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87" r:id="rId2"/>
  </p:sldMasterIdLst>
  <p:notesMasterIdLst>
    <p:notesMasterId r:id="rId249"/>
  </p:notesMasterIdLst>
  <p:sldIdLst>
    <p:sldId id="2147308684" r:id="rId3"/>
    <p:sldId id="2147308685" r:id="rId4"/>
    <p:sldId id="2147477844" r:id="rId5"/>
    <p:sldId id="14330" r:id="rId6"/>
    <p:sldId id="14328" r:id="rId7"/>
    <p:sldId id="705" r:id="rId8"/>
    <p:sldId id="706" r:id="rId9"/>
    <p:sldId id="723" r:id="rId10"/>
    <p:sldId id="724" r:id="rId11"/>
    <p:sldId id="727" r:id="rId12"/>
    <p:sldId id="835" r:id="rId13"/>
    <p:sldId id="6654" r:id="rId14"/>
    <p:sldId id="747" r:id="rId15"/>
    <p:sldId id="713" r:id="rId16"/>
    <p:sldId id="806" r:id="rId17"/>
    <p:sldId id="6640" r:id="rId18"/>
    <p:sldId id="14329" r:id="rId19"/>
    <p:sldId id="6700" r:id="rId20"/>
    <p:sldId id="6701" r:id="rId21"/>
    <p:sldId id="14331" r:id="rId22"/>
    <p:sldId id="14332" r:id="rId23"/>
    <p:sldId id="14333" r:id="rId24"/>
    <p:sldId id="14334" r:id="rId25"/>
    <p:sldId id="2147477845" r:id="rId26"/>
    <p:sldId id="2147477846" r:id="rId27"/>
    <p:sldId id="14335" r:id="rId28"/>
    <p:sldId id="2147308600" r:id="rId29"/>
    <p:sldId id="14336" r:id="rId30"/>
    <p:sldId id="1165" r:id="rId31"/>
    <p:sldId id="498" r:id="rId32"/>
    <p:sldId id="2147308711" r:id="rId33"/>
    <p:sldId id="14341" r:id="rId34"/>
    <p:sldId id="14337" r:id="rId35"/>
    <p:sldId id="305" r:id="rId36"/>
    <p:sldId id="795" r:id="rId37"/>
    <p:sldId id="309" r:id="rId38"/>
    <p:sldId id="313" r:id="rId39"/>
    <p:sldId id="314" r:id="rId40"/>
    <p:sldId id="516" r:id="rId41"/>
    <p:sldId id="14338" r:id="rId42"/>
    <p:sldId id="14339" r:id="rId43"/>
    <p:sldId id="408" r:id="rId44"/>
    <p:sldId id="410" r:id="rId45"/>
    <p:sldId id="422" r:id="rId46"/>
    <p:sldId id="14340" r:id="rId47"/>
    <p:sldId id="271" r:id="rId48"/>
    <p:sldId id="272" r:id="rId49"/>
    <p:sldId id="273" r:id="rId50"/>
    <p:sldId id="2147308599" r:id="rId51"/>
    <p:sldId id="6265" r:id="rId52"/>
    <p:sldId id="2147308601" r:id="rId53"/>
    <p:sldId id="321" r:id="rId54"/>
    <p:sldId id="2147308602" r:id="rId55"/>
    <p:sldId id="1960226704" r:id="rId56"/>
    <p:sldId id="3066" r:id="rId57"/>
    <p:sldId id="2147308606" r:id="rId58"/>
    <p:sldId id="2147308607" r:id="rId59"/>
    <p:sldId id="2476" r:id="rId60"/>
    <p:sldId id="296" r:id="rId61"/>
    <p:sldId id="299" r:id="rId62"/>
    <p:sldId id="2392" r:id="rId63"/>
    <p:sldId id="300" r:id="rId64"/>
    <p:sldId id="2147308608" r:id="rId65"/>
    <p:sldId id="2147308609" r:id="rId66"/>
    <p:sldId id="318" r:id="rId67"/>
    <p:sldId id="319" r:id="rId68"/>
    <p:sldId id="320" r:id="rId69"/>
    <p:sldId id="3675" r:id="rId70"/>
    <p:sldId id="2147308610" r:id="rId71"/>
    <p:sldId id="2147308611" r:id="rId72"/>
    <p:sldId id="347" r:id="rId73"/>
    <p:sldId id="2147308612" r:id="rId74"/>
    <p:sldId id="2147308613" r:id="rId75"/>
    <p:sldId id="2147308614" r:id="rId76"/>
    <p:sldId id="2147308730" r:id="rId77"/>
    <p:sldId id="2147308714" r:id="rId78"/>
    <p:sldId id="2147308695" r:id="rId79"/>
    <p:sldId id="2147308696" r:id="rId80"/>
    <p:sldId id="1150" r:id="rId81"/>
    <p:sldId id="1152" r:id="rId82"/>
    <p:sldId id="3092" r:id="rId83"/>
    <p:sldId id="1154" r:id="rId84"/>
    <p:sldId id="2147308697" r:id="rId85"/>
    <p:sldId id="3073" r:id="rId86"/>
    <p:sldId id="1163" r:id="rId87"/>
    <p:sldId id="2147308698" r:id="rId88"/>
    <p:sldId id="2147308699" r:id="rId89"/>
    <p:sldId id="3387" r:id="rId90"/>
    <p:sldId id="3122" r:id="rId91"/>
    <p:sldId id="3126" r:id="rId92"/>
    <p:sldId id="2147308700" r:id="rId93"/>
    <p:sldId id="2147308701" r:id="rId94"/>
    <p:sldId id="2146848929" r:id="rId95"/>
    <p:sldId id="1132" r:id="rId96"/>
    <p:sldId id="1109" r:id="rId97"/>
    <p:sldId id="2146848854" r:id="rId98"/>
    <p:sldId id="2147308702" r:id="rId99"/>
    <p:sldId id="1182" r:id="rId100"/>
    <p:sldId id="2147308715" r:id="rId101"/>
    <p:sldId id="2147308703" r:id="rId102"/>
    <p:sldId id="2147308704" r:id="rId103"/>
    <p:sldId id="1115" r:id="rId104"/>
    <p:sldId id="1204" r:id="rId105"/>
    <p:sldId id="1209" r:id="rId106"/>
    <p:sldId id="2147308705" r:id="rId107"/>
    <p:sldId id="939" r:id="rId108"/>
    <p:sldId id="1040" r:id="rId109"/>
    <p:sldId id="2147308706" r:id="rId110"/>
    <p:sldId id="1060" r:id="rId111"/>
    <p:sldId id="1230" r:id="rId112"/>
    <p:sldId id="2147308707" r:id="rId113"/>
    <p:sldId id="1364" r:id="rId114"/>
    <p:sldId id="1409" r:id="rId115"/>
    <p:sldId id="1342" r:id="rId116"/>
    <p:sldId id="2147308708" r:id="rId117"/>
    <p:sldId id="1336" r:id="rId118"/>
    <p:sldId id="2147308709" r:id="rId119"/>
    <p:sldId id="1394" r:id="rId120"/>
    <p:sldId id="1395" r:id="rId121"/>
    <p:sldId id="1396" r:id="rId122"/>
    <p:sldId id="2147308845" r:id="rId123"/>
    <p:sldId id="2147477966" r:id="rId124"/>
    <p:sldId id="2147477967" r:id="rId125"/>
    <p:sldId id="2147477968" r:id="rId126"/>
    <p:sldId id="2147477969" r:id="rId127"/>
    <p:sldId id="2147477970" r:id="rId128"/>
    <p:sldId id="2147477971" r:id="rId129"/>
    <p:sldId id="2147477972" r:id="rId130"/>
    <p:sldId id="2147477973" r:id="rId131"/>
    <p:sldId id="2147477974" r:id="rId132"/>
    <p:sldId id="2147477975" r:id="rId133"/>
    <p:sldId id="2147477976" r:id="rId134"/>
    <p:sldId id="2147477977" r:id="rId135"/>
    <p:sldId id="2147477978" r:id="rId136"/>
    <p:sldId id="2147477979" r:id="rId137"/>
    <p:sldId id="2147478077" r:id="rId138"/>
    <p:sldId id="2432" r:id="rId139"/>
    <p:sldId id="2430" r:id="rId140"/>
    <p:sldId id="2147477980" r:id="rId141"/>
    <p:sldId id="2147477981" r:id="rId142"/>
    <p:sldId id="2147308855" r:id="rId143"/>
    <p:sldId id="2147477982" r:id="rId144"/>
    <p:sldId id="2147477983" r:id="rId145"/>
    <p:sldId id="2147477984" r:id="rId146"/>
    <p:sldId id="2147308604" r:id="rId147"/>
    <p:sldId id="2147477985" r:id="rId148"/>
    <p:sldId id="2147477986" r:id="rId149"/>
    <p:sldId id="2147477987" r:id="rId150"/>
    <p:sldId id="2147477988" r:id="rId151"/>
    <p:sldId id="2147477989" r:id="rId152"/>
    <p:sldId id="2147477990" r:id="rId153"/>
    <p:sldId id="2147477991" r:id="rId154"/>
    <p:sldId id="2147477992" r:id="rId155"/>
    <p:sldId id="2147477993" r:id="rId156"/>
    <p:sldId id="2147477994" r:id="rId157"/>
    <p:sldId id="2147477995" r:id="rId158"/>
    <p:sldId id="2147477996" r:id="rId159"/>
    <p:sldId id="2147477997" r:id="rId160"/>
    <p:sldId id="1303" r:id="rId161"/>
    <p:sldId id="1304" r:id="rId162"/>
    <p:sldId id="2147477998" r:id="rId163"/>
    <p:sldId id="2147477999" r:id="rId164"/>
    <p:sldId id="2147308856" r:id="rId165"/>
    <p:sldId id="2147478000" r:id="rId166"/>
    <p:sldId id="2147478001" r:id="rId167"/>
    <p:sldId id="2147478002" r:id="rId168"/>
    <p:sldId id="2147478003" r:id="rId169"/>
    <p:sldId id="2147478004" r:id="rId170"/>
    <p:sldId id="2147478005" r:id="rId171"/>
    <p:sldId id="2147478006" r:id="rId172"/>
    <p:sldId id="2147478007" r:id="rId173"/>
    <p:sldId id="2147478008" r:id="rId174"/>
    <p:sldId id="2147478009" r:id="rId175"/>
    <p:sldId id="2147478010" r:id="rId176"/>
    <p:sldId id="2147478011" r:id="rId177"/>
    <p:sldId id="2147478012" r:id="rId178"/>
    <p:sldId id="2147478013" r:id="rId179"/>
    <p:sldId id="2147478014" r:id="rId180"/>
    <p:sldId id="2147478015" r:id="rId181"/>
    <p:sldId id="1341" r:id="rId182"/>
    <p:sldId id="2147478016" r:id="rId183"/>
    <p:sldId id="2147478017" r:id="rId184"/>
    <p:sldId id="1306" r:id="rId185"/>
    <p:sldId id="1307" r:id="rId186"/>
    <p:sldId id="2147478018" r:id="rId187"/>
    <p:sldId id="2147478019" r:id="rId188"/>
    <p:sldId id="2147478020" r:id="rId189"/>
    <p:sldId id="2147478021" r:id="rId190"/>
    <p:sldId id="2147478022" r:id="rId191"/>
    <p:sldId id="2147478023" r:id="rId192"/>
    <p:sldId id="2147478024" r:id="rId193"/>
    <p:sldId id="2147478025" r:id="rId194"/>
    <p:sldId id="2147478026" r:id="rId195"/>
    <p:sldId id="2147478027" r:id="rId196"/>
    <p:sldId id="2147478028" r:id="rId197"/>
    <p:sldId id="2147478029" r:id="rId198"/>
    <p:sldId id="2147478030" r:id="rId199"/>
    <p:sldId id="2147478031" r:id="rId200"/>
    <p:sldId id="2147478032" r:id="rId201"/>
    <p:sldId id="2147478033" r:id="rId202"/>
    <p:sldId id="2147478034" r:id="rId203"/>
    <p:sldId id="2147478035" r:id="rId204"/>
    <p:sldId id="3484" r:id="rId205"/>
    <p:sldId id="3480" r:id="rId206"/>
    <p:sldId id="2147478036" r:id="rId207"/>
    <p:sldId id="2147478037" r:id="rId208"/>
    <p:sldId id="2147478038" r:id="rId209"/>
    <p:sldId id="2147478039" r:id="rId210"/>
    <p:sldId id="2147478040" r:id="rId211"/>
    <p:sldId id="2147478041" r:id="rId212"/>
    <p:sldId id="2147478042" r:id="rId213"/>
    <p:sldId id="2147478043" r:id="rId214"/>
    <p:sldId id="2147478044" r:id="rId215"/>
    <p:sldId id="2147478045" r:id="rId216"/>
    <p:sldId id="2147478046" r:id="rId217"/>
    <p:sldId id="2147478047" r:id="rId218"/>
    <p:sldId id="2147478048" r:id="rId219"/>
    <p:sldId id="2147478049" r:id="rId220"/>
    <p:sldId id="2147478050" r:id="rId221"/>
    <p:sldId id="2147478051" r:id="rId222"/>
    <p:sldId id="2147478052" r:id="rId223"/>
    <p:sldId id="2147478053" r:id="rId224"/>
    <p:sldId id="2147478054" r:id="rId225"/>
    <p:sldId id="2147478055" r:id="rId226"/>
    <p:sldId id="2147478056" r:id="rId227"/>
    <p:sldId id="2147478057" r:id="rId228"/>
    <p:sldId id="2147478058" r:id="rId229"/>
    <p:sldId id="2147478059" r:id="rId230"/>
    <p:sldId id="2147478060" r:id="rId231"/>
    <p:sldId id="2147478061" r:id="rId232"/>
    <p:sldId id="2147478062" r:id="rId233"/>
    <p:sldId id="2147478063" r:id="rId234"/>
    <p:sldId id="2147478064" r:id="rId235"/>
    <p:sldId id="2147478065" r:id="rId236"/>
    <p:sldId id="2147308857" r:id="rId237"/>
    <p:sldId id="2147478066" r:id="rId238"/>
    <p:sldId id="2147478078" r:id="rId239"/>
    <p:sldId id="2147478067" r:id="rId240"/>
    <p:sldId id="2147478068" r:id="rId241"/>
    <p:sldId id="2147478069" r:id="rId242"/>
    <p:sldId id="2147478070" r:id="rId243"/>
    <p:sldId id="2147478071" r:id="rId244"/>
    <p:sldId id="2147478072" r:id="rId245"/>
    <p:sldId id="2147478073" r:id="rId246"/>
    <p:sldId id="2147478074" r:id="rId247"/>
    <p:sldId id="2147478075" r:id="rId248"/>
  </p:sldIdLst>
  <p:sldSz cx="12192000" cy="6858000"/>
  <p:notesSz cx="6858000" cy="9144000"/>
  <p:defaultTextStyle>
    <a:defPPr>
      <a:defRPr lang="en-JP"/>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5C2B4"/>
    <a:srgbClr val="00464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683"/>
    <p:restoredTop sz="95596"/>
  </p:normalViewPr>
  <p:slideViewPr>
    <p:cSldViewPr snapToGrid="0">
      <p:cViewPr varScale="1">
        <p:scale>
          <a:sx n="123" d="100"/>
          <a:sy n="123" d="100"/>
        </p:scale>
        <p:origin x="320" y="176"/>
      </p:cViewPr>
      <p:guideLst/>
    </p:cSldViewPr>
  </p:slideViewPr>
  <p:notesTextViewPr>
    <p:cViewPr>
      <p:scale>
        <a:sx n="1" d="1"/>
        <a:sy n="1" d="1"/>
      </p:scale>
      <p:origin x="0" y="0"/>
    </p:cViewPr>
  </p:notesTextViewPr>
  <p:sorterViewPr>
    <p:cViewPr>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slide" Target="slides/slide136.xml"/><Relationship Id="rId159" Type="http://schemas.openxmlformats.org/officeDocument/2006/relationships/slide" Target="slides/slide157.xml"/><Relationship Id="rId170" Type="http://schemas.openxmlformats.org/officeDocument/2006/relationships/slide" Target="slides/slide168.xml"/><Relationship Id="rId191" Type="http://schemas.openxmlformats.org/officeDocument/2006/relationships/slide" Target="slides/slide189.xml"/><Relationship Id="rId205" Type="http://schemas.openxmlformats.org/officeDocument/2006/relationships/slide" Target="slides/slide203.xml"/><Relationship Id="rId226" Type="http://schemas.openxmlformats.org/officeDocument/2006/relationships/slide" Target="slides/slide224.xml"/><Relationship Id="rId247" Type="http://schemas.openxmlformats.org/officeDocument/2006/relationships/slide" Target="slides/slide245.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slide" Target="slides/slide126.xml"/><Relationship Id="rId149" Type="http://schemas.openxmlformats.org/officeDocument/2006/relationships/slide" Target="slides/slide147.xml"/><Relationship Id="rId5" Type="http://schemas.openxmlformats.org/officeDocument/2006/relationships/slide" Target="slides/slide3.xml"/><Relationship Id="rId95" Type="http://schemas.openxmlformats.org/officeDocument/2006/relationships/slide" Target="slides/slide93.xml"/><Relationship Id="rId160" Type="http://schemas.openxmlformats.org/officeDocument/2006/relationships/slide" Target="slides/slide158.xml"/><Relationship Id="rId181" Type="http://schemas.openxmlformats.org/officeDocument/2006/relationships/slide" Target="slides/slide179.xml"/><Relationship Id="rId216" Type="http://schemas.openxmlformats.org/officeDocument/2006/relationships/slide" Target="slides/slide214.xml"/><Relationship Id="rId237" Type="http://schemas.openxmlformats.org/officeDocument/2006/relationships/slide" Target="slides/slide235.xml"/><Relationship Id="rId22" Type="http://schemas.openxmlformats.org/officeDocument/2006/relationships/slide" Target="slides/slide20.xml"/><Relationship Id="rId43" Type="http://schemas.openxmlformats.org/officeDocument/2006/relationships/slide" Target="slides/slide41.xml"/><Relationship Id="rId64" Type="http://schemas.openxmlformats.org/officeDocument/2006/relationships/slide" Target="slides/slide62.xml"/><Relationship Id="rId118" Type="http://schemas.openxmlformats.org/officeDocument/2006/relationships/slide" Target="slides/slide116.xml"/><Relationship Id="rId139" Type="http://schemas.openxmlformats.org/officeDocument/2006/relationships/slide" Target="slides/slide137.xml"/><Relationship Id="rId85" Type="http://schemas.openxmlformats.org/officeDocument/2006/relationships/slide" Target="slides/slide83.xml"/><Relationship Id="rId150" Type="http://schemas.openxmlformats.org/officeDocument/2006/relationships/slide" Target="slides/slide148.xml"/><Relationship Id="rId171" Type="http://schemas.openxmlformats.org/officeDocument/2006/relationships/slide" Target="slides/slide169.xml"/><Relationship Id="rId192" Type="http://schemas.openxmlformats.org/officeDocument/2006/relationships/slide" Target="slides/slide190.xml"/><Relationship Id="rId206" Type="http://schemas.openxmlformats.org/officeDocument/2006/relationships/slide" Target="slides/slide204.xml"/><Relationship Id="rId227" Type="http://schemas.openxmlformats.org/officeDocument/2006/relationships/slide" Target="slides/slide225.xml"/><Relationship Id="rId248" Type="http://schemas.openxmlformats.org/officeDocument/2006/relationships/slide" Target="slides/slide246.xml"/><Relationship Id="rId12" Type="http://schemas.openxmlformats.org/officeDocument/2006/relationships/slide" Target="slides/slide10.xml"/><Relationship Id="rId33" Type="http://schemas.openxmlformats.org/officeDocument/2006/relationships/slide" Target="slides/slide31.xml"/><Relationship Id="rId108" Type="http://schemas.openxmlformats.org/officeDocument/2006/relationships/slide" Target="slides/slide106.xml"/><Relationship Id="rId129" Type="http://schemas.openxmlformats.org/officeDocument/2006/relationships/slide" Target="slides/slide127.xml"/><Relationship Id="rId54" Type="http://schemas.openxmlformats.org/officeDocument/2006/relationships/slide" Target="slides/slide52.xml"/><Relationship Id="rId75" Type="http://schemas.openxmlformats.org/officeDocument/2006/relationships/slide" Target="slides/slide73.xml"/><Relationship Id="rId96" Type="http://schemas.openxmlformats.org/officeDocument/2006/relationships/slide" Target="slides/slide94.xml"/><Relationship Id="rId140" Type="http://schemas.openxmlformats.org/officeDocument/2006/relationships/slide" Target="slides/slide138.xml"/><Relationship Id="rId161" Type="http://schemas.openxmlformats.org/officeDocument/2006/relationships/slide" Target="slides/slide159.xml"/><Relationship Id="rId182" Type="http://schemas.openxmlformats.org/officeDocument/2006/relationships/slide" Target="slides/slide180.xml"/><Relationship Id="rId217" Type="http://schemas.openxmlformats.org/officeDocument/2006/relationships/slide" Target="slides/slide215.xml"/><Relationship Id="rId6" Type="http://schemas.openxmlformats.org/officeDocument/2006/relationships/slide" Target="slides/slide4.xml"/><Relationship Id="rId238" Type="http://schemas.openxmlformats.org/officeDocument/2006/relationships/slide" Target="slides/slide236.xml"/><Relationship Id="rId23" Type="http://schemas.openxmlformats.org/officeDocument/2006/relationships/slide" Target="slides/slide21.xml"/><Relationship Id="rId119" Type="http://schemas.openxmlformats.org/officeDocument/2006/relationships/slide" Target="slides/slide117.xml"/><Relationship Id="rId44" Type="http://schemas.openxmlformats.org/officeDocument/2006/relationships/slide" Target="slides/slide42.xml"/><Relationship Id="rId65" Type="http://schemas.openxmlformats.org/officeDocument/2006/relationships/slide" Target="slides/slide63.xml"/><Relationship Id="rId86" Type="http://schemas.openxmlformats.org/officeDocument/2006/relationships/slide" Target="slides/slide84.xml"/><Relationship Id="rId130" Type="http://schemas.openxmlformats.org/officeDocument/2006/relationships/slide" Target="slides/slide128.xml"/><Relationship Id="rId151" Type="http://schemas.openxmlformats.org/officeDocument/2006/relationships/slide" Target="slides/slide149.xml"/><Relationship Id="rId172" Type="http://schemas.openxmlformats.org/officeDocument/2006/relationships/slide" Target="slides/slide170.xml"/><Relationship Id="rId193" Type="http://schemas.openxmlformats.org/officeDocument/2006/relationships/slide" Target="slides/slide191.xml"/><Relationship Id="rId207" Type="http://schemas.openxmlformats.org/officeDocument/2006/relationships/slide" Target="slides/slide205.xml"/><Relationship Id="rId228" Type="http://schemas.openxmlformats.org/officeDocument/2006/relationships/slide" Target="slides/slide226.xml"/><Relationship Id="rId249" Type="http://schemas.openxmlformats.org/officeDocument/2006/relationships/notesMaster" Target="notesMasters/notesMaster1.xml"/><Relationship Id="rId13" Type="http://schemas.openxmlformats.org/officeDocument/2006/relationships/slide" Target="slides/slide11.xml"/><Relationship Id="rId109" Type="http://schemas.openxmlformats.org/officeDocument/2006/relationships/slide" Target="slides/slide107.xml"/><Relationship Id="rId34" Type="http://schemas.openxmlformats.org/officeDocument/2006/relationships/slide" Target="slides/slide32.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20" Type="http://schemas.openxmlformats.org/officeDocument/2006/relationships/slide" Target="slides/slide118.xml"/><Relationship Id="rId141" Type="http://schemas.openxmlformats.org/officeDocument/2006/relationships/slide" Target="slides/slide139.xml"/><Relationship Id="rId7" Type="http://schemas.openxmlformats.org/officeDocument/2006/relationships/slide" Target="slides/slide5.xml"/><Relationship Id="rId162" Type="http://schemas.openxmlformats.org/officeDocument/2006/relationships/slide" Target="slides/slide160.xml"/><Relationship Id="rId183" Type="http://schemas.openxmlformats.org/officeDocument/2006/relationships/slide" Target="slides/slide181.xml"/><Relationship Id="rId218" Type="http://schemas.openxmlformats.org/officeDocument/2006/relationships/slide" Target="slides/slide216.xml"/><Relationship Id="rId239" Type="http://schemas.openxmlformats.org/officeDocument/2006/relationships/slide" Target="slides/slide237.xml"/><Relationship Id="rId250" Type="http://schemas.openxmlformats.org/officeDocument/2006/relationships/presProps" Target="presProps.xml"/><Relationship Id="rId24" Type="http://schemas.openxmlformats.org/officeDocument/2006/relationships/slide" Target="slides/slide22.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31" Type="http://schemas.openxmlformats.org/officeDocument/2006/relationships/slide" Target="slides/slide129.xml"/><Relationship Id="rId152" Type="http://schemas.openxmlformats.org/officeDocument/2006/relationships/slide" Target="slides/slide150.xml"/><Relationship Id="rId173" Type="http://schemas.openxmlformats.org/officeDocument/2006/relationships/slide" Target="slides/slide171.xml"/><Relationship Id="rId194" Type="http://schemas.openxmlformats.org/officeDocument/2006/relationships/slide" Target="slides/slide192.xml"/><Relationship Id="rId208" Type="http://schemas.openxmlformats.org/officeDocument/2006/relationships/slide" Target="slides/slide206.xml"/><Relationship Id="rId229" Type="http://schemas.openxmlformats.org/officeDocument/2006/relationships/slide" Target="slides/slide227.xml"/><Relationship Id="rId240" Type="http://schemas.openxmlformats.org/officeDocument/2006/relationships/slide" Target="slides/slide238.xml"/><Relationship Id="rId14" Type="http://schemas.openxmlformats.org/officeDocument/2006/relationships/slide" Target="slides/slide12.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8" Type="http://schemas.openxmlformats.org/officeDocument/2006/relationships/slide" Target="slides/slide6.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163" Type="http://schemas.openxmlformats.org/officeDocument/2006/relationships/slide" Target="slides/slide161.xml"/><Relationship Id="rId184" Type="http://schemas.openxmlformats.org/officeDocument/2006/relationships/slide" Target="slides/slide182.xml"/><Relationship Id="rId219" Type="http://schemas.openxmlformats.org/officeDocument/2006/relationships/slide" Target="slides/slide217.xml"/><Relationship Id="rId230" Type="http://schemas.openxmlformats.org/officeDocument/2006/relationships/slide" Target="slides/slide228.xml"/><Relationship Id="rId251" Type="http://schemas.openxmlformats.org/officeDocument/2006/relationships/viewProps" Target="viewProps.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 Id="rId174" Type="http://schemas.openxmlformats.org/officeDocument/2006/relationships/slide" Target="slides/slide172.xml"/><Relationship Id="rId195" Type="http://schemas.openxmlformats.org/officeDocument/2006/relationships/slide" Target="slides/slide193.xml"/><Relationship Id="rId209" Type="http://schemas.openxmlformats.org/officeDocument/2006/relationships/slide" Target="slides/slide207.xml"/><Relationship Id="rId220" Type="http://schemas.openxmlformats.org/officeDocument/2006/relationships/slide" Target="slides/slide218.xml"/><Relationship Id="rId241" Type="http://schemas.openxmlformats.org/officeDocument/2006/relationships/slide" Target="slides/slide239.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78" Type="http://schemas.openxmlformats.org/officeDocument/2006/relationships/slide" Target="slides/slide76.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64" Type="http://schemas.openxmlformats.org/officeDocument/2006/relationships/slide" Target="slides/slide162.xml"/><Relationship Id="rId185" Type="http://schemas.openxmlformats.org/officeDocument/2006/relationships/slide" Target="slides/slide183.xml"/><Relationship Id="rId9" Type="http://schemas.openxmlformats.org/officeDocument/2006/relationships/slide" Target="slides/slide7.xml"/><Relationship Id="rId210" Type="http://schemas.openxmlformats.org/officeDocument/2006/relationships/slide" Target="slides/slide208.xml"/><Relationship Id="rId26" Type="http://schemas.openxmlformats.org/officeDocument/2006/relationships/slide" Target="slides/slide24.xml"/><Relationship Id="rId231" Type="http://schemas.openxmlformats.org/officeDocument/2006/relationships/slide" Target="slides/slide229.xml"/><Relationship Id="rId252" Type="http://schemas.openxmlformats.org/officeDocument/2006/relationships/theme" Target="theme/theme1.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slide" Target="slides/slide152.xml"/><Relationship Id="rId175" Type="http://schemas.openxmlformats.org/officeDocument/2006/relationships/slide" Target="slides/slide173.xml"/><Relationship Id="rId196" Type="http://schemas.openxmlformats.org/officeDocument/2006/relationships/slide" Target="slides/slide194.xml"/><Relationship Id="rId200" Type="http://schemas.openxmlformats.org/officeDocument/2006/relationships/slide" Target="slides/slide198.xml"/><Relationship Id="rId16" Type="http://schemas.openxmlformats.org/officeDocument/2006/relationships/slide" Target="slides/slide14.xml"/><Relationship Id="rId221" Type="http://schemas.openxmlformats.org/officeDocument/2006/relationships/slide" Target="slides/slide219.xml"/><Relationship Id="rId242" Type="http://schemas.openxmlformats.org/officeDocument/2006/relationships/slide" Target="slides/slide240.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90" Type="http://schemas.openxmlformats.org/officeDocument/2006/relationships/slide" Target="slides/slide88.xml"/><Relationship Id="rId165" Type="http://schemas.openxmlformats.org/officeDocument/2006/relationships/slide" Target="slides/slide163.xml"/><Relationship Id="rId186" Type="http://schemas.openxmlformats.org/officeDocument/2006/relationships/slide" Target="slides/slide184.xml"/><Relationship Id="rId211" Type="http://schemas.openxmlformats.org/officeDocument/2006/relationships/slide" Target="slides/slide209.xml"/><Relationship Id="rId232" Type="http://schemas.openxmlformats.org/officeDocument/2006/relationships/slide" Target="slides/slide230.xml"/><Relationship Id="rId253" Type="http://schemas.openxmlformats.org/officeDocument/2006/relationships/tableStyles" Target="tableStyles.xml"/><Relationship Id="rId27" Type="http://schemas.openxmlformats.org/officeDocument/2006/relationships/slide" Target="slides/slide25.xml"/><Relationship Id="rId48" Type="http://schemas.openxmlformats.org/officeDocument/2006/relationships/slide" Target="slides/slide46.xml"/><Relationship Id="rId69" Type="http://schemas.openxmlformats.org/officeDocument/2006/relationships/slide" Target="slides/slide67.xml"/><Relationship Id="rId113" Type="http://schemas.openxmlformats.org/officeDocument/2006/relationships/slide" Target="slides/slide111.xml"/><Relationship Id="rId134" Type="http://schemas.openxmlformats.org/officeDocument/2006/relationships/slide" Target="slides/slide132.xml"/><Relationship Id="rId80" Type="http://schemas.openxmlformats.org/officeDocument/2006/relationships/slide" Target="slides/slide78.xml"/><Relationship Id="rId155" Type="http://schemas.openxmlformats.org/officeDocument/2006/relationships/slide" Target="slides/slide153.xml"/><Relationship Id="rId176" Type="http://schemas.openxmlformats.org/officeDocument/2006/relationships/slide" Target="slides/slide174.xml"/><Relationship Id="rId197" Type="http://schemas.openxmlformats.org/officeDocument/2006/relationships/slide" Target="slides/slide195.xml"/><Relationship Id="rId201" Type="http://schemas.openxmlformats.org/officeDocument/2006/relationships/slide" Target="slides/slide199.xml"/><Relationship Id="rId222" Type="http://schemas.openxmlformats.org/officeDocument/2006/relationships/slide" Target="slides/slide220.xml"/><Relationship Id="rId243" Type="http://schemas.openxmlformats.org/officeDocument/2006/relationships/slide" Target="slides/slide241.xml"/><Relationship Id="rId17" Type="http://schemas.openxmlformats.org/officeDocument/2006/relationships/slide" Target="slides/slide15.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24" Type="http://schemas.openxmlformats.org/officeDocument/2006/relationships/slide" Target="slides/slide122.xml"/><Relationship Id="rId70" Type="http://schemas.openxmlformats.org/officeDocument/2006/relationships/slide" Target="slides/slide68.xml"/><Relationship Id="rId91" Type="http://schemas.openxmlformats.org/officeDocument/2006/relationships/slide" Target="slides/slide89.xml"/><Relationship Id="rId145" Type="http://schemas.openxmlformats.org/officeDocument/2006/relationships/slide" Target="slides/slide143.xml"/><Relationship Id="rId166" Type="http://schemas.openxmlformats.org/officeDocument/2006/relationships/slide" Target="slides/slide164.xml"/><Relationship Id="rId187" Type="http://schemas.openxmlformats.org/officeDocument/2006/relationships/slide" Target="slides/slide185.xml"/><Relationship Id="rId1" Type="http://schemas.openxmlformats.org/officeDocument/2006/relationships/slideMaster" Target="slideMasters/slideMaster1.xml"/><Relationship Id="rId212" Type="http://schemas.openxmlformats.org/officeDocument/2006/relationships/slide" Target="slides/slide210.xml"/><Relationship Id="rId233" Type="http://schemas.openxmlformats.org/officeDocument/2006/relationships/slide" Target="slides/slide23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60" Type="http://schemas.openxmlformats.org/officeDocument/2006/relationships/slide" Target="slides/slide58.xml"/><Relationship Id="rId81" Type="http://schemas.openxmlformats.org/officeDocument/2006/relationships/slide" Target="slides/slide79.xml"/><Relationship Id="rId135" Type="http://schemas.openxmlformats.org/officeDocument/2006/relationships/slide" Target="slides/slide133.xml"/><Relationship Id="rId156" Type="http://schemas.openxmlformats.org/officeDocument/2006/relationships/slide" Target="slides/slide154.xml"/><Relationship Id="rId177" Type="http://schemas.openxmlformats.org/officeDocument/2006/relationships/slide" Target="slides/slide175.xml"/><Relationship Id="rId198" Type="http://schemas.openxmlformats.org/officeDocument/2006/relationships/slide" Target="slides/slide196.xml"/><Relationship Id="rId202" Type="http://schemas.openxmlformats.org/officeDocument/2006/relationships/slide" Target="slides/slide200.xml"/><Relationship Id="rId223" Type="http://schemas.openxmlformats.org/officeDocument/2006/relationships/slide" Target="slides/slide221.xml"/><Relationship Id="rId244" Type="http://schemas.openxmlformats.org/officeDocument/2006/relationships/slide" Target="slides/slide242.xml"/><Relationship Id="rId18" Type="http://schemas.openxmlformats.org/officeDocument/2006/relationships/slide" Target="slides/slide16.xml"/><Relationship Id="rId39" Type="http://schemas.openxmlformats.org/officeDocument/2006/relationships/slide" Target="slides/slide37.xml"/><Relationship Id="rId50" Type="http://schemas.openxmlformats.org/officeDocument/2006/relationships/slide" Target="slides/slide48.xml"/><Relationship Id="rId104" Type="http://schemas.openxmlformats.org/officeDocument/2006/relationships/slide" Target="slides/slide102.xml"/><Relationship Id="rId125" Type="http://schemas.openxmlformats.org/officeDocument/2006/relationships/slide" Target="slides/slide123.xml"/><Relationship Id="rId146" Type="http://schemas.openxmlformats.org/officeDocument/2006/relationships/slide" Target="slides/slide144.xml"/><Relationship Id="rId167" Type="http://schemas.openxmlformats.org/officeDocument/2006/relationships/slide" Target="slides/slide165.xml"/><Relationship Id="rId188" Type="http://schemas.openxmlformats.org/officeDocument/2006/relationships/slide" Target="slides/slide186.xml"/><Relationship Id="rId71" Type="http://schemas.openxmlformats.org/officeDocument/2006/relationships/slide" Target="slides/slide69.xml"/><Relationship Id="rId92" Type="http://schemas.openxmlformats.org/officeDocument/2006/relationships/slide" Target="slides/slide90.xml"/><Relationship Id="rId213" Type="http://schemas.openxmlformats.org/officeDocument/2006/relationships/slide" Target="slides/slide211.xml"/><Relationship Id="rId234" Type="http://schemas.openxmlformats.org/officeDocument/2006/relationships/slide" Target="slides/slide232.xml"/><Relationship Id="rId2" Type="http://schemas.openxmlformats.org/officeDocument/2006/relationships/slideMaster" Target="slideMasters/slideMaster2.xml"/><Relationship Id="rId29" Type="http://schemas.openxmlformats.org/officeDocument/2006/relationships/slide" Target="slides/slide27.xml"/><Relationship Id="rId40" Type="http://schemas.openxmlformats.org/officeDocument/2006/relationships/slide" Target="slides/slide38.xml"/><Relationship Id="rId115" Type="http://schemas.openxmlformats.org/officeDocument/2006/relationships/slide" Target="slides/slide113.xml"/><Relationship Id="rId136" Type="http://schemas.openxmlformats.org/officeDocument/2006/relationships/slide" Target="slides/slide134.xml"/><Relationship Id="rId157" Type="http://schemas.openxmlformats.org/officeDocument/2006/relationships/slide" Target="slides/slide155.xml"/><Relationship Id="rId178" Type="http://schemas.openxmlformats.org/officeDocument/2006/relationships/slide" Target="slides/slide176.xml"/><Relationship Id="rId61" Type="http://schemas.openxmlformats.org/officeDocument/2006/relationships/slide" Target="slides/slide59.xml"/><Relationship Id="rId82" Type="http://schemas.openxmlformats.org/officeDocument/2006/relationships/slide" Target="slides/slide80.xml"/><Relationship Id="rId199" Type="http://schemas.openxmlformats.org/officeDocument/2006/relationships/slide" Target="slides/slide197.xml"/><Relationship Id="rId203" Type="http://schemas.openxmlformats.org/officeDocument/2006/relationships/slide" Target="slides/slide201.xml"/><Relationship Id="rId19" Type="http://schemas.openxmlformats.org/officeDocument/2006/relationships/slide" Target="slides/slide17.xml"/><Relationship Id="rId224" Type="http://schemas.openxmlformats.org/officeDocument/2006/relationships/slide" Target="slides/slide222.xml"/><Relationship Id="rId245" Type="http://schemas.openxmlformats.org/officeDocument/2006/relationships/slide" Target="slides/slide243.xml"/><Relationship Id="rId30" Type="http://schemas.openxmlformats.org/officeDocument/2006/relationships/slide" Target="slides/slide2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168" Type="http://schemas.openxmlformats.org/officeDocument/2006/relationships/slide" Target="slides/slide16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189" Type="http://schemas.openxmlformats.org/officeDocument/2006/relationships/slide" Target="slides/slide187.xml"/><Relationship Id="rId3" Type="http://schemas.openxmlformats.org/officeDocument/2006/relationships/slide" Target="slides/slide1.xml"/><Relationship Id="rId214" Type="http://schemas.openxmlformats.org/officeDocument/2006/relationships/slide" Target="slides/slide212.xml"/><Relationship Id="rId235" Type="http://schemas.openxmlformats.org/officeDocument/2006/relationships/slide" Target="slides/slide233.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179" Type="http://schemas.openxmlformats.org/officeDocument/2006/relationships/slide" Target="slides/slide177.xml"/><Relationship Id="rId190" Type="http://schemas.openxmlformats.org/officeDocument/2006/relationships/slide" Target="slides/slide188.xml"/><Relationship Id="rId204" Type="http://schemas.openxmlformats.org/officeDocument/2006/relationships/slide" Target="slides/slide202.xml"/><Relationship Id="rId225" Type="http://schemas.openxmlformats.org/officeDocument/2006/relationships/slide" Target="slides/slide223.xml"/><Relationship Id="rId246" Type="http://schemas.openxmlformats.org/officeDocument/2006/relationships/slide" Target="slides/slide244.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94" Type="http://schemas.openxmlformats.org/officeDocument/2006/relationships/slide" Target="slides/slide92.xml"/><Relationship Id="rId148" Type="http://schemas.openxmlformats.org/officeDocument/2006/relationships/slide" Target="slides/slide146.xml"/><Relationship Id="rId169" Type="http://schemas.openxmlformats.org/officeDocument/2006/relationships/slide" Target="slides/slide167.xml"/><Relationship Id="rId4" Type="http://schemas.openxmlformats.org/officeDocument/2006/relationships/slide" Target="slides/slide2.xml"/><Relationship Id="rId180" Type="http://schemas.openxmlformats.org/officeDocument/2006/relationships/slide" Target="slides/slide178.xml"/><Relationship Id="rId215" Type="http://schemas.openxmlformats.org/officeDocument/2006/relationships/slide" Target="slides/slide213.xml"/><Relationship Id="rId236" Type="http://schemas.openxmlformats.org/officeDocument/2006/relationships/slide" Target="slides/slide2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JP"/>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0A7FD3E-9D36-1245-9DDC-36FA57B601EE}" type="datetimeFigureOut">
              <a:rPr lang="en-JP" smtClean="0"/>
              <a:t>8/22/23</a:t>
            </a:fld>
            <a:endParaRPr lang="en-JP"/>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JP"/>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JP"/>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JP"/>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0EE9049-7CB1-8845-8AC0-AE1FB5E55C3A}" type="slidenum">
              <a:rPr lang="en-JP" smtClean="0"/>
              <a:t>‹#›</a:t>
            </a:fld>
            <a:endParaRPr lang="en-JP"/>
          </a:p>
        </p:txBody>
      </p:sp>
    </p:spTree>
    <p:extLst>
      <p:ext uri="{BB962C8B-B14F-4D97-AF65-F5344CB8AC3E}">
        <p14:creationId xmlns:p14="http://schemas.microsoft.com/office/powerpoint/2010/main" val="10014633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JP" dirty="0"/>
          </a:p>
        </p:txBody>
      </p:sp>
      <p:sp>
        <p:nvSpPr>
          <p:cNvPr id="4" name="Slide Number Placeholder 3"/>
          <p:cNvSpPr>
            <a:spLocks noGrp="1"/>
          </p:cNvSpPr>
          <p:nvPr>
            <p:ph type="sldNum" sz="quarter" idx="5"/>
          </p:nvPr>
        </p:nvSpPr>
        <p:spPr/>
        <p:txBody>
          <a:bodyPr/>
          <a:lstStyle/>
          <a:p>
            <a:fld id="{72F4E750-4A8C-4255-B8EE-26052AA718E6}" type="slidenum">
              <a:rPr lang="en-US" smtClean="0"/>
              <a:pPr/>
              <a:t>3</a:t>
            </a:fld>
            <a:endParaRPr lang="en-US"/>
          </a:p>
        </p:txBody>
      </p:sp>
    </p:spTree>
    <p:extLst>
      <p:ext uri="{BB962C8B-B14F-4D97-AF65-F5344CB8AC3E}">
        <p14:creationId xmlns:p14="http://schemas.microsoft.com/office/powerpoint/2010/main" val="29290716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377400114"/>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902206804"/>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3483620826"/>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1224311341"/>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1420095069"/>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958386337"/>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1179985558"/>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1996290548"/>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3750884825"/>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2711122627"/>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29956224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2079020266"/>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3530531629"/>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779970959"/>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sz="1600" dirty="0"/>
          </a:p>
          <a:p>
            <a:endParaRPr kumimoji="1" lang="ja-JP" altLang="en-US" dirty="0"/>
          </a:p>
        </p:txBody>
      </p:sp>
    </p:spTree>
    <p:extLst>
      <p:ext uri="{BB962C8B-B14F-4D97-AF65-F5344CB8AC3E}">
        <p14:creationId xmlns:p14="http://schemas.microsoft.com/office/powerpoint/2010/main" val="2819734132"/>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sz="1600" dirty="0"/>
          </a:p>
          <a:p>
            <a:endParaRPr kumimoji="1" lang="ja-JP" altLang="en-US" dirty="0"/>
          </a:p>
        </p:txBody>
      </p:sp>
    </p:spTree>
    <p:extLst>
      <p:ext uri="{BB962C8B-B14F-4D97-AF65-F5344CB8AC3E}">
        <p14:creationId xmlns:p14="http://schemas.microsoft.com/office/powerpoint/2010/main" val="2344975615"/>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219310212"/>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3243097512"/>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3243189863"/>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191806801"/>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1187776036"/>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25797653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810465375"/>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1135528184"/>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3998946990"/>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1116400151"/>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964226306"/>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3340507238"/>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4293455062"/>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2418947003"/>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2768569803"/>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2639202496"/>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20477082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JP" dirty="0"/>
          </a:p>
        </p:txBody>
      </p:sp>
      <p:sp>
        <p:nvSpPr>
          <p:cNvPr id="4" name="Slide Number Placeholder 3"/>
          <p:cNvSpPr>
            <a:spLocks noGrp="1"/>
          </p:cNvSpPr>
          <p:nvPr>
            <p:ph type="sldNum" sz="quarter" idx="5"/>
          </p:nvPr>
        </p:nvSpPr>
        <p:spPr/>
        <p:txBody>
          <a:bodyPr/>
          <a:lstStyle/>
          <a:p>
            <a:fld id="{A0EE9049-7CB1-8845-8AC0-AE1FB5E55C3A}" type="slidenum">
              <a:rPr lang="en-JP" smtClean="0"/>
              <a:t>17</a:t>
            </a:fld>
            <a:endParaRPr lang="en-JP"/>
          </a:p>
        </p:txBody>
      </p:sp>
    </p:spTree>
    <p:extLst>
      <p:ext uri="{BB962C8B-B14F-4D97-AF65-F5344CB8AC3E}">
        <p14:creationId xmlns:p14="http://schemas.microsoft.com/office/powerpoint/2010/main" val="1030962480"/>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1257355208"/>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2579036631"/>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102470230"/>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738141917"/>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3206548112"/>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競合：</a:t>
            </a:r>
          </a:p>
        </p:txBody>
      </p:sp>
      <p:sp>
        <p:nvSpPr>
          <p:cNvPr id="4" name="スライド番号プレースホルダー 3"/>
          <p:cNvSpPr>
            <a:spLocks noGrp="1"/>
          </p:cNvSpPr>
          <p:nvPr>
            <p:ph type="sldNum" sz="quarter" idx="5"/>
          </p:nvPr>
        </p:nvSpPr>
        <p:spPr/>
        <p:txBody>
          <a:bodyPr/>
          <a:lstStyle/>
          <a:p>
            <a:pPr marL="0" marR="0" lvl="0" indent="0" algn="r" defTabSz="73152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731520" rtl="0" eaLnBrk="1" fontAlgn="auto" latinLnBrk="0" hangingPunct="1">
                <a:lnSpc>
                  <a:spcPct val="100000"/>
                </a:lnSpc>
                <a:spcBef>
                  <a:spcPts val="0"/>
                </a:spcBef>
                <a:spcAft>
                  <a:spcPts val="0"/>
                </a:spcAft>
                <a:buClrTx/>
                <a:buSzTx/>
                <a:buFontTx/>
                <a:buNone/>
                <a:tabLst/>
                <a:defRPr/>
              </a:pPr>
              <a:t>218</a:t>
            </a:fld>
            <a:endPar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endParaRPr>
          </a:p>
        </p:txBody>
      </p:sp>
    </p:spTree>
    <p:extLst>
      <p:ext uri="{BB962C8B-B14F-4D97-AF65-F5344CB8AC3E}">
        <p14:creationId xmlns:p14="http://schemas.microsoft.com/office/powerpoint/2010/main" val="3731891063"/>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sz="1600" dirty="0"/>
          </a:p>
          <a:p>
            <a:endParaRPr kumimoji="1" lang="ja-JP" altLang="en-US" dirty="0"/>
          </a:p>
        </p:txBody>
      </p:sp>
    </p:spTree>
    <p:extLst>
      <p:ext uri="{BB962C8B-B14F-4D97-AF65-F5344CB8AC3E}">
        <p14:creationId xmlns:p14="http://schemas.microsoft.com/office/powerpoint/2010/main" val="2400403207"/>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1906513159"/>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sz="1600" dirty="0"/>
          </a:p>
          <a:p>
            <a:endParaRPr kumimoji="1" lang="ja-JP" altLang="en-US" dirty="0"/>
          </a:p>
        </p:txBody>
      </p:sp>
    </p:spTree>
    <p:extLst>
      <p:ext uri="{BB962C8B-B14F-4D97-AF65-F5344CB8AC3E}">
        <p14:creationId xmlns:p14="http://schemas.microsoft.com/office/powerpoint/2010/main" val="32411027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12119369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36865337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JP" dirty="0"/>
          </a:p>
        </p:txBody>
      </p:sp>
      <p:sp>
        <p:nvSpPr>
          <p:cNvPr id="4" name="Slide Number Placeholder 3"/>
          <p:cNvSpPr>
            <a:spLocks noGrp="1"/>
          </p:cNvSpPr>
          <p:nvPr>
            <p:ph type="sldNum" sz="quarter" idx="5"/>
          </p:nvPr>
        </p:nvSpPr>
        <p:spPr/>
        <p:txBody>
          <a:bodyPr/>
          <a:lstStyle/>
          <a:p>
            <a:fld id="{A0EE9049-7CB1-8845-8AC0-AE1FB5E55C3A}" type="slidenum">
              <a:rPr lang="en-JP" smtClean="0"/>
              <a:t>22</a:t>
            </a:fld>
            <a:endParaRPr lang="en-JP"/>
          </a:p>
        </p:txBody>
      </p:sp>
    </p:spTree>
    <p:extLst>
      <p:ext uri="{BB962C8B-B14F-4D97-AF65-F5344CB8AC3E}">
        <p14:creationId xmlns:p14="http://schemas.microsoft.com/office/powerpoint/2010/main" val="26058823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JP" dirty="0"/>
              <a:t>2023/7/28 : 全面的に修正、また 参考資料のリンクを追加</a:t>
            </a:r>
          </a:p>
        </p:txBody>
      </p:sp>
      <p:sp>
        <p:nvSpPr>
          <p:cNvPr id="4" name="Slide Number Placeholder 3"/>
          <p:cNvSpPr>
            <a:spLocks noGrp="1"/>
          </p:cNvSpPr>
          <p:nvPr>
            <p:ph type="sldNum" sz="quarter" idx="5"/>
          </p:nvPr>
        </p:nvSpPr>
        <p:spPr/>
        <p:txBody>
          <a:bodyPr/>
          <a:lstStyle/>
          <a:p>
            <a:fld id="{A0EE9049-7CB1-8845-8AC0-AE1FB5E55C3A}" type="slidenum">
              <a:rPr lang="en-JP" smtClean="0"/>
              <a:t>23</a:t>
            </a:fld>
            <a:endParaRPr lang="en-JP"/>
          </a:p>
        </p:txBody>
      </p:sp>
    </p:spTree>
    <p:extLst>
      <p:ext uri="{BB962C8B-B14F-4D97-AF65-F5344CB8AC3E}">
        <p14:creationId xmlns:p14="http://schemas.microsoft.com/office/powerpoint/2010/main" val="42466937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pages.awscloud.com</a:t>
            </a:r>
            <a:r>
              <a:rPr lang="en-US" dirty="0"/>
              <a:t>/</a:t>
            </a:r>
            <a:r>
              <a:rPr lang="en-US" dirty="0" err="1"/>
              <a:t>rs</a:t>
            </a:r>
            <a:r>
              <a:rPr lang="en-US" dirty="0"/>
              <a:t>/112-TZM-766/images/</a:t>
            </a:r>
            <a:r>
              <a:rPr lang="en-US" dirty="0" err="1"/>
              <a:t>AWS_CICD_ECS_Handson.pdf</a:t>
            </a:r>
            <a:endParaRPr lang="en-US" dirty="0"/>
          </a:p>
          <a:p>
            <a:r>
              <a:rPr lang="en-US" dirty="0"/>
              <a:t>https://</a:t>
            </a:r>
            <a:r>
              <a:rPr lang="en-US" dirty="0" err="1"/>
              <a:t>blog.serverworks.co.jp</a:t>
            </a:r>
            <a:r>
              <a:rPr lang="en-US" dirty="0"/>
              <a:t>/</a:t>
            </a:r>
            <a:r>
              <a:rPr lang="en-US" dirty="0" err="1"/>
              <a:t>cicd</a:t>
            </a:r>
            <a:r>
              <a:rPr lang="en-US" dirty="0"/>
              <a:t>-</a:t>
            </a:r>
            <a:r>
              <a:rPr lang="en-US" dirty="0" err="1"/>
              <a:t>ecs</a:t>
            </a:r>
            <a:r>
              <a:rPr lang="en-US" dirty="0"/>
              <a:t>-build-deploy-flow</a:t>
            </a:r>
          </a:p>
          <a:p>
            <a:endParaRPr lang="en-US" dirty="0"/>
          </a:p>
          <a:p>
            <a:endParaRPr lang="en-JP" dirty="0"/>
          </a:p>
        </p:txBody>
      </p:sp>
      <p:sp>
        <p:nvSpPr>
          <p:cNvPr id="4" name="Slide Number Placeholder 3"/>
          <p:cNvSpPr>
            <a:spLocks noGrp="1"/>
          </p:cNvSpPr>
          <p:nvPr>
            <p:ph type="sldNum" sz="quarter" idx="5"/>
          </p:nvPr>
        </p:nvSpPr>
        <p:spPr/>
        <p:txBody>
          <a:bodyPr/>
          <a:lstStyle/>
          <a:p>
            <a:fld id="{A0EE9049-7CB1-8845-8AC0-AE1FB5E55C3A}" type="slidenum">
              <a:rPr lang="en-JP" smtClean="0"/>
              <a:t>24</a:t>
            </a:fld>
            <a:endParaRPr lang="en-JP"/>
          </a:p>
        </p:txBody>
      </p:sp>
    </p:spTree>
    <p:extLst>
      <p:ext uri="{BB962C8B-B14F-4D97-AF65-F5344CB8AC3E}">
        <p14:creationId xmlns:p14="http://schemas.microsoft.com/office/powerpoint/2010/main" val="18961714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JP" dirty="0"/>
              <a:t>2023/07/28 以下の観点は4.3と重複するため削除</a:t>
            </a:r>
          </a:p>
          <a:p>
            <a:pPr marL="0" marR="0" lvl="0" indent="0" algn="l" defTabSz="914400" rtl="0" eaLnBrk="1" fontAlgn="auto" latinLnBrk="0" hangingPunct="1">
              <a:lnSpc>
                <a:spcPct val="100000"/>
              </a:lnSpc>
              <a:spcBef>
                <a:spcPts val="0"/>
              </a:spcBef>
              <a:spcAft>
                <a:spcPts val="0"/>
              </a:spcAft>
              <a:buClrTx/>
              <a:buSzTx/>
              <a:buFontTx/>
              <a:buNone/>
              <a:tabLst/>
              <a:defRPr/>
            </a:pPr>
            <a:r>
              <a:rPr lang="en-JP" sz="1200" b="1" dirty="0"/>
              <a:t>- AWS Config Rules</a:t>
            </a:r>
            <a:r>
              <a:rPr lang="en-JP" sz="1200" dirty="0"/>
              <a:t> などを使い、クラウドの設定情報の検査と修復の自動化を検討しているか</a:t>
            </a:r>
          </a:p>
          <a:p>
            <a:endParaRPr lang="en-JP" dirty="0"/>
          </a:p>
          <a:p>
            <a:endParaRPr lang="en-JP" dirty="0"/>
          </a:p>
        </p:txBody>
      </p:sp>
      <p:sp>
        <p:nvSpPr>
          <p:cNvPr id="4" name="Slide Number Placeholder 3"/>
          <p:cNvSpPr>
            <a:spLocks noGrp="1"/>
          </p:cNvSpPr>
          <p:nvPr>
            <p:ph type="sldNum" sz="quarter" idx="5"/>
          </p:nvPr>
        </p:nvSpPr>
        <p:spPr/>
        <p:txBody>
          <a:bodyPr/>
          <a:lstStyle/>
          <a:p>
            <a:fld id="{A0EE9049-7CB1-8845-8AC0-AE1FB5E55C3A}" type="slidenum">
              <a:rPr lang="en-JP" smtClean="0"/>
              <a:t>28</a:t>
            </a:fld>
            <a:endParaRPr lang="en-JP"/>
          </a:p>
        </p:txBody>
      </p:sp>
    </p:spTree>
    <p:extLst>
      <p:ext uri="{BB962C8B-B14F-4D97-AF65-F5344CB8AC3E}">
        <p14:creationId xmlns:p14="http://schemas.microsoft.com/office/powerpoint/2010/main" val="14209056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28001533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233351701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21419757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kumimoji="1" lang="en-US" altLang="ja-JP" sz="1800" dirty="0">
                <a:latin typeface="Meiryo" panose="020B0604030504040204" pitchFamily="34" charset="-128"/>
                <a:ea typeface="Meiryo" panose="020B0604030504040204" pitchFamily="34" charset="-128"/>
              </a:rPr>
              <a:t>2023/7/28 </a:t>
            </a:r>
            <a:r>
              <a:rPr kumimoji="1" lang="ja-JP" altLang="en-US" sz="1800">
                <a:latin typeface="Meiryo" panose="020B0604030504040204" pitchFamily="34" charset="-128"/>
                <a:ea typeface="Meiryo" panose="020B0604030504040204" pitchFamily="34" charset="-128"/>
              </a:rPr>
              <a:t>修正</a:t>
            </a:r>
            <a:endParaRPr kumimoji="1" lang="en-US" altLang="ja-JP" sz="1800" dirty="0">
              <a:latin typeface="Meiryo" panose="020B0604030504040204" pitchFamily="34" charset="-128"/>
              <a:ea typeface="Meiryo" panose="020B0604030504040204" pitchFamily="34" charset="-128"/>
            </a:endParaRPr>
          </a:p>
          <a:p>
            <a:pPr algn="l"/>
            <a:r>
              <a:rPr lang="ja-JP" altLang="en-US" sz="1200" b="0" i="0" u="none" strike="noStrike">
                <a:solidFill>
                  <a:schemeClr val="bg1"/>
                </a:solidFill>
                <a:effectLst/>
                <a:latin typeface="-webkit-standard"/>
              </a:rPr>
              <a:t>ポイントの２番目の箇条書き文を追加</a:t>
            </a:r>
            <a:endParaRPr kumimoji="1" lang="en-JP" sz="1200" dirty="0">
              <a:solidFill>
                <a:schemeClr val="bg1"/>
              </a:solidFill>
              <a:latin typeface="Meiryo" panose="020B0604030504040204" pitchFamily="34" charset="-128"/>
              <a:ea typeface="Meiryo" panose="020B0604030504040204" pitchFamily="34" charset="-128"/>
            </a:endParaRPr>
          </a:p>
          <a:p>
            <a:pPr algn="l"/>
            <a:r>
              <a:rPr kumimoji="1" lang="ja-JP" altLang="en-US" sz="1200">
                <a:latin typeface="Meiryo" panose="020B0604030504040204" pitchFamily="34" charset="-128"/>
                <a:ea typeface="Meiryo" panose="020B0604030504040204" pitchFamily="34" charset="-128"/>
              </a:rPr>
              <a:t>その他文言修正</a:t>
            </a:r>
            <a:endParaRPr kumimoji="1" lang="en-JP" sz="1200" dirty="0">
              <a:latin typeface="Meiryo" panose="020B0604030504040204" pitchFamily="34" charset="-128"/>
              <a:ea typeface="Meiryo" panose="020B0604030504040204" pitchFamily="34" charset="-128"/>
            </a:endParaRPr>
          </a:p>
          <a:p>
            <a:pPr algn="l"/>
            <a:endParaRPr lang="en-JP" dirty="0"/>
          </a:p>
        </p:txBody>
      </p:sp>
      <p:sp>
        <p:nvSpPr>
          <p:cNvPr id="4" name="Slide Number Placeholder 3"/>
          <p:cNvSpPr>
            <a:spLocks noGrp="1"/>
          </p:cNvSpPr>
          <p:nvPr>
            <p:ph type="sldNum" sz="quarter" idx="5"/>
          </p:nvPr>
        </p:nvSpPr>
        <p:spPr/>
        <p:txBody>
          <a:bodyPr/>
          <a:lstStyle/>
          <a:p>
            <a:fld id="{A0EE9049-7CB1-8845-8AC0-AE1FB5E55C3A}" type="slidenum">
              <a:rPr lang="en-JP" smtClean="0"/>
              <a:t>33</a:t>
            </a:fld>
            <a:endParaRPr lang="en-JP"/>
          </a:p>
        </p:txBody>
      </p:sp>
    </p:spTree>
    <p:extLst>
      <p:ext uri="{BB962C8B-B14F-4D97-AF65-F5344CB8AC3E}">
        <p14:creationId xmlns:p14="http://schemas.microsoft.com/office/powerpoint/2010/main" val="77033915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22003896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345664924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394024114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48001824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25987952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319507148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JP" dirty="0"/>
          </a:p>
        </p:txBody>
      </p:sp>
      <p:sp>
        <p:nvSpPr>
          <p:cNvPr id="4" name="Slide Number Placeholder 3"/>
          <p:cNvSpPr>
            <a:spLocks noGrp="1"/>
          </p:cNvSpPr>
          <p:nvPr>
            <p:ph type="sldNum" sz="quarter" idx="5"/>
          </p:nvPr>
        </p:nvSpPr>
        <p:spPr/>
        <p:txBody>
          <a:bodyPr/>
          <a:lstStyle/>
          <a:p>
            <a:fld id="{A0EE9049-7CB1-8845-8AC0-AE1FB5E55C3A}" type="slidenum">
              <a:rPr lang="en-JP" smtClean="0"/>
              <a:t>40</a:t>
            </a:fld>
            <a:endParaRPr lang="en-JP"/>
          </a:p>
        </p:txBody>
      </p:sp>
    </p:spTree>
    <p:extLst>
      <p:ext uri="{BB962C8B-B14F-4D97-AF65-F5344CB8AC3E}">
        <p14:creationId xmlns:p14="http://schemas.microsoft.com/office/powerpoint/2010/main" val="16915065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190451588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JP" dirty="0"/>
          </a:p>
        </p:txBody>
      </p:sp>
      <p:sp>
        <p:nvSpPr>
          <p:cNvPr id="4" name="Slide Number Placeholder 3"/>
          <p:cNvSpPr>
            <a:spLocks noGrp="1"/>
          </p:cNvSpPr>
          <p:nvPr>
            <p:ph type="sldNum" sz="quarter" idx="5"/>
          </p:nvPr>
        </p:nvSpPr>
        <p:spPr/>
        <p:txBody>
          <a:bodyPr/>
          <a:lstStyle/>
          <a:p>
            <a:fld id="{A0EE9049-7CB1-8845-8AC0-AE1FB5E55C3A}" type="slidenum">
              <a:rPr lang="en-JP" smtClean="0"/>
              <a:t>41</a:t>
            </a:fld>
            <a:endParaRPr lang="en-JP"/>
          </a:p>
        </p:txBody>
      </p:sp>
    </p:spTree>
    <p:extLst>
      <p:ext uri="{BB962C8B-B14F-4D97-AF65-F5344CB8AC3E}">
        <p14:creationId xmlns:p14="http://schemas.microsoft.com/office/powerpoint/2010/main" val="349555440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234359220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426724428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206785341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JP" dirty="0"/>
          </a:p>
        </p:txBody>
      </p:sp>
      <p:sp>
        <p:nvSpPr>
          <p:cNvPr id="4" name="Slide Number Placeholder 3"/>
          <p:cNvSpPr>
            <a:spLocks noGrp="1"/>
          </p:cNvSpPr>
          <p:nvPr>
            <p:ph type="sldNum" sz="quarter" idx="5"/>
          </p:nvPr>
        </p:nvSpPr>
        <p:spPr/>
        <p:txBody>
          <a:bodyPr/>
          <a:lstStyle/>
          <a:p>
            <a:fld id="{7637F04E-E448-41D8-9F5F-61928B3AA468}" type="slidenum">
              <a:rPr kumimoji="1" lang="ja-JP" altLang="en-US" smtClean="0"/>
              <a:t>49</a:t>
            </a:fld>
            <a:endParaRPr kumimoji="1" lang="ja-JP" altLang="en-US"/>
          </a:p>
        </p:txBody>
      </p:sp>
    </p:spTree>
    <p:extLst>
      <p:ext uri="{BB962C8B-B14F-4D97-AF65-F5344CB8AC3E}">
        <p14:creationId xmlns:p14="http://schemas.microsoft.com/office/powerpoint/2010/main" val="83563886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317895983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293585873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dirty="0"/>
          </a:p>
        </p:txBody>
      </p:sp>
    </p:spTree>
    <p:extLst>
      <p:ext uri="{BB962C8B-B14F-4D97-AF65-F5344CB8AC3E}">
        <p14:creationId xmlns:p14="http://schemas.microsoft.com/office/powerpoint/2010/main" val="177690847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dirty="0"/>
          </a:p>
        </p:txBody>
      </p:sp>
    </p:spTree>
    <p:extLst>
      <p:ext uri="{BB962C8B-B14F-4D97-AF65-F5344CB8AC3E}">
        <p14:creationId xmlns:p14="http://schemas.microsoft.com/office/powerpoint/2010/main" val="293158041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JP" dirty="0"/>
              <a:t>2023/07/28 以下の観点をSEC03-BP02に移動</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 </a:t>
            </a:r>
            <a:r>
              <a:rPr lang="en-US" sz="1200" dirty="0" err="1"/>
              <a:t>マシンによるアクセスについては、必要最小限の権限を付与されたIAMロールによって権限が制御されているか</a:t>
            </a:r>
            <a:r>
              <a:rPr lang="en-US" sz="1200" dirty="0"/>
              <a:t>？</a:t>
            </a:r>
          </a:p>
          <a:p>
            <a:endParaRPr lang="en-JP" dirty="0"/>
          </a:p>
        </p:txBody>
      </p:sp>
      <p:sp>
        <p:nvSpPr>
          <p:cNvPr id="4" name="Slide Number Placeholder 3"/>
          <p:cNvSpPr>
            <a:spLocks noGrp="1"/>
          </p:cNvSpPr>
          <p:nvPr>
            <p:ph type="sldNum" sz="quarter" idx="5"/>
          </p:nvPr>
        </p:nvSpPr>
        <p:spPr/>
        <p:txBody>
          <a:bodyPr/>
          <a:lstStyle/>
          <a:p>
            <a:fld id="{A0EE9049-7CB1-8845-8AC0-AE1FB5E55C3A}" type="slidenum">
              <a:rPr lang="en-JP" smtClean="0"/>
              <a:t>56</a:t>
            </a:fld>
            <a:endParaRPr lang="en-JP"/>
          </a:p>
        </p:txBody>
      </p:sp>
    </p:spTree>
    <p:extLst>
      <p:ext uri="{BB962C8B-B14F-4D97-AF65-F5344CB8AC3E}">
        <p14:creationId xmlns:p14="http://schemas.microsoft.com/office/powerpoint/2010/main" val="20922024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218782442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248589630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63411672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235381523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44899749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405039178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235234713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JP" dirty="0"/>
          </a:p>
        </p:txBody>
      </p:sp>
      <p:sp>
        <p:nvSpPr>
          <p:cNvPr id="4" name="Slide Number Placeholder 3"/>
          <p:cNvSpPr>
            <a:spLocks noGrp="1"/>
          </p:cNvSpPr>
          <p:nvPr>
            <p:ph type="sldNum" sz="quarter" idx="5"/>
          </p:nvPr>
        </p:nvSpPr>
        <p:spPr/>
        <p:txBody>
          <a:bodyPr/>
          <a:lstStyle/>
          <a:p>
            <a:fld id="{A0EE9049-7CB1-8845-8AC0-AE1FB5E55C3A}" type="slidenum">
              <a:rPr lang="en-JP" smtClean="0"/>
              <a:t>72</a:t>
            </a:fld>
            <a:endParaRPr lang="en-JP"/>
          </a:p>
        </p:txBody>
      </p:sp>
    </p:spTree>
    <p:extLst>
      <p:ext uri="{BB962C8B-B14F-4D97-AF65-F5344CB8AC3E}">
        <p14:creationId xmlns:p14="http://schemas.microsoft.com/office/powerpoint/2010/main" val="27826962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JP" dirty="0"/>
              <a:t>2023/07/28 レビュー観点を以下のように修正</a:t>
            </a:r>
          </a:p>
          <a:p>
            <a:r>
              <a:rPr lang="en-JP" dirty="0"/>
              <a:t>「</a:t>
            </a:r>
            <a:r>
              <a:rPr lang="en-JP" sz="1200" dirty="0"/>
              <a:t>アカウント間で重複するリソースを、アドホックに手動で作成していないか」</a:t>
            </a:r>
            <a:endParaRPr lang="en-JP" dirty="0"/>
          </a:p>
          <a:p>
            <a:r>
              <a:rPr lang="en-JP" dirty="0"/>
              <a:t>→「</a:t>
            </a:r>
            <a:r>
              <a:rPr lang="ja-JP" altLang="en-US" b="0" i="0">
                <a:solidFill>
                  <a:srgbClr val="808184"/>
                </a:solidFill>
                <a:effectLst/>
                <a:latin typeface="Amazon-Ember" panose="020B0603020204020204" pitchFamily="34" charset="0"/>
              </a:rPr>
              <a:t>アカウント間で共用で利用可能なリソースについては、個別作成ではなく、共用利用する構成を検討しているか。」</a:t>
            </a:r>
            <a:endParaRPr lang="en-JP" dirty="0"/>
          </a:p>
        </p:txBody>
      </p:sp>
      <p:sp>
        <p:nvSpPr>
          <p:cNvPr id="4" name="Slide Number Placeholder 3"/>
          <p:cNvSpPr>
            <a:spLocks noGrp="1"/>
          </p:cNvSpPr>
          <p:nvPr>
            <p:ph type="sldNum" sz="quarter" idx="5"/>
          </p:nvPr>
        </p:nvSpPr>
        <p:spPr/>
        <p:txBody>
          <a:bodyPr/>
          <a:lstStyle/>
          <a:p>
            <a:fld id="{A0EE9049-7CB1-8845-8AC0-AE1FB5E55C3A}" type="slidenum">
              <a:rPr lang="en-JP" smtClean="0"/>
              <a:t>73</a:t>
            </a:fld>
            <a:endParaRPr lang="en-JP"/>
          </a:p>
        </p:txBody>
      </p:sp>
    </p:spTree>
    <p:extLst>
      <p:ext uri="{BB962C8B-B14F-4D97-AF65-F5344CB8AC3E}">
        <p14:creationId xmlns:p14="http://schemas.microsoft.com/office/powerpoint/2010/main" val="404295079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JP" dirty="0"/>
              <a:t>2023/07/28 レビュー観点の文言修正</a:t>
            </a:r>
          </a:p>
          <a:p>
            <a:r>
              <a:rPr lang="en-JP" dirty="0"/>
              <a:t>「</a:t>
            </a:r>
            <a:r>
              <a:rPr lang="en-US" dirty="0"/>
              <a:t>CloudTrail</a:t>
            </a:r>
            <a:r>
              <a:rPr lang="ja-JP" altLang="en-US"/>
              <a:t>のログファイル整合性検証を定期的に実施しているか？」</a:t>
            </a:r>
            <a:endParaRPr lang="en-JP" altLang="ja-JP" sz="1200" dirty="0"/>
          </a:p>
          <a:p>
            <a:r>
              <a:rPr lang="en-JP" sz="1200" dirty="0"/>
              <a:t>→</a:t>
            </a:r>
            <a:r>
              <a:rPr lang="ja-JP" altLang="en-US" sz="1200"/>
              <a:t> 「</a:t>
            </a:r>
            <a:r>
              <a:rPr lang="en-US" sz="1200" dirty="0" err="1"/>
              <a:t>CloudTrailのログファイル</a:t>
            </a:r>
            <a:r>
              <a:rPr lang="ja-JP" altLang="en-US" sz="1200"/>
              <a:t>整合性検証機能を有効化しているか？」</a:t>
            </a:r>
            <a:endParaRPr lang="en-JP" sz="1200" dirty="0"/>
          </a:p>
          <a:p>
            <a:endParaRPr lang="en-JP" sz="1200" dirty="0"/>
          </a:p>
          <a:p>
            <a:endParaRPr lang="en-JP" dirty="0"/>
          </a:p>
        </p:txBody>
      </p:sp>
      <p:sp>
        <p:nvSpPr>
          <p:cNvPr id="4" name="Slide Number Placeholder 3"/>
          <p:cNvSpPr>
            <a:spLocks noGrp="1"/>
          </p:cNvSpPr>
          <p:nvPr>
            <p:ph type="sldNum" sz="quarter" idx="5"/>
          </p:nvPr>
        </p:nvSpPr>
        <p:spPr/>
        <p:txBody>
          <a:bodyPr/>
          <a:lstStyle/>
          <a:p>
            <a:fld id="{A0EE9049-7CB1-8845-8AC0-AE1FB5E55C3A}" type="slidenum">
              <a:rPr lang="en-JP" smtClean="0"/>
              <a:t>78</a:t>
            </a:fld>
            <a:endParaRPr lang="en-JP"/>
          </a:p>
        </p:txBody>
      </p:sp>
    </p:spTree>
    <p:extLst>
      <p:ext uri="{BB962C8B-B14F-4D97-AF65-F5344CB8AC3E}">
        <p14:creationId xmlns:p14="http://schemas.microsoft.com/office/powerpoint/2010/main" val="247595583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33792686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265638939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135446005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293206645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235399728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355094662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114526288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280145834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Tree>
    <p:extLst>
      <p:ext uri="{BB962C8B-B14F-4D97-AF65-F5344CB8AC3E}">
        <p14:creationId xmlns:p14="http://schemas.microsoft.com/office/powerpoint/2010/main" val="214896394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JP" dirty="0"/>
              <a:t>2023/07/28 以下の観点を削除「</a:t>
            </a:r>
            <a:r>
              <a:rPr lang="en-US" sz="1200" dirty="0" err="1"/>
              <a:t>セキュリティイベント発生時のプロセスやワークフローを定義しているか</a:t>
            </a:r>
            <a:r>
              <a:rPr lang="en-US" sz="1200" dirty="0"/>
              <a:t>？</a:t>
            </a:r>
            <a:r>
              <a:rPr lang="en-JP" sz="1200" dirty="0"/>
              <a:t>」（インシデント管理で類似項目があるため）</a:t>
            </a:r>
          </a:p>
        </p:txBody>
      </p:sp>
      <p:sp>
        <p:nvSpPr>
          <p:cNvPr id="4" name="Slide Number Placeholder 3"/>
          <p:cNvSpPr>
            <a:spLocks noGrp="1"/>
          </p:cNvSpPr>
          <p:nvPr>
            <p:ph type="sldNum" sz="quarter" idx="5"/>
          </p:nvPr>
        </p:nvSpPr>
        <p:spPr/>
        <p:txBody>
          <a:bodyPr/>
          <a:lstStyle/>
          <a:p>
            <a:fld id="{A0EE9049-7CB1-8845-8AC0-AE1FB5E55C3A}" type="slidenum">
              <a:rPr lang="en-JP" smtClean="0"/>
              <a:t>87</a:t>
            </a:fld>
            <a:endParaRPr lang="en-JP"/>
          </a:p>
        </p:txBody>
      </p:sp>
    </p:spTree>
    <p:extLst>
      <p:ext uri="{BB962C8B-B14F-4D97-AF65-F5344CB8AC3E}">
        <p14:creationId xmlns:p14="http://schemas.microsoft.com/office/powerpoint/2010/main" val="417475113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360855359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8289581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365432437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215673100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JP" dirty="0"/>
          </a:p>
        </p:txBody>
      </p:sp>
      <p:sp>
        <p:nvSpPr>
          <p:cNvPr id="4" name="Slide Number Placeholder 3"/>
          <p:cNvSpPr>
            <a:spLocks noGrp="1"/>
          </p:cNvSpPr>
          <p:nvPr>
            <p:ph type="sldNum" sz="quarter" idx="5"/>
          </p:nvPr>
        </p:nvSpPr>
        <p:spPr/>
        <p:txBody>
          <a:bodyPr/>
          <a:lstStyle/>
          <a:p>
            <a:fld id="{A0EE9049-7CB1-8845-8AC0-AE1FB5E55C3A}" type="slidenum">
              <a:rPr lang="en-JP" smtClean="0"/>
              <a:t>91</a:t>
            </a:fld>
            <a:endParaRPr lang="en-JP"/>
          </a:p>
        </p:txBody>
      </p:sp>
    </p:spTree>
    <p:extLst>
      <p:ext uri="{BB962C8B-B14F-4D97-AF65-F5344CB8AC3E}">
        <p14:creationId xmlns:p14="http://schemas.microsoft.com/office/powerpoint/2010/main" val="298309003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257262178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11723007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11928733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306589061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425073563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JP" dirty="0"/>
              <a:t>2023/07/28 以下の観点を削除</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dirty="0"/>
              <a:t>-</a:t>
            </a:r>
            <a:r>
              <a:rPr lang="ja-JP" altLang="en-US" sz="1200"/>
              <a:t>ロードバランサーから</a:t>
            </a:r>
            <a:r>
              <a:rPr lang="en-US" altLang="ja-JP" sz="1200" dirty="0"/>
              <a:t>DB</a:t>
            </a:r>
            <a:r>
              <a:rPr lang="ja-JP" altLang="en-US" sz="1200"/>
              <a:t>への直接アクセスを許可していないか？</a:t>
            </a:r>
            <a:endParaRPr lang="en-US" altLang="ja-JP" sz="1200" dirty="0"/>
          </a:p>
          <a:p>
            <a:endParaRPr lang="en-JP" dirty="0"/>
          </a:p>
        </p:txBody>
      </p:sp>
      <p:sp>
        <p:nvSpPr>
          <p:cNvPr id="4" name="Slide Number Placeholder 3"/>
          <p:cNvSpPr>
            <a:spLocks noGrp="1"/>
          </p:cNvSpPr>
          <p:nvPr>
            <p:ph type="sldNum" sz="quarter" idx="5"/>
          </p:nvPr>
        </p:nvSpPr>
        <p:spPr/>
        <p:txBody>
          <a:bodyPr/>
          <a:lstStyle/>
          <a:p>
            <a:fld id="{A0EE9049-7CB1-8845-8AC0-AE1FB5E55C3A}" type="slidenum">
              <a:rPr lang="en-JP" smtClean="0"/>
              <a:t>101</a:t>
            </a:fld>
            <a:endParaRPr lang="en-JP"/>
          </a:p>
        </p:txBody>
      </p:sp>
    </p:spTree>
    <p:extLst>
      <p:ext uri="{BB962C8B-B14F-4D97-AF65-F5344CB8AC3E}">
        <p14:creationId xmlns:p14="http://schemas.microsoft.com/office/powerpoint/2010/main" val="58131115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1900821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27209876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87503632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296557437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339631578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2023/07/28 </a:t>
            </a:r>
            <a:r>
              <a:rPr kumimoji="1" lang="ja-JP" altLang="en-US"/>
              <a:t>箇条書きの最後の文言修正（「後述」がないため）</a:t>
            </a:r>
            <a:endParaRPr kumimoji="1" lang="ja-JP" altLang="en-US" dirty="0"/>
          </a:p>
        </p:txBody>
      </p:sp>
    </p:spTree>
    <p:extLst>
      <p:ext uri="{BB962C8B-B14F-4D97-AF65-F5344CB8AC3E}">
        <p14:creationId xmlns:p14="http://schemas.microsoft.com/office/powerpoint/2010/main" val="110259878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203857943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ja-JP" altLang="en-US" kern="1200" dirty="0">
              <a:solidFill>
                <a:schemeClr val="tx1"/>
              </a:solidFill>
              <a:effectLst/>
              <a:ea typeface="Meiryo" panose="020B0604030504040204" pitchFamily="34" charset="-128"/>
              <a:cs typeface="Meiryo" panose="020B0604030504040204" pitchFamily="34" charset="-128"/>
            </a:endParaRPr>
          </a:p>
        </p:txBody>
      </p:sp>
      <p:sp>
        <p:nvSpPr>
          <p:cNvPr id="4" name="スライド番号プレースホルダー 3"/>
          <p:cNvSpPr>
            <a:spLocks noGrp="1"/>
          </p:cNvSpPr>
          <p:nvPr>
            <p:ph type="sldNum" sz="quarter" idx="10"/>
          </p:nvPr>
        </p:nvSpPr>
        <p:spPr/>
        <p:txBody>
          <a:bodyPr/>
          <a:lstStyle/>
          <a:p>
            <a:fld id="{9F4FBC3A-A12C-40F9-BB8D-BC30C7901396}" type="slidenum">
              <a:rPr lang="en-US" smtClean="0"/>
              <a:pPr/>
              <a:t>110</a:t>
            </a:fld>
            <a:endParaRPr lang="ja-JP"/>
          </a:p>
        </p:txBody>
      </p:sp>
    </p:spTree>
    <p:extLst>
      <p:ext uri="{BB962C8B-B14F-4D97-AF65-F5344CB8AC3E}">
        <p14:creationId xmlns:p14="http://schemas.microsoft.com/office/powerpoint/2010/main" val="39242293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297781475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14196256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238590585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327618726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37909419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38195938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JP" dirty="0"/>
              <a:t>2023/07/28 : 誤字修正</a:t>
            </a:r>
          </a:p>
          <a:p>
            <a:endParaRPr lang="en-JP" dirty="0"/>
          </a:p>
        </p:txBody>
      </p:sp>
      <p:sp>
        <p:nvSpPr>
          <p:cNvPr id="4" name="Slide Number Placeholder 3"/>
          <p:cNvSpPr>
            <a:spLocks noGrp="1"/>
          </p:cNvSpPr>
          <p:nvPr>
            <p:ph type="sldNum" sz="quarter" idx="5"/>
          </p:nvPr>
        </p:nvSpPr>
        <p:spPr/>
        <p:txBody>
          <a:bodyPr/>
          <a:lstStyle/>
          <a:p>
            <a:fld id="{A0EE9049-7CB1-8845-8AC0-AE1FB5E55C3A}" type="slidenum">
              <a:rPr lang="en-JP" smtClean="0"/>
              <a:t>117</a:t>
            </a:fld>
            <a:endParaRPr lang="en-JP"/>
          </a:p>
        </p:txBody>
      </p:sp>
    </p:spTree>
    <p:extLst>
      <p:ext uri="{BB962C8B-B14F-4D97-AF65-F5344CB8AC3E}">
        <p14:creationId xmlns:p14="http://schemas.microsoft.com/office/powerpoint/2010/main" val="72784679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90199744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2785076269"/>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1457175946"/>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1124042930"/>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sz="1600" dirty="0"/>
          </a:p>
          <a:p>
            <a:endParaRPr kumimoji="1" lang="ja-JP" altLang="en-US" dirty="0"/>
          </a:p>
        </p:txBody>
      </p:sp>
    </p:spTree>
    <p:extLst>
      <p:ext uri="{BB962C8B-B14F-4D97-AF65-F5344CB8AC3E}">
        <p14:creationId xmlns:p14="http://schemas.microsoft.com/office/powerpoint/2010/main" val="770720329"/>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4221792587"/>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4092860373"/>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2048736690"/>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10834190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3618990297"/>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2862087108"/>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1196326604"/>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sz="1600" dirty="0"/>
          </a:p>
          <a:p>
            <a:endParaRPr kumimoji="1" lang="ja-JP" altLang="en-US" dirty="0"/>
          </a:p>
        </p:txBody>
      </p:sp>
    </p:spTree>
    <p:extLst>
      <p:ext uri="{BB962C8B-B14F-4D97-AF65-F5344CB8AC3E}">
        <p14:creationId xmlns:p14="http://schemas.microsoft.com/office/powerpoint/2010/main" val="1913832644"/>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2614678014"/>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a:t>AWS CloudShell </a:t>
            </a:r>
            <a:r>
              <a:rPr kumimoji="1" lang="ja-JP" altLang="en-US"/>
              <a:t>のご紹介</a:t>
            </a:r>
            <a:endParaRPr kumimoji="1" lang="en-US" altLang="ja-JP"/>
          </a:p>
          <a:p>
            <a:r>
              <a:rPr kumimoji="1" lang="en-US" altLang="ja-JP"/>
              <a:t>https://aws.amazon.com/jp/about-aws/whats-new/2020/12/introducing-aws-cloudshell/</a:t>
            </a:r>
            <a:endParaRPr kumimoji="1" lang="ja-JP" altLang="en-US"/>
          </a:p>
        </p:txBody>
      </p:sp>
    </p:spTree>
    <p:extLst>
      <p:ext uri="{BB962C8B-B14F-4D97-AF65-F5344CB8AC3E}">
        <p14:creationId xmlns:p14="http://schemas.microsoft.com/office/powerpoint/2010/main" val="3173858582"/>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JP" dirty="0"/>
          </a:p>
        </p:txBody>
      </p:sp>
      <p:sp>
        <p:nvSpPr>
          <p:cNvPr id="4" name="Slide Number Placeholder 3"/>
          <p:cNvSpPr>
            <a:spLocks noGrp="1"/>
          </p:cNvSpPr>
          <p:nvPr>
            <p:ph type="sldNum" sz="quarter" idx="5"/>
          </p:nvPr>
        </p:nvSpPr>
        <p:spPr/>
        <p:txBody>
          <a:bodyPr/>
          <a:lstStyle/>
          <a:p>
            <a:fld id="{A0EE9049-7CB1-8845-8AC0-AE1FB5E55C3A}" type="slidenum">
              <a:rPr lang="en-JP" smtClean="0"/>
              <a:t>137</a:t>
            </a:fld>
            <a:endParaRPr lang="en-JP"/>
          </a:p>
        </p:txBody>
      </p:sp>
    </p:spTree>
    <p:extLst>
      <p:ext uri="{BB962C8B-B14F-4D97-AF65-F5344CB8AC3E}">
        <p14:creationId xmlns:p14="http://schemas.microsoft.com/office/powerpoint/2010/main" val="1944652268"/>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sz="1600" dirty="0"/>
          </a:p>
          <a:p>
            <a:endParaRPr kumimoji="1" lang="ja-JP" altLang="en-US" dirty="0"/>
          </a:p>
        </p:txBody>
      </p:sp>
    </p:spTree>
    <p:extLst>
      <p:ext uri="{BB962C8B-B14F-4D97-AF65-F5344CB8AC3E}">
        <p14:creationId xmlns:p14="http://schemas.microsoft.com/office/powerpoint/2010/main" val="1399774470"/>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1094078658"/>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1046307904"/>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353313213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10.pn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_Title_TwoSpeakers">
    <p:spTree>
      <p:nvGrpSpPr>
        <p:cNvPr id="1" name=""/>
        <p:cNvGrpSpPr/>
        <p:nvPr/>
      </p:nvGrpSpPr>
      <p:grpSpPr>
        <a:xfrm>
          <a:off x="0" y="0"/>
          <a:ext cx="0" cy="0"/>
          <a:chOff x="0" y="0"/>
          <a:chExt cx="0" cy="0"/>
        </a:xfrm>
      </p:grpSpPr>
      <p:pic>
        <p:nvPicPr>
          <p:cNvPr id="16" name="Picture 2" descr="A picture containing circuit&#10;&#10;Description automatically generated">
            <a:extLst>
              <a:ext uri="{FF2B5EF4-FFF2-40B4-BE49-F238E27FC236}">
                <a16:creationId xmlns:a16="http://schemas.microsoft.com/office/drawing/2014/main" id="{07637C4F-DB5F-194B-8EA4-A722C687C099}"/>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6" name="Text Placeholder 11"/>
          <p:cNvSpPr>
            <a:spLocks noGrp="1"/>
          </p:cNvSpPr>
          <p:nvPr>
            <p:ph type="body" sz="quarter" idx="10" hasCustomPrompt="1"/>
          </p:nvPr>
        </p:nvSpPr>
        <p:spPr>
          <a:xfrm>
            <a:off x="457199" y="4958630"/>
            <a:ext cx="6140117" cy="1122696"/>
          </a:xfrm>
          <a:prstGeom prst="rect">
            <a:avLst/>
          </a:prstGeom>
        </p:spPr>
        <p:txBody>
          <a:bodyPr>
            <a:normAutofit/>
          </a:bodyPr>
          <a:lstStyle>
            <a:lvl1pPr marL="0" indent="0" algn="l">
              <a:buNone/>
              <a:defRPr sz="2167" baseline="0"/>
            </a:lvl1pPr>
          </a:lstStyle>
          <a:p>
            <a:pPr lvl="0"/>
            <a:r>
              <a:rPr lang="en-US" dirty="0"/>
              <a:t>Click to edit presenter, team</a:t>
            </a:r>
          </a:p>
          <a:p>
            <a:pPr lvl="0"/>
            <a:r>
              <a:rPr lang="en-US" dirty="0"/>
              <a:t>Click to edit date, location</a:t>
            </a:r>
          </a:p>
        </p:txBody>
      </p:sp>
      <p:sp>
        <p:nvSpPr>
          <p:cNvPr id="10" name="Text Placeholder 8"/>
          <p:cNvSpPr>
            <a:spLocks noGrp="1"/>
          </p:cNvSpPr>
          <p:nvPr>
            <p:ph type="body" sz="quarter" idx="12" hasCustomPrompt="1"/>
          </p:nvPr>
        </p:nvSpPr>
        <p:spPr>
          <a:xfrm>
            <a:off x="457200" y="2544305"/>
            <a:ext cx="10882563" cy="992716"/>
          </a:xfrm>
          <a:prstGeom prst="rect">
            <a:avLst/>
          </a:prstGeom>
        </p:spPr>
        <p:txBody>
          <a:bodyPr>
            <a:noAutofit/>
          </a:bodyPr>
          <a:lstStyle>
            <a:lvl1pPr marL="0" indent="0" algn="l">
              <a:buNone/>
              <a:defRPr sz="5333" b="1" i="0" baseline="0">
                <a:latin typeface="Meiryo" panose="020B0604030504040204" pitchFamily="34" charset="-128"/>
                <a:ea typeface="Meiryo" panose="020B0604030504040204" pitchFamily="34" charset="-128"/>
                <a:cs typeface="Amazon Ember" panose="020B0603020204020204" pitchFamily="34" charset="0"/>
              </a:defRPr>
            </a:lvl1pPr>
          </a:lstStyle>
          <a:p>
            <a:pPr lvl="0"/>
            <a:r>
              <a:rPr lang="en-US" dirty="0"/>
              <a:t>Click to edit title</a:t>
            </a:r>
          </a:p>
        </p:txBody>
      </p:sp>
      <p:sp>
        <p:nvSpPr>
          <p:cNvPr id="12" name="Text Placeholder 11"/>
          <p:cNvSpPr>
            <a:spLocks noGrp="1"/>
          </p:cNvSpPr>
          <p:nvPr>
            <p:ph type="body" sz="quarter" idx="13" hasCustomPrompt="1"/>
          </p:nvPr>
        </p:nvSpPr>
        <p:spPr>
          <a:xfrm>
            <a:off x="457200" y="3554795"/>
            <a:ext cx="8055443" cy="1026036"/>
          </a:xfrm>
          <a:prstGeom prst="rect">
            <a:avLst/>
          </a:prstGeom>
        </p:spPr>
        <p:txBody>
          <a:bodyPr/>
          <a:lstStyle>
            <a:lvl1pPr marL="0" indent="0" algn="l">
              <a:buNone/>
              <a:defRPr sz="2333"/>
            </a:lvl1pPr>
          </a:lstStyle>
          <a:p>
            <a:pPr lvl="0"/>
            <a:r>
              <a:rPr lang="en-US" dirty="0"/>
              <a:t>Click to edit subtitle</a:t>
            </a:r>
          </a:p>
        </p:txBody>
      </p:sp>
      <p:pic>
        <p:nvPicPr>
          <p:cNvPr id="9" name="Picture 8"/>
          <p:cNvPicPr>
            <a:picLocks noChangeAspect="1"/>
          </p:cNvPicPr>
          <p:nvPr userDrawn="1"/>
        </p:nvPicPr>
        <p:blipFill>
          <a:blip r:embed="rId3"/>
          <a:srcRect/>
          <a:stretch/>
        </p:blipFill>
        <p:spPr>
          <a:xfrm>
            <a:off x="457200" y="766190"/>
            <a:ext cx="2861470" cy="690000"/>
          </a:xfrm>
          <a:prstGeom prst="rect">
            <a:avLst/>
          </a:prstGeom>
        </p:spPr>
      </p:pic>
      <p:sp>
        <p:nvSpPr>
          <p:cNvPr id="7" name="TextBox 6">
            <a:extLst>
              <a:ext uri="{FF2B5EF4-FFF2-40B4-BE49-F238E27FC236}">
                <a16:creationId xmlns:a16="http://schemas.microsoft.com/office/drawing/2014/main" id="{8FA84D03-8133-8347-8776-300EBD9F8B8C}"/>
              </a:ext>
            </a:extLst>
          </p:cNvPr>
          <p:cNvSpPr txBox="1"/>
          <p:nvPr userDrawn="1"/>
        </p:nvSpPr>
        <p:spPr>
          <a:xfrm>
            <a:off x="449053" y="6403251"/>
            <a:ext cx="5929575" cy="143565"/>
          </a:xfrm>
          <a:prstGeom prst="rect">
            <a:avLst/>
          </a:prstGeom>
          <a:noFill/>
        </p:spPr>
        <p:txBody>
          <a:bodyPr wrap="square" lIns="0" tIns="0" rIns="0" bIns="0" rtlCol="0">
            <a:spAutoFit/>
          </a:bodyPr>
          <a:lstStyle/>
          <a:p>
            <a:pPr marL="0" marR="0" indent="0" algn="l" defTabSz="609576" rtl="0" eaLnBrk="1" fontAlgn="auto" latinLnBrk="0" hangingPunct="1">
              <a:lnSpc>
                <a:spcPct val="100000"/>
              </a:lnSpc>
              <a:spcBef>
                <a:spcPts val="0"/>
              </a:spcBef>
              <a:spcAft>
                <a:spcPts val="0"/>
              </a:spcAft>
              <a:buClrTx/>
              <a:buSzTx/>
              <a:buFontTx/>
              <a:buNone/>
              <a:tabLst/>
              <a:defRPr/>
            </a:pPr>
            <a:r>
              <a:rPr lang="en-US" sz="933" b="0" i="0" dirty="0">
                <a:solidFill>
                  <a:schemeClr val="bg1">
                    <a:lumMod val="50000"/>
                  </a:schemeClr>
                </a:solidFill>
                <a:latin typeface="+mn-ea"/>
                <a:ea typeface="+mn-ea"/>
                <a:cs typeface="Amazon Ember" panose="020B0603020204020204" pitchFamily="34" charset="0"/>
              </a:rPr>
              <a:t>© 2023, Amazon Web Services, Inc. or its Affiliates. All rights reserved. </a:t>
            </a:r>
          </a:p>
        </p:txBody>
      </p:sp>
      <p:sp>
        <p:nvSpPr>
          <p:cNvPr id="15" name="Text Placeholder 11">
            <a:extLst>
              <a:ext uri="{FF2B5EF4-FFF2-40B4-BE49-F238E27FC236}">
                <a16:creationId xmlns:a16="http://schemas.microsoft.com/office/drawing/2014/main" id="{6285A42C-7324-F143-BCD5-9D1326DDC2C5}"/>
              </a:ext>
            </a:extLst>
          </p:cNvPr>
          <p:cNvSpPr>
            <a:spLocks noGrp="1"/>
          </p:cNvSpPr>
          <p:nvPr>
            <p:ph type="body" sz="quarter" idx="16" hasCustomPrompt="1"/>
          </p:nvPr>
        </p:nvSpPr>
        <p:spPr>
          <a:xfrm>
            <a:off x="457200" y="2003177"/>
            <a:ext cx="8055443" cy="515638"/>
          </a:xfrm>
          <a:prstGeom prst="rect">
            <a:avLst/>
          </a:prstGeom>
        </p:spPr>
        <p:txBody>
          <a:bodyPr/>
          <a:lstStyle>
            <a:lvl1pPr marL="0" indent="0" algn="l">
              <a:buNone/>
              <a:defRPr sz="2333"/>
            </a:lvl1pPr>
          </a:lstStyle>
          <a:p>
            <a:pPr lvl="0"/>
            <a:r>
              <a:rPr lang="ja-JP" altLang="en-US"/>
              <a:t>○○○○株式会社 御中</a:t>
            </a:r>
          </a:p>
        </p:txBody>
      </p:sp>
    </p:spTree>
    <p:extLst>
      <p:ext uri="{BB962C8B-B14F-4D97-AF65-F5344CB8AC3E}">
        <p14:creationId xmlns:p14="http://schemas.microsoft.com/office/powerpoint/2010/main" val="3488129315"/>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箇条書き(広域)">
    <p:spTree>
      <p:nvGrpSpPr>
        <p:cNvPr id="1" name=""/>
        <p:cNvGrpSpPr/>
        <p:nvPr/>
      </p:nvGrpSpPr>
      <p:grpSpPr>
        <a:xfrm>
          <a:off x="0" y="0"/>
          <a:ext cx="0" cy="0"/>
          <a:chOff x="0" y="0"/>
          <a:chExt cx="0" cy="0"/>
        </a:xfrm>
      </p:grpSpPr>
      <p:sp>
        <p:nvSpPr>
          <p:cNvPr id="2" name="Title 1"/>
          <p:cNvSpPr>
            <a:spLocks noGrp="1"/>
          </p:cNvSpPr>
          <p:nvPr>
            <p:ph type="title"/>
          </p:nvPr>
        </p:nvSpPr>
        <p:spPr>
          <a:xfrm>
            <a:off x="457200" y="153248"/>
            <a:ext cx="11259550" cy="727655"/>
          </a:xfrm>
        </p:spPr>
        <p:txBody>
          <a:bodyPr/>
          <a:lstStyle/>
          <a:p>
            <a:r>
              <a:rPr lang="en-US" dirty="0"/>
              <a:t>Click to edit Master title style</a:t>
            </a:r>
          </a:p>
        </p:txBody>
      </p:sp>
      <p:sp>
        <p:nvSpPr>
          <p:cNvPr id="3" name="Content Placeholder 2"/>
          <p:cNvSpPr>
            <a:spLocks noGrp="1"/>
          </p:cNvSpPr>
          <p:nvPr>
            <p:ph sz="half" idx="1" hasCustomPrompt="1"/>
          </p:nvPr>
        </p:nvSpPr>
        <p:spPr>
          <a:xfrm>
            <a:off x="457200" y="969073"/>
            <a:ext cx="11258550" cy="5160000"/>
          </a:xfrm>
          <a:prstGeom prst="rect">
            <a:avLst/>
          </a:prstGeom>
        </p:spPr>
        <p:txBody>
          <a:bodyPr>
            <a:noAutofit/>
          </a:bodyPr>
          <a:lstStyle>
            <a:lvl1pPr marL="296321" indent="-296321" defTabSz="600580">
              <a:buFont typeface="Arial" panose="020B0604020202020204" pitchFamily="34" charset="0"/>
              <a:buChar char="•"/>
              <a:defRPr sz="2167"/>
            </a:lvl1pPr>
            <a:lvl2pPr marL="600580" indent="-304259" defTabSz="596612">
              <a:defRPr sz="2000"/>
            </a:lvl2pPr>
            <a:lvl3pPr marL="896902" indent="-296321" defTabSz="596612">
              <a:defRPr sz="1833"/>
            </a:lvl3pPr>
            <a:lvl4pPr marL="1222326" indent="-294999" defTabSz="599258">
              <a:buFont typeface="Arial" panose="020B0604020202020204" pitchFamily="34" charset="0"/>
              <a:buChar char="•"/>
              <a:tabLst/>
              <a:defRPr sz="1667"/>
            </a:lvl4pPr>
            <a:lvl5pPr marL="1498805" indent="-305582" defTabSz="599258">
              <a:buFont typeface="Arial" panose="020B0604020202020204" pitchFamily="34" charset="0"/>
              <a:buChar char="•"/>
              <a:defRPr sz="1500"/>
            </a:lvl5pPr>
            <a:lvl6pPr>
              <a:defRPr sz="2400"/>
            </a:lvl6pPr>
            <a:lvl7pPr>
              <a:defRPr sz="2400"/>
            </a:lvl7pPr>
            <a:lvl8pPr>
              <a:defRPr sz="2400"/>
            </a:lvl8pPr>
            <a:lvl9pPr>
              <a:defRPr sz="2400"/>
            </a:lvl9pPr>
          </a:lstStyle>
          <a:p>
            <a:pPr lvl="0"/>
            <a:r>
              <a:rPr lang="en-US" altLang="ja-JP" dirty="0"/>
              <a:t>Edit Master text styles</a:t>
            </a:r>
          </a:p>
          <a:p>
            <a:pPr lvl="1"/>
            <a:r>
              <a:rPr lang="en-US" altLang="ja-JP" dirty="0"/>
              <a:t>Second level</a:t>
            </a:r>
          </a:p>
          <a:p>
            <a:pPr lvl="2"/>
            <a:r>
              <a:rPr lang="en-US" altLang="ja-JP" dirty="0"/>
              <a:t>Third level</a:t>
            </a:r>
          </a:p>
          <a:p>
            <a:pPr lvl="3"/>
            <a:r>
              <a:rPr lang="en-US" altLang="ja-JP" dirty="0"/>
              <a:t>Fourth level</a:t>
            </a:r>
          </a:p>
          <a:p>
            <a:pPr lvl="4"/>
            <a:r>
              <a:rPr lang="en-US" altLang="ja-JP" dirty="0"/>
              <a:t>Fifth level</a:t>
            </a:r>
          </a:p>
        </p:txBody>
      </p:sp>
      <p:sp>
        <p:nvSpPr>
          <p:cNvPr id="6" name="Text Placeholder 2"/>
          <p:cNvSpPr txBox="1">
            <a:spLocks/>
          </p:cNvSpPr>
          <p:nvPr userDrawn="1"/>
        </p:nvSpPr>
        <p:spPr>
          <a:xfrm flipH="1">
            <a:off x="11719559" y="6515100"/>
            <a:ext cx="345441" cy="286762"/>
          </a:xfrm>
          <a:prstGeom prst="rect">
            <a:avLst/>
          </a:prstGeom>
        </p:spPr>
        <p:txBody>
          <a:bodyPr vert="horz" lIns="76200" tIns="38100" rIns="76200" bIns="38100" rtlCol="0">
            <a:noAutofit/>
          </a:bodyPr>
          <a:lstStyle>
            <a:lvl1pPr marL="0" indent="0" algn="l" defTabSz="731520" rtl="0" eaLnBrk="1" latinLnBrk="0" hangingPunct="1">
              <a:spcBef>
                <a:spcPct val="20000"/>
              </a:spcBef>
              <a:buFontTx/>
              <a:buNone/>
              <a:defRPr sz="2900" b="0" i="0" kern="1200">
                <a:solidFill>
                  <a:schemeClr val="tx1"/>
                </a:solidFill>
                <a:latin typeface="Meiryo" panose="020B0604030504040204" pitchFamily="34" charset="-128"/>
                <a:ea typeface="Meiryo" panose="020B0604030504040204" pitchFamily="34" charset="-128"/>
                <a:cs typeface="Amazon Ember Regular" charset="0"/>
              </a:defRPr>
            </a:lvl1pPr>
            <a:lvl2pPr marL="1188720" indent="-457200" algn="l" defTabSz="731520" rtl="0" eaLnBrk="1" latinLnBrk="0" hangingPunct="1">
              <a:spcBef>
                <a:spcPct val="20000"/>
              </a:spcBef>
              <a:buFont typeface="Arial"/>
              <a:buChar char="•"/>
              <a:defRPr sz="2900" b="0" i="0" kern="1200">
                <a:solidFill>
                  <a:schemeClr val="tx1"/>
                </a:solidFill>
                <a:latin typeface="Meiryo" panose="020B0604030504040204" pitchFamily="34" charset="-128"/>
                <a:ea typeface="Meiryo" panose="020B0604030504040204" pitchFamily="34" charset="-128"/>
                <a:cs typeface="Amazon Ember Regular" charset="0"/>
              </a:defRPr>
            </a:lvl2pPr>
            <a:lvl3pPr marL="1828800" indent="-365760" algn="l" defTabSz="731520" rtl="0" eaLnBrk="1" latinLnBrk="0" hangingPunct="1">
              <a:spcBef>
                <a:spcPct val="20000"/>
              </a:spcBef>
              <a:buFont typeface="Arial"/>
              <a:buChar char="•"/>
              <a:defRPr sz="2600" b="0" i="0" kern="1200">
                <a:solidFill>
                  <a:schemeClr val="tx1"/>
                </a:solidFill>
                <a:latin typeface="Meiryo" panose="020B0604030504040204" pitchFamily="34" charset="-128"/>
                <a:ea typeface="Meiryo" panose="020B0604030504040204" pitchFamily="34" charset="-128"/>
                <a:cs typeface="Amazon Ember Regular" charset="0"/>
              </a:defRPr>
            </a:lvl3pPr>
            <a:lvl4pPr marL="2560320" indent="-365760" algn="l" defTabSz="731520" rtl="0" eaLnBrk="1" latinLnBrk="0" hangingPunct="1">
              <a:spcBef>
                <a:spcPct val="20000"/>
              </a:spcBef>
              <a:buFont typeface="Arial"/>
              <a:buChar char="–"/>
              <a:defRPr sz="2200" b="0" i="0" kern="1200">
                <a:solidFill>
                  <a:schemeClr val="tx1"/>
                </a:solidFill>
                <a:latin typeface="Meiryo" panose="020B0604030504040204" pitchFamily="34" charset="-128"/>
                <a:ea typeface="Meiryo" panose="020B0604030504040204" pitchFamily="34" charset="-128"/>
                <a:cs typeface="Amazon Ember Regular" charset="0"/>
              </a:defRPr>
            </a:lvl4pPr>
            <a:lvl5pPr marL="3291840" indent="-365760" algn="l" defTabSz="731520" rtl="0" eaLnBrk="1" latinLnBrk="0" hangingPunct="1">
              <a:spcBef>
                <a:spcPct val="20000"/>
              </a:spcBef>
              <a:buFont typeface="Arial"/>
              <a:buChar char="»"/>
              <a:defRPr sz="1900" b="0" i="0" kern="1200">
                <a:solidFill>
                  <a:schemeClr val="tx1"/>
                </a:solidFill>
                <a:latin typeface="Meiryo" panose="020B0604030504040204" pitchFamily="34" charset="-128"/>
                <a:ea typeface="Meiryo" panose="020B0604030504040204" pitchFamily="34" charset="-128"/>
                <a:cs typeface="Amazon Ember Regular" charset="0"/>
              </a:defRPr>
            </a:lvl5pPr>
            <a:lvl6pPr marL="4023360" indent="-365760" algn="l" defTabSz="731520" rtl="0" eaLnBrk="1" latinLnBrk="0" hangingPunct="1">
              <a:spcBef>
                <a:spcPct val="20000"/>
              </a:spcBef>
              <a:buFont typeface="Arial"/>
              <a:buChar char="•"/>
              <a:defRPr sz="3200" kern="1200">
                <a:solidFill>
                  <a:schemeClr val="tx1"/>
                </a:solidFill>
                <a:latin typeface="+mn-lt"/>
                <a:ea typeface="+mn-ea"/>
                <a:cs typeface="+mn-cs"/>
              </a:defRPr>
            </a:lvl6pPr>
            <a:lvl7pPr marL="4754880" indent="-365760" algn="l" defTabSz="731520" rtl="0" eaLnBrk="1" latinLnBrk="0" hangingPunct="1">
              <a:spcBef>
                <a:spcPct val="20000"/>
              </a:spcBef>
              <a:buFont typeface="Arial"/>
              <a:buChar char="•"/>
              <a:defRPr sz="3200" kern="1200">
                <a:solidFill>
                  <a:schemeClr val="tx1"/>
                </a:solidFill>
                <a:latin typeface="+mn-lt"/>
                <a:ea typeface="+mn-ea"/>
                <a:cs typeface="+mn-cs"/>
              </a:defRPr>
            </a:lvl7pPr>
            <a:lvl8pPr marL="5486400" indent="-365760" algn="l" defTabSz="731520" rtl="0" eaLnBrk="1" latinLnBrk="0" hangingPunct="1">
              <a:spcBef>
                <a:spcPct val="20000"/>
              </a:spcBef>
              <a:buFont typeface="Arial"/>
              <a:buChar char="•"/>
              <a:defRPr sz="3200" kern="1200">
                <a:solidFill>
                  <a:schemeClr val="tx1"/>
                </a:solidFill>
                <a:latin typeface="+mn-lt"/>
                <a:ea typeface="+mn-ea"/>
                <a:cs typeface="+mn-cs"/>
              </a:defRPr>
            </a:lvl8pPr>
            <a:lvl9pPr marL="6217920" indent="-365760" algn="l" defTabSz="731520" rtl="0" eaLnBrk="1" latinLnBrk="0" hangingPunct="1">
              <a:spcBef>
                <a:spcPct val="20000"/>
              </a:spcBef>
              <a:buFont typeface="Arial"/>
              <a:buChar char="•"/>
              <a:defRPr sz="3200" kern="1200">
                <a:solidFill>
                  <a:schemeClr val="tx1"/>
                </a:solidFill>
                <a:latin typeface="+mn-lt"/>
                <a:ea typeface="+mn-ea"/>
                <a:cs typeface="+mn-cs"/>
              </a:defRPr>
            </a:lvl9pPr>
          </a:lstStyle>
          <a:p>
            <a:pPr algn="ctr"/>
            <a:fld id="{8ACF1DE9-08EA-4D2B-AC7A-71BF6C3A9094}" type="slidenum">
              <a:rPr lang="en-US" sz="875" smtClean="0">
                <a:solidFill>
                  <a:schemeClr val="bg1">
                    <a:lumMod val="50000"/>
                  </a:schemeClr>
                </a:solidFill>
              </a:rPr>
              <a:pPr algn="ctr"/>
              <a:t>‹#›</a:t>
            </a:fld>
            <a:endParaRPr lang="en-US" sz="875" dirty="0">
              <a:solidFill>
                <a:schemeClr val="bg1">
                  <a:lumMod val="50000"/>
                </a:schemeClr>
              </a:solidFill>
            </a:endParaRPr>
          </a:p>
        </p:txBody>
      </p:sp>
    </p:spTree>
    <p:extLst>
      <p:ext uri="{BB962C8B-B14F-4D97-AF65-F5344CB8AC3E}">
        <p14:creationId xmlns:p14="http://schemas.microsoft.com/office/powerpoint/2010/main" val="34780448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表(広域)">
    <p:spTree>
      <p:nvGrpSpPr>
        <p:cNvPr id="1" name=""/>
        <p:cNvGrpSpPr/>
        <p:nvPr/>
      </p:nvGrpSpPr>
      <p:grpSpPr>
        <a:xfrm>
          <a:off x="0" y="0"/>
          <a:ext cx="0" cy="0"/>
          <a:chOff x="0" y="0"/>
          <a:chExt cx="0" cy="0"/>
        </a:xfrm>
      </p:grpSpPr>
      <p:sp>
        <p:nvSpPr>
          <p:cNvPr id="2" name="Title 1"/>
          <p:cNvSpPr>
            <a:spLocks noGrp="1"/>
          </p:cNvSpPr>
          <p:nvPr>
            <p:ph type="title"/>
          </p:nvPr>
        </p:nvSpPr>
        <p:spPr>
          <a:xfrm>
            <a:off x="457200" y="153248"/>
            <a:ext cx="11259550" cy="727655"/>
          </a:xfrm>
        </p:spPr>
        <p:txBody>
          <a:bodyPr/>
          <a:lstStyle/>
          <a:p>
            <a:r>
              <a:rPr lang="en-US" dirty="0"/>
              <a:t>Click to edit Master title style</a:t>
            </a:r>
          </a:p>
        </p:txBody>
      </p:sp>
      <p:sp>
        <p:nvSpPr>
          <p:cNvPr id="6" name="Text Placeholder 2"/>
          <p:cNvSpPr txBox="1">
            <a:spLocks/>
          </p:cNvSpPr>
          <p:nvPr userDrawn="1"/>
        </p:nvSpPr>
        <p:spPr>
          <a:xfrm flipH="1">
            <a:off x="11719559" y="6515100"/>
            <a:ext cx="345441" cy="286762"/>
          </a:xfrm>
          <a:prstGeom prst="rect">
            <a:avLst/>
          </a:prstGeom>
        </p:spPr>
        <p:txBody>
          <a:bodyPr vert="horz" lIns="76200" tIns="38100" rIns="76200" bIns="38100" rtlCol="0">
            <a:noAutofit/>
          </a:bodyPr>
          <a:lstStyle>
            <a:lvl1pPr marL="0" indent="0" algn="l" defTabSz="731520" rtl="0" eaLnBrk="1" latinLnBrk="0" hangingPunct="1">
              <a:spcBef>
                <a:spcPct val="20000"/>
              </a:spcBef>
              <a:buFontTx/>
              <a:buNone/>
              <a:defRPr sz="2900" b="0" i="0" kern="1200">
                <a:solidFill>
                  <a:schemeClr val="tx1"/>
                </a:solidFill>
                <a:latin typeface="Meiryo" panose="020B0604030504040204" pitchFamily="34" charset="-128"/>
                <a:ea typeface="Meiryo" panose="020B0604030504040204" pitchFamily="34" charset="-128"/>
                <a:cs typeface="Amazon Ember Regular" charset="0"/>
              </a:defRPr>
            </a:lvl1pPr>
            <a:lvl2pPr marL="1188720" indent="-457200" algn="l" defTabSz="731520" rtl="0" eaLnBrk="1" latinLnBrk="0" hangingPunct="1">
              <a:spcBef>
                <a:spcPct val="20000"/>
              </a:spcBef>
              <a:buFont typeface="Arial"/>
              <a:buChar char="•"/>
              <a:defRPr sz="2900" b="0" i="0" kern="1200">
                <a:solidFill>
                  <a:schemeClr val="tx1"/>
                </a:solidFill>
                <a:latin typeface="Meiryo" panose="020B0604030504040204" pitchFamily="34" charset="-128"/>
                <a:ea typeface="Meiryo" panose="020B0604030504040204" pitchFamily="34" charset="-128"/>
                <a:cs typeface="Amazon Ember Regular" charset="0"/>
              </a:defRPr>
            </a:lvl2pPr>
            <a:lvl3pPr marL="1828800" indent="-365760" algn="l" defTabSz="731520" rtl="0" eaLnBrk="1" latinLnBrk="0" hangingPunct="1">
              <a:spcBef>
                <a:spcPct val="20000"/>
              </a:spcBef>
              <a:buFont typeface="Arial"/>
              <a:buChar char="•"/>
              <a:defRPr sz="2600" b="0" i="0" kern="1200">
                <a:solidFill>
                  <a:schemeClr val="tx1"/>
                </a:solidFill>
                <a:latin typeface="Meiryo" panose="020B0604030504040204" pitchFamily="34" charset="-128"/>
                <a:ea typeface="Meiryo" panose="020B0604030504040204" pitchFamily="34" charset="-128"/>
                <a:cs typeface="Amazon Ember Regular" charset="0"/>
              </a:defRPr>
            </a:lvl3pPr>
            <a:lvl4pPr marL="2560320" indent="-365760" algn="l" defTabSz="731520" rtl="0" eaLnBrk="1" latinLnBrk="0" hangingPunct="1">
              <a:spcBef>
                <a:spcPct val="20000"/>
              </a:spcBef>
              <a:buFont typeface="Arial"/>
              <a:buChar char="–"/>
              <a:defRPr sz="2200" b="0" i="0" kern="1200">
                <a:solidFill>
                  <a:schemeClr val="tx1"/>
                </a:solidFill>
                <a:latin typeface="Meiryo" panose="020B0604030504040204" pitchFamily="34" charset="-128"/>
                <a:ea typeface="Meiryo" panose="020B0604030504040204" pitchFamily="34" charset="-128"/>
                <a:cs typeface="Amazon Ember Regular" charset="0"/>
              </a:defRPr>
            </a:lvl4pPr>
            <a:lvl5pPr marL="3291840" indent="-365760" algn="l" defTabSz="731520" rtl="0" eaLnBrk="1" latinLnBrk="0" hangingPunct="1">
              <a:spcBef>
                <a:spcPct val="20000"/>
              </a:spcBef>
              <a:buFont typeface="Arial"/>
              <a:buChar char="»"/>
              <a:defRPr sz="1900" b="0" i="0" kern="1200">
                <a:solidFill>
                  <a:schemeClr val="tx1"/>
                </a:solidFill>
                <a:latin typeface="Meiryo" panose="020B0604030504040204" pitchFamily="34" charset="-128"/>
                <a:ea typeface="Meiryo" panose="020B0604030504040204" pitchFamily="34" charset="-128"/>
                <a:cs typeface="Amazon Ember Regular" charset="0"/>
              </a:defRPr>
            </a:lvl5pPr>
            <a:lvl6pPr marL="4023360" indent="-365760" algn="l" defTabSz="731520" rtl="0" eaLnBrk="1" latinLnBrk="0" hangingPunct="1">
              <a:spcBef>
                <a:spcPct val="20000"/>
              </a:spcBef>
              <a:buFont typeface="Arial"/>
              <a:buChar char="•"/>
              <a:defRPr sz="3200" kern="1200">
                <a:solidFill>
                  <a:schemeClr val="tx1"/>
                </a:solidFill>
                <a:latin typeface="+mn-lt"/>
                <a:ea typeface="+mn-ea"/>
                <a:cs typeface="+mn-cs"/>
              </a:defRPr>
            </a:lvl6pPr>
            <a:lvl7pPr marL="4754880" indent="-365760" algn="l" defTabSz="731520" rtl="0" eaLnBrk="1" latinLnBrk="0" hangingPunct="1">
              <a:spcBef>
                <a:spcPct val="20000"/>
              </a:spcBef>
              <a:buFont typeface="Arial"/>
              <a:buChar char="•"/>
              <a:defRPr sz="3200" kern="1200">
                <a:solidFill>
                  <a:schemeClr val="tx1"/>
                </a:solidFill>
                <a:latin typeface="+mn-lt"/>
                <a:ea typeface="+mn-ea"/>
                <a:cs typeface="+mn-cs"/>
              </a:defRPr>
            </a:lvl7pPr>
            <a:lvl8pPr marL="5486400" indent="-365760" algn="l" defTabSz="731520" rtl="0" eaLnBrk="1" latinLnBrk="0" hangingPunct="1">
              <a:spcBef>
                <a:spcPct val="20000"/>
              </a:spcBef>
              <a:buFont typeface="Arial"/>
              <a:buChar char="•"/>
              <a:defRPr sz="3200" kern="1200">
                <a:solidFill>
                  <a:schemeClr val="tx1"/>
                </a:solidFill>
                <a:latin typeface="+mn-lt"/>
                <a:ea typeface="+mn-ea"/>
                <a:cs typeface="+mn-cs"/>
              </a:defRPr>
            </a:lvl8pPr>
            <a:lvl9pPr marL="6217920" indent="-365760" algn="l" defTabSz="731520" rtl="0" eaLnBrk="1" latinLnBrk="0" hangingPunct="1">
              <a:spcBef>
                <a:spcPct val="20000"/>
              </a:spcBef>
              <a:buFont typeface="Arial"/>
              <a:buChar char="•"/>
              <a:defRPr sz="3200" kern="1200">
                <a:solidFill>
                  <a:schemeClr val="tx1"/>
                </a:solidFill>
                <a:latin typeface="+mn-lt"/>
                <a:ea typeface="+mn-ea"/>
                <a:cs typeface="+mn-cs"/>
              </a:defRPr>
            </a:lvl9pPr>
          </a:lstStyle>
          <a:p>
            <a:pPr algn="ctr"/>
            <a:fld id="{8ACF1DE9-08EA-4D2B-AC7A-71BF6C3A9094}" type="slidenum">
              <a:rPr lang="en-US" sz="875" smtClean="0">
                <a:solidFill>
                  <a:schemeClr val="bg1">
                    <a:lumMod val="50000"/>
                  </a:schemeClr>
                </a:solidFill>
              </a:rPr>
              <a:pPr algn="ctr"/>
              <a:t>‹#›</a:t>
            </a:fld>
            <a:endParaRPr lang="en-US" sz="875" dirty="0">
              <a:solidFill>
                <a:schemeClr val="bg1">
                  <a:lumMod val="50000"/>
                </a:schemeClr>
              </a:solidFill>
            </a:endParaRPr>
          </a:p>
        </p:txBody>
      </p:sp>
      <p:sp>
        <p:nvSpPr>
          <p:cNvPr id="5" name="表プレースホルダー 4">
            <a:extLst>
              <a:ext uri="{FF2B5EF4-FFF2-40B4-BE49-F238E27FC236}">
                <a16:creationId xmlns:a16="http://schemas.microsoft.com/office/drawing/2014/main" id="{10CC88D4-EC29-453B-B8C9-C3417E4005D9}"/>
              </a:ext>
            </a:extLst>
          </p:cNvPr>
          <p:cNvSpPr>
            <a:spLocks noGrp="1"/>
          </p:cNvSpPr>
          <p:nvPr>
            <p:ph type="tbl" sz="quarter" idx="10"/>
          </p:nvPr>
        </p:nvSpPr>
        <p:spPr>
          <a:xfrm>
            <a:off x="444500" y="969073"/>
            <a:ext cx="11271250" cy="5160000"/>
          </a:xfrm>
        </p:spPr>
        <p:txBody>
          <a:bodyPr/>
          <a:lstStyle/>
          <a:p>
            <a:endParaRPr kumimoji="1" lang="ja-JP" altLang="en-US"/>
          </a:p>
        </p:txBody>
      </p:sp>
    </p:spTree>
    <p:extLst>
      <p:ext uri="{BB962C8B-B14F-4D97-AF65-F5344CB8AC3E}">
        <p14:creationId xmlns:p14="http://schemas.microsoft.com/office/powerpoint/2010/main" val="29368309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メッセージラインと箇条書き">
    <p:spTree>
      <p:nvGrpSpPr>
        <p:cNvPr id="1" name=""/>
        <p:cNvGrpSpPr/>
        <p:nvPr/>
      </p:nvGrpSpPr>
      <p:grpSpPr>
        <a:xfrm>
          <a:off x="0" y="0"/>
          <a:ext cx="0" cy="0"/>
          <a:chOff x="0" y="0"/>
          <a:chExt cx="0" cy="0"/>
        </a:xfrm>
      </p:grpSpPr>
      <p:sp>
        <p:nvSpPr>
          <p:cNvPr id="2" name="Title 1"/>
          <p:cNvSpPr>
            <a:spLocks noGrp="1"/>
          </p:cNvSpPr>
          <p:nvPr>
            <p:ph type="title"/>
          </p:nvPr>
        </p:nvSpPr>
        <p:spPr>
          <a:xfrm>
            <a:off x="457200" y="153248"/>
            <a:ext cx="11259550" cy="727655"/>
          </a:xfrm>
        </p:spPr>
        <p:txBody>
          <a:bodyPr/>
          <a:lstStyle/>
          <a:p>
            <a:r>
              <a:rPr lang="en-US" dirty="0"/>
              <a:t>Click to edit Master title style</a:t>
            </a:r>
          </a:p>
        </p:txBody>
      </p:sp>
      <p:sp>
        <p:nvSpPr>
          <p:cNvPr id="3" name="Content Placeholder 2"/>
          <p:cNvSpPr>
            <a:spLocks noGrp="1"/>
          </p:cNvSpPr>
          <p:nvPr>
            <p:ph sz="half" idx="1" hasCustomPrompt="1"/>
          </p:nvPr>
        </p:nvSpPr>
        <p:spPr>
          <a:xfrm>
            <a:off x="457200" y="954243"/>
            <a:ext cx="11258550" cy="360000"/>
          </a:xfrm>
          <a:prstGeom prst="rect">
            <a:avLst/>
          </a:prstGeom>
        </p:spPr>
        <p:txBody>
          <a:bodyPr>
            <a:noAutofit/>
          </a:bodyPr>
          <a:lstStyle>
            <a:lvl1pPr marL="0" indent="0" defTabSz="600580">
              <a:buFont typeface="Arial" panose="020B0604020202020204" pitchFamily="34" charset="0"/>
              <a:buNone/>
              <a:defRPr sz="2167"/>
            </a:lvl1pPr>
            <a:lvl2pPr marL="600580" indent="-304259" defTabSz="596612">
              <a:defRPr sz="2000"/>
            </a:lvl2pPr>
            <a:lvl3pPr marL="896902" indent="-296321" defTabSz="596612">
              <a:defRPr sz="1833"/>
            </a:lvl3pPr>
            <a:lvl4pPr marL="1193223" indent="-296321" defTabSz="599258">
              <a:buFont typeface="Meiryo" panose="020B0604030504040204" pitchFamily="50" charset="-128"/>
              <a:buChar char="‐"/>
              <a:defRPr sz="1667"/>
            </a:lvl4pPr>
            <a:lvl5pPr marL="1498805" indent="-305582" defTabSz="599258">
              <a:buFont typeface="Meiryo" panose="020B0604030504040204" pitchFamily="50" charset="-128"/>
              <a:buChar char="‐"/>
              <a:defRPr sz="1500"/>
            </a:lvl5pPr>
            <a:lvl6pPr>
              <a:defRPr sz="2400"/>
            </a:lvl6pPr>
            <a:lvl7pPr>
              <a:defRPr sz="2400"/>
            </a:lvl7pPr>
            <a:lvl8pPr>
              <a:defRPr sz="2400"/>
            </a:lvl8pPr>
            <a:lvl9pPr>
              <a:defRPr sz="2400"/>
            </a:lvl9pPr>
          </a:lstStyle>
          <a:p>
            <a:pPr lvl="0"/>
            <a:r>
              <a:rPr lang="en-US" dirty="0"/>
              <a:t>Click to edit Master text styles</a:t>
            </a:r>
          </a:p>
        </p:txBody>
      </p:sp>
      <p:sp>
        <p:nvSpPr>
          <p:cNvPr id="6" name="Text Placeholder 2"/>
          <p:cNvSpPr txBox="1">
            <a:spLocks/>
          </p:cNvSpPr>
          <p:nvPr userDrawn="1"/>
        </p:nvSpPr>
        <p:spPr>
          <a:xfrm flipH="1">
            <a:off x="11719559" y="6515100"/>
            <a:ext cx="345441" cy="286762"/>
          </a:xfrm>
          <a:prstGeom prst="rect">
            <a:avLst/>
          </a:prstGeom>
        </p:spPr>
        <p:txBody>
          <a:bodyPr vert="horz" lIns="76200" tIns="38100" rIns="76200" bIns="38100" rtlCol="0">
            <a:noAutofit/>
          </a:bodyPr>
          <a:lstStyle>
            <a:lvl1pPr marL="0" indent="0" algn="l" defTabSz="731520" rtl="0" eaLnBrk="1" latinLnBrk="0" hangingPunct="1">
              <a:spcBef>
                <a:spcPct val="20000"/>
              </a:spcBef>
              <a:buFontTx/>
              <a:buNone/>
              <a:defRPr sz="2900" b="0" i="0" kern="1200">
                <a:solidFill>
                  <a:schemeClr val="tx1"/>
                </a:solidFill>
                <a:latin typeface="Meiryo" panose="020B0604030504040204" pitchFamily="34" charset="-128"/>
                <a:ea typeface="Meiryo" panose="020B0604030504040204" pitchFamily="34" charset="-128"/>
                <a:cs typeface="Amazon Ember Regular" charset="0"/>
              </a:defRPr>
            </a:lvl1pPr>
            <a:lvl2pPr marL="1188720" indent="-457200" algn="l" defTabSz="731520" rtl="0" eaLnBrk="1" latinLnBrk="0" hangingPunct="1">
              <a:spcBef>
                <a:spcPct val="20000"/>
              </a:spcBef>
              <a:buFont typeface="Arial"/>
              <a:buChar char="•"/>
              <a:defRPr sz="2900" b="0" i="0" kern="1200">
                <a:solidFill>
                  <a:schemeClr val="tx1"/>
                </a:solidFill>
                <a:latin typeface="Meiryo" panose="020B0604030504040204" pitchFamily="34" charset="-128"/>
                <a:ea typeface="Meiryo" panose="020B0604030504040204" pitchFamily="34" charset="-128"/>
                <a:cs typeface="Amazon Ember Regular" charset="0"/>
              </a:defRPr>
            </a:lvl2pPr>
            <a:lvl3pPr marL="1828800" indent="-365760" algn="l" defTabSz="731520" rtl="0" eaLnBrk="1" latinLnBrk="0" hangingPunct="1">
              <a:spcBef>
                <a:spcPct val="20000"/>
              </a:spcBef>
              <a:buFont typeface="Arial"/>
              <a:buChar char="•"/>
              <a:defRPr sz="2600" b="0" i="0" kern="1200">
                <a:solidFill>
                  <a:schemeClr val="tx1"/>
                </a:solidFill>
                <a:latin typeface="Meiryo" panose="020B0604030504040204" pitchFamily="34" charset="-128"/>
                <a:ea typeface="Meiryo" panose="020B0604030504040204" pitchFamily="34" charset="-128"/>
                <a:cs typeface="Amazon Ember Regular" charset="0"/>
              </a:defRPr>
            </a:lvl3pPr>
            <a:lvl4pPr marL="2560320" indent="-365760" algn="l" defTabSz="731520" rtl="0" eaLnBrk="1" latinLnBrk="0" hangingPunct="1">
              <a:spcBef>
                <a:spcPct val="20000"/>
              </a:spcBef>
              <a:buFont typeface="Arial"/>
              <a:buChar char="–"/>
              <a:defRPr sz="2200" b="0" i="0" kern="1200">
                <a:solidFill>
                  <a:schemeClr val="tx1"/>
                </a:solidFill>
                <a:latin typeface="Meiryo" panose="020B0604030504040204" pitchFamily="34" charset="-128"/>
                <a:ea typeface="Meiryo" panose="020B0604030504040204" pitchFamily="34" charset="-128"/>
                <a:cs typeface="Amazon Ember Regular" charset="0"/>
              </a:defRPr>
            </a:lvl4pPr>
            <a:lvl5pPr marL="3291840" indent="-365760" algn="l" defTabSz="731520" rtl="0" eaLnBrk="1" latinLnBrk="0" hangingPunct="1">
              <a:spcBef>
                <a:spcPct val="20000"/>
              </a:spcBef>
              <a:buFont typeface="Arial"/>
              <a:buChar char="»"/>
              <a:defRPr sz="1900" b="0" i="0" kern="1200">
                <a:solidFill>
                  <a:schemeClr val="tx1"/>
                </a:solidFill>
                <a:latin typeface="Meiryo" panose="020B0604030504040204" pitchFamily="34" charset="-128"/>
                <a:ea typeface="Meiryo" panose="020B0604030504040204" pitchFamily="34" charset="-128"/>
                <a:cs typeface="Amazon Ember Regular" charset="0"/>
              </a:defRPr>
            </a:lvl5pPr>
            <a:lvl6pPr marL="4023360" indent="-365760" algn="l" defTabSz="731520" rtl="0" eaLnBrk="1" latinLnBrk="0" hangingPunct="1">
              <a:spcBef>
                <a:spcPct val="20000"/>
              </a:spcBef>
              <a:buFont typeface="Arial"/>
              <a:buChar char="•"/>
              <a:defRPr sz="3200" kern="1200">
                <a:solidFill>
                  <a:schemeClr val="tx1"/>
                </a:solidFill>
                <a:latin typeface="+mn-lt"/>
                <a:ea typeface="+mn-ea"/>
                <a:cs typeface="+mn-cs"/>
              </a:defRPr>
            </a:lvl6pPr>
            <a:lvl7pPr marL="4754880" indent="-365760" algn="l" defTabSz="731520" rtl="0" eaLnBrk="1" latinLnBrk="0" hangingPunct="1">
              <a:spcBef>
                <a:spcPct val="20000"/>
              </a:spcBef>
              <a:buFont typeface="Arial"/>
              <a:buChar char="•"/>
              <a:defRPr sz="3200" kern="1200">
                <a:solidFill>
                  <a:schemeClr val="tx1"/>
                </a:solidFill>
                <a:latin typeface="+mn-lt"/>
                <a:ea typeface="+mn-ea"/>
                <a:cs typeface="+mn-cs"/>
              </a:defRPr>
            </a:lvl7pPr>
            <a:lvl8pPr marL="5486400" indent="-365760" algn="l" defTabSz="731520" rtl="0" eaLnBrk="1" latinLnBrk="0" hangingPunct="1">
              <a:spcBef>
                <a:spcPct val="20000"/>
              </a:spcBef>
              <a:buFont typeface="Arial"/>
              <a:buChar char="•"/>
              <a:defRPr sz="3200" kern="1200">
                <a:solidFill>
                  <a:schemeClr val="tx1"/>
                </a:solidFill>
                <a:latin typeface="+mn-lt"/>
                <a:ea typeface="+mn-ea"/>
                <a:cs typeface="+mn-cs"/>
              </a:defRPr>
            </a:lvl8pPr>
            <a:lvl9pPr marL="6217920" indent="-365760" algn="l" defTabSz="731520" rtl="0" eaLnBrk="1" latinLnBrk="0" hangingPunct="1">
              <a:spcBef>
                <a:spcPct val="20000"/>
              </a:spcBef>
              <a:buFont typeface="Arial"/>
              <a:buChar char="•"/>
              <a:defRPr sz="3200" kern="1200">
                <a:solidFill>
                  <a:schemeClr val="tx1"/>
                </a:solidFill>
                <a:latin typeface="+mn-lt"/>
                <a:ea typeface="+mn-ea"/>
                <a:cs typeface="+mn-cs"/>
              </a:defRPr>
            </a:lvl9pPr>
          </a:lstStyle>
          <a:p>
            <a:pPr algn="ctr"/>
            <a:fld id="{8ACF1DE9-08EA-4D2B-AC7A-71BF6C3A9094}" type="slidenum">
              <a:rPr lang="en-US" sz="875" smtClean="0">
                <a:solidFill>
                  <a:schemeClr val="bg1">
                    <a:lumMod val="50000"/>
                  </a:schemeClr>
                </a:solidFill>
              </a:rPr>
              <a:pPr algn="ctr"/>
              <a:t>‹#›</a:t>
            </a:fld>
            <a:endParaRPr lang="en-US" sz="875" dirty="0">
              <a:solidFill>
                <a:schemeClr val="bg1">
                  <a:lumMod val="50000"/>
                </a:schemeClr>
              </a:solidFill>
            </a:endParaRPr>
          </a:p>
        </p:txBody>
      </p:sp>
      <p:sp>
        <p:nvSpPr>
          <p:cNvPr id="5" name="Content Placeholder 2">
            <a:extLst>
              <a:ext uri="{FF2B5EF4-FFF2-40B4-BE49-F238E27FC236}">
                <a16:creationId xmlns:a16="http://schemas.microsoft.com/office/drawing/2014/main" id="{42F80C85-7102-4E7D-B1A8-4859B337B2D2}"/>
              </a:ext>
            </a:extLst>
          </p:cNvPr>
          <p:cNvSpPr>
            <a:spLocks noGrp="1"/>
          </p:cNvSpPr>
          <p:nvPr>
            <p:ph sz="half" idx="10" hasCustomPrompt="1"/>
          </p:nvPr>
        </p:nvSpPr>
        <p:spPr>
          <a:xfrm>
            <a:off x="457200" y="1365251"/>
            <a:ext cx="11258550" cy="4763823"/>
          </a:xfrm>
          <a:prstGeom prst="rect">
            <a:avLst/>
          </a:prstGeom>
        </p:spPr>
        <p:txBody>
          <a:bodyPr>
            <a:noAutofit/>
          </a:bodyPr>
          <a:lstStyle>
            <a:lvl1pPr marL="296321" indent="-296321" defTabSz="600580">
              <a:buFont typeface="Arial" panose="020B0604020202020204" pitchFamily="34" charset="0"/>
              <a:buChar char="•"/>
              <a:defRPr sz="2167"/>
            </a:lvl1pPr>
            <a:lvl2pPr marL="600580" indent="-304259" defTabSz="596612">
              <a:defRPr sz="2000"/>
            </a:lvl2pPr>
            <a:lvl3pPr marL="896902" indent="-296321" defTabSz="596612">
              <a:defRPr sz="1833"/>
            </a:lvl3pPr>
            <a:lvl4pPr marL="1222326" indent="-294999" defTabSz="599258">
              <a:buFont typeface="Arial" panose="020B0604020202020204" pitchFamily="34" charset="0"/>
              <a:buChar char="•"/>
              <a:tabLst/>
              <a:defRPr sz="1667"/>
            </a:lvl4pPr>
            <a:lvl5pPr marL="1498805" indent="-305582" defTabSz="599258">
              <a:buFont typeface="Arial" panose="020B0604020202020204" pitchFamily="34" charset="0"/>
              <a:buChar char="•"/>
              <a:defRPr sz="1500"/>
            </a:lvl5pPr>
            <a:lvl6pPr>
              <a:defRPr sz="2400"/>
            </a:lvl6pPr>
            <a:lvl7pPr>
              <a:defRPr sz="2400"/>
            </a:lvl7pPr>
            <a:lvl8pPr>
              <a:defRPr sz="2400"/>
            </a:lvl8pPr>
            <a:lvl9pPr>
              <a:defRPr sz="2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altLang="ja-JP" dirty="0"/>
              <a:t>Fifth level</a:t>
            </a:r>
            <a:endParaRPr lang="en-US" dirty="0"/>
          </a:p>
        </p:txBody>
      </p:sp>
    </p:spTree>
    <p:extLst>
      <p:ext uri="{BB962C8B-B14F-4D97-AF65-F5344CB8AC3E}">
        <p14:creationId xmlns:p14="http://schemas.microsoft.com/office/powerpoint/2010/main" val="226546338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メッセージラインと箇条書き">
    <p:spTree>
      <p:nvGrpSpPr>
        <p:cNvPr id="1" name=""/>
        <p:cNvGrpSpPr/>
        <p:nvPr/>
      </p:nvGrpSpPr>
      <p:grpSpPr>
        <a:xfrm>
          <a:off x="0" y="0"/>
          <a:ext cx="0" cy="0"/>
          <a:chOff x="0" y="0"/>
          <a:chExt cx="0" cy="0"/>
        </a:xfrm>
      </p:grpSpPr>
      <p:sp>
        <p:nvSpPr>
          <p:cNvPr id="2" name="Title 1"/>
          <p:cNvSpPr>
            <a:spLocks noGrp="1"/>
          </p:cNvSpPr>
          <p:nvPr>
            <p:ph type="title"/>
          </p:nvPr>
        </p:nvSpPr>
        <p:spPr>
          <a:xfrm>
            <a:off x="457200" y="153248"/>
            <a:ext cx="11259550" cy="727655"/>
          </a:xfrm>
        </p:spPr>
        <p:txBody>
          <a:bodyPr/>
          <a:lstStyle/>
          <a:p>
            <a:r>
              <a:rPr lang="en-US" dirty="0"/>
              <a:t>Click to edit Master title style</a:t>
            </a:r>
          </a:p>
        </p:txBody>
      </p:sp>
      <p:sp>
        <p:nvSpPr>
          <p:cNvPr id="3" name="Content Placeholder 2"/>
          <p:cNvSpPr>
            <a:spLocks noGrp="1"/>
          </p:cNvSpPr>
          <p:nvPr>
            <p:ph sz="half" idx="1" hasCustomPrompt="1"/>
          </p:nvPr>
        </p:nvSpPr>
        <p:spPr>
          <a:xfrm>
            <a:off x="457200" y="954243"/>
            <a:ext cx="11258550" cy="360000"/>
          </a:xfrm>
          <a:prstGeom prst="rect">
            <a:avLst/>
          </a:prstGeom>
        </p:spPr>
        <p:txBody>
          <a:bodyPr>
            <a:noAutofit/>
          </a:bodyPr>
          <a:lstStyle>
            <a:lvl1pPr marL="0" indent="0" defTabSz="600580">
              <a:buFont typeface="Arial" panose="020B0604020202020204" pitchFamily="34" charset="0"/>
              <a:buNone/>
              <a:defRPr sz="2167"/>
            </a:lvl1pPr>
            <a:lvl2pPr marL="600580" indent="-304259" defTabSz="596612">
              <a:defRPr sz="2000"/>
            </a:lvl2pPr>
            <a:lvl3pPr marL="896902" indent="-296321" defTabSz="596612">
              <a:defRPr sz="1833"/>
            </a:lvl3pPr>
            <a:lvl4pPr marL="1193223" indent="-296321" defTabSz="599258">
              <a:buFont typeface="Meiryo" panose="020B0604030504040204" pitchFamily="50" charset="-128"/>
              <a:buChar char="‐"/>
              <a:defRPr sz="1667"/>
            </a:lvl4pPr>
            <a:lvl5pPr marL="1498805" indent="-305582" defTabSz="599258">
              <a:buFont typeface="Meiryo" panose="020B0604030504040204" pitchFamily="50" charset="-128"/>
              <a:buChar char="‐"/>
              <a:defRPr sz="1500"/>
            </a:lvl5pPr>
            <a:lvl6pPr>
              <a:defRPr sz="2400"/>
            </a:lvl6pPr>
            <a:lvl7pPr>
              <a:defRPr sz="2400"/>
            </a:lvl7pPr>
            <a:lvl8pPr>
              <a:defRPr sz="2400"/>
            </a:lvl8pPr>
            <a:lvl9pPr>
              <a:defRPr sz="2400"/>
            </a:lvl9pPr>
          </a:lstStyle>
          <a:p>
            <a:pPr lvl="0"/>
            <a:r>
              <a:rPr lang="en-US" dirty="0"/>
              <a:t>Click to edit Master text styles</a:t>
            </a:r>
          </a:p>
        </p:txBody>
      </p:sp>
      <p:sp>
        <p:nvSpPr>
          <p:cNvPr id="6" name="Text Placeholder 2"/>
          <p:cNvSpPr txBox="1">
            <a:spLocks/>
          </p:cNvSpPr>
          <p:nvPr userDrawn="1"/>
        </p:nvSpPr>
        <p:spPr>
          <a:xfrm flipH="1">
            <a:off x="11719559" y="6515100"/>
            <a:ext cx="345441" cy="286762"/>
          </a:xfrm>
          <a:prstGeom prst="rect">
            <a:avLst/>
          </a:prstGeom>
        </p:spPr>
        <p:txBody>
          <a:bodyPr vert="horz" lIns="76200" tIns="38100" rIns="76200" bIns="38100" rtlCol="0">
            <a:noAutofit/>
          </a:bodyPr>
          <a:lstStyle>
            <a:lvl1pPr marL="0" indent="0" algn="l" defTabSz="731520" rtl="0" eaLnBrk="1" latinLnBrk="0" hangingPunct="1">
              <a:spcBef>
                <a:spcPct val="20000"/>
              </a:spcBef>
              <a:buFontTx/>
              <a:buNone/>
              <a:defRPr sz="2900" b="0" i="0" kern="1200">
                <a:solidFill>
                  <a:schemeClr val="tx1"/>
                </a:solidFill>
                <a:latin typeface="Meiryo" panose="020B0604030504040204" pitchFamily="34" charset="-128"/>
                <a:ea typeface="Meiryo" panose="020B0604030504040204" pitchFamily="34" charset="-128"/>
                <a:cs typeface="Amazon Ember Regular" charset="0"/>
              </a:defRPr>
            </a:lvl1pPr>
            <a:lvl2pPr marL="1188720" indent="-457200" algn="l" defTabSz="731520" rtl="0" eaLnBrk="1" latinLnBrk="0" hangingPunct="1">
              <a:spcBef>
                <a:spcPct val="20000"/>
              </a:spcBef>
              <a:buFont typeface="Arial"/>
              <a:buChar char="•"/>
              <a:defRPr sz="2900" b="0" i="0" kern="1200">
                <a:solidFill>
                  <a:schemeClr val="tx1"/>
                </a:solidFill>
                <a:latin typeface="Meiryo" panose="020B0604030504040204" pitchFamily="34" charset="-128"/>
                <a:ea typeface="Meiryo" panose="020B0604030504040204" pitchFamily="34" charset="-128"/>
                <a:cs typeface="Amazon Ember Regular" charset="0"/>
              </a:defRPr>
            </a:lvl2pPr>
            <a:lvl3pPr marL="1828800" indent="-365760" algn="l" defTabSz="731520" rtl="0" eaLnBrk="1" latinLnBrk="0" hangingPunct="1">
              <a:spcBef>
                <a:spcPct val="20000"/>
              </a:spcBef>
              <a:buFont typeface="Arial"/>
              <a:buChar char="•"/>
              <a:defRPr sz="2600" b="0" i="0" kern="1200">
                <a:solidFill>
                  <a:schemeClr val="tx1"/>
                </a:solidFill>
                <a:latin typeface="Meiryo" panose="020B0604030504040204" pitchFamily="34" charset="-128"/>
                <a:ea typeface="Meiryo" panose="020B0604030504040204" pitchFamily="34" charset="-128"/>
                <a:cs typeface="Amazon Ember Regular" charset="0"/>
              </a:defRPr>
            </a:lvl3pPr>
            <a:lvl4pPr marL="2560320" indent="-365760" algn="l" defTabSz="731520" rtl="0" eaLnBrk="1" latinLnBrk="0" hangingPunct="1">
              <a:spcBef>
                <a:spcPct val="20000"/>
              </a:spcBef>
              <a:buFont typeface="Arial"/>
              <a:buChar char="–"/>
              <a:defRPr sz="2200" b="0" i="0" kern="1200">
                <a:solidFill>
                  <a:schemeClr val="tx1"/>
                </a:solidFill>
                <a:latin typeface="Meiryo" panose="020B0604030504040204" pitchFamily="34" charset="-128"/>
                <a:ea typeface="Meiryo" panose="020B0604030504040204" pitchFamily="34" charset="-128"/>
                <a:cs typeface="Amazon Ember Regular" charset="0"/>
              </a:defRPr>
            </a:lvl4pPr>
            <a:lvl5pPr marL="3291840" indent="-365760" algn="l" defTabSz="731520" rtl="0" eaLnBrk="1" latinLnBrk="0" hangingPunct="1">
              <a:spcBef>
                <a:spcPct val="20000"/>
              </a:spcBef>
              <a:buFont typeface="Arial"/>
              <a:buChar char="»"/>
              <a:defRPr sz="1900" b="0" i="0" kern="1200">
                <a:solidFill>
                  <a:schemeClr val="tx1"/>
                </a:solidFill>
                <a:latin typeface="Meiryo" panose="020B0604030504040204" pitchFamily="34" charset="-128"/>
                <a:ea typeface="Meiryo" panose="020B0604030504040204" pitchFamily="34" charset="-128"/>
                <a:cs typeface="Amazon Ember Regular" charset="0"/>
              </a:defRPr>
            </a:lvl5pPr>
            <a:lvl6pPr marL="4023360" indent="-365760" algn="l" defTabSz="731520" rtl="0" eaLnBrk="1" latinLnBrk="0" hangingPunct="1">
              <a:spcBef>
                <a:spcPct val="20000"/>
              </a:spcBef>
              <a:buFont typeface="Arial"/>
              <a:buChar char="•"/>
              <a:defRPr sz="3200" kern="1200">
                <a:solidFill>
                  <a:schemeClr val="tx1"/>
                </a:solidFill>
                <a:latin typeface="+mn-lt"/>
                <a:ea typeface="+mn-ea"/>
                <a:cs typeface="+mn-cs"/>
              </a:defRPr>
            </a:lvl6pPr>
            <a:lvl7pPr marL="4754880" indent="-365760" algn="l" defTabSz="731520" rtl="0" eaLnBrk="1" latinLnBrk="0" hangingPunct="1">
              <a:spcBef>
                <a:spcPct val="20000"/>
              </a:spcBef>
              <a:buFont typeface="Arial"/>
              <a:buChar char="•"/>
              <a:defRPr sz="3200" kern="1200">
                <a:solidFill>
                  <a:schemeClr val="tx1"/>
                </a:solidFill>
                <a:latin typeface="+mn-lt"/>
                <a:ea typeface="+mn-ea"/>
                <a:cs typeface="+mn-cs"/>
              </a:defRPr>
            </a:lvl7pPr>
            <a:lvl8pPr marL="5486400" indent="-365760" algn="l" defTabSz="731520" rtl="0" eaLnBrk="1" latinLnBrk="0" hangingPunct="1">
              <a:spcBef>
                <a:spcPct val="20000"/>
              </a:spcBef>
              <a:buFont typeface="Arial"/>
              <a:buChar char="•"/>
              <a:defRPr sz="3200" kern="1200">
                <a:solidFill>
                  <a:schemeClr val="tx1"/>
                </a:solidFill>
                <a:latin typeface="+mn-lt"/>
                <a:ea typeface="+mn-ea"/>
                <a:cs typeface="+mn-cs"/>
              </a:defRPr>
            </a:lvl8pPr>
            <a:lvl9pPr marL="6217920" indent="-365760" algn="l" defTabSz="731520" rtl="0" eaLnBrk="1" latinLnBrk="0" hangingPunct="1">
              <a:spcBef>
                <a:spcPct val="20000"/>
              </a:spcBef>
              <a:buFont typeface="Arial"/>
              <a:buChar char="•"/>
              <a:defRPr sz="3200" kern="1200">
                <a:solidFill>
                  <a:schemeClr val="tx1"/>
                </a:solidFill>
                <a:latin typeface="+mn-lt"/>
                <a:ea typeface="+mn-ea"/>
                <a:cs typeface="+mn-cs"/>
              </a:defRPr>
            </a:lvl9pPr>
          </a:lstStyle>
          <a:p>
            <a:pPr algn="ctr"/>
            <a:fld id="{8ACF1DE9-08EA-4D2B-AC7A-71BF6C3A9094}" type="slidenum">
              <a:rPr lang="en-US" sz="875" smtClean="0">
                <a:solidFill>
                  <a:schemeClr val="bg1">
                    <a:lumMod val="50000"/>
                  </a:schemeClr>
                </a:solidFill>
              </a:rPr>
              <a:pPr algn="ctr"/>
              <a:t>‹#›</a:t>
            </a:fld>
            <a:endParaRPr lang="en-US" sz="875" dirty="0">
              <a:solidFill>
                <a:schemeClr val="bg1">
                  <a:lumMod val="50000"/>
                </a:schemeClr>
              </a:solidFill>
            </a:endParaRPr>
          </a:p>
        </p:txBody>
      </p:sp>
      <p:sp>
        <p:nvSpPr>
          <p:cNvPr id="7" name="表プレースホルダー 6">
            <a:extLst>
              <a:ext uri="{FF2B5EF4-FFF2-40B4-BE49-F238E27FC236}">
                <a16:creationId xmlns:a16="http://schemas.microsoft.com/office/drawing/2014/main" id="{7039EDB9-98A6-44A6-A667-FF64BACD27CE}"/>
              </a:ext>
            </a:extLst>
          </p:cNvPr>
          <p:cNvSpPr>
            <a:spLocks noGrp="1"/>
          </p:cNvSpPr>
          <p:nvPr>
            <p:ph type="tbl" sz="quarter" idx="10"/>
          </p:nvPr>
        </p:nvSpPr>
        <p:spPr>
          <a:xfrm>
            <a:off x="444500" y="1365250"/>
            <a:ext cx="11271250" cy="4763823"/>
          </a:xfrm>
        </p:spPr>
        <p:txBody>
          <a:bodyPr/>
          <a:lstStyle/>
          <a:p>
            <a:endParaRPr kumimoji="1" lang="ja-JP" altLang="en-US"/>
          </a:p>
        </p:txBody>
      </p:sp>
    </p:spTree>
    <p:extLst>
      <p:ext uri="{BB962C8B-B14F-4D97-AF65-F5344CB8AC3E}">
        <p14:creationId xmlns:p14="http://schemas.microsoft.com/office/powerpoint/2010/main" val="84700907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_Bulleted_Sections">
    <p:spTree>
      <p:nvGrpSpPr>
        <p:cNvPr id="1" name=""/>
        <p:cNvGrpSpPr/>
        <p:nvPr/>
      </p:nvGrpSpPr>
      <p:grpSpPr>
        <a:xfrm>
          <a:off x="0" y="0"/>
          <a:ext cx="0" cy="0"/>
          <a:chOff x="0" y="0"/>
          <a:chExt cx="0" cy="0"/>
        </a:xfrm>
      </p:grpSpPr>
      <p:sp>
        <p:nvSpPr>
          <p:cNvPr id="2" name="Title 1"/>
          <p:cNvSpPr>
            <a:spLocks noGrp="1"/>
          </p:cNvSpPr>
          <p:nvPr>
            <p:ph type="title"/>
          </p:nvPr>
        </p:nvSpPr>
        <p:spPr>
          <a:xfrm>
            <a:off x="457200" y="153248"/>
            <a:ext cx="11258550" cy="727655"/>
          </a:xfrm>
        </p:spPr>
        <p:txBody>
          <a:bodyPr>
            <a:normAutofit/>
          </a:bodyPr>
          <a:lstStyle>
            <a:lvl1pPr>
              <a:defRPr sz="3167">
                <a:solidFill>
                  <a:schemeClr val="tx1"/>
                </a:solidFill>
                <a:latin typeface="Meiryo" panose="020B0604030504040204" pitchFamily="34" charset="-128"/>
                <a:ea typeface="Meiryo" panose="020B0604030504040204" pitchFamily="34" charset="-128"/>
                <a:cs typeface="Amazon Ember" panose="020B0603020204020204" pitchFamily="34" charset="0"/>
              </a:defRPr>
            </a:lvl1pPr>
          </a:lstStyle>
          <a:p>
            <a:r>
              <a:rPr lang="en-US" dirty="0"/>
              <a:t>Click to edit Master title style</a:t>
            </a:r>
          </a:p>
        </p:txBody>
      </p:sp>
      <p:sp>
        <p:nvSpPr>
          <p:cNvPr id="5" name="Text Placeholder 4">
            <a:extLst>
              <a:ext uri="{FF2B5EF4-FFF2-40B4-BE49-F238E27FC236}">
                <a16:creationId xmlns:a16="http://schemas.microsoft.com/office/drawing/2014/main" id="{FE6C5D45-2516-944B-852E-9416AD28710B}"/>
              </a:ext>
            </a:extLst>
          </p:cNvPr>
          <p:cNvSpPr>
            <a:spLocks noGrp="1"/>
          </p:cNvSpPr>
          <p:nvPr>
            <p:ph type="body" sz="quarter" idx="10"/>
          </p:nvPr>
        </p:nvSpPr>
        <p:spPr>
          <a:xfrm>
            <a:off x="457199" y="1371600"/>
            <a:ext cx="5334000" cy="4241347"/>
          </a:xfrm>
          <a:prstGeom prst="rect">
            <a:avLst/>
          </a:prstGeom>
        </p:spPr>
        <p:txBody>
          <a:bodyPr/>
          <a:lstStyle>
            <a:lvl1pPr>
              <a:defRPr>
                <a:latin typeface="Meiryo" panose="020B0604030504040204" pitchFamily="34" charset="-128"/>
                <a:ea typeface="Meiryo" panose="020B0604030504040204" pitchFamily="34" charset="-128"/>
              </a:defRPr>
            </a:lvl1pPr>
            <a:lvl2pPr>
              <a:defRPr>
                <a:latin typeface="Meiryo" panose="020B0604030504040204" pitchFamily="34" charset="-128"/>
                <a:ea typeface="Meiryo" panose="020B0604030504040204" pitchFamily="34" charset="-128"/>
              </a:defRPr>
            </a:lvl2pPr>
            <a:lvl3pPr>
              <a:defRPr>
                <a:latin typeface="Meiryo" panose="020B0604030504040204" pitchFamily="34" charset="-128"/>
                <a:ea typeface="Meiryo" panose="020B0604030504040204" pitchFamily="34" charset="-128"/>
              </a:defRPr>
            </a:lvl3pPr>
            <a:lvl4pPr>
              <a:defRPr>
                <a:latin typeface="Meiryo" panose="020B0604030504040204" pitchFamily="34" charset="-128"/>
                <a:ea typeface="Meiryo" panose="020B0604030504040204" pitchFamily="34" charset="-128"/>
              </a:defRPr>
            </a:lvl4pPr>
            <a:lvl5pPr>
              <a:defRPr sz="1500">
                <a:latin typeface="Meiryo" panose="020B0604030504040204" pitchFamily="34" charset="-128"/>
                <a:ea typeface="Meiryo" panose="020B0604030504040204" pitchFamily="34" charset="-128"/>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4">
            <a:extLst>
              <a:ext uri="{FF2B5EF4-FFF2-40B4-BE49-F238E27FC236}">
                <a16:creationId xmlns:a16="http://schemas.microsoft.com/office/drawing/2014/main" id="{0680DD99-A52C-8C44-9396-106AF36BB473}"/>
              </a:ext>
            </a:extLst>
          </p:cNvPr>
          <p:cNvSpPr>
            <a:spLocks noGrp="1"/>
          </p:cNvSpPr>
          <p:nvPr>
            <p:ph type="body" sz="quarter" idx="11" hasCustomPrompt="1"/>
          </p:nvPr>
        </p:nvSpPr>
        <p:spPr>
          <a:xfrm>
            <a:off x="6381750" y="1371600"/>
            <a:ext cx="5334000" cy="4241347"/>
          </a:xfrm>
          <a:prstGeom prst="rect">
            <a:avLst/>
          </a:prstGeom>
        </p:spPr>
        <p:txBody>
          <a:bodyPr/>
          <a:lstStyle>
            <a:lvl1pPr>
              <a:defRPr>
                <a:latin typeface="Meiryo" panose="020B0604030504040204" pitchFamily="34" charset="-128"/>
                <a:ea typeface="Meiryo" panose="020B0604030504040204" pitchFamily="34" charset="-128"/>
              </a:defRPr>
            </a:lvl1pPr>
            <a:lvl2pPr>
              <a:defRPr>
                <a:latin typeface="Meiryo" panose="020B0604030504040204" pitchFamily="34" charset="-128"/>
                <a:ea typeface="Meiryo" panose="020B0604030504040204" pitchFamily="34" charset="-128"/>
              </a:defRPr>
            </a:lvl2pPr>
            <a:lvl3pPr>
              <a:defRPr>
                <a:latin typeface="Meiryo" panose="020B0604030504040204" pitchFamily="34" charset="-128"/>
                <a:ea typeface="Meiryo" panose="020B0604030504040204" pitchFamily="34" charset="-128"/>
              </a:defRPr>
            </a:lvl3pPr>
            <a:lvl4pPr>
              <a:defRPr>
                <a:latin typeface="Meiryo" panose="020B0604030504040204" pitchFamily="34" charset="-128"/>
                <a:ea typeface="Meiryo" panose="020B0604030504040204" pitchFamily="34" charset="-128"/>
              </a:defRPr>
            </a:lvl4pPr>
            <a:lvl5pPr>
              <a:defRPr sz="1500">
                <a:latin typeface="Meiryo" panose="020B0604030504040204" pitchFamily="34" charset="-128"/>
                <a:ea typeface="Meiryo" panose="020B0604030504040204" pitchFamily="34" charset="-128"/>
              </a:defRPr>
            </a:lvl5pPr>
          </a:lstStyle>
          <a:p>
            <a:pPr marL="0" marR="0" lvl="0" indent="0" algn="l" defTabSz="609576" rtl="0" eaLnBrk="1" fontAlgn="auto" latinLnBrk="0" hangingPunct="1">
              <a:lnSpc>
                <a:spcPct val="100000"/>
              </a:lnSpc>
              <a:spcBef>
                <a:spcPct val="20000"/>
              </a:spcBef>
              <a:spcAft>
                <a:spcPts val="0"/>
              </a:spcAft>
              <a:buClrTx/>
              <a:buSzTx/>
              <a:buFontTx/>
              <a:buNone/>
              <a:tabLst/>
              <a:defRPr/>
            </a:pPr>
            <a:r>
              <a:rPr lang="en-US" altLang="ja-JP" dirty="0"/>
              <a:t>Edit Master text styles</a:t>
            </a:r>
          </a:p>
          <a:p>
            <a:pPr lvl="1"/>
            <a:r>
              <a:rPr lang="en-US" altLang="ja-JP" dirty="0"/>
              <a:t>Second level</a:t>
            </a:r>
          </a:p>
          <a:p>
            <a:pPr lvl="2"/>
            <a:r>
              <a:rPr lang="en-US" altLang="ja-JP" dirty="0"/>
              <a:t>Third level</a:t>
            </a:r>
          </a:p>
          <a:p>
            <a:pPr lvl="3"/>
            <a:r>
              <a:rPr lang="en-US" altLang="ja-JP" dirty="0"/>
              <a:t>Fourth level</a:t>
            </a:r>
          </a:p>
          <a:p>
            <a:pPr lvl="4"/>
            <a:r>
              <a:rPr lang="en-US" altLang="ja-JP" dirty="0"/>
              <a:t>Fifth level</a:t>
            </a:r>
          </a:p>
        </p:txBody>
      </p:sp>
      <p:sp>
        <p:nvSpPr>
          <p:cNvPr id="7" name="Text Placeholder 2"/>
          <p:cNvSpPr txBox="1">
            <a:spLocks/>
          </p:cNvSpPr>
          <p:nvPr userDrawn="1"/>
        </p:nvSpPr>
        <p:spPr>
          <a:xfrm flipH="1">
            <a:off x="11719559" y="6515100"/>
            <a:ext cx="345441" cy="286762"/>
          </a:xfrm>
          <a:prstGeom prst="rect">
            <a:avLst/>
          </a:prstGeom>
        </p:spPr>
        <p:txBody>
          <a:bodyPr vert="horz" lIns="76200" tIns="38100" rIns="76200" bIns="38100" rtlCol="0">
            <a:noAutofit/>
          </a:bodyPr>
          <a:lstStyle>
            <a:lvl1pPr marL="0" indent="0" algn="l" defTabSz="731520" rtl="0" eaLnBrk="1" latinLnBrk="0" hangingPunct="1">
              <a:spcBef>
                <a:spcPct val="20000"/>
              </a:spcBef>
              <a:buFontTx/>
              <a:buNone/>
              <a:defRPr sz="2900" b="0" i="0" kern="1200">
                <a:solidFill>
                  <a:schemeClr val="tx1"/>
                </a:solidFill>
                <a:latin typeface="Meiryo" panose="020B0604030504040204" pitchFamily="34" charset="-128"/>
                <a:ea typeface="Meiryo" panose="020B0604030504040204" pitchFamily="34" charset="-128"/>
                <a:cs typeface="Amazon Ember Regular" charset="0"/>
              </a:defRPr>
            </a:lvl1pPr>
            <a:lvl2pPr marL="1188720" indent="-457200" algn="l" defTabSz="731520" rtl="0" eaLnBrk="1" latinLnBrk="0" hangingPunct="1">
              <a:spcBef>
                <a:spcPct val="20000"/>
              </a:spcBef>
              <a:buFont typeface="Arial"/>
              <a:buChar char="•"/>
              <a:defRPr sz="2900" b="0" i="0" kern="1200">
                <a:solidFill>
                  <a:schemeClr val="tx1"/>
                </a:solidFill>
                <a:latin typeface="Meiryo" panose="020B0604030504040204" pitchFamily="34" charset="-128"/>
                <a:ea typeface="Meiryo" panose="020B0604030504040204" pitchFamily="34" charset="-128"/>
                <a:cs typeface="Amazon Ember Regular" charset="0"/>
              </a:defRPr>
            </a:lvl2pPr>
            <a:lvl3pPr marL="1828800" indent="-365760" algn="l" defTabSz="731520" rtl="0" eaLnBrk="1" latinLnBrk="0" hangingPunct="1">
              <a:spcBef>
                <a:spcPct val="20000"/>
              </a:spcBef>
              <a:buFont typeface="Arial"/>
              <a:buChar char="•"/>
              <a:defRPr sz="2600" b="0" i="0" kern="1200">
                <a:solidFill>
                  <a:schemeClr val="tx1"/>
                </a:solidFill>
                <a:latin typeface="Meiryo" panose="020B0604030504040204" pitchFamily="34" charset="-128"/>
                <a:ea typeface="Meiryo" panose="020B0604030504040204" pitchFamily="34" charset="-128"/>
                <a:cs typeface="Amazon Ember Regular" charset="0"/>
              </a:defRPr>
            </a:lvl3pPr>
            <a:lvl4pPr marL="2560320" indent="-365760" algn="l" defTabSz="731520" rtl="0" eaLnBrk="1" latinLnBrk="0" hangingPunct="1">
              <a:spcBef>
                <a:spcPct val="20000"/>
              </a:spcBef>
              <a:buFont typeface="Arial"/>
              <a:buChar char="–"/>
              <a:defRPr sz="2200" b="0" i="0" kern="1200">
                <a:solidFill>
                  <a:schemeClr val="tx1"/>
                </a:solidFill>
                <a:latin typeface="Meiryo" panose="020B0604030504040204" pitchFamily="34" charset="-128"/>
                <a:ea typeface="Meiryo" panose="020B0604030504040204" pitchFamily="34" charset="-128"/>
                <a:cs typeface="Amazon Ember Regular" charset="0"/>
              </a:defRPr>
            </a:lvl4pPr>
            <a:lvl5pPr marL="3291840" indent="-365760" algn="l" defTabSz="731520" rtl="0" eaLnBrk="1" latinLnBrk="0" hangingPunct="1">
              <a:spcBef>
                <a:spcPct val="20000"/>
              </a:spcBef>
              <a:buFont typeface="Arial"/>
              <a:buChar char="»"/>
              <a:defRPr sz="1900" b="0" i="0" kern="1200">
                <a:solidFill>
                  <a:schemeClr val="tx1"/>
                </a:solidFill>
                <a:latin typeface="Meiryo" panose="020B0604030504040204" pitchFamily="34" charset="-128"/>
                <a:ea typeface="Meiryo" panose="020B0604030504040204" pitchFamily="34" charset="-128"/>
                <a:cs typeface="Amazon Ember Regular" charset="0"/>
              </a:defRPr>
            </a:lvl5pPr>
            <a:lvl6pPr marL="4023360" indent="-365760" algn="l" defTabSz="731520" rtl="0" eaLnBrk="1" latinLnBrk="0" hangingPunct="1">
              <a:spcBef>
                <a:spcPct val="20000"/>
              </a:spcBef>
              <a:buFont typeface="Arial"/>
              <a:buChar char="•"/>
              <a:defRPr sz="3200" kern="1200">
                <a:solidFill>
                  <a:schemeClr val="tx1"/>
                </a:solidFill>
                <a:latin typeface="+mn-lt"/>
                <a:ea typeface="+mn-ea"/>
                <a:cs typeface="+mn-cs"/>
              </a:defRPr>
            </a:lvl6pPr>
            <a:lvl7pPr marL="4754880" indent="-365760" algn="l" defTabSz="731520" rtl="0" eaLnBrk="1" latinLnBrk="0" hangingPunct="1">
              <a:spcBef>
                <a:spcPct val="20000"/>
              </a:spcBef>
              <a:buFont typeface="Arial"/>
              <a:buChar char="•"/>
              <a:defRPr sz="3200" kern="1200">
                <a:solidFill>
                  <a:schemeClr val="tx1"/>
                </a:solidFill>
                <a:latin typeface="+mn-lt"/>
                <a:ea typeface="+mn-ea"/>
                <a:cs typeface="+mn-cs"/>
              </a:defRPr>
            </a:lvl7pPr>
            <a:lvl8pPr marL="5486400" indent="-365760" algn="l" defTabSz="731520" rtl="0" eaLnBrk="1" latinLnBrk="0" hangingPunct="1">
              <a:spcBef>
                <a:spcPct val="20000"/>
              </a:spcBef>
              <a:buFont typeface="Arial"/>
              <a:buChar char="•"/>
              <a:defRPr sz="3200" kern="1200">
                <a:solidFill>
                  <a:schemeClr val="tx1"/>
                </a:solidFill>
                <a:latin typeface="+mn-lt"/>
                <a:ea typeface="+mn-ea"/>
                <a:cs typeface="+mn-cs"/>
              </a:defRPr>
            </a:lvl8pPr>
            <a:lvl9pPr marL="6217920" indent="-365760" algn="l" defTabSz="731520" rtl="0" eaLnBrk="1" latinLnBrk="0" hangingPunct="1">
              <a:spcBef>
                <a:spcPct val="20000"/>
              </a:spcBef>
              <a:buFont typeface="Arial"/>
              <a:buChar char="•"/>
              <a:defRPr sz="3200" kern="1200">
                <a:solidFill>
                  <a:schemeClr val="tx1"/>
                </a:solidFill>
                <a:latin typeface="+mn-lt"/>
                <a:ea typeface="+mn-ea"/>
                <a:cs typeface="+mn-cs"/>
              </a:defRPr>
            </a:lvl9pPr>
          </a:lstStyle>
          <a:p>
            <a:pPr algn="ctr"/>
            <a:fld id="{8ACF1DE9-08EA-4D2B-AC7A-71BF6C3A9094}" type="slidenum">
              <a:rPr lang="en-US" sz="875" smtClean="0">
                <a:solidFill>
                  <a:schemeClr val="bg1">
                    <a:lumMod val="50000"/>
                  </a:schemeClr>
                </a:solidFill>
              </a:rPr>
              <a:pPr algn="ctr"/>
              <a:t>‹#›</a:t>
            </a:fld>
            <a:endParaRPr lang="en-US" sz="875" dirty="0">
              <a:solidFill>
                <a:schemeClr val="bg1">
                  <a:lumMod val="50000"/>
                </a:schemeClr>
              </a:solidFill>
            </a:endParaRPr>
          </a:p>
        </p:txBody>
      </p:sp>
    </p:spTree>
    <p:extLst>
      <p:ext uri="{BB962C8B-B14F-4D97-AF65-F5344CB8AC3E}">
        <p14:creationId xmlns:p14="http://schemas.microsoft.com/office/powerpoint/2010/main" val="330671948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_and_Image">
    <p:spTree>
      <p:nvGrpSpPr>
        <p:cNvPr id="1" name=""/>
        <p:cNvGrpSpPr/>
        <p:nvPr/>
      </p:nvGrpSpPr>
      <p:grpSpPr>
        <a:xfrm>
          <a:off x="0" y="0"/>
          <a:ext cx="0" cy="0"/>
          <a:chOff x="0" y="0"/>
          <a:chExt cx="0" cy="0"/>
        </a:xfrm>
      </p:grpSpPr>
      <p:sp>
        <p:nvSpPr>
          <p:cNvPr id="2" name="Title 1"/>
          <p:cNvSpPr>
            <a:spLocks noGrp="1"/>
          </p:cNvSpPr>
          <p:nvPr>
            <p:ph type="title"/>
          </p:nvPr>
        </p:nvSpPr>
        <p:spPr>
          <a:xfrm>
            <a:off x="457200" y="153248"/>
            <a:ext cx="11258550" cy="727655"/>
          </a:xfrm>
        </p:spPr>
        <p:txBody>
          <a:bodyPr>
            <a:normAutofit/>
          </a:bodyPr>
          <a:lstStyle>
            <a:lvl1pPr>
              <a:defRPr sz="3167" b="1" i="0">
                <a:solidFill>
                  <a:schemeClr val="tx1"/>
                </a:solidFill>
                <a:latin typeface="Meiryo" panose="020B0604030504040204" pitchFamily="34" charset="-128"/>
                <a:ea typeface="Meiryo" panose="020B0604030504040204" pitchFamily="34" charset="-128"/>
                <a:cs typeface="Amazon Ember" panose="020B0603020204020204" pitchFamily="34" charset="0"/>
              </a:defRPr>
            </a:lvl1pPr>
          </a:lstStyle>
          <a:p>
            <a:r>
              <a:rPr lang="en-US" dirty="0"/>
              <a:t>Click to edit Master title style</a:t>
            </a:r>
          </a:p>
        </p:txBody>
      </p:sp>
      <p:sp>
        <p:nvSpPr>
          <p:cNvPr id="8" name="Picture Placeholder 7">
            <a:extLst>
              <a:ext uri="{FF2B5EF4-FFF2-40B4-BE49-F238E27FC236}">
                <a16:creationId xmlns:a16="http://schemas.microsoft.com/office/drawing/2014/main" id="{758B8829-AB11-E54F-AFFF-11D6AD397DEB}"/>
              </a:ext>
            </a:extLst>
          </p:cNvPr>
          <p:cNvSpPr>
            <a:spLocks noGrp="1"/>
          </p:cNvSpPr>
          <p:nvPr>
            <p:ph type="pic" sz="quarter" idx="11"/>
          </p:nvPr>
        </p:nvSpPr>
        <p:spPr>
          <a:xfrm>
            <a:off x="6381750" y="1371600"/>
            <a:ext cx="5334000" cy="4240288"/>
          </a:xfrm>
          <a:prstGeom prst="rect">
            <a:avLst/>
          </a:prstGeom>
        </p:spPr>
        <p:txBody>
          <a:bodyPr/>
          <a:lstStyle/>
          <a:p>
            <a:endParaRPr lang="en-US" dirty="0"/>
          </a:p>
        </p:txBody>
      </p:sp>
      <p:sp>
        <p:nvSpPr>
          <p:cNvPr id="10" name="Text Placeholder 9">
            <a:extLst>
              <a:ext uri="{FF2B5EF4-FFF2-40B4-BE49-F238E27FC236}">
                <a16:creationId xmlns:a16="http://schemas.microsoft.com/office/drawing/2014/main" id="{3305C376-814F-9B49-99E8-6F17D4026FAD}"/>
              </a:ext>
              <a:ext uri="{C183D7F6-B498-43B3-948B-1728B52AA6E4}">
                <adec:decorative xmlns:adec="http://schemas.microsoft.com/office/drawing/2017/decorative" val="0"/>
              </a:ext>
            </a:extLst>
          </p:cNvPr>
          <p:cNvSpPr>
            <a:spLocks noGrp="1"/>
          </p:cNvSpPr>
          <p:nvPr>
            <p:ph type="body" sz="quarter" idx="12" hasCustomPrompt="1"/>
          </p:nvPr>
        </p:nvSpPr>
        <p:spPr>
          <a:xfrm>
            <a:off x="457199" y="1371600"/>
            <a:ext cx="5334000" cy="4239683"/>
          </a:xfrm>
          <a:prstGeom prst="rect">
            <a:avLst/>
          </a:prstGeom>
        </p:spPr>
        <p:txBody>
          <a:bodyPr/>
          <a:lstStyle>
            <a:lvl1pPr marL="0" marR="0" indent="0" algn="l" defTabSz="609576" rtl="0" eaLnBrk="1" fontAlgn="auto" latinLnBrk="0" hangingPunct="1">
              <a:lnSpc>
                <a:spcPct val="100000"/>
              </a:lnSpc>
              <a:spcBef>
                <a:spcPct val="20000"/>
              </a:spcBef>
              <a:spcAft>
                <a:spcPts val="0"/>
              </a:spcAft>
              <a:buClrTx/>
              <a:buSzTx/>
              <a:buFontTx/>
              <a:buNone/>
              <a:tabLst/>
              <a:defRPr sz="1583" b="1">
                <a:solidFill>
                  <a:schemeClr val="tx1"/>
                </a:solidFill>
                <a:latin typeface="+mn-ea"/>
                <a:ea typeface="+mn-ea"/>
              </a:defRPr>
            </a:lvl1pPr>
            <a:lvl2pPr marL="596612" marR="0" indent="-301613" algn="l" defTabSz="609576" rtl="0" eaLnBrk="1" fontAlgn="auto" latinLnBrk="0" hangingPunct="1">
              <a:lnSpc>
                <a:spcPct val="100000"/>
              </a:lnSpc>
              <a:spcBef>
                <a:spcPct val="20000"/>
              </a:spcBef>
              <a:spcAft>
                <a:spcPts val="0"/>
              </a:spcAft>
              <a:buClrTx/>
              <a:buSzTx/>
              <a:buFont typeface="Arial"/>
              <a:buChar char="•"/>
              <a:tabLst/>
              <a:defRPr/>
            </a:lvl2pPr>
            <a:lvl3pPr marL="892933" marR="0" indent="-302936" algn="l" defTabSz="609576" rtl="0" eaLnBrk="1" fontAlgn="auto" latinLnBrk="0" hangingPunct="1">
              <a:lnSpc>
                <a:spcPct val="100000"/>
              </a:lnSpc>
              <a:spcBef>
                <a:spcPct val="20000"/>
              </a:spcBef>
              <a:spcAft>
                <a:spcPts val="0"/>
              </a:spcAft>
              <a:buClrTx/>
              <a:buSzTx/>
              <a:buFont typeface="Arial"/>
              <a:buChar char="•"/>
              <a:tabLst/>
              <a:defRPr/>
            </a:lvl3pPr>
            <a:lvl4pPr marL="1222326" marR="0" indent="-309550" algn="l" defTabSz="609576" rtl="0" eaLnBrk="1" fontAlgn="auto" latinLnBrk="0" hangingPunct="1">
              <a:lnSpc>
                <a:spcPct val="100000"/>
              </a:lnSpc>
              <a:spcBef>
                <a:spcPct val="20000"/>
              </a:spcBef>
              <a:spcAft>
                <a:spcPts val="0"/>
              </a:spcAft>
              <a:buClrTx/>
              <a:buSzTx/>
              <a:buFont typeface="Arial" panose="020B0604020202020204" pitchFamily="34" charset="0"/>
              <a:buChar char="•"/>
              <a:tabLst/>
              <a:defRPr/>
            </a:lvl4pPr>
            <a:lvl5pPr marL="1518648" marR="0" indent="-316165" algn="l" defTabSz="609576" rtl="0" eaLnBrk="1" fontAlgn="auto" latinLnBrk="0" hangingPunct="1">
              <a:lnSpc>
                <a:spcPct val="100000"/>
              </a:lnSpc>
              <a:spcBef>
                <a:spcPct val="20000"/>
              </a:spcBef>
              <a:spcAft>
                <a:spcPts val="0"/>
              </a:spcAft>
              <a:buClrTx/>
              <a:buSzTx/>
              <a:buFont typeface="Arial" panose="020B0604020202020204" pitchFamily="34" charset="0"/>
              <a:buChar char="•"/>
              <a:tabLst/>
              <a:defRPr/>
            </a:lvl5pPr>
          </a:lstStyle>
          <a:p>
            <a:pPr marL="0" marR="0" lvl="0" indent="0" algn="l" defTabSz="609576" rtl="0" eaLnBrk="1" fontAlgn="auto" latinLnBrk="0" hangingPunct="1">
              <a:lnSpc>
                <a:spcPct val="100000"/>
              </a:lnSpc>
              <a:spcBef>
                <a:spcPct val="20000"/>
              </a:spcBef>
              <a:spcAft>
                <a:spcPts val="0"/>
              </a:spcAft>
              <a:buClrTx/>
              <a:buSzTx/>
              <a:buFontTx/>
              <a:buNone/>
              <a:tabLst/>
              <a:defRPr/>
            </a:pPr>
            <a:r>
              <a:rPr kumimoji="0" lang="en-US" altLang="ja-JP" sz="2167"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Edit Master text styles</a:t>
            </a:r>
          </a:p>
          <a:p>
            <a:pPr marL="596612" marR="0" lvl="1" indent="-301613" algn="l" defTabSz="609576" rtl="0" eaLnBrk="1" fontAlgn="auto" latinLnBrk="0" hangingPunct="1">
              <a:lnSpc>
                <a:spcPct val="100000"/>
              </a:lnSpc>
              <a:spcBef>
                <a:spcPct val="20000"/>
              </a:spcBef>
              <a:spcAft>
                <a:spcPts val="0"/>
              </a:spcAft>
              <a:buClrTx/>
              <a:buSzTx/>
              <a:buFont typeface="Arial"/>
              <a:buChar char="•"/>
              <a:tabLst/>
              <a:defRPr/>
            </a:pPr>
            <a:r>
              <a:rPr kumimoji="0" lang="en-US" altLang="ja-JP" sz="2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Second level</a:t>
            </a:r>
          </a:p>
          <a:p>
            <a:pPr marL="892933" marR="0" lvl="2" indent="-302936" algn="l" defTabSz="609576" rtl="0" eaLnBrk="1" fontAlgn="auto" latinLnBrk="0" hangingPunct="1">
              <a:lnSpc>
                <a:spcPct val="100000"/>
              </a:lnSpc>
              <a:spcBef>
                <a:spcPct val="20000"/>
              </a:spcBef>
              <a:spcAft>
                <a:spcPts val="0"/>
              </a:spcAft>
              <a:buClrTx/>
              <a:buSzTx/>
              <a:buFont typeface="Arial"/>
              <a:buChar char="•"/>
              <a:tabLst/>
              <a:defRPr/>
            </a:pPr>
            <a:r>
              <a:rPr kumimoji="0" lang="en-US" altLang="ja-JP" sz="1833"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Third level</a:t>
            </a:r>
          </a:p>
          <a:p>
            <a:pPr marL="1222326" marR="0" lvl="3" indent="-309550" algn="l" defTabSz="609576"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US" altLang="ja-JP" sz="1667"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Fourth level</a:t>
            </a:r>
          </a:p>
          <a:p>
            <a:pPr marL="1518648" marR="0" lvl="4" indent="-316165" algn="l" defTabSz="609576"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US" altLang="ja-JP" sz="15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Fifth level</a:t>
            </a:r>
          </a:p>
        </p:txBody>
      </p:sp>
      <p:sp>
        <p:nvSpPr>
          <p:cNvPr id="6" name="Text Placeholder 2"/>
          <p:cNvSpPr txBox="1">
            <a:spLocks/>
          </p:cNvSpPr>
          <p:nvPr userDrawn="1"/>
        </p:nvSpPr>
        <p:spPr>
          <a:xfrm flipH="1">
            <a:off x="11719559" y="6515100"/>
            <a:ext cx="345441" cy="286762"/>
          </a:xfrm>
          <a:prstGeom prst="rect">
            <a:avLst/>
          </a:prstGeom>
        </p:spPr>
        <p:txBody>
          <a:bodyPr vert="horz" lIns="76200" tIns="38100" rIns="76200" bIns="38100" rtlCol="0">
            <a:noAutofit/>
          </a:bodyPr>
          <a:lstStyle>
            <a:lvl1pPr marL="0" indent="0" algn="l" defTabSz="731520" rtl="0" eaLnBrk="1" latinLnBrk="0" hangingPunct="1">
              <a:spcBef>
                <a:spcPct val="20000"/>
              </a:spcBef>
              <a:buFontTx/>
              <a:buNone/>
              <a:defRPr sz="2900" b="0" i="0" kern="1200">
                <a:solidFill>
                  <a:schemeClr val="tx1"/>
                </a:solidFill>
                <a:latin typeface="Meiryo" panose="020B0604030504040204" pitchFamily="34" charset="-128"/>
                <a:ea typeface="Meiryo" panose="020B0604030504040204" pitchFamily="34" charset="-128"/>
                <a:cs typeface="Amazon Ember Regular" charset="0"/>
              </a:defRPr>
            </a:lvl1pPr>
            <a:lvl2pPr marL="1188720" indent="-457200" algn="l" defTabSz="731520" rtl="0" eaLnBrk="1" latinLnBrk="0" hangingPunct="1">
              <a:spcBef>
                <a:spcPct val="20000"/>
              </a:spcBef>
              <a:buFont typeface="Arial"/>
              <a:buChar char="•"/>
              <a:defRPr sz="2900" b="0" i="0" kern="1200">
                <a:solidFill>
                  <a:schemeClr val="tx1"/>
                </a:solidFill>
                <a:latin typeface="Meiryo" panose="020B0604030504040204" pitchFamily="34" charset="-128"/>
                <a:ea typeface="Meiryo" panose="020B0604030504040204" pitchFamily="34" charset="-128"/>
                <a:cs typeface="Amazon Ember Regular" charset="0"/>
              </a:defRPr>
            </a:lvl2pPr>
            <a:lvl3pPr marL="1828800" indent="-365760" algn="l" defTabSz="731520" rtl="0" eaLnBrk="1" latinLnBrk="0" hangingPunct="1">
              <a:spcBef>
                <a:spcPct val="20000"/>
              </a:spcBef>
              <a:buFont typeface="Arial"/>
              <a:buChar char="•"/>
              <a:defRPr sz="2600" b="0" i="0" kern="1200">
                <a:solidFill>
                  <a:schemeClr val="tx1"/>
                </a:solidFill>
                <a:latin typeface="Meiryo" panose="020B0604030504040204" pitchFamily="34" charset="-128"/>
                <a:ea typeface="Meiryo" panose="020B0604030504040204" pitchFamily="34" charset="-128"/>
                <a:cs typeface="Amazon Ember Regular" charset="0"/>
              </a:defRPr>
            </a:lvl3pPr>
            <a:lvl4pPr marL="2560320" indent="-365760" algn="l" defTabSz="731520" rtl="0" eaLnBrk="1" latinLnBrk="0" hangingPunct="1">
              <a:spcBef>
                <a:spcPct val="20000"/>
              </a:spcBef>
              <a:buFont typeface="Arial"/>
              <a:buChar char="–"/>
              <a:defRPr sz="2200" b="0" i="0" kern="1200">
                <a:solidFill>
                  <a:schemeClr val="tx1"/>
                </a:solidFill>
                <a:latin typeface="Meiryo" panose="020B0604030504040204" pitchFamily="34" charset="-128"/>
                <a:ea typeface="Meiryo" panose="020B0604030504040204" pitchFamily="34" charset="-128"/>
                <a:cs typeface="Amazon Ember Regular" charset="0"/>
              </a:defRPr>
            </a:lvl4pPr>
            <a:lvl5pPr marL="3291840" indent="-365760" algn="l" defTabSz="731520" rtl="0" eaLnBrk="1" latinLnBrk="0" hangingPunct="1">
              <a:spcBef>
                <a:spcPct val="20000"/>
              </a:spcBef>
              <a:buFont typeface="Arial"/>
              <a:buChar char="»"/>
              <a:defRPr sz="1900" b="0" i="0" kern="1200">
                <a:solidFill>
                  <a:schemeClr val="tx1"/>
                </a:solidFill>
                <a:latin typeface="Meiryo" panose="020B0604030504040204" pitchFamily="34" charset="-128"/>
                <a:ea typeface="Meiryo" panose="020B0604030504040204" pitchFamily="34" charset="-128"/>
                <a:cs typeface="Amazon Ember Regular" charset="0"/>
              </a:defRPr>
            </a:lvl5pPr>
            <a:lvl6pPr marL="4023360" indent="-365760" algn="l" defTabSz="731520" rtl="0" eaLnBrk="1" latinLnBrk="0" hangingPunct="1">
              <a:spcBef>
                <a:spcPct val="20000"/>
              </a:spcBef>
              <a:buFont typeface="Arial"/>
              <a:buChar char="•"/>
              <a:defRPr sz="3200" kern="1200">
                <a:solidFill>
                  <a:schemeClr val="tx1"/>
                </a:solidFill>
                <a:latin typeface="+mn-lt"/>
                <a:ea typeface="+mn-ea"/>
                <a:cs typeface="+mn-cs"/>
              </a:defRPr>
            </a:lvl6pPr>
            <a:lvl7pPr marL="4754880" indent="-365760" algn="l" defTabSz="731520" rtl="0" eaLnBrk="1" latinLnBrk="0" hangingPunct="1">
              <a:spcBef>
                <a:spcPct val="20000"/>
              </a:spcBef>
              <a:buFont typeface="Arial"/>
              <a:buChar char="•"/>
              <a:defRPr sz="3200" kern="1200">
                <a:solidFill>
                  <a:schemeClr val="tx1"/>
                </a:solidFill>
                <a:latin typeface="+mn-lt"/>
                <a:ea typeface="+mn-ea"/>
                <a:cs typeface="+mn-cs"/>
              </a:defRPr>
            </a:lvl7pPr>
            <a:lvl8pPr marL="5486400" indent="-365760" algn="l" defTabSz="731520" rtl="0" eaLnBrk="1" latinLnBrk="0" hangingPunct="1">
              <a:spcBef>
                <a:spcPct val="20000"/>
              </a:spcBef>
              <a:buFont typeface="Arial"/>
              <a:buChar char="•"/>
              <a:defRPr sz="3200" kern="1200">
                <a:solidFill>
                  <a:schemeClr val="tx1"/>
                </a:solidFill>
                <a:latin typeface="+mn-lt"/>
                <a:ea typeface="+mn-ea"/>
                <a:cs typeface="+mn-cs"/>
              </a:defRPr>
            </a:lvl8pPr>
            <a:lvl9pPr marL="6217920" indent="-365760" algn="l" defTabSz="731520" rtl="0" eaLnBrk="1" latinLnBrk="0" hangingPunct="1">
              <a:spcBef>
                <a:spcPct val="20000"/>
              </a:spcBef>
              <a:buFont typeface="Arial"/>
              <a:buChar char="•"/>
              <a:defRPr sz="3200" kern="1200">
                <a:solidFill>
                  <a:schemeClr val="tx1"/>
                </a:solidFill>
                <a:latin typeface="+mn-lt"/>
                <a:ea typeface="+mn-ea"/>
                <a:cs typeface="+mn-cs"/>
              </a:defRPr>
            </a:lvl9pPr>
          </a:lstStyle>
          <a:p>
            <a:pPr algn="ctr"/>
            <a:fld id="{8ACF1DE9-08EA-4D2B-AC7A-71BF6C3A9094}" type="slidenum">
              <a:rPr lang="en-US" sz="875" smtClean="0">
                <a:solidFill>
                  <a:schemeClr val="bg1">
                    <a:lumMod val="50000"/>
                  </a:schemeClr>
                </a:solidFill>
              </a:rPr>
              <a:pPr algn="ctr"/>
              <a:t>‹#›</a:t>
            </a:fld>
            <a:endParaRPr lang="en-US" sz="875" dirty="0">
              <a:solidFill>
                <a:schemeClr val="bg1">
                  <a:lumMod val="50000"/>
                </a:schemeClr>
              </a:solidFill>
            </a:endParaRPr>
          </a:p>
        </p:txBody>
      </p:sp>
    </p:spTree>
    <p:extLst>
      <p:ext uri="{BB962C8B-B14F-4D97-AF65-F5344CB8AC3E}">
        <p14:creationId xmlns:p14="http://schemas.microsoft.com/office/powerpoint/2010/main" val="12674801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153248"/>
            <a:ext cx="11258550" cy="727655"/>
          </a:xfrm>
        </p:spPr>
        <p:txBody>
          <a:bodyPr/>
          <a:lstStyle>
            <a:lvl1pPr>
              <a:defRPr b="1" i="0">
                <a:solidFill>
                  <a:schemeClr val="tx1"/>
                </a:solidFill>
                <a:latin typeface="Meiryo" panose="020B0604030504040204" pitchFamily="34" charset="-128"/>
                <a:ea typeface="Meiryo" panose="020B0604030504040204" pitchFamily="34" charset="-128"/>
                <a:cs typeface="Amazon Ember" panose="020B0603020204020204" pitchFamily="34" charset="0"/>
              </a:defRPr>
            </a:lvl1pPr>
          </a:lstStyle>
          <a:p>
            <a:r>
              <a:rPr lang="en-US" dirty="0"/>
              <a:t>Click to edit Master title style</a:t>
            </a:r>
          </a:p>
        </p:txBody>
      </p:sp>
      <p:sp>
        <p:nvSpPr>
          <p:cNvPr id="4" name="Table Placeholder 3">
            <a:extLst>
              <a:ext uri="{FF2B5EF4-FFF2-40B4-BE49-F238E27FC236}">
                <a16:creationId xmlns:a16="http://schemas.microsoft.com/office/drawing/2014/main" id="{D7DA888D-68DB-9B44-9614-56AAAAE93DF7}"/>
              </a:ext>
            </a:extLst>
          </p:cNvPr>
          <p:cNvSpPr>
            <a:spLocks noGrp="1"/>
          </p:cNvSpPr>
          <p:nvPr>
            <p:ph type="tbl" sz="quarter" idx="10"/>
          </p:nvPr>
        </p:nvSpPr>
        <p:spPr>
          <a:xfrm>
            <a:off x="457200" y="1371600"/>
            <a:ext cx="11258550" cy="4169833"/>
          </a:xfrm>
          <a:prstGeom prst="rect">
            <a:avLst/>
          </a:prstGeom>
        </p:spPr>
        <p:txBody>
          <a:bodyPr/>
          <a:lstStyle>
            <a:lvl1pPr>
              <a:defRPr>
                <a:latin typeface="Meiryo" panose="020B0604030504040204" pitchFamily="34" charset="-128"/>
                <a:ea typeface="Meiryo" panose="020B0604030504040204" pitchFamily="34" charset="-128"/>
              </a:defRPr>
            </a:lvl1pPr>
          </a:lstStyle>
          <a:p>
            <a:endParaRPr lang="en-US" dirty="0"/>
          </a:p>
        </p:txBody>
      </p:sp>
      <p:sp>
        <p:nvSpPr>
          <p:cNvPr id="5" name="Text Placeholder 2"/>
          <p:cNvSpPr txBox="1">
            <a:spLocks/>
          </p:cNvSpPr>
          <p:nvPr userDrawn="1"/>
        </p:nvSpPr>
        <p:spPr>
          <a:xfrm flipH="1">
            <a:off x="11719559" y="6515100"/>
            <a:ext cx="345441" cy="286762"/>
          </a:xfrm>
          <a:prstGeom prst="rect">
            <a:avLst/>
          </a:prstGeom>
        </p:spPr>
        <p:txBody>
          <a:bodyPr vert="horz" lIns="76200" tIns="38100" rIns="76200" bIns="38100" rtlCol="0">
            <a:noAutofit/>
          </a:bodyPr>
          <a:lstStyle>
            <a:lvl1pPr marL="0" indent="0" algn="l" defTabSz="731520" rtl="0" eaLnBrk="1" latinLnBrk="0" hangingPunct="1">
              <a:spcBef>
                <a:spcPct val="20000"/>
              </a:spcBef>
              <a:buFontTx/>
              <a:buNone/>
              <a:defRPr sz="2900" b="0" i="0" kern="1200">
                <a:solidFill>
                  <a:schemeClr val="tx1"/>
                </a:solidFill>
                <a:latin typeface="Meiryo" panose="020B0604030504040204" pitchFamily="34" charset="-128"/>
                <a:ea typeface="Meiryo" panose="020B0604030504040204" pitchFamily="34" charset="-128"/>
                <a:cs typeface="Amazon Ember Regular" charset="0"/>
              </a:defRPr>
            </a:lvl1pPr>
            <a:lvl2pPr marL="1188720" indent="-457200" algn="l" defTabSz="731520" rtl="0" eaLnBrk="1" latinLnBrk="0" hangingPunct="1">
              <a:spcBef>
                <a:spcPct val="20000"/>
              </a:spcBef>
              <a:buFont typeface="Arial"/>
              <a:buChar char="•"/>
              <a:defRPr sz="2900" b="0" i="0" kern="1200">
                <a:solidFill>
                  <a:schemeClr val="tx1"/>
                </a:solidFill>
                <a:latin typeface="Meiryo" panose="020B0604030504040204" pitchFamily="34" charset="-128"/>
                <a:ea typeface="Meiryo" panose="020B0604030504040204" pitchFamily="34" charset="-128"/>
                <a:cs typeface="Amazon Ember Regular" charset="0"/>
              </a:defRPr>
            </a:lvl2pPr>
            <a:lvl3pPr marL="1828800" indent="-365760" algn="l" defTabSz="731520" rtl="0" eaLnBrk="1" latinLnBrk="0" hangingPunct="1">
              <a:spcBef>
                <a:spcPct val="20000"/>
              </a:spcBef>
              <a:buFont typeface="Arial"/>
              <a:buChar char="•"/>
              <a:defRPr sz="2600" b="0" i="0" kern="1200">
                <a:solidFill>
                  <a:schemeClr val="tx1"/>
                </a:solidFill>
                <a:latin typeface="Meiryo" panose="020B0604030504040204" pitchFamily="34" charset="-128"/>
                <a:ea typeface="Meiryo" panose="020B0604030504040204" pitchFamily="34" charset="-128"/>
                <a:cs typeface="Amazon Ember Regular" charset="0"/>
              </a:defRPr>
            </a:lvl3pPr>
            <a:lvl4pPr marL="2560320" indent="-365760" algn="l" defTabSz="731520" rtl="0" eaLnBrk="1" latinLnBrk="0" hangingPunct="1">
              <a:spcBef>
                <a:spcPct val="20000"/>
              </a:spcBef>
              <a:buFont typeface="Arial"/>
              <a:buChar char="–"/>
              <a:defRPr sz="2200" b="0" i="0" kern="1200">
                <a:solidFill>
                  <a:schemeClr val="tx1"/>
                </a:solidFill>
                <a:latin typeface="Meiryo" panose="020B0604030504040204" pitchFamily="34" charset="-128"/>
                <a:ea typeface="Meiryo" panose="020B0604030504040204" pitchFamily="34" charset="-128"/>
                <a:cs typeface="Amazon Ember Regular" charset="0"/>
              </a:defRPr>
            </a:lvl4pPr>
            <a:lvl5pPr marL="3291840" indent="-365760" algn="l" defTabSz="731520" rtl="0" eaLnBrk="1" latinLnBrk="0" hangingPunct="1">
              <a:spcBef>
                <a:spcPct val="20000"/>
              </a:spcBef>
              <a:buFont typeface="Arial"/>
              <a:buChar char="»"/>
              <a:defRPr sz="1900" b="0" i="0" kern="1200">
                <a:solidFill>
                  <a:schemeClr val="tx1"/>
                </a:solidFill>
                <a:latin typeface="Meiryo" panose="020B0604030504040204" pitchFamily="34" charset="-128"/>
                <a:ea typeface="Meiryo" panose="020B0604030504040204" pitchFamily="34" charset="-128"/>
                <a:cs typeface="Amazon Ember Regular" charset="0"/>
              </a:defRPr>
            </a:lvl5pPr>
            <a:lvl6pPr marL="4023360" indent="-365760" algn="l" defTabSz="731520" rtl="0" eaLnBrk="1" latinLnBrk="0" hangingPunct="1">
              <a:spcBef>
                <a:spcPct val="20000"/>
              </a:spcBef>
              <a:buFont typeface="Arial"/>
              <a:buChar char="•"/>
              <a:defRPr sz="3200" kern="1200">
                <a:solidFill>
                  <a:schemeClr val="tx1"/>
                </a:solidFill>
                <a:latin typeface="+mn-lt"/>
                <a:ea typeface="+mn-ea"/>
                <a:cs typeface="+mn-cs"/>
              </a:defRPr>
            </a:lvl6pPr>
            <a:lvl7pPr marL="4754880" indent="-365760" algn="l" defTabSz="731520" rtl="0" eaLnBrk="1" latinLnBrk="0" hangingPunct="1">
              <a:spcBef>
                <a:spcPct val="20000"/>
              </a:spcBef>
              <a:buFont typeface="Arial"/>
              <a:buChar char="•"/>
              <a:defRPr sz="3200" kern="1200">
                <a:solidFill>
                  <a:schemeClr val="tx1"/>
                </a:solidFill>
                <a:latin typeface="+mn-lt"/>
                <a:ea typeface="+mn-ea"/>
                <a:cs typeface="+mn-cs"/>
              </a:defRPr>
            </a:lvl7pPr>
            <a:lvl8pPr marL="5486400" indent="-365760" algn="l" defTabSz="731520" rtl="0" eaLnBrk="1" latinLnBrk="0" hangingPunct="1">
              <a:spcBef>
                <a:spcPct val="20000"/>
              </a:spcBef>
              <a:buFont typeface="Arial"/>
              <a:buChar char="•"/>
              <a:defRPr sz="3200" kern="1200">
                <a:solidFill>
                  <a:schemeClr val="tx1"/>
                </a:solidFill>
                <a:latin typeface="+mn-lt"/>
                <a:ea typeface="+mn-ea"/>
                <a:cs typeface="+mn-cs"/>
              </a:defRPr>
            </a:lvl8pPr>
            <a:lvl9pPr marL="6217920" indent="-365760" algn="l" defTabSz="731520" rtl="0" eaLnBrk="1" latinLnBrk="0" hangingPunct="1">
              <a:spcBef>
                <a:spcPct val="20000"/>
              </a:spcBef>
              <a:buFont typeface="Arial"/>
              <a:buChar char="•"/>
              <a:defRPr sz="3200" kern="1200">
                <a:solidFill>
                  <a:schemeClr val="tx1"/>
                </a:solidFill>
                <a:latin typeface="+mn-lt"/>
                <a:ea typeface="+mn-ea"/>
                <a:cs typeface="+mn-cs"/>
              </a:defRPr>
            </a:lvl9pPr>
          </a:lstStyle>
          <a:p>
            <a:pPr algn="ctr"/>
            <a:fld id="{8ACF1DE9-08EA-4D2B-AC7A-71BF6C3A9094}" type="slidenum">
              <a:rPr lang="en-US" sz="875" smtClean="0">
                <a:solidFill>
                  <a:schemeClr val="bg1">
                    <a:lumMod val="50000"/>
                  </a:schemeClr>
                </a:solidFill>
              </a:rPr>
              <a:pPr algn="ctr"/>
              <a:t>‹#›</a:t>
            </a:fld>
            <a:endParaRPr lang="en-US" sz="875" dirty="0">
              <a:solidFill>
                <a:schemeClr val="bg1">
                  <a:lumMod val="50000"/>
                </a:schemeClr>
              </a:solidFill>
            </a:endParaRPr>
          </a:p>
        </p:txBody>
      </p:sp>
    </p:spTree>
    <p:extLst>
      <p:ext uri="{BB962C8B-B14F-4D97-AF65-F5344CB8AC3E}">
        <p14:creationId xmlns:p14="http://schemas.microsoft.com/office/powerpoint/2010/main" val="159268232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ar_Chart">
    <p:spTree>
      <p:nvGrpSpPr>
        <p:cNvPr id="1" name=""/>
        <p:cNvGrpSpPr/>
        <p:nvPr/>
      </p:nvGrpSpPr>
      <p:grpSpPr>
        <a:xfrm>
          <a:off x="0" y="0"/>
          <a:ext cx="0" cy="0"/>
          <a:chOff x="0" y="0"/>
          <a:chExt cx="0" cy="0"/>
        </a:xfrm>
      </p:grpSpPr>
      <p:sp>
        <p:nvSpPr>
          <p:cNvPr id="2" name="Title 1"/>
          <p:cNvSpPr>
            <a:spLocks noGrp="1"/>
          </p:cNvSpPr>
          <p:nvPr>
            <p:ph type="title"/>
          </p:nvPr>
        </p:nvSpPr>
        <p:spPr>
          <a:xfrm>
            <a:off x="457200" y="153248"/>
            <a:ext cx="11257886" cy="727655"/>
          </a:xfrm>
        </p:spPr>
        <p:txBody>
          <a:bodyPr/>
          <a:lstStyle>
            <a:lvl1pPr>
              <a:defRPr b="1" i="0">
                <a:solidFill>
                  <a:schemeClr val="tx1"/>
                </a:solidFill>
                <a:latin typeface="Meiryo" panose="020B0604030504040204" pitchFamily="34" charset="-128"/>
                <a:ea typeface="Meiryo" panose="020B0604030504040204" pitchFamily="34" charset="-128"/>
                <a:cs typeface="Amazon Ember" panose="020B0603020204020204" pitchFamily="34" charset="0"/>
              </a:defRPr>
            </a:lvl1pPr>
          </a:lstStyle>
          <a:p>
            <a:r>
              <a:rPr lang="en-US" dirty="0"/>
              <a:t>Click to edit Master title style</a:t>
            </a:r>
          </a:p>
        </p:txBody>
      </p:sp>
      <p:sp>
        <p:nvSpPr>
          <p:cNvPr id="7" name="Chart Placeholder 5">
            <a:extLst>
              <a:ext uri="{FF2B5EF4-FFF2-40B4-BE49-F238E27FC236}">
                <a16:creationId xmlns:a16="http://schemas.microsoft.com/office/drawing/2014/main" id="{B3C77AD1-4897-A546-B977-5EB6406DD175}"/>
              </a:ext>
            </a:extLst>
          </p:cNvPr>
          <p:cNvSpPr>
            <a:spLocks noGrp="1"/>
          </p:cNvSpPr>
          <p:nvPr>
            <p:ph type="chart" sz="quarter" idx="10"/>
          </p:nvPr>
        </p:nvSpPr>
        <p:spPr>
          <a:xfrm>
            <a:off x="457200" y="1371600"/>
            <a:ext cx="11258550" cy="4538133"/>
          </a:xfrm>
          <a:prstGeom prst="rect">
            <a:avLst/>
          </a:prstGeom>
        </p:spPr>
        <p:txBody>
          <a:bodyPr/>
          <a:lstStyle>
            <a:lvl1pPr>
              <a:defRPr>
                <a:latin typeface="Meiryo" panose="020B0604030504040204" pitchFamily="34" charset="-128"/>
                <a:ea typeface="Meiryo" panose="020B0604030504040204" pitchFamily="34" charset="-128"/>
              </a:defRPr>
            </a:lvl1pPr>
          </a:lstStyle>
          <a:p>
            <a:endParaRPr lang="en-US" dirty="0"/>
          </a:p>
        </p:txBody>
      </p:sp>
      <p:sp>
        <p:nvSpPr>
          <p:cNvPr id="5" name="Text Placeholder 2"/>
          <p:cNvSpPr txBox="1">
            <a:spLocks/>
          </p:cNvSpPr>
          <p:nvPr userDrawn="1"/>
        </p:nvSpPr>
        <p:spPr>
          <a:xfrm flipH="1">
            <a:off x="11719559" y="6515100"/>
            <a:ext cx="345441" cy="286762"/>
          </a:xfrm>
          <a:prstGeom prst="rect">
            <a:avLst/>
          </a:prstGeom>
        </p:spPr>
        <p:txBody>
          <a:bodyPr vert="horz" lIns="76200" tIns="38100" rIns="76200" bIns="38100" rtlCol="0">
            <a:noAutofit/>
          </a:bodyPr>
          <a:lstStyle>
            <a:lvl1pPr marL="0" indent="0" algn="l" defTabSz="731520" rtl="0" eaLnBrk="1" latinLnBrk="0" hangingPunct="1">
              <a:spcBef>
                <a:spcPct val="20000"/>
              </a:spcBef>
              <a:buFontTx/>
              <a:buNone/>
              <a:defRPr sz="2900" b="0" i="0" kern="1200">
                <a:solidFill>
                  <a:schemeClr val="tx1"/>
                </a:solidFill>
                <a:latin typeface="Meiryo" panose="020B0604030504040204" pitchFamily="34" charset="-128"/>
                <a:ea typeface="Meiryo" panose="020B0604030504040204" pitchFamily="34" charset="-128"/>
                <a:cs typeface="Amazon Ember Regular" charset="0"/>
              </a:defRPr>
            </a:lvl1pPr>
            <a:lvl2pPr marL="1188720" indent="-457200" algn="l" defTabSz="731520" rtl="0" eaLnBrk="1" latinLnBrk="0" hangingPunct="1">
              <a:spcBef>
                <a:spcPct val="20000"/>
              </a:spcBef>
              <a:buFont typeface="Arial"/>
              <a:buChar char="•"/>
              <a:defRPr sz="2900" b="0" i="0" kern="1200">
                <a:solidFill>
                  <a:schemeClr val="tx1"/>
                </a:solidFill>
                <a:latin typeface="Meiryo" panose="020B0604030504040204" pitchFamily="34" charset="-128"/>
                <a:ea typeface="Meiryo" panose="020B0604030504040204" pitchFamily="34" charset="-128"/>
                <a:cs typeface="Amazon Ember Regular" charset="0"/>
              </a:defRPr>
            </a:lvl2pPr>
            <a:lvl3pPr marL="1828800" indent="-365760" algn="l" defTabSz="731520" rtl="0" eaLnBrk="1" latinLnBrk="0" hangingPunct="1">
              <a:spcBef>
                <a:spcPct val="20000"/>
              </a:spcBef>
              <a:buFont typeface="Arial"/>
              <a:buChar char="•"/>
              <a:defRPr sz="2600" b="0" i="0" kern="1200">
                <a:solidFill>
                  <a:schemeClr val="tx1"/>
                </a:solidFill>
                <a:latin typeface="Meiryo" panose="020B0604030504040204" pitchFamily="34" charset="-128"/>
                <a:ea typeface="Meiryo" panose="020B0604030504040204" pitchFamily="34" charset="-128"/>
                <a:cs typeface="Amazon Ember Regular" charset="0"/>
              </a:defRPr>
            </a:lvl3pPr>
            <a:lvl4pPr marL="2560320" indent="-365760" algn="l" defTabSz="731520" rtl="0" eaLnBrk="1" latinLnBrk="0" hangingPunct="1">
              <a:spcBef>
                <a:spcPct val="20000"/>
              </a:spcBef>
              <a:buFont typeface="Arial"/>
              <a:buChar char="–"/>
              <a:defRPr sz="2200" b="0" i="0" kern="1200">
                <a:solidFill>
                  <a:schemeClr val="tx1"/>
                </a:solidFill>
                <a:latin typeface="Meiryo" panose="020B0604030504040204" pitchFamily="34" charset="-128"/>
                <a:ea typeface="Meiryo" panose="020B0604030504040204" pitchFamily="34" charset="-128"/>
                <a:cs typeface="Amazon Ember Regular" charset="0"/>
              </a:defRPr>
            </a:lvl4pPr>
            <a:lvl5pPr marL="3291840" indent="-365760" algn="l" defTabSz="731520" rtl="0" eaLnBrk="1" latinLnBrk="0" hangingPunct="1">
              <a:spcBef>
                <a:spcPct val="20000"/>
              </a:spcBef>
              <a:buFont typeface="Arial"/>
              <a:buChar char="»"/>
              <a:defRPr sz="1900" b="0" i="0" kern="1200">
                <a:solidFill>
                  <a:schemeClr val="tx1"/>
                </a:solidFill>
                <a:latin typeface="Meiryo" panose="020B0604030504040204" pitchFamily="34" charset="-128"/>
                <a:ea typeface="Meiryo" panose="020B0604030504040204" pitchFamily="34" charset="-128"/>
                <a:cs typeface="Amazon Ember Regular" charset="0"/>
              </a:defRPr>
            </a:lvl5pPr>
            <a:lvl6pPr marL="4023360" indent="-365760" algn="l" defTabSz="731520" rtl="0" eaLnBrk="1" latinLnBrk="0" hangingPunct="1">
              <a:spcBef>
                <a:spcPct val="20000"/>
              </a:spcBef>
              <a:buFont typeface="Arial"/>
              <a:buChar char="•"/>
              <a:defRPr sz="3200" kern="1200">
                <a:solidFill>
                  <a:schemeClr val="tx1"/>
                </a:solidFill>
                <a:latin typeface="+mn-lt"/>
                <a:ea typeface="+mn-ea"/>
                <a:cs typeface="+mn-cs"/>
              </a:defRPr>
            </a:lvl6pPr>
            <a:lvl7pPr marL="4754880" indent="-365760" algn="l" defTabSz="731520" rtl="0" eaLnBrk="1" latinLnBrk="0" hangingPunct="1">
              <a:spcBef>
                <a:spcPct val="20000"/>
              </a:spcBef>
              <a:buFont typeface="Arial"/>
              <a:buChar char="•"/>
              <a:defRPr sz="3200" kern="1200">
                <a:solidFill>
                  <a:schemeClr val="tx1"/>
                </a:solidFill>
                <a:latin typeface="+mn-lt"/>
                <a:ea typeface="+mn-ea"/>
                <a:cs typeface="+mn-cs"/>
              </a:defRPr>
            </a:lvl7pPr>
            <a:lvl8pPr marL="5486400" indent="-365760" algn="l" defTabSz="731520" rtl="0" eaLnBrk="1" latinLnBrk="0" hangingPunct="1">
              <a:spcBef>
                <a:spcPct val="20000"/>
              </a:spcBef>
              <a:buFont typeface="Arial"/>
              <a:buChar char="•"/>
              <a:defRPr sz="3200" kern="1200">
                <a:solidFill>
                  <a:schemeClr val="tx1"/>
                </a:solidFill>
                <a:latin typeface="+mn-lt"/>
                <a:ea typeface="+mn-ea"/>
                <a:cs typeface="+mn-cs"/>
              </a:defRPr>
            </a:lvl8pPr>
            <a:lvl9pPr marL="6217920" indent="-365760" algn="l" defTabSz="731520" rtl="0" eaLnBrk="1" latinLnBrk="0" hangingPunct="1">
              <a:spcBef>
                <a:spcPct val="20000"/>
              </a:spcBef>
              <a:buFont typeface="Arial"/>
              <a:buChar char="•"/>
              <a:defRPr sz="3200" kern="1200">
                <a:solidFill>
                  <a:schemeClr val="tx1"/>
                </a:solidFill>
                <a:latin typeface="+mn-lt"/>
                <a:ea typeface="+mn-ea"/>
                <a:cs typeface="+mn-cs"/>
              </a:defRPr>
            </a:lvl9pPr>
          </a:lstStyle>
          <a:p>
            <a:pPr algn="ctr"/>
            <a:fld id="{8ACF1DE9-08EA-4D2B-AC7A-71BF6C3A9094}" type="slidenum">
              <a:rPr lang="en-US" sz="875" smtClean="0">
                <a:solidFill>
                  <a:schemeClr val="bg1">
                    <a:lumMod val="50000"/>
                  </a:schemeClr>
                </a:solidFill>
              </a:rPr>
              <a:pPr algn="ctr"/>
              <a:t>‹#›</a:t>
            </a:fld>
            <a:endParaRPr lang="en-US" sz="875" dirty="0">
              <a:solidFill>
                <a:schemeClr val="bg1">
                  <a:lumMod val="50000"/>
                </a:schemeClr>
              </a:solidFill>
            </a:endParaRPr>
          </a:p>
        </p:txBody>
      </p:sp>
    </p:spTree>
    <p:extLst>
      <p:ext uri="{BB962C8B-B14F-4D97-AF65-F5344CB8AC3E}">
        <p14:creationId xmlns:p14="http://schemas.microsoft.com/office/powerpoint/2010/main" val="105754884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ie_Chart">
    <p:spTree>
      <p:nvGrpSpPr>
        <p:cNvPr id="1" name=""/>
        <p:cNvGrpSpPr/>
        <p:nvPr/>
      </p:nvGrpSpPr>
      <p:grpSpPr>
        <a:xfrm>
          <a:off x="0" y="0"/>
          <a:ext cx="0" cy="0"/>
          <a:chOff x="0" y="0"/>
          <a:chExt cx="0" cy="0"/>
        </a:xfrm>
      </p:grpSpPr>
      <p:sp>
        <p:nvSpPr>
          <p:cNvPr id="2" name="Title 1"/>
          <p:cNvSpPr>
            <a:spLocks noGrp="1"/>
          </p:cNvSpPr>
          <p:nvPr>
            <p:ph type="title"/>
          </p:nvPr>
        </p:nvSpPr>
        <p:spPr>
          <a:xfrm>
            <a:off x="457200" y="153249"/>
            <a:ext cx="11257886" cy="726923"/>
          </a:xfrm>
        </p:spPr>
        <p:txBody>
          <a:bodyPr/>
          <a:lstStyle>
            <a:lvl1pPr>
              <a:defRPr b="1" i="0">
                <a:latin typeface="Meiryo" panose="020B0604030504040204" pitchFamily="34" charset="-128"/>
                <a:ea typeface="Meiryo" panose="020B0604030504040204" pitchFamily="34" charset="-128"/>
                <a:cs typeface="Amazon Ember" panose="020B0603020204020204" pitchFamily="34" charset="0"/>
              </a:defRPr>
            </a:lvl1pPr>
          </a:lstStyle>
          <a:p>
            <a:r>
              <a:rPr lang="en-US" dirty="0"/>
              <a:t>Click to edit Master title style</a:t>
            </a:r>
          </a:p>
        </p:txBody>
      </p:sp>
      <p:sp>
        <p:nvSpPr>
          <p:cNvPr id="6" name="Chart Placeholder 5">
            <a:extLst>
              <a:ext uri="{FF2B5EF4-FFF2-40B4-BE49-F238E27FC236}">
                <a16:creationId xmlns:a16="http://schemas.microsoft.com/office/drawing/2014/main" id="{A878172D-692F-8A47-81EA-89C129774DB9}"/>
              </a:ext>
            </a:extLst>
          </p:cNvPr>
          <p:cNvSpPr>
            <a:spLocks noGrp="1"/>
          </p:cNvSpPr>
          <p:nvPr>
            <p:ph type="chart" sz="quarter" idx="10"/>
          </p:nvPr>
        </p:nvSpPr>
        <p:spPr>
          <a:xfrm>
            <a:off x="457200" y="1371600"/>
            <a:ext cx="11258550" cy="4538133"/>
          </a:xfrm>
          <a:prstGeom prst="rect">
            <a:avLst/>
          </a:prstGeom>
        </p:spPr>
        <p:txBody>
          <a:bodyPr/>
          <a:lstStyle>
            <a:lvl1pPr>
              <a:defRPr>
                <a:latin typeface="Meiryo" panose="020B0604030504040204" pitchFamily="34" charset="-128"/>
                <a:ea typeface="Meiryo" panose="020B0604030504040204" pitchFamily="34" charset="-128"/>
              </a:defRPr>
            </a:lvl1pPr>
          </a:lstStyle>
          <a:p>
            <a:endParaRPr lang="en-US" dirty="0"/>
          </a:p>
        </p:txBody>
      </p:sp>
      <p:sp>
        <p:nvSpPr>
          <p:cNvPr id="5" name="Text Placeholder 2"/>
          <p:cNvSpPr txBox="1">
            <a:spLocks/>
          </p:cNvSpPr>
          <p:nvPr userDrawn="1"/>
        </p:nvSpPr>
        <p:spPr>
          <a:xfrm flipH="1">
            <a:off x="11719559" y="6515100"/>
            <a:ext cx="345441" cy="286762"/>
          </a:xfrm>
          <a:prstGeom prst="rect">
            <a:avLst/>
          </a:prstGeom>
        </p:spPr>
        <p:txBody>
          <a:bodyPr vert="horz" lIns="76200" tIns="38100" rIns="76200" bIns="38100" rtlCol="0">
            <a:noAutofit/>
          </a:bodyPr>
          <a:lstStyle>
            <a:lvl1pPr marL="0" indent="0" algn="l" defTabSz="731520" rtl="0" eaLnBrk="1" latinLnBrk="0" hangingPunct="1">
              <a:spcBef>
                <a:spcPct val="20000"/>
              </a:spcBef>
              <a:buFontTx/>
              <a:buNone/>
              <a:defRPr sz="2900" b="0" i="0" kern="1200">
                <a:solidFill>
                  <a:schemeClr val="tx1"/>
                </a:solidFill>
                <a:latin typeface="Meiryo" panose="020B0604030504040204" pitchFamily="34" charset="-128"/>
                <a:ea typeface="Meiryo" panose="020B0604030504040204" pitchFamily="34" charset="-128"/>
                <a:cs typeface="Amazon Ember Regular" charset="0"/>
              </a:defRPr>
            </a:lvl1pPr>
            <a:lvl2pPr marL="1188720" indent="-457200" algn="l" defTabSz="731520" rtl="0" eaLnBrk="1" latinLnBrk="0" hangingPunct="1">
              <a:spcBef>
                <a:spcPct val="20000"/>
              </a:spcBef>
              <a:buFont typeface="Arial"/>
              <a:buChar char="•"/>
              <a:defRPr sz="2900" b="0" i="0" kern="1200">
                <a:solidFill>
                  <a:schemeClr val="tx1"/>
                </a:solidFill>
                <a:latin typeface="Meiryo" panose="020B0604030504040204" pitchFamily="34" charset="-128"/>
                <a:ea typeface="Meiryo" panose="020B0604030504040204" pitchFamily="34" charset="-128"/>
                <a:cs typeface="Amazon Ember Regular" charset="0"/>
              </a:defRPr>
            </a:lvl2pPr>
            <a:lvl3pPr marL="1828800" indent="-365760" algn="l" defTabSz="731520" rtl="0" eaLnBrk="1" latinLnBrk="0" hangingPunct="1">
              <a:spcBef>
                <a:spcPct val="20000"/>
              </a:spcBef>
              <a:buFont typeface="Arial"/>
              <a:buChar char="•"/>
              <a:defRPr sz="2600" b="0" i="0" kern="1200">
                <a:solidFill>
                  <a:schemeClr val="tx1"/>
                </a:solidFill>
                <a:latin typeface="Meiryo" panose="020B0604030504040204" pitchFamily="34" charset="-128"/>
                <a:ea typeface="Meiryo" panose="020B0604030504040204" pitchFamily="34" charset="-128"/>
                <a:cs typeface="Amazon Ember Regular" charset="0"/>
              </a:defRPr>
            </a:lvl3pPr>
            <a:lvl4pPr marL="2560320" indent="-365760" algn="l" defTabSz="731520" rtl="0" eaLnBrk="1" latinLnBrk="0" hangingPunct="1">
              <a:spcBef>
                <a:spcPct val="20000"/>
              </a:spcBef>
              <a:buFont typeface="Arial"/>
              <a:buChar char="–"/>
              <a:defRPr sz="2200" b="0" i="0" kern="1200">
                <a:solidFill>
                  <a:schemeClr val="tx1"/>
                </a:solidFill>
                <a:latin typeface="Meiryo" panose="020B0604030504040204" pitchFamily="34" charset="-128"/>
                <a:ea typeface="Meiryo" panose="020B0604030504040204" pitchFamily="34" charset="-128"/>
                <a:cs typeface="Amazon Ember Regular" charset="0"/>
              </a:defRPr>
            </a:lvl4pPr>
            <a:lvl5pPr marL="3291840" indent="-365760" algn="l" defTabSz="731520" rtl="0" eaLnBrk="1" latinLnBrk="0" hangingPunct="1">
              <a:spcBef>
                <a:spcPct val="20000"/>
              </a:spcBef>
              <a:buFont typeface="Arial"/>
              <a:buChar char="»"/>
              <a:defRPr sz="1900" b="0" i="0" kern="1200">
                <a:solidFill>
                  <a:schemeClr val="tx1"/>
                </a:solidFill>
                <a:latin typeface="Meiryo" panose="020B0604030504040204" pitchFamily="34" charset="-128"/>
                <a:ea typeface="Meiryo" panose="020B0604030504040204" pitchFamily="34" charset="-128"/>
                <a:cs typeface="Amazon Ember Regular" charset="0"/>
              </a:defRPr>
            </a:lvl5pPr>
            <a:lvl6pPr marL="4023360" indent="-365760" algn="l" defTabSz="731520" rtl="0" eaLnBrk="1" latinLnBrk="0" hangingPunct="1">
              <a:spcBef>
                <a:spcPct val="20000"/>
              </a:spcBef>
              <a:buFont typeface="Arial"/>
              <a:buChar char="•"/>
              <a:defRPr sz="3200" kern="1200">
                <a:solidFill>
                  <a:schemeClr val="tx1"/>
                </a:solidFill>
                <a:latin typeface="+mn-lt"/>
                <a:ea typeface="+mn-ea"/>
                <a:cs typeface="+mn-cs"/>
              </a:defRPr>
            </a:lvl6pPr>
            <a:lvl7pPr marL="4754880" indent="-365760" algn="l" defTabSz="731520" rtl="0" eaLnBrk="1" latinLnBrk="0" hangingPunct="1">
              <a:spcBef>
                <a:spcPct val="20000"/>
              </a:spcBef>
              <a:buFont typeface="Arial"/>
              <a:buChar char="•"/>
              <a:defRPr sz="3200" kern="1200">
                <a:solidFill>
                  <a:schemeClr val="tx1"/>
                </a:solidFill>
                <a:latin typeface="+mn-lt"/>
                <a:ea typeface="+mn-ea"/>
                <a:cs typeface="+mn-cs"/>
              </a:defRPr>
            </a:lvl7pPr>
            <a:lvl8pPr marL="5486400" indent="-365760" algn="l" defTabSz="731520" rtl="0" eaLnBrk="1" latinLnBrk="0" hangingPunct="1">
              <a:spcBef>
                <a:spcPct val="20000"/>
              </a:spcBef>
              <a:buFont typeface="Arial"/>
              <a:buChar char="•"/>
              <a:defRPr sz="3200" kern="1200">
                <a:solidFill>
                  <a:schemeClr val="tx1"/>
                </a:solidFill>
                <a:latin typeface="+mn-lt"/>
                <a:ea typeface="+mn-ea"/>
                <a:cs typeface="+mn-cs"/>
              </a:defRPr>
            </a:lvl8pPr>
            <a:lvl9pPr marL="6217920" indent="-365760" algn="l" defTabSz="731520" rtl="0" eaLnBrk="1" latinLnBrk="0" hangingPunct="1">
              <a:spcBef>
                <a:spcPct val="20000"/>
              </a:spcBef>
              <a:buFont typeface="Arial"/>
              <a:buChar char="•"/>
              <a:defRPr sz="3200" kern="1200">
                <a:solidFill>
                  <a:schemeClr val="tx1"/>
                </a:solidFill>
                <a:latin typeface="+mn-lt"/>
                <a:ea typeface="+mn-ea"/>
                <a:cs typeface="+mn-cs"/>
              </a:defRPr>
            </a:lvl9pPr>
          </a:lstStyle>
          <a:p>
            <a:pPr algn="ctr"/>
            <a:fld id="{8ACF1DE9-08EA-4D2B-AC7A-71BF6C3A9094}" type="slidenum">
              <a:rPr lang="en-US" sz="875" smtClean="0">
                <a:solidFill>
                  <a:schemeClr val="bg1">
                    <a:lumMod val="50000"/>
                  </a:schemeClr>
                </a:solidFill>
              </a:rPr>
              <a:pPr algn="ctr"/>
              <a:t>‹#›</a:t>
            </a:fld>
            <a:endParaRPr lang="en-US" sz="875" dirty="0">
              <a:solidFill>
                <a:schemeClr val="bg1">
                  <a:lumMod val="50000"/>
                </a:schemeClr>
              </a:solidFill>
            </a:endParaRPr>
          </a:p>
        </p:txBody>
      </p:sp>
    </p:spTree>
    <p:extLst>
      <p:ext uri="{BB962C8B-B14F-4D97-AF65-F5344CB8AC3E}">
        <p14:creationId xmlns:p14="http://schemas.microsoft.com/office/powerpoint/2010/main" val="224124897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Line_Chart">
    <p:spTree>
      <p:nvGrpSpPr>
        <p:cNvPr id="1" name=""/>
        <p:cNvGrpSpPr/>
        <p:nvPr/>
      </p:nvGrpSpPr>
      <p:grpSpPr>
        <a:xfrm>
          <a:off x="0" y="0"/>
          <a:ext cx="0" cy="0"/>
          <a:chOff x="0" y="0"/>
          <a:chExt cx="0" cy="0"/>
        </a:xfrm>
      </p:grpSpPr>
      <p:sp>
        <p:nvSpPr>
          <p:cNvPr id="2" name="Title 1"/>
          <p:cNvSpPr>
            <a:spLocks noGrp="1"/>
          </p:cNvSpPr>
          <p:nvPr>
            <p:ph type="title"/>
          </p:nvPr>
        </p:nvSpPr>
        <p:spPr>
          <a:xfrm>
            <a:off x="457200" y="153249"/>
            <a:ext cx="11257886" cy="726923"/>
          </a:xfrm>
        </p:spPr>
        <p:txBody>
          <a:bodyPr/>
          <a:lstStyle>
            <a:lvl1pPr>
              <a:defRPr b="1" i="0">
                <a:latin typeface="Meiryo" panose="020B0604030504040204" pitchFamily="34" charset="-128"/>
                <a:ea typeface="Meiryo" panose="020B0604030504040204" pitchFamily="34" charset="-128"/>
                <a:cs typeface="Amazon Ember" panose="020B0603020204020204" pitchFamily="34" charset="0"/>
              </a:defRPr>
            </a:lvl1pPr>
          </a:lstStyle>
          <a:p>
            <a:r>
              <a:rPr lang="en-US" dirty="0"/>
              <a:t>Click to edit Master title style</a:t>
            </a:r>
          </a:p>
        </p:txBody>
      </p:sp>
      <p:sp>
        <p:nvSpPr>
          <p:cNvPr id="5" name="Chart Placeholder 5">
            <a:extLst>
              <a:ext uri="{FF2B5EF4-FFF2-40B4-BE49-F238E27FC236}">
                <a16:creationId xmlns:a16="http://schemas.microsoft.com/office/drawing/2014/main" id="{08142378-5C5C-8B40-AD27-B9BE74F6EA71}"/>
              </a:ext>
            </a:extLst>
          </p:cNvPr>
          <p:cNvSpPr>
            <a:spLocks noGrp="1"/>
          </p:cNvSpPr>
          <p:nvPr>
            <p:ph type="chart" sz="quarter" idx="10"/>
          </p:nvPr>
        </p:nvSpPr>
        <p:spPr>
          <a:xfrm>
            <a:off x="457200" y="1371600"/>
            <a:ext cx="11258550" cy="4538133"/>
          </a:xfrm>
          <a:prstGeom prst="rect">
            <a:avLst/>
          </a:prstGeom>
        </p:spPr>
        <p:txBody>
          <a:bodyPr/>
          <a:lstStyle>
            <a:lvl1pPr>
              <a:defRPr>
                <a:latin typeface="Meiryo" panose="020B0604030504040204" pitchFamily="34" charset="-128"/>
                <a:ea typeface="Meiryo" panose="020B0604030504040204" pitchFamily="34" charset="-128"/>
              </a:defRPr>
            </a:lvl1pPr>
          </a:lstStyle>
          <a:p>
            <a:endParaRPr lang="en-US" dirty="0"/>
          </a:p>
        </p:txBody>
      </p:sp>
      <p:sp>
        <p:nvSpPr>
          <p:cNvPr id="6" name="Text Placeholder 2"/>
          <p:cNvSpPr txBox="1">
            <a:spLocks/>
          </p:cNvSpPr>
          <p:nvPr userDrawn="1"/>
        </p:nvSpPr>
        <p:spPr>
          <a:xfrm flipH="1">
            <a:off x="11719559" y="6515100"/>
            <a:ext cx="345441" cy="286762"/>
          </a:xfrm>
          <a:prstGeom prst="rect">
            <a:avLst/>
          </a:prstGeom>
        </p:spPr>
        <p:txBody>
          <a:bodyPr vert="horz" lIns="76200" tIns="38100" rIns="76200" bIns="38100" rtlCol="0">
            <a:noAutofit/>
          </a:bodyPr>
          <a:lstStyle>
            <a:lvl1pPr marL="0" indent="0" algn="l" defTabSz="731520" rtl="0" eaLnBrk="1" latinLnBrk="0" hangingPunct="1">
              <a:spcBef>
                <a:spcPct val="20000"/>
              </a:spcBef>
              <a:buFontTx/>
              <a:buNone/>
              <a:defRPr sz="2900" b="0" i="0" kern="1200">
                <a:solidFill>
                  <a:schemeClr val="tx1"/>
                </a:solidFill>
                <a:latin typeface="Meiryo" panose="020B0604030504040204" pitchFamily="34" charset="-128"/>
                <a:ea typeface="Meiryo" panose="020B0604030504040204" pitchFamily="34" charset="-128"/>
                <a:cs typeface="Amazon Ember Regular" charset="0"/>
              </a:defRPr>
            </a:lvl1pPr>
            <a:lvl2pPr marL="1188720" indent="-457200" algn="l" defTabSz="731520" rtl="0" eaLnBrk="1" latinLnBrk="0" hangingPunct="1">
              <a:spcBef>
                <a:spcPct val="20000"/>
              </a:spcBef>
              <a:buFont typeface="Arial"/>
              <a:buChar char="•"/>
              <a:defRPr sz="2900" b="0" i="0" kern="1200">
                <a:solidFill>
                  <a:schemeClr val="tx1"/>
                </a:solidFill>
                <a:latin typeface="Meiryo" panose="020B0604030504040204" pitchFamily="34" charset="-128"/>
                <a:ea typeface="Meiryo" panose="020B0604030504040204" pitchFamily="34" charset="-128"/>
                <a:cs typeface="Amazon Ember Regular" charset="0"/>
              </a:defRPr>
            </a:lvl2pPr>
            <a:lvl3pPr marL="1828800" indent="-365760" algn="l" defTabSz="731520" rtl="0" eaLnBrk="1" latinLnBrk="0" hangingPunct="1">
              <a:spcBef>
                <a:spcPct val="20000"/>
              </a:spcBef>
              <a:buFont typeface="Arial"/>
              <a:buChar char="•"/>
              <a:defRPr sz="2600" b="0" i="0" kern="1200">
                <a:solidFill>
                  <a:schemeClr val="tx1"/>
                </a:solidFill>
                <a:latin typeface="Meiryo" panose="020B0604030504040204" pitchFamily="34" charset="-128"/>
                <a:ea typeface="Meiryo" panose="020B0604030504040204" pitchFamily="34" charset="-128"/>
                <a:cs typeface="Amazon Ember Regular" charset="0"/>
              </a:defRPr>
            </a:lvl3pPr>
            <a:lvl4pPr marL="2560320" indent="-365760" algn="l" defTabSz="731520" rtl="0" eaLnBrk="1" latinLnBrk="0" hangingPunct="1">
              <a:spcBef>
                <a:spcPct val="20000"/>
              </a:spcBef>
              <a:buFont typeface="Arial"/>
              <a:buChar char="–"/>
              <a:defRPr sz="2200" b="0" i="0" kern="1200">
                <a:solidFill>
                  <a:schemeClr val="tx1"/>
                </a:solidFill>
                <a:latin typeface="Meiryo" panose="020B0604030504040204" pitchFamily="34" charset="-128"/>
                <a:ea typeface="Meiryo" panose="020B0604030504040204" pitchFamily="34" charset="-128"/>
                <a:cs typeface="Amazon Ember Regular" charset="0"/>
              </a:defRPr>
            </a:lvl4pPr>
            <a:lvl5pPr marL="3291840" indent="-365760" algn="l" defTabSz="731520" rtl="0" eaLnBrk="1" latinLnBrk="0" hangingPunct="1">
              <a:spcBef>
                <a:spcPct val="20000"/>
              </a:spcBef>
              <a:buFont typeface="Arial"/>
              <a:buChar char="»"/>
              <a:defRPr sz="1900" b="0" i="0" kern="1200">
                <a:solidFill>
                  <a:schemeClr val="tx1"/>
                </a:solidFill>
                <a:latin typeface="Meiryo" panose="020B0604030504040204" pitchFamily="34" charset="-128"/>
                <a:ea typeface="Meiryo" panose="020B0604030504040204" pitchFamily="34" charset="-128"/>
                <a:cs typeface="Amazon Ember Regular" charset="0"/>
              </a:defRPr>
            </a:lvl5pPr>
            <a:lvl6pPr marL="4023360" indent="-365760" algn="l" defTabSz="731520" rtl="0" eaLnBrk="1" latinLnBrk="0" hangingPunct="1">
              <a:spcBef>
                <a:spcPct val="20000"/>
              </a:spcBef>
              <a:buFont typeface="Arial"/>
              <a:buChar char="•"/>
              <a:defRPr sz="3200" kern="1200">
                <a:solidFill>
                  <a:schemeClr val="tx1"/>
                </a:solidFill>
                <a:latin typeface="+mn-lt"/>
                <a:ea typeface="+mn-ea"/>
                <a:cs typeface="+mn-cs"/>
              </a:defRPr>
            </a:lvl6pPr>
            <a:lvl7pPr marL="4754880" indent="-365760" algn="l" defTabSz="731520" rtl="0" eaLnBrk="1" latinLnBrk="0" hangingPunct="1">
              <a:spcBef>
                <a:spcPct val="20000"/>
              </a:spcBef>
              <a:buFont typeface="Arial"/>
              <a:buChar char="•"/>
              <a:defRPr sz="3200" kern="1200">
                <a:solidFill>
                  <a:schemeClr val="tx1"/>
                </a:solidFill>
                <a:latin typeface="+mn-lt"/>
                <a:ea typeface="+mn-ea"/>
                <a:cs typeface="+mn-cs"/>
              </a:defRPr>
            </a:lvl7pPr>
            <a:lvl8pPr marL="5486400" indent="-365760" algn="l" defTabSz="731520" rtl="0" eaLnBrk="1" latinLnBrk="0" hangingPunct="1">
              <a:spcBef>
                <a:spcPct val="20000"/>
              </a:spcBef>
              <a:buFont typeface="Arial"/>
              <a:buChar char="•"/>
              <a:defRPr sz="3200" kern="1200">
                <a:solidFill>
                  <a:schemeClr val="tx1"/>
                </a:solidFill>
                <a:latin typeface="+mn-lt"/>
                <a:ea typeface="+mn-ea"/>
                <a:cs typeface="+mn-cs"/>
              </a:defRPr>
            </a:lvl8pPr>
            <a:lvl9pPr marL="6217920" indent="-365760" algn="l" defTabSz="731520" rtl="0" eaLnBrk="1" latinLnBrk="0" hangingPunct="1">
              <a:spcBef>
                <a:spcPct val="20000"/>
              </a:spcBef>
              <a:buFont typeface="Arial"/>
              <a:buChar char="•"/>
              <a:defRPr sz="3200" kern="1200">
                <a:solidFill>
                  <a:schemeClr val="tx1"/>
                </a:solidFill>
                <a:latin typeface="+mn-lt"/>
                <a:ea typeface="+mn-ea"/>
                <a:cs typeface="+mn-cs"/>
              </a:defRPr>
            </a:lvl9pPr>
          </a:lstStyle>
          <a:p>
            <a:pPr algn="ctr"/>
            <a:fld id="{8ACF1DE9-08EA-4D2B-AC7A-71BF6C3A9094}" type="slidenum">
              <a:rPr lang="en-US" sz="875" smtClean="0">
                <a:solidFill>
                  <a:schemeClr val="bg1">
                    <a:lumMod val="50000"/>
                  </a:schemeClr>
                </a:solidFill>
              </a:rPr>
              <a:pPr algn="ctr"/>
              <a:t>‹#›</a:t>
            </a:fld>
            <a:endParaRPr lang="en-US" sz="875" dirty="0">
              <a:solidFill>
                <a:schemeClr val="bg1">
                  <a:lumMod val="50000"/>
                </a:schemeClr>
              </a:solidFill>
            </a:endParaRPr>
          </a:p>
        </p:txBody>
      </p:sp>
    </p:spTree>
    <p:extLst>
      <p:ext uri="{BB962C8B-B14F-4D97-AF65-F5344CB8AC3E}">
        <p14:creationId xmlns:p14="http://schemas.microsoft.com/office/powerpoint/2010/main" val="36067948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Only slide">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9A9BBFA-D0FA-1540-B372-64E01487B25D}"/>
              </a:ext>
            </a:extLst>
          </p:cNvPr>
          <p:cNvSpPr>
            <a:spLocks noGrp="1"/>
          </p:cNvSpPr>
          <p:nvPr>
            <p:ph type="title"/>
          </p:nvPr>
        </p:nvSpPr>
        <p:spPr>
          <a:xfrm>
            <a:off x="457200" y="153248"/>
            <a:ext cx="11259550" cy="727655"/>
          </a:xfrm>
        </p:spPr>
        <p:txBody>
          <a:bodyPr/>
          <a:lstStyle/>
          <a:p>
            <a:r>
              <a:rPr lang="en-US" dirty="0"/>
              <a:t>Click to edit Master title style</a:t>
            </a:r>
          </a:p>
        </p:txBody>
      </p:sp>
      <p:sp>
        <p:nvSpPr>
          <p:cNvPr id="5" name="Text Placeholder 2"/>
          <p:cNvSpPr txBox="1">
            <a:spLocks/>
          </p:cNvSpPr>
          <p:nvPr userDrawn="1"/>
        </p:nvSpPr>
        <p:spPr>
          <a:xfrm flipH="1">
            <a:off x="11719559" y="6515100"/>
            <a:ext cx="345441" cy="286762"/>
          </a:xfrm>
          <a:prstGeom prst="rect">
            <a:avLst/>
          </a:prstGeom>
        </p:spPr>
        <p:txBody>
          <a:bodyPr vert="horz" lIns="76200" tIns="38100" rIns="76200" bIns="38100" rtlCol="0">
            <a:noAutofit/>
          </a:bodyPr>
          <a:lstStyle>
            <a:lvl1pPr marL="0" indent="0" algn="l" defTabSz="731520" rtl="0" eaLnBrk="1" latinLnBrk="0" hangingPunct="1">
              <a:spcBef>
                <a:spcPct val="20000"/>
              </a:spcBef>
              <a:buFontTx/>
              <a:buNone/>
              <a:defRPr sz="2900" b="0" i="0" kern="1200">
                <a:solidFill>
                  <a:schemeClr val="tx1"/>
                </a:solidFill>
                <a:latin typeface="Meiryo" panose="020B0604030504040204" pitchFamily="34" charset="-128"/>
                <a:ea typeface="Meiryo" panose="020B0604030504040204" pitchFamily="34" charset="-128"/>
                <a:cs typeface="Amazon Ember Regular" charset="0"/>
              </a:defRPr>
            </a:lvl1pPr>
            <a:lvl2pPr marL="1188720" indent="-457200" algn="l" defTabSz="731520" rtl="0" eaLnBrk="1" latinLnBrk="0" hangingPunct="1">
              <a:spcBef>
                <a:spcPct val="20000"/>
              </a:spcBef>
              <a:buFont typeface="Arial"/>
              <a:buChar char="•"/>
              <a:defRPr sz="2900" b="0" i="0" kern="1200">
                <a:solidFill>
                  <a:schemeClr val="tx1"/>
                </a:solidFill>
                <a:latin typeface="Meiryo" panose="020B0604030504040204" pitchFamily="34" charset="-128"/>
                <a:ea typeface="Meiryo" panose="020B0604030504040204" pitchFamily="34" charset="-128"/>
                <a:cs typeface="Amazon Ember Regular" charset="0"/>
              </a:defRPr>
            </a:lvl2pPr>
            <a:lvl3pPr marL="1828800" indent="-365760" algn="l" defTabSz="731520" rtl="0" eaLnBrk="1" latinLnBrk="0" hangingPunct="1">
              <a:spcBef>
                <a:spcPct val="20000"/>
              </a:spcBef>
              <a:buFont typeface="Arial"/>
              <a:buChar char="•"/>
              <a:defRPr sz="2600" b="0" i="0" kern="1200">
                <a:solidFill>
                  <a:schemeClr val="tx1"/>
                </a:solidFill>
                <a:latin typeface="Meiryo" panose="020B0604030504040204" pitchFamily="34" charset="-128"/>
                <a:ea typeface="Meiryo" panose="020B0604030504040204" pitchFamily="34" charset="-128"/>
                <a:cs typeface="Amazon Ember Regular" charset="0"/>
              </a:defRPr>
            </a:lvl3pPr>
            <a:lvl4pPr marL="2560320" indent="-365760" algn="l" defTabSz="731520" rtl="0" eaLnBrk="1" latinLnBrk="0" hangingPunct="1">
              <a:spcBef>
                <a:spcPct val="20000"/>
              </a:spcBef>
              <a:buFont typeface="Arial"/>
              <a:buChar char="–"/>
              <a:defRPr sz="2200" b="0" i="0" kern="1200">
                <a:solidFill>
                  <a:schemeClr val="tx1"/>
                </a:solidFill>
                <a:latin typeface="Meiryo" panose="020B0604030504040204" pitchFamily="34" charset="-128"/>
                <a:ea typeface="Meiryo" panose="020B0604030504040204" pitchFamily="34" charset="-128"/>
                <a:cs typeface="Amazon Ember Regular" charset="0"/>
              </a:defRPr>
            </a:lvl4pPr>
            <a:lvl5pPr marL="3291840" indent="-365760" algn="l" defTabSz="731520" rtl="0" eaLnBrk="1" latinLnBrk="0" hangingPunct="1">
              <a:spcBef>
                <a:spcPct val="20000"/>
              </a:spcBef>
              <a:buFont typeface="Arial"/>
              <a:buChar char="»"/>
              <a:defRPr sz="1900" b="0" i="0" kern="1200">
                <a:solidFill>
                  <a:schemeClr val="tx1"/>
                </a:solidFill>
                <a:latin typeface="Meiryo" panose="020B0604030504040204" pitchFamily="34" charset="-128"/>
                <a:ea typeface="Meiryo" panose="020B0604030504040204" pitchFamily="34" charset="-128"/>
                <a:cs typeface="Amazon Ember Regular" charset="0"/>
              </a:defRPr>
            </a:lvl5pPr>
            <a:lvl6pPr marL="4023360" indent="-365760" algn="l" defTabSz="731520" rtl="0" eaLnBrk="1" latinLnBrk="0" hangingPunct="1">
              <a:spcBef>
                <a:spcPct val="20000"/>
              </a:spcBef>
              <a:buFont typeface="Arial"/>
              <a:buChar char="•"/>
              <a:defRPr sz="3200" kern="1200">
                <a:solidFill>
                  <a:schemeClr val="tx1"/>
                </a:solidFill>
                <a:latin typeface="+mn-lt"/>
                <a:ea typeface="+mn-ea"/>
                <a:cs typeface="+mn-cs"/>
              </a:defRPr>
            </a:lvl6pPr>
            <a:lvl7pPr marL="4754880" indent="-365760" algn="l" defTabSz="731520" rtl="0" eaLnBrk="1" latinLnBrk="0" hangingPunct="1">
              <a:spcBef>
                <a:spcPct val="20000"/>
              </a:spcBef>
              <a:buFont typeface="Arial"/>
              <a:buChar char="•"/>
              <a:defRPr sz="3200" kern="1200">
                <a:solidFill>
                  <a:schemeClr val="tx1"/>
                </a:solidFill>
                <a:latin typeface="+mn-lt"/>
                <a:ea typeface="+mn-ea"/>
                <a:cs typeface="+mn-cs"/>
              </a:defRPr>
            </a:lvl7pPr>
            <a:lvl8pPr marL="5486400" indent="-365760" algn="l" defTabSz="731520" rtl="0" eaLnBrk="1" latinLnBrk="0" hangingPunct="1">
              <a:spcBef>
                <a:spcPct val="20000"/>
              </a:spcBef>
              <a:buFont typeface="Arial"/>
              <a:buChar char="•"/>
              <a:defRPr sz="3200" kern="1200">
                <a:solidFill>
                  <a:schemeClr val="tx1"/>
                </a:solidFill>
                <a:latin typeface="+mn-lt"/>
                <a:ea typeface="+mn-ea"/>
                <a:cs typeface="+mn-cs"/>
              </a:defRPr>
            </a:lvl8pPr>
            <a:lvl9pPr marL="6217920" indent="-365760" algn="l" defTabSz="731520" rtl="0" eaLnBrk="1" latinLnBrk="0" hangingPunct="1">
              <a:spcBef>
                <a:spcPct val="20000"/>
              </a:spcBef>
              <a:buFont typeface="Arial"/>
              <a:buChar char="•"/>
              <a:defRPr sz="3200" kern="1200">
                <a:solidFill>
                  <a:schemeClr val="tx1"/>
                </a:solidFill>
                <a:latin typeface="+mn-lt"/>
                <a:ea typeface="+mn-ea"/>
                <a:cs typeface="+mn-cs"/>
              </a:defRPr>
            </a:lvl9pPr>
          </a:lstStyle>
          <a:p>
            <a:pPr algn="ctr"/>
            <a:fld id="{8ACF1DE9-08EA-4D2B-AC7A-71BF6C3A9094}" type="slidenum">
              <a:rPr lang="en-US" sz="875" smtClean="0">
                <a:solidFill>
                  <a:schemeClr val="bg1">
                    <a:lumMod val="50000"/>
                  </a:schemeClr>
                </a:solidFill>
              </a:rPr>
              <a:pPr algn="ctr"/>
              <a:t>‹#›</a:t>
            </a:fld>
            <a:endParaRPr lang="en-US" sz="875" dirty="0">
              <a:solidFill>
                <a:schemeClr val="bg1">
                  <a:lumMod val="50000"/>
                </a:schemeClr>
              </a:solidFill>
            </a:endParaRPr>
          </a:p>
        </p:txBody>
      </p:sp>
    </p:spTree>
    <p:extLst>
      <p:ext uri="{BB962C8B-B14F-4D97-AF65-F5344CB8AC3E}">
        <p14:creationId xmlns:p14="http://schemas.microsoft.com/office/powerpoint/2010/main" val="320209633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Divider_Slide_and_Subtitle">
    <p:spTree>
      <p:nvGrpSpPr>
        <p:cNvPr id="1" name=""/>
        <p:cNvGrpSpPr/>
        <p:nvPr/>
      </p:nvGrpSpPr>
      <p:grpSpPr>
        <a:xfrm>
          <a:off x="0" y="0"/>
          <a:ext cx="0" cy="0"/>
          <a:chOff x="0" y="0"/>
          <a:chExt cx="0" cy="0"/>
        </a:xfrm>
      </p:grpSpPr>
      <p:pic>
        <p:nvPicPr>
          <p:cNvPr id="19" name="Picture 18" descr="A close up of a logo&#10;&#10;Description automatically generated">
            <a:extLst>
              <a:ext uri="{FF2B5EF4-FFF2-40B4-BE49-F238E27FC236}">
                <a16:creationId xmlns:a16="http://schemas.microsoft.com/office/drawing/2014/main" id="{1BB08B99-C266-CB41-AD06-12C934901626}"/>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le 1"/>
          <p:cNvSpPr>
            <a:spLocks noGrp="1"/>
          </p:cNvSpPr>
          <p:nvPr>
            <p:ph type="title" hasCustomPrompt="1"/>
          </p:nvPr>
        </p:nvSpPr>
        <p:spPr>
          <a:xfrm>
            <a:off x="457200" y="2590800"/>
            <a:ext cx="10363200" cy="1240140"/>
          </a:xfrm>
        </p:spPr>
        <p:txBody>
          <a:bodyPr anchor="ctr">
            <a:noAutofit/>
          </a:bodyPr>
          <a:lstStyle>
            <a:lvl1pPr algn="l">
              <a:defRPr sz="8000" b="1" cap="none">
                <a:solidFill>
                  <a:schemeClr val="tx1"/>
                </a:solidFill>
              </a:defRPr>
            </a:lvl1pPr>
          </a:lstStyle>
          <a:p>
            <a:r>
              <a:rPr lang="en-US" dirty="0"/>
              <a:t>Q&amp;A</a:t>
            </a:r>
          </a:p>
        </p:txBody>
      </p:sp>
      <p:sp>
        <p:nvSpPr>
          <p:cNvPr id="7" name="Text Placeholder 6">
            <a:extLst>
              <a:ext uri="{FF2B5EF4-FFF2-40B4-BE49-F238E27FC236}">
                <a16:creationId xmlns:a16="http://schemas.microsoft.com/office/drawing/2014/main" id="{A9C2E74A-1C76-BA45-B688-EBC1722762EA}"/>
              </a:ext>
            </a:extLst>
          </p:cNvPr>
          <p:cNvSpPr>
            <a:spLocks noGrp="1"/>
          </p:cNvSpPr>
          <p:nvPr>
            <p:ph type="body" sz="quarter" idx="10"/>
          </p:nvPr>
        </p:nvSpPr>
        <p:spPr>
          <a:xfrm>
            <a:off x="457200" y="3960284"/>
            <a:ext cx="6849533" cy="652565"/>
          </a:xfrm>
          <a:prstGeom prst="rect">
            <a:avLst/>
          </a:prstGeom>
        </p:spPr>
        <p:txBody>
          <a:bodyPr/>
          <a:lstStyle>
            <a:lvl1pPr>
              <a:defRPr sz="2417"/>
            </a:lvl1pPr>
            <a:lvl2pPr marL="609576" indent="0">
              <a:buNone/>
              <a:defRPr/>
            </a:lvl2pPr>
          </a:lstStyle>
          <a:p>
            <a:pPr lvl="0"/>
            <a:r>
              <a:rPr lang="en-US" dirty="0"/>
              <a:t>Edit Master text styles</a:t>
            </a:r>
          </a:p>
        </p:txBody>
      </p:sp>
    </p:spTree>
    <p:extLst>
      <p:ext uri="{BB962C8B-B14F-4D97-AF65-F5344CB8AC3E}">
        <p14:creationId xmlns:p14="http://schemas.microsoft.com/office/powerpoint/2010/main" val="112798036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Divider_Slide_and_Subtitl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D340E26-B0F6-0540-8F51-9CF877A48E26}"/>
              </a:ext>
            </a:extLst>
          </p:cNvPr>
          <p:cNvSpPr/>
          <p:nvPr userDrawn="1"/>
        </p:nvSpPr>
        <p:spPr>
          <a:xfrm>
            <a:off x="10820400" y="6126480"/>
            <a:ext cx="1107440" cy="56896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dirty="0"/>
          </a:p>
        </p:txBody>
      </p:sp>
      <p:pic>
        <p:nvPicPr>
          <p:cNvPr id="5" name="Picture 4" descr="A picture containing circuit&#10;&#10;Description automatically generated">
            <a:extLst>
              <a:ext uri="{FF2B5EF4-FFF2-40B4-BE49-F238E27FC236}">
                <a16:creationId xmlns:a16="http://schemas.microsoft.com/office/drawing/2014/main" id="{5B69008D-B32B-6543-BFC2-D908D36396F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6" name="Picture 5">
            <a:extLst>
              <a:ext uri="{FF2B5EF4-FFF2-40B4-BE49-F238E27FC236}">
                <a16:creationId xmlns:a16="http://schemas.microsoft.com/office/drawing/2014/main" id="{EE6547C1-AC56-604D-B886-E570A90227CB}"/>
              </a:ext>
            </a:extLst>
          </p:cNvPr>
          <p:cNvPicPr>
            <a:picLocks noChangeAspect="1"/>
          </p:cNvPicPr>
          <p:nvPr userDrawn="1"/>
        </p:nvPicPr>
        <p:blipFill>
          <a:blip r:embed="rId3"/>
          <a:srcRect/>
          <a:stretch/>
        </p:blipFill>
        <p:spPr>
          <a:xfrm>
            <a:off x="457349" y="811371"/>
            <a:ext cx="2985882" cy="720000"/>
          </a:xfrm>
          <a:prstGeom prst="rect">
            <a:avLst/>
          </a:prstGeom>
        </p:spPr>
      </p:pic>
      <p:sp>
        <p:nvSpPr>
          <p:cNvPr id="2" name="Title 1"/>
          <p:cNvSpPr>
            <a:spLocks noGrp="1"/>
          </p:cNvSpPr>
          <p:nvPr>
            <p:ph type="title" hasCustomPrompt="1"/>
          </p:nvPr>
        </p:nvSpPr>
        <p:spPr>
          <a:xfrm>
            <a:off x="457200" y="2590800"/>
            <a:ext cx="10363200" cy="1240140"/>
          </a:xfrm>
        </p:spPr>
        <p:txBody>
          <a:bodyPr anchor="ctr">
            <a:noAutofit/>
          </a:bodyPr>
          <a:lstStyle>
            <a:lvl1pPr algn="l">
              <a:defRPr sz="5333" b="1" i="0" cap="none">
                <a:solidFill>
                  <a:schemeClr val="tx1"/>
                </a:solidFill>
                <a:latin typeface="Meiryo" panose="020B0604030504040204" pitchFamily="34" charset="-128"/>
                <a:ea typeface="Meiryo" panose="020B0604030504040204" pitchFamily="34" charset="-128"/>
                <a:cs typeface="Amazon Ember" panose="020B0603020204020204" pitchFamily="34" charset="0"/>
              </a:defRPr>
            </a:lvl1pPr>
          </a:lstStyle>
          <a:p>
            <a:r>
              <a:rPr lang="en-US" dirty="0"/>
              <a:t>Thank you!</a:t>
            </a:r>
          </a:p>
        </p:txBody>
      </p:sp>
      <p:sp>
        <p:nvSpPr>
          <p:cNvPr id="7" name="Text Placeholder 6">
            <a:extLst>
              <a:ext uri="{FF2B5EF4-FFF2-40B4-BE49-F238E27FC236}">
                <a16:creationId xmlns:a16="http://schemas.microsoft.com/office/drawing/2014/main" id="{A9C2E74A-1C76-BA45-B688-EBC1722762EA}"/>
              </a:ext>
            </a:extLst>
          </p:cNvPr>
          <p:cNvSpPr>
            <a:spLocks noGrp="1"/>
          </p:cNvSpPr>
          <p:nvPr>
            <p:ph type="body" sz="quarter" idx="10"/>
          </p:nvPr>
        </p:nvSpPr>
        <p:spPr>
          <a:xfrm>
            <a:off x="457200" y="3960284"/>
            <a:ext cx="6849533" cy="652565"/>
          </a:xfrm>
          <a:prstGeom prst="rect">
            <a:avLst/>
          </a:prstGeom>
        </p:spPr>
        <p:txBody>
          <a:bodyPr/>
          <a:lstStyle>
            <a:lvl1pPr>
              <a:defRPr sz="2417">
                <a:latin typeface="Meiryo" panose="020B0604030504040204" pitchFamily="34" charset="-128"/>
                <a:ea typeface="Meiryo" panose="020B0604030504040204" pitchFamily="34" charset="-128"/>
              </a:defRPr>
            </a:lvl1pPr>
            <a:lvl2pPr marL="609576" indent="0">
              <a:buNone/>
              <a:defRPr/>
            </a:lvl2pPr>
          </a:lstStyle>
          <a:p>
            <a:pPr lvl="0"/>
            <a:r>
              <a:rPr lang="en-US" dirty="0"/>
              <a:t>Edit Master text styles</a:t>
            </a:r>
          </a:p>
        </p:txBody>
      </p:sp>
      <p:pic>
        <p:nvPicPr>
          <p:cNvPr id="9" name="Picture 12">
            <a:extLst>
              <a:ext uri="{FF2B5EF4-FFF2-40B4-BE49-F238E27FC236}">
                <a16:creationId xmlns:a16="http://schemas.microsoft.com/office/drawing/2014/main" id="{607C34F3-DDD5-3F40-891B-659D43772BB0}"/>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0221557" y="6295753"/>
            <a:ext cx="1485642" cy="361272"/>
          </a:xfrm>
          <a:prstGeom prst="rect">
            <a:avLst/>
          </a:prstGeom>
        </p:spPr>
      </p:pic>
    </p:spTree>
    <p:extLst>
      <p:ext uri="{BB962C8B-B14F-4D97-AF65-F5344CB8AC3E}">
        <p14:creationId xmlns:p14="http://schemas.microsoft.com/office/powerpoint/2010/main" val="42728633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Agenda">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D8E53612-CDE0-F848-BAAD-5E812F350267}"/>
              </a:ext>
            </a:extLst>
          </p:cNvPr>
          <p:cNvSpPr>
            <a:spLocks noGrp="1"/>
          </p:cNvSpPr>
          <p:nvPr>
            <p:ph type="sldNum" sz="quarter" idx="10"/>
          </p:nvPr>
        </p:nvSpPr>
        <p:spPr/>
        <p:txBody>
          <a:bodyPr/>
          <a:lstStyle/>
          <a:p>
            <a:fld id="{0E0E0192-C642-4D4F-AE82-A0D0DC02E26B}" type="slidenum">
              <a:rPr lang="en-US" smtClean="0"/>
              <a:t>‹#›</a:t>
            </a:fld>
            <a:endParaRPr lang="en-US" dirty="0"/>
          </a:p>
        </p:txBody>
      </p:sp>
      <p:sp>
        <p:nvSpPr>
          <p:cNvPr id="5" name="Title 4"/>
          <p:cNvSpPr>
            <a:spLocks noGrp="1"/>
          </p:cNvSpPr>
          <p:nvPr>
            <p:ph type="title" hasCustomPrompt="1"/>
          </p:nvPr>
        </p:nvSpPr>
        <p:spPr/>
        <p:txBody>
          <a:bodyPr/>
          <a:lstStyle>
            <a:lvl1pPr>
              <a:defRPr b="0"/>
            </a:lvl1pPr>
          </a:lstStyle>
          <a:p>
            <a:r>
              <a:rPr kumimoji="1" lang="ja-JP" altLang="en-US" dirty="0"/>
              <a:t>目次</a:t>
            </a:r>
          </a:p>
        </p:txBody>
      </p:sp>
      <p:sp>
        <p:nvSpPr>
          <p:cNvPr id="7" name="Text Placeholder 6"/>
          <p:cNvSpPr>
            <a:spLocks noGrp="1"/>
          </p:cNvSpPr>
          <p:nvPr>
            <p:ph type="body" sz="quarter" idx="11" hasCustomPrompt="1"/>
          </p:nvPr>
        </p:nvSpPr>
        <p:spPr>
          <a:xfrm>
            <a:off x="460042" y="1034717"/>
            <a:ext cx="7751763" cy="5007161"/>
          </a:xfrm>
        </p:spPr>
        <p:txBody>
          <a:bodyPr/>
          <a:lstStyle>
            <a:lvl1pPr marL="457182" marR="0" indent="-457182" algn="l" defTabSz="914363" rtl="0" eaLnBrk="1" fontAlgn="auto" latinLnBrk="0" hangingPunct="1">
              <a:lnSpc>
                <a:spcPct val="90000"/>
              </a:lnSpc>
              <a:spcBef>
                <a:spcPts val="1000"/>
              </a:spcBef>
              <a:spcAft>
                <a:spcPts val="0"/>
              </a:spcAft>
              <a:buClrTx/>
              <a:buSzTx/>
              <a:buFont typeface="+mj-lt"/>
              <a:buAutoNum type="arabicPeriod"/>
              <a:tabLst/>
              <a:defRPr/>
            </a:lvl1pPr>
            <a:lvl2pPr>
              <a:defRPr baseline="0"/>
            </a:lvl2pPr>
          </a:lstStyle>
          <a:p>
            <a:pPr lvl="0"/>
            <a:r>
              <a:rPr kumimoji="1" lang="ja-JP" altLang="en-US" dirty="0"/>
              <a:t>章タイトル</a:t>
            </a:r>
            <a:endParaRPr kumimoji="1" lang="en-US" altLang="ja-JP" dirty="0"/>
          </a:p>
          <a:p>
            <a:pPr lvl="0"/>
            <a:r>
              <a:rPr kumimoji="1" lang="ja-JP" altLang="en-US" dirty="0"/>
              <a:t>章タイトル</a:t>
            </a:r>
            <a:endParaRPr kumimoji="1" lang="en-US" altLang="ja-JP" dirty="0"/>
          </a:p>
          <a:p>
            <a:pPr lvl="0"/>
            <a:r>
              <a:rPr kumimoji="1" lang="ja-JP" altLang="en-US" dirty="0"/>
              <a:t>章タイトル</a:t>
            </a:r>
            <a:endParaRPr kumimoji="1" lang="en-US" altLang="ja-JP" dirty="0"/>
          </a:p>
          <a:p>
            <a:pPr lvl="0"/>
            <a:r>
              <a:rPr kumimoji="1" lang="ja-JP" altLang="en-US" dirty="0"/>
              <a:t>章タイトル</a:t>
            </a:r>
            <a:endParaRPr kumimoji="1" lang="en-US" altLang="ja-JP" dirty="0"/>
          </a:p>
          <a:p>
            <a:pPr marL="457182" marR="0" lvl="0" indent="-457182" algn="l" defTabSz="914363" rtl="0" eaLnBrk="1" fontAlgn="auto" latinLnBrk="0" hangingPunct="1">
              <a:lnSpc>
                <a:spcPct val="90000"/>
              </a:lnSpc>
              <a:spcBef>
                <a:spcPts val="1000"/>
              </a:spcBef>
              <a:spcAft>
                <a:spcPts val="0"/>
              </a:spcAft>
              <a:buClrTx/>
              <a:buSzTx/>
              <a:buFont typeface="+mj-lt"/>
              <a:buAutoNum type="arabicPeriod"/>
              <a:tabLst/>
              <a:defRPr/>
            </a:pPr>
            <a:r>
              <a:rPr kumimoji="1" lang="ja-JP" altLang="en-US" dirty="0"/>
              <a:t>章タイトル</a:t>
            </a:r>
            <a:endParaRPr kumimoji="1" lang="en-US" altLang="ja-JP" dirty="0"/>
          </a:p>
          <a:p>
            <a:pPr lvl="0"/>
            <a:endParaRPr kumimoji="1" lang="en-US" altLang="ja-JP" dirty="0"/>
          </a:p>
        </p:txBody>
      </p:sp>
    </p:spTree>
    <p:extLst>
      <p:ext uri="{BB962C8B-B14F-4D97-AF65-F5344CB8AC3E}">
        <p14:creationId xmlns:p14="http://schemas.microsoft.com/office/powerpoint/2010/main" val="145658418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49053" y="153249"/>
            <a:ext cx="10940405" cy="726923"/>
          </a:xfrm>
        </p:spPr>
        <p:txBody>
          <a:bodyPr/>
          <a:lstStyle/>
          <a:p>
            <a:r>
              <a:rPr lang="en-US"/>
              <a:t>Click to edit Master title style</a:t>
            </a:r>
            <a:endParaRPr lang="en-US" dirty="0"/>
          </a:p>
        </p:txBody>
      </p:sp>
    </p:spTree>
    <p:extLst>
      <p:ext uri="{BB962C8B-B14F-4D97-AF65-F5344CB8AC3E}">
        <p14:creationId xmlns:p14="http://schemas.microsoft.com/office/powerpoint/2010/main" val="344640841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_Message line">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FD66B9A-195A-0E40-A133-F57B1399176F}"/>
              </a:ext>
            </a:extLst>
          </p:cNvPr>
          <p:cNvSpPr>
            <a:spLocks noGrp="1"/>
          </p:cNvSpPr>
          <p:nvPr>
            <p:ph type="title"/>
          </p:nvPr>
        </p:nvSpPr>
        <p:spPr/>
        <p:txBody>
          <a:bodyPr/>
          <a:lstStyle>
            <a:lvl1pPr>
              <a:defRPr>
                <a:solidFill>
                  <a:schemeClr val="tx1"/>
                </a:solidFill>
                <a:latin typeface="+mj-ea"/>
                <a:ea typeface="+mj-ea"/>
              </a:defRPr>
            </a:lvl1pPr>
          </a:lstStyle>
          <a:p>
            <a:r>
              <a:rPr kumimoji="1" lang="en-US" altLang="ja-JP" dirty="0"/>
              <a:t>Click to edit Master title style</a:t>
            </a:r>
            <a:endParaRPr kumimoji="1" lang="ja-JP" altLang="en-US"/>
          </a:p>
        </p:txBody>
      </p:sp>
      <p:sp>
        <p:nvSpPr>
          <p:cNvPr id="3" name="スライド番号プレースホルダー 2">
            <a:extLst>
              <a:ext uri="{FF2B5EF4-FFF2-40B4-BE49-F238E27FC236}">
                <a16:creationId xmlns:a16="http://schemas.microsoft.com/office/drawing/2014/main" id="{022F5FD0-4BCB-EC46-A834-95BDE61CC963}"/>
              </a:ext>
            </a:extLst>
          </p:cNvPr>
          <p:cNvSpPr>
            <a:spLocks noGrp="1"/>
          </p:cNvSpPr>
          <p:nvPr>
            <p:ph type="sldNum" sz="quarter" idx="10"/>
          </p:nvPr>
        </p:nvSpPr>
        <p:spPr/>
        <p:txBody>
          <a:bodyPr/>
          <a:lstStyle/>
          <a:p>
            <a:fld id="{0E0E0192-C642-4D4F-AE82-A0D0DC02E26B}" type="slidenum">
              <a:rPr lang="en-US" smtClean="0"/>
              <a:t>‹#›</a:t>
            </a:fld>
            <a:endParaRPr lang="en-US" dirty="0"/>
          </a:p>
        </p:txBody>
      </p:sp>
      <p:sp>
        <p:nvSpPr>
          <p:cNvPr id="7" name="Content Placeholder 5">
            <a:extLst>
              <a:ext uri="{FF2B5EF4-FFF2-40B4-BE49-F238E27FC236}">
                <a16:creationId xmlns:a16="http://schemas.microsoft.com/office/drawing/2014/main" id="{7B96AFA9-85E3-3C4A-A95B-7B5100C4D558}"/>
              </a:ext>
            </a:extLst>
          </p:cNvPr>
          <p:cNvSpPr>
            <a:spLocks noGrp="1"/>
          </p:cNvSpPr>
          <p:nvPr>
            <p:ph sz="quarter" idx="11"/>
          </p:nvPr>
        </p:nvSpPr>
        <p:spPr>
          <a:xfrm>
            <a:off x="253823" y="928651"/>
            <a:ext cx="11696700" cy="610220"/>
          </a:xfrm>
        </p:spPr>
        <p:txBody>
          <a:bodyPr>
            <a:noAutofit/>
          </a:bodyPr>
          <a:lstStyle>
            <a:lvl1pPr marL="0" indent="0">
              <a:lnSpc>
                <a:spcPct val="100000"/>
              </a:lnSpc>
              <a:buNone/>
              <a:defRPr sz="2000"/>
            </a:lvl1pPr>
            <a:lvl2pPr marL="457171" indent="0">
              <a:buNone/>
              <a:defRPr/>
            </a:lvl2pPr>
            <a:lvl3pPr marL="914340" indent="0">
              <a:buNone/>
              <a:defRPr/>
            </a:lvl3pPr>
            <a:lvl4pPr marL="1371511" indent="0">
              <a:buNone/>
              <a:defRPr/>
            </a:lvl4pPr>
            <a:lvl5pPr marL="1828681" indent="0">
              <a:buNone/>
              <a:defRPr/>
            </a:lvl5pPr>
          </a:lstStyle>
          <a:p>
            <a:pPr lvl="0"/>
            <a:r>
              <a:rPr lang="en-US" dirty="0"/>
              <a:t>Edit Master text styles</a:t>
            </a:r>
          </a:p>
        </p:txBody>
      </p:sp>
    </p:spTree>
    <p:extLst>
      <p:ext uri="{BB962C8B-B14F-4D97-AF65-F5344CB8AC3E}">
        <p14:creationId xmlns:p14="http://schemas.microsoft.com/office/powerpoint/2010/main" val="339194179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49053" y="153250"/>
            <a:ext cx="10940405" cy="727655"/>
          </a:xfrm>
        </p:spPr>
        <p:txBody>
          <a:bodyPr/>
          <a:lstStyle>
            <a:lvl1pPr>
              <a:defRPr>
                <a:solidFill>
                  <a:srgbClr val="414042"/>
                </a:solidFill>
              </a:defRPr>
            </a:lvl1pPr>
          </a:lstStyle>
          <a:p>
            <a:r>
              <a:rPr lang="en-US" dirty="0"/>
              <a:t>Click to edit Master title style</a:t>
            </a:r>
          </a:p>
        </p:txBody>
      </p:sp>
      <p:sp>
        <p:nvSpPr>
          <p:cNvPr id="3" name="Content Placeholder 2"/>
          <p:cNvSpPr>
            <a:spLocks noGrp="1"/>
          </p:cNvSpPr>
          <p:nvPr>
            <p:ph idx="1"/>
          </p:nvPr>
        </p:nvSpPr>
        <p:spPr/>
        <p:txBody>
          <a:bodyPr/>
          <a:lstStyle>
            <a:lvl1pPr marL="0" indent="0">
              <a:buNone/>
              <a:defRPr>
                <a:solidFill>
                  <a:srgbClr val="414042"/>
                </a:solidFill>
              </a:defRPr>
            </a:lvl1pPr>
            <a:lvl2pPr marL="990535" indent="-380976">
              <a:buFont typeface="Arial"/>
              <a:buChar char="•"/>
              <a:defRPr>
                <a:solidFill>
                  <a:srgbClr val="414042"/>
                </a:solidFill>
              </a:defRPr>
            </a:lvl2pPr>
            <a:lvl3pPr marL="1523902" indent="-304779">
              <a:buFont typeface="Arial"/>
              <a:buChar char="•"/>
              <a:defRPr>
                <a:solidFill>
                  <a:srgbClr val="414042"/>
                </a:solidFill>
              </a:defRPr>
            </a:lvl3pPr>
            <a:lvl4pPr>
              <a:defRPr>
                <a:solidFill>
                  <a:srgbClr val="414042"/>
                </a:solidFill>
              </a:defRPr>
            </a:lvl4pPr>
            <a:lvl5pPr>
              <a:defRPr>
                <a:solidFill>
                  <a:srgbClr val="41404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912807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Title and body silde">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FD66B9A-195A-0E40-A133-F57B1399176F}"/>
              </a:ext>
            </a:extLst>
          </p:cNvPr>
          <p:cNvSpPr>
            <a:spLocks noGrp="1"/>
          </p:cNvSpPr>
          <p:nvPr>
            <p:ph type="title"/>
          </p:nvPr>
        </p:nvSpPr>
        <p:spPr/>
        <p:txBody>
          <a:bodyPr/>
          <a:lstStyle>
            <a:lvl1pPr>
              <a:defRPr>
                <a:solidFill>
                  <a:schemeClr val="tx1"/>
                </a:solidFill>
                <a:latin typeface="+mj-ea"/>
                <a:ea typeface="+mj-ea"/>
              </a:defRPr>
            </a:lvl1pPr>
          </a:lstStyle>
          <a:p>
            <a:r>
              <a:rPr kumimoji="1" lang="en-US" altLang="ja-JP" dirty="0"/>
              <a:t>Click to edit Master title style</a:t>
            </a:r>
            <a:endParaRPr kumimoji="1" lang="ja-JP" altLang="en-US"/>
          </a:p>
        </p:txBody>
      </p:sp>
      <p:sp>
        <p:nvSpPr>
          <p:cNvPr id="4" name="Content Placeholder 2">
            <a:extLst>
              <a:ext uri="{FF2B5EF4-FFF2-40B4-BE49-F238E27FC236}">
                <a16:creationId xmlns:a16="http://schemas.microsoft.com/office/drawing/2014/main" id="{DE36FD3A-21CB-9044-866B-C3AAD4C4E16B}"/>
              </a:ext>
            </a:extLst>
          </p:cNvPr>
          <p:cNvSpPr>
            <a:spLocks noGrp="1"/>
          </p:cNvSpPr>
          <p:nvPr>
            <p:ph idx="1"/>
          </p:nvPr>
        </p:nvSpPr>
        <p:spPr>
          <a:xfrm>
            <a:off x="247650" y="975467"/>
            <a:ext cx="11715749" cy="5261845"/>
          </a:xfrm>
        </p:spPr>
        <p:txBody>
          <a:bodyPr/>
          <a:lstStyle>
            <a:lvl1pPr marL="0" indent="0">
              <a:buNone/>
              <a:defRPr sz="2000">
                <a:solidFill>
                  <a:schemeClr val="tx1"/>
                </a:solidFill>
                <a:latin typeface="Meiryo UI" panose="020B0604030504040204" pitchFamily="34" charset="-128"/>
                <a:ea typeface="Meiryo UI" panose="020B0604030504040204" pitchFamily="34" charset="-128"/>
              </a:defRPr>
            </a:lvl1pPr>
            <a:lvl2pPr marL="357174" indent="0">
              <a:buNone/>
              <a:tabLst/>
              <a:defRPr>
                <a:solidFill>
                  <a:schemeClr val="tx1"/>
                </a:solidFill>
                <a:latin typeface="Meiryo UI" panose="020B0604030504040204" pitchFamily="34" charset="-128"/>
                <a:ea typeface="Meiryo UI" panose="020B0604030504040204" pitchFamily="34" charset="-128"/>
              </a:defRPr>
            </a:lvl2pPr>
            <a:lvl3pPr marL="714346" indent="0">
              <a:buNone/>
              <a:tabLst/>
              <a:defRPr>
                <a:solidFill>
                  <a:schemeClr val="tx1"/>
                </a:solidFill>
                <a:latin typeface="Meiryo UI" panose="020B0604030504040204" pitchFamily="34" charset="-128"/>
                <a:ea typeface="Meiryo UI" panose="020B0604030504040204" pitchFamily="34" charset="-128"/>
              </a:defRPr>
            </a:lvl3pPr>
            <a:lvl4pPr marL="1071520" indent="0">
              <a:buNone/>
              <a:tabLst/>
              <a:defRPr>
                <a:solidFill>
                  <a:schemeClr val="tx1"/>
                </a:solidFill>
                <a:latin typeface="Meiryo UI" panose="020B0604030504040204" pitchFamily="34" charset="-128"/>
                <a:ea typeface="Meiryo UI" panose="020B0604030504040204" pitchFamily="34" charset="-128"/>
              </a:defRPr>
            </a:lvl4pPr>
            <a:lvl5pPr marL="1428693" indent="0">
              <a:buNone/>
              <a:tabLst/>
              <a:defRPr>
                <a:solidFill>
                  <a:schemeClr val="tx1"/>
                </a:solidFill>
                <a:latin typeface="Meiryo UI" panose="020B0604030504040204" pitchFamily="34" charset="-128"/>
                <a:ea typeface="Meiryo UI" panose="020B0604030504040204" pitchFamily="34" charset="-128"/>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1517330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DFCB3F-2A03-A9A5-9CF2-32D237BACDA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JP"/>
          </a:p>
        </p:txBody>
      </p:sp>
      <p:sp>
        <p:nvSpPr>
          <p:cNvPr id="3" name="Subtitle 2">
            <a:extLst>
              <a:ext uri="{FF2B5EF4-FFF2-40B4-BE49-F238E27FC236}">
                <a16:creationId xmlns:a16="http://schemas.microsoft.com/office/drawing/2014/main" id="{687B7092-7060-93D9-2400-C0E91BA3AD8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JP"/>
          </a:p>
        </p:txBody>
      </p:sp>
      <p:sp>
        <p:nvSpPr>
          <p:cNvPr id="4" name="Date Placeholder 3">
            <a:extLst>
              <a:ext uri="{FF2B5EF4-FFF2-40B4-BE49-F238E27FC236}">
                <a16:creationId xmlns:a16="http://schemas.microsoft.com/office/drawing/2014/main" id="{4E068AB5-E8B7-2571-8E07-EE5A9F9A2DD6}"/>
              </a:ext>
            </a:extLst>
          </p:cNvPr>
          <p:cNvSpPr>
            <a:spLocks noGrp="1"/>
          </p:cNvSpPr>
          <p:nvPr>
            <p:ph type="dt" sz="half" idx="10"/>
          </p:nvPr>
        </p:nvSpPr>
        <p:spPr/>
        <p:txBody>
          <a:bodyPr/>
          <a:lstStyle/>
          <a:p>
            <a:fld id="{59B83896-7D57-DC46-AF0D-71D6BB89A484}" type="datetimeFigureOut">
              <a:rPr lang="en-JP" smtClean="0"/>
              <a:t>8/22/23</a:t>
            </a:fld>
            <a:endParaRPr lang="en-JP"/>
          </a:p>
        </p:txBody>
      </p:sp>
      <p:sp>
        <p:nvSpPr>
          <p:cNvPr id="5" name="Footer Placeholder 4">
            <a:extLst>
              <a:ext uri="{FF2B5EF4-FFF2-40B4-BE49-F238E27FC236}">
                <a16:creationId xmlns:a16="http://schemas.microsoft.com/office/drawing/2014/main" id="{2936A058-650B-D64D-71C9-1395811D6E74}"/>
              </a:ext>
            </a:extLst>
          </p:cNvPr>
          <p:cNvSpPr>
            <a:spLocks noGrp="1"/>
          </p:cNvSpPr>
          <p:nvPr>
            <p:ph type="ftr" sz="quarter" idx="11"/>
          </p:nvPr>
        </p:nvSpPr>
        <p:spPr/>
        <p:txBody>
          <a:bodyPr/>
          <a:lstStyle/>
          <a:p>
            <a:endParaRPr lang="en-JP"/>
          </a:p>
        </p:txBody>
      </p:sp>
      <p:sp>
        <p:nvSpPr>
          <p:cNvPr id="6" name="Slide Number Placeholder 5">
            <a:extLst>
              <a:ext uri="{FF2B5EF4-FFF2-40B4-BE49-F238E27FC236}">
                <a16:creationId xmlns:a16="http://schemas.microsoft.com/office/drawing/2014/main" id="{73CF5AE1-6E1A-9D51-2D9A-1332200F7CE6}"/>
              </a:ext>
            </a:extLst>
          </p:cNvPr>
          <p:cNvSpPr>
            <a:spLocks noGrp="1"/>
          </p:cNvSpPr>
          <p:nvPr>
            <p:ph type="sldNum" sz="quarter" idx="12"/>
          </p:nvPr>
        </p:nvSpPr>
        <p:spPr/>
        <p:txBody>
          <a:bodyPr/>
          <a:lstStyle/>
          <a:p>
            <a:fld id="{B95FB4ED-B8C8-DA47-9F40-994AEC51AFA8}" type="slidenum">
              <a:rPr lang="en-JP" smtClean="0"/>
              <a:t>‹#›</a:t>
            </a:fld>
            <a:endParaRPr lang="en-JP"/>
          </a:p>
        </p:txBody>
      </p:sp>
    </p:spTree>
    <p:extLst>
      <p:ext uri="{BB962C8B-B14F-4D97-AF65-F5344CB8AC3E}">
        <p14:creationId xmlns:p14="http://schemas.microsoft.com/office/powerpoint/2010/main" val="261525709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セクション見出し">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AFBB5F8-2B4C-4CDE-8A00-6203C0E48C82}"/>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bwMode="ltGray">
          <a:xfrm>
            <a:off x="0" y="1"/>
            <a:ext cx="12188952" cy="6858000"/>
          </a:xfrm>
          <a:prstGeom prst="rect">
            <a:avLst/>
          </a:prstGeom>
        </p:spPr>
      </p:pic>
      <p:sp>
        <p:nvSpPr>
          <p:cNvPr id="5" name="Slide Number Placeholder 4">
            <a:extLst>
              <a:ext uri="{FF2B5EF4-FFF2-40B4-BE49-F238E27FC236}">
                <a16:creationId xmlns:a16="http://schemas.microsoft.com/office/drawing/2014/main" id="{E15BA352-7A75-6840-8712-8F430F1350B3}"/>
              </a:ext>
            </a:extLst>
          </p:cNvPr>
          <p:cNvSpPr>
            <a:spLocks noGrp="1"/>
          </p:cNvSpPr>
          <p:nvPr>
            <p:ph type="sldNum" sz="quarter" idx="12"/>
          </p:nvPr>
        </p:nvSpPr>
        <p:spPr/>
        <p:txBody>
          <a:bodyPr/>
          <a:lstStyle>
            <a:lvl1pPr>
              <a:defRPr>
                <a:solidFill>
                  <a:schemeClr val="bg1"/>
                </a:solidFill>
              </a:defRPr>
            </a:lvl1pPr>
          </a:lstStyle>
          <a:p>
            <a:fld id="{7834CDD4-D76F-4459-B025-0310E913C243}" type="slidenum">
              <a:rPr lang="en-US" smtClean="0"/>
              <a:pPr/>
              <a:t>‹#›</a:t>
            </a:fld>
            <a:endParaRPr lang="en-US" dirty="0"/>
          </a:p>
        </p:txBody>
      </p:sp>
      <p:sp>
        <p:nvSpPr>
          <p:cNvPr id="14" name="Title 1">
            <a:extLst>
              <a:ext uri="{FF2B5EF4-FFF2-40B4-BE49-F238E27FC236}">
                <a16:creationId xmlns:a16="http://schemas.microsoft.com/office/drawing/2014/main" id="{2F790CF2-D4B8-5A45-95C6-2550BA88C255}"/>
              </a:ext>
            </a:extLst>
          </p:cNvPr>
          <p:cNvSpPr>
            <a:spLocks noGrp="1"/>
          </p:cNvSpPr>
          <p:nvPr>
            <p:ph type="title" hasCustomPrompt="1"/>
          </p:nvPr>
        </p:nvSpPr>
        <p:spPr>
          <a:xfrm>
            <a:off x="609600" y="2539280"/>
            <a:ext cx="8170258" cy="1625599"/>
          </a:xfrm>
          <a:solidFill>
            <a:srgbClr val="00464F"/>
          </a:solidFill>
        </p:spPr>
        <p:txBody>
          <a:bodyPr anchor="t"/>
          <a:lstStyle>
            <a:lvl1pPr>
              <a:defRPr sz="4800">
                <a:solidFill>
                  <a:schemeClr val="tx1"/>
                </a:solidFill>
              </a:defRPr>
            </a:lvl1pPr>
          </a:lstStyle>
          <a:p>
            <a:r>
              <a:rPr lang="en-US" dirty="0"/>
              <a:t>Section divider – </a:t>
            </a:r>
            <a:br>
              <a:rPr lang="en-US" dirty="0"/>
            </a:br>
            <a:r>
              <a:rPr lang="en-US" dirty="0"/>
              <a:t>Type section name here</a:t>
            </a:r>
          </a:p>
        </p:txBody>
      </p:sp>
      <p:sp>
        <p:nvSpPr>
          <p:cNvPr id="8" name="TextBox 7">
            <a:extLst>
              <a:ext uri="{FF2B5EF4-FFF2-40B4-BE49-F238E27FC236}">
                <a16:creationId xmlns:a16="http://schemas.microsoft.com/office/drawing/2014/main" id="{E62DD76B-C84A-8142-B9C5-ABB6CA42AE80}"/>
              </a:ext>
            </a:extLst>
          </p:cNvPr>
          <p:cNvSpPr txBox="1"/>
          <p:nvPr userDrawn="1"/>
        </p:nvSpPr>
        <p:spPr>
          <a:xfrm>
            <a:off x="1141084" y="6389813"/>
            <a:ext cx="1946367" cy="184666"/>
          </a:xfrm>
          <a:prstGeom prst="rect">
            <a:avLst/>
          </a:prstGeom>
          <a:noFill/>
        </p:spPr>
        <p:txBody>
          <a:bodyPr wrap="none" rtlCol="0">
            <a:spAutoFit/>
          </a:bodyPr>
          <a:lstStyle/>
          <a:p>
            <a:pPr algn="l"/>
            <a:r>
              <a:rPr lang="en-US" sz="600" dirty="0"/>
              <a:t>© 2022, Amazon Web Services, Inc. or its affiliates.</a:t>
            </a:r>
          </a:p>
        </p:txBody>
      </p:sp>
      <p:pic>
        <p:nvPicPr>
          <p:cNvPr id="9" name="図 8">
            <a:extLst>
              <a:ext uri="{FF2B5EF4-FFF2-40B4-BE49-F238E27FC236}">
                <a16:creationId xmlns:a16="http://schemas.microsoft.com/office/drawing/2014/main" id="{473B12B0-0830-4F3E-960D-E8A4921F69C9}"/>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98970" y="6337382"/>
            <a:ext cx="942114" cy="289528"/>
          </a:xfrm>
          <a:prstGeom prst="rect">
            <a:avLst/>
          </a:prstGeom>
        </p:spPr>
      </p:pic>
    </p:spTree>
    <p:extLst>
      <p:ext uri="{BB962C8B-B14F-4D97-AF65-F5344CB8AC3E}">
        <p14:creationId xmlns:p14="http://schemas.microsoft.com/office/powerpoint/2010/main" val="414825222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4608">
          <p15:clr>
            <a:srgbClr val="FBAE40"/>
          </p15:clr>
        </p15:guide>
        <p15:guide id="2" orient="horz" pos="1248">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1_Title_TwoSpeakers">
    <p:spTree>
      <p:nvGrpSpPr>
        <p:cNvPr id="1" name=""/>
        <p:cNvGrpSpPr/>
        <p:nvPr/>
      </p:nvGrpSpPr>
      <p:grpSpPr>
        <a:xfrm>
          <a:off x="0" y="0"/>
          <a:ext cx="0" cy="0"/>
          <a:chOff x="0" y="0"/>
          <a:chExt cx="0" cy="0"/>
        </a:xfrm>
      </p:grpSpPr>
      <p:pic>
        <p:nvPicPr>
          <p:cNvPr id="16" name="Picture 2" descr="A picture containing circuit&#10;&#10;Description automatically generated">
            <a:extLst>
              <a:ext uri="{FF2B5EF4-FFF2-40B4-BE49-F238E27FC236}">
                <a16:creationId xmlns:a16="http://schemas.microsoft.com/office/drawing/2014/main" id="{07637C4F-DB5F-194B-8EA4-A722C687C099}"/>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6" name="Text Placeholder 11"/>
          <p:cNvSpPr>
            <a:spLocks noGrp="1"/>
          </p:cNvSpPr>
          <p:nvPr>
            <p:ph type="body" sz="quarter" idx="10" hasCustomPrompt="1"/>
          </p:nvPr>
        </p:nvSpPr>
        <p:spPr>
          <a:xfrm>
            <a:off x="457199" y="4958630"/>
            <a:ext cx="6140117" cy="1122696"/>
          </a:xfrm>
          <a:prstGeom prst="rect">
            <a:avLst/>
          </a:prstGeom>
        </p:spPr>
        <p:txBody>
          <a:bodyPr wrap="none" lIns="90000">
            <a:noAutofit/>
          </a:bodyPr>
          <a:lstStyle>
            <a:lvl1pPr marL="0" indent="0" algn="l">
              <a:buNone/>
              <a:defRPr sz="2167" baseline="0"/>
            </a:lvl1pPr>
          </a:lstStyle>
          <a:p>
            <a:pPr lvl="0"/>
            <a:r>
              <a:rPr lang="en-US" dirty="0"/>
              <a:t>Click to edit presenter, team</a:t>
            </a:r>
          </a:p>
          <a:p>
            <a:pPr lvl="0"/>
            <a:r>
              <a:rPr lang="en-US" dirty="0"/>
              <a:t>Click to edit date, location</a:t>
            </a:r>
          </a:p>
        </p:txBody>
      </p:sp>
      <p:sp>
        <p:nvSpPr>
          <p:cNvPr id="10" name="Text Placeholder 8"/>
          <p:cNvSpPr>
            <a:spLocks noGrp="1"/>
          </p:cNvSpPr>
          <p:nvPr>
            <p:ph type="body" sz="quarter" idx="12" hasCustomPrompt="1"/>
          </p:nvPr>
        </p:nvSpPr>
        <p:spPr>
          <a:xfrm>
            <a:off x="457200" y="2544305"/>
            <a:ext cx="10882563" cy="992716"/>
          </a:xfrm>
          <a:prstGeom prst="rect">
            <a:avLst/>
          </a:prstGeom>
        </p:spPr>
        <p:txBody>
          <a:bodyPr>
            <a:noAutofit/>
          </a:bodyPr>
          <a:lstStyle>
            <a:lvl1pPr marL="0" indent="0" algn="l">
              <a:buNone/>
              <a:defRPr sz="4500" b="1" i="0" baseline="0">
                <a:latin typeface="Meiryo" panose="020B0604030504040204" pitchFamily="34" charset="-128"/>
                <a:ea typeface="Meiryo" panose="020B0604030504040204" pitchFamily="34" charset="-128"/>
                <a:cs typeface="Amazon Ember" panose="020B0603020204020204" pitchFamily="34" charset="0"/>
              </a:defRPr>
            </a:lvl1pPr>
          </a:lstStyle>
          <a:p>
            <a:pPr lvl="0"/>
            <a:r>
              <a:rPr lang="en-US" dirty="0"/>
              <a:t>Click to edit title</a:t>
            </a:r>
          </a:p>
        </p:txBody>
      </p:sp>
      <p:sp>
        <p:nvSpPr>
          <p:cNvPr id="12" name="Text Placeholder 11"/>
          <p:cNvSpPr>
            <a:spLocks noGrp="1"/>
          </p:cNvSpPr>
          <p:nvPr>
            <p:ph type="body" sz="quarter" idx="13" hasCustomPrompt="1"/>
          </p:nvPr>
        </p:nvSpPr>
        <p:spPr>
          <a:xfrm>
            <a:off x="457200" y="3554795"/>
            <a:ext cx="8055443" cy="1026036"/>
          </a:xfrm>
          <a:prstGeom prst="rect">
            <a:avLst/>
          </a:prstGeom>
        </p:spPr>
        <p:txBody>
          <a:bodyPr/>
          <a:lstStyle>
            <a:lvl1pPr marL="0" indent="0" algn="l">
              <a:buNone/>
              <a:defRPr sz="2333"/>
            </a:lvl1pPr>
          </a:lstStyle>
          <a:p>
            <a:pPr lvl="0"/>
            <a:r>
              <a:rPr lang="en-US" dirty="0"/>
              <a:t>Click to edit subtitle</a:t>
            </a:r>
          </a:p>
        </p:txBody>
      </p:sp>
      <p:pic>
        <p:nvPicPr>
          <p:cNvPr id="9" name="Picture 8"/>
          <p:cNvPicPr>
            <a:picLocks noChangeAspect="1"/>
          </p:cNvPicPr>
          <p:nvPr userDrawn="1"/>
        </p:nvPicPr>
        <p:blipFill>
          <a:blip r:embed="rId3"/>
          <a:srcRect/>
          <a:stretch/>
        </p:blipFill>
        <p:spPr>
          <a:xfrm>
            <a:off x="457200" y="766190"/>
            <a:ext cx="2861470" cy="690000"/>
          </a:xfrm>
          <a:prstGeom prst="rect">
            <a:avLst/>
          </a:prstGeom>
        </p:spPr>
      </p:pic>
      <p:sp>
        <p:nvSpPr>
          <p:cNvPr id="7" name="TextBox 6">
            <a:extLst>
              <a:ext uri="{FF2B5EF4-FFF2-40B4-BE49-F238E27FC236}">
                <a16:creationId xmlns:a16="http://schemas.microsoft.com/office/drawing/2014/main" id="{8FA84D03-8133-8347-8776-300EBD9F8B8C}"/>
              </a:ext>
            </a:extLst>
          </p:cNvPr>
          <p:cNvSpPr txBox="1"/>
          <p:nvPr userDrawn="1"/>
        </p:nvSpPr>
        <p:spPr>
          <a:xfrm>
            <a:off x="449053" y="6403251"/>
            <a:ext cx="5929575" cy="143565"/>
          </a:xfrm>
          <a:prstGeom prst="rect">
            <a:avLst/>
          </a:prstGeom>
          <a:noFill/>
        </p:spPr>
        <p:txBody>
          <a:bodyPr wrap="square" lIns="0" tIns="0" rIns="0" bIns="0" rtlCol="0">
            <a:spAutoFit/>
          </a:bodyPr>
          <a:lstStyle/>
          <a:p>
            <a:pPr marL="0" marR="0" indent="0" algn="l" defTabSz="609576" rtl="0" eaLnBrk="1" fontAlgn="auto" latinLnBrk="0" hangingPunct="1">
              <a:lnSpc>
                <a:spcPct val="100000"/>
              </a:lnSpc>
              <a:spcBef>
                <a:spcPts val="0"/>
              </a:spcBef>
              <a:spcAft>
                <a:spcPts val="0"/>
              </a:spcAft>
              <a:buClrTx/>
              <a:buSzTx/>
              <a:buFontTx/>
              <a:buNone/>
              <a:tabLst/>
              <a:defRPr/>
            </a:pPr>
            <a:r>
              <a:rPr lang="en-US" sz="933" b="0" i="0" dirty="0">
                <a:solidFill>
                  <a:schemeClr val="bg1">
                    <a:lumMod val="50000"/>
                  </a:schemeClr>
                </a:solidFill>
                <a:latin typeface="+mn-ea"/>
                <a:ea typeface="+mn-ea"/>
                <a:cs typeface="Amazon Ember" panose="020B0603020204020204" pitchFamily="34" charset="0"/>
              </a:rPr>
              <a:t>© 2023, Amazon Web Services, Inc. or its Affiliates. All rights reserved. </a:t>
            </a:r>
          </a:p>
        </p:txBody>
      </p:sp>
      <p:sp>
        <p:nvSpPr>
          <p:cNvPr id="15" name="Text Placeholder 11">
            <a:extLst>
              <a:ext uri="{FF2B5EF4-FFF2-40B4-BE49-F238E27FC236}">
                <a16:creationId xmlns:a16="http://schemas.microsoft.com/office/drawing/2014/main" id="{6285A42C-7324-F143-BCD5-9D1326DDC2C5}"/>
              </a:ext>
            </a:extLst>
          </p:cNvPr>
          <p:cNvSpPr>
            <a:spLocks noGrp="1"/>
          </p:cNvSpPr>
          <p:nvPr>
            <p:ph type="body" sz="quarter" idx="16" hasCustomPrompt="1"/>
          </p:nvPr>
        </p:nvSpPr>
        <p:spPr>
          <a:xfrm>
            <a:off x="457200" y="2003177"/>
            <a:ext cx="8055443" cy="515638"/>
          </a:xfrm>
          <a:prstGeom prst="rect">
            <a:avLst/>
          </a:prstGeom>
        </p:spPr>
        <p:txBody>
          <a:bodyPr/>
          <a:lstStyle>
            <a:lvl1pPr marL="0" indent="0" algn="l">
              <a:buNone/>
              <a:defRPr sz="2333"/>
            </a:lvl1pPr>
          </a:lstStyle>
          <a:p>
            <a:pPr lvl="0"/>
            <a:r>
              <a:rPr lang="ja-JP" altLang="en-US"/>
              <a:t>○○○○株式会社 御中</a:t>
            </a:r>
          </a:p>
        </p:txBody>
      </p:sp>
    </p:spTree>
    <p:extLst>
      <p:ext uri="{BB962C8B-B14F-4D97-AF65-F5344CB8AC3E}">
        <p14:creationId xmlns:p14="http://schemas.microsoft.com/office/powerpoint/2010/main" val="3990994798"/>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able_of_Conten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720CA0-5CE7-1A4B-ACE6-C7A15B82CC8C}"/>
              </a:ext>
            </a:extLst>
          </p:cNvPr>
          <p:cNvSpPr>
            <a:spLocks noGrp="1"/>
          </p:cNvSpPr>
          <p:nvPr>
            <p:ph type="title"/>
          </p:nvPr>
        </p:nvSpPr>
        <p:spPr>
          <a:xfrm>
            <a:off x="457200" y="153248"/>
            <a:ext cx="11258550" cy="827827"/>
          </a:xfrm>
        </p:spPr>
        <p:txBody>
          <a:bodyPr/>
          <a:lstStyle>
            <a:lvl1pPr>
              <a:defRPr b="1" i="0">
                <a:solidFill>
                  <a:schemeClr val="tx1"/>
                </a:solidFill>
                <a:latin typeface="Meiryo" panose="020B0604030504040204" pitchFamily="34" charset="-128"/>
                <a:ea typeface="Meiryo" panose="020B0604030504040204" pitchFamily="34" charset="-128"/>
                <a:cs typeface="Amazon Ember" panose="020B0603020204020204" pitchFamily="34" charset="0"/>
              </a:defRPr>
            </a:lvl1pPr>
          </a:lstStyle>
          <a:p>
            <a:r>
              <a:rPr lang="en-US" dirty="0"/>
              <a:t>Click to edit Master title style</a:t>
            </a:r>
          </a:p>
        </p:txBody>
      </p:sp>
      <p:sp>
        <p:nvSpPr>
          <p:cNvPr id="5" name="Text Placeholder 4">
            <a:extLst>
              <a:ext uri="{FF2B5EF4-FFF2-40B4-BE49-F238E27FC236}">
                <a16:creationId xmlns:a16="http://schemas.microsoft.com/office/drawing/2014/main" id="{F7710D4E-8635-D746-9FE7-1EE20F49E45F}"/>
              </a:ext>
            </a:extLst>
          </p:cNvPr>
          <p:cNvSpPr>
            <a:spLocks noGrp="1"/>
          </p:cNvSpPr>
          <p:nvPr>
            <p:ph type="body" sz="quarter" idx="10"/>
          </p:nvPr>
        </p:nvSpPr>
        <p:spPr>
          <a:xfrm>
            <a:off x="457200" y="1371600"/>
            <a:ext cx="11258550" cy="3905251"/>
          </a:xfrm>
          <a:prstGeom prst="rect">
            <a:avLst/>
          </a:prstGeom>
        </p:spPr>
        <p:txBody>
          <a:bodyPr/>
          <a:lstStyle>
            <a:lvl1pPr marL="0" indent="0">
              <a:buFont typeface="Arial" panose="020B0604020202020204" pitchFamily="34" charset="0"/>
              <a:buNone/>
              <a:tabLst/>
              <a:defRPr/>
            </a:lvl1pPr>
            <a:lvl2pPr marL="596612" indent="-294999">
              <a:tabLst/>
              <a:defRPr/>
            </a:lvl2pPr>
            <a:lvl3pPr marL="892933" indent="-302936">
              <a:tabLst/>
              <a:defRPr/>
            </a:lvl3pPr>
            <a:lvl4pPr marL="1222326" indent="-309550">
              <a:tabLst/>
              <a:defRPr/>
            </a:lvl4pPr>
            <a:lvl5pPr marL="1518648" indent="-316165">
              <a:tabLst/>
              <a:defRPr sz="1583"/>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2"/>
          <p:cNvSpPr txBox="1">
            <a:spLocks/>
          </p:cNvSpPr>
          <p:nvPr userDrawn="1"/>
        </p:nvSpPr>
        <p:spPr>
          <a:xfrm flipH="1">
            <a:off x="11719559" y="6515100"/>
            <a:ext cx="345441" cy="286762"/>
          </a:xfrm>
          <a:prstGeom prst="rect">
            <a:avLst/>
          </a:prstGeom>
        </p:spPr>
        <p:txBody>
          <a:bodyPr vert="horz" lIns="76200" tIns="38100" rIns="76200" bIns="38100" rtlCol="0">
            <a:noAutofit/>
          </a:bodyPr>
          <a:lstStyle>
            <a:lvl1pPr marL="0" indent="0" algn="l" defTabSz="731520" rtl="0" eaLnBrk="1" latinLnBrk="0" hangingPunct="1">
              <a:spcBef>
                <a:spcPct val="20000"/>
              </a:spcBef>
              <a:buFontTx/>
              <a:buNone/>
              <a:defRPr sz="2900" b="0" i="0" kern="1200">
                <a:solidFill>
                  <a:schemeClr val="tx1"/>
                </a:solidFill>
                <a:latin typeface="Meiryo" panose="020B0604030504040204" pitchFamily="34" charset="-128"/>
                <a:ea typeface="Meiryo" panose="020B0604030504040204" pitchFamily="34" charset="-128"/>
                <a:cs typeface="Amazon Ember Regular" charset="0"/>
              </a:defRPr>
            </a:lvl1pPr>
            <a:lvl2pPr marL="1188720" indent="-457200" algn="l" defTabSz="731520" rtl="0" eaLnBrk="1" latinLnBrk="0" hangingPunct="1">
              <a:spcBef>
                <a:spcPct val="20000"/>
              </a:spcBef>
              <a:buFont typeface="Arial"/>
              <a:buChar char="•"/>
              <a:defRPr sz="2900" b="0" i="0" kern="1200">
                <a:solidFill>
                  <a:schemeClr val="tx1"/>
                </a:solidFill>
                <a:latin typeface="Meiryo" panose="020B0604030504040204" pitchFamily="34" charset="-128"/>
                <a:ea typeface="Meiryo" panose="020B0604030504040204" pitchFamily="34" charset="-128"/>
                <a:cs typeface="Amazon Ember Regular" charset="0"/>
              </a:defRPr>
            </a:lvl2pPr>
            <a:lvl3pPr marL="1828800" indent="-365760" algn="l" defTabSz="731520" rtl="0" eaLnBrk="1" latinLnBrk="0" hangingPunct="1">
              <a:spcBef>
                <a:spcPct val="20000"/>
              </a:spcBef>
              <a:buFont typeface="Arial"/>
              <a:buChar char="•"/>
              <a:defRPr sz="2600" b="0" i="0" kern="1200">
                <a:solidFill>
                  <a:schemeClr val="tx1"/>
                </a:solidFill>
                <a:latin typeface="Meiryo" panose="020B0604030504040204" pitchFamily="34" charset="-128"/>
                <a:ea typeface="Meiryo" panose="020B0604030504040204" pitchFamily="34" charset="-128"/>
                <a:cs typeface="Amazon Ember Regular" charset="0"/>
              </a:defRPr>
            </a:lvl3pPr>
            <a:lvl4pPr marL="2560320" indent="-365760" algn="l" defTabSz="731520" rtl="0" eaLnBrk="1" latinLnBrk="0" hangingPunct="1">
              <a:spcBef>
                <a:spcPct val="20000"/>
              </a:spcBef>
              <a:buFont typeface="Arial"/>
              <a:buChar char="–"/>
              <a:defRPr sz="2200" b="0" i="0" kern="1200">
                <a:solidFill>
                  <a:schemeClr val="tx1"/>
                </a:solidFill>
                <a:latin typeface="Meiryo" panose="020B0604030504040204" pitchFamily="34" charset="-128"/>
                <a:ea typeface="Meiryo" panose="020B0604030504040204" pitchFamily="34" charset="-128"/>
                <a:cs typeface="Amazon Ember Regular" charset="0"/>
              </a:defRPr>
            </a:lvl4pPr>
            <a:lvl5pPr marL="3291840" indent="-365760" algn="l" defTabSz="731520" rtl="0" eaLnBrk="1" latinLnBrk="0" hangingPunct="1">
              <a:spcBef>
                <a:spcPct val="20000"/>
              </a:spcBef>
              <a:buFont typeface="Arial"/>
              <a:buChar char="»"/>
              <a:defRPr sz="1900" b="0" i="0" kern="1200">
                <a:solidFill>
                  <a:schemeClr val="tx1"/>
                </a:solidFill>
                <a:latin typeface="Meiryo" panose="020B0604030504040204" pitchFamily="34" charset="-128"/>
                <a:ea typeface="Meiryo" panose="020B0604030504040204" pitchFamily="34" charset="-128"/>
                <a:cs typeface="Amazon Ember Regular" charset="0"/>
              </a:defRPr>
            </a:lvl5pPr>
            <a:lvl6pPr marL="4023360" indent="-365760" algn="l" defTabSz="731520" rtl="0" eaLnBrk="1" latinLnBrk="0" hangingPunct="1">
              <a:spcBef>
                <a:spcPct val="20000"/>
              </a:spcBef>
              <a:buFont typeface="Arial"/>
              <a:buChar char="•"/>
              <a:defRPr sz="3200" kern="1200">
                <a:solidFill>
                  <a:schemeClr val="tx1"/>
                </a:solidFill>
                <a:latin typeface="+mn-lt"/>
                <a:ea typeface="+mn-ea"/>
                <a:cs typeface="+mn-cs"/>
              </a:defRPr>
            </a:lvl6pPr>
            <a:lvl7pPr marL="4754880" indent="-365760" algn="l" defTabSz="731520" rtl="0" eaLnBrk="1" latinLnBrk="0" hangingPunct="1">
              <a:spcBef>
                <a:spcPct val="20000"/>
              </a:spcBef>
              <a:buFont typeface="Arial"/>
              <a:buChar char="•"/>
              <a:defRPr sz="3200" kern="1200">
                <a:solidFill>
                  <a:schemeClr val="tx1"/>
                </a:solidFill>
                <a:latin typeface="+mn-lt"/>
                <a:ea typeface="+mn-ea"/>
                <a:cs typeface="+mn-cs"/>
              </a:defRPr>
            </a:lvl7pPr>
            <a:lvl8pPr marL="5486400" indent="-365760" algn="l" defTabSz="731520" rtl="0" eaLnBrk="1" latinLnBrk="0" hangingPunct="1">
              <a:spcBef>
                <a:spcPct val="20000"/>
              </a:spcBef>
              <a:buFont typeface="Arial"/>
              <a:buChar char="•"/>
              <a:defRPr sz="3200" kern="1200">
                <a:solidFill>
                  <a:schemeClr val="tx1"/>
                </a:solidFill>
                <a:latin typeface="+mn-lt"/>
                <a:ea typeface="+mn-ea"/>
                <a:cs typeface="+mn-cs"/>
              </a:defRPr>
            </a:lvl8pPr>
            <a:lvl9pPr marL="6217920" indent="-365760" algn="l" defTabSz="731520" rtl="0" eaLnBrk="1" latinLnBrk="0" hangingPunct="1">
              <a:spcBef>
                <a:spcPct val="20000"/>
              </a:spcBef>
              <a:buFont typeface="Arial"/>
              <a:buChar char="•"/>
              <a:defRPr sz="3200" kern="1200">
                <a:solidFill>
                  <a:schemeClr val="tx1"/>
                </a:solidFill>
                <a:latin typeface="+mn-lt"/>
                <a:ea typeface="+mn-ea"/>
                <a:cs typeface="+mn-cs"/>
              </a:defRPr>
            </a:lvl9pPr>
          </a:lstStyle>
          <a:p>
            <a:pPr algn="ctr"/>
            <a:fld id="{8ACF1DE9-08EA-4D2B-AC7A-71BF6C3A9094}" type="slidenum">
              <a:rPr lang="en-US" sz="875" smtClean="0">
                <a:solidFill>
                  <a:schemeClr val="bg1">
                    <a:lumMod val="50000"/>
                  </a:schemeClr>
                </a:solidFill>
              </a:rPr>
              <a:pPr algn="ctr"/>
              <a:t>‹#›</a:t>
            </a:fld>
            <a:endParaRPr lang="en-US" sz="875" dirty="0">
              <a:solidFill>
                <a:schemeClr val="bg1">
                  <a:lumMod val="50000"/>
                </a:schemeClr>
              </a:solidFill>
            </a:endParaRPr>
          </a:p>
        </p:txBody>
      </p:sp>
    </p:spTree>
    <p:extLst>
      <p:ext uri="{BB962C8B-B14F-4D97-AF65-F5344CB8AC3E}">
        <p14:creationId xmlns:p14="http://schemas.microsoft.com/office/powerpoint/2010/main" val="245096515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Only slide">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9A9BBFA-D0FA-1540-B372-64E01487B25D}"/>
              </a:ext>
            </a:extLst>
          </p:cNvPr>
          <p:cNvSpPr>
            <a:spLocks noGrp="1"/>
          </p:cNvSpPr>
          <p:nvPr>
            <p:ph type="title"/>
          </p:nvPr>
        </p:nvSpPr>
        <p:spPr>
          <a:xfrm>
            <a:off x="457200" y="153248"/>
            <a:ext cx="11259550" cy="727655"/>
          </a:xfrm>
        </p:spPr>
        <p:txBody>
          <a:bodyPr/>
          <a:lstStyle>
            <a:lvl1pPr>
              <a:defRPr sz="3333"/>
            </a:lvl1pPr>
          </a:lstStyle>
          <a:p>
            <a:r>
              <a:rPr lang="en-US" dirty="0"/>
              <a:t>Click to edit Master title style</a:t>
            </a:r>
          </a:p>
        </p:txBody>
      </p:sp>
      <p:sp>
        <p:nvSpPr>
          <p:cNvPr id="5" name="Text Placeholder 2"/>
          <p:cNvSpPr txBox="1">
            <a:spLocks/>
          </p:cNvSpPr>
          <p:nvPr userDrawn="1"/>
        </p:nvSpPr>
        <p:spPr>
          <a:xfrm flipH="1">
            <a:off x="11719559" y="6515100"/>
            <a:ext cx="345441" cy="286762"/>
          </a:xfrm>
          <a:prstGeom prst="rect">
            <a:avLst/>
          </a:prstGeom>
        </p:spPr>
        <p:txBody>
          <a:bodyPr vert="horz" lIns="76200" tIns="38100" rIns="76200" bIns="38100" rtlCol="0">
            <a:noAutofit/>
          </a:bodyPr>
          <a:lstStyle>
            <a:lvl1pPr marL="0" indent="0" algn="l" defTabSz="731520" rtl="0" eaLnBrk="1" latinLnBrk="0" hangingPunct="1">
              <a:spcBef>
                <a:spcPct val="20000"/>
              </a:spcBef>
              <a:buFontTx/>
              <a:buNone/>
              <a:defRPr sz="2900" b="0" i="0" kern="1200">
                <a:solidFill>
                  <a:schemeClr val="tx1"/>
                </a:solidFill>
                <a:latin typeface="Meiryo" panose="020B0604030504040204" pitchFamily="34" charset="-128"/>
                <a:ea typeface="Meiryo" panose="020B0604030504040204" pitchFamily="34" charset="-128"/>
                <a:cs typeface="Amazon Ember Regular" charset="0"/>
              </a:defRPr>
            </a:lvl1pPr>
            <a:lvl2pPr marL="1188720" indent="-457200" algn="l" defTabSz="731520" rtl="0" eaLnBrk="1" latinLnBrk="0" hangingPunct="1">
              <a:spcBef>
                <a:spcPct val="20000"/>
              </a:spcBef>
              <a:buFont typeface="Arial"/>
              <a:buChar char="•"/>
              <a:defRPr sz="2900" b="0" i="0" kern="1200">
                <a:solidFill>
                  <a:schemeClr val="tx1"/>
                </a:solidFill>
                <a:latin typeface="Meiryo" panose="020B0604030504040204" pitchFamily="34" charset="-128"/>
                <a:ea typeface="Meiryo" panose="020B0604030504040204" pitchFamily="34" charset="-128"/>
                <a:cs typeface="Amazon Ember Regular" charset="0"/>
              </a:defRPr>
            </a:lvl2pPr>
            <a:lvl3pPr marL="1828800" indent="-365760" algn="l" defTabSz="731520" rtl="0" eaLnBrk="1" latinLnBrk="0" hangingPunct="1">
              <a:spcBef>
                <a:spcPct val="20000"/>
              </a:spcBef>
              <a:buFont typeface="Arial"/>
              <a:buChar char="•"/>
              <a:defRPr sz="2600" b="0" i="0" kern="1200">
                <a:solidFill>
                  <a:schemeClr val="tx1"/>
                </a:solidFill>
                <a:latin typeface="Meiryo" panose="020B0604030504040204" pitchFamily="34" charset="-128"/>
                <a:ea typeface="Meiryo" panose="020B0604030504040204" pitchFamily="34" charset="-128"/>
                <a:cs typeface="Amazon Ember Regular" charset="0"/>
              </a:defRPr>
            </a:lvl3pPr>
            <a:lvl4pPr marL="2560320" indent="-365760" algn="l" defTabSz="731520" rtl="0" eaLnBrk="1" latinLnBrk="0" hangingPunct="1">
              <a:spcBef>
                <a:spcPct val="20000"/>
              </a:spcBef>
              <a:buFont typeface="Arial"/>
              <a:buChar char="–"/>
              <a:defRPr sz="2200" b="0" i="0" kern="1200">
                <a:solidFill>
                  <a:schemeClr val="tx1"/>
                </a:solidFill>
                <a:latin typeface="Meiryo" panose="020B0604030504040204" pitchFamily="34" charset="-128"/>
                <a:ea typeface="Meiryo" panose="020B0604030504040204" pitchFamily="34" charset="-128"/>
                <a:cs typeface="Amazon Ember Regular" charset="0"/>
              </a:defRPr>
            </a:lvl4pPr>
            <a:lvl5pPr marL="3291840" indent="-365760" algn="l" defTabSz="731520" rtl="0" eaLnBrk="1" latinLnBrk="0" hangingPunct="1">
              <a:spcBef>
                <a:spcPct val="20000"/>
              </a:spcBef>
              <a:buFont typeface="Arial"/>
              <a:buChar char="»"/>
              <a:defRPr sz="1900" b="0" i="0" kern="1200">
                <a:solidFill>
                  <a:schemeClr val="tx1"/>
                </a:solidFill>
                <a:latin typeface="Meiryo" panose="020B0604030504040204" pitchFamily="34" charset="-128"/>
                <a:ea typeface="Meiryo" panose="020B0604030504040204" pitchFamily="34" charset="-128"/>
                <a:cs typeface="Amazon Ember Regular" charset="0"/>
              </a:defRPr>
            </a:lvl5pPr>
            <a:lvl6pPr marL="4023360" indent="-365760" algn="l" defTabSz="731520" rtl="0" eaLnBrk="1" latinLnBrk="0" hangingPunct="1">
              <a:spcBef>
                <a:spcPct val="20000"/>
              </a:spcBef>
              <a:buFont typeface="Arial"/>
              <a:buChar char="•"/>
              <a:defRPr sz="3200" kern="1200">
                <a:solidFill>
                  <a:schemeClr val="tx1"/>
                </a:solidFill>
                <a:latin typeface="+mn-lt"/>
                <a:ea typeface="+mn-ea"/>
                <a:cs typeface="+mn-cs"/>
              </a:defRPr>
            </a:lvl6pPr>
            <a:lvl7pPr marL="4754880" indent="-365760" algn="l" defTabSz="731520" rtl="0" eaLnBrk="1" latinLnBrk="0" hangingPunct="1">
              <a:spcBef>
                <a:spcPct val="20000"/>
              </a:spcBef>
              <a:buFont typeface="Arial"/>
              <a:buChar char="•"/>
              <a:defRPr sz="3200" kern="1200">
                <a:solidFill>
                  <a:schemeClr val="tx1"/>
                </a:solidFill>
                <a:latin typeface="+mn-lt"/>
                <a:ea typeface="+mn-ea"/>
                <a:cs typeface="+mn-cs"/>
              </a:defRPr>
            </a:lvl7pPr>
            <a:lvl8pPr marL="5486400" indent="-365760" algn="l" defTabSz="731520" rtl="0" eaLnBrk="1" latinLnBrk="0" hangingPunct="1">
              <a:spcBef>
                <a:spcPct val="20000"/>
              </a:spcBef>
              <a:buFont typeface="Arial"/>
              <a:buChar char="•"/>
              <a:defRPr sz="3200" kern="1200">
                <a:solidFill>
                  <a:schemeClr val="tx1"/>
                </a:solidFill>
                <a:latin typeface="+mn-lt"/>
                <a:ea typeface="+mn-ea"/>
                <a:cs typeface="+mn-cs"/>
              </a:defRPr>
            </a:lvl8pPr>
            <a:lvl9pPr marL="6217920" indent="-365760" algn="l" defTabSz="731520" rtl="0" eaLnBrk="1" latinLnBrk="0" hangingPunct="1">
              <a:spcBef>
                <a:spcPct val="20000"/>
              </a:spcBef>
              <a:buFont typeface="Arial"/>
              <a:buChar char="•"/>
              <a:defRPr sz="3200" kern="1200">
                <a:solidFill>
                  <a:schemeClr val="tx1"/>
                </a:solidFill>
                <a:latin typeface="+mn-lt"/>
                <a:ea typeface="+mn-ea"/>
                <a:cs typeface="+mn-cs"/>
              </a:defRPr>
            </a:lvl9pPr>
          </a:lstStyle>
          <a:p>
            <a:pPr algn="ctr"/>
            <a:fld id="{8ACF1DE9-08EA-4D2B-AC7A-71BF6C3A9094}" type="slidenum">
              <a:rPr lang="en-US" sz="875" smtClean="0">
                <a:solidFill>
                  <a:schemeClr val="bg1">
                    <a:lumMod val="50000"/>
                  </a:schemeClr>
                </a:solidFill>
              </a:rPr>
              <a:pPr algn="ctr"/>
              <a:t>‹#›</a:t>
            </a:fld>
            <a:endParaRPr lang="en-US" sz="875" dirty="0">
              <a:solidFill>
                <a:schemeClr val="bg1">
                  <a:lumMod val="50000"/>
                </a:schemeClr>
              </a:solidFill>
            </a:endParaRPr>
          </a:p>
        </p:txBody>
      </p:sp>
    </p:spTree>
    <p:extLst>
      <p:ext uri="{BB962C8B-B14F-4D97-AF65-F5344CB8AC3E}">
        <p14:creationId xmlns:p14="http://schemas.microsoft.com/office/powerpoint/2010/main" val="265343461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ivider_Slide">
    <p:spTree>
      <p:nvGrpSpPr>
        <p:cNvPr id="1" name=""/>
        <p:cNvGrpSpPr/>
        <p:nvPr/>
      </p:nvGrpSpPr>
      <p:grpSpPr>
        <a:xfrm>
          <a:off x="0" y="0"/>
          <a:ext cx="0" cy="0"/>
          <a:chOff x="0" y="0"/>
          <a:chExt cx="0" cy="0"/>
        </a:xfrm>
      </p:grpSpPr>
      <p:pic>
        <p:nvPicPr>
          <p:cNvPr id="5" name="Picture 9" descr="A close up of a logo&#10;&#10;Description automatically generated">
            <a:extLst>
              <a:ext uri="{FF2B5EF4-FFF2-40B4-BE49-F238E27FC236}">
                <a16:creationId xmlns:a16="http://schemas.microsoft.com/office/drawing/2014/main" id="{67B303AE-3B23-F44B-8C0B-3DA2AB67BEA5}"/>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457200" y="2590800"/>
            <a:ext cx="10363200" cy="1240140"/>
          </a:xfrm>
        </p:spPr>
        <p:txBody>
          <a:bodyPr anchor="ctr">
            <a:noAutofit/>
          </a:bodyPr>
          <a:lstStyle>
            <a:lvl1pPr algn="l">
              <a:defRPr sz="4000" b="1" i="0" cap="none">
                <a:solidFill>
                  <a:schemeClr val="tx1"/>
                </a:solidFill>
                <a:latin typeface="Meiryo" panose="020B0604030504040204" pitchFamily="34" charset="-128"/>
                <a:ea typeface="Meiryo" panose="020B0604030504040204" pitchFamily="34" charset="-128"/>
                <a:cs typeface="Amazon Ember" panose="020B0603020204020204" pitchFamily="34" charset="0"/>
              </a:defRPr>
            </a:lvl1pPr>
          </a:lstStyle>
          <a:p>
            <a:r>
              <a:rPr lang="en-US" dirty="0"/>
              <a:t>Click to edit Master title style</a:t>
            </a:r>
          </a:p>
        </p:txBody>
      </p:sp>
      <p:pic>
        <p:nvPicPr>
          <p:cNvPr id="4" name="Picture 3">
            <a:extLst>
              <a:ext uri="{FF2B5EF4-FFF2-40B4-BE49-F238E27FC236}">
                <a16:creationId xmlns:a16="http://schemas.microsoft.com/office/drawing/2014/main" id="{54B9FBB6-7378-DB42-BB5A-12045BE94639}"/>
              </a:ext>
            </a:extLst>
          </p:cNvPr>
          <p:cNvPicPr>
            <a:picLocks noChangeAspect="1"/>
          </p:cNvPicPr>
          <p:nvPr userDrawn="1"/>
        </p:nvPicPr>
        <p:blipFill>
          <a:blip r:embed="rId3" cstate="email">
            <a:extLst>
              <a:ext uri="{28A0092B-C50C-407E-A947-70E740481C1C}">
                <a14:useLocalDpi xmlns:a14="http://schemas.microsoft.com/office/drawing/2010/main"/>
              </a:ext>
            </a:extLst>
          </a:blip>
          <a:srcRect/>
          <a:stretch/>
        </p:blipFill>
        <p:spPr>
          <a:xfrm>
            <a:off x="10257307" y="6295065"/>
            <a:ext cx="1485641" cy="360000"/>
          </a:xfrm>
          <a:prstGeom prst="rect">
            <a:avLst/>
          </a:prstGeom>
          <a:solidFill>
            <a:schemeClr val="bg1"/>
          </a:solidFill>
        </p:spPr>
      </p:pic>
    </p:spTree>
    <p:extLst>
      <p:ext uri="{BB962C8B-B14F-4D97-AF65-F5344CB8AC3E}">
        <p14:creationId xmlns:p14="http://schemas.microsoft.com/office/powerpoint/2010/main" val="228301455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Divider_Slide">
    <p:spTree>
      <p:nvGrpSpPr>
        <p:cNvPr id="1" name=""/>
        <p:cNvGrpSpPr/>
        <p:nvPr/>
      </p:nvGrpSpPr>
      <p:grpSpPr>
        <a:xfrm>
          <a:off x="0" y="0"/>
          <a:ext cx="0" cy="0"/>
          <a:chOff x="0" y="0"/>
          <a:chExt cx="0" cy="0"/>
        </a:xfrm>
      </p:grpSpPr>
      <p:pic>
        <p:nvPicPr>
          <p:cNvPr id="11" name="Picture 10" descr="A close up of a logo&#10;&#10;Description automatically generated">
            <a:extLst>
              <a:ext uri="{FF2B5EF4-FFF2-40B4-BE49-F238E27FC236}">
                <a16:creationId xmlns:a16="http://schemas.microsoft.com/office/drawing/2014/main" id="{22E1C8C4-E63C-3F41-ABD7-B5CC6193865A}"/>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457200" y="2590800"/>
            <a:ext cx="10363200" cy="1240140"/>
          </a:xfrm>
        </p:spPr>
        <p:txBody>
          <a:bodyPr anchor="ctr">
            <a:noAutofit/>
          </a:bodyPr>
          <a:lstStyle>
            <a:lvl1pPr algn="l">
              <a:defRPr sz="4000" b="1" i="0" cap="none">
                <a:solidFill>
                  <a:schemeClr val="tx1"/>
                </a:solidFill>
                <a:latin typeface="Meiryo" panose="020B0604030504040204" pitchFamily="34" charset="-128"/>
                <a:ea typeface="Meiryo" panose="020B0604030504040204" pitchFamily="34" charset="-128"/>
                <a:cs typeface="Amazon Ember" panose="020B0603020204020204" pitchFamily="34" charset="0"/>
              </a:defRPr>
            </a:lvl1pPr>
          </a:lstStyle>
          <a:p>
            <a:r>
              <a:rPr lang="en-US" dirty="0"/>
              <a:t>Click to edit Master title style</a:t>
            </a:r>
          </a:p>
        </p:txBody>
      </p:sp>
    </p:spTree>
    <p:extLst>
      <p:ext uri="{BB962C8B-B14F-4D97-AF65-F5344CB8AC3E}">
        <p14:creationId xmlns:p14="http://schemas.microsoft.com/office/powerpoint/2010/main" val="59408573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Divider_Slide_SquidInk">
    <p:spTree>
      <p:nvGrpSpPr>
        <p:cNvPr id="1" name=""/>
        <p:cNvGrpSpPr/>
        <p:nvPr/>
      </p:nvGrpSpPr>
      <p:grpSpPr>
        <a:xfrm>
          <a:off x="0" y="0"/>
          <a:ext cx="0" cy="0"/>
          <a:chOff x="0" y="0"/>
          <a:chExt cx="0" cy="0"/>
        </a:xfrm>
      </p:grpSpPr>
      <p:pic>
        <p:nvPicPr>
          <p:cNvPr id="6" name="Picture 5" descr="A picture containing clock&#10;&#10;Description automatically generated">
            <a:extLst>
              <a:ext uri="{FF2B5EF4-FFF2-40B4-BE49-F238E27FC236}">
                <a16:creationId xmlns:a16="http://schemas.microsoft.com/office/drawing/2014/main" id="{8600DD44-FCC7-ED47-B3B5-752A82670092}"/>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457200" y="2590800"/>
            <a:ext cx="10363200" cy="1240140"/>
          </a:xfrm>
        </p:spPr>
        <p:txBody>
          <a:bodyPr anchor="ctr">
            <a:noAutofit/>
          </a:bodyPr>
          <a:lstStyle>
            <a:lvl1pPr algn="l">
              <a:defRPr sz="4000" b="1" i="0" cap="none">
                <a:solidFill>
                  <a:schemeClr val="tx1"/>
                </a:solidFill>
                <a:latin typeface="Meiryo" panose="020B0604030504040204" pitchFamily="34" charset="-128"/>
                <a:ea typeface="Meiryo" panose="020B0604030504040204" pitchFamily="34" charset="-128"/>
                <a:cs typeface="Amazon Ember" panose="020B0603020204020204" pitchFamily="34" charset="0"/>
              </a:defRPr>
            </a:lvl1pPr>
          </a:lstStyle>
          <a:p>
            <a:r>
              <a:rPr lang="en-US" dirty="0"/>
              <a:t>Click to edit Master title style</a:t>
            </a:r>
          </a:p>
        </p:txBody>
      </p:sp>
      <p:pic>
        <p:nvPicPr>
          <p:cNvPr id="4" name="Picture 3">
            <a:extLst>
              <a:ext uri="{FF2B5EF4-FFF2-40B4-BE49-F238E27FC236}">
                <a16:creationId xmlns:a16="http://schemas.microsoft.com/office/drawing/2014/main" id="{7C1D9C53-338A-6048-8681-FC7B7DE7C513}"/>
              </a:ext>
            </a:extLst>
          </p:cNvPr>
          <p:cNvPicPr>
            <a:picLocks noChangeAspect="1"/>
          </p:cNvPicPr>
          <p:nvPr userDrawn="1"/>
        </p:nvPicPr>
        <p:blipFill>
          <a:blip r:embed="rId3" cstate="email">
            <a:extLst>
              <a:ext uri="{28A0092B-C50C-407E-A947-70E740481C1C}">
                <a14:useLocalDpi xmlns:a14="http://schemas.microsoft.com/office/drawing/2010/main"/>
              </a:ext>
            </a:extLst>
          </a:blip>
          <a:srcRect/>
          <a:stretch/>
        </p:blipFill>
        <p:spPr>
          <a:xfrm>
            <a:off x="10257307" y="6295065"/>
            <a:ext cx="1485641" cy="360000"/>
          </a:xfrm>
          <a:prstGeom prst="rect">
            <a:avLst/>
          </a:prstGeom>
          <a:solidFill>
            <a:schemeClr val="bg1"/>
          </a:solidFill>
        </p:spPr>
      </p:pic>
    </p:spTree>
    <p:extLst>
      <p:ext uri="{BB962C8B-B14F-4D97-AF65-F5344CB8AC3E}">
        <p14:creationId xmlns:p14="http://schemas.microsoft.com/office/powerpoint/2010/main" val="293468247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Divider_Slide_and_Subtitle">
    <p:spTree>
      <p:nvGrpSpPr>
        <p:cNvPr id="1" name=""/>
        <p:cNvGrpSpPr/>
        <p:nvPr/>
      </p:nvGrpSpPr>
      <p:grpSpPr>
        <a:xfrm>
          <a:off x="0" y="0"/>
          <a:ext cx="0" cy="0"/>
          <a:chOff x="0" y="0"/>
          <a:chExt cx="0" cy="0"/>
        </a:xfrm>
      </p:grpSpPr>
      <p:pic>
        <p:nvPicPr>
          <p:cNvPr id="19" name="Picture 18" descr="A close up of a logo&#10;&#10;Description automatically generated">
            <a:extLst>
              <a:ext uri="{FF2B5EF4-FFF2-40B4-BE49-F238E27FC236}">
                <a16:creationId xmlns:a16="http://schemas.microsoft.com/office/drawing/2014/main" id="{1BB08B99-C266-CB41-AD06-12C934901626}"/>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le 1"/>
          <p:cNvSpPr>
            <a:spLocks noGrp="1"/>
          </p:cNvSpPr>
          <p:nvPr>
            <p:ph type="title" hasCustomPrompt="1"/>
          </p:nvPr>
        </p:nvSpPr>
        <p:spPr>
          <a:xfrm>
            <a:off x="457200" y="2590800"/>
            <a:ext cx="10363200" cy="1240140"/>
          </a:xfrm>
        </p:spPr>
        <p:txBody>
          <a:bodyPr anchor="ctr">
            <a:noAutofit/>
          </a:bodyPr>
          <a:lstStyle>
            <a:lvl1pPr algn="l">
              <a:defRPr sz="6000" b="1" cap="none">
                <a:solidFill>
                  <a:schemeClr val="tx1"/>
                </a:solidFill>
              </a:defRPr>
            </a:lvl1pPr>
          </a:lstStyle>
          <a:p>
            <a:r>
              <a:rPr lang="en-US" dirty="0"/>
              <a:t>Q&amp;A</a:t>
            </a:r>
          </a:p>
        </p:txBody>
      </p:sp>
      <p:sp>
        <p:nvSpPr>
          <p:cNvPr id="7" name="Text Placeholder 6">
            <a:extLst>
              <a:ext uri="{FF2B5EF4-FFF2-40B4-BE49-F238E27FC236}">
                <a16:creationId xmlns:a16="http://schemas.microsoft.com/office/drawing/2014/main" id="{A9C2E74A-1C76-BA45-B688-EBC1722762EA}"/>
              </a:ext>
            </a:extLst>
          </p:cNvPr>
          <p:cNvSpPr>
            <a:spLocks noGrp="1"/>
          </p:cNvSpPr>
          <p:nvPr>
            <p:ph type="body" sz="quarter" idx="10"/>
          </p:nvPr>
        </p:nvSpPr>
        <p:spPr>
          <a:xfrm>
            <a:off x="457200" y="3960284"/>
            <a:ext cx="6849533" cy="652565"/>
          </a:xfrm>
          <a:prstGeom prst="rect">
            <a:avLst/>
          </a:prstGeom>
        </p:spPr>
        <p:txBody>
          <a:bodyPr/>
          <a:lstStyle>
            <a:lvl1pPr>
              <a:defRPr sz="2417"/>
            </a:lvl1pPr>
            <a:lvl2pPr marL="609576" indent="0">
              <a:buNone/>
              <a:defRPr/>
            </a:lvl2pPr>
          </a:lstStyle>
          <a:p>
            <a:pPr lvl="0"/>
            <a:r>
              <a:rPr lang="en-US" dirty="0"/>
              <a:t>Edit Master text styles</a:t>
            </a:r>
          </a:p>
        </p:txBody>
      </p:sp>
    </p:spTree>
    <p:extLst>
      <p:ext uri="{BB962C8B-B14F-4D97-AF65-F5344CB8AC3E}">
        <p14:creationId xmlns:p14="http://schemas.microsoft.com/office/powerpoint/2010/main" val="96345994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2_Divider_Slide_and_Subtitl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D340E26-B0F6-0540-8F51-9CF877A48E26}"/>
              </a:ext>
            </a:extLst>
          </p:cNvPr>
          <p:cNvSpPr/>
          <p:nvPr userDrawn="1"/>
        </p:nvSpPr>
        <p:spPr>
          <a:xfrm>
            <a:off x="10820400" y="6126480"/>
            <a:ext cx="1107440" cy="56896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dirty="0"/>
          </a:p>
        </p:txBody>
      </p:sp>
      <p:pic>
        <p:nvPicPr>
          <p:cNvPr id="5" name="Picture 4" descr="A picture containing circuit&#10;&#10;Description automatically generated">
            <a:extLst>
              <a:ext uri="{FF2B5EF4-FFF2-40B4-BE49-F238E27FC236}">
                <a16:creationId xmlns:a16="http://schemas.microsoft.com/office/drawing/2014/main" id="{5B69008D-B32B-6543-BFC2-D908D36396F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6" name="Picture 5">
            <a:extLst>
              <a:ext uri="{FF2B5EF4-FFF2-40B4-BE49-F238E27FC236}">
                <a16:creationId xmlns:a16="http://schemas.microsoft.com/office/drawing/2014/main" id="{EE6547C1-AC56-604D-B886-E570A90227CB}"/>
              </a:ext>
            </a:extLst>
          </p:cNvPr>
          <p:cNvPicPr>
            <a:picLocks noChangeAspect="1"/>
          </p:cNvPicPr>
          <p:nvPr userDrawn="1"/>
        </p:nvPicPr>
        <p:blipFill>
          <a:blip r:embed="rId3"/>
          <a:srcRect/>
          <a:stretch/>
        </p:blipFill>
        <p:spPr>
          <a:xfrm>
            <a:off x="457349" y="811371"/>
            <a:ext cx="2985882" cy="720000"/>
          </a:xfrm>
          <a:prstGeom prst="rect">
            <a:avLst/>
          </a:prstGeom>
        </p:spPr>
      </p:pic>
      <p:pic>
        <p:nvPicPr>
          <p:cNvPr id="8" name="Picture 7">
            <a:extLst>
              <a:ext uri="{FF2B5EF4-FFF2-40B4-BE49-F238E27FC236}">
                <a16:creationId xmlns:a16="http://schemas.microsoft.com/office/drawing/2014/main" id="{C32CD523-4B88-A444-981F-AFC39B345F82}"/>
              </a:ext>
            </a:extLst>
          </p:cNvPr>
          <p:cNvPicPr>
            <a:picLocks noChangeAspect="1"/>
          </p:cNvPicPr>
          <p:nvPr userDrawn="1"/>
        </p:nvPicPr>
        <p:blipFill>
          <a:blip r:embed="rId4" cstate="email">
            <a:extLst>
              <a:ext uri="{28A0092B-C50C-407E-A947-70E740481C1C}">
                <a14:useLocalDpi xmlns:a14="http://schemas.microsoft.com/office/drawing/2010/main"/>
              </a:ext>
            </a:extLst>
          </a:blip>
          <a:srcRect/>
          <a:stretch/>
        </p:blipFill>
        <p:spPr>
          <a:xfrm>
            <a:off x="10257307" y="6295065"/>
            <a:ext cx="1485641" cy="360000"/>
          </a:xfrm>
          <a:prstGeom prst="rect">
            <a:avLst/>
          </a:prstGeom>
          <a:solidFill>
            <a:schemeClr val="bg1"/>
          </a:solidFill>
        </p:spPr>
      </p:pic>
      <p:sp>
        <p:nvSpPr>
          <p:cNvPr id="2" name="Title 1"/>
          <p:cNvSpPr>
            <a:spLocks noGrp="1"/>
          </p:cNvSpPr>
          <p:nvPr>
            <p:ph type="title" hasCustomPrompt="1"/>
          </p:nvPr>
        </p:nvSpPr>
        <p:spPr>
          <a:xfrm>
            <a:off x="457200" y="2590800"/>
            <a:ext cx="10363200" cy="1240140"/>
          </a:xfrm>
        </p:spPr>
        <p:txBody>
          <a:bodyPr anchor="ctr">
            <a:noAutofit/>
          </a:bodyPr>
          <a:lstStyle>
            <a:lvl1pPr algn="l">
              <a:defRPr sz="5000" b="1" i="0" cap="none">
                <a:solidFill>
                  <a:schemeClr val="tx1"/>
                </a:solidFill>
                <a:latin typeface="Meiryo" panose="020B0604030504040204" pitchFamily="34" charset="-128"/>
                <a:ea typeface="Meiryo" panose="020B0604030504040204" pitchFamily="34" charset="-128"/>
                <a:cs typeface="Amazon Ember" panose="020B0603020204020204" pitchFamily="34" charset="0"/>
              </a:defRPr>
            </a:lvl1pPr>
          </a:lstStyle>
          <a:p>
            <a:r>
              <a:rPr lang="en-US" dirty="0"/>
              <a:t>Thank you!</a:t>
            </a:r>
          </a:p>
        </p:txBody>
      </p:sp>
      <p:sp>
        <p:nvSpPr>
          <p:cNvPr id="7" name="Text Placeholder 6">
            <a:extLst>
              <a:ext uri="{FF2B5EF4-FFF2-40B4-BE49-F238E27FC236}">
                <a16:creationId xmlns:a16="http://schemas.microsoft.com/office/drawing/2014/main" id="{A9C2E74A-1C76-BA45-B688-EBC1722762EA}"/>
              </a:ext>
            </a:extLst>
          </p:cNvPr>
          <p:cNvSpPr>
            <a:spLocks noGrp="1"/>
          </p:cNvSpPr>
          <p:nvPr>
            <p:ph type="body" sz="quarter" idx="10"/>
          </p:nvPr>
        </p:nvSpPr>
        <p:spPr>
          <a:xfrm>
            <a:off x="457200" y="3960284"/>
            <a:ext cx="6849533" cy="652565"/>
          </a:xfrm>
          <a:prstGeom prst="rect">
            <a:avLst/>
          </a:prstGeom>
        </p:spPr>
        <p:txBody>
          <a:bodyPr/>
          <a:lstStyle>
            <a:lvl1pPr>
              <a:defRPr sz="2417">
                <a:latin typeface="Meiryo" panose="020B0604030504040204" pitchFamily="34" charset="-128"/>
                <a:ea typeface="Meiryo" panose="020B0604030504040204" pitchFamily="34" charset="-128"/>
              </a:defRPr>
            </a:lvl1pPr>
            <a:lvl2pPr marL="609576" indent="0">
              <a:buNone/>
              <a:defRPr/>
            </a:lvl2pPr>
          </a:lstStyle>
          <a:p>
            <a:pPr lvl="0"/>
            <a:r>
              <a:rPr lang="en-US" dirty="0"/>
              <a:t>Edit Master text styles</a:t>
            </a:r>
          </a:p>
        </p:txBody>
      </p:sp>
    </p:spTree>
    <p:extLst>
      <p:ext uri="{BB962C8B-B14F-4D97-AF65-F5344CB8AC3E}">
        <p14:creationId xmlns:p14="http://schemas.microsoft.com/office/powerpoint/2010/main" val="300790896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セクション見出し">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AFBB5F8-2B4C-4CDE-8A00-6203C0E48C82}"/>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bwMode="ltGray">
          <a:xfrm>
            <a:off x="0" y="1"/>
            <a:ext cx="12188952" cy="6858000"/>
          </a:xfrm>
          <a:prstGeom prst="rect">
            <a:avLst/>
          </a:prstGeom>
        </p:spPr>
      </p:pic>
      <p:sp>
        <p:nvSpPr>
          <p:cNvPr id="5" name="Slide Number Placeholder 4">
            <a:extLst>
              <a:ext uri="{FF2B5EF4-FFF2-40B4-BE49-F238E27FC236}">
                <a16:creationId xmlns:a16="http://schemas.microsoft.com/office/drawing/2014/main" id="{E15BA352-7A75-6840-8712-8F430F1350B3}"/>
              </a:ext>
            </a:extLst>
          </p:cNvPr>
          <p:cNvSpPr>
            <a:spLocks noGrp="1"/>
          </p:cNvSpPr>
          <p:nvPr>
            <p:ph type="sldNum" sz="quarter" idx="12"/>
          </p:nvPr>
        </p:nvSpPr>
        <p:spPr/>
        <p:txBody>
          <a:bodyPr/>
          <a:lstStyle>
            <a:lvl1pPr>
              <a:defRPr>
                <a:solidFill>
                  <a:schemeClr val="bg1"/>
                </a:solidFill>
              </a:defRPr>
            </a:lvl1pPr>
          </a:lstStyle>
          <a:p>
            <a:fld id="{7834CDD4-D76F-4459-B025-0310E913C243}" type="slidenum">
              <a:rPr lang="en-US" smtClean="0"/>
              <a:pPr/>
              <a:t>‹#›</a:t>
            </a:fld>
            <a:endParaRPr lang="en-US" dirty="0"/>
          </a:p>
        </p:txBody>
      </p:sp>
      <p:sp>
        <p:nvSpPr>
          <p:cNvPr id="14" name="Title 1">
            <a:extLst>
              <a:ext uri="{FF2B5EF4-FFF2-40B4-BE49-F238E27FC236}">
                <a16:creationId xmlns:a16="http://schemas.microsoft.com/office/drawing/2014/main" id="{2F790CF2-D4B8-5A45-95C6-2550BA88C255}"/>
              </a:ext>
            </a:extLst>
          </p:cNvPr>
          <p:cNvSpPr>
            <a:spLocks noGrp="1"/>
          </p:cNvSpPr>
          <p:nvPr>
            <p:ph type="title" hasCustomPrompt="1"/>
          </p:nvPr>
        </p:nvSpPr>
        <p:spPr>
          <a:xfrm>
            <a:off x="609600" y="2539280"/>
            <a:ext cx="8170258" cy="1625599"/>
          </a:xfrm>
          <a:solidFill>
            <a:srgbClr val="00464F"/>
          </a:solidFill>
        </p:spPr>
        <p:txBody>
          <a:bodyPr anchor="t"/>
          <a:lstStyle>
            <a:lvl1pPr>
              <a:defRPr sz="4800"/>
            </a:lvl1pPr>
          </a:lstStyle>
          <a:p>
            <a:r>
              <a:rPr lang="en-US" dirty="0"/>
              <a:t>Section divider – </a:t>
            </a:r>
            <a:br>
              <a:rPr lang="en-US" dirty="0"/>
            </a:br>
            <a:r>
              <a:rPr lang="en-US" dirty="0"/>
              <a:t>Type section name here</a:t>
            </a:r>
          </a:p>
        </p:txBody>
      </p:sp>
      <p:sp>
        <p:nvSpPr>
          <p:cNvPr id="8" name="TextBox 7">
            <a:extLst>
              <a:ext uri="{FF2B5EF4-FFF2-40B4-BE49-F238E27FC236}">
                <a16:creationId xmlns:a16="http://schemas.microsoft.com/office/drawing/2014/main" id="{E62DD76B-C84A-8142-B9C5-ABB6CA42AE80}"/>
              </a:ext>
            </a:extLst>
          </p:cNvPr>
          <p:cNvSpPr txBox="1"/>
          <p:nvPr userDrawn="1"/>
        </p:nvSpPr>
        <p:spPr>
          <a:xfrm>
            <a:off x="1141084" y="6389813"/>
            <a:ext cx="1946367" cy="184666"/>
          </a:xfrm>
          <a:prstGeom prst="rect">
            <a:avLst/>
          </a:prstGeom>
          <a:noFill/>
        </p:spPr>
        <p:txBody>
          <a:bodyPr wrap="none" rtlCol="0">
            <a:spAutoFit/>
          </a:bodyPr>
          <a:lstStyle/>
          <a:p>
            <a:pPr algn="l"/>
            <a:r>
              <a:rPr lang="en-US" sz="600" dirty="0"/>
              <a:t>© 2022, Amazon Web Services, Inc. or its affiliates.</a:t>
            </a:r>
          </a:p>
        </p:txBody>
      </p:sp>
      <p:pic>
        <p:nvPicPr>
          <p:cNvPr id="9" name="図 8">
            <a:extLst>
              <a:ext uri="{FF2B5EF4-FFF2-40B4-BE49-F238E27FC236}">
                <a16:creationId xmlns:a16="http://schemas.microsoft.com/office/drawing/2014/main" id="{473B12B0-0830-4F3E-960D-E8A4921F69C9}"/>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98970" y="6337382"/>
            <a:ext cx="942114" cy="289528"/>
          </a:xfrm>
          <a:prstGeom prst="rect">
            <a:avLst/>
          </a:prstGeom>
        </p:spPr>
      </p:pic>
    </p:spTree>
    <p:extLst>
      <p:ext uri="{BB962C8B-B14F-4D97-AF65-F5344CB8AC3E}">
        <p14:creationId xmlns:p14="http://schemas.microsoft.com/office/powerpoint/2010/main" val="70760121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4608">
          <p15:clr>
            <a:srgbClr val="FBAE40"/>
          </p15:clr>
        </p15:guide>
        <p15:guide id="2" orient="horz" pos="1248">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able_of_Contents">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EDBF470-E5D5-A05D-6425-89F4B51980D6}"/>
              </a:ext>
            </a:extLst>
          </p:cNvPr>
          <p:cNvSpPr/>
          <p:nvPr userDrawn="1"/>
        </p:nvSpPr>
        <p:spPr>
          <a:xfrm>
            <a:off x="0" y="0"/>
            <a:ext cx="12192000" cy="1243013"/>
          </a:xfrm>
          <a:prstGeom prst="rect">
            <a:avLst/>
          </a:prstGeom>
          <a:solidFill>
            <a:srgbClr val="35C2B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JP" sz="2400">
              <a:latin typeface="Meiryo" panose="020B0604030504040204" pitchFamily="34" charset="-128"/>
              <a:ea typeface="Meiryo" panose="020B0604030504040204" pitchFamily="34" charset="-128"/>
            </a:endParaRPr>
          </a:p>
        </p:txBody>
      </p:sp>
      <p:sp>
        <p:nvSpPr>
          <p:cNvPr id="2" name="Title 1">
            <a:extLst>
              <a:ext uri="{FF2B5EF4-FFF2-40B4-BE49-F238E27FC236}">
                <a16:creationId xmlns:a16="http://schemas.microsoft.com/office/drawing/2014/main" id="{F7720CA0-5CE7-1A4B-ACE6-C7A15B82CC8C}"/>
              </a:ext>
            </a:extLst>
          </p:cNvPr>
          <p:cNvSpPr>
            <a:spLocks noGrp="1"/>
          </p:cNvSpPr>
          <p:nvPr>
            <p:ph type="title"/>
          </p:nvPr>
        </p:nvSpPr>
        <p:spPr>
          <a:xfrm>
            <a:off x="457200" y="153248"/>
            <a:ext cx="11258550" cy="827827"/>
          </a:xfrm>
        </p:spPr>
        <p:txBody>
          <a:bodyPr/>
          <a:lstStyle>
            <a:lvl1pPr>
              <a:defRPr b="1" i="0">
                <a:solidFill>
                  <a:schemeClr val="tx1"/>
                </a:solidFill>
                <a:latin typeface="Meiryo" panose="020B0604030504040204" pitchFamily="34" charset="-128"/>
                <a:ea typeface="Meiryo" panose="020B0604030504040204" pitchFamily="34" charset="-128"/>
                <a:cs typeface="Amazon Ember" panose="020B0603020204020204" pitchFamily="34" charset="0"/>
              </a:defRPr>
            </a:lvl1pPr>
          </a:lstStyle>
          <a:p>
            <a:r>
              <a:rPr lang="en-US" dirty="0"/>
              <a:t>Click to edit Master title style</a:t>
            </a:r>
          </a:p>
        </p:txBody>
      </p:sp>
      <p:sp>
        <p:nvSpPr>
          <p:cNvPr id="5" name="Text Placeholder 4">
            <a:extLst>
              <a:ext uri="{FF2B5EF4-FFF2-40B4-BE49-F238E27FC236}">
                <a16:creationId xmlns:a16="http://schemas.microsoft.com/office/drawing/2014/main" id="{F7710D4E-8635-D746-9FE7-1EE20F49E45F}"/>
              </a:ext>
            </a:extLst>
          </p:cNvPr>
          <p:cNvSpPr>
            <a:spLocks noGrp="1"/>
          </p:cNvSpPr>
          <p:nvPr>
            <p:ph type="body" sz="quarter" idx="10"/>
          </p:nvPr>
        </p:nvSpPr>
        <p:spPr>
          <a:xfrm>
            <a:off x="457200" y="1371600"/>
            <a:ext cx="11258550" cy="3905251"/>
          </a:xfrm>
          <a:prstGeom prst="rect">
            <a:avLst/>
          </a:prstGeom>
        </p:spPr>
        <p:txBody>
          <a:bodyPr/>
          <a:lstStyle>
            <a:lvl1pPr marL="0" indent="0">
              <a:buFont typeface="Arial" panose="020B0604020202020204" pitchFamily="34" charset="0"/>
              <a:buNone/>
              <a:tabLst/>
              <a:defRPr/>
            </a:lvl1pPr>
            <a:lvl2pPr marL="596612" indent="-294999">
              <a:tabLst/>
              <a:defRPr/>
            </a:lvl2pPr>
            <a:lvl3pPr marL="892933" indent="-302936">
              <a:tabLst/>
              <a:defRPr/>
            </a:lvl3pPr>
            <a:lvl4pPr marL="1222326" indent="-309550">
              <a:tabLst/>
              <a:defRPr/>
            </a:lvl4pPr>
            <a:lvl5pPr marL="1518648" indent="-316165">
              <a:tabLst/>
              <a:defRPr sz="1583"/>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2"/>
          <p:cNvSpPr txBox="1">
            <a:spLocks/>
          </p:cNvSpPr>
          <p:nvPr userDrawn="1"/>
        </p:nvSpPr>
        <p:spPr>
          <a:xfrm flipH="1">
            <a:off x="11719559" y="6515100"/>
            <a:ext cx="345441" cy="286762"/>
          </a:xfrm>
          <a:prstGeom prst="rect">
            <a:avLst/>
          </a:prstGeom>
        </p:spPr>
        <p:txBody>
          <a:bodyPr vert="horz" lIns="76200" tIns="38100" rIns="76200" bIns="38100" rtlCol="0">
            <a:noAutofit/>
          </a:bodyPr>
          <a:lstStyle>
            <a:lvl1pPr marL="0" indent="0" algn="l" defTabSz="731520" rtl="0" eaLnBrk="1" latinLnBrk="0" hangingPunct="1">
              <a:spcBef>
                <a:spcPct val="20000"/>
              </a:spcBef>
              <a:buFontTx/>
              <a:buNone/>
              <a:defRPr sz="2900" b="0" i="0" kern="1200">
                <a:solidFill>
                  <a:schemeClr val="tx1"/>
                </a:solidFill>
                <a:latin typeface="Meiryo" panose="020B0604030504040204" pitchFamily="34" charset="-128"/>
                <a:ea typeface="Meiryo" panose="020B0604030504040204" pitchFamily="34" charset="-128"/>
                <a:cs typeface="Amazon Ember Regular" charset="0"/>
              </a:defRPr>
            </a:lvl1pPr>
            <a:lvl2pPr marL="1188720" indent="-457200" algn="l" defTabSz="731520" rtl="0" eaLnBrk="1" latinLnBrk="0" hangingPunct="1">
              <a:spcBef>
                <a:spcPct val="20000"/>
              </a:spcBef>
              <a:buFont typeface="Arial"/>
              <a:buChar char="•"/>
              <a:defRPr sz="2900" b="0" i="0" kern="1200">
                <a:solidFill>
                  <a:schemeClr val="tx1"/>
                </a:solidFill>
                <a:latin typeface="Meiryo" panose="020B0604030504040204" pitchFamily="34" charset="-128"/>
                <a:ea typeface="Meiryo" panose="020B0604030504040204" pitchFamily="34" charset="-128"/>
                <a:cs typeface="Amazon Ember Regular" charset="0"/>
              </a:defRPr>
            </a:lvl2pPr>
            <a:lvl3pPr marL="1828800" indent="-365760" algn="l" defTabSz="731520" rtl="0" eaLnBrk="1" latinLnBrk="0" hangingPunct="1">
              <a:spcBef>
                <a:spcPct val="20000"/>
              </a:spcBef>
              <a:buFont typeface="Arial"/>
              <a:buChar char="•"/>
              <a:defRPr sz="2600" b="0" i="0" kern="1200">
                <a:solidFill>
                  <a:schemeClr val="tx1"/>
                </a:solidFill>
                <a:latin typeface="Meiryo" panose="020B0604030504040204" pitchFamily="34" charset="-128"/>
                <a:ea typeface="Meiryo" panose="020B0604030504040204" pitchFamily="34" charset="-128"/>
                <a:cs typeface="Amazon Ember Regular" charset="0"/>
              </a:defRPr>
            </a:lvl3pPr>
            <a:lvl4pPr marL="2560320" indent="-365760" algn="l" defTabSz="731520" rtl="0" eaLnBrk="1" latinLnBrk="0" hangingPunct="1">
              <a:spcBef>
                <a:spcPct val="20000"/>
              </a:spcBef>
              <a:buFont typeface="Arial"/>
              <a:buChar char="–"/>
              <a:defRPr sz="2200" b="0" i="0" kern="1200">
                <a:solidFill>
                  <a:schemeClr val="tx1"/>
                </a:solidFill>
                <a:latin typeface="Meiryo" panose="020B0604030504040204" pitchFamily="34" charset="-128"/>
                <a:ea typeface="Meiryo" panose="020B0604030504040204" pitchFamily="34" charset="-128"/>
                <a:cs typeface="Amazon Ember Regular" charset="0"/>
              </a:defRPr>
            </a:lvl4pPr>
            <a:lvl5pPr marL="3291840" indent="-365760" algn="l" defTabSz="731520" rtl="0" eaLnBrk="1" latinLnBrk="0" hangingPunct="1">
              <a:spcBef>
                <a:spcPct val="20000"/>
              </a:spcBef>
              <a:buFont typeface="Arial"/>
              <a:buChar char="»"/>
              <a:defRPr sz="1900" b="0" i="0" kern="1200">
                <a:solidFill>
                  <a:schemeClr val="tx1"/>
                </a:solidFill>
                <a:latin typeface="Meiryo" panose="020B0604030504040204" pitchFamily="34" charset="-128"/>
                <a:ea typeface="Meiryo" panose="020B0604030504040204" pitchFamily="34" charset="-128"/>
                <a:cs typeface="Amazon Ember Regular" charset="0"/>
              </a:defRPr>
            </a:lvl5pPr>
            <a:lvl6pPr marL="4023360" indent="-365760" algn="l" defTabSz="731520" rtl="0" eaLnBrk="1" latinLnBrk="0" hangingPunct="1">
              <a:spcBef>
                <a:spcPct val="20000"/>
              </a:spcBef>
              <a:buFont typeface="Arial"/>
              <a:buChar char="•"/>
              <a:defRPr sz="3200" kern="1200">
                <a:solidFill>
                  <a:schemeClr val="tx1"/>
                </a:solidFill>
                <a:latin typeface="+mn-lt"/>
                <a:ea typeface="+mn-ea"/>
                <a:cs typeface="+mn-cs"/>
              </a:defRPr>
            </a:lvl6pPr>
            <a:lvl7pPr marL="4754880" indent="-365760" algn="l" defTabSz="731520" rtl="0" eaLnBrk="1" latinLnBrk="0" hangingPunct="1">
              <a:spcBef>
                <a:spcPct val="20000"/>
              </a:spcBef>
              <a:buFont typeface="Arial"/>
              <a:buChar char="•"/>
              <a:defRPr sz="3200" kern="1200">
                <a:solidFill>
                  <a:schemeClr val="tx1"/>
                </a:solidFill>
                <a:latin typeface="+mn-lt"/>
                <a:ea typeface="+mn-ea"/>
                <a:cs typeface="+mn-cs"/>
              </a:defRPr>
            </a:lvl7pPr>
            <a:lvl8pPr marL="5486400" indent="-365760" algn="l" defTabSz="731520" rtl="0" eaLnBrk="1" latinLnBrk="0" hangingPunct="1">
              <a:spcBef>
                <a:spcPct val="20000"/>
              </a:spcBef>
              <a:buFont typeface="Arial"/>
              <a:buChar char="•"/>
              <a:defRPr sz="3200" kern="1200">
                <a:solidFill>
                  <a:schemeClr val="tx1"/>
                </a:solidFill>
                <a:latin typeface="+mn-lt"/>
                <a:ea typeface="+mn-ea"/>
                <a:cs typeface="+mn-cs"/>
              </a:defRPr>
            </a:lvl8pPr>
            <a:lvl9pPr marL="6217920" indent="-365760" algn="l" defTabSz="731520" rtl="0" eaLnBrk="1" latinLnBrk="0" hangingPunct="1">
              <a:spcBef>
                <a:spcPct val="20000"/>
              </a:spcBef>
              <a:buFont typeface="Arial"/>
              <a:buChar char="•"/>
              <a:defRPr sz="3200" kern="1200">
                <a:solidFill>
                  <a:schemeClr val="tx1"/>
                </a:solidFill>
                <a:latin typeface="+mn-lt"/>
                <a:ea typeface="+mn-ea"/>
                <a:cs typeface="+mn-cs"/>
              </a:defRPr>
            </a:lvl9pPr>
          </a:lstStyle>
          <a:p>
            <a:pPr algn="ctr"/>
            <a:fld id="{8ACF1DE9-08EA-4D2B-AC7A-71BF6C3A9094}" type="slidenum">
              <a:rPr lang="en-US" sz="875" smtClean="0">
                <a:solidFill>
                  <a:schemeClr val="bg1">
                    <a:lumMod val="50000"/>
                  </a:schemeClr>
                </a:solidFill>
              </a:rPr>
              <a:pPr algn="ctr"/>
              <a:t>‹#›</a:t>
            </a:fld>
            <a:endParaRPr lang="en-US" sz="875" dirty="0">
              <a:solidFill>
                <a:schemeClr val="bg1">
                  <a:lumMod val="50000"/>
                </a:schemeClr>
              </a:solidFill>
            </a:endParaRPr>
          </a:p>
        </p:txBody>
      </p:sp>
    </p:spTree>
    <p:extLst>
      <p:ext uri="{BB962C8B-B14F-4D97-AF65-F5344CB8AC3E}">
        <p14:creationId xmlns:p14="http://schemas.microsoft.com/office/powerpoint/2010/main" val="24769514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ivider_Slide_and_Subtitle">
    <p:spTree>
      <p:nvGrpSpPr>
        <p:cNvPr id="1" name=""/>
        <p:cNvGrpSpPr/>
        <p:nvPr/>
      </p:nvGrpSpPr>
      <p:grpSpPr>
        <a:xfrm>
          <a:off x="0" y="0"/>
          <a:ext cx="0" cy="0"/>
          <a:chOff x="0" y="0"/>
          <a:chExt cx="0" cy="0"/>
        </a:xfrm>
      </p:grpSpPr>
      <p:pic>
        <p:nvPicPr>
          <p:cNvPr id="10" name="Picture 9" descr="A close up of a logo&#10;&#10;Description automatically generated">
            <a:extLst>
              <a:ext uri="{FF2B5EF4-FFF2-40B4-BE49-F238E27FC236}">
                <a16:creationId xmlns:a16="http://schemas.microsoft.com/office/drawing/2014/main" id="{686548D8-D9FB-054A-9AD0-44D0696002E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457200" y="2590800"/>
            <a:ext cx="10363200" cy="1240140"/>
          </a:xfrm>
        </p:spPr>
        <p:txBody>
          <a:bodyPr anchor="ctr">
            <a:noAutofit/>
          </a:bodyPr>
          <a:lstStyle>
            <a:lvl1pPr algn="l">
              <a:defRPr sz="4500" b="1" i="0" cap="none">
                <a:solidFill>
                  <a:schemeClr val="tx1"/>
                </a:solidFill>
                <a:latin typeface="Meiryo" panose="020B0604030504040204" pitchFamily="34" charset="-128"/>
                <a:ea typeface="Meiryo" panose="020B0604030504040204" pitchFamily="34" charset="-128"/>
                <a:cs typeface="Amazon Ember" panose="020B0603020204020204" pitchFamily="34" charset="0"/>
              </a:defRPr>
            </a:lvl1pPr>
          </a:lstStyle>
          <a:p>
            <a:r>
              <a:rPr lang="en-US" dirty="0"/>
              <a:t>Click to edit Master title style</a:t>
            </a:r>
          </a:p>
        </p:txBody>
      </p:sp>
      <p:sp>
        <p:nvSpPr>
          <p:cNvPr id="7" name="Text Placeholder 6">
            <a:extLst>
              <a:ext uri="{FF2B5EF4-FFF2-40B4-BE49-F238E27FC236}">
                <a16:creationId xmlns:a16="http://schemas.microsoft.com/office/drawing/2014/main" id="{A9C2E74A-1C76-BA45-B688-EBC1722762EA}"/>
              </a:ext>
            </a:extLst>
          </p:cNvPr>
          <p:cNvSpPr>
            <a:spLocks noGrp="1"/>
          </p:cNvSpPr>
          <p:nvPr>
            <p:ph type="body" sz="quarter" idx="10"/>
          </p:nvPr>
        </p:nvSpPr>
        <p:spPr>
          <a:xfrm>
            <a:off x="457200" y="3960284"/>
            <a:ext cx="6849533" cy="652565"/>
          </a:xfrm>
          <a:prstGeom prst="rect">
            <a:avLst/>
          </a:prstGeom>
        </p:spPr>
        <p:txBody>
          <a:bodyPr/>
          <a:lstStyle>
            <a:lvl1pPr>
              <a:defRPr sz="2417"/>
            </a:lvl1pPr>
            <a:lvl2pPr marL="609576" indent="0">
              <a:buNone/>
              <a:defRPr/>
            </a:lvl2pPr>
          </a:lstStyle>
          <a:p>
            <a:pPr lvl="0"/>
            <a:r>
              <a:rPr lang="en-US" dirty="0"/>
              <a:t>Edit Master text styles</a:t>
            </a:r>
          </a:p>
        </p:txBody>
      </p:sp>
      <p:pic>
        <p:nvPicPr>
          <p:cNvPr id="6" name="Picture 12">
            <a:extLst>
              <a:ext uri="{FF2B5EF4-FFF2-40B4-BE49-F238E27FC236}">
                <a16:creationId xmlns:a16="http://schemas.microsoft.com/office/drawing/2014/main" id="{B7A4320B-7ABE-6440-AF87-6492A6290C6C}"/>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221557" y="6295753"/>
            <a:ext cx="1485642" cy="361272"/>
          </a:xfrm>
          <a:prstGeom prst="rect">
            <a:avLst/>
          </a:prstGeom>
        </p:spPr>
      </p:pic>
    </p:spTree>
    <p:extLst>
      <p:ext uri="{BB962C8B-B14F-4D97-AF65-F5344CB8AC3E}">
        <p14:creationId xmlns:p14="http://schemas.microsoft.com/office/powerpoint/2010/main" val="37635405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ivider_Slide">
    <p:spTree>
      <p:nvGrpSpPr>
        <p:cNvPr id="1" name=""/>
        <p:cNvGrpSpPr/>
        <p:nvPr/>
      </p:nvGrpSpPr>
      <p:grpSpPr>
        <a:xfrm>
          <a:off x="0" y="0"/>
          <a:ext cx="0" cy="0"/>
          <a:chOff x="0" y="0"/>
          <a:chExt cx="0" cy="0"/>
        </a:xfrm>
      </p:grpSpPr>
      <p:pic>
        <p:nvPicPr>
          <p:cNvPr id="5" name="Picture 9" descr="A close up of a logo&#10;&#10;Description automatically generated">
            <a:extLst>
              <a:ext uri="{FF2B5EF4-FFF2-40B4-BE49-F238E27FC236}">
                <a16:creationId xmlns:a16="http://schemas.microsoft.com/office/drawing/2014/main" id="{67B303AE-3B23-F44B-8C0B-3DA2AB67BEA5}"/>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457200" y="2590800"/>
            <a:ext cx="10363200" cy="1240140"/>
          </a:xfrm>
        </p:spPr>
        <p:txBody>
          <a:bodyPr anchor="ctr">
            <a:noAutofit/>
          </a:bodyPr>
          <a:lstStyle>
            <a:lvl1pPr algn="l">
              <a:defRPr sz="4500" b="1" i="0" cap="none">
                <a:solidFill>
                  <a:schemeClr val="tx1"/>
                </a:solidFill>
                <a:latin typeface="Meiryo" panose="020B0604030504040204" pitchFamily="34" charset="-128"/>
                <a:ea typeface="Meiryo" panose="020B0604030504040204" pitchFamily="34" charset="-128"/>
                <a:cs typeface="Amazon Ember" panose="020B0603020204020204" pitchFamily="34" charset="0"/>
              </a:defRPr>
            </a:lvl1pPr>
          </a:lstStyle>
          <a:p>
            <a:r>
              <a:rPr lang="en-US" dirty="0"/>
              <a:t>Click to edit Master title style</a:t>
            </a:r>
          </a:p>
        </p:txBody>
      </p:sp>
      <p:pic>
        <p:nvPicPr>
          <p:cNvPr id="6" name="Picture 12">
            <a:extLst>
              <a:ext uri="{FF2B5EF4-FFF2-40B4-BE49-F238E27FC236}">
                <a16:creationId xmlns:a16="http://schemas.microsoft.com/office/drawing/2014/main" id="{B9EF658D-C64F-5346-AE45-70F38F27E20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221557" y="6295753"/>
            <a:ext cx="1485642" cy="361272"/>
          </a:xfrm>
          <a:prstGeom prst="rect">
            <a:avLst/>
          </a:prstGeom>
        </p:spPr>
      </p:pic>
    </p:spTree>
    <p:extLst>
      <p:ext uri="{BB962C8B-B14F-4D97-AF65-F5344CB8AC3E}">
        <p14:creationId xmlns:p14="http://schemas.microsoft.com/office/powerpoint/2010/main" val="26568924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Divider_Slide">
    <p:spTree>
      <p:nvGrpSpPr>
        <p:cNvPr id="1" name=""/>
        <p:cNvGrpSpPr/>
        <p:nvPr/>
      </p:nvGrpSpPr>
      <p:grpSpPr>
        <a:xfrm>
          <a:off x="0" y="0"/>
          <a:ext cx="0" cy="0"/>
          <a:chOff x="0" y="0"/>
          <a:chExt cx="0" cy="0"/>
        </a:xfrm>
      </p:grpSpPr>
      <p:pic>
        <p:nvPicPr>
          <p:cNvPr id="11" name="Picture 10" descr="A close up of a logo&#10;&#10;Description automatically generated">
            <a:extLst>
              <a:ext uri="{FF2B5EF4-FFF2-40B4-BE49-F238E27FC236}">
                <a16:creationId xmlns:a16="http://schemas.microsoft.com/office/drawing/2014/main" id="{22E1C8C4-E63C-3F41-ABD7-B5CC6193865A}"/>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457200" y="2590800"/>
            <a:ext cx="10363200" cy="1240140"/>
          </a:xfrm>
        </p:spPr>
        <p:txBody>
          <a:bodyPr anchor="ctr">
            <a:noAutofit/>
          </a:bodyPr>
          <a:lstStyle>
            <a:lvl1pPr algn="l">
              <a:defRPr sz="4500" b="1" i="0" cap="none">
                <a:solidFill>
                  <a:schemeClr val="tx1"/>
                </a:solidFill>
                <a:latin typeface="Meiryo" panose="020B0604030504040204" pitchFamily="34" charset="-128"/>
                <a:ea typeface="Meiryo" panose="020B0604030504040204" pitchFamily="34" charset="-128"/>
                <a:cs typeface="Amazon Ember" panose="020B0603020204020204" pitchFamily="34" charset="0"/>
              </a:defRPr>
            </a:lvl1pPr>
          </a:lstStyle>
          <a:p>
            <a:r>
              <a:rPr lang="en-US" dirty="0"/>
              <a:t>Click to edit Master title style</a:t>
            </a:r>
          </a:p>
        </p:txBody>
      </p:sp>
    </p:spTree>
    <p:extLst>
      <p:ext uri="{BB962C8B-B14F-4D97-AF65-F5344CB8AC3E}">
        <p14:creationId xmlns:p14="http://schemas.microsoft.com/office/powerpoint/2010/main" val="6126977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Divider_Slide_SquidInk">
    <p:spTree>
      <p:nvGrpSpPr>
        <p:cNvPr id="1" name=""/>
        <p:cNvGrpSpPr/>
        <p:nvPr/>
      </p:nvGrpSpPr>
      <p:grpSpPr>
        <a:xfrm>
          <a:off x="0" y="0"/>
          <a:ext cx="0" cy="0"/>
          <a:chOff x="0" y="0"/>
          <a:chExt cx="0" cy="0"/>
        </a:xfrm>
      </p:grpSpPr>
      <p:pic>
        <p:nvPicPr>
          <p:cNvPr id="6" name="Picture 5" descr="A picture containing clock&#10;&#10;Description automatically generated">
            <a:extLst>
              <a:ext uri="{FF2B5EF4-FFF2-40B4-BE49-F238E27FC236}">
                <a16:creationId xmlns:a16="http://schemas.microsoft.com/office/drawing/2014/main" id="{8600DD44-FCC7-ED47-B3B5-752A82670092}"/>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457200" y="2590800"/>
            <a:ext cx="10363200" cy="1240140"/>
          </a:xfrm>
        </p:spPr>
        <p:txBody>
          <a:bodyPr anchor="ctr">
            <a:noAutofit/>
          </a:bodyPr>
          <a:lstStyle>
            <a:lvl1pPr algn="l">
              <a:defRPr sz="4500" b="1" i="0" cap="none">
                <a:solidFill>
                  <a:schemeClr val="tx1"/>
                </a:solidFill>
                <a:latin typeface="Meiryo" panose="020B0604030504040204" pitchFamily="34" charset="-128"/>
                <a:ea typeface="Meiryo" panose="020B0604030504040204" pitchFamily="34" charset="-128"/>
                <a:cs typeface="Amazon Ember" panose="020B0603020204020204" pitchFamily="34" charset="0"/>
              </a:defRPr>
            </a:lvl1pPr>
          </a:lstStyle>
          <a:p>
            <a:r>
              <a:rPr lang="en-US" dirty="0"/>
              <a:t>Click to edit Master title style</a:t>
            </a:r>
          </a:p>
        </p:txBody>
      </p:sp>
      <p:pic>
        <p:nvPicPr>
          <p:cNvPr id="5" name="Picture 12">
            <a:extLst>
              <a:ext uri="{FF2B5EF4-FFF2-40B4-BE49-F238E27FC236}">
                <a16:creationId xmlns:a16="http://schemas.microsoft.com/office/drawing/2014/main" id="{B55AC8AC-1EF6-DC4C-B03F-30ACACC3A85C}"/>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221557" y="6295753"/>
            <a:ext cx="1485642" cy="361272"/>
          </a:xfrm>
          <a:prstGeom prst="rect">
            <a:avLst/>
          </a:prstGeom>
        </p:spPr>
      </p:pic>
    </p:spTree>
    <p:extLst>
      <p:ext uri="{BB962C8B-B14F-4D97-AF65-F5344CB8AC3E}">
        <p14:creationId xmlns:p14="http://schemas.microsoft.com/office/powerpoint/2010/main" val="14167964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One_Bulleted_List">
    <p:spTree>
      <p:nvGrpSpPr>
        <p:cNvPr id="1" name=""/>
        <p:cNvGrpSpPr/>
        <p:nvPr/>
      </p:nvGrpSpPr>
      <p:grpSpPr>
        <a:xfrm>
          <a:off x="0" y="0"/>
          <a:ext cx="0" cy="0"/>
          <a:chOff x="0" y="0"/>
          <a:chExt cx="0" cy="0"/>
        </a:xfrm>
      </p:grpSpPr>
      <p:sp>
        <p:nvSpPr>
          <p:cNvPr id="2" name="Title 1"/>
          <p:cNvSpPr>
            <a:spLocks noGrp="1"/>
          </p:cNvSpPr>
          <p:nvPr>
            <p:ph type="title"/>
          </p:nvPr>
        </p:nvSpPr>
        <p:spPr>
          <a:xfrm>
            <a:off x="457200" y="153248"/>
            <a:ext cx="11259550" cy="727655"/>
          </a:xfrm>
        </p:spPr>
        <p:txBody>
          <a:bodyPr/>
          <a:lstStyle/>
          <a:p>
            <a:r>
              <a:rPr lang="en-US" dirty="0"/>
              <a:t>Click to edit Master title style</a:t>
            </a:r>
          </a:p>
        </p:txBody>
      </p:sp>
      <p:sp>
        <p:nvSpPr>
          <p:cNvPr id="3" name="Content Placeholder 2"/>
          <p:cNvSpPr>
            <a:spLocks noGrp="1"/>
          </p:cNvSpPr>
          <p:nvPr>
            <p:ph sz="half" idx="1" hasCustomPrompt="1"/>
          </p:nvPr>
        </p:nvSpPr>
        <p:spPr>
          <a:xfrm>
            <a:off x="457200" y="1371600"/>
            <a:ext cx="11258550" cy="4525963"/>
          </a:xfrm>
          <a:prstGeom prst="rect">
            <a:avLst/>
          </a:prstGeom>
        </p:spPr>
        <p:txBody>
          <a:bodyPr>
            <a:normAutofit/>
          </a:bodyPr>
          <a:lstStyle>
            <a:lvl1pPr marL="0" marR="0" indent="0" algn="l" defTabSz="609576" rtl="0" eaLnBrk="1" fontAlgn="auto" latinLnBrk="0" hangingPunct="1">
              <a:lnSpc>
                <a:spcPct val="100000"/>
              </a:lnSpc>
              <a:spcBef>
                <a:spcPct val="20000"/>
              </a:spcBef>
              <a:spcAft>
                <a:spcPts val="0"/>
              </a:spcAft>
              <a:buClrTx/>
              <a:buSzTx/>
              <a:buFontTx/>
              <a:buNone/>
              <a:tabLst/>
              <a:defRPr sz="2000"/>
            </a:lvl1pPr>
            <a:lvl2pPr marL="596612" marR="0" indent="-301613" algn="l" defTabSz="609576" rtl="0" eaLnBrk="1" fontAlgn="auto" latinLnBrk="0" hangingPunct="1">
              <a:lnSpc>
                <a:spcPct val="100000"/>
              </a:lnSpc>
              <a:spcBef>
                <a:spcPct val="20000"/>
              </a:spcBef>
              <a:spcAft>
                <a:spcPts val="0"/>
              </a:spcAft>
              <a:buClrTx/>
              <a:buSzTx/>
              <a:buFont typeface="Arial"/>
              <a:buChar char="•"/>
              <a:tabLst/>
              <a:defRPr sz="2000"/>
            </a:lvl2pPr>
            <a:lvl3pPr marL="892933" marR="0" indent="-302936" algn="l" defTabSz="609576" rtl="0" eaLnBrk="1" fontAlgn="auto" latinLnBrk="0" hangingPunct="1">
              <a:lnSpc>
                <a:spcPct val="100000"/>
              </a:lnSpc>
              <a:spcBef>
                <a:spcPct val="20000"/>
              </a:spcBef>
              <a:spcAft>
                <a:spcPts val="0"/>
              </a:spcAft>
              <a:buClrTx/>
              <a:buSzTx/>
              <a:buFont typeface="Arial"/>
              <a:buChar char="•"/>
              <a:tabLst/>
              <a:defRPr sz="1667"/>
            </a:lvl3pPr>
            <a:lvl4pPr marL="1222326" marR="0" indent="-309550" algn="l" defTabSz="609576" rtl="0" eaLnBrk="1" fontAlgn="auto" latinLnBrk="0" hangingPunct="1">
              <a:lnSpc>
                <a:spcPct val="100000"/>
              </a:lnSpc>
              <a:spcBef>
                <a:spcPct val="20000"/>
              </a:spcBef>
              <a:spcAft>
                <a:spcPts val="0"/>
              </a:spcAft>
              <a:buClrTx/>
              <a:buSzTx/>
              <a:buFont typeface="Arial" panose="020B0604020202020204" pitchFamily="34" charset="0"/>
              <a:buChar char="•"/>
              <a:tabLst/>
              <a:defRPr sz="1667"/>
            </a:lvl4pPr>
            <a:lvl5pPr marL="1518648" marR="0" indent="-316165" algn="l" defTabSz="609576" rtl="0" eaLnBrk="1" fontAlgn="auto" latinLnBrk="0" hangingPunct="1">
              <a:lnSpc>
                <a:spcPct val="100000"/>
              </a:lnSpc>
              <a:spcBef>
                <a:spcPct val="20000"/>
              </a:spcBef>
              <a:spcAft>
                <a:spcPts val="0"/>
              </a:spcAft>
              <a:buClrTx/>
              <a:buSzTx/>
              <a:buFont typeface="Arial" panose="020B0604020202020204" pitchFamily="34" charset="0"/>
              <a:buChar char="•"/>
              <a:tabLst/>
              <a:defRPr sz="2133"/>
            </a:lvl5pPr>
            <a:lvl6pPr>
              <a:defRPr sz="2400"/>
            </a:lvl6pPr>
            <a:lvl7pPr>
              <a:defRPr sz="2400"/>
            </a:lvl7pPr>
            <a:lvl8pPr>
              <a:defRPr sz="2400"/>
            </a:lvl8pPr>
            <a:lvl9pPr>
              <a:defRPr sz="2400"/>
            </a:lvl9pPr>
          </a:lstStyle>
          <a:p>
            <a:pPr marL="0" marR="0" lvl="0" indent="0" algn="l" defTabSz="609576" rtl="0" eaLnBrk="1" fontAlgn="auto" latinLnBrk="0" hangingPunct="1">
              <a:lnSpc>
                <a:spcPct val="100000"/>
              </a:lnSpc>
              <a:spcBef>
                <a:spcPct val="20000"/>
              </a:spcBef>
              <a:spcAft>
                <a:spcPts val="0"/>
              </a:spcAft>
              <a:buClrTx/>
              <a:buSzTx/>
              <a:buFontTx/>
              <a:buNone/>
              <a:tabLst/>
              <a:defRPr/>
            </a:pPr>
            <a:r>
              <a:rPr kumimoji="0" lang="en-US" altLang="ja-JP" sz="2167"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Edit Master text styles</a:t>
            </a:r>
          </a:p>
          <a:p>
            <a:pPr marL="596612" marR="0" lvl="1" indent="-301613" algn="l" defTabSz="609576" rtl="0" eaLnBrk="1" fontAlgn="auto" latinLnBrk="0" hangingPunct="1">
              <a:lnSpc>
                <a:spcPct val="100000"/>
              </a:lnSpc>
              <a:spcBef>
                <a:spcPct val="20000"/>
              </a:spcBef>
              <a:spcAft>
                <a:spcPts val="0"/>
              </a:spcAft>
              <a:buClrTx/>
              <a:buSzTx/>
              <a:buFont typeface="Arial"/>
              <a:buChar char="•"/>
              <a:tabLst/>
              <a:defRPr/>
            </a:pPr>
            <a:r>
              <a:rPr kumimoji="0" lang="en-US" altLang="ja-JP" sz="2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Second level</a:t>
            </a:r>
          </a:p>
          <a:p>
            <a:pPr marL="892933" marR="0" lvl="2" indent="-302936" algn="l" defTabSz="609576" rtl="0" eaLnBrk="1" fontAlgn="auto" latinLnBrk="0" hangingPunct="1">
              <a:lnSpc>
                <a:spcPct val="100000"/>
              </a:lnSpc>
              <a:spcBef>
                <a:spcPct val="20000"/>
              </a:spcBef>
              <a:spcAft>
                <a:spcPts val="0"/>
              </a:spcAft>
              <a:buClrTx/>
              <a:buSzTx/>
              <a:buFont typeface="Arial"/>
              <a:buChar char="•"/>
              <a:tabLst/>
              <a:defRPr/>
            </a:pPr>
            <a:r>
              <a:rPr kumimoji="0" lang="en-US" altLang="ja-JP" sz="1833"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Third level</a:t>
            </a:r>
          </a:p>
          <a:p>
            <a:pPr marL="1222326" marR="0" lvl="3" indent="-309550" algn="l" defTabSz="609576"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US" altLang="ja-JP" sz="1667"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Fourth level</a:t>
            </a:r>
          </a:p>
          <a:p>
            <a:pPr marL="1518648" marR="0" lvl="4" indent="-316165" algn="l" defTabSz="609576"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US" altLang="ja-JP" sz="15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Fifth level</a:t>
            </a:r>
          </a:p>
        </p:txBody>
      </p:sp>
      <p:sp>
        <p:nvSpPr>
          <p:cNvPr id="6" name="Text Placeholder 2"/>
          <p:cNvSpPr txBox="1">
            <a:spLocks/>
          </p:cNvSpPr>
          <p:nvPr userDrawn="1"/>
        </p:nvSpPr>
        <p:spPr>
          <a:xfrm flipH="1">
            <a:off x="11719559" y="6515100"/>
            <a:ext cx="345441" cy="286762"/>
          </a:xfrm>
          <a:prstGeom prst="rect">
            <a:avLst/>
          </a:prstGeom>
        </p:spPr>
        <p:txBody>
          <a:bodyPr vert="horz" lIns="76200" tIns="38100" rIns="76200" bIns="38100" rtlCol="0">
            <a:noAutofit/>
          </a:bodyPr>
          <a:lstStyle>
            <a:lvl1pPr marL="0" indent="0" algn="l" defTabSz="731520" rtl="0" eaLnBrk="1" latinLnBrk="0" hangingPunct="1">
              <a:spcBef>
                <a:spcPct val="20000"/>
              </a:spcBef>
              <a:buFontTx/>
              <a:buNone/>
              <a:defRPr sz="2900" b="0" i="0" kern="1200">
                <a:solidFill>
                  <a:schemeClr val="tx1"/>
                </a:solidFill>
                <a:latin typeface="Meiryo" panose="020B0604030504040204" pitchFamily="34" charset="-128"/>
                <a:ea typeface="Meiryo" panose="020B0604030504040204" pitchFamily="34" charset="-128"/>
                <a:cs typeface="Amazon Ember Regular" charset="0"/>
              </a:defRPr>
            </a:lvl1pPr>
            <a:lvl2pPr marL="1188720" indent="-457200" algn="l" defTabSz="731520" rtl="0" eaLnBrk="1" latinLnBrk="0" hangingPunct="1">
              <a:spcBef>
                <a:spcPct val="20000"/>
              </a:spcBef>
              <a:buFont typeface="Arial"/>
              <a:buChar char="•"/>
              <a:defRPr sz="2900" b="0" i="0" kern="1200">
                <a:solidFill>
                  <a:schemeClr val="tx1"/>
                </a:solidFill>
                <a:latin typeface="Meiryo" panose="020B0604030504040204" pitchFamily="34" charset="-128"/>
                <a:ea typeface="Meiryo" panose="020B0604030504040204" pitchFamily="34" charset="-128"/>
                <a:cs typeface="Amazon Ember Regular" charset="0"/>
              </a:defRPr>
            </a:lvl2pPr>
            <a:lvl3pPr marL="1828800" indent="-365760" algn="l" defTabSz="731520" rtl="0" eaLnBrk="1" latinLnBrk="0" hangingPunct="1">
              <a:spcBef>
                <a:spcPct val="20000"/>
              </a:spcBef>
              <a:buFont typeface="Arial"/>
              <a:buChar char="•"/>
              <a:defRPr sz="2600" b="0" i="0" kern="1200">
                <a:solidFill>
                  <a:schemeClr val="tx1"/>
                </a:solidFill>
                <a:latin typeface="Meiryo" panose="020B0604030504040204" pitchFamily="34" charset="-128"/>
                <a:ea typeface="Meiryo" panose="020B0604030504040204" pitchFamily="34" charset="-128"/>
                <a:cs typeface="Amazon Ember Regular" charset="0"/>
              </a:defRPr>
            </a:lvl3pPr>
            <a:lvl4pPr marL="2560320" indent="-365760" algn="l" defTabSz="731520" rtl="0" eaLnBrk="1" latinLnBrk="0" hangingPunct="1">
              <a:spcBef>
                <a:spcPct val="20000"/>
              </a:spcBef>
              <a:buFont typeface="Arial"/>
              <a:buChar char="–"/>
              <a:defRPr sz="2200" b="0" i="0" kern="1200">
                <a:solidFill>
                  <a:schemeClr val="tx1"/>
                </a:solidFill>
                <a:latin typeface="Meiryo" panose="020B0604030504040204" pitchFamily="34" charset="-128"/>
                <a:ea typeface="Meiryo" panose="020B0604030504040204" pitchFamily="34" charset="-128"/>
                <a:cs typeface="Amazon Ember Regular" charset="0"/>
              </a:defRPr>
            </a:lvl4pPr>
            <a:lvl5pPr marL="3291840" indent="-365760" algn="l" defTabSz="731520" rtl="0" eaLnBrk="1" latinLnBrk="0" hangingPunct="1">
              <a:spcBef>
                <a:spcPct val="20000"/>
              </a:spcBef>
              <a:buFont typeface="Arial"/>
              <a:buChar char="»"/>
              <a:defRPr sz="1900" b="0" i="0" kern="1200">
                <a:solidFill>
                  <a:schemeClr val="tx1"/>
                </a:solidFill>
                <a:latin typeface="Meiryo" panose="020B0604030504040204" pitchFamily="34" charset="-128"/>
                <a:ea typeface="Meiryo" panose="020B0604030504040204" pitchFamily="34" charset="-128"/>
                <a:cs typeface="Amazon Ember Regular" charset="0"/>
              </a:defRPr>
            </a:lvl5pPr>
            <a:lvl6pPr marL="4023360" indent="-365760" algn="l" defTabSz="731520" rtl="0" eaLnBrk="1" latinLnBrk="0" hangingPunct="1">
              <a:spcBef>
                <a:spcPct val="20000"/>
              </a:spcBef>
              <a:buFont typeface="Arial"/>
              <a:buChar char="•"/>
              <a:defRPr sz="3200" kern="1200">
                <a:solidFill>
                  <a:schemeClr val="tx1"/>
                </a:solidFill>
                <a:latin typeface="+mn-lt"/>
                <a:ea typeface="+mn-ea"/>
                <a:cs typeface="+mn-cs"/>
              </a:defRPr>
            </a:lvl6pPr>
            <a:lvl7pPr marL="4754880" indent="-365760" algn="l" defTabSz="731520" rtl="0" eaLnBrk="1" latinLnBrk="0" hangingPunct="1">
              <a:spcBef>
                <a:spcPct val="20000"/>
              </a:spcBef>
              <a:buFont typeface="Arial"/>
              <a:buChar char="•"/>
              <a:defRPr sz="3200" kern="1200">
                <a:solidFill>
                  <a:schemeClr val="tx1"/>
                </a:solidFill>
                <a:latin typeface="+mn-lt"/>
                <a:ea typeface="+mn-ea"/>
                <a:cs typeface="+mn-cs"/>
              </a:defRPr>
            </a:lvl7pPr>
            <a:lvl8pPr marL="5486400" indent="-365760" algn="l" defTabSz="731520" rtl="0" eaLnBrk="1" latinLnBrk="0" hangingPunct="1">
              <a:spcBef>
                <a:spcPct val="20000"/>
              </a:spcBef>
              <a:buFont typeface="Arial"/>
              <a:buChar char="•"/>
              <a:defRPr sz="3200" kern="1200">
                <a:solidFill>
                  <a:schemeClr val="tx1"/>
                </a:solidFill>
                <a:latin typeface="+mn-lt"/>
                <a:ea typeface="+mn-ea"/>
                <a:cs typeface="+mn-cs"/>
              </a:defRPr>
            </a:lvl8pPr>
            <a:lvl9pPr marL="6217920" indent="-365760" algn="l" defTabSz="731520" rtl="0" eaLnBrk="1" latinLnBrk="0" hangingPunct="1">
              <a:spcBef>
                <a:spcPct val="20000"/>
              </a:spcBef>
              <a:buFont typeface="Arial"/>
              <a:buChar char="•"/>
              <a:defRPr sz="3200" kern="1200">
                <a:solidFill>
                  <a:schemeClr val="tx1"/>
                </a:solidFill>
                <a:latin typeface="+mn-lt"/>
                <a:ea typeface="+mn-ea"/>
                <a:cs typeface="+mn-cs"/>
              </a:defRPr>
            </a:lvl9pPr>
          </a:lstStyle>
          <a:p>
            <a:pPr algn="ctr"/>
            <a:fld id="{8ACF1DE9-08EA-4D2B-AC7A-71BF6C3A9094}" type="slidenum">
              <a:rPr lang="en-US" sz="875" smtClean="0">
                <a:solidFill>
                  <a:schemeClr val="bg1">
                    <a:lumMod val="50000"/>
                  </a:schemeClr>
                </a:solidFill>
              </a:rPr>
              <a:pPr algn="ctr"/>
              <a:t>‹#›</a:t>
            </a:fld>
            <a:endParaRPr lang="en-US" sz="875" dirty="0">
              <a:solidFill>
                <a:schemeClr val="bg1">
                  <a:lumMod val="50000"/>
                </a:schemeClr>
              </a:solidFill>
            </a:endParaRPr>
          </a:p>
        </p:txBody>
      </p:sp>
    </p:spTree>
    <p:extLst>
      <p:ext uri="{BB962C8B-B14F-4D97-AF65-F5344CB8AC3E}">
        <p14:creationId xmlns:p14="http://schemas.microsoft.com/office/powerpoint/2010/main" val="26908930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6.xml"/><Relationship Id="rId3" Type="http://schemas.openxmlformats.org/officeDocument/2006/relationships/slideLayout" Target="../slideLayouts/slideLayout31.xml"/><Relationship Id="rId7" Type="http://schemas.openxmlformats.org/officeDocument/2006/relationships/slideLayout" Target="../slideLayouts/slideLayout35.xml"/><Relationship Id="rId2" Type="http://schemas.openxmlformats.org/officeDocument/2006/relationships/slideLayout" Target="../slideLayouts/slideLayout30.xml"/><Relationship Id="rId1" Type="http://schemas.openxmlformats.org/officeDocument/2006/relationships/slideLayout" Target="../slideLayouts/slideLayout29.xml"/><Relationship Id="rId6" Type="http://schemas.openxmlformats.org/officeDocument/2006/relationships/slideLayout" Target="../slideLayouts/slideLayout34.xml"/><Relationship Id="rId5" Type="http://schemas.openxmlformats.org/officeDocument/2006/relationships/slideLayout" Target="../slideLayouts/slideLayout33.xml"/><Relationship Id="rId10" Type="http://schemas.openxmlformats.org/officeDocument/2006/relationships/image" Target="../media/image10.png"/><Relationship Id="rId4" Type="http://schemas.openxmlformats.org/officeDocument/2006/relationships/slideLayout" Target="../slideLayouts/slideLayout32.xml"/><Relationship Id="rId9"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153248"/>
            <a:ext cx="11258551" cy="1143000"/>
          </a:xfrm>
          <a:prstGeom prst="rect">
            <a:avLst/>
          </a:prstGeom>
        </p:spPr>
        <p:txBody>
          <a:bodyPr vert="horz" lIns="91440" tIns="45720" rIns="91440" bIns="45720" rtlCol="0" anchor="t">
            <a:noAutofit/>
          </a:bodyPr>
          <a:lstStyle/>
          <a:p>
            <a:r>
              <a:rPr lang="en-US" dirty="0"/>
              <a:t>Click to edit Master title style</a:t>
            </a:r>
          </a:p>
        </p:txBody>
      </p:sp>
      <p:sp>
        <p:nvSpPr>
          <p:cNvPr id="3" name="Text Placeholder 2"/>
          <p:cNvSpPr>
            <a:spLocks noGrp="1"/>
          </p:cNvSpPr>
          <p:nvPr>
            <p:ph type="body" idx="1"/>
          </p:nvPr>
        </p:nvSpPr>
        <p:spPr>
          <a:xfrm>
            <a:off x="457198" y="1358636"/>
            <a:ext cx="11250000" cy="4770438"/>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p:cNvSpPr txBox="1"/>
          <p:nvPr userDrawn="1"/>
        </p:nvSpPr>
        <p:spPr>
          <a:xfrm>
            <a:off x="449053" y="6403251"/>
            <a:ext cx="5929575" cy="143565"/>
          </a:xfrm>
          <a:prstGeom prst="rect">
            <a:avLst/>
          </a:prstGeom>
          <a:noFill/>
        </p:spPr>
        <p:txBody>
          <a:bodyPr wrap="square" lIns="0" tIns="0" rIns="0" bIns="0" rtlCol="0">
            <a:spAutoFit/>
          </a:bodyPr>
          <a:lstStyle/>
          <a:p>
            <a:pPr marL="0" marR="0" indent="0" algn="l" defTabSz="609576" rtl="0" eaLnBrk="1" fontAlgn="auto" latinLnBrk="0" hangingPunct="1">
              <a:lnSpc>
                <a:spcPct val="100000"/>
              </a:lnSpc>
              <a:spcBef>
                <a:spcPts val="0"/>
              </a:spcBef>
              <a:spcAft>
                <a:spcPts val="0"/>
              </a:spcAft>
              <a:buClrTx/>
              <a:buSzTx/>
              <a:buFontTx/>
              <a:buNone/>
              <a:tabLst/>
              <a:defRPr/>
            </a:pPr>
            <a:r>
              <a:rPr lang="en-US" sz="933" b="0" i="0" dirty="0">
                <a:solidFill>
                  <a:schemeClr val="bg1">
                    <a:lumMod val="50000"/>
                  </a:schemeClr>
                </a:solidFill>
                <a:latin typeface="+mn-ea"/>
                <a:ea typeface="+mn-ea"/>
                <a:cs typeface="Amazon Ember" panose="020B0603020204020204" pitchFamily="34" charset="0"/>
              </a:rPr>
              <a:t>© 2023, Amazon Web Services, Inc. or its Affiliates. All rights reserved.</a:t>
            </a:r>
          </a:p>
        </p:txBody>
      </p:sp>
      <p:pic>
        <p:nvPicPr>
          <p:cNvPr id="8" name="Picture 12">
            <a:extLst>
              <a:ext uri="{FF2B5EF4-FFF2-40B4-BE49-F238E27FC236}">
                <a16:creationId xmlns:a16="http://schemas.microsoft.com/office/drawing/2014/main" id="{4CA416C0-4104-824C-AC7A-E50AE1335FBA}"/>
              </a:ext>
            </a:extLst>
          </p:cNvPr>
          <p:cNvPicPr>
            <a:picLocks noChangeAspect="1"/>
          </p:cNvPicPr>
          <p:nvPr userDrawn="1"/>
        </p:nvPicPr>
        <p:blipFill>
          <a:blip r:embed="rId30" cstate="email">
            <a:extLst>
              <a:ext uri="{28A0092B-C50C-407E-A947-70E740481C1C}">
                <a14:useLocalDpi xmlns:a14="http://schemas.microsoft.com/office/drawing/2010/main"/>
              </a:ext>
            </a:extLst>
          </a:blip>
          <a:stretch>
            <a:fillRect/>
          </a:stretch>
        </p:blipFill>
        <p:spPr>
          <a:xfrm>
            <a:off x="10221557" y="6295753"/>
            <a:ext cx="1485642" cy="361272"/>
          </a:xfrm>
          <a:prstGeom prst="rect">
            <a:avLst/>
          </a:prstGeom>
        </p:spPr>
      </p:pic>
    </p:spTree>
    <p:extLst>
      <p:ext uri="{BB962C8B-B14F-4D97-AF65-F5344CB8AC3E}">
        <p14:creationId xmlns:p14="http://schemas.microsoft.com/office/powerpoint/2010/main" val="245048481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99"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 id="2147483674" r:id="rId15"/>
    <p:sldLayoutId id="2147483675" r:id="rId16"/>
    <p:sldLayoutId id="2147483676" r:id="rId17"/>
    <p:sldLayoutId id="2147483677" r:id="rId18"/>
    <p:sldLayoutId id="2147483678" r:id="rId19"/>
    <p:sldLayoutId id="2147483679" r:id="rId20"/>
    <p:sldLayoutId id="2147483680" r:id="rId21"/>
    <p:sldLayoutId id="2147483681" r:id="rId22"/>
    <p:sldLayoutId id="2147483682" r:id="rId23"/>
    <p:sldLayoutId id="2147483683" r:id="rId24"/>
    <p:sldLayoutId id="2147483684" r:id="rId25"/>
    <p:sldLayoutId id="2147483685" r:id="rId26"/>
    <p:sldLayoutId id="2147483686" r:id="rId27"/>
    <p:sldLayoutId id="2147483700" r:id="rId28"/>
  </p:sldLayoutIdLst>
  <p:hf sldNum="0" hdr="0" dt="0"/>
  <p:txStyles>
    <p:titleStyle>
      <a:lvl1pPr algn="l" defTabSz="609576" rtl="0" eaLnBrk="1" latinLnBrk="0" hangingPunct="1">
        <a:spcBef>
          <a:spcPct val="0"/>
        </a:spcBef>
        <a:buNone/>
        <a:defRPr sz="3167" b="1" i="0" kern="1200">
          <a:solidFill>
            <a:schemeClr val="tx1"/>
          </a:solidFill>
          <a:latin typeface="Meiryo" panose="020B0604030504040204" pitchFamily="34" charset="-128"/>
          <a:ea typeface="Meiryo" panose="020B0604030504040204" pitchFamily="34" charset="-128"/>
          <a:cs typeface="Amazon Ember" panose="020B0603020204020204" pitchFamily="34" charset="0"/>
        </a:defRPr>
      </a:lvl1pPr>
    </p:titleStyle>
    <p:bodyStyle>
      <a:lvl1pPr marL="0" indent="0" algn="l" defTabSz="609576" rtl="0" eaLnBrk="1" latinLnBrk="0" hangingPunct="1">
        <a:spcBef>
          <a:spcPct val="20000"/>
        </a:spcBef>
        <a:buFontTx/>
        <a:buNone/>
        <a:defRPr sz="2167" b="0" i="0" kern="1200">
          <a:solidFill>
            <a:schemeClr val="tx1"/>
          </a:solidFill>
          <a:latin typeface="Meiryo" panose="020B0604030504040204" pitchFamily="34" charset="-128"/>
          <a:ea typeface="Meiryo" panose="020B0604030504040204" pitchFamily="34" charset="-128"/>
          <a:cs typeface="Amazon Ember Regular" charset="0"/>
        </a:defRPr>
      </a:lvl1pPr>
      <a:lvl2pPr marL="596612" indent="-301613" algn="l" defTabSz="609576" rtl="0" eaLnBrk="1" latinLnBrk="0" hangingPunct="1">
        <a:spcBef>
          <a:spcPct val="20000"/>
        </a:spcBef>
        <a:buFont typeface="Arial"/>
        <a:buChar char="•"/>
        <a:tabLst/>
        <a:defRPr sz="2000" b="0" i="0" kern="1200">
          <a:solidFill>
            <a:schemeClr val="tx1"/>
          </a:solidFill>
          <a:latin typeface="Meiryo" panose="020B0604030504040204" pitchFamily="34" charset="-128"/>
          <a:ea typeface="Meiryo" panose="020B0604030504040204" pitchFamily="34" charset="-128"/>
          <a:cs typeface="Amazon Ember Regular" charset="0"/>
        </a:defRPr>
      </a:lvl2pPr>
      <a:lvl3pPr marL="892933" indent="-302936" algn="l" defTabSz="609576" rtl="0" eaLnBrk="1" latinLnBrk="0" hangingPunct="1">
        <a:spcBef>
          <a:spcPct val="20000"/>
        </a:spcBef>
        <a:buFont typeface="Arial"/>
        <a:buChar char="•"/>
        <a:tabLst/>
        <a:defRPr sz="1833" b="0" i="0" kern="1200">
          <a:solidFill>
            <a:schemeClr val="tx1"/>
          </a:solidFill>
          <a:latin typeface="Meiryo" panose="020B0604030504040204" pitchFamily="34" charset="-128"/>
          <a:ea typeface="Meiryo" panose="020B0604030504040204" pitchFamily="34" charset="-128"/>
          <a:cs typeface="Amazon Ember Regular" charset="0"/>
        </a:defRPr>
      </a:lvl3pPr>
      <a:lvl4pPr marL="1222326" indent="-309550" algn="l" defTabSz="609576" rtl="0" eaLnBrk="1" latinLnBrk="0" hangingPunct="1">
        <a:spcBef>
          <a:spcPct val="20000"/>
        </a:spcBef>
        <a:buFont typeface="Arial" panose="020B0604020202020204" pitchFamily="34" charset="0"/>
        <a:buChar char="•"/>
        <a:tabLst/>
        <a:defRPr sz="1667" b="0" i="0" kern="1200">
          <a:solidFill>
            <a:schemeClr val="tx1"/>
          </a:solidFill>
          <a:latin typeface="Meiryo" panose="020B0604030504040204" pitchFamily="34" charset="-128"/>
          <a:ea typeface="Meiryo" panose="020B0604030504040204" pitchFamily="34" charset="-128"/>
          <a:cs typeface="Amazon Ember Regular" charset="0"/>
        </a:defRPr>
      </a:lvl4pPr>
      <a:lvl5pPr marL="1518648" indent="-316165" algn="l" defTabSz="609576" rtl="0" eaLnBrk="1" latinLnBrk="0" hangingPunct="1">
        <a:spcBef>
          <a:spcPct val="20000"/>
        </a:spcBef>
        <a:buFont typeface="Arial" panose="020B0604020202020204" pitchFamily="34" charset="0"/>
        <a:buChar char="•"/>
        <a:tabLst/>
        <a:defRPr sz="1500" b="0" i="0" kern="1200">
          <a:solidFill>
            <a:schemeClr val="tx1"/>
          </a:solidFill>
          <a:latin typeface="Meiryo" panose="020B0604030504040204" pitchFamily="34" charset="-128"/>
          <a:ea typeface="Meiryo" panose="020B0604030504040204" pitchFamily="34" charset="-128"/>
          <a:cs typeface="Amazon Ember Regular" charset="0"/>
        </a:defRPr>
      </a:lvl5pPr>
      <a:lvl6pPr marL="3352666" indent="-304788" algn="l" defTabSz="609576" rtl="0" eaLnBrk="1" latinLnBrk="0" hangingPunct="1">
        <a:spcBef>
          <a:spcPct val="20000"/>
        </a:spcBef>
        <a:buFont typeface="Arial"/>
        <a:buChar char="•"/>
        <a:defRPr sz="2667" kern="1200">
          <a:solidFill>
            <a:schemeClr val="tx1"/>
          </a:solidFill>
          <a:latin typeface="+mn-lt"/>
          <a:ea typeface="+mn-ea"/>
          <a:cs typeface="+mn-cs"/>
        </a:defRPr>
      </a:lvl6pPr>
      <a:lvl7pPr marL="3962242" indent="-304788" algn="l" defTabSz="609576" rtl="0" eaLnBrk="1" latinLnBrk="0" hangingPunct="1">
        <a:spcBef>
          <a:spcPct val="20000"/>
        </a:spcBef>
        <a:buFont typeface="Arial"/>
        <a:buChar char="•"/>
        <a:defRPr sz="2667" kern="1200">
          <a:solidFill>
            <a:schemeClr val="tx1"/>
          </a:solidFill>
          <a:latin typeface="+mn-lt"/>
          <a:ea typeface="+mn-ea"/>
          <a:cs typeface="+mn-cs"/>
        </a:defRPr>
      </a:lvl7pPr>
      <a:lvl8pPr marL="4571817" indent="-304788" algn="l" defTabSz="609576" rtl="0" eaLnBrk="1" latinLnBrk="0" hangingPunct="1">
        <a:spcBef>
          <a:spcPct val="20000"/>
        </a:spcBef>
        <a:buFont typeface="Arial"/>
        <a:buChar char="•"/>
        <a:defRPr sz="2667" kern="1200">
          <a:solidFill>
            <a:schemeClr val="tx1"/>
          </a:solidFill>
          <a:latin typeface="+mn-lt"/>
          <a:ea typeface="+mn-ea"/>
          <a:cs typeface="+mn-cs"/>
        </a:defRPr>
      </a:lvl8pPr>
      <a:lvl9pPr marL="5181393" indent="-304788" algn="l" defTabSz="609576"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76" rtl="0" eaLnBrk="1" latinLnBrk="0" hangingPunct="1">
        <a:defRPr sz="2400" kern="1200">
          <a:solidFill>
            <a:schemeClr val="tx1"/>
          </a:solidFill>
          <a:latin typeface="+mn-lt"/>
          <a:ea typeface="+mn-ea"/>
          <a:cs typeface="+mn-cs"/>
        </a:defRPr>
      </a:lvl1pPr>
      <a:lvl2pPr marL="609576" algn="l" defTabSz="609576" rtl="0" eaLnBrk="1" latinLnBrk="0" hangingPunct="1">
        <a:defRPr sz="2400" kern="1200">
          <a:solidFill>
            <a:schemeClr val="tx1"/>
          </a:solidFill>
          <a:latin typeface="+mn-lt"/>
          <a:ea typeface="+mn-ea"/>
          <a:cs typeface="+mn-cs"/>
        </a:defRPr>
      </a:lvl2pPr>
      <a:lvl3pPr marL="1219151" algn="l" defTabSz="609576" rtl="0" eaLnBrk="1" latinLnBrk="0" hangingPunct="1">
        <a:defRPr sz="2400" kern="1200">
          <a:solidFill>
            <a:schemeClr val="tx1"/>
          </a:solidFill>
          <a:latin typeface="+mn-lt"/>
          <a:ea typeface="+mn-ea"/>
          <a:cs typeface="+mn-cs"/>
        </a:defRPr>
      </a:lvl3pPr>
      <a:lvl4pPr marL="1828727" algn="l" defTabSz="609576" rtl="0" eaLnBrk="1" latinLnBrk="0" hangingPunct="1">
        <a:defRPr sz="2400" kern="1200">
          <a:solidFill>
            <a:schemeClr val="tx1"/>
          </a:solidFill>
          <a:latin typeface="+mn-lt"/>
          <a:ea typeface="+mn-ea"/>
          <a:cs typeface="+mn-cs"/>
        </a:defRPr>
      </a:lvl4pPr>
      <a:lvl5pPr marL="2438302" algn="l" defTabSz="609576" rtl="0" eaLnBrk="1" latinLnBrk="0" hangingPunct="1">
        <a:defRPr sz="2400" kern="1200">
          <a:solidFill>
            <a:schemeClr val="tx1"/>
          </a:solidFill>
          <a:latin typeface="+mn-lt"/>
          <a:ea typeface="+mn-ea"/>
          <a:cs typeface="+mn-cs"/>
        </a:defRPr>
      </a:lvl5pPr>
      <a:lvl6pPr marL="3047878" algn="l" defTabSz="609576" rtl="0" eaLnBrk="1" latinLnBrk="0" hangingPunct="1">
        <a:defRPr sz="2400" kern="1200">
          <a:solidFill>
            <a:schemeClr val="tx1"/>
          </a:solidFill>
          <a:latin typeface="+mn-lt"/>
          <a:ea typeface="+mn-ea"/>
          <a:cs typeface="+mn-cs"/>
        </a:defRPr>
      </a:lvl6pPr>
      <a:lvl7pPr marL="3657454" algn="l" defTabSz="609576" rtl="0" eaLnBrk="1" latinLnBrk="0" hangingPunct="1">
        <a:defRPr sz="2400" kern="1200">
          <a:solidFill>
            <a:schemeClr val="tx1"/>
          </a:solidFill>
          <a:latin typeface="+mn-lt"/>
          <a:ea typeface="+mn-ea"/>
          <a:cs typeface="+mn-cs"/>
        </a:defRPr>
      </a:lvl7pPr>
      <a:lvl8pPr marL="4267029" algn="l" defTabSz="609576" rtl="0" eaLnBrk="1" latinLnBrk="0" hangingPunct="1">
        <a:defRPr sz="2400" kern="1200">
          <a:solidFill>
            <a:schemeClr val="tx1"/>
          </a:solidFill>
          <a:latin typeface="+mn-lt"/>
          <a:ea typeface="+mn-ea"/>
          <a:cs typeface="+mn-cs"/>
        </a:defRPr>
      </a:lvl8pPr>
      <a:lvl9pPr marL="4876605" algn="l" defTabSz="609576"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36">
          <p15:clr>
            <a:srgbClr val="F26B43"/>
          </p15:clr>
        </p15:guide>
        <p15:guide id="2" pos="8856">
          <p15:clr>
            <a:srgbClr val="F26B43"/>
          </p15:clr>
        </p15:guide>
        <p15:guide id="3" orient="horz" pos="1027">
          <p15:clr>
            <a:srgbClr val="F26B43"/>
          </p15:clr>
        </p15:guide>
        <p15:guide id="4" orient="horz" pos="4633">
          <p15:clr>
            <a:srgbClr val="F26B43"/>
          </p15:clr>
        </p15:guide>
        <p15:guide id="5" orient="horz" pos="5109">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153249"/>
            <a:ext cx="11258551" cy="575678"/>
          </a:xfrm>
          <a:prstGeom prst="rect">
            <a:avLst/>
          </a:prstGeom>
        </p:spPr>
        <p:txBody>
          <a:bodyPr vert="horz" lIns="91440" tIns="45720" rIns="91440" bIns="45720" rtlCol="0" anchor="t">
            <a:noAutofit/>
          </a:bodyPr>
          <a:lstStyle/>
          <a:p>
            <a:r>
              <a:rPr lang="en-US" dirty="0"/>
              <a:t>Click to edit Master title style</a:t>
            </a:r>
          </a:p>
        </p:txBody>
      </p:sp>
      <p:sp>
        <p:nvSpPr>
          <p:cNvPr id="6" name="TextBox 5"/>
          <p:cNvSpPr txBox="1"/>
          <p:nvPr userDrawn="1"/>
        </p:nvSpPr>
        <p:spPr>
          <a:xfrm>
            <a:off x="449053" y="6403251"/>
            <a:ext cx="5929575" cy="143565"/>
          </a:xfrm>
          <a:prstGeom prst="rect">
            <a:avLst/>
          </a:prstGeom>
          <a:noFill/>
        </p:spPr>
        <p:txBody>
          <a:bodyPr wrap="square" lIns="0" tIns="0" rIns="0" bIns="0" rtlCol="0">
            <a:spAutoFit/>
          </a:bodyPr>
          <a:lstStyle/>
          <a:p>
            <a:pPr marL="0" marR="0" indent="0" algn="l" defTabSz="609576" rtl="0" eaLnBrk="1" fontAlgn="auto" latinLnBrk="0" hangingPunct="1">
              <a:lnSpc>
                <a:spcPct val="100000"/>
              </a:lnSpc>
              <a:spcBef>
                <a:spcPts val="0"/>
              </a:spcBef>
              <a:spcAft>
                <a:spcPts val="0"/>
              </a:spcAft>
              <a:buClrTx/>
              <a:buSzTx/>
              <a:buFontTx/>
              <a:buNone/>
              <a:tabLst/>
              <a:defRPr/>
            </a:pPr>
            <a:r>
              <a:rPr lang="en-US" sz="933" b="0" i="0" dirty="0">
                <a:solidFill>
                  <a:schemeClr val="bg1">
                    <a:lumMod val="50000"/>
                  </a:schemeClr>
                </a:solidFill>
                <a:latin typeface="+mn-ea"/>
                <a:ea typeface="+mn-ea"/>
                <a:cs typeface="Amazon Ember" panose="020B0603020204020204" pitchFamily="34" charset="0"/>
              </a:rPr>
              <a:t>© 2023, Amazon Web Services, Inc. or its Affiliates. All rights reserved.</a:t>
            </a:r>
          </a:p>
        </p:txBody>
      </p:sp>
      <p:pic>
        <p:nvPicPr>
          <p:cNvPr id="7" name="Picture 6"/>
          <p:cNvPicPr>
            <a:picLocks noChangeAspect="1"/>
          </p:cNvPicPr>
          <p:nvPr userDrawn="1"/>
        </p:nvPicPr>
        <p:blipFill>
          <a:blip r:embed="rId10" cstate="email">
            <a:extLst>
              <a:ext uri="{28A0092B-C50C-407E-A947-70E740481C1C}">
                <a14:useLocalDpi xmlns:a14="http://schemas.microsoft.com/office/drawing/2010/main"/>
              </a:ext>
            </a:extLst>
          </a:blip>
          <a:srcRect/>
          <a:stretch/>
        </p:blipFill>
        <p:spPr>
          <a:xfrm>
            <a:off x="10257307" y="6295065"/>
            <a:ext cx="1485641" cy="360000"/>
          </a:xfrm>
          <a:prstGeom prst="rect">
            <a:avLst/>
          </a:prstGeom>
          <a:solidFill>
            <a:schemeClr val="bg1"/>
          </a:solidFill>
        </p:spPr>
      </p:pic>
      <p:sp>
        <p:nvSpPr>
          <p:cNvPr id="8" name="Text Placeholder 2">
            <a:extLst>
              <a:ext uri="{FF2B5EF4-FFF2-40B4-BE49-F238E27FC236}">
                <a16:creationId xmlns:a16="http://schemas.microsoft.com/office/drawing/2014/main" id="{BE88DE09-DA6B-F044-BC47-41974C804E23}"/>
              </a:ext>
            </a:extLst>
          </p:cNvPr>
          <p:cNvSpPr txBox="1">
            <a:spLocks/>
          </p:cNvSpPr>
          <p:nvPr userDrawn="1"/>
        </p:nvSpPr>
        <p:spPr>
          <a:xfrm flipH="1">
            <a:off x="11719559" y="6515100"/>
            <a:ext cx="345441" cy="286762"/>
          </a:xfrm>
          <a:prstGeom prst="rect">
            <a:avLst/>
          </a:prstGeom>
        </p:spPr>
        <p:txBody>
          <a:bodyPr vert="horz" lIns="76200" tIns="38100" rIns="76200" bIns="38100" rtlCol="0">
            <a:noAutofit/>
          </a:bodyPr>
          <a:lstStyle>
            <a:lvl1pPr marL="0" indent="0" algn="l" defTabSz="731520" rtl="0" eaLnBrk="1" latinLnBrk="0" hangingPunct="1">
              <a:spcBef>
                <a:spcPct val="20000"/>
              </a:spcBef>
              <a:buFontTx/>
              <a:buNone/>
              <a:defRPr sz="2900" b="0" i="0" kern="1200">
                <a:solidFill>
                  <a:schemeClr val="tx1"/>
                </a:solidFill>
                <a:latin typeface="Meiryo" panose="020B0604030504040204" pitchFamily="34" charset="-128"/>
                <a:ea typeface="Meiryo" panose="020B0604030504040204" pitchFamily="34" charset="-128"/>
                <a:cs typeface="Amazon Ember Regular" charset="0"/>
              </a:defRPr>
            </a:lvl1pPr>
            <a:lvl2pPr marL="1188720" indent="-457200" algn="l" defTabSz="731520" rtl="0" eaLnBrk="1" latinLnBrk="0" hangingPunct="1">
              <a:spcBef>
                <a:spcPct val="20000"/>
              </a:spcBef>
              <a:buFont typeface="Arial"/>
              <a:buChar char="•"/>
              <a:defRPr sz="2900" b="0" i="0" kern="1200">
                <a:solidFill>
                  <a:schemeClr val="tx1"/>
                </a:solidFill>
                <a:latin typeface="Meiryo" panose="020B0604030504040204" pitchFamily="34" charset="-128"/>
                <a:ea typeface="Meiryo" panose="020B0604030504040204" pitchFamily="34" charset="-128"/>
                <a:cs typeface="Amazon Ember Regular" charset="0"/>
              </a:defRPr>
            </a:lvl2pPr>
            <a:lvl3pPr marL="1828800" indent="-365760" algn="l" defTabSz="731520" rtl="0" eaLnBrk="1" latinLnBrk="0" hangingPunct="1">
              <a:spcBef>
                <a:spcPct val="20000"/>
              </a:spcBef>
              <a:buFont typeface="Arial"/>
              <a:buChar char="•"/>
              <a:defRPr sz="2600" b="0" i="0" kern="1200">
                <a:solidFill>
                  <a:schemeClr val="tx1"/>
                </a:solidFill>
                <a:latin typeface="Meiryo" panose="020B0604030504040204" pitchFamily="34" charset="-128"/>
                <a:ea typeface="Meiryo" panose="020B0604030504040204" pitchFamily="34" charset="-128"/>
                <a:cs typeface="Amazon Ember Regular" charset="0"/>
              </a:defRPr>
            </a:lvl3pPr>
            <a:lvl4pPr marL="2560320" indent="-365760" algn="l" defTabSz="731520" rtl="0" eaLnBrk="1" latinLnBrk="0" hangingPunct="1">
              <a:spcBef>
                <a:spcPct val="20000"/>
              </a:spcBef>
              <a:buFont typeface="Arial"/>
              <a:buChar char="–"/>
              <a:defRPr sz="2200" b="0" i="0" kern="1200">
                <a:solidFill>
                  <a:schemeClr val="tx1"/>
                </a:solidFill>
                <a:latin typeface="Meiryo" panose="020B0604030504040204" pitchFamily="34" charset="-128"/>
                <a:ea typeface="Meiryo" panose="020B0604030504040204" pitchFamily="34" charset="-128"/>
                <a:cs typeface="Amazon Ember Regular" charset="0"/>
              </a:defRPr>
            </a:lvl4pPr>
            <a:lvl5pPr marL="3291840" indent="-365760" algn="l" defTabSz="731520" rtl="0" eaLnBrk="1" latinLnBrk="0" hangingPunct="1">
              <a:spcBef>
                <a:spcPct val="20000"/>
              </a:spcBef>
              <a:buFont typeface="Arial"/>
              <a:buChar char="»"/>
              <a:defRPr sz="1900" b="0" i="0" kern="1200">
                <a:solidFill>
                  <a:schemeClr val="tx1"/>
                </a:solidFill>
                <a:latin typeface="Meiryo" panose="020B0604030504040204" pitchFamily="34" charset="-128"/>
                <a:ea typeface="Meiryo" panose="020B0604030504040204" pitchFamily="34" charset="-128"/>
                <a:cs typeface="Amazon Ember Regular" charset="0"/>
              </a:defRPr>
            </a:lvl5pPr>
            <a:lvl6pPr marL="4023360" indent="-365760" algn="l" defTabSz="731520" rtl="0" eaLnBrk="1" latinLnBrk="0" hangingPunct="1">
              <a:spcBef>
                <a:spcPct val="20000"/>
              </a:spcBef>
              <a:buFont typeface="Arial"/>
              <a:buChar char="•"/>
              <a:defRPr sz="3200" kern="1200">
                <a:solidFill>
                  <a:schemeClr val="tx1"/>
                </a:solidFill>
                <a:latin typeface="+mn-lt"/>
                <a:ea typeface="+mn-ea"/>
                <a:cs typeface="+mn-cs"/>
              </a:defRPr>
            </a:lvl6pPr>
            <a:lvl7pPr marL="4754880" indent="-365760" algn="l" defTabSz="731520" rtl="0" eaLnBrk="1" latinLnBrk="0" hangingPunct="1">
              <a:spcBef>
                <a:spcPct val="20000"/>
              </a:spcBef>
              <a:buFont typeface="Arial"/>
              <a:buChar char="•"/>
              <a:defRPr sz="3200" kern="1200">
                <a:solidFill>
                  <a:schemeClr val="tx1"/>
                </a:solidFill>
                <a:latin typeface="+mn-lt"/>
                <a:ea typeface="+mn-ea"/>
                <a:cs typeface="+mn-cs"/>
              </a:defRPr>
            </a:lvl7pPr>
            <a:lvl8pPr marL="5486400" indent="-365760" algn="l" defTabSz="731520" rtl="0" eaLnBrk="1" latinLnBrk="0" hangingPunct="1">
              <a:spcBef>
                <a:spcPct val="20000"/>
              </a:spcBef>
              <a:buFont typeface="Arial"/>
              <a:buChar char="•"/>
              <a:defRPr sz="3200" kern="1200">
                <a:solidFill>
                  <a:schemeClr val="tx1"/>
                </a:solidFill>
                <a:latin typeface="+mn-lt"/>
                <a:ea typeface="+mn-ea"/>
                <a:cs typeface="+mn-cs"/>
              </a:defRPr>
            </a:lvl8pPr>
            <a:lvl9pPr marL="6217920" indent="-365760" algn="l" defTabSz="731520" rtl="0" eaLnBrk="1" latinLnBrk="0" hangingPunct="1">
              <a:spcBef>
                <a:spcPct val="20000"/>
              </a:spcBef>
              <a:buFont typeface="Arial"/>
              <a:buChar char="•"/>
              <a:defRPr sz="3200" kern="1200">
                <a:solidFill>
                  <a:schemeClr val="tx1"/>
                </a:solidFill>
                <a:latin typeface="+mn-lt"/>
                <a:ea typeface="+mn-ea"/>
                <a:cs typeface="+mn-cs"/>
              </a:defRPr>
            </a:lvl9pPr>
          </a:lstStyle>
          <a:p>
            <a:pPr algn="ctr"/>
            <a:fld id="{8ACF1DE9-08EA-4D2B-AC7A-71BF6C3A9094}" type="slidenum">
              <a:rPr lang="en-US" sz="875" smtClean="0">
                <a:solidFill>
                  <a:schemeClr val="bg1">
                    <a:lumMod val="50000"/>
                  </a:schemeClr>
                </a:solidFill>
              </a:rPr>
              <a:pPr algn="ctr"/>
              <a:t>‹#›</a:t>
            </a:fld>
            <a:endParaRPr lang="en-US" sz="875" dirty="0">
              <a:solidFill>
                <a:schemeClr val="bg1">
                  <a:lumMod val="50000"/>
                </a:schemeClr>
              </a:solidFill>
            </a:endParaRPr>
          </a:p>
        </p:txBody>
      </p:sp>
    </p:spTree>
    <p:extLst>
      <p:ext uri="{BB962C8B-B14F-4D97-AF65-F5344CB8AC3E}">
        <p14:creationId xmlns:p14="http://schemas.microsoft.com/office/powerpoint/2010/main" val="2253723287"/>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8" r:id="rId8"/>
  </p:sldLayoutIdLst>
  <p:hf sldNum="0" hdr="0" dt="0"/>
  <p:txStyles>
    <p:titleStyle>
      <a:lvl1pPr algn="l" defTabSz="609576" rtl="0" eaLnBrk="1" latinLnBrk="0" hangingPunct="1">
        <a:spcBef>
          <a:spcPct val="0"/>
        </a:spcBef>
        <a:buNone/>
        <a:defRPr sz="3333" b="1" i="0" kern="1200">
          <a:solidFill>
            <a:schemeClr val="tx1"/>
          </a:solidFill>
          <a:latin typeface="Meiryo" panose="020B0604030504040204" pitchFamily="34" charset="-128"/>
          <a:ea typeface="Meiryo" panose="020B0604030504040204" pitchFamily="34" charset="-128"/>
          <a:cs typeface="Amazon Ember" panose="020B0603020204020204" pitchFamily="34" charset="0"/>
        </a:defRPr>
      </a:lvl1pPr>
    </p:titleStyle>
    <p:bodyStyle>
      <a:lvl1pPr marL="0" indent="0" algn="l" defTabSz="609576" rtl="0" eaLnBrk="1" latinLnBrk="0" hangingPunct="1">
        <a:spcBef>
          <a:spcPct val="20000"/>
        </a:spcBef>
        <a:buFontTx/>
        <a:buNone/>
        <a:defRPr sz="2167" b="0" i="0" kern="1200">
          <a:solidFill>
            <a:schemeClr val="tx1"/>
          </a:solidFill>
          <a:latin typeface="Meiryo" panose="020B0604030504040204" pitchFamily="34" charset="-128"/>
          <a:ea typeface="Meiryo" panose="020B0604030504040204" pitchFamily="34" charset="-128"/>
          <a:cs typeface="Amazon Ember Regular" charset="0"/>
        </a:defRPr>
      </a:lvl1pPr>
      <a:lvl2pPr marL="596612" indent="-301613" algn="l" defTabSz="609576" rtl="0" eaLnBrk="1" latinLnBrk="0" hangingPunct="1">
        <a:spcBef>
          <a:spcPct val="20000"/>
        </a:spcBef>
        <a:buFont typeface="Arial"/>
        <a:buChar char="•"/>
        <a:tabLst/>
        <a:defRPr sz="2000" b="0" i="0" kern="1200">
          <a:solidFill>
            <a:schemeClr val="tx1"/>
          </a:solidFill>
          <a:latin typeface="Meiryo" panose="020B0604030504040204" pitchFamily="34" charset="-128"/>
          <a:ea typeface="Meiryo" panose="020B0604030504040204" pitchFamily="34" charset="-128"/>
          <a:cs typeface="Amazon Ember Regular" charset="0"/>
        </a:defRPr>
      </a:lvl2pPr>
      <a:lvl3pPr marL="892933" indent="-302936" algn="l" defTabSz="609576" rtl="0" eaLnBrk="1" latinLnBrk="0" hangingPunct="1">
        <a:spcBef>
          <a:spcPct val="20000"/>
        </a:spcBef>
        <a:buFont typeface="Arial"/>
        <a:buChar char="•"/>
        <a:tabLst/>
        <a:defRPr sz="1833" b="0" i="0" kern="1200">
          <a:solidFill>
            <a:schemeClr val="tx1"/>
          </a:solidFill>
          <a:latin typeface="Meiryo" panose="020B0604030504040204" pitchFamily="34" charset="-128"/>
          <a:ea typeface="Meiryo" panose="020B0604030504040204" pitchFamily="34" charset="-128"/>
          <a:cs typeface="Amazon Ember Regular" charset="0"/>
        </a:defRPr>
      </a:lvl3pPr>
      <a:lvl4pPr marL="1222326" indent="-309550" algn="l" defTabSz="609576" rtl="0" eaLnBrk="1" latinLnBrk="0" hangingPunct="1">
        <a:spcBef>
          <a:spcPct val="20000"/>
        </a:spcBef>
        <a:buFont typeface="Arial" panose="020B0604020202020204" pitchFamily="34" charset="0"/>
        <a:buChar char="•"/>
        <a:tabLst/>
        <a:defRPr sz="1667" b="0" i="0" kern="1200">
          <a:solidFill>
            <a:schemeClr val="tx1"/>
          </a:solidFill>
          <a:latin typeface="Meiryo" panose="020B0604030504040204" pitchFamily="34" charset="-128"/>
          <a:ea typeface="Meiryo" panose="020B0604030504040204" pitchFamily="34" charset="-128"/>
          <a:cs typeface="Amazon Ember Regular" charset="0"/>
        </a:defRPr>
      </a:lvl4pPr>
      <a:lvl5pPr marL="1518648" indent="-316165" algn="l" defTabSz="609576" rtl="0" eaLnBrk="1" latinLnBrk="0" hangingPunct="1">
        <a:spcBef>
          <a:spcPct val="20000"/>
        </a:spcBef>
        <a:buFont typeface="Arial" panose="020B0604020202020204" pitchFamily="34" charset="0"/>
        <a:buChar char="•"/>
        <a:tabLst/>
        <a:defRPr sz="1500" b="0" i="0" kern="1200">
          <a:solidFill>
            <a:schemeClr val="tx1"/>
          </a:solidFill>
          <a:latin typeface="Meiryo" panose="020B0604030504040204" pitchFamily="34" charset="-128"/>
          <a:ea typeface="Meiryo" panose="020B0604030504040204" pitchFamily="34" charset="-128"/>
          <a:cs typeface="Amazon Ember Regular" charset="0"/>
        </a:defRPr>
      </a:lvl5pPr>
      <a:lvl6pPr marL="3352666" indent="-304788" algn="l" defTabSz="609576" rtl="0" eaLnBrk="1" latinLnBrk="0" hangingPunct="1">
        <a:spcBef>
          <a:spcPct val="20000"/>
        </a:spcBef>
        <a:buFont typeface="Arial"/>
        <a:buChar char="•"/>
        <a:defRPr sz="2667" kern="1200">
          <a:solidFill>
            <a:schemeClr val="tx1"/>
          </a:solidFill>
          <a:latin typeface="+mn-lt"/>
          <a:ea typeface="+mn-ea"/>
          <a:cs typeface="+mn-cs"/>
        </a:defRPr>
      </a:lvl6pPr>
      <a:lvl7pPr marL="3962242" indent="-304788" algn="l" defTabSz="609576" rtl="0" eaLnBrk="1" latinLnBrk="0" hangingPunct="1">
        <a:spcBef>
          <a:spcPct val="20000"/>
        </a:spcBef>
        <a:buFont typeface="Arial"/>
        <a:buChar char="•"/>
        <a:defRPr sz="2667" kern="1200">
          <a:solidFill>
            <a:schemeClr val="tx1"/>
          </a:solidFill>
          <a:latin typeface="+mn-lt"/>
          <a:ea typeface="+mn-ea"/>
          <a:cs typeface="+mn-cs"/>
        </a:defRPr>
      </a:lvl7pPr>
      <a:lvl8pPr marL="4571817" indent="-304788" algn="l" defTabSz="609576" rtl="0" eaLnBrk="1" latinLnBrk="0" hangingPunct="1">
        <a:spcBef>
          <a:spcPct val="20000"/>
        </a:spcBef>
        <a:buFont typeface="Arial"/>
        <a:buChar char="•"/>
        <a:defRPr sz="2667" kern="1200">
          <a:solidFill>
            <a:schemeClr val="tx1"/>
          </a:solidFill>
          <a:latin typeface="+mn-lt"/>
          <a:ea typeface="+mn-ea"/>
          <a:cs typeface="+mn-cs"/>
        </a:defRPr>
      </a:lvl8pPr>
      <a:lvl9pPr marL="5181393" indent="-304788" algn="l" defTabSz="609576"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76" rtl="0" eaLnBrk="1" latinLnBrk="0" hangingPunct="1">
        <a:defRPr sz="2400" kern="1200">
          <a:solidFill>
            <a:schemeClr val="tx1"/>
          </a:solidFill>
          <a:latin typeface="+mn-lt"/>
          <a:ea typeface="+mn-ea"/>
          <a:cs typeface="+mn-cs"/>
        </a:defRPr>
      </a:lvl1pPr>
      <a:lvl2pPr marL="609576" algn="l" defTabSz="609576" rtl="0" eaLnBrk="1" latinLnBrk="0" hangingPunct="1">
        <a:defRPr sz="2400" kern="1200">
          <a:solidFill>
            <a:schemeClr val="tx1"/>
          </a:solidFill>
          <a:latin typeface="+mn-lt"/>
          <a:ea typeface="+mn-ea"/>
          <a:cs typeface="+mn-cs"/>
        </a:defRPr>
      </a:lvl2pPr>
      <a:lvl3pPr marL="1219151" algn="l" defTabSz="609576" rtl="0" eaLnBrk="1" latinLnBrk="0" hangingPunct="1">
        <a:defRPr sz="2400" kern="1200">
          <a:solidFill>
            <a:schemeClr val="tx1"/>
          </a:solidFill>
          <a:latin typeface="+mn-lt"/>
          <a:ea typeface="+mn-ea"/>
          <a:cs typeface="+mn-cs"/>
        </a:defRPr>
      </a:lvl3pPr>
      <a:lvl4pPr marL="1828727" algn="l" defTabSz="609576" rtl="0" eaLnBrk="1" latinLnBrk="0" hangingPunct="1">
        <a:defRPr sz="2400" kern="1200">
          <a:solidFill>
            <a:schemeClr val="tx1"/>
          </a:solidFill>
          <a:latin typeface="+mn-lt"/>
          <a:ea typeface="+mn-ea"/>
          <a:cs typeface="+mn-cs"/>
        </a:defRPr>
      </a:lvl4pPr>
      <a:lvl5pPr marL="2438302" algn="l" defTabSz="609576" rtl="0" eaLnBrk="1" latinLnBrk="0" hangingPunct="1">
        <a:defRPr sz="2400" kern="1200">
          <a:solidFill>
            <a:schemeClr val="tx1"/>
          </a:solidFill>
          <a:latin typeface="+mn-lt"/>
          <a:ea typeface="+mn-ea"/>
          <a:cs typeface="+mn-cs"/>
        </a:defRPr>
      </a:lvl5pPr>
      <a:lvl6pPr marL="3047878" algn="l" defTabSz="609576" rtl="0" eaLnBrk="1" latinLnBrk="0" hangingPunct="1">
        <a:defRPr sz="2400" kern="1200">
          <a:solidFill>
            <a:schemeClr val="tx1"/>
          </a:solidFill>
          <a:latin typeface="+mn-lt"/>
          <a:ea typeface="+mn-ea"/>
          <a:cs typeface="+mn-cs"/>
        </a:defRPr>
      </a:lvl6pPr>
      <a:lvl7pPr marL="3657454" algn="l" defTabSz="609576" rtl="0" eaLnBrk="1" latinLnBrk="0" hangingPunct="1">
        <a:defRPr sz="2400" kern="1200">
          <a:solidFill>
            <a:schemeClr val="tx1"/>
          </a:solidFill>
          <a:latin typeface="+mn-lt"/>
          <a:ea typeface="+mn-ea"/>
          <a:cs typeface="+mn-cs"/>
        </a:defRPr>
      </a:lvl7pPr>
      <a:lvl8pPr marL="4267029" algn="l" defTabSz="609576" rtl="0" eaLnBrk="1" latinLnBrk="0" hangingPunct="1">
        <a:defRPr sz="2400" kern="1200">
          <a:solidFill>
            <a:schemeClr val="tx1"/>
          </a:solidFill>
          <a:latin typeface="+mn-lt"/>
          <a:ea typeface="+mn-ea"/>
          <a:cs typeface="+mn-cs"/>
        </a:defRPr>
      </a:lvl8pPr>
      <a:lvl9pPr marL="4876605" algn="l" defTabSz="609576"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36">
          <p15:clr>
            <a:srgbClr val="F26B43"/>
          </p15:clr>
        </p15:guide>
        <p15:guide id="2" pos="8856">
          <p15:clr>
            <a:srgbClr val="F26B43"/>
          </p15:clr>
        </p15:guide>
        <p15:guide id="3" orient="horz" pos="1027">
          <p15:clr>
            <a:srgbClr val="F26B43"/>
          </p15:clr>
        </p15:guide>
        <p15:guide id="4" orient="horz" pos="4633">
          <p15:clr>
            <a:srgbClr val="F26B43"/>
          </p15:clr>
        </p15:guide>
        <p15:guide id="5" orient="horz" pos="5109">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docs.aws.amazon.com/ja_jp/organizations/latest/userguide/orgs_getting-started_concepts.html"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8" Type="http://schemas.openxmlformats.org/officeDocument/2006/relationships/slide" Target="slide133.xml"/><Relationship Id="rId3" Type="http://schemas.openxmlformats.org/officeDocument/2006/relationships/slide" Target="slide105.xml"/><Relationship Id="rId7" Type="http://schemas.openxmlformats.org/officeDocument/2006/relationships/slide" Target="slide132.xml"/><Relationship Id="rId2" Type="http://schemas.openxmlformats.org/officeDocument/2006/relationships/slide" Target="slide101.xml"/><Relationship Id="rId1" Type="http://schemas.openxmlformats.org/officeDocument/2006/relationships/slideLayout" Target="../slideLayouts/slideLayout4.xml"/><Relationship Id="rId6" Type="http://schemas.openxmlformats.org/officeDocument/2006/relationships/slide" Target="slide130.xml"/><Relationship Id="rId5" Type="http://schemas.openxmlformats.org/officeDocument/2006/relationships/slide" Target="slide121.xml"/><Relationship Id="rId10" Type="http://schemas.openxmlformats.org/officeDocument/2006/relationships/slide" Target="slide140.xml"/><Relationship Id="rId4" Type="http://schemas.openxmlformats.org/officeDocument/2006/relationships/slide" Target="slide117.xml"/><Relationship Id="rId9" Type="http://schemas.openxmlformats.org/officeDocument/2006/relationships/slide" Target="slide135.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4.xml"/></Relationships>
</file>

<file path=ppt/slides/_rels/slide102.xml.rels><?xml version="1.0" encoding="UTF-8" standalone="yes"?>
<Relationships xmlns="http://schemas.openxmlformats.org/package/2006/relationships"><Relationship Id="rId8" Type="http://schemas.openxmlformats.org/officeDocument/2006/relationships/image" Target="../media/image260.svg"/><Relationship Id="rId13" Type="http://schemas.openxmlformats.org/officeDocument/2006/relationships/image" Target="../media/image265.png"/><Relationship Id="rId18" Type="http://schemas.openxmlformats.org/officeDocument/2006/relationships/image" Target="../media/image270.svg"/><Relationship Id="rId26" Type="http://schemas.openxmlformats.org/officeDocument/2006/relationships/image" Target="../media/image274.svg"/><Relationship Id="rId3" Type="http://schemas.openxmlformats.org/officeDocument/2006/relationships/image" Target="../media/image257.png"/><Relationship Id="rId21" Type="http://schemas.openxmlformats.org/officeDocument/2006/relationships/image" Target="../media/image37.png"/><Relationship Id="rId7" Type="http://schemas.openxmlformats.org/officeDocument/2006/relationships/image" Target="../media/image259.png"/><Relationship Id="rId12" Type="http://schemas.openxmlformats.org/officeDocument/2006/relationships/image" Target="../media/image264.svg"/><Relationship Id="rId17" Type="http://schemas.openxmlformats.org/officeDocument/2006/relationships/image" Target="../media/image269.png"/><Relationship Id="rId25" Type="http://schemas.openxmlformats.org/officeDocument/2006/relationships/image" Target="../media/image273.png"/><Relationship Id="rId2" Type="http://schemas.openxmlformats.org/officeDocument/2006/relationships/notesSlide" Target="../notesSlides/notesSlide68.xml"/><Relationship Id="rId16" Type="http://schemas.openxmlformats.org/officeDocument/2006/relationships/image" Target="../media/image268.svg"/><Relationship Id="rId20" Type="http://schemas.openxmlformats.org/officeDocument/2006/relationships/image" Target="../media/image26.svg"/><Relationship Id="rId1" Type="http://schemas.openxmlformats.org/officeDocument/2006/relationships/slideLayout" Target="../slideLayouts/slideLayout2.xml"/><Relationship Id="rId6" Type="http://schemas.openxmlformats.org/officeDocument/2006/relationships/image" Target="../media/image20.svg"/><Relationship Id="rId11" Type="http://schemas.openxmlformats.org/officeDocument/2006/relationships/image" Target="../media/image263.png"/><Relationship Id="rId24" Type="http://schemas.openxmlformats.org/officeDocument/2006/relationships/image" Target="../media/image272.svg"/><Relationship Id="rId5" Type="http://schemas.openxmlformats.org/officeDocument/2006/relationships/image" Target="../media/image19.png"/><Relationship Id="rId15" Type="http://schemas.openxmlformats.org/officeDocument/2006/relationships/image" Target="../media/image267.png"/><Relationship Id="rId23" Type="http://schemas.openxmlformats.org/officeDocument/2006/relationships/image" Target="../media/image271.png"/><Relationship Id="rId28" Type="http://schemas.openxmlformats.org/officeDocument/2006/relationships/image" Target="../media/image276.svg"/><Relationship Id="rId10" Type="http://schemas.openxmlformats.org/officeDocument/2006/relationships/image" Target="../media/image262.svg"/><Relationship Id="rId19" Type="http://schemas.openxmlformats.org/officeDocument/2006/relationships/image" Target="../media/image25.png"/><Relationship Id="rId4" Type="http://schemas.openxmlformats.org/officeDocument/2006/relationships/image" Target="../media/image258.svg"/><Relationship Id="rId9" Type="http://schemas.openxmlformats.org/officeDocument/2006/relationships/image" Target="../media/image261.png"/><Relationship Id="rId14" Type="http://schemas.openxmlformats.org/officeDocument/2006/relationships/image" Target="../media/image266.svg"/><Relationship Id="rId22" Type="http://schemas.openxmlformats.org/officeDocument/2006/relationships/image" Target="../media/image38.svg"/><Relationship Id="rId27" Type="http://schemas.openxmlformats.org/officeDocument/2006/relationships/image" Target="../media/image275.png"/></Relationships>
</file>

<file path=ppt/slides/_rels/slide103.xml.rels><?xml version="1.0" encoding="UTF-8" standalone="yes"?>
<Relationships xmlns="http://schemas.openxmlformats.org/package/2006/relationships"><Relationship Id="rId3" Type="http://schemas.openxmlformats.org/officeDocument/2006/relationships/hyperlink" Target="https://docs.aws.amazon.com/ja_jp/vpc/latest/tgw/tgw-best-design-practices.html" TargetMode="External"/><Relationship Id="rId2" Type="http://schemas.openxmlformats.org/officeDocument/2006/relationships/notesSlide" Target="../notesSlides/notesSlide69.xml"/><Relationship Id="rId1" Type="http://schemas.openxmlformats.org/officeDocument/2006/relationships/slideLayout" Target="../slideLayouts/slideLayout2.xml"/><Relationship Id="rId4" Type="http://schemas.openxmlformats.org/officeDocument/2006/relationships/hyperlink" Target="https://d1.awsstatic.com/webinars/jp/pdf/services/20191113_AWS-BlackBelt_Transit_Gateway.pdf" TargetMode="Externa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6.xml.rels><?xml version="1.0" encoding="UTF-8" standalone="yes"?>
<Relationships xmlns="http://schemas.openxmlformats.org/package/2006/relationships"><Relationship Id="rId3" Type="http://schemas.openxmlformats.org/officeDocument/2006/relationships/image" Target="../media/image277.png"/><Relationship Id="rId7" Type="http://schemas.openxmlformats.org/officeDocument/2006/relationships/image" Target="../media/image129.png"/><Relationship Id="rId2" Type="http://schemas.openxmlformats.org/officeDocument/2006/relationships/notesSlide" Target="../notesSlides/notesSlide71.xml"/><Relationship Id="rId1" Type="http://schemas.openxmlformats.org/officeDocument/2006/relationships/slideLayout" Target="../slideLayouts/slideLayout2.xml"/><Relationship Id="rId6" Type="http://schemas.openxmlformats.org/officeDocument/2006/relationships/image" Target="../media/image88.svg"/><Relationship Id="rId5" Type="http://schemas.openxmlformats.org/officeDocument/2006/relationships/image" Target="../media/image87.png"/><Relationship Id="rId4" Type="http://schemas.openxmlformats.org/officeDocument/2006/relationships/image" Target="../media/image278.svg"/></Relationships>
</file>

<file path=ppt/slides/_rels/slide107.xml.rels><?xml version="1.0" encoding="UTF-8" standalone="yes"?>
<Relationships xmlns="http://schemas.openxmlformats.org/package/2006/relationships"><Relationship Id="rId3" Type="http://schemas.openxmlformats.org/officeDocument/2006/relationships/image" Target="../media/image277.png"/><Relationship Id="rId7" Type="http://schemas.openxmlformats.org/officeDocument/2006/relationships/image" Target="../media/image88.svg"/><Relationship Id="rId2" Type="http://schemas.openxmlformats.org/officeDocument/2006/relationships/notesSlide" Target="../notesSlides/notesSlide72.xml"/><Relationship Id="rId1" Type="http://schemas.openxmlformats.org/officeDocument/2006/relationships/slideLayout" Target="../slideLayouts/slideLayout2.xml"/><Relationship Id="rId6" Type="http://schemas.openxmlformats.org/officeDocument/2006/relationships/image" Target="../media/image87.png"/><Relationship Id="rId5" Type="http://schemas.openxmlformats.org/officeDocument/2006/relationships/image" Target="../media/image129.png"/><Relationship Id="rId4" Type="http://schemas.openxmlformats.org/officeDocument/2006/relationships/image" Target="../media/image278.sv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hyperlink" Target="https://aws.amazon.com/jp/privatelink/pricing/" TargetMode="External"/><Relationship Id="rId2" Type="http://schemas.openxmlformats.org/officeDocument/2006/relationships/notesSlide" Target="../notesSlides/notesSlide73.xml"/><Relationship Id="rId1" Type="http://schemas.openxmlformats.org/officeDocument/2006/relationships/slideLayout" Target="../slideLayouts/slideLayout2.xml"/><Relationship Id="rId6" Type="http://schemas.openxmlformats.org/officeDocument/2006/relationships/hyperlink" Target="https://docs.aws.amazon.com/ja_jp/vpc/latest/privatelink/endpoint-services-overview.html" TargetMode="External"/><Relationship Id="rId5" Type="http://schemas.openxmlformats.org/officeDocument/2006/relationships/hyperlink" Target="https://docs.aws.amazon.com/ja_jp/vpc/latest/userguide/endpoint-services-overview.html" TargetMode="External"/><Relationship Id="rId4" Type="http://schemas.openxmlformats.org/officeDocument/2006/relationships/hyperlink" Target="https://aws.amazon.com/about-aws/whats-new/2021/02/amazon-s3-now-supports-aws-privatelink/"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8" Type="http://schemas.openxmlformats.org/officeDocument/2006/relationships/image" Target="../media/image283.svg"/><Relationship Id="rId13" Type="http://schemas.openxmlformats.org/officeDocument/2006/relationships/image" Target="../media/image270.svg"/><Relationship Id="rId3" Type="http://schemas.openxmlformats.org/officeDocument/2006/relationships/hyperlink" Target="https://aws.amazon.com/jp/vpc/faqs/" TargetMode="External"/><Relationship Id="rId7" Type="http://schemas.openxmlformats.org/officeDocument/2006/relationships/image" Target="../media/image282.png"/><Relationship Id="rId12" Type="http://schemas.openxmlformats.org/officeDocument/2006/relationships/image" Target="../media/image269.png"/><Relationship Id="rId2" Type="http://schemas.openxmlformats.org/officeDocument/2006/relationships/notesSlide" Target="../notesSlides/notesSlide74.xml"/><Relationship Id="rId16" Type="http://schemas.openxmlformats.org/officeDocument/2006/relationships/image" Target="../media/image247.png"/><Relationship Id="rId1" Type="http://schemas.openxmlformats.org/officeDocument/2006/relationships/slideLayout" Target="../slideLayouts/slideLayout2.xml"/><Relationship Id="rId6" Type="http://schemas.openxmlformats.org/officeDocument/2006/relationships/image" Target="../media/image281.svg"/><Relationship Id="rId11" Type="http://schemas.openxmlformats.org/officeDocument/2006/relationships/image" Target="../media/image286.svg"/><Relationship Id="rId5" Type="http://schemas.openxmlformats.org/officeDocument/2006/relationships/image" Target="../media/image280.png"/><Relationship Id="rId15" Type="http://schemas.openxmlformats.org/officeDocument/2006/relationships/image" Target="../media/image288.svg"/><Relationship Id="rId10" Type="http://schemas.openxmlformats.org/officeDocument/2006/relationships/image" Target="../media/image285.png"/><Relationship Id="rId4" Type="http://schemas.openxmlformats.org/officeDocument/2006/relationships/image" Target="../media/image279.png"/><Relationship Id="rId9" Type="http://schemas.openxmlformats.org/officeDocument/2006/relationships/image" Target="../media/image284.png"/><Relationship Id="rId14" Type="http://schemas.openxmlformats.org/officeDocument/2006/relationships/image" Target="../media/image287.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2.xml.rels><?xml version="1.0" encoding="UTF-8" standalone="yes"?>
<Relationships xmlns="http://schemas.openxmlformats.org/package/2006/relationships"><Relationship Id="rId13" Type="http://schemas.openxmlformats.org/officeDocument/2006/relationships/image" Target="../media/image273.png"/><Relationship Id="rId18" Type="http://schemas.openxmlformats.org/officeDocument/2006/relationships/image" Target="../media/image299.svg"/><Relationship Id="rId26" Type="http://schemas.openxmlformats.org/officeDocument/2006/relationships/image" Target="../media/image306.png"/><Relationship Id="rId39" Type="http://schemas.openxmlformats.org/officeDocument/2006/relationships/image" Target="../media/image316.svg"/><Relationship Id="rId21" Type="http://schemas.openxmlformats.org/officeDocument/2006/relationships/image" Target="../media/image302.svg"/><Relationship Id="rId34" Type="http://schemas.openxmlformats.org/officeDocument/2006/relationships/image" Target="../media/image313.svg"/><Relationship Id="rId42" Type="http://schemas.openxmlformats.org/officeDocument/2006/relationships/image" Target="../media/image265.png"/><Relationship Id="rId47" Type="http://schemas.openxmlformats.org/officeDocument/2006/relationships/image" Target="../media/image321.png"/><Relationship Id="rId50" Type="http://schemas.openxmlformats.org/officeDocument/2006/relationships/image" Target="../media/image261.png"/><Relationship Id="rId7" Type="http://schemas.openxmlformats.org/officeDocument/2006/relationships/image" Target="../media/image271.png"/><Relationship Id="rId2" Type="http://schemas.openxmlformats.org/officeDocument/2006/relationships/notesSlide" Target="../notesSlides/notesSlide75.xml"/><Relationship Id="rId16" Type="http://schemas.openxmlformats.org/officeDocument/2006/relationships/image" Target="../media/image298.svg"/><Relationship Id="rId29" Type="http://schemas.openxmlformats.org/officeDocument/2006/relationships/image" Target="../media/image309.png"/><Relationship Id="rId11" Type="http://schemas.openxmlformats.org/officeDocument/2006/relationships/image" Target="../media/image257.png"/><Relationship Id="rId24" Type="http://schemas.openxmlformats.org/officeDocument/2006/relationships/image" Target="../media/image304.png"/><Relationship Id="rId32" Type="http://schemas.openxmlformats.org/officeDocument/2006/relationships/image" Target="../media/image312.svg"/><Relationship Id="rId37" Type="http://schemas.openxmlformats.org/officeDocument/2006/relationships/image" Target="../media/image315.svg"/><Relationship Id="rId40" Type="http://schemas.openxmlformats.org/officeDocument/2006/relationships/image" Target="../media/image269.png"/><Relationship Id="rId45" Type="http://schemas.openxmlformats.org/officeDocument/2006/relationships/image" Target="../media/image319.svg"/><Relationship Id="rId53" Type="http://schemas.openxmlformats.org/officeDocument/2006/relationships/image" Target="../media/image326.svg"/><Relationship Id="rId5" Type="http://schemas.openxmlformats.org/officeDocument/2006/relationships/image" Target="../media/image290.png"/><Relationship Id="rId10" Type="http://schemas.openxmlformats.org/officeDocument/2006/relationships/image" Target="../media/image294.svg"/><Relationship Id="rId19" Type="http://schemas.openxmlformats.org/officeDocument/2006/relationships/image" Target="../media/image300.png"/><Relationship Id="rId31" Type="http://schemas.openxmlformats.org/officeDocument/2006/relationships/image" Target="../media/image311.png"/><Relationship Id="rId44" Type="http://schemas.openxmlformats.org/officeDocument/2006/relationships/image" Target="../media/image267.png"/><Relationship Id="rId52" Type="http://schemas.openxmlformats.org/officeDocument/2006/relationships/image" Target="../media/image325.png"/><Relationship Id="rId4" Type="http://schemas.openxmlformats.org/officeDocument/2006/relationships/image" Target="../media/image289.svg"/><Relationship Id="rId9" Type="http://schemas.openxmlformats.org/officeDocument/2006/relationships/image" Target="../media/image293.png"/><Relationship Id="rId14" Type="http://schemas.openxmlformats.org/officeDocument/2006/relationships/image" Target="../media/image296.svg"/><Relationship Id="rId22" Type="http://schemas.openxmlformats.org/officeDocument/2006/relationships/image" Target="../media/image275.png"/><Relationship Id="rId27" Type="http://schemas.openxmlformats.org/officeDocument/2006/relationships/image" Target="../media/image307.png"/><Relationship Id="rId30" Type="http://schemas.openxmlformats.org/officeDocument/2006/relationships/image" Target="../media/image310.svg"/><Relationship Id="rId35" Type="http://schemas.openxmlformats.org/officeDocument/2006/relationships/image" Target="../media/image314.png"/><Relationship Id="rId43" Type="http://schemas.openxmlformats.org/officeDocument/2006/relationships/image" Target="../media/image318.svg"/><Relationship Id="rId48" Type="http://schemas.openxmlformats.org/officeDocument/2006/relationships/image" Target="../media/image322.png"/><Relationship Id="rId8" Type="http://schemas.openxmlformats.org/officeDocument/2006/relationships/image" Target="../media/image292.svg"/><Relationship Id="rId51" Type="http://schemas.openxmlformats.org/officeDocument/2006/relationships/image" Target="../media/image324.svg"/><Relationship Id="rId3" Type="http://schemas.openxmlformats.org/officeDocument/2006/relationships/image" Target="../media/image19.png"/><Relationship Id="rId12" Type="http://schemas.openxmlformats.org/officeDocument/2006/relationships/image" Target="../media/image295.svg"/><Relationship Id="rId17" Type="http://schemas.openxmlformats.org/officeDocument/2006/relationships/image" Target="../media/image277.png"/><Relationship Id="rId25" Type="http://schemas.openxmlformats.org/officeDocument/2006/relationships/image" Target="../media/image305.svg"/><Relationship Id="rId33" Type="http://schemas.openxmlformats.org/officeDocument/2006/relationships/image" Target="../media/image163.png"/><Relationship Id="rId38" Type="http://schemas.openxmlformats.org/officeDocument/2006/relationships/image" Target="../media/image263.png"/><Relationship Id="rId46" Type="http://schemas.openxmlformats.org/officeDocument/2006/relationships/image" Target="../media/image320.png"/><Relationship Id="rId20" Type="http://schemas.openxmlformats.org/officeDocument/2006/relationships/image" Target="../media/image301.png"/><Relationship Id="rId41" Type="http://schemas.openxmlformats.org/officeDocument/2006/relationships/image" Target="../media/image317.svg"/><Relationship Id="rId1" Type="http://schemas.openxmlformats.org/officeDocument/2006/relationships/slideLayout" Target="../slideLayouts/slideLayout2.xml"/><Relationship Id="rId6" Type="http://schemas.openxmlformats.org/officeDocument/2006/relationships/image" Target="../media/image291.svg"/><Relationship Id="rId15" Type="http://schemas.openxmlformats.org/officeDocument/2006/relationships/image" Target="../media/image297.png"/><Relationship Id="rId23" Type="http://schemas.openxmlformats.org/officeDocument/2006/relationships/image" Target="../media/image303.svg"/><Relationship Id="rId28" Type="http://schemas.openxmlformats.org/officeDocument/2006/relationships/image" Target="../media/image308.svg"/><Relationship Id="rId36" Type="http://schemas.openxmlformats.org/officeDocument/2006/relationships/image" Target="../media/image259.png"/><Relationship Id="rId49" Type="http://schemas.openxmlformats.org/officeDocument/2006/relationships/image" Target="../media/image323.png"/></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8" Type="http://schemas.openxmlformats.org/officeDocument/2006/relationships/image" Target="../media/image141.png"/><Relationship Id="rId13" Type="http://schemas.openxmlformats.org/officeDocument/2006/relationships/image" Target="../media/image336.png"/><Relationship Id="rId18" Type="http://schemas.openxmlformats.org/officeDocument/2006/relationships/image" Target="../media/image339.png"/><Relationship Id="rId3" Type="http://schemas.openxmlformats.org/officeDocument/2006/relationships/image" Target="../media/image327.png"/><Relationship Id="rId7" Type="http://schemas.openxmlformats.org/officeDocument/2006/relationships/image" Target="../media/image331.png"/><Relationship Id="rId12" Type="http://schemas.openxmlformats.org/officeDocument/2006/relationships/image" Target="../media/image335.png"/><Relationship Id="rId17" Type="http://schemas.openxmlformats.org/officeDocument/2006/relationships/image" Target="../media/image338.svg"/><Relationship Id="rId2" Type="http://schemas.openxmlformats.org/officeDocument/2006/relationships/notesSlide" Target="../notesSlides/notesSlide77.xml"/><Relationship Id="rId16" Type="http://schemas.openxmlformats.org/officeDocument/2006/relationships/image" Target="../media/image337.png"/><Relationship Id="rId1" Type="http://schemas.openxmlformats.org/officeDocument/2006/relationships/slideLayout" Target="../slideLayouts/slideLayout2.xml"/><Relationship Id="rId6" Type="http://schemas.openxmlformats.org/officeDocument/2006/relationships/image" Target="../media/image330.png"/><Relationship Id="rId11" Type="http://schemas.openxmlformats.org/officeDocument/2006/relationships/image" Target="../media/image334.png"/><Relationship Id="rId5" Type="http://schemas.openxmlformats.org/officeDocument/2006/relationships/image" Target="../media/image329.png"/><Relationship Id="rId15" Type="http://schemas.openxmlformats.org/officeDocument/2006/relationships/image" Target="../media/image88.svg"/><Relationship Id="rId10" Type="http://schemas.openxmlformats.org/officeDocument/2006/relationships/image" Target="../media/image333.png"/><Relationship Id="rId19" Type="http://schemas.openxmlformats.org/officeDocument/2006/relationships/image" Target="../media/image340.svg"/><Relationship Id="rId4" Type="http://schemas.openxmlformats.org/officeDocument/2006/relationships/image" Target="../media/image328.png"/><Relationship Id="rId9" Type="http://schemas.openxmlformats.org/officeDocument/2006/relationships/image" Target="../media/image332.png"/><Relationship Id="rId14" Type="http://schemas.openxmlformats.org/officeDocument/2006/relationships/image" Target="../media/image87.png"/></Relationships>
</file>

<file path=ppt/slides/_rels/slide115.xml.rels><?xml version="1.0" encoding="UTF-8" standalone="yes"?>
<Relationships xmlns="http://schemas.openxmlformats.org/package/2006/relationships"><Relationship Id="rId3" Type="http://schemas.openxmlformats.org/officeDocument/2006/relationships/hyperlink" Target="https://aws.amazon.com/jp/shield/" TargetMode="External"/><Relationship Id="rId7" Type="http://schemas.openxmlformats.org/officeDocument/2006/relationships/image" Target="../media/image341.png"/><Relationship Id="rId2" Type="http://schemas.openxmlformats.org/officeDocument/2006/relationships/notesSlide" Target="../notesSlides/notesSlide78.xml"/><Relationship Id="rId1" Type="http://schemas.openxmlformats.org/officeDocument/2006/relationships/slideLayout" Target="../slideLayouts/slideLayout2.xml"/><Relationship Id="rId6" Type="http://schemas.openxmlformats.org/officeDocument/2006/relationships/hyperlink" Target="https://aws.amazon.com/jp/about-aws/whats-new/2021/12/aws-shield-advanced-application-layer-ddos-mitigation/?nc1=h_ls" TargetMode="External"/><Relationship Id="rId5" Type="http://schemas.openxmlformats.org/officeDocument/2006/relationships/hyperlink" Target="https://aws.amazon.com/jp/shield/pricing/" TargetMode="External"/><Relationship Id="rId4" Type="http://schemas.openxmlformats.org/officeDocument/2006/relationships/hyperlink" Target="https://docs.aws.amazon.com/ja_jp/waf/latest/developerguide/ddos-overview.html" TargetMode="External"/></Relationships>
</file>

<file path=ppt/slides/_rels/slide116.xml.rels><?xml version="1.0" encoding="UTF-8" standalone="yes"?>
<Relationships xmlns="http://schemas.openxmlformats.org/package/2006/relationships"><Relationship Id="rId3" Type="http://schemas.openxmlformats.org/officeDocument/2006/relationships/image" Target="../media/image342.png"/><Relationship Id="rId2" Type="http://schemas.openxmlformats.org/officeDocument/2006/relationships/notesSlide" Target="../notesSlides/notesSlide79.xml"/><Relationship Id="rId1" Type="http://schemas.openxmlformats.org/officeDocument/2006/relationships/slideLayout" Target="../slideLayouts/slideLayout2.xml"/><Relationship Id="rId6" Type="http://schemas.openxmlformats.org/officeDocument/2006/relationships/hyperlink" Target="https://aws.amazon.com/jp/waf/faqs/" TargetMode="External"/><Relationship Id="rId5" Type="http://schemas.openxmlformats.org/officeDocument/2006/relationships/hyperlink" Target="https://docs.aws.amazon.com/ja_jp/waf/latest/developerguide/waf-compliance.html" TargetMode="External"/><Relationship Id="rId4" Type="http://schemas.openxmlformats.org/officeDocument/2006/relationships/hyperlink" Target="https://aws.amazon.com/jp/waf/" TargetMode="Externa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4.xml"/></Relationships>
</file>

<file path=ppt/slides/_rels/slide118.xml.rels><?xml version="1.0" encoding="UTF-8" standalone="yes"?>
<Relationships xmlns="http://schemas.openxmlformats.org/package/2006/relationships"><Relationship Id="rId3" Type="http://schemas.openxmlformats.org/officeDocument/2006/relationships/image" Target="../media/image217.png"/><Relationship Id="rId7" Type="http://schemas.openxmlformats.org/officeDocument/2006/relationships/hyperlink" Target="https://docs.aws.amazon.com/ja_jp/waf/latest/developerguide/fms-chapter.html" TargetMode="External"/><Relationship Id="rId2" Type="http://schemas.openxmlformats.org/officeDocument/2006/relationships/notesSlide" Target="../notesSlides/notesSlide81.xml"/><Relationship Id="rId1" Type="http://schemas.openxmlformats.org/officeDocument/2006/relationships/slideLayout" Target="../slideLayouts/slideLayout2.xml"/><Relationship Id="rId6" Type="http://schemas.openxmlformats.org/officeDocument/2006/relationships/hyperlink" Target="https://aws.amazon.com/jp/firewall-manager/faqs/" TargetMode="External"/><Relationship Id="rId5" Type="http://schemas.openxmlformats.org/officeDocument/2006/relationships/hyperlink" Target="https://aws.amazon.com/jp/firewall-manager/" TargetMode="External"/><Relationship Id="rId4" Type="http://schemas.openxmlformats.org/officeDocument/2006/relationships/image" Target="../media/image343.svg"/></Relationships>
</file>

<file path=ppt/slides/_rels/slide119.xml.rels><?xml version="1.0" encoding="UTF-8" standalone="yes"?>
<Relationships xmlns="http://schemas.openxmlformats.org/package/2006/relationships"><Relationship Id="rId8" Type="http://schemas.openxmlformats.org/officeDocument/2006/relationships/image" Target="../media/image343.svg"/><Relationship Id="rId13" Type="http://schemas.openxmlformats.org/officeDocument/2006/relationships/image" Target="../media/image326.svg"/><Relationship Id="rId3" Type="http://schemas.openxmlformats.org/officeDocument/2006/relationships/image" Target="../media/image31.png"/><Relationship Id="rId7" Type="http://schemas.openxmlformats.org/officeDocument/2006/relationships/image" Target="../media/image217.png"/><Relationship Id="rId12" Type="http://schemas.openxmlformats.org/officeDocument/2006/relationships/image" Target="../media/image325.png"/><Relationship Id="rId2" Type="http://schemas.openxmlformats.org/officeDocument/2006/relationships/notesSlide" Target="../notesSlides/notesSlide82.xml"/><Relationship Id="rId1" Type="http://schemas.openxmlformats.org/officeDocument/2006/relationships/slideLayout" Target="../slideLayouts/slideLayout2.xml"/><Relationship Id="rId6" Type="http://schemas.openxmlformats.org/officeDocument/2006/relationships/image" Target="../media/image305.svg"/><Relationship Id="rId11" Type="http://schemas.openxmlformats.org/officeDocument/2006/relationships/image" Target="../media/image347.png"/><Relationship Id="rId5" Type="http://schemas.openxmlformats.org/officeDocument/2006/relationships/image" Target="../media/image304.png"/><Relationship Id="rId10" Type="http://schemas.openxmlformats.org/officeDocument/2006/relationships/image" Target="../media/image346.svg"/><Relationship Id="rId4" Type="http://schemas.openxmlformats.org/officeDocument/2006/relationships/image" Target="../media/image344.svg"/><Relationship Id="rId9" Type="http://schemas.openxmlformats.org/officeDocument/2006/relationships/image" Target="../media/image345.png"/></Relationships>
</file>

<file path=ppt/slides/_rels/slide12.xml.rels><?xml version="1.0" encoding="UTF-8" standalone="yes"?>
<Relationships xmlns="http://schemas.openxmlformats.org/package/2006/relationships"><Relationship Id="rId8" Type="http://schemas.openxmlformats.org/officeDocument/2006/relationships/image" Target="../media/image34.svg"/><Relationship Id="rId13" Type="http://schemas.openxmlformats.org/officeDocument/2006/relationships/image" Target="../media/image39.png"/><Relationship Id="rId18" Type="http://schemas.openxmlformats.org/officeDocument/2006/relationships/image" Target="../media/image44.svg"/><Relationship Id="rId3" Type="http://schemas.openxmlformats.org/officeDocument/2006/relationships/image" Target="../media/image19.png"/><Relationship Id="rId7" Type="http://schemas.openxmlformats.org/officeDocument/2006/relationships/image" Target="../media/image33.png"/><Relationship Id="rId12" Type="http://schemas.openxmlformats.org/officeDocument/2006/relationships/image" Target="../media/image38.svg"/><Relationship Id="rId17" Type="http://schemas.openxmlformats.org/officeDocument/2006/relationships/image" Target="../media/image43.png"/><Relationship Id="rId2" Type="http://schemas.openxmlformats.org/officeDocument/2006/relationships/notesSlide" Target="../notesSlides/notesSlide8.xml"/><Relationship Id="rId16" Type="http://schemas.openxmlformats.org/officeDocument/2006/relationships/image" Target="../media/image42.svg"/><Relationship Id="rId20" Type="http://schemas.openxmlformats.org/officeDocument/2006/relationships/image" Target="../media/image46.svg"/><Relationship Id="rId1" Type="http://schemas.openxmlformats.org/officeDocument/2006/relationships/slideLayout" Target="../slideLayouts/slideLayout2.xml"/><Relationship Id="rId6" Type="http://schemas.openxmlformats.org/officeDocument/2006/relationships/image" Target="../media/image32.svg"/><Relationship Id="rId11" Type="http://schemas.openxmlformats.org/officeDocument/2006/relationships/image" Target="../media/image37.png"/><Relationship Id="rId5" Type="http://schemas.openxmlformats.org/officeDocument/2006/relationships/image" Target="../media/image31.png"/><Relationship Id="rId15" Type="http://schemas.openxmlformats.org/officeDocument/2006/relationships/image" Target="../media/image41.png"/><Relationship Id="rId10" Type="http://schemas.openxmlformats.org/officeDocument/2006/relationships/image" Target="../media/image36.svg"/><Relationship Id="rId19" Type="http://schemas.openxmlformats.org/officeDocument/2006/relationships/image" Target="../media/image45.png"/><Relationship Id="rId4" Type="http://schemas.openxmlformats.org/officeDocument/2006/relationships/image" Target="../media/image20.svg"/><Relationship Id="rId9" Type="http://schemas.openxmlformats.org/officeDocument/2006/relationships/image" Target="../media/image35.png"/><Relationship Id="rId14" Type="http://schemas.openxmlformats.org/officeDocument/2006/relationships/image" Target="../media/image40.svg"/></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3" Type="http://schemas.openxmlformats.org/officeDocument/2006/relationships/image" Target="../media/image54.svg"/><Relationship Id="rId18" Type="http://schemas.openxmlformats.org/officeDocument/2006/relationships/image" Target="../media/image74.svg"/><Relationship Id="rId26" Type="http://schemas.openxmlformats.org/officeDocument/2006/relationships/image" Target="../media/image366.png"/><Relationship Id="rId3" Type="http://schemas.openxmlformats.org/officeDocument/2006/relationships/image" Target="../media/image349.svg"/><Relationship Id="rId21" Type="http://schemas.openxmlformats.org/officeDocument/2006/relationships/image" Target="../media/image361.svg"/><Relationship Id="rId7" Type="http://schemas.openxmlformats.org/officeDocument/2006/relationships/image" Target="../media/image351.svg"/><Relationship Id="rId12" Type="http://schemas.openxmlformats.org/officeDocument/2006/relationships/image" Target="../media/image53.png"/><Relationship Id="rId17" Type="http://schemas.openxmlformats.org/officeDocument/2006/relationships/image" Target="../media/image73.png"/><Relationship Id="rId25" Type="http://schemas.openxmlformats.org/officeDocument/2006/relationships/image" Target="../media/image365.svg"/><Relationship Id="rId33" Type="http://schemas.openxmlformats.org/officeDocument/2006/relationships/image" Target="../media/image373.svg"/><Relationship Id="rId2" Type="http://schemas.openxmlformats.org/officeDocument/2006/relationships/image" Target="../media/image348.png"/><Relationship Id="rId16" Type="http://schemas.openxmlformats.org/officeDocument/2006/relationships/image" Target="../media/image358.png"/><Relationship Id="rId20" Type="http://schemas.openxmlformats.org/officeDocument/2006/relationships/image" Target="../media/image360.png"/><Relationship Id="rId29" Type="http://schemas.openxmlformats.org/officeDocument/2006/relationships/image" Target="../media/image369.svg"/><Relationship Id="rId1" Type="http://schemas.openxmlformats.org/officeDocument/2006/relationships/slideLayout" Target="../slideLayouts/slideLayout4.xml"/><Relationship Id="rId6" Type="http://schemas.openxmlformats.org/officeDocument/2006/relationships/image" Target="../media/image350.png"/><Relationship Id="rId11" Type="http://schemas.openxmlformats.org/officeDocument/2006/relationships/image" Target="../media/image355.svg"/><Relationship Id="rId24" Type="http://schemas.openxmlformats.org/officeDocument/2006/relationships/image" Target="../media/image364.png"/><Relationship Id="rId32" Type="http://schemas.openxmlformats.org/officeDocument/2006/relationships/image" Target="../media/image372.png"/><Relationship Id="rId5" Type="http://schemas.openxmlformats.org/officeDocument/2006/relationships/image" Target="../media/image72.svg"/><Relationship Id="rId15" Type="http://schemas.openxmlformats.org/officeDocument/2006/relationships/image" Target="../media/image357.svg"/><Relationship Id="rId23" Type="http://schemas.openxmlformats.org/officeDocument/2006/relationships/image" Target="../media/image363.svg"/><Relationship Id="rId28" Type="http://schemas.openxmlformats.org/officeDocument/2006/relationships/image" Target="../media/image368.png"/><Relationship Id="rId10" Type="http://schemas.openxmlformats.org/officeDocument/2006/relationships/image" Target="../media/image354.png"/><Relationship Id="rId19" Type="http://schemas.openxmlformats.org/officeDocument/2006/relationships/image" Target="../media/image359.png"/><Relationship Id="rId31" Type="http://schemas.openxmlformats.org/officeDocument/2006/relationships/image" Target="../media/image371.svg"/><Relationship Id="rId4" Type="http://schemas.openxmlformats.org/officeDocument/2006/relationships/image" Target="../media/image71.png"/><Relationship Id="rId9" Type="http://schemas.openxmlformats.org/officeDocument/2006/relationships/image" Target="../media/image353.svg"/><Relationship Id="rId14" Type="http://schemas.openxmlformats.org/officeDocument/2006/relationships/image" Target="../media/image356.png"/><Relationship Id="rId22" Type="http://schemas.openxmlformats.org/officeDocument/2006/relationships/image" Target="../media/image362.png"/><Relationship Id="rId27" Type="http://schemas.openxmlformats.org/officeDocument/2006/relationships/image" Target="../media/image367.svg"/><Relationship Id="rId30" Type="http://schemas.openxmlformats.org/officeDocument/2006/relationships/image" Target="../media/image370.png"/><Relationship Id="rId8" Type="http://schemas.openxmlformats.org/officeDocument/2006/relationships/image" Target="../media/image352.png"/></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374.png"/><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375.png"/><Relationship Id="rId7" Type="http://schemas.openxmlformats.org/officeDocument/2006/relationships/image" Target="../media/image377.png"/><Relationship Id="rId2" Type="http://schemas.openxmlformats.org/officeDocument/2006/relationships/notesSlide" Target="../notesSlides/notesSlide87.xml"/><Relationship Id="rId1" Type="http://schemas.openxmlformats.org/officeDocument/2006/relationships/slideLayout" Target="../slideLayouts/slideLayout2.xml"/><Relationship Id="rId6" Type="http://schemas.openxmlformats.org/officeDocument/2006/relationships/image" Target="../media/image190.png"/><Relationship Id="rId5" Type="http://schemas.openxmlformats.org/officeDocument/2006/relationships/image" Target="../media/image239.png"/><Relationship Id="rId4" Type="http://schemas.openxmlformats.org/officeDocument/2006/relationships/image" Target="../media/image376.png"/></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hyperlink" Target="https://docs.aws.amazon.com/ja_jp/AmazonRDS/latest/UserGuide/USER_UpgradeDBInstance.Maintenance.html" TargetMode="External"/><Relationship Id="rId2" Type="http://schemas.openxmlformats.org/officeDocument/2006/relationships/notesSlide" Target="../notesSlides/notesSlide89.xml"/><Relationship Id="rId1" Type="http://schemas.openxmlformats.org/officeDocument/2006/relationships/slideLayout" Target="../slideLayouts/slideLayout2.xml"/><Relationship Id="rId6" Type="http://schemas.openxmlformats.org/officeDocument/2006/relationships/hyperlink" Target="https://aws.amazon.com/jp/premiumsupport/knowledge-center/rds-required-maintenance/" TargetMode="External"/><Relationship Id="rId5" Type="http://schemas.openxmlformats.org/officeDocument/2006/relationships/hyperlink" Target="https://docs.aws.amazon.com/ja_jp/AmazonRDS/latest/UserGuide/USER_UpgradeDBInstance.Upgrading.html" TargetMode="External"/><Relationship Id="rId4" Type="http://schemas.openxmlformats.org/officeDocument/2006/relationships/hyperlink" Target="https://aws.amazon.com/jp/premiumsupport/knowledge-center/maintenance-window-amazon-rds-how-long/" TargetMode="Externa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8" Type="http://schemas.openxmlformats.org/officeDocument/2006/relationships/image" Target="../media/image62.svg"/><Relationship Id="rId13" Type="http://schemas.openxmlformats.org/officeDocument/2006/relationships/image" Target="../media/image362.png"/><Relationship Id="rId3" Type="http://schemas.openxmlformats.org/officeDocument/2006/relationships/image" Target="../media/image125.png"/><Relationship Id="rId7" Type="http://schemas.openxmlformats.org/officeDocument/2006/relationships/image" Target="../media/image61.png"/><Relationship Id="rId12" Type="http://schemas.openxmlformats.org/officeDocument/2006/relationships/image" Target="../media/image381.svg"/><Relationship Id="rId2" Type="http://schemas.openxmlformats.org/officeDocument/2006/relationships/notesSlide" Target="../notesSlides/notesSlide91.xml"/><Relationship Id="rId16" Type="http://schemas.openxmlformats.org/officeDocument/2006/relationships/image" Target="../media/image383.svg"/><Relationship Id="rId1" Type="http://schemas.openxmlformats.org/officeDocument/2006/relationships/slideLayout" Target="../slideLayouts/slideLayout2.xml"/><Relationship Id="rId6" Type="http://schemas.openxmlformats.org/officeDocument/2006/relationships/image" Target="../media/image373.svg"/><Relationship Id="rId11" Type="http://schemas.openxmlformats.org/officeDocument/2006/relationships/image" Target="../media/image380.png"/><Relationship Id="rId5" Type="http://schemas.openxmlformats.org/officeDocument/2006/relationships/image" Target="../media/image372.png"/><Relationship Id="rId15" Type="http://schemas.openxmlformats.org/officeDocument/2006/relationships/image" Target="../media/image382.png"/><Relationship Id="rId10" Type="http://schemas.openxmlformats.org/officeDocument/2006/relationships/image" Target="../media/image379.svg"/><Relationship Id="rId4" Type="http://schemas.openxmlformats.org/officeDocument/2006/relationships/image" Target="../media/image126.svg"/><Relationship Id="rId9" Type="http://schemas.openxmlformats.org/officeDocument/2006/relationships/image" Target="../media/image378.png"/><Relationship Id="rId14" Type="http://schemas.openxmlformats.org/officeDocument/2006/relationships/image" Target="../media/image363.sv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hyperlink" Target="https://owasp.org/www-community/Fuzzing" TargetMode="External"/><Relationship Id="rId1" Type="http://schemas.openxmlformats.org/officeDocument/2006/relationships/slideLayout" Target="../slideLayouts/slideLayout4.xml"/></Relationships>
</file>

<file path=ppt/slides/_rels/slide131.xml.rels><?xml version="1.0" encoding="UTF-8" standalone="yes"?>
<Relationships xmlns="http://schemas.openxmlformats.org/package/2006/relationships"><Relationship Id="rId3" Type="http://schemas.openxmlformats.org/officeDocument/2006/relationships/image" Target="../media/image384.png"/><Relationship Id="rId2" Type="http://schemas.openxmlformats.org/officeDocument/2006/relationships/notesSlide" Target="../notesSlides/notesSlide92.xml"/><Relationship Id="rId1" Type="http://schemas.openxmlformats.org/officeDocument/2006/relationships/slideLayout" Target="../slideLayouts/slideLayout2.xml"/><Relationship Id="rId4" Type="http://schemas.openxmlformats.org/officeDocument/2006/relationships/image" Target="../media/image385.sv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4.xml.rels><?xml version="1.0" encoding="UTF-8" standalone="yes"?>
<Relationships xmlns="http://schemas.openxmlformats.org/package/2006/relationships"><Relationship Id="rId3" Type="http://schemas.openxmlformats.org/officeDocument/2006/relationships/hyperlink" Target="https://docs.aws.amazon.com/ja_jp/systems-manager/latest/userguide/patch-manager-how-it-works-selection.html" TargetMode="External"/><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6.xml.rels><?xml version="1.0" encoding="UTF-8" standalone="yes"?>
<Relationships xmlns="http://schemas.openxmlformats.org/package/2006/relationships"><Relationship Id="rId8" Type="http://schemas.openxmlformats.org/officeDocument/2006/relationships/image" Target="../media/image164.svg"/><Relationship Id="rId13" Type="http://schemas.openxmlformats.org/officeDocument/2006/relationships/image" Target="../media/image390.png"/><Relationship Id="rId3" Type="http://schemas.openxmlformats.org/officeDocument/2006/relationships/image" Target="../media/image19.png"/><Relationship Id="rId7" Type="http://schemas.openxmlformats.org/officeDocument/2006/relationships/image" Target="../media/image163.png"/><Relationship Id="rId12" Type="http://schemas.openxmlformats.org/officeDocument/2006/relationships/image" Target="../media/image389.svg"/><Relationship Id="rId2" Type="http://schemas.openxmlformats.org/officeDocument/2006/relationships/notesSlide" Target="../notesSlides/notesSlide94.xml"/><Relationship Id="rId1" Type="http://schemas.openxmlformats.org/officeDocument/2006/relationships/slideLayout" Target="../slideLayouts/slideLayout23.xml"/><Relationship Id="rId6" Type="http://schemas.openxmlformats.org/officeDocument/2006/relationships/image" Target="../media/image92.svg"/><Relationship Id="rId11" Type="http://schemas.openxmlformats.org/officeDocument/2006/relationships/image" Target="../media/image388.png"/><Relationship Id="rId5" Type="http://schemas.openxmlformats.org/officeDocument/2006/relationships/image" Target="../media/image91.png"/><Relationship Id="rId10" Type="http://schemas.openxmlformats.org/officeDocument/2006/relationships/image" Target="../media/image387.svg"/><Relationship Id="rId4" Type="http://schemas.openxmlformats.org/officeDocument/2006/relationships/image" Target="../media/image20.svg"/><Relationship Id="rId9" Type="http://schemas.openxmlformats.org/officeDocument/2006/relationships/image" Target="../media/image386.png"/><Relationship Id="rId14" Type="http://schemas.openxmlformats.org/officeDocument/2006/relationships/image" Target="../media/image391.svg"/></Relationships>
</file>

<file path=ppt/slides/_rels/slide137.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image" Target="../media/image392.png"/><Relationship Id="rId7" Type="http://schemas.openxmlformats.org/officeDocument/2006/relationships/image" Target="../media/image394.svg"/><Relationship Id="rId12" Type="http://schemas.openxmlformats.org/officeDocument/2006/relationships/image" Target="../media/image397.png"/><Relationship Id="rId2" Type="http://schemas.openxmlformats.org/officeDocument/2006/relationships/notesSlide" Target="../notesSlides/notesSlide95.xml"/><Relationship Id="rId1" Type="http://schemas.openxmlformats.org/officeDocument/2006/relationships/slideLayout" Target="../slideLayouts/slideLayout23.xml"/><Relationship Id="rId6" Type="http://schemas.openxmlformats.org/officeDocument/2006/relationships/image" Target="../media/image393.png"/><Relationship Id="rId11" Type="http://schemas.openxmlformats.org/officeDocument/2006/relationships/image" Target="../media/image396.png"/><Relationship Id="rId5" Type="http://schemas.openxmlformats.org/officeDocument/2006/relationships/image" Target="../media/image278.svg"/><Relationship Id="rId10" Type="http://schemas.openxmlformats.org/officeDocument/2006/relationships/image" Target="../media/image395.png"/><Relationship Id="rId4" Type="http://schemas.openxmlformats.org/officeDocument/2006/relationships/image" Target="../media/image277.png"/><Relationship Id="rId9" Type="http://schemas.openxmlformats.org/officeDocument/2006/relationships/image" Target="../media/image88.svg"/></Relationships>
</file>

<file path=ppt/slides/_rels/slide138.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405.png"/><Relationship Id="rId3" Type="http://schemas.openxmlformats.org/officeDocument/2006/relationships/image" Target="../media/image399.svg"/><Relationship Id="rId7" Type="http://schemas.openxmlformats.org/officeDocument/2006/relationships/image" Target="../media/image401.svg"/><Relationship Id="rId12" Type="http://schemas.openxmlformats.org/officeDocument/2006/relationships/image" Target="../media/image404.png"/><Relationship Id="rId17" Type="http://schemas.openxmlformats.org/officeDocument/2006/relationships/image" Target="../media/image409.png"/><Relationship Id="rId2" Type="http://schemas.openxmlformats.org/officeDocument/2006/relationships/image" Target="../media/image398.png"/><Relationship Id="rId16" Type="http://schemas.openxmlformats.org/officeDocument/2006/relationships/image" Target="../media/image408.png"/><Relationship Id="rId1" Type="http://schemas.openxmlformats.org/officeDocument/2006/relationships/slideLayout" Target="../slideLayouts/slideLayout23.xml"/><Relationship Id="rId6" Type="http://schemas.openxmlformats.org/officeDocument/2006/relationships/image" Target="../media/image400.png"/><Relationship Id="rId11" Type="http://schemas.openxmlformats.org/officeDocument/2006/relationships/image" Target="../media/image403.svg"/><Relationship Id="rId5" Type="http://schemas.openxmlformats.org/officeDocument/2006/relationships/image" Target="../media/image389.svg"/><Relationship Id="rId15" Type="http://schemas.openxmlformats.org/officeDocument/2006/relationships/image" Target="../media/image407.png"/><Relationship Id="rId10" Type="http://schemas.openxmlformats.org/officeDocument/2006/relationships/image" Target="../media/image402.png"/><Relationship Id="rId4" Type="http://schemas.openxmlformats.org/officeDocument/2006/relationships/image" Target="../media/image388.png"/><Relationship Id="rId9" Type="http://schemas.openxmlformats.org/officeDocument/2006/relationships/image" Target="../media/image18.svg"/><Relationship Id="rId14" Type="http://schemas.openxmlformats.org/officeDocument/2006/relationships/image" Target="../media/image406.png"/></Relationships>
</file>

<file path=ppt/slides/_rels/slide139.xml.rels><?xml version="1.0" encoding="UTF-8" standalone="yes"?>
<Relationships xmlns="http://schemas.openxmlformats.org/package/2006/relationships"><Relationship Id="rId8" Type="http://schemas.openxmlformats.org/officeDocument/2006/relationships/image" Target="../media/image364.png"/><Relationship Id="rId13" Type="http://schemas.openxmlformats.org/officeDocument/2006/relationships/image" Target="../media/image417.svg"/><Relationship Id="rId18" Type="http://schemas.openxmlformats.org/officeDocument/2006/relationships/image" Target="../media/image67.png"/><Relationship Id="rId3" Type="http://schemas.openxmlformats.org/officeDocument/2006/relationships/image" Target="../media/image126.svg"/><Relationship Id="rId21" Type="http://schemas.openxmlformats.org/officeDocument/2006/relationships/image" Target="../media/image421.svg"/><Relationship Id="rId7" Type="http://schemas.openxmlformats.org/officeDocument/2006/relationships/image" Target="../media/image413.svg"/><Relationship Id="rId12" Type="http://schemas.openxmlformats.org/officeDocument/2006/relationships/image" Target="../media/image416.png"/><Relationship Id="rId17" Type="http://schemas.openxmlformats.org/officeDocument/2006/relationships/image" Target="../media/image419.svg"/><Relationship Id="rId2" Type="http://schemas.openxmlformats.org/officeDocument/2006/relationships/image" Target="../media/image125.png"/><Relationship Id="rId16" Type="http://schemas.openxmlformats.org/officeDocument/2006/relationships/image" Target="../media/image418.png"/><Relationship Id="rId20" Type="http://schemas.openxmlformats.org/officeDocument/2006/relationships/image" Target="../media/image420.png"/><Relationship Id="rId1" Type="http://schemas.openxmlformats.org/officeDocument/2006/relationships/slideLayout" Target="../slideLayouts/slideLayout2.xml"/><Relationship Id="rId6" Type="http://schemas.openxmlformats.org/officeDocument/2006/relationships/image" Target="../media/image412.png"/><Relationship Id="rId11" Type="http://schemas.openxmlformats.org/officeDocument/2006/relationships/image" Target="../media/image415.svg"/><Relationship Id="rId5" Type="http://schemas.openxmlformats.org/officeDocument/2006/relationships/image" Target="../media/image411.svg"/><Relationship Id="rId15" Type="http://schemas.openxmlformats.org/officeDocument/2006/relationships/image" Target="../media/image66.svg"/><Relationship Id="rId23" Type="http://schemas.openxmlformats.org/officeDocument/2006/relationships/image" Target="../media/image423.svg"/><Relationship Id="rId10" Type="http://schemas.openxmlformats.org/officeDocument/2006/relationships/image" Target="../media/image414.png"/><Relationship Id="rId19" Type="http://schemas.openxmlformats.org/officeDocument/2006/relationships/image" Target="../media/image68.svg"/><Relationship Id="rId4" Type="http://schemas.openxmlformats.org/officeDocument/2006/relationships/image" Target="../media/image410.png"/><Relationship Id="rId9" Type="http://schemas.openxmlformats.org/officeDocument/2006/relationships/image" Target="../media/image365.svg"/><Relationship Id="rId14" Type="http://schemas.openxmlformats.org/officeDocument/2006/relationships/image" Target="../media/image65.png"/><Relationship Id="rId22" Type="http://schemas.openxmlformats.org/officeDocument/2006/relationships/image" Target="../media/image422.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8" Type="http://schemas.openxmlformats.org/officeDocument/2006/relationships/image" Target="../media/image428.png"/><Relationship Id="rId13" Type="http://schemas.openxmlformats.org/officeDocument/2006/relationships/image" Target="../media/image431.png"/><Relationship Id="rId3" Type="http://schemas.openxmlformats.org/officeDocument/2006/relationships/image" Target="../media/image425.svg"/><Relationship Id="rId7" Type="http://schemas.openxmlformats.org/officeDocument/2006/relationships/image" Target="../media/image353.svg"/><Relationship Id="rId12" Type="http://schemas.openxmlformats.org/officeDocument/2006/relationships/image" Target="../media/image430.svg"/><Relationship Id="rId2" Type="http://schemas.openxmlformats.org/officeDocument/2006/relationships/image" Target="../media/image424.png"/><Relationship Id="rId16" Type="http://schemas.openxmlformats.org/officeDocument/2006/relationships/image" Target="../media/image434.svg"/><Relationship Id="rId1" Type="http://schemas.openxmlformats.org/officeDocument/2006/relationships/slideLayout" Target="../slideLayouts/slideLayout4.xml"/><Relationship Id="rId6" Type="http://schemas.openxmlformats.org/officeDocument/2006/relationships/image" Target="../media/image352.png"/><Relationship Id="rId11" Type="http://schemas.openxmlformats.org/officeDocument/2006/relationships/image" Target="../media/image429.png"/><Relationship Id="rId5" Type="http://schemas.openxmlformats.org/officeDocument/2006/relationships/image" Target="../media/image427.svg"/><Relationship Id="rId15" Type="http://schemas.openxmlformats.org/officeDocument/2006/relationships/image" Target="../media/image433.png"/><Relationship Id="rId10" Type="http://schemas.openxmlformats.org/officeDocument/2006/relationships/image" Target="../media/image126.svg"/><Relationship Id="rId4" Type="http://schemas.openxmlformats.org/officeDocument/2006/relationships/image" Target="../media/image426.png"/><Relationship Id="rId9" Type="http://schemas.openxmlformats.org/officeDocument/2006/relationships/image" Target="../media/image125.png"/><Relationship Id="rId14" Type="http://schemas.openxmlformats.org/officeDocument/2006/relationships/image" Target="../media/image432.svg"/></Relationships>
</file>

<file path=ppt/slides/_rels/slide141.xml.rels><?xml version="1.0" encoding="UTF-8" standalone="yes"?>
<Relationships xmlns="http://schemas.openxmlformats.org/package/2006/relationships"><Relationship Id="rId3" Type="http://schemas.openxmlformats.org/officeDocument/2006/relationships/image" Target="../media/image426.png"/><Relationship Id="rId2" Type="http://schemas.openxmlformats.org/officeDocument/2006/relationships/notesSlide" Target="../notesSlides/notesSlide96.xml"/><Relationship Id="rId1" Type="http://schemas.openxmlformats.org/officeDocument/2006/relationships/slideLayout" Target="../slideLayouts/slideLayout2.xml"/><Relationship Id="rId4" Type="http://schemas.openxmlformats.org/officeDocument/2006/relationships/image" Target="../media/image427.sv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43.xml.rels><?xml version="1.0" encoding="UTF-8" standalone="yes"?>
<Relationships xmlns="http://schemas.openxmlformats.org/package/2006/relationships"><Relationship Id="rId8" Type="http://schemas.openxmlformats.org/officeDocument/2006/relationships/slide" Target="slide181.xml"/><Relationship Id="rId13" Type="http://schemas.openxmlformats.org/officeDocument/2006/relationships/slide" Target="slide193.xml"/><Relationship Id="rId3" Type="http://schemas.openxmlformats.org/officeDocument/2006/relationships/slide" Target="slide152.xml"/><Relationship Id="rId7" Type="http://schemas.openxmlformats.org/officeDocument/2006/relationships/slide" Target="slide173.xml"/><Relationship Id="rId12" Type="http://schemas.openxmlformats.org/officeDocument/2006/relationships/slide" Target="slide192.xml"/><Relationship Id="rId2" Type="http://schemas.openxmlformats.org/officeDocument/2006/relationships/slide" Target="slide145.xml"/><Relationship Id="rId1" Type="http://schemas.openxmlformats.org/officeDocument/2006/relationships/slideLayout" Target="../slideLayouts/slideLayout4.xml"/><Relationship Id="rId6" Type="http://schemas.openxmlformats.org/officeDocument/2006/relationships/slide" Target="slide169.xml"/><Relationship Id="rId11" Type="http://schemas.openxmlformats.org/officeDocument/2006/relationships/slide" Target="slide186.xml"/><Relationship Id="rId5" Type="http://schemas.openxmlformats.org/officeDocument/2006/relationships/slide" Target="slide164.xml"/><Relationship Id="rId10" Type="http://schemas.openxmlformats.org/officeDocument/2006/relationships/slide" Target="slide185.xml"/><Relationship Id="rId4" Type="http://schemas.openxmlformats.org/officeDocument/2006/relationships/slide" Target="slide161.xml"/><Relationship Id="rId9" Type="http://schemas.openxmlformats.org/officeDocument/2006/relationships/slide" Target="slide182.xml"/><Relationship Id="rId14" Type="http://schemas.openxmlformats.org/officeDocument/2006/relationships/slide" Target="slide197.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8" Type="http://schemas.openxmlformats.org/officeDocument/2006/relationships/image" Target="../media/image440.svg"/><Relationship Id="rId13" Type="http://schemas.openxmlformats.org/officeDocument/2006/relationships/image" Target="../media/image445.png"/><Relationship Id="rId3" Type="http://schemas.openxmlformats.org/officeDocument/2006/relationships/image" Target="../media/image435.png"/><Relationship Id="rId7" Type="http://schemas.openxmlformats.org/officeDocument/2006/relationships/image" Target="../media/image439.png"/><Relationship Id="rId12" Type="http://schemas.openxmlformats.org/officeDocument/2006/relationships/image" Target="../media/image444.svg"/><Relationship Id="rId2" Type="http://schemas.openxmlformats.org/officeDocument/2006/relationships/hyperlink" Target="https://docs.aws.amazon.com/whitepapers/latest/data-classification/data-classification.html" TargetMode="External"/><Relationship Id="rId16" Type="http://schemas.openxmlformats.org/officeDocument/2006/relationships/image" Target="../media/image353.svg"/><Relationship Id="rId1" Type="http://schemas.openxmlformats.org/officeDocument/2006/relationships/slideLayout" Target="../slideLayouts/slideLayout4.xml"/><Relationship Id="rId6" Type="http://schemas.openxmlformats.org/officeDocument/2006/relationships/image" Target="../media/image438.svg"/><Relationship Id="rId11" Type="http://schemas.openxmlformats.org/officeDocument/2006/relationships/image" Target="../media/image443.png"/><Relationship Id="rId5" Type="http://schemas.openxmlformats.org/officeDocument/2006/relationships/image" Target="../media/image437.png"/><Relationship Id="rId15" Type="http://schemas.openxmlformats.org/officeDocument/2006/relationships/image" Target="../media/image352.png"/><Relationship Id="rId10" Type="http://schemas.openxmlformats.org/officeDocument/2006/relationships/image" Target="../media/image442.svg"/><Relationship Id="rId4" Type="http://schemas.openxmlformats.org/officeDocument/2006/relationships/image" Target="../media/image436.svg"/><Relationship Id="rId9" Type="http://schemas.openxmlformats.org/officeDocument/2006/relationships/image" Target="../media/image441.png"/><Relationship Id="rId14" Type="http://schemas.openxmlformats.org/officeDocument/2006/relationships/image" Target="../media/image446.svg"/></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image" Target="../media/image282.png"/><Relationship Id="rId2" Type="http://schemas.openxmlformats.org/officeDocument/2006/relationships/notesSlide" Target="../notesSlides/notesSlide100.xml"/><Relationship Id="rId1" Type="http://schemas.openxmlformats.org/officeDocument/2006/relationships/slideLayout" Target="../slideLayouts/slideLayout2.xml"/><Relationship Id="rId6" Type="http://schemas.openxmlformats.org/officeDocument/2006/relationships/image" Target="../media/image448.svg"/><Relationship Id="rId5" Type="http://schemas.openxmlformats.org/officeDocument/2006/relationships/image" Target="../media/image280.png"/><Relationship Id="rId4" Type="http://schemas.openxmlformats.org/officeDocument/2006/relationships/image" Target="../media/image447.svg"/></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8" Type="http://schemas.openxmlformats.org/officeDocument/2006/relationships/image" Target="../media/image452.png"/><Relationship Id="rId13" Type="http://schemas.openxmlformats.org/officeDocument/2006/relationships/image" Target="../media/image457.png"/><Relationship Id="rId18" Type="http://schemas.openxmlformats.org/officeDocument/2006/relationships/image" Target="../media/image377.png"/><Relationship Id="rId3" Type="http://schemas.openxmlformats.org/officeDocument/2006/relationships/image" Target="../media/image293.png"/><Relationship Id="rId7" Type="http://schemas.openxmlformats.org/officeDocument/2006/relationships/image" Target="../media/image451.png"/><Relationship Id="rId12" Type="http://schemas.openxmlformats.org/officeDocument/2006/relationships/image" Target="../media/image456.png"/><Relationship Id="rId17" Type="http://schemas.openxmlformats.org/officeDocument/2006/relationships/image" Target="../media/image461.png"/><Relationship Id="rId2" Type="http://schemas.openxmlformats.org/officeDocument/2006/relationships/notesSlide" Target="../notesSlides/notesSlide103.xml"/><Relationship Id="rId16" Type="http://schemas.openxmlformats.org/officeDocument/2006/relationships/image" Target="../media/image460.png"/><Relationship Id="rId1" Type="http://schemas.openxmlformats.org/officeDocument/2006/relationships/slideLayout" Target="../slideLayouts/slideLayout2.xml"/><Relationship Id="rId6" Type="http://schemas.openxmlformats.org/officeDocument/2006/relationships/image" Target="../media/image450.png"/><Relationship Id="rId11" Type="http://schemas.openxmlformats.org/officeDocument/2006/relationships/image" Target="../media/image455.png"/><Relationship Id="rId5" Type="http://schemas.openxmlformats.org/officeDocument/2006/relationships/image" Target="../media/image449.png"/><Relationship Id="rId15" Type="http://schemas.openxmlformats.org/officeDocument/2006/relationships/image" Target="../media/image459.png"/><Relationship Id="rId10" Type="http://schemas.openxmlformats.org/officeDocument/2006/relationships/image" Target="../media/image454.png"/><Relationship Id="rId19" Type="http://schemas.openxmlformats.org/officeDocument/2006/relationships/image" Target="../media/image134.png"/><Relationship Id="rId4" Type="http://schemas.openxmlformats.org/officeDocument/2006/relationships/image" Target="../media/image294.svg"/><Relationship Id="rId9" Type="http://schemas.openxmlformats.org/officeDocument/2006/relationships/image" Target="../media/image453.png"/><Relationship Id="rId14" Type="http://schemas.openxmlformats.org/officeDocument/2006/relationships/image" Target="../media/image458.png"/></Relationships>
</file>

<file path=ppt/slides/_rels/slide152.xml.rels><?xml version="1.0" encoding="UTF-8" standalone="yes"?>
<Relationships xmlns="http://schemas.openxmlformats.org/package/2006/relationships"><Relationship Id="rId2" Type="http://schemas.openxmlformats.org/officeDocument/2006/relationships/hyperlink" Target="https://docs.aws.amazon.com/ja_jp/" TargetMode="External"/><Relationship Id="rId1" Type="http://schemas.openxmlformats.org/officeDocument/2006/relationships/slideLayout" Target="../slideLayouts/slideLayout4.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8" Type="http://schemas.openxmlformats.org/officeDocument/2006/relationships/image" Target="../media/image289.svg"/><Relationship Id="rId13" Type="http://schemas.openxmlformats.org/officeDocument/2006/relationships/image" Target="../media/image297.png"/><Relationship Id="rId18" Type="http://schemas.openxmlformats.org/officeDocument/2006/relationships/image" Target="../media/image467.svg"/><Relationship Id="rId26" Type="http://schemas.openxmlformats.org/officeDocument/2006/relationships/image" Target="../media/image324.svg"/><Relationship Id="rId3" Type="http://schemas.openxmlformats.org/officeDocument/2006/relationships/image" Target="../media/image273.png"/><Relationship Id="rId21" Type="http://schemas.openxmlformats.org/officeDocument/2006/relationships/image" Target="../media/image91.png"/><Relationship Id="rId7" Type="http://schemas.openxmlformats.org/officeDocument/2006/relationships/image" Target="../media/image19.png"/><Relationship Id="rId12" Type="http://schemas.openxmlformats.org/officeDocument/2006/relationships/image" Target="../media/image463.svg"/><Relationship Id="rId17" Type="http://schemas.openxmlformats.org/officeDocument/2006/relationships/image" Target="../media/image466.png"/><Relationship Id="rId25" Type="http://schemas.openxmlformats.org/officeDocument/2006/relationships/image" Target="../media/image261.png"/><Relationship Id="rId2" Type="http://schemas.openxmlformats.org/officeDocument/2006/relationships/notesSlide" Target="../notesSlides/notesSlide105.xml"/><Relationship Id="rId16" Type="http://schemas.openxmlformats.org/officeDocument/2006/relationships/image" Target="../media/image465.svg"/><Relationship Id="rId20" Type="http://schemas.openxmlformats.org/officeDocument/2006/relationships/image" Target="../media/image468.svg"/><Relationship Id="rId1" Type="http://schemas.openxmlformats.org/officeDocument/2006/relationships/slideLayout" Target="../slideLayouts/slideLayout2.xml"/><Relationship Id="rId6" Type="http://schemas.openxmlformats.org/officeDocument/2006/relationships/image" Target="../media/image316.svg"/><Relationship Id="rId11" Type="http://schemas.openxmlformats.org/officeDocument/2006/relationships/image" Target="../media/image462.png"/><Relationship Id="rId24" Type="http://schemas.openxmlformats.org/officeDocument/2006/relationships/image" Target="../media/image471.svg"/><Relationship Id="rId5" Type="http://schemas.openxmlformats.org/officeDocument/2006/relationships/image" Target="../media/image263.png"/><Relationship Id="rId15" Type="http://schemas.openxmlformats.org/officeDocument/2006/relationships/image" Target="../media/image464.png"/><Relationship Id="rId23" Type="http://schemas.openxmlformats.org/officeDocument/2006/relationships/image" Target="../media/image470.png"/><Relationship Id="rId10" Type="http://schemas.openxmlformats.org/officeDocument/2006/relationships/image" Target="../media/image295.svg"/><Relationship Id="rId19" Type="http://schemas.openxmlformats.org/officeDocument/2006/relationships/image" Target="../media/image402.png"/><Relationship Id="rId4" Type="http://schemas.openxmlformats.org/officeDocument/2006/relationships/image" Target="../media/image296.svg"/><Relationship Id="rId9" Type="http://schemas.openxmlformats.org/officeDocument/2006/relationships/image" Target="../media/image257.png"/><Relationship Id="rId14" Type="http://schemas.openxmlformats.org/officeDocument/2006/relationships/image" Target="../media/image298.svg"/><Relationship Id="rId22" Type="http://schemas.openxmlformats.org/officeDocument/2006/relationships/image" Target="../media/image469.svg"/></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3" Type="http://schemas.openxmlformats.org/officeDocument/2006/relationships/hyperlink" Target="https://docs.aws.amazon.com/ja_jp/IAM/latest/UserGuide/reference_aws-services-that-work-with-iam.html#storage_svcs" TargetMode="External"/><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3" Type="http://schemas.openxmlformats.org/officeDocument/2006/relationships/image" Target="../media/image472.png"/><Relationship Id="rId2" Type="http://schemas.openxmlformats.org/officeDocument/2006/relationships/notesSlide" Target="../notesSlides/notesSlide110.xml"/><Relationship Id="rId1" Type="http://schemas.openxmlformats.org/officeDocument/2006/relationships/slideLayout" Target="../slideLayouts/slideLayout2.xml"/><Relationship Id="rId6" Type="http://schemas.openxmlformats.org/officeDocument/2006/relationships/hyperlink" Target="https://docs.aws.amazon.com/ja_jp/AmazonS3/latest/userguide/ServerLogs.html" TargetMode="External"/><Relationship Id="rId5" Type="http://schemas.openxmlformats.org/officeDocument/2006/relationships/hyperlink" Target="https://docs.aws.amazon.com/ja_jp/AmazonS3/latest/userguide/logging-with-S3.html" TargetMode="External"/><Relationship Id="rId4" Type="http://schemas.openxmlformats.org/officeDocument/2006/relationships/hyperlink" Target="https://docs.aws.amazon.com/ja_jp/AmazonS3/latest/userguide/monitoring-overview.html"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hyperlink" Target="https://aws.amazon.com/jp/builders-flash/202007/multi-accounts-best-practice" TargetMode="External"/></Relationships>
</file>

<file path=ppt/slides/_rels/slide160.xml.rels><?xml version="1.0" encoding="UTF-8" standalone="yes"?>
<Relationships xmlns="http://schemas.openxmlformats.org/package/2006/relationships"><Relationship Id="rId3" Type="http://schemas.openxmlformats.org/officeDocument/2006/relationships/image" Target="../media/image473.png"/><Relationship Id="rId2" Type="http://schemas.openxmlformats.org/officeDocument/2006/relationships/notesSlide" Target="../notesSlides/notesSlide111.xml"/><Relationship Id="rId1" Type="http://schemas.openxmlformats.org/officeDocument/2006/relationships/slideLayout" Target="../slideLayouts/slideLayout2.xml"/><Relationship Id="rId6" Type="http://schemas.openxmlformats.org/officeDocument/2006/relationships/hyperlink" Target="https://docs.aws.amazon.com/ja_jp/AmazonS3/latest/userguide/cloudtrail-logging.html" TargetMode="External"/><Relationship Id="rId5" Type="http://schemas.openxmlformats.org/officeDocument/2006/relationships/hyperlink" Target="https://docs.aws.amazon.com/ja_jp/AmazonS3/latest/userguide/logging-with-S3.html" TargetMode="External"/><Relationship Id="rId4" Type="http://schemas.openxmlformats.org/officeDocument/2006/relationships/hyperlink" Target="https://docs.aws.amazon.com/ja_jp/AmazonS3/latest/userguide/monitoring-overview.html" TargetMode="External"/></Relationships>
</file>

<file path=ppt/slides/_rels/slide161.xml.rels><?xml version="1.0" encoding="UTF-8" standalone="yes"?>
<Relationships xmlns="http://schemas.openxmlformats.org/package/2006/relationships"><Relationship Id="rId8" Type="http://schemas.openxmlformats.org/officeDocument/2006/relationships/image" Target="../media/image368.png"/><Relationship Id="rId13" Type="http://schemas.openxmlformats.org/officeDocument/2006/relationships/image" Target="../media/image479.svg"/><Relationship Id="rId18" Type="http://schemas.openxmlformats.org/officeDocument/2006/relationships/image" Target="../media/image65.png"/><Relationship Id="rId3" Type="http://schemas.openxmlformats.org/officeDocument/2006/relationships/image" Target="../media/image432.svg"/><Relationship Id="rId7" Type="http://schemas.openxmlformats.org/officeDocument/2006/relationships/image" Target="../media/image475.svg"/><Relationship Id="rId12" Type="http://schemas.openxmlformats.org/officeDocument/2006/relationships/image" Target="../media/image478.png"/><Relationship Id="rId17" Type="http://schemas.openxmlformats.org/officeDocument/2006/relationships/image" Target="../media/image481.svg"/><Relationship Id="rId2" Type="http://schemas.openxmlformats.org/officeDocument/2006/relationships/image" Target="../media/image431.png"/><Relationship Id="rId16" Type="http://schemas.openxmlformats.org/officeDocument/2006/relationships/image" Target="../media/image480.png"/><Relationship Id="rId1" Type="http://schemas.openxmlformats.org/officeDocument/2006/relationships/slideLayout" Target="../slideLayouts/slideLayout4.xml"/><Relationship Id="rId6" Type="http://schemas.openxmlformats.org/officeDocument/2006/relationships/image" Target="../media/image474.png"/><Relationship Id="rId11" Type="http://schemas.openxmlformats.org/officeDocument/2006/relationships/image" Target="../media/image477.svg"/><Relationship Id="rId5" Type="http://schemas.openxmlformats.org/officeDocument/2006/relationships/image" Target="../media/image442.svg"/><Relationship Id="rId15" Type="http://schemas.openxmlformats.org/officeDocument/2006/relationships/image" Target="../media/image353.svg"/><Relationship Id="rId10" Type="http://schemas.openxmlformats.org/officeDocument/2006/relationships/image" Target="../media/image476.png"/><Relationship Id="rId19" Type="http://schemas.openxmlformats.org/officeDocument/2006/relationships/image" Target="../media/image66.svg"/><Relationship Id="rId4" Type="http://schemas.openxmlformats.org/officeDocument/2006/relationships/image" Target="../media/image441.png"/><Relationship Id="rId9" Type="http://schemas.openxmlformats.org/officeDocument/2006/relationships/image" Target="../media/image369.svg"/><Relationship Id="rId14" Type="http://schemas.openxmlformats.org/officeDocument/2006/relationships/image" Target="../media/image352.png"/></Relationships>
</file>

<file path=ppt/slides/_rels/slide162.xml.rels><?xml version="1.0" encoding="UTF-8" standalone="yes"?>
<Relationships xmlns="http://schemas.openxmlformats.org/package/2006/relationships"><Relationship Id="rId3" Type="http://schemas.openxmlformats.org/officeDocument/2006/relationships/image" Target="../media/image441.png"/><Relationship Id="rId2" Type="http://schemas.openxmlformats.org/officeDocument/2006/relationships/notesSlide" Target="../notesSlides/notesSlide112.xml"/><Relationship Id="rId1" Type="http://schemas.openxmlformats.org/officeDocument/2006/relationships/slideLayout" Target="../slideLayouts/slideLayout2.xml"/><Relationship Id="rId4" Type="http://schemas.openxmlformats.org/officeDocument/2006/relationships/image" Target="../media/image442.svg"/></Relationships>
</file>

<file path=ppt/slides/_rels/slide163.xml.rels><?xml version="1.0" encoding="UTF-8" standalone="yes"?>
<Relationships xmlns="http://schemas.openxmlformats.org/package/2006/relationships"><Relationship Id="rId8" Type="http://schemas.openxmlformats.org/officeDocument/2006/relationships/image" Target="../media/image432.svg"/><Relationship Id="rId13" Type="http://schemas.openxmlformats.org/officeDocument/2006/relationships/image" Target="../media/image482.png"/><Relationship Id="rId3" Type="http://schemas.openxmlformats.org/officeDocument/2006/relationships/image" Target="../media/image437.png"/><Relationship Id="rId7" Type="http://schemas.openxmlformats.org/officeDocument/2006/relationships/image" Target="../media/image431.png"/><Relationship Id="rId12" Type="http://schemas.openxmlformats.org/officeDocument/2006/relationships/image" Target="../media/image446.svg"/><Relationship Id="rId2" Type="http://schemas.openxmlformats.org/officeDocument/2006/relationships/notesSlide" Target="../notesSlides/notesSlide113.xml"/><Relationship Id="rId16" Type="http://schemas.openxmlformats.org/officeDocument/2006/relationships/hyperlink" Target="https://aws.amazon.com/jp/blogs/security/detecting-sensitive-data-in-dynamodb-with-macie/" TargetMode="External"/><Relationship Id="rId1" Type="http://schemas.openxmlformats.org/officeDocument/2006/relationships/slideLayout" Target="../slideLayouts/slideLayout2.xml"/><Relationship Id="rId6" Type="http://schemas.openxmlformats.org/officeDocument/2006/relationships/image" Target="../media/image440.svg"/><Relationship Id="rId11" Type="http://schemas.openxmlformats.org/officeDocument/2006/relationships/image" Target="../media/image445.png"/><Relationship Id="rId5" Type="http://schemas.openxmlformats.org/officeDocument/2006/relationships/image" Target="../media/image439.png"/><Relationship Id="rId15" Type="http://schemas.openxmlformats.org/officeDocument/2006/relationships/hyperlink" Target="https://aws.amazon.com/jp/blogs/news/enabling-data-classification-for-amazon-rds-database-with-amazon-macie/" TargetMode="External"/><Relationship Id="rId10" Type="http://schemas.openxmlformats.org/officeDocument/2006/relationships/image" Target="../media/image442.svg"/><Relationship Id="rId4" Type="http://schemas.openxmlformats.org/officeDocument/2006/relationships/image" Target="../media/image438.svg"/><Relationship Id="rId9" Type="http://schemas.openxmlformats.org/officeDocument/2006/relationships/image" Target="../media/image441.png"/><Relationship Id="rId14" Type="http://schemas.openxmlformats.org/officeDocument/2006/relationships/image" Target="../media/image483.svg"/></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5.xml.rels><?xml version="1.0" encoding="UTF-8" standalone="yes"?>
<Relationships xmlns="http://schemas.openxmlformats.org/package/2006/relationships"><Relationship Id="rId3" Type="http://schemas.openxmlformats.org/officeDocument/2006/relationships/image" Target="../media/image484.png"/><Relationship Id="rId7" Type="http://schemas.openxmlformats.org/officeDocument/2006/relationships/hyperlink" Target="https://docs.aws.amazon.com/ja_jp/AmazonS3/latest/userguide/object-lifecycle-mgmt.html" TargetMode="External"/><Relationship Id="rId2" Type="http://schemas.openxmlformats.org/officeDocument/2006/relationships/notesSlide" Target="../notesSlides/notesSlide114.xml"/><Relationship Id="rId1" Type="http://schemas.openxmlformats.org/officeDocument/2006/relationships/slideLayout" Target="../slideLayouts/slideLayout2.xml"/><Relationship Id="rId6" Type="http://schemas.openxmlformats.org/officeDocument/2006/relationships/image" Target="../media/image487.svg"/><Relationship Id="rId5" Type="http://schemas.openxmlformats.org/officeDocument/2006/relationships/image" Target="../media/image486.png"/><Relationship Id="rId4" Type="http://schemas.openxmlformats.org/officeDocument/2006/relationships/image" Target="../media/image485.svg"/></Relationships>
</file>

<file path=ppt/slides/_rels/slide166.xml.rels><?xml version="1.0" encoding="UTF-8" standalone="yes"?>
<Relationships xmlns="http://schemas.openxmlformats.org/package/2006/relationships"><Relationship Id="rId3" Type="http://schemas.openxmlformats.org/officeDocument/2006/relationships/hyperlink" Target="https://docs.aws.amazon.com/ja_jp/AmazonS3/latest/userguide/lifecycle-transition-general-considerations.html" TargetMode="External"/><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3" Type="http://schemas.openxmlformats.org/officeDocument/2006/relationships/hyperlink" Target="https://docs.aws.amazon.com/ja_jp/AmazonS3/latest/userguide/storage-class-intro.html#sc-dynamic-data-access" TargetMode="External"/><Relationship Id="rId2" Type="http://schemas.openxmlformats.org/officeDocument/2006/relationships/notesSlide" Target="../notesSlides/notesSlide116.xml"/><Relationship Id="rId1" Type="http://schemas.openxmlformats.org/officeDocument/2006/relationships/slideLayout" Target="../slideLayouts/slideLayout2.xml"/><Relationship Id="rId5" Type="http://schemas.openxmlformats.org/officeDocument/2006/relationships/image" Target="../media/image488.png"/><Relationship Id="rId4" Type="http://schemas.openxmlformats.org/officeDocument/2006/relationships/hyperlink" Target="https://aws.amazon.com/jp/blogs/news/new-automatic-cost-optimization-for-amazon-s3-via-intelligent-tiering/" TargetMode="External"/></Relationships>
</file>

<file path=ppt/slides/_rels/slide168.xml.rels><?xml version="1.0" encoding="UTF-8" standalone="yes"?>
<Relationships xmlns="http://schemas.openxmlformats.org/package/2006/relationships"><Relationship Id="rId3" Type="http://schemas.openxmlformats.org/officeDocument/2006/relationships/image" Target="../media/image489.png"/><Relationship Id="rId2" Type="http://schemas.openxmlformats.org/officeDocument/2006/relationships/notesSlide" Target="../notesSlides/notesSlide117.xml"/><Relationship Id="rId1" Type="http://schemas.openxmlformats.org/officeDocument/2006/relationships/slideLayout" Target="../slideLayouts/slideLayout2.xml"/><Relationship Id="rId4" Type="http://schemas.openxmlformats.org/officeDocument/2006/relationships/image" Target="../media/image490.svg"/></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70.xml.rels><?xml version="1.0" encoding="UTF-8" standalone="yes"?>
<Relationships xmlns="http://schemas.openxmlformats.org/package/2006/relationships"><Relationship Id="rId3" Type="http://schemas.openxmlformats.org/officeDocument/2006/relationships/image" Target="../media/image491.png"/><Relationship Id="rId7" Type="http://schemas.openxmlformats.org/officeDocument/2006/relationships/hyperlink" Target="https://d1.awsstatic.com/webinars/jp/pdf/services/20181121_AWS-BlackBelt-KMS.pdf" TargetMode="External"/><Relationship Id="rId2" Type="http://schemas.openxmlformats.org/officeDocument/2006/relationships/notesSlide" Target="../notesSlides/notesSlide118.xml"/><Relationship Id="rId1" Type="http://schemas.openxmlformats.org/officeDocument/2006/relationships/slideLayout" Target="../slideLayouts/slideLayout2.xml"/><Relationship Id="rId6" Type="http://schemas.openxmlformats.org/officeDocument/2006/relationships/hyperlink" Target="https://aws.amazon.com/jp/kms/faqs/" TargetMode="External"/><Relationship Id="rId5" Type="http://schemas.openxmlformats.org/officeDocument/2006/relationships/hyperlink" Target="https://aws.amazon.com/jp/kms/" TargetMode="External"/><Relationship Id="rId4" Type="http://schemas.openxmlformats.org/officeDocument/2006/relationships/image" Target="../media/image492.svg"/></Relationships>
</file>

<file path=ppt/slides/_rels/slide171.xml.rels><?xml version="1.0" encoding="UTF-8" standalone="yes"?>
<Relationships xmlns="http://schemas.openxmlformats.org/package/2006/relationships"><Relationship Id="rId3" Type="http://schemas.openxmlformats.org/officeDocument/2006/relationships/image" Target="../media/image491.png"/><Relationship Id="rId2" Type="http://schemas.openxmlformats.org/officeDocument/2006/relationships/notesSlide" Target="../notesSlides/notesSlide119.xml"/><Relationship Id="rId1" Type="http://schemas.openxmlformats.org/officeDocument/2006/relationships/slideLayout" Target="../slideLayouts/slideLayout2.xml"/><Relationship Id="rId4" Type="http://schemas.openxmlformats.org/officeDocument/2006/relationships/image" Target="../media/image492.svg"/></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3.xml.rels><?xml version="1.0" encoding="UTF-8" standalone="yes"?>
<Relationships xmlns="http://schemas.openxmlformats.org/package/2006/relationships"><Relationship Id="rId8" Type="http://schemas.openxmlformats.org/officeDocument/2006/relationships/image" Target="../media/image495.png"/><Relationship Id="rId13" Type="http://schemas.openxmlformats.org/officeDocument/2006/relationships/image" Target="../media/image498.svg"/><Relationship Id="rId3" Type="http://schemas.openxmlformats.org/officeDocument/2006/relationships/image" Target="../media/image494.svg"/><Relationship Id="rId7" Type="http://schemas.openxmlformats.org/officeDocument/2006/relationships/image" Target="../media/image355.svg"/><Relationship Id="rId12" Type="http://schemas.openxmlformats.org/officeDocument/2006/relationships/image" Target="../media/image497.png"/><Relationship Id="rId2" Type="http://schemas.openxmlformats.org/officeDocument/2006/relationships/image" Target="../media/image493.png"/><Relationship Id="rId1" Type="http://schemas.openxmlformats.org/officeDocument/2006/relationships/slideLayout" Target="../slideLayouts/slideLayout4.xml"/><Relationship Id="rId6" Type="http://schemas.openxmlformats.org/officeDocument/2006/relationships/image" Target="../media/image354.png"/><Relationship Id="rId11" Type="http://schemas.openxmlformats.org/officeDocument/2006/relationships/image" Target="../media/image438.svg"/><Relationship Id="rId5" Type="http://schemas.openxmlformats.org/officeDocument/2006/relationships/image" Target="../media/image357.svg"/><Relationship Id="rId10" Type="http://schemas.openxmlformats.org/officeDocument/2006/relationships/image" Target="../media/image437.png"/><Relationship Id="rId4" Type="http://schemas.openxmlformats.org/officeDocument/2006/relationships/image" Target="../media/image356.png"/><Relationship Id="rId9" Type="http://schemas.openxmlformats.org/officeDocument/2006/relationships/image" Target="../media/image496.svg"/></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8" Type="http://schemas.openxmlformats.org/officeDocument/2006/relationships/image" Target="../media/image289.svg"/><Relationship Id="rId13" Type="http://schemas.openxmlformats.org/officeDocument/2006/relationships/image" Target="../media/image505.png"/><Relationship Id="rId18" Type="http://schemas.openxmlformats.org/officeDocument/2006/relationships/image" Target="../media/image509.svg"/><Relationship Id="rId26" Type="http://schemas.openxmlformats.org/officeDocument/2006/relationships/image" Target="../media/image514.svg"/><Relationship Id="rId3" Type="http://schemas.openxmlformats.org/officeDocument/2006/relationships/image" Target="../media/image273.png"/><Relationship Id="rId21" Type="http://schemas.openxmlformats.org/officeDocument/2006/relationships/image" Target="../media/image293.png"/><Relationship Id="rId7" Type="http://schemas.openxmlformats.org/officeDocument/2006/relationships/image" Target="../media/image19.png"/><Relationship Id="rId12" Type="http://schemas.openxmlformats.org/officeDocument/2006/relationships/image" Target="../media/image504.svg"/><Relationship Id="rId17" Type="http://schemas.openxmlformats.org/officeDocument/2006/relationships/image" Target="../media/image39.png"/><Relationship Id="rId25" Type="http://schemas.openxmlformats.org/officeDocument/2006/relationships/image" Target="../media/image513.png"/><Relationship Id="rId2" Type="http://schemas.openxmlformats.org/officeDocument/2006/relationships/notesSlide" Target="../notesSlides/notesSlide122.xml"/><Relationship Id="rId16" Type="http://schemas.openxmlformats.org/officeDocument/2006/relationships/image" Target="../media/image508.svg"/><Relationship Id="rId20" Type="http://schemas.openxmlformats.org/officeDocument/2006/relationships/image" Target="../media/image511.svg"/><Relationship Id="rId1" Type="http://schemas.openxmlformats.org/officeDocument/2006/relationships/slideLayout" Target="../slideLayouts/slideLayout2.xml"/><Relationship Id="rId6" Type="http://schemas.openxmlformats.org/officeDocument/2006/relationships/image" Target="../media/image500.svg"/><Relationship Id="rId11" Type="http://schemas.openxmlformats.org/officeDocument/2006/relationships/image" Target="../media/image503.png"/><Relationship Id="rId24" Type="http://schemas.openxmlformats.org/officeDocument/2006/relationships/image" Target="../media/image141.png"/><Relationship Id="rId5" Type="http://schemas.openxmlformats.org/officeDocument/2006/relationships/image" Target="../media/image499.png"/><Relationship Id="rId15" Type="http://schemas.openxmlformats.org/officeDocument/2006/relationships/image" Target="../media/image507.png"/><Relationship Id="rId23" Type="http://schemas.openxmlformats.org/officeDocument/2006/relationships/image" Target="../media/image512.png"/><Relationship Id="rId10" Type="http://schemas.openxmlformats.org/officeDocument/2006/relationships/image" Target="../media/image502.svg"/><Relationship Id="rId19" Type="http://schemas.openxmlformats.org/officeDocument/2006/relationships/image" Target="../media/image510.png"/><Relationship Id="rId4" Type="http://schemas.openxmlformats.org/officeDocument/2006/relationships/image" Target="../media/image296.svg"/><Relationship Id="rId9" Type="http://schemas.openxmlformats.org/officeDocument/2006/relationships/image" Target="../media/image501.png"/><Relationship Id="rId14" Type="http://schemas.openxmlformats.org/officeDocument/2006/relationships/image" Target="../media/image506.svg"/><Relationship Id="rId22" Type="http://schemas.openxmlformats.org/officeDocument/2006/relationships/image" Target="../media/image294.svg"/></Relationships>
</file>

<file path=ppt/slides/_rels/slide177.xml.rels><?xml version="1.0" encoding="UTF-8" standalone="yes"?>
<Relationships xmlns="http://schemas.openxmlformats.org/package/2006/relationships"><Relationship Id="rId8" Type="http://schemas.openxmlformats.org/officeDocument/2006/relationships/image" Target="../media/image516.svg"/><Relationship Id="rId13" Type="http://schemas.openxmlformats.org/officeDocument/2006/relationships/image" Target="../media/image499.png"/><Relationship Id="rId18" Type="http://schemas.openxmlformats.org/officeDocument/2006/relationships/image" Target="../media/image126.svg"/><Relationship Id="rId3" Type="http://schemas.openxmlformats.org/officeDocument/2006/relationships/image" Target="../media/image293.png"/><Relationship Id="rId21" Type="http://schemas.openxmlformats.org/officeDocument/2006/relationships/image" Target="../media/image190.png"/><Relationship Id="rId7" Type="http://schemas.openxmlformats.org/officeDocument/2006/relationships/image" Target="../media/image515.png"/><Relationship Id="rId12" Type="http://schemas.openxmlformats.org/officeDocument/2006/relationships/image" Target="../media/image520.svg"/><Relationship Id="rId17" Type="http://schemas.openxmlformats.org/officeDocument/2006/relationships/image" Target="../media/image125.png"/><Relationship Id="rId25" Type="http://schemas.openxmlformats.org/officeDocument/2006/relationships/image" Target="../media/image522.png"/><Relationship Id="rId2" Type="http://schemas.openxmlformats.org/officeDocument/2006/relationships/notesSlide" Target="../notesSlides/notesSlide123.xml"/><Relationship Id="rId16" Type="http://schemas.openxmlformats.org/officeDocument/2006/relationships/image" Target="../media/image141.png"/><Relationship Id="rId20" Type="http://schemas.openxmlformats.org/officeDocument/2006/relationships/image" Target="../media/image214.png"/><Relationship Id="rId1" Type="http://schemas.openxmlformats.org/officeDocument/2006/relationships/slideLayout" Target="../slideLayouts/slideLayout2.xml"/><Relationship Id="rId6" Type="http://schemas.openxmlformats.org/officeDocument/2006/relationships/image" Target="../media/image514.svg"/><Relationship Id="rId11" Type="http://schemas.openxmlformats.org/officeDocument/2006/relationships/image" Target="../media/image519.png"/><Relationship Id="rId24" Type="http://schemas.openxmlformats.org/officeDocument/2006/relationships/image" Target="../media/image377.png"/><Relationship Id="rId5" Type="http://schemas.openxmlformats.org/officeDocument/2006/relationships/image" Target="../media/image513.png"/><Relationship Id="rId15" Type="http://schemas.openxmlformats.org/officeDocument/2006/relationships/image" Target="../media/image512.png"/><Relationship Id="rId23" Type="http://schemas.openxmlformats.org/officeDocument/2006/relationships/image" Target="../media/image521.png"/><Relationship Id="rId10" Type="http://schemas.openxmlformats.org/officeDocument/2006/relationships/image" Target="../media/image518.svg"/><Relationship Id="rId19" Type="http://schemas.openxmlformats.org/officeDocument/2006/relationships/image" Target="../media/image279.png"/><Relationship Id="rId4" Type="http://schemas.openxmlformats.org/officeDocument/2006/relationships/image" Target="../media/image294.svg"/><Relationship Id="rId9" Type="http://schemas.openxmlformats.org/officeDocument/2006/relationships/image" Target="../media/image517.png"/><Relationship Id="rId14" Type="http://schemas.openxmlformats.org/officeDocument/2006/relationships/image" Target="../media/image500.svg"/><Relationship Id="rId22" Type="http://schemas.openxmlformats.org/officeDocument/2006/relationships/image" Target="../media/image130.png"/></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51.svg"/><Relationship Id="rId3" Type="http://schemas.openxmlformats.org/officeDocument/2006/relationships/image" Target="../media/image17.png"/><Relationship Id="rId7" Type="http://schemas.openxmlformats.org/officeDocument/2006/relationships/image" Target="../media/image50.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49.svg"/><Relationship Id="rId5" Type="http://schemas.openxmlformats.org/officeDocument/2006/relationships/image" Target="../media/image48.png"/><Relationship Id="rId4" Type="http://schemas.openxmlformats.org/officeDocument/2006/relationships/image" Target="../media/image18.svg"/><Relationship Id="rId9" Type="http://schemas.openxmlformats.org/officeDocument/2006/relationships/hyperlink" Target="https://docs.aws.amazon.com/ja_jp/general/latest/gr/root-vs-iam.html" TargetMode="Externa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8" Type="http://schemas.openxmlformats.org/officeDocument/2006/relationships/image" Target="../media/image372.png"/><Relationship Id="rId3" Type="http://schemas.openxmlformats.org/officeDocument/2006/relationships/image" Target="../media/image524.svg"/><Relationship Id="rId7" Type="http://schemas.openxmlformats.org/officeDocument/2006/relationships/image" Target="../media/image528.svg"/><Relationship Id="rId2" Type="http://schemas.openxmlformats.org/officeDocument/2006/relationships/image" Target="../media/image523.png"/><Relationship Id="rId1" Type="http://schemas.openxmlformats.org/officeDocument/2006/relationships/slideLayout" Target="../slideLayouts/slideLayout4.xml"/><Relationship Id="rId6" Type="http://schemas.openxmlformats.org/officeDocument/2006/relationships/image" Target="../media/image527.png"/><Relationship Id="rId11" Type="http://schemas.openxmlformats.org/officeDocument/2006/relationships/image" Target="../media/image417.svg"/><Relationship Id="rId5" Type="http://schemas.openxmlformats.org/officeDocument/2006/relationships/image" Target="../media/image526.svg"/><Relationship Id="rId10" Type="http://schemas.openxmlformats.org/officeDocument/2006/relationships/image" Target="../media/image416.png"/><Relationship Id="rId4" Type="http://schemas.openxmlformats.org/officeDocument/2006/relationships/image" Target="../media/image525.png"/><Relationship Id="rId9" Type="http://schemas.openxmlformats.org/officeDocument/2006/relationships/image" Target="../media/image373.svg"/></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3.xml.rels><?xml version="1.0" encoding="UTF-8" standalone="yes"?>
<Relationships xmlns="http://schemas.openxmlformats.org/package/2006/relationships"><Relationship Id="rId3" Type="http://schemas.openxmlformats.org/officeDocument/2006/relationships/hyperlink" Target="https://docs.aws.amazon.com/ja_jp/AmazonS3/latest/userguide/Versioning.html" TargetMode="External"/><Relationship Id="rId2" Type="http://schemas.openxmlformats.org/officeDocument/2006/relationships/notesSlide" Target="../notesSlides/notesSlide126.xml"/><Relationship Id="rId1" Type="http://schemas.openxmlformats.org/officeDocument/2006/relationships/slideLayout" Target="../slideLayouts/slideLayout25.xml"/></Relationships>
</file>

<file path=ppt/slides/_rels/slide184.xml.rels><?xml version="1.0" encoding="UTF-8" standalone="yes"?>
<Relationships xmlns="http://schemas.openxmlformats.org/package/2006/relationships"><Relationship Id="rId8" Type="http://schemas.openxmlformats.org/officeDocument/2006/relationships/image" Target="../media/image532.png"/><Relationship Id="rId3" Type="http://schemas.openxmlformats.org/officeDocument/2006/relationships/image" Target="../media/image484.png"/><Relationship Id="rId7" Type="http://schemas.openxmlformats.org/officeDocument/2006/relationships/image" Target="../media/image531.png"/><Relationship Id="rId2" Type="http://schemas.openxmlformats.org/officeDocument/2006/relationships/notesSlide" Target="../notesSlides/notesSlide127.xml"/><Relationship Id="rId1" Type="http://schemas.openxmlformats.org/officeDocument/2006/relationships/slideLayout" Target="../slideLayouts/slideLayout2.xml"/><Relationship Id="rId6" Type="http://schemas.openxmlformats.org/officeDocument/2006/relationships/image" Target="../media/image530.svg"/><Relationship Id="rId11" Type="http://schemas.openxmlformats.org/officeDocument/2006/relationships/hyperlink" Target="https://docs.aws.amazon.com/ja_jp/AmazonS3/latest/userguide/replication.html" TargetMode="External"/><Relationship Id="rId5" Type="http://schemas.openxmlformats.org/officeDocument/2006/relationships/image" Target="../media/image529.png"/><Relationship Id="rId10" Type="http://schemas.openxmlformats.org/officeDocument/2006/relationships/image" Target="../media/image289.svg"/><Relationship Id="rId4" Type="http://schemas.openxmlformats.org/officeDocument/2006/relationships/image" Target="../media/image485.svg"/><Relationship Id="rId9" Type="http://schemas.openxmlformats.org/officeDocument/2006/relationships/image" Target="../media/image19.png"/></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6.xml.rels><?xml version="1.0" encoding="UTF-8" standalone="yes"?>
<Relationships xmlns="http://schemas.openxmlformats.org/package/2006/relationships"><Relationship Id="rId3" Type="http://schemas.openxmlformats.org/officeDocument/2006/relationships/image" Target="../media/image129.png"/><Relationship Id="rId7" Type="http://schemas.openxmlformats.org/officeDocument/2006/relationships/image" Target="../media/image134.png"/><Relationship Id="rId2" Type="http://schemas.openxmlformats.org/officeDocument/2006/relationships/image" Target="../media/image533.png"/><Relationship Id="rId1" Type="http://schemas.openxmlformats.org/officeDocument/2006/relationships/slideLayout" Target="../slideLayouts/slideLayout4.xml"/><Relationship Id="rId6" Type="http://schemas.openxmlformats.org/officeDocument/2006/relationships/image" Target="../media/image535.png"/><Relationship Id="rId5" Type="http://schemas.openxmlformats.org/officeDocument/2006/relationships/image" Target="../media/image534.png"/><Relationship Id="rId4" Type="http://schemas.openxmlformats.org/officeDocument/2006/relationships/image" Target="../media/image188.png"/></Relationships>
</file>

<file path=ppt/slides/_rels/slide187.xml.rels><?xml version="1.0" encoding="UTF-8" standalone="yes"?>
<Relationships xmlns="http://schemas.openxmlformats.org/package/2006/relationships"><Relationship Id="rId8" Type="http://schemas.openxmlformats.org/officeDocument/2006/relationships/image" Target="../media/image295.svg"/><Relationship Id="rId13" Type="http://schemas.openxmlformats.org/officeDocument/2006/relationships/image" Target="../media/image271.png"/><Relationship Id="rId18" Type="http://schemas.openxmlformats.org/officeDocument/2006/relationships/image" Target="../media/image291.svg"/><Relationship Id="rId3" Type="http://schemas.openxmlformats.org/officeDocument/2006/relationships/image" Target="../media/image263.png"/><Relationship Id="rId21" Type="http://schemas.openxmlformats.org/officeDocument/2006/relationships/image" Target="../media/image261.png"/><Relationship Id="rId7" Type="http://schemas.openxmlformats.org/officeDocument/2006/relationships/image" Target="../media/image257.png"/><Relationship Id="rId12" Type="http://schemas.openxmlformats.org/officeDocument/2006/relationships/image" Target="../media/image296.svg"/><Relationship Id="rId17" Type="http://schemas.openxmlformats.org/officeDocument/2006/relationships/image" Target="../media/image290.png"/><Relationship Id="rId2" Type="http://schemas.openxmlformats.org/officeDocument/2006/relationships/notesSlide" Target="../notesSlides/notesSlide128.xml"/><Relationship Id="rId16" Type="http://schemas.openxmlformats.org/officeDocument/2006/relationships/image" Target="../media/image294.svg"/><Relationship Id="rId20" Type="http://schemas.openxmlformats.org/officeDocument/2006/relationships/image" Target="../media/image313.svg"/><Relationship Id="rId1" Type="http://schemas.openxmlformats.org/officeDocument/2006/relationships/slideLayout" Target="../slideLayouts/slideLayout2.xml"/><Relationship Id="rId6" Type="http://schemas.openxmlformats.org/officeDocument/2006/relationships/image" Target="../media/image289.svg"/><Relationship Id="rId11" Type="http://schemas.openxmlformats.org/officeDocument/2006/relationships/image" Target="../media/image273.png"/><Relationship Id="rId24" Type="http://schemas.openxmlformats.org/officeDocument/2006/relationships/image" Target="../media/image539.svg"/><Relationship Id="rId5" Type="http://schemas.openxmlformats.org/officeDocument/2006/relationships/image" Target="../media/image19.png"/><Relationship Id="rId15" Type="http://schemas.openxmlformats.org/officeDocument/2006/relationships/image" Target="../media/image293.png"/><Relationship Id="rId23" Type="http://schemas.openxmlformats.org/officeDocument/2006/relationships/image" Target="../media/image538.png"/><Relationship Id="rId10" Type="http://schemas.openxmlformats.org/officeDocument/2006/relationships/image" Target="../media/image537.svg"/><Relationship Id="rId19" Type="http://schemas.openxmlformats.org/officeDocument/2006/relationships/image" Target="../media/image163.png"/><Relationship Id="rId4" Type="http://schemas.openxmlformats.org/officeDocument/2006/relationships/image" Target="../media/image316.svg"/><Relationship Id="rId9" Type="http://schemas.openxmlformats.org/officeDocument/2006/relationships/image" Target="../media/image536.png"/><Relationship Id="rId14" Type="http://schemas.openxmlformats.org/officeDocument/2006/relationships/image" Target="../media/image292.svg"/><Relationship Id="rId22" Type="http://schemas.openxmlformats.org/officeDocument/2006/relationships/image" Target="../media/image324.svg"/></Relationships>
</file>

<file path=ppt/slides/_rels/slide188.xml.rels><?xml version="1.0" encoding="UTF-8" standalone="yes"?>
<Relationships xmlns="http://schemas.openxmlformats.org/package/2006/relationships"><Relationship Id="rId8" Type="http://schemas.openxmlformats.org/officeDocument/2006/relationships/hyperlink" Target="https://docs.aws.amazon.com/ja_jp/privateca/latest/userguide/PcaWelcome.html" TargetMode="External"/><Relationship Id="rId3" Type="http://schemas.openxmlformats.org/officeDocument/2006/relationships/image" Target="../media/image540.png"/><Relationship Id="rId7" Type="http://schemas.openxmlformats.org/officeDocument/2006/relationships/hyperlink" Target="https://d1.awsstatic.com/webinars/jp/pdf/services/20181219_BlackBeltSeminar_AWS_Certificate_Manager.pdf" TargetMode="External"/><Relationship Id="rId2" Type="http://schemas.openxmlformats.org/officeDocument/2006/relationships/notesSlide" Target="../notesSlides/notesSlide129.xml"/><Relationship Id="rId1" Type="http://schemas.openxmlformats.org/officeDocument/2006/relationships/slideLayout" Target="../slideLayouts/slideLayout2.xml"/><Relationship Id="rId6" Type="http://schemas.openxmlformats.org/officeDocument/2006/relationships/hyperlink" Target="https://aws.amazon.com/jp/certificate-manager/faqs/?nc=sn&amp;loc=5" TargetMode="External"/><Relationship Id="rId5" Type="http://schemas.openxmlformats.org/officeDocument/2006/relationships/hyperlink" Target="https://aws.amazon.com/jp/certificate-manager/" TargetMode="External"/><Relationship Id="rId4" Type="http://schemas.openxmlformats.org/officeDocument/2006/relationships/image" Target="../media/image541.svg"/></Relationships>
</file>

<file path=ppt/slides/_rels/slide189.xml.rels><?xml version="1.0" encoding="UTF-8" standalone="yes"?>
<Relationships xmlns="http://schemas.openxmlformats.org/package/2006/relationships"><Relationship Id="rId3" Type="http://schemas.openxmlformats.org/officeDocument/2006/relationships/hyperlink" Target="https://aws.amazon.com/jp/certificate-manager/pricing/" TargetMode="External"/><Relationship Id="rId2" Type="http://schemas.openxmlformats.org/officeDocument/2006/relationships/image" Target="../media/image54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hyperlink" Target="https://docs.aws.amazon.com/ja_jp/general/latest/gr/aws_tasks-that-require-root.html" TargetMode="Externa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8" Type="http://schemas.openxmlformats.org/officeDocument/2006/relationships/image" Target="../media/image534.png"/><Relationship Id="rId3" Type="http://schemas.openxmlformats.org/officeDocument/2006/relationships/hyperlink" Target="https://aws.amazon.com/jp/premiumsupport/knowledge-center/configure-acm-certificates-ec2/" TargetMode="External"/><Relationship Id="rId7" Type="http://schemas.openxmlformats.org/officeDocument/2006/relationships/image" Target="../media/image188.png"/><Relationship Id="rId2" Type="http://schemas.openxmlformats.org/officeDocument/2006/relationships/hyperlink" Target="https://docs.aws.amazon.com/ja_jp/acm/latest/userguide/gs.html" TargetMode="External"/><Relationship Id="rId1" Type="http://schemas.openxmlformats.org/officeDocument/2006/relationships/slideLayout" Target="../slideLayouts/slideLayout2.xml"/><Relationship Id="rId6" Type="http://schemas.openxmlformats.org/officeDocument/2006/relationships/image" Target="../media/image129.png"/><Relationship Id="rId5" Type="http://schemas.openxmlformats.org/officeDocument/2006/relationships/image" Target="../media/image533.png"/><Relationship Id="rId10" Type="http://schemas.openxmlformats.org/officeDocument/2006/relationships/image" Target="../media/image134.png"/><Relationship Id="rId4" Type="http://schemas.openxmlformats.org/officeDocument/2006/relationships/hyperlink" Target="https://docs.aws.amazon.com/ja_jp/AWSEC2/latest/UserGuide/SSL-on-amazon-linux-2.html" TargetMode="External"/><Relationship Id="rId9" Type="http://schemas.openxmlformats.org/officeDocument/2006/relationships/image" Target="../media/image535.png"/></Relationships>
</file>

<file path=ppt/slides/_rels/slide192.xml.rels><?xml version="1.0" encoding="UTF-8" standalone="yes"?>
<Relationships xmlns="http://schemas.openxmlformats.org/package/2006/relationships"><Relationship Id="rId8" Type="http://schemas.openxmlformats.org/officeDocument/2006/relationships/image" Target="../media/image354.png"/><Relationship Id="rId13" Type="http://schemas.openxmlformats.org/officeDocument/2006/relationships/image" Target="../media/image550.svg"/><Relationship Id="rId3" Type="http://schemas.openxmlformats.org/officeDocument/2006/relationships/image" Target="../media/image544.svg"/><Relationship Id="rId7" Type="http://schemas.openxmlformats.org/officeDocument/2006/relationships/image" Target="../media/image546.svg"/><Relationship Id="rId12" Type="http://schemas.openxmlformats.org/officeDocument/2006/relationships/image" Target="../media/image549.png"/><Relationship Id="rId2" Type="http://schemas.openxmlformats.org/officeDocument/2006/relationships/image" Target="../media/image543.png"/><Relationship Id="rId1" Type="http://schemas.openxmlformats.org/officeDocument/2006/relationships/slideLayout" Target="../slideLayouts/slideLayout4.xml"/><Relationship Id="rId6" Type="http://schemas.openxmlformats.org/officeDocument/2006/relationships/image" Target="../media/image545.png"/><Relationship Id="rId11" Type="http://schemas.openxmlformats.org/officeDocument/2006/relationships/image" Target="../media/image548.svg"/><Relationship Id="rId5" Type="http://schemas.openxmlformats.org/officeDocument/2006/relationships/image" Target="../media/image411.svg"/><Relationship Id="rId15" Type="http://schemas.openxmlformats.org/officeDocument/2006/relationships/image" Target="../media/image552.svg"/><Relationship Id="rId10" Type="http://schemas.openxmlformats.org/officeDocument/2006/relationships/image" Target="../media/image547.png"/><Relationship Id="rId4" Type="http://schemas.openxmlformats.org/officeDocument/2006/relationships/image" Target="../media/image410.png"/><Relationship Id="rId9" Type="http://schemas.openxmlformats.org/officeDocument/2006/relationships/image" Target="../media/image355.svg"/><Relationship Id="rId14" Type="http://schemas.openxmlformats.org/officeDocument/2006/relationships/image" Target="../media/image551.png"/></Relationships>
</file>

<file path=ppt/slides/_rels/slide193.xml.rels><?xml version="1.0" encoding="UTF-8" standalone="yes"?>
<Relationships xmlns="http://schemas.openxmlformats.org/package/2006/relationships"><Relationship Id="rId8" Type="http://schemas.openxmlformats.org/officeDocument/2006/relationships/image" Target="../media/image354.png"/><Relationship Id="rId13" Type="http://schemas.openxmlformats.org/officeDocument/2006/relationships/image" Target="../media/image556.svg"/><Relationship Id="rId3" Type="http://schemas.openxmlformats.org/officeDocument/2006/relationships/image" Target="../media/image544.svg"/><Relationship Id="rId7" Type="http://schemas.openxmlformats.org/officeDocument/2006/relationships/image" Target="../media/image413.svg"/><Relationship Id="rId12" Type="http://schemas.openxmlformats.org/officeDocument/2006/relationships/image" Target="../media/image555.png"/><Relationship Id="rId2" Type="http://schemas.openxmlformats.org/officeDocument/2006/relationships/image" Target="../media/image543.png"/><Relationship Id="rId1" Type="http://schemas.openxmlformats.org/officeDocument/2006/relationships/slideLayout" Target="../slideLayouts/slideLayout4.xml"/><Relationship Id="rId6" Type="http://schemas.openxmlformats.org/officeDocument/2006/relationships/image" Target="../media/image412.png"/><Relationship Id="rId11" Type="http://schemas.openxmlformats.org/officeDocument/2006/relationships/image" Target="../media/image554.svg"/><Relationship Id="rId5" Type="http://schemas.openxmlformats.org/officeDocument/2006/relationships/image" Target="../media/image411.svg"/><Relationship Id="rId15" Type="http://schemas.openxmlformats.org/officeDocument/2006/relationships/image" Target="../media/image558.svg"/><Relationship Id="rId10" Type="http://schemas.openxmlformats.org/officeDocument/2006/relationships/image" Target="../media/image553.png"/><Relationship Id="rId4" Type="http://schemas.openxmlformats.org/officeDocument/2006/relationships/image" Target="../media/image410.png"/><Relationship Id="rId9" Type="http://schemas.openxmlformats.org/officeDocument/2006/relationships/image" Target="../media/image355.svg"/><Relationship Id="rId14" Type="http://schemas.openxmlformats.org/officeDocument/2006/relationships/image" Target="../media/image557.png"/></Relationships>
</file>

<file path=ppt/slides/_rels/slide194.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0.png"/><Relationship Id="rId1" Type="http://schemas.openxmlformats.org/officeDocument/2006/relationships/slideLayout" Target="../slideLayouts/slideLayout2.xml"/><Relationship Id="rId5" Type="http://schemas.openxmlformats.org/officeDocument/2006/relationships/hyperlink" Target="https://docs.aws.amazon.com/ja_jp/IAM/latest/UserGuide/what-is-access-analyzer.html" TargetMode="External"/><Relationship Id="rId4" Type="http://schemas.openxmlformats.org/officeDocument/2006/relationships/hyperlink" Target="https://docs.aws.amazon.com/ja_jp/IAM/latest/UserGuide/access-analyzer-resources.html" TargetMode="External"/></Relationships>
</file>

<file path=ppt/slides/_rels/slide195.xml.rels><?xml version="1.0" encoding="UTF-8" standalone="yes"?>
<Relationships xmlns="http://schemas.openxmlformats.org/package/2006/relationships"><Relationship Id="rId2" Type="http://schemas.openxmlformats.org/officeDocument/2006/relationships/image" Target="../media/image559.png"/><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8" Type="http://schemas.openxmlformats.org/officeDocument/2006/relationships/image" Target="../media/image130.png"/><Relationship Id="rId3" Type="http://schemas.openxmlformats.org/officeDocument/2006/relationships/image" Target="../media/image216.svg"/><Relationship Id="rId7" Type="http://schemas.openxmlformats.org/officeDocument/2006/relationships/image" Target="../media/image561.svg"/><Relationship Id="rId2" Type="http://schemas.openxmlformats.org/officeDocument/2006/relationships/image" Target="../media/image215.png"/><Relationship Id="rId1" Type="http://schemas.openxmlformats.org/officeDocument/2006/relationships/slideLayout" Target="../slideLayouts/slideLayout2.xml"/><Relationship Id="rId6" Type="http://schemas.openxmlformats.org/officeDocument/2006/relationships/image" Target="../media/image560.png"/><Relationship Id="rId5" Type="http://schemas.openxmlformats.org/officeDocument/2006/relationships/image" Target="../media/image195.svg"/><Relationship Id="rId4" Type="http://schemas.openxmlformats.org/officeDocument/2006/relationships/image" Target="../media/image194.png"/><Relationship Id="rId9" Type="http://schemas.openxmlformats.org/officeDocument/2006/relationships/image" Target="../media/image138.png"/></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99.xml.rels><?xml version="1.0" encoding="UTF-8" standalone="yes"?>
<Relationships xmlns="http://schemas.openxmlformats.org/package/2006/relationships"><Relationship Id="rId8" Type="http://schemas.openxmlformats.org/officeDocument/2006/relationships/slide" Target="slide220.xml"/><Relationship Id="rId3" Type="http://schemas.openxmlformats.org/officeDocument/2006/relationships/slide" Target="slide207.xml"/><Relationship Id="rId7" Type="http://schemas.openxmlformats.org/officeDocument/2006/relationships/slide" Target="slide228.xml"/><Relationship Id="rId2" Type="http://schemas.openxmlformats.org/officeDocument/2006/relationships/slide" Target="slide205.xml"/><Relationship Id="rId1" Type="http://schemas.openxmlformats.org/officeDocument/2006/relationships/slideLayout" Target="../slideLayouts/slideLayout4.xml"/><Relationship Id="rId6" Type="http://schemas.openxmlformats.org/officeDocument/2006/relationships/slide" Target="slide226.xml"/><Relationship Id="rId5" Type="http://schemas.openxmlformats.org/officeDocument/2006/relationships/slide" Target="slide225.xml"/><Relationship Id="rId4" Type="http://schemas.openxmlformats.org/officeDocument/2006/relationships/slide" Target="slide2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3" Type="http://schemas.openxmlformats.org/officeDocument/2006/relationships/hyperlink" Target="https://aws.amazon.com/jp/products/security/?nc=sn&amp;loc=2" TargetMode="External"/><Relationship Id="rId2" Type="http://schemas.openxmlformats.org/officeDocument/2006/relationships/notesSlide" Target="../notesSlides/notesSlide130.xml"/><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3" Type="http://schemas.openxmlformats.org/officeDocument/2006/relationships/hyperlink" Target="https://wa.aws.amazon.com/wellarchitected/2020-07-02T19-33-23/wat.question.SEC_10.ja.html" TargetMode="External"/><Relationship Id="rId2" Type="http://schemas.openxmlformats.org/officeDocument/2006/relationships/notesSlide" Target="../notesSlides/notesSlide132.xml"/><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2" Type="http://schemas.openxmlformats.org/officeDocument/2006/relationships/hyperlink" Target="https://docs.aws.amazon.com/ja_jp/whitepapers/latest/aws-security-incident-response-guide/aws-security-incident-response-guide.html" TargetMode="External"/><Relationship Id="rId1" Type="http://schemas.openxmlformats.org/officeDocument/2006/relationships/slideLayout" Target="../slideLayouts/slideLayout4.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2" Type="http://schemas.openxmlformats.org/officeDocument/2006/relationships/hyperlink" Target="http://www.jpcert.or.jp/ed/2002/ed020002.txt"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hyperlink" Target="https://cve.mitre.org/cve/?ref=wellarchitected" TargetMode="External"/><Relationship Id="rId1" Type="http://schemas.openxmlformats.org/officeDocument/2006/relationships/slideLayout" Target="../slideLayouts/slideLayout4.xml"/></Relationships>
</file>

<file path=ppt/slides/_rels/slide210.xml.rels><?xml version="1.0" encoding="UTF-8" standalone="yes"?>
<Relationships xmlns="http://schemas.openxmlformats.org/package/2006/relationships"><Relationship Id="rId2" Type="http://schemas.openxmlformats.org/officeDocument/2006/relationships/hyperlink" Target="http://www.jpcert.or.jp/ed/2002/ed020002.txt" TargetMode="External"/><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2" Type="http://schemas.openxmlformats.org/officeDocument/2006/relationships/hyperlink" Target="http://www.jpcert.or.jp/ed/2002/ed020002.txt" TargetMode="External"/><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2" Type="http://schemas.openxmlformats.org/officeDocument/2006/relationships/image" Target="../media/image562.png"/><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8" Type="http://schemas.openxmlformats.org/officeDocument/2006/relationships/image" Target="../media/image568.png"/><Relationship Id="rId13" Type="http://schemas.openxmlformats.org/officeDocument/2006/relationships/image" Target="../media/image267.png"/><Relationship Id="rId18" Type="http://schemas.openxmlformats.org/officeDocument/2006/relationships/image" Target="../media/image574.png"/><Relationship Id="rId3" Type="http://schemas.openxmlformats.org/officeDocument/2006/relationships/image" Target="../media/image563.png"/><Relationship Id="rId21" Type="http://schemas.openxmlformats.org/officeDocument/2006/relationships/image" Target="../media/image577.png"/><Relationship Id="rId7" Type="http://schemas.openxmlformats.org/officeDocument/2006/relationships/image" Target="../media/image567.png"/><Relationship Id="rId12" Type="http://schemas.openxmlformats.org/officeDocument/2006/relationships/image" Target="../media/image316.svg"/><Relationship Id="rId17" Type="http://schemas.openxmlformats.org/officeDocument/2006/relationships/image" Target="../media/image573.png"/><Relationship Id="rId25" Type="http://schemas.openxmlformats.org/officeDocument/2006/relationships/image" Target="../media/image239.png"/><Relationship Id="rId2" Type="http://schemas.openxmlformats.org/officeDocument/2006/relationships/notesSlide" Target="../notesSlides/notesSlide134.xml"/><Relationship Id="rId16" Type="http://schemas.openxmlformats.org/officeDocument/2006/relationships/image" Target="../media/image572.png"/><Relationship Id="rId20" Type="http://schemas.openxmlformats.org/officeDocument/2006/relationships/image" Target="../media/image576.png"/><Relationship Id="rId1" Type="http://schemas.openxmlformats.org/officeDocument/2006/relationships/slideLayout" Target="../slideLayouts/slideLayout2.xml"/><Relationship Id="rId6" Type="http://schemas.openxmlformats.org/officeDocument/2006/relationships/image" Target="../media/image566.png"/><Relationship Id="rId11" Type="http://schemas.openxmlformats.org/officeDocument/2006/relationships/image" Target="../media/image263.png"/><Relationship Id="rId24" Type="http://schemas.openxmlformats.org/officeDocument/2006/relationships/image" Target="../media/image88.svg"/><Relationship Id="rId5" Type="http://schemas.openxmlformats.org/officeDocument/2006/relationships/image" Target="../media/image565.png"/><Relationship Id="rId15" Type="http://schemas.openxmlformats.org/officeDocument/2006/relationships/image" Target="../media/image571.png"/><Relationship Id="rId23" Type="http://schemas.openxmlformats.org/officeDocument/2006/relationships/image" Target="../media/image87.png"/><Relationship Id="rId10" Type="http://schemas.openxmlformats.org/officeDocument/2006/relationships/image" Target="../media/image570.png"/><Relationship Id="rId19" Type="http://schemas.openxmlformats.org/officeDocument/2006/relationships/image" Target="../media/image575.png"/><Relationship Id="rId4" Type="http://schemas.openxmlformats.org/officeDocument/2006/relationships/image" Target="../media/image564.png"/><Relationship Id="rId9" Type="http://schemas.openxmlformats.org/officeDocument/2006/relationships/image" Target="../media/image569.png"/><Relationship Id="rId14" Type="http://schemas.openxmlformats.org/officeDocument/2006/relationships/image" Target="../media/image319.svg"/><Relationship Id="rId22" Type="http://schemas.openxmlformats.org/officeDocument/2006/relationships/image" Target="../media/image214.png"/></Relationships>
</file>

<file path=ppt/slides/_rels/slide214.xml.rels><?xml version="1.0" encoding="UTF-8" standalone="yes"?>
<Relationships xmlns="http://schemas.openxmlformats.org/package/2006/relationships"><Relationship Id="rId3" Type="http://schemas.openxmlformats.org/officeDocument/2006/relationships/image" Target="../media/image239.png"/><Relationship Id="rId2" Type="http://schemas.openxmlformats.org/officeDocument/2006/relationships/image" Target="../media/image578.png"/><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8" Type="http://schemas.openxmlformats.org/officeDocument/2006/relationships/image" Target="../media/image582.png"/><Relationship Id="rId13" Type="http://schemas.openxmlformats.org/officeDocument/2006/relationships/image" Target="../media/image587.svg"/><Relationship Id="rId3" Type="http://schemas.openxmlformats.org/officeDocument/2006/relationships/image" Target="../media/image195.svg"/><Relationship Id="rId7" Type="http://schemas.openxmlformats.org/officeDocument/2006/relationships/image" Target="../media/image581.svg"/><Relationship Id="rId12" Type="http://schemas.openxmlformats.org/officeDocument/2006/relationships/image" Target="../media/image586.png"/><Relationship Id="rId2" Type="http://schemas.openxmlformats.org/officeDocument/2006/relationships/image" Target="../media/image194.png"/><Relationship Id="rId1" Type="http://schemas.openxmlformats.org/officeDocument/2006/relationships/slideLayout" Target="../slideLayouts/slideLayout2.xml"/><Relationship Id="rId6" Type="http://schemas.openxmlformats.org/officeDocument/2006/relationships/image" Target="../media/image580.png"/><Relationship Id="rId11" Type="http://schemas.openxmlformats.org/officeDocument/2006/relationships/image" Target="../media/image585.svg"/><Relationship Id="rId5" Type="http://schemas.openxmlformats.org/officeDocument/2006/relationships/image" Target="../media/image579.svg"/><Relationship Id="rId10" Type="http://schemas.openxmlformats.org/officeDocument/2006/relationships/image" Target="../media/image584.png"/><Relationship Id="rId4" Type="http://schemas.openxmlformats.org/officeDocument/2006/relationships/image" Target="../media/image41.png"/><Relationship Id="rId9" Type="http://schemas.openxmlformats.org/officeDocument/2006/relationships/image" Target="../media/image583.svg"/><Relationship Id="rId14" Type="http://schemas.openxmlformats.org/officeDocument/2006/relationships/image" Target="../media/image239.png"/></Relationships>
</file>

<file path=ppt/slides/_rels/slide217.xml.rels><?xml version="1.0" encoding="UTF-8" standalone="yes"?>
<Relationships xmlns="http://schemas.openxmlformats.org/package/2006/relationships"><Relationship Id="rId3" Type="http://schemas.openxmlformats.org/officeDocument/2006/relationships/image" Target="../media/image589.svg"/><Relationship Id="rId2" Type="http://schemas.openxmlformats.org/officeDocument/2006/relationships/image" Target="../media/image588.png"/><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8" Type="http://schemas.openxmlformats.org/officeDocument/2006/relationships/image" Target="../media/image595.svg"/><Relationship Id="rId13" Type="http://schemas.openxmlformats.org/officeDocument/2006/relationships/image" Target="../media/image600.png"/><Relationship Id="rId18" Type="http://schemas.openxmlformats.org/officeDocument/2006/relationships/image" Target="../media/image602.png"/><Relationship Id="rId3" Type="http://schemas.openxmlformats.org/officeDocument/2006/relationships/image" Target="../media/image590.png"/><Relationship Id="rId21" Type="http://schemas.openxmlformats.org/officeDocument/2006/relationships/image" Target="../media/image588.png"/><Relationship Id="rId7" Type="http://schemas.openxmlformats.org/officeDocument/2006/relationships/image" Target="../media/image594.png"/><Relationship Id="rId12" Type="http://schemas.openxmlformats.org/officeDocument/2006/relationships/image" Target="../media/image599.svg"/><Relationship Id="rId17" Type="http://schemas.openxmlformats.org/officeDocument/2006/relationships/image" Target="../media/image64.svg"/><Relationship Id="rId2" Type="http://schemas.openxmlformats.org/officeDocument/2006/relationships/notesSlide" Target="../notesSlides/notesSlide135.xml"/><Relationship Id="rId16" Type="http://schemas.openxmlformats.org/officeDocument/2006/relationships/image" Target="../media/image63.png"/><Relationship Id="rId20" Type="http://schemas.openxmlformats.org/officeDocument/2006/relationships/image" Target="../media/image603.png"/><Relationship Id="rId1" Type="http://schemas.openxmlformats.org/officeDocument/2006/relationships/slideLayout" Target="../slideLayouts/slideLayout2.xml"/><Relationship Id="rId6" Type="http://schemas.openxmlformats.org/officeDocument/2006/relationships/image" Target="../media/image593.png"/><Relationship Id="rId11" Type="http://schemas.openxmlformats.org/officeDocument/2006/relationships/image" Target="../media/image598.png"/><Relationship Id="rId5" Type="http://schemas.openxmlformats.org/officeDocument/2006/relationships/image" Target="../media/image592.png"/><Relationship Id="rId15" Type="http://schemas.openxmlformats.org/officeDocument/2006/relationships/image" Target="../media/image250.png"/><Relationship Id="rId10" Type="http://schemas.openxmlformats.org/officeDocument/2006/relationships/image" Target="../media/image597.svg"/><Relationship Id="rId19" Type="http://schemas.openxmlformats.org/officeDocument/2006/relationships/image" Target="../media/image239.png"/><Relationship Id="rId4" Type="http://schemas.openxmlformats.org/officeDocument/2006/relationships/image" Target="../media/image591.png"/><Relationship Id="rId9" Type="http://schemas.openxmlformats.org/officeDocument/2006/relationships/image" Target="../media/image596.png"/><Relationship Id="rId14" Type="http://schemas.openxmlformats.org/officeDocument/2006/relationships/image" Target="../media/image601.png"/><Relationship Id="rId22" Type="http://schemas.openxmlformats.org/officeDocument/2006/relationships/image" Target="../media/image589.svg"/></Relationships>
</file>

<file path=ppt/slides/_rels/slide219.xml.rels><?xml version="1.0" encoding="UTF-8" standalone="yes"?>
<Relationships xmlns="http://schemas.openxmlformats.org/package/2006/relationships"><Relationship Id="rId8" Type="http://schemas.openxmlformats.org/officeDocument/2006/relationships/image" Target="../media/image378.png"/><Relationship Id="rId3" Type="http://schemas.openxmlformats.org/officeDocument/2006/relationships/image" Target="../media/image605.svg"/><Relationship Id="rId7" Type="http://schemas.openxmlformats.org/officeDocument/2006/relationships/image" Target="../media/image353.svg"/><Relationship Id="rId2" Type="http://schemas.openxmlformats.org/officeDocument/2006/relationships/image" Target="../media/image604.png"/><Relationship Id="rId1" Type="http://schemas.openxmlformats.org/officeDocument/2006/relationships/slideLayout" Target="../slideLayouts/slideLayout4.xml"/><Relationship Id="rId6" Type="http://schemas.openxmlformats.org/officeDocument/2006/relationships/image" Target="../media/image352.png"/><Relationship Id="rId5" Type="http://schemas.openxmlformats.org/officeDocument/2006/relationships/image" Target="../media/image607.svg"/><Relationship Id="rId10" Type="http://schemas.openxmlformats.org/officeDocument/2006/relationships/image" Target="../media/image608.png"/><Relationship Id="rId4" Type="http://schemas.openxmlformats.org/officeDocument/2006/relationships/image" Target="../media/image606.png"/><Relationship Id="rId9" Type="http://schemas.openxmlformats.org/officeDocument/2006/relationships/image" Target="../media/image379.svg"/></Relationships>
</file>

<file path=ppt/slides/_rels/slide22.xml.rels><?xml version="1.0" encoding="UTF-8" standalone="yes"?>
<Relationships xmlns="http://schemas.openxmlformats.org/package/2006/relationships"><Relationship Id="rId3" Type="http://schemas.openxmlformats.org/officeDocument/2006/relationships/hyperlink" Target="https://aws.amazon.com/jp/security/security-bulletins/?card-body.sort-by=item.additionalFields.bulletinDateSort&amp;card-body.sort-order=desc&amp;awsf.bulletins-year=year%232009&amp;awsf.bulletins-flag=*all" TargetMode="External"/><Relationship Id="rId7" Type="http://schemas.openxmlformats.org/officeDocument/2006/relationships/hyperlink" Target="https://docs.aws.amazon.com/ja_jp/index.html" TargetMode="External"/><Relationship Id="rId2" Type="http://schemas.openxmlformats.org/officeDocument/2006/relationships/notesSlide" Target="../notesSlides/notesSlide16.xml"/><Relationship Id="rId1" Type="http://schemas.openxmlformats.org/officeDocument/2006/relationships/slideLayout" Target="../slideLayouts/slideLayout4.xml"/><Relationship Id="rId6" Type="http://schemas.openxmlformats.org/officeDocument/2006/relationships/hyperlink" Target="https://aws.amazon.com/jp/blogs/security/?ref=wellarchitected" TargetMode="External"/><Relationship Id="rId5" Type="http://schemas.openxmlformats.org/officeDocument/2006/relationships/hyperlink" Target="https://aws.amazon.com/jp/blogs/news/tag/%E3%82%BB%E3%82%AD%E3%83%A5%E3%83%AA%E3%83%86%E3%82%A3/" TargetMode="External"/><Relationship Id="rId4" Type="http://schemas.openxmlformats.org/officeDocument/2006/relationships/hyperlink" Target="https://wellarchitectedlabs.com/?ref=wellarchitected" TargetMode="External"/></Relationships>
</file>

<file path=ppt/slides/_rels/slide220.xml.rels><?xml version="1.0" encoding="UTF-8" standalone="yes"?>
<Relationships xmlns="http://schemas.openxmlformats.org/package/2006/relationships"><Relationship Id="rId8" Type="http://schemas.openxmlformats.org/officeDocument/2006/relationships/image" Target="../media/image443.png"/><Relationship Id="rId13" Type="http://schemas.openxmlformats.org/officeDocument/2006/relationships/image" Target="../media/image126.svg"/><Relationship Id="rId18" Type="http://schemas.openxmlformats.org/officeDocument/2006/relationships/image" Target="../media/image615.png"/><Relationship Id="rId3" Type="http://schemas.openxmlformats.org/officeDocument/2006/relationships/image" Target="../media/image610.svg"/><Relationship Id="rId7" Type="http://schemas.openxmlformats.org/officeDocument/2006/relationships/image" Target="../media/image434.svg"/><Relationship Id="rId12" Type="http://schemas.openxmlformats.org/officeDocument/2006/relationships/image" Target="../media/image125.png"/><Relationship Id="rId17" Type="http://schemas.openxmlformats.org/officeDocument/2006/relationships/image" Target="../media/image614.svg"/><Relationship Id="rId2" Type="http://schemas.openxmlformats.org/officeDocument/2006/relationships/image" Target="../media/image609.png"/><Relationship Id="rId16" Type="http://schemas.openxmlformats.org/officeDocument/2006/relationships/image" Target="../media/image613.png"/><Relationship Id="rId1" Type="http://schemas.openxmlformats.org/officeDocument/2006/relationships/slideLayout" Target="../slideLayouts/slideLayout4.xml"/><Relationship Id="rId6" Type="http://schemas.openxmlformats.org/officeDocument/2006/relationships/image" Target="../media/image433.png"/><Relationship Id="rId11" Type="http://schemas.openxmlformats.org/officeDocument/2006/relationships/image" Target="../media/image357.svg"/><Relationship Id="rId5" Type="http://schemas.openxmlformats.org/officeDocument/2006/relationships/image" Target="../media/image612.svg"/><Relationship Id="rId15" Type="http://schemas.openxmlformats.org/officeDocument/2006/relationships/image" Target="../media/image64.svg"/><Relationship Id="rId10" Type="http://schemas.openxmlformats.org/officeDocument/2006/relationships/image" Target="../media/image356.png"/><Relationship Id="rId19" Type="http://schemas.openxmlformats.org/officeDocument/2006/relationships/image" Target="../media/image616.svg"/><Relationship Id="rId4" Type="http://schemas.openxmlformats.org/officeDocument/2006/relationships/image" Target="../media/image611.png"/><Relationship Id="rId9" Type="http://schemas.openxmlformats.org/officeDocument/2006/relationships/image" Target="../media/image444.svg"/><Relationship Id="rId14" Type="http://schemas.openxmlformats.org/officeDocument/2006/relationships/image" Target="../media/image63.png"/></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3" Type="http://schemas.openxmlformats.org/officeDocument/2006/relationships/image" Target="../media/image587.svg"/><Relationship Id="rId7" Type="http://schemas.openxmlformats.org/officeDocument/2006/relationships/image" Target="../media/image239.png"/><Relationship Id="rId2" Type="http://schemas.openxmlformats.org/officeDocument/2006/relationships/image" Target="../media/image586.png"/><Relationship Id="rId1" Type="http://schemas.openxmlformats.org/officeDocument/2006/relationships/slideLayout" Target="../slideLayouts/slideLayout2.xml"/><Relationship Id="rId6" Type="http://schemas.openxmlformats.org/officeDocument/2006/relationships/image" Target="../media/image578.png"/><Relationship Id="rId5" Type="http://schemas.openxmlformats.org/officeDocument/2006/relationships/image" Target="../media/image618.svg"/><Relationship Id="rId4" Type="http://schemas.openxmlformats.org/officeDocument/2006/relationships/image" Target="../media/image617.png"/></Relationships>
</file>

<file path=ppt/slides/_rels/slide224.xml.rels><?xml version="1.0" encoding="UTF-8" standalone="yes"?>
<Relationships xmlns="http://schemas.openxmlformats.org/package/2006/relationships"><Relationship Id="rId8" Type="http://schemas.openxmlformats.org/officeDocument/2006/relationships/image" Target="../media/image623.png"/><Relationship Id="rId3" Type="http://schemas.openxmlformats.org/officeDocument/2006/relationships/image" Target="../media/image620.png"/><Relationship Id="rId7" Type="http://schemas.openxmlformats.org/officeDocument/2006/relationships/image" Target="../media/image141.png"/><Relationship Id="rId12" Type="http://schemas.openxmlformats.org/officeDocument/2006/relationships/image" Target="../media/image239.png"/><Relationship Id="rId2" Type="http://schemas.openxmlformats.org/officeDocument/2006/relationships/image" Target="../media/image619.png"/><Relationship Id="rId1" Type="http://schemas.openxmlformats.org/officeDocument/2006/relationships/slideLayout" Target="../slideLayouts/slideLayout2.xml"/><Relationship Id="rId6" Type="http://schemas.openxmlformats.org/officeDocument/2006/relationships/image" Target="../media/image512.png"/><Relationship Id="rId11" Type="http://schemas.openxmlformats.org/officeDocument/2006/relationships/image" Target="../media/image135.png"/><Relationship Id="rId5" Type="http://schemas.openxmlformats.org/officeDocument/2006/relationships/image" Target="../media/image622.png"/><Relationship Id="rId10" Type="http://schemas.openxmlformats.org/officeDocument/2006/relationships/image" Target="../media/image625.png"/><Relationship Id="rId4" Type="http://schemas.openxmlformats.org/officeDocument/2006/relationships/image" Target="../media/image621.png"/><Relationship Id="rId9" Type="http://schemas.openxmlformats.org/officeDocument/2006/relationships/image" Target="../media/image624.png"/></Relationships>
</file>

<file path=ppt/slides/_rels/slide225.xml.rels><?xml version="1.0" encoding="UTF-8" standalone="yes"?>
<Relationships xmlns="http://schemas.openxmlformats.org/package/2006/relationships"><Relationship Id="rId3" Type="http://schemas.openxmlformats.org/officeDocument/2006/relationships/image" Target="../media/image627.svg"/><Relationship Id="rId2" Type="http://schemas.openxmlformats.org/officeDocument/2006/relationships/image" Target="../media/image626.png"/><Relationship Id="rId1" Type="http://schemas.openxmlformats.org/officeDocument/2006/relationships/slideLayout" Target="../slideLayouts/slideLayout4.xml"/><Relationship Id="rId5" Type="http://schemas.openxmlformats.org/officeDocument/2006/relationships/image" Target="../media/image88.svg"/><Relationship Id="rId4" Type="http://schemas.openxmlformats.org/officeDocument/2006/relationships/image" Target="../media/image87.png"/></Relationships>
</file>

<file path=ppt/slides/_rels/slide226.xml.rels><?xml version="1.0" encoding="UTF-8" standalone="yes"?>
<Relationships xmlns="http://schemas.openxmlformats.org/package/2006/relationships"><Relationship Id="rId8" Type="http://schemas.openxmlformats.org/officeDocument/2006/relationships/image" Target="../media/image630.png"/><Relationship Id="rId13" Type="http://schemas.openxmlformats.org/officeDocument/2006/relationships/image" Target="../media/image361.svg"/><Relationship Id="rId18" Type="http://schemas.openxmlformats.org/officeDocument/2006/relationships/image" Target="../media/image634.png"/><Relationship Id="rId3" Type="http://schemas.openxmlformats.org/officeDocument/2006/relationships/image" Target="../media/image351.svg"/><Relationship Id="rId7" Type="http://schemas.openxmlformats.org/officeDocument/2006/relationships/image" Target="../media/image629.svg"/><Relationship Id="rId12" Type="http://schemas.openxmlformats.org/officeDocument/2006/relationships/image" Target="../media/image360.png"/><Relationship Id="rId17" Type="http://schemas.openxmlformats.org/officeDocument/2006/relationships/image" Target="../media/image633.svg"/><Relationship Id="rId2" Type="http://schemas.openxmlformats.org/officeDocument/2006/relationships/image" Target="../media/image350.png"/><Relationship Id="rId16" Type="http://schemas.openxmlformats.org/officeDocument/2006/relationships/image" Target="../media/image632.png"/><Relationship Id="rId1" Type="http://schemas.openxmlformats.org/officeDocument/2006/relationships/slideLayout" Target="../slideLayouts/slideLayout4.xml"/><Relationship Id="rId6" Type="http://schemas.openxmlformats.org/officeDocument/2006/relationships/image" Target="../media/image628.png"/><Relationship Id="rId11" Type="http://schemas.openxmlformats.org/officeDocument/2006/relationships/image" Target="../media/image434.svg"/><Relationship Id="rId5" Type="http://schemas.openxmlformats.org/officeDocument/2006/relationships/image" Target="../media/image442.svg"/><Relationship Id="rId15" Type="http://schemas.openxmlformats.org/officeDocument/2006/relationships/image" Target="../media/image554.svg"/><Relationship Id="rId10" Type="http://schemas.openxmlformats.org/officeDocument/2006/relationships/image" Target="../media/image433.png"/><Relationship Id="rId19" Type="http://schemas.openxmlformats.org/officeDocument/2006/relationships/image" Target="../media/image635.svg"/><Relationship Id="rId4" Type="http://schemas.openxmlformats.org/officeDocument/2006/relationships/image" Target="../media/image441.png"/><Relationship Id="rId9" Type="http://schemas.openxmlformats.org/officeDocument/2006/relationships/image" Target="../media/image631.svg"/><Relationship Id="rId14" Type="http://schemas.openxmlformats.org/officeDocument/2006/relationships/image" Target="../media/image553.png"/></Relationships>
</file>

<file path=ppt/slides/_rels/slide227.xml.rels><?xml version="1.0" encoding="UTF-8" standalone="yes"?>
<Relationships xmlns="http://schemas.openxmlformats.org/package/2006/relationships"><Relationship Id="rId3" Type="http://schemas.openxmlformats.org/officeDocument/2006/relationships/image" Target="../media/image634.png"/><Relationship Id="rId2" Type="http://schemas.openxmlformats.org/officeDocument/2006/relationships/notesSlide" Target="../notesSlides/notesSlide136.xml"/><Relationship Id="rId1" Type="http://schemas.openxmlformats.org/officeDocument/2006/relationships/slideLayout" Target="../slideLayouts/slideLayout2.xml"/><Relationship Id="rId4" Type="http://schemas.openxmlformats.org/officeDocument/2006/relationships/image" Target="../media/image635.svg"/></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9.xml.rels><?xml version="1.0" encoding="UTF-8" standalone="yes"?>
<Relationships xmlns="http://schemas.openxmlformats.org/package/2006/relationships"><Relationship Id="rId3" Type="http://schemas.openxmlformats.org/officeDocument/2006/relationships/hyperlink" Target="https://d1.awsstatic.com/whitepapers/aws_security_incident_response.pdf" TargetMode="External"/><Relationship Id="rId2" Type="http://schemas.openxmlformats.org/officeDocument/2006/relationships/notesSlide" Target="../notesSlides/notesSlide13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aws.amazon.com/jp/blogs/mt/introducing-aws-cloudformation-guard-2-0/" TargetMode="External"/><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hyperlink" Target="https://aws.amazon.com/jp/blogs/security/integrating-aws-cloudformation-security-tests-with-aws-security-hub-and-aws-codebuild-reports/" TargetMode="Externa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31.xml.rels><?xml version="1.0" encoding="UTF-8" standalone="yes"?>
<Relationships xmlns="http://schemas.openxmlformats.org/package/2006/relationships"><Relationship Id="rId8" Type="http://schemas.openxmlformats.org/officeDocument/2006/relationships/slide" Target="slide245.xml"/><Relationship Id="rId3" Type="http://schemas.openxmlformats.org/officeDocument/2006/relationships/slide" Target="slide233.xml"/><Relationship Id="rId7" Type="http://schemas.openxmlformats.org/officeDocument/2006/relationships/slide" Target="slide241.xml"/><Relationship Id="rId2" Type="http://schemas.openxmlformats.org/officeDocument/2006/relationships/slide" Target="slide232.xml"/><Relationship Id="rId1" Type="http://schemas.openxmlformats.org/officeDocument/2006/relationships/slideLayout" Target="../slideLayouts/slideLayout4.xml"/><Relationship Id="rId6" Type="http://schemas.openxmlformats.org/officeDocument/2006/relationships/slide" Target="slide239.xml"/><Relationship Id="rId5" Type="http://schemas.openxmlformats.org/officeDocument/2006/relationships/slide" Target="slide238.xml"/><Relationship Id="rId4" Type="http://schemas.openxmlformats.org/officeDocument/2006/relationships/slide" Target="slide236.xml"/><Relationship Id="rId9" Type="http://schemas.openxmlformats.org/officeDocument/2006/relationships/slide" Target="slide246.xml"/></Relationships>
</file>

<file path=ppt/slides/_rels/slide232.xml.rels><?xml version="1.0" encoding="UTF-8" standalone="yes"?>
<Relationships xmlns="http://schemas.openxmlformats.org/package/2006/relationships"><Relationship Id="rId2" Type="http://schemas.openxmlformats.org/officeDocument/2006/relationships/hyperlink" Target="https://catalog.workshops.aws/threatmodel/en-US" TargetMode="External"/><Relationship Id="rId1" Type="http://schemas.openxmlformats.org/officeDocument/2006/relationships/slideLayout" Target="../slideLayouts/slideLayout4.xml"/></Relationships>
</file>

<file path=ppt/slides/_rels/slide233.xml.rels><?xml version="1.0" encoding="UTF-8" standalone="yes"?>
<Relationships xmlns="http://schemas.openxmlformats.org/package/2006/relationships"><Relationship Id="rId8" Type="http://schemas.openxmlformats.org/officeDocument/2006/relationships/image" Target="../media/image55.png"/><Relationship Id="rId13" Type="http://schemas.openxmlformats.org/officeDocument/2006/relationships/image" Target="../media/image423.svg"/><Relationship Id="rId18" Type="http://schemas.openxmlformats.org/officeDocument/2006/relationships/image" Target="../media/image354.png"/><Relationship Id="rId3" Type="http://schemas.openxmlformats.org/officeDocument/2006/relationships/hyperlink" Target="https://en.wikipedia.org/wiki/Dynamic_application_security_testing" TargetMode="External"/><Relationship Id="rId21" Type="http://schemas.openxmlformats.org/officeDocument/2006/relationships/image" Target="../media/image74.svg"/><Relationship Id="rId7" Type="http://schemas.openxmlformats.org/officeDocument/2006/relationships/image" Target="../media/image54.svg"/><Relationship Id="rId12" Type="http://schemas.openxmlformats.org/officeDocument/2006/relationships/image" Target="../media/image422.png"/><Relationship Id="rId17" Type="http://schemas.openxmlformats.org/officeDocument/2006/relationships/image" Target="../media/image68.svg"/><Relationship Id="rId2" Type="http://schemas.openxmlformats.org/officeDocument/2006/relationships/hyperlink" Target="https://en.wikipedia.org/wiki/Static_application_security_testing" TargetMode="External"/><Relationship Id="rId16" Type="http://schemas.openxmlformats.org/officeDocument/2006/relationships/image" Target="../media/image67.png"/><Relationship Id="rId20" Type="http://schemas.openxmlformats.org/officeDocument/2006/relationships/image" Target="../media/image73.png"/><Relationship Id="rId1" Type="http://schemas.openxmlformats.org/officeDocument/2006/relationships/slideLayout" Target="../slideLayouts/slideLayout4.xml"/><Relationship Id="rId6" Type="http://schemas.openxmlformats.org/officeDocument/2006/relationships/image" Target="../media/image53.png"/><Relationship Id="rId11" Type="http://schemas.openxmlformats.org/officeDocument/2006/relationships/image" Target="../media/image60.svg"/><Relationship Id="rId5" Type="http://schemas.openxmlformats.org/officeDocument/2006/relationships/hyperlink" Target="https://circleci.com/ja/blog/sast-vs-dast-when-to-use-them/" TargetMode="External"/><Relationship Id="rId15" Type="http://schemas.openxmlformats.org/officeDocument/2006/relationships/image" Target="../media/image72.svg"/><Relationship Id="rId23" Type="http://schemas.openxmlformats.org/officeDocument/2006/relationships/hyperlink" Target="https://www.zaproxy.org/" TargetMode="External"/><Relationship Id="rId10" Type="http://schemas.openxmlformats.org/officeDocument/2006/relationships/image" Target="../media/image59.png"/><Relationship Id="rId19" Type="http://schemas.openxmlformats.org/officeDocument/2006/relationships/image" Target="../media/image355.svg"/><Relationship Id="rId4" Type="http://schemas.openxmlformats.org/officeDocument/2006/relationships/hyperlink" Target="https://ja.wikipedia.org/wiki/%E3%83%9A%E3%83%8D%E3%83%88%E3%83%AC%E3%83%BC%E3%82%B7%E3%83%A7%E3%83%B3%E3%83%86%E3%82%B9%E3%83%88" TargetMode="External"/><Relationship Id="rId9" Type="http://schemas.openxmlformats.org/officeDocument/2006/relationships/image" Target="../media/image56.svg"/><Relationship Id="rId14" Type="http://schemas.openxmlformats.org/officeDocument/2006/relationships/image" Target="../media/image71.png"/><Relationship Id="rId22" Type="http://schemas.openxmlformats.org/officeDocument/2006/relationships/hyperlink" Target="https://catalog.workshops.aws/sec4devs/en-US" TargetMode="Externa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54.svg"/><Relationship Id="rId7" Type="http://schemas.openxmlformats.org/officeDocument/2006/relationships/image" Target="../media/image637.svg"/><Relationship Id="rId2" Type="http://schemas.openxmlformats.org/officeDocument/2006/relationships/image" Target="../media/image53.png"/><Relationship Id="rId1" Type="http://schemas.openxmlformats.org/officeDocument/2006/relationships/slideLayout" Target="../slideLayouts/slideLayout2.xml"/><Relationship Id="rId6" Type="http://schemas.openxmlformats.org/officeDocument/2006/relationships/image" Target="../media/image636.png"/><Relationship Id="rId11" Type="http://schemas.openxmlformats.org/officeDocument/2006/relationships/image" Target="../media/image74.svg"/><Relationship Id="rId5" Type="http://schemas.openxmlformats.org/officeDocument/2006/relationships/image" Target="../media/image359.png"/><Relationship Id="rId10" Type="http://schemas.openxmlformats.org/officeDocument/2006/relationships/image" Target="../media/image73.png"/><Relationship Id="rId4" Type="http://schemas.openxmlformats.org/officeDocument/2006/relationships/image" Target="../media/image358.png"/><Relationship Id="rId9" Type="http://schemas.openxmlformats.org/officeDocument/2006/relationships/image" Target="../media/image64.svg"/></Relationships>
</file>

<file path=ppt/slides/_rels/slide236.xml.rels><?xml version="1.0" encoding="UTF-8" standalone="yes"?>
<Relationships xmlns="http://schemas.openxmlformats.org/package/2006/relationships"><Relationship Id="rId2" Type="http://schemas.openxmlformats.org/officeDocument/2006/relationships/hyperlink" Target="https://aws.amazon.com/blogs/security/how-to-approach-threat-modeling/" TargetMode="External"/><Relationship Id="rId1" Type="http://schemas.openxmlformats.org/officeDocument/2006/relationships/slideLayout" Target="../slideLayouts/slideLayout4.xml"/></Relationships>
</file>

<file path=ppt/slides/_rels/slide237.xml.rels><?xml version="1.0" encoding="UTF-8" standalone="yes"?>
<Relationships xmlns="http://schemas.openxmlformats.org/package/2006/relationships"><Relationship Id="rId3" Type="http://schemas.openxmlformats.org/officeDocument/2006/relationships/hyperlink" Target="https://aws.amazon.com/jp/security/ddos-simulation-testing/" TargetMode="External"/><Relationship Id="rId2" Type="http://schemas.openxmlformats.org/officeDocument/2006/relationships/hyperlink" Target="https://aws.amazon.com/jp/security/penetration-testing/?nc1=h_ls" TargetMode="External"/><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8" Type="http://schemas.openxmlformats.org/officeDocument/2006/relationships/image" Target="../media/image58.svg"/><Relationship Id="rId3" Type="http://schemas.openxmlformats.org/officeDocument/2006/relationships/image" Target="../media/image53.png"/><Relationship Id="rId7" Type="http://schemas.openxmlformats.org/officeDocument/2006/relationships/image" Target="../media/image57.png"/><Relationship Id="rId12" Type="http://schemas.openxmlformats.org/officeDocument/2006/relationships/image" Target="../media/image62.sv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56.svg"/><Relationship Id="rId11" Type="http://schemas.openxmlformats.org/officeDocument/2006/relationships/image" Target="../media/image61.png"/><Relationship Id="rId5" Type="http://schemas.openxmlformats.org/officeDocument/2006/relationships/image" Target="../media/image55.png"/><Relationship Id="rId10" Type="http://schemas.openxmlformats.org/officeDocument/2006/relationships/image" Target="../media/image60.svg"/><Relationship Id="rId4" Type="http://schemas.openxmlformats.org/officeDocument/2006/relationships/image" Target="../media/image54.svg"/><Relationship Id="rId9" Type="http://schemas.openxmlformats.org/officeDocument/2006/relationships/image" Target="../media/image59.png"/></Relationships>
</file>

<file path=ppt/slides/_rels/slide240.xml.rels><?xml version="1.0" encoding="UTF-8" standalone="yes"?>
<Relationships xmlns="http://schemas.openxmlformats.org/package/2006/relationships"><Relationship Id="rId3" Type="http://schemas.openxmlformats.org/officeDocument/2006/relationships/image" Target="../media/image638.png"/><Relationship Id="rId2" Type="http://schemas.openxmlformats.org/officeDocument/2006/relationships/notesSlide" Target="../notesSlides/notesSlide138.xml"/><Relationship Id="rId1" Type="http://schemas.openxmlformats.org/officeDocument/2006/relationships/slideLayout" Target="../slideLayouts/slideLayout2.xml"/><Relationship Id="rId4" Type="http://schemas.openxmlformats.org/officeDocument/2006/relationships/image" Target="../media/image639.svg"/></Relationships>
</file>

<file path=ppt/slides/_rels/slide241.xml.rels><?xml version="1.0" encoding="UTF-8" standalone="yes"?>
<Relationships xmlns="http://schemas.openxmlformats.org/package/2006/relationships"><Relationship Id="rId3" Type="http://schemas.openxmlformats.org/officeDocument/2006/relationships/hyperlink" Target="https://12factor.net/ja/" TargetMode="External"/><Relationship Id="rId2" Type="http://schemas.openxmlformats.org/officeDocument/2006/relationships/hyperlink" Target="https://docs.aws.amazon.com/whitepapers/latest/organizing-your-aws-environment/organizing-your-aws-environment.html" TargetMode="External"/><Relationship Id="rId1" Type="http://schemas.openxmlformats.org/officeDocument/2006/relationships/slideLayout" Target="../slideLayouts/slideLayout4.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3" Type="http://schemas.openxmlformats.org/officeDocument/2006/relationships/image" Target="../media/image641.svg"/><Relationship Id="rId2" Type="http://schemas.openxmlformats.org/officeDocument/2006/relationships/image" Target="../media/image640.png"/><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2" Type="http://schemas.openxmlformats.org/officeDocument/2006/relationships/image" Target="../media/image642.png"/><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3" Type="http://schemas.openxmlformats.org/officeDocument/2006/relationships/hyperlink" Target="https://aws.amazon.com/blogs/aws/new_deployment_pipelines_reference_architecture_and_-reference_implementations/" TargetMode="External"/><Relationship Id="rId2" Type="http://schemas.openxmlformats.org/officeDocument/2006/relationships/hyperlink" Target="https://pipelines.devops.aws.dev/" TargetMode="External"/><Relationship Id="rId1" Type="http://schemas.openxmlformats.org/officeDocument/2006/relationships/slideLayout" Target="../slideLayouts/slideLayout4.xml"/><Relationship Id="rId4" Type="http://schemas.openxmlformats.org/officeDocument/2006/relationships/image" Target="../media/image643.png"/></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8" Type="http://schemas.openxmlformats.org/officeDocument/2006/relationships/image" Target="../media/image58.svg"/><Relationship Id="rId13" Type="http://schemas.openxmlformats.org/officeDocument/2006/relationships/image" Target="../media/image65.png"/><Relationship Id="rId18" Type="http://schemas.openxmlformats.org/officeDocument/2006/relationships/image" Target="../media/image70.svg"/><Relationship Id="rId3" Type="http://schemas.openxmlformats.org/officeDocument/2006/relationships/image" Target="../media/image53.png"/><Relationship Id="rId21" Type="http://schemas.openxmlformats.org/officeDocument/2006/relationships/image" Target="../media/image73.png"/><Relationship Id="rId7" Type="http://schemas.openxmlformats.org/officeDocument/2006/relationships/image" Target="../media/image57.png"/><Relationship Id="rId12" Type="http://schemas.openxmlformats.org/officeDocument/2006/relationships/image" Target="../media/image64.svg"/><Relationship Id="rId17" Type="http://schemas.openxmlformats.org/officeDocument/2006/relationships/image" Target="../media/image69.png"/><Relationship Id="rId2" Type="http://schemas.openxmlformats.org/officeDocument/2006/relationships/hyperlink" Target="https://aws.amazon.com/jp/builders-flash/202208/create-devsecops-pipeline/?awsf.filter-name=*all" TargetMode="External"/><Relationship Id="rId16" Type="http://schemas.openxmlformats.org/officeDocument/2006/relationships/image" Target="../media/image68.svg"/><Relationship Id="rId20" Type="http://schemas.openxmlformats.org/officeDocument/2006/relationships/image" Target="../media/image72.svg"/><Relationship Id="rId1" Type="http://schemas.openxmlformats.org/officeDocument/2006/relationships/slideLayout" Target="../slideLayouts/slideLayout2.xml"/><Relationship Id="rId6" Type="http://schemas.openxmlformats.org/officeDocument/2006/relationships/image" Target="../media/image56.svg"/><Relationship Id="rId11" Type="http://schemas.openxmlformats.org/officeDocument/2006/relationships/image" Target="../media/image63.png"/><Relationship Id="rId5" Type="http://schemas.openxmlformats.org/officeDocument/2006/relationships/image" Target="../media/image55.png"/><Relationship Id="rId15" Type="http://schemas.openxmlformats.org/officeDocument/2006/relationships/image" Target="../media/image67.png"/><Relationship Id="rId10" Type="http://schemas.openxmlformats.org/officeDocument/2006/relationships/image" Target="../media/image60.svg"/><Relationship Id="rId19" Type="http://schemas.openxmlformats.org/officeDocument/2006/relationships/image" Target="../media/image71.png"/><Relationship Id="rId4" Type="http://schemas.openxmlformats.org/officeDocument/2006/relationships/image" Target="../media/image54.svg"/><Relationship Id="rId9" Type="http://schemas.openxmlformats.org/officeDocument/2006/relationships/image" Target="../media/image59.png"/><Relationship Id="rId14" Type="http://schemas.openxmlformats.org/officeDocument/2006/relationships/image" Target="../media/image66.svg"/><Relationship Id="rId22" Type="http://schemas.openxmlformats.org/officeDocument/2006/relationships/image" Target="../media/image74.sv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hyperlink" Target="https://aws.amazon.com/jp/cloudtrail/faqs/"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75.png"/><Relationship Id="rId4" Type="http://schemas.openxmlformats.org/officeDocument/2006/relationships/hyperlink" Target="https://d1.awsstatic.com/webinars/jp/pdf/services/20210119_AWSBlackbelt_CloudTrail.pdf"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6.xml"/></Relationships>
</file>

<file path=ppt/slides/_rels/slide30.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76.png"/><Relationship Id="rId7" Type="http://schemas.openxmlformats.org/officeDocument/2006/relationships/image" Target="../media/image80.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 Id="rId9" Type="http://schemas.openxmlformats.org/officeDocument/2006/relationships/image" Target="../media/image8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2.xml.rels><?xml version="1.0" encoding="UTF-8" standalone="yes"?>
<Relationships xmlns="http://schemas.openxmlformats.org/package/2006/relationships"><Relationship Id="rId8" Type="http://schemas.openxmlformats.org/officeDocument/2006/relationships/slide" Target="slide56.xml"/><Relationship Id="rId13" Type="http://schemas.openxmlformats.org/officeDocument/2006/relationships/slide" Target="slide70.xml"/><Relationship Id="rId3" Type="http://schemas.openxmlformats.org/officeDocument/2006/relationships/slide" Target="slide40.xml"/><Relationship Id="rId7" Type="http://schemas.openxmlformats.org/officeDocument/2006/relationships/slide" Target="slide53.xml"/><Relationship Id="rId12" Type="http://schemas.openxmlformats.org/officeDocument/2006/relationships/slide" Target="slide69.xml"/><Relationship Id="rId2" Type="http://schemas.openxmlformats.org/officeDocument/2006/relationships/slide" Target="slide33.xml"/><Relationship Id="rId16" Type="http://schemas.openxmlformats.org/officeDocument/2006/relationships/slide" Target="slide74.xml"/><Relationship Id="rId1" Type="http://schemas.openxmlformats.org/officeDocument/2006/relationships/slideLayout" Target="../slideLayouts/slideLayout4.xml"/><Relationship Id="rId6" Type="http://schemas.openxmlformats.org/officeDocument/2006/relationships/slide" Target="slide51.xml"/><Relationship Id="rId11" Type="http://schemas.openxmlformats.org/officeDocument/2006/relationships/slide" Target="slide64.xml"/><Relationship Id="rId5" Type="http://schemas.openxmlformats.org/officeDocument/2006/relationships/slide" Target="slide45.xml"/><Relationship Id="rId15" Type="http://schemas.openxmlformats.org/officeDocument/2006/relationships/slide" Target="slide73.xml"/><Relationship Id="rId10" Type="http://schemas.openxmlformats.org/officeDocument/2006/relationships/slide" Target="slide63.xml"/><Relationship Id="rId4" Type="http://schemas.openxmlformats.org/officeDocument/2006/relationships/slide" Target="slide41.xml"/><Relationship Id="rId9" Type="http://schemas.openxmlformats.org/officeDocument/2006/relationships/slide" Target="slide57.xml"/><Relationship Id="rId14" Type="http://schemas.openxmlformats.org/officeDocument/2006/relationships/slide" Target="slide7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83.png"/><Relationship Id="rId7" Type="http://schemas.openxmlformats.org/officeDocument/2006/relationships/image" Target="../media/image85.png"/><Relationship Id="rId2" Type="http://schemas.openxmlformats.org/officeDocument/2006/relationships/notesSlide" Target="../notesSlides/notesSlide23.xml"/><Relationship Id="rId1" Type="http://schemas.openxmlformats.org/officeDocument/2006/relationships/slideLayout" Target="../slideLayouts/slideLayout23.xml"/><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84.png"/></Relationships>
</file>

<file path=ppt/slides/_rels/slide3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23.xml"/><Relationship Id="rId6" Type="http://schemas.openxmlformats.org/officeDocument/2006/relationships/image" Target="../media/image88.svg"/><Relationship Id="rId5" Type="http://schemas.openxmlformats.org/officeDocument/2006/relationships/image" Target="../media/image87.png"/><Relationship Id="rId4" Type="http://schemas.openxmlformats.org/officeDocument/2006/relationships/image" Target="../media/image20.svg"/></Relationships>
</file>

<file path=ppt/slides/_rels/slide36.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25.xml"/><Relationship Id="rId1" Type="http://schemas.openxmlformats.org/officeDocument/2006/relationships/slideLayout" Target="../slideLayouts/slideLayout23.xml"/></Relationships>
</file>

<file path=ppt/slides/_rels/slide37.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image" Target="../media/image90.png"/><Relationship Id="rId7" Type="http://schemas.openxmlformats.org/officeDocument/2006/relationships/image" Target="../media/image92.svg"/><Relationship Id="rId2" Type="http://schemas.openxmlformats.org/officeDocument/2006/relationships/notesSlide" Target="../notesSlides/notesSlide26.xml"/><Relationship Id="rId1" Type="http://schemas.openxmlformats.org/officeDocument/2006/relationships/slideLayout" Target="../slideLayouts/slideLayout23.xml"/><Relationship Id="rId6" Type="http://schemas.openxmlformats.org/officeDocument/2006/relationships/image" Target="../media/image91.png"/><Relationship Id="rId5" Type="http://schemas.openxmlformats.org/officeDocument/2006/relationships/image" Target="../media/image20.svg"/><Relationship Id="rId10" Type="http://schemas.openxmlformats.org/officeDocument/2006/relationships/image" Target="../media/image95.png"/><Relationship Id="rId4" Type="http://schemas.openxmlformats.org/officeDocument/2006/relationships/image" Target="../media/image19.png"/><Relationship Id="rId9" Type="http://schemas.openxmlformats.org/officeDocument/2006/relationships/image" Target="../media/image94.svg"/></Relationships>
</file>

<file path=ppt/slides/_rels/slide38.xml.rels><?xml version="1.0" encoding="UTF-8" standalone="yes"?>
<Relationships xmlns="http://schemas.openxmlformats.org/package/2006/relationships"><Relationship Id="rId8" Type="http://schemas.openxmlformats.org/officeDocument/2006/relationships/image" Target="../media/image92.svg"/><Relationship Id="rId3" Type="http://schemas.openxmlformats.org/officeDocument/2006/relationships/image" Target="../media/image90.png"/><Relationship Id="rId7" Type="http://schemas.openxmlformats.org/officeDocument/2006/relationships/image" Target="../media/image91.png"/><Relationship Id="rId12" Type="http://schemas.openxmlformats.org/officeDocument/2006/relationships/image" Target="../media/image94.svg"/><Relationship Id="rId2" Type="http://schemas.openxmlformats.org/officeDocument/2006/relationships/notesSlide" Target="../notesSlides/notesSlide27.xml"/><Relationship Id="rId1" Type="http://schemas.openxmlformats.org/officeDocument/2006/relationships/slideLayout" Target="../slideLayouts/slideLayout23.xml"/><Relationship Id="rId6" Type="http://schemas.openxmlformats.org/officeDocument/2006/relationships/image" Target="../media/image20.svg"/><Relationship Id="rId11" Type="http://schemas.openxmlformats.org/officeDocument/2006/relationships/image" Target="../media/image93.png"/><Relationship Id="rId5" Type="http://schemas.openxmlformats.org/officeDocument/2006/relationships/image" Target="../media/image19.png"/><Relationship Id="rId10" Type="http://schemas.openxmlformats.org/officeDocument/2006/relationships/image" Target="../media/image98.svg"/><Relationship Id="rId4" Type="http://schemas.openxmlformats.org/officeDocument/2006/relationships/image" Target="../media/image96.png"/><Relationship Id="rId9" Type="http://schemas.openxmlformats.org/officeDocument/2006/relationships/image" Target="../media/image97.png"/></Relationships>
</file>

<file path=ppt/slides/_rels/slide39.xml.rels><?xml version="1.0" encoding="UTF-8" standalone="yes"?>
<Relationships xmlns="http://schemas.openxmlformats.org/package/2006/relationships"><Relationship Id="rId8" Type="http://schemas.openxmlformats.org/officeDocument/2006/relationships/image" Target="../media/image104.svg"/><Relationship Id="rId3" Type="http://schemas.openxmlformats.org/officeDocument/2006/relationships/image" Target="../media/image99.png"/><Relationship Id="rId7" Type="http://schemas.openxmlformats.org/officeDocument/2006/relationships/image" Target="../media/image103.png"/><Relationship Id="rId2" Type="http://schemas.openxmlformats.org/officeDocument/2006/relationships/notesSlide" Target="../notesSlides/notesSlide28.xml"/><Relationship Id="rId1" Type="http://schemas.openxmlformats.org/officeDocument/2006/relationships/slideLayout" Target="../slideLayouts/slideLayout25.xml"/><Relationship Id="rId6" Type="http://schemas.openxmlformats.org/officeDocument/2006/relationships/image" Target="../media/image102.svg"/><Relationship Id="rId5" Type="http://schemas.openxmlformats.org/officeDocument/2006/relationships/image" Target="../media/image101.png"/><Relationship Id="rId10" Type="http://schemas.openxmlformats.org/officeDocument/2006/relationships/image" Target="../media/image106.svg"/><Relationship Id="rId4" Type="http://schemas.openxmlformats.org/officeDocument/2006/relationships/image" Target="../media/image100.svg"/><Relationship Id="rId9" Type="http://schemas.openxmlformats.org/officeDocument/2006/relationships/image" Target="../media/image105.png"/></Relationships>
</file>

<file path=ppt/slides/_rels/slide4.xml.rels><?xml version="1.0" encoding="UTF-8" standalone="yes"?>
<Relationships xmlns="http://schemas.openxmlformats.org/package/2006/relationships"><Relationship Id="rId8" Type="http://schemas.openxmlformats.org/officeDocument/2006/relationships/slide" Target="slide26.xml"/><Relationship Id="rId3" Type="http://schemas.openxmlformats.org/officeDocument/2006/relationships/slide" Target="slide17.xml"/><Relationship Id="rId7" Type="http://schemas.openxmlformats.org/officeDocument/2006/relationships/slide" Target="slide23.xml"/><Relationship Id="rId2" Type="http://schemas.openxmlformats.org/officeDocument/2006/relationships/slide" Target="slide5.xml"/><Relationship Id="rId1" Type="http://schemas.openxmlformats.org/officeDocument/2006/relationships/slideLayout" Target="../slideLayouts/slideLayout4.xml"/><Relationship Id="rId6" Type="http://schemas.openxmlformats.org/officeDocument/2006/relationships/slide" Target="slide22.xml"/><Relationship Id="rId5" Type="http://schemas.openxmlformats.org/officeDocument/2006/relationships/slide" Target="slide21.xml"/><Relationship Id="rId4" Type="http://schemas.openxmlformats.org/officeDocument/2006/relationships/slide" Target="slide20.xml"/><Relationship Id="rId9" Type="http://schemas.openxmlformats.org/officeDocument/2006/relationships/slide" Target="slide28.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8" Type="http://schemas.openxmlformats.org/officeDocument/2006/relationships/image" Target="../media/image113.png"/><Relationship Id="rId3" Type="http://schemas.openxmlformats.org/officeDocument/2006/relationships/image" Target="../media/image108.png"/><Relationship Id="rId7" Type="http://schemas.openxmlformats.org/officeDocument/2006/relationships/image" Target="../media/image112.png"/><Relationship Id="rId2" Type="http://schemas.openxmlformats.org/officeDocument/2006/relationships/image" Target="../media/image107.png"/><Relationship Id="rId1" Type="http://schemas.openxmlformats.org/officeDocument/2006/relationships/slideLayout" Target="../slideLayouts/slideLayout25.xml"/><Relationship Id="rId6" Type="http://schemas.openxmlformats.org/officeDocument/2006/relationships/image" Target="../media/image111.png"/><Relationship Id="rId5" Type="http://schemas.openxmlformats.org/officeDocument/2006/relationships/image" Target="../media/image110.png"/><Relationship Id="rId10" Type="http://schemas.openxmlformats.org/officeDocument/2006/relationships/image" Target="../media/image115.png"/><Relationship Id="rId4" Type="http://schemas.openxmlformats.org/officeDocument/2006/relationships/image" Target="../media/image109.png"/><Relationship Id="rId9" Type="http://schemas.openxmlformats.org/officeDocument/2006/relationships/image" Target="../media/image114.png"/></Relationships>
</file>

<file path=ppt/slides/_rels/slide43.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25.xml"/><Relationship Id="rId5" Type="http://schemas.openxmlformats.org/officeDocument/2006/relationships/image" Target="../media/image119.png"/><Relationship Id="rId4" Type="http://schemas.openxmlformats.org/officeDocument/2006/relationships/image" Target="../media/image118.png"/></Relationships>
</file>

<file path=ppt/slides/_rels/slide44.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25.xml"/><Relationship Id="rId4" Type="http://schemas.openxmlformats.org/officeDocument/2006/relationships/image" Target="../media/image11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31.xml"/><Relationship Id="rId1" Type="http://schemas.openxmlformats.org/officeDocument/2006/relationships/slideLayout" Target="../slideLayouts/slideLayout23.xml"/></Relationships>
</file>

<file path=ppt/slides/_rels/slide47.xml.rels><?xml version="1.0" encoding="UTF-8" standalone="yes"?>
<Relationships xmlns="http://schemas.openxmlformats.org/package/2006/relationships"><Relationship Id="rId8" Type="http://schemas.openxmlformats.org/officeDocument/2006/relationships/image" Target="../media/image124.png"/><Relationship Id="rId3" Type="http://schemas.openxmlformats.org/officeDocument/2006/relationships/image" Target="../media/image87.png"/><Relationship Id="rId7" Type="http://schemas.openxmlformats.org/officeDocument/2006/relationships/image" Target="../media/image123.png"/><Relationship Id="rId2" Type="http://schemas.openxmlformats.org/officeDocument/2006/relationships/notesSlide" Target="../notesSlides/notesSlide32.xml"/><Relationship Id="rId1" Type="http://schemas.openxmlformats.org/officeDocument/2006/relationships/slideLayout" Target="../slideLayouts/slideLayout23.xml"/><Relationship Id="rId6" Type="http://schemas.openxmlformats.org/officeDocument/2006/relationships/image" Target="../media/image64.svg"/><Relationship Id="rId5" Type="http://schemas.openxmlformats.org/officeDocument/2006/relationships/image" Target="../media/image63.png"/><Relationship Id="rId4" Type="http://schemas.openxmlformats.org/officeDocument/2006/relationships/image" Target="../media/image88.sv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3.xml"/></Relationships>
</file>

<file path=ppt/slides/_rels/slide49.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hyperlink" Target="https://docs.aws.amazon.com/ja_jp/IAM/latest/UserGuide/id_roles_providers_enable-console-saml.html" TargetMode="External"/><Relationship Id="rId7" Type="http://schemas.openxmlformats.org/officeDocument/2006/relationships/image" Target="../media/image128.svg"/><Relationship Id="rId12" Type="http://schemas.openxmlformats.org/officeDocument/2006/relationships/image" Target="../media/image131.png"/><Relationship Id="rId2" Type="http://schemas.openxmlformats.org/officeDocument/2006/relationships/notesSlide" Target="../notesSlides/notesSlide34.xml"/><Relationship Id="rId1" Type="http://schemas.openxmlformats.org/officeDocument/2006/relationships/slideLayout" Target="../slideLayouts/slideLayout12.xml"/><Relationship Id="rId6" Type="http://schemas.openxmlformats.org/officeDocument/2006/relationships/image" Target="../media/image127.png"/><Relationship Id="rId11" Type="http://schemas.openxmlformats.org/officeDocument/2006/relationships/image" Target="../media/image130.png"/><Relationship Id="rId5" Type="http://schemas.openxmlformats.org/officeDocument/2006/relationships/image" Target="../media/image126.svg"/><Relationship Id="rId10" Type="http://schemas.openxmlformats.org/officeDocument/2006/relationships/image" Target="../media/image129.png"/><Relationship Id="rId4" Type="http://schemas.openxmlformats.org/officeDocument/2006/relationships/image" Target="../media/image125.png"/><Relationship Id="rId9" Type="http://schemas.openxmlformats.org/officeDocument/2006/relationships/image" Target="../media/image64.svg"/></Relationships>
</file>

<file path=ppt/slides/_rels/slide5.xml.rels><?xml version="1.0" encoding="UTF-8" standalone="yes"?>
<Relationships xmlns="http://schemas.openxmlformats.org/package/2006/relationships"><Relationship Id="rId3" Type="http://schemas.openxmlformats.org/officeDocument/2006/relationships/image" Target="../media/image12.sv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4.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png"/></Relationships>
</file>

<file path=ppt/slides/_rels/slide50.xml.rels><?xml version="1.0" encoding="UTF-8" standalone="yes"?>
<Relationships xmlns="http://schemas.openxmlformats.org/package/2006/relationships"><Relationship Id="rId13" Type="http://schemas.openxmlformats.org/officeDocument/2006/relationships/image" Target="../media/image139.png"/><Relationship Id="rId18" Type="http://schemas.openxmlformats.org/officeDocument/2006/relationships/image" Target="../media/image144.png"/><Relationship Id="rId26" Type="http://schemas.openxmlformats.org/officeDocument/2006/relationships/image" Target="../media/image149.svg"/><Relationship Id="rId3" Type="http://schemas.openxmlformats.org/officeDocument/2006/relationships/image" Target="../media/image129.png"/><Relationship Id="rId21" Type="http://schemas.openxmlformats.org/officeDocument/2006/relationships/image" Target="../media/image130.png"/><Relationship Id="rId34" Type="http://schemas.openxmlformats.org/officeDocument/2006/relationships/image" Target="../media/image157.svg"/><Relationship Id="rId7" Type="http://schemas.openxmlformats.org/officeDocument/2006/relationships/image" Target="../media/image133.png"/><Relationship Id="rId12" Type="http://schemas.openxmlformats.org/officeDocument/2006/relationships/image" Target="../media/image138.png"/><Relationship Id="rId17" Type="http://schemas.openxmlformats.org/officeDocument/2006/relationships/image" Target="../media/image143.svg"/><Relationship Id="rId25" Type="http://schemas.openxmlformats.org/officeDocument/2006/relationships/image" Target="../media/image148.png"/><Relationship Id="rId33" Type="http://schemas.openxmlformats.org/officeDocument/2006/relationships/image" Target="../media/image156.png"/><Relationship Id="rId2" Type="http://schemas.openxmlformats.org/officeDocument/2006/relationships/notesSlide" Target="../notesSlides/notesSlide35.xml"/><Relationship Id="rId16" Type="http://schemas.openxmlformats.org/officeDocument/2006/relationships/image" Target="../media/image142.png"/><Relationship Id="rId20" Type="http://schemas.openxmlformats.org/officeDocument/2006/relationships/image" Target="../media/image20.svg"/><Relationship Id="rId29" Type="http://schemas.openxmlformats.org/officeDocument/2006/relationships/image" Target="../media/image152.png"/><Relationship Id="rId1" Type="http://schemas.openxmlformats.org/officeDocument/2006/relationships/slideLayout" Target="../slideLayouts/slideLayout23.xml"/><Relationship Id="rId6" Type="http://schemas.openxmlformats.org/officeDocument/2006/relationships/image" Target="../media/image132.png"/><Relationship Id="rId11" Type="http://schemas.openxmlformats.org/officeDocument/2006/relationships/image" Target="../media/image137.png"/><Relationship Id="rId24" Type="http://schemas.openxmlformats.org/officeDocument/2006/relationships/image" Target="../media/image147.svg"/><Relationship Id="rId32" Type="http://schemas.openxmlformats.org/officeDocument/2006/relationships/image" Target="../media/image155.svg"/><Relationship Id="rId5" Type="http://schemas.openxmlformats.org/officeDocument/2006/relationships/image" Target="../media/image64.svg"/><Relationship Id="rId15" Type="http://schemas.openxmlformats.org/officeDocument/2006/relationships/image" Target="../media/image141.png"/><Relationship Id="rId23" Type="http://schemas.openxmlformats.org/officeDocument/2006/relationships/image" Target="../media/image146.png"/><Relationship Id="rId28" Type="http://schemas.openxmlformats.org/officeDocument/2006/relationships/image" Target="../media/image151.svg"/><Relationship Id="rId10" Type="http://schemas.openxmlformats.org/officeDocument/2006/relationships/image" Target="../media/image136.png"/><Relationship Id="rId19" Type="http://schemas.openxmlformats.org/officeDocument/2006/relationships/image" Target="../media/image19.png"/><Relationship Id="rId31" Type="http://schemas.openxmlformats.org/officeDocument/2006/relationships/image" Target="../media/image154.png"/><Relationship Id="rId4" Type="http://schemas.openxmlformats.org/officeDocument/2006/relationships/image" Target="../media/image63.png"/><Relationship Id="rId9" Type="http://schemas.openxmlformats.org/officeDocument/2006/relationships/image" Target="../media/image135.png"/><Relationship Id="rId14" Type="http://schemas.openxmlformats.org/officeDocument/2006/relationships/image" Target="../media/image140.png"/><Relationship Id="rId22" Type="http://schemas.openxmlformats.org/officeDocument/2006/relationships/image" Target="../media/image145.png"/><Relationship Id="rId27" Type="http://schemas.openxmlformats.org/officeDocument/2006/relationships/image" Target="../media/image150.png"/><Relationship Id="rId30" Type="http://schemas.openxmlformats.org/officeDocument/2006/relationships/image" Target="../media/image153.svg"/><Relationship Id="rId8" Type="http://schemas.openxmlformats.org/officeDocument/2006/relationships/image" Target="../media/image134.png"/></Relationships>
</file>

<file path=ppt/slides/_rels/slide51.xml.rels><?xml version="1.0" encoding="UTF-8" standalone="yes"?>
<Relationships xmlns="http://schemas.openxmlformats.org/package/2006/relationships"><Relationship Id="rId2" Type="http://schemas.openxmlformats.org/officeDocument/2006/relationships/hyperlink" Target="https://docs.aws.amazon.com/ja_jp/IAM/latest/UserGuide/id_credentials_access-keys.html#Using_RotateAccessKey" TargetMode="Externa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36.xml"/><Relationship Id="rId1" Type="http://schemas.openxmlformats.org/officeDocument/2006/relationships/slideLayout" Target="../slideLayouts/slideLayout2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8" Type="http://schemas.openxmlformats.org/officeDocument/2006/relationships/hyperlink" Target="https://docs.aws.amazon.com/ja_jp/singlesignon/latest/userguide/abac.html" TargetMode="External"/><Relationship Id="rId3" Type="http://schemas.openxmlformats.org/officeDocument/2006/relationships/hyperlink" Target="https://docs.aws.amazon.com/ja_jp/IAM/latest/UserGuide/reference_aws-services-that-work-with-iam.html" TargetMode="External"/><Relationship Id="rId7" Type="http://schemas.openxmlformats.org/officeDocument/2006/relationships/image" Target="../media/image84.png"/><Relationship Id="rId2" Type="http://schemas.openxmlformats.org/officeDocument/2006/relationships/notesSlide" Target="../notesSlides/notesSlide37.xml"/><Relationship Id="rId1" Type="http://schemas.openxmlformats.org/officeDocument/2006/relationships/slideLayout" Target="../slideLayouts/slideLayout26.xml"/><Relationship Id="rId6" Type="http://schemas.openxmlformats.org/officeDocument/2006/relationships/image" Target="../media/image161.png"/><Relationship Id="rId5" Type="http://schemas.openxmlformats.org/officeDocument/2006/relationships/image" Target="../media/image160.png"/><Relationship Id="rId4" Type="http://schemas.openxmlformats.org/officeDocument/2006/relationships/image" Target="../media/image159.png"/><Relationship Id="rId9" Type="http://schemas.openxmlformats.org/officeDocument/2006/relationships/image" Target="../media/image162.png"/></Relationships>
</file>

<file path=ppt/slides/_rels/slide55.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38.xml"/><Relationship Id="rId1" Type="http://schemas.openxmlformats.org/officeDocument/2006/relationships/slideLayout" Target="../slideLayouts/slideLayout26.xml"/><Relationship Id="rId5" Type="http://schemas.openxmlformats.org/officeDocument/2006/relationships/image" Target="../media/image162.png"/><Relationship Id="rId4" Type="http://schemas.openxmlformats.org/officeDocument/2006/relationships/image" Target="../media/image164.sv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8" Type="http://schemas.openxmlformats.org/officeDocument/2006/relationships/image" Target="../media/image171.png"/><Relationship Id="rId3" Type="http://schemas.openxmlformats.org/officeDocument/2006/relationships/image" Target="../media/image166.png"/><Relationship Id="rId7" Type="http://schemas.openxmlformats.org/officeDocument/2006/relationships/image" Target="../media/image170.png"/><Relationship Id="rId2" Type="http://schemas.openxmlformats.org/officeDocument/2006/relationships/image" Target="../media/image165.png"/><Relationship Id="rId1" Type="http://schemas.openxmlformats.org/officeDocument/2006/relationships/slideLayout" Target="../slideLayouts/slideLayout23.xml"/><Relationship Id="rId6" Type="http://schemas.openxmlformats.org/officeDocument/2006/relationships/image" Target="../media/image169.png"/><Relationship Id="rId11" Type="http://schemas.openxmlformats.org/officeDocument/2006/relationships/image" Target="../media/image174.png"/><Relationship Id="rId5" Type="http://schemas.openxmlformats.org/officeDocument/2006/relationships/image" Target="../media/image168.png"/><Relationship Id="rId10" Type="http://schemas.openxmlformats.org/officeDocument/2006/relationships/image" Target="../media/image173.png"/><Relationship Id="rId4" Type="http://schemas.openxmlformats.org/officeDocument/2006/relationships/image" Target="../media/image167.png"/><Relationship Id="rId9" Type="http://schemas.openxmlformats.org/officeDocument/2006/relationships/image" Target="../media/image172.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3.xml"/></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s>
</file>

<file path=ppt/slides/_rels/slide60.xml.rels><?xml version="1.0" encoding="UTF-8" standalone="yes"?>
<Relationships xmlns="http://schemas.openxmlformats.org/package/2006/relationships"><Relationship Id="rId8" Type="http://schemas.openxmlformats.org/officeDocument/2006/relationships/image" Target="../media/image180.svg"/><Relationship Id="rId3" Type="http://schemas.openxmlformats.org/officeDocument/2006/relationships/image" Target="../media/image175.png"/><Relationship Id="rId7" Type="http://schemas.openxmlformats.org/officeDocument/2006/relationships/image" Target="../media/image179.png"/><Relationship Id="rId2" Type="http://schemas.openxmlformats.org/officeDocument/2006/relationships/notesSlide" Target="../notesSlides/notesSlide41.xml"/><Relationship Id="rId1" Type="http://schemas.openxmlformats.org/officeDocument/2006/relationships/slideLayout" Target="../slideLayouts/slideLayout23.xml"/><Relationship Id="rId6" Type="http://schemas.openxmlformats.org/officeDocument/2006/relationships/image" Target="../media/image178.svg"/><Relationship Id="rId5" Type="http://schemas.openxmlformats.org/officeDocument/2006/relationships/image" Target="../media/image177.png"/><Relationship Id="rId4" Type="http://schemas.openxmlformats.org/officeDocument/2006/relationships/image" Target="../media/image176.svg"/></Relationships>
</file>

<file path=ppt/slides/_rels/slide61.xml.rels><?xml version="1.0" encoding="UTF-8" standalone="yes"?>
<Relationships xmlns="http://schemas.openxmlformats.org/package/2006/relationships"><Relationship Id="rId8" Type="http://schemas.openxmlformats.org/officeDocument/2006/relationships/image" Target="../media/image180.svg"/><Relationship Id="rId3" Type="http://schemas.openxmlformats.org/officeDocument/2006/relationships/image" Target="../media/image175.png"/><Relationship Id="rId7" Type="http://schemas.openxmlformats.org/officeDocument/2006/relationships/image" Target="../media/image179.png"/><Relationship Id="rId2" Type="http://schemas.openxmlformats.org/officeDocument/2006/relationships/notesSlide" Target="../notesSlides/notesSlide42.xml"/><Relationship Id="rId1" Type="http://schemas.openxmlformats.org/officeDocument/2006/relationships/slideLayout" Target="../slideLayouts/slideLayout23.xml"/><Relationship Id="rId6" Type="http://schemas.openxmlformats.org/officeDocument/2006/relationships/image" Target="../media/image178.svg"/><Relationship Id="rId5" Type="http://schemas.openxmlformats.org/officeDocument/2006/relationships/image" Target="../media/image177.png"/><Relationship Id="rId4" Type="http://schemas.openxmlformats.org/officeDocument/2006/relationships/image" Target="../media/image176.sv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3.xml"/></Relationships>
</file>

<file path=ppt/slides/_rels/slide66.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23.xml"/></Relationships>
</file>

<file path=ppt/slides/_rels/slide67.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45.xml"/><Relationship Id="rId1" Type="http://schemas.openxmlformats.org/officeDocument/2006/relationships/slideLayout" Target="../slideLayouts/slideLayout23.xml"/></Relationships>
</file>

<file path=ppt/slides/_rels/slide68.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3.png"/><Relationship Id="rId1" Type="http://schemas.openxmlformats.org/officeDocument/2006/relationships/slideLayout" Target="../slideLayouts/slideLayout23.xml"/><Relationship Id="rId5" Type="http://schemas.openxmlformats.org/officeDocument/2006/relationships/hyperlink" Target="https://docs.aws.amazon.com/ja_jp/AmazonS3/latest/userguide/cloudwatch-monitoring.html" TargetMode="External"/><Relationship Id="rId4" Type="http://schemas.openxmlformats.org/officeDocument/2006/relationships/image" Target="../media/image185.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21.png"/><Relationship Id="rId7"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24.emf"/><Relationship Id="rId5" Type="http://schemas.openxmlformats.org/officeDocument/2006/relationships/image" Target="../media/image23.svg"/><Relationship Id="rId4" Type="http://schemas.openxmlformats.org/officeDocument/2006/relationships/image" Target="../media/image22.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3" Type="http://schemas.openxmlformats.org/officeDocument/2006/relationships/hyperlink" Target="https://docs.aws.amazon.com/ja_jp/ram/latest/userguide/shareable.html" TargetMode="External"/><Relationship Id="rId2" Type="http://schemas.openxmlformats.org/officeDocument/2006/relationships/hyperlink" Target="https://docs.aws.amazon.com/ja_jp/ram/latest/userguide/what-is.html" TargetMode="Externa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hyperlink" Target="https://docs.aws.amazon.com/ja_jp/IAM/latest/UserGuide/what-is-access-analyzer.html?ref=wellarchitected" TargetMode="External"/><Relationship Id="rId2" Type="http://schemas.openxmlformats.org/officeDocument/2006/relationships/notesSlide" Target="../notesSlides/notesSlide46.xml"/><Relationship Id="rId1" Type="http://schemas.openxmlformats.org/officeDocument/2006/relationships/slideLayout" Target="../slideLayouts/slideLayout4.xml"/><Relationship Id="rId4" Type="http://schemas.openxmlformats.org/officeDocument/2006/relationships/hyperlink" Target="https://aws.amazon.com/jp/blogs/security/how-to-use-aws-config-to-monitor-for-and-respond-to-amazon-s3-buckets-allowing-public-access/" TargetMode="Externa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2" Type="http://schemas.openxmlformats.org/officeDocument/2006/relationships/hyperlink" Target="https://docs.aws.amazon.com/ja_jp/IAM/latest/UserGuide/id_roles_create_for-user_externalid.html" TargetMode="External"/><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145.png"/><Relationship Id="rId1" Type="http://schemas.openxmlformats.org/officeDocument/2006/relationships/slideLayout" Target="../slideLayouts/slideLayout3.xml"/><Relationship Id="rId4" Type="http://schemas.openxmlformats.org/officeDocument/2006/relationships/image" Target="../media/image88.sv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77.xml.rels><?xml version="1.0" encoding="UTF-8" standalone="yes"?>
<Relationships xmlns="http://schemas.openxmlformats.org/package/2006/relationships"><Relationship Id="rId3" Type="http://schemas.openxmlformats.org/officeDocument/2006/relationships/slide" Target="slide87.xml"/><Relationship Id="rId2" Type="http://schemas.openxmlformats.org/officeDocument/2006/relationships/slide" Target="slide78.xml"/><Relationship Id="rId1" Type="http://schemas.openxmlformats.org/officeDocument/2006/relationships/slideLayout" Target="../slideLayouts/slideLayout4.xml"/><Relationship Id="rId5" Type="http://schemas.openxmlformats.org/officeDocument/2006/relationships/slide" Target="slide97.xml"/><Relationship Id="rId4" Type="http://schemas.openxmlformats.org/officeDocument/2006/relationships/slide" Target="slide91.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8" Type="http://schemas.openxmlformats.org/officeDocument/2006/relationships/image" Target="../media/image191.png"/><Relationship Id="rId3" Type="http://schemas.openxmlformats.org/officeDocument/2006/relationships/image" Target="../media/image186.png"/><Relationship Id="rId7" Type="http://schemas.openxmlformats.org/officeDocument/2006/relationships/image" Target="../media/image190.png"/><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image" Target="../media/image189.png"/><Relationship Id="rId11" Type="http://schemas.openxmlformats.org/officeDocument/2006/relationships/image" Target="../media/image88.svg"/><Relationship Id="rId5" Type="http://schemas.openxmlformats.org/officeDocument/2006/relationships/image" Target="../media/image188.png"/><Relationship Id="rId10" Type="http://schemas.openxmlformats.org/officeDocument/2006/relationships/image" Target="../media/image87.png"/><Relationship Id="rId4" Type="http://schemas.openxmlformats.org/officeDocument/2006/relationships/image" Target="../media/image187.png"/><Relationship Id="rId9" Type="http://schemas.openxmlformats.org/officeDocument/2006/relationships/image" Target="../media/image130.png"/></Relationships>
</file>

<file path=ppt/slides/_rels/slide8.xml.rels><?xml version="1.0" encoding="UTF-8" standalone="yes"?>
<Relationships xmlns="http://schemas.openxmlformats.org/package/2006/relationships"><Relationship Id="rId3" Type="http://schemas.openxmlformats.org/officeDocument/2006/relationships/hyperlink" Target="https://aws.amazon.com/jp/organizations/faqs/"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26.svg"/><Relationship Id="rId4" Type="http://schemas.openxmlformats.org/officeDocument/2006/relationships/image" Target="../media/image25.pn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image" Target="../media/image195.svg"/><Relationship Id="rId5" Type="http://schemas.openxmlformats.org/officeDocument/2006/relationships/image" Target="../media/image194.png"/><Relationship Id="rId4" Type="http://schemas.openxmlformats.org/officeDocument/2006/relationships/image" Target="../media/image193.png"/></Relationships>
</file>

<file path=ppt/slides/_rels/slide82.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197.png"/></Relationships>
</file>

<file path=ppt/slides/_rels/slide83.xml.rels><?xml version="1.0" encoding="UTF-8" standalone="yes"?>
<Relationships xmlns="http://schemas.openxmlformats.org/package/2006/relationships"><Relationship Id="rId8" Type="http://schemas.openxmlformats.org/officeDocument/2006/relationships/image" Target="../media/image200.svg"/><Relationship Id="rId13" Type="http://schemas.openxmlformats.org/officeDocument/2006/relationships/image" Target="../media/image205.png"/><Relationship Id="rId3" Type="http://schemas.openxmlformats.org/officeDocument/2006/relationships/image" Target="../media/image198.png"/><Relationship Id="rId7" Type="http://schemas.openxmlformats.org/officeDocument/2006/relationships/image" Target="../media/image199.png"/><Relationship Id="rId12" Type="http://schemas.openxmlformats.org/officeDocument/2006/relationships/image" Target="../media/image204.svg"/><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openxmlformats.org/officeDocument/2006/relationships/hyperlink" Target="https://docs.aws.amazon.com/ja_jp/awscloudtrail/latest/userguide/cloudtrail-log-file-validation-intro.html" TargetMode="External"/><Relationship Id="rId11" Type="http://schemas.openxmlformats.org/officeDocument/2006/relationships/image" Target="../media/image203.png"/><Relationship Id="rId5" Type="http://schemas.openxmlformats.org/officeDocument/2006/relationships/image" Target="../media/image195.svg"/><Relationship Id="rId15" Type="http://schemas.openxmlformats.org/officeDocument/2006/relationships/image" Target="../media/image207.png"/><Relationship Id="rId10" Type="http://schemas.openxmlformats.org/officeDocument/2006/relationships/image" Target="../media/image202.svg"/><Relationship Id="rId4" Type="http://schemas.openxmlformats.org/officeDocument/2006/relationships/image" Target="../media/image194.png"/><Relationship Id="rId9" Type="http://schemas.openxmlformats.org/officeDocument/2006/relationships/image" Target="../media/image201.png"/><Relationship Id="rId14" Type="http://schemas.openxmlformats.org/officeDocument/2006/relationships/image" Target="../media/image206.svg"/></Relationships>
</file>

<file path=ppt/slides/_rels/slide84.xml.rels><?xml version="1.0" encoding="UTF-8" standalone="yes"?>
<Relationships xmlns="http://schemas.openxmlformats.org/package/2006/relationships"><Relationship Id="rId8" Type="http://schemas.openxmlformats.org/officeDocument/2006/relationships/hyperlink" Target="https://aws.amazon.com/jp/builders-flash/202007/multi-accounts-best-practice/?awsf.filter-name=*all" TargetMode="External"/><Relationship Id="rId3" Type="http://schemas.openxmlformats.org/officeDocument/2006/relationships/image" Target="../media/image37.png"/><Relationship Id="rId7" Type="http://schemas.openxmlformats.org/officeDocument/2006/relationships/hyperlink" Target="https://d1.awsstatic.com/events/jp/2020/innovate/pdf/S-7_AWSInnovate_Online_Conference_2020_Spring_MultiAccount.pdf" TargetMode="External"/><Relationship Id="rId2" Type="http://schemas.openxmlformats.org/officeDocument/2006/relationships/notesSlide" Target="../notesSlides/notesSlide54.xml"/><Relationship Id="rId1" Type="http://schemas.openxmlformats.org/officeDocument/2006/relationships/slideLayout" Target="../slideLayouts/slideLayout2.xml"/><Relationship Id="rId6" Type="http://schemas.openxmlformats.org/officeDocument/2006/relationships/image" Target="../media/image210.svg"/><Relationship Id="rId5" Type="http://schemas.openxmlformats.org/officeDocument/2006/relationships/image" Target="../media/image209.png"/><Relationship Id="rId4" Type="http://schemas.openxmlformats.org/officeDocument/2006/relationships/image" Target="../media/image208.svg"/></Relationships>
</file>

<file path=ppt/slides/_rels/slide85.xml.rels><?xml version="1.0" encoding="UTF-8" standalone="yes"?>
<Relationships xmlns="http://schemas.openxmlformats.org/package/2006/relationships"><Relationship Id="rId8" Type="http://schemas.openxmlformats.org/officeDocument/2006/relationships/image" Target="../media/image212.svg"/><Relationship Id="rId3" Type="http://schemas.openxmlformats.org/officeDocument/2006/relationships/image" Target="../media/image37.png"/><Relationship Id="rId7" Type="http://schemas.openxmlformats.org/officeDocument/2006/relationships/image" Target="../media/image211.png"/><Relationship Id="rId2" Type="http://schemas.openxmlformats.org/officeDocument/2006/relationships/notesSlide" Target="../notesSlides/notesSlide55.xml"/><Relationship Id="rId1" Type="http://schemas.openxmlformats.org/officeDocument/2006/relationships/slideLayout" Target="../slideLayouts/slideLayout2.xml"/><Relationship Id="rId6" Type="http://schemas.openxmlformats.org/officeDocument/2006/relationships/image" Target="../media/image195.svg"/><Relationship Id="rId5" Type="http://schemas.openxmlformats.org/officeDocument/2006/relationships/image" Target="../media/image194.png"/><Relationship Id="rId10" Type="http://schemas.openxmlformats.org/officeDocument/2006/relationships/image" Target="../media/image214.png"/><Relationship Id="rId4" Type="http://schemas.openxmlformats.org/officeDocument/2006/relationships/image" Target="../media/image208.svg"/><Relationship Id="rId9" Type="http://schemas.openxmlformats.org/officeDocument/2006/relationships/image" Target="../media/image213.png"/></Relationships>
</file>

<file path=ppt/slides/_rels/slide86.xml.rels><?xml version="1.0" encoding="UTF-8" standalone="yes"?>
<Relationships xmlns="http://schemas.openxmlformats.org/package/2006/relationships"><Relationship Id="rId3" Type="http://schemas.openxmlformats.org/officeDocument/2006/relationships/hyperlink" Target="https://docs.aws.amazon.com/ja_jp/elasticloadbalancing/latest/application/load-balancer-access-logs.html" TargetMode="External"/><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8" Type="http://schemas.openxmlformats.org/officeDocument/2006/relationships/image" Target="../media/image218.svg"/><Relationship Id="rId13" Type="http://schemas.openxmlformats.org/officeDocument/2006/relationships/image" Target="../media/image221.png"/><Relationship Id="rId18" Type="http://schemas.openxmlformats.org/officeDocument/2006/relationships/image" Target="../media/image226.png"/><Relationship Id="rId3" Type="http://schemas.openxmlformats.org/officeDocument/2006/relationships/image" Target="../media/image215.png"/><Relationship Id="rId7" Type="http://schemas.openxmlformats.org/officeDocument/2006/relationships/image" Target="../media/image217.png"/><Relationship Id="rId12" Type="http://schemas.openxmlformats.org/officeDocument/2006/relationships/image" Target="../media/image18.svg"/><Relationship Id="rId17" Type="http://schemas.openxmlformats.org/officeDocument/2006/relationships/image" Target="../media/image225.png"/><Relationship Id="rId2" Type="http://schemas.openxmlformats.org/officeDocument/2006/relationships/notesSlide" Target="../notesSlides/notesSlide58.xml"/><Relationship Id="rId16" Type="http://schemas.openxmlformats.org/officeDocument/2006/relationships/image" Target="../media/image224.png"/><Relationship Id="rId1" Type="http://schemas.openxmlformats.org/officeDocument/2006/relationships/slideLayout" Target="../slideLayouts/slideLayout2.xml"/><Relationship Id="rId6" Type="http://schemas.openxmlformats.org/officeDocument/2006/relationships/hyperlink" Target="https://d1.awsstatic.com/webinars/jp/pdf/services/20210119_AWSBlackbelt_CloudTrail.pdf" TargetMode="External"/><Relationship Id="rId11" Type="http://schemas.openxmlformats.org/officeDocument/2006/relationships/image" Target="../media/image17.png"/><Relationship Id="rId5" Type="http://schemas.openxmlformats.org/officeDocument/2006/relationships/hyperlink" Target="https://aws.amazon.com/jp/cloudtrail/faqs/" TargetMode="External"/><Relationship Id="rId15" Type="http://schemas.openxmlformats.org/officeDocument/2006/relationships/image" Target="../media/image223.png"/><Relationship Id="rId10" Type="http://schemas.openxmlformats.org/officeDocument/2006/relationships/image" Target="../media/image220.svg"/><Relationship Id="rId4" Type="http://schemas.openxmlformats.org/officeDocument/2006/relationships/image" Target="../media/image216.svg"/><Relationship Id="rId9" Type="http://schemas.openxmlformats.org/officeDocument/2006/relationships/image" Target="../media/image219.png"/><Relationship Id="rId14" Type="http://schemas.openxmlformats.org/officeDocument/2006/relationships/image" Target="../media/image222.png"/></Relationships>
</file>

<file path=ppt/slides/_rels/slide89.xml.rels><?xml version="1.0" encoding="UTF-8" standalone="yes"?>
<Relationships xmlns="http://schemas.openxmlformats.org/package/2006/relationships"><Relationship Id="rId3" Type="http://schemas.openxmlformats.org/officeDocument/2006/relationships/image" Target="../media/image227.jpeg"/><Relationship Id="rId2" Type="http://schemas.openxmlformats.org/officeDocument/2006/relationships/notesSlide" Target="../notesSlides/notesSlide59.xml"/><Relationship Id="rId1" Type="http://schemas.openxmlformats.org/officeDocument/2006/relationships/slideLayout" Target="../slideLayouts/slideLayout2.xml"/><Relationship Id="rId5" Type="http://schemas.openxmlformats.org/officeDocument/2006/relationships/hyperlink" Target="https://github.com/aws-samples/siem-on-amazon-opensearch-service/blob/main/README_ja.md" TargetMode="External"/><Relationship Id="rId4" Type="http://schemas.openxmlformats.org/officeDocument/2006/relationships/hyperlink" Target="https://aws.amazon.com/jp/blogs/news/siem-on-amazon-elasticsearch-service/"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90.xml.rels><?xml version="1.0" encoding="UTF-8" standalone="yes"?>
<Relationships xmlns="http://schemas.openxmlformats.org/package/2006/relationships"><Relationship Id="rId3" Type="http://schemas.openxmlformats.org/officeDocument/2006/relationships/image" Target="../media/image228.pn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hyperlink" Target="https://github.com/aws-samples/siem-on-amazon-elasticsearch-service/blob/main/README_ja.md" TargetMode="Externa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8" Type="http://schemas.openxmlformats.org/officeDocument/2006/relationships/image" Target="../media/image233.svg"/><Relationship Id="rId13" Type="http://schemas.openxmlformats.org/officeDocument/2006/relationships/hyperlink" Target="https://docs.aws.amazon.com/ja_jp/awscloudtrail/latest/userguide/cloudtrail-concepts.html#cloudtrail-concepts-monitoring" TargetMode="External"/><Relationship Id="rId3" Type="http://schemas.openxmlformats.org/officeDocument/2006/relationships/image" Target="../media/image194.png"/><Relationship Id="rId7" Type="http://schemas.openxmlformats.org/officeDocument/2006/relationships/image" Target="../media/image232.png"/><Relationship Id="rId12" Type="http://schemas.openxmlformats.org/officeDocument/2006/relationships/image" Target="../media/image236.svg"/><Relationship Id="rId2" Type="http://schemas.openxmlformats.org/officeDocument/2006/relationships/notesSlide" Target="../notesSlides/notesSlide62.xml"/><Relationship Id="rId16" Type="http://schemas.openxmlformats.org/officeDocument/2006/relationships/image" Target="../media/image239.png"/><Relationship Id="rId1" Type="http://schemas.openxmlformats.org/officeDocument/2006/relationships/slideLayout" Target="../slideLayouts/slideLayout2.xml"/><Relationship Id="rId6" Type="http://schemas.openxmlformats.org/officeDocument/2006/relationships/image" Target="../media/image231.svg"/><Relationship Id="rId11" Type="http://schemas.openxmlformats.org/officeDocument/2006/relationships/image" Target="../media/image235.png"/><Relationship Id="rId5" Type="http://schemas.openxmlformats.org/officeDocument/2006/relationships/image" Target="../media/image230.png"/><Relationship Id="rId15" Type="http://schemas.openxmlformats.org/officeDocument/2006/relationships/image" Target="../media/image238.png"/><Relationship Id="rId10" Type="http://schemas.openxmlformats.org/officeDocument/2006/relationships/image" Target="../media/image234.svg"/><Relationship Id="rId4" Type="http://schemas.openxmlformats.org/officeDocument/2006/relationships/image" Target="../media/image229.svg"/><Relationship Id="rId9" Type="http://schemas.openxmlformats.org/officeDocument/2006/relationships/image" Target="../media/image209.png"/><Relationship Id="rId14" Type="http://schemas.openxmlformats.org/officeDocument/2006/relationships/image" Target="../media/image237.png"/></Relationships>
</file>

<file path=ppt/slides/_rels/slide93.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notesSlide" Target="../notesSlides/notesSlide63.xml"/><Relationship Id="rId1" Type="http://schemas.openxmlformats.org/officeDocument/2006/relationships/slideLayout" Target="../slideLayouts/slideLayout2.xml"/><Relationship Id="rId6" Type="http://schemas.openxmlformats.org/officeDocument/2006/relationships/hyperlink" Target="https://d1.awsstatic.com/webinars/jp/pdf/services/20210119_AWSBlackbelt_CloudTrail.pdf" TargetMode="External"/><Relationship Id="rId5" Type="http://schemas.openxmlformats.org/officeDocument/2006/relationships/hyperlink" Target="https://aws.amazon.com/jp/cloudtrail/faqs/" TargetMode="External"/><Relationship Id="rId4" Type="http://schemas.openxmlformats.org/officeDocument/2006/relationships/hyperlink" Target="https://aws.amazon.com/jp/config/" TargetMode="External"/></Relationships>
</file>

<file path=ppt/slides/_rels/slide94.xml.rels><?xml version="1.0" encoding="UTF-8" standalone="yes"?>
<Relationships xmlns="http://schemas.openxmlformats.org/package/2006/relationships"><Relationship Id="rId8" Type="http://schemas.openxmlformats.org/officeDocument/2006/relationships/image" Target="../media/image245.svg"/><Relationship Id="rId3" Type="http://schemas.openxmlformats.org/officeDocument/2006/relationships/image" Target="../media/image43.png"/><Relationship Id="rId7" Type="http://schemas.openxmlformats.org/officeDocument/2006/relationships/image" Target="../media/image244.png"/><Relationship Id="rId12" Type="http://schemas.openxmlformats.org/officeDocument/2006/relationships/image" Target="../media/image239.png"/><Relationship Id="rId2" Type="http://schemas.openxmlformats.org/officeDocument/2006/relationships/notesSlide" Target="../notesSlides/notesSlide64.xml"/><Relationship Id="rId1" Type="http://schemas.openxmlformats.org/officeDocument/2006/relationships/slideLayout" Target="../slideLayouts/slideLayout2.xml"/><Relationship Id="rId6" Type="http://schemas.openxmlformats.org/officeDocument/2006/relationships/image" Target="../media/image243.svg"/><Relationship Id="rId11" Type="http://schemas.openxmlformats.org/officeDocument/2006/relationships/image" Target="../media/image231.svg"/><Relationship Id="rId5" Type="http://schemas.openxmlformats.org/officeDocument/2006/relationships/image" Target="../media/image242.png"/><Relationship Id="rId10" Type="http://schemas.openxmlformats.org/officeDocument/2006/relationships/image" Target="../media/image230.png"/><Relationship Id="rId4" Type="http://schemas.openxmlformats.org/officeDocument/2006/relationships/image" Target="../media/image241.svg"/><Relationship Id="rId9" Type="http://schemas.openxmlformats.org/officeDocument/2006/relationships/hyperlink" Target="https://aws.amazon.com/jp/about-aws/whats-new/2020/02/introducing-content-filtering-amazon-eventbridge/" TargetMode="External"/></Relationships>
</file>

<file path=ppt/slides/_rels/slide95.xml.rels><?xml version="1.0" encoding="UTF-8" standalone="yes"?>
<Relationships xmlns="http://schemas.openxmlformats.org/package/2006/relationships"><Relationship Id="rId3" Type="http://schemas.openxmlformats.org/officeDocument/2006/relationships/image" Target="../media/image246.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8" Type="http://schemas.openxmlformats.org/officeDocument/2006/relationships/image" Target="../media/image249.svg"/><Relationship Id="rId13" Type="http://schemas.openxmlformats.org/officeDocument/2006/relationships/image" Target="../media/image254.png"/><Relationship Id="rId3" Type="http://schemas.openxmlformats.org/officeDocument/2006/relationships/image" Target="../media/image215.png"/><Relationship Id="rId7" Type="http://schemas.openxmlformats.org/officeDocument/2006/relationships/image" Target="../media/image248.png"/><Relationship Id="rId12" Type="http://schemas.openxmlformats.org/officeDocument/2006/relationships/image" Target="../media/image253.svg"/><Relationship Id="rId2" Type="http://schemas.openxmlformats.org/officeDocument/2006/relationships/image" Target="../media/image141.png"/><Relationship Id="rId1" Type="http://schemas.openxmlformats.org/officeDocument/2006/relationships/slideLayout" Target="../slideLayouts/slideLayout2.xml"/><Relationship Id="rId6" Type="http://schemas.openxmlformats.org/officeDocument/2006/relationships/image" Target="../media/image247.png"/><Relationship Id="rId11" Type="http://schemas.openxmlformats.org/officeDocument/2006/relationships/image" Target="../media/image252.png"/><Relationship Id="rId5" Type="http://schemas.openxmlformats.org/officeDocument/2006/relationships/image" Target="../media/image239.png"/><Relationship Id="rId10" Type="http://schemas.openxmlformats.org/officeDocument/2006/relationships/image" Target="../media/image251.png"/><Relationship Id="rId4" Type="http://schemas.openxmlformats.org/officeDocument/2006/relationships/image" Target="../media/image216.svg"/><Relationship Id="rId9" Type="http://schemas.openxmlformats.org/officeDocument/2006/relationships/image" Target="../media/image250.png"/><Relationship Id="rId14" Type="http://schemas.openxmlformats.org/officeDocument/2006/relationships/image" Target="../media/image255.svg"/></Relationships>
</file>

<file path=ppt/slides/_rels/slide97.xml.rels><?xml version="1.0" encoding="UTF-8" standalone="yes"?>
<Relationships xmlns="http://schemas.openxmlformats.org/package/2006/relationships"><Relationship Id="rId8" Type="http://schemas.openxmlformats.org/officeDocument/2006/relationships/image" Target="../media/image230.png"/><Relationship Id="rId3" Type="http://schemas.openxmlformats.org/officeDocument/2006/relationships/image" Target="../media/image229.svg"/><Relationship Id="rId7" Type="http://schemas.openxmlformats.org/officeDocument/2006/relationships/image" Target="../media/image236.svg"/><Relationship Id="rId2" Type="http://schemas.openxmlformats.org/officeDocument/2006/relationships/image" Target="../media/image194.png"/><Relationship Id="rId1" Type="http://schemas.openxmlformats.org/officeDocument/2006/relationships/slideLayout" Target="../slideLayouts/slideLayout4.xml"/><Relationship Id="rId6" Type="http://schemas.openxmlformats.org/officeDocument/2006/relationships/image" Target="../media/image235.png"/><Relationship Id="rId5" Type="http://schemas.openxmlformats.org/officeDocument/2006/relationships/image" Target="../media/image234.svg"/><Relationship Id="rId10" Type="http://schemas.openxmlformats.org/officeDocument/2006/relationships/image" Target="../media/image237.png"/><Relationship Id="rId4" Type="http://schemas.openxmlformats.org/officeDocument/2006/relationships/image" Target="../media/image209.png"/><Relationship Id="rId9" Type="http://schemas.openxmlformats.org/officeDocument/2006/relationships/image" Target="../media/image231.svg"/></Relationships>
</file>

<file path=ppt/slides/_rels/slide98.xml.rels><?xml version="1.0" encoding="UTF-8" standalone="yes"?>
<Relationships xmlns="http://schemas.openxmlformats.org/package/2006/relationships"><Relationship Id="rId3" Type="http://schemas.openxmlformats.org/officeDocument/2006/relationships/hyperlink" Target="https://docs.aws.amazon.com/ja_jp/awscloudtrail/latest/userguide/cloudtrail-event-reference-record-contents.html" TargetMode="External"/><Relationship Id="rId2" Type="http://schemas.openxmlformats.org/officeDocument/2006/relationships/notesSlide" Target="../notesSlides/notesSlide66.xml"/><Relationship Id="rId1" Type="http://schemas.openxmlformats.org/officeDocument/2006/relationships/slideLayout" Target="../slideLayouts/slideLayout2.xml"/><Relationship Id="rId5" Type="http://schemas.openxmlformats.org/officeDocument/2006/relationships/image" Target="../media/image256.png"/><Relationship Id="rId4" Type="http://schemas.openxmlformats.org/officeDocument/2006/relationships/hyperlink" Target="https://docs.aws.amazon.com/ja_jp/awscloudtrail/latest/userguide/cloudwatch-alarms-for-cloudtrail.html" TargetMode="Externa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93C262CE-81F1-66BA-FB70-B5FF0936EF2B}"/>
              </a:ext>
            </a:extLst>
          </p:cNvPr>
          <p:cNvSpPr>
            <a:spLocks noGrp="1"/>
          </p:cNvSpPr>
          <p:nvPr>
            <p:ph type="body" sz="quarter" idx="10"/>
          </p:nvPr>
        </p:nvSpPr>
        <p:spPr/>
        <p:txBody>
          <a:bodyPr/>
          <a:lstStyle/>
          <a:p>
            <a:r>
              <a:rPr lang="en-US" dirty="0"/>
              <a:t>Ver.1.0（2023/08）</a:t>
            </a:r>
            <a:endParaRPr lang="en-JP" dirty="0"/>
          </a:p>
        </p:txBody>
      </p:sp>
      <p:sp>
        <p:nvSpPr>
          <p:cNvPr id="4" name="Text Placeholder 3">
            <a:extLst>
              <a:ext uri="{FF2B5EF4-FFF2-40B4-BE49-F238E27FC236}">
                <a16:creationId xmlns:a16="http://schemas.microsoft.com/office/drawing/2014/main" id="{EA9DC565-2605-571F-BB35-C73EF3FEC974}"/>
              </a:ext>
            </a:extLst>
          </p:cNvPr>
          <p:cNvSpPr>
            <a:spLocks noGrp="1"/>
          </p:cNvSpPr>
          <p:nvPr>
            <p:ph type="body" sz="quarter" idx="12"/>
          </p:nvPr>
        </p:nvSpPr>
        <p:spPr/>
        <p:txBody>
          <a:bodyPr/>
          <a:lstStyle/>
          <a:p>
            <a:r>
              <a:rPr lang="en-US" dirty="0" err="1"/>
              <a:t>レビュー観点説明資料</a:t>
            </a:r>
            <a:endParaRPr lang="en-JP" dirty="0"/>
          </a:p>
        </p:txBody>
      </p:sp>
      <p:sp>
        <p:nvSpPr>
          <p:cNvPr id="5" name="Text Placeholder 4">
            <a:extLst>
              <a:ext uri="{FF2B5EF4-FFF2-40B4-BE49-F238E27FC236}">
                <a16:creationId xmlns:a16="http://schemas.microsoft.com/office/drawing/2014/main" id="{1D49E46B-E483-12CB-FAA9-07D107E0322F}"/>
              </a:ext>
            </a:extLst>
          </p:cNvPr>
          <p:cNvSpPr>
            <a:spLocks noGrp="1"/>
          </p:cNvSpPr>
          <p:nvPr>
            <p:ph type="body" sz="quarter" idx="13"/>
          </p:nvPr>
        </p:nvSpPr>
        <p:spPr/>
        <p:txBody>
          <a:bodyPr/>
          <a:lstStyle/>
          <a:p>
            <a:r>
              <a:rPr lang="en-JP" dirty="0"/>
              <a:t>Well-Architected Framework – セキュリティの柱</a:t>
            </a:r>
          </a:p>
          <a:p>
            <a:r>
              <a:rPr lang="en-JP" dirty="0"/>
              <a:t>説明補足資料</a:t>
            </a:r>
          </a:p>
        </p:txBody>
      </p:sp>
    </p:spTree>
    <p:extLst>
      <p:ext uri="{BB962C8B-B14F-4D97-AF65-F5344CB8AC3E}">
        <p14:creationId xmlns:p14="http://schemas.microsoft.com/office/powerpoint/2010/main" val="40017990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四角形: 角を丸くする 5">
            <a:extLst>
              <a:ext uri="{FF2B5EF4-FFF2-40B4-BE49-F238E27FC236}">
                <a16:creationId xmlns:a16="http://schemas.microsoft.com/office/drawing/2014/main" id="{89D98B61-F770-41CB-9FBD-FF0AC4953067}"/>
              </a:ext>
            </a:extLst>
          </p:cNvPr>
          <p:cNvSpPr/>
          <p:nvPr/>
        </p:nvSpPr>
        <p:spPr>
          <a:xfrm>
            <a:off x="7587435" y="1757067"/>
            <a:ext cx="4214815" cy="4320845"/>
          </a:xfrm>
          <a:prstGeom prst="roundRect">
            <a:avLst>
              <a:gd name="adj" fmla="val 0"/>
            </a:avLst>
          </a:prstGeom>
          <a:solidFill>
            <a:srgbClr val="9DC3E6"/>
          </a:solidFill>
          <a:ln w="19050">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lIns="48000" tIns="48000" rIns="48000" bIns="48000" rtlCol="0" anchor="b" anchorCtr="0"/>
          <a:lstStyle/>
          <a:p>
            <a:pPr algn="r"/>
            <a:r>
              <a:rPr kumimoji="1" lang="ja-JP" altLang="en-US" sz="1600" b="1"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組織</a:t>
            </a:r>
          </a:p>
        </p:txBody>
      </p:sp>
      <p:sp>
        <p:nvSpPr>
          <p:cNvPr id="8" name="楕円 7">
            <a:extLst>
              <a:ext uri="{FF2B5EF4-FFF2-40B4-BE49-F238E27FC236}">
                <a16:creationId xmlns:a16="http://schemas.microsoft.com/office/drawing/2014/main" id="{FDE5A935-67D0-4E01-BE32-B24A8DCE5102}"/>
              </a:ext>
            </a:extLst>
          </p:cNvPr>
          <p:cNvSpPr/>
          <p:nvPr/>
        </p:nvSpPr>
        <p:spPr>
          <a:xfrm>
            <a:off x="8674575" y="3888816"/>
            <a:ext cx="979278" cy="421848"/>
          </a:xfrm>
          <a:prstGeom prst="ellipse">
            <a:avLst/>
          </a:prstGeom>
          <a:solidFill>
            <a:srgbClr val="FFC000"/>
          </a:solidFill>
          <a:ln>
            <a:solidFill>
              <a:srgbClr val="FF8C00"/>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lnSpc>
                <a:spcPct val="90000"/>
              </a:lnSpc>
            </a:pPr>
            <a:r>
              <a:rPr kumimoji="1" lang="en-US" altLang="ja-JP" sz="1067" b="1"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AWS</a:t>
            </a:r>
            <a:br>
              <a:rPr kumimoji="1" lang="en-US" altLang="ja-JP" sz="1067" b="1"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br>
            <a:r>
              <a:rPr kumimoji="1" lang="ja-JP" altLang="en-US" sz="1067" b="1"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アカウント</a:t>
            </a:r>
          </a:p>
        </p:txBody>
      </p:sp>
      <p:cxnSp>
        <p:nvCxnSpPr>
          <p:cNvPr id="11" name="直線コネクタ 10">
            <a:extLst>
              <a:ext uri="{FF2B5EF4-FFF2-40B4-BE49-F238E27FC236}">
                <a16:creationId xmlns:a16="http://schemas.microsoft.com/office/drawing/2014/main" id="{684148CE-E6F8-4F11-AF95-09A42828618E}"/>
              </a:ext>
            </a:extLst>
          </p:cNvPr>
          <p:cNvCxnSpPr>
            <a:stCxn id="7" idx="2"/>
            <a:endCxn id="25" idx="0"/>
          </p:cNvCxnSpPr>
          <p:nvPr/>
        </p:nvCxnSpPr>
        <p:spPr>
          <a:xfrm flipH="1">
            <a:off x="8743527" y="2484822"/>
            <a:ext cx="979278" cy="582656"/>
          </a:xfrm>
          <a:prstGeom prst="line">
            <a:avLst/>
          </a:prstGeom>
          <a:ln w="31750">
            <a:solidFill>
              <a:schemeClr val="bg1">
                <a:lumMod val="50000"/>
              </a:schemeClr>
            </a:solidFill>
            <a:prstDash val="solid"/>
            <a:tailEnd type="none"/>
          </a:ln>
          <a:effectLst/>
        </p:spPr>
        <p:style>
          <a:lnRef idx="2">
            <a:schemeClr val="accent1"/>
          </a:lnRef>
          <a:fillRef idx="0">
            <a:schemeClr val="accent1"/>
          </a:fillRef>
          <a:effectRef idx="1">
            <a:schemeClr val="accent1"/>
          </a:effectRef>
          <a:fontRef idx="minor">
            <a:schemeClr val="tx1"/>
          </a:fontRef>
        </p:style>
      </p:cxnSp>
      <p:cxnSp>
        <p:nvCxnSpPr>
          <p:cNvPr id="32" name="直線コネクタ 31">
            <a:extLst>
              <a:ext uri="{FF2B5EF4-FFF2-40B4-BE49-F238E27FC236}">
                <a16:creationId xmlns:a16="http://schemas.microsoft.com/office/drawing/2014/main" id="{4E3A67AB-F7C8-48C5-96E9-2D41C579FAFE}"/>
              </a:ext>
            </a:extLst>
          </p:cNvPr>
          <p:cNvCxnSpPr>
            <a:cxnSpLocks/>
            <a:stCxn id="7" idx="2"/>
            <a:endCxn id="26" idx="0"/>
          </p:cNvCxnSpPr>
          <p:nvPr/>
        </p:nvCxnSpPr>
        <p:spPr>
          <a:xfrm>
            <a:off x="9722805" y="2484822"/>
            <a:ext cx="979273" cy="597698"/>
          </a:xfrm>
          <a:prstGeom prst="line">
            <a:avLst/>
          </a:prstGeom>
          <a:ln w="31750">
            <a:solidFill>
              <a:schemeClr val="bg1">
                <a:lumMod val="50000"/>
              </a:schemeClr>
            </a:solidFill>
            <a:prstDash val="solid"/>
            <a:tailEnd type="none"/>
          </a:ln>
          <a:effectLst/>
        </p:spPr>
        <p:style>
          <a:lnRef idx="2">
            <a:schemeClr val="accent1"/>
          </a:lnRef>
          <a:fillRef idx="0">
            <a:schemeClr val="accent1"/>
          </a:fillRef>
          <a:effectRef idx="1">
            <a:schemeClr val="accent1"/>
          </a:effectRef>
          <a:fontRef idx="minor">
            <a:schemeClr val="tx1"/>
          </a:fontRef>
        </p:style>
      </p:cxnSp>
      <p:cxnSp>
        <p:nvCxnSpPr>
          <p:cNvPr id="35" name="直線コネクタ 34">
            <a:extLst>
              <a:ext uri="{FF2B5EF4-FFF2-40B4-BE49-F238E27FC236}">
                <a16:creationId xmlns:a16="http://schemas.microsoft.com/office/drawing/2014/main" id="{F40D8992-209E-4F31-9983-A5C60F78A8E6}"/>
              </a:ext>
            </a:extLst>
          </p:cNvPr>
          <p:cNvCxnSpPr>
            <a:cxnSpLocks/>
            <a:stCxn id="25" idx="2"/>
            <a:endCxn id="8" idx="0"/>
          </p:cNvCxnSpPr>
          <p:nvPr/>
        </p:nvCxnSpPr>
        <p:spPr>
          <a:xfrm>
            <a:off x="8743527" y="3499942"/>
            <a:ext cx="420687" cy="388874"/>
          </a:xfrm>
          <a:prstGeom prst="line">
            <a:avLst/>
          </a:prstGeom>
          <a:ln w="31750">
            <a:solidFill>
              <a:schemeClr val="bg1">
                <a:lumMod val="50000"/>
              </a:schemeClr>
            </a:solidFill>
            <a:prstDash val="solid"/>
            <a:tailEnd type="none"/>
          </a:ln>
          <a:effectLst/>
        </p:spPr>
        <p:style>
          <a:lnRef idx="2">
            <a:schemeClr val="accent1"/>
          </a:lnRef>
          <a:fillRef idx="0">
            <a:schemeClr val="accent1"/>
          </a:fillRef>
          <a:effectRef idx="1">
            <a:schemeClr val="accent1"/>
          </a:effectRef>
          <a:fontRef idx="minor">
            <a:schemeClr val="tx1"/>
          </a:fontRef>
        </p:style>
      </p:cxnSp>
      <p:sp>
        <p:nvSpPr>
          <p:cNvPr id="39" name="楕円 38">
            <a:extLst>
              <a:ext uri="{FF2B5EF4-FFF2-40B4-BE49-F238E27FC236}">
                <a16:creationId xmlns:a16="http://schemas.microsoft.com/office/drawing/2014/main" id="{09C08768-D9B5-4F04-80DF-0FAF5077C79E}"/>
              </a:ext>
            </a:extLst>
          </p:cNvPr>
          <p:cNvSpPr/>
          <p:nvPr/>
        </p:nvSpPr>
        <p:spPr>
          <a:xfrm>
            <a:off x="10755259" y="3888816"/>
            <a:ext cx="979278" cy="421848"/>
          </a:xfrm>
          <a:prstGeom prst="ellipse">
            <a:avLst/>
          </a:prstGeom>
          <a:solidFill>
            <a:srgbClr val="FFC000"/>
          </a:solidFill>
          <a:ln>
            <a:solidFill>
              <a:srgbClr val="FF8C00"/>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lnSpc>
                <a:spcPct val="90000"/>
              </a:lnSpc>
            </a:pPr>
            <a:r>
              <a:rPr kumimoji="1" lang="en-US" altLang="ja-JP" sz="1067" b="1"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AWS</a:t>
            </a:r>
            <a:br>
              <a:rPr kumimoji="1" lang="en-US" altLang="ja-JP" sz="1067" b="1"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br>
            <a:r>
              <a:rPr kumimoji="1" lang="ja-JP" altLang="en-US" sz="1067" b="1"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アカウント</a:t>
            </a:r>
          </a:p>
        </p:txBody>
      </p:sp>
      <p:sp>
        <p:nvSpPr>
          <p:cNvPr id="40" name="楕円 39">
            <a:extLst>
              <a:ext uri="{FF2B5EF4-FFF2-40B4-BE49-F238E27FC236}">
                <a16:creationId xmlns:a16="http://schemas.microsoft.com/office/drawing/2014/main" id="{16E64E6C-4D79-4F8D-8317-B4503F1339FA}"/>
              </a:ext>
            </a:extLst>
          </p:cNvPr>
          <p:cNvSpPr/>
          <p:nvPr/>
        </p:nvSpPr>
        <p:spPr>
          <a:xfrm>
            <a:off x="9689684" y="3888816"/>
            <a:ext cx="979278" cy="421848"/>
          </a:xfrm>
          <a:prstGeom prst="ellipse">
            <a:avLst/>
          </a:prstGeom>
          <a:solidFill>
            <a:srgbClr val="FFC000"/>
          </a:solidFill>
          <a:ln>
            <a:solidFill>
              <a:srgbClr val="FF8C00"/>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lnSpc>
                <a:spcPct val="90000"/>
              </a:lnSpc>
            </a:pPr>
            <a:r>
              <a:rPr kumimoji="1" lang="en-US" altLang="ja-JP" sz="1067" b="1"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AWS</a:t>
            </a:r>
            <a:br>
              <a:rPr kumimoji="1" lang="en-US" altLang="ja-JP" sz="1067" b="1"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br>
            <a:r>
              <a:rPr kumimoji="1" lang="ja-JP" altLang="en-US" sz="1067" b="1"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アカウント</a:t>
            </a:r>
          </a:p>
        </p:txBody>
      </p:sp>
      <p:cxnSp>
        <p:nvCxnSpPr>
          <p:cNvPr id="41" name="直線コネクタ 40">
            <a:extLst>
              <a:ext uri="{FF2B5EF4-FFF2-40B4-BE49-F238E27FC236}">
                <a16:creationId xmlns:a16="http://schemas.microsoft.com/office/drawing/2014/main" id="{9E0FEEBD-6F7B-42FC-8D16-A595FECC04F3}"/>
              </a:ext>
            </a:extLst>
          </p:cNvPr>
          <p:cNvCxnSpPr>
            <a:cxnSpLocks/>
            <a:stCxn id="26" idx="2"/>
            <a:endCxn id="40" idx="0"/>
          </p:cNvCxnSpPr>
          <p:nvPr/>
        </p:nvCxnSpPr>
        <p:spPr>
          <a:xfrm flipH="1">
            <a:off x="10179323" y="3514984"/>
            <a:ext cx="522755" cy="373832"/>
          </a:xfrm>
          <a:prstGeom prst="line">
            <a:avLst/>
          </a:prstGeom>
          <a:ln w="31750">
            <a:solidFill>
              <a:schemeClr val="bg1">
                <a:lumMod val="50000"/>
              </a:schemeClr>
            </a:solidFill>
            <a:prstDash val="solid"/>
            <a:tailEnd type="none"/>
          </a:ln>
          <a:effectLst/>
        </p:spPr>
        <p:style>
          <a:lnRef idx="2">
            <a:schemeClr val="accent1"/>
          </a:lnRef>
          <a:fillRef idx="0">
            <a:schemeClr val="accent1"/>
          </a:fillRef>
          <a:effectRef idx="1">
            <a:schemeClr val="accent1"/>
          </a:effectRef>
          <a:fontRef idx="minor">
            <a:schemeClr val="tx1"/>
          </a:fontRef>
        </p:style>
      </p:cxnSp>
      <p:cxnSp>
        <p:nvCxnSpPr>
          <p:cNvPr id="44" name="直線コネクタ 43">
            <a:extLst>
              <a:ext uri="{FF2B5EF4-FFF2-40B4-BE49-F238E27FC236}">
                <a16:creationId xmlns:a16="http://schemas.microsoft.com/office/drawing/2014/main" id="{0962B890-1F0B-4840-A1A0-DE97C68494BB}"/>
              </a:ext>
            </a:extLst>
          </p:cNvPr>
          <p:cNvCxnSpPr>
            <a:cxnSpLocks/>
            <a:stCxn id="26" idx="2"/>
            <a:endCxn id="39" idx="0"/>
          </p:cNvCxnSpPr>
          <p:nvPr/>
        </p:nvCxnSpPr>
        <p:spPr>
          <a:xfrm>
            <a:off x="10702078" y="3514984"/>
            <a:ext cx="542820" cy="373832"/>
          </a:xfrm>
          <a:prstGeom prst="line">
            <a:avLst/>
          </a:prstGeom>
          <a:ln w="31750">
            <a:solidFill>
              <a:schemeClr val="bg1">
                <a:lumMod val="50000"/>
              </a:schemeClr>
            </a:solidFill>
            <a:prstDash val="solid"/>
            <a:tailEnd type="none"/>
          </a:ln>
          <a:effectLst/>
        </p:spPr>
        <p:style>
          <a:lnRef idx="2">
            <a:schemeClr val="accent1"/>
          </a:lnRef>
          <a:fillRef idx="0">
            <a:schemeClr val="accent1"/>
          </a:fillRef>
          <a:effectRef idx="1">
            <a:schemeClr val="accent1"/>
          </a:effectRef>
          <a:fontRef idx="minor">
            <a:schemeClr val="tx1"/>
          </a:fontRef>
        </p:style>
      </p:cxnSp>
      <p:cxnSp>
        <p:nvCxnSpPr>
          <p:cNvPr id="48" name="直線コネクタ 47">
            <a:extLst>
              <a:ext uri="{FF2B5EF4-FFF2-40B4-BE49-F238E27FC236}">
                <a16:creationId xmlns:a16="http://schemas.microsoft.com/office/drawing/2014/main" id="{7EA68801-637E-4786-8CC0-859725285A37}"/>
              </a:ext>
            </a:extLst>
          </p:cNvPr>
          <p:cNvCxnSpPr>
            <a:cxnSpLocks/>
            <a:stCxn id="25" idx="2"/>
            <a:endCxn id="27" idx="0"/>
          </p:cNvCxnSpPr>
          <p:nvPr/>
        </p:nvCxnSpPr>
        <p:spPr>
          <a:xfrm flipH="1">
            <a:off x="8455071" y="3499943"/>
            <a:ext cx="288456" cy="1140198"/>
          </a:xfrm>
          <a:prstGeom prst="line">
            <a:avLst/>
          </a:prstGeom>
          <a:ln w="31750">
            <a:solidFill>
              <a:schemeClr val="bg1">
                <a:lumMod val="50000"/>
              </a:schemeClr>
            </a:solidFill>
            <a:prstDash val="solid"/>
            <a:tailEnd type="none"/>
          </a:ln>
          <a:effectLst/>
        </p:spPr>
        <p:style>
          <a:lnRef idx="2">
            <a:schemeClr val="accent1"/>
          </a:lnRef>
          <a:fillRef idx="0">
            <a:schemeClr val="accent1"/>
          </a:fillRef>
          <a:effectRef idx="1">
            <a:schemeClr val="accent1"/>
          </a:effectRef>
          <a:fontRef idx="minor">
            <a:schemeClr val="tx1"/>
          </a:fontRef>
        </p:style>
      </p:cxnSp>
      <p:sp>
        <p:nvSpPr>
          <p:cNvPr id="59" name="楕円 58">
            <a:extLst>
              <a:ext uri="{FF2B5EF4-FFF2-40B4-BE49-F238E27FC236}">
                <a16:creationId xmlns:a16="http://schemas.microsoft.com/office/drawing/2014/main" id="{5C34A7B7-8272-4809-911A-94A01F7E4817}"/>
              </a:ext>
            </a:extLst>
          </p:cNvPr>
          <p:cNvSpPr/>
          <p:nvPr/>
        </p:nvSpPr>
        <p:spPr>
          <a:xfrm>
            <a:off x="8551672" y="5461479"/>
            <a:ext cx="979278" cy="421848"/>
          </a:xfrm>
          <a:prstGeom prst="ellipse">
            <a:avLst/>
          </a:prstGeom>
          <a:solidFill>
            <a:srgbClr val="FFC000"/>
          </a:solidFill>
          <a:ln>
            <a:solidFill>
              <a:srgbClr val="FF8C00"/>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lnSpc>
                <a:spcPct val="90000"/>
              </a:lnSpc>
            </a:pPr>
            <a:r>
              <a:rPr kumimoji="1" lang="en-US" altLang="ja-JP" sz="1067" b="1"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AWS</a:t>
            </a:r>
            <a:br>
              <a:rPr kumimoji="1" lang="en-US" altLang="ja-JP" sz="1067" b="1"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br>
            <a:r>
              <a:rPr kumimoji="1" lang="ja-JP" altLang="en-US" sz="1067" b="1"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アカウント</a:t>
            </a:r>
          </a:p>
        </p:txBody>
      </p:sp>
      <p:cxnSp>
        <p:nvCxnSpPr>
          <p:cNvPr id="60" name="直線コネクタ 59">
            <a:extLst>
              <a:ext uri="{FF2B5EF4-FFF2-40B4-BE49-F238E27FC236}">
                <a16:creationId xmlns:a16="http://schemas.microsoft.com/office/drawing/2014/main" id="{FE1687D5-C18C-4777-B88C-F57AAF374946}"/>
              </a:ext>
            </a:extLst>
          </p:cNvPr>
          <p:cNvCxnSpPr>
            <a:cxnSpLocks/>
            <a:stCxn id="27" idx="2"/>
            <a:endCxn id="59" idx="0"/>
          </p:cNvCxnSpPr>
          <p:nvPr/>
        </p:nvCxnSpPr>
        <p:spPr>
          <a:xfrm>
            <a:off x="8455071" y="5072605"/>
            <a:ext cx="586240" cy="388874"/>
          </a:xfrm>
          <a:prstGeom prst="line">
            <a:avLst/>
          </a:prstGeom>
          <a:ln w="31750">
            <a:solidFill>
              <a:schemeClr val="bg1">
                <a:lumMod val="50000"/>
              </a:schemeClr>
            </a:solidFill>
            <a:prstDash val="solid"/>
            <a:tailEnd type="none"/>
          </a:ln>
          <a:effectLst/>
        </p:spPr>
        <p:style>
          <a:lnRef idx="2">
            <a:schemeClr val="accent1"/>
          </a:lnRef>
          <a:fillRef idx="0">
            <a:schemeClr val="accent1"/>
          </a:fillRef>
          <a:effectRef idx="1">
            <a:schemeClr val="accent1"/>
          </a:effectRef>
          <a:fontRef idx="minor">
            <a:schemeClr val="tx1"/>
          </a:fontRef>
        </p:style>
      </p:cxnSp>
      <p:sp>
        <p:nvSpPr>
          <p:cNvPr id="25" name="正方形/長方形 24">
            <a:extLst>
              <a:ext uri="{FF2B5EF4-FFF2-40B4-BE49-F238E27FC236}">
                <a16:creationId xmlns:a16="http://schemas.microsoft.com/office/drawing/2014/main" id="{EDB4FD0E-12A4-45E8-9646-183F204829B9}"/>
              </a:ext>
            </a:extLst>
          </p:cNvPr>
          <p:cNvSpPr/>
          <p:nvPr/>
        </p:nvSpPr>
        <p:spPr>
          <a:xfrm>
            <a:off x="8290100" y="3067478"/>
            <a:ext cx="906856" cy="432464"/>
          </a:xfrm>
          <a:prstGeom prst="rect">
            <a:avLst/>
          </a:prstGeom>
          <a:solidFill>
            <a:srgbClr val="FFF2CC"/>
          </a:solidFill>
          <a:ln>
            <a:solidFill>
              <a:srgbClr val="009E49"/>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kumimoji="1" lang="ja-JP" altLang="en-US" sz="1200" b="1"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組織単位</a:t>
            </a:r>
            <a:br>
              <a:rPr kumimoji="1" lang="en-US" altLang="ja-JP" sz="12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br>
            <a:r>
              <a:rPr kumimoji="1" lang="en-US" altLang="ja-JP" sz="12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OU</a:t>
            </a:r>
          </a:p>
        </p:txBody>
      </p:sp>
      <p:sp>
        <p:nvSpPr>
          <p:cNvPr id="26" name="正方形/長方形 25">
            <a:extLst>
              <a:ext uri="{FF2B5EF4-FFF2-40B4-BE49-F238E27FC236}">
                <a16:creationId xmlns:a16="http://schemas.microsoft.com/office/drawing/2014/main" id="{7593CEF6-0DC9-43F7-AFBC-E0B26B21EFA8}"/>
              </a:ext>
            </a:extLst>
          </p:cNvPr>
          <p:cNvSpPr/>
          <p:nvPr/>
        </p:nvSpPr>
        <p:spPr>
          <a:xfrm>
            <a:off x="10248650" y="3082521"/>
            <a:ext cx="906856" cy="432464"/>
          </a:xfrm>
          <a:prstGeom prst="rect">
            <a:avLst/>
          </a:prstGeom>
          <a:solidFill>
            <a:srgbClr val="FFF2CC"/>
          </a:solidFill>
          <a:ln>
            <a:solidFill>
              <a:srgbClr val="009E49"/>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kumimoji="1" lang="ja-JP" altLang="en-US" sz="1200" b="1"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組織単位</a:t>
            </a:r>
            <a:br>
              <a:rPr kumimoji="1" lang="en-US" altLang="ja-JP" sz="12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br>
            <a:r>
              <a:rPr kumimoji="1" lang="en-US" altLang="ja-JP" sz="12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OU</a:t>
            </a:r>
          </a:p>
        </p:txBody>
      </p:sp>
      <p:sp>
        <p:nvSpPr>
          <p:cNvPr id="27" name="正方形/長方形 26">
            <a:extLst>
              <a:ext uri="{FF2B5EF4-FFF2-40B4-BE49-F238E27FC236}">
                <a16:creationId xmlns:a16="http://schemas.microsoft.com/office/drawing/2014/main" id="{0D71CCB1-F3A1-45DE-9FBD-48072EBCD054}"/>
              </a:ext>
            </a:extLst>
          </p:cNvPr>
          <p:cNvSpPr/>
          <p:nvPr/>
        </p:nvSpPr>
        <p:spPr>
          <a:xfrm>
            <a:off x="8001643" y="4640141"/>
            <a:ext cx="906856" cy="432464"/>
          </a:xfrm>
          <a:prstGeom prst="rect">
            <a:avLst/>
          </a:prstGeom>
          <a:solidFill>
            <a:srgbClr val="FFF2CC"/>
          </a:solidFill>
          <a:ln>
            <a:solidFill>
              <a:srgbClr val="009E49"/>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kumimoji="1" lang="ja-JP" altLang="en-US" sz="1200" b="1"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組織単位</a:t>
            </a:r>
            <a:br>
              <a:rPr kumimoji="1" lang="en-US" altLang="ja-JP" sz="12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br>
            <a:r>
              <a:rPr kumimoji="1" lang="en-US" altLang="ja-JP" sz="12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OU</a:t>
            </a:r>
          </a:p>
        </p:txBody>
      </p:sp>
      <p:sp>
        <p:nvSpPr>
          <p:cNvPr id="7" name="正方形/長方形 6">
            <a:extLst>
              <a:ext uri="{FF2B5EF4-FFF2-40B4-BE49-F238E27FC236}">
                <a16:creationId xmlns:a16="http://schemas.microsoft.com/office/drawing/2014/main" id="{BB9DE9FB-48FF-414A-A312-D4B43C894729}"/>
              </a:ext>
            </a:extLst>
          </p:cNvPr>
          <p:cNvSpPr/>
          <p:nvPr/>
        </p:nvSpPr>
        <p:spPr>
          <a:xfrm>
            <a:off x="9255992" y="2013864"/>
            <a:ext cx="933625" cy="470958"/>
          </a:xfrm>
          <a:prstGeom prst="rect">
            <a:avLst/>
          </a:prstGeom>
          <a:solidFill>
            <a:srgbClr val="DEEBF7"/>
          </a:solidFill>
          <a:ln>
            <a:solidFill>
              <a:srgbClr val="0072C6"/>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kumimoji="1" lang="ja-JP" altLang="en-US" sz="1200" b="1">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組織</a:t>
            </a:r>
            <a:br>
              <a:rPr kumimoji="1" lang="en-US" altLang="ja-JP" sz="1200" b="1"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br>
            <a:r>
              <a:rPr kumimoji="1" lang="ja-JP" altLang="en-US" sz="1200" b="1"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ルート</a:t>
            </a:r>
          </a:p>
        </p:txBody>
      </p:sp>
      <p:sp>
        <p:nvSpPr>
          <p:cNvPr id="33" name="四角形: メモ 32">
            <a:extLst>
              <a:ext uri="{FF2B5EF4-FFF2-40B4-BE49-F238E27FC236}">
                <a16:creationId xmlns:a16="http://schemas.microsoft.com/office/drawing/2014/main" id="{9012523E-23DF-4D58-ACA7-532897F55E50}"/>
              </a:ext>
            </a:extLst>
          </p:cNvPr>
          <p:cNvSpPr/>
          <p:nvPr/>
        </p:nvSpPr>
        <p:spPr>
          <a:xfrm>
            <a:off x="11004804" y="3358064"/>
            <a:ext cx="676545" cy="273102"/>
          </a:xfrm>
          <a:prstGeom prst="foldedCorner">
            <a:avLst/>
          </a:prstGeom>
          <a:solidFill>
            <a:srgbClr val="9B4F96"/>
          </a:solidFill>
          <a:ln>
            <a:noFill/>
          </a:ln>
          <a:effectLst/>
        </p:spPr>
        <p:style>
          <a:lnRef idx="1">
            <a:schemeClr val="accent1"/>
          </a:lnRef>
          <a:fillRef idx="3">
            <a:schemeClr val="accent1"/>
          </a:fillRef>
          <a:effectRef idx="2">
            <a:schemeClr val="accent1"/>
          </a:effectRef>
          <a:fontRef idx="minor">
            <a:schemeClr val="lt1"/>
          </a:fontRef>
        </p:style>
        <p:txBody>
          <a:bodyPr lIns="0" tIns="48000" rIns="0" bIns="0" rtlCol="0" anchor="ctr"/>
          <a:lstStyle/>
          <a:p>
            <a:pPr algn="ctr"/>
            <a:r>
              <a:rPr kumimoji="1" lang="ja-JP" altLang="en-US" sz="1133" b="1" dirty="0">
                <a:gradFill>
                  <a:gsLst>
                    <a:gs pos="0">
                      <a:schemeClr val="bg1"/>
                    </a:gs>
                    <a:gs pos="100000">
                      <a:schemeClr val="bg1"/>
                    </a:gs>
                  </a:gsLst>
                  <a:lin ang="16200000" scaled="0"/>
                </a:gradFill>
                <a:latin typeface="Meiryo" panose="020B0604030504040204" pitchFamily="34" charset="-128"/>
                <a:ea typeface="Meiryo" panose="020B0604030504040204" pitchFamily="34" charset="-128"/>
              </a:rPr>
              <a:t>ポリシー</a:t>
            </a:r>
          </a:p>
        </p:txBody>
      </p:sp>
      <p:sp>
        <p:nvSpPr>
          <p:cNvPr id="34" name="四角形: メモ 33">
            <a:extLst>
              <a:ext uri="{FF2B5EF4-FFF2-40B4-BE49-F238E27FC236}">
                <a16:creationId xmlns:a16="http://schemas.microsoft.com/office/drawing/2014/main" id="{16C89578-2B3D-4DD2-BC9D-126D995C8E57}"/>
              </a:ext>
            </a:extLst>
          </p:cNvPr>
          <p:cNvSpPr/>
          <p:nvPr/>
        </p:nvSpPr>
        <p:spPr>
          <a:xfrm>
            <a:off x="9034596" y="3358064"/>
            <a:ext cx="651998" cy="273102"/>
          </a:xfrm>
          <a:prstGeom prst="foldedCorner">
            <a:avLst/>
          </a:prstGeom>
          <a:solidFill>
            <a:srgbClr val="00188F"/>
          </a:solidFill>
          <a:ln>
            <a:noFill/>
          </a:ln>
          <a:effectLst/>
        </p:spPr>
        <p:style>
          <a:lnRef idx="1">
            <a:schemeClr val="accent1"/>
          </a:lnRef>
          <a:fillRef idx="3">
            <a:schemeClr val="accent1"/>
          </a:fillRef>
          <a:effectRef idx="2">
            <a:schemeClr val="accent1"/>
          </a:effectRef>
          <a:fontRef idx="minor">
            <a:schemeClr val="lt1"/>
          </a:fontRef>
        </p:style>
        <p:txBody>
          <a:bodyPr lIns="0" tIns="48000" rIns="0" bIns="0" rtlCol="0" anchor="ctr"/>
          <a:lstStyle/>
          <a:p>
            <a:pPr algn="ctr"/>
            <a:r>
              <a:rPr kumimoji="1" lang="ja-JP" altLang="en-US" sz="1133" b="1" dirty="0">
                <a:gradFill>
                  <a:gsLst>
                    <a:gs pos="0">
                      <a:schemeClr val="bg1"/>
                    </a:gs>
                    <a:gs pos="100000">
                      <a:schemeClr val="bg1"/>
                    </a:gs>
                  </a:gsLst>
                  <a:lin ang="16200000" scaled="0"/>
                </a:gradFill>
                <a:latin typeface="Meiryo" panose="020B0604030504040204" pitchFamily="34" charset="-128"/>
                <a:ea typeface="Meiryo" panose="020B0604030504040204" pitchFamily="34" charset="-128"/>
              </a:rPr>
              <a:t>ポリシー</a:t>
            </a:r>
          </a:p>
        </p:txBody>
      </p:sp>
      <p:sp>
        <p:nvSpPr>
          <p:cNvPr id="36" name="四角形: メモ 35">
            <a:extLst>
              <a:ext uri="{FF2B5EF4-FFF2-40B4-BE49-F238E27FC236}">
                <a16:creationId xmlns:a16="http://schemas.microsoft.com/office/drawing/2014/main" id="{A77F81DA-687B-40BD-8452-F373A9F31750}"/>
              </a:ext>
            </a:extLst>
          </p:cNvPr>
          <p:cNvSpPr/>
          <p:nvPr/>
        </p:nvSpPr>
        <p:spPr>
          <a:xfrm>
            <a:off x="8749105" y="4932340"/>
            <a:ext cx="612822" cy="273102"/>
          </a:xfrm>
          <a:prstGeom prst="foldedCorner">
            <a:avLst/>
          </a:prstGeom>
          <a:solidFill>
            <a:srgbClr val="505050"/>
          </a:solidFill>
          <a:ln>
            <a:noFill/>
          </a:ln>
          <a:effectLst/>
        </p:spPr>
        <p:style>
          <a:lnRef idx="1">
            <a:schemeClr val="accent1"/>
          </a:lnRef>
          <a:fillRef idx="3">
            <a:schemeClr val="accent1"/>
          </a:fillRef>
          <a:effectRef idx="2">
            <a:schemeClr val="accent1"/>
          </a:effectRef>
          <a:fontRef idx="minor">
            <a:schemeClr val="lt1"/>
          </a:fontRef>
        </p:style>
        <p:txBody>
          <a:bodyPr lIns="0" tIns="48000" rIns="0" bIns="0" rtlCol="0" anchor="ctr"/>
          <a:lstStyle/>
          <a:p>
            <a:pPr algn="ctr"/>
            <a:r>
              <a:rPr kumimoji="1" lang="ja-JP" altLang="en-US" sz="1133" b="1" dirty="0">
                <a:gradFill>
                  <a:gsLst>
                    <a:gs pos="0">
                      <a:schemeClr val="bg1"/>
                    </a:gs>
                    <a:gs pos="100000">
                      <a:schemeClr val="bg1"/>
                    </a:gs>
                  </a:gsLst>
                  <a:lin ang="16200000" scaled="0"/>
                </a:gradFill>
                <a:latin typeface="Meiryo" panose="020B0604030504040204" pitchFamily="34" charset="-128"/>
                <a:ea typeface="Meiryo" panose="020B0604030504040204" pitchFamily="34" charset="-128"/>
              </a:rPr>
              <a:t>ポリシー</a:t>
            </a:r>
          </a:p>
        </p:txBody>
      </p:sp>
      <p:sp>
        <p:nvSpPr>
          <p:cNvPr id="5" name="正方形/長方形 4">
            <a:extLst>
              <a:ext uri="{FF2B5EF4-FFF2-40B4-BE49-F238E27FC236}">
                <a16:creationId xmlns:a16="http://schemas.microsoft.com/office/drawing/2014/main" id="{F42EFA73-BAA6-495D-8D73-89C58CBC8517}"/>
              </a:ext>
            </a:extLst>
          </p:cNvPr>
          <p:cNvSpPr/>
          <p:nvPr/>
        </p:nvSpPr>
        <p:spPr>
          <a:xfrm>
            <a:off x="7587435" y="1016716"/>
            <a:ext cx="4214815" cy="624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24000" tIns="24000" rIns="24000" bIns="24000" numCol="1" spcCol="0" rtlCol="0" fromWordArt="0" anchor="ctr" anchorCtr="0" forceAA="0" compatLnSpc="1">
            <a:prstTxWarp prst="textNoShape">
              <a:avLst/>
            </a:prstTxWarp>
            <a:noAutofit/>
          </a:bodyPr>
          <a:lstStyle/>
          <a:p>
            <a:pPr algn="ctr"/>
            <a:r>
              <a:rPr kumimoji="1" lang="en-US" altLang="ja-JP" sz="2333"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AWS</a:t>
            </a:r>
            <a:r>
              <a:rPr kumimoji="1" lang="ja-JP" altLang="en-US" sz="2333">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 </a:t>
            </a:r>
            <a:r>
              <a:rPr kumimoji="1" lang="en-US" altLang="ja-JP" sz="2333"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Organizations</a:t>
            </a:r>
            <a:r>
              <a:rPr kumimoji="1" lang="ja-JP" altLang="en-US" sz="2333">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概念図</a:t>
            </a:r>
            <a:endParaRPr kumimoji="1" lang="ja-JP" altLang="en-US" sz="2333"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endParaRPr>
          </a:p>
        </p:txBody>
      </p:sp>
      <p:sp>
        <p:nvSpPr>
          <p:cNvPr id="38" name="楕円 37">
            <a:extLst>
              <a:ext uri="{FF2B5EF4-FFF2-40B4-BE49-F238E27FC236}">
                <a16:creationId xmlns:a16="http://schemas.microsoft.com/office/drawing/2014/main" id="{20B83CC6-10B8-47E6-A6B8-C95C3A8258BC}"/>
              </a:ext>
            </a:extLst>
          </p:cNvPr>
          <p:cNvSpPr/>
          <p:nvPr/>
        </p:nvSpPr>
        <p:spPr>
          <a:xfrm>
            <a:off x="7620021" y="2502688"/>
            <a:ext cx="979278" cy="421848"/>
          </a:xfrm>
          <a:prstGeom prst="ellipse">
            <a:avLst/>
          </a:prstGeom>
          <a:solidFill>
            <a:srgbClr val="009E49"/>
          </a:solidFill>
          <a:ln>
            <a:solidFill>
              <a:srgbClr val="23814A"/>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lnSpc>
                <a:spcPct val="90000"/>
              </a:lnSpc>
            </a:pPr>
            <a:r>
              <a:rPr kumimoji="1" lang="ja-JP" altLang="en-US" sz="1067" b="1" dirty="0">
                <a:gradFill>
                  <a:gsLst>
                    <a:gs pos="0">
                      <a:schemeClr val="bg1"/>
                    </a:gs>
                    <a:gs pos="100000">
                      <a:schemeClr val="bg1"/>
                    </a:gs>
                  </a:gsLst>
                  <a:lin ang="16200000" scaled="0"/>
                </a:gradFill>
                <a:latin typeface="Meiryo" panose="020B0604030504040204" pitchFamily="34" charset="-128"/>
                <a:ea typeface="Meiryo" panose="020B0604030504040204" pitchFamily="34" charset="-128"/>
              </a:rPr>
              <a:t>管理</a:t>
            </a:r>
            <a:br>
              <a:rPr kumimoji="1" lang="en-US" altLang="ja-JP" sz="1067" b="1" dirty="0">
                <a:gradFill>
                  <a:gsLst>
                    <a:gs pos="0">
                      <a:schemeClr val="bg1"/>
                    </a:gs>
                    <a:gs pos="100000">
                      <a:schemeClr val="bg1"/>
                    </a:gs>
                  </a:gsLst>
                  <a:lin ang="16200000" scaled="0"/>
                </a:gradFill>
                <a:latin typeface="Meiryo" panose="020B0604030504040204" pitchFamily="34" charset="-128"/>
                <a:ea typeface="Meiryo" panose="020B0604030504040204" pitchFamily="34" charset="-128"/>
              </a:rPr>
            </a:br>
            <a:r>
              <a:rPr kumimoji="1" lang="ja-JP" altLang="en-US" sz="1067" b="1" dirty="0">
                <a:gradFill>
                  <a:gsLst>
                    <a:gs pos="0">
                      <a:schemeClr val="bg1"/>
                    </a:gs>
                    <a:gs pos="100000">
                      <a:schemeClr val="bg1"/>
                    </a:gs>
                  </a:gsLst>
                  <a:lin ang="16200000" scaled="0"/>
                </a:gradFill>
                <a:latin typeface="Meiryo" panose="020B0604030504040204" pitchFamily="34" charset="-128"/>
                <a:ea typeface="Meiryo" panose="020B0604030504040204" pitchFamily="34" charset="-128"/>
              </a:rPr>
              <a:t>アカウント</a:t>
            </a:r>
          </a:p>
        </p:txBody>
      </p:sp>
      <p:cxnSp>
        <p:nvCxnSpPr>
          <p:cNvPr id="49" name="直線コネクタ 48">
            <a:extLst>
              <a:ext uri="{FF2B5EF4-FFF2-40B4-BE49-F238E27FC236}">
                <a16:creationId xmlns:a16="http://schemas.microsoft.com/office/drawing/2014/main" id="{2AF83A0A-274A-4239-BA44-BD5DC1F45826}"/>
              </a:ext>
            </a:extLst>
          </p:cNvPr>
          <p:cNvCxnSpPr/>
          <p:nvPr/>
        </p:nvCxnSpPr>
        <p:spPr>
          <a:xfrm>
            <a:off x="7587435" y="1640716"/>
            <a:ext cx="4214400" cy="0"/>
          </a:xfrm>
          <a:prstGeom prst="line">
            <a:avLst/>
          </a:prstGeom>
          <a:ln>
            <a:solidFill>
              <a:srgbClr val="2A2E32"/>
            </a:solidFill>
          </a:ln>
          <a:effectLst/>
        </p:spPr>
        <p:style>
          <a:lnRef idx="2">
            <a:schemeClr val="accent1"/>
          </a:lnRef>
          <a:fillRef idx="0">
            <a:schemeClr val="accent1"/>
          </a:fillRef>
          <a:effectRef idx="1">
            <a:schemeClr val="accent1"/>
          </a:effectRef>
          <a:fontRef idx="minor">
            <a:schemeClr val="tx1"/>
          </a:fontRef>
        </p:style>
      </p:cxnSp>
      <p:graphicFrame>
        <p:nvGraphicFramePr>
          <p:cNvPr id="28" name="Content Placeholder 4">
            <a:extLst>
              <a:ext uri="{FF2B5EF4-FFF2-40B4-BE49-F238E27FC236}">
                <a16:creationId xmlns:a16="http://schemas.microsoft.com/office/drawing/2014/main" id="{6741F470-DEC0-4DE6-BBFB-55424A7AFC4F}"/>
              </a:ext>
            </a:extLst>
          </p:cNvPr>
          <p:cNvGraphicFramePr>
            <a:graphicFrameLocks/>
          </p:cNvGraphicFramePr>
          <p:nvPr>
            <p:extLst>
              <p:ext uri="{D42A27DB-BD31-4B8C-83A1-F6EECF244321}">
                <p14:modId xmlns:p14="http://schemas.microsoft.com/office/powerpoint/2010/main" val="1604962090"/>
              </p:ext>
            </p:extLst>
          </p:nvPr>
        </p:nvGraphicFramePr>
        <p:xfrm>
          <a:off x="361317" y="1016718"/>
          <a:ext cx="6981882" cy="5061197"/>
        </p:xfrm>
        <a:graphic>
          <a:graphicData uri="http://schemas.openxmlformats.org/drawingml/2006/table">
            <a:tbl>
              <a:tblPr firstRow="1" bandRow="1">
                <a:tableStyleId>{5C22544A-7EE6-4342-B048-85BDC9FD1C3A}</a:tableStyleId>
              </a:tblPr>
              <a:tblGrid>
                <a:gridCol w="1833882">
                  <a:extLst>
                    <a:ext uri="{9D8B030D-6E8A-4147-A177-3AD203B41FA5}">
                      <a16:colId xmlns:a16="http://schemas.microsoft.com/office/drawing/2014/main" val="20000"/>
                    </a:ext>
                  </a:extLst>
                </a:gridCol>
                <a:gridCol w="5148000">
                  <a:extLst>
                    <a:ext uri="{9D8B030D-6E8A-4147-A177-3AD203B41FA5}">
                      <a16:colId xmlns:a16="http://schemas.microsoft.com/office/drawing/2014/main" val="20001"/>
                    </a:ext>
                  </a:extLst>
                </a:gridCol>
              </a:tblGrid>
              <a:tr h="609005">
                <a:tc>
                  <a:txBody>
                    <a:bodyPr/>
                    <a:lstStyle/>
                    <a:p>
                      <a:pPr algn="ctr"/>
                      <a:r>
                        <a:rPr lang="ja-JP" altLang="en-US" sz="2000" b="0" baseline="0" dirty="0">
                          <a:gradFill>
                            <a:gsLst>
                              <a:gs pos="0">
                                <a:schemeClr val="bg1"/>
                              </a:gs>
                              <a:gs pos="100000">
                                <a:schemeClr val="bg1"/>
                              </a:gs>
                            </a:gsLst>
                            <a:lin ang="5400000" scaled="1"/>
                          </a:gradFill>
                          <a:latin typeface="Meiryo" panose="020B0604030504040204" pitchFamily="34" charset="-128"/>
                          <a:ea typeface="Meiryo" panose="020B0604030504040204" pitchFamily="34" charset="-128"/>
                          <a:cs typeface="Meiryo" charset="-128"/>
                        </a:rPr>
                        <a:t>用語</a:t>
                      </a:r>
                      <a:endParaRPr lang="en-US" sz="2000" b="0" baseline="0" dirty="0">
                        <a:gradFill>
                          <a:gsLst>
                            <a:gs pos="0">
                              <a:schemeClr val="bg1"/>
                            </a:gs>
                            <a:gs pos="100000">
                              <a:schemeClr val="bg1"/>
                            </a:gs>
                          </a:gsLst>
                          <a:lin ang="5400000" scaled="1"/>
                        </a:gradFill>
                        <a:latin typeface="Meiryo" panose="020B0604030504040204" pitchFamily="34" charset="-128"/>
                        <a:ea typeface="Meiryo" panose="020B0604030504040204" pitchFamily="34" charset="-128"/>
                        <a:cs typeface="Meiryo" charset="-128"/>
                      </a:endParaRPr>
                    </a:p>
                  </a:txBody>
                  <a:tcPr marL="48000" marR="48000" marT="48000" marB="48000" anchor="ctr">
                    <a:lnB w="3175" cap="flat" cmpd="sng" algn="ctr">
                      <a:solidFill>
                        <a:schemeClr val="tx1"/>
                      </a:solidFill>
                      <a:prstDash val="solid"/>
                      <a:round/>
                      <a:headEnd type="none" w="med" len="med"/>
                      <a:tailEnd type="none" w="med" len="med"/>
                    </a:lnB>
                    <a:solidFill>
                      <a:srgbClr val="163D51"/>
                    </a:solidFill>
                  </a:tcPr>
                </a:tc>
                <a:tc>
                  <a:txBody>
                    <a:bodyPr/>
                    <a:lstStyle/>
                    <a:p>
                      <a:pPr algn="ctr"/>
                      <a:r>
                        <a:rPr lang="ja-JP" altLang="en-US" sz="2000" b="0" baseline="0" dirty="0">
                          <a:gradFill>
                            <a:gsLst>
                              <a:gs pos="0">
                                <a:schemeClr val="bg1"/>
                              </a:gs>
                              <a:gs pos="100000">
                                <a:schemeClr val="bg1"/>
                              </a:gs>
                            </a:gsLst>
                            <a:lin ang="5400000" scaled="1"/>
                          </a:gradFill>
                          <a:latin typeface="Meiryo" panose="020B0604030504040204" pitchFamily="34" charset="-128"/>
                          <a:ea typeface="Meiryo" panose="020B0604030504040204" pitchFamily="34" charset="-128"/>
                          <a:cs typeface="Meiryo" charset="-128"/>
                        </a:rPr>
                        <a:t>説明</a:t>
                      </a:r>
                      <a:endParaRPr lang="en-US" sz="2000" b="0" baseline="0" dirty="0">
                        <a:gradFill>
                          <a:gsLst>
                            <a:gs pos="0">
                              <a:schemeClr val="bg1"/>
                            </a:gs>
                            <a:gs pos="100000">
                              <a:schemeClr val="bg1"/>
                            </a:gs>
                          </a:gsLst>
                          <a:lin ang="5400000" scaled="1"/>
                        </a:gradFill>
                        <a:latin typeface="Meiryo" panose="020B0604030504040204" pitchFamily="34" charset="-128"/>
                        <a:ea typeface="Meiryo" panose="020B0604030504040204" pitchFamily="34" charset="-128"/>
                        <a:cs typeface="Meiryo" charset="-128"/>
                      </a:endParaRPr>
                    </a:p>
                  </a:txBody>
                  <a:tcPr marL="48000" marR="48000" marT="48000" marB="48000" anchor="ctr">
                    <a:lnB w="3175" cap="flat" cmpd="sng" algn="ctr">
                      <a:solidFill>
                        <a:schemeClr val="tx1"/>
                      </a:solidFill>
                      <a:prstDash val="solid"/>
                      <a:round/>
                      <a:headEnd type="none" w="med" len="med"/>
                      <a:tailEnd type="none" w="med" len="med"/>
                    </a:lnB>
                    <a:solidFill>
                      <a:srgbClr val="163D51"/>
                    </a:solidFill>
                  </a:tcPr>
                </a:tc>
                <a:extLst>
                  <a:ext uri="{0D108BD9-81ED-4DB2-BD59-A6C34878D82A}">
                    <a16:rowId xmlns:a16="http://schemas.microsoft.com/office/drawing/2014/main" val="10000"/>
                  </a:ext>
                </a:extLst>
              </a:tr>
              <a:tr h="742032">
                <a:tc>
                  <a:txBody>
                    <a:bodyPr/>
                    <a:lstStyle/>
                    <a:p>
                      <a:pPr algn="ctr"/>
                      <a:r>
                        <a:rPr lang="ja-JP" altLang="en-US" sz="1500" b="1" baseline="0" dirty="0">
                          <a:solidFill>
                            <a:schemeClr val="tx1">
                              <a:lumMod val="75000"/>
                            </a:schemeClr>
                          </a:solidFill>
                          <a:latin typeface="Meiryo" panose="020B0604030504040204" pitchFamily="34" charset="-128"/>
                          <a:ea typeface="Meiryo" panose="020B0604030504040204" pitchFamily="34" charset="-128"/>
                          <a:cs typeface="Meiryo" charset="-128"/>
                        </a:rPr>
                        <a:t>組織</a:t>
                      </a:r>
                      <a:endParaRPr lang="en-US" sz="1500" b="1" baseline="0" dirty="0">
                        <a:solidFill>
                          <a:schemeClr val="tx1">
                            <a:lumMod val="75000"/>
                          </a:schemeClr>
                        </a:solidFill>
                        <a:latin typeface="Meiryo" panose="020B0604030504040204" pitchFamily="34" charset="-128"/>
                        <a:ea typeface="Meiryo" panose="020B0604030504040204" pitchFamily="34" charset="-128"/>
                        <a:cs typeface="Meiryo" charset="-128"/>
                      </a:endParaRPr>
                    </a:p>
                  </a:txBody>
                  <a:tcPr marL="24000" marR="24000" marT="24000" marB="24000"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85000"/>
                      </a:schemeClr>
                    </a:solidFill>
                  </a:tcPr>
                </a:tc>
                <a:tc>
                  <a:txBody>
                    <a:bodyPr/>
                    <a:lstStyle/>
                    <a:p>
                      <a:pPr marL="90000" marR="0" lvl="1" indent="-900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ja-JP" altLang="en-US" sz="1500" b="0" baseline="0" dirty="0">
                          <a:solidFill>
                            <a:schemeClr val="tx1">
                              <a:lumMod val="75000"/>
                            </a:schemeClr>
                          </a:solidFill>
                          <a:latin typeface="Meiryo" panose="020B0604030504040204" pitchFamily="34" charset="-128"/>
                          <a:ea typeface="Meiryo" panose="020B0604030504040204" pitchFamily="34" charset="-128"/>
                          <a:cs typeface="Meiryo" charset="-128"/>
                        </a:rPr>
                        <a:t>一元管理可能な複数</a:t>
                      </a:r>
                      <a:r>
                        <a:rPr lang="en-US" sz="1500" b="0" baseline="0" dirty="0">
                          <a:solidFill>
                            <a:schemeClr val="tx1">
                              <a:lumMod val="75000"/>
                            </a:schemeClr>
                          </a:solidFill>
                          <a:latin typeface="Meiryo" panose="020B0604030504040204" pitchFamily="34" charset="-128"/>
                          <a:ea typeface="Meiryo" panose="020B0604030504040204" pitchFamily="34" charset="-128"/>
                          <a:cs typeface="Meiryo" charset="-128"/>
                        </a:rPr>
                        <a:t>AWS</a:t>
                      </a:r>
                      <a:r>
                        <a:rPr lang="ja-JP" altLang="en-US" sz="1500" b="0" baseline="0" dirty="0">
                          <a:solidFill>
                            <a:schemeClr val="tx1">
                              <a:lumMod val="75000"/>
                            </a:schemeClr>
                          </a:solidFill>
                          <a:latin typeface="Meiryo" panose="020B0604030504040204" pitchFamily="34" charset="-128"/>
                          <a:ea typeface="Meiryo" panose="020B0604030504040204" pitchFamily="34" charset="-128"/>
                          <a:cs typeface="Meiryo" charset="-128"/>
                        </a:rPr>
                        <a:t>アカウントの集まり</a:t>
                      </a:r>
                      <a:endParaRPr lang="en-US" altLang="ja-JP" sz="1500" b="0" baseline="0" dirty="0">
                        <a:solidFill>
                          <a:schemeClr val="tx1">
                            <a:lumMod val="75000"/>
                          </a:schemeClr>
                        </a:solidFill>
                        <a:latin typeface="Meiryo" panose="020B0604030504040204" pitchFamily="34" charset="-128"/>
                        <a:ea typeface="Meiryo" panose="020B0604030504040204" pitchFamily="34" charset="-128"/>
                        <a:cs typeface="Meiryo" charset="-128"/>
                      </a:endParaRPr>
                    </a:p>
                    <a:p>
                      <a:pPr marL="90000" marR="0" lvl="1" indent="-900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ja-JP" altLang="en-US" sz="1500" b="0" baseline="0" dirty="0">
                          <a:solidFill>
                            <a:schemeClr val="tx1">
                              <a:lumMod val="75000"/>
                            </a:schemeClr>
                          </a:solidFill>
                          <a:latin typeface="Meiryo" panose="020B0604030504040204" pitchFamily="34" charset="-128"/>
                          <a:ea typeface="Meiryo" panose="020B0604030504040204" pitchFamily="34" charset="-128"/>
                          <a:cs typeface="Meiryo" charset="-128"/>
                        </a:rPr>
                        <a:t>最低</a:t>
                      </a:r>
                      <a:r>
                        <a:rPr lang="en-US" altLang="ja-JP" sz="1500" b="0" baseline="0" dirty="0">
                          <a:solidFill>
                            <a:schemeClr val="tx1">
                              <a:lumMod val="75000"/>
                            </a:schemeClr>
                          </a:solidFill>
                          <a:latin typeface="Meiryo" panose="020B0604030504040204" pitchFamily="34" charset="-128"/>
                          <a:ea typeface="Meiryo" panose="020B0604030504040204" pitchFamily="34" charset="-128"/>
                          <a:cs typeface="Meiryo" charset="-128"/>
                        </a:rPr>
                        <a:t>1</a:t>
                      </a:r>
                      <a:r>
                        <a:rPr lang="ja-JP" altLang="en-US" sz="1500" b="0" baseline="0" dirty="0" err="1">
                          <a:solidFill>
                            <a:schemeClr val="tx1">
                              <a:lumMod val="75000"/>
                            </a:schemeClr>
                          </a:solidFill>
                          <a:latin typeface="Meiryo" panose="020B0604030504040204" pitchFamily="34" charset="-128"/>
                          <a:ea typeface="Meiryo" panose="020B0604030504040204" pitchFamily="34" charset="-128"/>
                          <a:cs typeface="Meiryo" charset="-128"/>
                        </a:rPr>
                        <a:t>つの</a:t>
                      </a:r>
                      <a:r>
                        <a:rPr lang="ja-JP" altLang="en-US" sz="1500" b="0" baseline="0" dirty="0">
                          <a:solidFill>
                            <a:schemeClr val="tx1">
                              <a:lumMod val="75000"/>
                            </a:schemeClr>
                          </a:solidFill>
                          <a:latin typeface="Meiryo" panose="020B0604030504040204" pitchFamily="34" charset="-128"/>
                          <a:ea typeface="Meiryo" panose="020B0604030504040204" pitchFamily="34" charset="-128"/>
                          <a:cs typeface="Meiryo" charset="-128"/>
                        </a:rPr>
                        <a:t>管理アカウント</a:t>
                      </a:r>
                      <a:r>
                        <a:rPr lang="en-US" altLang="ja-JP" sz="1500" b="0" baseline="0" dirty="0">
                          <a:solidFill>
                            <a:schemeClr val="tx1">
                              <a:lumMod val="75000"/>
                            </a:schemeClr>
                          </a:solidFill>
                          <a:latin typeface="Meiryo" panose="020B0604030504040204" pitchFamily="34" charset="-128"/>
                          <a:ea typeface="Meiryo" panose="020B0604030504040204" pitchFamily="34" charset="-128"/>
                          <a:cs typeface="Meiryo" charset="-128"/>
                        </a:rPr>
                        <a:t>(</a:t>
                      </a:r>
                      <a:r>
                        <a:rPr lang="ja-JP" altLang="en-US" sz="1500" b="0" baseline="0" dirty="0">
                          <a:solidFill>
                            <a:schemeClr val="tx1">
                              <a:lumMod val="75000"/>
                            </a:schemeClr>
                          </a:solidFill>
                          <a:latin typeface="Meiryo" panose="020B0604030504040204" pitchFamily="34" charset="-128"/>
                          <a:ea typeface="Meiryo" panose="020B0604030504040204" pitchFamily="34" charset="-128"/>
                          <a:cs typeface="Meiryo" charset="-128"/>
                        </a:rPr>
                        <a:t>旧マスターアカウント</a:t>
                      </a:r>
                      <a:r>
                        <a:rPr lang="en-US" altLang="ja-JP" sz="1500" b="0" baseline="0" dirty="0">
                          <a:solidFill>
                            <a:schemeClr val="tx1">
                              <a:lumMod val="75000"/>
                            </a:schemeClr>
                          </a:solidFill>
                          <a:latin typeface="Meiryo" panose="020B0604030504040204" pitchFamily="34" charset="-128"/>
                          <a:ea typeface="Meiryo" panose="020B0604030504040204" pitchFamily="34" charset="-128"/>
                          <a:cs typeface="Meiryo" charset="-128"/>
                        </a:rPr>
                        <a:t>)</a:t>
                      </a:r>
                      <a:r>
                        <a:rPr lang="ja-JP" altLang="en-US" sz="1500" b="0" baseline="0" dirty="0">
                          <a:solidFill>
                            <a:schemeClr val="tx1">
                              <a:lumMod val="75000"/>
                            </a:schemeClr>
                          </a:solidFill>
                          <a:latin typeface="Meiryo" panose="020B0604030504040204" pitchFamily="34" charset="-128"/>
                          <a:ea typeface="Meiryo" panose="020B0604030504040204" pitchFamily="34" charset="-128"/>
                          <a:cs typeface="Meiryo" charset="-128"/>
                        </a:rPr>
                        <a:t>から構成される</a:t>
                      </a:r>
                      <a:endParaRPr lang="en-US" sz="1500" b="0" baseline="0" dirty="0">
                        <a:solidFill>
                          <a:schemeClr val="tx1">
                            <a:lumMod val="75000"/>
                          </a:schemeClr>
                        </a:solidFill>
                        <a:latin typeface="Meiryo" panose="020B0604030504040204" pitchFamily="34" charset="-128"/>
                        <a:ea typeface="Meiryo" panose="020B0604030504040204" pitchFamily="34" charset="-128"/>
                        <a:cs typeface="Meiryo" charset="-128"/>
                      </a:endParaRPr>
                    </a:p>
                  </a:txBody>
                  <a:tcPr marL="24000" marR="24000" marT="24000" marB="24000"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742032">
                <a:tc>
                  <a:txBody>
                    <a:bodyPr/>
                    <a:lstStyle/>
                    <a:p>
                      <a:pPr algn="ctr"/>
                      <a:r>
                        <a:rPr lang="en-US" sz="1500" b="1" baseline="0" dirty="0">
                          <a:solidFill>
                            <a:schemeClr val="tx1">
                              <a:lumMod val="75000"/>
                            </a:schemeClr>
                          </a:solidFill>
                          <a:latin typeface="Meiryo" panose="020B0604030504040204" pitchFamily="34" charset="-128"/>
                          <a:ea typeface="Meiryo" panose="020B0604030504040204" pitchFamily="34" charset="-128"/>
                          <a:cs typeface="Meiryo" charset="-128"/>
                        </a:rPr>
                        <a:t>AWS</a:t>
                      </a:r>
                      <a:br>
                        <a:rPr lang="en-US" sz="1500" b="1" baseline="0" dirty="0">
                          <a:solidFill>
                            <a:schemeClr val="tx1">
                              <a:lumMod val="75000"/>
                            </a:schemeClr>
                          </a:solidFill>
                          <a:latin typeface="Meiryo" panose="020B0604030504040204" pitchFamily="34" charset="-128"/>
                          <a:ea typeface="Meiryo" panose="020B0604030504040204" pitchFamily="34" charset="-128"/>
                          <a:cs typeface="Meiryo" charset="-128"/>
                        </a:rPr>
                      </a:br>
                      <a:r>
                        <a:rPr lang="ja-JP" altLang="en-US" sz="1500" b="1" baseline="0" dirty="0">
                          <a:solidFill>
                            <a:schemeClr val="tx1">
                              <a:lumMod val="75000"/>
                            </a:schemeClr>
                          </a:solidFill>
                          <a:latin typeface="Meiryo" panose="020B0604030504040204" pitchFamily="34" charset="-128"/>
                          <a:ea typeface="Meiryo" panose="020B0604030504040204" pitchFamily="34" charset="-128"/>
                          <a:cs typeface="Meiryo" charset="-128"/>
                        </a:rPr>
                        <a:t>アカウント</a:t>
                      </a:r>
                      <a:endParaRPr lang="en-US" sz="1500" b="1" baseline="0" dirty="0">
                        <a:solidFill>
                          <a:schemeClr val="tx1">
                            <a:lumMod val="75000"/>
                          </a:schemeClr>
                        </a:solidFill>
                        <a:latin typeface="Meiryo" panose="020B0604030504040204" pitchFamily="34" charset="-128"/>
                        <a:ea typeface="Meiryo" panose="020B0604030504040204" pitchFamily="34" charset="-128"/>
                        <a:cs typeface="Meiryo" charset="-128"/>
                      </a:endParaRPr>
                    </a:p>
                  </a:txBody>
                  <a:tcPr marL="24000" marR="24000" marT="24000" marB="24000"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1" indent="0" algn="l" defTabSz="457200" rtl="0" eaLnBrk="1" fontAlgn="auto" latinLnBrk="0" hangingPunct="1">
                        <a:lnSpc>
                          <a:spcPct val="100000"/>
                        </a:lnSpc>
                        <a:spcBef>
                          <a:spcPts val="0"/>
                        </a:spcBef>
                        <a:spcAft>
                          <a:spcPts val="0"/>
                        </a:spcAft>
                        <a:buClrTx/>
                        <a:buSzTx/>
                        <a:buFont typeface="Arial" charset="0"/>
                        <a:buNone/>
                        <a:tabLst/>
                        <a:defRPr/>
                      </a:pPr>
                      <a:r>
                        <a:rPr lang="en-US" sz="1500" b="0" baseline="0" dirty="0">
                          <a:solidFill>
                            <a:schemeClr val="tx1">
                              <a:lumMod val="75000"/>
                            </a:schemeClr>
                          </a:solidFill>
                          <a:latin typeface="Meiryo" panose="020B0604030504040204" pitchFamily="34" charset="-128"/>
                          <a:ea typeface="Meiryo" panose="020B0604030504040204" pitchFamily="34" charset="-128"/>
                          <a:cs typeface="Meiryo" charset="-128"/>
                        </a:rPr>
                        <a:t>AWS Organizations</a:t>
                      </a:r>
                      <a:r>
                        <a:rPr lang="ja-JP" altLang="en-US" sz="1500" b="0" baseline="0" dirty="0">
                          <a:solidFill>
                            <a:schemeClr val="tx1">
                              <a:lumMod val="75000"/>
                            </a:schemeClr>
                          </a:solidFill>
                          <a:latin typeface="Meiryo" panose="020B0604030504040204" pitchFamily="34" charset="-128"/>
                          <a:ea typeface="Meiryo" panose="020B0604030504040204" pitchFamily="34" charset="-128"/>
                          <a:cs typeface="Meiryo" charset="-128"/>
                        </a:rPr>
                        <a:t>で管理する</a:t>
                      </a:r>
                      <a:r>
                        <a:rPr lang="ja-JP" altLang="en-US" sz="1500" b="0" baseline="0">
                          <a:solidFill>
                            <a:schemeClr val="tx1">
                              <a:lumMod val="75000"/>
                            </a:schemeClr>
                          </a:solidFill>
                          <a:latin typeface="Meiryo" panose="020B0604030504040204" pitchFamily="34" charset="-128"/>
                          <a:ea typeface="Meiryo" panose="020B0604030504040204" pitchFamily="34" charset="-128"/>
                          <a:cs typeface="Meiryo" charset="-128"/>
                        </a:rPr>
                        <a:t>最小単位</a:t>
                      </a:r>
                      <a:endParaRPr lang="en-US" altLang="ja-JP" sz="1500" b="0" baseline="0" dirty="0">
                        <a:solidFill>
                          <a:schemeClr val="tx1">
                            <a:lumMod val="75000"/>
                          </a:schemeClr>
                        </a:solidFill>
                        <a:latin typeface="Meiryo" panose="020B0604030504040204" pitchFamily="34" charset="-128"/>
                        <a:ea typeface="Meiryo" panose="020B0604030504040204" pitchFamily="34" charset="-128"/>
                        <a:cs typeface="Meiryo" charset="-128"/>
                      </a:endParaRPr>
                    </a:p>
                    <a:p>
                      <a:pPr marL="0" marR="0" lvl="1" indent="0" algn="l" defTabSz="457200" rtl="0" eaLnBrk="1" fontAlgn="auto" latinLnBrk="0" hangingPunct="1">
                        <a:lnSpc>
                          <a:spcPct val="100000"/>
                        </a:lnSpc>
                        <a:spcBef>
                          <a:spcPts val="0"/>
                        </a:spcBef>
                        <a:spcAft>
                          <a:spcPts val="0"/>
                        </a:spcAft>
                        <a:buClrTx/>
                        <a:buSzTx/>
                        <a:buFont typeface="Arial" charset="0"/>
                        <a:buNone/>
                        <a:tabLst/>
                        <a:defRPr/>
                      </a:pPr>
                      <a:r>
                        <a:rPr lang="ja-JP" altLang="en-US" sz="1500" b="0" baseline="0">
                          <a:solidFill>
                            <a:schemeClr val="tx1">
                              <a:lumMod val="75000"/>
                            </a:schemeClr>
                          </a:solidFill>
                          <a:latin typeface="Meiryo" panose="020B0604030504040204" pitchFamily="34" charset="-128"/>
                          <a:ea typeface="Meiryo" panose="020B0604030504040204" pitchFamily="34" charset="-128"/>
                          <a:cs typeface="Meiryo" charset="-128"/>
                        </a:rPr>
                        <a:t>（メンバーアカウント）</a:t>
                      </a:r>
                      <a:endParaRPr lang="ja-JP" altLang="en-US" sz="1500" b="0" baseline="0" dirty="0">
                        <a:solidFill>
                          <a:schemeClr val="tx1">
                            <a:lumMod val="75000"/>
                          </a:schemeClr>
                        </a:solidFill>
                        <a:latin typeface="Meiryo" panose="020B0604030504040204" pitchFamily="34" charset="-128"/>
                        <a:ea typeface="Meiryo" panose="020B0604030504040204" pitchFamily="34" charset="-128"/>
                        <a:cs typeface="Meiryo" charset="-128"/>
                      </a:endParaRPr>
                    </a:p>
                  </a:txBody>
                  <a:tcPr marL="24000" marR="24000" marT="24000" marB="24000"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742032">
                <a:tc>
                  <a:txBody>
                    <a:bodyPr/>
                    <a:lstStyle/>
                    <a:p>
                      <a:pPr algn="ctr"/>
                      <a:r>
                        <a:rPr lang="ja-JP" altLang="en-US" sz="1500" b="1" baseline="0" dirty="0">
                          <a:solidFill>
                            <a:schemeClr val="tx1">
                              <a:lumMod val="75000"/>
                            </a:schemeClr>
                          </a:solidFill>
                          <a:latin typeface="Meiryo" panose="020B0604030504040204" pitchFamily="34" charset="-128"/>
                          <a:ea typeface="Meiryo" panose="020B0604030504040204" pitchFamily="34" charset="-128"/>
                          <a:cs typeface="Meiryo" charset="-128"/>
                        </a:rPr>
                        <a:t>管理</a:t>
                      </a:r>
                      <a:br>
                        <a:rPr lang="en-US" altLang="ja-JP" sz="1500" b="1" baseline="0" dirty="0">
                          <a:solidFill>
                            <a:schemeClr val="tx1">
                              <a:lumMod val="75000"/>
                            </a:schemeClr>
                          </a:solidFill>
                          <a:latin typeface="Meiryo" panose="020B0604030504040204" pitchFamily="34" charset="-128"/>
                          <a:ea typeface="Meiryo" panose="020B0604030504040204" pitchFamily="34" charset="-128"/>
                          <a:cs typeface="Meiryo" charset="-128"/>
                        </a:rPr>
                      </a:br>
                      <a:r>
                        <a:rPr lang="ja-JP" altLang="en-US" sz="1500" b="1" baseline="0" dirty="0">
                          <a:solidFill>
                            <a:schemeClr val="tx1">
                              <a:lumMod val="75000"/>
                            </a:schemeClr>
                          </a:solidFill>
                          <a:latin typeface="Meiryo" panose="020B0604030504040204" pitchFamily="34" charset="-128"/>
                          <a:ea typeface="Meiryo" panose="020B0604030504040204" pitchFamily="34" charset="-128"/>
                          <a:cs typeface="Meiryo" charset="-128"/>
                        </a:rPr>
                        <a:t>アカウント</a:t>
                      </a:r>
                      <a:r>
                        <a:rPr lang="en-US" altLang="ja-JP" sz="1500" b="1" baseline="0" dirty="0">
                          <a:solidFill>
                            <a:schemeClr val="tx1">
                              <a:lumMod val="75000"/>
                            </a:schemeClr>
                          </a:solidFill>
                          <a:latin typeface="Meiryo" panose="020B0604030504040204" pitchFamily="34" charset="-128"/>
                          <a:ea typeface="Meiryo" panose="020B0604030504040204" pitchFamily="34" charset="-128"/>
                          <a:cs typeface="Meiryo" charset="-128"/>
                        </a:rPr>
                        <a:t>(※)</a:t>
                      </a:r>
                      <a:endParaRPr lang="en-US" sz="1500" b="1" baseline="0" dirty="0">
                        <a:solidFill>
                          <a:schemeClr val="tx1">
                            <a:lumMod val="75000"/>
                          </a:schemeClr>
                        </a:solidFill>
                        <a:latin typeface="Meiryo" panose="020B0604030504040204" pitchFamily="34" charset="-128"/>
                        <a:ea typeface="Meiryo" panose="020B0604030504040204" pitchFamily="34" charset="-128"/>
                        <a:cs typeface="Meiryo" charset="-128"/>
                      </a:endParaRPr>
                    </a:p>
                  </a:txBody>
                  <a:tcPr marL="24000" marR="24000" marT="24000" marB="24000"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1"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lang="ja-JP" altLang="en-US" sz="1500" b="0" baseline="0" dirty="0">
                          <a:solidFill>
                            <a:schemeClr val="tx1">
                              <a:lumMod val="75000"/>
                            </a:schemeClr>
                          </a:solidFill>
                          <a:latin typeface="Meiryo" panose="020B0604030504040204" pitchFamily="34" charset="-128"/>
                          <a:ea typeface="Meiryo" panose="020B0604030504040204" pitchFamily="34" charset="-128"/>
                          <a:cs typeface="Meiryo" charset="-128"/>
                        </a:rPr>
                        <a:t>アカウントの作成、招待、削除、ポリシーの適用および組織に</a:t>
                      </a:r>
                      <a:r>
                        <a:rPr lang="ja-JP" altLang="en-US" sz="1500" b="0" baseline="0">
                          <a:solidFill>
                            <a:schemeClr val="tx1">
                              <a:lumMod val="75000"/>
                            </a:schemeClr>
                          </a:solidFill>
                          <a:latin typeface="Meiryo" panose="020B0604030504040204" pitchFamily="34" charset="-128"/>
                          <a:ea typeface="Meiryo" panose="020B0604030504040204" pitchFamily="34" charset="-128"/>
                          <a:cs typeface="Meiryo" charset="-128"/>
                        </a:rPr>
                        <a:t>おける支払いを行うアカウント</a:t>
                      </a:r>
                      <a:endParaRPr lang="en-US" altLang="ja-JP" sz="1500" b="0" baseline="0" dirty="0">
                        <a:solidFill>
                          <a:schemeClr val="tx1">
                            <a:lumMod val="75000"/>
                          </a:schemeClr>
                        </a:solidFill>
                        <a:latin typeface="Meiryo" panose="020B0604030504040204" pitchFamily="34" charset="-128"/>
                        <a:ea typeface="Meiryo" panose="020B0604030504040204" pitchFamily="34" charset="-128"/>
                        <a:cs typeface="Meiryo" charset="-128"/>
                      </a:endParaRPr>
                    </a:p>
                  </a:txBody>
                  <a:tcPr marL="24000" marR="24000" marT="24000" marB="24000"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742032">
                <a:tc>
                  <a:txBody>
                    <a:bodyPr/>
                    <a:lstStyle/>
                    <a:p>
                      <a:pPr algn="ctr"/>
                      <a:r>
                        <a:rPr lang="ja-JP" altLang="en-US" sz="1500" b="1" baseline="0" dirty="0">
                          <a:solidFill>
                            <a:schemeClr val="tx1">
                              <a:lumMod val="75000"/>
                            </a:schemeClr>
                          </a:solidFill>
                          <a:latin typeface="Meiryo" panose="020B0604030504040204" pitchFamily="34" charset="-128"/>
                          <a:ea typeface="Meiryo" panose="020B0604030504040204" pitchFamily="34" charset="-128"/>
                          <a:cs typeface="Meiryo" charset="-128"/>
                        </a:rPr>
                        <a:t>組織単位</a:t>
                      </a:r>
                      <a:r>
                        <a:rPr lang="en-US" altLang="ja-JP" sz="1500" b="1" baseline="0" dirty="0">
                          <a:solidFill>
                            <a:schemeClr val="tx1">
                              <a:lumMod val="75000"/>
                            </a:schemeClr>
                          </a:solidFill>
                          <a:latin typeface="Meiryo" panose="020B0604030504040204" pitchFamily="34" charset="-128"/>
                          <a:ea typeface="Meiryo" panose="020B0604030504040204" pitchFamily="34" charset="-128"/>
                          <a:cs typeface="Meiryo" charset="-128"/>
                        </a:rPr>
                        <a:t>(OU)</a:t>
                      </a:r>
                      <a:endParaRPr lang="en-US" sz="1500" b="1" baseline="0" dirty="0">
                        <a:solidFill>
                          <a:schemeClr val="tx1">
                            <a:lumMod val="75000"/>
                          </a:schemeClr>
                        </a:solidFill>
                        <a:latin typeface="Meiryo" panose="020B0604030504040204" pitchFamily="34" charset="-128"/>
                        <a:ea typeface="Meiryo" panose="020B0604030504040204" pitchFamily="34" charset="-128"/>
                        <a:cs typeface="Meiryo" charset="-128"/>
                      </a:endParaRPr>
                    </a:p>
                  </a:txBody>
                  <a:tcPr marL="24000" marR="24000" marT="24000" marB="24000"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1" indent="0" algn="l" defTabSz="457200" rtl="0" eaLnBrk="1" fontAlgn="auto" latinLnBrk="0" hangingPunct="1">
                        <a:lnSpc>
                          <a:spcPct val="100000"/>
                        </a:lnSpc>
                        <a:spcBef>
                          <a:spcPts val="0"/>
                        </a:spcBef>
                        <a:spcAft>
                          <a:spcPts val="0"/>
                        </a:spcAft>
                        <a:buClrTx/>
                        <a:buSzTx/>
                        <a:buFont typeface="Arial" charset="0"/>
                        <a:buNone/>
                        <a:tabLst/>
                        <a:defRPr/>
                      </a:pPr>
                      <a:r>
                        <a:rPr lang="ja-JP" altLang="en-US" sz="1500" b="0" baseline="0" dirty="0">
                          <a:solidFill>
                            <a:schemeClr val="tx1">
                              <a:lumMod val="75000"/>
                            </a:schemeClr>
                          </a:solidFill>
                          <a:latin typeface="Meiryo" panose="020B0604030504040204" pitchFamily="34" charset="-128"/>
                          <a:ea typeface="Meiryo" panose="020B0604030504040204" pitchFamily="34" charset="-128"/>
                          <a:cs typeface="Meiryo" charset="-128"/>
                        </a:rPr>
                        <a:t>組織内の複数</a:t>
                      </a:r>
                      <a:r>
                        <a:rPr lang="en-US" sz="1500" b="0" baseline="0" dirty="0">
                          <a:solidFill>
                            <a:schemeClr val="tx1">
                              <a:lumMod val="75000"/>
                            </a:schemeClr>
                          </a:solidFill>
                          <a:latin typeface="Meiryo" panose="020B0604030504040204" pitchFamily="34" charset="-128"/>
                          <a:ea typeface="Meiryo" panose="020B0604030504040204" pitchFamily="34" charset="-128"/>
                          <a:cs typeface="Meiryo" charset="-128"/>
                        </a:rPr>
                        <a:t>AWS</a:t>
                      </a:r>
                      <a:r>
                        <a:rPr lang="ja-JP" altLang="en-US" sz="1500" b="0" baseline="0" dirty="0">
                          <a:solidFill>
                            <a:schemeClr val="tx1">
                              <a:lumMod val="75000"/>
                            </a:schemeClr>
                          </a:solidFill>
                          <a:latin typeface="Meiryo" panose="020B0604030504040204" pitchFamily="34" charset="-128"/>
                          <a:ea typeface="Meiryo" panose="020B0604030504040204" pitchFamily="34" charset="-128"/>
                          <a:cs typeface="Meiryo" charset="-128"/>
                        </a:rPr>
                        <a:t>アカウントの論理的なグループ</a:t>
                      </a:r>
                      <a:endParaRPr lang="en-US" altLang="ja-JP" sz="1500" b="0" baseline="0" dirty="0">
                        <a:solidFill>
                          <a:schemeClr val="tx1">
                            <a:lumMod val="75000"/>
                          </a:schemeClr>
                        </a:solidFill>
                        <a:latin typeface="Meiryo" panose="020B0604030504040204" pitchFamily="34" charset="-128"/>
                        <a:ea typeface="Meiryo" panose="020B0604030504040204" pitchFamily="34" charset="-128"/>
                        <a:cs typeface="Meiryo" charset="-128"/>
                      </a:endParaRPr>
                    </a:p>
                  </a:txBody>
                  <a:tcPr marL="24000" marR="24000" marT="24000" marB="24000"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742032">
                <a:tc>
                  <a:txBody>
                    <a:bodyPr/>
                    <a:lstStyle/>
                    <a:p>
                      <a:pPr algn="ctr"/>
                      <a:r>
                        <a:rPr lang="ja-JP" altLang="en-US" sz="1500" b="1" baseline="0">
                          <a:solidFill>
                            <a:schemeClr val="tx1">
                              <a:lumMod val="75000"/>
                            </a:schemeClr>
                          </a:solidFill>
                          <a:latin typeface="Meiryo" panose="020B0604030504040204" pitchFamily="34" charset="-128"/>
                          <a:ea typeface="Meiryo" panose="020B0604030504040204" pitchFamily="34" charset="-128"/>
                          <a:cs typeface="Meiryo" charset="-128"/>
                        </a:rPr>
                        <a:t>組織ルート</a:t>
                      </a:r>
                      <a:endParaRPr lang="en-US" sz="1500" b="1" baseline="0" dirty="0">
                        <a:solidFill>
                          <a:schemeClr val="tx1">
                            <a:lumMod val="75000"/>
                          </a:schemeClr>
                        </a:solidFill>
                        <a:latin typeface="Meiryo" panose="020B0604030504040204" pitchFamily="34" charset="-128"/>
                        <a:ea typeface="Meiryo" panose="020B0604030504040204" pitchFamily="34" charset="-128"/>
                        <a:cs typeface="Meiryo" charset="-128"/>
                      </a:endParaRPr>
                    </a:p>
                  </a:txBody>
                  <a:tcPr marL="24000" marR="24000" marT="24000" marB="24000"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1" indent="0" algn="l" defTabSz="457200" rtl="0" eaLnBrk="1" fontAlgn="auto" latinLnBrk="0" hangingPunct="1">
                        <a:lnSpc>
                          <a:spcPct val="100000"/>
                        </a:lnSpc>
                        <a:spcBef>
                          <a:spcPts val="0"/>
                        </a:spcBef>
                        <a:spcAft>
                          <a:spcPts val="0"/>
                        </a:spcAft>
                        <a:buClrTx/>
                        <a:buSzTx/>
                        <a:buFont typeface="Arial" charset="0"/>
                        <a:buNone/>
                        <a:tabLst/>
                        <a:defRPr/>
                      </a:pPr>
                      <a:r>
                        <a:rPr lang="ja-JP" altLang="en-US" sz="1500" b="0" baseline="0" dirty="0">
                          <a:solidFill>
                            <a:schemeClr val="tx1">
                              <a:lumMod val="75000"/>
                            </a:schemeClr>
                          </a:solidFill>
                          <a:latin typeface="Meiryo" panose="020B0604030504040204" pitchFamily="34" charset="-128"/>
                          <a:ea typeface="Meiryo" panose="020B0604030504040204" pitchFamily="34" charset="-128"/>
                          <a:cs typeface="Meiryo" charset="-128"/>
                        </a:rPr>
                        <a:t>組織単位 </a:t>
                      </a:r>
                      <a:r>
                        <a:rPr lang="en-US" altLang="ja-JP" sz="1500" b="0" baseline="0" dirty="0">
                          <a:solidFill>
                            <a:schemeClr val="tx1">
                              <a:lumMod val="75000"/>
                            </a:schemeClr>
                          </a:solidFill>
                          <a:latin typeface="Meiryo" panose="020B0604030504040204" pitchFamily="34" charset="-128"/>
                          <a:ea typeface="Meiryo" panose="020B0604030504040204" pitchFamily="34" charset="-128"/>
                          <a:cs typeface="Meiryo" charset="-128"/>
                        </a:rPr>
                        <a:t>(OU) </a:t>
                      </a:r>
                      <a:r>
                        <a:rPr lang="ja-JP" altLang="en-US" sz="1500" b="0" baseline="0" dirty="0">
                          <a:solidFill>
                            <a:schemeClr val="tx1">
                              <a:lumMod val="75000"/>
                            </a:schemeClr>
                          </a:solidFill>
                          <a:latin typeface="Meiryo" panose="020B0604030504040204" pitchFamily="34" charset="-128"/>
                          <a:ea typeface="Meiryo" panose="020B0604030504040204" pitchFamily="34" charset="-128"/>
                          <a:cs typeface="Meiryo" charset="-128"/>
                        </a:rPr>
                        <a:t>の階層全体の開始点</a:t>
                      </a:r>
                      <a:endParaRPr lang="en-US" altLang="ja-JP" sz="1500" b="0" baseline="0" dirty="0">
                        <a:solidFill>
                          <a:schemeClr val="tx1">
                            <a:lumMod val="75000"/>
                          </a:schemeClr>
                        </a:solidFill>
                        <a:latin typeface="Meiryo" panose="020B0604030504040204" pitchFamily="34" charset="-128"/>
                        <a:ea typeface="Meiryo" panose="020B0604030504040204" pitchFamily="34" charset="-128"/>
                        <a:cs typeface="Meiryo" charset="-128"/>
                      </a:endParaRPr>
                    </a:p>
                  </a:txBody>
                  <a:tcPr marL="24000" marR="24000" marT="24000" marB="24000"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r h="742032">
                <a:tc>
                  <a:txBody>
                    <a:bodyPr/>
                    <a:lstStyle/>
                    <a:p>
                      <a:pPr algn="ctr"/>
                      <a:r>
                        <a:rPr lang="ja-JP" altLang="en-US" sz="1500" b="1" baseline="0" dirty="0">
                          <a:solidFill>
                            <a:schemeClr val="tx1">
                              <a:lumMod val="75000"/>
                            </a:schemeClr>
                          </a:solidFill>
                          <a:latin typeface="Meiryo" panose="020B0604030504040204" pitchFamily="34" charset="-128"/>
                          <a:ea typeface="Meiryo" panose="020B0604030504040204" pitchFamily="34" charset="-128"/>
                          <a:cs typeface="Meiryo" charset="-128"/>
                        </a:rPr>
                        <a:t>サービスコントロールポリシー</a:t>
                      </a:r>
                      <a:r>
                        <a:rPr lang="en-US" altLang="ja-JP" sz="1500" b="1" baseline="0" dirty="0">
                          <a:solidFill>
                            <a:schemeClr val="tx1">
                              <a:lumMod val="75000"/>
                            </a:schemeClr>
                          </a:solidFill>
                          <a:latin typeface="Meiryo" panose="020B0604030504040204" pitchFamily="34" charset="-128"/>
                          <a:ea typeface="Meiryo" panose="020B0604030504040204" pitchFamily="34" charset="-128"/>
                          <a:cs typeface="Meiryo" charset="-128"/>
                        </a:rPr>
                        <a:t>(SCP)</a:t>
                      </a:r>
                      <a:endParaRPr lang="en-US" sz="1500" b="1" baseline="0" dirty="0">
                        <a:solidFill>
                          <a:schemeClr val="tx1">
                            <a:lumMod val="75000"/>
                          </a:schemeClr>
                        </a:solidFill>
                        <a:latin typeface="Meiryo" panose="020B0604030504040204" pitchFamily="34" charset="-128"/>
                        <a:ea typeface="Meiryo" panose="020B0604030504040204" pitchFamily="34" charset="-128"/>
                        <a:cs typeface="Meiryo" charset="-128"/>
                      </a:endParaRPr>
                    </a:p>
                  </a:txBody>
                  <a:tcPr marL="24000" marR="24000" marT="24000" marB="24000" anchor="ctr">
                    <a:lnT w="3175" cap="flat" cmpd="sng" algn="ctr">
                      <a:solidFill>
                        <a:schemeClr val="tx1"/>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solidFill>
                      <a:schemeClr val="bg1">
                        <a:lumMod val="85000"/>
                      </a:schemeClr>
                    </a:solidFill>
                  </a:tcPr>
                </a:tc>
                <a:tc>
                  <a:txBody>
                    <a:bodyPr/>
                    <a:lstStyle/>
                    <a:p>
                      <a:pPr marL="0" lvl="0" indent="0">
                        <a:buFont typeface="Arial" charset="0"/>
                        <a:buNone/>
                      </a:pPr>
                      <a:r>
                        <a:rPr lang="ja-JP" altLang="en-US" sz="1500" b="0" baseline="0" dirty="0">
                          <a:solidFill>
                            <a:schemeClr val="tx1">
                              <a:lumMod val="75000"/>
                            </a:schemeClr>
                          </a:solidFill>
                          <a:latin typeface="Meiryo" panose="020B0604030504040204" pitchFamily="34" charset="-128"/>
                          <a:ea typeface="Meiryo" panose="020B0604030504040204" pitchFamily="34" charset="-128"/>
                          <a:cs typeface="Meiryo" charset="-128"/>
                        </a:rPr>
                        <a:t>アカウントに適用するコントロールを定義したドキュメントで</a:t>
                      </a:r>
                      <a:r>
                        <a:rPr lang="en-US" altLang="ja-JP" sz="1500" b="0" baseline="0" dirty="0">
                          <a:solidFill>
                            <a:schemeClr val="tx1">
                              <a:lumMod val="75000"/>
                            </a:schemeClr>
                          </a:solidFill>
                          <a:latin typeface="Meiryo" panose="020B0604030504040204" pitchFamily="34" charset="-128"/>
                          <a:ea typeface="Meiryo" panose="020B0604030504040204" pitchFamily="34" charset="-128"/>
                          <a:cs typeface="Meiryo" charset="-128"/>
                        </a:rPr>
                        <a:t>AWS</a:t>
                      </a:r>
                      <a:r>
                        <a:rPr lang="ja-JP" altLang="en-US" sz="1500" b="0" baseline="0" dirty="0">
                          <a:solidFill>
                            <a:schemeClr val="tx1">
                              <a:lumMod val="75000"/>
                            </a:schemeClr>
                          </a:solidFill>
                          <a:latin typeface="Meiryo" panose="020B0604030504040204" pitchFamily="34" charset="-128"/>
                          <a:ea typeface="Meiryo" panose="020B0604030504040204" pitchFamily="34" charset="-128"/>
                          <a:cs typeface="Meiryo" charset="-128"/>
                        </a:rPr>
                        <a:t>サービスの</a:t>
                      </a:r>
                      <a:r>
                        <a:rPr lang="en-US" altLang="ja-JP" sz="1500" b="0" baseline="0" dirty="0">
                          <a:solidFill>
                            <a:schemeClr val="tx1">
                              <a:lumMod val="75000"/>
                            </a:schemeClr>
                          </a:solidFill>
                          <a:latin typeface="Meiryo" panose="020B0604030504040204" pitchFamily="34" charset="-128"/>
                          <a:ea typeface="Meiryo" panose="020B0604030504040204" pitchFamily="34" charset="-128"/>
                          <a:cs typeface="Meiryo" charset="-128"/>
                        </a:rPr>
                        <a:t>API</a:t>
                      </a:r>
                      <a:r>
                        <a:rPr lang="ja-JP" altLang="en-US" sz="1500" b="0" baseline="0" dirty="0">
                          <a:solidFill>
                            <a:schemeClr val="tx1">
                              <a:lumMod val="75000"/>
                            </a:schemeClr>
                          </a:solidFill>
                          <a:latin typeface="Meiryo" panose="020B0604030504040204" pitchFamily="34" charset="-128"/>
                          <a:ea typeface="Meiryo" panose="020B0604030504040204" pitchFamily="34" charset="-128"/>
                          <a:cs typeface="Meiryo" charset="-128"/>
                        </a:rPr>
                        <a:t>にアクセス可能かを制御（許可・拒否）する</a:t>
                      </a:r>
                      <a:endParaRPr lang="en-US" altLang="ja-JP" sz="1500" b="0" baseline="0" dirty="0">
                        <a:solidFill>
                          <a:schemeClr val="tx1">
                            <a:lumMod val="75000"/>
                          </a:schemeClr>
                        </a:solidFill>
                        <a:latin typeface="Meiryo" panose="020B0604030504040204" pitchFamily="34" charset="-128"/>
                        <a:ea typeface="Meiryo" panose="020B0604030504040204" pitchFamily="34" charset="-128"/>
                        <a:cs typeface="Meiryo" charset="-128"/>
                      </a:endParaRPr>
                    </a:p>
                  </a:txBody>
                  <a:tcPr marL="24000" marR="24000" marT="24000" marB="24000" anchor="ctr">
                    <a:lnT w="3175" cap="flat" cmpd="sng" algn="ctr">
                      <a:solidFill>
                        <a:schemeClr val="tx1"/>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3737930231"/>
                  </a:ext>
                </a:extLst>
              </a:tr>
            </a:tbl>
          </a:graphicData>
        </a:graphic>
      </p:graphicFrame>
      <p:sp>
        <p:nvSpPr>
          <p:cNvPr id="2" name="テキスト ボックス 1"/>
          <p:cNvSpPr txBox="1"/>
          <p:nvPr/>
        </p:nvSpPr>
        <p:spPr>
          <a:xfrm>
            <a:off x="3312000" y="6114168"/>
            <a:ext cx="7516392" cy="425822"/>
          </a:xfrm>
          <a:prstGeom prst="rect">
            <a:avLst/>
          </a:prstGeom>
          <a:noFill/>
        </p:spPr>
        <p:txBody>
          <a:bodyPr wrap="square" rtlCol="0">
            <a:spAutoFit/>
          </a:bodyPr>
          <a:lstStyle/>
          <a:p>
            <a:r>
              <a:rPr kumimoji="1" lang="ja-JP" altLang="en-US" sz="1067">
                <a:solidFill>
                  <a:schemeClr val="tx1">
                    <a:lumMod val="75000"/>
                  </a:schemeClr>
                </a:solidFill>
                <a:latin typeface="Meiryo" panose="020B0604030504040204" pitchFamily="34" charset="-128"/>
                <a:ea typeface="Meiryo" panose="020B0604030504040204" pitchFamily="34" charset="-128"/>
              </a:rPr>
              <a:t>参考</a:t>
            </a:r>
            <a:r>
              <a:rPr kumimoji="1" lang="en-US" altLang="ja-JP" sz="1067" dirty="0">
                <a:solidFill>
                  <a:schemeClr val="tx1">
                    <a:lumMod val="75000"/>
                  </a:schemeClr>
                </a:solidFill>
                <a:latin typeface="Meiryo" panose="020B0604030504040204" pitchFamily="34" charset="-128"/>
                <a:ea typeface="Meiryo" panose="020B0604030504040204" pitchFamily="34" charset="-128"/>
              </a:rPr>
              <a:t>: </a:t>
            </a:r>
            <a:r>
              <a:rPr lang="en-US" sz="1100" b="0" i="0" dirty="0">
                <a:solidFill>
                  <a:srgbClr val="16191F"/>
                </a:solidFill>
                <a:effectLst/>
                <a:latin typeface="Amazon Ember" panose="020B0603020204020204" pitchFamily="34" charset="0"/>
              </a:rPr>
              <a:t>AWS Organizations </a:t>
            </a:r>
            <a:r>
              <a:rPr lang="ja-JP" altLang="en-US" sz="1100" b="0" i="0">
                <a:solidFill>
                  <a:srgbClr val="16191F"/>
                </a:solidFill>
                <a:effectLst/>
                <a:latin typeface="Amazon Ember" panose="020B0603020204020204" pitchFamily="34" charset="0"/>
              </a:rPr>
              <a:t>の用語と概念</a:t>
            </a:r>
          </a:p>
          <a:p>
            <a:r>
              <a:rPr kumimoji="1" lang="en-US" altLang="ja-JP" sz="1067" dirty="0">
                <a:solidFill>
                  <a:schemeClr val="tx1">
                    <a:lumMod val="75000"/>
                  </a:schemeClr>
                </a:solidFill>
                <a:latin typeface="Meiryo" panose="020B0604030504040204" pitchFamily="34" charset="-128"/>
                <a:ea typeface="Meiryo" panose="020B0604030504040204" pitchFamily="34" charset="-128"/>
                <a:hlinkClick r:id="rId3"/>
              </a:rPr>
              <a:t>https://docs.aws.amazon.com/ja_jp/organizations/latest/userguide/orgs_getting-started_concepts.html</a:t>
            </a:r>
            <a:endParaRPr kumimoji="1" lang="ja-JP" altLang="en-US" sz="1067" dirty="0">
              <a:solidFill>
                <a:schemeClr val="tx1">
                  <a:lumMod val="75000"/>
                </a:schemeClr>
              </a:solidFill>
              <a:latin typeface="Meiryo" panose="020B0604030504040204" pitchFamily="34" charset="-128"/>
              <a:ea typeface="Meiryo" panose="020B0604030504040204" pitchFamily="34" charset="-128"/>
            </a:endParaRPr>
          </a:p>
        </p:txBody>
      </p:sp>
      <p:sp>
        <p:nvSpPr>
          <p:cNvPr id="3" name="タイトル 2">
            <a:extLst>
              <a:ext uri="{FF2B5EF4-FFF2-40B4-BE49-F238E27FC236}">
                <a16:creationId xmlns:a16="http://schemas.microsoft.com/office/drawing/2014/main" id="{D64B7A1F-C586-BB4B-96E4-D31A51BBE713}"/>
              </a:ext>
            </a:extLst>
          </p:cNvPr>
          <p:cNvSpPr>
            <a:spLocks noGrp="1"/>
          </p:cNvSpPr>
          <p:nvPr>
            <p:ph type="title"/>
          </p:nvPr>
        </p:nvSpPr>
        <p:spPr/>
        <p:txBody>
          <a:bodyPr/>
          <a:lstStyle/>
          <a:p>
            <a:r>
              <a:rPr lang="ja-JP" altLang="en-US" sz="2800" b="0"/>
              <a:t>参考</a:t>
            </a:r>
            <a:r>
              <a:rPr lang="en-US" altLang="ja-JP" sz="2800" b="0" dirty="0"/>
              <a:t>: AWS Organizations</a:t>
            </a:r>
            <a:r>
              <a:rPr lang="ja-JP" altLang="en-US" sz="2800" b="0"/>
              <a:t>の用語</a:t>
            </a:r>
          </a:p>
        </p:txBody>
      </p:sp>
      <p:cxnSp>
        <p:nvCxnSpPr>
          <p:cNvPr id="10" name="直線コネクタ 10">
            <a:extLst>
              <a:ext uri="{FF2B5EF4-FFF2-40B4-BE49-F238E27FC236}">
                <a16:creationId xmlns:a16="http://schemas.microsoft.com/office/drawing/2014/main" id="{3B80583A-C33B-FFD2-894E-16626808E8EE}"/>
              </a:ext>
            </a:extLst>
          </p:cNvPr>
          <p:cNvCxnSpPr>
            <a:cxnSpLocks/>
          </p:cNvCxnSpPr>
          <p:nvPr/>
        </p:nvCxnSpPr>
        <p:spPr>
          <a:xfrm flipH="1">
            <a:off x="8581194" y="2502687"/>
            <a:ext cx="1105400" cy="249009"/>
          </a:xfrm>
          <a:prstGeom prst="line">
            <a:avLst/>
          </a:prstGeom>
          <a:ln w="31750">
            <a:solidFill>
              <a:schemeClr val="bg1">
                <a:lumMod val="50000"/>
              </a:schemeClr>
            </a:solidFill>
            <a:prstDash val="solid"/>
            <a:tailEnd type="none"/>
          </a:ln>
          <a:effectLst/>
        </p:spPr>
        <p:style>
          <a:lnRef idx="2">
            <a:schemeClr val="accent1"/>
          </a:lnRef>
          <a:fillRef idx="0">
            <a:schemeClr val="accent1"/>
          </a:fillRef>
          <a:effectRef idx="1">
            <a:schemeClr val="accent1"/>
          </a:effectRef>
          <a:fontRef idx="minor">
            <a:schemeClr val="tx1"/>
          </a:fontRef>
        </p:style>
      </p:cxnSp>
      <p:sp>
        <p:nvSpPr>
          <p:cNvPr id="4" name="テキスト ボックス 3">
            <a:extLst>
              <a:ext uri="{FF2B5EF4-FFF2-40B4-BE49-F238E27FC236}">
                <a16:creationId xmlns:a16="http://schemas.microsoft.com/office/drawing/2014/main" id="{F3C73F30-E638-6B58-00B2-14FCCBAB6110}"/>
              </a:ext>
            </a:extLst>
          </p:cNvPr>
          <p:cNvSpPr txBox="1"/>
          <p:nvPr/>
        </p:nvSpPr>
        <p:spPr>
          <a:xfrm>
            <a:off x="10607211" y="0"/>
            <a:ext cx="1584789" cy="369332"/>
          </a:xfrm>
          <a:prstGeom prst="rect">
            <a:avLst/>
          </a:prstGeom>
          <a:noFill/>
        </p:spPr>
        <p:txBody>
          <a:bodyPr wrap="square" anchor="ctr">
            <a:spAutoFit/>
          </a:bodyPr>
          <a:lstStyle/>
          <a:p>
            <a:pPr algn="ctr"/>
            <a:r>
              <a:rPr lang="en-US" altLang="ja-JP" sz="1800" b="0" i="0" dirty="0">
                <a:solidFill>
                  <a:schemeClr val="bg1">
                    <a:lumMod val="50000"/>
                  </a:schemeClr>
                </a:solidFill>
                <a:effectLst/>
                <a:latin typeface="Meiryo" panose="020B0604030504040204" pitchFamily="34" charset="-128"/>
                <a:ea typeface="Meiryo" panose="020B0604030504040204" pitchFamily="34" charset="-128"/>
              </a:rPr>
              <a:t>SEC01-BP01</a:t>
            </a:r>
            <a:endParaRPr lang="ja-JP" altLang="en-US">
              <a:solidFill>
                <a:schemeClr val="bg1">
                  <a:lumMod val="50000"/>
                </a:schemeClr>
              </a:solidFill>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36381088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3A9AB1-3D94-7B91-2802-E3F651A3A27B}"/>
              </a:ext>
            </a:extLst>
          </p:cNvPr>
          <p:cNvSpPr>
            <a:spLocks noGrp="1"/>
          </p:cNvSpPr>
          <p:nvPr>
            <p:ph type="title"/>
          </p:nvPr>
        </p:nvSpPr>
        <p:spPr/>
        <p:txBody>
          <a:bodyPr/>
          <a:lstStyle/>
          <a:p>
            <a:r>
              <a:rPr lang="en-US" i="0" dirty="0" err="1">
                <a:solidFill>
                  <a:srgbClr val="16191F"/>
                </a:solidFill>
                <a:effectLst/>
                <a:latin typeface="Amazon Ember" panose="020B0603020204020204" pitchFamily="34" charset="0"/>
              </a:rPr>
              <a:t>インフラストラクチャ保護</a:t>
            </a:r>
            <a:endParaRPr lang="en-JP" dirty="0"/>
          </a:p>
        </p:txBody>
      </p:sp>
      <p:sp>
        <p:nvSpPr>
          <p:cNvPr id="3" name="Text Placeholder 2">
            <a:extLst>
              <a:ext uri="{FF2B5EF4-FFF2-40B4-BE49-F238E27FC236}">
                <a16:creationId xmlns:a16="http://schemas.microsoft.com/office/drawing/2014/main" id="{0B5C4525-E703-6FAC-189E-1B5E6B30C92E}"/>
              </a:ext>
            </a:extLst>
          </p:cNvPr>
          <p:cNvSpPr>
            <a:spLocks noGrp="1"/>
          </p:cNvSpPr>
          <p:nvPr>
            <p:ph type="body" sz="quarter" idx="10"/>
          </p:nvPr>
        </p:nvSpPr>
        <p:spPr>
          <a:xfrm>
            <a:off x="457200" y="1371600"/>
            <a:ext cx="11258550" cy="4966570"/>
          </a:xfrm>
        </p:spPr>
        <p:txBody>
          <a:bodyPr/>
          <a:lstStyle/>
          <a:p>
            <a:r>
              <a:rPr lang="en-JP" sz="1600" b="1" i="0" dirty="0">
                <a:solidFill>
                  <a:srgbClr val="16191F"/>
                </a:solidFill>
                <a:effectLst/>
                <a:latin typeface="Amazon Ember" panose="020B0603020204020204" pitchFamily="34" charset="0"/>
              </a:rPr>
              <a:t>ネットワークの保護</a:t>
            </a:r>
          </a:p>
          <a:p>
            <a:r>
              <a:rPr lang="en-JP" sz="1600" dirty="0"/>
              <a:t>ネットワークを正しく設計し、管理することで、</a:t>
            </a:r>
            <a:r>
              <a:rPr lang="ja-JP" altLang="en-US" sz="1600"/>
              <a:t>ワークロード内のリソースを分離し境界を作ることにより、ワークロードの保護が可能になる。</a:t>
            </a:r>
            <a:endParaRPr lang="en-JP" sz="1600" dirty="0"/>
          </a:p>
          <a:p>
            <a:pPr marL="285750" indent="-285750">
              <a:buFont typeface="Arial" panose="020B0604020202020204" pitchFamily="34" charset="0"/>
              <a:buChar char="•"/>
            </a:pPr>
            <a:r>
              <a:rPr lang="en-US" altLang="ja-JP" sz="1600" b="0" i="0" dirty="0">
                <a:solidFill>
                  <a:srgbClr val="16191F"/>
                </a:solidFill>
                <a:effectLst/>
                <a:latin typeface="Amazon Ember" panose="020B0603020204020204" pitchFamily="34" charset="0"/>
                <a:hlinkClick r:id="rId2" action="ppaction://hlinksldjump"/>
              </a:rPr>
              <a:t>SEC05-BP01 </a:t>
            </a:r>
            <a:r>
              <a:rPr lang="ja-JP" altLang="en-US" sz="1600" b="0" i="0">
                <a:solidFill>
                  <a:srgbClr val="16191F"/>
                </a:solidFill>
                <a:effectLst/>
                <a:latin typeface="Amazon Ember" panose="020B0603020204020204" pitchFamily="34" charset="0"/>
                <a:hlinkClick r:id="rId2" action="ppaction://hlinksldjump"/>
              </a:rPr>
              <a:t>ネットワークレイヤーを作成する</a:t>
            </a:r>
            <a:endParaRPr lang="ja-JP" altLang="en-US" sz="1600" b="0" i="0">
              <a:solidFill>
                <a:srgbClr val="16191F"/>
              </a:solidFill>
              <a:effectLst/>
              <a:latin typeface="Amazon Ember" panose="020B0603020204020204" pitchFamily="34" charset="0"/>
            </a:endParaRPr>
          </a:p>
          <a:p>
            <a:pPr marL="285750" indent="-285750">
              <a:buFont typeface="Arial" panose="020B0604020202020204" pitchFamily="34" charset="0"/>
              <a:buChar char="•"/>
            </a:pPr>
            <a:r>
              <a:rPr lang="en-US" altLang="ja-JP" sz="1600" b="0" i="0" dirty="0">
                <a:solidFill>
                  <a:srgbClr val="16191F"/>
                </a:solidFill>
                <a:effectLst/>
                <a:latin typeface="Amazon Ember" panose="020B0603020204020204" pitchFamily="34" charset="0"/>
                <a:hlinkClick r:id="rId3" action="ppaction://hlinksldjump"/>
              </a:rPr>
              <a:t>SEC05-BP02 </a:t>
            </a:r>
            <a:r>
              <a:rPr lang="ja-JP" altLang="en-US" sz="1600" b="0" i="0">
                <a:solidFill>
                  <a:srgbClr val="16191F"/>
                </a:solidFill>
                <a:effectLst/>
                <a:latin typeface="Amazon Ember" panose="020B0603020204020204" pitchFamily="34" charset="0"/>
                <a:hlinkClick r:id="rId3" action="ppaction://hlinksldjump"/>
              </a:rPr>
              <a:t>すべてのレイヤーでトラフィックを制御する</a:t>
            </a:r>
            <a:endParaRPr lang="ja-JP" altLang="en-US" sz="1600" b="0" i="0">
              <a:solidFill>
                <a:srgbClr val="16191F"/>
              </a:solidFill>
              <a:effectLst/>
              <a:latin typeface="Amazon Ember" panose="020B0603020204020204" pitchFamily="34" charset="0"/>
            </a:endParaRPr>
          </a:p>
          <a:p>
            <a:pPr marL="285750" indent="-285750">
              <a:buFont typeface="Arial" panose="020B0604020202020204" pitchFamily="34" charset="0"/>
              <a:buChar char="•"/>
            </a:pPr>
            <a:r>
              <a:rPr lang="en-US" altLang="ja-JP" sz="1600" b="0" i="0" dirty="0">
                <a:solidFill>
                  <a:srgbClr val="16191F"/>
                </a:solidFill>
                <a:effectLst/>
                <a:latin typeface="Amazon Ember" panose="020B0603020204020204" pitchFamily="34" charset="0"/>
                <a:hlinkClick r:id="rId3" action="ppaction://hlinksldjump"/>
              </a:rPr>
              <a:t>SEC05-BP03 </a:t>
            </a:r>
            <a:r>
              <a:rPr lang="ja-JP" altLang="en-US" sz="1600" b="0" i="0">
                <a:solidFill>
                  <a:srgbClr val="16191F"/>
                </a:solidFill>
                <a:effectLst/>
                <a:latin typeface="Amazon Ember" panose="020B0603020204020204" pitchFamily="34" charset="0"/>
                <a:hlinkClick r:id="rId3" action="ppaction://hlinksldjump"/>
              </a:rPr>
              <a:t>ネットワーク保護を自動化する</a:t>
            </a:r>
            <a:endParaRPr lang="ja-JP" altLang="en-US" sz="1600" b="0" i="0">
              <a:solidFill>
                <a:srgbClr val="16191F"/>
              </a:solidFill>
              <a:effectLst/>
              <a:latin typeface="Amazon Ember" panose="020B0603020204020204" pitchFamily="34" charset="0"/>
            </a:endParaRPr>
          </a:p>
          <a:p>
            <a:pPr marL="285750" indent="-285750">
              <a:buFont typeface="Arial" panose="020B0604020202020204" pitchFamily="34" charset="0"/>
              <a:buChar char="•"/>
            </a:pPr>
            <a:r>
              <a:rPr lang="en-US" altLang="ja-JP" sz="1600" b="0" i="0" dirty="0">
                <a:solidFill>
                  <a:srgbClr val="16191F"/>
                </a:solidFill>
                <a:effectLst/>
                <a:latin typeface="Amazon Ember" panose="020B0603020204020204" pitchFamily="34" charset="0"/>
                <a:hlinkClick r:id="rId4" action="ppaction://hlinksldjump"/>
              </a:rPr>
              <a:t>SEC05-BP04 </a:t>
            </a:r>
            <a:r>
              <a:rPr lang="ja-JP" altLang="en-US" sz="1600" b="0" i="0">
                <a:solidFill>
                  <a:srgbClr val="16191F"/>
                </a:solidFill>
                <a:effectLst/>
                <a:latin typeface="Amazon Ember" panose="020B0603020204020204" pitchFamily="34" charset="0"/>
                <a:hlinkClick r:id="rId4" action="ppaction://hlinksldjump"/>
              </a:rPr>
              <a:t>検査と保護を実装する</a:t>
            </a:r>
            <a:endParaRPr lang="en-US" altLang="ja-JP" sz="1600" b="0" i="0" dirty="0">
              <a:solidFill>
                <a:srgbClr val="16191F"/>
              </a:solidFill>
              <a:effectLst/>
              <a:latin typeface="Amazon Ember" panose="020B0603020204020204" pitchFamily="34" charset="0"/>
            </a:endParaRPr>
          </a:p>
          <a:p>
            <a:pPr marL="285750" indent="-285750">
              <a:buFont typeface="Arial" panose="020B0604020202020204" pitchFamily="34" charset="0"/>
              <a:buChar char="•"/>
            </a:pPr>
            <a:endParaRPr lang="en-US" altLang="ja-JP" sz="1600" dirty="0">
              <a:solidFill>
                <a:srgbClr val="16191F"/>
              </a:solidFill>
              <a:latin typeface="Amazon Ember" panose="020B0603020204020204" pitchFamily="34" charset="0"/>
            </a:endParaRPr>
          </a:p>
          <a:p>
            <a:r>
              <a:rPr lang="en-JP" sz="1600" b="1" i="0" dirty="0">
                <a:solidFill>
                  <a:srgbClr val="16191F"/>
                </a:solidFill>
                <a:effectLst/>
                <a:latin typeface="Amazon Ember" panose="020B0603020204020204" pitchFamily="34" charset="0"/>
              </a:rPr>
              <a:t>コンピューティングの保護</a:t>
            </a:r>
          </a:p>
          <a:p>
            <a:r>
              <a:rPr lang="en-US" sz="1600" dirty="0"/>
              <a:t>EC2 </a:t>
            </a:r>
            <a:r>
              <a:rPr lang="ja-JP" altLang="en-US" sz="1600"/>
              <a:t>インスタンス、コンテナ、</a:t>
            </a:r>
            <a:r>
              <a:rPr lang="en-US" sz="1600" dirty="0"/>
              <a:t>AWS Lambda </a:t>
            </a:r>
            <a:r>
              <a:rPr lang="ja-JP" altLang="en-US" sz="1600"/>
              <a:t>関数、データベースサービス、</a:t>
            </a:r>
            <a:r>
              <a:rPr lang="en-US" sz="1600" dirty="0"/>
              <a:t>IoT </a:t>
            </a:r>
            <a:r>
              <a:rPr lang="ja-JP" altLang="en-US" sz="1600"/>
              <a:t>デバイスなどのコンピューティングリソースを保護する。</a:t>
            </a:r>
            <a:endParaRPr lang="en-US" altLang="ja-JP" sz="1600" b="0" i="0" dirty="0">
              <a:solidFill>
                <a:srgbClr val="16191F"/>
              </a:solidFill>
              <a:effectLst/>
              <a:latin typeface="Amazon Ember" panose="020B0603020204020204" pitchFamily="34" charset="0"/>
            </a:endParaRPr>
          </a:p>
          <a:p>
            <a:pPr marL="285750" indent="-285750">
              <a:buFont typeface="Arial" panose="020B0604020202020204" pitchFamily="34" charset="0"/>
              <a:buChar char="•"/>
            </a:pPr>
            <a:r>
              <a:rPr lang="en-US" sz="1600" dirty="0">
                <a:solidFill>
                  <a:srgbClr val="16191F"/>
                </a:solidFill>
                <a:latin typeface="Amazon Ember" panose="020B0603020204020204" pitchFamily="34" charset="0"/>
                <a:hlinkClick r:id="rId5" action="ppaction://hlinksldjump"/>
              </a:rPr>
              <a:t>SEC06-BP01 </a:t>
            </a:r>
            <a:r>
              <a:rPr lang="ja-JP" altLang="en-US" sz="1600">
                <a:solidFill>
                  <a:srgbClr val="16191F"/>
                </a:solidFill>
                <a:latin typeface="Amazon Ember" panose="020B0603020204020204" pitchFamily="34" charset="0"/>
                <a:hlinkClick r:id="rId5" action="ppaction://hlinksldjump"/>
              </a:rPr>
              <a:t>脆弱性管理を実行する</a:t>
            </a:r>
            <a:endParaRPr lang="ja-JP" altLang="en-US" sz="1600">
              <a:solidFill>
                <a:srgbClr val="16191F"/>
              </a:solidFill>
              <a:latin typeface="Amazon Ember" panose="020B0603020204020204" pitchFamily="34" charset="0"/>
            </a:endParaRPr>
          </a:p>
          <a:p>
            <a:pPr marL="285750" indent="-285750">
              <a:buFont typeface="Arial" panose="020B0604020202020204" pitchFamily="34" charset="0"/>
              <a:buChar char="•"/>
            </a:pPr>
            <a:r>
              <a:rPr lang="en-US" sz="1600" dirty="0">
                <a:solidFill>
                  <a:srgbClr val="16191F"/>
                </a:solidFill>
                <a:latin typeface="Amazon Ember" panose="020B0603020204020204" pitchFamily="34" charset="0"/>
                <a:hlinkClick r:id="rId6" action="ppaction://hlinksldjump"/>
              </a:rPr>
              <a:t>SEC06-BP02 </a:t>
            </a:r>
            <a:r>
              <a:rPr lang="ja-JP" altLang="en-US" sz="1600">
                <a:solidFill>
                  <a:srgbClr val="16191F"/>
                </a:solidFill>
                <a:latin typeface="Amazon Ember" panose="020B0603020204020204" pitchFamily="34" charset="0"/>
                <a:hlinkClick r:id="rId6" action="ppaction://hlinksldjump"/>
              </a:rPr>
              <a:t>攻撃対象領域を縮小する</a:t>
            </a:r>
            <a:endParaRPr lang="ja-JP" altLang="en-US" sz="1600">
              <a:solidFill>
                <a:srgbClr val="16191F"/>
              </a:solidFill>
              <a:latin typeface="Amazon Ember" panose="020B0603020204020204" pitchFamily="34" charset="0"/>
            </a:endParaRPr>
          </a:p>
          <a:p>
            <a:pPr marL="285750" indent="-285750">
              <a:buFont typeface="Arial" panose="020B0604020202020204" pitchFamily="34" charset="0"/>
              <a:buChar char="•"/>
            </a:pPr>
            <a:r>
              <a:rPr lang="en-US" sz="1600" dirty="0">
                <a:solidFill>
                  <a:srgbClr val="16191F"/>
                </a:solidFill>
                <a:latin typeface="Amazon Ember" panose="020B0603020204020204" pitchFamily="34" charset="0"/>
                <a:hlinkClick r:id="rId7" action="ppaction://hlinksldjump"/>
              </a:rPr>
              <a:t>SEC06-BP03 </a:t>
            </a:r>
            <a:r>
              <a:rPr lang="ja-JP" altLang="en-US" sz="1600">
                <a:solidFill>
                  <a:srgbClr val="16191F"/>
                </a:solidFill>
                <a:latin typeface="Amazon Ember" panose="020B0603020204020204" pitchFamily="34" charset="0"/>
                <a:hlinkClick r:id="rId7" action="ppaction://hlinksldjump"/>
              </a:rPr>
              <a:t>マネージドサービスを活用する</a:t>
            </a:r>
            <a:endParaRPr lang="ja-JP" altLang="en-US" sz="1600">
              <a:solidFill>
                <a:srgbClr val="16191F"/>
              </a:solidFill>
              <a:latin typeface="Amazon Ember" panose="020B0603020204020204" pitchFamily="34" charset="0"/>
            </a:endParaRPr>
          </a:p>
          <a:p>
            <a:pPr marL="285750" indent="-285750">
              <a:buFont typeface="Arial" panose="020B0604020202020204" pitchFamily="34" charset="0"/>
              <a:buChar char="•"/>
            </a:pPr>
            <a:r>
              <a:rPr lang="en-US" sz="1600" dirty="0">
                <a:solidFill>
                  <a:srgbClr val="16191F"/>
                </a:solidFill>
                <a:latin typeface="Amazon Ember" panose="020B0603020204020204" pitchFamily="34" charset="0"/>
                <a:hlinkClick r:id="rId8" action="ppaction://hlinksldjump"/>
              </a:rPr>
              <a:t>SEC06-BP04 </a:t>
            </a:r>
            <a:r>
              <a:rPr lang="ja-JP" altLang="en-US" sz="1600">
                <a:solidFill>
                  <a:srgbClr val="16191F"/>
                </a:solidFill>
                <a:latin typeface="Amazon Ember" panose="020B0603020204020204" pitchFamily="34" charset="0"/>
                <a:hlinkClick r:id="rId8" action="ppaction://hlinksldjump"/>
              </a:rPr>
              <a:t>コンピューティング保護を自動化する</a:t>
            </a:r>
            <a:endParaRPr lang="ja-JP" altLang="en-US" sz="1600">
              <a:solidFill>
                <a:srgbClr val="16191F"/>
              </a:solidFill>
              <a:latin typeface="Amazon Ember" panose="020B0603020204020204" pitchFamily="34" charset="0"/>
            </a:endParaRPr>
          </a:p>
          <a:p>
            <a:pPr marL="285750" indent="-285750">
              <a:buFont typeface="Arial" panose="020B0604020202020204" pitchFamily="34" charset="0"/>
              <a:buChar char="•"/>
            </a:pPr>
            <a:r>
              <a:rPr lang="en-US" sz="1600" dirty="0">
                <a:solidFill>
                  <a:srgbClr val="16191F"/>
                </a:solidFill>
                <a:latin typeface="Amazon Ember" panose="020B0603020204020204" pitchFamily="34" charset="0"/>
                <a:hlinkClick r:id="rId9" action="ppaction://hlinksldjump"/>
              </a:rPr>
              <a:t>SEC06-BP05 </a:t>
            </a:r>
            <a:r>
              <a:rPr lang="ja-JP" altLang="en-US" sz="1600">
                <a:solidFill>
                  <a:srgbClr val="16191F"/>
                </a:solidFill>
                <a:latin typeface="Amazon Ember" panose="020B0603020204020204" pitchFamily="34" charset="0"/>
                <a:hlinkClick r:id="rId9" action="ppaction://hlinksldjump"/>
              </a:rPr>
              <a:t>ユーザーがリモートからアクションを実行できるようにする</a:t>
            </a:r>
            <a:endParaRPr lang="ja-JP" altLang="en-US" sz="1600">
              <a:solidFill>
                <a:srgbClr val="16191F"/>
              </a:solidFill>
              <a:latin typeface="Amazon Ember" panose="020B0603020204020204" pitchFamily="34" charset="0"/>
            </a:endParaRPr>
          </a:p>
          <a:p>
            <a:pPr marL="285750" indent="-285750">
              <a:buFont typeface="Arial" panose="020B0604020202020204" pitchFamily="34" charset="0"/>
              <a:buChar char="•"/>
            </a:pPr>
            <a:r>
              <a:rPr lang="en-US" sz="1600" dirty="0">
                <a:solidFill>
                  <a:srgbClr val="16191F"/>
                </a:solidFill>
                <a:latin typeface="Amazon Ember" panose="020B0603020204020204" pitchFamily="34" charset="0"/>
                <a:hlinkClick r:id="rId10" action="ppaction://hlinksldjump"/>
              </a:rPr>
              <a:t>SEC06-BP06 </a:t>
            </a:r>
            <a:r>
              <a:rPr lang="ja-JP" altLang="en-US" sz="1600">
                <a:solidFill>
                  <a:srgbClr val="16191F"/>
                </a:solidFill>
                <a:latin typeface="Amazon Ember" panose="020B0603020204020204" pitchFamily="34" charset="0"/>
                <a:hlinkClick r:id="rId10" action="ppaction://hlinksldjump"/>
              </a:rPr>
              <a:t>ソフトウェアの整合性を検証する</a:t>
            </a:r>
            <a:endParaRPr lang="en-US" sz="1600" dirty="0">
              <a:solidFill>
                <a:srgbClr val="16191F"/>
              </a:solidFill>
              <a:latin typeface="Amazon Ember" panose="020B0603020204020204" pitchFamily="34" charset="0"/>
            </a:endParaRPr>
          </a:p>
          <a:p>
            <a:endParaRPr lang="en-JP" sz="1600" dirty="0"/>
          </a:p>
        </p:txBody>
      </p:sp>
    </p:spTree>
    <p:extLst>
      <p:ext uri="{BB962C8B-B14F-4D97-AF65-F5344CB8AC3E}">
        <p14:creationId xmlns:p14="http://schemas.microsoft.com/office/powerpoint/2010/main" val="385527128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DAFE1B-9D43-D5C2-1163-7CCCD6C012E3}"/>
              </a:ext>
            </a:extLst>
          </p:cNvPr>
          <p:cNvSpPr>
            <a:spLocks noGrp="1"/>
          </p:cNvSpPr>
          <p:nvPr>
            <p:ph type="title"/>
          </p:nvPr>
        </p:nvSpPr>
        <p:spPr/>
        <p:txBody>
          <a:bodyPr/>
          <a:lstStyle/>
          <a:p>
            <a:pPr algn="l"/>
            <a:r>
              <a:rPr lang="en-JP" sz="2400" dirty="0"/>
              <a:t>レビュー観点 :インフラストラクチャ保護/ネットワークの保護</a:t>
            </a:r>
            <a:br>
              <a:rPr lang="en-JP" sz="2400" dirty="0"/>
            </a:br>
            <a:r>
              <a:rPr lang="en-US" sz="2800" b="0" i="0" dirty="0">
                <a:solidFill>
                  <a:srgbClr val="16191F"/>
                </a:solidFill>
                <a:effectLst/>
                <a:latin typeface="Amazon Ember" panose="020B0603020204020204" pitchFamily="34" charset="0"/>
              </a:rPr>
              <a:t>SEC05-BP01 </a:t>
            </a:r>
            <a:r>
              <a:rPr lang="ja-JP" altLang="en-US" sz="2800" b="0" i="0">
                <a:solidFill>
                  <a:srgbClr val="16191F"/>
                </a:solidFill>
                <a:effectLst/>
                <a:latin typeface="Amazon Ember" panose="020B0603020204020204" pitchFamily="34" charset="0"/>
              </a:rPr>
              <a:t>ネットワークレイヤーを作成する</a:t>
            </a:r>
            <a:endParaRPr lang="en-JP" sz="3600" dirty="0"/>
          </a:p>
        </p:txBody>
      </p:sp>
      <p:sp>
        <p:nvSpPr>
          <p:cNvPr id="3" name="Text Placeholder 2">
            <a:extLst>
              <a:ext uri="{FF2B5EF4-FFF2-40B4-BE49-F238E27FC236}">
                <a16:creationId xmlns:a16="http://schemas.microsoft.com/office/drawing/2014/main" id="{57D180CB-6965-22E7-4C3F-7BC75DB3949C}"/>
              </a:ext>
            </a:extLst>
          </p:cNvPr>
          <p:cNvSpPr>
            <a:spLocks noGrp="1"/>
          </p:cNvSpPr>
          <p:nvPr>
            <p:ph type="body" sz="quarter" idx="10"/>
          </p:nvPr>
        </p:nvSpPr>
        <p:spPr>
          <a:xfrm>
            <a:off x="457200" y="1371600"/>
            <a:ext cx="5246914" cy="3905251"/>
          </a:xfrm>
        </p:spPr>
        <p:txBody>
          <a:bodyPr/>
          <a:lstStyle/>
          <a:p>
            <a:r>
              <a:rPr lang="en-JP" sz="1400" dirty="0">
                <a:solidFill>
                  <a:srgbClr val="0070C0"/>
                </a:solidFill>
              </a:rPr>
              <a:t>ポイント</a:t>
            </a:r>
          </a:p>
          <a:p>
            <a:pPr marL="285750" indent="-285750">
              <a:buFont typeface="Arial" panose="020B0604020202020204" pitchFamily="34" charset="0"/>
              <a:buChar char="•"/>
            </a:pPr>
            <a:r>
              <a:rPr lang="en-US" sz="1400" dirty="0" err="1"/>
              <a:t>機密度要件の同じコンポーネントをグループ化するなどして、階層型のネットワークを作成する</a:t>
            </a:r>
            <a:r>
              <a:rPr lang="en-US" sz="1400" dirty="0"/>
              <a:t>。</a:t>
            </a:r>
          </a:p>
          <a:p>
            <a:pPr marL="285750" indent="-285750">
              <a:buFont typeface="Arial" panose="020B0604020202020204" pitchFamily="34" charset="0"/>
              <a:buChar char="•"/>
            </a:pPr>
            <a:endParaRPr lang="en-JP" sz="1400" dirty="0"/>
          </a:p>
          <a:p>
            <a:endParaRPr lang="en-JP" sz="1400" dirty="0"/>
          </a:p>
          <a:p>
            <a:r>
              <a:rPr lang="en-JP" sz="1400" dirty="0">
                <a:solidFill>
                  <a:srgbClr val="0070C0"/>
                </a:solidFill>
              </a:rPr>
              <a:t>レビュー観点の例</a:t>
            </a:r>
            <a:endParaRPr lang="en-JP" sz="1233" dirty="0"/>
          </a:p>
          <a:p>
            <a:pPr marL="285750" indent="-285750">
              <a:buFont typeface="Arial" panose="020B0604020202020204" pitchFamily="34" charset="0"/>
              <a:buChar char="•"/>
            </a:pPr>
            <a:r>
              <a:rPr lang="ja-JP" altLang="en-US" sz="1400"/>
              <a:t>単一 </a:t>
            </a:r>
            <a:r>
              <a:rPr lang="en-US" sz="1400" dirty="0"/>
              <a:t>VPC </a:t>
            </a:r>
            <a:r>
              <a:rPr lang="ja-JP" altLang="en-US" sz="1400"/>
              <a:t>またはサブネットですべてのリソースを作成していないか？</a:t>
            </a:r>
          </a:p>
          <a:p>
            <a:pPr marL="285750" indent="-285750">
              <a:buFont typeface="Arial" panose="020B0604020202020204" pitchFamily="34" charset="0"/>
              <a:buChar char="•"/>
            </a:pPr>
            <a:r>
              <a:rPr lang="ja-JP" altLang="en-US" sz="1400"/>
              <a:t>セキュリティグループで必要のないネットワークアクセスを許可していないか？</a:t>
            </a:r>
          </a:p>
          <a:p>
            <a:pPr marL="285750" indent="-285750">
              <a:buFont typeface="Arial" panose="020B0604020202020204" pitchFamily="34" charset="0"/>
              <a:buChar char="•"/>
            </a:pPr>
            <a:r>
              <a:rPr lang="ja-JP" altLang="en-US" sz="1400"/>
              <a:t>サブネットによりワークロードを分離せず、</a:t>
            </a:r>
            <a:r>
              <a:rPr lang="ja-JP" altLang="en-JP" sz="1400"/>
              <a:t>すべて</a:t>
            </a:r>
            <a:r>
              <a:rPr lang="ja-JP" altLang="en-US" sz="1400"/>
              <a:t>を１つのサブネットに入れていないか？</a:t>
            </a:r>
          </a:p>
          <a:p>
            <a:pPr marL="285750" indent="-285750">
              <a:buFont typeface="Arial" panose="020B0604020202020204" pitchFamily="34" charset="0"/>
              <a:buChar char="•"/>
            </a:pPr>
            <a:r>
              <a:rPr lang="ja-JP" altLang="en-US" sz="1400"/>
              <a:t>インターネットアクセスの必要なコンポーネントと、不要なコンポーネントを同じサブネットに配置していないか？</a:t>
            </a:r>
            <a:endParaRPr lang="en-US" altLang="ja-JP" sz="1400" dirty="0"/>
          </a:p>
          <a:p>
            <a:pPr marL="285750" indent="-285750">
              <a:buFont typeface="Arial" panose="020B0604020202020204" pitchFamily="34" charset="0"/>
              <a:buChar char="•"/>
            </a:pPr>
            <a:endParaRPr lang="en-JP" sz="1400" dirty="0"/>
          </a:p>
          <a:p>
            <a:endParaRPr lang="en-JP" sz="1400" dirty="0"/>
          </a:p>
          <a:p>
            <a:endParaRPr lang="en-JP" dirty="0"/>
          </a:p>
        </p:txBody>
      </p:sp>
      <p:sp>
        <p:nvSpPr>
          <p:cNvPr id="4" name="Text Placeholder 2">
            <a:extLst>
              <a:ext uri="{FF2B5EF4-FFF2-40B4-BE49-F238E27FC236}">
                <a16:creationId xmlns:a16="http://schemas.microsoft.com/office/drawing/2014/main" id="{E3D33655-1B0F-D47B-203E-C72413BA683D}"/>
              </a:ext>
            </a:extLst>
          </p:cNvPr>
          <p:cNvSpPr txBox="1">
            <a:spLocks/>
          </p:cNvSpPr>
          <p:nvPr/>
        </p:nvSpPr>
        <p:spPr>
          <a:xfrm>
            <a:off x="6389915" y="1371599"/>
            <a:ext cx="5638800" cy="3905251"/>
          </a:xfrm>
          <a:prstGeom prst="rect">
            <a:avLst/>
          </a:prstGeom>
        </p:spPr>
        <p:txBody>
          <a:bodyPr vert="horz" lIns="91440" tIns="45720" rIns="91440" bIns="45720" rtlCol="0">
            <a:noAutofit/>
          </a:bodyPr>
          <a:lstStyle>
            <a:lvl1pPr marL="0" indent="0" algn="l" defTabSz="609576" rtl="0" eaLnBrk="1" latinLnBrk="0" hangingPunct="1">
              <a:spcBef>
                <a:spcPct val="20000"/>
              </a:spcBef>
              <a:buFont typeface="Arial" panose="020B0604020202020204" pitchFamily="34" charset="0"/>
              <a:buNone/>
              <a:tabLst/>
              <a:defRPr sz="2167" b="0" i="0" kern="1200">
                <a:solidFill>
                  <a:schemeClr val="tx1"/>
                </a:solidFill>
                <a:latin typeface="Meiryo" panose="020B0604030504040204" pitchFamily="34" charset="-128"/>
                <a:ea typeface="Meiryo" panose="020B0604030504040204" pitchFamily="34" charset="-128"/>
                <a:cs typeface="Amazon Ember Regular" charset="0"/>
              </a:defRPr>
            </a:lvl1pPr>
            <a:lvl2pPr marL="596612" indent="-294999" algn="l" defTabSz="609576" rtl="0" eaLnBrk="1" latinLnBrk="0" hangingPunct="1">
              <a:spcBef>
                <a:spcPct val="20000"/>
              </a:spcBef>
              <a:buFont typeface="Arial"/>
              <a:buChar char="•"/>
              <a:tabLst/>
              <a:defRPr sz="2000" b="0" i="0" kern="1200">
                <a:solidFill>
                  <a:schemeClr val="tx1"/>
                </a:solidFill>
                <a:latin typeface="Meiryo" panose="020B0604030504040204" pitchFamily="34" charset="-128"/>
                <a:ea typeface="Meiryo" panose="020B0604030504040204" pitchFamily="34" charset="-128"/>
                <a:cs typeface="Amazon Ember Regular" charset="0"/>
              </a:defRPr>
            </a:lvl2pPr>
            <a:lvl3pPr marL="892933" indent="-302936" algn="l" defTabSz="609576" rtl="0" eaLnBrk="1" latinLnBrk="0" hangingPunct="1">
              <a:spcBef>
                <a:spcPct val="20000"/>
              </a:spcBef>
              <a:buFont typeface="Arial"/>
              <a:buChar char="•"/>
              <a:tabLst/>
              <a:defRPr sz="1833" b="0" i="0" kern="1200">
                <a:solidFill>
                  <a:schemeClr val="tx1"/>
                </a:solidFill>
                <a:latin typeface="Meiryo" panose="020B0604030504040204" pitchFamily="34" charset="-128"/>
                <a:ea typeface="Meiryo" panose="020B0604030504040204" pitchFamily="34" charset="-128"/>
                <a:cs typeface="Amazon Ember Regular" charset="0"/>
              </a:defRPr>
            </a:lvl3pPr>
            <a:lvl4pPr marL="1222326" indent="-309550" algn="l" defTabSz="609576" rtl="0" eaLnBrk="1" latinLnBrk="0" hangingPunct="1">
              <a:spcBef>
                <a:spcPct val="20000"/>
              </a:spcBef>
              <a:buFont typeface="Arial" panose="020B0604020202020204" pitchFamily="34" charset="0"/>
              <a:buChar char="•"/>
              <a:tabLst/>
              <a:defRPr sz="1667" b="0" i="0" kern="1200">
                <a:solidFill>
                  <a:schemeClr val="tx1"/>
                </a:solidFill>
                <a:latin typeface="Meiryo" panose="020B0604030504040204" pitchFamily="34" charset="-128"/>
                <a:ea typeface="Meiryo" panose="020B0604030504040204" pitchFamily="34" charset="-128"/>
                <a:cs typeface="Amazon Ember Regular" charset="0"/>
              </a:defRPr>
            </a:lvl4pPr>
            <a:lvl5pPr marL="1518648" indent="-316165" algn="l" defTabSz="609576" rtl="0" eaLnBrk="1" latinLnBrk="0" hangingPunct="1">
              <a:spcBef>
                <a:spcPct val="20000"/>
              </a:spcBef>
              <a:buFont typeface="Arial" panose="020B0604020202020204" pitchFamily="34" charset="0"/>
              <a:buChar char="•"/>
              <a:tabLst/>
              <a:defRPr sz="1583" b="0" i="0" kern="1200">
                <a:solidFill>
                  <a:schemeClr val="tx1"/>
                </a:solidFill>
                <a:latin typeface="Meiryo" panose="020B0604030504040204" pitchFamily="34" charset="-128"/>
                <a:ea typeface="Meiryo" panose="020B0604030504040204" pitchFamily="34" charset="-128"/>
                <a:cs typeface="Amazon Ember Regular" charset="0"/>
              </a:defRPr>
            </a:lvl5pPr>
            <a:lvl6pPr marL="3352666" indent="-304788" algn="l" defTabSz="609576" rtl="0" eaLnBrk="1" latinLnBrk="0" hangingPunct="1">
              <a:spcBef>
                <a:spcPct val="20000"/>
              </a:spcBef>
              <a:buFont typeface="Arial"/>
              <a:buChar char="•"/>
              <a:defRPr sz="2667" kern="1200">
                <a:solidFill>
                  <a:schemeClr val="tx1"/>
                </a:solidFill>
                <a:latin typeface="+mn-lt"/>
                <a:ea typeface="+mn-ea"/>
                <a:cs typeface="+mn-cs"/>
              </a:defRPr>
            </a:lvl6pPr>
            <a:lvl7pPr marL="3962242" indent="-304788" algn="l" defTabSz="609576" rtl="0" eaLnBrk="1" latinLnBrk="0" hangingPunct="1">
              <a:spcBef>
                <a:spcPct val="20000"/>
              </a:spcBef>
              <a:buFont typeface="Arial"/>
              <a:buChar char="•"/>
              <a:defRPr sz="2667" kern="1200">
                <a:solidFill>
                  <a:schemeClr val="tx1"/>
                </a:solidFill>
                <a:latin typeface="+mn-lt"/>
                <a:ea typeface="+mn-ea"/>
                <a:cs typeface="+mn-cs"/>
              </a:defRPr>
            </a:lvl7pPr>
            <a:lvl8pPr marL="4571817" indent="-304788" algn="l" defTabSz="609576" rtl="0" eaLnBrk="1" latinLnBrk="0" hangingPunct="1">
              <a:spcBef>
                <a:spcPct val="20000"/>
              </a:spcBef>
              <a:buFont typeface="Arial"/>
              <a:buChar char="•"/>
              <a:defRPr sz="2667" kern="1200">
                <a:solidFill>
                  <a:schemeClr val="tx1"/>
                </a:solidFill>
                <a:latin typeface="+mn-lt"/>
                <a:ea typeface="+mn-ea"/>
                <a:cs typeface="+mn-cs"/>
              </a:defRPr>
            </a:lvl8pPr>
            <a:lvl9pPr marL="5181393" indent="-304788" algn="l" defTabSz="609576" rtl="0" eaLnBrk="1" latinLnBrk="0" hangingPunct="1">
              <a:spcBef>
                <a:spcPct val="20000"/>
              </a:spcBef>
              <a:buFont typeface="Arial"/>
              <a:buChar char="•"/>
              <a:defRPr sz="2667" kern="1200">
                <a:solidFill>
                  <a:schemeClr val="tx1"/>
                </a:solidFill>
                <a:latin typeface="+mn-lt"/>
                <a:ea typeface="+mn-ea"/>
                <a:cs typeface="+mn-cs"/>
              </a:defRPr>
            </a:lvl9pPr>
          </a:lstStyle>
          <a:p>
            <a:r>
              <a:rPr lang="en-JP" sz="1400" dirty="0">
                <a:solidFill>
                  <a:srgbClr val="0070C0"/>
                </a:solidFill>
              </a:rPr>
              <a:t>実装例</a:t>
            </a:r>
          </a:p>
          <a:p>
            <a:pPr marL="285750" indent="-285750">
              <a:buFont typeface="Arial" panose="020B0604020202020204" pitchFamily="34" charset="0"/>
              <a:buChar char="•"/>
            </a:pPr>
            <a:r>
              <a:rPr lang="en-US" sz="1400" dirty="0" err="1"/>
              <a:t>アクセス要件や機密度を考慮してVPCやサブネットの構成を設計し、正しいルートテーブルを関連付ける</a:t>
            </a:r>
            <a:endParaRPr lang="en-US" sz="1400" dirty="0"/>
          </a:p>
          <a:p>
            <a:pPr marL="285750" indent="-285750">
              <a:buFont typeface="Arial" panose="020B0604020202020204" pitchFamily="34" charset="0"/>
              <a:buChar char="•"/>
            </a:pPr>
            <a:r>
              <a:rPr lang="en-US" sz="1400" dirty="0" err="1"/>
              <a:t>必要ない場合はリソースをパブリックサブネットに配置しない</a:t>
            </a:r>
            <a:endParaRPr lang="en-US" sz="1400" dirty="0"/>
          </a:p>
          <a:p>
            <a:pPr marL="882362" lvl="1" indent="-285750">
              <a:buFont typeface="Arial" panose="020B0604020202020204" pitchFamily="34" charset="0"/>
              <a:buChar char="•"/>
            </a:pPr>
            <a:r>
              <a:rPr lang="en-US" sz="1233" dirty="0" err="1"/>
              <a:t>API公開時は</a:t>
            </a:r>
            <a:r>
              <a:rPr lang="en-US" sz="1233" dirty="0"/>
              <a:t> API Gateway </a:t>
            </a:r>
            <a:r>
              <a:rPr lang="en-US" sz="1233" dirty="0" err="1"/>
              <a:t>の背後にLambda関数を配置することを検討する</a:t>
            </a:r>
            <a:endParaRPr lang="en-US" sz="1233" dirty="0"/>
          </a:p>
          <a:p>
            <a:pPr marL="285750" indent="-285750">
              <a:buFont typeface="Arial" panose="020B0604020202020204" pitchFamily="34" charset="0"/>
              <a:buChar char="•"/>
            </a:pPr>
            <a:r>
              <a:rPr lang="en-US" sz="1400" dirty="0"/>
              <a:t>Amazon </a:t>
            </a:r>
            <a:r>
              <a:rPr lang="en-US" sz="1400" dirty="0" err="1"/>
              <a:t>CloudFrontをCNDとして使用することで、エッジセキュリティを改善する</a:t>
            </a:r>
            <a:endParaRPr lang="en-US" sz="1400" dirty="0"/>
          </a:p>
          <a:p>
            <a:pPr marL="285750" indent="-285750">
              <a:buFont typeface="Arial" panose="020B0604020202020204" pitchFamily="34" charset="0"/>
              <a:buChar char="•"/>
            </a:pPr>
            <a:r>
              <a:rPr lang="en-US" sz="1400" dirty="0"/>
              <a:t>AWS Firewall </a:t>
            </a:r>
            <a:r>
              <a:rPr lang="en-US" sz="1400" dirty="0" err="1"/>
              <a:t>Managerを使ってVPCセキュリティグループを集中的に管理する</a:t>
            </a:r>
            <a:endParaRPr lang="en-US" sz="1400" dirty="0"/>
          </a:p>
          <a:p>
            <a:pPr marL="285750" indent="-285750">
              <a:buFont typeface="Arial" panose="020B0604020202020204" pitchFamily="34" charset="0"/>
              <a:buChar char="•"/>
            </a:pPr>
            <a:r>
              <a:rPr lang="en-US" sz="1400" dirty="0" err="1"/>
              <a:t>多数のVPCやAWSアカウントを接続する場合は、AWS</a:t>
            </a:r>
            <a:r>
              <a:rPr lang="en-US" sz="1400" dirty="0"/>
              <a:t> Transit Gateway </a:t>
            </a:r>
            <a:r>
              <a:rPr lang="en-US" sz="1400" dirty="0" err="1"/>
              <a:t>を利用する</a:t>
            </a:r>
            <a:endParaRPr lang="en-US" sz="1400" dirty="0"/>
          </a:p>
          <a:p>
            <a:pPr marL="285750" indent="-285750">
              <a:buFont typeface="Arial" panose="020B0604020202020204" pitchFamily="34" charset="0"/>
              <a:buChar char="•"/>
            </a:pPr>
            <a:endParaRPr lang="en-JP" sz="1400" dirty="0"/>
          </a:p>
          <a:p>
            <a:endParaRPr lang="en-JP" dirty="0"/>
          </a:p>
        </p:txBody>
      </p:sp>
    </p:spTree>
    <p:extLst>
      <p:ext uri="{BB962C8B-B14F-4D97-AF65-F5344CB8AC3E}">
        <p14:creationId xmlns:p14="http://schemas.microsoft.com/office/powerpoint/2010/main" val="223703324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 name="Rectangle 25">
            <a:extLst>
              <a:ext uri="{FF2B5EF4-FFF2-40B4-BE49-F238E27FC236}">
                <a16:creationId xmlns:a16="http://schemas.microsoft.com/office/drawing/2014/main" id="{BCA2D1B1-2C58-0D43-BAA2-26F1CCDFEBE7}"/>
              </a:ext>
            </a:extLst>
          </p:cNvPr>
          <p:cNvSpPr/>
          <p:nvPr/>
        </p:nvSpPr>
        <p:spPr>
          <a:xfrm>
            <a:off x="8022953" y="2138286"/>
            <a:ext cx="1549075" cy="1061249"/>
          </a:xfrm>
          <a:prstGeom prst="rect">
            <a:avLst/>
          </a:prstGeom>
          <a:noFill/>
          <a:ln w="12700" cap="flat" cmpd="sng" algn="ctr">
            <a:solidFill>
              <a:srgbClr val="1D8900"/>
            </a:solidFill>
            <a:prstDash val="solid"/>
            <a:miter lim="800000"/>
          </a:ln>
          <a:effectLst/>
        </p:spPr>
        <p:txBody>
          <a:bodyPr rot="0" spcFirstLastPara="0" vertOverflow="overflow" horzOverflow="overflow" vert="horz" wrap="square" lIns="609600" tIns="121920" rIns="121920" bIns="60960" numCol="1" spcCol="0" rtlCol="0" fromWordArt="0" anchor="t" anchorCtr="0" forceAA="0" compatLnSpc="1">
            <a:prstTxWarp prst="textNoShape">
              <a:avLst/>
            </a:prstTxWarp>
            <a:noAutofit/>
          </a:bodyPr>
          <a:lstStyle/>
          <a:p>
            <a:pPr defTabSz="1219122">
              <a:defRPr/>
            </a:pPr>
            <a:r>
              <a:rPr lang="en-US" sz="1000" kern="0" dirty="0">
                <a:ln w="0"/>
                <a:solidFill>
                  <a:schemeClr val="tx1">
                    <a:lumMod val="75000"/>
                  </a:schemeClr>
                </a:solidFill>
                <a:latin typeface="Meiryo" panose="020B0604030504040204" pitchFamily="34" charset="-128"/>
                <a:ea typeface="Meiryo" panose="020B0604030504040204" pitchFamily="34" charset="-128"/>
              </a:rPr>
              <a:t>VPC</a:t>
            </a:r>
          </a:p>
        </p:txBody>
      </p:sp>
      <p:pic>
        <p:nvPicPr>
          <p:cNvPr id="154" name="Graphic 66">
            <a:extLst>
              <a:ext uri="{FF2B5EF4-FFF2-40B4-BE49-F238E27FC236}">
                <a16:creationId xmlns:a16="http://schemas.microsoft.com/office/drawing/2014/main" id="{4CB55C27-826F-CD48-B768-10805DBA9C4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022954" y="2139399"/>
            <a:ext cx="375153" cy="375153"/>
          </a:xfrm>
          <a:prstGeom prst="rect">
            <a:avLst/>
          </a:prstGeom>
        </p:spPr>
      </p:pic>
      <p:sp>
        <p:nvSpPr>
          <p:cNvPr id="155" name="Rectangle 34">
            <a:extLst>
              <a:ext uri="{FF2B5EF4-FFF2-40B4-BE49-F238E27FC236}">
                <a16:creationId xmlns:a16="http://schemas.microsoft.com/office/drawing/2014/main" id="{E675671E-BD4C-A64A-B74B-227FA70A5709}"/>
              </a:ext>
            </a:extLst>
          </p:cNvPr>
          <p:cNvSpPr/>
          <p:nvPr/>
        </p:nvSpPr>
        <p:spPr>
          <a:xfrm>
            <a:off x="7948158" y="1514207"/>
            <a:ext cx="1710955" cy="1884102"/>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0" tIns="121920" rIns="121920" bIns="60960" numCol="1" spcCol="0" rtlCol="0" fromWordArt="0" anchor="t" anchorCtr="0" forceAA="0" compatLnSpc="1">
            <a:prstTxWarp prst="textNoShape">
              <a:avLst/>
            </a:prstTxWarp>
            <a:noAutofit/>
          </a:bodyPr>
          <a:lstStyle/>
          <a:p>
            <a:pPr defTabSz="609561">
              <a:defRPr/>
            </a:pPr>
            <a:endParaRPr lang="en-US" sz="1667" dirty="0">
              <a:solidFill>
                <a:schemeClr val="tx1">
                  <a:lumMod val="75000"/>
                </a:schemeClr>
              </a:solidFill>
              <a:latin typeface="Meiryo" panose="020B0604030504040204" pitchFamily="34" charset="-128"/>
              <a:ea typeface="Meiryo" panose="020B0604030504040204" pitchFamily="34" charset="-128"/>
            </a:endParaRPr>
          </a:p>
        </p:txBody>
      </p:sp>
      <p:pic>
        <p:nvPicPr>
          <p:cNvPr id="156" name="Graphic 11">
            <a:extLst>
              <a:ext uri="{FF2B5EF4-FFF2-40B4-BE49-F238E27FC236}">
                <a16:creationId xmlns:a16="http://schemas.microsoft.com/office/drawing/2014/main" id="{D55057A2-CDCC-3E47-ADC4-3E12F7F049A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948160" y="1513680"/>
            <a:ext cx="396729" cy="396729"/>
          </a:xfrm>
          <a:prstGeom prst="rect">
            <a:avLst/>
          </a:prstGeom>
        </p:spPr>
      </p:pic>
      <p:sp>
        <p:nvSpPr>
          <p:cNvPr id="157" name="TextBox 197">
            <a:extLst>
              <a:ext uri="{FF2B5EF4-FFF2-40B4-BE49-F238E27FC236}">
                <a16:creationId xmlns:a16="http://schemas.microsoft.com/office/drawing/2014/main" id="{89577131-83F9-B942-A962-BE3546E26B90}"/>
              </a:ext>
            </a:extLst>
          </p:cNvPr>
          <p:cNvSpPr txBox="1"/>
          <p:nvPr/>
        </p:nvSpPr>
        <p:spPr>
          <a:xfrm>
            <a:off x="8292456" y="1545123"/>
            <a:ext cx="1552156" cy="400110"/>
          </a:xfrm>
          <a:prstGeom prst="rect">
            <a:avLst/>
          </a:prstGeom>
          <a:noFill/>
        </p:spPr>
        <p:txBody>
          <a:bodyPr wrap="square" rtlCol="0">
            <a:spAutoFit/>
          </a:bodyPr>
          <a:lstStyle/>
          <a:p>
            <a:pPr defTabSz="609561">
              <a:defRPr/>
            </a:pPr>
            <a:r>
              <a:rPr lang="en-US" altLang="ja-JP" sz="1000" dirty="0">
                <a:solidFill>
                  <a:schemeClr val="tx1">
                    <a:lumMod val="75000"/>
                  </a:schemeClr>
                </a:solidFill>
                <a:latin typeface="Meiryo" panose="020B0604030504040204" pitchFamily="34" charset="-128"/>
                <a:ea typeface="Meiryo" panose="020B0604030504040204" pitchFamily="34" charset="-128"/>
              </a:rPr>
              <a:t>A</a:t>
            </a:r>
            <a:r>
              <a:rPr lang="ja-JP" altLang="en-US" sz="1000" dirty="0">
                <a:solidFill>
                  <a:schemeClr val="tx1">
                    <a:lumMod val="75000"/>
                  </a:schemeClr>
                </a:solidFill>
                <a:latin typeface="Meiryo" panose="020B0604030504040204" pitchFamily="34" charset="-128"/>
                <a:ea typeface="Meiryo" panose="020B0604030504040204" pitchFamily="34" charset="-128"/>
              </a:rPr>
              <a:t>システム</a:t>
            </a:r>
            <a:endParaRPr lang="en-US" altLang="ja-JP" sz="1000" dirty="0">
              <a:solidFill>
                <a:schemeClr val="tx1">
                  <a:lumMod val="75000"/>
                </a:schemeClr>
              </a:solidFill>
              <a:latin typeface="Meiryo" panose="020B0604030504040204" pitchFamily="34" charset="-128"/>
              <a:ea typeface="Meiryo" panose="020B0604030504040204" pitchFamily="34" charset="-128"/>
            </a:endParaRPr>
          </a:p>
          <a:p>
            <a:pPr defTabSz="609561">
              <a:defRPr/>
            </a:pPr>
            <a:r>
              <a:rPr lang="ja-JP" altLang="en-US" sz="1000" dirty="0">
                <a:solidFill>
                  <a:schemeClr val="tx1">
                    <a:lumMod val="75000"/>
                  </a:schemeClr>
                </a:solidFill>
                <a:latin typeface="Meiryo" panose="020B0604030504040204" pitchFamily="34" charset="-128"/>
                <a:ea typeface="Meiryo" panose="020B0604030504040204" pitchFamily="34" charset="-128"/>
              </a:rPr>
              <a:t>開発アカウント</a:t>
            </a:r>
            <a:endParaRPr lang="en-US" sz="1000" dirty="0">
              <a:solidFill>
                <a:schemeClr val="tx1">
                  <a:lumMod val="75000"/>
                </a:schemeClr>
              </a:solidFill>
              <a:latin typeface="Meiryo" panose="020B0604030504040204" pitchFamily="34" charset="-128"/>
              <a:ea typeface="Meiryo" panose="020B0604030504040204" pitchFamily="34" charset="-128"/>
            </a:endParaRPr>
          </a:p>
        </p:txBody>
      </p:sp>
      <p:sp>
        <p:nvSpPr>
          <p:cNvPr id="158" name="Rectangle 34">
            <a:extLst>
              <a:ext uri="{FF2B5EF4-FFF2-40B4-BE49-F238E27FC236}">
                <a16:creationId xmlns:a16="http://schemas.microsoft.com/office/drawing/2014/main" id="{8C832AF1-9C49-474C-8DB6-0F5E4F3C1A27}"/>
              </a:ext>
            </a:extLst>
          </p:cNvPr>
          <p:cNvSpPr/>
          <p:nvPr/>
        </p:nvSpPr>
        <p:spPr>
          <a:xfrm>
            <a:off x="4935224" y="3976599"/>
            <a:ext cx="2492128" cy="164432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0" tIns="121920" rIns="121920" bIns="60960" numCol="1" spcCol="0" rtlCol="0" fromWordArt="0" anchor="t" anchorCtr="0" forceAA="0" compatLnSpc="1">
            <a:prstTxWarp prst="textNoShape">
              <a:avLst/>
            </a:prstTxWarp>
            <a:noAutofit/>
          </a:bodyPr>
          <a:lstStyle/>
          <a:p>
            <a:pPr defTabSz="609561">
              <a:defRPr/>
            </a:pPr>
            <a:endParaRPr lang="en-US" sz="1667" dirty="0">
              <a:solidFill>
                <a:schemeClr val="tx1">
                  <a:lumMod val="75000"/>
                </a:schemeClr>
              </a:solidFill>
              <a:latin typeface="Meiryo" panose="020B0604030504040204" pitchFamily="34" charset="-128"/>
              <a:ea typeface="Meiryo" panose="020B0604030504040204" pitchFamily="34" charset="-128"/>
            </a:endParaRPr>
          </a:p>
        </p:txBody>
      </p:sp>
      <p:pic>
        <p:nvPicPr>
          <p:cNvPr id="159" name="Graphic 11">
            <a:extLst>
              <a:ext uri="{FF2B5EF4-FFF2-40B4-BE49-F238E27FC236}">
                <a16:creationId xmlns:a16="http://schemas.microsoft.com/office/drawing/2014/main" id="{7A9953D0-786A-314D-A635-A52AC210EE8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931699" y="3976600"/>
            <a:ext cx="396729" cy="396729"/>
          </a:xfrm>
          <a:prstGeom prst="rect">
            <a:avLst/>
          </a:prstGeom>
        </p:spPr>
      </p:pic>
      <p:sp>
        <p:nvSpPr>
          <p:cNvPr id="160" name="TextBox 197">
            <a:extLst>
              <a:ext uri="{FF2B5EF4-FFF2-40B4-BE49-F238E27FC236}">
                <a16:creationId xmlns:a16="http://schemas.microsoft.com/office/drawing/2014/main" id="{3134DABF-D60F-C74A-A8FD-3EC2ADA128FE}"/>
              </a:ext>
            </a:extLst>
          </p:cNvPr>
          <p:cNvSpPr txBox="1"/>
          <p:nvPr/>
        </p:nvSpPr>
        <p:spPr>
          <a:xfrm>
            <a:off x="5261406" y="3966455"/>
            <a:ext cx="1733649" cy="400110"/>
          </a:xfrm>
          <a:prstGeom prst="rect">
            <a:avLst/>
          </a:prstGeom>
          <a:noFill/>
        </p:spPr>
        <p:txBody>
          <a:bodyPr wrap="square" rtlCol="0">
            <a:spAutoFit/>
          </a:bodyPr>
          <a:lstStyle/>
          <a:p>
            <a:pPr defTabSz="609561">
              <a:defRPr/>
            </a:pPr>
            <a:r>
              <a:rPr lang="ja-JP" altLang="en-US" sz="1000">
                <a:solidFill>
                  <a:schemeClr val="tx1">
                    <a:lumMod val="75000"/>
                  </a:schemeClr>
                </a:solidFill>
                <a:latin typeface="Meiryo" panose="020B0604030504040204" pitchFamily="34" charset="-128"/>
                <a:ea typeface="Meiryo" panose="020B0604030504040204" pitchFamily="34" charset="-128"/>
              </a:rPr>
              <a:t>共通サービス</a:t>
            </a:r>
            <a:endParaRPr lang="en-US" altLang="ja-JP" sz="1000" dirty="0">
              <a:solidFill>
                <a:schemeClr val="tx1">
                  <a:lumMod val="75000"/>
                </a:schemeClr>
              </a:solidFill>
              <a:latin typeface="Meiryo" panose="020B0604030504040204" pitchFamily="34" charset="-128"/>
              <a:ea typeface="Meiryo" panose="020B0604030504040204" pitchFamily="34" charset="-128"/>
            </a:endParaRPr>
          </a:p>
          <a:p>
            <a:pPr defTabSz="609561">
              <a:defRPr/>
            </a:pPr>
            <a:r>
              <a:rPr lang="ja-JP" altLang="en-US" sz="1000">
                <a:solidFill>
                  <a:schemeClr val="tx1">
                    <a:lumMod val="75000"/>
                  </a:schemeClr>
                </a:solidFill>
                <a:latin typeface="Meiryo" panose="020B0604030504040204" pitchFamily="34" charset="-128"/>
                <a:ea typeface="Meiryo" panose="020B0604030504040204" pitchFamily="34" charset="-128"/>
              </a:rPr>
              <a:t>アカウント</a:t>
            </a:r>
            <a:endParaRPr lang="en-US" sz="1000" dirty="0">
              <a:solidFill>
                <a:schemeClr val="tx1">
                  <a:lumMod val="75000"/>
                </a:schemeClr>
              </a:solidFill>
              <a:latin typeface="Meiryo" panose="020B0604030504040204" pitchFamily="34" charset="-128"/>
              <a:ea typeface="Meiryo" panose="020B0604030504040204" pitchFamily="34" charset="-128"/>
            </a:endParaRPr>
          </a:p>
        </p:txBody>
      </p:sp>
      <p:pic>
        <p:nvPicPr>
          <p:cNvPr id="161" name="Graphic 17">
            <a:extLst>
              <a:ext uri="{FF2B5EF4-FFF2-40B4-BE49-F238E27FC236}">
                <a16:creationId xmlns:a16="http://schemas.microsoft.com/office/drawing/2014/main" id="{D036F9F0-A45D-0441-98B6-3874CE2F4816}"/>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6824712" y="4417545"/>
            <a:ext cx="373143" cy="373143"/>
          </a:xfrm>
          <a:prstGeom prst="rect">
            <a:avLst/>
          </a:prstGeom>
        </p:spPr>
      </p:pic>
      <p:sp>
        <p:nvSpPr>
          <p:cNvPr id="162" name="TextBox 197">
            <a:extLst>
              <a:ext uri="{FF2B5EF4-FFF2-40B4-BE49-F238E27FC236}">
                <a16:creationId xmlns:a16="http://schemas.microsoft.com/office/drawing/2014/main" id="{F693F8D6-F374-3F4F-A8E8-DFD86C4AF2C0}"/>
              </a:ext>
            </a:extLst>
          </p:cNvPr>
          <p:cNvSpPr txBox="1"/>
          <p:nvPr/>
        </p:nvSpPr>
        <p:spPr>
          <a:xfrm>
            <a:off x="6571656" y="4795444"/>
            <a:ext cx="839293" cy="451534"/>
          </a:xfrm>
          <a:prstGeom prst="rect">
            <a:avLst/>
          </a:prstGeom>
          <a:noFill/>
        </p:spPr>
        <p:txBody>
          <a:bodyPr wrap="square" rtlCol="0">
            <a:spAutoFit/>
          </a:bodyPr>
          <a:lstStyle/>
          <a:p>
            <a:pPr algn="ctr" defTabSz="609561">
              <a:defRPr/>
            </a:pPr>
            <a:r>
              <a:rPr lang="en-US" altLang="ja-JP" sz="1167" dirty="0">
                <a:solidFill>
                  <a:schemeClr val="tx1">
                    <a:lumMod val="75000"/>
                  </a:schemeClr>
                </a:solidFill>
                <a:latin typeface="Meiryo" panose="020B0604030504040204" pitchFamily="34" charset="-128"/>
                <a:ea typeface="Meiryo" panose="020B0604030504040204" pitchFamily="34" charset="-128"/>
              </a:rPr>
              <a:t>Transit Gateway</a:t>
            </a:r>
          </a:p>
        </p:txBody>
      </p:sp>
      <p:pic>
        <p:nvPicPr>
          <p:cNvPr id="163" name="Graphic 11">
            <a:extLst>
              <a:ext uri="{FF2B5EF4-FFF2-40B4-BE49-F238E27FC236}">
                <a16:creationId xmlns:a16="http://schemas.microsoft.com/office/drawing/2014/main" id="{429E9260-9B38-174D-AE81-AA8BED9B06C4}"/>
              </a:ext>
            </a:extLst>
          </p:cNvPr>
          <p:cNvPicPr>
            <a:picLocks noChangeAspect="1"/>
          </p:cNvPicPr>
          <p:nvPr/>
        </p:nvPicPr>
        <p:blipFill>
          <a:blip r:embed="rId9" cstate="screen">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5617503" y="4425163"/>
            <a:ext cx="365762" cy="365762"/>
          </a:xfrm>
          <a:prstGeom prst="rect">
            <a:avLst/>
          </a:prstGeom>
        </p:spPr>
      </p:pic>
      <p:sp>
        <p:nvSpPr>
          <p:cNvPr id="164" name="TextBox 197">
            <a:extLst>
              <a:ext uri="{FF2B5EF4-FFF2-40B4-BE49-F238E27FC236}">
                <a16:creationId xmlns:a16="http://schemas.microsoft.com/office/drawing/2014/main" id="{0657E3CC-DD96-434F-813C-D94B883FE304}"/>
              </a:ext>
            </a:extLst>
          </p:cNvPr>
          <p:cNvSpPr txBox="1"/>
          <p:nvPr/>
        </p:nvSpPr>
        <p:spPr>
          <a:xfrm>
            <a:off x="5378736" y="4752249"/>
            <a:ext cx="839293" cy="631135"/>
          </a:xfrm>
          <a:prstGeom prst="rect">
            <a:avLst/>
          </a:prstGeom>
          <a:noFill/>
        </p:spPr>
        <p:txBody>
          <a:bodyPr wrap="square" rtlCol="0">
            <a:spAutoFit/>
          </a:bodyPr>
          <a:lstStyle/>
          <a:p>
            <a:pPr algn="ctr" defTabSz="609561">
              <a:defRPr/>
            </a:pPr>
            <a:r>
              <a:rPr lang="en-US" altLang="ja-JP" sz="1167" dirty="0">
                <a:solidFill>
                  <a:schemeClr val="tx1">
                    <a:lumMod val="75000"/>
                  </a:schemeClr>
                </a:solidFill>
                <a:latin typeface="Meiryo" panose="020B0604030504040204" pitchFamily="34" charset="-128"/>
                <a:ea typeface="Meiryo" panose="020B0604030504040204" pitchFamily="34" charset="-128"/>
              </a:rPr>
              <a:t>Direct Connect</a:t>
            </a:r>
          </a:p>
          <a:p>
            <a:pPr algn="ctr" defTabSz="609561">
              <a:defRPr/>
            </a:pPr>
            <a:r>
              <a:rPr lang="en-US" altLang="ja-JP" sz="1167" dirty="0">
                <a:solidFill>
                  <a:schemeClr val="tx1">
                    <a:lumMod val="75000"/>
                  </a:schemeClr>
                </a:solidFill>
                <a:latin typeface="Meiryo" panose="020B0604030504040204" pitchFamily="34" charset="-128"/>
                <a:ea typeface="Meiryo" panose="020B0604030504040204" pitchFamily="34" charset="-128"/>
              </a:rPr>
              <a:t>Gateway</a:t>
            </a:r>
          </a:p>
        </p:txBody>
      </p:sp>
      <p:sp>
        <p:nvSpPr>
          <p:cNvPr id="165" name="Rectangle 100">
            <a:extLst>
              <a:ext uri="{FF2B5EF4-FFF2-40B4-BE49-F238E27FC236}">
                <a16:creationId xmlns:a16="http://schemas.microsoft.com/office/drawing/2014/main" id="{4E5250EF-504A-E849-9F7F-12B73BA78904}"/>
              </a:ext>
            </a:extLst>
          </p:cNvPr>
          <p:cNvSpPr/>
          <p:nvPr/>
        </p:nvSpPr>
        <p:spPr>
          <a:xfrm>
            <a:off x="1842849" y="4081104"/>
            <a:ext cx="1655075" cy="1020684"/>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defTabSz="914363"/>
            <a:r>
              <a:rPr lang="ja-JP" altLang="en-US" sz="1000">
                <a:solidFill>
                  <a:schemeClr val="tx1">
                    <a:lumMod val="75000"/>
                  </a:schemeClr>
                </a:solidFill>
                <a:latin typeface="Meiryo" panose="020B0604030504040204" pitchFamily="34" charset="-128"/>
                <a:ea typeface="Meiryo" panose="020B0604030504040204" pitchFamily="34" charset="-128"/>
                <a:cs typeface="Calibri" panose="020F0502020204030204" pitchFamily="34" charset="0"/>
              </a:rPr>
              <a:t>オンプレ</a:t>
            </a:r>
            <a:r>
              <a:rPr lang="en-US" altLang="ja-JP" sz="1000" dirty="0">
                <a:solidFill>
                  <a:schemeClr val="tx1">
                    <a:lumMod val="75000"/>
                  </a:schemeClr>
                </a:solidFill>
                <a:latin typeface="Meiryo" panose="020B0604030504040204" pitchFamily="34" charset="-128"/>
                <a:ea typeface="Meiryo" panose="020B0604030504040204" pitchFamily="34" charset="-128"/>
                <a:cs typeface="Calibri" panose="020F0502020204030204" pitchFamily="34" charset="0"/>
              </a:rPr>
              <a:t>DC</a:t>
            </a:r>
          </a:p>
        </p:txBody>
      </p:sp>
      <p:pic>
        <p:nvPicPr>
          <p:cNvPr id="166" name="Graphic 19">
            <a:extLst>
              <a:ext uri="{FF2B5EF4-FFF2-40B4-BE49-F238E27FC236}">
                <a16:creationId xmlns:a16="http://schemas.microsoft.com/office/drawing/2014/main" id="{449EC3BA-118A-314A-9013-880D0CE704F9}"/>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830633" y="4079933"/>
            <a:ext cx="330200" cy="330200"/>
          </a:xfrm>
          <a:prstGeom prst="rect">
            <a:avLst/>
          </a:prstGeom>
        </p:spPr>
      </p:pic>
      <p:pic>
        <p:nvPicPr>
          <p:cNvPr id="167" name="Graphic 13">
            <a:extLst>
              <a:ext uri="{FF2B5EF4-FFF2-40B4-BE49-F238E27FC236}">
                <a16:creationId xmlns:a16="http://schemas.microsoft.com/office/drawing/2014/main" id="{0F145C45-4C77-F046-9651-C486AD09DC9F}"/>
              </a:ext>
            </a:extLst>
          </p:cNvPr>
          <p:cNvPicPr>
            <a:picLocks noChangeAspect="1"/>
          </p:cNvPicPr>
          <p:nvPr/>
        </p:nvPicPr>
        <p:blipFill>
          <a:blip r:embed="rId13" cstate="screen">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2618659" y="4610091"/>
            <a:ext cx="298868" cy="298868"/>
          </a:xfrm>
          <a:prstGeom prst="rect">
            <a:avLst/>
          </a:prstGeom>
        </p:spPr>
      </p:pic>
      <p:pic>
        <p:nvPicPr>
          <p:cNvPr id="168" name="Graphic 37">
            <a:extLst>
              <a:ext uri="{FF2B5EF4-FFF2-40B4-BE49-F238E27FC236}">
                <a16:creationId xmlns:a16="http://schemas.microsoft.com/office/drawing/2014/main" id="{0F34B80D-83E6-DD4D-8C65-9C77FE7AFA95}"/>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2284792" y="4400702"/>
            <a:ext cx="469900" cy="469900"/>
          </a:xfrm>
          <a:prstGeom prst="rect">
            <a:avLst/>
          </a:prstGeom>
        </p:spPr>
      </p:pic>
      <p:cxnSp>
        <p:nvCxnSpPr>
          <p:cNvPr id="169" name="Straight Arrow Connector 28">
            <a:extLst>
              <a:ext uri="{FF2B5EF4-FFF2-40B4-BE49-F238E27FC236}">
                <a16:creationId xmlns:a16="http://schemas.microsoft.com/office/drawing/2014/main" id="{AFE941BD-1E2F-D44C-BD0B-355368BD6187}"/>
              </a:ext>
            </a:extLst>
          </p:cNvPr>
          <p:cNvCxnSpPr>
            <a:cxnSpLocks/>
            <a:stCxn id="184" idx="1"/>
            <a:endCxn id="170" idx="3"/>
          </p:cNvCxnSpPr>
          <p:nvPr/>
        </p:nvCxnSpPr>
        <p:spPr>
          <a:xfrm flipH="1">
            <a:off x="3648723" y="4604114"/>
            <a:ext cx="486585" cy="3403"/>
          </a:xfrm>
          <a:prstGeom prst="straightConnector1">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170" name="Graphic 46">
            <a:extLst>
              <a:ext uri="{FF2B5EF4-FFF2-40B4-BE49-F238E27FC236}">
                <a16:creationId xmlns:a16="http://schemas.microsoft.com/office/drawing/2014/main" id="{644148EC-51AF-CD42-9B6F-EC06ED7D51FE}"/>
              </a:ext>
            </a:extLst>
          </p:cNvPr>
          <p:cNvPicPr>
            <a:picLocks noChangeAspect="1"/>
          </p:cNvPicPr>
          <p:nvPr/>
        </p:nvPicPr>
        <p:blipFill>
          <a:blip r:embed="rId17" cstate="screen">
            <a:extLst>
              <a:ext uri="{28A0092B-C50C-407E-A947-70E740481C1C}">
                <a14:useLocalDpi xmlns:a14="http://schemas.microsoft.com/office/drawing/2010/main"/>
              </a:ext>
              <a:ext uri="{96DAC541-7B7A-43D3-8B79-37D633B846F1}">
                <asvg:svgBlip xmlns:asvg="http://schemas.microsoft.com/office/drawing/2016/SVG/main" r:embed="rId18"/>
              </a:ext>
            </a:extLst>
          </a:blip>
          <a:stretch>
            <a:fillRect/>
          </a:stretch>
        </p:blipFill>
        <p:spPr>
          <a:xfrm>
            <a:off x="3387154" y="4476732"/>
            <a:ext cx="261568" cy="261568"/>
          </a:xfrm>
          <a:prstGeom prst="rect">
            <a:avLst/>
          </a:prstGeom>
        </p:spPr>
      </p:pic>
      <p:cxnSp>
        <p:nvCxnSpPr>
          <p:cNvPr id="171" name="Straight Arrow Connector 28">
            <a:extLst>
              <a:ext uri="{FF2B5EF4-FFF2-40B4-BE49-F238E27FC236}">
                <a16:creationId xmlns:a16="http://schemas.microsoft.com/office/drawing/2014/main" id="{A5B469E2-9898-5E47-90F3-B77DD1DB57B0}"/>
              </a:ext>
            </a:extLst>
          </p:cNvPr>
          <p:cNvCxnSpPr>
            <a:cxnSpLocks/>
            <a:stCxn id="163" idx="3"/>
            <a:endCxn id="161" idx="1"/>
          </p:cNvCxnSpPr>
          <p:nvPr/>
        </p:nvCxnSpPr>
        <p:spPr>
          <a:xfrm flipV="1">
            <a:off x="5983265" y="4604114"/>
            <a:ext cx="841447" cy="3928"/>
          </a:xfrm>
          <a:prstGeom prst="straightConnector1">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2" name="Straight Arrow Connector 28">
            <a:extLst>
              <a:ext uri="{FF2B5EF4-FFF2-40B4-BE49-F238E27FC236}">
                <a16:creationId xmlns:a16="http://schemas.microsoft.com/office/drawing/2014/main" id="{2433543B-931D-4143-BACA-EB24F88B9C38}"/>
              </a:ext>
            </a:extLst>
          </p:cNvPr>
          <p:cNvCxnSpPr>
            <a:cxnSpLocks/>
            <a:stCxn id="161" idx="0"/>
            <a:endCxn id="186" idx="2"/>
          </p:cNvCxnSpPr>
          <p:nvPr/>
        </p:nvCxnSpPr>
        <p:spPr>
          <a:xfrm flipH="1" flipV="1">
            <a:off x="4525619" y="3078981"/>
            <a:ext cx="2485664" cy="1338564"/>
          </a:xfrm>
          <a:prstGeom prst="straightConnector1">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3" name="Straight Arrow Connector 28">
            <a:extLst>
              <a:ext uri="{FF2B5EF4-FFF2-40B4-BE49-F238E27FC236}">
                <a16:creationId xmlns:a16="http://schemas.microsoft.com/office/drawing/2014/main" id="{80B87842-0030-3246-A442-2DE013C8A6A4}"/>
              </a:ext>
            </a:extLst>
          </p:cNvPr>
          <p:cNvCxnSpPr>
            <a:cxnSpLocks/>
            <a:stCxn id="161" idx="0"/>
            <a:endCxn id="188" idx="2"/>
          </p:cNvCxnSpPr>
          <p:nvPr/>
        </p:nvCxnSpPr>
        <p:spPr>
          <a:xfrm flipH="1" flipV="1">
            <a:off x="6464694" y="3078981"/>
            <a:ext cx="546589" cy="1338564"/>
          </a:xfrm>
          <a:prstGeom prst="straightConnector1">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74" name="Rectangle 25">
            <a:extLst>
              <a:ext uri="{FF2B5EF4-FFF2-40B4-BE49-F238E27FC236}">
                <a16:creationId xmlns:a16="http://schemas.microsoft.com/office/drawing/2014/main" id="{A5292996-5B3D-5E4B-8CEC-04AEAABD7B72}"/>
              </a:ext>
            </a:extLst>
          </p:cNvPr>
          <p:cNvSpPr/>
          <p:nvPr/>
        </p:nvSpPr>
        <p:spPr>
          <a:xfrm>
            <a:off x="6071285" y="2138730"/>
            <a:ext cx="1549075" cy="1061249"/>
          </a:xfrm>
          <a:prstGeom prst="rect">
            <a:avLst/>
          </a:prstGeom>
          <a:noFill/>
          <a:ln w="12700" cap="flat" cmpd="sng" algn="ctr">
            <a:solidFill>
              <a:srgbClr val="1D8900"/>
            </a:solidFill>
            <a:prstDash val="solid"/>
            <a:miter lim="800000"/>
          </a:ln>
          <a:effectLst/>
        </p:spPr>
        <p:txBody>
          <a:bodyPr rot="0" spcFirstLastPara="0" vertOverflow="overflow" horzOverflow="overflow" vert="horz" wrap="square" lIns="609600" tIns="121920" rIns="121920" bIns="60960" numCol="1" spcCol="0" rtlCol="0" fromWordArt="0" anchor="t" anchorCtr="0" forceAA="0" compatLnSpc="1">
            <a:prstTxWarp prst="textNoShape">
              <a:avLst/>
            </a:prstTxWarp>
            <a:noAutofit/>
          </a:bodyPr>
          <a:lstStyle/>
          <a:p>
            <a:pPr defTabSz="1219122">
              <a:defRPr/>
            </a:pPr>
            <a:r>
              <a:rPr lang="en-US" sz="1000" kern="0" dirty="0">
                <a:ln w="0"/>
                <a:solidFill>
                  <a:schemeClr val="tx1">
                    <a:lumMod val="75000"/>
                  </a:schemeClr>
                </a:solidFill>
                <a:latin typeface="Meiryo" panose="020B0604030504040204" pitchFamily="34" charset="-128"/>
                <a:ea typeface="Meiryo" panose="020B0604030504040204" pitchFamily="34" charset="-128"/>
              </a:rPr>
              <a:t>VPC</a:t>
            </a:r>
          </a:p>
        </p:txBody>
      </p:sp>
      <p:pic>
        <p:nvPicPr>
          <p:cNvPr id="175" name="Graphic 66">
            <a:extLst>
              <a:ext uri="{FF2B5EF4-FFF2-40B4-BE49-F238E27FC236}">
                <a16:creationId xmlns:a16="http://schemas.microsoft.com/office/drawing/2014/main" id="{DA5DE36C-9495-F54F-A6E6-18E92F987DD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071286" y="2139399"/>
            <a:ext cx="375153" cy="375153"/>
          </a:xfrm>
          <a:prstGeom prst="rect">
            <a:avLst/>
          </a:prstGeom>
        </p:spPr>
      </p:pic>
      <p:sp>
        <p:nvSpPr>
          <p:cNvPr id="176" name="Rectangle 34">
            <a:extLst>
              <a:ext uri="{FF2B5EF4-FFF2-40B4-BE49-F238E27FC236}">
                <a16:creationId xmlns:a16="http://schemas.microsoft.com/office/drawing/2014/main" id="{EB2321DB-4D37-B74F-B55A-31B5F840C0B7}"/>
              </a:ext>
            </a:extLst>
          </p:cNvPr>
          <p:cNvSpPr/>
          <p:nvPr/>
        </p:nvSpPr>
        <p:spPr>
          <a:xfrm>
            <a:off x="5996489" y="1514652"/>
            <a:ext cx="1710955" cy="1884102"/>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0" tIns="121920" rIns="121920" bIns="60960" numCol="1" spcCol="0" rtlCol="0" fromWordArt="0" anchor="t" anchorCtr="0" forceAA="0" compatLnSpc="1">
            <a:prstTxWarp prst="textNoShape">
              <a:avLst/>
            </a:prstTxWarp>
            <a:noAutofit/>
          </a:bodyPr>
          <a:lstStyle/>
          <a:p>
            <a:pPr defTabSz="609561">
              <a:defRPr/>
            </a:pPr>
            <a:endParaRPr lang="en-US" sz="1667" dirty="0">
              <a:solidFill>
                <a:schemeClr val="tx1">
                  <a:lumMod val="75000"/>
                </a:schemeClr>
              </a:solidFill>
              <a:latin typeface="Meiryo" panose="020B0604030504040204" pitchFamily="34" charset="-128"/>
              <a:ea typeface="Meiryo" panose="020B0604030504040204" pitchFamily="34" charset="-128"/>
            </a:endParaRPr>
          </a:p>
        </p:txBody>
      </p:sp>
      <p:pic>
        <p:nvPicPr>
          <p:cNvPr id="177" name="Graphic 11">
            <a:extLst>
              <a:ext uri="{FF2B5EF4-FFF2-40B4-BE49-F238E27FC236}">
                <a16:creationId xmlns:a16="http://schemas.microsoft.com/office/drawing/2014/main" id="{81482121-D2BA-5047-BE89-09E3AC55F1D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996492" y="1514124"/>
            <a:ext cx="396729" cy="396729"/>
          </a:xfrm>
          <a:prstGeom prst="rect">
            <a:avLst/>
          </a:prstGeom>
        </p:spPr>
      </p:pic>
      <p:sp>
        <p:nvSpPr>
          <p:cNvPr id="178" name="TextBox 197">
            <a:extLst>
              <a:ext uri="{FF2B5EF4-FFF2-40B4-BE49-F238E27FC236}">
                <a16:creationId xmlns:a16="http://schemas.microsoft.com/office/drawing/2014/main" id="{C033201C-3F81-4A4F-BDB4-DAB0ABA302A1}"/>
              </a:ext>
            </a:extLst>
          </p:cNvPr>
          <p:cNvSpPr txBox="1"/>
          <p:nvPr/>
        </p:nvSpPr>
        <p:spPr>
          <a:xfrm>
            <a:off x="6330900" y="1547151"/>
            <a:ext cx="1552156" cy="400110"/>
          </a:xfrm>
          <a:prstGeom prst="rect">
            <a:avLst/>
          </a:prstGeom>
          <a:noFill/>
        </p:spPr>
        <p:txBody>
          <a:bodyPr wrap="square" rtlCol="0">
            <a:spAutoFit/>
          </a:bodyPr>
          <a:lstStyle/>
          <a:p>
            <a:pPr defTabSz="609561">
              <a:defRPr/>
            </a:pPr>
            <a:r>
              <a:rPr lang="en-US" altLang="ja-JP" sz="1000" dirty="0">
                <a:solidFill>
                  <a:schemeClr val="tx1">
                    <a:lumMod val="75000"/>
                  </a:schemeClr>
                </a:solidFill>
                <a:latin typeface="Meiryo" panose="020B0604030504040204" pitchFamily="34" charset="-128"/>
                <a:ea typeface="Meiryo" panose="020B0604030504040204" pitchFamily="34" charset="-128"/>
              </a:rPr>
              <a:t>A</a:t>
            </a:r>
            <a:r>
              <a:rPr lang="ja-JP" altLang="en-US" sz="1000">
                <a:solidFill>
                  <a:schemeClr val="tx1">
                    <a:lumMod val="75000"/>
                  </a:schemeClr>
                </a:solidFill>
                <a:latin typeface="Meiryo" panose="020B0604030504040204" pitchFamily="34" charset="-128"/>
                <a:ea typeface="Meiryo" panose="020B0604030504040204" pitchFamily="34" charset="-128"/>
              </a:rPr>
              <a:t>システム</a:t>
            </a:r>
            <a:endParaRPr lang="en-US" altLang="ja-JP" sz="1000" dirty="0">
              <a:solidFill>
                <a:schemeClr val="tx1">
                  <a:lumMod val="75000"/>
                </a:schemeClr>
              </a:solidFill>
              <a:latin typeface="Meiryo" panose="020B0604030504040204" pitchFamily="34" charset="-128"/>
              <a:ea typeface="Meiryo" panose="020B0604030504040204" pitchFamily="34" charset="-128"/>
            </a:endParaRPr>
          </a:p>
          <a:p>
            <a:pPr defTabSz="609561">
              <a:defRPr/>
            </a:pPr>
            <a:r>
              <a:rPr lang="ja-JP" altLang="en-US" sz="1000">
                <a:solidFill>
                  <a:schemeClr val="tx1">
                    <a:lumMod val="75000"/>
                  </a:schemeClr>
                </a:solidFill>
                <a:latin typeface="Meiryo" panose="020B0604030504040204" pitchFamily="34" charset="-128"/>
                <a:ea typeface="Meiryo" panose="020B0604030504040204" pitchFamily="34" charset="-128"/>
              </a:rPr>
              <a:t>検証アカウント</a:t>
            </a:r>
            <a:endParaRPr lang="en-US" sz="1000" dirty="0">
              <a:solidFill>
                <a:schemeClr val="tx1">
                  <a:lumMod val="75000"/>
                </a:schemeClr>
              </a:solidFill>
              <a:latin typeface="Meiryo" panose="020B0604030504040204" pitchFamily="34" charset="-128"/>
              <a:ea typeface="Meiryo" panose="020B0604030504040204" pitchFamily="34" charset="-128"/>
            </a:endParaRPr>
          </a:p>
        </p:txBody>
      </p:sp>
      <p:sp>
        <p:nvSpPr>
          <p:cNvPr id="179" name="Rectangle 25">
            <a:extLst>
              <a:ext uri="{FF2B5EF4-FFF2-40B4-BE49-F238E27FC236}">
                <a16:creationId xmlns:a16="http://schemas.microsoft.com/office/drawing/2014/main" id="{D60C108B-02AD-5D47-A00C-FA4ACDDABBCD}"/>
              </a:ext>
            </a:extLst>
          </p:cNvPr>
          <p:cNvSpPr/>
          <p:nvPr/>
        </p:nvSpPr>
        <p:spPr>
          <a:xfrm>
            <a:off x="4127738" y="2140312"/>
            <a:ext cx="1549075" cy="1061249"/>
          </a:xfrm>
          <a:prstGeom prst="rect">
            <a:avLst/>
          </a:prstGeom>
          <a:noFill/>
          <a:ln w="12700" cap="flat" cmpd="sng" algn="ctr">
            <a:solidFill>
              <a:srgbClr val="1D8900"/>
            </a:solidFill>
            <a:prstDash val="solid"/>
            <a:miter lim="800000"/>
          </a:ln>
          <a:effectLst/>
        </p:spPr>
        <p:txBody>
          <a:bodyPr rot="0" spcFirstLastPara="0" vertOverflow="overflow" horzOverflow="overflow" vert="horz" wrap="square" lIns="609600" tIns="121920" rIns="121920" bIns="60960" numCol="1" spcCol="0" rtlCol="0" fromWordArt="0" anchor="t" anchorCtr="0" forceAA="0" compatLnSpc="1">
            <a:prstTxWarp prst="textNoShape">
              <a:avLst/>
            </a:prstTxWarp>
            <a:noAutofit/>
          </a:bodyPr>
          <a:lstStyle/>
          <a:p>
            <a:pPr defTabSz="1219122">
              <a:defRPr/>
            </a:pPr>
            <a:r>
              <a:rPr lang="en-US" sz="1000" kern="0" dirty="0">
                <a:ln w="0"/>
                <a:solidFill>
                  <a:schemeClr val="tx1">
                    <a:lumMod val="75000"/>
                  </a:schemeClr>
                </a:solidFill>
                <a:latin typeface="Meiryo" panose="020B0604030504040204" pitchFamily="34" charset="-128"/>
                <a:ea typeface="Meiryo" panose="020B0604030504040204" pitchFamily="34" charset="-128"/>
              </a:rPr>
              <a:t>VPC</a:t>
            </a:r>
          </a:p>
        </p:txBody>
      </p:sp>
      <p:pic>
        <p:nvPicPr>
          <p:cNvPr id="180" name="Graphic 66">
            <a:extLst>
              <a:ext uri="{FF2B5EF4-FFF2-40B4-BE49-F238E27FC236}">
                <a16:creationId xmlns:a16="http://schemas.microsoft.com/office/drawing/2014/main" id="{4A1AF69D-1078-5946-A417-93339E30DC7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127739" y="2139399"/>
            <a:ext cx="375153" cy="375153"/>
          </a:xfrm>
          <a:prstGeom prst="rect">
            <a:avLst/>
          </a:prstGeom>
        </p:spPr>
      </p:pic>
      <p:sp>
        <p:nvSpPr>
          <p:cNvPr id="181" name="Rectangle 34">
            <a:extLst>
              <a:ext uri="{FF2B5EF4-FFF2-40B4-BE49-F238E27FC236}">
                <a16:creationId xmlns:a16="http://schemas.microsoft.com/office/drawing/2014/main" id="{51AF1792-8927-E149-99AD-0295145972E8}"/>
              </a:ext>
            </a:extLst>
          </p:cNvPr>
          <p:cNvSpPr/>
          <p:nvPr/>
        </p:nvSpPr>
        <p:spPr>
          <a:xfrm>
            <a:off x="4052941" y="1516236"/>
            <a:ext cx="1710955" cy="1884102"/>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0" tIns="121920" rIns="121920" bIns="60960" numCol="1" spcCol="0" rtlCol="0" fromWordArt="0" anchor="t" anchorCtr="0" forceAA="0" compatLnSpc="1">
            <a:prstTxWarp prst="textNoShape">
              <a:avLst/>
            </a:prstTxWarp>
            <a:noAutofit/>
          </a:bodyPr>
          <a:lstStyle/>
          <a:p>
            <a:pPr defTabSz="609561">
              <a:defRPr/>
            </a:pPr>
            <a:endParaRPr lang="en-US" sz="1667" dirty="0">
              <a:solidFill>
                <a:schemeClr val="tx1">
                  <a:lumMod val="75000"/>
                </a:schemeClr>
              </a:solidFill>
              <a:latin typeface="Meiryo" panose="020B0604030504040204" pitchFamily="34" charset="-128"/>
              <a:ea typeface="Meiryo" panose="020B0604030504040204" pitchFamily="34" charset="-128"/>
            </a:endParaRPr>
          </a:p>
        </p:txBody>
      </p:sp>
      <p:pic>
        <p:nvPicPr>
          <p:cNvPr id="182" name="Graphic 11">
            <a:extLst>
              <a:ext uri="{FF2B5EF4-FFF2-40B4-BE49-F238E27FC236}">
                <a16:creationId xmlns:a16="http://schemas.microsoft.com/office/drawing/2014/main" id="{40A09012-DB56-9D4D-A096-0510E174BE2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52944" y="1515706"/>
            <a:ext cx="396729" cy="396729"/>
          </a:xfrm>
          <a:prstGeom prst="rect">
            <a:avLst/>
          </a:prstGeom>
        </p:spPr>
      </p:pic>
      <p:sp>
        <p:nvSpPr>
          <p:cNvPr id="183" name="TextBox 197">
            <a:extLst>
              <a:ext uri="{FF2B5EF4-FFF2-40B4-BE49-F238E27FC236}">
                <a16:creationId xmlns:a16="http://schemas.microsoft.com/office/drawing/2014/main" id="{B1436145-C899-C549-A0C0-C12BE850FD58}"/>
              </a:ext>
            </a:extLst>
          </p:cNvPr>
          <p:cNvSpPr txBox="1"/>
          <p:nvPr/>
        </p:nvSpPr>
        <p:spPr>
          <a:xfrm>
            <a:off x="4397240" y="1547151"/>
            <a:ext cx="1552156" cy="400110"/>
          </a:xfrm>
          <a:prstGeom prst="rect">
            <a:avLst/>
          </a:prstGeom>
          <a:noFill/>
        </p:spPr>
        <p:txBody>
          <a:bodyPr wrap="square" rtlCol="0">
            <a:spAutoFit/>
          </a:bodyPr>
          <a:lstStyle/>
          <a:p>
            <a:pPr defTabSz="609561">
              <a:defRPr/>
            </a:pPr>
            <a:r>
              <a:rPr lang="en-US" altLang="ja-JP" sz="1000" dirty="0">
                <a:solidFill>
                  <a:schemeClr val="tx1">
                    <a:lumMod val="75000"/>
                  </a:schemeClr>
                </a:solidFill>
                <a:latin typeface="Meiryo" panose="020B0604030504040204" pitchFamily="34" charset="-128"/>
                <a:ea typeface="Meiryo" panose="020B0604030504040204" pitchFamily="34" charset="-128"/>
              </a:rPr>
              <a:t>A</a:t>
            </a:r>
            <a:r>
              <a:rPr lang="ja-JP" altLang="en-US" sz="1000">
                <a:solidFill>
                  <a:schemeClr val="tx1">
                    <a:lumMod val="75000"/>
                  </a:schemeClr>
                </a:solidFill>
                <a:latin typeface="Meiryo" panose="020B0604030504040204" pitchFamily="34" charset="-128"/>
                <a:ea typeface="Meiryo" panose="020B0604030504040204" pitchFamily="34" charset="-128"/>
              </a:rPr>
              <a:t>システム</a:t>
            </a:r>
            <a:endParaRPr lang="en-US" altLang="ja-JP" sz="1000" dirty="0">
              <a:solidFill>
                <a:schemeClr val="tx1">
                  <a:lumMod val="75000"/>
                </a:schemeClr>
              </a:solidFill>
              <a:latin typeface="Meiryo" panose="020B0604030504040204" pitchFamily="34" charset="-128"/>
              <a:ea typeface="Meiryo" panose="020B0604030504040204" pitchFamily="34" charset="-128"/>
            </a:endParaRPr>
          </a:p>
          <a:p>
            <a:pPr defTabSz="609561">
              <a:defRPr/>
            </a:pPr>
            <a:r>
              <a:rPr lang="ja-JP" altLang="en-US" sz="1000">
                <a:solidFill>
                  <a:schemeClr val="tx1">
                    <a:lumMod val="75000"/>
                  </a:schemeClr>
                </a:solidFill>
                <a:latin typeface="Meiryo" panose="020B0604030504040204" pitchFamily="34" charset="-128"/>
                <a:ea typeface="Meiryo" panose="020B0604030504040204" pitchFamily="34" charset="-128"/>
              </a:rPr>
              <a:t>本番アカウント</a:t>
            </a:r>
            <a:endParaRPr lang="en-US" sz="1000" dirty="0">
              <a:solidFill>
                <a:schemeClr val="tx1">
                  <a:lumMod val="75000"/>
                </a:schemeClr>
              </a:solidFill>
              <a:latin typeface="Meiryo" panose="020B0604030504040204" pitchFamily="34" charset="-128"/>
              <a:ea typeface="Meiryo" panose="020B0604030504040204" pitchFamily="34" charset="-128"/>
            </a:endParaRPr>
          </a:p>
        </p:txBody>
      </p:sp>
      <p:pic>
        <p:nvPicPr>
          <p:cNvPr id="184" name="Graphic 11">
            <a:extLst>
              <a:ext uri="{FF2B5EF4-FFF2-40B4-BE49-F238E27FC236}">
                <a16:creationId xmlns:a16="http://schemas.microsoft.com/office/drawing/2014/main" id="{F0E854CC-18C7-1946-83DA-D155C0477FC0}"/>
              </a:ext>
            </a:extLst>
          </p:cNvPr>
          <p:cNvPicPr>
            <a:picLocks noChangeAspect="1"/>
          </p:cNvPicPr>
          <p:nvPr/>
        </p:nvPicPr>
        <p:blipFill>
          <a:blip r:embed="rId9" cstate="screen">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4135308" y="4421234"/>
            <a:ext cx="365762" cy="365762"/>
          </a:xfrm>
          <a:prstGeom prst="rect">
            <a:avLst/>
          </a:prstGeom>
        </p:spPr>
      </p:pic>
      <p:cxnSp>
        <p:nvCxnSpPr>
          <p:cNvPr id="185" name="Straight Arrow Connector 28">
            <a:extLst>
              <a:ext uri="{FF2B5EF4-FFF2-40B4-BE49-F238E27FC236}">
                <a16:creationId xmlns:a16="http://schemas.microsoft.com/office/drawing/2014/main" id="{1A681F9E-87B7-BC46-9C1E-ACB3F7813DCA}"/>
              </a:ext>
            </a:extLst>
          </p:cNvPr>
          <p:cNvCxnSpPr>
            <a:cxnSpLocks/>
            <a:stCxn id="184" idx="3"/>
            <a:endCxn id="163" idx="1"/>
          </p:cNvCxnSpPr>
          <p:nvPr/>
        </p:nvCxnSpPr>
        <p:spPr>
          <a:xfrm>
            <a:off x="4501070" y="4604116"/>
            <a:ext cx="1116433" cy="3929"/>
          </a:xfrm>
          <a:prstGeom prst="straightConnector1">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86" name="Rectangle 36">
            <a:extLst>
              <a:ext uri="{FF2B5EF4-FFF2-40B4-BE49-F238E27FC236}">
                <a16:creationId xmlns:a16="http://schemas.microsoft.com/office/drawing/2014/main" id="{AE836B05-5461-5D4B-9226-75B35F848DC1}"/>
              </a:ext>
            </a:extLst>
          </p:cNvPr>
          <p:cNvSpPr/>
          <p:nvPr/>
        </p:nvSpPr>
        <p:spPr>
          <a:xfrm>
            <a:off x="4192615" y="2560753"/>
            <a:ext cx="666007" cy="518227"/>
          </a:xfrm>
          <a:prstGeom prst="rect">
            <a:avLst/>
          </a:prstGeom>
          <a:noFill/>
          <a:ln w="1270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121920" rIns="121920" bIns="60960" numCol="1" spcCol="0" rtlCol="0" fromWordArt="0" anchor="t" anchorCtr="0" forceAA="0" compatLnSpc="1">
            <a:prstTxWarp prst="textNoShape">
              <a:avLst/>
            </a:prstTxWarp>
            <a:noAutofit/>
          </a:bodyPr>
          <a:lstStyle/>
          <a:p>
            <a:pPr algn="ctr" defTabSz="609561">
              <a:defRPr/>
            </a:pPr>
            <a:r>
              <a:rPr lang="en-US" sz="1167" dirty="0">
                <a:solidFill>
                  <a:schemeClr val="tx1">
                    <a:lumMod val="75000"/>
                  </a:schemeClr>
                </a:solidFill>
                <a:latin typeface="Meiryo" panose="020B0604030504040204" pitchFamily="34" charset="-128"/>
                <a:ea typeface="Meiryo" panose="020B0604030504040204" pitchFamily="34" charset="-128"/>
              </a:rPr>
              <a:t>AZ #1</a:t>
            </a:r>
          </a:p>
        </p:txBody>
      </p:sp>
      <p:sp>
        <p:nvSpPr>
          <p:cNvPr id="187" name="Rectangle 36">
            <a:extLst>
              <a:ext uri="{FF2B5EF4-FFF2-40B4-BE49-F238E27FC236}">
                <a16:creationId xmlns:a16="http://schemas.microsoft.com/office/drawing/2014/main" id="{488EB552-8D45-8A49-BA96-844EAB80F9E6}"/>
              </a:ext>
            </a:extLst>
          </p:cNvPr>
          <p:cNvSpPr/>
          <p:nvPr/>
        </p:nvSpPr>
        <p:spPr>
          <a:xfrm>
            <a:off x="4945707" y="2560753"/>
            <a:ext cx="666007" cy="518227"/>
          </a:xfrm>
          <a:prstGeom prst="rect">
            <a:avLst/>
          </a:prstGeom>
          <a:noFill/>
          <a:ln w="1270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121920" rIns="121920" bIns="60960" numCol="1" spcCol="0" rtlCol="0" fromWordArt="0" anchor="t" anchorCtr="0" forceAA="0" compatLnSpc="1">
            <a:prstTxWarp prst="textNoShape">
              <a:avLst/>
            </a:prstTxWarp>
            <a:noAutofit/>
          </a:bodyPr>
          <a:lstStyle/>
          <a:p>
            <a:pPr algn="ctr" defTabSz="609561">
              <a:defRPr/>
            </a:pPr>
            <a:r>
              <a:rPr lang="en-US" sz="1167" dirty="0">
                <a:solidFill>
                  <a:schemeClr val="tx1">
                    <a:lumMod val="75000"/>
                  </a:schemeClr>
                </a:solidFill>
                <a:latin typeface="Meiryo" panose="020B0604030504040204" pitchFamily="34" charset="-128"/>
                <a:ea typeface="Meiryo" panose="020B0604030504040204" pitchFamily="34" charset="-128"/>
              </a:rPr>
              <a:t>AZ #2</a:t>
            </a:r>
          </a:p>
        </p:txBody>
      </p:sp>
      <p:sp>
        <p:nvSpPr>
          <p:cNvPr id="188" name="Rectangle 36">
            <a:extLst>
              <a:ext uri="{FF2B5EF4-FFF2-40B4-BE49-F238E27FC236}">
                <a16:creationId xmlns:a16="http://schemas.microsoft.com/office/drawing/2014/main" id="{5BB19A06-1266-2D4A-99C7-23B4F5184DEE}"/>
              </a:ext>
            </a:extLst>
          </p:cNvPr>
          <p:cNvSpPr/>
          <p:nvPr/>
        </p:nvSpPr>
        <p:spPr>
          <a:xfrm>
            <a:off x="6131690" y="2560753"/>
            <a:ext cx="666007" cy="518227"/>
          </a:xfrm>
          <a:prstGeom prst="rect">
            <a:avLst/>
          </a:prstGeom>
          <a:noFill/>
          <a:ln w="1270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121920" rIns="121920" bIns="60960" numCol="1" spcCol="0" rtlCol="0" fromWordArt="0" anchor="t" anchorCtr="0" forceAA="0" compatLnSpc="1">
            <a:prstTxWarp prst="textNoShape">
              <a:avLst/>
            </a:prstTxWarp>
            <a:noAutofit/>
          </a:bodyPr>
          <a:lstStyle/>
          <a:p>
            <a:pPr algn="ctr" defTabSz="609561">
              <a:defRPr/>
            </a:pPr>
            <a:r>
              <a:rPr lang="en-US" sz="1167" dirty="0">
                <a:solidFill>
                  <a:schemeClr val="tx1">
                    <a:lumMod val="75000"/>
                  </a:schemeClr>
                </a:solidFill>
                <a:latin typeface="Meiryo" panose="020B0604030504040204" pitchFamily="34" charset="-128"/>
                <a:ea typeface="Meiryo" panose="020B0604030504040204" pitchFamily="34" charset="-128"/>
              </a:rPr>
              <a:t>AZ #1</a:t>
            </a:r>
          </a:p>
        </p:txBody>
      </p:sp>
      <p:sp>
        <p:nvSpPr>
          <p:cNvPr id="189" name="Rectangle 36">
            <a:extLst>
              <a:ext uri="{FF2B5EF4-FFF2-40B4-BE49-F238E27FC236}">
                <a16:creationId xmlns:a16="http://schemas.microsoft.com/office/drawing/2014/main" id="{21EC8741-B8AD-404D-B4D5-A21AEB898DA1}"/>
              </a:ext>
            </a:extLst>
          </p:cNvPr>
          <p:cNvSpPr/>
          <p:nvPr/>
        </p:nvSpPr>
        <p:spPr>
          <a:xfrm>
            <a:off x="6884782" y="2560753"/>
            <a:ext cx="666007" cy="518227"/>
          </a:xfrm>
          <a:prstGeom prst="rect">
            <a:avLst/>
          </a:prstGeom>
          <a:noFill/>
          <a:ln w="1270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121920" rIns="121920" bIns="60960" numCol="1" spcCol="0" rtlCol="0" fromWordArt="0" anchor="t" anchorCtr="0" forceAA="0" compatLnSpc="1">
            <a:prstTxWarp prst="textNoShape">
              <a:avLst/>
            </a:prstTxWarp>
            <a:noAutofit/>
          </a:bodyPr>
          <a:lstStyle/>
          <a:p>
            <a:pPr algn="ctr" defTabSz="609561">
              <a:defRPr/>
            </a:pPr>
            <a:r>
              <a:rPr lang="en-US" sz="1167" dirty="0">
                <a:solidFill>
                  <a:schemeClr val="tx1">
                    <a:lumMod val="75000"/>
                  </a:schemeClr>
                </a:solidFill>
                <a:latin typeface="Meiryo" panose="020B0604030504040204" pitchFamily="34" charset="-128"/>
                <a:ea typeface="Meiryo" panose="020B0604030504040204" pitchFamily="34" charset="-128"/>
              </a:rPr>
              <a:t>AZ #2</a:t>
            </a:r>
          </a:p>
        </p:txBody>
      </p:sp>
      <p:sp>
        <p:nvSpPr>
          <p:cNvPr id="190" name="Rectangle 36">
            <a:extLst>
              <a:ext uri="{FF2B5EF4-FFF2-40B4-BE49-F238E27FC236}">
                <a16:creationId xmlns:a16="http://schemas.microsoft.com/office/drawing/2014/main" id="{2B67D15E-AB06-6140-B8D0-EBD700E82560}"/>
              </a:ext>
            </a:extLst>
          </p:cNvPr>
          <p:cNvSpPr/>
          <p:nvPr/>
        </p:nvSpPr>
        <p:spPr>
          <a:xfrm>
            <a:off x="8447165" y="2560753"/>
            <a:ext cx="666007" cy="518227"/>
          </a:xfrm>
          <a:prstGeom prst="rect">
            <a:avLst/>
          </a:prstGeom>
          <a:noFill/>
          <a:ln w="1270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121920" rIns="121920" bIns="60960" numCol="1" spcCol="0" rtlCol="0" fromWordArt="0" anchor="t" anchorCtr="0" forceAA="0" compatLnSpc="1">
            <a:prstTxWarp prst="textNoShape">
              <a:avLst/>
            </a:prstTxWarp>
            <a:noAutofit/>
          </a:bodyPr>
          <a:lstStyle/>
          <a:p>
            <a:pPr algn="ctr" defTabSz="609561">
              <a:defRPr/>
            </a:pPr>
            <a:r>
              <a:rPr lang="en-US" sz="1167" dirty="0">
                <a:solidFill>
                  <a:schemeClr val="tx1">
                    <a:lumMod val="75000"/>
                  </a:schemeClr>
                </a:solidFill>
                <a:latin typeface="Meiryo" panose="020B0604030504040204" pitchFamily="34" charset="-128"/>
                <a:ea typeface="Meiryo" panose="020B0604030504040204" pitchFamily="34" charset="-128"/>
              </a:rPr>
              <a:t>AZ #1</a:t>
            </a:r>
          </a:p>
        </p:txBody>
      </p:sp>
      <p:cxnSp>
        <p:nvCxnSpPr>
          <p:cNvPr id="191" name="Straight Arrow Connector 28">
            <a:extLst>
              <a:ext uri="{FF2B5EF4-FFF2-40B4-BE49-F238E27FC236}">
                <a16:creationId xmlns:a16="http://schemas.microsoft.com/office/drawing/2014/main" id="{A208A2CB-8FE4-C045-B6B2-605C870E1877}"/>
              </a:ext>
            </a:extLst>
          </p:cNvPr>
          <p:cNvCxnSpPr>
            <a:cxnSpLocks/>
            <a:stCxn id="161" idx="0"/>
            <a:endCxn id="187" idx="2"/>
          </p:cNvCxnSpPr>
          <p:nvPr/>
        </p:nvCxnSpPr>
        <p:spPr>
          <a:xfrm flipH="1" flipV="1">
            <a:off x="5278712" y="3078981"/>
            <a:ext cx="1732572" cy="1338564"/>
          </a:xfrm>
          <a:prstGeom prst="straightConnector1">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2" name="Straight Arrow Connector 28">
            <a:extLst>
              <a:ext uri="{FF2B5EF4-FFF2-40B4-BE49-F238E27FC236}">
                <a16:creationId xmlns:a16="http://schemas.microsoft.com/office/drawing/2014/main" id="{26A02065-F7E8-5443-B698-19EDAE8E6355}"/>
              </a:ext>
            </a:extLst>
          </p:cNvPr>
          <p:cNvCxnSpPr>
            <a:cxnSpLocks/>
            <a:stCxn id="161" idx="0"/>
            <a:endCxn id="189" idx="2"/>
          </p:cNvCxnSpPr>
          <p:nvPr/>
        </p:nvCxnSpPr>
        <p:spPr>
          <a:xfrm flipV="1">
            <a:off x="7011284" y="3078981"/>
            <a:ext cx="206503" cy="1338564"/>
          </a:xfrm>
          <a:prstGeom prst="straightConnector1">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3" name="Straight Arrow Connector 28">
            <a:extLst>
              <a:ext uri="{FF2B5EF4-FFF2-40B4-BE49-F238E27FC236}">
                <a16:creationId xmlns:a16="http://schemas.microsoft.com/office/drawing/2014/main" id="{F2E819AF-5CD3-8345-AAC3-616C1920F2D3}"/>
              </a:ext>
            </a:extLst>
          </p:cNvPr>
          <p:cNvCxnSpPr>
            <a:cxnSpLocks/>
            <a:stCxn id="161" idx="0"/>
            <a:endCxn id="190" idx="2"/>
          </p:cNvCxnSpPr>
          <p:nvPr/>
        </p:nvCxnSpPr>
        <p:spPr>
          <a:xfrm flipV="1">
            <a:off x="7011283" y="3078981"/>
            <a:ext cx="1768885" cy="1338564"/>
          </a:xfrm>
          <a:prstGeom prst="straightConnector1">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94" name="Rectangle 34">
            <a:extLst>
              <a:ext uri="{FF2B5EF4-FFF2-40B4-BE49-F238E27FC236}">
                <a16:creationId xmlns:a16="http://schemas.microsoft.com/office/drawing/2014/main" id="{1A567B56-3F7C-CC40-855B-E4A9EF0278EE}"/>
              </a:ext>
            </a:extLst>
          </p:cNvPr>
          <p:cNvSpPr/>
          <p:nvPr/>
        </p:nvSpPr>
        <p:spPr>
          <a:xfrm>
            <a:off x="2316758" y="1514207"/>
            <a:ext cx="1451643" cy="1884102"/>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0" tIns="121920" rIns="121920" bIns="60960" numCol="1" spcCol="0" rtlCol="0" fromWordArt="0" anchor="t" anchorCtr="0" forceAA="0" compatLnSpc="1">
            <a:prstTxWarp prst="textNoShape">
              <a:avLst/>
            </a:prstTxWarp>
            <a:noAutofit/>
          </a:bodyPr>
          <a:lstStyle/>
          <a:p>
            <a:pPr defTabSz="609561">
              <a:defRPr/>
            </a:pPr>
            <a:endParaRPr lang="en-US" sz="1667" dirty="0">
              <a:solidFill>
                <a:schemeClr val="tx1">
                  <a:lumMod val="75000"/>
                </a:schemeClr>
              </a:solidFill>
              <a:latin typeface="Meiryo" panose="020B0604030504040204" pitchFamily="34" charset="-128"/>
              <a:ea typeface="Meiryo" panose="020B0604030504040204" pitchFamily="34" charset="-128"/>
            </a:endParaRPr>
          </a:p>
        </p:txBody>
      </p:sp>
      <p:pic>
        <p:nvPicPr>
          <p:cNvPr id="195" name="Graphic 11">
            <a:extLst>
              <a:ext uri="{FF2B5EF4-FFF2-40B4-BE49-F238E27FC236}">
                <a16:creationId xmlns:a16="http://schemas.microsoft.com/office/drawing/2014/main" id="{F6641771-C42E-4B4E-BA99-6552E18F52D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316759" y="1513680"/>
            <a:ext cx="396729" cy="396729"/>
          </a:xfrm>
          <a:prstGeom prst="rect">
            <a:avLst/>
          </a:prstGeom>
        </p:spPr>
      </p:pic>
      <p:sp>
        <p:nvSpPr>
          <p:cNvPr id="196" name="TextBox 197">
            <a:extLst>
              <a:ext uri="{FF2B5EF4-FFF2-40B4-BE49-F238E27FC236}">
                <a16:creationId xmlns:a16="http://schemas.microsoft.com/office/drawing/2014/main" id="{01FBF185-B5FA-E245-B85E-6D879CAF9FFD}"/>
              </a:ext>
            </a:extLst>
          </p:cNvPr>
          <p:cNvSpPr txBox="1"/>
          <p:nvPr/>
        </p:nvSpPr>
        <p:spPr>
          <a:xfrm>
            <a:off x="2685440" y="1545124"/>
            <a:ext cx="1552156" cy="400110"/>
          </a:xfrm>
          <a:prstGeom prst="rect">
            <a:avLst/>
          </a:prstGeom>
          <a:noFill/>
        </p:spPr>
        <p:txBody>
          <a:bodyPr wrap="square" rtlCol="0">
            <a:spAutoFit/>
          </a:bodyPr>
          <a:lstStyle/>
          <a:p>
            <a:pPr defTabSz="609561">
              <a:defRPr/>
            </a:pPr>
            <a:r>
              <a:rPr lang="ja-JP" altLang="en-US" sz="1000">
                <a:solidFill>
                  <a:schemeClr val="tx1">
                    <a:lumMod val="75000"/>
                  </a:schemeClr>
                </a:solidFill>
                <a:latin typeface="Meiryo" panose="020B0604030504040204" pitchFamily="34" charset="-128"/>
                <a:ea typeface="Meiryo" panose="020B0604030504040204" pitchFamily="34" charset="-128"/>
              </a:rPr>
              <a:t>ログアーカイブ</a:t>
            </a:r>
            <a:endParaRPr lang="en-US" altLang="ja-JP" sz="1000" dirty="0">
              <a:solidFill>
                <a:schemeClr val="tx1">
                  <a:lumMod val="75000"/>
                </a:schemeClr>
              </a:solidFill>
              <a:latin typeface="Meiryo" panose="020B0604030504040204" pitchFamily="34" charset="-128"/>
              <a:ea typeface="Meiryo" panose="020B0604030504040204" pitchFamily="34" charset="-128"/>
            </a:endParaRPr>
          </a:p>
          <a:p>
            <a:pPr defTabSz="609561">
              <a:defRPr/>
            </a:pPr>
            <a:r>
              <a:rPr lang="ja-JP" altLang="en-US" sz="1000">
                <a:solidFill>
                  <a:schemeClr val="tx1">
                    <a:lumMod val="75000"/>
                  </a:schemeClr>
                </a:solidFill>
                <a:latin typeface="Meiryo" panose="020B0604030504040204" pitchFamily="34" charset="-128"/>
                <a:ea typeface="Meiryo" panose="020B0604030504040204" pitchFamily="34" charset="-128"/>
              </a:rPr>
              <a:t>アカウント</a:t>
            </a:r>
            <a:endParaRPr lang="en-US" sz="1000" dirty="0">
              <a:solidFill>
                <a:schemeClr val="tx1">
                  <a:lumMod val="75000"/>
                </a:schemeClr>
              </a:solidFill>
              <a:latin typeface="Meiryo" panose="020B0604030504040204" pitchFamily="34" charset="-128"/>
              <a:ea typeface="Meiryo" panose="020B0604030504040204" pitchFamily="34" charset="-128"/>
            </a:endParaRPr>
          </a:p>
        </p:txBody>
      </p:sp>
      <p:sp>
        <p:nvSpPr>
          <p:cNvPr id="197" name="Rectangle 34">
            <a:extLst>
              <a:ext uri="{FF2B5EF4-FFF2-40B4-BE49-F238E27FC236}">
                <a16:creationId xmlns:a16="http://schemas.microsoft.com/office/drawing/2014/main" id="{7420E2C0-985C-BF4E-99A2-1C978E5CF8EE}"/>
              </a:ext>
            </a:extLst>
          </p:cNvPr>
          <p:cNvSpPr/>
          <p:nvPr/>
        </p:nvSpPr>
        <p:spPr>
          <a:xfrm>
            <a:off x="581476" y="1514207"/>
            <a:ext cx="1595963" cy="1884102"/>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0" tIns="121920" rIns="121920" bIns="60960" numCol="1" spcCol="0" rtlCol="0" fromWordArt="0" anchor="t" anchorCtr="0" forceAA="0" compatLnSpc="1">
            <a:prstTxWarp prst="textNoShape">
              <a:avLst/>
            </a:prstTxWarp>
            <a:noAutofit/>
          </a:bodyPr>
          <a:lstStyle/>
          <a:p>
            <a:pPr defTabSz="609561">
              <a:defRPr/>
            </a:pPr>
            <a:endParaRPr lang="en-US" sz="1667" dirty="0">
              <a:solidFill>
                <a:schemeClr val="tx1">
                  <a:lumMod val="75000"/>
                </a:schemeClr>
              </a:solidFill>
              <a:latin typeface="Meiryo" panose="020B0604030504040204" pitchFamily="34" charset="-128"/>
              <a:ea typeface="Meiryo" panose="020B0604030504040204" pitchFamily="34" charset="-128"/>
            </a:endParaRPr>
          </a:p>
        </p:txBody>
      </p:sp>
      <p:pic>
        <p:nvPicPr>
          <p:cNvPr id="198" name="Graphic 11">
            <a:extLst>
              <a:ext uri="{FF2B5EF4-FFF2-40B4-BE49-F238E27FC236}">
                <a16:creationId xmlns:a16="http://schemas.microsoft.com/office/drawing/2014/main" id="{FB03A242-3668-3548-9646-58017EB87A8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81477" y="1513680"/>
            <a:ext cx="396729" cy="396729"/>
          </a:xfrm>
          <a:prstGeom prst="rect">
            <a:avLst/>
          </a:prstGeom>
        </p:spPr>
      </p:pic>
      <p:sp>
        <p:nvSpPr>
          <p:cNvPr id="199" name="TextBox 197">
            <a:extLst>
              <a:ext uri="{FF2B5EF4-FFF2-40B4-BE49-F238E27FC236}">
                <a16:creationId xmlns:a16="http://schemas.microsoft.com/office/drawing/2014/main" id="{E9681BB4-72BF-E141-86FE-BE0610C4BC4B}"/>
              </a:ext>
            </a:extLst>
          </p:cNvPr>
          <p:cNvSpPr txBox="1"/>
          <p:nvPr/>
        </p:nvSpPr>
        <p:spPr>
          <a:xfrm>
            <a:off x="925775" y="1545126"/>
            <a:ext cx="1552156" cy="246221"/>
          </a:xfrm>
          <a:prstGeom prst="rect">
            <a:avLst/>
          </a:prstGeom>
          <a:noFill/>
        </p:spPr>
        <p:txBody>
          <a:bodyPr wrap="square" rtlCol="0">
            <a:spAutoFit/>
          </a:bodyPr>
          <a:lstStyle/>
          <a:p>
            <a:pPr defTabSz="609561">
              <a:defRPr/>
            </a:pPr>
            <a:r>
              <a:rPr lang="ja-JP" altLang="en-US" sz="1000">
                <a:solidFill>
                  <a:schemeClr val="tx1">
                    <a:lumMod val="75000"/>
                  </a:schemeClr>
                </a:solidFill>
                <a:latin typeface="Meiryo" panose="020B0604030504040204" pitchFamily="34" charset="-128"/>
                <a:ea typeface="Meiryo" panose="020B0604030504040204" pitchFamily="34" charset="-128"/>
              </a:rPr>
              <a:t>管理アカウント</a:t>
            </a:r>
            <a:endParaRPr lang="en-US" altLang="ja-JP" sz="1000" dirty="0">
              <a:solidFill>
                <a:schemeClr val="tx1">
                  <a:lumMod val="75000"/>
                </a:schemeClr>
              </a:solidFill>
              <a:latin typeface="Meiryo" panose="020B0604030504040204" pitchFamily="34" charset="-128"/>
              <a:ea typeface="Meiryo" panose="020B0604030504040204" pitchFamily="34" charset="-128"/>
            </a:endParaRPr>
          </a:p>
        </p:txBody>
      </p:sp>
      <p:pic>
        <p:nvPicPr>
          <p:cNvPr id="200" name="Graphic 10">
            <a:extLst>
              <a:ext uri="{FF2B5EF4-FFF2-40B4-BE49-F238E27FC236}">
                <a16:creationId xmlns:a16="http://schemas.microsoft.com/office/drawing/2014/main" id="{0CF4BDD3-29D4-BE4B-BF31-570F4213AF92}"/>
              </a:ext>
            </a:extLst>
          </p:cNvPr>
          <p:cNvPicPr>
            <a:picLocks noChangeAspect="1"/>
          </p:cNvPicPr>
          <p:nvPr/>
        </p:nvPicPr>
        <p:blipFill>
          <a:blip r:embed="rId19" cstate="screen">
            <a:extLst>
              <a:ext uri="{28A0092B-C50C-407E-A947-70E740481C1C}">
                <a14:useLocalDpi xmlns:a14="http://schemas.microsoft.com/office/drawing/2010/main"/>
              </a:ext>
              <a:ext uri="{96DAC541-7B7A-43D3-8B79-37D633B846F1}">
                <asvg:svgBlip xmlns:asvg="http://schemas.microsoft.com/office/drawing/2016/SVG/main" r:embed="rId20"/>
              </a:ext>
            </a:extLst>
          </a:blip>
          <a:stretch>
            <a:fillRect/>
          </a:stretch>
        </p:blipFill>
        <p:spPr>
          <a:xfrm>
            <a:off x="1156962" y="2227678"/>
            <a:ext cx="358411" cy="358411"/>
          </a:xfrm>
          <a:prstGeom prst="rect">
            <a:avLst/>
          </a:prstGeom>
        </p:spPr>
      </p:pic>
      <p:sp>
        <p:nvSpPr>
          <p:cNvPr id="201" name="TextBox 197">
            <a:extLst>
              <a:ext uri="{FF2B5EF4-FFF2-40B4-BE49-F238E27FC236}">
                <a16:creationId xmlns:a16="http://schemas.microsoft.com/office/drawing/2014/main" id="{6C945AD4-5D48-6843-89E5-98A3E2D9BB4C}"/>
              </a:ext>
            </a:extLst>
          </p:cNvPr>
          <p:cNvSpPr txBox="1"/>
          <p:nvPr/>
        </p:nvSpPr>
        <p:spPr>
          <a:xfrm>
            <a:off x="3874176" y="4801391"/>
            <a:ext cx="839293" cy="451534"/>
          </a:xfrm>
          <a:prstGeom prst="rect">
            <a:avLst/>
          </a:prstGeom>
          <a:noFill/>
        </p:spPr>
        <p:txBody>
          <a:bodyPr wrap="square" rtlCol="0">
            <a:spAutoFit/>
          </a:bodyPr>
          <a:lstStyle/>
          <a:p>
            <a:pPr algn="ctr" defTabSz="609561">
              <a:defRPr/>
            </a:pPr>
            <a:r>
              <a:rPr lang="en-US" altLang="ja-JP" sz="1167" dirty="0">
                <a:solidFill>
                  <a:schemeClr val="tx1">
                    <a:lumMod val="75000"/>
                  </a:schemeClr>
                </a:solidFill>
                <a:latin typeface="Meiryo" panose="020B0604030504040204" pitchFamily="34" charset="-128"/>
                <a:ea typeface="Meiryo" panose="020B0604030504040204" pitchFamily="34" charset="-128"/>
              </a:rPr>
              <a:t>Direct Connect</a:t>
            </a:r>
          </a:p>
        </p:txBody>
      </p:sp>
      <p:sp>
        <p:nvSpPr>
          <p:cNvPr id="202" name="TextBox 197">
            <a:extLst>
              <a:ext uri="{FF2B5EF4-FFF2-40B4-BE49-F238E27FC236}">
                <a16:creationId xmlns:a16="http://schemas.microsoft.com/office/drawing/2014/main" id="{6361DAA0-9CF3-B24B-B49C-4CBE255E93D4}"/>
              </a:ext>
            </a:extLst>
          </p:cNvPr>
          <p:cNvSpPr txBox="1"/>
          <p:nvPr/>
        </p:nvSpPr>
        <p:spPr>
          <a:xfrm>
            <a:off x="715668" y="2593096"/>
            <a:ext cx="1191098" cy="271934"/>
          </a:xfrm>
          <a:prstGeom prst="rect">
            <a:avLst/>
          </a:prstGeom>
          <a:noFill/>
        </p:spPr>
        <p:txBody>
          <a:bodyPr wrap="square" rtlCol="0">
            <a:spAutoFit/>
          </a:bodyPr>
          <a:lstStyle/>
          <a:p>
            <a:pPr algn="ctr" defTabSz="609561">
              <a:defRPr/>
            </a:pPr>
            <a:r>
              <a:rPr lang="en-US" altLang="ja-JP" sz="1167" dirty="0">
                <a:solidFill>
                  <a:schemeClr val="tx1">
                    <a:lumMod val="75000"/>
                  </a:schemeClr>
                </a:solidFill>
                <a:latin typeface="Meiryo" panose="020B0604030504040204" pitchFamily="34" charset="-128"/>
                <a:ea typeface="Meiryo" panose="020B0604030504040204" pitchFamily="34" charset="-128"/>
              </a:rPr>
              <a:t>Organizations</a:t>
            </a:r>
          </a:p>
        </p:txBody>
      </p:sp>
      <p:pic>
        <p:nvPicPr>
          <p:cNvPr id="203" name="Graphic 44">
            <a:extLst>
              <a:ext uri="{FF2B5EF4-FFF2-40B4-BE49-F238E27FC236}">
                <a16:creationId xmlns:a16="http://schemas.microsoft.com/office/drawing/2014/main" id="{6C37C450-8D37-EA4F-831F-0174B87282A8}"/>
              </a:ext>
            </a:extLst>
          </p:cNvPr>
          <p:cNvPicPr>
            <a:picLocks noChangeAspect="1"/>
          </p:cNvPicPr>
          <p:nvPr/>
        </p:nvPicPr>
        <p:blipFill>
          <a:blip r:embed="rId21" cstate="screen">
            <a:extLst>
              <a:ext uri="{28A0092B-C50C-407E-A947-70E740481C1C}">
                <a14:useLocalDpi xmlns:a14="http://schemas.microsoft.com/office/drawing/2010/main"/>
              </a:ext>
              <a:ext uri="{96DAC541-7B7A-43D3-8B79-37D633B846F1}">
                <asvg:svgBlip xmlns:asvg="http://schemas.microsoft.com/office/drawing/2016/SVG/main" r:embed="rId22"/>
              </a:ext>
            </a:extLst>
          </a:blip>
          <a:stretch>
            <a:fillRect/>
          </a:stretch>
        </p:blipFill>
        <p:spPr>
          <a:xfrm>
            <a:off x="2838250" y="2209622"/>
            <a:ext cx="368393" cy="368393"/>
          </a:xfrm>
          <a:prstGeom prst="rect">
            <a:avLst/>
          </a:prstGeom>
        </p:spPr>
      </p:pic>
      <p:sp>
        <p:nvSpPr>
          <p:cNvPr id="204" name="TextBox 197">
            <a:extLst>
              <a:ext uri="{FF2B5EF4-FFF2-40B4-BE49-F238E27FC236}">
                <a16:creationId xmlns:a16="http://schemas.microsoft.com/office/drawing/2014/main" id="{09000443-48FE-8A4C-B2E9-FE91763CB1CE}"/>
              </a:ext>
            </a:extLst>
          </p:cNvPr>
          <p:cNvSpPr txBox="1"/>
          <p:nvPr/>
        </p:nvSpPr>
        <p:spPr>
          <a:xfrm>
            <a:off x="2739196" y="2593095"/>
            <a:ext cx="576758" cy="271934"/>
          </a:xfrm>
          <a:prstGeom prst="rect">
            <a:avLst/>
          </a:prstGeom>
          <a:noFill/>
        </p:spPr>
        <p:txBody>
          <a:bodyPr wrap="square" rtlCol="0">
            <a:spAutoFit/>
          </a:bodyPr>
          <a:lstStyle/>
          <a:p>
            <a:pPr algn="ctr" defTabSz="609561">
              <a:defRPr/>
            </a:pPr>
            <a:r>
              <a:rPr lang="en-US" altLang="ja-JP" sz="1167" dirty="0">
                <a:solidFill>
                  <a:schemeClr val="tx1">
                    <a:lumMod val="75000"/>
                  </a:schemeClr>
                </a:solidFill>
                <a:latin typeface="Meiryo" panose="020B0604030504040204" pitchFamily="34" charset="-128"/>
                <a:ea typeface="Meiryo" panose="020B0604030504040204" pitchFamily="34" charset="-128"/>
              </a:rPr>
              <a:t>S3</a:t>
            </a:r>
          </a:p>
        </p:txBody>
      </p:sp>
      <p:sp>
        <p:nvSpPr>
          <p:cNvPr id="205" name="Rectangle 34">
            <a:extLst>
              <a:ext uri="{FF2B5EF4-FFF2-40B4-BE49-F238E27FC236}">
                <a16:creationId xmlns:a16="http://schemas.microsoft.com/office/drawing/2014/main" id="{AF96F22E-BBB2-2343-A567-A6E22BA39140}"/>
              </a:ext>
            </a:extLst>
          </p:cNvPr>
          <p:cNvSpPr/>
          <p:nvPr/>
        </p:nvSpPr>
        <p:spPr>
          <a:xfrm>
            <a:off x="9586653" y="4091654"/>
            <a:ext cx="1710955" cy="1884102"/>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0" tIns="121920" rIns="121920" bIns="60960" numCol="1" spcCol="0" rtlCol="0" fromWordArt="0" anchor="t" anchorCtr="0" forceAA="0" compatLnSpc="1">
            <a:prstTxWarp prst="textNoShape">
              <a:avLst/>
            </a:prstTxWarp>
            <a:noAutofit/>
          </a:bodyPr>
          <a:lstStyle/>
          <a:p>
            <a:pPr defTabSz="609561">
              <a:defRPr/>
            </a:pPr>
            <a:endParaRPr lang="en-US" sz="1667" dirty="0">
              <a:solidFill>
                <a:schemeClr val="tx1">
                  <a:lumMod val="75000"/>
                </a:schemeClr>
              </a:solidFill>
              <a:latin typeface="Meiryo" panose="020B0604030504040204" pitchFamily="34" charset="-128"/>
              <a:ea typeface="Meiryo" panose="020B0604030504040204" pitchFamily="34" charset="-128"/>
            </a:endParaRPr>
          </a:p>
        </p:txBody>
      </p:sp>
      <p:pic>
        <p:nvPicPr>
          <p:cNvPr id="206" name="Graphic 11">
            <a:extLst>
              <a:ext uri="{FF2B5EF4-FFF2-40B4-BE49-F238E27FC236}">
                <a16:creationId xmlns:a16="http://schemas.microsoft.com/office/drawing/2014/main" id="{CEDC07BB-48B9-EF4A-BF06-BA10EEB3CD1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586655" y="4091126"/>
            <a:ext cx="396729" cy="396729"/>
          </a:xfrm>
          <a:prstGeom prst="rect">
            <a:avLst/>
          </a:prstGeom>
        </p:spPr>
      </p:pic>
      <p:sp>
        <p:nvSpPr>
          <p:cNvPr id="207" name="TextBox 197">
            <a:extLst>
              <a:ext uri="{FF2B5EF4-FFF2-40B4-BE49-F238E27FC236}">
                <a16:creationId xmlns:a16="http://schemas.microsoft.com/office/drawing/2014/main" id="{F0944350-47A8-6343-84DF-A7F4989F8816}"/>
              </a:ext>
            </a:extLst>
          </p:cNvPr>
          <p:cNvSpPr txBox="1"/>
          <p:nvPr/>
        </p:nvSpPr>
        <p:spPr>
          <a:xfrm>
            <a:off x="9930952" y="4122570"/>
            <a:ext cx="1118704" cy="707694"/>
          </a:xfrm>
          <a:prstGeom prst="rect">
            <a:avLst/>
          </a:prstGeom>
          <a:noFill/>
        </p:spPr>
        <p:txBody>
          <a:bodyPr wrap="square" rtlCol="0">
            <a:spAutoFit/>
          </a:bodyPr>
          <a:lstStyle/>
          <a:p>
            <a:pPr defTabSz="609561">
              <a:defRPr/>
            </a:pPr>
            <a:r>
              <a:rPr lang="ja-JP" altLang="en-US" sz="1333">
                <a:solidFill>
                  <a:schemeClr val="tx1">
                    <a:lumMod val="75000"/>
                  </a:schemeClr>
                </a:solidFill>
                <a:latin typeface="Meiryo" panose="020B0604030504040204" pitchFamily="34" charset="-128"/>
                <a:ea typeface="Meiryo" panose="020B0604030504040204" pitchFamily="34" charset="-128"/>
              </a:rPr>
              <a:t>サンドボックス</a:t>
            </a:r>
            <a:endParaRPr lang="en-US" altLang="ja-JP" sz="1333" dirty="0">
              <a:solidFill>
                <a:schemeClr val="tx1">
                  <a:lumMod val="75000"/>
                </a:schemeClr>
              </a:solidFill>
              <a:latin typeface="Meiryo" panose="020B0604030504040204" pitchFamily="34" charset="-128"/>
              <a:ea typeface="Meiryo" panose="020B0604030504040204" pitchFamily="34" charset="-128"/>
            </a:endParaRPr>
          </a:p>
          <a:p>
            <a:pPr defTabSz="609561">
              <a:defRPr/>
            </a:pPr>
            <a:r>
              <a:rPr lang="ja-JP" altLang="en-US" sz="1333">
                <a:solidFill>
                  <a:schemeClr val="tx1">
                    <a:lumMod val="75000"/>
                  </a:schemeClr>
                </a:solidFill>
                <a:latin typeface="Meiryo" panose="020B0604030504040204" pitchFamily="34" charset="-128"/>
                <a:ea typeface="Meiryo" panose="020B0604030504040204" pitchFamily="34" charset="-128"/>
              </a:rPr>
              <a:t>アカウント</a:t>
            </a:r>
            <a:endParaRPr lang="en-US" altLang="ja-JP" sz="1333" dirty="0">
              <a:solidFill>
                <a:schemeClr val="tx1">
                  <a:lumMod val="75000"/>
                </a:schemeClr>
              </a:solidFill>
              <a:latin typeface="Meiryo" panose="020B0604030504040204" pitchFamily="34" charset="-128"/>
              <a:ea typeface="Meiryo" panose="020B0604030504040204" pitchFamily="34" charset="-128"/>
            </a:endParaRPr>
          </a:p>
        </p:txBody>
      </p:sp>
      <p:sp>
        <p:nvSpPr>
          <p:cNvPr id="209" name="角丸四角形吹き出し 208">
            <a:extLst>
              <a:ext uri="{FF2B5EF4-FFF2-40B4-BE49-F238E27FC236}">
                <a16:creationId xmlns:a16="http://schemas.microsoft.com/office/drawing/2014/main" id="{08F17613-33BF-5440-B82D-1F744318AE83}"/>
              </a:ext>
            </a:extLst>
          </p:cNvPr>
          <p:cNvSpPr/>
          <p:nvPr/>
        </p:nvSpPr>
        <p:spPr>
          <a:xfrm>
            <a:off x="3387154" y="5438441"/>
            <a:ext cx="2514478" cy="605798"/>
          </a:xfrm>
          <a:prstGeom prst="wedgeRoundRectCallout">
            <a:avLst>
              <a:gd name="adj1" fmla="val -11305"/>
              <a:gd name="adj2" fmla="val -73494"/>
              <a:gd name="adj3" fmla="val 16667"/>
            </a:avLst>
          </a:prstGeom>
          <a:solidFill>
            <a:schemeClr val="bg1">
              <a:lumMod val="95000"/>
            </a:schemeClr>
          </a:solidFill>
          <a:ln>
            <a:solidFill>
              <a:srgbClr val="FF8C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48000" tIns="48000" rIns="48000" bIns="48000" numCol="1" spcCol="0" rtlCol="0" fromWordArt="0" anchor="ctr" anchorCtr="0" forceAA="0" compatLnSpc="1">
            <a:prstTxWarp prst="textNoShape">
              <a:avLst/>
            </a:prstTxWarp>
            <a:noAutofit/>
          </a:bodyPr>
          <a:lstStyle/>
          <a:p>
            <a:pPr marL="120646" indent="-120646" defTabSz="914363">
              <a:buFont typeface="Arial" panose="020B0604020202020204" pitchFamily="34" charset="0"/>
              <a:buChar char="•"/>
              <a:defRPr/>
            </a:pPr>
            <a:r>
              <a:rPr lang="ja-JP" altLang="en-US" sz="1333" dirty="0">
                <a:solidFill>
                  <a:schemeClr val="tx1">
                    <a:lumMod val="75000"/>
                  </a:schemeClr>
                </a:solidFill>
                <a:latin typeface="Meiryo" panose="020B0604030504040204" pitchFamily="34" charset="-128"/>
                <a:ea typeface="Meiryo" panose="020B0604030504040204" pitchFamily="34" charset="-128"/>
              </a:rPr>
              <a:t>オンプレ</a:t>
            </a:r>
            <a:r>
              <a:rPr lang="en-US" altLang="ja-JP" sz="1333" dirty="0">
                <a:solidFill>
                  <a:schemeClr val="tx1">
                    <a:lumMod val="75000"/>
                  </a:schemeClr>
                </a:solidFill>
                <a:latin typeface="Meiryo" panose="020B0604030504040204" pitchFamily="34" charset="-128"/>
                <a:ea typeface="Meiryo" panose="020B0604030504040204" pitchFamily="34" charset="-128"/>
              </a:rPr>
              <a:t>DC – AWS</a:t>
            </a:r>
            <a:r>
              <a:rPr lang="ja-JP" altLang="en-US" sz="1333" dirty="0">
                <a:solidFill>
                  <a:schemeClr val="tx1">
                    <a:lumMod val="75000"/>
                  </a:schemeClr>
                </a:solidFill>
                <a:latin typeface="Meiryo" panose="020B0604030504040204" pitchFamily="34" charset="-128"/>
                <a:ea typeface="Meiryo" panose="020B0604030504040204" pitchFamily="34" charset="-128"/>
              </a:rPr>
              <a:t>環境間を</a:t>
            </a:r>
            <a:r>
              <a:rPr lang="en-US" altLang="ja-JP" sz="1333" dirty="0">
                <a:solidFill>
                  <a:schemeClr val="tx1">
                    <a:lumMod val="75000"/>
                  </a:schemeClr>
                </a:solidFill>
                <a:latin typeface="Meiryo" panose="020B0604030504040204" pitchFamily="34" charset="-128"/>
                <a:ea typeface="Meiryo" panose="020B0604030504040204" pitchFamily="34" charset="-128"/>
              </a:rPr>
              <a:t>Direct Connect</a:t>
            </a:r>
            <a:r>
              <a:rPr lang="ja-JP" altLang="en-US" sz="1333" dirty="0">
                <a:solidFill>
                  <a:schemeClr val="tx1">
                    <a:lumMod val="75000"/>
                  </a:schemeClr>
                </a:solidFill>
                <a:latin typeface="Meiryo" panose="020B0604030504040204" pitchFamily="34" charset="-128"/>
                <a:ea typeface="Meiryo" panose="020B0604030504040204" pitchFamily="34" charset="-128"/>
              </a:rPr>
              <a:t>接続</a:t>
            </a:r>
            <a:endParaRPr lang="en-US" altLang="ja-JP" sz="1333" dirty="0">
              <a:solidFill>
                <a:schemeClr val="tx1">
                  <a:lumMod val="75000"/>
                </a:schemeClr>
              </a:solidFill>
              <a:latin typeface="Meiryo" panose="020B0604030504040204" pitchFamily="34" charset="-128"/>
              <a:ea typeface="Meiryo" panose="020B0604030504040204" pitchFamily="34" charset="-128"/>
            </a:endParaRPr>
          </a:p>
        </p:txBody>
      </p:sp>
      <p:sp>
        <p:nvSpPr>
          <p:cNvPr id="211" name="Rectangle 25">
            <a:extLst>
              <a:ext uri="{FF2B5EF4-FFF2-40B4-BE49-F238E27FC236}">
                <a16:creationId xmlns:a16="http://schemas.microsoft.com/office/drawing/2014/main" id="{90105684-319C-F14E-B492-1B96069B6958}"/>
              </a:ext>
            </a:extLst>
          </p:cNvPr>
          <p:cNvSpPr/>
          <p:nvPr/>
        </p:nvSpPr>
        <p:spPr>
          <a:xfrm>
            <a:off x="9954740" y="2133291"/>
            <a:ext cx="1549075" cy="1061249"/>
          </a:xfrm>
          <a:prstGeom prst="rect">
            <a:avLst/>
          </a:prstGeom>
          <a:noFill/>
          <a:ln w="12700" cap="flat" cmpd="sng" algn="ctr">
            <a:solidFill>
              <a:srgbClr val="1D8900"/>
            </a:solidFill>
            <a:prstDash val="solid"/>
            <a:miter lim="800000"/>
          </a:ln>
          <a:effectLst/>
        </p:spPr>
        <p:txBody>
          <a:bodyPr rot="0" spcFirstLastPara="0" vertOverflow="overflow" horzOverflow="overflow" vert="horz" wrap="square" lIns="609600" tIns="121920" rIns="121920" bIns="60960" numCol="1" spcCol="0" rtlCol="0" fromWordArt="0" anchor="t" anchorCtr="0" forceAA="0" compatLnSpc="1">
            <a:prstTxWarp prst="textNoShape">
              <a:avLst/>
            </a:prstTxWarp>
            <a:noAutofit/>
          </a:bodyPr>
          <a:lstStyle/>
          <a:p>
            <a:pPr defTabSz="1219122">
              <a:defRPr/>
            </a:pPr>
            <a:r>
              <a:rPr lang="en-US" sz="1000" kern="0" dirty="0">
                <a:ln w="0"/>
                <a:solidFill>
                  <a:schemeClr val="tx1">
                    <a:lumMod val="75000"/>
                  </a:schemeClr>
                </a:solidFill>
                <a:latin typeface="Meiryo" panose="020B0604030504040204" pitchFamily="34" charset="-128"/>
                <a:ea typeface="Meiryo" panose="020B0604030504040204" pitchFamily="34" charset="-128"/>
              </a:rPr>
              <a:t>VPC</a:t>
            </a:r>
          </a:p>
        </p:txBody>
      </p:sp>
      <p:pic>
        <p:nvPicPr>
          <p:cNvPr id="212" name="Graphic 66">
            <a:extLst>
              <a:ext uri="{FF2B5EF4-FFF2-40B4-BE49-F238E27FC236}">
                <a16:creationId xmlns:a16="http://schemas.microsoft.com/office/drawing/2014/main" id="{93273CC1-23E2-4C46-8B05-9375B52CC8F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954741" y="2139399"/>
            <a:ext cx="375153" cy="375153"/>
          </a:xfrm>
          <a:prstGeom prst="rect">
            <a:avLst/>
          </a:prstGeom>
        </p:spPr>
      </p:pic>
      <p:sp>
        <p:nvSpPr>
          <p:cNvPr id="213" name="Rectangle 34">
            <a:extLst>
              <a:ext uri="{FF2B5EF4-FFF2-40B4-BE49-F238E27FC236}">
                <a16:creationId xmlns:a16="http://schemas.microsoft.com/office/drawing/2014/main" id="{2AA5DBAE-4E46-7C4C-B970-10F5116679D5}"/>
              </a:ext>
            </a:extLst>
          </p:cNvPr>
          <p:cNvSpPr/>
          <p:nvPr/>
        </p:nvSpPr>
        <p:spPr>
          <a:xfrm>
            <a:off x="9879945" y="1514207"/>
            <a:ext cx="1710955" cy="1884102"/>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0" tIns="121920" rIns="121920" bIns="60960" numCol="1" spcCol="0" rtlCol="0" fromWordArt="0" anchor="t" anchorCtr="0" forceAA="0" compatLnSpc="1">
            <a:prstTxWarp prst="textNoShape">
              <a:avLst/>
            </a:prstTxWarp>
            <a:noAutofit/>
          </a:bodyPr>
          <a:lstStyle/>
          <a:p>
            <a:pPr defTabSz="609561">
              <a:defRPr/>
            </a:pPr>
            <a:endParaRPr lang="en-US" sz="1667" dirty="0">
              <a:solidFill>
                <a:schemeClr val="tx1">
                  <a:lumMod val="75000"/>
                </a:schemeClr>
              </a:solidFill>
              <a:latin typeface="Meiryo" panose="020B0604030504040204" pitchFamily="34" charset="-128"/>
              <a:ea typeface="Meiryo" panose="020B0604030504040204" pitchFamily="34" charset="-128"/>
            </a:endParaRPr>
          </a:p>
        </p:txBody>
      </p:sp>
      <p:pic>
        <p:nvPicPr>
          <p:cNvPr id="214" name="Graphic 11">
            <a:extLst>
              <a:ext uri="{FF2B5EF4-FFF2-40B4-BE49-F238E27FC236}">
                <a16:creationId xmlns:a16="http://schemas.microsoft.com/office/drawing/2014/main" id="{70569BA9-EA2C-3441-A37C-9D1EF285572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879946" y="1508686"/>
            <a:ext cx="396729" cy="396729"/>
          </a:xfrm>
          <a:prstGeom prst="rect">
            <a:avLst/>
          </a:prstGeom>
        </p:spPr>
      </p:pic>
      <p:sp>
        <p:nvSpPr>
          <p:cNvPr id="215" name="Rectangle 36">
            <a:extLst>
              <a:ext uri="{FF2B5EF4-FFF2-40B4-BE49-F238E27FC236}">
                <a16:creationId xmlns:a16="http://schemas.microsoft.com/office/drawing/2014/main" id="{995C39D3-BA85-514A-AE79-34B550B32E25}"/>
              </a:ext>
            </a:extLst>
          </p:cNvPr>
          <p:cNvSpPr/>
          <p:nvPr/>
        </p:nvSpPr>
        <p:spPr>
          <a:xfrm>
            <a:off x="10015145" y="2560753"/>
            <a:ext cx="666007" cy="518227"/>
          </a:xfrm>
          <a:prstGeom prst="rect">
            <a:avLst/>
          </a:prstGeom>
          <a:noFill/>
          <a:ln w="1270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121920" rIns="121920" bIns="60960" numCol="1" spcCol="0" rtlCol="0" fromWordArt="0" anchor="t" anchorCtr="0" forceAA="0" compatLnSpc="1">
            <a:prstTxWarp prst="textNoShape">
              <a:avLst/>
            </a:prstTxWarp>
            <a:noAutofit/>
          </a:bodyPr>
          <a:lstStyle/>
          <a:p>
            <a:pPr algn="ctr" defTabSz="609561">
              <a:defRPr/>
            </a:pPr>
            <a:r>
              <a:rPr lang="en-US" sz="1167" dirty="0">
                <a:solidFill>
                  <a:schemeClr val="tx1">
                    <a:lumMod val="75000"/>
                  </a:schemeClr>
                </a:solidFill>
                <a:latin typeface="Meiryo" panose="020B0604030504040204" pitchFamily="34" charset="-128"/>
                <a:ea typeface="Meiryo" panose="020B0604030504040204" pitchFamily="34" charset="-128"/>
              </a:rPr>
              <a:t>AZ #1</a:t>
            </a:r>
          </a:p>
        </p:txBody>
      </p:sp>
      <p:sp>
        <p:nvSpPr>
          <p:cNvPr id="216" name="Rectangle 36">
            <a:extLst>
              <a:ext uri="{FF2B5EF4-FFF2-40B4-BE49-F238E27FC236}">
                <a16:creationId xmlns:a16="http://schemas.microsoft.com/office/drawing/2014/main" id="{B587A821-EA84-1342-89E7-77E4369DD861}"/>
              </a:ext>
            </a:extLst>
          </p:cNvPr>
          <p:cNvSpPr/>
          <p:nvPr/>
        </p:nvSpPr>
        <p:spPr>
          <a:xfrm>
            <a:off x="10768237" y="2560753"/>
            <a:ext cx="666007" cy="518227"/>
          </a:xfrm>
          <a:prstGeom prst="rect">
            <a:avLst/>
          </a:prstGeom>
          <a:noFill/>
          <a:ln w="1270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121920" rIns="121920" bIns="60960" numCol="1" spcCol="0" rtlCol="0" fromWordArt="0" anchor="t" anchorCtr="0" forceAA="0" compatLnSpc="1">
            <a:prstTxWarp prst="textNoShape">
              <a:avLst/>
            </a:prstTxWarp>
            <a:noAutofit/>
          </a:bodyPr>
          <a:lstStyle/>
          <a:p>
            <a:pPr algn="ctr" defTabSz="609561">
              <a:defRPr/>
            </a:pPr>
            <a:r>
              <a:rPr lang="en-US" sz="1167" dirty="0">
                <a:solidFill>
                  <a:schemeClr val="tx1">
                    <a:lumMod val="75000"/>
                  </a:schemeClr>
                </a:solidFill>
                <a:latin typeface="Meiryo" panose="020B0604030504040204" pitchFamily="34" charset="-128"/>
                <a:ea typeface="Meiryo" panose="020B0604030504040204" pitchFamily="34" charset="-128"/>
              </a:rPr>
              <a:t>AZ #2</a:t>
            </a:r>
          </a:p>
        </p:txBody>
      </p:sp>
      <p:sp>
        <p:nvSpPr>
          <p:cNvPr id="217" name="TextBox 197">
            <a:extLst>
              <a:ext uri="{FF2B5EF4-FFF2-40B4-BE49-F238E27FC236}">
                <a16:creationId xmlns:a16="http://schemas.microsoft.com/office/drawing/2014/main" id="{545B287F-BD74-E743-B7CA-9AE9A69824DB}"/>
              </a:ext>
            </a:extLst>
          </p:cNvPr>
          <p:cNvSpPr txBox="1"/>
          <p:nvPr/>
        </p:nvSpPr>
        <p:spPr>
          <a:xfrm>
            <a:off x="10287624" y="1597346"/>
            <a:ext cx="1552156" cy="246221"/>
          </a:xfrm>
          <a:prstGeom prst="rect">
            <a:avLst/>
          </a:prstGeom>
          <a:noFill/>
        </p:spPr>
        <p:txBody>
          <a:bodyPr wrap="square" rtlCol="0">
            <a:spAutoFit/>
          </a:bodyPr>
          <a:lstStyle/>
          <a:p>
            <a:pPr defTabSz="609561">
              <a:defRPr/>
            </a:pPr>
            <a:r>
              <a:rPr lang="ja-JP" altLang="en-US" sz="1000" dirty="0">
                <a:solidFill>
                  <a:srgbClr val="414042"/>
                </a:solidFill>
                <a:latin typeface="Meiryo" panose="020B0604030504040204" pitchFamily="34" charset="-128"/>
                <a:ea typeface="Meiryo" panose="020B0604030504040204" pitchFamily="34" charset="-128"/>
              </a:rPr>
              <a:t>外接アカウント</a:t>
            </a:r>
            <a:endParaRPr lang="en-US" sz="1000" dirty="0">
              <a:solidFill>
                <a:srgbClr val="414042"/>
              </a:solidFill>
              <a:latin typeface="Meiryo" panose="020B0604030504040204" pitchFamily="34" charset="-128"/>
              <a:ea typeface="Meiryo" panose="020B0604030504040204" pitchFamily="34" charset="-128"/>
            </a:endParaRPr>
          </a:p>
        </p:txBody>
      </p:sp>
      <p:cxnSp>
        <p:nvCxnSpPr>
          <p:cNvPr id="218" name="Straight Arrow Connector 28">
            <a:extLst>
              <a:ext uri="{FF2B5EF4-FFF2-40B4-BE49-F238E27FC236}">
                <a16:creationId xmlns:a16="http://schemas.microsoft.com/office/drawing/2014/main" id="{650CA142-C539-1948-A692-3D9989C2716E}"/>
              </a:ext>
            </a:extLst>
          </p:cNvPr>
          <p:cNvCxnSpPr>
            <a:cxnSpLocks/>
            <a:stCxn id="161" idx="0"/>
            <a:endCxn id="215" idx="2"/>
          </p:cNvCxnSpPr>
          <p:nvPr/>
        </p:nvCxnSpPr>
        <p:spPr>
          <a:xfrm flipV="1">
            <a:off x="7011283" y="3078981"/>
            <a:ext cx="3336865" cy="1338564"/>
          </a:xfrm>
          <a:prstGeom prst="straightConnector1">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9" name="Straight Arrow Connector 28">
            <a:extLst>
              <a:ext uri="{FF2B5EF4-FFF2-40B4-BE49-F238E27FC236}">
                <a16:creationId xmlns:a16="http://schemas.microsoft.com/office/drawing/2014/main" id="{7F294481-4DDA-7D41-8D58-FE5E186B4481}"/>
              </a:ext>
            </a:extLst>
          </p:cNvPr>
          <p:cNvCxnSpPr>
            <a:cxnSpLocks/>
            <a:stCxn id="161" idx="0"/>
            <a:endCxn id="216" idx="2"/>
          </p:cNvCxnSpPr>
          <p:nvPr/>
        </p:nvCxnSpPr>
        <p:spPr>
          <a:xfrm flipV="1">
            <a:off x="7011283" y="3078981"/>
            <a:ext cx="4089958" cy="1338564"/>
          </a:xfrm>
          <a:prstGeom prst="straightConnector1">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220" name="Graphic 36">
            <a:extLst>
              <a:ext uri="{FF2B5EF4-FFF2-40B4-BE49-F238E27FC236}">
                <a16:creationId xmlns:a16="http://schemas.microsoft.com/office/drawing/2014/main" id="{A66154B0-967B-A445-8E3F-AF2781FFB93A}"/>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10958732" y="1886272"/>
            <a:ext cx="424918" cy="424918"/>
          </a:xfrm>
          <a:prstGeom prst="rect">
            <a:avLst/>
          </a:prstGeom>
        </p:spPr>
      </p:pic>
      <p:cxnSp>
        <p:nvCxnSpPr>
          <p:cNvPr id="221" name="Straight Arrow Connector 28">
            <a:extLst>
              <a:ext uri="{FF2B5EF4-FFF2-40B4-BE49-F238E27FC236}">
                <a16:creationId xmlns:a16="http://schemas.microsoft.com/office/drawing/2014/main" id="{B5B32BDF-C8C8-AD48-82EE-5D033F34BC0E}"/>
              </a:ext>
            </a:extLst>
          </p:cNvPr>
          <p:cNvCxnSpPr>
            <a:cxnSpLocks/>
            <a:endCxn id="220" idx="0"/>
          </p:cNvCxnSpPr>
          <p:nvPr/>
        </p:nvCxnSpPr>
        <p:spPr>
          <a:xfrm>
            <a:off x="11163708" y="1391893"/>
            <a:ext cx="7484" cy="494380"/>
          </a:xfrm>
          <a:prstGeom prst="straightConnector1">
            <a:avLst/>
          </a:prstGeom>
          <a:ln w="12700">
            <a:solidFill>
              <a:srgbClr val="545B64"/>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222" name="角丸四角形吹き出し 221">
            <a:extLst>
              <a:ext uri="{FF2B5EF4-FFF2-40B4-BE49-F238E27FC236}">
                <a16:creationId xmlns:a16="http://schemas.microsoft.com/office/drawing/2014/main" id="{FF0844D6-C370-4447-BEFD-D761434393BA}"/>
              </a:ext>
            </a:extLst>
          </p:cNvPr>
          <p:cNvSpPr/>
          <p:nvPr/>
        </p:nvSpPr>
        <p:spPr>
          <a:xfrm>
            <a:off x="9930952" y="3424902"/>
            <a:ext cx="2194456" cy="436017"/>
          </a:xfrm>
          <a:prstGeom prst="wedgeRoundRectCallout">
            <a:avLst>
              <a:gd name="adj1" fmla="val -24431"/>
              <a:gd name="adj2" fmla="val -72396"/>
              <a:gd name="adj3" fmla="val 16667"/>
            </a:avLst>
          </a:prstGeom>
          <a:solidFill>
            <a:schemeClr val="bg1">
              <a:lumMod val="95000"/>
            </a:schemeClr>
          </a:solidFill>
          <a:ln>
            <a:solidFill>
              <a:srgbClr val="FF8C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48000" tIns="48000" rIns="48000" bIns="48000" numCol="1" spcCol="0" rtlCol="0" fromWordArt="0" anchor="ctr" anchorCtr="0" forceAA="0" compatLnSpc="1">
            <a:prstTxWarp prst="textNoShape">
              <a:avLst/>
            </a:prstTxWarp>
            <a:noAutofit/>
          </a:bodyPr>
          <a:lstStyle/>
          <a:p>
            <a:pPr marL="120646" indent="-120646" defTabSz="914363">
              <a:buFont typeface="Arial" panose="020B0604020202020204" pitchFamily="34" charset="0"/>
              <a:buChar char="•"/>
            </a:pPr>
            <a:r>
              <a:rPr lang="ja-JP" altLang="en-US" sz="1167" dirty="0">
                <a:solidFill>
                  <a:schemeClr val="tx1">
                    <a:lumMod val="75000"/>
                  </a:schemeClr>
                </a:solidFill>
                <a:latin typeface="Meiryo" panose="020B0604030504040204" pitchFamily="34" charset="-128"/>
                <a:ea typeface="Meiryo" panose="020B0604030504040204" pitchFamily="34" charset="-128"/>
              </a:rPr>
              <a:t>インターネット接続を集約</a:t>
            </a:r>
            <a:endParaRPr lang="en-US" altLang="ja-JP" sz="1167" dirty="0">
              <a:solidFill>
                <a:schemeClr val="tx1">
                  <a:lumMod val="75000"/>
                </a:schemeClr>
              </a:solidFill>
              <a:latin typeface="Meiryo" panose="020B0604030504040204" pitchFamily="34" charset="-128"/>
              <a:ea typeface="Meiryo" panose="020B0604030504040204" pitchFamily="34" charset="-128"/>
            </a:endParaRPr>
          </a:p>
        </p:txBody>
      </p:sp>
      <p:sp>
        <p:nvSpPr>
          <p:cNvPr id="223" name="TextBox 197">
            <a:extLst>
              <a:ext uri="{FF2B5EF4-FFF2-40B4-BE49-F238E27FC236}">
                <a16:creationId xmlns:a16="http://schemas.microsoft.com/office/drawing/2014/main" id="{97E54267-8F84-AC48-B69F-7427ECFC9086}"/>
              </a:ext>
            </a:extLst>
          </p:cNvPr>
          <p:cNvSpPr txBox="1"/>
          <p:nvPr/>
        </p:nvSpPr>
        <p:spPr>
          <a:xfrm>
            <a:off x="11116055" y="1355673"/>
            <a:ext cx="998345" cy="233462"/>
          </a:xfrm>
          <a:prstGeom prst="rect">
            <a:avLst/>
          </a:prstGeom>
          <a:noFill/>
        </p:spPr>
        <p:txBody>
          <a:bodyPr wrap="square" rtlCol="0">
            <a:spAutoFit/>
          </a:bodyPr>
          <a:lstStyle/>
          <a:p>
            <a:pPr algn="ctr" defTabSz="609561">
              <a:defRPr/>
            </a:pPr>
            <a:r>
              <a:rPr lang="ja-JP" altLang="en-US" sz="917" dirty="0">
                <a:solidFill>
                  <a:schemeClr val="tx1">
                    <a:lumMod val="75000"/>
                  </a:schemeClr>
                </a:solidFill>
                <a:latin typeface="Meiryo" panose="020B0604030504040204" pitchFamily="34" charset="-128"/>
                <a:ea typeface="Meiryo" panose="020B0604030504040204" pitchFamily="34" charset="-128"/>
              </a:rPr>
              <a:t>インターネット</a:t>
            </a:r>
            <a:endParaRPr lang="en-US" altLang="ja-JP" sz="917" dirty="0">
              <a:solidFill>
                <a:schemeClr val="tx1">
                  <a:lumMod val="75000"/>
                </a:schemeClr>
              </a:solidFill>
              <a:latin typeface="Meiryo" panose="020B0604030504040204" pitchFamily="34" charset="-128"/>
              <a:ea typeface="Meiryo" panose="020B0604030504040204" pitchFamily="34" charset="-128"/>
            </a:endParaRPr>
          </a:p>
        </p:txBody>
      </p:sp>
      <p:pic>
        <p:nvPicPr>
          <p:cNvPr id="224" name="Graphic 15">
            <a:extLst>
              <a:ext uri="{FF2B5EF4-FFF2-40B4-BE49-F238E27FC236}">
                <a16:creationId xmlns:a16="http://schemas.microsoft.com/office/drawing/2014/main" id="{1A1844BC-2D42-824A-9D4F-9E78214C06BB}"/>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10942598" y="986878"/>
            <a:ext cx="480000" cy="480000"/>
          </a:xfrm>
          <a:prstGeom prst="rect">
            <a:avLst/>
          </a:prstGeom>
        </p:spPr>
      </p:pic>
      <p:sp>
        <p:nvSpPr>
          <p:cNvPr id="225" name="四角形吹き出し 224"/>
          <p:cNvSpPr/>
          <p:nvPr/>
        </p:nvSpPr>
        <p:spPr>
          <a:xfrm>
            <a:off x="7427353" y="206536"/>
            <a:ext cx="4459848" cy="812102"/>
          </a:xfrm>
          <a:prstGeom prst="wedgeRectCallout">
            <a:avLst>
              <a:gd name="adj1" fmla="val -29041"/>
              <a:gd name="adj2" fmla="val 75806"/>
            </a:avLst>
          </a:prstGeom>
          <a:solidFill>
            <a:srgbClr val="FFFFFF"/>
          </a:solidFill>
          <a:ln>
            <a:solidFill>
              <a:schemeClr val="tx1">
                <a:lumMod val="75000"/>
              </a:schemeClr>
            </a:solidFill>
          </a:ln>
          <a:effectLst/>
        </p:spPr>
        <p:style>
          <a:lnRef idx="1">
            <a:schemeClr val="accent1"/>
          </a:lnRef>
          <a:fillRef idx="3">
            <a:schemeClr val="accent1"/>
          </a:fillRef>
          <a:effectRef idx="2">
            <a:schemeClr val="accent1"/>
          </a:effectRef>
          <a:fontRef idx="minor">
            <a:schemeClr val="lt1"/>
          </a:fontRef>
        </p:style>
        <p:txBody>
          <a:bodyPr lIns="96000" tIns="48000" rIns="96000" bIns="48000" rtlCol="0" anchor="ctr"/>
          <a:lstStyle/>
          <a:p>
            <a:pPr algn="ctr"/>
            <a:r>
              <a:rPr kumimoji="1" lang="ja-JP" altLang="en-US" sz="1333" dirty="0">
                <a:solidFill>
                  <a:schemeClr val="tx1">
                    <a:lumMod val="75000"/>
                  </a:schemeClr>
                </a:solidFill>
                <a:latin typeface="Meiryo" panose="020B0604030504040204" pitchFamily="34" charset="-128"/>
                <a:ea typeface="Meiryo" panose="020B0604030504040204" pitchFamily="34" charset="-128"/>
              </a:rPr>
              <a:t>どのような単位で</a:t>
            </a:r>
            <a:r>
              <a:rPr kumimoji="1" lang="en-US" altLang="ja-JP" sz="1333" dirty="0">
                <a:solidFill>
                  <a:schemeClr val="tx1">
                    <a:lumMod val="75000"/>
                  </a:schemeClr>
                </a:solidFill>
                <a:latin typeface="Meiryo" panose="020B0604030504040204" pitchFamily="34" charset="-128"/>
                <a:ea typeface="Meiryo" panose="020B0604030504040204" pitchFamily="34" charset="-128"/>
              </a:rPr>
              <a:t>VPC/Subnet</a:t>
            </a:r>
            <a:r>
              <a:rPr kumimoji="1" lang="ja-JP" altLang="en-US" sz="1333" dirty="0">
                <a:solidFill>
                  <a:schemeClr val="tx1">
                    <a:lumMod val="75000"/>
                  </a:schemeClr>
                </a:solidFill>
                <a:latin typeface="Meiryo" panose="020B0604030504040204" pitchFamily="34" charset="-128"/>
                <a:ea typeface="Meiryo" panose="020B0604030504040204" pitchFamily="34" charset="-128"/>
              </a:rPr>
              <a:t>を分割するか、</a:t>
            </a:r>
            <a:r>
              <a:rPr kumimoji="1" lang="en-US" altLang="ja-JP" sz="1333" dirty="0">
                <a:solidFill>
                  <a:schemeClr val="tx1">
                    <a:lumMod val="75000"/>
                  </a:schemeClr>
                </a:solidFill>
                <a:latin typeface="Meiryo" panose="020B0604030504040204" pitchFamily="34" charset="-128"/>
                <a:ea typeface="Meiryo" panose="020B0604030504040204" pitchFamily="34" charset="-128"/>
              </a:rPr>
              <a:t>VPC</a:t>
            </a:r>
            <a:r>
              <a:rPr kumimoji="1" lang="ja-JP" altLang="en-US" sz="1333" dirty="0">
                <a:solidFill>
                  <a:schemeClr val="tx1">
                    <a:lumMod val="75000"/>
                  </a:schemeClr>
                </a:solidFill>
                <a:latin typeface="Meiryo" panose="020B0604030504040204" pitchFamily="34" charset="-128"/>
                <a:ea typeface="Meiryo" panose="020B0604030504040204" pitchFamily="34" charset="-128"/>
              </a:rPr>
              <a:t>間の接続方法、オンプレ</a:t>
            </a:r>
            <a:r>
              <a:rPr kumimoji="1" lang="en-US" altLang="ja-JP" sz="1333" dirty="0">
                <a:solidFill>
                  <a:schemeClr val="tx1">
                    <a:lumMod val="75000"/>
                  </a:schemeClr>
                </a:solidFill>
                <a:latin typeface="Meiryo" panose="020B0604030504040204" pitchFamily="34" charset="-128"/>
                <a:ea typeface="Meiryo" panose="020B0604030504040204" pitchFamily="34" charset="-128"/>
              </a:rPr>
              <a:t>DC-AWS</a:t>
            </a:r>
            <a:r>
              <a:rPr kumimoji="1" lang="ja-JP" altLang="en-US" sz="1333" dirty="0">
                <a:solidFill>
                  <a:schemeClr val="tx1">
                    <a:lumMod val="75000"/>
                  </a:schemeClr>
                </a:solidFill>
                <a:latin typeface="Meiryo" panose="020B0604030504040204" pitchFamily="34" charset="-128"/>
                <a:ea typeface="Meiryo" panose="020B0604030504040204" pitchFamily="34" charset="-128"/>
              </a:rPr>
              <a:t>間の接続方法、</a:t>
            </a:r>
            <a:r>
              <a:rPr kumimoji="1" lang="en-US" altLang="ja-JP" sz="1333" dirty="0">
                <a:solidFill>
                  <a:schemeClr val="tx1">
                    <a:lumMod val="75000"/>
                  </a:schemeClr>
                </a:solidFill>
                <a:latin typeface="Meiryo" panose="020B0604030504040204" pitchFamily="34" charset="-128"/>
                <a:ea typeface="Meiryo" panose="020B0604030504040204" pitchFamily="34" charset="-128"/>
              </a:rPr>
              <a:t>DNS/NTP</a:t>
            </a:r>
            <a:r>
              <a:rPr kumimoji="1" lang="ja-JP" altLang="en-US" sz="1333" dirty="0">
                <a:solidFill>
                  <a:schemeClr val="tx1">
                    <a:lumMod val="75000"/>
                  </a:schemeClr>
                </a:solidFill>
                <a:latin typeface="Meiryo" panose="020B0604030504040204" pitchFamily="34" charset="-128"/>
                <a:ea typeface="Meiryo" panose="020B0604030504040204" pitchFamily="34" charset="-128"/>
              </a:rPr>
              <a:t>構成、などを整理し全体ネットワーク構成を策定</a:t>
            </a:r>
          </a:p>
        </p:txBody>
      </p:sp>
      <p:sp>
        <p:nvSpPr>
          <p:cNvPr id="4" name="テキスト ボックス 3"/>
          <p:cNvSpPr txBox="1"/>
          <p:nvPr/>
        </p:nvSpPr>
        <p:spPr>
          <a:xfrm>
            <a:off x="353340" y="1037595"/>
            <a:ext cx="1142316" cy="400110"/>
          </a:xfrm>
          <a:prstGeom prst="rect">
            <a:avLst/>
          </a:prstGeom>
          <a:noFill/>
        </p:spPr>
        <p:txBody>
          <a:bodyPr wrap="square" rtlCol="0">
            <a:spAutoFit/>
          </a:bodyPr>
          <a:lstStyle/>
          <a:p>
            <a:r>
              <a:rPr kumimoji="1" lang="ja-JP" altLang="en-US" sz="2000" dirty="0">
                <a:solidFill>
                  <a:schemeClr val="tx1">
                    <a:lumMod val="75000"/>
                  </a:schemeClr>
                </a:solidFill>
                <a:latin typeface="Meiryo" panose="020B0604030504040204" pitchFamily="34" charset="-128"/>
                <a:ea typeface="Meiryo" panose="020B0604030504040204" pitchFamily="34" charset="-128"/>
              </a:rPr>
              <a:t>構成例</a:t>
            </a:r>
            <a:r>
              <a:rPr kumimoji="1" lang="en-US" altLang="ja-JP" sz="2000" dirty="0">
                <a:solidFill>
                  <a:schemeClr val="tx1">
                    <a:lumMod val="75000"/>
                  </a:schemeClr>
                </a:solidFill>
                <a:latin typeface="Meiryo" panose="020B0604030504040204" pitchFamily="34" charset="-128"/>
                <a:ea typeface="Meiryo" panose="020B0604030504040204" pitchFamily="34" charset="-128"/>
              </a:rPr>
              <a:t>:</a:t>
            </a:r>
            <a:endParaRPr kumimoji="1" lang="ja-JP" altLang="en-US" sz="2000" dirty="0">
              <a:solidFill>
                <a:schemeClr val="tx1">
                  <a:lumMod val="75000"/>
                </a:schemeClr>
              </a:solidFill>
              <a:latin typeface="Meiryo" panose="020B0604030504040204" pitchFamily="34" charset="-128"/>
              <a:ea typeface="Meiryo" panose="020B0604030504040204" pitchFamily="34" charset="-128"/>
            </a:endParaRPr>
          </a:p>
        </p:txBody>
      </p:sp>
      <p:sp>
        <p:nvSpPr>
          <p:cNvPr id="208" name="角丸四角形吹き出し 207">
            <a:extLst>
              <a:ext uri="{FF2B5EF4-FFF2-40B4-BE49-F238E27FC236}">
                <a16:creationId xmlns:a16="http://schemas.microsoft.com/office/drawing/2014/main" id="{399DEDE3-BE10-3348-8EF6-B9CD2E2F30F3}"/>
              </a:ext>
            </a:extLst>
          </p:cNvPr>
          <p:cNvSpPr/>
          <p:nvPr/>
        </p:nvSpPr>
        <p:spPr>
          <a:xfrm>
            <a:off x="978206" y="2888799"/>
            <a:ext cx="3154832" cy="1072205"/>
          </a:xfrm>
          <a:prstGeom prst="wedgeRoundRectCallout">
            <a:avLst>
              <a:gd name="adj1" fmla="val 71225"/>
              <a:gd name="adj2" fmla="val 14776"/>
              <a:gd name="adj3" fmla="val 16667"/>
            </a:avLst>
          </a:prstGeom>
          <a:solidFill>
            <a:schemeClr val="bg1">
              <a:lumMod val="95000"/>
            </a:schemeClr>
          </a:solidFill>
          <a:ln>
            <a:solidFill>
              <a:srgbClr val="FF8C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48000" tIns="48000" rIns="48000" bIns="48000" numCol="1" spcCol="0" rtlCol="0" fromWordArt="0" anchor="ctr" anchorCtr="0" forceAA="0" compatLnSpc="1">
            <a:prstTxWarp prst="textNoShape">
              <a:avLst/>
            </a:prstTxWarp>
            <a:noAutofit/>
          </a:bodyPr>
          <a:lstStyle/>
          <a:p>
            <a:pPr marL="120646" indent="-120646" defTabSz="914363">
              <a:buFont typeface="Arial" panose="020B0604020202020204" pitchFamily="34" charset="0"/>
              <a:buChar char="•"/>
            </a:pPr>
            <a:r>
              <a:rPr lang="en-US" altLang="ja-JP" sz="1333" dirty="0">
                <a:solidFill>
                  <a:schemeClr val="tx1">
                    <a:lumMod val="75000"/>
                  </a:schemeClr>
                </a:solidFill>
                <a:latin typeface="Meiryo" panose="020B0604030504040204" pitchFamily="34" charset="-128"/>
                <a:ea typeface="Meiryo" panose="020B0604030504040204" pitchFamily="34" charset="-128"/>
              </a:rPr>
              <a:t>VPC</a:t>
            </a:r>
            <a:r>
              <a:rPr lang="ja-JP" altLang="en-US" sz="1333" dirty="0">
                <a:solidFill>
                  <a:schemeClr val="tx1">
                    <a:lumMod val="75000"/>
                  </a:schemeClr>
                </a:solidFill>
                <a:latin typeface="Meiryo" panose="020B0604030504040204" pitchFamily="34" charset="-128"/>
                <a:ea typeface="Meiryo" panose="020B0604030504040204" pitchFamily="34" charset="-128"/>
              </a:rPr>
              <a:t>の作成単位は、原則</a:t>
            </a:r>
            <a:r>
              <a:rPr lang="en-US" altLang="ja-JP" sz="1333" dirty="0">
                <a:solidFill>
                  <a:schemeClr val="tx1">
                    <a:lumMod val="75000"/>
                  </a:schemeClr>
                </a:solidFill>
                <a:latin typeface="Meiryo" panose="020B0604030504040204" pitchFamily="34" charset="-128"/>
                <a:ea typeface="Meiryo" panose="020B0604030504040204" pitchFamily="34" charset="-128"/>
              </a:rPr>
              <a:t>1</a:t>
            </a:r>
            <a:r>
              <a:rPr lang="ja-JP" altLang="en-US" sz="1333" dirty="0">
                <a:solidFill>
                  <a:schemeClr val="tx1">
                    <a:lumMod val="75000"/>
                  </a:schemeClr>
                </a:solidFill>
                <a:latin typeface="Meiryo" panose="020B0604030504040204" pitchFamily="34" charset="-128"/>
                <a:ea typeface="Meiryo" panose="020B0604030504040204" pitchFamily="34" charset="-128"/>
              </a:rPr>
              <a:t>アカウント</a:t>
            </a:r>
            <a:r>
              <a:rPr lang="en-US" altLang="ja-JP" sz="1333" dirty="0">
                <a:solidFill>
                  <a:schemeClr val="tx1">
                    <a:lumMod val="75000"/>
                  </a:schemeClr>
                </a:solidFill>
                <a:latin typeface="Meiryo" panose="020B0604030504040204" pitchFamily="34" charset="-128"/>
                <a:ea typeface="Meiryo" panose="020B0604030504040204" pitchFamily="34" charset="-128"/>
              </a:rPr>
              <a:t>1VPC</a:t>
            </a:r>
          </a:p>
          <a:p>
            <a:pPr marL="120646" indent="-120646" defTabSz="914363">
              <a:buFont typeface="Arial" panose="020B0604020202020204" pitchFamily="34" charset="0"/>
              <a:buChar char="•"/>
            </a:pPr>
            <a:r>
              <a:rPr lang="en-US" altLang="ja-JP" sz="1333" dirty="0">
                <a:solidFill>
                  <a:schemeClr val="tx1">
                    <a:lumMod val="75000"/>
                  </a:schemeClr>
                </a:solidFill>
                <a:latin typeface="Meiryo" panose="020B0604030504040204" pitchFamily="34" charset="-128"/>
                <a:ea typeface="Meiryo" panose="020B0604030504040204" pitchFamily="34" charset="-128"/>
              </a:rPr>
              <a:t>Subnet</a:t>
            </a:r>
            <a:r>
              <a:rPr lang="ja-JP" altLang="en-US" sz="1333" dirty="0">
                <a:solidFill>
                  <a:schemeClr val="tx1">
                    <a:lumMod val="75000"/>
                  </a:schemeClr>
                </a:solidFill>
                <a:latin typeface="Meiryo" panose="020B0604030504040204" pitchFamily="34" charset="-128"/>
                <a:ea typeface="Meiryo" panose="020B0604030504040204" pitchFamily="34" charset="-128"/>
              </a:rPr>
              <a:t>は原則複数</a:t>
            </a:r>
            <a:r>
              <a:rPr lang="en-US" altLang="ja-JP" sz="1333" dirty="0">
                <a:solidFill>
                  <a:schemeClr val="tx1">
                    <a:lumMod val="75000"/>
                  </a:schemeClr>
                </a:solidFill>
                <a:latin typeface="Meiryo" panose="020B0604030504040204" pitchFamily="34" charset="-128"/>
                <a:ea typeface="Meiryo" panose="020B0604030504040204" pitchFamily="34" charset="-128"/>
              </a:rPr>
              <a:t>AZ</a:t>
            </a:r>
            <a:r>
              <a:rPr lang="ja-JP" altLang="en-US" sz="1333" dirty="0">
                <a:solidFill>
                  <a:schemeClr val="tx1">
                    <a:lumMod val="75000"/>
                  </a:schemeClr>
                </a:solidFill>
                <a:latin typeface="Meiryo" panose="020B0604030504040204" pitchFamily="34" charset="-128"/>
                <a:ea typeface="Meiryo" panose="020B0604030504040204" pitchFamily="34" charset="-128"/>
              </a:rPr>
              <a:t>に作成</a:t>
            </a:r>
            <a:endParaRPr lang="en-US" altLang="ja-JP" sz="1333" dirty="0">
              <a:solidFill>
                <a:schemeClr val="tx1">
                  <a:lumMod val="75000"/>
                </a:schemeClr>
              </a:solidFill>
              <a:latin typeface="Meiryo" panose="020B0604030504040204" pitchFamily="34" charset="-128"/>
              <a:ea typeface="Meiryo" panose="020B0604030504040204" pitchFamily="34" charset="-128"/>
            </a:endParaRPr>
          </a:p>
        </p:txBody>
      </p:sp>
      <p:sp>
        <p:nvSpPr>
          <p:cNvPr id="76" name="角丸四角形吹き出し 75">
            <a:extLst>
              <a:ext uri="{FF2B5EF4-FFF2-40B4-BE49-F238E27FC236}">
                <a16:creationId xmlns:a16="http://schemas.microsoft.com/office/drawing/2014/main" id="{08F17613-33BF-5440-B82D-1F744318AE83}"/>
              </a:ext>
            </a:extLst>
          </p:cNvPr>
          <p:cNvSpPr/>
          <p:nvPr/>
        </p:nvSpPr>
        <p:spPr>
          <a:xfrm>
            <a:off x="7693562" y="4118367"/>
            <a:ext cx="3183280" cy="780320"/>
          </a:xfrm>
          <a:prstGeom prst="wedgeRoundRectCallout">
            <a:avLst>
              <a:gd name="adj1" fmla="val -28176"/>
              <a:gd name="adj2" fmla="val -77845"/>
              <a:gd name="adj3" fmla="val 16667"/>
            </a:avLst>
          </a:prstGeom>
          <a:solidFill>
            <a:schemeClr val="bg1">
              <a:lumMod val="95000"/>
            </a:schemeClr>
          </a:solidFill>
          <a:ln>
            <a:solidFill>
              <a:srgbClr val="FF8C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48000" tIns="48000" rIns="48000" bIns="48000" numCol="1" spcCol="0" rtlCol="0" fromWordArt="0" anchor="ctr" anchorCtr="0" forceAA="0" compatLnSpc="1">
            <a:prstTxWarp prst="textNoShape">
              <a:avLst/>
            </a:prstTxWarp>
            <a:noAutofit/>
          </a:bodyPr>
          <a:lstStyle/>
          <a:p>
            <a:pPr marL="120646" indent="-120646" defTabSz="914363">
              <a:buFont typeface="Arial" panose="020B0604020202020204" pitchFamily="34" charset="0"/>
              <a:buChar char="•"/>
              <a:defRPr/>
            </a:pPr>
            <a:r>
              <a:rPr lang="en-US" altLang="ja-JP" sz="1500" dirty="0">
                <a:solidFill>
                  <a:schemeClr val="tx1">
                    <a:lumMod val="75000"/>
                  </a:schemeClr>
                </a:solidFill>
                <a:latin typeface="Meiryo" panose="020B0604030504040204" pitchFamily="34" charset="-128"/>
                <a:ea typeface="Meiryo" panose="020B0604030504040204" pitchFamily="34" charset="-128"/>
              </a:rPr>
              <a:t>AWS</a:t>
            </a:r>
            <a:r>
              <a:rPr lang="ja-JP" altLang="en-US" sz="1500" dirty="0">
                <a:solidFill>
                  <a:schemeClr val="tx1">
                    <a:lumMod val="75000"/>
                  </a:schemeClr>
                </a:solidFill>
                <a:latin typeface="Meiryo" panose="020B0604030504040204" pitchFamily="34" charset="-128"/>
                <a:ea typeface="Meiryo" panose="020B0604030504040204" pitchFamily="34" charset="-128"/>
              </a:rPr>
              <a:t>内・</a:t>
            </a:r>
            <a:r>
              <a:rPr lang="en-US" altLang="ja-JP" sz="1500" dirty="0">
                <a:solidFill>
                  <a:schemeClr val="tx1">
                    <a:lumMod val="75000"/>
                  </a:schemeClr>
                </a:solidFill>
                <a:latin typeface="Meiryo" panose="020B0604030504040204" pitchFamily="34" charset="-128"/>
                <a:ea typeface="Meiryo" panose="020B0604030504040204" pitchFamily="34" charset="-128"/>
              </a:rPr>
              <a:t>AWS/</a:t>
            </a:r>
            <a:r>
              <a:rPr lang="ja-JP" altLang="en-US" sz="1500" dirty="0">
                <a:solidFill>
                  <a:schemeClr val="tx1">
                    <a:lumMod val="75000"/>
                  </a:schemeClr>
                </a:solidFill>
                <a:latin typeface="Meiryo" panose="020B0604030504040204" pitchFamily="34" charset="-128"/>
                <a:ea typeface="Meiryo" panose="020B0604030504040204" pitchFamily="34" charset="-128"/>
              </a:rPr>
              <a:t>オンプレ間の名前解決</a:t>
            </a:r>
            <a:r>
              <a:rPr lang="en-US" altLang="ja-JP" sz="1500" dirty="0">
                <a:solidFill>
                  <a:schemeClr val="tx1">
                    <a:lumMod val="75000"/>
                  </a:schemeClr>
                </a:solidFill>
                <a:latin typeface="Meiryo" panose="020B0604030504040204" pitchFamily="34" charset="-128"/>
                <a:ea typeface="Meiryo" panose="020B0604030504040204" pitchFamily="34" charset="-128"/>
              </a:rPr>
              <a:t>(Route 53 Resolver</a:t>
            </a:r>
            <a:r>
              <a:rPr lang="ja-JP" altLang="en-US" sz="1500" dirty="0">
                <a:solidFill>
                  <a:schemeClr val="tx1">
                    <a:lumMod val="75000"/>
                  </a:schemeClr>
                </a:solidFill>
                <a:latin typeface="Meiryo" panose="020B0604030504040204" pitchFamily="34" charset="-128"/>
                <a:ea typeface="Meiryo" panose="020B0604030504040204" pitchFamily="34" charset="-128"/>
              </a:rPr>
              <a:t>の利用</a:t>
            </a:r>
            <a:r>
              <a:rPr lang="en-US" altLang="ja-JP" sz="1500" dirty="0">
                <a:solidFill>
                  <a:schemeClr val="tx1">
                    <a:lumMod val="75000"/>
                  </a:schemeClr>
                </a:solidFill>
                <a:latin typeface="Meiryo" panose="020B0604030504040204" pitchFamily="34" charset="-128"/>
                <a:ea typeface="Meiryo" panose="020B0604030504040204" pitchFamily="34" charset="-128"/>
              </a:rPr>
              <a:t>)</a:t>
            </a:r>
          </a:p>
        </p:txBody>
      </p:sp>
      <p:pic>
        <p:nvPicPr>
          <p:cNvPr id="77" name="Graphic 91">
            <a:extLst>
              <a:ext uri="{FF2B5EF4-FFF2-40B4-BE49-F238E27FC236}">
                <a16:creationId xmlns:a16="http://schemas.microsoft.com/office/drawing/2014/main" id="{B4F72B7B-6A77-B34F-8E25-6355D794AF58}"/>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5442071" y="1863889"/>
            <a:ext cx="240000" cy="240000"/>
          </a:xfrm>
          <a:prstGeom prst="rect">
            <a:avLst/>
          </a:prstGeom>
        </p:spPr>
      </p:pic>
      <p:pic>
        <p:nvPicPr>
          <p:cNvPr id="78" name="Graphic 91">
            <a:extLst>
              <a:ext uri="{FF2B5EF4-FFF2-40B4-BE49-F238E27FC236}">
                <a16:creationId xmlns:a16="http://schemas.microsoft.com/office/drawing/2014/main" id="{B4F72B7B-6A77-B34F-8E25-6355D794AF58}"/>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7380958" y="1863889"/>
            <a:ext cx="240000" cy="240000"/>
          </a:xfrm>
          <a:prstGeom prst="rect">
            <a:avLst/>
          </a:prstGeom>
        </p:spPr>
      </p:pic>
      <p:pic>
        <p:nvPicPr>
          <p:cNvPr id="79" name="Graphic 91">
            <a:extLst>
              <a:ext uri="{FF2B5EF4-FFF2-40B4-BE49-F238E27FC236}">
                <a16:creationId xmlns:a16="http://schemas.microsoft.com/office/drawing/2014/main" id="{B4F72B7B-6A77-B34F-8E25-6355D794AF58}"/>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9332028" y="1863889"/>
            <a:ext cx="240000" cy="240000"/>
          </a:xfrm>
          <a:prstGeom prst="rect">
            <a:avLst/>
          </a:prstGeom>
        </p:spPr>
      </p:pic>
      <p:pic>
        <p:nvPicPr>
          <p:cNvPr id="80" name="Graphic 91">
            <a:extLst>
              <a:ext uri="{FF2B5EF4-FFF2-40B4-BE49-F238E27FC236}">
                <a16:creationId xmlns:a16="http://schemas.microsoft.com/office/drawing/2014/main" id="{B4F72B7B-6A77-B34F-8E25-6355D794AF58}"/>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10336736" y="1863889"/>
            <a:ext cx="240000" cy="240000"/>
          </a:xfrm>
          <a:prstGeom prst="rect">
            <a:avLst/>
          </a:prstGeom>
        </p:spPr>
      </p:pic>
      <p:sp>
        <p:nvSpPr>
          <p:cNvPr id="81" name="角丸四角形吹き出し 80">
            <a:extLst>
              <a:ext uri="{FF2B5EF4-FFF2-40B4-BE49-F238E27FC236}">
                <a16:creationId xmlns:a16="http://schemas.microsoft.com/office/drawing/2014/main" id="{399DEDE3-BE10-3348-8EF6-B9CD2E2F30F3}"/>
              </a:ext>
            </a:extLst>
          </p:cNvPr>
          <p:cNvSpPr/>
          <p:nvPr/>
        </p:nvSpPr>
        <p:spPr>
          <a:xfrm>
            <a:off x="6529215" y="5430852"/>
            <a:ext cx="2043147" cy="613387"/>
          </a:xfrm>
          <a:prstGeom prst="wedgeRoundRectCallout">
            <a:avLst>
              <a:gd name="adj1" fmla="val -26504"/>
              <a:gd name="adj2" fmla="val -74465"/>
              <a:gd name="adj3" fmla="val 16667"/>
            </a:avLst>
          </a:prstGeom>
          <a:solidFill>
            <a:schemeClr val="bg1">
              <a:lumMod val="95000"/>
            </a:schemeClr>
          </a:solidFill>
          <a:ln>
            <a:solidFill>
              <a:srgbClr val="FF8C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48000" tIns="48000" rIns="48000" bIns="48000" numCol="1" spcCol="0" rtlCol="0" fromWordArt="0" anchor="ctr" anchorCtr="0" forceAA="0" compatLnSpc="1">
            <a:prstTxWarp prst="textNoShape">
              <a:avLst/>
            </a:prstTxWarp>
            <a:noAutofit/>
          </a:bodyPr>
          <a:lstStyle/>
          <a:p>
            <a:pPr marL="120646" indent="-120646" defTabSz="914363">
              <a:buFont typeface="Arial" panose="020B0604020202020204" pitchFamily="34" charset="0"/>
              <a:buChar char="•"/>
            </a:pPr>
            <a:r>
              <a:rPr lang="en-US" altLang="ja-JP" sz="1333" dirty="0">
                <a:solidFill>
                  <a:schemeClr val="tx1">
                    <a:lumMod val="75000"/>
                  </a:schemeClr>
                </a:solidFill>
                <a:latin typeface="Meiryo" panose="020B0604030504040204" pitchFamily="34" charset="-128"/>
                <a:ea typeface="Meiryo" panose="020B0604030504040204" pitchFamily="34" charset="-128"/>
              </a:rPr>
              <a:t>VPC</a:t>
            </a:r>
            <a:r>
              <a:rPr lang="ja-JP" altLang="en-US" sz="1333" dirty="0">
                <a:solidFill>
                  <a:schemeClr val="tx1">
                    <a:lumMod val="75000"/>
                  </a:schemeClr>
                </a:solidFill>
                <a:latin typeface="Meiryo" panose="020B0604030504040204" pitchFamily="34" charset="-128"/>
                <a:ea typeface="Meiryo" panose="020B0604030504040204" pitchFamily="34" charset="-128"/>
              </a:rPr>
              <a:t>間を</a:t>
            </a:r>
            <a:r>
              <a:rPr lang="en-US" altLang="ja-JP" sz="1333" dirty="0">
                <a:solidFill>
                  <a:schemeClr val="tx1">
                    <a:lumMod val="75000"/>
                  </a:schemeClr>
                </a:solidFill>
                <a:latin typeface="Meiryo" panose="020B0604030504040204" pitchFamily="34" charset="-128"/>
                <a:ea typeface="Meiryo" panose="020B0604030504040204" pitchFamily="34" charset="-128"/>
              </a:rPr>
              <a:t>TGW</a:t>
            </a:r>
            <a:r>
              <a:rPr lang="ja-JP" altLang="en-US" sz="1333" dirty="0">
                <a:solidFill>
                  <a:schemeClr val="tx1">
                    <a:lumMod val="75000"/>
                  </a:schemeClr>
                </a:solidFill>
                <a:latin typeface="Meiryo" panose="020B0604030504040204" pitchFamily="34" charset="-128"/>
                <a:ea typeface="Meiryo" panose="020B0604030504040204" pitchFamily="34" charset="-128"/>
              </a:rPr>
              <a:t>で接続</a:t>
            </a:r>
            <a:endParaRPr lang="en-US" altLang="ja-JP" sz="1333" dirty="0">
              <a:solidFill>
                <a:schemeClr val="tx1">
                  <a:lumMod val="75000"/>
                </a:schemeClr>
              </a:solidFill>
              <a:latin typeface="Meiryo" panose="020B0604030504040204" pitchFamily="34" charset="-128"/>
              <a:ea typeface="Meiryo" panose="020B0604030504040204" pitchFamily="34" charset="-128"/>
            </a:endParaRPr>
          </a:p>
        </p:txBody>
      </p:sp>
      <p:sp>
        <p:nvSpPr>
          <p:cNvPr id="2" name="タイトル 1">
            <a:extLst>
              <a:ext uri="{FF2B5EF4-FFF2-40B4-BE49-F238E27FC236}">
                <a16:creationId xmlns:a16="http://schemas.microsoft.com/office/drawing/2014/main" id="{E0114157-DE18-2046-8C14-4E67A1261321}"/>
              </a:ext>
            </a:extLst>
          </p:cNvPr>
          <p:cNvSpPr>
            <a:spLocks noGrp="1"/>
          </p:cNvSpPr>
          <p:nvPr>
            <p:ph type="title"/>
          </p:nvPr>
        </p:nvSpPr>
        <p:spPr/>
        <p:txBody>
          <a:bodyPr/>
          <a:lstStyle/>
          <a:p>
            <a:r>
              <a:rPr lang="ja-JP" altLang="en-US" sz="2800" b="0">
                <a:solidFill>
                  <a:schemeClr val="tx1">
                    <a:lumMod val="75000"/>
                  </a:schemeClr>
                </a:solidFill>
              </a:rPr>
              <a:t>参考</a:t>
            </a:r>
            <a:r>
              <a:rPr lang="en-US" altLang="ja-JP" sz="2800" b="0" dirty="0">
                <a:solidFill>
                  <a:schemeClr val="tx1">
                    <a:lumMod val="75000"/>
                  </a:schemeClr>
                </a:solidFill>
              </a:rPr>
              <a:t>: </a:t>
            </a:r>
            <a:r>
              <a:rPr lang="ja-JP" altLang="en-US" sz="2800" b="0">
                <a:solidFill>
                  <a:schemeClr val="tx1">
                    <a:lumMod val="75000"/>
                  </a:schemeClr>
                </a:solidFill>
              </a:rPr>
              <a:t>ネットワーク設計のイメージ</a:t>
            </a:r>
            <a:endParaRPr lang="ja-JP" altLang="en-US" sz="2800" b="0"/>
          </a:p>
        </p:txBody>
      </p:sp>
      <p:sp>
        <p:nvSpPr>
          <p:cNvPr id="3" name="テキスト ボックス 2">
            <a:extLst>
              <a:ext uri="{FF2B5EF4-FFF2-40B4-BE49-F238E27FC236}">
                <a16:creationId xmlns:a16="http://schemas.microsoft.com/office/drawing/2014/main" id="{329B3899-1C32-0022-E4B3-90A4B189A202}"/>
              </a:ext>
            </a:extLst>
          </p:cNvPr>
          <p:cNvSpPr txBox="1"/>
          <p:nvPr/>
        </p:nvSpPr>
        <p:spPr>
          <a:xfrm>
            <a:off x="10876842" y="-20548"/>
            <a:ext cx="1315158" cy="307777"/>
          </a:xfrm>
          <a:prstGeom prst="rect">
            <a:avLst/>
          </a:prstGeom>
          <a:noFill/>
        </p:spPr>
        <p:txBody>
          <a:bodyPr wrap="square" anchor="ctr">
            <a:spAutoFit/>
          </a:bodyPr>
          <a:lstStyle/>
          <a:p>
            <a:pPr algn="ctr"/>
            <a:r>
              <a:rPr lang="en-US" altLang="ja-JP" sz="1400" b="0" i="0" dirty="0">
                <a:solidFill>
                  <a:schemeClr val="bg1">
                    <a:lumMod val="50000"/>
                  </a:schemeClr>
                </a:solidFill>
                <a:effectLst/>
                <a:latin typeface="Meiryo" panose="020B0604030504040204" pitchFamily="34" charset="-128"/>
                <a:ea typeface="Meiryo" panose="020B0604030504040204" pitchFamily="34" charset="-128"/>
              </a:rPr>
              <a:t>SEC05-BP01</a:t>
            </a:r>
            <a:endParaRPr lang="ja-JP" altLang="en-US" sz="1400">
              <a:solidFill>
                <a:schemeClr val="bg1">
                  <a:lumMod val="50000"/>
                </a:schemeClr>
              </a:solidFill>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276388012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282039" y="1611121"/>
            <a:ext cx="5838843" cy="4658135"/>
          </a:xfrm>
          <a:prstGeom prst="rect">
            <a:avLst/>
          </a:prstGeom>
        </p:spPr>
        <p:txBody>
          <a:bodyPr wrap="square">
            <a:spAutoFit/>
          </a:bodyPr>
          <a:lstStyle/>
          <a:p>
            <a:pPr marL="122762" indent="-122762">
              <a:buFont typeface="Arial" panose="020B0604020202020204" pitchFamily="34" charset="0"/>
              <a:buChar char="•"/>
            </a:pPr>
            <a:r>
              <a:rPr kumimoji="1" lang="ja-JP" altLang="en-US" sz="1667" b="1" dirty="0">
                <a:solidFill>
                  <a:schemeClr val="tx1">
                    <a:lumMod val="75000"/>
                  </a:schemeClr>
                </a:solidFill>
                <a:latin typeface="Meiryo" panose="020B0604030504040204" pitchFamily="34" charset="-128"/>
                <a:ea typeface="Meiryo" panose="020B0604030504040204" pitchFamily="34" charset="-128"/>
              </a:rPr>
              <a:t>パブリックサブネット</a:t>
            </a:r>
            <a:endParaRPr kumimoji="1" lang="en-US" altLang="ja-JP" sz="1667" b="1" dirty="0">
              <a:solidFill>
                <a:schemeClr val="tx1">
                  <a:lumMod val="75000"/>
                </a:schemeClr>
              </a:solidFill>
              <a:latin typeface="Meiryo" panose="020B0604030504040204" pitchFamily="34" charset="-128"/>
              <a:ea typeface="Meiryo" panose="020B0604030504040204" pitchFamily="34" charset="-128"/>
            </a:endParaRPr>
          </a:p>
          <a:p>
            <a:pPr marL="476232" lvl="1" indent="-237057">
              <a:buFont typeface="Meiryo UI" panose="020B0604030504040204" pitchFamily="50" charset="-128"/>
              <a:buChar char="-"/>
            </a:pPr>
            <a:r>
              <a:rPr kumimoji="1" lang="ja-JP" altLang="en-US" sz="1500" dirty="0">
                <a:solidFill>
                  <a:schemeClr val="tx1">
                    <a:lumMod val="75000"/>
                  </a:schemeClr>
                </a:solidFill>
                <a:latin typeface="Meiryo" panose="020B0604030504040204" pitchFamily="34" charset="-128"/>
                <a:ea typeface="Meiryo" panose="020B0604030504040204" pitchFamily="34" charset="-128"/>
              </a:rPr>
              <a:t>「インターネット接続</a:t>
            </a:r>
            <a:r>
              <a:rPr kumimoji="1" lang="en-US" altLang="ja-JP" sz="1500" dirty="0">
                <a:solidFill>
                  <a:schemeClr val="tx1">
                    <a:lumMod val="75000"/>
                  </a:schemeClr>
                </a:solidFill>
                <a:latin typeface="Meiryo" panose="020B0604030504040204" pitchFamily="34" charset="-128"/>
                <a:ea typeface="Meiryo" panose="020B0604030504040204" pitchFamily="34" charset="-128"/>
              </a:rPr>
              <a:t>VPC</a:t>
            </a:r>
            <a:r>
              <a:rPr kumimoji="1" lang="ja-JP" altLang="en-US" sz="1500" dirty="0">
                <a:solidFill>
                  <a:schemeClr val="tx1">
                    <a:lumMod val="75000"/>
                  </a:schemeClr>
                </a:solidFill>
                <a:latin typeface="Meiryo" panose="020B0604030504040204" pitchFamily="34" charset="-128"/>
                <a:ea typeface="Meiryo" panose="020B0604030504040204" pitchFamily="34" charset="-128"/>
              </a:rPr>
              <a:t>」</a:t>
            </a:r>
            <a:r>
              <a:rPr kumimoji="1" lang="en-US" altLang="ja-JP" sz="1500" dirty="0">
                <a:solidFill>
                  <a:schemeClr val="tx1">
                    <a:lumMod val="75000"/>
                  </a:schemeClr>
                </a:solidFill>
                <a:latin typeface="Meiryo" panose="020B0604030504040204" pitchFamily="34" charset="-128"/>
                <a:ea typeface="Meiryo" panose="020B0604030504040204" pitchFamily="34" charset="-128"/>
              </a:rPr>
              <a:t>(</a:t>
            </a:r>
            <a:r>
              <a:rPr kumimoji="1" lang="ja-JP" altLang="en-US" sz="1500" dirty="0">
                <a:solidFill>
                  <a:schemeClr val="tx1">
                    <a:lumMod val="75000"/>
                  </a:schemeClr>
                </a:solidFill>
                <a:latin typeface="Meiryo" panose="020B0604030504040204" pitchFamily="34" charset="-128"/>
                <a:ea typeface="Meiryo" panose="020B0604030504040204" pitchFamily="34" charset="-128"/>
              </a:rPr>
              <a:t>前述</a:t>
            </a:r>
            <a:r>
              <a:rPr kumimoji="1" lang="en-US" altLang="ja-JP" sz="1500" dirty="0">
                <a:solidFill>
                  <a:schemeClr val="tx1">
                    <a:lumMod val="75000"/>
                  </a:schemeClr>
                </a:solidFill>
                <a:latin typeface="Meiryo" panose="020B0604030504040204" pitchFamily="34" charset="-128"/>
                <a:ea typeface="Meiryo" panose="020B0604030504040204" pitchFamily="34" charset="-128"/>
              </a:rPr>
              <a:t>)</a:t>
            </a:r>
            <a:r>
              <a:rPr kumimoji="1" lang="ja-JP" altLang="en-US" sz="1500" dirty="0">
                <a:solidFill>
                  <a:schemeClr val="tx1">
                    <a:lumMod val="75000"/>
                  </a:schemeClr>
                </a:solidFill>
                <a:latin typeface="Meiryo" panose="020B0604030504040204" pitchFamily="34" charset="-128"/>
                <a:ea typeface="Meiryo" panose="020B0604030504040204" pitchFamily="34" charset="-128"/>
              </a:rPr>
              <a:t>を別途用意する構成の場合は、各業務システム</a:t>
            </a:r>
            <a:r>
              <a:rPr kumimoji="1" lang="en-US" altLang="ja-JP" sz="1500" dirty="0">
                <a:solidFill>
                  <a:schemeClr val="tx1">
                    <a:lumMod val="75000"/>
                  </a:schemeClr>
                </a:solidFill>
                <a:latin typeface="Meiryo" panose="020B0604030504040204" pitchFamily="34" charset="-128"/>
                <a:ea typeface="Meiryo" panose="020B0604030504040204" pitchFamily="34" charset="-128"/>
              </a:rPr>
              <a:t>VPC</a:t>
            </a:r>
            <a:r>
              <a:rPr kumimoji="1" lang="ja-JP" altLang="en-US" sz="1500" dirty="0">
                <a:solidFill>
                  <a:schemeClr val="tx1">
                    <a:lumMod val="75000"/>
                  </a:schemeClr>
                </a:solidFill>
                <a:latin typeface="Meiryo" panose="020B0604030504040204" pitchFamily="34" charset="-128"/>
                <a:ea typeface="Meiryo" panose="020B0604030504040204" pitchFamily="34" charset="-128"/>
              </a:rPr>
              <a:t>では</a:t>
            </a:r>
            <a:r>
              <a:rPr kumimoji="1" lang="en-US" altLang="ja-JP" sz="1500" dirty="0">
                <a:solidFill>
                  <a:schemeClr val="tx1">
                    <a:lumMod val="75000"/>
                  </a:schemeClr>
                </a:solidFill>
                <a:latin typeface="Meiryo" panose="020B0604030504040204" pitchFamily="34" charset="-128"/>
                <a:ea typeface="Meiryo" panose="020B0604030504040204" pitchFamily="34" charset="-128"/>
              </a:rPr>
              <a:t>IGW</a:t>
            </a:r>
            <a:r>
              <a:rPr kumimoji="1" lang="ja-JP" altLang="en-US" sz="1500" dirty="0">
                <a:solidFill>
                  <a:schemeClr val="tx1">
                    <a:lumMod val="75000"/>
                  </a:schemeClr>
                </a:solidFill>
                <a:latin typeface="Meiryo" panose="020B0604030504040204" pitchFamily="34" charset="-128"/>
                <a:ea typeface="Meiryo" panose="020B0604030504040204" pitchFamily="34" charset="-128"/>
              </a:rPr>
              <a:t>を作成しないため、各業務システム</a:t>
            </a:r>
            <a:r>
              <a:rPr kumimoji="1" lang="en-US" altLang="ja-JP" sz="1500" dirty="0">
                <a:solidFill>
                  <a:schemeClr val="tx1">
                    <a:lumMod val="75000"/>
                  </a:schemeClr>
                </a:solidFill>
                <a:latin typeface="Meiryo" panose="020B0604030504040204" pitchFamily="34" charset="-128"/>
                <a:ea typeface="Meiryo" panose="020B0604030504040204" pitchFamily="34" charset="-128"/>
              </a:rPr>
              <a:t>VPC</a:t>
            </a:r>
            <a:r>
              <a:rPr kumimoji="1" lang="ja-JP" altLang="en-US" sz="1500" dirty="0">
                <a:solidFill>
                  <a:schemeClr val="tx1">
                    <a:lumMod val="75000"/>
                  </a:schemeClr>
                </a:solidFill>
                <a:latin typeface="Meiryo" panose="020B0604030504040204" pitchFamily="34" charset="-128"/>
                <a:ea typeface="Meiryo" panose="020B0604030504040204" pitchFamily="34" charset="-128"/>
              </a:rPr>
              <a:t>では考慮不要となる</a:t>
            </a:r>
            <a:endParaRPr kumimoji="1" lang="en-US" altLang="ja-JP" sz="1500" dirty="0">
              <a:solidFill>
                <a:schemeClr val="tx1">
                  <a:lumMod val="75000"/>
                </a:schemeClr>
              </a:solidFill>
              <a:latin typeface="Meiryo" panose="020B0604030504040204" pitchFamily="34" charset="-128"/>
              <a:ea typeface="Meiryo" panose="020B0604030504040204" pitchFamily="34" charset="-128"/>
            </a:endParaRPr>
          </a:p>
          <a:p>
            <a:pPr marL="476232" lvl="1" indent="-237057">
              <a:buFont typeface="Meiryo UI" panose="020B0604030504040204" pitchFamily="50" charset="-128"/>
              <a:buChar char="-"/>
            </a:pPr>
            <a:endParaRPr kumimoji="1" lang="en-US" altLang="ja-JP" sz="1667" dirty="0">
              <a:solidFill>
                <a:schemeClr val="tx1">
                  <a:lumMod val="75000"/>
                </a:schemeClr>
              </a:solidFill>
              <a:latin typeface="Meiryo" panose="020B0604030504040204" pitchFamily="34" charset="-128"/>
              <a:ea typeface="Meiryo" panose="020B0604030504040204" pitchFamily="34" charset="-128"/>
            </a:endParaRPr>
          </a:p>
          <a:p>
            <a:pPr marL="122762" indent="-122762">
              <a:buFont typeface="Arial" panose="020B0604020202020204" pitchFamily="34" charset="0"/>
              <a:buChar char="•"/>
            </a:pPr>
            <a:r>
              <a:rPr kumimoji="1" lang="ja-JP" altLang="en-US" sz="1667" b="1" dirty="0">
                <a:solidFill>
                  <a:schemeClr val="tx1">
                    <a:lumMod val="75000"/>
                  </a:schemeClr>
                </a:solidFill>
                <a:latin typeface="Meiryo" panose="020B0604030504040204" pitchFamily="34" charset="-128"/>
                <a:ea typeface="Meiryo" panose="020B0604030504040204" pitchFamily="34" charset="-128"/>
              </a:rPr>
              <a:t>ルーティング要件</a:t>
            </a:r>
            <a:r>
              <a:rPr kumimoji="1" lang="ja-JP" altLang="en-US" sz="1667" dirty="0">
                <a:solidFill>
                  <a:schemeClr val="tx1">
                    <a:lumMod val="75000"/>
                  </a:schemeClr>
                </a:solidFill>
                <a:latin typeface="Meiryo" panose="020B0604030504040204" pitchFamily="34" charset="-128"/>
                <a:ea typeface="Meiryo" panose="020B0604030504040204" pitchFamily="34" charset="-128"/>
              </a:rPr>
              <a:t>をもとにした分割</a:t>
            </a:r>
            <a:endParaRPr kumimoji="1" lang="en-US" altLang="ja-JP" sz="1667" dirty="0">
              <a:solidFill>
                <a:schemeClr val="tx1">
                  <a:lumMod val="75000"/>
                </a:schemeClr>
              </a:solidFill>
              <a:latin typeface="Meiryo" panose="020B0604030504040204" pitchFamily="34" charset="-128"/>
              <a:ea typeface="Meiryo" panose="020B0604030504040204" pitchFamily="34" charset="-128"/>
            </a:endParaRPr>
          </a:p>
          <a:p>
            <a:pPr marL="476232" indent="-237057">
              <a:buFont typeface="Meiryo UI" panose="020B0604030504040204" pitchFamily="50" charset="-128"/>
              <a:buChar char="-"/>
            </a:pPr>
            <a:r>
              <a:rPr kumimoji="1" lang="en-US" altLang="ja-JP" sz="1500" dirty="0">
                <a:solidFill>
                  <a:schemeClr val="tx1">
                    <a:lumMod val="75000"/>
                  </a:schemeClr>
                </a:solidFill>
                <a:latin typeface="Meiryo" panose="020B0604030504040204" pitchFamily="34" charset="-128"/>
                <a:ea typeface="Meiryo" panose="020B0604030504040204" pitchFamily="34" charset="-128"/>
              </a:rPr>
              <a:t>NATGW(</a:t>
            </a:r>
            <a:r>
              <a:rPr kumimoji="1" lang="ja-JP" altLang="en-US" sz="1500" dirty="0">
                <a:solidFill>
                  <a:schemeClr val="tx1">
                    <a:lumMod val="75000"/>
                  </a:schemeClr>
                </a:solidFill>
                <a:latin typeface="Meiryo" panose="020B0604030504040204" pitchFamily="34" charset="-128"/>
                <a:ea typeface="Meiryo" panose="020B0604030504040204" pitchFamily="34" charset="-128"/>
              </a:rPr>
              <a:t>プロキシ</a:t>
            </a:r>
            <a:r>
              <a:rPr kumimoji="1" lang="en-US" altLang="ja-JP" sz="1500" dirty="0">
                <a:solidFill>
                  <a:schemeClr val="tx1">
                    <a:lumMod val="75000"/>
                  </a:schemeClr>
                </a:solidFill>
                <a:latin typeface="Meiryo" panose="020B0604030504040204" pitchFamily="34" charset="-128"/>
                <a:ea typeface="Meiryo" panose="020B0604030504040204" pitchFamily="34" charset="-128"/>
              </a:rPr>
              <a:t>)</a:t>
            </a:r>
            <a:r>
              <a:rPr kumimoji="1" lang="ja-JP" altLang="en-US" sz="1500" dirty="0">
                <a:solidFill>
                  <a:schemeClr val="tx1">
                    <a:lumMod val="75000"/>
                  </a:schemeClr>
                </a:solidFill>
                <a:latin typeface="Meiryo" panose="020B0604030504040204" pitchFamily="34" charset="-128"/>
                <a:ea typeface="Meiryo" panose="020B0604030504040204" pitchFamily="34" charset="-128"/>
              </a:rPr>
              <a:t>でインターネットへアクセス</a:t>
            </a:r>
            <a:endParaRPr kumimoji="1" lang="en-US" altLang="ja-JP" sz="1500" dirty="0">
              <a:solidFill>
                <a:schemeClr val="tx1">
                  <a:lumMod val="75000"/>
                </a:schemeClr>
              </a:solidFill>
              <a:latin typeface="Meiryo" panose="020B0604030504040204" pitchFamily="34" charset="-128"/>
              <a:ea typeface="Meiryo" panose="020B0604030504040204" pitchFamily="34" charset="-128"/>
            </a:endParaRPr>
          </a:p>
          <a:p>
            <a:pPr marL="476232" indent="-237057">
              <a:buFont typeface="Meiryo UI" panose="020B0604030504040204" pitchFamily="50" charset="-128"/>
              <a:buChar char="-"/>
            </a:pPr>
            <a:r>
              <a:rPr kumimoji="1" lang="ja-JP" altLang="en-US" sz="1500" dirty="0">
                <a:solidFill>
                  <a:schemeClr val="tx1">
                    <a:lumMod val="75000"/>
                  </a:schemeClr>
                </a:solidFill>
                <a:latin typeface="Meiryo" panose="020B0604030504040204" pitchFamily="34" charset="-128"/>
                <a:ea typeface="Meiryo" panose="020B0604030504040204" pitchFamily="34" charset="-128"/>
              </a:rPr>
              <a:t>インターネットアクセスは</a:t>
            </a:r>
            <a:r>
              <a:rPr kumimoji="1" lang="en-US" altLang="ja-JP" sz="1500" dirty="0">
                <a:solidFill>
                  <a:schemeClr val="tx1">
                    <a:lumMod val="75000"/>
                  </a:schemeClr>
                </a:solidFill>
                <a:latin typeface="Meiryo" panose="020B0604030504040204" pitchFamily="34" charset="-128"/>
                <a:ea typeface="Meiryo" panose="020B0604030504040204" pitchFamily="34" charset="-128"/>
              </a:rPr>
              <a:t>NG</a:t>
            </a:r>
          </a:p>
          <a:p>
            <a:pPr marL="476232" indent="-237057">
              <a:buFont typeface="Meiryo UI" panose="020B0604030504040204" pitchFamily="50" charset="-128"/>
              <a:buChar char="-"/>
            </a:pPr>
            <a:endParaRPr kumimoji="1" lang="en-US" altLang="ja-JP" sz="1667" dirty="0">
              <a:solidFill>
                <a:schemeClr val="tx1">
                  <a:lumMod val="75000"/>
                </a:schemeClr>
              </a:solidFill>
              <a:latin typeface="Meiryo" panose="020B0604030504040204" pitchFamily="34" charset="-128"/>
              <a:ea typeface="Meiryo" panose="020B0604030504040204" pitchFamily="34" charset="-128"/>
            </a:endParaRPr>
          </a:p>
          <a:p>
            <a:pPr marL="122762" indent="-122762">
              <a:buFont typeface="Arial" panose="020B0604020202020204" pitchFamily="34" charset="0"/>
              <a:buChar char="•"/>
            </a:pPr>
            <a:r>
              <a:rPr kumimoji="1" lang="en-US" altLang="ja-JP" sz="1667" b="1" dirty="0">
                <a:solidFill>
                  <a:schemeClr val="tx1">
                    <a:lumMod val="75000"/>
                  </a:schemeClr>
                </a:solidFill>
                <a:latin typeface="Meiryo" panose="020B0604030504040204" pitchFamily="34" charset="-128"/>
                <a:ea typeface="Meiryo" panose="020B0604030504040204" pitchFamily="34" charset="-128"/>
              </a:rPr>
              <a:t>IP</a:t>
            </a:r>
            <a:r>
              <a:rPr kumimoji="1" lang="ja-JP" altLang="en-US" sz="1667" b="1" dirty="0">
                <a:solidFill>
                  <a:schemeClr val="tx1">
                    <a:lumMod val="75000"/>
                  </a:schemeClr>
                </a:solidFill>
                <a:latin typeface="Meiryo" panose="020B0604030504040204" pitchFamily="34" charset="-128"/>
                <a:ea typeface="Meiryo" panose="020B0604030504040204" pitchFamily="34" charset="-128"/>
              </a:rPr>
              <a:t>アドレスの利用特性</a:t>
            </a:r>
            <a:r>
              <a:rPr kumimoji="1" lang="ja-JP" altLang="en-US" sz="1667" dirty="0">
                <a:solidFill>
                  <a:schemeClr val="tx1">
                    <a:lumMod val="75000"/>
                  </a:schemeClr>
                </a:solidFill>
                <a:latin typeface="Meiryo" panose="020B0604030504040204" pitchFamily="34" charset="-128"/>
                <a:ea typeface="Meiryo" panose="020B0604030504040204" pitchFamily="34" charset="-128"/>
              </a:rPr>
              <a:t>に応じた分割</a:t>
            </a:r>
            <a:endParaRPr kumimoji="1" lang="en-US" altLang="ja-JP" sz="1667" dirty="0">
              <a:solidFill>
                <a:schemeClr val="tx1">
                  <a:lumMod val="75000"/>
                </a:schemeClr>
              </a:solidFill>
              <a:latin typeface="Meiryo" panose="020B0604030504040204" pitchFamily="34" charset="-128"/>
              <a:ea typeface="Meiryo" panose="020B0604030504040204" pitchFamily="34" charset="-128"/>
            </a:endParaRPr>
          </a:p>
          <a:p>
            <a:pPr marL="476232" indent="-237057">
              <a:buFont typeface="Meiryo UI" panose="020B0604030504040204" pitchFamily="50" charset="-128"/>
              <a:buChar char="-"/>
            </a:pPr>
            <a:r>
              <a:rPr kumimoji="1" lang="ja-JP" altLang="en-US" sz="1500" dirty="0">
                <a:solidFill>
                  <a:schemeClr val="tx1">
                    <a:lumMod val="75000"/>
                  </a:schemeClr>
                </a:solidFill>
                <a:latin typeface="Meiryo" panose="020B0604030504040204" pitchFamily="34" charset="-128"/>
                <a:ea typeface="Meiryo" panose="020B0604030504040204" pitchFamily="34" charset="-128"/>
              </a:rPr>
              <a:t>リソース作成時に</a:t>
            </a:r>
            <a:r>
              <a:rPr kumimoji="1" lang="en-US" altLang="ja-JP" sz="1500" dirty="0">
                <a:solidFill>
                  <a:schemeClr val="tx1">
                    <a:lumMod val="75000"/>
                  </a:schemeClr>
                </a:solidFill>
                <a:latin typeface="Meiryo" panose="020B0604030504040204" pitchFamily="34" charset="-128"/>
                <a:ea typeface="Meiryo" panose="020B0604030504040204" pitchFamily="34" charset="-128"/>
              </a:rPr>
              <a:t>IP</a:t>
            </a:r>
            <a:r>
              <a:rPr kumimoji="1" lang="ja-JP" altLang="en-US" sz="1500" dirty="0">
                <a:solidFill>
                  <a:schemeClr val="tx1">
                    <a:lumMod val="75000"/>
                  </a:schemeClr>
                </a:solidFill>
                <a:latin typeface="Meiryo" panose="020B0604030504040204" pitchFamily="34" charset="-128"/>
                <a:ea typeface="Meiryo" panose="020B0604030504040204" pitchFamily="34" charset="-128"/>
              </a:rPr>
              <a:t>アドレスを指定できるもの</a:t>
            </a:r>
          </a:p>
          <a:p>
            <a:pPr marL="476232" indent="-237057">
              <a:buFont typeface="Meiryo UI" panose="020B0604030504040204" pitchFamily="50" charset="-128"/>
              <a:buChar char="-"/>
            </a:pPr>
            <a:r>
              <a:rPr kumimoji="1" lang="ja-JP" altLang="en-US" sz="1500" dirty="0">
                <a:solidFill>
                  <a:schemeClr val="tx1">
                    <a:lumMod val="75000"/>
                  </a:schemeClr>
                </a:solidFill>
                <a:latin typeface="Meiryo" panose="020B0604030504040204" pitchFamily="34" charset="-128"/>
                <a:ea typeface="Meiryo" panose="020B0604030504040204" pitchFamily="34" charset="-128"/>
              </a:rPr>
              <a:t>リソース作成時に</a:t>
            </a:r>
            <a:r>
              <a:rPr kumimoji="1" lang="en-US" altLang="ja-JP" sz="1500" dirty="0">
                <a:solidFill>
                  <a:schemeClr val="tx1">
                    <a:lumMod val="75000"/>
                  </a:schemeClr>
                </a:solidFill>
                <a:latin typeface="Meiryo" panose="020B0604030504040204" pitchFamily="34" charset="-128"/>
                <a:ea typeface="Meiryo" panose="020B0604030504040204" pitchFamily="34" charset="-128"/>
              </a:rPr>
              <a:t>IP</a:t>
            </a:r>
            <a:r>
              <a:rPr kumimoji="1" lang="ja-JP" altLang="en-US" sz="1500" dirty="0">
                <a:solidFill>
                  <a:schemeClr val="tx1">
                    <a:lumMod val="75000"/>
                  </a:schemeClr>
                </a:solidFill>
                <a:latin typeface="Meiryo" panose="020B0604030504040204" pitchFamily="34" charset="-128"/>
                <a:ea typeface="Meiryo" panose="020B0604030504040204" pitchFamily="34" charset="-128"/>
              </a:rPr>
              <a:t>アドレスを指定できないもの</a:t>
            </a:r>
          </a:p>
          <a:p>
            <a:pPr marL="476232" indent="-237057">
              <a:buFont typeface="Meiryo UI" panose="020B0604030504040204" pitchFamily="50" charset="-128"/>
              <a:buChar char="-"/>
            </a:pPr>
            <a:r>
              <a:rPr kumimoji="1" lang="en-US" altLang="ja-JP" sz="1500" dirty="0">
                <a:solidFill>
                  <a:schemeClr val="tx1">
                    <a:lumMod val="75000"/>
                  </a:schemeClr>
                </a:solidFill>
                <a:latin typeface="Meiryo" panose="020B0604030504040204" pitchFamily="34" charset="-128"/>
                <a:ea typeface="Meiryo" panose="020B0604030504040204" pitchFamily="34" charset="-128"/>
              </a:rPr>
              <a:t>IP</a:t>
            </a:r>
            <a:r>
              <a:rPr kumimoji="1" lang="ja-JP" altLang="en-US" sz="1500" dirty="0">
                <a:solidFill>
                  <a:schemeClr val="tx1">
                    <a:lumMod val="75000"/>
                  </a:schemeClr>
                </a:solidFill>
                <a:latin typeface="Meiryo" panose="020B0604030504040204" pitchFamily="34" charset="-128"/>
                <a:ea typeface="Meiryo" panose="020B0604030504040204" pitchFamily="34" charset="-128"/>
              </a:rPr>
              <a:t>アドレスの個数が変動するもの</a:t>
            </a:r>
            <a:endParaRPr kumimoji="1" lang="en-US" altLang="ja-JP" sz="1500" dirty="0">
              <a:solidFill>
                <a:schemeClr val="tx1">
                  <a:lumMod val="75000"/>
                </a:schemeClr>
              </a:solidFill>
              <a:latin typeface="Meiryo" panose="020B0604030504040204" pitchFamily="34" charset="-128"/>
              <a:ea typeface="Meiryo" panose="020B0604030504040204" pitchFamily="34" charset="-128"/>
            </a:endParaRPr>
          </a:p>
          <a:p>
            <a:pPr marL="239175"/>
            <a:r>
              <a:rPr kumimoji="1" lang="ja-JP" altLang="en-US" sz="1500" dirty="0">
                <a:solidFill>
                  <a:schemeClr val="tx1">
                    <a:lumMod val="75000"/>
                  </a:schemeClr>
                </a:solidFill>
                <a:latin typeface="Meiryo" panose="020B0604030504040204" pitchFamily="34" charset="-128"/>
                <a:ea typeface="Meiryo" panose="020B0604030504040204" pitchFamily="34" charset="-128"/>
              </a:rPr>
              <a:t>ただし、例えば、個数が変動するものを別サブネットにする考えもあるが、サブネットを分割する分だけ</a:t>
            </a:r>
            <a:r>
              <a:rPr kumimoji="1" lang="en-US" altLang="ja-JP" sz="1500" dirty="0">
                <a:solidFill>
                  <a:schemeClr val="tx1">
                    <a:lumMod val="75000"/>
                  </a:schemeClr>
                </a:solidFill>
                <a:latin typeface="Meiryo" panose="020B0604030504040204" pitchFamily="34" charset="-128"/>
                <a:ea typeface="Meiryo" panose="020B0604030504040204" pitchFamily="34" charset="-128"/>
              </a:rPr>
              <a:t>IP</a:t>
            </a:r>
            <a:r>
              <a:rPr kumimoji="1" lang="ja-JP" altLang="en-US" sz="1500" dirty="0">
                <a:solidFill>
                  <a:schemeClr val="tx1">
                    <a:lumMod val="75000"/>
                  </a:schemeClr>
                </a:solidFill>
                <a:latin typeface="Meiryo" panose="020B0604030504040204" pitchFamily="34" charset="-128"/>
                <a:ea typeface="Meiryo" panose="020B0604030504040204" pitchFamily="34" charset="-128"/>
              </a:rPr>
              <a:t>アドレス帯の利用効率は悪くなる</a:t>
            </a:r>
            <a:endParaRPr kumimoji="1" lang="en-US" altLang="ja-JP" sz="1500" dirty="0">
              <a:solidFill>
                <a:schemeClr val="tx1">
                  <a:lumMod val="75000"/>
                </a:schemeClr>
              </a:solidFill>
              <a:latin typeface="Meiryo" panose="020B0604030504040204" pitchFamily="34" charset="-128"/>
              <a:ea typeface="Meiryo" panose="020B0604030504040204" pitchFamily="34" charset="-128"/>
            </a:endParaRPr>
          </a:p>
          <a:p>
            <a:pPr marL="239175"/>
            <a:endParaRPr kumimoji="1" lang="en-US" altLang="ja-JP" sz="1667" dirty="0">
              <a:solidFill>
                <a:schemeClr val="tx1">
                  <a:lumMod val="75000"/>
                </a:schemeClr>
              </a:solidFill>
              <a:latin typeface="Meiryo" panose="020B0604030504040204" pitchFamily="34" charset="-128"/>
              <a:ea typeface="Meiryo" panose="020B0604030504040204" pitchFamily="34" charset="-128"/>
            </a:endParaRPr>
          </a:p>
          <a:p>
            <a:pPr marL="122762" indent="-122762">
              <a:buFont typeface="Arial" panose="020B0604020202020204" pitchFamily="34" charset="0"/>
              <a:buChar char="•"/>
            </a:pPr>
            <a:r>
              <a:rPr lang="ja-JP" altLang="en-US" sz="1667" b="1" dirty="0">
                <a:solidFill>
                  <a:schemeClr val="tx2">
                    <a:lumMod val="75000"/>
                  </a:schemeClr>
                </a:solidFill>
                <a:latin typeface="Meiryo" panose="020B0604030504040204" pitchFamily="34" charset="-128"/>
                <a:ea typeface="Meiryo" panose="020B0604030504040204" pitchFamily="34" charset="-128"/>
              </a:rPr>
              <a:t>マルチ</a:t>
            </a:r>
            <a:r>
              <a:rPr lang="en-US" altLang="ja-JP" sz="1667" b="1" dirty="0">
                <a:solidFill>
                  <a:schemeClr val="tx2">
                    <a:lumMod val="75000"/>
                  </a:schemeClr>
                </a:solidFill>
                <a:latin typeface="Meiryo" panose="020B0604030504040204" pitchFamily="34" charset="-128"/>
                <a:ea typeface="Meiryo" panose="020B0604030504040204" pitchFamily="34" charset="-128"/>
              </a:rPr>
              <a:t>AZ</a:t>
            </a:r>
          </a:p>
          <a:p>
            <a:pPr marL="478348" indent="-241290">
              <a:buFont typeface="Arial" panose="020B0604020202020204" pitchFamily="34" charset="0"/>
              <a:buChar char="-"/>
            </a:pPr>
            <a:r>
              <a:rPr lang="ja-JP" altLang="en-US" sz="1500" dirty="0">
                <a:solidFill>
                  <a:schemeClr val="tx2">
                    <a:lumMod val="75000"/>
                  </a:schemeClr>
                </a:solidFill>
                <a:latin typeface="Meiryo" panose="020B0604030504040204" pitchFamily="34" charset="-128"/>
                <a:ea typeface="Meiryo" panose="020B0604030504040204" pitchFamily="34" charset="-128"/>
              </a:rPr>
              <a:t>可用性</a:t>
            </a:r>
            <a:r>
              <a:rPr lang="ja-JP" altLang="en-US" sz="1500" dirty="0">
                <a:solidFill>
                  <a:schemeClr val="tx2">
                    <a:lumMod val="75000"/>
                  </a:schemeClr>
                </a:solidFill>
                <a:latin typeface="Meiryo" panose="020B0604030504040204" pitchFamily="34" charset="-128"/>
                <a:ea typeface="Meiryo" panose="020B0604030504040204" pitchFamily="34" charset="-128"/>
                <a:cs typeface="メイリオ" panose="020B0604030504040204" pitchFamily="50" charset="-128"/>
              </a:rPr>
              <a:t>要件によりマルチ</a:t>
            </a:r>
            <a:r>
              <a:rPr lang="en-US" altLang="ja-JP" sz="1500" dirty="0">
                <a:solidFill>
                  <a:schemeClr val="tx2">
                    <a:lumMod val="75000"/>
                  </a:schemeClr>
                </a:solidFill>
                <a:latin typeface="Meiryo" panose="020B0604030504040204" pitchFamily="34" charset="-128"/>
                <a:ea typeface="Meiryo" panose="020B0604030504040204" pitchFamily="34" charset="-128"/>
                <a:cs typeface="メイリオ" panose="020B0604030504040204" pitchFamily="50" charset="-128"/>
              </a:rPr>
              <a:t>AZ</a:t>
            </a:r>
            <a:r>
              <a:rPr lang="ja-JP" altLang="en-US" sz="1500" dirty="0">
                <a:solidFill>
                  <a:schemeClr val="tx2">
                    <a:lumMod val="75000"/>
                  </a:schemeClr>
                </a:solidFill>
                <a:latin typeface="Meiryo" panose="020B0604030504040204" pitchFamily="34" charset="-128"/>
                <a:ea typeface="Meiryo" panose="020B0604030504040204" pitchFamily="34" charset="-128"/>
                <a:cs typeface="メイリオ" panose="020B0604030504040204" pitchFamily="50" charset="-128"/>
              </a:rPr>
              <a:t>にサブネットを構成する</a:t>
            </a:r>
            <a:endParaRPr lang="en-US" altLang="ja-JP" sz="1500" dirty="0">
              <a:solidFill>
                <a:schemeClr val="tx2">
                  <a:lumMod val="75000"/>
                </a:schemeClr>
              </a:solidFill>
              <a:latin typeface="Meiryo" panose="020B0604030504040204" pitchFamily="34" charset="-128"/>
              <a:ea typeface="Meiryo" panose="020B0604030504040204" pitchFamily="34" charset="-128"/>
              <a:cs typeface="メイリオ" panose="020B0604030504040204" pitchFamily="50" charset="-128"/>
            </a:endParaRPr>
          </a:p>
        </p:txBody>
      </p:sp>
      <p:sp>
        <p:nvSpPr>
          <p:cNvPr id="19" name="Title 1">
            <a:extLst>
              <a:ext uri="{FF2B5EF4-FFF2-40B4-BE49-F238E27FC236}">
                <a16:creationId xmlns:a16="http://schemas.microsoft.com/office/drawing/2014/main" id="{9F473F4B-C36B-4865-95C0-E1A6D4691B46}"/>
              </a:ext>
            </a:extLst>
          </p:cNvPr>
          <p:cNvSpPr txBox="1">
            <a:spLocks/>
          </p:cNvSpPr>
          <p:nvPr/>
        </p:nvSpPr>
        <p:spPr>
          <a:xfrm>
            <a:off x="282039" y="1065847"/>
            <a:ext cx="5838843" cy="502336"/>
          </a:xfrm>
          <a:prstGeom prst="rect">
            <a:avLst/>
          </a:prstGeom>
          <a:solidFill>
            <a:srgbClr val="163D51"/>
          </a:solidFill>
        </p:spPr>
        <p:txBody>
          <a:bodyPr wrap="square" lIns="48000" tIns="48000" rIns="48000" bIns="48000" anchor="ctr" anchorCtr="0">
            <a:noAutofit/>
          </a:bodyPr>
          <a:lstStyle>
            <a:lvl1pPr algn="l" defTabSz="457200" rtl="0" eaLnBrk="1" latinLnBrk="0" hangingPunct="1">
              <a:spcBef>
                <a:spcPct val="0"/>
              </a:spcBef>
              <a:buNone/>
              <a:defRPr sz="2800" b="0" i="0" kern="1200">
                <a:solidFill>
                  <a:srgbClr val="0E2735"/>
                </a:solidFill>
                <a:latin typeface="Meiryo" charset="-128"/>
                <a:ea typeface="Meiryo" charset="-128"/>
                <a:cs typeface="Meiryo" charset="-128"/>
              </a:defRPr>
            </a:lvl1pPr>
          </a:lstStyle>
          <a:p>
            <a:pPr algn="ctr"/>
            <a:r>
              <a:rPr lang="ja-JP" altLang="en-US" sz="2333" dirty="0">
                <a:gradFill>
                  <a:gsLst>
                    <a:gs pos="0">
                      <a:schemeClr val="bg1"/>
                    </a:gs>
                    <a:gs pos="100000">
                      <a:schemeClr val="bg1"/>
                    </a:gs>
                  </a:gsLst>
                  <a:lin ang="5400000" scaled="1"/>
                </a:gradFill>
                <a:latin typeface="Meiryo" panose="020B0604030504040204" pitchFamily="34" charset="-128"/>
                <a:ea typeface="Meiryo" panose="020B0604030504040204" pitchFamily="34" charset="-128"/>
              </a:rPr>
              <a:t>検討にあたって</a:t>
            </a:r>
          </a:p>
        </p:txBody>
      </p:sp>
      <p:sp>
        <p:nvSpPr>
          <p:cNvPr id="23" name="Title 1">
            <a:extLst>
              <a:ext uri="{FF2B5EF4-FFF2-40B4-BE49-F238E27FC236}">
                <a16:creationId xmlns:a16="http://schemas.microsoft.com/office/drawing/2014/main" id="{22AE4DDF-3A24-468B-8A8B-919410353359}"/>
              </a:ext>
            </a:extLst>
          </p:cNvPr>
          <p:cNvSpPr txBox="1">
            <a:spLocks/>
          </p:cNvSpPr>
          <p:nvPr/>
        </p:nvSpPr>
        <p:spPr>
          <a:xfrm>
            <a:off x="6278881" y="1065592"/>
            <a:ext cx="5664993" cy="501732"/>
          </a:xfrm>
          <a:prstGeom prst="rect">
            <a:avLst/>
          </a:prstGeom>
          <a:noFill/>
        </p:spPr>
        <p:txBody>
          <a:bodyPr wrap="square" lIns="48000" tIns="48000" rIns="48000" bIns="48000" anchor="ctr" anchorCtr="0">
            <a:noAutofit/>
          </a:bodyPr>
          <a:lstStyle>
            <a:lvl1pPr algn="l" defTabSz="457200" rtl="0" eaLnBrk="1" latinLnBrk="0" hangingPunct="1">
              <a:spcBef>
                <a:spcPct val="0"/>
              </a:spcBef>
              <a:buNone/>
              <a:defRPr sz="2800" b="0" i="0" kern="1200">
                <a:solidFill>
                  <a:srgbClr val="0E2735"/>
                </a:solidFill>
                <a:latin typeface="Meiryo" charset="-128"/>
                <a:ea typeface="Meiryo" charset="-128"/>
                <a:cs typeface="Meiryo" charset="-128"/>
              </a:defRPr>
            </a:lvl1pPr>
          </a:lstStyle>
          <a:p>
            <a:pPr algn="ctr"/>
            <a:r>
              <a:rPr lang="ja-JP" altLang="en-US"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サブネットの分割軸</a:t>
            </a:r>
            <a:r>
              <a:rPr lang="en-US" altLang="ja-JP"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a:t>
            </a:r>
            <a:r>
              <a:rPr lang="ja-JP" altLang="en-US" sz="1667">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アドレス範囲を</a:t>
            </a:r>
            <a:r>
              <a:rPr lang="ja-JP" altLang="en-US"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どうするか？</a:t>
            </a:r>
            <a:endParaRPr lang="en-US" altLang="ja-JP"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endParaRPr>
          </a:p>
        </p:txBody>
      </p:sp>
      <p:cxnSp>
        <p:nvCxnSpPr>
          <p:cNvPr id="28" name="直線コネクタ 27">
            <a:extLst>
              <a:ext uri="{FF2B5EF4-FFF2-40B4-BE49-F238E27FC236}">
                <a16:creationId xmlns:a16="http://schemas.microsoft.com/office/drawing/2014/main" id="{DF3F579E-9535-49B4-969A-92A24B438F87}"/>
              </a:ext>
            </a:extLst>
          </p:cNvPr>
          <p:cNvCxnSpPr/>
          <p:nvPr/>
        </p:nvCxnSpPr>
        <p:spPr>
          <a:xfrm>
            <a:off x="6278882" y="1615331"/>
            <a:ext cx="5664993" cy="0"/>
          </a:xfrm>
          <a:prstGeom prst="line">
            <a:avLst/>
          </a:prstGeom>
          <a:ln>
            <a:solidFill>
              <a:srgbClr val="163D51"/>
            </a:solidFill>
          </a:ln>
          <a:effectLst/>
        </p:spPr>
        <p:style>
          <a:lnRef idx="2">
            <a:schemeClr val="accent1"/>
          </a:lnRef>
          <a:fillRef idx="0">
            <a:schemeClr val="accent1"/>
          </a:fillRef>
          <a:effectRef idx="1">
            <a:schemeClr val="accent1"/>
          </a:effectRef>
          <a:fontRef idx="minor">
            <a:schemeClr val="tx1"/>
          </a:fontRef>
        </p:style>
      </p:cxnSp>
      <p:cxnSp>
        <p:nvCxnSpPr>
          <p:cNvPr id="8" name="直線コネクタ 7">
            <a:extLst>
              <a:ext uri="{FF2B5EF4-FFF2-40B4-BE49-F238E27FC236}">
                <a16:creationId xmlns:a16="http://schemas.microsoft.com/office/drawing/2014/main" id="{DF3F579E-9535-49B4-969A-92A24B438F87}"/>
              </a:ext>
            </a:extLst>
          </p:cNvPr>
          <p:cNvCxnSpPr/>
          <p:nvPr/>
        </p:nvCxnSpPr>
        <p:spPr>
          <a:xfrm>
            <a:off x="6599585" y="1615331"/>
            <a:ext cx="5344291" cy="0"/>
          </a:xfrm>
          <a:prstGeom prst="line">
            <a:avLst/>
          </a:prstGeom>
          <a:ln>
            <a:solidFill>
              <a:srgbClr val="163D51"/>
            </a:solidFill>
          </a:ln>
          <a:effectLst/>
        </p:spPr>
        <p:style>
          <a:lnRef idx="2">
            <a:schemeClr val="accent1"/>
          </a:lnRef>
          <a:fillRef idx="0">
            <a:schemeClr val="accent1"/>
          </a:fillRef>
          <a:effectRef idx="1">
            <a:schemeClr val="accent1"/>
          </a:effectRef>
          <a:fontRef idx="minor">
            <a:schemeClr val="tx1"/>
          </a:fontRef>
        </p:style>
      </p:cxnSp>
      <p:sp>
        <p:nvSpPr>
          <p:cNvPr id="9" name="正方形/長方形 8"/>
          <p:cNvSpPr/>
          <p:nvPr/>
        </p:nvSpPr>
        <p:spPr>
          <a:xfrm>
            <a:off x="6599582" y="1611121"/>
            <a:ext cx="5344292" cy="4323876"/>
          </a:xfrm>
          <a:prstGeom prst="rect">
            <a:avLst/>
          </a:prstGeom>
        </p:spPr>
        <p:txBody>
          <a:bodyPr wrap="square" lIns="48000" rIns="48000">
            <a:spAutoFit/>
          </a:bodyPr>
          <a:lstStyle/>
          <a:p>
            <a:pPr marL="0" lvl="2"/>
            <a:r>
              <a:rPr lang="ja-JP" altLang="en-US" sz="1500" dirty="0">
                <a:solidFill>
                  <a:schemeClr val="tx1">
                    <a:lumMod val="75000"/>
                  </a:schemeClr>
                </a:solidFill>
                <a:latin typeface="Meiryo" panose="020B0604030504040204" pitchFamily="34" charset="-128"/>
                <a:ea typeface="Meiryo" panose="020B0604030504040204" pitchFamily="34" charset="-128"/>
              </a:rPr>
              <a:t>サブネットの分割軸</a:t>
            </a:r>
            <a:endParaRPr lang="en-US" altLang="ja-JP" sz="1500" dirty="0">
              <a:solidFill>
                <a:schemeClr val="tx1">
                  <a:lumMod val="75000"/>
                </a:schemeClr>
              </a:solidFill>
              <a:latin typeface="Meiryo" panose="020B0604030504040204" pitchFamily="34" charset="-128"/>
              <a:ea typeface="Meiryo" panose="020B0604030504040204" pitchFamily="34" charset="-128"/>
            </a:endParaRPr>
          </a:p>
          <a:p>
            <a:pPr marL="239175" lvl="2" indent="-239175">
              <a:buFont typeface="Wingdings" pitchFamily="2" charset="2"/>
              <a:buChar char="q"/>
            </a:pPr>
            <a:r>
              <a:rPr lang="ja-JP" altLang="en-US" sz="1500" dirty="0">
                <a:solidFill>
                  <a:schemeClr val="tx1">
                    <a:lumMod val="75000"/>
                  </a:schemeClr>
                </a:solidFill>
                <a:latin typeface="Meiryo" panose="020B0604030504040204" pitchFamily="34" charset="-128"/>
                <a:ea typeface="Meiryo" panose="020B0604030504040204" pitchFamily="34" charset="-128"/>
              </a:rPr>
              <a:t>パブリックサブネットとプライベートサブネット</a:t>
            </a:r>
          </a:p>
          <a:p>
            <a:pPr marL="239175" lvl="2" indent="-239175">
              <a:buFont typeface="Wingdings" pitchFamily="2" charset="2"/>
              <a:buChar char="q"/>
            </a:pPr>
            <a:r>
              <a:rPr lang="ja-JP" altLang="en-US" sz="1500" dirty="0">
                <a:solidFill>
                  <a:schemeClr val="tx1">
                    <a:lumMod val="75000"/>
                  </a:schemeClr>
                </a:solidFill>
                <a:latin typeface="Meiryo" panose="020B0604030504040204" pitchFamily="34" charset="-128"/>
                <a:ea typeface="Meiryo" panose="020B0604030504040204" pitchFamily="34" charset="-128"/>
              </a:rPr>
              <a:t>プライベートサブネットはルーティング要件ごとに種別を分類する</a:t>
            </a:r>
            <a:br>
              <a:rPr lang="en-US" altLang="ja-JP" sz="2000" dirty="0">
                <a:solidFill>
                  <a:schemeClr val="tx1">
                    <a:lumMod val="75000"/>
                  </a:schemeClr>
                </a:solidFill>
                <a:latin typeface="Meiryo" panose="020B0604030504040204" pitchFamily="34" charset="-128"/>
                <a:ea typeface="Meiryo" panose="020B0604030504040204" pitchFamily="34" charset="-128"/>
              </a:rPr>
            </a:br>
            <a:r>
              <a:rPr lang="ja-JP" altLang="en-US" sz="1500" dirty="0">
                <a:solidFill>
                  <a:schemeClr val="tx1">
                    <a:lumMod val="75000"/>
                  </a:schemeClr>
                </a:solidFill>
                <a:latin typeface="Meiryo" panose="020B0604030504040204" pitchFamily="34" charset="-128"/>
                <a:ea typeface="Meiryo" panose="020B0604030504040204" pitchFamily="34" charset="-128"/>
              </a:rPr>
              <a:t>例</a:t>
            </a:r>
            <a:r>
              <a:rPr lang="en-US" altLang="ja-JP" sz="1500" dirty="0">
                <a:solidFill>
                  <a:schemeClr val="tx1">
                    <a:lumMod val="75000"/>
                  </a:schemeClr>
                </a:solidFill>
                <a:latin typeface="Meiryo" panose="020B0604030504040204" pitchFamily="34" charset="-128"/>
                <a:ea typeface="Meiryo" panose="020B0604030504040204" pitchFamily="34" charset="-128"/>
              </a:rPr>
              <a:t>:</a:t>
            </a:r>
            <a:endParaRPr lang="ja-JP" altLang="en-US" sz="2000" dirty="0">
              <a:solidFill>
                <a:schemeClr val="tx1">
                  <a:lumMod val="75000"/>
                </a:schemeClr>
              </a:solidFill>
              <a:latin typeface="Meiryo" panose="020B0604030504040204" pitchFamily="34" charset="-128"/>
              <a:ea typeface="Meiryo" panose="020B0604030504040204" pitchFamily="34" charset="-128"/>
            </a:endParaRPr>
          </a:p>
          <a:p>
            <a:pPr marL="596876" lvl="3" indent="-239175">
              <a:buFont typeface="Wingdings" pitchFamily="2" charset="2"/>
              <a:buChar char="q"/>
            </a:pPr>
            <a:r>
              <a:rPr lang="ja-JP" altLang="en-US" sz="1333" dirty="0">
                <a:solidFill>
                  <a:schemeClr val="tx1">
                    <a:lumMod val="75000"/>
                  </a:schemeClr>
                </a:solidFill>
                <a:latin typeface="Meiryo" panose="020B0604030504040204" pitchFamily="34" charset="-128"/>
                <a:ea typeface="Meiryo" panose="020B0604030504040204" pitchFamily="34" charset="-128"/>
              </a:rPr>
              <a:t>インターネット</a:t>
            </a:r>
            <a:r>
              <a:rPr lang="en-US" altLang="ja-JP" sz="1333" dirty="0">
                <a:solidFill>
                  <a:schemeClr val="tx1">
                    <a:lumMod val="75000"/>
                  </a:schemeClr>
                </a:solidFill>
                <a:latin typeface="Meiryo" panose="020B0604030504040204" pitchFamily="34" charset="-128"/>
                <a:ea typeface="Meiryo" panose="020B0604030504040204" pitchFamily="34" charset="-128"/>
              </a:rPr>
              <a:t>(0.0.0.0/0)</a:t>
            </a:r>
            <a:r>
              <a:rPr lang="ja-JP" altLang="en-US" sz="1333" dirty="0" err="1">
                <a:solidFill>
                  <a:schemeClr val="tx1">
                    <a:lumMod val="75000"/>
                  </a:schemeClr>
                </a:solidFill>
                <a:latin typeface="Meiryo" panose="020B0604030504040204" pitchFamily="34" charset="-128"/>
                <a:ea typeface="Meiryo" panose="020B0604030504040204" pitchFamily="34" charset="-128"/>
              </a:rPr>
              <a:t>への</a:t>
            </a:r>
            <a:r>
              <a:rPr lang="ja-JP" altLang="en-US" sz="1333" dirty="0">
                <a:solidFill>
                  <a:schemeClr val="tx1">
                    <a:lumMod val="75000"/>
                  </a:schemeClr>
                </a:solidFill>
                <a:latin typeface="Meiryo" panose="020B0604030504040204" pitchFamily="34" charset="-128"/>
                <a:ea typeface="Meiryo" panose="020B0604030504040204" pitchFamily="34" charset="-128"/>
              </a:rPr>
              <a:t>ルーティングをもつサブネット</a:t>
            </a:r>
          </a:p>
          <a:p>
            <a:pPr marL="596876" lvl="3" indent="-239175">
              <a:buFont typeface="Wingdings" pitchFamily="2" charset="2"/>
              <a:buChar char="q"/>
            </a:pPr>
            <a:r>
              <a:rPr lang="ja-JP" altLang="en-US" sz="1333" dirty="0">
                <a:solidFill>
                  <a:schemeClr val="tx1">
                    <a:lumMod val="75000"/>
                  </a:schemeClr>
                </a:solidFill>
                <a:latin typeface="Meiryo" panose="020B0604030504040204" pitchFamily="34" charset="-128"/>
                <a:ea typeface="Meiryo" panose="020B0604030504040204" pitchFamily="34" charset="-128"/>
              </a:rPr>
              <a:t>オンプレミスへのルーティングをもつサブネット</a:t>
            </a:r>
          </a:p>
          <a:p>
            <a:pPr marL="596876" lvl="3" indent="-239175">
              <a:buFont typeface="Wingdings" pitchFamily="2" charset="2"/>
              <a:buChar char="q"/>
            </a:pPr>
            <a:r>
              <a:rPr lang="ja-JP" altLang="en-US" sz="1333" dirty="0">
                <a:solidFill>
                  <a:schemeClr val="tx1">
                    <a:lumMod val="75000"/>
                  </a:schemeClr>
                </a:solidFill>
                <a:latin typeface="Meiryo" panose="020B0604030504040204" pitchFamily="34" charset="-128"/>
                <a:ea typeface="Meiryo" panose="020B0604030504040204" pitchFamily="34" charset="-128"/>
              </a:rPr>
              <a:t>他</a:t>
            </a:r>
            <a:r>
              <a:rPr lang="en-US" altLang="ja-JP" sz="1333" dirty="0">
                <a:solidFill>
                  <a:schemeClr val="tx1">
                    <a:lumMod val="75000"/>
                  </a:schemeClr>
                </a:solidFill>
                <a:latin typeface="Meiryo" panose="020B0604030504040204" pitchFamily="34" charset="-128"/>
                <a:ea typeface="Meiryo" panose="020B0604030504040204" pitchFamily="34" charset="-128"/>
              </a:rPr>
              <a:t>VPC</a:t>
            </a:r>
            <a:r>
              <a:rPr lang="ja-JP" altLang="en-US" sz="1333" dirty="0" err="1">
                <a:solidFill>
                  <a:schemeClr val="tx1">
                    <a:lumMod val="75000"/>
                  </a:schemeClr>
                </a:solidFill>
                <a:latin typeface="Meiryo" panose="020B0604030504040204" pitchFamily="34" charset="-128"/>
                <a:ea typeface="Meiryo" panose="020B0604030504040204" pitchFamily="34" charset="-128"/>
              </a:rPr>
              <a:t>への</a:t>
            </a:r>
            <a:r>
              <a:rPr lang="ja-JP" altLang="en-US" sz="1333" dirty="0">
                <a:solidFill>
                  <a:schemeClr val="tx1">
                    <a:lumMod val="75000"/>
                  </a:schemeClr>
                </a:solidFill>
                <a:latin typeface="Meiryo" panose="020B0604030504040204" pitchFamily="34" charset="-128"/>
                <a:ea typeface="Meiryo" panose="020B0604030504040204" pitchFamily="34" charset="-128"/>
              </a:rPr>
              <a:t>ルーティングをもつサブネット</a:t>
            </a:r>
            <a:endParaRPr lang="en-US" altLang="ja-JP" sz="1333" dirty="0">
              <a:solidFill>
                <a:schemeClr val="tx1">
                  <a:lumMod val="75000"/>
                </a:schemeClr>
              </a:solidFill>
              <a:latin typeface="Meiryo" panose="020B0604030504040204" pitchFamily="34" charset="-128"/>
              <a:ea typeface="Meiryo" panose="020B0604030504040204" pitchFamily="34" charset="-128"/>
            </a:endParaRPr>
          </a:p>
          <a:p>
            <a:pPr marL="596876" lvl="3" indent="-239175">
              <a:buFont typeface="Wingdings" pitchFamily="2" charset="2"/>
              <a:buChar char="q"/>
            </a:pPr>
            <a:r>
              <a:rPr lang="en-US" altLang="ja-JP" sz="1333" dirty="0">
                <a:solidFill>
                  <a:schemeClr val="tx1">
                    <a:lumMod val="75000"/>
                  </a:schemeClr>
                </a:solidFill>
                <a:latin typeface="Meiryo" panose="020B0604030504040204" pitchFamily="34" charset="-128"/>
                <a:ea typeface="Meiryo" panose="020B0604030504040204" pitchFamily="34" charset="-128"/>
              </a:rPr>
              <a:t>EC2</a:t>
            </a:r>
            <a:r>
              <a:rPr lang="ja-JP" altLang="en-US" sz="1333" dirty="0">
                <a:solidFill>
                  <a:schemeClr val="tx1">
                    <a:lumMod val="75000"/>
                  </a:schemeClr>
                </a:solidFill>
                <a:latin typeface="Meiryo" panose="020B0604030504040204" pitchFamily="34" charset="-128"/>
                <a:ea typeface="Meiryo" panose="020B0604030504040204" pitchFamily="34" charset="-128"/>
              </a:rPr>
              <a:t>等のリソースを保持するサブネット</a:t>
            </a:r>
          </a:p>
          <a:p>
            <a:pPr marL="596876" lvl="3" indent="-239175">
              <a:buFont typeface="Wingdings" pitchFamily="2" charset="2"/>
              <a:buChar char="q"/>
            </a:pPr>
            <a:r>
              <a:rPr lang="en-US" altLang="ja-JP" sz="1333" dirty="0">
                <a:solidFill>
                  <a:schemeClr val="tx1">
                    <a:lumMod val="75000"/>
                  </a:schemeClr>
                </a:solidFill>
                <a:latin typeface="Meiryo" panose="020B0604030504040204" pitchFamily="34" charset="-128"/>
                <a:ea typeface="Meiryo" panose="020B0604030504040204" pitchFamily="34" charset="-128"/>
              </a:rPr>
              <a:t>Transit Gateway</a:t>
            </a:r>
            <a:r>
              <a:rPr lang="ja-JP" altLang="en-US" sz="1333" dirty="0">
                <a:solidFill>
                  <a:schemeClr val="tx1">
                    <a:lumMod val="75000"/>
                  </a:schemeClr>
                </a:solidFill>
                <a:latin typeface="Meiryo" panose="020B0604030504040204" pitchFamily="34" charset="-128"/>
                <a:ea typeface="Meiryo" panose="020B0604030504040204" pitchFamily="34" charset="-128"/>
              </a:rPr>
              <a:t>接続を保持するサブネット</a:t>
            </a:r>
            <a:r>
              <a:rPr lang="en-US" altLang="ja-JP" sz="1333" baseline="30000" dirty="0">
                <a:solidFill>
                  <a:schemeClr val="tx1">
                    <a:lumMod val="75000"/>
                  </a:schemeClr>
                </a:solidFill>
                <a:latin typeface="Meiryo" panose="020B0604030504040204" pitchFamily="34" charset="-128"/>
                <a:ea typeface="Meiryo" panose="020B0604030504040204" pitchFamily="34" charset="-128"/>
              </a:rPr>
              <a:t>※</a:t>
            </a:r>
          </a:p>
          <a:p>
            <a:pPr marL="239175" lvl="2" indent="-239175">
              <a:buFont typeface="Wingdings" pitchFamily="2" charset="2"/>
              <a:buChar char="q"/>
            </a:pPr>
            <a:r>
              <a:rPr lang="en-US" altLang="ja-JP" sz="1500" dirty="0">
                <a:solidFill>
                  <a:schemeClr val="tx1">
                    <a:lumMod val="75000"/>
                  </a:schemeClr>
                </a:solidFill>
                <a:latin typeface="Meiryo" panose="020B0604030504040204" pitchFamily="34" charset="-128"/>
                <a:ea typeface="Meiryo" panose="020B0604030504040204" pitchFamily="34" charset="-128"/>
              </a:rPr>
              <a:t>IP</a:t>
            </a:r>
            <a:r>
              <a:rPr lang="ja-JP" altLang="en-US" sz="1500" dirty="0">
                <a:solidFill>
                  <a:schemeClr val="tx1">
                    <a:lumMod val="75000"/>
                  </a:schemeClr>
                </a:solidFill>
                <a:latin typeface="Meiryo" panose="020B0604030504040204" pitchFamily="34" charset="-128"/>
                <a:ea typeface="Meiryo" panose="020B0604030504040204" pitchFamily="34" charset="-128"/>
              </a:rPr>
              <a:t>アドレスを固定可能なリソースと</a:t>
            </a:r>
            <a:r>
              <a:rPr lang="en-US" altLang="ja-JP" sz="1500" dirty="0">
                <a:solidFill>
                  <a:schemeClr val="tx1">
                    <a:lumMod val="75000"/>
                  </a:schemeClr>
                </a:solidFill>
                <a:latin typeface="Meiryo" panose="020B0604030504040204" pitchFamily="34" charset="-128"/>
                <a:ea typeface="Meiryo" panose="020B0604030504040204" pitchFamily="34" charset="-128"/>
              </a:rPr>
              <a:t>IP</a:t>
            </a:r>
            <a:r>
              <a:rPr lang="ja-JP" altLang="en-US" sz="1500" dirty="0">
                <a:solidFill>
                  <a:schemeClr val="tx1">
                    <a:lumMod val="75000"/>
                  </a:schemeClr>
                </a:solidFill>
                <a:latin typeface="Meiryo" panose="020B0604030504040204" pitchFamily="34" charset="-128"/>
                <a:ea typeface="Meiryo" panose="020B0604030504040204" pitchFamily="34" charset="-128"/>
              </a:rPr>
              <a:t>アドレスを固定できないリソース</a:t>
            </a:r>
            <a:r>
              <a:rPr lang="en-US" altLang="ja-JP" sz="1500" dirty="0">
                <a:solidFill>
                  <a:schemeClr val="tx1">
                    <a:lumMod val="75000"/>
                  </a:schemeClr>
                </a:solidFill>
                <a:latin typeface="Meiryo" panose="020B0604030504040204" pitchFamily="34" charset="-128"/>
                <a:ea typeface="Meiryo" panose="020B0604030504040204" pitchFamily="34" charset="-128"/>
              </a:rPr>
              <a:t>(RDS</a:t>
            </a:r>
            <a:r>
              <a:rPr lang="ja-JP" altLang="en-US" sz="1500" dirty="0" err="1">
                <a:solidFill>
                  <a:schemeClr val="tx1">
                    <a:lumMod val="75000"/>
                  </a:schemeClr>
                </a:solidFill>
                <a:latin typeface="Meiryo" panose="020B0604030504040204" pitchFamily="34" charset="-128"/>
                <a:ea typeface="Meiryo" panose="020B0604030504040204" pitchFamily="34" charset="-128"/>
              </a:rPr>
              <a:t>、</a:t>
            </a:r>
            <a:r>
              <a:rPr lang="en-US" altLang="ja-JP" sz="1500" dirty="0">
                <a:solidFill>
                  <a:schemeClr val="tx1">
                    <a:lumMod val="75000"/>
                  </a:schemeClr>
                </a:solidFill>
                <a:latin typeface="Meiryo" panose="020B0604030504040204" pitchFamily="34" charset="-128"/>
                <a:ea typeface="Meiryo" panose="020B0604030504040204" pitchFamily="34" charset="-128"/>
              </a:rPr>
              <a:t>ALB</a:t>
            </a:r>
            <a:r>
              <a:rPr lang="ja-JP" altLang="en-US" sz="1500" dirty="0">
                <a:solidFill>
                  <a:schemeClr val="tx1">
                    <a:lumMod val="75000"/>
                  </a:schemeClr>
                </a:solidFill>
                <a:latin typeface="Meiryo" panose="020B0604030504040204" pitchFamily="34" charset="-128"/>
                <a:ea typeface="Meiryo" panose="020B0604030504040204" pitchFamily="34" charset="-128"/>
              </a:rPr>
              <a:t>等</a:t>
            </a:r>
            <a:r>
              <a:rPr lang="en-US" altLang="ja-JP" sz="1500" dirty="0">
                <a:solidFill>
                  <a:schemeClr val="tx1">
                    <a:lumMod val="75000"/>
                  </a:schemeClr>
                </a:solidFill>
                <a:latin typeface="Meiryo" panose="020B0604030504040204" pitchFamily="34" charset="-128"/>
                <a:ea typeface="Meiryo" panose="020B0604030504040204" pitchFamily="34" charset="-128"/>
              </a:rPr>
              <a:t>)</a:t>
            </a:r>
            <a:r>
              <a:rPr lang="ja-JP" altLang="en-US" sz="1500" dirty="0">
                <a:solidFill>
                  <a:schemeClr val="tx1">
                    <a:lumMod val="75000"/>
                  </a:schemeClr>
                </a:solidFill>
                <a:latin typeface="Meiryo" panose="020B0604030504040204" pitchFamily="34" charset="-128"/>
                <a:ea typeface="Meiryo" panose="020B0604030504040204" pitchFamily="34" charset="-128"/>
              </a:rPr>
              <a:t>で分割</a:t>
            </a:r>
            <a:endParaRPr lang="en-US" altLang="ja-JP" sz="1500" dirty="0">
              <a:solidFill>
                <a:schemeClr val="tx1">
                  <a:lumMod val="75000"/>
                </a:schemeClr>
              </a:solidFill>
              <a:latin typeface="Meiryo" panose="020B0604030504040204" pitchFamily="34" charset="-128"/>
              <a:ea typeface="Meiryo" panose="020B0604030504040204" pitchFamily="34" charset="-128"/>
            </a:endParaRPr>
          </a:p>
          <a:p>
            <a:pPr marL="239175" lvl="2" indent="-239175">
              <a:buFont typeface="Wingdings" pitchFamily="2" charset="2"/>
              <a:buChar char="q"/>
            </a:pPr>
            <a:r>
              <a:rPr lang="ja-JP" altLang="en-US" sz="1500" dirty="0">
                <a:solidFill>
                  <a:schemeClr val="tx1">
                    <a:lumMod val="75000"/>
                  </a:schemeClr>
                </a:solidFill>
                <a:latin typeface="Meiryo" panose="020B0604030504040204" pitchFamily="34" charset="-128"/>
                <a:ea typeface="Meiryo" panose="020B0604030504040204" pitchFamily="34" charset="-128"/>
              </a:rPr>
              <a:t>マルチ</a:t>
            </a:r>
            <a:r>
              <a:rPr lang="en-US" altLang="ja-JP" sz="1500" dirty="0">
                <a:solidFill>
                  <a:schemeClr val="tx1">
                    <a:lumMod val="75000"/>
                  </a:schemeClr>
                </a:solidFill>
                <a:latin typeface="Meiryo" panose="020B0604030504040204" pitchFamily="34" charset="-128"/>
                <a:ea typeface="Meiryo" panose="020B0604030504040204" pitchFamily="34" charset="-128"/>
              </a:rPr>
              <a:t>AZ</a:t>
            </a:r>
            <a:r>
              <a:rPr lang="ja-JP" altLang="en-US" sz="1500" dirty="0">
                <a:solidFill>
                  <a:schemeClr val="tx1">
                    <a:lumMod val="75000"/>
                  </a:schemeClr>
                </a:solidFill>
                <a:latin typeface="Meiryo" panose="020B0604030504040204" pitchFamily="34" charset="-128"/>
                <a:ea typeface="Meiryo" panose="020B0604030504040204" pitchFamily="34" charset="-128"/>
              </a:rPr>
              <a:t>にサブネットを構成する</a:t>
            </a:r>
            <a:endParaRPr lang="en-US" altLang="ja-JP" sz="1500" dirty="0">
              <a:solidFill>
                <a:schemeClr val="tx1">
                  <a:lumMod val="75000"/>
                </a:schemeClr>
              </a:solidFill>
              <a:latin typeface="Meiryo" panose="020B0604030504040204" pitchFamily="34" charset="-128"/>
              <a:ea typeface="Meiryo" panose="020B0604030504040204" pitchFamily="34" charset="-128"/>
            </a:endParaRPr>
          </a:p>
          <a:p>
            <a:pPr marL="239175" lvl="2" indent="-239175">
              <a:buFont typeface="Wingdings" pitchFamily="2" charset="2"/>
              <a:buChar char="q"/>
            </a:pPr>
            <a:endParaRPr lang="en-US" altLang="ja-JP" sz="1500" dirty="0">
              <a:solidFill>
                <a:schemeClr val="tx1">
                  <a:lumMod val="75000"/>
                </a:schemeClr>
              </a:solidFill>
              <a:latin typeface="Meiryo" panose="020B0604030504040204" pitchFamily="34" charset="-128"/>
              <a:ea typeface="Meiryo" panose="020B0604030504040204" pitchFamily="34" charset="-128"/>
            </a:endParaRPr>
          </a:p>
          <a:p>
            <a:pPr marL="0" lvl="2"/>
            <a:r>
              <a:rPr lang="ja-JP" altLang="en-US" sz="1500" dirty="0">
                <a:solidFill>
                  <a:schemeClr val="tx1">
                    <a:lumMod val="75000"/>
                  </a:schemeClr>
                </a:solidFill>
                <a:latin typeface="Meiryo" panose="020B0604030504040204" pitchFamily="34" charset="-128"/>
                <a:ea typeface="Meiryo" panose="020B0604030504040204" pitchFamily="34" charset="-128"/>
              </a:rPr>
              <a:t>サブネットのアドレス範囲</a:t>
            </a:r>
            <a:endParaRPr lang="en-US" altLang="ja-JP" sz="1500" dirty="0">
              <a:solidFill>
                <a:schemeClr val="tx1">
                  <a:lumMod val="75000"/>
                </a:schemeClr>
              </a:solidFill>
              <a:latin typeface="Meiryo" panose="020B0604030504040204" pitchFamily="34" charset="-128"/>
              <a:ea typeface="Meiryo" panose="020B0604030504040204" pitchFamily="34" charset="-128"/>
            </a:endParaRPr>
          </a:p>
          <a:p>
            <a:pPr marL="239175" lvl="2" indent="-239175">
              <a:buFont typeface="Wingdings" pitchFamily="2" charset="2"/>
              <a:buChar char="q"/>
            </a:pPr>
            <a:r>
              <a:rPr lang="en-US" altLang="ja-JP" sz="1500" dirty="0">
                <a:solidFill>
                  <a:schemeClr val="tx1">
                    <a:lumMod val="75000"/>
                  </a:schemeClr>
                </a:solidFill>
                <a:latin typeface="Meiryo" panose="020B0604030504040204" pitchFamily="34" charset="-128"/>
                <a:ea typeface="Meiryo" panose="020B0604030504040204" pitchFamily="34" charset="-128"/>
              </a:rPr>
              <a:t>VPC</a:t>
            </a:r>
            <a:r>
              <a:rPr lang="ja-JP" altLang="en-US" sz="1500" dirty="0">
                <a:solidFill>
                  <a:schemeClr val="tx1">
                    <a:lumMod val="75000"/>
                  </a:schemeClr>
                </a:solidFill>
                <a:latin typeface="Meiryo" panose="020B0604030504040204" pitchFamily="34" charset="-128"/>
                <a:ea typeface="Meiryo" panose="020B0604030504040204" pitchFamily="34" charset="-128"/>
              </a:rPr>
              <a:t>のアドレス範囲から</a:t>
            </a:r>
            <a:r>
              <a:rPr lang="en-US" altLang="ja-JP" sz="1500" dirty="0">
                <a:solidFill>
                  <a:schemeClr val="tx1">
                    <a:lumMod val="75000"/>
                  </a:schemeClr>
                </a:solidFill>
                <a:latin typeface="Meiryo" panose="020B0604030504040204" pitchFamily="34" charset="-128"/>
                <a:ea typeface="Meiryo" panose="020B0604030504040204" pitchFamily="34" charset="-128"/>
              </a:rPr>
              <a:t>/xx</a:t>
            </a:r>
            <a:r>
              <a:rPr lang="ja-JP" altLang="en-US" sz="1500" dirty="0">
                <a:solidFill>
                  <a:schemeClr val="tx1">
                    <a:lumMod val="75000"/>
                  </a:schemeClr>
                </a:solidFill>
                <a:latin typeface="Meiryo" panose="020B0604030504040204" pitchFamily="34" charset="-128"/>
                <a:ea typeface="Meiryo" panose="020B0604030504040204" pitchFamily="34" charset="-128"/>
              </a:rPr>
              <a:t>を基本とし、</a:t>
            </a:r>
            <a:r>
              <a:rPr lang="en-US" altLang="ja-JP" sz="1500" dirty="0">
                <a:solidFill>
                  <a:schemeClr val="tx1">
                    <a:lumMod val="75000"/>
                  </a:schemeClr>
                </a:solidFill>
                <a:latin typeface="Meiryo" panose="020B0604030504040204" pitchFamily="34" charset="-128"/>
                <a:ea typeface="Meiryo" panose="020B0604030504040204" pitchFamily="34" charset="-128"/>
              </a:rPr>
              <a:t>NW</a:t>
            </a:r>
            <a:r>
              <a:rPr lang="ja-JP" altLang="en-US" sz="1500" dirty="0">
                <a:solidFill>
                  <a:schemeClr val="tx1">
                    <a:lumMod val="75000"/>
                  </a:schemeClr>
                </a:solidFill>
                <a:latin typeface="Meiryo" panose="020B0604030504040204" pitchFamily="34" charset="-128"/>
                <a:ea typeface="Meiryo" panose="020B0604030504040204" pitchFamily="34" charset="-128"/>
              </a:rPr>
              <a:t>要件に応じて設定</a:t>
            </a:r>
            <a:endParaRPr lang="en-US" altLang="ja-JP" sz="1500" dirty="0">
              <a:solidFill>
                <a:schemeClr val="tx1">
                  <a:lumMod val="75000"/>
                </a:schemeClr>
              </a:solidFill>
              <a:latin typeface="Meiryo" panose="020B0604030504040204" pitchFamily="34" charset="-128"/>
              <a:ea typeface="Meiryo" panose="020B0604030504040204" pitchFamily="34" charset="-128"/>
            </a:endParaRPr>
          </a:p>
          <a:p>
            <a:pPr marL="239175" lvl="2" indent="-239175">
              <a:buFont typeface="Wingdings" pitchFamily="2" charset="2"/>
              <a:buChar char="q"/>
            </a:pPr>
            <a:r>
              <a:rPr lang="ja-JP" altLang="en-US" sz="1500" dirty="0">
                <a:solidFill>
                  <a:schemeClr val="tx1">
                    <a:lumMod val="75000"/>
                  </a:schemeClr>
                </a:solidFill>
                <a:latin typeface="Meiryo" panose="020B0604030504040204" pitchFamily="34" charset="-128"/>
                <a:ea typeface="Meiryo" panose="020B0604030504040204" pitchFamily="34" charset="-128"/>
              </a:rPr>
              <a:t>一律一定サイズで分割</a:t>
            </a:r>
            <a:endParaRPr lang="en-US" altLang="ja-JP" sz="1500" dirty="0">
              <a:solidFill>
                <a:schemeClr val="tx1">
                  <a:lumMod val="75000"/>
                </a:schemeClr>
              </a:solidFill>
              <a:latin typeface="Meiryo" panose="020B0604030504040204" pitchFamily="34" charset="-128"/>
              <a:ea typeface="Meiryo" panose="020B0604030504040204" pitchFamily="34" charset="-128"/>
            </a:endParaRPr>
          </a:p>
        </p:txBody>
      </p:sp>
      <p:sp>
        <p:nvSpPr>
          <p:cNvPr id="10" name="TextBox 8">
            <a:extLst>
              <a:ext uri="{FF2B5EF4-FFF2-40B4-BE49-F238E27FC236}">
                <a16:creationId xmlns:a16="http://schemas.microsoft.com/office/drawing/2014/main" id="{4CA2CB68-83B6-B940-AEEC-A075D139551A}"/>
              </a:ext>
            </a:extLst>
          </p:cNvPr>
          <p:cNvSpPr txBox="1"/>
          <p:nvPr/>
        </p:nvSpPr>
        <p:spPr>
          <a:xfrm>
            <a:off x="6568480" y="1772516"/>
            <a:ext cx="384102" cy="323165"/>
          </a:xfrm>
          <a:prstGeom prst="rect">
            <a:avLst/>
          </a:prstGeom>
          <a:noFill/>
        </p:spPr>
        <p:txBody>
          <a:bodyPr wrap="square" rtlCol="0">
            <a:spAutoFit/>
          </a:bodyPr>
          <a:lstStyle/>
          <a:p>
            <a:r>
              <a:rPr kumimoji="1" lang="en-JP" sz="1500" b="1" dirty="0">
                <a:solidFill>
                  <a:schemeClr val="accent1"/>
                </a:solidFill>
                <a:latin typeface="Meiryo" panose="020B0604030504040204" pitchFamily="34" charset="-128"/>
                <a:ea typeface="Meiryo" panose="020B0604030504040204" pitchFamily="34" charset="-128"/>
              </a:rPr>
              <a:t>レ</a:t>
            </a:r>
          </a:p>
        </p:txBody>
      </p:sp>
      <p:sp>
        <p:nvSpPr>
          <p:cNvPr id="11" name="四角形吹き出し 10"/>
          <p:cNvSpPr/>
          <p:nvPr/>
        </p:nvSpPr>
        <p:spPr>
          <a:xfrm>
            <a:off x="5836136" y="1705635"/>
            <a:ext cx="668744" cy="262376"/>
          </a:xfrm>
          <a:prstGeom prst="wedgeRectCallout">
            <a:avLst>
              <a:gd name="adj1" fmla="val 59967"/>
              <a:gd name="adj2" fmla="val -4130"/>
            </a:avLst>
          </a:prstGeom>
          <a:solidFill>
            <a:schemeClr val="bg1"/>
          </a:solidFill>
          <a:ln>
            <a:solidFill>
              <a:schemeClr val="tx1">
                <a:lumMod val="75000"/>
              </a:schemeClr>
            </a:solidFill>
          </a:ln>
          <a:effectLst/>
        </p:spPr>
        <p:style>
          <a:lnRef idx="1">
            <a:schemeClr val="accent1"/>
          </a:lnRef>
          <a:fillRef idx="3">
            <a:schemeClr val="accent1"/>
          </a:fillRef>
          <a:effectRef idx="2">
            <a:schemeClr val="accent1"/>
          </a:effectRef>
          <a:fontRef idx="minor">
            <a:schemeClr val="lt1"/>
          </a:fontRef>
        </p:style>
        <p:txBody>
          <a:bodyPr lIns="48000" rIns="48000" rtlCol="0" anchor="ctr"/>
          <a:lstStyle/>
          <a:p>
            <a:pPr lvl="0">
              <a:defRPr/>
            </a:pPr>
            <a:r>
              <a:rPr kumimoji="1" lang="ja-JP" altLang="en-US" sz="1333" dirty="0">
                <a:solidFill>
                  <a:schemeClr val="tx1">
                    <a:lumMod val="75000"/>
                  </a:schemeClr>
                </a:solidFill>
                <a:latin typeface="Meiryo" panose="020B0604030504040204" pitchFamily="34" charset="-128"/>
                <a:ea typeface="Meiryo" panose="020B0604030504040204" pitchFamily="34" charset="-128"/>
              </a:rPr>
              <a:t>選択例</a:t>
            </a:r>
            <a:endParaRPr kumimoji="1" lang="en-US" altLang="ja-JP" sz="1333" dirty="0">
              <a:solidFill>
                <a:schemeClr val="tx1">
                  <a:lumMod val="75000"/>
                </a:schemeClr>
              </a:solidFill>
              <a:latin typeface="Meiryo" panose="020B0604030504040204" pitchFamily="34" charset="-128"/>
              <a:ea typeface="Meiryo" panose="020B0604030504040204" pitchFamily="34" charset="-128"/>
            </a:endParaRPr>
          </a:p>
        </p:txBody>
      </p:sp>
      <p:sp>
        <p:nvSpPr>
          <p:cNvPr id="12" name="TextBox 8">
            <a:extLst>
              <a:ext uri="{FF2B5EF4-FFF2-40B4-BE49-F238E27FC236}">
                <a16:creationId xmlns:a16="http://schemas.microsoft.com/office/drawing/2014/main" id="{4CA2CB68-83B6-B940-AEEC-A075D139551A}"/>
              </a:ext>
            </a:extLst>
          </p:cNvPr>
          <p:cNvSpPr txBox="1"/>
          <p:nvPr/>
        </p:nvSpPr>
        <p:spPr>
          <a:xfrm>
            <a:off x="6568480" y="2029054"/>
            <a:ext cx="384102" cy="323165"/>
          </a:xfrm>
          <a:prstGeom prst="rect">
            <a:avLst/>
          </a:prstGeom>
          <a:noFill/>
        </p:spPr>
        <p:txBody>
          <a:bodyPr wrap="square" rtlCol="0">
            <a:spAutoFit/>
          </a:bodyPr>
          <a:lstStyle/>
          <a:p>
            <a:r>
              <a:rPr kumimoji="1" lang="en-JP" sz="1500" b="1" dirty="0">
                <a:solidFill>
                  <a:schemeClr val="accent1"/>
                </a:solidFill>
                <a:latin typeface="Meiryo" panose="020B0604030504040204" pitchFamily="34" charset="-128"/>
                <a:ea typeface="Meiryo" panose="020B0604030504040204" pitchFamily="34" charset="-128"/>
              </a:rPr>
              <a:t>レ</a:t>
            </a:r>
          </a:p>
        </p:txBody>
      </p:sp>
      <p:sp>
        <p:nvSpPr>
          <p:cNvPr id="2" name="テキスト ボックス 1"/>
          <p:cNvSpPr txBox="1"/>
          <p:nvPr/>
        </p:nvSpPr>
        <p:spPr>
          <a:xfrm>
            <a:off x="6278881" y="5821410"/>
            <a:ext cx="4792598" cy="758926"/>
          </a:xfrm>
          <a:prstGeom prst="rect">
            <a:avLst/>
          </a:prstGeom>
          <a:noFill/>
        </p:spPr>
        <p:txBody>
          <a:bodyPr wrap="square" rtlCol="0">
            <a:spAutoFit/>
          </a:bodyPr>
          <a:lstStyle/>
          <a:p>
            <a:r>
              <a:rPr kumimoji="1" lang="en-US" altLang="ja-JP" sz="1000" dirty="0">
                <a:solidFill>
                  <a:schemeClr val="tx1">
                    <a:lumMod val="75000"/>
                  </a:schemeClr>
                </a:solidFill>
                <a:latin typeface="Meiryo" panose="020B0604030504040204" pitchFamily="34" charset="-128"/>
                <a:ea typeface="Meiryo" panose="020B0604030504040204" pitchFamily="34" charset="-128"/>
              </a:rPr>
              <a:t>※TGW</a:t>
            </a:r>
            <a:r>
              <a:rPr kumimoji="1" lang="ja-JP" altLang="en-US" sz="1000" dirty="0">
                <a:solidFill>
                  <a:schemeClr val="tx1">
                    <a:lumMod val="75000"/>
                  </a:schemeClr>
                </a:solidFill>
                <a:latin typeface="Meiryo" panose="020B0604030504040204" pitchFamily="34" charset="-128"/>
                <a:ea typeface="Meiryo" panose="020B0604030504040204" pitchFamily="34" charset="-128"/>
              </a:rPr>
              <a:t>のアタッチメント</a:t>
            </a:r>
            <a:r>
              <a:rPr kumimoji="1" lang="en-US" altLang="ja-JP" sz="1000" dirty="0">
                <a:solidFill>
                  <a:schemeClr val="tx1">
                    <a:lumMod val="75000"/>
                  </a:schemeClr>
                </a:solidFill>
                <a:latin typeface="Meiryo" panose="020B0604030504040204" pitchFamily="34" charset="-128"/>
                <a:ea typeface="Meiryo" panose="020B0604030504040204" pitchFamily="34" charset="-128"/>
              </a:rPr>
              <a:t>ENI</a:t>
            </a:r>
            <a:r>
              <a:rPr kumimoji="1" lang="ja-JP" altLang="en-US" sz="1000" dirty="0">
                <a:solidFill>
                  <a:schemeClr val="tx1">
                    <a:lumMod val="75000"/>
                  </a:schemeClr>
                </a:solidFill>
                <a:latin typeface="Meiryo" panose="020B0604030504040204" pitchFamily="34" charset="-128"/>
                <a:ea typeface="Meiryo" panose="020B0604030504040204" pitchFamily="34" charset="-128"/>
              </a:rPr>
              <a:t>に専用サブネットを作ることを推奨。</a:t>
            </a:r>
            <a:br>
              <a:rPr kumimoji="1" lang="en-US" altLang="ja-JP" sz="1000" dirty="0">
                <a:solidFill>
                  <a:schemeClr val="tx1">
                    <a:lumMod val="75000"/>
                  </a:schemeClr>
                </a:solidFill>
                <a:latin typeface="Meiryo" panose="020B0604030504040204" pitchFamily="34" charset="-128"/>
                <a:ea typeface="Meiryo" panose="020B0604030504040204" pitchFamily="34" charset="-128"/>
              </a:rPr>
            </a:br>
            <a:r>
              <a:rPr kumimoji="1" lang="ja-JP" altLang="en-US" sz="1000" dirty="0">
                <a:solidFill>
                  <a:schemeClr val="tx1">
                    <a:lumMod val="75000"/>
                  </a:schemeClr>
                </a:solidFill>
                <a:latin typeface="Meiryo" panose="020B0604030504040204" pitchFamily="34" charset="-128"/>
                <a:ea typeface="Meiryo" panose="020B0604030504040204" pitchFamily="34" charset="-128"/>
              </a:rPr>
              <a:t>インスタンス等と同居すると</a:t>
            </a:r>
            <a:r>
              <a:rPr kumimoji="1" lang="en-US" altLang="ja-JP" sz="1000" dirty="0">
                <a:solidFill>
                  <a:schemeClr val="tx1">
                    <a:lumMod val="75000"/>
                  </a:schemeClr>
                </a:solidFill>
                <a:latin typeface="Meiryo" panose="020B0604030504040204" pitchFamily="34" charset="-128"/>
                <a:ea typeface="Meiryo" panose="020B0604030504040204" pitchFamily="34" charset="-128"/>
              </a:rPr>
              <a:t>TGW</a:t>
            </a:r>
            <a:r>
              <a:rPr kumimoji="1" lang="ja-JP" altLang="en-US" sz="1000" dirty="0">
                <a:solidFill>
                  <a:schemeClr val="tx1">
                    <a:lumMod val="75000"/>
                  </a:schemeClr>
                </a:solidFill>
                <a:latin typeface="Meiryo" panose="020B0604030504040204" pitchFamily="34" charset="-128"/>
                <a:ea typeface="Meiryo" panose="020B0604030504040204" pitchFamily="34" charset="-128"/>
              </a:rPr>
              <a:t>からの経路の影響を受ける</a:t>
            </a:r>
          </a:p>
          <a:p>
            <a:r>
              <a:rPr kumimoji="1" lang="en-US" altLang="ja-JP" sz="583" dirty="0">
                <a:solidFill>
                  <a:schemeClr val="tx1">
                    <a:lumMod val="75000"/>
                  </a:schemeClr>
                </a:solidFill>
                <a:latin typeface="Meiryo" panose="020B0604030504040204" pitchFamily="34" charset="-128"/>
                <a:ea typeface="Meiryo" panose="020B0604030504040204" pitchFamily="34" charset="-128"/>
              </a:rPr>
              <a:t>Transit gateway design best practices</a:t>
            </a:r>
          </a:p>
          <a:p>
            <a:r>
              <a:rPr kumimoji="1" lang="en-US" altLang="ja-JP" sz="583" dirty="0">
                <a:solidFill>
                  <a:schemeClr val="tx1">
                    <a:lumMod val="75000"/>
                  </a:schemeClr>
                </a:solidFill>
                <a:latin typeface="Meiryo" panose="020B0604030504040204" pitchFamily="34" charset="-128"/>
                <a:ea typeface="Meiryo" panose="020B0604030504040204" pitchFamily="34" charset="-128"/>
                <a:hlinkClick r:id="rId3"/>
              </a:rPr>
              <a:t>https://docs.aws.amazon.com/ja_jp/vpc/latest/tgw/tgw-best-design-practices.html</a:t>
            </a:r>
            <a:endParaRPr kumimoji="1" lang="en-US" altLang="ja-JP" sz="583" dirty="0">
              <a:solidFill>
                <a:schemeClr val="tx1">
                  <a:lumMod val="75000"/>
                </a:schemeClr>
              </a:solidFill>
              <a:latin typeface="Meiryo" panose="020B0604030504040204" pitchFamily="34" charset="-128"/>
              <a:ea typeface="Meiryo" panose="020B0604030504040204" pitchFamily="34" charset="-128"/>
            </a:endParaRPr>
          </a:p>
          <a:p>
            <a:r>
              <a:rPr kumimoji="1" lang="en-US" altLang="ja-JP" sz="583" dirty="0">
                <a:solidFill>
                  <a:schemeClr val="tx1">
                    <a:lumMod val="75000"/>
                  </a:schemeClr>
                </a:solidFill>
                <a:latin typeface="Meiryo" panose="020B0604030504040204" pitchFamily="34" charset="-128"/>
                <a:ea typeface="Meiryo" panose="020B0604030504040204" pitchFamily="34" charset="-128"/>
              </a:rPr>
              <a:t>[AWS Black Belt Online Seminar] AWS Transit Gateway - </a:t>
            </a:r>
            <a:r>
              <a:rPr kumimoji="1" lang="en-US" altLang="ja-JP" sz="583" dirty="0" err="1">
                <a:solidFill>
                  <a:schemeClr val="tx1">
                    <a:lumMod val="75000"/>
                  </a:schemeClr>
                </a:solidFill>
                <a:latin typeface="Meiryo" panose="020B0604030504040204" pitchFamily="34" charset="-128"/>
                <a:ea typeface="Meiryo" panose="020B0604030504040204" pitchFamily="34" charset="-128"/>
              </a:rPr>
              <a:t>TIPS:TransitGateway</a:t>
            </a:r>
            <a:r>
              <a:rPr kumimoji="1" lang="en-US" altLang="ja-JP" sz="583" dirty="0">
                <a:solidFill>
                  <a:schemeClr val="tx1">
                    <a:lumMod val="75000"/>
                  </a:schemeClr>
                </a:solidFill>
                <a:latin typeface="Meiryo" panose="020B0604030504040204" pitchFamily="34" charset="-128"/>
                <a:ea typeface="Meiryo" panose="020B0604030504040204" pitchFamily="34" charset="-128"/>
              </a:rPr>
              <a:t> </a:t>
            </a:r>
            <a:r>
              <a:rPr kumimoji="1" lang="ja-JP" altLang="en-US" sz="583" dirty="0">
                <a:solidFill>
                  <a:schemeClr val="tx1">
                    <a:lumMod val="75000"/>
                  </a:schemeClr>
                </a:solidFill>
                <a:latin typeface="Meiryo" panose="020B0604030504040204" pitchFamily="34" charset="-128"/>
                <a:ea typeface="Meiryo" panose="020B0604030504040204" pitchFamily="34" charset="-128"/>
              </a:rPr>
              <a:t>アタッチメントの設計</a:t>
            </a:r>
          </a:p>
          <a:p>
            <a:r>
              <a:rPr kumimoji="1" lang="en-US" altLang="ja-JP" sz="583" dirty="0">
                <a:solidFill>
                  <a:schemeClr val="tx1">
                    <a:lumMod val="75000"/>
                  </a:schemeClr>
                </a:solidFill>
                <a:latin typeface="Meiryo" panose="020B0604030504040204" pitchFamily="34" charset="-128"/>
                <a:ea typeface="Meiryo" panose="020B0604030504040204" pitchFamily="34" charset="-128"/>
                <a:hlinkClick r:id="rId4"/>
              </a:rPr>
              <a:t>https://d1.awsstatic.com/webinars/jp/pdf/services/20191113_AWS-BlackBelt_Transit_Gateway.pdf</a:t>
            </a:r>
            <a:endParaRPr kumimoji="1" lang="en-US" altLang="ja-JP" sz="917" dirty="0">
              <a:solidFill>
                <a:schemeClr val="tx1">
                  <a:lumMod val="75000"/>
                </a:schemeClr>
              </a:solidFill>
              <a:latin typeface="Meiryo" panose="020B0604030504040204" pitchFamily="34" charset="-128"/>
              <a:ea typeface="Meiryo" panose="020B0604030504040204" pitchFamily="34" charset="-128"/>
            </a:endParaRPr>
          </a:p>
        </p:txBody>
      </p:sp>
      <p:sp>
        <p:nvSpPr>
          <p:cNvPr id="4" name="テキスト ボックス 3"/>
          <p:cNvSpPr txBox="1"/>
          <p:nvPr/>
        </p:nvSpPr>
        <p:spPr>
          <a:xfrm>
            <a:off x="4569066" y="3432106"/>
            <a:ext cx="781878" cy="323165"/>
          </a:xfrm>
          <a:prstGeom prst="rect">
            <a:avLst/>
          </a:prstGeom>
          <a:noFill/>
        </p:spPr>
        <p:txBody>
          <a:bodyPr wrap="square" rtlCol="0">
            <a:spAutoFit/>
          </a:bodyPr>
          <a:lstStyle/>
          <a:p>
            <a:r>
              <a:rPr kumimoji="1" lang="ja-JP" altLang="en-US" sz="1500" dirty="0">
                <a:latin typeface="Meiryo" panose="020B0604030504040204" pitchFamily="34" charset="-128"/>
                <a:ea typeface="Meiryo" panose="020B0604030504040204" pitchFamily="34" charset="-128"/>
              </a:rPr>
              <a:t>等</a:t>
            </a:r>
          </a:p>
        </p:txBody>
      </p:sp>
      <p:sp>
        <p:nvSpPr>
          <p:cNvPr id="16" name="テキスト ボックス 15"/>
          <p:cNvSpPr txBox="1"/>
          <p:nvPr/>
        </p:nvSpPr>
        <p:spPr>
          <a:xfrm>
            <a:off x="4569066" y="4758122"/>
            <a:ext cx="781878" cy="323165"/>
          </a:xfrm>
          <a:prstGeom prst="rect">
            <a:avLst/>
          </a:prstGeom>
          <a:noFill/>
        </p:spPr>
        <p:txBody>
          <a:bodyPr wrap="square" rtlCol="0">
            <a:spAutoFit/>
          </a:bodyPr>
          <a:lstStyle/>
          <a:p>
            <a:r>
              <a:rPr kumimoji="1" lang="ja-JP" altLang="en-US" sz="1500" dirty="0">
                <a:latin typeface="Meiryo" panose="020B0604030504040204" pitchFamily="34" charset="-128"/>
                <a:ea typeface="Meiryo" panose="020B0604030504040204" pitchFamily="34" charset="-128"/>
              </a:rPr>
              <a:t>等</a:t>
            </a:r>
          </a:p>
        </p:txBody>
      </p:sp>
      <p:sp>
        <p:nvSpPr>
          <p:cNvPr id="18" name="TextBox 8">
            <a:extLst>
              <a:ext uri="{FF2B5EF4-FFF2-40B4-BE49-F238E27FC236}">
                <a16:creationId xmlns:a16="http://schemas.microsoft.com/office/drawing/2014/main" id="{4CA2CB68-83B6-B940-AEEC-A075D139551A}"/>
              </a:ext>
            </a:extLst>
          </p:cNvPr>
          <p:cNvSpPr txBox="1"/>
          <p:nvPr/>
        </p:nvSpPr>
        <p:spPr>
          <a:xfrm>
            <a:off x="6599580" y="3947987"/>
            <a:ext cx="384102" cy="323165"/>
          </a:xfrm>
          <a:prstGeom prst="rect">
            <a:avLst/>
          </a:prstGeom>
          <a:noFill/>
        </p:spPr>
        <p:txBody>
          <a:bodyPr wrap="square" rtlCol="0">
            <a:spAutoFit/>
          </a:bodyPr>
          <a:lstStyle/>
          <a:p>
            <a:r>
              <a:rPr kumimoji="1" lang="en-JP" sz="1500" b="1" dirty="0">
                <a:solidFill>
                  <a:schemeClr val="accent1"/>
                </a:solidFill>
                <a:latin typeface="Meiryo" panose="020B0604030504040204" pitchFamily="34" charset="-128"/>
                <a:ea typeface="Meiryo" panose="020B0604030504040204" pitchFamily="34" charset="-128"/>
              </a:rPr>
              <a:t>レ</a:t>
            </a:r>
          </a:p>
        </p:txBody>
      </p:sp>
      <p:sp>
        <p:nvSpPr>
          <p:cNvPr id="20" name="TextBox 8">
            <a:extLst>
              <a:ext uri="{FF2B5EF4-FFF2-40B4-BE49-F238E27FC236}">
                <a16:creationId xmlns:a16="http://schemas.microsoft.com/office/drawing/2014/main" id="{4CA2CB68-83B6-B940-AEEC-A075D139551A}"/>
              </a:ext>
            </a:extLst>
          </p:cNvPr>
          <p:cNvSpPr txBox="1"/>
          <p:nvPr/>
        </p:nvSpPr>
        <p:spPr>
          <a:xfrm>
            <a:off x="6599580" y="4402478"/>
            <a:ext cx="384102" cy="323165"/>
          </a:xfrm>
          <a:prstGeom prst="rect">
            <a:avLst/>
          </a:prstGeom>
          <a:noFill/>
        </p:spPr>
        <p:txBody>
          <a:bodyPr wrap="square" rtlCol="0">
            <a:spAutoFit/>
          </a:bodyPr>
          <a:lstStyle/>
          <a:p>
            <a:r>
              <a:rPr kumimoji="1" lang="en-JP" sz="1500" b="1" dirty="0">
                <a:solidFill>
                  <a:schemeClr val="accent1"/>
                </a:solidFill>
                <a:latin typeface="Meiryo" panose="020B0604030504040204" pitchFamily="34" charset="-128"/>
                <a:ea typeface="Meiryo" panose="020B0604030504040204" pitchFamily="34" charset="-128"/>
              </a:rPr>
              <a:t>レ</a:t>
            </a:r>
          </a:p>
        </p:txBody>
      </p:sp>
      <p:sp>
        <p:nvSpPr>
          <p:cNvPr id="5" name="タイトル 4">
            <a:extLst>
              <a:ext uri="{FF2B5EF4-FFF2-40B4-BE49-F238E27FC236}">
                <a16:creationId xmlns:a16="http://schemas.microsoft.com/office/drawing/2014/main" id="{F2DC0BCC-9E68-694F-A5BF-DFBB89C2C495}"/>
              </a:ext>
            </a:extLst>
          </p:cNvPr>
          <p:cNvSpPr>
            <a:spLocks noGrp="1"/>
          </p:cNvSpPr>
          <p:nvPr>
            <p:ph type="title"/>
          </p:nvPr>
        </p:nvSpPr>
        <p:spPr/>
        <p:txBody>
          <a:bodyPr/>
          <a:lstStyle/>
          <a:p>
            <a:r>
              <a:rPr lang="ja-JP" altLang="en-US" sz="2800" b="0">
                <a:gradFill>
                  <a:gsLst>
                    <a:gs pos="0">
                      <a:schemeClr val="tx1">
                        <a:lumMod val="75000"/>
                      </a:schemeClr>
                    </a:gs>
                    <a:gs pos="100000">
                      <a:schemeClr val="tx1">
                        <a:lumMod val="75000"/>
                      </a:schemeClr>
                    </a:gs>
                  </a:gsLst>
                  <a:lin ang="16200000" scaled="0"/>
                </a:gradFill>
              </a:rPr>
              <a:t>参考</a:t>
            </a:r>
            <a:r>
              <a:rPr lang="en-US" altLang="ja-JP" sz="2800" b="0" dirty="0">
                <a:gradFill>
                  <a:gsLst>
                    <a:gs pos="0">
                      <a:schemeClr val="tx1">
                        <a:lumMod val="75000"/>
                      </a:schemeClr>
                    </a:gs>
                    <a:gs pos="100000">
                      <a:schemeClr val="tx1">
                        <a:lumMod val="75000"/>
                      </a:schemeClr>
                    </a:gs>
                  </a:gsLst>
                  <a:lin ang="16200000" scaled="0"/>
                </a:gradFill>
              </a:rPr>
              <a:t>: </a:t>
            </a:r>
            <a:r>
              <a:rPr lang="ja-JP" altLang="en-US" sz="2800" b="0">
                <a:gradFill>
                  <a:gsLst>
                    <a:gs pos="0">
                      <a:schemeClr val="tx1">
                        <a:lumMod val="75000"/>
                      </a:schemeClr>
                    </a:gs>
                    <a:gs pos="100000">
                      <a:schemeClr val="tx1">
                        <a:lumMod val="75000"/>
                      </a:schemeClr>
                    </a:gs>
                  </a:gsLst>
                  <a:lin ang="16200000" scaled="0"/>
                </a:gradFill>
              </a:rPr>
              <a:t>サブネット設計を考える</a:t>
            </a:r>
            <a:endParaRPr lang="ja-JP" altLang="en-US" sz="2800" b="0"/>
          </a:p>
        </p:txBody>
      </p:sp>
      <p:sp>
        <p:nvSpPr>
          <p:cNvPr id="25" name="TextBox 8">
            <a:extLst>
              <a:ext uri="{FF2B5EF4-FFF2-40B4-BE49-F238E27FC236}">
                <a16:creationId xmlns:a16="http://schemas.microsoft.com/office/drawing/2014/main" id="{B2583509-B204-8640-94CB-8A3F6005D994}"/>
              </a:ext>
            </a:extLst>
          </p:cNvPr>
          <p:cNvSpPr txBox="1"/>
          <p:nvPr/>
        </p:nvSpPr>
        <p:spPr>
          <a:xfrm>
            <a:off x="6602035" y="5080725"/>
            <a:ext cx="384102" cy="323165"/>
          </a:xfrm>
          <a:prstGeom prst="rect">
            <a:avLst/>
          </a:prstGeom>
          <a:noFill/>
        </p:spPr>
        <p:txBody>
          <a:bodyPr wrap="square" rtlCol="0">
            <a:spAutoFit/>
          </a:bodyPr>
          <a:lstStyle/>
          <a:p>
            <a:r>
              <a:rPr kumimoji="1" lang="en-JP" sz="1500" b="1" dirty="0">
                <a:solidFill>
                  <a:schemeClr val="accent1"/>
                </a:solidFill>
                <a:latin typeface="Meiryo" panose="020B0604030504040204" pitchFamily="34" charset="-128"/>
                <a:ea typeface="Meiryo" panose="020B0604030504040204" pitchFamily="34" charset="-128"/>
              </a:rPr>
              <a:t>レ</a:t>
            </a:r>
          </a:p>
        </p:txBody>
      </p:sp>
      <p:sp>
        <p:nvSpPr>
          <p:cNvPr id="6" name="テキスト ボックス 5">
            <a:extLst>
              <a:ext uri="{FF2B5EF4-FFF2-40B4-BE49-F238E27FC236}">
                <a16:creationId xmlns:a16="http://schemas.microsoft.com/office/drawing/2014/main" id="{57D83F53-850F-AFCE-9562-B332A9387388}"/>
              </a:ext>
            </a:extLst>
          </p:cNvPr>
          <p:cNvSpPr txBox="1"/>
          <p:nvPr/>
        </p:nvSpPr>
        <p:spPr>
          <a:xfrm>
            <a:off x="10607211" y="0"/>
            <a:ext cx="1584789" cy="369332"/>
          </a:xfrm>
          <a:prstGeom prst="rect">
            <a:avLst/>
          </a:prstGeom>
          <a:noFill/>
        </p:spPr>
        <p:txBody>
          <a:bodyPr wrap="square" anchor="ctr">
            <a:spAutoFit/>
          </a:bodyPr>
          <a:lstStyle/>
          <a:p>
            <a:pPr algn="ctr"/>
            <a:r>
              <a:rPr lang="en-US" altLang="ja-JP" sz="1800" b="0" i="0" dirty="0">
                <a:solidFill>
                  <a:schemeClr val="bg1">
                    <a:lumMod val="50000"/>
                  </a:schemeClr>
                </a:solidFill>
                <a:effectLst/>
                <a:latin typeface="Meiryo" panose="020B0604030504040204" pitchFamily="34" charset="-128"/>
                <a:ea typeface="Meiryo" panose="020B0604030504040204" pitchFamily="34" charset="-128"/>
              </a:rPr>
              <a:t>SEC05-BP01</a:t>
            </a:r>
            <a:endParaRPr lang="ja-JP" altLang="en-US">
              <a:solidFill>
                <a:schemeClr val="bg1">
                  <a:lumMod val="50000"/>
                </a:schemeClr>
              </a:solidFill>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272039594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表 7">
            <a:extLst>
              <a:ext uri="{FF2B5EF4-FFF2-40B4-BE49-F238E27FC236}">
                <a16:creationId xmlns:a16="http://schemas.microsoft.com/office/drawing/2014/main" id="{EB7656C4-0209-4943-BB1F-8014CAB857F0}"/>
              </a:ext>
            </a:extLst>
          </p:cNvPr>
          <p:cNvGraphicFramePr>
            <a:graphicFrameLocks noGrp="1"/>
          </p:cNvGraphicFramePr>
          <p:nvPr/>
        </p:nvGraphicFramePr>
        <p:xfrm>
          <a:off x="145204" y="1918713"/>
          <a:ext cx="5856000" cy="4184061"/>
        </p:xfrm>
        <a:graphic>
          <a:graphicData uri="http://schemas.openxmlformats.org/drawingml/2006/table">
            <a:tbl>
              <a:tblPr>
                <a:tableStyleId>{5C22544A-7EE6-4342-B048-85BDC9FD1C3A}</a:tableStyleId>
              </a:tblPr>
              <a:tblGrid>
                <a:gridCol w="1008000">
                  <a:extLst>
                    <a:ext uri="{9D8B030D-6E8A-4147-A177-3AD203B41FA5}">
                      <a16:colId xmlns:a16="http://schemas.microsoft.com/office/drawing/2014/main" val="2946502337"/>
                    </a:ext>
                  </a:extLst>
                </a:gridCol>
                <a:gridCol w="2448000">
                  <a:extLst>
                    <a:ext uri="{9D8B030D-6E8A-4147-A177-3AD203B41FA5}">
                      <a16:colId xmlns:a16="http://schemas.microsoft.com/office/drawing/2014/main" val="989589023"/>
                    </a:ext>
                  </a:extLst>
                </a:gridCol>
                <a:gridCol w="768000">
                  <a:extLst>
                    <a:ext uri="{9D8B030D-6E8A-4147-A177-3AD203B41FA5}">
                      <a16:colId xmlns:a16="http://schemas.microsoft.com/office/drawing/2014/main" val="4032617575"/>
                    </a:ext>
                  </a:extLst>
                </a:gridCol>
                <a:gridCol w="768000">
                  <a:extLst>
                    <a:ext uri="{9D8B030D-6E8A-4147-A177-3AD203B41FA5}">
                      <a16:colId xmlns:a16="http://schemas.microsoft.com/office/drawing/2014/main" val="4224523111"/>
                    </a:ext>
                  </a:extLst>
                </a:gridCol>
                <a:gridCol w="864000">
                  <a:extLst>
                    <a:ext uri="{9D8B030D-6E8A-4147-A177-3AD203B41FA5}">
                      <a16:colId xmlns:a16="http://schemas.microsoft.com/office/drawing/2014/main" val="668968380"/>
                    </a:ext>
                  </a:extLst>
                </a:gridCol>
              </a:tblGrid>
              <a:tr h="375563">
                <a:tc rowSpan="2">
                  <a:txBody>
                    <a:bodyPr/>
                    <a:lstStyle/>
                    <a:p>
                      <a:pPr algn="ctr"/>
                      <a:r>
                        <a:rPr kumimoji="1" lang="ja-JP" altLang="en-US" sz="1300" b="1" dirty="0">
                          <a:gradFill>
                            <a:gsLst>
                              <a:gs pos="0">
                                <a:schemeClr val="bg1"/>
                              </a:gs>
                              <a:gs pos="100000">
                                <a:schemeClr val="bg1"/>
                              </a:gs>
                            </a:gsLst>
                            <a:lin ang="5400000" scaled="1"/>
                          </a:gradFill>
                          <a:latin typeface="Meiryo" panose="020B0604030504040204" pitchFamily="34" charset="-128"/>
                          <a:ea typeface="Meiryo" panose="020B0604030504040204" pitchFamily="34" charset="-128"/>
                        </a:rPr>
                        <a:t>サブネット</a:t>
                      </a:r>
                      <a:br>
                        <a:rPr kumimoji="1" lang="en-US" altLang="ja-JP" sz="1300" b="1" dirty="0">
                          <a:gradFill>
                            <a:gsLst>
                              <a:gs pos="0">
                                <a:schemeClr val="bg1"/>
                              </a:gs>
                              <a:gs pos="100000">
                                <a:schemeClr val="bg1"/>
                              </a:gs>
                            </a:gsLst>
                            <a:lin ang="5400000" scaled="1"/>
                          </a:gradFill>
                          <a:latin typeface="Meiryo" panose="020B0604030504040204" pitchFamily="34" charset="-128"/>
                          <a:ea typeface="Meiryo" panose="020B0604030504040204" pitchFamily="34" charset="-128"/>
                        </a:rPr>
                      </a:br>
                      <a:r>
                        <a:rPr kumimoji="1" lang="ja-JP" altLang="en-US" sz="1300" b="1" dirty="0">
                          <a:gradFill>
                            <a:gsLst>
                              <a:gs pos="0">
                                <a:schemeClr val="bg1"/>
                              </a:gs>
                              <a:gs pos="100000">
                                <a:schemeClr val="bg1"/>
                              </a:gs>
                            </a:gsLst>
                            <a:lin ang="5400000" scaled="1"/>
                          </a:gradFill>
                          <a:latin typeface="Meiryo" panose="020B0604030504040204" pitchFamily="34" charset="-128"/>
                          <a:ea typeface="Meiryo" panose="020B0604030504040204" pitchFamily="34" charset="-128"/>
                        </a:rPr>
                        <a:t>種類</a:t>
                      </a:r>
                    </a:p>
                  </a:txBody>
                  <a:tcPr marL="24000" marR="24000" marT="24000" marB="24000" anchor="ctr">
                    <a:lnB w="3175" cap="flat" cmpd="sng" algn="ctr">
                      <a:solidFill>
                        <a:schemeClr val="tx1"/>
                      </a:solidFill>
                      <a:prstDash val="solid"/>
                      <a:round/>
                      <a:headEnd type="none" w="med" len="med"/>
                      <a:tailEnd type="none" w="med" len="med"/>
                    </a:lnB>
                    <a:solidFill>
                      <a:srgbClr val="163D51"/>
                    </a:solidFill>
                  </a:tcPr>
                </a:tc>
                <a:tc rowSpan="2">
                  <a:txBody>
                    <a:bodyPr/>
                    <a:lstStyle/>
                    <a:p>
                      <a:pPr algn="ctr"/>
                      <a:r>
                        <a:rPr kumimoji="1" lang="ja-JP" altLang="en-US" sz="1300" b="1" dirty="0">
                          <a:gradFill>
                            <a:gsLst>
                              <a:gs pos="0">
                                <a:schemeClr val="bg1"/>
                              </a:gs>
                              <a:gs pos="100000">
                                <a:schemeClr val="bg1"/>
                              </a:gs>
                            </a:gsLst>
                            <a:lin ang="5400000" scaled="1"/>
                          </a:gradFill>
                          <a:latin typeface="Meiryo" panose="020B0604030504040204" pitchFamily="34" charset="-128"/>
                          <a:ea typeface="Meiryo" panose="020B0604030504040204" pitchFamily="34" charset="-128"/>
                        </a:rPr>
                        <a:t>サブネットの定義</a:t>
                      </a:r>
                    </a:p>
                  </a:txBody>
                  <a:tcPr marL="24000" marR="24000" marT="24000" marB="24000" anchor="ctr">
                    <a:lnB w="3175" cap="flat" cmpd="sng" algn="ctr">
                      <a:solidFill>
                        <a:schemeClr val="tx1"/>
                      </a:solidFill>
                      <a:prstDash val="solid"/>
                      <a:round/>
                      <a:headEnd type="none" w="med" len="med"/>
                      <a:tailEnd type="none" w="med" len="med"/>
                    </a:lnB>
                    <a:solidFill>
                      <a:srgbClr val="163D51"/>
                    </a:solidFill>
                  </a:tcPr>
                </a:tc>
                <a:tc gridSpan="3">
                  <a:txBody>
                    <a:bodyPr/>
                    <a:lstStyle/>
                    <a:p>
                      <a:pPr algn="ctr"/>
                      <a:r>
                        <a:rPr kumimoji="1" lang="ja-JP" altLang="en-US" sz="1300" b="1">
                          <a:gradFill>
                            <a:gsLst>
                              <a:gs pos="0">
                                <a:schemeClr val="bg1"/>
                              </a:gs>
                              <a:gs pos="100000">
                                <a:schemeClr val="bg1"/>
                              </a:gs>
                            </a:gsLst>
                            <a:lin ang="5400000" scaled="1"/>
                          </a:gradFill>
                          <a:latin typeface="Meiryo" panose="020B0604030504040204" pitchFamily="34" charset="-128"/>
                          <a:ea typeface="Meiryo" panose="020B0604030504040204" pitchFamily="34" charset="-128"/>
                        </a:rPr>
                        <a:t>ルーティング</a:t>
                      </a:r>
                      <a:endParaRPr kumimoji="1" lang="ja-JP" altLang="en-US" sz="1300" b="1" dirty="0">
                        <a:gradFill>
                          <a:gsLst>
                            <a:gs pos="0">
                              <a:schemeClr val="bg1"/>
                            </a:gs>
                            <a:gs pos="100000">
                              <a:schemeClr val="bg1"/>
                            </a:gs>
                          </a:gsLst>
                          <a:lin ang="5400000" scaled="1"/>
                        </a:gradFill>
                        <a:latin typeface="Meiryo" panose="020B0604030504040204" pitchFamily="34" charset="-128"/>
                        <a:ea typeface="Meiryo" panose="020B0604030504040204" pitchFamily="34" charset="-128"/>
                      </a:endParaRPr>
                    </a:p>
                  </a:txBody>
                  <a:tcPr marL="24000" marR="24000" marT="24000" marB="24000" anchor="ctr">
                    <a:lnB w="6350" cap="flat" cmpd="sng" algn="ctr">
                      <a:solidFill>
                        <a:schemeClr val="bg1"/>
                      </a:solidFill>
                      <a:prstDash val="solid"/>
                      <a:round/>
                      <a:headEnd type="none" w="med" len="med"/>
                      <a:tailEnd type="none" w="med" len="med"/>
                    </a:lnB>
                    <a:solidFill>
                      <a:srgbClr val="163D51"/>
                    </a:solidFill>
                  </a:tcPr>
                </a:tc>
                <a:tc hMerge="1">
                  <a:txBody>
                    <a:bodyPr/>
                    <a:lstStyle/>
                    <a:p>
                      <a:pPr algn="ctr"/>
                      <a:endParaRPr kumimoji="1" lang="ja-JP" altLang="en-US" b="1" dirty="0">
                        <a:gradFill>
                          <a:gsLst>
                            <a:gs pos="0">
                              <a:schemeClr val="bg1"/>
                            </a:gs>
                            <a:gs pos="100000">
                              <a:schemeClr val="bg1"/>
                            </a:gs>
                          </a:gsLst>
                          <a:lin ang="5400000" scaled="1"/>
                        </a:gradFill>
                        <a:latin typeface="+mj-lt"/>
                        <a:ea typeface="Meiryo UI" panose="020B0604030504040204" pitchFamily="50" charset="-128"/>
                      </a:endParaRPr>
                    </a:p>
                  </a:txBody>
                  <a:tcPr marL="18000" marR="18000" marT="18000" marB="18000" anchor="ctr">
                    <a:lnB w="3175" cap="flat" cmpd="sng" algn="ctr">
                      <a:solidFill>
                        <a:schemeClr val="tx1"/>
                      </a:solidFill>
                      <a:prstDash val="solid"/>
                      <a:round/>
                      <a:headEnd type="none" w="med" len="med"/>
                      <a:tailEnd type="none" w="med" len="med"/>
                    </a:lnB>
                    <a:solidFill>
                      <a:srgbClr val="163D51"/>
                    </a:solidFill>
                  </a:tcPr>
                </a:tc>
                <a:tc hMerge="1">
                  <a:txBody>
                    <a:bodyPr/>
                    <a:lstStyle/>
                    <a:p>
                      <a:pPr algn="ctr"/>
                      <a:endParaRPr kumimoji="1" lang="ja-JP" altLang="en-US" sz="1600" b="1" dirty="0">
                        <a:gradFill>
                          <a:gsLst>
                            <a:gs pos="0">
                              <a:schemeClr val="bg1"/>
                            </a:gs>
                            <a:gs pos="100000">
                              <a:schemeClr val="bg1"/>
                            </a:gs>
                          </a:gsLst>
                          <a:lin ang="5400000" scaled="1"/>
                        </a:gradFill>
                        <a:latin typeface="+mj-lt"/>
                        <a:ea typeface="Meiryo UI" panose="020B0604030504040204" pitchFamily="50" charset="-128"/>
                      </a:endParaRPr>
                    </a:p>
                  </a:txBody>
                  <a:tcPr marL="18000" marR="18000" marT="18000" marB="18000" anchor="ctr">
                    <a:lnB w="3175" cap="flat" cmpd="sng" algn="ctr">
                      <a:solidFill>
                        <a:schemeClr val="tx1"/>
                      </a:solidFill>
                      <a:prstDash val="solid"/>
                      <a:round/>
                      <a:headEnd type="none" w="med" len="med"/>
                      <a:tailEnd type="none" w="med" len="med"/>
                    </a:lnB>
                    <a:solidFill>
                      <a:srgbClr val="163D51"/>
                    </a:solidFill>
                  </a:tcPr>
                </a:tc>
                <a:extLst>
                  <a:ext uri="{0D108BD9-81ED-4DB2-BD59-A6C34878D82A}">
                    <a16:rowId xmlns:a16="http://schemas.microsoft.com/office/drawing/2014/main" val="3464260552"/>
                  </a:ext>
                </a:extLst>
              </a:tr>
              <a:tr h="511178">
                <a:tc vMerge="1">
                  <a:txBody>
                    <a:bodyPr/>
                    <a:lstStyle/>
                    <a:p>
                      <a:pPr algn="ctr"/>
                      <a:endParaRPr kumimoji="1" lang="ja-JP" altLang="en-US" sz="1400" b="1" dirty="0">
                        <a:gradFill>
                          <a:gsLst>
                            <a:gs pos="0">
                              <a:schemeClr val="bg1"/>
                            </a:gs>
                            <a:gs pos="100000">
                              <a:schemeClr val="bg1"/>
                            </a:gs>
                          </a:gsLst>
                          <a:lin ang="5400000" scaled="1"/>
                        </a:gradFill>
                        <a:latin typeface="+mj-lt"/>
                        <a:ea typeface="Meiryo UI" panose="020B0604030504040204" pitchFamily="50" charset="-128"/>
                      </a:endParaRPr>
                    </a:p>
                  </a:txBody>
                  <a:tcPr marL="18000" marR="18000" marT="18000" marB="18000"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163D51"/>
                    </a:solidFill>
                  </a:tcPr>
                </a:tc>
                <a:tc vMerge="1">
                  <a:txBody>
                    <a:bodyPr/>
                    <a:lstStyle/>
                    <a:p>
                      <a:pPr algn="ctr"/>
                      <a:endParaRPr kumimoji="1" lang="ja-JP" altLang="en-US" sz="1400" b="1" dirty="0">
                        <a:gradFill>
                          <a:gsLst>
                            <a:gs pos="0">
                              <a:schemeClr val="bg1"/>
                            </a:gs>
                            <a:gs pos="100000">
                              <a:schemeClr val="bg1"/>
                            </a:gs>
                          </a:gsLst>
                          <a:lin ang="5400000" scaled="1"/>
                        </a:gradFill>
                        <a:latin typeface="+mj-lt"/>
                        <a:ea typeface="Meiryo UI" panose="020B0604030504040204" pitchFamily="50" charset="-128"/>
                      </a:endParaRPr>
                    </a:p>
                  </a:txBody>
                  <a:tcPr marL="18000" marR="18000" marT="18000" marB="18000"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163D51"/>
                    </a:solidFill>
                  </a:tcPr>
                </a:tc>
                <a:tc>
                  <a:txBody>
                    <a:bodyPr/>
                    <a:lstStyle/>
                    <a:p>
                      <a:pPr algn="ctr"/>
                      <a:r>
                        <a:rPr kumimoji="1" lang="ja-JP" altLang="en-US" sz="1300" b="1" dirty="0">
                          <a:gradFill>
                            <a:gsLst>
                              <a:gs pos="0">
                                <a:schemeClr val="bg1"/>
                              </a:gs>
                              <a:gs pos="100000">
                                <a:schemeClr val="bg1"/>
                              </a:gs>
                            </a:gsLst>
                            <a:lin ang="5400000" scaled="1"/>
                          </a:gradFill>
                          <a:latin typeface="Meiryo" panose="020B0604030504040204" pitchFamily="34" charset="-128"/>
                          <a:ea typeface="Meiryo" panose="020B0604030504040204" pitchFamily="34" charset="-128"/>
                        </a:rPr>
                        <a:t>オンプレ</a:t>
                      </a:r>
                    </a:p>
                  </a:txBody>
                  <a:tcPr marL="24000" marR="24000" marT="24000" marB="24000" anchor="ctr">
                    <a:lnT w="6350" cap="flat" cmpd="sng" algn="ctr">
                      <a:solidFill>
                        <a:schemeClr val="bg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163D51"/>
                    </a:solidFill>
                  </a:tcPr>
                </a:tc>
                <a:tc>
                  <a:txBody>
                    <a:bodyPr/>
                    <a:lstStyle/>
                    <a:p>
                      <a:pPr algn="ctr"/>
                      <a:r>
                        <a:rPr kumimoji="1" lang="en-US" altLang="ja-JP" sz="1300" b="1" dirty="0">
                          <a:gradFill>
                            <a:gsLst>
                              <a:gs pos="0">
                                <a:schemeClr val="bg1"/>
                              </a:gs>
                              <a:gs pos="100000">
                                <a:schemeClr val="bg1"/>
                              </a:gs>
                            </a:gsLst>
                            <a:lin ang="5400000" scaled="1"/>
                          </a:gradFill>
                          <a:latin typeface="Meiryo" panose="020B0604030504040204" pitchFamily="34" charset="-128"/>
                          <a:ea typeface="Meiryo" panose="020B0604030504040204" pitchFamily="34" charset="-128"/>
                        </a:rPr>
                        <a:t>S3</a:t>
                      </a:r>
                      <a:endParaRPr kumimoji="1" lang="ja-JP" altLang="en-US" sz="1300" b="1" dirty="0">
                        <a:gradFill>
                          <a:gsLst>
                            <a:gs pos="0">
                              <a:schemeClr val="bg1"/>
                            </a:gs>
                            <a:gs pos="100000">
                              <a:schemeClr val="bg1"/>
                            </a:gs>
                          </a:gsLst>
                          <a:lin ang="5400000" scaled="1"/>
                        </a:gradFill>
                        <a:latin typeface="Meiryo" panose="020B0604030504040204" pitchFamily="34" charset="-128"/>
                        <a:ea typeface="Meiryo" panose="020B0604030504040204" pitchFamily="34" charset="-128"/>
                      </a:endParaRPr>
                    </a:p>
                  </a:txBody>
                  <a:tcPr marL="24000" marR="24000" marT="24000" marB="24000" anchor="ctr">
                    <a:lnT w="6350" cap="flat" cmpd="sng" algn="ctr">
                      <a:solidFill>
                        <a:schemeClr val="bg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163D51"/>
                    </a:solidFill>
                  </a:tcPr>
                </a:tc>
                <a:tc>
                  <a:txBody>
                    <a:bodyPr/>
                    <a:lstStyle/>
                    <a:p>
                      <a:pPr algn="ctr"/>
                      <a:r>
                        <a:rPr kumimoji="1" lang="ja-JP" altLang="en-US" sz="1300" b="1" dirty="0">
                          <a:gradFill>
                            <a:gsLst>
                              <a:gs pos="0">
                                <a:schemeClr val="bg1"/>
                              </a:gs>
                              <a:gs pos="100000">
                                <a:schemeClr val="bg1"/>
                              </a:gs>
                            </a:gsLst>
                            <a:lin ang="5400000" scaled="1"/>
                          </a:gradFill>
                          <a:latin typeface="Meiryo" panose="020B0604030504040204" pitchFamily="34" charset="-128"/>
                          <a:ea typeface="Meiryo" panose="020B0604030504040204" pitchFamily="34" charset="-128"/>
                        </a:rPr>
                        <a:t>インター</a:t>
                      </a:r>
                      <a:br>
                        <a:rPr kumimoji="1" lang="en-US" altLang="ja-JP" sz="1300" b="1" dirty="0">
                          <a:gradFill>
                            <a:gsLst>
                              <a:gs pos="0">
                                <a:schemeClr val="bg1"/>
                              </a:gs>
                              <a:gs pos="100000">
                                <a:schemeClr val="bg1"/>
                              </a:gs>
                            </a:gsLst>
                            <a:lin ang="5400000" scaled="1"/>
                          </a:gradFill>
                          <a:latin typeface="Meiryo" panose="020B0604030504040204" pitchFamily="34" charset="-128"/>
                          <a:ea typeface="Meiryo" panose="020B0604030504040204" pitchFamily="34" charset="-128"/>
                        </a:rPr>
                      </a:br>
                      <a:r>
                        <a:rPr kumimoji="1" lang="ja-JP" altLang="en-US" sz="1300" b="1" dirty="0">
                          <a:gradFill>
                            <a:gsLst>
                              <a:gs pos="0">
                                <a:schemeClr val="bg1"/>
                              </a:gs>
                              <a:gs pos="100000">
                                <a:schemeClr val="bg1"/>
                              </a:gs>
                            </a:gsLst>
                            <a:lin ang="5400000" scaled="1"/>
                          </a:gradFill>
                          <a:latin typeface="Meiryo" panose="020B0604030504040204" pitchFamily="34" charset="-128"/>
                          <a:ea typeface="Meiryo" panose="020B0604030504040204" pitchFamily="34" charset="-128"/>
                        </a:rPr>
                        <a:t>ネット</a:t>
                      </a:r>
                    </a:p>
                  </a:txBody>
                  <a:tcPr marL="24000" marR="24000" marT="24000" marB="24000" anchor="ctr">
                    <a:lnT w="6350" cap="flat" cmpd="sng" algn="ctr">
                      <a:solidFill>
                        <a:schemeClr val="bg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163D51"/>
                    </a:solidFill>
                  </a:tcPr>
                </a:tc>
                <a:extLst>
                  <a:ext uri="{0D108BD9-81ED-4DB2-BD59-A6C34878D82A}">
                    <a16:rowId xmlns:a16="http://schemas.microsoft.com/office/drawing/2014/main" val="1620400711"/>
                  </a:ext>
                </a:extLst>
              </a:tr>
              <a:tr h="659464">
                <a:tc>
                  <a:txBody>
                    <a:bodyPr/>
                    <a:lstStyle/>
                    <a:p>
                      <a:pPr algn="ctr"/>
                      <a:r>
                        <a:rPr kumimoji="1" lang="en-US" altLang="ja-JP" sz="1500" b="1"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Pub</a:t>
                      </a:r>
                      <a:endParaRPr kumimoji="1" lang="ja-JP" altLang="en-US" sz="1500" b="1"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endParaRPr>
                    </a:p>
                  </a:txBody>
                  <a:tcPr marL="24000" marR="24000" marT="24000" marB="24000"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85000"/>
                      </a:schemeClr>
                    </a:solidFill>
                  </a:tcPr>
                </a:tc>
                <a:tc>
                  <a:txBody>
                    <a:bodyPr/>
                    <a:lstStyle/>
                    <a:p>
                      <a:pPr algn="l"/>
                      <a:r>
                        <a:rPr kumimoji="1" lang="ja-JP" altLang="en-US" sz="1300" b="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パブリック</a:t>
                      </a:r>
                      <a:r>
                        <a:rPr kumimoji="1" lang="en-US" altLang="ja-JP" sz="1300" b="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IP</a:t>
                      </a:r>
                      <a:r>
                        <a:rPr kumimoji="1" lang="ja-JP" altLang="en-US" sz="1300" b="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を持つことができるサブネット（</a:t>
                      </a:r>
                      <a:r>
                        <a:rPr kumimoji="1" lang="en-US" altLang="ja-JP" sz="1300" b="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DMZ</a:t>
                      </a:r>
                      <a:r>
                        <a:rPr kumimoji="1" lang="ja-JP" altLang="en-US" sz="1300" b="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に相当）</a:t>
                      </a:r>
                    </a:p>
                  </a:txBody>
                  <a:tcPr marL="24000" marR="24000" marT="24000" marB="24000"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r>
                        <a:rPr kumimoji="1" lang="en-US" altLang="ja-JP" sz="1300" b="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NG</a:t>
                      </a:r>
                      <a:endParaRPr kumimoji="1" lang="ja-JP" altLang="en-US" sz="1300" b="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endParaRPr>
                    </a:p>
                  </a:txBody>
                  <a:tcPr marL="24000" marR="24000" marT="24000" marB="24000"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r>
                        <a:rPr kumimoji="1" lang="ja-JP" altLang="en-US" sz="1300" b="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〇</a:t>
                      </a:r>
                    </a:p>
                  </a:txBody>
                  <a:tcPr marL="24000" marR="24000" marT="24000" marB="24000"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r>
                        <a:rPr kumimoji="1" lang="ja-JP" altLang="en-US" sz="1300" b="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〇</a:t>
                      </a:r>
                    </a:p>
                  </a:txBody>
                  <a:tcPr marL="24000" marR="24000" marT="24000" marB="24000"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37735473"/>
                  </a:ext>
                </a:extLst>
              </a:tr>
              <a:tr h="659464">
                <a:tc>
                  <a:txBody>
                    <a:bodyPr/>
                    <a:lstStyle/>
                    <a:p>
                      <a:pPr algn="ctr"/>
                      <a:r>
                        <a:rPr kumimoji="1" lang="en-US" altLang="ja-JP" sz="1500" b="1" dirty="0" err="1">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PriL</a:t>
                      </a:r>
                      <a:endParaRPr kumimoji="1" lang="ja-JP" altLang="en-US" sz="1500" b="1"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endParaRPr>
                    </a:p>
                  </a:txBody>
                  <a:tcPr marL="24000" marR="24000" marT="24000" marB="24000"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85000"/>
                      </a:schemeClr>
                    </a:solidFill>
                  </a:tcPr>
                </a:tc>
                <a:tc>
                  <a:txBody>
                    <a:bodyPr/>
                    <a:lstStyle/>
                    <a:p>
                      <a:pPr algn="l"/>
                      <a:r>
                        <a:rPr kumimoji="1" lang="ja-JP" altLang="en-US" sz="1300" b="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プライベート</a:t>
                      </a:r>
                      <a:r>
                        <a:rPr kumimoji="1" lang="en-US" altLang="ja-JP" sz="1300" b="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IP</a:t>
                      </a:r>
                      <a:r>
                        <a:rPr kumimoji="1" lang="ja-JP" altLang="en-US" sz="1300" b="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を持ちインターネットに</a:t>
                      </a:r>
                      <a:r>
                        <a:rPr kumimoji="1" lang="en-US" altLang="ja-JP" sz="1300" b="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NATGW</a:t>
                      </a:r>
                      <a:r>
                        <a:rPr kumimoji="1" lang="ja-JP" altLang="en-US" sz="1300" b="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でアクセス</a:t>
                      </a:r>
                    </a:p>
                  </a:txBody>
                  <a:tcPr marL="24000" marR="24000" marT="24000" marB="24000"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r>
                        <a:rPr kumimoji="1" lang="ja-JP" altLang="en-US" sz="1300" b="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一部</a:t>
                      </a:r>
                    </a:p>
                  </a:txBody>
                  <a:tcPr marL="24000" marR="24000" marT="24000" marB="24000"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r>
                        <a:rPr kumimoji="1" lang="ja-JP" altLang="en-US" sz="1300" b="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〇</a:t>
                      </a:r>
                    </a:p>
                  </a:txBody>
                  <a:tcPr marL="24000" marR="24000" marT="24000" marB="24000"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r>
                        <a:rPr kumimoji="1" lang="ja-JP" altLang="en-US" sz="1300" b="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〇</a:t>
                      </a:r>
                    </a:p>
                  </a:txBody>
                  <a:tcPr marL="24000" marR="24000" marT="24000" marB="24000"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1918201"/>
                  </a:ext>
                </a:extLst>
              </a:tr>
              <a:tr h="659464">
                <a:tc>
                  <a:txBody>
                    <a:bodyPr/>
                    <a:lstStyle/>
                    <a:p>
                      <a:pPr algn="ctr"/>
                      <a:r>
                        <a:rPr kumimoji="1" lang="en-US" altLang="ja-JP" sz="1500" b="1" dirty="0" err="1">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PriM</a:t>
                      </a:r>
                      <a:endParaRPr kumimoji="1" lang="ja-JP" altLang="en-US" sz="1500" b="1"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endParaRPr>
                    </a:p>
                  </a:txBody>
                  <a:tcPr marL="24000" marR="24000" marT="24000" marB="24000"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85000"/>
                      </a:schemeClr>
                    </a:solidFill>
                  </a:tcPr>
                </a:tc>
                <a:tc>
                  <a:txBody>
                    <a:bodyPr/>
                    <a:lstStyle/>
                    <a:p>
                      <a:pPr algn="l"/>
                      <a:r>
                        <a:rPr kumimoji="1" lang="ja-JP" altLang="en-US" sz="1300" b="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プライベート</a:t>
                      </a:r>
                      <a:r>
                        <a:rPr kumimoji="1" lang="en-US" altLang="ja-JP" sz="1300" b="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IP</a:t>
                      </a:r>
                      <a:r>
                        <a:rPr kumimoji="1" lang="ja-JP" altLang="en-US" sz="1300" b="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を持ちプロキシ経由でインターネットにアクセス</a:t>
                      </a:r>
                    </a:p>
                  </a:txBody>
                  <a:tcPr marL="24000" marR="24000" marT="24000" marB="24000"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r>
                        <a:rPr kumimoji="1" lang="ja-JP" altLang="en-US" sz="1300" b="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〇</a:t>
                      </a:r>
                    </a:p>
                  </a:txBody>
                  <a:tcPr marL="24000" marR="24000" marT="24000" marB="24000"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r>
                        <a:rPr kumimoji="1" lang="ja-JP" altLang="en-US" sz="1300" b="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〇</a:t>
                      </a:r>
                    </a:p>
                  </a:txBody>
                  <a:tcPr marL="24000" marR="24000" marT="24000" marB="24000"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r>
                        <a:rPr kumimoji="1" lang="ja-JP" altLang="en-US" sz="1200" b="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プロキシ</a:t>
                      </a:r>
                      <a:br>
                        <a:rPr kumimoji="1" lang="en-US" altLang="ja-JP" sz="1200" b="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br>
                      <a:r>
                        <a:rPr kumimoji="1" lang="ja-JP" altLang="en-US" sz="1200" b="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経由</a:t>
                      </a:r>
                      <a:endParaRPr kumimoji="1" lang="ja-JP" altLang="en-US" sz="1300" b="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endParaRPr>
                    </a:p>
                  </a:txBody>
                  <a:tcPr marL="24000" marR="24000" marT="24000" marB="24000"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73038864"/>
                  </a:ext>
                </a:extLst>
              </a:tr>
              <a:tr h="659464">
                <a:tc>
                  <a:txBody>
                    <a:bodyPr/>
                    <a:lstStyle/>
                    <a:p>
                      <a:pPr algn="ctr"/>
                      <a:r>
                        <a:rPr kumimoji="1" lang="en-US" altLang="ja-JP" sz="1500" b="1" dirty="0" err="1">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PriH</a:t>
                      </a:r>
                      <a:endParaRPr kumimoji="1" lang="ja-JP" altLang="en-US" sz="1500" b="1"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endParaRPr>
                    </a:p>
                  </a:txBody>
                  <a:tcPr marL="24000" marR="24000" marT="24000" marB="24000"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85000"/>
                      </a:schemeClr>
                    </a:solidFill>
                  </a:tcPr>
                </a:tc>
                <a:tc>
                  <a:txBody>
                    <a:bodyPr/>
                    <a:lstStyle/>
                    <a:p>
                      <a:pPr algn="l"/>
                      <a:r>
                        <a:rPr kumimoji="1" lang="ja-JP" altLang="en-US" sz="1300" b="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プライベート</a:t>
                      </a:r>
                      <a:r>
                        <a:rPr kumimoji="1" lang="en-US" altLang="ja-JP" sz="1300" b="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IP</a:t>
                      </a:r>
                      <a:r>
                        <a:rPr kumimoji="1" lang="ja-JP" altLang="en-US" sz="1300" b="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を持ち</a:t>
                      </a:r>
                      <a:br>
                        <a:rPr kumimoji="1" lang="en-US" altLang="ja-JP" sz="1300" b="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br>
                      <a:r>
                        <a:rPr kumimoji="1" lang="ja-JP" altLang="en-US" sz="1300" b="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インターネット接続は</a:t>
                      </a:r>
                      <a:r>
                        <a:rPr kumimoji="1" lang="en-US" altLang="ja-JP" sz="1300" b="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NG</a:t>
                      </a:r>
                      <a:endParaRPr kumimoji="1" lang="ja-JP" altLang="en-US" sz="1300" b="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endParaRPr>
                    </a:p>
                  </a:txBody>
                  <a:tcPr marL="24000" marR="24000" marT="24000" marB="24000"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r>
                        <a:rPr kumimoji="1" lang="ja-JP" altLang="en-US" sz="1300" b="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〇</a:t>
                      </a:r>
                    </a:p>
                  </a:txBody>
                  <a:tcPr marL="24000" marR="24000" marT="24000" marB="24000"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r>
                        <a:rPr kumimoji="1" lang="ja-JP" altLang="en-US" sz="1300" b="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〇</a:t>
                      </a:r>
                      <a:br>
                        <a:rPr kumimoji="1" lang="en-US" altLang="ja-JP" sz="1300" b="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br>
                      <a:r>
                        <a:rPr kumimoji="1" lang="ja-JP" altLang="en-US" sz="1000" b="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暗号化</a:t>
                      </a:r>
                      <a:endParaRPr kumimoji="1" lang="ja-JP" altLang="en-US" sz="1300" b="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endParaRPr>
                    </a:p>
                  </a:txBody>
                  <a:tcPr marL="24000" marR="24000" marT="24000" marB="24000"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r>
                        <a:rPr kumimoji="1" lang="en-US" altLang="ja-JP" sz="1300" b="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a:t>
                      </a:r>
                      <a:endParaRPr kumimoji="1" lang="ja-JP" altLang="en-US" sz="1300" b="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endParaRPr>
                    </a:p>
                  </a:txBody>
                  <a:tcPr marL="24000" marR="24000" marT="24000" marB="24000"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80229021"/>
                  </a:ext>
                </a:extLst>
              </a:tr>
              <a:tr h="659464">
                <a:tc>
                  <a:txBody>
                    <a:bodyPr/>
                    <a:lstStyle/>
                    <a:p>
                      <a:pPr algn="ctr"/>
                      <a:r>
                        <a:rPr kumimoji="1" lang="en-US" altLang="ja-JP" sz="1500" b="1" dirty="0" err="1">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PriS</a:t>
                      </a:r>
                      <a:endParaRPr kumimoji="1" lang="ja-JP" altLang="en-US" sz="1500" b="1"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endParaRPr>
                    </a:p>
                  </a:txBody>
                  <a:tcPr marL="24000" marR="24000" marT="24000" marB="24000"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85000"/>
                      </a:schemeClr>
                    </a:solidFill>
                  </a:tcPr>
                </a:tc>
                <a:tc>
                  <a:txBody>
                    <a:bodyPr/>
                    <a:lstStyle/>
                    <a:p>
                      <a:pPr algn="l"/>
                      <a:r>
                        <a:rPr kumimoji="1" lang="en-US" altLang="ja-JP" sz="1300" b="0" kern="1200" dirty="0" err="1">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cs typeface="+mn-cs"/>
                        </a:rPr>
                        <a:t>PriH</a:t>
                      </a:r>
                      <a:r>
                        <a:rPr kumimoji="1" lang="ja-JP" altLang="en-US" sz="1300" b="0" kern="120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cs typeface="+mn-cs"/>
                        </a:rPr>
                        <a:t>と同じで</a:t>
                      </a:r>
                      <a:r>
                        <a:rPr kumimoji="1" lang="en-US" altLang="ja-JP" sz="1300" b="0" kern="120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cs typeface="+mn-cs"/>
                        </a:rPr>
                        <a:t>S3</a:t>
                      </a:r>
                      <a:r>
                        <a:rPr kumimoji="1" lang="ja-JP" altLang="en-US" sz="1300" b="0" kern="1200" dirty="0" err="1">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cs typeface="+mn-cs"/>
                        </a:rPr>
                        <a:t>にも</a:t>
                      </a:r>
                      <a:r>
                        <a:rPr kumimoji="1" lang="ja-JP" altLang="en-US" sz="1300" b="0" kern="120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cs typeface="+mn-cs"/>
                        </a:rPr>
                        <a:t>アクセスできない</a:t>
                      </a:r>
                      <a:endParaRPr kumimoji="1" lang="ja-JP" altLang="en-US" sz="1300" b="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endParaRPr>
                    </a:p>
                  </a:txBody>
                  <a:tcPr marL="24000" marR="24000" marT="24000" marB="24000"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r>
                        <a:rPr kumimoji="1" lang="ja-JP" altLang="en-US" sz="1300" b="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一部</a:t>
                      </a:r>
                    </a:p>
                  </a:txBody>
                  <a:tcPr marL="24000" marR="24000" marT="24000" marB="24000"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r>
                        <a:rPr kumimoji="1" lang="en-US" altLang="ja-JP" sz="1300" b="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a:t>
                      </a:r>
                      <a:endParaRPr kumimoji="1" lang="ja-JP" altLang="en-US" sz="1300" b="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endParaRPr>
                    </a:p>
                  </a:txBody>
                  <a:tcPr marL="24000" marR="24000" marT="24000" marB="24000"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r>
                        <a:rPr kumimoji="1" lang="en-US" altLang="ja-JP" sz="1300" b="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a:t>
                      </a:r>
                      <a:endParaRPr kumimoji="1" lang="ja-JP" altLang="en-US" sz="1300" b="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endParaRPr>
                    </a:p>
                  </a:txBody>
                  <a:tcPr marL="24000" marR="24000" marT="24000" marB="24000"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14025373"/>
                  </a:ext>
                </a:extLst>
              </a:tr>
            </a:tbl>
          </a:graphicData>
        </a:graphic>
      </p:graphicFrame>
      <p:sp>
        <p:nvSpPr>
          <p:cNvPr id="9" name="正方形/長方形 8">
            <a:extLst>
              <a:ext uri="{FF2B5EF4-FFF2-40B4-BE49-F238E27FC236}">
                <a16:creationId xmlns:a16="http://schemas.microsoft.com/office/drawing/2014/main" id="{3C847359-C3CB-4A2C-8A92-3A01DC795B5F}"/>
              </a:ext>
            </a:extLst>
          </p:cNvPr>
          <p:cNvSpPr/>
          <p:nvPr/>
        </p:nvSpPr>
        <p:spPr>
          <a:xfrm>
            <a:off x="167076" y="1550557"/>
            <a:ext cx="5834129" cy="30501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square" lIns="24000" tIns="24000" rIns="24000" bIns="24000" rtlCol="0" anchor="t" anchorCtr="0">
            <a:spAutoFit/>
          </a:bodyPr>
          <a:lstStyle/>
          <a:p>
            <a:pPr marL="167993" indent="-167993">
              <a:spcBef>
                <a:spcPts val="267"/>
              </a:spcBef>
              <a:buFont typeface="Arial" panose="020B0604020202020204" pitchFamily="34" charset="0"/>
              <a:buChar char="•"/>
            </a:pPr>
            <a:r>
              <a:rPr kumimoji="1" lang="ja-JP" altLang="en-US"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システムの持つ情報重要度に併せて</a:t>
            </a:r>
            <a:r>
              <a:rPr kumimoji="1" lang="en-US" altLang="ja-JP"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5</a:t>
            </a:r>
            <a:r>
              <a:rPr kumimoji="1" lang="ja-JP" altLang="en-US"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種類</a:t>
            </a:r>
            <a:r>
              <a:rPr kumimoji="1" lang="ja-JP" altLang="en-US" sz="1667">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を定義</a:t>
            </a:r>
            <a:endParaRPr kumimoji="1" lang="en-US" altLang="ja-JP"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endParaRPr>
          </a:p>
        </p:txBody>
      </p:sp>
      <p:graphicFrame>
        <p:nvGraphicFramePr>
          <p:cNvPr id="10" name="表 9">
            <a:extLst>
              <a:ext uri="{FF2B5EF4-FFF2-40B4-BE49-F238E27FC236}">
                <a16:creationId xmlns:a16="http://schemas.microsoft.com/office/drawing/2014/main" id="{EB7656C4-0209-4943-BB1F-8014CAB857F0}"/>
              </a:ext>
            </a:extLst>
          </p:cNvPr>
          <p:cNvGraphicFramePr>
            <a:graphicFrameLocks noGrp="1"/>
          </p:cNvGraphicFramePr>
          <p:nvPr/>
        </p:nvGraphicFramePr>
        <p:xfrm>
          <a:off x="6215253" y="1918710"/>
          <a:ext cx="5760000" cy="4259856"/>
        </p:xfrm>
        <a:graphic>
          <a:graphicData uri="http://schemas.openxmlformats.org/drawingml/2006/table">
            <a:tbl>
              <a:tblPr>
                <a:tableStyleId>{5C22544A-7EE6-4342-B048-85BDC9FD1C3A}</a:tableStyleId>
              </a:tblPr>
              <a:tblGrid>
                <a:gridCol w="1152000">
                  <a:extLst>
                    <a:ext uri="{9D8B030D-6E8A-4147-A177-3AD203B41FA5}">
                      <a16:colId xmlns:a16="http://schemas.microsoft.com/office/drawing/2014/main" val="2946502337"/>
                    </a:ext>
                  </a:extLst>
                </a:gridCol>
                <a:gridCol w="2880000">
                  <a:extLst>
                    <a:ext uri="{9D8B030D-6E8A-4147-A177-3AD203B41FA5}">
                      <a16:colId xmlns:a16="http://schemas.microsoft.com/office/drawing/2014/main" val="989589023"/>
                    </a:ext>
                  </a:extLst>
                </a:gridCol>
                <a:gridCol w="1728000">
                  <a:extLst>
                    <a:ext uri="{9D8B030D-6E8A-4147-A177-3AD203B41FA5}">
                      <a16:colId xmlns:a16="http://schemas.microsoft.com/office/drawing/2014/main" val="4032617575"/>
                    </a:ext>
                  </a:extLst>
                </a:gridCol>
              </a:tblGrid>
              <a:tr h="885756">
                <a:tc>
                  <a:txBody>
                    <a:bodyPr/>
                    <a:lstStyle/>
                    <a:p>
                      <a:pPr algn="ctr"/>
                      <a:r>
                        <a:rPr kumimoji="1" lang="ja-JP" altLang="en-US" sz="1300" b="1" dirty="0">
                          <a:gradFill>
                            <a:gsLst>
                              <a:gs pos="0">
                                <a:schemeClr val="bg1"/>
                              </a:gs>
                              <a:gs pos="100000">
                                <a:schemeClr val="bg1"/>
                              </a:gs>
                            </a:gsLst>
                            <a:lin ang="5400000" scaled="1"/>
                          </a:gradFill>
                          <a:latin typeface="Meiryo" panose="020B0604030504040204" pitchFamily="34" charset="-128"/>
                          <a:ea typeface="Meiryo" panose="020B0604030504040204" pitchFamily="34" charset="-128"/>
                        </a:rPr>
                        <a:t>サブネット</a:t>
                      </a:r>
                      <a:br>
                        <a:rPr kumimoji="1" lang="en-US" altLang="ja-JP" sz="1300" b="1" dirty="0">
                          <a:gradFill>
                            <a:gsLst>
                              <a:gs pos="0">
                                <a:schemeClr val="bg1"/>
                              </a:gs>
                              <a:gs pos="100000">
                                <a:schemeClr val="bg1"/>
                              </a:gs>
                            </a:gsLst>
                            <a:lin ang="5400000" scaled="1"/>
                          </a:gradFill>
                          <a:latin typeface="Meiryo" panose="020B0604030504040204" pitchFamily="34" charset="-128"/>
                          <a:ea typeface="Meiryo" panose="020B0604030504040204" pitchFamily="34" charset="-128"/>
                        </a:rPr>
                      </a:br>
                      <a:r>
                        <a:rPr kumimoji="1" lang="ja-JP" altLang="en-US" sz="1300" b="1" dirty="0">
                          <a:gradFill>
                            <a:gsLst>
                              <a:gs pos="0">
                                <a:schemeClr val="bg1"/>
                              </a:gs>
                              <a:gs pos="100000">
                                <a:schemeClr val="bg1"/>
                              </a:gs>
                            </a:gsLst>
                            <a:lin ang="5400000" scaled="1"/>
                          </a:gradFill>
                          <a:latin typeface="Meiryo" panose="020B0604030504040204" pitchFamily="34" charset="-128"/>
                          <a:ea typeface="Meiryo" panose="020B0604030504040204" pitchFamily="34" charset="-128"/>
                        </a:rPr>
                        <a:t>種類</a:t>
                      </a:r>
                    </a:p>
                  </a:txBody>
                  <a:tcPr marL="24000" marR="24000" marT="24000" marB="24000" anchor="ctr">
                    <a:lnB w="3175" cap="flat" cmpd="sng" algn="ctr">
                      <a:solidFill>
                        <a:schemeClr val="tx1"/>
                      </a:solidFill>
                      <a:prstDash val="solid"/>
                      <a:round/>
                      <a:headEnd type="none" w="med" len="med"/>
                      <a:tailEnd type="none" w="med" len="med"/>
                    </a:lnB>
                    <a:solidFill>
                      <a:srgbClr val="163D51"/>
                    </a:solidFill>
                  </a:tcPr>
                </a:tc>
                <a:tc>
                  <a:txBody>
                    <a:bodyPr/>
                    <a:lstStyle/>
                    <a:p>
                      <a:pPr algn="ctr"/>
                      <a:r>
                        <a:rPr kumimoji="1" lang="ja-JP" altLang="en-US" sz="1300" b="1" dirty="0">
                          <a:gradFill>
                            <a:gsLst>
                              <a:gs pos="0">
                                <a:schemeClr val="bg1"/>
                              </a:gs>
                              <a:gs pos="100000">
                                <a:schemeClr val="bg1"/>
                              </a:gs>
                            </a:gsLst>
                            <a:lin ang="5400000" scaled="1"/>
                          </a:gradFill>
                          <a:latin typeface="Meiryo" panose="020B0604030504040204" pitchFamily="34" charset="-128"/>
                          <a:ea typeface="Meiryo" panose="020B0604030504040204" pitchFamily="34" charset="-128"/>
                        </a:rPr>
                        <a:t>サブネットの定義</a:t>
                      </a:r>
                    </a:p>
                  </a:txBody>
                  <a:tcPr marL="24000" marR="24000" marT="24000" marB="24000" anchor="ctr">
                    <a:lnB w="3175" cap="flat" cmpd="sng" algn="ctr">
                      <a:solidFill>
                        <a:schemeClr val="tx1"/>
                      </a:solidFill>
                      <a:prstDash val="solid"/>
                      <a:round/>
                      <a:headEnd type="none" w="med" len="med"/>
                      <a:tailEnd type="none" w="med" len="med"/>
                    </a:lnB>
                    <a:solidFill>
                      <a:srgbClr val="163D51"/>
                    </a:solidFill>
                  </a:tcPr>
                </a:tc>
                <a:tc>
                  <a:txBody>
                    <a:bodyPr/>
                    <a:lstStyle/>
                    <a:p>
                      <a:pPr algn="ctr"/>
                      <a:r>
                        <a:rPr kumimoji="1" lang="ja-JP" altLang="en-US" sz="1300" b="1" dirty="0">
                          <a:gradFill>
                            <a:gsLst>
                              <a:gs pos="0">
                                <a:schemeClr val="bg1"/>
                              </a:gs>
                              <a:gs pos="100000">
                                <a:schemeClr val="bg1"/>
                              </a:gs>
                            </a:gsLst>
                            <a:lin ang="5400000" scaled="1"/>
                          </a:gradFill>
                          <a:latin typeface="Meiryo" panose="020B0604030504040204" pitchFamily="34" charset="-128"/>
                          <a:ea typeface="Meiryo" panose="020B0604030504040204" pitchFamily="34" charset="-128"/>
                        </a:rPr>
                        <a:t>デフォルトゲートウェイ</a:t>
                      </a:r>
                      <a:endParaRPr kumimoji="1" lang="en-US" altLang="ja-JP" sz="1300" b="1" dirty="0">
                        <a:gradFill>
                          <a:gsLst>
                            <a:gs pos="0">
                              <a:schemeClr val="bg1"/>
                            </a:gs>
                            <a:gs pos="100000">
                              <a:schemeClr val="bg1"/>
                            </a:gs>
                          </a:gsLst>
                          <a:lin ang="5400000" scaled="1"/>
                        </a:gradFill>
                        <a:latin typeface="Meiryo" panose="020B0604030504040204" pitchFamily="34" charset="-128"/>
                        <a:ea typeface="Meiryo" panose="020B0604030504040204" pitchFamily="34" charset="-128"/>
                      </a:endParaRPr>
                    </a:p>
                    <a:p>
                      <a:pPr algn="ctr"/>
                      <a:r>
                        <a:rPr kumimoji="1" lang="en-US" altLang="ja-JP" sz="1300" b="1" dirty="0">
                          <a:gradFill>
                            <a:gsLst>
                              <a:gs pos="0">
                                <a:schemeClr val="bg1"/>
                              </a:gs>
                              <a:gs pos="100000">
                                <a:schemeClr val="bg1"/>
                              </a:gs>
                            </a:gsLst>
                            <a:lin ang="5400000" scaled="1"/>
                          </a:gradFill>
                          <a:latin typeface="Meiryo" panose="020B0604030504040204" pitchFamily="34" charset="-128"/>
                          <a:ea typeface="Meiryo" panose="020B0604030504040204" pitchFamily="34" charset="-128"/>
                        </a:rPr>
                        <a:t>(0.0.0.0)</a:t>
                      </a:r>
                      <a:endParaRPr kumimoji="1" lang="ja-JP" altLang="en-US" sz="1300" b="1" dirty="0">
                        <a:gradFill>
                          <a:gsLst>
                            <a:gs pos="0">
                              <a:schemeClr val="bg1"/>
                            </a:gs>
                            <a:gs pos="100000">
                              <a:schemeClr val="bg1"/>
                            </a:gs>
                          </a:gsLst>
                          <a:lin ang="5400000" scaled="1"/>
                        </a:gradFill>
                        <a:latin typeface="Meiryo" panose="020B0604030504040204" pitchFamily="34" charset="-128"/>
                        <a:ea typeface="Meiryo" panose="020B0604030504040204" pitchFamily="34" charset="-128"/>
                      </a:endParaRPr>
                    </a:p>
                  </a:txBody>
                  <a:tcPr marL="24000" marR="24000" marT="24000" marB="24000" anchor="ctr">
                    <a:lnB w="3175" cap="flat" cmpd="sng" algn="ctr">
                      <a:solidFill>
                        <a:schemeClr val="tx1"/>
                      </a:solidFill>
                      <a:prstDash val="solid"/>
                      <a:round/>
                      <a:headEnd type="none" w="med" len="med"/>
                      <a:tailEnd type="none" w="med" len="med"/>
                    </a:lnB>
                    <a:solidFill>
                      <a:srgbClr val="163D51"/>
                    </a:solidFill>
                  </a:tcPr>
                </a:tc>
                <a:extLst>
                  <a:ext uri="{0D108BD9-81ED-4DB2-BD59-A6C34878D82A}">
                    <a16:rowId xmlns:a16="http://schemas.microsoft.com/office/drawing/2014/main" val="3464260552"/>
                  </a:ext>
                </a:extLst>
              </a:tr>
              <a:tr h="645909">
                <a:tc>
                  <a:txBody>
                    <a:bodyPr/>
                    <a:lstStyle/>
                    <a:p>
                      <a:pPr algn="ctr"/>
                      <a:r>
                        <a:rPr kumimoji="1" lang="en-US" altLang="ja-JP" sz="1500" b="1" dirty="0">
                          <a:solidFill>
                            <a:schemeClr val="tx2">
                              <a:lumMod val="75000"/>
                            </a:schemeClr>
                          </a:solidFill>
                          <a:latin typeface="Meiryo" panose="020B0604030504040204" pitchFamily="34" charset="-128"/>
                          <a:ea typeface="Meiryo" panose="020B0604030504040204" pitchFamily="34" charset="-128"/>
                        </a:rPr>
                        <a:t>Pub</a:t>
                      </a:r>
                      <a:endParaRPr kumimoji="1" lang="ja-JP" altLang="en-US" sz="1500" b="1" dirty="0">
                        <a:solidFill>
                          <a:schemeClr val="tx2">
                            <a:lumMod val="75000"/>
                          </a:schemeClr>
                        </a:solidFill>
                        <a:latin typeface="Meiryo" panose="020B0604030504040204" pitchFamily="34" charset="-128"/>
                        <a:ea typeface="Meiryo" panose="020B0604030504040204" pitchFamily="34" charset="-128"/>
                      </a:endParaRPr>
                    </a:p>
                  </a:txBody>
                  <a:tcPr marL="24000" marR="24000" marT="24000" marB="24000"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85000"/>
                      </a:schemeClr>
                    </a:solidFill>
                  </a:tcPr>
                </a:tc>
                <a:tc>
                  <a:txBody>
                    <a:bodyPr/>
                    <a:lstStyle/>
                    <a:p>
                      <a:pPr algn="l"/>
                      <a:r>
                        <a:rPr kumimoji="1" lang="ja-JP" altLang="en-US" sz="1300" b="0" dirty="0">
                          <a:solidFill>
                            <a:schemeClr val="tx2">
                              <a:lumMod val="75000"/>
                            </a:schemeClr>
                          </a:solidFill>
                          <a:latin typeface="Meiryo" panose="020B0604030504040204" pitchFamily="34" charset="-128"/>
                          <a:ea typeface="Meiryo" panose="020B0604030504040204" pitchFamily="34" charset="-128"/>
                        </a:rPr>
                        <a:t>パブリック</a:t>
                      </a:r>
                      <a:r>
                        <a:rPr kumimoji="1" lang="en-US" altLang="ja-JP" sz="1300" b="0" dirty="0">
                          <a:solidFill>
                            <a:schemeClr val="tx2">
                              <a:lumMod val="75000"/>
                            </a:schemeClr>
                          </a:solidFill>
                          <a:latin typeface="Meiryo" panose="020B0604030504040204" pitchFamily="34" charset="-128"/>
                          <a:ea typeface="Meiryo" panose="020B0604030504040204" pitchFamily="34" charset="-128"/>
                        </a:rPr>
                        <a:t>IP</a:t>
                      </a:r>
                      <a:r>
                        <a:rPr kumimoji="1" lang="ja-JP" altLang="en-US" sz="1300" b="0" dirty="0">
                          <a:solidFill>
                            <a:schemeClr val="tx2">
                              <a:lumMod val="75000"/>
                            </a:schemeClr>
                          </a:solidFill>
                          <a:latin typeface="Meiryo" panose="020B0604030504040204" pitchFamily="34" charset="-128"/>
                          <a:ea typeface="Meiryo" panose="020B0604030504040204" pitchFamily="34" charset="-128"/>
                        </a:rPr>
                        <a:t>を持つことができるサブネット（</a:t>
                      </a:r>
                      <a:r>
                        <a:rPr kumimoji="1" lang="en-US" altLang="ja-JP" sz="1300" b="0" dirty="0">
                          <a:solidFill>
                            <a:schemeClr val="tx2">
                              <a:lumMod val="75000"/>
                            </a:schemeClr>
                          </a:solidFill>
                          <a:latin typeface="Meiryo" panose="020B0604030504040204" pitchFamily="34" charset="-128"/>
                          <a:ea typeface="Meiryo" panose="020B0604030504040204" pitchFamily="34" charset="-128"/>
                        </a:rPr>
                        <a:t>DMZ</a:t>
                      </a:r>
                      <a:r>
                        <a:rPr kumimoji="1" lang="ja-JP" altLang="en-US" sz="1300" b="0" dirty="0">
                          <a:solidFill>
                            <a:schemeClr val="tx2">
                              <a:lumMod val="75000"/>
                            </a:schemeClr>
                          </a:solidFill>
                          <a:latin typeface="Meiryo" panose="020B0604030504040204" pitchFamily="34" charset="-128"/>
                          <a:ea typeface="Meiryo" panose="020B0604030504040204" pitchFamily="34" charset="-128"/>
                        </a:rPr>
                        <a:t>に相当）</a:t>
                      </a:r>
                    </a:p>
                  </a:txBody>
                  <a:tcPr marL="24000" marR="24000" marT="24000" marB="24000"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ja-JP" sz="1300" b="0" kern="120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cs typeface="+mn-cs"/>
                        </a:rPr>
                        <a:t>Internet Gateway</a:t>
                      </a:r>
                      <a:endParaRPr kumimoji="1" lang="ja-JP" altLang="en-US" sz="1300" b="0" kern="120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cs typeface="+mn-cs"/>
                      </a:endParaRPr>
                    </a:p>
                  </a:txBody>
                  <a:tcPr marL="24000" marR="24000" marT="24000" marB="24000"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37735473"/>
                  </a:ext>
                </a:extLst>
              </a:tr>
              <a:tr h="670891">
                <a:tc>
                  <a:txBody>
                    <a:bodyPr/>
                    <a:lstStyle/>
                    <a:p>
                      <a:pPr algn="ctr"/>
                      <a:r>
                        <a:rPr kumimoji="1" lang="en-US" altLang="ja-JP" sz="1500" b="1" dirty="0">
                          <a:solidFill>
                            <a:schemeClr val="tx2">
                              <a:lumMod val="75000"/>
                            </a:schemeClr>
                          </a:solidFill>
                          <a:latin typeface="Meiryo" panose="020B0604030504040204" pitchFamily="34" charset="-128"/>
                          <a:ea typeface="Meiryo" panose="020B0604030504040204" pitchFamily="34" charset="-128"/>
                        </a:rPr>
                        <a:t>Proxy</a:t>
                      </a:r>
                      <a:endParaRPr kumimoji="1" lang="ja-JP" altLang="en-US" sz="1500" b="1" dirty="0">
                        <a:solidFill>
                          <a:schemeClr val="tx2">
                            <a:lumMod val="75000"/>
                          </a:schemeClr>
                        </a:solidFill>
                        <a:latin typeface="Meiryo" panose="020B0604030504040204" pitchFamily="34" charset="-128"/>
                        <a:ea typeface="Meiryo" panose="020B0604030504040204" pitchFamily="34" charset="-128"/>
                      </a:endParaRPr>
                    </a:p>
                  </a:txBody>
                  <a:tcPr marL="24000" marR="24000" marT="24000" marB="24000"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85000"/>
                      </a:schemeClr>
                    </a:solidFill>
                  </a:tcPr>
                </a:tc>
                <a:tc>
                  <a:txBody>
                    <a:bodyPr/>
                    <a:lstStyle/>
                    <a:p>
                      <a:pPr algn="l"/>
                      <a:r>
                        <a:rPr kumimoji="1" lang="ja-JP" altLang="en-US" sz="1300" b="0" dirty="0">
                          <a:solidFill>
                            <a:schemeClr val="tx2">
                              <a:lumMod val="75000"/>
                            </a:schemeClr>
                          </a:solidFill>
                          <a:latin typeface="Meiryo" panose="020B0604030504040204" pitchFamily="34" charset="-128"/>
                          <a:ea typeface="Meiryo" panose="020B0604030504040204" pitchFamily="34" charset="-128"/>
                        </a:rPr>
                        <a:t>プライベート</a:t>
                      </a:r>
                      <a:r>
                        <a:rPr kumimoji="1" lang="en-US" altLang="ja-JP" sz="1300" b="0" dirty="0">
                          <a:solidFill>
                            <a:schemeClr val="tx2">
                              <a:lumMod val="75000"/>
                            </a:schemeClr>
                          </a:solidFill>
                          <a:latin typeface="Meiryo" panose="020B0604030504040204" pitchFamily="34" charset="-128"/>
                          <a:ea typeface="Meiryo" panose="020B0604030504040204" pitchFamily="34" charset="-128"/>
                        </a:rPr>
                        <a:t>IP</a:t>
                      </a:r>
                      <a:r>
                        <a:rPr kumimoji="1" lang="ja-JP" altLang="en-US" sz="1300" b="0" dirty="0">
                          <a:solidFill>
                            <a:schemeClr val="tx2">
                              <a:lumMod val="75000"/>
                            </a:schemeClr>
                          </a:solidFill>
                          <a:latin typeface="Meiryo" panose="020B0604030504040204" pitchFamily="34" charset="-128"/>
                          <a:ea typeface="Meiryo" panose="020B0604030504040204" pitchFamily="34" charset="-128"/>
                        </a:rPr>
                        <a:t>を持ちインターネットに</a:t>
                      </a:r>
                      <a:r>
                        <a:rPr kumimoji="1" lang="en-US" altLang="ja-JP" sz="1300" b="0" dirty="0">
                          <a:solidFill>
                            <a:schemeClr val="tx2">
                              <a:lumMod val="75000"/>
                            </a:schemeClr>
                          </a:solidFill>
                          <a:latin typeface="Meiryo" panose="020B0604030504040204" pitchFamily="34" charset="-128"/>
                          <a:ea typeface="Meiryo" panose="020B0604030504040204" pitchFamily="34" charset="-128"/>
                        </a:rPr>
                        <a:t>NATGW</a:t>
                      </a:r>
                      <a:r>
                        <a:rPr kumimoji="1" lang="ja-JP" altLang="en-US" sz="1300" b="0" dirty="0">
                          <a:solidFill>
                            <a:schemeClr val="tx2">
                              <a:lumMod val="75000"/>
                            </a:schemeClr>
                          </a:solidFill>
                          <a:latin typeface="Meiryo" panose="020B0604030504040204" pitchFamily="34" charset="-128"/>
                          <a:ea typeface="Meiryo" panose="020B0604030504040204" pitchFamily="34" charset="-128"/>
                        </a:rPr>
                        <a:t>でアクセス</a:t>
                      </a:r>
                    </a:p>
                  </a:txBody>
                  <a:tcPr marL="24000" marR="24000" marT="24000" marB="24000"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ja-JP" sz="1300" b="0" kern="120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cs typeface="+mn-cs"/>
                        </a:rPr>
                        <a:t>NAT Gateway</a:t>
                      </a:r>
                      <a:endParaRPr kumimoji="1" lang="ja-JP" altLang="en-US" sz="1300" b="0" kern="120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cs typeface="+mn-cs"/>
                      </a:endParaRPr>
                    </a:p>
                  </a:txBody>
                  <a:tcPr marL="24000" marR="24000" marT="24000" marB="24000"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1918201"/>
                  </a:ext>
                </a:extLst>
              </a:tr>
              <a:tr h="657600">
                <a:tc>
                  <a:txBody>
                    <a:bodyPr/>
                    <a:lstStyle/>
                    <a:p>
                      <a:pPr algn="ctr"/>
                      <a:r>
                        <a:rPr kumimoji="1" lang="ja-JP" altLang="en-US" sz="1500" b="1"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内部</a:t>
                      </a:r>
                    </a:p>
                  </a:txBody>
                  <a:tcPr marL="24000" marR="24000" marT="24000" marB="24000"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85000"/>
                      </a:schemeClr>
                    </a:solidFill>
                  </a:tcPr>
                </a:tc>
                <a:tc>
                  <a:txBody>
                    <a:bodyPr/>
                    <a:lstStyle/>
                    <a:p>
                      <a:pPr algn="l"/>
                      <a:r>
                        <a:rPr kumimoji="1" lang="ja-JP" altLang="en-US" sz="1300" b="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プライベート</a:t>
                      </a:r>
                      <a:r>
                        <a:rPr kumimoji="1" lang="en-US" altLang="ja-JP" sz="1300" b="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IP</a:t>
                      </a:r>
                      <a:r>
                        <a:rPr kumimoji="1" lang="ja-JP" altLang="en-US" sz="1300" b="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を持ちプロキシ経由で</a:t>
                      </a:r>
                      <a:endParaRPr kumimoji="1" lang="en-US" altLang="ja-JP" sz="1300" b="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endParaRPr>
                    </a:p>
                    <a:p>
                      <a:pPr algn="l"/>
                      <a:r>
                        <a:rPr kumimoji="1" lang="ja-JP" altLang="en-US" sz="1300" b="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インターネットにアクセス</a:t>
                      </a:r>
                    </a:p>
                  </a:txBody>
                  <a:tcPr marL="24000" marR="24000" marT="24000" marB="24000"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r>
                        <a:rPr kumimoji="1" lang="en-US" altLang="ja-JP" sz="1300" b="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Proxy</a:t>
                      </a:r>
                      <a:r>
                        <a:rPr kumimoji="1" lang="ja-JP" altLang="en-US" sz="1300" b="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の</a:t>
                      </a:r>
                      <a:r>
                        <a:rPr kumimoji="1" lang="en-US" altLang="ja-JP" sz="1300" b="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ENI</a:t>
                      </a:r>
                      <a:endParaRPr kumimoji="1" lang="ja-JP" altLang="en-US" sz="1300" b="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endParaRPr>
                    </a:p>
                  </a:txBody>
                  <a:tcPr marL="24000" marR="24000" marT="24000" marB="24000"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73038864"/>
                  </a:ext>
                </a:extLst>
              </a:tr>
              <a:tr h="637268">
                <a:tc>
                  <a:txBody>
                    <a:bodyPr/>
                    <a:lstStyle/>
                    <a:p>
                      <a:pPr algn="ctr"/>
                      <a:r>
                        <a:rPr kumimoji="1" lang="ja-JP" altLang="en-US" sz="1500" b="1"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内部・</a:t>
                      </a:r>
                      <a:r>
                        <a:rPr kumimoji="1" lang="en-US" altLang="ja-JP" sz="1500" b="1"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RDS</a:t>
                      </a:r>
                      <a:endParaRPr kumimoji="1" lang="ja-JP" altLang="en-US" sz="1500" b="1"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endParaRPr>
                    </a:p>
                  </a:txBody>
                  <a:tcPr marL="24000" marR="24000" marT="24000" marB="24000"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85000"/>
                      </a:schemeClr>
                    </a:solidFill>
                  </a:tcPr>
                </a:tc>
                <a:tc>
                  <a:txBody>
                    <a:bodyPr/>
                    <a:lstStyle/>
                    <a:p>
                      <a:pPr algn="l"/>
                      <a:r>
                        <a:rPr kumimoji="1" lang="ja-JP" altLang="en-US" sz="1300" b="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内部と同一だが</a:t>
                      </a:r>
                      <a:r>
                        <a:rPr kumimoji="1" lang="en-US" altLang="ja-JP" sz="1300" b="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RDS</a:t>
                      </a:r>
                      <a:r>
                        <a:rPr kumimoji="1" lang="ja-JP" altLang="en-US" sz="1300" b="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専用の</a:t>
                      </a:r>
                      <a:endParaRPr kumimoji="1" lang="en-US" altLang="ja-JP" sz="1300" b="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endParaRPr>
                    </a:p>
                    <a:p>
                      <a:pPr algn="l"/>
                      <a:r>
                        <a:rPr kumimoji="1" lang="ja-JP" altLang="en-US" sz="1300" b="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サブネット</a:t>
                      </a:r>
                    </a:p>
                  </a:txBody>
                  <a:tcPr marL="24000" marR="24000" marT="24000" marB="24000"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r>
                        <a:rPr kumimoji="1" lang="ja-JP" altLang="en-US" sz="1300" b="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なし</a:t>
                      </a:r>
                    </a:p>
                  </a:txBody>
                  <a:tcPr marL="24000" marR="24000" marT="24000" marB="24000"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80229021"/>
                  </a:ext>
                </a:extLst>
              </a:tr>
              <a:tr h="762432">
                <a:tc>
                  <a:txBody>
                    <a:bodyPr/>
                    <a:lstStyle/>
                    <a:p>
                      <a:pPr algn="ctr"/>
                      <a:r>
                        <a:rPr kumimoji="1" lang="ja-JP" altLang="en-US" sz="1500" b="1"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管理</a:t>
                      </a:r>
                    </a:p>
                  </a:txBody>
                  <a:tcPr marL="24000" marR="24000" marT="24000" marB="24000"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85000"/>
                      </a:schemeClr>
                    </a:solidFill>
                  </a:tcPr>
                </a:tc>
                <a:tc>
                  <a:txBody>
                    <a:bodyPr/>
                    <a:lstStyle/>
                    <a:p>
                      <a:pPr algn="l"/>
                      <a:r>
                        <a:rPr kumimoji="1" lang="ja-JP" altLang="en-US" sz="1300" b="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製品マネージャーと</a:t>
                      </a:r>
                      <a:r>
                        <a:rPr kumimoji="1" lang="en-US" altLang="ja-JP" sz="1300" b="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Agent</a:t>
                      </a:r>
                      <a:r>
                        <a:rPr kumimoji="1" lang="ja-JP" altLang="en-US" sz="1300" b="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など一部の通信のみ許可</a:t>
                      </a:r>
                    </a:p>
                  </a:txBody>
                  <a:tcPr marL="24000" marR="24000" marT="24000" marB="24000"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r>
                        <a:rPr kumimoji="1" lang="ja-JP" altLang="en-US" sz="1300" b="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なし</a:t>
                      </a:r>
                      <a:r>
                        <a:rPr kumimoji="1" lang="en-US" altLang="ja-JP" sz="1300" b="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 or Proxy</a:t>
                      </a:r>
                      <a:r>
                        <a:rPr kumimoji="1" lang="ja-JP" altLang="en-US" sz="1300" b="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の</a:t>
                      </a:r>
                      <a:r>
                        <a:rPr kumimoji="1" lang="en-US" altLang="ja-JP" sz="1300" b="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ENI</a:t>
                      </a:r>
                      <a:endParaRPr kumimoji="1" lang="ja-JP" altLang="en-US" sz="1300" b="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endParaRPr>
                    </a:p>
                  </a:txBody>
                  <a:tcPr marL="24000" marR="24000" marT="24000" marB="24000"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14025373"/>
                  </a:ext>
                </a:extLst>
              </a:tr>
            </a:tbl>
          </a:graphicData>
        </a:graphic>
      </p:graphicFrame>
      <p:sp>
        <p:nvSpPr>
          <p:cNvPr id="11" name="正方形/長方形 10">
            <a:extLst>
              <a:ext uri="{FF2B5EF4-FFF2-40B4-BE49-F238E27FC236}">
                <a16:creationId xmlns:a16="http://schemas.microsoft.com/office/drawing/2014/main" id="{3C847359-C3CB-4A2C-8A92-3A01DC795B5F}"/>
              </a:ext>
            </a:extLst>
          </p:cNvPr>
          <p:cNvSpPr/>
          <p:nvPr/>
        </p:nvSpPr>
        <p:spPr>
          <a:xfrm>
            <a:off x="6215253" y="1550557"/>
            <a:ext cx="5760000" cy="30501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square" lIns="24000" tIns="24000" rIns="24000" bIns="24000" rtlCol="0" anchor="t" anchorCtr="0">
            <a:spAutoFit/>
          </a:bodyPr>
          <a:lstStyle/>
          <a:p>
            <a:pPr marL="167993" indent="-167993">
              <a:spcBef>
                <a:spcPts val="267"/>
              </a:spcBef>
              <a:buFont typeface="Arial" panose="020B0604020202020204" pitchFamily="34" charset="0"/>
              <a:buChar char="•"/>
            </a:pPr>
            <a:r>
              <a:rPr kumimoji="1" lang="ja-JP" altLang="en-US"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システムの持つ情報重要度に併せて</a:t>
            </a:r>
            <a:r>
              <a:rPr kumimoji="1" lang="en-US" altLang="ja-JP"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5</a:t>
            </a:r>
            <a:r>
              <a:rPr kumimoji="1" lang="ja-JP" altLang="en-US"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種類を定義</a:t>
            </a:r>
            <a:endParaRPr kumimoji="1" lang="en-US" altLang="ja-JP"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endParaRPr>
          </a:p>
        </p:txBody>
      </p:sp>
      <p:sp>
        <p:nvSpPr>
          <p:cNvPr id="2" name="テキスト ボックス 1"/>
          <p:cNvSpPr txBox="1"/>
          <p:nvPr/>
        </p:nvSpPr>
        <p:spPr>
          <a:xfrm>
            <a:off x="158751" y="968588"/>
            <a:ext cx="7635419" cy="400110"/>
          </a:xfrm>
          <a:prstGeom prst="rect">
            <a:avLst/>
          </a:prstGeom>
          <a:noFill/>
        </p:spPr>
        <p:txBody>
          <a:bodyPr wrap="square" rtlCol="0">
            <a:spAutoFit/>
          </a:bodyPr>
          <a:lstStyle/>
          <a:p>
            <a:r>
              <a:rPr kumimoji="1" lang="ja-JP" altLang="en-US" sz="2000">
                <a:solidFill>
                  <a:schemeClr val="tx1">
                    <a:lumMod val="75000"/>
                  </a:schemeClr>
                </a:solidFill>
                <a:latin typeface="Meiryo" panose="020B0604030504040204" pitchFamily="34" charset="-128"/>
                <a:ea typeface="Meiryo" panose="020B0604030504040204" pitchFamily="34" charset="-128"/>
              </a:rPr>
              <a:t>過去の構成事例より、２つの構成パタンを紹介</a:t>
            </a:r>
            <a:endParaRPr kumimoji="1" lang="ja-JP" altLang="en-US" sz="2000" dirty="0">
              <a:solidFill>
                <a:schemeClr val="tx1">
                  <a:lumMod val="75000"/>
                </a:schemeClr>
              </a:solidFill>
              <a:latin typeface="Meiryo" panose="020B0604030504040204" pitchFamily="34" charset="-128"/>
              <a:ea typeface="Meiryo" panose="020B0604030504040204" pitchFamily="34" charset="-128"/>
            </a:endParaRPr>
          </a:p>
        </p:txBody>
      </p:sp>
      <p:sp>
        <p:nvSpPr>
          <p:cNvPr id="3" name="タイトル 2">
            <a:extLst>
              <a:ext uri="{FF2B5EF4-FFF2-40B4-BE49-F238E27FC236}">
                <a16:creationId xmlns:a16="http://schemas.microsoft.com/office/drawing/2014/main" id="{23F0AA78-64FF-C840-8661-3CA2D716E73C}"/>
              </a:ext>
            </a:extLst>
          </p:cNvPr>
          <p:cNvSpPr>
            <a:spLocks noGrp="1"/>
          </p:cNvSpPr>
          <p:nvPr>
            <p:ph type="title"/>
          </p:nvPr>
        </p:nvSpPr>
        <p:spPr/>
        <p:txBody>
          <a:bodyPr/>
          <a:lstStyle/>
          <a:p>
            <a:r>
              <a:rPr lang="ja-JP" altLang="en-US" sz="3000" b="0">
                <a:gradFill>
                  <a:gsLst>
                    <a:gs pos="0">
                      <a:schemeClr val="tx1">
                        <a:lumMod val="75000"/>
                      </a:schemeClr>
                    </a:gs>
                    <a:gs pos="100000">
                      <a:schemeClr val="tx1">
                        <a:lumMod val="75000"/>
                      </a:schemeClr>
                    </a:gs>
                  </a:gsLst>
                  <a:lin ang="16200000" scaled="0"/>
                </a:gradFill>
              </a:rPr>
              <a:t>参考</a:t>
            </a:r>
            <a:r>
              <a:rPr lang="en-US" altLang="ja-JP" sz="3000" b="0" dirty="0">
                <a:gradFill>
                  <a:gsLst>
                    <a:gs pos="0">
                      <a:schemeClr val="tx1">
                        <a:lumMod val="75000"/>
                      </a:schemeClr>
                    </a:gs>
                    <a:gs pos="100000">
                      <a:schemeClr val="tx1">
                        <a:lumMod val="75000"/>
                      </a:schemeClr>
                    </a:gs>
                  </a:gsLst>
                  <a:lin ang="16200000" scaled="0"/>
                </a:gradFill>
              </a:rPr>
              <a:t>: </a:t>
            </a:r>
            <a:r>
              <a:rPr lang="ja-JP" altLang="en-US" sz="3000" b="0">
                <a:gradFill>
                  <a:gsLst>
                    <a:gs pos="0">
                      <a:schemeClr val="tx1">
                        <a:lumMod val="75000"/>
                      </a:schemeClr>
                    </a:gs>
                    <a:gs pos="100000">
                      <a:schemeClr val="tx1">
                        <a:lumMod val="75000"/>
                      </a:schemeClr>
                    </a:gs>
                  </a:gsLst>
                  <a:lin ang="16200000" scaled="0"/>
                </a:gradFill>
              </a:rPr>
              <a:t>サブネット構成事例</a:t>
            </a:r>
            <a:endParaRPr lang="ja-JP" altLang="en-US" sz="3000" b="0"/>
          </a:p>
        </p:txBody>
      </p:sp>
      <p:sp>
        <p:nvSpPr>
          <p:cNvPr id="4" name="テキスト ボックス 3">
            <a:extLst>
              <a:ext uri="{FF2B5EF4-FFF2-40B4-BE49-F238E27FC236}">
                <a16:creationId xmlns:a16="http://schemas.microsoft.com/office/drawing/2014/main" id="{2662B8B3-D117-E1AA-5A92-93498C5F0530}"/>
              </a:ext>
            </a:extLst>
          </p:cNvPr>
          <p:cNvSpPr txBox="1"/>
          <p:nvPr/>
        </p:nvSpPr>
        <p:spPr>
          <a:xfrm>
            <a:off x="10607211" y="0"/>
            <a:ext cx="1584789" cy="369332"/>
          </a:xfrm>
          <a:prstGeom prst="rect">
            <a:avLst/>
          </a:prstGeom>
          <a:noFill/>
        </p:spPr>
        <p:txBody>
          <a:bodyPr wrap="square" anchor="ctr">
            <a:spAutoFit/>
          </a:bodyPr>
          <a:lstStyle/>
          <a:p>
            <a:pPr algn="ctr"/>
            <a:r>
              <a:rPr lang="en-US" altLang="ja-JP" sz="1800" b="0" i="0" dirty="0">
                <a:solidFill>
                  <a:schemeClr val="bg1">
                    <a:lumMod val="50000"/>
                  </a:schemeClr>
                </a:solidFill>
                <a:effectLst/>
                <a:latin typeface="Meiryo" panose="020B0604030504040204" pitchFamily="34" charset="-128"/>
                <a:ea typeface="Meiryo" panose="020B0604030504040204" pitchFamily="34" charset="-128"/>
              </a:rPr>
              <a:t>SEC05-BP01</a:t>
            </a:r>
            <a:endParaRPr lang="ja-JP" altLang="en-US">
              <a:solidFill>
                <a:schemeClr val="bg1">
                  <a:lumMod val="50000"/>
                </a:schemeClr>
              </a:solidFill>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98138018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DAFE1B-9D43-D5C2-1163-7CCCD6C012E3}"/>
              </a:ext>
            </a:extLst>
          </p:cNvPr>
          <p:cNvSpPr>
            <a:spLocks noGrp="1"/>
          </p:cNvSpPr>
          <p:nvPr>
            <p:ph type="title"/>
          </p:nvPr>
        </p:nvSpPr>
        <p:spPr/>
        <p:txBody>
          <a:bodyPr/>
          <a:lstStyle/>
          <a:p>
            <a:pPr algn="l"/>
            <a:r>
              <a:rPr lang="en-JP" sz="2400" dirty="0"/>
              <a:t>レビュー観点 :インフラストラクチャ保護/ネットワークの保護</a:t>
            </a:r>
            <a:br>
              <a:rPr lang="en-JP" sz="2400" dirty="0"/>
            </a:br>
            <a:r>
              <a:rPr lang="en-US" sz="2800" b="0" i="0" dirty="0">
                <a:solidFill>
                  <a:srgbClr val="16191F"/>
                </a:solidFill>
                <a:effectLst/>
                <a:latin typeface="Amazon Ember" panose="020B0603020204020204" pitchFamily="34" charset="0"/>
              </a:rPr>
              <a:t>SEC05-BP02 </a:t>
            </a:r>
            <a:r>
              <a:rPr lang="ja-JP" altLang="en-US" sz="2800" b="0" i="0">
                <a:solidFill>
                  <a:srgbClr val="16191F"/>
                </a:solidFill>
                <a:effectLst/>
                <a:latin typeface="Amazon Ember" panose="020B0603020204020204" pitchFamily="34" charset="0"/>
              </a:rPr>
              <a:t>すべてのレイヤーでトラフィックを制御する</a:t>
            </a:r>
            <a:endParaRPr lang="en-JP" sz="3600" dirty="0"/>
          </a:p>
        </p:txBody>
      </p:sp>
      <p:sp>
        <p:nvSpPr>
          <p:cNvPr id="3" name="Text Placeholder 2">
            <a:extLst>
              <a:ext uri="{FF2B5EF4-FFF2-40B4-BE49-F238E27FC236}">
                <a16:creationId xmlns:a16="http://schemas.microsoft.com/office/drawing/2014/main" id="{57D180CB-6965-22E7-4C3F-7BC75DB3949C}"/>
              </a:ext>
            </a:extLst>
          </p:cNvPr>
          <p:cNvSpPr>
            <a:spLocks noGrp="1"/>
          </p:cNvSpPr>
          <p:nvPr>
            <p:ph type="body" sz="quarter" idx="10"/>
          </p:nvPr>
        </p:nvSpPr>
        <p:spPr/>
        <p:txBody>
          <a:bodyPr/>
          <a:lstStyle/>
          <a:p>
            <a:r>
              <a:rPr lang="en-JP" sz="1400" dirty="0">
                <a:solidFill>
                  <a:srgbClr val="0070C0"/>
                </a:solidFill>
              </a:rPr>
              <a:t>ポイント</a:t>
            </a:r>
          </a:p>
          <a:p>
            <a:pPr marL="285750" indent="-285750">
              <a:buFont typeface="Arial" panose="020B0604020202020204" pitchFamily="34" charset="0"/>
              <a:buChar char="•"/>
            </a:pPr>
            <a:r>
              <a:rPr lang="en-US" sz="1400" dirty="0"/>
              <a:t>階層型ネットワークの各レイヤにおいてインバウンドトラフィックとアウトバウンドトラフィックの両方で通信を制御し、多層防御アプローチを実現しているか？</a:t>
            </a:r>
            <a:endParaRPr lang="en-JP" sz="1400" dirty="0"/>
          </a:p>
          <a:p>
            <a:endParaRPr lang="en-JP" sz="1400" dirty="0"/>
          </a:p>
          <a:p>
            <a:r>
              <a:rPr lang="en-JP" sz="1400" dirty="0">
                <a:solidFill>
                  <a:srgbClr val="0070C0"/>
                </a:solidFill>
              </a:rPr>
              <a:t>レビュ</a:t>
            </a:r>
            <a:r>
              <a:rPr lang="en-JP" sz="1400">
                <a:solidFill>
                  <a:srgbClr val="0070C0"/>
                </a:solidFill>
              </a:rPr>
              <a:t>ー観点の例</a:t>
            </a:r>
            <a:endParaRPr lang="en-JP" sz="1233"/>
          </a:p>
          <a:p>
            <a:pPr marL="285750" indent="-285750">
              <a:buFont typeface="Arial" panose="020B0604020202020204" pitchFamily="34" charset="0"/>
              <a:buChar char="•"/>
            </a:pPr>
            <a:r>
              <a:rPr lang="en-US" sz="1400" dirty="0" err="1"/>
              <a:t>セキュリティグループ、ネットワークACLなどは必要最小限のアクセスを許可するように設計されているか</a:t>
            </a:r>
            <a:r>
              <a:rPr lang="en-US" sz="1400" dirty="0"/>
              <a:t>？</a:t>
            </a:r>
          </a:p>
          <a:p>
            <a:pPr marL="285750" indent="-285750">
              <a:buFont typeface="Arial" panose="020B0604020202020204" pitchFamily="34" charset="0"/>
              <a:buChar char="•"/>
            </a:pPr>
            <a:r>
              <a:rPr lang="en-US" altLang="ja-JP" sz="1400" dirty="0" err="1"/>
              <a:t>AWSサービスへのアクセスに、VPCエンドポイントを利用しているか？もしくは必要がないか</a:t>
            </a:r>
            <a:r>
              <a:rPr lang="en-US" altLang="ja-JP" sz="1400" dirty="0"/>
              <a:t>？</a:t>
            </a:r>
            <a:endParaRPr lang="en-US" sz="1400" dirty="0"/>
          </a:p>
          <a:p>
            <a:pPr marL="285750" indent="-285750">
              <a:buFont typeface="Arial" panose="020B0604020202020204" pitchFamily="34" charset="0"/>
              <a:buChar char="•"/>
            </a:pPr>
            <a:r>
              <a:rPr lang="en-US" sz="1400" dirty="0"/>
              <a:t>インターネットからEC2に直接アクセスできるようになっていないか？</a:t>
            </a:r>
            <a:endParaRPr lang="en-JP" sz="1400" dirty="0"/>
          </a:p>
          <a:p>
            <a:endParaRPr lang="en-JP" sz="1400" dirty="0"/>
          </a:p>
          <a:p>
            <a:endParaRPr lang="en-JP" dirty="0"/>
          </a:p>
        </p:txBody>
      </p:sp>
    </p:spTree>
    <p:extLst>
      <p:ext uri="{BB962C8B-B14F-4D97-AF65-F5344CB8AC3E}">
        <p14:creationId xmlns:p14="http://schemas.microsoft.com/office/powerpoint/2010/main" val="10244512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ounded Rectangle 10">
            <a:extLst>
              <a:ext uri="{FF2B5EF4-FFF2-40B4-BE49-F238E27FC236}">
                <a16:creationId xmlns:a16="http://schemas.microsoft.com/office/drawing/2014/main" id="{D57BE6FC-CB85-49C5-9B62-813C65047C1B}"/>
              </a:ext>
            </a:extLst>
          </p:cNvPr>
          <p:cNvSpPr/>
          <p:nvPr/>
        </p:nvSpPr>
        <p:spPr>
          <a:xfrm>
            <a:off x="9228301" y="2040449"/>
            <a:ext cx="2409624" cy="3131445"/>
          </a:xfrm>
          <a:prstGeom prst="roundRect">
            <a:avLst>
              <a:gd name="adj" fmla="val 0"/>
            </a:avLst>
          </a:prstGeom>
          <a:noFill/>
          <a:ln w="6350">
            <a:solidFill>
              <a:srgbClr val="474746"/>
            </a:solidFill>
            <a:prstDash val="solid"/>
          </a:ln>
          <a:effectLst/>
        </p:spPr>
        <p:style>
          <a:lnRef idx="1">
            <a:schemeClr val="accent1"/>
          </a:lnRef>
          <a:fillRef idx="3">
            <a:schemeClr val="accent1"/>
          </a:fillRef>
          <a:effectRef idx="2">
            <a:schemeClr val="accent1"/>
          </a:effectRef>
          <a:fontRef idx="minor">
            <a:schemeClr val="lt1"/>
          </a:fontRef>
        </p:style>
        <p:txBody>
          <a:bodyPr lIns="0" tIns="24000" rIns="0" bIns="0" anchor="t" anchorCtr="0"/>
          <a:lstStyle/>
          <a:p>
            <a:pPr algn="ctr">
              <a:defRPr/>
            </a:pPr>
            <a:r>
              <a:rPr lang="ja-JP" altLang="en-US" sz="1333" b="1" dirty="0">
                <a:gradFill>
                  <a:gsLst>
                    <a:gs pos="100000">
                      <a:schemeClr val="tx1">
                        <a:lumMod val="75000"/>
                      </a:schemeClr>
                    </a:gs>
                    <a:gs pos="0">
                      <a:schemeClr val="tx1">
                        <a:lumMod val="75000"/>
                      </a:schemeClr>
                    </a:gs>
                  </a:gsLst>
                  <a:lin ang="16200000" scaled="0"/>
                </a:gradFill>
                <a:latin typeface="Meiryo" panose="020B0604030504040204" pitchFamily="34" charset="-128"/>
                <a:ea typeface="Meiryo" panose="020B0604030504040204" pitchFamily="34" charset="-128"/>
                <a:cs typeface="Meiryo" panose="020B0604030504040204" pitchFamily="34" charset="-128"/>
              </a:rPr>
              <a:t>アプリ＋</a:t>
            </a:r>
            <a:r>
              <a:rPr lang="en-US" altLang="ja-JP" sz="1333" b="1" dirty="0">
                <a:gradFill>
                  <a:gsLst>
                    <a:gs pos="100000">
                      <a:schemeClr val="tx1">
                        <a:lumMod val="75000"/>
                      </a:schemeClr>
                    </a:gs>
                    <a:gs pos="0">
                      <a:schemeClr val="tx1">
                        <a:lumMod val="75000"/>
                      </a:schemeClr>
                    </a:gs>
                  </a:gsLst>
                  <a:lin ang="16200000" scaled="0"/>
                </a:gradFill>
                <a:latin typeface="Meiryo" panose="020B0604030504040204" pitchFamily="34" charset="-128"/>
                <a:ea typeface="Meiryo" panose="020B0604030504040204" pitchFamily="34" charset="-128"/>
                <a:cs typeface="Meiryo" panose="020B0604030504040204" pitchFamily="34" charset="-128"/>
              </a:rPr>
              <a:t>DB</a:t>
            </a:r>
            <a:r>
              <a:rPr lang="ja-JP" altLang="en-US" sz="1333" b="1" dirty="0">
                <a:gradFill>
                  <a:gsLst>
                    <a:gs pos="100000">
                      <a:schemeClr val="tx1">
                        <a:lumMod val="75000"/>
                      </a:schemeClr>
                    </a:gs>
                    <a:gs pos="0">
                      <a:schemeClr val="tx1">
                        <a:lumMod val="75000"/>
                      </a:schemeClr>
                    </a:gs>
                  </a:gsLst>
                  <a:lin ang="16200000" scaled="0"/>
                </a:gradFill>
                <a:latin typeface="Meiryo" panose="020B0604030504040204" pitchFamily="34" charset="-128"/>
                <a:ea typeface="Meiryo" panose="020B0604030504040204" pitchFamily="34" charset="-128"/>
                <a:cs typeface="Meiryo" panose="020B0604030504040204" pitchFamily="34" charset="-128"/>
              </a:rPr>
              <a:t> サブネット</a:t>
            </a:r>
          </a:p>
        </p:txBody>
      </p:sp>
      <p:sp>
        <p:nvSpPr>
          <p:cNvPr id="49" name="矢印: 下 60">
            <a:extLst>
              <a:ext uri="{FF2B5EF4-FFF2-40B4-BE49-F238E27FC236}">
                <a16:creationId xmlns:a16="http://schemas.microsoft.com/office/drawing/2014/main" id="{982831AC-ACAB-4DA5-867E-62AC260C0E78}"/>
              </a:ext>
            </a:extLst>
          </p:cNvPr>
          <p:cNvSpPr/>
          <p:nvPr/>
        </p:nvSpPr>
        <p:spPr>
          <a:xfrm rot="5400000" flipV="1">
            <a:off x="8805219" y="2384090"/>
            <a:ext cx="376103" cy="1030996"/>
          </a:xfrm>
          <a:prstGeom prst="downArrow">
            <a:avLst/>
          </a:prstGeom>
          <a:solidFill>
            <a:srgbClr val="00B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3333">
              <a:latin typeface="Meiryo" panose="020B0604030504040204" pitchFamily="34" charset="-128"/>
              <a:ea typeface="Meiryo" panose="020B0604030504040204" pitchFamily="34" charset="-128"/>
            </a:endParaRPr>
          </a:p>
        </p:txBody>
      </p:sp>
      <p:sp>
        <p:nvSpPr>
          <p:cNvPr id="50" name="矢印: 下 61">
            <a:extLst>
              <a:ext uri="{FF2B5EF4-FFF2-40B4-BE49-F238E27FC236}">
                <a16:creationId xmlns:a16="http://schemas.microsoft.com/office/drawing/2014/main" id="{8E693242-8713-4083-A1B6-B811BCD1EB2F}"/>
              </a:ext>
            </a:extLst>
          </p:cNvPr>
          <p:cNvSpPr/>
          <p:nvPr/>
        </p:nvSpPr>
        <p:spPr>
          <a:xfrm rot="5400000" flipV="1">
            <a:off x="8664984" y="3979114"/>
            <a:ext cx="376103" cy="750532"/>
          </a:xfrm>
          <a:prstGeom prst="downArrow">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3333">
              <a:latin typeface="Meiryo" panose="020B0604030504040204" pitchFamily="34" charset="-128"/>
              <a:ea typeface="Meiryo" panose="020B0604030504040204" pitchFamily="34" charset="-128"/>
            </a:endParaRPr>
          </a:p>
        </p:txBody>
      </p:sp>
      <p:sp>
        <p:nvSpPr>
          <p:cNvPr id="53" name="&quot;禁止&quot;マーク 62">
            <a:extLst>
              <a:ext uri="{FF2B5EF4-FFF2-40B4-BE49-F238E27FC236}">
                <a16:creationId xmlns:a16="http://schemas.microsoft.com/office/drawing/2014/main" id="{E6D35578-48BC-4C19-B8CF-75928E60A6E7}"/>
              </a:ext>
            </a:extLst>
          </p:cNvPr>
          <p:cNvSpPr/>
          <p:nvPr/>
        </p:nvSpPr>
        <p:spPr>
          <a:xfrm>
            <a:off x="9048594" y="4087407"/>
            <a:ext cx="373728" cy="373728"/>
          </a:xfrm>
          <a:prstGeom prst="noSmoking">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3333">
              <a:solidFill>
                <a:schemeClr val="tx1"/>
              </a:solidFill>
              <a:latin typeface="Meiryo" panose="020B0604030504040204" pitchFamily="34" charset="-128"/>
              <a:ea typeface="Meiryo" panose="020B0604030504040204" pitchFamily="34" charset="-128"/>
            </a:endParaRPr>
          </a:p>
        </p:txBody>
      </p:sp>
      <p:sp>
        <p:nvSpPr>
          <p:cNvPr id="54" name="Rounded Rectangle 10">
            <a:extLst>
              <a:ext uri="{FF2B5EF4-FFF2-40B4-BE49-F238E27FC236}">
                <a16:creationId xmlns:a16="http://schemas.microsoft.com/office/drawing/2014/main" id="{3A8D2C7F-8741-4A7C-98E5-D0D32E86A067}"/>
              </a:ext>
            </a:extLst>
          </p:cNvPr>
          <p:cNvSpPr/>
          <p:nvPr/>
        </p:nvSpPr>
        <p:spPr>
          <a:xfrm>
            <a:off x="6248561" y="2040450"/>
            <a:ext cx="2561135" cy="1508996"/>
          </a:xfrm>
          <a:prstGeom prst="roundRect">
            <a:avLst>
              <a:gd name="adj" fmla="val 0"/>
            </a:avLst>
          </a:prstGeom>
          <a:noFill/>
          <a:ln w="6350">
            <a:solidFill>
              <a:srgbClr val="474746"/>
            </a:solidFill>
            <a:prstDash val="solid"/>
          </a:ln>
          <a:effectLst/>
        </p:spPr>
        <p:style>
          <a:lnRef idx="1">
            <a:schemeClr val="accent1"/>
          </a:lnRef>
          <a:fillRef idx="3">
            <a:schemeClr val="accent1"/>
          </a:fillRef>
          <a:effectRef idx="2">
            <a:schemeClr val="accent1"/>
          </a:effectRef>
          <a:fontRef idx="minor">
            <a:schemeClr val="lt1"/>
          </a:fontRef>
        </p:style>
        <p:txBody>
          <a:bodyPr lIns="24000" tIns="24000" rIns="24000" bIns="24000" anchor="t" anchorCtr="0"/>
          <a:lstStyle/>
          <a:p>
            <a:pPr>
              <a:defRPr/>
            </a:pPr>
            <a:r>
              <a:rPr lang="ja-JP" altLang="en-US" sz="1333" b="1" dirty="0">
                <a:gradFill>
                  <a:gsLst>
                    <a:gs pos="100000">
                      <a:schemeClr val="tx1">
                        <a:lumMod val="75000"/>
                      </a:schemeClr>
                    </a:gs>
                    <a:gs pos="0">
                      <a:schemeClr val="tx1">
                        <a:lumMod val="75000"/>
                      </a:schemeClr>
                    </a:gs>
                  </a:gsLst>
                  <a:lin ang="16200000" scaled="0"/>
                </a:gradFill>
                <a:latin typeface="Meiryo" panose="020B0604030504040204" pitchFamily="34" charset="-128"/>
                <a:ea typeface="Meiryo" panose="020B0604030504040204" pitchFamily="34" charset="-128"/>
                <a:cs typeface="Meiryo" panose="020B0604030504040204" pitchFamily="34" charset="-128"/>
              </a:rPr>
              <a:t>オンプレミス サブネット</a:t>
            </a:r>
          </a:p>
        </p:txBody>
      </p:sp>
      <p:sp>
        <p:nvSpPr>
          <p:cNvPr id="55" name="Rounded Rectangle 10">
            <a:extLst>
              <a:ext uri="{FF2B5EF4-FFF2-40B4-BE49-F238E27FC236}">
                <a16:creationId xmlns:a16="http://schemas.microsoft.com/office/drawing/2014/main" id="{047FFA8B-FACE-4D56-A956-21E9971093CF}"/>
              </a:ext>
            </a:extLst>
          </p:cNvPr>
          <p:cNvSpPr/>
          <p:nvPr/>
        </p:nvSpPr>
        <p:spPr>
          <a:xfrm>
            <a:off x="6248561" y="3664695"/>
            <a:ext cx="2561135" cy="1507200"/>
          </a:xfrm>
          <a:prstGeom prst="roundRect">
            <a:avLst>
              <a:gd name="adj" fmla="val 0"/>
            </a:avLst>
          </a:prstGeom>
          <a:noFill/>
          <a:ln w="6350">
            <a:solidFill>
              <a:srgbClr val="474746"/>
            </a:solidFill>
            <a:prstDash val="solid"/>
          </a:ln>
          <a:effectLst/>
        </p:spPr>
        <p:style>
          <a:lnRef idx="1">
            <a:schemeClr val="accent1"/>
          </a:lnRef>
          <a:fillRef idx="3">
            <a:schemeClr val="accent1"/>
          </a:fillRef>
          <a:effectRef idx="2">
            <a:schemeClr val="accent1"/>
          </a:effectRef>
          <a:fontRef idx="minor">
            <a:schemeClr val="lt1"/>
          </a:fontRef>
        </p:style>
        <p:txBody>
          <a:bodyPr lIns="24000" tIns="24000" rIns="24000" bIns="24000" anchor="t" anchorCtr="0"/>
          <a:lstStyle/>
          <a:p>
            <a:pPr>
              <a:defRPr/>
            </a:pPr>
            <a:r>
              <a:rPr lang="en-US" altLang="ja-JP" sz="1333" b="1">
                <a:gradFill>
                  <a:gsLst>
                    <a:gs pos="100000">
                      <a:schemeClr val="tx1">
                        <a:lumMod val="75000"/>
                      </a:schemeClr>
                    </a:gs>
                    <a:gs pos="0">
                      <a:schemeClr val="tx1">
                        <a:lumMod val="75000"/>
                      </a:schemeClr>
                    </a:gs>
                  </a:gsLst>
                  <a:lin ang="16200000" scaled="0"/>
                </a:gradFill>
                <a:latin typeface="Meiryo" panose="020B0604030504040204" pitchFamily="34" charset="-128"/>
                <a:ea typeface="Meiryo" panose="020B0604030504040204" pitchFamily="34" charset="-128"/>
                <a:cs typeface="Meiryo" panose="020B0604030504040204" pitchFamily="34" charset="-128"/>
              </a:rPr>
              <a:t>DMZ</a:t>
            </a:r>
            <a:br>
              <a:rPr lang="en-US" altLang="ja-JP" sz="1333" b="1" dirty="0">
                <a:gradFill>
                  <a:gsLst>
                    <a:gs pos="100000">
                      <a:schemeClr val="tx1">
                        <a:lumMod val="75000"/>
                      </a:schemeClr>
                    </a:gs>
                    <a:gs pos="0">
                      <a:schemeClr val="tx1">
                        <a:lumMod val="75000"/>
                      </a:schemeClr>
                    </a:gs>
                  </a:gsLst>
                  <a:lin ang="16200000" scaled="0"/>
                </a:gradFill>
                <a:latin typeface="Meiryo" panose="020B0604030504040204" pitchFamily="34" charset="-128"/>
                <a:ea typeface="Meiryo" panose="020B0604030504040204" pitchFamily="34" charset="-128"/>
                <a:cs typeface="Meiryo" panose="020B0604030504040204" pitchFamily="34" charset="-128"/>
              </a:rPr>
            </a:br>
            <a:r>
              <a:rPr lang="ja-JP" altLang="en-US" sz="1333" b="1">
                <a:gradFill>
                  <a:gsLst>
                    <a:gs pos="100000">
                      <a:schemeClr val="tx1">
                        <a:lumMod val="75000"/>
                      </a:schemeClr>
                    </a:gs>
                    <a:gs pos="0">
                      <a:schemeClr val="tx1">
                        <a:lumMod val="75000"/>
                      </a:schemeClr>
                    </a:gs>
                  </a:gsLst>
                  <a:lin ang="16200000" scaled="0"/>
                </a:gradFill>
                <a:latin typeface="Meiryo" panose="020B0604030504040204" pitchFamily="34" charset="-128"/>
                <a:ea typeface="Meiryo" panose="020B0604030504040204" pitchFamily="34" charset="-128"/>
                <a:cs typeface="Meiryo" panose="020B0604030504040204" pitchFamily="34" charset="-128"/>
              </a:rPr>
              <a:t>サブネット</a:t>
            </a:r>
            <a:endParaRPr lang="ja-JP" altLang="en-US" sz="1333" b="1" dirty="0">
              <a:gradFill>
                <a:gsLst>
                  <a:gs pos="100000">
                    <a:schemeClr val="tx1">
                      <a:lumMod val="75000"/>
                    </a:schemeClr>
                  </a:gs>
                  <a:gs pos="0">
                    <a:schemeClr val="tx1">
                      <a:lumMod val="75000"/>
                    </a:schemeClr>
                  </a:gs>
                </a:gsLst>
                <a:lin ang="16200000" scaled="0"/>
              </a:gradFill>
              <a:latin typeface="Meiryo" panose="020B0604030504040204" pitchFamily="34" charset="-128"/>
              <a:ea typeface="Meiryo" panose="020B0604030504040204" pitchFamily="34" charset="-128"/>
              <a:cs typeface="Meiryo" panose="020B0604030504040204" pitchFamily="34" charset="-128"/>
            </a:endParaRPr>
          </a:p>
        </p:txBody>
      </p:sp>
      <p:sp>
        <p:nvSpPr>
          <p:cNvPr id="56" name="正方形/長方形 55">
            <a:extLst>
              <a:ext uri="{FF2B5EF4-FFF2-40B4-BE49-F238E27FC236}">
                <a16:creationId xmlns:a16="http://schemas.microsoft.com/office/drawing/2014/main" id="{65ED4054-458B-4CE2-A9D7-4BD2C1BB9B85}"/>
              </a:ext>
            </a:extLst>
          </p:cNvPr>
          <p:cNvSpPr/>
          <p:nvPr/>
        </p:nvSpPr>
        <p:spPr>
          <a:xfrm>
            <a:off x="8547881" y="4497896"/>
            <a:ext cx="878029" cy="19492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square" lIns="0" tIns="0" rIns="0" bIns="0" rtlCol="0" anchor="ctr">
            <a:noAutofit/>
          </a:bodyPr>
          <a:lstStyle/>
          <a:p>
            <a:pPr algn="ctr"/>
            <a:r>
              <a:rPr kumimoji="1" lang="en-US" altLang="ja-JP" sz="10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RDP:</a:t>
            </a:r>
            <a:r>
              <a:rPr kumimoji="1" lang="ja-JP" altLang="en-US" sz="10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 </a:t>
            </a:r>
            <a:r>
              <a:rPr kumimoji="1" lang="en-US" altLang="ja-JP" sz="10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3389</a:t>
            </a:r>
            <a:endParaRPr kumimoji="1" lang="ja-JP" altLang="en-US" sz="10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endParaRPr>
          </a:p>
        </p:txBody>
      </p:sp>
      <p:sp>
        <p:nvSpPr>
          <p:cNvPr id="57" name="正方形/長方形 56">
            <a:extLst>
              <a:ext uri="{FF2B5EF4-FFF2-40B4-BE49-F238E27FC236}">
                <a16:creationId xmlns:a16="http://schemas.microsoft.com/office/drawing/2014/main" id="{F013FB76-3F7D-4E21-AFA6-A158EE24CB73}"/>
              </a:ext>
            </a:extLst>
          </p:cNvPr>
          <p:cNvSpPr/>
          <p:nvPr/>
        </p:nvSpPr>
        <p:spPr>
          <a:xfrm>
            <a:off x="8585946" y="3066471"/>
            <a:ext cx="922818" cy="15388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square" lIns="0" tIns="0" rIns="0" bIns="0" rtlCol="0" anchor="ctr">
            <a:spAutoFit/>
          </a:bodyPr>
          <a:lstStyle/>
          <a:p>
            <a:pPr algn="ctr"/>
            <a:r>
              <a:rPr kumimoji="1" lang="en-US" altLang="ja-JP" sz="10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RDP:</a:t>
            </a:r>
            <a:r>
              <a:rPr kumimoji="1" lang="ja-JP" altLang="en-US" sz="10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 </a:t>
            </a:r>
            <a:r>
              <a:rPr kumimoji="1" lang="en-US" altLang="ja-JP" sz="10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3389</a:t>
            </a:r>
            <a:endParaRPr kumimoji="1" lang="ja-JP" altLang="en-US" sz="10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endParaRPr>
          </a:p>
        </p:txBody>
      </p:sp>
      <p:sp>
        <p:nvSpPr>
          <p:cNvPr id="60" name="正方形/長方形 59">
            <a:extLst>
              <a:ext uri="{FF2B5EF4-FFF2-40B4-BE49-F238E27FC236}">
                <a16:creationId xmlns:a16="http://schemas.microsoft.com/office/drawing/2014/main" id="{D5836B15-0B78-43A0-95E8-4E8717406524}"/>
              </a:ext>
            </a:extLst>
          </p:cNvPr>
          <p:cNvSpPr/>
          <p:nvPr/>
        </p:nvSpPr>
        <p:spPr>
          <a:xfrm>
            <a:off x="9577172" y="5314939"/>
            <a:ext cx="2058460" cy="632048"/>
          </a:xfrm>
          <a:prstGeom prst="rect">
            <a:avLst/>
          </a:prstGeom>
          <a:solidFill>
            <a:schemeClr val="bg1"/>
          </a:solidFill>
          <a:ln>
            <a:solidFill>
              <a:schemeClr val="tx1">
                <a:lumMod val="75000"/>
              </a:schemeClr>
            </a:solidFill>
          </a:ln>
          <a:effectLst/>
        </p:spPr>
        <p:style>
          <a:lnRef idx="1">
            <a:schemeClr val="accent1"/>
          </a:lnRef>
          <a:fillRef idx="3">
            <a:schemeClr val="accent1"/>
          </a:fillRef>
          <a:effectRef idx="2">
            <a:schemeClr val="accent1"/>
          </a:effectRef>
          <a:fontRef idx="minor">
            <a:schemeClr val="lt1"/>
          </a:fontRef>
        </p:style>
        <p:txBody>
          <a:bodyPr lIns="48000" tIns="48000" rIns="48000" bIns="48000" rtlCol="0" anchor="ctr" anchorCtr="0"/>
          <a:lstStyle/>
          <a:p>
            <a:pPr algn="ctr"/>
            <a:r>
              <a:rPr kumimoji="1" lang="ja-JP" altLang="en-US" sz="15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サブネットにて</a:t>
            </a:r>
            <a:br>
              <a:rPr kumimoji="1" lang="en-US" altLang="ja-JP" sz="15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br>
            <a:r>
              <a:rPr kumimoji="1" lang="ja-JP" altLang="en-US" sz="15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許可・拒否を制御</a:t>
            </a:r>
            <a:endParaRPr kumimoji="1" lang="ja-JP" altLang="en-US" sz="1500" b="1"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endParaRPr>
          </a:p>
        </p:txBody>
      </p:sp>
      <p:sp>
        <p:nvSpPr>
          <p:cNvPr id="62" name="TextBox 9">
            <a:extLst>
              <a:ext uri="{FF2B5EF4-FFF2-40B4-BE49-F238E27FC236}">
                <a16:creationId xmlns:a16="http://schemas.microsoft.com/office/drawing/2014/main" id="{F7404E7E-5EF3-4944-A2FE-5BC47F1E78DC}"/>
              </a:ext>
            </a:extLst>
          </p:cNvPr>
          <p:cNvSpPr txBox="1"/>
          <p:nvPr/>
        </p:nvSpPr>
        <p:spPr>
          <a:xfrm>
            <a:off x="556367" y="5790821"/>
            <a:ext cx="8671933" cy="359201"/>
          </a:xfrm>
          <a:prstGeom prst="rect">
            <a:avLst/>
          </a:prstGeom>
          <a:noFill/>
        </p:spPr>
        <p:txBody>
          <a:bodyPr wrap="square" lIns="0" tIns="0" rIns="0" bIns="0" rtlCol="0">
            <a:spAutoFit/>
          </a:bodyPr>
          <a:lstStyle/>
          <a:p>
            <a:r>
              <a:rPr lang="en-US" altLang="ja-JP" sz="1167"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 </a:t>
            </a:r>
            <a:r>
              <a:rPr lang="ja-JP" altLang="en-US" sz="1167">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ステートレス：ここでは、インバウンド設定とアウトバウンドの設定を個別に行う、という意味</a:t>
            </a:r>
            <a:br>
              <a:rPr lang="ja-JP" altLang="en-US" sz="1167">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br>
            <a:r>
              <a:rPr lang="ja-JP" altLang="en-US" sz="1167">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一方のステートフルはインバウンド設定を行うと、インバウンド要件に必要な通信はアウトバウンドにも自動的に反映</a:t>
            </a:r>
            <a:endParaRPr lang="ja-JP" altLang="en-US" sz="1167"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endParaRPr>
          </a:p>
        </p:txBody>
      </p:sp>
      <p:sp>
        <p:nvSpPr>
          <p:cNvPr id="64" name="正方形/長方形 63">
            <a:extLst>
              <a:ext uri="{FF2B5EF4-FFF2-40B4-BE49-F238E27FC236}">
                <a16:creationId xmlns:a16="http://schemas.microsoft.com/office/drawing/2014/main" id="{3B46F47F-FC9E-4DCD-800F-017923DA4F2A}"/>
              </a:ext>
            </a:extLst>
          </p:cNvPr>
          <p:cNvSpPr/>
          <p:nvPr/>
        </p:nvSpPr>
        <p:spPr>
          <a:xfrm>
            <a:off x="442696" y="1189375"/>
            <a:ext cx="5270400" cy="624000"/>
          </a:xfrm>
          <a:prstGeom prst="rect">
            <a:avLst/>
          </a:prstGeom>
          <a:solidFill>
            <a:schemeClr val="tx1">
              <a:lumMod val="75000"/>
            </a:schemeClr>
          </a:solidFill>
          <a:ln>
            <a:solidFill>
              <a:srgbClr val="163D51"/>
            </a:solidFill>
          </a:ln>
          <a:effectLst/>
        </p:spPr>
        <p:style>
          <a:lnRef idx="1">
            <a:schemeClr val="accent1"/>
          </a:lnRef>
          <a:fillRef idx="3">
            <a:schemeClr val="accent1"/>
          </a:fillRef>
          <a:effectRef idx="2">
            <a:schemeClr val="accent1"/>
          </a:effectRef>
          <a:fontRef idx="minor">
            <a:schemeClr val="lt1"/>
          </a:fontRef>
        </p:style>
        <p:txBody>
          <a:bodyPr lIns="48000" tIns="48000" rIns="48000" bIns="48000" rtlCol="0" anchor="ctr"/>
          <a:lstStyle/>
          <a:p>
            <a:pPr algn="ctr"/>
            <a:r>
              <a:rPr kumimoji="1" lang="ja-JP" altLang="en-US" sz="2333">
                <a:gradFill>
                  <a:gsLst>
                    <a:gs pos="0">
                      <a:schemeClr val="bg1"/>
                    </a:gs>
                    <a:gs pos="100000">
                      <a:schemeClr val="bg1"/>
                    </a:gs>
                  </a:gsLst>
                  <a:lin ang="16200000" scaled="0"/>
                </a:gradFill>
                <a:latin typeface="Meiryo" panose="020B0604030504040204" pitchFamily="34" charset="-128"/>
                <a:ea typeface="Meiryo" panose="020B0604030504040204" pitchFamily="34" charset="-128"/>
              </a:rPr>
              <a:t>ネットワーク</a:t>
            </a:r>
            <a:r>
              <a:rPr kumimoji="1" lang="en-US" altLang="ja-JP" sz="2333" dirty="0">
                <a:gradFill>
                  <a:gsLst>
                    <a:gs pos="0">
                      <a:schemeClr val="bg1"/>
                    </a:gs>
                    <a:gs pos="100000">
                      <a:schemeClr val="bg1"/>
                    </a:gs>
                  </a:gsLst>
                  <a:lin ang="16200000" scaled="0"/>
                </a:gradFill>
                <a:latin typeface="Meiryo" panose="020B0604030504040204" pitchFamily="34" charset="-128"/>
                <a:ea typeface="Meiryo" panose="020B0604030504040204" pitchFamily="34" charset="-128"/>
              </a:rPr>
              <a:t>ACL(NACL)</a:t>
            </a:r>
            <a:r>
              <a:rPr kumimoji="1" lang="ja-JP" altLang="en-US" sz="2333">
                <a:gradFill>
                  <a:gsLst>
                    <a:gs pos="0">
                      <a:schemeClr val="bg1"/>
                    </a:gs>
                    <a:gs pos="100000">
                      <a:schemeClr val="bg1"/>
                    </a:gs>
                  </a:gsLst>
                  <a:lin ang="16200000" scaled="0"/>
                </a:gradFill>
                <a:latin typeface="Meiryo" panose="020B0604030504040204" pitchFamily="34" charset="-128"/>
                <a:ea typeface="Meiryo" panose="020B0604030504040204" pitchFamily="34" charset="-128"/>
              </a:rPr>
              <a:t>とは？</a:t>
            </a:r>
          </a:p>
        </p:txBody>
      </p:sp>
      <p:sp>
        <p:nvSpPr>
          <p:cNvPr id="65" name="正方形/長方形 64">
            <a:extLst>
              <a:ext uri="{FF2B5EF4-FFF2-40B4-BE49-F238E27FC236}">
                <a16:creationId xmlns:a16="http://schemas.microsoft.com/office/drawing/2014/main" id="{ADA5E4F5-04DF-44C5-98C2-17C340D490A4}"/>
              </a:ext>
            </a:extLst>
          </p:cNvPr>
          <p:cNvSpPr/>
          <p:nvPr/>
        </p:nvSpPr>
        <p:spPr>
          <a:xfrm>
            <a:off x="6248560" y="1173646"/>
            <a:ext cx="5750400" cy="63986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ctr"/>
          <a:lstStyle/>
          <a:p>
            <a:pPr algn="ctr"/>
            <a:r>
              <a:rPr kumimoji="1" lang="ja-JP" altLang="en-US" sz="2333">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ネットワーク</a:t>
            </a:r>
            <a:r>
              <a:rPr kumimoji="1" lang="en-US" altLang="ja-JP" sz="2333">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ACL</a:t>
            </a:r>
            <a:r>
              <a:rPr kumimoji="1" lang="ja-JP" altLang="en-US" sz="2333">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のイメージ</a:t>
            </a:r>
          </a:p>
        </p:txBody>
      </p:sp>
      <p:cxnSp>
        <p:nvCxnSpPr>
          <p:cNvPr id="66" name="直線コネクタ 65">
            <a:extLst>
              <a:ext uri="{FF2B5EF4-FFF2-40B4-BE49-F238E27FC236}">
                <a16:creationId xmlns:a16="http://schemas.microsoft.com/office/drawing/2014/main" id="{0BC83488-9705-497F-A0AE-77C24DBE43D9}"/>
              </a:ext>
            </a:extLst>
          </p:cNvPr>
          <p:cNvCxnSpPr/>
          <p:nvPr/>
        </p:nvCxnSpPr>
        <p:spPr>
          <a:xfrm>
            <a:off x="6248560" y="1813509"/>
            <a:ext cx="5750400" cy="0"/>
          </a:xfrm>
          <a:prstGeom prst="line">
            <a:avLst/>
          </a:prstGeom>
          <a:ln>
            <a:solidFill>
              <a:srgbClr val="2A2E32"/>
            </a:solidFill>
          </a:ln>
          <a:effectLst/>
        </p:spPr>
        <p:style>
          <a:lnRef idx="2">
            <a:schemeClr val="accent1"/>
          </a:lnRef>
          <a:fillRef idx="0">
            <a:schemeClr val="accent1"/>
          </a:fillRef>
          <a:effectRef idx="1">
            <a:schemeClr val="accent1"/>
          </a:effectRef>
          <a:fontRef idx="minor">
            <a:schemeClr val="tx1"/>
          </a:fontRef>
        </p:style>
      </p:cxnSp>
      <p:pic>
        <p:nvPicPr>
          <p:cNvPr id="67" name="Graphic 41">
            <a:extLst>
              <a:ext uri="{FF2B5EF4-FFF2-40B4-BE49-F238E27FC236}">
                <a16:creationId xmlns:a16="http://schemas.microsoft.com/office/drawing/2014/main" id="{35C0608B-4568-4EF7-9273-C0F8F2C3D89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81127" y="4022142"/>
            <a:ext cx="664472" cy="664472"/>
          </a:xfrm>
          <a:prstGeom prst="rect">
            <a:avLst/>
          </a:prstGeom>
        </p:spPr>
      </p:pic>
      <p:sp>
        <p:nvSpPr>
          <p:cNvPr id="68" name="Rectangle 79">
            <a:extLst>
              <a:ext uri="{FF2B5EF4-FFF2-40B4-BE49-F238E27FC236}">
                <a16:creationId xmlns:a16="http://schemas.microsoft.com/office/drawing/2014/main" id="{37BFB51C-D12C-4312-B93B-37BA4F4660A3}"/>
              </a:ext>
            </a:extLst>
          </p:cNvPr>
          <p:cNvSpPr/>
          <p:nvPr/>
        </p:nvSpPr>
        <p:spPr>
          <a:xfrm>
            <a:off x="9577172" y="2393987"/>
            <a:ext cx="1711884" cy="1224000"/>
          </a:xfrm>
          <a:prstGeom prst="rect">
            <a:avLst/>
          </a:prstGeom>
          <a:noFill/>
          <a:ln w="12700">
            <a:solidFill>
              <a:srgbClr val="FC584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000" tIns="24000" rIns="24000" bIns="24000" numCol="1" spcCol="0" rtlCol="0" fromWordArt="0" anchor="b" anchorCtr="0" forceAA="0" compatLnSpc="1">
            <a:prstTxWarp prst="textNoShape">
              <a:avLst/>
            </a:prstTxWarp>
            <a:noAutofit/>
          </a:bodyPr>
          <a:lstStyle/>
          <a:p>
            <a:pPr algn="ctr"/>
            <a:r>
              <a:rPr lang="en-US" sz="1167" dirty="0">
                <a:solidFill>
                  <a:srgbClr val="FC584C"/>
                </a:solidFill>
                <a:latin typeface="Meiryo" panose="020B0604030504040204" pitchFamily="34" charset="-128"/>
                <a:ea typeface="Meiryo" panose="020B0604030504040204" pitchFamily="34" charset="-128"/>
              </a:rPr>
              <a:t>Security group</a:t>
            </a:r>
          </a:p>
        </p:txBody>
      </p:sp>
      <p:sp>
        <p:nvSpPr>
          <p:cNvPr id="69" name="Rectangle 79">
            <a:extLst>
              <a:ext uri="{FF2B5EF4-FFF2-40B4-BE49-F238E27FC236}">
                <a16:creationId xmlns:a16="http://schemas.microsoft.com/office/drawing/2014/main" id="{0357E17F-8E29-4283-8679-533AEB42AFCC}"/>
              </a:ext>
            </a:extLst>
          </p:cNvPr>
          <p:cNvSpPr/>
          <p:nvPr/>
        </p:nvSpPr>
        <p:spPr>
          <a:xfrm>
            <a:off x="9577172" y="3793026"/>
            <a:ext cx="1711884" cy="1222842"/>
          </a:xfrm>
          <a:prstGeom prst="rect">
            <a:avLst/>
          </a:prstGeom>
          <a:noFill/>
          <a:ln w="12700">
            <a:solidFill>
              <a:srgbClr val="FC584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000" tIns="24000" rIns="24000" bIns="24000" numCol="1" spcCol="0" rtlCol="0" fromWordArt="0" anchor="b" anchorCtr="0" forceAA="0" compatLnSpc="1">
            <a:prstTxWarp prst="textNoShape">
              <a:avLst/>
            </a:prstTxWarp>
            <a:noAutofit/>
          </a:bodyPr>
          <a:lstStyle/>
          <a:p>
            <a:pPr algn="ctr"/>
            <a:r>
              <a:rPr lang="en-US" sz="1167" dirty="0">
                <a:solidFill>
                  <a:srgbClr val="FC584C"/>
                </a:solidFill>
                <a:latin typeface="Meiryo" panose="020B0604030504040204" pitchFamily="34" charset="-128"/>
                <a:ea typeface="Meiryo" panose="020B0604030504040204" pitchFamily="34" charset="-128"/>
              </a:rPr>
              <a:t>Security group</a:t>
            </a:r>
          </a:p>
        </p:txBody>
      </p:sp>
      <p:pic>
        <p:nvPicPr>
          <p:cNvPr id="70" name="Graphic 41">
            <a:extLst>
              <a:ext uri="{FF2B5EF4-FFF2-40B4-BE49-F238E27FC236}">
                <a16:creationId xmlns:a16="http://schemas.microsoft.com/office/drawing/2014/main" id="{09A65F71-8BDA-46AA-8995-B1D62B4AE39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100876" y="4022142"/>
            <a:ext cx="664472" cy="664472"/>
          </a:xfrm>
          <a:prstGeom prst="rect">
            <a:avLst/>
          </a:prstGeom>
        </p:spPr>
      </p:pic>
      <p:pic>
        <p:nvPicPr>
          <p:cNvPr id="71" name="Graphic 41">
            <a:extLst>
              <a:ext uri="{FF2B5EF4-FFF2-40B4-BE49-F238E27FC236}">
                <a16:creationId xmlns:a16="http://schemas.microsoft.com/office/drawing/2014/main" id="{0776180E-4399-48F7-8512-E7999835E96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100876" y="2588802"/>
            <a:ext cx="664472" cy="664472"/>
          </a:xfrm>
          <a:prstGeom prst="rect">
            <a:avLst/>
          </a:prstGeom>
        </p:spPr>
      </p:pic>
      <p:sp>
        <p:nvSpPr>
          <p:cNvPr id="72" name="Rectangle 79">
            <a:extLst>
              <a:ext uri="{FF2B5EF4-FFF2-40B4-BE49-F238E27FC236}">
                <a16:creationId xmlns:a16="http://schemas.microsoft.com/office/drawing/2014/main" id="{E947271A-8C0D-4456-BE45-74D0AB13909E}"/>
              </a:ext>
            </a:extLst>
          </p:cNvPr>
          <p:cNvSpPr/>
          <p:nvPr/>
        </p:nvSpPr>
        <p:spPr>
          <a:xfrm>
            <a:off x="7188200" y="3793026"/>
            <a:ext cx="1250325" cy="1222842"/>
          </a:xfrm>
          <a:prstGeom prst="rect">
            <a:avLst/>
          </a:prstGeom>
          <a:noFill/>
          <a:ln w="12700">
            <a:solidFill>
              <a:srgbClr val="FC584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000" tIns="24000" rIns="24000" bIns="24000" numCol="1" spcCol="0" rtlCol="0" fromWordArt="0" anchor="b" anchorCtr="0" forceAA="0" compatLnSpc="1">
            <a:prstTxWarp prst="textNoShape">
              <a:avLst/>
            </a:prstTxWarp>
            <a:noAutofit/>
          </a:bodyPr>
          <a:lstStyle/>
          <a:p>
            <a:pPr algn="ctr"/>
            <a:r>
              <a:rPr lang="en-US" sz="1167" dirty="0">
                <a:solidFill>
                  <a:srgbClr val="FC584C"/>
                </a:solidFill>
                <a:latin typeface="Meiryo" panose="020B0604030504040204" pitchFamily="34" charset="-128"/>
                <a:ea typeface="Meiryo" panose="020B0604030504040204" pitchFamily="34" charset="-128"/>
              </a:rPr>
              <a:t>Security group</a:t>
            </a:r>
          </a:p>
        </p:txBody>
      </p:sp>
      <p:sp>
        <p:nvSpPr>
          <p:cNvPr id="76" name="Rectangle 10">
            <a:extLst>
              <a:ext uri="{FF2B5EF4-FFF2-40B4-BE49-F238E27FC236}">
                <a16:creationId xmlns:a16="http://schemas.microsoft.com/office/drawing/2014/main" id="{9C091378-897B-400F-9B76-3EBD7523F4FA}"/>
              </a:ext>
            </a:extLst>
          </p:cNvPr>
          <p:cNvSpPr/>
          <p:nvPr/>
        </p:nvSpPr>
        <p:spPr>
          <a:xfrm>
            <a:off x="442695" y="1909272"/>
            <a:ext cx="5566968" cy="2305690"/>
          </a:xfrm>
          <a:prstGeom prst="rect">
            <a:avLst/>
          </a:prstGeom>
        </p:spPr>
        <p:txBody>
          <a:bodyPr wrap="square" lIns="24000" tIns="24000" rIns="24000" bIns="24000">
            <a:spAutoFit/>
          </a:bodyPr>
          <a:lstStyle/>
          <a:p>
            <a:pPr marL="119995" indent="-119995">
              <a:buFont typeface="Arial" panose="020B0604020202020204" pitchFamily="34" charset="0"/>
              <a:buChar char="•"/>
            </a:pPr>
            <a:r>
              <a:rPr kumimoji="1" lang="ja-JP" altLang="en-US" sz="1667" b="1"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サブネット単位</a:t>
            </a:r>
            <a:r>
              <a:rPr kumimoji="1" lang="ja-JP" altLang="en-US" sz="1667"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に適用するファイアウォール</a:t>
            </a:r>
            <a:endParaRPr kumimoji="1" lang="en-US" altLang="ja-JP" sz="1667"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endParaRPr>
          </a:p>
          <a:p>
            <a:pPr marL="479981" indent="-311988">
              <a:buFont typeface="Wingdings" panose="05000000000000000000" pitchFamily="2" charset="2"/>
              <a:buChar char="Ø"/>
            </a:pPr>
            <a:r>
              <a:rPr kumimoji="1" lang="ja-JP" altLang="en-US" sz="15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ソース</a:t>
            </a:r>
            <a:r>
              <a:rPr kumimoji="1" lang="en-US" altLang="ja-JP" sz="15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IP</a:t>
            </a:r>
            <a:r>
              <a:rPr kumimoji="1" lang="ja-JP" altLang="en-US" sz="15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（個別・レンジ指定）</a:t>
            </a:r>
            <a:endParaRPr kumimoji="1" lang="en-US" altLang="ja-JP" sz="15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endParaRPr>
          </a:p>
          <a:p>
            <a:pPr marL="479981" indent="-311988">
              <a:buFont typeface="Wingdings" panose="05000000000000000000" pitchFamily="2" charset="2"/>
              <a:buChar char="Ø"/>
            </a:pPr>
            <a:r>
              <a:rPr kumimoji="1" lang="ja-JP" altLang="en-US" sz="15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ポート指定</a:t>
            </a:r>
            <a:endParaRPr kumimoji="1" lang="en-US" altLang="ja-JP" sz="15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endParaRPr>
          </a:p>
          <a:p>
            <a:pPr marL="479981" indent="-311988">
              <a:buFont typeface="Wingdings" panose="05000000000000000000" pitchFamily="2" charset="2"/>
              <a:buChar char="Ø"/>
            </a:pPr>
            <a:r>
              <a:rPr kumimoji="1" lang="ja-JP" altLang="en-US" sz="15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ステートレス</a:t>
            </a:r>
            <a:r>
              <a:rPr kumimoji="1" lang="en-US" altLang="ja-JP" sz="15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a:t>
            </a:r>
          </a:p>
          <a:p>
            <a:pPr marL="479981" indent="-311988">
              <a:buFont typeface="Wingdings" panose="05000000000000000000" pitchFamily="2" charset="2"/>
              <a:buChar char="Ø"/>
            </a:pPr>
            <a:r>
              <a:rPr kumimoji="1" lang="ja-JP" altLang="en-US" sz="15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既定</a:t>
            </a:r>
            <a:r>
              <a:rPr kumimoji="1" lang="ja-JP" altLang="en-US" sz="150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は全</a:t>
            </a:r>
            <a:r>
              <a:rPr kumimoji="1" lang="ja-JP" altLang="en-US" sz="1500" b="1">
                <a:gradFill>
                  <a:gsLst>
                    <a:gs pos="0">
                      <a:srgbClr val="00B050"/>
                    </a:gs>
                    <a:gs pos="100000">
                      <a:srgbClr val="00B050"/>
                    </a:gs>
                  </a:gsLst>
                  <a:lin ang="16200000" scaled="0"/>
                </a:gradFill>
                <a:latin typeface="Meiryo" panose="020B0604030504040204" pitchFamily="34" charset="-128"/>
                <a:ea typeface="Meiryo" panose="020B0604030504040204" pitchFamily="34" charset="-128"/>
                <a:cs typeface="メイリオ" panose="020B0604030504040204" pitchFamily="50" charset="-128"/>
              </a:rPr>
              <a:t>許可</a:t>
            </a:r>
            <a:endParaRPr kumimoji="1" lang="en-US" altLang="ja-JP" sz="1500" b="1" dirty="0">
              <a:gradFill>
                <a:gsLst>
                  <a:gs pos="0">
                    <a:srgbClr val="00B050"/>
                  </a:gs>
                  <a:gs pos="100000">
                    <a:srgbClr val="00B050"/>
                  </a:gs>
                </a:gsLst>
                <a:lin ang="16200000" scaled="0"/>
              </a:gradFill>
              <a:latin typeface="Meiryo" panose="020B0604030504040204" pitchFamily="34" charset="-128"/>
              <a:ea typeface="Meiryo" panose="020B0604030504040204" pitchFamily="34" charset="-128"/>
              <a:cs typeface="メイリオ" panose="020B0604030504040204" pitchFamily="50" charset="-128"/>
            </a:endParaRPr>
          </a:p>
          <a:p>
            <a:pPr marL="479981" indent="-311988">
              <a:buFont typeface="Wingdings" panose="05000000000000000000" pitchFamily="2" charset="2"/>
              <a:buChar char="Ø"/>
            </a:pPr>
            <a:r>
              <a:rPr kumimoji="1" lang="ja-JP" altLang="en-US" sz="150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許可と拒否の両方の定義が可能</a:t>
            </a:r>
            <a:endParaRPr kumimoji="1" lang="en-US" altLang="ja-JP" sz="15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endParaRPr>
          </a:p>
          <a:p>
            <a:pPr marL="119995" indent="-119995">
              <a:spcBef>
                <a:spcPts val="400"/>
              </a:spcBef>
              <a:buFont typeface="Arial" panose="020B0604020202020204" pitchFamily="34" charset="0"/>
              <a:buChar char="•"/>
            </a:pPr>
            <a:r>
              <a:rPr kumimoji="1" lang="ja-JP" altLang="en-US" sz="1667"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セキュリティグループよりも効力が強い</a:t>
            </a:r>
            <a:endParaRPr kumimoji="1" lang="en-US" altLang="ja-JP" sz="1667"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endParaRPr>
          </a:p>
          <a:p>
            <a:pPr marL="119995" indent="-119995">
              <a:spcBef>
                <a:spcPts val="400"/>
              </a:spcBef>
              <a:buFont typeface="Arial" panose="020B0604020202020204" pitchFamily="34" charset="0"/>
              <a:buChar char="•"/>
            </a:pPr>
            <a:r>
              <a:rPr kumimoji="1" lang="ja-JP" altLang="en-US" sz="1667">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特定</a:t>
            </a:r>
            <a:r>
              <a:rPr kumimoji="1" lang="ja-JP" altLang="en-US" sz="1667"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セグメントからの通信を全遮断などで利用</a:t>
            </a:r>
            <a:endParaRPr kumimoji="1" lang="en-US" altLang="ja-JP" sz="1667"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endParaRPr>
          </a:p>
          <a:p>
            <a:pPr marL="479981" indent="-311988">
              <a:buFont typeface="Wingdings" panose="05000000000000000000" pitchFamily="2" charset="2"/>
              <a:buChar char="Ø"/>
            </a:pPr>
            <a:r>
              <a:rPr kumimoji="1" lang="ja-JP" altLang="en-US" sz="15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細かな制御はセキュリティグループで行う</a:t>
            </a:r>
            <a:endParaRPr kumimoji="1" lang="en-US" altLang="ja-JP" sz="15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endParaRPr>
          </a:p>
        </p:txBody>
      </p:sp>
      <p:cxnSp>
        <p:nvCxnSpPr>
          <p:cNvPr id="3" name="コネクタ: カギ線 2">
            <a:extLst>
              <a:ext uri="{FF2B5EF4-FFF2-40B4-BE49-F238E27FC236}">
                <a16:creationId xmlns:a16="http://schemas.microsoft.com/office/drawing/2014/main" id="{4829642A-8E10-49C6-94F7-84CCDE175867}"/>
              </a:ext>
            </a:extLst>
          </p:cNvPr>
          <p:cNvCxnSpPr>
            <a:cxnSpLocks/>
            <a:stCxn id="60" idx="1"/>
          </p:cNvCxnSpPr>
          <p:nvPr/>
        </p:nvCxnSpPr>
        <p:spPr>
          <a:xfrm rot="10800000">
            <a:off x="9235789" y="5121485"/>
            <a:ext cx="341382" cy="509478"/>
          </a:xfrm>
          <a:prstGeom prst="bentConnector2">
            <a:avLst/>
          </a:prstGeom>
          <a:ln w="38100">
            <a:solidFill>
              <a:schemeClr val="bg1">
                <a:lumMod val="65000"/>
              </a:schemeClr>
            </a:solidFill>
            <a:prstDash val="sysDash"/>
            <a:tailEnd type="oval"/>
          </a:ln>
          <a:effectLst/>
        </p:spPr>
        <p:style>
          <a:lnRef idx="2">
            <a:schemeClr val="accent1"/>
          </a:lnRef>
          <a:fillRef idx="0">
            <a:schemeClr val="accent1"/>
          </a:fillRef>
          <a:effectRef idx="1">
            <a:schemeClr val="accent1"/>
          </a:effectRef>
          <a:fontRef idx="minor">
            <a:schemeClr val="tx1"/>
          </a:fontRef>
        </p:style>
      </p:cxnSp>
      <p:sp>
        <p:nvSpPr>
          <p:cNvPr id="2" name="タイトル 1">
            <a:extLst>
              <a:ext uri="{FF2B5EF4-FFF2-40B4-BE49-F238E27FC236}">
                <a16:creationId xmlns:a16="http://schemas.microsoft.com/office/drawing/2014/main" id="{DC511373-7DD6-B34A-8FC5-AB27F73CB935}"/>
              </a:ext>
            </a:extLst>
          </p:cNvPr>
          <p:cNvSpPr>
            <a:spLocks noGrp="1"/>
          </p:cNvSpPr>
          <p:nvPr>
            <p:ph type="title"/>
          </p:nvPr>
        </p:nvSpPr>
        <p:spPr/>
        <p:txBody>
          <a:bodyPr/>
          <a:lstStyle/>
          <a:p>
            <a:r>
              <a:rPr lang="ja-JP" altLang="en-US" sz="2800" b="0">
                <a:gradFill>
                  <a:gsLst>
                    <a:gs pos="0">
                      <a:schemeClr val="tx1">
                        <a:lumMod val="75000"/>
                      </a:schemeClr>
                    </a:gs>
                    <a:gs pos="100000">
                      <a:schemeClr val="tx1">
                        <a:lumMod val="75000"/>
                      </a:schemeClr>
                    </a:gs>
                  </a:gsLst>
                  <a:lin ang="16200000" scaled="0"/>
                </a:gradFill>
              </a:rPr>
              <a:t>参考</a:t>
            </a:r>
            <a:r>
              <a:rPr lang="en-US" altLang="ja-JP" sz="2800" b="0" dirty="0">
                <a:gradFill>
                  <a:gsLst>
                    <a:gs pos="0">
                      <a:schemeClr val="tx1">
                        <a:lumMod val="75000"/>
                      </a:schemeClr>
                    </a:gs>
                    <a:gs pos="100000">
                      <a:schemeClr val="tx1">
                        <a:lumMod val="75000"/>
                      </a:schemeClr>
                    </a:gs>
                  </a:gsLst>
                  <a:lin ang="16200000" scaled="0"/>
                </a:gradFill>
              </a:rPr>
              <a:t>: </a:t>
            </a:r>
            <a:r>
              <a:rPr lang="ja-JP" altLang="en-US" sz="2800" b="0">
                <a:gradFill>
                  <a:gsLst>
                    <a:gs pos="0">
                      <a:schemeClr val="tx1">
                        <a:lumMod val="75000"/>
                      </a:schemeClr>
                    </a:gs>
                    <a:gs pos="100000">
                      <a:schemeClr val="tx1">
                        <a:lumMod val="75000"/>
                      </a:schemeClr>
                    </a:gs>
                  </a:gsLst>
                  <a:lin ang="16200000" scaled="0"/>
                </a:gradFill>
              </a:rPr>
              <a:t>ネットワーク</a:t>
            </a:r>
            <a:r>
              <a:rPr lang="en-US" altLang="ja-JP" sz="2800" b="0" dirty="0">
                <a:gradFill>
                  <a:gsLst>
                    <a:gs pos="0">
                      <a:schemeClr val="tx1">
                        <a:lumMod val="75000"/>
                      </a:schemeClr>
                    </a:gs>
                    <a:gs pos="100000">
                      <a:schemeClr val="tx1">
                        <a:lumMod val="75000"/>
                      </a:schemeClr>
                    </a:gs>
                  </a:gsLst>
                  <a:lin ang="16200000" scaled="0"/>
                </a:gradFill>
              </a:rPr>
              <a:t>ACL</a:t>
            </a:r>
            <a:endParaRPr lang="ja-JP" altLang="en-US" sz="2800" b="0"/>
          </a:p>
        </p:txBody>
      </p:sp>
      <p:pic>
        <p:nvPicPr>
          <p:cNvPr id="29" name="Graphic 22">
            <a:extLst>
              <a:ext uri="{FF2B5EF4-FFF2-40B4-BE49-F238E27FC236}">
                <a16:creationId xmlns:a16="http://schemas.microsoft.com/office/drawing/2014/main" id="{4DB70739-E525-0F45-8D23-E27D611F548A}"/>
              </a:ext>
            </a:extLst>
          </p:cNvPr>
          <p:cNvPicPr>
            <a:picLocks noChangeAspect="1" noChangeArrowheads="1"/>
          </p:cNvPicPr>
          <p:nvPr/>
        </p:nvPicPr>
        <p:blipFill>
          <a:blip r:embed="rId5">
            <a:extLst>
              <a:ext uri="{96DAC541-7B7A-43D3-8B79-37D633B846F1}">
                <asvg:svgBlip xmlns:asvg="http://schemas.microsoft.com/office/drawing/2016/SVG/main" r:embed="rId6"/>
              </a:ext>
            </a:extLst>
          </a:blip>
          <a:srcRect/>
          <a:stretch/>
        </p:blipFill>
        <p:spPr bwMode="auto">
          <a:xfrm>
            <a:off x="7053253" y="2603391"/>
            <a:ext cx="637858" cy="6378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 name="Graphic 24">
            <a:extLst>
              <a:ext uri="{FF2B5EF4-FFF2-40B4-BE49-F238E27FC236}">
                <a16:creationId xmlns:a16="http://schemas.microsoft.com/office/drawing/2014/main" id="{1852753F-2DAB-1745-A8BE-551C739F352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750045" y="2640548"/>
            <a:ext cx="574049" cy="5740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テキスト ボックス 3">
            <a:extLst>
              <a:ext uri="{FF2B5EF4-FFF2-40B4-BE49-F238E27FC236}">
                <a16:creationId xmlns:a16="http://schemas.microsoft.com/office/drawing/2014/main" id="{25D3211B-BA8F-41CF-9A4B-46D9806D4AB2}"/>
              </a:ext>
            </a:extLst>
          </p:cNvPr>
          <p:cNvSpPr txBox="1"/>
          <p:nvPr/>
        </p:nvSpPr>
        <p:spPr>
          <a:xfrm>
            <a:off x="10607211" y="0"/>
            <a:ext cx="1584789" cy="369332"/>
          </a:xfrm>
          <a:prstGeom prst="rect">
            <a:avLst/>
          </a:prstGeom>
          <a:noFill/>
        </p:spPr>
        <p:txBody>
          <a:bodyPr wrap="square" anchor="ctr">
            <a:spAutoFit/>
          </a:bodyPr>
          <a:lstStyle/>
          <a:p>
            <a:pPr algn="ctr"/>
            <a:r>
              <a:rPr lang="en-US" altLang="ja-JP" sz="1800" b="0" i="0" dirty="0">
                <a:solidFill>
                  <a:schemeClr val="bg1">
                    <a:lumMod val="50000"/>
                  </a:schemeClr>
                </a:solidFill>
                <a:effectLst/>
                <a:latin typeface="Meiryo" panose="020B0604030504040204" pitchFamily="34" charset="-128"/>
                <a:ea typeface="Meiryo" panose="020B0604030504040204" pitchFamily="34" charset="-128"/>
              </a:rPr>
              <a:t>SEC05-BP02</a:t>
            </a:r>
            <a:endParaRPr lang="ja-JP" altLang="en-US">
              <a:solidFill>
                <a:schemeClr val="bg1">
                  <a:lumMod val="50000"/>
                </a:schemeClr>
              </a:solidFill>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418555283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ounded Rectangle 10">
            <a:extLst>
              <a:ext uri="{FF2B5EF4-FFF2-40B4-BE49-F238E27FC236}">
                <a16:creationId xmlns:a16="http://schemas.microsoft.com/office/drawing/2014/main" id="{D57BE6FC-CB85-49C5-9B62-813C65047C1B}"/>
              </a:ext>
            </a:extLst>
          </p:cNvPr>
          <p:cNvSpPr/>
          <p:nvPr/>
        </p:nvSpPr>
        <p:spPr>
          <a:xfrm>
            <a:off x="9228301" y="2040449"/>
            <a:ext cx="2409624" cy="3131445"/>
          </a:xfrm>
          <a:prstGeom prst="roundRect">
            <a:avLst>
              <a:gd name="adj" fmla="val 0"/>
            </a:avLst>
          </a:prstGeom>
          <a:noFill/>
          <a:ln w="6350">
            <a:solidFill>
              <a:srgbClr val="474746"/>
            </a:solidFill>
            <a:prstDash val="solid"/>
          </a:ln>
          <a:effectLst/>
        </p:spPr>
        <p:style>
          <a:lnRef idx="1">
            <a:schemeClr val="accent1"/>
          </a:lnRef>
          <a:fillRef idx="3">
            <a:schemeClr val="accent1"/>
          </a:fillRef>
          <a:effectRef idx="2">
            <a:schemeClr val="accent1"/>
          </a:effectRef>
          <a:fontRef idx="minor">
            <a:schemeClr val="lt1"/>
          </a:fontRef>
        </p:style>
        <p:txBody>
          <a:bodyPr lIns="0" tIns="24000" rIns="0" bIns="0" anchor="t" anchorCtr="0"/>
          <a:lstStyle/>
          <a:p>
            <a:pPr algn="ctr">
              <a:defRPr/>
            </a:pPr>
            <a:r>
              <a:rPr lang="ja-JP" altLang="en-US" sz="1333" b="1" dirty="0">
                <a:gradFill>
                  <a:gsLst>
                    <a:gs pos="100000">
                      <a:schemeClr val="tx1">
                        <a:lumMod val="75000"/>
                      </a:schemeClr>
                    </a:gs>
                    <a:gs pos="0">
                      <a:schemeClr val="tx1">
                        <a:lumMod val="75000"/>
                      </a:schemeClr>
                    </a:gs>
                  </a:gsLst>
                  <a:lin ang="16200000" scaled="0"/>
                </a:gradFill>
                <a:latin typeface="Meiryo" panose="020B0604030504040204" pitchFamily="34" charset="-128"/>
                <a:ea typeface="Meiryo" panose="020B0604030504040204" pitchFamily="34" charset="-128"/>
                <a:cs typeface="Meiryo" panose="020B0604030504040204" pitchFamily="34" charset="-128"/>
              </a:rPr>
              <a:t>アプリ＋</a:t>
            </a:r>
            <a:r>
              <a:rPr lang="en-US" altLang="ja-JP" sz="1333" b="1" dirty="0">
                <a:gradFill>
                  <a:gsLst>
                    <a:gs pos="100000">
                      <a:schemeClr val="tx1">
                        <a:lumMod val="75000"/>
                      </a:schemeClr>
                    </a:gs>
                    <a:gs pos="0">
                      <a:schemeClr val="tx1">
                        <a:lumMod val="75000"/>
                      </a:schemeClr>
                    </a:gs>
                  </a:gsLst>
                  <a:lin ang="16200000" scaled="0"/>
                </a:gradFill>
                <a:latin typeface="Meiryo" panose="020B0604030504040204" pitchFamily="34" charset="-128"/>
                <a:ea typeface="Meiryo" panose="020B0604030504040204" pitchFamily="34" charset="-128"/>
                <a:cs typeface="Meiryo" panose="020B0604030504040204" pitchFamily="34" charset="-128"/>
              </a:rPr>
              <a:t>DB</a:t>
            </a:r>
            <a:r>
              <a:rPr lang="ja-JP" altLang="en-US" sz="1333" b="1" dirty="0">
                <a:gradFill>
                  <a:gsLst>
                    <a:gs pos="100000">
                      <a:schemeClr val="tx1">
                        <a:lumMod val="75000"/>
                      </a:schemeClr>
                    </a:gs>
                    <a:gs pos="0">
                      <a:schemeClr val="tx1">
                        <a:lumMod val="75000"/>
                      </a:schemeClr>
                    </a:gs>
                  </a:gsLst>
                  <a:lin ang="16200000" scaled="0"/>
                </a:gradFill>
                <a:latin typeface="Meiryo" panose="020B0604030504040204" pitchFamily="34" charset="-128"/>
                <a:ea typeface="Meiryo" panose="020B0604030504040204" pitchFamily="34" charset="-128"/>
                <a:cs typeface="Meiryo" panose="020B0604030504040204" pitchFamily="34" charset="-128"/>
              </a:rPr>
              <a:t> サブネット</a:t>
            </a:r>
          </a:p>
        </p:txBody>
      </p:sp>
      <p:sp>
        <p:nvSpPr>
          <p:cNvPr id="49" name="矢印: 下 60">
            <a:extLst>
              <a:ext uri="{FF2B5EF4-FFF2-40B4-BE49-F238E27FC236}">
                <a16:creationId xmlns:a16="http://schemas.microsoft.com/office/drawing/2014/main" id="{982831AC-ACAB-4DA5-867E-62AC260C0E78}"/>
              </a:ext>
            </a:extLst>
          </p:cNvPr>
          <p:cNvSpPr/>
          <p:nvPr/>
        </p:nvSpPr>
        <p:spPr>
          <a:xfrm rot="5400000" flipV="1">
            <a:off x="9008848" y="2180460"/>
            <a:ext cx="376103" cy="1438256"/>
          </a:xfrm>
          <a:prstGeom prst="downArrow">
            <a:avLst/>
          </a:prstGeom>
          <a:solidFill>
            <a:srgbClr val="00B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3333">
              <a:latin typeface="Meiryo" panose="020B0604030504040204" pitchFamily="34" charset="-128"/>
              <a:ea typeface="Meiryo" panose="020B0604030504040204" pitchFamily="34" charset="-128"/>
            </a:endParaRPr>
          </a:p>
        </p:txBody>
      </p:sp>
      <p:sp>
        <p:nvSpPr>
          <p:cNvPr id="50" name="矢印: 下 61">
            <a:extLst>
              <a:ext uri="{FF2B5EF4-FFF2-40B4-BE49-F238E27FC236}">
                <a16:creationId xmlns:a16="http://schemas.microsoft.com/office/drawing/2014/main" id="{8E693242-8713-4083-A1B6-B811BCD1EB2F}"/>
              </a:ext>
            </a:extLst>
          </p:cNvPr>
          <p:cNvSpPr/>
          <p:nvPr/>
        </p:nvSpPr>
        <p:spPr>
          <a:xfrm rot="5400000" flipV="1">
            <a:off x="8860894" y="3783204"/>
            <a:ext cx="376103" cy="1142353"/>
          </a:xfrm>
          <a:prstGeom prst="downArrow">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3333">
              <a:latin typeface="Meiryo" panose="020B0604030504040204" pitchFamily="34" charset="-128"/>
              <a:ea typeface="Meiryo" panose="020B0604030504040204" pitchFamily="34" charset="-128"/>
            </a:endParaRPr>
          </a:p>
        </p:txBody>
      </p:sp>
      <p:sp>
        <p:nvSpPr>
          <p:cNvPr id="53" name="&quot;禁止&quot;マーク 62">
            <a:extLst>
              <a:ext uri="{FF2B5EF4-FFF2-40B4-BE49-F238E27FC236}">
                <a16:creationId xmlns:a16="http://schemas.microsoft.com/office/drawing/2014/main" id="{E6D35578-48BC-4C19-B8CF-75928E60A6E7}"/>
              </a:ext>
            </a:extLst>
          </p:cNvPr>
          <p:cNvSpPr/>
          <p:nvPr/>
        </p:nvSpPr>
        <p:spPr>
          <a:xfrm>
            <a:off x="9388701" y="4203129"/>
            <a:ext cx="373728" cy="373728"/>
          </a:xfrm>
          <a:prstGeom prst="noSmoking">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3333">
              <a:solidFill>
                <a:schemeClr val="tx1"/>
              </a:solidFill>
              <a:latin typeface="Meiryo" panose="020B0604030504040204" pitchFamily="34" charset="-128"/>
              <a:ea typeface="Meiryo" panose="020B0604030504040204" pitchFamily="34" charset="-128"/>
            </a:endParaRPr>
          </a:p>
        </p:txBody>
      </p:sp>
      <p:sp>
        <p:nvSpPr>
          <p:cNvPr id="54" name="Rounded Rectangle 10">
            <a:extLst>
              <a:ext uri="{FF2B5EF4-FFF2-40B4-BE49-F238E27FC236}">
                <a16:creationId xmlns:a16="http://schemas.microsoft.com/office/drawing/2014/main" id="{3A8D2C7F-8741-4A7C-98E5-D0D32E86A067}"/>
              </a:ext>
            </a:extLst>
          </p:cNvPr>
          <p:cNvSpPr/>
          <p:nvPr/>
        </p:nvSpPr>
        <p:spPr>
          <a:xfrm>
            <a:off x="6248561" y="2040450"/>
            <a:ext cx="2561135" cy="1508996"/>
          </a:xfrm>
          <a:prstGeom prst="roundRect">
            <a:avLst>
              <a:gd name="adj" fmla="val 0"/>
            </a:avLst>
          </a:prstGeom>
          <a:noFill/>
          <a:ln w="6350">
            <a:solidFill>
              <a:srgbClr val="474746"/>
            </a:solidFill>
            <a:prstDash val="solid"/>
          </a:ln>
          <a:effectLst/>
        </p:spPr>
        <p:style>
          <a:lnRef idx="1">
            <a:schemeClr val="accent1"/>
          </a:lnRef>
          <a:fillRef idx="3">
            <a:schemeClr val="accent1"/>
          </a:fillRef>
          <a:effectRef idx="2">
            <a:schemeClr val="accent1"/>
          </a:effectRef>
          <a:fontRef idx="minor">
            <a:schemeClr val="lt1"/>
          </a:fontRef>
        </p:style>
        <p:txBody>
          <a:bodyPr lIns="24000" tIns="24000" rIns="24000" bIns="24000" anchor="t" anchorCtr="0"/>
          <a:lstStyle/>
          <a:p>
            <a:pPr>
              <a:defRPr/>
            </a:pPr>
            <a:r>
              <a:rPr lang="ja-JP" altLang="en-US" sz="1333" b="1" dirty="0">
                <a:gradFill>
                  <a:gsLst>
                    <a:gs pos="100000">
                      <a:schemeClr val="tx1">
                        <a:lumMod val="75000"/>
                      </a:schemeClr>
                    </a:gs>
                    <a:gs pos="0">
                      <a:schemeClr val="tx1">
                        <a:lumMod val="75000"/>
                      </a:schemeClr>
                    </a:gs>
                  </a:gsLst>
                  <a:lin ang="16200000" scaled="0"/>
                </a:gradFill>
                <a:latin typeface="Meiryo" panose="020B0604030504040204" pitchFamily="34" charset="-128"/>
                <a:ea typeface="Meiryo" panose="020B0604030504040204" pitchFamily="34" charset="-128"/>
                <a:cs typeface="Meiryo" panose="020B0604030504040204" pitchFamily="34" charset="-128"/>
              </a:rPr>
              <a:t>オンプレミス サブネット</a:t>
            </a:r>
          </a:p>
        </p:txBody>
      </p:sp>
      <p:sp>
        <p:nvSpPr>
          <p:cNvPr id="55" name="Rounded Rectangle 10">
            <a:extLst>
              <a:ext uri="{FF2B5EF4-FFF2-40B4-BE49-F238E27FC236}">
                <a16:creationId xmlns:a16="http://schemas.microsoft.com/office/drawing/2014/main" id="{047FFA8B-FACE-4D56-A956-21E9971093CF}"/>
              </a:ext>
            </a:extLst>
          </p:cNvPr>
          <p:cNvSpPr/>
          <p:nvPr/>
        </p:nvSpPr>
        <p:spPr>
          <a:xfrm>
            <a:off x="6248561" y="3664695"/>
            <a:ext cx="2561135" cy="1507200"/>
          </a:xfrm>
          <a:prstGeom prst="roundRect">
            <a:avLst>
              <a:gd name="adj" fmla="val 0"/>
            </a:avLst>
          </a:prstGeom>
          <a:noFill/>
          <a:ln w="6350">
            <a:solidFill>
              <a:srgbClr val="474746"/>
            </a:solidFill>
            <a:prstDash val="solid"/>
          </a:ln>
          <a:effectLst/>
        </p:spPr>
        <p:style>
          <a:lnRef idx="1">
            <a:schemeClr val="accent1"/>
          </a:lnRef>
          <a:fillRef idx="3">
            <a:schemeClr val="accent1"/>
          </a:fillRef>
          <a:effectRef idx="2">
            <a:schemeClr val="accent1"/>
          </a:effectRef>
          <a:fontRef idx="minor">
            <a:schemeClr val="lt1"/>
          </a:fontRef>
        </p:style>
        <p:txBody>
          <a:bodyPr lIns="24000" tIns="24000" rIns="24000" bIns="24000" anchor="t" anchorCtr="0"/>
          <a:lstStyle/>
          <a:p>
            <a:pPr>
              <a:defRPr/>
            </a:pPr>
            <a:r>
              <a:rPr lang="en-US" altLang="ja-JP" sz="1333" b="1">
                <a:gradFill>
                  <a:gsLst>
                    <a:gs pos="100000">
                      <a:schemeClr val="tx1">
                        <a:lumMod val="75000"/>
                      </a:schemeClr>
                    </a:gs>
                    <a:gs pos="0">
                      <a:schemeClr val="tx1">
                        <a:lumMod val="75000"/>
                      </a:schemeClr>
                    </a:gs>
                  </a:gsLst>
                  <a:lin ang="16200000" scaled="0"/>
                </a:gradFill>
                <a:latin typeface="Meiryo" panose="020B0604030504040204" pitchFamily="34" charset="-128"/>
                <a:ea typeface="Meiryo" panose="020B0604030504040204" pitchFamily="34" charset="-128"/>
                <a:cs typeface="Meiryo" panose="020B0604030504040204" pitchFamily="34" charset="-128"/>
              </a:rPr>
              <a:t>DMZ</a:t>
            </a:r>
            <a:br>
              <a:rPr lang="en-US" altLang="ja-JP" sz="1333" b="1" dirty="0">
                <a:gradFill>
                  <a:gsLst>
                    <a:gs pos="100000">
                      <a:schemeClr val="tx1">
                        <a:lumMod val="75000"/>
                      </a:schemeClr>
                    </a:gs>
                    <a:gs pos="0">
                      <a:schemeClr val="tx1">
                        <a:lumMod val="75000"/>
                      </a:schemeClr>
                    </a:gs>
                  </a:gsLst>
                  <a:lin ang="16200000" scaled="0"/>
                </a:gradFill>
                <a:latin typeface="Meiryo" panose="020B0604030504040204" pitchFamily="34" charset="-128"/>
                <a:ea typeface="Meiryo" panose="020B0604030504040204" pitchFamily="34" charset="-128"/>
                <a:cs typeface="Meiryo" panose="020B0604030504040204" pitchFamily="34" charset="-128"/>
              </a:rPr>
            </a:br>
            <a:r>
              <a:rPr lang="ja-JP" altLang="en-US" sz="1333" b="1">
                <a:gradFill>
                  <a:gsLst>
                    <a:gs pos="100000">
                      <a:schemeClr val="tx1">
                        <a:lumMod val="75000"/>
                      </a:schemeClr>
                    </a:gs>
                    <a:gs pos="0">
                      <a:schemeClr val="tx1">
                        <a:lumMod val="75000"/>
                      </a:schemeClr>
                    </a:gs>
                  </a:gsLst>
                  <a:lin ang="16200000" scaled="0"/>
                </a:gradFill>
                <a:latin typeface="Meiryo" panose="020B0604030504040204" pitchFamily="34" charset="-128"/>
                <a:ea typeface="Meiryo" panose="020B0604030504040204" pitchFamily="34" charset="-128"/>
                <a:cs typeface="Meiryo" panose="020B0604030504040204" pitchFamily="34" charset="-128"/>
              </a:rPr>
              <a:t>サブネット</a:t>
            </a:r>
            <a:endParaRPr lang="ja-JP" altLang="en-US" sz="1333" b="1" dirty="0">
              <a:gradFill>
                <a:gsLst>
                  <a:gs pos="100000">
                    <a:schemeClr val="tx1">
                      <a:lumMod val="75000"/>
                    </a:schemeClr>
                  </a:gs>
                  <a:gs pos="0">
                    <a:schemeClr val="tx1">
                      <a:lumMod val="75000"/>
                    </a:schemeClr>
                  </a:gs>
                </a:gsLst>
                <a:lin ang="16200000" scaled="0"/>
              </a:gradFill>
              <a:latin typeface="Meiryo" panose="020B0604030504040204" pitchFamily="34" charset="-128"/>
              <a:ea typeface="Meiryo" panose="020B0604030504040204" pitchFamily="34" charset="-128"/>
              <a:cs typeface="Meiryo" panose="020B0604030504040204" pitchFamily="34" charset="-128"/>
            </a:endParaRPr>
          </a:p>
        </p:txBody>
      </p:sp>
      <p:sp>
        <p:nvSpPr>
          <p:cNvPr id="56" name="正方形/長方形 55">
            <a:extLst>
              <a:ext uri="{FF2B5EF4-FFF2-40B4-BE49-F238E27FC236}">
                <a16:creationId xmlns:a16="http://schemas.microsoft.com/office/drawing/2014/main" id="{65ED4054-458B-4CE2-A9D7-4BD2C1BB9B85}"/>
              </a:ext>
            </a:extLst>
          </p:cNvPr>
          <p:cNvSpPr/>
          <p:nvPr/>
        </p:nvSpPr>
        <p:spPr>
          <a:xfrm>
            <a:off x="8547881" y="4497896"/>
            <a:ext cx="878029" cy="19492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square" lIns="0" tIns="0" rIns="0" bIns="0" rtlCol="0" anchor="ctr">
            <a:noAutofit/>
          </a:bodyPr>
          <a:lstStyle/>
          <a:p>
            <a:pPr algn="ctr"/>
            <a:r>
              <a:rPr kumimoji="1" lang="en-US" altLang="ja-JP" sz="10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RDP:</a:t>
            </a:r>
            <a:r>
              <a:rPr kumimoji="1" lang="ja-JP" altLang="en-US" sz="10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 </a:t>
            </a:r>
            <a:r>
              <a:rPr kumimoji="1" lang="en-US" altLang="ja-JP" sz="10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3389</a:t>
            </a:r>
            <a:endParaRPr kumimoji="1" lang="ja-JP" altLang="en-US" sz="10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endParaRPr>
          </a:p>
        </p:txBody>
      </p:sp>
      <p:sp>
        <p:nvSpPr>
          <p:cNvPr id="57" name="正方形/長方形 56">
            <a:extLst>
              <a:ext uri="{FF2B5EF4-FFF2-40B4-BE49-F238E27FC236}">
                <a16:creationId xmlns:a16="http://schemas.microsoft.com/office/drawing/2014/main" id="{F013FB76-3F7D-4E21-AFA6-A158EE24CB73}"/>
              </a:ext>
            </a:extLst>
          </p:cNvPr>
          <p:cNvSpPr/>
          <p:nvPr/>
        </p:nvSpPr>
        <p:spPr>
          <a:xfrm>
            <a:off x="8585946" y="3066471"/>
            <a:ext cx="922818" cy="15388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square" lIns="0" tIns="0" rIns="0" bIns="0" rtlCol="0" anchor="ctr">
            <a:spAutoFit/>
          </a:bodyPr>
          <a:lstStyle/>
          <a:p>
            <a:pPr algn="ctr"/>
            <a:r>
              <a:rPr kumimoji="1" lang="en-US" altLang="ja-JP" sz="10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RDP:</a:t>
            </a:r>
            <a:r>
              <a:rPr kumimoji="1" lang="ja-JP" altLang="en-US" sz="10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 </a:t>
            </a:r>
            <a:r>
              <a:rPr kumimoji="1" lang="en-US" altLang="ja-JP" sz="10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3389</a:t>
            </a:r>
            <a:endParaRPr kumimoji="1" lang="ja-JP" altLang="en-US" sz="10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endParaRPr>
          </a:p>
        </p:txBody>
      </p:sp>
      <p:sp>
        <p:nvSpPr>
          <p:cNvPr id="60" name="正方形/長方形 59">
            <a:extLst>
              <a:ext uri="{FF2B5EF4-FFF2-40B4-BE49-F238E27FC236}">
                <a16:creationId xmlns:a16="http://schemas.microsoft.com/office/drawing/2014/main" id="{D5836B15-0B78-43A0-95E8-4E8717406524}"/>
              </a:ext>
            </a:extLst>
          </p:cNvPr>
          <p:cNvSpPr/>
          <p:nvPr/>
        </p:nvSpPr>
        <p:spPr>
          <a:xfrm>
            <a:off x="9120356" y="5377756"/>
            <a:ext cx="2409624" cy="692164"/>
          </a:xfrm>
          <a:prstGeom prst="rect">
            <a:avLst/>
          </a:prstGeom>
          <a:solidFill>
            <a:schemeClr val="bg1"/>
          </a:solidFill>
          <a:ln>
            <a:solidFill>
              <a:schemeClr val="tx1">
                <a:lumMod val="75000"/>
              </a:schemeClr>
            </a:solidFill>
          </a:ln>
          <a:effectLst/>
        </p:spPr>
        <p:style>
          <a:lnRef idx="1">
            <a:schemeClr val="accent1"/>
          </a:lnRef>
          <a:fillRef idx="3">
            <a:schemeClr val="accent1"/>
          </a:fillRef>
          <a:effectRef idx="2">
            <a:schemeClr val="accent1"/>
          </a:effectRef>
          <a:fontRef idx="minor">
            <a:schemeClr val="lt1"/>
          </a:fontRef>
        </p:style>
        <p:txBody>
          <a:bodyPr lIns="48000" tIns="48000" rIns="48000" bIns="48000" rtlCol="0" anchor="ctr" anchorCtr="0"/>
          <a:lstStyle/>
          <a:p>
            <a:pPr algn="ctr"/>
            <a:r>
              <a:rPr kumimoji="1" lang="ja-JP" altLang="en-US" sz="15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セキュリティグループにて</a:t>
            </a:r>
            <a:br>
              <a:rPr kumimoji="1" lang="en-US" altLang="ja-JP" sz="15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br>
            <a:r>
              <a:rPr kumimoji="1" lang="ja-JP" altLang="en-US" sz="15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許可・拒否を制御する</a:t>
            </a:r>
            <a:endParaRPr kumimoji="1" lang="ja-JP" altLang="en-US" sz="1500" b="1"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endParaRPr>
          </a:p>
        </p:txBody>
      </p:sp>
      <p:cxnSp>
        <p:nvCxnSpPr>
          <p:cNvPr id="61" name="直線矢印コネクタ 60">
            <a:extLst>
              <a:ext uri="{FF2B5EF4-FFF2-40B4-BE49-F238E27FC236}">
                <a16:creationId xmlns:a16="http://schemas.microsoft.com/office/drawing/2014/main" id="{1A792FC0-A0F7-47BB-8E59-0CFA76FD698B}"/>
              </a:ext>
            </a:extLst>
          </p:cNvPr>
          <p:cNvCxnSpPr/>
          <p:nvPr/>
        </p:nvCxnSpPr>
        <p:spPr>
          <a:xfrm flipV="1">
            <a:off x="9894293" y="5067851"/>
            <a:ext cx="0" cy="306958"/>
          </a:xfrm>
          <a:prstGeom prst="straightConnector1">
            <a:avLst/>
          </a:prstGeom>
          <a:ln w="38100">
            <a:solidFill>
              <a:schemeClr val="bg1">
                <a:lumMod val="75000"/>
              </a:schemeClr>
            </a:solidFill>
            <a:prstDash val="sysDash"/>
            <a:tailEnd type="oval"/>
          </a:ln>
          <a:effectLst/>
        </p:spPr>
        <p:style>
          <a:lnRef idx="2">
            <a:schemeClr val="accent1"/>
          </a:lnRef>
          <a:fillRef idx="0">
            <a:schemeClr val="accent1"/>
          </a:fillRef>
          <a:effectRef idx="1">
            <a:schemeClr val="accent1"/>
          </a:effectRef>
          <a:fontRef idx="minor">
            <a:schemeClr val="tx1"/>
          </a:fontRef>
        </p:style>
      </p:cxnSp>
      <p:sp>
        <p:nvSpPr>
          <p:cNvPr id="62" name="TextBox 9">
            <a:extLst>
              <a:ext uri="{FF2B5EF4-FFF2-40B4-BE49-F238E27FC236}">
                <a16:creationId xmlns:a16="http://schemas.microsoft.com/office/drawing/2014/main" id="{F7404E7E-5EF3-4944-A2FE-5BC47F1E78DC}"/>
              </a:ext>
            </a:extLst>
          </p:cNvPr>
          <p:cNvSpPr txBox="1"/>
          <p:nvPr/>
        </p:nvSpPr>
        <p:spPr>
          <a:xfrm>
            <a:off x="556367" y="6069920"/>
            <a:ext cx="8952398" cy="359201"/>
          </a:xfrm>
          <a:prstGeom prst="rect">
            <a:avLst/>
          </a:prstGeom>
          <a:noFill/>
        </p:spPr>
        <p:txBody>
          <a:bodyPr wrap="square" lIns="0" tIns="0" rIns="0" bIns="0" rtlCol="0">
            <a:spAutoFit/>
          </a:bodyPr>
          <a:lstStyle/>
          <a:p>
            <a:r>
              <a:rPr lang="en-US" altLang="ja-JP" sz="1167"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 </a:t>
            </a:r>
            <a:r>
              <a:rPr lang="ja-JP" altLang="en-US" sz="1167"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ステートフル：インバウンド設定を</a:t>
            </a:r>
            <a:r>
              <a:rPr lang="ja-JP" altLang="en-US" sz="1167">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行うとインバウンド</a:t>
            </a:r>
            <a:r>
              <a:rPr lang="ja-JP" altLang="en-US" sz="1167"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要件に必要な通信はアウトバウンドにも自動的に反映、という意味。</a:t>
            </a:r>
            <a:br>
              <a:rPr lang="en-US" altLang="ja-JP" sz="1167"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br>
            <a:r>
              <a:rPr lang="ja-JP" altLang="en-US" sz="1167"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一方のステートレスは、インバウンド設定とアウトバウンドの設定を個別に行う</a:t>
            </a:r>
          </a:p>
        </p:txBody>
      </p:sp>
      <p:sp>
        <p:nvSpPr>
          <p:cNvPr id="63" name="Rectangle 10">
            <a:extLst>
              <a:ext uri="{FF2B5EF4-FFF2-40B4-BE49-F238E27FC236}">
                <a16:creationId xmlns:a16="http://schemas.microsoft.com/office/drawing/2014/main" id="{99CB7273-D8A6-4394-99C0-B29D31DA5747}"/>
              </a:ext>
            </a:extLst>
          </p:cNvPr>
          <p:cNvSpPr/>
          <p:nvPr/>
        </p:nvSpPr>
        <p:spPr>
          <a:xfrm>
            <a:off x="442697" y="1909272"/>
            <a:ext cx="5100668" cy="3280507"/>
          </a:xfrm>
          <a:prstGeom prst="rect">
            <a:avLst/>
          </a:prstGeom>
        </p:spPr>
        <p:txBody>
          <a:bodyPr wrap="square" lIns="24000" tIns="24000" rIns="24000" bIns="24000">
            <a:spAutoFit/>
          </a:bodyPr>
          <a:lstStyle/>
          <a:p>
            <a:pPr marL="119995" indent="-119995">
              <a:buFont typeface="Arial" panose="020B0604020202020204" pitchFamily="34" charset="0"/>
              <a:buChar char="•"/>
            </a:pPr>
            <a:r>
              <a:rPr kumimoji="1" lang="ja-JP" altLang="en-US" sz="1667" b="1"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ネットワークインターフェイス単位</a:t>
            </a:r>
            <a:r>
              <a:rPr kumimoji="1" lang="ja-JP" altLang="en-US" sz="1667"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に適用するファイアウォール</a:t>
            </a:r>
            <a:endParaRPr kumimoji="1" lang="en-US" altLang="ja-JP" sz="1667"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endParaRPr>
          </a:p>
          <a:p>
            <a:pPr marL="479981" indent="-311988">
              <a:buFont typeface="Wingdings" panose="05000000000000000000" pitchFamily="2" charset="2"/>
              <a:buChar char="Ø"/>
            </a:pPr>
            <a:r>
              <a:rPr kumimoji="1" lang="ja-JP" altLang="en-US" sz="15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ソース</a:t>
            </a:r>
            <a:r>
              <a:rPr kumimoji="1" lang="en-US" altLang="ja-JP" sz="15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IP</a:t>
            </a:r>
            <a:r>
              <a:rPr kumimoji="1" lang="ja-JP" altLang="en-US" sz="15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（個別・レンジ指定）</a:t>
            </a:r>
            <a:endParaRPr kumimoji="1" lang="en-US" altLang="ja-JP" sz="15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endParaRPr>
          </a:p>
          <a:p>
            <a:pPr marL="479981" indent="-311988">
              <a:buFont typeface="Wingdings" panose="05000000000000000000" pitchFamily="2" charset="2"/>
              <a:buChar char="Ø"/>
            </a:pPr>
            <a:r>
              <a:rPr kumimoji="1" lang="ja-JP" altLang="en-US" sz="15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ポート指定</a:t>
            </a:r>
            <a:endParaRPr kumimoji="1" lang="en-US" altLang="ja-JP" sz="15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endParaRPr>
          </a:p>
          <a:p>
            <a:pPr marL="479981" indent="-311988">
              <a:buFont typeface="Wingdings" panose="05000000000000000000" pitchFamily="2" charset="2"/>
              <a:buChar char="Ø"/>
            </a:pPr>
            <a:r>
              <a:rPr kumimoji="1" lang="ja-JP" altLang="en-US" sz="15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プロトコル指定</a:t>
            </a:r>
            <a:endParaRPr kumimoji="1" lang="en-US" altLang="ja-JP" sz="15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endParaRPr>
          </a:p>
          <a:p>
            <a:pPr marL="479981" indent="-311988">
              <a:buFont typeface="Wingdings" panose="05000000000000000000" pitchFamily="2" charset="2"/>
              <a:buChar char="Ø"/>
            </a:pPr>
            <a:r>
              <a:rPr kumimoji="1" lang="ja-JP" altLang="en-US" sz="15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他のセキュリティグループ指定</a:t>
            </a:r>
            <a:endParaRPr kumimoji="1" lang="en-US" altLang="ja-JP" sz="15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endParaRPr>
          </a:p>
          <a:p>
            <a:pPr marL="479981" indent="-311988">
              <a:buFont typeface="Wingdings" panose="05000000000000000000" pitchFamily="2" charset="2"/>
              <a:buChar char="Ø"/>
            </a:pPr>
            <a:r>
              <a:rPr kumimoji="1" lang="ja-JP" altLang="en-US" sz="15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ステートフル</a:t>
            </a:r>
            <a:r>
              <a:rPr kumimoji="1" lang="en-US" altLang="ja-JP" sz="15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a:t>
            </a:r>
          </a:p>
          <a:p>
            <a:pPr marL="479981" indent="-311988">
              <a:buFont typeface="Wingdings" panose="05000000000000000000" pitchFamily="2" charset="2"/>
              <a:buChar char="Ø"/>
            </a:pPr>
            <a:r>
              <a:rPr kumimoji="1" lang="ja-JP" altLang="en-US" sz="15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既定は全</a:t>
            </a:r>
            <a:r>
              <a:rPr kumimoji="1" lang="ja-JP" altLang="en-US" sz="1500" b="1" dirty="0">
                <a:gradFill>
                  <a:gsLst>
                    <a:gs pos="0">
                      <a:srgbClr val="FF0000"/>
                    </a:gs>
                    <a:gs pos="100000">
                      <a:srgbClr val="FF0000"/>
                    </a:gs>
                  </a:gsLst>
                  <a:lin ang="16200000" scaled="0"/>
                </a:gradFill>
                <a:latin typeface="Meiryo" panose="020B0604030504040204" pitchFamily="34" charset="-128"/>
                <a:ea typeface="Meiryo" panose="020B0604030504040204" pitchFamily="34" charset="-128"/>
                <a:cs typeface="メイリオ" panose="020B0604030504040204" pitchFamily="50" charset="-128"/>
              </a:rPr>
              <a:t>拒否</a:t>
            </a:r>
            <a:endParaRPr kumimoji="1" lang="en-US" altLang="ja-JP" sz="1500" b="1" dirty="0">
              <a:gradFill>
                <a:gsLst>
                  <a:gs pos="0">
                    <a:srgbClr val="FF0000"/>
                  </a:gs>
                  <a:gs pos="100000">
                    <a:srgbClr val="FF0000"/>
                  </a:gs>
                </a:gsLst>
                <a:lin ang="16200000" scaled="0"/>
              </a:gradFill>
              <a:latin typeface="Meiryo" panose="020B0604030504040204" pitchFamily="34" charset="-128"/>
              <a:ea typeface="Meiryo" panose="020B0604030504040204" pitchFamily="34" charset="-128"/>
              <a:cs typeface="メイリオ" panose="020B0604030504040204" pitchFamily="50" charset="-128"/>
            </a:endParaRPr>
          </a:p>
          <a:p>
            <a:pPr marL="479981" indent="-311988">
              <a:buFont typeface="Wingdings" panose="05000000000000000000" pitchFamily="2" charset="2"/>
              <a:buChar char="Ø"/>
            </a:pPr>
            <a:r>
              <a:rPr kumimoji="1" lang="ja-JP" altLang="en-US" sz="15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許可のみ定義可能</a:t>
            </a:r>
            <a:endParaRPr kumimoji="1" lang="en-US" altLang="ja-JP" sz="15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endParaRPr>
          </a:p>
          <a:p>
            <a:pPr marL="119995" indent="-119995">
              <a:spcBef>
                <a:spcPts val="267"/>
              </a:spcBef>
              <a:buFont typeface="Arial" panose="020B0604020202020204" pitchFamily="34" charset="0"/>
              <a:buChar char="•"/>
            </a:pPr>
            <a:r>
              <a:rPr kumimoji="1" lang="ja-JP" altLang="en-US" sz="1667"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インスタンスのネットワークセキュリティは主に</a:t>
            </a:r>
            <a:br>
              <a:rPr kumimoji="1" lang="en-US" altLang="ja-JP" sz="1667"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br>
            <a:r>
              <a:rPr kumimoji="1" lang="ja-JP" altLang="en-US" sz="1667"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セキュリティグループで管理</a:t>
            </a:r>
            <a:endParaRPr kumimoji="1" lang="en-US" altLang="ja-JP" sz="1667"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endParaRPr>
          </a:p>
          <a:p>
            <a:pPr marL="119995" indent="-119995">
              <a:spcBef>
                <a:spcPts val="267"/>
              </a:spcBef>
              <a:buFont typeface="Arial" panose="020B0604020202020204" pitchFamily="34" charset="0"/>
              <a:buChar char="•"/>
            </a:pPr>
            <a:r>
              <a:rPr kumimoji="1" lang="ja-JP" altLang="en-US" sz="1667"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標準的なセキュリティグループを作成し</a:t>
            </a:r>
            <a:br>
              <a:rPr kumimoji="1" lang="en-US" altLang="ja-JP" sz="1667"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br>
            <a:r>
              <a:rPr kumimoji="1" lang="ja-JP" altLang="en-US" sz="1667">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テンプレートとして利用するのが一般的</a:t>
            </a:r>
            <a:endParaRPr kumimoji="1" lang="en-US" altLang="ja-JP" sz="1667"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endParaRPr>
          </a:p>
        </p:txBody>
      </p:sp>
      <p:sp>
        <p:nvSpPr>
          <p:cNvPr id="64" name="正方形/長方形 63">
            <a:extLst>
              <a:ext uri="{FF2B5EF4-FFF2-40B4-BE49-F238E27FC236}">
                <a16:creationId xmlns:a16="http://schemas.microsoft.com/office/drawing/2014/main" id="{3B46F47F-FC9E-4DCD-800F-017923DA4F2A}"/>
              </a:ext>
            </a:extLst>
          </p:cNvPr>
          <p:cNvSpPr/>
          <p:nvPr/>
        </p:nvSpPr>
        <p:spPr>
          <a:xfrm>
            <a:off x="442696" y="1189375"/>
            <a:ext cx="5270400" cy="624000"/>
          </a:xfrm>
          <a:prstGeom prst="rect">
            <a:avLst/>
          </a:prstGeom>
          <a:solidFill>
            <a:schemeClr val="tx1">
              <a:lumMod val="75000"/>
            </a:schemeClr>
          </a:solidFill>
          <a:ln>
            <a:solidFill>
              <a:srgbClr val="163D51"/>
            </a:solidFill>
          </a:ln>
          <a:effectLst/>
        </p:spPr>
        <p:style>
          <a:lnRef idx="1">
            <a:schemeClr val="accent1"/>
          </a:lnRef>
          <a:fillRef idx="3">
            <a:schemeClr val="accent1"/>
          </a:fillRef>
          <a:effectRef idx="2">
            <a:schemeClr val="accent1"/>
          </a:effectRef>
          <a:fontRef idx="minor">
            <a:schemeClr val="lt1"/>
          </a:fontRef>
        </p:style>
        <p:txBody>
          <a:bodyPr lIns="48000" tIns="48000" rIns="48000" bIns="48000" rtlCol="0" anchor="ctr"/>
          <a:lstStyle/>
          <a:p>
            <a:pPr algn="ctr"/>
            <a:r>
              <a:rPr kumimoji="1" lang="ja-JP" altLang="en-US" sz="2000">
                <a:gradFill>
                  <a:gsLst>
                    <a:gs pos="0">
                      <a:schemeClr val="bg1"/>
                    </a:gs>
                    <a:gs pos="100000">
                      <a:schemeClr val="bg1"/>
                    </a:gs>
                  </a:gsLst>
                  <a:lin ang="16200000" scaled="0"/>
                </a:gradFill>
                <a:latin typeface="Meiryo" panose="020B0604030504040204" pitchFamily="34" charset="-128"/>
                <a:ea typeface="Meiryo" panose="020B0604030504040204" pitchFamily="34" charset="-128"/>
              </a:rPr>
              <a:t>セキュリティグループとは？</a:t>
            </a:r>
            <a:endParaRPr kumimoji="1" lang="ja-JP" altLang="en-US" sz="2000" dirty="0" err="1">
              <a:gradFill>
                <a:gsLst>
                  <a:gs pos="0">
                    <a:schemeClr val="bg1"/>
                  </a:gs>
                  <a:gs pos="100000">
                    <a:schemeClr val="bg1"/>
                  </a:gs>
                </a:gsLst>
                <a:lin ang="16200000" scaled="0"/>
              </a:gradFill>
              <a:latin typeface="Meiryo" panose="020B0604030504040204" pitchFamily="34" charset="-128"/>
              <a:ea typeface="Meiryo" panose="020B0604030504040204" pitchFamily="34" charset="-128"/>
            </a:endParaRPr>
          </a:p>
        </p:txBody>
      </p:sp>
      <p:sp>
        <p:nvSpPr>
          <p:cNvPr id="65" name="正方形/長方形 64">
            <a:extLst>
              <a:ext uri="{FF2B5EF4-FFF2-40B4-BE49-F238E27FC236}">
                <a16:creationId xmlns:a16="http://schemas.microsoft.com/office/drawing/2014/main" id="{ADA5E4F5-04DF-44C5-98C2-17C340D490A4}"/>
              </a:ext>
            </a:extLst>
          </p:cNvPr>
          <p:cNvSpPr/>
          <p:nvPr/>
        </p:nvSpPr>
        <p:spPr>
          <a:xfrm>
            <a:off x="6248560" y="1173646"/>
            <a:ext cx="5750400" cy="63986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ctr"/>
          <a:lstStyle/>
          <a:p>
            <a:pPr algn="ctr"/>
            <a:r>
              <a:rPr kumimoji="1" lang="ja-JP" altLang="en-US" sz="200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セキュリティグループのイメージ</a:t>
            </a:r>
          </a:p>
        </p:txBody>
      </p:sp>
      <p:cxnSp>
        <p:nvCxnSpPr>
          <p:cNvPr id="66" name="直線コネクタ 65">
            <a:extLst>
              <a:ext uri="{FF2B5EF4-FFF2-40B4-BE49-F238E27FC236}">
                <a16:creationId xmlns:a16="http://schemas.microsoft.com/office/drawing/2014/main" id="{0BC83488-9705-497F-A0AE-77C24DBE43D9}"/>
              </a:ext>
            </a:extLst>
          </p:cNvPr>
          <p:cNvCxnSpPr/>
          <p:nvPr/>
        </p:nvCxnSpPr>
        <p:spPr>
          <a:xfrm>
            <a:off x="6248560" y="1813509"/>
            <a:ext cx="5750400" cy="0"/>
          </a:xfrm>
          <a:prstGeom prst="line">
            <a:avLst/>
          </a:prstGeom>
          <a:ln>
            <a:solidFill>
              <a:srgbClr val="2A2E32"/>
            </a:solidFill>
          </a:ln>
          <a:effectLst/>
        </p:spPr>
        <p:style>
          <a:lnRef idx="2">
            <a:schemeClr val="accent1"/>
          </a:lnRef>
          <a:fillRef idx="0">
            <a:schemeClr val="accent1"/>
          </a:fillRef>
          <a:effectRef idx="1">
            <a:schemeClr val="accent1"/>
          </a:effectRef>
          <a:fontRef idx="minor">
            <a:schemeClr val="tx1"/>
          </a:fontRef>
        </p:style>
      </p:cxnSp>
      <p:pic>
        <p:nvPicPr>
          <p:cNvPr id="67" name="Graphic 41">
            <a:extLst>
              <a:ext uri="{FF2B5EF4-FFF2-40B4-BE49-F238E27FC236}">
                <a16:creationId xmlns:a16="http://schemas.microsoft.com/office/drawing/2014/main" id="{35C0608B-4568-4EF7-9273-C0F8F2C3D89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81127" y="4022142"/>
            <a:ext cx="664472" cy="664472"/>
          </a:xfrm>
          <a:prstGeom prst="rect">
            <a:avLst/>
          </a:prstGeom>
        </p:spPr>
      </p:pic>
      <p:sp>
        <p:nvSpPr>
          <p:cNvPr id="68" name="Rectangle 79">
            <a:extLst>
              <a:ext uri="{FF2B5EF4-FFF2-40B4-BE49-F238E27FC236}">
                <a16:creationId xmlns:a16="http://schemas.microsoft.com/office/drawing/2014/main" id="{37BFB51C-D12C-4312-B93B-37BA4F4660A3}"/>
              </a:ext>
            </a:extLst>
          </p:cNvPr>
          <p:cNvSpPr/>
          <p:nvPr/>
        </p:nvSpPr>
        <p:spPr>
          <a:xfrm>
            <a:off x="9577172" y="2393987"/>
            <a:ext cx="1711884" cy="1224000"/>
          </a:xfrm>
          <a:prstGeom prst="rect">
            <a:avLst/>
          </a:prstGeom>
          <a:noFill/>
          <a:ln w="12700">
            <a:solidFill>
              <a:srgbClr val="FC584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000" tIns="24000" rIns="24000" bIns="24000" numCol="1" spcCol="0" rtlCol="0" fromWordArt="0" anchor="b" anchorCtr="0" forceAA="0" compatLnSpc="1">
            <a:prstTxWarp prst="textNoShape">
              <a:avLst/>
            </a:prstTxWarp>
            <a:noAutofit/>
          </a:bodyPr>
          <a:lstStyle/>
          <a:p>
            <a:pPr algn="ctr"/>
            <a:r>
              <a:rPr lang="en-US" sz="1167" dirty="0">
                <a:solidFill>
                  <a:srgbClr val="FC584C"/>
                </a:solidFill>
                <a:latin typeface="Meiryo" panose="020B0604030504040204" pitchFamily="34" charset="-128"/>
                <a:ea typeface="Meiryo" panose="020B0604030504040204" pitchFamily="34" charset="-128"/>
              </a:rPr>
              <a:t>Security group</a:t>
            </a:r>
          </a:p>
        </p:txBody>
      </p:sp>
      <p:sp>
        <p:nvSpPr>
          <p:cNvPr id="69" name="Rectangle 79">
            <a:extLst>
              <a:ext uri="{FF2B5EF4-FFF2-40B4-BE49-F238E27FC236}">
                <a16:creationId xmlns:a16="http://schemas.microsoft.com/office/drawing/2014/main" id="{0357E17F-8E29-4283-8679-533AEB42AFCC}"/>
              </a:ext>
            </a:extLst>
          </p:cNvPr>
          <p:cNvSpPr/>
          <p:nvPr/>
        </p:nvSpPr>
        <p:spPr>
          <a:xfrm>
            <a:off x="9577172" y="3793026"/>
            <a:ext cx="1711884" cy="1222842"/>
          </a:xfrm>
          <a:prstGeom prst="rect">
            <a:avLst/>
          </a:prstGeom>
          <a:noFill/>
          <a:ln w="12700">
            <a:solidFill>
              <a:srgbClr val="FC584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000" tIns="24000" rIns="24000" bIns="24000" numCol="1" spcCol="0" rtlCol="0" fromWordArt="0" anchor="b" anchorCtr="0" forceAA="0" compatLnSpc="1">
            <a:prstTxWarp prst="textNoShape">
              <a:avLst/>
            </a:prstTxWarp>
            <a:noAutofit/>
          </a:bodyPr>
          <a:lstStyle/>
          <a:p>
            <a:pPr algn="ctr"/>
            <a:r>
              <a:rPr lang="en-US" sz="1167" dirty="0">
                <a:solidFill>
                  <a:srgbClr val="FC584C"/>
                </a:solidFill>
                <a:latin typeface="Meiryo" panose="020B0604030504040204" pitchFamily="34" charset="-128"/>
                <a:ea typeface="Meiryo" panose="020B0604030504040204" pitchFamily="34" charset="-128"/>
              </a:rPr>
              <a:t>Security group</a:t>
            </a:r>
          </a:p>
        </p:txBody>
      </p:sp>
      <p:pic>
        <p:nvPicPr>
          <p:cNvPr id="70" name="Graphic 41">
            <a:extLst>
              <a:ext uri="{FF2B5EF4-FFF2-40B4-BE49-F238E27FC236}">
                <a16:creationId xmlns:a16="http://schemas.microsoft.com/office/drawing/2014/main" id="{09A65F71-8BDA-46AA-8995-B1D62B4AE39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100876" y="4022142"/>
            <a:ext cx="664472" cy="664472"/>
          </a:xfrm>
          <a:prstGeom prst="rect">
            <a:avLst/>
          </a:prstGeom>
        </p:spPr>
      </p:pic>
      <p:pic>
        <p:nvPicPr>
          <p:cNvPr id="71" name="Graphic 41">
            <a:extLst>
              <a:ext uri="{FF2B5EF4-FFF2-40B4-BE49-F238E27FC236}">
                <a16:creationId xmlns:a16="http://schemas.microsoft.com/office/drawing/2014/main" id="{0776180E-4399-48F7-8512-E7999835E96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100876" y="2588802"/>
            <a:ext cx="664472" cy="664472"/>
          </a:xfrm>
          <a:prstGeom prst="rect">
            <a:avLst/>
          </a:prstGeom>
        </p:spPr>
      </p:pic>
      <p:sp>
        <p:nvSpPr>
          <p:cNvPr id="72" name="Rectangle 79">
            <a:extLst>
              <a:ext uri="{FF2B5EF4-FFF2-40B4-BE49-F238E27FC236}">
                <a16:creationId xmlns:a16="http://schemas.microsoft.com/office/drawing/2014/main" id="{E947271A-8C0D-4456-BE45-74D0AB13909E}"/>
              </a:ext>
            </a:extLst>
          </p:cNvPr>
          <p:cNvSpPr/>
          <p:nvPr/>
        </p:nvSpPr>
        <p:spPr>
          <a:xfrm>
            <a:off x="7188200" y="3793026"/>
            <a:ext cx="1250325" cy="1222842"/>
          </a:xfrm>
          <a:prstGeom prst="rect">
            <a:avLst/>
          </a:prstGeom>
          <a:noFill/>
          <a:ln w="12700">
            <a:solidFill>
              <a:srgbClr val="FC584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000" tIns="24000" rIns="24000" bIns="24000" numCol="1" spcCol="0" rtlCol="0" fromWordArt="0" anchor="b" anchorCtr="0" forceAA="0" compatLnSpc="1">
            <a:prstTxWarp prst="textNoShape">
              <a:avLst/>
            </a:prstTxWarp>
            <a:noAutofit/>
          </a:bodyPr>
          <a:lstStyle/>
          <a:p>
            <a:pPr algn="ctr"/>
            <a:r>
              <a:rPr lang="en-US" sz="1167" dirty="0">
                <a:solidFill>
                  <a:srgbClr val="FC584C"/>
                </a:solidFill>
                <a:latin typeface="Meiryo" panose="020B0604030504040204" pitchFamily="34" charset="-128"/>
                <a:ea typeface="Meiryo" panose="020B0604030504040204" pitchFamily="34" charset="-128"/>
              </a:rPr>
              <a:t>Security group</a:t>
            </a:r>
          </a:p>
        </p:txBody>
      </p:sp>
      <p:sp>
        <p:nvSpPr>
          <p:cNvPr id="2" name="タイトル 1">
            <a:extLst>
              <a:ext uri="{FF2B5EF4-FFF2-40B4-BE49-F238E27FC236}">
                <a16:creationId xmlns:a16="http://schemas.microsoft.com/office/drawing/2014/main" id="{3846252E-69CA-B148-9711-B46FC544B2FE}"/>
              </a:ext>
            </a:extLst>
          </p:cNvPr>
          <p:cNvSpPr>
            <a:spLocks noGrp="1"/>
          </p:cNvSpPr>
          <p:nvPr>
            <p:ph type="title"/>
          </p:nvPr>
        </p:nvSpPr>
        <p:spPr/>
        <p:txBody>
          <a:bodyPr/>
          <a:lstStyle/>
          <a:p>
            <a:r>
              <a:rPr lang="ja-JP" altLang="en-US" sz="2800" b="0">
                <a:gradFill>
                  <a:gsLst>
                    <a:gs pos="0">
                      <a:schemeClr val="tx1">
                        <a:lumMod val="75000"/>
                      </a:schemeClr>
                    </a:gs>
                    <a:gs pos="100000">
                      <a:schemeClr val="tx1">
                        <a:lumMod val="75000"/>
                      </a:schemeClr>
                    </a:gs>
                  </a:gsLst>
                  <a:lin ang="16200000" scaled="0"/>
                </a:gradFill>
              </a:rPr>
              <a:t>参考</a:t>
            </a:r>
            <a:r>
              <a:rPr lang="en-US" altLang="ja-JP" sz="2800" b="0" dirty="0">
                <a:gradFill>
                  <a:gsLst>
                    <a:gs pos="0">
                      <a:schemeClr val="tx1">
                        <a:lumMod val="75000"/>
                      </a:schemeClr>
                    </a:gs>
                    <a:gs pos="100000">
                      <a:schemeClr val="tx1">
                        <a:lumMod val="75000"/>
                      </a:schemeClr>
                    </a:gs>
                  </a:gsLst>
                  <a:lin ang="16200000" scaled="0"/>
                </a:gradFill>
              </a:rPr>
              <a:t>: </a:t>
            </a:r>
            <a:r>
              <a:rPr lang="ja-JP" altLang="en-US" sz="2800" b="0">
                <a:gradFill>
                  <a:gsLst>
                    <a:gs pos="0">
                      <a:schemeClr val="tx1">
                        <a:lumMod val="75000"/>
                      </a:schemeClr>
                    </a:gs>
                    <a:gs pos="100000">
                      <a:schemeClr val="tx1">
                        <a:lumMod val="75000"/>
                      </a:schemeClr>
                    </a:gs>
                  </a:gsLst>
                  <a:lin ang="16200000" scaled="0"/>
                </a:gradFill>
              </a:rPr>
              <a:t>セキュリティグループ</a:t>
            </a:r>
            <a:endParaRPr lang="ja-JP" altLang="en-US" sz="2800" b="0"/>
          </a:p>
        </p:txBody>
      </p:sp>
      <p:pic>
        <p:nvPicPr>
          <p:cNvPr id="27" name="Graphic 24">
            <a:extLst>
              <a:ext uri="{FF2B5EF4-FFF2-40B4-BE49-F238E27FC236}">
                <a16:creationId xmlns:a16="http://schemas.microsoft.com/office/drawing/2014/main" id="{405AB16C-4604-A441-87A3-AB38B8249A4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34700" y="2643590"/>
            <a:ext cx="517111" cy="517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Graphic 22">
            <a:extLst>
              <a:ext uri="{FF2B5EF4-FFF2-40B4-BE49-F238E27FC236}">
                <a16:creationId xmlns:a16="http://schemas.microsoft.com/office/drawing/2014/main" id="{753BA044-1E3F-574E-BB5E-51A0B97A2E41}"/>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228981" y="2629981"/>
            <a:ext cx="544328" cy="544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テキスト ボックス 2">
            <a:extLst>
              <a:ext uri="{FF2B5EF4-FFF2-40B4-BE49-F238E27FC236}">
                <a16:creationId xmlns:a16="http://schemas.microsoft.com/office/drawing/2014/main" id="{0E2BE49C-940D-D922-97E0-3ADD38752E3A}"/>
              </a:ext>
            </a:extLst>
          </p:cNvPr>
          <p:cNvSpPr txBox="1"/>
          <p:nvPr/>
        </p:nvSpPr>
        <p:spPr>
          <a:xfrm>
            <a:off x="10607211" y="0"/>
            <a:ext cx="1584789" cy="369332"/>
          </a:xfrm>
          <a:prstGeom prst="rect">
            <a:avLst/>
          </a:prstGeom>
          <a:noFill/>
        </p:spPr>
        <p:txBody>
          <a:bodyPr wrap="square" anchor="ctr">
            <a:spAutoFit/>
          </a:bodyPr>
          <a:lstStyle/>
          <a:p>
            <a:pPr algn="ctr"/>
            <a:r>
              <a:rPr lang="en-US" altLang="ja-JP" sz="1800" b="0" i="0" dirty="0">
                <a:solidFill>
                  <a:schemeClr val="bg1">
                    <a:lumMod val="50000"/>
                  </a:schemeClr>
                </a:solidFill>
                <a:effectLst/>
                <a:latin typeface="Meiryo" panose="020B0604030504040204" pitchFamily="34" charset="-128"/>
                <a:ea typeface="Meiryo" panose="020B0604030504040204" pitchFamily="34" charset="-128"/>
              </a:rPr>
              <a:t>SEC05-BP02</a:t>
            </a:r>
            <a:endParaRPr lang="ja-JP" altLang="en-US">
              <a:solidFill>
                <a:schemeClr val="bg1">
                  <a:lumMod val="50000"/>
                </a:schemeClr>
              </a:solidFill>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420697386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EFAA90-B657-8B41-AD34-297CCA9E037F}"/>
              </a:ext>
            </a:extLst>
          </p:cNvPr>
          <p:cNvSpPr>
            <a:spLocks noGrp="1"/>
          </p:cNvSpPr>
          <p:nvPr>
            <p:ph type="title"/>
          </p:nvPr>
        </p:nvSpPr>
        <p:spPr/>
        <p:txBody>
          <a:bodyPr/>
          <a:lstStyle/>
          <a:p>
            <a:r>
              <a:rPr lang="en-JP" b="0" dirty="0"/>
              <a:t>参考: セキュリティグループとネットワークACLの利用方針</a:t>
            </a:r>
          </a:p>
        </p:txBody>
      </p:sp>
      <p:sp>
        <p:nvSpPr>
          <p:cNvPr id="3" name="正方形/長方形 2">
            <a:extLst>
              <a:ext uri="{FF2B5EF4-FFF2-40B4-BE49-F238E27FC236}">
                <a16:creationId xmlns:a16="http://schemas.microsoft.com/office/drawing/2014/main" id="{F48F5B12-A331-5A8F-5E7F-475B1996209A}"/>
              </a:ext>
            </a:extLst>
          </p:cNvPr>
          <p:cNvSpPr/>
          <p:nvPr/>
        </p:nvSpPr>
        <p:spPr>
          <a:xfrm>
            <a:off x="6564086" y="1611120"/>
            <a:ext cx="5621772" cy="2093265"/>
          </a:xfrm>
          <a:prstGeom prst="rect">
            <a:avLst/>
          </a:prstGeom>
        </p:spPr>
        <p:txBody>
          <a:bodyPr wrap="square">
            <a:spAutoFit/>
          </a:bodyPr>
          <a:lstStyle/>
          <a:p>
            <a:pPr marL="122762" indent="-122762">
              <a:buFont typeface="Arial" panose="020B0604020202020204" pitchFamily="34" charset="0"/>
              <a:buChar char="•"/>
            </a:pPr>
            <a:r>
              <a:rPr kumimoji="1" lang="en-US" altLang="ja-JP" sz="1667" dirty="0">
                <a:solidFill>
                  <a:schemeClr val="tx1">
                    <a:lumMod val="75000"/>
                  </a:schemeClr>
                </a:solidFill>
                <a:latin typeface="Meiryo" panose="020B0604030504040204" pitchFamily="34" charset="-128"/>
                <a:ea typeface="Meiryo" panose="020B0604030504040204" pitchFamily="34" charset="-128"/>
              </a:rPr>
              <a:t>Firewall</a:t>
            </a:r>
            <a:r>
              <a:rPr kumimoji="1" lang="ja-JP" altLang="en-US" sz="1667" dirty="0">
                <a:solidFill>
                  <a:schemeClr val="tx1">
                    <a:lumMod val="75000"/>
                  </a:schemeClr>
                </a:solidFill>
                <a:latin typeface="Meiryo" panose="020B0604030504040204" pitchFamily="34" charset="-128"/>
                <a:ea typeface="Meiryo" panose="020B0604030504040204" pitchFamily="34" charset="-128"/>
              </a:rPr>
              <a:t>機能の二重管理を無くし、設計</a:t>
            </a:r>
            <a:r>
              <a:rPr kumimoji="1" lang="en-US" altLang="ja-JP" sz="1667" dirty="0">
                <a:solidFill>
                  <a:schemeClr val="tx1">
                    <a:lumMod val="75000"/>
                  </a:schemeClr>
                </a:solidFill>
                <a:latin typeface="Meiryo" panose="020B0604030504040204" pitchFamily="34" charset="-128"/>
                <a:ea typeface="Meiryo" panose="020B0604030504040204" pitchFamily="34" charset="-128"/>
              </a:rPr>
              <a:t>/</a:t>
            </a:r>
            <a:r>
              <a:rPr kumimoji="1" lang="ja-JP" altLang="en-US" sz="1667" dirty="0">
                <a:solidFill>
                  <a:schemeClr val="tx1">
                    <a:lumMod val="75000"/>
                  </a:schemeClr>
                </a:solidFill>
                <a:latin typeface="Meiryo" panose="020B0604030504040204" pitchFamily="34" charset="-128"/>
                <a:ea typeface="Meiryo" panose="020B0604030504040204" pitchFamily="34" charset="-128"/>
              </a:rPr>
              <a:t>運用コストを下げる意味では、セキュリティグループで対応可能であれば、</a:t>
            </a:r>
            <a:r>
              <a:rPr kumimoji="1" lang="ja-JP" altLang="en-US" sz="1667" b="1" dirty="0">
                <a:solidFill>
                  <a:schemeClr val="tx1">
                    <a:lumMod val="75000"/>
                  </a:schemeClr>
                </a:solidFill>
                <a:latin typeface="Meiryo" panose="020B0604030504040204" pitchFamily="34" charset="-128"/>
                <a:ea typeface="Meiryo" panose="020B0604030504040204" pitchFamily="34" charset="-128"/>
              </a:rPr>
              <a:t>セキュリティグループにまとめる</a:t>
            </a:r>
            <a:r>
              <a:rPr kumimoji="1" lang="ja-JP" altLang="en-US" sz="1667" dirty="0">
                <a:solidFill>
                  <a:schemeClr val="tx1">
                    <a:lumMod val="75000"/>
                  </a:schemeClr>
                </a:solidFill>
                <a:latin typeface="Meiryo" panose="020B0604030504040204" pitchFamily="34" charset="-128"/>
                <a:ea typeface="Meiryo" panose="020B0604030504040204" pitchFamily="34" charset="-128"/>
              </a:rPr>
              <a:t>ことを推奨</a:t>
            </a:r>
            <a:endParaRPr kumimoji="1" lang="en-US" altLang="ja-JP" sz="1667" dirty="0">
              <a:solidFill>
                <a:schemeClr val="tx1">
                  <a:lumMod val="75000"/>
                </a:schemeClr>
              </a:solidFill>
              <a:latin typeface="Meiryo" panose="020B0604030504040204" pitchFamily="34" charset="-128"/>
              <a:ea typeface="Meiryo" panose="020B0604030504040204" pitchFamily="34" charset="-128"/>
            </a:endParaRPr>
          </a:p>
          <a:p>
            <a:pPr marL="122762" indent="-122762">
              <a:buFont typeface="Arial" panose="020B0604020202020204" pitchFamily="34" charset="0"/>
              <a:buChar char="•"/>
            </a:pPr>
            <a:endParaRPr kumimoji="1" lang="en-US" altLang="ja-JP" sz="1667" dirty="0">
              <a:solidFill>
                <a:schemeClr val="tx1">
                  <a:lumMod val="75000"/>
                </a:schemeClr>
              </a:solidFill>
              <a:latin typeface="Meiryo" panose="020B0604030504040204" pitchFamily="34" charset="-128"/>
              <a:ea typeface="Meiryo" panose="020B0604030504040204" pitchFamily="34" charset="-128"/>
            </a:endParaRPr>
          </a:p>
          <a:p>
            <a:pPr marL="122762" indent="-122762">
              <a:buFont typeface="Arial" panose="020B0604020202020204" pitchFamily="34" charset="0"/>
              <a:buChar char="•"/>
            </a:pPr>
            <a:r>
              <a:rPr kumimoji="1" lang="ja-JP" altLang="en-US" sz="1667" dirty="0">
                <a:solidFill>
                  <a:schemeClr val="tx1">
                    <a:lumMod val="75000"/>
                  </a:schemeClr>
                </a:solidFill>
                <a:latin typeface="Meiryo" panose="020B0604030504040204" pitchFamily="34" charset="-128"/>
                <a:ea typeface="Meiryo" panose="020B0604030504040204" pitchFamily="34" charset="-128"/>
              </a:rPr>
              <a:t>利用する場合は細かな制御はさせずガードレールとして利用することを推奨</a:t>
            </a:r>
            <a:endParaRPr kumimoji="1" lang="en-US" altLang="ja-JP" sz="1667" dirty="0">
              <a:solidFill>
                <a:schemeClr val="tx1">
                  <a:lumMod val="75000"/>
                </a:schemeClr>
              </a:solidFill>
              <a:latin typeface="Meiryo" panose="020B0604030504040204" pitchFamily="34" charset="-128"/>
              <a:ea typeface="Meiryo" panose="020B0604030504040204" pitchFamily="34" charset="-128"/>
            </a:endParaRPr>
          </a:p>
          <a:p>
            <a:pPr marL="476232" lvl="1" indent="-237057">
              <a:buFont typeface="Meiryo UI" panose="020B0604030504040204" pitchFamily="50" charset="-128"/>
              <a:buChar char="-"/>
            </a:pPr>
            <a:r>
              <a:rPr kumimoji="1" lang="ja-JP" altLang="en-US" sz="1500" dirty="0">
                <a:solidFill>
                  <a:schemeClr val="tx1">
                    <a:lumMod val="75000"/>
                  </a:schemeClr>
                </a:solidFill>
                <a:latin typeface="Meiryo" panose="020B0604030504040204" pitchFamily="34" charset="-128"/>
                <a:ea typeface="Meiryo" panose="020B0604030504040204" pitchFamily="34" charset="-128"/>
              </a:rPr>
              <a:t>例</a:t>
            </a:r>
            <a:r>
              <a:rPr kumimoji="1" lang="en-US" altLang="ja-JP" sz="1500" dirty="0">
                <a:solidFill>
                  <a:schemeClr val="tx1">
                    <a:lumMod val="75000"/>
                  </a:schemeClr>
                </a:solidFill>
                <a:latin typeface="Meiryo" panose="020B0604030504040204" pitchFamily="34" charset="-128"/>
                <a:ea typeface="Meiryo" panose="020B0604030504040204" pitchFamily="34" charset="-128"/>
              </a:rPr>
              <a:t>: </a:t>
            </a:r>
            <a:r>
              <a:rPr kumimoji="1" lang="ja-JP" altLang="en-US" sz="1500" dirty="0">
                <a:solidFill>
                  <a:schemeClr val="tx1">
                    <a:lumMod val="75000"/>
                  </a:schemeClr>
                </a:solidFill>
                <a:latin typeface="Meiryo" panose="020B0604030504040204" pitchFamily="34" charset="-128"/>
                <a:ea typeface="Meiryo" panose="020B0604030504040204" pitchFamily="34" charset="-128"/>
              </a:rPr>
              <a:t>特定のネットワークセグメントとの通信を拒否</a:t>
            </a:r>
            <a:r>
              <a:rPr kumimoji="1" lang="en-US" altLang="ja-JP" sz="1500" dirty="0">
                <a:solidFill>
                  <a:schemeClr val="tx1">
                    <a:lumMod val="75000"/>
                  </a:schemeClr>
                </a:solidFill>
                <a:latin typeface="Meiryo" panose="020B0604030504040204" pitchFamily="34" charset="-128"/>
                <a:ea typeface="Meiryo" panose="020B0604030504040204" pitchFamily="34" charset="-128"/>
              </a:rPr>
              <a:t>(</a:t>
            </a:r>
            <a:r>
              <a:rPr kumimoji="1" lang="ja-JP" altLang="en-US" sz="1500" dirty="0">
                <a:solidFill>
                  <a:schemeClr val="tx1">
                    <a:lumMod val="75000"/>
                  </a:schemeClr>
                </a:solidFill>
                <a:latin typeface="Meiryo" panose="020B0604030504040204" pitchFamily="34" charset="-128"/>
                <a:ea typeface="Meiryo" panose="020B0604030504040204" pitchFamily="34" charset="-128"/>
              </a:rPr>
              <a:t>拒否リスト化</a:t>
            </a:r>
            <a:r>
              <a:rPr kumimoji="1" lang="en-US" altLang="ja-JP" sz="1500" dirty="0">
                <a:solidFill>
                  <a:schemeClr val="tx1">
                    <a:lumMod val="75000"/>
                  </a:schemeClr>
                </a:solidFill>
                <a:latin typeface="Meiryo" panose="020B0604030504040204" pitchFamily="34" charset="-128"/>
                <a:ea typeface="Meiryo" panose="020B0604030504040204" pitchFamily="34" charset="-128"/>
              </a:rPr>
              <a:t>)</a:t>
            </a:r>
            <a:r>
              <a:rPr kumimoji="1" lang="ja-JP" altLang="en-US" sz="1500" dirty="0">
                <a:solidFill>
                  <a:schemeClr val="tx1">
                    <a:lumMod val="75000"/>
                  </a:schemeClr>
                </a:solidFill>
                <a:latin typeface="Meiryo" panose="020B0604030504040204" pitchFamily="34" charset="-128"/>
                <a:ea typeface="Meiryo" panose="020B0604030504040204" pitchFamily="34" charset="-128"/>
              </a:rPr>
              <a:t>する必要がある場合には利用</a:t>
            </a:r>
            <a:endParaRPr kumimoji="1" lang="en-US" altLang="ja-JP" sz="1667" dirty="0">
              <a:solidFill>
                <a:schemeClr val="tx1">
                  <a:lumMod val="75000"/>
                </a:schemeClr>
              </a:solidFill>
              <a:latin typeface="Meiryo" panose="020B0604030504040204" pitchFamily="34" charset="-128"/>
              <a:ea typeface="Meiryo" panose="020B0604030504040204" pitchFamily="34" charset="-128"/>
            </a:endParaRPr>
          </a:p>
        </p:txBody>
      </p:sp>
      <p:sp>
        <p:nvSpPr>
          <p:cNvPr id="4" name="正方形/長方形 2">
            <a:extLst>
              <a:ext uri="{FF2B5EF4-FFF2-40B4-BE49-F238E27FC236}">
                <a16:creationId xmlns:a16="http://schemas.microsoft.com/office/drawing/2014/main" id="{85E8D19D-04CA-B169-4DE5-F390F1F49AE2}"/>
              </a:ext>
            </a:extLst>
          </p:cNvPr>
          <p:cNvSpPr/>
          <p:nvPr/>
        </p:nvSpPr>
        <p:spPr>
          <a:xfrm>
            <a:off x="282039" y="1611120"/>
            <a:ext cx="5498275" cy="2580643"/>
          </a:xfrm>
          <a:prstGeom prst="rect">
            <a:avLst/>
          </a:prstGeom>
        </p:spPr>
        <p:txBody>
          <a:bodyPr wrap="square">
            <a:spAutoFit/>
          </a:bodyPr>
          <a:lstStyle/>
          <a:p>
            <a:pPr marL="122762" indent="-122762">
              <a:buFont typeface="Arial" panose="020B0604020202020204" pitchFamily="34" charset="0"/>
              <a:buChar char="•"/>
            </a:pPr>
            <a:r>
              <a:rPr lang="ja-JP" altLang="en-US" sz="1667" dirty="0">
                <a:solidFill>
                  <a:schemeClr val="tx1">
                    <a:lumMod val="75000"/>
                  </a:schemeClr>
                </a:solidFill>
                <a:latin typeface="Meiryo" panose="020B0604030504040204" pitchFamily="34" charset="-128"/>
                <a:ea typeface="Meiryo" panose="020B0604030504040204" pitchFamily="34" charset="-128"/>
              </a:rPr>
              <a:t>基本は最小権限の原則を踏まえて</a:t>
            </a:r>
            <a:r>
              <a:rPr lang="ja-JP" altLang="en-US" sz="1667" b="1" dirty="0">
                <a:solidFill>
                  <a:schemeClr val="tx1">
                    <a:lumMod val="75000"/>
                  </a:schemeClr>
                </a:solidFill>
                <a:latin typeface="Meiryo" panose="020B0604030504040204" pitchFamily="34" charset="-128"/>
                <a:ea typeface="Meiryo" panose="020B0604030504040204" pitchFamily="34" charset="-128"/>
              </a:rPr>
              <a:t>必要な通信のみを許可</a:t>
            </a:r>
            <a:r>
              <a:rPr lang="ja-JP" altLang="en-US" sz="1667" dirty="0">
                <a:solidFill>
                  <a:schemeClr val="tx1">
                    <a:lumMod val="75000"/>
                  </a:schemeClr>
                </a:solidFill>
                <a:latin typeface="Meiryo" panose="020B0604030504040204" pitchFamily="34" charset="-128"/>
                <a:ea typeface="Meiryo" panose="020B0604030504040204" pitchFamily="34" charset="-128"/>
              </a:rPr>
              <a:t>する</a:t>
            </a:r>
            <a:endParaRPr lang="en-US" altLang="ja-JP" sz="1667" dirty="0">
              <a:solidFill>
                <a:schemeClr val="tx1">
                  <a:lumMod val="75000"/>
                </a:schemeClr>
              </a:solidFill>
              <a:latin typeface="Meiryo" panose="020B0604030504040204" pitchFamily="34" charset="-128"/>
              <a:ea typeface="Meiryo" panose="020B0604030504040204" pitchFamily="34" charset="-128"/>
            </a:endParaRPr>
          </a:p>
          <a:p>
            <a:pPr marL="122762" indent="-122762">
              <a:buFont typeface="Arial" panose="020B0604020202020204" pitchFamily="34" charset="0"/>
              <a:buChar char="•"/>
            </a:pPr>
            <a:endParaRPr lang="ja-JP" altLang="en-US" sz="1667" dirty="0">
              <a:solidFill>
                <a:schemeClr val="tx1">
                  <a:lumMod val="75000"/>
                </a:schemeClr>
              </a:solidFill>
              <a:latin typeface="Meiryo" panose="020B0604030504040204" pitchFamily="34" charset="-128"/>
              <a:ea typeface="Meiryo" panose="020B0604030504040204" pitchFamily="34" charset="-128"/>
            </a:endParaRPr>
          </a:p>
          <a:p>
            <a:pPr marL="122762" indent="-122762">
              <a:buFont typeface="Arial" panose="020B0604020202020204" pitchFamily="34" charset="0"/>
              <a:buChar char="•"/>
            </a:pPr>
            <a:r>
              <a:rPr lang="en-US" altLang="ja-JP" sz="1667" dirty="0">
                <a:solidFill>
                  <a:schemeClr val="tx1">
                    <a:lumMod val="75000"/>
                  </a:schemeClr>
                </a:solidFill>
                <a:latin typeface="Meiryo" panose="020B0604030504040204" pitchFamily="34" charset="-128"/>
                <a:ea typeface="Meiryo" panose="020B0604030504040204" pitchFamily="34" charset="-128"/>
              </a:rPr>
              <a:t>egress</a:t>
            </a:r>
            <a:r>
              <a:rPr lang="ja-JP" altLang="en-US" sz="1667" dirty="0">
                <a:solidFill>
                  <a:schemeClr val="tx1">
                    <a:lumMod val="75000"/>
                  </a:schemeClr>
                </a:solidFill>
                <a:latin typeface="Meiryo" panose="020B0604030504040204" pitchFamily="34" charset="-128"/>
                <a:ea typeface="Meiryo" panose="020B0604030504040204" pitchFamily="34" charset="-128"/>
              </a:rPr>
              <a:t>通信の限定については、例えば、万が一特定のサーバが危殆化した場合 </a:t>
            </a:r>
            <a:r>
              <a:rPr lang="en-US" altLang="ja-JP" sz="1667" dirty="0">
                <a:solidFill>
                  <a:schemeClr val="tx1">
                    <a:lumMod val="75000"/>
                  </a:schemeClr>
                </a:solidFill>
                <a:latin typeface="Meiryo" panose="020B0604030504040204" pitchFamily="34" charset="-128"/>
                <a:ea typeface="Meiryo" panose="020B0604030504040204" pitchFamily="34" charset="-128"/>
              </a:rPr>
              <a:t>(</a:t>
            </a:r>
            <a:r>
              <a:rPr lang="ja-JP" altLang="en-US" sz="1667" dirty="0">
                <a:solidFill>
                  <a:schemeClr val="tx1">
                    <a:lumMod val="75000"/>
                  </a:schemeClr>
                </a:solidFill>
                <a:latin typeface="Meiryo" panose="020B0604030504040204" pitchFamily="34" charset="-128"/>
                <a:ea typeface="Meiryo" panose="020B0604030504040204" pitchFamily="34" charset="-128"/>
              </a:rPr>
              <a:t>外部からの脆弱性をついた攻撃、標的型攻撃によるマルウェアの設置、等</a:t>
            </a:r>
            <a:r>
              <a:rPr lang="en-US" altLang="ja-JP" sz="1667" dirty="0">
                <a:solidFill>
                  <a:schemeClr val="tx1">
                    <a:lumMod val="75000"/>
                  </a:schemeClr>
                </a:solidFill>
                <a:latin typeface="Meiryo" panose="020B0604030504040204" pitchFamily="34" charset="-128"/>
                <a:ea typeface="Meiryo" panose="020B0604030504040204" pitchFamily="34" charset="-128"/>
              </a:rPr>
              <a:t>) </a:t>
            </a:r>
            <a:r>
              <a:rPr lang="ja-JP" altLang="en-US" sz="1667" dirty="0">
                <a:solidFill>
                  <a:schemeClr val="tx1">
                    <a:lumMod val="75000"/>
                  </a:schemeClr>
                </a:solidFill>
                <a:latin typeface="Meiryo" panose="020B0604030504040204" pitchFamily="34" charset="-128"/>
                <a:ea typeface="Meiryo" panose="020B0604030504040204" pitchFamily="34" charset="-128"/>
              </a:rPr>
              <a:t>の影響範囲を限定するのに有効</a:t>
            </a:r>
          </a:p>
          <a:p>
            <a:pPr marL="480465" lvl="1" indent="-243408">
              <a:buFont typeface="Meiryo UI" panose="020B0604030504040204" pitchFamily="50" charset="-128"/>
              <a:buChar char="-"/>
            </a:pPr>
            <a:r>
              <a:rPr lang="ja-JP" altLang="en-US" sz="1500" dirty="0">
                <a:solidFill>
                  <a:schemeClr val="tx1">
                    <a:lumMod val="75000"/>
                  </a:schemeClr>
                </a:solidFill>
                <a:latin typeface="Meiryo" panose="020B0604030504040204" pitchFamily="34" charset="-128"/>
                <a:ea typeface="Meiryo" panose="020B0604030504040204" pitchFamily="34" charset="-128"/>
              </a:rPr>
              <a:t>宛先が</a:t>
            </a:r>
            <a:r>
              <a:rPr lang="en-US" altLang="ja-JP" sz="1500" dirty="0">
                <a:solidFill>
                  <a:schemeClr val="tx1">
                    <a:lumMod val="75000"/>
                  </a:schemeClr>
                </a:solidFill>
                <a:latin typeface="Meiryo" panose="020B0604030504040204" pitchFamily="34" charset="-128"/>
                <a:ea typeface="Meiryo" panose="020B0604030504040204" pitchFamily="34" charset="-128"/>
              </a:rPr>
              <a:t>VPC</a:t>
            </a:r>
            <a:r>
              <a:rPr lang="ja-JP" altLang="en-US" sz="1500" dirty="0">
                <a:solidFill>
                  <a:schemeClr val="tx1">
                    <a:lumMod val="75000"/>
                  </a:schemeClr>
                </a:solidFill>
                <a:latin typeface="Meiryo" panose="020B0604030504040204" pitchFamily="34" charset="-128"/>
                <a:ea typeface="Meiryo" panose="020B0604030504040204" pitchFamily="34" charset="-128"/>
              </a:rPr>
              <a:t>内の場合に関しては、宛先側で</a:t>
            </a:r>
            <a:r>
              <a:rPr lang="en-US" altLang="ja-JP" sz="1500" dirty="0">
                <a:solidFill>
                  <a:schemeClr val="tx1">
                    <a:lumMod val="75000"/>
                  </a:schemeClr>
                </a:solidFill>
                <a:latin typeface="Meiryo" panose="020B0604030504040204" pitchFamily="34" charset="-128"/>
                <a:ea typeface="Meiryo" panose="020B0604030504040204" pitchFamily="34" charset="-128"/>
              </a:rPr>
              <a:t>ingress</a:t>
            </a:r>
            <a:r>
              <a:rPr lang="ja-JP" altLang="en-US" sz="1500" dirty="0">
                <a:solidFill>
                  <a:schemeClr val="tx1">
                    <a:lumMod val="75000"/>
                  </a:schemeClr>
                </a:solidFill>
                <a:latin typeface="Meiryo" panose="020B0604030504040204" pitchFamily="34" charset="-128"/>
                <a:ea typeface="Meiryo" panose="020B0604030504040204" pitchFamily="34" charset="-128"/>
              </a:rPr>
              <a:t>通信を正しく制限していることを前提として、広く許可する方針は問題ない</a:t>
            </a:r>
            <a:r>
              <a:rPr lang="ja-JP" altLang="en-US" sz="1500">
                <a:solidFill>
                  <a:schemeClr val="tx1">
                    <a:lumMod val="75000"/>
                  </a:schemeClr>
                </a:solidFill>
                <a:latin typeface="Meiryo" panose="020B0604030504040204" pitchFamily="34" charset="-128"/>
                <a:ea typeface="Meiryo" panose="020B0604030504040204" pitchFamily="34" charset="-128"/>
              </a:rPr>
              <a:t>と考えられる</a:t>
            </a:r>
            <a:endParaRPr lang="ja-JP" altLang="en-US" sz="1500" dirty="0">
              <a:solidFill>
                <a:schemeClr val="tx1">
                  <a:lumMod val="75000"/>
                </a:schemeClr>
              </a:solidFill>
              <a:latin typeface="Meiryo" panose="020B0604030504040204" pitchFamily="34" charset="-128"/>
              <a:ea typeface="Meiryo" panose="020B0604030504040204" pitchFamily="34" charset="-128"/>
            </a:endParaRPr>
          </a:p>
        </p:txBody>
      </p:sp>
      <p:sp>
        <p:nvSpPr>
          <p:cNvPr id="5" name="TextBox 4">
            <a:extLst>
              <a:ext uri="{FF2B5EF4-FFF2-40B4-BE49-F238E27FC236}">
                <a16:creationId xmlns:a16="http://schemas.microsoft.com/office/drawing/2014/main" id="{FA77D214-BC68-C5A0-64AB-84498792A08C}"/>
              </a:ext>
            </a:extLst>
          </p:cNvPr>
          <p:cNvSpPr txBox="1"/>
          <p:nvPr/>
        </p:nvSpPr>
        <p:spPr>
          <a:xfrm>
            <a:off x="1373726" y="4356817"/>
            <a:ext cx="2919389" cy="738664"/>
          </a:xfrm>
          <a:prstGeom prst="rect">
            <a:avLst/>
          </a:prstGeom>
          <a:noFill/>
        </p:spPr>
        <p:txBody>
          <a:bodyPr wrap="none" rtlCol="0">
            <a:spAutoFit/>
          </a:bodyPr>
          <a:lstStyle/>
          <a:p>
            <a:pPr algn="l"/>
            <a:r>
              <a:rPr kumimoji="1" lang="en-JP" sz="1400" dirty="0">
                <a:latin typeface="Meiryo" panose="020B0604030504040204" pitchFamily="34" charset="-128"/>
                <a:ea typeface="Meiryo" panose="020B0604030504040204" pitchFamily="34" charset="-128"/>
                <a:cs typeface="Amazon Ember" panose="020B0603020204020204" pitchFamily="34" charset="0"/>
              </a:rPr>
              <a:t>※ingress: 外部から内部への通信</a:t>
            </a:r>
          </a:p>
          <a:p>
            <a:pPr algn="l"/>
            <a:r>
              <a:rPr kumimoji="1" lang="ja-JP" altLang="en-US" sz="1400">
                <a:latin typeface="Meiryo" panose="020B0604030504040204" pitchFamily="34" charset="-128"/>
                <a:ea typeface="Meiryo" panose="020B0604030504040204" pitchFamily="34" charset="-128"/>
                <a:cs typeface="Amazon Ember" panose="020B0603020204020204" pitchFamily="34" charset="0"/>
              </a:rPr>
              <a:t>　</a:t>
            </a:r>
            <a:r>
              <a:rPr kumimoji="1" lang="en-JP" sz="1400" dirty="0">
                <a:latin typeface="Meiryo" panose="020B0604030504040204" pitchFamily="34" charset="-128"/>
                <a:ea typeface="Meiryo" panose="020B0604030504040204" pitchFamily="34" charset="-128"/>
                <a:cs typeface="Amazon Ember" panose="020B0603020204020204" pitchFamily="34" charset="0"/>
              </a:rPr>
              <a:t>egress: 内部から外部への通信</a:t>
            </a:r>
          </a:p>
          <a:p>
            <a:pPr algn="l"/>
            <a:endParaRPr kumimoji="1" lang="en-JP" sz="1400" dirty="0">
              <a:latin typeface="Meiryo" panose="020B0604030504040204" pitchFamily="34" charset="-128"/>
              <a:ea typeface="Meiryo" panose="020B0604030504040204" pitchFamily="34" charset="-128"/>
              <a:cs typeface="Amazon Ember" panose="020B0603020204020204" pitchFamily="34" charset="0"/>
            </a:endParaRPr>
          </a:p>
        </p:txBody>
      </p:sp>
      <p:sp>
        <p:nvSpPr>
          <p:cNvPr id="6" name="TextBox 5">
            <a:extLst>
              <a:ext uri="{FF2B5EF4-FFF2-40B4-BE49-F238E27FC236}">
                <a16:creationId xmlns:a16="http://schemas.microsoft.com/office/drawing/2014/main" id="{C1F10AD2-582A-1389-E739-33499E0E0756}"/>
              </a:ext>
            </a:extLst>
          </p:cNvPr>
          <p:cNvSpPr txBox="1"/>
          <p:nvPr/>
        </p:nvSpPr>
        <p:spPr>
          <a:xfrm>
            <a:off x="1543644" y="1045956"/>
            <a:ext cx="2749471" cy="400110"/>
          </a:xfrm>
          <a:prstGeom prst="rect">
            <a:avLst/>
          </a:prstGeom>
          <a:noFill/>
        </p:spPr>
        <p:txBody>
          <a:bodyPr wrap="none" rtlCol="0">
            <a:spAutoFit/>
          </a:bodyPr>
          <a:lstStyle/>
          <a:p>
            <a:pPr algn="l"/>
            <a:r>
              <a:rPr kumimoji="1" lang="en-JP" sz="2000" b="1" dirty="0">
                <a:latin typeface="Meiryo" panose="020B0604030504040204" pitchFamily="34" charset="-128"/>
                <a:ea typeface="Meiryo" panose="020B0604030504040204" pitchFamily="34" charset="-128"/>
                <a:cs typeface="Amazon Ember" panose="020B0603020204020204" pitchFamily="34" charset="0"/>
              </a:rPr>
              <a:t>セキュリティグループ</a:t>
            </a:r>
          </a:p>
        </p:txBody>
      </p:sp>
      <p:sp>
        <p:nvSpPr>
          <p:cNvPr id="7" name="TextBox 6">
            <a:extLst>
              <a:ext uri="{FF2B5EF4-FFF2-40B4-BE49-F238E27FC236}">
                <a16:creationId xmlns:a16="http://schemas.microsoft.com/office/drawing/2014/main" id="{B7636FD4-1669-CD5D-DC6B-7A90E5A2E617}"/>
              </a:ext>
            </a:extLst>
          </p:cNvPr>
          <p:cNvSpPr txBox="1"/>
          <p:nvPr/>
        </p:nvSpPr>
        <p:spPr>
          <a:xfrm>
            <a:off x="7898885" y="1045956"/>
            <a:ext cx="2240678" cy="400110"/>
          </a:xfrm>
          <a:prstGeom prst="rect">
            <a:avLst/>
          </a:prstGeom>
          <a:noFill/>
        </p:spPr>
        <p:txBody>
          <a:bodyPr wrap="none" rtlCol="0">
            <a:spAutoFit/>
          </a:bodyPr>
          <a:lstStyle/>
          <a:p>
            <a:pPr algn="l"/>
            <a:r>
              <a:rPr kumimoji="1" lang="en-JP" sz="2000" b="1" dirty="0">
                <a:latin typeface="Meiryo" panose="020B0604030504040204" pitchFamily="34" charset="-128"/>
                <a:ea typeface="Meiryo" panose="020B0604030504040204" pitchFamily="34" charset="-128"/>
                <a:cs typeface="Amazon Ember" panose="020B0603020204020204" pitchFamily="34" charset="0"/>
              </a:rPr>
              <a:t>ネットワークACL</a:t>
            </a:r>
          </a:p>
        </p:txBody>
      </p:sp>
      <p:sp>
        <p:nvSpPr>
          <p:cNvPr id="8" name="テキスト ボックス 7">
            <a:extLst>
              <a:ext uri="{FF2B5EF4-FFF2-40B4-BE49-F238E27FC236}">
                <a16:creationId xmlns:a16="http://schemas.microsoft.com/office/drawing/2014/main" id="{123F0908-7001-C732-03E1-6B8E10E28F7A}"/>
              </a:ext>
            </a:extLst>
          </p:cNvPr>
          <p:cNvSpPr txBox="1"/>
          <p:nvPr/>
        </p:nvSpPr>
        <p:spPr>
          <a:xfrm>
            <a:off x="10900881" y="0"/>
            <a:ext cx="1291119" cy="307777"/>
          </a:xfrm>
          <a:prstGeom prst="rect">
            <a:avLst/>
          </a:prstGeom>
          <a:noFill/>
        </p:spPr>
        <p:txBody>
          <a:bodyPr wrap="square" anchor="ctr">
            <a:spAutoFit/>
          </a:bodyPr>
          <a:lstStyle/>
          <a:p>
            <a:pPr algn="ctr"/>
            <a:r>
              <a:rPr lang="en-US" altLang="ja-JP" sz="1400" b="0" i="0" dirty="0">
                <a:solidFill>
                  <a:schemeClr val="bg1">
                    <a:lumMod val="50000"/>
                  </a:schemeClr>
                </a:solidFill>
                <a:effectLst/>
                <a:latin typeface="Meiryo" panose="020B0604030504040204" pitchFamily="34" charset="-128"/>
                <a:ea typeface="Meiryo" panose="020B0604030504040204" pitchFamily="34" charset="-128"/>
              </a:rPr>
              <a:t>SEC05-BP02</a:t>
            </a:r>
            <a:endParaRPr lang="ja-JP" altLang="en-US" sz="1400">
              <a:solidFill>
                <a:schemeClr val="bg1">
                  <a:lumMod val="50000"/>
                </a:schemeClr>
              </a:solidFill>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279613559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Rectangle 10">
            <a:extLst>
              <a:ext uri="{FF2B5EF4-FFF2-40B4-BE49-F238E27FC236}">
                <a16:creationId xmlns:a16="http://schemas.microsoft.com/office/drawing/2014/main" id="{1BCC5EBF-DD54-4091-BE1D-A4A40707263A}"/>
              </a:ext>
            </a:extLst>
          </p:cNvPr>
          <p:cNvSpPr/>
          <p:nvPr/>
        </p:nvSpPr>
        <p:spPr>
          <a:xfrm>
            <a:off x="282038" y="1875148"/>
            <a:ext cx="4174980" cy="2203161"/>
          </a:xfrm>
          <a:prstGeom prst="rect">
            <a:avLst/>
          </a:prstGeom>
        </p:spPr>
        <p:txBody>
          <a:bodyPr wrap="square" lIns="24000" tIns="24000" rIns="24000" bIns="24000">
            <a:spAutoFit/>
          </a:bodyPr>
          <a:lstStyle/>
          <a:p>
            <a:pPr marL="119995" indent="-119995">
              <a:buFont typeface="Arial" panose="020B0604020202020204" pitchFamily="34" charset="0"/>
              <a:buChar char="•"/>
            </a:pPr>
            <a:r>
              <a:rPr kumimoji="1" lang="ja-JP" altLang="en-US" sz="1667">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インターネットゲートウェイを経由せず</a:t>
            </a:r>
            <a:r>
              <a:rPr kumimoji="1" lang="en-US" altLang="ja-JP"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AWS</a:t>
            </a:r>
            <a:r>
              <a:rPr kumimoji="1" lang="ja-JP" altLang="en-US"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のサービス</a:t>
            </a:r>
            <a:r>
              <a:rPr kumimoji="1" lang="en-US" altLang="ja-JP"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API</a:t>
            </a:r>
            <a:r>
              <a:rPr kumimoji="1" lang="ja-JP" altLang="en-US"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と通信が可能</a:t>
            </a:r>
            <a:endParaRPr kumimoji="1" lang="en-US" altLang="ja-JP"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endParaRPr>
          </a:p>
          <a:p>
            <a:pPr marL="479981" lvl="1" indent="-311988">
              <a:spcBef>
                <a:spcPts val="400"/>
              </a:spcBef>
              <a:buFont typeface="Wingdings" panose="05000000000000000000" pitchFamily="2" charset="2"/>
              <a:buChar char="Ø"/>
            </a:pPr>
            <a:r>
              <a:rPr kumimoji="1" lang="en-US" altLang="ja-JP" sz="150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2</a:t>
            </a:r>
            <a:r>
              <a:rPr kumimoji="1" lang="ja-JP" altLang="en-US" sz="150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種類のエンドポイントがあり動作仕様が異なる</a:t>
            </a:r>
            <a:endParaRPr kumimoji="1" lang="en-US" altLang="ja-JP" sz="150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endParaRPr>
          </a:p>
          <a:p>
            <a:pPr marL="119995" lvl="1" indent="-119995">
              <a:spcBef>
                <a:spcPts val="400"/>
              </a:spcBef>
              <a:buFont typeface="Arial" panose="020B0604020202020204" pitchFamily="34" charset="0"/>
              <a:buChar char="•"/>
            </a:pPr>
            <a:r>
              <a:rPr kumimoji="1" lang="ja-JP" altLang="en-US" sz="1667">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インターフェイス型</a:t>
            </a:r>
            <a:r>
              <a:rPr kumimoji="1" lang="ja-JP" altLang="en-US"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は有料となる</a:t>
            </a:r>
            <a:r>
              <a:rPr kumimoji="1" lang="en-US" altLang="ja-JP" sz="1667" baseline="3000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※1</a:t>
            </a:r>
          </a:p>
          <a:p>
            <a:pPr marL="479981" lvl="1" indent="-311988">
              <a:spcBef>
                <a:spcPts val="400"/>
              </a:spcBef>
              <a:buFont typeface="Wingdings" panose="05000000000000000000" pitchFamily="2" charset="2"/>
              <a:buChar char="Ø"/>
            </a:pPr>
            <a:r>
              <a:rPr kumimoji="1" lang="en-US" altLang="ja-JP" sz="1500" dirty="0">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cs typeface="Meiryo" charset="-128"/>
              </a:rPr>
              <a:t>1</a:t>
            </a:r>
            <a:r>
              <a:rPr kumimoji="1" lang="ja-JP" altLang="en-US" sz="1500" dirty="0">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cs typeface="Meiryo" charset="-128"/>
              </a:rPr>
              <a:t>プライベート</a:t>
            </a:r>
            <a:r>
              <a:rPr kumimoji="1" lang="en-US" altLang="ja-JP" sz="1500" dirty="0">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cs typeface="Meiryo" charset="-128"/>
              </a:rPr>
              <a:t>IP</a:t>
            </a:r>
            <a:r>
              <a:rPr kumimoji="1" lang="ja-JP" altLang="en-US" sz="1500" dirty="0">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cs typeface="Meiryo" charset="-128"/>
              </a:rPr>
              <a:t>毎に</a:t>
            </a:r>
            <a:r>
              <a:rPr kumimoji="1" lang="en-US" altLang="ja-JP" sz="1500" dirty="0">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cs typeface="Meiryo" charset="-128"/>
              </a:rPr>
              <a:t>0.014 USD/</a:t>
            </a:r>
            <a:r>
              <a:rPr kumimoji="1" lang="ja-JP" altLang="en-US" sz="1500" dirty="0">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cs typeface="Meiryo" charset="-128"/>
              </a:rPr>
              <a:t>時間（東京）</a:t>
            </a:r>
            <a:r>
              <a:rPr kumimoji="1" lang="en-US" altLang="ja-JP" sz="1500" dirty="0">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cs typeface="Meiryo" charset="-128"/>
              </a:rPr>
              <a:t>+ 0.01 USD/ GB</a:t>
            </a:r>
          </a:p>
          <a:p>
            <a:pPr marL="119995" lvl="1" indent="-119995">
              <a:spcBef>
                <a:spcPts val="400"/>
              </a:spcBef>
              <a:buFont typeface="Arial" panose="020B0604020202020204" pitchFamily="34" charset="0"/>
              <a:buChar char="•"/>
            </a:pPr>
            <a:r>
              <a:rPr kumimoji="1" lang="en-US" altLang="ja-JP"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S3</a:t>
            </a:r>
            <a:r>
              <a:rPr kumimoji="1" lang="ja-JP" altLang="en-US" sz="1667">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もインターフェイス型</a:t>
            </a:r>
            <a:r>
              <a:rPr kumimoji="1" lang="ja-JP" altLang="en-US"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に</a:t>
            </a:r>
            <a:r>
              <a:rPr kumimoji="1" lang="ja-JP" altLang="en-US" sz="1667">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対応</a:t>
            </a:r>
            <a:r>
              <a:rPr kumimoji="1" lang="en-US" altLang="ja-JP"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 </a:t>
            </a:r>
            <a:r>
              <a:rPr kumimoji="1" lang="en-US" altLang="ja-JP" sz="1667" baseline="30000" dirty="0">
                <a:solidFill>
                  <a:schemeClr val="tx1">
                    <a:lumMod val="75000"/>
                  </a:schemeClr>
                </a:solidFill>
                <a:latin typeface="Meiryo" panose="020B0604030504040204" pitchFamily="34" charset="-128"/>
                <a:ea typeface="Meiryo" panose="020B0604030504040204" pitchFamily="34" charset="-128"/>
              </a:rPr>
              <a:t>※2</a:t>
            </a:r>
          </a:p>
        </p:txBody>
      </p:sp>
      <p:sp>
        <p:nvSpPr>
          <p:cNvPr id="83" name="正方形/長方形 82">
            <a:extLst>
              <a:ext uri="{FF2B5EF4-FFF2-40B4-BE49-F238E27FC236}">
                <a16:creationId xmlns:a16="http://schemas.microsoft.com/office/drawing/2014/main" id="{216FD44C-EA9B-4F16-875E-6D29D299BBF2}"/>
              </a:ext>
            </a:extLst>
          </p:cNvPr>
          <p:cNvSpPr/>
          <p:nvPr/>
        </p:nvSpPr>
        <p:spPr>
          <a:xfrm>
            <a:off x="361952" y="5349320"/>
            <a:ext cx="4690007" cy="869719"/>
          </a:xfrm>
          <a:prstGeom prst="rect">
            <a:avLst/>
          </a:prstGeom>
        </p:spPr>
        <p:txBody>
          <a:bodyPr wrap="square" lIns="24000" tIns="24000" rIns="24000" bIns="24000">
            <a:spAutoFit/>
          </a:bodyPr>
          <a:lstStyle/>
          <a:p>
            <a:r>
              <a:rPr lang="en-US" altLang="ja-JP" sz="667" dirty="0">
                <a:solidFill>
                  <a:schemeClr val="tx1">
                    <a:lumMod val="75000"/>
                  </a:schemeClr>
                </a:solidFill>
                <a:latin typeface="Meiryo" panose="020B0604030504040204" pitchFamily="34" charset="-128"/>
                <a:ea typeface="Meiryo" panose="020B0604030504040204" pitchFamily="34" charset="-128"/>
              </a:rPr>
              <a:t>※1  </a:t>
            </a:r>
            <a:r>
              <a:rPr lang="ja-JP" altLang="en-US" sz="667" dirty="0">
                <a:solidFill>
                  <a:schemeClr val="tx1">
                    <a:lumMod val="75000"/>
                  </a:schemeClr>
                </a:solidFill>
                <a:latin typeface="Meiryo" panose="020B0604030504040204" pitchFamily="34" charset="-128"/>
                <a:ea typeface="Meiryo" panose="020B0604030504040204" pitchFamily="34" charset="-128"/>
              </a:rPr>
              <a:t>インターフェイスエンドポイントの料金</a:t>
            </a:r>
          </a:p>
          <a:p>
            <a:r>
              <a:rPr lang="en-US" altLang="ja-JP" sz="667" dirty="0">
                <a:solidFill>
                  <a:schemeClr val="tx1">
                    <a:lumMod val="75000"/>
                  </a:schemeClr>
                </a:solidFill>
                <a:latin typeface="Meiryo" panose="020B0604030504040204" pitchFamily="34" charset="-128"/>
                <a:ea typeface="Meiryo" panose="020B0604030504040204" pitchFamily="34" charset="-128"/>
                <a:hlinkClick r:id="rId3"/>
              </a:rPr>
              <a:t>https://aws.amazon.com/jp/privatelink/pricing/</a:t>
            </a:r>
            <a:endParaRPr lang="en-US" altLang="ja-JP" sz="667" dirty="0">
              <a:solidFill>
                <a:schemeClr val="tx1">
                  <a:lumMod val="75000"/>
                </a:schemeClr>
              </a:solidFill>
              <a:latin typeface="Meiryo" panose="020B0604030504040204" pitchFamily="34" charset="-128"/>
              <a:ea typeface="Meiryo" panose="020B0604030504040204" pitchFamily="34" charset="-128"/>
            </a:endParaRPr>
          </a:p>
          <a:p>
            <a:r>
              <a:rPr lang="en-US" altLang="ja-JP" sz="667" dirty="0">
                <a:solidFill>
                  <a:schemeClr val="tx1">
                    <a:lumMod val="75000"/>
                  </a:schemeClr>
                </a:solidFill>
                <a:latin typeface="Meiryo" panose="020B0604030504040204" pitchFamily="34" charset="-128"/>
                <a:ea typeface="Meiryo" panose="020B0604030504040204" pitchFamily="34" charset="-128"/>
              </a:rPr>
              <a:t>※2  </a:t>
            </a:r>
            <a:r>
              <a:rPr kumimoji="1" lang="en-US" altLang="ja-JP" sz="667" dirty="0">
                <a:solidFill>
                  <a:schemeClr val="tx1">
                    <a:lumMod val="75000"/>
                  </a:schemeClr>
                </a:solidFill>
                <a:latin typeface="Meiryo" panose="020B0604030504040204" pitchFamily="34" charset="-128"/>
                <a:ea typeface="Meiryo" panose="020B0604030504040204" pitchFamily="34" charset="-128"/>
              </a:rPr>
              <a:t>Amazon S3 now supports AWS </a:t>
            </a:r>
            <a:r>
              <a:rPr kumimoji="1" lang="en-US" altLang="ja-JP" sz="667" dirty="0" err="1">
                <a:solidFill>
                  <a:schemeClr val="tx1">
                    <a:lumMod val="75000"/>
                  </a:schemeClr>
                </a:solidFill>
                <a:latin typeface="Meiryo" panose="020B0604030504040204" pitchFamily="34" charset="-128"/>
                <a:ea typeface="Meiryo" panose="020B0604030504040204" pitchFamily="34" charset="-128"/>
              </a:rPr>
              <a:t>PrivateLink</a:t>
            </a:r>
            <a:endParaRPr kumimoji="1" lang="en-US" altLang="ja-JP" sz="667" dirty="0">
              <a:solidFill>
                <a:schemeClr val="tx1">
                  <a:lumMod val="75000"/>
                </a:schemeClr>
              </a:solidFill>
              <a:latin typeface="Meiryo" panose="020B0604030504040204" pitchFamily="34" charset="-128"/>
              <a:ea typeface="Meiryo" panose="020B0604030504040204" pitchFamily="34" charset="-128"/>
            </a:endParaRPr>
          </a:p>
          <a:p>
            <a:r>
              <a:rPr kumimoji="1" lang="en-US" altLang="ja-JP" sz="667" dirty="0">
                <a:solidFill>
                  <a:schemeClr val="tx1">
                    <a:lumMod val="75000"/>
                  </a:schemeClr>
                </a:solidFill>
                <a:latin typeface="Meiryo" panose="020B0604030504040204" pitchFamily="34" charset="-128"/>
                <a:ea typeface="Meiryo" panose="020B0604030504040204" pitchFamily="34" charset="-128"/>
                <a:hlinkClick r:id="rId4"/>
              </a:rPr>
              <a:t>https://aws.amazon.com/about-aws/whats-new/2021/02/amazon-s3-now-supports-aws-privatelink/</a:t>
            </a:r>
            <a:endParaRPr lang="en-US" altLang="ja-JP" sz="667" dirty="0">
              <a:solidFill>
                <a:schemeClr val="tx1">
                  <a:lumMod val="75000"/>
                </a:schemeClr>
              </a:solidFill>
              <a:latin typeface="Meiryo" panose="020B0604030504040204" pitchFamily="34" charset="-128"/>
              <a:ea typeface="Meiryo" panose="020B0604030504040204" pitchFamily="34" charset="-128"/>
            </a:endParaRPr>
          </a:p>
          <a:p>
            <a:endParaRPr lang="en-US" altLang="ja-JP" sz="667" dirty="0">
              <a:solidFill>
                <a:schemeClr val="tx1">
                  <a:lumMod val="75000"/>
                </a:schemeClr>
              </a:solidFill>
              <a:latin typeface="Meiryo" panose="020B0604030504040204" pitchFamily="34" charset="-128"/>
              <a:ea typeface="Meiryo" panose="020B0604030504040204" pitchFamily="34" charset="-128"/>
            </a:endParaRPr>
          </a:p>
          <a:p>
            <a:r>
              <a:rPr lang="ja-JP" altLang="en-US" sz="667" dirty="0">
                <a:solidFill>
                  <a:schemeClr val="tx1">
                    <a:lumMod val="75000"/>
                  </a:schemeClr>
                </a:solidFill>
                <a:latin typeface="Meiryo" panose="020B0604030504040204" pitchFamily="34" charset="-128"/>
                <a:ea typeface="Meiryo" panose="020B0604030504040204" pitchFamily="34" charset="-128"/>
              </a:rPr>
              <a:t>参考</a:t>
            </a:r>
            <a:r>
              <a:rPr lang="en-US" altLang="ja-JP" sz="667" dirty="0">
                <a:solidFill>
                  <a:schemeClr val="tx1">
                    <a:lumMod val="75000"/>
                  </a:schemeClr>
                </a:solidFill>
                <a:latin typeface="Meiryo" panose="020B0604030504040204" pitchFamily="34" charset="-128"/>
                <a:ea typeface="Meiryo" panose="020B0604030504040204" pitchFamily="34" charset="-128"/>
              </a:rPr>
              <a:t>: AWS </a:t>
            </a:r>
            <a:r>
              <a:rPr lang="en-US" altLang="ja-JP" sz="667" dirty="0" err="1">
                <a:solidFill>
                  <a:schemeClr val="tx1">
                    <a:lumMod val="75000"/>
                  </a:schemeClr>
                </a:solidFill>
                <a:latin typeface="Meiryo" panose="020B0604030504040204" pitchFamily="34" charset="-128"/>
                <a:ea typeface="Meiryo" panose="020B0604030504040204" pitchFamily="34" charset="-128"/>
              </a:rPr>
              <a:t>PrivateLink</a:t>
            </a:r>
            <a:r>
              <a:rPr lang="en-US" altLang="ja-JP" sz="667" dirty="0">
                <a:solidFill>
                  <a:schemeClr val="tx1">
                    <a:lumMod val="75000"/>
                  </a:schemeClr>
                </a:solidFill>
                <a:latin typeface="Meiryo" panose="020B0604030504040204" pitchFamily="34" charset="-128"/>
                <a:ea typeface="Meiryo" panose="020B0604030504040204" pitchFamily="34" charset="-128"/>
              </a:rPr>
              <a:t> </a:t>
            </a:r>
            <a:r>
              <a:rPr lang="ja-JP" altLang="en-US" sz="667" dirty="0">
                <a:solidFill>
                  <a:schemeClr val="tx1">
                    <a:lumMod val="75000"/>
                  </a:schemeClr>
                </a:solidFill>
                <a:latin typeface="Meiryo" panose="020B0604030504040204" pitchFamily="34" charset="-128"/>
                <a:ea typeface="Meiryo" panose="020B0604030504040204" pitchFamily="34" charset="-128"/>
              </a:rPr>
              <a:t>および </a:t>
            </a:r>
            <a:r>
              <a:rPr lang="en-US" altLang="ja-JP" sz="667" dirty="0">
                <a:solidFill>
                  <a:schemeClr val="tx1">
                    <a:lumMod val="75000"/>
                  </a:schemeClr>
                </a:solidFill>
                <a:latin typeface="Meiryo" panose="020B0604030504040204" pitchFamily="34" charset="-128"/>
                <a:ea typeface="Meiryo" panose="020B0604030504040204" pitchFamily="34" charset="-128"/>
              </a:rPr>
              <a:t>VPC </a:t>
            </a:r>
            <a:r>
              <a:rPr lang="ja-JP" altLang="en-US" sz="667" dirty="0">
                <a:solidFill>
                  <a:schemeClr val="tx1">
                    <a:lumMod val="75000"/>
                  </a:schemeClr>
                </a:solidFill>
                <a:latin typeface="Meiryo" panose="020B0604030504040204" pitchFamily="34" charset="-128"/>
                <a:ea typeface="Meiryo" panose="020B0604030504040204" pitchFamily="34" charset="-128"/>
              </a:rPr>
              <a:t>エンドポイント</a:t>
            </a:r>
            <a:br>
              <a:rPr lang="en-US" altLang="ja-JP" sz="667" dirty="0">
                <a:solidFill>
                  <a:schemeClr val="tx1">
                    <a:lumMod val="75000"/>
                  </a:schemeClr>
                </a:solidFill>
                <a:latin typeface="Meiryo" panose="020B0604030504040204" pitchFamily="34" charset="-128"/>
                <a:ea typeface="Meiryo" panose="020B0604030504040204" pitchFamily="34" charset="-128"/>
              </a:rPr>
            </a:br>
            <a:r>
              <a:rPr lang="en-US" altLang="ja-JP" sz="667" dirty="0">
                <a:solidFill>
                  <a:schemeClr val="tx1">
                    <a:lumMod val="75000"/>
                  </a:schemeClr>
                </a:solidFill>
                <a:latin typeface="Meiryo" panose="020B0604030504040204" pitchFamily="34" charset="-128"/>
                <a:ea typeface="Meiryo" panose="020B0604030504040204" pitchFamily="34" charset="-128"/>
                <a:hlinkClick r:id="rId5"/>
              </a:rPr>
              <a:t>https://docs.aws.amazon.com/ja_jp/vpc/latest/userguide/endpoiNW-services-overview.html</a:t>
            </a:r>
            <a:endParaRPr lang="en-US" altLang="ja-JP" sz="667" dirty="0">
              <a:solidFill>
                <a:schemeClr val="tx1">
                  <a:lumMod val="75000"/>
                </a:schemeClr>
              </a:solidFill>
              <a:latin typeface="Meiryo" panose="020B0604030504040204" pitchFamily="34" charset="-128"/>
              <a:ea typeface="Meiryo" panose="020B0604030504040204" pitchFamily="34" charset="-128"/>
            </a:endParaRPr>
          </a:p>
          <a:p>
            <a:r>
              <a:rPr lang="en-US" altLang="ja-JP" sz="667" dirty="0">
                <a:solidFill>
                  <a:schemeClr val="tx1">
                    <a:lumMod val="75000"/>
                  </a:schemeClr>
                </a:solidFill>
                <a:latin typeface="Meiryo" panose="020B0604030504040204" pitchFamily="34" charset="-128"/>
                <a:ea typeface="Meiryo" panose="020B0604030504040204" pitchFamily="34" charset="-128"/>
                <a:hlinkClick r:id="rId6"/>
              </a:rPr>
              <a:t>https://docs.aws.amazon.com/ja_jp/vpc/latest/privatelink/endpoiNW-services-overview.html</a:t>
            </a:r>
            <a:endParaRPr lang="en-US" altLang="ja-JP" sz="667" dirty="0">
              <a:solidFill>
                <a:schemeClr val="tx1">
                  <a:lumMod val="75000"/>
                </a:schemeClr>
              </a:solidFill>
              <a:latin typeface="Meiryo" panose="020B0604030504040204" pitchFamily="34" charset="-128"/>
              <a:ea typeface="Meiryo" panose="020B0604030504040204" pitchFamily="34" charset="-128"/>
            </a:endParaRPr>
          </a:p>
        </p:txBody>
      </p:sp>
      <p:graphicFrame>
        <p:nvGraphicFramePr>
          <p:cNvPr id="15" name="表 14">
            <a:extLst>
              <a:ext uri="{FF2B5EF4-FFF2-40B4-BE49-F238E27FC236}">
                <a16:creationId xmlns:a16="http://schemas.microsoft.com/office/drawing/2014/main" id="{8606AA46-7ABC-4795-9F69-AA8AE9A876F0}"/>
              </a:ext>
            </a:extLst>
          </p:cNvPr>
          <p:cNvGraphicFramePr>
            <a:graphicFrameLocks noGrp="1"/>
          </p:cNvGraphicFramePr>
          <p:nvPr/>
        </p:nvGraphicFramePr>
        <p:xfrm>
          <a:off x="4897626" y="1875148"/>
          <a:ext cx="6937485" cy="4180203"/>
        </p:xfrm>
        <a:graphic>
          <a:graphicData uri="http://schemas.openxmlformats.org/drawingml/2006/table">
            <a:tbl>
              <a:tblPr>
                <a:tableStyleId>{5C22544A-7EE6-4342-B048-85BDC9FD1C3A}</a:tableStyleId>
              </a:tblPr>
              <a:tblGrid>
                <a:gridCol w="1568929">
                  <a:extLst>
                    <a:ext uri="{9D8B030D-6E8A-4147-A177-3AD203B41FA5}">
                      <a16:colId xmlns:a16="http://schemas.microsoft.com/office/drawing/2014/main" val="1001290039"/>
                    </a:ext>
                  </a:extLst>
                </a:gridCol>
                <a:gridCol w="2595964">
                  <a:extLst>
                    <a:ext uri="{9D8B030D-6E8A-4147-A177-3AD203B41FA5}">
                      <a16:colId xmlns:a16="http://schemas.microsoft.com/office/drawing/2014/main" val="1453292050"/>
                    </a:ext>
                  </a:extLst>
                </a:gridCol>
                <a:gridCol w="2772592">
                  <a:extLst>
                    <a:ext uri="{9D8B030D-6E8A-4147-A177-3AD203B41FA5}">
                      <a16:colId xmlns:a16="http://schemas.microsoft.com/office/drawing/2014/main" val="3992531815"/>
                    </a:ext>
                  </a:extLst>
                </a:gridCol>
              </a:tblGrid>
              <a:tr h="523638">
                <a:tc>
                  <a:txBody>
                    <a:bodyPr/>
                    <a:lstStyle/>
                    <a:p>
                      <a:pPr algn="ctr"/>
                      <a:r>
                        <a:rPr kumimoji="1" lang="ja-JP" altLang="en-US" sz="1500" b="1" baseline="0">
                          <a:gradFill>
                            <a:gsLst>
                              <a:gs pos="0">
                                <a:schemeClr val="bg1"/>
                              </a:gs>
                              <a:gs pos="100000">
                                <a:schemeClr val="bg1"/>
                              </a:gs>
                            </a:gsLst>
                            <a:lin ang="16200000" scaled="0"/>
                          </a:gradFill>
                          <a:latin typeface="Meiryo" panose="020B0604030504040204" pitchFamily="34" charset="-128"/>
                          <a:ea typeface="Meiryo" panose="020B0604030504040204" pitchFamily="34" charset="-128"/>
                        </a:rPr>
                        <a:t>種類</a:t>
                      </a:r>
                      <a:endParaRPr kumimoji="1" lang="ja-JP" altLang="en-US" sz="1500" b="1" baseline="0" dirty="0">
                        <a:gradFill>
                          <a:gsLst>
                            <a:gs pos="0">
                              <a:schemeClr val="bg1"/>
                            </a:gs>
                            <a:gs pos="100000">
                              <a:schemeClr val="bg1"/>
                            </a:gs>
                          </a:gsLst>
                          <a:lin ang="16200000" scaled="0"/>
                        </a:gradFill>
                        <a:latin typeface="Meiryo" panose="020B0604030504040204" pitchFamily="34" charset="-128"/>
                        <a:ea typeface="Meiryo" panose="020B0604030504040204" pitchFamily="34" charset="-128"/>
                      </a:endParaRPr>
                    </a:p>
                  </a:txBody>
                  <a:tcPr marL="24000" marR="24000" marT="24000" marB="24000" anchor="ctr">
                    <a:lnL w="12700" cmpd="sng">
                      <a:noFill/>
                    </a:lnL>
                    <a:lnR w="12700" cmpd="sng">
                      <a:noFill/>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163D51"/>
                    </a:solidFill>
                  </a:tcPr>
                </a:tc>
                <a:tc>
                  <a:txBody>
                    <a:bodyPr/>
                    <a:lstStyle/>
                    <a:p>
                      <a:pPr algn="ctr"/>
                      <a:r>
                        <a:rPr kumimoji="1" lang="ja-JP" altLang="en-US" sz="1500" b="1" baseline="0">
                          <a:gradFill>
                            <a:gsLst>
                              <a:gs pos="0">
                                <a:schemeClr val="bg1"/>
                              </a:gs>
                              <a:gs pos="100000">
                                <a:schemeClr val="bg1"/>
                              </a:gs>
                            </a:gsLst>
                            <a:lin ang="16200000" scaled="0"/>
                          </a:gradFill>
                          <a:latin typeface="Meiryo" panose="020B0604030504040204" pitchFamily="34" charset="-128"/>
                          <a:ea typeface="Meiryo" panose="020B0604030504040204" pitchFamily="34" charset="-128"/>
                        </a:rPr>
                        <a:t>ゲートウェイ型</a:t>
                      </a:r>
                      <a:endParaRPr kumimoji="1" lang="ja-JP" altLang="en-US" sz="1500" b="1" baseline="0" dirty="0">
                        <a:gradFill>
                          <a:gsLst>
                            <a:gs pos="0">
                              <a:schemeClr val="bg1"/>
                            </a:gs>
                            <a:gs pos="100000">
                              <a:schemeClr val="bg1"/>
                            </a:gs>
                          </a:gsLst>
                          <a:lin ang="16200000" scaled="0"/>
                        </a:gradFill>
                        <a:latin typeface="Meiryo" panose="020B0604030504040204" pitchFamily="34" charset="-128"/>
                        <a:ea typeface="Meiryo" panose="020B0604030504040204" pitchFamily="34" charset="-128"/>
                      </a:endParaRPr>
                    </a:p>
                  </a:txBody>
                  <a:tcPr marL="24000" marR="24000" marT="24000" marB="24000" anchor="ctr">
                    <a:lnL w="12700" cmpd="sng">
                      <a:noFill/>
                    </a:lnL>
                    <a:lnR w="12700" cmpd="sng">
                      <a:noFill/>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163D51"/>
                    </a:solidFill>
                  </a:tcPr>
                </a:tc>
                <a:tc>
                  <a:txBody>
                    <a:bodyPr/>
                    <a:lstStyle/>
                    <a:p>
                      <a:pPr algn="ctr"/>
                      <a:r>
                        <a:rPr kumimoji="1" lang="ja-JP" altLang="en-US" sz="1500" b="1" baseline="0" dirty="0">
                          <a:gradFill>
                            <a:gsLst>
                              <a:gs pos="0">
                                <a:schemeClr val="bg1"/>
                              </a:gs>
                              <a:gs pos="100000">
                                <a:schemeClr val="bg1"/>
                              </a:gs>
                            </a:gsLst>
                            <a:lin ang="16200000" scaled="0"/>
                          </a:gradFill>
                          <a:latin typeface="Meiryo" panose="020B0604030504040204" pitchFamily="34" charset="-128"/>
                          <a:ea typeface="Meiryo" panose="020B0604030504040204" pitchFamily="34" charset="-128"/>
                        </a:rPr>
                        <a:t>インターフェイス型</a:t>
                      </a:r>
                    </a:p>
                  </a:txBody>
                  <a:tcPr marL="24000" marR="24000" marT="24000" marB="24000" anchor="ctr">
                    <a:lnL w="12700" cmpd="sng">
                      <a:noFill/>
                    </a:lnL>
                    <a:lnR w="12700" cmpd="sng">
                      <a:noFill/>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163D51"/>
                    </a:solidFill>
                  </a:tcPr>
                </a:tc>
                <a:extLst>
                  <a:ext uri="{0D108BD9-81ED-4DB2-BD59-A6C34878D82A}">
                    <a16:rowId xmlns:a16="http://schemas.microsoft.com/office/drawing/2014/main" val="98535883"/>
                  </a:ext>
                </a:extLst>
              </a:tr>
              <a:tr h="731313">
                <a:tc>
                  <a:txBody>
                    <a:bodyPr/>
                    <a:lstStyle/>
                    <a:p>
                      <a:pPr algn="ctr"/>
                      <a:r>
                        <a:rPr kumimoji="1" lang="ja-JP" altLang="en-US" sz="1500" b="1" baseline="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利用形態</a:t>
                      </a:r>
                      <a:endParaRPr kumimoji="1" lang="ja-JP" altLang="en-US" sz="1500" b="1" baseline="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endParaRPr>
                    </a:p>
                  </a:txBody>
                  <a:tcPr marL="24000" marR="24000" marT="24000" marB="2400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ja-JP" sz="1500" baseline="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VPC</a:t>
                      </a:r>
                      <a:r>
                        <a:rPr kumimoji="1" lang="ja-JP" altLang="en-US" sz="1500" baseline="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にアタッチする</a:t>
                      </a:r>
                    </a:p>
                  </a:txBody>
                  <a:tcPr marL="24000" marR="24000" marT="24000" marB="2400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kumimoji="1" lang="ja-JP" altLang="en-US" sz="1500" baseline="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サブネット内にインター</a:t>
                      </a:r>
                      <a:br>
                        <a:rPr kumimoji="1" lang="en-US" altLang="ja-JP" sz="1500" baseline="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br>
                      <a:r>
                        <a:rPr kumimoji="1" lang="ja-JP" altLang="en-US" sz="1500" baseline="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フェイスをアタッチする</a:t>
                      </a:r>
                    </a:p>
                  </a:txBody>
                  <a:tcPr marL="24000" marR="24000" marT="24000" marB="2400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8980086"/>
                  </a:ext>
                </a:extLst>
              </a:tr>
              <a:tr h="731313">
                <a:tc>
                  <a:txBody>
                    <a:bodyPr/>
                    <a:lstStyle/>
                    <a:p>
                      <a:pPr algn="ctr"/>
                      <a:r>
                        <a:rPr kumimoji="1" lang="ja-JP" altLang="en-US" sz="1500" b="1" baseline="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利用可能な</a:t>
                      </a:r>
                      <a:br>
                        <a:rPr kumimoji="1" lang="en-US" altLang="ja-JP" sz="1500" b="1" baseline="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br>
                      <a:r>
                        <a:rPr kumimoji="1" lang="ja-JP" altLang="en-US" sz="1500" b="1" baseline="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サービス</a:t>
                      </a:r>
                      <a:endParaRPr kumimoji="1" lang="ja-JP" altLang="en-US" sz="1500" b="1" baseline="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endParaRPr>
                    </a:p>
                  </a:txBody>
                  <a:tcPr marL="24000" marR="24000" marT="24000" marB="2400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kumimoji="1" lang="en-US" altLang="ja-JP" sz="1500" baseline="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S3</a:t>
                      </a:r>
                      <a:r>
                        <a:rPr kumimoji="1" lang="ja-JP" altLang="en-US" sz="1500" baseline="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と</a:t>
                      </a:r>
                      <a:r>
                        <a:rPr kumimoji="1" lang="en-US" altLang="ja-JP" sz="1500" baseline="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DynamoDB</a:t>
                      </a:r>
                      <a:endParaRPr kumimoji="1" lang="ja-JP" altLang="en-US" sz="1500" baseline="0" dirty="0" err="1">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endParaRPr>
                    </a:p>
                  </a:txBody>
                  <a:tcPr marL="24000" marR="24000" marT="24000" marB="2400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kumimoji="1" lang="ja-JP" altLang="en-US" sz="1500" baseline="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複数のサービス</a:t>
                      </a:r>
                      <a:br>
                        <a:rPr kumimoji="1" lang="en-US" altLang="ja-JP" sz="1500" baseline="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br>
                      <a:r>
                        <a:rPr kumimoji="1" lang="en-US" altLang="ja-JP" sz="1200" baseline="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50</a:t>
                      </a:r>
                      <a:r>
                        <a:rPr kumimoji="1" lang="ja-JP" altLang="en-US" sz="1200" baseline="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種類以上</a:t>
                      </a:r>
                      <a:endParaRPr kumimoji="1" lang="ja-JP" altLang="en-US" sz="1500" baseline="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endParaRPr>
                    </a:p>
                  </a:txBody>
                  <a:tcPr marL="24000" marR="24000" marT="24000" marB="2400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19664699"/>
                  </a:ext>
                </a:extLst>
              </a:tr>
              <a:tr h="731313">
                <a:tc>
                  <a:txBody>
                    <a:bodyPr/>
                    <a:lstStyle/>
                    <a:p>
                      <a:pPr algn="ctr"/>
                      <a:r>
                        <a:rPr kumimoji="1" lang="ja-JP" altLang="en-US" sz="1500" b="1" baseline="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アクセス制御</a:t>
                      </a:r>
                      <a:endParaRPr kumimoji="1" lang="ja-JP" altLang="en-US" sz="1500" b="1" baseline="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endParaRPr>
                    </a:p>
                  </a:txBody>
                  <a:tcPr marL="24000" marR="24000" marT="24000" marB="2400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kumimoji="1" lang="ja-JP" altLang="en-US" sz="1500" baseline="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エンドポイントポリシーまたはルートテーブルで制御</a:t>
                      </a:r>
                      <a:endParaRPr kumimoji="1" lang="ja-JP" altLang="en-US" sz="1500" baseline="0" dirty="0" err="1">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endParaRPr>
                    </a:p>
                  </a:txBody>
                  <a:tcPr marL="24000" marR="24000" marT="24000" marB="2400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kumimoji="1" lang="ja-JP" altLang="en-US" sz="1500" baseline="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エンドポイントポリシーまたは</a:t>
                      </a:r>
                      <a:endParaRPr kumimoji="1" lang="en-US" altLang="ja-JP" sz="1500" baseline="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endParaRPr>
                    </a:p>
                    <a:p>
                      <a:pPr algn="ctr"/>
                      <a:r>
                        <a:rPr kumimoji="1" lang="ja-JP" altLang="en-US" sz="1500" baseline="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セキュリティグループで制御</a:t>
                      </a:r>
                    </a:p>
                  </a:txBody>
                  <a:tcPr marL="24000" marR="24000" marT="24000" marB="2400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51670744"/>
                  </a:ext>
                </a:extLst>
              </a:tr>
              <a:tr h="731313">
                <a:tc>
                  <a:txBody>
                    <a:bodyPr/>
                    <a:lstStyle/>
                    <a:p>
                      <a:pPr algn="ctr"/>
                      <a:r>
                        <a:rPr kumimoji="1" lang="ja-JP" altLang="en-US" sz="1500" b="1" baseline="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接続の制約</a:t>
                      </a:r>
                      <a:endParaRPr kumimoji="1" lang="ja-JP" altLang="en-US" sz="1500" b="1" baseline="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endParaRPr>
                    </a:p>
                  </a:txBody>
                  <a:tcPr marL="24000" marR="24000" marT="24000" marB="2400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kumimoji="1" lang="ja-JP" altLang="en-US" sz="1500" baseline="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オンプレや別</a:t>
                      </a:r>
                      <a:r>
                        <a:rPr kumimoji="1" lang="en-US" altLang="ja-JP" sz="1500" baseline="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VPC</a:t>
                      </a:r>
                      <a:r>
                        <a:rPr kumimoji="1" lang="ja-JP" altLang="en-US" sz="1500" baseline="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からの</a:t>
                      </a:r>
                      <a:br>
                        <a:rPr kumimoji="1" lang="en-US" altLang="ja-JP" sz="1500" baseline="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br>
                      <a:r>
                        <a:rPr kumimoji="1" lang="ja-JP" altLang="en-US" sz="1500" baseline="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直接参照は不可</a:t>
                      </a:r>
                      <a:endParaRPr kumimoji="1" lang="ja-JP" altLang="en-US" sz="1500" baseline="0" dirty="0" err="1">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endParaRPr>
                    </a:p>
                  </a:txBody>
                  <a:tcPr marL="24000" marR="24000" marT="24000" marB="2400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kumimoji="1" lang="ja-JP" altLang="en-US" sz="1500" baseline="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別</a:t>
                      </a:r>
                      <a:r>
                        <a:rPr kumimoji="1" lang="en-US" altLang="ja-JP" sz="1500" baseline="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VPC</a:t>
                      </a:r>
                      <a:r>
                        <a:rPr kumimoji="1" lang="ja-JP" altLang="en-US" sz="1500" baseline="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やオンプレから</a:t>
                      </a:r>
                      <a:br>
                        <a:rPr kumimoji="1" lang="en-US" altLang="ja-JP" sz="1500" baseline="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br>
                      <a:r>
                        <a:rPr kumimoji="1" lang="ja-JP" altLang="en-US" sz="1500" baseline="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アクセス可能</a:t>
                      </a:r>
                    </a:p>
                  </a:txBody>
                  <a:tcPr marL="24000" marR="24000" marT="24000" marB="2400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50510381"/>
                  </a:ext>
                </a:extLst>
              </a:tr>
              <a:tr h="731313">
                <a:tc>
                  <a:txBody>
                    <a:bodyPr/>
                    <a:lstStyle/>
                    <a:p>
                      <a:pPr algn="ctr"/>
                      <a:r>
                        <a:rPr kumimoji="1" lang="ja-JP" altLang="en-US" sz="1500" b="1" baseline="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冗長構成</a:t>
                      </a:r>
                    </a:p>
                  </a:txBody>
                  <a:tcPr marL="24000" marR="24000" marT="24000" marB="2400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kumimoji="1" lang="ja-JP" altLang="en-US" sz="1500" baseline="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初期状態が冗長</a:t>
                      </a:r>
                      <a:endParaRPr kumimoji="1" lang="ja-JP" altLang="en-US" sz="1500" baseline="0" dirty="0" err="1">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endParaRPr>
                    </a:p>
                  </a:txBody>
                  <a:tcPr marL="24000" marR="24000" marT="24000" marB="2400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kumimoji="1" lang="ja-JP" altLang="en-US" sz="1500" baseline="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利用者側で考慮</a:t>
                      </a:r>
                    </a:p>
                  </a:txBody>
                  <a:tcPr marL="24000" marR="24000" marT="24000" marB="2400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2990333"/>
                  </a:ext>
                </a:extLst>
              </a:tr>
            </a:tbl>
          </a:graphicData>
        </a:graphic>
      </p:graphicFrame>
      <p:sp>
        <p:nvSpPr>
          <p:cNvPr id="10" name="Title 1">
            <a:extLst>
              <a:ext uri="{FF2B5EF4-FFF2-40B4-BE49-F238E27FC236}">
                <a16:creationId xmlns:a16="http://schemas.microsoft.com/office/drawing/2014/main" id="{F8B1F120-4734-4987-A077-F03434B20520}"/>
              </a:ext>
            </a:extLst>
          </p:cNvPr>
          <p:cNvSpPr txBox="1">
            <a:spLocks/>
          </p:cNvSpPr>
          <p:nvPr/>
        </p:nvSpPr>
        <p:spPr>
          <a:xfrm>
            <a:off x="282038" y="1173644"/>
            <a:ext cx="4174980" cy="623147"/>
          </a:xfrm>
          <a:prstGeom prst="rect">
            <a:avLst/>
          </a:prstGeom>
          <a:solidFill>
            <a:srgbClr val="163D51"/>
          </a:solidFill>
        </p:spPr>
        <p:txBody>
          <a:bodyPr wrap="square" lIns="48000" tIns="48000" rIns="48000" bIns="48000" anchor="ctr" anchorCtr="0">
            <a:noAutofit/>
          </a:bodyPr>
          <a:lstStyle>
            <a:lvl1pPr algn="l" defTabSz="457200" rtl="0" eaLnBrk="1" latinLnBrk="0" hangingPunct="1">
              <a:spcBef>
                <a:spcPct val="0"/>
              </a:spcBef>
              <a:buNone/>
              <a:defRPr sz="2800" b="0" i="0" kern="1200">
                <a:solidFill>
                  <a:srgbClr val="0E2735"/>
                </a:solidFill>
                <a:latin typeface="Meiryo" charset="-128"/>
                <a:ea typeface="Meiryo" charset="-128"/>
                <a:cs typeface="Meiryo" charset="-128"/>
              </a:defRPr>
            </a:lvl1pPr>
          </a:lstStyle>
          <a:p>
            <a:pPr algn="ctr"/>
            <a:r>
              <a:rPr lang="en-US" altLang="ja-JP" sz="2000">
                <a:gradFill>
                  <a:gsLst>
                    <a:gs pos="0">
                      <a:schemeClr val="bg1"/>
                    </a:gs>
                    <a:gs pos="100000">
                      <a:schemeClr val="bg1"/>
                    </a:gs>
                  </a:gsLst>
                  <a:lin ang="5400000" scaled="1"/>
                </a:gradFill>
                <a:latin typeface="Meiryo" panose="020B0604030504040204" pitchFamily="34" charset="-128"/>
                <a:ea typeface="Meiryo" panose="020B0604030504040204" pitchFamily="34" charset="-128"/>
              </a:rPr>
              <a:t>VPC</a:t>
            </a:r>
            <a:r>
              <a:rPr lang="ja-JP" altLang="en-US" sz="2000">
                <a:gradFill>
                  <a:gsLst>
                    <a:gs pos="0">
                      <a:schemeClr val="bg1"/>
                    </a:gs>
                    <a:gs pos="100000">
                      <a:schemeClr val="bg1"/>
                    </a:gs>
                  </a:gsLst>
                  <a:lin ang="5400000" scaled="1"/>
                </a:gradFill>
                <a:latin typeface="Meiryo" panose="020B0604030504040204" pitchFamily="34" charset="-128"/>
                <a:ea typeface="Meiryo" panose="020B0604030504040204" pitchFamily="34" charset="-128"/>
              </a:rPr>
              <a:t>エンドポイントとは？</a:t>
            </a:r>
          </a:p>
        </p:txBody>
      </p:sp>
      <p:sp>
        <p:nvSpPr>
          <p:cNvPr id="11" name="Title 1">
            <a:extLst>
              <a:ext uri="{FF2B5EF4-FFF2-40B4-BE49-F238E27FC236}">
                <a16:creationId xmlns:a16="http://schemas.microsoft.com/office/drawing/2014/main" id="{4FE54881-9C33-4EC7-BE0C-2166052D5727}"/>
              </a:ext>
            </a:extLst>
          </p:cNvPr>
          <p:cNvSpPr txBox="1">
            <a:spLocks/>
          </p:cNvSpPr>
          <p:nvPr/>
        </p:nvSpPr>
        <p:spPr>
          <a:xfrm>
            <a:off x="4897625" y="1173644"/>
            <a:ext cx="6772818" cy="623147"/>
          </a:xfrm>
          <a:prstGeom prst="rect">
            <a:avLst/>
          </a:prstGeom>
          <a:noFill/>
        </p:spPr>
        <p:txBody>
          <a:bodyPr wrap="square" lIns="48000" tIns="48000" rIns="48000" bIns="48000" anchor="ctr" anchorCtr="0">
            <a:noAutofit/>
          </a:bodyPr>
          <a:lstStyle>
            <a:lvl1pPr algn="l" defTabSz="457200" rtl="0" eaLnBrk="1" latinLnBrk="0" hangingPunct="1">
              <a:spcBef>
                <a:spcPct val="0"/>
              </a:spcBef>
              <a:buNone/>
              <a:defRPr sz="2800" b="0" i="0" kern="1200">
                <a:solidFill>
                  <a:srgbClr val="0E2735"/>
                </a:solidFill>
                <a:latin typeface="Meiryo" charset="-128"/>
                <a:ea typeface="Meiryo" charset="-128"/>
                <a:cs typeface="Meiryo" charset="-128"/>
              </a:defRPr>
            </a:lvl1pPr>
          </a:lstStyle>
          <a:p>
            <a:pPr algn="ctr"/>
            <a:r>
              <a:rPr lang="en-US" altLang="ja-JP" sz="200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VPC</a:t>
            </a:r>
            <a:r>
              <a:rPr lang="ja-JP" altLang="en-US" sz="200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エンドポイントの種類と違い</a:t>
            </a:r>
          </a:p>
        </p:txBody>
      </p:sp>
      <p:cxnSp>
        <p:nvCxnSpPr>
          <p:cNvPr id="12" name="直線コネクタ 11">
            <a:extLst>
              <a:ext uri="{FF2B5EF4-FFF2-40B4-BE49-F238E27FC236}">
                <a16:creationId xmlns:a16="http://schemas.microsoft.com/office/drawing/2014/main" id="{B5392D4D-3796-4312-82C3-DC54F5BBF973}"/>
              </a:ext>
            </a:extLst>
          </p:cNvPr>
          <p:cNvCxnSpPr/>
          <p:nvPr/>
        </p:nvCxnSpPr>
        <p:spPr>
          <a:xfrm>
            <a:off x="4897747" y="1796791"/>
            <a:ext cx="6775055" cy="0"/>
          </a:xfrm>
          <a:prstGeom prst="line">
            <a:avLst/>
          </a:prstGeom>
          <a:ln>
            <a:solidFill>
              <a:srgbClr val="163D51"/>
            </a:solidFill>
          </a:ln>
          <a:effectLst/>
        </p:spPr>
        <p:style>
          <a:lnRef idx="2">
            <a:schemeClr val="accent1"/>
          </a:lnRef>
          <a:fillRef idx="0">
            <a:schemeClr val="accent1"/>
          </a:fillRef>
          <a:effectRef idx="1">
            <a:schemeClr val="accent1"/>
          </a:effectRef>
          <a:fontRef idx="minor">
            <a:schemeClr val="tx1"/>
          </a:fontRef>
        </p:style>
      </p:cxnSp>
      <p:sp>
        <p:nvSpPr>
          <p:cNvPr id="2" name="タイトル 1">
            <a:extLst>
              <a:ext uri="{FF2B5EF4-FFF2-40B4-BE49-F238E27FC236}">
                <a16:creationId xmlns:a16="http://schemas.microsoft.com/office/drawing/2014/main" id="{DD4F7DC5-BCE2-8849-B446-4FA7415C08D3}"/>
              </a:ext>
            </a:extLst>
          </p:cNvPr>
          <p:cNvSpPr>
            <a:spLocks noGrp="1"/>
          </p:cNvSpPr>
          <p:nvPr>
            <p:ph type="title"/>
          </p:nvPr>
        </p:nvSpPr>
        <p:spPr/>
        <p:txBody>
          <a:bodyPr/>
          <a:lstStyle/>
          <a:p>
            <a:r>
              <a:rPr lang="en-US" altLang="ja-JP" sz="2667" dirty="0">
                <a:gradFill>
                  <a:gsLst>
                    <a:gs pos="0">
                      <a:schemeClr val="tx1">
                        <a:lumMod val="75000"/>
                      </a:schemeClr>
                    </a:gs>
                    <a:gs pos="100000">
                      <a:schemeClr val="tx1">
                        <a:lumMod val="75000"/>
                      </a:schemeClr>
                    </a:gs>
                  </a:gsLst>
                  <a:lin ang="16200000" scaled="0"/>
                </a:gradFill>
              </a:rPr>
              <a:t>VPC</a:t>
            </a:r>
            <a:r>
              <a:rPr lang="ja-JP" altLang="en-US" sz="2667">
                <a:gradFill>
                  <a:gsLst>
                    <a:gs pos="0">
                      <a:schemeClr val="tx1">
                        <a:lumMod val="75000"/>
                      </a:schemeClr>
                    </a:gs>
                    <a:gs pos="100000">
                      <a:schemeClr val="tx1">
                        <a:lumMod val="75000"/>
                      </a:schemeClr>
                    </a:gs>
                  </a:gsLst>
                  <a:lin ang="16200000" scaled="0"/>
                </a:gradFill>
              </a:rPr>
              <a:t>エンドポイントの概要</a:t>
            </a:r>
            <a:endParaRPr lang="ja-JP" altLang="en-US" sz="2667"/>
          </a:p>
        </p:txBody>
      </p:sp>
      <p:sp>
        <p:nvSpPr>
          <p:cNvPr id="3" name="テキスト ボックス 2">
            <a:extLst>
              <a:ext uri="{FF2B5EF4-FFF2-40B4-BE49-F238E27FC236}">
                <a16:creationId xmlns:a16="http://schemas.microsoft.com/office/drawing/2014/main" id="{88E3CC89-A649-883C-3485-BE090FAD3857}"/>
              </a:ext>
            </a:extLst>
          </p:cNvPr>
          <p:cNvSpPr txBox="1"/>
          <p:nvPr/>
        </p:nvSpPr>
        <p:spPr>
          <a:xfrm>
            <a:off x="10607211" y="0"/>
            <a:ext cx="1584789" cy="369332"/>
          </a:xfrm>
          <a:prstGeom prst="rect">
            <a:avLst/>
          </a:prstGeom>
          <a:noFill/>
        </p:spPr>
        <p:txBody>
          <a:bodyPr wrap="square" anchor="ctr">
            <a:spAutoFit/>
          </a:bodyPr>
          <a:lstStyle/>
          <a:p>
            <a:pPr algn="ctr"/>
            <a:r>
              <a:rPr lang="en-US" altLang="ja-JP" sz="1800" b="0" i="0" dirty="0">
                <a:solidFill>
                  <a:schemeClr val="bg1">
                    <a:lumMod val="50000"/>
                  </a:schemeClr>
                </a:solidFill>
                <a:effectLst/>
                <a:latin typeface="Meiryo" panose="020B0604030504040204" pitchFamily="34" charset="-128"/>
                <a:ea typeface="Meiryo" panose="020B0604030504040204" pitchFamily="34" charset="-128"/>
              </a:rPr>
              <a:t>SEC05-BP02</a:t>
            </a:r>
            <a:endParaRPr lang="ja-JP" altLang="en-US">
              <a:solidFill>
                <a:schemeClr val="bg1">
                  <a:lumMod val="50000"/>
                </a:schemeClr>
              </a:solidFill>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36979472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4" name="直線コネクタ 153">
            <a:extLst>
              <a:ext uri="{FF2B5EF4-FFF2-40B4-BE49-F238E27FC236}">
                <a16:creationId xmlns:a16="http://schemas.microsoft.com/office/drawing/2014/main" id="{DEF82D00-7A6F-4BF0-8D9C-037190D9C235}"/>
              </a:ext>
            </a:extLst>
          </p:cNvPr>
          <p:cNvCxnSpPr/>
          <p:nvPr/>
        </p:nvCxnSpPr>
        <p:spPr>
          <a:xfrm>
            <a:off x="238833" y="3574723"/>
            <a:ext cx="5668800" cy="0"/>
          </a:xfrm>
          <a:prstGeom prst="line">
            <a:avLst/>
          </a:prstGeom>
          <a:ln w="25400">
            <a:solidFill>
              <a:schemeClr val="bg1">
                <a:lumMod val="75000"/>
              </a:schemeClr>
            </a:solidFill>
            <a:prstDash val="sysDash"/>
            <a:tailEnd type="none"/>
          </a:ln>
          <a:effectLst/>
        </p:spPr>
        <p:style>
          <a:lnRef idx="2">
            <a:schemeClr val="accent1"/>
          </a:lnRef>
          <a:fillRef idx="0">
            <a:schemeClr val="accent1"/>
          </a:fillRef>
          <a:effectRef idx="1">
            <a:schemeClr val="accent1"/>
          </a:effectRef>
          <a:fontRef idx="minor">
            <a:schemeClr val="tx1"/>
          </a:fontRef>
        </p:style>
      </p:cxnSp>
      <p:cxnSp>
        <p:nvCxnSpPr>
          <p:cNvPr id="155" name="コネクタ: カギ線 10">
            <a:extLst>
              <a:ext uri="{FF2B5EF4-FFF2-40B4-BE49-F238E27FC236}">
                <a16:creationId xmlns:a16="http://schemas.microsoft.com/office/drawing/2014/main" id="{A984380D-38EF-42D0-94E1-8CEFD06E92E0}"/>
              </a:ext>
            </a:extLst>
          </p:cNvPr>
          <p:cNvCxnSpPr>
            <a:cxnSpLocks/>
            <a:stCxn id="157" idx="2"/>
            <a:endCxn id="158" idx="0"/>
          </p:cNvCxnSpPr>
          <p:nvPr/>
        </p:nvCxnSpPr>
        <p:spPr>
          <a:xfrm rot="5400000">
            <a:off x="2453285" y="1807945"/>
            <a:ext cx="270051" cy="1480745"/>
          </a:xfrm>
          <a:prstGeom prst="bentConnector3">
            <a:avLst>
              <a:gd name="adj1" fmla="val 50000"/>
            </a:avLst>
          </a:prstGeom>
          <a:ln w="19050">
            <a:solidFill>
              <a:schemeClr val="bg1">
                <a:lumMod val="65000"/>
              </a:schemeClr>
            </a:solidFill>
            <a:prstDash val="solid"/>
            <a:tailEnd type="none"/>
          </a:ln>
          <a:effectLst/>
        </p:spPr>
        <p:style>
          <a:lnRef idx="2">
            <a:schemeClr val="accent1"/>
          </a:lnRef>
          <a:fillRef idx="0">
            <a:schemeClr val="accent1"/>
          </a:fillRef>
          <a:effectRef idx="1">
            <a:schemeClr val="accent1"/>
          </a:effectRef>
          <a:fontRef idx="minor">
            <a:schemeClr val="tx1"/>
          </a:fontRef>
        </p:style>
      </p:cxnSp>
      <p:cxnSp>
        <p:nvCxnSpPr>
          <p:cNvPr id="156" name="コネクタ: カギ線 40">
            <a:extLst>
              <a:ext uri="{FF2B5EF4-FFF2-40B4-BE49-F238E27FC236}">
                <a16:creationId xmlns:a16="http://schemas.microsoft.com/office/drawing/2014/main" id="{8A9B83A0-8536-4FCA-B6A6-1387F832E083}"/>
              </a:ext>
            </a:extLst>
          </p:cNvPr>
          <p:cNvCxnSpPr>
            <a:cxnSpLocks/>
            <a:stCxn id="157" idx="2"/>
            <a:endCxn id="160" idx="0"/>
          </p:cNvCxnSpPr>
          <p:nvPr/>
        </p:nvCxnSpPr>
        <p:spPr>
          <a:xfrm rot="16200000" flipH="1">
            <a:off x="3936351" y="1805625"/>
            <a:ext cx="270051" cy="1485383"/>
          </a:xfrm>
          <a:prstGeom prst="bentConnector3">
            <a:avLst>
              <a:gd name="adj1" fmla="val 50000"/>
            </a:avLst>
          </a:prstGeom>
          <a:ln w="19050">
            <a:solidFill>
              <a:schemeClr val="bg1">
                <a:lumMod val="65000"/>
              </a:schemeClr>
            </a:solidFill>
            <a:prstDash val="solid"/>
            <a:tailEnd type="none"/>
          </a:ln>
          <a:effectLst/>
        </p:spPr>
        <p:style>
          <a:lnRef idx="2">
            <a:schemeClr val="accent1"/>
          </a:lnRef>
          <a:fillRef idx="0">
            <a:schemeClr val="accent1"/>
          </a:fillRef>
          <a:effectRef idx="1">
            <a:schemeClr val="accent1"/>
          </a:effectRef>
          <a:fontRef idx="minor">
            <a:schemeClr val="tx1"/>
          </a:fontRef>
        </p:style>
      </p:cxnSp>
      <p:sp>
        <p:nvSpPr>
          <p:cNvPr id="157" name="四角形: 角を丸くする 28">
            <a:extLst>
              <a:ext uri="{FF2B5EF4-FFF2-40B4-BE49-F238E27FC236}">
                <a16:creationId xmlns:a16="http://schemas.microsoft.com/office/drawing/2014/main" id="{7C2FAE02-B138-44F3-AA03-A06ACA9A9665}"/>
              </a:ext>
            </a:extLst>
          </p:cNvPr>
          <p:cNvSpPr/>
          <p:nvPr/>
        </p:nvSpPr>
        <p:spPr>
          <a:xfrm>
            <a:off x="2605059" y="1782930"/>
            <a:ext cx="1447251" cy="630359"/>
          </a:xfrm>
          <a:prstGeom prst="roundRect">
            <a:avLst>
              <a:gd name="adj" fmla="val 0"/>
            </a:avLst>
          </a:prstGeom>
          <a:noFill/>
          <a:ln w="1270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lIns="48000" tIns="48000" rIns="48000" bIns="72000" rtlCol="0" anchor="b" anchorCtr="0"/>
          <a:lstStyle/>
          <a:p>
            <a:pPr algn="ctr" defTabSz="914377"/>
            <a:r>
              <a:rPr lang="ja-JP" altLang="en-US" sz="1167" b="1" dirty="0">
                <a:gradFill>
                  <a:gsLst>
                    <a:gs pos="0">
                      <a:srgbClr val="232F3E">
                        <a:lumMod val="75000"/>
                      </a:srgbClr>
                    </a:gs>
                    <a:gs pos="100000">
                      <a:srgbClr val="232F3E">
                        <a:lumMod val="75000"/>
                      </a:srgbClr>
                    </a:gs>
                  </a:gsLst>
                  <a:lin ang="16200000" scaled="0"/>
                </a:gradFill>
                <a:latin typeface="Meiryo" panose="020B0604030504040204" pitchFamily="34" charset="-128"/>
                <a:ea typeface="Meiryo" panose="020B0604030504040204" pitchFamily="34" charset="-128"/>
              </a:rPr>
              <a:t>ルート</a:t>
            </a:r>
            <a:endParaRPr lang="en-US" altLang="ja-JP" sz="1167" b="1" dirty="0">
              <a:gradFill>
                <a:gsLst>
                  <a:gs pos="0">
                    <a:srgbClr val="232F3E">
                      <a:lumMod val="75000"/>
                    </a:srgbClr>
                  </a:gs>
                  <a:gs pos="100000">
                    <a:srgbClr val="232F3E">
                      <a:lumMod val="75000"/>
                    </a:srgbClr>
                  </a:gs>
                </a:gsLst>
                <a:lin ang="16200000" scaled="0"/>
              </a:gradFill>
              <a:latin typeface="Meiryo" panose="020B0604030504040204" pitchFamily="34" charset="-128"/>
              <a:ea typeface="Meiryo" panose="020B0604030504040204" pitchFamily="34" charset="-128"/>
            </a:endParaRPr>
          </a:p>
          <a:p>
            <a:pPr algn="ctr" defTabSz="914377"/>
            <a:r>
              <a:rPr lang="ja-JP" altLang="en-US" sz="1167" b="1" dirty="0">
                <a:gradFill>
                  <a:gsLst>
                    <a:gs pos="0">
                      <a:srgbClr val="232F3E">
                        <a:lumMod val="75000"/>
                      </a:srgbClr>
                    </a:gs>
                    <a:gs pos="100000">
                      <a:srgbClr val="232F3E">
                        <a:lumMod val="75000"/>
                      </a:srgbClr>
                    </a:gs>
                  </a:gsLst>
                  <a:lin ang="16200000" scaled="0"/>
                </a:gradFill>
                <a:latin typeface="Meiryo" panose="020B0604030504040204" pitchFamily="34" charset="-128"/>
                <a:ea typeface="Meiryo" panose="020B0604030504040204" pitchFamily="34" charset="-128"/>
              </a:rPr>
              <a:t>（管理アカウント）</a:t>
            </a:r>
            <a:endParaRPr lang="en-US" altLang="ja-JP" sz="1167" b="1" dirty="0">
              <a:gradFill>
                <a:gsLst>
                  <a:gs pos="0">
                    <a:srgbClr val="232F3E">
                      <a:lumMod val="75000"/>
                    </a:srgbClr>
                  </a:gs>
                  <a:gs pos="100000">
                    <a:srgbClr val="232F3E">
                      <a:lumMod val="75000"/>
                    </a:srgbClr>
                  </a:gs>
                </a:gsLst>
                <a:lin ang="16200000" scaled="0"/>
              </a:gradFill>
              <a:latin typeface="Meiryo" panose="020B0604030504040204" pitchFamily="34" charset="-128"/>
              <a:ea typeface="Meiryo" panose="020B0604030504040204" pitchFamily="34" charset="-128"/>
            </a:endParaRPr>
          </a:p>
          <a:p>
            <a:pPr algn="ctr" defTabSz="914377"/>
            <a:endParaRPr lang="ja-JP" altLang="en-US" sz="1167" b="1" dirty="0">
              <a:gradFill>
                <a:gsLst>
                  <a:gs pos="0">
                    <a:srgbClr val="232F3E">
                      <a:lumMod val="75000"/>
                    </a:srgbClr>
                  </a:gs>
                  <a:gs pos="100000">
                    <a:srgbClr val="232F3E">
                      <a:lumMod val="75000"/>
                    </a:srgbClr>
                  </a:gs>
                </a:gsLst>
                <a:lin ang="16200000" scaled="0"/>
              </a:gradFill>
              <a:latin typeface="Meiryo" panose="020B0604030504040204" pitchFamily="34" charset="-128"/>
              <a:ea typeface="Meiryo" panose="020B0604030504040204" pitchFamily="34" charset="-128"/>
            </a:endParaRPr>
          </a:p>
        </p:txBody>
      </p:sp>
      <p:sp>
        <p:nvSpPr>
          <p:cNvPr id="158" name="四角形: 角を丸くする 32">
            <a:extLst>
              <a:ext uri="{FF2B5EF4-FFF2-40B4-BE49-F238E27FC236}">
                <a16:creationId xmlns:a16="http://schemas.microsoft.com/office/drawing/2014/main" id="{FC12FE3C-612C-45E8-B236-AF90D12A2B5B}"/>
              </a:ext>
            </a:extLst>
          </p:cNvPr>
          <p:cNvSpPr/>
          <p:nvPr/>
        </p:nvSpPr>
        <p:spPr>
          <a:xfrm>
            <a:off x="1288109" y="2683337"/>
            <a:ext cx="1119659" cy="630359"/>
          </a:xfrm>
          <a:prstGeom prst="roundRect">
            <a:avLst/>
          </a:prstGeom>
          <a:noFill/>
          <a:ln w="1270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lIns="48000" tIns="48000" rIns="48000" bIns="48000" rtlCol="0" anchor="ctr" anchorCtr="0"/>
          <a:lstStyle/>
          <a:p>
            <a:pPr algn="ctr" defTabSz="914377"/>
            <a:r>
              <a:rPr lang="ja-JP" altLang="en-US" sz="1333" b="1">
                <a:gradFill>
                  <a:gsLst>
                    <a:gs pos="0">
                      <a:srgbClr val="232F3E">
                        <a:lumMod val="75000"/>
                      </a:srgbClr>
                    </a:gs>
                    <a:gs pos="100000">
                      <a:srgbClr val="232F3E">
                        <a:lumMod val="75000"/>
                      </a:srgbClr>
                    </a:gs>
                  </a:gsLst>
                  <a:lin ang="16200000" scaled="0"/>
                </a:gradFill>
                <a:latin typeface="Meiryo" panose="020B0604030504040204" pitchFamily="34" charset="-128"/>
                <a:ea typeface="Meiryo" panose="020B0604030504040204" pitchFamily="34" charset="-128"/>
              </a:rPr>
              <a:t>最重要システム</a:t>
            </a:r>
          </a:p>
        </p:txBody>
      </p:sp>
      <p:sp>
        <p:nvSpPr>
          <p:cNvPr id="159" name="四角形: 角を丸くする 34">
            <a:extLst>
              <a:ext uri="{FF2B5EF4-FFF2-40B4-BE49-F238E27FC236}">
                <a16:creationId xmlns:a16="http://schemas.microsoft.com/office/drawing/2014/main" id="{2B0AA8D6-3AC8-425C-90B5-D15F74392EC9}"/>
              </a:ext>
            </a:extLst>
          </p:cNvPr>
          <p:cNvSpPr/>
          <p:nvPr/>
        </p:nvSpPr>
        <p:spPr>
          <a:xfrm>
            <a:off x="2723018" y="2683337"/>
            <a:ext cx="1231943" cy="630359"/>
          </a:xfrm>
          <a:prstGeom prst="roundRect">
            <a:avLst/>
          </a:prstGeom>
          <a:noFill/>
          <a:ln w="1270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lIns="48000" tIns="48000" rIns="48000" bIns="48000" rtlCol="0" anchor="ctr" anchorCtr="0"/>
          <a:lstStyle/>
          <a:p>
            <a:pPr algn="ctr" defTabSz="914377"/>
            <a:r>
              <a:rPr lang="ja-JP" altLang="en-US" sz="1333" b="1">
                <a:gradFill>
                  <a:gsLst>
                    <a:gs pos="0">
                      <a:srgbClr val="232F3E">
                        <a:lumMod val="75000"/>
                      </a:srgbClr>
                    </a:gs>
                    <a:gs pos="100000">
                      <a:srgbClr val="232F3E">
                        <a:lumMod val="75000"/>
                      </a:srgbClr>
                    </a:gs>
                  </a:gsLst>
                  <a:lin ang="16200000" scaled="0"/>
                </a:gradFill>
                <a:latin typeface="Meiryo" panose="020B0604030504040204" pitchFamily="34" charset="-128"/>
                <a:ea typeface="Meiryo" panose="020B0604030504040204" pitchFamily="34" charset="-128"/>
              </a:rPr>
              <a:t>重要システム</a:t>
            </a:r>
          </a:p>
        </p:txBody>
      </p:sp>
      <p:sp>
        <p:nvSpPr>
          <p:cNvPr id="160" name="四角形: 角を丸くする 36">
            <a:extLst>
              <a:ext uri="{FF2B5EF4-FFF2-40B4-BE49-F238E27FC236}">
                <a16:creationId xmlns:a16="http://schemas.microsoft.com/office/drawing/2014/main" id="{BED6F499-EF16-44B1-9718-D7F6D5F21D95}"/>
              </a:ext>
            </a:extLst>
          </p:cNvPr>
          <p:cNvSpPr/>
          <p:nvPr/>
        </p:nvSpPr>
        <p:spPr>
          <a:xfrm>
            <a:off x="4254237" y="2683337"/>
            <a:ext cx="1119659" cy="630359"/>
          </a:xfrm>
          <a:prstGeom prst="roundRect">
            <a:avLst/>
          </a:prstGeom>
          <a:noFill/>
          <a:ln w="1270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lIns="48000" tIns="48000" rIns="48000" bIns="48000" rtlCol="0" anchor="ctr" anchorCtr="0"/>
          <a:lstStyle/>
          <a:p>
            <a:pPr algn="ctr" defTabSz="914377"/>
            <a:r>
              <a:rPr lang="en-US" altLang="ja-JP" sz="1333" b="1" dirty="0">
                <a:gradFill>
                  <a:gsLst>
                    <a:gs pos="0">
                      <a:srgbClr val="232F3E">
                        <a:lumMod val="75000"/>
                      </a:srgbClr>
                    </a:gs>
                    <a:gs pos="100000">
                      <a:srgbClr val="232F3E">
                        <a:lumMod val="75000"/>
                      </a:srgbClr>
                    </a:gs>
                  </a:gsLst>
                  <a:lin ang="16200000" scaled="0"/>
                </a:gradFill>
                <a:latin typeface="Meiryo" panose="020B0604030504040204" pitchFamily="34" charset="-128"/>
                <a:ea typeface="Meiryo" panose="020B0604030504040204" pitchFamily="34" charset="-128"/>
              </a:rPr>
              <a:t>OA</a:t>
            </a:r>
            <a:r>
              <a:rPr lang="ja-JP" altLang="en-US" sz="1333" b="1">
                <a:gradFill>
                  <a:gsLst>
                    <a:gs pos="0">
                      <a:srgbClr val="232F3E">
                        <a:lumMod val="75000"/>
                      </a:srgbClr>
                    </a:gs>
                    <a:gs pos="100000">
                      <a:srgbClr val="232F3E">
                        <a:lumMod val="75000"/>
                      </a:srgbClr>
                    </a:gs>
                  </a:gsLst>
                  <a:lin ang="16200000" scaled="0"/>
                </a:gradFill>
                <a:latin typeface="Meiryo" panose="020B0604030504040204" pitchFamily="34" charset="-128"/>
                <a:ea typeface="Meiryo" panose="020B0604030504040204" pitchFamily="34" charset="-128"/>
              </a:rPr>
              <a:t>系</a:t>
            </a:r>
          </a:p>
        </p:txBody>
      </p:sp>
      <p:cxnSp>
        <p:nvCxnSpPr>
          <p:cNvPr id="161" name="直線コネクタ 160">
            <a:extLst>
              <a:ext uri="{FF2B5EF4-FFF2-40B4-BE49-F238E27FC236}">
                <a16:creationId xmlns:a16="http://schemas.microsoft.com/office/drawing/2014/main" id="{CA606F94-BC4B-4236-AB52-ED763CA286A8}"/>
              </a:ext>
            </a:extLst>
          </p:cNvPr>
          <p:cNvCxnSpPr>
            <a:cxnSpLocks/>
            <a:stCxn id="159" idx="0"/>
            <a:endCxn id="157" idx="2"/>
          </p:cNvCxnSpPr>
          <p:nvPr/>
        </p:nvCxnSpPr>
        <p:spPr>
          <a:xfrm flipH="1" flipV="1">
            <a:off x="3328684" y="2413285"/>
            <a:ext cx="10304" cy="270051"/>
          </a:xfrm>
          <a:prstGeom prst="line">
            <a:avLst/>
          </a:prstGeom>
          <a:ln w="1905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62" name="直線コネクタ 161">
            <a:extLst>
              <a:ext uri="{FF2B5EF4-FFF2-40B4-BE49-F238E27FC236}">
                <a16:creationId xmlns:a16="http://schemas.microsoft.com/office/drawing/2014/main" id="{0CB87678-0C60-5D40-9103-5235E261F32F}"/>
              </a:ext>
            </a:extLst>
          </p:cNvPr>
          <p:cNvCxnSpPr/>
          <p:nvPr/>
        </p:nvCxnSpPr>
        <p:spPr>
          <a:xfrm>
            <a:off x="238833" y="4841620"/>
            <a:ext cx="5668800" cy="0"/>
          </a:xfrm>
          <a:prstGeom prst="line">
            <a:avLst/>
          </a:prstGeom>
          <a:ln w="25400">
            <a:solidFill>
              <a:schemeClr val="bg1">
                <a:lumMod val="75000"/>
              </a:schemeClr>
            </a:solidFill>
            <a:prstDash val="sysDash"/>
            <a:tailEnd type="none"/>
          </a:ln>
          <a:effectLst/>
        </p:spPr>
        <p:style>
          <a:lnRef idx="2">
            <a:schemeClr val="accent1"/>
          </a:lnRef>
          <a:fillRef idx="0">
            <a:schemeClr val="accent1"/>
          </a:fillRef>
          <a:effectRef idx="1">
            <a:schemeClr val="accent1"/>
          </a:effectRef>
          <a:fontRef idx="minor">
            <a:schemeClr val="tx1"/>
          </a:fontRef>
        </p:style>
      </p:cxnSp>
      <p:sp>
        <p:nvSpPr>
          <p:cNvPr id="163" name="四角形: 角を丸くする 32">
            <a:extLst>
              <a:ext uri="{FF2B5EF4-FFF2-40B4-BE49-F238E27FC236}">
                <a16:creationId xmlns:a16="http://schemas.microsoft.com/office/drawing/2014/main" id="{D2E54906-1DE8-8E43-9A89-6CFE18B1FEC1}"/>
              </a:ext>
            </a:extLst>
          </p:cNvPr>
          <p:cNvSpPr/>
          <p:nvPr/>
        </p:nvSpPr>
        <p:spPr>
          <a:xfrm>
            <a:off x="1524917" y="3959005"/>
            <a:ext cx="1119659" cy="630359"/>
          </a:xfrm>
          <a:prstGeom prst="roundRect">
            <a:avLst/>
          </a:prstGeom>
          <a:noFill/>
          <a:ln w="1270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lIns="48000" tIns="48000" rIns="48000" bIns="48000" rtlCol="0" anchor="ctr" anchorCtr="0"/>
          <a:lstStyle/>
          <a:p>
            <a:pPr algn="ctr" defTabSz="914377"/>
            <a:r>
              <a:rPr lang="en-US" altLang="ja-JP" sz="1333" b="1" dirty="0">
                <a:gradFill>
                  <a:gsLst>
                    <a:gs pos="0">
                      <a:srgbClr val="232F3E">
                        <a:lumMod val="75000"/>
                      </a:srgbClr>
                    </a:gs>
                    <a:gs pos="100000">
                      <a:srgbClr val="232F3E">
                        <a:lumMod val="75000"/>
                      </a:srgbClr>
                    </a:gs>
                  </a:gsLst>
                  <a:lin ang="16200000" scaled="0"/>
                </a:gradFill>
                <a:latin typeface="Meiryo" panose="020B0604030504040204" pitchFamily="34" charset="-128"/>
                <a:ea typeface="Meiryo" panose="020B0604030504040204" pitchFamily="34" charset="-128"/>
              </a:rPr>
              <a:t>XX</a:t>
            </a:r>
            <a:r>
              <a:rPr lang="ja-JP" altLang="en-US" sz="1333" b="1" dirty="0">
                <a:gradFill>
                  <a:gsLst>
                    <a:gs pos="0">
                      <a:srgbClr val="232F3E">
                        <a:lumMod val="75000"/>
                      </a:srgbClr>
                    </a:gs>
                    <a:gs pos="100000">
                      <a:srgbClr val="232F3E">
                        <a:lumMod val="75000"/>
                      </a:srgbClr>
                    </a:gs>
                  </a:gsLst>
                  <a:lin ang="16200000" scaled="0"/>
                </a:gradFill>
                <a:latin typeface="Meiryo" panose="020B0604030504040204" pitchFamily="34" charset="-128"/>
                <a:ea typeface="Meiryo" panose="020B0604030504040204" pitchFamily="34" charset="-128"/>
              </a:rPr>
              <a:t>系</a:t>
            </a:r>
          </a:p>
        </p:txBody>
      </p:sp>
      <p:sp>
        <p:nvSpPr>
          <p:cNvPr id="164" name="四角形: 角を丸くする 34">
            <a:extLst>
              <a:ext uri="{FF2B5EF4-FFF2-40B4-BE49-F238E27FC236}">
                <a16:creationId xmlns:a16="http://schemas.microsoft.com/office/drawing/2014/main" id="{6595EF03-81E4-F247-BD76-F1DBDBC96C9A}"/>
              </a:ext>
            </a:extLst>
          </p:cNvPr>
          <p:cNvSpPr/>
          <p:nvPr/>
        </p:nvSpPr>
        <p:spPr>
          <a:xfrm>
            <a:off x="3003973" y="3959005"/>
            <a:ext cx="1119659" cy="630359"/>
          </a:xfrm>
          <a:prstGeom prst="roundRect">
            <a:avLst/>
          </a:prstGeom>
          <a:noFill/>
          <a:ln w="1270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lIns="48000" tIns="48000" rIns="48000" bIns="48000" rtlCol="0" anchor="ctr" anchorCtr="0"/>
          <a:lstStyle/>
          <a:p>
            <a:pPr algn="ctr" defTabSz="914377"/>
            <a:r>
              <a:rPr lang="en-US" altLang="ja-JP" sz="1333" b="1" dirty="0">
                <a:gradFill>
                  <a:gsLst>
                    <a:gs pos="0">
                      <a:srgbClr val="232F3E">
                        <a:lumMod val="75000"/>
                      </a:srgbClr>
                    </a:gs>
                    <a:gs pos="100000">
                      <a:srgbClr val="232F3E">
                        <a:lumMod val="75000"/>
                      </a:srgbClr>
                    </a:gs>
                  </a:gsLst>
                  <a:lin ang="16200000" scaled="0"/>
                </a:gradFill>
                <a:latin typeface="Meiryo" panose="020B0604030504040204" pitchFamily="34" charset="-128"/>
                <a:ea typeface="Meiryo" panose="020B0604030504040204" pitchFamily="34" charset="-128"/>
              </a:rPr>
              <a:t>YY</a:t>
            </a:r>
            <a:r>
              <a:rPr lang="ja-JP" altLang="en-US" sz="1333" b="1" dirty="0">
                <a:gradFill>
                  <a:gsLst>
                    <a:gs pos="0">
                      <a:srgbClr val="232F3E">
                        <a:lumMod val="75000"/>
                      </a:srgbClr>
                    </a:gs>
                    <a:gs pos="100000">
                      <a:srgbClr val="232F3E">
                        <a:lumMod val="75000"/>
                      </a:srgbClr>
                    </a:gs>
                  </a:gsLst>
                  <a:lin ang="16200000" scaled="0"/>
                </a:gradFill>
                <a:latin typeface="Meiryo" panose="020B0604030504040204" pitchFamily="34" charset="-128"/>
                <a:ea typeface="Meiryo" panose="020B0604030504040204" pitchFamily="34" charset="-128"/>
              </a:rPr>
              <a:t>系</a:t>
            </a:r>
          </a:p>
        </p:txBody>
      </p:sp>
      <p:sp>
        <p:nvSpPr>
          <p:cNvPr id="165" name="四角形: 角を丸くする 36">
            <a:extLst>
              <a:ext uri="{FF2B5EF4-FFF2-40B4-BE49-F238E27FC236}">
                <a16:creationId xmlns:a16="http://schemas.microsoft.com/office/drawing/2014/main" id="{037FA2E8-9D44-234B-9AE4-270BDA6156FB}"/>
              </a:ext>
            </a:extLst>
          </p:cNvPr>
          <p:cNvSpPr/>
          <p:nvPr/>
        </p:nvSpPr>
        <p:spPr>
          <a:xfrm>
            <a:off x="4482273" y="3959005"/>
            <a:ext cx="1119659" cy="630359"/>
          </a:xfrm>
          <a:prstGeom prst="roundRect">
            <a:avLst/>
          </a:prstGeom>
          <a:noFill/>
          <a:ln w="1270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lIns="48000" tIns="48000" rIns="48000" bIns="48000" rtlCol="0" anchor="ctr" anchorCtr="0"/>
          <a:lstStyle/>
          <a:p>
            <a:pPr algn="ctr" defTabSz="914377"/>
            <a:r>
              <a:rPr lang="en-US" altLang="ja-JP" sz="1333" b="1" dirty="0">
                <a:gradFill>
                  <a:gsLst>
                    <a:gs pos="0">
                      <a:srgbClr val="232F3E">
                        <a:lumMod val="75000"/>
                      </a:srgbClr>
                    </a:gs>
                    <a:gs pos="100000">
                      <a:srgbClr val="232F3E">
                        <a:lumMod val="75000"/>
                      </a:srgbClr>
                    </a:gs>
                  </a:gsLst>
                  <a:lin ang="16200000" scaled="0"/>
                </a:gradFill>
                <a:latin typeface="Meiryo" panose="020B0604030504040204" pitchFamily="34" charset="-128"/>
                <a:ea typeface="Meiryo" panose="020B0604030504040204" pitchFamily="34" charset="-128"/>
              </a:rPr>
              <a:t>XX</a:t>
            </a:r>
            <a:r>
              <a:rPr lang="ja-JP" altLang="en-US" sz="1333" b="1" dirty="0">
                <a:gradFill>
                  <a:gsLst>
                    <a:gs pos="0">
                      <a:srgbClr val="232F3E">
                        <a:lumMod val="75000"/>
                      </a:srgbClr>
                    </a:gs>
                    <a:gs pos="100000">
                      <a:srgbClr val="232F3E">
                        <a:lumMod val="75000"/>
                      </a:srgbClr>
                    </a:gs>
                  </a:gsLst>
                  <a:lin ang="16200000" scaled="0"/>
                </a:gradFill>
                <a:latin typeface="Meiryo" panose="020B0604030504040204" pitchFamily="34" charset="-128"/>
                <a:ea typeface="Meiryo" panose="020B0604030504040204" pitchFamily="34" charset="-128"/>
              </a:rPr>
              <a:t>系</a:t>
            </a:r>
          </a:p>
        </p:txBody>
      </p:sp>
      <p:cxnSp>
        <p:nvCxnSpPr>
          <p:cNvPr id="166" name="コネクタ: カギ線 10">
            <a:extLst>
              <a:ext uri="{FF2B5EF4-FFF2-40B4-BE49-F238E27FC236}">
                <a16:creationId xmlns:a16="http://schemas.microsoft.com/office/drawing/2014/main" id="{A6A42A80-44BB-5249-AF6C-88840E7C529A}"/>
              </a:ext>
            </a:extLst>
          </p:cNvPr>
          <p:cNvCxnSpPr>
            <a:cxnSpLocks/>
            <a:stCxn id="158" idx="2"/>
            <a:endCxn id="163" idx="0"/>
          </p:cNvCxnSpPr>
          <p:nvPr/>
        </p:nvCxnSpPr>
        <p:spPr>
          <a:xfrm rot="16200000" flipH="1">
            <a:off x="1643690" y="3517948"/>
            <a:ext cx="645311" cy="236809"/>
          </a:xfrm>
          <a:prstGeom prst="bentConnector3">
            <a:avLst>
              <a:gd name="adj1" fmla="val 50000"/>
            </a:avLst>
          </a:prstGeom>
          <a:ln w="19050">
            <a:solidFill>
              <a:schemeClr val="bg1">
                <a:lumMod val="65000"/>
              </a:schemeClr>
            </a:solidFill>
            <a:prstDash val="solid"/>
            <a:tailEnd type="none"/>
          </a:ln>
          <a:effectLst/>
        </p:spPr>
        <p:style>
          <a:lnRef idx="2">
            <a:schemeClr val="accent1"/>
          </a:lnRef>
          <a:fillRef idx="0">
            <a:schemeClr val="accent1"/>
          </a:fillRef>
          <a:effectRef idx="1">
            <a:schemeClr val="accent1"/>
          </a:effectRef>
          <a:fontRef idx="minor">
            <a:schemeClr val="tx1"/>
          </a:fontRef>
        </p:style>
      </p:cxnSp>
      <p:cxnSp>
        <p:nvCxnSpPr>
          <p:cNvPr id="167" name="コネクタ: カギ線 10">
            <a:extLst>
              <a:ext uri="{FF2B5EF4-FFF2-40B4-BE49-F238E27FC236}">
                <a16:creationId xmlns:a16="http://schemas.microsoft.com/office/drawing/2014/main" id="{BB0DE286-AA97-FF4B-8CD9-3F5587D5C298}"/>
              </a:ext>
            </a:extLst>
          </p:cNvPr>
          <p:cNvCxnSpPr>
            <a:cxnSpLocks/>
            <a:stCxn id="158" idx="2"/>
            <a:endCxn id="164" idx="0"/>
          </p:cNvCxnSpPr>
          <p:nvPr/>
        </p:nvCxnSpPr>
        <p:spPr>
          <a:xfrm rot="16200000" flipH="1">
            <a:off x="2383218" y="2778420"/>
            <a:ext cx="645311" cy="1715865"/>
          </a:xfrm>
          <a:prstGeom prst="bentConnector3">
            <a:avLst>
              <a:gd name="adj1" fmla="val 50000"/>
            </a:avLst>
          </a:prstGeom>
          <a:ln w="19050">
            <a:solidFill>
              <a:schemeClr val="bg1">
                <a:lumMod val="65000"/>
              </a:schemeClr>
            </a:solidFill>
            <a:prstDash val="solid"/>
            <a:tailEnd type="none"/>
          </a:ln>
          <a:effectLst/>
        </p:spPr>
        <p:style>
          <a:lnRef idx="2">
            <a:schemeClr val="accent1"/>
          </a:lnRef>
          <a:fillRef idx="0">
            <a:schemeClr val="accent1"/>
          </a:fillRef>
          <a:effectRef idx="1">
            <a:schemeClr val="accent1"/>
          </a:effectRef>
          <a:fontRef idx="minor">
            <a:schemeClr val="tx1"/>
          </a:fontRef>
        </p:style>
      </p:cxnSp>
      <p:cxnSp>
        <p:nvCxnSpPr>
          <p:cNvPr id="168" name="コネクタ: カギ線 10">
            <a:extLst>
              <a:ext uri="{FF2B5EF4-FFF2-40B4-BE49-F238E27FC236}">
                <a16:creationId xmlns:a16="http://schemas.microsoft.com/office/drawing/2014/main" id="{DD1C92CB-8147-B043-9F84-E90FF9C326F4}"/>
              </a:ext>
            </a:extLst>
          </p:cNvPr>
          <p:cNvCxnSpPr>
            <a:cxnSpLocks/>
            <a:stCxn id="158" idx="2"/>
            <a:endCxn id="165" idx="0"/>
          </p:cNvCxnSpPr>
          <p:nvPr/>
        </p:nvCxnSpPr>
        <p:spPr>
          <a:xfrm rot="16200000" flipH="1">
            <a:off x="3122370" y="2039269"/>
            <a:ext cx="645311" cy="3194167"/>
          </a:xfrm>
          <a:prstGeom prst="bentConnector3">
            <a:avLst>
              <a:gd name="adj1" fmla="val 50000"/>
            </a:avLst>
          </a:prstGeom>
          <a:ln w="19050">
            <a:solidFill>
              <a:schemeClr val="bg1">
                <a:lumMod val="65000"/>
              </a:schemeClr>
            </a:solidFill>
            <a:prstDash val="solid"/>
            <a:tailEnd type="none"/>
          </a:ln>
          <a:effectLst/>
        </p:spPr>
        <p:style>
          <a:lnRef idx="2">
            <a:schemeClr val="accent1"/>
          </a:lnRef>
          <a:fillRef idx="0">
            <a:schemeClr val="accent1"/>
          </a:fillRef>
          <a:effectRef idx="1">
            <a:schemeClr val="accent1"/>
          </a:effectRef>
          <a:fontRef idx="minor">
            <a:schemeClr val="tx1"/>
          </a:fontRef>
        </p:style>
      </p:cxnSp>
      <p:sp>
        <p:nvSpPr>
          <p:cNvPr id="169" name="四角形: 角を丸くする 32">
            <a:extLst>
              <a:ext uri="{FF2B5EF4-FFF2-40B4-BE49-F238E27FC236}">
                <a16:creationId xmlns:a16="http://schemas.microsoft.com/office/drawing/2014/main" id="{C172CE7B-B5A0-0040-9C3F-D34237C08036}"/>
              </a:ext>
            </a:extLst>
          </p:cNvPr>
          <p:cNvSpPr/>
          <p:nvPr/>
        </p:nvSpPr>
        <p:spPr>
          <a:xfrm>
            <a:off x="1779273" y="5794305"/>
            <a:ext cx="1119659" cy="630359"/>
          </a:xfrm>
          <a:prstGeom prst="roundRect">
            <a:avLst>
              <a:gd name="adj" fmla="val 0"/>
            </a:avLst>
          </a:prstGeom>
          <a:noFill/>
          <a:ln w="1270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lIns="48000" tIns="48000" rIns="48000" bIns="48000" rtlCol="0" anchor="b" anchorCtr="0"/>
          <a:lstStyle/>
          <a:p>
            <a:pPr algn="ctr" defTabSz="914377"/>
            <a:r>
              <a:rPr lang="ja-JP" altLang="en-US" sz="1167" b="1">
                <a:gradFill>
                  <a:gsLst>
                    <a:gs pos="0">
                      <a:srgbClr val="232F3E">
                        <a:lumMod val="75000"/>
                      </a:srgbClr>
                    </a:gs>
                    <a:gs pos="100000">
                      <a:srgbClr val="232F3E">
                        <a:lumMod val="75000"/>
                      </a:srgbClr>
                    </a:gs>
                  </a:gsLst>
                  <a:lin ang="16200000" scaled="0"/>
                </a:gradFill>
                <a:latin typeface="Meiryo" panose="020B0604030504040204" pitchFamily="34" charset="-128"/>
                <a:ea typeface="Meiryo" panose="020B0604030504040204" pitchFamily="34" charset="-128"/>
              </a:rPr>
              <a:t>システム</a:t>
            </a:r>
            <a:r>
              <a:rPr lang="en-US" altLang="ja-JP" sz="1167" b="1" dirty="0">
                <a:gradFill>
                  <a:gsLst>
                    <a:gs pos="0">
                      <a:srgbClr val="232F3E">
                        <a:lumMod val="75000"/>
                      </a:srgbClr>
                    </a:gs>
                    <a:gs pos="100000">
                      <a:srgbClr val="232F3E">
                        <a:lumMod val="75000"/>
                      </a:srgbClr>
                    </a:gs>
                  </a:gsLst>
                  <a:lin ang="16200000" scaled="0"/>
                </a:gradFill>
                <a:latin typeface="Meiryo" panose="020B0604030504040204" pitchFamily="34" charset="-128"/>
                <a:ea typeface="Meiryo" panose="020B0604030504040204" pitchFamily="34" charset="-128"/>
              </a:rPr>
              <a:t>A</a:t>
            </a:r>
            <a:br>
              <a:rPr lang="en-US" altLang="ja-JP" sz="1167" b="1" dirty="0">
                <a:gradFill>
                  <a:gsLst>
                    <a:gs pos="0">
                      <a:srgbClr val="232F3E">
                        <a:lumMod val="75000"/>
                      </a:srgbClr>
                    </a:gs>
                    <a:gs pos="100000">
                      <a:srgbClr val="232F3E">
                        <a:lumMod val="75000"/>
                      </a:srgbClr>
                    </a:gs>
                  </a:gsLst>
                  <a:lin ang="16200000" scaled="0"/>
                </a:gradFill>
                <a:latin typeface="Meiryo" panose="020B0604030504040204" pitchFamily="34" charset="-128"/>
                <a:ea typeface="Meiryo" panose="020B0604030504040204" pitchFamily="34" charset="-128"/>
              </a:rPr>
            </a:br>
            <a:r>
              <a:rPr lang="ja-JP" altLang="en-US" sz="1167" b="1" dirty="0">
                <a:gradFill>
                  <a:gsLst>
                    <a:gs pos="0">
                      <a:srgbClr val="232F3E">
                        <a:lumMod val="75000"/>
                      </a:srgbClr>
                    </a:gs>
                    <a:gs pos="100000">
                      <a:srgbClr val="232F3E">
                        <a:lumMod val="75000"/>
                      </a:srgbClr>
                    </a:gs>
                  </a:gsLst>
                  <a:lin ang="16200000" scaled="0"/>
                </a:gradFill>
                <a:latin typeface="Meiryo" panose="020B0604030504040204" pitchFamily="34" charset="-128"/>
                <a:ea typeface="Meiryo" panose="020B0604030504040204" pitchFamily="34" charset="-128"/>
              </a:rPr>
              <a:t>アカウント</a:t>
            </a:r>
          </a:p>
        </p:txBody>
      </p:sp>
      <p:sp>
        <p:nvSpPr>
          <p:cNvPr id="170" name="四角形: 角を丸くする 34">
            <a:extLst>
              <a:ext uri="{FF2B5EF4-FFF2-40B4-BE49-F238E27FC236}">
                <a16:creationId xmlns:a16="http://schemas.microsoft.com/office/drawing/2014/main" id="{C3C22A98-1364-6944-9BD2-8C0B2E57B643}"/>
              </a:ext>
            </a:extLst>
          </p:cNvPr>
          <p:cNvSpPr/>
          <p:nvPr/>
        </p:nvSpPr>
        <p:spPr>
          <a:xfrm>
            <a:off x="3258329" y="5794305"/>
            <a:ext cx="1119659" cy="630359"/>
          </a:xfrm>
          <a:prstGeom prst="roundRect">
            <a:avLst>
              <a:gd name="adj" fmla="val 0"/>
            </a:avLst>
          </a:prstGeom>
          <a:noFill/>
          <a:ln w="1270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lIns="48000" tIns="48000" rIns="48000" bIns="48000" rtlCol="0" anchor="b" anchorCtr="0"/>
          <a:lstStyle/>
          <a:p>
            <a:pPr algn="ctr" defTabSz="914377"/>
            <a:r>
              <a:rPr lang="ja-JP" altLang="en-US" sz="1167" b="1">
                <a:gradFill>
                  <a:gsLst>
                    <a:gs pos="0">
                      <a:srgbClr val="232F3E">
                        <a:lumMod val="75000"/>
                      </a:srgbClr>
                    </a:gs>
                    <a:gs pos="100000">
                      <a:srgbClr val="232F3E">
                        <a:lumMod val="75000"/>
                      </a:srgbClr>
                    </a:gs>
                  </a:gsLst>
                  <a:lin ang="16200000" scaled="0"/>
                </a:gradFill>
                <a:latin typeface="Meiryo" panose="020B0604030504040204" pitchFamily="34" charset="-128"/>
                <a:ea typeface="Meiryo" panose="020B0604030504040204" pitchFamily="34" charset="-128"/>
              </a:rPr>
              <a:t>システム</a:t>
            </a:r>
            <a:r>
              <a:rPr lang="en-US" altLang="ja-JP" sz="1167" b="1" dirty="0">
                <a:gradFill>
                  <a:gsLst>
                    <a:gs pos="0">
                      <a:srgbClr val="232F3E">
                        <a:lumMod val="75000"/>
                      </a:srgbClr>
                    </a:gs>
                    <a:gs pos="100000">
                      <a:srgbClr val="232F3E">
                        <a:lumMod val="75000"/>
                      </a:srgbClr>
                    </a:gs>
                  </a:gsLst>
                  <a:lin ang="16200000" scaled="0"/>
                </a:gradFill>
                <a:latin typeface="Meiryo" panose="020B0604030504040204" pitchFamily="34" charset="-128"/>
                <a:ea typeface="Meiryo" panose="020B0604030504040204" pitchFamily="34" charset="-128"/>
              </a:rPr>
              <a:t>B</a:t>
            </a:r>
            <a:br>
              <a:rPr lang="en-US" altLang="ja-JP" sz="1167" b="1" dirty="0">
                <a:gradFill>
                  <a:gsLst>
                    <a:gs pos="0">
                      <a:srgbClr val="232F3E">
                        <a:lumMod val="75000"/>
                      </a:srgbClr>
                    </a:gs>
                    <a:gs pos="100000">
                      <a:srgbClr val="232F3E">
                        <a:lumMod val="75000"/>
                      </a:srgbClr>
                    </a:gs>
                  </a:gsLst>
                  <a:lin ang="16200000" scaled="0"/>
                </a:gradFill>
                <a:latin typeface="Meiryo" panose="020B0604030504040204" pitchFamily="34" charset="-128"/>
                <a:ea typeface="Meiryo" panose="020B0604030504040204" pitchFamily="34" charset="-128"/>
              </a:rPr>
            </a:br>
            <a:r>
              <a:rPr lang="ja-JP" altLang="en-US" sz="1167" b="1" dirty="0">
                <a:gradFill>
                  <a:gsLst>
                    <a:gs pos="0">
                      <a:srgbClr val="232F3E">
                        <a:lumMod val="75000"/>
                      </a:srgbClr>
                    </a:gs>
                    <a:gs pos="100000">
                      <a:srgbClr val="232F3E">
                        <a:lumMod val="75000"/>
                      </a:srgbClr>
                    </a:gs>
                  </a:gsLst>
                  <a:lin ang="16200000" scaled="0"/>
                </a:gradFill>
                <a:latin typeface="Meiryo" panose="020B0604030504040204" pitchFamily="34" charset="-128"/>
                <a:ea typeface="Meiryo" panose="020B0604030504040204" pitchFamily="34" charset="-128"/>
              </a:rPr>
              <a:t>アカウント</a:t>
            </a:r>
          </a:p>
        </p:txBody>
      </p:sp>
      <p:sp>
        <p:nvSpPr>
          <p:cNvPr id="171" name="四角形: 角を丸くする 36">
            <a:extLst>
              <a:ext uri="{FF2B5EF4-FFF2-40B4-BE49-F238E27FC236}">
                <a16:creationId xmlns:a16="http://schemas.microsoft.com/office/drawing/2014/main" id="{A95942A5-EABE-B14C-993F-7BF92092405F}"/>
              </a:ext>
            </a:extLst>
          </p:cNvPr>
          <p:cNvSpPr/>
          <p:nvPr/>
        </p:nvSpPr>
        <p:spPr>
          <a:xfrm>
            <a:off x="4736629" y="5794305"/>
            <a:ext cx="1119659" cy="630359"/>
          </a:xfrm>
          <a:prstGeom prst="roundRect">
            <a:avLst>
              <a:gd name="adj" fmla="val 0"/>
            </a:avLst>
          </a:prstGeom>
          <a:noFill/>
          <a:ln w="1270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lIns="48000" tIns="48000" rIns="48000" bIns="48000" rtlCol="0" anchor="b" anchorCtr="0"/>
          <a:lstStyle/>
          <a:p>
            <a:pPr algn="ctr" defTabSz="914377"/>
            <a:r>
              <a:rPr lang="ja-JP" altLang="en-US" sz="1167" b="1">
                <a:gradFill>
                  <a:gsLst>
                    <a:gs pos="0">
                      <a:srgbClr val="232F3E">
                        <a:lumMod val="75000"/>
                      </a:srgbClr>
                    </a:gs>
                    <a:gs pos="100000">
                      <a:srgbClr val="232F3E">
                        <a:lumMod val="75000"/>
                      </a:srgbClr>
                    </a:gs>
                  </a:gsLst>
                  <a:lin ang="16200000" scaled="0"/>
                </a:gradFill>
                <a:latin typeface="Meiryo" panose="020B0604030504040204" pitchFamily="34" charset="-128"/>
                <a:ea typeface="Meiryo" panose="020B0604030504040204" pitchFamily="34" charset="-128"/>
              </a:rPr>
              <a:t>システム</a:t>
            </a:r>
            <a:r>
              <a:rPr lang="en-US" altLang="ja-JP" sz="1167" b="1" dirty="0">
                <a:gradFill>
                  <a:gsLst>
                    <a:gs pos="0">
                      <a:srgbClr val="232F3E">
                        <a:lumMod val="75000"/>
                      </a:srgbClr>
                    </a:gs>
                    <a:gs pos="100000">
                      <a:srgbClr val="232F3E">
                        <a:lumMod val="75000"/>
                      </a:srgbClr>
                    </a:gs>
                  </a:gsLst>
                  <a:lin ang="16200000" scaled="0"/>
                </a:gradFill>
                <a:latin typeface="Meiryo" panose="020B0604030504040204" pitchFamily="34" charset="-128"/>
                <a:ea typeface="Meiryo" panose="020B0604030504040204" pitchFamily="34" charset="-128"/>
              </a:rPr>
              <a:t>C</a:t>
            </a:r>
            <a:br>
              <a:rPr lang="en-US" altLang="ja-JP" sz="1167" b="1" dirty="0">
                <a:gradFill>
                  <a:gsLst>
                    <a:gs pos="0">
                      <a:srgbClr val="232F3E">
                        <a:lumMod val="75000"/>
                      </a:srgbClr>
                    </a:gs>
                    <a:gs pos="100000">
                      <a:srgbClr val="232F3E">
                        <a:lumMod val="75000"/>
                      </a:srgbClr>
                    </a:gs>
                  </a:gsLst>
                  <a:lin ang="16200000" scaled="0"/>
                </a:gradFill>
                <a:latin typeface="Meiryo" panose="020B0604030504040204" pitchFamily="34" charset="-128"/>
                <a:ea typeface="Meiryo" panose="020B0604030504040204" pitchFamily="34" charset="-128"/>
              </a:rPr>
            </a:br>
            <a:r>
              <a:rPr lang="ja-JP" altLang="en-US" sz="1167" b="1" dirty="0">
                <a:gradFill>
                  <a:gsLst>
                    <a:gs pos="0">
                      <a:srgbClr val="232F3E">
                        <a:lumMod val="75000"/>
                      </a:srgbClr>
                    </a:gs>
                    <a:gs pos="100000">
                      <a:srgbClr val="232F3E">
                        <a:lumMod val="75000"/>
                      </a:srgbClr>
                    </a:gs>
                  </a:gsLst>
                  <a:lin ang="16200000" scaled="0"/>
                </a:gradFill>
                <a:latin typeface="Meiryo" panose="020B0604030504040204" pitchFamily="34" charset="-128"/>
                <a:ea typeface="Meiryo" panose="020B0604030504040204" pitchFamily="34" charset="-128"/>
              </a:rPr>
              <a:t>アカウント</a:t>
            </a:r>
          </a:p>
        </p:txBody>
      </p:sp>
      <p:cxnSp>
        <p:nvCxnSpPr>
          <p:cNvPr id="172" name="コネクタ: カギ線 10">
            <a:extLst>
              <a:ext uri="{FF2B5EF4-FFF2-40B4-BE49-F238E27FC236}">
                <a16:creationId xmlns:a16="http://schemas.microsoft.com/office/drawing/2014/main" id="{3F06DD94-2119-7E47-AB35-7AF3108C5C2D}"/>
              </a:ext>
            </a:extLst>
          </p:cNvPr>
          <p:cNvCxnSpPr>
            <a:cxnSpLocks/>
            <a:stCxn id="189" idx="2"/>
            <a:endCxn id="169" idx="0"/>
          </p:cNvCxnSpPr>
          <p:nvPr/>
        </p:nvCxnSpPr>
        <p:spPr>
          <a:xfrm rot="16200000" flipH="1">
            <a:off x="2094794" y="5549989"/>
            <a:ext cx="226423" cy="262203"/>
          </a:xfrm>
          <a:prstGeom prst="bentConnector3">
            <a:avLst>
              <a:gd name="adj1" fmla="val 50000"/>
            </a:avLst>
          </a:prstGeom>
          <a:ln w="19050">
            <a:solidFill>
              <a:schemeClr val="bg1">
                <a:lumMod val="65000"/>
              </a:schemeClr>
            </a:solidFill>
            <a:prstDash val="solid"/>
            <a:tailEnd type="none"/>
          </a:ln>
          <a:effectLst/>
        </p:spPr>
        <p:style>
          <a:lnRef idx="2">
            <a:schemeClr val="accent1"/>
          </a:lnRef>
          <a:fillRef idx="0">
            <a:schemeClr val="accent1"/>
          </a:fillRef>
          <a:effectRef idx="1">
            <a:schemeClr val="accent1"/>
          </a:effectRef>
          <a:fontRef idx="minor">
            <a:schemeClr val="tx1"/>
          </a:fontRef>
        </p:style>
      </p:cxnSp>
      <p:cxnSp>
        <p:nvCxnSpPr>
          <p:cNvPr id="173" name="コネクタ: カギ線 10">
            <a:extLst>
              <a:ext uri="{FF2B5EF4-FFF2-40B4-BE49-F238E27FC236}">
                <a16:creationId xmlns:a16="http://schemas.microsoft.com/office/drawing/2014/main" id="{A65D92B4-E158-0F48-A904-92D0BC713E1D}"/>
              </a:ext>
            </a:extLst>
          </p:cNvPr>
          <p:cNvCxnSpPr>
            <a:cxnSpLocks/>
            <a:stCxn id="189" idx="2"/>
            <a:endCxn id="170" idx="0"/>
          </p:cNvCxnSpPr>
          <p:nvPr/>
        </p:nvCxnSpPr>
        <p:spPr>
          <a:xfrm rot="16200000" flipH="1">
            <a:off x="2834321" y="4810461"/>
            <a:ext cx="226423" cy="1741259"/>
          </a:xfrm>
          <a:prstGeom prst="bentConnector3">
            <a:avLst>
              <a:gd name="adj1" fmla="val 50000"/>
            </a:avLst>
          </a:prstGeom>
          <a:ln w="19050">
            <a:solidFill>
              <a:schemeClr val="bg1">
                <a:lumMod val="65000"/>
              </a:schemeClr>
            </a:solidFill>
            <a:prstDash val="solid"/>
            <a:tailEnd type="none"/>
          </a:ln>
          <a:effectLst/>
        </p:spPr>
        <p:style>
          <a:lnRef idx="2">
            <a:schemeClr val="accent1"/>
          </a:lnRef>
          <a:fillRef idx="0">
            <a:schemeClr val="accent1"/>
          </a:fillRef>
          <a:effectRef idx="1">
            <a:schemeClr val="accent1"/>
          </a:effectRef>
          <a:fontRef idx="minor">
            <a:schemeClr val="tx1"/>
          </a:fontRef>
        </p:style>
      </p:cxnSp>
      <p:cxnSp>
        <p:nvCxnSpPr>
          <p:cNvPr id="174" name="コネクタ: カギ線 10">
            <a:extLst>
              <a:ext uri="{FF2B5EF4-FFF2-40B4-BE49-F238E27FC236}">
                <a16:creationId xmlns:a16="http://schemas.microsoft.com/office/drawing/2014/main" id="{FE02E2CF-594D-254B-9957-9BACBDF80184}"/>
              </a:ext>
            </a:extLst>
          </p:cNvPr>
          <p:cNvCxnSpPr>
            <a:cxnSpLocks/>
            <a:stCxn id="189" idx="2"/>
            <a:endCxn id="171" idx="0"/>
          </p:cNvCxnSpPr>
          <p:nvPr/>
        </p:nvCxnSpPr>
        <p:spPr>
          <a:xfrm rot="16200000" flipH="1">
            <a:off x="3573471" y="4071309"/>
            <a:ext cx="226423" cy="3219560"/>
          </a:xfrm>
          <a:prstGeom prst="bentConnector3">
            <a:avLst>
              <a:gd name="adj1" fmla="val 50000"/>
            </a:avLst>
          </a:prstGeom>
          <a:ln w="19050">
            <a:solidFill>
              <a:schemeClr val="bg1">
                <a:lumMod val="65000"/>
              </a:schemeClr>
            </a:solidFill>
            <a:prstDash val="solid"/>
            <a:tailEnd type="none"/>
          </a:ln>
          <a:effectLst/>
        </p:spPr>
        <p:style>
          <a:lnRef idx="2">
            <a:schemeClr val="accent1"/>
          </a:lnRef>
          <a:fillRef idx="0">
            <a:schemeClr val="accent1"/>
          </a:fillRef>
          <a:effectRef idx="1">
            <a:schemeClr val="accent1"/>
          </a:effectRef>
          <a:fontRef idx="minor">
            <a:schemeClr val="tx1"/>
          </a:fontRef>
        </p:style>
      </p:cxnSp>
      <p:sp>
        <p:nvSpPr>
          <p:cNvPr id="175" name="テキスト ボックス 174">
            <a:extLst>
              <a:ext uri="{FF2B5EF4-FFF2-40B4-BE49-F238E27FC236}">
                <a16:creationId xmlns:a16="http://schemas.microsoft.com/office/drawing/2014/main" id="{F68DDCFE-2D16-FF4D-BDEB-D33CEAF852CA}"/>
              </a:ext>
            </a:extLst>
          </p:cNvPr>
          <p:cNvSpPr txBox="1"/>
          <p:nvPr/>
        </p:nvSpPr>
        <p:spPr>
          <a:xfrm>
            <a:off x="89694" y="2721098"/>
            <a:ext cx="1364945" cy="707694"/>
          </a:xfrm>
          <a:prstGeom prst="rect">
            <a:avLst/>
          </a:prstGeom>
          <a:noFill/>
        </p:spPr>
        <p:txBody>
          <a:bodyPr wrap="square" lIns="48000" rIns="48000" rtlCol="0">
            <a:spAutoFit/>
          </a:bodyPr>
          <a:lstStyle/>
          <a:p>
            <a:pPr algn="ctr" defTabSz="914377"/>
            <a:r>
              <a:rPr lang="ja-JP" altLang="en-US" sz="1333" dirty="0">
                <a:solidFill>
                  <a:srgbClr val="232F3E">
                    <a:lumMod val="75000"/>
                  </a:srgbClr>
                </a:solidFill>
                <a:latin typeface="Meiryo" panose="020B0604030504040204" pitchFamily="34" charset="-128"/>
                <a:ea typeface="Meiryo" panose="020B0604030504040204" pitchFamily="34" charset="-128"/>
              </a:rPr>
              <a:t>第一階層</a:t>
            </a:r>
            <a:endParaRPr lang="en-US" altLang="ja-JP" sz="1333" dirty="0">
              <a:solidFill>
                <a:srgbClr val="232F3E">
                  <a:lumMod val="75000"/>
                </a:srgbClr>
              </a:solidFill>
              <a:latin typeface="Meiryo" panose="020B0604030504040204" pitchFamily="34" charset="-128"/>
              <a:ea typeface="Meiryo" panose="020B0604030504040204" pitchFamily="34" charset="-128"/>
            </a:endParaRPr>
          </a:p>
          <a:p>
            <a:pPr algn="ctr" defTabSz="914377"/>
            <a:r>
              <a:rPr lang="ja-JP" altLang="en-US" sz="1333" dirty="0">
                <a:solidFill>
                  <a:srgbClr val="232F3E">
                    <a:lumMod val="75000"/>
                  </a:srgbClr>
                </a:solidFill>
                <a:latin typeface="Meiryo" panose="020B0604030504040204" pitchFamily="34" charset="-128"/>
                <a:ea typeface="Meiryo" panose="020B0604030504040204" pitchFamily="34" charset="-128"/>
              </a:rPr>
              <a:t>組織単位</a:t>
            </a:r>
            <a:br>
              <a:rPr lang="en-US" altLang="ja-JP" sz="1333" dirty="0">
                <a:solidFill>
                  <a:srgbClr val="232F3E">
                    <a:lumMod val="75000"/>
                  </a:srgbClr>
                </a:solidFill>
                <a:latin typeface="Meiryo" panose="020B0604030504040204" pitchFamily="34" charset="-128"/>
                <a:ea typeface="Meiryo" panose="020B0604030504040204" pitchFamily="34" charset="-128"/>
              </a:rPr>
            </a:br>
            <a:r>
              <a:rPr lang="ja-JP" altLang="en-US" sz="1333" dirty="0">
                <a:solidFill>
                  <a:srgbClr val="232F3E">
                    <a:lumMod val="75000"/>
                  </a:srgbClr>
                </a:solidFill>
                <a:latin typeface="Meiryo" panose="020B0604030504040204" pitchFamily="34" charset="-128"/>
                <a:ea typeface="Meiryo" panose="020B0604030504040204" pitchFamily="34" charset="-128"/>
              </a:rPr>
              <a:t>（環境種別）</a:t>
            </a:r>
          </a:p>
        </p:txBody>
      </p:sp>
      <p:sp>
        <p:nvSpPr>
          <p:cNvPr id="176" name="テキスト ボックス 175">
            <a:extLst>
              <a:ext uri="{FF2B5EF4-FFF2-40B4-BE49-F238E27FC236}">
                <a16:creationId xmlns:a16="http://schemas.microsoft.com/office/drawing/2014/main" id="{188A5548-7480-4D40-A014-FC40741F28E8}"/>
              </a:ext>
            </a:extLst>
          </p:cNvPr>
          <p:cNvSpPr txBox="1"/>
          <p:nvPr/>
        </p:nvSpPr>
        <p:spPr>
          <a:xfrm>
            <a:off x="89694" y="5907964"/>
            <a:ext cx="1364945" cy="297454"/>
          </a:xfrm>
          <a:prstGeom prst="rect">
            <a:avLst/>
          </a:prstGeom>
          <a:noFill/>
        </p:spPr>
        <p:txBody>
          <a:bodyPr wrap="square" lIns="48000" rIns="48000" rtlCol="0">
            <a:spAutoFit/>
          </a:bodyPr>
          <a:lstStyle/>
          <a:p>
            <a:pPr algn="ctr" defTabSz="914377"/>
            <a:r>
              <a:rPr lang="ja-JP" altLang="en-US" sz="1333">
                <a:solidFill>
                  <a:srgbClr val="232F3E">
                    <a:lumMod val="75000"/>
                  </a:srgbClr>
                </a:solidFill>
                <a:latin typeface="Meiryo" panose="020B0604030504040204" pitchFamily="34" charset="-128"/>
                <a:ea typeface="Meiryo" panose="020B0604030504040204" pitchFamily="34" charset="-128"/>
              </a:rPr>
              <a:t>アカウント</a:t>
            </a:r>
          </a:p>
        </p:txBody>
      </p:sp>
      <p:sp>
        <p:nvSpPr>
          <p:cNvPr id="177" name="テキスト ボックス 176">
            <a:extLst>
              <a:ext uri="{FF2B5EF4-FFF2-40B4-BE49-F238E27FC236}">
                <a16:creationId xmlns:a16="http://schemas.microsoft.com/office/drawing/2014/main" id="{2268A9A9-1019-A44E-BDFD-CEE616C9B912}"/>
              </a:ext>
            </a:extLst>
          </p:cNvPr>
          <p:cNvSpPr txBox="1"/>
          <p:nvPr/>
        </p:nvSpPr>
        <p:spPr>
          <a:xfrm>
            <a:off x="3079201" y="3326933"/>
            <a:ext cx="761747" cy="323165"/>
          </a:xfrm>
          <a:prstGeom prst="rect">
            <a:avLst/>
          </a:prstGeom>
          <a:noFill/>
        </p:spPr>
        <p:txBody>
          <a:bodyPr wrap="none" rtlCol="0">
            <a:spAutoFit/>
          </a:bodyPr>
          <a:lstStyle/>
          <a:p>
            <a:pPr defTabSz="914377"/>
            <a:r>
              <a:rPr lang="ja-JP" altLang="en-US" sz="1500">
                <a:solidFill>
                  <a:srgbClr val="232F3E"/>
                </a:solidFill>
                <a:latin typeface="Meiryo" panose="020B0604030504040204" pitchFamily="34" charset="-128"/>
                <a:ea typeface="Meiryo" panose="020B0604030504040204" pitchFamily="34" charset="-128"/>
              </a:rPr>
              <a:t>・・・</a:t>
            </a:r>
          </a:p>
        </p:txBody>
      </p:sp>
      <p:sp>
        <p:nvSpPr>
          <p:cNvPr id="178" name="テキスト ボックス 177">
            <a:extLst>
              <a:ext uri="{FF2B5EF4-FFF2-40B4-BE49-F238E27FC236}">
                <a16:creationId xmlns:a16="http://schemas.microsoft.com/office/drawing/2014/main" id="{B678B390-A80A-844C-9710-EA503EAAC66D}"/>
              </a:ext>
            </a:extLst>
          </p:cNvPr>
          <p:cNvSpPr txBox="1"/>
          <p:nvPr/>
        </p:nvSpPr>
        <p:spPr>
          <a:xfrm>
            <a:off x="4556173" y="3313693"/>
            <a:ext cx="761747" cy="323165"/>
          </a:xfrm>
          <a:prstGeom prst="rect">
            <a:avLst/>
          </a:prstGeom>
          <a:noFill/>
        </p:spPr>
        <p:txBody>
          <a:bodyPr wrap="none" rtlCol="0">
            <a:spAutoFit/>
          </a:bodyPr>
          <a:lstStyle/>
          <a:p>
            <a:pPr defTabSz="914377"/>
            <a:r>
              <a:rPr lang="ja-JP" altLang="en-US" sz="1500">
                <a:solidFill>
                  <a:srgbClr val="232F3E"/>
                </a:solidFill>
                <a:latin typeface="Meiryo" panose="020B0604030504040204" pitchFamily="34" charset="-128"/>
                <a:ea typeface="Meiryo" panose="020B0604030504040204" pitchFamily="34" charset="-128"/>
              </a:rPr>
              <a:t>・・・</a:t>
            </a:r>
          </a:p>
        </p:txBody>
      </p:sp>
      <p:cxnSp>
        <p:nvCxnSpPr>
          <p:cNvPr id="179" name="直線コネクタ 178">
            <a:extLst>
              <a:ext uri="{FF2B5EF4-FFF2-40B4-BE49-F238E27FC236}">
                <a16:creationId xmlns:a16="http://schemas.microsoft.com/office/drawing/2014/main" id="{35C6F5A3-83B3-C741-9FFB-E24A80E58126}"/>
              </a:ext>
            </a:extLst>
          </p:cNvPr>
          <p:cNvCxnSpPr>
            <a:cxnSpLocks/>
          </p:cNvCxnSpPr>
          <p:nvPr/>
        </p:nvCxnSpPr>
        <p:spPr>
          <a:xfrm flipV="1">
            <a:off x="3556192" y="4586680"/>
            <a:ext cx="0" cy="131560"/>
          </a:xfrm>
          <a:prstGeom prst="line">
            <a:avLst/>
          </a:prstGeom>
          <a:ln w="1905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180" name="テキスト ボックス 179">
            <a:extLst>
              <a:ext uri="{FF2B5EF4-FFF2-40B4-BE49-F238E27FC236}">
                <a16:creationId xmlns:a16="http://schemas.microsoft.com/office/drawing/2014/main" id="{4FEADD26-1BCD-5540-B105-6E0B57FC6ED4}"/>
              </a:ext>
            </a:extLst>
          </p:cNvPr>
          <p:cNvSpPr txBox="1"/>
          <p:nvPr/>
        </p:nvSpPr>
        <p:spPr>
          <a:xfrm>
            <a:off x="3299629" y="4599921"/>
            <a:ext cx="761747" cy="323165"/>
          </a:xfrm>
          <a:prstGeom prst="rect">
            <a:avLst/>
          </a:prstGeom>
          <a:noFill/>
        </p:spPr>
        <p:txBody>
          <a:bodyPr wrap="none" rtlCol="0">
            <a:spAutoFit/>
          </a:bodyPr>
          <a:lstStyle/>
          <a:p>
            <a:pPr defTabSz="914377"/>
            <a:r>
              <a:rPr lang="ja-JP" altLang="en-US" sz="1500">
                <a:solidFill>
                  <a:srgbClr val="232F3E"/>
                </a:solidFill>
                <a:latin typeface="Meiryo" panose="020B0604030504040204" pitchFamily="34" charset="-128"/>
                <a:ea typeface="Meiryo" panose="020B0604030504040204" pitchFamily="34" charset="-128"/>
              </a:rPr>
              <a:t>・・・</a:t>
            </a:r>
          </a:p>
        </p:txBody>
      </p:sp>
      <p:cxnSp>
        <p:nvCxnSpPr>
          <p:cNvPr id="181" name="直線コネクタ 180">
            <a:extLst>
              <a:ext uri="{FF2B5EF4-FFF2-40B4-BE49-F238E27FC236}">
                <a16:creationId xmlns:a16="http://schemas.microsoft.com/office/drawing/2014/main" id="{62754934-D4BC-1147-BC04-CE21CAFA8D45}"/>
              </a:ext>
            </a:extLst>
          </p:cNvPr>
          <p:cNvCxnSpPr>
            <a:cxnSpLocks/>
          </p:cNvCxnSpPr>
          <p:nvPr/>
        </p:nvCxnSpPr>
        <p:spPr>
          <a:xfrm flipV="1">
            <a:off x="5033164" y="4579419"/>
            <a:ext cx="0" cy="119600"/>
          </a:xfrm>
          <a:prstGeom prst="line">
            <a:avLst/>
          </a:prstGeom>
          <a:ln w="1905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182" name="テキスト ボックス 181">
            <a:extLst>
              <a:ext uri="{FF2B5EF4-FFF2-40B4-BE49-F238E27FC236}">
                <a16:creationId xmlns:a16="http://schemas.microsoft.com/office/drawing/2014/main" id="{8C7E61B2-4FA4-ED49-B153-36B0F3A7F63B}"/>
              </a:ext>
            </a:extLst>
          </p:cNvPr>
          <p:cNvSpPr txBox="1"/>
          <p:nvPr/>
        </p:nvSpPr>
        <p:spPr>
          <a:xfrm>
            <a:off x="4776602" y="4602538"/>
            <a:ext cx="528349" cy="317103"/>
          </a:xfrm>
          <a:prstGeom prst="rect">
            <a:avLst/>
          </a:prstGeom>
          <a:noFill/>
        </p:spPr>
        <p:txBody>
          <a:bodyPr wrap="none" rtlCol="0">
            <a:noAutofit/>
          </a:bodyPr>
          <a:lstStyle/>
          <a:p>
            <a:pPr defTabSz="914377"/>
            <a:r>
              <a:rPr lang="ja-JP" altLang="en-US" sz="1500">
                <a:solidFill>
                  <a:srgbClr val="232F3E"/>
                </a:solidFill>
                <a:latin typeface="Meiryo" panose="020B0604030504040204" pitchFamily="34" charset="-128"/>
                <a:ea typeface="Meiryo" panose="020B0604030504040204" pitchFamily="34" charset="-128"/>
              </a:rPr>
              <a:t>・・・</a:t>
            </a:r>
          </a:p>
        </p:txBody>
      </p:sp>
      <p:sp>
        <p:nvSpPr>
          <p:cNvPr id="183" name="正方形/長方形 182">
            <a:extLst>
              <a:ext uri="{FF2B5EF4-FFF2-40B4-BE49-F238E27FC236}">
                <a16:creationId xmlns:a16="http://schemas.microsoft.com/office/drawing/2014/main" id="{95E2CA1B-4695-0245-8B98-F4460AF7B04E}"/>
              </a:ext>
            </a:extLst>
          </p:cNvPr>
          <p:cNvSpPr/>
          <p:nvPr/>
        </p:nvSpPr>
        <p:spPr>
          <a:xfrm>
            <a:off x="335639" y="1048605"/>
            <a:ext cx="11627759" cy="436703"/>
          </a:xfrm>
          <a:prstGeom prst="rect">
            <a:avLst/>
          </a:prstGeom>
          <a:solidFill>
            <a:srgbClr val="163D51"/>
          </a:solidFill>
          <a:ln>
            <a:solidFill>
              <a:srgbClr val="2A2E3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77"/>
            <a:r>
              <a:rPr lang="en-US" altLang="ja-JP" sz="2000" dirty="0">
                <a:gradFill>
                  <a:gsLst>
                    <a:gs pos="0">
                      <a:srgbClr val="FFFFFF"/>
                    </a:gs>
                    <a:gs pos="100000">
                      <a:srgbClr val="FFFFFF"/>
                    </a:gs>
                  </a:gsLst>
                  <a:lin ang="16200000" scaled="0"/>
                </a:gradFill>
                <a:latin typeface="Meiryo" panose="020B0604030504040204" pitchFamily="34" charset="-128"/>
                <a:ea typeface="Meiryo" panose="020B0604030504040204" pitchFamily="34" charset="-128"/>
              </a:rPr>
              <a:t>OU</a:t>
            </a:r>
            <a:r>
              <a:rPr lang="ja-JP" altLang="en-US" sz="2000" dirty="0">
                <a:gradFill>
                  <a:gsLst>
                    <a:gs pos="0">
                      <a:srgbClr val="FFFFFF"/>
                    </a:gs>
                    <a:gs pos="100000">
                      <a:srgbClr val="FFFFFF"/>
                    </a:gs>
                  </a:gsLst>
                  <a:lin ang="16200000" scaled="0"/>
                </a:gradFill>
                <a:latin typeface="Meiryo" panose="020B0604030504040204" pitchFamily="34" charset="-128"/>
                <a:ea typeface="Meiryo" panose="020B0604030504040204" pitchFamily="34" charset="-128"/>
              </a:rPr>
              <a:t>アンチパターン</a:t>
            </a:r>
          </a:p>
        </p:txBody>
      </p:sp>
      <p:pic>
        <p:nvPicPr>
          <p:cNvPr id="184" name="図 183">
            <a:extLst>
              <a:ext uri="{FF2B5EF4-FFF2-40B4-BE49-F238E27FC236}">
                <a16:creationId xmlns:a16="http://schemas.microsoft.com/office/drawing/2014/main" id="{32526063-96B3-564D-AADE-4DA3F66D80EE}"/>
              </a:ext>
            </a:extLst>
          </p:cNvPr>
          <p:cNvPicPr>
            <a:picLocks noChangeAspect="1"/>
          </p:cNvPicPr>
          <p:nvPr/>
        </p:nvPicPr>
        <p:blipFill>
          <a:blip r:embed="rId3">
            <a:clrChange>
              <a:clrFrom>
                <a:srgbClr val="FFFFFF"/>
              </a:clrFrom>
              <a:clrTo>
                <a:srgbClr val="FFFFFF">
                  <a:alpha val="0"/>
                </a:srgbClr>
              </a:clrTo>
            </a:clrChange>
            <a:duotone>
              <a:schemeClr val="accent3">
                <a:shade val="45000"/>
                <a:satMod val="135000"/>
              </a:schemeClr>
              <a:prstClr val="white"/>
            </a:duotone>
          </a:blip>
          <a:stretch>
            <a:fillRect/>
          </a:stretch>
        </p:blipFill>
        <p:spPr>
          <a:xfrm>
            <a:off x="3182240" y="2131487"/>
            <a:ext cx="305936" cy="305936"/>
          </a:xfrm>
          <a:prstGeom prst="rect">
            <a:avLst/>
          </a:prstGeom>
        </p:spPr>
      </p:pic>
      <p:pic>
        <p:nvPicPr>
          <p:cNvPr id="185" name="図 184">
            <a:extLst>
              <a:ext uri="{FF2B5EF4-FFF2-40B4-BE49-F238E27FC236}">
                <a16:creationId xmlns:a16="http://schemas.microsoft.com/office/drawing/2014/main" id="{49F59D02-AED8-F546-9B9F-D1603FA376E9}"/>
              </a:ext>
            </a:extLst>
          </p:cNvPr>
          <p:cNvPicPr>
            <a:picLocks noChangeAspect="1"/>
          </p:cNvPicPr>
          <p:nvPr/>
        </p:nvPicPr>
        <p:blipFill>
          <a:blip r:embed="rId3">
            <a:clrChange>
              <a:clrFrom>
                <a:srgbClr val="FFFFFF"/>
              </a:clrFrom>
              <a:clrTo>
                <a:srgbClr val="FFFFFF">
                  <a:alpha val="0"/>
                </a:srgbClr>
              </a:clrTo>
            </a:clrChange>
            <a:duotone>
              <a:schemeClr val="accent1">
                <a:shade val="45000"/>
                <a:satMod val="135000"/>
              </a:schemeClr>
              <a:prstClr val="white"/>
            </a:duotone>
          </a:blip>
          <a:stretch>
            <a:fillRect/>
          </a:stretch>
        </p:blipFill>
        <p:spPr>
          <a:xfrm>
            <a:off x="1776479" y="5787260"/>
            <a:ext cx="302816" cy="302816"/>
          </a:xfrm>
          <a:prstGeom prst="rect">
            <a:avLst/>
          </a:prstGeom>
        </p:spPr>
      </p:pic>
      <p:pic>
        <p:nvPicPr>
          <p:cNvPr id="186" name="図 185">
            <a:extLst>
              <a:ext uri="{FF2B5EF4-FFF2-40B4-BE49-F238E27FC236}">
                <a16:creationId xmlns:a16="http://schemas.microsoft.com/office/drawing/2014/main" id="{D107082D-D562-6440-88F9-02C2C3340059}"/>
              </a:ext>
            </a:extLst>
          </p:cNvPr>
          <p:cNvPicPr>
            <a:picLocks noChangeAspect="1"/>
          </p:cNvPicPr>
          <p:nvPr/>
        </p:nvPicPr>
        <p:blipFill>
          <a:blip r:embed="rId3">
            <a:clrChange>
              <a:clrFrom>
                <a:srgbClr val="FFFFFF"/>
              </a:clrFrom>
              <a:clrTo>
                <a:srgbClr val="FFFFFF">
                  <a:alpha val="0"/>
                </a:srgbClr>
              </a:clrTo>
            </a:clrChange>
            <a:duotone>
              <a:schemeClr val="accent1">
                <a:shade val="45000"/>
                <a:satMod val="135000"/>
              </a:schemeClr>
              <a:prstClr val="white"/>
            </a:duotone>
          </a:blip>
          <a:stretch>
            <a:fillRect/>
          </a:stretch>
        </p:blipFill>
        <p:spPr>
          <a:xfrm>
            <a:off x="3253567" y="5787715"/>
            <a:ext cx="302816" cy="302816"/>
          </a:xfrm>
          <a:prstGeom prst="rect">
            <a:avLst/>
          </a:prstGeom>
        </p:spPr>
      </p:pic>
      <p:pic>
        <p:nvPicPr>
          <p:cNvPr id="187" name="図 186">
            <a:extLst>
              <a:ext uri="{FF2B5EF4-FFF2-40B4-BE49-F238E27FC236}">
                <a16:creationId xmlns:a16="http://schemas.microsoft.com/office/drawing/2014/main" id="{BA781A3A-A1E3-BD4B-87EB-4F88E053885F}"/>
              </a:ext>
            </a:extLst>
          </p:cNvPr>
          <p:cNvPicPr>
            <a:picLocks noChangeAspect="1"/>
          </p:cNvPicPr>
          <p:nvPr/>
        </p:nvPicPr>
        <p:blipFill>
          <a:blip r:embed="rId3">
            <a:clrChange>
              <a:clrFrom>
                <a:srgbClr val="FFFFFF"/>
              </a:clrFrom>
              <a:clrTo>
                <a:srgbClr val="FFFFFF">
                  <a:alpha val="0"/>
                </a:srgbClr>
              </a:clrTo>
            </a:clrChange>
            <a:duotone>
              <a:schemeClr val="accent1">
                <a:shade val="45000"/>
                <a:satMod val="135000"/>
              </a:schemeClr>
              <a:prstClr val="white"/>
            </a:duotone>
          </a:blip>
          <a:stretch>
            <a:fillRect/>
          </a:stretch>
        </p:blipFill>
        <p:spPr>
          <a:xfrm>
            <a:off x="4737147" y="5797436"/>
            <a:ext cx="302816" cy="302816"/>
          </a:xfrm>
          <a:prstGeom prst="rect">
            <a:avLst/>
          </a:prstGeom>
        </p:spPr>
      </p:pic>
      <p:sp>
        <p:nvSpPr>
          <p:cNvPr id="188" name="テキスト ボックス 187">
            <a:extLst>
              <a:ext uri="{FF2B5EF4-FFF2-40B4-BE49-F238E27FC236}">
                <a16:creationId xmlns:a16="http://schemas.microsoft.com/office/drawing/2014/main" id="{5791FE39-8D7B-8543-AD84-5F2C638E9806}"/>
              </a:ext>
            </a:extLst>
          </p:cNvPr>
          <p:cNvSpPr txBox="1"/>
          <p:nvPr/>
        </p:nvSpPr>
        <p:spPr>
          <a:xfrm>
            <a:off x="89694" y="4833588"/>
            <a:ext cx="1364945" cy="707694"/>
          </a:xfrm>
          <a:prstGeom prst="rect">
            <a:avLst/>
          </a:prstGeom>
          <a:noFill/>
        </p:spPr>
        <p:txBody>
          <a:bodyPr wrap="square" lIns="48000" rIns="48000" rtlCol="0">
            <a:spAutoFit/>
          </a:bodyPr>
          <a:lstStyle/>
          <a:p>
            <a:pPr algn="ctr" defTabSz="914377"/>
            <a:r>
              <a:rPr lang="ja-JP" altLang="en-US" sz="1333">
                <a:solidFill>
                  <a:srgbClr val="232F3E">
                    <a:lumMod val="75000"/>
                  </a:srgbClr>
                </a:solidFill>
                <a:latin typeface="Meiryo" panose="020B0604030504040204" pitchFamily="34" charset="-128"/>
                <a:ea typeface="Meiryo" panose="020B0604030504040204" pitchFamily="34" charset="-128"/>
              </a:rPr>
              <a:t>第三階層</a:t>
            </a:r>
            <a:endParaRPr lang="en-US" altLang="ja-JP" sz="1333" dirty="0">
              <a:solidFill>
                <a:srgbClr val="232F3E">
                  <a:lumMod val="75000"/>
                </a:srgbClr>
              </a:solidFill>
              <a:latin typeface="Meiryo" panose="020B0604030504040204" pitchFamily="34" charset="-128"/>
              <a:ea typeface="Meiryo" panose="020B0604030504040204" pitchFamily="34" charset="-128"/>
            </a:endParaRPr>
          </a:p>
          <a:p>
            <a:pPr algn="ctr" defTabSz="914377"/>
            <a:r>
              <a:rPr lang="ja-JP" altLang="en-US" sz="1333">
                <a:solidFill>
                  <a:srgbClr val="232F3E">
                    <a:lumMod val="75000"/>
                  </a:srgbClr>
                </a:solidFill>
                <a:latin typeface="Meiryo" panose="020B0604030504040204" pitchFamily="34" charset="-128"/>
                <a:ea typeface="Meiryo" panose="020B0604030504040204" pitchFamily="34" charset="-128"/>
              </a:rPr>
              <a:t>組織単位</a:t>
            </a:r>
            <a:br>
              <a:rPr lang="en-US" altLang="ja-JP" sz="1333" dirty="0">
                <a:solidFill>
                  <a:srgbClr val="232F3E">
                    <a:lumMod val="75000"/>
                  </a:srgbClr>
                </a:solidFill>
                <a:latin typeface="Meiryo" panose="020B0604030504040204" pitchFamily="34" charset="-128"/>
                <a:ea typeface="Meiryo" panose="020B0604030504040204" pitchFamily="34" charset="-128"/>
              </a:rPr>
            </a:br>
            <a:r>
              <a:rPr lang="ja-JP" altLang="en-US" sz="1333">
                <a:solidFill>
                  <a:srgbClr val="232F3E">
                    <a:lumMod val="75000"/>
                  </a:srgbClr>
                </a:solidFill>
                <a:latin typeface="Meiryo" panose="020B0604030504040204" pitchFamily="34" charset="-128"/>
                <a:ea typeface="Meiryo" panose="020B0604030504040204" pitchFamily="34" charset="-128"/>
              </a:rPr>
              <a:t>（組織別）</a:t>
            </a:r>
          </a:p>
        </p:txBody>
      </p:sp>
      <p:sp>
        <p:nvSpPr>
          <p:cNvPr id="189" name="四角形: 角を丸くする 32">
            <a:extLst>
              <a:ext uri="{FF2B5EF4-FFF2-40B4-BE49-F238E27FC236}">
                <a16:creationId xmlns:a16="http://schemas.microsoft.com/office/drawing/2014/main" id="{0D0B40A7-E5D3-C146-AD50-72E434B3D292}"/>
              </a:ext>
            </a:extLst>
          </p:cNvPr>
          <p:cNvSpPr/>
          <p:nvPr/>
        </p:nvSpPr>
        <p:spPr>
          <a:xfrm>
            <a:off x="1517069" y="4937525"/>
            <a:ext cx="1119659" cy="630359"/>
          </a:xfrm>
          <a:prstGeom prst="roundRect">
            <a:avLst/>
          </a:prstGeom>
          <a:noFill/>
          <a:ln w="1270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lIns="48000" tIns="48000" rIns="48000" bIns="48000" rtlCol="0" anchor="ctr" anchorCtr="0"/>
          <a:lstStyle/>
          <a:p>
            <a:pPr algn="ctr" defTabSz="914377"/>
            <a:r>
              <a:rPr lang="ja-JP" altLang="en-US" sz="1333" b="1">
                <a:gradFill>
                  <a:gsLst>
                    <a:gs pos="0">
                      <a:srgbClr val="232F3E">
                        <a:lumMod val="75000"/>
                      </a:srgbClr>
                    </a:gs>
                    <a:gs pos="100000">
                      <a:srgbClr val="232F3E">
                        <a:lumMod val="75000"/>
                      </a:srgbClr>
                    </a:gs>
                  </a:gsLst>
                  <a:lin ang="16200000" scaled="0"/>
                </a:gradFill>
                <a:latin typeface="Meiryo" panose="020B0604030504040204" pitchFamily="34" charset="-128"/>
                <a:ea typeface="Meiryo" panose="020B0604030504040204" pitchFamily="34" charset="-128"/>
              </a:rPr>
              <a:t>〇〇部</a:t>
            </a:r>
            <a:endParaRPr lang="en-US" altLang="ja-JP" sz="1333" b="1" dirty="0">
              <a:gradFill>
                <a:gsLst>
                  <a:gs pos="0">
                    <a:srgbClr val="232F3E">
                      <a:lumMod val="75000"/>
                    </a:srgbClr>
                  </a:gs>
                  <a:gs pos="100000">
                    <a:srgbClr val="232F3E">
                      <a:lumMod val="75000"/>
                    </a:srgbClr>
                  </a:gs>
                </a:gsLst>
                <a:lin ang="16200000" scaled="0"/>
              </a:gradFill>
              <a:latin typeface="Meiryo" panose="020B0604030504040204" pitchFamily="34" charset="-128"/>
              <a:ea typeface="Meiryo" panose="020B0604030504040204" pitchFamily="34" charset="-128"/>
            </a:endParaRPr>
          </a:p>
          <a:p>
            <a:pPr algn="ctr" defTabSz="914377"/>
            <a:r>
              <a:rPr lang="ja-JP" altLang="en-US" sz="1333" b="1">
                <a:gradFill>
                  <a:gsLst>
                    <a:gs pos="0">
                      <a:srgbClr val="232F3E">
                        <a:lumMod val="75000"/>
                      </a:srgbClr>
                    </a:gs>
                    <a:gs pos="100000">
                      <a:srgbClr val="232F3E">
                        <a:lumMod val="75000"/>
                      </a:srgbClr>
                    </a:gs>
                  </a:gsLst>
                  <a:lin ang="16200000" scaled="0"/>
                </a:gradFill>
                <a:latin typeface="Meiryo" panose="020B0604030504040204" pitchFamily="34" charset="-128"/>
                <a:ea typeface="Meiryo" panose="020B0604030504040204" pitchFamily="34" charset="-128"/>
              </a:rPr>
              <a:t>△△課</a:t>
            </a:r>
            <a:endParaRPr lang="ja-JP" altLang="en-US" sz="1333" b="1" dirty="0">
              <a:gradFill>
                <a:gsLst>
                  <a:gs pos="0">
                    <a:srgbClr val="232F3E">
                      <a:lumMod val="75000"/>
                    </a:srgbClr>
                  </a:gs>
                  <a:gs pos="100000">
                    <a:srgbClr val="232F3E">
                      <a:lumMod val="75000"/>
                    </a:srgbClr>
                  </a:gs>
                </a:gsLst>
                <a:lin ang="16200000" scaled="0"/>
              </a:gradFill>
              <a:latin typeface="Meiryo" panose="020B0604030504040204" pitchFamily="34" charset="-128"/>
              <a:ea typeface="Meiryo" panose="020B0604030504040204" pitchFamily="34" charset="-128"/>
            </a:endParaRPr>
          </a:p>
        </p:txBody>
      </p:sp>
      <p:cxnSp>
        <p:nvCxnSpPr>
          <p:cNvPr id="190" name="直線コネクタ 189">
            <a:extLst>
              <a:ext uri="{FF2B5EF4-FFF2-40B4-BE49-F238E27FC236}">
                <a16:creationId xmlns:a16="http://schemas.microsoft.com/office/drawing/2014/main" id="{5F48EBB4-6AFE-7644-B9CF-E440FD62B43A}"/>
              </a:ext>
            </a:extLst>
          </p:cNvPr>
          <p:cNvCxnSpPr>
            <a:cxnSpLocks/>
            <a:stCxn id="189" idx="0"/>
            <a:endCxn id="163" idx="2"/>
          </p:cNvCxnSpPr>
          <p:nvPr/>
        </p:nvCxnSpPr>
        <p:spPr>
          <a:xfrm flipV="1">
            <a:off x="2076899" y="4589363"/>
            <a:ext cx="7848" cy="348160"/>
          </a:xfrm>
          <a:prstGeom prst="line">
            <a:avLst/>
          </a:prstGeom>
          <a:ln w="1905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91" name="直線コネクタ 190">
            <a:extLst>
              <a:ext uri="{FF2B5EF4-FFF2-40B4-BE49-F238E27FC236}">
                <a16:creationId xmlns:a16="http://schemas.microsoft.com/office/drawing/2014/main" id="{F842C1E6-EF8F-2C48-ADB8-1D551F542B60}"/>
              </a:ext>
            </a:extLst>
          </p:cNvPr>
          <p:cNvCxnSpPr/>
          <p:nvPr/>
        </p:nvCxnSpPr>
        <p:spPr>
          <a:xfrm>
            <a:off x="238833" y="5695360"/>
            <a:ext cx="5668800" cy="0"/>
          </a:xfrm>
          <a:prstGeom prst="line">
            <a:avLst/>
          </a:prstGeom>
          <a:ln w="25400">
            <a:solidFill>
              <a:schemeClr val="bg1">
                <a:lumMod val="75000"/>
              </a:schemeClr>
            </a:solidFill>
            <a:prstDash val="sysDash"/>
            <a:tailEnd type="none"/>
          </a:ln>
          <a:effectLst/>
        </p:spPr>
        <p:style>
          <a:lnRef idx="2">
            <a:schemeClr val="accent1"/>
          </a:lnRef>
          <a:fillRef idx="0">
            <a:schemeClr val="accent1"/>
          </a:fillRef>
          <a:effectRef idx="1">
            <a:schemeClr val="accent1"/>
          </a:effectRef>
          <a:fontRef idx="minor">
            <a:schemeClr val="tx1"/>
          </a:fontRef>
        </p:style>
      </p:cxnSp>
      <p:cxnSp>
        <p:nvCxnSpPr>
          <p:cNvPr id="192" name="コネクタ: カギ線 10">
            <a:extLst>
              <a:ext uri="{FF2B5EF4-FFF2-40B4-BE49-F238E27FC236}">
                <a16:creationId xmlns:a16="http://schemas.microsoft.com/office/drawing/2014/main" id="{B8489A52-3364-9146-919A-0FCDF6F5F271}"/>
              </a:ext>
            </a:extLst>
          </p:cNvPr>
          <p:cNvCxnSpPr>
            <a:cxnSpLocks/>
            <a:stCxn id="194" idx="2"/>
            <a:endCxn id="195" idx="0"/>
          </p:cNvCxnSpPr>
          <p:nvPr/>
        </p:nvCxnSpPr>
        <p:spPr>
          <a:xfrm rot="5400000">
            <a:off x="8321015" y="1807942"/>
            <a:ext cx="270051" cy="1480745"/>
          </a:xfrm>
          <a:prstGeom prst="bentConnector3">
            <a:avLst>
              <a:gd name="adj1" fmla="val 50000"/>
            </a:avLst>
          </a:prstGeom>
          <a:ln w="19050">
            <a:solidFill>
              <a:schemeClr val="bg1">
                <a:lumMod val="65000"/>
              </a:schemeClr>
            </a:solidFill>
            <a:prstDash val="solid"/>
            <a:tailEnd type="none"/>
          </a:ln>
          <a:effectLst/>
        </p:spPr>
        <p:style>
          <a:lnRef idx="2">
            <a:schemeClr val="accent1"/>
          </a:lnRef>
          <a:fillRef idx="0">
            <a:schemeClr val="accent1"/>
          </a:fillRef>
          <a:effectRef idx="1">
            <a:schemeClr val="accent1"/>
          </a:effectRef>
          <a:fontRef idx="minor">
            <a:schemeClr val="tx1"/>
          </a:fontRef>
        </p:style>
      </p:cxnSp>
      <p:cxnSp>
        <p:nvCxnSpPr>
          <p:cNvPr id="193" name="コネクタ: カギ線 40">
            <a:extLst>
              <a:ext uri="{FF2B5EF4-FFF2-40B4-BE49-F238E27FC236}">
                <a16:creationId xmlns:a16="http://schemas.microsoft.com/office/drawing/2014/main" id="{B4739387-2A5F-6F46-B38A-9D78E7376D3D}"/>
              </a:ext>
            </a:extLst>
          </p:cNvPr>
          <p:cNvCxnSpPr>
            <a:cxnSpLocks/>
            <a:stCxn id="194" idx="2"/>
            <a:endCxn id="197" idx="0"/>
          </p:cNvCxnSpPr>
          <p:nvPr/>
        </p:nvCxnSpPr>
        <p:spPr>
          <a:xfrm rot="16200000" flipH="1">
            <a:off x="9804075" y="1805622"/>
            <a:ext cx="270051" cy="1485383"/>
          </a:xfrm>
          <a:prstGeom prst="bentConnector3">
            <a:avLst>
              <a:gd name="adj1" fmla="val 50000"/>
            </a:avLst>
          </a:prstGeom>
          <a:ln w="19050">
            <a:solidFill>
              <a:schemeClr val="bg1">
                <a:lumMod val="65000"/>
              </a:schemeClr>
            </a:solidFill>
            <a:prstDash val="solid"/>
            <a:tailEnd type="none"/>
          </a:ln>
          <a:effectLst/>
        </p:spPr>
        <p:style>
          <a:lnRef idx="2">
            <a:schemeClr val="accent1"/>
          </a:lnRef>
          <a:fillRef idx="0">
            <a:schemeClr val="accent1"/>
          </a:fillRef>
          <a:effectRef idx="1">
            <a:schemeClr val="accent1"/>
          </a:effectRef>
          <a:fontRef idx="minor">
            <a:schemeClr val="tx1"/>
          </a:fontRef>
        </p:style>
      </p:cxnSp>
      <p:sp>
        <p:nvSpPr>
          <p:cNvPr id="194" name="四角形: 角を丸くする 28">
            <a:extLst>
              <a:ext uri="{FF2B5EF4-FFF2-40B4-BE49-F238E27FC236}">
                <a16:creationId xmlns:a16="http://schemas.microsoft.com/office/drawing/2014/main" id="{A560DD3F-BF10-EB46-B6AD-F57284E3AC7D}"/>
              </a:ext>
            </a:extLst>
          </p:cNvPr>
          <p:cNvSpPr/>
          <p:nvPr/>
        </p:nvSpPr>
        <p:spPr>
          <a:xfrm>
            <a:off x="8472785" y="1782930"/>
            <a:ext cx="1447251" cy="630359"/>
          </a:xfrm>
          <a:prstGeom prst="roundRect">
            <a:avLst>
              <a:gd name="adj" fmla="val 0"/>
            </a:avLst>
          </a:prstGeom>
          <a:noFill/>
          <a:ln w="1270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lIns="48000" tIns="48000" rIns="48000" bIns="72000" rtlCol="0" anchor="b" anchorCtr="0"/>
          <a:lstStyle/>
          <a:p>
            <a:pPr algn="ctr" defTabSz="914377"/>
            <a:r>
              <a:rPr lang="ja-JP" altLang="en-US" sz="1167" b="1" dirty="0">
                <a:gradFill>
                  <a:gsLst>
                    <a:gs pos="0">
                      <a:srgbClr val="232F3E">
                        <a:lumMod val="75000"/>
                      </a:srgbClr>
                    </a:gs>
                    <a:gs pos="100000">
                      <a:srgbClr val="232F3E">
                        <a:lumMod val="75000"/>
                      </a:srgbClr>
                    </a:gs>
                  </a:gsLst>
                  <a:lin ang="16200000" scaled="0"/>
                </a:gradFill>
                <a:latin typeface="Meiryo" panose="020B0604030504040204" pitchFamily="34" charset="-128"/>
                <a:ea typeface="Meiryo" panose="020B0604030504040204" pitchFamily="34" charset="-128"/>
              </a:rPr>
              <a:t>ルート</a:t>
            </a:r>
            <a:endParaRPr lang="en-US" altLang="ja-JP" sz="1167" b="1" dirty="0">
              <a:gradFill>
                <a:gsLst>
                  <a:gs pos="0">
                    <a:srgbClr val="232F3E">
                      <a:lumMod val="75000"/>
                    </a:srgbClr>
                  </a:gs>
                  <a:gs pos="100000">
                    <a:srgbClr val="232F3E">
                      <a:lumMod val="75000"/>
                    </a:srgbClr>
                  </a:gs>
                </a:gsLst>
                <a:lin ang="16200000" scaled="0"/>
              </a:gradFill>
              <a:latin typeface="Meiryo" panose="020B0604030504040204" pitchFamily="34" charset="-128"/>
              <a:ea typeface="Meiryo" panose="020B0604030504040204" pitchFamily="34" charset="-128"/>
            </a:endParaRPr>
          </a:p>
          <a:p>
            <a:pPr algn="ctr" defTabSz="914377"/>
            <a:r>
              <a:rPr lang="ja-JP" altLang="en-US" sz="1167" b="1" dirty="0">
                <a:gradFill>
                  <a:gsLst>
                    <a:gs pos="0">
                      <a:srgbClr val="232F3E">
                        <a:lumMod val="75000"/>
                      </a:srgbClr>
                    </a:gs>
                    <a:gs pos="100000">
                      <a:srgbClr val="232F3E">
                        <a:lumMod val="75000"/>
                      </a:srgbClr>
                    </a:gs>
                  </a:gsLst>
                  <a:lin ang="16200000" scaled="0"/>
                </a:gradFill>
                <a:latin typeface="Meiryo" panose="020B0604030504040204" pitchFamily="34" charset="-128"/>
                <a:ea typeface="Meiryo" panose="020B0604030504040204" pitchFamily="34" charset="-128"/>
              </a:rPr>
              <a:t>（管理アカウント）</a:t>
            </a:r>
            <a:endParaRPr lang="en-US" altLang="ja-JP" sz="1167" b="1" dirty="0">
              <a:gradFill>
                <a:gsLst>
                  <a:gs pos="0">
                    <a:srgbClr val="232F3E">
                      <a:lumMod val="75000"/>
                    </a:srgbClr>
                  </a:gs>
                  <a:gs pos="100000">
                    <a:srgbClr val="232F3E">
                      <a:lumMod val="75000"/>
                    </a:srgbClr>
                  </a:gs>
                </a:gsLst>
                <a:lin ang="16200000" scaled="0"/>
              </a:gradFill>
              <a:latin typeface="Meiryo" panose="020B0604030504040204" pitchFamily="34" charset="-128"/>
              <a:ea typeface="Meiryo" panose="020B0604030504040204" pitchFamily="34" charset="-128"/>
            </a:endParaRPr>
          </a:p>
          <a:p>
            <a:pPr algn="ctr" defTabSz="914377"/>
            <a:endParaRPr lang="ja-JP" altLang="en-US" sz="1167" b="1" dirty="0">
              <a:gradFill>
                <a:gsLst>
                  <a:gs pos="0">
                    <a:srgbClr val="232F3E">
                      <a:lumMod val="75000"/>
                    </a:srgbClr>
                  </a:gs>
                  <a:gs pos="100000">
                    <a:srgbClr val="232F3E">
                      <a:lumMod val="75000"/>
                    </a:srgbClr>
                  </a:gs>
                </a:gsLst>
                <a:lin ang="16200000" scaled="0"/>
              </a:gradFill>
              <a:latin typeface="Meiryo" panose="020B0604030504040204" pitchFamily="34" charset="-128"/>
              <a:ea typeface="Meiryo" panose="020B0604030504040204" pitchFamily="34" charset="-128"/>
            </a:endParaRPr>
          </a:p>
        </p:txBody>
      </p:sp>
      <p:sp>
        <p:nvSpPr>
          <p:cNvPr id="195" name="四角形: 角を丸くする 32">
            <a:extLst>
              <a:ext uri="{FF2B5EF4-FFF2-40B4-BE49-F238E27FC236}">
                <a16:creationId xmlns:a16="http://schemas.microsoft.com/office/drawing/2014/main" id="{1423CABB-4A1A-B746-8FC6-3371A4077366}"/>
              </a:ext>
            </a:extLst>
          </p:cNvPr>
          <p:cNvSpPr/>
          <p:nvPr/>
        </p:nvSpPr>
        <p:spPr>
          <a:xfrm>
            <a:off x="7155833" y="2683337"/>
            <a:ext cx="1119659" cy="630359"/>
          </a:xfrm>
          <a:prstGeom prst="roundRect">
            <a:avLst/>
          </a:prstGeom>
          <a:noFill/>
          <a:ln w="1270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lIns="48000" tIns="48000" rIns="48000" bIns="48000" rtlCol="0" anchor="ctr" anchorCtr="0"/>
          <a:lstStyle/>
          <a:p>
            <a:pPr algn="ctr" defTabSz="914377"/>
            <a:r>
              <a:rPr lang="en-US" altLang="ja-JP" sz="1333" b="1" dirty="0">
                <a:gradFill>
                  <a:gsLst>
                    <a:gs pos="0">
                      <a:srgbClr val="232F3E">
                        <a:lumMod val="75000"/>
                      </a:srgbClr>
                    </a:gs>
                    <a:gs pos="100000">
                      <a:srgbClr val="232F3E">
                        <a:lumMod val="75000"/>
                      </a:srgbClr>
                    </a:gs>
                  </a:gsLst>
                  <a:lin ang="16200000" scaled="0"/>
                </a:gradFill>
                <a:latin typeface="Meiryo" panose="020B0604030504040204" pitchFamily="34" charset="-128"/>
                <a:ea typeface="Meiryo" panose="020B0604030504040204" pitchFamily="34" charset="-128"/>
              </a:rPr>
              <a:t>EC2</a:t>
            </a:r>
            <a:r>
              <a:rPr lang="ja-JP" altLang="en-US" sz="1333" b="1">
                <a:gradFill>
                  <a:gsLst>
                    <a:gs pos="0">
                      <a:srgbClr val="232F3E">
                        <a:lumMod val="75000"/>
                      </a:srgbClr>
                    </a:gs>
                    <a:gs pos="100000">
                      <a:srgbClr val="232F3E">
                        <a:lumMod val="75000"/>
                      </a:srgbClr>
                    </a:gs>
                  </a:gsLst>
                  <a:lin ang="16200000" scaled="0"/>
                </a:gradFill>
                <a:latin typeface="Meiryo" panose="020B0604030504040204" pitchFamily="34" charset="-128"/>
                <a:ea typeface="Meiryo" panose="020B0604030504040204" pitchFamily="34" charset="-128"/>
              </a:rPr>
              <a:t>系</a:t>
            </a:r>
          </a:p>
        </p:txBody>
      </p:sp>
      <p:sp>
        <p:nvSpPr>
          <p:cNvPr id="196" name="四角形: 角を丸くする 34">
            <a:extLst>
              <a:ext uri="{FF2B5EF4-FFF2-40B4-BE49-F238E27FC236}">
                <a16:creationId xmlns:a16="http://schemas.microsoft.com/office/drawing/2014/main" id="{24539642-B1E3-0342-908F-C6A2B1D7D038}"/>
              </a:ext>
            </a:extLst>
          </p:cNvPr>
          <p:cNvSpPr/>
          <p:nvPr/>
        </p:nvSpPr>
        <p:spPr>
          <a:xfrm>
            <a:off x="8643661" y="2683337"/>
            <a:ext cx="1119659" cy="630359"/>
          </a:xfrm>
          <a:prstGeom prst="roundRect">
            <a:avLst/>
          </a:prstGeom>
          <a:noFill/>
          <a:ln w="1270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lIns="48000" tIns="48000" rIns="48000" bIns="48000" rtlCol="0" anchor="ctr" anchorCtr="0"/>
          <a:lstStyle/>
          <a:p>
            <a:pPr algn="ctr" defTabSz="914377"/>
            <a:r>
              <a:rPr lang="en-US" altLang="ja-JP" sz="1333" b="1" dirty="0">
                <a:gradFill>
                  <a:gsLst>
                    <a:gs pos="0">
                      <a:srgbClr val="232F3E">
                        <a:lumMod val="75000"/>
                      </a:srgbClr>
                    </a:gs>
                    <a:gs pos="100000">
                      <a:srgbClr val="232F3E">
                        <a:lumMod val="75000"/>
                      </a:srgbClr>
                    </a:gs>
                  </a:gsLst>
                  <a:lin ang="16200000" scaled="0"/>
                </a:gradFill>
                <a:latin typeface="Meiryo" panose="020B0604030504040204" pitchFamily="34" charset="-128"/>
                <a:ea typeface="Meiryo" panose="020B0604030504040204" pitchFamily="34" charset="-128"/>
              </a:rPr>
              <a:t>RDS</a:t>
            </a:r>
            <a:r>
              <a:rPr lang="ja-JP" altLang="en-US" sz="1333" b="1">
                <a:gradFill>
                  <a:gsLst>
                    <a:gs pos="0">
                      <a:srgbClr val="232F3E">
                        <a:lumMod val="75000"/>
                      </a:srgbClr>
                    </a:gs>
                    <a:gs pos="100000">
                      <a:srgbClr val="232F3E">
                        <a:lumMod val="75000"/>
                      </a:srgbClr>
                    </a:gs>
                  </a:gsLst>
                  <a:lin ang="16200000" scaled="0"/>
                </a:gradFill>
                <a:latin typeface="Meiryo" panose="020B0604030504040204" pitchFamily="34" charset="-128"/>
                <a:ea typeface="Meiryo" panose="020B0604030504040204" pitchFamily="34" charset="-128"/>
              </a:rPr>
              <a:t>系</a:t>
            </a:r>
          </a:p>
        </p:txBody>
      </p:sp>
      <p:sp>
        <p:nvSpPr>
          <p:cNvPr id="197" name="四角形: 角を丸くする 36">
            <a:extLst>
              <a:ext uri="{FF2B5EF4-FFF2-40B4-BE49-F238E27FC236}">
                <a16:creationId xmlns:a16="http://schemas.microsoft.com/office/drawing/2014/main" id="{1A21A170-D2D0-9842-8E27-75B2534E5066}"/>
              </a:ext>
            </a:extLst>
          </p:cNvPr>
          <p:cNvSpPr/>
          <p:nvPr/>
        </p:nvSpPr>
        <p:spPr>
          <a:xfrm>
            <a:off x="10121961" y="2683337"/>
            <a:ext cx="1119659" cy="630359"/>
          </a:xfrm>
          <a:prstGeom prst="roundRect">
            <a:avLst/>
          </a:prstGeom>
          <a:noFill/>
          <a:ln w="1270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lIns="48000" tIns="48000" rIns="48000" bIns="48000" rtlCol="0" anchor="ctr" anchorCtr="0"/>
          <a:lstStyle/>
          <a:p>
            <a:pPr algn="ctr" defTabSz="914377"/>
            <a:r>
              <a:rPr lang="en-US" altLang="ja-JP" sz="1333" b="1" dirty="0">
                <a:gradFill>
                  <a:gsLst>
                    <a:gs pos="0">
                      <a:srgbClr val="232F3E">
                        <a:lumMod val="75000"/>
                      </a:srgbClr>
                    </a:gs>
                    <a:gs pos="100000">
                      <a:srgbClr val="232F3E">
                        <a:lumMod val="75000"/>
                      </a:srgbClr>
                    </a:gs>
                  </a:gsLst>
                  <a:lin ang="16200000" scaled="0"/>
                </a:gradFill>
                <a:latin typeface="Meiryo" panose="020B0604030504040204" pitchFamily="34" charset="-128"/>
                <a:ea typeface="Meiryo" panose="020B0604030504040204" pitchFamily="34" charset="-128"/>
              </a:rPr>
              <a:t>OA</a:t>
            </a:r>
            <a:r>
              <a:rPr lang="ja-JP" altLang="en-US" sz="1333" b="1">
                <a:gradFill>
                  <a:gsLst>
                    <a:gs pos="0">
                      <a:srgbClr val="232F3E">
                        <a:lumMod val="75000"/>
                      </a:srgbClr>
                    </a:gs>
                    <a:gs pos="100000">
                      <a:srgbClr val="232F3E">
                        <a:lumMod val="75000"/>
                      </a:srgbClr>
                    </a:gs>
                  </a:gsLst>
                  <a:lin ang="16200000" scaled="0"/>
                </a:gradFill>
                <a:latin typeface="Meiryo" panose="020B0604030504040204" pitchFamily="34" charset="-128"/>
                <a:ea typeface="Meiryo" panose="020B0604030504040204" pitchFamily="34" charset="-128"/>
              </a:rPr>
              <a:t>系</a:t>
            </a:r>
          </a:p>
        </p:txBody>
      </p:sp>
      <p:cxnSp>
        <p:nvCxnSpPr>
          <p:cNvPr id="198" name="直線コネクタ 197">
            <a:extLst>
              <a:ext uri="{FF2B5EF4-FFF2-40B4-BE49-F238E27FC236}">
                <a16:creationId xmlns:a16="http://schemas.microsoft.com/office/drawing/2014/main" id="{09015D82-0BD6-E742-906F-33688ED44A86}"/>
              </a:ext>
            </a:extLst>
          </p:cNvPr>
          <p:cNvCxnSpPr>
            <a:cxnSpLocks/>
            <a:stCxn id="196" idx="0"/>
            <a:endCxn id="194" idx="2"/>
          </p:cNvCxnSpPr>
          <p:nvPr/>
        </p:nvCxnSpPr>
        <p:spPr>
          <a:xfrm flipH="1" flipV="1">
            <a:off x="9196411" y="2413285"/>
            <a:ext cx="7083" cy="270051"/>
          </a:xfrm>
          <a:prstGeom prst="line">
            <a:avLst/>
          </a:prstGeom>
          <a:ln w="1905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199" name="四角形: 角を丸くする 32">
            <a:extLst>
              <a:ext uri="{FF2B5EF4-FFF2-40B4-BE49-F238E27FC236}">
                <a16:creationId xmlns:a16="http://schemas.microsoft.com/office/drawing/2014/main" id="{F8FAE193-0AE3-5145-B775-6C4BF3CD3D5D}"/>
              </a:ext>
            </a:extLst>
          </p:cNvPr>
          <p:cNvSpPr/>
          <p:nvPr/>
        </p:nvSpPr>
        <p:spPr>
          <a:xfrm>
            <a:off x="7392645" y="3959005"/>
            <a:ext cx="1119659" cy="630359"/>
          </a:xfrm>
          <a:prstGeom prst="roundRect">
            <a:avLst/>
          </a:prstGeom>
          <a:noFill/>
          <a:ln w="1270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lIns="48000" tIns="48000" rIns="48000" bIns="48000" rtlCol="0" anchor="ctr" anchorCtr="0"/>
          <a:lstStyle/>
          <a:p>
            <a:pPr algn="ctr" defTabSz="914377"/>
            <a:r>
              <a:rPr lang="en-US" altLang="ja-JP" sz="1333" b="1" dirty="0">
                <a:gradFill>
                  <a:gsLst>
                    <a:gs pos="0">
                      <a:srgbClr val="232F3E">
                        <a:lumMod val="75000"/>
                      </a:srgbClr>
                    </a:gs>
                    <a:gs pos="100000">
                      <a:srgbClr val="232F3E">
                        <a:lumMod val="75000"/>
                      </a:srgbClr>
                    </a:gs>
                  </a:gsLst>
                  <a:lin ang="16200000" scaled="0"/>
                </a:gradFill>
                <a:latin typeface="Meiryo" panose="020B0604030504040204" pitchFamily="34" charset="-128"/>
                <a:ea typeface="Meiryo" panose="020B0604030504040204" pitchFamily="34" charset="-128"/>
              </a:rPr>
              <a:t>VIP</a:t>
            </a:r>
            <a:endParaRPr lang="ja-JP" altLang="en-US" sz="1333" b="1" dirty="0">
              <a:gradFill>
                <a:gsLst>
                  <a:gs pos="0">
                    <a:srgbClr val="232F3E">
                      <a:lumMod val="75000"/>
                    </a:srgbClr>
                  </a:gs>
                  <a:gs pos="100000">
                    <a:srgbClr val="232F3E">
                      <a:lumMod val="75000"/>
                    </a:srgbClr>
                  </a:gs>
                </a:gsLst>
                <a:lin ang="16200000" scaled="0"/>
              </a:gradFill>
              <a:latin typeface="Meiryo" panose="020B0604030504040204" pitchFamily="34" charset="-128"/>
              <a:ea typeface="Meiryo" panose="020B0604030504040204" pitchFamily="34" charset="-128"/>
            </a:endParaRPr>
          </a:p>
        </p:txBody>
      </p:sp>
      <p:sp>
        <p:nvSpPr>
          <p:cNvPr id="200" name="四角形: 角を丸くする 34">
            <a:extLst>
              <a:ext uri="{FF2B5EF4-FFF2-40B4-BE49-F238E27FC236}">
                <a16:creationId xmlns:a16="http://schemas.microsoft.com/office/drawing/2014/main" id="{3C5B08FB-3D37-084B-B9A5-830F8B843289}"/>
              </a:ext>
            </a:extLst>
          </p:cNvPr>
          <p:cNvSpPr/>
          <p:nvPr/>
        </p:nvSpPr>
        <p:spPr>
          <a:xfrm>
            <a:off x="8871701" y="3959005"/>
            <a:ext cx="1119659" cy="630359"/>
          </a:xfrm>
          <a:prstGeom prst="roundRect">
            <a:avLst/>
          </a:prstGeom>
          <a:noFill/>
          <a:ln w="1270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lIns="48000" tIns="48000" rIns="48000" bIns="48000" rtlCol="0" anchor="ctr" anchorCtr="0"/>
          <a:lstStyle/>
          <a:p>
            <a:pPr algn="ctr" defTabSz="914377"/>
            <a:r>
              <a:rPr lang="ja-JP" altLang="en-US" sz="1333" b="1">
                <a:gradFill>
                  <a:gsLst>
                    <a:gs pos="0">
                      <a:srgbClr val="232F3E">
                        <a:lumMod val="75000"/>
                      </a:srgbClr>
                    </a:gs>
                    <a:gs pos="100000">
                      <a:srgbClr val="232F3E">
                        <a:lumMod val="75000"/>
                      </a:srgbClr>
                    </a:gs>
                  </a:gsLst>
                  <a:lin ang="16200000" scaled="0"/>
                </a:gradFill>
                <a:latin typeface="Meiryo" panose="020B0604030504040204" pitchFamily="34" charset="-128"/>
                <a:ea typeface="Meiryo" panose="020B0604030504040204" pitchFamily="34" charset="-128"/>
              </a:rPr>
              <a:t>開発部門</a:t>
            </a:r>
            <a:endParaRPr lang="ja-JP" altLang="en-US" sz="1333" b="1" dirty="0">
              <a:gradFill>
                <a:gsLst>
                  <a:gs pos="0">
                    <a:srgbClr val="232F3E">
                      <a:lumMod val="75000"/>
                    </a:srgbClr>
                  </a:gs>
                  <a:gs pos="100000">
                    <a:srgbClr val="232F3E">
                      <a:lumMod val="75000"/>
                    </a:srgbClr>
                  </a:gs>
                </a:gsLst>
                <a:lin ang="16200000" scaled="0"/>
              </a:gradFill>
              <a:latin typeface="Meiryo" panose="020B0604030504040204" pitchFamily="34" charset="-128"/>
              <a:ea typeface="Meiryo" panose="020B0604030504040204" pitchFamily="34" charset="-128"/>
            </a:endParaRPr>
          </a:p>
        </p:txBody>
      </p:sp>
      <p:sp>
        <p:nvSpPr>
          <p:cNvPr id="201" name="四角形: 角を丸くする 36">
            <a:extLst>
              <a:ext uri="{FF2B5EF4-FFF2-40B4-BE49-F238E27FC236}">
                <a16:creationId xmlns:a16="http://schemas.microsoft.com/office/drawing/2014/main" id="{D9A34841-50F2-B741-982F-3947D03B7F87}"/>
              </a:ext>
            </a:extLst>
          </p:cNvPr>
          <p:cNvSpPr/>
          <p:nvPr/>
        </p:nvSpPr>
        <p:spPr>
          <a:xfrm>
            <a:off x="10350001" y="3959005"/>
            <a:ext cx="1119659" cy="630359"/>
          </a:xfrm>
          <a:prstGeom prst="roundRect">
            <a:avLst/>
          </a:prstGeom>
          <a:noFill/>
          <a:ln w="1270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lIns="48000" tIns="48000" rIns="48000" bIns="48000" rtlCol="0" anchor="ctr" anchorCtr="0"/>
          <a:lstStyle/>
          <a:p>
            <a:pPr algn="ctr" defTabSz="914377"/>
            <a:r>
              <a:rPr lang="ja-JP" altLang="en-US" sz="1333" b="1">
                <a:gradFill>
                  <a:gsLst>
                    <a:gs pos="0">
                      <a:srgbClr val="232F3E">
                        <a:lumMod val="75000"/>
                      </a:srgbClr>
                    </a:gs>
                    <a:gs pos="100000">
                      <a:srgbClr val="232F3E">
                        <a:lumMod val="75000"/>
                      </a:srgbClr>
                    </a:gs>
                  </a:gsLst>
                  <a:lin ang="16200000" scaled="0"/>
                </a:gradFill>
                <a:latin typeface="Meiryo" panose="020B0604030504040204" pitchFamily="34" charset="-128"/>
                <a:ea typeface="Meiryo" panose="020B0604030504040204" pitchFamily="34" charset="-128"/>
              </a:rPr>
              <a:t>運用部門</a:t>
            </a:r>
            <a:endParaRPr lang="ja-JP" altLang="en-US" sz="1333" b="1" dirty="0">
              <a:gradFill>
                <a:gsLst>
                  <a:gs pos="0">
                    <a:srgbClr val="232F3E">
                      <a:lumMod val="75000"/>
                    </a:srgbClr>
                  </a:gs>
                  <a:gs pos="100000">
                    <a:srgbClr val="232F3E">
                      <a:lumMod val="75000"/>
                    </a:srgbClr>
                  </a:gs>
                </a:gsLst>
                <a:lin ang="16200000" scaled="0"/>
              </a:gradFill>
              <a:latin typeface="Meiryo" panose="020B0604030504040204" pitchFamily="34" charset="-128"/>
              <a:ea typeface="Meiryo" panose="020B0604030504040204" pitchFamily="34" charset="-128"/>
            </a:endParaRPr>
          </a:p>
        </p:txBody>
      </p:sp>
      <p:cxnSp>
        <p:nvCxnSpPr>
          <p:cNvPr id="202" name="コネクタ: カギ線 10">
            <a:extLst>
              <a:ext uri="{FF2B5EF4-FFF2-40B4-BE49-F238E27FC236}">
                <a16:creationId xmlns:a16="http://schemas.microsoft.com/office/drawing/2014/main" id="{95170DEB-8344-4741-B32A-3F67EAFBA765}"/>
              </a:ext>
            </a:extLst>
          </p:cNvPr>
          <p:cNvCxnSpPr>
            <a:cxnSpLocks/>
            <a:stCxn id="195" idx="2"/>
            <a:endCxn id="199" idx="0"/>
          </p:cNvCxnSpPr>
          <p:nvPr/>
        </p:nvCxnSpPr>
        <p:spPr>
          <a:xfrm rot="16200000" flipH="1">
            <a:off x="7511417" y="3517948"/>
            <a:ext cx="645311" cy="236809"/>
          </a:xfrm>
          <a:prstGeom prst="bentConnector3">
            <a:avLst>
              <a:gd name="adj1" fmla="val 50000"/>
            </a:avLst>
          </a:prstGeom>
          <a:ln w="19050">
            <a:solidFill>
              <a:schemeClr val="bg1">
                <a:lumMod val="65000"/>
              </a:schemeClr>
            </a:solidFill>
            <a:prstDash val="solid"/>
            <a:tailEnd type="none"/>
          </a:ln>
          <a:effectLst/>
        </p:spPr>
        <p:style>
          <a:lnRef idx="2">
            <a:schemeClr val="accent1"/>
          </a:lnRef>
          <a:fillRef idx="0">
            <a:schemeClr val="accent1"/>
          </a:fillRef>
          <a:effectRef idx="1">
            <a:schemeClr val="accent1"/>
          </a:effectRef>
          <a:fontRef idx="minor">
            <a:schemeClr val="tx1"/>
          </a:fontRef>
        </p:style>
      </p:cxnSp>
      <p:cxnSp>
        <p:nvCxnSpPr>
          <p:cNvPr id="203" name="コネクタ: カギ線 10">
            <a:extLst>
              <a:ext uri="{FF2B5EF4-FFF2-40B4-BE49-F238E27FC236}">
                <a16:creationId xmlns:a16="http://schemas.microsoft.com/office/drawing/2014/main" id="{77554DAB-4512-F245-AAC6-2036C66810A4}"/>
              </a:ext>
            </a:extLst>
          </p:cNvPr>
          <p:cNvCxnSpPr>
            <a:cxnSpLocks/>
            <a:stCxn id="195" idx="2"/>
            <a:endCxn id="200" idx="0"/>
          </p:cNvCxnSpPr>
          <p:nvPr/>
        </p:nvCxnSpPr>
        <p:spPr>
          <a:xfrm rot="16200000" flipH="1">
            <a:off x="8250946" y="2778418"/>
            <a:ext cx="645311" cy="1715865"/>
          </a:xfrm>
          <a:prstGeom prst="bentConnector3">
            <a:avLst>
              <a:gd name="adj1" fmla="val 50000"/>
            </a:avLst>
          </a:prstGeom>
          <a:ln w="19050">
            <a:solidFill>
              <a:schemeClr val="bg1">
                <a:lumMod val="65000"/>
              </a:schemeClr>
            </a:solidFill>
            <a:prstDash val="solid"/>
            <a:tailEnd type="none"/>
          </a:ln>
          <a:effectLst/>
        </p:spPr>
        <p:style>
          <a:lnRef idx="2">
            <a:schemeClr val="accent1"/>
          </a:lnRef>
          <a:fillRef idx="0">
            <a:schemeClr val="accent1"/>
          </a:fillRef>
          <a:effectRef idx="1">
            <a:schemeClr val="accent1"/>
          </a:effectRef>
          <a:fontRef idx="minor">
            <a:schemeClr val="tx1"/>
          </a:fontRef>
        </p:style>
      </p:cxnSp>
      <p:cxnSp>
        <p:nvCxnSpPr>
          <p:cNvPr id="204" name="コネクタ: カギ線 10">
            <a:extLst>
              <a:ext uri="{FF2B5EF4-FFF2-40B4-BE49-F238E27FC236}">
                <a16:creationId xmlns:a16="http://schemas.microsoft.com/office/drawing/2014/main" id="{38E67450-2B2A-1A47-ADB7-76C28659D429}"/>
              </a:ext>
            </a:extLst>
          </p:cNvPr>
          <p:cNvCxnSpPr>
            <a:cxnSpLocks/>
            <a:stCxn id="195" idx="2"/>
            <a:endCxn id="201" idx="0"/>
          </p:cNvCxnSpPr>
          <p:nvPr/>
        </p:nvCxnSpPr>
        <p:spPr>
          <a:xfrm rot="16200000" flipH="1">
            <a:off x="8990097" y="2039267"/>
            <a:ext cx="645311" cy="3194167"/>
          </a:xfrm>
          <a:prstGeom prst="bentConnector3">
            <a:avLst>
              <a:gd name="adj1" fmla="val 50000"/>
            </a:avLst>
          </a:prstGeom>
          <a:ln w="19050">
            <a:solidFill>
              <a:schemeClr val="bg1">
                <a:lumMod val="65000"/>
              </a:schemeClr>
            </a:solidFill>
            <a:prstDash val="solid"/>
            <a:tailEnd type="none"/>
          </a:ln>
          <a:effectLst/>
        </p:spPr>
        <p:style>
          <a:lnRef idx="2">
            <a:schemeClr val="accent1"/>
          </a:lnRef>
          <a:fillRef idx="0">
            <a:schemeClr val="accent1"/>
          </a:fillRef>
          <a:effectRef idx="1">
            <a:schemeClr val="accent1"/>
          </a:effectRef>
          <a:fontRef idx="minor">
            <a:schemeClr val="tx1"/>
          </a:fontRef>
        </p:style>
      </p:cxnSp>
      <p:sp>
        <p:nvSpPr>
          <p:cNvPr id="205" name="四角形: 角を丸くする 34">
            <a:extLst>
              <a:ext uri="{FF2B5EF4-FFF2-40B4-BE49-F238E27FC236}">
                <a16:creationId xmlns:a16="http://schemas.microsoft.com/office/drawing/2014/main" id="{9223DE0F-029D-DD4D-9262-B3DC4F637E24}"/>
              </a:ext>
            </a:extLst>
          </p:cNvPr>
          <p:cNvSpPr/>
          <p:nvPr/>
        </p:nvSpPr>
        <p:spPr>
          <a:xfrm>
            <a:off x="9126053" y="5083845"/>
            <a:ext cx="1119659" cy="630359"/>
          </a:xfrm>
          <a:prstGeom prst="roundRect">
            <a:avLst>
              <a:gd name="adj" fmla="val 0"/>
            </a:avLst>
          </a:prstGeom>
          <a:noFill/>
          <a:ln w="1270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lIns="48000" tIns="48000" rIns="48000" bIns="48000" rtlCol="0" anchor="b" anchorCtr="0"/>
          <a:lstStyle/>
          <a:p>
            <a:pPr algn="ctr" defTabSz="914377"/>
            <a:endParaRPr lang="ja-JP" altLang="en-US" sz="1167" b="1" dirty="0">
              <a:gradFill>
                <a:gsLst>
                  <a:gs pos="0">
                    <a:srgbClr val="232F3E">
                      <a:lumMod val="75000"/>
                    </a:srgbClr>
                  </a:gs>
                  <a:gs pos="100000">
                    <a:srgbClr val="232F3E">
                      <a:lumMod val="75000"/>
                    </a:srgbClr>
                  </a:gs>
                </a:gsLst>
                <a:lin ang="16200000" scaled="0"/>
              </a:gradFill>
              <a:latin typeface="Meiryo" panose="020B0604030504040204" pitchFamily="34" charset="-128"/>
              <a:ea typeface="Meiryo" panose="020B0604030504040204" pitchFamily="34" charset="-128"/>
            </a:endParaRPr>
          </a:p>
        </p:txBody>
      </p:sp>
      <p:sp>
        <p:nvSpPr>
          <p:cNvPr id="206" name="四角形: 角を丸くする 36">
            <a:extLst>
              <a:ext uri="{FF2B5EF4-FFF2-40B4-BE49-F238E27FC236}">
                <a16:creationId xmlns:a16="http://schemas.microsoft.com/office/drawing/2014/main" id="{A62DB124-1D67-8746-BB72-656C33E14455}"/>
              </a:ext>
            </a:extLst>
          </p:cNvPr>
          <p:cNvSpPr/>
          <p:nvPr/>
        </p:nvSpPr>
        <p:spPr>
          <a:xfrm>
            <a:off x="10604357" y="5083845"/>
            <a:ext cx="1119659" cy="630359"/>
          </a:xfrm>
          <a:prstGeom prst="roundRect">
            <a:avLst>
              <a:gd name="adj" fmla="val 0"/>
            </a:avLst>
          </a:prstGeom>
          <a:noFill/>
          <a:ln w="1270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lIns="48000" tIns="48000" rIns="48000" bIns="48000" rtlCol="0" anchor="b" anchorCtr="0"/>
          <a:lstStyle/>
          <a:p>
            <a:pPr algn="ctr" defTabSz="914377"/>
            <a:endParaRPr lang="ja-JP" altLang="en-US" sz="1167" b="1" dirty="0">
              <a:gradFill>
                <a:gsLst>
                  <a:gs pos="0">
                    <a:srgbClr val="232F3E">
                      <a:lumMod val="75000"/>
                    </a:srgbClr>
                  </a:gs>
                  <a:gs pos="100000">
                    <a:srgbClr val="232F3E">
                      <a:lumMod val="75000"/>
                    </a:srgbClr>
                  </a:gs>
                </a:gsLst>
                <a:lin ang="16200000" scaled="0"/>
              </a:gradFill>
              <a:latin typeface="Meiryo" panose="020B0604030504040204" pitchFamily="34" charset="-128"/>
              <a:ea typeface="Meiryo" panose="020B0604030504040204" pitchFamily="34" charset="-128"/>
            </a:endParaRPr>
          </a:p>
        </p:txBody>
      </p:sp>
      <p:cxnSp>
        <p:nvCxnSpPr>
          <p:cNvPr id="207" name="コネクタ: カギ線 10">
            <a:extLst>
              <a:ext uri="{FF2B5EF4-FFF2-40B4-BE49-F238E27FC236}">
                <a16:creationId xmlns:a16="http://schemas.microsoft.com/office/drawing/2014/main" id="{30C7E015-8F0E-664F-B608-5D9517C5AD03}"/>
              </a:ext>
            </a:extLst>
          </p:cNvPr>
          <p:cNvCxnSpPr>
            <a:cxnSpLocks/>
            <a:stCxn id="199" idx="2"/>
            <a:endCxn id="225" idx="0"/>
          </p:cNvCxnSpPr>
          <p:nvPr/>
        </p:nvCxnSpPr>
        <p:spPr>
          <a:xfrm rot="16200000" flipH="1">
            <a:off x="7702245" y="4839589"/>
            <a:ext cx="501755" cy="1300"/>
          </a:xfrm>
          <a:prstGeom prst="bentConnector3">
            <a:avLst>
              <a:gd name="adj1" fmla="val 50000"/>
            </a:avLst>
          </a:prstGeom>
          <a:ln w="19050">
            <a:solidFill>
              <a:schemeClr val="bg1">
                <a:lumMod val="65000"/>
              </a:schemeClr>
            </a:solidFill>
            <a:prstDash val="solid"/>
            <a:tailEnd type="none"/>
          </a:ln>
          <a:effectLst/>
        </p:spPr>
        <p:style>
          <a:lnRef idx="2">
            <a:schemeClr val="accent1"/>
          </a:lnRef>
          <a:fillRef idx="0">
            <a:schemeClr val="accent1"/>
          </a:fillRef>
          <a:effectRef idx="1">
            <a:schemeClr val="accent1"/>
          </a:effectRef>
          <a:fontRef idx="minor">
            <a:schemeClr val="tx1"/>
          </a:fontRef>
        </p:style>
      </p:cxnSp>
      <p:cxnSp>
        <p:nvCxnSpPr>
          <p:cNvPr id="208" name="コネクタ: カギ線 10">
            <a:extLst>
              <a:ext uri="{FF2B5EF4-FFF2-40B4-BE49-F238E27FC236}">
                <a16:creationId xmlns:a16="http://schemas.microsoft.com/office/drawing/2014/main" id="{753D40C0-6C5F-3241-B7BB-84675646B2E9}"/>
              </a:ext>
            </a:extLst>
          </p:cNvPr>
          <p:cNvCxnSpPr>
            <a:cxnSpLocks/>
            <a:stCxn id="201" idx="2"/>
            <a:endCxn id="205" idx="0"/>
          </p:cNvCxnSpPr>
          <p:nvPr/>
        </p:nvCxnSpPr>
        <p:spPr>
          <a:xfrm rot="5400000">
            <a:off x="10050619" y="4224629"/>
            <a:ext cx="494483" cy="1223947"/>
          </a:xfrm>
          <a:prstGeom prst="bentConnector3">
            <a:avLst>
              <a:gd name="adj1" fmla="val 50000"/>
            </a:avLst>
          </a:prstGeom>
          <a:ln w="19050">
            <a:solidFill>
              <a:schemeClr val="bg1">
                <a:lumMod val="65000"/>
              </a:schemeClr>
            </a:solidFill>
            <a:prstDash val="solid"/>
            <a:tailEnd type="none"/>
          </a:ln>
          <a:effectLst/>
        </p:spPr>
        <p:style>
          <a:lnRef idx="2">
            <a:schemeClr val="accent1"/>
          </a:lnRef>
          <a:fillRef idx="0">
            <a:schemeClr val="accent1"/>
          </a:fillRef>
          <a:effectRef idx="1">
            <a:schemeClr val="accent1"/>
          </a:effectRef>
          <a:fontRef idx="minor">
            <a:schemeClr val="tx1"/>
          </a:fontRef>
        </p:style>
      </p:cxnSp>
      <p:cxnSp>
        <p:nvCxnSpPr>
          <p:cNvPr id="209" name="コネクタ: カギ線 10">
            <a:extLst>
              <a:ext uri="{FF2B5EF4-FFF2-40B4-BE49-F238E27FC236}">
                <a16:creationId xmlns:a16="http://schemas.microsoft.com/office/drawing/2014/main" id="{962F90F9-512B-094E-B239-E5B47EC99D71}"/>
              </a:ext>
            </a:extLst>
          </p:cNvPr>
          <p:cNvCxnSpPr>
            <a:cxnSpLocks/>
            <a:stCxn id="201" idx="2"/>
            <a:endCxn id="206" idx="0"/>
          </p:cNvCxnSpPr>
          <p:nvPr/>
        </p:nvCxnSpPr>
        <p:spPr>
          <a:xfrm rot="16200000" flipH="1">
            <a:off x="10789769" y="4709425"/>
            <a:ext cx="494483" cy="254355"/>
          </a:xfrm>
          <a:prstGeom prst="bentConnector3">
            <a:avLst>
              <a:gd name="adj1" fmla="val 50000"/>
            </a:avLst>
          </a:prstGeom>
          <a:ln w="19050">
            <a:solidFill>
              <a:schemeClr val="bg1">
                <a:lumMod val="65000"/>
              </a:schemeClr>
            </a:solidFill>
            <a:prstDash val="solid"/>
            <a:tailEnd type="none"/>
          </a:ln>
          <a:effectLst/>
        </p:spPr>
        <p:style>
          <a:lnRef idx="2">
            <a:schemeClr val="accent1"/>
          </a:lnRef>
          <a:fillRef idx="0">
            <a:schemeClr val="accent1"/>
          </a:fillRef>
          <a:effectRef idx="1">
            <a:schemeClr val="accent1"/>
          </a:effectRef>
          <a:fontRef idx="minor">
            <a:schemeClr val="tx1"/>
          </a:fontRef>
        </p:style>
      </p:cxnSp>
      <p:sp>
        <p:nvSpPr>
          <p:cNvPr id="210" name="テキスト ボックス 209">
            <a:extLst>
              <a:ext uri="{FF2B5EF4-FFF2-40B4-BE49-F238E27FC236}">
                <a16:creationId xmlns:a16="http://schemas.microsoft.com/office/drawing/2014/main" id="{9E0AF8E5-74C5-104C-BD6C-07730ECD31F4}"/>
              </a:ext>
            </a:extLst>
          </p:cNvPr>
          <p:cNvSpPr txBox="1"/>
          <p:nvPr/>
        </p:nvSpPr>
        <p:spPr>
          <a:xfrm>
            <a:off x="8946927" y="3326933"/>
            <a:ext cx="761747" cy="323165"/>
          </a:xfrm>
          <a:prstGeom prst="rect">
            <a:avLst/>
          </a:prstGeom>
          <a:noFill/>
        </p:spPr>
        <p:txBody>
          <a:bodyPr wrap="none" rtlCol="0">
            <a:spAutoFit/>
          </a:bodyPr>
          <a:lstStyle/>
          <a:p>
            <a:pPr defTabSz="914377"/>
            <a:r>
              <a:rPr lang="ja-JP" altLang="en-US" sz="1500">
                <a:solidFill>
                  <a:srgbClr val="232F3E"/>
                </a:solidFill>
                <a:latin typeface="Meiryo" panose="020B0604030504040204" pitchFamily="34" charset="-128"/>
                <a:ea typeface="Meiryo" panose="020B0604030504040204" pitchFamily="34" charset="-128"/>
              </a:rPr>
              <a:t>・・・</a:t>
            </a:r>
          </a:p>
        </p:txBody>
      </p:sp>
      <p:sp>
        <p:nvSpPr>
          <p:cNvPr id="211" name="テキスト ボックス 210">
            <a:extLst>
              <a:ext uri="{FF2B5EF4-FFF2-40B4-BE49-F238E27FC236}">
                <a16:creationId xmlns:a16="http://schemas.microsoft.com/office/drawing/2014/main" id="{129301B2-5B98-264D-BD0B-1580FC835441}"/>
              </a:ext>
            </a:extLst>
          </p:cNvPr>
          <p:cNvSpPr txBox="1"/>
          <p:nvPr/>
        </p:nvSpPr>
        <p:spPr>
          <a:xfrm>
            <a:off x="10423898" y="3313691"/>
            <a:ext cx="761747" cy="323165"/>
          </a:xfrm>
          <a:prstGeom prst="rect">
            <a:avLst/>
          </a:prstGeom>
          <a:noFill/>
        </p:spPr>
        <p:txBody>
          <a:bodyPr wrap="none" rtlCol="0">
            <a:spAutoFit/>
          </a:bodyPr>
          <a:lstStyle/>
          <a:p>
            <a:pPr defTabSz="914377"/>
            <a:r>
              <a:rPr lang="ja-JP" altLang="en-US" sz="1500">
                <a:solidFill>
                  <a:srgbClr val="232F3E"/>
                </a:solidFill>
                <a:latin typeface="Meiryo" panose="020B0604030504040204" pitchFamily="34" charset="-128"/>
                <a:ea typeface="Meiryo" panose="020B0604030504040204" pitchFamily="34" charset="-128"/>
              </a:rPr>
              <a:t>・・・</a:t>
            </a:r>
          </a:p>
        </p:txBody>
      </p:sp>
      <p:cxnSp>
        <p:nvCxnSpPr>
          <p:cNvPr id="212" name="直線コネクタ 211">
            <a:extLst>
              <a:ext uri="{FF2B5EF4-FFF2-40B4-BE49-F238E27FC236}">
                <a16:creationId xmlns:a16="http://schemas.microsoft.com/office/drawing/2014/main" id="{0FCF989E-2DE7-3446-948B-8DFFDBE7C224}"/>
              </a:ext>
            </a:extLst>
          </p:cNvPr>
          <p:cNvCxnSpPr>
            <a:cxnSpLocks/>
          </p:cNvCxnSpPr>
          <p:nvPr/>
        </p:nvCxnSpPr>
        <p:spPr>
          <a:xfrm flipV="1">
            <a:off x="9423919" y="4586679"/>
            <a:ext cx="0" cy="131560"/>
          </a:xfrm>
          <a:prstGeom prst="line">
            <a:avLst/>
          </a:prstGeom>
          <a:ln w="1905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213" name="テキスト ボックス 212">
            <a:extLst>
              <a:ext uri="{FF2B5EF4-FFF2-40B4-BE49-F238E27FC236}">
                <a16:creationId xmlns:a16="http://schemas.microsoft.com/office/drawing/2014/main" id="{387E933D-BC68-6544-96BF-277C145BE3F1}"/>
              </a:ext>
            </a:extLst>
          </p:cNvPr>
          <p:cNvSpPr txBox="1"/>
          <p:nvPr/>
        </p:nvSpPr>
        <p:spPr>
          <a:xfrm>
            <a:off x="9167357" y="4599919"/>
            <a:ext cx="761747" cy="323165"/>
          </a:xfrm>
          <a:prstGeom prst="rect">
            <a:avLst/>
          </a:prstGeom>
          <a:noFill/>
        </p:spPr>
        <p:txBody>
          <a:bodyPr wrap="none" rtlCol="0">
            <a:spAutoFit/>
          </a:bodyPr>
          <a:lstStyle/>
          <a:p>
            <a:pPr defTabSz="914377"/>
            <a:r>
              <a:rPr lang="ja-JP" altLang="en-US" sz="1500">
                <a:solidFill>
                  <a:srgbClr val="232F3E"/>
                </a:solidFill>
                <a:latin typeface="Meiryo" panose="020B0604030504040204" pitchFamily="34" charset="-128"/>
                <a:ea typeface="Meiryo" panose="020B0604030504040204" pitchFamily="34" charset="-128"/>
              </a:rPr>
              <a:t>・・・</a:t>
            </a:r>
          </a:p>
        </p:txBody>
      </p:sp>
      <p:pic>
        <p:nvPicPr>
          <p:cNvPr id="214" name="図 213">
            <a:extLst>
              <a:ext uri="{FF2B5EF4-FFF2-40B4-BE49-F238E27FC236}">
                <a16:creationId xmlns:a16="http://schemas.microsoft.com/office/drawing/2014/main" id="{24BB5BAB-53A4-AE4A-8435-AD2F89B40A11}"/>
              </a:ext>
            </a:extLst>
          </p:cNvPr>
          <p:cNvPicPr>
            <a:picLocks noChangeAspect="1"/>
          </p:cNvPicPr>
          <p:nvPr/>
        </p:nvPicPr>
        <p:blipFill>
          <a:blip r:embed="rId3">
            <a:clrChange>
              <a:clrFrom>
                <a:srgbClr val="FFFFFF"/>
              </a:clrFrom>
              <a:clrTo>
                <a:srgbClr val="FFFFFF">
                  <a:alpha val="0"/>
                </a:srgbClr>
              </a:clrTo>
            </a:clrChange>
            <a:duotone>
              <a:schemeClr val="accent3">
                <a:shade val="45000"/>
                <a:satMod val="135000"/>
              </a:schemeClr>
              <a:prstClr val="white"/>
            </a:duotone>
          </a:blip>
          <a:stretch>
            <a:fillRect/>
          </a:stretch>
        </p:blipFill>
        <p:spPr>
          <a:xfrm>
            <a:off x="9049967" y="2131487"/>
            <a:ext cx="305936" cy="305936"/>
          </a:xfrm>
          <a:prstGeom prst="rect">
            <a:avLst/>
          </a:prstGeom>
        </p:spPr>
      </p:pic>
      <p:pic>
        <p:nvPicPr>
          <p:cNvPr id="215" name="図 214">
            <a:extLst>
              <a:ext uri="{FF2B5EF4-FFF2-40B4-BE49-F238E27FC236}">
                <a16:creationId xmlns:a16="http://schemas.microsoft.com/office/drawing/2014/main" id="{1D28A2D8-2C0E-1D43-964F-877BD8891E88}"/>
              </a:ext>
            </a:extLst>
          </p:cNvPr>
          <p:cNvPicPr>
            <a:picLocks noChangeAspect="1"/>
          </p:cNvPicPr>
          <p:nvPr/>
        </p:nvPicPr>
        <p:blipFill>
          <a:blip r:embed="rId3">
            <a:clrChange>
              <a:clrFrom>
                <a:srgbClr val="FFFFFF"/>
              </a:clrFrom>
              <a:clrTo>
                <a:srgbClr val="FFFFFF">
                  <a:alpha val="0"/>
                </a:srgbClr>
              </a:clrTo>
            </a:clrChange>
            <a:duotone>
              <a:schemeClr val="accent1">
                <a:shade val="45000"/>
                <a:satMod val="135000"/>
              </a:schemeClr>
              <a:prstClr val="white"/>
            </a:duotone>
          </a:blip>
          <a:stretch>
            <a:fillRect/>
          </a:stretch>
        </p:blipFill>
        <p:spPr>
          <a:xfrm>
            <a:off x="9121295" y="5077255"/>
            <a:ext cx="302816" cy="302816"/>
          </a:xfrm>
          <a:prstGeom prst="rect">
            <a:avLst/>
          </a:prstGeom>
        </p:spPr>
      </p:pic>
      <p:pic>
        <p:nvPicPr>
          <p:cNvPr id="216" name="図 215">
            <a:extLst>
              <a:ext uri="{FF2B5EF4-FFF2-40B4-BE49-F238E27FC236}">
                <a16:creationId xmlns:a16="http://schemas.microsoft.com/office/drawing/2014/main" id="{240F3447-FC57-7F47-9848-AFC1494478EB}"/>
              </a:ext>
            </a:extLst>
          </p:cNvPr>
          <p:cNvPicPr>
            <a:picLocks noChangeAspect="1"/>
          </p:cNvPicPr>
          <p:nvPr/>
        </p:nvPicPr>
        <p:blipFill>
          <a:blip r:embed="rId3">
            <a:clrChange>
              <a:clrFrom>
                <a:srgbClr val="FFFFFF"/>
              </a:clrFrom>
              <a:clrTo>
                <a:srgbClr val="FFFFFF">
                  <a:alpha val="0"/>
                </a:srgbClr>
              </a:clrTo>
            </a:clrChange>
            <a:duotone>
              <a:schemeClr val="accent1">
                <a:shade val="45000"/>
                <a:satMod val="135000"/>
              </a:schemeClr>
              <a:prstClr val="white"/>
            </a:duotone>
          </a:blip>
          <a:stretch>
            <a:fillRect/>
          </a:stretch>
        </p:blipFill>
        <p:spPr>
          <a:xfrm>
            <a:off x="10604873" y="5086976"/>
            <a:ext cx="302816" cy="302816"/>
          </a:xfrm>
          <a:prstGeom prst="rect">
            <a:avLst/>
          </a:prstGeom>
        </p:spPr>
      </p:pic>
      <p:sp>
        <p:nvSpPr>
          <p:cNvPr id="217" name="角丸四角形吹き出し 216">
            <a:extLst>
              <a:ext uri="{FF2B5EF4-FFF2-40B4-BE49-F238E27FC236}">
                <a16:creationId xmlns:a16="http://schemas.microsoft.com/office/drawing/2014/main" id="{254D1B5B-6F12-AE4B-919F-B819EF0C5A24}"/>
              </a:ext>
            </a:extLst>
          </p:cNvPr>
          <p:cNvSpPr/>
          <p:nvPr/>
        </p:nvSpPr>
        <p:spPr>
          <a:xfrm>
            <a:off x="4245298" y="1630519"/>
            <a:ext cx="2670993" cy="611875"/>
          </a:xfrm>
          <a:prstGeom prst="wedgeRoundRectCallout">
            <a:avLst>
              <a:gd name="adj1" fmla="val -40565"/>
              <a:gd name="adj2" fmla="val 116045"/>
              <a:gd name="adj3" fmla="val 16667"/>
            </a:avLst>
          </a:prstGeom>
          <a:solidFill>
            <a:srgbClr val="A2A2A2">
              <a:alpha val="87059"/>
            </a:srgbClr>
          </a:solidFill>
          <a:ln/>
        </p:spPr>
        <p:style>
          <a:lnRef idx="1">
            <a:schemeClr val="dk1"/>
          </a:lnRef>
          <a:fillRef idx="2">
            <a:schemeClr val="dk1"/>
          </a:fillRef>
          <a:effectRef idx="1">
            <a:schemeClr val="dk1"/>
          </a:effectRef>
          <a:fontRef idx="minor">
            <a:schemeClr val="dk1"/>
          </a:fontRef>
        </p:style>
        <p:txBody>
          <a:bodyPr rtlCol="0" anchor="ctr"/>
          <a:lstStyle/>
          <a:p>
            <a:pPr algn="ctr" defTabSz="914377"/>
            <a:r>
              <a:rPr lang="ja-JP" altLang="en-US" sz="1500" b="1" dirty="0">
                <a:solidFill>
                  <a:srgbClr val="232F3E">
                    <a:lumMod val="75000"/>
                  </a:srgbClr>
                </a:solidFill>
                <a:latin typeface="Meiryo" panose="020B0604030504040204" pitchFamily="34" charset="-128"/>
                <a:ea typeface="Meiryo" panose="020B0604030504040204" pitchFamily="34" charset="-128"/>
              </a:rPr>
              <a:t>異なる概念が同一</a:t>
            </a:r>
            <a:r>
              <a:rPr lang="en-US" altLang="ja-JP" sz="1500" b="1" dirty="0">
                <a:solidFill>
                  <a:srgbClr val="232F3E">
                    <a:lumMod val="75000"/>
                  </a:srgbClr>
                </a:solidFill>
                <a:latin typeface="Meiryo" panose="020B0604030504040204" pitchFamily="34" charset="-128"/>
                <a:ea typeface="Meiryo" panose="020B0604030504040204" pitchFamily="34" charset="-128"/>
              </a:rPr>
              <a:t>OU</a:t>
            </a:r>
            <a:r>
              <a:rPr lang="ja-JP" altLang="en-US" sz="1500" b="1" dirty="0">
                <a:solidFill>
                  <a:srgbClr val="232F3E">
                    <a:lumMod val="75000"/>
                  </a:srgbClr>
                </a:solidFill>
                <a:latin typeface="Meiryo" panose="020B0604030504040204" pitchFamily="34" charset="-128"/>
                <a:ea typeface="Meiryo" panose="020B0604030504040204" pitchFamily="34" charset="-128"/>
              </a:rPr>
              <a:t>に混在</a:t>
            </a:r>
            <a:br>
              <a:rPr lang="en-US" altLang="ja-JP" sz="1500" b="1" dirty="0">
                <a:solidFill>
                  <a:srgbClr val="232F3E">
                    <a:lumMod val="75000"/>
                  </a:srgbClr>
                </a:solidFill>
                <a:latin typeface="Meiryo" panose="020B0604030504040204" pitchFamily="34" charset="-128"/>
                <a:ea typeface="Meiryo" panose="020B0604030504040204" pitchFamily="34" charset="-128"/>
              </a:rPr>
            </a:br>
            <a:r>
              <a:rPr lang="ja-JP" altLang="en-US" sz="1500" dirty="0">
                <a:solidFill>
                  <a:srgbClr val="232F3E">
                    <a:lumMod val="75000"/>
                  </a:srgbClr>
                </a:solidFill>
                <a:latin typeface="Meiryo" panose="020B0604030504040204" pitchFamily="34" charset="-128"/>
                <a:ea typeface="Meiryo" panose="020B0604030504040204" pitchFamily="34" charset="-128"/>
              </a:rPr>
              <a:t>（管理が煩雑化しやすい）</a:t>
            </a:r>
          </a:p>
        </p:txBody>
      </p:sp>
      <p:sp>
        <p:nvSpPr>
          <p:cNvPr id="218" name="角丸四角形吹き出し 217">
            <a:extLst>
              <a:ext uri="{FF2B5EF4-FFF2-40B4-BE49-F238E27FC236}">
                <a16:creationId xmlns:a16="http://schemas.microsoft.com/office/drawing/2014/main" id="{CEC7E052-9F2C-4A4A-AC34-FDB6EC8763D8}"/>
              </a:ext>
            </a:extLst>
          </p:cNvPr>
          <p:cNvSpPr/>
          <p:nvPr/>
        </p:nvSpPr>
        <p:spPr>
          <a:xfrm>
            <a:off x="5454985" y="3156349"/>
            <a:ext cx="2628985" cy="611875"/>
          </a:xfrm>
          <a:prstGeom prst="wedgeRoundRectCallout">
            <a:avLst>
              <a:gd name="adj1" fmla="val -132304"/>
              <a:gd name="adj2" fmla="val -24432"/>
              <a:gd name="adj3" fmla="val 16667"/>
            </a:avLst>
          </a:prstGeom>
          <a:solidFill>
            <a:srgbClr val="A2A2A2">
              <a:alpha val="87059"/>
            </a:srgbClr>
          </a:solidFill>
          <a:ln/>
        </p:spPr>
        <p:style>
          <a:lnRef idx="1">
            <a:schemeClr val="dk1"/>
          </a:lnRef>
          <a:fillRef idx="2">
            <a:schemeClr val="dk1"/>
          </a:fillRef>
          <a:effectRef idx="1">
            <a:schemeClr val="dk1"/>
          </a:effectRef>
          <a:fontRef idx="minor">
            <a:schemeClr val="dk1"/>
          </a:fontRef>
        </p:style>
        <p:txBody>
          <a:bodyPr rtlCol="0" anchor="ctr"/>
          <a:lstStyle/>
          <a:p>
            <a:pPr algn="ctr" defTabSz="914377"/>
            <a:r>
              <a:rPr lang="ja-JP" altLang="en-US" sz="1500" b="1" dirty="0">
                <a:solidFill>
                  <a:srgbClr val="232F3E">
                    <a:lumMod val="75000"/>
                  </a:srgbClr>
                </a:solidFill>
                <a:latin typeface="Meiryo" panose="020B0604030504040204" pitchFamily="34" charset="-128"/>
                <a:ea typeface="Meiryo" panose="020B0604030504040204" pitchFamily="34" charset="-128"/>
              </a:rPr>
              <a:t>システム重要度区分</a:t>
            </a:r>
            <a:r>
              <a:rPr lang="ja-JP" altLang="en-US" sz="1500" dirty="0">
                <a:solidFill>
                  <a:srgbClr val="232F3E">
                    <a:lumMod val="75000"/>
                  </a:srgbClr>
                </a:solidFill>
                <a:latin typeface="Meiryo" panose="020B0604030504040204" pitchFamily="34" charset="-128"/>
                <a:ea typeface="Meiryo" panose="020B0604030504040204" pitchFamily="34" charset="-128"/>
              </a:rPr>
              <a:t>などは</a:t>
            </a:r>
            <a:endParaRPr lang="en-US" altLang="ja-JP" sz="1500" dirty="0">
              <a:solidFill>
                <a:srgbClr val="232F3E">
                  <a:lumMod val="75000"/>
                </a:srgbClr>
              </a:solidFill>
              <a:latin typeface="Meiryo" panose="020B0604030504040204" pitchFamily="34" charset="-128"/>
              <a:ea typeface="Meiryo" panose="020B0604030504040204" pitchFamily="34" charset="-128"/>
            </a:endParaRPr>
          </a:p>
          <a:p>
            <a:pPr algn="ctr" defTabSz="914377"/>
            <a:r>
              <a:rPr lang="ja-JP" altLang="en-US" sz="1500" dirty="0">
                <a:solidFill>
                  <a:srgbClr val="232F3E">
                    <a:lumMod val="75000"/>
                  </a:srgbClr>
                </a:solidFill>
                <a:latin typeface="Meiryo" panose="020B0604030504040204" pitchFamily="34" charset="-128"/>
                <a:ea typeface="Meiryo" panose="020B0604030504040204" pitchFamily="34" charset="-128"/>
              </a:rPr>
              <a:t>見直されることがある</a:t>
            </a:r>
          </a:p>
        </p:txBody>
      </p:sp>
      <p:sp>
        <p:nvSpPr>
          <p:cNvPr id="219" name="角丸四角形吹き出し 218">
            <a:extLst>
              <a:ext uri="{FF2B5EF4-FFF2-40B4-BE49-F238E27FC236}">
                <a16:creationId xmlns:a16="http://schemas.microsoft.com/office/drawing/2014/main" id="{4BB32749-84F4-EA42-AF60-632E67B2E5E9}"/>
              </a:ext>
            </a:extLst>
          </p:cNvPr>
          <p:cNvSpPr/>
          <p:nvPr/>
        </p:nvSpPr>
        <p:spPr>
          <a:xfrm>
            <a:off x="4503776" y="3846243"/>
            <a:ext cx="3193043" cy="742424"/>
          </a:xfrm>
          <a:prstGeom prst="wedgeRoundRectCallout">
            <a:avLst>
              <a:gd name="adj1" fmla="val -71983"/>
              <a:gd name="adj2" fmla="val 42582"/>
              <a:gd name="adj3" fmla="val 16667"/>
            </a:avLst>
          </a:prstGeom>
          <a:solidFill>
            <a:srgbClr val="A2A2A2">
              <a:alpha val="87059"/>
            </a:srgbClr>
          </a:solidFill>
          <a:ln/>
        </p:spPr>
        <p:style>
          <a:lnRef idx="1">
            <a:schemeClr val="dk1"/>
          </a:lnRef>
          <a:fillRef idx="2">
            <a:schemeClr val="dk1"/>
          </a:fillRef>
          <a:effectRef idx="1">
            <a:schemeClr val="dk1"/>
          </a:effectRef>
          <a:fontRef idx="minor">
            <a:schemeClr val="dk1"/>
          </a:fontRef>
        </p:style>
        <p:txBody>
          <a:bodyPr rtlCol="0" anchor="ctr"/>
          <a:lstStyle/>
          <a:p>
            <a:pPr algn="ctr" defTabSz="914377"/>
            <a:r>
              <a:rPr lang="ja-JP" altLang="en-US" sz="1500" b="1" dirty="0">
                <a:solidFill>
                  <a:srgbClr val="232F3E">
                    <a:lumMod val="75000"/>
                  </a:srgbClr>
                </a:solidFill>
                <a:latin typeface="Meiryo" panose="020B0604030504040204" pitchFamily="34" charset="-128"/>
                <a:ea typeface="Meiryo" panose="020B0604030504040204" pitchFamily="34" charset="-128"/>
              </a:rPr>
              <a:t>階層をあまり深くすると、</a:t>
            </a:r>
            <a:endParaRPr lang="en-US" altLang="ja-JP" sz="1500" b="1" dirty="0">
              <a:solidFill>
                <a:srgbClr val="232F3E">
                  <a:lumMod val="75000"/>
                </a:srgbClr>
              </a:solidFill>
              <a:latin typeface="Meiryo" panose="020B0604030504040204" pitchFamily="34" charset="-128"/>
              <a:ea typeface="Meiryo" panose="020B0604030504040204" pitchFamily="34" charset="-128"/>
            </a:endParaRPr>
          </a:p>
          <a:p>
            <a:pPr algn="ctr" defTabSz="914377"/>
            <a:r>
              <a:rPr lang="ja-JP" altLang="en-US" sz="1500" b="1" dirty="0">
                <a:solidFill>
                  <a:srgbClr val="232F3E">
                    <a:lumMod val="75000"/>
                  </a:srgbClr>
                </a:solidFill>
                <a:latin typeface="Meiryo" panose="020B0604030504040204" pitchFamily="34" charset="-128"/>
                <a:ea typeface="Meiryo" panose="020B0604030504040204" pitchFamily="34" charset="-128"/>
              </a:rPr>
              <a:t>管理が煩雑</a:t>
            </a:r>
            <a:r>
              <a:rPr lang="ja-JP" altLang="en-US" sz="1500" dirty="0">
                <a:solidFill>
                  <a:srgbClr val="232F3E">
                    <a:lumMod val="75000"/>
                  </a:srgbClr>
                </a:solidFill>
                <a:latin typeface="Meiryo" panose="020B0604030504040204" pitchFamily="34" charset="-128"/>
                <a:ea typeface="Meiryo" panose="020B0604030504040204" pitchFamily="34" charset="-128"/>
              </a:rPr>
              <a:t>になりやすいため注意（最大ネスト数</a:t>
            </a:r>
            <a:r>
              <a:rPr lang="en-US" altLang="ja-JP" sz="1500" dirty="0">
                <a:solidFill>
                  <a:srgbClr val="232F3E">
                    <a:lumMod val="75000"/>
                  </a:srgbClr>
                </a:solidFill>
                <a:latin typeface="Meiryo" panose="020B0604030504040204" pitchFamily="34" charset="-128"/>
                <a:ea typeface="Meiryo" panose="020B0604030504040204" pitchFamily="34" charset="-128"/>
              </a:rPr>
              <a:t>5</a:t>
            </a:r>
            <a:r>
              <a:rPr lang="ja-JP" altLang="en-US" sz="1500" dirty="0">
                <a:solidFill>
                  <a:srgbClr val="232F3E">
                    <a:lumMod val="75000"/>
                  </a:srgbClr>
                </a:solidFill>
                <a:latin typeface="Meiryo" panose="020B0604030504040204" pitchFamily="34" charset="-128"/>
                <a:ea typeface="Meiryo" panose="020B0604030504040204" pitchFamily="34" charset="-128"/>
              </a:rPr>
              <a:t>まで）</a:t>
            </a:r>
          </a:p>
        </p:txBody>
      </p:sp>
      <p:sp>
        <p:nvSpPr>
          <p:cNvPr id="220" name="角丸四角形吹き出し 219">
            <a:extLst>
              <a:ext uri="{FF2B5EF4-FFF2-40B4-BE49-F238E27FC236}">
                <a16:creationId xmlns:a16="http://schemas.microsoft.com/office/drawing/2014/main" id="{622736F9-453B-B04A-B654-B284DEFDCC65}"/>
              </a:ext>
            </a:extLst>
          </p:cNvPr>
          <p:cNvSpPr/>
          <p:nvPr/>
        </p:nvSpPr>
        <p:spPr>
          <a:xfrm>
            <a:off x="3698062" y="4954385"/>
            <a:ext cx="2216829" cy="611875"/>
          </a:xfrm>
          <a:prstGeom prst="wedgeRoundRectCallout">
            <a:avLst>
              <a:gd name="adj1" fmla="val -106799"/>
              <a:gd name="adj2" fmla="val -6157"/>
              <a:gd name="adj3" fmla="val 16667"/>
            </a:avLst>
          </a:prstGeom>
          <a:solidFill>
            <a:srgbClr val="A2A2A2">
              <a:alpha val="87059"/>
            </a:srgbClr>
          </a:solidFill>
          <a:ln/>
        </p:spPr>
        <p:style>
          <a:lnRef idx="1">
            <a:schemeClr val="dk1"/>
          </a:lnRef>
          <a:fillRef idx="2">
            <a:schemeClr val="dk1"/>
          </a:fillRef>
          <a:effectRef idx="1">
            <a:schemeClr val="dk1"/>
          </a:effectRef>
          <a:fontRef idx="minor">
            <a:schemeClr val="dk1"/>
          </a:fontRef>
        </p:style>
        <p:txBody>
          <a:bodyPr rtlCol="0" anchor="ctr"/>
          <a:lstStyle/>
          <a:p>
            <a:pPr algn="ctr" defTabSz="914377"/>
            <a:r>
              <a:rPr lang="ja-JP" altLang="en-US" sz="1500" b="1" dirty="0">
                <a:solidFill>
                  <a:srgbClr val="232F3E">
                    <a:lumMod val="75000"/>
                  </a:srgbClr>
                </a:solidFill>
                <a:latin typeface="Meiryo" panose="020B0604030504040204" pitchFamily="34" charset="-128"/>
                <a:ea typeface="Meiryo" panose="020B0604030504040204" pitchFamily="34" charset="-128"/>
              </a:rPr>
              <a:t>組織名称</a:t>
            </a:r>
            <a:r>
              <a:rPr lang="ja-JP" altLang="en-US" sz="1500" dirty="0">
                <a:solidFill>
                  <a:srgbClr val="232F3E">
                    <a:lumMod val="75000"/>
                  </a:srgbClr>
                </a:solidFill>
                <a:latin typeface="Meiryo" panose="020B0604030504040204" pitchFamily="34" charset="-128"/>
                <a:ea typeface="Meiryo" panose="020B0604030504040204" pitchFamily="34" charset="-128"/>
              </a:rPr>
              <a:t>などは</a:t>
            </a:r>
            <a:endParaRPr lang="en-US" altLang="ja-JP" sz="1500" dirty="0">
              <a:solidFill>
                <a:srgbClr val="232F3E">
                  <a:lumMod val="75000"/>
                </a:srgbClr>
              </a:solidFill>
              <a:latin typeface="Meiryo" panose="020B0604030504040204" pitchFamily="34" charset="-128"/>
              <a:ea typeface="Meiryo" panose="020B0604030504040204" pitchFamily="34" charset="-128"/>
            </a:endParaRPr>
          </a:p>
          <a:p>
            <a:pPr algn="ctr" defTabSz="914377"/>
            <a:r>
              <a:rPr lang="ja-JP" altLang="en-US" sz="1500" dirty="0">
                <a:solidFill>
                  <a:srgbClr val="232F3E">
                    <a:lumMod val="75000"/>
                  </a:srgbClr>
                </a:solidFill>
                <a:latin typeface="Meiryo" panose="020B0604030504040204" pitchFamily="34" charset="-128"/>
                <a:ea typeface="Meiryo" panose="020B0604030504040204" pitchFamily="34" charset="-128"/>
              </a:rPr>
              <a:t>見直されることがある</a:t>
            </a:r>
          </a:p>
        </p:txBody>
      </p:sp>
      <p:sp>
        <p:nvSpPr>
          <p:cNvPr id="221" name="四角形: 角を丸くする 34">
            <a:extLst>
              <a:ext uri="{FF2B5EF4-FFF2-40B4-BE49-F238E27FC236}">
                <a16:creationId xmlns:a16="http://schemas.microsoft.com/office/drawing/2014/main" id="{E64C05CE-E5AE-B543-BEB8-993FA2677B6B}"/>
              </a:ext>
            </a:extLst>
          </p:cNvPr>
          <p:cNvSpPr/>
          <p:nvPr/>
        </p:nvSpPr>
        <p:spPr>
          <a:xfrm>
            <a:off x="9033305" y="5351121"/>
            <a:ext cx="1119659" cy="630359"/>
          </a:xfrm>
          <a:prstGeom prst="roundRect">
            <a:avLst>
              <a:gd name="adj" fmla="val 0"/>
            </a:avLst>
          </a:prstGeom>
          <a:noFill/>
          <a:ln w="1270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lIns="48000" tIns="48000" rIns="48000" bIns="48000" rtlCol="0" anchor="b" anchorCtr="0"/>
          <a:lstStyle/>
          <a:p>
            <a:pPr algn="ctr" defTabSz="914377"/>
            <a:endParaRPr lang="ja-JP" altLang="en-US" sz="1167" b="1" dirty="0">
              <a:gradFill>
                <a:gsLst>
                  <a:gs pos="0">
                    <a:srgbClr val="232F3E">
                      <a:lumMod val="75000"/>
                    </a:srgbClr>
                  </a:gs>
                  <a:gs pos="100000">
                    <a:srgbClr val="232F3E">
                      <a:lumMod val="75000"/>
                    </a:srgbClr>
                  </a:gs>
                </a:gsLst>
                <a:lin ang="16200000" scaled="0"/>
              </a:gradFill>
              <a:latin typeface="Meiryo" panose="020B0604030504040204" pitchFamily="34" charset="-128"/>
              <a:ea typeface="Meiryo" panose="020B0604030504040204" pitchFamily="34" charset="-128"/>
            </a:endParaRPr>
          </a:p>
        </p:txBody>
      </p:sp>
      <p:sp>
        <p:nvSpPr>
          <p:cNvPr id="222" name="四角形: 角を丸くする 36">
            <a:extLst>
              <a:ext uri="{FF2B5EF4-FFF2-40B4-BE49-F238E27FC236}">
                <a16:creationId xmlns:a16="http://schemas.microsoft.com/office/drawing/2014/main" id="{F1851B98-5512-E14E-B446-D7D313FCC1F3}"/>
              </a:ext>
            </a:extLst>
          </p:cNvPr>
          <p:cNvSpPr/>
          <p:nvPr/>
        </p:nvSpPr>
        <p:spPr>
          <a:xfrm>
            <a:off x="10511609" y="5351121"/>
            <a:ext cx="1119659" cy="630359"/>
          </a:xfrm>
          <a:prstGeom prst="roundRect">
            <a:avLst>
              <a:gd name="adj" fmla="val 0"/>
            </a:avLst>
          </a:prstGeom>
          <a:noFill/>
          <a:ln w="1270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lIns="48000" tIns="48000" rIns="48000" bIns="48000" rtlCol="0" anchor="b" anchorCtr="0"/>
          <a:lstStyle/>
          <a:p>
            <a:pPr algn="ctr" defTabSz="914377"/>
            <a:endParaRPr lang="ja-JP" altLang="en-US" sz="1167" b="1" dirty="0">
              <a:gradFill>
                <a:gsLst>
                  <a:gs pos="0">
                    <a:srgbClr val="232F3E">
                      <a:lumMod val="75000"/>
                    </a:srgbClr>
                  </a:gs>
                  <a:gs pos="100000">
                    <a:srgbClr val="232F3E">
                      <a:lumMod val="75000"/>
                    </a:srgbClr>
                  </a:gs>
                </a:gsLst>
                <a:lin ang="16200000" scaled="0"/>
              </a:gradFill>
              <a:latin typeface="Meiryo" panose="020B0604030504040204" pitchFamily="34" charset="-128"/>
              <a:ea typeface="Meiryo" panose="020B0604030504040204" pitchFamily="34" charset="-128"/>
            </a:endParaRPr>
          </a:p>
        </p:txBody>
      </p:sp>
      <p:pic>
        <p:nvPicPr>
          <p:cNvPr id="223" name="図 222">
            <a:extLst>
              <a:ext uri="{FF2B5EF4-FFF2-40B4-BE49-F238E27FC236}">
                <a16:creationId xmlns:a16="http://schemas.microsoft.com/office/drawing/2014/main" id="{7278DABF-99E7-E746-B965-F1234B291973}"/>
              </a:ext>
            </a:extLst>
          </p:cNvPr>
          <p:cNvPicPr>
            <a:picLocks noChangeAspect="1"/>
          </p:cNvPicPr>
          <p:nvPr/>
        </p:nvPicPr>
        <p:blipFill>
          <a:blip r:embed="rId3">
            <a:clrChange>
              <a:clrFrom>
                <a:srgbClr val="FFFFFF"/>
              </a:clrFrom>
              <a:clrTo>
                <a:srgbClr val="FFFFFF">
                  <a:alpha val="0"/>
                </a:srgbClr>
              </a:clrTo>
            </a:clrChange>
            <a:duotone>
              <a:schemeClr val="accent1">
                <a:shade val="45000"/>
                <a:satMod val="135000"/>
              </a:schemeClr>
              <a:prstClr val="white"/>
            </a:duotone>
          </a:blip>
          <a:stretch>
            <a:fillRect/>
          </a:stretch>
        </p:blipFill>
        <p:spPr>
          <a:xfrm>
            <a:off x="9028547" y="5344535"/>
            <a:ext cx="302816" cy="302816"/>
          </a:xfrm>
          <a:prstGeom prst="rect">
            <a:avLst/>
          </a:prstGeom>
        </p:spPr>
      </p:pic>
      <p:pic>
        <p:nvPicPr>
          <p:cNvPr id="224" name="図 223">
            <a:extLst>
              <a:ext uri="{FF2B5EF4-FFF2-40B4-BE49-F238E27FC236}">
                <a16:creationId xmlns:a16="http://schemas.microsoft.com/office/drawing/2014/main" id="{6BBCD3FC-6619-CE45-9757-4429CDF1ECE4}"/>
              </a:ext>
            </a:extLst>
          </p:cNvPr>
          <p:cNvPicPr>
            <a:picLocks noChangeAspect="1"/>
          </p:cNvPicPr>
          <p:nvPr/>
        </p:nvPicPr>
        <p:blipFill>
          <a:blip r:embed="rId3">
            <a:clrChange>
              <a:clrFrom>
                <a:srgbClr val="FFFFFF"/>
              </a:clrFrom>
              <a:clrTo>
                <a:srgbClr val="FFFFFF">
                  <a:alpha val="0"/>
                </a:srgbClr>
              </a:clrTo>
            </a:clrChange>
            <a:duotone>
              <a:schemeClr val="accent1">
                <a:shade val="45000"/>
                <a:satMod val="135000"/>
              </a:schemeClr>
              <a:prstClr val="white"/>
            </a:duotone>
          </a:blip>
          <a:stretch>
            <a:fillRect/>
          </a:stretch>
        </p:blipFill>
        <p:spPr>
          <a:xfrm>
            <a:off x="10512125" y="5354255"/>
            <a:ext cx="302816" cy="302816"/>
          </a:xfrm>
          <a:prstGeom prst="rect">
            <a:avLst/>
          </a:prstGeom>
        </p:spPr>
      </p:pic>
      <p:sp>
        <p:nvSpPr>
          <p:cNvPr id="225" name="四角形: 角を丸くする 32">
            <a:extLst>
              <a:ext uri="{FF2B5EF4-FFF2-40B4-BE49-F238E27FC236}">
                <a16:creationId xmlns:a16="http://schemas.microsoft.com/office/drawing/2014/main" id="{C2FDDE97-D515-C24C-B3B7-804B39B33D07}"/>
              </a:ext>
            </a:extLst>
          </p:cNvPr>
          <p:cNvSpPr/>
          <p:nvPr/>
        </p:nvSpPr>
        <p:spPr>
          <a:xfrm>
            <a:off x="7393945" y="5091117"/>
            <a:ext cx="1119659" cy="630359"/>
          </a:xfrm>
          <a:prstGeom prst="roundRect">
            <a:avLst>
              <a:gd name="adj" fmla="val 0"/>
            </a:avLst>
          </a:prstGeom>
          <a:noFill/>
          <a:ln w="1270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lIns="48000" tIns="48000" rIns="48000" bIns="48000" rtlCol="0" anchor="b" anchorCtr="0"/>
          <a:lstStyle/>
          <a:p>
            <a:pPr algn="ctr" defTabSz="914377"/>
            <a:r>
              <a:rPr lang="ja-JP" altLang="en-US" sz="1167" b="1">
                <a:gradFill>
                  <a:gsLst>
                    <a:gs pos="0">
                      <a:srgbClr val="232F3E">
                        <a:lumMod val="75000"/>
                      </a:srgbClr>
                    </a:gs>
                    <a:gs pos="100000">
                      <a:srgbClr val="232F3E">
                        <a:lumMod val="75000"/>
                      </a:srgbClr>
                    </a:gs>
                  </a:gsLst>
                  <a:lin ang="16200000" scaled="0"/>
                </a:gradFill>
                <a:latin typeface="Meiryo" panose="020B0604030504040204" pitchFamily="34" charset="-128"/>
                <a:ea typeface="Meiryo" panose="020B0604030504040204" pitchFamily="34" charset="-128"/>
              </a:rPr>
              <a:t>システム</a:t>
            </a:r>
            <a:r>
              <a:rPr lang="en-US" altLang="ja-JP" sz="1167" b="1" dirty="0">
                <a:gradFill>
                  <a:gsLst>
                    <a:gs pos="0">
                      <a:srgbClr val="232F3E">
                        <a:lumMod val="75000"/>
                      </a:srgbClr>
                    </a:gs>
                    <a:gs pos="100000">
                      <a:srgbClr val="232F3E">
                        <a:lumMod val="75000"/>
                      </a:srgbClr>
                    </a:gs>
                  </a:gsLst>
                  <a:lin ang="16200000" scaled="0"/>
                </a:gradFill>
                <a:latin typeface="Meiryo" panose="020B0604030504040204" pitchFamily="34" charset="-128"/>
                <a:ea typeface="Meiryo" panose="020B0604030504040204" pitchFamily="34" charset="-128"/>
              </a:rPr>
              <a:t>A</a:t>
            </a:r>
            <a:br>
              <a:rPr lang="en-US" altLang="ja-JP" sz="1167" b="1" dirty="0">
                <a:gradFill>
                  <a:gsLst>
                    <a:gs pos="0">
                      <a:srgbClr val="232F3E">
                        <a:lumMod val="75000"/>
                      </a:srgbClr>
                    </a:gs>
                    <a:gs pos="100000">
                      <a:srgbClr val="232F3E">
                        <a:lumMod val="75000"/>
                      </a:srgbClr>
                    </a:gs>
                  </a:gsLst>
                  <a:lin ang="16200000" scaled="0"/>
                </a:gradFill>
                <a:latin typeface="Meiryo" panose="020B0604030504040204" pitchFamily="34" charset="-128"/>
                <a:ea typeface="Meiryo" panose="020B0604030504040204" pitchFamily="34" charset="-128"/>
              </a:rPr>
            </a:br>
            <a:r>
              <a:rPr lang="ja-JP" altLang="en-US" sz="1167" b="1" dirty="0">
                <a:gradFill>
                  <a:gsLst>
                    <a:gs pos="0">
                      <a:srgbClr val="232F3E">
                        <a:lumMod val="75000"/>
                      </a:srgbClr>
                    </a:gs>
                    <a:gs pos="100000">
                      <a:srgbClr val="232F3E">
                        <a:lumMod val="75000"/>
                      </a:srgbClr>
                    </a:gs>
                  </a:gsLst>
                  <a:lin ang="16200000" scaled="0"/>
                </a:gradFill>
                <a:latin typeface="Meiryo" panose="020B0604030504040204" pitchFamily="34" charset="-128"/>
                <a:ea typeface="Meiryo" panose="020B0604030504040204" pitchFamily="34" charset="-128"/>
              </a:rPr>
              <a:t>アカウント</a:t>
            </a:r>
          </a:p>
        </p:txBody>
      </p:sp>
      <p:sp>
        <p:nvSpPr>
          <p:cNvPr id="226" name="四角形: 角を丸くする 34">
            <a:extLst>
              <a:ext uri="{FF2B5EF4-FFF2-40B4-BE49-F238E27FC236}">
                <a16:creationId xmlns:a16="http://schemas.microsoft.com/office/drawing/2014/main" id="{A51AF437-546A-5E4A-8F4A-3D67648B260A}"/>
              </a:ext>
            </a:extLst>
          </p:cNvPr>
          <p:cNvSpPr/>
          <p:nvPr/>
        </p:nvSpPr>
        <p:spPr>
          <a:xfrm>
            <a:off x="8931377" y="5638157"/>
            <a:ext cx="1119659" cy="630359"/>
          </a:xfrm>
          <a:prstGeom prst="roundRect">
            <a:avLst>
              <a:gd name="adj" fmla="val 0"/>
            </a:avLst>
          </a:prstGeom>
          <a:noFill/>
          <a:ln w="1270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lIns="48000" tIns="48000" rIns="48000" bIns="48000" rtlCol="0" anchor="b" anchorCtr="0"/>
          <a:lstStyle/>
          <a:p>
            <a:pPr algn="ctr" defTabSz="914377"/>
            <a:r>
              <a:rPr lang="ja-JP" altLang="en-US" sz="1167" b="1">
                <a:gradFill>
                  <a:gsLst>
                    <a:gs pos="0">
                      <a:srgbClr val="232F3E">
                        <a:lumMod val="75000"/>
                      </a:srgbClr>
                    </a:gs>
                    <a:gs pos="100000">
                      <a:srgbClr val="232F3E">
                        <a:lumMod val="75000"/>
                      </a:srgbClr>
                    </a:gs>
                  </a:gsLst>
                  <a:lin ang="16200000" scaled="0"/>
                </a:gradFill>
                <a:latin typeface="Meiryo" panose="020B0604030504040204" pitchFamily="34" charset="-128"/>
                <a:ea typeface="Meiryo" panose="020B0604030504040204" pitchFamily="34" charset="-128"/>
              </a:rPr>
              <a:t>システム</a:t>
            </a:r>
            <a:r>
              <a:rPr lang="en-US" altLang="ja-JP" sz="1167" b="1" dirty="0">
                <a:gradFill>
                  <a:gsLst>
                    <a:gs pos="0">
                      <a:srgbClr val="232F3E">
                        <a:lumMod val="75000"/>
                      </a:srgbClr>
                    </a:gs>
                    <a:gs pos="100000">
                      <a:srgbClr val="232F3E">
                        <a:lumMod val="75000"/>
                      </a:srgbClr>
                    </a:gs>
                  </a:gsLst>
                  <a:lin ang="16200000" scaled="0"/>
                </a:gradFill>
                <a:latin typeface="Meiryo" panose="020B0604030504040204" pitchFamily="34" charset="-128"/>
                <a:ea typeface="Meiryo" panose="020B0604030504040204" pitchFamily="34" charset="-128"/>
              </a:rPr>
              <a:t>B</a:t>
            </a:r>
            <a:br>
              <a:rPr lang="en-US" altLang="ja-JP" sz="1167" b="1" dirty="0">
                <a:gradFill>
                  <a:gsLst>
                    <a:gs pos="0">
                      <a:srgbClr val="232F3E">
                        <a:lumMod val="75000"/>
                      </a:srgbClr>
                    </a:gs>
                    <a:gs pos="100000">
                      <a:srgbClr val="232F3E">
                        <a:lumMod val="75000"/>
                      </a:srgbClr>
                    </a:gs>
                  </a:gsLst>
                  <a:lin ang="16200000" scaled="0"/>
                </a:gradFill>
                <a:latin typeface="Meiryo" panose="020B0604030504040204" pitchFamily="34" charset="-128"/>
                <a:ea typeface="Meiryo" panose="020B0604030504040204" pitchFamily="34" charset="-128"/>
              </a:rPr>
            </a:br>
            <a:r>
              <a:rPr lang="ja-JP" altLang="en-US" sz="1167" b="1" dirty="0">
                <a:gradFill>
                  <a:gsLst>
                    <a:gs pos="0">
                      <a:srgbClr val="232F3E">
                        <a:lumMod val="75000"/>
                      </a:srgbClr>
                    </a:gs>
                    <a:gs pos="100000">
                      <a:srgbClr val="232F3E">
                        <a:lumMod val="75000"/>
                      </a:srgbClr>
                    </a:gs>
                  </a:gsLst>
                  <a:lin ang="16200000" scaled="0"/>
                </a:gradFill>
                <a:latin typeface="Meiryo" panose="020B0604030504040204" pitchFamily="34" charset="-128"/>
                <a:ea typeface="Meiryo" panose="020B0604030504040204" pitchFamily="34" charset="-128"/>
              </a:rPr>
              <a:t>アカウント</a:t>
            </a:r>
          </a:p>
        </p:txBody>
      </p:sp>
      <p:sp>
        <p:nvSpPr>
          <p:cNvPr id="227" name="四角形: 角を丸くする 36">
            <a:extLst>
              <a:ext uri="{FF2B5EF4-FFF2-40B4-BE49-F238E27FC236}">
                <a16:creationId xmlns:a16="http://schemas.microsoft.com/office/drawing/2014/main" id="{6BAD0D21-8F44-5840-97FE-FAB91AAC74E9}"/>
              </a:ext>
            </a:extLst>
          </p:cNvPr>
          <p:cNvSpPr/>
          <p:nvPr/>
        </p:nvSpPr>
        <p:spPr>
          <a:xfrm>
            <a:off x="10409681" y="5638157"/>
            <a:ext cx="1119659" cy="630359"/>
          </a:xfrm>
          <a:prstGeom prst="roundRect">
            <a:avLst>
              <a:gd name="adj" fmla="val 0"/>
            </a:avLst>
          </a:prstGeom>
          <a:noFill/>
          <a:ln w="1270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lIns="48000" tIns="48000" rIns="48000" bIns="48000" rtlCol="0" anchor="b" anchorCtr="0"/>
          <a:lstStyle/>
          <a:p>
            <a:pPr algn="ctr" defTabSz="914377"/>
            <a:r>
              <a:rPr lang="ja-JP" altLang="en-US" sz="1167" b="1">
                <a:gradFill>
                  <a:gsLst>
                    <a:gs pos="0">
                      <a:srgbClr val="232F3E">
                        <a:lumMod val="75000"/>
                      </a:srgbClr>
                    </a:gs>
                    <a:gs pos="100000">
                      <a:srgbClr val="232F3E">
                        <a:lumMod val="75000"/>
                      </a:srgbClr>
                    </a:gs>
                  </a:gsLst>
                  <a:lin ang="16200000" scaled="0"/>
                </a:gradFill>
                <a:latin typeface="Meiryo" panose="020B0604030504040204" pitchFamily="34" charset="-128"/>
                <a:ea typeface="Meiryo" panose="020B0604030504040204" pitchFamily="34" charset="-128"/>
              </a:rPr>
              <a:t>システム</a:t>
            </a:r>
            <a:r>
              <a:rPr lang="en-US" altLang="ja-JP" sz="1167" b="1" dirty="0">
                <a:gradFill>
                  <a:gsLst>
                    <a:gs pos="0">
                      <a:srgbClr val="232F3E">
                        <a:lumMod val="75000"/>
                      </a:srgbClr>
                    </a:gs>
                    <a:gs pos="100000">
                      <a:srgbClr val="232F3E">
                        <a:lumMod val="75000"/>
                      </a:srgbClr>
                    </a:gs>
                  </a:gsLst>
                  <a:lin ang="16200000" scaled="0"/>
                </a:gradFill>
                <a:latin typeface="Meiryo" panose="020B0604030504040204" pitchFamily="34" charset="-128"/>
                <a:ea typeface="Meiryo" panose="020B0604030504040204" pitchFamily="34" charset="-128"/>
              </a:rPr>
              <a:t>C</a:t>
            </a:r>
            <a:br>
              <a:rPr lang="en-US" altLang="ja-JP" sz="1167" b="1" dirty="0">
                <a:gradFill>
                  <a:gsLst>
                    <a:gs pos="0">
                      <a:srgbClr val="232F3E">
                        <a:lumMod val="75000"/>
                      </a:srgbClr>
                    </a:gs>
                    <a:gs pos="100000">
                      <a:srgbClr val="232F3E">
                        <a:lumMod val="75000"/>
                      </a:srgbClr>
                    </a:gs>
                  </a:gsLst>
                  <a:lin ang="16200000" scaled="0"/>
                </a:gradFill>
                <a:latin typeface="Meiryo" panose="020B0604030504040204" pitchFamily="34" charset="-128"/>
                <a:ea typeface="Meiryo" panose="020B0604030504040204" pitchFamily="34" charset="-128"/>
              </a:rPr>
            </a:br>
            <a:r>
              <a:rPr lang="ja-JP" altLang="en-US" sz="1167" b="1" dirty="0">
                <a:gradFill>
                  <a:gsLst>
                    <a:gs pos="0">
                      <a:srgbClr val="232F3E">
                        <a:lumMod val="75000"/>
                      </a:srgbClr>
                    </a:gs>
                    <a:gs pos="100000">
                      <a:srgbClr val="232F3E">
                        <a:lumMod val="75000"/>
                      </a:srgbClr>
                    </a:gs>
                  </a:gsLst>
                  <a:lin ang="16200000" scaled="0"/>
                </a:gradFill>
                <a:latin typeface="Meiryo" panose="020B0604030504040204" pitchFamily="34" charset="-128"/>
                <a:ea typeface="Meiryo" panose="020B0604030504040204" pitchFamily="34" charset="-128"/>
              </a:rPr>
              <a:t>アカウント</a:t>
            </a:r>
          </a:p>
        </p:txBody>
      </p:sp>
      <p:pic>
        <p:nvPicPr>
          <p:cNvPr id="228" name="図 227">
            <a:extLst>
              <a:ext uri="{FF2B5EF4-FFF2-40B4-BE49-F238E27FC236}">
                <a16:creationId xmlns:a16="http://schemas.microsoft.com/office/drawing/2014/main" id="{FD487102-A39E-7F48-BD17-06716BD29617}"/>
              </a:ext>
            </a:extLst>
          </p:cNvPr>
          <p:cNvPicPr>
            <a:picLocks noChangeAspect="1"/>
          </p:cNvPicPr>
          <p:nvPr/>
        </p:nvPicPr>
        <p:blipFill>
          <a:blip r:embed="rId3">
            <a:clrChange>
              <a:clrFrom>
                <a:srgbClr val="FFFFFF"/>
              </a:clrFrom>
              <a:clrTo>
                <a:srgbClr val="FFFFFF">
                  <a:alpha val="0"/>
                </a:srgbClr>
              </a:clrTo>
            </a:clrChange>
            <a:duotone>
              <a:schemeClr val="accent1">
                <a:shade val="45000"/>
                <a:satMod val="135000"/>
              </a:schemeClr>
              <a:prstClr val="white"/>
            </a:duotone>
          </a:blip>
          <a:stretch>
            <a:fillRect/>
          </a:stretch>
        </p:blipFill>
        <p:spPr>
          <a:xfrm>
            <a:off x="7391151" y="5084075"/>
            <a:ext cx="302816" cy="302816"/>
          </a:xfrm>
          <a:prstGeom prst="rect">
            <a:avLst/>
          </a:prstGeom>
        </p:spPr>
      </p:pic>
      <p:pic>
        <p:nvPicPr>
          <p:cNvPr id="229" name="図 228">
            <a:extLst>
              <a:ext uri="{FF2B5EF4-FFF2-40B4-BE49-F238E27FC236}">
                <a16:creationId xmlns:a16="http://schemas.microsoft.com/office/drawing/2014/main" id="{3B4D0942-7F06-C04C-A6F5-C62903806333}"/>
              </a:ext>
            </a:extLst>
          </p:cNvPr>
          <p:cNvPicPr>
            <a:picLocks noChangeAspect="1"/>
          </p:cNvPicPr>
          <p:nvPr/>
        </p:nvPicPr>
        <p:blipFill>
          <a:blip r:embed="rId3">
            <a:clrChange>
              <a:clrFrom>
                <a:srgbClr val="FFFFFF"/>
              </a:clrFrom>
              <a:clrTo>
                <a:srgbClr val="FFFFFF">
                  <a:alpha val="0"/>
                </a:srgbClr>
              </a:clrTo>
            </a:clrChange>
            <a:duotone>
              <a:schemeClr val="accent1">
                <a:shade val="45000"/>
                <a:satMod val="135000"/>
              </a:schemeClr>
              <a:prstClr val="white"/>
            </a:duotone>
          </a:blip>
          <a:stretch>
            <a:fillRect/>
          </a:stretch>
        </p:blipFill>
        <p:spPr>
          <a:xfrm>
            <a:off x="8926619" y="5631571"/>
            <a:ext cx="302816" cy="302816"/>
          </a:xfrm>
          <a:prstGeom prst="rect">
            <a:avLst/>
          </a:prstGeom>
        </p:spPr>
      </p:pic>
      <p:pic>
        <p:nvPicPr>
          <p:cNvPr id="230" name="図 229">
            <a:extLst>
              <a:ext uri="{FF2B5EF4-FFF2-40B4-BE49-F238E27FC236}">
                <a16:creationId xmlns:a16="http://schemas.microsoft.com/office/drawing/2014/main" id="{49213B6C-C9FD-B147-867B-C98F9D69D38A}"/>
              </a:ext>
            </a:extLst>
          </p:cNvPr>
          <p:cNvPicPr>
            <a:picLocks noChangeAspect="1"/>
          </p:cNvPicPr>
          <p:nvPr/>
        </p:nvPicPr>
        <p:blipFill>
          <a:blip r:embed="rId3">
            <a:clrChange>
              <a:clrFrom>
                <a:srgbClr val="FFFFFF"/>
              </a:clrFrom>
              <a:clrTo>
                <a:srgbClr val="FFFFFF">
                  <a:alpha val="0"/>
                </a:srgbClr>
              </a:clrTo>
            </a:clrChange>
            <a:duotone>
              <a:schemeClr val="accent1">
                <a:shade val="45000"/>
                <a:satMod val="135000"/>
              </a:schemeClr>
              <a:prstClr val="white"/>
            </a:duotone>
          </a:blip>
          <a:stretch>
            <a:fillRect/>
          </a:stretch>
        </p:blipFill>
        <p:spPr>
          <a:xfrm>
            <a:off x="10410196" y="5641291"/>
            <a:ext cx="302816" cy="302816"/>
          </a:xfrm>
          <a:prstGeom prst="rect">
            <a:avLst/>
          </a:prstGeom>
        </p:spPr>
      </p:pic>
      <p:sp>
        <p:nvSpPr>
          <p:cNvPr id="231" name="角丸四角形吹き出し 230">
            <a:extLst>
              <a:ext uri="{FF2B5EF4-FFF2-40B4-BE49-F238E27FC236}">
                <a16:creationId xmlns:a16="http://schemas.microsoft.com/office/drawing/2014/main" id="{432231A3-DFA8-C54B-86BD-4D70DE0164F3}"/>
              </a:ext>
            </a:extLst>
          </p:cNvPr>
          <p:cNvSpPr/>
          <p:nvPr/>
        </p:nvSpPr>
        <p:spPr>
          <a:xfrm>
            <a:off x="5452975" y="5630875"/>
            <a:ext cx="3722708" cy="934392"/>
          </a:xfrm>
          <a:prstGeom prst="wedgeRoundRectCallout">
            <a:avLst>
              <a:gd name="adj1" fmla="val 57692"/>
              <a:gd name="adj2" fmla="val -74380"/>
              <a:gd name="adj3" fmla="val 16667"/>
            </a:avLst>
          </a:prstGeom>
          <a:solidFill>
            <a:srgbClr val="A2A2A2">
              <a:alpha val="87059"/>
            </a:srgbClr>
          </a:solidFill>
          <a:ln/>
        </p:spPr>
        <p:style>
          <a:lnRef idx="1">
            <a:schemeClr val="dk1"/>
          </a:lnRef>
          <a:fillRef idx="2">
            <a:schemeClr val="dk1"/>
          </a:fillRef>
          <a:effectRef idx="1">
            <a:schemeClr val="dk1"/>
          </a:effectRef>
          <a:fontRef idx="minor">
            <a:schemeClr val="dk1"/>
          </a:fontRef>
        </p:style>
        <p:txBody>
          <a:bodyPr rtlCol="0" anchor="ctr"/>
          <a:lstStyle/>
          <a:p>
            <a:pPr algn="ctr" defTabSz="914377"/>
            <a:r>
              <a:rPr lang="en-US" altLang="ja-JP" sz="1500" dirty="0">
                <a:solidFill>
                  <a:srgbClr val="232F3E">
                    <a:lumMod val="75000"/>
                  </a:srgbClr>
                </a:solidFill>
                <a:latin typeface="Meiryo" panose="020B0604030504040204" pitchFamily="34" charset="-128"/>
                <a:ea typeface="Meiryo" panose="020B0604030504040204" pitchFamily="34" charset="-128"/>
              </a:rPr>
              <a:t>OU</a:t>
            </a:r>
            <a:r>
              <a:rPr lang="ja-JP" altLang="en-US" sz="1500">
                <a:solidFill>
                  <a:srgbClr val="232F3E">
                    <a:lumMod val="75000"/>
                  </a:srgbClr>
                </a:solidFill>
                <a:latin typeface="Meiryo" panose="020B0604030504040204" pitchFamily="34" charset="-128"/>
                <a:ea typeface="Meiryo" panose="020B0604030504040204" pitchFamily="34" charset="-128"/>
              </a:rPr>
              <a:t>に含まれるアカウントの数の</a:t>
            </a:r>
            <a:endParaRPr lang="en-US" altLang="ja-JP" sz="1500" dirty="0">
              <a:solidFill>
                <a:srgbClr val="232F3E">
                  <a:lumMod val="75000"/>
                </a:srgbClr>
              </a:solidFill>
              <a:latin typeface="Meiryo" panose="020B0604030504040204" pitchFamily="34" charset="-128"/>
              <a:ea typeface="Meiryo" panose="020B0604030504040204" pitchFamily="34" charset="-128"/>
            </a:endParaRPr>
          </a:p>
          <a:p>
            <a:pPr algn="ctr" defTabSz="914377"/>
            <a:r>
              <a:rPr lang="ja-JP" altLang="en-US" sz="1500">
                <a:solidFill>
                  <a:srgbClr val="232F3E">
                    <a:lumMod val="75000"/>
                  </a:srgbClr>
                </a:solidFill>
                <a:latin typeface="Meiryo" panose="020B0604030504040204" pitchFamily="34" charset="-128"/>
                <a:ea typeface="Meiryo" panose="020B0604030504040204" pitchFamily="34" charset="-128"/>
              </a:rPr>
              <a:t>多寡自体は問題ではないが、</a:t>
            </a:r>
            <a:endParaRPr lang="en-US" altLang="ja-JP" sz="1500" dirty="0">
              <a:solidFill>
                <a:srgbClr val="232F3E">
                  <a:lumMod val="75000"/>
                </a:srgbClr>
              </a:solidFill>
              <a:latin typeface="Meiryo" panose="020B0604030504040204" pitchFamily="34" charset="-128"/>
              <a:ea typeface="Meiryo" panose="020B0604030504040204" pitchFamily="34" charset="-128"/>
            </a:endParaRPr>
          </a:p>
          <a:p>
            <a:pPr algn="ctr" defTabSz="914377"/>
            <a:r>
              <a:rPr lang="ja-JP" altLang="en-US" sz="1500">
                <a:solidFill>
                  <a:srgbClr val="232F3E">
                    <a:lumMod val="75000"/>
                  </a:srgbClr>
                </a:solidFill>
                <a:latin typeface="Meiryo" panose="020B0604030504040204" pitchFamily="34" charset="-128"/>
                <a:ea typeface="Meiryo" panose="020B0604030504040204" pitchFamily="34" charset="-128"/>
              </a:rPr>
              <a:t>共通性があるか、分類すべきかは要確認</a:t>
            </a:r>
            <a:endParaRPr lang="en-US" altLang="ja-JP" sz="1500" dirty="0">
              <a:solidFill>
                <a:srgbClr val="232F3E">
                  <a:lumMod val="75000"/>
                </a:srgbClr>
              </a:solidFill>
              <a:latin typeface="Meiryo" panose="020B0604030504040204" pitchFamily="34" charset="-128"/>
              <a:ea typeface="Meiryo" panose="020B0604030504040204" pitchFamily="34" charset="-128"/>
            </a:endParaRPr>
          </a:p>
        </p:txBody>
      </p:sp>
      <p:sp>
        <p:nvSpPr>
          <p:cNvPr id="232" name="角丸四角形吹き出し 231">
            <a:extLst>
              <a:ext uri="{FF2B5EF4-FFF2-40B4-BE49-F238E27FC236}">
                <a16:creationId xmlns:a16="http://schemas.microsoft.com/office/drawing/2014/main" id="{48479E90-E344-384B-B767-9F7435D66AAD}"/>
              </a:ext>
            </a:extLst>
          </p:cNvPr>
          <p:cNvSpPr/>
          <p:nvPr/>
        </p:nvSpPr>
        <p:spPr>
          <a:xfrm>
            <a:off x="8581194" y="3398373"/>
            <a:ext cx="3563693" cy="611875"/>
          </a:xfrm>
          <a:prstGeom prst="wedgeRoundRectCallout">
            <a:avLst>
              <a:gd name="adj1" fmla="val -35092"/>
              <a:gd name="adj2" fmla="val -77015"/>
              <a:gd name="adj3" fmla="val 16667"/>
            </a:avLst>
          </a:prstGeom>
          <a:solidFill>
            <a:srgbClr val="A2A2A2">
              <a:alpha val="87059"/>
            </a:srgbClr>
          </a:solidFill>
          <a:ln/>
        </p:spPr>
        <p:style>
          <a:lnRef idx="1">
            <a:schemeClr val="dk1"/>
          </a:lnRef>
          <a:fillRef idx="2">
            <a:schemeClr val="dk1"/>
          </a:fillRef>
          <a:effectRef idx="1">
            <a:schemeClr val="dk1"/>
          </a:effectRef>
          <a:fontRef idx="minor">
            <a:schemeClr val="dk1"/>
          </a:fontRef>
        </p:style>
        <p:txBody>
          <a:bodyPr rtlCol="0" anchor="ctr"/>
          <a:lstStyle/>
          <a:p>
            <a:pPr algn="ctr" defTabSz="914377"/>
            <a:r>
              <a:rPr lang="en-US" altLang="ja-JP" sz="1500" b="1" dirty="0">
                <a:solidFill>
                  <a:srgbClr val="232F3E">
                    <a:lumMod val="75000"/>
                  </a:srgbClr>
                </a:solidFill>
                <a:latin typeface="Meiryo" panose="020B0604030504040204" pitchFamily="34" charset="-128"/>
                <a:ea typeface="Meiryo" panose="020B0604030504040204" pitchFamily="34" charset="-128"/>
              </a:rPr>
              <a:t>AWS</a:t>
            </a:r>
            <a:r>
              <a:rPr lang="ja-JP" altLang="en-US" sz="1500" b="1" dirty="0">
                <a:solidFill>
                  <a:srgbClr val="232F3E">
                    <a:lumMod val="75000"/>
                  </a:srgbClr>
                </a:solidFill>
                <a:latin typeface="Meiryo" panose="020B0604030504040204" pitchFamily="34" charset="-128"/>
                <a:ea typeface="Meiryo" panose="020B0604030504040204" pitchFamily="34" charset="-128"/>
              </a:rPr>
              <a:t>サービスで分割</a:t>
            </a:r>
            <a:r>
              <a:rPr lang="ja-JP" altLang="en-US" sz="1500" dirty="0">
                <a:solidFill>
                  <a:srgbClr val="232F3E">
                    <a:lumMod val="75000"/>
                  </a:srgbClr>
                </a:solidFill>
                <a:latin typeface="Meiryo" panose="020B0604030504040204" pitchFamily="34" charset="-128"/>
                <a:ea typeface="Meiryo" panose="020B0604030504040204" pitchFamily="34" charset="-128"/>
              </a:rPr>
              <a:t>しても基本</a:t>
            </a:r>
            <a:br>
              <a:rPr lang="en-US" altLang="ja-JP" sz="1500" dirty="0">
                <a:solidFill>
                  <a:srgbClr val="232F3E">
                    <a:lumMod val="75000"/>
                  </a:srgbClr>
                </a:solidFill>
                <a:latin typeface="Meiryo" panose="020B0604030504040204" pitchFamily="34" charset="-128"/>
                <a:ea typeface="Meiryo" panose="020B0604030504040204" pitchFamily="34" charset="-128"/>
              </a:rPr>
            </a:br>
            <a:r>
              <a:rPr lang="en-US" altLang="ja-JP" sz="1500" dirty="0">
                <a:solidFill>
                  <a:srgbClr val="232F3E">
                    <a:lumMod val="75000"/>
                  </a:srgbClr>
                </a:solidFill>
                <a:latin typeface="Meiryo" panose="020B0604030504040204" pitchFamily="34" charset="-128"/>
                <a:ea typeface="Meiryo" panose="020B0604030504040204" pitchFamily="34" charset="-128"/>
              </a:rPr>
              <a:t>SCP</a:t>
            </a:r>
            <a:r>
              <a:rPr lang="ja-JP" altLang="en-US" sz="1500" dirty="0">
                <a:solidFill>
                  <a:srgbClr val="232F3E">
                    <a:lumMod val="75000"/>
                  </a:srgbClr>
                </a:solidFill>
                <a:latin typeface="Meiryo" panose="020B0604030504040204" pitchFamily="34" charset="-128"/>
                <a:ea typeface="Meiryo" panose="020B0604030504040204" pitchFamily="34" charset="-128"/>
              </a:rPr>
              <a:t>では細かい制御ができず効果なし</a:t>
            </a:r>
          </a:p>
        </p:txBody>
      </p:sp>
      <p:sp>
        <p:nvSpPr>
          <p:cNvPr id="233" name="テキスト ボックス 232">
            <a:extLst>
              <a:ext uri="{FF2B5EF4-FFF2-40B4-BE49-F238E27FC236}">
                <a16:creationId xmlns:a16="http://schemas.microsoft.com/office/drawing/2014/main" id="{0FD24D5F-698C-1947-9276-2DB48000FBD0}"/>
              </a:ext>
            </a:extLst>
          </p:cNvPr>
          <p:cNvSpPr txBox="1"/>
          <p:nvPr/>
        </p:nvSpPr>
        <p:spPr>
          <a:xfrm>
            <a:off x="89694" y="3818671"/>
            <a:ext cx="1364945" cy="707694"/>
          </a:xfrm>
          <a:prstGeom prst="rect">
            <a:avLst/>
          </a:prstGeom>
          <a:noFill/>
        </p:spPr>
        <p:txBody>
          <a:bodyPr wrap="square" lIns="48000" rIns="48000" rtlCol="0">
            <a:spAutoFit/>
          </a:bodyPr>
          <a:lstStyle/>
          <a:p>
            <a:pPr algn="ctr" defTabSz="914377"/>
            <a:r>
              <a:rPr lang="ja-JP" altLang="en-US" sz="1333" dirty="0">
                <a:solidFill>
                  <a:srgbClr val="232F3E">
                    <a:lumMod val="75000"/>
                  </a:srgbClr>
                </a:solidFill>
                <a:latin typeface="Meiryo" panose="020B0604030504040204" pitchFamily="34" charset="-128"/>
                <a:ea typeface="Meiryo" panose="020B0604030504040204" pitchFamily="34" charset="-128"/>
              </a:rPr>
              <a:t>第二階層</a:t>
            </a:r>
            <a:endParaRPr lang="en-US" altLang="ja-JP" sz="1333" dirty="0">
              <a:solidFill>
                <a:srgbClr val="232F3E">
                  <a:lumMod val="75000"/>
                </a:srgbClr>
              </a:solidFill>
              <a:latin typeface="Meiryo" panose="020B0604030504040204" pitchFamily="34" charset="-128"/>
              <a:ea typeface="Meiryo" panose="020B0604030504040204" pitchFamily="34" charset="-128"/>
            </a:endParaRPr>
          </a:p>
          <a:p>
            <a:pPr algn="ctr" defTabSz="914377"/>
            <a:r>
              <a:rPr lang="ja-JP" altLang="en-US" sz="1333" dirty="0">
                <a:solidFill>
                  <a:srgbClr val="232F3E">
                    <a:lumMod val="75000"/>
                  </a:srgbClr>
                </a:solidFill>
                <a:latin typeface="Meiryo" panose="020B0604030504040204" pitchFamily="34" charset="-128"/>
                <a:ea typeface="Meiryo" panose="020B0604030504040204" pitchFamily="34" charset="-128"/>
              </a:rPr>
              <a:t>組織単位</a:t>
            </a:r>
            <a:br>
              <a:rPr lang="en-US" altLang="ja-JP" sz="1333" dirty="0">
                <a:solidFill>
                  <a:srgbClr val="232F3E">
                    <a:lumMod val="75000"/>
                  </a:srgbClr>
                </a:solidFill>
                <a:latin typeface="Meiryo" panose="020B0604030504040204" pitchFamily="34" charset="-128"/>
                <a:ea typeface="Meiryo" panose="020B0604030504040204" pitchFamily="34" charset="-128"/>
              </a:rPr>
            </a:br>
            <a:r>
              <a:rPr lang="ja-JP" altLang="en-US" sz="1333" dirty="0">
                <a:solidFill>
                  <a:srgbClr val="232F3E">
                    <a:lumMod val="75000"/>
                  </a:srgbClr>
                </a:solidFill>
                <a:latin typeface="Meiryo" panose="020B0604030504040204" pitchFamily="34" charset="-128"/>
                <a:ea typeface="Meiryo" panose="020B0604030504040204" pitchFamily="34" charset="-128"/>
              </a:rPr>
              <a:t>（ビジネス別）</a:t>
            </a:r>
          </a:p>
        </p:txBody>
      </p:sp>
      <p:sp>
        <p:nvSpPr>
          <p:cNvPr id="2" name="テキスト ボックス 1"/>
          <p:cNvSpPr txBox="1"/>
          <p:nvPr/>
        </p:nvSpPr>
        <p:spPr>
          <a:xfrm>
            <a:off x="238835" y="1561739"/>
            <a:ext cx="1633167" cy="400110"/>
          </a:xfrm>
          <a:prstGeom prst="rect">
            <a:avLst/>
          </a:prstGeom>
          <a:noFill/>
        </p:spPr>
        <p:txBody>
          <a:bodyPr wrap="square" rtlCol="0">
            <a:spAutoFit/>
          </a:bodyPr>
          <a:lstStyle/>
          <a:p>
            <a:pPr defTabSz="914377"/>
            <a:r>
              <a:rPr kumimoji="1" lang="ja-JP" altLang="en-US" sz="2000" dirty="0">
                <a:solidFill>
                  <a:srgbClr val="232F3E">
                    <a:lumMod val="75000"/>
                  </a:srgbClr>
                </a:solidFill>
                <a:latin typeface="Meiryo" panose="020B0604030504040204" pitchFamily="34" charset="-128"/>
                <a:ea typeface="Meiryo" panose="020B0604030504040204" pitchFamily="34" charset="-128"/>
              </a:rPr>
              <a:t>例</a:t>
            </a:r>
            <a:r>
              <a:rPr kumimoji="1" lang="en-US" altLang="ja-JP" sz="2000" dirty="0">
                <a:solidFill>
                  <a:srgbClr val="232F3E">
                    <a:lumMod val="75000"/>
                  </a:srgbClr>
                </a:solidFill>
                <a:latin typeface="Meiryo" panose="020B0604030504040204" pitchFamily="34" charset="-128"/>
                <a:ea typeface="Meiryo" panose="020B0604030504040204" pitchFamily="34" charset="-128"/>
              </a:rPr>
              <a:t>1:</a:t>
            </a:r>
            <a:endParaRPr kumimoji="1" lang="ja-JP" altLang="en-US" sz="2000" dirty="0">
              <a:solidFill>
                <a:srgbClr val="232F3E">
                  <a:lumMod val="75000"/>
                </a:srgbClr>
              </a:solidFill>
              <a:latin typeface="Meiryo" panose="020B0604030504040204" pitchFamily="34" charset="-128"/>
              <a:ea typeface="Meiryo" panose="020B0604030504040204" pitchFamily="34" charset="-128"/>
            </a:endParaRPr>
          </a:p>
        </p:txBody>
      </p:sp>
      <p:sp>
        <p:nvSpPr>
          <p:cNvPr id="84" name="テキスト ボックス 83"/>
          <p:cNvSpPr txBox="1"/>
          <p:nvPr/>
        </p:nvSpPr>
        <p:spPr>
          <a:xfrm>
            <a:off x="6916291" y="1561739"/>
            <a:ext cx="1633167" cy="400110"/>
          </a:xfrm>
          <a:prstGeom prst="rect">
            <a:avLst/>
          </a:prstGeom>
          <a:noFill/>
        </p:spPr>
        <p:txBody>
          <a:bodyPr wrap="square" rtlCol="0">
            <a:spAutoFit/>
          </a:bodyPr>
          <a:lstStyle/>
          <a:p>
            <a:pPr defTabSz="914377"/>
            <a:r>
              <a:rPr kumimoji="1" lang="ja-JP" altLang="en-US" sz="2000" dirty="0">
                <a:solidFill>
                  <a:srgbClr val="232F3E">
                    <a:lumMod val="75000"/>
                  </a:srgbClr>
                </a:solidFill>
                <a:latin typeface="Meiryo" panose="020B0604030504040204" pitchFamily="34" charset="-128"/>
                <a:ea typeface="Meiryo" panose="020B0604030504040204" pitchFamily="34" charset="-128"/>
              </a:rPr>
              <a:t>例</a:t>
            </a:r>
            <a:r>
              <a:rPr kumimoji="1" lang="en-US" altLang="ja-JP" sz="2000" dirty="0">
                <a:solidFill>
                  <a:srgbClr val="232F3E">
                    <a:lumMod val="75000"/>
                  </a:srgbClr>
                </a:solidFill>
                <a:latin typeface="Meiryo" panose="020B0604030504040204" pitchFamily="34" charset="-128"/>
                <a:ea typeface="Meiryo" panose="020B0604030504040204" pitchFamily="34" charset="-128"/>
              </a:rPr>
              <a:t>2:</a:t>
            </a:r>
            <a:endParaRPr kumimoji="1" lang="ja-JP" altLang="en-US" sz="2000" dirty="0">
              <a:solidFill>
                <a:srgbClr val="232F3E">
                  <a:lumMod val="75000"/>
                </a:srgbClr>
              </a:solidFill>
              <a:latin typeface="Meiryo" panose="020B0604030504040204" pitchFamily="34" charset="-128"/>
              <a:ea typeface="Meiryo" panose="020B0604030504040204" pitchFamily="34" charset="-128"/>
            </a:endParaRPr>
          </a:p>
        </p:txBody>
      </p:sp>
      <p:sp>
        <p:nvSpPr>
          <p:cNvPr id="3" name="タイトル 2">
            <a:extLst>
              <a:ext uri="{FF2B5EF4-FFF2-40B4-BE49-F238E27FC236}">
                <a16:creationId xmlns:a16="http://schemas.microsoft.com/office/drawing/2014/main" id="{92479876-2EAA-7144-88D1-399663F2E226}"/>
              </a:ext>
            </a:extLst>
          </p:cNvPr>
          <p:cNvSpPr>
            <a:spLocks noGrp="1"/>
          </p:cNvSpPr>
          <p:nvPr>
            <p:ph type="title"/>
          </p:nvPr>
        </p:nvSpPr>
        <p:spPr/>
        <p:txBody>
          <a:bodyPr/>
          <a:lstStyle/>
          <a:p>
            <a:r>
              <a:rPr lang="ja-JP" altLang="en-US" sz="2800" b="0"/>
              <a:t>参考</a:t>
            </a:r>
            <a:r>
              <a:rPr lang="en-US" altLang="ja-JP" sz="2800" b="0" dirty="0"/>
              <a:t>: AWS Organizations </a:t>
            </a:r>
            <a:r>
              <a:rPr lang="ja-JP" altLang="en-US" sz="2800" b="0"/>
              <a:t>アンチパターン</a:t>
            </a:r>
            <a:endParaRPr lang="ja-JP" altLang="en-US" sz="2800"/>
          </a:p>
        </p:txBody>
      </p:sp>
      <p:sp>
        <p:nvSpPr>
          <p:cNvPr id="4" name="テキスト ボックス 3">
            <a:extLst>
              <a:ext uri="{FF2B5EF4-FFF2-40B4-BE49-F238E27FC236}">
                <a16:creationId xmlns:a16="http://schemas.microsoft.com/office/drawing/2014/main" id="{E89ECFEB-5255-1DAC-DDF4-279D67324C35}"/>
              </a:ext>
            </a:extLst>
          </p:cNvPr>
          <p:cNvSpPr txBox="1"/>
          <p:nvPr/>
        </p:nvSpPr>
        <p:spPr>
          <a:xfrm>
            <a:off x="10607212" y="1"/>
            <a:ext cx="1584789" cy="369332"/>
          </a:xfrm>
          <a:prstGeom prst="rect">
            <a:avLst/>
          </a:prstGeom>
          <a:noFill/>
        </p:spPr>
        <p:txBody>
          <a:bodyPr wrap="square" anchor="ctr">
            <a:spAutoFit/>
          </a:bodyPr>
          <a:lstStyle/>
          <a:p>
            <a:pPr algn="ctr" defTabSz="914377"/>
            <a:r>
              <a:rPr lang="en-US" altLang="ja-JP" dirty="0">
                <a:solidFill>
                  <a:srgbClr val="FFFFFF">
                    <a:lumMod val="50000"/>
                  </a:srgbClr>
                </a:solidFill>
                <a:latin typeface="Meiryo" panose="020B0604030504040204" pitchFamily="34" charset="-128"/>
                <a:ea typeface="Meiryo" panose="020B0604030504040204" pitchFamily="34" charset="-128"/>
              </a:rPr>
              <a:t>SEC01-BP01</a:t>
            </a:r>
            <a:endParaRPr lang="ja-JP" altLang="en-US">
              <a:solidFill>
                <a:srgbClr val="FFFFFF">
                  <a:lumMod val="50000"/>
                </a:srgbClr>
              </a:solidFill>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54309411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86CCF0B4-59A5-094B-B89B-4BBA20E1EADB}"/>
              </a:ext>
            </a:extLst>
          </p:cNvPr>
          <p:cNvSpPr txBox="1"/>
          <p:nvPr/>
        </p:nvSpPr>
        <p:spPr>
          <a:xfrm>
            <a:off x="457200" y="1163861"/>
            <a:ext cx="11695288" cy="3683957"/>
          </a:xfrm>
          <a:prstGeom prst="rect">
            <a:avLst/>
          </a:prstGeom>
          <a:noFill/>
        </p:spPr>
        <p:txBody>
          <a:bodyPr wrap="square" rtlCol="0">
            <a:spAutoFit/>
          </a:bodyPr>
          <a:lstStyle/>
          <a:p>
            <a:pPr marL="380985" indent="-380985">
              <a:buFont typeface="Arial" panose="020B0604020202020204" pitchFamily="34" charset="0"/>
              <a:buChar char="•"/>
            </a:pPr>
            <a:r>
              <a:rPr kumimoji="1" lang="en-US" altLang="ja-JP" sz="1667" b="1" u="sng" dirty="0">
                <a:latin typeface="Meiryo" panose="020B0604030504040204" pitchFamily="34" charset="-128"/>
                <a:ea typeface="Meiryo" panose="020B0604030504040204" pitchFamily="34" charset="-128"/>
              </a:rPr>
              <a:t>AWS</a:t>
            </a:r>
            <a:r>
              <a:rPr kumimoji="1" lang="ja-JP" altLang="en-US" sz="1667" b="1" u="sng">
                <a:latin typeface="Meiryo" panose="020B0604030504040204" pitchFamily="34" charset="-128"/>
                <a:ea typeface="Meiryo" panose="020B0604030504040204" pitchFamily="34" charset="-128"/>
              </a:rPr>
              <a:t>ネットワークから発信され、</a:t>
            </a:r>
            <a:r>
              <a:rPr kumimoji="1" lang="en-US" altLang="ja-JP" sz="1667" b="1" u="sng" dirty="0">
                <a:latin typeface="Meiryo" panose="020B0604030504040204" pitchFamily="34" charset="-128"/>
                <a:ea typeface="Meiryo" panose="020B0604030504040204" pitchFamily="34" charset="-128"/>
              </a:rPr>
              <a:t>AWS</a:t>
            </a:r>
            <a:r>
              <a:rPr kumimoji="1" lang="ja-JP" altLang="en-US" sz="1667" b="1" u="sng">
                <a:latin typeface="Meiryo" panose="020B0604030504040204" pitchFamily="34" charset="-128"/>
                <a:ea typeface="Meiryo" panose="020B0604030504040204" pitchFamily="34" charset="-128"/>
              </a:rPr>
              <a:t>ネットワーク上の送信先を持つパケットは</a:t>
            </a:r>
            <a:r>
              <a:rPr kumimoji="1" lang="en-US" altLang="ja-JP" sz="1667" b="1" u="sng" dirty="0">
                <a:latin typeface="Meiryo" panose="020B0604030504040204" pitchFamily="34" charset="-128"/>
                <a:ea typeface="Meiryo" panose="020B0604030504040204" pitchFamily="34" charset="-128"/>
              </a:rPr>
              <a:t>AWS</a:t>
            </a:r>
            <a:r>
              <a:rPr kumimoji="1" lang="ja-JP" altLang="en-US" sz="1667" b="1" u="sng">
                <a:latin typeface="Meiryo" panose="020B0604030504040204" pitchFamily="34" charset="-128"/>
                <a:ea typeface="Meiryo" panose="020B0604030504040204" pitchFamily="34" charset="-128"/>
              </a:rPr>
              <a:t>グローバルネットワークにとどまり、インターネットを経由しない</a:t>
            </a:r>
            <a:r>
              <a:rPr kumimoji="1" lang="ja-JP" altLang="en-US" sz="1667">
                <a:latin typeface="Meiryo" panose="020B0604030504040204" pitchFamily="34" charset="-128"/>
                <a:ea typeface="Meiryo" panose="020B0604030504040204" pitchFamily="34" charset="-128"/>
              </a:rPr>
              <a:t>。</a:t>
            </a:r>
            <a:r>
              <a:rPr kumimoji="1" lang="en-US" altLang="ja-JP" sz="1667" dirty="0">
                <a:latin typeface="Meiryo" panose="020B0604030504040204" pitchFamily="34" charset="-128"/>
                <a:ea typeface="Meiryo" panose="020B0604030504040204" pitchFamily="34" charset="-128"/>
              </a:rPr>
              <a:t>(</a:t>
            </a:r>
            <a:r>
              <a:rPr kumimoji="1" lang="ja-JP" altLang="en-US" sz="1667">
                <a:latin typeface="Meiryo" panose="020B0604030504040204" pitchFamily="34" charset="-128"/>
                <a:ea typeface="Meiryo" panose="020B0604030504040204" pitchFamily="34" charset="-128"/>
              </a:rPr>
              <a:t>中国リージョンとの間のトラフィックを除く</a:t>
            </a:r>
            <a:r>
              <a:rPr kumimoji="1" lang="en-US" altLang="ja-JP" sz="1667" dirty="0">
                <a:latin typeface="Meiryo" panose="020B0604030504040204" pitchFamily="34" charset="-128"/>
                <a:ea typeface="Meiryo" panose="020B0604030504040204" pitchFamily="34" charset="-128"/>
              </a:rPr>
              <a:t>) </a:t>
            </a:r>
            <a:r>
              <a:rPr kumimoji="1" lang="en-US" altLang="ja-JP" sz="1667" dirty="0">
                <a:solidFill>
                  <a:srgbClr val="0000FF"/>
                </a:solidFill>
                <a:latin typeface="Meiryo" panose="020B0604030504040204" pitchFamily="34" charset="-128"/>
                <a:ea typeface="Meiryo" panose="020B0604030504040204" pitchFamily="34" charset="-128"/>
              </a:rPr>
              <a:t>※</a:t>
            </a:r>
          </a:p>
          <a:p>
            <a:pPr marL="990560" lvl="1" indent="-380985">
              <a:buFont typeface="Wingdings" pitchFamily="2" charset="2"/>
              <a:buChar char="ü"/>
            </a:pPr>
            <a:r>
              <a:rPr kumimoji="1" lang="en-US" altLang="ja-JP" sz="1667" dirty="0">
                <a:latin typeface="Meiryo" panose="020B0604030504040204" pitchFamily="34" charset="-128"/>
                <a:ea typeface="Meiryo" panose="020B0604030504040204" pitchFamily="34" charset="-128"/>
              </a:rPr>
              <a:t>VPC</a:t>
            </a:r>
            <a:r>
              <a:rPr kumimoji="1" lang="ja-JP" altLang="en-US" sz="1667">
                <a:latin typeface="Meiryo" panose="020B0604030504040204" pitchFamily="34" charset="-128"/>
                <a:ea typeface="Meiryo" panose="020B0604030504040204" pitchFamily="34" charset="-128"/>
              </a:rPr>
              <a:t>内から</a:t>
            </a:r>
            <a:r>
              <a:rPr kumimoji="1" lang="en-US" altLang="ja-JP" sz="1667" dirty="0">
                <a:latin typeface="Meiryo" panose="020B0604030504040204" pitchFamily="34" charset="-128"/>
                <a:ea typeface="Meiryo" panose="020B0604030504040204" pitchFamily="34" charset="-128"/>
              </a:rPr>
              <a:t>AWS</a:t>
            </a:r>
            <a:r>
              <a:rPr kumimoji="1" lang="ja-JP" altLang="en-US" sz="1667">
                <a:latin typeface="Meiryo" panose="020B0604030504040204" pitchFamily="34" charset="-128"/>
                <a:ea typeface="Meiryo" panose="020B0604030504040204" pitchFamily="34" charset="-128"/>
              </a:rPr>
              <a:t>のサービスのパブリックエンドポイントと通信する場合、インターネットゲートウェイは経由するが、「よくある質問」にあるとおり、トラフィックはインターネットを経由しない</a:t>
            </a:r>
            <a:endParaRPr kumimoji="1" lang="en-US" altLang="ja-JP" sz="1667" dirty="0">
              <a:latin typeface="Meiryo" panose="020B0604030504040204" pitchFamily="34" charset="-128"/>
              <a:ea typeface="Meiryo" panose="020B0604030504040204" pitchFamily="34" charset="-128"/>
            </a:endParaRPr>
          </a:p>
          <a:p>
            <a:pPr marL="380985" indent="-380985">
              <a:buFont typeface="Arial" panose="020B0604020202020204" pitchFamily="34" charset="0"/>
              <a:buChar char="•"/>
            </a:pPr>
            <a:endParaRPr kumimoji="1" lang="en-US" altLang="ja-JP" sz="1667" dirty="0">
              <a:latin typeface="Meiryo" panose="020B0604030504040204" pitchFamily="34" charset="-128"/>
              <a:ea typeface="Meiryo" panose="020B0604030504040204" pitchFamily="34" charset="-128"/>
            </a:endParaRPr>
          </a:p>
          <a:p>
            <a:pPr marL="380985" indent="-380985">
              <a:buFont typeface="Arial" panose="020B0604020202020204" pitchFamily="34" charset="0"/>
              <a:buChar char="•"/>
            </a:pPr>
            <a:r>
              <a:rPr kumimoji="1" lang="en-US" altLang="ja-JP" sz="1667" dirty="0">
                <a:latin typeface="Meiryo" panose="020B0604030504040204" pitchFamily="34" charset="-128"/>
                <a:ea typeface="Meiryo" panose="020B0604030504040204" pitchFamily="34" charset="-128"/>
              </a:rPr>
              <a:t>VPC</a:t>
            </a:r>
            <a:r>
              <a:rPr kumimoji="1" lang="ja-JP" altLang="en-US" sz="1667">
                <a:latin typeface="Meiryo" panose="020B0604030504040204" pitchFamily="34" charset="-128"/>
                <a:ea typeface="Meiryo" panose="020B0604030504040204" pitchFamily="34" charset="-128"/>
              </a:rPr>
              <a:t>エンドポイントを利用する主な理由</a:t>
            </a:r>
            <a:endParaRPr kumimoji="1" lang="en-US" altLang="ja-JP" sz="1667" dirty="0">
              <a:latin typeface="Meiryo" panose="020B0604030504040204" pitchFamily="34" charset="-128"/>
              <a:ea typeface="Meiryo" panose="020B0604030504040204" pitchFamily="34" charset="-128"/>
            </a:endParaRPr>
          </a:p>
          <a:p>
            <a:pPr marL="990560" lvl="1" indent="-380985">
              <a:buFont typeface="Wingdings" pitchFamily="2" charset="2"/>
              <a:buChar char="ü"/>
            </a:pPr>
            <a:r>
              <a:rPr kumimoji="1" lang="ja-JP" altLang="en-US" sz="1667">
                <a:latin typeface="Meiryo" panose="020B0604030504040204" pitchFamily="34" charset="-128"/>
                <a:ea typeface="Meiryo" panose="020B0604030504040204" pitchFamily="34" charset="-128"/>
              </a:rPr>
              <a:t>アクセス制御を行うため</a:t>
            </a:r>
            <a:endParaRPr kumimoji="1" lang="en-US" altLang="ja-JP" sz="1667" dirty="0">
              <a:latin typeface="Meiryo" panose="020B0604030504040204" pitchFamily="34" charset="-128"/>
              <a:ea typeface="Meiryo" panose="020B0604030504040204" pitchFamily="34" charset="-128"/>
            </a:endParaRPr>
          </a:p>
          <a:p>
            <a:pPr marL="1600136" lvl="2" indent="-380985">
              <a:buFont typeface="Wingdings" pitchFamily="2" charset="2"/>
              <a:buChar char="Ø"/>
            </a:pPr>
            <a:r>
              <a:rPr kumimoji="1" lang="ja-JP" altLang="en-US" sz="1667">
                <a:latin typeface="Meiryo" panose="020B0604030504040204" pitchFamily="34" charset="-128"/>
                <a:ea typeface="Meiryo" panose="020B0604030504040204" pitchFamily="34" charset="-128"/>
              </a:rPr>
              <a:t>エンドポイントポリシーによる</a:t>
            </a:r>
            <a:r>
              <a:rPr kumimoji="1" lang="en-US" altLang="ja-JP" sz="1667" dirty="0">
                <a:latin typeface="Meiryo" panose="020B0604030504040204" pitchFamily="34" charset="-128"/>
                <a:ea typeface="Meiryo" panose="020B0604030504040204" pitchFamily="34" charset="-128"/>
              </a:rPr>
              <a:t>VPC</a:t>
            </a:r>
            <a:r>
              <a:rPr kumimoji="1" lang="ja-JP" altLang="en-US" sz="1667">
                <a:latin typeface="Meiryo" panose="020B0604030504040204" pitchFamily="34" charset="-128"/>
                <a:ea typeface="Meiryo" panose="020B0604030504040204" pitchFamily="34" charset="-128"/>
              </a:rPr>
              <a:t>内からの</a:t>
            </a:r>
            <a:r>
              <a:rPr kumimoji="1" lang="en-US" altLang="ja-JP" sz="1667" dirty="0">
                <a:latin typeface="Meiryo" panose="020B0604030504040204" pitchFamily="34" charset="-128"/>
                <a:ea typeface="Meiryo" panose="020B0604030504040204" pitchFamily="34" charset="-128"/>
              </a:rPr>
              <a:t>API</a:t>
            </a:r>
            <a:r>
              <a:rPr kumimoji="1" lang="ja-JP" altLang="en-US" sz="1667">
                <a:latin typeface="Meiryo" panose="020B0604030504040204" pitchFamily="34" charset="-128"/>
                <a:ea typeface="Meiryo" panose="020B0604030504040204" pitchFamily="34" charset="-128"/>
              </a:rPr>
              <a:t>アクセス</a:t>
            </a:r>
            <a:endParaRPr kumimoji="1" lang="en-US" altLang="ja-JP" sz="1667" dirty="0">
              <a:latin typeface="Meiryo" panose="020B0604030504040204" pitchFamily="34" charset="-128"/>
              <a:ea typeface="Meiryo" panose="020B0604030504040204" pitchFamily="34" charset="-128"/>
            </a:endParaRPr>
          </a:p>
          <a:p>
            <a:pPr marL="1600136" lvl="2" indent="-380985">
              <a:buFont typeface="Wingdings" pitchFamily="2" charset="2"/>
              <a:buChar char="Ø"/>
            </a:pPr>
            <a:r>
              <a:rPr kumimoji="1" lang="ja-JP" altLang="en-US" sz="1667">
                <a:latin typeface="Meiryo" panose="020B0604030504040204" pitchFamily="34" charset="-128"/>
                <a:ea typeface="Meiryo" panose="020B0604030504040204" pitchFamily="34" charset="-128"/>
              </a:rPr>
              <a:t>リソースポリシーによりアクセス元を</a:t>
            </a:r>
            <a:r>
              <a:rPr kumimoji="1" lang="en-US" altLang="ja-JP" sz="1667" dirty="0">
                <a:latin typeface="Meiryo" panose="020B0604030504040204" pitchFamily="34" charset="-128"/>
                <a:ea typeface="Meiryo" panose="020B0604030504040204" pitchFamily="34" charset="-128"/>
              </a:rPr>
              <a:t>VPC</a:t>
            </a:r>
            <a:r>
              <a:rPr kumimoji="1" lang="ja-JP" altLang="en-US" sz="1667">
                <a:latin typeface="Meiryo" panose="020B0604030504040204" pitchFamily="34" charset="-128"/>
                <a:ea typeface="Meiryo" panose="020B0604030504040204" pitchFamily="34" charset="-128"/>
              </a:rPr>
              <a:t>エンドポイントに限定</a:t>
            </a:r>
            <a:endParaRPr kumimoji="1" lang="en-US" altLang="ja-JP" sz="1667" dirty="0">
              <a:latin typeface="Meiryo" panose="020B0604030504040204" pitchFamily="34" charset="-128"/>
              <a:ea typeface="Meiryo" panose="020B0604030504040204" pitchFamily="34" charset="-128"/>
            </a:endParaRPr>
          </a:p>
          <a:p>
            <a:pPr marL="1600136" lvl="2" indent="-380985">
              <a:buFont typeface="Wingdings" pitchFamily="2" charset="2"/>
              <a:buChar char="Ø"/>
            </a:pPr>
            <a:r>
              <a:rPr kumimoji="1" lang="ja-JP" altLang="en-US" sz="1667">
                <a:latin typeface="Meiryo" panose="020B0604030504040204" pitchFamily="34" charset="-128"/>
                <a:ea typeface="Meiryo" panose="020B0604030504040204" pitchFamily="34" charset="-128"/>
              </a:rPr>
              <a:t>セキュリティグループによるトラフィックの制御</a:t>
            </a:r>
            <a:endParaRPr kumimoji="1" lang="en-US" altLang="ja-JP" sz="1667" dirty="0">
              <a:latin typeface="Meiryo" panose="020B0604030504040204" pitchFamily="34" charset="-128"/>
              <a:ea typeface="Meiryo" panose="020B0604030504040204" pitchFamily="34" charset="-128"/>
            </a:endParaRPr>
          </a:p>
          <a:p>
            <a:pPr marL="1600136" lvl="2" indent="-380985">
              <a:buFont typeface="Wingdings" pitchFamily="2" charset="2"/>
              <a:buChar char="Ø"/>
            </a:pPr>
            <a:r>
              <a:rPr kumimoji="1" lang="ja-JP" altLang="en-US" sz="1667">
                <a:latin typeface="Meiryo" panose="020B0604030504040204" pitchFamily="34" charset="-128"/>
                <a:ea typeface="Meiryo" panose="020B0604030504040204" pitchFamily="34" charset="-128"/>
              </a:rPr>
              <a:t>他アカウント</a:t>
            </a:r>
            <a:r>
              <a:rPr kumimoji="1" lang="en-US" altLang="ja-JP" sz="1667" dirty="0">
                <a:latin typeface="Meiryo" panose="020B0604030504040204" pitchFamily="34" charset="-128"/>
                <a:ea typeface="Meiryo" panose="020B0604030504040204" pitchFamily="34" charset="-128"/>
              </a:rPr>
              <a:t>API</a:t>
            </a:r>
            <a:r>
              <a:rPr kumimoji="1" lang="ja-JP" altLang="en-US" sz="1667">
                <a:latin typeface="Meiryo" panose="020B0604030504040204" pitchFamily="34" charset="-128"/>
                <a:ea typeface="Meiryo" panose="020B0604030504040204" pitchFamily="34" charset="-128"/>
              </a:rPr>
              <a:t>エンドポイント経由のデータ漏洩防止</a:t>
            </a:r>
            <a:r>
              <a:rPr kumimoji="1" lang="en-US" altLang="ja-JP" sz="1667" dirty="0">
                <a:latin typeface="Meiryo" panose="020B0604030504040204" pitchFamily="34" charset="-128"/>
                <a:ea typeface="Meiryo" panose="020B0604030504040204" pitchFamily="34" charset="-128"/>
              </a:rPr>
              <a:t>(</a:t>
            </a:r>
            <a:r>
              <a:rPr kumimoji="1" lang="ja-JP" altLang="en-US" sz="1667">
                <a:latin typeface="Meiryo" panose="020B0604030504040204" pitchFamily="34" charset="-128"/>
                <a:ea typeface="Meiryo" panose="020B0604030504040204" pitchFamily="34" charset="-128"/>
              </a:rPr>
              <a:t>例：他アカウントの</a:t>
            </a:r>
            <a:r>
              <a:rPr kumimoji="1" lang="en-US" altLang="ja-JP" sz="1667" dirty="0">
                <a:latin typeface="Meiryo" panose="020B0604030504040204" pitchFamily="34" charset="-128"/>
                <a:ea typeface="Meiryo" panose="020B0604030504040204" pitchFamily="34" charset="-128"/>
              </a:rPr>
              <a:t>S3</a:t>
            </a:r>
            <a:r>
              <a:rPr kumimoji="1" lang="ja-JP" altLang="en-US" sz="1667">
                <a:latin typeface="Meiryo" panose="020B0604030504040204" pitchFamily="34" charset="-128"/>
                <a:ea typeface="Meiryo" panose="020B0604030504040204" pitchFamily="34" charset="-128"/>
              </a:rPr>
              <a:t>にオブジェクトを</a:t>
            </a:r>
            <a:r>
              <a:rPr kumimoji="1" lang="en-US" altLang="ja-JP" sz="1667" dirty="0">
                <a:latin typeface="Meiryo" panose="020B0604030504040204" pitchFamily="34" charset="-128"/>
                <a:ea typeface="Meiryo" panose="020B0604030504040204" pitchFamily="34" charset="-128"/>
              </a:rPr>
              <a:t>Put)</a:t>
            </a:r>
          </a:p>
          <a:p>
            <a:pPr marL="2209712" lvl="3" indent="-380985">
              <a:buFont typeface=".Hiragino Kaku Gothic Interface W3"/>
              <a:buChar char="ー"/>
            </a:pPr>
            <a:r>
              <a:rPr kumimoji="1" lang="en-US" altLang="ja-JP" sz="1667" dirty="0">
                <a:latin typeface="Meiryo" panose="020B0604030504040204" pitchFamily="34" charset="-128"/>
                <a:ea typeface="Meiryo" panose="020B0604030504040204" pitchFamily="34" charset="-128"/>
              </a:rPr>
              <a:t>Firewall</a:t>
            </a:r>
            <a:r>
              <a:rPr kumimoji="1" lang="ja-JP" altLang="en-US" sz="1667">
                <a:latin typeface="Meiryo" panose="020B0604030504040204" pitchFamily="34" charset="-128"/>
                <a:ea typeface="Meiryo" panose="020B0604030504040204" pitchFamily="34" charset="-128"/>
              </a:rPr>
              <a:t>、プロキシ等によるアクセス制御は煩雑になりがち</a:t>
            </a:r>
            <a:endParaRPr kumimoji="1" lang="en-US" altLang="ja-JP" sz="1667" dirty="0">
              <a:latin typeface="Meiryo" panose="020B0604030504040204" pitchFamily="34" charset="-128"/>
              <a:ea typeface="Meiryo" panose="020B0604030504040204" pitchFamily="34" charset="-128"/>
            </a:endParaRPr>
          </a:p>
          <a:p>
            <a:pPr marL="2209712" lvl="3" indent="-380985">
              <a:buFont typeface=".Hiragino Kaku Gothic Interface W3"/>
              <a:buChar char="ー"/>
            </a:pPr>
            <a:r>
              <a:rPr kumimoji="1" lang="en-US" altLang="ja-JP" sz="1667" dirty="0">
                <a:latin typeface="Meiryo" panose="020B0604030504040204" pitchFamily="34" charset="-128"/>
                <a:ea typeface="Meiryo" panose="020B0604030504040204" pitchFamily="34" charset="-128"/>
              </a:rPr>
              <a:t>API</a:t>
            </a:r>
            <a:r>
              <a:rPr kumimoji="1" lang="ja-JP" altLang="en-US" sz="1667">
                <a:latin typeface="Meiryo" panose="020B0604030504040204" pitchFamily="34" charset="-128"/>
                <a:ea typeface="Meiryo" panose="020B0604030504040204" pitchFamily="34" charset="-128"/>
              </a:rPr>
              <a:t>レベルでのアクセス制御ができない</a:t>
            </a:r>
            <a:endParaRPr kumimoji="1" lang="en-US" altLang="ja-JP" sz="1667" dirty="0">
              <a:latin typeface="Meiryo" panose="020B0604030504040204" pitchFamily="34" charset="-128"/>
              <a:ea typeface="Meiryo" panose="020B0604030504040204" pitchFamily="34" charset="-128"/>
            </a:endParaRPr>
          </a:p>
          <a:p>
            <a:pPr marL="990560" lvl="1" indent="-380985">
              <a:buFont typeface="Wingdings" pitchFamily="2" charset="2"/>
              <a:buChar char="ü"/>
            </a:pPr>
            <a:r>
              <a:rPr kumimoji="1" lang="en-US" altLang="ja-JP" sz="1667" dirty="0">
                <a:latin typeface="Meiryo" panose="020B0604030504040204" pitchFamily="34" charset="-128"/>
                <a:ea typeface="Meiryo" panose="020B0604030504040204" pitchFamily="34" charset="-128"/>
              </a:rPr>
              <a:t>AWS</a:t>
            </a:r>
            <a:r>
              <a:rPr kumimoji="1" lang="ja-JP" altLang="en-US" sz="1667">
                <a:latin typeface="Meiryo" panose="020B0604030504040204" pitchFamily="34" charset="-128"/>
                <a:ea typeface="Meiryo" panose="020B0604030504040204" pitchFamily="34" charset="-128"/>
              </a:rPr>
              <a:t>外部から</a:t>
            </a:r>
            <a:r>
              <a:rPr kumimoji="1" lang="en-US" altLang="ja-JP" sz="1667" dirty="0">
                <a:latin typeface="Meiryo" panose="020B0604030504040204" pitchFamily="34" charset="-128"/>
                <a:ea typeface="Meiryo" panose="020B0604030504040204" pitchFamily="34" charset="-128"/>
              </a:rPr>
              <a:t>AWS</a:t>
            </a:r>
            <a:r>
              <a:rPr kumimoji="1" lang="ja-JP" altLang="en-US" sz="1667">
                <a:latin typeface="Meiryo" panose="020B0604030504040204" pitchFamily="34" charset="-128"/>
                <a:ea typeface="Meiryo" panose="020B0604030504040204" pitchFamily="34" charset="-128"/>
              </a:rPr>
              <a:t>サービスのエンドポイントに対してインターネットを通過しないアクセス経路を提供</a:t>
            </a:r>
          </a:p>
        </p:txBody>
      </p:sp>
      <p:sp>
        <p:nvSpPr>
          <p:cNvPr id="10" name="テキスト ボックス 9">
            <a:extLst>
              <a:ext uri="{FF2B5EF4-FFF2-40B4-BE49-F238E27FC236}">
                <a16:creationId xmlns:a16="http://schemas.microsoft.com/office/drawing/2014/main" id="{EB6F5A46-4375-D14E-AD98-E2AD978E2CDA}"/>
              </a:ext>
            </a:extLst>
          </p:cNvPr>
          <p:cNvSpPr txBox="1"/>
          <p:nvPr/>
        </p:nvSpPr>
        <p:spPr>
          <a:xfrm>
            <a:off x="4141973" y="6235504"/>
            <a:ext cx="4471256" cy="451534"/>
          </a:xfrm>
          <a:prstGeom prst="rect">
            <a:avLst/>
          </a:prstGeom>
          <a:noFill/>
        </p:spPr>
        <p:txBody>
          <a:bodyPr wrap="square" rtlCol="0">
            <a:spAutoFit/>
          </a:bodyPr>
          <a:lstStyle/>
          <a:p>
            <a:r>
              <a:rPr kumimoji="1" lang="en-US" altLang="ja-JP" sz="1167" dirty="0">
                <a:solidFill>
                  <a:srgbClr val="0000FF"/>
                </a:solidFill>
                <a:latin typeface="Meiryo" panose="020B0604030504040204" pitchFamily="34" charset="-128"/>
                <a:ea typeface="Meiryo" panose="020B0604030504040204" pitchFamily="34" charset="-128"/>
              </a:rPr>
              <a:t>※Amazon VPC </a:t>
            </a:r>
            <a:r>
              <a:rPr kumimoji="1" lang="ja-JP" altLang="en-US" sz="1167">
                <a:solidFill>
                  <a:srgbClr val="0000FF"/>
                </a:solidFill>
                <a:latin typeface="Meiryo" panose="020B0604030504040204" pitchFamily="34" charset="-128"/>
                <a:ea typeface="Meiryo" panose="020B0604030504040204" pitchFamily="34" charset="-128"/>
              </a:rPr>
              <a:t>よくある質問</a:t>
            </a:r>
            <a:endParaRPr kumimoji="1" lang="en-US" altLang="ja-JP" sz="1167" dirty="0">
              <a:solidFill>
                <a:srgbClr val="0000FF"/>
              </a:solidFill>
              <a:latin typeface="Meiryo" panose="020B0604030504040204" pitchFamily="34" charset="-128"/>
              <a:ea typeface="Meiryo" panose="020B0604030504040204" pitchFamily="34" charset="-128"/>
            </a:endParaRPr>
          </a:p>
          <a:p>
            <a:r>
              <a:rPr kumimoji="1" lang="en-US" altLang="ja-JP" sz="1167" dirty="0">
                <a:latin typeface="Meiryo" panose="020B0604030504040204" pitchFamily="34" charset="-128"/>
                <a:ea typeface="Meiryo" panose="020B0604030504040204" pitchFamily="34" charset="-128"/>
                <a:hlinkClick r:id="rId3"/>
              </a:rPr>
              <a:t>https://aws.amazon.com/jp/vpc/faqs/</a:t>
            </a:r>
            <a:endParaRPr kumimoji="1" lang="en-US" altLang="ja-JP" sz="1167" dirty="0">
              <a:latin typeface="Meiryo" panose="020B0604030504040204" pitchFamily="34" charset="-128"/>
              <a:ea typeface="Meiryo" panose="020B0604030504040204" pitchFamily="34" charset="-128"/>
            </a:endParaRPr>
          </a:p>
        </p:txBody>
      </p:sp>
      <p:cxnSp>
        <p:nvCxnSpPr>
          <p:cNvPr id="6" name="直線コネクタ 5">
            <a:extLst>
              <a:ext uri="{FF2B5EF4-FFF2-40B4-BE49-F238E27FC236}">
                <a16:creationId xmlns:a16="http://schemas.microsoft.com/office/drawing/2014/main" id="{89EC9593-F9AD-6E41-BFB1-1B807DA7EAC1}"/>
              </a:ext>
            </a:extLst>
          </p:cNvPr>
          <p:cNvCxnSpPr>
            <a:cxnSpLocks/>
            <a:stCxn id="7" idx="1"/>
            <a:endCxn id="39" idx="3"/>
          </p:cNvCxnSpPr>
          <p:nvPr/>
        </p:nvCxnSpPr>
        <p:spPr>
          <a:xfrm flipH="1">
            <a:off x="4358906" y="5732393"/>
            <a:ext cx="838673" cy="1285"/>
          </a:xfrm>
          <a:prstGeom prst="line">
            <a:avLst/>
          </a:prstGeom>
          <a:ln w="38100">
            <a:solidFill>
              <a:schemeClr val="bg1">
                <a:lumMod val="75000"/>
              </a:schemeClr>
            </a:solidFill>
            <a:prstDash val="solid"/>
            <a:tailEnd type="none"/>
          </a:ln>
          <a:effectLst/>
        </p:spPr>
        <p:style>
          <a:lnRef idx="2">
            <a:schemeClr val="accent1"/>
          </a:lnRef>
          <a:fillRef idx="0">
            <a:schemeClr val="accent1"/>
          </a:fillRef>
          <a:effectRef idx="1">
            <a:schemeClr val="accent1"/>
          </a:effectRef>
          <a:fontRef idx="minor">
            <a:schemeClr val="tx1"/>
          </a:fontRef>
        </p:style>
      </p:cxnSp>
      <p:pic>
        <p:nvPicPr>
          <p:cNvPr id="7" name="Graphic 18">
            <a:extLst>
              <a:ext uri="{FF2B5EF4-FFF2-40B4-BE49-F238E27FC236}">
                <a16:creationId xmlns:a16="http://schemas.microsoft.com/office/drawing/2014/main" id="{970F06ED-51EC-1F47-ACE6-A96A250F996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97578" y="5494793"/>
            <a:ext cx="475200" cy="47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33">
            <a:extLst>
              <a:ext uri="{FF2B5EF4-FFF2-40B4-BE49-F238E27FC236}">
                <a16:creationId xmlns:a16="http://schemas.microsoft.com/office/drawing/2014/main" id="{092ED967-F8D4-534E-BB13-F3B902FCBBF2}"/>
              </a:ext>
            </a:extLst>
          </p:cNvPr>
          <p:cNvSpPr/>
          <p:nvPr/>
        </p:nvSpPr>
        <p:spPr>
          <a:xfrm>
            <a:off x="6708758" y="5299228"/>
            <a:ext cx="1287869" cy="714018"/>
          </a:xfrm>
          <a:prstGeom prst="rect">
            <a:avLst/>
          </a:prstGeom>
          <a:solidFill>
            <a:srgbClr val="19A2C7">
              <a:alpha val="20000"/>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1104" tIns="60960" rIns="121920" bIns="60960" numCol="1" spcCol="0" rtlCol="0" fromWordArt="0" anchor="t" anchorCtr="0" forceAA="0" compatLnSpc="1">
            <a:prstTxWarp prst="textNoShape">
              <a:avLst/>
            </a:prstTxWarp>
            <a:noAutofit/>
          </a:bodyPr>
          <a:lstStyle/>
          <a:p>
            <a:pPr algn="l"/>
            <a:endParaRPr lang="en-US" sz="1333" dirty="0">
              <a:solidFill>
                <a:schemeClr val="accent4"/>
              </a:solidFill>
              <a:latin typeface="Meiryo" panose="020B0604030504040204" pitchFamily="34" charset="-128"/>
              <a:ea typeface="Meiryo" panose="020B0604030504040204" pitchFamily="34" charset="-128"/>
            </a:endParaRPr>
          </a:p>
        </p:txBody>
      </p:sp>
      <p:pic>
        <p:nvPicPr>
          <p:cNvPr id="9" name="Graphic 3">
            <a:extLst>
              <a:ext uri="{FF2B5EF4-FFF2-40B4-BE49-F238E27FC236}">
                <a16:creationId xmlns:a16="http://schemas.microsoft.com/office/drawing/2014/main" id="{3A5DFE0B-06BC-DE47-B068-C03C395D9E2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705803" y="5299227"/>
            <a:ext cx="233842" cy="233842"/>
          </a:xfrm>
          <a:prstGeom prst="rect">
            <a:avLst/>
          </a:prstGeom>
        </p:spPr>
      </p:pic>
      <p:sp>
        <p:nvSpPr>
          <p:cNvPr id="12" name="Rectangle 111">
            <a:extLst>
              <a:ext uri="{FF2B5EF4-FFF2-40B4-BE49-F238E27FC236}">
                <a16:creationId xmlns:a16="http://schemas.microsoft.com/office/drawing/2014/main" id="{EBDB8DAC-8B90-0D47-8525-9AF6D29AB2AE}"/>
              </a:ext>
            </a:extLst>
          </p:cNvPr>
          <p:cNvSpPr/>
          <p:nvPr/>
        </p:nvSpPr>
        <p:spPr>
          <a:xfrm rot="5400000">
            <a:off x="5779233" y="5471715"/>
            <a:ext cx="296188" cy="509096"/>
          </a:xfrm>
          <a:prstGeom prst="rect">
            <a:avLst/>
          </a:prstGeom>
          <a:solidFill>
            <a:schemeClr val="accent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67" dirty="0">
              <a:latin typeface="Meiryo" panose="020B0604030504040204" pitchFamily="34" charset="-128"/>
              <a:ea typeface="Meiryo" panose="020B0604030504040204" pitchFamily="34" charset="-128"/>
              <a:cs typeface="Meiryo" charset="-128"/>
            </a:endParaRPr>
          </a:p>
        </p:txBody>
      </p:sp>
      <p:sp>
        <p:nvSpPr>
          <p:cNvPr id="14" name="四角形: 角を丸くする 71">
            <a:extLst>
              <a:ext uri="{FF2B5EF4-FFF2-40B4-BE49-F238E27FC236}">
                <a16:creationId xmlns:a16="http://schemas.microsoft.com/office/drawing/2014/main" id="{FB732166-D48E-2D48-95FD-A60A4F9EF9A0}"/>
              </a:ext>
            </a:extLst>
          </p:cNvPr>
          <p:cNvSpPr/>
          <p:nvPr/>
        </p:nvSpPr>
        <p:spPr>
          <a:xfrm>
            <a:off x="6320516" y="5189289"/>
            <a:ext cx="2114507" cy="970451"/>
          </a:xfrm>
          <a:prstGeom prst="roundRect">
            <a:avLst>
              <a:gd name="adj" fmla="val 0"/>
            </a:avLst>
          </a:prstGeom>
          <a:noFill/>
          <a:ln w="12700">
            <a:solidFill>
              <a:srgbClr val="6CAE3E"/>
            </a:solidFill>
          </a:ln>
          <a:effectLst/>
        </p:spPr>
        <p:style>
          <a:lnRef idx="1">
            <a:schemeClr val="accent1"/>
          </a:lnRef>
          <a:fillRef idx="3">
            <a:schemeClr val="accent1"/>
          </a:fillRef>
          <a:effectRef idx="2">
            <a:schemeClr val="accent1"/>
          </a:effectRef>
          <a:fontRef idx="minor">
            <a:schemeClr val="lt1"/>
          </a:fontRef>
        </p:style>
        <p:txBody>
          <a:bodyPr lIns="24000" tIns="24000" rIns="24000" bIns="24000" rtlCol="0" anchor="b" anchorCtr="0"/>
          <a:lstStyle/>
          <a:p>
            <a:pPr algn="r"/>
            <a:endParaRPr lang="ja-JP" altLang="en-US" sz="1167"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endParaRPr>
          </a:p>
        </p:txBody>
      </p:sp>
      <p:pic>
        <p:nvPicPr>
          <p:cNvPr id="15" name="Graphic 77">
            <a:extLst>
              <a:ext uri="{FF2B5EF4-FFF2-40B4-BE49-F238E27FC236}">
                <a16:creationId xmlns:a16="http://schemas.microsoft.com/office/drawing/2014/main" id="{5B64D4AA-A8A7-D348-97B1-93764AE77B3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333389" y="5189288"/>
            <a:ext cx="220989" cy="220989"/>
          </a:xfrm>
          <a:prstGeom prst="rect">
            <a:avLst/>
          </a:prstGeom>
        </p:spPr>
      </p:pic>
      <p:sp>
        <p:nvSpPr>
          <p:cNvPr id="17" name="四角形: 角を丸くする 73">
            <a:extLst>
              <a:ext uri="{FF2B5EF4-FFF2-40B4-BE49-F238E27FC236}">
                <a16:creationId xmlns:a16="http://schemas.microsoft.com/office/drawing/2014/main" id="{8C696D41-18A9-E747-82D0-3104CAD24777}"/>
              </a:ext>
            </a:extLst>
          </p:cNvPr>
          <p:cNvSpPr/>
          <p:nvPr/>
        </p:nvSpPr>
        <p:spPr>
          <a:xfrm>
            <a:off x="2202343" y="5465550"/>
            <a:ext cx="1951571" cy="552312"/>
          </a:xfrm>
          <a:prstGeom prst="roundRect">
            <a:avLst>
              <a:gd name="adj" fmla="val 0"/>
            </a:avLst>
          </a:prstGeom>
          <a:noFill/>
          <a:ln w="12700">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lIns="24000" tIns="24000" rIns="24000" bIns="24000" rtlCol="0" anchor="b" anchorCtr="0"/>
          <a:lstStyle/>
          <a:p>
            <a:pPr algn="r"/>
            <a:endParaRPr kumimoji="1" lang="ja-JP" altLang="en-US" sz="1167"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endParaRPr>
          </a:p>
        </p:txBody>
      </p:sp>
      <p:pic>
        <p:nvPicPr>
          <p:cNvPr id="18" name="Picture 63">
            <a:extLst>
              <a:ext uri="{FF2B5EF4-FFF2-40B4-BE49-F238E27FC236}">
                <a16:creationId xmlns:a16="http://schemas.microsoft.com/office/drawing/2014/main" id="{9109ED1E-91D6-B44B-BB93-AB55205E2F6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369233" y="5517873"/>
            <a:ext cx="301805" cy="416778"/>
          </a:xfrm>
          <a:prstGeom prst="rect">
            <a:avLst/>
          </a:prstGeom>
        </p:spPr>
      </p:pic>
      <p:sp>
        <p:nvSpPr>
          <p:cNvPr id="19" name="正方形/長方形 18">
            <a:extLst>
              <a:ext uri="{FF2B5EF4-FFF2-40B4-BE49-F238E27FC236}">
                <a16:creationId xmlns:a16="http://schemas.microsoft.com/office/drawing/2014/main" id="{8B21B080-E87E-8441-AE6E-B21070924F4A}"/>
              </a:ext>
            </a:extLst>
          </p:cNvPr>
          <p:cNvSpPr/>
          <p:nvPr/>
        </p:nvSpPr>
        <p:spPr>
          <a:xfrm>
            <a:off x="2763347" y="5590999"/>
            <a:ext cx="894476" cy="179601"/>
          </a:xfrm>
          <a:prstGeom prst="rect">
            <a:avLst/>
          </a:prstGeom>
        </p:spPr>
        <p:txBody>
          <a:bodyPr wrap="none" lIns="0" tIns="0" rIns="0" bIns="0">
            <a:spAutoFit/>
          </a:bodyPr>
          <a:lstStyle/>
          <a:p>
            <a:r>
              <a:rPr kumimoji="1" lang="ja-JP" altLang="en-US" sz="1167" b="1"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オンプレミス</a:t>
            </a:r>
          </a:p>
        </p:txBody>
      </p:sp>
      <p:sp>
        <p:nvSpPr>
          <p:cNvPr id="27" name="フリーフォーム: 図形 118">
            <a:extLst>
              <a:ext uri="{FF2B5EF4-FFF2-40B4-BE49-F238E27FC236}">
                <a16:creationId xmlns:a16="http://schemas.microsoft.com/office/drawing/2014/main" id="{10760471-8E12-0048-97C0-29FB7745FA7C}"/>
              </a:ext>
            </a:extLst>
          </p:cNvPr>
          <p:cNvSpPr/>
          <p:nvPr/>
        </p:nvSpPr>
        <p:spPr>
          <a:xfrm>
            <a:off x="4430116" y="5469118"/>
            <a:ext cx="664189" cy="552312"/>
          </a:xfrm>
          <a:custGeom>
            <a:avLst/>
            <a:gdLst>
              <a:gd name="connsiteX0" fmla="*/ 638423 w 1132597"/>
              <a:gd name="connsiteY0" fmla="*/ 441 h 922994"/>
              <a:gd name="connsiteX1" fmla="*/ 666845 w 1132597"/>
              <a:gd name="connsiteY1" fmla="*/ 7480 h 922994"/>
              <a:gd name="connsiteX2" fmla="*/ 720475 w 1132597"/>
              <a:gd name="connsiteY2" fmla="*/ 74045 h 922994"/>
              <a:gd name="connsiteX3" fmla="*/ 720771 w 1132597"/>
              <a:gd name="connsiteY3" fmla="*/ 74209 h 922994"/>
              <a:gd name="connsiteX4" fmla="*/ 749035 w 1132597"/>
              <a:gd name="connsiteY4" fmla="*/ 89938 h 922994"/>
              <a:gd name="connsiteX5" fmla="*/ 767988 w 1132597"/>
              <a:gd name="connsiteY5" fmla="*/ 67916 h 922994"/>
              <a:gd name="connsiteX6" fmla="*/ 804411 w 1132597"/>
              <a:gd name="connsiteY6" fmla="*/ 53436 h 922994"/>
              <a:gd name="connsiteX7" fmla="*/ 847038 w 1132597"/>
              <a:gd name="connsiteY7" fmla="*/ 58690 h 922994"/>
              <a:gd name="connsiteX8" fmla="*/ 880139 w 1132597"/>
              <a:gd name="connsiteY8" fmla="*/ 83763 h 922994"/>
              <a:gd name="connsiteX9" fmla="*/ 881128 w 1132597"/>
              <a:gd name="connsiteY9" fmla="*/ 84511 h 922994"/>
              <a:gd name="connsiteX10" fmla="*/ 958463 w 1132597"/>
              <a:gd name="connsiteY10" fmla="*/ 53073 h 922994"/>
              <a:gd name="connsiteX11" fmla="*/ 986885 w 1132597"/>
              <a:gd name="connsiteY11" fmla="*/ 60112 h 922994"/>
              <a:gd name="connsiteX12" fmla="*/ 1040515 w 1132597"/>
              <a:gd name="connsiteY12" fmla="*/ 126677 h 922994"/>
              <a:gd name="connsiteX13" fmla="*/ 1040811 w 1132597"/>
              <a:gd name="connsiteY13" fmla="*/ 126841 h 922994"/>
              <a:gd name="connsiteX14" fmla="*/ 1083156 w 1132597"/>
              <a:gd name="connsiteY14" fmla="*/ 150405 h 922994"/>
              <a:gd name="connsiteX15" fmla="*/ 1109342 w 1132597"/>
              <a:gd name="connsiteY15" fmla="*/ 191280 h 922994"/>
              <a:gd name="connsiteX16" fmla="*/ 1106261 w 1132597"/>
              <a:gd name="connsiteY16" fmla="*/ 261332 h 922994"/>
              <a:gd name="connsiteX17" fmla="*/ 1128765 w 1132597"/>
              <a:gd name="connsiteY17" fmla="*/ 368441 h 922994"/>
              <a:gd name="connsiteX18" fmla="*/ 1023346 w 1132597"/>
              <a:gd name="connsiteY18" fmla="*/ 462199 h 922994"/>
              <a:gd name="connsiteX19" fmla="*/ 985608 w 1132597"/>
              <a:gd name="connsiteY19" fmla="*/ 542537 h 922994"/>
              <a:gd name="connsiteX20" fmla="*/ 956001 w 1132597"/>
              <a:gd name="connsiteY20" fmla="*/ 560478 h 922994"/>
              <a:gd name="connsiteX21" fmla="*/ 954563 w 1132597"/>
              <a:gd name="connsiteY21" fmla="*/ 560814 h 922994"/>
              <a:gd name="connsiteX22" fmla="*/ 969926 w 1132597"/>
              <a:gd name="connsiteY22" fmla="*/ 593901 h 922994"/>
              <a:gd name="connsiteX23" fmla="*/ 968745 w 1132597"/>
              <a:gd name="connsiteY23" fmla="*/ 650000 h 922994"/>
              <a:gd name="connsiteX24" fmla="*/ 863326 w 1132597"/>
              <a:gd name="connsiteY24" fmla="*/ 743758 h 922994"/>
              <a:gd name="connsiteX25" fmla="*/ 825588 w 1132597"/>
              <a:gd name="connsiteY25" fmla="*/ 824096 h 922994"/>
              <a:gd name="connsiteX26" fmla="*/ 697101 w 1132597"/>
              <a:gd name="connsiteY26" fmla="*/ 833823 h 922994"/>
              <a:gd name="connsiteX27" fmla="*/ 605282 w 1132597"/>
              <a:gd name="connsiteY27" fmla="*/ 919530 h 922994"/>
              <a:gd name="connsiteX28" fmla="*/ 470277 w 1132597"/>
              <a:gd name="connsiteY28" fmla="*/ 867215 h 922994"/>
              <a:gd name="connsiteX29" fmla="*/ 269733 w 1132597"/>
              <a:gd name="connsiteY29" fmla="*/ 815527 h 922994"/>
              <a:gd name="connsiteX30" fmla="*/ 181558 w 1132597"/>
              <a:gd name="connsiteY30" fmla="*/ 758008 h 922994"/>
              <a:gd name="connsiteX31" fmla="*/ 200399 w 1132597"/>
              <a:gd name="connsiteY31" fmla="*/ 680367 h 922994"/>
              <a:gd name="connsiteX32" fmla="*/ 160613 w 1132597"/>
              <a:gd name="connsiteY32" fmla="*/ 600710 h 922994"/>
              <a:gd name="connsiteX33" fmla="*/ 184446 w 1132597"/>
              <a:gd name="connsiteY33" fmla="*/ 552685 h 922994"/>
              <a:gd name="connsiteX34" fmla="*/ 193596 w 1132597"/>
              <a:gd name="connsiteY34" fmla="*/ 546333 h 922994"/>
              <a:gd name="connsiteX35" fmla="*/ 148307 w 1132597"/>
              <a:gd name="connsiteY35" fmla="*/ 524711 h 922994"/>
              <a:gd name="connsiteX36" fmla="*/ 109713 w 1132597"/>
              <a:gd name="connsiteY36" fmla="*/ 481336 h 922994"/>
              <a:gd name="connsiteX37" fmla="*/ 21538 w 1132597"/>
              <a:gd name="connsiteY37" fmla="*/ 423817 h 922994"/>
              <a:gd name="connsiteX38" fmla="*/ 40379 w 1132597"/>
              <a:gd name="connsiteY38" fmla="*/ 346176 h 922994"/>
              <a:gd name="connsiteX39" fmla="*/ 593 w 1132597"/>
              <a:gd name="connsiteY39" fmla="*/ 266519 h 922994"/>
              <a:gd name="connsiteX40" fmla="*/ 73252 w 1132597"/>
              <a:gd name="connsiteY40" fmla="*/ 195717 h 922994"/>
              <a:gd name="connsiteX41" fmla="*/ 73947 w 1132597"/>
              <a:gd name="connsiteY41" fmla="*/ 193851 h 922994"/>
              <a:gd name="connsiteX42" fmla="*/ 106313 w 1132597"/>
              <a:gd name="connsiteY42" fmla="*/ 92178 h 922994"/>
              <a:gd name="connsiteX43" fmla="*/ 263765 w 1132597"/>
              <a:gd name="connsiteY43" fmla="*/ 68949 h 922994"/>
              <a:gd name="connsiteX44" fmla="*/ 263800 w 1132597"/>
              <a:gd name="connsiteY44" fmla="*/ 68910 h 922994"/>
              <a:gd name="connsiteX45" fmla="*/ 295113 w 1132597"/>
              <a:gd name="connsiteY45" fmla="*/ 33975 h 922994"/>
              <a:gd name="connsiteX46" fmla="*/ 422514 w 1132597"/>
              <a:gd name="connsiteY46" fmla="*/ 44835 h 922994"/>
              <a:gd name="connsiteX47" fmla="*/ 423080 w 1132597"/>
              <a:gd name="connsiteY47" fmla="*/ 44178 h 922994"/>
              <a:gd name="connsiteX48" fmla="*/ 447948 w 1132597"/>
              <a:gd name="connsiteY48" fmla="*/ 15284 h 922994"/>
              <a:gd name="connsiteX49" fmla="*/ 484371 w 1132597"/>
              <a:gd name="connsiteY49" fmla="*/ 804 h 922994"/>
              <a:gd name="connsiteX50" fmla="*/ 526998 w 1132597"/>
              <a:gd name="connsiteY50" fmla="*/ 6058 h 922994"/>
              <a:gd name="connsiteX51" fmla="*/ 560099 w 1132597"/>
              <a:gd name="connsiteY51" fmla="*/ 31131 h 922994"/>
              <a:gd name="connsiteX52" fmla="*/ 561088 w 1132597"/>
              <a:gd name="connsiteY52" fmla="*/ 31879 h 922994"/>
              <a:gd name="connsiteX53" fmla="*/ 638423 w 1132597"/>
              <a:gd name="connsiteY53" fmla="*/ 441 h 922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1132597" h="922994">
                <a:moveTo>
                  <a:pt x="638423" y="441"/>
                </a:moveTo>
                <a:cubicBezTo>
                  <a:pt x="648037" y="1244"/>
                  <a:pt x="657631" y="3563"/>
                  <a:pt x="666845" y="7480"/>
                </a:cubicBezTo>
                <a:cubicBezTo>
                  <a:pt x="694928" y="19414"/>
                  <a:pt x="715065" y="44400"/>
                  <a:pt x="720475" y="74045"/>
                </a:cubicBezTo>
                <a:lnTo>
                  <a:pt x="720771" y="74209"/>
                </a:lnTo>
                <a:lnTo>
                  <a:pt x="749035" y="89938"/>
                </a:lnTo>
                <a:lnTo>
                  <a:pt x="767988" y="67916"/>
                </a:lnTo>
                <a:cubicBezTo>
                  <a:pt x="778611" y="60353"/>
                  <a:pt x="791065" y="55302"/>
                  <a:pt x="804411" y="53436"/>
                </a:cubicBezTo>
                <a:cubicBezTo>
                  <a:pt x="819101" y="51379"/>
                  <a:pt x="833781" y="53320"/>
                  <a:pt x="847038" y="58690"/>
                </a:cubicBezTo>
                <a:lnTo>
                  <a:pt x="880139" y="83763"/>
                </a:lnTo>
                <a:lnTo>
                  <a:pt x="881128" y="84511"/>
                </a:lnTo>
                <a:cubicBezTo>
                  <a:pt x="900598" y="61889"/>
                  <a:pt x="929620" y="50663"/>
                  <a:pt x="958463" y="53073"/>
                </a:cubicBezTo>
                <a:cubicBezTo>
                  <a:pt x="968077" y="53876"/>
                  <a:pt x="977671" y="56195"/>
                  <a:pt x="986885" y="60112"/>
                </a:cubicBezTo>
                <a:cubicBezTo>
                  <a:pt x="1014968" y="72046"/>
                  <a:pt x="1035105" y="97032"/>
                  <a:pt x="1040515" y="126677"/>
                </a:cubicBezTo>
                <a:lnTo>
                  <a:pt x="1040811" y="126841"/>
                </a:lnTo>
                <a:lnTo>
                  <a:pt x="1083156" y="150405"/>
                </a:lnTo>
                <a:cubicBezTo>
                  <a:pt x="1094990" y="161512"/>
                  <a:pt x="1104082" y="175476"/>
                  <a:pt x="1109342" y="191280"/>
                </a:cubicBezTo>
                <a:cubicBezTo>
                  <a:pt x="1116987" y="214222"/>
                  <a:pt x="1115897" y="239139"/>
                  <a:pt x="1106261" y="261332"/>
                </a:cubicBezTo>
                <a:cubicBezTo>
                  <a:pt x="1129948" y="291767"/>
                  <a:pt x="1138232" y="331221"/>
                  <a:pt x="1128765" y="368441"/>
                </a:cubicBezTo>
                <a:cubicBezTo>
                  <a:pt x="1116179" y="417922"/>
                  <a:pt x="1074515" y="454978"/>
                  <a:pt x="1023346" y="462199"/>
                </a:cubicBezTo>
                <a:cubicBezTo>
                  <a:pt x="1023102" y="493084"/>
                  <a:pt x="1009332" y="522374"/>
                  <a:pt x="985608" y="542537"/>
                </a:cubicBezTo>
                <a:cubicBezTo>
                  <a:pt x="976596" y="550197"/>
                  <a:pt x="966582" y="556188"/>
                  <a:pt x="956001" y="560478"/>
                </a:cubicBezTo>
                <a:lnTo>
                  <a:pt x="954563" y="560814"/>
                </a:lnTo>
                <a:lnTo>
                  <a:pt x="969926" y="593901"/>
                </a:lnTo>
                <a:cubicBezTo>
                  <a:pt x="973774" y="612222"/>
                  <a:pt x="973479" y="631390"/>
                  <a:pt x="968745" y="650000"/>
                </a:cubicBezTo>
                <a:cubicBezTo>
                  <a:pt x="956159" y="699481"/>
                  <a:pt x="914495" y="736537"/>
                  <a:pt x="863326" y="743758"/>
                </a:cubicBezTo>
                <a:cubicBezTo>
                  <a:pt x="863082" y="774643"/>
                  <a:pt x="849312" y="803933"/>
                  <a:pt x="825588" y="824096"/>
                </a:cubicBezTo>
                <a:cubicBezTo>
                  <a:pt x="789540" y="854736"/>
                  <a:pt x="737469" y="858673"/>
                  <a:pt x="697101" y="833823"/>
                </a:cubicBezTo>
                <a:cubicBezTo>
                  <a:pt x="684046" y="876506"/>
                  <a:pt x="649088" y="909135"/>
                  <a:pt x="605282" y="919530"/>
                </a:cubicBezTo>
                <a:cubicBezTo>
                  <a:pt x="553662" y="931777"/>
                  <a:pt x="499788" y="910906"/>
                  <a:pt x="470277" y="867215"/>
                </a:cubicBezTo>
                <a:cubicBezTo>
                  <a:pt x="400624" y="908685"/>
                  <a:pt x="310157" y="885375"/>
                  <a:pt x="269733" y="815527"/>
                </a:cubicBezTo>
                <a:cubicBezTo>
                  <a:pt x="230022" y="820118"/>
                  <a:pt x="192735" y="795800"/>
                  <a:pt x="181558" y="758008"/>
                </a:cubicBezTo>
                <a:cubicBezTo>
                  <a:pt x="173462" y="730665"/>
                  <a:pt x="180619" y="701157"/>
                  <a:pt x="200399" y="680367"/>
                </a:cubicBezTo>
                <a:cubicBezTo>
                  <a:pt x="172335" y="664060"/>
                  <a:pt x="156706" y="632766"/>
                  <a:pt x="160613" y="600710"/>
                </a:cubicBezTo>
                <a:cubicBezTo>
                  <a:pt x="162905" y="581943"/>
                  <a:pt x="171593" y="565210"/>
                  <a:pt x="184446" y="552685"/>
                </a:cubicBezTo>
                <a:lnTo>
                  <a:pt x="193596" y="546333"/>
                </a:lnTo>
                <a:lnTo>
                  <a:pt x="148307" y="524711"/>
                </a:lnTo>
                <a:cubicBezTo>
                  <a:pt x="133053" y="513351"/>
                  <a:pt x="119819" y="498798"/>
                  <a:pt x="109713" y="481336"/>
                </a:cubicBezTo>
                <a:cubicBezTo>
                  <a:pt x="70002" y="485927"/>
                  <a:pt x="32715" y="461609"/>
                  <a:pt x="21538" y="423817"/>
                </a:cubicBezTo>
                <a:cubicBezTo>
                  <a:pt x="13442" y="396474"/>
                  <a:pt x="20599" y="366966"/>
                  <a:pt x="40379" y="346176"/>
                </a:cubicBezTo>
                <a:cubicBezTo>
                  <a:pt x="12315" y="329869"/>
                  <a:pt x="-3314" y="298575"/>
                  <a:pt x="593" y="266519"/>
                </a:cubicBezTo>
                <a:cubicBezTo>
                  <a:pt x="5177" y="228986"/>
                  <a:pt x="35345" y="199586"/>
                  <a:pt x="73252" y="195717"/>
                </a:cubicBezTo>
                <a:cubicBezTo>
                  <a:pt x="73478" y="195090"/>
                  <a:pt x="73722" y="194477"/>
                  <a:pt x="73947" y="193851"/>
                </a:cubicBezTo>
                <a:cubicBezTo>
                  <a:pt x="68857" y="156890"/>
                  <a:pt x="80728" y="119615"/>
                  <a:pt x="106313" y="92178"/>
                </a:cubicBezTo>
                <a:cubicBezTo>
                  <a:pt x="146737" y="48841"/>
                  <a:pt x="212277" y="39182"/>
                  <a:pt x="263765" y="68949"/>
                </a:cubicBezTo>
                <a:lnTo>
                  <a:pt x="263800" y="68910"/>
                </a:lnTo>
                <a:lnTo>
                  <a:pt x="295113" y="33975"/>
                </a:lnTo>
                <a:cubicBezTo>
                  <a:pt x="332989" y="8080"/>
                  <a:pt x="386701" y="9993"/>
                  <a:pt x="422514" y="44835"/>
                </a:cubicBezTo>
                <a:lnTo>
                  <a:pt x="423080" y="44178"/>
                </a:lnTo>
                <a:lnTo>
                  <a:pt x="447948" y="15284"/>
                </a:lnTo>
                <a:cubicBezTo>
                  <a:pt x="458571" y="7721"/>
                  <a:pt x="471025" y="2670"/>
                  <a:pt x="484371" y="804"/>
                </a:cubicBezTo>
                <a:cubicBezTo>
                  <a:pt x="499061" y="-1253"/>
                  <a:pt x="513741" y="688"/>
                  <a:pt x="526998" y="6058"/>
                </a:cubicBezTo>
                <a:lnTo>
                  <a:pt x="560099" y="31131"/>
                </a:lnTo>
                <a:lnTo>
                  <a:pt x="561088" y="31879"/>
                </a:lnTo>
                <a:cubicBezTo>
                  <a:pt x="580558" y="9257"/>
                  <a:pt x="609580" y="-1970"/>
                  <a:pt x="638423" y="441"/>
                </a:cubicBezTo>
                <a:close/>
              </a:path>
            </a:pathLst>
          </a:custGeom>
          <a:solidFill>
            <a:srgbClr val="F2F4F4">
              <a:alpha val="60000"/>
            </a:srgbClr>
          </a:soli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ja-JP" altLang="en-US" sz="1667">
              <a:latin typeface="Meiryo" panose="020B0604030504040204" pitchFamily="34" charset="-128"/>
              <a:ea typeface="Meiryo" panose="020B0604030504040204" pitchFamily="34" charset="-128"/>
            </a:endParaRPr>
          </a:p>
        </p:txBody>
      </p:sp>
      <p:sp>
        <p:nvSpPr>
          <p:cNvPr id="29" name="TextBox 80">
            <a:extLst>
              <a:ext uri="{FF2B5EF4-FFF2-40B4-BE49-F238E27FC236}">
                <a16:creationId xmlns:a16="http://schemas.microsoft.com/office/drawing/2014/main" id="{DE515801-4FB5-9A48-BD78-169C4F7B22A6}"/>
              </a:ext>
            </a:extLst>
          </p:cNvPr>
          <p:cNvSpPr txBox="1"/>
          <p:nvPr/>
        </p:nvSpPr>
        <p:spPr>
          <a:xfrm>
            <a:off x="4501997" y="5501843"/>
            <a:ext cx="495707" cy="228070"/>
          </a:xfrm>
          <a:prstGeom prst="rect">
            <a:avLst/>
          </a:prstGeom>
          <a:noFill/>
        </p:spPr>
        <p:txBody>
          <a:bodyPr wrap="none" lIns="24000" tIns="24000" rIns="24000" bIns="24000" rtlCol="0">
            <a:spAutoFit/>
          </a:bodyPr>
          <a:lstStyle/>
          <a:p>
            <a:pPr algn="ctr"/>
            <a:r>
              <a:rPr lang="ja-JP" altLang="en-US" sz="1167"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閉域網</a:t>
            </a:r>
            <a:endParaRPr lang="en-US" sz="583"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endParaRPr>
          </a:p>
        </p:txBody>
      </p:sp>
      <p:pic>
        <p:nvPicPr>
          <p:cNvPr id="30" name="Graphic 34">
            <a:extLst>
              <a:ext uri="{FF2B5EF4-FFF2-40B4-BE49-F238E27FC236}">
                <a16:creationId xmlns:a16="http://schemas.microsoft.com/office/drawing/2014/main" id="{7DB8130A-2A1A-E54C-8A1E-C1FC8514969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090449" y="5502403"/>
            <a:ext cx="475200" cy="475200"/>
          </a:xfrm>
          <a:prstGeom prst="rect">
            <a:avLst/>
          </a:prstGeom>
        </p:spPr>
      </p:pic>
      <p:pic>
        <p:nvPicPr>
          <p:cNvPr id="39" name="Graphic 46">
            <a:extLst>
              <a:ext uri="{FF2B5EF4-FFF2-40B4-BE49-F238E27FC236}">
                <a16:creationId xmlns:a16="http://schemas.microsoft.com/office/drawing/2014/main" id="{66D70DA6-3424-694B-ADF3-3CD7AF3CE1B2}"/>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925041" y="5516745"/>
            <a:ext cx="433865" cy="433865"/>
          </a:xfrm>
          <a:prstGeom prst="rect">
            <a:avLst/>
          </a:prstGeom>
        </p:spPr>
      </p:pic>
      <p:pic>
        <p:nvPicPr>
          <p:cNvPr id="40" name="Graphic 41">
            <a:extLst>
              <a:ext uri="{FF2B5EF4-FFF2-40B4-BE49-F238E27FC236}">
                <a16:creationId xmlns:a16="http://schemas.microsoft.com/office/drawing/2014/main" id="{11B2DC91-309E-E240-A80A-4F19E0F3501E}"/>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128164" y="5507423"/>
            <a:ext cx="472035" cy="472035"/>
          </a:xfrm>
          <a:prstGeom prst="rect">
            <a:avLst/>
          </a:prstGeom>
        </p:spPr>
      </p:pic>
      <p:pic>
        <p:nvPicPr>
          <p:cNvPr id="41" name="Graphic 24">
            <a:extLst>
              <a:ext uri="{FF2B5EF4-FFF2-40B4-BE49-F238E27FC236}">
                <a16:creationId xmlns:a16="http://schemas.microsoft.com/office/drawing/2014/main" id="{DE5A1E99-A2FB-B04F-9535-880278E5C14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006353" y="5493564"/>
            <a:ext cx="492443"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5" name="直線矢印コネクタ 44">
            <a:extLst>
              <a:ext uri="{FF2B5EF4-FFF2-40B4-BE49-F238E27FC236}">
                <a16:creationId xmlns:a16="http://schemas.microsoft.com/office/drawing/2014/main" id="{1A1130E2-C69F-0048-B4D1-75FEC027CF5D}"/>
              </a:ext>
            </a:extLst>
          </p:cNvPr>
          <p:cNvCxnSpPr>
            <a:cxnSpLocks/>
          </p:cNvCxnSpPr>
          <p:nvPr/>
        </p:nvCxnSpPr>
        <p:spPr>
          <a:xfrm flipV="1">
            <a:off x="3748769" y="5765217"/>
            <a:ext cx="3379395" cy="2419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47" name="テキスト ボックス 46">
            <a:extLst>
              <a:ext uri="{FF2B5EF4-FFF2-40B4-BE49-F238E27FC236}">
                <a16:creationId xmlns:a16="http://schemas.microsoft.com/office/drawing/2014/main" id="{B4599B63-AAAE-2B4F-9E8B-E79BD3C98B89}"/>
              </a:ext>
            </a:extLst>
          </p:cNvPr>
          <p:cNvSpPr txBox="1"/>
          <p:nvPr/>
        </p:nvSpPr>
        <p:spPr>
          <a:xfrm>
            <a:off x="6668925" y="5931632"/>
            <a:ext cx="1448176" cy="290433"/>
          </a:xfrm>
          <a:prstGeom prst="rect">
            <a:avLst/>
          </a:prstGeom>
          <a:noFill/>
        </p:spPr>
        <p:txBody>
          <a:bodyPr wrap="square" lIns="24000" tIns="24000" rIns="24000" bIns="24000" rtlCol="0" anchor="ctr" anchorCtr="0">
            <a:noAutofit/>
          </a:bodyPr>
          <a:lstStyle/>
          <a:p>
            <a:pPr algn="ctr"/>
            <a:r>
              <a:rPr kumimoji="1" lang="en-US" altLang="ja-JP" sz="1167" dirty="0">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rPr>
              <a:t>VPC</a:t>
            </a:r>
            <a:r>
              <a:rPr kumimoji="1" lang="ja-JP" altLang="en-US" sz="1167">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rPr>
              <a:t>エンドポイント</a:t>
            </a:r>
            <a:endParaRPr kumimoji="1" lang="en-US" altLang="ja-JP" sz="1167" dirty="0">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endParaRPr>
          </a:p>
        </p:txBody>
      </p:sp>
      <p:sp>
        <p:nvSpPr>
          <p:cNvPr id="48" name="テキスト ボックス 47">
            <a:extLst>
              <a:ext uri="{FF2B5EF4-FFF2-40B4-BE49-F238E27FC236}">
                <a16:creationId xmlns:a16="http://schemas.microsoft.com/office/drawing/2014/main" id="{A0540B5B-EEF2-1A48-B7CA-889C2817ACF2}"/>
              </a:ext>
            </a:extLst>
          </p:cNvPr>
          <p:cNvSpPr txBox="1"/>
          <p:nvPr/>
        </p:nvSpPr>
        <p:spPr>
          <a:xfrm>
            <a:off x="8158376" y="5952547"/>
            <a:ext cx="2216088" cy="290433"/>
          </a:xfrm>
          <a:prstGeom prst="rect">
            <a:avLst/>
          </a:prstGeom>
          <a:noFill/>
        </p:spPr>
        <p:txBody>
          <a:bodyPr wrap="square" lIns="24000" tIns="24000" rIns="24000" bIns="24000" rtlCol="0" anchor="ctr" anchorCtr="0">
            <a:noAutofit/>
          </a:bodyPr>
          <a:lstStyle/>
          <a:p>
            <a:pPr algn="ctr"/>
            <a:r>
              <a:rPr kumimoji="1" lang="en-US" altLang="ja-JP" sz="1167" dirty="0">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rPr>
              <a:t>AWS</a:t>
            </a:r>
            <a:r>
              <a:rPr kumimoji="1" lang="ja-JP" altLang="en-US" sz="1167">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rPr>
              <a:t>サービスエンドポイント</a:t>
            </a:r>
            <a:endParaRPr kumimoji="1" lang="en-US" altLang="ja-JP" sz="1167" dirty="0">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endParaRPr>
          </a:p>
        </p:txBody>
      </p:sp>
      <p:cxnSp>
        <p:nvCxnSpPr>
          <p:cNvPr id="49" name="直線矢印コネクタ 48">
            <a:extLst>
              <a:ext uri="{FF2B5EF4-FFF2-40B4-BE49-F238E27FC236}">
                <a16:creationId xmlns:a16="http://schemas.microsoft.com/office/drawing/2014/main" id="{5F7A8760-4F63-9D4F-BEDF-18E91FBF823A}"/>
              </a:ext>
            </a:extLst>
          </p:cNvPr>
          <p:cNvCxnSpPr>
            <a:cxnSpLocks/>
            <a:stCxn id="40" idx="3"/>
            <a:endCxn id="41" idx="1"/>
          </p:cNvCxnSpPr>
          <p:nvPr/>
        </p:nvCxnSpPr>
        <p:spPr>
          <a:xfrm flipV="1">
            <a:off x="7600199" y="5739785"/>
            <a:ext cx="1406153" cy="365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2" name="テキスト ボックス 51">
            <a:extLst>
              <a:ext uri="{FF2B5EF4-FFF2-40B4-BE49-F238E27FC236}">
                <a16:creationId xmlns:a16="http://schemas.microsoft.com/office/drawing/2014/main" id="{D1AF7DB6-C5DF-324C-9914-2252DF4D7C80}"/>
              </a:ext>
            </a:extLst>
          </p:cNvPr>
          <p:cNvSpPr txBox="1"/>
          <p:nvPr/>
        </p:nvSpPr>
        <p:spPr>
          <a:xfrm>
            <a:off x="1089950" y="5111365"/>
            <a:ext cx="4331136" cy="290433"/>
          </a:xfrm>
          <a:prstGeom prst="rect">
            <a:avLst/>
          </a:prstGeom>
          <a:noFill/>
        </p:spPr>
        <p:txBody>
          <a:bodyPr wrap="square" lIns="24000" tIns="24000" rIns="24000" bIns="24000" rtlCol="0" anchor="ctr" anchorCtr="0">
            <a:noAutofit/>
          </a:bodyPr>
          <a:lstStyle/>
          <a:p>
            <a:pPr algn="ctr"/>
            <a:r>
              <a:rPr kumimoji="1" lang="ja-JP" altLang="en-US" sz="1167">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rPr>
              <a:t>例</a:t>
            </a:r>
            <a:r>
              <a:rPr kumimoji="1" lang="en-US" altLang="ja-JP" sz="1167" dirty="0">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rPr>
              <a:t>)</a:t>
            </a:r>
            <a:r>
              <a:rPr kumimoji="1" lang="ja-JP" altLang="en-US" sz="1167">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rPr>
              <a:t>オンプレミスから</a:t>
            </a:r>
            <a:r>
              <a:rPr kumimoji="1" lang="en-US" altLang="ja-JP" sz="1167" dirty="0">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rPr>
              <a:t>AWS</a:t>
            </a:r>
            <a:r>
              <a:rPr kumimoji="1" lang="ja-JP" altLang="en-US" sz="1167">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rPr>
              <a:t>サービスエンドポイント にアクセス</a:t>
            </a:r>
            <a:endParaRPr kumimoji="1" lang="en-US" altLang="ja-JP" sz="1167" dirty="0">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endParaRPr>
          </a:p>
        </p:txBody>
      </p:sp>
      <p:sp>
        <p:nvSpPr>
          <p:cNvPr id="2" name="タイトル 1">
            <a:extLst>
              <a:ext uri="{FF2B5EF4-FFF2-40B4-BE49-F238E27FC236}">
                <a16:creationId xmlns:a16="http://schemas.microsoft.com/office/drawing/2014/main" id="{9D9A2DA0-EFAE-BE46-AC56-3283EDA33A73}"/>
              </a:ext>
            </a:extLst>
          </p:cNvPr>
          <p:cNvSpPr>
            <a:spLocks noGrp="1"/>
          </p:cNvSpPr>
          <p:nvPr>
            <p:ph type="title"/>
          </p:nvPr>
        </p:nvSpPr>
        <p:spPr/>
        <p:txBody>
          <a:bodyPr/>
          <a:lstStyle/>
          <a:p>
            <a:r>
              <a:rPr lang="ja-JP" altLang="en-US" sz="3000">
                <a:gradFill>
                  <a:gsLst>
                    <a:gs pos="0">
                      <a:schemeClr val="tx1">
                        <a:lumMod val="75000"/>
                      </a:schemeClr>
                    </a:gs>
                    <a:gs pos="100000">
                      <a:schemeClr val="tx1">
                        <a:lumMod val="75000"/>
                      </a:schemeClr>
                    </a:gs>
                  </a:gsLst>
                  <a:lin ang="16200000" scaled="0"/>
                </a:gradFill>
              </a:rPr>
              <a:t>補足：</a:t>
            </a:r>
            <a:r>
              <a:rPr lang="en-US" altLang="ja-JP" sz="3000" dirty="0">
                <a:gradFill>
                  <a:gsLst>
                    <a:gs pos="0">
                      <a:schemeClr val="tx1">
                        <a:lumMod val="75000"/>
                      </a:schemeClr>
                    </a:gs>
                    <a:gs pos="100000">
                      <a:schemeClr val="tx1">
                        <a:lumMod val="75000"/>
                      </a:schemeClr>
                    </a:gs>
                  </a:gsLst>
                  <a:lin ang="16200000" scaled="0"/>
                </a:gradFill>
              </a:rPr>
              <a:t>VPC</a:t>
            </a:r>
            <a:r>
              <a:rPr lang="ja-JP" altLang="en-US" sz="3000">
                <a:gradFill>
                  <a:gsLst>
                    <a:gs pos="0">
                      <a:schemeClr val="tx1">
                        <a:lumMod val="75000"/>
                      </a:schemeClr>
                    </a:gs>
                    <a:gs pos="100000">
                      <a:schemeClr val="tx1">
                        <a:lumMod val="75000"/>
                      </a:schemeClr>
                    </a:gs>
                  </a:gsLst>
                  <a:lin ang="16200000" scaled="0"/>
                </a:gradFill>
              </a:rPr>
              <a:t>エンドポイントの使用について</a:t>
            </a:r>
            <a:endParaRPr lang="ja-JP" altLang="en-US" sz="3000"/>
          </a:p>
        </p:txBody>
      </p:sp>
      <p:sp>
        <p:nvSpPr>
          <p:cNvPr id="3" name="テキスト ボックス 2">
            <a:extLst>
              <a:ext uri="{FF2B5EF4-FFF2-40B4-BE49-F238E27FC236}">
                <a16:creationId xmlns:a16="http://schemas.microsoft.com/office/drawing/2014/main" id="{22C8F8BC-8E16-C3A4-8985-1FC5A271C892}"/>
              </a:ext>
            </a:extLst>
          </p:cNvPr>
          <p:cNvSpPr txBox="1"/>
          <p:nvPr/>
        </p:nvSpPr>
        <p:spPr>
          <a:xfrm>
            <a:off x="10607211" y="0"/>
            <a:ext cx="1584789" cy="369332"/>
          </a:xfrm>
          <a:prstGeom prst="rect">
            <a:avLst/>
          </a:prstGeom>
          <a:noFill/>
        </p:spPr>
        <p:txBody>
          <a:bodyPr wrap="square" anchor="ctr">
            <a:spAutoFit/>
          </a:bodyPr>
          <a:lstStyle/>
          <a:p>
            <a:pPr algn="ctr"/>
            <a:r>
              <a:rPr lang="en-US" altLang="ja-JP" sz="1800" b="0" i="0" dirty="0">
                <a:solidFill>
                  <a:schemeClr val="bg1">
                    <a:lumMod val="50000"/>
                  </a:schemeClr>
                </a:solidFill>
                <a:effectLst/>
                <a:latin typeface="Meiryo" panose="020B0604030504040204" pitchFamily="34" charset="-128"/>
                <a:ea typeface="Meiryo" panose="020B0604030504040204" pitchFamily="34" charset="-128"/>
              </a:rPr>
              <a:t>SEC05-BP02</a:t>
            </a:r>
            <a:endParaRPr lang="ja-JP" altLang="en-US">
              <a:solidFill>
                <a:schemeClr val="bg1">
                  <a:lumMod val="50000"/>
                </a:schemeClr>
              </a:solidFill>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294587409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DAFE1B-9D43-D5C2-1163-7CCCD6C012E3}"/>
              </a:ext>
            </a:extLst>
          </p:cNvPr>
          <p:cNvSpPr>
            <a:spLocks noGrp="1"/>
          </p:cNvSpPr>
          <p:nvPr>
            <p:ph type="title"/>
          </p:nvPr>
        </p:nvSpPr>
        <p:spPr/>
        <p:txBody>
          <a:bodyPr/>
          <a:lstStyle/>
          <a:p>
            <a:pPr algn="l"/>
            <a:r>
              <a:rPr lang="en-JP" sz="2400" dirty="0"/>
              <a:t>レビュー観点 :インフラストラクチャ保護/ネットワークの保護</a:t>
            </a:r>
            <a:br>
              <a:rPr lang="en-JP" sz="2400" dirty="0"/>
            </a:br>
            <a:r>
              <a:rPr lang="en-US" sz="2800" b="0" i="0" dirty="0">
                <a:solidFill>
                  <a:srgbClr val="16191F"/>
                </a:solidFill>
                <a:effectLst/>
                <a:latin typeface="Amazon Ember" panose="020B0603020204020204" pitchFamily="34" charset="0"/>
              </a:rPr>
              <a:t>SEC05-BP03</a:t>
            </a:r>
            <a:r>
              <a:rPr lang="en-US" sz="2800" b="0" dirty="0">
                <a:solidFill>
                  <a:srgbClr val="16191F"/>
                </a:solidFill>
                <a:latin typeface="Amazon Ember" panose="020B0603020204020204" pitchFamily="34" charset="0"/>
              </a:rPr>
              <a:t> </a:t>
            </a:r>
            <a:r>
              <a:rPr lang="ja-JP" altLang="en-US" sz="2800" b="0">
                <a:solidFill>
                  <a:srgbClr val="16191F"/>
                </a:solidFill>
                <a:latin typeface="Amazon Ember" panose="020B0603020204020204" pitchFamily="34" charset="0"/>
              </a:rPr>
              <a:t>ネットワーク保護を自動化する</a:t>
            </a:r>
            <a:endParaRPr lang="en-JP" sz="3600" dirty="0"/>
          </a:p>
        </p:txBody>
      </p:sp>
      <p:sp>
        <p:nvSpPr>
          <p:cNvPr id="3" name="Text Placeholder 2">
            <a:extLst>
              <a:ext uri="{FF2B5EF4-FFF2-40B4-BE49-F238E27FC236}">
                <a16:creationId xmlns:a16="http://schemas.microsoft.com/office/drawing/2014/main" id="{57D180CB-6965-22E7-4C3F-7BC75DB3949C}"/>
              </a:ext>
            </a:extLst>
          </p:cNvPr>
          <p:cNvSpPr>
            <a:spLocks noGrp="1"/>
          </p:cNvSpPr>
          <p:nvPr>
            <p:ph type="body" sz="quarter" idx="10"/>
          </p:nvPr>
        </p:nvSpPr>
        <p:spPr/>
        <p:txBody>
          <a:bodyPr/>
          <a:lstStyle/>
          <a:p>
            <a:r>
              <a:rPr lang="en-JP" sz="1400" dirty="0">
                <a:solidFill>
                  <a:srgbClr val="0070C0"/>
                </a:solidFill>
              </a:rPr>
              <a:t>ポイント</a:t>
            </a:r>
          </a:p>
          <a:p>
            <a:pPr marL="285750" indent="-285750">
              <a:buFont typeface="Arial" panose="020B0604020202020204" pitchFamily="34" charset="0"/>
              <a:buChar char="•"/>
            </a:pPr>
            <a:r>
              <a:rPr lang="en-US" sz="1400" dirty="0" err="1"/>
              <a:t>ネットワーク経由の脅威を検知し保護するためのメカニズムを整備します</a:t>
            </a:r>
            <a:r>
              <a:rPr lang="en-US" sz="1400" dirty="0"/>
              <a:t>。</a:t>
            </a:r>
            <a:endParaRPr lang="en-JP" sz="1400" dirty="0"/>
          </a:p>
          <a:p>
            <a:endParaRPr lang="en-JP" sz="1400" dirty="0"/>
          </a:p>
          <a:p>
            <a:r>
              <a:rPr lang="en-JP" sz="1400" dirty="0">
                <a:solidFill>
                  <a:srgbClr val="0070C0"/>
                </a:solidFill>
              </a:rPr>
              <a:t>レビュー観点の例</a:t>
            </a:r>
            <a:endParaRPr lang="en-JP" sz="1233" dirty="0"/>
          </a:p>
          <a:p>
            <a:pPr marL="285750" indent="-285750">
              <a:buFont typeface="Arial" panose="020B0604020202020204" pitchFamily="34" charset="0"/>
              <a:buChar char="•"/>
            </a:pPr>
            <a:r>
              <a:rPr lang="en-US" sz="1400" dirty="0"/>
              <a:t>Web </a:t>
            </a:r>
            <a:r>
              <a:rPr lang="en-US" sz="1400" dirty="0" err="1"/>
              <a:t>アプリケーションに対して、AWS</a:t>
            </a:r>
            <a:r>
              <a:rPr lang="en-US" sz="1400" dirty="0"/>
              <a:t> </a:t>
            </a:r>
            <a:r>
              <a:rPr lang="en-US" sz="1400" dirty="0" err="1"/>
              <a:t>WAFまたはパートナーソリューションによる保護を行なっているか</a:t>
            </a:r>
            <a:endParaRPr lang="en-JP" sz="1400" dirty="0"/>
          </a:p>
          <a:p>
            <a:endParaRPr lang="en-JP" sz="1400" dirty="0"/>
          </a:p>
          <a:p>
            <a:endParaRPr lang="en-JP" dirty="0"/>
          </a:p>
        </p:txBody>
      </p:sp>
    </p:spTree>
    <p:extLst>
      <p:ext uri="{BB962C8B-B14F-4D97-AF65-F5344CB8AC3E}">
        <p14:creationId xmlns:p14="http://schemas.microsoft.com/office/powerpoint/2010/main" val="226151598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 name="角丸四角形 219">
            <a:extLst>
              <a:ext uri="{FF2B5EF4-FFF2-40B4-BE49-F238E27FC236}">
                <a16:creationId xmlns:a16="http://schemas.microsoft.com/office/drawing/2014/main" id="{4C9CBFF0-2EE6-6C48-B8E3-0DC189CC54D1}"/>
              </a:ext>
            </a:extLst>
          </p:cNvPr>
          <p:cNvSpPr/>
          <p:nvPr/>
        </p:nvSpPr>
        <p:spPr>
          <a:xfrm>
            <a:off x="8353571" y="2139463"/>
            <a:ext cx="3100508" cy="203573"/>
          </a:xfrm>
          <a:prstGeom prst="roundRect">
            <a:avLst/>
          </a:prstGeom>
          <a:pattFill prst="horzBrick">
            <a:fgClr>
              <a:schemeClr val="accent1"/>
            </a:fgClr>
            <a:bgClr>
              <a:schemeClr val="bg1"/>
            </a:bgClr>
          </a:pattFill>
        </p:spPr>
        <p:style>
          <a:lnRef idx="1">
            <a:schemeClr val="accent1"/>
          </a:lnRef>
          <a:fillRef idx="3">
            <a:schemeClr val="accent1"/>
          </a:fillRef>
          <a:effectRef idx="2">
            <a:schemeClr val="accent1"/>
          </a:effectRef>
          <a:fontRef idx="minor">
            <a:schemeClr val="lt1"/>
          </a:fontRef>
        </p:style>
        <p:txBody>
          <a:bodyPr rtlCol="0" anchor="ctr"/>
          <a:lstStyle/>
          <a:p>
            <a:pPr algn="ctr">
              <a:defRPr/>
            </a:pPr>
            <a:endParaRPr kumimoji="1" lang="ja-JP" altLang="en-US" sz="2667">
              <a:solidFill>
                <a:prstClr val="white"/>
              </a:solidFill>
              <a:latin typeface="Meiryo" panose="020B0604030504040204" pitchFamily="34" charset="-128"/>
              <a:ea typeface="Meiryo" panose="020B0604030504040204" pitchFamily="34" charset="-128"/>
              <a:cs typeface="Meiryo" charset="-128"/>
            </a:endParaRPr>
          </a:p>
        </p:txBody>
      </p:sp>
      <p:sp>
        <p:nvSpPr>
          <p:cNvPr id="27" name="テキスト ボックス 26"/>
          <p:cNvSpPr txBox="1"/>
          <p:nvPr/>
        </p:nvSpPr>
        <p:spPr>
          <a:xfrm>
            <a:off x="242003" y="849536"/>
            <a:ext cx="1142316" cy="400110"/>
          </a:xfrm>
          <a:prstGeom prst="rect">
            <a:avLst/>
          </a:prstGeom>
          <a:noFill/>
        </p:spPr>
        <p:txBody>
          <a:bodyPr wrap="square" rtlCol="0">
            <a:spAutoFit/>
          </a:bodyPr>
          <a:lstStyle/>
          <a:p>
            <a:r>
              <a:rPr kumimoji="1" lang="ja-JP" altLang="en-US" sz="2000" dirty="0">
                <a:solidFill>
                  <a:schemeClr val="tx1">
                    <a:lumMod val="75000"/>
                  </a:schemeClr>
                </a:solidFill>
                <a:latin typeface="Meiryo" panose="020B0604030504040204" pitchFamily="34" charset="-128"/>
                <a:ea typeface="Meiryo" panose="020B0604030504040204" pitchFamily="34" charset="-128"/>
              </a:rPr>
              <a:t>構成例</a:t>
            </a:r>
            <a:r>
              <a:rPr kumimoji="1" lang="en-US" altLang="ja-JP" sz="2000" dirty="0">
                <a:solidFill>
                  <a:schemeClr val="tx1">
                    <a:lumMod val="75000"/>
                  </a:schemeClr>
                </a:solidFill>
                <a:latin typeface="Meiryo" panose="020B0604030504040204" pitchFamily="34" charset="-128"/>
                <a:ea typeface="Meiryo" panose="020B0604030504040204" pitchFamily="34" charset="-128"/>
              </a:rPr>
              <a:t>:</a:t>
            </a:r>
            <a:endParaRPr kumimoji="1" lang="ja-JP" altLang="en-US" sz="2000" dirty="0">
              <a:solidFill>
                <a:schemeClr val="tx1">
                  <a:lumMod val="75000"/>
                </a:schemeClr>
              </a:solidFill>
              <a:latin typeface="Meiryo" panose="020B0604030504040204" pitchFamily="34" charset="-128"/>
              <a:ea typeface="Meiryo" panose="020B0604030504040204" pitchFamily="34" charset="-128"/>
            </a:endParaRPr>
          </a:p>
        </p:txBody>
      </p:sp>
      <p:sp>
        <p:nvSpPr>
          <p:cNvPr id="28" name="テキスト ボックス 27"/>
          <p:cNvSpPr txBox="1"/>
          <p:nvPr/>
        </p:nvSpPr>
        <p:spPr>
          <a:xfrm>
            <a:off x="6310630" y="6280166"/>
            <a:ext cx="3796234" cy="556300"/>
          </a:xfrm>
          <a:prstGeom prst="rect">
            <a:avLst/>
          </a:prstGeom>
          <a:noFill/>
        </p:spPr>
        <p:txBody>
          <a:bodyPr wrap="square" bIns="48000" rtlCol="0">
            <a:spAutoFit/>
          </a:bodyPr>
          <a:lstStyle/>
          <a:p>
            <a:r>
              <a:rPr kumimoji="1" lang="ja-JP" altLang="en-US" sz="1500" dirty="0">
                <a:solidFill>
                  <a:schemeClr val="tx1">
                    <a:lumMod val="75000"/>
                  </a:schemeClr>
                </a:solidFill>
                <a:latin typeface="Meiryo" panose="020B0604030504040204" pitchFamily="34" charset="-128"/>
                <a:ea typeface="Meiryo" panose="020B0604030504040204" pitchFamily="34" charset="-128"/>
              </a:rPr>
              <a:t>図の簡略化のため、上図は抜粋イメージ</a:t>
            </a:r>
            <a:endParaRPr kumimoji="1" lang="en-US" altLang="ja-JP" sz="1500" dirty="0">
              <a:solidFill>
                <a:schemeClr val="tx1">
                  <a:lumMod val="75000"/>
                </a:schemeClr>
              </a:solidFill>
              <a:latin typeface="Meiryo" panose="020B0604030504040204" pitchFamily="34" charset="-128"/>
              <a:ea typeface="Meiryo" panose="020B0604030504040204" pitchFamily="34" charset="-128"/>
            </a:endParaRPr>
          </a:p>
          <a:p>
            <a:r>
              <a:rPr kumimoji="1" lang="en-US" altLang="ja-JP" sz="1500" dirty="0">
                <a:solidFill>
                  <a:schemeClr val="tx1">
                    <a:lumMod val="75000"/>
                  </a:schemeClr>
                </a:solidFill>
                <a:latin typeface="Meiryo" panose="020B0604030504040204" pitchFamily="34" charset="-128"/>
                <a:ea typeface="Meiryo" panose="020B0604030504040204" pitchFamily="34" charset="-128"/>
              </a:rPr>
              <a:t>(DXGW-</a:t>
            </a:r>
            <a:r>
              <a:rPr kumimoji="1" lang="ja-JP" altLang="en-US" sz="1500" dirty="0">
                <a:solidFill>
                  <a:schemeClr val="tx1">
                    <a:lumMod val="75000"/>
                  </a:schemeClr>
                </a:solidFill>
                <a:latin typeface="Meiryo" panose="020B0604030504040204" pitchFamily="34" charset="-128"/>
                <a:ea typeface="Meiryo" panose="020B0604030504040204" pitchFamily="34" charset="-128"/>
              </a:rPr>
              <a:t>各</a:t>
            </a:r>
            <a:r>
              <a:rPr kumimoji="1" lang="en-US" altLang="ja-JP" sz="1500" dirty="0">
                <a:solidFill>
                  <a:schemeClr val="tx1">
                    <a:lumMod val="75000"/>
                  </a:schemeClr>
                </a:solidFill>
                <a:latin typeface="Meiryo" panose="020B0604030504040204" pitchFamily="34" charset="-128"/>
                <a:ea typeface="Meiryo" panose="020B0604030504040204" pitchFamily="34" charset="-128"/>
              </a:rPr>
              <a:t>VPC</a:t>
            </a:r>
            <a:r>
              <a:rPr kumimoji="1" lang="ja-JP" altLang="en-US" sz="1500" dirty="0">
                <a:solidFill>
                  <a:schemeClr val="tx1">
                    <a:lumMod val="75000"/>
                  </a:schemeClr>
                </a:solidFill>
                <a:latin typeface="Meiryo" panose="020B0604030504040204" pitchFamily="34" charset="-128"/>
                <a:ea typeface="Meiryo" panose="020B0604030504040204" pitchFamily="34" charset="-128"/>
              </a:rPr>
              <a:t>間接続など省略</a:t>
            </a:r>
            <a:r>
              <a:rPr kumimoji="1" lang="en-US" altLang="ja-JP" sz="1500" dirty="0">
                <a:solidFill>
                  <a:schemeClr val="tx1">
                    <a:lumMod val="75000"/>
                  </a:schemeClr>
                </a:solidFill>
                <a:latin typeface="Meiryo" panose="020B0604030504040204" pitchFamily="34" charset="-128"/>
                <a:ea typeface="Meiryo" panose="020B0604030504040204" pitchFamily="34" charset="-128"/>
              </a:rPr>
              <a:t>)</a:t>
            </a:r>
            <a:endParaRPr kumimoji="1" lang="ja-JP" altLang="en-US" sz="1500" dirty="0">
              <a:solidFill>
                <a:schemeClr val="tx1">
                  <a:lumMod val="75000"/>
                </a:schemeClr>
              </a:solidFill>
              <a:latin typeface="Meiryo" panose="020B0604030504040204" pitchFamily="34" charset="-128"/>
              <a:ea typeface="Meiryo" panose="020B0604030504040204" pitchFamily="34" charset="-128"/>
            </a:endParaRPr>
          </a:p>
        </p:txBody>
      </p:sp>
      <p:sp>
        <p:nvSpPr>
          <p:cNvPr id="72" name="Rectangle 34">
            <a:extLst>
              <a:ext uri="{FF2B5EF4-FFF2-40B4-BE49-F238E27FC236}">
                <a16:creationId xmlns:a16="http://schemas.microsoft.com/office/drawing/2014/main" id="{5D03BFE2-65D3-D249-A1EC-8F48E4AC749E}"/>
              </a:ext>
            </a:extLst>
          </p:cNvPr>
          <p:cNvSpPr/>
          <p:nvPr/>
        </p:nvSpPr>
        <p:spPr>
          <a:xfrm>
            <a:off x="4625869" y="1421961"/>
            <a:ext cx="7083893" cy="4814955"/>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0" tIns="121920" rIns="121920" bIns="60960" numCol="1" spcCol="0" rtlCol="0" fromWordArt="0" anchor="t" anchorCtr="0" forceAA="0" compatLnSpc="1">
            <a:prstTxWarp prst="textNoShape">
              <a:avLst/>
            </a:prstTxWarp>
            <a:noAutofit/>
          </a:bodyPr>
          <a:lstStyle/>
          <a:p>
            <a:pPr>
              <a:defRPr/>
            </a:pPr>
            <a:endParaRPr lang="en-US" sz="1667" dirty="0">
              <a:solidFill>
                <a:sysClr val="windowText" lastClr="000000"/>
              </a:solidFill>
              <a:latin typeface="Meiryo" panose="020B0604030504040204" pitchFamily="34" charset="-128"/>
              <a:ea typeface="Meiryo" panose="020B0604030504040204" pitchFamily="34" charset="-128"/>
            </a:endParaRPr>
          </a:p>
        </p:txBody>
      </p:sp>
      <p:pic>
        <p:nvPicPr>
          <p:cNvPr id="73" name="Graphic 11">
            <a:extLst>
              <a:ext uri="{FF2B5EF4-FFF2-40B4-BE49-F238E27FC236}">
                <a16:creationId xmlns:a16="http://schemas.microsoft.com/office/drawing/2014/main" id="{2E2C750A-7511-5C46-A440-35CAB4EAE37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622830" y="1422935"/>
            <a:ext cx="396729" cy="396729"/>
          </a:xfrm>
          <a:prstGeom prst="rect">
            <a:avLst/>
          </a:prstGeom>
        </p:spPr>
      </p:pic>
      <p:sp>
        <p:nvSpPr>
          <p:cNvPr id="76" name="TextBox 197">
            <a:extLst>
              <a:ext uri="{FF2B5EF4-FFF2-40B4-BE49-F238E27FC236}">
                <a16:creationId xmlns:a16="http://schemas.microsoft.com/office/drawing/2014/main" id="{CCD23E77-14E3-AF4C-ADB9-04FB33721954}"/>
              </a:ext>
            </a:extLst>
          </p:cNvPr>
          <p:cNvSpPr txBox="1"/>
          <p:nvPr/>
        </p:nvSpPr>
        <p:spPr>
          <a:xfrm>
            <a:off x="5004228" y="1469791"/>
            <a:ext cx="1537962" cy="323165"/>
          </a:xfrm>
          <a:prstGeom prst="rect">
            <a:avLst/>
          </a:prstGeom>
          <a:noFill/>
        </p:spPr>
        <p:txBody>
          <a:bodyPr wrap="square" rtlCol="0">
            <a:spAutoFit/>
          </a:bodyPr>
          <a:lstStyle/>
          <a:p>
            <a:pPr algn="ctr">
              <a:defRPr/>
            </a:pPr>
            <a:r>
              <a:rPr lang="ja-JP" altLang="en-US" sz="1500" dirty="0">
                <a:solidFill>
                  <a:schemeClr val="tx1">
                    <a:lumMod val="75000"/>
                  </a:schemeClr>
                </a:solidFill>
                <a:latin typeface="Meiryo" panose="020B0604030504040204" pitchFamily="34" charset="-128"/>
                <a:ea typeface="Meiryo" panose="020B0604030504040204" pitchFamily="34" charset="-128"/>
              </a:rPr>
              <a:t>外接アカウント</a:t>
            </a:r>
            <a:endParaRPr lang="en-US" sz="1500" dirty="0">
              <a:solidFill>
                <a:schemeClr val="tx1">
                  <a:lumMod val="75000"/>
                </a:schemeClr>
              </a:solidFill>
              <a:latin typeface="Meiryo" panose="020B0604030504040204" pitchFamily="34" charset="-128"/>
              <a:ea typeface="Meiryo" panose="020B0604030504040204" pitchFamily="34" charset="-128"/>
            </a:endParaRPr>
          </a:p>
        </p:txBody>
      </p:sp>
      <p:sp>
        <p:nvSpPr>
          <p:cNvPr id="69" name="Rectangle 28">
            <a:extLst>
              <a:ext uri="{FF2B5EF4-FFF2-40B4-BE49-F238E27FC236}">
                <a16:creationId xmlns:a16="http://schemas.microsoft.com/office/drawing/2014/main" id="{23D05A65-A522-554E-A67D-91D6C775E94B}"/>
              </a:ext>
            </a:extLst>
          </p:cNvPr>
          <p:cNvSpPr/>
          <p:nvPr/>
        </p:nvSpPr>
        <p:spPr>
          <a:xfrm>
            <a:off x="6627417" y="4772127"/>
            <a:ext cx="1284591" cy="427012"/>
          </a:xfrm>
          <a:prstGeom prst="rect">
            <a:avLst/>
          </a:prstGeom>
          <a:solidFill>
            <a:srgbClr val="007CBC">
              <a:alpha val="9804"/>
            </a:srgbClr>
          </a:solidFill>
          <a:ln w="12700" cap="flat" cmpd="sng" algn="ctr">
            <a:noFill/>
            <a:prstDash val="dash"/>
            <a:miter lim="800000"/>
          </a:ln>
          <a:effectLst/>
        </p:spPr>
        <p:txBody>
          <a:bodyPr rot="0" spcFirstLastPara="0" vertOverflow="overflow" horzOverflow="overflow" vert="horz" wrap="square" lIns="336000" tIns="48000" rIns="121920" bIns="60960" numCol="1" spcCol="0" rtlCol="0" fromWordArt="0" anchor="t" anchorCtr="0" forceAA="0" compatLnSpc="1">
            <a:prstTxWarp prst="textNoShape">
              <a:avLst/>
            </a:prstTxWarp>
            <a:noAutofit/>
          </a:bodyPr>
          <a:lstStyle/>
          <a:p>
            <a:pPr defTabSz="1219151">
              <a:defRPr/>
            </a:pPr>
            <a:r>
              <a:rPr lang="en-US" altLang="ja-JP" sz="833" kern="0" dirty="0">
                <a:solidFill>
                  <a:srgbClr val="007CBC"/>
                </a:solidFill>
                <a:latin typeface="Meiryo" panose="020B0604030504040204" pitchFamily="34" charset="-128"/>
                <a:ea typeface="Meiryo" panose="020B0604030504040204" pitchFamily="34" charset="-128"/>
              </a:rPr>
              <a:t>Private</a:t>
            </a:r>
          </a:p>
          <a:p>
            <a:pPr defTabSz="1219151">
              <a:defRPr/>
            </a:pPr>
            <a:r>
              <a:rPr lang="ja-JP" altLang="en-US" sz="833" kern="0">
                <a:solidFill>
                  <a:srgbClr val="007CBC"/>
                </a:solidFill>
                <a:latin typeface="Meiryo" panose="020B0604030504040204" pitchFamily="34" charset="-128"/>
                <a:ea typeface="Meiryo" panose="020B0604030504040204" pitchFamily="34" charset="-128"/>
              </a:rPr>
              <a:t>サブネット</a:t>
            </a:r>
            <a:endParaRPr lang="en-US" sz="833" kern="0" dirty="0">
              <a:solidFill>
                <a:srgbClr val="007CBC"/>
              </a:solidFill>
              <a:latin typeface="Meiryo" panose="020B0604030504040204" pitchFamily="34" charset="-128"/>
              <a:ea typeface="Meiryo" panose="020B0604030504040204" pitchFamily="34" charset="-128"/>
            </a:endParaRPr>
          </a:p>
        </p:txBody>
      </p:sp>
      <p:sp>
        <p:nvSpPr>
          <p:cNvPr id="70" name="Rectangle 28">
            <a:extLst>
              <a:ext uri="{FF2B5EF4-FFF2-40B4-BE49-F238E27FC236}">
                <a16:creationId xmlns:a16="http://schemas.microsoft.com/office/drawing/2014/main" id="{F209D109-681B-604C-97AD-BF6466A72144}"/>
              </a:ext>
            </a:extLst>
          </p:cNvPr>
          <p:cNvSpPr/>
          <p:nvPr/>
        </p:nvSpPr>
        <p:spPr>
          <a:xfrm>
            <a:off x="5159264" y="4762883"/>
            <a:ext cx="1284591" cy="440058"/>
          </a:xfrm>
          <a:prstGeom prst="rect">
            <a:avLst/>
          </a:prstGeom>
          <a:solidFill>
            <a:srgbClr val="007CBC">
              <a:alpha val="9804"/>
            </a:srgbClr>
          </a:solidFill>
          <a:ln w="12700" cap="flat" cmpd="sng" algn="ctr">
            <a:noFill/>
            <a:prstDash val="dash"/>
            <a:miter lim="800000"/>
          </a:ln>
          <a:effectLst/>
        </p:spPr>
        <p:txBody>
          <a:bodyPr rot="0" spcFirstLastPara="0" vertOverflow="overflow" horzOverflow="overflow" vert="horz" wrap="square" lIns="336000" tIns="48000" rIns="121920" bIns="60960" numCol="1" spcCol="0" rtlCol="0" fromWordArt="0" anchor="t" anchorCtr="0" forceAA="0" compatLnSpc="1">
            <a:prstTxWarp prst="textNoShape">
              <a:avLst/>
            </a:prstTxWarp>
            <a:noAutofit/>
          </a:bodyPr>
          <a:lstStyle/>
          <a:p>
            <a:pPr defTabSz="1219151">
              <a:defRPr/>
            </a:pPr>
            <a:r>
              <a:rPr lang="en-US" altLang="ja-JP" sz="833" kern="0" dirty="0">
                <a:solidFill>
                  <a:srgbClr val="007CBC"/>
                </a:solidFill>
                <a:latin typeface="Meiryo" panose="020B0604030504040204" pitchFamily="34" charset="-128"/>
                <a:ea typeface="Meiryo" panose="020B0604030504040204" pitchFamily="34" charset="-128"/>
              </a:rPr>
              <a:t>Private</a:t>
            </a:r>
          </a:p>
          <a:p>
            <a:pPr defTabSz="1219151">
              <a:defRPr/>
            </a:pPr>
            <a:r>
              <a:rPr lang="ja-JP" altLang="en-US" sz="833" kern="0">
                <a:solidFill>
                  <a:srgbClr val="007CBC"/>
                </a:solidFill>
                <a:latin typeface="Meiryo" panose="020B0604030504040204" pitchFamily="34" charset="-128"/>
                <a:ea typeface="Meiryo" panose="020B0604030504040204" pitchFamily="34" charset="-128"/>
              </a:rPr>
              <a:t>サブネット</a:t>
            </a:r>
            <a:endParaRPr lang="en-US" sz="833" kern="0" dirty="0">
              <a:solidFill>
                <a:srgbClr val="007CBC"/>
              </a:solidFill>
              <a:latin typeface="Meiryo" panose="020B0604030504040204" pitchFamily="34" charset="-128"/>
              <a:ea typeface="Meiryo" panose="020B0604030504040204" pitchFamily="34" charset="-128"/>
            </a:endParaRPr>
          </a:p>
        </p:txBody>
      </p:sp>
      <p:sp>
        <p:nvSpPr>
          <p:cNvPr id="71" name="Rectangle 25">
            <a:extLst>
              <a:ext uri="{FF2B5EF4-FFF2-40B4-BE49-F238E27FC236}">
                <a16:creationId xmlns:a16="http://schemas.microsoft.com/office/drawing/2014/main" id="{443C8824-61F8-B64D-8B1B-53DE9DE6655A}"/>
              </a:ext>
            </a:extLst>
          </p:cNvPr>
          <p:cNvSpPr/>
          <p:nvPr/>
        </p:nvSpPr>
        <p:spPr>
          <a:xfrm>
            <a:off x="5021106" y="3666860"/>
            <a:ext cx="3028516" cy="2154816"/>
          </a:xfrm>
          <a:prstGeom prst="rect">
            <a:avLst/>
          </a:prstGeom>
          <a:noFill/>
          <a:ln w="12700" cap="flat" cmpd="sng" algn="ctr">
            <a:solidFill>
              <a:srgbClr val="1D8900"/>
            </a:solidFill>
            <a:prstDash val="solid"/>
            <a:miter lim="800000"/>
          </a:ln>
          <a:effectLst/>
        </p:spPr>
        <p:txBody>
          <a:bodyPr rot="0" spcFirstLastPara="0" vertOverflow="overflow" horzOverflow="overflow" vert="horz" wrap="square" lIns="384000" tIns="48000" rIns="121920" bIns="60960" numCol="1" spcCol="0" rtlCol="0" fromWordArt="0" anchor="t" anchorCtr="0" forceAA="0" compatLnSpc="1">
            <a:prstTxWarp prst="textNoShape">
              <a:avLst/>
            </a:prstTxWarp>
            <a:noAutofit/>
          </a:bodyPr>
          <a:lstStyle/>
          <a:p>
            <a:pPr defTabSz="1219151">
              <a:defRPr/>
            </a:pPr>
            <a:r>
              <a:rPr lang="en-US" sz="1167" kern="0" dirty="0">
                <a:ln w="0"/>
                <a:solidFill>
                  <a:srgbClr val="1D8900"/>
                </a:solidFill>
                <a:latin typeface="Meiryo" panose="020B0604030504040204" pitchFamily="34" charset="-128"/>
                <a:ea typeface="Meiryo" panose="020B0604030504040204" pitchFamily="34" charset="-128"/>
              </a:rPr>
              <a:t>VPC(</a:t>
            </a:r>
            <a:r>
              <a:rPr lang="en-US" sz="1167" b="1" kern="0" dirty="0">
                <a:ln w="0"/>
                <a:solidFill>
                  <a:srgbClr val="1D8900"/>
                </a:solidFill>
                <a:latin typeface="Meiryo" panose="020B0604030504040204" pitchFamily="34" charset="-128"/>
                <a:ea typeface="Meiryo" panose="020B0604030504040204" pitchFamily="34" charset="-128"/>
              </a:rPr>
              <a:t>Outbound</a:t>
            </a:r>
            <a:r>
              <a:rPr lang="en-US" sz="1167" kern="0" dirty="0">
                <a:ln w="0"/>
                <a:solidFill>
                  <a:srgbClr val="1D8900"/>
                </a:solidFill>
                <a:latin typeface="Meiryo" panose="020B0604030504040204" pitchFamily="34" charset="-128"/>
                <a:ea typeface="Meiryo" panose="020B0604030504040204" pitchFamily="34" charset="-128"/>
              </a:rPr>
              <a:t>)</a:t>
            </a:r>
            <a:endParaRPr lang="en-US" sz="1333" kern="0" dirty="0">
              <a:ln w="0"/>
              <a:solidFill>
                <a:srgbClr val="1D8900"/>
              </a:solidFill>
              <a:latin typeface="Meiryo" panose="020B0604030504040204" pitchFamily="34" charset="-128"/>
              <a:ea typeface="Meiryo" panose="020B0604030504040204" pitchFamily="34" charset="-128"/>
            </a:endParaRPr>
          </a:p>
        </p:txBody>
      </p:sp>
      <p:pic>
        <p:nvPicPr>
          <p:cNvPr id="74" name="Graphic 13">
            <a:extLst>
              <a:ext uri="{FF2B5EF4-FFF2-40B4-BE49-F238E27FC236}">
                <a16:creationId xmlns:a16="http://schemas.microsoft.com/office/drawing/2014/main" id="{4E3EB5C6-56D6-F24F-AC91-D6360C6B265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161675" y="4762402"/>
            <a:ext cx="312473" cy="312473"/>
          </a:xfrm>
          <a:prstGeom prst="rect">
            <a:avLst/>
          </a:prstGeom>
        </p:spPr>
      </p:pic>
      <p:sp>
        <p:nvSpPr>
          <p:cNvPr id="75" name="Rectangle 36">
            <a:extLst>
              <a:ext uri="{FF2B5EF4-FFF2-40B4-BE49-F238E27FC236}">
                <a16:creationId xmlns:a16="http://schemas.microsoft.com/office/drawing/2014/main" id="{3B5192BF-E2C1-7F41-A855-87F0E649E918}"/>
              </a:ext>
            </a:extLst>
          </p:cNvPr>
          <p:cNvSpPr/>
          <p:nvPr/>
        </p:nvSpPr>
        <p:spPr>
          <a:xfrm>
            <a:off x="5104866" y="4019652"/>
            <a:ext cx="1384393" cy="1747491"/>
          </a:xfrm>
          <a:prstGeom prst="rect">
            <a:avLst/>
          </a:prstGeom>
          <a:noFill/>
          <a:ln w="1270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48000" rIns="121920" bIns="60960" numCol="1" spcCol="0" rtlCol="0" fromWordArt="0" anchor="t" anchorCtr="0" forceAA="0" compatLnSpc="1">
            <a:prstTxWarp prst="textNoShape">
              <a:avLst/>
            </a:prstTxWarp>
            <a:noAutofit/>
          </a:bodyPr>
          <a:lstStyle/>
          <a:p>
            <a:pPr algn="ctr">
              <a:defRPr/>
            </a:pPr>
            <a:r>
              <a:rPr lang="en-US" sz="1167" dirty="0">
                <a:solidFill>
                  <a:srgbClr val="007DBC"/>
                </a:solidFill>
                <a:latin typeface="Meiryo" panose="020B0604030504040204" pitchFamily="34" charset="-128"/>
                <a:ea typeface="Meiryo" panose="020B0604030504040204" pitchFamily="34" charset="-128"/>
              </a:rPr>
              <a:t>AZ #1</a:t>
            </a:r>
          </a:p>
        </p:txBody>
      </p:sp>
      <p:pic>
        <p:nvPicPr>
          <p:cNvPr id="77" name="Graphic 13">
            <a:extLst>
              <a:ext uri="{FF2B5EF4-FFF2-40B4-BE49-F238E27FC236}">
                <a16:creationId xmlns:a16="http://schemas.microsoft.com/office/drawing/2014/main" id="{F07E6026-16D3-274A-BF1E-5EACD53A45C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627600" y="4764222"/>
            <a:ext cx="308832" cy="308832"/>
          </a:xfrm>
          <a:prstGeom prst="rect">
            <a:avLst/>
          </a:prstGeom>
        </p:spPr>
      </p:pic>
      <p:sp>
        <p:nvSpPr>
          <p:cNvPr id="78" name="Rectangle 36">
            <a:extLst>
              <a:ext uri="{FF2B5EF4-FFF2-40B4-BE49-F238E27FC236}">
                <a16:creationId xmlns:a16="http://schemas.microsoft.com/office/drawing/2014/main" id="{8CA9107B-45CB-0B45-986B-492C645E0FC5}"/>
              </a:ext>
            </a:extLst>
          </p:cNvPr>
          <p:cNvSpPr/>
          <p:nvPr/>
        </p:nvSpPr>
        <p:spPr>
          <a:xfrm>
            <a:off x="6573019" y="4016705"/>
            <a:ext cx="1384393" cy="1750438"/>
          </a:xfrm>
          <a:prstGeom prst="rect">
            <a:avLst/>
          </a:prstGeom>
          <a:noFill/>
          <a:ln w="1270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48000" rIns="121920" bIns="60960" numCol="1" spcCol="0" rtlCol="0" fromWordArt="0" anchor="t" anchorCtr="0" forceAA="0" compatLnSpc="1">
            <a:prstTxWarp prst="textNoShape">
              <a:avLst/>
            </a:prstTxWarp>
            <a:noAutofit/>
          </a:bodyPr>
          <a:lstStyle/>
          <a:p>
            <a:pPr algn="ctr">
              <a:defRPr/>
            </a:pPr>
            <a:r>
              <a:rPr lang="en-US" sz="1167" dirty="0">
                <a:solidFill>
                  <a:srgbClr val="007DBC"/>
                </a:solidFill>
                <a:latin typeface="Meiryo" panose="020B0604030504040204" pitchFamily="34" charset="-128"/>
                <a:ea typeface="Meiryo" panose="020B0604030504040204" pitchFamily="34" charset="-128"/>
              </a:rPr>
              <a:t>AZ #2</a:t>
            </a:r>
          </a:p>
        </p:txBody>
      </p:sp>
      <p:sp>
        <p:nvSpPr>
          <p:cNvPr id="79" name="Rectangle 28">
            <a:extLst>
              <a:ext uri="{FF2B5EF4-FFF2-40B4-BE49-F238E27FC236}">
                <a16:creationId xmlns:a16="http://schemas.microsoft.com/office/drawing/2014/main" id="{B6053552-B136-354A-AB42-EBF156C90E65}"/>
              </a:ext>
            </a:extLst>
          </p:cNvPr>
          <p:cNvSpPr/>
          <p:nvPr/>
        </p:nvSpPr>
        <p:spPr>
          <a:xfrm>
            <a:off x="6629032" y="5248936"/>
            <a:ext cx="1284591" cy="441764"/>
          </a:xfrm>
          <a:prstGeom prst="rect">
            <a:avLst/>
          </a:prstGeom>
          <a:solidFill>
            <a:srgbClr val="007CBC">
              <a:alpha val="9804"/>
            </a:srgbClr>
          </a:solidFill>
          <a:ln w="12700" cap="flat" cmpd="sng" algn="ctr">
            <a:noFill/>
            <a:prstDash val="dash"/>
            <a:miter lim="800000"/>
          </a:ln>
          <a:effectLst/>
        </p:spPr>
        <p:txBody>
          <a:bodyPr rot="0" spcFirstLastPara="0" vertOverflow="overflow" horzOverflow="overflow" vert="horz" wrap="square" lIns="336000" tIns="48000" rIns="121920" bIns="60960" numCol="1" spcCol="0" rtlCol="0" fromWordArt="0" anchor="t" anchorCtr="0" forceAA="0" compatLnSpc="1">
            <a:prstTxWarp prst="textNoShape">
              <a:avLst/>
            </a:prstTxWarp>
            <a:noAutofit/>
          </a:bodyPr>
          <a:lstStyle/>
          <a:p>
            <a:pPr defTabSz="1219151">
              <a:defRPr/>
            </a:pPr>
            <a:r>
              <a:rPr lang="en-US" altLang="ja-JP" sz="833" kern="0" dirty="0">
                <a:solidFill>
                  <a:srgbClr val="007CBC"/>
                </a:solidFill>
                <a:latin typeface="Meiryo" panose="020B0604030504040204" pitchFamily="34" charset="-128"/>
                <a:ea typeface="Meiryo" panose="020B0604030504040204" pitchFamily="34" charset="-128"/>
              </a:rPr>
              <a:t>TGW</a:t>
            </a:r>
          </a:p>
          <a:p>
            <a:pPr defTabSz="1219151">
              <a:defRPr/>
            </a:pPr>
            <a:r>
              <a:rPr lang="ja-JP" altLang="en-US" sz="833" kern="0">
                <a:solidFill>
                  <a:srgbClr val="007CBC"/>
                </a:solidFill>
                <a:latin typeface="Meiryo" panose="020B0604030504040204" pitchFamily="34" charset="-128"/>
                <a:ea typeface="Meiryo" panose="020B0604030504040204" pitchFamily="34" charset="-128"/>
              </a:rPr>
              <a:t>サブネット</a:t>
            </a:r>
            <a:endParaRPr lang="en-US" sz="833" kern="0" dirty="0">
              <a:solidFill>
                <a:srgbClr val="007CBC"/>
              </a:solidFill>
              <a:latin typeface="Meiryo" panose="020B0604030504040204" pitchFamily="34" charset="-128"/>
              <a:ea typeface="Meiryo" panose="020B0604030504040204" pitchFamily="34" charset="-128"/>
            </a:endParaRPr>
          </a:p>
        </p:txBody>
      </p:sp>
      <p:sp>
        <p:nvSpPr>
          <p:cNvPr id="80" name="Rectangle 28">
            <a:extLst>
              <a:ext uri="{FF2B5EF4-FFF2-40B4-BE49-F238E27FC236}">
                <a16:creationId xmlns:a16="http://schemas.microsoft.com/office/drawing/2014/main" id="{C318407B-E20B-AA49-AC4A-142E05A9160D}"/>
              </a:ext>
            </a:extLst>
          </p:cNvPr>
          <p:cNvSpPr/>
          <p:nvPr/>
        </p:nvSpPr>
        <p:spPr>
          <a:xfrm>
            <a:off x="5160879" y="5251303"/>
            <a:ext cx="1284591" cy="440058"/>
          </a:xfrm>
          <a:prstGeom prst="rect">
            <a:avLst/>
          </a:prstGeom>
          <a:solidFill>
            <a:srgbClr val="007CBC">
              <a:alpha val="9804"/>
            </a:srgbClr>
          </a:solidFill>
          <a:ln w="12700" cap="flat" cmpd="sng" algn="ctr">
            <a:noFill/>
            <a:prstDash val="dash"/>
            <a:miter lim="800000"/>
          </a:ln>
          <a:effectLst/>
        </p:spPr>
        <p:txBody>
          <a:bodyPr rot="0" spcFirstLastPara="0" vertOverflow="overflow" horzOverflow="overflow" vert="horz" wrap="square" lIns="336000" tIns="48000" rIns="121920" bIns="60960" numCol="1" spcCol="0" rtlCol="0" fromWordArt="0" anchor="t" anchorCtr="0" forceAA="0" compatLnSpc="1">
            <a:prstTxWarp prst="textNoShape">
              <a:avLst/>
            </a:prstTxWarp>
            <a:noAutofit/>
          </a:bodyPr>
          <a:lstStyle/>
          <a:p>
            <a:pPr defTabSz="1219151">
              <a:defRPr/>
            </a:pPr>
            <a:r>
              <a:rPr lang="en-US" altLang="ja-JP" sz="833" kern="0" dirty="0">
                <a:solidFill>
                  <a:srgbClr val="007CBC"/>
                </a:solidFill>
                <a:latin typeface="Meiryo" panose="020B0604030504040204" pitchFamily="34" charset="-128"/>
                <a:ea typeface="Meiryo" panose="020B0604030504040204" pitchFamily="34" charset="-128"/>
              </a:rPr>
              <a:t>TGW</a:t>
            </a:r>
          </a:p>
          <a:p>
            <a:pPr defTabSz="1219151">
              <a:defRPr/>
            </a:pPr>
            <a:r>
              <a:rPr lang="ja-JP" altLang="en-US" sz="833" kern="0">
                <a:solidFill>
                  <a:srgbClr val="007CBC"/>
                </a:solidFill>
                <a:latin typeface="Meiryo" panose="020B0604030504040204" pitchFamily="34" charset="-128"/>
                <a:ea typeface="Meiryo" panose="020B0604030504040204" pitchFamily="34" charset="-128"/>
              </a:rPr>
              <a:t>サブネット</a:t>
            </a:r>
            <a:endParaRPr lang="en-US" sz="833" kern="0" dirty="0">
              <a:solidFill>
                <a:srgbClr val="007CBC"/>
              </a:solidFill>
              <a:latin typeface="Meiryo" panose="020B0604030504040204" pitchFamily="34" charset="-128"/>
              <a:ea typeface="Meiryo" panose="020B0604030504040204" pitchFamily="34" charset="-128"/>
            </a:endParaRPr>
          </a:p>
        </p:txBody>
      </p:sp>
      <p:pic>
        <p:nvPicPr>
          <p:cNvPr id="81" name="Graphic 36">
            <a:extLst>
              <a:ext uri="{FF2B5EF4-FFF2-40B4-BE49-F238E27FC236}">
                <a16:creationId xmlns:a16="http://schemas.microsoft.com/office/drawing/2014/main" id="{28C5CE3D-4204-FA4C-86F0-32454624608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403333" y="3562378"/>
            <a:ext cx="288000" cy="288000"/>
          </a:xfrm>
          <a:prstGeom prst="rect">
            <a:avLst/>
          </a:prstGeom>
        </p:spPr>
      </p:pic>
      <p:pic>
        <p:nvPicPr>
          <p:cNvPr id="143" name="Graphic 13">
            <a:extLst>
              <a:ext uri="{FF2B5EF4-FFF2-40B4-BE49-F238E27FC236}">
                <a16:creationId xmlns:a16="http://schemas.microsoft.com/office/drawing/2014/main" id="{9ECBF05A-8E4B-C04F-9D0E-0DFEFCFB500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149829" y="5249655"/>
            <a:ext cx="312473" cy="312473"/>
          </a:xfrm>
          <a:prstGeom prst="rect">
            <a:avLst/>
          </a:prstGeom>
        </p:spPr>
      </p:pic>
      <p:pic>
        <p:nvPicPr>
          <p:cNvPr id="146" name="Graphic 13">
            <a:extLst>
              <a:ext uri="{FF2B5EF4-FFF2-40B4-BE49-F238E27FC236}">
                <a16:creationId xmlns:a16="http://schemas.microsoft.com/office/drawing/2014/main" id="{03D35FC4-6AB8-7542-8BB4-4E79738E8A2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641172" y="5251068"/>
            <a:ext cx="312473" cy="312473"/>
          </a:xfrm>
          <a:prstGeom prst="rect">
            <a:avLst/>
          </a:prstGeom>
        </p:spPr>
      </p:pic>
      <p:sp>
        <p:nvSpPr>
          <p:cNvPr id="147" name="Rectangle 38">
            <a:extLst>
              <a:ext uri="{FF2B5EF4-FFF2-40B4-BE49-F238E27FC236}">
                <a16:creationId xmlns:a16="http://schemas.microsoft.com/office/drawing/2014/main" id="{3EB92FAE-2F34-6D46-9002-3C4F10B9E0FC}"/>
              </a:ext>
            </a:extLst>
          </p:cNvPr>
          <p:cNvSpPr/>
          <p:nvPr/>
        </p:nvSpPr>
        <p:spPr>
          <a:xfrm>
            <a:off x="5163333" y="4286896"/>
            <a:ext cx="1284589" cy="437875"/>
          </a:xfrm>
          <a:prstGeom prst="rect">
            <a:avLst/>
          </a:prstGeom>
          <a:solidFill>
            <a:srgbClr val="1D8900">
              <a:alpha val="9804"/>
            </a:srgbClr>
          </a:solidFill>
          <a:ln w="12700" cap="flat" cmpd="sng" algn="ctr">
            <a:noFill/>
            <a:prstDash val="dash"/>
            <a:miter lim="800000"/>
          </a:ln>
          <a:effectLst/>
        </p:spPr>
        <p:txBody>
          <a:bodyPr rot="0" spcFirstLastPara="0" vertOverflow="overflow" horzOverflow="overflow" vert="horz" wrap="square" lIns="336000" tIns="48000" rIns="121920" bIns="60960" numCol="1" spcCol="0" rtlCol="0" fromWordArt="0" anchor="t" anchorCtr="0" forceAA="0" compatLnSpc="1">
            <a:prstTxWarp prst="textNoShape">
              <a:avLst/>
            </a:prstTxWarp>
            <a:noAutofit/>
          </a:bodyPr>
          <a:lstStyle/>
          <a:p>
            <a:pPr defTabSz="1219151">
              <a:defRPr/>
            </a:pPr>
            <a:r>
              <a:rPr lang="en-US" altLang="ja-JP" sz="833" kern="0" dirty="0">
                <a:solidFill>
                  <a:srgbClr val="1D8900"/>
                </a:solidFill>
                <a:latin typeface="Meiryo" panose="020B0604030504040204" pitchFamily="34" charset="-128"/>
                <a:ea typeface="Meiryo" panose="020B0604030504040204" pitchFamily="34" charset="-128"/>
              </a:rPr>
              <a:t>Public</a:t>
            </a:r>
            <a:br>
              <a:rPr lang="en-US" altLang="ja-JP" sz="833" kern="0" dirty="0">
                <a:solidFill>
                  <a:srgbClr val="1D8900"/>
                </a:solidFill>
                <a:latin typeface="Meiryo" panose="020B0604030504040204" pitchFamily="34" charset="-128"/>
                <a:ea typeface="Meiryo" panose="020B0604030504040204" pitchFamily="34" charset="-128"/>
              </a:rPr>
            </a:br>
            <a:r>
              <a:rPr lang="ja-JP" altLang="en-US" sz="833" kern="0">
                <a:solidFill>
                  <a:srgbClr val="1D8900"/>
                </a:solidFill>
                <a:latin typeface="Meiryo" panose="020B0604030504040204" pitchFamily="34" charset="-128"/>
                <a:ea typeface="Meiryo" panose="020B0604030504040204" pitchFamily="34" charset="-128"/>
              </a:rPr>
              <a:t>サブネット</a:t>
            </a:r>
            <a:endParaRPr lang="en-US" sz="833" kern="0" dirty="0">
              <a:solidFill>
                <a:srgbClr val="1D8900"/>
              </a:solidFill>
              <a:latin typeface="Meiryo" panose="020B0604030504040204" pitchFamily="34" charset="-128"/>
              <a:ea typeface="Meiryo" panose="020B0604030504040204" pitchFamily="34" charset="-128"/>
            </a:endParaRPr>
          </a:p>
        </p:txBody>
      </p:sp>
      <p:sp>
        <p:nvSpPr>
          <p:cNvPr id="148" name="Rectangle 38">
            <a:extLst>
              <a:ext uri="{FF2B5EF4-FFF2-40B4-BE49-F238E27FC236}">
                <a16:creationId xmlns:a16="http://schemas.microsoft.com/office/drawing/2014/main" id="{0A441810-0C2C-5742-B947-C09FD7B0C944}"/>
              </a:ext>
            </a:extLst>
          </p:cNvPr>
          <p:cNvSpPr/>
          <p:nvPr/>
        </p:nvSpPr>
        <p:spPr>
          <a:xfrm>
            <a:off x="6630902" y="4283098"/>
            <a:ext cx="1284589" cy="437875"/>
          </a:xfrm>
          <a:prstGeom prst="rect">
            <a:avLst/>
          </a:prstGeom>
          <a:solidFill>
            <a:srgbClr val="1D8900">
              <a:alpha val="9804"/>
            </a:srgbClr>
          </a:solidFill>
          <a:ln w="12700" cap="flat" cmpd="sng" algn="ctr">
            <a:noFill/>
            <a:prstDash val="dash"/>
            <a:miter lim="800000"/>
          </a:ln>
          <a:effectLst/>
        </p:spPr>
        <p:txBody>
          <a:bodyPr rot="0" spcFirstLastPara="0" vertOverflow="overflow" horzOverflow="overflow" vert="horz" wrap="square" lIns="336000" tIns="48000" rIns="121920" bIns="60960" numCol="1" spcCol="0" rtlCol="0" fromWordArt="0" anchor="t" anchorCtr="0" forceAA="0" compatLnSpc="1">
            <a:prstTxWarp prst="textNoShape">
              <a:avLst/>
            </a:prstTxWarp>
            <a:noAutofit/>
          </a:bodyPr>
          <a:lstStyle/>
          <a:p>
            <a:pPr defTabSz="1219151">
              <a:defRPr/>
            </a:pPr>
            <a:r>
              <a:rPr lang="en-US" altLang="ja-JP" sz="833" kern="0" dirty="0">
                <a:solidFill>
                  <a:srgbClr val="1D8900"/>
                </a:solidFill>
                <a:latin typeface="Meiryo" panose="020B0604030504040204" pitchFamily="34" charset="-128"/>
                <a:ea typeface="Meiryo" panose="020B0604030504040204" pitchFamily="34" charset="-128"/>
              </a:rPr>
              <a:t>Public</a:t>
            </a:r>
            <a:br>
              <a:rPr lang="en-US" altLang="ja-JP" sz="833" kern="0" dirty="0">
                <a:solidFill>
                  <a:srgbClr val="1D8900"/>
                </a:solidFill>
                <a:latin typeface="Meiryo" panose="020B0604030504040204" pitchFamily="34" charset="-128"/>
                <a:ea typeface="Meiryo" panose="020B0604030504040204" pitchFamily="34" charset="-128"/>
              </a:rPr>
            </a:br>
            <a:r>
              <a:rPr lang="ja-JP" altLang="en-US" sz="833" kern="0">
                <a:solidFill>
                  <a:srgbClr val="1D8900"/>
                </a:solidFill>
                <a:latin typeface="Meiryo" panose="020B0604030504040204" pitchFamily="34" charset="-128"/>
                <a:ea typeface="Meiryo" panose="020B0604030504040204" pitchFamily="34" charset="-128"/>
              </a:rPr>
              <a:t>サブネット</a:t>
            </a:r>
            <a:endParaRPr lang="en-US" sz="833" kern="0" dirty="0">
              <a:solidFill>
                <a:srgbClr val="1D8900"/>
              </a:solidFill>
              <a:latin typeface="Meiryo" panose="020B0604030504040204" pitchFamily="34" charset="-128"/>
              <a:ea typeface="Meiryo" panose="020B0604030504040204" pitchFamily="34" charset="-128"/>
            </a:endParaRPr>
          </a:p>
        </p:txBody>
      </p:sp>
      <p:pic>
        <p:nvPicPr>
          <p:cNvPr id="149" name="Graphic 10">
            <a:extLst>
              <a:ext uri="{FF2B5EF4-FFF2-40B4-BE49-F238E27FC236}">
                <a16:creationId xmlns:a16="http://schemas.microsoft.com/office/drawing/2014/main" id="{FF4688CA-7687-7A44-BAD7-32ED829B778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152623" y="4277643"/>
            <a:ext cx="313660" cy="313660"/>
          </a:xfrm>
          <a:prstGeom prst="rect">
            <a:avLst/>
          </a:prstGeom>
        </p:spPr>
      </p:pic>
      <p:pic>
        <p:nvPicPr>
          <p:cNvPr id="150" name="Graphic 10">
            <a:extLst>
              <a:ext uri="{FF2B5EF4-FFF2-40B4-BE49-F238E27FC236}">
                <a16:creationId xmlns:a16="http://schemas.microsoft.com/office/drawing/2014/main" id="{60AAE5A8-4255-EC4E-B39E-6246F3C0700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627417" y="4283248"/>
            <a:ext cx="313660" cy="313660"/>
          </a:xfrm>
          <a:prstGeom prst="rect">
            <a:avLst/>
          </a:prstGeom>
        </p:spPr>
      </p:pic>
      <p:pic>
        <p:nvPicPr>
          <p:cNvPr id="151" name="Graphic 66">
            <a:extLst>
              <a:ext uri="{FF2B5EF4-FFF2-40B4-BE49-F238E27FC236}">
                <a16:creationId xmlns:a16="http://schemas.microsoft.com/office/drawing/2014/main" id="{6D28635D-08C9-D743-89E3-ABA4B365EE5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008891" y="3671169"/>
            <a:ext cx="322712" cy="322712"/>
          </a:xfrm>
          <a:prstGeom prst="rect">
            <a:avLst/>
          </a:prstGeom>
        </p:spPr>
      </p:pic>
      <p:sp>
        <p:nvSpPr>
          <p:cNvPr id="152" name="TextBox 197">
            <a:extLst>
              <a:ext uri="{FF2B5EF4-FFF2-40B4-BE49-F238E27FC236}">
                <a16:creationId xmlns:a16="http://schemas.microsoft.com/office/drawing/2014/main" id="{E1593705-2A31-1742-AD40-78929EF1F4B3}"/>
              </a:ext>
            </a:extLst>
          </p:cNvPr>
          <p:cNvSpPr txBox="1"/>
          <p:nvPr/>
        </p:nvSpPr>
        <p:spPr>
          <a:xfrm>
            <a:off x="6547333" y="3677206"/>
            <a:ext cx="623515" cy="271934"/>
          </a:xfrm>
          <a:prstGeom prst="rect">
            <a:avLst/>
          </a:prstGeom>
          <a:noFill/>
        </p:spPr>
        <p:txBody>
          <a:bodyPr wrap="square" rtlCol="0">
            <a:spAutoFit/>
          </a:bodyPr>
          <a:lstStyle/>
          <a:p>
            <a:pPr algn="ctr">
              <a:defRPr/>
            </a:pPr>
            <a:r>
              <a:rPr lang="en-US" altLang="ja-JP" sz="1167" dirty="0">
                <a:solidFill>
                  <a:srgbClr val="414042"/>
                </a:solidFill>
                <a:latin typeface="Meiryo" panose="020B0604030504040204" pitchFamily="34" charset="-128"/>
                <a:ea typeface="Meiryo" panose="020B0604030504040204" pitchFamily="34" charset="-128"/>
              </a:rPr>
              <a:t>IGW</a:t>
            </a:r>
          </a:p>
        </p:txBody>
      </p:sp>
      <p:pic>
        <p:nvPicPr>
          <p:cNvPr id="154" name="Graphic 15">
            <a:extLst>
              <a:ext uri="{FF2B5EF4-FFF2-40B4-BE49-F238E27FC236}">
                <a16:creationId xmlns:a16="http://schemas.microsoft.com/office/drawing/2014/main" id="{6A61D18C-0510-174F-B2DC-1FA937644489}"/>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012822" y="1010371"/>
            <a:ext cx="432000" cy="432000"/>
          </a:xfrm>
          <a:prstGeom prst="rect">
            <a:avLst/>
          </a:prstGeom>
        </p:spPr>
      </p:pic>
      <p:sp>
        <p:nvSpPr>
          <p:cNvPr id="155" name="TextBox 197">
            <a:extLst>
              <a:ext uri="{FF2B5EF4-FFF2-40B4-BE49-F238E27FC236}">
                <a16:creationId xmlns:a16="http://schemas.microsoft.com/office/drawing/2014/main" id="{BB853CBE-EA07-9A40-ADD9-C6AA1FA71EC6}"/>
              </a:ext>
            </a:extLst>
          </p:cNvPr>
          <p:cNvSpPr txBox="1"/>
          <p:nvPr/>
        </p:nvSpPr>
        <p:spPr>
          <a:xfrm>
            <a:off x="6650333" y="1071419"/>
            <a:ext cx="1452538" cy="297454"/>
          </a:xfrm>
          <a:prstGeom prst="rect">
            <a:avLst/>
          </a:prstGeom>
          <a:noFill/>
        </p:spPr>
        <p:txBody>
          <a:bodyPr wrap="square" rtlCol="0">
            <a:spAutoFit/>
          </a:bodyPr>
          <a:lstStyle/>
          <a:p>
            <a:pPr algn="ctr">
              <a:defRPr/>
            </a:pPr>
            <a:r>
              <a:rPr lang="ja-JP" altLang="en-US" sz="1333" dirty="0">
                <a:solidFill>
                  <a:schemeClr val="tx1">
                    <a:lumMod val="75000"/>
                  </a:schemeClr>
                </a:solidFill>
                <a:latin typeface="Meiryo" panose="020B0604030504040204" pitchFamily="34" charset="-128"/>
                <a:ea typeface="Meiryo" panose="020B0604030504040204" pitchFamily="34" charset="-128"/>
              </a:rPr>
              <a:t>インターネット</a:t>
            </a:r>
            <a:endParaRPr lang="en-US" sz="1333" dirty="0">
              <a:solidFill>
                <a:schemeClr val="tx1">
                  <a:lumMod val="75000"/>
                </a:schemeClr>
              </a:solidFill>
              <a:latin typeface="Meiryo" panose="020B0604030504040204" pitchFamily="34" charset="-128"/>
              <a:ea typeface="Meiryo" panose="020B0604030504040204" pitchFamily="34" charset="-128"/>
            </a:endParaRPr>
          </a:p>
        </p:txBody>
      </p:sp>
      <p:sp>
        <p:nvSpPr>
          <p:cNvPr id="156" name="Rectangle 28">
            <a:extLst>
              <a:ext uri="{FF2B5EF4-FFF2-40B4-BE49-F238E27FC236}">
                <a16:creationId xmlns:a16="http://schemas.microsoft.com/office/drawing/2014/main" id="{22D47733-EE5A-5049-9827-274430BC8342}"/>
              </a:ext>
            </a:extLst>
          </p:cNvPr>
          <p:cNvSpPr/>
          <p:nvPr/>
        </p:nvSpPr>
        <p:spPr>
          <a:xfrm>
            <a:off x="1955374" y="3841480"/>
            <a:ext cx="963443" cy="320258"/>
          </a:xfrm>
          <a:prstGeom prst="rect">
            <a:avLst/>
          </a:prstGeom>
          <a:solidFill>
            <a:srgbClr val="007CBC">
              <a:alpha val="9804"/>
            </a:srgbClr>
          </a:solidFill>
          <a:ln w="12700" cap="flat" cmpd="sng" algn="ctr">
            <a:noFill/>
            <a:prstDash val="dash"/>
            <a:miter lim="800000"/>
          </a:ln>
          <a:effectLst/>
        </p:spPr>
        <p:txBody>
          <a:bodyPr rot="0" spcFirstLastPara="0" vertOverflow="overflow" horzOverflow="overflow" vert="horz" wrap="square" lIns="288000" tIns="48000" rIns="48000" bIns="60960" numCol="1" spcCol="0" rtlCol="0" fromWordArt="0" anchor="t" anchorCtr="0" forceAA="0" compatLnSpc="1">
            <a:prstTxWarp prst="textNoShape">
              <a:avLst/>
            </a:prstTxWarp>
            <a:noAutofit/>
          </a:bodyPr>
          <a:lstStyle/>
          <a:p>
            <a:pPr defTabSz="1219151">
              <a:defRPr/>
            </a:pPr>
            <a:r>
              <a:rPr lang="en-US" altLang="ja-JP" sz="667" kern="0" dirty="0">
                <a:solidFill>
                  <a:srgbClr val="007CBC"/>
                </a:solidFill>
                <a:latin typeface="Meiryo" panose="020B0604030504040204" pitchFamily="34" charset="-128"/>
                <a:ea typeface="Meiryo" panose="020B0604030504040204" pitchFamily="34" charset="-128"/>
              </a:rPr>
              <a:t>TGW</a:t>
            </a:r>
          </a:p>
          <a:p>
            <a:pPr defTabSz="1219151">
              <a:defRPr/>
            </a:pPr>
            <a:r>
              <a:rPr lang="ja-JP" altLang="en-US" sz="667" kern="0">
                <a:solidFill>
                  <a:srgbClr val="007CBC"/>
                </a:solidFill>
                <a:latin typeface="Meiryo" panose="020B0604030504040204" pitchFamily="34" charset="-128"/>
                <a:ea typeface="Meiryo" panose="020B0604030504040204" pitchFamily="34" charset="-128"/>
              </a:rPr>
              <a:t>サブネット</a:t>
            </a:r>
            <a:endParaRPr lang="en-US" sz="667" kern="0" dirty="0">
              <a:solidFill>
                <a:srgbClr val="007CBC"/>
              </a:solidFill>
              <a:latin typeface="Meiryo" panose="020B0604030504040204" pitchFamily="34" charset="-128"/>
              <a:ea typeface="Meiryo" panose="020B0604030504040204" pitchFamily="34" charset="-128"/>
            </a:endParaRPr>
          </a:p>
        </p:txBody>
      </p:sp>
      <p:sp>
        <p:nvSpPr>
          <p:cNvPr id="157" name="Rectangle 28">
            <a:extLst>
              <a:ext uri="{FF2B5EF4-FFF2-40B4-BE49-F238E27FC236}">
                <a16:creationId xmlns:a16="http://schemas.microsoft.com/office/drawing/2014/main" id="{7381DCD2-E566-7941-B387-B518EE89303F}"/>
              </a:ext>
            </a:extLst>
          </p:cNvPr>
          <p:cNvSpPr/>
          <p:nvPr/>
        </p:nvSpPr>
        <p:spPr>
          <a:xfrm>
            <a:off x="854259" y="3834548"/>
            <a:ext cx="963443" cy="330044"/>
          </a:xfrm>
          <a:prstGeom prst="rect">
            <a:avLst/>
          </a:prstGeom>
          <a:solidFill>
            <a:srgbClr val="007CBC">
              <a:alpha val="9804"/>
            </a:srgbClr>
          </a:solidFill>
          <a:ln w="12700" cap="flat" cmpd="sng" algn="ctr">
            <a:noFill/>
            <a:prstDash val="dash"/>
            <a:miter lim="800000"/>
          </a:ln>
          <a:effectLst/>
        </p:spPr>
        <p:txBody>
          <a:bodyPr rot="0" spcFirstLastPara="0" vertOverflow="overflow" horzOverflow="overflow" vert="horz" wrap="square" lIns="288000" tIns="48000" rIns="48000" bIns="60960" numCol="1" spcCol="0" rtlCol="0" fromWordArt="0" anchor="t" anchorCtr="0" forceAA="0" compatLnSpc="1">
            <a:prstTxWarp prst="textNoShape">
              <a:avLst/>
            </a:prstTxWarp>
            <a:noAutofit/>
          </a:bodyPr>
          <a:lstStyle/>
          <a:p>
            <a:pPr defTabSz="1219151">
              <a:defRPr/>
            </a:pPr>
            <a:r>
              <a:rPr lang="en-US" altLang="ja-JP" sz="667" kern="0" dirty="0">
                <a:solidFill>
                  <a:srgbClr val="007CBC"/>
                </a:solidFill>
                <a:latin typeface="Meiryo" panose="020B0604030504040204" pitchFamily="34" charset="-128"/>
                <a:ea typeface="Meiryo" panose="020B0604030504040204" pitchFamily="34" charset="-128"/>
              </a:rPr>
              <a:t>TGW</a:t>
            </a:r>
          </a:p>
          <a:p>
            <a:pPr defTabSz="1219151">
              <a:defRPr/>
            </a:pPr>
            <a:r>
              <a:rPr lang="ja-JP" altLang="en-US" sz="667" kern="0">
                <a:solidFill>
                  <a:srgbClr val="007CBC"/>
                </a:solidFill>
                <a:latin typeface="Meiryo" panose="020B0604030504040204" pitchFamily="34" charset="-128"/>
                <a:ea typeface="Meiryo" panose="020B0604030504040204" pitchFamily="34" charset="-128"/>
              </a:rPr>
              <a:t>サブネット</a:t>
            </a:r>
            <a:endParaRPr lang="en-US" sz="667" kern="0" dirty="0">
              <a:solidFill>
                <a:srgbClr val="007CBC"/>
              </a:solidFill>
              <a:latin typeface="Meiryo" panose="020B0604030504040204" pitchFamily="34" charset="-128"/>
              <a:ea typeface="Meiryo" panose="020B0604030504040204" pitchFamily="34" charset="-128"/>
            </a:endParaRPr>
          </a:p>
        </p:txBody>
      </p:sp>
      <p:sp>
        <p:nvSpPr>
          <p:cNvPr id="158" name="Rectangle 25">
            <a:extLst>
              <a:ext uri="{FF2B5EF4-FFF2-40B4-BE49-F238E27FC236}">
                <a16:creationId xmlns:a16="http://schemas.microsoft.com/office/drawing/2014/main" id="{8D9B0336-2907-C247-811A-02659FABD736}"/>
              </a:ext>
            </a:extLst>
          </p:cNvPr>
          <p:cNvSpPr/>
          <p:nvPr/>
        </p:nvSpPr>
        <p:spPr>
          <a:xfrm>
            <a:off x="752613" y="3350486"/>
            <a:ext cx="2271387" cy="1676596"/>
          </a:xfrm>
          <a:prstGeom prst="rect">
            <a:avLst/>
          </a:prstGeom>
          <a:noFill/>
          <a:ln w="12700" cap="flat" cmpd="sng" algn="ctr">
            <a:solidFill>
              <a:srgbClr val="1D8900"/>
            </a:solidFill>
            <a:prstDash val="solid"/>
            <a:miter lim="800000"/>
          </a:ln>
          <a:effectLst/>
        </p:spPr>
        <p:txBody>
          <a:bodyPr rot="0" spcFirstLastPara="0" vertOverflow="overflow" horzOverflow="overflow" vert="horz" wrap="square" lIns="384000" tIns="48000" rIns="121920" bIns="60960" numCol="1" spcCol="0" rtlCol="0" fromWordArt="0" anchor="t" anchorCtr="0" forceAA="0" compatLnSpc="1">
            <a:prstTxWarp prst="textNoShape">
              <a:avLst/>
            </a:prstTxWarp>
            <a:noAutofit/>
          </a:bodyPr>
          <a:lstStyle/>
          <a:p>
            <a:pPr defTabSz="1219151">
              <a:defRPr/>
            </a:pPr>
            <a:r>
              <a:rPr lang="en-US" sz="1000" kern="0" dirty="0">
                <a:ln w="0"/>
                <a:solidFill>
                  <a:srgbClr val="1D8900"/>
                </a:solidFill>
                <a:latin typeface="Meiryo" panose="020B0604030504040204" pitchFamily="34" charset="-128"/>
                <a:ea typeface="Meiryo" panose="020B0604030504040204" pitchFamily="34" charset="-128"/>
              </a:rPr>
              <a:t>VPC</a:t>
            </a:r>
          </a:p>
        </p:txBody>
      </p:sp>
      <p:pic>
        <p:nvPicPr>
          <p:cNvPr id="159" name="Graphic 66">
            <a:extLst>
              <a:ext uri="{FF2B5EF4-FFF2-40B4-BE49-F238E27FC236}">
                <a16:creationId xmlns:a16="http://schemas.microsoft.com/office/drawing/2014/main" id="{A0DE30B1-AB10-F841-AA88-143743172A4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47852" y="3354612"/>
            <a:ext cx="242033" cy="242035"/>
          </a:xfrm>
          <a:prstGeom prst="rect">
            <a:avLst/>
          </a:prstGeom>
        </p:spPr>
      </p:pic>
      <p:sp>
        <p:nvSpPr>
          <p:cNvPr id="160" name="Rectangle 34">
            <a:extLst>
              <a:ext uri="{FF2B5EF4-FFF2-40B4-BE49-F238E27FC236}">
                <a16:creationId xmlns:a16="http://schemas.microsoft.com/office/drawing/2014/main" id="{5A9DCA46-3AF5-3C44-BDDC-2A1E6D859814}"/>
              </a:ext>
            </a:extLst>
          </p:cNvPr>
          <p:cNvSpPr/>
          <p:nvPr/>
        </p:nvSpPr>
        <p:spPr>
          <a:xfrm>
            <a:off x="419604" y="2753103"/>
            <a:ext cx="2817707" cy="337814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0" tIns="121920" rIns="121920" bIns="60960" numCol="1" spcCol="0" rtlCol="0" fromWordArt="0" anchor="t" anchorCtr="0" forceAA="0" compatLnSpc="1">
            <a:prstTxWarp prst="textNoShape">
              <a:avLst/>
            </a:prstTxWarp>
            <a:noAutofit/>
          </a:bodyPr>
          <a:lstStyle/>
          <a:p>
            <a:pPr>
              <a:defRPr/>
            </a:pPr>
            <a:endParaRPr lang="en-US" sz="1667" dirty="0">
              <a:solidFill>
                <a:schemeClr val="tx1">
                  <a:lumMod val="75000"/>
                </a:schemeClr>
              </a:solidFill>
              <a:latin typeface="Meiryo" panose="020B0604030504040204" pitchFamily="34" charset="-128"/>
              <a:ea typeface="Meiryo" panose="020B0604030504040204" pitchFamily="34" charset="-128"/>
            </a:endParaRPr>
          </a:p>
        </p:txBody>
      </p:sp>
      <p:pic>
        <p:nvPicPr>
          <p:cNvPr id="161" name="Graphic 11">
            <a:extLst>
              <a:ext uri="{FF2B5EF4-FFF2-40B4-BE49-F238E27FC236}">
                <a16:creationId xmlns:a16="http://schemas.microsoft.com/office/drawing/2014/main" id="{EA6D3BAC-990F-B648-AD91-3934912FF97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17324" y="2753833"/>
            <a:ext cx="297547" cy="297547"/>
          </a:xfrm>
          <a:prstGeom prst="rect">
            <a:avLst/>
          </a:prstGeom>
        </p:spPr>
      </p:pic>
      <p:pic>
        <p:nvPicPr>
          <p:cNvPr id="162" name="Graphic 13">
            <a:extLst>
              <a:ext uri="{FF2B5EF4-FFF2-40B4-BE49-F238E27FC236}">
                <a16:creationId xmlns:a16="http://schemas.microsoft.com/office/drawing/2014/main" id="{B4C72FDB-C616-2849-B2AD-DDE52D76873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54260" y="3832189"/>
            <a:ext cx="232056" cy="232056"/>
          </a:xfrm>
          <a:prstGeom prst="rect">
            <a:avLst/>
          </a:prstGeom>
        </p:spPr>
      </p:pic>
      <p:sp>
        <p:nvSpPr>
          <p:cNvPr id="163" name="Rectangle 36">
            <a:extLst>
              <a:ext uri="{FF2B5EF4-FFF2-40B4-BE49-F238E27FC236}">
                <a16:creationId xmlns:a16="http://schemas.microsoft.com/office/drawing/2014/main" id="{29609FE5-922D-1C4E-B086-D1E3A68BD84A}"/>
              </a:ext>
            </a:extLst>
          </p:cNvPr>
          <p:cNvSpPr/>
          <p:nvPr/>
        </p:nvSpPr>
        <p:spPr>
          <a:xfrm>
            <a:off x="815434" y="3604852"/>
            <a:ext cx="1038295" cy="1353665"/>
          </a:xfrm>
          <a:prstGeom prst="rect">
            <a:avLst/>
          </a:prstGeom>
          <a:noFill/>
          <a:ln w="1270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48000" rIns="121920" bIns="60960" numCol="1" spcCol="0" rtlCol="0" fromWordArt="0" anchor="t" anchorCtr="0" forceAA="0" compatLnSpc="1">
            <a:prstTxWarp prst="textNoShape">
              <a:avLst/>
            </a:prstTxWarp>
            <a:noAutofit/>
          </a:bodyPr>
          <a:lstStyle/>
          <a:p>
            <a:pPr algn="ctr">
              <a:defRPr/>
            </a:pPr>
            <a:r>
              <a:rPr lang="en-US" sz="1000" dirty="0">
                <a:solidFill>
                  <a:srgbClr val="007DBC"/>
                </a:solidFill>
                <a:latin typeface="Meiryo" panose="020B0604030504040204" pitchFamily="34" charset="-128"/>
                <a:ea typeface="Meiryo" panose="020B0604030504040204" pitchFamily="34" charset="-128"/>
              </a:rPr>
              <a:t>AZ #1</a:t>
            </a:r>
          </a:p>
        </p:txBody>
      </p:sp>
      <p:sp>
        <p:nvSpPr>
          <p:cNvPr id="164" name="Rectangle 28">
            <a:extLst>
              <a:ext uri="{FF2B5EF4-FFF2-40B4-BE49-F238E27FC236}">
                <a16:creationId xmlns:a16="http://schemas.microsoft.com/office/drawing/2014/main" id="{AEF19532-3978-0A4E-8F9D-68195BEE6B26}"/>
              </a:ext>
            </a:extLst>
          </p:cNvPr>
          <p:cNvSpPr/>
          <p:nvPr/>
        </p:nvSpPr>
        <p:spPr>
          <a:xfrm>
            <a:off x="854261" y="4198330"/>
            <a:ext cx="963442" cy="328940"/>
          </a:xfrm>
          <a:prstGeom prst="rect">
            <a:avLst/>
          </a:prstGeom>
          <a:solidFill>
            <a:srgbClr val="007CBC">
              <a:alpha val="9804"/>
            </a:srgbClr>
          </a:solidFill>
          <a:ln w="12700" cap="flat" cmpd="sng" algn="ctr">
            <a:noFill/>
            <a:prstDash val="dash"/>
            <a:miter lim="800000"/>
          </a:ln>
          <a:effectLst/>
        </p:spPr>
        <p:txBody>
          <a:bodyPr rot="0" spcFirstLastPara="0" vertOverflow="overflow" horzOverflow="overflow" vert="horz" wrap="square" lIns="288000" tIns="48000" rIns="48000" bIns="60960" numCol="1" spcCol="0" rtlCol="0" fromWordArt="0" anchor="t" anchorCtr="0" forceAA="0" compatLnSpc="1">
            <a:prstTxWarp prst="textNoShape">
              <a:avLst/>
            </a:prstTxWarp>
            <a:noAutofit/>
          </a:bodyPr>
          <a:lstStyle/>
          <a:p>
            <a:pPr defTabSz="1219151">
              <a:defRPr/>
            </a:pPr>
            <a:r>
              <a:rPr lang="en-US" altLang="ja-JP" sz="667" kern="0" dirty="0">
                <a:solidFill>
                  <a:srgbClr val="007CBC"/>
                </a:solidFill>
                <a:latin typeface="Meiryo" panose="020B0604030504040204" pitchFamily="34" charset="-128"/>
                <a:ea typeface="Meiryo" panose="020B0604030504040204" pitchFamily="34" charset="-128"/>
              </a:rPr>
              <a:t>Private #1</a:t>
            </a:r>
          </a:p>
          <a:p>
            <a:pPr defTabSz="1219151">
              <a:defRPr/>
            </a:pPr>
            <a:r>
              <a:rPr lang="ja-JP" altLang="en-US" sz="667" kern="0">
                <a:solidFill>
                  <a:srgbClr val="007CBC"/>
                </a:solidFill>
                <a:latin typeface="Meiryo" panose="020B0604030504040204" pitchFamily="34" charset="-128"/>
                <a:ea typeface="Meiryo" panose="020B0604030504040204" pitchFamily="34" charset="-128"/>
              </a:rPr>
              <a:t>サブネット</a:t>
            </a:r>
            <a:endParaRPr lang="en-US" sz="667" kern="0" dirty="0">
              <a:solidFill>
                <a:srgbClr val="007CBC"/>
              </a:solidFill>
              <a:latin typeface="Meiryo" panose="020B0604030504040204" pitchFamily="34" charset="-128"/>
              <a:ea typeface="Meiryo" panose="020B0604030504040204" pitchFamily="34" charset="-128"/>
            </a:endParaRPr>
          </a:p>
        </p:txBody>
      </p:sp>
      <p:pic>
        <p:nvPicPr>
          <p:cNvPr id="165" name="Graphic 13">
            <a:extLst>
              <a:ext uri="{FF2B5EF4-FFF2-40B4-BE49-F238E27FC236}">
                <a16:creationId xmlns:a16="http://schemas.microsoft.com/office/drawing/2014/main" id="{65D8D646-FBF6-F443-8DE5-3F6ED1D5C9C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54259" y="4195969"/>
            <a:ext cx="232058" cy="232058"/>
          </a:xfrm>
          <a:prstGeom prst="rect">
            <a:avLst/>
          </a:prstGeom>
        </p:spPr>
      </p:pic>
      <p:sp>
        <p:nvSpPr>
          <p:cNvPr id="166" name="TextBox 197">
            <a:extLst>
              <a:ext uri="{FF2B5EF4-FFF2-40B4-BE49-F238E27FC236}">
                <a16:creationId xmlns:a16="http://schemas.microsoft.com/office/drawing/2014/main" id="{88071DEF-7E40-414A-974A-82FA6B857F55}"/>
              </a:ext>
            </a:extLst>
          </p:cNvPr>
          <p:cNvSpPr txBox="1"/>
          <p:nvPr/>
        </p:nvSpPr>
        <p:spPr>
          <a:xfrm>
            <a:off x="638058" y="2788977"/>
            <a:ext cx="2385942" cy="297454"/>
          </a:xfrm>
          <a:prstGeom prst="rect">
            <a:avLst/>
          </a:prstGeom>
          <a:noFill/>
        </p:spPr>
        <p:txBody>
          <a:bodyPr wrap="square" rtlCol="0">
            <a:spAutoFit/>
          </a:bodyPr>
          <a:lstStyle/>
          <a:p>
            <a:pPr algn="ctr">
              <a:defRPr/>
            </a:pPr>
            <a:r>
              <a:rPr lang="en-US" altLang="ja-JP" sz="1333" dirty="0">
                <a:solidFill>
                  <a:schemeClr val="tx1">
                    <a:lumMod val="75000"/>
                  </a:schemeClr>
                </a:solidFill>
                <a:latin typeface="Meiryo" panose="020B0604030504040204" pitchFamily="34" charset="-128"/>
                <a:ea typeface="Meiryo" panose="020B0604030504040204" pitchFamily="34" charset="-128"/>
              </a:rPr>
              <a:t>A</a:t>
            </a:r>
            <a:r>
              <a:rPr lang="ja-JP" altLang="en-US" sz="1333" dirty="0">
                <a:solidFill>
                  <a:schemeClr val="tx1">
                    <a:lumMod val="75000"/>
                  </a:schemeClr>
                </a:solidFill>
                <a:latin typeface="Meiryo" panose="020B0604030504040204" pitchFamily="34" charset="-128"/>
                <a:ea typeface="Meiryo" panose="020B0604030504040204" pitchFamily="34" charset="-128"/>
              </a:rPr>
              <a:t>システム 本番アカウント</a:t>
            </a:r>
            <a:endParaRPr lang="en-US" sz="1333" dirty="0">
              <a:solidFill>
                <a:schemeClr val="tx1">
                  <a:lumMod val="75000"/>
                </a:schemeClr>
              </a:solidFill>
              <a:latin typeface="Meiryo" panose="020B0604030504040204" pitchFamily="34" charset="-128"/>
              <a:ea typeface="Meiryo" panose="020B0604030504040204" pitchFamily="34" charset="-128"/>
            </a:endParaRPr>
          </a:p>
        </p:txBody>
      </p:sp>
      <p:pic>
        <p:nvPicPr>
          <p:cNvPr id="167" name="Graphic 13">
            <a:extLst>
              <a:ext uri="{FF2B5EF4-FFF2-40B4-BE49-F238E27FC236}">
                <a16:creationId xmlns:a16="http://schemas.microsoft.com/office/drawing/2014/main" id="{DD20C7DB-339F-2C46-85BD-DBC5EFA5884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955374" y="3839121"/>
            <a:ext cx="230063" cy="230063"/>
          </a:xfrm>
          <a:prstGeom prst="rect">
            <a:avLst/>
          </a:prstGeom>
        </p:spPr>
      </p:pic>
      <p:sp>
        <p:nvSpPr>
          <p:cNvPr id="168" name="Rectangle 36">
            <a:extLst>
              <a:ext uri="{FF2B5EF4-FFF2-40B4-BE49-F238E27FC236}">
                <a16:creationId xmlns:a16="http://schemas.microsoft.com/office/drawing/2014/main" id="{0B39FAA2-FF79-3446-8B10-B72B8CEB4F74}"/>
              </a:ext>
            </a:extLst>
          </p:cNvPr>
          <p:cNvSpPr/>
          <p:nvPr/>
        </p:nvSpPr>
        <p:spPr>
          <a:xfrm>
            <a:off x="1916548" y="3602640"/>
            <a:ext cx="1038295" cy="1355875"/>
          </a:xfrm>
          <a:prstGeom prst="rect">
            <a:avLst/>
          </a:prstGeom>
          <a:noFill/>
          <a:ln w="1270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48000" rIns="121920" bIns="60960" numCol="1" spcCol="0" rtlCol="0" fromWordArt="0" anchor="t" anchorCtr="0" forceAA="0" compatLnSpc="1">
            <a:prstTxWarp prst="textNoShape">
              <a:avLst/>
            </a:prstTxWarp>
            <a:noAutofit/>
          </a:bodyPr>
          <a:lstStyle/>
          <a:p>
            <a:pPr algn="ctr">
              <a:defRPr/>
            </a:pPr>
            <a:r>
              <a:rPr lang="en-US" sz="1000" dirty="0">
                <a:solidFill>
                  <a:srgbClr val="007DBC"/>
                </a:solidFill>
                <a:latin typeface="Meiryo" panose="020B0604030504040204" pitchFamily="34" charset="-128"/>
                <a:ea typeface="Meiryo" panose="020B0604030504040204" pitchFamily="34" charset="-128"/>
              </a:rPr>
              <a:t>AZ #2</a:t>
            </a:r>
          </a:p>
        </p:txBody>
      </p:sp>
      <p:sp>
        <p:nvSpPr>
          <p:cNvPr id="169" name="Rectangle 28">
            <a:extLst>
              <a:ext uri="{FF2B5EF4-FFF2-40B4-BE49-F238E27FC236}">
                <a16:creationId xmlns:a16="http://schemas.microsoft.com/office/drawing/2014/main" id="{7154752A-76B7-A242-BB71-25DCC34FEFB8}"/>
              </a:ext>
            </a:extLst>
          </p:cNvPr>
          <p:cNvSpPr/>
          <p:nvPr/>
        </p:nvSpPr>
        <p:spPr>
          <a:xfrm>
            <a:off x="1955375" y="4196119"/>
            <a:ext cx="963442" cy="320260"/>
          </a:xfrm>
          <a:prstGeom prst="rect">
            <a:avLst/>
          </a:prstGeom>
          <a:solidFill>
            <a:srgbClr val="007CBC">
              <a:alpha val="9804"/>
            </a:srgbClr>
          </a:solidFill>
          <a:ln w="12700" cap="flat" cmpd="sng" algn="ctr">
            <a:noFill/>
            <a:prstDash val="dash"/>
            <a:miter lim="800000"/>
          </a:ln>
          <a:effectLst/>
        </p:spPr>
        <p:txBody>
          <a:bodyPr rot="0" spcFirstLastPara="0" vertOverflow="overflow" horzOverflow="overflow" vert="horz" wrap="square" lIns="288000" tIns="48000" rIns="48000" bIns="60960" numCol="1" spcCol="0" rtlCol="0" fromWordArt="0" anchor="t" anchorCtr="0" forceAA="0" compatLnSpc="1">
            <a:prstTxWarp prst="textNoShape">
              <a:avLst/>
            </a:prstTxWarp>
            <a:noAutofit/>
          </a:bodyPr>
          <a:lstStyle/>
          <a:p>
            <a:pPr defTabSz="1219151">
              <a:defRPr/>
            </a:pPr>
            <a:r>
              <a:rPr lang="en-US" altLang="ja-JP" sz="667" kern="0" dirty="0">
                <a:solidFill>
                  <a:srgbClr val="007CBC"/>
                </a:solidFill>
                <a:latin typeface="Meiryo" panose="020B0604030504040204" pitchFamily="34" charset="-128"/>
                <a:ea typeface="Meiryo" panose="020B0604030504040204" pitchFamily="34" charset="-128"/>
              </a:rPr>
              <a:t>Private #1</a:t>
            </a:r>
          </a:p>
          <a:p>
            <a:pPr defTabSz="1219151">
              <a:defRPr/>
            </a:pPr>
            <a:r>
              <a:rPr lang="ja-JP" altLang="en-US" sz="667" kern="0">
                <a:solidFill>
                  <a:srgbClr val="007CBC"/>
                </a:solidFill>
                <a:latin typeface="Meiryo" panose="020B0604030504040204" pitchFamily="34" charset="-128"/>
                <a:ea typeface="Meiryo" panose="020B0604030504040204" pitchFamily="34" charset="-128"/>
              </a:rPr>
              <a:t>サブネット</a:t>
            </a:r>
            <a:endParaRPr lang="en-US" sz="667" kern="0" dirty="0">
              <a:solidFill>
                <a:srgbClr val="007CBC"/>
              </a:solidFill>
              <a:latin typeface="Meiryo" panose="020B0604030504040204" pitchFamily="34" charset="-128"/>
              <a:ea typeface="Meiryo" panose="020B0604030504040204" pitchFamily="34" charset="-128"/>
            </a:endParaRPr>
          </a:p>
        </p:txBody>
      </p:sp>
      <p:pic>
        <p:nvPicPr>
          <p:cNvPr id="170" name="Graphic 13">
            <a:extLst>
              <a:ext uri="{FF2B5EF4-FFF2-40B4-BE49-F238E27FC236}">
                <a16:creationId xmlns:a16="http://schemas.microsoft.com/office/drawing/2014/main" id="{1203ECBE-B702-F041-BD22-57FB018C79C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955374" y="4193759"/>
            <a:ext cx="230063" cy="230063"/>
          </a:xfrm>
          <a:prstGeom prst="rect">
            <a:avLst/>
          </a:prstGeom>
        </p:spPr>
      </p:pic>
      <p:sp>
        <p:nvSpPr>
          <p:cNvPr id="171" name="Rectangle 28">
            <a:extLst>
              <a:ext uri="{FF2B5EF4-FFF2-40B4-BE49-F238E27FC236}">
                <a16:creationId xmlns:a16="http://schemas.microsoft.com/office/drawing/2014/main" id="{DE8F8AE7-43FD-DF4E-9554-AEC30EBB9204}"/>
              </a:ext>
            </a:extLst>
          </p:cNvPr>
          <p:cNvSpPr/>
          <p:nvPr/>
        </p:nvSpPr>
        <p:spPr>
          <a:xfrm>
            <a:off x="854259" y="4556960"/>
            <a:ext cx="963442" cy="338316"/>
          </a:xfrm>
          <a:prstGeom prst="rect">
            <a:avLst/>
          </a:prstGeom>
          <a:solidFill>
            <a:srgbClr val="007CBC">
              <a:alpha val="9804"/>
            </a:srgbClr>
          </a:solidFill>
          <a:ln w="12700" cap="flat" cmpd="sng" algn="ctr">
            <a:noFill/>
            <a:prstDash val="dash"/>
            <a:miter lim="800000"/>
          </a:ln>
          <a:effectLst/>
        </p:spPr>
        <p:txBody>
          <a:bodyPr rot="0" spcFirstLastPara="0" vertOverflow="overflow" horzOverflow="overflow" vert="horz" wrap="square" lIns="288000" tIns="48000" rIns="48000" bIns="60960" numCol="1" spcCol="0" rtlCol="0" fromWordArt="0" anchor="t" anchorCtr="0" forceAA="0" compatLnSpc="1">
            <a:prstTxWarp prst="textNoShape">
              <a:avLst/>
            </a:prstTxWarp>
            <a:noAutofit/>
          </a:bodyPr>
          <a:lstStyle/>
          <a:p>
            <a:pPr defTabSz="1219151">
              <a:defRPr/>
            </a:pPr>
            <a:r>
              <a:rPr lang="en-US" altLang="ja-JP" sz="667" kern="0" dirty="0">
                <a:solidFill>
                  <a:srgbClr val="007CBC"/>
                </a:solidFill>
                <a:latin typeface="Meiryo" panose="020B0604030504040204" pitchFamily="34" charset="-128"/>
                <a:ea typeface="Meiryo" panose="020B0604030504040204" pitchFamily="34" charset="-128"/>
              </a:rPr>
              <a:t>Private #2</a:t>
            </a:r>
          </a:p>
          <a:p>
            <a:pPr defTabSz="1219151">
              <a:defRPr/>
            </a:pPr>
            <a:r>
              <a:rPr lang="ja-JP" altLang="en-US" sz="667" kern="0">
                <a:solidFill>
                  <a:srgbClr val="007CBC"/>
                </a:solidFill>
                <a:latin typeface="Meiryo" panose="020B0604030504040204" pitchFamily="34" charset="-128"/>
                <a:ea typeface="Meiryo" panose="020B0604030504040204" pitchFamily="34" charset="-128"/>
              </a:rPr>
              <a:t>サブネット</a:t>
            </a:r>
            <a:endParaRPr lang="en-US" sz="667" kern="0" dirty="0">
              <a:solidFill>
                <a:srgbClr val="007CBC"/>
              </a:solidFill>
              <a:latin typeface="Meiryo" panose="020B0604030504040204" pitchFamily="34" charset="-128"/>
              <a:ea typeface="Meiryo" panose="020B0604030504040204" pitchFamily="34" charset="-128"/>
            </a:endParaRPr>
          </a:p>
        </p:txBody>
      </p:sp>
      <p:pic>
        <p:nvPicPr>
          <p:cNvPr id="172" name="Graphic 13">
            <a:extLst>
              <a:ext uri="{FF2B5EF4-FFF2-40B4-BE49-F238E27FC236}">
                <a16:creationId xmlns:a16="http://schemas.microsoft.com/office/drawing/2014/main" id="{93878AF4-6186-D146-8A7F-0FE3061E5A9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54259" y="4554598"/>
            <a:ext cx="227853" cy="227853"/>
          </a:xfrm>
          <a:prstGeom prst="rect">
            <a:avLst/>
          </a:prstGeom>
        </p:spPr>
      </p:pic>
      <p:sp>
        <p:nvSpPr>
          <p:cNvPr id="173" name="Rectangle 28">
            <a:extLst>
              <a:ext uri="{FF2B5EF4-FFF2-40B4-BE49-F238E27FC236}">
                <a16:creationId xmlns:a16="http://schemas.microsoft.com/office/drawing/2014/main" id="{84FF44CD-0AEF-4946-9A89-666E62BD06E9}"/>
              </a:ext>
            </a:extLst>
          </p:cNvPr>
          <p:cNvSpPr/>
          <p:nvPr/>
        </p:nvSpPr>
        <p:spPr>
          <a:xfrm>
            <a:off x="1955374" y="4554750"/>
            <a:ext cx="963442" cy="327329"/>
          </a:xfrm>
          <a:prstGeom prst="rect">
            <a:avLst/>
          </a:prstGeom>
          <a:solidFill>
            <a:srgbClr val="007CBC">
              <a:alpha val="9804"/>
            </a:srgbClr>
          </a:solidFill>
          <a:ln w="12700" cap="flat" cmpd="sng" algn="ctr">
            <a:noFill/>
            <a:prstDash val="dash"/>
            <a:miter lim="800000"/>
          </a:ln>
          <a:effectLst/>
        </p:spPr>
        <p:txBody>
          <a:bodyPr rot="0" spcFirstLastPara="0" vertOverflow="overflow" horzOverflow="overflow" vert="horz" wrap="square" lIns="288000" tIns="48000" rIns="48000" bIns="60960" numCol="1" spcCol="0" rtlCol="0" fromWordArt="0" anchor="t" anchorCtr="0" forceAA="0" compatLnSpc="1">
            <a:prstTxWarp prst="textNoShape">
              <a:avLst/>
            </a:prstTxWarp>
            <a:noAutofit/>
          </a:bodyPr>
          <a:lstStyle/>
          <a:p>
            <a:pPr defTabSz="1219151">
              <a:defRPr/>
            </a:pPr>
            <a:r>
              <a:rPr lang="en-US" altLang="ja-JP" sz="667" kern="0" dirty="0">
                <a:solidFill>
                  <a:srgbClr val="007CBC"/>
                </a:solidFill>
                <a:latin typeface="Meiryo" panose="020B0604030504040204" pitchFamily="34" charset="-128"/>
                <a:ea typeface="Meiryo" panose="020B0604030504040204" pitchFamily="34" charset="-128"/>
              </a:rPr>
              <a:t>Private #2</a:t>
            </a:r>
          </a:p>
          <a:p>
            <a:pPr defTabSz="1219151">
              <a:defRPr/>
            </a:pPr>
            <a:r>
              <a:rPr lang="ja-JP" altLang="en-US" sz="667" kern="0">
                <a:solidFill>
                  <a:srgbClr val="007CBC"/>
                </a:solidFill>
                <a:latin typeface="Meiryo" panose="020B0604030504040204" pitchFamily="34" charset="-128"/>
                <a:ea typeface="Meiryo" panose="020B0604030504040204" pitchFamily="34" charset="-128"/>
              </a:rPr>
              <a:t>サブネット</a:t>
            </a:r>
            <a:endParaRPr lang="en-US" sz="667" kern="0" dirty="0">
              <a:solidFill>
                <a:srgbClr val="007CBC"/>
              </a:solidFill>
              <a:latin typeface="Meiryo" panose="020B0604030504040204" pitchFamily="34" charset="-128"/>
              <a:ea typeface="Meiryo" panose="020B0604030504040204" pitchFamily="34" charset="-128"/>
            </a:endParaRPr>
          </a:p>
        </p:txBody>
      </p:sp>
      <p:pic>
        <p:nvPicPr>
          <p:cNvPr id="174" name="Graphic 13">
            <a:extLst>
              <a:ext uri="{FF2B5EF4-FFF2-40B4-BE49-F238E27FC236}">
                <a16:creationId xmlns:a16="http://schemas.microsoft.com/office/drawing/2014/main" id="{11764C47-5635-1248-93A2-0EC454DE147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955374" y="4552389"/>
            <a:ext cx="230063" cy="230063"/>
          </a:xfrm>
          <a:prstGeom prst="rect">
            <a:avLst/>
          </a:prstGeom>
        </p:spPr>
      </p:pic>
      <p:sp>
        <p:nvSpPr>
          <p:cNvPr id="175" name="TextBox 197">
            <a:extLst>
              <a:ext uri="{FF2B5EF4-FFF2-40B4-BE49-F238E27FC236}">
                <a16:creationId xmlns:a16="http://schemas.microsoft.com/office/drawing/2014/main" id="{DBBE8298-59E7-6C43-8FDE-AFCEC804AFCE}"/>
              </a:ext>
            </a:extLst>
          </p:cNvPr>
          <p:cNvSpPr txBox="1"/>
          <p:nvPr/>
        </p:nvSpPr>
        <p:spPr>
          <a:xfrm>
            <a:off x="742772" y="4989683"/>
            <a:ext cx="1116315" cy="402412"/>
          </a:xfrm>
          <a:prstGeom prst="rect">
            <a:avLst/>
          </a:prstGeom>
          <a:noFill/>
        </p:spPr>
        <p:txBody>
          <a:bodyPr wrap="square" tIns="48000" rtlCol="0">
            <a:spAutoFit/>
          </a:bodyPr>
          <a:lstStyle/>
          <a:p>
            <a:pPr algn="ctr">
              <a:defRPr/>
            </a:pPr>
            <a:r>
              <a:rPr lang="en-US" sz="1000" dirty="0">
                <a:solidFill>
                  <a:schemeClr val="tx1">
                    <a:lumMod val="75000"/>
                  </a:schemeClr>
                </a:solidFill>
                <a:latin typeface="Meiryo" panose="020B0604030504040204" pitchFamily="34" charset="-128"/>
                <a:ea typeface="Meiryo" panose="020B0604030504040204" pitchFamily="34" charset="-128"/>
              </a:rPr>
              <a:t>VPC</a:t>
            </a:r>
            <a:r>
              <a:rPr lang="ja-JP" altLang="en-US" sz="1000" dirty="0">
                <a:solidFill>
                  <a:schemeClr val="tx1">
                    <a:lumMod val="75000"/>
                  </a:schemeClr>
                </a:solidFill>
                <a:latin typeface="Meiryo" panose="020B0604030504040204" pitchFamily="34" charset="-128"/>
                <a:ea typeface="Meiryo" panose="020B0604030504040204" pitchFamily="34" charset="-128"/>
              </a:rPr>
              <a:t>エンドポイント</a:t>
            </a:r>
            <a:endParaRPr lang="en-US" sz="1000" dirty="0">
              <a:solidFill>
                <a:schemeClr val="tx1">
                  <a:lumMod val="75000"/>
                </a:schemeClr>
              </a:solidFill>
              <a:latin typeface="Meiryo" panose="020B0604030504040204" pitchFamily="34" charset="-128"/>
              <a:ea typeface="Meiryo" panose="020B0604030504040204" pitchFamily="34" charset="-128"/>
            </a:endParaRPr>
          </a:p>
        </p:txBody>
      </p:sp>
      <p:pic>
        <p:nvPicPr>
          <p:cNvPr id="176" name="Graphic 15">
            <a:extLst>
              <a:ext uri="{FF2B5EF4-FFF2-40B4-BE49-F238E27FC236}">
                <a16:creationId xmlns:a16="http://schemas.microsoft.com/office/drawing/2014/main" id="{153A278C-F698-3848-ACAE-C659198E3F2B}"/>
              </a:ext>
            </a:extLst>
          </p:cNvPr>
          <p:cNvPicPr>
            <a:picLocks noChangeAspect="1"/>
          </p:cNvPicPr>
          <p:nvPr/>
        </p:nvPicPr>
        <p:blipFill>
          <a:blip r:embed="rId15" cstate="screen">
            <a:extLst>
              <a:ext uri="{28A0092B-C50C-407E-A947-70E740481C1C}">
                <a14:useLocalDpi xmlns:a14="http://schemas.microsoft.com/office/drawing/2010/main"/>
              </a:ext>
              <a:ext uri="{96DAC541-7B7A-43D3-8B79-37D633B846F1}">
                <asvg:svgBlip xmlns:asvg="http://schemas.microsoft.com/office/drawing/2016/SVG/main" r:embed="rId16"/>
              </a:ext>
            </a:extLst>
          </a:blip>
          <a:stretch>
            <a:fillRect/>
          </a:stretch>
        </p:blipFill>
        <p:spPr>
          <a:xfrm>
            <a:off x="1782287" y="4922605"/>
            <a:ext cx="210896" cy="210896"/>
          </a:xfrm>
          <a:prstGeom prst="rect">
            <a:avLst/>
          </a:prstGeom>
        </p:spPr>
      </p:pic>
      <p:pic>
        <p:nvPicPr>
          <p:cNvPr id="199" name="Graphic 41">
            <a:extLst>
              <a:ext uri="{FF2B5EF4-FFF2-40B4-BE49-F238E27FC236}">
                <a16:creationId xmlns:a16="http://schemas.microsoft.com/office/drawing/2014/main" id="{35C0608B-4568-4EF7-9273-C0F8F2C3D890}"/>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575960" y="4255893"/>
            <a:ext cx="240000" cy="240000"/>
          </a:xfrm>
          <a:prstGeom prst="rect">
            <a:avLst/>
          </a:prstGeom>
        </p:spPr>
      </p:pic>
      <p:pic>
        <p:nvPicPr>
          <p:cNvPr id="200" name="Graphic 41">
            <a:extLst>
              <a:ext uri="{FF2B5EF4-FFF2-40B4-BE49-F238E27FC236}">
                <a16:creationId xmlns:a16="http://schemas.microsoft.com/office/drawing/2014/main" id="{35C0608B-4568-4EF7-9273-C0F8F2C3D890}"/>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575960" y="4606116"/>
            <a:ext cx="240000" cy="240000"/>
          </a:xfrm>
          <a:prstGeom prst="rect">
            <a:avLst/>
          </a:prstGeom>
        </p:spPr>
      </p:pic>
      <p:pic>
        <p:nvPicPr>
          <p:cNvPr id="201" name="Graphic 41">
            <a:extLst>
              <a:ext uri="{FF2B5EF4-FFF2-40B4-BE49-F238E27FC236}">
                <a16:creationId xmlns:a16="http://schemas.microsoft.com/office/drawing/2014/main" id="{35C0608B-4568-4EF7-9273-C0F8F2C3D890}"/>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2687778" y="4255893"/>
            <a:ext cx="240000" cy="240000"/>
          </a:xfrm>
          <a:prstGeom prst="rect">
            <a:avLst/>
          </a:prstGeom>
        </p:spPr>
      </p:pic>
      <p:pic>
        <p:nvPicPr>
          <p:cNvPr id="202" name="Graphic 41">
            <a:extLst>
              <a:ext uri="{FF2B5EF4-FFF2-40B4-BE49-F238E27FC236}">
                <a16:creationId xmlns:a16="http://schemas.microsoft.com/office/drawing/2014/main" id="{35C0608B-4568-4EF7-9273-C0F8F2C3D890}"/>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2687778" y="4606116"/>
            <a:ext cx="240000" cy="240000"/>
          </a:xfrm>
          <a:prstGeom prst="rect">
            <a:avLst/>
          </a:prstGeom>
        </p:spPr>
      </p:pic>
      <p:sp>
        <p:nvSpPr>
          <p:cNvPr id="203" name="Rectangle 8">
            <a:extLst>
              <a:ext uri="{FF2B5EF4-FFF2-40B4-BE49-F238E27FC236}">
                <a16:creationId xmlns:a16="http://schemas.microsoft.com/office/drawing/2014/main" id="{03251CF1-A0FB-FA48-A582-2429B446E843}"/>
              </a:ext>
            </a:extLst>
          </p:cNvPr>
          <p:cNvSpPr/>
          <p:nvPr/>
        </p:nvSpPr>
        <p:spPr>
          <a:xfrm>
            <a:off x="4817869" y="3257914"/>
            <a:ext cx="6724478" cy="2883003"/>
          </a:xfrm>
          <a:prstGeom prst="rect">
            <a:avLst/>
          </a:prstGeom>
          <a:noFill/>
          <a:ln w="12700">
            <a:solidFill>
              <a:srgbClr val="5B9CD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288000" tIns="48000" rIns="48000"/>
          <a:lstStyle/>
          <a:p>
            <a:pPr>
              <a:defRPr/>
            </a:pPr>
            <a:r>
              <a:rPr lang="en-US" sz="1333" dirty="0">
                <a:solidFill>
                  <a:srgbClr val="5B9CD5"/>
                </a:solidFill>
                <a:latin typeface="Meiryo" panose="020B0604030504040204" pitchFamily="34" charset="-128"/>
                <a:ea typeface="Meiryo" panose="020B0604030504040204" pitchFamily="34" charset="-128"/>
                <a:cs typeface="Arial" panose="020B0604020202020204" pitchFamily="34" charset="0"/>
              </a:rPr>
              <a:t>Region</a:t>
            </a:r>
          </a:p>
        </p:txBody>
      </p:sp>
      <p:pic>
        <p:nvPicPr>
          <p:cNvPr id="204" name="Graphic 25">
            <a:extLst>
              <a:ext uri="{FF2B5EF4-FFF2-40B4-BE49-F238E27FC236}">
                <a16:creationId xmlns:a16="http://schemas.microsoft.com/office/drawing/2014/main" id="{CE186AD3-07FF-D742-892C-DBD6C999A17A}"/>
              </a:ext>
            </a:extLst>
          </p:cNvPr>
          <p:cNvPicPr>
            <a:picLocks noChangeAspect="1" noChangeArrowheads="1"/>
          </p:cNvPicPr>
          <p:nvPr/>
        </p:nvPicPr>
        <p:blipFill>
          <a:blip r:embed="rId19" cstate="screen">
            <a:extLst>
              <a:ext uri="{28A0092B-C50C-407E-A947-70E740481C1C}">
                <a14:useLocalDpi xmlns:a14="http://schemas.microsoft.com/office/drawing/2010/main" val="0"/>
              </a:ext>
            </a:extLst>
          </a:blip>
          <a:srcRect/>
          <a:stretch>
            <a:fillRect/>
          </a:stretch>
        </p:blipFill>
        <p:spPr bwMode="auto">
          <a:xfrm>
            <a:off x="4817868" y="3257915"/>
            <a:ext cx="240000" cy="2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 name="Rectangle 29">
            <a:extLst>
              <a:ext uri="{FF2B5EF4-FFF2-40B4-BE49-F238E27FC236}">
                <a16:creationId xmlns:a16="http://schemas.microsoft.com/office/drawing/2014/main" id="{78B89E58-9D88-0246-A097-3FFC5B885213}"/>
              </a:ext>
            </a:extLst>
          </p:cNvPr>
          <p:cNvSpPr/>
          <p:nvPr/>
        </p:nvSpPr>
        <p:spPr>
          <a:xfrm>
            <a:off x="8223527" y="1795177"/>
            <a:ext cx="3357942" cy="1333860"/>
          </a:xfrm>
          <a:prstGeom prst="rect">
            <a:avLst/>
          </a:prstGeom>
          <a:noFill/>
          <a:ln w="9525">
            <a:solidFill>
              <a:schemeClr val="tx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0000" tIns="48000" rIns="121920" bIns="60960" numCol="1" spcCol="0" rtlCol="0" fromWordArt="0" anchor="t" anchorCtr="0" forceAA="0" compatLnSpc="1">
            <a:prstTxWarp prst="textNoShape">
              <a:avLst/>
            </a:prstTxWarp>
            <a:noAutofit/>
          </a:bodyPr>
          <a:lstStyle/>
          <a:p>
            <a:pPr algn="l"/>
            <a:r>
              <a:rPr lang="en-US" sz="1500" dirty="0">
                <a:ln w="0"/>
                <a:solidFill>
                  <a:schemeClr val="tx1">
                    <a:lumMod val="75000"/>
                  </a:schemeClr>
                </a:solidFill>
                <a:latin typeface="Meiryo" panose="020B0604030504040204" pitchFamily="34" charset="-128"/>
                <a:ea typeface="Meiryo" panose="020B0604030504040204" pitchFamily="34" charset="-128"/>
              </a:rPr>
              <a:t>AWS Edge Location</a:t>
            </a:r>
          </a:p>
        </p:txBody>
      </p:sp>
      <p:pic>
        <p:nvPicPr>
          <p:cNvPr id="206" name="Graphic 9">
            <a:extLst>
              <a:ext uri="{FF2B5EF4-FFF2-40B4-BE49-F238E27FC236}">
                <a16:creationId xmlns:a16="http://schemas.microsoft.com/office/drawing/2014/main" id="{4E413C25-B51B-1A46-8BC8-857312340DC4}"/>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8208747" y="1797498"/>
            <a:ext cx="240000" cy="240000"/>
          </a:xfrm>
          <a:prstGeom prst="rect">
            <a:avLst/>
          </a:prstGeom>
          <a:ln>
            <a:noFill/>
          </a:ln>
        </p:spPr>
      </p:pic>
      <p:pic>
        <p:nvPicPr>
          <p:cNvPr id="207" name="Graphic 41">
            <a:extLst>
              <a:ext uri="{FF2B5EF4-FFF2-40B4-BE49-F238E27FC236}">
                <a16:creationId xmlns:a16="http://schemas.microsoft.com/office/drawing/2014/main" id="{10E59CC6-98D2-3D4D-BDF8-2AA45D3DDD8F}"/>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8937186" y="2491659"/>
            <a:ext cx="296298" cy="296298"/>
          </a:xfrm>
          <a:prstGeom prst="rect">
            <a:avLst/>
          </a:prstGeom>
        </p:spPr>
      </p:pic>
      <p:sp>
        <p:nvSpPr>
          <p:cNvPr id="210" name="TextBox 197">
            <a:extLst>
              <a:ext uri="{FF2B5EF4-FFF2-40B4-BE49-F238E27FC236}">
                <a16:creationId xmlns:a16="http://schemas.microsoft.com/office/drawing/2014/main" id="{C74DEBFF-AB23-944A-AE46-186472468937}"/>
              </a:ext>
            </a:extLst>
          </p:cNvPr>
          <p:cNvSpPr txBox="1"/>
          <p:nvPr/>
        </p:nvSpPr>
        <p:spPr>
          <a:xfrm>
            <a:off x="8717538" y="2757270"/>
            <a:ext cx="727798" cy="225114"/>
          </a:xfrm>
          <a:prstGeom prst="rect">
            <a:avLst/>
          </a:prstGeom>
          <a:noFill/>
        </p:spPr>
        <p:txBody>
          <a:bodyPr wrap="square" lIns="48000" tIns="48000" rIns="48000" bIns="48000" rtlCol="0">
            <a:spAutoFit/>
          </a:bodyPr>
          <a:lstStyle/>
          <a:p>
            <a:pPr algn="ctr"/>
            <a:r>
              <a:rPr lang="en-US" sz="833" dirty="0">
                <a:latin typeface="Meiryo" panose="020B0604030504040204" pitchFamily="34" charset="-128"/>
                <a:ea typeface="Meiryo" panose="020B0604030504040204" pitchFamily="34" charset="-128"/>
                <a:cs typeface="Calibri" panose="020F0502020204030204" pitchFamily="34" charset="0"/>
              </a:rPr>
              <a:t>Route53</a:t>
            </a:r>
          </a:p>
        </p:txBody>
      </p:sp>
      <p:pic>
        <p:nvPicPr>
          <p:cNvPr id="211" name="Graphic 26">
            <a:extLst>
              <a:ext uri="{FF2B5EF4-FFF2-40B4-BE49-F238E27FC236}">
                <a16:creationId xmlns:a16="http://schemas.microsoft.com/office/drawing/2014/main" id="{25783F82-C185-FB48-8BF1-CE0A56605EC5}"/>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10136092" y="2491659"/>
            <a:ext cx="296298" cy="296298"/>
          </a:xfrm>
          <a:prstGeom prst="rect">
            <a:avLst/>
          </a:prstGeom>
        </p:spPr>
      </p:pic>
      <p:sp>
        <p:nvSpPr>
          <p:cNvPr id="212" name="TextBox 4">
            <a:extLst>
              <a:ext uri="{FF2B5EF4-FFF2-40B4-BE49-F238E27FC236}">
                <a16:creationId xmlns:a16="http://schemas.microsoft.com/office/drawing/2014/main" id="{B28E79F1-829E-1D4A-A90C-2B6C4E2F7BE1}"/>
              </a:ext>
            </a:extLst>
          </p:cNvPr>
          <p:cNvSpPr txBox="1"/>
          <p:nvPr/>
        </p:nvSpPr>
        <p:spPr>
          <a:xfrm>
            <a:off x="10057223" y="2757271"/>
            <a:ext cx="466305" cy="353290"/>
          </a:xfrm>
          <a:prstGeom prst="rect">
            <a:avLst/>
          </a:prstGeom>
          <a:noFill/>
        </p:spPr>
        <p:txBody>
          <a:bodyPr wrap="square" lIns="48000" tIns="48000" rIns="48000" bIns="48000" rtlCol="0">
            <a:spAutoFit/>
          </a:bodyPr>
          <a:lstStyle/>
          <a:p>
            <a:pPr algn="ctr"/>
            <a:r>
              <a:rPr lang="en-US" sz="833" dirty="0">
                <a:latin typeface="Meiryo" panose="020B0604030504040204" pitchFamily="34" charset="-128"/>
                <a:ea typeface="Meiryo" panose="020B0604030504040204" pitchFamily="34" charset="-128"/>
                <a:cs typeface="Calibri" panose="020F0502020204030204" pitchFamily="34" charset="0"/>
              </a:rPr>
              <a:t>AWS</a:t>
            </a:r>
            <a:br>
              <a:rPr lang="en-US" sz="833" dirty="0">
                <a:latin typeface="Meiryo" panose="020B0604030504040204" pitchFamily="34" charset="-128"/>
                <a:ea typeface="Meiryo" panose="020B0604030504040204" pitchFamily="34" charset="-128"/>
                <a:cs typeface="Calibri" panose="020F0502020204030204" pitchFamily="34" charset="0"/>
              </a:rPr>
            </a:br>
            <a:r>
              <a:rPr lang="en-US" sz="833" dirty="0">
                <a:latin typeface="Meiryo" panose="020B0604030504040204" pitchFamily="34" charset="-128"/>
                <a:ea typeface="Meiryo" panose="020B0604030504040204" pitchFamily="34" charset="-128"/>
                <a:cs typeface="Calibri" panose="020F0502020204030204" pitchFamily="34" charset="0"/>
              </a:rPr>
              <a:t>WAF</a:t>
            </a:r>
          </a:p>
        </p:txBody>
      </p:sp>
      <p:pic>
        <p:nvPicPr>
          <p:cNvPr id="216" name="Graphic 19">
            <a:extLst>
              <a:ext uri="{FF2B5EF4-FFF2-40B4-BE49-F238E27FC236}">
                <a16:creationId xmlns:a16="http://schemas.microsoft.com/office/drawing/2014/main" id="{3D31A7E6-E28F-CB4B-987D-DBFDBFD50FCF}"/>
              </a:ext>
            </a:extLst>
          </p:cNvPr>
          <p:cNvPicPr>
            <a:picLocks noChangeAspect="1" noChangeArrowheads="1"/>
          </p:cNvPicPr>
          <p:nvPr/>
        </p:nvPicPr>
        <p:blipFill>
          <a:blip r:embed="rId26" cstate="screen">
            <a:extLst>
              <a:ext uri="{28A0092B-C50C-407E-A947-70E740481C1C}">
                <a14:useLocalDpi xmlns:a14="http://schemas.microsoft.com/office/drawing/2010/main" val="0"/>
              </a:ext>
            </a:extLst>
          </a:blip>
          <a:srcRect/>
          <a:stretch>
            <a:fillRect/>
          </a:stretch>
        </p:blipFill>
        <p:spPr bwMode="auto">
          <a:xfrm>
            <a:off x="9535987" y="2491658"/>
            <a:ext cx="297600" cy="29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7" name="TextBox 4">
            <a:extLst>
              <a:ext uri="{FF2B5EF4-FFF2-40B4-BE49-F238E27FC236}">
                <a16:creationId xmlns:a16="http://schemas.microsoft.com/office/drawing/2014/main" id="{B28E79F1-829E-1D4A-A90C-2B6C4E2F7BE1}"/>
              </a:ext>
            </a:extLst>
          </p:cNvPr>
          <p:cNvSpPr txBox="1"/>
          <p:nvPr/>
        </p:nvSpPr>
        <p:spPr>
          <a:xfrm>
            <a:off x="9456163" y="2757270"/>
            <a:ext cx="466305" cy="353290"/>
          </a:xfrm>
          <a:prstGeom prst="rect">
            <a:avLst/>
          </a:prstGeom>
          <a:noFill/>
        </p:spPr>
        <p:txBody>
          <a:bodyPr wrap="square" lIns="48000" tIns="48000" rIns="48000" bIns="48000" rtlCol="0">
            <a:spAutoFit/>
          </a:bodyPr>
          <a:lstStyle/>
          <a:p>
            <a:pPr algn="ctr"/>
            <a:r>
              <a:rPr lang="en-US" sz="833" dirty="0">
                <a:latin typeface="Meiryo" panose="020B0604030504040204" pitchFamily="34" charset="-128"/>
                <a:ea typeface="Meiryo" panose="020B0604030504040204" pitchFamily="34" charset="-128"/>
                <a:cs typeface="Calibri" panose="020F0502020204030204" pitchFamily="34" charset="0"/>
              </a:rPr>
              <a:t>Cloud</a:t>
            </a:r>
          </a:p>
          <a:p>
            <a:pPr algn="ctr"/>
            <a:r>
              <a:rPr lang="en-US" sz="833" dirty="0">
                <a:latin typeface="Meiryo" panose="020B0604030504040204" pitchFamily="34" charset="-128"/>
                <a:ea typeface="Meiryo" panose="020B0604030504040204" pitchFamily="34" charset="-128"/>
                <a:cs typeface="Calibri" panose="020F0502020204030204" pitchFamily="34" charset="0"/>
              </a:rPr>
              <a:t>Front</a:t>
            </a:r>
          </a:p>
        </p:txBody>
      </p:sp>
      <p:sp>
        <p:nvSpPr>
          <p:cNvPr id="218" name="TextBox 4">
            <a:extLst>
              <a:ext uri="{FF2B5EF4-FFF2-40B4-BE49-F238E27FC236}">
                <a16:creationId xmlns:a16="http://schemas.microsoft.com/office/drawing/2014/main" id="{55C670B9-7E2D-784E-BAB4-A6D4570BF355}"/>
              </a:ext>
            </a:extLst>
          </p:cNvPr>
          <p:cNvSpPr txBox="1"/>
          <p:nvPr/>
        </p:nvSpPr>
        <p:spPr>
          <a:xfrm>
            <a:off x="8327210" y="2364176"/>
            <a:ext cx="609976" cy="353290"/>
          </a:xfrm>
          <a:prstGeom prst="rect">
            <a:avLst/>
          </a:prstGeom>
          <a:noFill/>
        </p:spPr>
        <p:txBody>
          <a:bodyPr wrap="square" lIns="48000" tIns="48000" rIns="48000" bIns="48000" rtlCol="0">
            <a:spAutoFit/>
          </a:bodyPr>
          <a:lstStyle/>
          <a:p>
            <a:pPr algn="ctr"/>
            <a:r>
              <a:rPr lang="en-US" sz="833" dirty="0">
                <a:solidFill>
                  <a:schemeClr val="tx1">
                    <a:lumMod val="75000"/>
                  </a:schemeClr>
                </a:solidFill>
                <a:latin typeface="Meiryo" panose="020B0604030504040204" pitchFamily="34" charset="-128"/>
                <a:ea typeface="Meiryo" panose="020B0604030504040204" pitchFamily="34" charset="-128"/>
                <a:cs typeface="Calibri" panose="020F0502020204030204" pitchFamily="34" charset="0"/>
              </a:rPr>
              <a:t>AWS Shield</a:t>
            </a:r>
          </a:p>
        </p:txBody>
      </p:sp>
      <p:pic>
        <p:nvPicPr>
          <p:cNvPr id="219" name="Graphic 13">
            <a:extLst>
              <a:ext uri="{FF2B5EF4-FFF2-40B4-BE49-F238E27FC236}">
                <a16:creationId xmlns:a16="http://schemas.microsoft.com/office/drawing/2014/main" id="{F838D467-0BE8-E84A-9803-6F38B814579A}"/>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8491707" y="2090698"/>
            <a:ext cx="295456" cy="295456"/>
          </a:xfrm>
          <a:prstGeom prst="rect">
            <a:avLst/>
          </a:prstGeom>
        </p:spPr>
      </p:pic>
      <p:pic>
        <p:nvPicPr>
          <p:cNvPr id="221" name="Graphic 18">
            <a:extLst>
              <a:ext uri="{FF2B5EF4-FFF2-40B4-BE49-F238E27FC236}">
                <a16:creationId xmlns:a16="http://schemas.microsoft.com/office/drawing/2014/main" id="{EF4D326E-A994-E949-AA11-45A12CB72696}"/>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10734892" y="2491658"/>
            <a:ext cx="297600" cy="297600"/>
          </a:xfrm>
          <a:prstGeom prst="rect">
            <a:avLst/>
          </a:prstGeom>
        </p:spPr>
      </p:pic>
      <p:sp>
        <p:nvSpPr>
          <p:cNvPr id="222" name="TextBox 4">
            <a:extLst>
              <a:ext uri="{FF2B5EF4-FFF2-40B4-BE49-F238E27FC236}">
                <a16:creationId xmlns:a16="http://schemas.microsoft.com/office/drawing/2014/main" id="{B28E79F1-829E-1D4A-A90C-2B6C4E2F7BE1}"/>
              </a:ext>
            </a:extLst>
          </p:cNvPr>
          <p:cNvSpPr txBox="1"/>
          <p:nvPr/>
        </p:nvSpPr>
        <p:spPr>
          <a:xfrm>
            <a:off x="10534246" y="2757271"/>
            <a:ext cx="663856" cy="353290"/>
          </a:xfrm>
          <a:prstGeom prst="rect">
            <a:avLst/>
          </a:prstGeom>
          <a:noFill/>
        </p:spPr>
        <p:txBody>
          <a:bodyPr wrap="square" lIns="48000" tIns="48000" rIns="48000" bIns="48000" rtlCol="0">
            <a:spAutoFit/>
          </a:bodyPr>
          <a:lstStyle/>
          <a:p>
            <a:pPr algn="ctr"/>
            <a:r>
              <a:rPr lang="en-US" sz="833" dirty="0">
                <a:latin typeface="Meiryo" panose="020B0604030504040204" pitchFamily="34" charset="-128"/>
                <a:ea typeface="Meiryo" panose="020B0604030504040204" pitchFamily="34" charset="-128"/>
                <a:cs typeface="Calibri" panose="020F0502020204030204" pitchFamily="34" charset="0"/>
              </a:rPr>
              <a:t>API</a:t>
            </a:r>
          </a:p>
          <a:p>
            <a:pPr algn="ctr"/>
            <a:r>
              <a:rPr lang="en-US" sz="833" dirty="0">
                <a:latin typeface="Meiryo" panose="020B0604030504040204" pitchFamily="34" charset="-128"/>
                <a:ea typeface="Meiryo" panose="020B0604030504040204" pitchFamily="34" charset="-128"/>
                <a:cs typeface="Calibri" panose="020F0502020204030204" pitchFamily="34" charset="0"/>
              </a:rPr>
              <a:t>Gateway</a:t>
            </a:r>
          </a:p>
        </p:txBody>
      </p:sp>
      <p:cxnSp>
        <p:nvCxnSpPr>
          <p:cNvPr id="223" name="Straight Arrow Connector 28">
            <a:extLst>
              <a:ext uri="{FF2B5EF4-FFF2-40B4-BE49-F238E27FC236}">
                <a16:creationId xmlns:a16="http://schemas.microsoft.com/office/drawing/2014/main" id="{98E0A166-7709-974D-916A-99678C8D4026}"/>
              </a:ext>
            </a:extLst>
          </p:cNvPr>
          <p:cNvCxnSpPr>
            <a:cxnSpLocks/>
            <a:stCxn id="216" idx="3"/>
            <a:endCxn id="211" idx="1"/>
          </p:cNvCxnSpPr>
          <p:nvPr/>
        </p:nvCxnSpPr>
        <p:spPr>
          <a:xfrm flipV="1">
            <a:off x="9833587" y="2639809"/>
            <a:ext cx="302504" cy="651"/>
          </a:xfrm>
          <a:prstGeom prst="straightConnector1">
            <a:avLst/>
          </a:prstGeom>
          <a:ln w="63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4" name="Straight Arrow Connector 28">
            <a:extLst>
              <a:ext uri="{FF2B5EF4-FFF2-40B4-BE49-F238E27FC236}">
                <a16:creationId xmlns:a16="http://schemas.microsoft.com/office/drawing/2014/main" id="{98E0A166-7709-974D-916A-99678C8D4026}"/>
              </a:ext>
            </a:extLst>
          </p:cNvPr>
          <p:cNvCxnSpPr>
            <a:cxnSpLocks/>
            <a:stCxn id="211" idx="3"/>
            <a:endCxn id="221" idx="1"/>
          </p:cNvCxnSpPr>
          <p:nvPr/>
        </p:nvCxnSpPr>
        <p:spPr>
          <a:xfrm>
            <a:off x="10432389" y="2639809"/>
            <a:ext cx="302504" cy="651"/>
          </a:xfrm>
          <a:prstGeom prst="straightConnector1">
            <a:avLst/>
          </a:prstGeom>
          <a:ln w="63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225" name="Graphic 40">
            <a:extLst>
              <a:ext uri="{FF2B5EF4-FFF2-40B4-BE49-F238E27FC236}">
                <a16:creationId xmlns:a16="http://schemas.microsoft.com/office/drawing/2014/main" id="{98975934-33F8-8747-A7E5-079099CF812A}"/>
              </a:ext>
            </a:extLst>
          </p:cNvPr>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a:off x="5944245" y="4356482"/>
            <a:ext cx="288000" cy="288000"/>
          </a:xfrm>
          <a:prstGeom prst="rect">
            <a:avLst/>
          </a:prstGeom>
        </p:spPr>
      </p:pic>
      <p:sp>
        <p:nvSpPr>
          <p:cNvPr id="227" name="Rectangle 28">
            <a:extLst>
              <a:ext uri="{FF2B5EF4-FFF2-40B4-BE49-F238E27FC236}">
                <a16:creationId xmlns:a16="http://schemas.microsoft.com/office/drawing/2014/main" id="{23D05A65-A522-554E-A67D-91D6C775E94B}"/>
              </a:ext>
            </a:extLst>
          </p:cNvPr>
          <p:cNvSpPr/>
          <p:nvPr/>
        </p:nvSpPr>
        <p:spPr>
          <a:xfrm>
            <a:off x="9967373" y="4772127"/>
            <a:ext cx="1284591" cy="427012"/>
          </a:xfrm>
          <a:prstGeom prst="rect">
            <a:avLst/>
          </a:prstGeom>
          <a:solidFill>
            <a:srgbClr val="007CBC">
              <a:alpha val="9804"/>
            </a:srgbClr>
          </a:solidFill>
          <a:ln w="12700" cap="flat" cmpd="sng" algn="ctr">
            <a:noFill/>
            <a:prstDash val="dash"/>
            <a:miter lim="800000"/>
          </a:ln>
          <a:effectLst/>
        </p:spPr>
        <p:txBody>
          <a:bodyPr rot="0" spcFirstLastPara="0" vertOverflow="overflow" horzOverflow="overflow" vert="horz" wrap="square" lIns="336000" tIns="48000" rIns="121920" bIns="60960" numCol="1" spcCol="0" rtlCol="0" fromWordArt="0" anchor="t" anchorCtr="0" forceAA="0" compatLnSpc="1">
            <a:prstTxWarp prst="textNoShape">
              <a:avLst/>
            </a:prstTxWarp>
            <a:noAutofit/>
          </a:bodyPr>
          <a:lstStyle/>
          <a:p>
            <a:pPr defTabSz="1219151">
              <a:defRPr/>
            </a:pPr>
            <a:r>
              <a:rPr lang="en-US" altLang="ja-JP" sz="833" kern="0" dirty="0">
                <a:solidFill>
                  <a:srgbClr val="007CBC"/>
                </a:solidFill>
                <a:latin typeface="Meiryo" panose="020B0604030504040204" pitchFamily="34" charset="-128"/>
                <a:ea typeface="Meiryo" panose="020B0604030504040204" pitchFamily="34" charset="-128"/>
              </a:rPr>
              <a:t>Private</a:t>
            </a:r>
          </a:p>
          <a:p>
            <a:pPr defTabSz="1219151">
              <a:defRPr/>
            </a:pPr>
            <a:r>
              <a:rPr lang="ja-JP" altLang="en-US" sz="833" kern="0">
                <a:solidFill>
                  <a:srgbClr val="007CBC"/>
                </a:solidFill>
                <a:latin typeface="Meiryo" panose="020B0604030504040204" pitchFamily="34" charset="-128"/>
                <a:ea typeface="Meiryo" panose="020B0604030504040204" pitchFamily="34" charset="-128"/>
              </a:rPr>
              <a:t>サブネット</a:t>
            </a:r>
            <a:endParaRPr lang="en-US" sz="833" kern="0" dirty="0">
              <a:solidFill>
                <a:srgbClr val="007CBC"/>
              </a:solidFill>
              <a:latin typeface="Meiryo" panose="020B0604030504040204" pitchFamily="34" charset="-128"/>
              <a:ea typeface="Meiryo" panose="020B0604030504040204" pitchFamily="34" charset="-128"/>
            </a:endParaRPr>
          </a:p>
        </p:txBody>
      </p:sp>
      <p:sp>
        <p:nvSpPr>
          <p:cNvPr id="228" name="Rectangle 28">
            <a:extLst>
              <a:ext uri="{FF2B5EF4-FFF2-40B4-BE49-F238E27FC236}">
                <a16:creationId xmlns:a16="http://schemas.microsoft.com/office/drawing/2014/main" id="{F209D109-681B-604C-97AD-BF6466A72144}"/>
              </a:ext>
            </a:extLst>
          </p:cNvPr>
          <p:cNvSpPr/>
          <p:nvPr/>
        </p:nvSpPr>
        <p:spPr>
          <a:xfrm>
            <a:off x="8499220" y="4762883"/>
            <a:ext cx="1284591" cy="440058"/>
          </a:xfrm>
          <a:prstGeom prst="rect">
            <a:avLst/>
          </a:prstGeom>
          <a:solidFill>
            <a:srgbClr val="007CBC">
              <a:alpha val="9804"/>
            </a:srgbClr>
          </a:solidFill>
          <a:ln w="12700" cap="flat" cmpd="sng" algn="ctr">
            <a:noFill/>
            <a:prstDash val="dash"/>
            <a:miter lim="800000"/>
          </a:ln>
          <a:effectLst/>
        </p:spPr>
        <p:txBody>
          <a:bodyPr rot="0" spcFirstLastPara="0" vertOverflow="overflow" horzOverflow="overflow" vert="horz" wrap="square" lIns="336000" tIns="48000" rIns="121920" bIns="60960" numCol="1" spcCol="0" rtlCol="0" fromWordArt="0" anchor="t" anchorCtr="0" forceAA="0" compatLnSpc="1">
            <a:prstTxWarp prst="textNoShape">
              <a:avLst/>
            </a:prstTxWarp>
            <a:noAutofit/>
          </a:bodyPr>
          <a:lstStyle/>
          <a:p>
            <a:pPr defTabSz="1219151">
              <a:defRPr/>
            </a:pPr>
            <a:r>
              <a:rPr lang="en-US" altLang="ja-JP" sz="833" kern="0" dirty="0">
                <a:solidFill>
                  <a:srgbClr val="007CBC"/>
                </a:solidFill>
                <a:latin typeface="Meiryo" panose="020B0604030504040204" pitchFamily="34" charset="-128"/>
                <a:ea typeface="Meiryo" panose="020B0604030504040204" pitchFamily="34" charset="-128"/>
              </a:rPr>
              <a:t>Private</a:t>
            </a:r>
          </a:p>
          <a:p>
            <a:pPr defTabSz="1219151">
              <a:defRPr/>
            </a:pPr>
            <a:r>
              <a:rPr lang="ja-JP" altLang="en-US" sz="833" kern="0">
                <a:solidFill>
                  <a:srgbClr val="007CBC"/>
                </a:solidFill>
                <a:latin typeface="Meiryo" panose="020B0604030504040204" pitchFamily="34" charset="-128"/>
                <a:ea typeface="Meiryo" panose="020B0604030504040204" pitchFamily="34" charset="-128"/>
              </a:rPr>
              <a:t>サブネット</a:t>
            </a:r>
            <a:endParaRPr lang="en-US" sz="833" kern="0" dirty="0">
              <a:solidFill>
                <a:srgbClr val="007CBC"/>
              </a:solidFill>
              <a:latin typeface="Meiryo" panose="020B0604030504040204" pitchFamily="34" charset="-128"/>
              <a:ea typeface="Meiryo" panose="020B0604030504040204" pitchFamily="34" charset="-128"/>
            </a:endParaRPr>
          </a:p>
        </p:txBody>
      </p:sp>
      <p:sp>
        <p:nvSpPr>
          <p:cNvPr id="229" name="Rectangle 25">
            <a:extLst>
              <a:ext uri="{FF2B5EF4-FFF2-40B4-BE49-F238E27FC236}">
                <a16:creationId xmlns:a16="http://schemas.microsoft.com/office/drawing/2014/main" id="{443C8824-61F8-B64D-8B1B-53DE9DE6655A}"/>
              </a:ext>
            </a:extLst>
          </p:cNvPr>
          <p:cNvSpPr/>
          <p:nvPr/>
        </p:nvSpPr>
        <p:spPr>
          <a:xfrm>
            <a:off x="8361063" y="3666860"/>
            <a:ext cx="3028516" cy="2154816"/>
          </a:xfrm>
          <a:prstGeom prst="rect">
            <a:avLst/>
          </a:prstGeom>
          <a:noFill/>
          <a:ln w="12700" cap="flat" cmpd="sng" algn="ctr">
            <a:solidFill>
              <a:srgbClr val="1D8900"/>
            </a:solidFill>
            <a:prstDash val="solid"/>
            <a:miter lim="800000"/>
          </a:ln>
          <a:effectLst/>
        </p:spPr>
        <p:txBody>
          <a:bodyPr rot="0" spcFirstLastPara="0" vertOverflow="overflow" horzOverflow="overflow" vert="horz" wrap="square" lIns="384000" tIns="48000" rIns="121920" bIns="60960" numCol="1" spcCol="0" rtlCol="0" fromWordArt="0" anchor="t" anchorCtr="0" forceAA="0" compatLnSpc="1">
            <a:prstTxWarp prst="textNoShape">
              <a:avLst/>
            </a:prstTxWarp>
            <a:noAutofit/>
          </a:bodyPr>
          <a:lstStyle/>
          <a:p>
            <a:pPr defTabSz="1219151">
              <a:defRPr/>
            </a:pPr>
            <a:r>
              <a:rPr lang="en-US" sz="1167" kern="0" dirty="0">
                <a:ln w="0"/>
                <a:solidFill>
                  <a:srgbClr val="1D8900"/>
                </a:solidFill>
                <a:latin typeface="Meiryo" panose="020B0604030504040204" pitchFamily="34" charset="-128"/>
                <a:ea typeface="Meiryo" panose="020B0604030504040204" pitchFamily="34" charset="-128"/>
              </a:rPr>
              <a:t>VPC(</a:t>
            </a:r>
            <a:r>
              <a:rPr lang="en-US" sz="1167" b="1" kern="0" dirty="0">
                <a:ln w="0"/>
                <a:solidFill>
                  <a:srgbClr val="1D8900"/>
                </a:solidFill>
                <a:latin typeface="Meiryo" panose="020B0604030504040204" pitchFamily="34" charset="-128"/>
                <a:ea typeface="Meiryo" panose="020B0604030504040204" pitchFamily="34" charset="-128"/>
              </a:rPr>
              <a:t>Inbound</a:t>
            </a:r>
            <a:r>
              <a:rPr lang="en-US" sz="1167" kern="0" dirty="0">
                <a:ln w="0"/>
                <a:solidFill>
                  <a:srgbClr val="1D8900"/>
                </a:solidFill>
                <a:latin typeface="Meiryo" panose="020B0604030504040204" pitchFamily="34" charset="-128"/>
                <a:ea typeface="Meiryo" panose="020B0604030504040204" pitchFamily="34" charset="-128"/>
              </a:rPr>
              <a:t>)</a:t>
            </a:r>
            <a:endParaRPr lang="en-US" sz="1333" kern="0" dirty="0">
              <a:ln w="0"/>
              <a:solidFill>
                <a:srgbClr val="1D8900"/>
              </a:solidFill>
              <a:latin typeface="Meiryo" panose="020B0604030504040204" pitchFamily="34" charset="-128"/>
              <a:ea typeface="Meiryo" panose="020B0604030504040204" pitchFamily="34" charset="-128"/>
            </a:endParaRPr>
          </a:p>
        </p:txBody>
      </p:sp>
      <p:pic>
        <p:nvPicPr>
          <p:cNvPr id="230" name="Graphic 13">
            <a:extLst>
              <a:ext uri="{FF2B5EF4-FFF2-40B4-BE49-F238E27FC236}">
                <a16:creationId xmlns:a16="http://schemas.microsoft.com/office/drawing/2014/main" id="{4E3EB5C6-56D6-F24F-AC91-D6360C6B265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501632" y="4762402"/>
            <a:ext cx="312473" cy="312473"/>
          </a:xfrm>
          <a:prstGeom prst="rect">
            <a:avLst/>
          </a:prstGeom>
        </p:spPr>
      </p:pic>
      <p:sp>
        <p:nvSpPr>
          <p:cNvPr id="231" name="Rectangle 36">
            <a:extLst>
              <a:ext uri="{FF2B5EF4-FFF2-40B4-BE49-F238E27FC236}">
                <a16:creationId xmlns:a16="http://schemas.microsoft.com/office/drawing/2014/main" id="{3B5192BF-E2C1-7F41-A855-87F0E649E918}"/>
              </a:ext>
            </a:extLst>
          </p:cNvPr>
          <p:cNvSpPr/>
          <p:nvPr/>
        </p:nvSpPr>
        <p:spPr>
          <a:xfrm>
            <a:off x="8444822" y="4019652"/>
            <a:ext cx="1384393" cy="1747491"/>
          </a:xfrm>
          <a:prstGeom prst="rect">
            <a:avLst/>
          </a:prstGeom>
          <a:noFill/>
          <a:ln w="1270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48000" rIns="121920" bIns="60960" numCol="1" spcCol="0" rtlCol="0" fromWordArt="0" anchor="t" anchorCtr="0" forceAA="0" compatLnSpc="1">
            <a:prstTxWarp prst="textNoShape">
              <a:avLst/>
            </a:prstTxWarp>
            <a:noAutofit/>
          </a:bodyPr>
          <a:lstStyle/>
          <a:p>
            <a:pPr algn="ctr">
              <a:defRPr/>
            </a:pPr>
            <a:r>
              <a:rPr lang="en-US" sz="1167" dirty="0">
                <a:solidFill>
                  <a:srgbClr val="007DBC"/>
                </a:solidFill>
                <a:latin typeface="Meiryo" panose="020B0604030504040204" pitchFamily="34" charset="-128"/>
                <a:ea typeface="Meiryo" panose="020B0604030504040204" pitchFamily="34" charset="-128"/>
              </a:rPr>
              <a:t>AZ #1</a:t>
            </a:r>
          </a:p>
        </p:txBody>
      </p:sp>
      <p:pic>
        <p:nvPicPr>
          <p:cNvPr id="232" name="Graphic 13">
            <a:extLst>
              <a:ext uri="{FF2B5EF4-FFF2-40B4-BE49-F238E27FC236}">
                <a16:creationId xmlns:a16="http://schemas.microsoft.com/office/drawing/2014/main" id="{F07E6026-16D3-274A-BF1E-5EACD53A45C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967556" y="4764222"/>
            <a:ext cx="308832" cy="308832"/>
          </a:xfrm>
          <a:prstGeom prst="rect">
            <a:avLst/>
          </a:prstGeom>
        </p:spPr>
      </p:pic>
      <p:sp>
        <p:nvSpPr>
          <p:cNvPr id="233" name="Rectangle 36">
            <a:extLst>
              <a:ext uri="{FF2B5EF4-FFF2-40B4-BE49-F238E27FC236}">
                <a16:creationId xmlns:a16="http://schemas.microsoft.com/office/drawing/2014/main" id="{8CA9107B-45CB-0B45-986B-492C645E0FC5}"/>
              </a:ext>
            </a:extLst>
          </p:cNvPr>
          <p:cNvSpPr/>
          <p:nvPr/>
        </p:nvSpPr>
        <p:spPr>
          <a:xfrm>
            <a:off x="9912975" y="4016705"/>
            <a:ext cx="1384393" cy="1750438"/>
          </a:xfrm>
          <a:prstGeom prst="rect">
            <a:avLst/>
          </a:prstGeom>
          <a:noFill/>
          <a:ln w="1270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48000" rIns="121920" bIns="60960" numCol="1" spcCol="0" rtlCol="0" fromWordArt="0" anchor="t" anchorCtr="0" forceAA="0" compatLnSpc="1">
            <a:prstTxWarp prst="textNoShape">
              <a:avLst/>
            </a:prstTxWarp>
            <a:noAutofit/>
          </a:bodyPr>
          <a:lstStyle/>
          <a:p>
            <a:pPr algn="ctr">
              <a:defRPr/>
            </a:pPr>
            <a:r>
              <a:rPr lang="en-US" sz="1167" dirty="0">
                <a:solidFill>
                  <a:srgbClr val="007DBC"/>
                </a:solidFill>
                <a:latin typeface="Meiryo" panose="020B0604030504040204" pitchFamily="34" charset="-128"/>
                <a:ea typeface="Meiryo" panose="020B0604030504040204" pitchFamily="34" charset="-128"/>
              </a:rPr>
              <a:t>AZ #2</a:t>
            </a:r>
          </a:p>
        </p:txBody>
      </p:sp>
      <p:sp>
        <p:nvSpPr>
          <p:cNvPr id="234" name="Rectangle 28">
            <a:extLst>
              <a:ext uri="{FF2B5EF4-FFF2-40B4-BE49-F238E27FC236}">
                <a16:creationId xmlns:a16="http://schemas.microsoft.com/office/drawing/2014/main" id="{B6053552-B136-354A-AB42-EBF156C90E65}"/>
              </a:ext>
            </a:extLst>
          </p:cNvPr>
          <p:cNvSpPr/>
          <p:nvPr/>
        </p:nvSpPr>
        <p:spPr>
          <a:xfrm>
            <a:off x="9968988" y="5248936"/>
            <a:ext cx="1284591" cy="441764"/>
          </a:xfrm>
          <a:prstGeom prst="rect">
            <a:avLst/>
          </a:prstGeom>
          <a:solidFill>
            <a:srgbClr val="007CBC">
              <a:alpha val="9804"/>
            </a:srgbClr>
          </a:solidFill>
          <a:ln w="12700" cap="flat" cmpd="sng" algn="ctr">
            <a:noFill/>
            <a:prstDash val="dash"/>
            <a:miter lim="800000"/>
          </a:ln>
          <a:effectLst/>
        </p:spPr>
        <p:txBody>
          <a:bodyPr rot="0" spcFirstLastPara="0" vertOverflow="overflow" horzOverflow="overflow" vert="horz" wrap="square" lIns="336000" tIns="48000" rIns="121920" bIns="60960" numCol="1" spcCol="0" rtlCol="0" fromWordArt="0" anchor="t" anchorCtr="0" forceAA="0" compatLnSpc="1">
            <a:prstTxWarp prst="textNoShape">
              <a:avLst/>
            </a:prstTxWarp>
            <a:noAutofit/>
          </a:bodyPr>
          <a:lstStyle/>
          <a:p>
            <a:pPr defTabSz="1219151">
              <a:defRPr/>
            </a:pPr>
            <a:r>
              <a:rPr lang="en-US" altLang="ja-JP" sz="833" kern="0" dirty="0">
                <a:solidFill>
                  <a:srgbClr val="007CBC"/>
                </a:solidFill>
                <a:latin typeface="Meiryo" panose="020B0604030504040204" pitchFamily="34" charset="-128"/>
                <a:ea typeface="Meiryo" panose="020B0604030504040204" pitchFamily="34" charset="-128"/>
              </a:rPr>
              <a:t>TGW</a:t>
            </a:r>
          </a:p>
          <a:p>
            <a:pPr defTabSz="1219151">
              <a:defRPr/>
            </a:pPr>
            <a:r>
              <a:rPr lang="ja-JP" altLang="en-US" sz="833" kern="0">
                <a:solidFill>
                  <a:srgbClr val="007CBC"/>
                </a:solidFill>
                <a:latin typeface="Meiryo" panose="020B0604030504040204" pitchFamily="34" charset="-128"/>
                <a:ea typeface="Meiryo" panose="020B0604030504040204" pitchFamily="34" charset="-128"/>
              </a:rPr>
              <a:t>サブネット</a:t>
            </a:r>
            <a:endParaRPr lang="en-US" sz="833" kern="0" dirty="0">
              <a:solidFill>
                <a:srgbClr val="007CBC"/>
              </a:solidFill>
              <a:latin typeface="Meiryo" panose="020B0604030504040204" pitchFamily="34" charset="-128"/>
              <a:ea typeface="Meiryo" panose="020B0604030504040204" pitchFamily="34" charset="-128"/>
            </a:endParaRPr>
          </a:p>
        </p:txBody>
      </p:sp>
      <p:sp>
        <p:nvSpPr>
          <p:cNvPr id="235" name="Rectangle 28">
            <a:extLst>
              <a:ext uri="{FF2B5EF4-FFF2-40B4-BE49-F238E27FC236}">
                <a16:creationId xmlns:a16="http://schemas.microsoft.com/office/drawing/2014/main" id="{C318407B-E20B-AA49-AC4A-142E05A9160D}"/>
              </a:ext>
            </a:extLst>
          </p:cNvPr>
          <p:cNvSpPr/>
          <p:nvPr/>
        </p:nvSpPr>
        <p:spPr>
          <a:xfrm>
            <a:off x="8500835" y="5251303"/>
            <a:ext cx="1284591" cy="440058"/>
          </a:xfrm>
          <a:prstGeom prst="rect">
            <a:avLst/>
          </a:prstGeom>
          <a:solidFill>
            <a:srgbClr val="007CBC">
              <a:alpha val="9804"/>
            </a:srgbClr>
          </a:solidFill>
          <a:ln w="12700" cap="flat" cmpd="sng" algn="ctr">
            <a:noFill/>
            <a:prstDash val="dash"/>
            <a:miter lim="800000"/>
          </a:ln>
          <a:effectLst/>
        </p:spPr>
        <p:txBody>
          <a:bodyPr rot="0" spcFirstLastPara="0" vertOverflow="overflow" horzOverflow="overflow" vert="horz" wrap="square" lIns="336000" tIns="48000" rIns="121920" bIns="60960" numCol="1" spcCol="0" rtlCol="0" fromWordArt="0" anchor="t" anchorCtr="0" forceAA="0" compatLnSpc="1">
            <a:prstTxWarp prst="textNoShape">
              <a:avLst/>
            </a:prstTxWarp>
            <a:noAutofit/>
          </a:bodyPr>
          <a:lstStyle/>
          <a:p>
            <a:pPr defTabSz="1219151">
              <a:defRPr/>
            </a:pPr>
            <a:r>
              <a:rPr lang="en-US" altLang="ja-JP" sz="833" kern="0" dirty="0">
                <a:solidFill>
                  <a:srgbClr val="007CBC"/>
                </a:solidFill>
                <a:latin typeface="Meiryo" panose="020B0604030504040204" pitchFamily="34" charset="-128"/>
                <a:ea typeface="Meiryo" panose="020B0604030504040204" pitchFamily="34" charset="-128"/>
              </a:rPr>
              <a:t>TGW</a:t>
            </a:r>
          </a:p>
          <a:p>
            <a:pPr defTabSz="1219151">
              <a:defRPr/>
            </a:pPr>
            <a:r>
              <a:rPr lang="ja-JP" altLang="en-US" sz="833" kern="0">
                <a:solidFill>
                  <a:srgbClr val="007CBC"/>
                </a:solidFill>
                <a:latin typeface="Meiryo" panose="020B0604030504040204" pitchFamily="34" charset="-128"/>
                <a:ea typeface="Meiryo" panose="020B0604030504040204" pitchFamily="34" charset="-128"/>
              </a:rPr>
              <a:t>サブネット</a:t>
            </a:r>
            <a:endParaRPr lang="en-US" sz="833" kern="0" dirty="0">
              <a:solidFill>
                <a:srgbClr val="007CBC"/>
              </a:solidFill>
              <a:latin typeface="Meiryo" panose="020B0604030504040204" pitchFamily="34" charset="-128"/>
              <a:ea typeface="Meiryo" panose="020B0604030504040204" pitchFamily="34" charset="-128"/>
            </a:endParaRPr>
          </a:p>
        </p:txBody>
      </p:sp>
      <p:pic>
        <p:nvPicPr>
          <p:cNvPr id="236" name="Graphic 36">
            <a:extLst>
              <a:ext uri="{FF2B5EF4-FFF2-40B4-BE49-F238E27FC236}">
                <a16:creationId xmlns:a16="http://schemas.microsoft.com/office/drawing/2014/main" id="{28C5CE3D-4204-FA4C-86F0-32454624608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743289" y="3562378"/>
            <a:ext cx="288000" cy="288000"/>
          </a:xfrm>
          <a:prstGeom prst="rect">
            <a:avLst/>
          </a:prstGeom>
        </p:spPr>
      </p:pic>
      <p:pic>
        <p:nvPicPr>
          <p:cNvPr id="237" name="Graphic 13">
            <a:extLst>
              <a:ext uri="{FF2B5EF4-FFF2-40B4-BE49-F238E27FC236}">
                <a16:creationId xmlns:a16="http://schemas.microsoft.com/office/drawing/2014/main" id="{9ECBF05A-8E4B-C04F-9D0E-0DFEFCFB500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489785" y="5249655"/>
            <a:ext cx="312473" cy="312473"/>
          </a:xfrm>
          <a:prstGeom prst="rect">
            <a:avLst/>
          </a:prstGeom>
        </p:spPr>
      </p:pic>
      <p:pic>
        <p:nvPicPr>
          <p:cNvPr id="238" name="Graphic 13">
            <a:extLst>
              <a:ext uri="{FF2B5EF4-FFF2-40B4-BE49-F238E27FC236}">
                <a16:creationId xmlns:a16="http://schemas.microsoft.com/office/drawing/2014/main" id="{03D35FC4-6AB8-7542-8BB4-4E79738E8A2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981128" y="5251068"/>
            <a:ext cx="312473" cy="312473"/>
          </a:xfrm>
          <a:prstGeom prst="rect">
            <a:avLst/>
          </a:prstGeom>
        </p:spPr>
      </p:pic>
      <p:sp>
        <p:nvSpPr>
          <p:cNvPr id="239" name="Rectangle 38">
            <a:extLst>
              <a:ext uri="{FF2B5EF4-FFF2-40B4-BE49-F238E27FC236}">
                <a16:creationId xmlns:a16="http://schemas.microsoft.com/office/drawing/2014/main" id="{3EB92FAE-2F34-6D46-9002-3C4F10B9E0FC}"/>
              </a:ext>
            </a:extLst>
          </p:cNvPr>
          <p:cNvSpPr/>
          <p:nvPr/>
        </p:nvSpPr>
        <p:spPr>
          <a:xfrm>
            <a:off x="8503289" y="4286896"/>
            <a:ext cx="1284589" cy="437875"/>
          </a:xfrm>
          <a:prstGeom prst="rect">
            <a:avLst/>
          </a:prstGeom>
          <a:solidFill>
            <a:srgbClr val="1D8900">
              <a:alpha val="9804"/>
            </a:srgbClr>
          </a:solidFill>
          <a:ln w="12700" cap="flat" cmpd="sng" algn="ctr">
            <a:noFill/>
            <a:prstDash val="dash"/>
            <a:miter lim="800000"/>
          </a:ln>
          <a:effectLst/>
        </p:spPr>
        <p:txBody>
          <a:bodyPr rot="0" spcFirstLastPara="0" vertOverflow="overflow" horzOverflow="overflow" vert="horz" wrap="square" lIns="336000" tIns="48000" rIns="121920" bIns="60960" numCol="1" spcCol="0" rtlCol="0" fromWordArt="0" anchor="t" anchorCtr="0" forceAA="0" compatLnSpc="1">
            <a:prstTxWarp prst="textNoShape">
              <a:avLst/>
            </a:prstTxWarp>
            <a:noAutofit/>
          </a:bodyPr>
          <a:lstStyle/>
          <a:p>
            <a:pPr defTabSz="1219151">
              <a:defRPr/>
            </a:pPr>
            <a:r>
              <a:rPr lang="en-US" altLang="ja-JP" sz="833" kern="0" dirty="0">
                <a:solidFill>
                  <a:srgbClr val="1D8900"/>
                </a:solidFill>
                <a:latin typeface="Meiryo" panose="020B0604030504040204" pitchFamily="34" charset="-128"/>
                <a:ea typeface="Meiryo" panose="020B0604030504040204" pitchFamily="34" charset="-128"/>
              </a:rPr>
              <a:t>Public</a:t>
            </a:r>
            <a:br>
              <a:rPr lang="en-US" altLang="ja-JP" sz="833" kern="0" dirty="0">
                <a:solidFill>
                  <a:srgbClr val="1D8900"/>
                </a:solidFill>
                <a:latin typeface="Meiryo" panose="020B0604030504040204" pitchFamily="34" charset="-128"/>
                <a:ea typeface="Meiryo" panose="020B0604030504040204" pitchFamily="34" charset="-128"/>
              </a:rPr>
            </a:br>
            <a:r>
              <a:rPr lang="ja-JP" altLang="en-US" sz="833" kern="0">
                <a:solidFill>
                  <a:srgbClr val="1D8900"/>
                </a:solidFill>
                <a:latin typeface="Meiryo" panose="020B0604030504040204" pitchFamily="34" charset="-128"/>
                <a:ea typeface="Meiryo" panose="020B0604030504040204" pitchFamily="34" charset="-128"/>
              </a:rPr>
              <a:t>サブネット</a:t>
            </a:r>
            <a:endParaRPr lang="en-US" sz="833" kern="0" dirty="0">
              <a:solidFill>
                <a:srgbClr val="1D8900"/>
              </a:solidFill>
              <a:latin typeface="Meiryo" panose="020B0604030504040204" pitchFamily="34" charset="-128"/>
              <a:ea typeface="Meiryo" panose="020B0604030504040204" pitchFamily="34" charset="-128"/>
            </a:endParaRPr>
          </a:p>
        </p:txBody>
      </p:sp>
      <p:sp>
        <p:nvSpPr>
          <p:cNvPr id="240" name="Rectangle 38">
            <a:extLst>
              <a:ext uri="{FF2B5EF4-FFF2-40B4-BE49-F238E27FC236}">
                <a16:creationId xmlns:a16="http://schemas.microsoft.com/office/drawing/2014/main" id="{0A441810-0C2C-5742-B947-C09FD7B0C944}"/>
              </a:ext>
            </a:extLst>
          </p:cNvPr>
          <p:cNvSpPr/>
          <p:nvPr/>
        </p:nvSpPr>
        <p:spPr>
          <a:xfrm>
            <a:off x="9970858" y="4283098"/>
            <a:ext cx="1284589" cy="437875"/>
          </a:xfrm>
          <a:prstGeom prst="rect">
            <a:avLst/>
          </a:prstGeom>
          <a:solidFill>
            <a:srgbClr val="1D8900">
              <a:alpha val="9804"/>
            </a:srgbClr>
          </a:solidFill>
          <a:ln w="12700" cap="flat" cmpd="sng" algn="ctr">
            <a:noFill/>
            <a:prstDash val="dash"/>
            <a:miter lim="800000"/>
          </a:ln>
          <a:effectLst/>
        </p:spPr>
        <p:txBody>
          <a:bodyPr rot="0" spcFirstLastPara="0" vertOverflow="overflow" horzOverflow="overflow" vert="horz" wrap="square" lIns="336000" tIns="48000" rIns="121920" bIns="60960" numCol="1" spcCol="0" rtlCol="0" fromWordArt="0" anchor="t" anchorCtr="0" forceAA="0" compatLnSpc="1">
            <a:prstTxWarp prst="textNoShape">
              <a:avLst/>
            </a:prstTxWarp>
            <a:noAutofit/>
          </a:bodyPr>
          <a:lstStyle/>
          <a:p>
            <a:pPr defTabSz="1219151">
              <a:defRPr/>
            </a:pPr>
            <a:r>
              <a:rPr lang="en-US" altLang="ja-JP" sz="833" kern="0" dirty="0">
                <a:solidFill>
                  <a:srgbClr val="1D8900"/>
                </a:solidFill>
                <a:latin typeface="Meiryo" panose="020B0604030504040204" pitchFamily="34" charset="-128"/>
                <a:ea typeface="Meiryo" panose="020B0604030504040204" pitchFamily="34" charset="-128"/>
              </a:rPr>
              <a:t>Public</a:t>
            </a:r>
            <a:br>
              <a:rPr lang="en-US" altLang="ja-JP" sz="833" kern="0" dirty="0">
                <a:solidFill>
                  <a:srgbClr val="1D8900"/>
                </a:solidFill>
                <a:latin typeface="Meiryo" panose="020B0604030504040204" pitchFamily="34" charset="-128"/>
                <a:ea typeface="Meiryo" panose="020B0604030504040204" pitchFamily="34" charset="-128"/>
              </a:rPr>
            </a:br>
            <a:r>
              <a:rPr lang="ja-JP" altLang="en-US" sz="833" kern="0">
                <a:solidFill>
                  <a:srgbClr val="1D8900"/>
                </a:solidFill>
                <a:latin typeface="Meiryo" panose="020B0604030504040204" pitchFamily="34" charset="-128"/>
                <a:ea typeface="Meiryo" panose="020B0604030504040204" pitchFamily="34" charset="-128"/>
              </a:rPr>
              <a:t>サブネット</a:t>
            </a:r>
            <a:endParaRPr lang="en-US" sz="833" kern="0" dirty="0">
              <a:solidFill>
                <a:srgbClr val="1D8900"/>
              </a:solidFill>
              <a:latin typeface="Meiryo" panose="020B0604030504040204" pitchFamily="34" charset="-128"/>
              <a:ea typeface="Meiryo" panose="020B0604030504040204" pitchFamily="34" charset="-128"/>
            </a:endParaRPr>
          </a:p>
        </p:txBody>
      </p:sp>
      <p:pic>
        <p:nvPicPr>
          <p:cNvPr id="241" name="Graphic 10">
            <a:extLst>
              <a:ext uri="{FF2B5EF4-FFF2-40B4-BE49-F238E27FC236}">
                <a16:creationId xmlns:a16="http://schemas.microsoft.com/office/drawing/2014/main" id="{FF4688CA-7687-7A44-BAD7-32ED829B778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492579" y="4277643"/>
            <a:ext cx="313660" cy="313660"/>
          </a:xfrm>
          <a:prstGeom prst="rect">
            <a:avLst/>
          </a:prstGeom>
        </p:spPr>
      </p:pic>
      <p:pic>
        <p:nvPicPr>
          <p:cNvPr id="242" name="Graphic 10">
            <a:extLst>
              <a:ext uri="{FF2B5EF4-FFF2-40B4-BE49-F238E27FC236}">
                <a16:creationId xmlns:a16="http://schemas.microsoft.com/office/drawing/2014/main" id="{60AAE5A8-4255-EC4E-B39E-6246F3C0700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967373" y="4283248"/>
            <a:ext cx="313660" cy="313660"/>
          </a:xfrm>
          <a:prstGeom prst="rect">
            <a:avLst/>
          </a:prstGeom>
        </p:spPr>
      </p:pic>
      <p:pic>
        <p:nvPicPr>
          <p:cNvPr id="243" name="Graphic 66">
            <a:extLst>
              <a:ext uri="{FF2B5EF4-FFF2-40B4-BE49-F238E27FC236}">
                <a16:creationId xmlns:a16="http://schemas.microsoft.com/office/drawing/2014/main" id="{6D28635D-08C9-D743-89E3-ABA4B365EE5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348847" y="3671169"/>
            <a:ext cx="322712" cy="322712"/>
          </a:xfrm>
          <a:prstGeom prst="rect">
            <a:avLst/>
          </a:prstGeom>
        </p:spPr>
      </p:pic>
      <p:sp>
        <p:nvSpPr>
          <p:cNvPr id="244" name="TextBox 197">
            <a:extLst>
              <a:ext uri="{FF2B5EF4-FFF2-40B4-BE49-F238E27FC236}">
                <a16:creationId xmlns:a16="http://schemas.microsoft.com/office/drawing/2014/main" id="{E1593705-2A31-1742-AD40-78929EF1F4B3}"/>
              </a:ext>
            </a:extLst>
          </p:cNvPr>
          <p:cNvSpPr txBox="1"/>
          <p:nvPr/>
        </p:nvSpPr>
        <p:spPr>
          <a:xfrm>
            <a:off x="9887289" y="3677206"/>
            <a:ext cx="623515" cy="271934"/>
          </a:xfrm>
          <a:prstGeom prst="rect">
            <a:avLst/>
          </a:prstGeom>
          <a:noFill/>
        </p:spPr>
        <p:txBody>
          <a:bodyPr wrap="square" rtlCol="0">
            <a:spAutoFit/>
          </a:bodyPr>
          <a:lstStyle/>
          <a:p>
            <a:pPr algn="ctr">
              <a:defRPr/>
            </a:pPr>
            <a:r>
              <a:rPr lang="en-US" altLang="ja-JP" sz="1167" dirty="0">
                <a:solidFill>
                  <a:srgbClr val="414042"/>
                </a:solidFill>
                <a:latin typeface="Meiryo" panose="020B0604030504040204" pitchFamily="34" charset="-128"/>
                <a:ea typeface="Meiryo" panose="020B0604030504040204" pitchFamily="34" charset="-128"/>
              </a:rPr>
              <a:t>IGW</a:t>
            </a:r>
          </a:p>
        </p:txBody>
      </p:sp>
      <p:pic>
        <p:nvPicPr>
          <p:cNvPr id="246" name="Graphic 40">
            <a:extLst>
              <a:ext uri="{FF2B5EF4-FFF2-40B4-BE49-F238E27FC236}">
                <a16:creationId xmlns:a16="http://schemas.microsoft.com/office/drawing/2014/main" id="{98975934-33F8-8747-A7E5-079099CF812A}"/>
              </a:ext>
            </a:extLst>
          </p:cNvPr>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a:off x="7418303" y="4356482"/>
            <a:ext cx="288000" cy="288000"/>
          </a:xfrm>
          <a:prstGeom prst="rect">
            <a:avLst/>
          </a:prstGeom>
        </p:spPr>
      </p:pic>
      <p:sp>
        <p:nvSpPr>
          <p:cNvPr id="21" name="テキスト ボックス 20"/>
          <p:cNvSpPr txBox="1"/>
          <p:nvPr/>
        </p:nvSpPr>
        <p:spPr>
          <a:xfrm>
            <a:off x="5805627" y="4570046"/>
            <a:ext cx="576000" cy="250826"/>
          </a:xfrm>
          <a:prstGeom prst="rect">
            <a:avLst/>
          </a:prstGeom>
          <a:noFill/>
        </p:spPr>
        <p:txBody>
          <a:bodyPr wrap="square" lIns="48000" tIns="48000" rIns="48000" bIns="48000" rtlCol="0">
            <a:spAutoFit/>
          </a:bodyPr>
          <a:lstStyle/>
          <a:p>
            <a:r>
              <a:rPr kumimoji="1" lang="en-US" altLang="ja-JP" sz="1000" dirty="0">
                <a:latin typeface="Meiryo" panose="020B0604030504040204" pitchFamily="34" charset="-128"/>
                <a:ea typeface="Meiryo" panose="020B0604030504040204" pitchFamily="34" charset="-128"/>
              </a:rPr>
              <a:t>NATGW</a:t>
            </a:r>
            <a:endParaRPr kumimoji="1" lang="ja-JP" altLang="en-US" sz="1000" dirty="0">
              <a:latin typeface="Meiryo" panose="020B0604030504040204" pitchFamily="34" charset="-128"/>
              <a:ea typeface="Meiryo" panose="020B0604030504040204" pitchFamily="34" charset="-128"/>
            </a:endParaRPr>
          </a:p>
        </p:txBody>
      </p:sp>
      <p:sp>
        <p:nvSpPr>
          <p:cNvPr id="247" name="テキスト ボックス 246"/>
          <p:cNvSpPr txBox="1"/>
          <p:nvPr/>
        </p:nvSpPr>
        <p:spPr>
          <a:xfrm>
            <a:off x="7269016" y="4570046"/>
            <a:ext cx="576000" cy="250826"/>
          </a:xfrm>
          <a:prstGeom prst="rect">
            <a:avLst/>
          </a:prstGeom>
          <a:noFill/>
        </p:spPr>
        <p:txBody>
          <a:bodyPr wrap="square" lIns="48000" tIns="48000" rIns="48000" bIns="48000" rtlCol="0">
            <a:spAutoFit/>
          </a:bodyPr>
          <a:lstStyle/>
          <a:p>
            <a:r>
              <a:rPr kumimoji="1" lang="en-US" altLang="ja-JP" sz="1000" dirty="0">
                <a:latin typeface="Meiryo" panose="020B0604030504040204" pitchFamily="34" charset="-128"/>
                <a:ea typeface="Meiryo" panose="020B0604030504040204" pitchFamily="34" charset="-128"/>
              </a:rPr>
              <a:t>NATGW</a:t>
            </a:r>
            <a:endParaRPr kumimoji="1" lang="ja-JP" altLang="en-US" sz="1000" dirty="0">
              <a:latin typeface="Meiryo" panose="020B0604030504040204" pitchFamily="34" charset="-128"/>
              <a:ea typeface="Meiryo" panose="020B0604030504040204" pitchFamily="34" charset="-128"/>
            </a:endParaRPr>
          </a:p>
        </p:txBody>
      </p:sp>
      <p:pic>
        <p:nvPicPr>
          <p:cNvPr id="248" name="Graphic 135">
            <a:extLst>
              <a:ext uri="{FF2B5EF4-FFF2-40B4-BE49-F238E27FC236}">
                <a16:creationId xmlns:a16="http://schemas.microsoft.com/office/drawing/2014/main" id="{E7963C24-13A2-1B43-A42C-59CE7189D2E8}"/>
              </a:ext>
            </a:extLst>
          </p:cNvPr>
          <p:cNvPicPr>
            <a:picLocks noChangeAspect="1"/>
          </p:cNvPicPr>
          <p:nvPr/>
        </p:nvPicPr>
        <p:blipFill>
          <a:blip r:embed="rId33">
            <a:extLst>
              <a:ext uri="{96DAC541-7B7A-43D3-8B79-37D633B846F1}">
                <asvg:svgBlip xmlns:asvg="http://schemas.microsoft.com/office/drawing/2016/SVG/main" r:embed="rId34"/>
              </a:ext>
            </a:extLst>
          </a:blip>
          <a:stretch>
            <a:fillRect/>
          </a:stretch>
        </p:blipFill>
        <p:spPr>
          <a:xfrm>
            <a:off x="5974289" y="4816885"/>
            <a:ext cx="240000" cy="240000"/>
          </a:xfrm>
          <a:prstGeom prst="rect">
            <a:avLst/>
          </a:prstGeom>
        </p:spPr>
      </p:pic>
      <p:pic>
        <p:nvPicPr>
          <p:cNvPr id="249" name="Graphic 135">
            <a:extLst>
              <a:ext uri="{FF2B5EF4-FFF2-40B4-BE49-F238E27FC236}">
                <a16:creationId xmlns:a16="http://schemas.microsoft.com/office/drawing/2014/main" id="{E7963C24-13A2-1B43-A42C-59CE7189D2E8}"/>
              </a:ext>
            </a:extLst>
          </p:cNvPr>
          <p:cNvPicPr>
            <a:picLocks noChangeAspect="1"/>
          </p:cNvPicPr>
          <p:nvPr/>
        </p:nvPicPr>
        <p:blipFill>
          <a:blip r:embed="rId33">
            <a:extLst>
              <a:ext uri="{96DAC541-7B7A-43D3-8B79-37D633B846F1}">
                <asvg:svgBlip xmlns:asvg="http://schemas.microsoft.com/office/drawing/2016/SVG/main" r:embed="rId34"/>
              </a:ext>
            </a:extLst>
          </a:blip>
          <a:stretch>
            <a:fillRect/>
          </a:stretch>
        </p:blipFill>
        <p:spPr>
          <a:xfrm>
            <a:off x="7429711" y="4816885"/>
            <a:ext cx="240000" cy="240000"/>
          </a:xfrm>
          <a:prstGeom prst="rect">
            <a:avLst/>
          </a:prstGeom>
        </p:spPr>
      </p:pic>
      <p:sp>
        <p:nvSpPr>
          <p:cNvPr id="250" name="テキスト ボックス 249"/>
          <p:cNvSpPr txBox="1"/>
          <p:nvPr/>
        </p:nvSpPr>
        <p:spPr>
          <a:xfrm>
            <a:off x="5805627" y="5010850"/>
            <a:ext cx="576000" cy="250826"/>
          </a:xfrm>
          <a:prstGeom prst="rect">
            <a:avLst/>
          </a:prstGeom>
          <a:noFill/>
        </p:spPr>
        <p:txBody>
          <a:bodyPr wrap="square" lIns="48000" tIns="48000" rIns="48000" bIns="48000" rtlCol="0">
            <a:spAutoFit/>
          </a:bodyPr>
          <a:lstStyle/>
          <a:p>
            <a:pPr algn="ctr"/>
            <a:r>
              <a:rPr kumimoji="1" lang="en-US" altLang="ja-JP" sz="1000" dirty="0">
                <a:latin typeface="Meiryo" panose="020B0604030504040204" pitchFamily="34" charset="-128"/>
                <a:ea typeface="Meiryo" panose="020B0604030504040204" pitchFamily="34" charset="-128"/>
              </a:rPr>
              <a:t>Proxy</a:t>
            </a:r>
            <a:endParaRPr kumimoji="1" lang="ja-JP" altLang="en-US" sz="1000" dirty="0">
              <a:latin typeface="Meiryo" panose="020B0604030504040204" pitchFamily="34" charset="-128"/>
              <a:ea typeface="Meiryo" panose="020B0604030504040204" pitchFamily="34" charset="-128"/>
            </a:endParaRPr>
          </a:p>
        </p:txBody>
      </p:sp>
      <p:sp>
        <p:nvSpPr>
          <p:cNvPr id="251" name="テキスト ボックス 250"/>
          <p:cNvSpPr txBox="1"/>
          <p:nvPr/>
        </p:nvSpPr>
        <p:spPr>
          <a:xfrm>
            <a:off x="7267651" y="5013266"/>
            <a:ext cx="576000" cy="250826"/>
          </a:xfrm>
          <a:prstGeom prst="rect">
            <a:avLst/>
          </a:prstGeom>
          <a:noFill/>
        </p:spPr>
        <p:txBody>
          <a:bodyPr wrap="square" lIns="48000" tIns="48000" rIns="48000" bIns="48000" rtlCol="0">
            <a:spAutoFit/>
          </a:bodyPr>
          <a:lstStyle/>
          <a:p>
            <a:pPr algn="ctr"/>
            <a:r>
              <a:rPr kumimoji="1" lang="en-US" altLang="ja-JP" sz="1000" dirty="0">
                <a:latin typeface="Meiryo" panose="020B0604030504040204" pitchFamily="34" charset="-128"/>
                <a:ea typeface="Meiryo" panose="020B0604030504040204" pitchFamily="34" charset="-128"/>
              </a:rPr>
              <a:t>Proxy</a:t>
            </a:r>
            <a:endParaRPr kumimoji="1" lang="ja-JP" altLang="en-US" sz="1000" dirty="0">
              <a:latin typeface="Meiryo" panose="020B0604030504040204" pitchFamily="34" charset="-128"/>
              <a:ea typeface="Meiryo" panose="020B0604030504040204" pitchFamily="34" charset="-128"/>
            </a:endParaRPr>
          </a:p>
        </p:txBody>
      </p:sp>
      <p:cxnSp>
        <p:nvCxnSpPr>
          <p:cNvPr id="252" name="Straight Arrow Connector 28">
            <a:extLst>
              <a:ext uri="{FF2B5EF4-FFF2-40B4-BE49-F238E27FC236}">
                <a16:creationId xmlns:a16="http://schemas.microsoft.com/office/drawing/2014/main" id="{98E0A166-7709-974D-916A-99678C8D4026}"/>
              </a:ext>
            </a:extLst>
          </p:cNvPr>
          <p:cNvCxnSpPr>
            <a:cxnSpLocks/>
            <a:stCxn id="236" idx="0"/>
          </p:cNvCxnSpPr>
          <p:nvPr/>
        </p:nvCxnSpPr>
        <p:spPr>
          <a:xfrm flipH="1" flipV="1">
            <a:off x="8192918" y="1272704"/>
            <a:ext cx="1694372" cy="2289675"/>
          </a:xfrm>
          <a:prstGeom prst="straightConnector1">
            <a:avLst/>
          </a:prstGeom>
          <a:ln w="12700">
            <a:solidFill>
              <a:schemeClr val="tx1"/>
            </a:solidFill>
            <a:prstDash val="sysDot"/>
            <a:headEnd type="arrow" w="lg" len="lg"/>
            <a:tailEnd type="none" w="med" len="med"/>
          </a:ln>
        </p:spPr>
        <p:style>
          <a:lnRef idx="1">
            <a:schemeClr val="accent1"/>
          </a:lnRef>
          <a:fillRef idx="0">
            <a:schemeClr val="accent1"/>
          </a:fillRef>
          <a:effectRef idx="0">
            <a:schemeClr val="accent1"/>
          </a:effectRef>
          <a:fontRef idx="minor">
            <a:schemeClr val="tx1"/>
          </a:fontRef>
        </p:style>
      </p:cxnSp>
      <p:cxnSp>
        <p:nvCxnSpPr>
          <p:cNvPr id="111" name="Straight Arrow Connector 28">
            <a:extLst>
              <a:ext uri="{FF2B5EF4-FFF2-40B4-BE49-F238E27FC236}">
                <a16:creationId xmlns:a16="http://schemas.microsoft.com/office/drawing/2014/main" id="{98E0A166-7709-974D-916A-99678C8D4026}"/>
              </a:ext>
            </a:extLst>
          </p:cNvPr>
          <p:cNvCxnSpPr>
            <a:cxnSpLocks/>
            <a:stCxn id="81" idx="0"/>
          </p:cNvCxnSpPr>
          <p:nvPr/>
        </p:nvCxnSpPr>
        <p:spPr>
          <a:xfrm flipV="1">
            <a:off x="6547335" y="1282251"/>
            <a:ext cx="1625129" cy="2280129"/>
          </a:xfrm>
          <a:prstGeom prst="straightConnector1">
            <a:avLst/>
          </a:prstGeom>
          <a:ln w="12700">
            <a:solidFill>
              <a:schemeClr val="tx1"/>
            </a:solidFill>
            <a:prstDash val="sysDot"/>
            <a:headEnd type="none" w="med" len="med"/>
            <a:tailEnd type="arrow" w="lg" len="lg"/>
          </a:ln>
        </p:spPr>
        <p:style>
          <a:lnRef idx="1">
            <a:schemeClr val="accent1"/>
          </a:lnRef>
          <a:fillRef idx="0">
            <a:schemeClr val="accent1"/>
          </a:fillRef>
          <a:effectRef idx="0">
            <a:schemeClr val="accent1"/>
          </a:effectRef>
          <a:fontRef idx="minor">
            <a:schemeClr val="tx1"/>
          </a:fontRef>
        </p:style>
      </p:cxnSp>
      <p:pic>
        <p:nvPicPr>
          <p:cNvPr id="253" name="Graphic 8">
            <a:extLst>
              <a:ext uri="{FF2B5EF4-FFF2-40B4-BE49-F238E27FC236}">
                <a16:creationId xmlns:a16="http://schemas.microsoft.com/office/drawing/2014/main" id="{11AB9C77-EA26-5445-B85A-8D1CDE2A995D}"/>
              </a:ext>
            </a:extLst>
          </p:cNvPr>
          <p:cNvPicPr>
            <a:picLocks noChangeAspect="1" noChangeArrowheads="1"/>
          </p:cNvPicPr>
          <p:nvPr/>
        </p:nvPicPr>
        <p:blipFill>
          <a:blip r:embed="rId35" cstate="screen">
            <a:extLst>
              <a:ext uri="{28A0092B-C50C-407E-A947-70E740481C1C}">
                <a14:useLocalDpi xmlns:a14="http://schemas.microsoft.com/office/drawing/2010/main" val="0"/>
              </a:ext>
            </a:extLst>
          </a:blip>
          <a:srcRect/>
          <a:stretch>
            <a:fillRect/>
          </a:stretch>
        </p:blipFill>
        <p:spPr bwMode="auto">
          <a:xfrm>
            <a:off x="9285816" y="4349125"/>
            <a:ext cx="288000" cy="28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4" name="Graphic 8">
            <a:extLst>
              <a:ext uri="{FF2B5EF4-FFF2-40B4-BE49-F238E27FC236}">
                <a16:creationId xmlns:a16="http://schemas.microsoft.com/office/drawing/2014/main" id="{11AB9C77-EA26-5445-B85A-8D1CDE2A995D}"/>
              </a:ext>
            </a:extLst>
          </p:cNvPr>
          <p:cNvPicPr>
            <a:picLocks noChangeAspect="1" noChangeArrowheads="1"/>
          </p:cNvPicPr>
          <p:nvPr/>
        </p:nvPicPr>
        <p:blipFill>
          <a:blip r:embed="rId35" cstate="screen">
            <a:extLst>
              <a:ext uri="{28A0092B-C50C-407E-A947-70E740481C1C}">
                <a14:useLocalDpi xmlns:a14="http://schemas.microsoft.com/office/drawing/2010/main" val="0"/>
              </a:ext>
            </a:extLst>
          </a:blip>
          <a:srcRect/>
          <a:stretch>
            <a:fillRect/>
          </a:stretch>
        </p:blipFill>
        <p:spPr bwMode="auto">
          <a:xfrm>
            <a:off x="10755878" y="4356482"/>
            <a:ext cx="288000" cy="28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5" name="テキスト ボックス 254"/>
          <p:cNvSpPr txBox="1"/>
          <p:nvPr/>
        </p:nvSpPr>
        <p:spPr>
          <a:xfrm>
            <a:off x="9132882" y="4590359"/>
            <a:ext cx="576000" cy="250826"/>
          </a:xfrm>
          <a:prstGeom prst="rect">
            <a:avLst/>
          </a:prstGeom>
          <a:noFill/>
        </p:spPr>
        <p:txBody>
          <a:bodyPr wrap="square" lIns="48000" tIns="48000" rIns="48000" bIns="48000" rtlCol="0">
            <a:spAutoFit/>
          </a:bodyPr>
          <a:lstStyle/>
          <a:p>
            <a:pPr algn="ctr"/>
            <a:r>
              <a:rPr kumimoji="1" lang="en-US" altLang="ja-JP" sz="1000" dirty="0">
                <a:latin typeface="Meiryo" panose="020B0604030504040204" pitchFamily="34" charset="-128"/>
                <a:ea typeface="Meiryo" panose="020B0604030504040204" pitchFamily="34" charset="-128"/>
              </a:rPr>
              <a:t>ALB</a:t>
            </a:r>
            <a:endParaRPr kumimoji="1" lang="ja-JP" altLang="en-US" sz="1000" dirty="0">
              <a:latin typeface="Meiryo" panose="020B0604030504040204" pitchFamily="34" charset="-128"/>
              <a:ea typeface="Meiryo" panose="020B0604030504040204" pitchFamily="34" charset="-128"/>
            </a:endParaRPr>
          </a:p>
        </p:txBody>
      </p:sp>
      <p:sp>
        <p:nvSpPr>
          <p:cNvPr id="256" name="テキスト ボックス 255"/>
          <p:cNvSpPr txBox="1"/>
          <p:nvPr/>
        </p:nvSpPr>
        <p:spPr>
          <a:xfrm>
            <a:off x="10607553" y="4590359"/>
            <a:ext cx="576000" cy="250826"/>
          </a:xfrm>
          <a:prstGeom prst="rect">
            <a:avLst/>
          </a:prstGeom>
          <a:noFill/>
        </p:spPr>
        <p:txBody>
          <a:bodyPr wrap="square" lIns="48000" tIns="48000" rIns="48000" bIns="48000" rtlCol="0">
            <a:spAutoFit/>
          </a:bodyPr>
          <a:lstStyle/>
          <a:p>
            <a:pPr algn="ctr"/>
            <a:r>
              <a:rPr kumimoji="1" lang="en-US" altLang="ja-JP" sz="1000" dirty="0">
                <a:latin typeface="Meiryo" panose="020B0604030504040204" pitchFamily="34" charset="-128"/>
                <a:ea typeface="Meiryo" panose="020B0604030504040204" pitchFamily="34" charset="-128"/>
              </a:rPr>
              <a:t>ALB</a:t>
            </a:r>
            <a:endParaRPr kumimoji="1" lang="ja-JP" altLang="en-US" sz="1000" dirty="0">
              <a:latin typeface="Meiryo" panose="020B0604030504040204" pitchFamily="34" charset="-128"/>
              <a:ea typeface="Meiryo" panose="020B0604030504040204" pitchFamily="34" charset="-128"/>
            </a:endParaRPr>
          </a:p>
        </p:txBody>
      </p:sp>
      <p:cxnSp>
        <p:nvCxnSpPr>
          <p:cNvPr id="257" name="Straight Arrow Connector 28">
            <a:extLst>
              <a:ext uri="{FF2B5EF4-FFF2-40B4-BE49-F238E27FC236}">
                <a16:creationId xmlns:a16="http://schemas.microsoft.com/office/drawing/2014/main" id="{98E0A166-7709-974D-916A-99678C8D4026}"/>
              </a:ext>
            </a:extLst>
          </p:cNvPr>
          <p:cNvCxnSpPr>
            <a:cxnSpLocks/>
            <a:stCxn id="225" idx="0"/>
            <a:endCxn id="152" idx="1"/>
          </p:cNvCxnSpPr>
          <p:nvPr/>
        </p:nvCxnSpPr>
        <p:spPr>
          <a:xfrm flipV="1">
            <a:off x="6088245" y="3813173"/>
            <a:ext cx="459088" cy="543309"/>
          </a:xfrm>
          <a:prstGeom prst="straightConnector1">
            <a:avLst/>
          </a:prstGeom>
          <a:ln w="12700">
            <a:solidFill>
              <a:schemeClr val="tx1"/>
            </a:solidFill>
            <a:prstDash val="sysDot"/>
            <a:headEnd type="none" w="med" len="med"/>
            <a:tailEnd type="none" w="lg" len="lg"/>
          </a:ln>
        </p:spPr>
        <p:style>
          <a:lnRef idx="1">
            <a:schemeClr val="accent1"/>
          </a:lnRef>
          <a:fillRef idx="0">
            <a:schemeClr val="accent1"/>
          </a:fillRef>
          <a:effectRef idx="0">
            <a:schemeClr val="accent1"/>
          </a:effectRef>
          <a:fontRef idx="minor">
            <a:schemeClr val="tx1"/>
          </a:fontRef>
        </p:style>
      </p:cxnSp>
      <p:cxnSp>
        <p:nvCxnSpPr>
          <p:cNvPr id="258" name="Straight Arrow Connector 28">
            <a:extLst>
              <a:ext uri="{FF2B5EF4-FFF2-40B4-BE49-F238E27FC236}">
                <a16:creationId xmlns:a16="http://schemas.microsoft.com/office/drawing/2014/main" id="{98E0A166-7709-974D-916A-99678C8D4026}"/>
              </a:ext>
            </a:extLst>
          </p:cNvPr>
          <p:cNvCxnSpPr>
            <a:cxnSpLocks/>
            <a:stCxn id="246" idx="0"/>
            <a:endCxn id="152" idx="1"/>
          </p:cNvCxnSpPr>
          <p:nvPr/>
        </p:nvCxnSpPr>
        <p:spPr>
          <a:xfrm flipH="1" flipV="1">
            <a:off x="6547333" y="3813173"/>
            <a:ext cx="1014970" cy="543309"/>
          </a:xfrm>
          <a:prstGeom prst="straightConnector1">
            <a:avLst/>
          </a:prstGeom>
          <a:ln w="12700">
            <a:solidFill>
              <a:schemeClr val="tx1"/>
            </a:solidFill>
            <a:prstDash val="sysDot"/>
            <a:headEnd type="none" w="med" len="med"/>
            <a:tailEnd type="none" w="lg" len="lg"/>
          </a:ln>
        </p:spPr>
        <p:style>
          <a:lnRef idx="1">
            <a:schemeClr val="accent1"/>
          </a:lnRef>
          <a:fillRef idx="0">
            <a:schemeClr val="accent1"/>
          </a:fillRef>
          <a:effectRef idx="0">
            <a:schemeClr val="accent1"/>
          </a:effectRef>
          <a:fontRef idx="minor">
            <a:schemeClr val="tx1"/>
          </a:fontRef>
        </p:style>
      </p:cxnSp>
      <p:cxnSp>
        <p:nvCxnSpPr>
          <p:cNvPr id="259" name="Straight Arrow Connector 28">
            <a:extLst>
              <a:ext uri="{FF2B5EF4-FFF2-40B4-BE49-F238E27FC236}">
                <a16:creationId xmlns:a16="http://schemas.microsoft.com/office/drawing/2014/main" id="{98E0A166-7709-974D-916A-99678C8D4026}"/>
              </a:ext>
            </a:extLst>
          </p:cNvPr>
          <p:cNvCxnSpPr>
            <a:cxnSpLocks/>
            <a:stCxn id="21" idx="2"/>
            <a:endCxn id="21" idx="0"/>
          </p:cNvCxnSpPr>
          <p:nvPr/>
        </p:nvCxnSpPr>
        <p:spPr>
          <a:xfrm flipV="1">
            <a:off x="6093627" y="4570046"/>
            <a:ext cx="0" cy="250826"/>
          </a:xfrm>
          <a:prstGeom prst="straightConnector1">
            <a:avLst/>
          </a:prstGeom>
          <a:ln w="12700">
            <a:solidFill>
              <a:schemeClr val="tx1"/>
            </a:solidFill>
            <a:prstDash val="sysDot"/>
            <a:headEnd type="none" w="med" len="med"/>
            <a:tailEnd type="none" w="lg" len="lg"/>
          </a:ln>
        </p:spPr>
        <p:style>
          <a:lnRef idx="1">
            <a:schemeClr val="accent1"/>
          </a:lnRef>
          <a:fillRef idx="0">
            <a:schemeClr val="accent1"/>
          </a:fillRef>
          <a:effectRef idx="0">
            <a:schemeClr val="accent1"/>
          </a:effectRef>
          <a:fontRef idx="minor">
            <a:schemeClr val="tx1"/>
          </a:fontRef>
        </p:style>
      </p:cxnSp>
      <p:cxnSp>
        <p:nvCxnSpPr>
          <p:cNvPr id="260" name="Straight Arrow Connector 28">
            <a:extLst>
              <a:ext uri="{FF2B5EF4-FFF2-40B4-BE49-F238E27FC236}">
                <a16:creationId xmlns:a16="http://schemas.microsoft.com/office/drawing/2014/main" id="{98E0A166-7709-974D-916A-99678C8D4026}"/>
              </a:ext>
            </a:extLst>
          </p:cNvPr>
          <p:cNvCxnSpPr>
            <a:cxnSpLocks/>
            <a:stCxn id="249" idx="0"/>
            <a:endCxn id="247" idx="0"/>
          </p:cNvCxnSpPr>
          <p:nvPr/>
        </p:nvCxnSpPr>
        <p:spPr>
          <a:xfrm flipV="1">
            <a:off x="7549711" y="4570046"/>
            <a:ext cx="7305" cy="246839"/>
          </a:xfrm>
          <a:prstGeom prst="straightConnector1">
            <a:avLst/>
          </a:prstGeom>
          <a:ln w="12700">
            <a:solidFill>
              <a:schemeClr val="tx1"/>
            </a:solidFill>
            <a:prstDash val="sysDot"/>
            <a:headEnd type="none" w="med" len="med"/>
            <a:tailEnd type="none" w="lg" len="lg"/>
          </a:ln>
        </p:spPr>
        <p:style>
          <a:lnRef idx="1">
            <a:schemeClr val="accent1"/>
          </a:lnRef>
          <a:fillRef idx="0">
            <a:schemeClr val="accent1"/>
          </a:fillRef>
          <a:effectRef idx="0">
            <a:schemeClr val="accent1"/>
          </a:effectRef>
          <a:fontRef idx="minor">
            <a:schemeClr val="tx1"/>
          </a:fontRef>
        </p:style>
      </p:cxnSp>
      <p:pic>
        <p:nvPicPr>
          <p:cNvPr id="261" name="Graphic 135">
            <a:extLst>
              <a:ext uri="{FF2B5EF4-FFF2-40B4-BE49-F238E27FC236}">
                <a16:creationId xmlns:a16="http://schemas.microsoft.com/office/drawing/2014/main" id="{E7963C24-13A2-1B43-A42C-59CE7189D2E8}"/>
              </a:ext>
            </a:extLst>
          </p:cNvPr>
          <p:cNvPicPr>
            <a:picLocks noChangeAspect="1"/>
          </p:cNvPicPr>
          <p:nvPr/>
        </p:nvPicPr>
        <p:blipFill>
          <a:blip r:embed="rId33">
            <a:extLst>
              <a:ext uri="{96DAC541-7B7A-43D3-8B79-37D633B846F1}">
                <asvg:svgBlip xmlns:asvg="http://schemas.microsoft.com/office/drawing/2016/SVG/main" r:embed="rId34"/>
              </a:ext>
            </a:extLst>
          </a:blip>
          <a:stretch>
            <a:fillRect/>
          </a:stretch>
        </p:blipFill>
        <p:spPr>
          <a:xfrm>
            <a:off x="9286200" y="4824173"/>
            <a:ext cx="240000" cy="240000"/>
          </a:xfrm>
          <a:prstGeom prst="rect">
            <a:avLst/>
          </a:prstGeom>
        </p:spPr>
      </p:pic>
      <p:pic>
        <p:nvPicPr>
          <p:cNvPr id="262" name="Graphic 135">
            <a:extLst>
              <a:ext uri="{FF2B5EF4-FFF2-40B4-BE49-F238E27FC236}">
                <a16:creationId xmlns:a16="http://schemas.microsoft.com/office/drawing/2014/main" id="{E7963C24-13A2-1B43-A42C-59CE7189D2E8}"/>
              </a:ext>
            </a:extLst>
          </p:cNvPr>
          <p:cNvPicPr>
            <a:picLocks noChangeAspect="1"/>
          </p:cNvPicPr>
          <p:nvPr/>
        </p:nvPicPr>
        <p:blipFill>
          <a:blip r:embed="rId33">
            <a:extLst>
              <a:ext uri="{96DAC541-7B7A-43D3-8B79-37D633B846F1}">
                <asvg:svgBlip xmlns:asvg="http://schemas.microsoft.com/office/drawing/2016/SVG/main" r:embed="rId34"/>
              </a:ext>
            </a:extLst>
          </a:blip>
          <a:stretch>
            <a:fillRect/>
          </a:stretch>
        </p:blipFill>
        <p:spPr>
          <a:xfrm>
            <a:off x="10775488" y="4824173"/>
            <a:ext cx="240000" cy="240000"/>
          </a:xfrm>
          <a:prstGeom prst="rect">
            <a:avLst/>
          </a:prstGeom>
        </p:spPr>
      </p:pic>
      <p:sp>
        <p:nvSpPr>
          <p:cNvPr id="263" name="テキスト ボックス 262"/>
          <p:cNvSpPr txBox="1"/>
          <p:nvPr/>
        </p:nvSpPr>
        <p:spPr>
          <a:xfrm>
            <a:off x="9117538" y="5018139"/>
            <a:ext cx="576000" cy="250826"/>
          </a:xfrm>
          <a:prstGeom prst="rect">
            <a:avLst/>
          </a:prstGeom>
          <a:noFill/>
        </p:spPr>
        <p:txBody>
          <a:bodyPr wrap="square" lIns="48000" tIns="48000" rIns="48000" bIns="48000" rtlCol="0">
            <a:spAutoFit/>
          </a:bodyPr>
          <a:lstStyle/>
          <a:p>
            <a:pPr algn="ctr"/>
            <a:r>
              <a:rPr kumimoji="1" lang="en-US" altLang="ja-JP" sz="1000" dirty="0">
                <a:latin typeface="Meiryo" panose="020B0604030504040204" pitchFamily="34" charset="-128"/>
                <a:ea typeface="Meiryo" panose="020B0604030504040204" pitchFamily="34" charset="-128"/>
              </a:rPr>
              <a:t>Proxy</a:t>
            </a:r>
            <a:endParaRPr kumimoji="1" lang="ja-JP" altLang="en-US" sz="1000" dirty="0">
              <a:latin typeface="Meiryo" panose="020B0604030504040204" pitchFamily="34" charset="-128"/>
              <a:ea typeface="Meiryo" panose="020B0604030504040204" pitchFamily="34" charset="-128"/>
            </a:endParaRPr>
          </a:p>
        </p:txBody>
      </p:sp>
      <p:sp>
        <p:nvSpPr>
          <p:cNvPr id="264" name="テキスト ボックス 263"/>
          <p:cNvSpPr txBox="1"/>
          <p:nvPr/>
        </p:nvSpPr>
        <p:spPr>
          <a:xfrm>
            <a:off x="10613428" y="5020554"/>
            <a:ext cx="576000" cy="250826"/>
          </a:xfrm>
          <a:prstGeom prst="rect">
            <a:avLst/>
          </a:prstGeom>
          <a:noFill/>
        </p:spPr>
        <p:txBody>
          <a:bodyPr wrap="square" lIns="48000" tIns="48000" rIns="48000" bIns="48000" rtlCol="0">
            <a:spAutoFit/>
          </a:bodyPr>
          <a:lstStyle/>
          <a:p>
            <a:pPr algn="ctr"/>
            <a:r>
              <a:rPr kumimoji="1" lang="en-US" altLang="ja-JP" sz="1000" dirty="0">
                <a:latin typeface="Meiryo" panose="020B0604030504040204" pitchFamily="34" charset="-128"/>
                <a:ea typeface="Meiryo" panose="020B0604030504040204" pitchFamily="34" charset="-128"/>
              </a:rPr>
              <a:t>Proxy</a:t>
            </a:r>
            <a:endParaRPr kumimoji="1" lang="ja-JP" altLang="en-US" sz="1000" dirty="0">
              <a:latin typeface="Meiryo" panose="020B0604030504040204" pitchFamily="34" charset="-128"/>
              <a:ea typeface="Meiryo" panose="020B0604030504040204" pitchFamily="34" charset="-128"/>
            </a:endParaRPr>
          </a:p>
        </p:txBody>
      </p:sp>
      <p:cxnSp>
        <p:nvCxnSpPr>
          <p:cNvPr id="265" name="Straight Arrow Connector 28">
            <a:extLst>
              <a:ext uri="{FF2B5EF4-FFF2-40B4-BE49-F238E27FC236}">
                <a16:creationId xmlns:a16="http://schemas.microsoft.com/office/drawing/2014/main" id="{98E0A166-7709-974D-916A-99678C8D4026}"/>
              </a:ext>
            </a:extLst>
          </p:cNvPr>
          <p:cNvCxnSpPr>
            <a:cxnSpLocks/>
          </p:cNvCxnSpPr>
          <p:nvPr/>
        </p:nvCxnSpPr>
        <p:spPr>
          <a:xfrm flipV="1">
            <a:off x="9425015" y="4576819"/>
            <a:ext cx="0" cy="240567"/>
          </a:xfrm>
          <a:prstGeom prst="straightConnector1">
            <a:avLst/>
          </a:prstGeom>
          <a:ln w="12700">
            <a:solidFill>
              <a:schemeClr val="tx1"/>
            </a:solidFill>
            <a:prstDash val="sysDot"/>
            <a:headEnd type="none" w="med" len="med"/>
            <a:tailEnd type="none" w="lg" len="lg"/>
          </a:ln>
        </p:spPr>
        <p:style>
          <a:lnRef idx="1">
            <a:schemeClr val="accent1"/>
          </a:lnRef>
          <a:fillRef idx="0">
            <a:schemeClr val="accent1"/>
          </a:fillRef>
          <a:effectRef idx="0">
            <a:schemeClr val="accent1"/>
          </a:effectRef>
          <a:fontRef idx="minor">
            <a:schemeClr val="tx1"/>
          </a:fontRef>
        </p:style>
      </p:cxnSp>
      <p:cxnSp>
        <p:nvCxnSpPr>
          <p:cNvPr id="266" name="Straight Arrow Connector 28">
            <a:extLst>
              <a:ext uri="{FF2B5EF4-FFF2-40B4-BE49-F238E27FC236}">
                <a16:creationId xmlns:a16="http://schemas.microsoft.com/office/drawing/2014/main" id="{98E0A166-7709-974D-916A-99678C8D4026}"/>
              </a:ext>
            </a:extLst>
          </p:cNvPr>
          <p:cNvCxnSpPr>
            <a:cxnSpLocks/>
          </p:cNvCxnSpPr>
          <p:nvPr/>
        </p:nvCxnSpPr>
        <p:spPr>
          <a:xfrm flipV="1">
            <a:off x="10909468" y="4590359"/>
            <a:ext cx="0" cy="240567"/>
          </a:xfrm>
          <a:prstGeom prst="straightConnector1">
            <a:avLst/>
          </a:prstGeom>
          <a:ln w="12700">
            <a:solidFill>
              <a:schemeClr val="tx1"/>
            </a:solidFill>
            <a:prstDash val="sysDot"/>
            <a:headEnd type="none" w="med" len="med"/>
            <a:tailEnd type="none" w="lg" len="lg"/>
          </a:ln>
        </p:spPr>
        <p:style>
          <a:lnRef idx="1">
            <a:schemeClr val="accent1"/>
          </a:lnRef>
          <a:fillRef idx="0">
            <a:schemeClr val="accent1"/>
          </a:fillRef>
          <a:effectRef idx="0">
            <a:schemeClr val="accent1"/>
          </a:effectRef>
          <a:fontRef idx="minor">
            <a:schemeClr val="tx1"/>
          </a:fontRef>
        </p:style>
      </p:cxnSp>
      <p:cxnSp>
        <p:nvCxnSpPr>
          <p:cNvPr id="267" name="Straight Arrow Connector 28">
            <a:extLst>
              <a:ext uri="{FF2B5EF4-FFF2-40B4-BE49-F238E27FC236}">
                <a16:creationId xmlns:a16="http://schemas.microsoft.com/office/drawing/2014/main" id="{98E0A166-7709-974D-916A-99678C8D4026}"/>
              </a:ext>
            </a:extLst>
          </p:cNvPr>
          <p:cNvCxnSpPr>
            <a:cxnSpLocks/>
            <a:stCxn id="254" idx="0"/>
            <a:endCxn id="244" idx="1"/>
          </p:cNvCxnSpPr>
          <p:nvPr/>
        </p:nvCxnSpPr>
        <p:spPr>
          <a:xfrm flipH="1" flipV="1">
            <a:off x="9887289" y="3813173"/>
            <a:ext cx="1012589" cy="543309"/>
          </a:xfrm>
          <a:prstGeom prst="straightConnector1">
            <a:avLst/>
          </a:prstGeom>
          <a:ln w="12700">
            <a:solidFill>
              <a:schemeClr val="tx1"/>
            </a:solidFill>
            <a:prstDash val="sysDot"/>
            <a:headEnd type="none" w="med" len="med"/>
            <a:tailEnd type="none" w="lg" len="lg"/>
          </a:ln>
        </p:spPr>
        <p:style>
          <a:lnRef idx="1">
            <a:schemeClr val="accent1"/>
          </a:lnRef>
          <a:fillRef idx="0">
            <a:schemeClr val="accent1"/>
          </a:fillRef>
          <a:effectRef idx="0">
            <a:schemeClr val="accent1"/>
          </a:effectRef>
          <a:fontRef idx="minor">
            <a:schemeClr val="tx1"/>
          </a:fontRef>
        </p:style>
      </p:cxnSp>
      <p:cxnSp>
        <p:nvCxnSpPr>
          <p:cNvPr id="268" name="Straight Arrow Connector 28">
            <a:extLst>
              <a:ext uri="{FF2B5EF4-FFF2-40B4-BE49-F238E27FC236}">
                <a16:creationId xmlns:a16="http://schemas.microsoft.com/office/drawing/2014/main" id="{98E0A166-7709-974D-916A-99678C8D4026}"/>
              </a:ext>
            </a:extLst>
          </p:cNvPr>
          <p:cNvCxnSpPr>
            <a:cxnSpLocks/>
            <a:endCxn id="236" idx="2"/>
          </p:cNvCxnSpPr>
          <p:nvPr/>
        </p:nvCxnSpPr>
        <p:spPr>
          <a:xfrm flipV="1">
            <a:off x="9419741" y="3850379"/>
            <a:ext cx="467549" cy="487451"/>
          </a:xfrm>
          <a:prstGeom prst="straightConnector1">
            <a:avLst/>
          </a:prstGeom>
          <a:ln w="12700">
            <a:solidFill>
              <a:schemeClr val="tx1"/>
            </a:solidFill>
            <a:prstDash val="sysDot"/>
            <a:headEnd type="none" w="med" len="med"/>
            <a:tailEnd type="none" w="lg" len="lg"/>
          </a:ln>
        </p:spPr>
        <p:style>
          <a:lnRef idx="1">
            <a:schemeClr val="accent1"/>
          </a:lnRef>
          <a:fillRef idx="0">
            <a:schemeClr val="accent1"/>
          </a:fillRef>
          <a:effectRef idx="0">
            <a:schemeClr val="accent1"/>
          </a:effectRef>
          <a:fontRef idx="minor">
            <a:schemeClr val="tx1"/>
          </a:fontRef>
        </p:style>
      </p:cxnSp>
      <p:pic>
        <p:nvPicPr>
          <p:cNvPr id="269" name="Graphic 17">
            <a:extLst>
              <a:ext uri="{FF2B5EF4-FFF2-40B4-BE49-F238E27FC236}">
                <a16:creationId xmlns:a16="http://schemas.microsoft.com/office/drawing/2014/main" id="{E0837959-A953-EE45-BADA-A23BE088808F}"/>
              </a:ext>
            </a:extLst>
          </p:cNvPr>
          <p:cNvPicPr>
            <a:picLocks noChangeAspect="1"/>
          </p:cNvPicPr>
          <p:nvPr/>
        </p:nvPicPr>
        <p:blipFill>
          <a:blip r:embed="rId36" cstate="screen">
            <a:extLst>
              <a:ext uri="{28A0092B-C50C-407E-A947-70E740481C1C}">
                <a14:useLocalDpi xmlns:a14="http://schemas.microsoft.com/office/drawing/2010/main"/>
              </a:ext>
              <a:ext uri="{96DAC541-7B7A-43D3-8B79-37D633B846F1}">
                <asvg:svgBlip xmlns:asvg="http://schemas.microsoft.com/office/drawing/2016/SVG/main" r:embed="rId37"/>
              </a:ext>
            </a:extLst>
          </a:blip>
          <a:stretch>
            <a:fillRect/>
          </a:stretch>
        </p:blipFill>
        <p:spPr>
          <a:xfrm>
            <a:off x="3531273" y="1601613"/>
            <a:ext cx="373143" cy="373143"/>
          </a:xfrm>
          <a:prstGeom prst="rect">
            <a:avLst/>
          </a:prstGeom>
        </p:spPr>
      </p:pic>
      <p:cxnSp>
        <p:nvCxnSpPr>
          <p:cNvPr id="270" name="カギ線コネクタ 269">
            <a:extLst>
              <a:ext uri="{FF2B5EF4-FFF2-40B4-BE49-F238E27FC236}">
                <a16:creationId xmlns:a16="http://schemas.microsoft.com/office/drawing/2014/main" id="{49DDC080-1B36-8045-BE50-22D0F97B3BFA}"/>
              </a:ext>
            </a:extLst>
          </p:cNvPr>
          <p:cNvCxnSpPr>
            <a:cxnSpLocks/>
            <a:stCxn id="269" idx="3"/>
            <a:endCxn id="157" idx="0"/>
          </p:cNvCxnSpPr>
          <p:nvPr/>
        </p:nvCxnSpPr>
        <p:spPr>
          <a:xfrm flipH="1">
            <a:off x="1335980" y="1788184"/>
            <a:ext cx="2568435" cy="2046363"/>
          </a:xfrm>
          <a:prstGeom prst="bentConnector4">
            <a:avLst>
              <a:gd name="adj1" fmla="val -20728"/>
              <a:gd name="adj2" fmla="val 68064"/>
            </a:avLst>
          </a:prstGeom>
          <a:ln w="9525">
            <a:solidFill>
              <a:schemeClr val="tx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271" name="カギ線コネクタ 270">
            <a:extLst>
              <a:ext uri="{FF2B5EF4-FFF2-40B4-BE49-F238E27FC236}">
                <a16:creationId xmlns:a16="http://schemas.microsoft.com/office/drawing/2014/main" id="{49DDC080-1B36-8045-BE50-22D0F97B3BFA}"/>
              </a:ext>
            </a:extLst>
          </p:cNvPr>
          <p:cNvCxnSpPr>
            <a:cxnSpLocks/>
            <a:stCxn id="269" idx="3"/>
            <a:endCxn id="156" idx="0"/>
          </p:cNvCxnSpPr>
          <p:nvPr/>
        </p:nvCxnSpPr>
        <p:spPr>
          <a:xfrm flipH="1">
            <a:off x="2437095" y="1788185"/>
            <a:ext cx="1467320" cy="2053296"/>
          </a:xfrm>
          <a:prstGeom prst="bentConnector4">
            <a:avLst>
              <a:gd name="adj1" fmla="val -35729"/>
              <a:gd name="adj2" fmla="val 68002"/>
            </a:avLst>
          </a:prstGeom>
          <a:ln w="9525">
            <a:solidFill>
              <a:schemeClr val="tx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274" name="カギ線コネクタ 273">
            <a:extLst>
              <a:ext uri="{FF2B5EF4-FFF2-40B4-BE49-F238E27FC236}">
                <a16:creationId xmlns:a16="http://schemas.microsoft.com/office/drawing/2014/main" id="{49DDC080-1B36-8045-BE50-22D0F97B3BFA}"/>
              </a:ext>
            </a:extLst>
          </p:cNvPr>
          <p:cNvCxnSpPr>
            <a:cxnSpLocks/>
            <a:stCxn id="79" idx="2"/>
            <a:endCxn id="269" idx="3"/>
          </p:cNvCxnSpPr>
          <p:nvPr/>
        </p:nvCxnSpPr>
        <p:spPr>
          <a:xfrm rot="5400000" flipH="1">
            <a:off x="3636613" y="2055986"/>
            <a:ext cx="3902515" cy="3366912"/>
          </a:xfrm>
          <a:prstGeom prst="bentConnector4">
            <a:avLst>
              <a:gd name="adj1" fmla="val -7810"/>
              <a:gd name="adj2" fmla="val 83920"/>
            </a:avLst>
          </a:prstGeom>
          <a:ln w="9525">
            <a:solidFill>
              <a:schemeClr val="tx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275" name="カギ線コネクタ 274">
            <a:extLst>
              <a:ext uri="{FF2B5EF4-FFF2-40B4-BE49-F238E27FC236}">
                <a16:creationId xmlns:a16="http://schemas.microsoft.com/office/drawing/2014/main" id="{49DDC080-1B36-8045-BE50-22D0F97B3BFA}"/>
              </a:ext>
            </a:extLst>
          </p:cNvPr>
          <p:cNvCxnSpPr>
            <a:cxnSpLocks/>
            <a:stCxn id="269" idx="3"/>
            <a:endCxn id="235" idx="2"/>
          </p:cNvCxnSpPr>
          <p:nvPr/>
        </p:nvCxnSpPr>
        <p:spPr>
          <a:xfrm>
            <a:off x="3904414" y="1788185"/>
            <a:ext cx="5238715" cy="3903178"/>
          </a:xfrm>
          <a:prstGeom prst="bentConnector4">
            <a:avLst>
              <a:gd name="adj1" fmla="val 10202"/>
              <a:gd name="adj2" fmla="val 107809"/>
            </a:avLst>
          </a:prstGeom>
          <a:ln w="9525">
            <a:solidFill>
              <a:schemeClr val="tx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282" name="カギ線コネクタ 281">
            <a:extLst>
              <a:ext uri="{FF2B5EF4-FFF2-40B4-BE49-F238E27FC236}">
                <a16:creationId xmlns:a16="http://schemas.microsoft.com/office/drawing/2014/main" id="{49DDC080-1B36-8045-BE50-22D0F97B3BFA}"/>
              </a:ext>
            </a:extLst>
          </p:cNvPr>
          <p:cNvCxnSpPr>
            <a:cxnSpLocks/>
            <a:stCxn id="269" idx="3"/>
            <a:endCxn id="234" idx="2"/>
          </p:cNvCxnSpPr>
          <p:nvPr/>
        </p:nvCxnSpPr>
        <p:spPr>
          <a:xfrm>
            <a:off x="3904415" y="1788184"/>
            <a:ext cx="6706868" cy="3902515"/>
          </a:xfrm>
          <a:prstGeom prst="bentConnector4">
            <a:avLst>
              <a:gd name="adj1" fmla="val 8007"/>
              <a:gd name="adj2" fmla="val 107810"/>
            </a:avLst>
          </a:prstGeom>
          <a:ln w="9525">
            <a:solidFill>
              <a:schemeClr val="tx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178" name="Rectangle 100">
            <a:extLst>
              <a:ext uri="{FF2B5EF4-FFF2-40B4-BE49-F238E27FC236}">
                <a16:creationId xmlns:a16="http://schemas.microsoft.com/office/drawing/2014/main" id="{341E1A71-DC7F-4C41-96C4-2DB6860358E7}"/>
              </a:ext>
            </a:extLst>
          </p:cNvPr>
          <p:cNvSpPr/>
          <p:nvPr/>
        </p:nvSpPr>
        <p:spPr>
          <a:xfrm>
            <a:off x="420501" y="1253651"/>
            <a:ext cx="1358271" cy="981124"/>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ja-JP" altLang="en-US" sz="1167">
                <a:solidFill>
                  <a:srgbClr val="414042"/>
                </a:solidFill>
                <a:latin typeface="Meiryo" panose="020B0604030504040204" pitchFamily="34" charset="-128"/>
                <a:ea typeface="Meiryo" panose="020B0604030504040204" pitchFamily="34" charset="-128"/>
                <a:cs typeface="Calibri" panose="020F0502020204030204" pitchFamily="34" charset="0"/>
              </a:rPr>
              <a:t>オンプレ</a:t>
            </a:r>
            <a:r>
              <a:rPr lang="en-US" altLang="ja-JP" sz="1167" dirty="0">
                <a:solidFill>
                  <a:srgbClr val="414042"/>
                </a:solidFill>
                <a:latin typeface="Meiryo" panose="020B0604030504040204" pitchFamily="34" charset="-128"/>
                <a:ea typeface="Meiryo" panose="020B0604030504040204" pitchFamily="34" charset="-128"/>
                <a:cs typeface="Calibri" panose="020F0502020204030204" pitchFamily="34" charset="0"/>
              </a:rPr>
              <a:t>DC</a:t>
            </a:r>
          </a:p>
        </p:txBody>
      </p:sp>
      <p:pic>
        <p:nvPicPr>
          <p:cNvPr id="179" name="Graphic 19">
            <a:extLst>
              <a:ext uri="{FF2B5EF4-FFF2-40B4-BE49-F238E27FC236}">
                <a16:creationId xmlns:a16="http://schemas.microsoft.com/office/drawing/2014/main" id="{37A799E9-FE2C-8C47-B229-3D629ABDB602}"/>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408284" y="1252482"/>
            <a:ext cx="330200" cy="330200"/>
          </a:xfrm>
          <a:prstGeom prst="rect">
            <a:avLst/>
          </a:prstGeom>
        </p:spPr>
      </p:pic>
      <p:pic>
        <p:nvPicPr>
          <p:cNvPr id="180" name="Graphic 46">
            <a:extLst>
              <a:ext uri="{FF2B5EF4-FFF2-40B4-BE49-F238E27FC236}">
                <a16:creationId xmlns:a16="http://schemas.microsoft.com/office/drawing/2014/main" id="{B2D66F85-531D-E34C-A7F1-6BDAA2CDA179}"/>
              </a:ext>
            </a:extLst>
          </p:cNvPr>
          <p:cNvPicPr>
            <a:picLocks noChangeAspect="1"/>
          </p:cNvPicPr>
          <p:nvPr/>
        </p:nvPicPr>
        <p:blipFill>
          <a:blip r:embed="rId40" cstate="screen">
            <a:extLst>
              <a:ext uri="{28A0092B-C50C-407E-A947-70E740481C1C}">
                <a14:useLocalDpi xmlns:a14="http://schemas.microsoft.com/office/drawing/2010/main"/>
              </a:ext>
              <a:ext uri="{96DAC541-7B7A-43D3-8B79-37D633B846F1}">
                <asvg:svgBlip xmlns:asvg="http://schemas.microsoft.com/office/drawing/2016/SVG/main" r:embed="rId41"/>
              </a:ext>
            </a:extLst>
          </a:blip>
          <a:stretch>
            <a:fillRect/>
          </a:stretch>
        </p:blipFill>
        <p:spPr>
          <a:xfrm>
            <a:off x="1491796" y="1670172"/>
            <a:ext cx="261568" cy="261568"/>
          </a:xfrm>
          <a:prstGeom prst="rect">
            <a:avLst/>
          </a:prstGeom>
        </p:spPr>
      </p:pic>
      <p:pic>
        <p:nvPicPr>
          <p:cNvPr id="181" name="Graphic 13">
            <a:extLst>
              <a:ext uri="{FF2B5EF4-FFF2-40B4-BE49-F238E27FC236}">
                <a16:creationId xmlns:a16="http://schemas.microsoft.com/office/drawing/2014/main" id="{F9DB9CBC-E797-D943-A721-C437A3A692C9}"/>
              </a:ext>
            </a:extLst>
          </p:cNvPr>
          <p:cNvPicPr>
            <a:picLocks noChangeAspect="1"/>
          </p:cNvPicPr>
          <p:nvPr/>
        </p:nvPicPr>
        <p:blipFill>
          <a:blip r:embed="rId42" cstate="screen">
            <a:extLst>
              <a:ext uri="{28A0092B-C50C-407E-A947-70E740481C1C}">
                <a14:useLocalDpi xmlns:a14="http://schemas.microsoft.com/office/drawing/2010/main"/>
              </a:ext>
              <a:ext uri="{96DAC541-7B7A-43D3-8B79-37D633B846F1}">
                <asvg:svgBlip xmlns:asvg="http://schemas.microsoft.com/office/drawing/2016/SVG/main" r:embed="rId43"/>
              </a:ext>
            </a:extLst>
          </a:blip>
          <a:stretch>
            <a:fillRect/>
          </a:stretch>
        </p:blipFill>
        <p:spPr>
          <a:xfrm>
            <a:off x="1135417" y="1683873"/>
            <a:ext cx="298868" cy="298868"/>
          </a:xfrm>
          <a:prstGeom prst="rect">
            <a:avLst/>
          </a:prstGeom>
        </p:spPr>
      </p:pic>
      <p:pic>
        <p:nvPicPr>
          <p:cNvPr id="182" name="Graphic 37">
            <a:extLst>
              <a:ext uri="{FF2B5EF4-FFF2-40B4-BE49-F238E27FC236}">
                <a16:creationId xmlns:a16="http://schemas.microsoft.com/office/drawing/2014/main" id="{66E87324-82AD-5C46-8449-EE1F4AFD185D}"/>
              </a:ext>
            </a:extLst>
          </p:cNvPr>
          <p:cNvPicPr>
            <a:picLocks noChangeAspect="1"/>
          </p:cNvPicPr>
          <p:nvPr/>
        </p:nvPicPr>
        <p:blipFill>
          <a:blip r:embed="rId44">
            <a:extLst>
              <a:ext uri="{96DAC541-7B7A-43D3-8B79-37D633B846F1}">
                <asvg:svgBlip xmlns:asvg="http://schemas.microsoft.com/office/drawing/2016/SVG/main" r:embed="rId45"/>
              </a:ext>
            </a:extLst>
          </a:blip>
          <a:stretch>
            <a:fillRect/>
          </a:stretch>
        </p:blipFill>
        <p:spPr>
          <a:xfrm>
            <a:off x="813161" y="1567378"/>
            <a:ext cx="410068" cy="410068"/>
          </a:xfrm>
          <a:prstGeom prst="rect">
            <a:avLst/>
          </a:prstGeom>
        </p:spPr>
      </p:pic>
      <p:sp>
        <p:nvSpPr>
          <p:cNvPr id="183" name="TextBox 197">
            <a:extLst>
              <a:ext uri="{FF2B5EF4-FFF2-40B4-BE49-F238E27FC236}">
                <a16:creationId xmlns:a16="http://schemas.microsoft.com/office/drawing/2014/main" id="{BD402072-B3B5-244B-9FAA-1B61D2487A38}"/>
              </a:ext>
            </a:extLst>
          </p:cNvPr>
          <p:cNvSpPr txBox="1"/>
          <p:nvPr/>
        </p:nvSpPr>
        <p:spPr>
          <a:xfrm>
            <a:off x="1746738" y="1918773"/>
            <a:ext cx="623515" cy="271934"/>
          </a:xfrm>
          <a:prstGeom prst="rect">
            <a:avLst/>
          </a:prstGeom>
          <a:noFill/>
        </p:spPr>
        <p:txBody>
          <a:bodyPr wrap="square" rtlCol="0">
            <a:spAutoFit/>
          </a:bodyPr>
          <a:lstStyle/>
          <a:p>
            <a:pPr algn="ctr">
              <a:defRPr/>
            </a:pPr>
            <a:r>
              <a:rPr lang="en-US" altLang="ja-JP" sz="1167" dirty="0">
                <a:solidFill>
                  <a:srgbClr val="414042"/>
                </a:solidFill>
                <a:latin typeface="Meiryo" panose="020B0604030504040204" pitchFamily="34" charset="-128"/>
                <a:ea typeface="Meiryo" panose="020B0604030504040204" pitchFamily="34" charset="-128"/>
              </a:rPr>
              <a:t>DX</a:t>
            </a:r>
          </a:p>
        </p:txBody>
      </p:sp>
      <p:pic>
        <p:nvPicPr>
          <p:cNvPr id="188" name="Graphic 7">
            <a:extLst>
              <a:ext uri="{FF2B5EF4-FFF2-40B4-BE49-F238E27FC236}">
                <a16:creationId xmlns:a16="http://schemas.microsoft.com/office/drawing/2014/main" id="{30A5E8A3-E5CE-BB41-A998-33A3C6B2C339}"/>
              </a:ext>
            </a:extLst>
          </p:cNvPr>
          <p:cNvPicPr>
            <a:picLocks noChangeAspect="1" noChangeArrowheads="1"/>
          </p:cNvPicPr>
          <p:nvPr/>
        </p:nvPicPr>
        <p:blipFill>
          <a:blip r:embed="rId46" cstate="screen">
            <a:extLst>
              <a:ext uri="{28A0092B-C50C-407E-A947-70E740481C1C}">
                <a14:useLocalDpi xmlns:a14="http://schemas.microsoft.com/office/drawing/2010/main" val="0"/>
              </a:ext>
            </a:extLst>
          </a:blip>
          <a:srcRect/>
          <a:stretch>
            <a:fillRect/>
          </a:stretch>
        </p:blipFill>
        <p:spPr bwMode="auto">
          <a:xfrm>
            <a:off x="2965504" y="1586378"/>
            <a:ext cx="432000" cy="4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1" name="Rectangle 25">
            <a:extLst>
              <a:ext uri="{FF2B5EF4-FFF2-40B4-BE49-F238E27FC236}">
                <a16:creationId xmlns:a16="http://schemas.microsoft.com/office/drawing/2014/main" id="{8D9B0336-2907-C247-811A-02659FABD736}"/>
              </a:ext>
            </a:extLst>
          </p:cNvPr>
          <p:cNvSpPr/>
          <p:nvPr/>
        </p:nvSpPr>
        <p:spPr>
          <a:xfrm>
            <a:off x="2460687" y="2153180"/>
            <a:ext cx="1285347" cy="393760"/>
          </a:xfrm>
          <a:prstGeom prst="rect">
            <a:avLst/>
          </a:prstGeom>
          <a:noFill/>
          <a:ln w="12700" cap="flat" cmpd="sng" algn="ctr">
            <a:solidFill>
              <a:srgbClr val="1D8900"/>
            </a:solidFill>
            <a:prstDash val="solid"/>
            <a:miter lim="800000"/>
          </a:ln>
          <a:effectLst/>
        </p:spPr>
        <p:txBody>
          <a:bodyPr rot="0" spcFirstLastPara="0" vertOverflow="overflow" horzOverflow="overflow" vert="horz" wrap="square" lIns="384000" tIns="48000" rIns="121920" bIns="60960" numCol="1" spcCol="0" rtlCol="0" fromWordArt="0" anchor="t" anchorCtr="0" forceAA="0" compatLnSpc="1">
            <a:prstTxWarp prst="textNoShape">
              <a:avLst/>
            </a:prstTxWarp>
            <a:noAutofit/>
          </a:bodyPr>
          <a:lstStyle/>
          <a:p>
            <a:pPr defTabSz="1219151">
              <a:defRPr/>
            </a:pPr>
            <a:r>
              <a:rPr lang="en-US" sz="1000" kern="0" dirty="0">
                <a:ln w="0"/>
                <a:solidFill>
                  <a:srgbClr val="1D8900"/>
                </a:solidFill>
                <a:latin typeface="Meiryo" panose="020B0604030504040204" pitchFamily="34" charset="-128"/>
                <a:ea typeface="Meiryo" panose="020B0604030504040204" pitchFamily="34" charset="-128"/>
              </a:rPr>
              <a:t>VPC</a:t>
            </a:r>
          </a:p>
        </p:txBody>
      </p:sp>
      <p:pic>
        <p:nvPicPr>
          <p:cNvPr id="192" name="Graphic 66">
            <a:extLst>
              <a:ext uri="{FF2B5EF4-FFF2-40B4-BE49-F238E27FC236}">
                <a16:creationId xmlns:a16="http://schemas.microsoft.com/office/drawing/2014/main" id="{A0DE30B1-AB10-F841-AA88-143743172A4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461806" y="2153180"/>
            <a:ext cx="242033" cy="242035"/>
          </a:xfrm>
          <a:prstGeom prst="rect">
            <a:avLst/>
          </a:prstGeom>
        </p:spPr>
      </p:pic>
      <p:sp>
        <p:nvSpPr>
          <p:cNvPr id="193" name="Rectangle 34">
            <a:extLst>
              <a:ext uri="{FF2B5EF4-FFF2-40B4-BE49-F238E27FC236}">
                <a16:creationId xmlns:a16="http://schemas.microsoft.com/office/drawing/2014/main" id="{5A9DCA46-3AF5-3C44-BDDC-2A1E6D859814}"/>
              </a:ext>
            </a:extLst>
          </p:cNvPr>
          <p:cNvSpPr/>
          <p:nvPr/>
        </p:nvSpPr>
        <p:spPr>
          <a:xfrm>
            <a:off x="2404590" y="1288102"/>
            <a:ext cx="1765522" cy="1357405"/>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0" tIns="121920" rIns="121920" bIns="60960" numCol="1" spcCol="0" rtlCol="0" fromWordArt="0" anchor="t" anchorCtr="0" forceAA="0" compatLnSpc="1">
            <a:prstTxWarp prst="textNoShape">
              <a:avLst/>
            </a:prstTxWarp>
            <a:noAutofit/>
          </a:bodyPr>
          <a:lstStyle/>
          <a:p>
            <a:pPr>
              <a:defRPr/>
            </a:pPr>
            <a:endParaRPr lang="en-US" sz="1667" dirty="0">
              <a:solidFill>
                <a:schemeClr val="tx1">
                  <a:lumMod val="75000"/>
                </a:schemeClr>
              </a:solidFill>
              <a:latin typeface="Meiryo" panose="020B0604030504040204" pitchFamily="34" charset="-128"/>
              <a:ea typeface="Meiryo" panose="020B0604030504040204" pitchFamily="34" charset="-128"/>
            </a:endParaRPr>
          </a:p>
        </p:txBody>
      </p:sp>
      <p:pic>
        <p:nvPicPr>
          <p:cNvPr id="194" name="Graphic 11">
            <a:extLst>
              <a:ext uri="{FF2B5EF4-FFF2-40B4-BE49-F238E27FC236}">
                <a16:creationId xmlns:a16="http://schemas.microsoft.com/office/drawing/2014/main" id="{EA6D3BAC-990F-B648-AD91-3934912FF97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402309" y="1288832"/>
            <a:ext cx="297547" cy="297547"/>
          </a:xfrm>
          <a:prstGeom prst="rect">
            <a:avLst/>
          </a:prstGeom>
        </p:spPr>
      </p:pic>
      <p:sp>
        <p:nvSpPr>
          <p:cNvPr id="208" name="TextBox 197">
            <a:extLst>
              <a:ext uri="{FF2B5EF4-FFF2-40B4-BE49-F238E27FC236}">
                <a16:creationId xmlns:a16="http://schemas.microsoft.com/office/drawing/2014/main" id="{88071DEF-7E40-414A-974A-82FA6B857F55}"/>
              </a:ext>
            </a:extLst>
          </p:cNvPr>
          <p:cNvSpPr txBox="1"/>
          <p:nvPr/>
        </p:nvSpPr>
        <p:spPr>
          <a:xfrm>
            <a:off x="2509357" y="1323975"/>
            <a:ext cx="1835866" cy="271934"/>
          </a:xfrm>
          <a:prstGeom prst="rect">
            <a:avLst/>
          </a:prstGeom>
          <a:noFill/>
        </p:spPr>
        <p:txBody>
          <a:bodyPr wrap="square" rtlCol="0">
            <a:spAutoFit/>
          </a:bodyPr>
          <a:lstStyle/>
          <a:p>
            <a:pPr algn="ctr">
              <a:defRPr/>
            </a:pPr>
            <a:r>
              <a:rPr lang="ja-JP" altLang="en-US" sz="1167">
                <a:solidFill>
                  <a:schemeClr val="tx1">
                    <a:lumMod val="75000"/>
                  </a:schemeClr>
                </a:solidFill>
                <a:latin typeface="Meiryo" panose="020B0604030504040204" pitchFamily="34" charset="-128"/>
                <a:ea typeface="Meiryo" panose="020B0604030504040204" pitchFamily="34" charset="-128"/>
              </a:rPr>
              <a:t>運用共通アカウント</a:t>
            </a:r>
            <a:endParaRPr lang="en-US" sz="1167" dirty="0">
              <a:solidFill>
                <a:schemeClr val="tx1">
                  <a:lumMod val="75000"/>
                </a:schemeClr>
              </a:solidFill>
              <a:latin typeface="Meiryo" panose="020B0604030504040204" pitchFamily="34" charset="-128"/>
              <a:ea typeface="Meiryo" panose="020B0604030504040204" pitchFamily="34" charset="-128"/>
            </a:endParaRPr>
          </a:p>
        </p:txBody>
      </p:sp>
      <p:cxnSp>
        <p:nvCxnSpPr>
          <p:cNvPr id="287" name="カギ線コネクタ 286">
            <a:extLst>
              <a:ext uri="{FF2B5EF4-FFF2-40B4-BE49-F238E27FC236}">
                <a16:creationId xmlns:a16="http://schemas.microsoft.com/office/drawing/2014/main" id="{49DDC080-1B36-8045-BE50-22D0F97B3BFA}"/>
              </a:ext>
            </a:extLst>
          </p:cNvPr>
          <p:cNvCxnSpPr>
            <a:cxnSpLocks/>
            <a:stCxn id="188" idx="2"/>
            <a:endCxn id="191" idx="0"/>
          </p:cNvCxnSpPr>
          <p:nvPr/>
        </p:nvCxnSpPr>
        <p:spPr>
          <a:xfrm rot="5400000">
            <a:off x="3075032" y="2046707"/>
            <a:ext cx="134802" cy="78144"/>
          </a:xfrm>
          <a:prstGeom prst="bentConnector3">
            <a:avLst>
              <a:gd name="adj1" fmla="val 50000"/>
            </a:avLst>
          </a:prstGeom>
          <a:ln w="9525">
            <a:solidFill>
              <a:schemeClr val="tx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90" name="TextBox 197">
            <a:extLst>
              <a:ext uri="{FF2B5EF4-FFF2-40B4-BE49-F238E27FC236}">
                <a16:creationId xmlns:a16="http://schemas.microsoft.com/office/drawing/2014/main" id="{BD402072-B3B5-244B-9FAA-1B61D2487A38}"/>
              </a:ext>
            </a:extLst>
          </p:cNvPr>
          <p:cNvSpPr txBox="1"/>
          <p:nvPr/>
        </p:nvSpPr>
        <p:spPr>
          <a:xfrm>
            <a:off x="2319667" y="1811181"/>
            <a:ext cx="913421" cy="271934"/>
          </a:xfrm>
          <a:prstGeom prst="rect">
            <a:avLst/>
          </a:prstGeom>
          <a:noFill/>
        </p:spPr>
        <p:txBody>
          <a:bodyPr wrap="square" rtlCol="0">
            <a:spAutoFit/>
          </a:bodyPr>
          <a:lstStyle/>
          <a:p>
            <a:pPr algn="ctr">
              <a:defRPr/>
            </a:pPr>
            <a:r>
              <a:rPr lang="en-US" altLang="ja-JP" sz="1167" dirty="0">
                <a:solidFill>
                  <a:srgbClr val="414042"/>
                </a:solidFill>
                <a:latin typeface="Meiryo" panose="020B0604030504040204" pitchFamily="34" charset="-128"/>
                <a:ea typeface="Meiryo" panose="020B0604030504040204" pitchFamily="34" charset="-128"/>
              </a:rPr>
              <a:t>DXGW</a:t>
            </a:r>
          </a:p>
        </p:txBody>
      </p:sp>
      <p:sp>
        <p:nvSpPr>
          <p:cNvPr id="291" name="TextBox 197">
            <a:extLst>
              <a:ext uri="{FF2B5EF4-FFF2-40B4-BE49-F238E27FC236}">
                <a16:creationId xmlns:a16="http://schemas.microsoft.com/office/drawing/2014/main" id="{BD402072-B3B5-244B-9FAA-1B61D2487A38}"/>
              </a:ext>
            </a:extLst>
          </p:cNvPr>
          <p:cNvSpPr txBox="1"/>
          <p:nvPr/>
        </p:nvSpPr>
        <p:spPr>
          <a:xfrm>
            <a:off x="3417167" y="1914752"/>
            <a:ext cx="623515" cy="271934"/>
          </a:xfrm>
          <a:prstGeom prst="rect">
            <a:avLst/>
          </a:prstGeom>
          <a:noFill/>
        </p:spPr>
        <p:txBody>
          <a:bodyPr wrap="square" rtlCol="0">
            <a:spAutoFit/>
          </a:bodyPr>
          <a:lstStyle/>
          <a:p>
            <a:pPr algn="ctr">
              <a:defRPr/>
            </a:pPr>
            <a:r>
              <a:rPr lang="en-US" altLang="ja-JP" sz="1167" dirty="0">
                <a:solidFill>
                  <a:srgbClr val="414042"/>
                </a:solidFill>
                <a:latin typeface="Meiryo" panose="020B0604030504040204" pitchFamily="34" charset="-128"/>
                <a:ea typeface="Meiryo" panose="020B0604030504040204" pitchFamily="34" charset="-128"/>
              </a:rPr>
              <a:t>TGW</a:t>
            </a:r>
          </a:p>
        </p:txBody>
      </p:sp>
      <p:cxnSp>
        <p:nvCxnSpPr>
          <p:cNvPr id="293" name="カギ線コネクタ 292">
            <a:extLst>
              <a:ext uri="{FF2B5EF4-FFF2-40B4-BE49-F238E27FC236}">
                <a16:creationId xmlns:a16="http://schemas.microsoft.com/office/drawing/2014/main" id="{49DDC080-1B36-8045-BE50-22D0F97B3BFA}"/>
              </a:ext>
            </a:extLst>
          </p:cNvPr>
          <p:cNvCxnSpPr>
            <a:cxnSpLocks/>
            <a:stCxn id="269" idx="3"/>
            <a:endCxn id="191" idx="3"/>
          </p:cNvCxnSpPr>
          <p:nvPr/>
        </p:nvCxnSpPr>
        <p:spPr>
          <a:xfrm flipH="1">
            <a:off x="3746033" y="1788185"/>
            <a:ext cx="158382" cy="561876"/>
          </a:xfrm>
          <a:prstGeom prst="bentConnector3">
            <a:avLst>
              <a:gd name="adj1" fmla="val -76979"/>
            </a:avLst>
          </a:prstGeom>
          <a:ln w="9525">
            <a:solidFill>
              <a:schemeClr val="tx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294" name="カギ線コネクタ 293">
            <a:extLst>
              <a:ext uri="{FF2B5EF4-FFF2-40B4-BE49-F238E27FC236}">
                <a16:creationId xmlns:a16="http://schemas.microsoft.com/office/drawing/2014/main" id="{49DDC080-1B36-8045-BE50-22D0F97B3BFA}"/>
              </a:ext>
            </a:extLst>
          </p:cNvPr>
          <p:cNvCxnSpPr>
            <a:cxnSpLocks/>
            <a:stCxn id="180" idx="3"/>
            <a:endCxn id="188" idx="1"/>
          </p:cNvCxnSpPr>
          <p:nvPr/>
        </p:nvCxnSpPr>
        <p:spPr>
          <a:xfrm>
            <a:off x="1753365" y="1800957"/>
            <a:ext cx="1212140" cy="1423"/>
          </a:xfrm>
          <a:prstGeom prst="bentConnector3">
            <a:avLst>
              <a:gd name="adj1" fmla="val 50000"/>
            </a:avLst>
          </a:prstGeom>
          <a:ln w="9525">
            <a:solidFill>
              <a:schemeClr val="tx1">
                <a:lumMod val="75000"/>
              </a:schemeClr>
            </a:solidFill>
          </a:ln>
          <a:effectLst/>
        </p:spPr>
        <p:style>
          <a:lnRef idx="2">
            <a:schemeClr val="accent1"/>
          </a:lnRef>
          <a:fillRef idx="0">
            <a:schemeClr val="accent1"/>
          </a:fillRef>
          <a:effectRef idx="1">
            <a:schemeClr val="accent1"/>
          </a:effectRef>
          <a:fontRef idx="minor">
            <a:schemeClr val="tx1"/>
          </a:fontRef>
        </p:style>
      </p:cxnSp>
      <p:pic>
        <p:nvPicPr>
          <p:cNvPr id="295" name="Graphic 14">
            <a:extLst>
              <a:ext uri="{FF2B5EF4-FFF2-40B4-BE49-F238E27FC236}">
                <a16:creationId xmlns:a16="http://schemas.microsoft.com/office/drawing/2014/main" id="{84E1B5C9-2D49-6448-B2A0-9ECA2A1EAED0}"/>
              </a:ext>
            </a:extLst>
          </p:cNvPr>
          <p:cNvPicPr>
            <a:picLocks noChangeAspect="1" noChangeArrowheads="1"/>
          </p:cNvPicPr>
          <p:nvPr/>
        </p:nvPicPr>
        <p:blipFill>
          <a:blip r:embed="rId47" cstate="email">
            <a:extLst>
              <a:ext uri="{28A0092B-C50C-407E-A947-70E740481C1C}">
                <a14:useLocalDpi xmlns:a14="http://schemas.microsoft.com/office/drawing/2010/main"/>
              </a:ext>
            </a:extLst>
          </a:blip>
          <a:srcRect/>
          <a:stretch>
            <a:fillRect/>
          </a:stretch>
        </p:blipFill>
        <p:spPr bwMode="auto">
          <a:xfrm>
            <a:off x="899677" y="5290450"/>
            <a:ext cx="315652" cy="3156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6" name="テキスト ボックス 295">
            <a:extLst>
              <a:ext uri="{FF2B5EF4-FFF2-40B4-BE49-F238E27FC236}">
                <a16:creationId xmlns:a16="http://schemas.microsoft.com/office/drawing/2014/main" id="{B6CC36BE-E887-1D40-B3C0-1864B8934D5C}"/>
              </a:ext>
            </a:extLst>
          </p:cNvPr>
          <p:cNvSpPr txBox="1"/>
          <p:nvPr/>
        </p:nvSpPr>
        <p:spPr>
          <a:xfrm>
            <a:off x="521566" y="5615062"/>
            <a:ext cx="960189" cy="220510"/>
          </a:xfrm>
          <a:prstGeom prst="rect">
            <a:avLst/>
          </a:prstGeom>
          <a:noFill/>
        </p:spPr>
        <p:txBody>
          <a:bodyPr wrap="square" rtlCol="0">
            <a:spAutoFit/>
          </a:bodyPr>
          <a:lstStyle/>
          <a:p>
            <a:pPr algn="ctr" defTabSz="914363">
              <a:defRPr/>
            </a:pPr>
            <a:r>
              <a:rPr kumimoji="1" lang="en-US" altLang="ja-JP" sz="833" dirty="0">
                <a:solidFill>
                  <a:schemeClr val="tx1">
                    <a:lumMod val="75000"/>
                  </a:schemeClr>
                </a:solidFill>
                <a:latin typeface="Meiryo" panose="020B0604030504040204" pitchFamily="34" charset="-128"/>
                <a:ea typeface="Meiryo" panose="020B0604030504040204" pitchFamily="34" charset="-128"/>
              </a:rPr>
              <a:t>S3 Bucket</a:t>
            </a:r>
            <a:endParaRPr kumimoji="1" lang="ja-JP" altLang="en-US" sz="833" dirty="0">
              <a:solidFill>
                <a:schemeClr val="tx1">
                  <a:lumMod val="75000"/>
                </a:schemeClr>
              </a:solidFill>
              <a:latin typeface="Meiryo" panose="020B0604030504040204" pitchFamily="34" charset="-128"/>
              <a:ea typeface="Meiryo" panose="020B0604030504040204" pitchFamily="34" charset="-128"/>
            </a:endParaRPr>
          </a:p>
        </p:txBody>
      </p:sp>
      <p:pic>
        <p:nvPicPr>
          <p:cNvPr id="297" name="Graphic 15">
            <a:extLst>
              <a:ext uri="{FF2B5EF4-FFF2-40B4-BE49-F238E27FC236}">
                <a16:creationId xmlns:a16="http://schemas.microsoft.com/office/drawing/2014/main" id="{3A010F8A-DF9B-CA43-8D41-3A122544E272}"/>
              </a:ext>
            </a:extLst>
          </p:cNvPr>
          <p:cNvPicPr>
            <a:picLocks noChangeAspect="1" noChangeArrowheads="1"/>
          </p:cNvPicPr>
          <p:nvPr/>
        </p:nvPicPr>
        <p:blipFill>
          <a:blip r:embed="rId48" cstate="screen">
            <a:extLst>
              <a:ext uri="{28A0092B-C50C-407E-A947-70E740481C1C}">
                <a14:useLocalDpi xmlns:a14="http://schemas.microsoft.com/office/drawing/2010/main" val="0"/>
              </a:ext>
            </a:extLst>
          </a:blip>
          <a:srcRect/>
          <a:stretch>
            <a:fillRect/>
          </a:stretch>
        </p:blipFill>
        <p:spPr bwMode="auto">
          <a:xfrm>
            <a:off x="2063945" y="5150409"/>
            <a:ext cx="325536" cy="3255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8" name="テキスト ボックス 297">
            <a:extLst>
              <a:ext uri="{FF2B5EF4-FFF2-40B4-BE49-F238E27FC236}">
                <a16:creationId xmlns:a16="http://schemas.microsoft.com/office/drawing/2014/main" id="{B6CC36BE-E887-1D40-B3C0-1864B8934D5C}"/>
              </a:ext>
            </a:extLst>
          </p:cNvPr>
          <p:cNvSpPr txBox="1"/>
          <p:nvPr/>
        </p:nvSpPr>
        <p:spPr>
          <a:xfrm>
            <a:off x="1761281" y="5482963"/>
            <a:ext cx="1200913" cy="348685"/>
          </a:xfrm>
          <a:prstGeom prst="rect">
            <a:avLst/>
          </a:prstGeom>
          <a:noFill/>
        </p:spPr>
        <p:txBody>
          <a:bodyPr wrap="square" rtlCol="0">
            <a:spAutoFit/>
          </a:bodyPr>
          <a:lstStyle/>
          <a:p>
            <a:pPr algn="ctr" defTabSz="914363">
              <a:defRPr/>
            </a:pPr>
            <a:r>
              <a:rPr kumimoji="1" lang="en-US" altLang="ja-JP" sz="833" dirty="0">
                <a:solidFill>
                  <a:schemeClr val="tx1">
                    <a:lumMod val="75000"/>
                  </a:schemeClr>
                </a:solidFill>
                <a:latin typeface="Meiryo" panose="020B0604030504040204" pitchFamily="34" charset="-128"/>
                <a:ea typeface="Meiryo" panose="020B0604030504040204" pitchFamily="34" charset="-128"/>
              </a:rPr>
              <a:t>Systems Manager</a:t>
            </a:r>
          </a:p>
          <a:p>
            <a:pPr algn="ctr" defTabSz="914363">
              <a:defRPr/>
            </a:pPr>
            <a:r>
              <a:rPr kumimoji="1" lang="en-US" altLang="ja-JP" sz="833" dirty="0">
                <a:solidFill>
                  <a:schemeClr val="tx1">
                    <a:lumMod val="75000"/>
                  </a:schemeClr>
                </a:solidFill>
                <a:latin typeface="Meiryo" panose="020B0604030504040204" pitchFamily="34" charset="-128"/>
                <a:ea typeface="Meiryo" panose="020B0604030504040204" pitchFamily="34" charset="-128"/>
              </a:rPr>
              <a:t>Patch Manager</a:t>
            </a:r>
            <a:endParaRPr kumimoji="1" lang="ja-JP" altLang="en-US" sz="833" dirty="0">
              <a:solidFill>
                <a:schemeClr val="tx1">
                  <a:lumMod val="75000"/>
                </a:schemeClr>
              </a:solidFill>
              <a:latin typeface="Meiryo" panose="020B0604030504040204" pitchFamily="34" charset="-128"/>
              <a:ea typeface="Meiryo" panose="020B0604030504040204" pitchFamily="34" charset="-128"/>
            </a:endParaRPr>
          </a:p>
        </p:txBody>
      </p:sp>
      <p:pic>
        <p:nvPicPr>
          <p:cNvPr id="299" name="Graphic 22">
            <a:extLst>
              <a:ext uri="{FF2B5EF4-FFF2-40B4-BE49-F238E27FC236}">
                <a16:creationId xmlns:a16="http://schemas.microsoft.com/office/drawing/2014/main" id="{CFB93E8C-DB5A-DE43-AB9F-461575AB0005}"/>
              </a:ext>
            </a:extLst>
          </p:cNvPr>
          <p:cNvPicPr>
            <a:picLocks noChangeAspect="1" noChangeArrowheads="1"/>
          </p:cNvPicPr>
          <p:nvPr/>
        </p:nvPicPr>
        <p:blipFill>
          <a:blip r:embed="rId49" cstate="screen">
            <a:extLst>
              <a:ext uri="{28A0092B-C50C-407E-A947-70E740481C1C}">
                <a14:useLocalDpi xmlns:a14="http://schemas.microsoft.com/office/drawing/2010/main" val="0"/>
              </a:ext>
            </a:extLst>
          </a:blip>
          <a:srcRect/>
          <a:stretch>
            <a:fillRect/>
          </a:stretch>
        </p:blipFill>
        <p:spPr bwMode="auto">
          <a:xfrm>
            <a:off x="2409517" y="5194952"/>
            <a:ext cx="311892" cy="3118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9" name="フリーフォーム 88"/>
          <p:cNvSpPr/>
          <p:nvPr/>
        </p:nvSpPr>
        <p:spPr>
          <a:xfrm>
            <a:off x="1185967" y="4708932"/>
            <a:ext cx="709995" cy="747532"/>
          </a:xfrm>
          <a:custGeom>
            <a:avLst/>
            <a:gdLst>
              <a:gd name="connsiteX0" fmla="*/ 354563 w 512236"/>
              <a:gd name="connsiteY0" fmla="*/ 0 h 662473"/>
              <a:gd name="connsiteX1" fmla="*/ 494522 w 512236"/>
              <a:gd name="connsiteY1" fmla="*/ 214604 h 662473"/>
              <a:gd name="connsiteX2" fmla="*/ 0 w 512236"/>
              <a:gd name="connsiteY2" fmla="*/ 662473 h 662473"/>
            </a:gdLst>
            <a:ahLst/>
            <a:cxnLst>
              <a:cxn ang="0">
                <a:pos x="connsiteX0" y="connsiteY0"/>
              </a:cxn>
              <a:cxn ang="0">
                <a:pos x="connsiteX1" y="connsiteY1"/>
              </a:cxn>
              <a:cxn ang="0">
                <a:pos x="connsiteX2" y="connsiteY2"/>
              </a:cxn>
            </a:cxnLst>
            <a:rect l="l" t="t" r="r" b="b"/>
            <a:pathLst>
              <a:path w="512236" h="662473">
                <a:moveTo>
                  <a:pt x="354563" y="0"/>
                </a:moveTo>
                <a:cubicBezTo>
                  <a:pt x="454089" y="52096"/>
                  <a:pt x="553616" y="104192"/>
                  <a:pt x="494522" y="214604"/>
                </a:cubicBezTo>
                <a:cubicBezTo>
                  <a:pt x="435428" y="325016"/>
                  <a:pt x="217714" y="493744"/>
                  <a:pt x="0" y="662473"/>
                </a:cubicBezTo>
              </a:path>
            </a:pathLst>
          </a:custGeom>
          <a:noFill/>
          <a:ln w="19050">
            <a:solidFill>
              <a:srgbClr val="FF0000"/>
            </a:solidFill>
            <a:tailEnd type="triangle"/>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4000">
              <a:latin typeface="Meiryo" panose="020B0604030504040204" pitchFamily="34" charset="-128"/>
              <a:ea typeface="Meiryo" panose="020B0604030504040204" pitchFamily="34" charset="-128"/>
            </a:endParaRPr>
          </a:p>
        </p:txBody>
      </p:sp>
      <p:sp>
        <p:nvSpPr>
          <p:cNvPr id="301" name="角丸四角形吹き出し 300">
            <a:extLst>
              <a:ext uri="{FF2B5EF4-FFF2-40B4-BE49-F238E27FC236}">
                <a16:creationId xmlns:a16="http://schemas.microsoft.com/office/drawing/2014/main" id="{FF0844D6-C370-4447-BEFD-D761434393BA}"/>
              </a:ext>
            </a:extLst>
          </p:cNvPr>
          <p:cNvSpPr/>
          <p:nvPr/>
        </p:nvSpPr>
        <p:spPr>
          <a:xfrm>
            <a:off x="0" y="5822983"/>
            <a:ext cx="2047633" cy="826598"/>
          </a:xfrm>
          <a:prstGeom prst="wedgeRoundRectCallout">
            <a:avLst>
              <a:gd name="adj1" fmla="val 31324"/>
              <a:gd name="adj2" fmla="val -117880"/>
              <a:gd name="adj3" fmla="val 16667"/>
            </a:avLst>
          </a:prstGeom>
          <a:solidFill>
            <a:schemeClr val="bg1">
              <a:lumMod val="95000"/>
            </a:schemeClr>
          </a:solidFill>
          <a:ln>
            <a:solidFill>
              <a:srgbClr val="FF8C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48000" tIns="48000" rIns="48000" bIns="48000" numCol="1" spcCol="0" rtlCol="0" fromWordArt="0" anchor="ctr" anchorCtr="0" forceAA="0" compatLnSpc="1">
            <a:prstTxWarp prst="textNoShape">
              <a:avLst/>
            </a:prstTxWarp>
            <a:noAutofit/>
          </a:bodyPr>
          <a:lstStyle/>
          <a:p>
            <a:pPr marL="120646" indent="-120646" defTabSz="914363">
              <a:buFont typeface="Arial" panose="020B0604020202020204" pitchFamily="34" charset="0"/>
              <a:buChar char="•"/>
            </a:pPr>
            <a:r>
              <a:rPr lang="en-US" altLang="ja-JP" sz="1333" dirty="0">
                <a:solidFill>
                  <a:schemeClr val="tx1">
                    <a:lumMod val="75000"/>
                  </a:schemeClr>
                </a:solidFill>
                <a:latin typeface="Meiryo" panose="020B0604030504040204" pitchFamily="34" charset="-128"/>
                <a:ea typeface="Meiryo" panose="020B0604030504040204" pitchFamily="34" charset="-128"/>
              </a:rPr>
              <a:t>VPC</a:t>
            </a:r>
            <a:r>
              <a:rPr lang="ja-JP" altLang="en-US" sz="1333" dirty="0">
                <a:solidFill>
                  <a:schemeClr val="tx1">
                    <a:lumMod val="75000"/>
                  </a:schemeClr>
                </a:solidFill>
                <a:latin typeface="Meiryo" panose="020B0604030504040204" pitchFamily="34" charset="-128"/>
                <a:ea typeface="Meiryo" panose="020B0604030504040204" pitchFamily="34" charset="-128"/>
              </a:rPr>
              <a:t>外部へのデータ送信をコントロール </a:t>
            </a:r>
            <a:r>
              <a:rPr lang="en-US" altLang="ja-JP" sz="1333" dirty="0">
                <a:solidFill>
                  <a:schemeClr val="tx1">
                    <a:lumMod val="75000"/>
                  </a:schemeClr>
                </a:solidFill>
                <a:latin typeface="Meiryo" panose="020B0604030504040204" pitchFamily="34" charset="-128"/>
                <a:ea typeface="Meiryo" panose="020B0604030504040204" pitchFamily="34" charset="-128"/>
              </a:rPr>
              <a:t>(VPC</a:t>
            </a:r>
            <a:r>
              <a:rPr lang="ja-JP" altLang="en-US" sz="1333" dirty="0">
                <a:solidFill>
                  <a:schemeClr val="tx1">
                    <a:lumMod val="75000"/>
                  </a:schemeClr>
                </a:solidFill>
                <a:latin typeface="Meiryo" panose="020B0604030504040204" pitchFamily="34" charset="-128"/>
                <a:ea typeface="Meiryo" panose="020B0604030504040204" pitchFamily="34" charset="-128"/>
              </a:rPr>
              <a:t>エンドポイント</a:t>
            </a:r>
            <a:r>
              <a:rPr lang="en-US" altLang="ja-JP" sz="1333" dirty="0">
                <a:solidFill>
                  <a:schemeClr val="tx1">
                    <a:lumMod val="75000"/>
                  </a:schemeClr>
                </a:solidFill>
                <a:latin typeface="Meiryo" panose="020B0604030504040204" pitchFamily="34" charset="-128"/>
                <a:ea typeface="Meiryo" panose="020B0604030504040204" pitchFamily="34" charset="-128"/>
              </a:rPr>
              <a:t>)</a:t>
            </a:r>
          </a:p>
        </p:txBody>
      </p:sp>
      <p:sp>
        <p:nvSpPr>
          <p:cNvPr id="302" name="角丸四角形吹き出し 301">
            <a:extLst>
              <a:ext uri="{FF2B5EF4-FFF2-40B4-BE49-F238E27FC236}">
                <a16:creationId xmlns:a16="http://schemas.microsoft.com/office/drawing/2014/main" id="{FF0844D6-C370-4447-BEFD-D761434393BA}"/>
              </a:ext>
            </a:extLst>
          </p:cNvPr>
          <p:cNvSpPr/>
          <p:nvPr/>
        </p:nvSpPr>
        <p:spPr>
          <a:xfrm>
            <a:off x="2563073" y="5830250"/>
            <a:ext cx="1627836" cy="862415"/>
          </a:xfrm>
          <a:prstGeom prst="wedgeRoundRectCallout">
            <a:avLst>
              <a:gd name="adj1" fmla="val -34586"/>
              <a:gd name="adj2" fmla="val -162176"/>
              <a:gd name="adj3" fmla="val 16667"/>
            </a:avLst>
          </a:prstGeom>
          <a:solidFill>
            <a:schemeClr val="bg1">
              <a:lumMod val="95000"/>
            </a:schemeClr>
          </a:solidFill>
          <a:ln>
            <a:solidFill>
              <a:srgbClr val="FF8C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48000" tIns="48000" rIns="48000" bIns="48000" numCol="1" spcCol="0" rtlCol="0" fromWordArt="0" anchor="ctr" anchorCtr="0" forceAA="0" compatLnSpc="1">
            <a:prstTxWarp prst="textNoShape">
              <a:avLst/>
            </a:prstTxWarp>
            <a:noAutofit/>
          </a:bodyPr>
          <a:lstStyle/>
          <a:p>
            <a:pPr defTabSz="914363"/>
            <a:r>
              <a:rPr lang="ja-JP" altLang="en-US" sz="1333" dirty="0">
                <a:solidFill>
                  <a:schemeClr val="tx1">
                    <a:lumMod val="75000"/>
                  </a:schemeClr>
                </a:solidFill>
                <a:latin typeface="Meiryo" panose="020B0604030504040204" pitchFamily="34" charset="-128"/>
                <a:ea typeface="Meiryo" panose="020B0604030504040204" pitchFamily="34" charset="-128"/>
              </a:rPr>
              <a:t>インスタンス保護</a:t>
            </a:r>
            <a:endParaRPr lang="en-US" altLang="ja-JP" sz="1333" dirty="0">
              <a:solidFill>
                <a:schemeClr val="tx1">
                  <a:lumMod val="75000"/>
                </a:schemeClr>
              </a:solidFill>
              <a:latin typeface="Meiryo" panose="020B0604030504040204" pitchFamily="34" charset="-128"/>
              <a:ea typeface="Meiryo" panose="020B0604030504040204" pitchFamily="34" charset="-128"/>
            </a:endParaRPr>
          </a:p>
          <a:p>
            <a:pPr marL="122762" indent="-122762" defTabSz="914363">
              <a:buFont typeface="Arial" panose="020B0604020202020204" pitchFamily="34" charset="0"/>
              <a:buChar char="•"/>
            </a:pPr>
            <a:r>
              <a:rPr lang="ja-JP" altLang="en-US" sz="1333">
                <a:solidFill>
                  <a:schemeClr val="tx1">
                    <a:lumMod val="75000"/>
                  </a:schemeClr>
                </a:solidFill>
                <a:latin typeface="Meiryo" panose="020B0604030504040204" pitchFamily="34" charset="-128"/>
                <a:ea typeface="Meiryo" panose="020B0604030504040204" pitchFamily="34" charset="-128"/>
              </a:rPr>
              <a:t>パッチ適用</a:t>
            </a:r>
            <a:endParaRPr lang="en-US" altLang="ja-JP" sz="1333" dirty="0">
              <a:solidFill>
                <a:schemeClr val="tx1">
                  <a:lumMod val="75000"/>
                </a:schemeClr>
              </a:solidFill>
              <a:latin typeface="Meiryo" panose="020B0604030504040204" pitchFamily="34" charset="-128"/>
              <a:ea typeface="Meiryo" panose="020B0604030504040204" pitchFamily="34" charset="-128"/>
            </a:endParaRPr>
          </a:p>
          <a:p>
            <a:pPr marL="122762" indent="-122762" defTabSz="914363">
              <a:buFont typeface="Arial" panose="020B0604020202020204" pitchFamily="34" charset="0"/>
              <a:buChar char="•"/>
            </a:pPr>
            <a:r>
              <a:rPr lang="ja-JP" altLang="en-US" sz="1333" dirty="0">
                <a:solidFill>
                  <a:schemeClr val="tx1">
                    <a:lumMod val="75000"/>
                  </a:schemeClr>
                </a:solidFill>
                <a:latin typeface="Meiryo" panose="020B0604030504040204" pitchFamily="34" charset="-128"/>
                <a:ea typeface="Meiryo" panose="020B0604030504040204" pitchFamily="34" charset="-128"/>
              </a:rPr>
              <a:t>ウィルス対策</a:t>
            </a:r>
            <a:endParaRPr lang="en-US" altLang="ja-JP" sz="1333" dirty="0">
              <a:solidFill>
                <a:schemeClr val="tx1">
                  <a:lumMod val="75000"/>
                </a:schemeClr>
              </a:solidFill>
              <a:latin typeface="Meiryo" panose="020B0604030504040204" pitchFamily="34" charset="-128"/>
              <a:ea typeface="Meiryo" panose="020B0604030504040204" pitchFamily="34" charset="-128"/>
            </a:endParaRPr>
          </a:p>
        </p:txBody>
      </p:sp>
      <p:cxnSp>
        <p:nvCxnSpPr>
          <p:cNvPr id="314" name="カギ線コネクタ 313">
            <a:extLst>
              <a:ext uri="{FF2B5EF4-FFF2-40B4-BE49-F238E27FC236}">
                <a16:creationId xmlns:a16="http://schemas.microsoft.com/office/drawing/2014/main" id="{49DDC080-1B36-8045-BE50-22D0F97B3BFA}"/>
              </a:ext>
            </a:extLst>
          </p:cNvPr>
          <p:cNvCxnSpPr>
            <a:cxnSpLocks/>
            <a:stCxn id="269" idx="3"/>
            <a:endCxn id="80" idx="2"/>
          </p:cNvCxnSpPr>
          <p:nvPr/>
        </p:nvCxnSpPr>
        <p:spPr>
          <a:xfrm>
            <a:off x="3904416" y="1788185"/>
            <a:ext cx="1898758" cy="3903178"/>
          </a:xfrm>
          <a:prstGeom prst="bentConnector4">
            <a:avLst>
              <a:gd name="adj1" fmla="val 27949"/>
              <a:gd name="adj2" fmla="val 107809"/>
            </a:avLst>
          </a:prstGeom>
          <a:ln w="9525">
            <a:solidFill>
              <a:schemeClr val="tx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319" name="角丸四角形吹き出し 318">
            <a:extLst>
              <a:ext uri="{FF2B5EF4-FFF2-40B4-BE49-F238E27FC236}">
                <a16:creationId xmlns:a16="http://schemas.microsoft.com/office/drawing/2014/main" id="{FF0844D6-C370-4447-BEFD-D761434393BA}"/>
              </a:ext>
            </a:extLst>
          </p:cNvPr>
          <p:cNvSpPr/>
          <p:nvPr/>
        </p:nvSpPr>
        <p:spPr>
          <a:xfrm>
            <a:off x="4690659" y="1861643"/>
            <a:ext cx="3357663" cy="1297500"/>
          </a:xfrm>
          <a:prstGeom prst="wedgeRoundRectCallout">
            <a:avLst>
              <a:gd name="adj1" fmla="val 54270"/>
              <a:gd name="adj2" fmla="val -19419"/>
              <a:gd name="adj3" fmla="val 16667"/>
            </a:avLst>
          </a:prstGeom>
          <a:solidFill>
            <a:schemeClr val="bg1">
              <a:lumMod val="95000"/>
            </a:schemeClr>
          </a:solidFill>
          <a:ln>
            <a:solidFill>
              <a:srgbClr val="FF8C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48000" tIns="48000" rIns="48000" bIns="48000" numCol="1" spcCol="0" rtlCol="0" fromWordArt="0" anchor="ctr" anchorCtr="0" forceAA="0" compatLnSpc="1">
            <a:prstTxWarp prst="textNoShape">
              <a:avLst/>
            </a:prstTxWarp>
            <a:noAutofit/>
          </a:bodyPr>
          <a:lstStyle/>
          <a:p>
            <a:pPr defTabSz="914363"/>
            <a:endParaRPr lang="en-US" altLang="ja-JP" sz="1500" dirty="0">
              <a:solidFill>
                <a:schemeClr val="tx1">
                  <a:lumMod val="75000"/>
                </a:schemeClr>
              </a:solidFill>
              <a:latin typeface="Meiryo" panose="020B0604030504040204" pitchFamily="34" charset="-128"/>
              <a:ea typeface="Meiryo" panose="020B0604030504040204" pitchFamily="34" charset="-128"/>
            </a:endParaRPr>
          </a:p>
        </p:txBody>
      </p:sp>
      <p:sp>
        <p:nvSpPr>
          <p:cNvPr id="320" name="角丸四角形吹き出し 319">
            <a:extLst>
              <a:ext uri="{FF2B5EF4-FFF2-40B4-BE49-F238E27FC236}">
                <a16:creationId xmlns:a16="http://schemas.microsoft.com/office/drawing/2014/main" id="{FF0844D6-C370-4447-BEFD-D761434393BA}"/>
              </a:ext>
            </a:extLst>
          </p:cNvPr>
          <p:cNvSpPr/>
          <p:nvPr/>
        </p:nvSpPr>
        <p:spPr>
          <a:xfrm>
            <a:off x="4690659" y="1861643"/>
            <a:ext cx="3357663" cy="1297500"/>
          </a:xfrm>
          <a:prstGeom prst="wedgeRoundRectCallout">
            <a:avLst>
              <a:gd name="adj1" fmla="val 70812"/>
              <a:gd name="adj2" fmla="val 70370"/>
              <a:gd name="adj3" fmla="val 16667"/>
            </a:avLst>
          </a:prstGeom>
          <a:solidFill>
            <a:schemeClr val="bg1">
              <a:lumMod val="95000"/>
            </a:schemeClr>
          </a:solidFill>
          <a:ln>
            <a:solidFill>
              <a:srgbClr val="FF8C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48000" tIns="48000" rIns="48000" bIns="48000" numCol="1" spcCol="0" rtlCol="0" fromWordArt="0" anchor="ctr" anchorCtr="0" forceAA="0" compatLnSpc="1">
            <a:prstTxWarp prst="textNoShape">
              <a:avLst/>
            </a:prstTxWarp>
            <a:noAutofit/>
          </a:bodyPr>
          <a:lstStyle/>
          <a:p>
            <a:pPr defTabSz="914363"/>
            <a:endParaRPr lang="en-US" altLang="ja-JP" sz="1500" dirty="0">
              <a:solidFill>
                <a:schemeClr val="tx1">
                  <a:lumMod val="75000"/>
                </a:schemeClr>
              </a:solidFill>
              <a:latin typeface="Meiryo" panose="020B0604030504040204" pitchFamily="34" charset="-128"/>
              <a:ea typeface="Meiryo" panose="020B0604030504040204" pitchFamily="34" charset="-128"/>
            </a:endParaRPr>
          </a:p>
        </p:txBody>
      </p:sp>
      <p:sp>
        <p:nvSpPr>
          <p:cNvPr id="126" name="角丸四角形吹き出し 125">
            <a:extLst>
              <a:ext uri="{FF2B5EF4-FFF2-40B4-BE49-F238E27FC236}">
                <a16:creationId xmlns:a16="http://schemas.microsoft.com/office/drawing/2014/main" id="{FF0844D6-C370-4447-BEFD-D761434393BA}"/>
              </a:ext>
            </a:extLst>
          </p:cNvPr>
          <p:cNvSpPr/>
          <p:nvPr/>
        </p:nvSpPr>
        <p:spPr>
          <a:xfrm>
            <a:off x="4690659" y="1861643"/>
            <a:ext cx="3357663" cy="1297500"/>
          </a:xfrm>
          <a:prstGeom prst="wedgeRoundRectCallout">
            <a:avLst>
              <a:gd name="adj1" fmla="val 22195"/>
              <a:gd name="adj2" fmla="val 68804"/>
              <a:gd name="adj3" fmla="val 16667"/>
            </a:avLst>
          </a:prstGeom>
          <a:solidFill>
            <a:schemeClr val="bg1">
              <a:lumMod val="95000"/>
            </a:schemeClr>
          </a:solidFill>
          <a:ln>
            <a:solidFill>
              <a:srgbClr val="FF8C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48000" tIns="48000" rIns="48000" bIns="48000" numCol="1" spcCol="0" rtlCol="0" fromWordArt="0" anchor="ctr" anchorCtr="0" forceAA="0" compatLnSpc="1">
            <a:prstTxWarp prst="textNoShape">
              <a:avLst/>
            </a:prstTxWarp>
            <a:noAutofit/>
          </a:bodyPr>
          <a:lstStyle/>
          <a:p>
            <a:pPr marL="120646" indent="-120646" defTabSz="914363">
              <a:buFont typeface="Arial" panose="020B0604020202020204" pitchFamily="34" charset="0"/>
              <a:buChar char="•"/>
            </a:pPr>
            <a:r>
              <a:rPr lang="ja-JP" altLang="en-US" sz="1167" dirty="0">
                <a:solidFill>
                  <a:schemeClr val="tx1">
                    <a:lumMod val="75000"/>
                  </a:schemeClr>
                </a:solidFill>
                <a:latin typeface="Meiryo" panose="020B0604030504040204" pitchFamily="34" charset="-128"/>
                <a:ea typeface="Meiryo" panose="020B0604030504040204" pitchFamily="34" charset="-128"/>
              </a:rPr>
              <a:t>インターネットインバウンド通信の保護</a:t>
            </a:r>
            <a:br>
              <a:rPr lang="en-US" altLang="ja-JP" sz="1167" dirty="0">
                <a:solidFill>
                  <a:schemeClr val="tx1">
                    <a:lumMod val="75000"/>
                  </a:schemeClr>
                </a:solidFill>
                <a:latin typeface="Meiryo" panose="020B0604030504040204" pitchFamily="34" charset="-128"/>
                <a:ea typeface="Meiryo" panose="020B0604030504040204" pitchFamily="34" charset="-128"/>
              </a:rPr>
            </a:br>
            <a:r>
              <a:rPr lang="en-US" altLang="ja-JP" sz="1167" dirty="0">
                <a:solidFill>
                  <a:schemeClr val="tx1">
                    <a:lumMod val="75000"/>
                  </a:schemeClr>
                </a:solidFill>
                <a:latin typeface="Meiryo" panose="020B0604030504040204" pitchFamily="34" charset="-128"/>
                <a:ea typeface="Meiryo" panose="020B0604030504040204" pitchFamily="34" charset="-128"/>
              </a:rPr>
              <a:t>(</a:t>
            </a:r>
            <a:r>
              <a:rPr lang="ja-JP" altLang="en-US" sz="1167" dirty="0">
                <a:solidFill>
                  <a:schemeClr val="tx1">
                    <a:lumMod val="75000"/>
                  </a:schemeClr>
                </a:solidFill>
                <a:latin typeface="Meiryo" panose="020B0604030504040204" pitchFamily="34" charset="-128"/>
                <a:ea typeface="Meiryo" panose="020B0604030504040204" pitchFamily="34" charset="-128"/>
              </a:rPr>
              <a:t>エッジロケーションの利用、</a:t>
            </a:r>
            <a:r>
              <a:rPr lang="en-US" altLang="ja-JP" sz="1167" dirty="0" err="1">
                <a:solidFill>
                  <a:schemeClr val="tx1">
                    <a:lumMod val="75000"/>
                  </a:schemeClr>
                </a:solidFill>
                <a:latin typeface="Meiryo" panose="020B0604030504040204" pitchFamily="34" charset="-128"/>
                <a:ea typeface="Meiryo" panose="020B0604030504040204" pitchFamily="34" charset="-128"/>
              </a:rPr>
              <a:t>DDoS</a:t>
            </a:r>
            <a:r>
              <a:rPr lang="ja-JP" altLang="en-US" sz="1167" dirty="0">
                <a:solidFill>
                  <a:schemeClr val="tx1">
                    <a:lumMod val="75000"/>
                  </a:schemeClr>
                </a:solidFill>
                <a:latin typeface="Meiryo" panose="020B0604030504040204" pitchFamily="34" charset="-128"/>
                <a:ea typeface="Meiryo" panose="020B0604030504040204" pitchFamily="34" charset="-128"/>
              </a:rPr>
              <a:t>対策、</a:t>
            </a:r>
            <a:r>
              <a:rPr lang="en-US" altLang="ja-JP" sz="1167" dirty="0">
                <a:solidFill>
                  <a:schemeClr val="tx1">
                    <a:lumMod val="75000"/>
                  </a:schemeClr>
                </a:solidFill>
                <a:latin typeface="Meiryo" panose="020B0604030504040204" pitchFamily="34" charset="-128"/>
                <a:ea typeface="Meiryo" panose="020B0604030504040204" pitchFamily="34" charset="-128"/>
              </a:rPr>
              <a:t>WAF</a:t>
            </a:r>
            <a:r>
              <a:rPr lang="ja-JP" altLang="en-US" sz="1167" dirty="0">
                <a:solidFill>
                  <a:schemeClr val="tx1">
                    <a:lumMod val="75000"/>
                  </a:schemeClr>
                </a:solidFill>
                <a:latin typeface="Meiryo" panose="020B0604030504040204" pitchFamily="34" charset="-128"/>
                <a:ea typeface="Meiryo" panose="020B0604030504040204" pitchFamily="34" charset="-128"/>
              </a:rPr>
              <a:t>によるアプリ保護、</a:t>
            </a:r>
            <a:r>
              <a:rPr lang="en-US" altLang="ja-JP" sz="1167" dirty="0">
                <a:solidFill>
                  <a:schemeClr val="tx1">
                    <a:lumMod val="75000"/>
                  </a:schemeClr>
                </a:solidFill>
                <a:latin typeface="Meiryo" panose="020B0604030504040204" pitchFamily="34" charset="-128"/>
                <a:ea typeface="Meiryo" panose="020B0604030504040204" pitchFamily="34" charset="-128"/>
              </a:rPr>
              <a:t>FW</a:t>
            </a:r>
            <a:r>
              <a:rPr lang="ja-JP" altLang="en-US" sz="1167" dirty="0">
                <a:solidFill>
                  <a:schemeClr val="tx1">
                    <a:lumMod val="75000"/>
                  </a:schemeClr>
                </a:solidFill>
                <a:latin typeface="Meiryo" panose="020B0604030504040204" pitchFamily="34" charset="-128"/>
                <a:ea typeface="Meiryo" panose="020B0604030504040204" pitchFamily="34" charset="-128"/>
              </a:rPr>
              <a:t>の利用、等</a:t>
            </a:r>
            <a:r>
              <a:rPr lang="en-US" altLang="ja-JP" sz="1167" dirty="0">
                <a:solidFill>
                  <a:schemeClr val="tx1">
                    <a:lumMod val="75000"/>
                  </a:schemeClr>
                </a:solidFill>
                <a:latin typeface="Meiryo" panose="020B0604030504040204" pitchFamily="34" charset="-128"/>
                <a:ea typeface="Meiryo" panose="020B0604030504040204" pitchFamily="34" charset="-128"/>
              </a:rPr>
              <a:t>)</a:t>
            </a:r>
          </a:p>
          <a:p>
            <a:pPr marL="120646" indent="-120646" defTabSz="914363">
              <a:buFont typeface="Arial" panose="020B0604020202020204" pitchFamily="34" charset="0"/>
              <a:buChar char="•"/>
            </a:pPr>
            <a:r>
              <a:rPr lang="ja-JP" altLang="en-US" sz="1167" dirty="0">
                <a:solidFill>
                  <a:schemeClr val="tx1">
                    <a:lumMod val="75000"/>
                  </a:schemeClr>
                </a:solidFill>
                <a:latin typeface="Meiryo" panose="020B0604030504040204" pitchFamily="34" charset="-128"/>
                <a:ea typeface="Meiryo" panose="020B0604030504040204" pitchFamily="34" charset="-128"/>
              </a:rPr>
              <a:t>インターネットアウトバウンド通信の保護</a:t>
            </a:r>
            <a:br>
              <a:rPr lang="en-US" altLang="ja-JP" sz="1167" dirty="0">
                <a:solidFill>
                  <a:schemeClr val="tx1">
                    <a:lumMod val="75000"/>
                  </a:schemeClr>
                </a:solidFill>
                <a:latin typeface="Meiryo" panose="020B0604030504040204" pitchFamily="34" charset="-128"/>
                <a:ea typeface="Meiryo" panose="020B0604030504040204" pitchFamily="34" charset="-128"/>
              </a:rPr>
            </a:br>
            <a:r>
              <a:rPr lang="en-US" altLang="ja-JP" sz="1167" dirty="0">
                <a:solidFill>
                  <a:schemeClr val="tx1">
                    <a:lumMod val="75000"/>
                  </a:schemeClr>
                </a:solidFill>
                <a:latin typeface="Meiryo" panose="020B0604030504040204" pitchFamily="34" charset="-128"/>
                <a:ea typeface="Meiryo" panose="020B0604030504040204" pitchFamily="34" charset="-128"/>
              </a:rPr>
              <a:t>(NATGW</a:t>
            </a:r>
            <a:r>
              <a:rPr lang="ja-JP" altLang="en-US" sz="1167" dirty="0" err="1">
                <a:solidFill>
                  <a:schemeClr val="tx1">
                    <a:lumMod val="75000"/>
                  </a:schemeClr>
                </a:solidFill>
                <a:latin typeface="Meiryo" panose="020B0604030504040204" pitchFamily="34" charset="-128"/>
                <a:ea typeface="Meiryo" panose="020B0604030504040204" pitchFamily="34" charset="-128"/>
              </a:rPr>
              <a:t>、</a:t>
            </a:r>
            <a:r>
              <a:rPr lang="en-US" altLang="ja-JP" sz="1167" dirty="0">
                <a:solidFill>
                  <a:schemeClr val="tx1">
                    <a:lumMod val="75000"/>
                  </a:schemeClr>
                </a:solidFill>
                <a:latin typeface="Meiryo" panose="020B0604030504040204" pitchFamily="34" charset="-128"/>
                <a:ea typeface="Meiryo" panose="020B0604030504040204" pitchFamily="34" charset="-128"/>
              </a:rPr>
              <a:t>Proxy</a:t>
            </a:r>
            <a:r>
              <a:rPr lang="ja-JP" altLang="en-US" sz="1167">
                <a:solidFill>
                  <a:schemeClr val="tx1">
                    <a:lumMod val="75000"/>
                  </a:schemeClr>
                </a:solidFill>
                <a:latin typeface="Meiryo" panose="020B0604030504040204" pitchFamily="34" charset="-128"/>
                <a:ea typeface="Meiryo" panose="020B0604030504040204" pitchFamily="34" charset="-128"/>
              </a:rPr>
              <a:t>、</a:t>
            </a:r>
            <a:r>
              <a:rPr lang="en-US" altLang="ja-JP" sz="1167" dirty="0">
                <a:solidFill>
                  <a:schemeClr val="tx1">
                    <a:lumMod val="75000"/>
                  </a:schemeClr>
                </a:solidFill>
                <a:latin typeface="Meiryo" panose="020B0604030504040204" pitchFamily="34" charset="-128"/>
                <a:ea typeface="Meiryo" panose="020B0604030504040204" pitchFamily="34" charset="-128"/>
              </a:rPr>
              <a:t>Network Firewall</a:t>
            </a:r>
            <a:r>
              <a:rPr lang="ja-JP" altLang="en-US" sz="1167">
                <a:solidFill>
                  <a:schemeClr val="tx1">
                    <a:lumMod val="75000"/>
                  </a:schemeClr>
                </a:solidFill>
                <a:latin typeface="Meiryo" panose="020B0604030504040204" pitchFamily="34" charset="-128"/>
                <a:ea typeface="Meiryo" panose="020B0604030504040204" pitchFamily="34" charset="-128"/>
              </a:rPr>
              <a:t>等</a:t>
            </a:r>
            <a:r>
              <a:rPr lang="en-US" altLang="ja-JP" sz="1167" dirty="0">
                <a:solidFill>
                  <a:schemeClr val="tx1">
                    <a:lumMod val="75000"/>
                  </a:schemeClr>
                </a:solidFill>
                <a:latin typeface="Meiryo" panose="020B0604030504040204" pitchFamily="34" charset="-128"/>
                <a:ea typeface="Meiryo" panose="020B0604030504040204" pitchFamily="34" charset="-128"/>
              </a:rPr>
              <a:t>)</a:t>
            </a:r>
          </a:p>
        </p:txBody>
      </p:sp>
      <p:cxnSp>
        <p:nvCxnSpPr>
          <p:cNvPr id="321" name="Straight Arrow Connector 28">
            <a:extLst>
              <a:ext uri="{FF2B5EF4-FFF2-40B4-BE49-F238E27FC236}">
                <a16:creationId xmlns:a16="http://schemas.microsoft.com/office/drawing/2014/main" id="{98E0A166-7709-974D-916A-99678C8D4026}"/>
              </a:ext>
            </a:extLst>
          </p:cNvPr>
          <p:cNvCxnSpPr>
            <a:cxnSpLocks/>
            <a:stCxn id="253" idx="3"/>
            <a:endCxn id="289" idx="0"/>
          </p:cNvCxnSpPr>
          <p:nvPr/>
        </p:nvCxnSpPr>
        <p:spPr>
          <a:xfrm flipV="1">
            <a:off x="9573816" y="3447209"/>
            <a:ext cx="872255" cy="1045916"/>
          </a:xfrm>
          <a:prstGeom prst="straightConnector1">
            <a:avLst/>
          </a:prstGeom>
          <a:ln w="63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288" name="Graphic 26">
            <a:extLst>
              <a:ext uri="{FF2B5EF4-FFF2-40B4-BE49-F238E27FC236}">
                <a16:creationId xmlns:a16="http://schemas.microsoft.com/office/drawing/2014/main" id="{25783F82-C185-FB48-8BF1-CE0A56605EC5}"/>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10291786" y="3181599"/>
            <a:ext cx="296298" cy="296298"/>
          </a:xfrm>
          <a:prstGeom prst="rect">
            <a:avLst/>
          </a:prstGeom>
        </p:spPr>
      </p:pic>
      <p:sp>
        <p:nvSpPr>
          <p:cNvPr id="289" name="TextBox 4">
            <a:extLst>
              <a:ext uri="{FF2B5EF4-FFF2-40B4-BE49-F238E27FC236}">
                <a16:creationId xmlns:a16="http://schemas.microsoft.com/office/drawing/2014/main" id="{B28E79F1-829E-1D4A-A90C-2B6C4E2F7BE1}"/>
              </a:ext>
            </a:extLst>
          </p:cNvPr>
          <p:cNvSpPr txBox="1"/>
          <p:nvPr/>
        </p:nvSpPr>
        <p:spPr>
          <a:xfrm>
            <a:off x="10212918" y="3447209"/>
            <a:ext cx="466305" cy="353290"/>
          </a:xfrm>
          <a:prstGeom prst="rect">
            <a:avLst/>
          </a:prstGeom>
          <a:noFill/>
        </p:spPr>
        <p:txBody>
          <a:bodyPr wrap="square" lIns="48000" tIns="48000" rIns="48000" bIns="48000" rtlCol="0">
            <a:spAutoFit/>
          </a:bodyPr>
          <a:lstStyle/>
          <a:p>
            <a:pPr algn="ctr"/>
            <a:r>
              <a:rPr lang="en-US" sz="833" dirty="0">
                <a:latin typeface="Meiryo" panose="020B0604030504040204" pitchFamily="34" charset="-128"/>
                <a:ea typeface="Meiryo" panose="020B0604030504040204" pitchFamily="34" charset="-128"/>
                <a:cs typeface="Calibri" panose="020F0502020204030204" pitchFamily="34" charset="0"/>
              </a:rPr>
              <a:t>AWS</a:t>
            </a:r>
            <a:br>
              <a:rPr lang="en-US" sz="833" dirty="0">
                <a:latin typeface="Meiryo" panose="020B0604030504040204" pitchFamily="34" charset="-128"/>
                <a:ea typeface="Meiryo" panose="020B0604030504040204" pitchFamily="34" charset="-128"/>
                <a:cs typeface="Calibri" panose="020F0502020204030204" pitchFamily="34" charset="0"/>
              </a:rPr>
            </a:br>
            <a:r>
              <a:rPr lang="en-US" sz="833" dirty="0">
                <a:latin typeface="Meiryo" panose="020B0604030504040204" pitchFamily="34" charset="-128"/>
                <a:ea typeface="Meiryo" panose="020B0604030504040204" pitchFamily="34" charset="-128"/>
                <a:cs typeface="Calibri" panose="020F0502020204030204" pitchFamily="34" charset="0"/>
              </a:rPr>
              <a:t>WAF</a:t>
            </a:r>
          </a:p>
        </p:txBody>
      </p:sp>
      <p:cxnSp>
        <p:nvCxnSpPr>
          <p:cNvPr id="322" name="Straight Arrow Connector 28">
            <a:extLst>
              <a:ext uri="{FF2B5EF4-FFF2-40B4-BE49-F238E27FC236}">
                <a16:creationId xmlns:a16="http://schemas.microsoft.com/office/drawing/2014/main" id="{98E0A166-7709-974D-916A-99678C8D4026}"/>
              </a:ext>
            </a:extLst>
          </p:cNvPr>
          <p:cNvCxnSpPr>
            <a:cxnSpLocks/>
            <a:stCxn id="254" idx="1"/>
            <a:endCxn id="289" idx="0"/>
          </p:cNvCxnSpPr>
          <p:nvPr/>
        </p:nvCxnSpPr>
        <p:spPr>
          <a:xfrm flipH="1" flipV="1">
            <a:off x="10446071" y="3447209"/>
            <a:ext cx="309807" cy="1053273"/>
          </a:xfrm>
          <a:prstGeom prst="straightConnector1">
            <a:avLst/>
          </a:prstGeom>
          <a:ln w="63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23" name="角丸四角形吹き出し 322">
            <a:extLst>
              <a:ext uri="{FF2B5EF4-FFF2-40B4-BE49-F238E27FC236}">
                <a16:creationId xmlns:a16="http://schemas.microsoft.com/office/drawing/2014/main" id="{FF0844D6-C370-4447-BEFD-D761434393BA}"/>
              </a:ext>
            </a:extLst>
          </p:cNvPr>
          <p:cNvSpPr/>
          <p:nvPr/>
        </p:nvSpPr>
        <p:spPr>
          <a:xfrm>
            <a:off x="10856568" y="3166611"/>
            <a:ext cx="1282491" cy="609240"/>
          </a:xfrm>
          <a:prstGeom prst="wedgeRoundRectCallout">
            <a:avLst>
              <a:gd name="adj1" fmla="val -63839"/>
              <a:gd name="adj2" fmla="val -19026"/>
              <a:gd name="adj3" fmla="val 16667"/>
            </a:avLst>
          </a:prstGeom>
          <a:solidFill>
            <a:schemeClr val="bg1">
              <a:lumMod val="95000"/>
            </a:schemeClr>
          </a:solidFill>
          <a:ln>
            <a:solidFill>
              <a:srgbClr val="FF8C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48000" tIns="48000" rIns="48000" bIns="48000" numCol="1" spcCol="0" rtlCol="0" fromWordArt="0" anchor="ctr" anchorCtr="0" forceAA="0" compatLnSpc="1">
            <a:prstTxWarp prst="textNoShape">
              <a:avLst/>
            </a:prstTxWarp>
            <a:noAutofit/>
          </a:bodyPr>
          <a:lstStyle/>
          <a:p>
            <a:pPr marL="120646" indent="-120646" defTabSz="914363">
              <a:buFont typeface="Arial" panose="020B0604020202020204" pitchFamily="34" charset="0"/>
              <a:buChar char="•"/>
            </a:pPr>
            <a:r>
              <a:rPr lang="en-US" altLang="ja-JP" sz="1500" dirty="0">
                <a:solidFill>
                  <a:schemeClr val="tx1">
                    <a:lumMod val="75000"/>
                  </a:schemeClr>
                </a:solidFill>
                <a:latin typeface="Meiryo" panose="020B0604030504040204" pitchFamily="34" charset="-128"/>
                <a:ea typeface="Meiryo" panose="020B0604030504040204" pitchFamily="34" charset="-128"/>
              </a:rPr>
              <a:t>WAF</a:t>
            </a:r>
            <a:r>
              <a:rPr lang="ja-JP" altLang="en-US" sz="1500" dirty="0">
                <a:solidFill>
                  <a:schemeClr val="tx1">
                    <a:lumMod val="75000"/>
                  </a:schemeClr>
                </a:solidFill>
                <a:latin typeface="Meiryo" panose="020B0604030504040204" pitchFamily="34" charset="-128"/>
                <a:ea typeface="Meiryo" panose="020B0604030504040204" pitchFamily="34" charset="-128"/>
              </a:rPr>
              <a:t>による多段防御</a:t>
            </a:r>
            <a:endParaRPr lang="en-US" altLang="ja-JP" sz="1500" dirty="0">
              <a:solidFill>
                <a:schemeClr val="tx1">
                  <a:lumMod val="75000"/>
                </a:schemeClr>
              </a:solidFill>
              <a:latin typeface="Meiryo" panose="020B0604030504040204" pitchFamily="34" charset="-128"/>
              <a:ea typeface="Meiryo" panose="020B0604030504040204" pitchFamily="34" charset="-128"/>
            </a:endParaRPr>
          </a:p>
        </p:txBody>
      </p:sp>
      <p:sp>
        <p:nvSpPr>
          <p:cNvPr id="324" name="角丸四角形吹き出し 323">
            <a:extLst>
              <a:ext uri="{FF2B5EF4-FFF2-40B4-BE49-F238E27FC236}">
                <a16:creationId xmlns:a16="http://schemas.microsoft.com/office/drawing/2014/main" id="{FF0844D6-C370-4447-BEFD-D761434393BA}"/>
              </a:ext>
            </a:extLst>
          </p:cNvPr>
          <p:cNvSpPr/>
          <p:nvPr/>
        </p:nvSpPr>
        <p:spPr>
          <a:xfrm>
            <a:off x="3050904" y="3315190"/>
            <a:ext cx="1464758" cy="1467261"/>
          </a:xfrm>
          <a:prstGeom prst="wedgeRoundRectCallout">
            <a:avLst>
              <a:gd name="adj1" fmla="val 68999"/>
              <a:gd name="adj2" fmla="val -16637"/>
              <a:gd name="adj3" fmla="val 16667"/>
            </a:avLst>
          </a:prstGeom>
          <a:solidFill>
            <a:schemeClr val="bg1">
              <a:lumMod val="85000"/>
            </a:schemeClr>
          </a:solidFill>
          <a:ln>
            <a:solidFill>
              <a:srgbClr val="FF8C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48000" tIns="48000" rIns="48000" bIns="48000" numCol="1" spcCol="0" rtlCol="0" fromWordArt="0" anchor="ctr" anchorCtr="0" forceAA="0" compatLnSpc="1">
            <a:prstTxWarp prst="textNoShape">
              <a:avLst/>
            </a:prstTxWarp>
            <a:noAutofit/>
          </a:bodyPr>
          <a:lstStyle/>
          <a:p>
            <a:pPr defTabSz="914363"/>
            <a:r>
              <a:rPr lang="ja-JP" altLang="en-US" sz="1333" dirty="0">
                <a:solidFill>
                  <a:schemeClr val="tx1">
                    <a:lumMod val="75000"/>
                  </a:schemeClr>
                </a:solidFill>
                <a:latin typeface="Meiryo" panose="020B0604030504040204" pitchFamily="34" charset="-128"/>
                <a:ea typeface="Meiryo" panose="020B0604030504040204" pitchFamily="34" charset="-128"/>
              </a:rPr>
              <a:t>インターネットアクセス</a:t>
            </a:r>
            <a:r>
              <a:rPr lang="en-US" altLang="ja-JP" sz="1333" dirty="0">
                <a:solidFill>
                  <a:schemeClr val="tx1">
                    <a:lumMod val="75000"/>
                  </a:schemeClr>
                </a:solidFill>
                <a:latin typeface="Meiryo" panose="020B0604030504040204" pitchFamily="34" charset="-128"/>
                <a:ea typeface="Meiryo" panose="020B0604030504040204" pitchFamily="34" charset="-128"/>
              </a:rPr>
              <a:t>VPC</a:t>
            </a:r>
            <a:r>
              <a:rPr lang="ja-JP" altLang="en-US" sz="1333" dirty="0">
                <a:solidFill>
                  <a:schemeClr val="tx1">
                    <a:lumMod val="75000"/>
                  </a:schemeClr>
                </a:solidFill>
                <a:latin typeface="Meiryo" panose="020B0604030504040204" pitchFamily="34" charset="-128"/>
                <a:ea typeface="Meiryo" panose="020B0604030504040204" pitchFamily="34" charset="-128"/>
              </a:rPr>
              <a:t>を外接アカウントとして分離</a:t>
            </a:r>
            <a:br>
              <a:rPr lang="en-US" altLang="ja-JP" sz="1333" dirty="0">
                <a:solidFill>
                  <a:schemeClr val="tx1">
                    <a:lumMod val="75000"/>
                  </a:schemeClr>
                </a:solidFill>
                <a:latin typeface="Meiryo" panose="020B0604030504040204" pitchFamily="34" charset="-128"/>
                <a:ea typeface="Meiryo" panose="020B0604030504040204" pitchFamily="34" charset="-128"/>
              </a:rPr>
            </a:br>
            <a:r>
              <a:rPr lang="ja-JP" altLang="en-US" sz="1167" dirty="0">
                <a:solidFill>
                  <a:schemeClr val="tx1">
                    <a:lumMod val="75000"/>
                  </a:schemeClr>
                </a:solidFill>
                <a:latin typeface="Meiryo" panose="020B0604030504040204" pitchFamily="34" charset="-128"/>
                <a:ea typeface="Meiryo" panose="020B0604030504040204" pitchFamily="34" charset="-128"/>
              </a:rPr>
              <a:t>ネットワーク設計で検討済み</a:t>
            </a:r>
            <a:endParaRPr lang="en-US" altLang="ja-JP" sz="1500" dirty="0">
              <a:solidFill>
                <a:schemeClr val="tx1">
                  <a:lumMod val="75000"/>
                </a:schemeClr>
              </a:solidFill>
              <a:latin typeface="Meiryo" panose="020B0604030504040204" pitchFamily="34" charset="-128"/>
              <a:ea typeface="Meiryo" panose="020B0604030504040204" pitchFamily="34" charset="-128"/>
            </a:endParaRPr>
          </a:p>
        </p:txBody>
      </p:sp>
      <p:pic>
        <p:nvPicPr>
          <p:cNvPr id="153" name="Graphic 11">
            <a:extLst>
              <a:ext uri="{FF2B5EF4-FFF2-40B4-BE49-F238E27FC236}">
                <a16:creationId xmlns:a16="http://schemas.microsoft.com/office/drawing/2014/main" id="{D521FF7A-C7D0-684C-80D3-614E0DF682B6}"/>
              </a:ext>
            </a:extLst>
          </p:cNvPr>
          <p:cNvPicPr>
            <a:picLocks noChangeAspect="1"/>
          </p:cNvPicPr>
          <p:nvPr/>
        </p:nvPicPr>
        <p:blipFill>
          <a:blip r:embed="rId50" cstate="screen">
            <a:extLst>
              <a:ext uri="{28A0092B-C50C-407E-A947-70E740481C1C}">
                <a14:useLocalDpi xmlns:a14="http://schemas.microsoft.com/office/drawing/2010/main"/>
              </a:ext>
              <a:ext uri="{96DAC541-7B7A-43D3-8B79-37D633B846F1}">
                <asvg:svgBlip xmlns:asvg="http://schemas.microsoft.com/office/drawing/2016/SVG/main" r:embed="rId51"/>
              </a:ext>
            </a:extLst>
          </a:blip>
          <a:stretch>
            <a:fillRect/>
          </a:stretch>
        </p:blipFill>
        <p:spPr>
          <a:xfrm>
            <a:off x="1921218" y="1673989"/>
            <a:ext cx="253936" cy="253936"/>
          </a:xfrm>
          <a:prstGeom prst="rect">
            <a:avLst/>
          </a:prstGeom>
        </p:spPr>
      </p:pic>
      <p:sp>
        <p:nvSpPr>
          <p:cNvPr id="2" name="タイトル 1">
            <a:extLst>
              <a:ext uri="{FF2B5EF4-FFF2-40B4-BE49-F238E27FC236}">
                <a16:creationId xmlns:a16="http://schemas.microsoft.com/office/drawing/2014/main" id="{6865F9AB-8D65-2943-A8D0-805FB9217872}"/>
              </a:ext>
            </a:extLst>
          </p:cNvPr>
          <p:cNvSpPr>
            <a:spLocks noGrp="1"/>
          </p:cNvSpPr>
          <p:nvPr>
            <p:ph type="title"/>
          </p:nvPr>
        </p:nvSpPr>
        <p:spPr/>
        <p:txBody>
          <a:bodyPr/>
          <a:lstStyle/>
          <a:p>
            <a:r>
              <a:rPr lang="ja-JP" altLang="en-US">
                <a:solidFill>
                  <a:schemeClr val="tx1">
                    <a:lumMod val="75000"/>
                  </a:schemeClr>
                </a:solidFill>
              </a:rPr>
              <a:t>インフラストラクチャ保護</a:t>
            </a:r>
            <a:r>
              <a:rPr lang="en-US" altLang="ja-JP" dirty="0">
                <a:solidFill>
                  <a:schemeClr val="tx1">
                    <a:lumMod val="75000"/>
                  </a:schemeClr>
                </a:solidFill>
              </a:rPr>
              <a:t>: </a:t>
            </a:r>
            <a:r>
              <a:rPr lang="ja-JP" altLang="en-US">
                <a:solidFill>
                  <a:schemeClr val="tx1">
                    <a:lumMod val="75000"/>
                  </a:schemeClr>
                </a:solidFill>
              </a:rPr>
              <a:t>整理イメージ</a:t>
            </a:r>
            <a:endParaRPr lang="ja-JP" altLang="en-US"/>
          </a:p>
        </p:txBody>
      </p:sp>
      <p:sp>
        <p:nvSpPr>
          <p:cNvPr id="26" name="四角形吹き出し 25"/>
          <p:cNvSpPr/>
          <p:nvPr/>
        </p:nvSpPr>
        <p:spPr>
          <a:xfrm>
            <a:off x="8527178" y="671415"/>
            <a:ext cx="3585510" cy="980596"/>
          </a:xfrm>
          <a:prstGeom prst="wedgeRectCallout">
            <a:avLst>
              <a:gd name="adj1" fmla="val -33415"/>
              <a:gd name="adj2" fmla="val 69240"/>
            </a:avLst>
          </a:prstGeom>
          <a:solidFill>
            <a:schemeClr val="accent1">
              <a:lumMod val="40000"/>
              <a:lumOff val="60000"/>
            </a:schemeClr>
          </a:solidFill>
          <a:ln>
            <a:solidFill>
              <a:schemeClr val="tx1">
                <a:lumMod val="75000"/>
              </a:schemeClr>
            </a:solidFill>
          </a:ln>
          <a:effectLst/>
        </p:spPr>
        <p:style>
          <a:lnRef idx="1">
            <a:schemeClr val="accent1"/>
          </a:lnRef>
          <a:fillRef idx="3">
            <a:schemeClr val="accent1"/>
          </a:fillRef>
          <a:effectRef idx="2">
            <a:schemeClr val="accent1"/>
          </a:effectRef>
          <a:fontRef idx="minor">
            <a:schemeClr val="lt1"/>
          </a:fontRef>
        </p:style>
        <p:txBody>
          <a:bodyPr lIns="96000" tIns="48000" rIns="96000" bIns="48000" rtlCol="0" anchor="ctr"/>
          <a:lstStyle/>
          <a:p>
            <a:pPr algn="ctr"/>
            <a:r>
              <a:rPr kumimoji="1" lang="ja-JP" altLang="en-US" sz="1500" dirty="0">
                <a:solidFill>
                  <a:schemeClr val="tx1">
                    <a:lumMod val="75000"/>
                  </a:schemeClr>
                </a:solidFill>
                <a:latin typeface="Meiryo" panose="020B0604030504040204" pitchFamily="34" charset="-128"/>
                <a:ea typeface="Meiryo" panose="020B0604030504040204" pitchFamily="34" charset="-128"/>
              </a:rPr>
              <a:t>外部からの攻撃に対する保護方針、</a:t>
            </a:r>
            <a:r>
              <a:rPr kumimoji="1" lang="en-US" altLang="ja-JP" sz="1500" dirty="0">
                <a:solidFill>
                  <a:schemeClr val="tx1">
                    <a:lumMod val="75000"/>
                  </a:schemeClr>
                </a:solidFill>
                <a:latin typeface="Meiryo" panose="020B0604030504040204" pitchFamily="34" charset="-128"/>
                <a:ea typeface="Meiryo" panose="020B0604030504040204" pitchFamily="34" charset="-128"/>
              </a:rPr>
              <a:t>VPC</a:t>
            </a:r>
            <a:r>
              <a:rPr kumimoji="1" lang="ja-JP" altLang="en-US" sz="1500" dirty="0">
                <a:solidFill>
                  <a:schemeClr val="tx1">
                    <a:lumMod val="75000"/>
                  </a:schemeClr>
                </a:solidFill>
                <a:latin typeface="Meiryo" panose="020B0604030504040204" pitchFamily="34" charset="-128"/>
                <a:ea typeface="Meiryo" panose="020B0604030504040204" pitchFamily="34" charset="-128"/>
              </a:rPr>
              <a:t>外へのデータ送信の制御方針、</a:t>
            </a:r>
            <a:r>
              <a:rPr kumimoji="1" lang="en-US" altLang="ja-JP" sz="1500" dirty="0">
                <a:solidFill>
                  <a:schemeClr val="tx1">
                    <a:lumMod val="75000"/>
                  </a:schemeClr>
                </a:solidFill>
                <a:latin typeface="Meiryo" panose="020B0604030504040204" pitchFamily="34" charset="-128"/>
                <a:ea typeface="Meiryo" panose="020B0604030504040204" pitchFamily="34" charset="-128"/>
              </a:rPr>
              <a:t>VPC</a:t>
            </a:r>
            <a:r>
              <a:rPr kumimoji="1" lang="ja-JP" altLang="en-US" sz="1500" dirty="0">
                <a:solidFill>
                  <a:schemeClr val="tx1">
                    <a:lumMod val="75000"/>
                  </a:schemeClr>
                </a:solidFill>
                <a:latin typeface="Meiryo" panose="020B0604030504040204" pitchFamily="34" charset="-128"/>
                <a:ea typeface="Meiryo" panose="020B0604030504040204" pitchFamily="34" charset="-128"/>
              </a:rPr>
              <a:t>内のインスタンスのメンテナンス対応方針を策定</a:t>
            </a:r>
          </a:p>
        </p:txBody>
      </p:sp>
      <p:pic>
        <p:nvPicPr>
          <p:cNvPr id="177" name="Graphic 20">
            <a:extLst>
              <a:ext uri="{FF2B5EF4-FFF2-40B4-BE49-F238E27FC236}">
                <a16:creationId xmlns:a16="http://schemas.microsoft.com/office/drawing/2014/main" id="{BFAF2778-E441-3047-A2F2-18737A85BF75}"/>
              </a:ext>
            </a:extLst>
          </p:cNvPr>
          <p:cNvPicPr>
            <a:picLocks noChangeAspect="1"/>
          </p:cNvPicPr>
          <p:nvPr/>
        </p:nvPicPr>
        <p:blipFill>
          <a:blip r:embed="rId52">
            <a:extLst>
              <a:ext uri="{96DAC541-7B7A-43D3-8B79-37D633B846F1}">
                <asvg:svgBlip xmlns:asvg="http://schemas.microsoft.com/office/drawing/2016/SVG/main" r:embed="rId53"/>
              </a:ext>
            </a:extLst>
          </a:blip>
          <a:stretch>
            <a:fillRect/>
          </a:stretch>
        </p:blipFill>
        <p:spPr>
          <a:xfrm>
            <a:off x="7439083" y="3175300"/>
            <a:ext cx="288000" cy="288000"/>
          </a:xfrm>
          <a:prstGeom prst="rect">
            <a:avLst/>
          </a:prstGeom>
        </p:spPr>
      </p:pic>
      <p:cxnSp>
        <p:nvCxnSpPr>
          <p:cNvPr id="184" name="Straight Arrow Connector 28">
            <a:extLst>
              <a:ext uri="{FF2B5EF4-FFF2-40B4-BE49-F238E27FC236}">
                <a16:creationId xmlns:a16="http://schemas.microsoft.com/office/drawing/2014/main" id="{FED5A9EE-809E-3D41-88C7-1CF4D0CF41E6}"/>
              </a:ext>
            </a:extLst>
          </p:cNvPr>
          <p:cNvCxnSpPr>
            <a:cxnSpLocks/>
            <a:stCxn id="246" idx="0"/>
            <a:endCxn id="177" idx="2"/>
          </p:cNvCxnSpPr>
          <p:nvPr/>
        </p:nvCxnSpPr>
        <p:spPr>
          <a:xfrm flipV="1">
            <a:off x="7562303" y="3463300"/>
            <a:ext cx="20781" cy="893182"/>
          </a:xfrm>
          <a:prstGeom prst="straightConnector1">
            <a:avLst/>
          </a:prstGeom>
          <a:ln w="63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6" name="Straight Arrow Connector 28">
            <a:extLst>
              <a:ext uri="{FF2B5EF4-FFF2-40B4-BE49-F238E27FC236}">
                <a16:creationId xmlns:a16="http://schemas.microsoft.com/office/drawing/2014/main" id="{89C8AA1A-1D9D-9747-BB1F-26CB5A77EACA}"/>
              </a:ext>
            </a:extLst>
          </p:cNvPr>
          <p:cNvCxnSpPr>
            <a:cxnSpLocks/>
            <a:stCxn id="225" idx="0"/>
            <a:endCxn id="177" idx="2"/>
          </p:cNvCxnSpPr>
          <p:nvPr/>
        </p:nvCxnSpPr>
        <p:spPr>
          <a:xfrm flipV="1">
            <a:off x="6088245" y="3463300"/>
            <a:ext cx="1494838" cy="893182"/>
          </a:xfrm>
          <a:prstGeom prst="straightConnector1">
            <a:avLst/>
          </a:prstGeom>
          <a:ln w="63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87" name="TextBox 4">
            <a:extLst>
              <a:ext uri="{FF2B5EF4-FFF2-40B4-BE49-F238E27FC236}">
                <a16:creationId xmlns:a16="http://schemas.microsoft.com/office/drawing/2014/main" id="{2DFAECC8-C050-7E4D-BEDC-9B7FC29C7FEB}"/>
              </a:ext>
            </a:extLst>
          </p:cNvPr>
          <p:cNvSpPr txBox="1"/>
          <p:nvPr/>
        </p:nvSpPr>
        <p:spPr>
          <a:xfrm>
            <a:off x="7671170" y="3236680"/>
            <a:ext cx="591342" cy="353290"/>
          </a:xfrm>
          <a:prstGeom prst="rect">
            <a:avLst/>
          </a:prstGeom>
          <a:noFill/>
        </p:spPr>
        <p:txBody>
          <a:bodyPr wrap="square" lIns="48000" tIns="48000" rIns="48000" bIns="48000" rtlCol="0">
            <a:spAutoFit/>
          </a:bodyPr>
          <a:lstStyle/>
          <a:p>
            <a:pPr algn="ctr"/>
            <a:r>
              <a:rPr lang="en-US" sz="833" dirty="0">
                <a:latin typeface="Meiryo" panose="020B0604030504040204" pitchFamily="34" charset="-128"/>
                <a:ea typeface="Meiryo" panose="020B0604030504040204" pitchFamily="34" charset="-128"/>
                <a:cs typeface="Calibri" panose="020F0502020204030204" pitchFamily="34" charset="0"/>
              </a:rPr>
              <a:t>Network</a:t>
            </a:r>
          </a:p>
          <a:p>
            <a:pPr algn="ctr"/>
            <a:r>
              <a:rPr lang="en-US" sz="833" dirty="0">
                <a:latin typeface="Meiryo" panose="020B0604030504040204" pitchFamily="34" charset="-128"/>
                <a:ea typeface="Meiryo" panose="020B0604030504040204" pitchFamily="34" charset="-128"/>
                <a:cs typeface="Calibri" panose="020F0502020204030204" pitchFamily="34" charset="0"/>
              </a:rPr>
              <a:t>Firewall</a:t>
            </a:r>
          </a:p>
        </p:txBody>
      </p:sp>
      <p:sp>
        <p:nvSpPr>
          <p:cNvPr id="3" name="テキスト ボックス 2">
            <a:extLst>
              <a:ext uri="{FF2B5EF4-FFF2-40B4-BE49-F238E27FC236}">
                <a16:creationId xmlns:a16="http://schemas.microsoft.com/office/drawing/2014/main" id="{9003F714-9492-1D6C-FC6E-90EA0208BD0E}"/>
              </a:ext>
            </a:extLst>
          </p:cNvPr>
          <p:cNvSpPr txBox="1"/>
          <p:nvPr/>
        </p:nvSpPr>
        <p:spPr>
          <a:xfrm>
            <a:off x="10607211" y="0"/>
            <a:ext cx="1584789" cy="369332"/>
          </a:xfrm>
          <a:prstGeom prst="rect">
            <a:avLst/>
          </a:prstGeom>
          <a:noFill/>
        </p:spPr>
        <p:txBody>
          <a:bodyPr wrap="square" anchor="ctr">
            <a:spAutoFit/>
          </a:bodyPr>
          <a:lstStyle/>
          <a:p>
            <a:pPr algn="ctr"/>
            <a:r>
              <a:rPr lang="en-US" altLang="ja-JP" sz="1800" b="0" i="0" dirty="0">
                <a:solidFill>
                  <a:schemeClr val="bg1">
                    <a:lumMod val="50000"/>
                  </a:schemeClr>
                </a:solidFill>
                <a:effectLst/>
                <a:latin typeface="Meiryo" panose="020B0604030504040204" pitchFamily="34" charset="-128"/>
                <a:ea typeface="Meiryo" panose="020B0604030504040204" pitchFamily="34" charset="-128"/>
              </a:rPr>
              <a:t>SEC05-BP03</a:t>
            </a:r>
            <a:endParaRPr lang="ja-JP" altLang="en-US">
              <a:solidFill>
                <a:schemeClr val="bg1">
                  <a:lumMod val="50000"/>
                </a:schemeClr>
              </a:solidFill>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140067642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正方形/長方形 51">
            <a:extLst>
              <a:ext uri="{FF2B5EF4-FFF2-40B4-BE49-F238E27FC236}">
                <a16:creationId xmlns:a16="http://schemas.microsoft.com/office/drawing/2014/main" id="{5D516B3E-6CE7-8F45-93D8-724821769EBA}"/>
              </a:ext>
            </a:extLst>
          </p:cNvPr>
          <p:cNvSpPr/>
          <p:nvPr/>
        </p:nvSpPr>
        <p:spPr>
          <a:xfrm>
            <a:off x="10191453" y="698027"/>
            <a:ext cx="1551496" cy="274923"/>
          </a:xfrm>
          <a:prstGeom prst="rect">
            <a:avLst/>
          </a:prstGeom>
          <a:noFill/>
          <a:ln w="19050">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914363">
              <a:defRPr/>
            </a:pPr>
            <a:r>
              <a:rPr kumimoji="1" lang="ja-JP" altLang="en-US" sz="1500" dirty="0">
                <a:solidFill>
                  <a:schemeClr val="tx1">
                    <a:lumMod val="75000"/>
                  </a:schemeClr>
                </a:solidFill>
                <a:latin typeface="Meiryo" panose="020B0604030504040204" pitchFamily="34" charset="-128"/>
                <a:ea typeface="Meiryo" panose="020B0604030504040204" pitchFamily="34" charset="-128"/>
              </a:rPr>
              <a:t>：本章記載範囲</a:t>
            </a:r>
          </a:p>
        </p:txBody>
      </p:sp>
      <p:graphicFrame>
        <p:nvGraphicFramePr>
          <p:cNvPr id="53" name="表 52"/>
          <p:cNvGraphicFramePr>
            <a:graphicFrameLocks noGrp="1"/>
          </p:cNvGraphicFramePr>
          <p:nvPr/>
        </p:nvGraphicFramePr>
        <p:xfrm>
          <a:off x="449051" y="1012596"/>
          <a:ext cx="11280000" cy="5847080"/>
        </p:xfrm>
        <a:graphic>
          <a:graphicData uri="http://schemas.openxmlformats.org/drawingml/2006/table">
            <a:tbl>
              <a:tblPr firstRow="1" bandRow="1">
                <a:tableStyleId>{073A0DAA-6AF3-43AB-8588-CEC1D06C72B9}</a:tableStyleId>
              </a:tblPr>
              <a:tblGrid>
                <a:gridCol w="1760749">
                  <a:extLst>
                    <a:ext uri="{9D8B030D-6E8A-4147-A177-3AD203B41FA5}">
                      <a16:colId xmlns:a16="http://schemas.microsoft.com/office/drawing/2014/main" val="20001"/>
                    </a:ext>
                  </a:extLst>
                </a:gridCol>
                <a:gridCol w="2579914">
                  <a:extLst>
                    <a:ext uri="{9D8B030D-6E8A-4147-A177-3AD203B41FA5}">
                      <a16:colId xmlns:a16="http://schemas.microsoft.com/office/drawing/2014/main" val="20002"/>
                    </a:ext>
                  </a:extLst>
                </a:gridCol>
                <a:gridCol w="990600">
                  <a:extLst>
                    <a:ext uri="{9D8B030D-6E8A-4147-A177-3AD203B41FA5}">
                      <a16:colId xmlns:a16="http://schemas.microsoft.com/office/drawing/2014/main" val="20003"/>
                    </a:ext>
                  </a:extLst>
                </a:gridCol>
                <a:gridCol w="5948737">
                  <a:extLst>
                    <a:ext uri="{9D8B030D-6E8A-4147-A177-3AD203B41FA5}">
                      <a16:colId xmlns:a16="http://schemas.microsoft.com/office/drawing/2014/main" val="20004"/>
                    </a:ext>
                  </a:extLst>
                </a:gridCol>
              </a:tblGrid>
              <a:tr h="259080">
                <a:tc>
                  <a:txBody>
                    <a:bodyPr/>
                    <a:lstStyle/>
                    <a:p>
                      <a:pPr algn="ctr"/>
                      <a:r>
                        <a:rPr kumimoji="1" lang="ja-JP" altLang="en-US" sz="1300" dirty="0">
                          <a:latin typeface="Meiryo" panose="020B0604030504040204" pitchFamily="34" charset="-128"/>
                          <a:ea typeface="Meiryo" panose="020B0604030504040204" pitchFamily="34" charset="-128"/>
                        </a:rPr>
                        <a:t>セキュリティ要素</a:t>
                      </a:r>
                      <a:endParaRPr kumimoji="1" lang="ja-JP" altLang="en-US" sz="1300" b="1" dirty="0">
                        <a:solidFill>
                          <a:schemeClr val="bg1"/>
                        </a:solidFill>
                        <a:latin typeface="Meiryo" panose="020B0604030504040204" pitchFamily="34" charset="-128"/>
                        <a:ea typeface="Meiryo" panose="020B0604030504040204" pitchFamily="34" charset="-128"/>
                        <a:cs typeface="メイリオ" panose="020B0604030504040204" pitchFamily="50" charset="-128"/>
                      </a:endParaRPr>
                    </a:p>
                  </a:txBody>
                  <a:tcPr marL="48000" marR="48000" marB="0" anchor="ctr">
                    <a:lnB w="12700" cap="flat" cmpd="sng" algn="ctr">
                      <a:solidFill>
                        <a:schemeClr val="bg1">
                          <a:lumMod val="75000"/>
                        </a:schemeClr>
                      </a:solidFill>
                      <a:prstDash val="solid"/>
                      <a:round/>
                      <a:headEnd type="none" w="med" len="med"/>
                      <a:tailEnd type="none" w="med" len="med"/>
                    </a:lnB>
                    <a:solidFill>
                      <a:schemeClr val="tx1">
                        <a:lumMod val="75000"/>
                      </a:schemeClr>
                    </a:solidFill>
                  </a:tcPr>
                </a:tc>
                <a:tc>
                  <a:txBody>
                    <a:bodyPr/>
                    <a:lstStyle/>
                    <a:p>
                      <a:pPr algn="ctr"/>
                      <a:r>
                        <a:rPr kumimoji="1" lang="en-US" altLang="ja-JP" sz="1300" dirty="0">
                          <a:latin typeface="Meiryo" panose="020B0604030504040204" pitchFamily="34" charset="-128"/>
                          <a:ea typeface="Meiryo" panose="020B0604030504040204" pitchFamily="34" charset="-128"/>
                        </a:rPr>
                        <a:t>AWS</a:t>
                      </a:r>
                      <a:r>
                        <a:rPr kumimoji="1" lang="ja-JP" altLang="en-US" sz="1300" dirty="0">
                          <a:latin typeface="Meiryo" panose="020B0604030504040204" pitchFamily="34" charset="-128"/>
                          <a:ea typeface="Meiryo" panose="020B0604030504040204" pitchFamily="34" charset="-128"/>
                        </a:rPr>
                        <a:t>サービス／機能</a:t>
                      </a:r>
                      <a:endParaRPr kumimoji="1" lang="ja-JP" altLang="en-US" sz="1300" b="1" dirty="0">
                        <a:solidFill>
                          <a:schemeClr val="bg1"/>
                        </a:solidFill>
                        <a:latin typeface="Meiryo" panose="020B0604030504040204" pitchFamily="34" charset="-128"/>
                        <a:ea typeface="Meiryo" panose="020B0604030504040204" pitchFamily="34" charset="-128"/>
                        <a:cs typeface="メイリオ" panose="020B0604030504040204" pitchFamily="50" charset="-128"/>
                      </a:endParaRPr>
                    </a:p>
                  </a:txBody>
                  <a:tcPr marL="48000" marR="48000" marB="0" anchor="ctr">
                    <a:lnB w="12700" cap="flat" cmpd="sng" algn="ctr">
                      <a:solidFill>
                        <a:schemeClr val="bg1">
                          <a:lumMod val="75000"/>
                        </a:schemeClr>
                      </a:solidFill>
                      <a:prstDash val="solid"/>
                      <a:round/>
                      <a:headEnd type="none" w="med" len="med"/>
                      <a:tailEnd type="none" w="med" len="med"/>
                    </a:lnB>
                    <a:solidFill>
                      <a:schemeClr val="tx1">
                        <a:lumMod val="75000"/>
                      </a:schemeClr>
                    </a:solidFill>
                  </a:tcPr>
                </a:tc>
                <a:tc>
                  <a:txBody>
                    <a:bodyPr/>
                    <a:lstStyle/>
                    <a:p>
                      <a:pPr algn="ctr"/>
                      <a:r>
                        <a:rPr kumimoji="1" lang="en-US" altLang="ja-JP" sz="1300" dirty="0">
                          <a:latin typeface="Meiryo" panose="020B0604030504040204" pitchFamily="34" charset="-128"/>
                          <a:ea typeface="Meiryo" panose="020B0604030504040204" pitchFamily="34" charset="-128"/>
                        </a:rPr>
                        <a:t>3</a:t>
                      </a:r>
                      <a:r>
                        <a:rPr kumimoji="1" lang="en-US" altLang="ja-JP" sz="1300" baseline="30000" dirty="0">
                          <a:latin typeface="Meiryo" panose="020B0604030504040204" pitchFamily="34" charset="-128"/>
                          <a:ea typeface="Meiryo" panose="020B0604030504040204" pitchFamily="34" charset="-128"/>
                        </a:rPr>
                        <a:t>rd</a:t>
                      </a:r>
                      <a:r>
                        <a:rPr kumimoji="1" lang="en-US" altLang="ja-JP" sz="1300" dirty="0">
                          <a:latin typeface="Meiryo" panose="020B0604030504040204" pitchFamily="34" charset="-128"/>
                          <a:ea typeface="Meiryo" panose="020B0604030504040204" pitchFamily="34" charset="-128"/>
                        </a:rPr>
                        <a:t> Party</a:t>
                      </a:r>
                      <a:endParaRPr kumimoji="1" lang="en-US" altLang="ja-JP" sz="1300" b="1" dirty="0">
                        <a:solidFill>
                          <a:schemeClr val="bg1"/>
                        </a:solidFill>
                        <a:latin typeface="Meiryo" panose="020B0604030504040204" pitchFamily="34" charset="-128"/>
                        <a:ea typeface="Meiryo" panose="020B0604030504040204" pitchFamily="34" charset="-128"/>
                        <a:cs typeface="メイリオ" panose="020B0604030504040204" pitchFamily="50" charset="-128"/>
                      </a:endParaRPr>
                    </a:p>
                  </a:txBody>
                  <a:tcPr marL="48000" marR="48000" marB="0" anchor="ctr">
                    <a:lnB w="12700" cap="flat" cmpd="sng" algn="ctr">
                      <a:solidFill>
                        <a:schemeClr val="bg1">
                          <a:lumMod val="75000"/>
                        </a:schemeClr>
                      </a:solidFill>
                      <a:prstDash val="solid"/>
                      <a:round/>
                      <a:headEnd type="none" w="med" len="med"/>
                      <a:tailEnd type="none" w="med" len="med"/>
                    </a:lnB>
                    <a:solidFill>
                      <a:schemeClr val="tx1">
                        <a:lumMod val="75000"/>
                      </a:schemeClr>
                    </a:solidFill>
                  </a:tcPr>
                </a:tc>
                <a:tc>
                  <a:txBody>
                    <a:bodyPr/>
                    <a:lstStyle/>
                    <a:p>
                      <a:pPr algn="ctr"/>
                      <a:r>
                        <a:rPr kumimoji="1" lang="ja-JP" altLang="en-US" sz="1300" dirty="0">
                          <a:latin typeface="Meiryo" panose="020B0604030504040204" pitchFamily="34" charset="-128"/>
                          <a:ea typeface="Meiryo" panose="020B0604030504040204" pitchFamily="34" charset="-128"/>
                        </a:rPr>
                        <a:t>詳細</a:t>
                      </a:r>
                      <a:endParaRPr kumimoji="1" lang="en-US" altLang="ja-JP" sz="1300" b="1" dirty="0">
                        <a:solidFill>
                          <a:schemeClr val="bg1"/>
                        </a:solidFill>
                        <a:latin typeface="Meiryo" panose="020B0604030504040204" pitchFamily="34" charset="-128"/>
                        <a:ea typeface="Meiryo" panose="020B0604030504040204" pitchFamily="34" charset="-128"/>
                        <a:cs typeface="メイリオ" panose="020B0604030504040204" pitchFamily="50" charset="-128"/>
                      </a:endParaRPr>
                    </a:p>
                  </a:txBody>
                  <a:tcPr marL="48000" marR="48000" marB="0" anchor="ctr">
                    <a:lnB w="12700" cap="flat" cmpd="sng" algn="ctr">
                      <a:solidFill>
                        <a:schemeClr val="bg1">
                          <a:lumMod val="75000"/>
                        </a:schemeClr>
                      </a:solidFill>
                      <a:prstDash val="solid"/>
                      <a:round/>
                      <a:headEnd type="none" w="med" len="med"/>
                      <a:tailEnd type="none" w="med" len="med"/>
                    </a:lnB>
                    <a:solidFill>
                      <a:schemeClr val="tx1">
                        <a:lumMod val="75000"/>
                      </a:schemeClr>
                    </a:solidFill>
                  </a:tcPr>
                </a:tc>
                <a:extLst>
                  <a:ext uri="{0D108BD9-81ED-4DB2-BD59-A6C34878D82A}">
                    <a16:rowId xmlns:a16="http://schemas.microsoft.com/office/drawing/2014/main" val="10000"/>
                  </a:ext>
                </a:extLst>
              </a:tr>
              <a:tr h="411480">
                <a:tc>
                  <a:txBody>
                    <a:bodyPr/>
                    <a:lstStyle/>
                    <a:p>
                      <a:r>
                        <a:rPr kumimoji="1" lang="ja-JP" altLang="en-US" sz="1300" dirty="0">
                          <a:solidFill>
                            <a:schemeClr val="tx1">
                              <a:lumMod val="75000"/>
                            </a:schemeClr>
                          </a:solidFill>
                          <a:latin typeface="Meiryo" panose="020B0604030504040204" pitchFamily="34" charset="-128"/>
                          <a:ea typeface="Meiryo" panose="020B0604030504040204" pitchFamily="34" charset="-128"/>
                        </a:rPr>
                        <a:t>ネットワーク</a:t>
                      </a:r>
                      <a:endParaRPr kumimoji="1" lang="ja-JP" altLang="en-US" sz="1300" b="0" dirty="0">
                        <a:solidFill>
                          <a:schemeClr val="tx1">
                            <a:lumMod val="75000"/>
                          </a:schemeClr>
                        </a:solidFill>
                        <a:latin typeface="Meiryo" panose="020B0604030504040204" pitchFamily="34" charset="-128"/>
                        <a:ea typeface="Meiryo" panose="020B0604030504040204" pitchFamily="34" charset="-128"/>
                        <a:cs typeface="メイリオ" panose="020B0604030504040204" pitchFamily="50" charset="-128"/>
                      </a:endParaRPr>
                    </a:p>
                  </a:txBody>
                  <a:tcPr marL="48000" marR="4800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indent="0" algn="l">
                        <a:buFontTx/>
                        <a:buNone/>
                      </a:pPr>
                      <a:r>
                        <a:rPr kumimoji="1" lang="en-US" altLang="ja-JP" sz="1300" dirty="0">
                          <a:solidFill>
                            <a:schemeClr val="tx1">
                              <a:lumMod val="75000"/>
                            </a:schemeClr>
                          </a:solidFill>
                          <a:latin typeface="Meiryo" panose="020B0604030504040204" pitchFamily="34" charset="-128"/>
                          <a:ea typeface="Meiryo" panose="020B0604030504040204" pitchFamily="34" charset="-128"/>
                        </a:rPr>
                        <a:t>VPC</a:t>
                      </a:r>
                      <a:endParaRPr kumimoji="1" lang="ja-JP" altLang="en-US" sz="1300" b="0" dirty="0">
                        <a:solidFill>
                          <a:schemeClr val="tx1">
                            <a:lumMod val="75000"/>
                          </a:schemeClr>
                        </a:solidFill>
                        <a:latin typeface="Meiryo" panose="020B0604030504040204" pitchFamily="34" charset="-128"/>
                        <a:ea typeface="Meiryo" panose="020B0604030504040204" pitchFamily="34" charset="-128"/>
                        <a:cs typeface="メイリオ" panose="020B0604030504040204" pitchFamily="50" charset="-128"/>
                      </a:endParaRPr>
                    </a:p>
                  </a:txBody>
                  <a:tcPr marL="48000" marR="4800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indent="0" algn="ctr">
                        <a:buFont typeface="Arial" panose="020B0604020202020204" pitchFamily="34" charset="0"/>
                        <a:buNone/>
                      </a:pPr>
                      <a:r>
                        <a:rPr kumimoji="1" lang="en-US" altLang="ja-JP" sz="1300" baseline="0" dirty="0">
                          <a:solidFill>
                            <a:schemeClr val="tx1">
                              <a:lumMod val="75000"/>
                            </a:schemeClr>
                          </a:solidFill>
                          <a:latin typeface="Meiryo" panose="020B0604030504040204" pitchFamily="34" charset="-128"/>
                          <a:ea typeface="Meiryo" panose="020B0604030504040204" pitchFamily="34" charset="-128"/>
                        </a:rPr>
                        <a:t>- </a:t>
                      </a:r>
                      <a:endParaRPr kumimoji="1" lang="en-US" altLang="ja-JP" sz="1300" b="0" baseline="0" dirty="0">
                        <a:solidFill>
                          <a:schemeClr val="tx1">
                            <a:lumMod val="75000"/>
                          </a:schemeClr>
                        </a:solidFill>
                        <a:latin typeface="Meiryo" panose="020B0604030504040204" pitchFamily="34" charset="-128"/>
                        <a:ea typeface="Meiryo" panose="020B0604030504040204" pitchFamily="34" charset="-128"/>
                        <a:cs typeface="メイリオ" panose="020B0604030504040204" pitchFamily="50" charset="-128"/>
                      </a:endParaRPr>
                    </a:p>
                  </a:txBody>
                  <a:tcPr marL="48000" marR="4800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171450" indent="-171450" algn="l">
                        <a:buFont typeface="Arial" panose="020B0604020202020204" pitchFamily="34" charset="0"/>
                        <a:buChar char="•"/>
                      </a:pPr>
                      <a:r>
                        <a:rPr kumimoji="1" lang="ja-JP" altLang="en-US" sz="1200" baseline="0" dirty="0">
                          <a:solidFill>
                            <a:schemeClr val="tx1">
                              <a:lumMod val="75000"/>
                            </a:schemeClr>
                          </a:solidFill>
                          <a:latin typeface="Meiryo" panose="020B0604030504040204" pitchFamily="34" charset="-128"/>
                          <a:ea typeface="Meiryo" panose="020B0604030504040204" pitchFamily="34" charset="-128"/>
                        </a:rPr>
                        <a:t>利用者専用ネットワークの構築</a:t>
                      </a:r>
                      <a:endParaRPr kumimoji="1" lang="en-US" altLang="ja-JP" sz="1200" baseline="0" dirty="0">
                        <a:solidFill>
                          <a:schemeClr val="tx1">
                            <a:lumMod val="75000"/>
                          </a:schemeClr>
                        </a:solidFill>
                        <a:latin typeface="Meiryo" panose="020B0604030504040204" pitchFamily="34" charset="-128"/>
                        <a:ea typeface="Meiryo" panose="020B0604030504040204" pitchFamily="34" charset="-128"/>
                      </a:endParaRPr>
                    </a:p>
                    <a:p>
                      <a:pPr marL="171450" indent="-171450" algn="l">
                        <a:buFont typeface="Arial" panose="020B0604020202020204" pitchFamily="34" charset="0"/>
                        <a:buChar char="•"/>
                      </a:pPr>
                      <a:r>
                        <a:rPr kumimoji="1" lang="en-US" altLang="ja-JP" sz="1200" baseline="0" dirty="0">
                          <a:solidFill>
                            <a:schemeClr val="tx1">
                              <a:lumMod val="75000"/>
                            </a:schemeClr>
                          </a:solidFill>
                          <a:latin typeface="Meiryo" panose="020B0604030504040204" pitchFamily="34" charset="-128"/>
                          <a:ea typeface="Meiryo" panose="020B0604030504040204" pitchFamily="34" charset="-128"/>
                        </a:rPr>
                        <a:t>AWS</a:t>
                      </a:r>
                      <a:r>
                        <a:rPr kumimoji="1" lang="ja-JP" altLang="en-US" sz="1200" baseline="0" dirty="0">
                          <a:solidFill>
                            <a:schemeClr val="tx1">
                              <a:lumMod val="75000"/>
                            </a:schemeClr>
                          </a:solidFill>
                          <a:latin typeface="Meiryo" panose="020B0604030504040204" pitchFamily="34" charset="-128"/>
                          <a:ea typeface="Meiryo" panose="020B0604030504040204" pitchFamily="34" charset="-128"/>
                        </a:rPr>
                        <a:t>アカウント毎、環境毎の</a:t>
                      </a:r>
                      <a:r>
                        <a:rPr kumimoji="1" lang="en-US" altLang="ja-JP" sz="1200" baseline="0" dirty="0">
                          <a:solidFill>
                            <a:schemeClr val="tx1">
                              <a:lumMod val="75000"/>
                            </a:schemeClr>
                          </a:solidFill>
                          <a:latin typeface="Meiryo" panose="020B0604030504040204" pitchFamily="34" charset="-128"/>
                          <a:ea typeface="Meiryo" panose="020B0604030504040204" pitchFamily="34" charset="-128"/>
                        </a:rPr>
                        <a:t>VPC</a:t>
                      </a:r>
                      <a:r>
                        <a:rPr kumimoji="1" lang="ja-JP" altLang="en-US" sz="1200" baseline="0" dirty="0">
                          <a:solidFill>
                            <a:schemeClr val="tx1">
                              <a:lumMod val="75000"/>
                            </a:schemeClr>
                          </a:solidFill>
                          <a:latin typeface="Meiryo" panose="020B0604030504040204" pitchFamily="34" charset="-128"/>
                          <a:ea typeface="Meiryo" panose="020B0604030504040204" pitchFamily="34" charset="-128"/>
                        </a:rPr>
                        <a:t>の分割</a:t>
                      </a:r>
                      <a:endParaRPr kumimoji="1" lang="en-US" altLang="ja-JP" sz="1200" b="0" baseline="0" dirty="0">
                        <a:solidFill>
                          <a:schemeClr val="tx1">
                            <a:lumMod val="75000"/>
                          </a:schemeClr>
                        </a:solidFill>
                        <a:latin typeface="Meiryo" panose="020B0604030504040204" pitchFamily="34" charset="-128"/>
                        <a:ea typeface="Meiryo" panose="020B0604030504040204" pitchFamily="34" charset="-128"/>
                        <a:cs typeface="メイリオ" panose="020B0604030504040204" pitchFamily="50" charset="-128"/>
                      </a:endParaRPr>
                    </a:p>
                  </a:txBody>
                  <a:tcPr marL="48000" marR="48000" marB="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756920">
                <a:tc rowSpan="2">
                  <a:txBody>
                    <a:bodyPr/>
                    <a:lstStyle/>
                    <a:p>
                      <a:r>
                        <a:rPr kumimoji="1" lang="ja-JP" altLang="en-US" sz="1300">
                          <a:solidFill>
                            <a:schemeClr val="tx1">
                              <a:lumMod val="75000"/>
                            </a:schemeClr>
                          </a:solidFill>
                          <a:latin typeface="Meiryo" panose="020B0604030504040204" pitchFamily="34" charset="-128"/>
                          <a:ea typeface="Meiryo" panose="020B0604030504040204" pitchFamily="34" charset="-128"/>
                        </a:rPr>
                        <a:t>セグメンテーション・ルーティング</a:t>
                      </a:r>
                      <a:endParaRPr kumimoji="1" lang="ja-JP" altLang="en-US" sz="1300" b="0" dirty="0">
                        <a:solidFill>
                          <a:schemeClr val="tx1">
                            <a:lumMod val="75000"/>
                          </a:schemeClr>
                        </a:solidFill>
                        <a:latin typeface="Meiryo" panose="020B0604030504040204" pitchFamily="34" charset="-128"/>
                        <a:ea typeface="Meiryo" panose="020B0604030504040204" pitchFamily="34" charset="-128"/>
                        <a:cs typeface="メイリオ" panose="020B0604030504040204" pitchFamily="50" charset="-128"/>
                      </a:endParaRPr>
                    </a:p>
                  </a:txBody>
                  <a:tcPr marL="48000" marR="4800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indent="0" algn="l">
                        <a:buFontTx/>
                        <a:buNone/>
                      </a:pPr>
                      <a:r>
                        <a:rPr kumimoji="1" lang="en-US" altLang="ja-JP" sz="1300" dirty="0">
                          <a:solidFill>
                            <a:schemeClr val="tx1">
                              <a:lumMod val="75000"/>
                            </a:schemeClr>
                          </a:solidFill>
                          <a:latin typeface="Meiryo" panose="020B0604030504040204" pitchFamily="34" charset="-128"/>
                          <a:ea typeface="Meiryo" panose="020B0604030504040204" pitchFamily="34" charset="-128"/>
                        </a:rPr>
                        <a:t>VPC</a:t>
                      </a:r>
                      <a:r>
                        <a:rPr kumimoji="1" lang="ja-JP" altLang="en-US" sz="1300" dirty="0" err="1">
                          <a:solidFill>
                            <a:schemeClr val="tx1">
                              <a:lumMod val="75000"/>
                            </a:schemeClr>
                          </a:solidFill>
                          <a:latin typeface="Meiryo" panose="020B0604030504040204" pitchFamily="34" charset="-128"/>
                          <a:ea typeface="Meiryo" panose="020B0604030504040204" pitchFamily="34" charset="-128"/>
                        </a:rPr>
                        <a:t>、</a:t>
                      </a:r>
                      <a:r>
                        <a:rPr kumimoji="1" lang="en-US" altLang="ja-JP" sz="1300" dirty="0">
                          <a:solidFill>
                            <a:schemeClr val="tx1">
                              <a:lumMod val="75000"/>
                            </a:schemeClr>
                          </a:solidFill>
                          <a:latin typeface="Meiryo" panose="020B0604030504040204" pitchFamily="34" charset="-128"/>
                          <a:ea typeface="Meiryo" panose="020B0604030504040204" pitchFamily="34" charset="-128"/>
                        </a:rPr>
                        <a:t>Subnet</a:t>
                      </a:r>
                      <a:r>
                        <a:rPr kumimoji="1" lang="ja-JP" altLang="en-US" sz="1300" dirty="0" err="1">
                          <a:solidFill>
                            <a:schemeClr val="tx1">
                              <a:lumMod val="75000"/>
                            </a:schemeClr>
                          </a:solidFill>
                          <a:latin typeface="Meiryo" panose="020B0604030504040204" pitchFamily="34" charset="-128"/>
                          <a:ea typeface="Meiryo" panose="020B0604030504040204" pitchFamily="34" charset="-128"/>
                        </a:rPr>
                        <a:t>、</a:t>
                      </a:r>
                      <a:r>
                        <a:rPr kumimoji="1" lang="en-US" altLang="ja-JP" sz="1300" dirty="0">
                          <a:solidFill>
                            <a:schemeClr val="tx1">
                              <a:lumMod val="75000"/>
                            </a:schemeClr>
                          </a:solidFill>
                          <a:latin typeface="Meiryo" panose="020B0604030504040204" pitchFamily="34" charset="-128"/>
                          <a:ea typeface="Meiryo" panose="020B0604030504040204" pitchFamily="34" charset="-128"/>
                        </a:rPr>
                        <a:t>VPC</a:t>
                      </a:r>
                      <a:r>
                        <a:rPr kumimoji="1" lang="ja-JP" altLang="en-US" sz="1300" dirty="0">
                          <a:solidFill>
                            <a:schemeClr val="tx1">
                              <a:lumMod val="75000"/>
                            </a:schemeClr>
                          </a:solidFill>
                          <a:latin typeface="Meiryo" panose="020B0604030504040204" pitchFamily="34" charset="-128"/>
                          <a:ea typeface="Meiryo" panose="020B0604030504040204" pitchFamily="34" charset="-128"/>
                        </a:rPr>
                        <a:t> </a:t>
                      </a:r>
                      <a:r>
                        <a:rPr kumimoji="1" lang="en-US" altLang="ja-JP" sz="1300" dirty="0">
                          <a:solidFill>
                            <a:schemeClr val="tx1">
                              <a:lumMod val="75000"/>
                            </a:schemeClr>
                          </a:solidFill>
                          <a:latin typeface="Meiryo" panose="020B0604030504040204" pitchFamily="34" charset="-128"/>
                          <a:ea typeface="Meiryo" panose="020B0604030504040204" pitchFamily="34" charset="-128"/>
                        </a:rPr>
                        <a:t>Peering</a:t>
                      </a:r>
                      <a:r>
                        <a:rPr kumimoji="1" lang="ja-JP" altLang="en-US" sz="1300" dirty="0" err="1">
                          <a:solidFill>
                            <a:schemeClr val="tx1">
                              <a:lumMod val="75000"/>
                            </a:schemeClr>
                          </a:solidFill>
                          <a:latin typeface="Meiryo" panose="020B0604030504040204" pitchFamily="34" charset="-128"/>
                          <a:ea typeface="Meiryo" panose="020B0604030504040204" pitchFamily="34" charset="-128"/>
                        </a:rPr>
                        <a:t>、</a:t>
                      </a:r>
                      <a:r>
                        <a:rPr kumimoji="1" lang="en-US" altLang="ja-JP" sz="1300" dirty="0">
                          <a:solidFill>
                            <a:schemeClr val="tx1">
                              <a:lumMod val="75000"/>
                            </a:schemeClr>
                          </a:solidFill>
                          <a:latin typeface="Meiryo" panose="020B0604030504040204" pitchFamily="34" charset="-128"/>
                          <a:ea typeface="Meiryo" panose="020B0604030504040204" pitchFamily="34" charset="-128"/>
                        </a:rPr>
                        <a:t>Transit</a:t>
                      </a:r>
                      <a:r>
                        <a:rPr kumimoji="1" lang="ja-JP" altLang="en-US" sz="1300" dirty="0">
                          <a:solidFill>
                            <a:schemeClr val="tx1">
                              <a:lumMod val="75000"/>
                            </a:schemeClr>
                          </a:solidFill>
                          <a:latin typeface="Meiryo" panose="020B0604030504040204" pitchFamily="34" charset="-128"/>
                          <a:ea typeface="Meiryo" panose="020B0604030504040204" pitchFamily="34" charset="-128"/>
                        </a:rPr>
                        <a:t> </a:t>
                      </a:r>
                      <a:r>
                        <a:rPr kumimoji="1" lang="en-US" altLang="ja-JP" sz="1300" dirty="0">
                          <a:solidFill>
                            <a:schemeClr val="tx1">
                              <a:lumMod val="75000"/>
                            </a:schemeClr>
                          </a:solidFill>
                          <a:latin typeface="Meiryo" panose="020B0604030504040204" pitchFamily="34" charset="-128"/>
                          <a:ea typeface="Meiryo" panose="020B0604030504040204" pitchFamily="34" charset="-128"/>
                        </a:rPr>
                        <a:t>Gateway</a:t>
                      </a:r>
                      <a:r>
                        <a:rPr kumimoji="1" lang="ja-JP" altLang="en-US" sz="1300" dirty="0" err="1">
                          <a:solidFill>
                            <a:schemeClr val="tx1">
                              <a:lumMod val="75000"/>
                            </a:schemeClr>
                          </a:solidFill>
                          <a:latin typeface="Meiryo" panose="020B0604030504040204" pitchFamily="34" charset="-128"/>
                          <a:ea typeface="Meiryo" panose="020B0604030504040204" pitchFamily="34" charset="-128"/>
                        </a:rPr>
                        <a:t>、</a:t>
                      </a:r>
                      <a:r>
                        <a:rPr kumimoji="1" lang="en-US" altLang="ja-JP" sz="1300" dirty="0">
                          <a:solidFill>
                            <a:schemeClr val="tx1">
                              <a:lumMod val="75000"/>
                            </a:schemeClr>
                          </a:solidFill>
                          <a:latin typeface="Meiryo" panose="020B0604030504040204" pitchFamily="34" charset="-128"/>
                          <a:ea typeface="Meiryo" panose="020B0604030504040204" pitchFamily="34" charset="-128"/>
                        </a:rPr>
                        <a:t>Routing</a:t>
                      </a:r>
                      <a:endParaRPr kumimoji="1" lang="ja-JP" altLang="en-US" sz="1300" b="0" dirty="0">
                        <a:solidFill>
                          <a:schemeClr val="tx1">
                            <a:lumMod val="75000"/>
                          </a:schemeClr>
                        </a:solidFill>
                        <a:latin typeface="Meiryo" panose="020B0604030504040204" pitchFamily="34" charset="-128"/>
                        <a:ea typeface="Meiryo" panose="020B0604030504040204" pitchFamily="34" charset="-128"/>
                        <a:cs typeface="メイリオ" panose="020B0604030504040204" pitchFamily="50" charset="-128"/>
                      </a:endParaRPr>
                    </a:p>
                  </a:txBody>
                  <a:tcPr marL="48000" marR="4800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indent="0" algn="ctr">
                        <a:buFont typeface="Arial" panose="020B0604020202020204" pitchFamily="34" charset="0"/>
                        <a:buNone/>
                      </a:pPr>
                      <a:r>
                        <a:rPr kumimoji="1" lang="en-US" altLang="ja-JP" sz="1300" baseline="0" dirty="0">
                          <a:solidFill>
                            <a:schemeClr val="tx1">
                              <a:lumMod val="75000"/>
                            </a:schemeClr>
                          </a:solidFill>
                          <a:latin typeface="Meiryo" panose="020B0604030504040204" pitchFamily="34" charset="-128"/>
                          <a:ea typeface="Meiryo" panose="020B0604030504040204" pitchFamily="34" charset="-128"/>
                        </a:rPr>
                        <a:t>- </a:t>
                      </a:r>
                      <a:endParaRPr kumimoji="1" lang="en-US" altLang="ja-JP" sz="1300" b="0" baseline="0" dirty="0">
                        <a:solidFill>
                          <a:schemeClr val="tx1">
                            <a:lumMod val="75000"/>
                          </a:schemeClr>
                        </a:solidFill>
                        <a:latin typeface="Meiryo" panose="020B0604030504040204" pitchFamily="34" charset="-128"/>
                        <a:ea typeface="Meiryo" panose="020B0604030504040204" pitchFamily="34" charset="-128"/>
                        <a:cs typeface="メイリオ" panose="020B0604030504040204" pitchFamily="50" charset="-128"/>
                      </a:endParaRPr>
                    </a:p>
                  </a:txBody>
                  <a:tcPr marL="48000" marR="4800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171450" indent="-171450" algn="l">
                        <a:buFont typeface="Arial" panose="020B0604020202020204" pitchFamily="34" charset="0"/>
                        <a:buChar char="•"/>
                      </a:pPr>
                      <a:r>
                        <a:rPr kumimoji="1" lang="ja-JP" altLang="en-US" sz="1200" baseline="0" dirty="0">
                          <a:solidFill>
                            <a:schemeClr val="tx1">
                              <a:lumMod val="75000"/>
                            </a:schemeClr>
                          </a:solidFill>
                          <a:latin typeface="Meiryo" panose="020B0604030504040204" pitchFamily="34" charset="-128"/>
                          <a:ea typeface="Meiryo" panose="020B0604030504040204" pitchFamily="34" charset="-128"/>
                        </a:rPr>
                        <a:t>インターネットにアクセスできるネットワークの</a:t>
                      </a:r>
                      <a:r>
                        <a:rPr kumimoji="1" lang="ja-JP" altLang="en-US" sz="1200" baseline="0">
                          <a:solidFill>
                            <a:schemeClr val="tx1">
                              <a:lumMod val="75000"/>
                            </a:schemeClr>
                          </a:solidFill>
                          <a:latin typeface="Meiryo" panose="020B0604030504040204" pitchFamily="34" charset="-128"/>
                          <a:ea typeface="Meiryo" panose="020B0604030504040204" pitchFamily="34" charset="-128"/>
                        </a:rPr>
                        <a:t>制限 </a:t>
                      </a:r>
                      <a:br>
                        <a:rPr kumimoji="1" lang="en-US" altLang="ja-JP" sz="1200" baseline="0" dirty="0">
                          <a:solidFill>
                            <a:schemeClr val="tx1">
                              <a:lumMod val="75000"/>
                            </a:schemeClr>
                          </a:solidFill>
                          <a:latin typeface="Meiryo" panose="020B0604030504040204" pitchFamily="34" charset="-128"/>
                          <a:ea typeface="Meiryo" panose="020B0604030504040204" pitchFamily="34" charset="-128"/>
                        </a:rPr>
                      </a:br>
                      <a:r>
                        <a:rPr kumimoji="1" lang="en-US" altLang="ja-JP" sz="1200" baseline="0" dirty="0">
                          <a:solidFill>
                            <a:schemeClr val="tx1">
                              <a:lumMod val="75000"/>
                            </a:schemeClr>
                          </a:solidFill>
                          <a:latin typeface="Meiryo" panose="020B0604030504040204" pitchFamily="34" charset="-128"/>
                          <a:ea typeface="Meiryo" panose="020B0604030504040204" pitchFamily="34" charset="-128"/>
                        </a:rPr>
                        <a:t>(</a:t>
                      </a:r>
                      <a:r>
                        <a:rPr kumimoji="1" lang="ja-JP" altLang="en-US" sz="1200" baseline="0" dirty="0">
                          <a:solidFill>
                            <a:schemeClr val="tx1">
                              <a:lumMod val="75000"/>
                            </a:schemeClr>
                          </a:solidFill>
                          <a:latin typeface="Meiryo" panose="020B0604030504040204" pitchFamily="34" charset="-128"/>
                          <a:ea typeface="Meiryo" panose="020B0604030504040204" pitchFamily="34" charset="-128"/>
                        </a:rPr>
                        <a:t>外部接続</a:t>
                      </a:r>
                      <a:r>
                        <a:rPr kumimoji="1" lang="en-US" altLang="ja-JP" sz="1200" baseline="0" dirty="0">
                          <a:solidFill>
                            <a:schemeClr val="tx1">
                              <a:lumMod val="75000"/>
                            </a:schemeClr>
                          </a:solidFill>
                          <a:latin typeface="Meiryo" panose="020B0604030504040204" pitchFamily="34" charset="-128"/>
                          <a:ea typeface="Meiryo" panose="020B0604030504040204" pitchFamily="34" charset="-128"/>
                        </a:rPr>
                        <a:t>VPC</a:t>
                      </a:r>
                      <a:r>
                        <a:rPr kumimoji="1" lang="ja-JP" altLang="en-US" sz="1200" baseline="0" dirty="0">
                          <a:solidFill>
                            <a:schemeClr val="tx1">
                              <a:lumMod val="75000"/>
                            </a:schemeClr>
                          </a:solidFill>
                          <a:latin typeface="Meiryo" panose="020B0604030504040204" pitchFamily="34" charset="-128"/>
                          <a:ea typeface="Meiryo" panose="020B0604030504040204" pitchFamily="34" charset="-128"/>
                        </a:rPr>
                        <a:t>の分離、</a:t>
                      </a:r>
                      <a:r>
                        <a:rPr kumimoji="1" lang="en-US" altLang="ja-JP" sz="1200" baseline="0" dirty="0">
                          <a:solidFill>
                            <a:schemeClr val="tx1">
                              <a:lumMod val="75000"/>
                            </a:schemeClr>
                          </a:solidFill>
                          <a:latin typeface="Meiryo" panose="020B0604030504040204" pitchFamily="34" charset="-128"/>
                          <a:ea typeface="Meiryo" panose="020B0604030504040204" pitchFamily="34" charset="-128"/>
                        </a:rPr>
                        <a:t>Public Subnet</a:t>
                      </a:r>
                      <a:r>
                        <a:rPr kumimoji="1" lang="ja-JP" altLang="en-US" sz="1200" baseline="0" dirty="0">
                          <a:solidFill>
                            <a:schemeClr val="tx1">
                              <a:lumMod val="75000"/>
                            </a:schemeClr>
                          </a:solidFill>
                          <a:latin typeface="Meiryo" panose="020B0604030504040204" pitchFamily="34" charset="-128"/>
                          <a:ea typeface="Meiryo" panose="020B0604030504040204" pitchFamily="34" charset="-128"/>
                        </a:rPr>
                        <a:t>の分離</a:t>
                      </a:r>
                      <a:r>
                        <a:rPr kumimoji="1" lang="en-US" altLang="ja-JP" sz="1200" baseline="0" dirty="0">
                          <a:solidFill>
                            <a:schemeClr val="tx1">
                              <a:lumMod val="75000"/>
                            </a:schemeClr>
                          </a:solidFill>
                          <a:latin typeface="Meiryo" panose="020B0604030504040204" pitchFamily="34" charset="-128"/>
                          <a:ea typeface="Meiryo" panose="020B0604030504040204" pitchFamily="34" charset="-128"/>
                        </a:rPr>
                        <a:t>)</a:t>
                      </a:r>
                    </a:p>
                    <a:p>
                      <a:pPr marL="171450" indent="-171450" algn="l">
                        <a:buFont typeface="Arial" panose="020B0604020202020204" pitchFamily="34" charset="0"/>
                        <a:buChar char="•"/>
                      </a:pPr>
                      <a:r>
                        <a:rPr kumimoji="1" lang="ja-JP" altLang="en-US" sz="1200" baseline="0" dirty="0">
                          <a:solidFill>
                            <a:schemeClr val="tx1">
                              <a:lumMod val="75000"/>
                            </a:schemeClr>
                          </a:solidFill>
                          <a:latin typeface="Meiryo" panose="020B0604030504040204" pitchFamily="34" charset="-128"/>
                          <a:ea typeface="Meiryo" panose="020B0604030504040204" pitchFamily="34" charset="-128"/>
                        </a:rPr>
                        <a:t>目的ごとに</a:t>
                      </a:r>
                      <a:r>
                        <a:rPr kumimoji="1" lang="en-US" altLang="ja-JP" sz="1200" baseline="0" dirty="0">
                          <a:solidFill>
                            <a:schemeClr val="tx1">
                              <a:lumMod val="75000"/>
                            </a:schemeClr>
                          </a:solidFill>
                          <a:latin typeface="Meiryo" panose="020B0604030504040204" pitchFamily="34" charset="-128"/>
                          <a:ea typeface="Meiryo" panose="020B0604030504040204" pitchFamily="34" charset="-128"/>
                        </a:rPr>
                        <a:t>VPC</a:t>
                      </a:r>
                      <a:r>
                        <a:rPr kumimoji="1" lang="ja-JP" altLang="en-US" sz="1200" baseline="0" dirty="0">
                          <a:solidFill>
                            <a:schemeClr val="tx1">
                              <a:lumMod val="75000"/>
                            </a:schemeClr>
                          </a:solidFill>
                          <a:latin typeface="Meiryo" panose="020B0604030504040204" pitchFamily="34" charset="-128"/>
                          <a:ea typeface="Meiryo" panose="020B0604030504040204" pitchFamily="34" charset="-128"/>
                        </a:rPr>
                        <a:t>を分割しアクセス制御を行った上</a:t>
                      </a:r>
                      <a:r>
                        <a:rPr kumimoji="1" lang="en-US" altLang="ja-JP" sz="1200" baseline="0" dirty="0">
                          <a:solidFill>
                            <a:schemeClr val="tx1">
                              <a:lumMod val="75000"/>
                            </a:schemeClr>
                          </a:solidFill>
                          <a:latin typeface="Meiryo" panose="020B0604030504040204" pitchFamily="34" charset="-128"/>
                          <a:ea typeface="Meiryo" panose="020B0604030504040204" pitchFamily="34" charset="-128"/>
                        </a:rPr>
                        <a:t>Peering</a:t>
                      </a:r>
                      <a:r>
                        <a:rPr kumimoji="1" lang="ja-JP" altLang="en-US" sz="1200" baseline="0" dirty="0">
                          <a:solidFill>
                            <a:schemeClr val="tx1">
                              <a:lumMod val="75000"/>
                            </a:schemeClr>
                          </a:solidFill>
                          <a:latin typeface="Meiryo" panose="020B0604030504040204" pitchFamily="34" charset="-128"/>
                          <a:ea typeface="Meiryo" panose="020B0604030504040204" pitchFamily="34" charset="-128"/>
                        </a:rPr>
                        <a:t>または</a:t>
                      </a:r>
                      <a:r>
                        <a:rPr kumimoji="1" lang="en-US" altLang="ja-JP" sz="1200" baseline="0" dirty="0">
                          <a:solidFill>
                            <a:schemeClr val="tx1">
                              <a:lumMod val="75000"/>
                            </a:schemeClr>
                          </a:solidFill>
                          <a:latin typeface="Meiryo" panose="020B0604030504040204" pitchFamily="34" charset="-128"/>
                          <a:ea typeface="Meiryo" panose="020B0604030504040204" pitchFamily="34" charset="-128"/>
                        </a:rPr>
                        <a:t>TGW</a:t>
                      </a:r>
                      <a:r>
                        <a:rPr kumimoji="1" lang="ja-JP" altLang="en-US" sz="1200" baseline="0" dirty="0">
                          <a:solidFill>
                            <a:schemeClr val="tx1">
                              <a:lumMod val="75000"/>
                            </a:schemeClr>
                          </a:solidFill>
                          <a:latin typeface="Meiryo" panose="020B0604030504040204" pitchFamily="34" charset="-128"/>
                          <a:ea typeface="Meiryo" panose="020B0604030504040204" pitchFamily="34" charset="-128"/>
                        </a:rPr>
                        <a:t>接続</a:t>
                      </a:r>
                      <a:endParaRPr kumimoji="1" lang="en-US" altLang="ja-JP" sz="1200" baseline="0" dirty="0">
                        <a:solidFill>
                          <a:schemeClr val="tx1">
                            <a:lumMod val="75000"/>
                          </a:schemeClr>
                        </a:solidFill>
                        <a:latin typeface="Meiryo" panose="020B0604030504040204" pitchFamily="34" charset="-128"/>
                        <a:ea typeface="Meiryo" panose="020B0604030504040204" pitchFamily="34" charset="-128"/>
                      </a:endParaRPr>
                    </a:p>
                    <a:p>
                      <a:pPr marL="171450" indent="-171450" algn="l">
                        <a:buFont typeface="Arial" panose="020B0604020202020204" pitchFamily="34" charset="0"/>
                        <a:buChar char="•"/>
                      </a:pPr>
                      <a:r>
                        <a:rPr kumimoji="1" lang="ja-JP" altLang="en-US" sz="1200" baseline="0" dirty="0">
                          <a:solidFill>
                            <a:schemeClr val="tx1">
                              <a:lumMod val="75000"/>
                            </a:schemeClr>
                          </a:solidFill>
                          <a:latin typeface="Meiryo" panose="020B0604030504040204" pitchFamily="34" charset="-128"/>
                          <a:ea typeface="Meiryo" panose="020B0604030504040204" pitchFamily="34" charset="-128"/>
                        </a:rPr>
                        <a:t>サブネットとルーティングによるセグメンテーション</a:t>
                      </a:r>
                      <a:endParaRPr kumimoji="1" lang="en-US" altLang="ja-JP" sz="1200" b="0" baseline="0" dirty="0">
                        <a:solidFill>
                          <a:schemeClr val="tx1">
                            <a:lumMod val="75000"/>
                          </a:schemeClr>
                        </a:solidFill>
                        <a:latin typeface="Meiryo" panose="020B0604030504040204" pitchFamily="34" charset="-128"/>
                        <a:ea typeface="Meiryo" panose="020B0604030504040204" pitchFamily="34" charset="-128"/>
                        <a:cs typeface="メイリオ" panose="020B0604030504040204" pitchFamily="50" charset="-128"/>
                      </a:endParaRPr>
                    </a:p>
                  </a:txBody>
                  <a:tcPr marL="48000" marR="48000" marB="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411480">
                <a:tc vMerge="1">
                  <a:txBody>
                    <a:bodyPr/>
                    <a:lstStyle/>
                    <a:p>
                      <a:endParaRPr kumimoji="1" lang="ja-JP" altLang="en-US" sz="1100" b="0" dirty="0">
                        <a:solidFill>
                          <a:schemeClr val="tx1">
                            <a:lumMod val="75000"/>
                          </a:schemeClr>
                        </a:solidFill>
                        <a:latin typeface="Meiryo UI" panose="020B0604030504040204" pitchFamily="34" charset="-128"/>
                        <a:ea typeface="Meiryo UI" panose="020B0604030504040204" pitchFamily="34" charset="-128"/>
                        <a:cs typeface="メイリオ" panose="020B0604030504040204" pitchFamily="50" charset="-128"/>
                      </a:endParaRPr>
                    </a:p>
                  </a:txBody>
                  <a:tcPr marL="36000" marR="36000" marT="34290" marB="34290" anchor="ctr"/>
                </a:tc>
                <a:tc>
                  <a:txBody>
                    <a:bodyPr/>
                    <a:lstStyle/>
                    <a:p>
                      <a:pPr marL="0" indent="0" algn="l">
                        <a:buFontTx/>
                        <a:buNone/>
                      </a:pPr>
                      <a:r>
                        <a:rPr kumimoji="1" lang="en-US" altLang="ja-JP" sz="1300" b="0" dirty="0">
                          <a:solidFill>
                            <a:schemeClr val="tx1">
                              <a:lumMod val="75000"/>
                            </a:schemeClr>
                          </a:solidFill>
                          <a:latin typeface="Meiryo" panose="020B0604030504040204" pitchFamily="34" charset="-128"/>
                          <a:ea typeface="Meiryo" panose="020B0604030504040204" pitchFamily="34" charset="-128"/>
                          <a:cs typeface="メイリオ" panose="020B0604030504040204" pitchFamily="50" charset="-128"/>
                        </a:rPr>
                        <a:t>VPC Endpoint</a:t>
                      </a:r>
                      <a:endParaRPr kumimoji="1" lang="ja-JP" altLang="en-US" sz="1300" b="0" dirty="0">
                        <a:solidFill>
                          <a:schemeClr val="tx1">
                            <a:lumMod val="75000"/>
                          </a:schemeClr>
                        </a:solidFill>
                        <a:latin typeface="Meiryo" panose="020B0604030504040204" pitchFamily="34" charset="-128"/>
                        <a:ea typeface="Meiryo" panose="020B0604030504040204" pitchFamily="34" charset="-128"/>
                        <a:cs typeface="メイリオ" panose="020B0604030504040204" pitchFamily="50" charset="-128"/>
                      </a:endParaRPr>
                    </a:p>
                  </a:txBody>
                  <a:tcPr marL="48000" marR="4800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indent="0" algn="ctr">
                        <a:buFont typeface="Arial" panose="020B0604020202020204" pitchFamily="34" charset="0"/>
                        <a:buNone/>
                      </a:pPr>
                      <a:r>
                        <a:rPr kumimoji="1" lang="en-US" altLang="ja-JP" sz="1300" b="0" baseline="0" dirty="0">
                          <a:solidFill>
                            <a:schemeClr val="tx1">
                              <a:lumMod val="75000"/>
                            </a:schemeClr>
                          </a:solidFill>
                          <a:latin typeface="Meiryo" panose="020B0604030504040204" pitchFamily="34" charset="-128"/>
                          <a:ea typeface="Meiryo" panose="020B0604030504040204" pitchFamily="34" charset="-128"/>
                          <a:cs typeface="メイリオ" panose="020B0604030504040204" pitchFamily="50" charset="-128"/>
                        </a:rPr>
                        <a:t>-</a:t>
                      </a:r>
                    </a:p>
                  </a:txBody>
                  <a:tcPr marL="48000" marR="4800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171450" indent="-171450" algn="l">
                        <a:buFont typeface="Arial" panose="020B0604020202020204" pitchFamily="34" charset="0"/>
                        <a:buChar char="•"/>
                      </a:pPr>
                      <a:r>
                        <a:rPr kumimoji="1" lang="en-US" altLang="ja-JP" sz="1200" b="0" baseline="0" dirty="0">
                          <a:solidFill>
                            <a:schemeClr val="tx1">
                              <a:lumMod val="75000"/>
                            </a:schemeClr>
                          </a:solidFill>
                          <a:latin typeface="Meiryo" panose="020B0604030504040204" pitchFamily="34" charset="-128"/>
                          <a:ea typeface="Meiryo" panose="020B0604030504040204" pitchFamily="34" charset="-128"/>
                          <a:cs typeface="メイリオ" panose="020B0604030504040204" pitchFamily="50" charset="-128"/>
                        </a:rPr>
                        <a:t>VPC</a:t>
                      </a:r>
                      <a:r>
                        <a:rPr kumimoji="1" lang="ja-JP" altLang="en-US" sz="1200" b="0" baseline="0" dirty="0">
                          <a:solidFill>
                            <a:schemeClr val="tx1">
                              <a:lumMod val="75000"/>
                            </a:schemeClr>
                          </a:solidFill>
                          <a:latin typeface="Meiryo" panose="020B0604030504040204" pitchFamily="34" charset="-128"/>
                          <a:ea typeface="Meiryo" panose="020B0604030504040204" pitchFamily="34" charset="-128"/>
                          <a:cs typeface="メイリオ" panose="020B0604030504040204" pitchFamily="50" charset="-128"/>
                        </a:rPr>
                        <a:t>外の</a:t>
                      </a:r>
                      <a:r>
                        <a:rPr kumimoji="1" lang="en-US" altLang="ja-JP" sz="1200" b="0" baseline="0" dirty="0">
                          <a:solidFill>
                            <a:schemeClr val="tx1">
                              <a:lumMod val="75000"/>
                            </a:schemeClr>
                          </a:solidFill>
                          <a:latin typeface="Meiryo" panose="020B0604030504040204" pitchFamily="34" charset="-128"/>
                          <a:ea typeface="Meiryo" panose="020B0604030504040204" pitchFamily="34" charset="-128"/>
                          <a:cs typeface="メイリオ" panose="020B0604030504040204" pitchFamily="50" charset="-128"/>
                        </a:rPr>
                        <a:t>AWS</a:t>
                      </a:r>
                      <a:r>
                        <a:rPr kumimoji="1" lang="ja-JP" altLang="en-US" sz="1200" b="0" baseline="0" dirty="0">
                          <a:solidFill>
                            <a:schemeClr val="tx1">
                              <a:lumMod val="75000"/>
                            </a:schemeClr>
                          </a:solidFill>
                          <a:latin typeface="Meiryo" panose="020B0604030504040204" pitchFamily="34" charset="-128"/>
                          <a:ea typeface="Meiryo" panose="020B0604030504040204" pitchFamily="34" charset="-128"/>
                          <a:cs typeface="メイリオ" panose="020B0604030504040204" pitchFamily="50" charset="-128"/>
                        </a:rPr>
                        <a:t>サービス</a:t>
                      </a:r>
                      <a:r>
                        <a:rPr kumimoji="1" lang="en-US" altLang="ja-JP" sz="1200" b="0" baseline="0" dirty="0">
                          <a:solidFill>
                            <a:schemeClr val="tx1">
                              <a:lumMod val="75000"/>
                            </a:schemeClr>
                          </a:solidFill>
                          <a:latin typeface="Meiryo" panose="020B0604030504040204" pitchFamily="34" charset="-128"/>
                          <a:ea typeface="Meiryo" panose="020B0604030504040204" pitchFamily="34" charset="-128"/>
                          <a:cs typeface="メイリオ" panose="020B0604030504040204" pitchFamily="50" charset="-128"/>
                        </a:rPr>
                        <a:t>(S3</a:t>
                      </a:r>
                      <a:r>
                        <a:rPr kumimoji="1" lang="ja-JP" altLang="en-US" sz="1200" b="0" baseline="0" dirty="0">
                          <a:solidFill>
                            <a:schemeClr val="tx1">
                              <a:lumMod val="75000"/>
                            </a:schemeClr>
                          </a:solidFill>
                          <a:latin typeface="Meiryo" panose="020B0604030504040204" pitchFamily="34" charset="-128"/>
                          <a:ea typeface="Meiryo" panose="020B0604030504040204" pitchFamily="34" charset="-128"/>
                          <a:cs typeface="メイリオ" panose="020B0604030504040204" pitchFamily="50" charset="-128"/>
                        </a:rPr>
                        <a:t>など</a:t>
                      </a:r>
                      <a:r>
                        <a:rPr kumimoji="1" lang="en-US" altLang="ja-JP" sz="1200" b="0" baseline="0" dirty="0">
                          <a:solidFill>
                            <a:schemeClr val="tx1">
                              <a:lumMod val="75000"/>
                            </a:schemeClr>
                          </a:solidFill>
                          <a:latin typeface="Meiryo" panose="020B0604030504040204" pitchFamily="34" charset="-128"/>
                          <a:ea typeface="Meiryo" panose="020B0604030504040204" pitchFamily="34" charset="-128"/>
                          <a:cs typeface="メイリオ" panose="020B0604030504040204" pitchFamily="50" charset="-128"/>
                        </a:rPr>
                        <a:t>)</a:t>
                      </a:r>
                      <a:r>
                        <a:rPr kumimoji="1" lang="ja-JP" altLang="en-US" sz="1200" b="0" baseline="0" dirty="0">
                          <a:solidFill>
                            <a:schemeClr val="tx1">
                              <a:lumMod val="75000"/>
                            </a:schemeClr>
                          </a:solidFill>
                          <a:latin typeface="Meiryo" panose="020B0604030504040204" pitchFamily="34" charset="-128"/>
                          <a:ea typeface="Meiryo" panose="020B0604030504040204" pitchFamily="34" charset="-128"/>
                          <a:cs typeface="メイリオ" panose="020B0604030504040204" pitchFamily="50" charset="-128"/>
                        </a:rPr>
                        <a:t>へインターネットゲートウェイを介さずルーティング</a:t>
                      </a:r>
                      <a:endParaRPr kumimoji="1" lang="en-US" altLang="ja-JP" sz="1200" b="0" baseline="0" dirty="0">
                        <a:solidFill>
                          <a:schemeClr val="tx1">
                            <a:lumMod val="75000"/>
                          </a:schemeClr>
                        </a:solidFill>
                        <a:latin typeface="Meiryo" panose="020B0604030504040204" pitchFamily="34" charset="-128"/>
                        <a:ea typeface="Meiryo" panose="020B0604030504040204" pitchFamily="34" charset="-128"/>
                        <a:cs typeface="メイリオ" panose="020B0604030504040204" pitchFamily="50" charset="-128"/>
                      </a:endParaRPr>
                    </a:p>
                    <a:p>
                      <a:pPr marL="171450" indent="-171450" algn="l">
                        <a:buFont typeface="Arial" panose="020B0604020202020204" pitchFamily="34" charset="0"/>
                        <a:buChar char="•"/>
                      </a:pPr>
                      <a:r>
                        <a:rPr kumimoji="1" lang="en-US" altLang="ja-JP" sz="1200" b="0" baseline="0" dirty="0">
                          <a:solidFill>
                            <a:schemeClr val="tx1">
                              <a:lumMod val="75000"/>
                            </a:schemeClr>
                          </a:solidFill>
                          <a:latin typeface="Meiryo" panose="020B0604030504040204" pitchFamily="34" charset="-128"/>
                          <a:ea typeface="Meiryo" panose="020B0604030504040204" pitchFamily="34" charset="-128"/>
                          <a:cs typeface="メイリオ" panose="020B0604030504040204" pitchFamily="50" charset="-128"/>
                        </a:rPr>
                        <a:t>VPC</a:t>
                      </a:r>
                      <a:r>
                        <a:rPr kumimoji="1" lang="ja-JP" altLang="en-US" sz="1200" b="0" baseline="0" dirty="0">
                          <a:solidFill>
                            <a:schemeClr val="tx1">
                              <a:lumMod val="75000"/>
                            </a:schemeClr>
                          </a:solidFill>
                          <a:latin typeface="Meiryo" panose="020B0604030504040204" pitchFamily="34" charset="-128"/>
                          <a:ea typeface="Meiryo" panose="020B0604030504040204" pitchFamily="34" charset="-128"/>
                          <a:cs typeface="メイリオ" panose="020B0604030504040204" pitchFamily="50" charset="-128"/>
                        </a:rPr>
                        <a:t>エンドポイントポリシーによるアクセス先のコントロール</a:t>
                      </a:r>
                      <a:endParaRPr kumimoji="1" lang="en-US" altLang="ja-JP" sz="1200" b="0" baseline="0" dirty="0">
                        <a:solidFill>
                          <a:schemeClr val="tx1">
                            <a:lumMod val="75000"/>
                          </a:schemeClr>
                        </a:solidFill>
                        <a:latin typeface="Meiryo" panose="020B0604030504040204" pitchFamily="34" charset="-128"/>
                        <a:ea typeface="Meiryo" panose="020B0604030504040204" pitchFamily="34" charset="-128"/>
                        <a:cs typeface="メイリオ" panose="020B0604030504040204" pitchFamily="50" charset="-128"/>
                      </a:endParaRPr>
                    </a:p>
                  </a:txBody>
                  <a:tcPr marL="48000" marR="48000" marB="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761267093"/>
                  </a:ext>
                </a:extLst>
              </a:tr>
              <a:tr h="411480">
                <a:tc>
                  <a:txBody>
                    <a:bodyPr/>
                    <a:lstStyle/>
                    <a:p>
                      <a:r>
                        <a:rPr kumimoji="1" lang="en-US" altLang="ja-JP" sz="1300" b="0" dirty="0">
                          <a:solidFill>
                            <a:schemeClr val="tx1">
                              <a:lumMod val="75000"/>
                            </a:schemeClr>
                          </a:solidFill>
                          <a:latin typeface="Meiryo" panose="020B0604030504040204" pitchFamily="34" charset="-128"/>
                          <a:ea typeface="Meiryo" panose="020B0604030504040204" pitchFamily="34" charset="-128"/>
                          <a:cs typeface="メイリオ" panose="020B0604030504040204" pitchFamily="50" charset="-128"/>
                        </a:rPr>
                        <a:t>Firewall</a:t>
                      </a:r>
                      <a:endParaRPr kumimoji="1" lang="ja-JP" altLang="en-US" sz="1300" b="0" dirty="0">
                        <a:solidFill>
                          <a:schemeClr val="tx1">
                            <a:lumMod val="75000"/>
                          </a:schemeClr>
                        </a:solidFill>
                        <a:latin typeface="Meiryo" panose="020B0604030504040204" pitchFamily="34" charset="-128"/>
                        <a:ea typeface="Meiryo" panose="020B0604030504040204" pitchFamily="34" charset="-128"/>
                        <a:cs typeface="メイリオ" panose="020B0604030504040204" pitchFamily="50" charset="-128"/>
                      </a:endParaRPr>
                    </a:p>
                  </a:txBody>
                  <a:tcPr marL="48000" marR="4800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indent="0" algn="l">
                        <a:buFontTx/>
                        <a:buNone/>
                      </a:pPr>
                      <a:r>
                        <a:rPr kumimoji="1" lang="en-US" altLang="ja-JP" sz="1300" dirty="0">
                          <a:solidFill>
                            <a:schemeClr val="tx1">
                              <a:lumMod val="75000"/>
                            </a:schemeClr>
                          </a:solidFill>
                          <a:latin typeface="Meiryo" panose="020B0604030504040204" pitchFamily="34" charset="-128"/>
                          <a:ea typeface="Meiryo" panose="020B0604030504040204" pitchFamily="34" charset="-128"/>
                        </a:rPr>
                        <a:t>Security Group</a:t>
                      </a:r>
                      <a:r>
                        <a:rPr kumimoji="1" lang="ja-JP" altLang="en-US" sz="1300" dirty="0" err="1">
                          <a:solidFill>
                            <a:schemeClr val="tx1">
                              <a:lumMod val="75000"/>
                            </a:schemeClr>
                          </a:solidFill>
                          <a:latin typeface="Meiryo" panose="020B0604030504040204" pitchFamily="34" charset="-128"/>
                          <a:ea typeface="Meiryo" panose="020B0604030504040204" pitchFamily="34" charset="-128"/>
                        </a:rPr>
                        <a:t>、</a:t>
                      </a:r>
                      <a:r>
                        <a:rPr kumimoji="1" lang="en-US" altLang="ja-JP" sz="1300" dirty="0">
                          <a:solidFill>
                            <a:schemeClr val="tx1">
                              <a:lumMod val="75000"/>
                            </a:schemeClr>
                          </a:solidFill>
                          <a:latin typeface="Meiryo" panose="020B0604030504040204" pitchFamily="34" charset="-128"/>
                          <a:ea typeface="Meiryo" panose="020B0604030504040204" pitchFamily="34" charset="-128"/>
                        </a:rPr>
                        <a:t>NACL</a:t>
                      </a:r>
                      <a:endParaRPr kumimoji="1" lang="ja-JP" altLang="en-US" sz="1300" b="0" dirty="0">
                        <a:solidFill>
                          <a:schemeClr val="tx1">
                            <a:lumMod val="75000"/>
                          </a:schemeClr>
                        </a:solidFill>
                        <a:latin typeface="Meiryo" panose="020B0604030504040204" pitchFamily="34" charset="-128"/>
                        <a:ea typeface="Meiryo" panose="020B0604030504040204" pitchFamily="34" charset="-128"/>
                        <a:cs typeface="メイリオ" panose="020B0604030504040204" pitchFamily="50" charset="-128"/>
                      </a:endParaRPr>
                    </a:p>
                  </a:txBody>
                  <a:tcPr marL="48000" marR="4800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indent="0" algn="ctr">
                        <a:buFont typeface="Arial" panose="020B0604020202020204" pitchFamily="34" charset="0"/>
                        <a:buNone/>
                      </a:pPr>
                      <a:r>
                        <a:rPr kumimoji="1" lang="ja-JP" altLang="en-US" sz="1300" baseline="0" dirty="0">
                          <a:solidFill>
                            <a:schemeClr val="tx1">
                              <a:lumMod val="75000"/>
                            </a:schemeClr>
                          </a:solidFill>
                          <a:latin typeface="Meiryo" panose="020B0604030504040204" pitchFamily="34" charset="-128"/>
                          <a:ea typeface="Meiryo" panose="020B0604030504040204" pitchFamily="34" charset="-128"/>
                        </a:rPr>
                        <a:t>有</a:t>
                      </a:r>
                      <a:endParaRPr kumimoji="1" lang="en-US" altLang="ja-JP" sz="1300" b="0" baseline="0" dirty="0">
                        <a:solidFill>
                          <a:schemeClr val="tx1">
                            <a:lumMod val="75000"/>
                          </a:schemeClr>
                        </a:solidFill>
                        <a:latin typeface="Meiryo" panose="020B0604030504040204" pitchFamily="34" charset="-128"/>
                        <a:ea typeface="Meiryo" panose="020B0604030504040204" pitchFamily="34" charset="-128"/>
                        <a:cs typeface="メイリオ" panose="020B0604030504040204" pitchFamily="50" charset="-128"/>
                      </a:endParaRPr>
                    </a:p>
                  </a:txBody>
                  <a:tcPr marL="48000" marR="4800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171450" indent="-171450" algn="l">
                        <a:buFont typeface="Arial" panose="020B0604020202020204" pitchFamily="34" charset="0"/>
                        <a:buChar char="•"/>
                      </a:pPr>
                      <a:r>
                        <a:rPr kumimoji="1" lang="en-US" altLang="ja-JP" sz="1200" baseline="0" dirty="0">
                          <a:solidFill>
                            <a:schemeClr val="tx1">
                              <a:lumMod val="75000"/>
                            </a:schemeClr>
                          </a:solidFill>
                          <a:latin typeface="Meiryo" panose="020B0604030504040204" pitchFamily="34" charset="-128"/>
                          <a:ea typeface="Meiryo" panose="020B0604030504040204" pitchFamily="34" charset="-128"/>
                        </a:rPr>
                        <a:t>Security Group</a:t>
                      </a:r>
                      <a:r>
                        <a:rPr kumimoji="1" lang="ja-JP" altLang="en-US" sz="1200" baseline="0" dirty="0">
                          <a:solidFill>
                            <a:schemeClr val="tx1">
                              <a:lumMod val="75000"/>
                            </a:schemeClr>
                          </a:solidFill>
                          <a:latin typeface="Meiryo" panose="020B0604030504040204" pitchFamily="34" charset="-128"/>
                          <a:ea typeface="Meiryo" panose="020B0604030504040204" pitchFamily="34" charset="-128"/>
                        </a:rPr>
                        <a:t>や</a:t>
                      </a:r>
                      <a:r>
                        <a:rPr kumimoji="1" lang="en-US" altLang="ja-JP" sz="1200" baseline="0" dirty="0">
                          <a:solidFill>
                            <a:schemeClr val="tx1">
                              <a:lumMod val="75000"/>
                            </a:schemeClr>
                          </a:solidFill>
                          <a:latin typeface="Meiryo" panose="020B0604030504040204" pitchFamily="34" charset="-128"/>
                          <a:ea typeface="Meiryo" panose="020B0604030504040204" pitchFamily="34" charset="-128"/>
                        </a:rPr>
                        <a:t>NACL</a:t>
                      </a:r>
                      <a:r>
                        <a:rPr kumimoji="1" lang="ja-JP" altLang="en-US" sz="1200" baseline="0" dirty="0">
                          <a:solidFill>
                            <a:schemeClr val="tx1">
                              <a:lumMod val="75000"/>
                            </a:schemeClr>
                          </a:solidFill>
                          <a:latin typeface="Meiryo" panose="020B0604030504040204" pitchFamily="34" charset="-128"/>
                          <a:ea typeface="Meiryo" panose="020B0604030504040204" pitchFamily="34" charset="-128"/>
                        </a:rPr>
                        <a:t>の利用</a:t>
                      </a:r>
                      <a:endParaRPr kumimoji="1" lang="en-US" altLang="ja-JP" sz="1200" baseline="0" dirty="0">
                        <a:solidFill>
                          <a:schemeClr val="tx1">
                            <a:lumMod val="75000"/>
                          </a:schemeClr>
                        </a:solidFill>
                        <a:latin typeface="Meiryo" panose="020B0604030504040204" pitchFamily="34" charset="-128"/>
                        <a:ea typeface="Meiryo" panose="020B0604030504040204" pitchFamily="34" charset="-128"/>
                      </a:endParaRPr>
                    </a:p>
                    <a:p>
                      <a:pPr marL="171450" indent="-171450" algn="l">
                        <a:buFont typeface="Arial" panose="020B0604020202020204" pitchFamily="34" charset="0"/>
                        <a:buChar char="•"/>
                      </a:pPr>
                      <a:r>
                        <a:rPr kumimoji="1" lang="ja-JP" altLang="en-US" sz="1200" baseline="0" dirty="0">
                          <a:solidFill>
                            <a:schemeClr val="tx1">
                              <a:lumMod val="75000"/>
                            </a:schemeClr>
                          </a:solidFill>
                          <a:latin typeface="Meiryo" panose="020B0604030504040204" pitchFamily="34" charset="-128"/>
                          <a:ea typeface="Meiryo" panose="020B0604030504040204" pitchFamily="34" charset="-128"/>
                        </a:rPr>
                        <a:t>ホスト型、ゲートウェイ型の多様な</a:t>
                      </a:r>
                      <a:r>
                        <a:rPr kumimoji="1" lang="en-US" altLang="ja-JP" sz="1200" baseline="0" dirty="0">
                          <a:solidFill>
                            <a:schemeClr val="tx1">
                              <a:lumMod val="75000"/>
                            </a:schemeClr>
                          </a:solidFill>
                          <a:latin typeface="Meiryo" panose="020B0604030504040204" pitchFamily="34" charset="-128"/>
                          <a:ea typeface="Meiryo" panose="020B0604030504040204" pitchFamily="34" charset="-128"/>
                        </a:rPr>
                        <a:t>3rd Party</a:t>
                      </a:r>
                      <a:r>
                        <a:rPr kumimoji="1" lang="ja-JP" altLang="en-US" sz="1200" baseline="0" dirty="0">
                          <a:solidFill>
                            <a:schemeClr val="tx1">
                              <a:lumMod val="75000"/>
                            </a:schemeClr>
                          </a:solidFill>
                          <a:latin typeface="Meiryo" panose="020B0604030504040204" pitchFamily="34" charset="-128"/>
                          <a:ea typeface="Meiryo" panose="020B0604030504040204" pitchFamily="34" charset="-128"/>
                        </a:rPr>
                        <a:t>製品</a:t>
                      </a:r>
                      <a:endParaRPr kumimoji="1" lang="en-US" altLang="ja-JP" sz="1200" b="0" baseline="0" dirty="0">
                        <a:solidFill>
                          <a:schemeClr val="tx1">
                            <a:lumMod val="75000"/>
                          </a:schemeClr>
                        </a:solidFill>
                        <a:latin typeface="Meiryo" panose="020B0604030504040204" pitchFamily="34" charset="-128"/>
                        <a:ea typeface="Meiryo" panose="020B0604030504040204" pitchFamily="34" charset="-128"/>
                        <a:cs typeface="メイリオ" panose="020B0604030504040204" pitchFamily="50" charset="-128"/>
                      </a:endParaRPr>
                    </a:p>
                  </a:txBody>
                  <a:tcPr marL="48000" marR="48000" marB="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411480">
                <a:tc>
                  <a:txBody>
                    <a:bodyPr/>
                    <a:lstStyle/>
                    <a:p>
                      <a:r>
                        <a:rPr kumimoji="1" lang="en-US" altLang="ja-JP" sz="1300" dirty="0">
                          <a:solidFill>
                            <a:schemeClr val="tx1">
                              <a:lumMod val="75000"/>
                            </a:schemeClr>
                          </a:solidFill>
                          <a:latin typeface="Meiryo" panose="020B0604030504040204" pitchFamily="34" charset="-128"/>
                          <a:ea typeface="Meiryo" panose="020B0604030504040204" pitchFamily="34" charset="-128"/>
                        </a:rPr>
                        <a:t>NAT</a:t>
                      </a:r>
                      <a:endParaRPr kumimoji="1" lang="ja-JP" altLang="en-US" sz="1300" b="0" dirty="0">
                        <a:solidFill>
                          <a:schemeClr val="tx1">
                            <a:lumMod val="75000"/>
                          </a:schemeClr>
                        </a:solidFill>
                        <a:latin typeface="Meiryo" panose="020B0604030504040204" pitchFamily="34" charset="-128"/>
                        <a:ea typeface="Meiryo" panose="020B0604030504040204" pitchFamily="34" charset="-128"/>
                        <a:cs typeface="メイリオ" panose="020B0604030504040204" pitchFamily="50" charset="-128"/>
                      </a:endParaRPr>
                    </a:p>
                  </a:txBody>
                  <a:tcPr marL="48000" marR="4800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indent="0" algn="l">
                        <a:buFontTx/>
                        <a:buNone/>
                      </a:pPr>
                      <a:r>
                        <a:rPr kumimoji="1" lang="en-US" altLang="ja-JP" sz="1300" dirty="0">
                          <a:solidFill>
                            <a:schemeClr val="tx1">
                              <a:lumMod val="75000"/>
                            </a:schemeClr>
                          </a:solidFill>
                          <a:latin typeface="Meiryo" panose="020B0604030504040204" pitchFamily="34" charset="-128"/>
                          <a:ea typeface="Meiryo" panose="020B0604030504040204" pitchFamily="34" charset="-128"/>
                        </a:rPr>
                        <a:t>NAT Gateway</a:t>
                      </a:r>
                      <a:endParaRPr kumimoji="1" lang="ja-JP" altLang="en-US" sz="1300" b="0" dirty="0">
                        <a:solidFill>
                          <a:schemeClr val="tx1">
                            <a:lumMod val="75000"/>
                          </a:schemeClr>
                        </a:solidFill>
                        <a:latin typeface="Meiryo" panose="020B0604030504040204" pitchFamily="34" charset="-128"/>
                        <a:ea typeface="Meiryo" panose="020B0604030504040204" pitchFamily="34" charset="-128"/>
                        <a:cs typeface="メイリオ" panose="020B0604030504040204" pitchFamily="50" charset="-128"/>
                      </a:endParaRPr>
                    </a:p>
                  </a:txBody>
                  <a:tcPr marL="48000" marR="4800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indent="0" algn="ctr">
                        <a:buFont typeface="Arial" panose="020B0604020202020204" pitchFamily="34" charset="0"/>
                        <a:buNone/>
                      </a:pPr>
                      <a:r>
                        <a:rPr kumimoji="1" lang="ja-JP" altLang="en-US" sz="1300" baseline="0" dirty="0">
                          <a:solidFill>
                            <a:schemeClr val="tx1">
                              <a:lumMod val="75000"/>
                            </a:schemeClr>
                          </a:solidFill>
                          <a:latin typeface="Meiryo" panose="020B0604030504040204" pitchFamily="34" charset="-128"/>
                          <a:ea typeface="Meiryo" panose="020B0604030504040204" pitchFamily="34" charset="-128"/>
                        </a:rPr>
                        <a:t>有</a:t>
                      </a:r>
                      <a:endParaRPr kumimoji="1" lang="en-US" altLang="ja-JP" sz="1300" b="0" baseline="0" dirty="0">
                        <a:solidFill>
                          <a:schemeClr val="tx1">
                            <a:lumMod val="75000"/>
                          </a:schemeClr>
                        </a:solidFill>
                        <a:latin typeface="Meiryo" panose="020B0604030504040204" pitchFamily="34" charset="-128"/>
                        <a:ea typeface="Meiryo" panose="020B0604030504040204" pitchFamily="34" charset="-128"/>
                        <a:cs typeface="メイリオ" panose="020B0604030504040204" pitchFamily="50" charset="-128"/>
                      </a:endParaRPr>
                    </a:p>
                  </a:txBody>
                  <a:tcPr marL="48000" marR="4800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171450" indent="-171450" algn="l">
                        <a:buFont typeface="Arial" panose="020B0604020202020204" pitchFamily="34" charset="0"/>
                        <a:buChar char="•"/>
                      </a:pPr>
                      <a:r>
                        <a:rPr kumimoji="1" lang="ja-JP" altLang="en-US" sz="1200" baseline="0" dirty="0">
                          <a:solidFill>
                            <a:schemeClr val="tx1">
                              <a:lumMod val="75000"/>
                            </a:schemeClr>
                          </a:solidFill>
                          <a:latin typeface="Meiryo" panose="020B0604030504040204" pitchFamily="34" charset="-128"/>
                          <a:ea typeface="Meiryo" panose="020B0604030504040204" pitchFamily="34" charset="-128"/>
                        </a:rPr>
                        <a:t>内部アドレスの隠蔽</a:t>
                      </a:r>
                      <a:endParaRPr kumimoji="1" lang="en-US" altLang="ja-JP" sz="1200" baseline="0" dirty="0">
                        <a:solidFill>
                          <a:schemeClr val="tx1">
                            <a:lumMod val="75000"/>
                          </a:schemeClr>
                        </a:solidFill>
                        <a:latin typeface="Meiryo" panose="020B0604030504040204" pitchFamily="34" charset="-128"/>
                        <a:ea typeface="Meiryo" panose="020B0604030504040204" pitchFamily="34" charset="-128"/>
                      </a:endParaRPr>
                    </a:p>
                    <a:p>
                      <a:pPr marL="171450" indent="-171450" algn="l">
                        <a:buFont typeface="Arial" panose="020B0604020202020204" pitchFamily="34" charset="0"/>
                        <a:buChar char="•"/>
                      </a:pPr>
                      <a:r>
                        <a:rPr kumimoji="1" lang="en-US" altLang="ja-JP" sz="1200" baseline="0" dirty="0">
                          <a:solidFill>
                            <a:schemeClr val="tx1">
                              <a:lumMod val="75000"/>
                            </a:schemeClr>
                          </a:solidFill>
                          <a:latin typeface="Meiryo" panose="020B0604030504040204" pitchFamily="34" charset="-128"/>
                          <a:ea typeface="Meiryo" panose="020B0604030504040204" pitchFamily="34" charset="-128"/>
                        </a:rPr>
                        <a:t>AWS</a:t>
                      </a:r>
                      <a:r>
                        <a:rPr kumimoji="1" lang="ja-JP" altLang="en-US" sz="1200" baseline="0" dirty="0">
                          <a:solidFill>
                            <a:schemeClr val="tx1">
                              <a:lumMod val="75000"/>
                            </a:schemeClr>
                          </a:solidFill>
                          <a:latin typeface="Meiryo" panose="020B0604030504040204" pitchFamily="34" charset="-128"/>
                          <a:ea typeface="Meiryo" panose="020B0604030504040204" pitchFamily="34" charset="-128"/>
                        </a:rPr>
                        <a:t>からはマネージドである</a:t>
                      </a:r>
                      <a:r>
                        <a:rPr kumimoji="1" lang="en-US" altLang="ja-JP" sz="1200" baseline="0" dirty="0">
                          <a:solidFill>
                            <a:schemeClr val="tx1">
                              <a:lumMod val="75000"/>
                            </a:schemeClr>
                          </a:solidFill>
                          <a:latin typeface="Meiryo" panose="020B0604030504040204" pitchFamily="34" charset="-128"/>
                          <a:ea typeface="Meiryo" panose="020B0604030504040204" pitchFamily="34" charset="-128"/>
                        </a:rPr>
                        <a:t>NAT GW</a:t>
                      </a:r>
                      <a:r>
                        <a:rPr kumimoji="1" lang="ja-JP" altLang="en-US" sz="1200" baseline="0" dirty="0">
                          <a:solidFill>
                            <a:schemeClr val="tx1">
                              <a:lumMod val="75000"/>
                            </a:schemeClr>
                          </a:solidFill>
                          <a:latin typeface="Meiryo" panose="020B0604030504040204" pitchFamily="34" charset="-128"/>
                          <a:ea typeface="Meiryo" panose="020B0604030504040204" pitchFamily="34" charset="-128"/>
                        </a:rPr>
                        <a:t>を提供</a:t>
                      </a:r>
                      <a:endParaRPr kumimoji="1" lang="en-US" altLang="ja-JP" sz="1200" b="0" baseline="0" dirty="0">
                        <a:solidFill>
                          <a:schemeClr val="tx1">
                            <a:lumMod val="75000"/>
                          </a:schemeClr>
                        </a:solidFill>
                        <a:latin typeface="Meiryo" panose="020B0604030504040204" pitchFamily="34" charset="-128"/>
                        <a:ea typeface="Meiryo" panose="020B0604030504040204" pitchFamily="34" charset="-128"/>
                        <a:cs typeface="メイリオ" panose="020B0604030504040204" pitchFamily="50" charset="-128"/>
                      </a:endParaRPr>
                    </a:p>
                  </a:txBody>
                  <a:tcPr marL="48000" marR="48000" marB="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444005043"/>
                  </a:ext>
                </a:extLst>
              </a:tr>
              <a:tr h="411480">
                <a:tc>
                  <a:txBody>
                    <a:bodyPr/>
                    <a:lstStyle/>
                    <a:p>
                      <a:r>
                        <a:rPr kumimoji="1" lang="en-US" altLang="ja-JP" sz="1300" dirty="0">
                          <a:solidFill>
                            <a:schemeClr val="tx1">
                              <a:lumMod val="75000"/>
                            </a:schemeClr>
                          </a:solidFill>
                          <a:latin typeface="Meiryo" panose="020B0604030504040204" pitchFamily="34" charset="-128"/>
                          <a:ea typeface="Meiryo" panose="020B0604030504040204" pitchFamily="34" charset="-128"/>
                        </a:rPr>
                        <a:t>Proxy</a:t>
                      </a:r>
                      <a:endParaRPr kumimoji="1" lang="ja-JP" altLang="en-US" sz="1300" b="0" dirty="0">
                        <a:solidFill>
                          <a:schemeClr val="tx1">
                            <a:lumMod val="75000"/>
                          </a:schemeClr>
                        </a:solidFill>
                        <a:latin typeface="Meiryo" panose="020B0604030504040204" pitchFamily="34" charset="-128"/>
                        <a:ea typeface="Meiryo" panose="020B0604030504040204" pitchFamily="34" charset="-128"/>
                        <a:cs typeface="メイリオ" panose="020B0604030504040204" pitchFamily="50" charset="-128"/>
                      </a:endParaRPr>
                    </a:p>
                  </a:txBody>
                  <a:tcPr marL="48000" marR="4800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indent="0" algn="l">
                        <a:buFontTx/>
                        <a:buNone/>
                      </a:pPr>
                      <a:r>
                        <a:rPr kumimoji="1" lang="en-US" altLang="ja-JP" sz="1300" baseline="0" dirty="0">
                          <a:solidFill>
                            <a:schemeClr val="tx1">
                              <a:lumMod val="75000"/>
                            </a:schemeClr>
                          </a:solidFill>
                          <a:latin typeface="Meiryo" panose="020B0604030504040204" pitchFamily="34" charset="-128"/>
                          <a:ea typeface="Meiryo" panose="020B0604030504040204" pitchFamily="34" charset="-128"/>
                        </a:rPr>
                        <a:t>Network Firewall</a:t>
                      </a:r>
                      <a:r>
                        <a:rPr kumimoji="1" lang="en-US" altLang="ja-JP" sz="1300" dirty="0">
                          <a:solidFill>
                            <a:schemeClr val="tx1">
                              <a:lumMod val="75000"/>
                            </a:schemeClr>
                          </a:solidFill>
                          <a:latin typeface="Meiryo" panose="020B0604030504040204" pitchFamily="34" charset="-128"/>
                          <a:ea typeface="Meiryo" panose="020B0604030504040204" pitchFamily="34" charset="-128"/>
                        </a:rPr>
                        <a:t> </a:t>
                      </a:r>
                      <a:endParaRPr kumimoji="1" lang="ja-JP" altLang="en-US" sz="1300" b="0" dirty="0">
                        <a:solidFill>
                          <a:schemeClr val="tx1">
                            <a:lumMod val="75000"/>
                          </a:schemeClr>
                        </a:solidFill>
                        <a:latin typeface="Meiryo" panose="020B0604030504040204" pitchFamily="34" charset="-128"/>
                        <a:ea typeface="Meiryo" panose="020B0604030504040204" pitchFamily="34" charset="-128"/>
                        <a:cs typeface="メイリオ" panose="020B0604030504040204" pitchFamily="50" charset="-128"/>
                      </a:endParaRPr>
                    </a:p>
                  </a:txBody>
                  <a:tcPr marL="48000" marR="4800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indent="0" algn="ctr">
                        <a:buFont typeface="Arial" panose="020B0604020202020204" pitchFamily="34" charset="0"/>
                        <a:buNone/>
                      </a:pPr>
                      <a:r>
                        <a:rPr kumimoji="1" lang="ja-JP" altLang="en-US" sz="1300" baseline="0" dirty="0">
                          <a:solidFill>
                            <a:schemeClr val="tx1">
                              <a:lumMod val="75000"/>
                            </a:schemeClr>
                          </a:solidFill>
                          <a:latin typeface="Meiryo" panose="020B0604030504040204" pitchFamily="34" charset="-128"/>
                          <a:ea typeface="Meiryo" panose="020B0604030504040204" pitchFamily="34" charset="-128"/>
                        </a:rPr>
                        <a:t>有</a:t>
                      </a:r>
                      <a:endParaRPr kumimoji="1" lang="en-US" altLang="ja-JP" sz="1300" b="0" baseline="0" dirty="0">
                        <a:solidFill>
                          <a:schemeClr val="tx1">
                            <a:lumMod val="75000"/>
                          </a:schemeClr>
                        </a:solidFill>
                        <a:latin typeface="Meiryo" panose="020B0604030504040204" pitchFamily="34" charset="-128"/>
                        <a:ea typeface="Meiryo" panose="020B0604030504040204" pitchFamily="34" charset="-128"/>
                        <a:cs typeface="メイリオ" panose="020B0604030504040204" pitchFamily="50" charset="-128"/>
                      </a:endParaRPr>
                    </a:p>
                  </a:txBody>
                  <a:tcPr marL="48000" marR="4800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171450" indent="-171450" algn="l">
                        <a:buFont typeface="Arial" panose="020B0604020202020204" pitchFamily="34" charset="0"/>
                        <a:buChar char="•"/>
                      </a:pPr>
                      <a:r>
                        <a:rPr kumimoji="1" lang="ja-JP" altLang="en-US" sz="1200" baseline="0" dirty="0">
                          <a:solidFill>
                            <a:schemeClr val="tx1">
                              <a:lumMod val="75000"/>
                            </a:schemeClr>
                          </a:solidFill>
                          <a:latin typeface="Meiryo" panose="020B0604030504040204" pitchFamily="34" charset="-128"/>
                          <a:ea typeface="Meiryo" panose="020B0604030504040204" pitchFamily="34" charset="-128"/>
                        </a:rPr>
                        <a:t>外部アクセスの制御とロギング</a:t>
                      </a:r>
                      <a:endParaRPr kumimoji="1" lang="en-US" altLang="ja-JP" sz="1200" baseline="0" dirty="0">
                        <a:solidFill>
                          <a:schemeClr val="tx1">
                            <a:lumMod val="75000"/>
                          </a:schemeClr>
                        </a:solidFill>
                        <a:latin typeface="Meiryo" panose="020B0604030504040204" pitchFamily="34" charset="-128"/>
                        <a:ea typeface="Meiryo" panose="020B0604030504040204" pitchFamily="34" charset="-128"/>
                      </a:endParaRPr>
                    </a:p>
                    <a:p>
                      <a:pPr marL="171450" indent="-171450" algn="l">
                        <a:buFont typeface="Arial" panose="020B0604020202020204" pitchFamily="34" charset="0"/>
                        <a:buChar char="•"/>
                      </a:pPr>
                      <a:r>
                        <a:rPr kumimoji="1" lang="ja-JP" altLang="en-US" sz="1200" baseline="0" dirty="0">
                          <a:solidFill>
                            <a:schemeClr val="tx1">
                              <a:lumMod val="75000"/>
                            </a:schemeClr>
                          </a:solidFill>
                          <a:latin typeface="Meiryo" panose="020B0604030504040204" pitchFamily="34" charset="-128"/>
                          <a:ea typeface="Meiryo" panose="020B0604030504040204" pitchFamily="34" charset="-128"/>
                        </a:rPr>
                        <a:t>要件に応じて </a:t>
                      </a:r>
                      <a:r>
                        <a:rPr kumimoji="1" lang="en-US" altLang="ja-JP" sz="1200" baseline="0" dirty="0">
                          <a:solidFill>
                            <a:schemeClr val="tx1">
                              <a:lumMod val="75000"/>
                            </a:schemeClr>
                          </a:solidFill>
                          <a:latin typeface="Meiryo" panose="020B0604030504040204" pitchFamily="34" charset="-128"/>
                          <a:ea typeface="Meiryo" panose="020B0604030504040204" pitchFamily="34" charset="-128"/>
                        </a:rPr>
                        <a:t>Forward proxy on EC2</a:t>
                      </a:r>
                      <a:r>
                        <a:rPr kumimoji="1" lang="ja-JP" altLang="en-US" sz="1200" baseline="0" dirty="0">
                          <a:solidFill>
                            <a:schemeClr val="tx1">
                              <a:lumMod val="75000"/>
                            </a:schemeClr>
                          </a:solidFill>
                          <a:latin typeface="Meiryo" panose="020B0604030504040204" pitchFamily="34" charset="-128"/>
                          <a:ea typeface="Meiryo" panose="020B0604030504040204" pitchFamily="34" charset="-128"/>
                        </a:rPr>
                        <a:t>もしくは</a:t>
                      </a:r>
                      <a:r>
                        <a:rPr kumimoji="1" lang="en-US" altLang="ja-JP" sz="1200" baseline="0" dirty="0">
                          <a:solidFill>
                            <a:schemeClr val="tx1">
                              <a:lumMod val="75000"/>
                            </a:schemeClr>
                          </a:solidFill>
                          <a:latin typeface="Meiryo" panose="020B0604030504040204" pitchFamily="34" charset="-128"/>
                          <a:ea typeface="Meiryo" panose="020B0604030504040204" pitchFamily="34" charset="-128"/>
                        </a:rPr>
                        <a:t>3</a:t>
                      </a:r>
                      <a:r>
                        <a:rPr kumimoji="1" lang="en-US" altLang="ja-JP" sz="1200" baseline="30000" dirty="0">
                          <a:solidFill>
                            <a:schemeClr val="tx1">
                              <a:lumMod val="75000"/>
                            </a:schemeClr>
                          </a:solidFill>
                          <a:latin typeface="Meiryo" panose="020B0604030504040204" pitchFamily="34" charset="-128"/>
                          <a:ea typeface="Meiryo" panose="020B0604030504040204" pitchFamily="34" charset="-128"/>
                        </a:rPr>
                        <a:t>rd</a:t>
                      </a:r>
                      <a:r>
                        <a:rPr kumimoji="1" lang="en-US" altLang="ja-JP" sz="1200" baseline="0" dirty="0">
                          <a:solidFill>
                            <a:schemeClr val="tx1">
                              <a:lumMod val="75000"/>
                            </a:schemeClr>
                          </a:solidFill>
                          <a:latin typeface="Meiryo" panose="020B0604030504040204" pitchFamily="34" charset="-128"/>
                          <a:ea typeface="Meiryo" panose="020B0604030504040204" pitchFamily="34" charset="-128"/>
                        </a:rPr>
                        <a:t> Party</a:t>
                      </a:r>
                      <a:r>
                        <a:rPr kumimoji="1" lang="ja-JP" altLang="en-US" sz="1200" b="0" baseline="0" dirty="0">
                          <a:solidFill>
                            <a:schemeClr val="tx1">
                              <a:lumMod val="75000"/>
                            </a:schemeClr>
                          </a:solidFill>
                          <a:latin typeface="Meiryo" panose="020B0604030504040204" pitchFamily="34" charset="-128"/>
                          <a:ea typeface="Meiryo" panose="020B0604030504040204" pitchFamily="34" charset="-128"/>
                        </a:rPr>
                        <a:t> 製品</a:t>
                      </a:r>
                      <a:endParaRPr kumimoji="1" lang="en-US" altLang="ja-JP" sz="1200" b="0" baseline="0" dirty="0">
                        <a:solidFill>
                          <a:schemeClr val="tx1">
                            <a:lumMod val="75000"/>
                          </a:schemeClr>
                        </a:solidFill>
                        <a:latin typeface="Meiryo" panose="020B0604030504040204" pitchFamily="34" charset="-128"/>
                        <a:ea typeface="Meiryo" panose="020B0604030504040204" pitchFamily="34" charset="-128"/>
                        <a:cs typeface="メイリオ" panose="020B0604030504040204" pitchFamily="50" charset="-128"/>
                      </a:endParaRPr>
                    </a:p>
                  </a:txBody>
                  <a:tcPr marL="48000" marR="48000" marB="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637843390"/>
                  </a:ext>
                </a:extLst>
              </a:tr>
              <a:tr h="452120">
                <a:tc>
                  <a:txBody>
                    <a:bodyPr/>
                    <a:lstStyle/>
                    <a:p>
                      <a:r>
                        <a:rPr kumimoji="1" lang="en-US" altLang="ja-JP" sz="1300" b="0" dirty="0">
                          <a:solidFill>
                            <a:schemeClr val="tx1">
                              <a:lumMod val="75000"/>
                            </a:schemeClr>
                          </a:solidFill>
                          <a:latin typeface="Meiryo" panose="020B0604030504040204" pitchFamily="34" charset="-128"/>
                          <a:ea typeface="Meiryo" panose="020B0604030504040204" pitchFamily="34" charset="-128"/>
                          <a:cs typeface="メイリオ" panose="020B0604030504040204" pitchFamily="50" charset="-128"/>
                        </a:rPr>
                        <a:t>Web Application Framework</a:t>
                      </a:r>
                    </a:p>
                  </a:txBody>
                  <a:tcPr marL="48000" marR="4800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indent="0" algn="l">
                        <a:buFontTx/>
                        <a:buNone/>
                      </a:pPr>
                      <a:r>
                        <a:rPr kumimoji="1" lang="en-US" altLang="ja-JP" sz="1300" dirty="0">
                          <a:solidFill>
                            <a:schemeClr val="tx1">
                              <a:lumMod val="75000"/>
                            </a:schemeClr>
                          </a:solidFill>
                          <a:latin typeface="Meiryo" panose="020B0604030504040204" pitchFamily="34" charset="-128"/>
                          <a:ea typeface="Meiryo" panose="020B0604030504040204" pitchFamily="34" charset="-128"/>
                        </a:rPr>
                        <a:t>WAF</a:t>
                      </a:r>
                      <a:endParaRPr kumimoji="1" lang="ja-JP" altLang="en-US" sz="1300" b="0" dirty="0">
                        <a:solidFill>
                          <a:schemeClr val="tx1">
                            <a:lumMod val="75000"/>
                          </a:schemeClr>
                        </a:solidFill>
                        <a:latin typeface="Meiryo" panose="020B0604030504040204" pitchFamily="34" charset="-128"/>
                        <a:ea typeface="Meiryo" panose="020B0604030504040204" pitchFamily="34" charset="-128"/>
                        <a:cs typeface="メイリオ" panose="020B0604030504040204" pitchFamily="50" charset="-128"/>
                      </a:endParaRPr>
                    </a:p>
                  </a:txBody>
                  <a:tcPr marL="48000" marR="4800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indent="0" algn="ctr">
                        <a:buFont typeface="Arial" panose="020B0604020202020204" pitchFamily="34" charset="0"/>
                        <a:buNone/>
                      </a:pPr>
                      <a:r>
                        <a:rPr kumimoji="1" lang="ja-JP" altLang="en-US" sz="1300" baseline="0" dirty="0">
                          <a:solidFill>
                            <a:schemeClr val="tx1">
                              <a:lumMod val="75000"/>
                            </a:schemeClr>
                          </a:solidFill>
                          <a:latin typeface="Meiryo" panose="020B0604030504040204" pitchFamily="34" charset="-128"/>
                          <a:ea typeface="Meiryo" panose="020B0604030504040204" pitchFamily="34" charset="-128"/>
                        </a:rPr>
                        <a:t>有</a:t>
                      </a:r>
                      <a:endParaRPr kumimoji="1" lang="en-US" altLang="ja-JP" sz="1300" b="0" baseline="0" dirty="0">
                        <a:solidFill>
                          <a:schemeClr val="tx1">
                            <a:lumMod val="75000"/>
                          </a:schemeClr>
                        </a:solidFill>
                        <a:latin typeface="Meiryo" panose="020B0604030504040204" pitchFamily="34" charset="-128"/>
                        <a:ea typeface="Meiryo" panose="020B0604030504040204" pitchFamily="34" charset="-128"/>
                        <a:cs typeface="メイリオ" panose="020B0604030504040204" pitchFamily="50" charset="-128"/>
                      </a:endParaRPr>
                    </a:p>
                  </a:txBody>
                  <a:tcPr marL="48000" marR="4800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171450" indent="-171450" algn="l">
                        <a:buFont typeface="Arial" panose="020B0604020202020204" pitchFamily="34" charset="0"/>
                        <a:buChar char="•"/>
                      </a:pPr>
                      <a:r>
                        <a:rPr kumimoji="1" lang="en-US" altLang="ja-JP" sz="1200" baseline="0" dirty="0">
                          <a:solidFill>
                            <a:schemeClr val="tx1">
                              <a:lumMod val="75000"/>
                            </a:schemeClr>
                          </a:solidFill>
                          <a:latin typeface="Meiryo" panose="020B0604030504040204" pitchFamily="34" charset="-128"/>
                          <a:ea typeface="Meiryo" panose="020B0604030504040204" pitchFamily="34" charset="-128"/>
                        </a:rPr>
                        <a:t>AWS WAF</a:t>
                      </a:r>
                      <a:r>
                        <a:rPr kumimoji="1" lang="ja-JP" altLang="en-US" sz="1200" baseline="0" dirty="0">
                          <a:solidFill>
                            <a:schemeClr val="tx1">
                              <a:lumMod val="75000"/>
                            </a:schemeClr>
                          </a:solidFill>
                          <a:latin typeface="Meiryo" panose="020B0604030504040204" pitchFamily="34" charset="-128"/>
                          <a:ea typeface="Meiryo" panose="020B0604030504040204" pitchFamily="34" charset="-128"/>
                        </a:rPr>
                        <a:t>の利用</a:t>
                      </a:r>
                      <a:endParaRPr kumimoji="1" lang="en-US" altLang="ja-JP" sz="1200" baseline="0" dirty="0">
                        <a:solidFill>
                          <a:schemeClr val="tx1">
                            <a:lumMod val="75000"/>
                          </a:schemeClr>
                        </a:solidFill>
                        <a:latin typeface="Meiryo" panose="020B0604030504040204" pitchFamily="34" charset="-128"/>
                        <a:ea typeface="Meiryo" panose="020B0604030504040204" pitchFamily="34" charset="-128"/>
                      </a:endParaRPr>
                    </a:p>
                    <a:p>
                      <a:pPr marL="171450" indent="-171450" algn="l">
                        <a:buFont typeface="Arial" panose="020B0604020202020204" pitchFamily="34" charset="0"/>
                        <a:buChar char="•"/>
                      </a:pPr>
                      <a:r>
                        <a:rPr kumimoji="1" lang="ja-JP" altLang="en-US" sz="1200" baseline="0" dirty="0">
                          <a:solidFill>
                            <a:schemeClr val="tx1">
                              <a:lumMod val="75000"/>
                            </a:schemeClr>
                          </a:solidFill>
                          <a:latin typeface="Meiryo" panose="020B0604030504040204" pitchFamily="34" charset="-128"/>
                          <a:ea typeface="Meiryo" panose="020B0604030504040204" pitchFamily="34" charset="-128"/>
                        </a:rPr>
                        <a:t>多様な</a:t>
                      </a:r>
                      <a:r>
                        <a:rPr kumimoji="1" lang="en-US" altLang="ja-JP" sz="1200" baseline="0" dirty="0">
                          <a:solidFill>
                            <a:schemeClr val="tx1">
                              <a:lumMod val="75000"/>
                            </a:schemeClr>
                          </a:solidFill>
                          <a:latin typeface="Meiryo" panose="020B0604030504040204" pitchFamily="34" charset="-128"/>
                          <a:ea typeface="Meiryo" panose="020B0604030504040204" pitchFamily="34" charset="-128"/>
                        </a:rPr>
                        <a:t>3rd Party</a:t>
                      </a:r>
                      <a:r>
                        <a:rPr kumimoji="1" lang="ja-JP" altLang="en-US" sz="1200" baseline="0" dirty="0">
                          <a:solidFill>
                            <a:schemeClr val="tx1">
                              <a:lumMod val="75000"/>
                            </a:schemeClr>
                          </a:solidFill>
                          <a:latin typeface="Meiryo" panose="020B0604030504040204" pitchFamily="34" charset="-128"/>
                          <a:ea typeface="Meiryo" panose="020B0604030504040204" pitchFamily="34" charset="-128"/>
                        </a:rPr>
                        <a:t>製品</a:t>
                      </a:r>
                      <a:endParaRPr kumimoji="1" lang="en-US" altLang="ja-JP" sz="1200" b="0" baseline="0" dirty="0">
                        <a:solidFill>
                          <a:schemeClr val="tx1">
                            <a:lumMod val="75000"/>
                          </a:schemeClr>
                        </a:solidFill>
                        <a:latin typeface="Meiryo" panose="020B0604030504040204" pitchFamily="34" charset="-128"/>
                        <a:ea typeface="Meiryo" panose="020B0604030504040204" pitchFamily="34" charset="-128"/>
                        <a:cs typeface="メイリオ" panose="020B0604030504040204" pitchFamily="50" charset="-128"/>
                      </a:endParaRPr>
                    </a:p>
                  </a:txBody>
                  <a:tcPr marL="48000" marR="48000" marB="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282266521"/>
                  </a:ext>
                </a:extLst>
              </a:tr>
              <a:tr h="594360">
                <a:tc>
                  <a:txBody>
                    <a:bodyPr/>
                    <a:lstStyle/>
                    <a:p>
                      <a:r>
                        <a:rPr kumimoji="1" lang="en-US" altLang="ja-JP" sz="1300" dirty="0">
                          <a:solidFill>
                            <a:schemeClr val="tx1">
                              <a:lumMod val="75000"/>
                            </a:schemeClr>
                          </a:solidFill>
                          <a:latin typeface="Meiryo" panose="020B0604030504040204" pitchFamily="34" charset="-128"/>
                          <a:ea typeface="Meiryo" panose="020B0604030504040204" pitchFamily="34" charset="-128"/>
                        </a:rPr>
                        <a:t>DDoS</a:t>
                      </a:r>
                      <a:r>
                        <a:rPr kumimoji="1" lang="ja-JP" altLang="en-US" sz="1300" dirty="0">
                          <a:solidFill>
                            <a:schemeClr val="tx1">
                              <a:lumMod val="75000"/>
                            </a:schemeClr>
                          </a:solidFill>
                          <a:latin typeface="Meiryo" panose="020B0604030504040204" pitchFamily="34" charset="-128"/>
                          <a:ea typeface="Meiryo" panose="020B0604030504040204" pitchFamily="34" charset="-128"/>
                        </a:rPr>
                        <a:t>対応</a:t>
                      </a:r>
                      <a:endParaRPr kumimoji="1" lang="en-US" altLang="ja-JP" sz="1300" b="0" dirty="0">
                        <a:solidFill>
                          <a:schemeClr val="tx1">
                            <a:lumMod val="75000"/>
                          </a:schemeClr>
                        </a:solidFill>
                        <a:latin typeface="Meiryo" panose="020B0604030504040204" pitchFamily="34" charset="-128"/>
                        <a:ea typeface="Meiryo" panose="020B0604030504040204" pitchFamily="34" charset="-128"/>
                        <a:cs typeface="メイリオ" panose="020B0604030504040204" pitchFamily="50" charset="-128"/>
                      </a:endParaRPr>
                    </a:p>
                  </a:txBody>
                  <a:tcPr marL="48000" marR="4800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indent="0" algn="l">
                        <a:buFontTx/>
                        <a:buNone/>
                      </a:pPr>
                      <a:r>
                        <a:rPr kumimoji="1" lang="en" altLang="ja-JP" sz="1300" dirty="0">
                          <a:solidFill>
                            <a:schemeClr val="tx1">
                              <a:lumMod val="75000"/>
                            </a:schemeClr>
                          </a:solidFill>
                          <a:latin typeface="Meiryo" panose="020B0604030504040204" pitchFamily="34" charset="-128"/>
                          <a:ea typeface="Meiryo" panose="020B0604030504040204" pitchFamily="34" charset="-128"/>
                        </a:rPr>
                        <a:t>Shield Standard</a:t>
                      </a:r>
                    </a:p>
                    <a:p>
                      <a:pPr marL="0" indent="0" algn="l">
                        <a:buFontTx/>
                        <a:buNone/>
                      </a:pPr>
                      <a:r>
                        <a:rPr kumimoji="1" lang="en" altLang="ja-JP" sz="1300" dirty="0">
                          <a:solidFill>
                            <a:schemeClr val="tx1">
                              <a:lumMod val="75000"/>
                            </a:schemeClr>
                          </a:solidFill>
                          <a:latin typeface="Meiryo" panose="020B0604030504040204" pitchFamily="34" charset="-128"/>
                          <a:ea typeface="Meiryo" panose="020B0604030504040204" pitchFamily="34" charset="-128"/>
                        </a:rPr>
                        <a:t>Shield Advanced</a:t>
                      </a:r>
                      <a:endParaRPr kumimoji="1" lang="ja-JP" altLang="en-US" sz="1300" b="0" dirty="0">
                        <a:solidFill>
                          <a:schemeClr val="tx1">
                            <a:lumMod val="75000"/>
                          </a:schemeClr>
                        </a:solidFill>
                        <a:latin typeface="Meiryo" panose="020B0604030504040204" pitchFamily="34" charset="-128"/>
                        <a:ea typeface="Meiryo" panose="020B0604030504040204" pitchFamily="34" charset="-128"/>
                        <a:cs typeface="メイリオ" panose="020B0604030504040204" pitchFamily="50" charset="-128"/>
                      </a:endParaRPr>
                    </a:p>
                  </a:txBody>
                  <a:tcPr marL="48000" marR="4800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indent="0" algn="ctr">
                        <a:buFont typeface="Arial" panose="020B0604020202020204" pitchFamily="34" charset="0"/>
                        <a:buNone/>
                      </a:pPr>
                      <a:r>
                        <a:rPr kumimoji="1" lang="en-US" altLang="ja-JP" sz="1300" baseline="0" dirty="0">
                          <a:solidFill>
                            <a:schemeClr val="tx1">
                              <a:lumMod val="75000"/>
                            </a:schemeClr>
                          </a:solidFill>
                          <a:latin typeface="Meiryo" panose="020B0604030504040204" pitchFamily="34" charset="-128"/>
                          <a:ea typeface="Meiryo" panose="020B0604030504040204" pitchFamily="34" charset="-128"/>
                        </a:rPr>
                        <a:t>-</a:t>
                      </a:r>
                      <a:endParaRPr kumimoji="1" lang="en-US" altLang="ja-JP" sz="1300" b="0" baseline="0" dirty="0">
                        <a:solidFill>
                          <a:schemeClr val="tx1">
                            <a:lumMod val="75000"/>
                          </a:schemeClr>
                        </a:solidFill>
                        <a:latin typeface="Meiryo" panose="020B0604030504040204" pitchFamily="34" charset="-128"/>
                        <a:ea typeface="Meiryo" panose="020B0604030504040204" pitchFamily="34" charset="-128"/>
                        <a:cs typeface="メイリオ" panose="020B0604030504040204" pitchFamily="50" charset="-128"/>
                      </a:endParaRPr>
                    </a:p>
                  </a:txBody>
                  <a:tcPr marL="48000" marR="4800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171450" marR="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en-US" altLang="ja-JP" sz="1200" baseline="0" dirty="0">
                          <a:solidFill>
                            <a:schemeClr val="tx1">
                              <a:lumMod val="75000"/>
                            </a:schemeClr>
                          </a:solidFill>
                          <a:latin typeface="Meiryo" panose="020B0604030504040204" pitchFamily="34" charset="-128"/>
                          <a:ea typeface="Meiryo" panose="020B0604030504040204" pitchFamily="34" charset="-128"/>
                        </a:rPr>
                        <a:t>L3/L4</a:t>
                      </a:r>
                      <a:r>
                        <a:rPr kumimoji="1" lang="ja-JP" altLang="en-US" sz="1200" baseline="0" dirty="0">
                          <a:solidFill>
                            <a:schemeClr val="tx1">
                              <a:lumMod val="75000"/>
                            </a:schemeClr>
                          </a:solidFill>
                          <a:latin typeface="Meiryo" panose="020B0604030504040204" pitchFamily="34" charset="-128"/>
                          <a:ea typeface="Meiryo" panose="020B0604030504040204" pitchFamily="34" charset="-128"/>
                        </a:rPr>
                        <a:t>攻撃は、</a:t>
                      </a:r>
                      <a:r>
                        <a:rPr kumimoji="1" lang="en-US" altLang="ja-JP" sz="1200" baseline="0" dirty="0">
                          <a:solidFill>
                            <a:schemeClr val="tx1">
                              <a:lumMod val="75000"/>
                            </a:schemeClr>
                          </a:solidFill>
                          <a:latin typeface="Meiryo" panose="020B0604030504040204" pitchFamily="34" charset="-128"/>
                          <a:ea typeface="Meiryo" panose="020B0604030504040204" pitchFamily="34" charset="-128"/>
                        </a:rPr>
                        <a:t>AWS </a:t>
                      </a:r>
                      <a:r>
                        <a:rPr kumimoji="1" lang="ja-JP" altLang="en-US" sz="1200" baseline="0" dirty="0">
                          <a:solidFill>
                            <a:schemeClr val="tx1">
                              <a:lumMod val="75000"/>
                            </a:schemeClr>
                          </a:solidFill>
                          <a:latin typeface="Meiryo" panose="020B0604030504040204" pitchFamily="34" charset="-128"/>
                          <a:ea typeface="Meiryo" panose="020B0604030504040204" pitchFamily="34" charset="-128"/>
                        </a:rPr>
                        <a:t>によって自動対処</a:t>
                      </a:r>
                    </a:p>
                    <a:p>
                      <a:pPr marL="171450" marR="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en-US" altLang="ja-JP" sz="1200" baseline="0" dirty="0">
                          <a:solidFill>
                            <a:schemeClr val="tx1">
                              <a:lumMod val="75000"/>
                            </a:schemeClr>
                          </a:solidFill>
                          <a:latin typeface="Meiryo" panose="020B0604030504040204" pitchFamily="34" charset="-128"/>
                          <a:ea typeface="Meiryo" panose="020B0604030504040204" pitchFamily="34" charset="-128"/>
                        </a:rPr>
                        <a:t>L7</a:t>
                      </a:r>
                      <a:r>
                        <a:rPr kumimoji="1" lang="ja-JP" altLang="en-US" sz="1200" baseline="0" dirty="0">
                          <a:solidFill>
                            <a:schemeClr val="tx1">
                              <a:lumMod val="75000"/>
                            </a:schemeClr>
                          </a:solidFill>
                          <a:latin typeface="Meiryo" panose="020B0604030504040204" pitchFamily="34" charset="-128"/>
                          <a:ea typeface="Meiryo" panose="020B0604030504040204" pitchFamily="34" charset="-128"/>
                        </a:rPr>
                        <a:t>攻撃は</a:t>
                      </a:r>
                      <a:r>
                        <a:rPr kumimoji="1" lang="en-US" altLang="ja-JP" sz="1200" baseline="0" dirty="0">
                          <a:solidFill>
                            <a:schemeClr val="tx1">
                              <a:lumMod val="75000"/>
                            </a:schemeClr>
                          </a:solidFill>
                          <a:latin typeface="Meiryo" panose="020B0604030504040204" pitchFamily="34" charset="-128"/>
                          <a:ea typeface="Meiryo" panose="020B0604030504040204" pitchFamily="34" charset="-128"/>
                        </a:rPr>
                        <a:t>CloudWatch</a:t>
                      </a:r>
                      <a:r>
                        <a:rPr kumimoji="1" lang="ja-JP" altLang="en-US" sz="1200" baseline="0" dirty="0">
                          <a:solidFill>
                            <a:schemeClr val="tx1">
                              <a:lumMod val="75000"/>
                            </a:schemeClr>
                          </a:solidFill>
                          <a:latin typeface="Meiryo" panose="020B0604030504040204" pitchFamily="34" charset="-128"/>
                          <a:ea typeface="Meiryo" panose="020B0604030504040204" pitchFamily="34" charset="-128"/>
                        </a:rPr>
                        <a:t>で兆候検知後、利用者で対応、</a:t>
                      </a:r>
                      <a:r>
                        <a:rPr kumimoji="1" lang="en-US" altLang="ja-JP" sz="1200" baseline="0" dirty="0">
                          <a:solidFill>
                            <a:schemeClr val="tx1">
                              <a:lumMod val="75000"/>
                            </a:schemeClr>
                          </a:solidFill>
                          <a:latin typeface="Meiryo" panose="020B0604030504040204" pitchFamily="34" charset="-128"/>
                          <a:ea typeface="Meiryo" panose="020B0604030504040204" pitchFamily="34" charset="-128"/>
                        </a:rPr>
                        <a:t>AWS</a:t>
                      </a:r>
                      <a:r>
                        <a:rPr kumimoji="1" lang="ja-JP" altLang="en-US" sz="1200" baseline="0" dirty="0">
                          <a:solidFill>
                            <a:schemeClr val="tx1">
                              <a:lumMod val="75000"/>
                            </a:schemeClr>
                          </a:solidFill>
                          <a:latin typeface="Meiryo" panose="020B0604030504040204" pitchFamily="34" charset="-128"/>
                          <a:ea typeface="Meiryo" panose="020B0604030504040204" pitchFamily="34" charset="-128"/>
                        </a:rPr>
                        <a:t>サポート問合せ（</a:t>
                      </a:r>
                      <a:r>
                        <a:rPr kumimoji="1" lang="en-US" altLang="ja-JP" sz="1200" baseline="0" dirty="0">
                          <a:solidFill>
                            <a:schemeClr val="tx1">
                              <a:lumMod val="75000"/>
                            </a:schemeClr>
                          </a:solidFill>
                          <a:latin typeface="Meiryo" panose="020B0604030504040204" pitchFamily="34" charset="-128"/>
                          <a:ea typeface="Meiryo" panose="020B0604030504040204" pitchFamily="34" charset="-128"/>
                        </a:rPr>
                        <a:t>AWS Shield Advanced</a:t>
                      </a:r>
                      <a:r>
                        <a:rPr kumimoji="1" lang="ja-JP" altLang="en-US" sz="1200" baseline="0" dirty="0">
                          <a:solidFill>
                            <a:schemeClr val="tx1">
                              <a:lumMod val="75000"/>
                            </a:schemeClr>
                          </a:solidFill>
                          <a:latin typeface="Meiryo" panose="020B0604030504040204" pitchFamily="34" charset="-128"/>
                          <a:ea typeface="Meiryo" panose="020B0604030504040204" pitchFamily="34" charset="-128"/>
                        </a:rPr>
                        <a:t>利用時）から選択</a:t>
                      </a:r>
                      <a:endParaRPr kumimoji="1" lang="ja-JP" altLang="en-US" sz="1200" b="0" baseline="0" dirty="0">
                        <a:solidFill>
                          <a:schemeClr val="tx1">
                            <a:lumMod val="75000"/>
                          </a:schemeClr>
                        </a:solidFill>
                        <a:latin typeface="Meiryo" panose="020B0604030504040204" pitchFamily="34" charset="-128"/>
                        <a:ea typeface="Meiryo" panose="020B0604030504040204" pitchFamily="34" charset="-128"/>
                        <a:cs typeface="メイリオ" panose="020B0604030504040204" pitchFamily="50" charset="-128"/>
                      </a:endParaRPr>
                    </a:p>
                  </a:txBody>
                  <a:tcPr marL="48000" marR="48000" marB="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4033385969"/>
                  </a:ext>
                </a:extLst>
              </a:tr>
              <a:tr h="716280">
                <a:tc>
                  <a:txBody>
                    <a:bodyPr/>
                    <a:lstStyle/>
                    <a:p>
                      <a:r>
                        <a:rPr kumimoji="1" lang="en-US" altLang="ja-JP" sz="1300" dirty="0">
                          <a:solidFill>
                            <a:schemeClr val="tx1">
                              <a:lumMod val="75000"/>
                            </a:schemeClr>
                          </a:solidFill>
                          <a:latin typeface="Meiryo" panose="020B0604030504040204" pitchFamily="34" charset="-128"/>
                          <a:ea typeface="Meiryo" panose="020B0604030504040204" pitchFamily="34" charset="-128"/>
                        </a:rPr>
                        <a:t>IDS/IPS</a:t>
                      </a:r>
                      <a:endParaRPr kumimoji="1" lang="ja-JP" altLang="en-US" sz="1300" b="0" dirty="0">
                        <a:solidFill>
                          <a:schemeClr val="tx1">
                            <a:lumMod val="75000"/>
                          </a:schemeClr>
                        </a:solidFill>
                        <a:latin typeface="Meiryo" panose="020B0604030504040204" pitchFamily="34" charset="-128"/>
                        <a:ea typeface="Meiryo" panose="020B0604030504040204" pitchFamily="34" charset="-128"/>
                        <a:cs typeface="メイリオ" panose="020B0604030504040204" pitchFamily="50" charset="-128"/>
                      </a:endParaRPr>
                    </a:p>
                  </a:txBody>
                  <a:tcPr marL="48000" marR="4800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indent="0" algn="l">
                        <a:buFontTx/>
                        <a:buNone/>
                      </a:pPr>
                      <a:r>
                        <a:rPr kumimoji="1" lang="en-US" altLang="ja-JP" sz="1300" kern="1200" dirty="0">
                          <a:solidFill>
                            <a:schemeClr val="tx1">
                              <a:lumMod val="75000"/>
                            </a:schemeClr>
                          </a:solidFill>
                          <a:latin typeface="Meiryo" panose="020B0604030504040204" pitchFamily="34" charset="-128"/>
                          <a:ea typeface="Meiryo" panose="020B0604030504040204" pitchFamily="34" charset="-128"/>
                          <a:cs typeface="+mn-cs"/>
                        </a:rPr>
                        <a:t>Network Firewall</a:t>
                      </a:r>
                    </a:p>
                    <a:p>
                      <a:pPr marL="0" indent="0" algn="l">
                        <a:buFontTx/>
                        <a:buNone/>
                      </a:pPr>
                      <a:r>
                        <a:rPr kumimoji="1" lang="en-US" altLang="ja-JP" sz="1300" kern="1200" dirty="0">
                          <a:solidFill>
                            <a:schemeClr val="tx1">
                              <a:lumMod val="75000"/>
                            </a:schemeClr>
                          </a:solidFill>
                          <a:latin typeface="Meiryo" panose="020B0604030504040204" pitchFamily="34" charset="-128"/>
                          <a:ea typeface="Meiryo" panose="020B0604030504040204" pitchFamily="34" charset="-128"/>
                          <a:cs typeface="+mn-cs"/>
                        </a:rPr>
                        <a:t>Gateway Load Balancer</a:t>
                      </a:r>
                    </a:p>
                    <a:p>
                      <a:pPr marL="0" indent="0" algn="l">
                        <a:buFontTx/>
                        <a:buNone/>
                      </a:pPr>
                      <a:r>
                        <a:rPr kumimoji="1" lang="en-US" altLang="ja-JP" sz="1300" dirty="0" err="1">
                          <a:solidFill>
                            <a:schemeClr val="tx1">
                              <a:lumMod val="75000"/>
                            </a:schemeClr>
                          </a:solidFill>
                          <a:latin typeface="Meiryo" panose="020B0604030504040204" pitchFamily="34" charset="-128"/>
                          <a:ea typeface="Meiryo" panose="020B0604030504040204" pitchFamily="34" charset="-128"/>
                        </a:rPr>
                        <a:t>GuardDuty</a:t>
                      </a:r>
                      <a:endParaRPr kumimoji="1" lang="ja-JP" altLang="en-US" sz="1300" b="0" dirty="0">
                        <a:solidFill>
                          <a:schemeClr val="tx1">
                            <a:lumMod val="75000"/>
                          </a:schemeClr>
                        </a:solidFill>
                        <a:latin typeface="Meiryo" panose="020B0604030504040204" pitchFamily="34" charset="-128"/>
                        <a:ea typeface="Meiryo" panose="020B0604030504040204" pitchFamily="34" charset="-128"/>
                        <a:cs typeface="メイリオ" panose="020B0604030504040204" pitchFamily="50" charset="-128"/>
                      </a:endParaRPr>
                    </a:p>
                  </a:txBody>
                  <a:tcPr marL="48000" marR="4800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indent="0" algn="ctr">
                        <a:buFont typeface="Arial" panose="020B0604020202020204" pitchFamily="34" charset="0"/>
                        <a:buNone/>
                      </a:pPr>
                      <a:r>
                        <a:rPr kumimoji="1" lang="ja-JP" altLang="en-US" sz="1300" baseline="0" dirty="0">
                          <a:solidFill>
                            <a:schemeClr val="tx1">
                              <a:lumMod val="75000"/>
                            </a:schemeClr>
                          </a:solidFill>
                          <a:latin typeface="Meiryo" panose="020B0604030504040204" pitchFamily="34" charset="-128"/>
                          <a:ea typeface="Meiryo" panose="020B0604030504040204" pitchFamily="34" charset="-128"/>
                        </a:rPr>
                        <a:t>有</a:t>
                      </a:r>
                      <a:endParaRPr kumimoji="1" lang="en-US" altLang="ja-JP" sz="1300" b="0" baseline="0" dirty="0">
                        <a:solidFill>
                          <a:schemeClr val="tx1">
                            <a:lumMod val="75000"/>
                          </a:schemeClr>
                        </a:solidFill>
                        <a:latin typeface="Meiryo" panose="020B0604030504040204" pitchFamily="34" charset="-128"/>
                        <a:ea typeface="Meiryo" panose="020B0604030504040204" pitchFamily="34" charset="-128"/>
                        <a:cs typeface="メイリオ" panose="020B0604030504040204" pitchFamily="50" charset="-128"/>
                      </a:endParaRPr>
                    </a:p>
                  </a:txBody>
                  <a:tcPr marL="48000" marR="4800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171450" indent="-171450" algn="l">
                        <a:buFont typeface="Arial" panose="020B0604020202020204" pitchFamily="34" charset="0"/>
                        <a:buChar char="•"/>
                      </a:pPr>
                      <a:r>
                        <a:rPr kumimoji="1" lang="ja-JP" altLang="en-US" sz="1200" baseline="0" dirty="0">
                          <a:solidFill>
                            <a:schemeClr val="tx1">
                              <a:lumMod val="75000"/>
                            </a:schemeClr>
                          </a:solidFill>
                          <a:latin typeface="Meiryo" panose="020B0604030504040204" pitchFamily="34" charset="-128"/>
                          <a:ea typeface="Meiryo" panose="020B0604030504040204" pitchFamily="34" charset="-128"/>
                        </a:rPr>
                        <a:t>マネージド型脅威検出サービスとして</a:t>
                      </a:r>
                      <a:r>
                        <a:rPr kumimoji="1" lang="en-US" altLang="ja-JP" sz="1200" baseline="0" dirty="0" err="1">
                          <a:solidFill>
                            <a:schemeClr val="tx1">
                              <a:lumMod val="75000"/>
                            </a:schemeClr>
                          </a:solidFill>
                          <a:latin typeface="Meiryo" panose="020B0604030504040204" pitchFamily="34" charset="-128"/>
                          <a:ea typeface="Meiryo" panose="020B0604030504040204" pitchFamily="34" charset="-128"/>
                        </a:rPr>
                        <a:t>GuardDuty</a:t>
                      </a:r>
                      <a:r>
                        <a:rPr kumimoji="1" lang="ja-JP" altLang="en-US" sz="1200" baseline="0" dirty="0">
                          <a:solidFill>
                            <a:schemeClr val="tx1">
                              <a:lumMod val="75000"/>
                            </a:schemeClr>
                          </a:solidFill>
                          <a:latin typeface="Meiryo" panose="020B0604030504040204" pitchFamily="34" charset="-128"/>
                          <a:ea typeface="Meiryo" panose="020B0604030504040204" pitchFamily="34" charset="-128"/>
                        </a:rPr>
                        <a:t>がある</a:t>
                      </a:r>
                      <a:endParaRPr kumimoji="1" lang="en-US" altLang="ja-JP" sz="1200" baseline="0" dirty="0">
                        <a:solidFill>
                          <a:schemeClr val="tx1">
                            <a:lumMod val="75000"/>
                          </a:schemeClr>
                        </a:solidFill>
                        <a:latin typeface="Meiryo" panose="020B0604030504040204" pitchFamily="34" charset="-128"/>
                        <a:ea typeface="Meiryo" panose="020B0604030504040204" pitchFamily="34" charset="-128"/>
                      </a:endParaRPr>
                    </a:p>
                    <a:p>
                      <a:pPr marL="171450" indent="-171450" algn="l">
                        <a:buFont typeface="Arial" panose="020B0604020202020204" pitchFamily="34" charset="0"/>
                        <a:buChar char="•"/>
                      </a:pPr>
                      <a:r>
                        <a:rPr kumimoji="1" lang="en-US" altLang="ja-JP" sz="1200" baseline="0" dirty="0">
                          <a:solidFill>
                            <a:schemeClr val="tx1">
                              <a:lumMod val="75000"/>
                            </a:schemeClr>
                          </a:solidFill>
                          <a:latin typeface="Meiryo" panose="020B0604030504040204" pitchFamily="34" charset="-128"/>
                          <a:ea typeface="Meiryo" panose="020B0604030504040204" pitchFamily="34" charset="-128"/>
                        </a:rPr>
                        <a:t>Network Firewall</a:t>
                      </a:r>
                      <a:r>
                        <a:rPr kumimoji="1" lang="ja-JP" altLang="en-US" sz="1200" baseline="0">
                          <a:solidFill>
                            <a:schemeClr val="tx1">
                              <a:lumMod val="75000"/>
                            </a:schemeClr>
                          </a:solidFill>
                          <a:latin typeface="Meiryo" panose="020B0604030504040204" pitchFamily="34" charset="-128"/>
                          <a:ea typeface="Meiryo" panose="020B0604030504040204" pitchFamily="34" charset="-128"/>
                        </a:rPr>
                        <a:t>では</a:t>
                      </a:r>
                      <a:r>
                        <a:rPr kumimoji="1" lang="en-US" altLang="ja-JP" sz="1200" baseline="0" dirty="0">
                          <a:solidFill>
                            <a:schemeClr val="tx1">
                              <a:lumMod val="75000"/>
                            </a:schemeClr>
                          </a:solidFill>
                          <a:latin typeface="Meiryo" panose="020B0604030504040204" pitchFamily="34" charset="-128"/>
                          <a:ea typeface="Meiryo" panose="020B0604030504040204" pitchFamily="34" charset="-128"/>
                        </a:rPr>
                        <a:t>Suricata compatible IPS</a:t>
                      </a:r>
                      <a:r>
                        <a:rPr kumimoji="1" lang="ja-JP" altLang="en-US" sz="1200" baseline="0" dirty="0">
                          <a:solidFill>
                            <a:schemeClr val="tx1">
                              <a:lumMod val="75000"/>
                            </a:schemeClr>
                          </a:solidFill>
                          <a:latin typeface="Meiryo" panose="020B0604030504040204" pitchFamily="34" charset="-128"/>
                          <a:ea typeface="Meiryo" panose="020B0604030504040204" pitchFamily="34" charset="-128"/>
                        </a:rPr>
                        <a:t>ルールが使える</a:t>
                      </a:r>
                      <a:endParaRPr kumimoji="1" lang="en-US" altLang="ja-JP" sz="1200" baseline="0" dirty="0">
                        <a:solidFill>
                          <a:schemeClr val="tx1">
                            <a:lumMod val="75000"/>
                          </a:schemeClr>
                        </a:solidFill>
                        <a:latin typeface="Meiryo" panose="020B0604030504040204" pitchFamily="34" charset="-128"/>
                        <a:ea typeface="Meiryo" panose="020B0604030504040204" pitchFamily="34" charset="-128"/>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ja-JP" altLang="en-US" sz="1200" baseline="0" dirty="0">
                          <a:solidFill>
                            <a:schemeClr val="tx1">
                              <a:lumMod val="75000"/>
                            </a:schemeClr>
                          </a:solidFill>
                          <a:latin typeface="Meiryo" panose="020B0604030504040204" pitchFamily="34" charset="-128"/>
                          <a:ea typeface="Meiryo" panose="020B0604030504040204" pitchFamily="34" charset="-128"/>
                        </a:rPr>
                        <a:t>機能面で要件を満たせない場合は</a:t>
                      </a:r>
                      <a:r>
                        <a:rPr kumimoji="1" lang="en-US" altLang="ja-JP" sz="1200" baseline="0" dirty="0">
                          <a:solidFill>
                            <a:schemeClr val="tx1">
                              <a:lumMod val="75000"/>
                            </a:schemeClr>
                          </a:solidFill>
                          <a:latin typeface="Meiryo" panose="020B0604030504040204" pitchFamily="34" charset="-128"/>
                          <a:ea typeface="Meiryo" panose="020B0604030504040204" pitchFamily="34" charset="-128"/>
                        </a:rPr>
                        <a:t>3</a:t>
                      </a:r>
                      <a:r>
                        <a:rPr kumimoji="1" lang="en-US" altLang="ja-JP" sz="1200" baseline="30000" dirty="0">
                          <a:solidFill>
                            <a:schemeClr val="tx1">
                              <a:lumMod val="75000"/>
                            </a:schemeClr>
                          </a:solidFill>
                          <a:latin typeface="Meiryo" panose="020B0604030504040204" pitchFamily="34" charset="-128"/>
                          <a:ea typeface="Meiryo" panose="020B0604030504040204" pitchFamily="34" charset="-128"/>
                        </a:rPr>
                        <a:t>rd</a:t>
                      </a:r>
                      <a:r>
                        <a:rPr kumimoji="1" lang="en-US" altLang="ja-JP" sz="1200" baseline="0" dirty="0">
                          <a:solidFill>
                            <a:schemeClr val="tx1">
                              <a:lumMod val="75000"/>
                            </a:schemeClr>
                          </a:solidFill>
                          <a:latin typeface="Meiryo" panose="020B0604030504040204" pitchFamily="34" charset="-128"/>
                          <a:ea typeface="Meiryo" panose="020B0604030504040204" pitchFamily="34" charset="-128"/>
                        </a:rPr>
                        <a:t> Party</a:t>
                      </a:r>
                      <a:r>
                        <a:rPr kumimoji="1" lang="ja-JP" altLang="en-US" sz="1200" b="0" baseline="0" dirty="0">
                          <a:solidFill>
                            <a:schemeClr val="tx1">
                              <a:lumMod val="75000"/>
                            </a:schemeClr>
                          </a:solidFill>
                          <a:latin typeface="Meiryo" panose="020B0604030504040204" pitchFamily="34" charset="-128"/>
                          <a:ea typeface="Meiryo" panose="020B0604030504040204" pitchFamily="34" charset="-128"/>
                        </a:rPr>
                        <a:t> </a:t>
                      </a:r>
                      <a:r>
                        <a:rPr kumimoji="1" lang="en-US" altLang="ja-JP" sz="1200" baseline="0" dirty="0">
                          <a:solidFill>
                            <a:schemeClr val="tx1">
                              <a:lumMod val="75000"/>
                            </a:schemeClr>
                          </a:solidFill>
                          <a:latin typeface="Meiryo" panose="020B0604030504040204" pitchFamily="34" charset="-128"/>
                          <a:ea typeface="Meiryo" panose="020B0604030504040204" pitchFamily="34" charset="-128"/>
                        </a:rPr>
                        <a:t>IDS/IPS</a:t>
                      </a:r>
                      <a:r>
                        <a:rPr kumimoji="1" lang="ja-JP" altLang="en-US" sz="1200" baseline="0" dirty="0">
                          <a:solidFill>
                            <a:schemeClr val="tx1">
                              <a:lumMod val="75000"/>
                            </a:schemeClr>
                          </a:solidFill>
                          <a:latin typeface="Meiryo" panose="020B0604030504040204" pitchFamily="34" charset="-128"/>
                          <a:ea typeface="Meiryo" panose="020B0604030504040204" pitchFamily="34" charset="-128"/>
                        </a:rPr>
                        <a:t>を使う</a:t>
                      </a:r>
                      <a:endParaRPr kumimoji="1" lang="en-US" altLang="ja-JP" sz="1200" b="0" baseline="0" dirty="0">
                        <a:solidFill>
                          <a:schemeClr val="tx1">
                            <a:lumMod val="75000"/>
                          </a:schemeClr>
                        </a:solidFill>
                        <a:latin typeface="Meiryo" panose="020B0604030504040204" pitchFamily="34" charset="-128"/>
                        <a:ea typeface="Meiryo" panose="020B0604030504040204" pitchFamily="34" charset="-128"/>
                        <a:cs typeface="メイリオ" panose="020B0604030504040204" pitchFamily="50" charset="-128"/>
                      </a:endParaRPr>
                    </a:p>
                  </a:txBody>
                  <a:tcPr marL="48000" marR="48000" marB="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269240">
                <a:tc>
                  <a:txBody>
                    <a:bodyPr/>
                    <a:lstStyle/>
                    <a:p>
                      <a:r>
                        <a:rPr kumimoji="1" lang="ja-JP" altLang="en-US" sz="1300" dirty="0">
                          <a:solidFill>
                            <a:schemeClr val="tx1">
                              <a:lumMod val="75000"/>
                            </a:schemeClr>
                          </a:solidFill>
                          <a:latin typeface="Meiryo" panose="020B0604030504040204" pitchFamily="34" charset="-128"/>
                          <a:ea typeface="Meiryo" panose="020B0604030504040204" pitchFamily="34" charset="-128"/>
                        </a:rPr>
                        <a:t>操作ログ</a:t>
                      </a:r>
                      <a:endParaRPr kumimoji="1" lang="ja-JP" altLang="en-US" sz="1300" b="0" dirty="0">
                        <a:solidFill>
                          <a:schemeClr val="tx1">
                            <a:lumMod val="75000"/>
                          </a:schemeClr>
                        </a:solidFill>
                        <a:latin typeface="Meiryo" panose="020B0604030504040204" pitchFamily="34" charset="-128"/>
                        <a:ea typeface="Meiryo" panose="020B0604030504040204" pitchFamily="34" charset="-128"/>
                        <a:cs typeface="メイリオ" panose="020B0604030504040204" pitchFamily="50" charset="-128"/>
                      </a:endParaRPr>
                    </a:p>
                  </a:txBody>
                  <a:tcPr marL="48000" marR="4800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indent="0" algn="l">
                        <a:buFontTx/>
                        <a:buNone/>
                      </a:pPr>
                      <a:r>
                        <a:rPr kumimoji="1" lang="en-US" altLang="ja-JP" sz="1300" dirty="0">
                          <a:solidFill>
                            <a:schemeClr val="tx1">
                              <a:lumMod val="75000"/>
                            </a:schemeClr>
                          </a:solidFill>
                          <a:latin typeface="Meiryo" panose="020B0604030504040204" pitchFamily="34" charset="-128"/>
                          <a:ea typeface="Meiryo" panose="020B0604030504040204" pitchFamily="34" charset="-128"/>
                        </a:rPr>
                        <a:t>CloudTrail</a:t>
                      </a:r>
                      <a:endParaRPr kumimoji="1" lang="ja-JP" altLang="en-US" sz="1300" b="0" dirty="0">
                        <a:solidFill>
                          <a:schemeClr val="tx1">
                            <a:lumMod val="75000"/>
                          </a:schemeClr>
                        </a:solidFill>
                        <a:latin typeface="Meiryo" panose="020B0604030504040204" pitchFamily="34" charset="-128"/>
                        <a:ea typeface="Meiryo" panose="020B0604030504040204" pitchFamily="34" charset="-128"/>
                        <a:cs typeface="メイリオ" panose="020B0604030504040204" pitchFamily="50" charset="-128"/>
                      </a:endParaRPr>
                    </a:p>
                  </a:txBody>
                  <a:tcPr marL="48000" marR="4800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indent="0" algn="ctr">
                        <a:buFont typeface="Arial" panose="020B0604020202020204" pitchFamily="34" charset="0"/>
                        <a:buNone/>
                      </a:pPr>
                      <a:r>
                        <a:rPr kumimoji="1" lang="en-US" altLang="ja-JP" sz="1300" baseline="0" dirty="0">
                          <a:solidFill>
                            <a:schemeClr val="tx1">
                              <a:lumMod val="75000"/>
                            </a:schemeClr>
                          </a:solidFill>
                          <a:latin typeface="Meiryo" panose="020B0604030504040204" pitchFamily="34" charset="-128"/>
                          <a:ea typeface="Meiryo" panose="020B0604030504040204" pitchFamily="34" charset="-128"/>
                        </a:rPr>
                        <a:t>- </a:t>
                      </a:r>
                      <a:endParaRPr kumimoji="1" lang="en-US" altLang="ja-JP" sz="1300" b="0" baseline="0" dirty="0">
                        <a:solidFill>
                          <a:schemeClr val="tx1">
                            <a:lumMod val="75000"/>
                          </a:schemeClr>
                        </a:solidFill>
                        <a:latin typeface="Meiryo" panose="020B0604030504040204" pitchFamily="34" charset="-128"/>
                        <a:ea typeface="Meiryo" panose="020B0604030504040204" pitchFamily="34" charset="-128"/>
                        <a:cs typeface="メイリオ" panose="020B0604030504040204" pitchFamily="50" charset="-128"/>
                      </a:endParaRPr>
                    </a:p>
                  </a:txBody>
                  <a:tcPr marL="48000" marR="4800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171450" indent="-171450" algn="l">
                        <a:buFont typeface="Arial" panose="020B0604020202020204" pitchFamily="34" charset="0"/>
                        <a:buChar char="•"/>
                      </a:pPr>
                      <a:r>
                        <a:rPr kumimoji="1" lang="en-US" altLang="ja-JP" sz="1200" baseline="0" dirty="0" err="1">
                          <a:solidFill>
                            <a:schemeClr val="tx1">
                              <a:lumMod val="75000"/>
                            </a:schemeClr>
                          </a:solidFill>
                          <a:latin typeface="Meiryo" panose="020B0604030504040204" pitchFamily="34" charset="-128"/>
                          <a:ea typeface="Meiryo" panose="020B0604030504040204" pitchFamily="34" charset="-128"/>
                        </a:rPr>
                        <a:t>CloudTrail</a:t>
                      </a:r>
                      <a:r>
                        <a:rPr kumimoji="1" lang="ja-JP" altLang="en-US" sz="1200" baseline="0" dirty="0">
                          <a:solidFill>
                            <a:schemeClr val="tx1">
                              <a:lumMod val="75000"/>
                            </a:schemeClr>
                          </a:solidFill>
                          <a:latin typeface="Meiryo" panose="020B0604030504040204" pitchFamily="34" charset="-128"/>
                          <a:ea typeface="Meiryo" panose="020B0604030504040204" pitchFamily="34" charset="-128"/>
                        </a:rPr>
                        <a:t>により</a:t>
                      </a:r>
                      <a:r>
                        <a:rPr kumimoji="1" lang="en-US" altLang="ja-JP" sz="1200" baseline="0" dirty="0">
                          <a:solidFill>
                            <a:schemeClr val="tx1">
                              <a:lumMod val="75000"/>
                            </a:schemeClr>
                          </a:solidFill>
                          <a:latin typeface="Meiryo" panose="020B0604030504040204" pitchFamily="34" charset="-128"/>
                          <a:ea typeface="Meiryo" panose="020B0604030504040204" pitchFamily="34" charset="-128"/>
                        </a:rPr>
                        <a:t>API</a:t>
                      </a:r>
                      <a:r>
                        <a:rPr kumimoji="1" lang="ja-JP" altLang="en-US" sz="1200" baseline="0" dirty="0">
                          <a:solidFill>
                            <a:schemeClr val="tx1">
                              <a:lumMod val="75000"/>
                            </a:schemeClr>
                          </a:solidFill>
                          <a:latin typeface="Meiryo" panose="020B0604030504040204" pitchFamily="34" charset="-128"/>
                          <a:ea typeface="Meiryo" panose="020B0604030504040204" pitchFamily="34" charset="-128"/>
                        </a:rPr>
                        <a:t>操作ログが取得可能</a:t>
                      </a:r>
                      <a:endParaRPr kumimoji="1" lang="en-US" altLang="ja-JP" sz="1200" b="0" baseline="0" dirty="0">
                        <a:solidFill>
                          <a:schemeClr val="tx1">
                            <a:lumMod val="75000"/>
                          </a:schemeClr>
                        </a:solidFill>
                        <a:latin typeface="Meiryo" panose="020B0604030504040204" pitchFamily="34" charset="-128"/>
                        <a:ea typeface="Meiryo" panose="020B0604030504040204" pitchFamily="34" charset="-128"/>
                        <a:cs typeface="メイリオ" panose="020B0604030504040204" pitchFamily="50" charset="-128"/>
                      </a:endParaRPr>
                    </a:p>
                  </a:txBody>
                  <a:tcPr marL="48000" marR="48000" marB="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7"/>
                  </a:ext>
                </a:extLst>
              </a:tr>
              <a:tr h="269240">
                <a:tc>
                  <a:txBody>
                    <a:bodyPr/>
                    <a:lstStyle/>
                    <a:p>
                      <a:r>
                        <a:rPr kumimoji="1" lang="ja-JP" altLang="en-US" sz="1300" dirty="0">
                          <a:solidFill>
                            <a:schemeClr val="tx1">
                              <a:lumMod val="75000"/>
                            </a:schemeClr>
                          </a:solidFill>
                          <a:latin typeface="Meiryo" panose="020B0604030504040204" pitchFamily="34" charset="-128"/>
                          <a:ea typeface="Meiryo" panose="020B0604030504040204" pitchFamily="34" charset="-128"/>
                        </a:rPr>
                        <a:t>通信ログ</a:t>
                      </a:r>
                      <a:endParaRPr kumimoji="1" lang="ja-JP" altLang="en-US" sz="1300" b="0" dirty="0">
                        <a:solidFill>
                          <a:schemeClr val="tx1">
                            <a:lumMod val="75000"/>
                          </a:schemeClr>
                        </a:solidFill>
                        <a:latin typeface="Meiryo" panose="020B0604030504040204" pitchFamily="34" charset="-128"/>
                        <a:ea typeface="Meiryo" panose="020B0604030504040204" pitchFamily="34" charset="-128"/>
                        <a:cs typeface="メイリオ" panose="020B0604030504040204" pitchFamily="50" charset="-128"/>
                      </a:endParaRPr>
                    </a:p>
                  </a:txBody>
                  <a:tcPr marL="48000" marR="4800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indent="0" algn="l">
                        <a:buFontTx/>
                        <a:buNone/>
                      </a:pPr>
                      <a:r>
                        <a:rPr kumimoji="1" lang="en-US" altLang="ja-JP" sz="1300" dirty="0">
                          <a:solidFill>
                            <a:schemeClr val="tx1">
                              <a:lumMod val="75000"/>
                            </a:schemeClr>
                          </a:solidFill>
                          <a:latin typeface="Meiryo" panose="020B0604030504040204" pitchFamily="34" charset="-128"/>
                          <a:ea typeface="Meiryo" panose="020B0604030504040204" pitchFamily="34" charset="-128"/>
                        </a:rPr>
                        <a:t>VPC Flow Logs</a:t>
                      </a:r>
                      <a:endParaRPr kumimoji="1" lang="ja-JP" altLang="en-US" sz="1300" b="0" dirty="0">
                        <a:solidFill>
                          <a:schemeClr val="tx1">
                            <a:lumMod val="75000"/>
                          </a:schemeClr>
                        </a:solidFill>
                        <a:latin typeface="Meiryo" panose="020B0604030504040204" pitchFamily="34" charset="-128"/>
                        <a:ea typeface="Meiryo" panose="020B0604030504040204" pitchFamily="34" charset="-128"/>
                        <a:cs typeface="メイリオ" panose="020B0604030504040204" pitchFamily="50" charset="-128"/>
                      </a:endParaRPr>
                    </a:p>
                  </a:txBody>
                  <a:tcPr marL="48000" marR="4800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indent="0" algn="ctr">
                        <a:buFont typeface="Arial" panose="020B0604020202020204" pitchFamily="34" charset="0"/>
                        <a:buNone/>
                      </a:pPr>
                      <a:r>
                        <a:rPr kumimoji="1" lang="en-US" altLang="ja-JP" sz="1300" baseline="0" dirty="0">
                          <a:solidFill>
                            <a:schemeClr val="tx1">
                              <a:lumMod val="75000"/>
                            </a:schemeClr>
                          </a:solidFill>
                          <a:latin typeface="Meiryo" panose="020B0604030504040204" pitchFamily="34" charset="-128"/>
                          <a:ea typeface="Meiryo" panose="020B0604030504040204" pitchFamily="34" charset="-128"/>
                        </a:rPr>
                        <a:t>- </a:t>
                      </a:r>
                      <a:endParaRPr kumimoji="1" lang="en-US" altLang="ja-JP" sz="1300" b="0" baseline="0" dirty="0">
                        <a:solidFill>
                          <a:schemeClr val="tx1">
                            <a:lumMod val="75000"/>
                          </a:schemeClr>
                        </a:solidFill>
                        <a:latin typeface="Meiryo" panose="020B0604030504040204" pitchFamily="34" charset="-128"/>
                        <a:ea typeface="Meiryo" panose="020B0604030504040204" pitchFamily="34" charset="-128"/>
                        <a:cs typeface="メイリオ" panose="020B0604030504040204" pitchFamily="50" charset="-128"/>
                      </a:endParaRPr>
                    </a:p>
                  </a:txBody>
                  <a:tcPr marL="48000" marR="4800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171450" indent="-171450" algn="l">
                        <a:buFont typeface="Arial" panose="020B0604020202020204" pitchFamily="34" charset="0"/>
                        <a:buChar char="•"/>
                      </a:pPr>
                      <a:r>
                        <a:rPr kumimoji="1" lang="en-US" altLang="ja-JP" sz="1200" baseline="0" dirty="0">
                          <a:solidFill>
                            <a:schemeClr val="tx1">
                              <a:lumMod val="75000"/>
                            </a:schemeClr>
                          </a:solidFill>
                          <a:latin typeface="Meiryo" panose="020B0604030504040204" pitchFamily="34" charset="-128"/>
                          <a:ea typeface="Meiryo" panose="020B0604030504040204" pitchFamily="34" charset="-128"/>
                        </a:rPr>
                        <a:t>SG</a:t>
                      </a:r>
                      <a:r>
                        <a:rPr kumimoji="1" lang="ja-JP" altLang="en-US" sz="1200" baseline="0" dirty="0" err="1">
                          <a:solidFill>
                            <a:schemeClr val="tx1">
                              <a:lumMod val="75000"/>
                            </a:schemeClr>
                          </a:solidFill>
                          <a:latin typeface="Meiryo" panose="020B0604030504040204" pitchFamily="34" charset="-128"/>
                          <a:ea typeface="Meiryo" panose="020B0604030504040204" pitchFamily="34" charset="-128"/>
                        </a:rPr>
                        <a:t>、</a:t>
                      </a:r>
                      <a:r>
                        <a:rPr kumimoji="1" lang="en-US" altLang="ja-JP" sz="1200" baseline="0" dirty="0">
                          <a:solidFill>
                            <a:schemeClr val="tx1">
                              <a:lumMod val="75000"/>
                            </a:schemeClr>
                          </a:solidFill>
                          <a:latin typeface="Meiryo" panose="020B0604030504040204" pitchFamily="34" charset="-128"/>
                          <a:ea typeface="Meiryo" panose="020B0604030504040204" pitchFamily="34" charset="-128"/>
                        </a:rPr>
                        <a:t>NACL</a:t>
                      </a:r>
                      <a:r>
                        <a:rPr kumimoji="1" lang="ja-JP" altLang="en-US" sz="1200" baseline="0" dirty="0">
                          <a:solidFill>
                            <a:schemeClr val="tx1">
                              <a:lumMod val="75000"/>
                            </a:schemeClr>
                          </a:solidFill>
                          <a:latin typeface="Meiryo" panose="020B0604030504040204" pitchFamily="34" charset="-128"/>
                          <a:ea typeface="Meiryo" panose="020B0604030504040204" pitchFamily="34" charset="-128"/>
                        </a:rPr>
                        <a:t>のログは</a:t>
                      </a:r>
                      <a:r>
                        <a:rPr kumimoji="1" lang="en-US" altLang="ja-JP" sz="1200" baseline="0" dirty="0">
                          <a:solidFill>
                            <a:schemeClr val="tx1">
                              <a:lumMod val="75000"/>
                            </a:schemeClr>
                          </a:solidFill>
                          <a:latin typeface="Meiryo" panose="020B0604030504040204" pitchFamily="34" charset="-128"/>
                          <a:ea typeface="Meiryo" panose="020B0604030504040204" pitchFamily="34" charset="-128"/>
                        </a:rPr>
                        <a:t>VPC Flow Logs</a:t>
                      </a:r>
                      <a:r>
                        <a:rPr kumimoji="1" lang="ja-JP" altLang="en-US" sz="1200" baseline="0" dirty="0">
                          <a:solidFill>
                            <a:schemeClr val="tx1">
                              <a:lumMod val="75000"/>
                            </a:schemeClr>
                          </a:solidFill>
                          <a:latin typeface="Meiryo" panose="020B0604030504040204" pitchFamily="34" charset="-128"/>
                          <a:ea typeface="Meiryo" panose="020B0604030504040204" pitchFamily="34" charset="-128"/>
                        </a:rPr>
                        <a:t>を有効化すると取得可能</a:t>
                      </a:r>
                      <a:endParaRPr kumimoji="1" lang="en-US" altLang="ja-JP" sz="1200" b="0" baseline="0" dirty="0">
                        <a:solidFill>
                          <a:schemeClr val="tx1">
                            <a:lumMod val="75000"/>
                          </a:schemeClr>
                        </a:solidFill>
                        <a:latin typeface="Meiryo" panose="020B0604030504040204" pitchFamily="34" charset="-128"/>
                        <a:ea typeface="Meiryo" panose="020B0604030504040204" pitchFamily="34" charset="-128"/>
                        <a:cs typeface="メイリオ" panose="020B0604030504040204" pitchFamily="50" charset="-128"/>
                      </a:endParaRPr>
                    </a:p>
                  </a:txBody>
                  <a:tcPr marL="48000" marR="48000" marB="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8"/>
                  </a:ext>
                </a:extLst>
              </a:tr>
              <a:tr h="269240">
                <a:tc>
                  <a:txBody>
                    <a:bodyPr/>
                    <a:lstStyle/>
                    <a:p>
                      <a:r>
                        <a:rPr kumimoji="1" lang="en-US" altLang="ja-JP" sz="1300" b="0" dirty="0">
                          <a:solidFill>
                            <a:schemeClr val="tx1">
                              <a:lumMod val="75000"/>
                            </a:schemeClr>
                          </a:solidFill>
                          <a:latin typeface="Meiryo" panose="020B0604030504040204" pitchFamily="34" charset="-128"/>
                          <a:ea typeface="Meiryo" panose="020B0604030504040204" pitchFamily="34" charset="-128"/>
                          <a:cs typeface="メイリオ" panose="020B0604030504040204" pitchFamily="50" charset="-128"/>
                        </a:rPr>
                        <a:t>DNS</a:t>
                      </a:r>
                      <a:r>
                        <a:rPr kumimoji="1" lang="ja-JP" altLang="en-US" sz="1300" b="0" dirty="0">
                          <a:solidFill>
                            <a:schemeClr val="tx1">
                              <a:lumMod val="75000"/>
                            </a:schemeClr>
                          </a:solidFill>
                          <a:latin typeface="Meiryo" panose="020B0604030504040204" pitchFamily="34" charset="-128"/>
                          <a:ea typeface="Meiryo" panose="020B0604030504040204" pitchFamily="34" charset="-128"/>
                          <a:cs typeface="メイリオ" panose="020B0604030504040204" pitchFamily="50" charset="-128"/>
                        </a:rPr>
                        <a:t>ログ</a:t>
                      </a:r>
                    </a:p>
                  </a:txBody>
                  <a:tcPr marL="48000" marR="4800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indent="0" algn="l">
                        <a:buFontTx/>
                        <a:buNone/>
                      </a:pPr>
                      <a:r>
                        <a:rPr kumimoji="1" lang="en-US" altLang="ja-JP" sz="1300" b="0" dirty="0">
                          <a:solidFill>
                            <a:schemeClr val="tx1">
                              <a:lumMod val="75000"/>
                            </a:schemeClr>
                          </a:solidFill>
                          <a:latin typeface="Meiryo" panose="020B0604030504040204" pitchFamily="34" charset="-128"/>
                          <a:ea typeface="Meiryo" panose="020B0604030504040204" pitchFamily="34" charset="-128"/>
                          <a:cs typeface="メイリオ" panose="020B0604030504040204" pitchFamily="50" charset="-128"/>
                        </a:rPr>
                        <a:t>Route 53 Resolver </a:t>
                      </a:r>
                      <a:r>
                        <a:rPr kumimoji="1" lang="ja-JP" altLang="en-US" sz="1300" b="0" dirty="0">
                          <a:solidFill>
                            <a:schemeClr val="tx1">
                              <a:lumMod val="75000"/>
                            </a:schemeClr>
                          </a:solidFill>
                          <a:latin typeface="Meiryo" panose="020B0604030504040204" pitchFamily="34" charset="-128"/>
                          <a:ea typeface="Meiryo" panose="020B0604030504040204" pitchFamily="34" charset="-128"/>
                          <a:cs typeface="メイリオ" panose="020B0604030504040204" pitchFamily="50" charset="-128"/>
                        </a:rPr>
                        <a:t>クエリログ</a:t>
                      </a:r>
                    </a:p>
                  </a:txBody>
                  <a:tcPr marL="48000" marR="4800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indent="0" algn="ctr">
                        <a:buFont typeface="Arial" panose="020B0604020202020204" pitchFamily="34" charset="0"/>
                        <a:buNone/>
                      </a:pPr>
                      <a:r>
                        <a:rPr kumimoji="1" lang="en-US" altLang="ja-JP" sz="1300" b="0" baseline="0" dirty="0">
                          <a:solidFill>
                            <a:schemeClr val="tx1">
                              <a:lumMod val="75000"/>
                            </a:schemeClr>
                          </a:solidFill>
                          <a:latin typeface="Meiryo" panose="020B0604030504040204" pitchFamily="34" charset="-128"/>
                          <a:ea typeface="Meiryo" panose="020B0604030504040204" pitchFamily="34" charset="-128"/>
                          <a:cs typeface="メイリオ" panose="020B0604030504040204" pitchFamily="50" charset="-128"/>
                        </a:rPr>
                        <a:t>-</a:t>
                      </a:r>
                    </a:p>
                  </a:txBody>
                  <a:tcPr marL="48000" marR="4800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171450" indent="-171450" algn="l">
                        <a:buFont typeface="Arial" panose="020B0604020202020204" pitchFamily="34" charset="0"/>
                        <a:buChar char="•"/>
                      </a:pPr>
                      <a:r>
                        <a:rPr kumimoji="1" lang="en-US" altLang="ja-JP" sz="1200" b="0" baseline="0" dirty="0">
                          <a:solidFill>
                            <a:schemeClr val="tx1">
                              <a:lumMod val="75000"/>
                            </a:schemeClr>
                          </a:solidFill>
                          <a:latin typeface="Meiryo" panose="020B0604030504040204" pitchFamily="34" charset="-128"/>
                          <a:ea typeface="Meiryo" panose="020B0604030504040204" pitchFamily="34" charset="-128"/>
                          <a:cs typeface="メイリオ" panose="020B0604030504040204" pitchFamily="50" charset="-128"/>
                        </a:rPr>
                        <a:t>VPC</a:t>
                      </a:r>
                      <a:r>
                        <a:rPr kumimoji="1" lang="ja-JP" altLang="en-US" sz="1200" b="0" baseline="0" dirty="0">
                          <a:solidFill>
                            <a:schemeClr val="tx1">
                              <a:lumMod val="75000"/>
                            </a:schemeClr>
                          </a:solidFill>
                          <a:latin typeface="Meiryo" panose="020B0604030504040204" pitchFamily="34" charset="-128"/>
                          <a:ea typeface="Meiryo" panose="020B0604030504040204" pitchFamily="34" charset="-128"/>
                          <a:cs typeface="メイリオ" panose="020B0604030504040204" pitchFamily="50" charset="-128"/>
                        </a:rPr>
                        <a:t>内のリソースが行うすべての</a:t>
                      </a:r>
                      <a:r>
                        <a:rPr kumimoji="1" lang="en-US" altLang="ja-JP" sz="1200" b="0" baseline="0" dirty="0">
                          <a:solidFill>
                            <a:schemeClr val="tx1">
                              <a:lumMod val="75000"/>
                            </a:schemeClr>
                          </a:solidFill>
                          <a:latin typeface="Meiryo" panose="020B0604030504040204" pitchFamily="34" charset="-128"/>
                          <a:ea typeface="Meiryo" panose="020B0604030504040204" pitchFamily="34" charset="-128"/>
                          <a:cs typeface="メイリオ" panose="020B0604030504040204" pitchFamily="50" charset="-128"/>
                        </a:rPr>
                        <a:t>DNS</a:t>
                      </a:r>
                      <a:r>
                        <a:rPr kumimoji="1" lang="ja-JP" altLang="en-US" sz="1200" b="0" baseline="0" dirty="0">
                          <a:solidFill>
                            <a:schemeClr val="tx1">
                              <a:lumMod val="75000"/>
                            </a:schemeClr>
                          </a:solidFill>
                          <a:latin typeface="Meiryo" panose="020B0604030504040204" pitchFamily="34" charset="-128"/>
                          <a:ea typeface="Meiryo" panose="020B0604030504040204" pitchFamily="34" charset="-128"/>
                          <a:cs typeface="メイリオ" panose="020B0604030504040204" pitchFamily="50" charset="-128"/>
                        </a:rPr>
                        <a:t>クエリをログに記録</a:t>
                      </a:r>
                      <a:endParaRPr kumimoji="1" lang="en-US" altLang="ja-JP" sz="1200" b="0" baseline="0" dirty="0">
                        <a:solidFill>
                          <a:schemeClr val="tx1">
                            <a:lumMod val="75000"/>
                          </a:schemeClr>
                        </a:solidFill>
                        <a:latin typeface="Meiryo" panose="020B0604030504040204" pitchFamily="34" charset="-128"/>
                        <a:ea typeface="Meiryo" panose="020B0604030504040204" pitchFamily="34" charset="-128"/>
                        <a:cs typeface="メイリオ" panose="020B0604030504040204" pitchFamily="50" charset="-128"/>
                      </a:endParaRPr>
                    </a:p>
                  </a:txBody>
                  <a:tcPr marL="48000" marR="48000" marB="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800499170"/>
                  </a:ext>
                </a:extLst>
              </a:tr>
            </a:tbl>
          </a:graphicData>
        </a:graphic>
      </p:graphicFrame>
      <p:sp>
        <p:nvSpPr>
          <p:cNvPr id="51" name="正方形/長方形 50">
            <a:extLst>
              <a:ext uri="{FF2B5EF4-FFF2-40B4-BE49-F238E27FC236}">
                <a16:creationId xmlns:a16="http://schemas.microsoft.com/office/drawing/2014/main" id="{4B5E55A1-0321-1748-83A1-E70211E4A8AD}"/>
              </a:ext>
            </a:extLst>
          </p:cNvPr>
          <p:cNvSpPr/>
          <p:nvPr/>
        </p:nvSpPr>
        <p:spPr>
          <a:xfrm>
            <a:off x="457200" y="3879333"/>
            <a:ext cx="11293898" cy="2112000"/>
          </a:xfrm>
          <a:prstGeom prst="rect">
            <a:avLst/>
          </a:prstGeom>
          <a:noFill/>
          <a:ln w="28575">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defTabSz="914363">
              <a:defRPr/>
            </a:pPr>
            <a:endParaRPr kumimoji="1" lang="ja-JP" altLang="en-US" sz="2667" dirty="0">
              <a:solidFill>
                <a:srgbClr val="232F3D"/>
              </a:solidFill>
              <a:latin typeface="Meiryo" panose="020B0604030504040204" pitchFamily="34" charset="-128"/>
              <a:ea typeface="Meiryo" panose="020B0604030504040204" pitchFamily="34" charset="-128"/>
            </a:endParaRPr>
          </a:p>
        </p:txBody>
      </p:sp>
      <p:sp>
        <p:nvSpPr>
          <p:cNvPr id="55" name="正方形/長方形 54">
            <a:extLst>
              <a:ext uri="{FF2B5EF4-FFF2-40B4-BE49-F238E27FC236}">
                <a16:creationId xmlns:a16="http://schemas.microsoft.com/office/drawing/2014/main" id="{4B5E55A1-0321-1748-83A1-E70211E4A8AD}"/>
              </a:ext>
            </a:extLst>
          </p:cNvPr>
          <p:cNvSpPr/>
          <p:nvPr/>
        </p:nvSpPr>
        <p:spPr>
          <a:xfrm>
            <a:off x="9648001" y="750634"/>
            <a:ext cx="666151" cy="169915"/>
          </a:xfrm>
          <a:prstGeom prst="rect">
            <a:avLst/>
          </a:prstGeom>
          <a:noFill/>
          <a:ln w="28575">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defTabSz="914363">
              <a:defRPr/>
            </a:pPr>
            <a:endParaRPr kumimoji="1" lang="ja-JP" altLang="en-US" sz="2667" dirty="0">
              <a:solidFill>
                <a:srgbClr val="232F3D"/>
              </a:solidFill>
              <a:latin typeface="Meiryo" panose="020B0604030504040204" pitchFamily="34" charset="-128"/>
              <a:ea typeface="Meiryo" panose="020B0604030504040204" pitchFamily="34" charset="-128"/>
            </a:endParaRPr>
          </a:p>
        </p:txBody>
      </p:sp>
      <p:sp>
        <p:nvSpPr>
          <p:cNvPr id="102" name="正方形/長方形 101">
            <a:extLst>
              <a:ext uri="{FF2B5EF4-FFF2-40B4-BE49-F238E27FC236}">
                <a16:creationId xmlns:a16="http://schemas.microsoft.com/office/drawing/2014/main" id="{4B5E55A1-0321-1748-83A1-E70211E4A8AD}"/>
              </a:ext>
            </a:extLst>
          </p:cNvPr>
          <p:cNvSpPr/>
          <p:nvPr/>
        </p:nvSpPr>
        <p:spPr>
          <a:xfrm>
            <a:off x="2198915" y="2433512"/>
            <a:ext cx="9544034" cy="432000"/>
          </a:xfrm>
          <a:prstGeom prst="rect">
            <a:avLst/>
          </a:prstGeom>
          <a:noFill/>
          <a:ln w="28575">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defTabSz="914363">
              <a:defRPr/>
            </a:pPr>
            <a:endParaRPr kumimoji="1" lang="ja-JP" altLang="en-US" sz="2667" dirty="0">
              <a:solidFill>
                <a:srgbClr val="232F3D"/>
              </a:solidFill>
              <a:latin typeface="Meiryo" panose="020B0604030504040204" pitchFamily="34" charset="-128"/>
              <a:ea typeface="Meiryo" panose="020B0604030504040204" pitchFamily="34" charset="-128"/>
            </a:endParaRPr>
          </a:p>
        </p:txBody>
      </p:sp>
      <p:sp>
        <p:nvSpPr>
          <p:cNvPr id="2" name="タイトル 1">
            <a:extLst>
              <a:ext uri="{FF2B5EF4-FFF2-40B4-BE49-F238E27FC236}">
                <a16:creationId xmlns:a16="http://schemas.microsoft.com/office/drawing/2014/main" id="{25EE8C90-7A4B-4A4F-BF36-18248355D9B7}"/>
              </a:ext>
            </a:extLst>
          </p:cNvPr>
          <p:cNvSpPr>
            <a:spLocks noGrp="1"/>
          </p:cNvSpPr>
          <p:nvPr>
            <p:ph type="title"/>
          </p:nvPr>
        </p:nvSpPr>
        <p:spPr/>
        <p:txBody>
          <a:bodyPr/>
          <a:lstStyle/>
          <a:p>
            <a:r>
              <a:rPr lang="ja-JP" altLang="en-US"/>
              <a:t>ネットワークセキュリティ検討範囲</a:t>
            </a:r>
          </a:p>
        </p:txBody>
      </p:sp>
      <p:sp>
        <p:nvSpPr>
          <p:cNvPr id="3" name="テキスト ボックス 2">
            <a:extLst>
              <a:ext uri="{FF2B5EF4-FFF2-40B4-BE49-F238E27FC236}">
                <a16:creationId xmlns:a16="http://schemas.microsoft.com/office/drawing/2014/main" id="{087EEEFD-FF10-F11B-6133-A1501EFCC2EC}"/>
              </a:ext>
            </a:extLst>
          </p:cNvPr>
          <p:cNvSpPr txBox="1"/>
          <p:nvPr/>
        </p:nvSpPr>
        <p:spPr>
          <a:xfrm>
            <a:off x="10314152" y="1350049"/>
            <a:ext cx="1574132" cy="246221"/>
          </a:xfrm>
          <a:prstGeom prst="rect">
            <a:avLst/>
          </a:prstGeom>
          <a:noFill/>
        </p:spPr>
        <p:txBody>
          <a:bodyPr wrap="square" rtlCol="0">
            <a:spAutoFit/>
          </a:bodyPr>
          <a:lstStyle/>
          <a:p>
            <a:pPr algn="l"/>
            <a:r>
              <a:rPr kumimoji="1" lang="ja-JP" altLang="en-US" sz="1000" b="1">
                <a:solidFill>
                  <a:schemeClr val="accent4">
                    <a:lumMod val="60000"/>
                    <a:lumOff val="40000"/>
                  </a:schemeClr>
                </a:solidFill>
                <a:latin typeface="Meiryo" panose="020B0604030504040204" pitchFamily="34" charset="-128"/>
                <a:ea typeface="Meiryo" panose="020B0604030504040204" pitchFamily="34" charset="-128"/>
                <a:cs typeface="Amazon Ember" panose="020B0603020204020204" pitchFamily="34" charset="0"/>
              </a:rPr>
              <a:t>ネットワーク設計</a:t>
            </a:r>
          </a:p>
        </p:txBody>
      </p:sp>
      <p:sp>
        <p:nvSpPr>
          <p:cNvPr id="4" name="テキスト ボックス 3">
            <a:extLst>
              <a:ext uri="{FF2B5EF4-FFF2-40B4-BE49-F238E27FC236}">
                <a16:creationId xmlns:a16="http://schemas.microsoft.com/office/drawing/2014/main" id="{B96302B8-F106-1963-BE11-B7D30CD2B0B1}"/>
              </a:ext>
            </a:extLst>
          </p:cNvPr>
          <p:cNvSpPr txBox="1"/>
          <p:nvPr/>
        </p:nvSpPr>
        <p:spPr>
          <a:xfrm>
            <a:off x="10314152" y="1855388"/>
            <a:ext cx="1574132" cy="246221"/>
          </a:xfrm>
          <a:prstGeom prst="rect">
            <a:avLst/>
          </a:prstGeom>
          <a:noFill/>
        </p:spPr>
        <p:txBody>
          <a:bodyPr wrap="square" rtlCol="0">
            <a:spAutoFit/>
          </a:bodyPr>
          <a:lstStyle/>
          <a:p>
            <a:pPr algn="l"/>
            <a:r>
              <a:rPr kumimoji="1" lang="ja-JP" altLang="en-US" sz="1000" b="1">
                <a:solidFill>
                  <a:schemeClr val="accent4">
                    <a:lumMod val="60000"/>
                    <a:lumOff val="40000"/>
                  </a:schemeClr>
                </a:solidFill>
                <a:latin typeface="Meiryo" panose="020B0604030504040204" pitchFamily="34" charset="-128"/>
                <a:ea typeface="Meiryo" panose="020B0604030504040204" pitchFamily="34" charset="-128"/>
                <a:cs typeface="Amazon Ember" panose="020B0603020204020204" pitchFamily="34" charset="0"/>
              </a:rPr>
              <a:t>ネットワーク設計</a:t>
            </a:r>
          </a:p>
        </p:txBody>
      </p:sp>
      <p:sp>
        <p:nvSpPr>
          <p:cNvPr id="5" name="テキスト ボックス 4">
            <a:extLst>
              <a:ext uri="{FF2B5EF4-FFF2-40B4-BE49-F238E27FC236}">
                <a16:creationId xmlns:a16="http://schemas.microsoft.com/office/drawing/2014/main" id="{464FB26B-5F92-852F-2523-CE9231FADAD8}"/>
              </a:ext>
            </a:extLst>
          </p:cNvPr>
          <p:cNvSpPr txBox="1"/>
          <p:nvPr/>
        </p:nvSpPr>
        <p:spPr>
          <a:xfrm>
            <a:off x="10314152" y="2934587"/>
            <a:ext cx="1574132" cy="246221"/>
          </a:xfrm>
          <a:prstGeom prst="rect">
            <a:avLst/>
          </a:prstGeom>
          <a:noFill/>
        </p:spPr>
        <p:txBody>
          <a:bodyPr wrap="square" rtlCol="0">
            <a:spAutoFit/>
          </a:bodyPr>
          <a:lstStyle/>
          <a:p>
            <a:pPr algn="l"/>
            <a:r>
              <a:rPr kumimoji="1" lang="ja-JP" altLang="en-US" sz="1000" b="1">
                <a:solidFill>
                  <a:schemeClr val="accent4">
                    <a:lumMod val="60000"/>
                    <a:lumOff val="40000"/>
                  </a:schemeClr>
                </a:solidFill>
                <a:latin typeface="Meiryo" panose="020B0604030504040204" pitchFamily="34" charset="-128"/>
                <a:ea typeface="Meiryo" panose="020B0604030504040204" pitchFamily="34" charset="-128"/>
                <a:cs typeface="Amazon Ember" panose="020B0603020204020204" pitchFamily="34" charset="0"/>
              </a:rPr>
              <a:t>ネットワーク設計</a:t>
            </a:r>
          </a:p>
        </p:txBody>
      </p:sp>
      <p:sp>
        <p:nvSpPr>
          <p:cNvPr id="6" name="テキスト ボックス 5">
            <a:extLst>
              <a:ext uri="{FF2B5EF4-FFF2-40B4-BE49-F238E27FC236}">
                <a16:creationId xmlns:a16="http://schemas.microsoft.com/office/drawing/2014/main" id="{A0264F13-B17E-FFE3-CCC7-1B5B7A6E10D0}"/>
              </a:ext>
            </a:extLst>
          </p:cNvPr>
          <p:cNvSpPr txBox="1"/>
          <p:nvPr/>
        </p:nvSpPr>
        <p:spPr>
          <a:xfrm>
            <a:off x="10314152" y="3347119"/>
            <a:ext cx="1574132" cy="246221"/>
          </a:xfrm>
          <a:prstGeom prst="rect">
            <a:avLst/>
          </a:prstGeom>
          <a:noFill/>
        </p:spPr>
        <p:txBody>
          <a:bodyPr wrap="square" rtlCol="0">
            <a:spAutoFit/>
          </a:bodyPr>
          <a:lstStyle/>
          <a:p>
            <a:pPr algn="l"/>
            <a:r>
              <a:rPr kumimoji="1" lang="ja-JP" altLang="en-US" sz="1000" b="1">
                <a:solidFill>
                  <a:schemeClr val="accent4">
                    <a:lumMod val="60000"/>
                    <a:lumOff val="40000"/>
                  </a:schemeClr>
                </a:solidFill>
                <a:latin typeface="Meiryo" panose="020B0604030504040204" pitchFamily="34" charset="-128"/>
                <a:ea typeface="Meiryo" panose="020B0604030504040204" pitchFamily="34" charset="-128"/>
                <a:cs typeface="Amazon Ember" panose="020B0603020204020204" pitchFamily="34" charset="0"/>
              </a:rPr>
              <a:t>ネットワーク設計</a:t>
            </a:r>
          </a:p>
        </p:txBody>
      </p:sp>
      <p:sp>
        <p:nvSpPr>
          <p:cNvPr id="7" name="テキスト ボックス 6">
            <a:extLst>
              <a:ext uri="{FF2B5EF4-FFF2-40B4-BE49-F238E27FC236}">
                <a16:creationId xmlns:a16="http://schemas.microsoft.com/office/drawing/2014/main" id="{F83E4E5C-5AFD-936C-B994-32D3B21FB7DE}"/>
              </a:ext>
            </a:extLst>
          </p:cNvPr>
          <p:cNvSpPr txBox="1"/>
          <p:nvPr/>
        </p:nvSpPr>
        <p:spPr>
          <a:xfrm>
            <a:off x="10314152" y="5877748"/>
            <a:ext cx="1574132" cy="246221"/>
          </a:xfrm>
          <a:prstGeom prst="rect">
            <a:avLst/>
          </a:prstGeom>
          <a:noFill/>
        </p:spPr>
        <p:txBody>
          <a:bodyPr wrap="square" rtlCol="0">
            <a:spAutoFit/>
          </a:bodyPr>
          <a:lstStyle/>
          <a:p>
            <a:pPr algn="l"/>
            <a:r>
              <a:rPr kumimoji="1" lang="ja-JP" altLang="en-US" sz="1000" b="1">
                <a:solidFill>
                  <a:schemeClr val="accent4">
                    <a:lumMod val="60000"/>
                    <a:lumOff val="40000"/>
                  </a:schemeClr>
                </a:solidFill>
                <a:latin typeface="Meiryo" panose="020B0604030504040204" pitchFamily="34" charset="-128"/>
                <a:ea typeface="Meiryo" panose="020B0604030504040204" pitchFamily="34" charset="-128"/>
                <a:cs typeface="Amazon Ember" panose="020B0603020204020204" pitchFamily="34" charset="0"/>
              </a:rPr>
              <a:t>発見的統制</a:t>
            </a:r>
          </a:p>
        </p:txBody>
      </p:sp>
      <p:sp>
        <p:nvSpPr>
          <p:cNvPr id="8" name="テキスト ボックス 7">
            <a:extLst>
              <a:ext uri="{FF2B5EF4-FFF2-40B4-BE49-F238E27FC236}">
                <a16:creationId xmlns:a16="http://schemas.microsoft.com/office/drawing/2014/main" id="{D4ED5183-3446-FD92-6872-1084F1EE08EE}"/>
              </a:ext>
            </a:extLst>
          </p:cNvPr>
          <p:cNvSpPr txBox="1"/>
          <p:nvPr/>
        </p:nvSpPr>
        <p:spPr>
          <a:xfrm>
            <a:off x="10314152" y="6396185"/>
            <a:ext cx="1574132" cy="246221"/>
          </a:xfrm>
          <a:prstGeom prst="rect">
            <a:avLst/>
          </a:prstGeom>
          <a:noFill/>
        </p:spPr>
        <p:txBody>
          <a:bodyPr wrap="square" rtlCol="0">
            <a:spAutoFit/>
          </a:bodyPr>
          <a:lstStyle/>
          <a:p>
            <a:pPr algn="l"/>
            <a:r>
              <a:rPr kumimoji="1" lang="ja-JP" altLang="en-US" sz="1000" b="1">
                <a:solidFill>
                  <a:schemeClr val="accent4">
                    <a:lumMod val="60000"/>
                    <a:lumOff val="40000"/>
                  </a:schemeClr>
                </a:solidFill>
                <a:latin typeface="Meiryo" panose="020B0604030504040204" pitchFamily="34" charset="-128"/>
                <a:ea typeface="Meiryo" panose="020B0604030504040204" pitchFamily="34" charset="-128"/>
                <a:cs typeface="Amazon Ember" panose="020B0603020204020204" pitchFamily="34" charset="0"/>
              </a:rPr>
              <a:t>ネットワーク設計</a:t>
            </a:r>
          </a:p>
        </p:txBody>
      </p:sp>
      <p:sp>
        <p:nvSpPr>
          <p:cNvPr id="9" name="テキスト ボックス 8">
            <a:extLst>
              <a:ext uri="{FF2B5EF4-FFF2-40B4-BE49-F238E27FC236}">
                <a16:creationId xmlns:a16="http://schemas.microsoft.com/office/drawing/2014/main" id="{351C4656-9758-9462-D81B-C2596CD42005}"/>
              </a:ext>
            </a:extLst>
          </p:cNvPr>
          <p:cNvSpPr txBox="1"/>
          <p:nvPr/>
        </p:nvSpPr>
        <p:spPr>
          <a:xfrm>
            <a:off x="10314152" y="6147436"/>
            <a:ext cx="1574132" cy="246221"/>
          </a:xfrm>
          <a:prstGeom prst="rect">
            <a:avLst/>
          </a:prstGeom>
          <a:noFill/>
        </p:spPr>
        <p:txBody>
          <a:bodyPr wrap="square" rtlCol="0">
            <a:spAutoFit/>
          </a:bodyPr>
          <a:lstStyle/>
          <a:p>
            <a:pPr algn="l"/>
            <a:r>
              <a:rPr kumimoji="1" lang="ja-JP" altLang="en-US" sz="1000" b="1">
                <a:solidFill>
                  <a:schemeClr val="accent4">
                    <a:lumMod val="60000"/>
                    <a:lumOff val="40000"/>
                  </a:schemeClr>
                </a:solidFill>
                <a:latin typeface="Meiryo" panose="020B0604030504040204" pitchFamily="34" charset="-128"/>
                <a:ea typeface="Meiryo" panose="020B0604030504040204" pitchFamily="34" charset="-128"/>
                <a:cs typeface="Amazon Ember" panose="020B0603020204020204" pitchFamily="34" charset="0"/>
              </a:rPr>
              <a:t>ネットワーク設計</a:t>
            </a:r>
          </a:p>
        </p:txBody>
      </p:sp>
      <p:sp>
        <p:nvSpPr>
          <p:cNvPr id="10" name="テキスト ボックス 9">
            <a:extLst>
              <a:ext uri="{FF2B5EF4-FFF2-40B4-BE49-F238E27FC236}">
                <a16:creationId xmlns:a16="http://schemas.microsoft.com/office/drawing/2014/main" id="{0907586F-2EB5-F36F-1DDC-E48B0AB010C0}"/>
              </a:ext>
            </a:extLst>
          </p:cNvPr>
          <p:cNvSpPr txBox="1"/>
          <p:nvPr/>
        </p:nvSpPr>
        <p:spPr>
          <a:xfrm>
            <a:off x="10291359" y="3834536"/>
            <a:ext cx="2000904" cy="246221"/>
          </a:xfrm>
          <a:prstGeom prst="rect">
            <a:avLst/>
          </a:prstGeom>
          <a:noFill/>
        </p:spPr>
        <p:txBody>
          <a:bodyPr wrap="square" rtlCol="0">
            <a:spAutoFit/>
          </a:bodyPr>
          <a:lstStyle/>
          <a:p>
            <a:pPr algn="l"/>
            <a:r>
              <a:rPr kumimoji="1" lang="ja-JP" altLang="en-US" sz="1000" b="1">
                <a:solidFill>
                  <a:srgbClr val="FF0000"/>
                </a:solidFill>
                <a:latin typeface="Meiryo" panose="020B0604030504040204" pitchFamily="34" charset="-128"/>
                <a:ea typeface="Meiryo" panose="020B0604030504040204" pitchFamily="34" charset="-128"/>
                <a:cs typeface="Amazon Ember" panose="020B0603020204020204" pitchFamily="34" charset="0"/>
              </a:rPr>
              <a:t>インフラストラクチャ保護</a:t>
            </a:r>
          </a:p>
        </p:txBody>
      </p:sp>
      <p:sp>
        <p:nvSpPr>
          <p:cNvPr id="11" name="テキスト ボックス 10">
            <a:extLst>
              <a:ext uri="{FF2B5EF4-FFF2-40B4-BE49-F238E27FC236}">
                <a16:creationId xmlns:a16="http://schemas.microsoft.com/office/drawing/2014/main" id="{9A99E53D-207C-BB29-7396-3EED8FBCABBB}"/>
              </a:ext>
            </a:extLst>
          </p:cNvPr>
          <p:cNvSpPr txBox="1"/>
          <p:nvPr/>
        </p:nvSpPr>
        <p:spPr>
          <a:xfrm>
            <a:off x="10291358" y="4232401"/>
            <a:ext cx="2000904" cy="246221"/>
          </a:xfrm>
          <a:prstGeom prst="rect">
            <a:avLst/>
          </a:prstGeom>
          <a:noFill/>
        </p:spPr>
        <p:txBody>
          <a:bodyPr wrap="square" rtlCol="0">
            <a:spAutoFit/>
          </a:bodyPr>
          <a:lstStyle/>
          <a:p>
            <a:pPr algn="l"/>
            <a:r>
              <a:rPr kumimoji="1" lang="ja-JP" altLang="en-US" sz="1000" b="1">
                <a:solidFill>
                  <a:srgbClr val="FF0000"/>
                </a:solidFill>
                <a:latin typeface="Meiryo" panose="020B0604030504040204" pitchFamily="34" charset="-128"/>
                <a:ea typeface="Meiryo" panose="020B0604030504040204" pitchFamily="34" charset="-128"/>
                <a:cs typeface="Amazon Ember" panose="020B0603020204020204" pitchFamily="34" charset="0"/>
              </a:rPr>
              <a:t>インフラストラクチャ保護</a:t>
            </a:r>
          </a:p>
        </p:txBody>
      </p:sp>
      <p:sp>
        <p:nvSpPr>
          <p:cNvPr id="12" name="テキスト ボックス 11">
            <a:extLst>
              <a:ext uri="{FF2B5EF4-FFF2-40B4-BE49-F238E27FC236}">
                <a16:creationId xmlns:a16="http://schemas.microsoft.com/office/drawing/2014/main" id="{330411D9-C106-A50D-1666-53275D74FF04}"/>
              </a:ext>
            </a:extLst>
          </p:cNvPr>
          <p:cNvSpPr txBox="1"/>
          <p:nvPr/>
        </p:nvSpPr>
        <p:spPr>
          <a:xfrm>
            <a:off x="10316388" y="4841605"/>
            <a:ext cx="2000904" cy="246221"/>
          </a:xfrm>
          <a:prstGeom prst="rect">
            <a:avLst/>
          </a:prstGeom>
          <a:noFill/>
        </p:spPr>
        <p:txBody>
          <a:bodyPr wrap="square" rtlCol="0">
            <a:spAutoFit/>
          </a:bodyPr>
          <a:lstStyle/>
          <a:p>
            <a:pPr algn="l"/>
            <a:r>
              <a:rPr kumimoji="1" lang="ja-JP" altLang="en-US" sz="1000" b="1">
                <a:solidFill>
                  <a:srgbClr val="FF0000"/>
                </a:solidFill>
                <a:latin typeface="Meiryo" panose="020B0604030504040204" pitchFamily="34" charset="-128"/>
                <a:ea typeface="Meiryo" panose="020B0604030504040204" pitchFamily="34" charset="-128"/>
                <a:cs typeface="Amazon Ember" panose="020B0603020204020204" pitchFamily="34" charset="0"/>
              </a:rPr>
              <a:t>インフラストラクチャ保護</a:t>
            </a:r>
          </a:p>
        </p:txBody>
      </p:sp>
      <p:sp>
        <p:nvSpPr>
          <p:cNvPr id="13" name="テキスト ボックス 12">
            <a:extLst>
              <a:ext uri="{FF2B5EF4-FFF2-40B4-BE49-F238E27FC236}">
                <a16:creationId xmlns:a16="http://schemas.microsoft.com/office/drawing/2014/main" id="{98EB8B22-6817-C638-674A-EA2E7BFD0996}"/>
              </a:ext>
            </a:extLst>
          </p:cNvPr>
          <p:cNvSpPr txBox="1"/>
          <p:nvPr/>
        </p:nvSpPr>
        <p:spPr>
          <a:xfrm>
            <a:off x="10320134" y="5368653"/>
            <a:ext cx="2000904" cy="246221"/>
          </a:xfrm>
          <a:prstGeom prst="rect">
            <a:avLst/>
          </a:prstGeom>
          <a:noFill/>
        </p:spPr>
        <p:txBody>
          <a:bodyPr wrap="square" rtlCol="0">
            <a:spAutoFit/>
          </a:bodyPr>
          <a:lstStyle/>
          <a:p>
            <a:pPr algn="l"/>
            <a:r>
              <a:rPr kumimoji="1" lang="ja-JP" altLang="en-US" sz="1000" b="1">
                <a:solidFill>
                  <a:srgbClr val="FF0000"/>
                </a:solidFill>
                <a:latin typeface="Meiryo" panose="020B0604030504040204" pitchFamily="34" charset="-128"/>
                <a:ea typeface="Meiryo" panose="020B0604030504040204" pitchFamily="34" charset="-128"/>
                <a:cs typeface="Amazon Ember" panose="020B0603020204020204" pitchFamily="34" charset="0"/>
              </a:rPr>
              <a:t>インフラストラクチャ保護</a:t>
            </a:r>
          </a:p>
        </p:txBody>
      </p:sp>
      <p:sp>
        <p:nvSpPr>
          <p:cNvPr id="14" name="テキスト ボックス 13">
            <a:extLst>
              <a:ext uri="{FF2B5EF4-FFF2-40B4-BE49-F238E27FC236}">
                <a16:creationId xmlns:a16="http://schemas.microsoft.com/office/drawing/2014/main" id="{8660698F-8D00-A3C2-E213-6F2C6CC6DF49}"/>
              </a:ext>
            </a:extLst>
          </p:cNvPr>
          <p:cNvSpPr txBox="1"/>
          <p:nvPr/>
        </p:nvSpPr>
        <p:spPr>
          <a:xfrm>
            <a:off x="10291357" y="2560527"/>
            <a:ext cx="2000904" cy="400110"/>
          </a:xfrm>
          <a:prstGeom prst="rect">
            <a:avLst/>
          </a:prstGeom>
          <a:noFill/>
        </p:spPr>
        <p:txBody>
          <a:bodyPr wrap="square" rtlCol="0">
            <a:spAutoFit/>
          </a:bodyPr>
          <a:lstStyle/>
          <a:p>
            <a:pPr algn="l"/>
            <a:r>
              <a:rPr kumimoji="1" lang="ja-JP" altLang="en-US" sz="1000" b="1">
                <a:solidFill>
                  <a:schemeClr val="accent4">
                    <a:lumMod val="40000"/>
                    <a:lumOff val="60000"/>
                  </a:schemeClr>
                </a:solidFill>
                <a:latin typeface="Meiryo" panose="020B0604030504040204" pitchFamily="34" charset="-128"/>
                <a:ea typeface="Meiryo" panose="020B0604030504040204" pitchFamily="34" charset="-128"/>
                <a:cs typeface="Amazon Ember" panose="020B0603020204020204" pitchFamily="34" charset="0"/>
              </a:rPr>
              <a:t>ネットワーク設計</a:t>
            </a:r>
            <a:endParaRPr kumimoji="1" lang="en-US" altLang="ja-JP" sz="1000" b="1">
              <a:solidFill>
                <a:schemeClr val="accent4">
                  <a:lumMod val="40000"/>
                  <a:lumOff val="60000"/>
                </a:schemeClr>
              </a:solidFill>
              <a:latin typeface="Meiryo" panose="020B0604030504040204" pitchFamily="34" charset="-128"/>
              <a:ea typeface="Meiryo" panose="020B0604030504040204" pitchFamily="34" charset="-128"/>
              <a:cs typeface="Amazon Ember" panose="020B0603020204020204" pitchFamily="34" charset="0"/>
            </a:endParaRPr>
          </a:p>
          <a:p>
            <a:pPr algn="l"/>
            <a:r>
              <a:rPr kumimoji="1" lang="ja-JP" altLang="en-US" sz="1000" b="1">
                <a:solidFill>
                  <a:srgbClr val="FF0000"/>
                </a:solidFill>
                <a:latin typeface="Meiryo" panose="020B0604030504040204" pitchFamily="34" charset="-128"/>
                <a:ea typeface="Meiryo" panose="020B0604030504040204" pitchFamily="34" charset="-128"/>
                <a:cs typeface="Amazon Ember" panose="020B0603020204020204" pitchFamily="34" charset="0"/>
              </a:rPr>
              <a:t>インフラストラクチャ保護</a:t>
            </a:r>
          </a:p>
        </p:txBody>
      </p:sp>
      <p:sp>
        <p:nvSpPr>
          <p:cNvPr id="15" name="テキスト ボックス 14">
            <a:extLst>
              <a:ext uri="{FF2B5EF4-FFF2-40B4-BE49-F238E27FC236}">
                <a16:creationId xmlns:a16="http://schemas.microsoft.com/office/drawing/2014/main" id="{47318825-0E1C-6F93-39B9-929283F03F0B}"/>
              </a:ext>
            </a:extLst>
          </p:cNvPr>
          <p:cNvSpPr txBox="1"/>
          <p:nvPr/>
        </p:nvSpPr>
        <p:spPr>
          <a:xfrm>
            <a:off x="10607211" y="0"/>
            <a:ext cx="1584789" cy="369332"/>
          </a:xfrm>
          <a:prstGeom prst="rect">
            <a:avLst/>
          </a:prstGeom>
          <a:noFill/>
        </p:spPr>
        <p:txBody>
          <a:bodyPr wrap="square" anchor="ctr">
            <a:spAutoFit/>
          </a:bodyPr>
          <a:lstStyle/>
          <a:p>
            <a:pPr algn="ctr"/>
            <a:r>
              <a:rPr lang="en-US" altLang="ja-JP" sz="1800" b="0" i="0" dirty="0">
                <a:solidFill>
                  <a:schemeClr val="bg1">
                    <a:lumMod val="50000"/>
                  </a:schemeClr>
                </a:solidFill>
                <a:effectLst/>
                <a:latin typeface="Meiryo" panose="020B0604030504040204" pitchFamily="34" charset="-128"/>
                <a:ea typeface="Meiryo" panose="020B0604030504040204" pitchFamily="34" charset="-128"/>
              </a:rPr>
              <a:t>SEC05-BP03</a:t>
            </a:r>
            <a:endParaRPr lang="ja-JP" altLang="en-US">
              <a:solidFill>
                <a:schemeClr val="bg1">
                  <a:lumMod val="50000"/>
                </a:schemeClr>
              </a:solidFill>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177413351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Graphic 17">
            <a:extLst>
              <a:ext uri="{FF2B5EF4-FFF2-40B4-BE49-F238E27FC236}">
                <a16:creationId xmlns:a16="http://schemas.microsoft.com/office/drawing/2014/main" id="{8C1B0531-2CCA-1143-862F-48D7160F1D2A}"/>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4453076" y="4079897"/>
            <a:ext cx="497624" cy="497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Graphic 19">
            <a:extLst>
              <a:ext uri="{FF2B5EF4-FFF2-40B4-BE49-F238E27FC236}">
                <a16:creationId xmlns:a16="http://schemas.microsoft.com/office/drawing/2014/main" id="{B1070423-D793-BC44-9B35-5FF87FA41AB7}"/>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3201383" y="4123711"/>
            <a:ext cx="497625" cy="497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テキスト ボックス 19"/>
          <p:cNvSpPr txBox="1"/>
          <p:nvPr/>
        </p:nvSpPr>
        <p:spPr>
          <a:xfrm>
            <a:off x="2979119" y="5879043"/>
            <a:ext cx="1105393" cy="502573"/>
          </a:xfrm>
          <a:prstGeom prst="rect">
            <a:avLst/>
          </a:prstGeom>
          <a:noFill/>
        </p:spPr>
        <p:txBody>
          <a:bodyPr wrap="square" rtlCol="0">
            <a:spAutoFit/>
          </a:bodyPr>
          <a:lstStyle/>
          <a:p>
            <a:pPr defTabSz="914363">
              <a:defRPr/>
            </a:pPr>
            <a:r>
              <a:rPr kumimoji="1" lang="en-US" sz="1333" dirty="0">
                <a:solidFill>
                  <a:schemeClr val="tx1">
                    <a:lumMod val="75000"/>
                  </a:schemeClr>
                </a:solidFill>
                <a:latin typeface="Meiryo" panose="020B0604030504040204" pitchFamily="34" charset="-128"/>
                <a:ea typeface="Meiryo" panose="020B0604030504040204" pitchFamily="34" charset="-128"/>
                <a:cs typeface="メイリオ" panose="020B0604030504040204" pitchFamily="50" charset="-128"/>
              </a:rPr>
              <a:t>API</a:t>
            </a:r>
            <a:r>
              <a:rPr kumimoji="1" lang="ja-JP" altLang="en-US" sz="1333" dirty="0">
                <a:solidFill>
                  <a:schemeClr val="tx1">
                    <a:lumMod val="75000"/>
                  </a:schemeClr>
                </a:solidFill>
                <a:latin typeface="Meiryo" panose="020B0604030504040204" pitchFamily="34" charset="-128"/>
                <a:ea typeface="Meiryo" panose="020B0604030504040204" pitchFamily="34" charset="-128"/>
                <a:cs typeface="メイリオ" panose="020B0604030504040204" pitchFamily="50" charset="-128"/>
              </a:rPr>
              <a:t> </a:t>
            </a:r>
            <a:r>
              <a:rPr kumimoji="1" lang="en-US" altLang="ja-JP" sz="1333" dirty="0">
                <a:solidFill>
                  <a:schemeClr val="tx1">
                    <a:lumMod val="75000"/>
                  </a:schemeClr>
                </a:solidFill>
                <a:latin typeface="Meiryo" panose="020B0604030504040204" pitchFamily="34" charset="-128"/>
                <a:ea typeface="Meiryo" panose="020B0604030504040204" pitchFamily="34" charset="-128"/>
                <a:cs typeface="メイリオ" panose="020B0604030504040204" pitchFamily="50" charset="-128"/>
              </a:rPr>
              <a:t>/GUI</a:t>
            </a:r>
            <a:r>
              <a:rPr kumimoji="1" lang="ja-JP" altLang="en-US" sz="1333">
                <a:solidFill>
                  <a:schemeClr val="tx1">
                    <a:lumMod val="75000"/>
                  </a:schemeClr>
                </a:solidFill>
                <a:latin typeface="Meiryo" panose="020B0604030504040204" pitchFamily="34" charset="-128"/>
                <a:ea typeface="Meiryo" panose="020B0604030504040204" pitchFamily="34" charset="-128"/>
                <a:cs typeface="メイリオ" panose="020B0604030504040204" pitchFamily="50" charset="-128"/>
              </a:rPr>
              <a:t>で</a:t>
            </a:r>
            <a:endParaRPr kumimoji="1" lang="en-US" altLang="ja-JP" sz="1333" dirty="0">
              <a:solidFill>
                <a:schemeClr val="tx1">
                  <a:lumMod val="75000"/>
                </a:schemeClr>
              </a:solidFill>
              <a:latin typeface="Meiryo" panose="020B0604030504040204" pitchFamily="34" charset="-128"/>
              <a:ea typeface="Meiryo" panose="020B0604030504040204" pitchFamily="34" charset="-128"/>
              <a:cs typeface="メイリオ" panose="020B0604030504040204" pitchFamily="50" charset="-128"/>
            </a:endParaRPr>
          </a:p>
          <a:p>
            <a:pPr defTabSz="914363">
              <a:defRPr/>
            </a:pPr>
            <a:r>
              <a:rPr kumimoji="1" lang="ja-JP" altLang="en-US" sz="1333">
                <a:solidFill>
                  <a:schemeClr val="tx1">
                    <a:lumMod val="75000"/>
                  </a:schemeClr>
                </a:solidFill>
                <a:latin typeface="Meiryo" panose="020B0604030504040204" pitchFamily="34" charset="-128"/>
                <a:ea typeface="Meiryo" panose="020B0604030504040204" pitchFamily="34" charset="-128"/>
                <a:cs typeface="メイリオ" panose="020B0604030504040204" pitchFamily="50" charset="-128"/>
              </a:rPr>
              <a:t>設定変更</a:t>
            </a:r>
            <a:endParaRPr kumimoji="1" lang="en-US" sz="1333" dirty="0">
              <a:solidFill>
                <a:schemeClr val="tx1">
                  <a:lumMod val="75000"/>
                </a:schemeClr>
              </a:solidFill>
              <a:latin typeface="Meiryo" panose="020B0604030504040204" pitchFamily="34" charset="-128"/>
              <a:ea typeface="Meiryo" panose="020B0604030504040204" pitchFamily="34" charset="-128"/>
              <a:cs typeface="メイリオ" panose="020B0604030504040204" pitchFamily="50" charset="-128"/>
            </a:endParaRPr>
          </a:p>
        </p:txBody>
      </p:sp>
      <p:sp>
        <p:nvSpPr>
          <p:cNvPr id="21" name="テキスト ボックス 20"/>
          <p:cNvSpPr txBox="1"/>
          <p:nvPr/>
        </p:nvSpPr>
        <p:spPr>
          <a:xfrm>
            <a:off x="688261" y="6034153"/>
            <a:ext cx="1486213" cy="271934"/>
          </a:xfrm>
          <a:prstGeom prst="rect">
            <a:avLst/>
          </a:prstGeom>
          <a:noFill/>
        </p:spPr>
        <p:txBody>
          <a:bodyPr wrap="square" rtlCol="0">
            <a:spAutoFit/>
          </a:bodyPr>
          <a:lstStyle/>
          <a:p>
            <a:pPr defTabSz="914363">
              <a:defRPr/>
            </a:pPr>
            <a:r>
              <a:rPr kumimoji="1" lang="ja-JP" altLang="en-US" sz="1167" dirty="0">
                <a:solidFill>
                  <a:schemeClr val="tx1">
                    <a:lumMod val="75000"/>
                  </a:schemeClr>
                </a:solidFill>
                <a:latin typeface="Meiryo" panose="020B0604030504040204" pitchFamily="34" charset="-128"/>
                <a:ea typeface="Meiryo" panose="020B0604030504040204" pitchFamily="34" charset="-128"/>
                <a:cs typeface="メイリオ" panose="020B0604030504040204" pitchFamily="50" charset="-128"/>
              </a:rPr>
              <a:t>悪意のあるユーザ</a:t>
            </a:r>
            <a:endParaRPr kumimoji="1" lang="en-US" sz="1167" dirty="0">
              <a:solidFill>
                <a:schemeClr val="tx1">
                  <a:lumMod val="75000"/>
                </a:schemeClr>
              </a:solidFill>
              <a:latin typeface="Meiryo" panose="020B0604030504040204" pitchFamily="34" charset="-128"/>
              <a:ea typeface="Meiryo" panose="020B0604030504040204" pitchFamily="34" charset="-128"/>
              <a:cs typeface="メイリオ" panose="020B0604030504040204" pitchFamily="50" charset="-128"/>
            </a:endParaRPr>
          </a:p>
        </p:txBody>
      </p:sp>
      <p:sp>
        <p:nvSpPr>
          <p:cNvPr id="22" name="テキスト ボックス 21"/>
          <p:cNvSpPr txBox="1"/>
          <p:nvPr/>
        </p:nvSpPr>
        <p:spPr>
          <a:xfrm>
            <a:off x="2131343" y="6097777"/>
            <a:ext cx="654208" cy="271934"/>
          </a:xfrm>
          <a:prstGeom prst="rect">
            <a:avLst/>
          </a:prstGeom>
          <a:noFill/>
        </p:spPr>
        <p:txBody>
          <a:bodyPr wrap="square" rtlCol="0">
            <a:spAutoFit/>
          </a:bodyPr>
          <a:lstStyle/>
          <a:p>
            <a:pPr defTabSz="914363">
              <a:defRPr/>
            </a:pPr>
            <a:r>
              <a:rPr kumimoji="1" lang="ja-JP" altLang="en-US" sz="1167" dirty="0">
                <a:solidFill>
                  <a:schemeClr val="tx1">
                    <a:lumMod val="75000"/>
                  </a:schemeClr>
                </a:solidFill>
                <a:latin typeface="Meiryo" panose="020B0604030504040204" pitchFamily="34" charset="-128"/>
                <a:ea typeface="Meiryo" panose="020B0604030504040204" pitchFamily="34" charset="-128"/>
                <a:cs typeface="メイリオ" panose="020B0604030504040204" pitchFamily="50" charset="-128"/>
              </a:rPr>
              <a:t>管理者</a:t>
            </a:r>
            <a:endParaRPr kumimoji="1" lang="en-US" sz="1167" dirty="0">
              <a:solidFill>
                <a:schemeClr val="tx1">
                  <a:lumMod val="75000"/>
                </a:schemeClr>
              </a:solidFill>
              <a:latin typeface="Meiryo" panose="020B0604030504040204" pitchFamily="34" charset="-128"/>
              <a:ea typeface="Meiryo" panose="020B0604030504040204" pitchFamily="34" charset="-128"/>
              <a:cs typeface="メイリオ" panose="020B0604030504040204" pitchFamily="50" charset="-128"/>
            </a:endParaRPr>
          </a:p>
        </p:txBody>
      </p:sp>
      <p:sp>
        <p:nvSpPr>
          <p:cNvPr id="23" name="テキスト ボックス 22"/>
          <p:cNvSpPr txBox="1"/>
          <p:nvPr/>
        </p:nvSpPr>
        <p:spPr>
          <a:xfrm>
            <a:off x="881664" y="4638686"/>
            <a:ext cx="1302723" cy="271934"/>
          </a:xfrm>
          <a:prstGeom prst="rect">
            <a:avLst/>
          </a:prstGeom>
          <a:noFill/>
        </p:spPr>
        <p:txBody>
          <a:bodyPr wrap="square" rtlCol="0">
            <a:spAutoFit/>
          </a:bodyPr>
          <a:lstStyle/>
          <a:p>
            <a:pPr defTabSz="914363">
              <a:defRPr/>
            </a:pPr>
            <a:r>
              <a:rPr kumimoji="1" lang="ja-JP" altLang="en-US" sz="1167" dirty="0">
                <a:solidFill>
                  <a:schemeClr val="tx1">
                    <a:lumMod val="75000"/>
                  </a:schemeClr>
                </a:solidFill>
                <a:latin typeface="Meiryo" panose="020B0604030504040204" pitchFamily="34" charset="-128"/>
                <a:ea typeface="Meiryo" panose="020B0604030504040204" pitchFamily="34" charset="-128"/>
                <a:cs typeface="メイリオ" panose="020B0604030504040204" pitchFamily="50" charset="-128"/>
              </a:rPr>
              <a:t>通常のユーザ</a:t>
            </a:r>
            <a:endParaRPr kumimoji="1" lang="en-US" sz="1167" dirty="0">
              <a:solidFill>
                <a:schemeClr val="tx1">
                  <a:lumMod val="75000"/>
                </a:schemeClr>
              </a:solidFill>
              <a:latin typeface="Meiryo" panose="020B0604030504040204" pitchFamily="34" charset="-128"/>
              <a:ea typeface="Meiryo" panose="020B0604030504040204" pitchFamily="34" charset="-128"/>
              <a:cs typeface="メイリオ" panose="020B0604030504040204" pitchFamily="50" charset="-128"/>
            </a:endParaRPr>
          </a:p>
        </p:txBody>
      </p:sp>
      <p:sp>
        <p:nvSpPr>
          <p:cNvPr id="24" name="テキスト ボックス 23"/>
          <p:cNvSpPr txBox="1"/>
          <p:nvPr/>
        </p:nvSpPr>
        <p:spPr>
          <a:xfrm>
            <a:off x="154787" y="3251640"/>
            <a:ext cx="3026866" cy="451534"/>
          </a:xfrm>
          <a:prstGeom prst="rect">
            <a:avLst/>
          </a:prstGeom>
          <a:noFill/>
        </p:spPr>
        <p:txBody>
          <a:bodyPr wrap="square" rtlCol="0">
            <a:spAutoFit/>
          </a:bodyPr>
          <a:lstStyle/>
          <a:p>
            <a:pPr defTabSz="914363">
              <a:defRPr/>
            </a:pPr>
            <a:r>
              <a:rPr kumimoji="1" lang="en-US" altLang="ja-JP" sz="1167" dirty="0">
                <a:solidFill>
                  <a:schemeClr val="tx1">
                    <a:lumMod val="75000"/>
                  </a:schemeClr>
                </a:solidFill>
                <a:latin typeface="Meiryo" panose="020B0604030504040204" pitchFamily="34" charset="-128"/>
                <a:ea typeface="Meiryo" panose="020B0604030504040204" pitchFamily="34" charset="-128"/>
                <a:cs typeface="メイリオ" panose="020B0604030504040204" pitchFamily="50" charset="-128"/>
              </a:rPr>
              <a:t>IP/query/SQL</a:t>
            </a:r>
            <a:r>
              <a:rPr kumimoji="1" lang="ja-JP" altLang="en-US" sz="1167" dirty="0">
                <a:solidFill>
                  <a:schemeClr val="tx1">
                    <a:lumMod val="75000"/>
                  </a:schemeClr>
                </a:solidFill>
                <a:latin typeface="Meiryo" panose="020B0604030504040204" pitchFamily="34" charset="-128"/>
                <a:ea typeface="Meiryo" panose="020B0604030504040204" pitchFamily="34" charset="-128"/>
                <a:cs typeface="メイリオ" panose="020B0604030504040204" pitchFamily="50" charset="-128"/>
              </a:rPr>
              <a:t>インジェクションの</a:t>
            </a:r>
            <a:endParaRPr kumimoji="1" lang="en-US" altLang="ja-JP" sz="1167" dirty="0">
              <a:solidFill>
                <a:schemeClr val="tx1">
                  <a:lumMod val="75000"/>
                </a:schemeClr>
              </a:solidFill>
              <a:latin typeface="Meiryo" panose="020B0604030504040204" pitchFamily="34" charset="-128"/>
              <a:ea typeface="Meiryo" panose="020B0604030504040204" pitchFamily="34" charset="-128"/>
              <a:cs typeface="メイリオ" panose="020B0604030504040204" pitchFamily="50" charset="-128"/>
            </a:endParaRPr>
          </a:p>
          <a:p>
            <a:pPr defTabSz="914363">
              <a:defRPr/>
            </a:pPr>
            <a:r>
              <a:rPr kumimoji="1" lang="ja-JP" altLang="en-US" sz="1167" dirty="0">
                <a:solidFill>
                  <a:schemeClr val="tx1">
                    <a:lumMod val="75000"/>
                  </a:schemeClr>
                </a:solidFill>
                <a:latin typeface="Meiryo" panose="020B0604030504040204" pitchFamily="34" charset="-128"/>
                <a:ea typeface="Meiryo" panose="020B0604030504040204" pitchFamily="34" charset="-128"/>
                <a:cs typeface="メイリオ" panose="020B0604030504040204" pitchFamily="50" charset="-128"/>
              </a:rPr>
              <a:t>組み合わせでサイトを守る</a:t>
            </a:r>
            <a:endParaRPr kumimoji="1" lang="en-US" sz="1167" dirty="0">
              <a:solidFill>
                <a:schemeClr val="tx1">
                  <a:lumMod val="75000"/>
                </a:schemeClr>
              </a:solidFill>
              <a:latin typeface="Meiryo" panose="020B0604030504040204" pitchFamily="34" charset="-128"/>
              <a:ea typeface="Meiryo" panose="020B0604030504040204" pitchFamily="34" charset="-128"/>
              <a:cs typeface="メイリオ" panose="020B0604030504040204" pitchFamily="50" charset="-128"/>
            </a:endParaRPr>
          </a:p>
        </p:txBody>
      </p:sp>
      <p:sp>
        <p:nvSpPr>
          <p:cNvPr id="26" name="正方形/長方形 12"/>
          <p:cNvSpPr/>
          <p:nvPr/>
        </p:nvSpPr>
        <p:spPr>
          <a:xfrm>
            <a:off x="1021690" y="801198"/>
            <a:ext cx="4672913" cy="373349"/>
          </a:xfrm>
          <a:prstGeom prst="rect">
            <a:avLst/>
          </a:prstGeom>
          <a:solidFill>
            <a:srgbClr val="163D51"/>
          </a:solidFill>
          <a:ln>
            <a:no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ctr"/>
          <a:lstStyle/>
          <a:p>
            <a:pPr defTabSz="914363">
              <a:defRPr/>
            </a:pPr>
            <a:r>
              <a:rPr kumimoji="1" lang="en-US" altLang="ja-JP" sz="2000" b="1" dirty="0">
                <a:gradFill>
                  <a:gsLst>
                    <a:gs pos="0">
                      <a:srgbClr val="FAFAFA"/>
                    </a:gs>
                    <a:gs pos="100000">
                      <a:srgbClr val="FAFAFA"/>
                    </a:gs>
                  </a:gsLst>
                  <a:lin ang="5400000" scaled="1"/>
                </a:gradFill>
                <a:latin typeface="Meiryo" panose="020B0604030504040204" pitchFamily="34" charset="-128"/>
                <a:ea typeface="Meiryo" panose="020B0604030504040204" pitchFamily="34" charset="-128"/>
              </a:rPr>
              <a:t>AWS WAF</a:t>
            </a:r>
          </a:p>
        </p:txBody>
      </p:sp>
      <p:sp>
        <p:nvSpPr>
          <p:cNvPr id="27" name="正方形/長方形 12"/>
          <p:cNvSpPr/>
          <p:nvPr/>
        </p:nvSpPr>
        <p:spPr>
          <a:xfrm>
            <a:off x="6602101" y="801198"/>
            <a:ext cx="4728038" cy="373349"/>
          </a:xfrm>
          <a:prstGeom prst="rect">
            <a:avLst/>
          </a:prstGeom>
          <a:solidFill>
            <a:srgbClr val="163D51"/>
          </a:solidFill>
          <a:ln>
            <a:no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ctr"/>
          <a:lstStyle/>
          <a:p>
            <a:pPr defTabSz="914363">
              <a:defRPr/>
            </a:pPr>
            <a:r>
              <a:rPr kumimoji="1" lang="en-US" altLang="ja-JP" sz="2000" b="1" dirty="0">
                <a:gradFill>
                  <a:gsLst>
                    <a:gs pos="0">
                      <a:srgbClr val="FAFAFA"/>
                    </a:gs>
                    <a:gs pos="100000">
                      <a:srgbClr val="FAFAFA"/>
                    </a:gs>
                  </a:gsLst>
                  <a:lin ang="16200000" scaled="0"/>
                </a:gradFill>
                <a:latin typeface="Meiryo" panose="020B0604030504040204" pitchFamily="34" charset="-128"/>
                <a:ea typeface="Meiryo" panose="020B0604030504040204" pitchFamily="34" charset="-128"/>
              </a:rPr>
              <a:t>Marketplace WAFs (3</a:t>
            </a:r>
            <a:r>
              <a:rPr kumimoji="1" lang="en-US" altLang="ja-JP" sz="2000" b="1" baseline="30000" dirty="0">
                <a:gradFill>
                  <a:gsLst>
                    <a:gs pos="0">
                      <a:srgbClr val="FAFAFA"/>
                    </a:gs>
                    <a:gs pos="100000">
                      <a:srgbClr val="FAFAFA"/>
                    </a:gs>
                  </a:gsLst>
                  <a:lin ang="16200000" scaled="0"/>
                </a:gradFill>
                <a:latin typeface="Meiryo" panose="020B0604030504040204" pitchFamily="34" charset="-128"/>
                <a:ea typeface="Meiryo" panose="020B0604030504040204" pitchFamily="34" charset="-128"/>
              </a:rPr>
              <a:t>rd</a:t>
            </a:r>
            <a:r>
              <a:rPr kumimoji="1" lang="en-US" altLang="ja-JP" sz="2000" b="1" dirty="0">
                <a:gradFill>
                  <a:gsLst>
                    <a:gs pos="0">
                      <a:srgbClr val="FAFAFA"/>
                    </a:gs>
                    <a:gs pos="100000">
                      <a:srgbClr val="FAFAFA"/>
                    </a:gs>
                  </a:gsLst>
                  <a:lin ang="16200000" scaled="0"/>
                </a:gradFill>
                <a:latin typeface="Meiryo" panose="020B0604030504040204" pitchFamily="34" charset="-128"/>
                <a:ea typeface="Meiryo" panose="020B0604030504040204" pitchFamily="34" charset="-128"/>
              </a:rPr>
              <a:t> Party)</a:t>
            </a:r>
            <a:r>
              <a:rPr kumimoji="1" lang="en-US" altLang="ja-JP" sz="2000" b="1" baseline="30000" dirty="0">
                <a:gradFill>
                  <a:gsLst>
                    <a:gs pos="0">
                      <a:srgbClr val="FAFAFA"/>
                    </a:gs>
                    <a:gs pos="100000">
                      <a:srgbClr val="FAFAFA"/>
                    </a:gs>
                  </a:gsLst>
                  <a:lin ang="16200000" scaled="0"/>
                </a:gradFill>
                <a:latin typeface="Meiryo" panose="020B0604030504040204" pitchFamily="34" charset="-128"/>
                <a:ea typeface="Meiryo" panose="020B0604030504040204" pitchFamily="34" charset="-128"/>
              </a:rPr>
              <a:t>※</a:t>
            </a:r>
            <a:endParaRPr kumimoji="1" lang="ja-JP" altLang="en-US" sz="2000" b="1" baseline="30000" dirty="0">
              <a:gradFill>
                <a:gsLst>
                  <a:gs pos="0">
                    <a:srgbClr val="FAFAFA"/>
                  </a:gs>
                  <a:gs pos="100000">
                    <a:srgbClr val="FAFAFA"/>
                  </a:gs>
                </a:gsLst>
                <a:lin ang="16200000" scaled="0"/>
              </a:gradFill>
              <a:latin typeface="Meiryo" panose="020B0604030504040204" pitchFamily="34" charset="-128"/>
              <a:ea typeface="Meiryo" panose="020B0604030504040204" pitchFamily="34" charset="-128"/>
            </a:endParaRPr>
          </a:p>
        </p:txBody>
      </p:sp>
      <p:sp>
        <p:nvSpPr>
          <p:cNvPr id="28" name="正方形/長方形 27"/>
          <p:cNvSpPr/>
          <p:nvPr/>
        </p:nvSpPr>
        <p:spPr>
          <a:xfrm>
            <a:off x="6823416" y="5862042"/>
            <a:ext cx="5107327" cy="323165"/>
          </a:xfrm>
          <a:prstGeom prst="rect">
            <a:avLst/>
          </a:prstGeom>
        </p:spPr>
        <p:txBody>
          <a:bodyPr wrap="square">
            <a:spAutoFit/>
          </a:bodyPr>
          <a:lstStyle/>
          <a:p>
            <a:pPr algn="ctr" defTabSz="914363">
              <a:defRPr/>
            </a:pPr>
            <a:r>
              <a:rPr kumimoji="1" lang="en-US" altLang="ja-JP" sz="1500" dirty="0">
                <a:solidFill>
                  <a:schemeClr val="tx1">
                    <a:lumMod val="75000"/>
                  </a:schemeClr>
                </a:solidFill>
                <a:latin typeface="Meiryo" panose="020B0604030504040204" pitchFamily="34" charset="-128"/>
                <a:ea typeface="Meiryo" panose="020B0604030504040204" pitchFamily="34" charset="-128"/>
                <a:cs typeface="Meiryo" charset="-128"/>
              </a:rPr>
              <a:t>※</a:t>
            </a:r>
            <a:r>
              <a:rPr kumimoji="1" lang="ja-JP" altLang="en-US" sz="1500" dirty="0">
                <a:solidFill>
                  <a:schemeClr val="tx1">
                    <a:lumMod val="75000"/>
                  </a:schemeClr>
                </a:solidFill>
                <a:latin typeface="Meiryo" panose="020B0604030504040204" pitchFamily="34" charset="-128"/>
                <a:ea typeface="Meiryo" panose="020B0604030504040204" pitchFamily="34" charset="-128"/>
                <a:cs typeface="Meiryo" charset="-128"/>
              </a:rPr>
              <a:t>詳細な構成は </a:t>
            </a:r>
            <a:r>
              <a:rPr kumimoji="1" lang="en-US" altLang="ja-JP" sz="1500" dirty="0">
                <a:solidFill>
                  <a:schemeClr val="tx1">
                    <a:lumMod val="75000"/>
                  </a:schemeClr>
                </a:solidFill>
                <a:latin typeface="Meiryo" panose="020B0604030504040204" pitchFamily="34" charset="-128"/>
                <a:ea typeface="Meiryo" panose="020B0604030504040204" pitchFamily="34" charset="-128"/>
                <a:cs typeface="Meiryo" charset="-128"/>
              </a:rPr>
              <a:t>3rd Party WAF</a:t>
            </a:r>
            <a:r>
              <a:rPr kumimoji="1" lang="ja-JP" altLang="en-US" sz="1500" dirty="0">
                <a:solidFill>
                  <a:schemeClr val="tx1">
                    <a:lumMod val="75000"/>
                  </a:schemeClr>
                </a:solidFill>
                <a:latin typeface="Meiryo" panose="020B0604030504040204" pitchFamily="34" charset="-128"/>
                <a:ea typeface="Meiryo" panose="020B0604030504040204" pitchFamily="34" charset="-128"/>
                <a:cs typeface="Meiryo" charset="-128"/>
              </a:rPr>
              <a:t>の提供元にご確認下さい</a:t>
            </a:r>
            <a:endParaRPr kumimoji="1" lang="ja-JP" altLang="en-US" sz="1667" dirty="0">
              <a:solidFill>
                <a:schemeClr val="tx1">
                  <a:lumMod val="75000"/>
                </a:schemeClr>
              </a:solidFill>
              <a:latin typeface="Meiryo" panose="020B0604030504040204" pitchFamily="34" charset="-128"/>
              <a:ea typeface="Meiryo" panose="020B0604030504040204" pitchFamily="34" charset="-128"/>
              <a:cs typeface="Meiryo" charset="-128"/>
            </a:endParaRPr>
          </a:p>
        </p:txBody>
      </p:sp>
      <p:sp>
        <p:nvSpPr>
          <p:cNvPr id="29" name="正方形/長方形 28">
            <a:extLst>
              <a:ext uri="{FF2B5EF4-FFF2-40B4-BE49-F238E27FC236}">
                <a16:creationId xmlns:a16="http://schemas.microsoft.com/office/drawing/2014/main" id="{E09CF732-997B-9844-B527-0EEACD163B41}"/>
              </a:ext>
            </a:extLst>
          </p:cNvPr>
          <p:cNvSpPr/>
          <p:nvPr/>
        </p:nvSpPr>
        <p:spPr>
          <a:xfrm>
            <a:off x="2458447" y="3281311"/>
            <a:ext cx="1668586" cy="3892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ctr" anchorCtr="0" forceAA="0" compatLnSpc="1">
            <a:prstTxWarp prst="textNoShape">
              <a:avLst/>
            </a:prstTxWarp>
            <a:noAutofit/>
          </a:bodyPr>
          <a:lstStyle/>
          <a:p>
            <a:pPr defTabSz="914363">
              <a:defRPr/>
            </a:pPr>
            <a:r>
              <a:rPr kumimoji="1" lang="en-US" altLang="ja-JP" sz="1167" dirty="0">
                <a:solidFill>
                  <a:srgbClr val="535B63"/>
                </a:solidFill>
                <a:latin typeface="Meiryo" panose="020B0604030504040204" pitchFamily="34" charset="-128"/>
                <a:ea typeface="Meiryo" panose="020B0604030504040204" pitchFamily="34" charset="-128"/>
              </a:rPr>
              <a:t>VPC</a:t>
            </a:r>
            <a:r>
              <a:rPr kumimoji="1" lang="ja-JP" altLang="en-US" sz="1167">
                <a:solidFill>
                  <a:srgbClr val="535B63"/>
                </a:solidFill>
                <a:latin typeface="Meiryo" panose="020B0604030504040204" pitchFamily="34" charset="-128"/>
                <a:ea typeface="Meiryo" panose="020B0604030504040204" pitchFamily="34" charset="-128"/>
              </a:rPr>
              <a:t>外で脅威から保護</a:t>
            </a:r>
            <a:endParaRPr kumimoji="1" lang="ja-JP" altLang="en-US" sz="1167" dirty="0">
              <a:solidFill>
                <a:srgbClr val="535B63"/>
              </a:solidFill>
              <a:latin typeface="Meiryo" panose="020B0604030504040204" pitchFamily="34" charset="-128"/>
              <a:ea typeface="Meiryo" panose="020B0604030504040204" pitchFamily="34" charset="-128"/>
            </a:endParaRPr>
          </a:p>
        </p:txBody>
      </p:sp>
      <p:pic>
        <p:nvPicPr>
          <p:cNvPr id="30" name="Graphic 8">
            <a:extLst>
              <a:ext uri="{FF2B5EF4-FFF2-40B4-BE49-F238E27FC236}">
                <a16:creationId xmlns:a16="http://schemas.microsoft.com/office/drawing/2014/main" id="{7B87D4AB-E015-3849-A6A0-6A68E4C1EA42}"/>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4804330" y="5615283"/>
            <a:ext cx="497625" cy="497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 name="Graphic 8">
            <a:extLst>
              <a:ext uri="{FF2B5EF4-FFF2-40B4-BE49-F238E27FC236}">
                <a16:creationId xmlns:a16="http://schemas.microsoft.com/office/drawing/2014/main" id="{E403BC9F-E7FB-7043-A8ED-4B73CE5AA6B5}"/>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2802761" y="4294199"/>
            <a:ext cx="497625" cy="497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フリーフォーム 32"/>
          <p:cNvSpPr/>
          <p:nvPr/>
        </p:nvSpPr>
        <p:spPr>
          <a:xfrm>
            <a:off x="1376543" y="4760199"/>
            <a:ext cx="1627647" cy="911123"/>
          </a:xfrm>
          <a:custGeom>
            <a:avLst/>
            <a:gdLst>
              <a:gd name="connsiteX0" fmla="*/ 0 w 1220735"/>
              <a:gd name="connsiteY0" fmla="*/ 286038 h 397798"/>
              <a:gd name="connsiteX1" fmla="*/ 1219200 w 1220735"/>
              <a:gd name="connsiteY1" fmla="*/ 1558 h 397798"/>
              <a:gd name="connsiteX2" fmla="*/ 274320 w 1220735"/>
              <a:gd name="connsiteY2" fmla="*/ 397798 h 397798"/>
              <a:gd name="connsiteX3" fmla="*/ 274320 w 1220735"/>
              <a:gd name="connsiteY3" fmla="*/ 397798 h 397798"/>
            </a:gdLst>
            <a:ahLst/>
            <a:cxnLst>
              <a:cxn ang="0">
                <a:pos x="connsiteX0" y="connsiteY0"/>
              </a:cxn>
              <a:cxn ang="0">
                <a:pos x="connsiteX1" y="connsiteY1"/>
              </a:cxn>
              <a:cxn ang="0">
                <a:pos x="connsiteX2" y="connsiteY2"/>
              </a:cxn>
              <a:cxn ang="0">
                <a:pos x="connsiteX3" y="connsiteY3"/>
              </a:cxn>
            </a:cxnLst>
            <a:rect l="l" t="t" r="r" b="b"/>
            <a:pathLst>
              <a:path w="1220735" h="397798">
                <a:moveTo>
                  <a:pt x="0" y="286038"/>
                </a:moveTo>
                <a:cubicBezTo>
                  <a:pt x="586740" y="134484"/>
                  <a:pt x="1173480" y="-17069"/>
                  <a:pt x="1219200" y="1558"/>
                </a:cubicBezTo>
                <a:cubicBezTo>
                  <a:pt x="1264920" y="20185"/>
                  <a:pt x="274320" y="397798"/>
                  <a:pt x="274320" y="397798"/>
                </a:cubicBezTo>
                <a:lnTo>
                  <a:pt x="274320" y="397798"/>
                </a:lnTo>
              </a:path>
            </a:pathLst>
          </a:custGeom>
          <a:ln w="19050">
            <a:tailEnd type="arrow"/>
          </a:ln>
          <a:effectLst/>
        </p:spPr>
        <p:style>
          <a:lnRef idx="3">
            <a:schemeClr val="accent6"/>
          </a:lnRef>
          <a:fillRef idx="0">
            <a:schemeClr val="accent6"/>
          </a:fillRef>
          <a:effectRef idx="2">
            <a:schemeClr val="accent6"/>
          </a:effectRef>
          <a:fontRef idx="minor">
            <a:schemeClr val="tx1"/>
          </a:fontRef>
        </p:style>
        <p:txBody>
          <a:bodyPr rtlCol="0" anchor="ctr"/>
          <a:lstStyle/>
          <a:p>
            <a:pPr algn="ctr" defTabSz="914363">
              <a:defRPr/>
            </a:pPr>
            <a:endParaRPr kumimoji="1" lang="en-US" sz="1333">
              <a:solidFill>
                <a:srgbClr val="232F3D"/>
              </a:solidFill>
              <a:latin typeface="Meiryo" panose="020B0604030504040204" pitchFamily="34" charset="-128"/>
              <a:ea typeface="Meiryo" panose="020B0604030504040204" pitchFamily="34" charset="-128"/>
              <a:cs typeface="メイリオ" panose="020B0604030504040204" pitchFamily="50" charset="-128"/>
            </a:endParaRPr>
          </a:p>
        </p:txBody>
      </p:sp>
      <p:cxnSp>
        <p:nvCxnSpPr>
          <p:cNvPr id="34" name="曲線コネクタ 33"/>
          <p:cNvCxnSpPr>
            <a:cxnSpLocks/>
            <a:endCxn id="30" idx="1"/>
          </p:cNvCxnSpPr>
          <p:nvPr/>
        </p:nvCxnSpPr>
        <p:spPr>
          <a:xfrm>
            <a:off x="1661577" y="4429884"/>
            <a:ext cx="3142753" cy="1434212"/>
          </a:xfrm>
          <a:prstGeom prst="curvedConnector3">
            <a:avLst>
              <a:gd name="adj1" fmla="val 50000"/>
            </a:avLst>
          </a:prstGeom>
          <a:ln>
            <a:solidFill>
              <a:srgbClr val="0070C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5" name="曲線コネクタ 34"/>
          <p:cNvCxnSpPr>
            <a:cxnSpLocks/>
            <a:stCxn id="84" idx="0"/>
          </p:cNvCxnSpPr>
          <p:nvPr/>
        </p:nvCxnSpPr>
        <p:spPr>
          <a:xfrm rot="5400000" flipH="1" flipV="1">
            <a:off x="2441733" y="4825795"/>
            <a:ext cx="731820" cy="604786"/>
          </a:xfrm>
          <a:prstGeom prst="curvedConnector3">
            <a:avLst>
              <a:gd name="adj1" fmla="val 50000"/>
            </a:avLst>
          </a:prstGeom>
          <a:ln>
            <a:solidFill>
              <a:schemeClr val="accent1"/>
            </a:solidFill>
            <a:prstDash val="sysDash"/>
            <a:tailEnd type="triangle"/>
          </a:ln>
          <a:effectLst/>
        </p:spPr>
        <p:style>
          <a:lnRef idx="2">
            <a:schemeClr val="accent1"/>
          </a:lnRef>
          <a:fillRef idx="0">
            <a:schemeClr val="accent1"/>
          </a:fillRef>
          <a:effectRef idx="1">
            <a:schemeClr val="accent1"/>
          </a:effectRef>
          <a:fontRef idx="minor">
            <a:schemeClr val="tx1"/>
          </a:fontRef>
        </p:style>
      </p:cxnSp>
      <p:sp>
        <p:nvSpPr>
          <p:cNvPr id="36" name="Rectangle 6">
            <a:extLst>
              <a:ext uri="{FF2B5EF4-FFF2-40B4-BE49-F238E27FC236}">
                <a16:creationId xmlns:a16="http://schemas.microsoft.com/office/drawing/2014/main" id="{97C0066E-F4FA-724A-BA13-F067332C4B29}"/>
              </a:ext>
            </a:extLst>
          </p:cNvPr>
          <p:cNvSpPr/>
          <p:nvPr/>
        </p:nvSpPr>
        <p:spPr>
          <a:xfrm>
            <a:off x="4247942" y="3325918"/>
            <a:ext cx="1565480" cy="1838423"/>
          </a:xfrm>
          <a:prstGeom prst="rect">
            <a:avLst/>
          </a:prstGeom>
          <a:noFill/>
          <a:ln w="12700">
            <a:solidFill>
              <a:srgbClr val="1E8900"/>
            </a:solidFill>
          </a:ln>
        </p:spPr>
        <p:style>
          <a:lnRef idx="2">
            <a:schemeClr val="accent1">
              <a:shade val="50000"/>
            </a:schemeClr>
          </a:lnRef>
          <a:fillRef idx="1">
            <a:schemeClr val="accent1"/>
          </a:fillRef>
          <a:effectRef idx="0">
            <a:schemeClr val="accent1"/>
          </a:effectRef>
          <a:fontRef idx="minor">
            <a:schemeClr val="lt1"/>
          </a:fontRef>
        </p:style>
        <p:txBody>
          <a:bodyPr lIns="360000" tIns="48000"/>
          <a:lstStyle/>
          <a:p>
            <a:pPr defTabSz="914363">
              <a:defRPr/>
            </a:pPr>
            <a:r>
              <a:rPr kumimoji="1" lang="en-US" sz="1167" dirty="0">
                <a:ln w="0"/>
                <a:solidFill>
                  <a:srgbClr val="1E8900"/>
                </a:solidFill>
                <a:latin typeface="Meiryo" panose="020B0604030504040204" pitchFamily="34" charset="-128"/>
                <a:ea typeface="Meiryo" panose="020B0604030504040204" pitchFamily="34" charset="-128"/>
                <a:cs typeface="Arial" panose="020B0604020202020204" pitchFamily="34" charset="0"/>
              </a:rPr>
              <a:t>VPC</a:t>
            </a:r>
          </a:p>
        </p:txBody>
      </p:sp>
      <p:pic>
        <p:nvPicPr>
          <p:cNvPr id="37" name="Graphic 28">
            <a:extLst>
              <a:ext uri="{FF2B5EF4-FFF2-40B4-BE49-F238E27FC236}">
                <a16:creationId xmlns:a16="http://schemas.microsoft.com/office/drawing/2014/main" id="{897D4D09-5202-F044-B2C3-1B40B989B10F}"/>
              </a:ext>
            </a:extLst>
          </p:cNvPr>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4247942" y="3325919"/>
            <a:ext cx="287458" cy="2874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 name="Graphic 60">
            <a:extLst>
              <a:ext uri="{FF2B5EF4-FFF2-40B4-BE49-F238E27FC236}">
                <a16:creationId xmlns:a16="http://schemas.microsoft.com/office/drawing/2014/main" id="{8684597F-E37A-E24F-9D51-DEA92D162375}"/>
              </a:ext>
            </a:extLst>
          </p:cNvPr>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5052486" y="3732637"/>
            <a:ext cx="497624" cy="497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 name="Graphic 60">
            <a:extLst>
              <a:ext uri="{FF2B5EF4-FFF2-40B4-BE49-F238E27FC236}">
                <a16:creationId xmlns:a16="http://schemas.microsoft.com/office/drawing/2014/main" id="{6C8EE941-4711-AB41-A7E0-382E55352473}"/>
              </a:ext>
            </a:extLst>
          </p:cNvPr>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5071632" y="4356367"/>
            <a:ext cx="497624" cy="497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Rectangle 30">
            <a:extLst>
              <a:ext uri="{FF2B5EF4-FFF2-40B4-BE49-F238E27FC236}">
                <a16:creationId xmlns:a16="http://schemas.microsoft.com/office/drawing/2014/main" id="{6F84043C-EE76-3E45-A897-763E768A9226}"/>
              </a:ext>
            </a:extLst>
          </p:cNvPr>
          <p:cNvSpPr/>
          <p:nvPr/>
        </p:nvSpPr>
        <p:spPr>
          <a:xfrm>
            <a:off x="4363609" y="3683040"/>
            <a:ext cx="1328258" cy="1249344"/>
          </a:xfrm>
          <a:prstGeom prst="rect">
            <a:avLst/>
          </a:prstGeom>
          <a:noFill/>
          <a:ln w="12700">
            <a:solidFill>
              <a:srgbClr val="DF3312"/>
            </a:solidFill>
          </a:ln>
        </p:spPr>
        <p:style>
          <a:lnRef idx="2">
            <a:schemeClr val="accent1">
              <a:shade val="50000"/>
            </a:schemeClr>
          </a:lnRef>
          <a:fillRef idx="1">
            <a:schemeClr val="accent1"/>
          </a:fillRef>
          <a:effectRef idx="0">
            <a:schemeClr val="accent1"/>
          </a:effectRef>
          <a:fontRef idx="minor">
            <a:schemeClr val="lt1"/>
          </a:fontRef>
        </p:style>
        <p:txBody>
          <a:bodyPr tIns="48000" anchorCtr="1"/>
          <a:lstStyle/>
          <a:p>
            <a:pPr defTabSz="914363">
              <a:defRPr/>
            </a:pPr>
            <a:endParaRPr kumimoji="1" lang="en-US" sz="1167" dirty="0">
              <a:solidFill>
                <a:srgbClr val="DF3312"/>
              </a:solidFill>
              <a:latin typeface="Meiryo" panose="020B0604030504040204" pitchFamily="34" charset="-128"/>
              <a:ea typeface="Meiryo" panose="020B0604030504040204" pitchFamily="34" charset="-128"/>
              <a:cs typeface="Arial" panose="020B0604020202020204" pitchFamily="34" charset="0"/>
            </a:endParaRPr>
          </a:p>
        </p:txBody>
      </p:sp>
      <p:sp>
        <p:nvSpPr>
          <p:cNvPr id="42" name="Rectangle 6">
            <a:extLst>
              <a:ext uri="{FF2B5EF4-FFF2-40B4-BE49-F238E27FC236}">
                <a16:creationId xmlns:a16="http://schemas.microsoft.com/office/drawing/2014/main" id="{BCBA4F57-AB42-3444-9F35-583318FD154C}"/>
              </a:ext>
            </a:extLst>
          </p:cNvPr>
          <p:cNvSpPr/>
          <p:nvPr/>
        </p:nvSpPr>
        <p:spPr>
          <a:xfrm>
            <a:off x="7459543" y="3268545"/>
            <a:ext cx="3993835" cy="2444792"/>
          </a:xfrm>
          <a:prstGeom prst="rect">
            <a:avLst/>
          </a:prstGeom>
          <a:noFill/>
          <a:ln w="12700">
            <a:solidFill>
              <a:srgbClr val="1E8900"/>
            </a:solidFill>
          </a:ln>
        </p:spPr>
        <p:style>
          <a:lnRef idx="2">
            <a:schemeClr val="accent1">
              <a:shade val="50000"/>
            </a:schemeClr>
          </a:lnRef>
          <a:fillRef idx="1">
            <a:schemeClr val="accent1"/>
          </a:fillRef>
          <a:effectRef idx="0">
            <a:schemeClr val="accent1"/>
          </a:effectRef>
          <a:fontRef idx="minor">
            <a:schemeClr val="lt1"/>
          </a:fontRef>
        </p:style>
        <p:txBody>
          <a:bodyPr lIns="360000" tIns="48000"/>
          <a:lstStyle/>
          <a:p>
            <a:pPr defTabSz="914363">
              <a:defRPr/>
            </a:pPr>
            <a:r>
              <a:rPr kumimoji="1" lang="en-US" sz="1167" dirty="0">
                <a:ln w="0"/>
                <a:solidFill>
                  <a:srgbClr val="1E8900"/>
                </a:solidFill>
                <a:latin typeface="Meiryo" panose="020B0604030504040204" pitchFamily="34" charset="-128"/>
                <a:ea typeface="Meiryo" panose="020B0604030504040204" pitchFamily="34" charset="-128"/>
                <a:cs typeface="Arial" panose="020B0604020202020204" pitchFamily="34" charset="0"/>
              </a:rPr>
              <a:t>VPC</a:t>
            </a:r>
          </a:p>
        </p:txBody>
      </p:sp>
      <p:pic>
        <p:nvPicPr>
          <p:cNvPr id="43" name="Graphic 28">
            <a:extLst>
              <a:ext uri="{FF2B5EF4-FFF2-40B4-BE49-F238E27FC236}">
                <a16:creationId xmlns:a16="http://schemas.microsoft.com/office/drawing/2014/main" id="{C88ADA99-BC5A-7B43-9980-8D50FD692E4A}"/>
              </a:ext>
            </a:extLst>
          </p:cNvPr>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7459543" y="3268545"/>
            <a:ext cx="287458" cy="2874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 name="Graphic 17">
            <a:extLst>
              <a:ext uri="{FF2B5EF4-FFF2-40B4-BE49-F238E27FC236}">
                <a16:creationId xmlns:a16="http://schemas.microsoft.com/office/drawing/2014/main" id="{E0C17DFD-51EE-3346-92AF-8FBE4632E151}"/>
              </a:ext>
            </a:extLst>
          </p:cNvPr>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7747003" y="3612951"/>
            <a:ext cx="373396" cy="3733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 name="Graphic 17">
            <a:extLst>
              <a:ext uri="{FF2B5EF4-FFF2-40B4-BE49-F238E27FC236}">
                <a16:creationId xmlns:a16="http://schemas.microsoft.com/office/drawing/2014/main" id="{65AE0002-292F-CD47-B1E4-05C83AEBE678}"/>
              </a:ext>
            </a:extLst>
          </p:cNvPr>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7728473" y="4330716"/>
            <a:ext cx="373396" cy="3733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 name="Graphic 17">
            <a:extLst>
              <a:ext uri="{FF2B5EF4-FFF2-40B4-BE49-F238E27FC236}">
                <a16:creationId xmlns:a16="http://schemas.microsoft.com/office/drawing/2014/main" id="{2D1E95B2-0F8B-B247-81B7-07EF220ED4C7}"/>
              </a:ext>
            </a:extLst>
          </p:cNvPr>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7728472" y="5018354"/>
            <a:ext cx="373396" cy="3733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 name="Graphic 60">
            <a:extLst>
              <a:ext uri="{FF2B5EF4-FFF2-40B4-BE49-F238E27FC236}">
                <a16:creationId xmlns:a16="http://schemas.microsoft.com/office/drawing/2014/main" id="{1ACDF32F-128D-6643-8AEC-2B38BEBBDCF2}"/>
              </a:ext>
            </a:extLst>
          </p:cNvPr>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8824086" y="4031622"/>
            <a:ext cx="373396" cy="3733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 name="テキスト ボックス 47">
            <a:extLst>
              <a:ext uri="{FF2B5EF4-FFF2-40B4-BE49-F238E27FC236}">
                <a16:creationId xmlns:a16="http://schemas.microsoft.com/office/drawing/2014/main" id="{488D2CEB-13A9-E347-8152-A6B6D627FAAE}"/>
              </a:ext>
            </a:extLst>
          </p:cNvPr>
          <p:cNvSpPr txBox="1"/>
          <p:nvPr/>
        </p:nvSpPr>
        <p:spPr>
          <a:xfrm>
            <a:off x="7611870" y="3934198"/>
            <a:ext cx="663962" cy="369332"/>
          </a:xfrm>
          <a:prstGeom prst="rect">
            <a:avLst/>
          </a:prstGeom>
          <a:noFill/>
        </p:spPr>
        <p:txBody>
          <a:bodyPr wrap="none" rtlCol="0">
            <a:noAutofit/>
          </a:bodyPr>
          <a:lstStyle/>
          <a:p>
            <a:pPr algn="ctr" defTabSz="914363">
              <a:defRPr/>
            </a:pPr>
            <a:r>
              <a:rPr kumimoji="1" lang="en-US" sz="833" dirty="0">
                <a:solidFill>
                  <a:srgbClr val="232F3D"/>
                </a:solidFill>
                <a:latin typeface="Meiryo" panose="020B0604030504040204" pitchFamily="34" charset="-128"/>
                <a:ea typeface="Meiryo" panose="020B0604030504040204" pitchFamily="34" charset="-128"/>
                <a:cs typeface="メイリオ" panose="020B0604030504040204" pitchFamily="50" charset="-128"/>
              </a:rPr>
              <a:t>ELB1</a:t>
            </a:r>
          </a:p>
        </p:txBody>
      </p:sp>
      <p:sp>
        <p:nvSpPr>
          <p:cNvPr id="49" name="テキスト ボックス 48">
            <a:extLst>
              <a:ext uri="{FF2B5EF4-FFF2-40B4-BE49-F238E27FC236}">
                <a16:creationId xmlns:a16="http://schemas.microsoft.com/office/drawing/2014/main" id="{E6BB32E1-6416-1F41-930B-4AE2EC4B09DE}"/>
              </a:ext>
            </a:extLst>
          </p:cNvPr>
          <p:cNvSpPr txBox="1"/>
          <p:nvPr/>
        </p:nvSpPr>
        <p:spPr>
          <a:xfrm>
            <a:off x="7610072" y="4655285"/>
            <a:ext cx="663962" cy="369332"/>
          </a:xfrm>
          <a:prstGeom prst="rect">
            <a:avLst/>
          </a:prstGeom>
          <a:noFill/>
        </p:spPr>
        <p:txBody>
          <a:bodyPr wrap="none" rtlCol="0">
            <a:noAutofit/>
          </a:bodyPr>
          <a:lstStyle/>
          <a:p>
            <a:pPr algn="ctr" defTabSz="914363">
              <a:defRPr/>
            </a:pPr>
            <a:r>
              <a:rPr kumimoji="1" lang="en-US" sz="833" dirty="0">
                <a:solidFill>
                  <a:srgbClr val="232F3D"/>
                </a:solidFill>
                <a:latin typeface="Meiryo" panose="020B0604030504040204" pitchFamily="34" charset="-128"/>
                <a:ea typeface="Meiryo" panose="020B0604030504040204" pitchFamily="34" charset="-128"/>
                <a:cs typeface="メイリオ" panose="020B0604030504040204" pitchFamily="50" charset="-128"/>
              </a:rPr>
              <a:t>ELB2</a:t>
            </a:r>
          </a:p>
        </p:txBody>
      </p:sp>
      <p:sp>
        <p:nvSpPr>
          <p:cNvPr id="50" name="テキスト ボックス 49">
            <a:extLst>
              <a:ext uri="{FF2B5EF4-FFF2-40B4-BE49-F238E27FC236}">
                <a16:creationId xmlns:a16="http://schemas.microsoft.com/office/drawing/2014/main" id="{1007C03E-C37A-6F41-9A7D-D32CC96D9116}"/>
              </a:ext>
            </a:extLst>
          </p:cNvPr>
          <p:cNvSpPr txBox="1"/>
          <p:nvPr/>
        </p:nvSpPr>
        <p:spPr>
          <a:xfrm>
            <a:off x="7619064" y="5344005"/>
            <a:ext cx="663962" cy="369332"/>
          </a:xfrm>
          <a:prstGeom prst="rect">
            <a:avLst/>
          </a:prstGeom>
          <a:noFill/>
        </p:spPr>
        <p:txBody>
          <a:bodyPr wrap="none" rtlCol="0">
            <a:noAutofit/>
          </a:bodyPr>
          <a:lstStyle/>
          <a:p>
            <a:pPr algn="ctr" defTabSz="914363">
              <a:defRPr/>
            </a:pPr>
            <a:r>
              <a:rPr kumimoji="1" lang="en-US" sz="833" dirty="0">
                <a:solidFill>
                  <a:srgbClr val="232F3D"/>
                </a:solidFill>
                <a:latin typeface="Meiryo" panose="020B0604030504040204" pitchFamily="34" charset="-128"/>
                <a:ea typeface="Meiryo" panose="020B0604030504040204" pitchFamily="34" charset="-128"/>
                <a:cs typeface="メイリオ" panose="020B0604030504040204" pitchFamily="50" charset="-128"/>
              </a:rPr>
              <a:t>ELB3</a:t>
            </a:r>
          </a:p>
        </p:txBody>
      </p:sp>
      <p:sp>
        <p:nvSpPr>
          <p:cNvPr id="51" name="テキスト ボックス 50">
            <a:extLst>
              <a:ext uri="{FF2B5EF4-FFF2-40B4-BE49-F238E27FC236}">
                <a16:creationId xmlns:a16="http://schemas.microsoft.com/office/drawing/2014/main" id="{1634C0A2-CCD1-9146-B3C4-3D8FB25DCE61}"/>
              </a:ext>
            </a:extLst>
          </p:cNvPr>
          <p:cNvSpPr txBox="1"/>
          <p:nvPr/>
        </p:nvSpPr>
        <p:spPr>
          <a:xfrm>
            <a:off x="8655393" y="4355099"/>
            <a:ext cx="775125" cy="265352"/>
          </a:xfrm>
          <a:prstGeom prst="rect">
            <a:avLst/>
          </a:prstGeom>
          <a:noFill/>
        </p:spPr>
        <p:txBody>
          <a:bodyPr wrap="none" rtlCol="0">
            <a:noAutofit/>
          </a:bodyPr>
          <a:lstStyle/>
          <a:p>
            <a:pPr algn="ctr" defTabSz="914363">
              <a:defRPr/>
            </a:pPr>
            <a:r>
              <a:rPr kumimoji="1" lang="en-US" sz="833" dirty="0">
                <a:solidFill>
                  <a:srgbClr val="232F3D"/>
                </a:solidFill>
                <a:latin typeface="Meiryo" panose="020B0604030504040204" pitchFamily="34" charset="-128"/>
                <a:ea typeface="Meiryo" panose="020B0604030504040204" pitchFamily="34" charset="-128"/>
                <a:cs typeface="メイリオ" panose="020B0604030504040204" pitchFamily="50" charset="-128"/>
              </a:rPr>
              <a:t>WAF on EC2</a:t>
            </a:r>
          </a:p>
        </p:txBody>
      </p:sp>
      <p:sp>
        <p:nvSpPr>
          <p:cNvPr id="52" name="Rectangle 12">
            <a:extLst>
              <a:ext uri="{FF2B5EF4-FFF2-40B4-BE49-F238E27FC236}">
                <a16:creationId xmlns:a16="http://schemas.microsoft.com/office/drawing/2014/main" id="{5673F6B5-DE9E-6142-94E5-96D79602E8FD}"/>
              </a:ext>
            </a:extLst>
          </p:cNvPr>
          <p:cNvSpPr/>
          <p:nvPr/>
        </p:nvSpPr>
        <p:spPr>
          <a:xfrm>
            <a:off x="8596768" y="3509141"/>
            <a:ext cx="913913" cy="1857987"/>
          </a:xfrm>
          <a:prstGeom prst="rect">
            <a:avLst/>
          </a:prstGeom>
          <a:noFill/>
          <a:ln w="12700">
            <a:solidFill>
              <a:srgbClr val="D86613"/>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121920"/>
          <a:lstStyle/>
          <a:p>
            <a:pPr algn="ctr" defTabSz="914363">
              <a:defRPr/>
            </a:pPr>
            <a:endParaRPr kumimoji="1" lang="en-US" sz="833" dirty="0">
              <a:solidFill>
                <a:srgbClr val="D86613"/>
              </a:solidFill>
              <a:latin typeface="Meiryo" panose="020B0604030504040204" pitchFamily="34" charset="-128"/>
              <a:ea typeface="Meiryo" panose="020B0604030504040204" pitchFamily="34" charset="-128"/>
              <a:cs typeface="Arial" panose="020B0604020202020204" pitchFamily="34" charset="0"/>
            </a:endParaRPr>
          </a:p>
        </p:txBody>
      </p:sp>
      <p:pic>
        <p:nvPicPr>
          <p:cNvPr id="53" name="Graphic 18">
            <a:extLst>
              <a:ext uri="{FF2B5EF4-FFF2-40B4-BE49-F238E27FC236}">
                <a16:creationId xmlns:a16="http://schemas.microsoft.com/office/drawing/2014/main" id="{1AB9F4A5-415B-E741-9F51-31635A3AFB36}"/>
              </a:ext>
            </a:extLst>
          </p:cNvPr>
          <p:cNvPicPr>
            <a:picLocks noChangeAspect="1" noChangeArrowheads="1"/>
          </p:cNvPicPr>
          <p:nvPr/>
        </p:nvPicPr>
        <p:blipFill>
          <a:blip r:embed="rId11" cstate="email">
            <a:extLst>
              <a:ext uri="{28A0092B-C50C-407E-A947-70E740481C1C}">
                <a14:useLocalDpi xmlns:a14="http://schemas.microsoft.com/office/drawing/2010/main"/>
              </a:ext>
            </a:extLst>
          </a:blip>
          <a:srcRect/>
          <a:stretch>
            <a:fillRect/>
          </a:stretch>
        </p:blipFill>
        <p:spPr bwMode="auto">
          <a:xfrm>
            <a:off x="8872695" y="3498351"/>
            <a:ext cx="287460" cy="287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 name="Graphic 60">
            <a:extLst>
              <a:ext uri="{FF2B5EF4-FFF2-40B4-BE49-F238E27FC236}">
                <a16:creationId xmlns:a16="http://schemas.microsoft.com/office/drawing/2014/main" id="{170E0657-91DA-534C-8B64-6C94F752FB51}"/>
              </a:ext>
            </a:extLst>
          </p:cNvPr>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8822290" y="4720342"/>
            <a:ext cx="373396" cy="3733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 name="テキスト ボックス 54">
            <a:extLst>
              <a:ext uri="{FF2B5EF4-FFF2-40B4-BE49-F238E27FC236}">
                <a16:creationId xmlns:a16="http://schemas.microsoft.com/office/drawing/2014/main" id="{F4684BAE-4050-7145-8F59-545EE3F748D8}"/>
              </a:ext>
            </a:extLst>
          </p:cNvPr>
          <p:cNvSpPr txBox="1"/>
          <p:nvPr/>
        </p:nvSpPr>
        <p:spPr>
          <a:xfrm>
            <a:off x="8653596" y="5043819"/>
            <a:ext cx="775125" cy="265352"/>
          </a:xfrm>
          <a:prstGeom prst="rect">
            <a:avLst/>
          </a:prstGeom>
          <a:noFill/>
        </p:spPr>
        <p:txBody>
          <a:bodyPr wrap="none" rtlCol="0">
            <a:noAutofit/>
          </a:bodyPr>
          <a:lstStyle/>
          <a:p>
            <a:pPr algn="ctr" defTabSz="914363">
              <a:defRPr/>
            </a:pPr>
            <a:r>
              <a:rPr kumimoji="1" lang="en-US" sz="833" dirty="0">
                <a:solidFill>
                  <a:srgbClr val="232F3D"/>
                </a:solidFill>
                <a:latin typeface="Meiryo" panose="020B0604030504040204" pitchFamily="34" charset="-128"/>
                <a:ea typeface="Meiryo" panose="020B0604030504040204" pitchFamily="34" charset="-128"/>
                <a:cs typeface="メイリオ" panose="020B0604030504040204" pitchFamily="50" charset="-128"/>
              </a:rPr>
              <a:t>WAF on EC2</a:t>
            </a:r>
          </a:p>
        </p:txBody>
      </p:sp>
      <p:sp>
        <p:nvSpPr>
          <p:cNvPr id="56" name="Rectangle 10">
            <a:extLst>
              <a:ext uri="{FF2B5EF4-FFF2-40B4-BE49-F238E27FC236}">
                <a16:creationId xmlns:a16="http://schemas.microsoft.com/office/drawing/2014/main" id="{E832FA9D-3260-8742-A600-544A913A74BC}"/>
              </a:ext>
            </a:extLst>
          </p:cNvPr>
          <p:cNvSpPr/>
          <p:nvPr/>
        </p:nvSpPr>
        <p:spPr>
          <a:xfrm>
            <a:off x="8401198" y="3830384"/>
            <a:ext cx="2865087" cy="725160"/>
          </a:xfrm>
          <a:prstGeom prst="rect">
            <a:avLst/>
          </a:prstGeom>
          <a:noFill/>
          <a:ln w="12700">
            <a:solidFill>
              <a:srgbClr val="5B9CD5"/>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120000" tIns="48000" rIns="48000"/>
          <a:lstStyle/>
          <a:p>
            <a:pPr algn="r" defTabSz="914363">
              <a:defRPr/>
            </a:pPr>
            <a:r>
              <a:rPr kumimoji="1" lang="en-US" sz="833" dirty="0">
                <a:solidFill>
                  <a:srgbClr val="5B9CD5"/>
                </a:solidFill>
                <a:latin typeface="Meiryo" panose="020B0604030504040204" pitchFamily="34" charset="-128"/>
                <a:ea typeface="Meiryo" panose="020B0604030504040204" pitchFamily="34" charset="-128"/>
                <a:cs typeface="Arial" panose="020B0604020202020204" pitchFamily="34" charset="0"/>
              </a:rPr>
              <a:t>Availability Zone1</a:t>
            </a:r>
          </a:p>
        </p:txBody>
      </p:sp>
      <p:sp>
        <p:nvSpPr>
          <p:cNvPr id="57" name="Rectangle 10">
            <a:extLst>
              <a:ext uri="{FF2B5EF4-FFF2-40B4-BE49-F238E27FC236}">
                <a16:creationId xmlns:a16="http://schemas.microsoft.com/office/drawing/2014/main" id="{F2E6CA7A-27F0-EF44-95AD-E1996236E17B}"/>
              </a:ext>
            </a:extLst>
          </p:cNvPr>
          <p:cNvSpPr/>
          <p:nvPr/>
        </p:nvSpPr>
        <p:spPr>
          <a:xfrm>
            <a:off x="8401198" y="4662976"/>
            <a:ext cx="2865087" cy="704151"/>
          </a:xfrm>
          <a:prstGeom prst="rect">
            <a:avLst/>
          </a:prstGeom>
          <a:noFill/>
          <a:ln w="12700">
            <a:solidFill>
              <a:srgbClr val="5B9CD5"/>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120000" tIns="48000" rIns="48000"/>
          <a:lstStyle/>
          <a:p>
            <a:pPr algn="r" defTabSz="914363">
              <a:defRPr/>
            </a:pPr>
            <a:r>
              <a:rPr kumimoji="1" lang="en-US" sz="833" dirty="0">
                <a:solidFill>
                  <a:srgbClr val="5B9CD5"/>
                </a:solidFill>
                <a:latin typeface="Meiryo" panose="020B0604030504040204" pitchFamily="34" charset="-128"/>
                <a:ea typeface="Meiryo" panose="020B0604030504040204" pitchFamily="34" charset="-128"/>
                <a:cs typeface="Arial" panose="020B0604020202020204" pitchFamily="34" charset="0"/>
              </a:rPr>
              <a:t>Availability Zone2</a:t>
            </a:r>
          </a:p>
        </p:txBody>
      </p:sp>
      <p:pic>
        <p:nvPicPr>
          <p:cNvPr id="58" name="Graphic 17">
            <a:extLst>
              <a:ext uri="{FF2B5EF4-FFF2-40B4-BE49-F238E27FC236}">
                <a16:creationId xmlns:a16="http://schemas.microsoft.com/office/drawing/2014/main" id="{755E744D-0140-E741-BFD5-C21421874856}"/>
              </a:ext>
            </a:extLst>
          </p:cNvPr>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9696801" y="4394201"/>
            <a:ext cx="373396" cy="3733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 name="Graphic 60">
            <a:extLst>
              <a:ext uri="{FF2B5EF4-FFF2-40B4-BE49-F238E27FC236}">
                <a16:creationId xmlns:a16="http://schemas.microsoft.com/office/drawing/2014/main" id="{EDAAD467-8666-8442-9074-859EFEC232D1}"/>
              </a:ext>
            </a:extLst>
          </p:cNvPr>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10573924" y="4028814"/>
            <a:ext cx="373396" cy="3733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 name="テキスト ボックス 59">
            <a:extLst>
              <a:ext uri="{FF2B5EF4-FFF2-40B4-BE49-F238E27FC236}">
                <a16:creationId xmlns:a16="http://schemas.microsoft.com/office/drawing/2014/main" id="{61C5A02A-E863-C84C-AE03-4E6B0ACA5418}"/>
              </a:ext>
            </a:extLst>
          </p:cNvPr>
          <p:cNvSpPr txBox="1"/>
          <p:nvPr/>
        </p:nvSpPr>
        <p:spPr>
          <a:xfrm>
            <a:off x="10297337" y="4352292"/>
            <a:ext cx="947575" cy="265352"/>
          </a:xfrm>
          <a:prstGeom prst="rect">
            <a:avLst/>
          </a:prstGeom>
          <a:noFill/>
        </p:spPr>
        <p:txBody>
          <a:bodyPr wrap="none" rtlCol="0">
            <a:noAutofit/>
          </a:bodyPr>
          <a:lstStyle/>
          <a:p>
            <a:pPr algn="ctr" defTabSz="914363">
              <a:defRPr/>
            </a:pPr>
            <a:r>
              <a:rPr kumimoji="1" lang="en-US" sz="833" dirty="0" err="1">
                <a:solidFill>
                  <a:srgbClr val="232F3D"/>
                </a:solidFill>
                <a:latin typeface="Meiryo" panose="020B0604030504040204" pitchFamily="34" charset="-128"/>
                <a:ea typeface="Meiryo" panose="020B0604030504040204" pitchFamily="34" charset="-128"/>
                <a:cs typeface="メイリオ" panose="020B0604030504040204" pitchFamily="50" charset="-128"/>
              </a:rPr>
              <a:t>WebAP</a:t>
            </a:r>
            <a:r>
              <a:rPr kumimoji="1" lang="en-US" sz="833" dirty="0">
                <a:solidFill>
                  <a:srgbClr val="232F3D"/>
                </a:solidFill>
                <a:latin typeface="Meiryo" panose="020B0604030504040204" pitchFamily="34" charset="-128"/>
                <a:ea typeface="Meiryo" panose="020B0604030504040204" pitchFamily="34" charset="-128"/>
                <a:cs typeface="メイリオ" panose="020B0604030504040204" pitchFamily="50" charset="-128"/>
              </a:rPr>
              <a:t> Servers</a:t>
            </a:r>
          </a:p>
        </p:txBody>
      </p:sp>
      <p:pic>
        <p:nvPicPr>
          <p:cNvPr id="61" name="Graphic 60">
            <a:extLst>
              <a:ext uri="{FF2B5EF4-FFF2-40B4-BE49-F238E27FC236}">
                <a16:creationId xmlns:a16="http://schemas.microsoft.com/office/drawing/2014/main" id="{96C17366-9B25-944D-8233-5301BC67B6E6}"/>
              </a:ext>
            </a:extLst>
          </p:cNvPr>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10573924" y="4840863"/>
            <a:ext cx="373396" cy="3733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 name="テキスト ボックス 61">
            <a:extLst>
              <a:ext uri="{FF2B5EF4-FFF2-40B4-BE49-F238E27FC236}">
                <a16:creationId xmlns:a16="http://schemas.microsoft.com/office/drawing/2014/main" id="{766ABF6A-0281-3047-B131-9F18B77E3645}"/>
              </a:ext>
            </a:extLst>
          </p:cNvPr>
          <p:cNvSpPr txBox="1"/>
          <p:nvPr/>
        </p:nvSpPr>
        <p:spPr>
          <a:xfrm>
            <a:off x="10297337" y="5164341"/>
            <a:ext cx="947575" cy="265352"/>
          </a:xfrm>
          <a:prstGeom prst="rect">
            <a:avLst/>
          </a:prstGeom>
          <a:noFill/>
        </p:spPr>
        <p:txBody>
          <a:bodyPr wrap="none" rtlCol="0">
            <a:noAutofit/>
          </a:bodyPr>
          <a:lstStyle/>
          <a:p>
            <a:pPr algn="ctr" defTabSz="914363">
              <a:defRPr/>
            </a:pPr>
            <a:r>
              <a:rPr kumimoji="1" lang="en-US" sz="833" dirty="0" err="1">
                <a:solidFill>
                  <a:srgbClr val="232F3D"/>
                </a:solidFill>
                <a:latin typeface="Meiryo" panose="020B0604030504040204" pitchFamily="34" charset="-128"/>
                <a:ea typeface="Meiryo" panose="020B0604030504040204" pitchFamily="34" charset="-128"/>
                <a:cs typeface="メイリオ" panose="020B0604030504040204" pitchFamily="50" charset="-128"/>
              </a:rPr>
              <a:t>WebAP</a:t>
            </a:r>
            <a:r>
              <a:rPr kumimoji="1" lang="en-US" sz="833" dirty="0">
                <a:solidFill>
                  <a:srgbClr val="232F3D"/>
                </a:solidFill>
                <a:latin typeface="Meiryo" panose="020B0604030504040204" pitchFamily="34" charset="-128"/>
                <a:ea typeface="Meiryo" panose="020B0604030504040204" pitchFamily="34" charset="-128"/>
                <a:cs typeface="メイリオ" panose="020B0604030504040204" pitchFamily="50" charset="-128"/>
              </a:rPr>
              <a:t> Servers</a:t>
            </a:r>
          </a:p>
        </p:txBody>
      </p:sp>
      <p:cxnSp>
        <p:nvCxnSpPr>
          <p:cNvPr id="63" name="Straight Arrow Connector 8">
            <a:extLst>
              <a:ext uri="{FF2B5EF4-FFF2-40B4-BE49-F238E27FC236}">
                <a16:creationId xmlns:a16="http://schemas.microsoft.com/office/drawing/2014/main" id="{10CFC99E-AB89-5E48-A348-67E2EC0B12C5}"/>
              </a:ext>
            </a:extLst>
          </p:cNvPr>
          <p:cNvCxnSpPr>
            <a:cxnSpLocks/>
            <a:stCxn id="44" idx="3"/>
            <a:endCxn id="47" idx="1"/>
          </p:cNvCxnSpPr>
          <p:nvPr/>
        </p:nvCxnSpPr>
        <p:spPr>
          <a:xfrm>
            <a:off x="8120398" y="3799650"/>
            <a:ext cx="703688" cy="418671"/>
          </a:xfrm>
          <a:prstGeom prst="straightConnector1">
            <a:avLst/>
          </a:prstGeom>
          <a:ln w="9525">
            <a:solidFill>
              <a:srgbClr val="545B64"/>
            </a:solidFill>
            <a:prstDash val="dash"/>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64" name="Straight Arrow Connector 8">
            <a:extLst>
              <a:ext uri="{FF2B5EF4-FFF2-40B4-BE49-F238E27FC236}">
                <a16:creationId xmlns:a16="http://schemas.microsoft.com/office/drawing/2014/main" id="{C9AF40E4-F7A7-FB4C-BA1C-B636418D75F6}"/>
              </a:ext>
            </a:extLst>
          </p:cNvPr>
          <p:cNvCxnSpPr>
            <a:cxnSpLocks/>
            <a:stCxn id="45" idx="3"/>
            <a:endCxn id="47" idx="1"/>
          </p:cNvCxnSpPr>
          <p:nvPr/>
        </p:nvCxnSpPr>
        <p:spPr>
          <a:xfrm flipV="1">
            <a:off x="8101869" y="4218320"/>
            <a:ext cx="722218" cy="299095"/>
          </a:xfrm>
          <a:prstGeom prst="straightConnector1">
            <a:avLst/>
          </a:prstGeom>
          <a:ln w="9525">
            <a:solidFill>
              <a:srgbClr val="545B64"/>
            </a:solidFill>
            <a:prstDash val="dash"/>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65" name="Straight Arrow Connector 8">
            <a:extLst>
              <a:ext uri="{FF2B5EF4-FFF2-40B4-BE49-F238E27FC236}">
                <a16:creationId xmlns:a16="http://schemas.microsoft.com/office/drawing/2014/main" id="{9349B3C9-098E-314A-86AD-7CE35E059567}"/>
              </a:ext>
            </a:extLst>
          </p:cNvPr>
          <p:cNvCxnSpPr>
            <a:cxnSpLocks/>
            <a:stCxn id="45" idx="3"/>
            <a:endCxn id="54" idx="1"/>
          </p:cNvCxnSpPr>
          <p:nvPr/>
        </p:nvCxnSpPr>
        <p:spPr>
          <a:xfrm>
            <a:off x="8101868" y="4517415"/>
            <a:ext cx="720420" cy="389625"/>
          </a:xfrm>
          <a:prstGeom prst="straightConnector1">
            <a:avLst/>
          </a:prstGeom>
          <a:ln w="9525">
            <a:solidFill>
              <a:srgbClr val="545B64"/>
            </a:solidFill>
            <a:prstDash val="dash"/>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66" name="Straight Arrow Connector 8">
            <a:extLst>
              <a:ext uri="{FF2B5EF4-FFF2-40B4-BE49-F238E27FC236}">
                <a16:creationId xmlns:a16="http://schemas.microsoft.com/office/drawing/2014/main" id="{80CF2938-74E5-7E4A-B210-8C671981D687}"/>
              </a:ext>
            </a:extLst>
          </p:cNvPr>
          <p:cNvCxnSpPr>
            <a:cxnSpLocks/>
            <a:stCxn id="44" idx="3"/>
            <a:endCxn id="54" idx="1"/>
          </p:cNvCxnSpPr>
          <p:nvPr/>
        </p:nvCxnSpPr>
        <p:spPr>
          <a:xfrm>
            <a:off x="8120398" y="3799650"/>
            <a:ext cx="701891" cy="1107391"/>
          </a:xfrm>
          <a:prstGeom prst="straightConnector1">
            <a:avLst/>
          </a:prstGeom>
          <a:ln w="9525">
            <a:solidFill>
              <a:srgbClr val="545B64"/>
            </a:solidFill>
            <a:prstDash val="dash"/>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67" name="Straight Arrow Connector 8">
            <a:extLst>
              <a:ext uri="{FF2B5EF4-FFF2-40B4-BE49-F238E27FC236}">
                <a16:creationId xmlns:a16="http://schemas.microsoft.com/office/drawing/2014/main" id="{3E4CDE74-07C5-3244-B231-80E780E9D4AC}"/>
              </a:ext>
            </a:extLst>
          </p:cNvPr>
          <p:cNvCxnSpPr>
            <a:cxnSpLocks/>
            <a:stCxn id="46" idx="3"/>
            <a:endCxn id="54" idx="1"/>
          </p:cNvCxnSpPr>
          <p:nvPr/>
        </p:nvCxnSpPr>
        <p:spPr>
          <a:xfrm flipV="1">
            <a:off x="8101867" y="4907040"/>
            <a:ext cx="720422" cy="298012"/>
          </a:xfrm>
          <a:prstGeom prst="straightConnector1">
            <a:avLst/>
          </a:prstGeom>
          <a:ln w="9525">
            <a:solidFill>
              <a:srgbClr val="545B64"/>
            </a:solidFill>
            <a:prstDash val="dash"/>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68" name="Straight Arrow Connector 8">
            <a:extLst>
              <a:ext uri="{FF2B5EF4-FFF2-40B4-BE49-F238E27FC236}">
                <a16:creationId xmlns:a16="http://schemas.microsoft.com/office/drawing/2014/main" id="{FF504B9E-6595-B243-AB4D-5B99E0654BF2}"/>
              </a:ext>
            </a:extLst>
          </p:cNvPr>
          <p:cNvCxnSpPr>
            <a:cxnSpLocks/>
            <a:stCxn id="46" idx="3"/>
            <a:endCxn id="47" idx="1"/>
          </p:cNvCxnSpPr>
          <p:nvPr/>
        </p:nvCxnSpPr>
        <p:spPr>
          <a:xfrm flipV="1">
            <a:off x="8101867" y="4218320"/>
            <a:ext cx="722218" cy="986732"/>
          </a:xfrm>
          <a:prstGeom prst="straightConnector1">
            <a:avLst/>
          </a:prstGeom>
          <a:ln w="9525">
            <a:solidFill>
              <a:srgbClr val="545B64"/>
            </a:solidFill>
            <a:prstDash val="dash"/>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69" name="Straight Arrow Connector 8">
            <a:extLst>
              <a:ext uri="{FF2B5EF4-FFF2-40B4-BE49-F238E27FC236}">
                <a16:creationId xmlns:a16="http://schemas.microsoft.com/office/drawing/2014/main" id="{4269B193-2A8F-0241-AD86-EBB3E0CFEECC}"/>
              </a:ext>
            </a:extLst>
          </p:cNvPr>
          <p:cNvCxnSpPr>
            <a:cxnSpLocks/>
            <a:stCxn id="47" idx="3"/>
            <a:endCxn id="58" idx="1"/>
          </p:cNvCxnSpPr>
          <p:nvPr/>
        </p:nvCxnSpPr>
        <p:spPr>
          <a:xfrm>
            <a:off x="9197483" y="4218320"/>
            <a:ext cx="499318" cy="362578"/>
          </a:xfrm>
          <a:prstGeom prst="straightConnector1">
            <a:avLst/>
          </a:prstGeom>
          <a:ln w="9525">
            <a:solidFill>
              <a:srgbClr val="545B64"/>
            </a:solidFill>
            <a:prstDash val="dash"/>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70" name="Straight Arrow Connector 8">
            <a:extLst>
              <a:ext uri="{FF2B5EF4-FFF2-40B4-BE49-F238E27FC236}">
                <a16:creationId xmlns:a16="http://schemas.microsoft.com/office/drawing/2014/main" id="{9448F798-01BC-9648-ABD8-07C93083D792}"/>
              </a:ext>
            </a:extLst>
          </p:cNvPr>
          <p:cNvCxnSpPr>
            <a:cxnSpLocks/>
            <a:stCxn id="54" idx="3"/>
            <a:endCxn id="58" idx="1"/>
          </p:cNvCxnSpPr>
          <p:nvPr/>
        </p:nvCxnSpPr>
        <p:spPr>
          <a:xfrm flipV="1">
            <a:off x="9195685" y="4580898"/>
            <a:ext cx="501116" cy="326142"/>
          </a:xfrm>
          <a:prstGeom prst="straightConnector1">
            <a:avLst/>
          </a:prstGeom>
          <a:ln w="9525">
            <a:solidFill>
              <a:srgbClr val="545B64"/>
            </a:solidFill>
            <a:prstDash val="dash"/>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71" name="Straight Arrow Connector 8">
            <a:extLst>
              <a:ext uri="{FF2B5EF4-FFF2-40B4-BE49-F238E27FC236}">
                <a16:creationId xmlns:a16="http://schemas.microsoft.com/office/drawing/2014/main" id="{78DEF6BF-7838-A247-8087-1119E8AFA956}"/>
              </a:ext>
            </a:extLst>
          </p:cNvPr>
          <p:cNvCxnSpPr>
            <a:cxnSpLocks/>
            <a:stCxn id="58" idx="3"/>
            <a:endCxn id="59" idx="1"/>
          </p:cNvCxnSpPr>
          <p:nvPr/>
        </p:nvCxnSpPr>
        <p:spPr>
          <a:xfrm flipV="1">
            <a:off x="10070197" y="4215511"/>
            <a:ext cx="503727" cy="365387"/>
          </a:xfrm>
          <a:prstGeom prst="straightConnector1">
            <a:avLst/>
          </a:prstGeom>
          <a:ln w="9525">
            <a:solidFill>
              <a:srgbClr val="545B64"/>
            </a:solidFill>
            <a:prstDash val="dash"/>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72" name="Straight Arrow Connector 8">
            <a:extLst>
              <a:ext uri="{FF2B5EF4-FFF2-40B4-BE49-F238E27FC236}">
                <a16:creationId xmlns:a16="http://schemas.microsoft.com/office/drawing/2014/main" id="{0C0DEE72-8D5D-D646-A29D-42E853C5A241}"/>
              </a:ext>
            </a:extLst>
          </p:cNvPr>
          <p:cNvCxnSpPr>
            <a:cxnSpLocks/>
            <a:stCxn id="58" idx="3"/>
            <a:endCxn id="61" idx="1"/>
          </p:cNvCxnSpPr>
          <p:nvPr/>
        </p:nvCxnSpPr>
        <p:spPr>
          <a:xfrm>
            <a:off x="10070197" y="4580899"/>
            <a:ext cx="503727" cy="446663"/>
          </a:xfrm>
          <a:prstGeom prst="straightConnector1">
            <a:avLst/>
          </a:prstGeom>
          <a:ln w="9525">
            <a:solidFill>
              <a:srgbClr val="545B64"/>
            </a:solidFill>
            <a:prstDash val="dash"/>
            <a:headEnd type="none" w="med" len="sm"/>
            <a:tailEnd type="arrow" w="med" len="sm"/>
          </a:ln>
        </p:spPr>
        <p:style>
          <a:lnRef idx="1">
            <a:schemeClr val="accent1"/>
          </a:lnRef>
          <a:fillRef idx="0">
            <a:schemeClr val="accent1"/>
          </a:fillRef>
          <a:effectRef idx="0">
            <a:schemeClr val="accent1"/>
          </a:effectRef>
          <a:fontRef idx="minor">
            <a:schemeClr val="tx1"/>
          </a:fontRef>
        </p:style>
      </p:cxnSp>
      <p:pic>
        <p:nvPicPr>
          <p:cNvPr id="73" name="Graphic 24">
            <a:extLst>
              <a:ext uri="{FF2B5EF4-FFF2-40B4-BE49-F238E27FC236}">
                <a16:creationId xmlns:a16="http://schemas.microsoft.com/office/drawing/2014/main" id="{4C3A3AC0-B088-3B4F-8607-249156F8932D}"/>
              </a:ext>
            </a:extLst>
          </p:cNvPr>
          <p:cNvPicPr>
            <a:picLocks noChangeAspect="1" noChangeArrowheads="1"/>
          </p:cNvPicPr>
          <p:nvPr/>
        </p:nvPicPr>
        <p:blipFill>
          <a:blip r:embed="rId12" cstate="email">
            <a:extLst>
              <a:ext uri="{28A0092B-C50C-407E-A947-70E740481C1C}">
                <a14:useLocalDpi xmlns:a14="http://schemas.microsoft.com/office/drawing/2010/main"/>
              </a:ext>
            </a:extLst>
          </a:blip>
          <a:srcRect/>
          <a:stretch>
            <a:fillRect/>
          </a:stretch>
        </p:blipFill>
        <p:spPr bwMode="auto">
          <a:xfrm>
            <a:off x="6823416" y="3611790"/>
            <a:ext cx="367568" cy="3675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74" name="Straight Arrow Connector 8">
            <a:extLst>
              <a:ext uri="{FF2B5EF4-FFF2-40B4-BE49-F238E27FC236}">
                <a16:creationId xmlns:a16="http://schemas.microsoft.com/office/drawing/2014/main" id="{65A374E7-E6DA-964F-BDA1-24F39F6442EF}"/>
              </a:ext>
            </a:extLst>
          </p:cNvPr>
          <p:cNvCxnSpPr>
            <a:cxnSpLocks/>
            <a:stCxn id="73" idx="3"/>
            <a:endCxn id="44" idx="1"/>
          </p:cNvCxnSpPr>
          <p:nvPr/>
        </p:nvCxnSpPr>
        <p:spPr>
          <a:xfrm>
            <a:off x="7190985" y="3795574"/>
            <a:ext cx="556018" cy="4075"/>
          </a:xfrm>
          <a:prstGeom prst="straightConnector1">
            <a:avLst/>
          </a:prstGeom>
          <a:ln w="9525">
            <a:solidFill>
              <a:srgbClr val="545B64"/>
            </a:solidFill>
            <a:prstDash val="dash"/>
            <a:headEnd type="none" w="med" len="sm"/>
            <a:tailEnd type="arrow" w="med" len="sm"/>
          </a:ln>
        </p:spPr>
        <p:style>
          <a:lnRef idx="1">
            <a:schemeClr val="accent1"/>
          </a:lnRef>
          <a:fillRef idx="0">
            <a:schemeClr val="accent1"/>
          </a:fillRef>
          <a:effectRef idx="0">
            <a:schemeClr val="accent1"/>
          </a:effectRef>
          <a:fontRef idx="minor">
            <a:schemeClr val="tx1"/>
          </a:fontRef>
        </p:style>
      </p:cxnSp>
      <p:pic>
        <p:nvPicPr>
          <p:cNvPr id="75" name="Graphic 24">
            <a:extLst>
              <a:ext uri="{FF2B5EF4-FFF2-40B4-BE49-F238E27FC236}">
                <a16:creationId xmlns:a16="http://schemas.microsoft.com/office/drawing/2014/main" id="{70837239-3022-D542-AFB2-5CF6D9E7958C}"/>
              </a:ext>
            </a:extLst>
          </p:cNvPr>
          <p:cNvPicPr>
            <a:picLocks noChangeAspect="1" noChangeArrowheads="1"/>
          </p:cNvPicPr>
          <p:nvPr/>
        </p:nvPicPr>
        <p:blipFill>
          <a:blip r:embed="rId12" cstate="email">
            <a:extLst>
              <a:ext uri="{28A0092B-C50C-407E-A947-70E740481C1C}">
                <a14:useLocalDpi xmlns:a14="http://schemas.microsoft.com/office/drawing/2010/main"/>
              </a:ext>
            </a:extLst>
          </a:blip>
          <a:srcRect/>
          <a:stretch>
            <a:fillRect/>
          </a:stretch>
        </p:blipFill>
        <p:spPr bwMode="auto">
          <a:xfrm>
            <a:off x="6823416" y="4332878"/>
            <a:ext cx="367568" cy="3675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76" name="Straight Arrow Connector 8">
            <a:extLst>
              <a:ext uri="{FF2B5EF4-FFF2-40B4-BE49-F238E27FC236}">
                <a16:creationId xmlns:a16="http://schemas.microsoft.com/office/drawing/2014/main" id="{DD4F3ECC-6075-DC41-BEBE-86AB8E6FC3F5}"/>
              </a:ext>
            </a:extLst>
          </p:cNvPr>
          <p:cNvCxnSpPr>
            <a:cxnSpLocks/>
            <a:stCxn id="75" idx="3"/>
            <a:endCxn id="45" idx="1"/>
          </p:cNvCxnSpPr>
          <p:nvPr/>
        </p:nvCxnSpPr>
        <p:spPr>
          <a:xfrm>
            <a:off x="7190984" y="4516662"/>
            <a:ext cx="537488" cy="752"/>
          </a:xfrm>
          <a:prstGeom prst="straightConnector1">
            <a:avLst/>
          </a:prstGeom>
          <a:ln w="9525">
            <a:solidFill>
              <a:srgbClr val="545B64"/>
            </a:solidFill>
            <a:prstDash val="dash"/>
            <a:headEnd type="none" w="med" len="sm"/>
            <a:tailEnd type="arrow" w="med" len="sm"/>
          </a:ln>
        </p:spPr>
        <p:style>
          <a:lnRef idx="1">
            <a:schemeClr val="accent1"/>
          </a:lnRef>
          <a:fillRef idx="0">
            <a:schemeClr val="accent1"/>
          </a:fillRef>
          <a:effectRef idx="0">
            <a:schemeClr val="accent1"/>
          </a:effectRef>
          <a:fontRef idx="minor">
            <a:schemeClr val="tx1"/>
          </a:fontRef>
        </p:style>
      </p:cxnSp>
      <p:pic>
        <p:nvPicPr>
          <p:cNvPr id="77" name="Graphic 24">
            <a:extLst>
              <a:ext uri="{FF2B5EF4-FFF2-40B4-BE49-F238E27FC236}">
                <a16:creationId xmlns:a16="http://schemas.microsoft.com/office/drawing/2014/main" id="{1A7F4BC1-FF1D-1E4A-86C7-1039771B4623}"/>
              </a:ext>
            </a:extLst>
          </p:cNvPr>
          <p:cNvPicPr>
            <a:picLocks noChangeAspect="1" noChangeArrowheads="1"/>
          </p:cNvPicPr>
          <p:nvPr/>
        </p:nvPicPr>
        <p:blipFill>
          <a:blip r:embed="rId12" cstate="email">
            <a:extLst>
              <a:ext uri="{28A0092B-C50C-407E-A947-70E740481C1C}">
                <a14:useLocalDpi xmlns:a14="http://schemas.microsoft.com/office/drawing/2010/main"/>
              </a:ext>
            </a:extLst>
          </a:blip>
          <a:srcRect/>
          <a:stretch>
            <a:fillRect/>
          </a:stretch>
        </p:blipFill>
        <p:spPr bwMode="auto">
          <a:xfrm>
            <a:off x="6823416" y="5021980"/>
            <a:ext cx="367568" cy="3675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78" name="Straight Arrow Connector 8">
            <a:extLst>
              <a:ext uri="{FF2B5EF4-FFF2-40B4-BE49-F238E27FC236}">
                <a16:creationId xmlns:a16="http://schemas.microsoft.com/office/drawing/2014/main" id="{E09E4B0F-2245-D94D-AA86-3E6A613DE3BB}"/>
              </a:ext>
            </a:extLst>
          </p:cNvPr>
          <p:cNvCxnSpPr>
            <a:cxnSpLocks/>
            <a:stCxn id="77" idx="3"/>
            <a:endCxn id="46" idx="1"/>
          </p:cNvCxnSpPr>
          <p:nvPr/>
        </p:nvCxnSpPr>
        <p:spPr>
          <a:xfrm flipV="1">
            <a:off x="7190985" y="5205052"/>
            <a:ext cx="537487" cy="713"/>
          </a:xfrm>
          <a:prstGeom prst="straightConnector1">
            <a:avLst/>
          </a:prstGeom>
          <a:ln w="9525">
            <a:solidFill>
              <a:srgbClr val="545B64"/>
            </a:solidFill>
            <a:prstDash val="dash"/>
            <a:headEnd type="none" w="med" len="sm"/>
            <a:tailEnd type="arrow" w="med" len="sm"/>
          </a:ln>
        </p:spPr>
        <p:style>
          <a:lnRef idx="1">
            <a:schemeClr val="accent1"/>
          </a:lnRef>
          <a:fillRef idx="0">
            <a:schemeClr val="accent1"/>
          </a:fillRef>
          <a:effectRef idx="0">
            <a:schemeClr val="accent1"/>
          </a:effectRef>
          <a:fontRef idx="minor">
            <a:schemeClr val="tx1"/>
          </a:fontRef>
        </p:style>
      </p:cxnSp>
      <p:pic>
        <p:nvPicPr>
          <p:cNvPr id="79" name="Graphic 29">
            <a:extLst>
              <a:ext uri="{FF2B5EF4-FFF2-40B4-BE49-F238E27FC236}">
                <a16:creationId xmlns:a16="http://schemas.microsoft.com/office/drawing/2014/main" id="{F9A5BDA3-E4FB-9947-A0EE-D04196FD6232}"/>
              </a:ext>
            </a:extLst>
          </p:cNvPr>
          <p:cNvPicPr>
            <a:picLocks noChangeAspect="1" noChangeArrowheads="1"/>
          </p:cNvPicPr>
          <p:nvPr/>
        </p:nvPicPr>
        <p:blipFill>
          <a:blip r:embed="rId13" cstate="email">
            <a:extLst>
              <a:ext uri="{28A0092B-C50C-407E-A947-70E740481C1C}">
                <a14:useLocalDpi xmlns:a14="http://schemas.microsoft.com/office/drawing/2010/main"/>
              </a:ext>
            </a:extLst>
          </a:blip>
          <a:srcRect/>
          <a:stretch>
            <a:fillRect/>
          </a:stretch>
        </p:blipFill>
        <p:spPr bwMode="auto">
          <a:xfrm>
            <a:off x="3071751" y="3628692"/>
            <a:ext cx="286845" cy="286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 name="Rectangle 13">
            <a:extLst>
              <a:ext uri="{FF2B5EF4-FFF2-40B4-BE49-F238E27FC236}">
                <a16:creationId xmlns:a16="http://schemas.microsoft.com/office/drawing/2014/main" id="{208E8F0B-EF3A-AB4D-B667-52478A1EF315}"/>
              </a:ext>
            </a:extLst>
          </p:cNvPr>
          <p:cNvSpPr/>
          <p:nvPr/>
        </p:nvSpPr>
        <p:spPr>
          <a:xfrm>
            <a:off x="2624888" y="3649518"/>
            <a:ext cx="1202575" cy="1394302"/>
          </a:xfrm>
          <a:prstGeom prst="rect">
            <a:avLst/>
          </a:prstGeom>
          <a:noFill/>
          <a:ln w="12700">
            <a:solidFill>
              <a:srgbClr val="5A6B86"/>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121920"/>
          <a:lstStyle/>
          <a:p>
            <a:pPr algn="ctr" defTabSz="914363">
              <a:defRPr/>
            </a:pPr>
            <a:endParaRPr kumimoji="1" lang="en-US" sz="1167" dirty="0">
              <a:solidFill>
                <a:srgbClr val="5A6B86"/>
              </a:solidFill>
              <a:latin typeface="Meiryo" panose="020B0604030504040204" pitchFamily="34" charset="-128"/>
              <a:ea typeface="Meiryo" panose="020B0604030504040204" pitchFamily="34" charset="-128"/>
              <a:cs typeface="Arial" panose="020B0604020202020204" pitchFamily="34" charset="0"/>
            </a:endParaRPr>
          </a:p>
          <a:p>
            <a:pPr algn="ctr" defTabSz="914363">
              <a:defRPr/>
            </a:pPr>
            <a:r>
              <a:rPr kumimoji="1" lang="en-US" sz="1167" dirty="0">
                <a:solidFill>
                  <a:srgbClr val="5A6B86"/>
                </a:solidFill>
                <a:latin typeface="Meiryo" panose="020B0604030504040204" pitchFamily="34" charset="-128"/>
                <a:ea typeface="Meiryo" panose="020B0604030504040204" pitchFamily="34" charset="-128"/>
                <a:cs typeface="Arial" panose="020B0604020202020204" pitchFamily="34" charset="0"/>
              </a:rPr>
              <a:t>Edge Location</a:t>
            </a:r>
          </a:p>
        </p:txBody>
      </p:sp>
      <p:sp>
        <p:nvSpPr>
          <p:cNvPr id="81" name="正方形/長方形 80">
            <a:extLst>
              <a:ext uri="{FF2B5EF4-FFF2-40B4-BE49-F238E27FC236}">
                <a16:creationId xmlns:a16="http://schemas.microsoft.com/office/drawing/2014/main" id="{47B6BE30-126A-BC46-859A-5BFE4BB27738}"/>
              </a:ext>
            </a:extLst>
          </p:cNvPr>
          <p:cNvSpPr/>
          <p:nvPr/>
        </p:nvSpPr>
        <p:spPr>
          <a:xfrm>
            <a:off x="4322950" y="4811592"/>
            <a:ext cx="1246258" cy="3892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ctr" anchorCtr="0" forceAA="0" compatLnSpc="1">
            <a:prstTxWarp prst="textNoShape">
              <a:avLst/>
            </a:prstTxWarp>
            <a:noAutofit/>
          </a:bodyPr>
          <a:lstStyle/>
          <a:p>
            <a:pPr defTabSz="914363">
              <a:defRPr/>
            </a:pPr>
            <a:r>
              <a:rPr kumimoji="1" lang="en-US" altLang="ja-JP" sz="1167" dirty="0">
                <a:solidFill>
                  <a:srgbClr val="535B63"/>
                </a:solidFill>
                <a:latin typeface="Meiryo" panose="020B0604030504040204" pitchFamily="34" charset="-128"/>
                <a:ea typeface="Meiryo" panose="020B0604030504040204" pitchFamily="34" charset="-128"/>
              </a:rPr>
              <a:t>VPC</a:t>
            </a:r>
            <a:r>
              <a:rPr kumimoji="1" lang="ja-JP" altLang="en-US" sz="1167">
                <a:solidFill>
                  <a:srgbClr val="535B63"/>
                </a:solidFill>
                <a:latin typeface="Meiryo" panose="020B0604030504040204" pitchFamily="34" charset="-128"/>
                <a:ea typeface="Meiryo" panose="020B0604030504040204" pitchFamily="34" charset="-128"/>
              </a:rPr>
              <a:t>内リソース</a:t>
            </a:r>
            <a:endParaRPr kumimoji="1" lang="ja-JP" altLang="en-US" sz="1167" dirty="0">
              <a:solidFill>
                <a:srgbClr val="535B63"/>
              </a:solidFill>
              <a:latin typeface="Meiryo" panose="020B0604030504040204" pitchFamily="34" charset="-128"/>
              <a:ea typeface="Meiryo" panose="020B0604030504040204" pitchFamily="34" charset="-128"/>
            </a:endParaRPr>
          </a:p>
        </p:txBody>
      </p:sp>
      <p:cxnSp>
        <p:nvCxnSpPr>
          <p:cNvPr id="32" name="曲線コネクタ 31"/>
          <p:cNvCxnSpPr>
            <a:cxnSpLocks/>
            <a:endCxn id="8" idx="1"/>
          </p:cNvCxnSpPr>
          <p:nvPr/>
        </p:nvCxnSpPr>
        <p:spPr>
          <a:xfrm flipV="1">
            <a:off x="1637914" y="4328709"/>
            <a:ext cx="2815162" cy="101175"/>
          </a:xfrm>
          <a:prstGeom prst="curvedConnector3">
            <a:avLst>
              <a:gd name="adj1" fmla="val 50000"/>
            </a:avLst>
          </a:prstGeom>
          <a:ln>
            <a:solidFill>
              <a:srgbClr val="0070C0"/>
            </a:solidFill>
            <a:tailEnd type="triangle"/>
          </a:ln>
          <a:effectLst/>
        </p:spPr>
        <p:style>
          <a:lnRef idx="2">
            <a:schemeClr val="accent1"/>
          </a:lnRef>
          <a:fillRef idx="0">
            <a:schemeClr val="accent1"/>
          </a:fillRef>
          <a:effectRef idx="1">
            <a:schemeClr val="accent1"/>
          </a:effectRef>
          <a:fontRef idx="minor">
            <a:schemeClr val="tx1"/>
          </a:fontRef>
        </p:style>
      </p:cxnSp>
      <p:sp>
        <p:nvSpPr>
          <p:cNvPr id="3" name="タイトル 2">
            <a:extLst>
              <a:ext uri="{FF2B5EF4-FFF2-40B4-BE49-F238E27FC236}">
                <a16:creationId xmlns:a16="http://schemas.microsoft.com/office/drawing/2014/main" id="{8B0924CF-FF2C-1741-9700-FD56559B3B32}"/>
              </a:ext>
            </a:extLst>
          </p:cNvPr>
          <p:cNvSpPr>
            <a:spLocks noGrp="1"/>
          </p:cNvSpPr>
          <p:nvPr>
            <p:ph type="title"/>
          </p:nvPr>
        </p:nvSpPr>
        <p:spPr/>
        <p:txBody>
          <a:bodyPr/>
          <a:lstStyle/>
          <a:p>
            <a:r>
              <a:rPr lang="ja-JP" altLang="en-US"/>
              <a:t>参考</a:t>
            </a:r>
            <a:r>
              <a:rPr lang="en-US" altLang="ja-JP" dirty="0"/>
              <a:t>: WAF </a:t>
            </a:r>
            <a:r>
              <a:rPr lang="ja-JP" altLang="en-US"/>
              <a:t>実装方式比較</a:t>
            </a:r>
          </a:p>
        </p:txBody>
      </p:sp>
      <p:pic>
        <p:nvPicPr>
          <p:cNvPr id="82" name="Graphic 22">
            <a:extLst>
              <a:ext uri="{FF2B5EF4-FFF2-40B4-BE49-F238E27FC236}">
                <a16:creationId xmlns:a16="http://schemas.microsoft.com/office/drawing/2014/main" id="{C188C903-424F-E647-8725-C7446DF7DF26}"/>
              </a:ext>
            </a:extLst>
          </p:cNvPr>
          <p:cNvPicPr>
            <a:picLocks noChangeAspect="1" noChangeArrowheads="1"/>
          </p:cNvPicPr>
          <p:nvPr/>
        </p:nvPicPr>
        <p:blipFill>
          <a:blip r:embed="rId14">
            <a:extLst>
              <a:ext uri="{96DAC541-7B7A-43D3-8B79-37D633B846F1}">
                <asvg:svgBlip xmlns:asvg="http://schemas.microsoft.com/office/drawing/2016/SVG/main" r:embed="rId15"/>
              </a:ext>
            </a:extLst>
          </a:blip>
          <a:srcRect/>
          <a:stretch/>
        </p:blipFill>
        <p:spPr bwMode="auto">
          <a:xfrm>
            <a:off x="1070778" y="4082417"/>
            <a:ext cx="589411" cy="589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3" name="Graphic 22">
            <a:extLst>
              <a:ext uri="{FF2B5EF4-FFF2-40B4-BE49-F238E27FC236}">
                <a16:creationId xmlns:a16="http://schemas.microsoft.com/office/drawing/2014/main" id="{60CF6EAB-5F15-8B4F-9C72-8D5711A8086D}"/>
              </a:ext>
            </a:extLst>
          </p:cNvPr>
          <p:cNvPicPr>
            <a:picLocks noChangeAspect="1" noChangeArrowheads="1"/>
          </p:cNvPicPr>
          <p:nvPr/>
        </p:nvPicPr>
        <p:blipFill>
          <a:blip r:embed="rId16">
            <a:extLst>
              <a:ext uri="{96DAC541-7B7A-43D3-8B79-37D633B846F1}">
                <asvg:svgBlip xmlns:asvg="http://schemas.microsoft.com/office/drawing/2016/SVG/main" r:embed="rId17"/>
              </a:ext>
            </a:extLst>
          </a:blip>
          <a:srcRect/>
          <a:stretch/>
        </p:blipFill>
        <p:spPr bwMode="auto">
          <a:xfrm>
            <a:off x="1135798" y="5471731"/>
            <a:ext cx="589411" cy="589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4" name="Graphic 22">
            <a:extLst>
              <a:ext uri="{FF2B5EF4-FFF2-40B4-BE49-F238E27FC236}">
                <a16:creationId xmlns:a16="http://schemas.microsoft.com/office/drawing/2014/main" id="{DCB4A4B0-76CC-9945-BFD4-4B21EE42DC8F}"/>
              </a:ext>
            </a:extLst>
          </p:cNvPr>
          <p:cNvPicPr>
            <a:picLocks noChangeAspect="1" noChangeArrowheads="1"/>
          </p:cNvPicPr>
          <p:nvPr/>
        </p:nvPicPr>
        <p:blipFill>
          <a:blip r:embed="rId18">
            <a:extLst>
              <a:ext uri="{96DAC541-7B7A-43D3-8B79-37D633B846F1}">
                <asvg:svgBlip xmlns:asvg="http://schemas.microsoft.com/office/drawing/2016/SVG/main" r:embed="rId19"/>
              </a:ext>
            </a:extLst>
          </a:blip>
          <a:srcRect/>
          <a:stretch/>
        </p:blipFill>
        <p:spPr bwMode="auto">
          <a:xfrm>
            <a:off x="2210544" y="5494098"/>
            <a:ext cx="589411" cy="589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5" name="正方形/長方形 84">
            <a:extLst>
              <a:ext uri="{FF2B5EF4-FFF2-40B4-BE49-F238E27FC236}">
                <a16:creationId xmlns:a16="http://schemas.microsoft.com/office/drawing/2014/main" id="{946BDC8B-6FA9-0B46-BDBF-24B90EF7A24F}"/>
              </a:ext>
            </a:extLst>
          </p:cNvPr>
          <p:cNvSpPr/>
          <p:nvPr/>
        </p:nvSpPr>
        <p:spPr>
          <a:xfrm>
            <a:off x="3089733" y="4687340"/>
            <a:ext cx="1246258" cy="3892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ctr" anchorCtr="0" forceAA="0" compatLnSpc="1">
            <a:prstTxWarp prst="textNoShape">
              <a:avLst/>
            </a:prstTxWarp>
            <a:noAutofit/>
          </a:bodyPr>
          <a:lstStyle/>
          <a:p>
            <a:pPr defTabSz="914363">
              <a:defRPr/>
            </a:pPr>
            <a:r>
              <a:rPr kumimoji="1" lang="en-US" altLang="ja-JP" sz="1167" dirty="0">
                <a:solidFill>
                  <a:srgbClr val="535B63"/>
                </a:solidFill>
                <a:latin typeface="Meiryo" panose="020B0604030504040204" pitchFamily="34" charset="-128"/>
                <a:ea typeface="Meiryo" panose="020B0604030504040204" pitchFamily="34" charset="-128"/>
              </a:rPr>
              <a:t>WAF</a:t>
            </a:r>
            <a:endParaRPr kumimoji="1" lang="ja-JP" altLang="en-US" sz="1167" dirty="0">
              <a:solidFill>
                <a:srgbClr val="535B63"/>
              </a:solidFill>
              <a:latin typeface="Meiryo" panose="020B0604030504040204" pitchFamily="34" charset="-128"/>
              <a:ea typeface="Meiryo" panose="020B0604030504040204" pitchFamily="34" charset="-128"/>
            </a:endParaRPr>
          </a:p>
        </p:txBody>
      </p:sp>
      <p:sp>
        <p:nvSpPr>
          <p:cNvPr id="4" name="Content Placeholder 2">
            <a:extLst>
              <a:ext uri="{FF2B5EF4-FFF2-40B4-BE49-F238E27FC236}">
                <a16:creationId xmlns:a16="http://schemas.microsoft.com/office/drawing/2014/main" id="{BBBDC3D6-4C1E-DFB7-1802-F283F8466E06}"/>
              </a:ext>
            </a:extLst>
          </p:cNvPr>
          <p:cNvSpPr txBox="1">
            <a:spLocks/>
          </p:cNvSpPr>
          <p:nvPr/>
        </p:nvSpPr>
        <p:spPr>
          <a:xfrm>
            <a:off x="579884" y="1266746"/>
            <a:ext cx="5291667" cy="1647096"/>
          </a:xfrm>
          <a:prstGeom prst="rect">
            <a:avLst/>
          </a:prstGeom>
        </p:spPr>
        <p:txBody>
          <a:bodyPr vert="horz" lIns="91440" tIns="45720" rIns="91440" bIns="45720" rtlCol="0">
            <a:noAutofit/>
          </a:bodyPr>
          <a:lstStyle>
            <a:lvl1pPr marL="0" indent="0" algn="l" defTabSz="609576" rtl="0" eaLnBrk="1" latinLnBrk="0" hangingPunct="1">
              <a:spcBef>
                <a:spcPct val="20000"/>
              </a:spcBef>
              <a:buFontTx/>
              <a:buNone/>
              <a:defRPr sz="2167" b="0" i="0" kern="1200">
                <a:solidFill>
                  <a:schemeClr val="tx1"/>
                </a:solidFill>
                <a:latin typeface="Meiryo" panose="020B0604030504040204" pitchFamily="34" charset="-128"/>
                <a:ea typeface="Meiryo" panose="020B0604030504040204" pitchFamily="34" charset="-128"/>
                <a:cs typeface="Amazon Ember Regular" charset="0"/>
              </a:defRPr>
            </a:lvl1pPr>
            <a:lvl2pPr marL="596612" indent="-301613" algn="l" defTabSz="609576" rtl="0" eaLnBrk="1" latinLnBrk="0" hangingPunct="1">
              <a:spcBef>
                <a:spcPct val="20000"/>
              </a:spcBef>
              <a:buFont typeface="Arial"/>
              <a:buChar char="•"/>
              <a:tabLst/>
              <a:defRPr sz="2000" b="0" i="0" kern="1200">
                <a:solidFill>
                  <a:schemeClr val="tx1"/>
                </a:solidFill>
                <a:latin typeface="Meiryo" panose="020B0604030504040204" pitchFamily="34" charset="-128"/>
                <a:ea typeface="Meiryo" panose="020B0604030504040204" pitchFamily="34" charset="-128"/>
                <a:cs typeface="Amazon Ember Regular" charset="0"/>
              </a:defRPr>
            </a:lvl2pPr>
            <a:lvl3pPr marL="892933" indent="-302936" algn="l" defTabSz="609576" rtl="0" eaLnBrk="1" latinLnBrk="0" hangingPunct="1">
              <a:spcBef>
                <a:spcPct val="20000"/>
              </a:spcBef>
              <a:buFont typeface="Arial"/>
              <a:buChar char="•"/>
              <a:tabLst/>
              <a:defRPr sz="1833" b="0" i="0" kern="1200">
                <a:solidFill>
                  <a:schemeClr val="tx1"/>
                </a:solidFill>
                <a:latin typeface="Meiryo" panose="020B0604030504040204" pitchFamily="34" charset="-128"/>
                <a:ea typeface="Meiryo" panose="020B0604030504040204" pitchFamily="34" charset="-128"/>
                <a:cs typeface="Amazon Ember Regular" charset="0"/>
              </a:defRPr>
            </a:lvl3pPr>
            <a:lvl4pPr marL="1222326" indent="-309550" algn="l" defTabSz="609576" rtl="0" eaLnBrk="1" latinLnBrk="0" hangingPunct="1">
              <a:spcBef>
                <a:spcPct val="20000"/>
              </a:spcBef>
              <a:buFont typeface="Arial" panose="020B0604020202020204" pitchFamily="34" charset="0"/>
              <a:buChar char="•"/>
              <a:tabLst/>
              <a:defRPr sz="1667" b="0" i="0" kern="1200">
                <a:solidFill>
                  <a:schemeClr val="tx1"/>
                </a:solidFill>
                <a:latin typeface="Meiryo" panose="020B0604030504040204" pitchFamily="34" charset="-128"/>
                <a:ea typeface="Meiryo" panose="020B0604030504040204" pitchFamily="34" charset="-128"/>
                <a:cs typeface="Amazon Ember Regular" charset="0"/>
              </a:defRPr>
            </a:lvl4pPr>
            <a:lvl5pPr marL="1518648" indent="-316165" algn="l" defTabSz="609576" rtl="0" eaLnBrk="1" latinLnBrk="0" hangingPunct="1">
              <a:spcBef>
                <a:spcPct val="20000"/>
              </a:spcBef>
              <a:buFont typeface="Arial" panose="020B0604020202020204" pitchFamily="34" charset="0"/>
              <a:buChar char="•"/>
              <a:tabLst/>
              <a:defRPr sz="1500" b="0" i="0" kern="1200">
                <a:solidFill>
                  <a:schemeClr val="tx1"/>
                </a:solidFill>
                <a:latin typeface="Meiryo" panose="020B0604030504040204" pitchFamily="34" charset="-128"/>
                <a:ea typeface="Meiryo" panose="020B0604030504040204" pitchFamily="34" charset="-128"/>
                <a:cs typeface="Amazon Ember Regular" charset="0"/>
              </a:defRPr>
            </a:lvl5pPr>
            <a:lvl6pPr marL="3352666" indent="-304788" algn="l" defTabSz="609576" rtl="0" eaLnBrk="1" latinLnBrk="0" hangingPunct="1">
              <a:spcBef>
                <a:spcPct val="20000"/>
              </a:spcBef>
              <a:buFont typeface="Arial"/>
              <a:buChar char="•"/>
              <a:defRPr sz="2667" kern="1200">
                <a:solidFill>
                  <a:schemeClr val="tx1"/>
                </a:solidFill>
                <a:latin typeface="+mn-lt"/>
                <a:ea typeface="+mn-ea"/>
                <a:cs typeface="+mn-cs"/>
              </a:defRPr>
            </a:lvl6pPr>
            <a:lvl7pPr marL="3962242" indent="-304788" algn="l" defTabSz="609576" rtl="0" eaLnBrk="1" latinLnBrk="0" hangingPunct="1">
              <a:spcBef>
                <a:spcPct val="20000"/>
              </a:spcBef>
              <a:buFont typeface="Arial"/>
              <a:buChar char="•"/>
              <a:defRPr sz="2667" kern="1200">
                <a:solidFill>
                  <a:schemeClr val="tx1"/>
                </a:solidFill>
                <a:latin typeface="+mn-lt"/>
                <a:ea typeface="+mn-ea"/>
                <a:cs typeface="+mn-cs"/>
              </a:defRPr>
            </a:lvl7pPr>
            <a:lvl8pPr marL="4571817" indent="-304788" algn="l" defTabSz="609576" rtl="0" eaLnBrk="1" latinLnBrk="0" hangingPunct="1">
              <a:spcBef>
                <a:spcPct val="20000"/>
              </a:spcBef>
              <a:buFont typeface="Arial"/>
              <a:buChar char="•"/>
              <a:defRPr sz="2667" kern="1200">
                <a:solidFill>
                  <a:schemeClr val="tx1"/>
                </a:solidFill>
                <a:latin typeface="+mn-lt"/>
                <a:ea typeface="+mn-ea"/>
                <a:cs typeface="+mn-cs"/>
              </a:defRPr>
            </a:lvl8pPr>
            <a:lvl9pPr marL="5181393" indent="-304788" algn="l" defTabSz="609576" rtl="0" eaLnBrk="1" latinLnBrk="0" hangingPunct="1">
              <a:spcBef>
                <a:spcPct val="20000"/>
              </a:spcBef>
              <a:buFont typeface="Arial"/>
              <a:buChar char="•"/>
              <a:defRPr sz="2667" kern="1200">
                <a:solidFill>
                  <a:schemeClr val="tx1"/>
                </a:solidFill>
                <a:latin typeface="+mn-lt"/>
                <a:ea typeface="+mn-ea"/>
                <a:cs typeface="+mn-cs"/>
              </a:defRPr>
            </a:lvl9pPr>
          </a:lstStyle>
          <a:p>
            <a:pPr marL="380985" indent="-380985">
              <a:buFont typeface="Arial" panose="020B0604020202020204" pitchFamily="34" charset="0"/>
              <a:buChar char="•"/>
            </a:pPr>
            <a:r>
              <a:rPr lang="en-US" sz="1400" dirty="0">
                <a:solidFill>
                  <a:schemeClr val="tx1">
                    <a:lumMod val="75000"/>
                  </a:schemeClr>
                </a:solidFill>
              </a:rPr>
              <a:t>CloudFront/ALB/API Gateway/Cognito/AppSync</a:t>
            </a:r>
            <a:r>
              <a:rPr lang="ja-JP" altLang="en-US" sz="1400">
                <a:solidFill>
                  <a:schemeClr val="tx1">
                    <a:lumMod val="75000"/>
                  </a:schemeClr>
                </a:solidFill>
              </a:rPr>
              <a:t>との併用</a:t>
            </a:r>
            <a:endParaRPr lang="en-US" sz="1400" dirty="0">
              <a:solidFill>
                <a:schemeClr val="tx1">
                  <a:lumMod val="75000"/>
                </a:schemeClr>
              </a:solidFill>
            </a:endParaRPr>
          </a:p>
          <a:p>
            <a:pPr marL="380985" indent="-380985">
              <a:buFont typeface="Arial" panose="020B0604020202020204" pitchFamily="34" charset="0"/>
              <a:buChar char="•"/>
            </a:pPr>
            <a:r>
              <a:rPr lang="ja-JP" altLang="en-US" sz="1400">
                <a:solidFill>
                  <a:schemeClr val="tx1">
                    <a:lumMod val="75000"/>
                  </a:schemeClr>
                </a:solidFill>
              </a:rPr>
              <a:t>マネージドサービス（セルフサービス、簡単なデプロイ、使った分だけのお支払い）</a:t>
            </a:r>
            <a:endParaRPr lang="en-US" sz="1400" dirty="0">
              <a:solidFill>
                <a:schemeClr val="tx1">
                  <a:lumMod val="75000"/>
                </a:schemeClr>
              </a:solidFill>
            </a:endParaRPr>
          </a:p>
          <a:p>
            <a:pPr marL="380985" indent="-380985">
              <a:buFont typeface="Arial" panose="020B0604020202020204" pitchFamily="34" charset="0"/>
              <a:buChar char="•"/>
            </a:pPr>
            <a:r>
              <a:rPr lang="ja-JP" altLang="en-US" sz="1400">
                <a:solidFill>
                  <a:schemeClr val="tx1">
                    <a:lumMod val="75000"/>
                  </a:schemeClr>
                </a:solidFill>
              </a:rPr>
              <a:t>オートスケール</a:t>
            </a:r>
          </a:p>
          <a:p>
            <a:pPr marL="380985" indent="-380985">
              <a:buFont typeface="Arial" panose="020B0604020202020204" pitchFamily="34" charset="0"/>
              <a:buChar char="•"/>
            </a:pPr>
            <a:r>
              <a:rPr lang="en-US" altLang="ja-JP" sz="1400" dirty="0">
                <a:solidFill>
                  <a:schemeClr val="tx1">
                    <a:lumMod val="75000"/>
                  </a:schemeClr>
                </a:solidFill>
              </a:rPr>
              <a:t>DevOps</a:t>
            </a:r>
            <a:r>
              <a:rPr lang="ja-JP" altLang="en-US" sz="1400">
                <a:solidFill>
                  <a:schemeClr val="tx1">
                    <a:lumMod val="75000"/>
                  </a:schemeClr>
                </a:solidFill>
              </a:rPr>
              <a:t>との相性（</a:t>
            </a:r>
            <a:r>
              <a:rPr lang="en-US" altLang="ja-JP" sz="1400" dirty="0">
                <a:solidFill>
                  <a:schemeClr val="tx1">
                    <a:lumMod val="75000"/>
                  </a:schemeClr>
                </a:solidFill>
              </a:rPr>
              <a:t>API</a:t>
            </a:r>
            <a:r>
              <a:rPr lang="ja-JP" altLang="en-US" sz="1400">
                <a:solidFill>
                  <a:schemeClr val="tx1">
                    <a:lumMod val="75000"/>
                  </a:schemeClr>
                </a:solidFill>
              </a:rPr>
              <a:t>を提供）</a:t>
            </a:r>
            <a:endParaRPr lang="en-US" sz="1400" dirty="0">
              <a:solidFill>
                <a:schemeClr val="tx1">
                  <a:lumMod val="75000"/>
                </a:schemeClr>
              </a:solidFill>
            </a:endParaRPr>
          </a:p>
          <a:p>
            <a:pPr marL="380985" indent="-380985">
              <a:buFont typeface="Arial" panose="020B0604020202020204" pitchFamily="34" charset="0"/>
              <a:buChar char="•"/>
            </a:pPr>
            <a:r>
              <a:rPr lang="ja-JP" altLang="en-US" sz="1400">
                <a:solidFill>
                  <a:schemeClr val="tx1">
                    <a:lumMod val="75000"/>
                  </a:schemeClr>
                </a:solidFill>
              </a:rPr>
              <a:t>マネージドルール、もしくは独自のルールを設定</a:t>
            </a:r>
            <a:endParaRPr lang="ja-JP" altLang="en-US" sz="1400" dirty="0">
              <a:solidFill>
                <a:schemeClr val="tx1">
                  <a:lumMod val="75000"/>
                </a:schemeClr>
              </a:solidFill>
            </a:endParaRPr>
          </a:p>
        </p:txBody>
      </p:sp>
      <p:sp>
        <p:nvSpPr>
          <p:cNvPr id="5" name="Content Placeholder 5">
            <a:extLst>
              <a:ext uri="{FF2B5EF4-FFF2-40B4-BE49-F238E27FC236}">
                <a16:creationId xmlns:a16="http://schemas.microsoft.com/office/drawing/2014/main" id="{1283D18B-641D-5B9C-9504-F4E234F30D6D}"/>
              </a:ext>
            </a:extLst>
          </p:cNvPr>
          <p:cNvSpPr txBox="1">
            <a:spLocks/>
          </p:cNvSpPr>
          <p:nvPr/>
        </p:nvSpPr>
        <p:spPr>
          <a:xfrm>
            <a:off x="6297363" y="1272303"/>
            <a:ext cx="5725583" cy="1544646"/>
          </a:xfrm>
          <a:prstGeom prst="rect">
            <a:avLst/>
          </a:prstGeom>
        </p:spPr>
        <p:txBody>
          <a:bodyPr vert="horz" lIns="91440" tIns="45720" rIns="91440" bIns="45720" rtlCol="0">
            <a:noAutofit/>
          </a:bodyPr>
          <a:lstStyle>
            <a:lvl1pPr marL="0" indent="0" algn="l" defTabSz="609576" rtl="0" eaLnBrk="1" latinLnBrk="0" hangingPunct="1">
              <a:spcBef>
                <a:spcPct val="20000"/>
              </a:spcBef>
              <a:buFontTx/>
              <a:buNone/>
              <a:defRPr sz="2167" b="0" i="0" kern="1200">
                <a:solidFill>
                  <a:schemeClr val="tx1"/>
                </a:solidFill>
                <a:latin typeface="Meiryo" panose="020B0604030504040204" pitchFamily="34" charset="-128"/>
                <a:ea typeface="Meiryo" panose="020B0604030504040204" pitchFamily="34" charset="-128"/>
                <a:cs typeface="Amazon Ember Regular" charset="0"/>
              </a:defRPr>
            </a:lvl1pPr>
            <a:lvl2pPr marL="596612" indent="-301613" algn="l" defTabSz="609576" rtl="0" eaLnBrk="1" latinLnBrk="0" hangingPunct="1">
              <a:spcBef>
                <a:spcPct val="20000"/>
              </a:spcBef>
              <a:buFont typeface="Arial"/>
              <a:buChar char="•"/>
              <a:tabLst/>
              <a:defRPr sz="2000" b="0" i="0" kern="1200">
                <a:solidFill>
                  <a:schemeClr val="tx1"/>
                </a:solidFill>
                <a:latin typeface="Meiryo" panose="020B0604030504040204" pitchFamily="34" charset="-128"/>
                <a:ea typeface="Meiryo" panose="020B0604030504040204" pitchFamily="34" charset="-128"/>
                <a:cs typeface="Amazon Ember Regular" charset="0"/>
              </a:defRPr>
            </a:lvl2pPr>
            <a:lvl3pPr marL="892933" indent="-302936" algn="l" defTabSz="609576" rtl="0" eaLnBrk="1" latinLnBrk="0" hangingPunct="1">
              <a:spcBef>
                <a:spcPct val="20000"/>
              </a:spcBef>
              <a:buFont typeface="Arial"/>
              <a:buChar char="•"/>
              <a:tabLst/>
              <a:defRPr sz="1833" b="0" i="0" kern="1200">
                <a:solidFill>
                  <a:schemeClr val="tx1"/>
                </a:solidFill>
                <a:latin typeface="Meiryo" panose="020B0604030504040204" pitchFamily="34" charset="-128"/>
                <a:ea typeface="Meiryo" panose="020B0604030504040204" pitchFamily="34" charset="-128"/>
                <a:cs typeface="Amazon Ember Regular" charset="0"/>
              </a:defRPr>
            </a:lvl3pPr>
            <a:lvl4pPr marL="1222326" indent="-309550" algn="l" defTabSz="609576" rtl="0" eaLnBrk="1" latinLnBrk="0" hangingPunct="1">
              <a:spcBef>
                <a:spcPct val="20000"/>
              </a:spcBef>
              <a:buFont typeface="Arial" panose="020B0604020202020204" pitchFamily="34" charset="0"/>
              <a:buChar char="•"/>
              <a:tabLst/>
              <a:defRPr sz="1667" b="0" i="0" kern="1200">
                <a:solidFill>
                  <a:schemeClr val="tx1"/>
                </a:solidFill>
                <a:latin typeface="Meiryo" panose="020B0604030504040204" pitchFamily="34" charset="-128"/>
                <a:ea typeface="Meiryo" panose="020B0604030504040204" pitchFamily="34" charset="-128"/>
                <a:cs typeface="Amazon Ember Regular" charset="0"/>
              </a:defRPr>
            </a:lvl4pPr>
            <a:lvl5pPr marL="1518648" indent="-316165" algn="l" defTabSz="609576" rtl="0" eaLnBrk="1" latinLnBrk="0" hangingPunct="1">
              <a:spcBef>
                <a:spcPct val="20000"/>
              </a:spcBef>
              <a:buFont typeface="Arial" panose="020B0604020202020204" pitchFamily="34" charset="0"/>
              <a:buChar char="•"/>
              <a:tabLst/>
              <a:defRPr sz="1500" b="0" i="0" kern="1200">
                <a:solidFill>
                  <a:schemeClr val="tx1"/>
                </a:solidFill>
                <a:latin typeface="Meiryo" panose="020B0604030504040204" pitchFamily="34" charset="-128"/>
                <a:ea typeface="Meiryo" panose="020B0604030504040204" pitchFamily="34" charset="-128"/>
                <a:cs typeface="Amazon Ember Regular" charset="0"/>
              </a:defRPr>
            </a:lvl5pPr>
            <a:lvl6pPr marL="3352666" indent="-304788" algn="l" defTabSz="609576" rtl="0" eaLnBrk="1" latinLnBrk="0" hangingPunct="1">
              <a:spcBef>
                <a:spcPct val="20000"/>
              </a:spcBef>
              <a:buFont typeface="Arial"/>
              <a:buChar char="•"/>
              <a:defRPr sz="2667" kern="1200">
                <a:solidFill>
                  <a:schemeClr val="tx1"/>
                </a:solidFill>
                <a:latin typeface="+mn-lt"/>
                <a:ea typeface="+mn-ea"/>
                <a:cs typeface="+mn-cs"/>
              </a:defRPr>
            </a:lvl6pPr>
            <a:lvl7pPr marL="3962242" indent="-304788" algn="l" defTabSz="609576" rtl="0" eaLnBrk="1" latinLnBrk="0" hangingPunct="1">
              <a:spcBef>
                <a:spcPct val="20000"/>
              </a:spcBef>
              <a:buFont typeface="Arial"/>
              <a:buChar char="•"/>
              <a:defRPr sz="2667" kern="1200">
                <a:solidFill>
                  <a:schemeClr val="tx1"/>
                </a:solidFill>
                <a:latin typeface="+mn-lt"/>
                <a:ea typeface="+mn-ea"/>
                <a:cs typeface="+mn-cs"/>
              </a:defRPr>
            </a:lvl7pPr>
            <a:lvl8pPr marL="4571817" indent="-304788" algn="l" defTabSz="609576" rtl="0" eaLnBrk="1" latinLnBrk="0" hangingPunct="1">
              <a:spcBef>
                <a:spcPct val="20000"/>
              </a:spcBef>
              <a:buFont typeface="Arial"/>
              <a:buChar char="•"/>
              <a:defRPr sz="2667" kern="1200">
                <a:solidFill>
                  <a:schemeClr val="tx1"/>
                </a:solidFill>
                <a:latin typeface="+mn-lt"/>
                <a:ea typeface="+mn-ea"/>
                <a:cs typeface="+mn-cs"/>
              </a:defRPr>
            </a:lvl8pPr>
            <a:lvl9pPr marL="5181393" indent="-304788" algn="l" defTabSz="609576" rtl="0" eaLnBrk="1" latinLnBrk="0" hangingPunct="1">
              <a:spcBef>
                <a:spcPct val="20000"/>
              </a:spcBef>
              <a:buFont typeface="Arial"/>
              <a:buChar char="•"/>
              <a:defRPr sz="2667" kern="1200">
                <a:solidFill>
                  <a:schemeClr val="tx1"/>
                </a:solidFill>
                <a:latin typeface="+mn-lt"/>
                <a:ea typeface="+mn-ea"/>
                <a:cs typeface="+mn-cs"/>
              </a:defRPr>
            </a:lvl9pPr>
          </a:lstStyle>
          <a:p>
            <a:pPr marL="380985" indent="-380985">
              <a:buFont typeface="Arial" panose="020B0604020202020204" pitchFamily="34" charset="0"/>
              <a:buChar char="•"/>
            </a:pPr>
            <a:r>
              <a:rPr lang="en-US" altLang="ja-JP" sz="1400" dirty="0">
                <a:solidFill>
                  <a:schemeClr val="tx1">
                    <a:lumMod val="75000"/>
                  </a:schemeClr>
                </a:solidFill>
              </a:rPr>
              <a:t>EC2</a:t>
            </a:r>
            <a:r>
              <a:rPr lang="ja-JP" altLang="en-US" sz="1400">
                <a:solidFill>
                  <a:schemeClr val="tx1">
                    <a:lumMod val="75000"/>
                  </a:schemeClr>
                </a:solidFill>
              </a:rPr>
              <a:t>インスタンス上で動作</a:t>
            </a:r>
            <a:endParaRPr lang="en-US" altLang="ja-JP" sz="1400" dirty="0">
              <a:solidFill>
                <a:schemeClr val="tx1">
                  <a:lumMod val="75000"/>
                </a:schemeClr>
              </a:solidFill>
            </a:endParaRPr>
          </a:p>
          <a:p>
            <a:pPr marL="380985" indent="-380985">
              <a:buFont typeface="Arial" panose="020B0604020202020204" pitchFamily="34" charset="0"/>
              <a:buChar char="•"/>
            </a:pPr>
            <a:r>
              <a:rPr lang="ja-JP" altLang="en-US" sz="1400">
                <a:solidFill>
                  <a:schemeClr val="tx1">
                    <a:lumMod val="75000"/>
                  </a:schemeClr>
                </a:solidFill>
              </a:rPr>
              <a:t>マネージドサービス、</a:t>
            </a:r>
            <a:r>
              <a:rPr lang="en-US" altLang="ja-JP" sz="1400" dirty="0">
                <a:solidFill>
                  <a:schemeClr val="tx1">
                    <a:lumMod val="75000"/>
                  </a:schemeClr>
                </a:solidFill>
              </a:rPr>
              <a:t>BYOL</a:t>
            </a:r>
            <a:r>
              <a:rPr lang="ja-JP" altLang="en-US" sz="1400">
                <a:solidFill>
                  <a:schemeClr val="tx1">
                    <a:lumMod val="75000"/>
                  </a:schemeClr>
                </a:solidFill>
              </a:rPr>
              <a:t>、</a:t>
            </a:r>
            <a:r>
              <a:rPr lang="en-US" altLang="ja-JP" sz="1400" dirty="0">
                <a:solidFill>
                  <a:schemeClr val="tx1">
                    <a:lumMod val="75000"/>
                  </a:schemeClr>
                </a:solidFill>
              </a:rPr>
              <a:t>1</a:t>
            </a:r>
            <a:r>
              <a:rPr lang="ja-JP" altLang="en-US" sz="1400">
                <a:solidFill>
                  <a:schemeClr val="tx1">
                    <a:lumMod val="75000"/>
                  </a:schemeClr>
                </a:solidFill>
              </a:rPr>
              <a:t>時間単位など様々</a:t>
            </a:r>
            <a:endParaRPr lang="en-US" sz="1400" dirty="0">
              <a:solidFill>
                <a:schemeClr val="tx1">
                  <a:lumMod val="75000"/>
                </a:schemeClr>
              </a:solidFill>
            </a:endParaRPr>
          </a:p>
          <a:p>
            <a:pPr marL="380985" indent="-380985">
              <a:buFont typeface="Arial" panose="020B0604020202020204" pitchFamily="34" charset="0"/>
              <a:buChar char="•"/>
            </a:pPr>
            <a:r>
              <a:rPr lang="ja-JP" altLang="en-US" sz="1400">
                <a:solidFill>
                  <a:schemeClr val="tx1">
                    <a:lumMod val="75000"/>
                  </a:schemeClr>
                </a:solidFill>
              </a:rPr>
              <a:t>スケールさせるには別途設定、変更点、特別作業等必要</a:t>
            </a:r>
            <a:endParaRPr lang="en-US" altLang="ja-JP" sz="1400" dirty="0">
              <a:solidFill>
                <a:schemeClr val="tx1">
                  <a:lumMod val="75000"/>
                </a:schemeClr>
              </a:solidFill>
            </a:endParaRPr>
          </a:p>
          <a:p>
            <a:pPr marL="380985" indent="-380985">
              <a:buFont typeface="Arial" panose="020B0604020202020204" pitchFamily="34" charset="0"/>
              <a:buChar char="•"/>
            </a:pPr>
            <a:r>
              <a:rPr lang="ja-JP" altLang="en-US" sz="1400">
                <a:solidFill>
                  <a:schemeClr val="tx1">
                    <a:lumMod val="75000"/>
                  </a:schemeClr>
                </a:solidFill>
              </a:rPr>
              <a:t>オンプレミスで行っていた統制をそのままに実現</a:t>
            </a:r>
            <a:endParaRPr lang="en-US" altLang="ja-JP" sz="1400" dirty="0">
              <a:solidFill>
                <a:schemeClr val="tx1">
                  <a:lumMod val="75000"/>
                </a:schemeClr>
              </a:solidFill>
            </a:endParaRPr>
          </a:p>
          <a:p>
            <a:pPr marL="838157" lvl="1" indent="-380976"/>
            <a:r>
              <a:rPr lang="ja-JP" altLang="en-US" sz="1200">
                <a:solidFill>
                  <a:schemeClr val="tx1">
                    <a:lumMod val="75000"/>
                  </a:schemeClr>
                </a:solidFill>
              </a:rPr>
              <a:t>シグネチャ更新、</a:t>
            </a:r>
            <a:r>
              <a:rPr lang="en-US" altLang="ja-JP" sz="1200" dirty="0">
                <a:solidFill>
                  <a:schemeClr val="tx1">
                    <a:lumMod val="75000"/>
                  </a:schemeClr>
                </a:solidFill>
              </a:rPr>
              <a:t>SOC</a:t>
            </a:r>
            <a:r>
              <a:rPr lang="ja-JP" altLang="en-US" sz="1200">
                <a:solidFill>
                  <a:schemeClr val="tx1">
                    <a:lumMod val="75000"/>
                  </a:schemeClr>
                </a:solidFill>
              </a:rPr>
              <a:t>対応</a:t>
            </a:r>
            <a:endParaRPr lang="en-US" altLang="ja-JP" sz="1200" dirty="0">
              <a:solidFill>
                <a:schemeClr val="tx1">
                  <a:lumMod val="75000"/>
                </a:schemeClr>
              </a:solidFill>
            </a:endParaRPr>
          </a:p>
        </p:txBody>
      </p:sp>
      <p:sp>
        <p:nvSpPr>
          <p:cNvPr id="2" name="テキスト ボックス 1">
            <a:extLst>
              <a:ext uri="{FF2B5EF4-FFF2-40B4-BE49-F238E27FC236}">
                <a16:creationId xmlns:a16="http://schemas.microsoft.com/office/drawing/2014/main" id="{97623A19-123A-EF5F-B663-55BD29E56EC3}"/>
              </a:ext>
            </a:extLst>
          </p:cNvPr>
          <p:cNvSpPr txBox="1"/>
          <p:nvPr/>
        </p:nvSpPr>
        <p:spPr>
          <a:xfrm>
            <a:off x="10607211" y="0"/>
            <a:ext cx="1584789" cy="369332"/>
          </a:xfrm>
          <a:prstGeom prst="rect">
            <a:avLst/>
          </a:prstGeom>
          <a:noFill/>
        </p:spPr>
        <p:txBody>
          <a:bodyPr wrap="square" anchor="ctr">
            <a:spAutoFit/>
          </a:bodyPr>
          <a:lstStyle/>
          <a:p>
            <a:pPr algn="ctr"/>
            <a:r>
              <a:rPr lang="en-US" altLang="ja-JP" sz="1800" b="0" i="0" dirty="0">
                <a:solidFill>
                  <a:schemeClr val="bg1">
                    <a:lumMod val="50000"/>
                  </a:schemeClr>
                </a:solidFill>
                <a:effectLst/>
                <a:latin typeface="Meiryo" panose="020B0604030504040204" pitchFamily="34" charset="-128"/>
                <a:ea typeface="Meiryo" panose="020B0604030504040204" pitchFamily="34" charset="-128"/>
              </a:rPr>
              <a:t>SEC05-BP03</a:t>
            </a:r>
            <a:endParaRPr lang="ja-JP" altLang="en-US">
              <a:solidFill>
                <a:schemeClr val="bg1">
                  <a:lumMod val="50000"/>
                </a:schemeClr>
              </a:solidFill>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157189928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0" name="表 39"/>
          <p:cNvGraphicFramePr>
            <a:graphicFrameLocks noGrp="1"/>
          </p:cNvGraphicFramePr>
          <p:nvPr/>
        </p:nvGraphicFramePr>
        <p:xfrm>
          <a:off x="400209" y="2294868"/>
          <a:ext cx="11436648" cy="2738120"/>
        </p:xfrm>
        <a:graphic>
          <a:graphicData uri="http://schemas.openxmlformats.org/drawingml/2006/table">
            <a:tbl>
              <a:tblPr firstRow="1" bandRow="1">
                <a:tableStyleId>{073A0DAA-6AF3-43AB-8588-CEC1D06C72B9}</a:tableStyleId>
              </a:tblPr>
              <a:tblGrid>
                <a:gridCol w="5718324">
                  <a:extLst>
                    <a:ext uri="{9D8B030D-6E8A-4147-A177-3AD203B41FA5}">
                      <a16:colId xmlns:a16="http://schemas.microsoft.com/office/drawing/2014/main" val="20000"/>
                    </a:ext>
                  </a:extLst>
                </a:gridCol>
                <a:gridCol w="5718324">
                  <a:extLst>
                    <a:ext uri="{9D8B030D-6E8A-4147-A177-3AD203B41FA5}">
                      <a16:colId xmlns:a16="http://schemas.microsoft.com/office/drawing/2014/main" val="20001"/>
                    </a:ext>
                  </a:extLst>
                </a:gridCol>
              </a:tblGrid>
              <a:tr h="375920">
                <a:tc>
                  <a:txBody>
                    <a:bodyPr/>
                    <a:lstStyle/>
                    <a:p>
                      <a:pPr algn="ctr"/>
                      <a:r>
                        <a:rPr lang="en-US" sz="1700" dirty="0">
                          <a:latin typeface="Meiryo" panose="020B0604030504040204" pitchFamily="34" charset="-128"/>
                          <a:ea typeface="Meiryo" panose="020B0604030504040204" pitchFamily="34" charset="-128"/>
                        </a:rPr>
                        <a:t>AWS Shield Standard</a:t>
                      </a:r>
                      <a:r>
                        <a:rPr lang="ja-JP" altLang="en-US" sz="1700">
                          <a:latin typeface="Meiryo" panose="020B0604030504040204" pitchFamily="34" charset="-128"/>
                          <a:ea typeface="Meiryo" panose="020B0604030504040204" pitchFamily="34" charset="-128"/>
                        </a:rPr>
                        <a:t>　</a:t>
                      </a:r>
                      <a:r>
                        <a:rPr lang="ja-JP" altLang="en-US" sz="1700" b="0">
                          <a:latin typeface="Meiryo" panose="020B0604030504040204" pitchFamily="34" charset="-128"/>
                          <a:ea typeface="Meiryo" panose="020B0604030504040204" pitchFamily="34" charset="-128"/>
                        </a:rPr>
                        <a:t>（無償）</a:t>
                      </a:r>
                      <a:endParaRPr lang="en-US" sz="1700" b="0" dirty="0">
                        <a:latin typeface="Meiryo" panose="020B0604030504040204" pitchFamily="34" charset="-128"/>
                        <a:ea typeface="Meiryo" panose="020B0604030504040204" pitchFamily="34" charset="-128"/>
                        <a:cs typeface="メイリオ" panose="020B0604030504040204" pitchFamily="50" charset="-128"/>
                      </a:endParaRPr>
                    </a:p>
                  </a:txBody>
                  <a:tcPr marL="121920" marR="121920" marT="60960" marB="6096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tx1">
                        <a:lumMod val="75000"/>
                      </a:schemeClr>
                    </a:solidFill>
                  </a:tcPr>
                </a:tc>
                <a:tc>
                  <a:txBody>
                    <a:bodyPr/>
                    <a:lstStyle/>
                    <a:p>
                      <a:pPr algn="ctr"/>
                      <a:r>
                        <a:rPr lang="en-US" sz="1700" dirty="0">
                          <a:latin typeface="Meiryo" panose="020B0604030504040204" pitchFamily="34" charset="-128"/>
                          <a:ea typeface="Meiryo" panose="020B0604030504040204" pitchFamily="34" charset="-128"/>
                        </a:rPr>
                        <a:t>AWS Shield Advanced</a:t>
                      </a:r>
                      <a:r>
                        <a:rPr lang="ja-JP" altLang="en-US" sz="1700" b="0">
                          <a:latin typeface="Meiryo" panose="020B0604030504040204" pitchFamily="34" charset="-128"/>
                          <a:ea typeface="Meiryo" panose="020B0604030504040204" pitchFamily="34" charset="-128"/>
                        </a:rPr>
                        <a:t>　（有償）</a:t>
                      </a:r>
                      <a:endParaRPr lang="en-US" sz="1700" b="0" dirty="0">
                        <a:latin typeface="Meiryo" panose="020B0604030504040204" pitchFamily="34" charset="-128"/>
                        <a:ea typeface="Meiryo" panose="020B0604030504040204" pitchFamily="34" charset="-128"/>
                        <a:cs typeface="メイリオ" panose="020B0604030504040204" pitchFamily="50" charset="-128"/>
                      </a:endParaRPr>
                    </a:p>
                  </a:txBody>
                  <a:tcPr marL="121920" marR="121920" marT="60960" marB="6096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tx1">
                        <a:lumMod val="75000"/>
                      </a:schemeClr>
                    </a:solidFill>
                  </a:tcPr>
                </a:tc>
                <a:extLst>
                  <a:ext uri="{0D108BD9-81ED-4DB2-BD59-A6C34878D82A}">
                    <a16:rowId xmlns:a16="http://schemas.microsoft.com/office/drawing/2014/main" val="10000"/>
                  </a:ext>
                </a:extLst>
              </a:tr>
              <a:tr h="2357120">
                <a:tc>
                  <a:txBody>
                    <a:bodyPr/>
                    <a:lstStyle/>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ja-JP" altLang="en-US" sz="1300" dirty="0">
                          <a:latin typeface="Meiryo" panose="020B0604030504040204" pitchFamily="34" charset="-128"/>
                          <a:ea typeface="Meiryo" panose="020B0604030504040204" pitchFamily="34" charset="-128"/>
                        </a:rPr>
                        <a:t>ネットワークフローモニタリングによるクイック検知</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ja-JP" altLang="en-US" sz="1300" dirty="0">
                          <a:latin typeface="Meiryo" panose="020B0604030504040204" pitchFamily="34" charset="-128"/>
                          <a:ea typeface="Meiryo" panose="020B0604030504040204" pitchFamily="34" charset="-128"/>
                        </a:rPr>
                        <a:t>一般的な</a:t>
                      </a:r>
                      <a:r>
                        <a:rPr lang="en-US" altLang="ja-JP" sz="1300" dirty="0">
                          <a:latin typeface="Meiryo" panose="020B0604030504040204" pitchFamily="34" charset="-128"/>
                          <a:ea typeface="Meiryo" panose="020B0604030504040204" pitchFamily="34" charset="-128"/>
                        </a:rPr>
                        <a:t>L3/L4</a:t>
                      </a:r>
                      <a:r>
                        <a:rPr lang="ja-JP" altLang="en-US" sz="1300" dirty="0">
                          <a:latin typeface="Meiryo" panose="020B0604030504040204" pitchFamily="34" charset="-128"/>
                          <a:ea typeface="Meiryo" panose="020B0604030504040204" pitchFamily="34" charset="-128"/>
                        </a:rPr>
                        <a:t>レイヤーへのアタックからのプロテクション機能</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ja-JP" altLang="en-US" sz="1300" dirty="0">
                          <a:latin typeface="Meiryo" panose="020B0604030504040204" pitchFamily="34" charset="-128"/>
                          <a:ea typeface="Meiryo" panose="020B0604030504040204" pitchFamily="34" charset="-128"/>
                        </a:rPr>
                        <a:t>パケットフィルター、優先度をつけたトラフィックシェーピング等の技術を使いアプリケーションへの影響を与えず、攻撃を軽減</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ja-JP" altLang="en-US" sz="1300" dirty="0">
                          <a:latin typeface="Meiryo" panose="020B0604030504040204" pitchFamily="34" charset="-128"/>
                          <a:ea typeface="Meiryo" panose="020B0604030504040204" pitchFamily="34" charset="-128"/>
                        </a:rPr>
                        <a:t>全てのリージョンで利用可能</a:t>
                      </a:r>
                      <a:endParaRPr lang="en-US" altLang="ja-JP" sz="1300" dirty="0">
                        <a:latin typeface="Meiryo" panose="020B0604030504040204" pitchFamily="34" charset="-128"/>
                        <a:ea typeface="Meiryo" panose="020B0604030504040204" pitchFamily="34" charset="-128"/>
                      </a:endParaRP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ja-JP" altLang="en-US" sz="1300" dirty="0">
                          <a:latin typeface="Meiryo" panose="020B0604030504040204" pitchFamily="34" charset="-128"/>
                          <a:ea typeface="Meiryo" panose="020B0604030504040204" pitchFamily="34" charset="-128"/>
                        </a:rPr>
                        <a:t>追加設定や追加料金なし</a:t>
                      </a:r>
                      <a:r>
                        <a:rPr lang="en-US" altLang="ja-JP" sz="1300" dirty="0">
                          <a:latin typeface="Meiryo" panose="020B0604030504040204" pitchFamily="34" charset="-128"/>
                          <a:ea typeface="Meiryo" panose="020B0604030504040204" pitchFamily="34" charset="-128"/>
                        </a:rPr>
                        <a:t>(Built-in)</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altLang="ja-JP" sz="1300" dirty="0">
                        <a:solidFill>
                          <a:srgbClr val="474746"/>
                        </a:solidFill>
                        <a:latin typeface="Meiryo" panose="020B0604030504040204" pitchFamily="34" charset="-128"/>
                        <a:ea typeface="Meiryo" panose="020B0604030504040204" pitchFamily="34" charset="-128"/>
                        <a:cs typeface="メイリオ" panose="020B0604030504040204" pitchFamily="50" charset="-128"/>
                      </a:endParaRPr>
                    </a:p>
                  </a:txBody>
                  <a:tcPr marL="121920" marR="121920" marT="60960" marB="6096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171450" indent="-171450">
                        <a:buFont typeface="Arial" panose="020B0604020202020204" pitchFamily="34" charset="0"/>
                        <a:buChar char="•"/>
                      </a:pPr>
                      <a:r>
                        <a:rPr lang="ja-JP" altLang="en-US" sz="1300" dirty="0">
                          <a:latin typeface="Meiryo" panose="020B0604030504040204" pitchFamily="34" charset="-128"/>
                          <a:ea typeface="Meiryo" panose="020B0604030504040204" pitchFamily="34" charset="-128"/>
                        </a:rPr>
                        <a:t>大規模かつ高度な攻撃に対する包括的な防御を実施</a:t>
                      </a:r>
                    </a:p>
                    <a:p>
                      <a:pPr marL="171450" indent="-171450">
                        <a:buFont typeface="Arial" panose="020B0604020202020204" pitchFamily="34" charset="0"/>
                        <a:buChar char="•"/>
                      </a:pPr>
                      <a:r>
                        <a:rPr lang="en-US" altLang="ja-JP" sz="1300" dirty="0">
                          <a:latin typeface="Meiryo" panose="020B0604030504040204" pitchFamily="34" charset="-128"/>
                          <a:ea typeface="Meiryo" panose="020B0604030504040204" pitchFamily="34" charset="-128"/>
                        </a:rPr>
                        <a:t>CloudFront, Route53, ELB, Global</a:t>
                      </a:r>
                      <a:r>
                        <a:rPr lang="ja-JP" altLang="en-US" sz="1300" baseline="0" dirty="0">
                          <a:latin typeface="Meiryo" panose="020B0604030504040204" pitchFamily="34" charset="-128"/>
                          <a:ea typeface="Meiryo" panose="020B0604030504040204" pitchFamily="34" charset="-128"/>
                        </a:rPr>
                        <a:t> </a:t>
                      </a:r>
                      <a:r>
                        <a:rPr lang="en-US" altLang="ja-JP" sz="1300" dirty="0">
                          <a:latin typeface="Meiryo" panose="020B0604030504040204" pitchFamily="34" charset="-128"/>
                          <a:ea typeface="Meiryo" panose="020B0604030504040204" pitchFamily="34" charset="-128"/>
                        </a:rPr>
                        <a:t>Accelerator </a:t>
                      </a:r>
                      <a:r>
                        <a:rPr lang="ja-JP" altLang="en-US" sz="1300" dirty="0">
                          <a:latin typeface="Meiryo" panose="020B0604030504040204" pitchFamily="34" charset="-128"/>
                          <a:ea typeface="Meiryo" panose="020B0604030504040204" pitchFamily="34" charset="-128"/>
                        </a:rPr>
                        <a:t>に保護を追加可能。</a:t>
                      </a:r>
                      <a:r>
                        <a:rPr lang="en-US" altLang="ja-JP" sz="1300" dirty="0">
                          <a:latin typeface="Meiryo" panose="020B0604030504040204" pitchFamily="34" charset="-128"/>
                          <a:ea typeface="Meiryo" panose="020B0604030504040204" pitchFamily="34" charset="-128"/>
                        </a:rPr>
                        <a:t>AWS WAF</a:t>
                      </a:r>
                      <a:r>
                        <a:rPr lang="ja-JP" altLang="en-US" sz="1300" dirty="0">
                          <a:latin typeface="Meiryo" panose="020B0604030504040204" pitchFamily="34" charset="-128"/>
                          <a:ea typeface="Meiryo" panose="020B0604030504040204" pitchFamily="34" charset="-128"/>
                        </a:rPr>
                        <a:t>の利用料金も含む</a:t>
                      </a:r>
                    </a:p>
                    <a:p>
                      <a:pPr marL="171450" indent="-171450">
                        <a:buFont typeface="Arial" panose="020B0604020202020204" pitchFamily="34" charset="0"/>
                        <a:buChar char="•"/>
                      </a:pPr>
                      <a:r>
                        <a:rPr lang="ja-JP" altLang="en-US" sz="1300" dirty="0">
                          <a:latin typeface="Meiryo" panose="020B0604030504040204" pitchFamily="34" charset="-128"/>
                          <a:ea typeface="Meiryo" panose="020B0604030504040204" pitchFamily="34" charset="-128"/>
                        </a:rPr>
                        <a:t>アドバンスな</a:t>
                      </a:r>
                      <a:r>
                        <a:rPr lang="en-US" altLang="ja-JP" sz="1300" dirty="0">
                          <a:latin typeface="Meiryo" panose="020B0604030504040204" pitchFamily="34" charset="-128"/>
                          <a:ea typeface="Meiryo" panose="020B0604030504040204" pitchFamily="34" charset="-128"/>
                        </a:rPr>
                        <a:t>L3/L4</a:t>
                      </a:r>
                      <a:r>
                        <a:rPr lang="ja-JP" altLang="en-US" sz="1300" dirty="0">
                          <a:latin typeface="Meiryo" panose="020B0604030504040204" pitchFamily="34" charset="-128"/>
                          <a:ea typeface="Meiryo" panose="020B0604030504040204" pitchFamily="34" charset="-128"/>
                        </a:rPr>
                        <a:t>レイヤーへのアタックからの</a:t>
                      </a:r>
                      <a:r>
                        <a:rPr lang="ja-JP" altLang="en-US" sz="1300">
                          <a:latin typeface="Meiryo" panose="020B0604030504040204" pitchFamily="34" charset="-128"/>
                          <a:ea typeface="Meiryo" panose="020B0604030504040204" pitchFamily="34" charset="-128"/>
                        </a:rPr>
                        <a:t>プロテクション機能</a:t>
                      </a:r>
                      <a:endParaRPr lang="en-US" altLang="ja-JP" sz="1300" dirty="0">
                        <a:latin typeface="Meiryo" panose="020B0604030504040204" pitchFamily="34" charset="-128"/>
                        <a:ea typeface="Meiryo" panose="020B0604030504040204" pitchFamily="34" charset="-128"/>
                      </a:endParaRPr>
                    </a:p>
                    <a:p>
                      <a:pPr marL="171450" indent="-171450">
                        <a:buFont typeface="Arial" panose="020B0604020202020204" pitchFamily="34" charset="0"/>
                        <a:buChar char="•"/>
                      </a:pPr>
                      <a:r>
                        <a:rPr lang="en-US" altLang="ja-JP" sz="1300" dirty="0">
                          <a:latin typeface="Meiryo" panose="020B0604030504040204" pitchFamily="34" charset="-128"/>
                          <a:ea typeface="Meiryo" panose="020B0604030504040204" pitchFamily="34" charset="-128"/>
                        </a:rPr>
                        <a:t>L7</a:t>
                      </a:r>
                      <a:r>
                        <a:rPr lang="ja-JP" altLang="en-US" sz="1300">
                          <a:latin typeface="Meiryo" panose="020B0604030504040204" pitchFamily="34" charset="-128"/>
                          <a:ea typeface="Meiryo" panose="020B0604030504040204" pitchFamily="34" charset="-128"/>
                        </a:rPr>
                        <a:t>レイヤーへの保護</a:t>
                      </a:r>
                      <a:endParaRPr lang="ja-JP" altLang="en-US" sz="1300" dirty="0">
                        <a:latin typeface="Meiryo" panose="020B0604030504040204" pitchFamily="34" charset="-128"/>
                        <a:ea typeface="Meiryo" panose="020B0604030504040204" pitchFamily="34" charset="-128"/>
                      </a:endParaRPr>
                    </a:p>
                    <a:p>
                      <a:pPr marL="171450" indent="-171450">
                        <a:buFont typeface="Arial" panose="020B0604020202020204" pitchFamily="34" charset="0"/>
                        <a:buChar char="•"/>
                      </a:pPr>
                      <a:r>
                        <a:rPr lang="ja-JP" altLang="en-US" sz="1300" dirty="0">
                          <a:latin typeface="Meiryo" panose="020B0604030504040204" pitchFamily="34" charset="-128"/>
                          <a:ea typeface="Meiryo" panose="020B0604030504040204" pitchFamily="34" charset="-128"/>
                        </a:rPr>
                        <a:t>ほぼリアルタイムに</a:t>
                      </a:r>
                      <a:r>
                        <a:rPr lang="en-US" altLang="ja-JP" sz="1300" dirty="0" err="1">
                          <a:latin typeface="Meiryo" panose="020B0604030504040204" pitchFamily="34" charset="-128"/>
                          <a:ea typeface="Meiryo" panose="020B0604030504040204" pitchFamily="34" charset="-128"/>
                        </a:rPr>
                        <a:t>Cloudwatch</a:t>
                      </a:r>
                      <a:r>
                        <a:rPr lang="ja-JP" altLang="en-US" sz="1300" dirty="0">
                          <a:latin typeface="Meiryo" panose="020B0604030504040204" pitchFamily="34" charset="-128"/>
                          <a:ea typeface="Meiryo" panose="020B0604030504040204" pitchFamily="34" charset="-128"/>
                        </a:rPr>
                        <a:t>に分析・調査情報</a:t>
                      </a:r>
                      <a:r>
                        <a:rPr lang="ja-JP" altLang="en-US" sz="1300">
                          <a:latin typeface="Meiryo" panose="020B0604030504040204" pitchFamily="34" charset="-128"/>
                          <a:ea typeface="Meiryo" panose="020B0604030504040204" pitchFamily="34" charset="-128"/>
                        </a:rPr>
                        <a:t>を通知</a:t>
                      </a:r>
                      <a:endParaRPr lang="en-US" altLang="ja-JP" sz="1300" dirty="0">
                        <a:latin typeface="Meiryo" panose="020B0604030504040204" pitchFamily="34" charset="-128"/>
                        <a:ea typeface="Meiryo" panose="020B0604030504040204" pitchFamily="34" charset="-128"/>
                      </a:endParaRPr>
                    </a:p>
                    <a:p>
                      <a:pPr marL="171450" indent="-171450">
                        <a:buFont typeface="Arial" panose="020B0604020202020204" pitchFamily="34" charset="0"/>
                        <a:buChar char="•"/>
                      </a:pPr>
                      <a:r>
                        <a:rPr lang="ja-JP" altLang="en-US" sz="1300">
                          <a:latin typeface="Meiryo" panose="020B0604030504040204" pitchFamily="34" charset="-128"/>
                          <a:ea typeface="Meiryo" panose="020B0604030504040204" pitchFamily="34" charset="-128"/>
                        </a:rPr>
                        <a:t>攻撃状況の可視化</a:t>
                      </a:r>
                      <a:endParaRPr lang="ja-JP" altLang="en-US" sz="1300" dirty="0">
                        <a:latin typeface="Meiryo" panose="020B0604030504040204" pitchFamily="34" charset="-128"/>
                        <a:ea typeface="Meiryo" panose="020B0604030504040204" pitchFamily="34" charset="-128"/>
                      </a:endParaRPr>
                    </a:p>
                    <a:p>
                      <a:pPr marL="171450" indent="-171450">
                        <a:buFont typeface="Arial" panose="020B0604020202020204" pitchFamily="34" charset="0"/>
                        <a:buChar char="•"/>
                      </a:pPr>
                      <a:r>
                        <a:rPr lang="en-US" altLang="ja-JP" sz="1300" dirty="0">
                          <a:latin typeface="Meiryo" panose="020B0604030504040204" pitchFamily="34" charset="-128"/>
                          <a:ea typeface="Meiryo" panose="020B0604030504040204" pitchFamily="34" charset="-128"/>
                        </a:rPr>
                        <a:t>24x7 </a:t>
                      </a:r>
                      <a:r>
                        <a:rPr lang="ja-JP" altLang="en-US" sz="1300" dirty="0">
                          <a:latin typeface="Meiryo" panose="020B0604030504040204" pitchFamily="34" charset="-128"/>
                          <a:ea typeface="Meiryo" panose="020B0604030504040204" pitchFamily="34" charset="-128"/>
                        </a:rPr>
                        <a:t>連絡可能な</a:t>
                      </a:r>
                      <a:r>
                        <a:rPr lang="en-US" altLang="ja-JP" sz="1300" dirty="0">
                          <a:latin typeface="Meiryo" panose="020B0604030504040204" pitchFamily="34" charset="-128"/>
                          <a:ea typeface="Meiryo" panose="020B0604030504040204" pitchFamily="34" charset="-128"/>
                        </a:rPr>
                        <a:t>DDoS Response Team</a:t>
                      </a:r>
                      <a:r>
                        <a:rPr lang="ja-JP" altLang="en-US" sz="1300" dirty="0">
                          <a:latin typeface="Meiryo" panose="020B0604030504040204" pitchFamily="34" charset="-128"/>
                          <a:ea typeface="Meiryo" panose="020B0604030504040204" pitchFamily="34" charset="-128"/>
                        </a:rPr>
                        <a:t>によるスペシャルサポート</a:t>
                      </a:r>
                      <a:br>
                        <a:rPr lang="en-US" altLang="ja-JP" sz="1300" dirty="0">
                          <a:latin typeface="Meiryo" panose="020B0604030504040204" pitchFamily="34" charset="-128"/>
                          <a:ea typeface="Meiryo" panose="020B0604030504040204" pitchFamily="34" charset="-128"/>
                        </a:rPr>
                      </a:br>
                      <a:r>
                        <a:rPr lang="en-US" altLang="ja-JP" sz="1300" dirty="0">
                          <a:latin typeface="Meiryo" panose="020B0604030504040204" pitchFamily="34" charset="-128"/>
                          <a:ea typeface="Meiryo" panose="020B0604030504040204" pitchFamily="34" charset="-128"/>
                        </a:rPr>
                        <a:t>(</a:t>
                      </a:r>
                      <a:r>
                        <a:rPr lang="ja-JP" altLang="en-US" sz="1300" dirty="0">
                          <a:latin typeface="Meiryo" panose="020B0604030504040204" pitchFamily="34" charset="-128"/>
                          <a:ea typeface="Meiryo" panose="020B0604030504040204" pitchFamily="34" charset="-128"/>
                        </a:rPr>
                        <a:t>ビジネスサポートプランまたはエンタープライズサポートプランに加入している必要あり</a:t>
                      </a:r>
                      <a:r>
                        <a:rPr lang="en-US" altLang="ja-JP" sz="1300" dirty="0">
                          <a:latin typeface="Meiryo" panose="020B0604030504040204" pitchFamily="34" charset="-128"/>
                          <a:ea typeface="Meiryo" panose="020B0604030504040204" pitchFamily="34" charset="-128"/>
                        </a:rPr>
                        <a:t>)</a:t>
                      </a:r>
                      <a:endParaRPr lang="ja-JP" altLang="en-US" sz="1300" dirty="0">
                        <a:latin typeface="Meiryo" panose="020B0604030504040204" pitchFamily="34" charset="-128"/>
                        <a:ea typeface="Meiryo" panose="020B0604030504040204" pitchFamily="34" charset="-128"/>
                      </a:endParaRPr>
                    </a:p>
                    <a:p>
                      <a:pPr marL="171450" indent="-171450">
                        <a:buFont typeface="Arial" panose="020B0604020202020204" pitchFamily="34" charset="0"/>
                        <a:buChar char="•"/>
                      </a:pPr>
                      <a:r>
                        <a:rPr lang="ja-JP" altLang="en-US" sz="1300" dirty="0">
                          <a:latin typeface="Meiryo" panose="020B0604030504040204" pitchFamily="34" charset="-128"/>
                          <a:ea typeface="Meiryo" panose="020B0604030504040204" pitchFamily="34" charset="-128"/>
                        </a:rPr>
                        <a:t>年契約による</a:t>
                      </a:r>
                      <a:r>
                        <a:rPr lang="en-US" altLang="ja-JP" sz="1300" dirty="0">
                          <a:latin typeface="Meiryo" panose="020B0604030504040204" pitchFamily="34" charset="-128"/>
                          <a:ea typeface="Meiryo" panose="020B0604030504040204" pitchFamily="34" charset="-128"/>
                        </a:rPr>
                        <a:t>$3,000/</a:t>
                      </a:r>
                      <a:r>
                        <a:rPr lang="ja-JP" altLang="en-US" sz="1300" dirty="0">
                          <a:latin typeface="Meiryo" panose="020B0604030504040204" pitchFamily="34" charset="-128"/>
                          <a:ea typeface="Meiryo" panose="020B0604030504040204" pitchFamily="34" charset="-128"/>
                        </a:rPr>
                        <a:t>月とデータ</a:t>
                      </a:r>
                      <a:r>
                        <a:rPr lang="ja-JP" altLang="en-US" sz="1300">
                          <a:latin typeface="Meiryo" panose="020B0604030504040204" pitchFamily="34" charset="-128"/>
                          <a:ea typeface="Meiryo" panose="020B0604030504040204" pitchFamily="34" charset="-128"/>
                        </a:rPr>
                        <a:t>転送コスト</a:t>
                      </a:r>
                      <a:endParaRPr lang="en-US" sz="1300" dirty="0">
                        <a:latin typeface="Meiryo" panose="020B0604030504040204" pitchFamily="34" charset="-128"/>
                        <a:ea typeface="Meiryo" panose="020B0604030504040204" pitchFamily="34" charset="-128"/>
                        <a:cs typeface="メイリオ" panose="020B0604030504040204" pitchFamily="50" charset="-128"/>
                      </a:endParaRPr>
                    </a:p>
                  </a:txBody>
                  <a:tcPr marL="121920" marR="121920" marT="60960" marB="6096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bl>
          </a:graphicData>
        </a:graphic>
      </p:graphicFrame>
      <p:sp>
        <p:nvSpPr>
          <p:cNvPr id="42" name="正方形/長方形 41"/>
          <p:cNvSpPr/>
          <p:nvPr/>
        </p:nvSpPr>
        <p:spPr>
          <a:xfrm>
            <a:off x="400209" y="5069855"/>
            <a:ext cx="10842172" cy="1323439"/>
          </a:xfrm>
          <a:prstGeom prst="rect">
            <a:avLst/>
          </a:prstGeom>
        </p:spPr>
        <p:txBody>
          <a:bodyPr wrap="square">
            <a:spAutoFit/>
          </a:bodyPr>
          <a:lstStyle/>
          <a:p>
            <a:pPr defTabSz="914363">
              <a:defRPr/>
            </a:pPr>
            <a:r>
              <a:rPr lang="en-US" altLang="ja-JP" sz="1000" dirty="0">
                <a:solidFill>
                  <a:schemeClr val="tx1">
                    <a:lumMod val="75000"/>
                  </a:schemeClr>
                </a:solidFill>
                <a:latin typeface="Meiryo" panose="020B0604030504040204" pitchFamily="34" charset="-128"/>
                <a:ea typeface="Meiryo" panose="020B0604030504040204" pitchFamily="34" charset="-128"/>
              </a:rPr>
              <a:t>AWS Shield</a:t>
            </a:r>
          </a:p>
          <a:p>
            <a:pPr defTabSz="914363">
              <a:defRPr/>
            </a:pPr>
            <a:r>
              <a:rPr kumimoji="1" lang="en-US" altLang="ja-JP" sz="1000" dirty="0">
                <a:solidFill>
                  <a:schemeClr val="tx1">
                    <a:lumMod val="75000"/>
                  </a:schemeClr>
                </a:solidFill>
                <a:latin typeface="Meiryo" panose="020B0604030504040204" pitchFamily="34" charset="-128"/>
                <a:ea typeface="Meiryo" panose="020B0604030504040204" pitchFamily="34" charset="-128"/>
                <a:cs typeface="メイリオ" panose="020B0604030504040204" pitchFamily="50" charset="-128"/>
                <a:hlinkClick r:id="rId3"/>
              </a:rPr>
              <a:t>https://aws.amazon.com/jp/shield/</a:t>
            </a:r>
            <a:endParaRPr kumimoji="1" lang="en-US" altLang="ja-JP" sz="1000" dirty="0">
              <a:solidFill>
                <a:schemeClr val="tx1">
                  <a:lumMod val="75000"/>
                </a:schemeClr>
              </a:solidFill>
              <a:latin typeface="Meiryo" panose="020B0604030504040204" pitchFamily="34" charset="-128"/>
              <a:ea typeface="Meiryo" panose="020B0604030504040204" pitchFamily="34" charset="-128"/>
              <a:cs typeface="メイリオ" panose="020B0604030504040204" pitchFamily="50" charset="-128"/>
            </a:endParaRPr>
          </a:p>
          <a:p>
            <a:pPr defTabSz="914363">
              <a:defRPr/>
            </a:pPr>
            <a:r>
              <a:rPr lang="ja-JP" altLang="en-US" sz="1000">
                <a:solidFill>
                  <a:schemeClr val="tx1">
                    <a:lumMod val="75000"/>
                  </a:schemeClr>
                </a:solidFill>
                <a:latin typeface="Meiryo" panose="020B0604030504040204" pitchFamily="34" charset="-128"/>
                <a:ea typeface="Meiryo" panose="020B0604030504040204" pitchFamily="34" charset="-128"/>
              </a:rPr>
              <a:t>「保護計画を選択するためのヒント」</a:t>
            </a:r>
            <a:endParaRPr kumimoji="1" lang="en-US" altLang="ja-JP" sz="1000" dirty="0">
              <a:solidFill>
                <a:schemeClr val="tx1">
                  <a:lumMod val="75000"/>
                </a:schemeClr>
              </a:solidFill>
              <a:latin typeface="Meiryo" panose="020B0604030504040204" pitchFamily="34" charset="-128"/>
              <a:ea typeface="Meiryo" panose="020B0604030504040204" pitchFamily="34" charset="-128"/>
              <a:cs typeface="メイリオ" panose="020B0604030504040204" pitchFamily="50" charset="-128"/>
            </a:endParaRPr>
          </a:p>
          <a:p>
            <a:pPr defTabSz="914363">
              <a:defRPr/>
            </a:pPr>
            <a:r>
              <a:rPr kumimoji="1" lang="en-US" altLang="ja-JP" sz="1000" dirty="0">
                <a:solidFill>
                  <a:schemeClr val="tx1">
                    <a:lumMod val="75000"/>
                  </a:schemeClr>
                </a:solidFill>
                <a:latin typeface="Meiryo" panose="020B0604030504040204" pitchFamily="34" charset="-128"/>
                <a:ea typeface="Meiryo" panose="020B0604030504040204" pitchFamily="34" charset="-128"/>
                <a:cs typeface="メイリオ" panose="020B0604030504040204" pitchFamily="50" charset="-128"/>
                <a:hlinkClick r:id="rId4"/>
              </a:rPr>
              <a:t>https://docs.aws.amazon.com/ja_jp/waf/latest/developerguide/ddos-overview.html</a:t>
            </a:r>
            <a:endParaRPr kumimoji="1" lang="en-US" altLang="ja-JP" sz="1000" dirty="0">
              <a:solidFill>
                <a:schemeClr val="tx1">
                  <a:lumMod val="75000"/>
                </a:schemeClr>
              </a:solidFill>
              <a:latin typeface="Meiryo" panose="020B0604030504040204" pitchFamily="34" charset="-128"/>
              <a:ea typeface="Meiryo" panose="020B0604030504040204" pitchFamily="34" charset="-128"/>
              <a:cs typeface="メイリオ" panose="020B0604030504040204" pitchFamily="50" charset="-128"/>
            </a:endParaRPr>
          </a:p>
          <a:p>
            <a:pPr defTabSz="914363">
              <a:defRPr/>
            </a:pPr>
            <a:r>
              <a:rPr lang="en-US" altLang="ja-JP" sz="1000" dirty="0">
                <a:solidFill>
                  <a:schemeClr val="tx1">
                    <a:lumMod val="75000"/>
                  </a:schemeClr>
                </a:solidFill>
                <a:latin typeface="Meiryo" panose="020B0604030504040204" pitchFamily="34" charset="-128"/>
                <a:ea typeface="Meiryo" panose="020B0604030504040204" pitchFamily="34" charset="-128"/>
              </a:rPr>
              <a:t>AWS Shield </a:t>
            </a:r>
            <a:r>
              <a:rPr lang="ja-JP" altLang="en-US" sz="1000">
                <a:solidFill>
                  <a:schemeClr val="tx1">
                    <a:lumMod val="75000"/>
                  </a:schemeClr>
                </a:solidFill>
                <a:latin typeface="Meiryo" panose="020B0604030504040204" pitchFamily="34" charset="-128"/>
                <a:ea typeface="Meiryo" panose="020B0604030504040204" pitchFamily="34" charset="-128"/>
              </a:rPr>
              <a:t>料金</a:t>
            </a:r>
            <a:br>
              <a:rPr lang="en-US" altLang="ja-JP" sz="1000" dirty="0">
                <a:solidFill>
                  <a:schemeClr val="tx1">
                    <a:lumMod val="75000"/>
                  </a:schemeClr>
                </a:solidFill>
                <a:latin typeface="Meiryo" panose="020B0604030504040204" pitchFamily="34" charset="-128"/>
                <a:ea typeface="Meiryo" panose="020B0604030504040204" pitchFamily="34" charset="-128"/>
              </a:rPr>
            </a:br>
            <a:r>
              <a:rPr lang="en-US" altLang="ja-JP" sz="1000" dirty="0">
                <a:solidFill>
                  <a:schemeClr val="tx1">
                    <a:lumMod val="75000"/>
                  </a:schemeClr>
                </a:solidFill>
                <a:latin typeface="Meiryo" panose="020B0604030504040204" pitchFamily="34" charset="-128"/>
                <a:ea typeface="Meiryo" panose="020B0604030504040204" pitchFamily="34" charset="-128"/>
                <a:hlinkClick r:id="rId5"/>
              </a:rPr>
              <a:t>https://aws.amazon.com/jp/shield/pricing/</a:t>
            </a:r>
            <a:endParaRPr lang="en-US" altLang="ja-JP" sz="1000" dirty="0">
              <a:solidFill>
                <a:schemeClr val="tx1">
                  <a:lumMod val="75000"/>
                </a:schemeClr>
              </a:solidFill>
              <a:latin typeface="Meiryo" panose="020B0604030504040204" pitchFamily="34" charset="-128"/>
              <a:ea typeface="Meiryo" panose="020B0604030504040204" pitchFamily="34" charset="-128"/>
            </a:endParaRPr>
          </a:p>
          <a:p>
            <a:pPr defTabSz="914363">
              <a:defRPr/>
            </a:pPr>
            <a:r>
              <a:rPr lang="en-US" altLang="ja-JP" sz="1000" dirty="0">
                <a:solidFill>
                  <a:schemeClr val="tx1">
                    <a:lumMod val="75000"/>
                  </a:schemeClr>
                </a:solidFill>
                <a:latin typeface="Meiryo" panose="020B0604030504040204" pitchFamily="34" charset="-128"/>
                <a:ea typeface="Meiryo" panose="020B0604030504040204" pitchFamily="34" charset="-128"/>
              </a:rPr>
              <a:t>AWS Shield Advanced </a:t>
            </a:r>
            <a:r>
              <a:rPr lang="ja-JP" altLang="en-US" sz="1000">
                <a:solidFill>
                  <a:schemeClr val="tx1">
                    <a:lumMod val="75000"/>
                  </a:schemeClr>
                </a:solidFill>
                <a:latin typeface="Meiryo" panose="020B0604030504040204" pitchFamily="34" charset="-128"/>
                <a:ea typeface="Meiryo" panose="020B0604030504040204" pitchFamily="34" charset="-128"/>
              </a:rPr>
              <a:t>がアプリケーションレイヤーの </a:t>
            </a:r>
            <a:r>
              <a:rPr lang="en-US" altLang="ja-JP" sz="1000" dirty="0">
                <a:solidFill>
                  <a:schemeClr val="tx1">
                    <a:lumMod val="75000"/>
                  </a:schemeClr>
                </a:solidFill>
                <a:latin typeface="Meiryo" panose="020B0604030504040204" pitchFamily="34" charset="-128"/>
                <a:ea typeface="Meiryo" panose="020B0604030504040204" pitchFamily="34" charset="-128"/>
              </a:rPr>
              <a:t>DDoS </a:t>
            </a:r>
            <a:r>
              <a:rPr lang="ja-JP" altLang="en-US" sz="1000">
                <a:solidFill>
                  <a:schemeClr val="tx1">
                    <a:lumMod val="75000"/>
                  </a:schemeClr>
                </a:solidFill>
                <a:latin typeface="Meiryo" panose="020B0604030504040204" pitchFamily="34" charset="-128"/>
                <a:ea typeface="Meiryo" panose="020B0604030504040204" pitchFamily="34" charset="-128"/>
              </a:rPr>
              <a:t>自動軽減機能を導入</a:t>
            </a:r>
            <a:endParaRPr lang="en-US" altLang="ja-JP" sz="1000" dirty="0">
              <a:solidFill>
                <a:schemeClr val="tx1">
                  <a:lumMod val="75000"/>
                </a:schemeClr>
              </a:solidFill>
              <a:latin typeface="Meiryo" panose="020B0604030504040204" pitchFamily="34" charset="-128"/>
              <a:ea typeface="Meiryo" panose="020B0604030504040204" pitchFamily="34" charset="-128"/>
            </a:endParaRPr>
          </a:p>
          <a:p>
            <a:pPr defTabSz="914363">
              <a:defRPr/>
            </a:pPr>
            <a:r>
              <a:rPr lang="en-US" altLang="ja-JP" sz="1000" dirty="0">
                <a:solidFill>
                  <a:schemeClr val="tx1">
                    <a:lumMod val="75000"/>
                  </a:schemeClr>
                </a:solidFill>
                <a:latin typeface="Meiryo" panose="020B0604030504040204" pitchFamily="34" charset="-128"/>
                <a:ea typeface="Meiryo" panose="020B0604030504040204" pitchFamily="34" charset="-128"/>
                <a:hlinkClick r:id="rId6"/>
              </a:rPr>
              <a:t>https://aws.amazon.com/jp/about-aws/whats-new/2021/12/aws-shield-advanced-application-layer-ddos-mitigation/?nc1=h_ls</a:t>
            </a:r>
            <a:endParaRPr lang="en-US" altLang="ja-JP" sz="1000" dirty="0">
              <a:solidFill>
                <a:schemeClr val="tx1">
                  <a:lumMod val="75000"/>
                </a:schemeClr>
              </a:solidFill>
              <a:latin typeface="Meiryo" panose="020B0604030504040204" pitchFamily="34" charset="-128"/>
              <a:ea typeface="Meiryo" panose="020B0604030504040204" pitchFamily="34" charset="-128"/>
            </a:endParaRPr>
          </a:p>
        </p:txBody>
      </p:sp>
      <p:sp>
        <p:nvSpPr>
          <p:cNvPr id="2" name="タイトル 1">
            <a:extLst>
              <a:ext uri="{FF2B5EF4-FFF2-40B4-BE49-F238E27FC236}">
                <a16:creationId xmlns:a16="http://schemas.microsoft.com/office/drawing/2014/main" id="{E31D7C21-3990-1945-AD32-1484F8BD917D}"/>
              </a:ext>
            </a:extLst>
          </p:cNvPr>
          <p:cNvSpPr>
            <a:spLocks noGrp="1"/>
          </p:cNvSpPr>
          <p:nvPr>
            <p:ph type="title"/>
          </p:nvPr>
        </p:nvSpPr>
        <p:spPr/>
        <p:txBody>
          <a:bodyPr/>
          <a:lstStyle/>
          <a:p>
            <a:r>
              <a:rPr lang="en-US" altLang="ja-JP" dirty="0"/>
              <a:t>AWS Shield </a:t>
            </a:r>
            <a:r>
              <a:rPr lang="ja-JP" altLang="en-US"/>
              <a:t>とは</a:t>
            </a:r>
          </a:p>
        </p:txBody>
      </p:sp>
      <p:sp>
        <p:nvSpPr>
          <p:cNvPr id="3" name="Content Placeholder 2">
            <a:extLst>
              <a:ext uri="{FF2B5EF4-FFF2-40B4-BE49-F238E27FC236}">
                <a16:creationId xmlns:a16="http://schemas.microsoft.com/office/drawing/2014/main" id="{1C85FBDC-F44A-2589-FF51-63553C68FB05}"/>
              </a:ext>
            </a:extLst>
          </p:cNvPr>
          <p:cNvSpPr txBox="1">
            <a:spLocks/>
          </p:cNvSpPr>
          <p:nvPr/>
        </p:nvSpPr>
        <p:spPr>
          <a:xfrm>
            <a:off x="2057400" y="803776"/>
            <a:ext cx="8392885" cy="1199196"/>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43408" indent="-243408" defTabSz="1219151">
              <a:lnSpc>
                <a:spcPct val="70000"/>
              </a:lnSpc>
              <a:spcBef>
                <a:spcPts val="1333"/>
              </a:spcBef>
              <a:defRPr/>
            </a:pPr>
            <a:r>
              <a:rPr kumimoji="1" lang="ja-JP" altLang="en-US" sz="2000">
                <a:solidFill>
                  <a:schemeClr val="tx1">
                    <a:lumMod val="75000"/>
                  </a:schemeClr>
                </a:solidFill>
                <a:latin typeface="Meiryo" panose="020B0604030504040204" pitchFamily="34" charset="-128"/>
                <a:ea typeface="Meiryo" panose="020B0604030504040204" pitchFamily="34" charset="-128"/>
              </a:rPr>
              <a:t>マネージド</a:t>
            </a:r>
            <a:r>
              <a:rPr kumimoji="1" lang="en-US" altLang="ja-JP" sz="2000" dirty="0">
                <a:solidFill>
                  <a:schemeClr val="tx1">
                    <a:lumMod val="75000"/>
                  </a:schemeClr>
                </a:solidFill>
                <a:latin typeface="Meiryo" panose="020B0604030504040204" pitchFamily="34" charset="-128"/>
                <a:ea typeface="Meiryo" panose="020B0604030504040204" pitchFamily="34" charset="-128"/>
              </a:rPr>
              <a:t>DDoS</a:t>
            </a:r>
            <a:r>
              <a:rPr kumimoji="1" lang="ja-JP" altLang="en-US" sz="2000">
                <a:solidFill>
                  <a:schemeClr val="tx1">
                    <a:lumMod val="75000"/>
                  </a:schemeClr>
                </a:solidFill>
                <a:latin typeface="Meiryo" panose="020B0604030504040204" pitchFamily="34" charset="-128"/>
                <a:ea typeface="Meiryo" panose="020B0604030504040204" pitchFamily="34" charset="-128"/>
              </a:rPr>
              <a:t>プロテクションサービス　</a:t>
            </a:r>
            <a:endParaRPr lang="en-US" altLang="ja-JP" sz="2000" dirty="0">
              <a:solidFill>
                <a:schemeClr val="tx1">
                  <a:lumMod val="75000"/>
                </a:schemeClr>
              </a:solidFill>
              <a:latin typeface="Meiryo" panose="020B0604030504040204" pitchFamily="34" charset="-128"/>
              <a:ea typeface="Meiryo" panose="020B0604030504040204" pitchFamily="34" charset="-128"/>
              <a:cs typeface="Meiryo" charset="-128"/>
            </a:endParaRPr>
          </a:p>
          <a:p>
            <a:pPr marL="243408" indent="-243408" defTabSz="1219151">
              <a:lnSpc>
                <a:spcPct val="70000"/>
              </a:lnSpc>
              <a:spcBef>
                <a:spcPts val="1333"/>
              </a:spcBef>
              <a:defRPr/>
            </a:pPr>
            <a:r>
              <a:rPr lang="ja-JP" altLang="en-US" sz="2000" dirty="0">
                <a:solidFill>
                  <a:schemeClr val="tx1">
                    <a:lumMod val="75000"/>
                  </a:schemeClr>
                </a:solidFill>
                <a:latin typeface="Meiryo" panose="020B0604030504040204" pitchFamily="34" charset="-128"/>
                <a:ea typeface="Meiryo" panose="020B0604030504040204" pitchFamily="34" charset="-128"/>
                <a:cs typeface="Meiryo" charset="-128"/>
              </a:rPr>
              <a:t>エッジロケーションの前にインラインで配置されすべての着信パケットを検査</a:t>
            </a:r>
            <a:endParaRPr lang="en-US" altLang="ja-JP" sz="2000" dirty="0">
              <a:solidFill>
                <a:schemeClr val="tx1">
                  <a:lumMod val="75000"/>
                </a:schemeClr>
              </a:solidFill>
              <a:latin typeface="Meiryo" panose="020B0604030504040204" pitchFamily="34" charset="-128"/>
              <a:ea typeface="Meiryo" panose="020B0604030504040204" pitchFamily="34" charset="-128"/>
              <a:cs typeface="Meiryo" charset="-128"/>
            </a:endParaRPr>
          </a:p>
          <a:p>
            <a:pPr marL="243408" indent="-243408" defTabSz="1219151">
              <a:lnSpc>
                <a:spcPct val="70000"/>
              </a:lnSpc>
              <a:spcBef>
                <a:spcPts val="1333"/>
              </a:spcBef>
              <a:defRPr/>
            </a:pPr>
            <a:r>
              <a:rPr lang="en-US" altLang="ja-JP" sz="2000" dirty="0">
                <a:solidFill>
                  <a:schemeClr val="tx1">
                    <a:lumMod val="75000"/>
                  </a:schemeClr>
                </a:solidFill>
                <a:latin typeface="Meiryo" panose="020B0604030504040204" pitchFamily="34" charset="-128"/>
                <a:ea typeface="Meiryo" panose="020B0604030504040204" pitchFamily="34" charset="-128"/>
                <a:cs typeface="Meiryo" charset="-128"/>
              </a:rPr>
              <a:t>DDoS</a:t>
            </a:r>
            <a:r>
              <a:rPr lang="ja-JP" altLang="en-US" sz="2000" dirty="0">
                <a:solidFill>
                  <a:schemeClr val="tx1">
                    <a:lumMod val="75000"/>
                  </a:schemeClr>
                </a:solidFill>
                <a:latin typeface="Meiryo" panose="020B0604030504040204" pitchFamily="34" charset="-128"/>
                <a:ea typeface="Meiryo" panose="020B0604030504040204" pitchFamily="34" charset="-128"/>
                <a:cs typeface="Meiryo" charset="-128"/>
              </a:rPr>
              <a:t>攻撃の</a:t>
            </a:r>
            <a:r>
              <a:rPr lang="en-US" altLang="ja-JP" sz="2000" dirty="0">
                <a:solidFill>
                  <a:schemeClr val="tx1">
                    <a:lumMod val="75000"/>
                  </a:schemeClr>
                </a:solidFill>
                <a:latin typeface="Meiryo" panose="020B0604030504040204" pitchFamily="34" charset="-128"/>
                <a:ea typeface="Meiryo" panose="020B0604030504040204" pitchFamily="34" charset="-128"/>
                <a:cs typeface="Meiryo" charset="-128"/>
              </a:rPr>
              <a:t>99</a:t>
            </a:r>
            <a:r>
              <a:rPr lang="ja-JP" altLang="en-US" sz="2000" dirty="0">
                <a:solidFill>
                  <a:schemeClr val="tx1">
                    <a:lumMod val="75000"/>
                  </a:schemeClr>
                </a:solidFill>
                <a:latin typeface="Meiryo" panose="020B0604030504040204" pitchFamily="34" charset="-128"/>
                <a:ea typeface="Meiryo" panose="020B0604030504040204" pitchFamily="34" charset="-128"/>
                <a:cs typeface="Meiryo" charset="-128"/>
              </a:rPr>
              <a:t>％を</a:t>
            </a:r>
            <a:r>
              <a:rPr lang="ja-JP" altLang="en-US" sz="2000">
                <a:solidFill>
                  <a:schemeClr val="tx1">
                    <a:lumMod val="75000"/>
                  </a:schemeClr>
                </a:solidFill>
                <a:latin typeface="Meiryo" panose="020B0604030504040204" pitchFamily="34" charset="-128"/>
                <a:ea typeface="Meiryo" panose="020B0604030504040204" pitchFamily="34" charset="-128"/>
                <a:cs typeface="Meiryo" charset="-128"/>
              </a:rPr>
              <a:t>自動軽減</a:t>
            </a:r>
            <a:endParaRPr lang="en-US" altLang="ja-JP" sz="2000" dirty="0">
              <a:solidFill>
                <a:schemeClr val="tx1">
                  <a:lumMod val="75000"/>
                </a:schemeClr>
              </a:solidFill>
              <a:latin typeface="Meiryo" panose="020B0604030504040204" pitchFamily="34" charset="-128"/>
              <a:ea typeface="Meiryo" panose="020B0604030504040204" pitchFamily="34" charset="-128"/>
              <a:cs typeface="Meiryo" charset="-128"/>
            </a:endParaRPr>
          </a:p>
        </p:txBody>
      </p:sp>
      <p:pic>
        <p:nvPicPr>
          <p:cNvPr id="4" name="Graphic 22">
            <a:extLst>
              <a:ext uri="{FF2B5EF4-FFF2-40B4-BE49-F238E27FC236}">
                <a16:creationId xmlns:a16="http://schemas.microsoft.com/office/drawing/2014/main" id="{8C1513C1-CF8D-8FFD-B2F0-FB54888B2E16}"/>
              </a:ext>
            </a:extLst>
          </p:cNvPr>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518025" y="810931"/>
            <a:ext cx="1223689" cy="12236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テキスト ボックス 4">
            <a:extLst>
              <a:ext uri="{FF2B5EF4-FFF2-40B4-BE49-F238E27FC236}">
                <a16:creationId xmlns:a16="http://schemas.microsoft.com/office/drawing/2014/main" id="{8D4AE15D-36CA-D6AB-428F-08EC3EDC96FD}"/>
              </a:ext>
            </a:extLst>
          </p:cNvPr>
          <p:cNvSpPr txBox="1"/>
          <p:nvPr/>
        </p:nvSpPr>
        <p:spPr>
          <a:xfrm>
            <a:off x="10607211" y="0"/>
            <a:ext cx="1584789" cy="369332"/>
          </a:xfrm>
          <a:prstGeom prst="rect">
            <a:avLst/>
          </a:prstGeom>
          <a:noFill/>
        </p:spPr>
        <p:txBody>
          <a:bodyPr wrap="square" anchor="ctr">
            <a:spAutoFit/>
          </a:bodyPr>
          <a:lstStyle/>
          <a:p>
            <a:pPr algn="ctr"/>
            <a:r>
              <a:rPr lang="en-US" altLang="ja-JP" sz="1800" b="0" i="0" dirty="0">
                <a:solidFill>
                  <a:schemeClr val="bg1">
                    <a:lumMod val="50000"/>
                  </a:schemeClr>
                </a:solidFill>
                <a:effectLst/>
                <a:latin typeface="Meiryo" panose="020B0604030504040204" pitchFamily="34" charset="-128"/>
                <a:ea typeface="Meiryo" panose="020B0604030504040204" pitchFamily="34" charset="-128"/>
              </a:rPr>
              <a:t>SEC05-BP03</a:t>
            </a:r>
            <a:endParaRPr lang="ja-JP" altLang="en-US">
              <a:solidFill>
                <a:schemeClr val="bg1">
                  <a:lumMod val="50000"/>
                </a:schemeClr>
              </a:solidFill>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302260084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正方形/長方形 21">
            <a:extLst>
              <a:ext uri="{FF2B5EF4-FFF2-40B4-BE49-F238E27FC236}">
                <a16:creationId xmlns:a16="http://schemas.microsoft.com/office/drawing/2014/main" id="{16AA5209-EEBD-CF4D-A1E6-A51B6DC442D1}"/>
              </a:ext>
            </a:extLst>
          </p:cNvPr>
          <p:cNvSpPr/>
          <p:nvPr/>
        </p:nvSpPr>
        <p:spPr>
          <a:xfrm>
            <a:off x="5560783" y="1073039"/>
            <a:ext cx="6456142" cy="639864"/>
          </a:xfrm>
          <a:prstGeom prst="rect">
            <a:avLst/>
          </a:prstGeom>
          <a:solidFill>
            <a:srgbClr val="232F3E"/>
          </a:solidFill>
          <a:ln>
            <a:no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ctr"/>
          <a:lstStyle/>
          <a:p>
            <a:pPr defTabSz="914363">
              <a:defRPr/>
            </a:pPr>
            <a:r>
              <a:rPr kumimoji="1" lang="ja-JP" altLang="en-US" sz="2667" dirty="0">
                <a:gradFill>
                  <a:gsLst>
                    <a:gs pos="0">
                      <a:srgbClr val="FAFAFA"/>
                    </a:gs>
                    <a:gs pos="100000">
                      <a:srgbClr val="FAFAFA"/>
                    </a:gs>
                  </a:gsLst>
                  <a:lin ang="5400000" scaled="1"/>
                </a:gradFill>
                <a:latin typeface="Meiryo" panose="020B0604030504040204" pitchFamily="34" charset="-128"/>
                <a:ea typeface="Meiryo" panose="020B0604030504040204" pitchFamily="34" charset="-128"/>
              </a:rPr>
              <a:t>サービス概要</a:t>
            </a:r>
          </a:p>
        </p:txBody>
      </p:sp>
      <p:cxnSp>
        <p:nvCxnSpPr>
          <p:cNvPr id="23" name="直線コネクタ 22">
            <a:extLst>
              <a:ext uri="{FF2B5EF4-FFF2-40B4-BE49-F238E27FC236}">
                <a16:creationId xmlns:a16="http://schemas.microsoft.com/office/drawing/2014/main" id="{D493928D-81A3-DB47-B983-966E7DC604BC}"/>
              </a:ext>
            </a:extLst>
          </p:cNvPr>
          <p:cNvCxnSpPr/>
          <p:nvPr/>
        </p:nvCxnSpPr>
        <p:spPr>
          <a:xfrm flipH="1">
            <a:off x="547200" y="4719628"/>
            <a:ext cx="4780800" cy="0"/>
          </a:xfrm>
          <a:prstGeom prst="line">
            <a:avLst/>
          </a:prstGeom>
          <a:ln w="38100">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24" name="正方形/長方形 23">
            <a:extLst>
              <a:ext uri="{FF2B5EF4-FFF2-40B4-BE49-F238E27FC236}">
                <a16:creationId xmlns:a16="http://schemas.microsoft.com/office/drawing/2014/main" id="{2A9F3BA3-F881-5941-B10D-4E9BD86507C9}"/>
              </a:ext>
            </a:extLst>
          </p:cNvPr>
          <p:cNvSpPr/>
          <p:nvPr/>
        </p:nvSpPr>
        <p:spPr>
          <a:xfrm>
            <a:off x="547200" y="4877954"/>
            <a:ext cx="4945550" cy="1020267"/>
          </a:xfrm>
          <a:prstGeom prst="rect">
            <a:avLst/>
          </a:prstGeom>
          <a:noFill/>
          <a:ln w="1270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wrap="square" lIns="48000" tIns="48000" rIns="48000" bIns="48000" rtlCol="0" anchor="t" anchorCtr="0">
            <a:spAutoFit/>
          </a:bodyPr>
          <a:lstStyle/>
          <a:p>
            <a:pPr algn="ctr" defTabSz="914363">
              <a:defRPr/>
            </a:pPr>
            <a:r>
              <a:rPr kumimoji="1" lang="ja-JP" altLang="en-US" sz="2000" dirty="0">
                <a:solidFill>
                  <a:schemeClr val="tx1">
                    <a:lumMod val="75000"/>
                  </a:schemeClr>
                </a:solidFill>
                <a:latin typeface="Meiryo" panose="020B0604030504040204" pitchFamily="34" charset="-128"/>
                <a:ea typeface="Meiryo" panose="020B0604030504040204" pitchFamily="34" charset="-128"/>
              </a:rPr>
              <a:t>ウェブの脆弱性</a:t>
            </a:r>
            <a:r>
              <a:rPr kumimoji="1" lang="ja-JP" altLang="en-US" sz="2000">
                <a:solidFill>
                  <a:schemeClr val="tx1">
                    <a:lumMod val="75000"/>
                  </a:schemeClr>
                </a:solidFill>
                <a:latin typeface="Meiryo" panose="020B0604030504040204" pitchFamily="34" charset="-128"/>
                <a:ea typeface="Meiryo" panose="020B0604030504040204" pitchFamily="34" charset="-128"/>
              </a:rPr>
              <a:t>からアプリケーション</a:t>
            </a:r>
            <a:endParaRPr kumimoji="1" lang="en-US" altLang="ja-JP" sz="2000" dirty="0">
              <a:solidFill>
                <a:schemeClr val="tx1">
                  <a:lumMod val="75000"/>
                </a:schemeClr>
              </a:solidFill>
              <a:latin typeface="Meiryo" panose="020B0604030504040204" pitchFamily="34" charset="-128"/>
              <a:ea typeface="Meiryo" panose="020B0604030504040204" pitchFamily="34" charset="-128"/>
            </a:endParaRPr>
          </a:p>
          <a:p>
            <a:pPr algn="ctr" defTabSz="914363">
              <a:defRPr/>
            </a:pPr>
            <a:r>
              <a:rPr kumimoji="1" lang="ja-JP" altLang="en-US" sz="2000">
                <a:solidFill>
                  <a:schemeClr val="tx1">
                    <a:lumMod val="75000"/>
                  </a:schemeClr>
                </a:solidFill>
                <a:latin typeface="Meiryo" panose="020B0604030504040204" pitchFamily="34" charset="-128"/>
                <a:ea typeface="Meiryo" panose="020B0604030504040204" pitchFamily="34" charset="-128"/>
              </a:rPr>
              <a:t>また</a:t>
            </a:r>
            <a:r>
              <a:rPr kumimoji="1" lang="ja-JP" altLang="en-US" sz="2000" dirty="0">
                <a:solidFill>
                  <a:schemeClr val="tx1">
                    <a:lumMod val="75000"/>
                  </a:schemeClr>
                </a:solidFill>
                <a:latin typeface="Meiryo" panose="020B0604030504040204" pitchFamily="34" charset="-128"/>
                <a:ea typeface="Meiryo" panose="020B0604030504040204" pitchFamily="34" charset="-128"/>
              </a:rPr>
              <a:t>は</a:t>
            </a:r>
            <a:r>
              <a:rPr kumimoji="1" lang="en-US" altLang="ja-JP" sz="2000" dirty="0">
                <a:solidFill>
                  <a:schemeClr val="tx1">
                    <a:lumMod val="75000"/>
                  </a:schemeClr>
                </a:solidFill>
                <a:latin typeface="Meiryo" panose="020B0604030504040204" pitchFamily="34" charset="-128"/>
                <a:ea typeface="Meiryo" panose="020B0604030504040204" pitchFamily="34" charset="-128"/>
              </a:rPr>
              <a:t>API</a:t>
            </a:r>
            <a:r>
              <a:rPr kumimoji="1" lang="ja-JP" altLang="en-US" sz="2000" dirty="0">
                <a:solidFill>
                  <a:schemeClr val="tx1">
                    <a:lumMod val="75000"/>
                  </a:schemeClr>
                </a:solidFill>
                <a:latin typeface="Meiryo" panose="020B0604030504040204" pitchFamily="34" charset="-128"/>
                <a:ea typeface="Meiryo" panose="020B0604030504040204" pitchFamily="34" charset="-128"/>
              </a:rPr>
              <a:t>を</a:t>
            </a:r>
            <a:r>
              <a:rPr kumimoji="1" lang="ja-JP" altLang="en-US" sz="2000">
                <a:solidFill>
                  <a:schemeClr val="tx1">
                    <a:lumMod val="75000"/>
                  </a:schemeClr>
                </a:solidFill>
                <a:latin typeface="Meiryo" panose="020B0604030504040204" pitchFamily="34" charset="-128"/>
                <a:ea typeface="Meiryo" panose="020B0604030504040204" pitchFamily="34" charset="-128"/>
              </a:rPr>
              <a:t>保護する</a:t>
            </a:r>
            <a:endParaRPr kumimoji="1" lang="en-US" altLang="ja-JP" sz="2000" dirty="0">
              <a:solidFill>
                <a:schemeClr val="tx1">
                  <a:lumMod val="75000"/>
                </a:schemeClr>
              </a:solidFill>
              <a:latin typeface="Meiryo" panose="020B0604030504040204" pitchFamily="34" charset="-128"/>
              <a:ea typeface="Meiryo" panose="020B0604030504040204" pitchFamily="34" charset="-128"/>
            </a:endParaRPr>
          </a:p>
          <a:p>
            <a:pPr algn="ctr" defTabSz="914363">
              <a:defRPr/>
            </a:pPr>
            <a:r>
              <a:rPr kumimoji="1" lang="ja-JP" altLang="en-US" sz="2000">
                <a:solidFill>
                  <a:schemeClr val="tx1">
                    <a:lumMod val="75000"/>
                  </a:schemeClr>
                </a:solidFill>
                <a:latin typeface="Meiryo" panose="020B0604030504040204" pitchFamily="34" charset="-128"/>
                <a:ea typeface="Meiryo" panose="020B0604030504040204" pitchFamily="34" charset="-128"/>
              </a:rPr>
              <a:t>ウェブアプリケーションファイアウォール</a:t>
            </a:r>
            <a:endParaRPr kumimoji="1" lang="en-US" altLang="ja-JP" sz="2000" dirty="0">
              <a:solidFill>
                <a:schemeClr val="tx1">
                  <a:lumMod val="75000"/>
                </a:schemeClr>
              </a:solidFill>
              <a:latin typeface="Meiryo" panose="020B0604030504040204" pitchFamily="34" charset="-128"/>
              <a:ea typeface="Meiryo" panose="020B0604030504040204" pitchFamily="34" charset="-128"/>
            </a:endParaRPr>
          </a:p>
        </p:txBody>
      </p:sp>
      <p:sp>
        <p:nvSpPr>
          <p:cNvPr id="25" name="正方形/長方形 24">
            <a:extLst>
              <a:ext uri="{FF2B5EF4-FFF2-40B4-BE49-F238E27FC236}">
                <a16:creationId xmlns:a16="http://schemas.microsoft.com/office/drawing/2014/main" id="{D35FD4AA-1EC7-BD4F-87B6-B11E462AE020}"/>
              </a:ext>
            </a:extLst>
          </p:cNvPr>
          <p:cNvSpPr/>
          <p:nvPr/>
        </p:nvSpPr>
        <p:spPr>
          <a:xfrm>
            <a:off x="547200" y="4137677"/>
            <a:ext cx="4780800" cy="512496"/>
          </a:xfrm>
          <a:prstGeom prst="rect">
            <a:avLst/>
          </a:prstGeom>
          <a:ln>
            <a:noFill/>
          </a:ln>
        </p:spPr>
        <p:txBody>
          <a:bodyPr wrap="square" lIns="192000" tIns="48000" rIns="48000" bIns="48000" anchor="ctr" anchorCtr="0">
            <a:noAutofit/>
          </a:bodyPr>
          <a:lstStyle/>
          <a:p>
            <a:pPr algn="ctr" defTabSz="914363">
              <a:defRPr/>
            </a:pPr>
            <a:r>
              <a:rPr kumimoji="1" lang="en-US" altLang="ja-JP" sz="2667" b="1" dirty="0">
                <a:solidFill>
                  <a:schemeClr val="tx1">
                    <a:lumMod val="75000"/>
                  </a:schemeClr>
                </a:solidFill>
                <a:latin typeface="Meiryo" panose="020B0604030504040204" pitchFamily="34" charset="-128"/>
                <a:ea typeface="Meiryo" panose="020B0604030504040204" pitchFamily="34" charset="-128"/>
              </a:rPr>
              <a:t>AWS WAF</a:t>
            </a:r>
            <a:endParaRPr kumimoji="1" lang="ja-JP" altLang="en-US" sz="2667" b="1" dirty="0">
              <a:solidFill>
                <a:schemeClr val="tx1">
                  <a:lumMod val="75000"/>
                </a:schemeClr>
              </a:solidFill>
              <a:latin typeface="Meiryo" panose="020B0604030504040204" pitchFamily="34" charset="-128"/>
              <a:ea typeface="Meiryo" panose="020B0604030504040204" pitchFamily="34" charset="-128"/>
            </a:endParaRPr>
          </a:p>
        </p:txBody>
      </p:sp>
      <p:pic>
        <p:nvPicPr>
          <p:cNvPr id="46" name="Graphic 8">
            <a:extLst>
              <a:ext uri="{FF2B5EF4-FFF2-40B4-BE49-F238E27FC236}">
                <a16:creationId xmlns:a16="http://schemas.microsoft.com/office/drawing/2014/main" id="{50157001-4D87-A94F-8A25-F90007E57E40}"/>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758326" y="1486394"/>
            <a:ext cx="2535378" cy="25353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タイトル 1">
            <a:extLst>
              <a:ext uri="{FF2B5EF4-FFF2-40B4-BE49-F238E27FC236}">
                <a16:creationId xmlns:a16="http://schemas.microsoft.com/office/drawing/2014/main" id="{C1273A7F-746C-434C-9945-D069C163F243}"/>
              </a:ext>
            </a:extLst>
          </p:cNvPr>
          <p:cNvSpPr>
            <a:spLocks noGrp="1"/>
          </p:cNvSpPr>
          <p:nvPr>
            <p:ph type="title"/>
          </p:nvPr>
        </p:nvSpPr>
        <p:spPr/>
        <p:txBody>
          <a:bodyPr/>
          <a:lstStyle/>
          <a:p>
            <a:r>
              <a:rPr lang="en-US" altLang="ja-JP" dirty="0"/>
              <a:t>AWS WAF</a:t>
            </a:r>
            <a:r>
              <a:rPr lang="ja-JP" altLang="en-US"/>
              <a:t>概要</a:t>
            </a:r>
          </a:p>
        </p:txBody>
      </p:sp>
      <p:sp>
        <p:nvSpPr>
          <p:cNvPr id="47" name="Content Placeholder 2"/>
          <p:cNvSpPr>
            <a:spLocks noGrp="1"/>
          </p:cNvSpPr>
          <p:nvPr>
            <p:ph idx="4294967295"/>
          </p:nvPr>
        </p:nvSpPr>
        <p:spPr>
          <a:xfrm>
            <a:off x="5671326" y="1782358"/>
            <a:ext cx="6349553" cy="3514968"/>
          </a:xfrm>
          <a:prstGeom prst="rect">
            <a:avLst/>
          </a:prstGeom>
        </p:spPr>
        <p:txBody>
          <a:bodyPr vert="horz" lIns="75000" tIns="45720" rIns="91440" bIns="45720" rtlCol="0">
            <a:noAutofit/>
          </a:bodyPr>
          <a:lstStyle/>
          <a:p>
            <a:pPr marL="243408" indent="-243408">
              <a:buFont typeface="Arial" panose="020B0604020202020204" pitchFamily="34" charset="0"/>
              <a:buChar char="•"/>
            </a:pPr>
            <a:r>
              <a:rPr lang="ja-JP" altLang="en-US" sz="2000">
                <a:solidFill>
                  <a:schemeClr val="tx1">
                    <a:lumMod val="75000"/>
                  </a:schemeClr>
                </a:solidFill>
              </a:rPr>
              <a:t>悪意のあるリクエストのブロック</a:t>
            </a:r>
            <a:endParaRPr lang="en-US" altLang="ja-JP" sz="2000" dirty="0">
              <a:solidFill>
                <a:schemeClr val="tx1">
                  <a:lumMod val="75000"/>
                </a:schemeClr>
              </a:solidFill>
            </a:endParaRPr>
          </a:p>
          <a:p>
            <a:pPr marL="882351" lvl="1" indent="-285739">
              <a:buFont typeface="Wingdings" pitchFamily="2" charset="2"/>
              <a:buChar char="ü"/>
            </a:pPr>
            <a:r>
              <a:rPr lang="en-US" altLang="ja-JP" sz="1667" dirty="0">
                <a:solidFill>
                  <a:schemeClr val="tx1">
                    <a:lumMod val="75000"/>
                  </a:schemeClr>
                </a:solidFill>
              </a:rPr>
              <a:t>SQL </a:t>
            </a:r>
            <a:r>
              <a:rPr lang="ja-JP" altLang="en-US" sz="1667">
                <a:solidFill>
                  <a:schemeClr val="tx1">
                    <a:lumMod val="75000"/>
                  </a:schemeClr>
                </a:solidFill>
              </a:rPr>
              <a:t>インジェクション</a:t>
            </a:r>
          </a:p>
          <a:p>
            <a:pPr marL="882351" lvl="1" indent="-285739">
              <a:buFont typeface="Wingdings" pitchFamily="2" charset="2"/>
              <a:buChar char="ü"/>
            </a:pPr>
            <a:r>
              <a:rPr lang="ja-JP" altLang="en-US" sz="1667">
                <a:solidFill>
                  <a:schemeClr val="tx1">
                    <a:lumMod val="75000"/>
                  </a:schemeClr>
                </a:solidFill>
              </a:rPr>
              <a:t>クロスサイトスクリプト</a:t>
            </a:r>
          </a:p>
          <a:p>
            <a:pPr marL="882351" lvl="1" indent="-285739">
              <a:buFont typeface="Wingdings" pitchFamily="2" charset="2"/>
              <a:buChar char="ü"/>
            </a:pPr>
            <a:r>
              <a:rPr lang="en-US" altLang="ja-JP" sz="1667" dirty="0">
                <a:solidFill>
                  <a:schemeClr val="tx1">
                    <a:lumMod val="75000"/>
                  </a:schemeClr>
                </a:solidFill>
              </a:rPr>
              <a:t>AWS </a:t>
            </a:r>
            <a:r>
              <a:rPr lang="ja-JP" altLang="en-US" sz="1667">
                <a:solidFill>
                  <a:schemeClr val="tx1">
                    <a:lumMod val="75000"/>
                  </a:schemeClr>
                </a:solidFill>
              </a:rPr>
              <a:t>またはパートナー提供のマネージドルール</a:t>
            </a:r>
            <a:endParaRPr lang="en-US" altLang="ja-JP" sz="1667" dirty="0">
              <a:solidFill>
                <a:schemeClr val="tx1">
                  <a:lumMod val="75000"/>
                </a:schemeClr>
              </a:solidFill>
            </a:endParaRPr>
          </a:p>
          <a:p>
            <a:pPr marL="243408" indent="-243408">
              <a:buFont typeface="Arial" panose="020B0604020202020204" pitchFamily="34" charset="0"/>
              <a:buChar char="•"/>
            </a:pPr>
            <a:r>
              <a:rPr lang="ja-JP" altLang="en-US" sz="2000">
                <a:solidFill>
                  <a:schemeClr val="tx1">
                    <a:lumMod val="75000"/>
                  </a:schemeClr>
                </a:solidFill>
              </a:rPr>
              <a:t>カスタムルールによる</a:t>
            </a:r>
            <a:r>
              <a:rPr lang="en-US" altLang="ja-JP" sz="2000" dirty="0">
                <a:solidFill>
                  <a:schemeClr val="tx1">
                    <a:lumMod val="75000"/>
                  </a:schemeClr>
                </a:solidFill>
              </a:rPr>
              <a:t>Web</a:t>
            </a:r>
            <a:r>
              <a:rPr lang="ja-JP" altLang="en-US" sz="2000">
                <a:solidFill>
                  <a:schemeClr val="tx1">
                    <a:lumMod val="75000"/>
                  </a:schemeClr>
                </a:solidFill>
              </a:rPr>
              <a:t>トラフィックのフィルタ</a:t>
            </a:r>
            <a:endParaRPr lang="en-US" altLang="ja-JP" sz="2000" dirty="0">
              <a:solidFill>
                <a:schemeClr val="tx1">
                  <a:lumMod val="75000"/>
                </a:schemeClr>
              </a:solidFill>
            </a:endParaRPr>
          </a:p>
          <a:p>
            <a:pPr marL="882351" lvl="1" indent="-285739">
              <a:buFont typeface="Wingdings" pitchFamily="2" charset="2"/>
              <a:buChar char="ü"/>
            </a:pPr>
            <a:r>
              <a:rPr lang="en-US" altLang="ja-JP" sz="1667" dirty="0">
                <a:solidFill>
                  <a:schemeClr val="tx1">
                    <a:lumMod val="75000"/>
                  </a:schemeClr>
                </a:solidFill>
              </a:rPr>
              <a:t>Rate-based rules</a:t>
            </a:r>
          </a:p>
          <a:p>
            <a:pPr marL="882351" lvl="1" indent="-285739">
              <a:buFont typeface="Wingdings" pitchFamily="2" charset="2"/>
              <a:buChar char="ü"/>
            </a:pPr>
            <a:r>
              <a:rPr lang="en-US" altLang="ja-JP" sz="1667" dirty="0">
                <a:solidFill>
                  <a:schemeClr val="tx1">
                    <a:lumMod val="75000"/>
                  </a:schemeClr>
                </a:solidFill>
              </a:rPr>
              <a:t>IP &amp; Geo-IP filters</a:t>
            </a:r>
          </a:p>
          <a:p>
            <a:pPr marL="882351" lvl="1" indent="-285739">
              <a:buFont typeface="Wingdings" pitchFamily="2" charset="2"/>
              <a:buChar char="ü"/>
            </a:pPr>
            <a:r>
              <a:rPr lang="ja-JP" altLang="en-US" sz="1667">
                <a:solidFill>
                  <a:schemeClr val="tx1">
                    <a:lumMod val="75000"/>
                  </a:schemeClr>
                </a:solidFill>
              </a:rPr>
              <a:t>正規表現パターン、文字列</a:t>
            </a:r>
            <a:endParaRPr lang="en-US" altLang="ja-JP" sz="1667" dirty="0">
              <a:solidFill>
                <a:schemeClr val="tx1">
                  <a:lumMod val="75000"/>
                </a:schemeClr>
              </a:solidFill>
            </a:endParaRPr>
          </a:p>
          <a:p>
            <a:pPr marL="882351" lvl="1" indent="-285739">
              <a:buFont typeface="Wingdings" pitchFamily="2" charset="2"/>
              <a:buChar char="ü"/>
            </a:pPr>
            <a:r>
              <a:rPr lang="ja-JP" altLang="en-US" sz="1667">
                <a:solidFill>
                  <a:schemeClr val="tx1">
                    <a:lumMod val="75000"/>
                  </a:schemeClr>
                </a:solidFill>
              </a:rPr>
              <a:t>サイズ制限</a:t>
            </a:r>
            <a:endParaRPr lang="en-US" altLang="ja-JP" sz="1667" dirty="0">
              <a:solidFill>
                <a:schemeClr val="tx1">
                  <a:lumMod val="75000"/>
                </a:schemeClr>
              </a:solidFill>
            </a:endParaRPr>
          </a:p>
          <a:p>
            <a:pPr marL="882351" lvl="1" indent="-285739">
              <a:buFont typeface="Wingdings" pitchFamily="2" charset="2"/>
              <a:buChar char="ü"/>
            </a:pPr>
            <a:r>
              <a:rPr lang="ja-JP" altLang="en-US" sz="1667">
                <a:solidFill>
                  <a:schemeClr val="tx1">
                    <a:lumMod val="75000"/>
                  </a:schemeClr>
                </a:solidFill>
              </a:rPr>
              <a:t>アクション：許可</a:t>
            </a:r>
            <a:r>
              <a:rPr lang="en-US" altLang="ja-JP" sz="1667" dirty="0">
                <a:solidFill>
                  <a:schemeClr val="tx1">
                    <a:lumMod val="75000"/>
                  </a:schemeClr>
                </a:solidFill>
              </a:rPr>
              <a:t>/</a:t>
            </a:r>
            <a:r>
              <a:rPr lang="ja-JP" altLang="en-US" sz="1667">
                <a:solidFill>
                  <a:schemeClr val="tx1">
                    <a:lumMod val="75000"/>
                  </a:schemeClr>
                </a:solidFill>
              </a:rPr>
              <a:t>拒否</a:t>
            </a:r>
            <a:endParaRPr lang="en-US" altLang="ja-JP" sz="1667" dirty="0">
              <a:solidFill>
                <a:schemeClr val="tx1">
                  <a:lumMod val="75000"/>
                </a:schemeClr>
              </a:solidFill>
            </a:endParaRPr>
          </a:p>
          <a:p>
            <a:pPr marL="243408" indent="-243408">
              <a:buFont typeface="Arial" panose="020B0604020202020204" pitchFamily="34" charset="0"/>
              <a:buChar char="•"/>
            </a:pPr>
            <a:r>
              <a:rPr lang="en-US" altLang="ja-JP" sz="2000" dirty="0">
                <a:solidFill>
                  <a:schemeClr val="tx1">
                    <a:lumMod val="75000"/>
                  </a:schemeClr>
                </a:solidFill>
              </a:rPr>
              <a:t>CloudFront, ALB, API Gateway, Cognito, AppSync</a:t>
            </a:r>
            <a:r>
              <a:rPr lang="ja-JP" altLang="en-US" sz="2000">
                <a:solidFill>
                  <a:schemeClr val="tx1">
                    <a:lumMod val="75000"/>
                  </a:schemeClr>
                </a:solidFill>
              </a:rPr>
              <a:t>に配備</a:t>
            </a:r>
            <a:endParaRPr lang="en-US" altLang="ja-JP" sz="2000" dirty="0">
              <a:solidFill>
                <a:schemeClr val="tx1">
                  <a:lumMod val="75000"/>
                </a:schemeClr>
              </a:solidFill>
            </a:endParaRPr>
          </a:p>
        </p:txBody>
      </p:sp>
      <p:sp>
        <p:nvSpPr>
          <p:cNvPr id="48" name="正方形/長方形 47"/>
          <p:cNvSpPr/>
          <p:nvPr/>
        </p:nvSpPr>
        <p:spPr>
          <a:xfrm>
            <a:off x="4045816" y="5939583"/>
            <a:ext cx="5675454" cy="939103"/>
          </a:xfrm>
          <a:prstGeom prst="rect">
            <a:avLst/>
          </a:prstGeom>
        </p:spPr>
        <p:txBody>
          <a:bodyPr wrap="square">
            <a:spAutoFit/>
          </a:bodyPr>
          <a:lstStyle/>
          <a:p>
            <a:pPr defTabSz="914363">
              <a:defRPr/>
            </a:pPr>
            <a:r>
              <a:rPr lang="en-US" altLang="ja-JP" sz="917" dirty="0">
                <a:latin typeface="Meiryo" panose="020B0604030504040204" pitchFamily="34" charset="-128"/>
                <a:ea typeface="Meiryo" panose="020B0604030504040204" pitchFamily="34" charset="-128"/>
              </a:rPr>
              <a:t>AWS WAF – </a:t>
            </a:r>
            <a:r>
              <a:rPr lang="ja-JP" altLang="en-US" sz="917">
                <a:latin typeface="Meiryo" panose="020B0604030504040204" pitchFamily="34" charset="-128"/>
                <a:ea typeface="Meiryo" panose="020B0604030504040204" pitchFamily="34" charset="-128"/>
              </a:rPr>
              <a:t>ウェブアプリケーションファイアウォール</a:t>
            </a:r>
            <a:endParaRPr lang="en-US" altLang="ja-JP" sz="917" dirty="0">
              <a:solidFill>
                <a:schemeClr val="tx1">
                  <a:lumMod val="75000"/>
                </a:schemeClr>
              </a:solidFill>
              <a:latin typeface="Meiryo" panose="020B0604030504040204" pitchFamily="34" charset="-128"/>
              <a:ea typeface="Meiryo" panose="020B0604030504040204" pitchFamily="34" charset="-128"/>
              <a:hlinkClick r:id="rId4"/>
            </a:endParaRPr>
          </a:p>
          <a:p>
            <a:pPr defTabSz="914363">
              <a:defRPr/>
            </a:pPr>
            <a:r>
              <a:rPr lang="en-US" altLang="ja-JP" sz="917" dirty="0">
                <a:solidFill>
                  <a:schemeClr val="tx1">
                    <a:lumMod val="75000"/>
                  </a:schemeClr>
                </a:solidFill>
                <a:latin typeface="Meiryo" panose="020B0604030504040204" pitchFamily="34" charset="-128"/>
                <a:ea typeface="Meiryo" panose="020B0604030504040204" pitchFamily="34" charset="-128"/>
                <a:hlinkClick r:id="rId4"/>
              </a:rPr>
              <a:t>https://aws.amazon.com/jp/waf/</a:t>
            </a:r>
            <a:endParaRPr lang="en-US" altLang="ja-JP" sz="917" dirty="0">
              <a:solidFill>
                <a:schemeClr val="tx1">
                  <a:lumMod val="75000"/>
                </a:schemeClr>
              </a:solidFill>
              <a:latin typeface="Meiryo" panose="020B0604030504040204" pitchFamily="34" charset="-128"/>
              <a:ea typeface="Meiryo" panose="020B0604030504040204" pitchFamily="34" charset="-128"/>
            </a:endParaRPr>
          </a:p>
          <a:p>
            <a:pPr defTabSz="914363">
              <a:defRPr/>
            </a:pPr>
            <a:r>
              <a:rPr lang="en-US" altLang="ja-JP" sz="917" dirty="0">
                <a:latin typeface="Meiryo" panose="020B0604030504040204" pitchFamily="34" charset="-128"/>
                <a:ea typeface="Meiryo" panose="020B0604030504040204" pitchFamily="34" charset="-128"/>
              </a:rPr>
              <a:t>AWS WAF </a:t>
            </a:r>
            <a:r>
              <a:rPr lang="ja-JP" altLang="en-US" sz="917">
                <a:latin typeface="Meiryo" panose="020B0604030504040204" pitchFamily="34" charset="-128"/>
                <a:ea typeface="Meiryo" panose="020B0604030504040204" pitchFamily="34" charset="-128"/>
              </a:rPr>
              <a:t>のコンプライアンス検証</a:t>
            </a:r>
            <a:endParaRPr lang="en-US" altLang="ja-JP" sz="917" dirty="0">
              <a:latin typeface="Meiryo" panose="020B0604030504040204" pitchFamily="34" charset="-128"/>
              <a:ea typeface="Meiryo" panose="020B0604030504040204" pitchFamily="34" charset="-128"/>
              <a:hlinkClick r:id="rId5"/>
            </a:endParaRPr>
          </a:p>
          <a:p>
            <a:pPr defTabSz="914363">
              <a:defRPr/>
            </a:pPr>
            <a:r>
              <a:rPr lang="en-US" altLang="ja-JP" sz="917" dirty="0">
                <a:latin typeface="Meiryo" panose="020B0604030504040204" pitchFamily="34" charset="-128"/>
                <a:ea typeface="Meiryo" panose="020B0604030504040204" pitchFamily="34" charset="-128"/>
                <a:hlinkClick r:id="rId5"/>
              </a:rPr>
              <a:t>https://docs.aws.amazon.com/ja_jp/waf/latest/developerguide/waf-compliance.html</a:t>
            </a:r>
            <a:endParaRPr lang="en-US" altLang="ja-JP" sz="917" dirty="0">
              <a:latin typeface="Meiryo" panose="020B0604030504040204" pitchFamily="34" charset="-128"/>
              <a:ea typeface="Meiryo" panose="020B0604030504040204" pitchFamily="34" charset="-128"/>
            </a:endParaRPr>
          </a:p>
          <a:p>
            <a:pPr defTabSz="914363">
              <a:defRPr/>
            </a:pPr>
            <a:r>
              <a:rPr lang="en-US" altLang="ja-JP" sz="917" dirty="0">
                <a:latin typeface="Meiryo" panose="020B0604030504040204" pitchFamily="34" charset="-128"/>
                <a:ea typeface="Meiryo" panose="020B0604030504040204" pitchFamily="34" charset="-128"/>
              </a:rPr>
              <a:t>AWS WAF </a:t>
            </a:r>
            <a:r>
              <a:rPr lang="ja-JP" altLang="en-US" sz="917">
                <a:latin typeface="Meiryo" panose="020B0604030504040204" pitchFamily="34" charset="-128"/>
                <a:ea typeface="Meiryo" panose="020B0604030504040204" pitchFamily="34" charset="-128"/>
              </a:rPr>
              <a:t>のよくある質問</a:t>
            </a:r>
          </a:p>
          <a:p>
            <a:pPr defTabSz="914363">
              <a:defRPr/>
            </a:pPr>
            <a:r>
              <a:rPr lang="en-US" altLang="ja-JP" sz="917" dirty="0">
                <a:solidFill>
                  <a:schemeClr val="tx1">
                    <a:lumMod val="75000"/>
                  </a:schemeClr>
                </a:solidFill>
                <a:latin typeface="Meiryo" panose="020B0604030504040204" pitchFamily="34" charset="-128"/>
                <a:ea typeface="Meiryo" panose="020B0604030504040204" pitchFamily="34" charset="-128"/>
                <a:hlinkClick r:id="rId6"/>
              </a:rPr>
              <a:t>https://aws.amazon.com/jp/waf/faqs/</a:t>
            </a:r>
            <a:endParaRPr lang="en-US" altLang="ja-JP" sz="917" dirty="0">
              <a:solidFill>
                <a:schemeClr val="tx1">
                  <a:lumMod val="75000"/>
                </a:schemeClr>
              </a:solidFill>
              <a:latin typeface="Meiryo" panose="020B0604030504040204" pitchFamily="34" charset="-128"/>
              <a:ea typeface="Meiryo" panose="020B0604030504040204" pitchFamily="34" charset="-128"/>
            </a:endParaRPr>
          </a:p>
        </p:txBody>
      </p:sp>
      <p:sp>
        <p:nvSpPr>
          <p:cNvPr id="3" name="テキスト ボックス 2">
            <a:extLst>
              <a:ext uri="{FF2B5EF4-FFF2-40B4-BE49-F238E27FC236}">
                <a16:creationId xmlns:a16="http://schemas.microsoft.com/office/drawing/2014/main" id="{D532E4E1-5D5B-B97D-AE0C-ACA0457E709A}"/>
              </a:ext>
            </a:extLst>
          </p:cNvPr>
          <p:cNvSpPr txBox="1"/>
          <p:nvPr/>
        </p:nvSpPr>
        <p:spPr>
          <a:xfrm>
            <a:off x="10607211" y="0"/>
            <a:ext cx="1584789" cy="369332"/>
          </a:xfrm>
          <a:prstGeom prst="rect">
            <a:avLst/>
          </a:prstGeom>
          <a:noFill/>
        </p:spPr>
        <p:txBody>
          <a:bodyPr wrap="square" anchor="ctr">
            <a:spAutoFit/>
          </a:bodyPr>
          <a:lstStyle/>
          <a:p>
            <a:pPr algn="ctr"/>
            <a:r>
              <a:rPr lang="en-US" altLang="ja-JP" sz="1800" b="0" i="0" dirty="0">
                <a:solidFill>
                  <a:schemeClr val="bg1">
                    <a:lumMod val="50000"/>
                  </a:schemeClr>
                </a:solidFill>
                <a:effectLst/>
                <a:latin typeface="Meiryo" panose="020B0604030504040204" pitchFamily="34" charset="-128"/>
                <a:ea typeface="Meiryo" panose="020B0604030504040204" pitchFamily="34" charset="-128"/>
              </a:rPr>
              <a:t>SEC05-BP03</a:t>
            </a:r>
            <a:endParaRPr lang="ja-JP" altLang="en-US">
              <a:solidFill>
                <a:schemeClr val="bg1">
                  <a:lumMod val="50000"/>
                </a:schemeClr>
              </a:solidFill>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54488105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DAFE1B-9D43-D5C2-1163-7CCCD6C012E3}"/>
              </a:ext>
            </a:extLst>
          </p:cNvPr>
          <p:cNvSpPr>
            <a:spLocks noGrp="1"/>
          </p:cNvSpPr>
          <p:nvPr>
            <p:ph type="title"/>
          </p:nvPr>
        </p:nvSpPr>
        <p:spPr/>
        <p:txBody>
          <a:bodyPr/>
          <a:lstStyle/>
          <a:p>
            <a:pPr algn="l"/>
            <a:r>
              <a:rPr lang="en-JP" sz="2400" dirty="0"/>
              <a:t>レビュー観点 :インフラストラクチャ保護/ネットワークの保護</a:t>
            </a:r>
            <a:br>
              <a:rPr lang="en-JP" sz="2400" dirty="0"/>
            </a:br>
            <a:r>
              <a:rPr lang="en-US" sz="2800" b="0" i="0" dirty="0">
                <a:solidFill>
                  <a:srgbClr val="16191F"/>
                </a:solidFill>
                <a:effectLst/>
                <a:latin typeface="Amazon Ember" panose="020B0603020204020204" pitchFamily="34" charset="0"/>
              </a:rPr>
              <a:t>SEC05-BP04</a:t>
            </a:r>
            <a:r>
              <a:rPr lang="ja-JP" altLang="en-US" sz="2800" b="0" i="0">
                <a:solidFill>
                  <a:srgbClr val="16191F"/>
                </a:solidFill>
                <a:effectLst/>
                <a:latin typeface="Amazon Ember" panose="020B0603020204020204" pitchFamily="34" charset="0"/>
              </a:rPr>
              <a:t>　検査と保護を実装する</a:t>
            </a:r>
            <a:endParaRPr lang="en-JP" sz="3600" dirty="0"/>
          </a:p>
        </p:txBody>
      </p:sp>
      <p:sp>
        <p:nvSpPr>
          <p:cNvPr id="3" name="Text Placeholder 2">
            <a:extLst>
              <a:ext uri="{FF2B5EF4-FFF2-40B4-BE49-F238E27FC236}">
                <a16:creationId xmlns:a16="http://schemas.microsoft.com/office/drawing/2014/main" id="{57D180CB-6965-22E7-4C3F-7BC75DB3949C}"/>
              </a:ext>
            </a:extLst>
          </p:cNvPr>
          <p:cNvSpPr>
            <a:spLocks noGrp="1"/>
          </p:cNvSpPr>
          <p:nvPr>
            <p:ph type="body" sz="quarter" idx="10"/>
          </p:nvPr>
        </p:nvSpPr>
        <p:spPr>
          <a:xfrm>
            <a:off x="457200" y="1371600"/>
            <a:ext cx="5344886" cy="3905251"/>
          </a:xfrm>
        </p:spPr>
        <p:txBody>
          <a:bodyPr/>
          <a:lstStyle/>
          <a:p>
            <a:r>
              <a:rPr lang="en-JP" sz="1400" dirty="0">
                <a:solidFill>
                  <a:srgbClr val="0070C0"/>
                </a:solidFill>
              </a:rPr>
              <a:t>ポイント</a:t>
            </a:r>
          </a:p>
          <a:p>
            <a:pPr marL="285750" indent="-285750">
              <a:buFont typeface="Arial" panose="020B0604020202020204" pitchFamily="34" charset="0"/>
              <a:buChar char="•"/>
            </a:pPr>
            <a:r>
              <a:rPr lang="en-US" sz="1400" dirty="0" err="1"/>
              <a:t>各レイヤーでトラフィックを検査し、フィルタリングする</a:t>
            </a:r>
            <a:r>
              <a:rPr lang="en-US" sz="1400" dirty="0"/>
              <a:t>。</a:t>
            </a:r>
            <a:endParaRPr lang="en-JP" sz="1400" dirty="0"/>
          </a:p>
          <a:p>
            <a:endParaRPr lang="en-JP" sz="1400" dirty="0"/>
          </a:p>
          <a:p>
            <a:r>
              <a:rPr lang="en-JP" sz="1400" dirty="0">
                <a:solidFill>
                  <a:srgbClr val="0070C0"/>
                </a:solidFill>
              </a:rPr>
              <a:t>レビュー観点の例</a:t>
            </a:r>
            <a:endParaRPr lang="en-JP" sz="1233" dirty="0"/>
          </a:p>
          <a:p>
            <a:pPr marL="285750" indent="-285750">
              <a:buFont typeface="Arial" panose="020B0604020202020204" pitchFamily="34" charset="0"/>
              <a:buChar char="•"/>
            </a:pPr>
            <a:r>
              <a:rPr lang="en-US" sz="1400" dirty="0" err="1"/>
              <a:t>ネットワークトラフィックの検査を行っているか</a:t>
            </a:r>
            <a:r>
              <a:rPr lang="en-US" sz="1400" dirty="0"/>
              <a:t>？</a:t>
            </a:r>
          </a:p>
          <a:p>
            <a:pPr marL="285750" indent="-285750">
              <a:buFont typeface="Arial" panose="020B0604020202020204" pitchFamily="34" charset="0"/>
              <a:buChar char="•"/>
            </a:pPr>
            <a:r>
              <a:rPr lang="en-US" sz="1400" dirty="0" err="1"/>
              <a:t>GuardDutyによる脅威検出を行っているか</a:t>
            </a:r>
            <a:r>
              <a:rPr lang="en-US" sz="1400" dirty="0"/>
              <a:t>？</a:t>
            </a:r>
          </a:p>
          <a:p>
            <a:pPr marL="285750" indent="-285750">
              <a:buFont typeface="Arial" panose="020B0604020202020204" pitchFamily="34" charset="0"/>
              <a:buChar char="•"/>
            </a:pPr>
            <a:r>
              <a:rPr lang="en-US" sz="1400" dirty="0" err="1"/>
              <a:t>複数のAWSアカウントにまたがる統一的なネットワーク検査・保護方法を導入しているか</a:t>
            </a:r>
            <a:r>
              <a:rPr lang="en-US" sz="1400" dirty="0"/>
              <a:t>？</a:t>
            </a:r>
          </a:p>
          <a:p>
            <a:pPr marL="285750" indent="-285750">
              <a:buFont typeface="Arial" panose="020B0604020202020204" pitchFamily="34" charset="0"/>
              <a:buChar char="•"/>
            </a:pPr>
            <a:endParaRPr lang="en-JP" sz="1400" dirty="0"/>
          </a:p>
          <a:p>
            <a:endParaRPr lang="en-JP" sz="1400" dirty="0"/>
          </a:p>
          <a:p>
            <a:endParaRPr lang="en-JP" dirty="0"/>
          </a:p>
        </p:txBody>
      </p:sp>
      <p:sp>
        <p:nvSpPr>
          <p:cNvPr id="4" name="Text Placeholder 2">
            <a:extLst>
              <a:ext uri="{FF2B5EF4-FFF2-40B4-BE49-F238E27FC236}">
                <a16:creationId xmlns:a16="http://schemas.microsoft.com/office/drawing/2014/main" id="{55F35155-DC81-12C6-796E-81D0453BC612}"/>
              </a:ext>
            </a:extLst>
          </p:cNvPr>
          <p:cNvSpPr txBox="1">
            <a:spLocks/>
          </p:cNvSpPr>
          <p:nvPr/>
        </p:nvSpPr>
        <p:spPr>
          <a:xfrm>
            <a:off x="6389915" y="1371599"/>
            <a:ext cx="5638800" cy="3905251"/>
          </a:xfrm>
          <a:prstGeom prst="rect">
            <a:avLst/>
          </a:prstGeom>
        </p:spPr>
        <p:txBody>
          <a:bodyPr vert="horz" lIns="91440" tIns="45720" rIns="91440" bIns="45720" rtlCol="0">
            <a:noAutofit/>
          </a:bodyPr>
          <a:lstStyle>
            <a:lvl1pPr marL="0" indent="0" algn="l" defTabSz="609576" rtl="0" eaLnBrk="1" latinLnBrk="0" hangingPunct="1">
              <a:spcBef>
                <a:spcPct val="20000"/>
              </a:spcBef>
              <a:buFont typeface="Arial" panose="020B0604020202020204" pitchFamily="34" charset="0"/>
              <a:buNone/>
              <a:tabLst/>
              <a:defRPr sz="2167" b="0" i="0" kern="1200">
                <a:solidFill>
                  <a:schemeClr val="tx1"/>
                </a:solidFill>
                <a:latin typeface="Meiryo" panose="020B0604030504040204" pitchFamily="34" charset="-128"/>
                <a:ea typeface="Meiryo" panose="020B0604030504040204" pitchFamily="34" charset="-128"/>
                <a:cs typeface="Amazon Ember Regular" charset="0"/>
              </a:defRPr>
            </a:lvl1pPr>
            <a:lvl2pPr marL="596612" indent="-294999" algn="l" defTabSz="609576" rtl="0" eaLnBrk="1" latinLnBrk="0" hangingPunct="1">
              <a:spcBef>
                <a:spcPct val="20000"/>
              </a:spcBef>
              <a:buFont typeface="Arial"/>
              <a:buChar char="•"/>
              <a:tabLst/>
              <a:defRPr sz="2000" b="0" i="0" kern="1200">
                <a:solidFill>
                  <a:schemeClr val="tx1"/>
                </a:solidFill>
                <a:latin typeface="Meiryo" panose="020B0604030504040204" pitchFamily="34" charset="-128"/>
                <a:ea typeface="Meiryo" panose="020B0604030504040204" pitchFamily="34" charset="-128"/>
                <a:cs typeface="Amazon Ember Regular" charset="0"/>
              </a:defRPr>
            </a:lvl2pPr>
            <a:lvl3pPr marL="892933" indent="-302936" algn="l" defTabSz="609576" rtl="0" eaLnBrk="1" latinLnBrk="0" hangingPunct="1">
              <a:spcBef>
                <a:spcPct val="20000"/>
              </a:spcBef>
              <a:buFont typeface="Arial"/>
              <a:buChar char="•"/>
              <a:tabLst/>
              <a:defRPr sz="1833" b="0" i="0" kern="1200">
                <a:solidFill>
                  <a:schemeClr val="tx1"/>
                </a:solidFill>
                <a:latin typeface="Meiryo" panose="020B0604030504040204" pitchFamily="34" charset="-128"/>
                <a:ea typeface="Meiryo" panose="020B0604030504040204" pitchFamily="34" charset="-128"/>
                <a:cs typeface="Amazon Ember Regular" charset="0"/>
              </a:defRPr>
            </a:lvl3pPr>
            <a:lvl4pPr marL="1222326" indent="-309550" algn="l" defTabSz="609576" rtl="0" eaLnBrk="1" latinLnBrk="0" hangingPunct="1">
              <a:spcBef>
                <a:spcPct val="20000"/>
              </a:spcBef>
              <a:buFont typeface="Arial" panose="020B0604020202020204" pitchFamily="34" charset="0"/>
              <a:buChar char="•"/>
              <a:tabLst/>
              <a:defRPr sz="1667" b="0" i="0" kern="1200">
                <a:solidFill>
                  <a:schemeClr val="tx1"/>
                </a:solidFill>
                <a:latin typeface="Meiryo" panose="020B0604030504040204" pitchFamily="34" charset="-128"/>
                <a:ea typeface="Meiryo" panose="020B0604030504040204" pitchFamily="34" charset="-128"/>
                <a:cs typeface="Amazon Ember Regular" charset="0"/>
              </a:defRPr>
            </a:lvl4pPr>
            <a:lvl5pPr marL="1518648" indent="-316165" algn="l" defTabSz="609576" rtl="0" eaLnBrk="1" latinLnBrk="0" hangingPunct="1">
              <a:spcBef>
                <a:spcPct val="20000"/>
              </a:spcBef>
              <a:buFont typeface="Arial" panose="020B0604020202020204" pitchFamily="34" charset="0"/>
              <a:buChar char="•"/>
              <a:tabLst/>
              <a:defRPr sz="1583" b="0" i="0" kern="1200">
                <a:solidFill>
                  <a:schemeClr val="tx1"/>
                </a:solidFill>
                <a:latin typeface="Meiryo" panose="020B0604030504040204" pitchFamily="34" charset="-128"/>
                <a:ea typeface="Meiryo" panose="020B0604030504040204" pitchFamily="34" charset="-128"/>
                <a:cs typeface="Amazon Ember Regular" charset="0"/>
              </a:defRPr>
            </a:lvl5pPr>
            <a:lvl6pPr marL="3352666" indent="-304788" algn="l" defTabSz="609576" rtl="0" eaLnBrk="1" latinLnBrk="0" hangingPunct="1">
              <a:spcBef>
                <a:spcPct val="20000"/>
              </a:spcBef>
              <a:buFont typeface="Arial"/>
              <a:buChar char="•"/>
              <a:defRPr sz="2667" kern="1200">
                <a:solidFill>
                  <a:schemeClr val="tx1"/>
                </a:solidFill>
                <a:latin typeface="+mn-lt"/>
                <a:ea typeface="+mn-ea"/>
                <a:cs typeface="+mn-cs"/>
              </a:defRPr>
            </a:lvl6pPr>
            <a:lvl7pPr marL="3962242" indent="-304788" algn="l" defTabSz="609576" rtl="0" eaLnBrk="1" latinLnBrk="0" hangingPunct="1">
              <a:spcBef>
                <a:spcPct val="20000"/>
              </a:spcBef>
              <a:buFont typeface="Arial"/>
              <a:buChar char="•"/>
              <a:defRPr sz="2667" kern="1200">
                <a:solidFill>
                  <a:schemeClr val="tx1"/>
                </a:solidFill>
                <a:latin typeface="+mn-lt"/>
                <a:ea typeface="+mn-ea"/>
                <a:cs typeface="+mn-cs"/>
              </a:defRPr>
            </a:lvl7pPr>
            <a:lvl8pPr marL="4571817" indent="-304788" algn="l" defTabSz="609576" rtl="0" eaLnBrk="1" latinLnBrk="0" hangingPunct="1">
              <a:spcBef>
                <a:spcPct val="20000"/>
              </a:spcBef>
              <a:buFont typeface="Arial"/>
              <a:buChar char="•"/>
              <a:defRPr sz="2667" kern="1200">
                <a:solidFill>
                  <a:schemeClr val="tx1"/>
                </a:solidFill>
                <a:latin typeface="+mn-lt"/>
                <a:ea typeface="+mn-ea"/>
                <a:cs typeface="+mn-cs"/>
              </a:defRPr>
            </a:lvl8pPr>
            <a:lvl9pPr marL="5181393" indent="-304788" algn="l" defTabSz="609576" rtl="0" eaLnBrk="1" latinLnBrk="0" hangingPunct="1">
              <a:spcBef>
                <a:spcPct val="20000"/>
              </a:spcBef>
              <a:buFont typeface="Arial"/>
              <a:buChar char="•"/>
              <a:defRPr sz="2667" kern="1200">
                <a:solidFill>
                  <a:schemeClr val="tx1"/>
                </a:solidFill>
                <a:latin typeface="+mn-lt"/>
                <a:ea typeface="+mn-ea"/>
                <a:cs typeface="+mn-cs"/>
              </a:defRPr>
            </a:lvl9pPr>
          </a:lstStyle>
          <a:p>
            <a:r>
              <a:rPr lang="en-JP" sz="1400" dirty="0">
                <a:solidFill>
                  <a:srgbClr val="0070C0"/>
                </a:solidFill>
              </a:rPr>
              <a:t>実装例</a:t>
            </a:r>
          </a:p>
          <a:p>
            <a:pPr marL="285750" indent="-285750">
              <a:buFont typeface="Arial" panose="020B0604020202020204" pitchFamily="34" charset="0"/>
              <a:buChar char="•"/>
            </a:pPr>
            <a:r>
              <a:rPr lang="en-JP" sz="1400" dirty="0"/>
              <a:t>VPC Network Access Analyzer より、</a:t>
            </a:r>
            <a:r>
              <a:rPr lang="en-US" sz="1400" dirty="0"/>
              <a:t>VPC </a:t>
            </a:r>
            <a:r>
              <a:rPr lang="ja-JP" altLang="en-US" sz="1400"/>
              <a:t>の設定に潜在的な意図しないアクセスの可能性がないかを検査する。</a:t>
            </a:r>
            <a:endParaRPr lang="en-US" altLang="ja-JP" sz="1400" dirty="0"/>
          </a:p>
          <a:p>
            <a:pPr marL="285750" indent="-285750">
              <a:buFont typeface="Arial" panose="020B0604020202020204" pitchFamily="34" charset="0"/>
              <a:buChar char="•"/>
            </a:pPr>
            <a:r>
              <a:rPr lang="en-JP" altLang="ja-JP" sz="1400" dirty="0"/>
              <a:t>AWS Firewall Manager </a:t>
            </a:r>
            <a:r>
              <a:rPr lang="ja-JP" altLang="en-JP" sz="1400"/>
              <a:t>により、</a:t>
            </a:r>
            <a:r>
              <a:rPr lang="en-US" altLang="ja-JP" sz="1400" dirty="0"/>
              <a:t>AWS Organization </a:t>
            </a:r>
            <a:r>
              <a:rPr lang="ja-JP" altLang="en-US" sz="1400"/>
              <a:t>全体にわたって統一的に</a:t>
            </a:r>
            <a:r>
              <a:rPr lang="en-US" altLang="ja-JP" sz="1400" dirty="0"/>
              <a:t> WAF, AWS Shield Advance</a:t>
            </a:r>
            <a:r>
              <a:rPr lang="ja-JP" altLang="en-US" sz="1400"/>
              <a:t>　などの管理が可能。</a:t>
            </a:r>
            <a:endParaRPr lang="en-US" altLang="ja-JP" sz="1400" dirty="0"/>
          </a:p>
          <a:p>
            <a:pPr marL="285750" indent="-285750">
              <a:buFont typeface="Arial" panose="020B0604020202020204" pitchFamily="34" charset="0"/>
              <a:buChar char="•"/>
            </a:pPr>
            <a:r>
              <a:rPr lang="en-US" altLang="ja-JP" sz="1400" dirty="0"/>
              <a:t>AWS </a:t>
            </a:r>
            <a:r>
              <a:rPr lang="en-US" altLang="ja-JP" sz="1400" dirty="0" err="1"/>
              <a:t>GuardDuty</a:t>
            </a:r>
            <a:r>
              <a:rPr lang="ja-JP" altLang="en-US" sz="1400"/>
              <a:t>による脅威検出を行う</a:t>
            </a:r>
            <a:endParaRPr lang="en-US" altLang="ja-JP" sz="1400" dirty="0"/>
          </a:p>
          <a:p>
            <a:pPr marL="285750" indent="-285750">
              <a:buFont typeface="Arial" panose="020B0604020202020204" pitchFamily="34" charset="0"/>
              <a:buChar char="•"/>
            </a:pPr>
            <a:r>
              <a:rPr lang="en-JP" sz="1400" dirty="0"/>
              <a:t>VPC F</a:t>
            </a:r>
            <a:r>
              <a:rPr lang="en-US" sz="1400" dirty="0"/>
              <a:t>l</a:t>
            </a:r>
            <a:r>
              <a:rPr lang="en-JP" sz="1400" dirty="0"/>
              <a:t>ow Logや VPC トラフィックミラーリングにより、通信を検査する。</a:t>
            </a:r>
          </a:p>
          <a:p>
            <a:endParaRPr lang="en-JP" sz="1400" dirty="0"/>
          </a:p>
          <a:p>
            <a:endParaRPr lang="en-JP" dirty="0"/>
          </a:p>
        </p:txBody>
      </p:sp>
    </p:spTree>
    <p:extLst>
      <p:ext uri="{BB962C8B-B14F-4D97-AF65-F5344CB8AC3E}">
        <p14:creationId xmlns:p14="http://schemas.microsoft.com/office/powerpoint/2010/main" val="32024856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75D6507-607F-2D46-83E9-C78BB481A186}"/>
              </a:ext>
            </a:extLst>
          </p:cNvPr>
          <p:cNvSpPr>
            <a:spLocks noGrp="1"/>
          </p:cNvSpPr>
          <p:nvPr>
            <p:ph type="title"/>
          </p:nvPr>
        </p:nvSpPr>
        <p:spPr/>
        <p:txBody>
          <a:bodyPr/>
          <a:lstStyle/>
          <a:p>
            <a:r>
              <a:rPr lang="ja-JP" altLang="en-US"/>
              <a:t>参考</a:t>
            </a:r>
            <a:r>
              <a:rPr lang="en-US" altLang="ja-JP" dirty="0"/>
              <a:t>: AWS Firewall Manager</a:t>
            </a:r>
            <a:r>
              <a:rPr lang="ja-JP" altLang="en-US"/>
              <a:t>概要</a:t>
            </a:r>
          </a:p>
        </p:txBody>
      </p:sp>
      <p:sp>
        <p:nvSpPr>
          <p:cNvPr id="5" name="Content Placeholder 2"/>
          <p:cNvSpPr>
            <a:spLocks noGrp="1"/>
          </p:cNvSpPr>
          <p:nvPr>
            <p:ph idx="4294967295"/>
          </p:nvPr>
        </p:nvSpPr>
        <p:spPr>
          <a:xfrm>
            <a:off x="5433275" y="1838967"/>
            <a:ext cx="6512718" cy="4602427"/>
          </a:xfrm>
          <a:prstGeom prst="rect">
            <a:avLst/>
          </a:prstGeom>
        </p:spPr>
        <p:txBody>
          <a:bodyPr vert="horz" lIns="96000" tIns="45720" rIns="96000" bIns="45720" rtlCol="0">
            <a:normAutofit fontScale="92500" lnSpcReduction="10000"/>
          </a:bodyPr>
          <a:lstStyle/>
          <a:p>
            <a:pPr marL="243408" indent="-243408">
              <a:buFont typeface="Arial" panose="020B0604020202020204" pitchFamily="34" charset="0"/>
              <a:buChar char="•"/>
            </a:pPr>
            <a:r>
              <a:rPr lang="ja-JP" altLang="en-US" sz="2333" dirty="0">
                <a:solidFill>
                  <a:schemeClr val="tx1">
                    <a:lumMod val="75000"/>
                  </a:schemeClr>
                </a:solidFill>
              </a:rPr>
              <a:t>境界防御のポリシーを設定し、状況を一元化してポリシーの準拠状況の可視化および管理を行う</a:t>
            </a:r>
            <a:endParaRPr lang="en-US" altLang="ja-JP" sz="2333" dirty="0">
              <a:solidFill>
                <a:schemeClr val="tx1">
                  <a:lumMod val="75000"/>
                </a:schemeClr>
              </a:solidFill>
            </a:endParaRPr>
          </a:p>
          <a:p>
            <a:pPr marL="596876" lvl="1" indent="-237057">
              <a:buFont typeface="Wingdings" pitchFamily="2" charset="2"/>
              <a:buChar char="ü"/>
            </a:pPr>
            <a:r>
              <a:rPr lang="en-US" altLang="ja-JP" dirty="0">
                <a:solidFill>
                  <a:schemeClr val="tx1">
                    <a:lumMod val="75000"/>
                  </a:schemeClr>
                </a:solidFill>
              </a:rPr>
              <a:t>AWS Network Firewall</a:t>
            </a:r>
          </a:p>
          <a:p>
            <a:pPr marL="596876" lvl="1" indent="-237057">
              <a:buFont typeface="Wingdings" pitchFamily="2" charset="2"/>
              <a:buChar char="ü"/>
            </a:pPr>
            <a:r>
              <a:rPr lang="en-US" altLang="ja-JP" dirty="0">
                <a:solidFill>
                  <a:schemeClr val="tx1">
                    <a:lumMod val="75000"/>
                  </a:schemeClr>
                </a:solidFill>
              </a:rPr>
              <a:t>AWS WAF</a:t>
            </a:r>
          </a:p>
          <a:p>
            <a:pPr marL="596876" lvl="1" indent="-237057">
              <a:buFont typeface="Wingdings" pitchFamily="2" charset="2"/>
              <a:buChar char="ü"/>
            </a:pPr>
            <a:r>
              <a:rPr lang="en-US" altLang="ja-JP" dirty="0">
                <a:solidFill>
                  <a:schemeClr val="tx1">
                    <a:lumMod val="75000"/>
                  </a:schemeClr>
                </a:solidFill>
              </a:rPr>
              <a:t>Route 53 Resolver DNS Firewall</a:t>
            </a:r>
          </a:p>
          <a:p>
            <a:pPr marL="596876" lvl="1" indent="-237057">
              <a:buFont typeface="Wingdings" pitchFamily="2" charset="2"/>
              <a:buChar char="ü"/>
            </a:pPr>
            <a:r>
              <a:rPr lang="en-US" altLang="ja-JP" dirty="0">
                <a:solidFill>
                  <a:schemeClr val="tx1">
                    <a:lumMod val="75000"/>
                  </a:schemeClr>
                </a:solidFill>
              </a:rPr>
              <a:t>AWS Shield Advanced</a:t>
            </a:r>
          </a:p>
          <a:p>
            <a:pPr marL="596876" lvl="1" indent="-237057">
              <a:buFont typeface="Wingdings" pitchFamily="2" charset="2"/>
              <a:buChar char="ü"/>
            </a:pPr>
            <a:r>
              <a:rPr lang="en-US" altLang="ja-JP" dirty="0">
                <a:solidFill>
                  <a:schemeClr val="tx1">
                    <a:lumMod val="75000"/>
                  </a:schemeClr>
                </a:solidFill>
              </a:rPr>
              <a:t>VPC</a:t>
            </a:r>
            <a:r>
              <a:rPr lang="ja-JP" altLang="en-US" dirty="0">
                <a:solidFill>
                  <a:schemeClr val="tx1">
                    <a:lumMod val="75000"/>
                  </a:schemeClr>
                </a:solidFill>
              </a:rPr>
              <a:t>セキュリティグループ</a:t>
            </a:r>
          </a:p>
          <a:p>
            <a:pPr marL="243408" indent="-243408">
              <a:buFont typeface="Arial" panose="020B0604020202020204" pitchFamily="34" charset="0"/>
              <a:buChar char="•"/>
            </a:pPr>
            <a:r>
              <a:rPr lang="ja-JP" altLang="en-US" sz="2333" dirty="0">
                <a:solidFill>
                  <a:schemeClr val="tx1">
                    <a:lumMod val="75000"/>
                  </a:schemeClr>
                </a:solidFill>
              </a:rPr>
              <a:t>ポリシーでは準拠すべきルール、違反が検出された際の</a:t>
            </a:r>
            <a:r>
              <a:rPr lang="en-US" altLang="ja-JP" sz="2333" dirty="0">
                <a:solidFill>
                  <a:schemeClr val="tx1">
                    <a:lumMod val="75000"/>
                  </a:schemeClr>
                </a:solidFill>
              </a:rPr>
              <a:t>Action</a:t>
            </a:r>
            <a:r>
              <a:rPr lang="ja-JP" altLang="en-US" sz="2333" dirty="0" err="1">
                <a:solidFill>
                  <a:schemeClr val="tx1">
                    <a:lumMod val="75000"/>
                  </a:schemeClr>
                </a:solidFill>
              </a:rPr>
              <a:t>、</a:t>
            </a:r>
            <a:r>
              <a:rPr lang="ja-JP" altLang="en-US" sz="2333" dirty="0">
                <a:solidFill>
                  <a:schemeClr val="tx1">
                    <a:lumMod val="75000"/>
                  </a:schemeClr>
                </a:solidFill>
              </a:rPr>
              <a:t>対象のリソースを指定する</a:t>
            </a:r>
            <a:endParaRPr lang="en-US" altLang="ja-JP" sz="2333" dirty="0">
              <a:solidFill>
                <a:schemeClr val="tx1">
                  <a:lumMod val="75000"/>
                </a:schemeClr>
              </a:solidFill>
            </a:endParaRPr>
          </a:p>
          <a:p>
            <a:pPr marL="243408" indent="-243408">
              <a:buFont typeface="Arial" panose="020B0604020202020204" pitchFamily="34" charset="0"/>
              <a:buChar char="•"/>
            </a:pPr>
            <a:r>
              <a:rPr lang="ja-JP" altLang="en-US" sz="2333" dirty="0">
                <a:solidFill>
                  <a:schemeClr val="tx1">
                    <a:lumMod val="75000"/>
                  </a:schemeClr>
                </a:solidFill>
              </a:rPr>
              <a:t>期待される効果</a:t>
            </a:r>
            <a:endParaRPr lang="en-US" altLang="ja-JP" sz="2333" dirty="0">
              <a:solidFill>
                <a:schemeClr val="tx1">
                  <a:lumMod val="75000"/>
                </a:schemeClr>
              </a:solidFill>
            </a:endParaRPr>
          </a:p>
          <a:p>
            <a:pPr marL="596876" lvl="1" indent="-237057">
              <a:buFont typeface="Wingdings" pitchFamily="2" charset="2"/>
              <a:buChar char="ü"/>
            </a:pPr>
            <a:r>
              <a:rPr lang="ja-JP" altLang="en-US" dirty="0">
                <a:solidFill>
                  <a:schemeClr val="tx1">
                    <a:lumMod val="75000"/>
                  </a:schemeClr>
                </a:solidFill>
              </a:rPr>
              <a:t>ルール管理の簡素化と集約化による運用負荷軽減</a:t>
            </a:r>
            <a:endParaRPr lang="en-US" altLang="ja-JP" dirty="0">
              <a:solidFill>
                <a:schemeClr val="tx1">
                  <a:lumMod val="75000"/>
                </a:schemeClr>
              </a:solidFill>
            </a:endParaRPr>
          </a:p>
          <a:p>
            <a:pPr marL="596876" lvl="1" indent="-237057">
              <a:buFont typeface="Wingdings" pitchFamily="2" charset="2"/>
              <a:buChar char="ü"/>
            </a:pPr>
            <a:r>
              <a:rPr lang="ja-JP" altLang="en-US" dirty="0">
                <a:solidFill>
                  <a:schemeClr val="tx1">
                    <a:lumMod val="75000"/>
                  </a:schemeClr>
                </a:solidFill>
              </a:rPr>
              <a:t>各アカウントに対する素早いルール適用によるセキュリティレベル向上</a:t>
            </a:r>
            <a:endParaRPr lang="en-US" altLang="ja-JP" sz="2333" dirty="0"/>
          </a:p>
        </p:txBody>
      </p:sp>
      <p:sp>
        <p:nvSpPr>
          <p:cNvPr id="6" name="正方形/長方形 5">
            <a:extLst>
              <a:ext uri="{FF2B5EF4-FFF2-40B4-BE49-F238E27FC236}">
                <a16:creationId xmlns:a16="http://schemas.microsoft.com/office/drawing/2014/main" id="{16AA5209-EEBD-CF4D-A1E6-A51B6DC442D1}"/>
              </a:ext>
            </a:extLst>
          </p:cNvPr>
          <p:cNvSpPr/>
          <p:nvPr/>
        </p:nvSpPr>
        <p:spPr>
          <a:xfrm>
            <a:off x="5372013" y="1077056"/>
            <a:ext cx="6513551" cy="639864"/>
          </a:xfrm>
          <a:prstGeom prst="rect">
            <a:avLst/>
          </a:prstGeom>
          <a:solidFill>
            <a:srgbClr val="232F3E"/>
          </a:solidFill>
          <a:ln>
            <a:no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ctr"/>
          <a:lstStyle/>
          <a:p>
            <a:pPr defTabSz="914363">
              <a:defRPr/>
            </a:pPr>
            <a:r>
              <a:rPr kumimoji="1" lang="ja-JP" altLang="en-US" sz="2667" dirty="0">
                <a:gradFill>
                  <a:gsLst>
                    <a:gs pos="0">
                      <a:srgbClr val="FAFAFA"/>
                    </a:gs>
                    <a:gs pos="100000">
                      <a:srgbClr val="FAFAFA"/>
                    </a:gs>
                  </a:gsLst>
                  <a:lin ang="5400000" scaled="1"/>
                </a:gradFill>
                <a:latin typeface="Meiryo" panose="020B0604030504040204" pitchFamily="34" charset="-128"/>
                <a:ea typeface="Meiryo" panose="020B0604030504040204" pitchFamily="34" charset="-128"/>
              </a:rPr>
              <a:t>サービス概要</a:t>
            </a:r>
          </a:p>
        </p:txBody>
      </p:sp>
      <p:cxnSp>
        <p:nvCxnSpPr>
          <p:cNvPr id="7" name="直線コネクタ 6">
            <a:extLst>
              <a:ext uri="{FF2B5EF4-FFF2-40B4-BE49-F238E27FC236}">
                <a16:creationId xmlns:a16="http://schemas.microsoft.com/office/drawing/2014/main" id="{D493928D-81A3-DB47-B983-966E7DC604BC}"/>
              </a:ext>
            </a:extLst>
          </p:cNvPr>
          <p:cNvCxnSpPr/>
          <p:nvPr/>
        </p:nvCxnSpPr>
        <p:spPr>
          <a:xfrm flipH="1">
            <a:off x="547200" y="4554913"/>
            <a:ext cx="4780800" cy="0"/>
          </a:xfrm>
          <a:prstGeom prst="line">
            <a:avLst/>
          </a:prstGeom>
          <a:ln w="38100">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8" name="正方形/長方形 7">
            <a:extLst>
              <a:ext uri="{FF2B5EF4-FFF2-40B4-BE49-F238E27FC236}">
                <a16:creationId xmlns:a16="http://schemas.microsoft.com/office/drawing/2014/main" id="{2A9F3BA3-F881-5941-B10D-4E9BD86507C9}"/>
              </a:ext>
            </a:extLst>
          </p:cNvPr>
          <p:cNvSpPr/>
          <p:nvPr/>
        </p:nvSpPr>
        <p:spPr>
          <a:xfrm>
            <a:off x="547200" y="4713239"/>
            <a:ext cx="4780800" cy="814955"/>
          </a:xfrm>
          <a:prstGeom prst="rect">
            <a:avLst/>
          </a:prstGeom>
          <a:noFill/>
          <a:ln w="1270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wrap="square" lIns="48000" tIns="48000" rIns="48000" bIns="48000" rtlCol="0" anchor="t" anchorCtr="0">
            <a:spAutoFit/>
          </a:bodyPr>
          <a:lstStyle/>
          <a:p>
            <a:pPr algn="ctr" defTabSz="914363">
              <a:defRPr/>
            </a:pPr>
            <a:r>
              <a:rPr kumimoji="1" lang="en-US" altLang="ja-JP" sz="2333" dirty="0">
                <a:solidFill>
                  <a:schemeClr val="tx1">
                    <a:lumMod val="75000"/>
                  </a:schemeClr>
                </a:solidFill>
                <a:latin typeface="Meiryo" panose="020B0604030504040204" pitchFamily="34" charset="-128"/>
                <a:ea typeface="Meiryo" panose="020B0604030504040204" pitchFamily="34" charset="-128"/>
              </a:rPr>
              <a:t>Organizations</a:t>
            </a:r>
            <a:r>
              <a:rPr kumimoji="1" lang="ja-JP" altLang="en-US" sz="2333" dirty="0">
                <a:solidFill>
                  <a:schemeClr val="tx1">
                    <a:lumMod val="75000"/>
                  </a:schemeClr>
                </a:solidFill>
                <a:latin typeface="Meiryo" panose="020B0604030504040204" pitchFamily="34" charset="-128"/>
                <a:ea typeface="Meiryo" panose="020B0604030504040204" pitchFamily="34" charset="-128"/>
              </a:rPr>
              <a:t>全体で境界防御の状況を一元化して可視化、管理</a:t>
            </a:r>
            <a:endParaRPr kumimoji="1" lang="en-US" altLang="ja-JP" sz="2333" dirty="0">
              <a:solidFill>
                <a:schemeClr val="tx1">
                  <a:lumMod val="75000"/>
                </a:schemeClr>
              </a:solidFill>
              <a:latin typeface="Meiryo" panose="020B0604030504040204" pitchFamily="34" charset="-128"/>
              <a:ea typeface="Meiryo" panose="020B0604030504040204" pitchFamily="34" charset="-128"/>
            </a:endParaRPr>
          </a:p>
        </p:txBody>
      </p:sp>
      <p:sp>
        <p:nvSpPr>
          <p:cNvPr id="9" name="正方形/長方形 8">
            <a:extLst>
              <a:ext uri="{FF2B5EF4-FFF2-40B4-BE49-F238E27FC236}">
                <a16:creationId xmlns:a16="http://schemas.microsoft.com/office/drawing/2014/main" id="{D35FD4AA-1EC7-BD4F-87B6-B11E462AE020}"/>
              </a:ext>
            </a:extLst>
          </p:cNvPr>
          <p:cNvSpPr/>
          <p:nvPr/>
        </p:nvSpPr>
        <p:spPr>
          <a:xfrm>
            <a:off x="547200" y="3972963"/>
            <a:ext cx="4780800" cy="512496"/>
          </a:xfrm>
          <a:prstGeom prst="rect">
            <a:avLst/>
          </a:prstGeom>
          <a:ln>
            <a:noFill/>
          </a:ln>
        </p:spPr>
        <p:txBody>
          <a:bodyPr wrap="square" lIns="192000" tIns="48000" rIns="48000" bIns="48000" anchor="ctr" anchorCtr="0">
            <a:noAutofit/>
          </a:bodyPr>
          <a:lstStyle/>
          <a:p>
            <a:pPr algn="ctr" defTabSz="914363">
              <a:defRPr/>
            </a:pPr>
            <a:r>
              <a:rPr kumimoji="1" lang="en-US" altLang="ja-JP" sz="2667" b="1" dirty="0">
                <a:solidFill>
                  <a:schemeClr val="tx1">
                    <a:lumMod val="75000"/>
                  </a:schemeClr>
                </a:solidFill>
                <a:latin typeface="Meiryo" panose="020B0604030504040204" pitchFamily="34" charset="-128"/>
                <a:ea typeface="Meiryo" panose="020B0604030504040204" pitchFamily="34" charset="-128"/>
              </a:rPr>
              <a:t>AWS Firewall Manager</a:t>
            </a:r>
            <a:endParaRPr kumimoji="1" lang="ja-JP" altLang="en-US" sz="2667" b="1" dirty="0">
              <a:solidFill>
                <a:schemeClr val="tx1">
                  <a:lumMod val="75000"/>
                </a:schemeClr>
              </a:solidFill>
              <a:latin typeface="Meiryo" panose="020B0604030504040204" pitchFamily="34" charset="-128"/>
              <a:ea typeface="Meiryo" panose="020B0604030504040204" pitchFamily="34" charset="-128"/>
            </a:endParaRPr>
          </a:p>
        </p:txBody>
      </p:sp>
      <p:pic>
        <p:nvPicPr>
          <p:cNvPr id="10" name="Graphic 140">
            <a:extLst>
              <a:ext uri="{FF2B5EF4-FFF2-40B4-BE49-F238E27FC236}">
                <a16:creationId xmlns:a16="http://schemas.microsoft.com/office/drawing/2014/main" id="{668136B2-B84D-7144-ABFE-A9A194C87C6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755618" y="1413000"/>
            <a:ext cx="2501907" cy="2501907"/>
          </a:xfrm>
          <a:prstGeom prst="rect">
            <a:avLst/>
          </a:prstGeom>
        </p:spPr>
      </p:pic>
      <p:sp>
        <p:nvSpPr>
          <p:cNvPr id="3" name="テキスト ボックス 2"/>
          <p:cNvSpPr txBox="1"/>
          <p:nvPr/>
        </p:nvSpPr>
        <p:spPr>
          <a:xfrm>
            <a:off x="503189" y="5466768"/>
            <a:ext cx="4748012" cy="989566"/>
          </a:xfrm>
          <a:prstGeom prst="rect">
            <a:avLst/>
          </a:prstGeom>
          <a:noFill/>
        </p:spPr>
        <p:txBody>
          <a:bodyPr wrap="square" rtlCol="0">
            <a:spAutoFit/>
          </a:bodyPr>
          <a:lstStyle/>
          <a:p>
            <a:r>
              <a:rPr kumimoji="1" lang="ja-JP" altLang="en-US" sz="833" dirty="0">
                <a:solidFill>
                  <a:schemeClr val="tx1">
                    <a:lumMod val="75000"/>
                  </a:schemeClr>
                </a:solidFill>
                <a:latin typeface="Meiryo" panose="020B0604030504040204" pitchFamily="34" charset="-128"/>
                <a:ea typeface="Meiryo" panose="020B0604030504040204" pitchFamily="34" charset="-128"/>
              </a:rPr>
              <a:t>詳細</a:t>
            </a:r>
            <a:r>
              <a:rPr kumimoji="1" lang="en-US" altLang="ja-JP" sz="833" dirty="0">
                <a:solidFill>
                  <a:schemeClr val="tx1">
                    <a:lumMod val="75000"/>
                  </a:schemeClr>
                </a:solidFill>
                <a:latin typeface="Meiryo" panose="020B0604030504040204" pitchFamily="34" charset="-128"/>
                <a:ea typeface="Meiryo" panose="020B0604030504040204" pitchFamily="34" charset="-128"/>
              </a:rPr>
              <a:t>:</a:t>
            </a:r>
          </a:p>
          <a:p>
            <a:r>
              <a:rPr kumimoji="1" lang="en-US" altLang="ja-JP" sz="833" dirty="0">
                <a:solidFill>
                  <a:schemeClr val="tx1">
                    <a:lumMod val="75000"/>
                  </a:schemeClr>
                </a:solidFill>
                <a:latin typeface="Meiryo" panose="020B0604030504040204" pitchFamily="34" charset="-128"/>
                <a:ea typeface="Meiryo" panose="020B0604030504040204" pitchFamily="34" charset="-128"/>
                <a:hlinkClick r:id="rId5"/>
              </a:rPr>
              <a:t>https://aws.amazon.com/jp/firewall-manager/</a:t>
            </a:r>
            <a:endParaRPr kumimoji="1" lang="en-US" altLang="ja-JP" sz="833" dirty="0">
              <a:solidFill>
                <a:schemeClr val="tx1">
                  <a:lumMod val="75000"/>
                </a:schemeClr>
              </a:solidFill>
              <a:latin typeface="Meiryo" panose="020B0604030504040204" pitchFamily="34" charset="-128"/>
              <a:ea typeface="Meiryo" panose="020B0604030504040204" pitchFamily="34" charset="-128"/>
            </a:endParaRPr>
          </a:p>
          <a:p>
            <a:r>
              <a:rPr lang="en-US" altLang="ja-JP" sz="833" dirty="0">
                <a:solidFill>
                  <a:schemeClr val="tx1">
                    <a:lumMod val="75000"/>
                  </a:schemeClr>
                </a:solidFill>
                <a:latin typeface="Meiryo" panose="020B0604030504040204" pitchFamily="34" charset="-128"/>
                <a:ea typeface="Meiryo" panose="020B0604030504040204" pitchFamily="34" charset="-128"/>
              </a:rPr>
              <a:t>AWS Firewall Manager</a:t>
            </a:r>
          </a:p>
          <a:p>
            <a:r>
              <a:rPr kumimoji="1" lang="en-US" altLang="ja-JP" sz="833" dirty="0">
                <a:solidFill>
                  <a:schemeClr val="tx1">
                    <a:lumMod val="75000"/>
                  </a:schemeClr>
                </a:solidFill>
                <a:latin typeface="Meiryo" panose="020B0604030504040204" pitchFamily="34" charset="-128"/>
                <a:ea typeface="Meiryo" panose="020B0604030504040204" pitchFamily="34" charset="-128"/>
                <a:hlinkClick r:id="rId6"/>
              </a:rPr>
              <a:t>https://aws.amazon.com/jp/firewall-manager/faqs/</a:t>
            </a:r>
            <a:endParaRPr kumimoji="1" lang="en-US" altLang="ja-JP" sz="833" dirty="0">
              <a:solidFill>
                <a:schemeClr val="tx1">
                  <a:lumMod val="75000"/>
                </a:schemeClr>
              </a:solidFill>
              <a:latin typeface="Meiryo" panose="020B0604030504040204" pitchFamily="34" charset="-128"/>
              <a:ea typeface="Meiryo" panose="020B0604030504040204" pitchFamily="34" charset="-128"/>
            </a:endParaRPr>
          </a:p>
          <a:p>
            <a:r>
              <a:rPr lang="en-US" altLang="ja-JP" sz="833" dirty="0">
                <a:solidFill>
                  <a:schemeClr val="tx1">
                    <a:lumMod val="75000"/>
                  </a:schemeClr>
                </a:solidFill>
                <a:latin typeface="Meiryo" panose="020B0604030504040204" pitchFamily="34" charset="-128"/>
                <a:ea typeface="Meiryo" panose="020B0604030504040204" pitchFamily="34" charset="-128"/>
              </a:rPr>
              <a:t>AWS Firewall Manager </a:t>
            </a:r>
            <a:r>
              <a:rPr lang="ja-JP" altLang="en-US" sz="833" dirty="0">
                <a:solidFill>
                  <a:schemeClr val="tx1">
                    <a:lumMod val="75000"/>
                  </a:schemeClr>
                </a:solidFill>
                <a:latin typeface="Meiryo" panose="020B0604030504040204" pitchFamily="34" charset="-128"/>
                <a:ea typeface="Meiryo" panose="020B0604030504040204" pitchFamily="34" charset="-128"/>
              </a:rPr>
              <a:t>のよくある質問</a:t>
            </a:r>
          </a:p>
          <a:p>
            <a:r>
              <a:rPr kumimoji="1" lang="en-US" altLang="ja-JP" sz="833" dirty="0">
                <a:solidFill>
                  <a:schemeClr val="tx1">
                    <a:lumMod val="75000"/>
                  </a:schemeClr>
                </a:solidFill>
                <a:latin typeface="Meiryo" panose="020B0604030504040204" pitchFamily="34" charset="-128"/>
                <a:ea typeface="Meiryo" panose="020B0604030504040204" pitchFamily="34" charset="-128"/>
                <a:hlinkClick r:id="rId7"/>
              </a:rPr>
              <a:t>https://docs.aws.amazon.com/ja_jp/waf/latest/developerguide/fms-chapter.html</a:t>
            </a:r>
            <a:endParaRPr kumimoji="1" lang="en-US" altLang="ja-JP" sz="833" dirty="0">
              <a:solidFill>
                <a:schemeClr val="tx1">
                  <a:lumMod val="75000"/>
                </a:schemeClr>
              </a:solidFill>
              <a:latin typeface="Meiryo" panose="020B0604030504040204" pitchFamily="34" charset="-128"/>
              <a:ea typeface="Meiryo" panose="020B0604030504040204" pitchFamily="34" charset="-128"/>
            </a:endParaRPr>
          </a:p>
          <a:p>
            <a:r>
              <a:rPr lang="en-US" altLang="ja-JP" sz="833" dirty="0">
                <a:solidFill>
                  <a:schemeClr val="tx1">
                    <a:lumMod val="75000"/>
                  </a:schemeClr>
                </a:solidFill>
                <a:latin typeface="Meiryo" panose="020B0604030504040204" pitchFamily="34" charset="-128"/>
                <a:ea typeface="Meiryo" panose="020B0604030504040204" pitchFamily="34" charset="-128"/>
              </a:rPr>
              <a:t>AWS Firewall Manager</a:t>
            </a:r>
          </a:p>
        </p:txBody>
      </p:sp>
      <p:sp>
        <p:nvSpPr>
          <p:cNvPr id="11" name="テキスト ボックス 2">
            <a:extLst>
              <a:ext uri="{FF2B5EF4-FFF2-40B4-BE49-F238E27FC236}">
                <a16:creationId xmlns:a16="http://schemas.microsoft.com/office/drawing/2014/main" id="{5EF06A44-8FF6-772F-1255-181D545195AB}"/>
              </a:ext>
            </a:extLst>
          </p:cNvPr>
          <p:cNvSpPr txBox="1"/>
          <p:nvPr/>
        </p:nvSpPr>
        <p:spPr>
          <a:xfrm>
            <a:off x="10607211" y="0"/>
            <a:ext cx="1584789" cy="369332"/>
          </a:xfrm>
          <a:prstGeom prst="rect">
            <a:avLst/>
          </a:prstGeom>
          <a:noFill/>
        </p:spPr>
        <p:txBody>
          <a:bodyPr wrap="square" anchor="ctr">
            <a:spAutoFit/>
          </a:bodyPr>
          <a:lstStyle/>
          <a:p>
            <a:pPr algn="ctr"/>
            <a:r>
              <a:rPr lang="en-US" altLang="ja-JP" sz="1800" b="0" i="0" dirty="0">
                <a:solidFill>
                  <a:schemeClr val="bg1">
                    <a:lumMod val="50000"/>
                  </a:schemeClr>
                </a:solidFill>
                <a:effectLst/>
                <a:latin typeface="Meiryo" panose="020B0604030504040204" pitchFamily="34" charset="-128"/>
                <a:ea typeface="Meiryo" panose="020B0604030504040204" pitchFamily="34" charset="-128"/>
              </a:rPr>
              <a:t>SEC05-BP04</a:t>
            </a:r>
            <a:endParaRPr lang="ja-JP" altLang="en-US">
              <a:solidFill>
                <a:schemeClr val="bg1">
                  <a:lumMod val="50000"/>
                </a:schemeClr>
              </a:solidFill>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427808619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テキスト ボックス 10"/>
          <p:cNvSpPr txBox="1"/>
          <p:nvPr/>
        </p:nvSpPr>
        <p:spPr>
          <a:xfrm>
            <a:off x="525624" y="5095149"/>
            <a:ext cx="11076128" cy="1118511"/>
          </a:xfrm>
          <a:prstGeom prst="rect">
            <a:avLst/>
          </a:prstGeom>
          <a:noFill/>
        </p:spPr>
        <p:txBody>
          <a:bodyPr wrap="square" rtlCol="0">
            <a:spAutoFit/>
          </a:bodyPr>
          <a:lstStyle/>
          <a:p>
            <a:pPr marL="380976" indent="-380976" defTabSz="914363">
              <a:buFont typeface="Arial" charset="0"/>
              <a:buChar char="•"/>
              <a:defRPr/>
            </a:pPr>
            <a:r>
              <a:rPr kumimoji="1" lang="ja-JP" altLang="en-US" sz="1667" dirty="0">
                <a:solidFill>
                  <a:schemeClr val="tx1">
                    <a:lumMod val="75000"/>
                  </a:schemeClr>
                </a:solidFill>
                <a:latin typeface="Meiryo" panose="020B0604030504040204" pitchFamily="34" charset="-128"/>
                <a:ea typeface="Meiryo" panose="020B0604030504040204" pitchFamily="34" charset="-128"/>
              </a:rPr>
              <a:t>各アカウントは </a:t>
            </a:r>
            <a:r>
              <a:rPr kumimoji="1" lang="en-US" altLang="ja-JP" sz="1667" dirty="0">
                <a:solidFill>
                  <a:schemeClr val="tx1">
                    <a:lumMod val="75000"/>
                  </a:schemeClr>
                </a:solidFill>
                <a:latin typeface="Meiryo" panose="020B0604030504040204" pitchFamily="34" charset="-128"/>
                <a:ea typeface="Meiryo" panose="020B0604030504040204" pitchFamily="34" charset="-128"/>
              </a:rPr>
              <a:t>AWS Organizations </a:t>
            </a:r>
            <a:r>
              <a:rPr kumimoji="1" lang="ja-JP" altLang="en-US" sz="1667" dirty="0">
                <a:solidFill>
                  <a:schemeClr val="tx1">
                    <a:lumMod val="75000"/>
                  </a:schemeClr>
                </a:solidFill>
                <a:latin typeface="Meiryo" panose="020B0604030504040204" pitchFamily="34" charset="-128"/>
                <a:ea typeface="Meiryo" panose="020B0604030504040204" pitchFamily="34" charset="-128"/>
              </a:rPr>
              <a:t>における組織メンバーであること</a:t>
            </a:r>
            <a:br>
              <a:rPr kumimoji="1" lang="en-US" altLang="ja-JP" sz="1667" dirty="0">
                <a:solidFill>
                  <a:schemeClr val="tx1">
                    <a:lumMod val="75000"/>
                  </a:schemeClr>
                </a:solidFill>
                <a:latin typeface="Meiryo" panose="020B0604030504040204" pitchFamily="34" charset="-128"/>
                <a:ea typeface="Meiryo" panose="020B0604030504040204" pitchFamily="34" charset="-128"/>
              </a:rPr>
            </a:br>
            <a:r>
              <a:rPr kumimoji="1" lang="ja-JP" altLang="en-US" sz="1667" dirty="0">
                <a:solidFill>
                  <a:schemeClr val="tx1">
                    <a:lumMod val="75000"/>
                  </a:schemeClr>
                </a:solidFill>
                <a:latin typeface="Meiryo" panose="020B0604030504040204" pitchFamily="34" charset="-128"/>
                <a:ea typeface="Meiryo" panose="020B0604030504040204" pitchFamily="34" charset="-128"/>
              </a:rPr>
              <a:t>（一括請求機能だけではなく、全ての機能を有効にするモードを利用する）</a:t>
            </a:r>
            <a:endParaRPr kumimoji="1" lang="en-US" altLang="ja-JP" sz="1667" dirty="0">
              <a:solidFill>
                <a:schemeClr val="tx1">
                  <a:lumMod val="75000"/>
                </a:schemeClr>
              </a:solidFill>
              <a:latin typeface="Meiryo" panose="020B0604030504040204" pitchFamily="34" charset="-128"/>
              <a:ea typeface="Meiryo" panose="020B0604030504040204" pitchFamily="34" charset="-128"/>
            </a:endParaRPr>
          </a:p>
          <a:p>
            <a:pPr marL="380976" indent="-380976" defTabSz="914363">
              <a:buFont typeface="Arial" charset="0"/>
              <a:buChar char="•"/>
              <a:defRPr/>
            </a:pPr>
            <a:r>
              <a:rPr kumimoji="1" lang="en-US" altLang="ja-JP" sz="1667" dirty="0">
                <a:solidFill>
                  <a:schemeClr val="tx1">
                    <a:lumMod val="75000"/>
                  </a:schemeClr>
                </a:solidFill>
                <a:latin typeface="Meiryo" panose="020B0604030504040204" pitchFamily="34" charset="-128"/>
                <a:ea typeface="Meiryo" panose="020B0604030504040204" pitchFamily="34" charset="-128"/>
              </a:rPr>
              <a:t>AWS Firewall Manager </a:t>
            </a:r>
            <a:r>
              <a:rPr kumimoji="1" lang="ja-JP" altLang="en-US" sz="1667" dirty="0">
                <a:solidFill>
                  <a:schemeClr val="tx1">
                    <a:lumMod val="75000"/>
                  </a:schemeClr>
                </a:solidFill>
                <a:latin typeface="Meiryo" panose="020B0604030504040204" pitchFamily="34" charset="-128"/>
                <a:ea typeface="Meiryo" panose="020B0604030504040204" pitchFamily="34" charset="-128"/>
              </a:rPr>
              <a:t>管理者アカウントを設定すること </a:t>
            </a:r>
            <a:r>
              <a:rPr kumimoji="1" lang="en-US" altLang="ja-JP" sz="1667" dirty="0">
                <a:solidFill>
                  <a:schemeClr val="tx1">
                    <a:lumMod val="75000"/>
                  </a:schemeClr>
                </a:solidFill>
                <a:latin typeface="Meiryo" panose="020B0604030504040204" pitchFamily="34" charset="-128"/>
                <a:ea typeface="Meiryo" panose="020B0604030504040204" pitchFamily="34" charset="-128"/>
              </a:rPr>
              <a:t>(Organizations</a:t>
            </a:r>
            <a:r>
              <a:rPr kumimoji="1" lang="ja-JP" altLang="en-US" sz="1667" dirty="0">
                <a:solidFill>
                  <a:schemeClr val="tx1">
                    <a:lumMod val="75000"/>
                  </a:schemeClr>
                </a:solidFill>
                <a:latin typeface="Meiryo" panose="020B0604030504040204" pitchFamily="34" charset="-128"/>
                <a:ea typeface="Meiryo" panose="020B0604030504040204" pitchFamily="34" charset="-128"/>
              </a:rPr>
              <a:t>内の任意のアカウントを選択可能</a:t>
            </a:r>
            <a:r>
              <a:rPr kumimoji="1" lang="en-US" altLang="ja-JP" sz="1667" dirty="0">
                <a:solidFill>
                  <a:schemeClr val="tx1">
                    <a:lumMod val="75000"/>
                  </a:schemeClr>
                </a:solidFill>
                <a:latin typeface="Meiryo" panose="020B0604030504040204" pitchFamily="34" charset="-128"/>
                <a:ea typeface="Meiryo" panose="020B0604030504040204" pitchFamily="34" charset="-128"/>
              </a:rPr>
              <a:t>)</a:t>
            </a:r>
            <a:endParaRPr kumimoji="1" lang="ja-JP" altLang="en-US" sz="1667" dirty="0">
              <a:solidFill>
                <a:schemeClr val="tx1">
                  <a:lumMod val="75000"/>
                </a:schemeClr>
              </a:solidFill>
              <a:latin typeface="Meiryo" panose="020B0604030504040204" pitchFamily="34" charset="-128"/>
              <a:ea typeface="Meiryo" panose="020B0604030504040204" pitchFamily="34" charset="-128"/>
            </a:endParaRPr>
          </a:p>
          <a:p>
            <a:pPr marL="380976" indent="-380976" defTabSz="914363">
              <a:buFont typeface="Arial" charset="0"/>
              <a:buChar char="•"/>
              <a:defRPr/>
            </a:pPr>
            <a:r>
              <a:rPr kumimoji="1" lang="ja-JP" altLang="en-US" sz="1667" dirty="0">
                <a:solidFill>
                  <a:schemeClr val="tx1">
                    <a:lumMod val="75000"/>
                  </a:schemeClr>
                </a:solidFill>
                <a:latin typeface="Meiryo" panose="020B0604030504040204" pitchFamily="34" charset="-128"/>
                <a:ea typeface="Meiryo" panose="020B0604030504040204" pitchFamily="34" charset="-128"/>
              </a:rPr>
              <a:t>各アカウントで</a:t>
            </a:r>
            <a:r>
              <a:rPr kumimoji="1" lang="en-US" altLang="ja-JP" sz="1667" dirty="0">
                <a:solidFill>
                  <a:schemeClr val="tx1">
                    <a:lumMod val="75000"/>
                  </a:schemeClr>
                </a:solidFill>
                <a:latin typeface="Meiryo" panose="020B0604030504040204" pitchFamily="34" charset="-128"/>
                <a:ea typeface="Meiryo" panose="020B0604030504040204" pitchFamily="34" charset="-128"/>
              </a:rPr>
              <a:t>AWS </a:t>
            </a:r>
            <a:r>
              <a:rPr kumimoji="1" lang="en-US" altLang="ja-JP" sz="1667" dirty="0" err="1">
                <a:solidFill>
                  <a:schemeClr val="tx1">
                    <a:lumMod val="75000"/>
                  </a:schemeClr>
                </a:solidFill>
                <a:latin typeface="Meiryo" panose="020B0604030504040204" pitchFamily="34" charset="-128"/>
                <a:ea typeface="Meiryo" panose="020B0604030504040204" pitchFamily="34" charset="-128"/>
              </a:rPr>
              <a:t>Config</a:t>
            </a:r>
            <a:r>
              <a:rPr kumimoji="1" lang="en-US" altLang="ja-JP" sz="1667" dirty="0">
                <a:solidFill>
                  <a:schemeClr val="tx1">
                    <a:lumMod val="75000"/>
                  </a:schemeClr>
                </a:solidFill>
                <a:latin typeface="Meiryo" panose="020B0604030504040204" pitchFamily="34" charset="-128"/>
                <a:ea typeface="Meiryo" panose="020B0604030504040204" pitchFamily="34" charset="-128"/>
              </a:rPr>
              <a:t> </a:t>
            </a:r>
            <a:r>
              <a:rPr kumimoji="1" lang="ja-JP" altLang="en-US" sz="1667" dirty="0">
                <a:solidFill>
                  <a:schemeClr val="tx1">
                    <a:lumMod val="75000"/>
                  </a:schemeClr>
                </a:solidFill>
                <a:latin typeface="Meiryo" panose="020B0604030504040204" pitchFamily="34" charset="-128"/>
                <a:ea typeface="Meiryo" panose="020B0604030504040204" pitchFamily="34" charset="-128"/>
              </a:rPr>
              <a:t>を有効にすること</a:t>
            </a:r>
            <a:endParaRPr kumimoji="1" lang="en-US" altLang="ja-JP" sz="1667" dirty="0">
              <a:solidFill>
                <a:schemeClr val="tx1">
                  <a:lumMod val="75000"/>
                </a:schemeClr>
              </a:solidFill>
              <a:latin typeface="Meiryo" panose="020B0604030504040204" pitchFamily="34" charset="-128"/>
              <a:ea typeface="Meiryo" panose="020B0604030504040204" pitchFamily="34" charset="-128"/>
            </a:endParaRPr>
          </a:p>
        </p:txBody>
      </p:sp>
      <p:sp>
        <p:nvSpPr>
          <p:cNvPr id="12" name="テキスト ボックス 29"/>
          <p:cNvSpPr txBox="1"/>
          <p:nvPr/>
        </p:nvSpPr>
        <p:spPr>
          <a:xfrm>
            <a:off x="525625" y="5028958"/>
            <a:ext cx="1489638" cy="0"/>
          </a:xfrm>
          <a:prstGeom prst="rect">
            <a:avLst/>
          </a:prstGeom>
          <a:noFill/>
          <a:ln w="31750">
            <a:solidFill>
              <a:schemeClr val="tx1">
                <a:lumMod val="75000"/>
              </a:schemeClr>
            </a:solidFill>
          </a:ln>
        </p:spPr>
        <p:txBody>
          <a:bodyPr wrap="none" lIns="0" tIns="0" rIns="0" bIns="0" rtlCol="0" anchor="b">
            <a:noAutofit/>
          </a:bodyPr>
          <a:lstStyle/>
          <a:p>
            <a:pPr algn="ctr" defTabSz="914363">
              <a:defRPr/>
            </a:pPr>
            <a:r>
              <a:rPr kumimoji="1" lang="ja-JP" altLang="en-US" sz="2000" dirty="0">
                <a:solidFill>
                  <a:schemeClr val="tx1">
                    <a:lumMod val="75000"/>
                  </a:schemeClr>
                </a:solidFill>
                <a:latin typeface="Meiryo" panose="020B0604030504040204" pitchFamily="34" charset="-128"/>
                <a:ea typeface="Meiryo" panose="020B0604030504040204" pitchFamily="34" charset="-128"/>
                <a:cs typeface="Meiryo" panose="020B0604030504040204" pitchFamily="34" charset="-128"/>
              </a:rPr>
              <a:t>前提環境</a:t>
            </a:r>
            <a:endParaRPr kumimoji="1" lang="en-US" altLang="ja-JP" sz="2000" dirty="0">
              <a:solidFill>
                <a:schemeClr val="tx1">
                  <a:lumMod val="75000"/>
                </a:schemeClr>
              </a:solidFill>
              <a:latin typeface="Meiryo" panose="020B0604030504040204" pitchFamily="34" charset="-128"/>
              <a:ea typeface="Meiryo" panose="020B0604030504040204" pitchFamily="34" charset="-128"/>
              <a:cs typeface="Meiryo" panose="020B0604030504040204" pitchFamily="34" charset="-128"/>
            </a:endParaRPr>
          </a:p>
        </p:txBody>
      </p:sp>
      <p:sp>
        <p:nvSpPr>
          <p:cNvPr id="13" name="テキスト ボックス 29"/>
          <p:cNvSpPr txBox="1"/>
          <p:nvPr/>
        </p:nvSpPr>
        <p:spPr>
          <a:xfrm>
            <a:off x="525625" y="3766662"/>
            <a:ext cx="1489638" cy="0"/>
          </a:xfrm>
          <a:prstGeom prst="rect">
            <a:avLst/>
          </a:prstGeom>
          <a:noFill/>
          <a:ln w="31750">
            <a:solidFill>
              <a:schemeClr val="tx1">
                <a:lumMod val="75000"/>
              </a:schemeClr>
            </a:solidFill>
          </a:ln>
        </p:spPr>
        <p:txBody>
          <a:bodyPr wrap="none" lIns="0" tIns="0" rIns="0" bIns="0" rtlCol="0" anchor="b">
            <a:noAutofit/>
          </a:bodyPr>
          <a:lstStyle/>
          <a:p>
            <a:pPr algn="ctr" defTabSz="914363">
              <a:defRPr/>
            </a:pPr>
            <a:r>
              <a:rPr kumimoji="1" lang="ja-JP" altLang="en-US" sz="2000">
                <a:solidFill>
                  <a:schemeClr val="tx1">
                    <a:lumMod val="75000"/>
                  </a:schemeClr>
                </a:solidFill>
                <a:latin typeface="Meiryo" panose="020B0604030504040204" pitchFamily="34" charset="-128"/>
                <a:ea typeface="Meiryo" panose="020B0604030504040204" pitchFamily="34" charset="-128"/>
                <a:cs typeface="Meiryo" panose="020B0604030504040204" pitchFamily="34" charset="-128"/>
              </a:rPr>
              <a:t>利用ステップ</a:t>
            </a:r>
            <a:endParaRPr kumimoji="1" lang="en-US" altLang="ja-JP" sz="2000" dirty="0">
              <a:solidFill>
                <a:schemeClr val="tx1">
                  <a:lumMod val="75000"/>
                </a:schemeClr>
              </a:solidFill>
              <a:latin typeface="Meiryo" panose="020B0604030504040204" pitchFamily="34" charset="-128"/>
              <a:ea typeface="Meiryo" panose="020B0604030504040204" pitchFamily="34" charset="-128"/>
              <a:cs typeface="Meiryo" panose="020B0604030504040204" pitchFamily="34" charset="-128"/>
            </a:endParaRPr>
          </a:p>
        </p:txBody>
      </p:sp>
      <p:sp>
        <p:nvSpPr>
          <p:cNvPr id="14" name="正方形/長方形 13">
            <a:extLst>
              <a:ext uri="{FF2B5EF4-FFF2-40B4-BE49-F238E27FC236}">
                <a16:creationId xmlns:a16="http://schemas.microsoft.com/office/drawing/2014/main" id="{5A1A3193-C22E-40F9-BF50-CF561FB2CC35}"/>
              </a:ext>
            </a:extLst>
          </p:cNvPr>
          <p:cNvSpPr/>
          <p:nvPr/>
        </p:nvSpPr>
        <p:spPr>
          <a:xfrm>
            <a:off x="6267954" y="1670380"/>
            <a:ext cx="1926367" cy="338556"/>
          </a:xfrm>
          <a:prstGeom prst="rect">
            <a:avLst/>
          </a:prstGeom>
          <a:solidFill>
            <a:schemeClr val="tx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3">
              <a:defRPr/>
            </a:pPr>
            <a:r>
              <a:rPr kumimoji="1" lang="en-US" altLang="ja-JP" sz="1500" b="1" dirty="0">
                <a:gradFill>
                  <a:gsLst>
                    <a:gs pos="0">
                      <a:srgbClr val="FAFAFA"/>
                    </a:gs>
                    <a:gs pos="100000">
                      <a:srgbClr val="FAFAFA"/>
                    </a:gs>
                  </a:gsLst>
                  <a:lin ang="16200000" scaled="0"/>
                </a:gradFill>
                <a:latin typeface="Meiryo" panose="020B0604030504040204" pitchFamily="34" charset="-128"/>
                <a:ea typeface="Meiryo" panose="020B0604030504040204" pitchFamily="34" charset="-128"/>
                <a:cs typeface="Meiryo" charset="-128"/>
              </a:rPr>
              <a:t>AWS</a:t>
            </a:r>
            <a:r>
              <a:rPr kumimoji="1" lang="ja-JP" altLang="en-US" sz="1500" b="1" dirty="0">
                <a:gradFill>
                  <a:gsLst>
                    <a:gs pos="0">
                      <a:srgbClr val="FAFAFA"/>
                    </a:gs>
                    <a:gs pos="100000">
                      <a:srgbClr val="FAFAFA"/>
                    </a:gs>
                  </a:gsLst>
                  <a:lin ang="16200000" scaled="0"/>
                </a:gradFill>
                <a:latin typeface="Meiryo" panose="020B0604030504040204" pitchFamily="34" charset="-128"/>
                <a:ea typeface="Meiryo" panose="020B0604030504040204" pitchFamily="34" charset="-128"/>
                <a:cs typeface="Meiryo" charset="-128"/>
              </a:rPr>
              <a:t>アカウント</a:t>
            </a:r>
          </a:p>
        </p:txBody>
      </p:sp>
      <p:sp>
        <p:nvSpPr>
          <p:cNvPr id="15" name="正方形/長方形 14">
            <a:extLst>
              <a:ext uri="{FF2B5EF4-FFF2-40B4-BE49-F238E27FC236}">
                <a16:creationId xmlns:a16="http://schemas.microsoft.com/office/drawing/2014/main" id="{5A1A3193-C22E-40F9-BF50-CF561FB2CC35}"/>
              </a:ext>
            </a:extLst>
          </p:cNvPr>
          <p:cNvSpPr/>
          <p:nvPr/>
        </p:nvSpPr>
        <p:spPr>
          <a:xfrm>
            <a:off x="6267954" y="2237697"/>
            <a:ext cx="1926367" cy="338556"/>
          </a:xfrm>
          <a:prstGeom prst="rect">
            <a:avLst/>
          </a:prstGeom>
          <a:solidFill>
            <a:schemeClr val="tx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3">
              <a:defRPr/>
            </a:pPr>
            <a:r>
              <a:rPr kumimoji="1" lang="en-US" altLang="ja-JP" sz="1500" b="1" dirty="0">
                <a:gradFill>
                  <a:gsLst>
                    <a:gs pos="0">
                      <a:srgbClr val="FAFAFA"/>
                    </a:gs>
                    <a:gs pos="100000">
                      <a:srgbClr val="FAFAFA"/>
                    </a:gs>
                  </a:gsLst>
                  <a:lin ang="16200000" scaled="0"/>
                </a:gradFill>
                <a:latin typeface="Meiryo" panose="020B0604030504040204" pitchFamily="34" charset="-128"/>
                <a:ea typeface="Meiryo" panose="020B0604030504040204" pitchFamily="34" charset="-128"/>
                <a:cs typeface="Meiryo" charset="-128"/>
              </a:rPr>
              <a:t>AWS</a:t>
            </a:r>
            <a:r>
              <a:rPr kumimoji="1" lang="ja-JP" altLang="en-US" sz="1500" b="1">
                <a:gradFill>
                  <a:gsLst>
                    <a:gs pos="0">
                      <a:srgbClr val="FAFAFA"/>
                    </a:gs>
                    <a:gs pos="100000">
                      <a:srgbClr val="FAFAFA"/>
                    </a:gs>
                  </a:gsLst>
                  <a:lin ang="16200000" scaled="0"/>
                </a:gradFill>
                <a:latin typeface="Meiryo" panose="020B0604030504040204" pitchFamily="34" charset="-128"/>
                <a:ea typeface="Meiryo" panose="020B0604030504040204" pitchFamily="34" charset="-128"/>
                <a:cs typeface="Meiryo" charset="-128"/>
              </a:rPr>
              <a:t>アカウント</a:t>
            </a:r>
            <a:endParaRPr kumimoji="1" lang="ja-JP" altLang="en-US" sz="1500" b="1" dirty="0">
              <a:gradFill>
                <a:gsLst>
                  <a:gs pos="0">
                    <a:srgbClr val="FAFAFA"/>
                  </a:gs>
                  <a:gs pos="100000">
                    <a:srgbClr val="FAFAFA"/>
                  </a:gs>
                </a:gsLst>
                <a:lin ang="16200000" scaled="0"/>
              </a:gradFill>
              <a:latin typeface="Meiryo" panose="020B0604030504040204" pitchFamily="34" charset="-128"/>
              <a:ea typeface="Meiryo" panose="020B0604030504040204" pitchFamily="34" charset="-128"/>
              <a:cs typeface="Meiryo" charset="-128"/>
            </a:endParaRPr>
          </a:p>
        </p:txBody>
      </p:sp>
      <p:sp>
        <p:nvSpPr>
          <p:cNvPr id="16" name="正方形/長方形 15">
            <a:extLst>
              <a:ext uri="{FF2B5EF4-FFF2-40B4-BE49-F238E27FC236}">
                <a16:creationId xmlns:a16="http://schemas.microsoft.com/office/drawing/2014/main" id="{5A1A3193-C22E-40F9-BF50-CF561FB2CC35}"/>
              </a:ext>
            </a:extLst>
          </p:cNvPr>
          <p:cNvSpPr/>
          <p:nvPr/>
        </p:nvSpPr>
        <p:spPr>
          <a:xfrm>
            <a:off x="6267954" y="2805013"/>
            <a:ext cx="1926367" cy="338556"/>
          </a:xfrm>
          <a:prstGeom prst="rect">
            <a:avLst/>
          </a:prstGeom>
          <a:solidFill>
            <a:schemeClr val="tx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3">
              <a:defRPr/>
            </a:pPr>
            <a:r>
              <a:rPr kumimoji="1" lang="en-US" altLang="ja-JP" sz="1500" b="1" dirty="0">
                <a:gradFill>
                  <a:gsLst>
                    <a:gs pos="0">
                      <a:srgbClr val="FAFAFA"/>
                    </a:gs>
                    <a:gs pos="100000">
                      <a:srgbClr val="FAFAFA"/>
                    </a:gs>
                  </a:gsLst>
                  <a:lin ang="16200000" scaled="0"/>
                </a:gradFill>
                <a:latin typeface="Meiryo" panose="020B0604030504040204" pitchFamily="34" charset="-128"/>
                <a:ea typeface="Meiryo" panose="020B0604030504040204" pitchFamily="34" charset="-128"/>
                <a:cs typeface="Meiryo" charset="-128"/>
              </a:rPr>
              <a:t>AWS</a:t>
            </a:r>
            <a:r>
              <a:rPr kumimoji="1" lang="ja-JP" altLang="en-US" sz="1500" b="1">
                <a:gradFill>
                  <a:gsLst>
                    <a:gs pos="0">
                      <a:srgbClr val="FAFAFA"/>
                    </a:gs>
                    <a:gs pos="100000">
                      <a:srgbClr val="FAFAFA"/>
                    </a:gs>
                  </a:gsLst>
                  <a:lin ang="16200000" scaled="0"/>
                </a:gradFill>
                <a:latin typeface="Meiryo" panose="020B0604030504040204" pitchFamily="34" charset="-128"/>
                <a:ea typeface="Meiryo" panose="020B0604030504040204" pitchFamily="34" charset="-128"/>
                <a:cs typeface="Meiryo" charset="-128"/>
              </a:rPr>
              <a:t>アカウント</a:t>
            </a:r>
            <a:endParaRPr kumimoji="1" lang="ja-JP" altLang="en-US" sz="1500" b="1" dirty="0">
              <a:gradFill>
                <a:gsLst>
                  <a:gs pos="0">
                    <a:srgbClr val="FAFAFA"/>
                  </a:gs>
                  <a:gs pos="100000">
                    <a:srgbClr val="FAFAFA"/>
                  </a:gs>
                </a:gsLst>
                <a:lin ang="16200000" scaled="0"/>
              </a:gradFill>
              <a:latin typeface="Meiryo" panose="020B0604030504040204" pitchFamily="34" charset="-128"/>
              <a:ea typeface="Meiryo" panose="020B0604030504040204" pitchFamily="34" charset="-128"/>
              <a:cs typeface="Meiryo" charset="-128"/>
            </a:endParaRPr>
          </a:p>
        </p:txBody>
      </p:sp>
      <p:sp>
        <p:nvSpPr>
          <p:cNvPr id="17" name="正方形/長方形 16">
            <a:extLst>
              <a:ext uri="{FF2B5EF4-FFF2-40B4-BE49-F238E27FC236}">
                <a16:creationId xmlns:a16="http://schemas.microsoft.com/office/drawing/2014/main" id="{5A1A3193-C22E-40F9-BF50-CF561FB2CC35}"/>
              </a:ext>
            </a:extLst>
          </p:cNvPr>
          <p:cNvSpPr/>
          <p:nvPr/>
        </p:nvSpPr>
        <p:spPr>
          <a:xfrm>
            <a:off x="2852058" y="1718924"/>
            <a:ext cx="2047878" cy="493173"/>
          </a:xfrm>
          <a:prstGeom prst="rect">
            <a:avLst/>
          </a:prstGeom>
          <a:solidFill>
            <a:schemeClr val="tx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3">
              <a:defRPr/>
            </a:pPr>
            <a:r>
              <a:rPr kumimoji="1" lang="en-US" altLang="ja-JP" sz="1500" b="1" dirty="0">
                <a:gradFill>
                  <a:gsLst>
                    <a:gs pos="0">
                      <a:srgbClr val="FAFAFA"/>
                    </a:gs>
                    <a:gs pos="100000">
                      <a:srgbClr val="FAFAFA"/>
                    </a:gs>
                  </a:gsLst>
                  <a:lin ang="16200000" scaled="0"/>
                </a:gradFill>
                <a:latin typeface="Meiryo" panose="020B0604030504040204" pitchFamily="34" charset="-128"/>
                <a:ea typeface="Meiryo" panose="020B0604030504040204" pitchFamily="34" charset="-128"/>
                <a:cs typeface="Meiryo" charset="-128"/>
              </a:rPr>
              <a:t>AWS Firewall Manager</a:t>
            </a:r>
            <a:r>
              <a:rPr kumimoji="1" lang="ja-JP" altLang="en-US" sz="1500" b="1">
                <a:gradFill>
                  <a:gsLst>
                    <a:gs pos="0">
                      <a:srgbClr val="FAFAFA"/>
                    </a:gs>
                    <a:gs pos="100000">
                      <a:srgbClr val="FAFAFA"/>
                    </a:gs>
                  </a:gsLst>
                  <a:lin ang="16200000" scaled="0"/>
                </a:gradFill>
                <a:latin typeface="Meiryo" panose="020B0604030504040204" pitchFamily="34" charset="-128"/>
                <a:ea typeface="Meiryo" panose="020B0604030504040204" pitchFamily="34" charset="-128"/>
                <a:cs typeface="Meiryo" charset="-128"/>
              </a:rPr>
              <a:t>アカウント</a:t>
            </a:r>
            <a:endParaRPr kumimoji="1" lang="ja-JP" altLang="en-US" sz="1500" b="1" dirty="0">
              <a:gradFill>
                <a:gsLst>
                  <a:gs pos="0">
                    <a:srgbClr val="FAFAFA"/>
                  </a:gs>
                  <a:gs pos="100000">
                    <a:srgbClr val="FAFAFA"/>
                  </a:gs>
                </a:gsLst>
                <a:lin ang="16200000" scaled="0"/>
              </a:gradFill>
              <a:latin typeface="Meiryo" panose="020B0604030504040204" pitchFamily="34" charset="-128"/>
              <a:ea typeface="Meiryo" panose="020B0604030504040204" pitchFamily="34" charset="-128"/>
              <a:cs typeface="Meiryo" charset="-128"/>
            </a:endParaRPr>
          </a:p>
        </p:txBody>
      </p:sp>
      <p:cxnSp>
        <p:nvCxnSpPr>
          <p:cNvPr id="18" name="カギ線コネクタ 17"/>
          <p:cNvCxnSpPr>
            <a:cxnSpLocks/>
            <a:stCxn id="17" idx="3"/>
            <a:endCxn id="14" idx="1"/>
          </p:cNvCxnSpPr>
          <p:nvPr/>
        </p:nvCxnSpPr>
        <p:spPr>
          <a:xfrm flipV="1">
            <a:off x="4899936" y="1839658"/>
            <a:ext cx="1368019" cy="125853"/>
          </a:xfrm>
          <a:prstGeom prst="bentConnector3">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19" name="カギ線コネクタ 18"/>
          <p:cNvCxnSpPr>
            <a:cxnSpLocks/>
            <a:stCxn id="17" idx="3"/>
            <a:endCxn id="16" idx="1"/>
          </p:cNvCxnSpPr>
          <p:nvPr/>
        </p:nvCxnSpPr>
        <p:spPr>
          <a:xfrm>
            <a:off x="4899936" y="1965511"/>
            <a:ext cx="1368019" cy="1008780"/>
          </a:xfrm>
          <a:prstGeom prst="bentConnector3">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20" name="カギ線コネクタ 19"/>
          <p:cNvCxnSpPr>
            <a:cxnSpLocks/>
            <a:stCxn id="17" idx="3"/>
            <a:endCxn id="15" idx="1"/>
          </p:cNvCxnSpPr>
          <p:nvPr/>
        </p:nvCxnSpPr>
        <p:spPr>
          <a:xfrm>
            <a:off x="4899936" y="1965511"/>
            <a:ext cx="1368019" cy="441464"/>
          </a:xfrm>
          <a:prstGeom prst="bentConnector3">
            <a:avLst/>
          </a:prstGeom>
          <a:ln>
            <a:tailEnd type="triangle"/>
          </a:ln>
          <a:effectLst/>
        </p:spPr>
        <p:style>
          <a:lnRef idx="2">
            <a:schemeClr val="accent1"/>
          </a:lnRef>
          <a:fillRef idx="0">
            <a:schemeClr val="accent1"/>
          </a:fillRef>
          <a:effectRef idx="1">
            <a:schemeClr val="accent1"/>
          </a:effectRef>
          <a:fontRef idx="minor">
            <a:schemeClr val="tx1"/>
          </a:fontRef>
        </p:style>
      </p:cxnSp>
      <p:sp>
        <p:nvSpPr>
          <p:cNvPr id="21" name="テキスト ボックス 29"/>
          <p:cNvSpPr txBox="1"/>
          <p:nvPr/>
        </p:nvSpPr>
        <p:spPr>
          <a:xfrm>
            <a:off x="449053" y="1424483"/>
            <a:ext cx="1489638" cy="0"/>
          </a:xfrm>
          <a:prstGeom prst="rect">
            <a:avLst/>
          </a:prstGeom>
          <a:noFill/>
          <a:ln w="31750">
            <a:solidFill>
              <a:schemeClr val="tx1">
                <a:lumMod val="75000"/>
              </a:schemeClr>
            </a:solidFill>
          </a:ln>
        </p:spPr>
        <p:txBody>
          <a:bodyPr wrap="none" lIns="0" tIns="0" rIns="0" bIns="0" rtlCol="0" anchor="b">
            <a:noAutofit/>
          </a:bodyPr>
          <a:lstStyle/>
          <a:p>
            <a:pPr algn="ctr" defTabSz="914363">
              <a:defRPr/>
            </a:pPr>
            <a:r>
              <a:rPr kumimoji="1" lang="ja-JP" altLang="en-US" sz="2000" dirty="0">
                <a:solidFill>
                  <a:schemeClr val="tx1">
                    <a:lumMod val="75000"/>
                  </a:schemeClr>
                </a:solidFill>
                <a:latin typeface="Meiryo" panose="020B0604030504040204" pitchFamily="34" charset="-128"/>
                <a:ea typeface="Meiryo" panose="020B0604030504040204" pitchFamily="34" charset="-128"/>
                <a:cs typeface="Meiryo" panose="020B0604030504040204" pitchFamily="34" charset="-128"/>
              </a:rPr>
              <a:t>利用イメージ</a:t>
            </a:r>
            <a:endParaRPr kumimoji="1" lang="en-US" altLang="ja-JP" sz="2000" dirty="0">
              <a:solidFill>
                <a:schemeClr val="tx1">
                  <a:lumMod val="75000"/>
                </a:schemeClr>
              </a:solidFill>
              <a:latin typeface="Meiryo" panose="020B0604030504040204" pitchFamily="34" charset="-128"/>
              <a:ea typeface="Meiryo" panose="020B0604030504040204" pitchFamily="34" charset="-128"/>
              <a:cs typeface="Meiryo" panose="020B0604030504040204" pitchFamily="34" charset="-128"/>
            </a:endParaRPr>
          </a:p>
        </p:txBody>
      </p:sp>
      <p:sp>
        <p:nvSpPr>
          <p:cNvPr id="22" name="正方形/長方形 21">
            <a:extLst>
              <a:ext uri="{FF2B5EF4-FFF2-40B4-BE49-F238E27FC236}">
                <a16:creationId xmlns:a16="http://schemas.microsoft.com/office/drawing/2014/main" id="{5A1A3193-C22E-40F9-BF50-CF561FB2CC35}"/>
              </a:ext>
            </a:extLst>
          </p:cNvPr>
          <p:cNvSpPr/>
          <p:nvPr/>
        </p:nvSpPr>
        <p:spPr>
          <a:xfrm>
            <a:off x="1037553" y="1579051"/>
            <a:ext cx="7496856" cy="1804002"/>
          </a:xfrm>
          <a:prstGeom prst="rect">
            <a:avLst/>
          </a:prstGeom>
          <a:noFill/>
          <a:ln>
            <a:solidFill>
              <a:schemeClr val="bg1">
                <a:lumMod val="50000"/>
              </a:schemeClr>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3">
              <a:defRPr/>
            </a:pPr>
            <a:endParaRPr kumimoji="1" lang="ja-JP" altLang="en-US" sz="1500" b="1" dirty="0">
              <a:gradFill>
                <a:gsLst>
                  <a:gs pos="0">
                    <a:srgbClr val="FAFAFA"/>
                  </a:gs>
                  <a:gs pos="100000">
                    <a:srgbClr val="FAFAFA"/>
                  </a:gs>
                </a:gsLst>
                <a:lin ang="16200000" scaled="0"/>
              </a:gradFill>
              <a:latin typeface="Meiryo" panose="020B0604030504040204" pitchFamily="34" charset="-128"/>
              <a:ea typeface="Meiryo" panose="020B0604030504040204" pitchFamily="34" charset="-128"/>
              <a:cs typeface="Meiryo" charset="-128"/>
            </a:endParaRPr>
          </a:p>
        </p:txBody>
      </p:sp>
      <p:sp>
        <p:nvSpPr>
          <p:cNvPr id="23" name="正方形/長方形 22"/>
          <p:cNvSpPr/>
          <p:nvPr/>
        </p:nvSpPr>
        <p:spPr>
          <a:xfrm>
            <a:off x="1344684" y="1591820"/>
            <a:ext cx="1705916" cy="271934"/>
          </a:xfrm>
          <a:prstGeom prst="rect">
            <a:avLst/>
          </a:prstGeom>
        </p:spPr>
        <p:txBody>
          <a:bodyPr wrap="none">
            <a:spAutoFit/>
          </a:bodyPr>
          <a:lstStyle/>
          <a:p>
            <a:pPr defTabSz="914363">
              <a:defRPr/>
            </a:pPr>
            <a:r>
              <a:rPr kumimoji="1" lang="en-US" altLang="ja-JP" sz="1167" b="1" dirty="0">
                <a:solidFill>
                  <a:schemeClr val="tx1">
                    <a:lumMod val="75000"/>
                  </a:schemeClr>
                </a:solidFill>
                <a:latin typeface="Meiryo" panose="020B0604030504040204" pitchFamily="34" charset="-128"/>
                <a:ea typeface="Meiryo" panose="020B0604030504040204" pitchFamily="34" charset="-128"/>
              </a:rPr>
              <a:t>AWS Organizations</a:t>
            </a:r>
            <a:endParaRPr kumimoji="1" lang="ja-JP" altLang="en-US" sz="1167" b="1" dirty="0">
              <a:solidFill>
                <a:schemeClr val="tx1">
                  <a:lumMod val="75000"/>
                </a:schemeClr>
              </a:solidFill>
              <a:latin typeface="Meiryo" panose="020B0604030504040204" pitchFamily="34" charset="-128"/>
              <a:ea typeface="Meiryo" panose="020B0604030504040204" pitchFamily="34" charset="-128"/>
            </a:endParaRPr>
          </a:p>
        </p:txBody>
      </p:sp>
      <p:sp>
        <p:nvSpPr>
          <p:cNvPr id="24" name="正方形/長方形 23">
            <a:extLst>
              <a:ext uri="{FF2B5EF4-FFF2-40B4-BE49-F238E27FC236}">
                <a16:creationId xmlns:a16="http://schemas.microsoft.com/office/drawing/2014/main" id="{5A1A3193-C22E-40F9-BF50-CF561FB2CC35}"/>
              </a:ext>
            </a:extLst>
          </p:cNvPr>
          <p:cNvSpPr/>
          <p:nvPr/>
        </p:nvSpPr>
        <p:spPr>
          <a:xfrm>
            <a:off x="2015264" y="3939368"/>
            <a:ext cx="1447308" cy="532687"/>
          </a:xfrm>
          <a:prstGeom prst="rect">
            <a:avLst/>
          </a:prstGeom>
          <a:solidFill>
            <a:schemeClr val="tx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3">
              <a:defRPr/>
            </a:pPr>
            <a:r>
              <a:rPr kumimoji="1" lang="ja-JP" altLang="en-US" sz="1500" b="1" dirty="0">
                <a:gradFill>
                  <a:gsLst>
                    <a:gs pos="0">
                      <a:srgbClr val="FAFAFA"/>
                    </a:gs>
                    <a:gs pos="100000">
                      <a:srgbClr val="FAFAFA"/>
                    </a:gs>
                  </a:gsLst>
                  <a:lin ang="16200000" scaled="0"/>
                </a:gradFill>
                <a:latin typeface="Meiryo" panose="020B0604030504040204" pitchFamily="34" charset="-128"/>
                <a:ea typeface="Meiryo" panose="020B0604030504040204" pitchFamily="34" charset="-128"/>
                <a:cs typeface="Meiryo" charset="-128"/>
              </a:rPr>
              <a:t>前提環境整備</a:t>
            </a:r>
          </a:p>
        </p:txBody>
      </p:sp>
      <p:sp>
        <p:nvSpPr>
          <p:cNvPr id="25" name="正方形/長方形 24">
            <a:extLst>
              <a:ext uri="{FF2B5EF4-FFF2-40B4-BE49-F238E27FC236}">
                <a16:creationId xmlns:a16="http://schemas.microsoft.com/office/drawing/2014/main" id="{5A1A3193-C22E-40F9-BF50-CF561FB2CC35}"/>
              </a:ext>
            </a:extLst>
          </p:cNvPr>
          <p:cNvSpPr/>
          <p:nvPr/>
        </p:nvSpPr>
        <p:spPr>
          <a:xfrm>
            <a:off x="3755355" y="3939368"/>
            <a:ext cx="1447308" cy="532687"/>
          </a:xfrm>
          <a:prstGeom prst="rect">
            <a:avLst/>
          </a:prstGeom>
          <a:solidFill>
            <a:schemeClr val="tx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3">
              <a:defRPr/>
            </a:pPr>
            <a:r>
              <a:rPr kumimoji="1" lang="ja-JP" altLang="en-US" sz="1500" b="1" dirty="0">
                <a:gradFill>
                  <a:gsLst>
                    <a:gs pos="0">
                      <a:srgbClr val="FAFAFA"/>
                    </a:gs>
                    <a:gs pos="100000">
                      <a:srgbClr val="FAFAFA"/>
                    </a:gs>
                  </a:gsLst>
                  <a:lin ang="16200000" scaled="0"/>
                </a:gradFill>
                <a:latin typeface="Meiryo" panose="020B0604030504040204" pitchFamily="34" charset="-128"/>
                <a:ea typeface="Meiryo" panose="020B0604030504040204" pitchFamily="34" charset="-128"/>
                <a:cs typeface="Meiryo" charset="-128"/>
              </a:rPr>
              <a:t>ルール作成</a:t>
            </a:r>
            <a:endParaRPr kumimoji="1" lang="en-US" altLang="ja-JP" sz="1500" b="1" dirty="0">
              <a:gradFill>
                <a:gsLst>
                  <a:gs pos="0">
                    <a:srgbClr val="FAFAFA"/>
                  </a:gs>
                  <a:gs pos="100000">
                    <a:srgbClr val="FAFAFA"/>
                  </a:gs>
                </a:gsLst>
                <a:lin ang="16200000" scaled="0"/>
              </a:gradFill>
              <a:latin typeface="Meiryo" panose="020B0604030504040204" pitchFamily="34" charset="-128"/>
              <a:ea typeface="Meiryo" panose="020B0604030504040204" pitchFamily="34" charset="-128"/>
              <a:cs typeface="Meiryo" charset="-128"/>
            </a:endParaRPr>
          </a:p>
          <a:p>
            <a:pPr algn="ctr" defTabSz="914363">
              <a:defRPr/>
            </a:pPr>
            <a:r>
              <a:rPr kumimoji="1" lang="ja-JP" altLang="en-US" sz="1500" b="1" dirty="0">
                <a:gradFill>
                  <a:gsLst>
                    <a:gs pos="0">
                      <a:srgbClr val="FAFAFA"/>
                    </a:gs>
                    <a:gs pos="100000">
                      <a:srgbClr val="FAFAFA"/>
                    </a:gs>
                  </a:gsLst>
                  <a:lin ang="16200000" scaled="0"/>
                </a:gradFill>
                <a:latin typeface="Meiryo" panose="020B0604030504040204" pitchFamily="34" charset="-128"/>
                <a:ea typeface="Meiryo" panose="020B0604030504040204" pitchFamily="34" charset="-128"/>
                <a:cs typeface="Meiryo" charset="-128"/>
              </a:rPr>
              <a:t>条件追加</a:t>
            </a:r>
          </a:p>
        </p:txBody>
      </p:sp>
      <p:sp>
        <p:nvSpPr>
          <p:cNvPr id="26" name="正方形/長方形 25">
            <a:extLst>
              <a:ext uri="{FF2B5EF4-FFF2-40B4-BE49-F238E27FC236}">
                <a16:creationId xmlns:a16="http://schemas.microsoft.com/office/drawing/2014/main" id="{5A1A3193-C22E-40F9-BF50-CF561FB2CC35}"/>
              </a:ext>
            </a:extLst>
          </p:cNvPr>
          <p:cNvSpPr/>
          <p:nvPr/>
        </p:nvSpPr>
        <p:spPr>
          <a:xfrm>
            <a:off x="5495446" y="3939368"/>
            <a:ext cx="1447308" cy="532687"/>
          </a:xfrm>
          <a:prstGeom prst="rect">
            <a:avLst/>
          </a:prstGeom>
          <a:solidFill>
            <a:schemeClr val="tx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3">
              <a:defRPr/>
            </a:pPr>
            <a:r>
              <a:rPr kumimoji="1" lang="ja-JP" altLang="en-US" sz="1500" b="1" dirty="0">
                <a:gradFill>
                  <a:gsLst>
                    <a:gs pos="0">
                      <a:srgbClr val="FAFAFA"/>
                    </a:gs>
                    <a:gs pos="100000">
                      <a:srgbClr val="FAFAFA"/>
                    </a:gs>
                  </a:gsLst>
                  <a:lin ang="16200000" scaled="0"/>
                </a:gradFill>
                <a:latin typeface="Meiryo" panose="020B0604030504040204" pitchFamily="34" charset="-128"/>
                <a:ea typeface="Meiryo" panose="020B0604030504040204" pitchFamily="34" charset="-128"/>
                <a:cs typeface="Meiryo" charset="-128"/>
              </a:rPr>
              <a:t>ルール</a:t>
            </a:r>
            <a:endParaRPr kumimoji="1" lang="en-US" altLang="ja-JP" sz="1500" b="1" dirty="0">
              <a:gradFill>
                <a:gsLst>
                  <a:gs pos="0">
                    <a:srgbClr val="FAFAFA"/>
                  </a:gs>
                  <a:gs pos="100000">
                    <a:srgbClr val="FAFAFA"/>
                  </a:gs>
                </a:gsLst>
                <a:lin ang="16200000" scaled="0"/>
              </a:gradFill>
              <a:latin typeface="Meiryo" panose="020B0604030504040204" pitchFamily="34" charset="-128"/>
              <a:ea typeface="Meiryo" panose="020B0604030504040204" pitchFamily="34" charset="-128"/>
              <a:cs typeface="Meiryo" charset="-128"/>
            </a:endParaRPr>
          </a:p>
          <a:p>
            <a:pPr algn="ctr" defTabSz="914363">
              <a:defRPr/>
            </a:pPr>
            <a:r>
              <a:rPr kumimoji="1" lang="ja-JP" altLang="en-US" sz="1500" b="1" dirty="0">
                <a:gradFill>
                  <a:gsLst>
                    <a:gs pos="0">
                      <a:srgbClr val="FAFAFA"/>
                    </a:gs>
                    <a:gs pos="100000">
                      <a:srgbClr val="FAFAFA"/>
                    </a:gs>
                  </a:gsLst>
                  <a:lin ang="16200000" scaled="0"/>
                </a:gradFill>
                <a:latin typeface="Meiryo" panose="020B0604030504040204" pitchFamily="34" charset="-128"/>
                <a:ea typeface="Meiryo" panose="020B0604030504040204" pitchFamily="34" charset="-128"/>
                <a:cs typeface="Meiryo" charset="-128"/>
              </a:rPr>
              <a:t>グループ作成</a:t>
            </a:r>
          </a:p>
        </p:txBody>
      </p:sp>
      <p:sp>
        <p:nvSpPr>
          <p:cNvPr id="27" name="正方形/長方形 26">
            <a:extLst>
              <a:ext uri="{FF2B5EF4-FFF2-40B4-BE49-F238E27FC236}">
                <a16:creationId xmlns:a16="http://schemas.microsoft.com/office/drawing/2014/main" id="{5A1A3193-C22E-40F9-BF50-CF561FB2CC35}"/>
              </a:ext>
            </a:extLst>
          </p:cNvPr>
          <p:cNvSpPr/>
          <p:nvPr/>
        </p:nvSpPr>
        <p:spPr>
          <a:xfrm>
            <a:off x="7235535" y="3939368"/>
            <a:ext cx="1447308" cy="532687"/>
          </a:xfrm>
          <a:prstGeom prst="rect">
            <a:avLst/>
          </a:prstGeom>
          <a:solidFill>
            <a:schemeClr val="tx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3">
              <a:defRPr/>
            </a:pPr>
            <a:r>
              <a:rPr kumimoji="1" lang="ja-JP" altLang="en-US" sz="1500" b="1" dirty="0">
                <a:gradFill>
                  <a:gsLst>
                    <a:gs pos="0">
                      <a:srgbClr val="FAFAFA"/>
                    </a:gs>
                    <a:gs pos="100000">
                      <a:srgbClr val="FAFAFA"/>
                    </a:gs>
                  </a:gsLst>
                  <a:lin ang="16200000" scaled="0"/>
                </a:gradFill>
                <a:latin typeface="Meiryo" panose="020B0604030504040204" pitchFamily="34" charset="-128"/>
                <a:ea typeface="Meiryo" panose="020B0604030504040204" pitchFamily="34" charset="-128"/>
                <a:cs typeface="Meiryo" charset="-128"/>
              </a:rPr>
              <a:t>ポリシー作成</a:t>
            </a:r>
            <a:endParaRPr kumimoji="1" lang="en-US" altLang="ja-JP" sz="1500" b="1" dirty="0">
              <a:gradFill>
                <a:gsLst>
                  <a:gs pos="0">
                    <a:srgbClr val="FAFAFA"/>
                  </a:gs>
                  <a:gs pos="100000">
                    <a:srgbClr val="FAFAFA"/>
                  </a:gs>
                </a:gsLst>
                <a:lin ang="16200000" scaled="0"/>
              </a:gradFill>
              <a:latin typeface="Meiryo" panose="020B0604030504040204" pitchFamily="34" charset="-128"/>
              <a:ea typeface="Meiryo" panose="020B0604030504040204" pitchFamily="34" charset="-128"/>
              <a:cs typeface="Meiryo" charset="-128"/>
            </a:endParaRPr>
          </a:p>
          <a:p>
            <a:pPr algn="ctr" defTabSz="914363">
              <a:defRPr/>
            </a:pPr>
            <a:r>
              <a:rPr kumimoji="1" lang="ja-JP" altLang="en-US" sz="1500" b="1" dirty="0">
                <a:gradFill>
                  <a:gsLst>
                    <a:gs pos="0">
                      <a:srgbClr val="FAFAFA"/>
                    </a:gs>
                    <a:gs pos="100000">
                      <a:srgbClr val="FAFAFA"/>
                    </a:gs>
                  </a:gsLst>
                  <a:lin ang="16200000" scaled="0"/>
                </a:gradFill>
                <a:latin typeface="Meiryo" panose="020B0604030504040204" pitchFamily="34" charset="-128"/>
                <a:ea typeface="Meiryo" panose="020B0604030504040204" pitchFamily="34" charset="-128"/>
                <a:cs typeface="Meiryo" charset="-128"/>
              </a:rPr>
              <a:t>（適用対象）</a:t>
            </a:r>
          </a:p>
        </p:txBody>
      </p:sp>
      <p:cxnSp>
        <p:nvCxnSpPr>
          <p:cNvPr id="28" name="直線矢印コネクタ 27"/>
          <p:cNvCxnSpPr>
            <a:stCxn id="24" idx="3"/>
            <a:endCxn id="25" idx="1"/>
          </p:cNvCxnSpPr>
          <p:nvPr/>
        </p:nvCxnSpPr>
        <p:spPr>
          <a:xfrm>
            <a:off x="3462573" y="4205711"/>
            <a:ext cx="292783"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29" name="直線矢印コネクタ 28"/>
          <p:cNvCxnSpPr>
            <a:stCxn id="25" idx="3"/>
            <a:endCxn id="26" idx="1"/>
          </p:cNvCxnSpPr>
          <p:nvPr/>
        </p:nvCxnSpPr>
        <p:spPr>
          <a:xfrm>
            <a:off x="5202664" y="4205711"/>
            <a:ext cx="292783"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30" name="直線矢印コネクタ 29"/>
          <p:cNvCxnSpPr/>
          <p:nvPr/>
        </p:nvCxnSpPr>
        <p:spPr>
          <a:xfrm>
            <a:off x="6942754" y="4205711"/>
            <a:ext cx="292783"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pic>
        <p:nvPicPr>
          <p:cNvPr id="31" name="Graphic 132">
            <a:extLst>
              <a:ext uri="{FF2B5EF4-FFF2-40B4-BE49-F238E27FC236}">
                <a16:creationId xmlns:a16="http://schemas.microsoft.com/office/drawing/2014/main" id="{91FE4417-25DF-B94A-80EF-B9DB1993FF36}"/>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175902" y="2620033"/>
            <a:ext cx="469295" cy="469295"/>
          </a:xfrm>
          <a:prstGeom prst="rect">
            <a:avLst/>
          </a:prstGeom>
        </p:spPr>
      </p:pic>
      <p:pic>
        <p:nvPicPr>
          <p:cNvPr id="32" name="Graphic 134">
            <a:extLst>
              <a:ext uri="{FF2B5EF4-FFF2-40B4-BE49-F238E27FC236}">
                <a16:creationId xmlns:a16="http://schemas.microsoft.com/office/drawing/2014/main" id="{CBB83F9A-AFBA-2D4F-9B32-8E622D71EB47}"/>
              </a:ext>
            </a:extLst>
          </p:cNvPr>
          <p:cNvPicPr>
            <a:picLocks noChangeAspect="1"/>
          </p:cNvPicPr>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2090702" y="2620948"/>
            <a:ext cx="462433" cy="462433"/>
          </a:xfrm>
          <a:prstGeom prst="rect">
            <a:avLst/>
          </a:prstGeom>
        </p:spPr>
      </p:pic>
      <p:pic>
        <p:nvPicPr>
          <p:cNvPr id="33" name="Graphic 140">
            <a:extLst>
              <a:ext uri="{FF2B5EF4-FFF2-40B4-BE49-F238E27FC236}">
                <a16:creationId xmlns:a16="http://schemas.microsoft.com/office/drawing/2014/main" id="{C9CFADE1-BC48-7B4B-97E3-3D00FBD17875}"/>
              </a:ext>
            </a:extLst>
          </p:cNvPr>
          <p:cNvPicPr>
            <a:picLocks noChangeAspect="1"/>
          </p:cNvPicPr>
          <p:nvPr/>
        </p:nvPicPr>
        <p:blipFill>
          <a:blip r:embed="rId7" cstate="email">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4653994" y="1607161"/>
            <a:ext cx="401145" cy="401145"/>
          </a:xfrm>
          <a:prstGeom prst="rect">
            <a:avLst/>
          </a:prstGeom>
        </p:spPr>
      </p:pic>
      <p:sp>
        <p:nvSpPr>
          <p:cNvPr id="35" name="TextBox 26">
            <a:extLst>
              <a:ext uri="{FF2B5EF4-FFF2-40B4-BE49-F238E27FC236}">
                <a16:creationId xmlns:a16="http://schemas.microsoft.com/office/drawing/2014/main" id="{7FAAC7FD-5218-E64E-BDCC-B06FC754E050}"/>
              </a:ext>
            </a:extLst>
          </p:cNvPr>
          <p:cNvSpPr txBox="1">
            <a:spLocks noChangeArrowheads="1"/>
          </p:cNvSpPr>
          <p:nvPr/>
        </p:nvSpPr>
        <p:spPr bwMode="auto">
          <a:xfrm>
            <a:off x="4586571" y="3079409"/>
            <a:ext cx="1272320" cy="374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defTabSz="914363">
              <a:defRPr/>
            </a:pPr>
            <a:r>
              <a:rPr kumimoji="1" lang="en-US" altLang="en-US" sz="917" dirty="0">
                <a:solidFill>
                  <a:srgbClr val="232F3D"/>
                </a:solidFill>
                <a:latin typeface="Meiryo" panose="020B0604030504040204" pitchFamily="34" charset="-128"/>
                <a:ea typeface="Meiryo" panose="020B0604030504040204" pitchFamily="34" charset="-128"/>
                <a:cs typeface="Arial" panose="020B0604020202020204" pitchFamily="34" charset="0"/>
              </a:rPr>
              <a:t>Resolver DNS</a:t>
            </a:r>
          </a:p>
          <a:p>
            <a:pPr algn="ctr" defTabSz="914363">
              <a:defRPr/>
            </a:pPr>
            <a:r>
              <a:rPr kumimoji="1" lang="en-US" altLang="en-US" sz="917" dirty="0">
                <a:solidFill>
                  <a:srgbClr val="232F3D"/>
                </a:solidFill>
                <a:latin typeface="Meiryo" panose="020B0604030504040204" pitchFamily="34" charset="-128"/>
                <a:ea typeface="Meiryo" panose="020B0604030504040204" pitchFamily="34" charset="-128"/>
                <a:cs typeface="Arial" panose="020B0604020202020204" pitchFamily="34" charset="0"/>
              </a:rPr>
              <a:t>Firewall</a:t>
            </a:r>
          </a:p>
        </p:txBody>
      </p:sp>
      <p:pic>
        <p:nvPicPr>
          <p:cNvPr id="36" name="Graphic 31">
            <a:extLst>
              <a:ext uri="{FF2B5EF4-FFF2-40B4-BE49-F238E27FC236}">
                <a16:creationId xmlns:a16="http://schemas.microsoft.com/office/drawing/2014/main" id="{76740D97-9E44-4D4C-AD99-AD58155EE8EE}"/>
              </a:ext>
            </a:extLst>
          </p:cNvPr>
          <p:cNvPicPr>
            <a:picLocks noChangeAspect="1" noChangeArrowheads="1"/>
          </p:cNvPicPr>
          <p:nvPr/>
        </p:nvPicPr>
        <p:blipFill>
          <a:blip r:embed="rId9" cstate="email">
            <a:extLst>
              <a:ext uri="{28A0092B-C50C-407E-A947-70E740481C1C}">
                <a14:useLocalDpi xmlns:a14="http://schemas.microsoft.com/office/drawing/2010/main"/>
              </a:ext>
              <a:ext uri="{96DAC541-7B7A-43D3-8B79-37D633B846F1}">
                <asvg:svgBlip xmlns:asvg="http://schemas.microsoft.com/office/drawing/2016/SVG/main" r:embed="rId10"/>
              </a:ext>
            </a:extLst>
          </a:blip>
          <a:srcRect/>
          <a:stretch/>
        </p:blipFill>
        <p:spPr bwMode="auto">
          <a:xfrm>
            <a:off x="4988084" y="2620034"/>
            <a:ext cx="469295" cy="469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7" name="カギ線コネクタ 36">
            <a:extLst>
              <a:ext uri="{FF2B5EF4-FFF2-40B4-BE49-F238E27FC236}">
                <a16:creationId xmlns:a16="http://schemas.microsoft.com/office/drawing/2014/main" id="{48DCEE92-B320-974B-A9BC-4FA473922808}"/>
              </a:ext>
            </a:extLst>
          </p:cNvPr>
          <p:cNvCxnSpPr>
            <a:cxnSpLocks/>
            <a:stCxn id="17" idx="2"/>
            <a:endCxn id="32" idx="0"/>
          </p:cNvCxnSpPr>
          <p:nvPr/>
        </p:nvCxnSpPr>
        <p:spPr>
          <a:xfrm rot="5400000">
            <a:off x="2894533" y="1639484"/>
            <a:ext cx="408850" cy="1554078"/>
          </a:xfrm>
          <a:prstGeom prst="bentConnector3">
            <a:avLst/>
          </a:prstGeom>
          <a:ln w="12700">
            <a:solidFill>
              <a:srgbClr val="545B64"/>
            </a:solidFill>
            <a:headEnd type="none" w="med" len="sm"/>
            <a:tailEnd type="triangle"/>
          </a:ln>
        </p:spPr>
        <p:style>
          <a:lnRef idx="1">
            <a:schemeClr val="accent1"/>
          </a:lnRef>
          <a:fillRef idx="0">
            <a:schemeClr val="accent1"/>
          </a:fillRef>
          <a:effectRef idx="0">
            <a:schemeClr val="accent1"/>
          </a:effectRef>
          <a:fontRef idx="minor">
            <a:schemeClr val="tx1"/>
          </a:fontRef>
        </p:style>
      </p:cxnSp>
      <p:cxnSp>
        <p:nvCxnSpPr>
          <p:cNvPr id="38" name="カギ線コネクタ 37">
            <a:extLst>
              <a:ext uri="{FF2B5EF4-FFF2-40B4-BE49-F238E27FC236}">
                <a16:creationId xmlns:a16="http://schemas.microsoft.com/office/drawing/2014/main" id="{240AFB22-958A-5841-9C42-A1AFCA959BEF}"/>
              </a:ext>
            </a:extLst>
          </p:cNvPr>
          <p:cNvCxnSpPr>
            <a:cxnSpLocks/>
            <a:stCxn id="17" idx="2"/>
            <a:endCxn id="46" idx="0"/>
          </p:cNvCxnSpPr>
          <p:nvPr/>
        </p:nvCxnSpPr>
        <p:spPr>
          <a:xfrm rot="5400000">
            <a:off x="3427092" y="2177994"/>
            <a:ext cx="414803" cy="483008"/>
          </a:xfrm>
          <a:prstGeom prst="bentConnector3">
            <a:avLst>
              <a:gd name="adj1" fmla="val 50000"/>
            </a:avLst>
          </a:prstGeom>
          <a:ln w="12700">
            <a:solidFill>
              <a:srgbClr val="545B64"/>
            </a:solidFill>
            <a:headEnd type="none" w="med" len="sm"/>
            <a:tailEnd type="triangle"/>
          </a:ln>
        </p:spPr>
        <p:style>
          <a:lnRef idx="1">
            <a:schemeClr val="accent1"/>
          </a:lnRef>
          <a:fillRef idx="0">
            <a:schemeClr val="accent1"/>
          </a:fillRef>
          <a:effectRef idx="0">
            <a:schemeClr val="accent1"/>
          </a:effectRef>
          <a:fontRef idx="minor">
            <a:schemeClr val="tx1"/>
          </a:fontRef>
        </p:style>
      </p:cxnSp>
      <p:cxnSp>
        <p:nvCxnSpPr>
          <p:cNvPr id="39" name="カギ線コネクタ 38">
            <a:extLst>
              <a:ext uri="{FF2B5EF4-FFF2-40B4-BE49-F238E27FC236}">
                <a16:creationId xmlns:a16="http://schemas.microsoft.com/office/drawing/2014/main" id="{4FCD144D-4BF4-B940-B4A8-7018DFF73971}"/>
              </a:ext>
            </a:extLst>
          </p:cNvPr>
          <p:cNvCxnSpPr>
            <a:cxnSpLocks/>
            <a:stCxn id="17" idx="2"/>
            <a:endCxn id="31" idx="0"/>
          </p:cNvCxnSpPr>
          <p:nvPr/>
        </p:nvCxnSpPr>
        <p:spPr>
          <a:xfrm rot="16200000" flipH="1">
            <a:off x="3939305" y="2148789"/>
            <a:ext cx="407935" cy="534553"/>
          </a:xfrm>
          <a:prstGeom prst="bentConnector3">
            <a:avLst>
              <a:gd name="adj1" fmla="val 50000"/>
            </a:avLst>
          </a:prstGeom>
          <a:ln w="12700">
            <a:solidFill>
              <a:srgbClr val="545B64"/>
            </a:solidFill>
            <a:headEnd type="none" w="med" len="sm"/>
            <a:tailEnd type="triangle"/>
          </a:ln>
        </p:spPr>
        <p:style>
          <a:lnRef idx="1">
            <a:schemeClr val="accent1"/>
          </a:lnRef>
          <a:fillRef idx="0">
            <a:schemeClr val="accent1"/>
          </a:fillRef>
          <a:effectRef idx="0">
            <a:schemeClr val="accent1"/>
          </a:effectRef>
          <a:fontRef idx="minor">
            <a:schemeClr val="tx1"/>
          </a:fontRef>
        </p:style>
      </p:cxnSp>
      <p:cxnSp>
        <p:nvCxnSpPr>
          <p:cNvPr id="40" name="カギ線コネクタ 39">
            <a:extLst>
              <a:ext uri="{FF2B5EF4-FFF2-40B4-BE49-F238E27FC236}">
                <a16:creationId xmlns:a16="http://schemas.microsoft.com/office/drawing/2014/main" id="{D06CB00E-2BCB-244E-8E5E-6AC7C7BE7F0A}"/>
              </a:ext>
            </a:extLst>
          </p:cNvPr>
          <p:cNvCxnSpPr>
            <a:cxnSpLocks/>
            <a:stCxn id="17" idx="2"/>
            <a:endCxn id="36" idx="0"/>
          </p:cNvCxnSpPr>
          <p:nvPr/>
        </p:nvCxnSpPr>
        <p:spPr>
          <a:xfrm rot="16200000" flipH="1">
            <a:off x="4345396" y="1742698"/>
            <a:ext cx="407937" cy="1346735"/>
          </a:xfrm>
          <a:prstGeom prst="bentConnector3">
            <a:avLst>
              <a:gd name="adj1" fmla="val 50000"/>
            </a:avLst>
          </a:prstGeom>
          <a:ln w="12700">
            <a:solidFill>
              <a:srgbClr val="545B64"/>
            </a:solidFill>
            <a:headEnd type="none" w="med" len="sm"/>
            <a:tailEnd type="triangle"/>
          </a:ln>
        </p:spPr>
        <p:style>
          <a:lnRef idx="1">
            <a:schemeClr val="accent1"/>
          </a:lnRef>
          <a:fillRef idx="0">
            <a:schemeClr val="accent1"/>
          </a:fillRef>
          <a:effectRef idx="0">
            <a:schemeClr val="accent1"/>
          </a:effectRef>
          <a:fontRef idx="minor">
            <a:schemeClr val="tx1"/>
          </a:fontRef>
        </p:style>
      </p:cxnSp>
      <p:sp>
        <p:nvSpPr>
          <p:cNvPr id="42" name="TextBox 26">
            <a:extLst>
              <a:ext uri="{FF2B5EF4-FFF2-40B4-BE49-F238E27FC236}">
                <a16:creationId xmlns:a16="http://schemas.microsoft.com/office/drawing/2014/main" id="{2A1FE0B8-699E-9246-BE0C-1D8D861D2269}"/>
              </a:ext>
            </a:extLst>
          </p:cNvPr>
          <p:cNvSpPr txBox="1">
            <a:spLocks noChangeArrowheads="1"/>
          </p:cNvSpPr>
          <p:nvPr/>
        </p:nvSpPr>
        <p:spPr bwMode="auto">
          <a:xfrm>
            <a:off x="1684989" y="3106331"/>
            <a:ext cx="1272320" cy="233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defTabSz="914363">
              <a:defRPr/>
            </a:pPr>
            <a:r>
              <a:rPr kumimoji="1" lang="en-US" altLang="en-US" sz="917" dirty="0">
                <a:solidFill>
                  <a:srgbClr val="232F3D"/>
                </a:solidFill>
                <a:latin typeface="Meiryo" panose="020B0604030504040204" pitchFamily="34" charset="-128"/>
                <a:ea typeface="Meiryo" panose="020B0604030504040204" pitchFamily="34" charset="-128"/>
                <a:cs typeface="Arial" panose="020B0604020202020204" pitchFamily="34" charset="0"/>
              </a:rPr>
              <a:t>WAF</a:t>
            </a:r>
          </a:p>
        </p:txBody>
      </p:sp>
      <p:sp>
        <p:nvSpPr>
          <p:cNvPr id="43" name="TextBox 26">
            <a:extLst>
              <a:ext uri="{FF2B5EF4-FFF2-40B4-BE49-F238E27FC236}">
                <a16:creationId xmlns:a16="http://schemas.microsoft.com/office/drawing/2014/main" id="{FE29C002-FDA7-5649-B851-E441629D1CCE}"/>
              </a:ext>
            </a:extLst>
          </p:cNvPr>
          <p:cNvSpPr txBox="1">
            <a:spLocks noChangeArrowheads="1"/>
          </p:cNvSpPr>
          <p:nvPr/>
        </p:nvSpPr>
        <p:spPr bwMode="auto">
          <a:xfrm>
            <a:off x="2773491" y="3106332"/>
            <a:ext cx="1272320" cy="233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defTabSz="914363">
              <a:defRPr/>
            </a:pPr>
            <a:r>
              <a:rPr kumimoji="1" lang="en-US" altLang="en-US" sz="917" dirty="0">
                <a:solidFill>
                  <a:srgbClr val="232F3D"/>
                </a:solidFill>
                <a:latin typeface="Meiryo" panose="020B0604030504040204" pitchFamily="34" charset="-128"/>
                <a:ea typeface="Meiryo" panose="020B0604030504040204" pitchFamily="34" charset="-128"/>
                <a:cs typeface="Arial" panose="020B0604020202020204" pitchFamily="34" charset="0"/>
              </a:rPr>
              <a:t>Network Firewall</a:t>
            </a:r>
          </a:p>
        </p:txBody>
      </p:sp>
      <p:sp>
        <p:nvSpPr>
          <p:cNvPr id="44" name="TextBox 26">
            <a:extLst>
              <a:ext uri="{FF2B5EF4-FFF2-40B4-BE49-F238E27FC236}">
                <a16:creationId xmlns:a16="http://schemas.microsoft.com/office/drawing/2014/main" id="{2D0839F7-EBE4-804B-9B9D-9E551CDAEE5B}"/>
              </a:ext>
            </a:extLst>
          </p:cNvPr>
          <p:cNvSpPr txBox="1">
            <a:spLocks noChangeArrowheads="1"/>
          </p:cNvSpPr>
          <p:nvPr/>
        </p:nvSpPr>
        <p:spPr bwMode="auto">
          <a:xfrm>
            <a:off x="3774388" y="3076564"/>
            <a:ext cx="1272320" cy="374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defTabSz="914363">
              <a:defRPr/>
            </a:pPr>
            <a:r>
              <a:rPr kumimoji="1" lang="en-US" altLang="en-US" sz="917" dirty="0">
                <a:solidFill>
                  <a:srgbClr val="232F3D"/>
                </a:solidFill>
                <a:latin typeface="Meiryo" panose="020B0604030504040204" pitchFamily="34" charset="-128"/>
                <a:ea typeface="Meiryo" panose="020B0604030504040204" pitchFamily="34" charset="-128"/>
                <a:cs typeface="Arial" panose="020B0604020202020204" pitchFamily="34" charset="0"/>
              </a:rPr>
              <a:t>VPC</a:t>
            </a:r>
          </a:p>
          <a:p>
            <a:pPr algn="ctr" defTabSz="914363">
              <a:defRPr/>
            </a:pPr>
            <a:r>
              <a:rPr kumimoji="1" lang="en-US" altLang="en-US" sz="917" dirty="0">
                <a:solidFill>
                  <a:srgbClr val="232F3D"/>
                </a:solidFill>
                <a:latin typeface="Meiryo" panose="020B0604030504040204" pitchFamily="34" charset="-128"/>
                <a:ea typeface="Meiryo" panose="020B0604030504040204" pitchFamily="34" charset="-128"/>
                <a:cs typeface="Arial" panose="020B0604020202020204" pitchFamily="34" charset="0"/>
              </a:rPr>
              <a:t>Security Group</a:t>
            </a:r>
          </a:p>
        </p:txBody>
      </p:sp>
      <p:pic>
        <p:nvPicPr>
          <p:cNvPr id="45" name="Graphic 6">
            <a:extLst>
              <a:ext uri="{FF2B5EF4-FFF2-40B4-BE49-F238E27FC236}">
                <a16:creationId xmlns:a16="http://schemas.microsoft.com/office/drawing/2014/main" id="{3D7E232B-1832-AE4A-9956-BF969D7BAE8E}"/>
              </a:ext>
            </a:extLst>
          </p:cNvPr>
          <p:cNvPicPr>
            <a:picLocks noChangeAspect="1" noChangeArrowheads="1"/>
          </p:cNvPicPr>
          <p:nvPr/>
        </p:nvPicPr>
        <p:blipFill>
          <a:blip r:embed="rId11" cstate="email">
            <a:extLst>
              <a:ext uri="{28A0092B-C50C-407E-A947-70E740481C1C}">
                <a14:useLocalDpi xmlns:a14="http://schemas.microsoft.com/office/drawing/2010/main"/>
              </a:ext>
            </a:extLst>
          </a:blip>
          <a:srcRect/>
          <a:stretch>
            <a:fillRect/>
          </a:stretch>
        </p:blipFill>
        <p:spPr bwMode="auto">
          <a:xfrm>
            <a:off x="1026414" y="1568570"/>
            <a:ext cx="396932" cy="3969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 name="Graphic 20">
            <a:extLst>
              <a:ext uri="{FF2B5EF4-FFF2-40B4-BE49-F238E27FC236}">
                <a16:creationId xmlns:a16="http://schemas.microsoft.com/office/drawing/2014/main" id="{0E94C909-26E0-EB4E-B3BD-BEF519201D78}"/>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162588" y="2626900"/>
            <a:ext cx="460800" cy="460800"/>
          </a:xfrm>
          <a:prstGeom prst="rect">
            <a:avLst/>
          </a:prstGeom>
        </p:spPr>
      </p:pic>
      <p:sp>
        <p:nvSpPr>
          <p:cNvPr id="2" name="タイトル 1">
            <a:extLst>
              <a:ext uri="{FF2B5EF4-FFF2-40B4-BE49-F238E27FC236}">
                <a16:creationId xmlns:a16="http://schemas.microsoft.com/office/drawing/2014/main" id="{FDB4E0BC-7991-EB49-A0F8-3460B2AAE4B0}"/>
              </a:ext>
            </a:extLst>
          </p:cNvPr>
          <p:cNvSpPr>
            <a:spLocks noGrp="1"/>
          </p:cNvSpPr>
          <p:nvPr>
            <p:ph type="title"/>
          </p:nvPr>
        </p:nvSpPr>
        <p:spPr/>
        <p:txBody>
          <a:bodyPr/>
          <a:lstStyle/>
          <a:p>
            <a:r>
              <a:rPr lang="ja-JP" altLang="en-US"/>
              <a:t>参考</a:t>
            </a:r>
            <a:r>
              <a:rPr lang="en-US" altLang="ja-JP" dirty="0"/>
              <a:t>: AWS Firewall Manager</a:t>
            </a:r>
            <a:r>
              <a:rPr lang="ja-JP" altLang="en-US"/>
              <a:t>使用方法</a:t>
            </a:r>
          </a:p>
        </p:txBody>
      </p:sp>
      <p:sp>
        <p:nvSpPr>
          <p:cNvPr id="4" name="テキスト ボックス 2">
            <a:extLst>
              <a:ext uri="{FF2B5EF4-FFF2-40B4-BE49-F238E27FC236}">
                <a16:creationId xmlns:a16="http://schemas.microsoft.com/office/drawing/2014/main" id="{8AE010A6-793E-584D-1588-D335DEFF4A8F}"/>
              </a:ext>
            </a:extLst>
          </p:cNvPr>
          <p:cNvSpPr txBox="1"/>
          <p:nvPr/>
        </p:nvSpPr>
        <p:spPr>
          <a:xfrm>
            <a:off x="10607211" y="0"/>
            <a:ext cx="1584789" cy="369332"/>
          </a:xfrm>
          <a:prstGeom prst="rect">
            <a:avLst/>
          </a:prstGeom>
          <a:noFill/>
        </p:spPr>
        <p:txBody>
          <a:bodyPr wrap="square" anchor="ctr">
            <a:spAutoFit/>
          </a:bodyPr>
          <a:lstStyle/>
          <a:p>
            <a:pPr algn="ctr"/>
            <a:r>
              <a:rPr lang="en-US" altLang="ja-JP" sz="1800" b="0" i="0" dirty="0">
                <a:solidFill>
                  <a:schemeClr val="bg1">
                    <a:lumMod val="50000"/>
                  </a:schemeClr>
                </a:solidFill>
                <a:effectLst/>
                <a:latin typeface="Meiryo" panose="020B0604030504040204" pitchFamily="34" charset="-128"/>
                <a:ea typeface="Meiryo" panose="020B0604030504040204" pitchFamily="34" charset="-128"/>
              </a:rPr>
              <a:t>SEC05-BP04</a:t>
            </a:r>
            <a:endParaRPr lang="ja-JP" altLang="en-US">
              <a:solidFill>
                <a:schemeClr val="bg1">
                  <a:lumMod val="50000"/>
                </a:schemeClr>
              </a:solidFill>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9765391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4">
            <a:extLst>
              <a:ext uri="{FF2B5EF4-FFF2-40B4-BE49-F238E27FC236}">
                <a16:creationId xmlns:a16="http://schemas.microsoft.com/office/drawing/2014/main" id="{CE7F7081-419C-2E4F-A999-2923C4338FC0}"/>
              </a:ext>
            </a:extLst>
          </p:cNvPr>
          <p:cNvSpPr/>
          <p:nvPr/>
        </p:nvSpPr>
        <p:spPr>
          <a:xfrm>
            <a:off x="7799113" y="2126939"/>
            <a:ext cx="1447053" cy="1064396"/>
          </a:xfrm>
          <a:prstGeom prst="rect">
            <a:avLst/>
          </a:prstGeom>
          <a:solidFill>
            <a:srgbClr val="F2F4F4"/>
          </a:solidFill>
          <a:ln w="12700" cap="flat" cmpd="sng" algn="ctr">
            <a:solidFill>
              <a:srgbClr val="232F3D"/>
            </a:solidFill>
            <a:prstDash val="solid"/>
            <a:miter lim="800000"/>
          </a:ln>
          <a:effectLst/>
        </p:spPr>
        <p:txBody>
          <a:bodyPr rot="0" spcFirstLastPara="0" vertOverflow="overflow" horzOverflow="overflow" vert="horz" wrap="square" lIns="302400" tIns="62400" rIns="62400" bIns="60960" numCol="1" spcCol="0" rtlCol="0" fromWordArt="0" anchor="t" anchorCtr="0" forceAA="0" compatLnSpc="1">
            <a:prstTxWarp prst="textNoShape">
              <a:avLst/>
            </a:prstTxWarp>
            <a:noAutofit/>
          </a:bodyPr>
          <a:lstStyle/>
          <a:p>
            <a:pPr defTabSz="1219122">
              <a:defRPr/>
            </a:pPr>
            <a:r>
              <a:rPr lang="ja-JP" altLang="en-US" sz="1000" kern="0">
                <a:solidFill>
                  <a:schemeClr val="tx1">
                    <a:lumMod val="75000"/>
                  </a:schemeClr>
                </a:solidFill>
                <a:latin typeface="Meiryo" panose="020B0604030504040204" pitchFamily="34" charset="-128"/>
                <a:ea typeface="Meiryo" panose="020B0604030504040204" pitchFamily="34" charset="-128"/>
              </a:rPr>
              <a:t>個別アカウント</a:t>
            </a:r>
            <a:endParaRPr lang="en-US" sz="1000" kern="0" dirty="0">
              <a:solidFill>
                <a:schemeClr val="tx1">
                  <a:lumMod val="75000"/>
                </a:schemeClr>
              </a:solidFill>
              <a:latin typeface="Meiryo" panose="020B0604030504040204" pitchFamily="34" charset="-128"/>
              <a:ea typeface="Meiryo" panose="020B0604030504040204" pitchFamily="34" charset="-128"/>
            </a:endParaRPr>
          </a:p>
        </p:txBody>
      </p:sp>
      <p:sp>
        <p:nvSpPr>
          <p:cNvPr id="4" name="Rectangle 34">
            <a:extLst>
              <a:ext uri="{FF2B5EF4-FFF2-40B4-BE49-F238E27FC236}">
                <a16:creationId xmlns:a16="http://schemas.microsoft.com/office/drawing/2014/main" id="{CE7F7081-419C-2E4F-A999-2923C4338FC0}"/>
              </a:ext>
            </a:extLst>
          </p:cNvPr>
          <p:cNvSpPr/>
          <p:nvPr/>
        </p:nvSpPr>
        <p:spPr>
          <a:xfrm>
            <a:off x="7646713" y="1974539"/>
            <a:ext cx="1447053" cy="1064396"/>
          </a:xfrm>
          <a:prstGeom prst="rect">
            <a:avLst/>
          </a:prstGeom>
          <a:solidFill>
            <a:srgbClr val="F2F4F4"/>
          </a:solidFill>
          <a:ln w="12700" cap="flat" cmpd="sng" algn="ctr">
            <a:solidFill>
              <a:srgbClr val="232F3D"/>
            </a:solidFill>
            <a:prstDash val="solid"/>
            <a:miter lim="800000"/>
          </a:ln>
          <a:effectLst/>
        </p:spPr>
        <p:txBody>
          <a:bodyPr rot="0" spcFirstLastPara="0" vertOverflow="overflow" horzOverflow="overflow" vert="horz" wrap="square" lIns="302400" tIns="62400" rIns="62400" bIns="60960" numCol="1" spcCol="0" rtlCol="0" fromWordArt="0" anchor="t" anchorCtr="0" forceAA="0" compatLnSpc="1">
            <a:prstTxWarp prst="textNoShape">
              <a:avLst/>
            </a:prstTxWarp>
            <a:noAutofit/>
          </a:bodyPr>
          <a:lstStyle/>
          <a:p>
            <a:pPr defTabSz="1219122">
              <a:defRPr/>
            </a:pPr>
            <a:r>
              <a:rPr lang="ja-JP" altLang="en-US" sz="1000" kern="0">
                <a:solidFill>
                  <a:schemeClr val="tx1">
                    <a:lumMod val="75000"/>
                  </a:schemeClr>
                </a:solidFill>
                <a:latin typeface="Meiryo" panose="020B0604030504040204" pitchFamily="34" charset="-128"/>
                <a:ea typeface="Meiryo" panose="020B0604030504040204" pitchFamily="34" charset="-128"/>
              </a:rPr>
              <a:t>個別アカウント</a:t>
            </a:r>
            <a:endParaRPr lang="en-US" sz="1000" kern="0" dirty="0">
              <a:solidFill>
                <a:schemeClr val="tx1">
                  <a:lumMod val="75000"/>
                </a:schemeClr>
              </a:solidFill>
              <a:latin typeface="Meiryo" panose="020B0604030504040204" pitchFamily="34" charset="-128"/>
              <a:ea typeface="Meiryo" panose="020B0604030504040204" pitchFamily="34" charset="-128"/>
            </a:endParaRPr>
          </a:p>
        </p:txBody>
      </p:sp>
      <p:sp>
        <p:nvSpPr>
          <p:cNvPr id="5" name="Rectangle 34">
            <a:extLst>
              <a:ext uri="{FF2B5EF4-FFF2-40B4-BE49-F238E27FC236}">
                <a16:creationId xmlns:a16="http://schemas.microsoft.com/office/drawing/2014/main" id="{CE7F7081-419C-2E4F-A999-2923C4338FC0}"/>
              </a:ext>
            </a:extLst>
          </p:cNvPr>
          <p:cNvSpPr/>
          <p:nvPr/>
        </p:nvSpPr>
        <p:spPr>
          <a:xfrm>
            <a:off x="3063303" y="1634925"/>
            <a:ext cx="4124315" cy="2089851"/>
          </a:xfrm>
          <a:prstGeom prst="rect">
            <a:avLst/>
          </a:prstGeom>
          <a:noFill/>
          <a:ln w="12700" cap="flat" cmpd="sng" algn="ctr">
            <a:solidFill>
              <a:srgbClr val="232F3D"/>
            </a:solidFill>
            <a:prstDash val="solid"/>
            <a:miter lim="800000"/>
          </a:ln>
          <a:effectLst/>
        </p:spPr>
        <p:txBody>
          <a:bodyPr rot="0" spcFirstLastPara="0" vertOverflow="overflow" horzOverflow="overflow" vert="horz" wrap="square" lIns="302400" tIns="62400" rIns="62400" bIns="60960" numCol="1" spcCol="0" rtlCol="0" fromWordArt="0" anchor="t" anchorCtr="0" forceAA="0" compatLnSpc="1">
            <a:prstTxWarp prst="textNoShape">
              <a:avLst/>
            </a:prstTxWarp>
            <a:noAutofit/>
          </a:bodyPr>
          <a:lstStyle/>
          <a:p>
            <a:pPr defTabSz="1219122">
              <a:defRPr/>
            </a:pPr>
            <a:r>
              <a:rPr lang="ja-JP" altLang="en-US" sz="1167" b="1" kern="0" dirty="0">
                <a:solidFill>
                  <a:srgbClr val="C00000"/>
                </a:solidFill>
                <a:latin typeface="Meiryo" panose="020B0604030504040204" pitchFamily="34" charset="-128"/>
                <a:ea typeface="Meiryo" panose="020B0604030504040204" pitchFamily="34" charset="-128"/>
              </a:rPr>
              <a:t>管理</a:t>
            </a:r>
            <a:r>
              <a:rPr lang="ja-JP" altLang="en-US" sz="1167" kern="0" dirty="0">
                <a:solidFill>
                  <a:schemeClr val="tx1">
                    <a:lumMod val="75000"/>
                  </a:schemeClr>
                </a:solidFill>
                <a:latin typeface="Meiryo" panose="020B0604030504040204" pitchFamily="34" charset="-128"/>
                <a:ea typeface="Meiryo" panose="020B0604030504040204" pitchFamily="34" charset="-128"/>
              </a:rPr>
              <a:t>アカウント</a:t>
            </a:r>
            <a:endParaRPr lang="en-US" sz="1167" kern="0" dirty="0">
              <a:solidFill>
                <a:schemeClr val="tx1">
                  <a:lumMod val="75000"/>
                </a:schemeClr>
              </a:solidFill>
              <a:latin typeface="Meiryo" panose="020B0604030504040204" pitchFamily="34" charset="-128"/>
              <a:ea typeface="Meiryo" panose="020B0604030504040204" pitchFamily="34" charset="-128"/>
            </a:endParaRPr>
          </a:p>
        </p:txBody>
      </p:sp>
      <p:pic>
        <p:nvPicPr>
          <p:cNvPr id="6" name="Graphic 11">
            <a:extLst>
              <a:ext uri="{FF2B5EF4-FFF2-40B4-BE49-F238E27FC236}">
                <a16:creationId xmlns:a16="http://schemas.microsoft.com/office/drawing/2014/main" id="{CE52C9D7-11B0-9E41-AB16-2C9849C3ECB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063306" y="1639670"/>
            <a:ext cx="222252" cy="222252"/>
          </a:xfrm>
          <a:prstGeom prst="rect">
            <a:avLst/>
          </a:prstGeom>
        </p:spPr>
      </p:pic>
      <p:sp>
        <p:nvSpPr>
          <p:cNvPr id="7" name="Rectangle 34">
            <a:extLst>
              <a:ext uri="{FF2B5EF4-FFF2-40B4-BE49-F238E27FC236}">
                <a16:creationId xmlns:a16="http://schemas.microsoft.com/office/drawing/2014/main" id="{CE7F7081-419C-2E4F-A999-2923C4338FC0}"/>
              </a:ext>
            </a:extLst>
          </p:cNvPr>
          <p:cNvSpPr/>
          <p:nvPr/>
        </p:nvSpPr>
        <p:spPr>
          <a:xfrm>
            <a:off x="3071644" y="4078688"/>
            <a:ext cx="2023215" cy="2064337"/>
          </a:xfrm>
          <a:prstGeom prst="rect">
            <a:avLst/>
          </a:prstGeom>
          <a:noFill/>
          <a:ln w="12700" cap="flat" cmpd="sng" algn="ctr">
            <a:solidFill>
              <a:srgbClr val="232F3D"/>
            </a:solidFill>
            <a:prstDash val="solid"/>
            <a:miter lim="800000"/>
          </a:ln>
          <a:effectLst/>
        </p:spPr>
        <p:txBody>
          <a:bodyPr rot="0" spcFirstLastPara="0" vertOverflow="overflow" horzOverflow="overflow" vert="horz" wrap="square" lIns="302400" tIns="62400" rIns="62400" bIns="60960" numCol="1" spcCol="0" rtlCol="0" fromWordArt="0" anchor="t" anchorCtr="0" forceAA="0" compatLnSpc="1">
            <a:prstTxWarp prst="textNoShape">
              <a:avLst/>
            </a:prstTxWarp>
            <a:noAutofit/>
          </a:bodyPr>
          <a:lstStyle/>
          <a:p>
            <a:pPr defTabSz="1219122">
              <a:defRPr/>
            </a:pPr>
            <a:r>
              <a:rPr lang="ja-JP" altLang="en-US" sz="1167" b="1" kern="0" dirty="0">
                <a:solidFill>
                  <a:srgbClr val="C00000"/>
                </a:solidFill>
                <a:latin typeface="Meiryo" panose="020B0604030504040204" pitchFamily="34" charset="-128"/>
                <a:ea typeface="Meiryo" panose="020B0604030504040204" pitchFamily="34" charset="-128"/>
              </a:rPr>
              <a:t>共有サービス</a:t>
            </a:r>
            <a:r>
              <a:rPr lang="ja-JP" altLang="en-US" sz="1167" kern="0" dirty="0">
                <a:solidFill>
                  <a:schemeClr val="tx1">
                    <a:lumMod val="75000"/>
                  </a:schemeClr>
                </a:solidFill>
                <a:latin typeface="Meiryo" panose="020B0604030504040204" pitchFamily="34" charset="-128"/>
                <a:ea typeface="Meiryo" panose="020B0604030504040204" pitchFamily="34" charset="-128"/>
              </a:rPr>
              <a:t>アカウント</a:t>
            </a:r>
            <a:endParaRPr lang="en-US" sz="1167" kern="0" dirty="0">
              <a:solidFill>
                <a:schemeClr val="tx1">
                  <a:lumMod val="75000"/>
                </a:schemeClr>
              </a:solidFill>
              <a:latin typeface="Meiryo" panose="020B0604030504040204" pitchFamily="34" charset="-128"/>
              <a:ea typeface="Meiryo" panose="020B0604030504040204" pitchFamily="34" charset="-128"/>
            </a:endParaRPr>
          </a:p>
        </p:txBody>
      </p:sp>
      <p:pic>
        <p:nvPicPr>
          <p:cNvPr id="8" name="Graphic 11">
            <a:extLst>
              <a:ext uri="{FF2B5EF4-FFF2-40B4-BE49-F238E27FC236}">
                <a16:creationId xmlns:a16="http://schemas.microsoft.com/office/drawing/2014/main" id="{CE52C9D7-11B0-9E41-AB16-2C9849C3ECB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071646" y="4078690"/>
            <a:ext cx="222252" cy="222252"/>
          </a:xfrm>
          <a:prstGeom prst="rect">
            <a:avLst/>
          </a:prstGeom>
        </p:spPr>
      </p:pic>
      <p:sp>
        <p:nvSpPr>
          <p:cNvPr id="9" name="Rectangle 34">
            <a:extLst>
              <a:ext uri="{FF2B5EF4-FFF2-40B4-BE49-F238E27FC236}">
                <a16:creationId xmlns:a16="http://schemas.microsoft.com/office/drawing/2014/main" id="{CE7F7081-419C-2E4F-A999-2923C4338FC0}"/>
              </a:ext>
            </a:extLst>
          </p:cNvPr>
          <p:cNvSpPr/>
          <p:nvPr/>
        </p:nvSpPr>
        <p:spPr>
          <a:xfrm>
            <a:off x="5247577" y="4078688"/>
            <a:ext cx="2185856" cy="2064337"/>
          </a:xfrm>
          <a:prstGeom prst="rect">
            <a:avLst/>
          </a:prstGeom>
          <a:noFill/>
          <a:ln w="12700" cap="flat" cmpd="sng" algn="ctr">
            <a:solidFill>
              <a:srgbClr val="232F3D"/>
            </a:solidFill>
            <a:prstDash val="solid"/>
            <a:miter lim="800000"/>
          </a:ln>
          <a:effectLst/>
        </p:spPr>
        <p:txBody>
          <a:bodyPr rot="0" spcFirstLastPara="0" vertOverflow="overflow" horzOverflow="overflow" vert="horz" wrap="square" lIns="302400" tIns="62400" rIns="62400" bIns="60960" numCol="1" spcCol="0" rtlCol="0" fromWordArt="0" anchor="t" anchorCtr="0" forceAA="0" compatLnSpc="1">
            <a:prstTxWarp prst="textNoShape">
              <a:avLst/>
            </a:prstTxWarp>
            <a:noAutofit/>
          </a:bodyPr>
          <a:lstStyle/>
          <a:p>
            <a:pPr defTabSz="1219122">
              <a:defRPr/>
            </a:pPr>
            <a:r>
              <a:rPr lang="ja-JP" altLang="en-US" sz="1167" b="1" kern="0" dirty="0">
                <a:solidFill>
                  <a:srgbClr val="C00000"/>
                </a:solidFill>
                <a:latin typeface="Meiryo" panose="020B0604030504040204" pitchFamily="34" charset="-128"/>
                <a:ea typeface="Meiryo" panose="020B0604030504040204" pitchFamily="34" charset="-128"/>
              </a:rPr>
              <a:t>ログアーカイブ</a:t>
            </a:r>
            <a:r>
              <a:rPr lang="ja-JP" altLang="en-US" sz="1167" kern="0" dirty="0">
                <a:solidFill>
                  <a:schemeClr val="tx1">
                    <a:lumMod val="75000"/>
                  </a:schemeClr>
                </a:solidFill>
                <a:latin typeface="Meiryo" panose="020B0604030504040204" pitchFamily="34" charset="-128"/>
                <a:ea typeface="Meiryo" panose="020B0604030504040204" pitchFamily="34" charset="-128"/>
              </a:rPr>
              <a:t>アカウント</a:t>
            </a:r>
            <a:endParaRPr lang="en-US" sz="1167" kern="0" dirty="0">
              <a:solidFill>
                <a:schemeClr val="tx1">
                  <a:lumMod val="75000"/>
                </a:schemeClr>
              </a:solidFill>
              <a:latin typeface="Meiryo" panose="020B0604030504040204" pitchFamily="34" charset="-128"/>
              <a:ea typeface="Meiryo" panose="020B0604030504040204" pitchFamily="34" charset="-128"/>
            </a:endParaRPr>
          </a:p>
        </p:txBody>
      </p:sp>
      <p:pic>
        <p:nvPicPr>
          <p:cNvPr id="10" name="Graphic 11">
            <a:extLst>
              <a:ext uri="{FF2B5EF4-FFF2-40B4-BE49-F238E27FC236}">
                <a16:creationId xmlns:a16="http://schemas.microsoft.com/office/drawing/2014/main" id="{CE52C9D7-11B0-9E41-AB16-2C9849C3ECB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47581" y="4078690"/>
            <a:ext cx="222252" cy="222252"/>
          </a:xfrm>
          <a:prstGeom prst="rect">
            <a:avLst/>
          </a:prstGeom>
        </p:spPr>
      </p:pic>
      <p:sp>
        <p:nvSpPr>
          <p:cNvPr id="11" name="Rectangle 34">
            <a:extLst>
              <a:ext uri="{FF2B5EF4-FFF2-40B4-BE49-F238E27FC236}">
                <a16:creationId xmlns:a16="http://schemas.microsoft.com/office/drawing/2014/main" id="{CE7F7081-419C-2E4F-A999-2923C4338FC0}"/>
              </a:ext>
            </a:extLst>
          </p:cNvPr>
          <p:cNvSpPr/>
          <p:nvPr/>
        </p:nvSpPr>
        <p:spPr>
          <a:xfrm>
            <a:off x="7975037" y="4078688"/>
            <a:ext cx="2023215" cy="2064337"/>
          </a:xfrm>
          <a:prstGeom prst="rect">
            <a:avLst/>
          </a:prstGeom>
          <a:noFill/>
          <a:ln w="12700" cap="flat" cmpd="sng" algn="ctr">
            <a:solidFill>
              <a:srgbClr val="232F3D"/>
            </a:solidFill>
            <a:prstDash val="solid"/>
            <a:miter lim="800000"/>
          </a:ln>
          <a:effectLst/>
        </p:spPr>
        <p:txBody>
          <a:bodyPr rot="0" spcFirstLastPara="0" vertOverflow="overflow" horzOverflow="overflow" vert="horz" wrap="square" lIns="302400" tIns="62400" rIns="62400" bIns="60960" numCol="1" spcCol="0" rtlCol="0" fromWordArt="0" anchor="t" anchorCtr="0" forceAA="0" compatLnSpc="1">
            <a:prstTxWarp prst="textNoShape">
              <a:avLst/>
            </a:prstTxWarp>
            <a:noAutofit/>
          </a:bodyPr>
          <a:lstStyle/>
          <a:p>
            <a:pPr defTabSz="1219122">
              <a:defRPr/>
            </a:pPr>
            <a:r>
              <a:rPr lang="ja-JP" altLang="en-US" sz="1167" b="1" kern="0" dirty="0">
                <a:solidFill>
                  <a:srgbClr val="C00000"/>
                </a:solidFill>
                <a:latin typeface="Meiryo" panose="020B0604030504040204" pitchFamily="34" charset="-128"/>
                <a:ea typeface="Meiryo" panose="020B0604030504040204" pitchFamily="34" charset="-128"/>
              </a:rPr>
              <a:t>監査</a:t>
            </a:r>
            <a:r>
              <a:rPr lang="ja-JP" altLang="en-US" sz="1167" kern="0" dirty="0">
                <a:solidFill>
                  <a:schemeClr val="tx1">
                    <a:lumMod val="75000"/>
                  </a:schemeClr>
                </a:solidFill>
                <a:latin typeface="Meiryo" panose="020B0604030504040204" pitchFamily="34" charset="-128"/>
                <a:ea typeface="Meiryo" panose="020B0604030504040204" pitchFamily="34" charset="-128"/>
              </a:rPr>
              <a:t>アカウント</a:t>
            </a:r>
            <a:endParaRPr lang="en-US" sz="1167" kern="0" dirty="0">
              <a:solidFill>
                <a:schemeClr val="tx1">
                  <a:lumMod val="75000"/>
                </a:schemeClr>
              </a:solidFill>
              <a:latin typeface="Meiryo" panose="020B0604030504040204" pitchFamily="34" charset="-128"/>
              <a:ea typeface="Meiryo" panose="020B0604030504040204" pitchFamily="34" charset="-128"/>
            </a:endParaRPr>
          </a:p>
        </p:txBody>
      </p:sp>
      <p:pic>
        <p:nvPicPr>
          <p:cNvPr id="12" name="Graphic 11">
            <a:extLst>
              <a:ext uri="{FF2B5EF4-FFF2-40B4-BE49-F238E27FC236}">
                <a16:creationId xmlns:a16="http://schemas.microsoft.com/office/drawing/2014/main" id="{CE52C9D7-11B0-9E41-AB16-2C9849C3ECB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975039" y="4078690"/>
            <a:ext cx="222252" cy="222252"/>
          </a:xfrm>
          <a:prstGeom prst="rect">
            <a:avLst/>
          </a:prstGeom>
        </p:spPr>
      </p:pic>
      <p:grpSp>
        <p:nvGrpSpPr>
          <p:cNvPr id="13" name="グループ化 12"/>
          <p:cNvGrpSpPr/>
          <p:nvPr/>
        </p:nvGrpSpPr>
        <p:grpSpPr>
          <a:xfrm>
            <a:off x="4046534" y="4385889"/>
            <a:ext cx="954108" cy="874243"/>
            <a:chOff x="3500342" y="1095321"/>
            <a:chExt cx="715581" cy="655683"/>
          </a:xfrm>
        </p:grpSpPr>
        <p:pic>
          <p:nvPicPr>
            <p:cNvPr id="14" name="Graphic 52">
              <a:extLst>
                <a:ext uri="{FF2B5EF4-FFF2-40B4-BE49-F238E27FC236}">
                  <a16:creationId xmlns:a16="http://schemas.microsoft.com/office/drawing/2014/main" id="{A7A25601-83A1-0646-AF41-0B5079484BD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698812" y="1095321"/>
              <a:ext cx="357190" cy="357190"/>
            </a:xfrm>
            <a:prstGeom prst="rect">
              <a:avLst/>
            </a:prstGeom>
          </p:spPr>
        </p:pic>
        <p:sp>
          <p:nvSpPr>
            <p:cNvPr id="15" name="テキスト ボックス 14"/>
            <p:cNvSpPr txBox="1"/>
            <p:nvPr/>
          </p:nvSpPr>
          <p:spPr>
            <a:xfrm>
              <a:off x="3500342" y="1450921"/>
              <a:ext cx="715581" cy="300083"/>
            </a:xfrm>
            <a:prstGeom prst="rect">
              <a:avLst/>
            </a:prstGeom>
            <a:noFill/>
          </p:spPr>
          <p:txBody>
            <a:bodyPr wrap="none" rtlCol="0">
              <a:spAutoFit/>
            </a:bodyPr>
            <a:lstStyle/>
            <a:p>
              <a:pPr algn="ctr"/>
              <a:r>
                <a:rPr kumimoji="1" lang="ja-JP" altLang="en-US" sz="1000" dirty="0">
                  <a:solidFill>
                    <a:schemeClr val="tx1">
                      <a:lumMod val="75000"/>
                    </a:schemeClr>
                  </a:solidFill>
                  <a:latin typeface="Meiryo" panose="020B0604030504040204" pitchFamily="34" charset="-128"/>
                  <a:ea typeface="Meiryo" panose="020B0604030504040204" pitchFamily="34" charset="-128"/>
                </a:rPr>
                <a:t>共有サービス</a:t>
              </a:r>
              <a:br>
                <a:rPr kumimoji="1" lang="en-US" altLang="ja-JP" sz="1000" dirty="0">
                  <a:solidFill>
                    <a:schemeClr val="tx1">
                      <a:lumMod val="75000"/>
                    </a:schemeClr>
                  </a:solidFill>
                  <a:latin typeface="Meiryo" panose="020B0604030504040204" pitchFamily="34" charset="-128"/>
                  <a:ea typeface="Meiryo" panose="020B0604030504040204" pitchFamily="34" charset="-128"/>
                </a:rPr>
              </a:br>
              <a:r>
                <a:rPr kumimoji="1" lang="en-US" altLang="ja-JP" sz="1000" dirty="0">
                  <a:solidFill>
                    <a:schemeClr val="tx1">
                      <a:lumMod val="75000"/>
                    </a:schemeClr>
                  </a:solidFill>
                  <a:latin typeface="Meiryo" panose="020B0604030504040204" pitchFamily="34" charset="-128"/>
                  <a:ea typeface="Meiryo" panose="020B0604030504040204" pitchFamily="34" charset="-128"/>
                </a:rPr>
                <a:t>VPC</a:t>
              </a:r>
              <a:endParaRPr kumimoji="1" lang="ja-JP" altLang="en-US" sz="1000" dirty="0">
                <a:solidFill>
                  <a:schemeClr val="tx1">
                    <a:lumMod val="75000"/>
                  </a:schemeClr>
                </a:solidFill>
                <a:latin typeface="Meiryo" panose="020B0604030504040204" pitchFamily="34" charset="-128"/>
                <a:ea typeface="Meiryo" panose="020B0604030504040204" pitchFamily="34" charset="-128"/>
              </a:endParaRPr>
            </a:p>
          </p:txBody>
        </p:sp>
      </p:grpSp>
      <p:grpSp>
        <p:nvGrpSpPr>
          <p:cNvPr id="16" name="グループ化 15"/>
          <p:cNvGrpSpPr/>
          <p:nvPr/>
        </p:nvGrpSpPr>
        <p:grpSpPr>
          <a:xfrm>
            <a:off x="5260881" y="3389554"/>
            <a:ext cx="1036557" cy="317503"/>
            <a:chOff x="2256996" y="2465461"/>
            <a:chExt cx="777418" cy="238127"/>
          </a:xfrm>
        </p:grpSpPr>
        <p:pic>
          <p:nvPicPr>
            <p:cNvPr id="17" name="Graphic 30">
              <a:extLst>
                <a:ext uri="{FF2B5EF4-FFF2-40B4-BE49-F238E27FC236}">
                  <a16:creationId xmlns:a16="http://schemas.microsoft.com/office/drawing/2014/main" id="{CFBFDCFA-A791-E440-8FB9-F50AB7EE971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256996" y="2465461"/>
              <a:ext cx="238127" cy="238127"/>
            </a:xfrm>
            <a:prstGeom prst="rect">
              <a:avLst/>
            </a:prstGeom>
          </p:spPr>
        </p:pic>
        <p:sp>
          <p:nvSpPr>
            <p:cNvPr id="18" name="テキスト ボックス 17"/>
            <p:cNvSpPr txBox="1"/>
            <p:nvPr/>
          </p:nvSpPr>
          <p:spPr>
            <a:xfrm>
              <a:off x="2560486" y="2473832"/>
              <a:ext cx="473928" cy="184666"/>
            </a:xfrm>
            <a:prstGeom prst="rect">
              <a:avLst/>
            </a:prstGeom>
            <a:noFill/>
          </p:spPr>
          <p:txBody>
            <a:bodyPr wrap="none" rtlCol="0">
              <a:spAutoFit/>
            </a:bodyPr>
            <a:lstStyle/>
            <a:p>
              <a:pPr algn="ctr"/>
              <a:r>
                <a:rPr kumimoji="1" lang="ja-JP" altLang="en-US" sz="1000" dirty="0">
                  <a:solidFill>
                    <a:schemeClr val="tx1">
                      <a:lumMod val="75000"/>
                    </a:schemeClr>
                  </a:solidFill>
                  <a:latin typeface="Meiryo" panose="020B0604030504040204" pitchFamily="34" charset="-128"/>
                  <a:ea typeface="Meiryo" panose="020B0604030504040204" pitchFamily="34" charset="-128"/>
                </a:rPr>
                <a:t>共通</a:t>
              </a:r>
              <a:r>
                <a:rPr kumimoji="1" lang="en-US" altLang="ja-JP" sz="1000" dirty="0">
                  <a:solidFill>
                    <a:schemeClr val="tx1">
                      <a:lumMod val="75000"/>
                    </a:schemeClr>
                  </a:solidFill>
                  <a:latin typeface="Meiryo" panose="020B0604030504040204" pitchFamily="34" charset="-128"/>
                  <a:ea typeface="Meiryo" panose="020B0604030504040204" pitchFamily="34" charset="-128"/>
                </a:rPr>
                <a:t>OU</a:t>
              </a:r>
              <a:endParaRPr kumimoji="1" lang="ja-JP" altLang="en-US" sz="1000" dirty="0">
                <a:solidFill>
                  <a:schemeClr val="tx1">
                    <a:lumMod val="75000"/>
                  </a:schemeClr>
                </a:solidFill>
                <a:latin typeface="Meiryo" panose="020B0604030504040204" pitchFamily="34" charset="-128"/>
                <a:ea typeface="Meiryo" panose="020B0604030504040204" pitchFamily="34" charset="-128"/>
              </a:endParaRPr>
            </a:p>
          </p:txBody>
        </p:sp>
      </p:grpSp>
      <p:grpSp>
        <p:nvGrpSpPr>
          <p:cNvPr id="19" name="グループ化 18"/>
          <p:cNvGrpSpPr/>
          <p:nvPr/>
        </p:nvGrpSpPr>
        <p:grpSpPr>
          <a:xfrm>
            <a:off x="4186521" y="1942598"/>
            <a:ext cx="1035861" cy="874127"/>
            <a:chOff x="1987611" y="1189082"/>
            <a:chExt cx="776895" cy="655595"/>
          </a:xfrm>
        </p:grpSpPr>
        <p:pic>
          <p:nvPicPr>
            <p:cNvPr id="20" name="Graphic 15">
              <a:extLst>
                <a:ext uri="{FF2B5EF4-FFF2-40B4-BE49-F238E27FC236}">
                  <a16:creationId xmlns:a16="http://schemas.microsoft.com/office/drawing/2014/main" id="{AB93E842-582E-FF45-BA80-D3B0646CC48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197464" y="1189082"/>
              <a:ext cx="357190" cy="357190"/>
            </a:xfrm>
            <a:prstGeom prst="rect">
              <a:avLst/>
            </a:prstGeom>
          </p:spPr>
        </p:pic>
        <p:sp>
          <p:nvSpPr>
            <p:cNvPr id="21" name="テキスト ボックス 20"/>
            <p:cNvSpPr txBox="1"/>
            <p:nvPr/>
          </p:nvSpPr>
          <p:spPr>
            <a:xfrm>
              <a:off x="1987611" y="1544595"/>
              <a:ext cx="776895" cy="300082"/>
            </a:xfrm>
            <a:prstGeom prst="rect">
              <a:avLst/>
            </a:prstGeom>
            <a:noFill/>
          </p:spPr>
          <p:txBody>
            <a:bodyPr wrap="none" rtlCol="0">
              <a:spAutoFit/>
            </a:bodyPr>
            <a:lstStyle/>
            <a:p>
              <a:pPr algn="ctr"/>
              <a:r>
                <a:rPr kumimoji="1" lang="en-US" altLang="ja-JP" sz="1000" dirty="0">
                  <a:solidFill>
                    <a:schemeClr val="tx1">
                      <a:lumMod val="75000"/>
                    </a:schemeClr>
                  </a:solidFill>
                  <a:latin typeface="Meiryo" panose="020B0604030504040204" pitchFamily="34" charset="-128"/>
                  <a:ea typeface="Meiryo" panose="020B0604030504040204" pitchFamily="34" charset="-128"/>
                </a:rPr>
                <a:t>AWS</a:t>
              </a:r>
            </a:p>
            <a:p>
              <a:pPr algn="ctr"/>
              <a:r>
                <a:rPr kumimoji="1" lang="en-US" altLang="ja-JP" sz="1000" dirty="0">
                  <a:solidFill>
                    <a:schemeClr val="tx1">
                      <a:lumMod val="75000"/>
                    </a:schemeClr>
                  </a:solidFill>
                  <a:latin typeface="Meiryo" panose="020B0604030504040204" pitchFamily="34" charset="-128"/>
                  <a:ea typeface="Meiryo" panose="020B0604030504040204" pitchFamily="34" charset="-128"/>
                </a:rPr>
                <a:t>Organizations</a:t>
              </a:r>
              <a:endParaRPr kumimoji="1" lang="ja-JP" altLang="en-US" sz="1000" dirty="0">
                <a:solidFill>
                  <a:schemeClr val="tx1">
                    <a:lumMod val="75000"/>
                  </a:schemeClr>
                </a:solidFill>
                <a:latin typeface="Meiryo" panose="020B0604030504040204" pitchFamily="34" charset="-128"/>
                <a:ea typeface="Meiryo" panose="020B0604030504040204" pitchFamily="34" charset="-128"/>
              </a:endParaRPr>
            </a:p>
          </p:txBody>
        </p:sp>
      </p:grpSp>
      <p:cxnSp>
        <p:nvCxnSpPr>
          <p:cNvPr id="22" name="カギ線コネクタ 21"/>
          <p:cNvCxnSpPr>
            <a:cxnSpLocks/>
            <a:stCxn id="17" idx="2"/>
            <a:endCxn id="7" idx="0"/>
          </p:cNvCxnSpPr>
          <p:nvPr/>
        </p:nvCxnSpPr>
        <p:spPr>
          <a:xfrm rot="5400000">
            <a:off x="4565627" y="3224684"/>
            <a:ext cx="371631" cy="1336379"/>
          </a:xfrm>
          <a:prstGeom prst="bentConnector3">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3" name="カギ線コネクタ 22"/>
          <p:cNvCxnSpPr>
            <a:cxnSpLocks/>
            <a:stCxn id="17" idx="2"/>
            <a:endCxn id="9" idx="0"/>
          </p:cNvCxnSpPr>
          <p:nvPr/>
        </p:nvCxnSpPr>
        <p:spPr>
          <a:xfrm rot="16200000" flipH="1">
            <a:off x="5694253" y="3432436"/>
            <a:ext cx="371631" cy="920874"/>
          </a:xfrm>
          <a:prstGeom prst="bentConnector3">
            <a:avLst>
              <a:gd name="adj1" fmla="val 50000"/>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4" name="カギ線コネクタ 23"/>
          <p:cNvCxnSpPr>
            <a:cxnSpLocks/>
            <a:stCxn id="17" idx="2"/>
            <a:endCxn id="11" idx="0"/>
          </p:cNvCxnSpPr>
          <p:nvPr/>
        </p:nvCxnSpPr>
        <p:spPr>
          <a:xfrm rot="16200000" flipH="1">
            <a:off x="7017323" y="2109366"/>
            <a:ext cx="371631" cy="3567013"/>
          </a:xfrm>
          <a:prstGeom prst="bentConnector3">
            <a:avLst>
              <a:gd name="adj1" fmla="val 50000"/>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pSp>
        <p:nvGrpSpPr>
          <p:cNvPr id="25" name="グループ化 24"/>
          <p:cNvGrpSpPr/>
          <p:nvPr/>
        </p:nvGrpSpPr>
        <p:grpSpPr>
          <a:xfrm>
            <a:off x="5754998" y="2747105"/>
            <a:ext cx="1261386" cy="317503"/>
            <a:chOff x="2256996" y="2465461"/>
            <a:chExt cx="946041" cy="238127"/>
          </a:xfrm>
        </p:grpSpPr>
        <p:pic>
          <p:nvPicPr>
            <p:cNvPr id="26" name="Graphic 30">
              <a:extLst>
                <a:ext uri="{FF2B5EF4-FFF2-40B4-BE49-F238E27FC236}">
                  <a16:creationId xmlns:a16="http://schemas.microsoft.com/office/drawing/2014/main" id="{CFBFDCFA-A791-E440-8FB9-F50AB7EE971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256996" y="2465461"/>
              <a:ext cx="238127" cy="238127"/>
            </a:xfrm>
            <a:prstGeom prst="rect">
              <a:avLst/>
            </a:prstGeom>
          </p:spPr>
        </p:pic>
        <p:sp>
          <p:nvSpPr>
            <p:cNvPr id="27" name="テキスト ボックス 26"/>
            <p:cNvSpPr txBox="1"/>
            <p:nvPr/>
          </p:nvSpPr>
          <p:spPr>
            <a:xfrm>
              <a:off x="2536747" y="2473832"/>
              <a:ext cx="666290" cy="184666"/>
            </a:xfrm>
            <a:prstGeom prst="rect">
              <a:avLst/>
            </a:prstGeom>
            <a:noFill/>
          </p:spPr>
          <p:txBody>
            <a:bodyPr wrap="none" rtlCol="0">
              <a:spAutoFit/>
            </a:bodyPr>
            <a:lstStyle/>
            <a:p>
              <a:pPr algn="ctr"/>
              <a:r>
                <a:rPr kumimoji="1" lang="ja-JP" altLang="en-US" sz="1000" dirty="0">
                  <a:solidFill>
                    <a:schemeClr val="tx1">
                      <a:lumMod val="75000"/>
                    </a:schemeClr>
                  </a:solidFill>
                  <a:latin typeface="Meiryo" panose="020B0604030504040204" pitchFamily="34" charset="-128"/>
                  <a:ea typeface="Meiryo" panose="020B0604030504040204" pitchFamily="34" charset="-128"/>
                </a:rPr>
                <a:t>テナント</a:t>
              </a:r>
              <a:r>
                <a:rPr kumimoji="1" lang="en-US" altLang="ja-JP" sz="1000" dirty="0">
                  <a:solidFill>
                    <a:schemeClr val="tx1">
                      <a:lumMod val="75000"/>
                    </a:schemeClr>
                  </a:solidFill>
                  <a:latin typeface="Meiryo" panose="020B0604030504040204" pitchFamily="34" charset="-128"/>
                  <a:ea typeface="Meiryo" panose="020B0604030504040204" pitchFamily="34" charset="-128"/>
                </a:rPr>
                <a:t>OU</a:t>
              </a:r>
              <a:endParaRPr kumimoji="1" lang="ja-JP" altLang="en-US" sz="1000" dirty="0">
                <a:solidFill>
                  <a:schemeClr val="tx1">
                    <a:lumMod val="75000"/>
                  </a:schemeClr>
                </a:solidFill>
                <a:latin typeface="Meiryo" panose="020B0604030504040204" pitchFamily="34" charset="-128"/>
                <a:ea typeface="Meiryo" panose="020B0604030504040204" pitchFamily="34" charset="-128"/>
              </a:endParaRPr>
            </a:p>
          </p:txBody>
        </p:sp>
      </p:grpSp>
      <p:cxnSp>
        <p:nvCxnSpPr>
          <p:cNvPr id="28" name="カギ線コネクタ 27"/>
          <p:cNvCxnSpPr>
            <a:stCxn id="21" idx="2"/>
            <a:endCxn id="26" idx="1"/>
          </p:cNvCxnSpPr>
          <p:nvPr/>
        </p:nvCxnSpPr>
        <p:spPr>
          <a:xfrm rot="16200000" flipH="1">
            <a:off x="5185159" y="2336017"/>
            <a:ext cx="89132" cy="1050547"/>
          </a:xfrm>
          <a:prstGeom prst="bentConnector2">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pSp>
        <p:nvGrpSpPr>
          <p:cNvPr id="30" name="グループ化 29"/>
          <p:cNvGrpSpPr/>
          <p:nvPr/>
        </p:nvGrpSpPr>
        <p:grpSpPr>
          <a:xfrm>
            <a:off x="5870077" y="4383767"/>
            <a:ext cx="859531" cy="876363"/>
            <a:chOff x="2744626" y="3308740"/>
            <a:chExt cx="644648" cy="657273"/>
          </a:xfrm>
        </p:grpSpPr>
        <p:pic>
          <p:nvPicPr>
            <p:cNvPr id="31" name="Graphic 44">
              <a:extLst>
                <a:ext uri="{FF2B5EF4-FFF2-40B4-BE49-F238E27FC236}">
                  <a16:creationId xmlns:a16="http://schemas.microsoft.com/office/drawing/2014/main" id="{377480BA-A3A6-9E4A-9AF3-6770D1E63BA7}"/>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884193" y="3308740"/>
              <a:ext cx="357190" cy="357190"/>
            </a:xfrm>
            <a:prstGeom prst="rect">
              <a:avLst/>
            </a:prstGeom>
          </p:spPr>
        </p:pic>
        <p:sp>
          <p:nvSpPr>
            <p:cNvPr id="32" name="テキスト ボックス 31"/>
            <p:cNvSpPr txBox="1"/>
            <p:nvPr/>
          </p:nvSpPr>
          <p:spPr>
            <a:xfrm>
              <a:off x="2744626" y="3665930"/>
              <a:ext cx="644648" cy="300083"/>
            </a:xfrm>
            <a:prstGeom prst="rect">
              <a:avLst/>
            </a:prstGeom>
            <a:noFill/>
          </p:spPr>
          <p:txBody>
            <a:bodyPr wrap="none" rtlCol="0">
              <a:spAutoFit/>
            </a:bodyPr>
            <a:lstStyle/>
            <a:p>
              <a:pPr algn="ctr"/>
              <a:r>
                <a:rPr kumimoji="1" lang="ja-JP" altLang="en-US" sz="1000" dirty="0">
                  <a:solidFill>
                    <a:schemeClr val="tx1">
                      <a:lumMod val="75000"/>
                    </a:schemeClr>
                  </a:solidFill>
                  <a:latin typeface="Meiryo" panose="020B0604030504040204" pitchFamily="34" charset="-128"/>
                  <a:ea typeface="Meiryo" panose="020B0604030504040204" pitchFamily="34" charset="-128"/>
                </a:rPr>
                <a:t>ログ集約用</a:t>
              </a:r>
              <a:endParaRPr kumimoji="1" lang="en-US" altLang="ja-JP" sz="1000" dirty="0">
                <a:solidFill>
                  <a:schemeClr val="tx1">
                    <a:lumMod val="75000"/>
                  </a:schemeClr>
                </a:solidFill>
                <a:latin typeface="Meiryo" panose="020B0604030504040204" pitchFamily="34" charset="-128"/>
                <a:ea typeface="Meiryo" panose="020B0604030504040204" pitchFamily="34" charset="-128"/>
              </a:endParaRPr>
            </a:p>
            <a:p>
              <a:pPr algn="ctr"/>
              <a:r>
                <a:rPr kumimoji="1" lang="en-US" altLang="ja-JP" sz="1000" dirty="0">
                  <a:solidFill>
                    <a:schemeClr val="tx1">
                      <a:lumMod val="75000"/>
                    </a:schemeClr>
                  </a:solidFill>
                  <a:latin typeface="Meiryo" panose="020B0604030504040204" pitchFamily="34" charset="-128"/>
                  <a:ea typeface="Meiryo" panose="020B0604030504040204" pitchFamily="34" charset="-128"/>
                </a:rPr>
                <a:t>S3</a:t>
              </a:r>
              <a:r>
                <a:rPr kumimoji="1" lang="ja-JP" altLang="en-US" sz="1000" dirty="0">
                  <a:solidFill>
                    <a:schemeClr val="tx1">
                      <a:lumMod val="75000"/>
                    </a:schemeClr>
                  </a:solidFill>
                  <a:latin typeface="Meiryo" panose="020B0604030504040204" pitchFamily="34" charset="-128"/>
                  <a:ea typeface="Meiryo" panose="020B0604030504040204" pitchFamily="34" charset="-128"/>
                </a:rPr>
                <a:t>バケット</a:t>
              </a:r>
            </a:p>
          </p:txBody>
        </p:sp>
      </p:grpSp>
      <p:sp>
        <p:nvSpPr>
          <p:cNvPr id="33" name="Rectangle 34">
            <a:extLst>
              <a:ext uri="{FF2B5EF4-FFF2-40B4-BE49-F238E27FC236}">
                <a16:creationId xmlns:a16="http://schemas.microsoft.com/office/drawing/2014/main" id="{CE7F7081-419C-2E4F-A999-2923C4338FC0}"/>
              </a:ext>
            </a:extLst>
          </p:cNvPr>
          <p:cNvSpPr/>
          <p:nvPr/>
        </p:nvSpPr>
        <p:spPr>
          <a:xfrm>
            <a:off x="7494313" y="1822139"/>
            <a:ext cx="1424533" cy="1064396"/>
          </a:xfrm>
          <a:prstGeom prst="rect">
            <a:avLst/>
          </a:prstGeom>
          <a:solidFill>
            <a:srgbClr val="F2F4F4"/>
          </a:solidFill>
          <a:ln w="12700" cap="flat" cmpd="sng" algn="ctr">
            <a:solidFill>
              <a:srgbClr val="232F3D"/>
            </a:solidFill>
            <a:prstDash val="solid"/>
            <a:miter lim="800000"/>
          </a:ln>
          <a:effectLst/>
        </p:spPr>
        <p:txBody>
          <a:bodyPr rot="0" spcFirstLastPara="0" vertOverflow="overflow" horzOverflow="overflow" vert="horz" wrap="square" lIns="302400" tIns="62400" rIns="62400" bIns="60960" numCol="1" spcCol="0" rtlCol="0" fromWordArt="0" anchor="t" anchorCtr="0" forceAA="0" compatLnSpc="1">
            <a:prstTxWarp prst="textNoShape">
              <a:avLst/>
            </a:prstTxWarp>
            <a:noAutofit/>
          </a:bodyPr>
          <a:lstStyle/>
          <a:p>
            <a:pPr defTabSz="1219122">
              <a:defRPr/>
            </a:pPr>
            <a:r>
              <a:rPr lang="ja-JP" altLang="en-US" sz="1167" kern="0">
                <a:solidFill>
                  <a:schemeClr val="tx1">
                    <a:lumMod val="75000"/>
                  </a:schemeClr>
                </a:solidFill>
                <a:latin typeface="Meiryo" panose="020B0604030504040204" pitchFamily="34" charset="-128"/>
                <a:ea typeface="Meiryo" panose="020B0604030504040204" pitchFamily="34" charset="-128"/>
              </a:rPr>
              <a:t>個別アカウント</a:t>
            </a:r>
            <a:endParaRPr lang="en-US" sz="1167" kern="0" dirty="0">
              <a:solidFill>
                <a:schemeClr val="tx1">
                  <a:lumMod val="75000"/>
                </a:schemeClr>
              </a:solidFill>
              <a:latin typeface="Meiryo" panose="020B0604030504040204" pitchFamily="34" charset="-128"/>
              <a:ea typeface="Meiryo" panose="020B0604030504040204" pitchFamily="34" charset="-128"/>
            </a:endParaRPr>
          </a:p>
        </p:txBody>
      </p:sp>
      <p:pic>
        <p:nvPicPr>
          <p:cNvPr id="34" name="Graphic 11">
            <a:extLst>
              <a:ext uri="{FF2B5EF4-FFF2-40B4-BE49-F238E27FC236}">
                <a16:creationId xmlns:a16="http://schemas.microsoft.com/office/drawing/2014/main" id="{CE52C9D7-11B0-9E41-AB16-2C9849C3ECB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91665" y="1822139"/>
            <a:ext cx="222252" cy="222252"/>
          </a:xfrm>
          <a:prstGeom prst="rect">
            <a:avLst/>
          </a:prstGeom>
        </p:spPr>
      </p:pic>
      <p:cxnSp>
        <p:nvCxnSpPr>
          <p:cNvPr id="35" name="カギ線コネクタ 34"/>
          <p:cNvCxnSpPr>
            <a:cxnSpLocks/>
            <a:stCxn id="27" idx="3"/>
            <a:endCxn id="33" idx="1"/>
          </p:cNvCxnSpPr>
          <p:nvPr/>
        </p:nvCxnSpPr>
        <p:spPr>
          <a:xfrm flipV="1">
            <a:off x="7016384" y="2354337"/>
            <a:ext cx="477929" cy="527040"/>
          </a:xfrm>
          <a:prstGeom prst="bentConnector3">
            <a:avLst>
              <a:gd name="adj1" fmla="val 50000"/>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36" name="Graphic 54">
            <a:extLst>
              <a:ext uri="{FF2B5EF4-FFF2-40B4-BE49-F238E27FC236}">
                <a16:creationId xmlns:a16="http://schemas.microsoft.com/office/drawing/2014/main" id="{50E1591F-DA4C-934C-BDCB-2E69767A65B3}"/>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9192875" y="4383765"/>
            <a:ext cx="475200" cy="475200"/>
          </a:xfrm>
          <a:prstGeom prst="rect">
            <a:avLst/>
          </a:prstGeom>
        </p:spPr>
      </p:pic>
      <p:pic>
        <p:nvPicPr>
          <p:cNvPr id="37" name="Graphic 33">
            <a:extLst>
              <a:ext uri="{FF2B5EF4-FFF2-40B4-BE49-F238E27FC236}">
                <a16:creationId xmlns:a16="http://schemas.microsoft.com/office/drawing/2014/main" id="{94BAF6D0-D90F-2940-B54C-F4A09CDD0939}"/>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8716623" y="5282869"/>
            <a:ext cx="476253" cy="476253"/>
          </a:xfrm>
          <a:prstGeom prst="rect">
            <a:avLst/>
          </a:prstGeom>
        </p:spPr>
      </p:pic>
      <p:sp>
        <p:nvSpPr>
          <p:cNvPr id="38" name="テキスト ボックス 37"/>
          <p:cNvSpPr txBox="1"/>
          <p:nvPr/>
        </p:nvSpPr>
        <p:spPr>
          <a:xfrm>
            <a:off x="8476366" y="5758304"/>
            <a:ext cx="955711" cy="400110"/>
          </a:xfrm>
          <a:prstGeom prst="rect">
            <a:avLst/>
          </a:prstGeom>
          <a:noFill/>
        </p:spPr>
        <p:txBody>
          <a:bodyPr wrap="none" rtlCol="0">
            <a:spAutoFit/>
          </a:bodyPr>
          <a:lstStyle/>
          <a:p>
            <a:pPr algn="ctr"/>
            <a:r>
              <a:rPr kumimoji="1" lang="ja-JP" altLang="en-US" sz="1000" dirty="0">
                <a:solidFill>
                  <a:schemeClr val="tx1">
                    <a:lumMod val="75000"/>
                  </a:schemeClr>
                </a:solidFill>
                <a:latin typeface="Meiryo" panose="020B0604030504040204" pitchFamily="34" charset="-128"/>
                <a:ea typeface="Meiryo" panose="020B0604030504040204" pitchFamily="34" charset="-128"/>
              </a:rPr>
              <a:t>セキュリティ</a:t>
            </a:r>
            <a:endParaRPr kumimoji="1" lang="en-US" altLang="ja-JP" sz="1000" dirty="0">
              <a:solidFill>
                <a:schemeClr val="tx1">
                  <a:lumMod val="75000"/>
                </a:schemeClr>
              </a:solidFill>
              <a:latin typeface="Meiryo" panose="020B0604030504040204" pitchFamily="34" charset="-128"/>
              <a:ea typeface="Meiryo" panose="020B0604030504040204" pitchFamily="34" charset="-128"/>
            </a:endParaRPr>
          </a:p>
          <a:p>
            <a:pPr algn="ctr"/>
            <a:r>
              <a:rPr kumimoji="1" lang="en-US" altLang="ja-JP" sz="1000" dirty="0">
                <a:solidFill>
                  <a:schemeClr val="tx1">
                    <a:lumMod val="75000"/>
                  </a:schemeClr>
                </a:solidFill>
                <a:latin typeface="Meiryo" panose="020B0604030504040204" pitchFamily="34" charset="-128"/>
                <a:ea typeface="Meiryo" panose="020B0604030504040204" pitchFamily="34" charset="-128"/>
              </a:rPr>
              <a:t>SNS</a:t>
            </a:r>
            <a:r>
              <a:rPr kumimoji="1" lang="ja-JP" altLang="en-US" sz="1000" dirty="0">
                <a:solidFill>
                  <a:schemeClr val="tx1">
                    <a:lumMod val="75000"/>
                  </a:schemeClr>
                </a:solidFill>
                <a:latin typeface="Meiryo" panose="020B0604030504040204" pitchFamily="34" charset="-128"/>
                <a:ea typeface="Meiryo" panose="020B0604030504040204" pitchFamily="34" charset="-128"/>
              </a:rPr>
              <a:t>トピック</a:t>
            </a:r>
          </a:p>
        </p:txBody>
      </p:sp>
      <p:sp>
        <p:nvSpPr>
          <p:cNvPr id="39" name="テキスト ボックス 38"/>
          <p:cNvSpPr txBox="1"/>
          <p:nvPr/>
        </p:nvSpPr>
        <p:spPr>
          <a:xfrm>
            <a:off x="9059220" y="4857856"/>
            <a:ext cx="742512" cy="400110"/>
          </a:xfrm>
          <a:prstGeom prst="rect">
            <a:avLst/>
          </a:prstGeom>
          <a:noFill/>
        </p:spPr>
        <p:txBody>
          <a:bodyPr wrap="none" rtlCol="0">
            <a:spAutoFit/>
          </a:bodyPr>
          <a:lstStyle/>
          <a:p>
            <a:pPr algn="ctr"/>
            <a:r>
              <a:rPr kumimoji="1" lang="ja-JP" altLang="en-US" sz="1000" dirty="0">
                <a:solidFill>
                  <a:schemeClr val="tx1">
                    <a:lumMod val="75000"/>
                  </a:schemeClr>
                </a:solidFill>
                <a:latin typeface="Meiryo" panose="020B0604030504040204" pitchFamily="34" charset="-128"/>
                <a:ea typeface="Meiryo" panose="020B0604030504040204" pitchFamily="34" charset="-128"/>
              </a:rPr>
              <a:t>監査用</a:t>
            </a:r>
            <a:endParaRPr kumimoji="1" lang="en-US" altLang="ja-JP" sz="1000" dirty="0">
              <a:solidFill>
                <a:schemeClr val="tx1">
                  <a:lumMod val="75000"/>
                </a:schemeClr>
              </a:solidFill>
              <a:latin typeface="Meiryo" panose="020B0604030504040204" pitchFamily="34" charset="-128"/>
              <a:ea typeface="Meiryo" panose="020B0604030504040204" pitchFamily="34" charset="-128"/>
            </a:endParaRPr>
          </a:p>
          <a:p>
            <a:pPr algn="ctr"/>
            <a:r>
              <a:rPr kumimoji="1" lang="en-US" altLang="ja-JP" sz="1000" dirty="0">
                <a:solidFill>
                  <a:schemeClr val="tx1">
                    <a:lumMod val="75000"/>
                  </a:schemeClr>
                </a:solidFill>
                <a:latin typeface="Meiryo" panose="020B0604030504040204" pitchFamily="34" charset="-128"/>
                <a:ea typeface="Meiryo" panose="020B0604030504040204" pitchFamily="34" charset="-128"/>
              </a:rPr>
              <a:t>IAM Role</a:t>
            </a:r>
            <a:endParaRPr kumimoji="1" lang="ja-JP" altLang="en-US" sz="1000" dirty="0">
              <a:solidFill>
                <a:schemeClr val="tx1">
                  <a:lumMod val="75000"/>
                </a:schemeClr>
              </a:solidFill>
              <a:latin typeface="Meiryo" panose="020B0604030504040204" pitchFamily="34" charset="-128"/>
              <a:ea typeface="Meiryo" panose="020B0604030504040204" pitchFamily="34" charset="-128"/>
            </a:endParaRPr>
          </a:p>
        </p:txBody>
      </p:sp>
      <p:pic>
        <p:nvPicPr>
          <p:cNvPr id="40" name="Graphic 27">
            <a:extLst>
              <a:ext uri="{FF2B5EF4-FFF2-40B4-BE49-F238E27FC236}">
                <a16:creationId xmlns:a16="http://schemas.microsoft.com/office/drawing/2014/main" id="{B736DA18-69AB-1947-9FD4-A2CC5F0EED34}"/>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8265954" y="4395505"/>
            <a:ext cx="476253" cy="476253"/>
          </a:xfrm>
          <a:prstGeom prst="rect">
            <a:avLst/>
          </a:prstGeom>
        </p:spPr>
      </p:pic>
      <p:sp>
        <p:nvSpPr>
          <p:cNvPr id="41" name="テキスト ボックス 40"/>
          <p:cNvSpPr txBox="1"/>
          <p:nvPr/>
        </p:nvSpPr>
        <p:spPr>
          <a:xfrm>
            <a:off x="8077348" y="4869653"/>
            <a:ext cx="856325" cy="400110"/>
          </a:xfrm>
          <a:prstGeom prst="rect">
            <a:avLst/>
          </a:prstGeom>
          <a:noFill/>
        </p:spPr>
        <p:txBody>
          <a:bodyPr wrap="none" rtlCol="0">
            <a:spAutoFit/>
          </a:bodyPr>
          <a:lstStyle/>
          <a:p>
            <a:pPr algn="ctr"/>
            <a:r>
              <a:rPr kumimoji="1" lang="en-US" altLang="ja-JP" sz="1000" dirty="0">
                <a:solidFill>
                  <a:schemeClr val="tx1">
                    <a:lumMod val="75000"/>
                  </a:schemeClr>
                </a:solidFill>
                <a:latin typeface="Meiryo" panose="020B0604030504040204" pitchFamily="34" charset="-128"/>
                <a:ea typeface="Meiryo" panose="020B0604030504040204" pitchFamily="34" charset="-128"/>
              </a:rPr>
              <a:t>GuardDuty</a:t>
            </a:r>
          </a:p>
          <a:p>
            <a:pPr algn="ctr"/>
            <a:r>
              <a:rPr kumimoji="1" lang="en-US" altLang="ja-JP" sz="1000" dirty="0">
                <a:solidFill>
                  <a:schemeClr val="tx1">
                    <a:lumMod val="75000"/>
                  </a:schemeClr>
                </a:solidFill>
                <a:latin typeface="Meiryo" panose="020B0604030504040204" pitchFamily="34" charset="-128"/>
                <a:ea typeface="Meiryo" panose="020B0604030504040204" pitchFamily="34" charset="-128"/>
              </a:rPr>
              <a:t>Master</a:t>
            </a:r>
            <a:endParaRPr kumimoji="1" lang="ja-JP" altLang="en-US" sz="1000" baseline="30000" dirty="0">
              <a:solidFill>
                <a:schemeClr val="tx1">
                  <a:lumMod val="75000"/>
                </a:schemeClr>
              </a:solidFill>
              <a:latin typeface="Meiryo" panose="020B0604030504040204" pitchFamily="34" charset="-128"/>
              <a:ea typeface="Meiryo" panose="020B0604030504040204" pitchFamily="34" charset="-128"/>
            </a:endParaRPr>
          </a:p>
        </p:txBody>
      </p:sp>
      <p:pic>
        <p:nvPicPr>
          <p:cNvPr id="42" name="Graphic 52">
            <a:extLst>
              <a:ext uri="{FF2B5EF4-FFF2-40B4-BE49-F238E27FC236}">
                <a16:creationId xmlns:a16="http://schemas.microsoft.com/office/drawing/2014/main" id="{A7A25601-83A1-0646-AF41-0B5079484BD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832559" y="2136222"/>
            <a:ext cx="476253" cy="476253"/>
          </a:xfrm>
          <a:prstGeom prst="rect">
            <a:avLst/>
          </a:prstGeom>
        </p:spPr>
      </p:pic>
      <p:cxnSp>
        <p:nvCxnSpPr>
          <p:cNvPr id="43" name="カギ線コネクタ 42"/>
          <p:cNvCxnSpPr>
            <a:stCxn id="21" idx="2"/>
            <a:endCxn id="17" idx="0"/>
          </p:cNvCxnSpPr>
          <p:nvPr/>
        </p:nvCxnSpPr>
        <p:spPr>
          <a:xfrm rot="16200000" flipH="1">
            <a:off x="4775628" y="2745548"/>
            <a:ext cx="572829" cy="715181"/>
          </a:xfrm>
          <a:prstGeom prst="bentConnector3">
            <a:avLst>
              <a:gd name="adj1" fmla="val 50000"/>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pSp>
        <p:nvGrpSpPr>
          <p:cNvPr id="45" name="グループ化 44"/>
          <p:cNvGrpSpPr/>
          <p:nvPr/>
        </p:nvGrpSpPr>
        <p:grpSpPr>
          <a:xfrm>
            <a:off x="3023661" y="4386063"/>
            <a:ext cx="1250663" cy="882942"/>
            <a:chOff x="401067" y="4413947"/>
            <a:chExt cx="1250664" cy="882941"/>
          </a:xfrm>
        </p:grpSpPr>
        <p:pic>
          <p:nvPicPr>
            <p:cNvPr id="46" name="Graphic 28">
              <a:extLst>
                <a:ext uri="{FF2B5EF4-FFF2-40B4-BE49-F238E27FC236}">
                  <a16:creationId xmlns:a16="http://schemas.microsoft.com/office/drawing/2014/main" id="{BDEFA768-3AA8-B540-83B5-D691924B61E3}"/>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784985" y="4413947"/>
              <a:ext cx="482829" cy="482829"/>
            </a:xfrm>
            <a:prstGeom prst="rect">
              <a:avLst/>
            </a:prstGeom>
          </p:spPr>
        </p:pic>
        <p:sp>
          <p:nvSpPr>
            <p:cNvPr id="47" name="テキスト ボックス 46"/>
            <p:cNvSpPr txBox="1"/>
            <p:nvPr/>
          </p:nvSpPr>
          <p:spPr>
            <a:xfrm>
              <a:off x="401067" y="4896778"/>
              <a:ext cx="1250664" cy="400110"/>
            </a:xfrm>
            <a:prstGeom prst="rect">
              <a:avLst/>
            </a:prstGeom>
            <a:noFill/>
          </p:spPr>
          <p:txBody>
            <a:bodyPr wrap="none" rtlCol="0">
              <a:spAutoFit/>
            </a:bodyPr>
            <a:lstStyle/>
            <a:p>
              <a:pPr algn="ctr"/>
              <a:r>
                <a:rPr kumimoji="1" lang="en-US" altLang="ja-JP" sz="1000" dirty="0">
                  <a:solidFill>
                    <a:schemeClr val="tx1">
                      <a:lumMod val="75000"/>
                    </a:schemeClr>
                  </a:solidFill>
                  <a:latin typeface="Meiryo" panose="020B0604030504040204" pitchFamily="34" charset="-128"/>
                  <a:ea typeface="Meiryo" panose="020B0604030504040204" pitchFamily="34" charset="-128"/>
                </a:rPr>
                <a:t>AWS </a:t>
              </a:r>
            </a:p>
            <a:p>
              <a:pPr algn="ctr"/>
              <a:r>
                <a:rPr kumimoji="1" lang="en-US" altLang="ja-JP" sz="1000" dirty="0">
                  <a:solidFill>
                    <a:schemeClr val="tx1">
                      <a:lumMod val="75000"/>
                    </a:schemeClr>
                  </a:solidFill>
                  <a:latin typeface="Meiryo" panose="020B0604030504040204" pitchFamily="34" charset="-128"/>
                  <a:ea typeface="Meiryo" panose="020B0604030504040204" pitchFamily="34" charset="-128"/>
                </a:rPr>
                <a:t>Directory Service</a:t>
              </a:r>
              <a:endParaRPr kumimoji="1" lang="ja-JP" altLang="en-US" sz="1000" dirty="0">
                <a:solidFill>
                  <a:schemeClr val="tx1">
                    <a:lumMod val="75000"/>
                  </a:schemeClr>
                </a:solidFill>
                <a:latin typeface="Meiryo" panose="020B0604030504040204" pitchFamily="34" charset="-128"/>
                <a:ea typeface="Meiryo" panose="020B0604030504040204" pitchFamily="34" charset="-128"/>
              </a:endParaRPr>
            </a:p>
          </p:txBody>
        </p:sp>
      </p:grpSp>
      <p:sp>
        <p:nvSpPr>
          <p:cNvPr id="2" name="Rectangle 1">
            <a:extLst>
              <a:ext uri="{FF2B5EF4-FFF2-40B4-BE49-F238E27FC236}">
                <a16:creationId xmlns:a16="http://schemas.microsoft.com/office/drawing/2014/main" id="{1F6E9589-66C7-7846-8AF3-B1CDD5E9C418}"/>
              </a:ext>
            </a:extLst>
          </p:cNvPr>
          <p:cNvSpPr/>
          <p:nvPr/>
        </p:nvSpPr>
        <p:spPr>
          <a:xfrm>
            <a:off x="2959489" y="4035074"/>
            <a:ext cx="7230763" cy="2230044"/>
          </a:xfrm>
          <a:prstGeom prst="rect">
            <a:avLst/>
          </a:prstGeom>
          <a:noFill/>
          <a:ln w="254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JP" sz="3667" dirty="0">
              <a:latin typeface="Meiryo" panose="020B0604030504040204" pitchFamily="34" charset="-128"/>
              <a:ea typeface="Meiryo" panose="020B0604030504040204" pitchFamily="34" charset="-128"/>
            </a:endParaRPr>
          </a:p>
        </p:txBody>
      </p:sp>
      <p:sp>
        <p:nvSpPr>
          <p:cNvPr id="53" name="Rectangle 52">
            <a:extLst>
              <a:ext uri="{FF2B5EF4-FFF2-40B4-BE49-F238E27FC236}">
                <a16:creationId xmlns:a16="http://schemas.microsoft.com/office/drawing/2014/main" id="{3B12177C-9F77-0F4F-A0F7-BB1F3C5E24A6}"/>
              </a:ext>
            </a:extLst>
          </p:cNvPr>
          <p:cNvSpPr/>
          <p:nvPr/>
        </p:nvSpPr>
        <p:spPr>
          <a:xfrm>
            <a:off x="2950970" y="3779167"/>
            <a:ext cx="1562589" cy="29952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JP" sz="1500" b="1" dirty="0">
                <a:solidFill>
                  <a:schemeClr val="bg1"/>
                </a:solidFill>
                <a:latin typeface="Meiryo" panose="020B0604030504040204" pitchFamily="34" charset="-128"/>
                <a:ea typeface="Meiryo" panose="020B0604030504040204" pitchFamily="34" charset="-128"/>
              </a:rPr>
              <a:t>共通アカウント</a:t>
            </a:r>
          </a:p>
        </p:txBody>
      </p:sp>
      <p:sp>
        <p:nvSpPr>
          <p:cNvPr id="54" name="Rectangle 53">
            <a:extLst>
              <a:ext uri="{FF2B5EF4-FFF2-40B4-BE49-F238E27FC236}">
                <a16:creationId xmlns:a16="http://schemas.microsoft.com/office/drawing/2014/main" id="{65D843B1-DE20-EA42-A8E5-117E8387B365}"/>
              </a:ext>
            </a:extLst>
          </p:cNvPr>
          <p:cNvSpPr/>
          <p:nvPr/>
        </p:nvSpPr>
        <p:spPr>
          <a:xfrm>
            <a:off x="7397307" y="1389400"/>
            <a:ext cx="1717942" cy="29952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500" b="1" dirty="0">
                <a:solidFill>
                  <a:schemeClr val="bg1"/>
                </a:solidFill>
                <a:latin typeface="Meiryo" panose="020B0604030504040204" pitchFamily="34" charset="-128"/>
                <a:ea typeface="Meiryo" panose="020B0604030504040204" pitchFamily="34" charset="-128"/>
              </a:rPr>
              <a:t>個別アカウント</a:t>
            </a:r>
            <a:endParaRPr lang="en-JP" sz="1500" b="1" dirty="0">
              <a:solidFill>
                <a:schemeClr val="bg1"/>
              </a:solidFill>
              <a:latin typeface="Meiryo" panose="020B0604030504040204" pitchFamily="34" charset="-128"/>
              <a:ea typeface="Meiryo" panose="020B0604030504040204" pitchFamily="34" charset="-128"/>
            </a:endParaRPr>
          </a:p>
        </p:txBody>
      </p:sp>
      <p:sp>
        <p:nvSpPr>
          <p:cNvPr id="55" name="Rectangle 54">
            <a:extLst>
              <a:ext uri="{FF2B5EF4-FFF2-40B4-BE49-F238E27FC236}">
                <a16:creationId xmlns:a16="http://schemas.microsoft.com/office/drawing/2014/main" id="{5C334CBE-A5ED-DB48-B8FF-4BF9EEA14BF6}"/>
              </a:ext>
            </a:extLst>
          </p:cNvPr>
          <p:cNvSpPr/>
          <p:nvPr/>
        </p:nvSpPr>
        <p:spPr>
          <a:xfrm>
            <a:off x="7406251" y="1702462"/>
            <a:ext cx="2051737" cy="1642467"/>
          </a:xfrm>
          <a:prstGeom prst="rect">
            <a:avLst/>
          </a:prstGeom>
          <a:noFill/>
          <a:ln w="254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JP" sz="3667" dirty="0">
              <a:latin typeface="Meiryo" panose="020B0604030504040204" pitchFamily="34" charset="-128"/>
              <a:ea typeface="Meiryo" panose="020B0604030504040204" pitchFamily="34" charset="-128"/>
            </a:endParaRPr>
          </a:p>
        </p:txBody>
      </p:sp>
      <p:sp>
        <p:nvSpPr>
          <p:cNvPr id="56" name="Rectangle 55">
            <a:extLst>
              <a:ext uri="{FF2B5EF4-FFF2-40B4-BE49-F238E27FC236}">
                <a16:creationId xmlns:a16="http://schemas.microsoft.com/office/drawing/2014/main" id="{92D3CF56-72C6-6F47-9B5E-392B15C6B699}"/>
              </a:ext>
            </a:extLst>
          </p:cNvPr>
          <p:cNvSpPr/>
          <p:nvPr/>
        </p:nvSpPr>
        <p:spPr>
          <a:xfrm>
            <a:off x="3016550" y="1293216"/>
            <a:ext cx="1926028" cy="29952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JP" sz="1500" b="1" dirty="0">
                <a:solidFill>
                  <a:schemeClr val="bg1"/>
                </a:solidFill>
                <a:latin typeface="Meiryo" panose="020B0604030504040204" pitchFamily="34" charset="-128"/>
                <a:ea typeface="Meiryo" panose="020B0604030504040204" pitchFamily="34" charset="-128"/>
              </a:rPr>
              <a:t>管理アカウント</a:t>
            </a:r>
          </a:p>
        </p:txBody>
      </p:sp>
      <p:sp>
        <p:nvSpPr>
          <p:cNvPr id="57" name="Rectangle 56">
            <a:extLst>
              <a:ext uri="{FF2B5EF4-FFF2-40B4-BE49-F238E27FC236}">
                <a16:creationId xmlns:a16="http://schemas.microsoft.com/office/drawing/2014/main" id="{2CB1B0B1-E4DF-384A-A045-549410317A7A}"/>
              </a:ext>
            </a:extLst>
          </p:cNvPr>
          <p:cNvSpPr/>
          <p:nvPr/>
        </p:nvSpPr>
        <p:spPr>
          <a:xfrm>
            <a:off x="3040944" y="1606800"/>
            <a:ext cx="4124313" cy="2117976"/>
          </a:xfrm>
          <a:prstGeom prst="rect">
            <a:avLst/>
          </a:prstGeom>
          <a:noFill/>
          <a:ln w="254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JP" sz="3667" dirty="0">
              <a:latin typeface="Meiryo" panose="020B0604030504040204" pitchFamily="34" charset="-128"/>
              <a:ea typeface="Meiryo" panose="020B0604030504040204" pitchFamily="34" charset="-128"/>
            </a:endParaRPr>
          </a:p>
        </p:txBody>
      </p:sp>
      <p:sp>
        <p:nvSpPr>
          <p:cNvPr id="51" name="Line Callout 1 50">
            <a:extLst>
              <a:ext uri="{FF2B5EF4-FFF2-40B4-BE49-F238E27FC236}">
                <a16:creationId xmlns:a16="http://schemas.microsoft.com/office/drawing/2014/main" id="{43016DEE-C0E7-5049-9662-7E1085C1D729}"/>
              </a:ext>
            </a:extLst>
          </p:cNvPr>
          <p:cNvSpPr/>
          <p:nvPr/>
        </p:nvSpPr>
        <p:spPr>
          <a:xfrm>
            <a:off x="616202" y="2587228"/>
            <a:ext cx="2045667" cy="777075"/>
          </a:xfrm>
          <a:prstGeom prst="borderCallout1">
            <a:avLst>
              <a:gd name="adj1" fmla="val -482"/>
              <a:gd name="adj2" fmla="val 55100"/>
              <a:gd name="adj3" fmla="val -142583"/>
              <a:gd name="adj4" fmla="val 117214"/>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228591" indent="-228591">
              <a:buFont typeface="Arial" panose="020B0604020202020204" pitchFamily="34" charset="0"/>
              <a:buChar char="•"/>
            </a:pPr>
            <a:r>
              <a:rPr lang="en-US" sz="1000" dirty="0">
                <a:solidFill>
                  <a:schemeClr val="tx1"/>
                </a:solidFill>
                <a:latin typeface="Meiryo" panose="020B0604030504040204" pitchFamily="34" charset="-128"/>
                <a:ea typeface="Meiryo" panose="020B0604030504040204" pitchFamily="34" charset="-128"/>
              </a:rPr>
              <a:t>アカウント全体の管理者</a:t>
            </a:r>
            <a:br>
              <a:rPr lang="en-US" sz="1000" dirty="0">
                <a:solidFill>
                  <a:schemeClr val="tx1"/>
                </a:solidFill>
                <a:latin typeface="Meiryo" panose="020B0604030504040204" pitchFamily="34" charset="-128"/>
                <a:ea typeface="Meiryo" panose="020B0604030504040204" pitchFamily="34" charset="-128"/>
              </a:rPr>
            </a:br>
            <a:r>
              <a:rPr lang="en-US" sz="1000" dirty="0">
                <a:solidFill>
                  <a:schemeClr val="tx1"/>
                </a:solidFill>
                <a:latin typeface="Meiryo" panose="020B0604030504040204" pitchFamily="34" charset="-128"/>
                <a:ea typeface="Meiryo" panose="020B0604030504040204" pitchFamily="34" charset="-128"/>
              </a:rPr>
              <a:t>(旧名マスターアカウント)</a:t>
            </a:r>
          </a:p>
          <a:p>
            <a:pPr marL="228591" indent="-228591">
              <a:buFont typeface="Arial" panose="020B0604020202020204" pitchFamily="34" charset="0"/>
              <a:buChar char="•"/>
            </a:pPr>
            <a:r>
              <a:rPr lang="en-US" sz="1000" dirty="0">
                <a:solidFill>
                  <a:schemeClr val="tx1"/>
                </a:solidFill>
                <a:latin typeface="Meiryo" panose="020B0604030504040204" pitchFamily="34" charset="-128"/>
                <a:ea typeface="Meiryo" panose="020B0604030504040204" pitchFamily="34" charset="-128"/>
              </a:rPr>
              <a:t>支払いアカウント</a:t>
            </a:r>
          </a:p>
          <a:p>
            <a:pPr marL="228591" indent="-228591">
              <a:buFont typeface="Arial" panose="020B0604020202020204" pitchFamily="34" charset="0"/>
              <a:buChar char="•"/>
            </a:pPr>
            <a:r>
              <a:rPr lang="en-US" sz="1000" dirty="0">
                <a:solidFill>
                  <a:schemeClr val="tx1"/>
                </a:solidFill>
                <a:latin typeface="Meiryo" panose="020B0604030504040204" pitchFamily="34" charset="-128"/>
                <a:ea typeface="Meiryo" panose="020B0604030504040204" pitchFamily="34" charset="-128"/>
              </a:rPr>
              <a:t>組織分割しない限り通常1つ</a:t>
            </a:r>
          </a:p>
        </p:txBody>
      </p:sp>
      <p:sp>
        <p:nvSpPr>
          <p:cNvPr id="59" name="Line Callout 1 58">
            <a:extLst>
              <a:ext uri="{FF2B5EF4-FFF2-40B4-BE49-F238E27FC236}">
                <a16:creationId xmlns:a16="http://schemas.microsoft.com/office/drawing/2014/main" id="{7CA28E01-146D-344E-9C43-CC2F69EF0475}"/>
              </a:ext>
            </a:extLst>
          </p:cNvPr>
          <p:cNvSpPr/>
          <p:nvPr/>
        </p:nvSpPr>
        <p:spPr>
          <a:xfrm>
            <a:off x="528000" y="5086136"/>
            <a:ext cx="2224293" cy="911080"/>
          </a:xfrm>
          <a:prstGeom prst="borderCallout1">
            <a:avLst>
              <a:gd name="adj1" fmla="val -482"/>
              <a:gd name="adj2" fmla="val 55100"/>
              <a:gd name="adj3" fmla="val -140558"/>
              <a:gd name="adj4" fmla="val 110897"/>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228591" indent="-228591">
              <a:buFont typeface="Arial" panose="020B0604020202020204" pitchFamily="34" charset="0"/>
              <a:buChar char="•"/>
            </a:pPr>
            <a:r>
              <a:rPr lang="en-US" sz="1000" dirty="0" err="1">
                <a:solidFill>
                  <a:schemeClr val="tx1"/>
                </a:solidFill>
                <a:latin typeface="Meiryo" panose="020B0604030504040204" pitchFamily="34" charset="-128"/>
                <a:ea typeface="Meiryo" panose="020B0604030504040204" pitchFamily="34" charset="-128"/>
              </a:rPr>
              <a:t>各アカウントで共通的に必要になるコンポーネントや管理機能などを配置するアカウント</a:t>
            </a:r>
            <a:endParaRPr lang="en-US" sz="1000" dirty="0">
              <a:solidFill>
                <a:schemeClr val="tx1"/>
              </a:solidFill>
              <a:latin typeface="Meiryo" panose="020B0604030504040204" pitchFamily="34" charset="-128"/>
              <a:ea typeface="Meiryo" panose="020B0604030504040204" pitchFamily="34" charset="-128"/>
            </a:endParaRPr>
          </a:p>
          <a:p>
            <a:pPr marL="228591" indent="-228591">
              <a:buFont typeface="Arial" panose="020B0604020202020204" pitchFamily="34" charset="0"/>
              <a:buChar char="•"/>
            </a:pPr>
            <a:r>
              <a:rPr lang="en-US" sz="1000" dirty="0">
                <a:solidFill>
                  <a:schemeClr val="tx1"/>
                </a:solidFill>
                <a:latin typeface="Meiryo" panose="020B0604030504040204" pitchFamily="34" charset="-128"/>
                <a:ea typeface="Meiryo" panose="020B0604030504040204" pitchFamily="34" charset="-128"/>
              </a:rPr>
              <a:t>通常は最初に作成した数から増えない</a:t>
            </a:r>
          </a:p>
        </p:txBody>
      </p:sp>
      <p:sp>
        <p:nvSpPr>
          <p:cNvPr id="60" name="Line Callout 1 59">
            <a:extLst>
              <a:ext uri="{FF2B5EF4-FFF2-40B4-BE49-F238E27FC236}">
                <a16:creationId xmlns:a16="http://schemas.microsoft.com/office/drawing/2014/main" id="{BC661723-90AD-EB4C-AD6C-762CA0BDD0DD}"/>
              </a:ext>
            </a:extLst>
          </p:cNvPr>
          <p:cNvSpPr/>
          <p:nvPr/>
        </p:nvSpPr>
        <p:spPr>
          <a:xfrm>
            <a:off x="9677592" y="1302956"/>
            <a:ext cx="2323908" cy="972461"/>
          </a:xfrm>
          <a:prstGeom prst="borderCallout1">
            <a:avLst>
              <a:gd name="adj1" fmla="val 13689"/>
              <a:gd name="adj2" fmla="val -1388"/>
              <a:gd name="adj3" fmla="val 32954"/>
              <a:gd name="adj4" fmla="val -25666"/>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228591" indent="-228591">
              <a:buFont typeface="Arial" panose="020B0604020202020204" pitchFamily="34" charset="0"/>
              <a:buChar char="•"/>
            </a:pPr>
            <a:r>
              <a:rPr lang="en-US" sz="1000" dirty="0">
                <a:solidFill>
                  <a:schemeClr val="tx1"/>
                </a:solidFill>
                <a:latin typeface="Meiryo" panose="020B0604030504040204" pitchFamily="34" charset="-128"/>
                <a:ea typeface="Meiryo" panose="020B0604030504040204" pitchFamily="34" charset="-128"/>
              </a:rPr>
              <a:t>システムや環境ごとに払い出されれるアカウント</a:t>
            </a:r>
          </a:p>
          <a:p>
            <a:pPr marL="228591" indent="-228591">
              <a:buFont typeface="Arial" panose="020B0604020202020204" pitchFamily="34" charset="0"/>
              <a:buChar char="•"/>
            </a:pPr>
            <a:r>
              <a:rPr lang="en-US" sz="1000" dirty="0">
                <a:solidFill>
                  <a:schemeClr val="tx1"/>
                </a:solidFill>
                <a:latin typeface="Meiryo" panose="020B0604030504040204" pitchFamily="34" charset="-128"/>
                <a:ea typeface="Meiryo" panose="020B0604030504040204" pitchFamily="34" charset="-128"/>
              </a:rPr>
              <a:t>リソースアカウントとも呼ばれる</a:t>
            </a:r>
          </a:p>
          <a:p>
            <a:pPr marL="228591" indent="-228591">
              <a:buFont typeface="Arial" panose="020B0604020202020204" pitchFamily="34" charset="0"/>
              <a:buChar char="•"/>
            </a:pPr>
            <a:r>
              <a:rPr lang="en-US" sz="1000" dirty="0">
                <a:solidFill>
                  <a:schemeClr val="tx1"/>
                </a:solidFill>
                <a:latin typeface="Meiryo" panose="020B0604030504040204" pitchFamily="34" charset="-128"/>
                <a:ea typeface="Meiryo" panose="020B0604030504040204" pitchFamily="34" charset="-128"/>
              </a:rPr>
              <a:t>プロジェクトごとに作成・削除するためN個作成される</a:t>
            </a:r>
          </a:p>
        </p:txBody>
      </p:sp>
      <p:sp>
        <p:nvSpPr>
          <p:cNvPr id="61" name="TextBox 60">
            <a:extLst>
              <a:ext uri="{FF2B5EF4-FFF2-40B4-BE49-F238E27FC236}">
                <a16:creationId xmlns:a16="http://schemas.microsoft.com/office/drawing/2014/main" id="{A9684D8E-5894-3A4A-9A78-F53C8E389B1F}"/>
              </a:ext>
            </a:extLst>
          </p:cNvPr>
          <p:cNvSpPr txBox="1"/>
          <p:nvPr/>
        </p:nvSpPr>
        <p:spPr>
          <a:xfrm>
            <a:off x="7281228" y="4934801"/>
            <a:ext cx="761747" cy="323165"/>
          </a:xfrm>
          <a:prstGeom prst="rect">
            <a:avLst/>
          </a:prstGeom>
          <a:noFill/>
        </p:spPr>
        <p:txBody>
          <a:bodyPr wrap="none" rtlCol="0">
            <a:spAutoFit/>
          </a:bodyPr>
          <a:lstStyle/>
          <a:p>
            <a:r>
              <a:rPr lang="en-JP" sz="1500">
                <a:latin typeface="Meiryo" panose="020B0604030504040204" pitchFamily="34" charset="-128"/>
                <a:ea typeface="Meiryo" panose="020B0604030504040204" pitchFamily="34" charset="-128"/>
              </a:rPr>
              <a:t>・・・</a:t>
            </a:r>
          </a:p>
        </p:txBody>
      </p:sp>
      <p:sp>
        <p:nvSpPr>
          <p:cNvPr id="64" name="テキスト ボックス 17">
            <a:extLst>
              <a:ext uri="{FF2B5EF4-FFF2-40B4-BE49-F238E27FC236}">
                <a16:creationId xmlns:a16="http://schemas.microsoft.com/office/drawing/2014/main" id="{4E041648-DCD1-FC47-9D8E-B14057DEA1EE}"/>
              </a:ext>
            </a:extLst>
          </p:cNvPr>
          <p:cNvSpPr txBox="1"/>
          <p:nvPr/>
        </p:nvSpPr>
        <p:spPr>
          <a:xfrm>
            <a:off x="399638" y="880903"/>
            <a:ext cx="10944000" cy="400110"/>
          </a:xfrm>
          <a:prstGeom prst="rect">
            <a:avLst/>
          </a:prstGeom>
          <a:noFill/>
        </p:spPr>
        <p:txBody>
          <a:bodyPr wrap="square" rtlCol="0">
            <a:spAutoFit/>
          </a:bodyPr>
          <a:lstStyle/>
          <a:p>
            <a:r>
              <a:rPr kumimoji="1" lang="ja-JP" altLang="en-US" sz="2000">
                <a:solidFill>
                  <a:schemeClr val="tx1">
                    <a:lumMod val="75000"/>
                  </a:schemeClr>
                </a:solidFill>
                <a:latin typeface="Meiryo" panose="020B0604030504040204" pitchFamily="34" charset="-128"/>
                <a:ea typeface="Meiryo" panose="020B0604030504040204" pitchFamily="34" charset="-128"/>
              </a:rPr>
              <a:t>一般的に</a:t>
            </a:r>
            <a:r>
              <a:rPr kumimoji="1" lang="en-US" altLang="ja-JP" sz="2000" dirty="0">
                <a:solidFill>
                  <a:schemeClr val="tx1">
                    <a:lumMod val="75000"/>
                  </a:schemeClr>
                </a:solidFill>
                <a:latin typeface="Meiryo" panose="020B0604030504040204" pitchFamily="34" charset="-128"/>
                <a:ea typeface="Meiryo" panose="020B0604030504040204" pitchFamily="34" charset="-128"/>
              </a:rPr>
              <a:t>AWS</a:t>
            </a:r>
            <a:r>
              <a:rPr kumimoji="1" lang="ja-JP" altLang="en-US" sz="2000">
                <a:solidFill>
                  <a:schemeClr val="tx1">
                    <a:lumMod val="75000"/>
                  </a:schemeClr>
                </a:solidFill>
                <a:latin typeface="Meiryo" panose="020B0604030504040204" pitchFamily="34" charset="-128"/>
                <a:ea typeface="Meiryo" panose="020B0604030504040204" pitchFamily="34" charset="-128"/>
              </a:rPr>
              <a:t>アカウントは管理アカウント、共通アカウント、個別アカウントに区分される。</a:t>
            </a:r>
            <a:endParaRPr kumimoji="1" lang="en-US" altLang="ja-JP" sz="2000" dirty="0">
              <a:solidFill>
                <a:schemeClr val="tx1">
                  <a:lumMod val="75000"/>
                </a:schemeClr>
              </a:solidFill>
              <a:latin typeface="Meiryo" panose="020B0604030504040204" pitchFamily="34" charset="-128"/>
              <a:ea typeface="Meiryo" panose="020B0604030504040204" pitchFamily="34" charset="-128"/>
            </a:endParaRPr>
          </a:p>
        </p:txBody>
      </p:sp>
      <p:sp>
        <p:nvSpPr>
          <p:cNvPr id="44" name="タイトル 43">
            <a:extLst>
              <a:ext uri="{FF2B5EF4-FFF2-40B4-BE49-F238E27FC236}">
                <a16:creationId xmlns:a16="http://schemas.microsoft.com/office/drawing/2014/main" id="{79CE8A9F-0E97-2A41-9190-88E6574149D6}"/>
              </a:ext>
            </a:extLst>
          </p:cNvPr>
          <p:cNvSpPr>
            <a:spLocks noGrp="1"/>
          </p:cNvSpPr>
          <p:nvPr>
            <p:ph type="title"/>
          </p:nvPr>
        </p:nvSpPr>
        <p:spPr/>
        <p:txBody>
          <a:bodyPr/>
          <a:lstStyle/>
          <a:p>
            <a:r>
              <a:rPr lang="en-US" altLang="ja-JP" dirty="0"/>
              <a:t>AWS</a:t>
            </a:r>
            <a:r>
              <a:rPr lang="ja-JP" altLang="en-US"/>
              <a:t>アカウントの種類</a:t>
            </a:r>
          </a:p>
        </p:txBody>
      </p:sp>
      <p:sp>
        <p:nvSpPr>
          <p:cNvPr id="48" name="テキスト ボックス 3">
            <a:extLst>
              <a:ext uri="{FF2B5EF4-FFF2-40B4-BE49-F238E27FC236}">
                <a16:creationId xmlns:a16="http://schemas.microsoft.com/office/drawing/2014/main" id="{765A0297-C656-CF84-A1C7-A9CA5E9E8628}"/>
              </a:ext>
            </a:extLst>
          </p:cNvPr>
          <p:cNvSpPr txBox="1"/>
          <p:nvPr/>
        </p:nvSpPr>
        <p:spPr>
          <a:xfrm>
            <a:off x="10607211" y="0"/>
            <a:ext cx="1584789" cy="369332"/>
          </a:xfrm>
          <a:prstGeom prst="rect">
            <a:avLst/>
          </a:prstGeom>
          <a:noFill/>
        </p:spPr>
        <p:txBody>
          <a:bodyPr wrap="square" anchor="ctr">
            <a:spAutoFit/>
          </a:bodyPr>
          <a:lstStyle/>
          <a:p>
            <a:pPr algn="ctr"/>
            <a:r>
              <a:rPr lang="en-US" altLang="ja-JP" sz="1800" b="0" i="0" dirty="0">
                <a:solidFill>
                  <a:schemeClr val="bg1">
                    <a:lumMod val="50000"/>
                  </a:schemeClr>
                </a:solidFill>
                <a:effectLst/>
                <a:latin typeface="Meiryo" panose="020B0604030504040204" pitchFamily="34" charset="-128"/>
                <a:ea typeface="Meiryo" panose="020B0604030504040204" pitchFamily="34" charset="-128"/>
              </a:rPr>
              <a:t>SEC01-BP01</a:t>
            </a:r>
            <a:endParaRPr lang="ja-JP" altLang="en-US">
              <a:solidFill>
                <a:schemeClr val="bg1">
                  <a:lumMod val="50000"/>
                </a:schemeClr>
              </a:solidFill>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1985254217"/>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7" name="表 46">
            <a:extLst>
              <a:ext uri="{FF2B5EF4-FFF2-40B4-BE49-F238E27FC236}">
                <a16:creationId xmlns:a16="http://schemas.microsoft.com/office/drawing/2014/main" id="{F8C8F9E2-BAC5-AC41-A7B6-287193E4213D}"/>
              </a:ext>
            </a:extLst>
          </p:cNvPr>
          <p:cNvGraphicFramePr>
            <a:graphicFrameLocks noGrp="1"/>
          </p:cNvGraphicFramePr>
          <p:nvPr/>
        </p:nvGraphicFramePr>
        <p:xfrm>
          <a:off x="230179" y="1201427"/>
          <a:ext cx="11731643" cy="5727696"/>
        </p:xfrm>
        <a:graphic>
          <a:graphicData uri="http://schemas.openxmlformats.org/drawingml/2006/table">
            <a:tbl>
              <a:tblPr firstRow="1" bandRow="1">
                <a:tableStyleId>{073A0DAA-6AF3-43AB-8588-CEC1D06C72B9}</a:tableStyleId>
              </a:tblPr>
              <a:tblGrid>
                <a:gridCol w="297653">
                  <a:extLst>
                    <a:ext uri="{9D8B030D-6E8A-4147-A177-3AD203B41FA5}">
                      <a16:colId xmlns:a16="http://schemas.microsoft.com/office/drawing/2014/main" val="2565545385"/>
                    </a:ext>
                  </a:extLst>
                </a:gridCol>
                <a:gridCol w="1464254">
                  <a:extLst>
                    <a:ext uri="{9D8B030D-6E8A-4147-A177-3AD203B41FA5}">
                      <a16:colId xmlns:a16="http://schemas.microsoft.com/office/drawing/2014/main" val="2122003006"/>
                    </a:ext>
                  </a:extLst>
                </a:gridCol>
                <a:gridCol w="3766457">
                  <a:extLst>
                    <a:ext uri="{9D8B030D-6E8A-4147-A177-3AD203B41FA5}">
                      <a16:colId xmlns:a16="http://schemas.microsoft.com/office/drawing/2014/main" val="1159575889"/>
                    </a:ext>
                  </a:extLst>
                </a:gridCol>
                <a:gridCol w="3058886">
                  <a:extLst>
                    <a:ext uri="{9D8B030D-6E8A-4147-A177-3AD203B41FA5}">
                      <a16:colId xmlns:a16="http://schemas.microsoft.com/office/drawing/2014/main" val="629970105"/>
                    </a:ext>
                  </a:extLst>
                </a:gridCol>
                <a:gridCol w="3144393">
                  <a:extLst>
                    <a:ext uri="{9D8B030D-6E8A-4147-A177-3AD203B41FA5}">
                      <a16:colId xmlns:a16="http://schemas.microsoft.com/office/drawing/2014/main" val="3819446716"/>
                    </a:ext>
                  </a:extLst>
                </a:gridCol>
              </a:tblGrid>
              <a:tr h="294322">
                <a:tc>
                  <a:txBody>
                    <a:bodyPr/>
                    <a:lstStyle>
                      <a:lvl1pPr marL="0" algn="l" defTabSz="457200" rtl="0" eaLnBrk="1" latinLnBrk="0" hangingPunct="1">
                        <a:defRPr kumimoji="1" sz="1800" b="1" kern="1200">
                          <a:solidFill>
                            <a:schemeClr val="lt1"/>
                          </a:solidFill>
                          <a:latin typeface="Amazon Ember"/>
                          <a:ea typeface="メイリオ"/>
                        </a:defRPr>
                      </a:lvl1pPr>
                      <a:lvl2pPr marL="457200" algn="l" defTabSz="457200" rtl="0" eaLnBrk="1" latinLnBrk="0" hangingPunct="1">
                        <a:defRPr kumimoji="1" sz="1800" b="1" kern="1200">
                          <a:solidFill>
                            <a:schemeClr val="lt1"/>
                          </a:solidFill>
                          <a:latin typeface="Amazon Ember"/>
                          <a:ea typeface="メイリオ"/>
                        </a:defRPr>
                      </a:lvl2pPr>
                      <a:lvl3pPr marL="914400" algn="l" defTabSz="457200" rtl="0" eaLnBrk="1" latinLnBrk="0" hangingPunct="1">
                        <a:defRPr kumimoji="1" sz="1800" b="1" kern="1200">
                          <a:solidFill>
                            <a:schemeClr val="lt1"/>
                          </a:solidFill>
                          <a:latin typeface="Amazon Ember"/>
                          <a:ea typeface="メイリオ"/>
                        </a:defRPr>
                      </a:lvl3pPr>
                      <a:lvl4pPr marL="1371600" algn="l" defTabSz="457200" rtl="0" eaLnBrk="1" latinLnBrk="0" hangingPunct="1">
                        <a:defRPr kumimoji="1" sz="1800" b="1" kern="1200">
                          <a:solidFill>
                            <a:schemeClr val="lt1"/>
                          </a:solidFill>
                          <a:latin typeface="Amazon Ember"/>
                          <a:ea typeface="メイリオ"/>
                        </a:defRPr>
                      </a:lvl4pPr>
                      <a:lvl5pPr marL="1828800" algn="l" defTabSz="457200" rtl="0" eaLnBrk="1" latinLnBrk="0" hangingPunct="1">
                        <a:defRPr kumimoji="1" sz="1800" b="1" kern="1200">
                          <a:solidFill>
                            <a:schemeClr val="lt1"/>
                          </a:solidFill>
                          <a:latin typeface="Amazon Ember"/>
                          <a:ea typeface="メイリオ"/>
                        </a:defRPr>
                      </a:lvl5pPr>
                      <a:lvl6pPr marL="2286000" algn="l" defTabSz="457200" rtl="0" eaLnBrk="1" latinLnBrk="0" hangingPunct="1">
                        <a:defRPr kumimoji="1" sz="1800" b="1" kern="1200">
                          <a:solidFill>
                            <a:schemeClr val="lt1"/>
                          </a:solidFill>
                          <a:latin typeface="Amazon Ember"/>
                          <a:ea typeface="メイリオ"/>
                        </a:defRPr>
                      </a:lvl6pPr>
                      <a:lvl7pPr marL="2743200" algn="l" defTabSz="457200" rtl="0" eaLnBrk="1" latinLnBrk="0" hangingPunct="1">
                        <a:defRPr kumimoji="1" sz="1800" b="1" kern="1200">
                          <a:solidFill>
                            <a:schemeClr val="lt1"/>
                          </a:solidFill>
                          <a:latin typeface="Amazon Ember"/>
                          <a:ea typeface="メイリオ"/>
                        </a:defRPr>
                      </a:lvl7pPr>
                      <a:lvl8pPr marL="3200400" algn="l" defTabSz="457200" rtl="0" eaLnBrk="1" latinLnBrk="0" hangingPunct="1">
                        <a:defRPr kumimoji="1" sz="1800" b="1" kern="1200">
                          <a:solidFill>
                            <a:schemeClr val="lt1"/>
                          </a:solidFill>
                          <a:latin typeface="Amazon Ember"/>
                          <a:ea typeface="メイリオ"/>
                        </a:defRPr>
                      </a:lvl8pPr>
                      <a:lvl9pPr marL="3657600" algn="l" defTabSz="457200" rtl="0" eaLnBrk="1" latinLnBrk="0" hangingPunct="1">
                        <a:defRPr kumimoji="1" sz="1800" b="1" kern="1200">
                          <a:solidFill>
                            <a:schemeClr val="lt1"/>
                          </a:solidFill>
                          <a:latin typeface="Amazon Ember"/>
                          <a:ea typeface="メイリオ"/>
                        </a:defRPr>
                      </a:lvl9pPr>
                    </a:lstStyle>
                    <a:p>
                      <a:r>
                        <a:rPr kumimoji="1" lang="en-US" altLang="ja-JP" sz="1100" b="1" dirty="0">
                          <a:latin typeface="Meiryo" panose="020B0604030504040204" pitchFamily="34" charset="-128"/>
                          <a:ea typeface="Meiryo" panose="020B0604030504040204" pitchFamily="34" charset="-128"/>
                        </a:rPr>
                        <a:t>#</a:t>
                      </a:r>
                      <a:endParaRPr kumimoji="1" lang="ja-JP" altLang="en-US" sz="1100" b="1" dirty="0">
                        <a:latin typeface="Meiryo" panose="020B0604030504040204" pitchFamily="34" charset="-128"/>
                        <a:ea typeface="Meiryo" panose="020B0604030504040204" pitchFamily="34" charset="-128"/>
                      </a:endParaRPr>
                    </a:p>
                  </a:txBody>
                  <a:tcPr marL="129222" marR="129222" marT="64611" marB="64611">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tx1">
                        <a:lumMod val="75000"/>
                      </a:schemeClr>
                    </a:solidFill>
                  </a:tcPr>
                </a:tc>
                <a:tc>
                  <a:txBody>
                    <a:bodyPr/>
                    <a:lstStyle/>
                    <a:p>
                      <a:r>
                        <a:rPr kumimoji="1" lang="en-US" altLang="ja-JP" sz="1100" b="1" dirty="0">
                          <a:solidFill>
                            <a:schemeClr val="bg1"/>
                          </a:solidFill>
                          <a:latin typeface="Meiryo" panose="020B0604030504040204" pitchFamily="34" charset="-128"/>
                          <a:ea typeface="Meiryo" panose="020B0604030504040204" pitchFamily="34" charset="-128"/>
                        </a:rPr>
                        <a:t>policy type</a:t>
                      </a:r>
                    </a:p>
                  </a:txBody>
                  <a:tcPr marL="66000" marR="66000" marT="64611" marB="64611">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tx1">
                        <a:lumMod val="75000"/>
                      </a:schemeClr>
                    </a:solidFill>
                  </a:tcPr>
                </a:tc>
                <a:tc>
                  <a:txBody>
                    <a:bodyPr/>
                    <a:lstStyle>
                      <a:lvl1pPr marL="0" algn="l" defTabSz="457200" rtl="0" eaLnBrk="1" latinLnBrk="0" hangingPunct="1">
                        <a:defRPr kumimoji="1" sz="1800" b="1" kern="1200">
                          <a:solidFill>
                            <a:schemeClr val="lt1"/>
                          </a:solidFill>
                          <a:latin typeface="Amazon Ember"/>
                          <a:ea typeface="メイリオ"/>
                        </a:defRPr>
                      </a:lvl1pPr>
                      <a:lvl2pPr marL="457200" algn="l" defTabSz="457200" rtl="0" eaLnBrk="1" latinLnBrk="0" hangingPunct="1">
                        <a:defRPr kumimoji="1" sz="1800" b="1" kern="1200">
                          <a:solidFill>
                            <a:schemeClr val="lt1"/>
                          </a:solidFill>
                          <a:latin typeface="Amazon Ember"/>
                          <a:ea typeface="メイリオ"/>
                        </a:defRPr>
                      </a:lvl2pPr>
                      <a:lvl3pPr marL="914400" algn="l" defTabSz="457200" rtl="0" eaLnBrk="1" latinLnBrk="0" hangingPunct="1">
                        <a:defRPr kumimoji="1" sz="1800" b="1" kern="1200">
                          <a:solidFill>
                            <a:schemeClr val="lt1"/>
                          </a:solidFill>
                          <a:latin typeface="Amazon Ember"/>
                          <a:ea typeface="メイリオ"/>
                        </a:defRPr>
                      </a:lvl3pPr>
                      <a:lvl4pPr marL="1371600" algn="l" defTabSz="457200" rtl="0" eaLnBrk="1" latinLnBrk="0" hangingPunct="1">
                        <a:defRPr kumimoji="1" sz="1800" b="1" kern="1200">
                          <a:solidFill>
                            <a:schemeClr val="lt1"/>
                          </a:solidFill>
                          <a:latin typeface="Amazon Ember"/>
                          <a:ea typeface="メイリオ"/>
                        </a:defRPr>
                      </a:lvl4pPr>
                      <a:lvl5pPr marL="1828800" algn="l" defTabSz="457200" rtl="0" eaLnBrk="1" latinLnBrk="0" hangingPunct="1">
                        <a:defRPr kumimoji="1" sz="1800" b="1" kern="1200">
                          <a:solidFill>
                            <a:schemeClr val="lt1"/>
                          </a:solidFill>
                          <a:latin typeface="Amazon Ember"/>
                          <a:ea typeface="メイリオ"/>
                        </a:defRPr>
                      </a:lvl5pPr>
                      <a:lvl6pPr marL="2286000" algn="l" defTabSz="457200" rtl="0" eaLnBrk="1" latinLnBrk="0" hangingPunct="1">
                        <a:defRPr kumimoji="1" sz="1800" b="1" kern="1200">
                          <a:solidFill>
                            <a:schemeClr val="lt1"/>
                          </a:solidFill>
                          <a:latin typeface="Amazon Ember"/>
                          <a:ea typeface="メイリオ"/>
                        </a:defRPr>
                      </a:lvl6pPr>
                      <a:lvl7pPr marL="2743200" algn="l" defTabSz="457200" rtl="0" eaLnBrk="1" latinLnBrk="0" hangingPunct="1">
                        <a:defRPr kumimoji="1" sz="1800" b="1" kern="1200">
                          <a:solidFill>
                            <a:schemeClr val="lt1"/>
                          </a:solidFill>
                          <a:latin typeface="Amazon Ember"/>
                          <a:ea typeface="メイリオ"/>
                        </a:defRPr>
                      </a:lvl7pPr>
                      <a:lvl8pPr marL="3200400" algn="l" defTabSz="457200" rtl="0" eaLnBrk="1" latinLnBrk="0" hangingPunct="1">
                        <a:defRPr kumimoji="1" sz="1800" b="1" kern="1200">
                          <a:solidFill>
                            <a:schemeClr val="lt1"/>
                          </a:solidFill>
                          <a:latin typeface="Amazon Ember"/>
                          <a:ea typeface="メイリオ"/>
                        </a:defRPr>
                      </a:lvl8pPr>
                      <a:lvl9pPr marL="3657600" algn="l" defTabSz="457200" rtl="0" eaLnBrk="1" latinLnBrk="0" hangingPunct="1">
                        <a:defRPr kumimoji="1" sz="1800" b="1" kern="1200">
                          <a:solidFill>
                            <a:schemeClr val="lt1"/>
                          </a:solidFill>
                          <a:latin typeface="Amazon Ember"/>
                          <a:ea typeface="メイリオ"/>
                        </a:defRPr>
                      </a:lvl9pPr>
                    </a:lstStyle>
                    <a:p>
                      <a:r>
                        <a:rPr kumimoji="1" lang="en-US" altLang="ja-JP" sz="1100" b="1" dirty="0">
                          <a:solidFill>
                            <a:schemeClr val="bg1"/>
                          </a:solidFill>
                          <a:latin typeface="Meiryo" panose="020B0604030504040204" pitchFamily="34" charset="-128"/>
                          <a:ea typeface="Meiryo" panose="020B0604030504040204" pitchFamily="34" charset="-128"/>
                        </a:rPr>
                        <a:t>policy rule</a:t>
                      </a:r>
                      <a:endParaRPr kumimoji="1" lang="ja-JP" altLang="en-US" sz="1100" b="1" dirty="0">
                        <a:solidFill>
                          <a:schemeClr val="bg1"/>
                        </a:solidFill>
                        <a:latin typeface="Meiryo" panose="020B0604030504040204" pitchFamily="34" charset="-128"/>
                        <a:ea typeface="Meiryo" panose="020B0604030504040204" pitchFamily="34" charset="-128"/>
                      </a:endParaRPr>
                    </a:p>
                  </a:txBody>
                  <a:tcPr marL="66000" marR="66000" marT="64611" marB="64611">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tx1">
                        <a:lumMod val="75000"/>
                      </a:schemeClr>
                    </a:solidFill>
                  </a:tcPr>
                </a:tc>
                <a:tc>
                  <a:txBody>
                    <a:bodyPr/>
                    <a:lstStyle/>
                    <a:p>
                      <a:r>
                        <a:rPr kumimoji="1" lang="en-US" altLang="ja-JP" sz="1100" b="1" dirty="0">
                          <a:solidFill>
                            <a:schemeClr val="bg1"/>
                          </a:solidFill>
                          <a:latin typeface="Meiryo" panose="020B0604030504040204" pitchFamily="34" charset="-128"/>
                          <a:ea typeface="Meiryo" panose="020B0604030504040204" pitchFamily="34" charset="-128"/>
                        </a:rPr>
                        <a:t>policy action</a:t>
                      </a:r>
                    </a:p>
                  </a:txBody>
                  <a:tcPr marL="66000" marR="66000" marT="64611" marB="64611">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tx1">
                        <a:lumMod val="75000"/>
                      </a:schemeClr>
                    </a:solidFill>
                  </a:tcPr>
                </a:tc>
                <a:tc>
                  <a:txBody>
                    <a:bodyPr/>
                    <a:lstStyle/>
                    <a:p>
                      <a:r>
                        <a:rPr kumimoji="1" lang="en-US" altLang="ja-JP" sz="1100" b="1" dirty="0">
                          <a:solidFill>
                            <a:schemeClr val="bg1"/>
                          </a:solidFill>
                          <a:latin typeface="Meiryo" panose="020B0604030504040204" pitchFamily="34" charset="-128"/>
                          <a:ea typeface="Meiryo" panose="020B0604030504040204" pitchFamily="34" charset="-128"/>
                        </a:rPr>
                        <a:t>policy scope</a:t>
                      </a:r>
                    </a:p>
                  </a:txBody>
                  <a:tcPr marL="66000" marR="66000" marT="64611" marB="64611">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tx1">
                        <a:lumMod val="75000"/>
                      </a:schemeClr>
                    </a:solidFill>
                  </a:tcPr>
                </a:tc>
                <a:extLst>
                  <a:ext uri="{0D108BD9-81ED-4DB2-BD59-A6C34878D82A}">
                    <a16:rowId xmlns:a16="http://schemas.microsoft.com/office/drawing/2014/main" val="1240748629"/>
                  </a:ext>
                </a:extLst>
              </a:tr>
              <a:tr h="789622">
                <a:tc>
                  <a:txBody>
                    <a:bodyPr/>
                    <a:lstStyle>
                      <a:lvl1pPr marL="0" algn="l" defTabSz="457200" rtl="0" eaLnBrk="1" latinLnBrk="0" hangingPunct="1">
                        <a:defRPr kumimoji="1" sz="1800" kern="1200">
                          <a:solidFill>
                            <a:schemeClr val="dk1"/>
                          </a:solidFill>
                          <a:latin typeface="Amazon Ember"/>
                          <a:ea typeface="メイリオ"/>
                        </a:defRPr>
                      </a:lvl1pPr>
                      <a:lvl2pPr marL="457200" algn="l" defTabSz="457200" rtl="0" eaLnBrk="1" latinLnBrk="0" hangingPunct="1">
                        <a:defRPr kumimoji="1" sz="1800" kern="1200">
                          <a:solidFill>
                            <a:schemeClr val="dk1"/>
                          </a:solidFill>
                          <a:latin typeface="Amazon Ember"/>
                          <a:ea typeface="メイリオ"/>
                        </a:defRPr>
                      </a:lvl2pPr>
                      <a:lvl3pPr marL="914400" algn="l" defTabSz="457200" rtl="0" eaLnBrk="1" latinLnBrk="0" hangingPunct="1">
                        <a:defRPr kumimoji="1" sz="1800" kern="1200">
                          <a:solidFill>
                            <a:schemeClr val="dk1"/>
                          </a:solidFill>
                          <a:latin typeface="Amazon Ember"/>
                          <a:ea typeface="メイリオ"/>
                        </a:defRPr>
                      </a:lvl3pPr>
                      <a:lvl4pPr marL="1371600" algn="l" defTabSz="457200" rtl="0" eaLnBrk="1" latinLnBrk="0" hangingPunct="1">
                        <a:defRPr kumimoji="1" sz="1800" kern="1200">
                          <a:solidFill>
                            <a:schemeClr val="dk1"/>
                          </a:solidFill>
                          <a:latin typeface="Amazon Ember"/>
                          <a:ea typeface="メイリオ"/>
                        </a:defRPr>
                      </a:lvl4pPr>
                      <a:lvl5pPr marL="1828800" algn="l" defTabSz="457200" rtl="0" eaLnBrk="1" latinLnBrk="0" hangingPunct="1">
                        <a:defRPr kumimoji="1" sz="1800" kern="1200">
                          <a:solidFill>
                            <a:schemeClr val="dk1"/>
                          </a:solidFill>
                          <a:latin typeface="Amazon Ember"/>
                          <a:ea typeface="メイリオ"/>
                        </a:defRPr>
                      </a:lvl5pPr>
                      <a:lvl6pPr marL="2286000" algn="l" defTabSz="457200" rtl="0" eaLnBrk="1" latinLnBrk="0" hangingPunct="1">
                        <a:defRPr kumimoji="1" sz="1800" kern="1200">
                          <a:solidFill>
                            <a:schemeClr val="dk1"/>
                          </a:solidFill>
                          <a:latin typeface="Amazon Ember"/>
                          <a:ea typeface="メイリオ"/>
                        </a:defRPr>
                      </a:lvl6pPr>
                      <a:lvl7pPr marL="2743200" algn="l" defTabSz="457200" rtl="0" eaLnBrk="1" latinLnBrk="0" hangingPunct="1">
                        <a:defRPr kumimoji="1" sz="1800" kern="1200">
                          <a:solidFill>
                            <a:schemeClr val="dk1"/>
                          </a:solidFill>
                          <a:latin typeface="Amazon Ember"/>
                          <a:ea typeface="メイリオ"/>
                        </a:defRPr>
                      </a:lvl7pPr>
                      <a:lvl8pPr marL="3200400" algn="l" defTabSz="457200" rtl="0" eaLnBrk="1" latinLnBrk="0" hangingPunct="1">
                        <a:defRPr kumimoji="1" sz="1800" kern="1200">
                          <a:solidFill>
                            <a:schemeClr val="dk1"/>
                          </a:solidFill>
                          <a:latin typeface="Amazon Ember"/>
                          <a:ea typeface="メイリオ"/>
                        </a:defRPr>
                      </a:lvl8pPr>
                      <a:lvl9pPr marL="3657600" algn="l" defTabSz="457200" rtl="0" eaLnBrk="1" latinLnBrk="0" hangingPunct="1">
                        <a:defRPr kumimoji="1" sz="1800" kern="1200">
                          <a:solidFill>
                            <a:schemeClr val="dk1"/>
                          </a:solidFill>
                          <a:latin typeface="Amazon Ember"/>
                          <a:ea typeface="メイリオ"/>
                        </a:defRPr>
                      </a:lvl9pPr>
                    </a:lstStyle>
                    <a:p>
                      <a:pPr algn="ctr"/>
                      <a:r>
                        <a:rPr kumimoji="1" lang="en-US" altLang="ja-JP" sz="1100" b="0" dirty="0">
                          <a:latin typeface="Meiryo" panose="020B0604030504040204" pitchFamily="34" charset="-128"/>
                          <a:ea typeface="Meiryo" panose="020B0604030504040204" pitchFamily="34" charset="-128"/>
                        </a:rPr>
                        <a:t>1</a:t>
                      </a:r>
                      <a:endParaRPr kumimoji="1" lang="ja-JP" altLang="en-US" sz="1100" b="0">
                        <a:latin typeface="Meiryo" panose="020B0604030504040204" pitchFamily="34" charset="-128"/>
                        <a:ea typeface="Meiryo" panose="020B0604030504040204" pitchFamily="34" charset="-128"/>
                      </a:endParaRPr>
                    </a:p>
                  </a:txBody>
                  <a:tcPr marL="129222" marR="129222" marT="64611" marB="64611">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algn="l"/>
                      <a:r>
                        <a:rPr kumimoji="1" lang="en-US" altLang="ja-JP" sz="1100" b="0" dirty="0">
                          <a:solidFill>
                            <a:schemeClr val="tx1">
                              <a:lumMod val="75000"/>
                            </a:schemeClr>
                          </a:solidFill>
                          <a:latin typeface="Meiryo" panose="020B0604030504040204" pitchFamily="34" charset="-128"/>
                          <a:ea typeface="Meiryo" panose="020B0604030504040204" pitchFamily="34" charset="-128"/>
                        </a:rPr>
                        <a:t>WAF</a:t>
                      </a:r>
                    </a:p>
                  </a:txBody>
                  <a:tcPr marL="66000" marR="66000" marT="64611" marB="64611">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lvl1pPr marL="0" algn="l" defTabSz="457200" rtl="0" eaLnBrk="1" latinLnBrk="0" hangingPunct="1">
                        <a:defRPr kumimoji="1" sz="1800" kern="1200">
                          <a:solidFill>
                            <a:schemeClr val="dk1"/>
                          </a:solidFill>
                          <a:latin typeface="Amazon Ember"/>
                          <a:ea typeface="メイリオ"/>
                        </a:defRPr>
                      </a:lvl1pPr>
                      <a:lvl2pPr marL="457200" algn="l" defTabSz="457200" rtl="0" eaLnBrk="1" latinLnBrk="0" hangingPunct="1">
                        <a:defRPr kumimoji="1" sz="1800" kern="1200">
                          <a:solidFill>
                            <a:schemeClr val="dk1"/>
                          </a:solidFill>
                          <a:latin typeface="Amazon Ember"/>
                          <a:ea typeface="メイリオ"/>
                        </a:defRPr>
                      </a:lvl2pPr>
                      <a:lvl3pPr marL="914400" algn="l" defTabSz="457200" rtl="0" eaLnBrk="1" latinLnBrk="0" hangingPunct="1">
                        <a:defRPr kumimoji="1" sz="1800" kern="1200">
                          <a:solidFill>
                            <a:schemeClr val="dk1"/>
                          </a:solidFill>
                          <a:latin typeface="Amazon Ember"/>
                          <a:ea typeface="メイリオ"/>
                        </a:defRPr>
                      </a:lvl3pPr>
                      <a:lvl4pPr marL="1371600" algn="l" defTabSz="457200" rtl="0" eaLnBrk="1" latinLnBrk="0" hangingPunct="1">
                        <a:defRPr kumimoji="1" sz="1800" kern="1200">
                          <a:solidFill>
                            <a:schemeClr val="dk1"/>
                          </a:solidFill>
                          <a:latin typeface="Amazon Ember"/>
                          <a:ea typeface="メイリオ"/>
                        </a:defRPr>
                      </a:lvl4pPr>
                      <a:lvl5pPr marL="1828800" algn="l" defTabSz="457200" rtl="0" eaLnBrk="1" latinLnBrk="0" hangingPunct="1">
                        <a:defRPr kumimoji="1" sz="1800" kern="1200">
                          <a:solidFill>
                            <a:schemeClr val="dk1"/>
                          </a:solidFill>
                          <a:latin typeface="Amazon Ember"/>
                          <a:ea typeface="メイリオ"/>
                        </a:defRPr>
                      </a:lvl5pPr>
                      <a:lvl6pPr marL="2286000" algn="l" defTabSz="457200" rtl="0" eaLnBrk="1" latinLnBrk="0" hangingPunct="1">
                        <a:defRPr kumimoji="1" sz="1800" kern="1200">
                          <a:solidFill>
                            <a:schemeClr val="dk1"/>
                          </a:solidFill>
                          <a:latin typeface="Amazon Ember"/>
                          <a:ea typeface="メイリオ"/>
                        </a:defRPr>
                      </a:lvl6pPr>
                      <a:lvl7pPr marL="2743200" algn="l" defTabSz="457200" rtl="0" eaLnBrk="1" latinLnBrk="0" hangingPunct="1">
                        <a:defRPr kumimoji="1" sz="1800" kern="1200">
                          <a:solidFill>
                            <a:schemeClr val="dk1"/>
                          </a:solidFill>
                          <a:latin typeface="Amazon Ember"/>
                          <a:ea typeface="メイリオ"/>
                        </a:defRPr>
                      </a:lvl7pPr>
                      <a:lvl8pPr marL="3200400" algn="l" defTabSz="457200" rtl="0" eaLnBrk="1" latinLnBrk="0" hangingPunct="1">
                        <a:defRPr kumimoji="1" sz="1800" kern="1200">
                          <a:solidFill>
                            <a:schemeClr val="dk1"/>
                          </a:solidFill>
                          <a:latin typeface="Amazon Ember"/>
                          <a:ea typeface="メイリオ"/>
                        </a:defRPr>
                      </a:lvl8pPr>
                      <a:lvl9pPr marL="3657600" algn="l" defTabSz="457200" rtl="0" eaLnBrk="1" latinLnBrk="0" hangingPunct="1">
                        <a:defRPr kumimoji="1" sz="1800" kern="1200">
                          <a:solidFill>
                            <a:schemeClr val="dk1"/>
                          </a:solidFill>
                          <a:latin typeface="Amazon Ember"/>
                          <a:ea typeface="メイリオ"/>
                        </a:defRPr>
                      </a:lvl9p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1" lang="ja-JP" altLang="en-US" sz="1100" b="0">
                          <a:solidFill>
                            <a:schemeClr val="tx1">
                              <a:lumMod val="75000"/>
                            </a:schemeClr>
                          </a:solidFill>
                          <a:latin typeface="Meiryo" panose="020B0604030504040204" pitchFamily="34" charset="-128"/>
                          <a:ea typeface="Meiryo" panose="020B0604030504040204" pitchFamily="34" charset="-128"/>
                        </a:rPr>
                        <a:t>最初と最後に指定した</a:t>
                      </a:r>
                      <a:r>
                        <a:rPr kumimoji="1" lang="en-US" altLang="ja-JP" sz="1100" b="0" dirty="0">
                          <a:solidFill>
                            <a:schemeClr val="tx1">
                              <a:lumMod val="75000"/>
                            </a:schemeClr>
                          </a:solidFill>
                          <a:latin typeface="Meiryo" panose="020B0604030504040204" pitchFamily="34" charset="-128"/>
                          <a:ea typeface="Meiryo" panose="020B0604030504040204" pitchFamily="34" charset="-128"/>
                        </a:rPr>
                        <a:t>Web ACL</a:t>
                      </a:r>
                      <a:r>
                        <a:rPr kumimoji="1" lang="ja-JP" altLang="en-US" sz="1100" b="0">
                          <a:solidFill>
                            <a:schemeClr val="tx1">
                              <a:lumMod val="75000"/>
                            </a:schemeClr>
                          </a:solidFill>
                          <a:latin typeface="Meiryo" panose="020B0604030504040204" pitchFamily="34" charset="-128"/>
                          <a:ea typeface="Meiryo" panose="020B0604030504040204" pitchFamily="34" charset="-128"/>
                        </a:rPr>
                        <a:t>ルールグループが適用されていること</a:t>
                      </a:r>
                      <a:br>
                        <a:rPr kumimoji="1" lang="en-US" altLang="ja-JP" sz="1100" b="0" dirty="0">
                          <a:solidFill>
                            <a:schemeClr val="tx1">
                              <a:lumMod val="75000"/>
                            </a:schemeClr>
                          </a:solidFill>
                          <a:latin typeface="Meiryo" panose="020B0604030504040204" pitchFamily="34" charset="-128"/>
                          <a:ea typeface="Meiryo" panose="020B0604030504040204" pitchFamily="34" charset="-128"/>
                        </a:rPr>
                      </a:br>
                      <a:r>
                        <a:rPr kumimoji="1" lang="en-US" altLang="ja-JP" sz="1100" b="0" dirty="0">
                          <a:solidFill>
                            <a:schemeClr val="tx1">
                              <a:lumMod val="75000"/>
                            </a:schemeClr>
                          </a:solidFill>
                          <a:latin typeface="Meiryo" panose="020B0604030504040204" pitchFamily="34" charset="-128"/>
                          <a:ea typeface="Meiryo" panose="020B0604030504040204" pitchFamily="34" charset="-128"/>
                        </a:rPr>
                        <a:t>※</a:t>
                      </a:r>
                      <a:r>
                        <a:rPr kumimoji="1" lang="ja-JP" altLang="en-US" sz="1100" b="0">
                          <a:solidFill>
                            <a:schemeClr val="tx1">
                              <a:lumMod val="75000"/>
                            </a:schemeClr>
                          </a:solidFill>
                          <a:latin typeface="Meiryo" panose="020B0604030504040204" pitchFamily="34" charset="-128"/>
                          <a:ea typeface="Meiryo" panose="020B0604030504040204" pitchFamily="34" charset="-128"/>
                        </a:rPr>
                        <a:t>個別アカウント側では上記の間で実行する独自の</a:t>
                      </a:r>
                      <a:r>
                        <a:rPr kumimoji="1" lang="en-US" altLang="ja-JP" sz="1100" b="0" dirty="0">
                          <a:solidFill>
                            <a:schemeClr val="tx1">
                              <a:lumMod val="75000"/>
                            </a:schemeClr>
                          </a:solidFill>
                          <a:latin typeface="Meiryo" panose="020B0604030504040204" pitchFamily="34" charset="-128"/>
                          <a:ea typeface="Meiryo" panose="020B0604030504040204" pitchFamily="34" charset="-128"/>
                        </a:rPr>
                        <a:t>Web ACL</a:t>
                      </a:r>
                      <a:r>
                        <a:rPr kumimoji="1" lang="ja-JP" altLang="en-US" sz="1100" b="0">
                          <a:solidFill>
                            <a:schemeClr val="tx1">
                              <a:lumMod val="75000"/>
                            </a:schemeClr>
                          </a:solidFill>
                          <a:latin typeface="Meiryo" panose="020B0604030504040204" pitchFamily="34" charset="-128"/>
                          <a:ea typeface="Meiryo" panose="020B0604030504040204" pitchFamily="34" charset="-128"/>
                        </a:rPr>
                        <a:t>ルールグループを設定可能</a:t>
                      </a:r>
                      <a:endParaRPr kumimoji="1" lang="en-US" altLang="ja-JP" sz="1100" b="0" dirty="0">
                        <a:solidFill>
                          <a:schemeClr val="tx1">
                            <a:lumMod val="75000"/>
                          </a:schemeClr>
                        </a:solidFill>
                        <a:latin typeface="Meiryo" panose="020B0604030504040204" pitchFamily="34" charset="-128"/>
                        <a:ea typeface="Meiryo" panose="020B0604030504040204" pitchFamily="34" charset="-128"/>
                      </a:endParaRPr>
                    </a:p>
                  </a:txBody>
                  <a:tcPr marL="66000" marR="66000" marT="64611" marB="64611">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171450" indent="-171450">
                        <a:buFont typeface="Arial" panose="020B0604020202020204" pitchFamily="34" charset="0"/>
                        <a:buChar char="•"/>
                      </a:pPr>
                      <a:r>
                        <a:rPr kumimoji="1" lang="ja-JP" altLang="en-US" sz="1100" b="0">
                          <a:solidFill>
                            <a:schemeClr val="tx1">
                              <a:lumMod val="75000"/>
                            </a:schemeClr>
                          </a:solidFill>
                          <a:latin typeface="Meiryo" panose="020B0604030504040204" pitchFamily="34" charset="-128"/>
                          <a:ea typeface="Meiryo" panose="020B0604030504040204" pitchFamily="34" charset="-128"/>
                        </a:rPr>
                        <a:t>不準拠リソースを検出する</a:t>
                      </a:r>
                      <a:r>
                        <a:rPr kumimoji="1" lang="en-US" altLang="ja-JP" sz="1100" b="0" dirty="0">
                          <a:solidFill>
                            <a:schemeClr val="tx1">
                              <a:lumMod val="75000"/>
                            </a:schemeClr>
                          </a:solidFill>
                          <a:latin typeface="Meiryo" panose="020B0604030504040204" pitchFamily="34" charset="-128"/>
                          <a:ea typeface="Meiryo" panose="020B0604030504040204" pitchFamily="34" charset="-128"/>
                        </a:rPr>
                        <a:t>(</a:t>
                      </a:r>
                      <a:r>
                        <a:rPr kumimoji="1" lang="ja-JP" altLang="en-US" sz="1100" b="0">
                          <a:solidFill>
                            <a:schemeClr val="tx1">
                              <a:lumMod val="75000"/>
                            </a:schemeClr>
                          </a:solidFill>
                          <a:latin typeface="Meiryo" panose="020B0604030504040204" pitchFamily="34" charset="-128"/>
                          <a:ea typeface="Meiryo" panose="020B0604030504040204" pitchFamily="34" charset="-128"/>
                        </a:rPr>
                        <a:t>自動適用なし</a:t>
                      </a:r>
                      <a:r>
                        <a:rPr kumimoji="1" lang="en-US" altLang="ja-JP" sz="1100" b="0" dirty="0">
                          <a:solidFill>
                            <a:schemeClr val="tx1">
                              <a:lumMod val="75000"/>
                            </a:schemeClr>
                          </a:solidFill>
                          <a:latin typeface="Meiryo" panose="020B0604030504040204" pitchFamily="34" charset="-128"/>
                          <a:ea typeface="Meiryo" panose="020B0604030504040204" pitchFamily="34" charset="-128"/>
                        </a:rPr>
                        <a:t>)</a:t>
                      </a:r>
                    </a:p>
                    <a:p>
                      <a:pPr marL="171450" indent="-171450">
                        <a:buFont typeface="Arial" panose="020B0604020202020204" pitchFamily="34" charset="0"/>
                        <a:buChar char="•"/>
                      </a:pPr>
                      <a:r>
                        <a:rPr kumimoji="1" lang="ja-JP" altLang="en-US" sz="1100" b="0">
                          <a:solidFill>
                            <a:schemeClr val="tx1">
                              <a:lumMod val="75000"/>
                            </a:schemeClr>
                          </a:solidFill>
                          <a:latin typeface="Meiryo" panose="020B0604030504040204" pitchFamily="34" charset="-128"/>
                          <a:ea typeface="Meiryo" panose="020B0604030504040204" pitchFamily="34" charset="-128"/>
                        </a:rPr>
                        <a:t>不準拠リソースに自動でポリシーを適用する</a:t>
                      </a:r>
                    </a:p>
                  </a:txBody>
                  <a:tcPr marL="66000" marR="66000" marT="64611" marB="64611">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6858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1" lang="ja-JP" altLang="en-US" sz="1100" b="0">
                          <a:solidFill>
                            <a:schemeClr val="tx1">
                              <a:lumMod val="75000"/>
                            </a:schemeClr>
                          </a:solidFill>
                          <a:latin typeface="Meiryo" panose="020B0604030504040204" pitchFamily="34" charset="-128"/>
                          <a:ea typeface="Meiryo" panose="020B0604030504040204" pitchFamily="34" charset="-128"/>
                        </a:rPr>
                        <a:t>アカウント、タグ、リソースのタイプ</a:t>
                      </a:r>
                      <a:r>
                        <a:rPr kumimoji="1" lang="en-US" altLang="ja-JP" sz="1100" b="0" dirty="0">
                          <a:solidFill>
                            <a:schemeClr val="tx1">
                              <a:lumMod val="75000"/>
                            </a:schemeClr>
                          </a:solidFill>
                          <a:latin typeface="Meiryo" panose="020B0604030504040204" pitchFamily="34" charset="-128"/>
                          <a:ea typeface="Meiryo" panose="020B0604030504040204" pitchFamily="34" charset="-128"/>
                        </a:rPr>
                        <a:t>(API Gateway, ALB)</a:t>
                      </a:r>
                      <a:r>
                        <a:rPr kumimoji="1" lang="ja-JP" altLang="en-US" sz="1100" b="0">
                          <a:solidFill>
                            <a:schemeClr val="tx1">
                              <a:lumMod val="75000"/>
                            </a:schemeClr>
                          </a:solidFill>
                          <a:latin typeface="Meiryo" panose="020B0604030504040204" pitchFamily="34" charset="-128"/>
                          <a:ea typeface="Meiryo" panose="020B0604030504040204" pitchFamily="34" charset="-128"/>
                        </a:rPr>
                        <a:t>により対象のリソースを指定</a:t>
                      </a:r>
                      <a:endParaRPr kumimoji="1" lang="en-US" altLang="ja-JP" sz="1100" b="0" dirty="0">
                        <a:solidFill>
                          <a:schemeClr val="tx1">
                            <a:lumMod val="75000"/>
                          </a:schemeClr>
                        </a:solidFill>
                        <a:latin typeface="Meiryo" panose="020B0604030504040204" pitchFamily="34" charset="-128"/>
                        <a:ea typeface="Meiryo" panose="020B0604030504040204" pitchFamily="34" charset="-128"/>
                      </a:endParaRPr>
                    </a:p>
                  </a:txBody>
                  <a:tcPr marL="66000" marR="66000" marT="64611" marB="64611">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602965264"/>
                  </a:ext>
                </a:extLst>
              </a:tr>
              <a:tr h="495449">
                <a:tc>
                  <a:txBody>
                    <a:bodyPr/>
                    <a:lstStyle>
                      <a:lvl1pPr marL="0" algn="l" defTabSz="457200" rtl="0" eaLnBrk="1" latinLnBrk="0" hangingPunct="1">
                        <a:defRPr kumimoji="1" sz="1800" kern="1200">
                          <a:solidFill>
                            <a:schemeClr val="dk1"/>
                          </a:solidFill>
                          <a:latin typeface="Amazon Ember"/>
                          <a:ea typeface="メイリオ"/>
                        </a:defRPr>
                      </a:lvl1pPr>
                      <a:lvl2pPr marL="457200" algn="l" defTabSz="457200" rtl="0" eaLnBrk="1" latinLnBrk="0" hangingPunct="1">
                        <a:defRPr kumimoji="1" sz="1800" kern="1200">
                          <a:solidFill>
                            <a:schemeClr val="dk1"/>
                          </a:solidFill>
                          <a:latin typeface="Amazon Ember"/>
                          <a:ea typeface="メイリオ"/>
                        </a:defRPr>
                      </a:lvl2pPr>
                      <a:lvl3pPr marL="914400" algn="l" defTabSz="457200" rtl="0" eaLnBrk="1" latinLnBrk="0" hangingPunct="1">
                        <a:defRPr kumimoji="1" sz="1800" kern="1200">
                          <a:solidFill>
                            <a:schemeClr val="dk1"/>
                          </a:solidFill>
                          <a:latin typeface="Amazon Ember"/>
                          <a:ea typeface="メイリオ"/>
                        </a:defRPr>
                      </a:lvl3pPr>
                      <a:lvl4pPr marL="1371600" algn="l" defTabSz="457200" rtl="0" eaLnBrk="1" latinLnBrk="0" hangingPunct="1">
                        <a:defRPr kumimoji="1" sz="1800" kern="1200">
                          <a:solidFill>
                            <a:schemeClr val="dk1"/>
                          </a:solidFill>
                          <a:latin typeface="Amazon Ember"/>
                          <a:ea typeface="メイリオ"/>
                        </a:defRPr>
                      </a:lvl4pPr>
                      <a:lvl5pPr marL="1828800" algn="l" defTabSz="457200" rtl="0" eaLnBrk="1" latinLnBrk="0" hangingPunct="1">
                        <a:defRPr kumimoji="1" sz="1800" kern="1200">
                          <a:solidFill>
                            <a:schemeClr val="dk1"/>
                          </a:solidFill>
                          <a:latin typeface="Amazon Ember"/>
                          <a:ea typeface="メイリオ"/>
                        </a:defRPr>
                      </a:lvl5pPr>
                      <a:lvl6pPr marL="2286000" algn="l" defTabSz="457200" rtl="0" eaLnBrk="1" latinLnBrk="0" hangingPunct="1">
                        <a:defRPr kumimoji="1" sz="1800" kern="1200">
                          <a:solidFill>
                            <a:schemeClr val="dk1"/>
                          </a:solidFill>
                          <a:latin typeface="Amazon Ember"/>
                          <a:ea typeface="メイリオ"/>
                        </a:defRPr>
                      </a:lvl6pPr>
                      <a:lvl7pPr marL="2743200" algn="l" defTabSz="457200" rtl="0" eaLnBrk="1" latinLnBrk="0" hangingPunct="1">
                        <a:defRPr kumimoji="1" sz="1800" kern="1200">
                          <a:solidFill>
                            <a:schemeClr val="dk1"/>
                          </a:solidFill>
                          <a:latin typeface="Amazon Ember"/>
                          <a:ea typeface="メイリオ"/>
                        </a:defRPr>
                      </a:lvl7pPr>
                      <a:lvl8pPr marL="3200400" algn="l" defTabSz="457200" rtl="0" eaLnBrk="1" latinLnBrk="0" hangingPunct="1">
                        <a:defRPr kumimoji="1" sz="1800" kern="1200">
                          <a:solidFill>
                            <a:schemeClr val="dk1"/>
                          </a:solidFill>
                          <a:latin typeface="Amazon Ember"/>
                          <a:ea typeface="メイリオ"/>
                        </a:defRPr>
                      </a:lvl8pPr>
                      <a:lvl9pPr marL="3657600" algn="l" defTabSz="457200" rtl="0" eaLnBrk="1" latinLnBrk="0" hangingPunct="1">
                        <a:defRPr kumimoji="1" sz="1800" kern="1200">
                          <a:solidFill>
                            <a:schemeClr val="dk1"/>
                          </a:solidFill>
                          <a:latin typeface="Amazon Ember"/>
                          <a:ea typeface="メイリオ"/>
                        </a:defRPr>
                      </a:lvl9pPr>
                    </a:lstStyle>
                    <a:p>
                      <a:pPr algn="ctr"/>
                      <a:r>
                        <a:rPr kumimoji="1" lang="en-US" altLang="ja-JP" sz="1100" b="0" dirty="0">
                          <a:latin typeface="Meiryo" panose="020B0604030504040204" pitchFamily="34" charset="-128"/>
                          <a:ea typeface="Meiryo" panose="020B0604030504040204" pitchFamily="34" charset="-128"/>
                        </a:rPr>
                        <a:t>2</a:t>
                      </a:r>
                      <a:endParaRPr kumimoji="1" lang="ja-JP" altLang="en-US" sz="1100" b="0">
                        <a:latin typeface="Meiryo" panose="020B0604030504040204" pitchFamily="34" charset="-128"/>
                        <a:ea typeface="Meiryo" panose="020B0604030504040204" pitchFamily="34" charset="-128"/>
                      </a:endParaRPr>
                    </a:p>
                  </a:txBody>
                  <a:tcPr marL="129222" marR="129222" marT="64611" marB="64611">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algn="l"/>
                      <a:r>
                        <a:rPr kumimoji="1" lang="en-US" altLang="ja-JP" sz="1100" b="0" dirty="0">
                          <a:solidFill>
                            <a:schemeClr val="tx1">
                              <a:lumMod val="75000"/>
                            </a:schemeClr>
                          </a:solidFill>
                          <a:latin typeface="Meiryo" panose="020B0604030504040204" pitchFamily="34" charset="-128"/>
                          <a:ea typeface="Meiryo" panose="020B0604030504040204" pitchFamily="34" charset="-128"/>
                        </a:rPr>
                        <a:t>Shield Advanced</a:t>
                      </a:r>
                      <a:endParaRPr kumimoji="1" lang="ja-JP" altLang="en-US" sz="1100" b="0">
                        <a:solidFill>
                          <a:schemeClr val="tx1">
                            <a:lumMod val="75000"/>
                          </a:schemeClr>
                        </a:solidFill>
                        <a:latin typeface="Meiryo" panose="020B0604030504040204" pitchFamily="34" charset="-128"/>
                        <a:ea typeface="Meiryo" panose="020B0604030504040204" pitchFamily="34" charset="-128"/>
                      </a:endParaRPr>
                    </a:p>
                  </a:txBody>
                  <a:tcPr marL="66000" marR="66000" marT="64611" marB="64611">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r>
                        <a:rPr kumimoji="1" lang="ja-JP" altLang="en-US" sz="1100" b="0" dirty="0">
                          <a:solidFill>
                            <a:schemeClr val="tx1">
                              <a:lumMod val="75000"/>
                            </a:schemeClr>
                          </a:solidFill>
                          <a:latin typeface="Meiryo" panose="020B0604030504040204" pitchFamily="34" charset="-128"/>
                          <a:ea typeface="Meiryo" panose="020B0604030504040204" pitchFamily="34" charset="-128"/>
                        </a:rPr>
                        <a:t>指定されたアカウントとリソースで</a:t>
                      </a:r>
                      <a:r>
                        <a:rPr kumimoji="1" lang="en-US" altLang="ja-JP" sz="1100" b="0" dirty="0">
                          <a:solidFill>
                            <a:schemeClr val="tx1">
                              <a:lumMod val="75000"/>
                            </a:schemeClr>
                          </a:solidFill>
                          <a:latin typeface="Meiryo" panose="020B0604030504040204" pitchFamily="34" charset="-128"/>
                          <a:ea typeface="Meiryo" panose="020B0604030504040204" pitchFamily="34" charset="-128"/>
                        </a:rPr>
                        <a:t>AWS Shield Advanced</a:t>
                      </a:r>
                      <a:r>
                        <a:rPr kumimoji="1" lang="ja-JP" altLang="en-US" sz="1100" b="0" dirty="0">
                          <a:solidFill>
                            <a:schemeClr val="tx1">
                              <a:lumMod val="75000"/>
                            </a:schemeClr>
                          </a:solidFill>
                          <a:latin typeface="Meiryo" panose="020B0604030504040204" pitchFamily="34" charset="-128"/>
                          <a:ea typeface="Meiryo" panose="020B0604030504040204" pitchFamily="34" charset="-128"/>
                        </a:rPr>
                        <a:t>保護が有効であること</a:t>
                      </a:r>
                    </a:p>
                  </a:txBody>
                  <a:tcPr marL="66000" marR="66000" marT="64611" marB="64611">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171450" indent="-171450">
                        <a:buFont typeface="Arial" panose="020B0604020202020204" pitchFamily="34" charset="0"/>
                        <a:buChar char="•"/>
                      </a:pPr>
                      <a:r>
                        <a:rPr kumimoji="1" lang="ja-JP" altLang="en-US" sz="1100" b="0">
                          <a:solidFill>
                            <a:schemeClr val="tx1">
                              <a:lumMod val="75000"/>
                            </a:schemeClr>
                          </a:solidFill>
                          <a:latin typeface="Meiryo" panose="020B0604030504040204" pitchFamily="34" charset="-128"/>
                          <a:ea typeface="Meiryo" panose="020B0604030504040204" pitchFamily="34" charset="-128"/>
                        </a:rPr>
                        <a:t>不準拠リソースを検出する</a:t>
                      </a:r>
                      <a:r>
                        <a:rPr kumimoji="1" lang="en-US" altLang="ja-JP" sz="1100" b="0" dirty="0">
                          <a:solidFill>
                            <a:schemeClr val="tx1">
                              <a:lumMod val="75000"/>
                            </a:schemeClr>
                          </a:solidFill>
                          <a:latin typeface="Meiryo" panose="020B0604030504040204" pitchFamily="34" charset="-128"/>
                          <a:ea typeface="Meiryo" panose="020B0604030504040204" pitchFamily="34" charset="-128"/>
                        </a:rPr>
                        <a:t>(</a:t>
                      </a:r>
                      <a:r>
                        <a:rPr kumimoji="1" lang="ja-JP" altLang="en-US" sz="1100" b="0">
                          <a:solidFill>
                            <a:schemeClr val="tx1">
                              <a:lumMod val="75000"/>
                            </a:schemeClr>
                          </a:solidFill>
                          <a:latin typeface="Meiryo" panose="020B0604030504040204" pitchFamily="34" charset="-128"/>
                          <a:ea typeface="Meiryo" panose="020B0604030504040204" pitchFamily="34" charset="-128"/>
                        </a:rPr>
                        <a:t>自動適用なし</a:t>
                      </a:r>
                      <a:r>
                        <a:rPr kumimoji="1" lang="en-US" altLang="ja-JP" sz="1100" b="0" dirty="0">
                          <a:solidFill>
                            <a:schemeClr val="tx1">
                              <a:lumMod val="75000"/>
                            </a:schemeClr>
                          </a:solidFill>
                          <a:latin typeface="Meiryo" panose="020B0604030504040204" pitchFamily="34" charset="-128"/>
                          <a:ea typeface="Meiryo" panose="020B0604030504040204" pitchFamily="34" charset="-128"/>
                        </a:rPr>
                        <a:t>)</a:t>
                      </a:r>
                    </a:p>
                    <a:p>
                      <a:pPr marL="171450" indent="-171450">
                        <a:buFont typeface="Arial" panose="020B0604020202020204" pitchFamily="34" charset="0"/>
                        <a:buChar char="•"/>
                      </a:pPr>
                      <a:r>
                        <a:rPr kumimoji="1" lang="ja-JP" altLang="en-US" sz="1100" b="0">
                          <a:solidFill>
                            <a:schemeClr val="tx1">
                              <a:lumMod val="75000"/>
                            </a:schemeClr>
                          </a:solidFill>
                          <a:latin typeface="Meiryo" panose="020B0604030504040204" pitchFamily="34" charset="-128"/>
                          <a:ea typeface="Meiryo" panose="020B0604030504040204" pitchFamily="34" charset="-128"/>
                        </a:rPr>
                        <a:t>不準拠リソースに自動でポリシーを適用する</a:t>
                      </a:r>
                    </a:p>
                  </a:txBody>
                  <a:tcPr marL="66000" marR="66000" marT="64611" marB="64611">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6858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1" lang="ja-JP" altLang="en-US" sz="1100" b="0">
                          <a:solidFill>
                            <a:schemeClr val="tx1">
                              <a:lumMod val="75000"/>
                            </a:schemeClr>
                          </a:solidFill>
                          <a:latin typeface="Meiryo" panose="020B0604030504040204" pitchFamily="34" charset="-128"/>
                          <a:ea typeface="Meiryo" panose="020B0604030504040204" pitchFamily="34" charset="-128"/>
                        </a:rPr>
                        <a:t>アカウント、タグ、リソースのタイプ</a:t>
                      </a:r>
                      <a:r>
                        <a:rPr kumimoji="1" lang="en-US" altLang="ja-JP" sz="1100" b="0" dirty="0">
                          <a:solidFill>
                            <a:schemeClr val="tx1">
                              <a:lumMod val="75000"/>
                            </a:schemeClr>
                          </a:solidFill>
                          <a:latin typeface="Meiryo" panose="020B0604030504040204" pitchFamily="34" charset="-128"/>
                          <a:ea typeface="Meiryo" panose="020B0604030504040204" pitchFamily="34" charset="-128"/>
                        </a:rPr>
                        <a:t>(CLB, ALB, Elastic IP)</a:t>
                      </a:r>
                      <a:r>
                        <a:rPr kumimoji="1" lang="ja-JP" altLang="en-US" sz="1100" b="0">
                          <a:solidFill>
                            <a:schemeClr val="tx1">
                              <a:lumMod val="75000"/>
                            </a:schemeClr>
                          </a:solidFill>
                          <a:latin typeface="Meiryo" panose="020B0604030504040204" pitchFamily="34" charset="-128"/>
                          <a:ea typeface="Meiryo" panose="020B0604030504040204" pitchFamily="34" charset="-128"/>
                        </a:rPr>
                        <a:t>により対象のリソースを指定</a:t>
                      </a:r>
                      <a:endParaRPr kumimoji="1" lang="en-US" altLang="ja-JP" sz="1100" b="0" dirty="0">
                        <a:solidFill>
                          <a:schemeClr val="tx1">
                            <a:lumMod val="75000"/>
                          </a:schemeClr>
                        </a:solidFill>
                        <a:latin typeface="Meiryo" panose="020B0604030504040204" pitchFamily="34" charset="-128"/>
                        <a:ea typeface="Meiryo" panose="020B0604030504040204" pitchFamily="34" charset="-128"/>
                      </a:endParaRPr>
                    </a:p>
                  </a:txBody>
                  <a:tcPr marL="66000" marR="66000" marT="64611" marB="64611">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417968900"/>
                  </a:ext>
                </a:extLst>
              </a:tr>
              <a:tr h="459422">
                <a:tc>
                  <a:txBody>
                    <a:bodyPr/>
                    <a:lstStyle>
                      <a:lvl1pPr marL="0" algn="l" defTabSz="457200" rtl="0" eaLnBrk="1" latinLnBrk="0" hangingPunct="1">
                        <a:defRPr kumimoji="1" sz="1800" kern="1200">
                          <a:solidFill>
                            <a:schemeClr val="dk1"/>
                          </a:solidFill>
                          <a:latin typeface="Amazon Ember"/>
                          <a:ea typeface="メイリオ"/>
                        </a:defRPr>
                      </a:lvl1pPr>
                      <a:lvl2pPr marL="457200" algn="l" defTabSz="457200" rtl="0" eaLnBrk="1" latinLnBrk="0" hangingPunct="1">
                        <a:defRPr kumimoji="1" sz="1800" kern="1200">
                          <a:solidFill>
                            <a:schemeClr val="dk1"/>
                          </a:solidFill>
                          <a:latin typeface="Amazon Ember"/>
                          <a:ea typeface="メイリオ"/>
                        </a:defRPr>
                      </a:lvl2pPr>
                      <a:lvl3pPr marL="914400" algn="l" defTabSz="457200" rtl="0" eaLnBrk="1" latinLnBrk="0" hangingPunct="1">
                        <a:defRPr kumimoji="1" sz="1800" kern="1200">
                          <a:solidFill>
                            <a:schemeClr val="dk1"/>
                          </a:solidFill>
                          <a:latin typeface="Amazon Ember"/>
                          <a:ea typeface="メイリオ"/>
                        </a:defRPr>
                      </a:lvl3pPr>
                      <a:lvl4pPr marL="1371600" algn="l" defTabSz="457200" rtl="0" eaLnBrk="1" latinLnBrk="0" hangingPunct="1">
                        <a:defRPr kumimoji="1" sz="1800" kern="1200">
                          <a:solidFill>
                            <a:schemeClr val="dk1"/>
                          </a:solidFill>
                          <a:latin typeface="Amazon Ember"/>
                          <a:ea typeface="メイリオ"/>
                        </a:defRPr>
                      </a:lvl4pPr>
                      <a:lvl5pPr marL="1828800" algn="l" defTabSz="457200" rtl="0" eaLnBrk="1" latinLnBrk="0" hangingPunct="1">
                        <a:defRPr kumimoji="1" sz="1800" kern="1200">
                          <a:solidFill>
                            <a:schemeClr val="dk1"/>
                          </a:solidFill>
                          <a:latin typeface="Amazon Ember"/>
                          <a:ea typeface="メイリオ"/>
                        </a:defRPr>
                      </a:lvl5pPr>
                      <a:lvl6pPr marL="2286000" algn="l" defTabSz="457200" rtl="0" eaLnBrk="1" latinLnBrk="0" hangingPunct="1">
                        <a:defRPr kumimoji="1" sz="1800" kern="1200">
                          <a:solidFill>
                            <a:schemeClr val="dk1"/>
                          </a:solidFill>
                          <a:latin typeface="Amazon Ember"/>
                          <a:ea typeface="メイリオ"/>
                        </a:defRPr>
                      </a:lvl6pPr>
                      <a:lvl7pPr marL="2743200" algn="l" defTabSz="457200" rtl="0" eaLnBrk="1" latinLnBrk="0" hangingPunct="1">
                        <a:defRPr kumimoji="1" sz="1800" kern="1200">
                          <a:solidFill>
                            <a:schemeClr val="dk1"/>
                          </a:solidFill>
                          <a:latin typeface="Amazon Ember"/>
                          <a:ea typeface="メイリオ"/>
                        </a:defRPr>
                      </a:lvl7pPr>
                      <a:lvl8pPr marL="3200400" algn="l" defTabSz="457200" rtl="0" eaLnBrk="1" latinLnBrk="0" hangingPunct="1">
                        <a:defRPr kumimoji="1" sz="1800" kern="1200">
                          <a:solidFill>
                            <a:schemeClr val="dk1"/>
                          </a:solidFill>
                          <a:latin typeface="Amazon Ember"/>
                          <a:ea typeface="メイリオ"/>
                        </a:defRPr>
                      </a:lvl8pPr>
                      <a:lvl9pPr marL="3657600" algn="l" defTabSz="457200" rtl="0" eaLnBrk="1" latinLnBrk="0" hangingPunct="1">
                        <a:defRPr kumimoji="1" sz="1800" kern="1200">
                          <a:solidFill>
                            <a:schemeClr val="dk1"/>
                          </a:solidFill>
                          <a:latin typeface="Amazon Ember"/>
                          <a:ea typeface="メイリオ"/>
                        </a:defRPr>
                      </a:lvl9pPr>
                    </a:lstStyle>
                    <a:p>
                      <a:pPr algn="ctr"/>
                      <a:r>
                        <a:rPr kumimoji="1" lang="en-US" altLang="ja-JP" sz="1100" b="0" dirty="0">
                          <a:latin typeface="Meiryo" panose="020B0604030504040204" pitchFamily="34" charset="-128"/>
                          <a:ea typeface="Meiryo" panose="020B0604030504040204" pitchFamily="34" charset="-128"/>
                        </a:rPr>
                        <a:t>3</a:t>
                      </a:r>
                      <a:endParaRPr kumimoji="1" lang="ja-JP" altLang="en-US" sz="1100" b="0">
                        <a:latin typeface="Meiryo" panose="020B0604030504040204" pitchFamily="34" charset="-128"/>
                        <a:ea typeface="Meiryo" panose="020B0604030504040204" pitchFamily="34" charset="-128"/>
                      </a:endParaRPr>
                    </a:p>
                  </a:txBody>
                  <a:tcPr marL="129222" marR="129222" marT="64611" marB="64611">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algn="l"/>
                      <a:r>
                        <a:rPr kumimoji="1" lang="ja-JP" altLang="en-US" sz="1100" b="0">
                          <a:solidFill>
                            <a:schemeClr val="tx1">
                              <a:lumMod val="75000"/>
                            </a:schemeClr>
                          </a:solidFill>
                          <a:latin typeface="Meiryo" panose="020B0604030504040204" pitchFamily="34" charset="-128"/>
                          <a:ea typeface="Meiryo" panose="020B0604030504040204" pitchFamily="34" charset="-128"/>
                        </a:rPr>
                        <a:t>共通セキュリティグループ</a:t>
                      </a:r>
                    </a:p>
                  </a:txBody>
                  <a:tcPr marL="66000" marR="66000" marT="64611" marB="64611">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r>
                        <a:rPr kumimoji="1" lang="ja-JP" altLang="en-US" sz="1100" b="0">
                          <a:solidFill>
                            <a:schemeClr val="tx1">
                              <a:lumMod val="75000"/>
                            </a:schemeClr>
                          </a:solidFill>
                          <a:latin typeface="Meiryo" panose="020B0604030504040204" pitchFamily="34" charset="-128"/>
                          <a:ea typeface="Meiryo" panose="020B0604030504040204" pitchFamily="34" charset="-128"/>
                        </a:rPr>
                        <a:t>共通のセキュリティグループが適用されていること</a:t>
                      </a:r>
                      <a:endParaRPr kumimoji="1" lang="en-US" altLang="ja-JP" sz="1100" b="0" dirty="0">
                        <a:solidFill>
                          <a:schemeClr val="tx1">
                            <a:lumMod val="75000"/>
                          </a:schemeClr>
                        </a:solidFill>
                        <a:latin typeface="Meiryo" panose="020B0604030504040204" pitchFamily="34" charset="-128"/>
                        <a:ea typeface="Meiryo" panose="020B0604030504040204" pitchFamily="34" charset="-128"/>
                      </a:endParaRPr>
                    </a:p>
                  </a:txBody>
                  <a:tcPr marL="66000" marR="66000" marT="64611" marB="64611">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171450" indent="-171450">
                        <a:buFont typeface="Arial" panose="020B0604020202020204" pitchFamily="34" charset="0"/>
                        <a:buChar char="•"/>
                      </a:pPr>
                      <a:r>
                        <a:rPr kumimoji="1" lang="ja-JP" altLang="en-US" sz="1100" b="0">
                          <a:solidFill>
                            <a:schemeClr val="tx1">
                              <a:lumMod val="75000"/>
                            </a:schemeClr>
                          </a:solidFill>
                          <a:latin typeface="Meiryo" panose="020B0604030504040204" pitchFamily="34" charset="-128"/>
                          <a:ea typeface="Meiryo" panose="020B0604030504040204" pitchFamily="34" charset="-128"/>
                        </a:rPr>
                        <a:t>不準拠リソースを検出する</a:t>
                      </a:r>
                      <a:r>
                        <a:rPr kumimoji="1" lang="en-US" altLang="ja-JP" sz="1100" b="0" dirty="0">
                          <a:solidFill>
                            <a:schemeClr val="tx1">
                              <a:lumMod val="75000"/>
                            </a:schemeClr>
                          </a:solidFill>
                          <a:latin typeface="Meiryo" panose="020B0604030504040204" pitchFamily="34" charset="-128"/>
                          <a:ea typeface="Meiryo" panose="020B0604030504040204" pitchFamily="34" charset="-128"/>
                        </a:rPr>
                        <a:t>(</a:t>
                      </a:r>
                      <a:r>
                        <a:rPr kumimoji="1" lang="ja-JP" altLang="en-US" sz="1100" b="0">
                          <a:solidFill>
                            <a:schemeClr val="tx1">
                              <a:lumMod val="75000"/>
                            </a:schemeClr>
                          </a:solidFill>
                          <a:latin typeface="Meiryo" panose="020B0604030504040204" pitchFamily="34" charset="-128"/>
                          <a:ea typeface="Meiryo" panose="020B0604030504040204" pitchFamily="34" charset="-128"/>
                        </a:rPr>
                        <a:t>自動適用なし</a:t>
                      </a:r>
                      <a:r>
                        <a:rPr kumimoji="1" lang="en-US" altLang="ja-JP" sz="1100" b="0" dirty="0">
                          <a:solidFill>
                            <a:schemeClr val="tx1">
                              <a:lumMod val="75000"/>
                            </a:schemeClr>
                          </a:solidFill>
                          <a:latin typeface="Meiryo" panose="020B0604030504040204" pitchFamily="34" charset="-128"/>
                          <a:ea typeface="Meiryo" panose="020B0604030504040204" pitchFamily="34" charset="-128"/>
                        </a:rPr>
                        <a:t>)</a:t>
                      </a:r>
                    </a:p>
                    <a:p>
                      <a:pPr marL="171450" indent="-171450">
                        <a:buFont typeface="Arial" panose="020B0604020202020204" pitchFamily="34" charset="0"/>
                        <a:buChar char="•"/>
                      </a:pPr>
                      <a:r>
                        <a:rPr kumimoji="1" lang="ja-JP" altLang="en-US" sz="1100" b="0">
                          <a:solidFill>
                            <a:schemeClr val="tx1">
                              <a:lumMod val="75000"/>
                            </a:schemeClr>
                          </a:solidFill>
                          <a:latin typeface="Meiryo" panose="020B0604030504040204" pitchFamily="34" charset="-128"/>
                          <a:ea typeface="Meiryo" panose="020B0604030504040204" pitchFamily="34" charset="-128"/>
                        </a:rPr>
                        <a:t>不準拠リソースに自動でポリシーを適用する</a:t>
                      </a:r>
                    </a:p>
                  </a:txBody>
                  <a:tcPr marL="66000" marR="66000" marT="64611" marB="64611">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6858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1" lang="ja-JP" altLang="en-US" sz="1100" b="0">
                          <a:solidFill>
                            <a:schemeClr val="tx1">
                              <a:lumMod val="75000"/>
                            </a:schemeClr>
                          </a:solidFill>
                          <a:latin typeface="Meiryo" panose="020B0604030504040204" pitchFamily="34" charset="-128"/>
                          <a:ea typeface="Meiryo" panose="020B0604030504040204" pitchFamily="34" charset="-128"/>
                        </a:rPr>
                        <a:t>アカウント、タグ、リソースのタイプ</a:t>
                      </a:r>
                      <a:r>
                        <a:rPr kumimoji="1" lang="en-US" altLang="ja-JP" sz="1100" b="0" dirty="0">
                          <a:solidFill>
                            <a:schemeClr val="tx1">
                              <a:lumMod val="75000"/>
                            </a:schemeClr>
                          </a:solidFill>
                          <a:latin typeface="Meiryo" panose="020B0604030504040204" pitchFamily="34" charset="-128"/>
                          <a:ea typeface="Meiryo" panose="020B0604030504040204" pitchFamily="34" charset="-128"/>
                        </a:rPr>
                        <a:t>(EC2, ENI, ALB, CLB)</a:t>
                      </a:r>
                      <a:r>
                        <a:rPr kumimoji="1" lang="ja-JP" altLang="en-US" sz="1100" b="0">
                          <a:solidFill>
                            <a:schemeClr val="tx1">
                              <a:lumMod val="75000"/>
                            </a:schemeClr>
                          </a:solidFill>
                          <a:latin typeface="Meiryo" panose="020B0604030504040204" pitchFamily="34" charset="-128"/>
                          <a:ea typeface="Meiryo" panose="020B0604030504040204" pitchFamily="34" charset="-128"/>
                        </a:rPr>
                        <a:t>により対象のリソースを指定</a:t>
                      </a:r>
                      <a:endParaRPr kumimoji="1" lang="en-US" altLang="ja-JP" sz="1100" b="0" dirty="0">
                        <a:solidFill>
                          <a:schemeClr val="tx1">
                            <a:lumMod val="75000"/>
                          </a:schemeClr>
                        </a:solidFill>
                        <a:latin typeface="Meiryo" panose="020B0604030504040204" pitchFamily="34" charset="-128"/>
                        <a:ea typeface="Meiryo" panose="020B0604030504040204" pitchFamily="34" charset="-128"/>
                      </a:endParaRPr>
                    </a:p>
                  </a:txBody>
                  <a:tcPr marL="66000" marR="66000" marT="64611" marB="64611">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799555714"/>
                  </a:ext>
                </a:extLst>
              </a:tr>
              <a:tr h="624522">
                <a:tc>
                  <a:txBody>
                    <a:bodyPr/>
                    <a:lstStyle/>
                    <a:p>
                      <a:pPr algn="ctr"/>
                      <a:r>
                        <a:rPr kumimoji="1" lang="en-US" altLang="ja-JP" sz="1100" b="0" dirty="0">
                          <a:latin typeface="Meiryo" panose="020B0604030504040204" pitchFamily="34" charset="-128"/>
                          <a:ea typeface="Meiryo" panose="020B0604030504040204" pitchFamily="34" charset="-128"/>
                        </a:rPr>
                        <a:t>4</a:t>
                      </a:r>
                      <a:endParaRPr kumimoji="1" lang="ja-JP" altLang="en-US" sz="1100" b="0">
                        <a:latin typeface="Meiryo" panose="020B0604030504040204" pitchFamily="34" charset="-128"/>
                        <a:ea typeface="Meiryo" panose="020B0604030504040204" pitchFamily="34" charset="-128"/>
                      </a:endParaRPr>
                    </a:p>
                  </a:txBody>
                  <a:tcPr marL="129222" marR="129222" marT="64611" marB="64611">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1" lang="ja-JP" altLang="en-US" sz="1100" b="0">
                          <a:solidFill>
                            <a:schemeClr val="tx1">
                              <a:lumMod val="75000"/>
                            </a:schemeClr>
                          </a:solidFill>
                          <a:latin typeface="Meiryo" panose="020B0604030504040204" pitchFamily="34" charset="-128"/>
                          <a:ea typeface="Meiryo" panose="020B0604030504040204" pitchFamily="34" charset="-128"/>
                        </a:rPr>
                        <a:t>コンテンツ監査セキュリティグループ</a:t>
                      </a:r>
                    </a:p>
                  </a:txBody>
                  <a:tcPr marL="66000" marR="66000" marT="64611" marB="64611">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r>
                        <a:rPr kumimoji="1" lang="ja-JP" altLang="en-US" sz="1100" b="0" dirty="0">
                          <a:solidFill>
                            <a:schemeClr val="tx1">
                              <a:lumMod val="75000"/>
                            </a:schemeClr>
                          </a:solidFill>
                          <a:latin typeface="Meiryo" panose="020B0604030504040204" pitchFamily="34" charset="-128"/>
                          <a:ea typeface="Meiryo" panose="020B0604030504040204" pitchFamily="34" charset="-128"/>
                        </a:rPr>
                        <a:t>設定したセキュリティグループの適用ルールに従っていること</a:t>
                      </a:r>
                    </a:p>
                  </a:txBody>
                  <a:tcPr marL="66000" marR="66000" marT="64611" marB="64611">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171450" indent="-171450">
                        <a:buFont typeface="Arial" panose="020B0604020202020204" pitchFamily="34" charset="0"/>
                        <a:buChar char="•"/>
                      </a:pPr>
                      <a:r>
                        <a:rPr kumimoji="1" lang="ja-JP" altLang="en-US" sz="1100" b="0">
                          <a:solidFill>
                            <a:schemeClr val="tx1">
                              <a:lumMod val="75000"/>
                            </a:schemeClr>
                          </a:solidFill>
                          <a:latin typeface="Meiryo" panose="020B0604030504040204" pitchFamily="34" charset="-128"/>
                          <a:ea typeface="Meiryo" panose="020B0604030504040204" pitchFamily="34" charset="-128"/>
                        </a:rPr>
                        <a:t>不準拠リソースを検出する</a:t>
                      </a:r>
                      <a:r>
                        <a:rPr kumimoji="1" lang="en-US" altLang="ja-JP" sz="1100" b="0" dirty="0">
                          <a:solidFill>
                            <a:schemeClr val="tx1">
                              <a:lumMod val="75000"/>
                            </a:schemeClr>
                          </a:solidFill>
                          <a:latin typeface="Meiryo" panose="020B0604030504040204" pitchFamily="34" charset="-128"/>
                          <a:ea typeface="Meiryo" panose="020B0604030504040204" pitchFamily="34" charset="-128"/>
                        </a:rPr>
                        <a:t>(</a:t>
                      </a:r>
                      <a:r>
                        <a:rPr kumimoji="1" lang="ja-JP" altLang="en-US" sz="1100" b="0">
                          <a:solidFill>
                            <a:schemeClr val="tx1">
                              <a:lumMod val="75000"/>
                            </a:schemeClr>
                          </a:solidFill>
                          <a:latin typeface="Meiryo" panose="020B0604030504040204" pitchFamily="34" charset="-128"/>
                          <a:ea typeface="Meiryo" panose="020B0604030504040204" pitchFamily="34" charset="-128"/>
                        </a:rPr>
                        <a:t>自動適用なし</a:t>
                      </a:r>
                      <a:r>
                        <a:rPr kumimoji="1" lang="en-US" altLang="ja-JP" sz="1100" b="0" dirty="0">
                          <a:solidFill>
                            <a:schemeClr val="tx1">
                              <a:lumMod val="75000"/>
                            </a:schemeClr>
                          </a:solidFill>
                          <a:latin typeface="Meiryo" panose="020B0604030504040204" pitchFamily="34" charset="-128"/>
                          <a:ea typeface="Meiryo" panose="020B0604030504040204" pitchFamily="34" charset="-128"/>
                        </a:rPr>
                        <a:t>)</a:t>
                      </a:r>
                    </a:p>
                    <a:p>
                      <a:pPr marL="171450" indent="-171450">
                        <a:buFont typeface="Arial" panose="020B0604020202020204" pitchFamily="34" charset="0"/>
                        <a:buChar char="•"/>
                      </a:pPr>
                      <a:r>
                        <a:rPr kumimoji="1" lang="ja-JP" altLang="en-US" sz="1100" b="0">
                          <a:solidFill>
                            <a:schemeClr val="tx1">
                              <a:lumMod val="75000"/>
                            </a:schemeClr>
                          </a:solidFill>
                          <a:latin typeface="Meiryo" panose="020B0604030504040204" pitchFamily="34" charset="-128"/>
                          <a:ea typeface="Meiryo" panose="020B0604030504040204" pitchFamily="34" charset="-128"/>
                        </a:rPr>
                        <a:t>不準拠リソースに自動でポリシーを適用する</a:t>
                      </a:r>
                    </a:p>
                  </a:txBody>
                  <a:tcPr marL="66000" marR="66000" marT="64611" marB="64611">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1" lang="ja-JP" altLang="en-US" sz="1100" b="0">
                          <a:solidFill>
                            <a:schemeClr val="tx1">
                              <a:lumMod val="75000"/>
                            </a:schemeClr>
                          </a:solidFill>
                          <a:latin typeface="Meiryo" panose="020B0604030504040204" pitchFamily="34" charset="-128"/>
                          <a:ea typeface="Meiryo" panose="020B0604030504040204" pitchFamily="34" charset="-128"/>
                        </a:rPr>
                        <a:t>アカウント、タグ、リソースのタイプ</a:t>
                      </a:r>
                      <a:r>
                        <a:rPr kumimoji="1" lang="en-US" altLang="ja-JP" sz="1100" b="0" dirty="0">
                          <a:solidFill>
                            <a:schemeClr val="tx1">
                              <a:lumMod val="75000"/>
                            </a:schemeClr>
                          </a:solidFill>
                          <a:latin typeface="Meiryo" panose="020B0604030504040204" pitchFamily="34" charset="-128"/>
                          <a:ea typeface="Meiryo" panose="020B0604030504040204" pitchFamily="34" charset="-128"/>
                        </a:rPr>
                        <a:t>(EC2, ENI, </a:t>
                      </a:r>
                      <a:r>
                        <a:rPr kumimoji="1" lang="ja-JP" altLang="en-US" sz="1100" b="0">
                          <a:solidFill>
                            <a:schemeClr val="tx1">
                              <a:lumMod val="75000"/>
                            </a:schemeClr>
                          </a:solidFill>
                          <a:latin typeface="Meiryo" panose="020B0604030504040204" pitchFamily="34" charset="-128"/>
                          <a:ea typeface="Meiryo" panose="020B0604030504040204" pitchFamily="34" charset="-128"/>
                        </a:rPr>
                        <a:t>セキュリティグループ</a:t>
                      </a:r>
                      <a:r>
                        <a:rPr kumimoji="1" lang="en-US" altLang="ja-JP" sz="1100" b="0" dirty="0">
                          <a:solidFill>
                            <a:schemeClr val="tx1">
                              <a:lumMod val="75000"/>
                            </a:schemeClr>
                          </a:solidFill>
                          <a:latin typeface="Meiryo" panose="020B0604030504040204" pitchFamily="34" charset="-128"/>
                          <a:ea typeface="Meiryo" panose="020B0604030504040204" pitchFamily="34" charset="-128"/>
                        </a:rPr>
                        <a:t>)</a:t>
                      </a:r>
                      <a:r>
                        <a:rPr kumimoji="1" lang="ja-JP" altLang="en-US" sz="1100" b="0">
                          <a:solidFill>
                            <a:schemeClr val="tx1">
                              <a:lumMod val="75000"/>
                            </a:schemeClr>
                          </a:solidFill>
                          <a:latin typeface="Meiryo" panose="020B0604030504040204" pitchFamily="34" charset="-128"/>
                          <a:ea typeface="Meiryo" panose="020B0604030504040204" pitchFamily="34" charset="-128"/>
                        </a:rPr>
                        <a:t>により対象のリソースを指定</a:t>
                      </a:r>
                      <a:endParaRPr kumimoji="1" lang="en-US" altLang="ja-JP" sz="1100" b="0" dirty="0">
                        <a:solidFill>
                          <a:schemeClr val="tx1">
                            <a:lumMod val="75000"/>
                          </a:schemeClr>
                        </a:solidFill>
                        <a:latin typeface="Meiryo" panose="020B0604030504040204" pitchFamily="34" charset="-128"/>
                        <a:ea typeface="Meiryo" panose="020B0604030504040204" pitchFamily="34" charset="-128"/>
                      </a:endParaRPr>
                    </a:p>
                  </a:txBody>
                  <a:tcPr marL="66000" marR="66000" marT="64611" marB="64611">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787015495"/>
                  </a:ext>
                </a:extLst>
              </a:tr>
              <a:tr h="789622">
                <a:tc>
                  <a:txBody>
                    <a:bodyPr/>
                    <a:lstStyle/>
                    <a:p>
                      <a:pPr algn="ctr"/>
                      <a:r>
                        <a:rPr kumimoji="1" lang="en-US" altLang="ja-JP" sz="1100" b="0" dirty="0">
                          <a:latin typeface="Meiryo" panose="020B0604030504040204" pitchFamily="34" charset="-128"/>
                          <a:ea typeface="Meiryo" panose="020B0604030504040204" pitchFamily="34" charset="-128"/>
                        </a:rPr>
                        <a:t>5</a:t>
                      </a:r>
                      <a:endParaRPr kumimoji="1" lang="ja-JP" altLang="en-US" sz="1100" b="0">
                        <a:latin typeface="Meiryo" panose="020B0604030504040204" pitchFamily="34" charset="-128"/>
                        <a:ea typeface="Meiryo" panose="020B0604030504040204" pitchFamily="34" charset="-128"/>
                      </a:endParaRPr>
                    </a:p>
                  </a:txBody>
                  <a:tcPr marL="129222" marR="129222" marT="64611" marB="64611">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1" lang="ja-JP" altLang="en-US" sz="1100" b="0">
                          <a:solidFill>
                            <a:schemeClr val="tx1">
                              <a:lumMod val="75000"/>
                            </a:schemeClr>
                          </a:solidFill>
                          <a:latin typeface="Meiryo" panose="020B0604030504040204" pitchFamily="34" charset="-128"/>
                          <a:ea typeface="Meiryo" panose="020B0604030504040204" pitchFamily="34" charset="-128"/>
                        </a:rPr>
                        <a:t>使用状況監査セキュリティグループ</a:t>
                      </a:r>
                    </a:p>
                  </a:txBody>
                  <a:tcPr marL="66000" marR="66000" marT="64611" marB="64611">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171450" indent="-171450">
                        <a:buFont typeface="Arial" panose="020B0604020202020204" pitchFamily="34" charset="0"/>
                        <a:buChar char="•"/>
                      </a:pPr>
                      <a:r>
                        <a:rPr kumimoji="1" lang="ja-JP" altLang="en-US" sz="1100" b="0">
                          <a:solidFill>
                            <a:schemeClr val="tx1">
                              <a:lumMod val="75000"/>
                            </a:schemeClr>
                          </a:solidFill>
                          <a:latin typeface="Meiryo" panose="020B0604030504040204" pitchFamily="34" charset="-128"/>
                          <a:ea typeface="Meiryo" panose="020B0604030504040204" pitchFamily="34" charset="-128"/>
                        </a:rPr>
                        <a:t>セキュリティグループは少なくとも</a:t>
                      </a:r>
                      <a:r>
                        <a:rPr kumimoji="1" lang="en-US" altLang="ja-JP" sz="1100" b="0" dirty="0">
                          <a:solidFill>
                            <a:schemeClr val="tx1">
                              <a:lumMod val="75000"/>
                            </a:schemeClr>
                          </a:solidFill>
                          <a:latin typeface="Meiryo" panose="020B0604030504040204" pitchFamily="34" charset="-128"/>
                          <a:ea typeface="Meiryo" panose="020B0604030504040204" pitchFamily="34" charset="-128"/>
                        </a:rPr>
                        <a:t>1</a:t>
                      </a:r>
                      <a:r>
                        <a:rPr kumimoji="1" lang="ja-JP" altLang="en-US" sz="1100" b="0">
                          <a:solidFill>
                            <a:schemeClr val="tx1">
                              <a:lumMod val="75000"/>
                            </a:schemeClr>
                          </a:solidFill>
                          <a:latin typeface="Meiryo" panose="020B0604030504040204" pitchFamily="34" charset="-128"/>
                          <a:ea typeface="Meiryo" panose="020B0604030504040204" pitchFamily="34" charset="-128"/>
                        </a:rPr>
                        <a:t>つのリソースに対して適用されていること</a:t>
                      </a:r>
                      <a:endParaRPr kumimoji="1" lang="en-US" altLang="ja-JP" sz="1100" b="0" dirty="0">
                        <a:solidFill>
                          <a:schemeClr val="tx1">
                            <a:lumMod val="75000"/>
                          </a:schemeClr>
                        </a:solidFill>
                        <a:latin typeface="Meiryo" panose="020B0604030504040204" pitchFamily="34" charset="-128"/>
                        <a:ea typeface="Meiryo" panose="020B0604030504040204" pitchFamily="34" charset="-128"/>
                      </a:endParaRPr>
                    </a:p>
                    <a:p>
                      <a:pPr marL="171450" indent="-171450">
                        <a:buFont typeface="Arial" panose="020B0604020202020204" pitchFamily="34" charset="0"/>
                        <a:buChar char="•"/>
                      </a:pPr>
                      <a:r>
                        <a:rPr kumimoji="1" lang="ja-JP" altLang="en-US" sz="1100" b="0">
                          <a:solidFill>
                            <a:schemeClr val="tx1">
                              <a:lumMod val="75000"/>
                            </a:schemeClr>
                          </a:solidFill>
                          <a:latin typeface="Meiryo" panose="020B0604030504040204" pitchFamily="34" charset="-128"/>
                          <a:ea typeface="Meiryo" panose="020B0604030504040204" pitchFamily="34" charset="-128"/>
                        </a:rPr>
                        <a:t>セキュリティグループが重複</a:t>
                      </a:r>
                      <a:r>
                        <a:rPr kumimoji="1" lang="en-US" altLang="ja-JP" sz="1100" b="0" dirty="0">
                          <a:solidFill>
                            <a:schemeClr val="tx1">
                              <a:lumMod val="75000"/>
                            </a:schemeClr>
                          </a:solidFill>
                          <a:latin typeface="Meiryo" panose="020B0604030504040204" pitchFamily="34" charset="-128"/>
                          <a:ea typeface="Meiryo" panose="020B0604030504040204" pitchFamily="34" charset="-128"/>
                        </a:rPr>
                        <a:t>(VPC</a:t>
                      </a:r>
                      <a:r>
                        <a:rPr kumimoji="1" lang="ja-JP" altLang="en-US" sz="1100" b="0">
                          <a:solidFill>
                            <a:schemeClr val="tx1">
                              <a:lumMod val="75000"/>
                            </a:schemeClr>
                          </a:solidFill>
                          <a:latin typeface="Meiryo" panose="020B0604030504040204" pitchFamily="34" charset="-128"/>
                          <a:ea typeface="Meiryo" panose="020B0604030504040204" pitchFamily="34" charset="-128"/>
                        </a:rPr>
                        <a:t>内でまったく同じルールセット</a:t>
                      </a:r>
                      <a:r>
                        <a:rPr kumimoji="1" lang="en-US" altLang="ja-JP" sz="1100" b="0" dirty="0">
                          <a:solidFill>
                            <a:schemeClr val="tx1">
                              <a:lumMod val="75000"/>
                            </a:schemeClr>
                          </a:solidFill>
                          <a:latin typeface="Meiryo" panose="020B0604030504040204" pitchFamily="34" charset="-128"/>
                          <a:ea typeface="Meiryo" panose="020B0604030504040204" pitchFamily="34" charset="-128"/>
                        </a:rPr>
                        <a:t>)</a:t>
                      </a:r>
                      <a:r>
                        <a:rPr kumimoji="1" lang="ja-JP" altLang="en-US" sz="1100" b="0">
                          <a:solidFill>
                            <a:schemeClr val="tx1">
                              <a:lumMod val="75000"/>
                            </a:schemeClr>
                          </a:solidFill>
                          <a:latin typeface="Meiryo" panose="020B0604030504040204" pitchFamily="34" charset="-128"/>
                          <a:ea typeface="Meiryo" panose="020B0604030504040204" pitchFamily="34" charset="-128"/>
                        </a:rPr>
                        <a:t>していないこと</a:t>
                      </a:r>
                      <a:endParaRPr kumimoji="1" lang="en-US" altLang="ja-JP" sz="1100" b="0" dirty="0">
                        <a:solidFill>
                          <a:schemeClr val="tx1">
                            <a:lumMod val="75000"/>
                          </a:schemeClr>
                        </a:solidFill>
                        <a:latin typeface="Meiryo" panose="020B0604030504040204" pitchFamily="34" charset="-128"/>
                        <a:ea typeface="Meiryo" panose="020B0604030504040204" pitchFamily="34" charset="-128"/>
                      </a:endParaRPr>
                    </a:p>
                  </a:txBody>
                  <a:tcPr marL="66000" marR="66000" marT="64611" marB="64611">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171450" indent="-171450">
                        <a:buFont typeface="Arial" panose="020B0604020202020204" pitchFamily="34" charset="0"/>
                        <a:buChar char="•"/>
                      </a:pPr>
                      <a:r>
                        <a:rPr kumimoji="1" lang="ja-JP" altLang="en-US" sz="1100" b="0">
                          <a:solidFill>
                            <a:schemeClr val="tx1">
                              <a:lumMod val="75000"/>
                            </a:schemeClr>
                          </a:solidFill>
                          <a:latin typeface="Meiryo" panose="020B0604030504040204" pitchFamily="34" charset="-128"/>
                          <a:ea typeface="Meiryo" panose="020B0604030504040204" pitchFamily="34" charset="-128"/>
                        </a:rPr>
                        <a:t>冗長なセキュリティグループを統合する</a:t>
                      </a:r>
                      <a:endParaRPr kumimoji="1" lang="en-US" altLang="ja-JP" sz="1100" b="0" dirty="0">
                        <a:solidFill>
                          <a:schemeClr val="tx1">
                            <a:lumMod val="75000"/>
                          </a:schemeClr>
                        </a:solidFill>
                        <a:latin typeface="Meiryo" panose="020B0604030504040204" pitchFamily="34" charset="-128"/>
                        <a:ea typeface="Meiryo" panose="020B0604030504040204" pitchFamily="34" charset="-128"/>
                      </a:endParaRPr>
                    </a:p>
                    <a:p>
                      <a:pPr marL="171450" indent="-171450">
                        <a:buFont typeface="Arial" panose="020B0604020202020204" pitchFamily="34" charset="0"/>
                        <a:buChar char="•"/>
                      </a:pPr>
                      <a:r>
                        <a:rPr kumimoji="1" lang="ja-JP" altLang="en-US" sz="1100" b="0">
                          <a:solidFill>
                            <a:schemeClr val="tx1">
                              <a:lumMod val="75000"/>
                            </a:schemeClr>
                          </a:solidFill>
                          <a:latin typeface="Meiryo" panose="020B0604030504040204" pitchFamily="34" charset="-128"/>
                          <a:ea typeface="Meiryo" panose="020B0604030504040204" pitchFamily="34" charset="-128"/>
                        </a:rPr>
                        <a:t>未使用のセキュリティグループを削除する</a:t>
                      </a:r>
                    </a:p>
                  </a:txBody>
                  <a:tcPr marL="66000" marR="66000" marT="64611" marB="64611">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1" lang="ja-JP" altLang="en-US" sz="1100" b="0">
                          <a:solidFill>
                            <a:schemeClr val="tx1">
                              <a:lumMod val="75000"/>
                            </a:schemeClr>
                          </a:solidFill>
                          <a:latin typeface="Meiryo" panose="020B0604030504040204" pitchFamily="34" charset="-128"/>
                          <a:ea typeface="Meiryo" panose="020B0604030504040204" pitchFamily="34" charset="-128"/>
                        </a:rPr>
                        <a:t>アカウント、タグにより対象のリソース</a:t>
                      </a:r>
                      <a:r>
                        <a:rPr kumimoji="1" lang="en-US" altLang="ja-JP" sz="1100" b="0" dirty="0">
                          <a:solidFill>
                            <a:schemeClr val="tx1">
                              <a:lumMod val="75000"/>
                            </a:schemeClr>
                          </a:solidFill>
                          <a:latin typeface="Meiryo" panose="020B0604030504040204" pitchFamily="34" charset="-128"/>
                          <a:ea typeface="Meiryo" panose="020B0604030504040204" pitchFamily="34" charset="-128"/>
                        </a:rPr>
                        <a:t>(</a:t>
                      </a:r>
                      <a:r>
                        <a:rPr kumimoji="1" lang="ja-JP" altLang="en-US" sz="1100" b="0">
                          <a:solidFill>
                            <a:schemeClr val="tx1">
                              <a:lumMod val="75000"/>
                            </a:schemeClr>
                          </a:solidFill>
                          <a:latin typeface="Meiryo" panose="020B0604030504040204" pitchFamily="34" charset="-128"/>
                          <a:ea typeface="Meiryo" panose="020B0604030504040204" pitchFamily="34" charset="-128"/>
                        </a:rPr>
                        <a:t>セキュリティグループ</a:t>
                      </a:r>
                      <a:r>
                        <a:rPr kumimoji="1" lang="en-US" altLang="ja-JP" sz="1100" b="0" dirty="0">
                          <a:solidFill>
                            <a:schemeClr val="tx1">
                              <a:lumMod val="75000"/>
                            </a:schemeClr>
                          </a:solidFill>
                          <a:latin typeface="Meiryo" panose="020B0604030504040204" pitchFamily="34" charset="-128"/>
                          <a:ea typeface="Meiryo" panose="020B0604030504040204" pitchFamily="34" charset="-128"/>
                        </a:rPr>
                        <a:t>)</a:t>
                      </a:r>
                      <a:r>
                        <a:rPr kumimoji="1" lang="ja-JP" altLang="en-US" sz="1100" b="0">
                          <a:solidFill>
                            <a:schemeClr val="tx1">
                              <a:lumMod val="75000"/>
                            </a:schemeClr>
                          </a:solidFill>
                          <a:latin typeface="Meiryo" panose="020B0604030504040204" pitchFamily="34" charset="-128"/>
                          <a:ea typeface="Meiryo" panose="020B0604030504040204" pitchFamily="34" charset="-128"/>
                        </a:rPr>
                        <a:t>を指定</a:t>
                      </a:r>
                      <a:endParaRPr kumimoji="1" lang="en-US" altLang="ja-JP" sz="1100" b="0" dirty="0">
                        <a:solidFill>
                          <a:schemeClr val="tx1">
                            <a:lumMod val="75000"/>
                          </a:schemeClr>
                        </a:solidFill>
                        <a:latin typeface="Meiryo" panose="020B0604030504040204" pitchFamily="34" charset="-128"/>
                        <a:ea typeface="Meiryo" panose="020B0604030504040204" pitchFamily="34" charset="-128"/>
                      </a:endParaRPr>
                    </a:p>
                  </a:txBody>
                  <a:tcPr marL="66000" marR="66000" marT="64611" marB="64611">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962721274"/>
                  </a:ext>
                </a:extLst>
              </a:tr>
              <a:tr h="954722">
                <a:tc>
                  <a:txBody>
                    <a:bodyPr/>
                    <a:lstStyle>
                      <a:lvl1pPr marL="0" algn="l" defTabSz="457200" rtl="0" eaLnBrk="1" latinLnBrk="0" hangingPunct="1">
                        <a:defRPr kumimoji="1" sz="1800" kern="1200">
                          <a:solidFill>
                            <a:schemeClr val="dk1"/>
                          </a:solidFill>
                          <a:latin typeface="Amazon Ember"/>
                          <a:ea typeface="メイリオ"/>
                        </a:defRPr>
                      </a:lvl1pPr>
                      <a:lvl2pPr marL="457200" algn="l" defTabSz="457200" rtl="0" eaLnBrk="1" latinLnBrk="0" hangingPunct="1">
                        <a:defRPr kumimoji="1" sz="1800" kern="1200">
                          <a:solidFill>
                            <a:schemeClr val="dk1"/>
                          </a:solidFill>
                          <a:latin typeface="Amazon Ember"/>
                          <a:ea typeface="メイリオ"/>
                        </a:defRPr>
                      </a:lvl2pPr>
                      <a:lvl3pPr marL="914400" algn="l" defTabSz="457200" rtl="0" eaLnBrk="1" latinLnBrk="0" hangingPunct="1">
                        <a:defRPr kumimoji="1" sz="1800" kern="1200">
                          <a:solidFill>
                            <a:schemeClr val="dk1"/>
                          </a:solidFill>
                          <a:latin typeface="Amazon Ember"/>
                          <a:ea typeface="メイリオ"/>
                        </a:defRPr>
                      </a:lvl3pPr>
                      <a:lvl4pPr marL="1371600" algn="l" defTabSz="457200" rtl="0" eaLnBrk="1" latinLnBrk="0" hangingPunct="1">
                        <a:defRPr kumimoji="1" sz="1800" kern="1200">
                          <a:solidFill>
                            <a:schemeClr val="dk1"/>
                          </a:solidFill>
                          <a:latin typeface="Amazon Ember"/>
                          <a:ea typeface="メイリオ"/>
                        </a:defRPr>
                      </a:lvl4pPr>
                      <a:lvl5pPr marL="1828800" algn="l" defTabSz="457200" rtl="0" eaLnBrk="1" latinLnBrk="0" hangingPunct="1">
                        <a:defRPr kumimoji="1" sz="1800" kern="1200">
                          <a:solidFill>
                            <a:schemeClr val="dk1"/>
                          </a:solidFill>
                          <a:latin typeface="Amazon Ember"/>
                          <a:ea typeface="メイリオ"/>
                        </a:defRPr>
                      </a:lvl5pPr>
                      <a:lvl6pPr marL="2286000" algn="l" defTabSz="457200" rtl="0" eaLnBrk="1" latinLnBrk="0" hangingPunct="1">
                        <a:defRPr kumimoji="1" sz="1800" kern="1200">
                          <a:solidFill>
                            <a:schemeClr val="dk1"/>
                          </a:solidFill>
                          <a:latin typeface="Amazon Ember"/>
                          <a:ea typeface="メイリオ"/>
                        </a:defRPr>
                      </a:lvl6pPr>
                      <a:lvl7pPr marL="2743200" algn="l" defTabSz="457200" rtl="0" eaLnBrk="1" latinLnBrk="0" hangingPunct="1">
                        <a:defRPr kumimoji="1" sz="1800" kern="1200">
                          <a:solidFill>
                            <a:schemeClr val="dk1"/>
                          </a:solidFill>
                          <a:latin typeface="Amazon Ember"/>
                          <a:ea typeface="メイリオ"/>
                        </a:defRPr>
                      </a:lvl7pPr>
                      <a:lvl8pPr marL="3200400" algn="l" defTabSz="457200" rtl="0" eaLnBrk="1" latinLnBrk="0" hangingPunct="1">
                        <a:defRPr kumimoji="1" sz="1800" kern="1200">
                          <a:solidFill>
                            <a:schemeClr val="dk1"/>
                          </a:solidFill>
                          <a:latin typeface="Amazon Ember"/>
                          <a:ea typeface="メイリオ"/>
                        </a:defRPr>
                      </a:lvl8pPr>
                      <a:lvl9pPr marL="3657600" algn="l" defTabSz="457200" rtl="0" eaLnBrk="1" latinLnBrk="0" hangingPunct="1">
                        <a:defRPr kumimoji="1" sz="1800" kern="1200">
                          <a:solidFill>
                            <a:schemeClr val="dk1"/>
                          </a:solidFill>
                          <a:latin typeface="Amazon Ember"/>
                          <a:ea typeface="メイリオ"/>
                        </a:defRPr>
                      </a:lvl9pPr>
                    </a:lstStyle>
                    <a:p>
                      <a:pPr algn="ctr"/>
                      <a:r>
                        <a:rPr kumimoji="1" lang="en-US" altLang="ja-JP" sz="1100" b="0" dirty="0">
                          <a:latin typeface="Meiryo" panose="020B0604030504040204" pitchFamily="34" charset="-128"/>
                          <a:ea typeface="Meiryo" panose="020B0604030504040204" pitchFamily="34" charset="-128"/>
                        </a:rPr>
                        <a:t>6</a:t>
                      </a:r>
                      <a:endParaRPr kumimoji="1" lang="ja-JP" altLang="en-US" sz="1100" b="0">
                        <a:latin typeface="Meiryo" panose="020B0604030504040204" pitchFamily="34" charset="-128"/>
                        <a:ea typeface="Meiryo" panose="020B0604030504040204" pitchFamily="34" charset="-128"/>
                      </a:endParaRPr>
                    </a:p>
                  </a:txBody>
                  <a:tcPr marL="129222" marR="129222" marT="64611" marB="64611">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algn="l"/>
                      <a:r>
                        <a:rPr kumimoji="1" lang="en-US" altLang="ja-JP" sz="1100" b="0" dirty="0">
                          <a:solidFill>
                            <a:schemeClr val="tx1">
                              <a:lumMod val="75000"/>
                            </a:schemeClr>
                          </a:solidFill>
                          <a:latin typeface="Meiryo" panose="020B0604030504040204" pitchFamily="34" charset="-128"/>
                          <a:ea typeface="Meiryo" panose="020B0604030504040204" pitchFamily="34" charset="-128"/>
                        </a:rPr>
                        <a:t>Network Firewall</a:t>
                      </a:r>
                      <a:endParaRPr kumimoji="1" lang="ja-JP" altLang="en-US" sz="1100" b="0">
                        <a:solidFill>
                          <a:schemeClr val="tx1">
                            <a:lumMod val="75000"/>
                          </a:schemeClr>
                        </a:solidFill>
                        <a:latin typeface="Meiryo" panose="020B0604030504040204" pitchFamily="34" charset="-128"/>
                        <a:ea typeface="Meiryo" panose="020B0604030504040204" pitchFamily="34" charset="-128"/>
                      </a:endParaRPr>
                    </a:p>
                  </a:txBody>
                  <a:tcPr marL="66000" marR="66000" marT="64611" marB="64611">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171450" marR="0" lvl="0" indent="-17145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ja-JP" altLang="en-US" sz="1100" b="0">
                          <a:solidFill>
                            <a:schemeClr val="tx1">
                              <a:lumMod val="75000"/>
                            </a:schemeClr>
                          </a:solidFill>
                          <a:latin typeface="Meiryo" panose="020B0604030504040204" pitchFamily="34" charset="-128"/>
                          <a:ea typeface="Meiryo" panose="020B0604030504040204" pitchFamily="34" charset="-128"/>
                        </a:rPr>
                        <a:t>指定したルールグループ</a:t>
                      </a:r>
                      <a:r>
                        <a:rPr kumimoji="1" lang="en-US" altLang="ja-JP" sz="1100" b="0" dirty="0">
                          <a:solidFill>
                            <a:schemeClr val="tx1">
                              <a:lumMod val="75000"/>
                            </a:schemeClr>
                          </a:solidFill>
                          <a:latin typeface="Meiryo" panose="020B0604030504040204" pitchFamily="34" charset="-128"/>
                          <a:ea typeface="Meiryo" panose="020B0604030504040204" pitchFamily="34" charset="-128"/>
                        </a:rPr>
                        <a:t>(</a:t>
                      </a:r>
                      <a:r>
                        <a:rPr kumimoji="1" lang="ja-JP" altLang="en-US" sz="1100" b="0">
                          <a:solidFill>
                            <a:schemeClr val="tx1">
                              <a:lumMod val="75000"/>
                            </a:schemeClr>
                          </a:solidFill>
                          <a:latin typeface="Meiryo" panose="020B0604030504040204" pitchFamily="34" charset="-128"/>
                          <a:ea typeface="Meiryo" panose="020B0604030504040204" pitchFamily="34" charset="-128"/>
                        </a:rPr>
                        <a:t>ステートレス</a:t>
                      </a:r>
                      <a:r>
                        <a:rPr kumimoji="1" lang="en-US" altLang="ja-JP" sz="1100" b="0" dirty="0">
                          <a:solidFill>
                            <a:schemeClr val="tx1">
                              <a:lumMod val="75000"/>
                            </a:schemeClr>
                          </a:solidFill>
                          <a:latin typeface="Meiryo" panose="020B0604030504040204" pitchFamily="34" charset="-128"/>
                          <a:ea typeface="Meiryo" panose="020B0604030504040204" pitchFamily="34" charset="-128"/>
                        </a:rPr>
                        <a:t>/</a:t>
                      </a:r>
                      <a:r>
                        <a:rPr kumimoji="1" lang="ja-JP" altLang="en-US" sz="1100" b="0">
                          <a:solidFill>
                            <a:schemeClr val="tx1">
                              <a:lumMod val="75000"/>
                            </a:schemeClr>
                          </a:solidFill>
                          <a:latin typeface="Meiryo" panose="020B0604030504040204" pitchFamily="34" charset="-128"/>
                          <a:ea typeface="Meiryo" panose="020B0604030504040204" pitchFamily="34" charset="-128"/>
                        </a:rPr>
                        <a:t>ステートフル</a:t>
                      </a:r>
                      <a:r>
                        <a:rPr kumimoji="1" lang="en-US" altLang="ja-JP" sz="1100" b="0" dirty="0">
                          <a:solidFill>
                            <a:schemeClr val="tx1">
                              <a:lumMod val="75000"/>
                            </a:schemeClr>
                          </a:solidFill>
                          <a:latin typeface="Meiryo" panose="020B0604030504040204" pitchFamily="34" charset="-128"/>
                          <a:ea typeface="Meiryo" panose="020B0604030504040204" pitchFamily="34" charset="-128"/>
                        </a:rPr>
                        <a:t>)</a:t>
                      </a:r>
                      <a:r>
                        <a:rPr kumimoji="1" lang="ja-JP" altLang="en-US" sz="1100" b="0">
                          <a:solidFill>
                            <a:schemeClr val="tx1">
                              <a:lumMod val="75000"/>
                            </a:schemeClr>
                          </a:solidFill>
                          <a:latin typeface="Meiryo" panose="020B0604030504040204" pitchFamily="34" charset="-128"/>
                          <a:ea typeface="Meiryo" panose="020B0604030504040204" pitchFamily="34" charset="-128"/>
                        </a:rPr>
                        <a:t>が適用されていること</a:t>
                      </a:r>
                      <a:endParaRPr kumimoji="1" lang="en-US" altLang="ja-JP" sz="1100" b="0" dirty="0">
                        <a:solidFill>
                          <a:schemeClr val="tx1">
                            <a:lumMod val="75000"/>
                          </a:schemeClr>
                        </a:solidFill>
                        <a:latin typeface="Meiryo" panose="020B0604030504040204" pitchFamily="34" charset="-128"/>
                        <a:ea typeface="Meiryo" panose="020B0604030504040204" pitchFamily="34" charset="-128"/>
                      </a:endParaRPr>
                    </a:p>
                    <a:p>
                      <a:pPr marL="171450" marR="0" lvl="0" indent="-17145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ja-JP" altLang="en-US" sz="1100" b="0">
                          <a:solidFill>
                            <a:schemeClr val="tx1">
                              <a:lumMod val="75000"/>
                            </a:schemeClr>
                          </a:solidFill>
                          <a:latin typeface="Meiryo" panose="020B0604030504040204" pitchFamily="34" charset="-128"/>
                          <a:ea typeface="Meiryo" panose="020B0604030504040204" pitchFamily="34" charset="-128"/>
                        </a:rPr>
                        <a:t>ルールに該当しなかった場合のデフォルトアクションが指定されたルールに従っていること</a:t>
                      </a:r>
                      <a:endParaRPr kumimoji="1" lang="en-US" altLang="ja-JP" sz="1100" b="0" dirty="0">
                        <a:solidFill>
                          <a:schemeClr val="tx1">
                            <a:lumMod val="75000"/>
                          </a:schemeClr>
                        </a:solidFill>
                        <a:latin typeface="Meiryo" panose="020B0604030504040204" pitchFamily="34" charset="-128"/>
                        <a:ea typeface="Meiryo" panose="020B0604030504040204" pitchFamily="34" charset="-128"/>
                      </a:endParaRPr>
                    </a:p>
                    <a:p>
                      <a:pPr marL="171450" marR="0" lvl="0" indent="-17145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ja-JP" altLang="en-US" sz="1100" b="0">
                          <a:solidFill>
                            <a:schemeClr val="tx1">
                              <a:lumMod val="75000"/>
                            </a:schemeClr>
                          </a:solidFill>
                          <a:latin typeface="Meiryo" panose="020B0604030504040204" pitchFamily="34" charset="-128"/>
                          <a:ea typeface="Meiryo" panose="020B0604030504040204" pitchFamily="34" charset="-128"/>
                        </a:rPr>
                        <a:t>エンドポイント設置ルール</a:t>
                      </a:r>
                      <a:r>
                        <a:rPr kumimoji="1" lang="en-US" altLang="ja-JP" sz="1100" b="0" dirty="0">
                          <a:solidFill>
                            <a:schemeClr val="tx1">
                              <a:lumMod val="75000"/>
                            </a:schemeClr>
                          </a:solidFill>
                          <a:latin typeface="Meiryo" panose="020B0604030504040204" pitchFamily="34" charset="-128"/>
                          <a:ea typeface="Meiryo" panose="020B0604030504040204" pitchFamily="34" charset="-128"/>
                        </a:rPr>
                        <a:t>(</a:t>
                      </a:r>
                      <a:r>
                        <a:rPr kumimoji="1" lang="ja-JP" altLang="en-US" sz="1100" b="0">
                          <a:solidFill>
                            <a:schemeClr val="tx1">
                              <a:lumMod val="75000"/>
                            </a:schemeClr>
                          </a:solidFill>
                          <a:latin typeface="Meiryo" panose="020B0604030504040204" pitchFamily="34" charset="-128"/>
                          <a:ea typeface="Meiryo" panose="020B0604030504040204" pitchFamily="34" charset="-128"/>
                        </a:rPr>
                        <a:t>単一</a:t>
                      </a:r>
                      <a:r>
                        <a:rPr kumimoji="1" lang="en-US" altLang="ja-JP" sz="1100" b="0" dirty="0">
                          <a:solidFill>
                            <a:schemeClr val="tx1">
                              <a:lumMod val="75000"/>
                            </a:schemeClr>
                          </a:solidFill>
                          <a:latin typeface="Meiryo" panose="020B0604030504040204" pitchFamily="34" charset="-128"/>
                          <a:ea typeface="Meiryo" panose="020B0604030504040204" pitchFamily="34" charset="-128"/>
                        </a:rPr>
                        <a:t>/</a:t>
                      </a:r>
                      <a:r>
                        <a:rPr kumimoji="1" lang="ja-JP" altLang="en-US" sz="1100" b="0">
                          <a:solidFill>
                            <a:schemeClr val="tx1">
                              <a:lumMod val="75000"/>
                            </a:schemeClr>
                          </a:solidFill>
                          <a:latin typeface="Meiryo" panose="020B0604030504040204" pitchFamily="34" charset="-128"/>
                          <a:ea typeface="Meiryo" panose="020B0604030504040204" pitchFamily="34" charset="-128"/>
                        </a:rPr>
                        <a:t>複数</a:t>
                      </a:r>
                      <a:r>
                        <a:rPr kumimoji="1" lang="en-US" altLang="ja-JP" sz="1100" b="0" dirty="0">
                          <a:solidFill>
                            <a:schemeClr val="tx1">
                              <a:lumMod val="75000"/>
                            </a:schemeClr>
                          </a:solidFill>
                          <a:latin typeface="Meiryo" panose="020B0604030504040204" pitchFamily="34" charset="-128"/>
                          <a:ea typeface="Meiryo" panose="020B0604030504040204" pitchFamily="34" charset="-128"/>
                        </a:rPr>
                        <a:t>)</a:t>
                      </a:r>
                      <a:r>
                        <a:rPr kumimoji="1" lang="ja-JP" altLang="en-US" sz="1100" b="0">
                          <a:solidFill>
                            <a:schemeClr val="tx1">
                              <a:lumMod val="75000"/>
                            </a:schemeClr>
                          </a:solidFill>
                          <a:latin typeface="Meiryo" panose="020B0604030504040204" pitchFamily="34" charset="-128"/>
                          <a:ea typeface="Meiryo" panose="020B0604030504040204" pitchFamily="34" charset="-128"/>
                        </a:rPr>
                        <a:t>に従っていること</a:t>
                      </a:r>
                      <a:endParaRPr kumimoji="1" lang="en-US" altLang="ja-JP" sz="1100" b="0" dirty="0">
                        <a:solidFill>
                          <a:schemeClr val="tx1">
                            <a:lumMod val="75000"/>
                          </a:schemeClr>
                        </a:solidFill>
                        <a:latin typeface="Meiryo" panose="020B0604030504040204" pitchFamily="34" charset="-128"/>
                        <a:ea typeface="Meiryo" panose="020B0604030504040204" pitchFamily="34" charset="-128"/>
                      </a:endParaRPr>
                    </a:p>
                  </a:txBody>
                  <a:tcPr marL="66000" marR="66000" marT="64611" marB="64611">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indent="0">
                        <a:buFont typeface="Arial" panose="020B0604020202020204" pitchFamily="34" charset="0"/>
                        <a:buNone/>
                      </a:pPr>
                      <a:r>
                        <a:rPr kumimoji="1" lang="ja-JP" altLang="en-US" sz="1100" b="0" dirty="0">
                          <a:solidFill>
                            <a:schemeClr val="tx1">
                              <a:lumMod val="75000"/>
                            </a:schemeClr>
                          </a:solidFill>
                          <a:latin typeface="Meiryo" panose="020B0604030504040204" pitchFamily="34" charset="-128"/>
                          <a:ea typeface="Meiryo" panose="020B0604030504040204" pitchFamily="34" charset="-128"/>
                        </a:rPr>
                        <a:t>ルールで定義した</a:t>
                      </a:r>
                      <a:r>
                        <a:rPr kumimoji="1" lang="en-US" altLang="ja-JP" sz="1100" b="0" dirty="0">
                          <a:solidFill>
                            <a:schemeClr val="tx1">
                              <a:lumMod val="75000"/>
                            </a:schemeClr>
                          </a:solidFill>
                          <a:latin typeface="Meiryo" panose="020B0604030504040204" pitchFamily="34" charset="-128"/>
                          <a:ea typeface="Meiryo" panose="020B0604030504040204" pitchFamily="34" charset="-128"/>
                        </a:rPr>
                        <a:t>Firewall</a:t>
                      </a:r>
                      <a:r>
                        <a:rPr kumimoji="1" lang="ja-JP" altLang="en-US" sz="1100" b="0" dirty="0">
                          <a:solidFill>
                            <a:schemeClr val="tx1">
                              <a:lumMod val="75000"/>
                            </a:schemeClr>
                          </a:solidFill>
                          <a:latin typeface="Meiryo" panose="020B0604030504040204" pitchFamily="34" charset="-128"/>
                          <a:ea typeface="Meiryo" panose="020B0604030504040204" pitchFamily="34" charset="-128"/>
                        </a:rPr>
                        <a:t>を作成し、対象のリソース</a:t>
                      </a:r>
                      <a:r>
                        <a:rPr kumimoji="1" lang="en-US" altLang="ja-JP" sz="1100" b="0" dirty="0">
                          <a:solidFill>
                            <a:schemeClr val="tx1">
                              <a:lumMod val="75000"/>
                            </a:schemeClr>
                          </a:solidFill>
                          <a:latin typeface="Meiryo" panose="020B0604030504040204" pitchFamily="34" charset="-128"/>
                          <a:ea typeface="Meiryo" panose="020B0604030504040204" pitchFamily="34" charset="-128"/>
                        </a:rPr>
                        <a:t>(VPC)</a:t>
                      </a:r>
                      <a:r>
                        <a:rPr kumimoji="1" lang="ja-JP" altLang="en-US" sz="1100" b="0" dirty="0">
                          <a:solidFill>
                            <a:schemeClr val="tx1">
                              <a:lumMod val="75000"/>
                            </a:schemeClr>
                          </a:solidFill>
                          <a:latin typeface="Meiryo" panose="020B0604030504040204" pitchFamily="34" charset="-128"/>
                          <a:ea typeface="Meiryo" panose="020B0604030504040204" pitchFamily="34" charset="-128"/>
                        </a:rPr>
                        <a:t>に適用する</a:t>
                      </a:r>
                    </a:p>
                  </a:txBody>
                  <a:tcPr marL="66000" marR="66000" marT="64611" marB="64611">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1" lang="ja-JP" altLang="en-US" sz="1100" b="0">
                          <a:solidFill>
                            <a:schemeClr val="tx1">
                              <a:lumMod val="75000"/>
                            </a:schemeClr>
                          </a:solidFill>
                          <a:latin typeface="Meiryo" panose="020B0604030504040204" pitchFamily="34" charset="-128"/>
                          <a:ea typeface="Meiryo" panose="020B0604030504040204" pitchFamily="34" charset="-128"/>
                        </a:rPr>
                        <a:t>アカウント、タグにより対象のリソース</a:t>
                      </a:r>
                      <a:r>
                        <a:rPr kumimoji="1" lang="en-US" altLang="ja-JP" sz="1100" b="0" dirty="0">
                          <a:solidFill>
                            <a:schemeClr val="tx1">
                              <a:lumMod val="75000"/>
                            </a:schemeClr>
                          </a:solidFill>
                          <a:latin typeface="Meiryo" panose="020B0604030504040204" pitchFamily="34" charset="-128"/>
                          <a:ea typeface="Meiryo" panose="020B0604030504040204" pitchFamily="34" charset="-128"/>
                        </a:rPr>
                        <a:t>(VPC)</a:t>
                      </a:r>
                      <a:r>
                        <a:rPr kumimoji="1" lang="ja-JP" altLang="en-US" sz="1100" b="0">
                          <a:solidFill>
                            <a:schemeClr val="tx1">
                              <a:lumMod val="75000"/>
                            </a:schemeClr>
                          </a:solidFill>
                          <a:latin typeface="Meiryo" panose="020B0604030504040204" pitchFamily="34" charset="-128"/>
                          <a:ea typeface="Meiryo" panose="020B0604030504040204" pitchFamily="34" charset="-128"/>
                        </a:rPr>
                        <a:t>を指定</a:t>
                      </a:r>
                      <a:endParaRPr kumimoji="1" lang="en-US" altLang="ja-JP" sz="1100" b="0" dirty="0">
                        <a:solidFill>
                          <a:schemeClr val="tx1">
                            <a:lumMod val="75000"/>
                          </a:schemeClr>
                        </a:solidFill>
                        <a:latin typeface="Meiryo" panose="020B0604030504040204" pitchFamily="34" charset="-128"/>
                        <a:ea typeface="Meiryo" panose="020B0604030504040204" pitchFamily="34" charset="-128"/>
                      </a:endParaRPr>
                    </a:p>
                  </a:txBody>
                  <a:tcPr marL="66000" marR="66000" marT="64611" marB="64611">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471422721"/>
                  </a:ext>
                </a:extLst>
              </a:tr>
              <a:tr h="789622">
                <a:tc>
                  <a:txBody>
                    <a:bodyPr/>
                    <a:lstStyle>
                      <a:lvl1pPr marL="0" algn="l" defTabSz="457200" rtl="0" eaLnBrk="1" latinLnBrk="0" hangingPunct="1">
                        <a:defRPr kumimoji="1" sz="1800" kern="1200">
                          <a:solidFill>
                            <a:schemeClr val="dk1"/>
                          </a:solidFill>
                          <a:latin typeface="Amazon Ember"/>
                          <a:ea typeface="メイリオ"/>
                        </a:defRPr>
                      </a:lvl1pPr>
                      <a:lvl2pPr marL="457200" algn="l" defTabSz="457200" rtl="0" eaLnBrk="1" latinLnBrk="0" hangingPunct="1">
                        <a:defRPr kumimoji="1" sz="1800" kern="1200">
                          <a:solidFill>
                            <a:schemeClr val="dk1"/>
                          </a:solidFill>
                          <a:latin typeface="Amazon Ember"/>
                          <a:ea typeface="メイリオ"/>
                        </a:defRPr>
                      </a:lvl2pPr>
                      <a:lvl3pPr marL="914400" algn="l" defTabSz="457200" rtl="0" eaLnBrk="1" latinLnBrk="0" hangingPunct="1">
                        <a:defRPr kumimoji="1" sz="1800" kern="1200">
                          <a:solidFill>
                            <a:schemeClr val="dk1"/>
                          </a:solidFill>
                          <a:latin typeface="Amazon Ember"/>
                          <a:ea typeface="メイリオ"/>
                        </a:defRPr>
                      </a:lvl3pPr>
                      <a:lvl4pPr marL="1371600" algn="l" defTabSz="457200" rtl="0" eaLnBrk="1" latinLnBrk="0" hangingPunct="1">
                        <a:defRPr kumimoji="1" sz="1800" kern="1200">
                          <a:solidFill>
                            <a:schemeClr val="dk1"/>
                          </a:solidFill>
                          <a:latin typeface="Amazon Ember"/>
                          <a:ea typeface="メイリオ"/>
                        </a:defRPr>
                      </a:lvl4pPr>
                      <a:lvl5pPr marL="1828800" algn="l" defTabSz="457200" rtl="0" eaLnBrk="1" latinLnBrk="0" hangingPunct="1">
                        <a:defRPr kumimoji="1" sz="1800" kern="1200">
                          <a:solidFill>
                            <a:schemeClr val="dk1"/>
                          </a:solidFill>
                          <a:latin typeface="Amazon Ember"/>
                          <a:ea typeface="メイリオ"/>
                        </a:defRPr>
                      </a:lvl5pPr>
                      <a:lvl6pPr marL="2286000" algn="l" defTabSz="457200" rtl="0" eaLnBrk="1" latinLnBrk="0" hangingPunct="1">
                        <a:defRPr kumimoji="1" sz="1800" kern="1200">
                          <a:solidFill>
                            <a:schemeClr val="dk1"/>
                          </a:solidFill>
                          <a:latin typeface="Amazon Ember"/>
                          <a:ea typeface="メイリオ"/>
                        </a:defRPr>
                      </a:lvl6pPr>
                      <a:lvl7pPr marL="2743200" algn="l" defTabSz="457200" rtl="0" eaLnBrk="1" latinLnBrk="0" hangingPunct="1">
                        <a:defRPr kumimoji="1" sz="1800" kern="1200">
                          <a:solidFill>
                            <a:schemeClr val="dk1"/>
                          </a:solidFill>
                          <a:latin typeface="Amazon Ember"/>
                          <a:ea typeface="メイリオ"/>
                        </a:defRPr>
                      </a:lvl7pPr>
                      <a:lvl8pPr marL="3200400" algn="l" defTabSz="457200" rtl="0" eaLnBrk="1" latinLnBrk="0" hangingPunct="1">
                        <a:defRPr kumimoji="1" sz="1800" kern="1200">
                          <a:solidFill>
                            <a:schemeClr val="dk1"/>
                          </a:solidFill>
                          <a:latin typeface="Amazon Ember"/>
                          <a:ea typeface="メイリオ"/>
                        </a:defRPr>
                      </a:lvl8pPr>
                      <a:lvl9pPr marL="3657600" algn="l" defTabSz="457200" rtl="0" eaLnBrk="1" latinLnBrk="0" hangingPunct="1">
                        <a:defRPr kumimoji="1" sz="1800" kern="1200">
                          <a:solidFill>
                            <a:schemeClr val="dk1"/>
                          </a:solidFill>
                          <a:latin typeface="Amazon Ember"/>
                          <a:ea typeface="メイリオ"/>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ja-JP" sz="1100" b="0" dirty="0">
                          <a:latin typeface="Meiryo" panose="020B0604030504040204" pitchFamily="34" charset="-128"/>
                          <a:ea typeface="Meiryo" panose="020B0604030504040204" pitchFamily="34" charset="-128"/>
                        </a:rPr>
                        <a:t>7</a:t>
                      </a:r>
                      <a:endParaRPr kumimoji="1" lang="ja-JP" altLang="en-US" sz="1100" b="0">
                        <a:latin typeface="Meiryo" panose="020B0604030504040204" pitchFamily="34" charset="-128"/>
                        <a:ea typeface="Meiryo" panose="020B0604030504040204" pitchFamily="34" charset="-128"/>
                      </a:endParaRPr>
                    </a:p>
                  </a:txBody>
                  <a:tcPr marL="129222" marR="129222" marT="64611" marB="64611">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algn="l"/>
                      <a:r>
                        <a:rPr kumimoji="1" lang="en-US" altLang="ja-JP" sz="1100" b="0" dirty="0">
                          <a:solidFill>
                            <a:schemeClr val="tx1">
                              <a:lumMod val="75000"/>
                            </a:schemeClr>
                          </a:solidFill>
                          <a:latin typeface="Meiryo" panose="020B0604030504040204" pitchFamily="34" charset="-128"/>
                          <a:ea typeface="Meiryo" panose="020B0604030504040204" pitchFamily="34" charset="-128"/>
                        </a:rPr>
                        <a:t>Route 53 DNS Firewall</a:t>
                      </a:r>
                      <a:endParaRPr kumimoji="1" lang="ja-JP" altLang="en-US" sz="1100" b="0">
                        <a:solidFill>
                          <a:schemeClr val="tx1">
                            <a:lumMod val="75000"/>
                          </a:schemeClr>
                        </a:solidFill>
                        <a:latin typeface="Meiryo" panose="020B0604030504040204" pitchFamily="34" charset="-128"/>
                        <a:ea typeface="Meiryo" panose="020B0604030504040204" pitchFamily="34" charset="-128"/>
                      </a:endParaRPr>
                    </a:p>
                  </a:txBody>
                  <a:tcPr marL="66000" marR="66000" marT="64611" marB="64611">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indent="0">
                        <a:buFont typeface="Arial" panose="020B0604020202020204" pitchFamily="34" charset="0"/>
                        <a:buNone/>
                      </a:pPr>
                      <a:r>
                        <a:rPr kumimoji="1" lang="ja-JP" altLang="en-US" sz="1100" b="0">
                          <a:solidFill>
                            <a:schemeClr val="tx1">
                              <a:lumMod val="75000"/>
                            </a:schemeClr>
                          </a:solidFill>
                          <a:latin typeface="Meiryo" panose="020B0604030504040204" pitchFamily="34" charset="-128"/>
                          <a:ea typeface="Meiryo" panose="020B0604030504040204" pitchFamily="34" charset="-128"/>
                        </a:rPr>
                        <a:t>最初と最後に指定した</a:t>
                      </a:r>
                      <a:r>
                        <a:rPr kumimoji="1" lang="en-US" altLang="ja-JP" sz="1100" b="0" dirty="0">
                          <a:solidFill>
                            <a:schemeClr val="tx1">
                              <a:lumMod val="75000"/>
                            </a:schemeClr>
                          </a:solidFill>
                          <a:latin typeface="Meiryo" panose="020B0604030504040204" pitchFamily="34" charset="-128"/>
                          <a:ea typeface="Meiryo" panose="020B0604030504040204" pitchFamily="34" charset="-128"/>
                        </a:rPr>
                        <a:t>DNS Firewall</a:t>
                      </a:r>
                      <a:r>
                        <a:rPr kumimoji="1" lang="ja-JP" altLang="en-US" sz="1100" b="0">
                          <a:solidFill>
                            <a:schemeClr val="tx1">
                              <a:lumMod val="75000"/>
                            </a:schemeClr>
                          </a:solidFill>
                          <a:latin typeface="Meiryo" panose="020B0604030504040204" pitchFamily="34" charset="-128"/>
                          <a:ea typeface="Meiryo" panose="020B0604030504040204" pitchFamily="34" charset="-128"/>
                        </a:rPr>
                        <a:t>のルールグループが適用されていること</a:t>
                      </a:r>
                      <a:br>
                        <a:rPr kumimoji="1" lang="ja-JP" altLang="en-US" sz="1100" b="0">
                          <a:solidFill>
                            <a:schemeClr val="tx1">
                              <a:lumMod val="75000"/>
                            </a:schemeClr>
                          </a:solidFill>
                          <a:latin typeface="Meiryo" panose="020B0604030504040204" pitchFamily="34" charset="-128"/>
                          <a:ea typeface="Meiryo" panose="020B0604030504040204" pitchFamily="34" charset="-128"/>
                        </a:rPr>
                      </a:br>
                      <a:r>
                        <a:rPr kumimoji="1" lang="en-US" altLang="ja-JP" sz="1100" b="0" dirty="0">
                          <a:solidFill>
                            <a:schemeClr val="tx1">
                              <a:lumMod val="75000"/>
                            </a:schemeClr>
                          </a:solidFill>
                          <a:latin typeface="Meiryo" panose="020B0604030504040204" pitchFamily="34" charset="-128"/>
                          <a:ea typeface="Meiryo" panose="020B0604030504040204" pitchFamily="34" charset="-128"/>
                        </a:rPr>
                        <a:t>※</a:t>
                      </a:r>
                      <a:r>
                        <a:rPr kumimoji="1" lang="ja-JP" altLang="en-US" sz="1100" b="0">
                          <a:solidFill>
                            <a:schemeClr val="tx1">
                              <a:lumMod val="75000"/>
                            </a:schemeClr>
                          </a:solidFill>
                          <a:latin typeface="Meiryo" panose="020B0604030504040204" pitchFamily="34" charset="-128"/>
                          <a:ea typeface="Meiryo" panose="020B0604030504040204" pitchFamily="34" charset="-128"/>
                        </a:rPr>
                        <a:t>個別アカウント側では上記の間で実行する独自の</a:t>
                      </a:r>
                      <a:r>
                        <a:rPr kumimoji="1" lang="en-US" altLang="ja-JP" sz="1100" b="0" dirty="0">
                          <a:solidFill>
                            <a:schemeClr val="tx1">
                              <a:lumMod val="75000"/>
                            </a:schemeClr>
                          </a:solidFill>
                          <a:latin typeface="Meiryo" panose="020B0604030504040204" pitchFamily="34" charset="-128"/>
                          <a:ea typeface="Meiryo" panose="020B0604030504040204" pitchFamily="34" charset="-128"/>
                        </a:rPr>
                        <a:t>DNS Firewall</a:t>
                      </a:r>
                      <a:r>
                        <a:rPr kumimoji="1" lang="ja-JP" altLang="en-US" sz="1100" b="0">
                          <a:solidFill>
                            <a:schemeClr val="tx1">
                              <a:lumMod val="75000"/>
                            </a:schemeClr>
                          </a:solidFill>
                          <a:latin typeface="Meiryo" panose="020B0604030504040204" pitchFamily="34" charset="-128"/>
                          <a:ea typeface="Meiryo" panose="020B0604030504040204" pitchFamily="34" charset="-128"/>
                        </a:rPr>
                        <a:t>のルールグループを設定可能</a:t>
                      </a:r>
                    </a:p>
                  </a:txBody>
                  <a:tcPr marL="66000" marR="66000" marT="64611" marB="64611">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171450" indent="-171450">
                        <a:buFont typeface="Arial" panose="020B0604020202020204" pitchFamily="34" charset="0"/>
                        <a:buChar char="•"/>
                      </a:pPr>
                      <a:r>
                        <a:rPr kumimoji="1" lang="ja-JP" altLang="en-US" sz="1100" b="0">
                          <a:solidFill>
                            <a:schemeClr val="tx1">
                              <a:lumMod val="75000"/>
                            </a:schemeClr>
                          </a:solidFill>
                          <a:latin typeface="Meiryo" panose="020B0604030504040204" pitchFamily="34" charset="-128"/>
                          <a:ea typeface="Meiryo" panose="020B0604030504040204" pitchFamily="34" charset="-128"/>
                        </a:rPr>
                        <a:t>未適用</a:t>
                      </a:r>
                      <a:r>
                        <a:rPr kumimoji="1" lang="en-US" altLang="ja-JP" sz="1100" b="0" dirty="0">
                          <a:solidFill>
                            <a:schemeClr val="tx1">
                              <a:lumMod val="75000"/>
                            </a:schemeClr>
                          </a:solidFill>
                          <a:latin typeface="Meiryo" panose="020B0604030504040204" pitchFamily="34" charset="-128"/>
                          <a:ea typeface="Meiryo" panose="020B0604030504040204" pitchFamily="34" charset="-128"/>
                        </a:rPr>
                        <a:t>VPC</a:t>
                      </a:r>
                      <a:r>
                        <a:rPr kumimoji="1" lang="ja-JP" altLang="en-US" sz="1100" b="0" dirty="0" err="1">
                          <a:solidFill>
                            <a:schemeClr val="tx1">
                              <a:lumMod val="75000"/>
                            </a:schemeClr>
                          </a:solidFill>
                          <a:latin typeface="Meiryo" panose="020B0604030504040204" pitchFamily="34" charset="-128"/>
                          <a:ea typeface="Meiryo" panose="020B0604030504040204" pitchFamily="34" charset="-128"/>
                        </a:rPr>
                        <a:t>を検</a:t>
                      </a:r>
                      <a:r>
                        <a:rPr kumimoji="1" lang="ja-JP" altLang="en-US" sz="1100" b="0" dirty="0">
                          <a:solidFill>
                            <a:schemeClr val="tx1">
                              <a:lumMod val="75000"/>
                            </a:schemeClr>
                          </a:solidFill>
                          <a:latin typeface="Meiryo" panose="020B0604030504040204" pitchFamily="34" charset="-128"/>
                          <a:ea typeface="Meiryo" panose="020B0604030504040204" pitchFamily="34" charset="-128"/>
                        </a:rPr>
                        <a:t>出する。</a:t>
                      </a:r>
                      <a:r>
                        <a:rPr kumimoji="1" lang="en-US" altLang="ja-JP" sz="1100" b="0" dirty="0">
                          <a:solidFill>
                            <a:schemeClr val="tx1">
                              <a:lumMod val="75000"/>
                            </a:schemeClr>
                          </a:solidFill>
                          <a:latin typeface="Meiryo" panose="020B0604030504040204" pitchFamily="34" charset="-128"/>
                          <a:ea typeface="Meiryo" panose="020B0604030504040204" pitchFamily="34" charset="-128"/>
                        </a:rPr>
                        <a:t>(</a:t>
                      </a:r>
                      <a:r>
                        <a:rPr kumimoji="1" lang="ja-JP" altLang="en-US" sz="1100" b="0" dirty="0">
                          <a:solidFill>
                            <a:schemeClr val="tx1">
                              <a:lumMod val="75000"/>
                            </a:schemeClr>
                          </a:solidFill>
                          <a:latin typeface="Meiryo" panose="020B0604030504040204" pitchFamily="34" charset="-128"/>
                          <a:ea typeface="Meiryo" panose="020B0604030504040204" pitchFamily="34" charset="-128"/>
                        </a:rPr>
                        <a:t>自動適用なし</a:t>
                      </a:r>
                      <a:r>
                        <a:rPr kumimoji="1" lang="en-US" altLang="ja-JP" sz="1100" b="0" dirty="0">
                          <a:solidFill>
                            <a:schemeClr val="tx1">
                              <a:lumMod val="75000"/>
                            </a:schemeClr>
                          </a:solidFill>
                          <a:latin typeface="Meiryo" panose="020B0604030504040204" pitchFamily="34" charset="-128"/>
                          <a:ea typeface="Meiryo" panose="020B0604030504040204" pitchFamily="34" charset="-128"/>
                        </a:rPr>
                        <a:t>)</a:t>
                      </a:r>
                    </a:p>
                    <a:p>
                      <a:pPr marL="171450" indent="-171450">
                        <a:buFont typeface="Arial" panose="020B0604020202020204" pitchFamily="34" charset="0"/>
                        <a:buChar char="•"/>
                      </a:pPr>
                      <a:r>
                        <a:rPr kumimoji="1" lang="ja-JP" altLang="en-US" sz="1100" b="0">
                          <a:solidFill>
                            <a:schemeClr val="tx1">
                              <a:lumMod val="75000"/>
                            </a:schemeClr>
                          </a:solidFill>
                          <a:latin typeface="Meiryo" panose="020B0604030504040204" pitchFamily="34" charset="-128"/>
                          <a:ea typeface="Meiryo" panose="020B0604030504040204" pitchFamily="34" charset="-128"/>
                        </a:rPr>
                        <a:t>未適用</a:t>
                      </a:r>
                      <a:r>
                        <a:rPr kumimoji="1" lang="en-US" altLang="ja-JP" sz="1100" b="0" dirty="0">
                          <a:solidFill>
                            <a:schemeClr val="tx1">
                              <a:lumMod val="75000"/>
                            </a:schemeClr>
                          </a:solidFill>
                          <a:latin typeface="Meiryo" panose="020B0604030504040204" pitchFamily="34" charset="-128"/>
                          <a:ea typeface="Meiryo" panose="020B0604030504040204" pitchFamily="34" charset="-128"/>
                        </a:rPr>
                        <a:t>VPC</a:t>
                      </a:r>
                      <a:r>
                        <a:rPr kumimoji="1" lang="ja-JP" altLang="en-US" sz="1100" b="0" dirty="0" err="1">
                          <a:solidFill>
                            <a:schemeClr val="tx1">
                              <a:lumMod val="75000"/>
                            </a:schemeClr>
                          </a:solidFill>
                          <a:latin typeface="Meiryo" panose="020B0604030504040204" pitchFamily="34" charset="-128"/>
                          <a:ea typeface="Meiryo" panose="020B0604030504040204" pitchFamily="34" charset="-128"/>
                        </a:rPr>
                        <a:t>を検</a:t>
                      </a:r>
                      <a:r>
                        <a:rPr kumimoji="1" lang="ja-JP" altLang="en-US" sz="1100" b="0" dirty="0">
                          <a:solidFill>
                            <a:schemeClr val="tx1">
                              <a:lumMod val="75000"/>
                            </a:schemeClr>
                          </a:solidFill>
                          <a:latin typeface="Meiryo" panose="020B0604030504040204" pitchFamily="34" charset="-128"/>
                          <a:ea typeface="Meiryo" panose="020B0604030504040204" pitchFamily="34" charset="-128"/>
                        </a:rPr>
                        <a:t>出し、自動でポリシーを適用する</a:t>
                      </a:r>
                    </a:p>
                  </a:txBody>
                  <a:tcPr marL="66000" marR="66000" marT="64611" marB="64611">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6858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1" lang="ja-JP" altLang="en-US" sz="1100" b="0" dirty="0">
                          <a:solidFill>
                            <a:schemeClr val="tx1">
                              <a:lumMod val="75000"/>
                            </a:schemeClr>
                          </a:solidFill>
                          <a:latin typeface="Meiryo" panose="020B0604030504040204" pitchFamily="34" charset="-128"/>
                          <a:ea typeface="Meiryo" panose="020B0604030504040204" pitchFamily="34" charset="-128"/>
                        </a:rPr>
                        <a:t>アカウント、タグにより対象のリソース</a:t>
                      </a:r>
                      <a:r>
                        <a:rPr kumimoji="1" lang="en-US" altLang="ja-JP" sz="1100" b="0" dirty="0">
                          <a:solidFill>
                            <a:schemeClr val="tx1">
                              <a:lumMod val="75000"/>
                            </a:schemeClr>
                          </a:solidFill>
                          <a:latin typeface="Meiryo" panose="020B0604030504040204" pitchFamily="34" charset="-128"/>
                          <a:ea typeface="Meiryo" panose="020B0604030504040204" pitchFamily="34" charset="-128"/>
                        </a:rPr>
                        <a:t>(VPC)</a:t>
                      </a:r>
                      <a:r>
                        <a:rPr kumimoji="1" lang="ja-JP" altLang="en-US" sz="1100" b="0" dirty="0">
                          <a:solidFill>
                            <a:schemeClr val="tx1">
                              <a:lumMod val="75000"/>
                            </a:schemeClr>
                          </a:solidFill>
                          <a:latin typeface="Meiryo" panose="020B0604030504040204" pitchFamily="34" charset="-128"/>
                          <a:ea typeface="Meiryo" panose="020B0604030504040204" pitchFamily="34" charset="-128"/>
                        </a:rPr>
                        <a:t>を指定</a:t>
                      </a:r>
                      <a:endParaRPr kumimoji="1" lang="en-US" altLang="ja-JP" sz="1100" b="0" dirty="0">
                        <a:solidFill>
                          <a:schemeClr val="tx1">
                            <a:lumMod val="75000"/>
                          </a:schemeClr>
                        </a:solidFill>
                        <a:latin typeface="Meiryo" panose="020B0604030504040204" pitchFamily="34" charset="-128"/>
                        <a:ea typeface="Meiryo" panose="020B0604030504040204" pitchFamily="34" charset="-128"/>
                      </a:endParaRPr>
                    </a:p>
                  </a:txBody>
                  <a:tcPr marL="66000" marR="66000" marT="64611" marB="64611">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494626711"/>
                  </a:ext>
                </a:extLst>
              </a:tr>
            </a:tbl>
          </a:graphicData>
        </a:graphic>
      </p:graphicFrame>
      <p:sp>
        <p:nvSpPr>
          <p:cNvPr id="48" name="テキスト ボックス 47">
            <a:extLst>
              <a:ext uri="{FF2B5EF4-FFF2-40B4-BE49-F238E27FC236}">
                <a16:creationId xmlns:a16="http://schemas.microsoft.com/office/drawing/2014/main" id="{D309D4A6-27D2-634F-AE7B-A471F0F9EBA6}"/>
              </a:ext>
            </a:extLst>
          </p:cNvPr>
          <p:cNvSpPr txBox="1"/>
          <p:nvPr/>
        </p:nvSpPr>
        <p:spPr>
          <a:xfrm>
            <a:off x="137018" y="880136"/>
            <a:ext cx="11736140" cy="348878"/>
          </a:xfrm>
          <a:prstGeom prst="rect">
            <a:avLst/>
          </a:prstGeom>
          <a:noFill/>
        </p:spPr>
        <p:txBody>
          <a:bodyPr wrap="square" rtlCol="0">
            <a:spAutoFit/>
          </a:bodyPr>
          <a:lstStyle/>
          <a:p>
            <a:pPr defTabSz="914363">
              <a:defRPr/>
            </a:pPr>
            <a:r>
              <a:rPr kumimoji="1" lang="en-US" altLang="ja-JP" sz="1667" dirty="0">
                <a:solidFill>
                  <a:schemeClr val="tx1">
                    <a:lumMod val="75000"/>
                  </a:schemeClr>
                </a:solidFill>
                <a:latin typeface="Meiryo" panose="020B0604030504040204" pitchFamily="34" charset="-128"/>
                <a:ea typeface="Meiryo" panose="020B0604030504040204" pitchFamily="34" charset="-128"/>
              </a:rPr>
              <a:t>Firewall Manager</a:t>
            </a:r>
            <a:r>
              <a:rPr kumimoji="1" lang="ja-JP" altLang="en-US" sz="1667" dirty="0">
                <a:solidFill>
                  <a:schemeClr val="tx1">
                    <a:lumMod val="75000"/>
                  </a:schemeClr>
                </a:solidFill>
                <a:latin typeface="Meiryo" panose="020B0604030504040204" pitchFamily="34" charset="-128"/>
                <a:ea typeface="Meiryo" panose="020B0604030504040204" pitchFamily="34" charset="-128"/>
              </a:rPr>
              <a:t>では以下のポリシーの準拠状況の管理を行う</a:t>
            </a:r>
            <a:endParaRPr kumimoji="1" lang="en-US" altLang="ja-JP" sz="1667" dirty="0">
              <a:solidFill>
                <a:schemeClr val="tx1">
                  <a:lumMod val="75000"/>
                </a:schemeClr>
              </a:solidFill>
              <a:latin typeface="Meiryo" panose="020B0604030504040204" pitchFamily="34" charset="-128"/>
              <a:ea typeface="Meiryo" panose="020B0604030504040204" pitchFamily="34" charset="-128"/>
            </a:endParaRPr>
          </a:p>
        </p:txBody>
      </p:sp>
      <p:sp>
        <p:nvSpPr>
          <p:cNvPr id="2" name="タイトル 1">
            <a:extLst>
              <a:ext uri="{FF2B5EF4-FFF2-40B4-BE49-F238E27FC236}">
                <a16:creationId xmlns:a16="http://schemas.microsoft.com/office/drawing/2014/main" id="{24DA62A6-BE89-7044-99C1-9D1BE7CD00E8}"/>
              </a:ext>
            </a:extLst>
          </p:cNvPr>
          <p:cNvSpPr>
            <a:spLocks noGrp="1"/>
          </p:cNvSpPr>
          <p:nvPr>
            <p:ph type="title"/>
          </p:nvPr>
        </p:nvSpPr>
        <p:spPr/>
        <p:txBody>
          <a:bodyPr/>
          <a:lstStyle/>
          <a:p>
            <a:r>
              <a:rPr lang="ja-JP" altLang="en-US"/>
              <a:t>参考</a:t>
            </a:r>
            <a:r>
              <a:rPr lang="en-US" altLang="ja-JP" dirty="0"/>
              <a:t>: Firewall Manager</a:t>
            </a:r>
            <a:r>
              <a:rPr lang="ja-JP" altLang="en-US"/>
              <a:t>ポリシー</a:t>
            </a:r>
          </a:p>
        </p:txBody>
      </p:sp>
      <p:sp>
        <p:nvSpPr>
          <p:cNvPr id="4" name="テキスト ボックス 2">
            <a:extLst>
              <a:ext uri="{FF2B5EF4-FFF2-40B4-BE49-F238E27FC236}">
                <a16:creationId xmlns:a16="http://schemas.microsoft.com/office/drawing/2014/main" id="{73D53FBB-42D5-9E16-F7EC-414EC2061B21}"/>
              </a:ext>
            </a:extLst>
          </p:cNvPr>
          <p:cNvSpPr txBox="1"/>
          <p:nvPr/>
        </p:nvSpPr>
        <p:spPr>
          <a:xfrm>
            <a:off x="10607211" y="0"/>
            <a:ext cx="1584789" cy="369332"/>
          </a:xfrm>
          <a:prstGeom prst="rect">
            <a:avLst/>
          </a:prstGeom>
          <a:noFill/>
        </p:spPr>
        <p:txBody>
          <a:bodyPr wrap="square" anchor="ctr">
            <a:spAutoFit/>
          </a:bodyPr>
          <a:lstStyle/>
          <a:p>
            <a:pPr algn="ctr"/>
            <a:r>
              <a:rPr lang="en-US" altLang="ja-JP" sz="1800" b="0" i="0" dirty="0">
                <a:solidFill>
                  <a:schemeClr val="bg1">
                    <a:lumMod val="50000"/>
                  </a:schemeClr>
                </a:solidFill>
                <a:effectLst/>
                <a:latin typeface="Meiryo" panose="020B0604030504040204" pitchFamily="34" charset="-128"/>
                <a:ea typeface="Meiryo" panose="020B0604030504040204" pitchFamily="34" charset="-128"/>
              </a:rPr>
              <a:t>SEC05-BP04</a:t>
            </a:r>
            <a:endParaRPr lang="ja-JP" altLang="en-US">
              <a:solidFill>
                <a:schemeClr val="bg1">
                  <a:lumMod val="50000"/>
                </a:schemeClr>
              </a:solidFill>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188125179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 name="Graphic 16">
            <a:extLst>
              <a:ext uri="{FF2B5EF4-FFF2-40B4-BE49-F238E27FC236}">
                <a16:creationId xmlns:a16="http://schemas.microsoft.com/office/drawing/2014/main" id="{ECF800D0-871D-E89E-0E55-4F1FEFFCC54D}"/>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8889301" y="5876798"/>
            <a:ext cx="432000" cy="4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 name="正方形/長方形 52">
            <a:extLst>
              <a:ext uri="{FF2B5EF4-FFF2-40B4-BE49-F238E27FC236}">
                <a16:creationId xmlns:a16="http://schemas.microsoft.com/office/drawing/2014/main" id="{DE699EE3-9DC3-8ED1-AEF8-50255FF28A12}"/>
              </a:ext>
            </a:extLst>
          </p:cNvPr>
          <p:cNvSpPr/>
          <p:nvPr/>
        </p:nvSpPr>
        <p:spPr>
          <a:xfrm>
            <a:off x="6707638" y="5250972"/>
            <a:ext cx="3971476" cy="1208064"/>
          </a:xfrm>
          <a:prstGeom prst="rect">
            <a:avLst/>
          </a:prstGeom>
          <a:no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2400" b="0" i="0" u="none" strike="noStrike" kern="1200" cap="none" spc="0" normalizeH="0" baseline="0" noProof="0">
              <a:ln>
                <a:noFill/>
              </a:ln>
              <a:solidFill>
                <a:srgbClr val="FFFFFF"/>
              </a:solidFill>
              <a:effectLst/>
              <a:uLnTx/>
              <a:uFillTx/>
              <a:latin typeface="Meiryo" panose="020B0604030504040204" pitchFamily="34" charset="-128"/>
              <a:ea typeface="Meiryo" panose="020B0604030504040204" pitchFamily="34" charset="-128"/>
              <a:cs typeface="+mn-cs"/>
            </a:endParaRPr>
          </a:p>
        </p:txBody>
      </p:sp>
      <p:sp>
        <p:nvSpPr>
          <p:cNvPr id="2" name="Title 1">
            <a:extLst>
              <a:ext uri="{FF2B5EF4-FFF2-40B4-BE49-F238E27FC236}">
                <a16:creationId xmlns:a16="http://schemas.microsoft.com/office/drawing/2014/main" id="{06D0F9A1-029E-71F6-E793-4D162093E776}"/>
              </a:ext>
            </a:extLst>
          </p:cNvPr>
          <p:cNvSpPr>
            <a:spLocks noGrp="1"/>
          </p:cNvSpPr>
          <p:nvPr>
            <p:ph type="title"/>
          </p:nvPr>
        </p:nvSpPr>
        <p:spPr/>
        <p:txBody>
          <a:bodyPr/>
          <a:lstStyle/>
          <a:p>
            <a:pPr algn="l"/>
            <a:r>
              <a:rPr lang="en-JP" sz="2000" dirty="0"/>
              <a:t>レビュー観点 :</a:t>
            </a:r>
            <a:r>
              <a:rPr lang="ja-JP" altLang="en-US" sz="2000"/>
              <a:t>インフラストラクチャ保護</a:t>
            </a:r>
            <a:r>
              <a:rPr lang="en-JP" sz="2000" dirty="0"/>
              <a:t>/</a:t>
            </a:r>
            <a:r>
              <a:rPr lang="ja-JP" altLang="en-US" sz="2000"/>
              <a:t>コンピューティングの保護</a:t>
            </a:r>
            <a:br>
              <a:rPr lang="en-JP" sz="2000" dirty="0"/>
            </a:br>
            <a:r>
              <a:rPr lang="en-US" sz="2800" b="0" i="0" dirty="0">
                <a:solidFill>
                  <a:srgbClr val="16191F"/>
                </a:solidFill>
                <a:effectLst/>
                <a:latin typeface="Amazon Ember" panose="020B0603020204020204" pitchFamily="34" charset="0"/>
              </a:rPr>
              <a:t>SEC06-BP01 </a:t>
            </a:r>
            <a:r>
              <a:rPr lang="ja-JP" altLang="en-US" sz="2800" b="0" i="0">
                <a:solidFill>
                  <a:srgbClr val="16191F"/>
                </a:solidFill>
                <a:effectLst/>
                <a:latin typeface="Amazon Ember" panose="020B0603020204020204" pitchFamily="34" charset="0"/>
              </a:rPr>
              <a:t>脆弱性管理を実行する</a:t>
            </a:r>
            <a:endParaRPr lang="en-JP" sz="2800" dirty="0"/>
          </a:p>
        </p:txBody>
      </p:sp>
      <p:sp>
        <p:nvSpPr>
          <p:cNvPr id="3" name="Text Placeholder 2">
            <a:extLst>
              <a:ext uri="{FF2B5EF4-FFF2-40B4-BE49-F238E27FC236}">
                <a16:creationId xmlns:a16="http://schemas.microsoft.com/office/drawing/2014/main" id="{6CD638BC-5BEF-1626-7E3A-3BD989F1AFF4}"/>
              </a:ext>
            </a:extLst>
          </p:cNvPr>
          <p:cNvSpPr>
            <a:spLocks noGrp="1"/>
          </p:cNvSpPr>
          <p:nvPr>
            <p:ph type="body" sz="quarter" idx="10"/>
          </p:nvPr>
        </p:nvSpPr>
        <p:spPr>
          <a:xfrm>
            <a:off x="457200" y="1371600"/>
            <a:ext cx="5733945" cy="5246629"/>
          </a:xfrm>
        </p:spPr>
        <p:txBody>
          <a:bodyPr>
            <a:spAutoFit/>
          </a:bodyPr>
          <a:lstStyle/>
          <a:p>
            <a:r>
              <a:rPr lang="en-JP" sz="1400" dirty="0">
                <a:solidFill>
                  <a:srgbClr val="0070C0"/>
                </a:solidFill>
              </a:rPr>
              <a:t>ポイント</a:t>
            </a:r>
          </a:p>
          <a:p>
            <a:pPr marL="285750" indent="-285750">
              <a:buFont typeface="Arial" panose="020B0604020202020204" pitchFamily="34" charset="0"/>
              <a:buChar char="•"/>
            </a:pPr>
            <a:r>
              <a:rPr lang="ja-JP" altLang="en-US" sz="1400"/>
              <a:t>脆弱性管理プログラムを作成・管理する。</a:t>
            </a:r>
            <a:endParaRPr lang="en-US" altLang="ja-JP" sz="1400" dirty="0"/>
          </a:p>
          <a:p>
            <a:pPr marL="882362" lvl="1" indent="-285750">
              <a:buFont typeface="Arial" panose="020B0604020202020204" pitchFamily="34" charset="0"/>
              <a:buChar char="•"/>
            </a:pPr>
            <a:r>
              <a:rPr lang="ja-JP" altLang="en-US" sz="1233"/>
              <a:t>以下のリソースの脆弱性を定期的にスキャンして、パッチを適用する。</a:t>
            </a:r>
            <a:endParaRPr lang="en-US" altLang="ja-JP" sz="1233" dirty="0"/>
          </a:p>
          <a:p>
            <a:pPr marL="1178683" lvl="2" indent="-285750">
              <a:buFont typeface="Arial" panose="020B0604020202020204" pitchFamily="34" charset="0"/>
              <a:buChar char="•"/>
            </a:pPr>
            <a:r>
              <a:rPr lang="en-US" altLang="ja-JP" sz="1066" dirty="0"/>
              <a:t>Amazon EC2 </a:t>
            </a:r>
            <a:r>
              <a:rPr lang="ja-JP" altLang="en-US" sz="1066"/>
              <a:t>インスタンス</a:t>
            </a:r>
            <a:endParaRPr lang="en-US" altLang="ja-JP" sz="1066" dirty="0"/>
          </a:p>
          <a:p>
            <a:pPr marL="1178683" lvl="2" indent="-285750">
              <a:buFont typeface="Arial" panose="020B0604020202020204" pitchFamily="34" charset="0"/>
              <a:buChar char="•"/>
            </a:pPr>
            <a:r>
              <a:rPr lang="en-US" altLang="ja-JP" sz="1066" dirty="0"/>
              <a:t>Amazon Elastic Container Registry (Amazon ECR)</a:t>
            </a:r>
          </a:p>
          <a:p>
            <a:pPr marL="1178683" lvl="2" indent="-285750">
              <a:buFont typeface="Arial" panose="020B0604020202020204" pitchFamily="34" charset="0"/>
              <a:buChar char="•"/>
            </a:pPr>
            <a:r>
              <a:rPr lang="en-US" altLang="ja-JP" sz="1066" dirty="0"/>
              <a:t>AWS Lambda function</a:t>
            </a:r>
          </a:p>
          <a:p>
            <a:pPr marL="882362" lvl="1" indent="-285750">
              <a:buFont typeface="Arial" panose="020B0604020202020204" pitchFamily="34" charset="0"/>
              <a:buChar char="•"/>
            </a:pPr>
            <a:r>
              <a:rPr lang="en-US" altLang="ja-JP" sz="1233" dirty="0"/>
              <a:t>AWS </a:t>
            </a:r>
            <a:r>
              <a:rPr lang="ja-JP" altLang="en-US" sz="1233"/>
              <a:t>が管理するリソースのメンテナンスウィンドウを設定する。</a:t>
            </a:r>
            <a:endParaRPr lang="en-US" altLang="ja-JP" sz="1233" dirty="0"/>
          </a:p>
          <a:p>
            <a:pPr marL="1178683" lvl="2" indent="-285750">
              <a:buFont typeface="Arial" panose="020B0604020202020204" pitchFamily="34" charset="0"/>
              <a:buChar char="•"/>
            </a:pPr>
            <a:r>
              <a:rPr lang="en-US" altLang="ja-JP" sz="1066" dirty="0"/>
              <a:t>Amazon Relational Database Service</a:t>
            </a:r>
            <a:r>
              <a:rPr lang="ja-JP" altLang="en-US" sz="1066"/>
              <a:t>（</a:t>
            </a:r>
            <a:r>
              <a:rPr lang="en-US" altLang="ja-JP" sz="1066" dirty="0"/>
              <a:t>Amazon RDS</a:t>
            </a:r>
            <a:r>
              <a:rPr lang="ja-JP" altLang="en-US" sz="1066"/>
              <a:t>）、など。</a:t>
            </a:r>
            <a:endParaRPr lang="en-US" altLang="ja-JP" sz="1066" dirty="0"/>
          </a:p>
          <a:p>
            <a:pPr marL="882362" lvl="1" indent="-285750">
              <a:buFont typeface="Arial" panose="020B0604020202020204" pitchFamily="34" charset="0"/>
              <a:buChar char="•"/>
            </a:pPr>
            <a:r>
              <a:rPr lang="ja-JP" altLang="en-US" sz="1233"/>
              <a:t>アプリケーションのソースコードを静的コードスキャンを使用して検査する。</a:t>
            </a:r>
            <a:endParaRPr lang="en-US" altLang="ja-JP" sz="1233" dirty="0"/>
          </a:p>
          <a:p>
            <a:pPr marL="882362" lvl="1" indent="-285750">
              <a:buFont typeface="Arial" panose="020B0604020202020204" pitchFamily="34" charset="0"/>
              <a:buChar char="•"/>
            </a:pPr>
            <a:r>
              <a:rPr lang="en-US" altLang="ja-JP" sz="1233" dirty="0"/>
              <a:t>Web </a:t>
            </a:r>
            <a:r>
              <a:rPr lang="ja-JP" altLang="en-US" sz="1233"/>
              <a:t>アプリケーションの侵入テストを実施する。</a:t>
            </a:r>
            <a:br>
              <a:rPr lang="en-US" altLang="ja-JP" sz="1233" dirty="0"/>
            </a:br>
            <a:r>
              <a:rPr lang="en-US" altLang="ja-JP" sz="1233" dirty="0"/>
              <a:t>※</a:t>
            </a:r>
            <a:r>
              <a:rPr lang="ja-JP" altLang="en-US" sz="1233"/>
              <a:t>組織にスキルがあるか、外部の協力が得られる場合。</a:t>
            </a:r>
            <a:endParaRPr lang="en-US" altLang="ja-JP" sz="1233" dirty="0"/>
          </a:p>
          <a:p>
            <a:endParaRPr lang="en-JP" sz="1400" dirty="0"/>
          </a:p>
          <a:p>
            <a:r>
              <a:rPr lang="en-JP" sz="1400" dirty="0">
                <a:solidFill>
                  <a:srgbClr val="0070C0"/>
                </a:solidFill>
              </a:rPr>
              <a:t>レビュ</a:t>
            </a:r>
            <a:r>
              <a:rPr lang="en-JP" sz="1400">
                <a:solidFill>
                  <a:srgbClr val="0070C0"/>
                </a:solidFill>
              </a:rPr>
              <a:t>ー観点の例</a:t>
            </a:r>
            <a:endParaRPr lang="ja-JP" altLang="en-US" sz="1400"/>
          </a:p>
          <a:p>
            <a:pPr marL="285750" indent="-285750">
              <a:buFont typeface="Arial" panose="020B0604020202020204" pitchFamily="34" charset="0"/>
              <a:buChar char="•"/>
            </a:pPr>
            <a:r>
              <a:rPr lang="en-US" altLang="ja-JP" sz="1400" dirty="0"/>
              <a:t>EC2</a:t>
            </a:r>
            <a:r>
              <a:rPr lang="ja-JP" altLang="en-US" sz="1400"/>
              <a:t>インスタンス、</a:t>
            </a:r>
            <a:r>
              <a:rPr lang="en-US" altLang="ja-JP" sz="1400" dirty="0"/>
              <a:t>ECR</a:t>
            </a:r>
            <a:r>
              <a:rPr lang="ja-JP" altLang="en-US" sz="1400"/>
              <a:t>、</a:t>
            </a:r>
            <a:r>
              <a:rPr lang="en-US" altLang="ja-JP" sz="1400" dirty="0"/>
              <a:t>Lambda function</a:t>
            </a:r>
            <a:r>
              <a:rPr lang="ja-JP" altLang="en-US" sz="1400"/>
              <a:t>の脆弱性をスキャンしているか？</a:t>
            </a:r>
          </a:p>
          <a:p>
            <a:pPr marL="285750" indent="-285750">
              <a:buFont typeface="Arial" panose="020B0604020202020204" pitchFamily="34" charset="0"/>
              <a:buChar char="•"/>
            </a:pPr>
            <a:r>
              <a:rPr lang="ja-JP" altLang="en-US" sz="1400"/>
              <a:t>脆弱性が検出された場合は、パッチを適用するようになっているか？</a:t>
            </a:r>
          </a:p>
          <a:p>
            <a:pPr marL="285750" indent="-285750">
              <a:buFont typeface="Arial" panose="020B0604020202020204" pitchFamily="34" charset="0"/>
              <a:buChar char="•"/>
            </a:pPr>
            <a:r>
              <a:rPr lang="ja-JP" altLang="en-US" sz="1400"/>
              <a:t>エンドオブライフ（</a:t>
            </a:r>
            <a:r>
              <a:rPr lang="en-US" sz="1400" dirty="0"/>
              <a:t>EOL）</a:t>
            </a:r>
            <a:r>
              <a:rPr lang="ja-JP" altLang="en-US" sz="1400"/>
              <a:t>を過ぎたソフトウェアを使用していないか？</a:t>
            </a:r>
          </a:p>
          <a:p>
            <a:pPr marL="285750" indent="-285750">
              <a:buFont typeface="Arial" panose="020B0604020202020204" pitchFamily="34" charset="0"/>
              <a:buChar char="•"/>
            </a:pPr>
            <a:r>
              <a:rPr lang="ja-JP" altLang="en-US" sz="1400"/>
              <a:t>セキュリティの問題の有無をチェックされていないコードを本番環境にデプロイしていないか？</a:t>
            </a:r>
            <a:endParaRPr lang="en-US" altLang="ja-JP" sz="1400" dirty="0"/>
          </a:p>
        </p:txBody>
      </p:sp>
      <p:pic>
        <p:nvPicPr>
          <p:cNvPr id="6" name="Graphic 20">
            <a:extLst>
              <a:ext uri="{FF2B5EF4-FFF2-40B4-BE49-F238E27FC236}">
                <a16:creationId xmlns:a16="http://schemas.microsoft.com/office/drawing/2014/main" id="{5EB29356-AEBB-0521-BAD4-92E282EA11F9}"/>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8993579" y="1577653"/>
            <a:ext cx="432000" cy="4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Graphic 21">
            <a:extLst>
              <a:ext uri="{FF2B5EF4-FFF2-40B4-BE49-F238E27FC236}">
                <a16:creationId xmlns:a16="http://schemas.microsoft.com/office/drawing/2014/main" id="{A9C77CB6-375F-2865-A20F-78FA680505AA}"/>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8993579" y="2522481"/>
            <a:ext cx="432000" cy="4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テキスト ボックス 7">
            <a:extLst>
              <a:ext uri="{FF2B5EF4-FFF2-40B4-BE49-F238E27FC236}">
                <a16:creationId xmlns:a16="http://schemas.microsoft.com/office/drawing/2014/main" id="{798D74C5-6398-8D51-0962-E6D163020F56}"/>
              </a:ext>
            </a:extLst>
          </p:cNvPr>
          <p:cNvSpPr txBox="1"/>
          <p:nvPr/>
        </p:nvSpPr>
        <p:spPr>
          <a:xfrm>
            <a:off x="6677598" y="2009503"/>
            <a:ext cx="1672253" cy="261610"/>
          </a:xfrm>
          <a:prstGeom prst="rect">
            <a:avLst/>
          </a:prstGeom>
          <a:noFill/>
        </p:spPr>
        <p:txBody>
          <a:bodyPr wrap="non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1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Amazon EC2 instance</a:t>
            </a:r>
            <a:endParaRPr kumimoji="1" lang="ja-JP" altLang="en-US" sz="11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endParaRPr>
          </a:p>
        </p:txBody>
      </p:sp>
      <p:sp>
        <p:nvSpPr>
          <p:cNvPr id="9" name="テキスト ボックス 8">
            <a:extLst>
              <a:ext uri="{FF2B5EF4-FFF2-40B4-BE49-F238E27FC236}">
                <a16:creationId xmlns:a16="http://schemas.microsoft.com/office/drawing/2014/main" id="{FA91AF05-1FCB-B4CE-B0ED-AB3C6341AE73}"/>
              </a:ext>
            </a:extLst>
          </p:cNvPr>
          <p:cNvSpPr txBox="1"/>
          <p:nvPr/>
        </p:nvSpPr>
        <p:spPr>
          <a:xfrm>
            <a:off x="8677222" y="2009503"/>
            <a:ext cx="1064714" cy="261610"/>
          </a:xfrm>
          <a:prstGeom prst="rect">
            <a:avLst/>
          </a:prstGeom>
          <a:noFill/>
        </p:spPr>
        <p:txBody>
          <a:bodyPr wrap="non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1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Amazon ECR</a:t>
            </a:r>
            <a:endParaRPr kumimoji="1" lang="ja-JP" altLang="en-US" sz="11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endParaRPr>
          </a:p>
        </p:txBody>
      </p:sp>
      <p:sp>
        <p:nvSpPr>
          <p:cNvPr id="10" name="テキスト ボックス 9">
            <a:extLst>
              <a:ext uri="{FF2B5EF4-FFF2-40B4-BE49-F238E27FC236}">
                <a16:creationId xmlns:a16="http://schemas.microsoft.com/office/drawing/2014/main" id="{5533A2EB-0F94-031A-C2A5-28D42839E291}"/>
              </a:ext>
            </a:extLst>
          </p:cNvPr>
          <p:cNvSpPr txBox="1"/>
          <p:nvPr/>
        </p:nvSpPr>
        <p:spPr>
          <a:xfrm>
            <a:off x="10069308" y="2009503"/>
            <a:ext cx="1709122" cy="261610"/>
          </a:xfrm>
          <a:prstGeom prst="rect">
            <a:avLst/>
          </a:prstGeom>
          <a:noFill/>
        </p:spPr>
        <p:txBody>
          <a:bodyPr wrap="non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1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AWS Lambda function</a:t>
            </a:r>
            <a:endParaRPr kumimoji="1" lang="ja-JP" altLang="en-US" sz="11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endParaRPr>
          </a:p>
        </p:txBody>
      </p:sp>
      <p:sp>
        <p:nvSpPr>
          <p:cNvPr id="11" name="テキスト ボックス 10">
            <a:extLst>
              <a:ext uri="{FF2B5EF4-FFF2-40B4-BE49-F238E27FC236}">
                <a16:creationId xmlns:a16="http://schemas.microsoft.com/office/drawing/2014/main" id="{3DE3BD1A-D92F-0540-C62D-283162E818CD}"/>
              </a:ext>
            </a:extLst>
          </p:cNvPr>
          <p:cNvSpPr txBox="1"/>
          <p:nvPr/>
        </p:nvSpPr>
        <p:spPr>
          <a:xfrm>
            <a:off x="8431161" y="2953955"/>
            <a:ext cx="1556836" cy="261610"/>
          </a:xfrm>
          <a:prstGeom prst="rect">
            <a:avLst/>
          </a:prstGeom>
          <a:noFill/>
        </p:spPr>
        <p:txBody>
          <a:bodyPr wrap="non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100" b="1"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Amazon Inspector</a:t>
            </a:r>
            <a:endParaRPr kumimoji="1" lang="ja-JP" altLang="en-US" sz="1100" b="1"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endParaRPr>
          </a:p>
        </p:txBody>
      </p:sp>
      <p:pic>
        <p:nvPicPr>
          <p:cNvPr id="21" name="Graphic 13">
            <a:extLst>
              <a:ext uri="{FF2B5EF4-FFF2-40B4-BE49-F238E27FC236}">
                <a16:creationId xmlns:a16="http://schemas.microsoft.com/office/drawing/2014/main" id="{454CB124-AC98-9D89-4A01-23C441F7CE02}"/>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10713705" y="1577653"/>
            <a:ext cx="432000" cy="4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Graphic 46">
            <a:extLst>
              <a:ext uri="{FF2B5EF4-FFF2-40B4-BE49-F238E27FC236}">
                <a16:creationId xmlns:a16="http://schemas.microsoft.com/office/drawing/2014/main" id="{259BACBE-0677-235D-156B-9094052EC39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285125" y="1577653"/>
            <a:ext cx="432000" cy="432000"/>
          </a:xfrm>
          <a:prstGeom prst="rect">
            <a:avLst/>
          </a:prstGeom>
        </p:spPr>
      </p:pic>
      <p:sp>
        <p:nvSpPr>
          <p:cNvPr id="23" name="角丸四角形 22">
            <a:extLst>
              <a:ext uri="{FF2B5EF4-FFF2-40B4-BE49-F238E27FC236}">
                <a16:creationId xmlns:a16="http://schemas.microsoft.com/office/drawing/2014/main" id="{471A0859-90CB-12F0-15C8-BBC6A67D6410}"/>
              </a:ext>
            </a:extLst>
          </p:cNvPr>
          <p:cNvSpPr/>
          <p:nvPr/>
        </p:nvSpPr>
        <p:spPr>
          <a:xfrm>
            <a:off x="7513725" y="1448732"/>
            <a:ext cx="959886" cy="293354"/>
          </a:xfrm>
          <a:prstGeom prst="roundRect">
            <a:avLst>
              <a:gd name="adj" fmla="val 50000"/>
            </a:avLst>
          </a:prstGeom>
          <a:solidFill>
            <a:srgbClr val="FF5745">
              <a:alpha val="50196"/>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900" b="1" i="0" u="none" strike="noStrike" kern="1200" cap="none" spc="0" normalizeH="0" baseline="0" noProof="0" dirty="0">
                <a:ln>
                  <a:noFill/>
                </a:ln>
                <a:solidFill>
                  <a:srgbClr val="FFFFFF"/>
                </a:solidFill>
                <a:effectLst/>
                <a:uLnTx/>
                <a:uFillTx/>
                <a:latin typeface="Meiryo" panose="020B0604030504040204" pitchFamily="34" charset="-128"/>
                <a:ea typeface="Meiryo" panose="020B0604030504040204" pitchFamily="34" charset="-128"/>
                <a:cs typeface="+mn-cs"/>
              </a:rPr>
              <a:t>SSM Agent</a:t>
            </a:r>
            <a:endParaRPr kumimoji="1" lang="ja-JP" altLang="en-US" sz="900" b="1" i="0" u="none" strike="noStrike" kern="1200" cap="none" spc="0" normalizeH="0" baseline="0" noProof="0">
              <a:ln>
                <a:noFill/>
              </a:ln>
              <a:solidFill>
                <a:srgbClr val="FFFFFF"/>
              </a:solidFill>
              <a:effectLst/>
              <a:uLnTx/>
              <a:uFillTx/>
              <a:latin typeface="Meiryo" panose="020B0604030504040204" pitchFamily="34" charset="-128"/>
              <a:ea typeface="Meiryo" panose="020B0604030504040204" pitchFamily="34" charset="-128"/>
              <a:cs typeface="+mn-cs"/>
            </a:endParaRPr>
          </a:p>
        </p:txBody>
      </p:sp>
      <p:sp>
        <p:nvSpPr>
          <p:cNvPr id="24" name="テキスト ボックス 23">
            <a:extLst>
              <a:ext uri="{FF2B5EF4-FFF2-40B4-BE49-F238E27FC236}">
                <a16:creationId xmlns:a16="http://schemas.microsoft.com/office/drawing/2014/main" id="{0D093B6D-BC16-3864-9938-697A5CF150B6}"/>
              </a:ext>
            </a:extLst>
          </p:cNvPr>
          <p:cNvSpPr txBox="1"/>
          <p:nvPr/>
        </p:nvSpPr>
        <p:spPr>
          <a:xfrm>
            <a:off x="8196301" y="2419873"/>
            <a:ext cx="797277" cy="261610"/>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a:ln>
                  <a:noFill/>
                </a:ln>
                <a:solidFill>
                  <a:srgbClr val="232F3E"/>
                </a:solidFill>
                <a:effectLst/>
                <a:uLnTx/>
                <a:uFillTx/>
                <a:latin typeface="メイリオ" panose="020B0604030504040204" pitchFamily="34" charset="-128"/>
                <a:ea typeface="メイリオ" panose="020B0604030504040204" pitchFamily="34" charset="-128"/>
                <a:cs typeface="Amazon Ember" panose="020B0603020204020204" pitchFamily="34" charset="0"/>
              </a:rPr>
              <a:t>スキャン</a:t>
            </a:r>
            <a:endParaRPr kumimoji="1" lang="en-US" altLang="ja-JP" sz="1100" b="0" i="0" u="none" strike="noStrike" kern="1200" cap="none" spc="0" normalizeH="0" baseline="0" noProof="0" dirty="0">
              <a:ln>
                <a:noFill/>
              </a:ln>
              <a:solidFill>
                <a:srgbClr val="232F3E"/>
              </a:solidFill>
              <a:effectLst/>
              <a:uLnTx/>
              <a:uFillTx/>
              <a:latin typeface="メイリオ" panose="020B0604030504040204" pitchFamily="34" charset="-128"/>
              <a:ea typeface="メイリオ" panose="020B0604030504040204" pitchFamily="34" charset="-128"/>
              <a:cs typeface="Amazon Ember" panose="020B0603020204020204" pitchFamily="34" charset="0"/>
            </a:endParaRPr>
          </a:p>
        </p:txBody>
      </p:sp>
      <p:pic>
        <p:nvPicPr>
          <p:cNvPr id="27" name="Graphic 21">
            <a:extLst>
              <a:ext uri="{FF2B5EF4-FFF2-40B4-BE49-F238E27FC236}">
                <a16:creationId xmlns:a16="http://schemas.microsoft.com/office/drawing/2014/main" id="{E5C57409-F6EF-CB04-6DCF-C2B23B796695}"/>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7212347" y="5034972"/>
            <a:ext cx="432000" cy="4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Graphic 8">
            <a:extLst>
              <a:ext uri="{FF2B5EF4-FFF2-40B4-BE49-F238E27FC236}">
                <a16:creationId xmlns:a16="http://schemas.microsoft.com/office/drawing/2014/main" id="{0E738F1F-F53A-F9D1-CF1A-638D56AF9C84}"/>
              </a:ext>
            </a:extLst>
          </p:cNvPr>
          <p:cNvPicPr>
            <a:picLocks noChangeAspect="1" noChangeArrowheads="1"/>
          </p:cNvPicPr>
          <p:nvPr/>
        </p:nvPicPr>
        <p:blipFill>
          <a:blip r:embed="rId14">
            <a:extLst>
              <a:ext uri="{96DAC541-7B7A-43D3-8B79-37D633B846F1}">
                <asvg:svgBlip xmlns:asvg="http://schemas.microsoft.com/office/drawing/2016/SVG/main" r:embed="rId15"/>
              </a:ext>
            </a:extLst>
          </a:blip>
          <a:srcRect/>
          <a:stretch/>
        </p:blipFill>
        <p:spPr bwMode="auto">
          <a:xfrm>
            <a:off x="9980448" y="5034972"/>
            <a:ext cx="432000" cy="4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 name="図 29">
            <a:extLst>
              <a:ext uri="{FF2B5EF4-FFF2-40B4-BE49-F238E27FC236}">
                <a16:creationId xmlns:a16="http://schemas.microsoft.com/office/drawing/2014/main" id="{BB7765F3-9661-1820-24F8-F841C150F05F}"/>
              </a:ext>
            </a:extLst>
          </p:cNvPr>
          <p:cNvPicPr>
            <a:picLocks noChangeAspect="1"/>
          </p:cNvPicPr>
          <p:nvPr/>
        </p:nvPicPr>
        <p:blipFill>
          <a:blip r:embed="rId16"/>
          <a:stretch>
            <a:fillRect/>
          </a:stretch>
        </p:blipFill>
        <p:spPr>
          <a:xfrm>
            <a:off x="9150155" y="5034972"/>
            <a:ext cx="417102" cy="432000"/>
          </a:xfrm>
          <a:prstGeom prst="rect">
            <a:avLst/>
          </a:prstGeom>
        </p:spPr>
      </p:pic>
      <p:pic>
        <p:nvPicPr>
          <p:cNvPr id="31" name="Graphic 19">
            <a:extLst>
              <a:ext uri="{FF2B5EF4-FFF2-40B4-BE49-F238E27FC236}">
                <a16:creationId xmlns:a16="http://schemas.microsoft.com/office/drawing/2014/main" id="{8C8993AC-5FD3-E385-E6A3-D8E251E864C3}"/>
              </a:ext>
            </a:extLst>
          </p:cNvPr>
          <p:cNvPicPr>
            <a:picLocks noChangeAspect="1" noChangeArrowheads="1"/>
          </p:cNvPicPr>
          <p:nvPr/>
        </p:nvPicPr>
        <p:blipFill>
          <a:blip r:embed="rId17">
            <a:extLst>
              <a:ext uri="{96DAC541-7B7A-43D3-8B79-37D633B846F1}">
                <asvg:svgBlip xmlns:asvg="http://schemas.microsoft.com/office/drawing/2016/SVG/main" r:embed="rId18"/>
              </a:ext>
            </a:extLst>
          </a:blip>
          <a:srcRect/>
          <a:stretch/>
        </p:blipFill>
        <p:spPr bwMode="auto">
          <a:xfrm>
            <a:off x="11195607" y="5876798"/>
            <a:ext cx="432000" cy="4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9" name="カギ線コネクタ 38">
            <a:extLst>
              <a:ext uri="{FF2B5EF4-FFF2-40B4-BE49-F238E27FC236}">
                <a16:creationId xmlns:a16="http://schemas.microsoft.com/office/drawing/2014/main" id="{3D9FE41F-84B8-4438-E0A9-A21CCC2F79FC}"/>
              </a:ext>
            </a:extLst>
          </p:cNvPr>
          <p:cNvCxnSpPr>
            <a:stCxn id="7" idx="0"/>
            <a:endCxn id="8" idx="2"/>
          </p:cNvCxnSpPr>
          <p:nvPr/>
        </p:nvCxnSpPr>
        <p:spPr>
          <a:xfrm rot="16200000" flipV="1">
            <a:off x="8235968" y="1548870"/>
            <a:ext cx="251368" cy="1695854"/>
          </a:xfrm>
          <a:prstGeom prst="bentConnector3">
            <a:avLst/>
          </a:prstGeom>
          <a:ln>
            <a:solidFill>
              <a:srgbClr val="FFC000"/>
            </a:solidFill>
            <a:tailEnd type="triangle"/>
          </a:ln>
        </p:spPr>
        <p:style>
          <a:lnRef idx="1">
            <a:schemeClr val="accent6"/>
          </a:lnRef>
          <a:fillRef idx="0">
            <a:schemeClr val="accent6"/>
          </a:fillRef>
          <a:effectRef idx="0">
            <a:schemeClr val="accent6"/>
          </a:effectRef>
          <a:fontRef idx="minor">
            <a:schemeClr val="tx1"/>
          </a:fontRef>
        </p:style>
      </p:cxnSp>
      <p:cxnSp>
        <p:nvCxnSpPr>
          <p:cNvPr id="40" name="カギ線コネクタ 39">
            <a:extLst>
              <a:ext uri="{FF2B5EF4-FFF2-40B4-BE49-F238E27FC236}">
                <a16:creationId xmlns:a16="http://schemas.microsoft.com/office/drawing/2014/main" id="{7C6F263B-4E73-9A48-9B50-FA0DC7A2907A}"/>
              </a:ext>
            </a:extLst>
          </p:cNvPr>
          <p:cNvCxnSpPr>
            <a:cxnSpLocks/>
            <a:stCxn id="7" idx="0"/>
            <a:endCxn id="10" idx="2"/>
          </p:cNvCxnSpPr>
          <p:nvPr/>
        </p:nvCxnSpPr>
        <p:spPr>
          <a:xfrm rot="5400000" flipH="1" flipV="1">
            <a:off x="9941040" y="1539652"/>
            <a:ext cx="251368" cy="1714290"/>
          </a:xfrm>
          <a:prstGeom prst="bentConnector3">
            <a:avLst>
              <a:gd name="adj1" fmla="val 50000"/>
            </a:avLst>
          </a:prstGeom>
          <a:ln>
            <a:solidFill>
              <a:srgbClr val="FFC000"/>
            </a:solidFill>
            <a:tailEnd type="triangle"/>
          </a:ln>
        </p:spPr>
        <p:style>
          <a:lnRef idx="1">
            <a:schemeClr val="accent6"/>
          </a:lnRef>
          <a:fillRef idx="0">
            <a:schemeClr val="accent6"/>
          </a:fillRef>
          <a:effectRef idx="0">
            <a:schemeClr val="accent6"/>
          </a:effectRef>
          <a:fontRef idx="minor">
            <a:schemeClr val="tx1"/>
          </a:fontRef>
        </p:style>
      </p:cxnSp>
      <p:cxnSp>
        <p:nvCxnSpPr>
          <p:cNvPr id="44" name="直線矢印コネクタ 43">
            <a:extLst>
              <a:ext uri="{FF2B5EF4-FFF2-40B4-BE49-F238E27FC236}">
                <a16:creationId xmlns:a16="http://schemas.microsoft.com/office/drawing/2014/main" id="{41C9EFE7-7080-E56C-7E74-BF91A8BBD4C7}"/>
              </a:ext>
            </a:extLst>
          </p:cNvPr>
          <p:cNvCxnSpPr>
            <a:stCxn id="7" idx="0"/>
            <a:endCxn id="9" idx="2"/>
          </p:cNvCxnSpPr>
          <p:nvPr/>
        </p:nvCxnSpPr>
        <p:spPr>
          <a:xfrm flipV="1">
            <a:off x="9209579" y="2271113"/>
            <a:ext cx="0" cy="251368"/>
          </a:xfrm>
          <a:prstGeom prst="straightConnector1">
            <a:avLst/>
          </a:prstGeom>
          <a:ln>
            <a:solidFill>
              <a:srgbClr val="FFC000"/>
            </a:solidFill>
            <a:tailEnd type="triangle"/>
          </a:ln>
        </p:spPr>
        <p:style>
          <a:lnRef idx="1">
            <a:schemeClr val="accent6"/>
          </a:lnRef>
          <a:fillRef idx="0">
            <a:schemeClr val="accent6"/>
          </a:fillRef>
          <a:effectRef idx="0">
            <a:schemeClr val="accent6"/>
          </a:effectRef>
          <a:fontRef idx="minor">
            <a:schemeClr val="tx1"/>
          </a:fontRef>
        </p:style>
      </p:cxnSp>
      <p:sp>
        <p:nvSpPr>
          <p:cNvPr id="45" name="角丸四角形 44">
            <a:extLst>
              <a:ext uri="{FF2B5EF4-FFF2-40B4-BE49-F238E27FC236}">
                <a16:creationId xmlns:a16="http://schemas.microsoft.com/office/drawing/2014/main" id="{9DB2F2D9-8DDE-A773-4892-A6639FBFF4CA}"/>
              </a:ext>
            </a:extLst>
          </p:cNvPr>
          <p:cNvSpPr/>
          <p:nvPr/>
        </p:nvSpPr>
        <p:spPr>
          <a:xfrm>
            <a:off x="6912228" y="2504062"/>
            <a:ext cx="1201087" cy="684041"/>
          </a:xfrm>
          <a:prstGeom prst="roundRect">
            <a:avLst>
              <a:gd name="adj" fmla="val 21981"/>
            </a:avLst>
          </a:prstGeom>
          <a:solidFill>
            <a:schemeClr val="accent3">
              <a:alpha val="50196"/>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900" b="1" i="0" u="none" strike="noStrike" kern="1200" cap="none" spc="0" normalizeH="0" baseline="0" noProof="0" dirty="0">
                <a:ln>
                  <a:noFill/>
                </a:ln>
                <a:solidFill>
                  <a:srgbClr val="FFFFFF"/>
                </a:solidFill>
                <a:effectLst/>
                <a:uLnTx/>
                <a:uFillTx/>
                <a:latin typeface="Meiryo" panose="020B0604030504040204" pitchFamily="34" charset="-128"/>
                <a:ea typeface="Meiryo" panose="020B0604030504040204" pitchFamily="34" charset="-128"/>
                <a:cs typeface="+mn-cs"/>
              </a:rPr>
              <a:t>Common Vulnerabilities and Exposures (CVE)</a:t>
            </a:r>
          </a:p>
        </p:txBody>
      </p:sp>
      <p:sp>
        <p:nvSpPr>
          <p:cNvPr id="46" name="テキスト ボックス 45">
            <a:extLst>
              <a:ext uri="{FF2B5EF4-FFF2-40B4-BE49-F238E27FC236}">
                <a16:creationId xmlns:a16="http://schemas.microsoft.com/office/drawing/2014/main" id="{22D4C310-5DB3-7FC1-B18C-EF682D7A2A31}"/>
              </a:ext>
            </a:extLst>
          </p:cNvPr>
          <p:cNvSpPr txBox="1"/>
          <p:nvPr/>
        </p:nvSpPr>
        <p:spPr>
          <a:xfrm>
            <a:off x="6707637" y="5475950"/>
            <a:ext cx="1441420" cy="261610"/>
          </a:xfrm>
          <a:prstGeom prst="rect">
            <a:avLst/>
          </a:prstGeom>
          <a:noFill/>
        </p:spPr>
        <p:txBody>
          <a:bodyPr wrap="non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1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AWS </a:t>
            </a:r>
            <a:r>
              <a:rPr kumimoji="1" lang="en-US" altLang="ja-JP" sz="1100" b="0" i="0" u="none" strike="noStrike" kern="1200" cap="none" spc="0" normalizeH="0" baseline="0" noProof="0" dirty="0" err="1">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CodeCommit</a:t>
            </a:r>
            <a:endParaRPr kumimoji="1" lang="ja-JP" altLang="en-US" sz="11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endParaRPr>
          </a:p>
        </p:txBody>
      </p:sp>
      <p:sp>
        <p:nvSpPr>
          <p:cNvPr id="47" name="テキスト ボックス 46">
            <a:extLst>
              <a:ext uri="{FF2B5EF4-FFF2-40B4-BE49-F238E27FC236}">
                <a16:creationId xmlns:a16="http://schemas.microsoft.com/office/drawing/2014/main" id="{A8D28DC0-5BE7-7018-CC21-6BE1B2D8FD47}"/>
              </a:ext>
            </a:extLst>
          </p:cNvPr>
          <p:cNvSpPr txBox="1"/>
          <p:nvPr/>
        </p:nvSpPr>
        <p:spPr>
          <a:xfrm>
            <a:off x="9032334" y="5475950"/>
            <a:ext cx="652744" cy="261610"/>
          </a:xfrm>
          <a:prstGeom prst="rect">
            <a:avLst/>
          </a:prstGeom>
          <a:noFill/>
        </p:spPr>
        <p:txBody>
          <a:bodyPr wrap="non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1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GitHub</a:t>
            </a:r>
            <a:endParaRPr kumimoji="1" lang="ja-JP" altLang="en-US" sz="11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endParaRPr>
          </a:p>
        </p:txBody>
      </p:sp>
      <p:sp>
        <p:nvSpPr>
          <p:cNvPr id="48" name="テキスト ボックス 47">
            <a:extLst>
              <a:ext uri="{FF2B5EF4-FFF2-40B4-BE49-F238E27FC236}">
                <a16:creationId xmlns:a16="http://schemas.microsoft.com/office/drawing/2014/main" id="{C5C5A2E2-EE1F-65C8-2E1F-04A5F6C5769C}"/>
              </a:ext>
            </a:extLst>
          </p:cNvPr>
          <p:cNvSpPr txBox="1"/>
          <p:nvPr/>
        </p:nvSpPr>
        <p:spPr>
          <a:xfrm>
            <a:off x="9713784" y="5475950"/>
            <a:ext cx="965329" cy="261610"/>
          </a:xfrm>
          <a:prstGeom prst="rect">
            <a:avLst/>
          </a:prstGeom>
          <a:noFill/>
        </p:spPr>
        <p:txBody>
          <a:bodyPr wrap="non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1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Amazon S3</a:t>
            </a:r>
            <a:endParaRPr kumimoji="1" lang="ja-JP" altLang="en-US" sz="11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endParaRPr>
          </a:p>
        </p:txBody>
      </p:sp>
      <p:pic>
        <p:nvPicPr>
          <p:cNvPr id="50" name="図 49">
            <a:extLst>
              <a:ext uri="{FF2B5EF4-FFF2-40B4-BE49-F238E27FC236}">
                <a16:creationId xmlns:a16="http://schemas.microsoft.com/office/drawing/2014/main" id="{D675D7BE-6406-1652-38F9-35946FBDCEA9}"/>
              </a:ext>
            </a:extLst>
          </p:cNvPr>
          <p:cNvPicPr>
            <a:picLocks noChangeAspect="1"/>
          </p:cNvPicPr>
          <p:nvPr/>
        </p:nvPicPr>
        <p:blipFill>
          <a:blip r:embed="rId19"/>
          <a:stretch>
            <a:fillRect/>
          </a:stretch>
        </p:blipFill>
        <p:spPr>
          <a:xfrm>
            <a:off x="8374695" y="5034972"/>
            <a:ext cx="432000" cy="432000"/>
          </a:xfrm>
          <a:prstGeom prst="rect">
            <a:avLst/>
          </a:prstGeom>
        </p:spPr>
      </p:pic>
      <p:sp>
        <p:nvSpPr>
          <p:cNvPr id="51" name="テキスト ボックス 50">
            <a:extLst>
              <a:ext uri="{FF2B5EF4-FFF2-40B4-BE49-F238E27FC236}">
                <a16:creationId xmlns:a16="http://schemas.microsoft.com/office/drawing/2014/main" id="{350E2B9A-5AE0-291A-6486-45631E9C35D2}"/>
              </a:ext>
            </a:extLst>
          </p:cNvPr>
          <p:cNvSpPr txBox="1"/>
          <p:nvPr/>
        </p:nvSpPr>
        <p:spPr>
          <a:xfrm>
            <a:off x="8177762" y="5475950"/>
            <a:ext cx="825867" cy="261610"/>
          </a:xfrm>
          <a:prstGeom prst="rect">
            <a:avLst/>
          </a:prstGeom>
          <a:noFill/>
        </p:spPr>
        <p:txBody>
          <a:bodyPr wrap="non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1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Bitbucket</a:t>
            </a:r>
            <a:endParaRPr kumimoji="1" lang="ja-JP" altLang="en-US" sz="11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endParaRPr>
          </a:p>
        </p:txBody>
      </p:sp>
      <p:sp>
        <p:nvSpPr>
          <p:cNvPr id="52" name="テキスト ボックス 51">
            <a:extLst>
              <a:ext uri="{FF2B5EF4-FFF2-40B4-BE49-F238E27FC236}">
                <a16:creationId xmlns:a16="http://schemas.microsoft.com/office/drawing/2014/main" id="{B9744600-62A4-C36E-21D9-C2CEB8416B4F}"/>
              </a:ext>
            </a:extLst>
          </p:cNvPr>
          <p:cNvSpPr txBox="1"/>
          <p:nvPr/>
        </p:nvSpPr>
        <p:spPr>
          <a:xfrm>
            <a:off x="8083412" y="5803987"/>
            <a:ext cx="842218" cy="569387"/>
          </a:xfrm>
          <a:prstGeom prst="rect">
            <a:avLst/>
          </a:prstGeom>
          <a:noFill/>
        </p:spPr>
        <p:txBody>
          <a:bodyPr wrap="non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コード</a:t>
            </a:r>
            <a:endParaRPr kumimoji="1" lang="en-US" altLang="ja-JP" sz="11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endParaRPr>
          </a:p>
          <a:p>
            <a:pPr marL="223838" marR="0" lvl="0" indent="-163513" algn="l" defTabSz="914400" rtl="0" eaLnBrk="1" fontAlgn="auto" latinLnBrk="0" hangingPunct="1">
              <a:lnSpc>
                <a:spcPct val="100000"/>
              </a:lnSpc>
              <a:spcBef>
                <a:spcPts val="0"/>
              </a:spcBef>
              <a:spcAft>
                <a:spcPts val="0"/>
              </a:spcAft>
              <a:buClrTx/>
              <a:buSzTx/>
              <a:buFont typeface="Wingdings" pitchFamily="2" charset="2"/>
              <a:buChar char="l"/>
              <a:tabLst/>
              <a:defRPr/>
            </a:pPr>
            <a:r>
              <a:rPr kumimoji="1" lang="en-US" altLang="ja-JP" sz="1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Java</a:t>
            </a:r>
          </a:p>
          <a:p>
            <a:pPr marL="223838" marR="0" lvl="0" indent="-163513" algn="l" defTabSz="914400" rtl="0" eaLnBrk="1" fontAlgn="auto" latinLnBrk="0" hangingPunct="1">
              <a:lnSpc>
                <a:spcPct val="100000"/>
              </a:lnSpc>
              <a:spcBef>
                <a:spcPts val="0"/>
              </a:spcBef>
              <a:spcAft>
                <a:spcPts val="0"/>
              </a:spcAft>
              <a:buClrTx/>
              <a:buSzTx/>
              <a:buFont typeface="Wingdings" pitchFamily="2" charset="2"/>
              <a:buChar char="l"/>
              <a:tabLst/>
              <a:defRPr/>
            </a:pPr>
            <a:r>
              <a:rPr kumimoji="1" lang="en-US" altLang="ja-JP" sz="1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Python</a:t>
            </a:r>
            <a:endParaRPr kumimoji="1" lang="ja-JP" altLang="en-US" sz="11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endParaRPr>
          </a:p>
        </p:txBody>
      </p:sp>
      <p:sp>
        <p:nvSpPr>
          <p:cNvPr id="54" name="テキスト ボックス 53">
            <a:extLst>
              <a:ext uri="{FF2B5EF4-FFF2-40B4-BE49-F238E27FC236}">
                <a16:creationId xmlns:a16="http://schemas.microsoft.com/office/drawing/2014/main" id="{2DF3B1F2-1A7D-5205-5475-BA7A61C0524D}"/>
              </a:ext>
            </a:extLst>
          </p:cNvPr>
          <p:cNvSpPr txBox="1"/>
          <p:nvPr/>
        </p:nvSpPr>
        <p:spPr>
          <a:xfrm>
            <a:off x="10947637" y="5427812"/>
            <a:ext cx="923650" cy="430887"/>
          </a:xfrm>
          <a:prstGeom prst="rect">
            <a:avLst/>
          </a:prstGeom>
          <a:noFill/>
        </p:spPr>
        <p:txBody>
          <a:bodyPr wrap="non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100" b="1"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Amazon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100" b="1" i="0" u="none" strike="noStrike" kern="1200" cap="none" spc="0" normalizeH="0" baseline="0" noProof="0" dirty="0" err="1">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CodeGuru</a:t>
            </a:r>
            <a:endParaRPr kumimoji="1" lang="ja-JP" altLang="en-US" sz="1100" b="1"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endParaRPr>
          </a:p>
        </p:txBody>
      </p:sp>
      <p:cxnSp>
        <p:nvCxnSpPr>
          <p:cNvPr id="56" name="直線矢印コネクタ 55">
            <a:extLst>
              <a:ext uri="{FF2B5EF4-FFF2-40B4-BE49-F238E27FC236}">
                <a16:creationId xmlns:a16="http://schemas.microsoft.com/office/drawing/2014/main" id="{9D146FFD-201A-45B1-B4EF-4DA44A328D6B}"/>
              </a:ext>
            </a:extLst>
          </p:cNvPr>
          <p:cNvCxnSpPr>
            <a:cxnSpLocks/>
            <a:stCxn id="31" idx="1"/>
            <a:endCxn id="67" idx="3"/>
          </p:cNvCxnSpPr>
          <p:nvPr/>
        </p:nvCxnSpPr>
        <p:spPr>
          <a:xfrm flipH="1">
            <a:off x="9321301" y="6092798"/>
            <a:ext cx="1874306" cy="0"/>
          </a:xfrm>
          <a:prstGeom prst="straightConnector1">
            <a:avLst/>
          </a:prstGeom>
          <a:ln>
            <a:solidFill>
              <a:schemeClr val="accent1"/>
            </a:solidFill>
            <a:tailEnd type="triangle"/>
          </a:ln>
        </p:spPr>
        <p:style>
          <a:lnRef idx="1">
            <a:schemeClr val="accent6"/>
          </a:lnRef>
          <a:fillRef idx="0">
            <a:schemeClr val="accent6"/>
          </a:fillRef>
          <a:effectRef idx="0">
            <a:schemeClr val="accent6"/>
          </a:effectRef>
          <a:fontRef idx="minor">
            <a:schemeClr val="tx1"/>
          </a:fontRef>
        </p:style>
      </p:cxnSp>
      <p:pic>
        <p:nvPicPr>
          <p:cNvPr id="57" name="Graphic 6">
            <a:extLst>
              <a:ext uri="{FF2B5EF4-FFF2-40B4-BE49-F238E27FC236}">
                <a16:creationId xmlns:a16="http://schemas.microsoft.com/office/drawing/2014/main" id="{11F5319D-C3B6-B5FD-D753-C6B42EF0E6E1}"/>
              </a:ext>
            </a:extLst>
          </p:cNvPr>
          <p:cNvPicPr>
            <a:picLocks noChangeAspect="1" noChangeArrowheads="1"/>
          </p:cNvPicPr>
          <p:nvPr/>
        </p:nvPicPr>
        <p:blipFill>
          <a:blip r:embed="rId20">
            <a:extLst>
              <a:ext uri="{96DAC541-7B7A-43D3-8B79-37D633B846F1}">
                <asvg:svgBlip xmlns:asvg="http://schemas.microsoft.com/office/drawing/2016/SVG/main" r:embed="rId21"/>
              </a:ext>
            </a:extLst>
          </a:blip>
          <a:srcRect/>
          <a:stretch/>
        </p:blipFill>
        <p:spPr bwMode="auto">
          <a:xfrm>
            <a:off x="7804499" y="3600339"/>
            <a:ext cx="288000" cy="28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 name="Graphic 44">
            <a:extLst>
              <a:ext uri="{FF2B5EF4-FFF2-40B4-BE49-F238E27FC236}">
                <a16:creationId xmlns:a16="http://schemas.microsoft.com/office/drawing/2014/main" id="{2005F311-1BD9-A53D-4621-9E888F86EBDA}"/>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8209423" y="3936269"/>
            <a:ext cx="432000" cy="432000"/>
          </a:xfrm>
          <a:prstGeom prst="rect">
            <a:avLst/>
          </a:prstGeom>
        </p:spPr>
      </p:pic>
      <p:pic>
        <p:nvPicPr>
          <p:cNvPr id="60" name="Graphic 15">
            <a:extLst>
              <a:ext uri="{FF2B5EF4-FFF2-40B4-BE49-F238E27FC236}">
                <a16:creationId xmlns:a16="http://schemas.microsoft.com/office/drawing/2014/main" id="{3DB6ED7D-DEAD-2D9D-ECFE-2912A2722D81}"/>
              </a:ext>
            </a:extLst>
          </p:cNvPr>
          <p:cNvPicPr>
            <a:picLocks noChangeAspect="1" noChangeArrowheads="1"/>
          </p:cNvPicPr>
          <p:nvPr/>
        </p:nvPicPr>
        <p:blipFill>
          <a:blip r:embed="rId24">
            <a:extLst>
              <a:ext uri="{96DAC541-7B7A-43D3-8B79-37D633B846F1}">
                <asvg:svgBlip xmlns:asvg="http://schemas.microsoft.com/office/drawing/2016/SVG/main" r:embed="rId25"/>
              </a:ext>
            </a:extLst>
          </a:blip>
          <a:srcRect/>
          <a:stretch/>
        </p:blipFill>
        <p:spPr bwMode="auto">
          <a:xfrm>
            <a:off x="9616604" y="3605318"/>
            <a:ext cx="288000" cy="28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9" name="グループ化 68">
            <a:extLst>
              <a:ext uri="{FF2B5EF4-FFF2-40B4-BE49-F238E27FC236}">
                <a16:creationId xmlns:a16="http://schemas.microsoft.com/office/drawing/2014/main" id="{AB04B625-223C-9952-1E8B-D899E1D570A4}"/>
              </a:ext>
            </a:extLst>
          </p:cNvPr>
          <p:cNvGrpSpPr/>
          <p:nvPr/>
        </p:nvGrpSpPr>
        <p:grpSpPr>
          <a:xfrm>
            <a:off x="6898106" y="3821999"/>
            <a:ext cx="432000" cy="656978"/>
            <a:chOff x="6549346" y="3812158"/>
            <a:chExt cx="432000" cy="656978"/>
          </a:xfrm>
        </p:grpSpPr>
        <p:pic>
          <p:nvPicPr>
            <p:cNvPr id="65" name="Graphic 66606">
              <a:extLst>
                <a:ext uri="{FF2B5EF4-FFF2-40B4-BE49-F238E27FC236}">
                  <a16:creationId xmlns:a16="http://schemas.microsoft.com/office/drawing/2014/main" id="{99B41C69-B6B6-CE32-2725-AAE9E3B8C8F4}"/>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6549346" y="4037136"/>
              <a:ext cx="432000" cy="432000"/>
            </a:xfrm>
            <a:prstGeom prst="rect">
              <a:avLst/>
            </a:prstGeom>
          </p:spPr>
        </p:pic>
        <p:pic>
          <p:nvPicPr>
            <p:cNvPr id="66" name="Graphic 122">
              <a:extLst>
                <a:ext uri="{FF2B5EF4-FFF2-40B4-BE49-F238E27FC236}">
                  <a16:creationId xmlns:a16="http://schemas.microsoft.com/office/drawing/2014/main" id="{E5678E25-7298-DEEC-6F3F-072168C710D2}"/>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6549346" y="3812158"/>
              <a:ext cx="432000" cy="432000"/>
            </a:xfrm>
            <a:prstGeom prst="rect">
              <a:avLst/>
            </a:prstGeom>
          </p:spPr>
        </p:pic>
      </p:grpSp>
      <p:sp>
        <p:nvSpPr>
          <p:cNvPr id="70" name="テキスト ボックス 69">
            <a:extLst>
              <a:ext uri="{FF2B5EF4-FFF2-40B4-BE49-F238E27FC236}">
                <a16:creationId xmlns:a16="http://schemas.microsoft.com/office/drawing/2014/main" id="{C69C0B3D-825F-7ECE-B196-09F12D40FC4A}"/>
              </a:ext>
            </a:extLst>
          </p:cNvPr>
          <p:cNvSpPr txBox="1"/>
          <p:nvPr/>
        </p:nvSpPr>
        <p:spPr>
          <a:xfrm>
            <a:off x="6560109" y="4360835"/>
            <a:ext cx="1107996" cy="230832"/>
          </a:xfrm>
          <a:prstGeom prst="rect">
            <a:avLst/>
          </a:prstGeom>
          <a:noFill/>
        </p:spPr>
        <p:txBody>
          <a:bodyPr wrap="non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9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パッチリポジトリ</a:t>
            </a:r>
          </a:p>
        </p:txBody>
      </p:sp>
      <p:sp>
        <p:nvSpPr>
          <p:cNvPr id="75" name="テキスト ボックス 74">
            <a:extLst>
              <a:ext uri="{FF2B5EF4-FFF2-40B4-BE49-F238E27FC236}">
                <a16:creationId xmlns:a16="http://schemas.microsoft.com/office/drawing/2014/main" id="{96952962-6F72-9BA6-D22D-4BBBB2DCE3EB}"/>
              </a:ext>
            </a:extLst>
          </p:cNvPr>
          <p:cNvSpPr txBox="1"/>
          <p:nvPr/>
        </p:nvSpPr>
        <p:spPr>
          <a:xfrm>
            <a:off x="7941958" y="4360835"/>
            <a:ext cx="966932" cy="230832"/>
          </a:xfrm>
          <a:prstGeom prst="rect">
            <a:avLst/>
          </a:prstGeom>
          <a:noFill/>
        </p:spPr>
        <p:txBody>
          <a:bodyPr wrap="non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9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EC2 instances</a:t>
            </a:r>
          </a:p>
        </p:txBody>
      </p:sp>
      <p:cxnSp>
        <p:nvCxnSpPr>
          <p:cNvPr id="81" name="直線矢印コネクタ 80">
            <a:extLst>
              <a:ext uri="{FF2B5EF4-FFF2-40B4-BE49-F238E27FC236}">
                <a16:creationId xmlns:a16="http://schemas.microsoft.com/office/drawing/2014/main" id="{303830C5-AA2D-E5A3-5818-BAC6A40E4599}"/>
              </a:ext>
            </a:extLst>
          </p:cNvPr>
          <p:cNvCxnSpPr>
            <a:cxnSpLocks/>
            <a:stCxn id="15" idx="1"/>
            <a:endCxn id="59" idx="3"/>
          </p:cNvCxnSpPr>
          <p:nvPr/>
        </p:nvCxnSpPr>
        <p:spPr>
          <a:xfrm flipH="1">
            <a:off x="8641423" y="4152269"/>
            <a:ext cx="1365673" cy="0"/>
          </a:xfrm>
          <a:prstGeom prst="straightConnector1">
            <a:avLst/>
          </a:prstGeom>
          <a:ln>
            <a:solidFill>
              <a:schemeClr val="accent1"/>
            </a:solidFill>
            <a:tailEnd type="triangle"/>
          </a:ln>
        </p:spPr>
        <p:style>
          <a:lnRef idx="1">
            <a:schemeClr val="accent6"/>
          </a:lnRef>
          <a:fillRef idx="0">
            <a:schemeClr val="accent6"/>
          </a:fillRef>
          <a:effectRef idx="0">
            <a:schemeClr val="accent6"/>
          </a:effectRef>
          <a:fontRef idx="minor">
            <a:schemeClr val="tx1"/>
          </a:fontRef>
        </p:style>
      </p:cxnSp>
      <p:pic>
        <p:nvPicPr>
          <p:cNvPr id="58" name="Graphic 56">
            <a:extLst>
              <a:ext uri="{FF2B5EF4-FFF2-40B4-BE49-F238E27FC236}">
                <a16:creationId xmlns:a16="http://schemas.microsoft.com/office/drawing/2014/main" id="{46880881-9767-D8C4-FEE6-DD85C99CAEBE}"/>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9052293" y="4006488"/>
            <a:ext cx="288000" cy="288000"/>
          </a:xfrm>
          <a:prstGeom prst="rect">
            <a:avLst/>
          </a:prstGeom>
        </p:spPr>
      </p:pic>
      <p:cxnSp>
        <p:nvCxnSpPr>
          <p:cNvPr id="84" name="直線矢印コネクタ 83">
            <a:extLst>
              <a:ext uri="{FF2B5EF4-FFF2-40B4-BE49-F238E27FC236}">
                <a16:creationId xmlns:a16="http://schemas.microsoft.com/office/drawing/2014/main" id="{AA206782-271E-1CB4-A07E-D28471E4C9F8}"/>
              </a:ext>
            </a:extLst>
          </p:cNvPr>
          <p:cNvCxnSpPr>
            <a:cxnSpLocks/>
            <a:endCxn id="59" idx="1"/>
          </p:cNvCxnSpPr>
          <p:nvPr/>
        </p:nvCxnSpPr>
        <p:spPr>
          <a:xfrm>
            <a:off x="7330106" y="4150488"/>
            <a:ext cx="879317" cy="1781"/>
          </a:xfrm>
          <a:prstGeom prst="straightConnector1">
            <a:avLst/>
          </a:prstGeom>
          <a:ln>
            <a:solidFill>
              <a:schemeClr val="accent1"/>
            </a:solidFill>
            <a:tailEnd type="triangle"/>
          </a:ln>
        </p:spPr>
        <p:style>
          <a:lnRef idx="1">
            <a:schemeClr val="accent6"/>
          </a:lnRef>
          <a:fillRef idx="0">
            <a:schemeClr val="accent6"/>
          </a:fillRef>
          <a:effectRef idx="0">
            <a:schemeClr val="accent6"/>
          </a:effectRef>
          <a:fontRef idx="minor">
            <a:schemeClr val="tx1"/>
          </a:fontRef>
        </p:style>
      </p:cxnSp>
      <p:sp>
        <p:nvSpPr>
          <p:cNvPr id="88" name="テキスト ボックス 87">
            <a:extLst>
              <a:ext uri="{FF2B5EF4-FFF2-40B4-BE49-F238E27FC236}">
                <a16:creationId xmlns:a16="http://schemas.microsoft.com/office/drawing/2014/main" id="{1F106778-65C2-DAEF-88E1-8DCB04646AB6}"/>
              </a:ext>
            </a:extLst>
          </p:cNvPr>
          <p:cNvSpPr txBox="1"/>
          <p:nvPr/>
        </p:nvSpPr>
        <p:spPr>
          <a:xfrm>
            <a:off x="9904604" y="3604268"/>
            <a:ext cx="1779654" cy="261610"/>
          </a:xfrm>
          <a:prstGeom prst="rect">
            <a:avLst/>
          </a:prstGeom>
          <a:noFill/>
        </p:spPr>
        <p:txBody>
          <a:bodyPr wrap="non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1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AWS Systems Manager</a:t>
            </a:r>
            <a:endParaRPr kumimoji="1" lang="ja-JP" altLang="en-US" sz="11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endParaRPr>
          </a:p>
        </p:txBody>
      </p:sp>
      <p:sp>
        <p:nvSpPr>
          <p:cNvPr id="89" name="テキスト ボックス 88">
            <a:extLst>
              <a:ext uri="{FF2B5EF4-FFF2-40B4-BE49-F238E27FC236}">
                <a16:creationId xmlns:a16="http://schemas.microsoft.com/office/drawing/2014/main" id="{48A5FBE6-A347-88C4-BEF2-56CDCC2D83B9}"/>
              </a:ext>
            </a:extLst>
          </p:cNvPr>
          <p:cNvSpPr txBox="1"/>
          <p:nvPr/>
        </p:nvSpPr>
        <p:spPr>
          <a:xfrm>
            <a:off x="8077775" y="3602512"/>
            <a:ext cx="1061509" cy="261610"/>
          </a:xfrm>
          <a:prstGeom prst="rect">
            <a:avLst/>
          </a:prstGeom>
          <a:noFill/>
        </p:spPr>
        <p:txBody>
          <a:bodyPr wrap="non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1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Amazon VPC</a:t>
            </a:r>
            <a:endParaRPr kumimoji="1" lang="ja-JP" altLang="en-US" sz="11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endParaRPr>
          </a:p>
        </p:txBody>
      </p:sp>
      <p:sp>
        <p:nvSpPr>
          <p:cNvPr id="90" name="正方形/長方形 89">
            <a:extLst>
              <a:ext uri="{FF2B5EF4-FFF2-40B4-BE49-F238E27FC236}">
                <a16:creationId xmlns:a16="http://schemas.microsoft.com/office/drawing/2014/main" id="{6C7991BF-56C8-AE63-92AD-D6E0A9C848DA}"/>
              </a:ext>
            </a:extLst>
          </p:cNvPr>
          <p:cNvSpPr/>
          <p:nvPr/>
        </p:nvSpPr>
        <p:spPr>
          <a:xfrm>
            <a:off x="7808241" y="3601611"/>
            <a:ext cx="1387987" cy="1026753"/>
          </a:xfrm>
          <a:prstGeom prst="rect">
            <a:avLst/>
          </a:prstGeom>
          <a:noFill/>
          <a:ln>
            <a:solidFill>
              <a:srgbClr val="8C4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2400" b="0" i="0" u="none" strike="noStrike" kern="1200" cap="none" spc="0" normalizeH="0" baseline="0" noProof="0">
              <a:ln>
                <a:noFill/>
              </a:ln>
              <a:solidFill>
                <a:srgbClr val="FFFFFF"/>
              </a:solidFill>
              <a:effectLst/>
              <a:uLnTx/>
              <a:uFillTx/>
              <a:latin typeface="Meiryo" panose="020B0604030504040204" pitchFamily="34" charset="-128"/>
              <a:ea typeface="Meiryo" panose="020B0604030504040204" pitchFamily="34" charset="-128"/>
              <a:cs typeface="+mn-cs"/>
            </a:endParaRPr>
          </a:p>
        </p:txBody>
      </p:sp>
      <p:sp>
        <p:nvSpPr>
          <p:cNvPr id="91" name="正方形/長方形 90">
            <a:extLst>
              <a:ext uri="{FF2B5EF4-FFF2-40B4-BE49-F238E27FC236}">
                <a16:creationId xmlns:a16="http://schemas.microsoft.com/office/drawing/2014/main" id="{6EB955BC-D492-5435-F180-92C50AF77E9E}"/>
              </a:ext>
            </a:extLst>
          </p:cNvPr>
          <p:cNvSpPr/>
          <p:nvPr/>
        </p:nvSpPr>
        <p:spPr>
          <a:xfrm>
            <a:off x="9618402" y="3606474"/>
            <a:ext cx="2252884" cy="1020594"/>
          </a:xfrm>
          <a:prstGeom prst="rect">
            <a:avLst/>
          </a:prstGeom>
          <a:noFill/>
          <a:ln>
            <a:solidFill>
              <a:srgbClr val="E7157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2400" b="0" i="0" u="none" strike="noStrike" kern="1200" cap="none" spc="0" normalizeH="0" baseline="0" noProof="0">
              <a:ln>
                <a:noFill/>
              </a:ln>
              <a:solidFill>
                <a:srgbClr val="FFFFFF"/>
              </a:solidFill>
              <a:effectLst/>
              <a:uLnTx/>
              <a:uFillTx/>
              <a:latin typeface="Meiryo" panose="020B0604030504040204" pitchFamily="34" charset="-128"/>
              <a:ea typeface="Meiryo" panose="020B0604030504040204" pitchFamily="34" charset="-128"/>
              <a:cs typeface="+mn-cs"/>
            </a:endParaRPr>
          </a:p>
        </p:txBody>
      </p:sp>
      <p:sp>
        <p:nvSpPr>
          <p:cNvPr id="4" name="テキスト ボックス 3">
            <a:extLst>
              <a:ext uri="{FF2B5EF4-FFF2-40B4-BE49-F238E27FC236}">
                <a16:creationId xmlns:a16="http://schemas.microsoft.com/office/drawing/2014/main" id="{FF54D19C-DA7E-AA3F-5972-505369A2817B}"/>
              </a:ext>
            </a:extLst>
          </p:cNvPr>
          <p:cNvSpPr txBox="1"/>
          <p:nvPr/>
        </p:nvSpPr>
        <p:spPr>
          <a:xfrm>
            <a:off x="6509859" y="1214762"/>
            <a:ext cx="3108543" cy="261610"/>
          </a:xfrm>
          <a:prstGeom prst="rect">
            <a:avLst/>
          </a:prstGeom>
          <a:noFill/>
        </p:spPr>
        <p:txBody>
          <a:bodyPr wrap="non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100" b="1"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Amazon Inspector</a:t>
            </a:r>
            <a:r>
              <a:rPr kumimoji="1" lang="ja-JP" altLang="en-US" sz="1100" b="1"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による脆弱性のスキャン</a:t>
            </a:r>
          </a:p>
        </p:txBody>
      </p:sp>
      <p:sp>
        <p:nvSpPr>
          <p:cNvPr id="5" name="テキスト ボックス 4">
            <a:extLst>
              <a:ext uri="{FF2B5EF4-FFF2-40B4-BE49-F238E27FC236}">
                <a16:creationId xmlns:a16="http://schemas.microsoft.com/office/drawing/2014/main" id="{AC4226AA-013A-8535-94EC-29415588F744}"/>
              </a:ext>
            </a:extLst>
          </p:cNvPr>
          <p:cNvSpPr txBox="1"/>
          <p:nvPr/>
        </p:nvSpPr>
        <p:spPr>
          <a:xfrm>
            <a:off x="6509859" y="3325194"/>
            <a:ext cx="4767652" cy="261610"/>
          </a:xfrm>
          <a:prstGeom prst="rect">
            <a:avLst/>
          </a:prstGeom>
          <a:noFill/>
        </p:spPr>
        <p:txBody>
          <a:bodyPr wrap="non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100" b="1"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AWS Systems Manager </a:t>
            </a:r>
            <a:r>
              <a:rPr kumimoji="1" lang="ja-JP" altLang="en-US" sz="1100" b="1"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パッチポリシーによるパッチ適用の自動化</a:t>
            </a:r>
          </a:p>
        </p:txBody>
      </p:sp>
      <p:sp>
        <p:nvSpPr>
          <p:cNvPr id="12" name="テキスト ボックス 11">
            <a:extLst>
              <a:ext uri="{FF2B5EF4-FFF2-40B4-BE49-F238E27FC236}">
                <a16:creationId xmlns:a16="http://schemas.microsoft.com/office/drawing/2014/main" id="{B822F995-AA2E-D852-A211-571423E91172}"/>
              </a:ext>
            </a:extLst>
          </p:cNvPr>
          <p:cNvSpPr txBox="1"/>
          <p:nvPr/>
        </p:nvSpPr>
        <p:spPr>
          <a:xfrm>
            <a:off x="6505918" y="4788424"/>
            <a:ext cx="3736920" cy="261610"/>
          </a:xfrm>
          <a:prstGeom prst="rect">
            <a:avLst/>
          </a:prstGeom>
          <a:noFill/>
        </p:spPr>
        <p:txBody>
          <a:bodyPr wrap="non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100" b="1"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Amazon </a:t>
            </a:r>
            <a:r>
              <a:rPr kumimoji="1" lang="en-US" altLang="ja-JP" sz="1100" b="1" i="0" u="none" strike="noStrike" kern="1200" cap="none" spc="0" normalizeH="0" baseline="0" noProof="0" dirty="0" err="1">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CodeGuru</a:t>
            </a:r>
            <a:r>
              <a:rPr kumimoji="1" lang="en-US" altLang="ja-JP" sz="1100" b="1"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 </a:t>
            </a:r>
            <a:r>
              <a:rPr kumimoji="1" lang="ja-JP" altLang="en-US" sz="1100" b="1"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によるコードの脆弱性のスキャン</a:t>
            </a:r>
          </a:p>
        </p:txBody>
      </p:sp>
      <p:sp>
        <p:nvSpPr>
          <p:cNvPr id="14" name="TextBox 33">
            <a:extLst>
              <a:ext uri="{FF2B5EF4-FFF2-40B4-BE49-F238E27FC236}">
                <a16:creationId xmlns:a16="http://schemas.microsoft.com/office/drawing/2014/main" id="{2EE90C3D-D648-CDC7-FC28-C8922246641A}"/>
              </a:ext>
            </a:extLst>
          </p:cNvPr>
          <p:cNvSpPr txBox="1">
            <a:spLocks noChangeArrowheads="1"/>
          </p:cNvSpPr>
          <p:nvPr/>
        </p:nvSpPr>
        <p:spPr bwMode="auto">
          <a:xfrm>
            <a:off x="10412448" y="3965822"/>
            <a:ext cx="114337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900" b="0" i="0" u="none" strike="noStrike" kern="1200" cap="none" spc="0" normalizeH="0" baseline="0" noProof="0" dirty="0" err="1">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高速セットアップ</a:t>
            </a:r>
            <a:endParaRPr kumimoji="0" lang="en-US" altLang="en-US" sz="9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900" b="0" i="0" u="none" strike="noStrike" kern="1200" cap="none" spc="0" normalizeH="0" baseline="0" noProof="0" dirty="0" err="1">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パッチポリシ</a:t>
            </a:r>
            <a:r>
              <a:rPr kumimoji="0" lang="en-US" altLang="en-US" sz="9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ー</a:t>
            </a:r>
          </a:p>
        </p:txBody>
      </p:sp>
      <p:pic>
        <p:nvPicPr>
          <p:cNvPr id="15" name="Graphic 62">
            <a:extLst>
              <a:ext uri="{FF2B5EF4-FFF2-40B4-BE49-F238E27FC236}">
                <a16:creationId xmlns:a16="http://schemas.microsoft.com/office/drawing/2014/main" id="{999C9F65-E8AF-3A1F-A715-1BAE8BCB2658}"/>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10007096" y="3936269"/>
            <a:ext cx="432000" cy="432000"/>
          </a:xfrm>
          <a:prstGeom prst="rect">
            <a:avLst/>
          </a:prstGeom>
        </p:spPr>
      </p:pic>
    </p:spTree>
    <p:extLst>
      <p:ext uri="{BB962C8B-B14F-4D97-AF65-F5344CB8AC3E}">
        <p14:creationId xmlns:p14="http://schemas.microsoft.com/office/powerpoint/2010/main" val="3220379498"/>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56"/>
          <p:cNvSpPr/>
          <p:nvPr/>
        </p:nvSpPr>
        <p:spPr>
          <a:xfrm>
            <a:off x="5904000" y="2211685"/>
            <a:ext cx="5856000" cy="2016000"/>
          </a:xfrm>
          <a:custGeom>
            <a:avLst/>
            <a:gdLst>
              <a:gd name="connsiteX0" fmla="*/ 0 w 4392000"/>
              <a:gd name="connsiteY0" fmla="*/ 0 h 1512000"/>
              <a:gd name="connsiteX1" fmla="*/ 1368000 w 4392000"/>
              <a:gd name="connsiteY1" fmla="*/ 0 h 1512000"/>
              <a:gd name="connsiteX2" fmla="*/ 2808000 w 4392000"/>
              <a:gd name="connsiteY2" fmla="*/ 0 h 1512000"/>
              <a:gd name="connsiteX3" fmla="*/ 2952000 w 4392000"/>
              <a:gd name="connsiteY3" fmla="*/ 0 h 1512000"/>
              <a:gd name="connsiteX4" fmla="*/ 4392000 w 4392000"/>
              <a:gd name="connsiteY4" fmla="*/ 0 h 1512000"/>
              <a:gd name="connsiteX5" fmla="*/ 4392000 w 4392000"/>
              <a:gd name="connsiteY5" fmla="*/ 864000 h 1512000"/>
              <a:gd name="connsiteX6" fmla="*/ 2952000 w 4392000"/>
              <a:gd name="connsiteY6" fmla="*/ 864000 h 1512000"/>
              <a:gd name="connsiteX7" fmla="*/ 2952000 w 4392000"/>
              <a:gd name="connsiteY7" fmla="*/ 1224000 h 1512000"/>
              <a:gd name="connsiteX8" fmla="*/ 1368000 w 4392000"/>
              <a:gd name="connsiteY8" fmla="*/ 1224000 h 1512000"/>
              <a:gd name="connsiteX9" fmla="*/ 1368000 w 4392000"/>
              <a:gd name="connsiteY9" fmla="*/ 1512000 h 1512000"/>
              <a:gd name="connsiteX10" fmla="*/ 0 w 4392000"/>
              <a:gd name="connsiteY10" fmla="*/ 1512000 h 151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92000" h="1512000">
                <a:moveTo>
                  <a:pt x="0" y="0"/>
                </a:moveTo>
                <a:lnTo>
                  <a:pt x="1368000" y="0"/>
                </a:lnTo>
                <a:lnTo>
                  <a:pt x="2808000" y="0"/>
                </a:lnTo>
                <a:lnTo>
                  <a:pt x="2952000" y="0"/>
                </a:lnTo>
                <a:lnTo>
                  <a:pt x="4392000" y="0"/>
                </a:lnTo>
                <a:lnTo>
                  <a:pt x="4392000" y="864000"/>
                </a:lnTo>
                <a:lnTo>
                  <a:pt x="2952000" y="864000"/>
                </a:lnTo>
                <a:lnTo>
                  <a:pt x="2952000" y="1224000"/>
                </a:lnTo>
                <a:lnTo>
                  <a:pt x="1368000" y="1224000"/>
                </a:lnTo>
                <a:lnTo>
                  <a:pt x="1368000" y="1512000"/>
                </a:lnTo>
                <a:lnTo>
                  <a:pt x="0" y="1512000"/>
                </a:lnTo>
                <a:close/>
              </a:path>
            </a:pathLst>
          </a:custGeom>
          <a:solidFill>
            <a:schemeClr val="tx1">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marL="0" marR="0" lvl="0" indent="0" algn="l" defTabSz="914363" rtl="0" eaLnBrk="1" fontAlgn="auto" latinLnBrk="0" hangingPunct="1">
              <a:lnSpc>
                <a:spcPct val="100000"/>
              </a:lnSpc>
              <a:spcBef>
                <a:spcPts val="0"/>
              </a:spcBef>
              <a:spcAft>
                <a:spcPts val="0"/>
              </a:spcAft>
              <a:buClrTx/>
              <a:buSzTx/>
              <a:buFontTx/>
              <a:buNone/>
              <a:tabLst/>
              <a:defRPr/>
            </a:pPr>
            <a:r>
              <a:rPr kumimoji="1" lang="ja-JP" altLang="en-US" sz="1667" b="1" i="0" u="none" strike="noStrike" kern="1200" cap="none" spc="0" normalizeH="0" baseline="0" noProof="0" dirty="0">
                <a:ln>
                  <a:noFill/>
                </a:ln>
                <a:solidFill>
                  <a:srgbClr val="FAFAFA"/>
                </a:solidFill>
                <a:effectLst/>
                <a:uLnTx/>
                <a:uFillTx/>
                <a:latin typeface="Meiryo" panose="020B0604030504040204" pitchFamily="34" charset="-128"/>
                <a:ea typeface="Meiryo" panose="020B0604030504040204" pitchFamily="34" charset="-128"/>
                <a:cs typeface="+mn-cs"/>
              </a:rPr>
              <a:t>お客様にてメンテナンス・アップデートを実施いただく</a:t>
            </a:r>
            <a:endParaRPr kumimoji="1" lang="en-US" sz="1667" b="1" i="0" u="none" strike="noStrike" kern="1200" cap="none" spc="0" normalizeH="0" baseline="0" noProof="0" dirty="0">
              <a:ln>
                <a:noFill/>
              </a:ln>
              <a:solidFill>
                <a:srgbClr val="FAFAFA"/>
              </a:solidFill>
              <a:effectLst/>
              <a:uLnTx/>
              <a:uFillTx/>
              <a:latin typeface="Meiryo" panose="020B0604030504040204" pitchFamily="34" charset="-128"/>
              <a:ea typeface="Meiryo" panose="020B0604030504040204" pitchFamily="34" charset="-128"/>
              <a:cs typeface="+mn-cs"/>
            </a:endParaRPr>
          </a:p>
        </p:txBody>
      </p:sp>
      <p:sp>
        <p:nvSpPr>
          <p:cNvPr id="6" name="Rectangle 46"/>
          <p:cNvSpPr/>
          <p:nvPr/>
        </p:nvSpPr>
        <p:spPr>
          <a:xfrm>
            <a:off x="9936000" y="3459685"/>
            <a:ext cx="1824000" cy="2784000"/>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b"/>
          <a:lstStyle/>
          <a:p>
            <a:pPr marL="0" marR="0" lvl="0" indent="0" algn="l" defTabSz="914363" rtl="0" eaLnBrk="1" fontAlgn="auto" latinLnBrk="0" hangingPunct="1">
              <a:lnSpc>
                <a:spcPct val="100000"/>
              </a:lnSpc>
              <a:spcBef>
                <a:spcPts val="0"/>
              </a:spcBef>
              <a:spcAft>
                <a:spcPts val="0"/>
              </a:spcAft>
              <a:buClrTx/>
              <a:buSzTx/>
              <a:buFontTx/>
              <a:buNone/>
              <a:tabLst/>
              <a:defRPr/>
            </a:pPr>
            <a:r>
              <a:rPr kumimoji="1" lang="ja-JP" altLang="en-US" sz="1667"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定期的なダウンタイムなし</a:t>
            </a:r>
            <a:endParaRPr kumimoji="1" lang="en-US" sz="1667"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endParaRPr>
          </a:p>
        </p:txBody>
      </p:sp>
      <p:sp>
        <p:nvSpPr>
          <p:cNvPr id="7" name="Freeform 50"/>
          <p:cNvSpPr/>
          <p:nvPr/>
        </p:nvSpPr>
        <p:spPr>
          <a:xfrm>
            <a:off x="5904000" y="3939685"/>
            <a:ext cx="3936000" cy="2304000"/>
          </a:xfrm>
          <a:custGeom>
            <a:avLst/>
            <a:gdLst>
              <a:gd name="connsiteX0" fmla="*/ 1440000 w 2952000"/>
              <a:gd name="connsiteY0" fmla="*/ 0 h 1728000"/>
              <a:gd name="connsiteX1" fmla="*/ 2952000 w 2952000"/>
              <a:gd name="connsiteY1" fmla="*/ 0 h 1728000"/>
              <a:gd name="connsiteX2" fmla="*/ 2952000 w 2952000"/>
              <a:gd name="connsiteY2" fmla="*/ 1728000 h 1728000"/>
              <a:gd name="connsiteX3" fmla="*/ 1440000 w 2952000"/>
              <a:gd name="connsiteY3" fmla="*/ 1728000 h 1728000"/>
              <a:gd name="connsiteX4" fmla="*/ 0 w 2952000"/>
              <a:gd name="connsiteY4" fmla="*/ 1728000 h 1728000"/>
              <a:gd name="connsiteX5" fmla="*/ 0 w 2952000"/>
              <a:gd name="connsiteY5" fmla="*/ 288000 h 1728000"/>
              <a:gd name="connsiteX6" fmla="*/ 1440000 w 2952000"/>
              <a:gd name="connsiteY6" fmla="*/ 288000 h 172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52000" h="1728000">
                <a:moveTo>
                  <a:pt x="1440000" y="0"/>
                </a:moveTo>
                <a:lnTo>
                  <a:pt x="2952000" y="0"/>
                </a:lnTo>
                <a:lnTo>
                  <a:pt x="2952000" y="1728000"/>
                </a:lnTo>
                <a:lnTo>
                  <a:pt x="1440000" y="1728000"/>
                </a:lnTo>
                <a:lnTo>
                  <a:pt x="0" y="1728000"/>
                </a:lnTo>
                <a:lnTo>
                  <a:pt x="0" y="288000"/>
                </a:lnTo>
                <a:lnTo>
                  <a:pt x="1440000" y="288000"/>
                </a:lnTo>
                <a:close/>
              </a:path>
            </a:pathLst>
          </a:custGeom>
          <a:solidFill>
            <a:schemeClr val="accent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b"/>
          <a:lstStyle/>
          <a:p>
            <a:pPr marL="0" marR="0" lvl="0" indent="0" algn="l" defTabSz="914363" rtl="0" eaLnBrk="1" fontAlgn="auto" latinLnBrk="0" hangingPunct="1">
              <a:lnSpc>
                <a:spcPct val="100000"/>
              </a:lnSpc>
              <a:spcBef>
                <a:spcPts val="0"/>
              </a:spcBef>
              <a:spcAft>
                <a:spcPts val="0"/>
              </a:spcAft>
              <a:buClrTx/>
              <a:buSzTx/>
              <a:buFontTx/>
              <a:buNone/>
              <a:tabLst/>
              <a:defRPr/>
            </a:pPr>
            <a:r>
              <a:rPr kumimoji="1" lang="en-US" altLang="ja-JP" sz="1667"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AWS</a:t>
            </a:r>
            <a:r>
              <a:rPr kumimoji="1" lang="ja-JP" altLang="en-US" sz="1667"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にて管理。お客様は影響確認、停止起動対応</a:t>
            </a:r>
            <a:endParaRPr kumimoji="1" lang="en-US" sz="1667"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endParaRPr>
          </a:p>
        </p:txBody>
      </p:sp>
      <p:sp>
        <p:nvSpPr>
          <p:cNvPr id="8" name="正方形/長方形 7">
            <a:extLst>
              <a:ext uri="{FF2B5EF4-FFF2-40B4-BE49-F238E27FC236}">
                <a16:creationId xmlns:a16="http://schemas.microsoft.com/office/drawing/2014/main" id="{8294CF15-0BA8-4A52-A0A3-59CBDB5B6FAB}"/>
              </a:ext>
            </a:extLst>
          </p:cNvPr>
          <p:cNvSpPr/>
          <p:nvPr/>
        </p:nvSpPr>
        <p:spPr>
          <a:xfrm>
            <a:off x="5447777" y="1173646"/>
            <a:ext cx="6551185" cy="63986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ct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1" lang="ja-JP" altLang="en-US" sz="2667"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各サービスの責任共有モデルのイメージ</a:t>
            </a:r>
            <a:endParaRPr kumimoji="1" lang="en-US" altLang="ja-JP" sz="2667"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endParaRPr>
          </a:p>
        </p:txBody>
      </p:sp>
      <p:cxnSp>
        <p:nvCxnSpPr>
          <p:cNvPr id="9" name="直線コネクタ 8">
            <a:extLst>
              <a:ext uri="{FF2B5EF4-FFF2-40B4-BE49-F238E27FC236}">
                <a16:creationId xmlns:a16="http://schemas.microsoft.com/office/drawing/2014/main" id="{7E4E766C-65FB-4FDC-B8B0-308F0EC880E7}"/>
              </a:ext>
            </a:extLst>
          </p:cNvPr>
          <p:cNvCxnSpPr>
            <a:cxnSpLocks/>
          </p:cNvCxnSpPr>
          <p:nvPr/>
        </p:nvCxnSpPr>
        <p:spPr>
          <a:xfrm>
            <a:off x="5447324" y="1813509"/>
            <a:ext cx="6553948" cy="0"/>
          </a:xfrm>
          <a:prstGeom prst="line">
            <a:avLst/>
          </a:prstGeom>
          <a:ln>
            <a:solidFill>
              <a:srgbClr val="2A2E32"/>
            </a:solidFill>
          </a:ln>
          <a:effectLst/>
        </p:spPr>
        <p:style>
          <a:lnRef idx="2">
            <a:schemeClr val="accent1"/>
          </a:lnRef>
          <a:fillRef idx="0">
            <a:schemeClr val="accent1"/>
          </a:fillRef>
          <a:effectRef idx="1">
            <a:schemeClr val="accent1"/>
          </a:effectRef>
          <a:fontRef idx="minor">
            <a:schemeClr val="tx1"/>
          </a:fontRef>
        </p:style>
      </p:cxnSp>
      <p:sp>
        <p:nvSpPr>
          <p:cNvPr id="10" name="Rectangle 3"/>
          <p:cNvSpPr/>
          <p:nvPr/>
        </p:nvSpPr>
        <p:spPr>
          <a:xfrm>
            <a:off x="6000000" y="4995685"/>
            <a:ext cx="1632000" cy="480000"/>
          </a:xfrm>
          <a:prstGeom prst="rect">
            <a:avLst/>
          </a:prstGeom>
          <a:solidFill>
            <a:srgbClr val="FFC000"/>
          </a:solidFill>
          <a:ln>
            <a:solidFill>
              <a:srgbClr val="163D51"/>
            </a:solid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1" lang="ja-JP" altLang="en-US" sz="1500" b="0" i="0" u="none" strike="noStrike" kern="1200" cap="none" spc="0" normalizeH="0" baseline="0" noProof="0" dirty="0">
                <a:ln>
                  <a:noFill/>
                </a:ln>
                <a:solidFill>
                  <a:srgbClr val="163D51"/>
                </a:solidFill>
                <a:effectLst/>
                <a:uLnTx/>
                <a:uFillTx/>
                <a:latin typeface="Meiryo" panose="020B0604030504040204" pitchFamily="34" charset="-128"/>
                <a:ea typeface="Meiryo" panose="020B0604030504040204" pitchFamily="34" charset="-128"/>
                <a:cs typeface="+mn-cs"/>
              </a:rPr>
              <a:t>物理ネットワーク</a:t>
            </a:r>
            <a:endParaRPr kumimoji="1" lang="en-US" sz="1500" b="0" i="0" u="none" strike="noStrike" kern="1200" cap="none" spc="0" normalizeH="0" baseline="0" noProof="0" dirty="0">
              <a:ln>
                <a:noFill/>
              </a:ln>
              <a:solidFill>
                <a:srgbClr val="163D51"/>
              </a:solidFill>
              <a:effectLst/>
              <a:uLnTx/>
              <a:uFillTx/>
              <a:latin typeface="Meiryo" panose="020B0604030504040204" pitchFamily="34" charset="-128"/>
              <a:ea typeface="Meiryo" panose="020B0604030504040204" pitchFamily="34" charset="-128"/>
              <a:cs typeface="+mn-cs"/>
            </a:endParaRPr>
          </a:p>
        </p:txBody>
      </p:sp>
      <p:sp>
        <p:nvSpPr>
          <p:cNvPr id="11" name="Rectangle 11"/>
          <p:cNvSpPr/>
          <p:nvPr/>
        </p:nvSpPr>
        <p:spPr>
          <a:xfrm>
            <a:off x="6000000" y="4515685"/>
            <a:ext cx="1632000" cy="480000"/>
          </a:xfrm>
          <a:prstGeom prst="rect">
            <a:avLst/>
          </a:prstGeom>
          <a:solidFill>
            <a:srgbClr val="FFC000"/>
          </a:solidFill>
          <a:ln>
            <a:solidFill>
              <a:srgbClr val="163D51"/>
            </a:solid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1" lang="ja-JP" altLang="en-US" sz="1500" b="0" i="0" u="none" strike="noStrike" kern="1200" cap="none" spc="0" normalizeH="0" baseline="0" noProof="0" dirty="0">
                <a:ln>
                  <a:noFill/>
                </a:ln>
                <a:solidFill>
                  <a:srgbClr val="163D51"/>
                </a:solidFill>
                <a:effectLst/>
                <a:uLnTx/>
                <a:uFillTx/>
                <a:latin typeface="Meiryo" panose="020B0604030504040204" pitchFamily="34" charset="-128"/>
                <a:ea typeface="Meiryo" panose="020B0604030504040204" pitchFamily="34" charset="-128"/>
                <a:cs typeface="+mn-cs"/>
              </a:rPr>
              <a:t>ハードウェア</a:t>
            </a:r>
            <a:endParaRPr kumimoji="1" lang="en-US" sz="1500" b="0" i="0" u="none" strike="noStrike" kern="1200" cap="none" spc="0" normalizeH="0" baseline="0" noProof="0" dirty="0">
              <a:ln>
                <a:noFill/>
              </a:ln>
              <a:solidFill>
                <a:srgbClr val="163D51"/>
              </a:solidFill>
              <a:effectLst/>
              <a:uLnTx/>
              <a:uFillTx/>
              <a:latin typeface="Meiryo" panose="020B0604030504040204" pitchFamily="34" charset="-128"/>
              <a:ea typeface="Meiryo" panose="020B0604030504040204" pitchFamily="34" charset="-128"/>
              <a:cs typeface="+mn-cs"/>
            </a:endParaRPr>
          </a:p>
        </p:txBody>
      </p:sp>
      <p:sp>
        <p:nvSpPr>
          <p:cNvPr id="12" name="Rectangle 15"/>
          <p:cNvSpPr/>
          <p:nvPr/>
        </p:nvSpPr>
        <p:spPr>
          <a:xfrm>
            <a:off x="6000000" y="3651685"/>
            <a:ext cx="1632000" cy="480000"/>
          </a:xfrm>
          <a:prstGeom prst="rect">
            <a:avLst/>
          </a:prstGeom>
          <a:solidFill>
            <a:schemeClr val="tx1">
              <a:lumMod val="50000"/>
            </a:schemeClr>
          </a:soli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1" lang="en-US" altLang="ja-JP" sz="1500" b="0" i="0" u="none" strike="noStrike" kern="1200" cap="none" spc="0" normalizeH="0" baseline="0" noProof="0" dirty="0">
                <a:ln>
                  <a:noFill/>
                </a:ln>
                <a:solidFill>
                  <a:srgbClr val="FAFAFA"/>
                </a:solidFill>
                <a:effectLst/>
                <a:uLnTx/>
                <a:uFillTx/>
                <a:latin typeface="Meiryo" panose="020B0604030504040204" pitchFamily="34" charset="-128"/>
                <a:ea typeface="Meiryo" panose="020B0604030504040204" pitchFamily="34" charset="-128"/>
                <a:cs typeface="+mn-cs"/>
              </a:rPr>
              <a:t>OS</a:t>
            </a:r>
            <a:endParaRPr kumimoji="1" lang="en-US" sz="1500" b="0" i="0" u="none" strike="noStrike" kern="1200" cap="none" spc="0" normalizeH="0" baseline="0" noProof="0" dirty="0">
              <a:ln>
                <a:noFill/>
              </a:ln>
              <a:solidFill>
                <a:srgbClr val="FAFAFA"/>
              </a:solidFill>
              <a:effectLst/>
              <a:uLnTx/>
              <a:uFillTx/>
              <a:latin typeface="Meiryo" panose="020B0604030504040204" pitchFamily="34" charset="-128"/>
              <a:ea typeface="Meiryo" panose="020B0604030504040204" pitchFamily="34" charset="-128"/>
              <a:cs typeface="+mn-cs"/>
            </a:endParaRPr>
          </a:p>
        </p:txBody>
      </p:sp>
      <p:sp>
        <p:nvSpPr>
          <p:cNvPr id="13" name="Rectangle 16"/>
          <p:cNvSpPr/>
          <p:nvPr/>
        </p:nvSpPr>
        <p:spPr>
          <a:xfrm>
            <a:off x="6000000" y="3171685"/>
            <a:ext cx="1632000" cy="480000"/>
          </a:xfrm>
          <a:prstGeom prst="rect">
            <a:avLst/>
          </a:prstGeom>
          <a:solidFill>
            <a:schemeClr val="tx1">
              <a:lumMod val="50000"/>
            </a:schemeClr>
          </a:soli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1" lang="ja-JP" altLang="en-US" sz="1500" b="0" i="0" u="none" strike="noStrike" kern="1200" cap="none" spc="0" normalizeH="0" baseline="0" noProof="0" dirty="0">
                <a:ln>
                  <a:noFill/>
                </a:ln>
                <a:solidFill>
                  <a:srgbClr val="FAFAFA"/>
                </a:solidFill>
                <a:effectLst/>
                <a:uLnTx/>
                <a:uFillTx/>
                <a:latin typeface="Meiryo" panose="020B0604030504040204" pitchFamily="34" charset="-128"/>
                <a:ea typeface="Meiryo" panose="020B0604030504040204" pitchFamily="34" charset="-128"/>
                <a:cs typeface="+mn-cs"/>
              </a:rPr>
              <a:t>ミドルウェア・</a:t>
            </a:r>
            <a:r>
              <a:rPr kumimoji="1" lang="en-US" altLang="ja-JP" sz="1500" b="0" i="0" u="none" strike="noStrike" kern="1200" cap="none" spc="0" normalizeH="0" baseline="0" noProof="0" dirty="0">
                <a:ln>
                  <a:noFill/>
                </a:ln>
                <a:solidFill>
                  <a:srgbClr val="FAFAFA"/>
                </a:solidFill>
                <a:effectLst/>
                <a:uLnTx/>
                <a:uFillTx/>
                <a:latin typeface="Meiryo" panose="020B0604030504040204" pitchFamily="34" charset="-128"/>
                <a:ea typeface="Meiryo" panose="020B0604030504040204" pitchFamily="34" charset="-128"/>
                <a:cs typeface="+mn-cs"/>
              </a:rPr>
              <a:t>DB</a:t>
            </a:r>
            <a:endParaRPr kumimoji="1" lang="en-US" sz="1500" b="0" i="0" u="none" strike="noStrike" kern="1200" cap="none" spc="0" normalizeH="0" baseline="0" noProof="0" dirty="0">
              <a:ln>
                <a:noFill/>
              </a:ln>
              <a:solidFill>
                <a:srgbClr val="FAFAFA"/>
              </a:solidFill>
              <a:effectLst/>
              <a:uLnTx/>
              <a:uFillTx/>
              <a:latin typeface="Meiryo" panose="020B0604030504040204" pitchFamily="34" charset="-128"/>
              <a:ea typeface="Meiryo" panose="020B0604030504040204" pitchFamily="34" charset="-128"/>
              <a:cs typeface="+mn-cs"/>
            </a:endParaRPr>
          </a:p>
        </p:txBody>
      </p:sp>
      <p:sp>
        <p:nvSpPr>
          <p:cNvPr id="14" name="Rectangle 17"/>
          <p:cNvSpPr/>
          <p:nvPr/>
        </p:nvSpPr>
        <p:spPr>
          <a:xfrm>
            <a:off x="6000000" y="2691685"/>
            <a:ext cx="1632000" cy="480000"/>
          </a:xfrm>
          <a:prstGeom prst="rect">
            <a:avLst/>
          </a:prstGeom>
          <a:solidFill>
            <a:schemeClr val="tx1">
              <a:lumMod val="50000"/>
            </a:schemeClr>
          </a:soli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1" lang="ja-JP" altLang="en-US" sz="1500" b="0" i="0" u="none" strike="noStrike" kern="1200" cap="none" spc="0" normalizeH="0" baseline="0" noProof="0" dirty="0">
                <a:ln>
                  <a:noFill/>
                </a:ln>
                <a:solidFill>
                  <a:srgbClr val="FAFAFA"/>
                </a:solidFill>
                <a:effectLst/>
                <a:uLnTx/>
                <a:uFillTx/>
                <a:latin typeface="Meiryo" panose="020B0604030504040204" pitchFamily="34" charset="-128"/>
                <a:ea typeface="Meiryo" panose="020B0604030504040204" pitchFamily="34" charset="-128"/>
                <a:cs typeface="+mn-cs"/>
              </a:rPr>
              <a:t>アプリ</a:t>
            </a:r>
            <a:r>
              <a:rPr kumimoji="1" lang="en-US" altLang="ja-JP" sz="1500" b="0" i="0" u="none" strike="noStrike" kern="1200" cap="none" spc="0" normalizeH="0" baseline="0" noProof="0" dirty="0">
                <a:ln>
                  <a:noFill/>
                </a:ln>
                <a:solidFill>
                  <a:srgbClr val="FAFAFA"/>
                </a:solidFill>
                <a:effectLst/>
                <a:uLnTx/>
                <a:uFillTx/>
                <a:latin typeface="Meiryo" panose="020B0604030504040204" pitchFamily="34" charset="-128"/>
                <a:ea typeface="Meiryo" panose="020B0604030504040204" pitchFamily="34" charset="-128"/>
                <a:cs typeface="+mn-cs"/>
              </a:rPr>
              <a:t>/</a:t>
            </a:r>
            <a:r>
              <a:rPr kumimoji="1" lang="ja-JP" altLang="en-US" sz="1500" b="0" i="0" u="none" strike="noStrike" kern="1200" cap="none" spc="0" normalizeH="0" baseline="0" noProof="0" dirty="0">
                <a:ln>
                  <a:noFill/>
                </a:ln>
                <a:solidFill>
                  <a:srgbClr val="FAFAFA"/>
                </a:solidFill>
                <a:effectLst/>
                <a:uLnTx/>
                <a:uFillTx/>
                <a:latin typeface="Meiryo" panose="020B0604030504040204" pitchFamily="34" charset="-128"/>
                <a:ea typeface="Meiryo" panose="020B0604030504040204" pitchFamily="34" charset="-128"/>
                <a:cs typeface="+mn-cs"/>
              </a:rPr>
              <a:t>データ</a:t>
            </a:r>
            <a:endParaRPr kumimoji="1" lang="en-US" sz="1500" b="0" i="0" u="none" strike="noStrike" kern="1200" cap="none" spc="0" normalizeH="0" baseline="0" noProof="0" dirty="0">
              <a:ln>
                <a:noFill/>
              </a:ln>
              <a:solidFill>
                <a:srgbClr val="FAFAFA"/>
              </a:solidFill>
              <a:effectLst/>
              <a:uLnTx/>
              <a:uFillTx/>
              <a:latin typeface="Meiryo" panose="020B0604030504040204" pitchFamily="34" charset="-128"/>
              <a:ea typeface="Meiryo" panose="020B0604030504040204" pitchFamily="34" charset="-128"/>
              <a:cs typeface="+mn-cs"/>
            </a:endParaRPr>
          </a:p>
        </p:txBody>
      </p:sp>
      <p:sp>
        <p:nvSpPr>
          <p:cNvPr id="15" name="Rectangle 18"/>
          <p:cNvSpPr/>
          <p:nvPr/>
        </p:nvSpPr>
        <p:spPr>
          <a:xfrm>
            <a:off x="8016000" y="4995685"/>
            <a:ext cx="1632000" cy="480000"/>
          </a:xfrm>
          <a:prstGeom prst="rect">
            <a:avLst/>
          </a:prstGeom>
          <a:solidFill>
            <a:srgbClr val="FFC000"/>
          </a:solidFill>
          <a:ln>
            <a:solidFill>
              <a:srgbClr val="163D51"/>
            </a:solid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1" lang="ja-JP" altLang="en-US" sz="1500" b="0" i="0" u="none" strike="noStrike" kern="1200" cap="none" spc="0" normalizeH="0" baseline="0" noProof="0" dirty="0">
                <a:ln>
                  <a:noFill/>
                </a:ln>
                <a:solidFill>
                  <a:srgbClr val="163D51"/>
                </a:solidFill>
                <a:effectLst/>
                <a:uLnTx/>
                <a:uFillTx/>
                <a:latin typeface="Meiryo" panose="020B0604030504040204" pitchFamily="34" charset="-128"/>
                <a:ea typeface="Meiryo" panose="020B0604030504040204" pitchFamily="34" charset="-128"/>
                <a:cs typeface="+mn-cs"/>
              </a:rPr>
              <a:t>物理ネットワーク</a:t>
            </a:r>
            <a:endParaRPr kumimoji="1" lang="en-US" sz="1500" b="0" i="0" u="none" strike="noStrike" kern="1200" cap="none" spc="0" normalizeH="0" baseline="0" noProof="0" dirty="0">
              <a:ln>
                <a:noFill/>
              </a:ln>
              <a:solidFill>
                <a:srgbClr val="163D51"/>
              </a:solidFill>
              <a:effectLst/>
              <a:uLnTx/>
              <a:uFillTx/>
              <a:latin typeface="Meiryo" panose="020B0604030504040204" pitchFamily="34" charset="-128"/>
              <a:ea typeface="Meiryo" panose="020B0604030504040204" pitchFamily="34" charset="-128"/>
              <a:cs typeface="+mn-cs"/>
            </a:endParaRPr>
          </a:p>
        </p:txBody>
      </p:sp>
      <p:sp>
        <p:nvSpPr>
          <p:cNvPr id="16" name="Rectangle 19"/>
          <p:cNvSpPr/>
          <p:nvPr/>
        </p:nvSpPr>
        <p:spPr>
          <a:xfrm>
            <a:off x="8016000" y="4515685"/>
            <a:ext cx="1632000" cy="480000"/>
          </a:xfrm>
          <a:prstGeom prst="rect">
            <a:avLst/>
          </a:prstGeom>
          <a:solidFill>
            <a:srgbClr val="FFC000"/>
          </a:solidFill>
          <a:ln>
            <a:solidFill>
              <a:srgbClr val="163D51"/>
            </a:solid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1" lang="ja-JP" altLang="en-US" sz="1500" b="0" i="0" u="none" strike="noStrike" kern="1200" cap="none" spc="0" normalizeH="0" baseline="0" noProof="0" dirty="0">
                <a:ln>
                  <a:noFill/>
                </a:ln>
                <a:solidFill>
                  <a:srgbClr val="163D51"/>
                </a:solidFill>
                <a:effectLst/>
                <a:uLnTx/>
                <a:uFillTx/>
                <a:latin typeface="Meiryo" panose="020B0604030504040204" pitchFamily="34" charset="-128"/>
                <a:ea typeface="Meiryo" panose="020B0604030504040204" pitchFamily="34" charset="-128"/>
                <a:cs typeface="+mn-cs"/>
              </a:rPr>
              <a:t>ハードウェア</a:t>
            </a:r>
            <a:endParaRPr kumimoji="1" lang="en-US" sz="1500" b="0" i="0" u="none" strike="noStrike" kern="1200" cap="none" spc="0" normalizeH="0" baseline="0" noProof="0" dirty="0">
              <a:ln>
                <a:noFill/>
              </a:ln>
              <a:solidFill>
                <a:srgbClr val="163D51"/>
              </a:solidFill>
              <a:effectLst/>
              <a:uLnTx/>
              <a:uFillTx/>
              <a:latin typeface="Meiryo" panose="020B0604030504040204" pitchFamily="34" charset="-128"/>
              <a:ea typeface="Meiryo" panose="020B0604030504040204" pitchFamily="34" charset="-128"/>
              <a:cs typeface="+mn-cs"/>
            </a:endParaRPr>
          </a:p>
        </p:txBody>
      </p:sp>
      <p:sp>
        <p:nvSpPr>
          <p:cNvPr id="17" name="Rectangle 20"/>
          <p:cNvSpPr/>
          <p:nvPr/>
        </p:nvSpPr>
        <p:spPr>
          <a:xfrm>
            <a:off x="8016000" y="4035685"/>
            <a:ext cx="1632000" cy="480000"/>
          </a:xfrm>
          <a:prstGeom prst="rect">
            <a:avLst/>
          </a:prstGeom>
          <a:solidFill>
            <a:srgbClr val="FFC000"/>
          </a:solidFill>
          <a:ln>
            <a:solidFill>
              <a:srgbClr val="163D51"/>
            </a:solid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1" lang="en-US" altLang="ja-JP" sz="1500" b="0" i="0" u="none" strike="noStrike" kern="1200" cap="none" spc="0" normalizeH="0" baseline="0" noProof="0" dirty="0">
                <a:ln>
                  <a:noFill/>
                </a:ln>
                <a:solidFill>
                  <a:srgbClr val="163D51"/>
                </a:solidFill>
                <a:effectLst/>
                <a:uLnTx/>
                <a:uFillTx/>
                <a:latin typeface="Meiryo" panose="020B0604030504040204" pitchFamily="34" charset="-128"/>
                <a:ea typeface="Meiryo" panose="020B0604030504040204" pitchFamily="34" charset="-128"/>
                <a:cs typeface="+mn-cs"/>
              </a:rPr>
              <a:t>OS</a:t>
            </a:r>
            <a:endParaRPr kumimoji="1" lang="en-US" sz="1500" b="0" i="0" u="none" strike="noStrike" kern="1200" cap="none" spc="0" normalizeH="0" baseline="0" noProof="0" dirty="0">
              <a:ln>
                <a:noFill/>
              </a:ln>
              <a:solidFill>
                <a:srgbClr val="163D51"/>
              </a:solidFill>
              <a:effectLst/>
              <a:uLnTx/>
              <a:uFillTx/>
              <a:latin typeface="Meiryo" panose="020B0604030504040204" pitchFamily="34" charset="-128"/>
              <a:ea typeface="Meiryo" panose="020B0604030504040204" pitchFamily="34" charset="-128"/>
              <a:cs typeface="+mn-cs"/>
            </a:endParaRPr>
          </a:p>
        </p:txBody>
      </p:sp>
      <p:sp>
        <p:nvSpPr>
          <p:cNvPr id="18" name="Rectangle 21"/>
          <p:cNvSpPr/>
          <p:nvPr/>
        </p:nvSpPr>
        <p:spPr>
          <a:xfrm>
            <a:off x="8016000" y="3171685"/>
            <a:ext cx="1632000" cy="480000"/>
          </a:xfrm>
          <a:prstGeom prst="rect">
            <a:avLst/>
          </a:prstGeom>
          <a:solidFill>
            <a:schemeClr val="tx1">
              <a:lumMod val="50000"/>
            </a:schemeClr>
          </a:soli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1" lang="ja-JP" altLang="en-US" sz="1500" b="0" i="0" u="none" strike="noStrike" kern="1200" cap="none" spc="0" normalizeH="0" baseline="0" noProof="0" dirty="0">
                <a:ln>
                  <a:noFill/>
                </a:ln>
                <a:solidFill>
                  <a:srgbClr val="FAFAFA"/>
                </a:solidFill>
                <a:effectLst/>
                <a:uLnTx/>
                <a:uFillTx/>
                <a:latin typeface="Meiryo" panose="020B0604030504040204" pitchFamily="34" charset="-128"/>
                <a:ea typeface="Meiryo" panose="020B0604030504040204" pitchFamily="34" charset="-128"/>
                <a:cs typeface="+mn-cs"/>
              </a:rPr>
              <a:t>ミドルウェア・</a:t>
            </a:r>
            <a:r>
              <a:rPr kumimoji="1" lang="en-US" altLang="ja-JP" sz="1500" b="0" i="0" u="none" strike="noStrike" kern="1200" cap="none" spc="0" normalizeH="0" baseline="0" noProof="0" dirty="0">
                <a:ln>
                  <a:noFill/>
                </a:ln>
                <a:solidFill>
                  <a:srgbClr val="FAFAFA"/>
                </a:solidFill>
                <a:effectLst/>
                <a:uLnTx/>
                <a:uFillTx/>
                <a:latin typeface="Meiryo" panose="020B0604030504040204" pitchFamily="34" charset="-128"/>
                <a:ea typeface="Meiryo" panose="020B0604030504040204" pitchFamily="34" charset="-128"/>
                <a:cs typeface="+mn-cs"/>
              </a:rPr>
              <a:t>DB</a:t>
            </a:r>
          </a:p>
          <a:p>
            <a:pPr marL="0" marR="0" lvl="0" indent="0" algn="ctr" defTabSz="914363" rtl="0" eaLnBrk="1" fontAlgn="auto" latinLnBrk="0" hangingPunct="1">
              <a:lnSpc>
                <a:spcPct val="100000"/>
              </a:lnSpc>
              <a:spcBef>
                <a:spcPts val="0"/>
              </a:spcBef>
              <a:spcAft>
                <a:spcPts val="0"/>
              </a:spcAft>
              <a:buClrTx/>
              <a:buSzTx/>
              <a:buFontTx/>
              <a:buNone/>
              <a:tabLst/>
              <a:defRPr/>
            </a:pPr>
            <a:r>
              <a:rPr kumimoji="1" lang="en-US" altLang="ja-JP" sz="875" b="0" i="0" u="none" strike="noStrike" kern="1200" cap="none" spc="0" normalizeH="0" baseline="0" noProof="0" dirty="0">
                <a:ln>
                  <a:noFill/>
                </a:ln>
                <a:solidFill>
                  <a:srgbClr val="FAFAFA"/>
                </a:solidFill>
                <a:effectLst/>
                <a:uLnTx/>
                <a:uFillTx/>
                <a:latin typeface="Meiryo" panose="020B0604030504040204" pitchFamily="34" charset="-128"/>
                <a:ea typeface="Meiryo" panose="020B0604030504040204" pitchFamily="34" charset="-128"/>
                <a:cs typeface="+mn-cs"/>
              </a:rPr>
              <a:t>※</a:t>
            </a:r>
            <a:endParaRPr kumimoji="1" lang="en-US" sz="1500" b="0" i="0" u="none" strike="noStrike" kern="1200" cap="none" spc="0" normalizeH="0" baseline="0" noProof="0" dirty="0">
              <a:ln>
                <a:noFill/>
              </a:ln>
              <a:solidFill>
                <a:srgbClr val="FAFAFA"/>
              </a:solidFill>
              <a:effectLst/>
              <a:uLnTx/>
              <a:uFillTx/>
              <a:latin typeface="Meiryo" panose="020B0604030504040204" pitchFamily="34" charset="-128"/>
              <a:ea typeface="Meiryo" panose="020B0604030504040204" pitchFamily="34" charset="-128"/>
              <a:cs typeface="+mn-cs"/>
            </a:endParaRPr>
          </a:p>
        </p:txBody>
      </p:sp>
      <p:sp>
        <p:nvSpPr>
          <p:cNvPr id="19" name="Rectangle 22"/>
          <p:cNvSpPr/>
          <p:nvPr/>
        </p:nvSpPr>
        <p:spPr>
          <a:xfrm>
            <a:off x="8016000" y="2691685"/>
            <a:ext cx="1632000" cy="480000"/>
          </a:xfrm>
          <a:prstGeom prst="rect">
            <a:avLst/>
          </a:prstGeom>
          <a:solidFill>
            <a:schemeClr val="tx1">
              <a:lumMod val="50000"/>
            </a:schemeClr>
          </a:soli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1" lang="ja-JP" altLang="en-US" sz="1500" b="0" i="0" u="none" strike="noStrike" kern="1200" cap="none" spc="0" normalizeH="0" baseline="0" noProof="0" dirty="0">
                <a:ln>
                  <a:noFill/>
                </a:ln>
                <a:solidFill>
                  <a:srgbClr val="FAFAFA"/>
                </a:solidFill>
                <a:effectLst/>
                <a:uLnTx/>
                <a:uFillTx/>
                <a:latin typeface="Meiryo" panose="020B0604030504040204" pitchFamily="34" charset="-128"/>
                <a:ea typeface="Meiryo" panose="020B0604030504040204" pitchFamily="34" charset="-128"/>
                <a:cs typeface="+mn-cs"/>
              </a:rPr>
              <a:t>アプリ</a:t>
            </a:r>
            <a:r>
              <a:rPr kumimoji="1" lang="en-US" altLang="ja-JP" sz="1500" b="0" i="0" u="none" strike="noStrike" kern="1200" cap="none" spc="0" normalizeH="0" baseline="0" noProof="0" dirty="0">
                <a:ln>
                  <a:noFill/>
                </a:ln>
                <a:solidFill>
                  <a:srgbClr val="FAFAFA"/>
                </a:solidFill>
                <a:effectLst/>
                <a:uLnTx/>
                <a:uFillTx/>
                <a:latin typeface="Meiryo" panose="020B0604030504040204" pitchFamily="34" charset="-128"/>
                <a:ea typeface="Meiryo" panose="020B0604030504040204" pitchFamily="34" charset="-128"/>
                <a:cs typeface="+mn-cs"/>
              </a:rPr>
              <a:t>/</a:t>
            </a:r>
            <a:r>
              <a:rPr kumimoji="1" lang="ja-JP" altLang="en-US" sz="1500" b="0" i="0" u="none" strike="noStrike" kern="1200" cap="none" spc="0" normalizeH="0" baseline="0" noProof="0" dirty="0">
                <a:ln>
                  <a:noFill/>
                </a:ln>
                <a:solidFill>
                  <a:srgbClr val="FAFAFA"/>
                </a:solidFill>
                <a:effectLst/>
                <a:uLnTx/>
                <a:uFillTx/>
                <a:latin typeface="Meiryo" panose="020B0604030504040204" pitchFamily="34" charset="-128"/>
                <a:ea typeface="Meiryo" panose="020B0604030504040204" pitchFamily="34" charset="-128"/>
                <a:cs typeface="+mn-cs"/>
              </a:rPr>
              <a:t>データ</a:t>
            </a:r>
            <a:endParaRPr kumimoji="1" lang="en-US" sz="1500" b="0" i="0" u="none" strike="noStrike" kern="1200" cap="none" spc="0" normalizeH="0" baseline="0" noProof="0" dirty="0">
              <a:ln>
                <a:noFill/>
              </a:ln>
              <a:solidFill>
                <a:srgbClr val="FAFAFA"/>
              </a:solidFill>
              <a:effectLst/>
              <a:uLnTx/>
              <a:uFillTx/>
              <a:latin typeface="Meiryo" panose="020B0604030504040204" pitchFamily="34" charset="-128"/>
              <a:ea typeface="Meiryo" panose="020B0604030504040204" pitchFamily="34" charset="-128"/>
              <a:cs typeface="+mn-cs"/>
            </a:endParaRPr>
          </a:p>
        </p:txBody>
      </p:sp>
      <p:sp>
        <p:nvSpPr>
          <p:cNvPr id="20" name="Rectangle 23"/>
          <p:cNvSpPr/>
          <p:nvPr/>
        </p:nvSpPr>
        <p:spPr>
          <a:xfrm>
            <a:off x="10032000" y="4995685"/>
            <a:ext cx="1632000" cy="480000"/>
          </a:xfrm>
          <a:prstGeom prst="rect">
            <a:avLst/>
          </a:prstGeom>
          <a:solidFill>
            <a:srgbClr val="FFC000"/>
          </a:solidFill>
          <a:ln>
            <a:solidFill>
              <a:srgbClr val="163D51"/>
            </a:solid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1" lang="ja-JP" altLang="en-US" sz="1500" b="0" i="0" u="none" strike="noStrike" kern="1200" cap="none" spc="0" normalizeH="0" baseline="0" noProof="0" dirty="0">
                <a:ln>
                  <a:noFill/>
                </a:ln>
                <a:solidFill>
                  <a:srgbClr val="163D51"/>
                </a:solidFill>
                <a:effectLst/>
                <a:uLnTx/>
                <a:uFillTx/>
                <a:latin typeface="Meiryo" panose="020B0604030504040204" pitchFamily="34" charset="-128"/>
                <a:ea typeface="Meiryo" panose="020B0604030504040204" pitchFamily="34" charset="-128"/>
                <a:cs typeface="+mn-cs"/>
              </a:rPr>
              <a:t>物理ネットワーク</a:t>
            </a:r>
            <a:endParaRPr kumimoji="1" lang="en-US" sz="1500" b="0" i="0" u="none" strike="noStrike" kern="1200" cap="none" spc="0" normalizeH="0" baseline="0" noProof="0" dirty="0">
              <a:ln>
                <a:noFill/>
              </a:ln>
              <a:solidFill>
                <a:srgbClr val="163D51"/>
              </a:solidFill>
              <a:effectLst/>
              <a:uLnTx/>
              <a:uFillTx/>
              <a:latin typeface="Meiryo" panose="020B0604030504040204" pitchFamily="34" charset="-128"/>
              <a:ea typeface="Meiryo" panose="020B0604030504040204" pitchFamily="34" charset="-128"/>
              <a:cs typeface="+mn-cs"/>
            </a:endParaRPr>
          </a:p>
        </p:txBody>
      </p:sp>
      <p:sp>
        <p:nvSpPr>
          <p:cNvPr id="21" name="Rectangle 24"/>
          <p:cNvSpPr/>
          <p:nvPr/>
        </p:nvSpPr>
        <p:spPr>
          <a:xfrm>
            <a:off x="10032000" y="4515685"/>
            <a:ext cx="1632000" cy="480000"/>
          </a:xfrm>
          <a:prstGeom prst="rect">
            <a:avLst/>
          </a:prstGeom>
          <a:solidFill>
            <a:srgbClr val="FFC000"/>
          </a:solidFill>
          <a:ln>
            <a:solidFill>
              <a:srgbClr val="163D51"/>
            </a:solid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1" lang="ja-JP" altLang="en-US" sz="1500" b="0" i="0" u="none" strike="noStrike" kern="1200" cap="none" spc="0" normalizeH="0" baseline="0" noProof="0" dirty="0">
                <a:ln>
                  <a:noFill/>
                </a:ln>
                <a:solidFill>
                  <a:srgbClr val="163D51"/>
                </a:solidFill>
                <a:effectLst/>
                <a:uLnTx/>
                <a:uFillTx/>
                <a:latin typeface="Meiryo" panose="020B0604030504040204" pitchFamily="34" charset="-128"/>
                <a:ea typeface="Meiryo" panose="020B0604030504040204" pitchFamily="34" charset="-128"/>
                <a:cs typeface="+mn-cs"/>
              </a:rPr>
              <a:t>ハードウェア</a:t>
            </a:r>
            <a:endParaRPr kumimoji="1" lang="en-US" sz="1500" b="0" i="0" u="none" strike="noStrike" kern="1200" cap="none" spc="0" normalizeH="0" baseline="0" noProof="0" dirty="0">
              <a:ln>
                <a:noFill/>
              </a:ln>
              <a:solidFill>
                <a:srgbClr val="163D51"/>
              </a:solidFill>
              <a:effectLst/>
              <a:uLnTx/>
              <a:uFillTx/>
              <a:latin typeface="Meiryo" panose="020B0604030504040204" pitchFamily="34" charset="-128"/>
              <a:ea typeface="Meiryo" panose="020B0604030504040204" pitchFamily="34" charset="-128"/>
              <a:cs typeface="+mn-cs"/>
            </a:endParaRPr>
          </a:p>
        </p:txBody>
      </p:sp>
      <p:sp>
        <p:nvSpPr>
          <p:cNvPr id="22" name="Rectangle 25"/>
          <p:cNvSpPr/>
          <p:nvPr/>
        </p:nvSpPr>
        <p:spPr>
          <a:xfrm>
            <a:off x="10032000" y="4035685"/>
            <a:ext cx="1632000" cy="480000"/>
          </a:xfrm>
          <a:prstGeom prst="rect">
            <a:avLst/>
          </a:prstGeom>
          <a:solidFill>
            <a:srgbClr val="FFC000"/>
          </a:solidFill>
          <a:ln>
            <a:solidFill>
              <a:srgbClr val="163D51"/>
            </a:solid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1" lang="en-US" altLang="ja-JP" sz="1500" b="0" i="0" u="none" strike="noStrike" kern="1200" cap="none" spc="0" normalizeH="0" baseline="0" noProof="0" dirty="0">
                <a:ln>
                  <a:noFill/>
                </a:ln>
                <a:solidFill>
                  <a:srgbClr val="163D51"/>
                </a:solidFill>
                <a:effectLst/>
                <a:uLnTx/>
                <a:uFillTx/>
                <a:latin typeface="Meiryo" panose="020B0604030504040204" pitchFamily="34" charset="-128"/>
                <a:ea typeface="Meiryo" panose="020B0604030504040204" pitchFamily="34" charset="-128"/>
                <a:cs typeface="+mn-cs"/>
              </a:rPr>
              <a:t>OS</a:t>
            </a:r>
            <a:endParaRPr kumimoji="1" lang="en-US" sz="1500" b="0" i="0" u="none" strike="noStrike" kern="1200" cap="none" spc="0" normalizeH="0" baseline="0" noProof="0" dirty="0">
              <a:ln>
                <a:noFill/>
              </a:ln>
              <a:solidFill>
                <a:srgbClr val="163D51"/>
              </a:solidFill>
              <a:effectLst/>
              <a:uLnTx/>
              <a:uFillTx/>
              <a:latin typeface="Meiryo" panose="020B0604030504040204" pitchFamily="34" charset="-128"/>
              <a:ea typeface="Meiryo" panose="020B0604030504040204" pitchFamily="34" charset="-128"/>
              <a:cs typeface="+mn-cs"/>
            </a:endParaRPr>
          </a:p>
        </p:txBody>
      </p:sp>
      <p:sp>
        <p:nvSpPr>
          <p:cNvPr id="23" name="Rectangle 26"/>
          <p:cNvSpPr/>
          <p:nvPr/>
        </p:nvSpPr>
        <p:spPr>
          <a:xfrm>
            <a:off x="10032000" y="3555685"/>
            <a:ext cx="1632000" cy="480000"/>
          </a:xfrm>
          <a:prstGeom prst="rect">
            <a:avLst/>
          </a:prstGeom>
          <a:solidFill>
            <a:srgbClr val="FFC000"/>
          </a:solidFill>
          <a:ln>
            <a:solidFill>
              <a:srgbClr val="163D51"/>
            </a:solid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1" lang="ja-JP" altLang="en-US" sz="1500" b="0" i="0" u="none" strike="noStrike" kern="1200" cap="none" spc="0" normalizeH="0" baseline="0" noProof="0" dirty="0">
                <a:ln>
                  <a:noFill/>
                </a:ln>
                <a:solidFill>
                  <a:srgbClr val="163D51"/>
                </a:solidFill>
                <a:effectLst/>
                <a:uLnTx/>
                <a:uFillTx/>
                <a:latin typeface="Meiryo" panose="020B0604030504040204" pitchFamily="34" charset="-128"/>
                <a:ea typeface="Meiryo" panose="020B0604030504040204" pitchFamily="34" charset="-128"/>
                <a:cs typeface="+mn-cs"/>
              </a:rPr>
              <a:t>ミドルウェア・</a:t>
            </a:r>
            <a:r>
              <a:rPr kumimoji="1" lang="en-US" altLang="ja-JP" sz="1500" b="0" i="0" u="none" strike="noStrike" kern="1200" cap="none" spc="0" normalizeH="0" baseline="0" noProof="0" dirty="0">
                <a:ln>
                  <a:noFill/>
                </a:ln>
                <a:solidFill>
                  <a:srgbClr val="163D51"/>
                </a:solidFill>
                <a:effectLst/>
                <a:uLnTx/>
                <a:uFillTx/>
                <a:latin typeface="Meiryo" panose="020B0604030504040204" pitchFamily="34" charset="-128"/>
                <a:ea typeface="Meiryo" panose="020B0604030504040204" pitchFamily="34" charset="-128"/>
                <a:cs typeface="+mn-cs"/>
              </a:rPr>
              <a:t>DB</a:t>
            </a:r>
            <a:endParaRPr kumimoji="1" lang="en-US" sz="1500" b="0" i="0" u="none" strike="noStrike" kern="1200" cap="none" spc="0" normalizeH="0" baseline="0" noProof="0" dirty="0">
              <a:ln>
                <a:noFill/>
              </a:ln>
              <a:solidFill>
                <a:srgbClr val="163D51"/>
              </a:solidFill>
              <a:effectLst/>
              <a:uLnTx/>
              <a:uFillTx/>
              <a:latin typeface="Meiryo" panose="020B0604030504040204" pitchFamily="34" charset="-128"/>
              <a:ea typeface="Meiryo" panose="020B0604030504040204" pitchFamily="34" charset="-128"/>
              <a:cs typeface="+mn-cs"/>
            </a:endParaRPr>
          </a:p>
        </p:txBody>
      </p:sp>
      <p:sp>
        <p:nvSpPr>
          <p:cNvPr id="24" name="Rectangle 27"/>
          <p:cNvSpPr/>
          <p:nvPr/>
        </p:nvSpPr>
        <p:spPr>
          <a:xfrm>
            <a:off x="10032000" y="2691685"/>
            <a:ext cx="1632000" cy="480000"/>
          </a:xfrm>
          <a:prstGeom prst="rect">
            <a:avLst/>
          </a:prstGeom>
          <a:solidFill>
            <a:schemeClr val="tx1">
              <a:lumMod val="50000"/>
            </a:schemeClr>
          </a:soli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1" lang="ja-JP" altLang="en-US" sz="1500" b="0" i="0" u="none" strike="noStrike" kern="1200" cap="none" spc="0" normalizeH="0" baseline="0" noProof="0" dirty="0">
                <a:ln>
                  <a:noFill/>
                </a:ln>
                <a:solidFill>
                  <a:srgbClr val="FAFAFA"/>
                </a:solidFill>
                <a:effectLst/>
                <a:uLnTx/>
                <a:uFillTx/>
                <a:latin typeface="Meiryo" panose="020B0604030504040204" pitchFamily="34" charset="-128"/>
                <a:ea typeface="Meiryo" panose="020B0604030504040204" pitchFamily="34" charset="-128"/>
                <a:cs typeface="+mn-cs"/>
              </a:rPr>
              <a:t>アプリ</a:t>
            </a:r>
            <a:r>
              <a:rPr kumimoji="1" lang="en-US" altLang="ja-JP" sz="1500" b="0" i="0" u="none" strike="noStrike" kern="1200" cap="none" spc="0" normalizeH="0" baseline="0" noProof="0" dirty="0">
                <a:ln>
                  <a:noFill/>
                </a:ln>
                <a:solidFill>
                  <a:srgbClr val="FAFAFA"/>
                </a:solidFill>
                <a:effectLst/>
                <a:uLnTx/>
                <a:uFillTx/>
                <a:latin typeface="Meiryo" panose="020B0604030504040204" pitchFamily="34" charset="-128"/>
                <a:ea typeface="Meiryo" panose="020B0604030504040204" pitchFamily="34" charset="-128"/>
                <a:cs typeface="+mn-cs"/>
              </a:rPr>
              <a:t>/</a:t>
            </a:r>
            <a:r>
              <a:rPr kumimoji="1" lang="ja-JP" altLang="en-US" sz="1500" b="0" i="0" u="none" strike="noStrike" kern="1200" cap="none" spc="0" normalizeH="0" baseline="0" noProof="0" dirty="0">
                <a:ln>
                  <a:noFill/>
                </a:ln>
                <a:solidFill>
                  <a:srgbClr val="FAFAFA"/>
                </a:solidFill>
                <a:effectLst/>
                <a:uLnTx/>
                <a:uFillTx/>
                <a:latin typeface="Meiryo" panose="020B0604030504040204" pitchFamily="34" charset="-128"/>
                <a:ea typeface="Meiryo" panose="020B0604030504040204" pitchFamily="34" charset="-128"/>
                <a:cs typeface="+mn-cs"/>
              </a:rPr>
              <a:t>データ</a:t>
            </a:r>
            <a:endParaRPr kumimoji="1" lang="en-US" sz="1500" b="0" i="0" u="none" strike="noStrike" kern="1200" cap="none" spc="0" normalizeH="0" baseline="0" noProof="0" dirty="0">
              <a:ln>
                <a:noFill/>
              </a:ln>
              <a:solidFill>
                <a:srgbClr val="FAFAFA"/>
              </a:solidFill>
              <a:effectLst/>
              <a:uLnTx/>
              <a:uFillTx/>
              <a:latin typeface="Meiryo" panose="020B0604030504040204" pitchFamily="34" charset="-128"/>
              <a:ea typeface="Meiryo" panose="020B0604030504040204" pitchFamily="34" charset="-128"/>
              <a:cs typeface="+mn-cs"/>
            </a:endParaRPr>
          </a:p>
        </p:txBody>
      </p:sp>
      <p:sp>
        <p:nvSpPr>
          <p:cNvPr id="25" name="Rectangle 28"/>
          <p:cNvSpPr/>
          <p:nvPr/>
        </p:nvSpPr>
        <p:spPr>
          <a:xfrm>
            <a:off x="6000000" y="1797000"/>
            <a:ext cx="1632000" cy="4800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1" lang="en-US" altLang="ja-JP" sz="2000" b="1" i="0" u="none" strike="noStrike" kern="1200" cap="none" spc="0" normalizeH="0" baseline="0" noProof="0" dirty="0">
                <a:ln>
                  <a:noFill/>
                </a:ln>
                <a:solidFill>
                  <a:srgbClr val="163D51"/>
                </a:solidFill>
                <a:effectLst/>
                <a:uLnTx/>
                <a:uFillTx/>
                <a:latin typeface="Meiryo" panose="020B0604030504040204" pitchFamily="34" charset="-128"/>
                <a:ea typeface="Meiryo" panose="020B0604030504040204" pitchFamily="34" charset="-128"/>
                <a:cs typeface="+mn-cs"/>
              </a:rPr>
              <a:t>EC2</a:t>
            </a:r>
            <a:endParaRPr kumimoji="1" lang="en-US" sz="2000" b="1" i="0" u="none" strike="noStrike" kern="1200" cap="none" spc="0" normalizeH="0" baseline="0" noProof="0" dirty="0">
              <a:ln>
                <a:noFill/>
              </a:ln>
              <a:solidFill>
                <a:srgbClr val="163D51"/>
              </a:solidFill>
              <a:effectLst/>
              <a:uLnTx/>
              <a:uFillTx/>
              <a:latin typeface="Meiryo" panose="020B0604030504040204" pitchFamily="34" charset="-128"/>
              <a:ea typeface="Meiryo" panose="020B0604030504040204" pitchFamily="34" charset="-128"/>
              <a:cs typeface="+mn-cs"/>
            </a:endParaRPr>
          </a:p>
        </p:txBody>
      </p:sp>
      <p:sp>
        <p:nvSpPr>
          <p:cNvPr id="26" name="Rectangle 29"/>
          <p:cNvSpPr/>
          <p:nvPr/>
        </p:nvSpPr>
        <p:spPr>
          <a:xfrm>
            <a:off x="8016000" y="1797000"/>
            <a:ext cx="1632000" cy="4800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1" lang="en-US" altLang="ja-JP" sz="2000" b="1" i="0" u="none" strike="noStrike" kern="1200" cap="none" spc="0" normalizeH="0" baseline="0" noProof="0" dirty="0">
                <a:ln>
                  <a:noFill/>
                </a:ln>
                <a:solidFill>
                  <a:srgbClr val="163D51"/>
                </a:solidFill>
                <a:effectLst/>
                <a:uLnTx/>
                <a:uFillTx/>
                <a:latin typeface="Meiryo" panose="020B0604030504040204" pitchFamily="34" charset="-128"/>
                <a:ea typeface="Meiryo" panose="020B0604030504040204" pitchFamily="34" charset="-128"/>
                <a:cs typeface="+mn-cs"/>
              </a:rPr>
              <a:t>RDS</a:t>
            </a:r>
            <a:endParaRPr kumimoji="1" lang="en-US" sz="2000" b="1" i="0" u="none" strike="noStrike" kern="1200" cap="none" spc="0" normalizeH="0" baseline="0" noProof="0" dirty="0">
              <a:ln>
                <a:noFill/>
              </a:ln>
              <a:solidFill>
                <a:srgbClr val="163D51"/>
              </a:solidFill>
              <a:effectLst/>
              <a:uLnTx/>
              <a:uFillTx/>
              <a:latin typeface="Meiryo" panose="020B0604030504040204" pitchFamily="34" charset="-128"/>
              <a:ea typeface="Meiryo" panose="020B0604030504040204" pitchFamily="34" charset="-128"/>
              <a:cs typeface="+mn-cs"/>
            </a:endParaRPr>
          </a:p>
        </p:txBody>
      </p:sp>
      <p:sp>
        <p:nvSpPr>
          <p:cNvPr id="27" name="Rectangle 30"/>
          <p:cNvSpPr/>
          <p:nvPr/>
        </p:nvSpPr>
        <p:spPr>
          <a:xfrm>
            <a:off x="10028273" y="1797000"/>
            <a:ext cx="1632000" cy="4800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1" lang="en-US" altLang="ja-JP" sz="2000" b="1" i="0" u="none" strike="noStrike" kern="1200" cap="none" spc="0" normalizeH="0" baseline="0" noProof="0" dirty="0">
                <a:ln>
                  <a:noFill/>
                </a:ln>
                <a:solidFill>
                  <a:srgbClr val="163D51"/>
                </a:solidFill>
                <a:effectLst/>
                <a:uLnTx/>
                <a:uFillTx/>
                <a:latin typeface="Meiryo" panose="020B0604030504040204" pitchFamily="34" charset="-128"/>
                <a:ea typeface="Meiryo" panose="020B0604030504040204" pitchFamily="34" charset="-128"/>
                <a:cs typeface="+mn-cs"/>
              </a:rPr>
              <a:t>Lambda</a:t>
            </a:r>
            <a:r>
              <a:rPr kumimoji="1" lang="ja-JP" altLang="en-US" sz="2000" b="1" i="0" u="none" strike="noStrike" kern="1200" cap="none" spc="0" normalizeH="0" baseline="0" noProof="0" dirty="0">
                <a:ln>
                  <a:noFill/>
                </a:ln>
                <a:solidFill>
                  <a:srgbClr val="163D51"/>
                </a:solidFill>
                <a:effectLst/>
                <a:uLnTx/>
                <a:uFillTx/>
                <a:latin typeface="Meiryo" panose="020B0604030504040204" pitchFamily="34" charset="-128"/>
                <a:ea typeface="Meiryo" panose="020B0604030504040204" pitchFamily="34" charset="-128"/>
                <a:cs typeface="+mn-cs"/>
              </a:rPr>
              <a:t>など</a:t>
            </a:r>
            <a:endParaRPr kumimoji="1" lang="en-US" sz="2000" b="1" i="0" u="none" strike="noStrike" kern="1200" cap="none" spc="0" normalizeH="0" baseline="0" noProof="0" dirty="0">
              <a:ln>
                <a:noFill/>
              </a:ln>
              <a:solidFill>
                <a:srgbClr val="163D51"/>
              </a:solidFill>
              <a:effectLst/>
              <a:uLnTx/>
              <a:uFillTx/>
              <a:latin typeface="Meiryo" panose="020B0604030504040204" pitchFamily="34" charset="-128"/>
              <a:ea typeface="Meiryo" panose="020B0604030504040204" pitchFamily="34" charset="-128"/>
              <a:cs typeface="+mn-cs"/>
            </a:endParaRPr>
          </a:p>
        </p:txBody>
      </p:sp>
      <p:sp>
        <p:nvSpPr>
          <p:cNvPr id="28" name="正方形/長方形 2">
            <a:extLst>
              <a:ext uri="{FF2B5EF4-FFF2-40B4-BE49-F238E27FC236}">
                <a16:creationId xmlns:a16="http://schemas.microsoft.com/office/drawing/2014/main" id="{F44CCA2E-4A52-422F-B0FD-53F37D9E6E4E}"/>
              </a:ext>
            </a:extLst>
          </p:cNvPr>
          <p:cNvSpPr/>
          <p:nvPr/>
        </p:nvSpPr>
        <p:spPr>
          <a:xfrm>
            <a:off x="442699" y="1173646"/>
            <a:ext cx="4789303" cy="639864"/>
          </a:xfrm>
          <a:prstGeom prst="rect">
            <a:avLst/>
          </a:prstGeom>
          <a:solidFill>
            <a:srgbClr val="232F3E"/>
          </a:solidFill>
          <a:ln>
            <a:no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ct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1" lang="ja-JP" altLang="en-US" sz="2667" b="0" i="0" u="none" strike="noStrike" kern="1200" cap="none" spc="0" normalizeH="0" baseline="0" noProof="0" dirty="0">
                <a:ln>
                  <a:noFill/>
                </a:ln>
                <a:gradFill>
                  <a:gsLst>
                    <a:gs pos="0">
                      <a:srgbClr val="FAFAFA"/>
                    </a:gs>
                    <a:gs pos="100000">
                      <a:srgbClr val="FAFAFA"/>
                    </a:gs>
                  </a:gsLst>
                  <a:lin ang="5400000" scaled="1"/>
                </a:gradFill>
                <a:effectLst/>
                <a:uLnTx/>
                <a:uFillTx/>
                <a:latin typeface="Meiryo" panose="020B0604030504040204" pitchFamily="34" charset="-128"/>
                <a:ea typeface="Meiryo" panose="020B0604030504040204" pitchFamily="34" charset="-128"/>
                <a:cs typeface="+mn-cs"/>
              </a:rPr>
              <a:t>維持管理の責任</a:t>
            </a:r>
          </a:p>
        </p:txBody>
      </p:sp>
      <p:sp>
        <p:nvSpPr>
          <p:cNvPr id="29" name="正方形/長方形 13">
            <a:extLst>
              <a:ext uri="{FF2B5EF4-FFF2-40B4-BE49-F238E27FC236}">
                <a16:creationId xmlns:a16="http://schemas.microsoft.com/office/drawing/2014/main" id="{8798DF54-7C11-46E2-93A2-8B66511D5480}"/>
              </a:ext>
            </a:extLst>
          </p:cNvPr>
          <p:cNvSpPr/>
          <p:nvPr/>
        </p:nvSpPr>
        <p:spPr>
          <a:xfrm>
            <a:off x="442698" y="1892758"/>
            <a:ext cx="4789302" cy="317451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square" lIns="48000" tIns="48000" rIns="48000" bIns="48000" rtlCol="0" anchor="t" anchorCtr="0">
            <a:spAutoFit/>
          </a:bodyPr>
          <a:lstStyle/>
          <a:p>
            <a:pPr marL="191992" marR="0" lvl="0" indent="-191992" algn="l" defTabSz="914363"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ja-JP" altLang="en-US" sz="2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責任共有モデルの分界は、利用する</a:t>
            </a:r>
            <a:r>
              <a:rPr kumimoji="1" lang="en-US" altLang="ja-JP" sz="2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AWS</a:t>
            </a:r>
            <a:r>
              <a:rPr kumimoji="1" lang="ja-JP" altLang="en-US" sz="2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サービスによって異なる</a:t>
            </a:r>
            <a:endParaRPr kumimoji="1" lang="en-US" altLang="ja-JP" sz="2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endParaRPr>
          </a:p>
          <a:p>
            <a:pPr marL="191992" marR="0" lvl="0" indent="-191992" algn="l" defTabSz="914363" rtl="0" eaLnBrk="1" fontAlgn="auto" latinLnBrk="0" hangingPunct="1">
              <a:lnSpc>
                <a:spcPct val="100000"/>
              </a:lnSpc>
              <a:spcBef>
                <a:spcPts val="800"/>
              </a:spcBef>
              <a:spcAft>
                <a:spcPts val="0"/>
              </a:spcAft>
              <a:buClrTx/>
              <a:buSzTx/>
              <a:buFont typeface="Arial" panose="020B0604020202020204" pitchFamily="34" charset="0"/>
              <a:buChar char="•"/>
              <a:tabLst/>
              <a:defRPr/>
            </a:pPr>
            <a:r>
              <a:rPr kumimoji="1" lang="ja-JP" altLang="en-US" sz="2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ここでは主要なメンテナンス・パッチ適応対応である以下について説明する</a:t>
            </a:r>
            <a:endParaRPr kumimoji="1" lang="en-US" altLang="ja-JP" sz="2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endParaRPr>
          </a:p>
          <a:p>
            <a:pPr marL="359819" marR="0" lvl="1" indent="0" algn="l" defTabSz="914363" rtl="0" eaLnBrk="1" fontAlgn="auto" latinLnBrk="0" hangingPunct="1">
              <a:lnSpc>
                <a:spcPct val="100000"/>
              </a:lnSpc>
              <a:spcBef>
                <a:spcPts val="0"/>
              </a:spcBef>
              <a:spcAft>
                <a:spcPts val="0"/>
              </a:spcAft>
              <a:buClrTx/>
              <a:buSzTx/>
              <a:buFontTx/>
              <a:buNone/>
              <a:tabLst/>
              <a:defRPr/>
            </a:pPr>
            <a:r>
              <a:rPr kumimoji="1" lang="ja-JP" altLang="en-US" sz="2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①</a:t>
            </a:r>
            <a:r>
              <a:rPr kumimoji="1" lang="en-US" altLang="ja-JP" sz="2000" b="1"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AWS</a:t>
            </a:r>
            <a:r>
              <a:rPr kumimoji="1" lang="ja-JP" altLang="en-US" sz="2000" b="1"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メンテナンス対応</a:t>
            </a:r>
            <a:endParaRPr kumimoji="1" lang="en-US" altLang="ja-JP" sz="2000" b="1"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endParaRPr>
          </a:p>
          <a:p>
            <a:pPr marL="359819" marR="0" lvl="1" indent="0" algn="l" defTabSz="914363" rtl="0" eaLnBrk="1" fontAlgn="auto" latinLnBrk="0" hangingPunct="1">
              <a:lnSpc>
                <a:spcPct val="100000"/>
              </a:lnSpc>
              <a:spcBef>
                <a:spcPts val="0"/>
              </a:spcBef>
              <a:spcAft>
                <a:spcPts val="0"/>
              </a:spcAft>
              <a:buClrTx/>
              <a:buSzTx/>
              <a:buFontTx/>
              <a:buNone/>
              <a:tabLst/>
              <a:defRPr/>
            </a:pPr>
            <a:r>
              <a:rPr kumimoji="1" lang="ja-JP" altLang="en-US" sz="2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②</a:t>
            </a:r>
            <a:r>
              <a:rPr kumimoji="1" lang="en-US" altLang="ja-JP" sz="2000" b="1"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EC2</a:t>
            </a:r>
            <a:r>
              <a:rPr kumimoji="1" lang="ja-JP" altLang="en-US" sz="2000" b="1"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パッチ更新対応</a:t>
            </a:r>
            <a:endParaRPr kumimoji="1" lang="en-US" altLang="ja-JP" sz="2000" b="1"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endParaRPr>
          </a:p>
          <a:p>
            <a:pPr marL="191992" marR="0" lvl="0" indent="-191992" algn="l" defTabSz="914363" rtl="0" eaLnBrk="1" fontAlgn="auto" latinLnBrk="0" hangingPunct="1">
              <a:lnSpc>
                <a:spcPct val="100000"/>
              </a:lnSpc>
              <a:spcBef>
                <a:spcPts val="800"/>
              </a:spcBef>
              <a:spcAft>
                <a:spcPts val="0"/>
              </a:spcAft>
              <a:buClrTx/>
              <a:buSzTx/>
              <a:buFont typeface="Arial" panose="020B0604020202020204" pitchFamily="34" charset="0"/>
              <a:buChar char="•"/>
              <a:tabLst/>
              <a:defRPr/>
            </a:pPr>
            <a:endParaRPr kumimoji="1" lang="en-US" altLang="ja-JP" sz="2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endParaRPr>
          </a:p>
          <a:p>
            <a:pPr marL="538163" marR="0" lvl="0" indent="-538163" algn="l" defTabSz="914363" rtl="0" eaLnBrk="1" fontAlgn="auto" latinLnBrk="0" hangingPunct="1">
              <a:lnSpc>
                <a:spcPct val="100000"/>
              </a:lnSpc>
              <a:spcBef>
                <a:spcPts val="800"/>
              </a:spcBef>
              <a:spcAft>
                <a:spcPts val="0"/>
              </a:spcAft>
              <a:buClrTx/>
              <a:buSzTx/>
              <a:buFontTx/>
              <a:buNone/>
              <a:tabLst/>
              <a:defRPr/>
            </a:pPr>
            <a:r>
              <a:rPr kumimoji="1" lang="ja-JP" altLang="en-US" sz="1333" b="0" i="0" u="none" strike="noStrike" kern="1200" cap="none" spc="0" normalizeH="0" baseline="0" noProof="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注意：</a:t>
            </a:r>
            <a:r>
              <a:rPr kumimoji="1" lang="en-US" altLang="ja-JP" sz="1333"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	</a:t>
            </a:r>
            <a:r>
              <a:rPr kumimoji="1" lang="ja-JP" altLang="en-US" sz="1333" b="0" i="0" u="none" strike="noStrike" kern="1200" cap="none" spc="0" normalizeH="0" baseline="0" noProof="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実際</a:t>
            </a:r>
            <a:r>
              <a:rPr kumimoji="1" lang="ja-JP" altLang="en-US" sz="1333"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はサービスごとにメンテナンス有無を確認ください。また、緊急メンテやサービスの更新等による対応が発生する可能性があります。</a:t>
            </a:r>
            <a:endParaRPr kumimoji="1" lang="en-US" altLang="ja-JP" sz="1333"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endParaRPr>
          </a:p>
        </p:txBody>
      </p:sp>
      <p:sp>
        <p:nvSpPr>
          <p:cNvPr id="30" name="Oval 57"/>
          <p:cNvSpPr/>
          <p:nvPr/>
        </p:nvSpPr>
        <p:spPr>
          <a:xfrm>
            <a:off x="5621154" y="5859685"/>
            <a:ext cx="384000" cy="384000"/>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1" lang="ja-JP" altLang="en-US" sz="1667" b="0" i="0" u="none" strike="noStrike" kern="1200" cap="none" spc="0" normalizeH="0" baseline="0" noProof="0" dirty="0">
                <a:ln>
                  <a:noFill/>
                </a:ln>
                <a:solidFill>
                  <a:srgbClr val="FAFAFA"/>
                </a:solidFill>
                <a:effectLst/>
                <a:uLnTx/>
                <a:uFillTx/>
                <a:latin typeface="Meiryo" panose="020B0604030504040204" pitchFamily="34" charset="-128"/>
                <a:ea typeface="Meiryo" panose="020B0604030504040204" pitchFamily="34" charset="-128"/>
                <a:cs typeface="+mn-cs"/>
              </a:rPr>
              <a:t>１</a:t>
            </a:r>
            <a:endParaRPr kumimoji="1" lang="en-US" sz="1667" b="0" i="0" u="none" strike="noStrike" kern="1200" cap="none" spc="0" normalizeH="0" baseline="0" noProof="0" dirty="0">
              <a:ln>
                <a:noFill/>
              </a:ln>
              <a:solidFill>
                <a:srgbClr val="FAFAFA"/>
              </a:solidFill>
              <a:effectLst/>
              <a:uLnTx/>
              <a:uFillTx/>
              <a:latin typeface="Meiryo" panose="020B0604030504040204" pitchFamily="34" charset="-128"/>
              <a:ea typeface="Meiryo" panose="020B0604030504040204" pitchFamily="34" charset="-128"/>
              <a:cs typeface="+mn-cs"/>
            </a:endParaRPr>
          </a:p>
        </p:txBody>
      </p:sp>
      <p:sp>
        <p:nvSpPr>
          <p:cNvPr id="31" name="Oval 58"/>
          <p:cNvSpPr/>
          <p:nvPr/>
        </p:nvSpPr>
        <p:spPr>
          <a:xfrm>
            <a:off x="5722308" y="3565805"/>
            <a:ext cx="384000" cy="384000"/>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1" lang="en-US" altLang="ja-JP" sz="1667" b="0" i="0" u="none" strike="noStrike" kern="1200" cap="none" spc="0" normalizeH="0" baseline="0" noProof="0" dirty="0">
                <a:ln>
                  <a:noFill/>
                </a:ln>
                <a:solidFill>
                  <a:srgbClr val="FAFAFA"/>
                </a:solidFill>
                <a:effectLst/>
                <a:uLnTx/>
                <a:uFillTx/>
                <a:latin typeface="Meiryo" panose="020B0604030504040204" pitchFamily="34" charset="-128"/>
                <a:ea typeface="Meiryo" panose="020B0604030504040204" pitchFamily="34" charset="-128"/>
                <a:cs typeface="+mn-cs"/>
              </a:rPr>
              <a:t>2</a:t>
            </a:r>
            <a:endParaRPr kumimoji="1" lang="en-US" sz="1667" b="0" i="0" u="none" strike="noStrike" kern="1200" cap="none" spc="0" normalizeH="0" baseline="0" noProof="0" dirty="0">
              <a:ln>
                <a:noFill/>
              </a:ln>
              <a:solidFill>
                <a:srgbClr val="FAFAFA"/>
              </a:solidFill>
              <a:effectLst/>
              <a:uLnTx/>
              <a:uFillTx/>
              <a:latin typeface="Meiryo" panose="020B0604030504040204" pitchFamily="34" charset="-128"/>
              <a:ea typeface="Meiryo" panose="020B0604030504040204" pitchFamily="34" charset="-128"/>
              <a:cs typeface="+mn-cs"/>
            </a:endParaRPr>
          </a:p>
        </p:txBody>
      </p:sp>
      <p:sp>
        <p:nvSpPr>
          <p:cNvPr id="2" name="テキスト ボックス 1"/>
          <p:cNvSpPr txBox="1"/>
          <p:nvPr/>
        </p:nvSpPr>
        <p:spPr>
          <a:xfrm>
            <a:off x="5447324" y="6378992"/>
            <a:ext cx="4833238" cy="451534"/>
          </a:xfrm>
          <a:prstGeom prst="rect">
            <a:avLst/>
          </a:prstGeom>
          <a:noFill/>
        </p:spPr>
        <p:txBody>
          <a:bodyPr wrap="square" rtlCol="0">
            <a:spAutoFit/>
          </a:bodyPr>
          <a:lstStyle/>
          <a:p>
            <a:pPr marL="182563" marR="0" lvl="0" indent="-182563" algn="l" defTabSz="609576" rtl="0" eaLnBrk="1" fontAlgn="auto" latinLnBrk="0" hangingPunct="1">
              <a:lnSpc>
                <a:spcPct val="100000"/>
              </a:lnSpc>
              <a:spcBef>
                <a:spcPts val="0"/>
              </a:spcBef>
              <a:spcAft>
                <a:spcPts val="0"/>
              </a:spcAft>
              <a:buClrTx/>
              <a:buSzTx/>
              <a:buFontTx/>
              <a:buNone/>
              <a:tabLst/>
              <a:defRPr/>
            </a:pPr>
            <a:r>
              <a:rPr kumimoji="1" lang="en-US" altLang="ja-JP" sz="1167"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	RDS</a:t>
            </a:r>
            <a:r>
              <a:rPr kumimoji="1" lang="ja-JP" altLang="en-US" sz="1167"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の場合、</a:t>
            </a:r>
            <a:r>
              <a:rPr kumimoji="1" lang="en-US" altLang="ja-JP" sz="1167"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DB(RDS</a:t>
            </a:r>
            <a:r>
              <a:rPr kumimoji="1" lang="ja-JP" altLang="en-US" sz="1167"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インスタンス</a:t>
            </a:r>
            <a:r>
              <a:rPr kumimoji="1" lang="en-US" altLang="ja-JP" sz="1167"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a:t>
            </a:r>
            <a:r>
              <a:rPr kumimoji="1" lang="ja-JP" altLang="en-US" sz="1167" b="0" i="0" u="none" strike="noStrike" kern="1200" cap="none" spc="0" normalizeH="0" baseline="0" noProof="0" dirty="0" err="1">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への</a:t>
            </a:r>
            <a:r>
              <a:rPr kumimoji="1" lang="ja-JP" altLang="en-US" sz="1167"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パッチ適用自体は</a:t>
            </a:r>
            <a:r>
              <a:rPr kumimoji="1" lang="en-US" altLang="ja-JP" sz="1167"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AWS</a:t>
            </a:r>
            <a:r>
              <a:rPr kumimoji="1" lang="ja-JP" altLang="en-US" sz="1167" b="0" i="0" u="none" strike="noStrike" kern="1200" cap="none" spc="0" normalizeH="0" baseline="0" noProof="0" dirty="0" err="1">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にて</a:t>
            </a:r>
            <a:r>
              <a:rPr kumimoji="1" lang="ja-JP" altLang="en-US" sz="1167"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実施。お客様にてメンテナンスウィンドウの設定・管理</a:t>
            </a:r>
            <a:r>
              <a:rPr kumimoji="1" lang="ja-JP" altLang="en-US" sz="1167" b="0" i="0" u="none" strike="noStrike" kern="1200" cap="none" spc="0" normalizeH="0" baseline="0" noProof="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を行う。</a:t>
            </a:r>
            <a:endParaRPr kumimoji="1" lang="ja-JP" altLang="en-US" sz="3667"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endParaRPr>
          </a:p>
        </p:txBody>
      </p:sp>
      <p:sp>
        <p:nvSpPr>
          <p:cNvPr id="3" name="タイトル 2">
            <a:extLst>
              <a:ext uri="{FF2B5EF4-FFF2-40B4-BE49-F238E27FC236}">
                <a16:creationId xmlns:a16="http://schemas.microsoft.com/office/drawing/2014/main" id="{AD90A8B5-8913-6048-9B26-AE8266ADEDB0}"/>
              </a:ext>
            </a:extLst>
          </p:cNvPr>
          <p:cNvSpPr>
            <a:spLocks noGrp="1"/>
          </p:cNvSpPr>
          <p:nvPr>
            <p:ph type="title"/>
          </p:nvPr>
        </p:nvSpPr>
        <p:spPr/>
        <p:txBody>
          <a:bodyPr/>
          <a:lstStyle/>
          <a:p>
            <a:r>
              <a:rPr lang="ja-JP" altLang="en-US" sz="2800" b="0"/>
              <a:t>参考：メンテナンス・パッチ適用の役割分担</a:t>
            </a:r>
          </a:p>
        </p:txBody>
      </p:sp>
      <p:sp>
        <p:nvSpPr>
          <p:cNvPr id="4" name="テキスト ボックス 3">
            <a:extLst>
              <a:ext uri="{FF2B5EF4-FFF2-40B4-BE49-F238E27FC236}">
                <a16:creationId xmlns:a16="http://schemas.microsoft.com/office/drawing/2014/main" id="{F804B2C8-D7C6-348E-2D85-EF339532855C}"/>
              </a:ext>
            </a:extLst>
          </p:cNvPr>
          <p:cNvSpPr txBox="1"/>
          <p:nvPr/>
        </p:nvSpPr>
        <p:spPr>
          <a:xfrm>
            <a:off x="10607211" y="0"/>
            <a:ext cx="1584789" cy="369332"/>
          </a:xfrm>
          <a:prstGeom prst="rect">
            <a:avLst/>
          </a:prstGeom>
          <a:no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800" b="0" i="0" u="none" strike="noStrike" kern="1200" cap="none" spc="0" normalizeH="0" baseline="0" noProof="0" dirty="0">
                <a:ln>
                  <a:noFill/>
                </a:ln>
                <a:solidFill>
                  <a:srgbClr val="FFFFFF">
                    <a:lumMod val="50000"/>
                  </a:srgbClr>
                </a:solidFill>
                <a:effectLst/>
                <a:uLnTx/>
                <a:uFillTx/>
                <a:latin typeface="Meiryo" panose="020B0604030504040204" pitchFamily="34" charset="-128"/>
                <a:ea typeface="Meiryo" panose="020B0604030504040204" pitchFamily="34" charset="-128"/>
                <a:cs typeface="+mn-cs"/>
              </a:rPr>
              <a:t>SEC06-BP01</a:t>
            </a:r>
            <a:endParaRPr kumimoji="0" lang="ja-JP" altLang="en-US" sz="1800" b="0" i="0" u="none" strike="noStrike" kern="1200" cap="none" spc="0" normalizeH="0" baseline="0" noProof="0">
              <a:ln>
                <a:noFill/>
              </a:ln>
              <a:solidFill>
                <a:srgbClr val="FFFFFF">
                  <a:lumMod val="50000"/>
                </a:srgbClr>
              </a:solidFill>
              <a:effectLst/>
              <a:uLnTx/>
              <a:uFillTx/>
              <a:latin typeface="Meiryo" panose="020B0604030504040204" pitchFamily="34" charset="-128"/>
              <a:ea typeface="Meiryo" panose="020B0604030504040204" pitchFamily="34" charset="-128"/>
              <a:cs typeface="+mn-cs"/>
            </a:endParaRPr>
          </a:p>
        </p:txBody>
      </p:sp>
    </p:spTree>
    <p:extLst>
      <p:ext uri="{BB962C8B-B14F-4D97-AF65-F5344CB8AC3E}">
        <p14:creationId xmlns:p14="http://schemas.microsoft.com/office/powerpoint/2010/main" val="264930988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正方形/長方形 56">
            <a:extLst>
              <a:ext uri="{FF2B5EF4-FFF2-40B4-BE49-F238E27FC236}">
                <a16:creationId xmlns:a16="http://schemas.microsoft.com/office/drawing/2014/main" id="{17CE9549-311B-45D2-83D4-715382A40E72}"/>
              </a:ext>
            </a:extLst>
          </p:cNvPr>
          <p:cNvSpPr/>
          <p:nvPr/>
        </p:nvSpPr>
        <p:spPr>
          <a:xfrm>
            <a:off x="5626148" y="1124086"/>
            <a:ext cx="6261055" cy="639864"/>
          </a:xfrm>
          <a:prstGeom prst="rect">
            <a:avLst/>
          </a:prstGeom>
          <a:solidFill>
            <a:srgbClr val="163D51"/>
          </a:solidFill>
          <a:ln>
            <a:no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ctr"/>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0" lang="ja-JP" altLang="en-US" sz="2333" b="0" i="0" u="none" strike="noStrike" kern="1200" cap="none" spc="0" normalizeH="0" baseline="0" noProof="0" dirty="0">
                <a:ln>
                  <a:noFill/>
                </a:ln>
                <a:gradFill>
                  <a:gsLst>
                    <a:gs pos="0">
                      <a:srgbClr val="FFFFFF"/>
                    </a:gs>
                    <a:gs pos="100000">
                      <a:srgbClr val="FFFFFF"/>
                    </a:gs>
                  </a:gsLst>
                  <a:lin ang="5400000" scaled="1"/>
                </a:gradFill>
                <a:effectLst/>
                <a:uLnTx/>
                <a:uFillTx/>
                <a:latin typeface="Meiryo" panose="020B0604030504040204" pitchFamily="34" charset="-128"/>
                <a:ea typeface="Meiryo" panose="020B0604030504040204" pitchFamily="34" charset="-128"/>
                <a:cs typeface="+mn-cs"/>
              </a:rPr>
              <a:t>サービス概要</a:t>
            </a:r>
          </a:p>
        </p:txBody>
      </p:sp>
      <p:sp>
        <p:nvSpPr>
          <p:cNvPr id="58" name="正方形/長方形 57">
            <a:extLst>
              <a:ext uri="{FF2B5EF4-FFF2-40B4-BE49-F238E27FC236}">
                <a16:creationId xmlns:a16="http://schemas.microsoft.com/office/drawing/2014/main" id="{89092AE6-C005-40E4-820D-0B3B11566313}"/>
              </a:ext>
            </a:extLst>
          </p:cNvPr>
          <p:cNvSpPr/>
          <p:nvPr/>
        </p:nvSpPr>
        <p:spPr>
          <a:xfrm>
            <a:off x="5626146" y="1825562"/>
            <a:ext cx="6261055" cy="4175362"/>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square" lIns="48000" tIns="48000" rIns="48000" bIns="48000" rtlCol="0" anchor="t" anchorCtr="0">
            <a:spAutoFit/>
          </a:bodyPr>
          <a:lstStyle/>
          <a:p>
            <a:pPr marL="191983" marR="0" lvl="0" indent="-191983" algn="l" defTabSz="609576"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altLang="ja-JP" sz="1667"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EC2</a:t>
            </a:r>
            <a:r>
              <a:rPr kumimoji="0" lang="ja-JP" altLang="en-US" sz="1667" b="0" i="0" u="none" strike="noStrike" kern="1200" cap="none" spc="0" normalizeH="0" baseline="0" noProof="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インスタンス</a:t>
            </a:r>
            <a:r>
              <a:rPr kumimoji="0" lang="en-US" altLang="ja-JP" sz="1667"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(Linux</a:t>
            </a:r>
            <a:r>
              <a:rPr kumimoji="0" lang="ja-JP" altLang="en-US" sz="1667" b="0" i="0" u="none" strike="noStrike" kern="1200" cap="none" spc="0" normalizeH="0" baseline="0" noProof="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a:t>
            </a:r>
            <a:r>
              <a:rPr kumimoji="0" lang="en-US" altLang="ja-JP" sz="1667"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Windows)</a:t>
            </a:r>
            <a:r>
              <a:rPr kumimoji="0" lang="ja-JP" altLang="en-US" sz="1667" b="0" i="0" u="none" strike="noStrike" kern="1200" cap="none" spc="0" normalizeH="0" baseline="0" noProof="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a:t>
            </a:r>
            <a:r>
              <a:rPr kumimoji="0" lang="en-US" altLang="ja-JP" sz="1667"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ECR</a:t>
            </a:r>
            <a:r>
              <a:rPr kumimoji="0" lang="ja-JP" altLang="en-US" sz="1667" b="0" i="0" u="none" strike="noStrike" kern="1200" cap="none" spc="0" normalizeH="0" baseline="0" noProof="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リポジトリコンテナイメージ、</a:t>
            </a:r>
            <a:r>
              <a:rPr kumimoji="0" lang="en-US" altLang="ja-JP" sz="1667"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Lambda</a:t>
            </a:r>
            <a:r>
              <a:rPr kumimoji="0" lang="ja-JP" altLang="en-US" sz="1667" b="0" i="0" u="none" strike="noStrike" kern="1200" cap="none" spc="0" normalizeH="0" baseline="0" noProof="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関数・</a:t>
            </a:r>
            <a:r>
              <a:rPr kumimoji="0" lang="en-US" altLang="ja-JP" sz="1667"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Lambda</a:t>
            </a:r>
            <a:r>
              <a:rPr kumimoji="0" lang="ja-JP" altLang="en-US" sz="1667" b="0" i="0" u="none" strike="noStrike" kern="1200" cap="none" spc="0" normalizeH="0" baseline="0" noProof="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レイヤーの脆弱性をスキャンし検出結果</a:t>
            </a:r>
            <a:r>
              <a:rPr kumimoji="0" lang="en-US" altLang="ja-JP" sz="1667"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(Finding)</a:t>
            </a:r>
            <a:r>
              <a:rPr kumimoji="0" lang="ja-JP" altLang="en-US" sz="1667" b="0" i="0" u="none" strike="noStrike" kern="1200" cap="none" spc="0" normalizeH="0" baseline="0" noProof="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の評価、管理を行う</a:t>
            </a:r>
            <a:endParaRPr kumimoji="0" lang="en-US" altLang="ja-JP" sz="1667"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endParaRPr>
          </a:p>
          <a:p>
            <a:pPr marL="519886" marR="0" lvl="1" indent="-220919" algn="l" defTabSz="609576" rtl="0" eaLnBrk="1" fontAlgn="auto" latinLnBrk="0" hangingPunct="1">
              <a:lnSpc>
                <a:spcPct val="100000"/>
              </a:lnSpc>
              <a:spcBef>
                <a:spcPts val="600"/>
              </a:spcBef>
              <a:spcAft>
                <a:spcPts val="0"/>
              </a:spcAft>
              <a:buClrTx/>
              <a:buSzTx/>
              <a:buFont typeface="Wingdings" pitchFamily="2" charset="2"/>
              <a:buChar char="ü"/>
              <a:tabLst/>
              <a:defRPr/>
            </a:pPr>
            <a:r>
              <a:rPr kumimoji="0" lang="ja-JP" altLang="en-US" sz="1500" b="0" i="0" u="none" strike="noStrike" kern="1200" cap="none" spc="0" normalizeH="0" baseline="0" noProof="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パッケージの脆弱性</a:t>
            </a:r>
            <a:endParaRPr kumimoji="0" lang="en-US" altLang="ja-JP" sz="15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endParaRPr>
          </a:p>
          <a:p>
            <a:pPr marL="519886" marR="0" lvl="1" indent="-220919" algn="l" defTabSz="609576" rtl="0" eaLnBrk="1" fontAlgn="auto" latinLnBrk="0" hangingPunct="1">
              <a:lnSpc>
                <a:spcPct val="100000"/>
              </a:lnSpc>
              <a:spcBef>
                <a:spcPts val="600"/>
              </a:spcBef>
              <a:spcAft>
                <a:spcPts val="0"/>
              </a:spcAft>
              <a:buClrTx/>
              <a:buSzTx/>
              <a:buFont typeface="Wingdings" pitchFamily="2" charset="2"/>
              <a:buChar char="ü"/>
              <a:tabLst/>
              <a:defRPr/>
            </a:pPr>
            <a:r>
              <a:rPr kumimoji="0" lang="ja-JP" altLang="en-US" sz="1500" b="0" i="0" u="none" strike="noStrike" kern="1200" cap="none" spc="0" normalizeH="0" baseline="0" noProof="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ネットワーク到達性</a:t>
            </a:r>
            <a:endParaRPr kumimoji="0" lang="en-US" altLang="ja-JP" sz="1667"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endParaRPr>
          </a:p>
          <a:p>
            <a:pPr marL="191983" marR="0" lvl="0" indent="-191983" algn="l" defTabSz="609576"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altLang="ja-JP" sz="1667"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Inspector</a:t>
            </a:r>
            <a:r>
              <a:rPr kumimoji="0" lang="ja-JP" altLang="en-US" sz="1667" b="0" i="0" u="none" strike="noStrike" kern="1200" cap="none" spc="0" normalizeH="0" baseline="0" noProof="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を有効化すると存在する</a:t>
            </a:r>
            <a:r>
              <a:rPr kumimoji="0" lang="en-US" altLang="ja-JP" sz="1667"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EC2</a:t>
            </a:r>
            <a:r>
              <a:rPr kumimoji="0" lang="ja-JP" altLang="en-US" sz="1667" b="0" i="0" u="none" strike="noStrike" kern="1200" cap="none" spc="0" normalizeH="0" baseline="0" noProof="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a:t>
            </a:r>
            <a:r>
              <a:rPr kumimoji="0" lang="en-US" altLang="ja-JP" sz="1667"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ECR</a:t>
            </a:r>
            <a:r>
              <a:rPr kumimoji="0" lang="ja-JP" altLang="en-US" sz="1667" b="0" i="0" u="none" strike="noStrike" kern="1200" cap="none" spc="0" normalizeH="0" baseline="0" noProof="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a:t>
            </a:r>
            <a:r>
              <a:rPr kumimoji="0" lang="en-US" altLang="ja-JP" sz="1667"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Lambda</a:t>
            </a:r>
            <a:r>
              <a:rPr kumimoji="0" lang="ja-JP" altLang="en-US" sz="1667" b="0" i="0" u="none" strike="noStrike" kern="1200" cap="none" spc="0" normalizeH="0" baseline="0" noProof="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に対するスキャンが開始される</a:t>
            </a:r>
            <a:endParaRPr kumimoji="0" lang="en-US" altLang="ja-JP" sz="1667"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endParaRPr>
          </a:p>
          <a:p>
            <a:pPr marL="191983" marR="0" lvl="0" indent="-191983" algn="l" defTabSz="609576"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ja-JP" altLang="en-US" sz="1667" b="0" i="0" u="none" strike="noStrike" kern="1200" cap="none" spc="0" normalizeH="0" baseline="0" noProof="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以下の要素を提供する</a:t>
            </a:r>
            <a:endParaRPr kumimoji="0" lang="en-US" altLang="ja-JP" sz="1667"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endParaRPr>
          </a:p>
          <a:p>
            <a:pPr marL="519886" marR="0" lvl="1" indent="-185201" algn="l" defTabSz="609576" rtl="0" eaLnBrk="1" fontAlgn="auto" latinLnBrk="0" hangingPunct="1">
              <a:lnSpc>
                <a:spcPct val="100000"/>
              </a:lnSpc>
              <a:spcBef>
                <a:spcPts val="600"/>
              </a:spcBef>
              <a:spcAft>
                <a:spcPts val="0"/>
              </a:spcAft>
              <a:buClrTx/>
              <a:buSzTx/>
              <a:buFont typeface="Wingdings" pitchFamily="2" charset="2"/>
              <a:buChar char="ü"/>
              <a:tabLst/>
              <a:defRPr/>
            </a:pPr>
            <a:r>
              <a:rPr kumimoji="0" lang="ja-JP" altLang="en-US" sz="1500" b="0" i="0" u="none" strike="noStrike" kern="1200" cap="none" spc="0" normalizeH="0" baseline="0" noProof="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システム設定や振る舞いの分析エンジン</a:t>
            </a:r>
            <a:endParaRPr kumimoji="0" lang="en-US" altLang="ja-JP" sz="15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endParaRPr>
          </a:p>
          <a:p>
            <a:pPr marL="519886" marR="0" lvl="1" indent="-185201" algn="l" defTabSz="609576" rtl="0" eaLnBrk="1" fontAlgn="auto" latinLnBrk="0" hangingPunct="1">
              <a:lnSpc>
                <a:spcPct val="100000"/>
              </a:lnSpc>
              <a:spcBef>
                <a:spcPts val="600"/>
              </a:spcBef>
              <a:spcAft>
                <a:spcPts val="0"/>
              </a:spcAft>
              <a:buClrTx/>
              <a:buSzTx/>
              <a:buFont typeface="Wingdings" pitchFamily="2" charset="2"/>
              <a:buChar char="ü"/>
              <a:tabLst/>
              <a:defRPr/>
            </a:pPr>
            <a:r>
              <a:rPr kumimoji="0" lang="ja-JP" altLang="en-US" sz="1500" b="0" i="0" u="none" strike="noStrike" kern="1200" cap="none" spc="0" normalizeH="0" baseline="0" noProof="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対象となるすべてのリソースを自動検出し継続的なスキャン</a:t>
            </a:r>
            <a:endParaRPr kumimoji="0" lang="en-US" altLang="ja-JP" sz="15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endParaRPr>
          </a:p>
          <a:p>
            <a:pPr marL="519886" marR="0" lvl="1" indent="-185201" algn="l" defTabSz="609576" rtl="0" eaLnBrk="1" fontAlgn="auto" latinLnBrk="0" hangingPunct="1">
              <a:lnSpc>
                <a:spcPct val="100000"/>
              </a:lnSpc>
              <a:spcBef>
                <a:spcPts val="600"/>
              </a:spcBef>
              <a:spcAft>
                <a:spcPts val="0"/>
              </a:spcAft>
              <a:buClrTx/>
              <a:buSzTx/>
              <a:buFont typeface="Wingdings" pitchFamily="2" charset="2"/>
              <a:buChar char="ü"/>
              <a:tabLst/>
              <a:defRPr/>
            </a:pPr>
            <a:r>
              <a:rPr kumimoji="0" lang="ja-JP" altLang="en-US" sz="1500" b="0" i="0" u="none" strike="noStrike" kern="1200" cap="none" spc="0" normalizeH="0" baseline="0" noProof="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検出結果の抑制ルール</a:t>
            </a:r>
            <a:endParaRPr kumimoji="0" lang="en-US" altLang="ja-JP" sz="15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endParaRPr>
          </a:p>
          <a:p>
            <a:pPr marL="519886" marR="0" lvl="1" indent="-185201" algn="l" defTabSz="609576" rtl="0" eaLnBrk="1" fontAlgn="auto" latinLnBrk="0" hangingPunct="1">
              <a:lnSpc>
                <a:spcPct val="100000"/>
              </a:lnSpc>
              <a:spcBef>
                <a:spcPts val="600"/>
              </a:spcBef>
              <a:spcAft>
                <a:spcPts val="0"/>
              </a:spcAft>
              <a:buClrTx/>
              <a:buSzTx/>
              <a:buFont typeface="Wingdings" pitchFamily="2" charset="2"/>
              <a:buChar char="ü"/>
              <a:tabLst/>
              <a:defRPr/>
            </a:pPr>
            <a:r>
              <a:rPr kumimoji="0" lang="ja-JP" altLang="en-US" sz="1500" b="0" i="0" u="none" strike="noStrike" kern="1200" cap="none" spc="0" normalizeH="0" baseline="0" noProof="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修復ガイダンスが含まれた詳細レポート</a:t>
            </a:r>
            <a:endParaRPr kumimoji="0" lang="en-US" altLang="ja-JP" sz="15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endParaRPr>
          </a:p>
          <a:p>
            <a:pPr marL="519886" marR="0" lvl="1" indent="-185201" algn="l" defTabSz="609576" rtl="0" eaLnBrk="1" fontAlgn="auto" latinLnBrk="0" hangingPunct="1">
              <a:lnSpc>
                <a:spcPct val="100000"/>
              </a:lnSpc>
              <a:spcBef>
                <a:spcPts val="600"/>
              </a:spcBef>
              <a:spcAft>
                <a:spcPts val="0"/>
              </a:spcAft>
              <a:buClrTx/>
              <a:buSzTx/>
              <a:buFont typeface="Wingdings" pitchFamily="2" charset="2"/>
              <a:buChar char="ü"/>
              <a:tabLst/>
              <a:defRPr/>
            </a:pPr>
            <a:r>
              <a:rPr kumimoji="0" lang="ja-JP" altLang="en-US" sz="1500" b="0" i="0" u="none" strike="noStrike" kern="1200" cap="none" spc="0" normalizeH="0" baseline="0" noProof="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コンテキストを踏まえリスクスコアを算出し検出結果の優先順位付け</a:t>
            </a:r>
            <a:endParaRPr kumimoji="0" lang="en-US" altLang="ja-JP" sz="15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endParaRPr>
          </a:p>
        </p:txBody>
      </p:sp>
      <p:cxnSp>
        <p:nvCxnSpPr>
          <p:cNvPr id="59" name="直線コネクタ 58">
            <a:extLst>
              <a:ext uri="{FF2B5EF4-FFF2-40B4-BE49-F238E27FC236}">
                <a16:creationId xmlns:a16="http://schemas.microsoft.com/office/drawing/2014/main" id="{1DCEE0F4-83F2-43E3-AF4B-7C2659E56095}"/>
              </a:ext>
            </a:extLst>
          </p:cNvPr>
          <p:cNvCxnSpPr/>
          <p:nvPr/>
        </p:nvCxnSpPr>
        <p:spPr>
          <a:xfrm flipH="1">
            <a:off x="547200" y="4811991"/>
            <a:ext cx="4780800" cy="0"/>
          </a:xfrm>
          <a:prstGeom prst="line">
            <a:avLst/>
          </a:prstGeom>
          <a:ln w="38100">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60" name="正方形/長方形 59">
            <a:extLst>
              <a:ext uri="{FF2B5EF4-FFF2-40B4-BE49-F238E27FC236}">
                <a16:creationId xmlns:a16="http://schemas.microsoft.com/office/drawing/2014/main" id="{DAA26083-B29C-4446-9D08-A076B7F1D624}"/>
              </a:ext>
            </a:extLst>
          </p:cNvPr>
          <p:cNvSpPr/>
          <p:nvPr/>
        </p:nvSpPr>
        <p:spPr>
          <a:xfrm>
            <a:off x="547200" y="4970320"/>
            <a:ext cx="4780800" cy="1020267"/>
          </a:xfrm>
          <a:prstGeom prst="rect">
            <a:avLst/>
          </a:prstGeom>
          <a:noFill/>
          <a:ln w="12700">
            <a:noFill/>
          </a:ln>
          <a:effectLst/>
        </p:spPr>
        <p:style>
          <a:lnRef idx="1">
            <a:schemeClr val="accent1"/>
          </a:lnRef>
          <a:fillRef idx="3">
            <a:schemeClr val="accent1"/>
          </a:fillRef>
          <a:effectRef idx="2">
            <a:schemeClr val="accent1"/>
          </a:effectRef>
          <a:fontRef idx="minor">
            <a:schemeClr val="lt1"/>
          </a:fontRef>
        </p:style>
        <p:txBody>
          <a:bodyPr wrap="square" lIns="48000" tIns="48000" rIns="48000" bIns="48000" rtlCol="0" anchor="t" anchorCtr="0">
            <a:spAutoFit/>
          </a:body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0" lang="ja-JP" altLang="en-US" sz="2000" b="0" i="0" u="none" strike="noStrike" kern="1200" cap="none" spc="0" normalizeH="0" baseline="0" noProof="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ソフトウェア脆弱性や</a:t>
            </a:r>
            <a:endParaRPr kumimoji="0" lang="en-US" altLang="ja-JP" sz="20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endParaRPr>
          </a:p>
          <a:p>
            <a:pPr marL="0" marR="0" lvl="0" indent="0" algn="ctr" defTabSz="609576" rtl="0" eaLnBrk="1" fontAlgn="auto" latinLnBrk="0" hangingPunct="1">
              <a:lnSpc>
                <a:spcPct val="100000"/>
              </a:lnSpc>
              <a:spcBef>
                <a:spcPts val="0"/>
              </a:spcBef>
              <a:spcAft>
                <a:spcPts val="0"/>
              </a:spcAft>
              <a:buClrTx/>
              <a:buSzTx/>
              <a:buFontTx/>
              <a:buNone/>
              <a:tabLst/>
              <a:defRPr/>
            </a:pPr>
            <a:r>
              <a:rPr kumimoji="0" lang="ja-JP" altLang="en-US" sz="2000" b="0" i="0" u="none" strike="noStrike" kern="1200" cap="none" spc="0" normalizeH="0" baseline="0" noProof="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意図しないネットワーク露出を検知する脆弱性管理サービス</a:t>
            </a:r>
          </a:p>
        </p:txBody>
      </p:sp>
      <p:sp>
        <p:nvSpPr>
          <p:cNvPr id="61" name="正方形/長方形 60">
            <a:extLst>
              <a:ext uri="{FF2B5EF4-FFF2-40B4-BE49-F238E27FC236}">
                <a16:creationId xmlns:a16="http://schemas.microsoft.com/office/drawing/2014/main" id="{2557BC9E-B9AE-4281-B466-438A7BFEE772}"/>
              </a:ext>
            </a:extLst>
          </p:cNvPr>
          <p:cNvSpPr/>
          <p:nvPr/>
        </p:nvSpPr>
        <p:spPr>
          <a:xfrm>
            <a:off x="547200" y="4230040"/>
            <a:ext cx="4780800" cy="512496"/>
          </a:xfrm>
          <a:prstGeom prst="rect">
            <a:avLst/>
          </a:prstGeom>
          <a:ln>
            <a:noFill/>
          </a:ln>
        </p:spPr>
        <p:txBody>
          <a:bodyPr wrap="square" lIns="192000" tIns="48000" rIns="48000" bIns="48000" anchor="ctr" anchorCtr="0">
            <a:noAutofit/>
          </a:body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0" lang="en-US" altLang="ja-JP" sz="2667" b="1"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Amazon Inspector</a:t>
            </a:r>
            <a:endParaRPr kumimoji="0" lang="ja-JP" altLang="en-US" sz="2667" b="1"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endParaRPr>
          </a:p>
        </p:txBody>
      </p:sp>
      <p:pic>
        <p:nvPicPr>
          <p:cNvPr id="10" name="Graphic 21">
            <a:extLst>
              <a:ext uri="{FF2B5EF4-FFF2-40B4-BE49-F238E27FC236}">
                <a16:creationId xmlns:a16="http://schemas.microsoft.com/office/drawing/2014/main" id="{C894A0C6-A23B-E449-819D-045B43EE3921}"/>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515600" y="1351313"/>
            <a:ext cx="2844000" cy="284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タイトル 1">
            <a:extLst>
              <a:ext uri="{FF2B5EF4-FFF2-40B4-BE49-F238E27FC236}">
                <a16:creationId xmlns:a16="http://schemas.microsoft.com/office/drawing/2014/main" id="{44EBB439-32E8-894D-B601-F4BC73167053}"/>
              </a:ext>
            </a:extLst>
          </p:cNvPr>
          <p:cNvSpPr>
            <a:spLocks noGrp="1"/>
          </p:cNvSpPr>
          <p:nvPr>
            <p:ph type="title"/>
          </p:nvPr>
        </p:nvSpPr>
        <p:spPr>
          <a:xfrm>
            <a:off x="466225" y="180668"/>
            <a:ext cx="11259550" cy="727655"/>
          </a:xfrm>
        </p:spPr>
        <p:txBody>
          <a:bodyPr vert="horz" lIns="91440" tIns="45720" rIns="91440" bIns="45720" rtlCol="0" anchor="t">
            <a:noAutofit/>
          </a:bodyPr>
          <a:lstStyle/>
          <a:p>
            <a:r>
              <a:rPr lang="ja-JP" altLang="en-US" sz="2800" b="0"/>
              <a:t>参考：</a:t>
            </a:r>
            <a:r>
              <a:rPr lang="en-US" altLang="ja-JP" sz="2800" b="0" dirty="0"/>
              <a:t>Amazon</a:t>
            </a:r>
            <a:r>
              <a:rPr lang="ja-JP" altLang="en-US" sz="2800" b="0"/>
              <a:t> </a:t>
            </a:r>
            <a:r>
              <a:rPr lang="en-US" altLang="ja-JP" sz="2800" b="0" dirty="0"/>
              <a:t>Inspector </a:t>
            </a:r>
            <a:r>
              <a:rPr lang="ja-JP" altLang="en-US" sz="2800" b="0"/>
              <a:t>概要</a:t>
            </a:r>
          </a:p>
        </p:txBody>
      </p:sp>
      <p:sp>
        <p:nvSpPr>
          <p:cNvPr id="3" name="テキスト ボックス 2">
            <a:extLst>
              <a:ext uri="{FF2B5EF4-FFF2-40B4-BE49-F238E27FC236}">
                <a16:creationId xmlns:a16="http://schemas.microsoft.com/office/drawing/2014/main" id="{5BDD5EF9-4D44-ABD3-6649-3D3B07F33CAE}"/>
              </a:ext>
            </a:extLst>
          </p:cNvPr>
          <p:cNvSpPr txBox="1"/>
          <p:nvPr/>
        </p:nvSpPr>
        <p:spPr>
          <a:xfrm>
            <a:off x="10607211" y="0"/>
            <a:ext cx="1584789" cy="369332"/>
          </a:xfrm>
          <a:prstGeom prst="rect">
            <a:avLst/>
          </a:prstGeom>
          <a:no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800" b="0" i="0" u="none" strike="noStrike" kern="1200" cap="none" spc="0" normalizeH="0" baseline="0" noProof="0" dirty="0">
                <a:ln>
                  <a:noFill/>
                </a:ln>
                <a:solidFill>
                  <a:srgbClr val="FFFFFF">
                    <a:lumMod val="50000"/>
                  </a:srgbClr>
                </a:solidFill>
                <a:effectLst/>
                <a:uLnTx/>
                <a:uFillTx/>
                <a:latin typeface="Meiryo" panose="020B0604030504040204" pitchFamily="34" charset="-128"/>
                <a:ea typeface="Meiryo" panose="020B0604030504040204" pitchFamily="34" charset="-128"/>
                <a:cs typeface="+mn-cs"/>
              </a:rPr>
              <a:t>SEC06-BP01</a:t>
            </a:r>
            <a:endParaRPr kumimoji="0" lang="ja-JP" altLang="en-US" sz="1800" b="0" i="0" u="none" strike="noStrike" kern="1200" cap="none" spc="0" normalizeH="0" baseline="0" noProof="0">
              <a:ln>
                <a:noFill/>
              </a:ln>
              <a:solidFill>
                <a:srgbClr val="FFFFFF">
                  <a:lumMod val="50000"/>
                </a:srgbClr>
              </a:solidFill>
              <a:effectLst/>
              <a:uLnTx/>
              <a:uFillTx/>
              <a:latin typeface="Meiryo" panose="020B0604030504040204" pitchFamily="34" charset="-128"/>
              <a:ea typeface="Meiryo" panose="020B0604030504040204" pitchFamily="34" charset="-128"/>
              <a:cs typeface="+mn-cs"/>
            </a:endParaRPr>
          </a:p>
        </p:txBody>
      </p:sp>
    </p:spTree>
    <p:extLst>
      <p:ext uri="{BB962C8B-B14F-4D97-AF65-F5344CB8AC3E}">
        <p14:creationId xmlns:p14="http://schemas.microsoft.com/office/powerpoint/2010/main" val="1146302696"/>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38"/>
          <p:cNvSpPr/>
          <p:nvPr/>
        </p:nvSpPr>
        <p:spPr>
          <a:xfrm>
            <a:off x="322878" y="3739600"/>
            <a:ext cx="2404017" cy="1448263"/>
          </a:xfrm>
          <a:prstGeom prst="rect">
            <a:avLst/>
          </a:prstGeom>
          <a:solidFill>
            <a:schemeClr val="tx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121920" tIns="121920" rIns="121920" bIns="60960" numCol="1" spcCol="0" rtlCol="0" fromWordArt="0" anchor="ctr" anchorCtr="0" forceAA="0" compatLnSpc="1">
            <a:prstTxWarp prst="textNoShape">
              <a:avLst/>
            </a:prstTxWarp>
            <a:noAutofit/>
          </a:body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0" lang="ja-JP" altLang="en-US" sz="1667" b="1" i="0" u="sng" strike="noStrike" kern="1200" cap="none" spc="0" normalizeH="0" baseline="0" noProof="0">
                <a:ln>
                  <a:noFill/>
                </a:ln>
                <a:solidFill>
                  <a:srgbClr val="FFFFFF"/>
                </a:solidFill>
                <a:effectLst/>
                <a:uLnTx/>
                <a:uFillTx/>
                <a:latin typeface="Meiryo" panose="020B0604030504040204" pitchFamily="34" charset="-128"/>
                <a:ea typeface="Meiryo" panose="020B0604030504040204" pitchFamily="34" charset="-128"/>
                <a:cs typeface="+mn-cs"/>
              </a:rPr>
              <a:t>ネットワーク到達性</a:t>
            </a:r>
            <a:endParaRPr kumimoji="0" lang="en-US" altLang="ja-JP" sz="1667" b="1" i="0" u="sng" strike="noStrike" kern="1200" cap="none" spc="0" normalizeH="0" baseline="0" noProof="0" dirty="0">
              <a:ln>
                <a:noFill/>
              </a:ln>
              <a:solidFill>
                <a:srgbClr val="FFFFFF"/>
              </a:solidFill>
              <a:effectLst/>
              <a:uLnTx/>
              <a:uFillTx/>
              <a:latin typeface="Meiryo" panose="020B0604030504040204" pitchFamily="34" charset="-128"/>
              <a:ea typeface="Meiryo" panose="020B0604030504040204" pitchFamily="34" charset="-128"/>
              <a:cs typeface="+mn-cs"/>
            </a:endParaRPr>
          </a:p>
          <a:p>
            <a:pPr marL="238115" marR="0" lvl="0" indent="-238115" algn="l" defTabSz="60957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ja-JP" sz="1333" b="0" i="0" u="none" strike="noStrike" kern="1200" cap="none" spc="0" normalizeH="0" baseline="0" noProof="0" dirty="0">
                <a:ln>
                  <a:noFill/>
                </a:ln>
                <a:solidFill>
                  <a:srgbClr val="FFFFFF"/>
                </a:solidFill>
                <a:effectLst/>
                <a:uLnTx/>
                <a:uFillTx/>
                <a:latin typeface="Meiryo" panose="020B0604030504040204" pitchFamily="34" charset="-128"/>
                <a:ea typeface="Meiryo" panose="020B0604030504040204" pitchFamily="34" charset="-128"/>
                <a:cs typeface="+mn-cs"/>
              </a:rPr>
              <a:t>EC2</a:t>
            </a:r>
            <a:r>
              <a:rPr kumimoji="0" lang="ja-JP" altLang="en-US" sz="1333" b="0" i="0" u="none" strike="noStrike" kern="1200" cap="none" spc="0" normalizeH="0" baseline="0" noProof="0">
                <a:ln>
                  <a:noFill/>
                </a:ln>
                <a:solidFill>
                  <a:srgbClr val="FFFFFF"/>
                </a:solidFill>
                <a:effectLst/>
                <a:uLnTx/>
                <a:uFillTx/>
                <a:latin typeface="Meiryo" panose="020B0604030504040204" pitchFamily="34" charset="-128"/>
                <a:ea typeface="Meiryo" panose="020B0604030504040204" pitchFamily="34" charset="-128"/>
                <a:cs typeface="+mn-cs"/>
              </a:rPr>
              <a:t>のみ</a:t>
            </a:r>
            <a:endParaRPr kumimoji="0" lang="en-US" sz="1333" b="0" i="0" u="none" strike="noStrike" kern="1200" cap="none" spc="0" normalizeH="0" baseline="0" noProof="0" dirty="0">
              <a:ln>
                <a:noFill/>
              </a:ln>
              <a:solidFill>
                <a:srgbClr val="FFFFFF"/>
              </a:solidFill>
              <a:effectLst/>
              <a:uLnTx/>
              <a:uFillTx/>
              <a:latin typeface="Meiryo" panose="020B0604030504040204" pitchFamily="34" charset="-128"/>
              <a:ea typeface="Meiryo" panose="020B0604030504040204" pitchFamily="34" charset="-128"/>
              <a:cs typeface="+mn-cs"/>
            </a:endParaRPr>
          </a:p>
        </p:txBody>
      </p:sp>
      <p:sp>
        <p:nvSpPr>
          <p:cNvPr id="11" name="Rectangle 9"/>
          <p:cNvSpPr/>
          <p:nvPr/>
        </p:nvSpPr>
        <p:spPr>
          <a:xfrm>
            <a:off x="322878" y="976778"/>
            <a:ext cx="2404017" cy="2722343"/>
          </a:xfrm>
          <a:prstGeom prst="rect">
            <a:avLst/>
          </a:prstGeom>
          <a:solidFill>
            <a:schemeClr val="tx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121920" tIns="121920" rIns="121920" bIns="60960" numCol="1" spcCol="0" rtlCol="0" fromWordArt="0" anchor="ctr" anchorCtr="0" forceAA="0" compatLnSpc="1">
            <a:prstTxWarp prst="textNoShape">
              <a:avLst/>
            </a:prstTxWarp>
            <a:noAutofit/>
          </a:body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0" lang="ja-JP" altLang="en-US" sz="1667" b="1" i="0" u="sng" strike="noStrike" kern="1200" cap="none" spc="0" normalizeH="0" baseline="0" noProof="0">
                <a:ln>
                  <a:noFill/>
                </a:ln>
                <a:solidFill>
                  <a:srgbClr val="FFFFFF"/>
                </a:solidFill>
                <a:effectLst/>
                <a:uLnTx/>
                <a:uFillTx/>
                <a:latin typeface="Meiryo" panose="020B0604030504040204" pitchFamily="34" charset="-128"/>
                <a:ea typeface="Meiryo" panose="020B0604030504040204" pitchFamily="34" charset="-128"/>
                <a:cs typeface="+mn-cs"/>
              </a:rPr>
              <a:t>パッケージの脆弱性</a:t>
            </a:r>
            <a:endParaRPr kumimoji="0" lang="en-US" altLang="ja-JP" sz="1667" b="1" i="0" u="sng" strike="noStrike" kern="1200" cap="none" spc="0" normalizeH="0" baseline="0" noProof="0" dirty="0">
              <a:ln>
                <a:noFill/>
              </a:ln>
              <a:solidFill>
                <a:srgbClr val="FFFFFF"/>
              </a:solidFill>
              <a:effectLst/>
              <a:uLnTx/>
              <a:uFillTx/>
              <a:latin typeface="Meiryo" panose="020B0604030504040204" pitchFamily="34" charset="-128"/>
              <a:ea typeface="Meiryo" panose="020B0604030504040204" pitchFamily="34" charset="-128"/>
              <a:cs typeface="+mn-cs"/>
            </a:endParaRPr>
          </a:p>
          <a:p>
            <a:pPr marL="238115" marR="0" lvl="0" indent="-238115" algn="l" defTabSz="60957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ja-JP" sz="1333" b="0" i="0" u="none" strike="noStrike" kern="1200" cap="none" spc="0" normalizeH="0" baseline="0" noProof="0" dirty="0">
                <a:ln>
                  <a:noFill/>
                </a:ln>
                <a:solidFill>
                  <a:srgbClr val="FFFFFF"/>
                </a:solidFill>
                <a:effectLst/>
                <a:uLnTx/>
                <a:uFillTx/>
                <a:latin typeface="Meiryo" panose="020B0604030504040204" pitchFamily="34" charset="-128"/>
                <a:ea typeface="Meiryo" panose="020B0604030504040204" pitchFamily="34" charset="-128"/>
                <a:cs typeface="+mn-cs"/>
              </a:rPr>
              <a:t>EC2</a:t>
            </a:r>
          </a:p>
          <a:p>
            <a:pPr marL="238115" marR="0" lvl="0" indent="-238115" algn="l" defTabSz="60957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ja-JP" sz="1333" b="0" i="0" u="none" strike="noStrike" kern="1200" cap="none" spc="0" normalizeH="0" baseline="0" noProof="0" dirty="0">
                <a:ln>
                  <a:noFill/>
                </a:ln>
                <a:solidFill>
                  <a:srgbClr val="FFFFFF"/>
                </a:solidFill>
                <a:effectLst/>
                <a:uLnTx/>
                <a:uFillTx/>
                <a:latin typeface="Meiryo" panose="020B0604030504040204" pitchFamily="34" charset="-128"/>
                <a:ea typeface="Meiryo" panose="020B0604030504040204" pitchFamily="34" charset="-128"/>
                <a:cs typeface="+mn-cs"/>
              </a:rPr>
              <a:t>ECR</a:t>
            </a:r>
            <a:r>
              <a:rPr kumimoji="0" lang="ja-JP" altLang="en-US" sz="1333" b="0" i="0" u="none" strike="noStrike" kern="1200" cap="none" spc="0" normalizeH="0" baseline="0" noProof="0">
                <a:ln>
                  <a:noFill/>
                </a:ln>
                <a:solidFill>
                  <a:srgbClr val="FFFFFF"/>
                </a:solidFill>
                <a:effectLst/>
                <a:uLnTx/>
                <a:uFillTx/>
                <a:latin typeface="Meiryo" panose="020B0604030504040204" pitchFamily="34" charset="-128"/>
                <a:ea typeface="Meiryo" panose="020B0604030504040204" pitchFamily="34" charset="-128"/>
                <a:cs typeface="+mn-cs"/>
              </a:rPr>
              <a:t>コンテナイメージ</a:t>
            </a:r>
            <a:endParaRPr kumimoji="0" lang="en-US" altLang="ja-JP" sz="1333" b="0" i="0" u="none" strike="noStrike" kern="1200" cap="none" spc="0" normalizeH="0" baseline="0" noProof="0" dirty="0">
              <a:ln>
                <a:noFill/>
              </a:ln>
              <a:solidFill>
                <a:srgbClr val="FFFFFF"/>
              </a:solidFill>
              <a:effectLst/>
              <a:uLnTx/>
              <a:uFillTx/>
              <a:latin typeface="Meiryo" panose="020B0604030504040204" pitchFamily="34" charset="-128"/>
              <a:ea typeface="Meiryo" panose="020B0604030504040204" pitchFamily="34" charset="-128"/>
              <a:cs typeface="+mn-cs"/>
            </a:endParaRPr>
          </a:p>
          <a:p>
            <a:pPr marL="238115" marR="0" lvl="0" indent="-238115" algn="l" defTabSz="60957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ja-JP" sz="1333" b="0" i="0" u="none" strike="noStrike" kern="1200" cap="none" spc="0" normalizeH="0" baseline="0" noProof="0" dirty="0">
                <a:ln>
                  <a:noFill/>
                </a:ln>
                <a:solidFill>
                  <a:srgbClr val="FFFFFF"/>
                </a:solidFill>
                <a:effectLst/>
                <a:uLnTx/>
                <a:uFillTx/>
                <a:latin typeface="Meiryo" panose="020B0604030504040204" pitchFamily="34" charset="-128"/>
                <a:ea typeface="Meiryo" panose="020B0604030504040204" pitchFamily="34" charset="-128"/>
                <a:cs typeface="+mn-cs"/>
              </a:rPr>
              <a:t>Lambda</a:t>
            </a:r>
            <a:r>
              <a:rPr kumimoji="0" lang="ja-JP" altLang="en-US" sz="1333" b="0" i="0" u="none" strike="noStrike" kern="1200" cap="none" spc="0" normalizeH="0" baseline="0" noProof="0">
                <a:ln>
                  <a:noFill/>
                </a:ln>
                <a:solidFill>
                  <a:srgbClr val="FFFFFF"/>
                </a:solidFill>
                <a:effectLst/>
                <a:uLnTx/>
                <a:uFillTx/>
                <a:latin typeface="Meiryo" panose="020B0604030504040204" pitchFamily="34" charset="-128"/>
                <a:ea typeface="Meiryo" panose="020B0604030504040204" pitchFamily="34" charset="-128"/>
                <a:cs typeface="+mn-cs"/>
              </a:rPr>
              <a:t>関数・レイヤー</a:t>
            </a:r>
            <a:endParaRPr kumimoji="0" lang="en-US" sz="1333" b="0" i="0" u="none" strike="noStrike" kern="1200" cap="none" spc="0" normalizeH="0" baseline="0" noProof="0" dirty="0">
              <a:ln>
                <a:noFill/>
              </a:ln>
              <a:solidFill>
                <a:srgbClr val="FFFFFF"/>
              </a:solidFill>
              <a:effectLst/>
              <a:uLnTx/>
              <a:uFillTx/>
              <a:latin typeface="Meiryo" panose="020B0604030504040204" pitchFamily="34" charset="-128"/>
              <a:ea typeface="Meiryo" panose="020B0604030504040204" pitchFamily="34" charset="-128"/>
              <a:cs typeface="+mn-cs"/>
            </a:endParaRPr>
          </a:p>
        </p:txBody>
      </p:sp>
      <p:sp>
        <p:nvSpPr>
          <p:cNvPr id="13" name="Rectangle 11"/>
          <p:cNvSpPr/>
          <p:nvPr/>
        </p:nvSpPr>
        <p:spPr>
          <a:xfrm>
            <a:off x="2790157" y="974200"/>
            <a:ext cx="8763887" cy="2725103"/>
          </a:xfrm>
          <a:prstGeom prst="rect">
            <a:avLst/>
          </a:prstGeom>
          <a:solidFill>
            <a:schemeClr val="bg1"/>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30000" rIns="121920" bIns="30000" numCol="1" spcCol="0" rtlCol="0" fromWordArt="0" anchor="t" anchorCtr="0" forceAA="0" compatLnSpc="1">
            <a:prstTxWarp prst="textNoShape">
              <a:avLst/>
            </a:prstTxWarp>
            <a:noAutofit/>
          </a:bodyPr>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0" lang="zh-TW" altLang="en-US" sz="1500" b="1"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ソフトウェアの</a:t>
            </a:r>
            <a:r>
              <a:rPr kumimoji="0" lang="en-US" altLang="zh-TW" sz="1500" b="1"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CVE</a:t>
            </a:r>
            <a:r>
              <a:rPr kumimoji="0" lang="zh-TW" altLang="en-US" sz="1500" b="1"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曝露をチェック</a:t>
            </a:r>
            <a:endParaRPr kumimoji="0" lang="en-US" altLang="zh-TW" sz="1500" b="1"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endParaRPr>
          </a:p>
          <a:p>
            <a:pPr marL="238115" marR="0" lvl="0" indent="-238115" algn="l" defTabSz="60957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5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環境内のソフトウェアパッケージをスキャンして検出した脆弱性に該当する</a:t>
            </a:r>
            <a:r>
              <a:rPr kumimoji="0" lang="en-US" altLang="zh-TW" sz="15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CVE(Common Vulnerabilities and Exposures)</a:t>
            </a:r>
            <a:r>
              <a:rPr kumimoji="0" lang="zh-TW" altLang="en-US" sz="15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を示す。</a:t>
            </a:r>
            <a:br>
              <a:rPr kumimoji="0" lang="en-US" altLang="zh-TW" sz="15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br>
            <a:endParaRPr kumimoji="0" lang="en-US" altLang="ja-JP" sz="1167" b="1" i="0" u="sng"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endParaRPr>
          </a:p>
          <a:p>
            <a:pPr marL="0" marR="0" lvl="0" indent="0" algn="l" defTabSz="609576" rtl="0" eaLnBrk="1" fontAlgn="auto" latinLnBrk="0" hangingPunct="1">
              <a:lnSpc>
                <a:spcPct val="100000"/>
              </a:lnSpc>
              <a:spcBef>
                <a:spcPts val="0"/>
              </a:spcBef>
              <a:spcAft>
                <a:spcPts val="0"/>
              </a:spcAft>
              <a:buClrTx/>
              <a:buSzTx/>
              <a:buFontTx/>
              <a:buNone/>
              <a:tabLst/>
              <a:defRPr/>
            </a:pPr>
            <a:r>
              <a:rPr kumimoji="0" lang="ja-JP" altLang="en-US" sz="1167" b="1" i="0" u="sng" strike="noStrike" kern="1200" cap="none" spc="0" normalizeH="0" baseline="0" noProof="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スキャンのタイミング</a:t>
            </a:r>
            <a:r>
              <a:rPr kumimoji="0" lang="en-US" altLang="ja-JP" sz="1167" b="1" i="0" u="sng"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  </a:t>
            </a:r>
          </a:p>
        </p:txBody>
      </p:sp>
      <p:sp>
        <p:nvSpPr>
          <p:cNvPr id="15" name="Rectangle 13"/>
          <p:cNvSpPr/>
          <p:nvPr/>
        </p:nvSpPr>
        <p:spPr>
          <a:xfrm>
            <a:off x="2790157" y="3739600"/>
            <a:ext cx="8763887" cy="1448263"/>
          </a:xfrm>
          <a:prstGeom prst="rect">
            <a:avLst/>
          </a:prstGeom>
          <a:solidFill>
            <a:schemeClr val="bg1"/>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30000" rIns="121920" bIns="30000" numCol="1" spcCol="0" rtlCol="0" fromWordArt="0" anchor="t" anchorCtr="0" forceAA="0" compatLnSpc="1">
            <a:prstTxWarp prst="textNoShape">
              <a:avLst/>
            </a:prstTxWarp>
            <a:noAutofit/>
          </a:bodyPr>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0" lang="en-US" altLang="ja-JP" sz="1500" b="1"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VPC</a:t>
            </a:r>
            <a:r>
              <a:rPr kumimoji="0" lang="ja-JP" altLang="en-US" sz="1500" b="1" i="0" u="none" strike="noStrike" kern="1200" cap="none" spc="0" normalizeH="0" baseline="0" noProof="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の外から到達可能なポートをチェック</a:t>
            </a:r>
          </a:p>
          <a:p>
            <a:pPr marL="0" marR="0" lvl="0" indent="0" algn="l" defTabSz="609576" rtl="0" eaLnBrk="1" fontAlgn="auto" latinLnBrk="0" hangingPunct="1">
              <a:lnSpc>
                <a:spcPct val="100000"/>
              </a:lnSpc>
              <a:spcBef>
                <a:spcPts val="0"/>
              </a:spcBef>
              <a:spcAft>
                <a:spcPts val="0"/>
              </a:spcAft>
              <a:buClrTx/>
              <a:buSzTx/>
              <a:buFontTx/>
              <a:buNone/>
              <a:tabLst/>
              <a:defRPr/>
            </a:pPr>
            <a:r>
              <a:rPr kumimoji="0" lang="ja-JP" altLang="en-US" sz="1333" b="0" i="0" u="none" strike="noStrike" kern="1200" cap="none" spc="0" normalizeH="0" baseline="0" noProof="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インターネットゲートウェイ、</a:t>
            </a:r>
            <a:r>
              <a:rPr kumimoji="0" lang="en-US" sz="1333" b="0" i="0" u="none" strike="noStrike" kern="1200" cap="none" spc="0" normalizeH="0" baseline="0" noProof="0" dirty="0" err="1">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VPCピアリング</a:t>
            </a:r>
            <a:r>
              <a:rPr kumimoji="0" lang="ja-JP" altLang="en-US" sz="1333" b="0" i="0" u="none" strike="noStrike" kern="1200" cap="none" spc="0" normalizeH="0" baseline="0" noProof="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a:t>
            </a:r>
            <a:r>
              <a:rPr kumimoji="0" lang="en-US" sz="1333"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VPN</a:t>
            </a:r>
            <a:r>
              <a:rPr kumimoji="0" lang="ja-JP" altLang="en-US" sz="1333" b="0" i="0" u="none" strike="noStrike" kern="1200" cap="none" spc="0" normalizeH="0" baseline="0" noProof="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など</a:t>
            </a:r>
            <a:r>
              <a:rPr kumimoji="0" lang="en-US" sz="1333"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VPC </a:t>
            </a:r>
            <a:r>
              <a:rPr kumimoji="0" lang="ja-JP" altLang="en-US" sz="1333" b="0" i="0" u="none" strike="noStrike" kern="1200" cap="none" spc="0" normalizeH="0" baseline="0" noProof="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外から到達可能な</a:t>
            </a:r>
            <a:r>
              <a:rPr kumimoji="0" lang="en-US" altLang="ja-JP" sz="1333"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EC2</a:t>
            </a:r>
            <a:r>
              <a:rPr kumimoji="0" lang="ja-JP" altLang="en-US" sz="1333" b="0" i="0" u="none" strike="noStrike" kern="1200" cap="none" spc="0" normalizeH="0" baseline="0" noProof="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インスタンスの</a:t>
            </a:r>
            <a:r>
              <a:rPr kumimoji="0" lang="en-US" altLang="ja-JP" sz="1333"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TCP/UDP </a:t>
            </a:r>
            <a:r>
              <a:rPr kumimoji="0" lang="ja-JP" altLang="en-US" sz="1333" b="0" i="0" u="none" strike="noStrike" kern="1200" cap="none" spc="0" normalizeH="0" baseline="0" noProof="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ポートをチェックする</a:t>
            </a:r>
            <a:r>
              <a:rPr kumimoji="0" lang="en-US" altLang="ja-JP" sz="1333"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(※Transit Gateway</a:t>
            </a:r>
            <a:r>
              <a:rPr kumimoji="0" lang="ja-JP" altLang="en-US" sz="1333" b="0" i="0" u="none" strike="noStrike" kern="1200" cap="none" spc="0" normalizeH="0" baseline="0" noProof="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未サポート</a:t>
            </a:r>
            <a:r>
              <a:rPr kumimoji="0" lang="en-US" altLang="ja-JP" sz="1333"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 </a:t>
            </a:r>
            <a:r>
              <a:rPr kumimoji="0" lang="ja-JP" altLang="en-US" sz="1333" b="0" i="0" u="none" strike="noStrike" kern="1200" cap="none" spc="0" normalizeH="0" baseline="0" noProof="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。検出結果では、管理が誤っているセキュリティグループ、</a:t>
            </a:r>
            <a:r>
              <a:rPr kumimoji="0" lang="en-US" altLang="ja-JP" sz="1333"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N</a:t>
            </a:r>
            <a:r>
              <a:rPr kumimoji="0" lang="en-US" sz="1333"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ACL、IGW</a:t>
            </a:r>
            <a:r>
              <a:rPr kumimoji="0" lang="ja-JP" altLang="en-US" sz="1333" b="0" i="0" u="none" strike="noStrike" kern="1200" cap="none" spc="0" normalizeH="0" baseline="0" noProof="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など過度に許容されたネットワーク設定や、潜在的に悪意のあるアクセスを許可する可能性のあるネットワーク設定について説明する</a:t>
            </a:r>
            <a:endParaRPr kumimoji="0" lang="en-US" altLang="ja-JP" sz="1333"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endParaRPr>
          </a:p>
          <a:p>
            <a:pPr marL="0" marR="0" lvl="0" indent="0" algn="l" defTabSz="609576" rtl="0" eaLnBrk="1" fontAlgn="auto" latinLnBrk="0" hangingPunct="1">
              <a:lnSpc>
                <a:spcPct val="100000"/>
              </a:lnSpc>
              <a:spcBef>
                <a:spcPts val="0"/>
              </a:spcBef>
              <a:spcAft>
                <a:spcPts val="0"/>
              </a:spcAft>
              <a:buClrTx/>
              <a:buSzTx/>
              <a:buFontTx/>
              <a:buNone/>
              <a:tabLst/>
              <a:defRPr/>
            </a:pPr>
            <a:endParaRPr kumimoji="0" lang="en-US" sz="1167"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endParaRPr>
          </a:p>
          <a:p>
            <a:pPr marL="0" marR="0" lvl="0" indent="0" algn="l" defTabSz="609576" rtl="0" eaLnBrk="1" fontAlgn="auto" latinLnBrk="0" hangingPunct="1">
              <a:lnSpc>
                <a:spcPct val="100000"/>
              </a:lnSpc>
              <a:spcBef>
                <a:spcPts val="0"/>
              </a:spcBef>
              <a:spcAft>
                <a:spcPts val="0"/>
              </a:spcAft>
              <a:buClrTx/>
              <a:buSzTx/>
              <a:buFontTx/>
              <a:buNone/>
              <a:tabLst/>
              <a:defRPr/>
            </a:pPr>
            <a:r>
              <a:rPr kumimoji="0" lang="en-US" sz="1167" b="1" i="0" u="sng"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スキャンのタイミング</a:t>
            </a:r>
            <a:r>
              <a:rPr kumimoji="0" lang="en-US" sz="1167"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：24時間に一回実行</a:t>
            </a:r>
          </a:p>
        </p:txBody>
      </p:sp>
      <p:sp>
        <p:nvSpPr>
          <p:cNvPr id="2" name="タイトル 1">
            <a:extLst>
              <a:ext uri="{FF2B5EF4-FFF2-40B4-BE49-F238E27FC236}">
                <a16:creationId xmlns:a16="http://schemas.microsoft.com/office/drawing/2014/main" id="{C1A3B2F1-5683-1840-8648-561FEA68BD02}"/>
              </a:ext>
            </a:extLst>
          </p:cNvPr>
          <p:cNvSpPr>
            <a:spLocks noGrp="1"/>
          </p:cNvSpPr>
          <p:nvPr>
            <p:ph type="title"/>
          </p:nvPr>
        </p:nvSpPr>
        <p:spPr/>
        <p:txBody>
          <a:bodyPr vert="horz" lIns="91440" tIns="45720" rIns="91440" bIns="45720" rtlCol="0" anchor="t">
            <a:noAutofit/>
          </a:bodyPr>
          <a:lstStyle/>
          <a:p>
            <a:r>
              <a:rPr lang="ja-JP" altLang="en-US" sz="2800" b="0"/>
              <a:t>参考：</a:t>
            </a:r>
            <a:r>
              <a:rPr lang="en-US" altLang="ja-JP" sz="2800" b="0" dirty="0"/>
              <a:t>Inspector</a:t>
            </a:r>
            <a:r>
              <a:rPr lang="ja-JP" altLang="en-US" sz="2800" b="0"/>
              <a:t>によるスキャン</a:t>
            </a:r>
          </a:p>
        </p:txBody>
      </p:sp>
      <p:sp>
        <p:nvSpPr>
          <p:cNvPr id="21" name="Rectangle 11">
            <a:extLst>
              <a:ext uri="{FF2B5EF4-FFF2-40B4-BE49-F238E27FC236}">
                <a16:creationId xmlns:a16="http://schemas.microsoft.com/office/drawing/2014/main" id="{7EF7086F-340F-084E-AC9A-FB98041043AF}"/>
              </a:ext>
            </a:extLst>
          </p:cNvPr>
          <p:cNvSpPr/>
          <p:nvPr/>
        </p:nvSpPr>
        <p:spPr>
          <a:xfrm>
            <a:off x="322879" y="5172634"/>
            <a:ext cx="11807098" cy="1615848"/>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121920" rIns="121920" bIns="60960" numCol="1" spcCol="0" rtlCol="0" fromWordArt="0" anchor="t" anchorCtr="0" forceAA="0" compatLnSpc="1">
            <a:prstTxWarp prst="textNoShape">
              <a:avLst/>
            </a:prstTxWarp>
            <a:noAutofit/>
          </a:bodyPr>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0" lang="ja-JP" altLang="en-US" sz="1500" b="1" i="0" u="sng" strike="noStrike" kern="1200" cap="none" spc="0" normalizeH="0" baseline="0" noProof="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検出結果のステータス</a:t>
            </a:r>
            <a:endParaRPr kumimoji="0" lang="en-US" altLang="ja-JP" sz="1500" b="1" i="0" u="sng"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endParaRPr>
          </a:p>
          <a:p>
            <a:pPr marL="0" marR="0" lvl="0" indent="0" algn="l" defTabSz="609576" rtl="0" eaLnBrk="1" fontAlgn="auto" latinLnBrk="0" hangingPunct="1">
              <a:lnSpc>
                <a:spcPct val="100000"/>
              </a:lnSpc>
              <a:spcBef>
                <a:spcPts val="0"/>
              </a:spcBef>
              <a:spcAft>
                <a:spcPts val="0"/>
              </a:spcAft>
              <a:buClrTx/>
              <a:buSzTx/>
              <a:buFontTx/>
              <a:buNone/>
              <a:tabLst/>
              <a:defRPr/>
            </a:pPr>
            <a:r>
              <a:rPr kumimoji="0" lang="en-US" altLang="ja-JP" sz="15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Inspector</a:t>
            </a:r>
            <a:r>
              <a:rPr kumimoji="0" lang="ja-JP" altLang="en-US" sz="1500" b="0" i="0" u="none" strike="noStrike" kern="1200" cap="none" spc="0" normalizeH="0" baseline="0" noProof="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は発見した脆弱性とネットワーク露出を自動的に追跡・保存する</a:t>
            </a:r>
            <a:endParaRPr kumimoji="0" lang="en-US" altLang="ja-JP" sz="15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endParaRPr>
          </a:p>
          <a:p>
            <a:pPr marL="285739" marR="0" lvl="0" indent="-285739" algn="l" defTabSz="60957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ja-JP" altLang="en-US" sz="1500" b="0" i="0" u="none" strike="noStrike" kern="1200" cap="none" spc="0" normalizeH="0" baseline="0" noProof="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ステータスは</a:t>
            </a:r>
            <a:r>
              <a:rPr kumimoji="0" lang="en-US" altLang="ja-JP" sz="15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active, suppressed, closed</a:t>
            </a:r>
            <a:r>
              <a:rPr kumimoji="0" lang="ja-JP" altLang="en-US" sz="1500" b="0" i="0" u="none" strike="noStrike" kern="1200" cap="none" spc="0" normalizeH="0" baseline="0" noProof="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の</a:t>
            </a:r>
            <a:r>
              <a:rPr kumimoji="0" lang="en-US" altLang="ja-JP" sz="15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3</a:t>
            </a:r>
            <a:r>
              <a:rPr kumimoji="0" lang="ja-JP" altLang="en-US" sz="1500" b="0" i="0" u="none" strike="noStrike" kern="1200" cap="none" spc="0" normalizeH="0" baseline="0" noProof="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種類</a:t>
            </a:r>
            <a:endParaRPr kumimoji="0" lang="en-US" altLang="ja-JP" sz="15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endParaRPr>
          </a:p>
          <a:p>
            <a:pPr marL="285739" marR="0" lvl="0" indent="-285739" algn="l" defTabSz="60957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ja-JP" altLang="en-US" sz="1500" b="0" i="0" u="none" strike="noStrike" kern="1200" cap="none" spc="0" normalizeH="0" baseline="0" noProof="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環境内を継続的にスキャンしてアクティブな検出結果を監視する。脆弱性への対応が完了すると、</a:t>
            </a:r>
            <a:r>
              <a:rPr kumimoji="0" lang="en-US" altLang="ja-JP" sz="15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Inspector</a:t>
            </a:r>
            <a:r>
              <a:rPr kumimoji="0" lang="ja-JP" altLang="en-US" sz="1500" b="0" i="0" u="none" strike="noStrike" kern="1200" cap="none" spc="0" normalizeH="0" baseline="0" noProof="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は自動的に検出結果のステータスを</a:t>
            </a:r>
            <a:r>
              <a:rPr kumimoji="0" lang="en-US" altLang="ja-JP" sz="15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closed</a:t>
            </a:r>
            <a:r>
              <a:rPr kumimoji="0" lang="ja-JP" altLang="en-US" sz="1500" b="0" i="0" u="none" strike="noStrike" kern="1200" cap="none" spc="0" normalizeH="0" baseline="0" noProof="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に変更</a:t>
            </a:r>
          </a:p>
        </p:txBody>
      </p:sp>
      <p:graphicFrame>
        <p:nvGraphicFramePr>
          <p:cNvPr id="6" name="表 6">
            <a:extLst>
              <a:ext uri="{FF2B5EF4-FFF2-40B4-BE49-F238E27FC236}">
                <a16:creationId xmlns:a16="http://schemas.microsoft.com/office/drawing/2014/main" id="{420F5EDE-B3F9-8447-92A5-8573CA631975}"/>
              </a:ext>
            </a:extLst>
          </p:cNvPr>
          <p:cNvGraphicFramePr>
            <a:graphicFrameLocks noGrp="1"/>
          </p:cNvGraphicFramePr>
          <p:nvPr/>
        </p:nvGraphicFramePr>
        <p:xfrm>
          <a:off x="2889001" y="2060305"/>
          <a:ext cx="8488082" cy="1524000"/>
        </p:xfrm>
        <a:graphic>
          <a:graphicData uri="http://schemas.openxmlformats.org/drawingml/2006/table">
            <a:tbl>
              <a:tblPr firstRow="1" bandRow="1">
                <a:tableStyleId>{F5AB1C69-6EDB-4FF4-983F-18BD219EF322}</a:tableStyleId>
              </a:tblPr>
              <a:tblGrid>
                <a:gridCol w="2815416">
                  <a:extLst>
                    <a:ext uri="{9D8B030D-6E8A-4147-A177-3AD203B41FA5}">
                      <a16:colId xmlns:a16="http://schemas.microsoft.com/office/drawing/2014/main" val="2828859832"/>
                    </a:ext>
                  </a:extLst>
                </a:gridCol>
                <a:gridCol w="2963333">
                  <a:extLst>
                    <a:ext uri="{9D8B030D-6E8A-4147-A177-3AD203B41FA5}">
                      <a16:colId xmlns:a16="http://schemas.microsoft.com/office/drawing/2014/main" val="1413512936"/>
                    </a:ext>
                  </a:extLst>
                </a:gridCol>
                <a:gridCol w="2709333">
                  <a:extLst>
                    <a:ext uri="{9D8B030D-6E8A-4147-A177-3AD203B41FA5}">
                      <a16:colId xmlns:a16="http://schemas.microsoft.com/office/drawing/2014/main" val="1815358229"/>
                    </a:ext>
                  </a:extLst>
                </a:gridCol>
              </a:tblGrid>
              <a:tr h="228600">
                <a:tc>
                  <a:txBody>
                    <a:bodyPr/>
                    <a:lstStyle/>
                    <a:p>
                      <a:r>
                        <a:rPr kumimoji="1" lang="en-US" altLang="ja-JP" sz="1000" dirty="0">
                          <a:latin typeface="Meiryo" panose="020B0604030504040204" pitchFamily="34" charset="-128"/>
                          <a:ea typeface="Meiryo" panose="020B0604030504040204" pitchFamily="34" charset="-128"/>
                        </a:rPr>
                        <a:t>EC2</a:t>
                      </a:r>
                      <a:endParaRPr kumimoji="1" lang="ja-JP" altLang="en-US" sz="1000">
                        <a:latin typeface="Meiryo" panose="020B0604030504040204" pitchFamily="34" charset="-128"/>
                        <a:ea typeface="Meiryo" panose="020B0604030504040204" pitchFamily="34" charset="-128"/>
                      </a:endParaRPr>
                    </a:p>
                  </a:txBody>
                  <a:tcPr marL="76200" marR="76200" marT="38100" marB="38100"/>
                </a:tc>
                <a:tc>
                  <a:txBody>
                    <a:bodyPr/>
                    <a:lstStyle/>
                    <a:p>
                      <a:r>
                        <a:rPr kumimoji="1" lang="en-US" altLang="ja-JP" sz="1000" dirty="0">
                          <a:latin typeface="Meiryo" panose="020B0604030504040204" pitchFamily="34" charset="-128"/>
                          <a:ea typeface="Meiryo" panose="020B0604030504040204" pitchFamily="34" charset="-128"/>
                        </a:rPr>
                        <a:t>ECR</a:t>
                      </a:r>
                      <a:endParaRPr kumimoji="1" lang="ja-JP" altLang="en-US" sz="1000">
                        <a:latin typeface="Meiryo" panose="020B0604030504040204" pitchFamily="34" charset="-128"/>
                        <a:ea typeface="Meiryo" panose="020B0604030504040204" pitchFamily="34" charset="-128"/>
                      </a:endParaRPr>
                    </a:p>
                  </a:txBody>
                  <a:tcPr marL="76200" marR="76200" marT="38100" marB="38100"/>
                </a:tc>
                <a:tc>
                  <a:txBody>
                    <a:bodyPr/>
                    <a:lstStyle/>
                    <a:p>
                      <a:r>
                        <a:rPr kumimoji="1" lang="en-US" altLang="ja-JP" sz="1000" dirty="0">
                          <a:latin typeface="Meiryo" panose="020B0604030504040204" pitchFamily="34" charset="-128"/>
                          <a:ea typeface="Meiryo" panose="020B0604030504040204" pitchFamily="34" charset="-128"/>
                        </a:rPr>
                        <a:t>Lambda</a:t>
                      </a:r>
                      <a:endParaRPr kumimoji="1" lang="ja-JP" altLang="en-US" sz="1000">
                        <a:latin typeface="Meiryo" panose="020B0604030504040204" pitchFamily="34" charset="-128"/>
                        <a:ea typeface="Meiryo" panose="020B0604030504040204" pitchFamily="34" charset="-128"/>
                      </a:endParaRPr>
                    </a:p>
                  </a:txBody>
                  <a:tcPr marL="76200" marR="76200" marT="38100" marB="38100"/>
                </a:tc>
                <a:extLst>
                  <a:ext uri="{0D108BD9-81ED-4DB2-BD59-A6C34878D82A}">
                    <a16:rowId xmlns:a16="http://schemas.microsoft.com/office/drawing/2014/main" val="3479938085"/>
                  </a:ext>
                </a:extLst>
              </a:tr>
              <a:tr h="1295400">
                <a:tc>
                  <a:txBody>
                    <a:bodyPr/>
                    <a:lstStyle/>
                    <a:p>
                      <a:pPr marL="222250" indent="-131763">
                        <a:buFont typeface="Arial" panose="020B0604020202020204" pitchFamily="34" charset="0"/>
                        <a:buChar char="•"/>
                        <a:tabLst/>
                      </a:pPr>
                      <a:r>
                        <a:rPr lang="en-US" altLang="ja-JP" sz="1000" dirty="0">
                          <a:solidFill>
                            <a:schemeClr val="tx1">
                              <a:lumMod val="75000"/>
                            </a:schemeClr>
                          </a:solidFill>
                          <a:latin typeface="Meiryo" panose="020B0604030504040204" pitchFamily="34" charset="-128"/>
                          <a:ea typeface="Meiryo" panose="020B0604030504040204" pitchFamily="34" charset="-128"/>
                        </a:rPr>
                        <a:t>Inspector</a:t>
                      </a:r>
                      <a:r>
                        <a:rPr lang="ja-JP" altLang="en-US" sz="1000">
                          <a:solidFill>
                            <a:schemeClr val="tx1">
                              <a:lumMod val="75000"/>
                            </a:schemeClr>
                          </a:solidFill>
                          <a:latin typeface="Meiryo" panose="020B0604030504040204" pitchFamily="34" charset="-128"/>
                          <a:ea typeface="Meiryo" panose="020B0604030504040204" pitchFamily="34" charset="-128"/>
                        </a:rPr>
                        <a:t>がインスタンスを検出する時</a:t>
                      </a:r>
                      <a:endParaRPr lang="en-US" altLang="ja-JP" sz="1000" dirty="0">
                        <a:solidFill>
                          <a:schemeClr val="tx1">
                            <a:lumMod val="75000"/>
                          </a:schemeClr>
                        </a:solidFill>
                        <a:latin typeface="Meiryo" panose="020B0604030504040204" pitchFamily="34" charset="-128"/>
                        <a:ea typeface="Meiryo" panose="020B0604030504040204" pitchFamily="34" charset="-128"/>
                      </a:endParaRPr>
                    </a:p>
                    <a:p>
                      <a:pPr marL="222250" indent="-131763">
                        <a:buFont typeface="Arial" panose="020B0604020202020204" pitchFamily="34" charset="0"/>
                        <a:buChar char="•"/>
                        <a:tabLst/>
                      </a:pPr>
                      <a:r>
                        <a:rPr lang="ja-JP" altLang="en-US" sz="1000">
                          <a:solidFill>
                            <a:schemeClr val="tx1">
                              <a:lumMod val="75000"/>
                            </a:schemeClr>
                          </a:solidFill>
                          <a:latin typeface="Meiryo" panose="020B0604030504040204" pitchFamily="34" charset="-128"/>
                          <a:ea typeface="Meiryo" panose="020B0604030504040204" pitchFamily="34" charset="-128"/>
                        </a:rPr>
                        <a:t>新しいインスタンスを開始した時</a:t>
                      </a:r>
                      <a:endParaRPr lang="en-US" altLang="ja-JP" sz="1000" dirty="0">
                        <a:solidFill>
                          <a:schemeClr val="tx1">
                            <a:lumMod val="75000"/>
                          </a:schemeClr>
                        </a:solidFill>
                        <a:latin typeface="Meiryo" panose="020B0604030504040204" pitchFamily="34" charset="-128"/>
                        <a:ea typeface="Meiryo" panose="020B0604030504040204" pitchFamily="34" charset="-128"/>
                      </a:endParaRPr>
                    </a:p>
                    <a:p>
                      <a:pPr marL="222250" indent="-131763">
                        <a:buFont typeface="Arial" panose="020B0604020202020204" pitchFamily="34" charset="0"/>
                        <a:buChar char="•"/>
                        <a:tabLst/>
                      </a:pPr>
                      <a:r>
                        <a:rPr lang="ja-JP" altLang="en-US" sz="1000">
                          <a:solidFill>
                            <a:schemeClr val="tx1">
                              <a:lumMod val="75000"/>
                            </a:schemeClr>
                          </a:solidFill>
                          <a:latin typeface="Meiryo" panose="020B0604030504040204" pitchFamily="34" charset="-128"/>
                          <a:ea typeface="Meiryo" panose="020B0604030504040204" pitchFamily="34" charset="-128"/>
                        </a:rPr>
                        <a:t>既存のインスタンスに新しいソフトウェアをインストールする時</a:t>
                      </a:r>
                      <a:endParaRPr lang="en-US" altLang="ja-JP" sz="1000" dirty="0">
                        <a:solidFill>
                          <a:schemeClr val="tx1">
                            <a:lumMod val="75000"/>
                          </a:schemeClr>
                        </a:solidFill>
                        <a:latin typeface="Meiryo" panose="020B0604030504040204" pitchFamily="34" charset="-128"/>
                        <a:ea typeface="Meiryo" panose="020B0604030504040204" pitchFamily="34" charset="-128"/>
                      </a:endParaRPr>
                    </a:p>
                    <a:p>
                      <a:pPr marL="222250" indent="-131763">
                        <a:buFont typeface="Arial" panose="020B0604020202020204" pitchFamily="34" charset="0"/>
                        <a:buChar char="•"/>
                        <a:tabLst/>
                      </a:pPr>
                      <a:r>
                        <a:rPr lang="en-US" altLang="ja-JP" sz="1000" dirty="0">
                          <a:solidFill>
                            <a:schemeClr val="tx1">
                              <a:lumMod val="75000"/>
                            </a:schemeClr>
                          </a:solidFill>
                          <a:latin typeface="Meiryo" panose="020B0604030504040204" pitchFamily="34" charset="-128"/>
                          <a:ea typeface="Meiryo" panose="020B0604030504040204" pitchFamily="34" charset="-128"/>
                        </a:rPr>
                        <a:t>Inspector</a:t>
                      </a:r>
                      <a:r>
                        <a:rPr lang="ja-JP" altLang="en-US" sz="1000">
                          <a:solidFill>
                            <a:schemeClr val="tx1">
                              <a:lumMod val="75000"/>
                            </a:schemeClr>
                          </a:solidFill>
                          <a:latin typeface="Meiryo" panose="020B0604030504040204" pitchFamily="34" charset="-128"/>
                          <a:ea typeface="Meiryo" panose="020B0604030504040204" pitchFamily="34" charset="-128"/>
                        </a:rPr>
                        <a:t>がデータベースに新しい脆弱性 </a:t>
                      </a:r>
                      <a:r>
                        <a:rPr lang="en-US" altLang="ja-JP" sz="1000" dirty="0">
                          <a:solidFill>
                            <a:schemeClr val="tx1">
                              <a:lumMod val="75000"/>
                            </a:schemeClr>
                          </a:solidFill>
                          <a:latin typeface="Meiryo" panose="020B0604030504040204" pitchFamily="34" charset="-128"/>
                          <a:ea typeface="Meiryo" panose="020B0604030504040204" pitchFamily="34" charset="-128"/>
                        </a:rPr>
                        <a:t>(CVE) </a:t>
                      </a:r>
                      <a:r>
                        <a:rPr lang="ja-JP" altLang="en-US" sz="1000">
                          <a:solidFill>
                            <a:schemeClr val="tx1">
                              <a:lumMod val="75000"/>
                            </a:schemeClr>
                          </a:solidFill>
                          <a:latin typeface="Meiryo" panose="020B0604030504040204" pitchFamily="34" charset="-128"/>
                          <a:ea typeface="Meiryo" panose="020B0604030504040204" pitchFamily="34" charset="-128"/>
                        </a:rPr>
                        <a:t>を追加した時</a:t>
                      </a:r>
                    </a:p>
                  </a:txBody>
                  <a:tcPr marL="76200" marR="76200" marT="38100" marB="38100"/>
                </a:tc>
                <a:tc>
                  <a:txBody>
                    <a:bodyPr/>
                    <a:lstStyle/>
                    <a:p>
                      <a:pPr marL="222250" indent="-161925">
                        <a:buFont typeface="Arial" panose="020B0604020202020204" pitchFamily="34" charset="0"/>
                        <a:buChar char="•"/>
                        <a:tabLst/>
                      </a:pPr>
                      <a:r>
                        <a:rPr lang="ja-JP" altLang="en-US" sz="1000" kern="1200">
                          <a:solidFill>
                            <a:schemeClr val="tx1">
                              <a:lumMod val="75000"/>
                            </a:schemeClr>
                          </a:solidFill>
                          <a:latin typeface="Meiryo" panose="020B0604030504040204" pitchFamily="34" charset="-128"/>
                          <a:ea typeface="Meiryo" panose="020B0604030504040204" pitchFamily="34" charset="-128"/>
                          <a:cs typeface="+mn-cs"/>
                        </a:rPr>
                        <a:t>リポジトリレベルでいずれかを選択</a:t>
                      </a:r>
                      <a:endParaRPr lang="en-US" altLang="ja-JP" sz="1000" kern="1200" dirty="0">
                        <a:solidFill>
                          <a:schemeClr val="tx1">
                            <a:lumMod val="75000"/>
                          </a:schemeClr>
                        </a:solidFill>
                        <a:latin typeface="Meiryo" panose="020B0604030504040204" pitchFamily="34" charset="-128"/>
                        <a:ea typeface="Meiryo" panose="020B0604030504040204" pitchFamily="34" charset="-128"/>
                        <a:cs typeface="+mn-cs"/>
                      </a:endParaRPr>
                    </a:p>
                    <a:p>
                      <a:pPr marL="538163" marR="0" lvl="1" indent="-203200" algn="l" defTabSz="73152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ja-JP" altLang="en-US" sz="1000">
                          <a:latin typeface="Meiryo" panose="020B0604030504040204" pitchFamily="34" charset="-128"/>
                          <a:ea typeface="Meiryo" panose="020B0604030504040204" pitchFamily="34" charset="-128"/>
                        </a:rPr>
                        <a:t>オンプッシュスキャン：イメージをプッシュしたとき</a:t>
                      </a:r>
                      <a:endParaRPr kumimoji="1" lang="en-US" altLang="ja-JP" sz="1000" dirty="0">
                        <a:latin typeface="Meiryo" panose="020B0604030504040204" pitchFamily="34" charset="-128"/>
                        <a:ea typeface="Meiryo" panose="020B0604030504040204" pitchFamily="34" charset="-128"/>
                      </a:endParaRPr>
                    </a:p>
                    <a:p>
                      <a:pPr marL="538163" lvl="1" indent="-203200">
                        <a:buFont typeface="Arial" panose="020B0604020202020204" pitchFamily="34" charset="0"/>
                        <a:buChar char="•"/>
                        <a:tabLst/>
                      </a:pPr>
                      <a:r>
                        <a:rPr kumimoji="1" lang="ja-JP" altLang="en-US" sz="1000">
                          <a:latin typeface="Meiryo" panose="020B0604030504040204" pitchFamily="34" charset="-128"/>
                          <a:ea typeface="Meiryo" panose="020B0604030504040204" pitchFamily="34" charset="-128"/>
                        </a:rPr>
                        <a:t>継続スキャン</a:t>
                      </a:r>
                      <a:r>
                        <a:rPr kumimoji="1" lang="en-US" altLang="ja-JP" sz="1000" dirty="0">
                          <a:latin typeface="Meiryo" panose="020B0604030504040204" pitchFamily="34" charset="-128"/>
                          <a:ea typeface="Meiryo" panose="020B0604030504040204" pitchFamily="34" charset="-128"/>
                        </a:rPr>
                        <a:t>:</a:t>
                      </a:r>
                      <a:r>
                        <a:rPr kumimoji="1" lang="ja-JP" altLang="en-US" sz="1000">
                          <a:latin typeface="Meiryo" panose="020B0604030504040204" pitchFamily="34" charset="-128"/>
                          <a:ea typeface="Meiryo" panose="020B0604030504040204" pitchFamily="34" charset="-128"/>
                        </a:rPr>
                        <a:t>オンプッシュスキャン</a:t>
                      </a:r>
                      <a:r>
                        <a:rPr kumimoji="1" lang="en-US" altLang="ja-JP" sz="1000" dirty="0">
                          <a:latin typeface="Meiryo" panose="020B0604030504040204" pitchFamily="34" charset="-128"/>
                          <a:ea typeface="Meiryo" panose="020B0604030504040204" pitchFamily="34" charset="-128"/>
                        </a:rPr>
                        <a:t>+</a:t>
                      </a:r>
                      <a:r>
                        <a:rPr kumimoji="1" lang="ja-JP" altLang="en-US" sz="1000">
                          <a:latin typeface="Meiryo" panose="020B0604030504040204" pitchFamily="34" charset="-128"/>
                          <a:ea typeface="Meiryo" panose="020B0604030504040204" pitchFamily="34" charset="-128"/>
                        </a:rPr>
                        <a:t>自動連続再スキャン</a:t>
                      </a:r>
                      <a:endParaRPr kumimoji="1" lang="en-US" altLang="ja-JP" sz="1000" dirty="0">
                        <a:latin typeface="Meiryo" panose="020B0604030504040204" pitchFamily="34" charset="-128"/>
                        <a:ea typeface="Meiryo" panose="020B0604030504040204" pitchFamily="34" charset="-128"/>
                      </a:endParaRPr>
                    </a:p>
                    <a:p>
                      <a:pPr marL="171450" indent="-171450">
                        <a:buFont typeface="Arial" panose="020B0604020202020204" pitchFamily="34" charset="0"/>
                        <a:buChar char="•"/>
                      </a:pPr>
                      <a:endParaRPr kumimoji="1" lang="en-US" altLang="ja-JP" sz="1000" dirty="0">
                        <a:latin typeface="Meiryo" panose="020B0604030504040204" pitchFamily="34" charset="-128"/>
                        <a:ea typeface="Meiryo" panose="020B0604030504040204" pitchFamily="34" charset="-128"/>
                      </a:endParaRPr>
                    </a:p>
                    <a:p>
                      <a:pPr marL="222250" indent="-131763">
                        <a:buFont typeface="Arial" panose="020B0604020202020204" pitchFamily="34" charset="0"/>
                        <a:buChar char="•"/>
                        <a:tabLst/>
                      </a:pPr>
                      <a:r>
                        <a:rPr lang="en-US" altLang="ja-JP" sz="1000" dirty="0">
                          <a:solidFill>
                            <a:schemeClr val="tx1">
                              <a:lumMod val="75000"/>
                            </a:schemeClr>
                          </a:solidFill>
                          <a:latin typeface="Meiryo" panose="020B0604030504040204" pitchFamily="34" charset="-128"/>
                          <a:ea typeface="Meiryo" panose="020B0604030504040204" pitchFamily="34" charset="-128"/>
                        </a:rPr>
                        <a:t>Inspector</a:t>
                      </a:r>
                      <a:r>
                        <a:rPr lang="ja-JP" altLang="en-US" sz="1000">
                          <a:solidFill>
                            <a:schemeClr val="tx1">
                              <a:lumMod val="75000"/>
                            </a:schemeClr>
                          </a:solidFill>
                          <a:latin typeface="Meiryo" panose="020B0604030504040204" pitchFamily="34" charset="-128"/>
                          <a:ea typeface="Meiryo" panose="020B0604030504040204" pitchFamily="34" charset="-128"/>
                        </a:rPr>
                        <a:t>がデータベースに新しい脆弱性 </a:t>
                      </a:r>
                      <a:r>
                        <a:rPr lang="en-US" altLang="ja-JP" sz="1000" dirty="0">
                          <a:solidFill>
                            <a:schemeClr val="tx1">
                              <a:lumMod val="75000"/>
                            </a:schemeClr>
                          </a:solidFill>
                          <a:latin typeface="Meiryo" panose="020B0604030504040204" pitchFamily="34" charset="-128"/>
                          <a:ea typeface="Meiryo" panose="020B0604030504040204" pitchFamily="34" charset="-128"/>
                        </a:rPr>
                        <a:t>(CVE) </a:t>
                      </a:r>
                      <a:r>
                        <a:rPr lang="ja-JP" altLang="en-US" sz="1000">
                          <a:solidFill>
                            <a:schemeClr val="tx1">
                              <a:lumMod val="75000"/>
                            </a:schemeClr>
                          </a:solidFill>
                          <a:latin typeface="Meiryo" panose="020B0604030504040204" pitchFamily="34" charset="-128"/>
                          <a:ea typeface="Meiryo" panose="020B0604030504040204" pitchFamily="34" charset="-128"/>
                        </a:rPr>
                        <a:t>を追加した時</a:t>
                      </a:r>
                    </a:p>
                  </a:txBody>
                  <a:tcPr marL="76200" marR="76200" marT="38100" marB="38100"/>
                </a:tc>
                <a:tc>
                  <a:txBody>
                    <a:bodyPr/>
                    <a:lstStyle/>
                    <a:p>
                      <a:pPr marL="222250" indent="-131763">
                        <a:buFont typeface="Arial" panose="020B0604020202020204" pitchFamily="34" charset="0"/>
                        <a:buChar char="•"/>
                        <a:tabLst>
                          <a:tab pos="212725" algn="l"/>
                        </a:tabLst>
                      </a:pPr>
                      <a:r>
                        <a:rPr lang="en-US" altLang="ja-JP" sz="1000" dirty="0">
                          <a:solidFill>
                            <a:schemeClr val="tx1">
                              <a:lumMod val="75000"/>
                            </a:schemeClr>
                          </a:solidFill>
                          <a:latin typeface="Meiryo" panose="020B0604030504040204" pitchFamily="34" charset="-128"/>
                          <a:ea typeface="Meiryo" panose="020B0604030504040204" pitchFamily="34" charset="-128"/>
                        </a:rPr>
                        <a:t>Inspector</a:t>
                      </a:r>
                      <a:r>
                        <a:rPr lang="ja-JP" altLang="en-US" sz="1000">
                          <a:solidFill>
                            <a:schemeClr val="tx1">
                              <a:lumMod val="75000"/>
                            </a:schemeClr>
                          </a:solidFill>
                          <a:latin typeface="Meiryo" panose="020B0604030504040204" pitchFamily="34" charset="-128"/>
                          <a:ea typeface="Meiryo" panose="020B0604030504040204" pitchFamily="34" charset="-128"/>
                        </a:rPr>
                        <a:t>が</a:t>
                      </a:r>
                      <a:r>
                        <a:rPr lang="en-US" altLang="ja-JP" sz="1000" dirty="0">
                          <a:solidFill>
                            <a:schemeClr val="tx1">
                              <a:lumMod val="75000"/>
                            </a:schemeClr>
                          </a:solidFill>
                          <a:latin typeface="Meiryo" panose="020B0604030504040204" pitchFamily="34" charset="-128"/>
                          <a:ea typeface="Meiryo" panose="020B0604030504040204" pitchFamily="34" charset="-128"/>
                        </a:rPr>
                        <a:t>Lambda</a:t>
                      </a:r>
                      <a:r>
                        <a:rPr lang="ja-JP" altLang="en-US" sz="1000">
                          <a:solidFill>
                            <a:schemeClr val="tx1">
                              <a:lumMod val="75000"/>
                            </a:schemeClr>
                          </a:solidFill>
                          <a:latin typeface="Meiryo" panose="020B0604030504040204" pitchFamily="34" charset="-128"/>
                          <a:ea typeface="Meiryo" panose="020B0604030504040204" pitchFamily="34" charset="-128"/>
                        </a:rPr>
                        <a:t>を検出する時</a:t>
                      </a:r>
                      <a:endParaRPr lang="en-US" altLang="ja-JP" sz="1000" dirty="0">
                        <a:solidFill>
                          <a:schemeClr val="tx1">
                            <a:lumMod val="75000"/>
                          </a:schemeClr>
                        </a:solidFill>
                        <a:latin typeface="Meiryo" panose="020B0604030504040204" pitchFamily="34" charset="-128"/>
                        <a:ea typeface="Meiryo" panose="020B0604030504040204" pitchFamily="34" charset="-128"/>
                      </a:endParaRPr>
                    </a:p>
                    <a:p>
                      <a:pPr marL="222250" indent="-131763">
                        <a:buFont typeface="Arial" panose="020B0604020202020204" pitchFamily="34" charset="0"/>
                        <a:buChar char="•"/>
                        <a:tabLst>
                          <a:tab pos="212725" algn="l"/>
                        </a:tabLst>
                      </a:pPr>
                      <a:r>
                        <a:rPr lang="ja-JP" altLang="en-US" sz="1000">
                          <a:solidFill>
                            <a:schemeClr val="tx1">
                              <a:lumMod val="75000"/>
                            </a:schemeClr>
                          </a:solidFill>
                          <a:latin typeface="Meiryo" panose="020B0604030504040204" pitchFamily="34" charset="-128"/>
                          <a:ea typeface="Meiryo" panose="020B0604030504040204" pitchFamily="34" charset="-128"/>
                        </a:rPr>
                        <a:t>新しい</a:t>
                      </a:r>
                      <a:r>
                        <a:rPr lang="en-US" altLang="ja-JP" sz="1000" dirty="0">
                          <a:solidFill>
                            <a:schemeClr val="tx1">
                              <a:lumMod val="75000"/>
                            </a:schemeClr>
                          </a:solidFill>
                          <a:latin typeface="Meiryo" panose="020B0604030504040204" pitchFamily="34" charset="-128"/>
                          <a:ea typeface="Meiryo" panose="020B0604030504040204" pitchFamily="34" charset="-128"/>
                        </a:rPr>
                        <a:t>Lambda</a:t>
                      </a:r>
                      <a:r>
                        <a:rPr lang="ja-JP" altLang="en-US" sz="1000">
                          <a:solidFill>
                            <a:schemeClr val="tx1">
                              <a:lumMod val="75000"/>
                            </a:schemeClr>
                          </a:solidFill>
                          <a:latin typeface="Meiryo" panose="020B0604030504040204" pitchFamily="34" charset="-128"/>
                          <a:ea typeface="Meiryo" panose="020B0604030504040204" pitchFamily="34" charset="-128"/>
                        </a:rPr>
                        <a:t>をデプロイする時</a:t>
                      </a:r>
                      <a:endParaRPr lang="en-US" altLang="ja-JP" sz="1000" dirty="0">
                        <a:solidFill>
                          <a:schemeClr val="tx1">
                            <a:lumMod val="75000"/>
                          </a:schemeClr>
                        </a:solidFill>
                        <a:latin typeface="Meiryo" panose="020B0604030504040204" pitchFamily="34" charset="-128"/>
                        <a:ea typeface="Meiryo" panose="020B0604030504040204" pitchFamily="34" charset="-128"/>
                      </a:endParaRPr>
                    </a:p>
                    <a:p>
                      <a:pPr marL="222250" indent="-131763">
                        <a:buFont typeface="Arial" panose="020B0604020202020204" pitchFamily="34" charset="0"/>
                        <a:buChar char="•"/>
                        <a:tabLst>
                          <a:tab pos="212725" algn="l"/>
                        </a:tabLst>
                      </a:pPr>
                      <a:r>
                        <a:rPr lang="ja-JP" altLang="en-US" sz="1000">
                          <a:solidFill>
                            <a:schemeClr val="tx1">
                              <a:lumMod val="75000"/>
                            </a:schemeClr>
                          </a:solidFill>
                          <a:latin typeface="Meiryo" panose="020B0604030504040204" pitchFamily="34" charset="-128"/>
                          <a:ea typeface="Meiryo" panose="020B0604030504040204" pitchFamily="34" charset="-128"/>
                        </a:rPr>
                        <a:t>既存の</a:t>
                      </a:r>
                      <a:r>
                        <a:rPr lang="en-US" altLang="ja-JP" sz="1000" dirty="0">
                          <a:solidFill>
                            <a:schemeClr val="tx1">
                              <a:lumMod val="75000"/>
                            </a:schemeClr>
                          </a:solidFill>
                          <a:latin typeface="Meiryo" panose="020B0604030504040204" pitchFamily="34" charset="-128"/>
                          <a:ea typeface="Meiryo" panose="020B0604030504040204" pitchFamily="34" charset="-128"/>
                        </a:rPr>
                        <a:t>Lambda</a:t>
                      </a:r>
                      <a:r>
                        <a:rPr lang="ja-JP" altLang="en-US" sz="1000">
                          <a:solidFill>
                            <a:schemeClr val="tx1">
                              <a:lumMod val="75000"/>
                            </a:schemeClr>
                          </a:solidFill>
                          <a:latin typeface="Meiryo" panose="020B0604030504040204" pitchFamily="34" charset="-128"/>
                          <a:ea typeface="Meiryo" panose="020B0604030504040204" pitchFamily="34" charset="-128"/>
                        </a:rPr>
                        <a:t>を更新する時</a:t>
                      </a:r>
                      <a:endParaRPr lang="en-US" altLang="ja-JP" sz="1000" dirty="0">
                        <a:solidFill>
                          <a:schemeClr val="tx1">
                            <a:lumMod val="75000"/>
                          </a:schemeClr>
                        </a:solidFill>
                        <a:latin typeface="Meiryo" panose="020B0604030504040204" pitchFamily="34" charset="-128"/>
                        <a:ea typeface="Meiryo" panose="020B0604030504040204" pitchFamily="34" charset="-128"/>
                      </a:endParaRPr>
                    </a:p>
                    <a:p>
                      <a:pPr marL="222250" indent="-131763">
                        <a:buFont typeface="Arial" panose="020B0604020202020204" pitchFamily="34" charset="0"/>
                        <a:buChar char="•"/>
                        <a:tabLst>
                          <a:tab pos="212725" algn="l"/>
                        </a:tabLst>
                      </a:pPr>
                      <a:r>
                        <a:rPr lang="en-US" altLang="ja-JP" sz="1000" dirty="0">
                          <a:solidFill>
                            <a:schemeClr val="tx1">
                              <a:lumMod val="75000"/>
                            </a:schemeClr>
                          </a:solidFill>
                          <a:latin typeface="Meiryo" panose="020B0604030504040204" pitchFamily="34" charset="-128"/>
                          <a:ea typeface="Meiryo" panose="020B0604030504040204" pitchFamily="34" charset="-128"/>
                        </a:rPr>
                        <a:t>Inspector</a:t>
                      </a:r>
                      <a:r>
                        <a:rPr lang="ja-JP" altLang="en-US" sz="1000">
                          <a:solidFill>
                            <a:schemeClr val="tx1">
                              <a:lumMod val="75000"/>
                            </a:schemeClr>
                          </a:solidFill>
                          <a:latin typeface="Meiryo" panose="020B0604030504040204" pitchFamily="34" charset="-128"/>
                          <a:ea typeface="Meiryo" panose="020B0604030504040204" pitchFamily="34" charset="-128"/>
                        </a:rPr>
                        <a:t>がデータベースに新しい脆弱性 </a:t>
                      </a:r>
                      <a:r>
                        <a:rPr lang="en-US" altLang="ja-JP" sz="1000" dirty="0">
                          <a:solidFill>
                            <a:schemeClr val="tx1">
                              <a:lumMod val="75000"/>
                            </a:schemeClr>
                          </a:solidFill>
                          <a:latin typeface="Meiryo" panose="020B0604030504040204" pitchFamily="34" charset="-128"/>
                          <a:ea typeface="Meiryo" panose="020B0604030504040204" pitchFamily="34" charset="-128"/>
                        </a:rPr>
                        <a:t>(CVE) </a:t>
                      </a:r>
                      <a:r>
                        <a:rPr lang="ja-JP" altLang="en-US" sz="1000">
                          <a:solidFill>
                            <a:schemeClr val="tx1">
                              <a:lumMod val="75000"/>
                            </a:schemeClr>
                          </a:solidFill>
                          <a:latin typeface="Meiryo" panose="020B0604030504040204" pitchFamily="34" charset="-128"/>
                          <a:ea typeface="Meiryo" panose="020B0604030504040204" pitchFamily="34" charset="-128"/>
                        </a:rPr>
                        <a:t>を追加した時</a:t>
                      </a:r>
                    </a:p>
                  </a:txBody>
                  <a:tcPr marL="76200" marR="76200" marT="38100" marB="38100"/>
                </a:tc>
                <a:extLst>
                  <a:ext uri="{0D108BD9-81ED-4DB2-BD59-A6C34878D82A}">
                    <a16:rowId xmlns:a16="http://schemas.microsoft.com/office/drawing/2014/main" val="400474438"/>
                  </a:ext>
                </a:extLst>
              </a:tr>
            </a:tbl>
          </a:graphicData>
        </a:graphic>
      </p:graphicFrame>
      <p:sp>
        <p:nvSpPr>
          <p:cNvPr id="3" name="テキスト ボックス 2">
            <a:extLst>
              <a:ext uri="{FF2B5EF4-FFF2-40B4-BE49-F238E27FC236}">
                <a16:creationId xmlns:a16="http://schemas.microsoft.com/office/drawing/2014/main" id="{1CFE8333-B723-C5CE-EAF2-023F1E5922AE}"/>
              </a:ext>
            </a:extLst>
          </p:cNvPr>
          <p:cNvSpPr txBox="1"/>
          <p:nvPr/>
        </p:nvSpPr>
        <p:spPr>
          <a:xfrm>
            <a:off x="10607211" y="0"/>
            <a:ext cx="1584789" cy="369332"/>
          </a:xfrm>
          <a:prstGeom prst="rect">
            <a:avLst/>
          </a:prstGeom>
          <a:no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800" b="0" i="0" u="none" strike="noStrike" kern="1200" cap="none" spc="0" normalizeH="0" baseline="0" noProof="0" dirty="0">
                <a:ln>
                  <a:noFill/>
                </a:ln>
                <a:solidFill>
                  <a:srgbClr val="FFFFFF">
                    <a:lumMod val="50000"/>
                  </a:srgbClr>
                </a:solidFill>
                <a:effectLst/>
                <a:uLnTx/>
                <a:uFillTx/>
                <a:latin typeface="Meiryo" panose="020B0604030504040204" pitchFamily="34" charset="-128"/>
                <a:ea typeface="Meiryo" panose="020B0604030504040204" pitchFamily="34" charset="-128"/>
                <a:cs typeface="+mn-cs"/>
              </a:rPr>
              <a:t>SEC06-BP01</a:t>
            </a:r>
            <a:endParaRPr kumimoji="0" lang="ja-JP" altLang="en-US" sz="1800" b="0" i="0" u="none" strike="noStrike" kern="1200" cap="none" spc="0" normalizeH="0" baseline="0" noProof="0">
              <a:ln>
                <a:noFill/>
              </a:ln>
              <a:solidFill>
                <a:srgbClr val="FFFFFF">
                  <a:lumMod val="50000"/>
                </a:srgbClr>
              </a:solidFill>
              <a:effectLst/>
              <a:uLnTx/>
              <a:uFillTx/>
              <a:latin typeface="Meiryo" panose="020B0604030504040204" pitchFamily="34" charset="-128"/>
              <a:ea typeface="Meiryo" panose="020B0604030504040204" pitchFamily="34" charset="-128"/>
              <a:cs typeface="+mn-cs"/>
            </a:endParaRPr>
          </a:p>
        </p:txBody>
      </p:sp>
    </p:spTree>
    <p:extLst>
      <p:ext uri="{BB962C8B-B14F-4D97-AF65-F5344CB8AC3E}">
        <p14:creationId xmlns:p14="http://schemas.microsoft.com/office/powerpoint/2010/main" val="235944292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5D0DE5E5-93B0-A14B-990E-9EE18863C335}"/>
              </a:ext>
            </a:extLst>
          </p:cNvPr>
          <p:cNvSpPr txBox="1"/>
          <p:nvPr/>
        </p:nvSpPr>
        <p:spPr>
          <a:xfrm>
            <a:off x="393650" y="1083323"/>
            <a:ext cx="11036351" cy="1375056"/>
          </a:xfrm>
          <a:prstGeom prst="rect">
            <a:avLst/>
          </a:prstGeom>
          <a:noFill/>
          <a:ln>
            <a:noFill/>
          </a:ln>
        </p:spPr>
        <p:txBody>
          <a:bodyPr wrap="square" rtlCol="0">
            <a:spAutoFit/>
          </a:bodyPr>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0" lang="en-US" sz="1667" b="0" i="0" u="none" strike="noStrike" kern="1200" cap="none" spc="0" normalizeH="0" baseline="0" noProof="0" dirty="0" err="1">
                <a:ln>
                  <a:noFill/>
                </a:ln>
                <a:solidFill>
                  <a:srgbClr val="232F3E"/>
                </a:solidFill>
                <a:effectLst/>
                <a:uLnTx/>
                <a:uFillTx/>
                <a:latin typeface="Meiryo" panose="020B0604030504040204" pitchFamily="34" charset="-128"/>
                <a:ea typeface="Meiryo" panose="020B0604030504040204" pitchFamily="34" charset="-128"/>
                <a:cs typeface="+mn-cs"/>
              </a:rPr>
              <a:t>検出結果はEventBridgeやSecurity</a:t>
            </a:r>
            <a:r>
              <a:rPr kumimoji="0" lang="en-US" sz="1667"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 Hubとの連携、S3へのレポート出力により確認し、後続の対応を行う</a:t>
            </a:r>
          </a:p>
          <a:p>
            <a:pPr marL="285739" marR="0" lvl="0" indent="-285739" algn="l" defTabSz="60957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67" b="0" i="0" u="none" strike="noStrike" kern="1200" cap="none" spc="0" normalizeH="0" baseline="0" noProof="0" dirty="0" err="1">
                <a:ln>
                  <a:noFill/>
                </a:ln>
                <a:solidFill>
                  <a:srgbClr val="232F3E"/>
                </a:solidFill>
                <a:effectLst/>
                <a:uLnTx/>
                <a:uFillTx/>
                <a:latin typeface="Meiryo" panose="020B0604030504040204" pitchFamily="34" charset="-128"/>
                <a:ea typeface="Meiryo" panose="020B0604030504040204" pitchFamily="34" charset="-128"/>
                <a:cs typeface="+mn-cs"/>
              </a:rPr>
              <a:t>EventBridgeで検知し自動対応</a:t>
            </a:r>
            <a:endParaRPr kumimoji="0" lang="en-US" sz="1667"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endParaRPr>
          </a:p>
          <a:p>
            <a:pPr marL="285739" marR="0" lvl="0" indent="-285739" algn="l" defTabSz="60957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67"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Security </a:t>
            </a:r>
            <a:r>
              <a:rPr kumimoji="0" lang="en-US" sz="1667" b="0" i="0" u="none" strike="noStrike" kern="1200" cap="none" spc="0" normalizeH="0" baseline="0" noProof="0" dirty="0" err="1">
                <a:ln>
                  <a:noFill/>
                </a:ln>
                <a:solidFill>
                  <a:srgbClr val="232F3E"/>
                </a:solidFill>
                <a:effectLst/>
                <a:uLnTx/>
                <a:uFillTx/>
                <a:latin typeface="Meiryo" panose="020B0604030504040204" pitchFamily="34" charset="-128"/>
                <a:ea typeface="Meiryo" panose="020B0604030504040204" pitchFamily="34" charset="-128"/>
                <a:cs typeface="+mn-cs"/>
              </a:rPr>
              <a:t>Hubに統合（Security</a:t>
            </a:r>
            <a:r>
              <a:rPr kumimoji="0" lang="en-US" sz="1667"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 </a:t>
            </a:r>
            <a:r>
              <a:rPr kumimoji="0" lang="en-US" sz="1667" b="0" i="0" u="none" strike="noStrike" kern="1200" cap="none" spc="0" normalizeH="0" baseline="0" noProof="0" dirty="0" err="1">
                <a:ln>
                  <a:noFill/>
                </a:ln>
                <a:solidFill>
                  <a:srgbClr val="232F3E"/>
                </a:solidFill>
                <a:effectLst/>
                <a:uLnTx/>
                <a:uFillTx/>
                <a:latin typeface="Meiryo" panose="020B0604030504040204" pitchFamily="34" charset="-128"/>
                <a:ea typeface="Meiryo" panose="020B0604030504040204" pitchFamily="34" charset="-128"/>
                <a:cs typeface="+mn-cs"/>
              </a:rPr>
              <a:t>HubからEventBridgeによる通知も可能</a:t>
            </a:r>
            <a:r>
              <a:rPr kumimoji="0" lang="en-US" sz="1667"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a:t>
            </a:r>
          </a:p>
          <a:p>
            <a:pPr marL="285739" marR="0" lvl="0" indent="-285739" algn="l" defTabSz="60957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67"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S3にレポートを出力</a:t>
            </a:r>
          </a:p>
          <a:p>
            <a:pPr marL="285739" marR="0" lvl="0" indent="-285739" algn="l" defTabSz="609576"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667"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endParaRPr>
          </a:p>
        </p:txBody>
      </p:sp>
      <p:sp>
        <p:nvSpPr>
          <p:cNvPr id="2" name="タイトル 1">
            <a:extLst>
              <a:ext uri="{FF2B5EF4-FFF2-40B4-BE49-F238E27FC236}">
                <a16:creationId xmlns:a16="http://schemas.microsoft.com/office/drawing/2014/main" id="{D906CAD9-D376-714D-A194-918DA9D5C366}"/>
              </a:ext>
            </a:extLst>
          </p:cNvPr>
          <p:cNvSpPr>
            <a:spLocks noGrp="1"/>
          </p:cNvSpPr>
          <p:nvPr>
            <p:ph type="title"/>
          </p:nvPr>
        </p:nvSpPr>
        <p:spPr/>
        <p:txBody>
          <a:bodyPr vert="horz" lIns="91440" tIns="45720" rIns="91440" bIns="45720" rtlCol="0" anchor="t">
            <a:noAutofit/>
          </a:bodyPr>
          <a:lstStyle/>
          <a:p>
            <a:r>
              <a:rPr lang="ja-JP" altLang="en-US" sz="2800" b="0"/>
              <a:t>参考：</a:t>
            </a:r>
            <a:r>
              <a:rPr lang="en-US" altLang="ja-JP" sz="2800" b="0" dirty="0"/>
              <a:t>Inspector</a:t>
            </a:r>
            <a:r>
              <a:rPr lang="ja-JP" altLang="en-US" sz="2800" b="0"/>
              <a:t>検出結果への対応</a:t>
            </a:r>
          </a:p>
        </p:txBody>
      </p:sp>
      <p:pic>
        <p:nvPicPr>
          <p:cNvPr id="6" name="Graphic 21">
            <a:extLst>
              <a:ext uri="{FF2B5EF4-FFF2-40B4-BE49-F238E27FC236}">
                <a16:creationId xmlns:a16="http://schemas.microsoft.com/office/drawing/2014/main" id="{B50C49C8-64D5-6540-969C-11CE22EDF8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21706" y="4026417"/>
            <a:ext cx="474434" cy="474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Graphic 19">
            <a:extLst>
              <a:ext uri="{FF2B5EF4-FFF2-40B4-BE49-F238E27FC236}">
                <a16:creationId xmlns:a16="http://schemas.microsoft.com/office/drawing/2014/main" id="{CA3462CA-7A99-684E-9D34-B72F47C42B9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78707" y="4318575"/>
            <a:ext cx="474434" cy="474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Graphic 19">
            <a:extLst>
              <a:ext uri="{FF2B5EF4-FFF2-40B4-BE49-F238E27FC236}">
                <a16:creationId xmlns:a16="http://schemas.microsoft.com/office/drawing/2014/main" id="{BD1947B4-2717-1E4F-A2D9-C91D172392E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78707" y="3123994"/>
            <a:ext cx="474434" cy="474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Graphic 8">
            <a:extLst>
              <a:ext uri="{FF2B5EF4-FFF2-40B4-BE49-F238E27FC236}">
                <a16:creationId xmlns:a16="http://schemas.microsoft.com/office/drawing/2014/main" id="{DB4E039B-B7D9-B047-8080-D20AF844E76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78707" y="5593031"/>
            <a:ext cx="474434" cy="474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Graphic 19">
            <a:extLst>
              <a:ext uri="{FF2B5EF4-FFF2-40B4-BE49-F238E27FC236}">
                <a16:creationId xmlns:a16="http://schemas.microsoft.com/office/drawing/2014/main" id="{FBFD6BC9-1402-C840-9110-636C99D68BB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13310" y="3884402"/>
            <a:ext cx="474434" cy="474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 name="直線矢印コネクタ 3">
            <a:extLst>
              <a:ext uri="{FF2B5EF4-FFF2-40B4-BE49-F238E27FC236}">
                <a16:creationId xmlns:a16="http://schemas.microsoft.com/office/drawing/2014/main" id="{6DF9F1C4-3C4E-284B-89BA-4924943E7A30}"/>
              </a:ext>
            </a:extLst>
          </p:cNvPr>
          <p:cNvCxnSpPr>
            <a:stCxn id="6" idx="3"/>
            <a:endCxn id="9" idx="1"/>
          </p:cNvCxnSpPr>
          <p:nvPr/>
        </p:nvCxnSpPr>
        <p:spPr>
          <a:xfrm>
            <a:off x="1896139" y="4263634"/>
            <a:ext cx="1982568" cy="292158"/>
          </a:xfrm>
          <a:prstGeom prst="straightConnector1">
            <a:avLst/>
          </a:prstGeom>
          <a:ln w="9525">
            <a:solidFill>
              <a:schemeClr val="tx2"/>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3" name="直線矢印コネクタ 12">
            <a:extLst>
              <a:ext uri="{FF2B5EF4-FFF2-40B4-BE49-F238E27FC236}">
                <a16:creationId xmlns:a16="http://schemas.microsoft.com/office/drawing/2014/main" id="{324B498C-6EA4-9540-A9B6-B3A2BB9D8AF4}"/>
              </a:ext>
            </a:extLst>
          </p:cNvPr>
          <p:cNvCxnSpPr>
            <a:cxnSpLocks/>
            <a:stCxn id="9" idx="3"/>
            <a:endCxn id="12" idx="1"/>
          </p:cNvCxnSpPr>
          <p:nvPr/>
        </p:nvCxnSpPr>
        <p:spPr>
          <a:xfrm flipV="1">
            <a:off x="4353141" y="4121619"/>
            <a:ext cx="1560168" cy="434173"/>
          </a:xfrm>
          <a:prstGeom prst="straightConnector1">
            <a:avLst/>
          </a:prstGeom>
          <a:ln w="9525">
            <a:solidFill>
              <a:schemeClr val="tx2"/>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6" name="直線矢印コネクタ 15">
            <a:extLst>
              <a:ext uri="{FF2B5EF4-FFF2-40B4-BE49-F238E27FC236}">
                <a16:creationId xmlns:a16="http://schemas.microsoft.com/office/drawing/2014/main" id="{94496630-20DA-584A-9F6F-1764BBD6CA83}"/>
              </a:ext>
            </a:extLst>
          </p:cNvPr>
          <p:cNvCxnSpPr>
            <a:cxnSpLocks/>
            <a:stCxn id="6" idx="3"/>
            <a:endCxn id="10" idx="1"/>
          </p:cNvCxnSpPr>
          <p:nvPr/>
        </p:nvCxnSpPr>
        <p:spPr>
          <a:xfrm flipV="1">
            <a:off x="1896139" y="3361211"/>
            <a:ext cx="1982568" cy="902423"/>
          </a:xfrm>
          <a:prstGeom prst="straightConnector1">
            <a:avLst/>
          </a:prstGeom>
          <a:ln w="9525">
            <a:solidFill>
              <a:schemeClr val="tx2"/>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9" name="直線矢印コネクタ 18">
            <a:extLst>
              <a:ext uri="{FF2B5EF4-FFF2-40B4-BE49-F238E27FC236}">
                <a16:creationId xmlns:a16="http://schemas.microsoft.com/office/drawing/2014/main" id="{7BC1BF1F-78B8-7743-8B34-2B6A9173660D}"/>
              </a:ext>
            </a:extLst>
          </p:cNvPr>
          <p:cNvCxnSpPr>
            <a:cxnSpLocks/>
            <a:stCxn id="6" idx="3"/>
            <a:endCxn id="11" idx="1"/>
          </p:cNvCxnSpPr>
          <p:nvPr/>
        </p:nvCxnSpPr>
        <p:spPr>
          <a:xfrm>
            <a:off x="1896139" y="4263634"/>
            <a:ext cx="1982568" cy="1566613"/>
          </a:xfrm>
          <a:prstGeom prst="straightConnector1">
            <a:avLst/>
          </a:prstGeom>
          <a:ln w="9525">
            <a:solidFill>
              <a:schemeClr val="tx2"/>
            </a:solidFill>
            <a:tailEnd type="triangle"/>
          </a:ln>
          <a:effectLst/>
        </p:spPr>
        <p:style>
          <a:lnRef idx="2">
            <a:schemeClr val="accent1"/>
          </a:lnRef>
          <a:fillRef idx="0">
            <a:schemeClr val="accent1"/>
          </a:fillRef>
          <a:effectRef idx="1">
            <a:schemeClr val="accent1"/>
          </a:effectRef>
          <a:fontRef idx="minor">
            <a:schemeClr val="tx1"/>
          </a:fontRef>
        </p:style>
      </p:cxnSp>
      <p:sp>
        <p:nvSpPr>
          <p:cNvPr id="25" name="テキスト ボックス 24">
            <a:extLst>
              <a:ext uri="{FF2B5EF4-FFF2-40B4-BE49-F238E27FC236}">
                <a16:creationId xmlns:a16="http://schemas.microsoft.com/office/drawing/2014/main" id="{1D6F4F32-3101-AE41-8DC6-E1FD4533491E}"/>
              </a:ext>
            </a:extLst>
          </p:cNvPr>
          <p:cNvSpPr txBox="1"/>
          <p:nvPr/>
        </p:nvSpPr>
        <p:spPr>
          <a:xfrm>
            <a:off x="1167167" y="4521010"/>
            <a:ext cx="983512" cy="246221"/>
          </a:xfrm>
          <a:prstGeom prst="rect">
            <a:avLst/>
          </a:prstGeom>
          <a:noFill/>
        </p:spPr>
        <p:txBody>
          <a:bodyPr wrap="square" rtlCol="0">
            <a:spAutoFit/>
          </a:body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1" lang="en-US" altLang="ja-JP" sz="1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Inspector</a:t>
            </a:r>
            <a:endParaRPr kumimoji="1" lang="ja-JP" altLang="en-US" sz="10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endParaRPr>
          </a:p>
        </p:txBody>
      </p:sp>
      <p:sp>
        <p:nvSpPr>
          <p:cNvPr id="26" name="テキスト ボックス 25">
            <a:extLst>
              <a:ext uri="{FF2B5EF4-FFF2-40B4-BE49-F238E27FC236}">
                <a16:creationId xmlns:a16="http://schemas.microsoft.com/office/drawing/2014/main" id="{E9D02F98-ECC8-C74A-A061-91E180B4255B}"/>
              </a:ext>
            </a:extLst>
          </p:cNvPr>
          <p:cNvSpPr txBox="1"/>
          <p:nvPr/>
        </p:nvSpPr>
        <p:spPr>
          <a:xfrm>
            <a:off x="3514887" y="4803426"/>
            <a:ext cx="1202071" cy="246221"/>
          </a:xfrm>
          <a:prstGeom prst="rect">
            <a:avLst/>
          </a:prstGeom>
          <a:noFill/>
        </p:spPr>
        <p:txBody>
          <a:bodyPr wrap="square" rtlCol="0">
            <a:spAutoFit/>
          </a:body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1" lang="en-US" altLang="ja-JP" sz="1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Security Hub</a:t>
            </a:r>
            <a:endParaRPr kumimoji="1" lang="ja-JP" altLang="en-US" sz="10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endParaRPr>
          </a:p>
        </p:txBody>
      </p:sp>
      <p:sp>
        <p:nvSpPr>
          <p:cNvPr id="27" name="テキスト ボックス 26">
            <a:extLst>
              <a:ext uri="{FF2B5EF4-FFF2-40B4-BE49-F238E27FC236}">
                <a16:creationId xmlns:a16="http://schemas.microsoft.com/office/drawing/2014/main" id="{F0487CEB-B3DF-C545-B0BC-5AE29672BA4B}"/>
              </a:ext>
            </a:extLst>
          </p:cNvPr>
          <p:cNvSpPr txBox="1"/>
          <p:nvPr/>
        </p:nvSpPr>
        <p:spPr>
          <a:xfrm>
            <a:off x="5676328" y="4346614"/>
            <a:ext cx="1202071" cy="246221"/>
          </a:xfrm>
          <a:prstGeom prst="rect">
            <a:avLst/>
          </a:prstGeom>
          <a:noFill/>
        </p:spPr>
        <p:txBody>
          <a:bodyPr wrap="square" rtlCol="0">
            <a:spAutoFit/>
          </a:body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1" lang="en-US" altLang="ja-JP" sz="1000" b="0" i="0" u="none" strike="noStrike" kern="1200" cap="none" spc="0" normalizeH="0" baseline="0" noProof="0" dirty="0" err="1">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EventBridge</a:t>
            </a:r>
            <a:endParaRPr kumimoji="1" lang="ja-JP" altLang="en-US" sz="10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endParaRPr>
          </a:p>
        </p:txBody>
      </p:sp>
      <p:sp>
        <p:nvSpPr>
          <p:cNvPr id="28" name="テキスト ボックス 27">
            <a:extLst>
              <a:ext uri="{FF2B5EF4-FFF2-40B4-BE49-F238E27FC236}">
                <a16:creationId xmlns:a16="http://schemas.microsoft.com/office/drawing/2014/main" id="{3ADDA53E-830A-BD43-A7C0-240CB40ECB7F}"/>
              </a:ext>
            </a:extLst>
          </p:cNvPr>
          <p:cNvSpPr txBox="1"/>
          <p:nvPr/>
        </p:nvSpPr>
        <p:spPr>
          <a:xfrm>
            <a:off x="3514887" y="3595802"/>
            <a:ext cx="1202071" cy="246221"/>
          </a:xfrm>
          <a:prstGeom prst="rect">
            <a:avLst/>
          </a:prstGeom>
          <a:noFill/>
        </p:spPr>
        <p:txBody>
          <a:bodyPr wrap="square" rtlCol="0">
            <a:spAutoFit/>
          </a:body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1" lang="en-US" altLang="ja-JP" sz="1000" b="0" i="0" u="none" strike="noStrike" kern="1200" cap="none" spc="0" normalizeH="0" baseline="0" noProof="0" dirty="0" err="1">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EventBridge</a:t>
            </a:r>
            <a:endParaRPr kumimoji="1" lang="ja-JP" altLang="en-US" sz="10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endParaRPr>
          </a:p>
        </p:txBody>
      </p:sp>
      <p:sp>
        <p:nvSpPr>
          <p:cNvPr id="29" name="テキスト ボックス 28">
            <a:extLst>
              <a:ext uri="{FF2B5EF4-FFF2-40B4-BE49-F238E27FC236}">
                <a16:creationId xmlns:a16="http://schemas.microsoft.com/office/drawing/2014/main" id="{A51D6032-ABC0-E44B-BA66-6FA7BF7F6ADD}"/>
              </a:ext>
            </a:extLst>
          </p:cNvPr>
          <p:cNvSpPr txBox="1"/>
          <p:nvPr/>
        </p:nvSpPr>
        <p:spPr>
          <a:xfrm>
            <a:off x="3514887" y="6093114"/>
            <a:ext cx="1202071" cy="246221"/>
          </a:xfrm>
          <a:prstGeom prst="rect">
            <a:avLst/>
          </a:prstGeom>
          <a:noFill/>
        </p:spPr>
        <p:txBody>
          <a:bodyPr wrap="square" rtlCol="0">
            <a:spAutoFit/>
          </a:body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1" lang="en-US" altLang="ja-JP" sz="1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S3</a:t>
            </a:r>
            <a:endParaRPr kumimoji="1" lang="ja-JP" altLang="en-US" sz="10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endParaRPr>
          </a:p>
        </p:txBody>
      </p:sp>
      <p:sp>
        <p:nvSpPr>
          <p:cNvPr id="30" name="テキスト ボックス 29">
            <a:extLst>
              <a:ext uri="{FF2B5EF4-FFF2-40B4-BE49-F238E27FC236}">
                <a16:creationId xmlns:a16="http://schemas.microsoft.com/office/drawing/2014/main" id="{2440D9DF-C2AD-194B-A082-B1D874CB8F21}"/>
              </a:ext>
            </a:extLst>
          </p:cNvPr>
          <p:cNvSpPr txBox="1"/>
          <p:nvPr/>
        </p:nvSpPr>
        <p:spPr>
          <a:xfrm>
            <a:off x="7628928" y="3981090"/>
            <a:ext cx="1718863" cy="297454"/>
          </a:xfrm>
          <a:prstGeom prst="rect">
            <a:avLst/>
          </a:prstGeom>
          <a:noFill/>
        </p:spPr>
        <p:txBody>
          <a:bodyPr wrap="square" rtlCol="0">
            <a:spAutoFit/>
          </a:bodyPr>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1" lang="ja-JP" altLang="en-US" sz="1333" b="0" i="0" u="none" strike="noStrike" kern="1200" cap="none" spc="0" normalizeH="0" baseline="0" noProof="0">
                <a:ln>
                  <a:noFill/>
                </a:ln>
                <a:solidFill>
                  <a:srgbClr val="FF9900"/>
                </a:solidFill>
                <a:effectLst/>
                <a:uLnTx/>
                <a:uFillTx/>
                <a:latin typeface="Meiryo" panose="020B0604030504040204" pitchFamily="34" charset="-128"/>
                <a:ea typeface="Meiryo" panose="020B0604030504040204" pitchFamily="34" charset="-128"/>
                <a:cs typeface="Amazon Ember" panose="020B0603020204020204" pitchFamily="34" charset="0"/>
              </a:rPr>
              <a:t>自動対応</a:t>
            </a:r>
            <a:r>
              <a:rPr kumimoji="1" lang="en-US" altLang="ja-JP" sz="1333" b="0" i="0" u="none" strike="noStrike" kern="1200" cap="none" spc="0" normalizeH="0" baseline="0" noProof="0" dirty="0">
                <a:ln>
                  <a:noFill/>
                </a:ln>
                <a:solidFill>
                  <a:srgbClr val="FF9900"/>
                </a:solidFill>
                <a:effectLst/>
                <a:uLnTx/>
                <a:uFillTx/>
                <a:latin typeface="Meiryo" panose="020B0604030504040204" pitchFamily="34" charset="-128"/>
                <a:ea typeface="Meiryo" panose="020B0604030504040204" pitchFamily="34" charset="-128"/>
                <a:cs typeface="Amazon Ember" panose="020B0603020204020204" pitchFamily="34" charset="0"/>
              </a:rPr>
              <a:t>(</a:t>
            </a:r>
            <a:r>
              <a:rPr kumimoji="1" lang="ja-JP" altLang="en-US" sz="1333" b="0" i="0" u="none" strike="noStrike" kern="1200" cap="none" spc="0" normalizeH="0" baseline="0" noProof="0">
                <a:ln>
                  <a:noFill/>
                </a:ln>
                <a:solidFill>
                  <a:srgbClr val="FF9900"/>
                </a:solidFill>
                <a:effectLst/>
                <a:uLnTx/>
                <a:uFillTx/>
                <a:latin typeface="Meiryo" panose="020B0604030504040204" pitchFamily="34" charset="-128"/>
                <a:ea typeface="Meiryo" panose="020B0604030504040204" pitchFamily="34" charset="-128"/>
                <a:cs typeface="Amazon Ember" panose="020B0603020204020204" pitchFamily="34" charset="0"/>
              </a:rPr>
              <a:t>通知など</a:t>
            </a:r>
            <a:r>
              <a:rPr kumimoji="1" lang="en-US" altLang="ja-JP" sz="1333" b="0" i="0" u="none" strike="noStrike" kern="1200" cap="none" spc="0" normalizeH="0" baseline="0" noProof="0" dirty="0">
                <a:ln>
                  <a:noFill/>
                </a:ln>
                <a:solidFill>
                  <a:srgbClr val="FF9900"/>
                </a:solidFill>
                <a:effectLst/>
                <a:uLnTx/>
                <a:uFillTx/>
                <a:latin typeface="Meiryo" panose="020B0604030504040204" pitchFamily="34" charset="-128"/>
                <a:ea typeface="Meiryo" panose="020B0604030504040204" pitchFamily="34" charset="-128"/>
                <a:cs typeface="Amazon Ember" panose="020B0603020204020204" pitchFamily="34" charset="0"/>
              </a:rPr>
              <a:t>)</a:t>
            </a:r>
            <a:endParaRPr kumimoji="1" lang="ja-JP" altLang="en-US" sz="1333" b="0" i="0" u="none" strike="noStrike" kern="1200" cap="none" spc="0" normalizeH="0" baseline="0" noProof="0">
              <a:ln>
                <a:noFill/>
              </a:ln>
              <a:solidFill>
                <a:srgbClr val="FF9900"/>
              </a:solidFill>
              <a:effectLst/>
              <a:uLnTx/>
              <a:uFillTx/>
              <a:latin typeface="Meiryo" panose="020B0604030504040204" pitchFamily="34" charset="-128"/>
              <a:ea typeface="Meiryo" panose="020B0604030504040204" pitchFamily="34" charset="-128"/>
              <a:cs typeface="Amazon Ember" panose="020B0603020204020204" pitchFamily="34" charset="0"/>
            </a:endParaRPr>
          </a:p>
        </p:txBody>
      </p:sp>
      <p:cxnSp>
        <p:nvCxnSpPr>
          <p:cNvPr id="31" name="直線矢印コネクタ 30">
            <a:extLst>
              <a:ext uri="{FF2B5EF4-FFF2-40B4-BE49-F238E27FC236}">
                <a16:creationId xmlns:a16="http://schemas.microsoft.com/office/drawing/2014/main" id="{86B98AE8-2246-7645-93B3-A52D63FDD771}"/>
              </a:ext>
            </a:extLst>
          </p:cNvPr>
          <p:cNvCxnSpPr>
            <a:cxnSpLocks/>
            <a:stCxn id="12" idx="3"/>
            <a:endCxn id="30" idx="1"/>
          </p:cNvCxnSpPr>
          <p:nvPr/>
        </p:nvCxnSpPr>
        <p:spPr>
          <a:xfrm>
            <a:off x="6387744" y="4121619"/>
            <a:ext cx="1241184" cy="8198"/>
          </a:xfrm>
          <a:prstGeom prst="straightConnector1">
            <a:avLst/>
          </a:prstGeom>
          <a:ln w="9525">
            <a:solidFill>
              <a:schemeClr val="tx2"/>
            </a:solidFill>
            <a:tailEnd type="triangle"/>
          </a:ln>
          <a:effectLst/>
        </p:spPr>
        <p:style>
          <a:lnRef idx="2">
            <a:schemeClr val="accent1"/>
          </a:lnRef>
          <a:fillRef idx="0">
            <a:schemeClr val="accent1"/>
          </a:fillRef>
          <a:effectRef idx="1">
            <a:schemeClr val="accent1"/>
          </a:effectRef>
          <a:fontRef idx="minor">
            <a:schemeClr val="tx1"/>
          </a:fontRef>
        </p:style>
      </p:cxnSp>
      <p:sp>
        <p:nvSpPr>
          <p:cNvPr id="38" name="テキスト ボックス 37">
            <a:extLst>
              <a:ext uri="{FF2B5EF4-FFF2-40B4-BE49-F238E27FC236}">
                <a16:creationId xmlns:a16="http://schemas.microsoft.com/office/drawing/2014/main" id="{6B81CA94-B931-CA45-8D48-0D7A458E0BFD}"/>
              </a:ext>
            </a:extLst>
          </p:cNvPr>
          <p:cNvSpPr txBox="1"/>
          <p:nvPr/>
        </p:nvSpPr>
        <p:spPr>
          <a:xfrm>
            <a:off x="7628928" y="3220146"/>
            <a:ext cx="1718863" cy="297454"/>
          </a:xfrm>
          <a:prstGeom prst="rect">
            <a:avLst/>
          </a:prstGeom>
          <a:noFill/>
        </p:spPr>
        <p:txBody>
          <a:bodyPr wrap="square" rtlCol="0">
            <a:spAutoFit/>
          </a:bodyPr>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1" lang="ja-JP" altLang="en-US" sz="1333" b="0" i="0" u="none" strike="noStrike" kern="1200" cap="none" spc="0" normalizeH="0" baseline="0" noProof="0">
                <a:ln>
                  <a:noFill/>
                </a:ln>
                <a:solidFill>
                  <a:srgbClr val="FF9900"/>
                </a:solidFill>
                <a:effectLst/>
                <a:uLnTx/>
                <a:uFillTx/>
                <a:latin typeface="Meiryo" panose="020B0604030504040204" pitchFamily="34" charset="-128"/>
                <a:ea typeface="Meiryo" panose="020B0604030504040204" pitchFamily="34" charset="-128"/>
                <a:cs typeface="Amazon Ember" panose="020B0603020204020204" pitchFamily="34" charset="0"/>
              </a:rPr>
              <a:t>自動対応</a:t>
            </a:r>
            <a:r>
              <a:rPr kumimoji="1" lang="en-US" altLang="ja-JP" sz="1333" b="0" i="0" u="none" strike="noStrike" kern="1200" cap="none" spc="0" normalizeH="0" baseline="0" noProof="0" dirty="0">
                <a:ln>
                  <a:noFill/>
                </a:ln>
                <a:solidFill>
                  <a:srgbClr val="FF9900"/>
                </a:solidFill>
                <a:effectLst/>
                <a:uLnTx/>
                <a:uFillTx/>
                <a:latin typeface="Meiryo" panose="020B0604030504040204" pitchFamily="34" charset="-128"/>
                <a:ea typeface="Meiryo" panose="020B0604030504040204" pitchFamily="34" charset="-128"/>
                <a:cs typeface="Amazon Ember" panose="020B0603020204020204" pitchFamily="34" charset="0"/>
              </a:rPr>
              <a:t>(</a:t>
            </a:r>
            <a:r>
              <a:rPr kumimoji="1" lang="ja-JP" altLang="en-US" sz="1333" b="0" i="0" u="none" strike="noStrike" kern="1200" cap="none" spc="0" normalizeH="0" baseline="0" noProof="0">
                <a:ln>
                  <a:noFill/>
                </a:ln>
                <a:solidFill>
                  <a:srgbClr val="FF9900"/>
                </a:solidFill>
                <a:effectLst/>
                <a:uLnTx/>
                <a:uFillTx/>
                <a:latin typeface="Meiryo" panose="020B0604030504040204" pitchFamily="34" charset="-128"/>
                <a:ea typeface="Meiryo" panose="020B0604030504040204" pitchFamily="34" charset="-128"/>
                <a:cs typeface="Amazon Ember" panose="020B0603020204020204" pitchFamily="34" charset="0"/>
              </a:rPr>
              <a:t>通知など</a:t>
            </a:r>
            <a:r>
              <a:rPr kumimoji="1" lang="en-US" altLang="ja-JP" sz="1333" b="0" i="0" u="none" strike="noStrike" kern="1200" cap="none" spc="0" normalizeH="0" baseline="0" noProof="0" dirty="0">
                <a:ln>
                  <a:noFill/>
                </a:ln>
                <a:solidFill>
                  <a:srgbClr val="FF9900"/>
                </a:solidFill>
                <a:effectLst/>
                <a:uLnTx/>
                <a:uFillTx/>
                <a:latin typeface="Meiryo" panose="020B0604030504040204" pitchFamily="34" charset="-128"/>
                <a:ea typeface="Meiryo" panose="020B0604030504040204" pitchFamily="34" charset="-128"/>
                <a:cs typeface="Amazon Ember" panose="020B0603020204020204" pitchFamily="34" charset="0"/>
              </a:rPr>
              <a:t>)</a:t>
            </a:r>
            <a:endParaRPr kumimoji="1" lang="ja-JP" altLang="en-US" sz="1333" b="0" i="0" u="none" strike="noStrike" kern="1200" cap="none" spc="0" normalizeH="0" baseline="0" noProof="0">
              <a:ln>
                <a:noFill/>
              </a:ln>
              <a:solidFill>
                <a:srgbClr val="FF9900"/>
              </a:solidFill>
              <a:effectLst/>
              <a:uLnTx/>
              <a:uFillTx/>
              <a:latin typeface="Meiryo" panose="020B0604030504040204" pitchFamily="34" charset="-128"/>
              <a:ea typeface="Meiryo" panose="020B0604030504040204" pitchFamily="34" charset="-128"/>
              <a:cs typeface="Amazon Ember" panose="020B0603020204020204" pitchFamily="34" charset="0"/>
            </a:endParaRPr>
          </a:p>
        </p:txBody>
      </p:sp>
      <p:cxnSp>
        <p:nvCxnSpPr>
          <p:cNvPr id="39" name="直線矢印コネクタ 38">
            <a:extLst>
              <a:ext uri="{FF2B5EF4-FFF2-40B4-BE49-F238E27FC236}">
                <a16:creationId xmlns:a16="http://schemas.microsoft.com/office/drawing/2014/main" id="{1768673E-2F4B-A743-A605-62AF16CD927C}"/>
              </a:ext>
            </a:extLst>
          </p:cNvPr>
          <p:cNvCxnSpPr>
            <a:cxnSpLocks/>
            <a:stCxn id="10" idx="3"/>
            <a:endCxn id="38" idx="1"/>
          </p:cNvCxnSpPr>
          <p:nvPr/>
        </p:nvCxnSpPr>
        <p:spPr>
          <a:xfrm>
            <a:off x="4353141" y="3361211"/>
            <a:ext cx="3275787" cy="7662"/>
          </a:xfrm>
          <a:prstGeom prst="straightConnector1">
            <a:avLst/>
          </a:prstGeom>
          <a:ln w="9525">
            <a:solidFill>
              <a:schemeClr val="tx2"/>
            </a:solidFill>
            <a:tailEnd type="triangle"/>
          </a:ln>
          <a:effectLst/>
        </p:spPr>
        <p:style>
          <a:lnRef idx="2">
            <a:schemeClr val="accent1"/>
          </a:lnRef>
          <a:fillRef idx="0">
            <a:schemeClr val="accent1"/>
          </a:fillRef>
          <a:effectRef idx="1">
            <a:schemeClr val="accent1"/>
          </a:effectRef>
          <a:fontRef idx="minor">
            <a:schemeClr val="tx1"/>
          </a:fontRef>
        </p:style>
      </p:cxnSp>
      <p:sp>
        <p:nvSpPr>
          <p:cNvPr id="42" name="テキスト ボックス 41">
            <a:extLst>
              <a:ext uri="{FF2B5EF4-FFF2-40B4-BE49-F238E27FC236}">
                <a16:creationId xmlns:a16="http://schemas.microsoft.com/office/drawing/2014/main" id="{C4F43012-17C9-074F-903A-ED831B1B42A3}"/>
              </a:ext>
            </a:extLst>
          </p:cNvPr>
          <p:cNvSpPr txBox="1"/>
          <p:nvPr/>
        </p:nvSpPr>
        <p:spPr>
          <a:xfrm>
            <a:off x="7637787" y="5689183"/>
            <a:ext cx="2506368" cy="297454"/>
          </a:xfrm>
          <a:prstGeom prst="rect">
            <a:avLst/>
          </a:prstGeom>
          <a:noFill/>
        </p:spPr>
        <p:txBody>
          <a:bodyPr wrap="square" rtlCol="0">
            <a:spAutoFit/>
          </a:bodyPr>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1" lang="ja-JP" altLang="en-US" sz="1333" b="0" i="0" u="none" strike="noStrike" kern="1200" cap="none" spc="0" normalizeH="0" baseline="0" noProof="0">
                <a:ln>
                  <a:noFill/>
                </a:ln>
                <a:solidFill>
                  <a:srgbClr val="FF9900"/>
                </a:solidFill>
                <a:effectLst/>
                <a:uLnTx/>
                <a:uFillTx/>
                <a:latin typeface="Meiryo" panose="020B0604030504040204" pitchFamily="34" charset="-128"/>
                <a:ea typeface="Meiryo" panose="020B0604030504040204" pitchFamily="34" charset="-128"/>
                <a:cs typeface="Amazon Ember" panose="020B0603020204020204" pitchFamily="34" charset="0"/>
              </a:rPr>
              <a:t>レポートを出力し長期保管</a:t>
            </a:r>
          </a:p>
        </p:txBody>
      </p:sp>
      <p:cxnSp>
        <p:nvCxnSpPr>
          <p:cNvPr id="43" name="直線矢印コネクタ 42">
            <a:extLst>
              <a:ext uri="{FF2B5EF4-FFF2-40B4-BE49-F238E27FC236}">
                <a16:creationId xmlns:a16="http://schemas.microsoft.com/office/drawing/2014/main" id="{053FB2E3-914C-2440-8FE3-D81A8C9A441F}"/>
              </a:ext>
            </a:extLst>
          </p:cNvPr>
          <p:cNvCxnSpPr>
            <a:cxnSpLocks/>
            <a:stCxn id="11" idx="3"/>
            <a:endCxn id="42" idx="1"/>
          </p:cNvCxnSpPr>
          <p:nvPr/>
        </p:nvCxnSpPr>
        <p:spPr>
          <a:xfrm>
            <a:off x="4353141" y="5830248"/>
            <a:ext cx="3284646" cy="7662"/>
          </a:xfrm>
          <a:prstGeom prst="straightConnector1">
            <a:avLst/>
          </a:prstGeom>
          <a:ln w="9525">
            <a:solidFill>
              <a:schemeClr val="tx2"/>
            </a:solidFill>
            <a:tailEnd type="triangle"/>
          </a:ln>
          <a:effectLst/>
        </p:spPr>
        <p:style>
          <a:lnRef idx="2">
            <a:schemeClr val="accent1"/>
          </a:lnRef>
          <a:fillRef idx="0">
            <a:schemeClr val="accent1"/>
          </a:fillRef>
          <a:effectRef idx="1">
            <a:schemeClr val="accent1"/>
          </a:effectRef>
          <a:fontRef idx="minor">
            <a:schemeClr val="tx1"/>
          </a:fontRef>
        </p:style>
      </p:cxnSp>
      <p:sp>
        <p:nvSpPr>
          <p:cNvPr id="49" name="テキスト ボックス 48">
            <a:extLst>
              <a:ext uri="{FF2B5EF4-FFF2-40B4-BE49-F238E27FC236}">
                <a16:creationId xmlns:a16="http://schemas.microsoft.com/office/drawing/2014/main" id="{E84E10EC-34B6-964A-834B-BB7509DEEED7}"/>
              </a:ext>
            </a:extLst>
          </p:cNvPr>
          <p:cNvSpPr txBox="1"/>
          <p:nvPr/>
        </p:nvSpPr>
        <p:spPr>
          <a:xfrm>
            <a:off x="672222" y="4713672"/>
            <a:ext cx="1718863" cy="297454"/>
          </a:xfrm>
          <a:prstGeom prst="rect">
            <a:avLst/>
          </a:prstGeom>
          <a:noFill/>
        </p:spPr>
        <p:txBody>
          <a:bodyPr wrap="square" rtlCol="0">
            <a:spAutoFit/>
          </a:bodyPr>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1" lang="ja-JP" altLang="en-US" sz="1333" b="0" i="0" u="none" strike="noStrike" kern="1200" cap="none" spc="0" normalizeH="0" baseline="0" noProof="0">
                <a:ln>
                  <a:noFill/>
                </a:ln>
                <a:solidFill>
                  <a:srgbClr val="FF9900"/>
                </a:solidFill>
                <a:effectLst/>
                <a:uLnTx/>
                <a:uFillTx/>
                <a:latin typeface="Meiryo" panose="020B0604030504040204" pitchFamily="34" charset="-128"/>
                <a:ea typeface="Meiryo" panose="020B0604030504040204" pitchFamily="34" charset="-128"/>
                <a:cs typeface="Amazon Ember" panose="020B0603020204020204" pitchFamily="34" charset="0"/>
              </a:rPr>
              <a:t>脆弱性を検知</a:t>
            </a:r>
          </a:p>
        </p:txBody>
      </p:sp>
      <p:pic>
        <p:nvPicPr>
          <p:cNvPr id="50" name="Graphic 7">
            <a:extLst>
              <a:ext uri="{FF2B5EF4-FFF2-40B4-BE49-F238E27FC236}">
                <a16:creationId xmlns:a16="http://schemas.microsoft.com/office/drawing/2014/main" id="{F55130F7-A639-904F-8654-EC73511504D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913310" y="4758584"/>
            <a:ext cx="474434" cy="474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 name="Graphic 7">
            <a:extLst>
              <a:ext uri="{FF2B5EF4-FFF2-40B4-BE49-F238E27FC236}">
                <a16:creationId xmlns:a16="http://schemas.microsoft.com/office/drawing/2014/main" id="{DAE03E76-E7F2-9741-BF8C-0D56D022EE4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78706" y="2282797"/>
            <a:ext cx="474434" cy="474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 name="テキスト ボックス 59">
            <a:extLst>
              <a:ext uri="{FF2B5EF4-FFF2-40B4-BE49-F238E27FC236}">
                <a16:creationId xmlns:a16="http://schemas.microsoft.com/office/drawing/2014/main" id="{77396DC1-4223-BD49-B581-509D65A5F0B9}"/>
              </a:ext>
            </a:extLst>
          </p:cNvPr>
          <p:cNvSpPr txBox="1"/>
          <p:nvPr/>
        </p:nvSpPr>
        <p:spPr>
          <a:xfrm>
            <a:off x="5674746" y="5228203"/>
            <a:ext cx="1202071" cy="400110"/>
          </a:xfrm>
          <a:prstGeom prst="rect">
            <a:avLst/>
          </a:prstGeom>
          <a:noFill/>
        </p:spPr>
        <p:txBody>
          <a:bodyPr wrap="square" rtlCol="0">
            <a:spAutoFit/>
          </a:body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1" lang="en-US" altLang="ja-JP" sz="1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Management  Console</a:t>
            </a:r>
            <a:endParaRPr kumimoji="1" lang="ja-JP" altLang="en-US" sz="10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endParaRPr>
          </a:p>
        </p:txBody>
      </p:sp>
      <p:cxnSp>
        <p:nvCxnSpPr>
          <p:cNvPr id="61" name="直線矢印コネクタ 60">
            <a:extLst>
              <a:ext uri="{FF2B5EF4-FFF2-40B4-BE49-F238E27FC236}">
                <a16:creationId xmlns:a16="http://schemas.microsoft.com/office/drawing/2014/main" id="{723D313C-639A-894D-9185-361D2C43B5DB}"/>
              </a:ext>
            </a:extLst>
          </p:cNvPr>
          <p:cNvCxnSpPr>
            <a:cxnSpLocks/>
            <a:stCxn id="6" idx="3"/>
            <a:endCxn id="59" idx="1"/>
          </p:cNvCxnSpPr>
          <p:nvPr/>
        </p:nvCxnSpPr>
        <p:spPr>
          <a:xfrm flipV="1">
            <a:off x="1896139" y="2520014"/>
            <a:ext cx="1982567" cy="1743620"/>
          </a:xfrm>
          <a:prstGeom prst="straightConnector1">
            <a:avLst/>
          </a:prstGeom>
          <a:ln w="9525">
            <a:solidFill>
              <a:schemeClr val="tx2"/>
            </a:solidFill>
            <a:tailEnd type="triangle"/>
          </a:ln>
          <a:effectLst/>
        </p:spPr>
        <p:style>
          <a:lnRef idx="2">
            <a:schemeClr val="accent1"/>
          </a:lnRef>
          <a:fillRef idx="0">
            <a:schemeClr val="accent1"/>
          </a:fillRef>
          <a:effectRef idx="1">
            <a:schemeClr val="accent1"/>
          </a:effectRef>
          <a:fontRef idx="minor">
            <a:schemeClr val="tx1"/>
          </a:fontRef>
        </p:style>
      </p:cxnSp>
      <p:sp>
        <p:nvSpPr>
          <p:cNvPr id="66" name="テキスト ボックス 65">
            <a:extLst>
              <a:ext uri="{FF2B5EF4-FFF2-40B4-BE49-F238E27FC236}">
                <a16:creationId xmlns:a16="http://schemas.microsoft.com/office/drawing/2014/main" id="{30EEE283-FC8D-9843-B250-83C39AA98B97}"/>
              </a:ext>
            </a:extLst>
          </p:cNvPr>
          <p:cNvSpPr txBox="1"/>
          <p:nvPr/>
        </p:nvSpPr>
        <p:spPr>
          <a:xfrm>
            <a:off x="7628927" y="2371765"/>
            <a:ext cx="2153027" cy="297454"/>
          </a:xfrm>
          <a:prstGeom prst="rect">
            <a:avLst/>
          </a:prstGeom>
          <a:noFill/>
        </p:spPr>
        <p:txBody>
          <a:bodyPr wrap="square" rtlCol="0">
            <a:spAutoFit/>
          </a:bodyPr>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1" lang="ja-JP" altLang="en-US" sz="1333" b="0" i="0" u="none" strike="noStrike" kern="1200" cap="none" spc="0" normalizeH="0" baseline="0" noProof="0">
                <a:ln>
                  <a:noFill/>
                </a:ln>
                <a:solidFill>
                  <a:srgbClr val="FF9900"/>
                </a:solidFill>
                <a:effectLst/>
                <a:uLnTx/>
                <a:uFillTx/>
                <a:latin typeface="Meiryo" panose="020B0604030504040204" pitchFamily="34" charset="-128"/>
                <a:ea typeface="Meiryo" panose="020B0604030504040204" pitchFamily="34" charset="-128"/>
                <a:cs typeface="Amazon Ember" panose="020B0603020204020204" pitchFamily="34" charset="0"/>
              </a:rPr>
              <a:t>画面上で結果確認</a:t>
            </a:r>
          </a:p>
        </p:txBody>
      </p:sp>
      <p:cxnSp>
        <p:nvCxnSpPr>
          <p:cNvPr id="67" name="直線矢印コネクタ 66">
            <a:extLst>
              <a:ext uri="{FF2B5EF4-FFF2-40B4-BE49-F238E27FC236}">
                <a16:creationId xmlns:a16="http://schemas.microsoft.com/office/drawing/2014/main" id="{D90E7EA0-6C7B-2D44-92DE-F0D4D7BBBD29}"/>
              </a:ext>
            </a:extLst>
          </p:cNvPr>
          <p:cNvCxnSpPr>
            <a:cxnSpLocks/>
            <a:stCxn id="59" idx="3"/>
            <a:endCxn id="66" idx="1"/>
          </p:cNvCxnSpPr>
          <p:nvPr/>
        </p:nvCxnSpPr>
        <p:spPr>
          <a:xfrm>
            <a:off x="4353140" y="2520014"/>
            <a:ext cx="3275787" cy="478"/>
          </a:xfrm>
          <a:prstGeom prst="straightConnector1">
            <a:avLst/>
          </a:prstGeom>
          <a:ln w="9525">
            <a:solidFill>
              <a:schemeClr val="tx2"/>
            </a:solidFill>
            <a:tailEnd type="triangle"/>
          </a:ln>
          <a:effectLst/>
        </p:spPr>
        <p:style>
          <a:lnRef idx="2">
            <a:schemeClr val="accent1"/>
          </a:lnRef>
          <a:fillRef idx="0">
            <a:schemeClr val="accent1"/>
          </a:fillRef>
          <a:effectRef idx="1">
            <a:schemeClr val="accent1"/>
          </a:effectRef>
          <a:fontRef idx="minor">
            <a:schemeClr val="tx1"/>
          </a:fontRef>
        </p:style>
      </p:cxnSp>
      <p:sp>
        <p:nvSpPr>
          <p:cNvPr id="71" name="テキスト ボックス 70">
            <a:extLst>
              <a:ext uri="{FF2B5EF4-FFF2-40B4-BE49-F238E27FC236}">
                <a16:creationId xmlns:a16="http://schemas.microsoft.com/office/drawing/2014/main" id="{15553977-D66F-0C4E-9BD7-DD3A70A6AABA}"/>
              </a:ext>
            </a:extLst>
          </p:cNvPr>
          <p:cNvSpPr txBox="1"/>
          <p:nvPr/>
        </p:nvSpPr>
        <p:spPr>
          <a:xfrm>
            <a:off x="3514887" y="2733015"/>
            <a:ext cx="1202071" cy="400110"/>
          </a:xfrm>
          <a:prstGeom prst="rect">
            <a:avLst/>
          </a:prstGeom>
          <a:noFill/>
        </p:spPr>
        <p:txBody>
          <a:bodyPr wrap="square" rtlCol="0">
            <a:spAutoFit/>
          </a:body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1" lang="en-US" altLang="ja-JP" sz="1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Management  Console</a:t>
            </a:r>
            <a:endParaRPr kumimoji="1" lang="ja-JP" altLang="en-US" sz="10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endParaRPr>
          </a:p>
        </p:txBody>
      </p:sp>
      <p:cxnSp>
        <p:nvCxnSpPr>
          <p:cNvPr id="72" name="直線矢印コネクタ 71">
            <a:extLst>
              <a:ext uri="{FF2B5EF4-FFF2-40B4-BE49-F238E27FC236}">
                <a16:creationId xmlns:a16="http://schemas.microsoft.com/office/drawing/2014/main" id="{D4A47CE3-0C16-6646-A320-402BAD24DFAB}"/>
              </a:ext>
            </a:extLst>
          </p:cNvPr>
          <p:cNvCxnSpPr>
            <a:cxnSpLocks/>
            <a:stCxn id="9" idx="3"/>
            <a:endCxn id="50" idx="1"/>
          </p:cNvCxnSpPr>
          <p:nvPr/>
        </p:nvCxnSpPr>
        <p:spPr>
          <a:xfrm>
            <a:off x="4353141" y="4555792"/>
            <a:ext cx="1560168" cy="440009"/>
          </a:xfrm>
          <a:prstGeom prst="straightConnector1">
            <a:avLst/>
          </a:prstGeom>
          <a:ln w="9525">
            <a:solidFill>
              <a:schemeClr val="tx2"/>
            </a:solidFill>
            <a:tailEnd type="triangle"/>
          </a:ln>
          <a:effectLst/>
        </p:spPr>
        <p:style>
          <a:lnRef idx="2">
            <a:schemeClr val="accent1"/>
          </a:lnRef>
          <a:fillRef idx="0">
            <a:schemeClr val="accent1"/>
          </a:fillRef>
          <a:effectRef idx="1">
            <a:schemeClr val="accent1"/>
          </a:effectRef>
          <a:fontRef idx="minor">
            <a:schemeClr val="tx1"/>
          </a:fontRef>
        </p:style>
      </p:cxnSp>
      <p:sp>
        <p:nvSpPr>
          <p:cNvPr id="75" name="テキスト ボックス 74">
            <a:extLst>
              <a:ext uri="{FF2B5EF4-FFF2-40B4-BE49-F238E27FC236}">
                <a16:creationId xmlns:a16="http://schemas.microsoft.com/office/drawing/2014/main" id="{2BA782A4-D1D3-AC4D-9C6F-0B5C59F15F6E}"/>
              </a:ext>
            </a:extLst>
          </p:cNvPr>
          <p:cNvSpPr txBox="1"/>
          <p:nvPr/>
        </p:nvSpPr>
        <p:spPr>
          <a:xfrm>
            <a:off x="7720485" y="4855454"/>
            <a:ext cx="2153027" cy="297454"/>
          </a:xfrm>
          <a:prstGeom prst="rect">
            <a:avLst/>
          </a:prstGeom>
          <a:noFill/>
        </p:spPr>
        <p:txBody>
          <a:bodyPr wrap="square" rtlCol="0">
            <a:spAutoFit/>
          </a:bodyPr>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1" lang="ja-JP" altLang="en-US" sz="1333" b="0" i="0" u="none" strike="noStrike" kern="1200" cap="none" spc="0" normalizeH="0" baseline="0" noProof="0">
                <a:ln>
                  <a:noFill/>
                </a:ln>
                <a:solidFill>
                  <a:srgbClr val="FF9900"/>
                </a:solidFill>
                <a:effectLst/>
                <a:uLnTx/>
                <a:uFillTx/>
                <a:latin typeface="Meiryo" panose="020B0604030504040204" pitchFamily="34" charset="-128"/>
                <a:ea typeface="Meiryo" panose="020B0604030504040204" pitchFamily="34" charset="-128"/>
                <a:cs typeface="Amazon Ember" panose="020B0603020204020204" pitchFamily="34" charset="0"/>
              </a:rPr>
              <a:t>画面上で結果確認</a:t>
            </a:r>
          </a:p>
        </p:txBody>
      </p:sp>
      <p:cxnSp>
        <p:nvCxnSpPr>
          <p:cNvPr id="76" name="直線矢印コネクタ 75">
            <a:extLst>
              <a:ext uri="{FF2B5EF4-FFF2-40B4-BE49-F238E27FC236}">
                <a16:creationId xmlns:a16="http://schemas.microsoft.com/office/drawing/2014/main" id="{4B73221E-0060-C843-9B58-104CB313F390}"/>
              </a:ext>
            </a:extLst>
          </p:cNvPr>
          <p:cNvCxnSpPr>
            <a:cxnSpLocks/>
            <a:stCxn id="50" idx="3"/>
            <a:endCxn id="75" idx="1"/>
          </p:cNvCxnSpPr>
          <p:nvPr/>
        </p:nvCxnSpPr>
        <p:spPr>
          <a:xfrm>
            <a:off x="6387744" y="4995801"/>
            <a:ext cx="1332741" cy="8380"/>
          </a:xfrm>
          <a:prstGeom prst="straightConnector1">
            <a:avLst/>
          </a:prstGeom>
          <a:ln w="9525">
            <a:solidFill>
              <a:schemeClr val="tx2"/>
            </a:solidFill>
            <a:tailEnd type="triangle"/>
          </a:ln>
          <a:effectLst/>
        </p:spPr>
        <p:style>
          <a:lnRef idx="2">
            <a:schemeClr val="accent1"/>
          </a:lnRef>
          <a:fillRef idx="0">
            <a:schemeClr val="accent1"/>
          </a:fillRef>
          <a:effectRef idx="1">
            <a:schemeClr val="accent1"/>
          </a:effectRef>
          <a:fontRef idx="minor">
            <a:schemeClr val="tx1"/>
          </a:fontRef>
        </p:style>
      </p:cxnSp>
      <p:sp>
        <p:nvSpPr>
          <p:cNvPr id="3" name="テキスト ボックス 2">
            <a:extLst>
              <a:ext uri="{FF2B5EF4-FFF2-40B4-BE49-F238E27FC236}">
                <a16:creationId xmlns:a16="http://schemas.microsoft.com/office/drawing/2014/main" id="{BA960A49-2C5D-57A1-C985-C4E20FAB43B1}"/>
              </a:ext>
            </a:extLst>
          </p:cNvPr>
          <p:cNvSpPr txBox="1"/>
          <p:nvPr/>
        </p:nvSpPr>
        <p:spPr>
          <a:xfrm>
            <a:off x="10607211" y="0"/>
            <a:ext cx="1584789" cy="369332"/>
          </a:xfrm>
          <a:prstGeom prst="rect">
            <a:avLst/>
          </a:prstGeom>
          <a:no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800" b="0" i="0" u="none" strike="noStrike" kern="1200" cap="none" spc="0" normalizeH="0" baseline="0" noProof="0" dirty="0">
                <a:ln>
                  <a:noFill/>
                </a:ln>
                <a:solidFill>
                  <a:srgbClr val="FFFFFF">
                    <a:lumMod val="50000"/>
                  </a:srgbClr>
                </a:solidFill>
                <a:effectLst/>
                <a:uLnTx/>
                <a:uFillTx/>
                <a:latin typeface="Meiryo" panose="020B0604030504040204" pitchFamily="34" charset="-128"/>
                <a:ea typeface="Meiryo" panose="020B0604030504040204" pitchFamily="34" charset="-128"/>
                <a:cs typeface="+mn-cs"/>
              </a:rPr>
              <a:t>SEC06-BP01</a:t>
            </a:r>
            <a:endParaRPr kumimoji="0" lang="ja-JP" altLang="en-US" sz="1800" b="0" i="0" u="none" strike="noStrike" kern="1200" cap="none" spc="0" normalizeH="0" baseline="0" noProof="0">
              <a:ln>
                <a:noFill/>
              </a:ln>
              <a:solidFill>
                <a:srgbClr val="FFFFFF">
                  <a:lumMod val="50000"/>
                </a:srgbClr>
              </a:solidFill>
              <a:effectLst/>
              <a:uLnTx/>
              <a:uFillTx/>
              <a:latin typeface="Meiryo" panose="020B0604030504040204" pitchFamily="34" charset="-128"/>
              <a:ea typeface="Meiryo" panose="020B0604030504040204" pitchFamily="34" charset="-128"/>
              <a:cs typeface="+mn-cs"/>
            </a:endParaRPr>
          </a:p>
        </p:txBody>
      </p:sp>
    </p:spTree>
    <p:extLst>
      <p:ext uri="{BB962C8B-B14F-4D97-AF65-F5344CB8AC3E}">
        <p14:creationId xmlns:p14="http://schemas.microsoft.com/office/powerpoint/2010/main" val="113270311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正方形/長方形 31">
            <a:extLst>
              <a:ext uri="{FF2B5EF4-FFF2-40B4-BE49-F238E27FC236}">
                <a16:creationId xmlns:a16="http://schemas.microsoft.com/office/drawing/2014/main" id="{F44CCA2E-4A52-422F-B0FD-53F37D9E6E4E}"/>
              </a:ext>
            </a:extLst>
          </p:cNvPr>
          <p:cNvSpPr/>
          <p:nvPr/>
        </p:nvSpPr>
        <p:spPr>
          <a:xfrm>
            <a:off x="442699" y="1125001"/>
            <a:ext cx="5365303" cy="639864"/>
          </a:xfrm>
          <a:prstGeom prst="rect">
            <a:avLst/>
          </a:prstGeom>
          <a:solidFill>
            <a:srgbClr val="232F3E"/>
          </a:solidFill>
          <a:ln>
            <a:no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ct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1" lang="ja-JP" altLang="en-US" sz="2667" b="0" i="0" u="none" strike="noStrike" kern="1200" cap="none" spc="0" normalizeH="0" baseline="0" noProof="0" dirty="0">
                <a:ln>
                  <a:noFill/>
                </a:ln>
                <a:gradFill>
                  <a:gsLst>
                    <a:gs pos="0">
                      <a:srgbClr val="FAFAFA"/>
                    </a:gs>
                    <a:gs pos="100000">
                      <a:srgbClr val="FAFAFA"/>
                    </a:gs>
                  </a:gsLst>
                  <a:lin ang="5400000" scaled="1"/>
                </a:gradFill>
                <a:effectLst/>
                <a:uLnTx/>
                <a:uFillTx/>
                <a:latin typeface="Meiryo" panose="020B0604030504040204" pitchFamily="34" charset="-128"/>
                <a:ea typeface="Meiryo" panose="020B0604030504040204" pitchFamily="34" charset="-128"/>
                <a:cs typeface="+mn-cs"/>
              </a:rPr>
              <a:t>メンテナンスの対象</a:t>
            </a:r>
          </a:p>
        </p:txBody>
      </p:sp>
      <p:sp>
        <p:nvSpPr>
          <p:cNvPr id="33" name="正方形/長方形 32">
            <a:extLst>
              <a:ext uri="{FF2B5EF4-FFF2-40B4-BE49-F238E27FC236}">
                <a16:creationId xmlns:a16="http://schemas.microsoft.com/office/drawing/2014/main" id="{8294CF15-0BA8-4A52-A0A3-59CBDB5B6FAB}"/>
              </a:ext>
            </a:extLst>
          </p:cNvPr>
          <p:cNvSpPr/>
          <p:nvPr/>
        </p:nvSpPr>
        <p:spPr>
          <a:xfrm>
            <a:off x="6096000" y="1125001"/>
            <a:ext cx="5760000" cy="63986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ct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1" lang="ja-JP" altLang="en-US" sz="2667"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補足</a:t>
            </a:r>
            <a:endParaRPr kumimoji="1" lang="en-US" altLang="ja-JP" sz="2667"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endParaRPr>
          </a:p>
        </p:txBody>
      </p:sp>
      <p:cxnSp>
        <p:nvCxnSpPr>
          <p:cNvPr id="34" name="直線コネクタ 33">
            <a:extLst>
              <a:ext uri="{FF2B5EF4-FFF2-40B4-BE49-F238E27FC236}">
                <a16:creationId xmlns:a16="http://schemas.microsoft.com/office/drawing/2014/main" id="{7E4E766C-65FB-4FDC-B8B0-308F0EC880E7}"/>
              </a:ext>
            </a:extLst>
          </p:cNvPr>
          <p:cNvCxnSpPr>
            <a:cxnSpLocks/>
          </p:cNvCxnSpPr>
          <p:nvPr/>
        </p:nvCxnSpPr>
        <p:spPr>
          <a:xfrm>
            <a:off x="6095820" y="1764864"/>
            <a:ext cx="5762429" cy="0"/>
          </a:xfrm>
          <a:prstGeom prst="line">
            <a:avLst/>
          </a:prstGeom>
          <a:ln>
            <a:solidFill>
              <a:srgbClr val="2A2E32"/>
            </a:solidFill>
          </a:ln>
          <a:effectLst/>
        </p:spPr>
        <p:style>
          <a:lnRef idx="2">
            <a:schemeClr val="accent1"/>
          </a:lnRef>
          <a:fillRef idx="0">
            <a:schemeClr val="accent1"/>
          </a:fillRef>
          <a:effectRef idx="1">
            <a:schemeClr val="accent1"/>
          </a:effectRef>
          <a:fontRef idx="minor">
            <a:schemeClr val="tx1"/>
          </a:fontRef>
        </p:style>
      </p:cxnSp>
      <p:sp>
        <p:nvSpPr>
          <p:cNvPr id="35" name="正方形/長方形 34">
            <a:extLst>
              <a:ext uri="{FF2B5EF4-FFF2-40B4-BE49-F238E27FC236}">
                <a16:creationId xmlns:a16="http://schemas.microsoft.com/office/drawing/2014/main" id="{8798DF54-7C11-46E2-93A2-8B66511D5480}"/>
              </a:ext>
            </a:extLst>
          </p:cNvPr>
          <p:cNvSpPr/>
          <p:nvPr/>
        </p:nvSpPr>
        <p:spPr>
          <a:xfrm>
            <a:off x="442698" y="1915799"/>
            <a:ext cx="5457359" cy="348248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square" lIns="48000" tIns="48000" rIns="48000" bIns="48000" rtlCol="0" anchor="t" anchorCtr="0">
            <a:spAutoFit/>
          </a:bodyPr>
          <a:lstStyle/>
          <a:p>
            <a:pPr marL="191992" marR="0" lvl="0" indent="-191992" algn="l" defTabSz="914363"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en-US" altLang="ja-JP" sz="2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AWS</a:t>
            </a:r>
            <a:r>
              <a:rPr kumimoji="1" lang="ja-JP" altLang="en-US" sz="2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は頻繁にインフラのアップデート・メンテナンスを実施している</a:t>
            </a:r>
            <a:endParaRPr kumimoji="1" lang="en-US" altLang="ja-JP" sz="2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endParaRPr>
          </a:p>
          <a:p>
            <a:pPr marL="191992" marR="0" lvl="0" indent="-191992" algn="l" defTabSz="914363"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ja-JP" altLang="en-US" sz="2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多くはインスタンスに対して透過的に実施するが、以下のように、お客様影響が発生するものがある</a:t>
            </a:r>
            <a:endParaRPr kumimoji="1" lang="en-US" altLang="ja-JP" sz="2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endParaRPr>
          </a:p>
          <a:p>
            <a:pPr marL="596876" marR="0" lvl="1" indent="-355586" algn="l" defTabSz="914363"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1" lang="en-US" altLang="ja-JP" sz="2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EC2</a:t>
            </a:r>
            <a:r>
              <a:rPr kumimoji="1" lang="ja-JP" altLang="en-US" sz="2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のメンテナンス</a:t>
            </a:r>
            <a:endParaRPr kumimoji="1" lang="en-US" altLang="ja-JP" sz="2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endParaRPr>
          </a:p>
          <a:p>
            <a:pPr marL="596876" marR="0" lvl="1" indent="-355586" algn="l" defTabSz="914363"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1" lang="en-US" altLang="ja-JP" sz="2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RDS</a:t>
            </a:r>
            <a:r>
              <a:rPr kumimoji="1" lang="ja-JP" altLang="en-US" sz="2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のメンテナンス</a:t>
            </a:r>
            <a:endParaRPr kumimoji="1" lang="en-US" altLang="ja-JP" sz="2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endParaRPr>
          </a:p>
          <a:p>
            <a:pPr marL="596876" marR="0" lvl="1" indent="-355586" algn="l" defTabSz="914363"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1" lang="en-US" altLang="ja-JP" sz="2000" b="0" i="0" u="none" strike="noStrike" kern="1200" cap="none" spc="0" normalizeH="0" baseline="0" noProof="0" dirty="0" err="1">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DirectConnect</a:t>
            </a:r>
            <a:r>
              <a:rPr kumimoji="1" lang="ja-JP" altLang="en-US" sz="2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回線のメンテナンス</a:t>
            </a:r>
            <a:endParaRPr kumimoji="1" lang="en-US" altLang="ja-JP" sz="2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endParaRPr>
          </a:p>
          <a:p>
            <a:pPr marL="596876" marR="0" lvl="1" indent="-355586" algn="l" defTabSz="914363"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1" lang="ja-JP" altLang="en-US" sz="2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その他緊急メンテナンスなど</a:t>
            </a:r>
            <a:endParaRPr kumimoji="1" lang="en-US" altLang="ja-JP" sz="2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endParaRPr>
          </a:p>
          <a:p>
            <a:pPr marL="241290" marR="0" lvl="1" indent="0" algn="l" defTabSz="914363" rtl="0" eaLnBrk="1" fontAlgn="auto" latinLnBrk="0" hangingPunct="1">
              <a:lnSpc>
                <a:spcPct val="100000"/>
              </a:lnSpc>
              <a:spcBef>
                <a:spcPts val="0"/>
              </a:spcBef>
              <a:spcAft>
                <a:spcPts val="0"/>
              </a:spcAft>
              <a:buClrTx/>
              <a:buSzTx/>
              <a:buFontTx/>
              <a:buNone/>
              <a:tabLst/>
              <a:defRPr/>
            </a:pPr>
            <a:endParaRPr kumimoji="1" lang="en-US" altLang="ja-JP" sz="2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endParaRPr>
          </a:p>
          <a:p>
            <a:pPr marL="241290" marR="0" lvl="1" indent="0" algn="l" defTabSz="914363" rtl="0" eaLnBrk="1" fontAlgn="auto" latinLnBrk="0" hangingPunct="1">
              <a:lnSpc>
                <a:spcPct val="100000"/>
              </a:lnSpc>
              <a:spcBef>
                <a:spcPts val="0"/>
              </a:spcBef>
              <a:spcAft>
                <a:spcPts val="0"/>
              </a:spcAft>
              <a:buClrTx/>
              <a:buSzTx/>
              <a:buFontTx/>
              <a:buNone/>
              <a:tabLst/>
              <a:defRPr/>
            </a:pPr>
            <a:r>
              <a:rPr kumimoji="1" lang="en-US" altLang="ja-JP" sz="2000" b="0" i="0" u="sng"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a:t>
            </a:r>
            <a:r>
              <a:rPr kumimoji="1" lang="ja-JP" altLang="en-US" sz="2000" b="0" i="0" u="sng"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代表例のため、サービスごとの確認が必要</a:t>
            </a:r>
            <a:endParaRPr kumimoji="1" lang="en-US" altLang="ja-JP" sz="2000" b="0" i="0" u="sng"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endParaRPr>
          </a:p>
        </p:txBody>
      </p:sp>
      <p:sp>
        <p:nvSpPr>
          <p:cNvPr id="36" name="正方形/長方形 35">
            <a:extLst>
              <a:ext uri="{FF2B5EF4-FFF2-40B4-BE49-F238E27FC236}">
                <a16:creationId xmlns:a16="http://schemas.microsoft.com/office/drawing/2014/main" id="{8294CF15-0BA8-4A52-A0A3-59CBDB5B6FAB}"/>
              </a:ext>
            </a:extLst>
          </p:cNvPr>
          <p:cNvSpPr/>
          <p:nvPr/>
        </p:nvSpPr>
        <p:spPr>
          <a:xfrm>
            <a:off x="6096000" y="1915797"/>
            <a:ext cx="5760000" cy="3241202"/>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t"/>
          <a:lstStyle/>
          <a:p>
            <a:pPr marL="237057" marR="0" lvl="0" indent="-237057" algn="l" defTabSz="914363" rtl="0" eaLnBrk="1" fontAlgn="auto" latinLnBrk="0" hangingPunct="1">
              <a:lnSpc>
                <a:spcPct val="100000"/>
              </a:lnSpc>
              <a:spcBef>
                <a:spcPts val="800"/>
              </a:spcBef>
              <a:spcAft>
                <a:spcPts val="0"/>
              </a:spcAft>
              <a:buClrTx/>
              <a:buSzTx/>
              <a:buFont typeface="Arial" panose="020B0604020202020204" pitchFamily="34" charset="0"/>
              <a:buChar char="•"/>
              <a:tabLst/>
              <a:defRPr/>
            </a:pPr>
            <a:r>
              <a:rPr kumimoji="1" lang="ja-JP" altLang="en-US" sz="2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メンテナンスは、マネジメントコンソール、</a:t>
            </a:r>
            <a:r>
              <a:rPr kumimoji="1" lang="en-US" altLang="ja-JP" sz="2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API</a:t>
            </a:r>
            <a:r>
              <a:rPr kumimoji="1" lang="ja-JP" altLang="en-US" sz="2000" b="0" i="0" u="none" strike="noStrike" kern="1200" cap="none" spc="0" normalizeH="0" baseline="0" noProof="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コマンドライン、</a:t>
            </a:r>
            <a:r>
              <a:rPr kumimoji="1" lang="en-US" altLang="ja-JP" sz="2000" b="0" i="0" u="none" strike="noStrike" kern="1200" cap="none" spc="0" normalizeH="0" baseline="0" noProof="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Health </a:t>
            </a:r>
            <a:r>
              <a:rPr kumimoji="1" lang="en-US" altLang="ja-JP" sz="2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Dashboard</a:t>
            </a:r>
            <a:r>
              <a:rPr kumimoji="1" lang="ja-JP" altLang="en-US" sz="2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等を通じて確認できる</a:t>
            </a:r>
            <a:endParaRPr kumimoji="1" lang="en-US" altLang="ja-JP" sz="2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endParaRPr>
          </a:p>
          <a:p>
            <a:pPr marL="237057" marR="0" lvl="0" indent="-237057" algn="l" defTabSz="914363" rtl="0" eaLnBrk="1" fontAlgn="auto" latinLnBrk="0" hangingPunct="1">
              <a:lnSpc>
                <a:spcPct val="100000"/>
              </a:lnSpc>
              <a:spcBef>
                <a:spcPts val="800"/>
              </a:spcBef>
              <a:spcAft>
                <a:spcPts val="0"/>
              </a:spcAft>
              <a:buClrTx/>
              <a:buSzTx/>
              <a:buFont typeface="Arial" panose="020B0604020202020204" pitchFamily="34" charset="0"/>
              <a:buChar char="•"/>
              <a:tabLst/>
              <a:defRPr/>
            </a:pPr>
            <a:r>
              <a:rPr kumimoji="1" lang="ja-JP" altLang="en-US" sz="2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ルートユーザに登録されているメールアドレスに通知されることもある</a:t>
            </a:r>
            <a:endParaRPr kumimoji="1" lang="en-US" altLang="ja-JP" sz="2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endParaRPr>
          </a:p>
        </p:txBody>
      </p:sp>
      <p:sp>
        <p:nvSpPr>
          <p:cNvPr id="2" name="タイトル 1">
            <a:extLst>
              <a:ext uri="{FF2B5EF4-FFF2-40B4-BE49-F238E27FC236}">
                <a16:creationId xmlns:a16="http://schemas.microsoft.com/office/drawing/2014/main" id="{7D2344EA-3443-DA44-B1E2-BF1E8C61C6FB}"/>
              </a:ext>
            </a:extLst>
          </p:cNvPr>
          <p:cNvSpPr>
            <a:spLocks noGrp="1"/>
          </p:cNvSpPr>
          <p:nvPr>
            <p:ph type="title"/>
          </p:nvPr>
        </p:nvSpPr>
        <p:spPr/>
        <p:txBody>
          <a:bodyPr vert="horz" lIns="91440" tIns="45720" rIns="91440" bIns="45720" rtlCol="0" anchor="t">
            <a:noAutofit/>
          </a:bodyPr>
          <a:lstStyle/>
          <a:p>
            <a:r>
              <a:rPr lang="ja-JP" altLang="en-US" sz="2800" b="0"/>
              <a:t>参考：</a:t>
            </a:r>
            <a:r>
              <a:rPr lang="en-US" altLang="ja-JP" sz="2800" b="0" dirty="0"/>
              <a:t>AWS</a:t>
            </a:r>
            <a:r>
              <a:rPr lang="ja-JP" altLang="en-US" sz="2800" b="0"/>
              <a:t>メンテナンス対応</a:t>
            </a:r>
          </a:p>
        </p:txBody>
      </p:sp>
      <p:sp>
        <p:nvSpPr>
          <p:cNvPr id="3" name="テキスト ボックス 2">
            <a:extLst>
              <a:ext uri="{FF2B5EF4-FFF2-40B4-BE49-F238E27FC236}">
                <a16:creationId xmlns:a16="http://schemas.microsoft.com/office/drawing/2014/main" id="{4AD3D2A6-C833-DD4C-6E08-A33599A83A94}"/>
              </a:ext>
            </a:extLst>
          </p:cNvPr>
          <p:cNvSpPr txBox="1"/>
          <p:nvPr/>
        </p:nvSpPr>
        <p:spPr>
          <a:xfrm>
            <a:off x="10607211" y="0"/>
            <a:ext cx="1584789" cy="369332"/>
          </a:xfrm>
          <a:prstGeom prst="rect">
            <a:avLst/>
          </a:prstGeom>
          <a:no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800" b="0" i="0" u="none" strike="noStrike" kern="1200" cap="none" spc="0" normalizeH="0" baseline="0" noProof="0" dirty="0">
                <a:ln>
                  <a:noFill/>
                </a:ln>
                <a:solidFill>
                  <a:srgbClr val="FFFFFF">
                    <a:lumMod val="50000"/>
                  </a:srgbClr>
                </a:solidFill>
                <a:effectLst/>
                <a:uLnTx/>
                <a:uFillTx/>
                <a:latin typeface="Meiryo" panose="020B0604030504040204" pitchFamily="34" charset="-128"/>
                <a:ea typeface="Meiryo" panose="020B0604030504040204" pitchFamily="34" charset="-128"/>
                <a:cs typeface="+mn-cs"/>
              </a:rPr>
              <a:t>SEC06-BP01</a:t>
            </a:r>
            <a:endParaRPr kumimoji="0" lang="ja-JP" altLang="en-US" sz="1800" b="0" i="0" u="none" strike="noStrike" kern="1200" cap="none" spc="0" normalizeH="0" baseline="0" noProof="0">
              <a:ln>
                <a:noFill/>
              </a:ln>
              <a:solidFill>
                <a:srgbClr val="FFFFFF">
                  <a:lumMod val="50000"/>
                </a:srgbClr>
              </a:solidFill>
              <a:effectLst/>
              <a:uLnTx/>
              <a:uFillTx/>
              <a:latin typeface="Meiryo" panose="020B0604030504040204" pitchFamily="34" charset="-128"/>
              <a:ea typeface="Meiryo" panose="020B0604030504040204" pitchFamily="34" charset="-128"/>
              <a:cs typeface="+mn-cs"/>
            </a:endParaRPr>
          </a:p>
        </p:txBody>
      </p:sp>
    </p:spTree>
    <p:extLst>
      <p:ext uri="{BB962C8B-B14F-4D97-AF65-F5344CB8AC3E}">
        <p14:creationId xmlns:p14="http://schemas.microsoft.com/office/powerpoint/2010/main" val="94997602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正方形/長方形 12">
            <a:extLst>
              <a:ext uri="{FF2B5EF4-FFF2-40B4-BE49-F238E27FC236}">
                <a16:creationId xmlns:a16="http://schemas.microsoft.com/office/drawing/2014/main" id="{F44CCA2E-4A52-422F-B0FD-53F37D9E6E4E}"/>
              </a:ext>
            </a:extLst>
          </p:cNvPr>
          <p:cNvSpPr/>
          <p:nvPr/>
        </p:nvSpPr>
        <p:spPr>
          <a:xfrm>
            <a:off x="442699" y="1125001"/>
            <a:ext cx="5365303" cy="639864"/>
          </a:xfrm>
          <a:prstGeom prst="rect">
            <a:avLst/>
          </a:prstGeom>
          <a:solidFill>
            <a:srgbClr val="232F3E"/>
          </a:solidFill>
          <a:ln>
            <a:no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ct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1" lang="ja-JP" altLang="en-US" sz="2667" b="0" i="0" u="none" strike="noStrike" kern="1200" cap="none" spc="0" normalizeH="0" baseline="0" noProof="0" dirty="0">
                <a:ln>
                  <a:noFill/>
                </a:ln>
                <a:gradFill>
                  <a:gsLst>
                    <a:gs pos="0">
                      <a:srgbClr val="FAFAFA"/>
                    </a:gs>
                    <a:gs pos="100000">
                      <a:srgbClr val="FAFAFA"/>
                    </a:gs>
                  </a:gsLst>
                  <a:lin ang="5400000" scaled="1"/>
                </a:gradFill>
                <a:effectLst/>
                <a:uLnTx/>
                <a:uFillTx/>
                <a:latin typeface="Meiryo" panose="020B0604030504040204" pitchFamily="34" charset="-128"/>
                <a:ea typeface="Meiryo" panose="020B0604030504040204" pitchFamily="34" charset="-128"/>
                <a:cs typeface="+mn-cs"/>
              </a:rPr>
              <a:t>概要</a:t>
            </a:r>
          </a:p>
        </p:txBody>
      </p:sp>
      <p:sp>
        <p:nvSpPr>
          <p:cNvPr id="14" name="正方形/長方形 13">
            <a:extLst>
              <a:ext uri="{FF2B5EF4-FFF2-40B4-BE49-F238E27FC236}">
                <a16:creationId xmlns:a16="http://schemas.microsoft.com/office/drawing/2014/main" id="{8294CF15-0BA8-4A52-A0A3-59CBDB5B6FAB}"/>
              </a:ext>
            </a:extLst>
          </p:cNvPr>
          <p:cNvSpPr/>
          <p:nvPr/>
        </p:nvSpPr>
        <p:spPr>
          <a:xfrm>
            <a:off x="6096000" y="1125001"/>
            <a:ext cx="5760000" cy="63986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ct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1" lang="en-US" altLang="ja-JP" sz="2667"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DB</a:t>
            </a:r>
            <a:r>
              <a:rPr kumimoji="1" lang="ja-JP" altLang="en-US" sz="2667"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エンジンアップグレードの種類</a:t>
            </a:r>
            <a:endParaRPr kumimoji="1" lang="en-US" altLang="ja-JP" sz="2667"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endParaRPr>
          </a:p>
        </p:txBody>
      </p:sp>
      <p:cxnSp>
        <p:nvCxnSpPr>
          <p:cNvPr id="15" name="直線コネクタ 14">
            <a:extLst>
              <a:ext uri="{FF2B5EF4-FFF2-40B4-BE49-F238E27FC236}">
                <a16:creationId xmlns:a16="http://schemas.microsoft.com/office/drawing/2014/main" id="{7E4E766C-65FB-4FDC-B8B0-308F0EC880E7}"/>
              </a:ext>
            </a:extLst>
          </p:cNvPr>
          <p:cNvCxnSpPr>
            <a:cxnSpLocks/>
          </p:cNvCxnSpPr>
          <p:nvPr/>
        </p:nvCxnSpPr>
        <p:spPr>
          <a:xfrm>
            <a:off x="6095820" y="1764864"/>
            <a:ext cx="5762429" cy="0"/>
          </a:xfrm>
          <a:prstGeom prst="line">
            <a:avLst/>
          </a:prstGeom>
          <a:ln>
            <a:solidFill>
              <a:srgbClr val="2A2E32"/>
            </a:solidFill>
          </a:ln>
          <a:effectLst/>
        </p:spPr>
        <p:style>
          <a:lnRef idx="2">
            <a:schemeClr val="accent1"/>
          </a:lnRef>
          <a:fillRef idx="0">
            <a:schemeClr val="accent1"/>
          </a:fillRef>
          <a:effectRef idx="1">
            <a:schemeClr val="accent1"/>
          </a:effectRef>
          <a:fontRef idx="minor">
            <a:schemeClr val="tx1"/>
          </a:fontRef>
        </p:style>
      </p:cxnSp>
      <p:sp>
        <p:nvSpPr>
          <p:cNvPr id="16" name="正方形/長方形 15">
            <a:extLst>
              <a:ext uri="{FF2B5EF4-FFF2-40B4-BE49-F238E27FC236}">
                <a16:creationId xmlns:a16="http://schemas.microsoft.com/office/drawing/2014/main" id="{8798DF54-7C11-46E2-93A2-8B66511D5480}"/>
              </a:ext>
            </a:extLst>
          </p:cNvPr>
          <p:cNvSpPr/>
          <p:nvPr/>
        </p:nvSpPr>
        <p:spPr>
          <a:xfrm>
            <a:off x="442698" y="1915799"/>
            <a:ext cx="5365302" cy="409803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square" lIns="48000" tIns="48000" rIns="48000" bIns="48000" rtlCol="0" anchor="t" anchorCtr="0">
            <a:spAutoFit/>
          </a:bodyPr>
          <a:lstStyle/>
          <a:p>
            <a:pPr marL="191992" marR="0" lvl="0" indent="-191992" algn="l" defTabSz="914363"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en-US" altLang="ja-JP" sz="2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RDS</a:t>
            </a:r>
            <a:r>
              <a:rPr kumimoji="1" lang="ja-JP" altLang="en-US" sz="2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ではリソースのメンテナンスを定期的に実行。時間枠として、週次のメンテナンスウィンドウを設定いただく</a:t>
            </a:r>
            <a:endParaRPr kumimoji="1" lang="en-US" altLang="ja-JP" sz="2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endParaRPr>
          </a:p>
          <a:p>
            <a:pPr marL="191992" marR="0" lvl="0" indent="-191992" algn="l" defTabSz="914363"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en-US" altLang="ja-JP" sz="2000" b="1"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OS</a:t>
            </a:r>
            <a:r>
              <a:rPr kumimoji="1" lang="ja-JP" altLang="en-US" sz="2000" b="1"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パッチ更新</a:t>
            </a:r>
            <a:endParaRPr kumimoji="1" lang="en-US" altLang="ja-JP" sz="2000" b="1"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endParaRPr>
          </a:p>
          <a:p>
            <a:pPr marL="478348" marR="0" lvl="1" indent="-237057" algn="l" defTabSz="914363"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1" lang="ja-JP" altLang="en-US" sz="2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セキュリティアップデート</a:t>
            </a:r>
            <a:r>
              <a:rPr kumimoji="1" lang="en-US" altLang="ja-JP" sz="2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a:t>
            </a:r>
            <a:r>
              <a:rPr kumimoji="1" lang="ja-JP" altLang="en-US" sz="2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数か月に</a:t>
            </a:r>
            <a:r>
              <a:rPr kumimoji="1" lang="en-US" altLang="ja-JP" sz="2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1</a:t>
            </a:r>
            <a:r>
              <a:rPr kumimoji="1" lang="ja-JP" altLang="en-US" sz="2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回</a:t>
            </a:r>
            <a:r>
              <a:rPr kumimoji="1" lang="en-US" altLang="ja-JP" sz="2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a:t>
            </a:r>
          </a:p>
          <a:p>
            <a:pPr marL="478348" marR="0" lvl="1" indent="-237057" algn="l" defTabSz="914363"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1" lang="ja-JP" altLang="en-US" sz="2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希望のメンテナンスウィンドウを調整可能</a:t>
            </a:r>
            <a:endParaRPr kumimoji="1" lang="en-US" altLang="ja-JP" sz="2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endParaRPr>
          </a:p>
          <a:p>
            <a:pPr marL="478348" marR="0" lvl="1" indent="-237057" algn="l" defTabSz="914363"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1" lang="ja-JP" altLang="en-US" sz="2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マルチ</a:t>
            </a:r>
            <a:r>
              <a:rPr kumimoji="1" lang="en-US" altLang="ja-JP" sz="2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AZ</a:t>
            </a:r>
            <a:r>
              <a:rPr kumimoji="1" lang="ja-JP" altLang="en-US" sz="2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配置とすることでダウンタイムをフェールオーバー時間に最小化できる</a:t>
            </a:r>
            <a:endParaRPr kumimoji="1" lang="en-US" altLang="ja-JP" sz="2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endParaRPr>
          </a:p>
          <a:p>
            <a:pPr marL="191992" marR="0" lvl="0" indent="-191992" algn="l" defTabSz="914363"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en-US" altLang="ja-JP" sz="2000" b="1"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DB</a:t>
            </a:r>
            <a:r>
              <a:rPr kumimoji="1" lang="ja-JP" altLang="en-US" sz="2000" b="1"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エンジンアップグレード</a:t>
            </a:r>
            <a:endParaRPr kumimoji="1" lang="en-US" altLang="ja-JP" sz="2000" b="1"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endParaRPr>
          </a:p>
          <a:p>
            <a:pPr marL="478348" marR="0" lvl="1" indent="-237057" algn="l" defTabSz="914363"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1" lang="ja-JP" altLang="en-US" sz="2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プライマリ・セカンダリを同時にアップグレードするため、ダウンタイムが発生</a:t>
            </a:r>
            <a:endParaRPr kumimoji="1" lang="en-US" altLang="ja-JP" sz="2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endParaRPr>
          </a:p>
          <a:p>
            <a:pPr marL="478348" marR="0" lvl="1" indent="-237057" algn="l" defTabSz="914363"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1" lang="ja-JP" altLang="en-US" sz="2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アップグレードの種類は右記参照</a:t>
            </a:r>
            <a:endParaRPr kumimoji="1" lang="en-US" altLang="ja-JP" sz="2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endParaRPr>
          </a:p>
        </p:txBody>
      </p:sp>
      <p:sp>
        <p:nvSpPr>
          <p:cNvPr id="17" name="正方形/長方形 56">
            <a:extLst>
              <a:ext uri="{FF2B5EF4-FFF2-40B4-BE49-F238E27FC236}">
                <a16:creationId xmlns:a16="http://schemas.microsoft.com/office/drawing/2014/main" id="{16C92C17-0FEA-D142-B64E-49F30C007061}"/>
              </a:ext>
            </a:extLst>
          </p:cNvPr>
          <p:cNvSpPr/>
          <p:nvPr/>
        </p:nvSpPr>
        <p:spPr>
          <a:xfrm>
            <a:off x="7632000" y="2300633"/>
            <a:ext cx="2880000" cy="1344000"/>
          </a:xfrm>
          <a:prstGeom prst="rect">
            <a:avLst/>
          </a:prstGeom>
          <a:solidFill>
            <a:schemeClr val="bg1"/>
          </a:soli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lIns="192000" tIns="64000" rIns="64000" bIns="64000" rtlCol="0" anchor="ctr"/>
          <a:lstStyle/>
          <a:p>
            <a:pPr marL="0" marR="0" lvl="0" indent="0" algn="l" defTabSz="914363" rtl="0" eaLnBrk="1" fontAlgn="auto" latinLnBrk="0" hangingPunct="1">
              <a:lnSpc>
                <a:spcPct val="100000"/>
              </a:lnSpc>
              <a:spcBef>
                <a:spcPts val="0"/>
              </a:spcBef>
              <a:spcAft>
                <a:spcPts val="0"/>
              </a:spcAft>
              <a:buClrTx/>
              <a:buSzTx/>
              <a:buFontTx/>
              <a:buNone/>
              <a:tabLst/>
              <a:defRPr/>
            </a:pPr>
            <a:r>
              <a:rPr kumimoji="1" lang="ja-JP" altLang="en-US" sz="1667"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互換性のない変更が導入される場合がある。</a:t>
            </a:r>
            <a:endParaRPr kumimoji="1" lang="en-US" altLang="ja-JP" sz="1667"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endParaRPr>
          </a:p>
          <a:p>
            <a:pPr marL="0" marR="0" lvl="0" indent="0" algn="l" defTabSz="914363" rtl="0" eaLnBrk="1" fontAlgn="auto" latinLnBrk="0" hangingPunct="1">
              <a:lnSpc>
                <a:spcPct val="100000"/>
              </a:lnSpc>
              <a:spcBef>
                <a:spcPts val="0"/>
              </a:spcBef>
              <a:spcAft>
                <a:spcPts val="0"/>
              </a:spcAft>
              <a:buClrTx/>
              <a:buSzTx/>
              <a:buFontTx/>
              <a:buNone/>
              <a:tabLst/>
              <a:defRPr/>
            </a:pPr>
            <a:r>
              <a:rPr kumimoji="1" lang="ja-JP" altLang="en-US" sz="1667"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また、該当バージョンのサポート終了など</a:t>
            </a:r>
          </a:p>
        </p:txBody>
      </p:sp>
      <p:sp>
        <p:nvSpPr>
          <p:cNvPr id="18" name="正方形/長方形 56">
            <a:extLst>
              <a:ext uri="{FF2B5EF4-FFF2-40B4-BE49-F238E27FC236}">
                <a16:creationId xmlns:a16="http://schemas.microsoft.com/office/drawing/2014/main" id="{16C92C17-0FEA-D142-B64E-49F30C007061}"/>
              </a:ext>
            </a:extLst>
          </p:cNvPr>
          <p:cNvSpPr/>
          <p:nvPr/>
        </p:nvSpPr>
        <p:spPr>
          <a:xfrm>
            <a:off x="10608000" y="2300633"/>
            <a:ext cx="1248000" cy="1344000"/>
          </a:xfrm>
          <a:prstGeom prst="rect">
            <a:avLst/>
          </a:prstGeom>
          <a:solidFill>
            <a:schemeClr val="bg1"/>
          </a:soli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lIns="192000" tIns="64000" rIns="64000" bIns="64000" rtlCol="0" anchor="ctr"/>
          <a:lstStyle/>
          <a:p>
            <a:pPr marL="0" marR="0" lvl="0" indent="0" algn="l" defTabSz="914363" rtl="0" eaLnBrk="1" fontAlgn="auto" latinLnBrk="0" hangingPunct="1">
              <a:lnSpc>
                <a:spcPct val="100000"/>
              </a:lnSpc>
              <a:spcBef>
                <a:spcPts val="0"/>
              </a:spcBef>
              <a:spcAft>
                <a:spcPts val="0"/>
              </a:spcAft>
              <a:buClrTx/>
              <a:buSzTx/>
              <a:buFontTx/>
              <a:buNone/>
              <a:tabLst/>
              <a:defRPr/>
            </a:pPr>
            <a:r>
              <a:rPr kumimoji="1" lang="ja-JP" altLang="en-US" sz="1667"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なし</a:t>
            </a:r>
          </a:p>
        </p:txBody>
      </p:sp>
      <p:sp>
        <p:nvSpPr>
          <p:cNvPr id="19" name="正方形/長方形 56">
            <a:extLst>
              <a:ext uri="{FF2B5EF4-FFF2-40B4-BE49-F238E27FC236}">
                <a16:creationId xmlns:a16="http://schemas.microsoft.com/office/drawing/2014/main" id="{16C92C17-0FEA-D142-B64E-49F30C007061}"/>
              </a:ext>
            </a:extLst>
          </p:cNvPr>
          <p:cNvSpPr/>
          <p:nvPr/>
        </p:nvSpPr>
        <p:spPr>
          <a:xfrm>
            <a:off x="7632000" y="3740633"/>
            <a:ext cx="2880000" cy="1344000"/>
          </a:xfrm>
          <a:prstGeom prst="rect">
            <a:avLst/>
          </a:prstGeom>
          <a:solidFill>
            <a:schemeClr val="bg1"/>
          </a:soli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lIns="192000" tIns="64000" rIns="64000" bIns="64000" rtlCol="0" anchor="ctr"/>
          <a:lstStyle/>
          <a:p>
            <a:pPr marL="0" marR="0" lvl="0" indent="0" algn="l" defTabSz="914363" rtl="0" eaLnBrk="1" fontAlgn="auto" latinLnBrk="0" hangingPunct="1">
              <a:lnSpc>
                <a:spcPct val="100000"/>
              </a:lnSpc>
              <a:spcBef>
                <a:spcPts val="0"/>
              </a:spcBef>
              <a:spcAft>
                <a:spcPts val="0"/>
              </a:spcAft>
              <a:buClrTx/>
              <a:buSzTx/>
              <a:buFontTx/>
              <a:buNone/>
              <a:tabLst/>
              <a:defRPr/>
            </a:pPr>
            <a:r>
              <a:rPr kumimoji="1" lang="ja-JP" altLang="en-US" sz="1667"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下位互換性がある変更のみが含まれる。</a:t>
            </a:r>
            <a:endParaRPr kumimoji="1" lang="en-US" altLang="ja-JP" sz="1667"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endParaRPr>
          </a:p>
          <a:p>
            <a:pPr marL="0" marR="0" lvl="0" indent="0" algn="l" defTabSz="914363" rtl="0" eaLnBrk="1" fontAlgn="auto" latinLnBrk="0" hangingPunct="1">
              <a:lnSpc>
                <a:spcPct val="100000"/>
              </a:lnSpc>
              <a:spcBef>
                <a:spcPts val="0"/>
              </a:spcBef>
              <a:spcAft>
                <a:spcPts val="0"/>
              </a:spcAft>
              <a:buClrTx/>
              <a:buSzTx/>
              <a:buFontTx/>
              <a:buNone/>
              <a:tabLst/>
              <a:defRPr/>
            </a:pPr>
            <a:r>
              <a:rPr kumimoji="1" lang="en-US" altLang="ja-JP" sz="1667"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DB</a:t>
            </a:r>
            <a:r>
              <a:rPr kumimoji="1" lang="ja-JP" altLang="en-US" sz="1667"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製品の機能追加、動作改善など</a:t>
            </a:r>
          </a:p>
        </p:txBody>
      </p:sp>
      <p:sp>
        <p:nvSpPr>
          <p:cNvPr id="20" name="正方形/長方形 56">
            <a:extLst>
              <a:ext uri="{FF2B5EF4-FFF2-40B4-BE49-F238E27FC236}">
                <a16:creationId xmlns:a16="http://schemas.microsoft.com/office/drawing/2014/main" id="{16C92C17-0FEA-D142-B64E-49F30C007061}"/>
              </a:ext>
            </a:extLst>
          </p:cNvPr>
          <p:cNvSpPr/>
          <p:nvPr/>
        </p:nvSpPr>
        <p:spPr>
          <a:xfrm>
            <a:off x="10608000" y="3740633"/>
            <a:ext cx="1248000" cy="1344000"/>
          </a:xfrm>
          <a:prstGeom prst="rect">
            <a:avLst/>
          </a:prstGeom>
          <a:solidFill>
            <a:schemeClr val="bg1"/>
          </a:soli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lIns="192000" tIns="64000" rIns="64000" bIns="64000" rtlCol="0" anchor="ctr"/>
          <a:lstStyle/>
          <a:p>
            <a:pPr marL="0" marR="0" lvl="0" indent="0" algn="l" defTabSz="914363" rtl="0" eaLnBrk="1" fontAlgn="auto" latinLnBrk="0" hangingPunct="1">
              <a:lnSpc>
                <a:spcPct val="100000"/>
              </a:lnSpc>
              <a:spcBef>
                <a:spcPts val="0"/>
              </a:spcBef>
              <a:spcAft>
                <a:spcPts val="0"/>
              </a:spcAft>
              <a:buClrTx/>
              <a:buSzTx/>
              <a:buFontTx/>
              <a:buNone/>
              <a:tabLst/>
              <a:defRPr/>
            </a:pPr>
            <a:r>
              <a:rPr kumimoji="1" lang="ja-JP" altLang="en-US" sz="1667"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あり</a:t>
            </a:r>
          </a:p>
        </p:txBody>
      </p:sp>
      <p:sp>
        <p:nvSpPr>
          <p:cNvPr id="21" name="正方形/長方形 56">
            <a:extLst>
              <a:ext uri="{FF2B5EF4-FFF2-40B4-BE49-F238E27FC236}">
                <a16:creationId xmlns:a16="http://schemas.microsoft.com/office/drawing/2014/main" id="{16C92C17-0FEA-D142-B64E-49F30C007061}"/>
              </a:ext>
            </a:extLst>
          </p:cNvPr>
          <p:cNvSpPr/>
          <p:nvPr/>
        </p:nvSpPr>
        <p:spPr>
          <a:xfrm>
            <a:off x="5998028" y="2300633"/>
            <a:ext cx="1537972" cy="1344000"/>
          </a:xfrm>
          <a:prstGeom prst="rect">
            <a:avLst/>
          </a:prstGeom>
          <a:solidFill>
            <a:schemeClr val="tx1">
              <a:lumMod val="20000"/>
              <a:lumOff val="80000"/>
            </a:schemeClr>
          </a:soli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lIns="192000" tIns="64000" rIns="64000" bIns="64000" rtlCol="0" anchor="ct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1" lang="ja-JP" altLang="en-US" sz="1667"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メジャー</a:t>
            </a:r>
            <a:endParaRPr kumimoji="1" lang="en-US" altLang="ja-JP" sz="1667"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endParaRPr>
          </a:p>
          <a:p>
            <a:pPr marL="0" marR="0" lvl="0" indent="0" algn="ctr" defTabSz="914363" rtl="0" eaLnBrk="1" fontAlgn="auto" latinLnBrk="0" hangingPunct="1">
              <a:lnSpc>
                <a:spcPct val="100000"/>
              </a:lnSpc>
              <a:spcBef>
                <a:spcPts val="0"/>
              </a:spcBef>
              <a:spcAft>
                <a:spcPts val="0"/>
              </a:spcAft>
              <a:buClrTx/>
              <a:buSzTx/>
              <a:buFontTx/>
              <a:buNone/>
              <a:tabLst/>
              <a:defRPr/>
            </a:pPr>
            <a:r>
              <a:rPr kumimoji="1" lang="ja-JP" altLang="en-US" sz="1667"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アップデート</a:t>
            </a:r>
          </a:p>
        </p:txBody>
      </p:sp>
      <p:sp>
        <p:nvSpPr>
          <p:cNvPr id="22" name="正方形/長方形 56">
            <a:extLst>
              <a:ext uri="{FF2B5EF4-FFF2-40B4-BE49-F238E27FC236}">
                <a16:creationId xmlns:a16="http://schemas.microsoft.com/office/drawing/2014/main" id="{16C92C17-0FEA-D142-B64E-49F30C007061}"/>
              </a:ext>
            </a:extLst>
          </p:cNvPr>
          <p:cNvSpPr/>
          <p:nvPr/>
        </p:nvSpPr>
        <p:spPr>
          <a:xfrm>
            <a:off x="5998028" y="3740633"/>
            <a:ext cx="1537972" cy="1344000"/>
          </a:xfrm>
          <a:prstGeom prst="rect">
            <a:avLst/>
          </a:prstGeom>
          <a:solidFill>
            <a:schemeClr val="tx1">
              <a:lumMod val="20000"/>
              <a:lumOff val="80000"/>
            </a:schemeClr>
          </a:soli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lIns="192000" tIns="64000" rIns="64000" bIns="64000" rtlCol="0" anchor="ct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1" lang="ja-JP" altLang="en-US" sz="1667"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マイナー</a:t>
            </a:r>
            <a:endParaRPr kumimoji="1" lang="en-US" altLang="ja-JP" sz="1667"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endParaRPr>
          </a:p>
          <a:p>
            <a:pPr marL="0" marR="0" lvl="0" indent="0" algn="ctr" defTabSz="914363" rtl="0" eaLnBrk="1" fontAlgn="auto" latinLnBrk="0" hangingPunct="1">
              <a:lnSpc>
                <a:spcPct val="100000"/>
              </a:lnSpc>
              <a:spcBef>
                <a:spcPts val="0"/>
              </a:spcBef>
              <a:spcAft>
                <a:spcPts val="0"/>
              </a:spcAft>
              <a:buClrTx/>
              <a:buSzTx/>
              <a:buFontTx/>
              <a:buNone/>
              <a:tabLst/>
              <a:defRPr/>
            </a:pPr>
            <a:r>
              <a:rPr kumimoji="1" lang="ja-JP" altLang="en-US" sz="1667"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アップデート</a:t>
            </a:r>
          </a:p>
        </p:txBody>
      </p:sp>
      <p:sp>
        <p:nvSpPr>
          <p:cNvPr id="23" name="正方形/長方形 56">
            <a:extLst>
              <a:ext uri="{FF2B5EF4-FFF2-40B4-BE49-F238E27FC236}">
                <a16:creationId xmlns:a16="http://schemas.microsoft.com/office/drawing/2014/main" id="{16C92C17-0FEA-D142-B64E-49F30C007061}"/>
              </a:ext>
            </a:extLst>
          </p:cNvPr>
          <p:cNvSpPr/>
          <p:nvPr/>
        </p:nvSpPr>
        <p:spPr>
          <a:xfrm>
            <a:off x="6192000" y="1916634"/>
            <a:ext cx="1344000" cy="38399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none" lIns="48000" tIns="64000" rIns="64000" bIns="64000" rtlCol="0" anchor="ct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1" lang="ja-JP" altLang="en-US" sz="1667" b="0" i="0" u="sng"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分類</a:t>
            </a:r>
          </a:p>
        </p:txBody>
      </p:sp>
      <p:sp>
        <p:nvSpPr>
          <p:cNvPr id="24" name="正方形/長方形 56">
            <a:extLst>
              <a:ext uri="{FF2B5EF4-FFF2-40B4-BE49-F238E27FC236}">
                <a16:creationId xmlns:a16="http://schemas.microsoft.com/office/drawing/2014/main" id="{16C92C17-0FEA-D142-B64E-49F30C007061}"/>
              </a:ext>
            </a:extLst>
          </p:cNvPr>
          <p:cNvSpPr/>
          <p:nvPr/>
        </p:nvSpPr>
        <p:spPr>
          <a:xfrm>
            <a:off x="7632000" y="1916634"/>
            <a:ext cx="2880000" cy="38399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none" lIns="48000" tIns="64000" rIns="64000" bIns="64000" rtlCol="0" anchor="ct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1" lang="ja-JP" altLang="en-US" sz="1667" b="0" i="0" u="sng"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更新内容</a:t>
            </a:r>
          </a:p>
        </p:txBody>
      </p:sp>
      <p:sp>
        <p:nvSpPr>
          <p:cNvPr id="25" name="正方形/長方形 56">
            <a:extLst>
              <a:ext uri="{FF2B5EF4-FFF2-40B4-BE49-F238E27FC236}">
                <a16:creationId xmlns:a16="http://schemas.microsoft.com/office/drawing/2014/main" id="{16C92C17-0FEA-D142-B64E-49F30C007061}"/>
              </a:ext>
            </a:extLst>
          </p:cNvPr>
          <p:cNvSpPr/>
          <p:nvPr/>
        </p:nvSpPr>
        <p:spPr>
          <a:xfrm>
            <a:off x="10608000" y="1916634"/>
            <a:ext cx="1248000" cy="38399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none" lIns="48000" tIns="64000" rIns="64000" bIns="64000" rtlCol="0" anchor="ct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1" lang="ja-JP" altLang="en-US" sz="1667" b="0" i="0" u="sng"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自動適用</a:t>
            </a:r>
          </a:p>
        </p:txBody>
      </p:sp>
      <p:sp>
        <p:nvSpPr>
          <p:cNvPr id="3" name="テキスト ボックス 2"/>
          <p:cNvSpPr txBox="1"/>
          <p:nvPr/>
        </p:nvSpPr>
        <p:spPr>
          <a:xfrm>
            <a:off x="5986160" y="5230580"/>
            <a:ext cx="6171680" cy="1117742"/>
          </a:xfrm>
          <a:prstGeom prst="rect">
            <a:avLst/>
          </a:prstGeom>
          <a:noFill/>
        </p:spPr>
        <p:txBody>
          <a:bodyPr wrap="square" rtlCol="0">
            <a:spAutoFit/>
          </a:bodyPr>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1" lang="en-US" altLang="ja-JP" sz="833"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DB </a:t>
            </a:r>
            <a:r>
              <a:rPr kumimoji="1" lang="ja-JP" altLang="en-US" sz="833" b="0" i="0" u="none" strike="noStrike" kern="1200" cap="none" spc="0" normalizeH="0" baseline="0" noProof="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インスタンスのメンテナンス </a:t>
            </a:r>
            <a:endParaRPr kumimoji="1" lang="en-US" altLang="ja-JP" sz="833"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endParaRPr>
          </a:p>
          <a:p>
            <a:pPr marL="0" marR="0" lvl="0" indent="0" algn="l" defTabSz="609576" rtl="0" eaLnBrk="1" fontAlgn="auto" latinLnBrk="0" hangingPunct="1">
              <a:lnSpc>
                <a:spcPct val="100000"/>
              </a:lnSpc>
              <a:spcBef>
                <a:spcPts val="0"/>
              </a:spcBef>
              <a:spcAft>
                <a:spcPts val="0"/>
              </a:spcAft>
              <a:buClrTx/>
              <a:buSzTx/>
              <a:buFontTx/>
              <a:buNone/>
              <a:tabLst/>
              <a:defRPr/>
            </a:pPr>
            <a:r>
              <a:rPr kumimoji="1" lang="en-US" altLang="ja-JP" sz="833"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hlinkClick r:id="rId3"/>
              </a:rPr>
              <a:t>https://docs.aws.amazon.com/ja_jp/AmazonRDS/latest/UserGuide/USER_UpgradeDBInstance.Maintenance.html</a:t>
            </a:r>
            <a:endParaRPr kumimoji="1" lang="en-US" altLang="ja-JP" sz="833"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endParaRPr>
          </a:p>
          <a:p>
            <a:pPr marL="0" marR="0" lvl="0" indent="0" algn="l" defTabSz="609576" rtl="0" eaLnBrk="1" fontAlgn="auto" latinLnBrk="0" hangingPunct="1">
              <a:lnSpc>
                <a:spcPct val="100000"/>
              </a:lnSpc>
              <a:spcBef>
                <a:spcPts val="0"/>
              </a:spcBef>
              <a:spcAft>
                <a:spcPts val="0"/>
              </a:spcAft>
              <a:buClrTx/>
              <a:buSzTx/>
              <a:buFontTx/>
              <a:buNone/>
              <a:tabLst/>
              <a:defRPr/>
            </a:pPr>
            <a:r>
              <a:rPr kumimoji="1" lang="en-US" altLang="ja-JP" sz="833"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Amazon RDS </a:t>
            </a:r>
            <a:r>
              <a:rPr kumimoji="1" lang="ja-JP" altLang="en-US" sz="833" b="0" i="0" u="none" strike="noStrike" kern="1200" cap="none" spc="0" normalizeH="0" baseline="0" noProof="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のメンテナンスウィンドウはどれくらい長くかかりますか</a:t>
            </a:r>
            <a:r>
              <a:rPr kumimoji="1" lang="en-US" altLang="ja-JP" sz="833"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a:t>
            </a:r>
          </a:p>
          <a:p>
            <a:pPr marL="0" marR="0" lvl="0" indent="0" algn="l" defTabSz="609576" rtl="0" eaLnBrk="1" fontAlgn="auto" latinLnBrk="0" hangingPunct="1">
              <a:lnSpc>
                <a:spcPct val="100000"/>
              </a:lnSpc>
              <a:spcBef>
                <a:spcPts val="0"/>
              </a:spcBef>
              <a:spcAft>
                <a:spcPts val="0"/>
              </a:spcAft>
              <a:buClrTx/>
              <a:buSzTx/>
              <a:buFontTx/>
              <a:buNone/>
              <a:tabLst/>
              <a:defRPr/>
            </a:pPr>
            <a:r>
              <a:rPr kumimoji="1" lang="en-US" altLang="ja-JP" sz="833"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hlinkClick r:id="rId4"/>
              </a:rPr>
              <a:t>https://aws.amazon.com/jp/premiumsupport/knowledge-center/maintenance-window-amazon-rds-how-long/</a:t>
            </a:r>
            <a:endParaRPr kumimoji="1" lang="en-US" altLang="ja-JP" sz="833"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endParaRPr>
          </a:p>
          <a:p>
            <a:pPr marL="0" marR="0" lvl="0" indent="0" algn="l" defTabSz="609576" rtl="0" eaLnBrk="1" fontAlgn="auto" latinLnBrk="0" hangingPunct="1">
              <a:lnSpc>
                <a:spcPct val="100000"/>
              </a:lnSpc>
              <a:spcBef>
                <a:spcPts val="0"/>
              </a:spcBef>
              <a:spcAft>
                <a:spcPts val="0"/>
              </a:spcAft>
              <a:buClrTx/>
              <a:buSzTx/>
              <a:buFontTx/>
              <a:buNone/>
              <a:tabLst/>
              <a:defRPr/>
            </a:pPr>
            <a:r>
              <a:rPr kumimoji="1" lang="en-US" altLang="ja-JP" sz="833"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DB </a:t>
            </a:r>
            <a:r>
              <a:rPr kumimoji="1" lang="ja-JP" altLang="en-US" sz="833" b="0" i="0" u="none" strike="noStrike" kern="1200" cap="none" spc="0" normalizeH="0" baseline="0" noProof="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インスタンスのエンジンバージョンのアップグレード</a:t>
            </a:r>
            <a:endParaRPr kumimoji="1" lang="en-US" altLang="ja-JP" sz="833"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endParaRPr>
          </a:p>
          <a:p>
            <a:pPr marL="0" marR="0" lvl="0" indent="0" algn="l" defTabSz="609576" rtl="0" eaLnBrk="1" fontAlgn="auto" latinLnBrk="0" hangingPunct="1">
              <a:lnSpc>
                <a:spcPct val="100000"/>
              </a:lnSpc>
              <a:spcBef>
                <a:spcPts val="0"/>
              </a:spcBef>
              <a:spcAft>
                <a:spcPts val="0"/>
              </a:spcAft>
              <a:buClrTx/>
              <a:buSzTx/>
              <a:buFontTx/>
              <a:buNone/>
              <a:tabLst/>
              <a:defRPr/>
            </a:pPr>
            <a:r>
              <a:rPr kumimoji="1" lang="en-US" altLang="ja-JP" sz="833"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hlinkClick r:id="rId5"/>
              </a:rPr>
              <a:t>https://docs.aws.amazon.com/ja_jp/AmazonRDS/latest/UserGuide/USER_UpgradeDBInstance.Upgrading.html</a:t>
            </a:r>
            <a:endParaRPr kumimoji="1" lang="en-US" altLang="ja-JP" sz="833"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endParaRPr>
          </a:p>
          <a:p>
            <a:pPr marL="0" marR="0" lvl="0" indent="0" algn="l" defTabSz="609576" rtl="0" eaLnBrk="1" fontAlgn="auto" latinLnBrk="0" hangingPunct="1">
              <a:lnSpc>
                <a:spcPct val="100000"/>
              </a:lnSpc>
              <a:spcBef>
                <a:spcPts val="0"/>
              </a:spcBef>
              <a:spcAft>
                <a:spcPts val="0"/>
              </a:spcAft>
              <a:buClrTx/>
              <a:buSzTx/>
              <a:buFontTx/>
              <a:buNone/>
              <a:tabLst/>
              <a:defRPr/>
            </a:pPr>
            <a:r>
              <a:rPr kumimoji="1" lang="ja-JP" altLang="en-US" sz="833" b="0" i="0" u="none" strike="noStrike" kern="1200" cap="none" spc="0" normalizeH="0" baseline="0" noProof="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必要な </a:t>
            </a:r>
            <a:r>
              <a:rPr kumimoji="1" lang="en-US" altLang="ja-JP" sz="833"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Amazon RDS </a:t>
            </a:r>
            <a:r>
              <a:rPr kumimoji="1" lang="ja-JP" altLang="en-US" sz="833" b="0" i="0" u="none" strike="noStrike" kern="1200" cap="none" spc="0" normalizeH="0" baseline="0" noProof="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メンテナンスの実行時におけるダウンタイムを最小限に抑えるにはどうすればよいですか</a:t>
            </a:r>
            <a:r>
              <a:rPr kumimoji="1" lang="en-US" altLang="ja-JP" sz="833"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a:t>
            </a:r>
            <a:endParaRPr kumimoji="1" lang="ja-JP" altLang="en-US" sz="833"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endParaRPr>
          </a:p>
          <a:p>
            <a:pPr marL="0" marR="0" lvl="0" indent="0" algn="l" defTabSz="609576" rtl="0" eaLnBrk="1" fontAlgn="auto" latinLnBrk="0" hangingPunct="1">
              <a:lnSpc>
                <a:spcPct val="100000"/>
              </a:lnSpc>
              <a:spcBef>
                <a:spcPts val="0"/>
              </a:spcBef>
              <a:spcAft>
                <a:spcPts val="0"/>
              </a:spcAft>
              <a:buClrTx/>
              <a:buSzTx/>
              <a:buFontTx/>
              <a:buNone/>
              <a:tabLst/>
              <a:defRPr/>
            </a:pPr>
            <a:r>
              <a:rPr kumimoji="1" lang="en-US" altLang="ja-JP" sz="833"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hlinkClick r:id="rId6"/>
              </a:rPr>
              <a:t>https://aws.amazon.com/jp/premiumsupport/knowledge-center/rds-required-maintenance/</a:t>
            </a:r>
            <a:endParaRPr kumimoji="1" lang="en-US" altLang="ja-JP" sz="833"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endParaRPr>
          </a:p>
        </p:txBody>
      </p:sp>
      <p:sp>
        <p:nvSpPr>
          <p:cNvPr id="2" name="タイトル 1">
            <a:extLst>
              <a:ext uri="{FF2B5EF4-FFF2-40B4-BE49-F238E27FC236}">
                <a16:creationId xmlns:a16="http://schemas.microsoft.com/office/drawing/2014/main" id="{3BE59FC7-6816-4E45-A0AE-809B42C598C7}"/>
              </a:ext>
            </a:extLst>
          </p:cNvPr>
          <p:cNvSpPr>
            <a:spLocks noGrp="1"/>
          </p:cNvSpPr>
          <p:nvPr>
            <p:ph type="title"/>
          </p:nvPr>
        </p:nvSpPr>
        <p:spPr/>
        <p:txBody>
          <a:bodyPr vert="horz" lIns="91440" tIns="45720" rIns="91440" bIns="45720" rtlCol="0" anchor="t">
            <a:noAutofit/>
          </a:bodyPr>
          <a:lstStyle/>
          <a:p>
            <a:r>
              <a:rPr lang="ja-JP" altLang="en-US" sz="2800" b="0"/>
              <a:t>参考：</a:t>
            </a:r>
            <a:r>
              <a:rPr lang="en-US" altLang="ja-JP" sz="2800" b="0" dirty="0"/>
              <a:t>RDS</a:t>
            </a:r>
            <a:r>
              <a:rPr lang="ja-JP" altLang="en-US" sz="2800" b="0"/>
              <a:t>メンテナンス対応</a:t>
            </a:r>
          </a:p>
        </p:txBody>
      </p:sp>
      <p:sp>
        <p:nvSpPr>
          <p:cNvPr id="4" name="テキスト ボックス 3">
            <a:extLst>
              <a:ext uri="{FF2B5EF4-FFF2-40B4-BE49-F238E27FC236}">
                <a16:creationId xmlns:a16="http://schemas.microsoft.com/office/drawing/2014/main" id="{79649973-8FA5-2D33-054B-67D7757FB9BD}"/>
              </a:ext>
            </a:extLst>
          </p:cNvPr>
          <p:cNvSpPr txBox="1"/>
          <p:nvPr/>
        </p:nvSpPr>
        <p:spPr>
          <a:xfrm>
            <a:off x="10607211" y="0"/>
            <a:ext cx="1584789" cy="369332"/>
          </a:xfrm>
          <a:prstGeom prst="rect">
            <a:avLst/>
          </a:prstGeom>
          <a:no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800" b="0" i="0" u="none" strike="noStrike" kern="1200" cap="none" spc="0" normalizeH="0" baseline="0" noProof="0" dirty="0">
                <a:ln>
                  <a:noFill/>
                </a:ln>
                <a:solidFill>
                  <a:srgbClr val="FFFFFF">
                    <a:lumMod val="50000"/>
                  </a:srgbClr>
                </a:solidFill>
                <a:effectLst/>
                <a:uLnTx/>
                <a:uFillTx/>
                <a:latin typeface="Meiryo" panose="020B0604030504040204" pitchFamily="34" charset="-128"/>
                <a:ea typeface="Meiryo" panose="020B0604030504040204" pitchFamily="34" charset="-128"/>
                <a:cs typeface="+mn-cs"/>
              </a:rPr>
              <a:t>SEC06-BP01</a:t>
            </a:r>
            <a:endParaRPr kumimoji="0" lang="ja-JP" altLang="en-US" sz="1800" b="0" i="0" u="none" strike="noStrike" kern="1200" cap="none" spc="0" normalizeH="0" baseline="0" noProof="0">
              <a:ln>
                <a:noFill/>
              </a:ln>
              <a:solidFill>
                <a:srgbClr val="FFFFFF">
                  <a:lumMod val="50000"/>
                </a:srgbClr>
              </a:solidFill>
              <a:effectLst/>
              <a:uLnTx/>
              <a:uFillTx/>
              <a:latin typeface="Meiryo" panose="020B0604030504040204" pitchFamily="34" charset="-128"/>
              <a:ea typeface="Meiryo" panose="020B0604030504040204" pitchFamily="34" charset="-128"/>
              <a:cs typeface="+mn-cs"/>
            </a:endParaRPr>
          </a:p>
        </p:txBody>
      </p:sp>
    </p:spTree>
    <p:extLst>
      <p:ext uri="{BB962C8B-B14F-4D97-AF65-F5344CB8AC3E}">
        <p14:creationId xmlns:p14="http://schemas.microsoft.com/office/powerpoint/2010/main" val="2782148621"/>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ホームベース 25"/>
          <p:cNvSpPr/>
          <p:nvPr/>
        </p:nvSpPr>
        <p:spPr>
          <a:xfrm>
            <a:off x="2255573" y="2660616"/>
            <a:ext cx="1920000" cy="1152000"/>
          </a:xfrm>
          <a:prstGeom prst="homePlate">
            <a:avLst>
              <a:gd name="adj" fmla="val 19648"/>
            </a:avLst>
          </a:prstGeom>
          <a:solidFill>
            <a:schemeClr val="tx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1" lang="ja-JP" altLang="en-US" sz="2000" b="0" i="0" u="none" strike="noStrike" kern="1200" cap="none" spc="0" normalizeH="0" baseline="0" noProof="0" dirty="0">
                <a:ln>
                  <a:noFill/>
                </a:ln>
                <a:solidFill>
                  <a:srgbClr val="FAFAFA"/>
                </a:solidFill>
                <a:effectLst/>
                <a:uLnTx/>
                <a:uFillTx/>
                <a:latin typeface="Meiryo" panose="020B0604030504040204" pitchFamily="34" charset="-128"/>
                <a:ea typeface="Meiryo" panose="020B0604030504040204" pitchFamily="34" charset="-128"/>
                <a:cs typeface="+mn-cs"/>
              </a:rPr>
              <a:t>アップデート</a:t>
            </a:r>
            <a:endParaRPr kumimoji="1" lang="en-US" altLang="ja-JP" sz="2000" b="0" i="0" u="none" strike="noStrike" kern="1200" cap="none" spc="0" normalizeH="0" baseline="0" noProof="0" dirty="0">
              <a:ln>
                <a:noFill/>
              </a:ln>
              <a:solidFill>
                <a:srgbClr val="FAFAFA"/>
              </a:solidFill>
              <a:effectLst/>
              <a:uLnTx/>
              <a:uFillTx/>
              <a:latin typeface="Meiryo" panose="020B0604030504040204" pitchFamily="34" charset="-128"/>
              <a:ea typeface="Meiryo" panose="020B0604030504040204" pitchFamily="34" charset="-128"/>
              <a:cs typeface="+mn-cs"/>
            </a:endParaRPr>
          </a:p>
          <a:p>
            <a:pPr marL="0" marR="0" lvl="0" indent="0" algn="ctr" defTabSz="914363" rtl="0" eaLnBrk="1" fontAlgn="auto" latinLnBrk="0" hangingPunct="1">
              <a:lnSpc>
                <a:spcPct val="100000"/>
              </a:lnSpc>
              <a:spcBef>
                <a:spcPts val="0"/>
              </a:spcBef>
              <a:spcAft>
                <a:spcPts val="0"/>
              </a:spcAft>
              <a:buClrTx/>
              <a:buSzTx/>
              <a:buFontTx/>
              <a:buNone/>
              <a:tabLst/>
              <a:defRPr/>
            </a:pPr>
            <a:r>
              <a:rPr kumimoji="1" lang="ja-JP" altLang="en-US" sz="2000" b="0" i="0" u="none" strike="noStrike" kern="1200" cap="none" spc="0" normalizeH="0" baseline="0" noProof="0" dirty="0">
                <a:ln>
                  <a:noFill/>
                </a:ln>
                <a:solidFill>
                  <a:srgbClr val="FAFAFA"/>
                </a:solidFill>
                <a:effectLst/>
                <a:uLnTx/>
                <a:uFillTx/>
                <a:latin typeface="Meiryo" panose="020B0604030504040204" pitchFamily="34" charset="-128"/>
                <a:ea typeface="Meiryo" panose="020B0604030504040204" pitchFamily="34" charset="-128"/>
                <a:cs typeface="+mn-cs"/>
              </a:rPr>
              <a:t>の通知</a:t>
            </a:r>
          </a:p>
        </p:txBody>
      </p:sp>
      <p:sp>
        <p:nvSpPr>
          <p:cNvPr id="27" name="ホームベース 26"/>
          <p:cNvSpPr/>
          <p:nvPr/>
        </p:nvSpPr>
        <p:spPr>
          <a:xfrm>
            <a:off x="4176000" y="2660616"/>
            <a:ext cx="1920000" cy="1152000"/>
          </a:xfrm>
          <a:prstGeom prst="homePlate">
            <a:avLst>
              <a:gd name="adj" fmla="val 19648"/>
            </a:avLst>
          </a:prstGeom>
          <a:solidFill>
            <a:schemeClr val="tx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1" lang="ja-JP" altLang="en-US" sz="2000" b="0" i="0" u="none" strike="noStrike" kern="1200" cap="none" spc="0" normalizeH="0" baseline="0" noProof="0" dirty="0">
                <a:ln>
                  <a:noFill/>
                </a:ln>
                <a:solidFill>
                  <a:srgbClr val="FAFAFA"/>
                </a:solidFill>
                <a:effectLst/>
                <a:uLnTx/>
                <a:uFillTx/>
                <a:latin typeface="Meiryo" panose="020B0604030504040204" pitchFamily="34" charset="-128"/>
                <a:ea typeface="Meiryo" panose="020B0604030504040204" pitchFamily="34" charset="-128"/>
                <a:cs typeface="+mn-cs"/>
              </a:rPr>
              <a:t>適用有無</a:t>
            </a:r>
            <a:endParaRPr kumimoji="1" lang="en-US" altLang="ja-JP" sz="2000" b="0" i="0" u="none" strike="noStrike" kern="1200" cap="none" spc="0" normalizeH="0" baseline="0" noProof="0" dirty="0">
              <a:ln>
                <a:noFill/>
              </a:ln>
              <a:solidFill>
                <a:srgbClr val="FAFAFA"/>
              </a:solidFill>
              <a:effectLst/>
              <a:uLnTx/>
              <a:uFillTx/>
              <a:latin typeface="Meiryo" panose="020B0604030504040204" pitchFamily="34" charset="-128"/>
              <a:ea typeface="Meiryo" panose="020B0604030504040204" pitchFamily="34" charset="-128"/>
              <a:cs typeface="+mn-cs"/>
            </a:endParaRPr>
          </a:p>
          <a:p>
            <a:pPr marL="0" marR="0" lvl="0" indent="0" algn="ctr" defTabSz="914363" rtl="0" eaLnBrk="1" fontAlgn="auto" latinLnBrk="0" hangingPunct="1">
              <a:lnSpc>
                <a:spcPct val="100000"/>
              </a:lnSpc>
              <a:spcBef>
                <a:spcPts val="0"/>
              </a:spcBef>
              <a:spcAft>
                <a:spcPts val="0"/>
              </a:spcAft>
              <a:buClrTx/>
              <a:buSzTx/>
              <a:buFontTx/>
              <a:buNone/>
              <a:tabLst/>
              <a:defRPr/>
            </a:pPr>
            <a:r>
              <a:rPr kumimoji="1" lang="ja-JP" altLang="en-US" sz="2000" b="0" i="0" u="none" strike="noStrike" kern="1200" cap="none" spc="0" normalizeH="0" baseline="0" noProof="0" dirty="0">
                <a:ln>
                  <a:noFill/>
                </a:ln>
                <a:solidFill>
                  <a:srgbClr val="FAFAFA"/>
                </a:solidFill>
                <a:effectLst/>
                <a:uLnTx/>
                <a:uFillTx/>
                <a:latin typeface="Meiryo" panose="020B0604030504040204" pitchFamily="34" charset="-128"/>
                <a:ea typeface="Meiryo" panose="020B0604030504040204" pitchFamily="34" charset="-128"/>
                <a:cs typeface="+mn-cs"/>
              </a:rPr>
              <a:t>の確認</a:t>
            </a:r>
          </a:p>
        </p:txBody>
      </p:sp>
      <p:sp>
        <p:nvSpPr>
          <p:cNvPr id="28" name="ホームベース 27"/>
          <p:cNvSpPr/>
          <p:nvPr/>
        </p:nvSpPr>
        <p:spPr>
          <a:xfrm>
            <a:off x="6096213" y="2660744"/>
            <a:ext cx="1920000" cy="1152000"/>
          </a:xfrm>
          <a:prstGeom prst="homePlate">
            <a:avLst>
              <a:gd name="adj" fmla="val 19648"/>
            </a:avLst>
          </a:prstGeom>
          <a:solidFill>
            <a:schemeClr val="tx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1" lang="ja-JP" altLang="en-US" sz="2000" b="0" i="0" u="none" strike="noStrike" kern="1200" cap="none" spc="0" normalizeH="0" baseline="0" noProof="0" dirty="0">
                <a:ln>
                  <a:noFill/>
                </a:ln>
                <a:solidFill>
                  <a:srgbClr val="FAFAFA"/>
                </a:solidFill>
                <a:effectLst/>
                <a:uLnTx/>
                <a:uFillTx/>
                <a:latin typeface="Meiryo" panose="020B0604030504040204" pitchFamily="34" charset="-128"/>
                <a:ea typeface="Meiryo" panose="020B0604030504040204" pitchFamily="34" charset="-128"/>
                <a:cs typeface="+mn-cs"/>
              </a:rPr>
              <a:t>適用タイミング</a:t>
            </a:r>
            <a:endParaRPr kumimoji="1" lang="en-US" altLang="ja-JP" sz="2000" b="0" i="0" u="none" strike="noStrike" kern="1200" cap="none" spc="0" normalizeH="0" baseline="0" noProof="0" dirty="0">
              <a:ln>
                <a:noFill/>
              </a:ln>
              <a:solidFill>
                <a:srgbClr val="FAFAFA"/>
              </a:solidFill>
              <a:effectLst/>
              <a:uLnTx/>
              <a:uFillTx/>
              <a:latin typeface="Meiryo" panose="020B0604030504040204" pitchFamily="34" charset="-128"/>
              <a:ea typeface="Meiryo" panose="020B0604030504040204" pitchFamily="34" charset="-128"/>
              <a:cs typeface="+mn-cs"/>
            </a:endParaRPr>
          </a:p>
          <a:p>
            <a:pPr marL="0" marR="0" lvl="0" indent="0" algn="ctr" defTabSz="914363" rtl="0" eaLnBrk="1" fontAlgn="auto" latinLnBrk="0" hangingPunct="1">
              <a:lnSpc>
                <a:spcPct val="100000"/>
              </a:lnSpc>
              <a:spcBef>
                <a:spcPts val="0"/>
              </a:spcBef>
              <a:spcAft>
                <a:spcPts val="0"/>
              </a:spcAft>
              <a:buClrTx/>
              <a:buSzTx/>
              <a:buFontTx/>
              <a:buNone/>
              <a:tabLst/>
              <a:defRPr/>
            </a:pPr>
            <a:r>
              <a:rPr kumimoji="1" lang="ja-JP" altLang="en-US" sz="2000" b="0" i="0" u="none" strike="noStrike" kern="1200" cap="none" spc="0" normalizeH="0" baseline="0" noProof="0" dirty="0">
                <a:ln>
                  <a:noFill/>
                </a:ln>
                <a:solidFill>
                  <a:srgbClr val="FAFAFA"/>
                </a:solidFill>
                <a:effectLst/>
                <a:uLnTx/>
                <a:uFillTx/>
                <a:latin typeface="Meiryo" panose="020B0604030504040204" pitchFamily="34" charset="-128"/>
                <a:ea typeface="Meiryo" panose="020B0604030504040204" pitchFamily="34" charset="-128"/>
                <a:cs typeface="+mn-cs"/>
              </a:rPr>
              <a:t>の指定</a:t>
            </a:r>
          </a:p>
        </p:txBody>
      </p:sp>
      <p:sp>
        <p:nvSpPr>
          <p:cNvPr id="29" name="ホームベース 28"/>
          <p:cNvSpPr/>
          <p:nvPr/>
        </p:nvSpPr>
        <p:spPr>
          <a:xfrm>
            <a:off x="8016427" y="2660744"/>
            <a:ext cx="1920000" cy="1152000"/>
          </a:xfrm>
          <a:prstGeom prst="homePlate">
            <a:avLst>
              <a:gd name="adj" fmla="val 19648"/>
            </a:avLst>
          </a:prstGeom>
          <a:solidFill>
            <a:schemeClr val="tx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1" lang="ja-JP" altLang="en-US" sz="2000" b="0" i="0" u="none" strike="noStrike" kern="1200" cap="none" spc="0" normalizeH="0" baseline="0" noProof="0" dirty="0">
                <a:ln>
                  <a:noFill/>
                </a:ln>
                <a:solidFill>
                  <a:srgbClr val="FAFAFA"/>
                </a:solidFill>
                <a:effectLst/>
                <a:uLnTx/>
                <a:uFillTx/>
                <a:latin typeface="Meiryo" panose="020B0604030504040204" pitchFamily="34" charset="-128"/>
                <a:ea typeface="Meiryo" panose="020B0604030504040204" pitchFamily="34" charset="-128"/>
                <a:cs typeface="+mn-cs"/>
              </a:rPr>
              <a:t>適用準備</a:t>
            </a:r>
          </a:p>
        </p:txBody>
      </p:sp>
      <p:sp>
        <p:nvSpPr>
          <p:cNvPr id="30" name="正方形/長方形 29"/>
          <p:cNvSpPr/>
          <p:nvPr/>
        </p:nvSpPr>
        <p:spPr>
          <a:xfrm>
            <a:off x="2255574" y="3799897"/>
            <a:ext cx="1824203" cy="218759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48000" tIns="60960" rIns="48000" bIns="60960" numCol="1" spcCol="0" rtlCol="0" fromWordArt="0" anchor="ctr" anchorCtr="0" forceAA="0" compatLnSpc="1">
            <a:prstTxWarp prst="textNoShape">
              <a:avLst/>
            </a:prstTxWarp>
            <a:noAutofit/>
          </a:bodyPr>
          <a:lstStyle/>
          <a:p>
            <a:pPr marL="120646" marR="0" lvl="0" indent="-120646" algn="l" defTabSz="914363"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en-US" altLang="ja-JP" sz="1333"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AWS</a:t>
            </a:r>
            <a:r>
              <a:rPr kumimoji="1" lang="ja-JP" altLang="en-US" sz="1333"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からのアップデート通知を確認</a:t>
            </a:r>
            <a:endParaRPr kumimoji="1" lang="en-US" altLang="ja-JP" sz="1333"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endParaRPr>
          </a:p>
          <a:p>
            <a:pPr marL="239175" marR="0" lvl="1" indent="0" algn="l" defTabSz="914363" rtl="0" eaLnBrk="1" fontAlgn="auto" latinLnBrk="0" hangingPunct="1">
              <a:lnSpc>
                <a:spcPct val="100000"/>
              </a:lnSpc>
              <a:spcBef>
                <a:spcPts val="0"/>
              </a:spcBef>
              <a:spcAft>
                <a:spcPts val="0"/>
              </a:spcAft>
              <a:buClrTx/>
              <a:buSzTx/>
              <a:buFontTx/>
              <a:buNone/>
              <a:tabLst/>
              <a:defRPr/>
            </a:pPr>
            <a:r>
              <a:rPr kumimoji="1" lang="en-US" altLang="ja-JP" sz="1333"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RDS</a:t>
            </a:r>
            <a:r>
              <a:rPr kumimoji="1" lang="ja-JP" altLang="en-US" sz="1333"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 </a:t>
            </a:r>
            <a:r>
              <a:rPr kumimoji="1" lang="en-US" altLang="ja-JP" sz="1333"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API</a:t>
            </a:r>
            <a:r>
              <a:rPr kumimoji="1" lang="ja-JP" altLang="en-US" sz="1333"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 ／ </a:t>
            </a:r>
            <a:r>
              <a:rPr kumimoji="1" lang="en-US" altLang="ja-JP" sz="1333"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RDS</a:t>
            </a:r>
            <a:r>
              <a:rPr kumimoji="1" lang="ja-JP" altLang="en-US" sz="1333"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 </a:t>
            </a:r>
            <a:r>
              <a:rPr kumimoji="1" lang="en-US" altLang="ja-JP" sz="1333"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Event</a:t>
            </a:r>
            <a:r>
              <a:rPr kumimoji="1" lang="ja-JP" altLang="en-US" sz="1333"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機能 ／</a:t>
            </a:r>
            <a:br>
              <a:rPr kumimoji="1" lang="en-US" altLang="ja-JP" sz="1333" b="0" i="0" u="none" strike="noStrike" kern="1200" cap="none" spc="0" normalizeH="0" baseline="0" noProof="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br>
            <a:r>
              <a:rPr kumimoji="1" lang="en-US" altLang="ja-JP" sz="1333" b="0" i="0" u="none" strike="noStrike" kern="1200" cap="none" spc="0" normalizeH="0" baseline="0" noProof="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Health</a:t>
            </a:r>
            <a:r>
              <a:rPr kumimoji="1" lang="ja-JP" altLang="en-US" sz="1333" b="0" i="0" u="none" strike="noStrike" kern="1200" cap="none" spc="0" normalizeH="0" baseline="0" noProof="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 </a:t>
            </a:r>
            <a:r>
              <a:rPr kumimoji="1" lang="en-US" altLang="ja-JP" sz="1333"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Dashboard</a:t>
            </a:r>
          </a:p>
          <a:p>
            <a:pPr marL="120646" marR="0" lvl="1" indent="-120646" algn="l" defTabSz="914363"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ja-JP" altLang="en-US" sz="1333"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メール通知もあるが、通知されない場合もある</a:t>
            </a:r>
          </a:p>
        </p:txBody>
      </p:sp>
      <p:sp>
        <p:nvSpPr>
          <p:cNvPr id="31" name="正方形/長方形 30"/>
          <p:cNvSpPr/>
          <p:nvPr/>
        </p:nvSpPr>
        <p:spPr>
          <a:xfrm>
            <a:off x="4175787" y="3799897"/>
            <a:ext cx="1824203" cy="218759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48000" tIns="60960" rIns="48000" bIns="60960" numCol="1" spcCol="0" rtlCol="0" fromWordArt="0" anchor="ctr" anchorCtr="0" forceAA="0" compatLnSpc="1">
            <a:prstTxWarp prst="textNoShape">
              <a:avLst/>
            </a:prstTxWarp>
            <a:noAutofit/>
          </a:bodyPr>
          <a:lstStyle/>
          <a:p>
            <a:pPr marL="120646" marR="0" lvl="0" indent="-120646" algn="l" defTabSz="914363"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ja-JP" altLang="en-US" sz="1333"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「必須</a:t>
            </a:r>
            <a:r>
              <a:rPr kumimoji="1" lang="en-US" altLang="ja-JP" sz="1333"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(required)</a:t>
            </a:r>
            <a:r>
              <a:rPr kumimoji="1" lang="ja-JP" altLang="en-US" sz="1333"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」「任意</a:t>
            </a:r>
            <a:r>
              <a:rPr kumimoji="1" lang="en-US" altLang="ja-JP" sz="1333"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(available)</a:t>
            </a:r>
            <a:r>
              <a:rPr kumimoji="1" lang="ja-JP" altLang="en-US" sz="1333"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」の確認</a:t>
            </a:r>
            <a:endParaRPr kumimoji="1" lang="en-US" altLang="ja-JP" sz="1333"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endParaRPr>
          </a:p>
          <a:p>
            <a:pPr marL="120646" marR="0" lvl="0" indent="-120646" algn="l" defTabSz="914363"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ja-JP" altLang="en-US" sz="1333"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任意の場合の適用有無の確認</a:t>
            </a:r>
            <a:endParaRPr kumimoji="1" lang="en-US" altLang="ja-JP" sz="1333"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endParaRPr>
          </a:p>
        </p:txBody>
      </p:sp>
      <p:sp>
        <p:nvSpPr>
          <p:cNvPr id="32" name="正方形/長方形 31"/>
          <p:cNvSpPr/>
          <p:nvPr/>
        </p:nvSpPr>
        <p:spPr>
          <a:xfrm>
            <a:off x="6096000" y="3799897"/>
            <a:ext cx="1824203" cy="218759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48000" tIns="60960" rIns="48000" bIns="60960" numCol="1" spcCol="0" rtlCol="0" fromWordArt="0" anchor="ctr" anchorCtr="0" forceAA="0" compatLnSpc="1">
            <a:prstTxWarp prst="textNoShape">
              <a:avLst/>
            </a:prstTxWarp>
            <a:noAutofit/>
          </a:bodyPr>
          <a:lstStyle/>
          <a:p>
            <a:pPr marL="120646" marR="0" lvl="0" indent="-120646" algn="l" defTabSz="914363"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ja-JP" altLang="en-US" sz="1333"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メンテナンスウィンドウでの実施</a:t>
            </a:r>
            <a:r>
              <a:rPr kumimoji="1" lang="ja-JP" altLang="en-US" sz="1333" b="0" i="0" u="none" strike="noStrike" kern="1200" cap="none" spc="0" normalizeH="0" baseline="0" noProof="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を確認</a:t>
            </a:r>
            <a:r>
              <a:rPr kumimoji="1" lang="en-US" altLang="ja-JP" sz="1333"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 </a:t>
            </a:r>
          </a:p>
          <a:p>
            <a:pPr marL="120646" marR="0" lvl="0" indent="-120646" algn="l" defTabSz="914363"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ja-JP" altLang="en-US" sz="1333"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必要に応じて延期を設定</a:t>
            </a:r>
            <a:br>
              <a:rPr kumimoji="1" lang="en-US" altLang="ja-JP" sz="1333"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br>
            <a:r>
              <a:rPr kumimoji="1" lang="en-US" altLang="ja-JP" sz="1333"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a:t>
            </a:r>
            <a:r>
              <a:rPr kumimoji="1" lang="ja-JP" altLang="en-US" sz="1333"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必須の場合は期限が設定されている</a:t>
            </a:r>
            <a:r>
              <a:rPr kumimoji="1" lang="en-US" altLang="ja-JP" sz="1333"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a:t>
            </a:r>
            <a:endParaRPr kumimoji="1" lang="ja-JP" altLang="en-US" sz="1333"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endParaRPr>
          </a:p>
        </p:txBody>
      </p:sp>
      <p:sp>
        <p:nvSpPr>
          <p:cNvPr id="33" name="正方形/長方形 32"/>
          <p:cNvSpPr/>
          <p:nvPr/>
        </p:nvSpPr>
        <p:spPr>
          <a:xfrm>
            <a:off x="8016214" y="3799897"/>
            <a:ext cx="1824203" cy="218759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48000" tIns="60960" rIns="48000" bIns="60960" numCol="1" spcCol="0" rtlCol="0" fromWordArt="0" anchor="ctr" anchorCtr="0" forceAA="0" compatLnSpc="1">
            <a:prstTxWarp prst="textNoShape">
              <a:avLst/>
            </a:prstTxWarp>
            <a:noAutofit/>
          </a:bodyPr>
          <a:lstStyle/>
          <a:p>
            <a:pPr marL="120646" marR="0" lvl="0" indent="-120646" algn="l" defTabSz="914363"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ja-JP" altLang="en-US" sz="1333"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検証用インスタンスへの適用</a:t>
            </a:r>
            <a:endParaRPr kumimoji="1" lang="en-US" altLang="ja-JP" sz="1333"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endParaRPr>
          </a:p>
          <a:p>
            <a:pPr marL="120646" marR="0" lvl="0" indent="-120646" algn="l" defTabSz="914363"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ja-JP" altLang="en-US" sz="1333"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動作確認、</a:t>
            </a:r>
            <a:r>
              <a:rPr kumimoji="1" lang="en-US" altLang="ja-JP" sz="1333"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a:t>
            </a:r>
            <a:r>
              <a:rPr kumimoji="1" lang="ja-JP" altLang="en-US" sz="1333"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必要な場合</a:t>
            </a:r>
            <a:r>
              <a:rPr kumimoji="1" lang="en-US" altLang="ja-JP" sz="1333"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a:t>
            </a:r>
            <a:r>
              <a:rPr kumimoji="1" lang="ja-JP" altLang="en-US" sz="1333" b="0" i="0" u="none" strike="noStrike" kern="1200" cap="none" spc="0" normalizeH="0" baseline="0" noProof="0" dirty="0" err="1">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a:t>
            </a:r>
            <a:r>
              <a:rPr kumimoji="1" lang="ja-JP" altLang="en-US" sz="1333"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アプリケーションの修正</a:t>
            </a:r>
          </a:p>
        </p:txBody>
      </p:sp>
      <p:sp>
        <p:nvSpPr>
          <p:cNvPr id="34" name="ホームベース 33"/>
          <p:cNvSpPr/>
          <p:nvPr/>
        </p:nvSpPr>
        <p:spPr>
          <a:xfrm>
            <a:off x="335360" y="2660616"/>
            <a:ext cx="1920000" cy="1152000"/>
          </a:xfrm>
          <a:prstGeom prst="homePlate">
            <a:avLst>
              <a:gd name="adj" fmla="val 19648"/>
            </a:avLst>
          </a:prstGeom>
          <a:solidFill>
            <a:schemeClr val="tx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1" lang="ja-JP" altLang="en-US" sz="2000" b="0" i="0" u="none" strike="noStrike" kern="1200" cap="none" spc="0" normalizeH="0" baseline="0" noProof="0" dirty="0">
                <a:ln>
                  <a:noFill/>
                </a:ln>
                <a:solidFill>
                  <a:srgbClr val="FAFAFA"/>
                </a:solidFill>
                <a:effectLst/>
                <a:uLnTx/>
                <a:uFillTx/>
                <a:latin typeface="Meiryo" panose="020B0604030504040204" pitchFamily="34" charset="-128"/>
                <a:ea typeface="Meiryo" panose="020B0604030504040204" pitchFamily="34" charset="-128"/>
                <a:cs typeface="+mn-cs"/>
              </a:rPr>
              <a:t>事前設定</a:t>
            </a:r>
          </a:p>
        </p:txBody>
      </p:sp>
      <p:sp>
        <p:nvSpPr>
          <p:cNvPr id="35" name="正方形/長方形 34"/>
          <p:cNvSpPr/>
          <p:nvPr/>
        </p:nvSpPr>
        <p:spPr>
          <a:xfrm>
            <a:off x="335360" y="3799897"/>
            <a:ext cx="1824203" cy="218759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48000" tIns="60960" rIns="48000" bIns="60960" numCol="1" spcCol="0" rtlCol="0" fromWordArt="0" anchor="ctr" anchorCtr="0" forceAA="0" compatLnSpc="1">
            <a:prstTxWarp prst="textNoShape">
              <a:avLst/>
            </a:prstTxWarp>
            <a:noAutofit/>
          </a:bodyPr>
          <a:lstStyle/>
          <a:p>
            <a:pPr marL="120646" marR="0" lvl="0" indent="-120646" algn="l" defTabSz="914363"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ja-JP" altLang="en-US" sz="1333"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メンテナンスウィンドウの設定</a:t>
            </a:r>
            <a:endParaRPr kumimoji="1" lang="en-US" altLang="ja-JP" sz="1333"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endParaRPr>
          </a:p>
          <a:p>
            <a:pPr marL="120646" marR="0" lvl="0" indent="-120646" algn="l" defTabSz="914363"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ja-JP" altLang="en-US" sz="1333"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マイナーアップグレードの自動適用有無の設定</a:t>
            </a:r>
            <a:endParaRPr kumimoji="1" lang="en-US" altLang="ja-JP" sz="1333"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endParaRPr>
          </a:p>
        </p:txBody>
      </p:sp>
      <p:sp>
        <p:nvSpPr>
          <p:cNvPr id="36" name="ホームベース 35"/>
          <p:cNvSpPr/>
          <p:nvPr/>
        </p:nvSpPr>
        <p:spPr>
          <a:xfrm>
            <a:off x="9936640" y="2660616"/>
            <a:ext cx="1920000" cy="1152000"/>
          </a:xfrm>
          <a:prstGeom prst="homePlate">
            <a:avLst>
              <a:gd name="adj" fmla="val 19648"/>
            </a:avLst>
          </a:prstGeom>
          <a:solidFill>
            <a:schemeClr val="tx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1" lang="ja-JP" altLang="en-US" sz="2000" b="0" i="0" u="none" strike="noStrike" kern="1200" cap="none" spc="0" normalizeH="0" baseline="0" noProof="0" dirty="0">
                <a:ln>
                  <a:noFill/>
                </a:ln>
                <a:solidFill>
                  <a:srgbClr val="FAFAFA"/>
                </a:solidFill>
                <a:effectLst/>
                <a:uLnTx/>
                <a:uFillTx/>
                <a:latin typeface="Meiryo" panose="020B0604030504040204" pitchFamily="34" charset="-128"/>
                <a:ea typeface="Meiryo" panose="020B0604030504040204" pitchFamily="34" charset="-128"/>
                <a:cs typeface="+mn-cs"/>
              </a:rPr>
              <a:t>適用</a:t>
            </a:r>
          </a:p>
        </p:txBody>
      </p:sp>
      <p:sp>
        <p:nvSpPr>
          <p:cNvPr id="37" name="正方形/長方形 36"/>
          <p:cNvSpPr/>
          <p:nvPr/>
        </p:nvSpPr>
        <p:spPr>
          <a:xfrm>
            <a:off x="9936427" y="3799897"/>
            <a:ext cx="1824203" cy="218759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48000" tIns="60960" rIns="48000" bIns="60960" numCol="1" spcCol="0" rtlCol="0" fromWordArt="0" anchor="ctr" anchorCtr="0" forceAA="0" compatLnSpc="1">
            <a:prstTxWarp prst="textNoShape">
              <a:avLst/>
            </a:prstTxWarp>
            <a:noAutofit/>
          </a:bodyPr>
          <a:lstStyle/>
          <a:p>
            <a:pPr marL="120646" marR="0" lvl="0" indent="-120646" algn="l" defTabSz="914363"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ja-JP" altLang="en-US" sz="1333"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指定したタイミングで自動実行</a:t>
            </a:r>
            <a:endParaRPr kumimoji="1" lang="en-US" altLang="ja-JP" sz="1333"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endParaRPr>
          </a:p>
          <a:p>
            <a:pPr marL="120646" marR="0" lvl="0" indent="-120646" algn="l" defTabSz="914363"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ja-JP" altLang="en-US" sz="1333"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適用にはダウンタイムを伴う</a:t>
            </a:r>
          </a:p>
        </p:txBody>
      </p:sp>
      <p:sp>
        <p:nvSpPr>
          <p:cNvPr id="38" name="コンテンツ プレースホルダー 3">
            <a:extLst>
              <a:ext uri="{FF2B5EF4-FFF2-40B4-BE49-F238E27FC236}">
                <a16:creationId xmlns:a16="http://schemas.microsoft.com/office/drawing/2014/main" id="{67426780-1A9C-4D87-B78F-BC3798241339}"/>
              </a:ext>
            </a:extLst>
          </p:cNvPr>
          <p:cNvSpPr txBox="1">
            <a:spLocks/>
          </p:cNvSpPr>
          <p:nvPr/>
        </p:nvSpPr>
        <p:spPr>
          <a:xfrm>
            <a:off x="353544" y="1022893"/>
            <a:ext cx="11135783" cy="760923"/>
          </a:xfrm>
          <a:prstGeom prst="rect">
            <a:avLst/>
          </a:prstGeom>
        </p:spPr>
        <p:txBody>
          <a:bodyPr vert="horz" wrap="square" lIns="71982" tIns="71982" rIns="71982" bIns="71982" rtlCol="0">
            <a:spAutoFit/>
          </a:bodyPr>
          <a:lstStyle>
            <a:lvl1pPr marL="0" indent="0" algn="l" defTabSz="457200" rtl="0" eaLnBrk="1" latinLnBrk="0" hangingPunct="1">
              <a:spcBef>
                <a:spcPct val="20000"/>
              </a:spcBef>
              <a:buFontTx/>
              <a:buNone/>
              <a:defRPr sz="2400" b="0" i="0" kern="1200">
                <a:solidFill>
                  <a:srgbClr val="414042"/>
                </a:solidFill>
                <a:latin typeface="Meiryo" charset="-128"/>
                <a:ea typeface="Meiryo" charset="-128"/>
                <a:cs typeface="Meiryo" charset="-128"/>
              </a:defRPr>
            </a:lvl1pPr>
            <a:lvl2pPr marL="742950" indent="-285750" algn="l" defTabSz="457200" rtl="0" eaLnBrk="1" latinLnBrk="0" hangingPunct="1">
              <a:spcBef>
                <a:spcPct val="20000"/>
              </a:spcBef>
              <a:buFont typeface="Arial"/>
              <a:buChar char="•"/>
              <a:defRPr sz="2000" b="0" i="0" kern="1200">
                <a:solidFill>
                  <a:srgbClr val="414042"/>
                </a:solidFill>
                <a:latin typeface="Meiryo" charset="-128"/>
                <a:ea typeface="Meiryo" charset="-128"/>
                <a:cs typeface="Meiryo" charset="-128"/>
              </a:defRPr>
            </a:lvl2pPr>
            <a:lvl3pPr marL="1143000" indent="-228600" algn="l" defTabSz="457200" rtl="0" eaLnBrk="1" latinLnBrk="0" hangingPunct="1">
              <a:spcBef>
                <a:spcPct val="20000"/>
              </a:spcBef>
              <a:buFont typeface="Arial"/>
              <a:buChar char="•"/>
              <a:defRPr sz="1800" b="0" i="0" kern="1200">
                <a:solidFill>
                  <a:srgbClr val="414042"/>
                </a:solidFill>
                <a:latin typeface="Meiryo" charset="-128"/>
                <a:ea typeface="Meiryo" charset="-128"/>
                <a:cs typeface="Meiryo" charset="-128"/>
              </a:defRPr>
            </a:lvl3pPr>
            <a:lvl4pPr marL="1600200" indent="-228600" algn="l" defTabSz="457200" rtl="0" eaLnBrk="1" latinLnBrk="0" hangingPunct="1">
              <a:spcBef>
                <a:spcPct val="20000"/>
              </a:spcBef>
              <a:buFont typeface="Arial"/>
              <a:buChar char="–"/>
              <a:defRPr sz="1600" b="0" i="0" kern="1200">
                <a:solidFill>
                  <a:srgbClr val="414042"/>
                </a:solidFill>
                <a:latin typeface="Meiryo" charset="-128"/>
                <a:ea typeface="Meiryo" charset="-128"/>
                <a:cs typeface="Meiryo" charset="-128"/>
              </a:defRPr>
            </a:lvl4pPr>
            <a:lvl5pPr marL="2057400" indent="-228600" algn="l" defTabSz="457200" rtl="0" eaLnBrk="1" latinLnBrk="0" hangingPunct="1">
              <a:spcBef>
                <a:spcPct val="20000"/>
              </a:spcBef>
              <a:buFont typeface="Arial"/>
              <a:buChar char="»"/>
              <a:defRPr sz="1600" b="0" i="0" kern="1200">
                <a:solidFill>
                  <a:srgbClr val="414042"/>
                </a:solidFill>
                <a:latin typeface="Meiryo" charset="-128"/>
                <a:ea typeface="Meiryo" charset="-128"/>
                <a:cs typeface="Meiryo" charset="-128"/>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609576" rtl="0" eaLnBrk="1" fontAlgn="auto" latinLnBrk="0" hangingPunct="1">
              <a:lnSpc>
                <a:spcPct val="100000"/>
              </a:lnSpc>
              <a:spcBef>
                <a:spcPts val="1600"/>
              </a:spcBef>
              <a:spcAft>
                <a:spcPts val="0"/>
              </a:spcAft>
              <a:buClrTx/>
              <a:buSzTx/>
              <a:buFontTx/>
              <a:buNone/>
              <a:tabLst/>
              <a:defRPr/>
            </a:pPr>
            <a:r>
              <a:rPr kumimoji="1" lang="en-US" altLang="ja-JP" sz="2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rPr>
              <a:t>RDS</a:t>
            </a:r>
            <a:r>
              <a:rPr kumimoji="1" lang="ja-JP" altLang="en-US" sz="2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rPr>
              <a:t>では必須パッチを考慮し、「</a:t>
            </a:r>
            <a:r>
              <a:rPr kumimoji="1" lang="ja-JP" altLang="en-US" sz="2000" b="0" i="0" u="sng"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rPr>
              <a:t>更新を前提とした</a:t>
            </a:r>
            <a:r>
              <a:rPr kumimoji="1" lang="en-US" altLang="ja-JP" sz="2000" b="0" i="0" u="sng"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rPr>
              <a:t>RDS</a:t>
            </a:r>
            <a:r>
              <a:rPr kumimoji="1" lang="ja-JP" altLang="en-US" sz="2000" b="0" i="0" u="sng"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rPr>
              <a:t>サービス利用</a:t>
            </a:r>
            <a:r>
              <a:rPr kumimoji="1" lang="ja-JP" altLang="en-US" sz="2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rPr>
              <a:t>」 と 「</a:t>
            </a:r>
            <a:r>
              <a:rPr kumimoji="1" lang="ja-JP" altLang="en-US" sz="2000" b="0" i="0" u="sng"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rPr>
              <a:t>あらかじめの対応フロー決定</a:t>
            </a:r>
            <a:r>
              <a:rPr kumimoji="1" lang="ja-JP" altLang="en-US" sz="2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rPr>
              <a:t>」 が重要。</a:t>
            </a:r>
          </a:p>
        </p:txBody>
      </p:sp>
      <p:sp>
        <p:nvSpPr>
          <p:cNvPr id="39" name="ホームベース 44"/>
          <p:cNvSpPr/>
          <p:nvPr/>
        </p:nvSpPr>
        <p:spPr>
          <a:xfrm>
            <a:off x="335360" y="2180616"/>
            <a:ext cx="11521280" cy="384000"/>
          </a:xfrm>
          <a:prstGeom prst="homePlate">
            <a:avLst>
              <a:gd name="adj" fmla="val 19648"/>
            </a:avLst>
          </a:prstGeom>
          <a:solidFill>
            <a:schemeClr val="tx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1" lang="en-US" altLang="ja-JP" sz="2000" b="0" i="0" u="none" strike="noStrike" kern="1200" cap="none" spc="0" normalizeH="0" baseline="0" noProof="0" dirty="0">
                <a:ln>
                  <a:noFill/>
                </a:ln>
                <a:solidFill>
                  <a:srgbClr val="FAFAFA"/>
                </a:solidFill>
                <a:effectLst/>
                <a:uLnTx/>
                <a:uFillTx/>
                <a:latin typeface="Meiryo" panose="020B0604030504040204" pitchFamily="34" charset="-128"/>
                <a:ea typeface="Meiryo" panose="020B0604030504040204" pitchFamily="34" charset="-128"/>
                <a:cs typeface="+mn-cs"/>
              </a:rPr>
              <a:t>RDS</a:t>
            </a:r>
            <a:r>
              <a:rPr kumimoji="1" lang="ja-JP" altLang="en-US" sz="2000" b="0" i="0" u="none" strike="noStrike" kern="1200" cap="none" spc="0" normalizeH="0" baseline="0" noProof="0" dirty="0">
                <a:ln>
                  <a:noFill/>
                </a:ln>
                <a:solidFill>
                  <a:srgbClr val="FAFAFA"/>
                </a:solidFill>
                <a:effectLst/>
                <a:uLnTx/>
                <a:uFillTx/>
                <a:latin typeface="Meiryo" panose="020B0604030504040204" pitchFamily="34" charset="-128"/>
                <a:ea typeface="Meiryo" panose="020B0604030504040204" pitchFamily="34" charset="-128"/>
                <a:cs typeface="+mn-cs"/>
              </a:rPr>
              <a:t>のパッチ更新・アップグレードのフロー</a:t>
            </a:r>
          </a:p>
        </p:txBody>
      </p:sp>
      <p:sp>
        <p:nvSpPr>
          <p:cNvPr id="2" name="タイトル 1">
            <a:extLst>
              <a:ext uri="{FF2B5EF4-FFF2-40B4-BE49-F238E27FC236}">
                <a16:creationId xmlns:a16="http://schemas.microsoft.com/office/drawing/2014/main" id="{FDA2B503-C6D3-7545-B7C3-478164FE4467}"/>
              </a:ext>
            </a:extLst>
          </p:cNvPr>
          <p:cNvSpPr>
            <a:spLocks noGrp="1"/>
          </p:cNvSpPr>
          <p:nvPr>
            <p:ph type="title"/>
          </p:nvPr>
        </p:nvSpPr>
        <p:spPr/>
        <p:txBody>
          <a:bodyPr vert="horz" lIns="91440" tIns="45720" rIns="91440" bIns="45720" rtlCol="0" anchor="t">
            <a:noAutofit/>
          </a:bodyPr>
          <a:lstStyle/>
          <a:p>
            <a:r>
              <a:rPr lang="ja-JP" altLang="en-US" sz="2800" b="0"/>
              <a:t>参考</a:t>
            </a:r>
            <a:r>
              <a:rPr lang="en-US" altLang="ja-JP" sz="2800" b="0" dirty="0"/>
              <a:t>: RDS</a:t>
            </a:r>
            <a:r>
              <a:rPr lang="ja-JP" altLang="en-US" sz="2800" b="0"/>
              <a:t>のパッチ更新・アップグレードフロー</a:t>
            </a:r>
          </a:p>
        </p:txBody>
      </p:sp>
      <p:sp>
        <p:nvSpPr>
          <p:cNvPr id="3" name="テキスト ボックス 2">
            <a:extLst>
              <a:ext uri="{FF2B5EF4-FFF2-40B4-BE49-F238E27FC236}">
                <a16:creationId xmlns:a16="http://schemas.microsoft.com/office/drawing/2014/main" id="{D1EA222F-2ECF-C93D-B3BC-3243E7421E7F}"/>
              </a:ext>
            </a:extLst>
          </p:cNvPr>
          <p:cNvSpPr txBox="1"/>
          <p:nvPr/>
        </p:nvSpPr>
        <p:spPr>
          <a:xfrm>
            <a:off x="10607211" y="0"/>
            <a:ext cx="1584789" cy="369332"/>
          </a:xfrm>
          <a:prstGeom prst="rect">
            <a:avLst/>
          </a:prstGeom>
          <a:no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800" b="0" i="0" u="none" strike="noStrike" kern="1200" cap="none" spc="0" normalizeH="0" baseline="0" noProof="0" dirty="0">
                <a:ln>
                  <a:noFill/>
                </a:ln>
                <a:solidFill>
                  <a:srgbClr val="FFFFFF">
                    <a:lumMod val="50000"/>
                  </a:srgbClr>
                </a:solidFill>
                <a:effectLst/>
                <a:uLnTx/>
                <a:uFillTx/>
                <a:latin typeface="Meiryo" panose="020B0604030504040204" pitchFamily="34" charset="-128"/>
                <a:ea typeface="Meiryo" panose="020B0604030504040204" pitchFamily="34" charset="-128"/>
                <a:cs typeface="+mn-cs"/>
              </a:rPr>
              <a:t>SEC06-BP01</a:t>
            </a:r>
            <a:endParaRPr kumimoji="0" lang="ja-JP" altLang="en-US" sz="1800" b="0" i="0" u="none" strike="noStrike" kern="1200" cap="none" spc="0" normalizeH="0" baseline="0" noProof="0">
              <a:ln>
                <a:noFill/>
              </a:ln>
              <a:solidFill>
                <a:srgbClr val="FFFFFF">
                  <a:lumMod val="50000"/>
                </a:srgbClr>
              </a:solidFill>
              <a:effectLst/>
              <a:uLnTx/>
              <a:uFillTx/>
              <a:latin typeface="Meiryo" panose="020B0604030504040204" pitchFamily="34" charset="-128"/>
              <a:ea typeface="Meiryo" panose="020B0604030504040204" pitchFamily="34" charset="-128"/>
              <a:cs typeface="+mn-cs"/>
            </a:endParaRPr>
          </a:p>
        </p:txBody>
      </p:sp>
    </p:spTree>
    <p:extLst>
      <p:ext uri="{BB962C8B-B14F-4D97-AF65-F5344CB8AC3E}">
        <p14:creationId xmlns:p14="http://schemas.microsoft.com/office/powerpoint/2010/main" val="3297681910"/>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9">
            <a:extLst>
              <a:ext uri="{FF2B5EF4-FFF2-40B4-BE49-F238E27FC236}">
                <a16:creationId xmlns:a16="http://schemas.microsoft.com/office/drawing/2014/main" id="{C9563B70-A28C-4CF9-6406-14103FD6AD1D}"/>
              </a:ext>
            </a:extLst>
          </p:cNvPr>
          <p:cNvSpPr/>
          <p:nvPr/>
        </p:nvSpPr>
        <p:spPr>
          <a:xfrm>
            <a:off x="8215832" y="952561"/>
            <a:ext cx="3613860" cy="2889065"/>
          </a:xfrm>
          <a:prstGeom prst="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err="1">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ターゲットアカウント</a:t>
            </a:r>
            <a:r>
              <a:rPr kumimoji="0" lang="en-US" sz="1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 C</a:t>
            </a:r>
          </a:p>
        </p:txBody>
      </p:sp>
      <p:pic>
        <p:nvPicPr>
          <p:cNvPr id="41" name="Graphic 35">
            <a:extLst>
              <a:ext uri="{FF2B5EF4-FFF2-40B4-BE49-F238E27FC236}">
                <a16:creationId xmlns:a16="http://schemas.microsoft.com/office/drawing/2014/main" id="{514C6744-9F0D-3163-2865-852E6B3EAD27}"/>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8215834" y="952562"/>
            <a:ext cx="381000" cy="381000"/>
          </a:xfrm>
          <a:prstGeom prst="rect">
            <a:avLst/>
          </a:prstGeom>
        </p:spPr>
      </p:pic>
      <p:sp>
        <p:nvSpPr>
          <p:cNvPr id="21" name="Rectangle 9">
            <a:extLst>
              <a:ext uri="{FF2B5EF4-FFF2-40B4-BE49-F238E27FC236}">
                <a16:creationId xmlns:a16="http://schemas.microsoft.com/office/drawing/2014/main" id="{99C21FE5-7C0F-67A6-49CE-02ECA1638374}"/>
              </a:ext>
            </a:extLst>
          </p:cNvPr>
          <p:cNvSpPr/>
          <p:nvPr/>
        </p:nvSpPr>
        <p:spPr>
          <a:xfrm>
            <a:off x="8063432" y="1421263"/>
            <a:ext cx="3613860" cy="2889065"/>
          </a:xfrm>
          <a:prstGeom prst="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err="1">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ターゲットアカウント</a:t>
            </a:r>
            <a:r>
              <a:rPr kumimoji="0" lang="en-US" sz="1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 B</a:t>
            </a:r>
          </a:p>
        </p:txBody>
      </p:sp>
      <p:pic>
        <p:nvPicPr>
          <p:cNvPr id="22" name="Graphic 35">
            <a:extLst>
              <a:ext uri="{FF2B5EF4-FFF2-40B4-BE49-F238E27FC236}">
                <a16:creationId xmlns:a16="http://schemas.microsoft.com/office/drawing/2014/main" id="{29333A15-1BB6-BCDD-33A3-4267C9CCE111}"/>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8063434" y="1421264"/>
            <a:ext cx="381000" cy="381000"/>
          </a:xfrm>
          <a:prstGeom prst="rect">
            <a:avLst/>
          </a:prstGeom>
        </p:spPr>
      </p:pic>
      <p:sp>
        <p:nvSpPr>
          <p:cNvPr id="2" name="タイトル 1">
            <a:extLst>
              <a:ext uri="{FF2B5EF4-FFF2-40B4-BE49-F238E27FC236}">
                <a16:creationId xmlns:a16="http://schemas.microsoft.com/office/drawing/2014/main" id="{28BEA2C7-CFBF-7C40-B318-0BBF864ABEF9}"/>
              </a:ext>
            </a:extLst>
          </p:cNvPr>
          <p:cNvSpPr>
            <a:spLocks noGrp="1"/>
          </p:cNvSpPr>
          <p:nvPr>
            <p:ph type="title"/>
          </p:nvPr>
        </p:nvSpPr>
        <p:spPr/>
        <p:txBody>
          <a:bodyPr vert="horz" lIns="91440" tIns="45720" rIns="91440" bIns="45720" rtlCol="0" anchor="t">
            <a:noAutofit/>
          </a:bodyPr>
          <a:lstStyle/>
          <a:p>
            <a:r>
              <a:rPr lang="ja-JP" altLang="en-US" sz="2800" b="0"/>
              <a:t>参考：</a:t>
            </a:r>
            <a:r>
              <a:rPr lang="en-US" altLang="ja-JP" sz="2800" b="0" dirty="0"/>
              <a:t>Systems Manager </a:t>
            </a:r>
            <a:r>
              <a:rPr lang="ja-JP" altLang="en-US" sz="2800" b="0"/>
              <a:t>パッチポリシーによるパッチ適用の自動化</a:t>
            </a:r>
          </a:p>
        </p:txBody>
      </p:sp>
      <p:sp>
        <p:nvSpPr>
          <p:cNvPr id="3" name="テキスト ボックス 2">
            <a:extLst>
              <a:ext uri="{FF2B5EF4-FFF2-40B4-BE49-F238E27FC236}">
                <a16:creationId xmlns:a16="http://schemas.microsoft.com/office/drawing/2014/main" id="{F43BD75C-F2A0-C93E-E817-B43A367E50CA}"/>
              </a:ext>
            </a:extLst>
          </p:cNvPr>
          <p:cNvSpPr txBox="1"/>
          <p:nvPr/>
        </p:nvSpPr>
        <p:spPr>
          <a:xfrm>
            <a:off x="10617201" y="0"/>
            <a:ext cx="1584789" cy="307777"/>
          </a:xfrm>
          <a:prstGeom prst="rect">
            <a:avLst/>
          </a:prstGeom>
          <a:no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400" b="0" i="0" u="none" strike="noStrike" kern="1200" cap="none" spc="0" normalizeH="0" baseline="0" noProof="0" dirty="0">
                <a:ln>
                  <a:noFill/>
                </a:ln>
                <a:solidFill>
                  <a:srgbClr val="FFFFFF">
                    <a:lumMod val="50000"/>
                  </a:srgbClr>
                </a:solidFill>
                <a:effectLst/>
                <a:uLnTx/>
                <a:uFillTx/>
                <a:latin typeface="Meiryo" panose="020B0604030504040204" pitchFamily="34" charset="-128"/>
                <a:ea typeface="Meiryo" panose="020B0604030504040204" pitchFamily="34" charset="-128"/>
                <a:cs typeface="+mn-cs"/>
              </a:rPr>
              <a:t>SEC06-BP01</a:t>
            </a:r>
            <a:endParaRPr kumimoji="0" lang="ja-JP" altLang="en-US" sz="1400" b="0" i="0" u="none" strike="noStrike" kern="1200" cap="none" spc="0" normalizeH="0" baseline="0" noProof="0">
              <a:ln>
                <a:noFill/>
              </a:ln>
              <a:solidFill>
                <a:srgbClr val="FFFFFF">
                  <a:lumMod val="50000"/>
                </a:srgbClr>
              </a:solidFill>
              <a:effectLst/>
              <a:uLnTx/>
              <a:uFillTx/>
              <a:latin typeface="Meiryo" panose="020B0604030504040204" pitchFamily="34" charset="-128"/>
              <a:ea typeface="Meiryo" panose="020B0604030504040204" pitchFamily="34" charset="-128"/>
              <a:cs typeface="+mn-cs"/>
            </a:endParaRPr>
          </a:p>
        </p:txBody>
      </p:sp>
      <p:sp>
        <p:nvSpPr>
          <p:cNvPr id="4" name="Rectangle 9">
            <a:extLst>
              <a:ext uri="{FF2B5EF4-FFF2-40B4-BE49-F238E27FC236}">
                <a16:creationId xmlns:a16="http://schemas.microsoft.com/office/drawing/2014/main" id="{C01DAA51-1C29-2AAC-C9C2-572CF23FA3F5}"/>
              </a:ext>
            </a:extLst>
          </p:cNvPr>
          <p:cNvSpPr/>
          <p:nvPr/>
        </p:nvSpPr>
        <p:spPr>
          <a:xfrm>
            <a:off x="4280967" y="947602"/>
            <a:ext cx="3142835" cy="3831427"/>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err="1">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管理アカウント</a:t>
            </a:r>
            <a:endParaRPr kumimoji="0" lang="en-US" sz="1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endParaRPr>
          </a:p>
        </p:txBody>
      </p:sp>
      <p:pic>
        <p:nvPicPr>
          <p:cNvPr id="5" name="Graphic 35">
            <a:extLst>
              <a:ext uri="{FF2B5EF4-FFF2-40B4-BE49-F238E27FC236}">
                <a16:creationId xmlns:a16="http://schemas.microsoft.com/office/drawing/2014/main" id="{2BB75C15-5ED5-CC4F-D23D-9CCFC583E40B}"/>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4280967" y="947602"/>
            <a:ext cx="381000" cy="381000"/>
          </a:xfrm>
          <a:prstGeom prst="rect">
            <a:avLst/>
          </a:prstGeom>
        </p:spPr>
      </p:pic>
      <p:sp>
        <p:nvSpPr>
          <p:cNvPr id="6" name="TextBox 12">
            <a:extLst>
              <a:ext uri="{FF2B5EF4-FFF2-40B4-BE49-F238E27FC236}">
                <a16:creationId xmlns:a16="http://schemas.microsoft.com/office/drawing/2014/main" id="{F5D9A1A7-0892-71A8-3F51-C39F4BCAA7C8}"/>
              </a:ext>
            </a:extLst>
          </p:cNvPr>
          <p:cNvSpPr txBox="1">
            <a:spLocks noChangeArrowheads="1"/>
          </p:cNvSpPr>
          <p:nvPr/>
        </p:nvSpPr>
        <p:spPr bwMode="auto">
          <a:xfrm>
            <a:off x="4344186" y="1468642"/>
            <a:ext cx="13843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000" b="0" i="0" u="none" strike="noStrike" kern="1200" cap="none" spc="0" normalizeH="0" baseline="0" noProof="0" dirty="0" err="1">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高速セットアップ</a:t>
            </a:r>
            <a:endParaRPr kumimoji="0" lang="en-US" altLang="en-US" sz="1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000" b="0" i="0" u="none" strike="noStrike" kern="1200" cap="none" spc="0" normalizeH="0" baseline="0" noProof="0" dirty="0" err="1">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パッチポリシ</a:t>
            </a:r>
            <a:r>
              <a:rPr kumimoji="0" lang="en-US" altLang="en-US" sz="1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ー</a:t>
            </a:r>
          </a:p>
        </p:txBody>
      </p:sp>
      <p:pic>
        <p:nvPicPr>
          <p:cNvPr id="7" name="Graphic 62">
            <a:extLst>
              <a:ext uri="{FF2B5EF4-FFF2-40B4-BE49-F238E27FC236}">
                <a16:creationId xmlns:a16="http://schemas.microsoft.com/office/drawing/2014/main" id="{8B2810AC-A312-A76C-EDE5-FAA668A0C95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820336" y="1868752"/>
            <a:ext cx="432000" cy="432000"/>
          </a:xfrm>
          <a:prstGeom prst="rect">
            <a:avLst/>
          </a:prstGeom>
        </p:spPr>
      </p:pic>
      <p:pic>
        <p:nvPicPr>
          <p:cNvPr id="8" name="Graphic 21">
            <a:extLst>
              <a:ext uri="{FF2B5EF4-FFF2-40B4-BE49-F238E27FC236}">
                <a16:creationId xmlns:a16="http://schemas.microsoft.com/office/drawing/2014/main" id="{AA565457-D79A-5DCC-6359-3E261F5F2710}"/>
              </a:ext>
            </a:extLst>
          </p:cNvPr>
          <p:cNvPicPr>
            <a:picLocks noChangeAspect="1" noChangeArrowheads="1"/>
          </p:cNvPicPr>
          <p:nvPr/>
        </p:nvPicPr>
        <p:blipFill>
          <a:blip r:embed="rId7">
            <a:extLst>
              <a:ext uri="{96DAC541-7B7A-43D3-8B79-37D633B846F1}">
                <asvg:svgBlip xmlns:asvg="http://schemas.microsoft.com/office/drawing/2016/SVG/main" r:embed="rId8"/>
              </a:ext>
            </a:extLst>
          </a:blip>
          <a:srcRect/>
          <a:stretch/>
        </p:blipFill>
        <p:spPr bwMode="auto">
          <a:xfrm>
            <a:off x="6250793" y="1796752"/>
            <a:ext cx="576000" cy="57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12">
            <a:extLst>
              <a:ext uri="{FF2B5EF4-FFF2-40B4-BE49-F238E27FC236}">
                <a16:creationId xmlns:a16="http://schemas.microsoft.com/office/drawing/2014/main" id="{80A16A01-5AB7-CF56-6184-7D230A6C7CAA}"/>
              </a:ext>
            </a:extLst>
          </p:cNvPr>
          <p:cNvSpPr txBox="1">
            <a:spLocks noChangeArrowheads="1"/>
          </p:cNvSpPr>
          <p:nvPr/>
        </p:nvSpPr>
        <p:spPr bwMode="auto">
          <a:xfrm>
            <a:off x="5653785" y="1560453"/>
            <a:ext cx="1770017"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AWS CloudFormation</a:t>
            </a:r>
          </a:p>
        </p:txBody>
      </p:sp>
      <p:sp>
        <p:nvSpPr>
          <p:cNvPr id="10" name="TextBox 27">
            <a:extLst>
              <a:ext uri="{FF2B5EF4-FFF2-40B4-BE49-F238E27FC236}">
                <a16:creationId xmlns:a16="http://schemas.microsoft.com/office/drawing/2014/main" id="{24DDA1EC-5146-BEF2-1ACF-DEB8F78A12D2}"/>
              </a:ext>
            </a:extLst>
          </p:cNvPr>
          <p:cNvSpPr txBox="1">
            <a:spLocks noChangeArrowheads="1"/>
          </p:cNvSpPr>
          <p:nvPr/>
        </p:nvSpPr>
        <p:spPr bwMode="auto">
          <a:xfrm>
            <a:off x="5930243" y="3274115"/>
            <a:ext cx="12171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CloudFormation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000" b="0" i="0" u="none" strike="noStrike" kern="1200" cap="none" spc="0" normalizeH="0" baseline="0" noProof="0" dirty="0" err="1">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スタックセット</a:t>
            </a:r>
            <a:endParaRPr kumimoji="0" lang="en-US" altLang="en-US" sz="1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endParaRPr>
          </a:p>
        </p:txBody>
      </p:sp>
      <p:pic>
        <p:nvPicPr>
          <p:cNvPr id="11" name="Graphic 54">
            <a:extLst>
              <a:ext uri="{FF2B5EF4-FFF2-40B4-BE49-F238E27FC236}">
                <a16:creationId xmlns:a16="http://schemas.microsoft.com/office/drawing/2014/main" id="{582A6994-D228-7E64-4BEB-6D81ED9FD3B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322793" y="2841951"/>
            <a:ext cx="432000" cy="432000"/>
          </a:xfrm>
          <a:prstGeom prst="rect">
            <a:avLst/>
          </a:prstGeom>
        </p:spPr>
      </p:pic>
      <p:sp>
        <p:nvSpPr>
          <p:cNvPr id="16" name="Rectangle 9">
            <a:extLst>
              <a:ext uri="{FF2B5EF4-FFF2-40B4-BE49-F238E27FC236}">
                <a16:creationId xmlns:a16="http://schemas.microsoft.com/office/drawing/2014/main" id="{18E40366-E4F6-9D55-46BE-B14D698039C1}"/>
              </a:ext>
            </a:extLst>
          </p:cNvPr>
          <p:cNvSpPr/>
          <p:nvPr/>
        </p:nvSpPr>
        <p:spPr>
          <a:xfrm>
            <a:off x="7911032" y="1889965"/>
            <a:ext cx="3613860" cy="2889065"/>
          </a:xfrm>
          <a:prstGeom prst="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err="1">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ターゲットアカウント</a:t>
            </a:r>
            <a:r>
              <a:rPr kumimoji="0" lang="en-US" sz="1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 A</a:t>
            </a:r>
          </a:p>
        </p:txBody>
      </p:sp>
      <p:pic>
        <p:nvPicPr>
          <p:cNvPr id="17" name="Graphic 35">
            <a:extLst>
              <a:ext uri="{FF2B5EF4-FFF2-40B4-BE49-F238E27FC236}">
                <a16:creationId xmlns:a16="http://schemas.microsoft.com/office/drawing/2014/main" id="{34EFB9E1-39A6-5192-1BAD-BD1FFFE9C0B1}"/>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7911034" y="1889966"/>
            <a:ext cx="381000" cy="381000"/>
          </a:xfrm>
          <a:prstGeom prst="rect">
            <a:avLst/>
          </a:prstGeom>
        </p:spPr>
      </p:pic>
      <p:sp>
        <p:nvSpPr>
          <p:cNvPr id="12" name="TextBox 24">
            <a:extLst>
              <a:ext uri="{FF2B5EF4-FFF2-40B4-BE49-F238E27FC236}">
                <a16:creationId xmlns:a16="http://schemas.microsoft.com/office/drawing/2014/main" id="{4CFFF944-1A09-BD64-3B33-0F47D7AFBF13}"/>
              </a:ext>
            </a:extLst>
          </p:cNvPr>
          <p:cNvSpPr txBox="1">
            <a:spLocks noChangeArrowheads="1"/>
          </p:cNvSpPr>
          <p:nvPr/>
        </p:nvSpPr>
        <p:spPr bwMode="auto">
          <a:xfrm>
            <a:off x="9386021" y="2448893"/>
            <a:ext cx="208460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000" b="0" i="0" u="none" strike="noStrike" kern="1200" cap="none" spc="0" normalizeH="0" baseline="0" noProof="0" dirty="0" err="1">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ステートマネージャー関連付け</a:t>
            </a:r>
            <a:endParaRPr kumimoji="0" lang="en-US" altLang="en-US" sz="1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AWS-</a:t>
            </a:r>
            <a:r>
              <a:rPr kumimoji="0" lang="en-US" altLang="en-US" sz="1000" b="0" i="0" u="none" strike="noStrike" kern="1200" cap="none" spc="0" normalizeH="0" baseline="0" noProof="0" dirty="0" err="1">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RunPatchBaseline</a:t>
            </a:r>
            <a:endParaRPr kumimoji="0" lang="en-US" altLang="en-US" sz="1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endParaRPr>
          </a:p>
        </p:txBody>
      </p:sp>
      <p:pic>
        <p:nvPicPr>
          <p:cNvPr id="13" name="Graphic 48">
            <a:extLst>
              <a:ext uri="{FF2B5EF4-FFF2-40B4-BE49-F238E27FC236}">
                <a16:creationId xmlns:a16="http://schemas.microsoft.com/office/drawing/2014/main" id="{F4E15B1E-C832-7BDC-6061-DDB3867BCC8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0212324" y="2841951"/>
            <a:ext cx="432000" cy="432000"/>
          </a:xfrm>
          <a:prstGeom prst="rect">
            <a:avLst/>
          </a:prstGeom>
        </p:spPr>
      </p:pic>
      <p:sp>
        <p:nvSpPr>
          <p:cNvPr id="14" name="TextBox 16">
            <a:extLst>
              <a:ext uri="{FF2B5EF4-FFF2-40B4-BE49-F238E27FC236}">
                <a16:creationId xmlns:a16="http://schemas.microsoft.com/office/drawing/2014/main" id="{E9B054FC-86A8-58DD-1158-DAC6E2CA5B85}"/>
              </a:ext>
            </a:extLst>
          </p:cNvPr>
          <p:cNvSpPr txBox="1">
            <a:spLocks noChangeArrowheads="1"/>
          </p:cNvSpPr>
          <p:nvPr/>
        </p:nvSpPr>
        <p:spPr bwMode="auto">
          <a:xfrm>
            <a:off x="9870540" y="4319216"/>
            <a:ext cx="1115568"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nchor="ct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ja-JP" altLang="en-US" sz="10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マネージドノード</a:t>
            </a:r>
            <a:endParaRPr kumimoji="0" lang="en-US" altLang="en-US" sz="1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endParaRPr>
          </a:p>
        </p:txBody>
      </p:sp>
      <p:pic>
        <p:nvPicPr>
          <p:cNvPr id="15" name="Graphic 44">
            <a:extLst>
              <a:ext uri="{FF2B5EF4-FFF2-40B4-BE49-F238E27FC236}">
                <a16:creationId xmlns:a16="http://schemas.microsoft.com/office/drawing/2014/main" id="{06F5CEFD-E68C-3476-C855-E66425189EDE}"/>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0212324" y="3871126"/>
            <a:ext cx="432000" cy="432000"/>
          </a:xfrm>
          <a:prstGeom prst="rect">
            <a:avLst/>
          </a:prstGeom>
        </p:spPr>
      </p:pic>
      <p:sp>
        <p:nvSpPr>
          <p:cNvPr id="18" name="TextBox 27">
            <a:extLst>
              <a:ext uri="{FF2B5EF4-FFF2-40B4-BE49-F238E27FC236}">
                <a16:creationId xmlns:a16="http://schemas.microsoft.com/office/drawing/2014/main" id="{ED5073E4-46FA-C62F-D41E-40F87919FA39}"/>
              </a:ext>
            </a:extLst>
          </p:cNvPr>
          <p:cNvSpPr txBox="1">
            <a:spLocks noChangeArrowheads="1"/>
          </p:cNvSpPr>
          <p:nvPr/>
        </p:nvSpPr>
        <p:spPr bwMode="auto">
          <a:xfrm>
            <a:off x="7973401" y="2448893"/>
            <a:ext cx="151043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CloudFormation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000" b="0" i="0" u="none" strike="noStrike" kern="1200" cap="none" spc="0" normalizeH="0" baseline="0" noProof="0" dirty="0" err="1">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スタックインスタンス</a:t>
            </a:r>
            <a:endParaRPr kumimoji="0" lang="en-US" altLang="en-US" sz="1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endParaRPr>
          </a:p>
        </p:txBody>
      </p:sp>
      <p:pic>
        <p:nvPicPr>
          <p:cNvPr id="19" name="Graphic 54">
            <a:extLst>
              <a:ext uri="{FF2B5EF4-FFF2-40B4-BE49-F238E27FC236}">
                <a16:creationId xmlns:a16="http://schemas.microsoft.com/office/drawing/2014/main" id="{6C776C14-71FC-AB4F-5464-FAF70EC5BB3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512619" y="2841951"/>
            <a:ext cx="432000" cy="432000"/>
          </a:xfrm>
          <a:prstGeom prst="rect">
            <a:avLst/>
          </a:prstGeom>
        </p:spPr>
      </p:pic>
      <p:sp>
        <p:nvSpPr>
          <p:cNvPr id="20" name="正方形/長方形 19">
            <a:extLst>
              <a:ext uri="{FF2B5EF4-FFF2-40B4-BE49-F238E27FC236}">
                <a16:creationId xmlns:a16="http://schemas.microsoft.com/office/drawing/2014/main" id="{EDF6E86B-FCF7-ED99-BB58-CD1B771502BF}"/>
              </a:ext>
            </a:extLst>
          </p:cNvPr>
          <p:cNvSpPr/>
          <p:nvPr/>
        </p:nvSpPr>
        <p:spPr>
          <a:xfrm>
            <a:off x="9676787" y="3726609"/>
            <a:ext cx="1503075" cy="923026"/>
          </a:xfrm>
          <a:prstGeom prst="rect">
            <a:avLst/>
          </a:prstGeom>
          <a:noFill/>
          <a:ln>
            <a:solidFill>
              <a:schemeClr val="bg1">
                <a:lumMod val="50000"/>
              </a:schemeClr>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2400" b="0" i="0" u="none" strike="noStrike" kern="1200" cap="none" spc="0" normalizeH="0" baseline="0" noProof="0">
              <a:ln>
                <a:noFill/>
              </a:ln>
              <a:solidFill>
                <a:srgbClr val="FFFFFF"/>
              </a:solidFill>
              <a:effectLst/>
              <a:uLnTx/>
              <a:uFillTx/>
              <a:latin typeface="Meiryo" panose="020B0604030504040204" pitchFamily="34" charset="-128"/>
              <a:ea typeface="Meiryo" panose="020B0604030504040204" pitchFamily="34" charset="-128"/>
              <a:cs typeface="+mn-cs"/>
            </a:endParaRPr>
          </a:p>
        </p:txBody>
      </p:sp>
      <p:cxnSp>
        <p:nvCxnSpPr>
          <p:cNvPr id="64" name="直線矢印コネクタ 63">
            <a:extLst>
              <a:ext uri="{FF2B5EF4-FFF2-40B4-BE49-F238E27FC236}">
                <a16:creationId xmlns:a16="http://schemas.microsoft.com/office/drawing/2014/main" id="{7157B939-AC48-2749-3678-C8B2474D7C0F}"/>
              </a:ext>
            </a:extLst>
          </p:cNvPr>
          <p:cNvCxnSpPr>
            <a:stCxn id="7" idx="3"/>
            <a:endCxn id="8" idx="1"/>
          </p:cNvCxnSpPr>
          <p:nvPr/>
        </p:nvCxnSpPr>
        <p:spPr>
          <a:xfrm>
            <a:off x="5252336" y="2084752"/>
            <a:ext cx="998457" cy="0"/>
          </a:xfrm>
          <a:prstGeom prst="straightConnector1">
            <a:avLst/>
          </a:prstGeom>
          <a:ln>
            <a:solidFill>
              <a:schemeClr val="accent1"/>
            </a:solidFill>
            <a:tailEnd type="triangle"/>
          </a:ln>
        </p:spPr>
        <p:style>
          <a:lnRef idx="1">
            <a:schemeClr val="accent6"/>
          </a:lnRef>
          <a:fillRef idx="0">
            <a:schemeClr val="accent6"/>
          </a:fillRef>
          <a:effectRef idx="0">
            <a:schemeClr val="accent6"/>
          </a:effectRef>
          <a:fontRef idx="minor">
            <a:schemeClr val="tx1"/>
          </a:fontRef>
        </p:style>
      </p:cxnSp>
      <p:cxnSp>
        <p:nvCxnSpPr>
          <p:cNvPr id="65" name="直線矢印コネクタ 64">
            <a:extLst>
              <a:ext uri="{FF2B5EF4-FFF2-40B4-BE49-F238E27FC236}">
                <a16:creationId xmlns:a16="http://schemas.microsoft.com/office/drawing/2014/main" id="{A902FAEF-E8C8-DC74-D205-43FFAF8F1300}"/>
              </a:ext>
            </a:extLst>
          </p:cNvPr>
          <p:cNvCxnSpPr>
            <a:cxnSpLocks/>
            <a:stCxn id="8" idx="2"/>
            <a:endCxn id="11" idx="0"/>
          </p:cNvCxnSpPr>
          <p:nvPr/>
        </p:nvCxnSpPr>
        <p:spPr>
          <a:xfrm>
            <a:off x="6538793" y="2372752"/>
            <a:ext cx="0" cy="469199"/>
          </a:xfrm>
          <a:prstGeom prst="straightConnector1">
            <a:avLst/>
          </a:prstGeom>
          <a:ln>
            <a:solidFill>
              <a:schemeClr val="accent1"/>
            </a:solidFill>
            <a:tailEnd type="triangle"/>
          </a:ln>
        </p:spPr>
        <p:style>
          <a:lnRef idx="1">
            <a:schemeClr val="accent6"/>
          </a:lnRef>
          <a:fillRef idx="0">
            <a:schemeClr val="accent6"/>
          </a:fillRef>
          <a:effectRef idx="0">
            <a:schemeClr val="accent6"/>
          </a:effectRef>
          <a:fontRef idx="minor">
            <a:schemeClr val="tx1"/>
          </a:fontRef>
        </p:style>
      </p:cxnSp>
      <p:cxnSp>
        <p:nvCxnSpPr>
          <p:cNvPr id="68" name="直線矢印コネクタ 67">
            <a:extLst>
              <a:ext uri="{FF2B5EF4-FFF2-40B4-BE49-F238E27FC236}">
                <a16:creationId xmlns:a16="http://schemas.microsoft.com/office/drawing/2014/main" id="{EAFC26BA-80B8-5FF7-C25D-D0CF7135D697}"/>
              </a:ext>
            </a:extLst>
          </p:cNvPr>
          <p:cNvCxnSpPr>
            <a:cxnSpLocks/>
            <a:stCxn id="11" idx="3"/>
            <a:endCxn id="19" idx="1"/>
          </p:cNvCxnSpPr>
          <p:nvPr/>
        </p:nvCxnSpPr>
        <p:spPr>
          <a:xfrm>
            <a:off x="6754793" y="3057951"/>
            <a:ext cx="1757826" cy="0"/>
          </a:xfrm>
          <a:prstGeom prst="straightConnector1">
            <a:avLst/>
          </a:prstGeom>
          <a:ln>
            <a:solidFill>
              <a:schemeClr val="accent1"/>
            </a:solidFill>
            <a:tailEnd type="triangle"/>
          </a:ln>
        </p:spPr>
        <p:style>
          <a:lnRef idx="1">
            <a:schemeClr val="accent6"/>
          </a:lnRef>
          <a:fillRef idx="0">
            <a:schemeClr val="accent6"/>
          </a:fillRef>
          <a:effectRef idx="0">
            <a:schemeClr val="accent6"/>
          </a:effectRef>
          <a:fontRef idx="minor">
            <a:schemeClr val="tx1"/>
          </a:fontRef>
        </p:style>
      </p:cxnSp>
      <p:cxnSp>
        <p:nvCxnSpPr>
          <p:cNvPr id="71" name="直線矢印コネクタ 70">
            <a:extLst>
              <a:ext uri="{FF2B5EF4-FFF2-40B4-BE49-F238E27FC236}">
                <a16:creationId xmlns:a16="http://schemas.microsoft.com/office/drawing/2014/main" id="{38C5CD19-2664-970A-5D6D-B1FD54238073}"/>
              </a:ext>
            </a:extLst>
          </p:cNvPr>
          <p:cNvCxnSpPr>
            <a:cxnSpLocks/>
          </p:cNvCxnSpPr>
          <p:nvPr/>
        </p:nvCxnSpPr>
        <p:spPr>
          <a:xfrm>
            <a:off x="8944619" y="3057951"/>
            <a:ext cx="1267705" cy="0"/>
          </a:xfrm>
          <a:prstGeom prst="straightConnector1">
            <a:avLst/>
          </a:prstGeom>
          <a:ln>
            <a:solidFill>
              <a:schemeClr val="accent1"/>
            </a:solidFill>
            <a:tailEnd type="triangle"/>
          </a:ln>
        </p:spPr>
        <p:style>
          <a:lnRef idx="1">
            <a:schemeClr val="accent6"/>
          </a:lnRef>
          <a:fillRef idx="0">
            <a:schemeClr val="accent6"/>
          </a:fillRef>
          <a:effectRef idx="0">
            <a:schemeClr val="accent6"/>
          </a:effectRef>
          <a:fontRef idx="minor">
            <a:schemeClr val="tx1"/>
          </a:fontRef>
        </p:style>
      </p:cxnSp>
      <p:cxnSp>
        <p:nvCxnSpPr>
          <p:cNvPr id="74" name="直線矢印コネクタ 73">
            <a:extLst>
              <a:ext uri="{FF2B5EF4-FFF2-40B4-BE49-F238E27FC236}">
                <a16:creationId xmlns:a16="http://schemas.microsoft.com/office/drawing/2014/main" id="{D32FBE07-6D14-C74B-894C-FD85901D3363}"/>
              </a:ext>
            </a:extLst>
          </p:cNvPr>
          <p:cNvCxnSpPr>
            <a:cxnSpLocks/>
            <a:stCxn id="13" idx="2"/>
            <a:endCxn id="20" idx="0"/>
          </p:cNvCxnSpPr>
          <p:nvPr/>
        </p:nvCxnSpPr>
        <p:spPr>
          <a:xfrm>
            <a:off x="10428324" y="3273951"/>
            <a:ext cx="1" cy="452658"/>
          </a:xfrm>
          <a:prstGeom prst="straightConnector1">
            <a:avLst/>
          </a:prstGeom>
          <a:ln>
            <a:solidFill>
              <a:schemeClr val="accent1"/>
            </a:solidFill>
            <a:tailEnd type="triangle"/>
          </a:ln>
        </p:spPr>
        <p:style>
          <a:lnRef idx="1">
            <a:schemeClr val="accent6"/>
          </a:lnRef>
          <a:fillRef idx="0">
            <a:schemeClr val="accent6"/>
          </a:fillRef>
          <a:effectRef idx="0">
            <a:schemeClr val="accent6"/>
          </a:effectRef>
          <a:fontRef idx="minor">
            <a:schemeClr val="tx1"/>
          </a:fontRef>
        </p:style>
      </p:cxnSp>
      <p:sp>
        <p:nvSpPr>
          <p:cNvPr id="77" name="円/楕円 76">
            <a:extLst>
              <a:ext uri="{FF2B5EF4-FFF2-40B4-BE49-F238E27FC236}">
                <a16:creationId xmlns:a16="http://schemas.microsoft.com/office/drawing/2014/main" id="{58A6CE5A-4899-0B55-2ABB-1257427F6A84}"/>
              </a:ext>
            </a:extLst>
          </p:cNvPr>
          <p:cNvSpPr/>
          <p:nvPr/>
        </p:nvSpPr>
        <p:spPr>
          <a:xfrm>
            <a:off x="5577949" y="2146830"/>
            <a:ext cx="299670" cy="299670"/>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cap="none" spc="0" normalizeH="0" baseline="0" noProof="0" dirty="0">
                <a:ln>
                  <a:noFill/>
                </a:ln>
                <a:solidFill>
                  <a:srgbClr val="FFFFFF"/>
                </a:solidFill>
                <a:effectLst/>
                <a:uLnTx/>
                <a:uFillTx/>
                <a:latin typeface="Meiryo" panose="020B0604030504040204" pitchFamily="34" charset="-128"/>
                <a:ea typeface="Meiryo" panose="020B0604030504040204" pitchFamily="34" charset="-128"/>
                <a:cs typeface="+mn-cs"/>
              </a:rPr>
              <a:t>1</a:t>
            </a:r>
            <a:endParaRPr kumimoji="1" lang="ja-JP" altLang="en-US" sz="1200" b="0" i="0" u="none" strike="noStrike" kern="1200" cap="none" spc="0" normalizeH="0" baseline="0" noProof="0">
              <a:ln>
                <a:noFill/>
              </a:ln>
              <a:solidFill>
                <a:srgbClr val="FFFFFF"/>
              </a:solidFill>
              <a:effectLst/>
              <a:uLnTx/>
              <a:uFillTx/>
              <a:latin typeface="Meiryo" panose="020B0604030504040204" pitchFamily="34" charset="-128"/>
              <a:ea typeface="Meiryo" panose="020B0604030504040204" pitchFamily="34" charset="-128"/>
              <a:cs typeface="+mn-cs"/>
            </a:endParaRPr>
          </a:p>
        </p:txBody>
      </p:sp>
      <p:sp>
        <p:nvSpPr>
          <p:cNvPr id="79" name="円/楕円 78">
            <a:extLst>
              <a:ext uri="{FF2B5EF4-FFF2-40B4-BE49-F238E27FC236}">
                <a16:creationId xmlns:a16="http://schemas.microsoft.com/office/drawing/2014/main" id="{D5ADE258-639D-181A-F291-08B6C7B0B402}"/>
              </a:ext>
            </a:extLst>
          </p:cNvPr>
          <p:cNvSpPr/>
          <p:nvPr/>
        </p:nvSpPr>
        <p:spPr>
          <a:xfrm>
            <a:off x="6603367" y="2446500"/>
            <a:ext cx="299670" cy="299670"/>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cap="none" spc="0" normalizeH="0" baseline="0" noProof="0" dirty="0">
                <a:ln>
                  <a:noFill/>
                </a:ln>
                <a:solidFill>
                  <a:srgbClr val="FFFFFF"/>
                </a:solidFill>
                <a:effectLst/>
                <a:uLnTx/>
                <a:uFillTx/>
                <a:latin typeface="Meiryo" panose="020B0604030504040204" pitchFamily="34" charset="-128"/>
                <a:ea typeface="Meiryo" panose="020B0604030504040204" pitchFamily="34" charset="-128"/>
                <a:cs typeface="+mn-cs"/>
              </a:rPr>
              <a:t>2</a:t>
            </a:r>
            <a:endParaRPr kumimoji="1" lang="ja-JP" altLang="en-US" sz="1200" b="0" i="0" u="none" strike="noStrike" kern="1200" cap="none" spc="0" normalizeH="0" baseline="0" noProof="0">
              <a:ln>
                <a:noFill/>
              </a:ln>
              <a:solidFill>
                <a:srgbClr val="FFFFFF"/>
              </a:solidFill>
              <a:effectLst/>
              <a:uLnTx/>
              <a:uFillTx/>
              <a:latin typeface="Meiryo" panose="020B0604030504040204" pitchFamily="34" charset="-128"/>
              <a:ea typeface="Meiryo" panose="020B0604030504040204" pitchFamily="34" charset="-128"/>
              <a:cs typeface="+mn-cs"/>
            </a:endParaRPr>
          </a:p>
        </p:txBody>
      </p:sp>
      <p:sp>
        <p:nvSpPr>
          <p:cNvPr id="80" name="円/楕円 79">
            <a:extLst>
              <a:ext uri="{FF2B5EF4-FFF2-40B4-BE49-F238E27FC236}">
                <a16:creationId xmlns:a16="http://schemas.microsoft.com/office/drawing/2014/main" id="{CE54AD0F-DD6B-567D-68EA-5E22D416823E}"/>
              </a:ext>
            </a:extLst>
          </p:cNvPr>
          <p:cNvSpPr/>
          <p:nvPr/>
        </p:nvSpPr>
        <p:spPr>
          <a:xfrm>
            <a:off x="7516682" y="3115802"/>
            <a:ext cx="299670" cy="299670"/>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cap="none" spc="0" normalizeH="0" baseline="0" noProof="0" dirty="0">
                <a:ln>
                  <a:noFill/>
                </a:ln>
                <a:solidFill>
                  <a:srgbClr val="FFFFFF"/>
                </a:solidFill>
                <a:effectLst/>
                <a:uLnTx/>
                <a:uFillTx/>
                <a:latin typeface="Meiryo" panose="020B0604030504040204" pitchFamily="34" charset="-128"/>
                <a:ea typeface="Meiryo" panose="020B0604030504040204" pitchFamily="34" charset="-128"/>
                <a:cs typeface="+mn-cs"/>
              </a:rPr>
              <a:t>3</a:t>
            </a:r>
            <a:endParaRPr kumimoji="1" lang="ja-JP" altLang="en-US" sz="1200" b="0" i="0" u="none" strike="noStrike" kern="1200" cap="none" spc="0" normalizeH="0" baseline="0" noProof="0">
              <a:ln>
                <a:noFill/>
              </a:ln>
              <a:solidFill>
                <a:srgbClr val="FFFFFF"/>
              </a:solidFill>
              <a:effectLst/>
              <a:uLnTx/>
              <a:uFillTx/>
              <a:latin typeface="Meiryo" panose="020B0604030504040204" pitchFamily="34" charset="-128"/>
              <a:ea typeface="Meiryo" panose="020B0604030504040204" pitchFamily="34" charset="-128"/>
              <a:cs typeface="+mn-cs"/>
            </a:endParaRPr>
          </a:p>
        </p:txBody>
      </p:sp>
      <p:sp>
        <p:nvSpPr>
          <p:cNvPr id="81" name="円/楕円 80">
            <a:extLst>
              <a:ext uri="{FF2B5EF4-FFF2-40B4-BE49-F238E27FC236}">
                <a16:creationId xmlns:a16="http://schemas.microsoft.com/office/drawing/2014/main" id="{2BAF322C-54D2-46C6-14F8-4E71E9C13D6C}"/>
              </a:ext>
            </a:extLst>
          </p:cNvPr>
          <p:cNvSpPr/>
          <p:nvPr/>
        </p:nvSpPr>
        <p:spPr>
          <a:xfrm>
            <a:off x="9428636" y="3115802"/>
            <a:ext cx="299670" cy="299670"/>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cap="none" spc="0" normalizeH="0" baseline="0" noProof="0" dirty="0">
                <a:ln>
                  <a:noFill/>
                </a:ln>
                <a:solidFill>
                  <a:srgbClr val="FFFFFF"/>
                </a:solidFill>
                <a:effectLst/>
                <a:uLnTx/>
                <a:uFillTx/>
                <a:latin typeface="Meiryo" panose="020B0604030504040204" pitchFamily="34" charset="-128"/>
                <a:ea typeface="Meiryo" panose="020B0604030504040204" pitchFamily="34" charset="-128"/>
                <a:cs typeface="+mn-cs"/>
              </a:rPr>
              <a:t>4</a:t>
            </a:r>
            <a:endParaRPr kumimoji="1" lang="ja-JP" altLang="en-US" sz="1200" b="0" i="0" u="none" strike="noStrike" kern="1200" cap="none" spc="0" normalizeH="0" baseline="0" noProof="0">
              <a:ln>
                <a:noFill/>
              </a:ln>
              <a:solidFill>
                <a:srgbClr val="FFFFFF"/>
              </a:solidFill>
              <a:effectLst/>
              <a:uLnTx/>
              <a:uFillTx/>
              <a:latin typeface="Meiryo" panose="020B0604030504040204" pitchFamily="34" charset="-128"/>
              <a:ea typeface="Meiryo" panose="020B0604030504040204" pitchFamily="34" charset="-128"/>
              <a:cs typeface="+mn-cs"/>
            </a:endParaRPr>
          </a:p>
        </p:txBody>
      </p:sp>
      <p:sp>
        <p:nvSpPr>
          <p:cNvPr id="82" name="テキスト ボックス 81">
            <a:extLst>
              <a:ext uri="{FF2B5EF4-FFF2-40B4-BE49-F238E27FC236}">
                <a16:creationId xmlns:a16="http://schemas.microsoft.com/office/drawing/2014/main" id="{0B52383F-7242-4DB0-155C-A72552F6C146}"/>
              </a:ext>
            </a:extLst>
          </p:cNvPr>
          <p:cNvSpPr txBox="1"/>
          <p:nvPr/>
        </p:nvSpPr>
        <p:spPr>
          <a:xfrm>
            <a:off x="4280967" y="4850687"/>
            <a:ext cx="7632112" cy="1558760"/>
          </a:xfrm>
          <a:prstGeom prst="rect">
            <a:avLst/>
          </a:prstGeom>
          <a:noFill/>
        </p:spPr>
        <p:txBody>
          <a:bodyPr wrap="square" rtlCol="0">
            <a:spAutoFit/>
          </a:bodyPr>
          <a:lstStyle/>
          <a:p>
            <a:pPr marL="228600" marR="0" lvl="0" indent="-228600" algn="l" defTabSz="914400" rtl="0" eaLnBrk="1" fontAlgn="auto" latinLnBrk="0" hangingPunct="1">
              <a:lnSpc>
                <a:spcPct val="114000"/>
              </a:lnSpc>
              <a:spcBef>
                <a:spcPts val="300"/>
              </a:spcBef>
              <a:spcAft>
                <a:spcPts val="0"/>
              </a:spcAft>
              <a:buClrTx/>
              <a:buSzTx/>
              <a:buFont typeface="+mj-ea"/>
              <a:buAutoNum type="circleNumDbPlain"/>
              <a:tabLst/>
              <a:defRPr/>
            </a:pPr>
            <a:r>
              <a:rPr kumimoji="1" lang="ja-JP" altLang="en-US" sz="11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高速セットアップを使用してパッチポリシーを作成すると、選択したパラメータが </a:t>
            </a:r>
            <a:r>
              <a:rPr kumimoji="1" lang="en" altLang="ja-JP" sz="11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CloudFormation </a:t>
            </a:r>
            <a:r>
              <a:rPr kumimoji="1" lang="ja-JP" altLang="en-US" sz="11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に送信される。</a:t>
            </a:r>
          </a:p>
          <a:p>
            <a:pPr marL="228600" marR="0" lvl="0" indent="-228600" algn="l" defTabSz="914400" rtl="0" eaLnBrk="1" fontAlgn="auto" latinLnBrk="0" hangingPunct="1">
              <a:lnSpc>
                <a:spcPct val="114000"/>
              </a:lnSpc>
              <a:spcBef>
                <a:spcPts val="300"/>
              </a:spcBef>
              <a:spcAft>
                <a:spcPts val="0"/>
              </a:spcAft>
              <a:buClrTx/>
              <a:buSzTx/>
              <a:buFont typeface="+mj-ea"/>
              <a:buAutoNum type="circleNumDbPlain"/>
              <a:tabLst/>
              <a:defRPr/>
            </a:pPr>
            <a:r>
              <a:rPr kumimoji="1" lang="en" altLang="ja-JP" sz="11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CloudFormation </a:t>
            </a:r>
            <a:r>
              <a:rPr kumimoji="1" lang="ja-JP" altLang="en-US" sz="11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は、選択されたパラメータとターゲットアカウントおよびリージョンを使用してスタックセットを作成する。</a:t>
            </a:r>
          </a:p>
          <a:p>
            <a:pPr marL="228600" marR="0" lvl="0" indent="-228600" algn="l" defTabSz="914400" rtl="0" eaLnBrk="1" fontAlgn="auto" latinLnBrk="0" hangingPunct="1">
              <a:lnSpc>
                <a:spcPct val="114000"/>
              </a:lnSpc>
              <a:spcBef>
                <a:spcPts val="300"/>
              </a:spcBef>
              <a:spcAft>
                <a:spcPts val="0"/>
              </a:spcAft>
              <a:buClrTx/>
              <a:buSzTx/>
              <a:buFont typeface="+mj-ea"/>
              <a:buAutoNum type="circleNumDbPlain"/>
              <a:tabLst/>
              <a:defRPr/>
            </a:pPr>
            <a:r>
              <a:rPr kumimoji="1" lang="en" altLang="ja-JP" sz="11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CloudFormation </a:t>
            </a:r>
            <a:r>
              <a:rPr kumimoji="1" lang="ja-JP" altLang="en-US" sz="11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は、各ターゲットアカウントとリージョンにスタックインスタンスを作成する。</a:t>
            </a:r>
          </a:p>
          <a:p>
            <a:pPr marL="228600" marR="0" lvl="0" indent="-228600" algn="l" defTabSz="914400" rtl="0" eaLnBrk="1" fontAlgn="auto" latinLnBrk="0" hangingPunct="1">
              <a:lnSpc>
                <a:spcPct val="114000"/>
              </a:lnSpc>
              <a:spcBef>
                <a:spcPts val="300"/>
              </a:spcBef>
              <a:spcAft>
                <a:spcPts val="0"/>
              </a:spcAft>
              <a:buClrTx/>
              <a:buSzTx/>
              <a:buFont typeface="+mj-ea"/>
              <a:buAutoNum type="circleNumDbPlain"/>
              <a:tabLst/>
              <a:defRPr/>
            </a:pPr>
            <a:r>
              <a:rPr kumimoji="1" lang="ja-JP" altLang="en-US" sz="11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スタックインスタンスは、パッチスキャン用の </a:t>
            </a:r>
            <a:r>
              <a:rPr kumimoji="1" lang="en" altLang="ja-JP" sz="11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Systems Manager </a:t>
            </a:r>
            <a:r>
              <a:rPr kumimoji="1" lang="ja-JP" altLang="en-US" sz="11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ステートマネージャー関連付けと、パッチインストール用の関連付け </a:t>
            </a:r>
            <a:r>
              <a:rPr kumimoji="1" lang="en-US" altLang="ja-JP" sz="11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a:t>
            </a:r>
            <a:r>
              <a:rPr kumimoji="1" lang="ja-JP" altLang="en-US" sz="11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選択された場合</a:t>
            </a:r>
            <a:r>
              <a:rPr kumimoji="1" lang="en-US" altLang="ja-JP" sz="11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 </a:t>
            </a:r>
            <a:r>
              <a:rPr kumimoji="1" lang="ja-JP" altLang="en-US" sz="11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を作成する。これらの関連付けは、パッチポリシーの作成時に指定されたスケジュールで適用される。</a:t>
            </a:r>
          </a:p>
        </p:txBody>
      </p:sp>
      <p:sp>
        <p:nvSpPr>
          <p:cNvPr id="84" name="テキスト ボックス 83">
            <a:extLst>
              <a:ext uri="{FF2B5EF4-FFF2-40B4-BE49-F238E27FC236}">
                <a16:creationId xmlns:a16="http://schemas.microsoft.com/office/drawing/2014/main" id="{2625C14F-62BE-1620-C675-5AB59DDC2A82}"/>
              </a:ext>
            </a:extLst>
          </p:cNvPr>
          <p:cNvSpPr txBox="1"/>
          <p:nvPr/>
        </p:nvSpPr>
        <p:spPr>
          <a:xfrm>
            <a:off x="101051" y="890386"/>
            <a:ext cx="4027516" cy="4367862"/>
          </a:xfrm>
          <a:prstGeom prst="rect">
            <a:avLst/>
          </a:prstGeom>
          <a:noFill/>
        </p:spPr>
        <p:txBody>
          <a:bodyPr wrap="square" rtlCol="0">
            <a:spAutoFit/>
          </a:bodyPr>
          <a:lstStyle/>
          <a:p>
            <a:pPr marL="0" marR="0" lvl="0" indent="0" algn="l" defTabSz="914400" rtl="0" eaLnBrk="1" fontAlgn="auto" latinLnBrk="0" hangingPunct="1">
              <a:lnSpc>
                <a:spcPct val="114000"/>
              </a:lnSpc>
              <a:spcBef>
                <a:spcPts val="300"/>
              </a:spcBef>
              <a:spcAft>
                <a:spcPts val="0"/>
              </a:spcAft>
              <a:buClrTx/>
              <a:buSzTx/>
              <a:buFontTx/>
              <a:buNone/>
              <a:tabLst/>
              <a:defRPr/>
            </a:pPr>
            <a:r>
              <a:rPr kumimoji="1" lang="en" altLang="ja-JP" sz="14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Systems Manager </a:t>
            </a:r>
            <a:r>
              <a:rPr kumimoji="1" lang="ja-JP" altLang="en-US" sz="14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の高速セットアップ</a:t>
            </a:r>
            <a:r>
              <a:rPr kumimoji="1" lang="en-US" altLang="ja-JP" sz="1400" b="0" i="0" u="none" strike="noStrike" kern="1200" cap="none" spc="0" normalizeH="0" baseline="3000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a:t>
            </a:r>
            <a:r>
              <a:rPr kumimoji="1" lang="ja-JP" altLang="en-US" sz="14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で</a:t>
            </a:r>
            <a:r>
              <a:rPr kumimoji="1" lang="ja-JP" altLang="en-US" sz="1400" b="1"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パッチポリシー</a:t>
            </a:r>
            <a:r>
              <a:rPr kumimoji="1" lang="ja-JP" altLang="en-US" sz="14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を作成すると、</a:t>
            </a:r>
            <a:r>
              <a:rPr kumimoji="1" lang="en-US" altLang="ja-JP" sz="14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1</a:t>
            </a:r>
            <a:r>
              <a:rPr kumimoji="1" lang="ja-JP" altLang="en-US" sz="14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つのアカウントまたは組織全体で、マネージドノードのパッチ適用を自動化することができる。</a:t>
            </a:r>
            <a:endParaRPr kumimoji="1" lang="en-US" altLang="ja-JP" sz="14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endParaRPr>
          </a:p>
          <a:p>
            <a:pPr marL="0" marR="0" lvl="0" indent="0" algn="l" defTabSz="914400" rtl="0" eaLnBrk="1" fontAlgn="auto" latinLnBrk="0" hangingPunct="1">
              <a:lnSpc>
                <a:spcPct val="114000"/>
              </a:lnSpc>
              <a:spcBef>
                <a:spcPts val="300"/>
              </a:spcBef>
              <a:spcAft>
                <a:spcPts val="0"/>
              </a:spcAft>
              <a:buClrTx/>
              <a:buSzTx/>
              <a:buFontTx/>
              <a:buNone/>
              <a:tabLst/>
              <a:defRPr/>
            </a:pPr>
            <a:r>
              <a:rPr kumimoji="1" lang="ja-JP" altLang="en-US" sz="14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以下の項目を定義できる：</a:t>
            </a:r>
            <a:endParaRPr kumimoji="1" lang="en-US" altLang="ja-JP" sz="14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endParaRPr>
          </a:p>
          <a:p>
            <a:pPr marL="285750" marR="0" lvl="0" indent="-193675" algn="l" defTabSz="914400" rtl="0" eaLnBrk="1" fontAlgn="auto" latinLnBrk="0" hangingPunct="1">
              <a:lnSpc>
                <a:spcPct val="114000"/>
              </a:lnSpc>
              <a:spcBef>
                <a:spcPts val="300"/>
              </a:spcBef>
              <a:spcAft>
                <a:spcPts val="0"/>
              </a:spcAft>
              <a:buClrTx/>
              <a:buSzTx/>
              <a:buFont typeface="Arial" panose="020B0604020202020204" pitchFamily="34" charset="0"/>
              <a:buChar char="•"/>
              <a:tabLst/>
              <a:defRPr/>
            </a:pPr>
            <a:r>
              <a:rPr kumimoji="1" lang="ja-JP" altLang="en-US" sz="14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スキャンとインストールのスケジュール</a:t>
            </a:r>
            <a:endParaRPr kumimoji="1" lang="en-US" altLang="ja-JP" sz="14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endParaRPr>
          </a:p>
          <a:p>
            <a:pPr marL="285750" marR="0" lvl="0" indent="-193675" algn="l" defTabSz="914400" rtl="0" eaLnBrk="1" fontAlgn="auto" latinLnBrk="0" hangingPunct="1">
              <a:lnSpc>
                <a:spcPct val="114000"/>
              </a:lnSpc>
              <a:spcBef>
                <a:spcPts val="300"/>
              </a:spcBef>
              <a:spcAft>
                <a:spcPts val="0"/>
              </a:spcAft>
              <a:buClrTx/>
              <a:buSzTx/>
              <a:buFont typeface="Arial" panose="020B0604020202020204" pitchFamily="34" charset="0"/>
              <a:buChar char="•"/>
              <a:tabLst/>
              <a:defRPr/>
            </a:pPr>
            <a:r>
              <a:rPr kumimoji="1" lang="ja-JP" altLang="en-US" sz="14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パッチベースライン（</a:t>
            </a:r>
            <a:r>
              <a:rPr kumimoji="1" lang="en-US" altLang="ja-JP" sz="14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OS</a:t>
            </a:r>
            <a:r>
              <a:rPr kumimoji="1" lang="ja-JP" altLang="en-US" sz="14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、重要度）</a:t>
            </a:r>
            <a:endParaRPr kumimoji="1" lang="en-US" altLang="ja-JP" sz="14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endParaRPr>
          </a:p>
          <a:p>
            <a:pPr marL="285750" marR="0" lvl="0" indent="-193675" algn="l" defTabSz="914400" rtl="0" eaLnBrk="1" fontAlgn="auto" latinLnBrk="0" hangingPunct="1">
              <a:lnSpc>
                <a:spcPct val="114000"/>
              </a:lnSpc>
              <a:spcBef>
                <a:spcPts val="300"/>
              </a:spcBef>
              <a:spcAft>
                <a:spcPts val="0"/>
              </a:spcAft>
              <a:buClrTx/>
              <a:buSzTx/>
              <a:buFont typeface="Arial" panose="020B0604020202020204" pitchFamily="34" charset="0"/>
              <a:buChar char="•"/>
              <a:tabLst/>
              <a:defRPr/>
            </a:pPr>
            <a:r>
              <a:rPr kumimoji="1" lang="ja-JP" altLang="en-US" sz="14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ターゲット</a:t>
            </a:r>
            <a:endParaRPr kumimoji="1" lang="en-US" altLang="ja-JP" sz="14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endParaRPr>
          </a:p>
          <a:p>
            <a:pPr marL="742950" marR="0" lvl="1" indent="-193675" algn="l" defTabSz="914400" rtl="0" eaLnBrk="1" fontAlgn="auto" latinLnBrk="0" hangingPunct="1">
              <a:lnSpc>
                <a:spcPct val="114000"/>
              </a:lnSpc>
              <a:spcBef>
                <a:spcPts val="300"/>
              </a:spcBef>
              <a:spcAft>
                <a:spcPts val="0"/>
              </a:spcAft>
              <a:buClrTx/>
              <a:buSzTx/>
              <a:buFont typeface="Arial" panose="020B0604020202020204" pitchFamily="34" charset="0"/>
              <a:buChar char="•"/>
              <a:tabLst/>
              <a:defRPr/>
            </a:pPr>
            <a:r>
              <a:rPr kumimoji="1" lang="ja-JP" altLang="en-US" sz="14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アカウントとリージョン</a:t>
            </a:r>
            <a:endParaRPr kumimoji="1" lang="en-US" altLang="ja-JP" sz="14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endParaRPr>
          </a:p>
          <a:p>
            <a:pPr marL="1200150" marR="0" lvl="2" indent="-193675" algn="l" defTabSz="914400" rtl="0" eaLnBrk="1" fontAlgn="auto" latinLnBrk="0" hangingPunct="1">
              <a:lnSpc>
                <a:spcPct val="114000"/>
              </a:lnSpc>
              <a:spcBef>
                <a:spcPts val="300"/>
              </a:spcBef>
              <a:spcAft>
                <a:spcPts val="0"/>
              </a:spcAft>
              <a:buClrTx/>
              <a:buSzTx/>
              <a:buFont typeface="Arial" panose="020B0604020202020204" pitchFamily="34" charset="0"/>
              <a:buChar char="•"/>
              <a:tabLst/>
              <a:defRPr/>
            </a:pPr>
            <a:r>
              <a:rPr kumimoji="1" lang="ja-JP" altLang="en-US" sz="14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組織全体（複数の </a:t>
            </a:r>
            <a:r>
              <a:rPr kumimoji="1" lang="en" altLang="ja-JP" sz="14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AWS </a:t>
            </a:r>
            <a:r>
              <a:rPr kumimoji="1" lang="ja-JP" altLang="en-US" sz="14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アカウントとそれらのアカウントが動作するすべての </a:t>
            </a:r>
            <a:r>
              <a:rPr kumimoji="1" lang="en" altLang="ja-JP" sz="14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AWS </a:t>
            </a:r>
            <a:r>
              <a:rPr kumimoji="1" lang="ja-JP" altLang="en-US" sz="14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リージョンを含む）</a:t>
            </a:r>
            <a:endParaRPr kumimoji="1" lang="en-US" altLang="ja-JP" sz="14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endParaRPr>
          </a:p>
          <a:p>
            <a:pPr marL="1200150" marR="0" lvl="2" indent="-193675" algn="l" defTabSz="914400" rtl="0" eaLnBrk="1" fontAlgn="auto" latinLnBrk="0" hangingPunct="1">
              <a:lnSpc>
                <a:spcPct val="114000"/>
              </a:lnSpc>
              <a:spcBef>
                <a:spcPts val="300"/>
              </a:spcBef>
              <a:spcAft>
                <a:spcPts val="0"/>
              </a:spcAft>
              <a:buClrTx/>
              <a:buSzTx/>
              <a:buFont typeface="Arial" panose="020B0604020202020204" pitchFamily="34" charset="0"/>
              <a:buChar char="•"/>
              <a:tabLst/>
              <a:defRPr/>
            </a:pPr>
            <a:r>
              <a:rPr kumimoji="1" lang="ja-JP" altLang="en-US" sz="14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組織内の一部の組織単位 </a:t>
            </a:r>
            <a:r>
              <a:rPr kumimoji="1" lang="en-US" altLang="ja-JP" sz="14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a:t>
            </a:r>
            <a:r>
              <a:rPr kumimoji="1" lang="en" altLang="ja-JP" sz="14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OU)</a:t>
            </a:r>
          </a:p>
          <a:p>
            <a:pPr marL="1200150" marR="0" lvl="2" indent="-193675" algn="l" defTabSz="914400" rtl="0" eaLnBrk="1" fontAlgn="auto" latinLnBrk="0" hangingPunct="1">
              <a:lnSpc>
                <a:spcPct val="114000"/>
              </a:lnSpc>
              <a:spcBef>
                <a:spcPts val="300"/>
              </a:spcBef>
              <a:spcAft>
                <a:spcPts val="0"/>
              </a:spcAft>
              <a:buClrTx/>
              <a:buSzTx/>
              <a:buFont typeface="Arial" panose="020B0604020202020204" pitchFamily="34" charset="0"/>
              <a:buChar char="•"/>
              <a:tabLst/>
              <a:defRPr/>
            </a:pPr>
            <a:r>
              <a:rPr kumimoji="1" lang="en-US" altLang="ja-JP" sz="14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1</a:t>
            </a:r>
            <a:r>
              <a:rPr kumimoji="1" lang="ja-JP" altLang="en-US" sz="14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つのアカウント</a:t>
            </a:r>
            <a:endParaRPr kumimoji="1" lang="en" altLang="ja-JP" sz="14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endParaRPr>
          </a:p>
          <a:p>
            <a:pPr marL="742950" marR="0" lvl="1" indent="-193675" algn="l" defTabSz="914400" rtl="0" eaLnBrk="1" fontAlgn="auto" latinLnBrk="0" hangingPunct="1">
              <a:lnSpc>
                <a:spcPct val="114000"/>
              </a:lnSpc>
              <a:spcBef>
                <a:spcPts val="300"/>
              </a:spcBef>
              <a:spcAft>
                <a:spcPts val="0"/>
              </a:spcAft>
              <a:buClrTx/>
              <a:buSzTx/>
              <a:buFont typeface="Arial" panose="020B0604020202020204" pitchFamily="34" charset="0"/>
              <a:buChar char="•"/>
              <a:tabLst/>
              <a:defRPr/>
            </a:pPr>
            <a:r>
              <a:rPr kumimoji="1" lang="ja-JP" altLang="en-US" sz="14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ターゲットインスタンス</a:t>
            </a:r>
            <a:endParaRPr kumimoji="1" lang="en-US" altLang="ja-JP" sz="14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endParaRPr>
          </a:p>
        </p:txBody>
      </p:sp>
      <p:pic>
        <p:nvPicPr>
          <p:cNvPr id="25" name="Graphic 51">
            <a:extLst>
              <a:ext uri="{FF2B5EF4-FFF2-40B4-BE49-F238E27FC236}">
                <a16:creationId xmlns:a16="http://schemas.microsoft.com/office/drawing/2014/main" id="{BF804A86-E499-818F-4B39-55AD4338325A}"/>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4892336" y="2372990"/>
            <a:ext cx="288000" cy="288000"/>
          </a:xfrm>
          <a:prstGeom prst="rect">
            <a:avLst/>
          </a:prstGeom>
        </p:spPr>
      </p:pic>
      <p:sp>
        <p:nvSpPr>
          <p:cNvPr id="27" name="TextBox 12">
            <a:extLst>
              <a:ext uri="{FF2B5EF4-FFF2-40B4-BE49-F238E27FC236}">
                <a16:creationId xmlns:a16="http://schemas.microsoft.com/office/drawing/2014/main" id="{D209E619-49B6-4747-9E19-4D7C261264B7}"/>
              </a:ext>
            </a:extLst>
          </p:cNvPr>
          <p:cNvSpPr txBox="1">
            <a:spLocks noChangeArrowheads="1"/>
          </p:cNvSpPr>
          <p:nvPr/>
        </p:nvSpPr>
        <p:spPr bwMode="auto">
          <a:xfrm>
            <a:off x="4453545" y="2677712"/>
            <a:ext cx="1169205"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800" b="0" i="0" u="none" strike="noStrike" kern="1200" cap="none" spc="0" normalizeH="0" baseline="0" noProof="0" dirty="0" err="1">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パッチマネージャ</a:t>
            </a:r>
            <a:r>
              <a:rPr kumimoji="0" lang="en-US" altLang="en-US" sz="8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ー</a:t>
            </a:r>
          </a:p>
        </p:txBody>
      </p:sp>
      <p:sp>
        <p:nvSpPr>
          <p:cNvPr id="28" name="テキスト ボックス 27">
            <a:extLst>
              <a:ext uri="{FF2B5EF4-FFF2-40B4-BE49-F238E27FC236}">
                <a16:creationId xmlns:a16="http://schemas.microsoft.com/office/drawing/2014/main" id="{285A1A96-C091-CB7A-50A6-88DBB3EFFAA4}"/>
              </a:ext>
            </a:extLst>
          </p:cNvPr>
          <p:cNvSpPr txBox="1"/>
          <p:nvPr/>
        </p:nvSpPr>
        <p:spPr>
          <a:xfrm>
            <a:off x="101051" y="5352423"/>
            <a:ext cx="4027516" cy="1061829"/>
          </a:xfrm>
          <a:prstGeom prst="rect">
            <a:avLst/>
          </a:prstGeom>
          <a:noFill/>
        </p:spPr>
        <p:txBody>
          <a:bodyPr wrap="square" rtlCol="0">
            <a:spAutoFit/>
          </a:bodyPr>
          <a:lstStyle/>
          <a:p>
            <a:pPr marL="276225" marR="0" lvl="0" indent="-276225" algn="l" defTabSz="914400" rtl="0" eaLnBrk="1" fontAlgn="auto" latinLnBrk="0" hangingPunct="1">
              <a:lnSpc>
                <a:spcPct val="100000"/>
              </a:lnSpc>
              <a:spcBef>
                <a:spcPts val="0"/>
              </a:spcBef>
              <a:spcAft>
                <a:spcPts val="0"/>
              </a:spcAft>
              <a:buClrTx/>
              <a:buSzTx/>
              <a:buFontTx/>
              <a:buNone/>
              <a:tabLst/>
              <a:defRPr/>
            </a:pPr>
            <a:r>
              <a:rPr kumimoji="1" lang="en-US" altLang="ja-JP" sz="9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a:t>
            </a:r>
            <a:r>
              <a:rPr kumimoji="1" lang="ja-JP" altLang="en-US" sz="9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a:t>
            </a:r>
            <a:r>
              <a:rPr kumimoji="1" lang="en-US" altLang="ja-JP" sz="9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	Systems Manager </a:t>
            </a:r>
            <a:r>
              <a:rPr kumimoji="1" lang="ja-JP" altLang="en-US" sz="9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の高速セットアップを使用すると、頻繁に使用される </a:t>
            </a:r>
            <a:r>
              <a:rPr kumimoji="1" lang="en" altLang="ja-JP" sz="9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AWS </a:t>
            </a:r>
            <a:r>
              <a:rPr kumimoji="1" lang="ja-JP" altLang="en-US" sz="9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のサービスや機能を、推奨されるベストプラクティスに従ってすばやく設定できる。</a:t>
            </a:r>
            <a:br>
              <a:rPr kumimoji="1" lang="en-US" altLang="ja-JP" sz="9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br>
            <a:r>
              <a:rPr kumimoji="1" lang="ja-JP" altLang="en-US" sz="9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個々の </a:t>
            </a:r>
            <a:r>
              <a:rPr kumimoji="1" lang="en" altLang="ja-JP" sz="9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AWS </a:t>
            </a:r>
            <a:r>
              <a:rPr kumimoji="1" lang="ja-JP" altLang="en-US" sz="9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アカウントで使用することも、</a:t>
            </a:r>
            <a:r>
              <a:rPr kumimoji="1" lang="en" altLang="ja-JP" sz="9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AWS Organizations </a:t>
            </a:r>
            <a:r>
              <a:rPr kumimoji="1" lang="ja-JP" altLang="en-US" sz="9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と統合することで複数の </a:t>
            </a:r>
            <a:r>
              <a:rPr kumimoji="1" lang="en" altLang="ja-JP" sz="9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AWS </a:t>
            </a:r>
            <a:r>
              <a:rPr kumimoji="1" lang="ja-JP" altLang="en-US" sz="9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アカウントと </a:t>
            </a:r>
            <a:r>
              <a:rPr kumimoji="1" lang="en" altLang="ja-JP" sz="9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AWS </a:t>
            </a:r>
            <a:r>
              <a:rPr kumimoji="1" lang="ja-JP" altLang="en-US" sz="9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リージョンで使用することもできる。複数のアカウントで高速セットアップを使用すると、組織で一貫した構成を維持できる。</a:t>
            </a:r>
          </a:p>
        </p:txBody>
      </p:sp>
      <p:sp>
        <p:nvSpPr>
          <p:cNvPr id="24" name="Rectangle 5">
            <a:extLst>
              <a:ext uri="{FF2B5EF4-FFF2-40B4-BE49-F238E27FC236}">
                <a16:creationId xmlns:a16="http://schemas.microsoft.com/office/drawing/2014/main" id="{E99CD972-3618-557D-FA95-B084FD8AEE98}"/>
              </a:ext>
            </a:extLst>
          </p:cNvPr>
          <p:cNvSpPr/>
          <p:nvPr/>
        </p:nvSpPr>
        <p:spPr>
          <a:xfrm>
            <a:off x="12069755" y="6932"/>
            <a:ext cx="1888415" cy="49761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JP" sz="2400">
                <a:latin typeface="Meiryo" panose="020B0604030504040204" pitchFamily="34" charset="-128"/>
                <a:ea typeface="Meiryo" panose="020B0604030504040204" pitchFamily="34" charset="-128"/>
              </a:rPr>
              <a:t>8/</a:t>
            </a:r>
            <a:r>
              <a:rPr kumimoji="1" lang="en-US" sz="2400" dirty="0">
                <a:latin typeface="Meiryo" panose="020B0604030504040204" pitchFamily="34" charset="-128"/>
                <a:ea typeface="Meiryo" panose="020B0604030504040204" pitchFamily="34" charset="-128"/>
              </a:rPr>
              <a:t>11</a:t>
            </a:r>
            <a:r>
              <a:rPr kumimoji="1" lang="en-JP" sz="2400">
                <a:latin typeface="Meiryo" panose="020B0604030504040204" pitchFamily="34" charset="-128"/>
                <a:ea typeface="Meiryo" panose="020B0604030504040204" pitchFamily="34" charset="-128"/>
              </a:rPr>
              <a:t> </a:t>
            </a:r>
            <a:r>
              <a:rPr kumimoji="1" lang="ja-JP" altLang="en-US" sz="2400">
                <a:latin typeface="Meiryo" panose="020B0604030504040204" pitchFamily="34" charset="-128"/>
                <a:ea typeface="Meiryo" panose="020B0604030504040204" pitchFamily="34" charset="-128"/>
              </a:rPr>
              <a:t>修正</a:t>
            </a:r>
            <a:endParaRPr kumimoji="1" lang="en-JP" sz="2400" dirty="0">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33328970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itle 1">
            <a:extLst>
              <a:ext uri="{FF2B5EF4-FFF2-40B4-BE49-F238E27FC236}">
                <a16:creationId xmlns:a16="http://schemas.microsoft.com/office/drawing/2014/main" id="{00233312-9D66-41FB-B86D-1B6798EA6503}"/>
              </a:ext>
            </a:extLst>
          </p:cNvPr>
          <p:cNvSpPr txBox="1">
            <a:spLocks/>
          </p:cNvSpPr>
          <p:nvPr/>
        </p:nvSpPr>
        <p:spPr>
          <a:xfrm>
            <a:off x="282040" y="1173644"/>
            <a:ext cx="5317111" cy="623147"/>
          </a:xfrm>
          <a:prstGeom prst="rect">
            <a:avLst/>
          </a:prstGeom>
          <a:solidFill>
            <a:srgbClr val="163D51"/>
          </a:solidFill>
        </p:spPr>
        <p:txBody>
          <a:bodyPr wrap="square" lIns="48000" tIns="48000" rIns="48000" bIns="48000" anchor="ctr" anchorCtr="0">
            <a:noAutofit/>
          </a:bodyPr>
          <a:lstStyle>
            <a:lvl1pPr algn="l" defTabSz="457200" rtl="0" eaLnBrk="1" latinLnBrk="0" hangingPunct="1">
              <a:spcBef>
                <a:spcPct val="0"/>
              </a:spcBef>
              <a:buNone/>
              <a:defRPr sz="2800" b="0" i="0" kern="1200">
                <a:solidFill>
                  <a:srgbClr val="0E2735"/>
                </a:solidFill>
                <a:latin typeface="Meiryo" charset="-128"/>
                <a:ea typeface="Meiryo" charset="-128"/>
                <a:cs typeface="Meiryo" charset="-128"/>
              </a:defRPr>
            </a:lvl1pPr>
          </a:lstStyle>
          <a:p>
            <a:pPr algn="ctr"/>
            <a:r>
              <a:rPr lang="ja-JP" altLang="en-US" sz="2667" dirty="0">
                <a:gradFill>
                  <a:gsLst>
                    <a:gs pos="0">
                      <a:schemeClr val="bg1"/>
                    </a:gs>
                    <a:gs pos="100000">
                      <a:schemeClr val="bg1"/>
                    </a:gs>
                  </a:gsLst>
                  <a:lin ang="5400000" scaled="1"/>
                </a:gradFill>
                <a:latin typeface="Meiryo" panose="020B0604030504040204" pitchFamily="34" charset="-128"/>
                <a:ea typeface="Meiryo" panose="020B0604030504040204" pitchFamily="34" charset="-128"/>
              </a:rPr>
              <a:t>概要</a:t>
            </a:r>
          </a:p>
        </p:txBody>
      </p:sp>
      <p:sp>
        <p:nvSpPr>
          <p:cNvPr id="31" name="Title 1">
            <a:extLst>
              <a:ext uri="{FF2B5EF4-FFF2-40B4-BE49-F238E27FC236}">
                <a16:creationId xmlns:a16="http://schemas.microsoft.com/office/drawing/2014/main" id="{F33AC399-EB0C-4EC8-81BF-B88D58266FB3}"/>
              </a:ext>
            </a:extLst>
          </p:cNvPr>
          <p:cNvSpPr txBox="1">
            <a:spLocks/>
          </p:cNvSpPr>
          <p:nvPr/>
        </p:nvSpPr>
        <p:spPr>
          <a:xfrm>
            <a:off x="5945118" y="1173644"/>
            <a:ext cx="5754435" cy="623147"/>
          </a:xfrm>
          <a:prstGeom prst="rect">
            <a:avLst/>
          </a:prstGeom>
          <a:noFill/>
        </p:spPr>
        <p:txBody>
          <a:bodyPr wrap="square" lIns="48000" tIns="48000" rIns="48000" bIns="48000" anchor="ctr" anchorCtr="0">
            <a:noAutofit/>
          </a:bodyPr>
          <a:lstStyle>
            <a:lvl1pPr algn="l" defTabSz="457200" rtl="0" eaLnBrk="1" latinLnBrk="0" hangingPunct="1">
              <a:spcBef>
                <a:spcPct val="0"/>
              </a:spcBef>
              <a:buNone/>
              <a:defRPr sz="2800" b="0" i="0" kern="1200">
                <a:solidFill>
                  <a:srgbClr val="0E2735"/>
                </a:solidFill>
                <a:latin typeface="Meiryo" charset="-128"/>
                <a:ea typeface="Meiryo" charset="-128"/>
                <a:cs typeface="Meiryo" charset="-128"/>
              </a:defRPr>
            </a:lvl1pPr>
          </a:lstStyle>
          <a:p>
            <a:pPr algn="ctr"/>
            <a:r>
              <a:rPr lang="ja-JP" altLang="en-US" sz="2667">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共通アカウント</a:t>
            </a:r>
            <a:r>
              <a:rPr lang="ja-JP" altLang="en-US" sz="2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の例</a:t>
            </a:r>
          </a:p>
        </p:txBody>
      </p:sp>
      <p:cxnSp>
        <p:nvCxnSpPr>
          <p:cNvPr id="32" name="直線コネクタ 31">
            <a:extLst>
              <a:ext uri="{FF2B5EF4-FFF2-40B4-BE49-F238E27FC236}">
                <a16:creationId xmlns:a16="http://schemas.microsoft.com/office/drawing/2014/main" id="{325C1409-EC9D-4612-9577-A6AAAB10D3F5}"/>
              </a:ext>
            </a:extLst>
          </p:cNvPr>
          <p:cNvCxnSpPr/>
          <p:nvPr/>
        </p:nvCxnSpPr>
        <p:spPr>
          <a:xfrm>
            <a:off x="5945118" y="1796791"/>
            <a:ext cx="5754435" cy="0"/>
          </a:xfrm>
          <a:prstGeom prst="line">
            <a:avLst/>
          </a:prstGeom>
          <a:ln>
            <a:solidFill>
              <a:srgbClr val="163D51"/>
            </a:solidFill>
          </a:ln>
          <a:effectLst/>
        </p:spPr>
        <p:style>
          <a:lnRef idx="2">
            <a:schemeClr val="accent1"/>
          </a:lnRef>
          <a:fillRef idx="0">
            <a:schemeClr val="accent1"/>
          </a:fillRef>
          <a:effectRef idx="1">
            <a:schemeClr val="accent1"/>
          </a:effectRef>
          <a:fontRef idx="minor">
            <a:schemeClr val="tx1"/>
          </a:fontRef>
        </p:style>
      </p:cxnSp>
      <p:sp>
        <p:nvSpPr>
          <p:cNvPr id="33" name="Rectangle 10">
            <a:extLst>
              <a:ext uri="{FF2B5EF4-FFF2-40B4-BE49-F238E27FC236}">
                <a16:creationId xmlns:a16="http://schemas.microsoft.com/office/drawing/2014/main" id="{5471D0AE-5989-4E58-9DE8-B410CE5C1F85}"/>
              </a:ext>
            </a:extLst>
          </p:cNvPr>
          <p:cNvSpPr/>
          <p:nvPr/>
        </p:nvSpPr>
        <p:spPr>
          <a:xfrm>
            <a:off x="282041" y="1906996"/>
            <a:ext cx="5317109" cy="2508303"/>
          </a:xfrm>
          <a:prstGeom prst="rect">
            <a:avLst/>
          </a:prstGeom>
        </p:spPr>
        <p:txBody>
          <a:bodyPr wrap="square" lIns="48000" tIns="48000" rIns="48000" bIns="48000">
            <a:spAutoFit/>
          </a:bodyPr>
          <a:lstStyle/>
          <a:p>
            <a:pPr marL="119995" indent="-119995">
              <a:buFont typeface="Arial" panose="020B0604020202020204" pitchFamily="34" charset="0"/>
              <a:buChar char="•"/>
            </a:pPr>
            <a:r>
              <a:rPr kumimoji="1" lang="en-US" altLang="ja-JP" sz="2000" b="1"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OU/</a:t>
            </a:r>
            <a:r>
              <a:rPr kumimoji="1" lang="ja-JP" altLang="en-US" sz="2000" b="1"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アカウント横断機能</a:t>
            </a:r>
            <a:r>
              <a:rPr kumimoji="1" lang="ja-JP" altLang="en-US" sz="2000" b="1">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は 「共通アカウント</a:t>
            </a:r>
            <a:r>
              <a:rPr kumimoji="1" lang="ja-JP" altLang="en-US" sz="2000" b="1"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 として統合管理すると効率的</a:t>
            </a:r>
            <a:endParaRPr kumimoji="1" lang="en-US" altLang="ja-JP" sz="2000" b="1"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endParaRPr>
          </a:p>
          <a:p>
            <a:pPr marL="479981" indent="-311988">
              <a:buFont typeface="Wingdings" panose="05000000000000000000" pitchFamily="2" charset="2"/>
              <a:buChar char="Ø"/>
            </a:pPr>
            <a:r>
              <a:rPr kumimoji="1" lang="ja-JP" altLang="en-US" sz="1667"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管理アカウント</a:t>
            </a:r>
            <a:r>
              <a:rPr kumimoji="1" lang="en-US" altLang="ja-JP" sz="1667"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a:t>
            </a:r>
            <a:r>
              <a:rPr kumimoji="1" lang="ja-JP" altLang="en-US" sz="1667"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支払い機能</a:t>
            </a:r>
            <a:r>
              <a:rPr kumimoji="1" lang="en-US" altLang="ja-JP" sz="1667"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a:t>
            </a:r>
          </a:p>
          <a:p>
            <a:pPr marL="479981" indent="-311988">
              <a:buFont typeface="Wingdings" panose="05000000000000000000" pitchFamily="2" charset="2"/>
              <a:buChar char="Ø"/>
            </a:pPr>
            <a:r>
              <a:rPr kumimoji="1" lang="ja-JP" altLang="en-US" sz="1667"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アクセス管理機能</a:t>
            </a:r>
            <a:endParaRPr kumimoji="1" lang="en-US" altLang="ja-JP" sz="1667"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endParaRPr>
          </a:p>
          <a:p>
            <a:pPr marL="479981" indent="-311988">
              <a:buFont typeface="Wingdings" panose="05000000000000000000" pitchFamily="2" charset="2"/>
              <a:buChar char="Ø"/>
            </a:pPr>
            <a:r>
              <a:rPr kumimoji="1" lang="ja-JP" altLang="en-US" sz="1667"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監査ログ保管機能</a:t>
            </a:r>
            <a:endParaRPr kumimoji="1" lang="en-US" altLang="ja-JP" sz="1667"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endParaRPr>
          </a:p>
          <a:p>
            <a:pPr marL="479981" indent="-311988">
              <a:buFont typeface="Wingdings" panose="05000000000000000000" pitchFamily="2" charset="2"/>
              <a:buChar char="Ø"/>
            </a:pPr>
            <a:r>
              <a:rPr kumimoji="1" lang="ja-JP" altLang="en-US" sz="1667"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セキュリティ管理機能</a:t>
            </a:r>
            <a:endParaRPr kumimoji="1" lang="en-US" altLang="ja-JP" sz="1667"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endParaRPr>
          </a:p>
          <a:p>
            <a:pPr marL="479981" indent="-311988">
              <a:buFont typeface="Wingdings" panose="05000000000000000000" pitchFamily="2" charset="2"/>
              <a:buChar char="Ø"/>
            </a:pPr>
            <a:r>
              <a:rPr kumimoji="1" lang="ja-JP" altLang="en-US" sz="1667"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運用管理機能</a:t>
            </a:r>
            <a:endParaRPr kumimoji="1" lang="en-US" altLang="ja-JP" sz="1667"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endParaRPr>
          </a:p>
          <a:p>
            <a:pPr marL="479981" indent="-311988">
              <a:buFont typeface="Wingdings" panose="05000000000000000000" pitchFamily="2" charset="2"/>
              <a:buChar char="Ø"/>
            </a:pPr>
            <a:r>
              <a:rPr kumimoji="1" lang="ja-JP" altLang="en-US" sz="1667"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外部接続機能</a:t>
            </a:r>
            <a:endParaRPr kumimoji="1" lang="en-US" altLang="ja-JP" sz="1667"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endParaRPr>
          </a:p>
          <a:p>
            <a:pPr marL="479981" indent="-311988">
              <a:buFont typeface="Wingdings" panose="05000000000000000000" pitchFamily="2" charset="2"/>
              <a:buChar char="Ø"/>
            </a:pPr>
            <a:r>
              <a:rPr kumimoji="1" lang="ja-JP" altLang="en-US" sz="1667"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ログイン機能</a:t>
            </a:r>
            <a:endParaRPr kumimoji="1" lang="en-US" altLang="ja-JP" sz="15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endParaRPr>
          </a:p>
        </p:txBody>
      </p:sp>
      <p:graphicFrame>
        <p:nvGraphicFramePr>
          <p:cNvPr id="11" name="コンテンツ プレースホルダー 6"/>
          <p:cNvGraphicFramePr>
            <a:graphicFrameLocks/>
          </p:cNvGraphicFramePr>
          <p:nvPr/>
        </p:nvGraphicFramePr>
        <p:xfrm>
          <a:off x="5945118" y="1927047"/>
          <a:ext cx="5844900" cy="4285440"/>
        </p:xfrm>
        <a:graphic>
          <a:graphicData uri="http://schemas.openxmlformats.org/drawingml/2006/table">
            <a:tbl>
              <a:tblPr firstRow="1" bandRow="1">
                <a:tableStyleId>{5C22544A-7EE6-4342-B048-85BDC9FD1C3A}</a:tableStyleId>
              </a:tblPr>
              <a:tblGrid>
                <a:gridCol w="1594273">
                  <a:extLst>
                    <a:ext uri="{9D8B030D-6E8A-4147-A177-3AD203B41FA5}">
                      <a16:colId xmlns:a16="http://schemas.microsoft.com/office/drawing/2014/main" val="2131435005"/>
                    </a:ext>
                  </a:extLst>
                </a:gridCol>
                <a:gridCol w="4250627">
                  <a:extLst>
                    <a:ext uri="{9D8B030D-6E8A-4147-A177-3AD203B41FA5}">
                      <a16:colId xmlns:a16="http://schemas.microsoft.com/office/drawing/2014/main" val="3766267443"/>
                    </a:ext>
                  </a:extLst>
                </a:gridCol>
              </a:tblGrid>
              <a:tr h="291840">
                <a:tc>
                  <a:txBody>
                    <a:bodyPr/>
                    <a:lstStyle/>
                    <a:p>
                      <a:r>
                        <a:rPr kumimoji="1" lang="ja-JP" altLang="en-US" sz="1300" dirty="0">
                          <a:solidFill>
                            <a:schemeClr val="bg1"/>
                          </a:solidFill>
                          <a:latin typeface="Meiryo" panose="020B0604030504040204" pitchFamily="34" charset="-128"/>
                          <a:ea typeface="Meiryo" panose="020B0604030504040204" pitchFamily="34" charset="-128"/>
                        </a:rPr>
                        <a:t>アカウント</a:t>
                      </a:r>
                    </a:p>
                  </a:txBody>
                  <a:tcPr marL="121920" marR="121920" marT="24000" marB="24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75000"/>
                      </a:schemeClr>
                    </a:solidFill>
                  </a:tcPr>
                </a:tc>
                <a:tc>
                  <a:txBody>
                    <a:bodyPr/>
                    <a:lstStyle/>
                    <a:p>
                      <a:r>
                        <a:rPr kumimoji="1" lang="ja-JP" altLang="en-US" sz="1300" dirty="0">
                          <a:solidFill>
                            <a:schemeClr val="bg1"/>
                          </a:solidFill>
                          <a:latin typeface="Meiryo" panose="020B0604030504040204" pitchFamily="34" charset="-128"/>
                          <a:ea typeface="Meiryo" panose="020B0604030504040204" pitchFamily="34" charset="-128"/>
                        </a:rPr>
                        <a:t>機能例</a:t>
                      </a:r>
                    </a:p>
                  </a:txBody>
                  <a:tcPr marL="121920" marR="121920" marT="24000" marB="24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75000"/>
                      </a:schemeClr>
                    </a:solidFill>
                  </a:tcPr>
                </a:tc>
                <a:extLst>
                  <a:ext uri="{0D108BD9-81ED-4DB2-BD59-A6C34878D82A}">
                    <a16:rowId xmlns:a16="http://schemas.microsoft.com/office/drawing/2014/main" val="2158772509"/>
                  </a:ext>
                </a:extLst>
              </a:tr>
              <a:tr h="535680">
                <a:tc>
                  <a:txBody>
                    <a:bodyPr/>
                    <a:lstStyle/>
                    <a:p>
                      <a:r>
                        <a:rPr kumimoji="1" lang="ja-JP" altLang="en-US" sz="1300" dirty="0">
                          <a:solidFill>
                            <a:schemeClr val="tx1">
                              <a:lumMod val="75000"/>
                            </a:schemeClr>
                          </a:solidFill>
                          <a:latin typeface="Meiryo" panose="020B0604030504040204" pitchFamily="34" charset="-128"/>
                          <a:ea typeface="Meiryo" panose="020B0604030504040204" pitchFamily="34" charset="-128"/>
                        </a:rPr>
                        <a:t>管理アカウント</a:t>
                      </a:r>
                      <a:endParaRPr kumimoji="1" lang="en-US" altLang="ja-JP" sz="1300" dirty="0">
                        <a:solidFill>
                          <a:schemeClr val="tx1">
                            <a:lumMod val="75000"/>
                          </a:schemeClr>
                        </a:solidFill>
                        <a:latin typeface="Meiryo" panose="020B0604030504040204" pitchFamily="34" charset="-128"/>
                        <a:ea typeface="Meiryo" panose="020B0604030504040204" pitchFamily="34" charset="-128"/>
                      </a:endParaRPr>
                    </a:p>
                    <a:p>
                      <a:r>
                        <a:rPr kumimoji="1" lang="en-US" altLang="ja-JP" sz="1300" dirty="0">
                          <a:solidFill>
                            <a:schemeClr val="tx1">
                              <a:lumMod val="75000"/>
                            </a:schemeClr>
                          </a:solidFill>
                          <a:latin typeface="Meiryo" panose="020B0604030504040204" pitchFamily="34" charset="-128"/>
                          <a:ea typeface="Meiryo" panose="020B0604030504040204" pitchFamily="34" charset="-128"/>
                        </a:rPr>
                        <a:t>(</a:t>
                      </a:r>
                      <a:r>
                        <a:rPr kumimoji="1" lang="ja-JP" altLang="en-US" sz="1300" dirty="0">
                          <a:solidFill>
                            <a:schemeClr val="tx1">
                              <a:lumMod val="75000"/>
                            </a:schemeClr>
                          </a:solidFill>
                          <a:latin typeface="Meiryo" panose="020B0604030504040204" pitchFamily="34" charset="-128"/>
                          <a:ea typeface="Meiryo" panose="020B0604030504040204" pitchFamily="34" charset="-128"/>
                        </a:rPr>
                        <a:t>支払い</a:t>
                      </a:r>
                      <a:r>
                        <a:rPr kumimoji="1" lang="en-US" altLang="ja-JP" sz="1300" dirty="0">
                          <a:solidFill>
                            <a:schemeClr val="tx1">
                              <a:lumMod val="75000"/>
                            </a:schemeClr>
                          </a:solidFill>
                          <a:latin typeface="Meiryo" panose="020B0604030504040204" pitchFamily="34" charset="-128"/>
                          <a:ea typeface="Meiryo" panose="020B0604030504040204" pitchFamily="34" charset="-128"/>
                        </a:rPr>
                        <a:t>)</a:t>
                      </a:r>
                      <a:endParaRPr kumimoji="1" lang="ja-JP" altLang="en-US" sz="1300" dirty="0">
                        <a:solidFill>
                          <a:schemeClr val="tx1">
                            <a:lumMod val="75000"/>
                          </a:schemeClr>
                        </a:solidFill>
                        <a:latin typeface="Meiryo" panose="020B0604030504040204" pitchFamily="34" charset="-128"/>
                        <a:ea typeface="Meiryo" panose="020B0604030504040204" pitchFamily="34" charset="-128"/>
                      </a:endParaRPr>
                    </a:p>
                  </a:txBody>
                  <a:tcPr marL="121920" marR="121920" marT="24000" marB="24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kumimoji="1" lang="en-US" altLang="ja-JP" sz="1300" dirty="0">
                          <a:solidFill>
                            <a:schemeClr val="tx1">
                              <a:lumMod val="75000"/>
                            </a:schemeClr>
                          </a:solidFill>
                          <a:latin typeface="Meiryo" panose="020B0604030504040204" pitchFamily="34" charset="-128"/>
                          <a:ea typeface="Meiryo" panose="020B0604030504040204" pitchFamily="34" charset="-128"/>
                        </a:rPr>
                        <a:t>Organizations</a:t>
                      </a:r>
                      <a:r>
                        <a:rPr kumimoji="1" lang="ja-JP" altLang="en-US" sz="1300" dirty="0">
                          <a:solidFill>
                            <a:schemeClr val="tx1">
                              <a:lumMod val="75000"/>
                            </a:schemeClr>
                          </a:solidFill>
                          <a:latin typeface="Meiryo" panose="020B0604030504040204" pitchFamily="34" charset="-128"/>
                          <a:ea typeface="Meiryo" panose="020B0604030504040204" pitchFamily="34" charset="-128"/>
                        </a:rPr>
                        <a:t>の</a:t>
                      </a:r>
                      <a:r>
                        <a:rPr kumimoji="1" lang="en-US" altLang="ja-JP" sz="1300" dirty="0">
                          <a:solidFill>
                            <a:schemeClr val="tx1">
                              <a:lumMod val="75000"/>
                            </a:schemeClr>
                          </a:solidFill>
                          <a:latin typeface="Meiryo" panose="020B0604030504040204" pitchFamily="34" charset="-128"/>
                          <a:ea typeface="Meiryo" panose="020B0604030504040204" pitchFamily="34" charset="-128"/>
                        </a:rPr>
                        <a:t>AWS</a:t>
                      </a:r>
                      <a:r>
                        <a:rPr kumimoji="1" lang="ja-JP" altLang="en-US" sz="1300" dirty="0">
                          <a:solidFill>
                            <a:schemeClr val="tx1">
                              <a:lumMod val="75000"/>
                            </a:schemeClr>
                          </a:solidFill>
                          <a:latin typeface="Meiryo" panose="020B0604030504040204" pitchFamily="34" charset="-128"/>
                          <a:ea typeface="Meiryo" panose="020B0604030504040204" pitchFamily="34" charset="-128"/>
                        </a:rPr>
                        <a:t>費用の支払いを取りまとめる。ボリュームディスカウントや</a:t>
                      </a:r>
                      <a:r>
                        <a:rPr kumimoji="1" lang="en-US" altLang="ja-JP" sz="1300" dirty="0">
                          <a:solidFill>
                            <a:schemeClr val="tx1">
                              <a:lumMod val="75000"/>
                            </a:schemeClr>
                          </a:solidFill>
                          <a:latin typeface="Meiryo" panose="020B0604030504040204" pitchFamily="34" charset="-128"/>
                          <a:ea typeface="Meiryo" panose="020B0604030504040204" pitchFamily="34" charset="-128"/>
                        </a:rPr>
                        <a:t>RI</a:t>
                      </a:r>
                      <a:r>
                        <a:rPr kumimoji="1" lang="ja-JP" altLang="en-US" sz="1300" dirty="0">
                          <a:solidFill>
                            <a:schemeClr val="tx1">
                              <a:lumMod val="75000"/>
                            </a:schemeClr>
                          </a:solidFill>
                          <a:latin typeface="Meiryo" panose="020B0604030504040204" pitchFamily="34" charset="-128"/>
                          <a:ea typeface="Meiryo" panose="020B0604030504040204" pitchFamily="34" charset="-128"/>
                        </a:rPr>
                        <a:t>の共有が可能</a:t>
                      </a:r>
                    </a:p>
                  </a:txBody>
                  <a:tcPr marL="121920" marR="121920" marT="24000" marB="24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59623285"/>
                  </a:ext>
                </a:extLst>
              </a:tr>
              <a:tr h="535680">
                <a:tc>
                  <a:txBody>
                    <a:bodyPr/>
                    <a:lstStyle/>
                    <a:p>
                      <a:r>
                        <a:rPr kumimoji="1" lang="ja-JP" altLang="en-US" sz="1300" dirty="0">
                          <a:solidFill>
                            <a:schemeClr val="tx1">
                              <a:lumMod val="75000"/>
                            </a:schemeClr>
                          </a:solidFill>
                          <a:latin typeface="Meiryo" panose="020B0604030504040204" pitchFamily="34" charset="-128"/>
                          <a:ea typeface="Meiryo" panose="020B0604030504040204" pitchFamily="34" charset="-128"/>
                        </a:rPr>
                        <a:t>アクセス管理</a:t>
                      </a:r>
                    </a:p>
                  </a:txBody>
                  <a:tcPr marL="121920" marR="121920" marT="24000" marB="24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kumimoji="1" lang="ja-JP" altLang="en-US" sz="1300" dirty="0">
                          <a:solidFill>
                            <a:schemeClr val="tx1">
                              <a:lumMod val="75000"/>
                            </a:schemeClr>
                          </a:solidFill>
                          <a:latin typeface="Meiryo" panose="020B0604030504040204" pitchFamily="34" charset="-128"/>
                          <a:ea typeface="Meiryo" panose="020B0604030504040204" pitchFamily="34" charset="-128"/>
                        </a:rPr>
                        <a:t>マネジメントコンソールへのログイン</a:t>
                      </a:r>
                      <a:r>
                        <a:rPr kumimoji="1" lang="en-US" altLang="ja-JP" sz="1300" dirty="0">
                          <a:solidFill>
                            <a:schemeClr val="tx1">
                              <a:lumMod val="75000"/>
                            </a:schemeClr>
                          </a:solidFill>
                          <a:latin typeface="Meiryo" panose="020B0604030504040204" pitchFamily="34" charset="-128"/>
                          <a:ea typeface="Meiryo" panose="020B0604030504040204" pitchFamily="34" charset="-128"/>
                        </a:rPr>
                        <a:t>ID</a:t>
                      </a:r>
                      <a:r>
                        <a:rPr kumimoji="1" lang="ja-JP" altLang="en-US" sz="1300" dirty="0">
                          <a:solidFill>
                            <a:schemeClr val="tx1">
                              <a:lumMod val="75000"/>
                            </a:schemeClr>
                          </a:solidFill>
                          <a:latin typeface="Meiryo" panose="020B0604030504040204" pitchFamily="34" charset="-128"/>
                          <a:ea typeface="Meiryo" panose="020B0604030504040204" pitchFamily="34" charset="-128"/>
                        </a:rPr>
                        <a:t>を一元管理する。</a:t>
                      </a:r>
                      <a:r>
                        <a:rPr kumimoji="1" lang="en-US" altLang="ja-JP" sz="1300" dirty="0">
                          <a:solidFill>
                            <a:schemeClr val="tx1">
                              <a:lumMod val="75000"/>
                            </a:schemeClr>
                          </a:solidFill>
                          <a:latin typeface="Meiryo" panose="020B0604030504040204" pitchFamily="34" charset="-128"/>
                          <a:ea typeface="Meiryo" panose="020B0604030504040204" pitchFamily="34" charset="-128"/>
                        </a:rPr>
                        <a:t>AD</a:t>
                      </a:r>
                      <a:r>
                        <a:rPr kumimoji="1" lang="ja-JP" altLang="en-US" sz="1300" dirty="0">
                          <a:solidFill>
                            <a:schemeClr val="tx1">
                              <a:lumMod val="75000"/>
                            </a:schemeClr>
                          </a:solidFill>
                          <a:latin typeface="Meiryo" panose="020B0604030504040204" pitchFamily="34" charset="-128"/>
                          <a:ea typeface="Meiryo" panose="020B0604030504040204" pitchFamily="34" charset="-128"/>
                        </a:rPr>
                        <a:t>や</a:t>
                      </a:r>
                      <a:r>
                        <a:rPr kumimoji="1" lang="en-US" altLang="ja-JP" sz="1300" dirty="0">
                          <a:solidFill>
                            <a:schemeClr val="tx1">
                              <a:lumMod val="75000"/>
                            </a:schemeClr>
                          </a:solidFill>
                          <a:latin typeface="Meiryo" panose="020B0604030504040204" pitchFamily="34" charset="-128"/>
                          <a:ea typeface="Meiryo" panose="020B0604030504040204" pitchFamily="34" charset="-128"/>
                        </a:rPr>
                        <a:t>ADFS</a:t>
                      </a:r>
                      <a:r>
                        <a:rPr kumimoji="1" lang="ja-JP" altLang="en-US" sz="1300" dirty="0">
                          <a:solidFill>
                            <a:schemeClr val="tx1">
                              <a:lumMod val="75000"/>
                            </a:schemeClr>
                          </a:solidFill>
                          <a:latin typeface="Meiryo" panose="020B0604030504040204" pitchFamily="34" charset="-128"/>
                          <a:ea typeface="Meiryo" panose="020B0604030504040204" pitchFamily="34" charset="-128"/>
                        </a:rPr>
                        <a:t>を展開する</a:t>
                      </a:r>
                    </a:p>
                  </a:txBody>
                  <a:tcPr marL="121920" marR="121920" marT="24000" marB="24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90387421"/>
                  </a:ext>
                </a:extLst>
              </a:tr>
              <a:tr h="535680">
                <a:tc>
                  <a:txBody>
                    <a:bodyPr/>
                    <a:lstStyle/>
                    <a:p>
                      <a:r>
                        <a:rPr kumimoji="1" lang="ja-JP" altLang="en-US" sz="1300" dirty="0">
                          <a:solidFill>
                            <a:schemeClr val="tx1">
                              <a:lumMod val="75000"/>
                            </a:schemeClr>
                          </a:solidFill>
                          <a:latin typeface="Meiryo" panose="020B0604030504040204" pitchFamily="34" charset="-128"/>
                          <a:ea typeface="Meiryo" panose="020B0604030504040204" pitchFamily="34" charset="-128"/>
                        </a:rPr>
                        <a:t>監査ログ保管</a:t>
                      </a:r>
                    </a:p>
                  </a:txBody>
                  <a:tcPr marL="121920" marR="121920" marT="24000" marB="24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kumimoji="1" lang="ja-JP" altLang="en-US" sz="1300" dirty="0">
                          <a:solidFill>
                            <a:schemeClr val="tx1">
                              <a:lumMod val="75000"/>
                            </a:schemeClr>
                          </a:solidFill>
                          <a:latin typeface="Meiryo" panose="020B0604030504040204" pitchFamily="34" charset="-128"/>
                          <a:ea typeface="Meiryo" panose="020B0604030504040204" pitchFamily="34" charset="-128"/>
                        </a:rPr>
                        <a:t>各アカウントの監査ログを隔離されたアカウントに保管することで、ログの改ざんや削除を防止する</a:t>
                      </a:r>
                      <a:endParaRPr kumimoji="1" lang="en-US" altLang="ja-JP" sz="1300" dirty="0">
                        <a:solidFill>
                          <a:schemeClr val="tx1">
                            <a:lumMod val="75000"/>
                          </a:schemeClr>
                        </a:solidFill>
                        <a:latin typeface="Meiryo" panose="020B0604030504040204" pitchFamily="34" charset="-128"/>
                        <a:ea typeface="Meiryo" panose="020B0604030504040204" pitchFamily="34" charset="-128"/>
                      </a:endParaRPr>
                    </a:p>
                  </a:txBody>
                  <a:tcPr marL="121920" marR="121920" marT="24000" marB="24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92457884"/>
                  </a:ext>
                </a:extLst>
              </a:tr>
              <a:tr h="779520">
                <a:tc>
                  <a:txBody>
                    <a:bodyPr/>
                    <a:lstStyle/>
                    <a:p>
                      <a:r>
                        <a:rPr kumimoji="1" lang="ja-JP" altLang="en-US" sz="1300" dirty="0">
                          <a:solidFill>
                            <a:schemeClr val="tx1">
                              <a:lumMod val="75000"/>
                            </a:schemeClr>
                          </a:solidFill>
                          <a:latin typeface="Meiryo" panose="020B0604030504040204" pitchFamily="34" charset="-128"/>
                          <a:ea typeface="Meiryo" panose="020B0604030504040204" pitchFamily="34" charset="-128"/>
                        </a:rPr>
                        <a:t>セキュリティ管理</a:t>
                      </a:r>
                    </a:p>
                  </a:txBody>
                  <a:tcPr marL="121920" marR="121920" marT="24000" marB="24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kumimoji="1" lang="en-US" altLang="ja-JP" sz="1300" dirty="0">
                          <a:solidFill>
                            <a:schemeClr val="tx1">
                              <a:lumMod val="75000"/>
                            </a:schemeClr>
                          </a:solidFill>
                          <a:latin typeface="Meiryo" panose="020B0604030504040204" pitchFamily="34" charset="-128"/>
                          <a:ea typeface="Meiryo" panose="020B0604030504040204" pitchFamily="34" charset="-128"/>
                        </a:rPr>
                        <a:t>AWS</a:t>
                      </a:r>
                      <a:r>
                        <a:rPr kumimoji="1" lang="ja-JP" altLang="en-US" sz="1300" dirty="0">
                          <a:solidFill>
                            <a:schemeClr val="tx1">
                              <a:lumMod val="75000"/>
                            </a:schemeClr>
                          </a:solidFill>
                          <a:latin typeface="Meiryo" panose="020B0604030504040204" pitchFamily="34" charset="-128"/>
                          <a:ea typeface="Meiryo" panose="020B0604030504040204" pitchFamily="34" charset="-128"/>
                        </a:rPr>
                        <a:t> </a:t>
                      </a:r>
                      <a:r>
                        <a:rPr kumimoji="1" lang="en-US" altLang="ja-JP" sz="1300" dirty="0" err="1">
                          <a:solidFill>
                            <a:schemeClr val="tx1">
                              <a:lumMod val="75000"/>
                            </a:schemeClr>
                          </a:solidFill>
                          <a:latin typeface="Meiryo" panose="020B0604030504040204" pitchFamily="34" charset="-128"/>
                          <a:ea typeface="Meiryo" panose="020B0604030504040204" pitchFamily="34" charset="-128"/>
                        </a:rPr>
                        <a:t>Securityhub</a:t>
                      </a:r>
                      <a:r>
                        <a:rPr kumimoji="1" lang="ja-JP" altLang="en-US" sz="1300" dirty="0">
                          <a:solidFill>
                            <a:schemeClr val="tx1">
                              <a:lumMod val="75000"/>
                            </a:schemeClr>
                          </a:solidFill>
                          <a:latin typeface="Meiryo" panose="020B0604030504040204" pitchFamily="34" charset="-128"/>
                          <a:ea typeface="Meiryo" panose="020B0604030504040204" pitchFamily="34" charset="-128"/>
                        </a:rPr>
                        <a:t>や</a:t>
                      </a:r>
                      <a:r>
                        <a:rPr kumimoji="1" lang="en-US" altLang="ja-JP" sz="1300" dirty="0" err="1">
                          <a:solidFill>
                            <a:schemeClr val="tx1">
                              <a:lumMod val="75000"/>
                            </a:schemeClr>
                          </a:solidFill>
                          <a:latin typeface="Meiryo" panose="020B0604030504040204" pitchFamily="34" charset="-128"/>
                          <a:ea typeface="Meiryo" panose="020B0604030504040204" pitchFamily="34" charset="-128"/>
                        </a:rPr>
                        <a:t>GuardDuty</a:t>
                      </a:r>
                      <a:r>
                        <a:rPr kumimoji="1" lang="ja-JP" altLang="en-US" sz="1300" dirty="0">
                          <a:solidFill>
                            <a:schemeClr val="tx1">
                              <a:lumMod val="75000"/>
                            </a:schemeClr>
                          </a:solidFill>
                          <a:latin typeface="Meiryo" panose="020B0604030504040204" pitchFamily="34" charset="-128"/>
                          <a:ea typeface="Meiryo" panose="020B0604030504040204" pitchFamily="34" charset="-128"/>
                        </a:rPr>
                        <a:t>のダッシュボードを構成し、各アカウントのコンプライアンスの準拠状況を一元管理する</a:t>
                      </a:r>
                    </a:p>
                  </a:txBody>
                  <a:tcPr marL="121920" marR="121920" marT="24000" marB="24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374258977"/>
                  </a:ext>
                </a:extLst>
              </a:tr>
              <a:tr h="535680">
                <a:tc>
                  <a:txBody>
                    <a:bodyPr/>
                    <a:lstStyle/>
                    <a:p>
                      <a:r>
                        <a:rPr kumimoji="1" lang="ja-JP" altLang="en-US" sz="1300" dirty="0">
                          <a:solidFill>
                            <a:schemeClr val="tx1">
                              <a:lumMod val="75000"/>
                            </a:schemeClr>
                          </a:solidFill>
                          <a:latin typeface="Meiryo" panose="020B0604030504040204" pitchFamily="34" charset="-128"/>
                          <a:ea typeface="Meiryo" panose="020B0604030504040204" pitchFamily="34" charset="-128"/>
                        </a:rPr>
                        <a:t>運用管理</a:t>
                      </a:r>
                    </a:p>
                  </a:txBody>
                  <a:tcPr marL="121920" marR="121920" marT="24000" marB="24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kumimoji="1" lang="ja-JP" altLang="en-US" sz="1300" dirty="0">
                          <a:solidFill>
                            <a:schemeClr val="tx1">
                              <a:lumMod val="75000"/>
                            </a:schemeClr>
                          </a:solidFill>
                          <a:latin typeface="Meiryo" panose="020B0604030504040204" pitchFamily="34" charset="-128"/>
                          <a:ea typeface="Meiryo" panose="020B0604030504040204" pitchFamily="34" charset="-128"/>
                        </a:rPr>
                        <a:t>システム監視やジョブ実行機能を実装し、運行ログやシステムアラートの発報を一元化する</a:t>
                      </a:r>
                    </a:p>
                  </a:txBody>
                  <a:tcPr marL="121920" marR="121920" marT="24000" marB="24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13851087"/>
                  </a:ext>
                </a:extLst>
              </a:tr>
              <a:tr h="779520">
                <a:tc>
                  <a:txBody>
                    <a:bodyPr/>
                    <a:lstStyle/>
                    <a:p>
                      <a:r>
                        <a:rPr kumimoji="1" lang="ja-JP" altLang="en-US" sz="1300" dirty="0">
                          <a:solidFill>
                            <a:schemeClr val="tx1">
                              <a:lumMod val="75000"/>
                            </a:schemeClr>
                          </a:solidFill>
                          <a:latin typeface="Meiryo" panose="020B0604030504040204" pitchFamily="34" charset="-128"/>
                          <a:ea typeface="Meiryo" panose="020B0604030504040204" pitchFamily="34" charset="-128"/>
                        </a:rPr>
                        <a:t>外部接続</a:t>
                      </a:r>
                    </a:p>
                  </a:txBody>
                  <a:tcPr marL="121920" marR="121920" marT="24000" marB="24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kumimoji="1" lang="ja-JP" altLang="en-US" sz="1300" dirty="0">
                          <a:solidFill>
                            <a:schemeClr val="tx1">
                              <a:lumMod val="75000"/>
                            </a:schemeClr>
                          </a:solidFill>
                          <a:latin typeface="Meiryo" panose="020B0604030504040204" pitchFamily="34" charset="-128"/>
                          <a:ea typeface="Meiryo" panose="020B0604030504040204" pitchFamily="34" charset="-128"/>
                        </a:rPr>
                        <a:t>インターネット接続やオンプレ接続、</a:t>
                      </a:r>
                      <a:r>
                        <a:rPr kumimoji="1" lang="en-US" altLang="ja-JP" sz="1300" dirty="0">
                          <a:solidFill>
                            <a:schemeClr val="tx1">
                              <a:lumMod val="75000"/>
                            </a:schemeClr>
                          </a:solidFill>
                          <a:latin typeface="Meiryo" panose="020B0604030504040204" pitchFamily="34" charset="-128"/>
                          <a:ea typeface="Meiryo" panose="020B0604030504040204" pitchFamily="34" charset="-128"/>
                        </a:rPr>
                        <a:t>AWS</a:t>
                      </a:r>
                      <a:r>
                        <a:rPr kumimoji="1" lang="ja-JP" altLang="en-US" sz="1300" dirty="0">
                          <a:solidFill>
                            <a:schemeClr val="tx1">
                              <a:lumMod val="75000"/>
                            </a:schemeClr>
                          </a:solidFill>
                          <a:latin typeface="Meiryo" panose="020B0604030504040204" pitchFamily="34" charset="-128"/>
                          <a:ea typeface="Meiryo" panose="020B0604030504040204" pitchFamily="34" charset="-128"/>
                        </a:rPr>
                        <a:t>サービス接続などの設定を一元化し、要塞化する</a:t>
                      </a:r>
                      <a:br>
                        <a:rPr kumimoji="1" lang="en-US" altLang="ja-JP" sz="1300" dirty="0">
                          <a:solidFill>
                            <a:schemeClr val="tx1">
                              <a:lumMod val="75000"/>
                            </a:schemeClr>
                          </a:solidFill>
                          <a:latin typeface="Meiryo" panose="020B0604030504040204" pitchFamily="34" charset="-128"/>
                          <a:ea typeface="Meiryo" panose="020B0604030504040204" pitchFamily="34" charset="-128"/>
                        </a:rPr>
                      </a:br>
                      <a:r>
                        <a:rPr kumimoji="1" lang="en-US" altLang="ja-JP" sz="1300" dirty="0">
                          <a:solidFill>
                            <a:schemeClr val="tx1">
                              <a:lumMod val="75000"/>
                            </a:schemeClr>
                          </a:solidFill>
                          <a:latin typeface="Meiryo" panose="020B0604030504040204" pitchFamily="34" charset="-128"/>
                          <a:ea typeface="Meiryo" panose="020B0604030504040204" pitchFamily="34" charset="-128"/>
                        </a:rPr>
                        <a:t>※</a:t>
                      </a:r>
                      <a:r>
                        <a:rPr kumimoji="1" lang="ja-JP" altLang="en-US" sz="1300" dirty="0">
                          <a:solidFill>
                            <a:schemeClr val="tx1">
                              <a:lumMod val="75000"/>
                            </a:schemeClr>
                          </a:solidFill>
                          <a:latin typeface="Meiryo" panose="020B0604030504040204" pitchFamily="34" charset="-128"/>
                          <a:ea typeface="Meiryo" panose="020B0604030504040204" pitchFamily="34" charset="-128"/>
                        </a:rPr>
                        <a:t>ネットワーク設計にて解説</a:t>
                      </a:r>
                    </a:p>
                  </a:txBody>
                  <a:tcPr marL="121920" marR="121920" marT="24000" marB="24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863053388"/>
                  </a:ext>
                </a:extLst>
              </a:tr>
              <a:tr h="291840">
                <a:tc>
                  <a:txBody>
                    <a:bodyPr/>
                    <a:lstStyle/>
                    <a:p>
                      <a:r>
                        <a:rPr kumimoji="1" lang="ja-JP" altLang="en-US" sz="1300" dirty="0">
                          <a:solidFill>
                            <a:schemeClr val="tx1">
                              <a:lumMod val="75000"/>
                            </a:schemeClr>
                          </a:solidFill>
                          <a:latin typeface="Meiryo" panose="020B0604030504040204" pitchFamily="34" charset="-128"/>
                          <a:ea typeface="Meiryo" panose="020B0604030504040204" pitchFamily="34" charset="-128"/>
                        </a:rPr>
                        <a:t>ログイン</a:t>
                      </a:r>
                    </a:p>
                  </a:txBody>
                  <a:tcPr marL="121920" marR="121920" marT="24000" marB="24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kumimoji="1" lang="ja-JP" altLang="en-US" sz="1300" dirty="0">
                          <a:solidFill>
                            <a:schemeClr val="tx1">
                              <a:lumMod val="75000"/>
                            </a:schemeClr>
                          </a:solidFill>
                          <a:latin typeface="Meiryo" panose="020B0604030504040204" pitchFamily="34" charset="-128"/>
                          <a:ea typeface="Meiryo" panose="020B0604030504040204" pitchFamily="34" charset="-128"/>
                          <a:cs typeface="メイリオ" panose="020B0604030504040204" pitchFamily="50" charset="-128"/>
                        </a:rPr>
                        <a:t>各アカウントへログインする際の踏み台</a:t>
                      </a:r>
                      <a:endParaRPr kumimoji="1" lang="ja-JP" altLang="en-US" sz="1300" dirty="0">
                        <a:solidFill>
                          <a:schemeClr val="tx1">
                            <a:lumMod val="75000"/>
                          </a:schemeClr>
                        </a:solidFill>
                        <a:latin typeface="Meiryo" panose="020B0604030504040204" pitchFamily="34" charset="-128"/>
                        <a:ea typeface="Meiryo" panose="020B0604030504040204" pitchFamily="34" charset="-128"/>
                      </a:endParaRPr>
                    </a:p>
                  </a:txBody>
                  <a:tcPr marL="121920" marR="121920" marT="24000" marB="24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18507764"/>
                  </a:ext>
                </a:extLst>
              </a:tr>
            </a:tbl>
          </a:graphicData>
        </a:graphic>
      </p:graphicFrame>
      <p:sp>
        <p:nvSpPr>
          <p:cNvPr id="2" name="タイトル 1">
            <a:extLst>
              <a:ext uri="{FF2B5EF4-FFF2-40B4-BE49-F238E27FC236}">
                <a16:creationId xmlns:a16="http://schemas.microsoft.com/office/drawing/2014/main" id="{596EF3C2-1DF6-114D-A0C3-5071673BCB9C}"/>
              </a:ext>
            </a:extLst>
          </p:cNvPr>
          <p:cNvSpPr>
            <a:spLocks noGrp="1"/>
          </p:cNvSpPr>
          <p:nvPr>
            <p:ph type="title"/>
          </p:nvPr>
        </p:nvSpPr>
        <p:spPr/>
        <p:txBody>
          <a:bodyPr/>
          <a:lstStyle/>
          <a:p>
            <a:r>
              <a:rPr lang="ja-JP" altLang="en-US"/>
              <a:t>共通アカウントの定義</a:t>
            </a:r>
          </a:p>
        </p:txBody>
      </p:sp>
      <p:sp>
        <p:nvSpPr>
          <p:cNvPr id="5" name="テキスト ボックス 3">
            <a:extLst>
              <a:ext uri="{FF2B5EF4-FFF2-40B4-BE49-F238E27FC236}">
                <a16:creationId xmlns:a16="http://schemas.microsoft.com/office/drawing/2014/main" id="{1C9CAD52-9DD7-0212-C0CD-9EDF2FFA7D04}"/>
              </a:ext>
            </a:extLst>
          </p:cNvPr>
          <p:cNvSpPr txBox="1"/>
          <p:nvPr/>
        </p:nvSpPr>
        <p:spPr>
          <a:xfrm>
            <a:off x="10607211" y="0"/>
            <a:ext cx="1584789" cy="369332"/>
          </a:xfrm>
          <a:prstGeom prst="rect">
            <a:avLst/>
          </a:prstGeom>
          <a:noFill/>
        </p:spPr>
        <p:txBody>
          <a:bodyPr wrap="square" anchor="ctr">
            <a:spAutoFit/>
          </a:bodyPr>
          <a:lstStyle/>
          <a:p>
            <a:pPr algn="ctr"/>
            <a:r>
              <a:rPr lang="en-US" altLang="ja-JP" sz="1800" b="0" i="0" dirty="0">
                <a:solidFill>
                  <a:schemeClr val="bg1">
                    <a:lumMod val="50000"/>
                  </a:schemeClr>
                </a:solidFill>
                <a:effectLst/>
                <a:latin typeface="Meiryo" panose="020B0604030504040204" pitchFamily="34" charset="-128"/>
                <a:ea typeface="Meiryo" panose="020B0604030504040204" pitchFamily="34" charset="-128"/>
              </a:rPr>
              <a:t>SEC01-BP01</a:t>
            </a:r>
            <a:endParaRPr lang="ja-JP" altLang="en-US">
              <a:solidFill>
                <a:schemeClr val="bg1">
                  <a:lumMod val="50000"/>
                </a:schemeClr>
              </a:solidFill>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199222090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D0F9A1-029E-71F6-E793-4D162093E776}"/>
              </a:ext>
            </a:extLst>
          </p:cNvPr>
          <p:cNvSpPr>
            <a:spLocks noGrp="1"/>
          </p:cNvSpPr>
          <p:nvPr>
            <p:ph type="title"/>
          </p:nvPr>
        </p:nvSpPr>
        <p:spPr/>
        <p:txBody>
          <a:bodyPr/>
          <a:lstStyle/>
          <a:p>
            <a:pPr algn="l"/>
            <a:r>
              <a:rPr lang="en-JP" sz="2000" dirty="0"/>
              <a:t>レビュー</a:t>
            </a:r>
            <a:r>
              <a:rPr lang="en-JP" sz="2000"/>
              <a:t>観点 :</a:t>
            </a:r>
            <a:r>
              <a:rPr lang="ja-JP" altLang="en-US" sz="2000"/>
              <a:t>インフラストラクチャ保護</a:t>
            </a:r>
            <a:r>
              <a:rPr lang="en-JP" sz="2000"/>
              <a:t>/</a:t>
            </a:r>
            <a:r>
              <a:rPr lang="ja-JP" altLang="en-US" sz="2000"/>
              <a:t>コンピューティングの保護</a:t>
            </a:r>
            <a:br>
              <a:rPr lang="en-JP" sz="2000"/>
            </a:br>
            <a:r>
              <a:rPr lang="en-US" sz="2800" b="0" i="0" dirty="0">
                <a:solidFill>
                  <a:srgbClr val="16191F"/>
                </a:solidFill>
                <a:effectLst/>
                <a:latin typeface="Amazon Ember" panose="020B0603020204020204" pitchFamily="34" charset="0"/>
              </a:rPr>
              <a:t>SEC06-BP02 </a:t>
            </a:r>
            <a:r>
              <a:rPr lang="ja-JP" altLang="en-US" sz="2800" b="0" i="0">
                <a:solidFill>
                  <a:srgbClr val="16191F"/>
                </a:solidFill>
                <a:effectLst/>
                <a:latin typeface="Amazon Ember" panose="020B0603020204020204" pitchFamily="34" charset="0"/>
              </a:rPr>
              <a:t>攻撃対象領域を縮小する</a:t>
            </a:r>
            <a:endParaRPr lang="en-JP" sz="2800" dirty="0"/>
          </a:p>
        </p:txBody>
      </p:sp>
      <p:sp>
        <p:nvSpPr>
          <p:cNvPr id="3" name="Text Placeholder 2">
            <a:extLst>
              <a:ext uri="{FF2B5EF4-FFF2-40B4-BE49-F238E27FC236}">
                <a16:creationId xmlns:a16="http://schemas.microsoft.com/office/drawing/2014/main" id="{6CD638BC-5BEF-1626-7E3A-3BD989F1AFF4}"/>
              </a:ext>
            </a:extLst>
          </p:cNvPr>
          <p:cNvSpPr>
            <a:spLocks noGrp="1"/>
          </p:cNvSpPr>
          <p:nvPr>
            <p:ph type="body" sz="quarter" idx="10"/>
          </p:nvPr>
        </p:nvSpPr>
        <p:spPr>
          <a:xfrm>
            <a:off x="457199" y="1371600"/>
            <a:ext cx="5734800" cy="4364892"/>
          </a:xfrm>
        </p:spPr>
        <p:txBody>
          <a:bodyPr/>
          <a:lstStyle/>
          <a:p>
            <a:r>
              <a:rPr lang="en-JP" sz="1400" dirty="0">
                <a:solidFill>
                  <a:srgbClr val="0070C0"/>
                </a:solidFill>
              </a:rPr>
              <a:t>ポイント</a:t>
            </a:r>
          </a:p>
          <a:p>
            <a:pPr marL="285750" indent="-285750">
              <a:buFont typeface="Arial" panose="020B0604020202020204" pitchFamily="34" charset="0"/>
              <a:buChar char="•"/>
            </a:pPr>
            <a:r>
              <a:rPr lang="ja-JP" altLang="en-US" sz="1400"/>
              <a:t>意図しないアクセスへの露出を減らす。</a:t>
            </a:r>
            <a:endParaRPr lang="en-US" altLang="ja-JP" sz="1400" dirty="0"/>
          </a:p>
          <a:p>
            <a:pPr marL="882362" lvl="1" indent="-285750">
              <a:buFont typeface="Arial" panose="020B0604020202020204" pitchFamily="34" charset="0"/>
              <a:buChar char="•"/>
            </a:pPr>
            <a:r>
              <a:rPr lang="ja-JP" altLang="en-US" sz="1233"/>
              <a:t>オペレーティングシステムを強化する。</a:t>
            </a:r>
            <a:endParaRPr lang="en-US" altLang="ja-JP" sz="1233" dirty="0"/>
          </a:p>
          <a:p>
            <a:pPr marL="882362" lvl="1" indent="-285750">
              <a:buFont typeface="Arial" panose="020B0604020202020204" pitchFamily="34" charset="0"/>
              <a:buChar char="•"/>
            </a:pPr>
            <a:r>
              <a:rPr lang="ja-JP" altLang="en-US" sz="1233"/>
              <a:t>使用するコンポーネント、ライブラリ、外部から利用可能なサービスを最小限に抑える。</a:t>
            </a:r>
            <a:endParaRPr lang="en-US" altLang="ja-JP" sz="1233" dirty="0"/>
          </a:p>
          <a:p>
            <a:pPr marL="882362" lvl="1" indent="-285750">
              <a:buFont typeface="Arial" panose="020B0604020202020204" pitchFamily="34" charset="0"/>
              <a:buChar char="•"/>
            </a:pPr>
            <a:r>
              <a:rPr lang="ja-JP" altLang="en-US" sz="1233"/>
              <a:t>アプリケーションへの入力処理を強化し、攻撃対象につながるリスクを抑える。</a:t>
            </a:r>
            <a:endParaRPr lang="en-JP" sz="1233" dirty="0"/>
          </a:p>
          <a:p>
            <a:endParaRPr lang="en-JP" sz="1400" dirty="0"/>
          </a:p>
          <a:p>
            <a:r>
              <a:rPr lang="en-JP" sz="1400" dirty="0">
                <a:solidFill>
                  <a:srgbClr val="0070C0"/>
                </a:solidFill>
              </a:rPr>
              <a:t>レビュ</a:t>
            </a:r>
            <a:r>
              <a:rPr lang="en-JP" sz="1400">
                <a:solidFill>
                  <a:srgbClr val="0070C0"/>
                </a:solidFill>
              </a:rPr>
              <a:t>ー観点の例</a:t>
            </a:r>
            <a:endParaRPr lang="ja-JP" altLang="en-US" sz="1400"/>
          </a:p>
          <a:p>
            <a:pPr marL="285750" indent="-285750">
              <a:buFont typeface="Arial" panose="020B0604020202020204" pitchFamily="34" charset="0"/>
              <a:buChar char="•"/>
            </a:pPr>
            <a:r>
              <a:rPr lang="ja-JP" altLang="en-US" sz="1400"/>
              <a:t>オペレーティングシステムやアプリケーションに、使用していないパッケージがないか？</a:t>
            </a:r>
            <a:endParaRPr lang="en-US" altLang="ja-JP" sz="1400" dirty="0"/>
          </a:p>
          <a:p>
            <a:pPr marL="285750" indent="-285750">
              <a:buFont typeface="Arial" panose="020B0604020202020204" pitchFamily="34" charset="0"/>
              <a:buChar char="•"/>
            </a:pPr>
            <a:r>
              <a:rPr lang="en-US" sz="1400" dirty="0"/>
              <a:t>AMI </a:t>
            </a:r>
            <a:r>
              <a:rPr lang="en-US" sz="1400" dirty="0" err="1"/>
              <a:t>に最新のソフトウェアアップデートを適用するようにしているか</a:t>
            </a:r>
            <a:r>
              <a:rPr lang="en-US" sz="1400" dirty="0"/>
              <a:t>？</a:t>
            </a:r>
          </a:p>
        </p:txBody>
      </p:sp>
      <p:sp>
        <p:nvSpPr>
          <p:cNvPr id="14" name="Text Placeholder 2">
            <a:extLst>
              <a:ext uri="{FF2B5EF4-FFF2-40B4-BE49-F238E27FC236}">
                <a16:creationId xmlns:a16="http://schemas.microsoft.com/office/drawing/2014/main" id="{BBF54269-2CD6-2419-CE80-EF10D7B4E08B}"/>
              </a:ext>
            </a:extLst>
          </p:cNvPr>
          <p:cNvSpPr txBox="1">
            <a:spLocks/>
          </p:cNvSpPr>
          <p:nvPr/>
        </p:nvSpPr>
        <p:spPr>
          <a:xfrm>
            <a:off x="6431280" y="1371600"/>
            <a:ext cx="5284470" cy="4653280"/>
          </a:xfrm>
          <a:prstGeom prst="rect">
            <a:avLst/>
          </a:prstGeom>
        </p:spPr>
        <p:txBody>
          <a:bodyPr vert="horz" lIns="91440" tIns="45720" rIns="91440" bIns="45720" rtlCol="0">
            <a:noAutofit/>
          </a:bodyPr>
          <a:lstStyle>
            <a:lvl1pPr marL="0" indent="0" algn="l" defTabSz="609576" rtl="0" eaLnBrk="1" latinLnBrk="0" hangingPunct="1">
              <a:spcBef>
                <a:spcPct val="20000"/>
              </a:spcBef>
              <a:buFont typeface="Arial" panose="020B0604020202020204" pitchFamily="34" charset="0"/>
              <a:buNone/>
              <a:tabLst/>
              <a:defRPr sz="2167" b="0" i="0" kern="1200">
                <a:solidFill>
                  <a:schemeClr val="tx1"/>
                </a:solidFill>
                <a:latin typeface="Meiryo" panose="020B0604030504040204" pitchFamily="34" charset="-128"/>
                <a:ea typeface="Meiryo" panose="020B0604030504040204" pitchFamily="34" charset="-128"/>
                <a:cs typeface="Amazon Ember Regular" charset="0"/>
              </a:defRPr>
            </a:lvl1pPr>
            <a:lvl2pPr marL="596612" indent="-294999" algn="l" defTabSz="609576" rtl="0" eaLnBrk="1" latinLnBrk="0" hangingPunct="1">
              <a:spcBef>
                <a:spcPct val="20000"/>
              </a:spcBef>
              <a:buFont typeface="Arial"/>
              <a:buChar char="•"/>
              <a:tabLst/>
              <a:defRPr sz="2000" b="0" i="0" kern="1200">
                <a:solidFill>
                  <a:schemeClr val="tx1"/>
                </a:solidFill>
                <a:latin typeface="Meiryo" panose="020B0604030504040204" pitchFamily="34" charset="-128"/>
                <a:ea typeface="Meiryo" panose="020B0604030504040204" pitchFamily="34" charset="-128"/>
                <a:cs typeface="Amazon Ember Regular" charset="0"/>
              </a:defRPr>
            </a:lvl2pPr>
            <a:lvl3pPr marL="892933" indent="-302936" algn="l" defTabSz="609576" rtl="0" eaLnBrk="1" latinLnBrk="0" hangingPunct="1">
              <a:spcBef>
                <a:spcPct val="20000"/>
              </a:spcBef>
              <a:buFont typeface="Arial"/>
              <a:buChar char="•"/>
              <a:tabLst/>
              <a:defRPr sz="1833" b="0" i="0" kern="1200">
                <a:solidFill>
                  <a:schemeClr val="tx1"/>
                </a:solidFill>
                <a:latin typeface="Meiryo" panose="020B0604030504040204" pitchFamily="34" charset="-128"/>
                <a:ea typeface="Meiryo" panose="020B0604030504040204" pitchFamily="34" charset="-128"/>
                <a:cs typeface="Amazon Ember Regular" charset="0"/>
              </a:defRPr>
            </a:lvl3pPr>
            <a:lvl4pPr marL="1222326" indent="-309550" algn="l" defTabSz="609576" rtl="0" eaLnBrk="1" latinLnBrk="0" hangingPunct="1">
              <a:spcBef>
                <a:spcPct val="20000"/>
              </a:spcBef>
              <a:buFont typeface="Arial" panose="020B0604020202020204" pitchFamily="34" charset="0"/>
              <a:buChar char="•"/>
              <a:tabLst/>
              <a:defRPr sz="1667" b="0" i="0" kern="1200">
                <a:solidFill>
                  <a:schemeClr val="tx1"/>
                </a:solidFill>
                <a:latin typeface="Meiryo" panose="020B0604030504040204" pitchFamily="34" charset="-128"/>
                <a:ea typeface="Meiryo" panose="020B0604030504040204" pitchFamily="34" charset="-128"/>
                <a:cs typeface="Amazon Ember Regular" charset="0"/>
              </a:defRPr>
            </a:lvl4pPr>
            <a:lvl5pPr marL="1518648" indent="-316165" algn="l" defTabSz="609576" rtl="0" eaLnBrk="1" latinLnBrk="0" hangingPunct="1">
              <a:spcBef>
                <a:spcPct val="20000"/>
              </a:spcBef>
              <a:buFont typeface="Arial" panose="020B0604020202020204" pitchFamily="34" charset="0"/>
              <a:buChar char="•"/>
              <a:tabLst/>
              <a:defRPr sz="1583" b="0" i="0" kern="1200">
                <a:solidFill>
                  <a:schemeClr val="tx1"/>
                </a:solidFill>
                <a:latin typeface="Meiryo" panose="020B0604030504040204" pitchFamily="34" charset="-128"/>
                <a:ea typeface="Meiryo" panose="020B0604030504040204" pitchFamily="34" charset="-128"/>
                <a:cs typeface="Amazon Ember Regular" charset="0"/>
              </a:defRPr>
            </a:lvl5pPr>
            <a:lvl6pPr marL="3352666" indent="-304788" algn="l" defTabSz="609576" rtl="0" eaLnBrk="1" latinLnBrk="0" hangingPunct="1">
              <a:spcBef>
                <a:spcPct val="20000"/>
              </a:spcBef>
              <a:buFont typeface="Arial"/>
              <a:buChar char="•"/>
              <a:defRPr sz="2667" kern="1200">
                <a:solidFill>
                  <a:schemeClr val="tx1"/>
                </a:solidFill>
                <a:latin typeface="+mn-lt"/>
                <a:ea typeface="+mn-ea"/>
                <a:cs typeface="+mn-cs"/>
              </a:defRPr>
            </a:lvl6pPr>
            <a:lvl7pPr marL="3962242" indent="-304788" algn="l" defTabSz="609576" rtl="0" eaLnBrk="1" latinLnBrk="0" hangingPunct="1">
              <a:spcBef>
                <a:spcPct val="20000"/>
              </a:spcBef>
              <a:buFont typeface="Arial"/>
              <a:buChar char="•"/>
              <a:defRPr sz="2667" kern="1200">
                <a:solidFill>
                  <a:schemeClr val="tx1"/>
                </a:solidFill>
                <a:latin typeface="+mn-lt"/>
                <a:ea typeface="+mn-ea"/>
                <a:cs typeface="+mn-cs"/>
              </a:defRPr>
            </a:lvl7pPr>
            <a:lvl8pPr marL="4571817" indent="-304788" algn="l" defTabSz="609576" rtl="0" eaLnBrk="1" latinLnBrk="0" hangingPunct="1">
              <a:spcBef>
                <a:spcPct val="20000"/>
              </a:spcBef>
              <a:buFont typeface="Arial"/>
              <a:buChar char="•"/>
              <a:defRPr sz="2667" kern="1200">
                <a:solidFill>
                  <a:schemeClr val="tx1"/>
                </a:solidFill>
                <a:latin typeface="+mn-lt"/>
                <a:ea typeface="+mn-ea"/>
                <a:cs typeface="+mn-cs"/>
              </a:defRPr>
            </a:lvl8pPr>
            <a:lvl9pPr marL="5181393" indent="-304788" algn="l" defTabSz="609576" rtl="0" eaLnBrk="1" latinLnBrk="0" hangingPunct="1">
              <a:spcBef>
                <a:spcPct val="20000"/>
              </a:spcBef>
              <a:buFont typeface="Arial"/>
              <a:buChar char="•"/>
              <a:defRPr sz="2667" kern="1200">
                <a:solidFill>
                  <a:schemeClr val="tx1"/>
                </a:solidFill>
                <a:latin typeface="+mn-lt"/>
                <a:ea typeface="+mn-ea"/>
                <a:cs typeface="+mn-cs"/>
              </a:defRPr>
            </a:lvl9pPr>
          </a:lstStyle>
          <a:p>
            <a:pPr marL="0" marR="0" lvl="0" indent="0" algn="l" defTabSz="609576"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ja-JP" altLang="en-US" sz="1400" b="0" i="0" u="none" strike="noStrike" kern="1200" cap="none" spc="0" normalizeH="0" baseline="0" noProof="0">
                <a:ln>
                  <a:noFill/>
                </a:ln>
                <a:solidFill>
                  <a:srgbClr val="0070C0"/>
                </a:solidFill>
                <a:effectLst/>
                <a:uLnTx/>
                <a:uFillTx/>
                <a:latin typeface="Meiryo" panose="020B0604030504040204" pitchFamily="34" charset="-128"/>
                <a:ea typeface="Meiryo" panose="020B0604030504040204" pitchFamily="34" charset="-128"/>
                <a:cs typeface="Amazon Ember Regular" charset="0"/>
              </a:rPr>
              <a:t>実装例</a:t>
            </a:r>
            <a:endParaRPr kumimoji="0" lang="en-US" altLang="ja-JP" sz="1400" b="0" i="0" u="none" strike="noStrike" kern="1200" cap="none" spc="0" normalizeH="0" baseline="0" noProof="0" dirty="0">
              <a:ln>
                <a:noFill/>
              </a:ln>
              <a:solidFill>
                <a:srgbClr val="0070C0"/>
              </a:solidFill>
              <a:effectLst/>
              <a:uLnTx/>
              <a:uFillTx/>
              <a:latin typeface="Meiryo" panose="020B0604030504040204" pitchFamily="34" charset="-128"/>
              <a:ea typeface="Meiryo" panose="020B0604030504040204" pitchFamily="34" charset="-128"/>
              <a:cs typeface="Amazon Ember Regular" charset="0"/>
            </a:endParaRPr>
          </a:p>
          <a:p>
            <a:pPr marL="285750" marR="0" lvl="0" indent="-285750" algn="l" defTabSz="609576"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ja-JP" altLang="en-US" sz="14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ゴールデンイメージを作成し、組織で共有する。</a:t>
            </a:r>
            <a:br>
              <a:rPr kumimoji="0" lang="en-US" altLang="ja-JP" sz="14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rPr>
            </a:br>
            <a:r>
              <a:rPr kumimoji="0" lang="ja-JP" altLang="en-US" sz="14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ゴールデンイメージとは、最新のパッチを適用したり、強化したりして、組織の具体的なセキュリティ要件を満たすように構成されたイメージのこと。</a:t>
            </a:r>
            <a:endParaRPr kumimoji="0" lang="en-US" altLang="ja-JP" sz="14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endParaRPr>
          </a:p>
          <a:p>
            <a:pPr marL="882362" marR="0" lvl="1" indent="-285750" algn="l" defTabSz="609576" rtl="0" eaLnBrk="1" fontAlgn="auto" latinLnBrk="0" hangingPunct="1">
              <a:lnSpc>
                <a:spcPct val="100000"/>
              </a:lnSpc>
              <a:spcBef>
                <a:spcPct val="20000"/>
              </a:spcBef>
              <a:spcAft>
                <a:spcPts val="0"/>
              </a:spcAft>
              <a:buClrTx/>
              <a:buSzTx/>
              <a:buFont typeface="Wingdings" pitchFamily="2" charset="2"/>
              <a:buChar char="ü"/>
              <a:tabLst/>
              <a:defRPr/>
            </a:pPr>
            <a:r>
              <a:rPr kumimoji="0" lang="ja-JP" altLang="en-US" sz="12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セキュリティパッチの適用</a:t>
            </a:r>
          </a:p>
          <a:p>
            <a:pPr marL="882362" marR="0" lvl="1" indent="-285750" algn="l" defTabSz="609576" rtl="0" eaLnBrk="1" fontAlgn="auto" latinLnBrk="0" hangingPunct="1">
              <a:lnSpc>
                <a:spcPct val="100000"/>
              </a:lnSpc>
              <a:spcBef>
                <a:spcPct val="20000"/>
              </a:spcBef>
              <a:spcAft>
                <a:spcPts val="0"/>
              </a:spcAft>
              <a:buClrTx/>
              <a:buSzTx/>
              <a:buFont typeface="Wingdings" pitchFamily="2" charset="2"/>
              <a:buChar char="ü"/>
              <a:tabLst/>
              <a:defRPr/>
            </a:pPr>
            <a:r>
              <a:rPr kumimoji="0" lang="ja-JP" altLang="en-US" sz="12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強力なパスワードの要求</a:t>
            </a:r>
          </a:p>
          <a:p>
            <a:pPr marL="882362" marR="0" lvl="1" indent="-285750" algn="l" defTabSz="609576" rtl="0" eaLnBrk="1" fontAlgn="auto" latinLnBrk="0" hangingPunct="1">
              <a:lnSpc>
                <a:spcPct val="100000"/>
              </a:lnSpc>
              <a:spcBef>
                <a:spcPct val="20000"/>
              </a:spcBef>
              <a:spcAft>
                <a:spcPts val="0"/>
              </a:spcAft>
              <a:buClrTx/>
              <a:buSzTx/>
              <a:buFont typeface="Wingdings" pitchFamily="2" charset="2"/>
              <a:buChar char="ü"/>
              <a:tabLst/>
              <a:defRPr/>
            </a:pPr>
            <a:r>
              <a:rPr kumimoji="0" lang="ja-JP" altLang="en-US" sz="12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ディスク全体の暗号化</a:t>
            </a:r>
            <a:endParaRPr kumimoji="0" lang="en-US" altLang="ja-JP" sz="12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endParaRPr>
          </a:p>
          <a:p>
            <a:pPr marL="882362" marR="0" lvl="1" indent="-285750" algn="l" defTabSz="609576" rtl="0" eaLnBrk="1" fontAlgn="auto" latinLnBrk="0" hangingPunct="1">
              <a:lnSpc>
                <a:spcPct val="100000"/>
              </a:lnSpc>
              <a:spcBef>
                <a:spcPct val="20000"/>
              </a:spcBef>
              <a:spcAft>
                <a:spcPts val="0"/>
              </a:spcAft>
              <a:buClrTx/>
              <a:buSzTx/>
              <a:buFont typeface="Wingdings" pitchFamily="2" charset="2"/>
              <a:buChar char="ü"/>
              <a:tabLst/>
              <a:defRPr/>
            </a:pPr>
            <a:r>
              <a:rPr kumimoji="0" lang="ja-JP" altLang="en-US" sz="12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不要なポートを閉じる</a:t>
            </a:r>
          </a:p>
          <a:p>
            <a:pPr marL="882362" marR="0" lvl="1" indent="-285750" algn="l" defTabSz="609576" rtl="0" eaLnBrk="1" fontAlgn="auto" latinLnBrk="0" hangingPunct="1">
              <a:lnSpc>
                <a:spcPct val="100000"/>
              </a:lnSpc>
              <a:spcBef>
                <a:spcPct val="20000"/>
              </a:spcBef>
              <a:spcAft>
                <a:spcPts val="0"/>
              </a:spcAft>
              <a:buClrTx/>
              <a:buSzTx/>
              <a:buFont typeface="Wingdings" pitchFamily="2" charset="2"/>
              <a:buChar char="ü"/>
              <a:tabLst/>
              <a:defRPr/>
            </a:pPr>
            <a:r>
              <a:rPr kumimoji="0" lang="ja-JP" altLang="en-US" sz="12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ソフトウェア</a:t>
            </a:r>
            <a:r>
              <a:rPr kumimoji="0" lang="en-US" altLang="ja-JP" sz="12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FW</a:t>
            </a:r>
            <a:r>
              <a:rPr kumimoji="0" lang="ja-JP" altLang="en-US" sz="12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の有効化</a:t>
            </a:r>
          </a:p>
          <a:p>
            <a:pPr marL="882362" marR="0" lvl="1" indent="-285750" algn="l" defTabSz="609576" rtl="0" eaLnBrk="1" fontAlgn="auto" latinLnBrk="0" hangingPunct="1">
              <a:lnSpc>
                <a:spcPct val="100000"/>
              </a:lnSpc>
              <a:spcBef>
                <a:spcPct val="20000"/>
              </a:spcBef>
              <a:spcAft>
                <a:spcPts val="0"/>
              </a:spcAft>
              <a:buClrTx/>
              <a:buSzTx/>
              <a:buFont typeface="Wingdings" pitchFamily="2" charset="2"/>
              <a:buChar char="ü"/>
              <a:tabLst/>
              <a:defRPr/>
            </a:pPr>
            <a:r>
              <a:rPr kumimoji="0" lang="ja-JP" altLang="en-US" sz="12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ログ出力と監査の有効化</a:t>
            </a:r>
            <a:endParaRPr kumimoji="0" lang="en-US" altLang="ja-JP" sz="12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endParaRPr>
          </a:p>
          <a:p>
            <a:pPr marL="285750" marR="0" lvl="0" indent="-285750" algn="l" defTabSz="609576"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ja-JP" altLang="en-US" sz="1367"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ゴールデンイメージの作成を自動化し、ゴールデンイメージが常にセキュリティ要件を満たすように維持・管理する。</a:t>
            </a:r>
            <a:br>
              <a:rPr kumimoji="0" lang="en-US" altLang="ja-JP" sz="1367"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rPr>
            </a:br>
            <a:r>
              <a:rPr kumimoji="0" lang="en-US" altLang="ja-JP" sz="1367"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 </a:t>
            </a:r>
            <a:r>
              <a:rPr kumimoji="0" lang="en-US" altLang="ja-JP" sz="1367" b="1"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EC2 Image Builder</a:t>
            </a:r>
            <a:r>
              <a:rPr kumimoji="0" lang="en-US" altLang="ja-JP" sz="1367"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 </a:t>
            </a:r>
            <a:r>
              <a:rPr kumimoji="0" lang="ja-JP" altLang="en-US" sz="1367"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の使用を検討する。</a:t>
            </a:r>
            <a:endParaRPr kumimoji="0" lang="en-US" altLang="ja-JP" sz="1367"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endParaRPr>
          </a:p>
          <a:p>
            <a:pPr marL="285750" marR="0" lvl="0" indent="-285750" algn="l" defTabSz="609576"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ja-JP" altLang="en-US" sz="1367"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アプリケーションに関して、</a:t>
            </a:r>
            <a:r>
              <a:rPr kumimoji="0" lang="ja-JP" altLang="en-US" sz="1367"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hlinkClick r:id="rId2"/>
              </a:rPr>
              <a:t>ファジング</a:t>
            </a:r>
            <a:r>
              <a:rPr kumimoji="0" lang="ja-JP" altLang="en-US" sz="1367"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により、不正な形式のデータ入力に関するバグがないか、確認する。 </a:t>
            </a:r>
            <a:br>
              <a:rPr kumimoji="0" lang="en-US" altLang="ja-JP" sz="1367"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rPr>
            </a:br>
            <a:r>
              <a:rPr kumimoji="0" lang="en-US" altLang="ja-JP" sz="1367"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a:t>
            </a:r>
            <a:r>
              <a:rPr kumimoji="0" lang="ja-JP" altLang="en-US" sz="1367"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「古典的な」セキュリティ問題（バッファオーバーフローや</a:t>
            </a:r>
            <a:r>
              <a:rPr kumimoji="0" lang="en-US" altLang="ja-JP" sz="1367"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DoS</a:t>
            </a:r>
            <a:r>
              <a:rPr kumimoji="0" lang="ja-JP" altLang="en-US" sz="1367"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など）につながるリスクを減らす。</a:t>
            </a:r>
            <a:endParaRPr kumimoji="0" lang="en-US" altLang="ja-JP" sz="1367"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endParaRPr>
          </a:p>
        </p:txBody>
      </p:sp>
    </p:spTree>
    <p:extLst>
      <p:ext uri="{BB962C8B-B14F-4D97-AF65-F5344CB8AC3E}">
        <p14:creationId xmlns:p14="http://schemas.microsoft.com/office/powerpoint/2010/main" val="17013749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11">
            <a:extLst>
              <a:ext uri="{FF2B5EF4-FFF2-40B4-BE49-F238E27FC236}">
                <a16:creationId xmlns:a16="http://schemas.microsoft.com/office/drawing/2014/main" id="{4299F60A-D4A8-6D78-9111-9012B75DB28B}"/>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1515600" y="1351313"/>
            <a:ext cx="2844000" cy="284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 name="正方形/長方形 56">
            <a:extLst>
              <a:ext uri="{FF2B5EF4-FFF2-40B4-BE49-F238E27FC236}">
                <a16:creationId xmlns:a16="http://schemas.microsoft.com/office/drawing/2014/main" id="{17CE9549-311B-45D2-83D4-715382A40E72}"/>
              </a:ext>
            </a:extLst>
          </p:cNvPr>
          <p:cNvSpPr/>
          <p:nvPr/>
        </p:nvSpPr>
        <p:spPr>
          <a:xfrm>
            <a:off x="5626148" y="1124086"/>
            <a:ext cx="6261055" cy="639864"/>
          </a:xfrm>
          <a:prstGeom prst="rect">
            <a:avLst/>
          </a:prstGeom>
          <a:solidFill>
            <a:srgbClr val="163D51"/>
          </a:solidFill>
          <a:ln>
            <a:no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ctr"/>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0" lang="ja-JP" altLang="en-US" sz="2333" b="0" i="0" u="none" strike="noStrike" kern="1200" cap="none" spc="0" normalizeH="0" baseline="0" noProof="0" dirty="0">
                <a:ln>
                  <a:noFill/>
                </a:ln>
                <a:gradFill>
                  <a:gsLst>
                    <a:gs pos="0">
                      <a:srgbClr val="FFFFFF"/>
                    </a:gs>
                    <a:gs pos="100000">
                      <a:srgbClr val="FFFFFF"/>
                    </a:gs>
                  </a:gsLst>
                  <a:lin ang="5400000" scaled="1"/>
                </a:gradFill>
                <a:effectLst/>
                <a:uLnTx/>
                <a:uFillTx/>
                <a:latin typeface="Meiryo" panose="020B0604030504040204" pitchFamily="34" charset="-128"/>
                <a:ea typeface="Meiryo" panose="020B0604030504040204" pitchFamily="34" charset="-128"/>
                <a:cs typeface="+mn-cs"/>
              </a:rPr>
              <a:t>サービス概要</a:t>
            </a:r>
          </a:p>
        </p:txBody>
      </p:sp>
      <p:sp>
        <p:nvSpPr>
          <p:cNvPr id="58" name="正方形/長方形 57">
            <a:extLst>
              <a:ext uri="{FF2B5EF4-FFF2-40B4-BE49-F238E27FC236}">
                <a16:creationId xmlns:a16="http://schemas.microsoft.com/office/drawing/2014/main" id="{89092AE6-C005-40E4-820D-0B3B11566313}"/>
              </a:ext>
            </a:extLst>
          </p:cNvPr>
          <p:cNvSpPr/>
          <p:nvPr/>
        </p:nvSpPr>
        <p:spPr>
          <a:xfrm>
            <a:off x="5626146" y="1825562"/>
            <a:ext cx="6261055" cy="439042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square" lIns="48000" tIns="48000" rIns="48000" bIns="48000" rtlCol="0" anchor="t" anchorCtr="0">
            <a:spAutoFit/>
          </a:bodyPr>
          <a:lstStyle/>
          <a:p>
            <a:pPr marL="191983" marR="0" lvl="0" indent="-191983" algn="l" defTabSz="609576"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ja-JP" altLang="en-US" sz="1600" b="0" i="0" u="none" strike="noStrike" kern="1200" cap="none" spc="0" normalizeH="0" baseline="0" noProof="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イメージを自動的に作成する仕組みの構築</a:t>
            </a:r>
          </a:p>
          <a:p>
            <a:pPr marL="742950" marR="0" lvl="1" indent="-285750" algn="l" defTabSz="609576" rtl="0" eaLnBrk="1" fontAlgn="auto" latinLnBrk="0" hangingPunct="1">
              <a:lnSpc>
                <a:spcPct val="100000"/>
              </a:lnSpc>
              <a:spcBef>
                <a:spcPts val="600"/>
              </a:spcBef>
              <a:spcAft>
                <a:spcPts val="0"/>
              </a:spcAft>
              <a:buClrTx/>
              <a:buSzTx/>
              <a:buFont typeface="Wingdings" pitchFamily="2" charset="2"/>
              <a:buChar char="ü"/>
              <a:tabLst/>
              <a:defRPr/>
            </a:pPr>
            <a:r>
              <a:rPr kumimoji="0" lang="ja-JP" altLang="en-US" sz="1600" b="0" i="0" u="none" strike="noStrike" kern="1200" cap="none" spc="0" normalizeH="0" baseline="0" noProof="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コードを記述することなく、</a:t>
            </a:r>
            <a:r>
              <a:rPr kumimoji="0" lang="en-US" altLang="ja-JP" sz="16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GUI </a:t>
            </a:r>
            <a:r>
              <a:rPr kumimoji="0" lang="ja-JP" altLang="en-US" sz="1600" b="0" i="0" u="none" strike="noStrike" kern="1200" cap="none" spc="0" normalizeH="0" baseline="0" noProof="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ウィザードからイメージを作成する自動化パイプラインが構築可能</a:t>
            </a:r>
          </a:p>
          <a:p>
            <a:pPr marL="191983" marR="0" lvl="0" indent="-191983" algn="l" defTabSz="609576"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ja-JP" altLang="en-US" sz="1600" b="0" i="0" u="none" strike="noStrike" kern="1200" cap="none" spc="0" normalizeH="0" baseline="0" noProof="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セキュリティと</a:t>
            </a:r>
            <a:r>
              <a:rPr kumimoji="0" lang="en-US" altLang="ja-JP" sz="16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AMI</a:t>
            </a:r>
            <a:r>
              <a:rPr kumimoji="0" lang="ja-JP" altLang="en-US" sz="1600" b="0" i="0" u="none" strike="noStrike" kern="1200" cap="none" spc="0" normalizeH="0" baseline="0" noProof="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品質の向上</a:t>
            </a:r>
          </a:p>
          <a:p>
            <a:pPr marL="742950" marR="0" lvl="1" indent="-285750" algn="l" defTabSz="609576" rtl="0" eaLnBrk="1" fontAlgn="auto" latinLnBrk="0" hangingPunct="1">
              <a:lnSpc>
                <a:spcPct val="100000"/>
              </a:lnSpc>
              <a:spcBef>
                <a:spcPts val="600"/>
              </a:spcBef>
              <a:spcAft>
                <a:spcPts val="0"/>
              </a:spcAft>
              <a:buClrTx/>
              <a:buSzTx/>
              <a:buFont typeface="Wingdings" pitchFamily="2" charset="2"/>
              <a:buChar char="ü"/>
              <a:tabLst/>
              <a:defRPr/>
            </a:pPr>
            <a:r>
              <a:rPr kumimoji="0" lang="ja-JP" altLang="en-US" sz="1600" b="0" i="0" u="none" strike="noStrike" kern="1200" cap="none" spc="0" normalizeH="0" baseline="0" noProof="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セキュアなイメージの作成と最新化の実現</a:t>
            </a:r>
          </a:p>
          <a:p>
            <a:pPr marL="742950" marR="0" lvl="1" indent="-285750" algn="l" defTabSz="609576" rtl="0" eaLnBrk="1" fontAlgn="auto" latinLnBrk="0" hangingPunct="1">
              <a:lnSpc>
                <a:spcPct val="100000"/>
              </a:lnSpc>
              <a:spcBef>
                <a:spcPts val="600"/>
              </a:spcBef>
              <a:spcAft>
                <a:spcPts val="0"/>
              </a:spcAft>
              <a:buClrTx/>
              <a:buSzTx/>
              <a:buFont typeface="Wingdings" pitchFamily="2" charset="2"/>
              <a:buChar char="ü"/>
              <a:tabLst/>
              <a:defRPr/>
            </a:pPr>
            <a:r>
              <a:rPr kumimoji="0" lang="ja-JP" altLang="en-US" sz="1600" b="0" i="0" u="none" strike="noStrike" kern="1200" cap="none" spc="0" normalizeH="0" baseline="0" noProof="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セキュリティ設定の再利用</a:t>
            </a:r>
          </a:p>
          <a:p>
            <a:pPr marL="742950" marR="0" lvl="1" indent="-285750" algn="l" defTabSz="609576" rtl="0" eaLnBrk="1" fontAlgn="auto" latinLnBrk="0" hangingPunct="1">
              <a:lnSpc>
                <a:spcPct val="100000"/>
              </a:lnSpc>
              <a:spcBef>
                <a:spcPts val="600"/>
              </a:spcBef>
              <a:spcAft>
                <a:spcPts val="0"/>
              </a:spcAft>
              <a:buClrTx/>
              <a:buSzTx/>
              <a:buFont typeface="Wingdings" pitchFamily="2" charset="2"/>
              <a:buChar char="ü"/>
              <a:tabLst/>
              <a:defRPr/>
            </a:pPr>
            <a:r>
              <a:rPr kumimoji="0" lang="ja-JP" altLang="en-US" sz="1600" b="0" i="0" u="none" strike="noStrike" kern="1200" cap="none" spc="0" normalizeH="0" baseline="0" noProof="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本番環境に展開する前にテストを実行して問題を検出</a:t>
            </a:r>
          </a:p>
          <a:p>
            <a:pPr marL="191983" marR="0" lvl="0" indent="-191983" algn="l" defTabSz="609576"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ja-JP" altLang="en-US" sz="1600" b="0" i="0" u="none" strike="noStrike" kern="1200" cap="none" spc="0" normalizeH="0" baseline="0" noProof="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ハイブリッド対応</a:t>
            </a:r>
          </a:p>
          <a:p>
            <a:pPr marL="742950" marR="0" lvl="1" indent="-285750" algn="l" defTabSz="609576" rtl="0" eaLnBrk="1" fontAlgn="auto" latinLnBrk="0" hangingPunct="1">
              <a:lnSpc>
                <a:spcPct val="100000"/>
              </a:lnSpc>
              <a:spcBef>
                <a:spcPts val="600"/>
              </a:spcBef>
              <a:spcAft>
                <a:spcPts val="0"/>
              </a:spcAft>
              <a:buClrTx/>
              <a:buSzTx/>
              <a:buFont typeface="Wingdings" pitchFamily="2" charset="2"/>
              <a:buChar char="ü"/>
              <a:tabLst/>
              <a:defRPr/>
            </a:pPr>
            <a:r>
              <a:rPr kumimoji="0" lang="en-US" altLang="ja-JP" sz="16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AWS</a:t>
            </a:r>
            <a:r>
              <a:rPr kumimoji="0" lang="ja-JP" altLang="en-US" sz="1600" b="0" i="0" u="none" strike="noStrike" kern="1200" cap="none" spc="0" normalizeH="0" baseline="0" noProof="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で用いる</a:t>
            </a:r>
            <a:r>
              <a:rPr kumimoji="0" lang="en-US" altLang="ja-JP" sz="16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AMI</a:t>
            </a:r>
            <a:r>
              <a:rPr kumimoji="0" lang="ja-JP" altLang="en-US" sz="1600" b="0" i="0" u="none" strike="noStrike" kern="1200" cap="none" spc="0" normalizeH="0" baseline="0" noProof="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と、オンプレミスで用いる</a:t>
            </a:r>
            <a:r>
              <a:rPr kumimoji="0" lang="en-US" altLang="ja-JP" sz="16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VM</a:t>
            </a:r>
            <a:r>
              <a:rPr kumimoji="0" lang="ja-JP" altLang="en-US" sz="1600" b="0" i="0" u="none" strike="noStrike" kern="1200" cap="none" spc="0" normalizeH="0" baseline="0" noProof="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イメージが作成可能</a:t>
            </a:r>
          </a:p>
          <a:p>
            <a:pPr marL="191983" marR="0" lvl="0" indent="-191983" algn="l" defTabSz="609576"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ja-JP" altLang="en-US" sz="1600" b="0" i="0" u="none" strike="noStrike" kern="1200" cap="none" spc="0" normalizeH="0" baseline="0" noProof="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コスト不要</a:t>
            </a:r>
          </a:p>
          <a:p>
            <a:pPr marL="742950" marR="0" lvl="1" indent="-285750" algn="l" defTabSz="609576" rtl="0" eaLnBrk="1" fontAlgn="auto" latinLnBrk="0" hangingPunct="1">
              <a:lnSpc>
                <a:spcPct val="100000"/>
              </a:lnSpc>
              <a:spcBef>
                <a:spcPts val="600"/>
              </a:spcBef>
              <a:spcAft>
                <a:spcPts val="0"/>
              </a:spcAft>
              <a:buClrTx/>
              <a:buSzTx/>
              <a:buFont typeface="Wingdings" pitchFamily="2" charset="2"/>
              <a:buChar char="ü"/>
              <a:tabLst/>
              <a:defRPr/>
            </a:pPr>
            <a:r>
              <a:rPr kumimoji="0" lang="en-US" altLang="ja-JP" sz="16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EC2 Image Builder </a:t>
            </a:r>
            <a:r>
              <a:rPr kumimoji="0" lang="ja-JP" altLang="en-US" sz="1600" b="0" i="0" u="none" strike="noStrike" kern="1200" cap="none" spc="0" normalizeH="0" baseline="0" noProof="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自体は無料で利用可能</a:t>
            </a:r>
          </a:p>
          <a:p>
            <a:pPr marL="742950" marR="0" lvl="1" indent="-285750" algn="l" defTabSz="609576" rtl="0" eaLnBrk="1" fontAlgn="auto" latinLnBrk="0" hangingPunct="1">
              <a:lnSpc>
                <a:spcPct val="100000"/>
              </a:lnSpc>
              <a:spcBef>
                <a:spcPts val="600"/>
              </a:spcBef>
              <a:spcAft>
                <a:spcPts val="0"/>
              </a:spcAft>
              <a:buClrTx/>
              <a:buSzTx/>
              <a:buFont typeface="Wingdings" pitchFamily="2" charset="2"/>
              <a:buChar char="ü"/>
              <a:tabLst/>
              <a:defRPr/>
            </a:pPr>
            <a:r>
              <a:rPr kumimoji="0" lang="ja-JP" altLang="en-US" sz="1600" b="0" i="0" u="none" strike="noStrike" kern="1200" cap="none" spc="0" normalizeH="0" baseline="0" noProof="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イメージの作成、保存、共有するために使用した分の</a:t>
            </a:r>
            <a:r>
              <a:rPr kumimoji="0" lang="en-US" altLang="ja-JP" sz="16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AWS</a:t>
            </a:r>
            <a:r>
              <a:rPr kumimoji="0" lang="ja-JP" altLang="en-US" sz="1600" b="0" i="0" u="none" strike="noStrike" kern="1200" cap="none" spc="0" normalizeH="0" baseline="0" noProof="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リソース料金が別途課金</a:t>
            </a:r>
            <a:endParaRPr kumimoji="0" lang="en-US" altLang="ja-JP" sz="14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endParaRPr>
          </a:p>
        </p:txBody>
      </p:sp>
      <p:cxnSp>
        <p:nvCxnSpPr>
          <p:cNvPr id="59" name="直線コネクタ 58">
            <a:extLst>
              <a:ext uri="{FF2B5EF4-FFF2-40B4-BE49-F238E27FC236}">
                <a16:creationId xmlns:a16="http://schemas.microsoft.com/office/drawing/2014/main" id="{1DCEE0F4-83F2-43E3-AF4B-7C2659E56095}"/>
              </a:ext>
            </a:extLst>
          </p:cNvPr>
          <p:cNvCxnSpPr/>
          <p:nvPr/>
        </p:nvCxnSpPr>
        <p:spPr>
          <a:xfrm flipH="1">
            <a:off x="547200" y="4811991"/>
            <a:ext cx="4780800" cy="0"/>
          </a:xfrm>
          <a:prstGeom prst="line">
            <a:avLst/>
          </a:prstGeom>
          <a:ln w="38100">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60" name="正方形/長方形 59">
            <a:extLst>
              <a:ext uri="{FF2B5EF4-FFF2-40B4-BE49-F238E27FC236}">
                <a16:creationId xmlns:a16="http://schemas.microsoft.com/office/drawing/2014/main" id="{DAA26083-B29C-4446-9D08-A076B7F1D624}"/>
              </a:ext>
            </a:extLst>
          </p:cNvPr>
          <p:cNvSpPr/>
          <p:nvPr/>
        </p:nvSpPr>
        <p:spPr>
          <a:xfrm>
            <a:off x="547200" y="4970320"/>
            <a:ext cx="4780800" cy="1020267"/>
          </a:xfrm>
          <a:prstGeom prst="rect">
            <a:avLst/>
          </a:prstGeom>
          <a:noFill/>
          <a:ln w="12700">
            <a:noFill/>
          </a:ln>
          <a:effectLst/>
        </p:spPr>
        <p:style>
          <a:lnRef idx="1">
            <a:schemeClr val="accent1"/>
          </a:lnRef>
          <a:fillRef idx="3">
            <a:schemeClr val="accent1"/>
          </a:fillRef>
          <a:effectRef idx="2">
            <a:schemeClr val="accent1"/>
          </a:effectRef>
          <a:fontRef idx="minor">
            <a:schemeClr val="lt1"/>
          </a:fontRef>
        </p:style>
        <p:txBody>
          <a:bodyPr wrap="square" lIns="48000" tIns="48000" rIns="48000" bIns="48000" rtlCol="0" anchor="t" anchorCtr="0">
            <a:spAutoFit/>
          </a:body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0" lang="ja-JP" altLang="en-US" sz="2000" b="0" i="0" u="none" strike="noStrike" kern="1200" cap="none" spc="0" normalizeH="0" baseline="0" noProof="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仮想マシンとコンテナイメージの</a:t>
            </a:r>
            <a:br>
              <a:rPr kumimoji="0" lang="en-US" altLang="ja-JP" sz="20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br>
            <a:r>
              <a:rPr kumimoji="0" lang="ja-JP" altLang="en-US" sz="2000" b="0" i="0" u="none" strike="noStrike" kern="1200" cap="none" spc="0" normalizeH="0" baseline="0" noProof="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構築、テスト、およびデプロイを</a:t>
            </a:r>
            <a:br>
              <a:rPr kumimoji="0" lang="en-US" altLang="ja-JP" sz="20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br>
            <a:r>
              <a:rPr kumimoji="0" lang="ja-JP" altLang="en-US" sz="2000" b="0" i="0" u="none" strike="noStrike" kern="1200" cap="none" spc="0" normalizeH="0" baseline="0" noProof="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簡素化するサービス</a:t>
            </a:r>
          </a:p>
        </p:txBody>
      </p:sp>
      <p:sp>
        <p:nvSpPr>
          <p:cNvPr id="61" name="正方形/長方形 60">
            <a:extLst>
              <a:ext uri="{FF2B5EF4-FFF2-40B4-BE49-F238E27FC236}">
                <a16:creationId xmlns:a16="http://schemas.microsoft.com/office/drawing/2014/main" id="{2557BC9E-B9AE-4281-B466-438A7BFEE772}"/>
              </a:ext>
            </a:extLst>
          </p:cNvPr>
          <p:cNvSpPr/>
          <p:nvPr/>
        </p:nvSpPr>
        <p:spPr>
          <a:xfrm>
            <a:off x="547200" y="4230040"/>
            <a:ext cx="4780800" cy="512496"/>
          </a:xfrm>
          <a:prstGeom prst="rect">
            <a:avLst/>
          </a:prstGeom>
          <a:ln>
            <a:noFill/>
          </a:ln>
        </p:spPr>
        <p:txBody>
          <a:bodyPr wrap="square" lIns="192000" tIns="48000" rIns="48000" bIns="48000" anchor="ctr" anchorCtr="0">
            <a:noAutofit/>
          </a:body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0" lang="en-US" altLang="ja-JP" sz="2400" b="1"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Amazon EC2 Image Builder</a:t>
            </a:r>
          </a:p>
        </p:txBody>
      </p:sp>
      <p:sp>
        <p:nvSpPr>
          <p:cNvPr id="2" name="タイトル 1">
            <a:extLst>
              <a:ext uri="{FF2B5EF4-FFF2-40B4-BE49-F238E27FC236}">
                <a16:creationId xmlns:a16="http://schemas.microsoft.com/office/drawing/2014/main" id="{44EBB439-32E8-894D-B601-F4BC73167053}"/>
              </a:ext>
            </a:extLst>
          </p:cNvPr>
          <p:cNvSpPr>
            <a:spLocks noGrp="1"/>
          </p:cNvSpPr>
          <p:nvPr>
            <p:ph type="title"/>
          </p:nvPr>
        </p:nvSpPr>
        <p:spPr>
          <a:xfrm>
            <a:off x="466225" y="180668"/>
            <a:ext cx="11259550" cy="727655"/>
          </a:xfrm>
        </p:spPr>
        <p:txBody>
          <a:bodyPr vert="horz" lIns="91440" tIns="45720" rIns="91440" bIns="45720" rtlCol="0" anchor="t">
            <a:noAutofit/>
          </a:bodyPr>
          <a:lstStyle/>
          <a:p>
            <a:r>
              <a:rPr lang="ja-JP" altLang="en-US" sz="2800" b="0"/>
              <a:t>参考：</a:t>
            </a:r>
            <a:r>
              <a:rPr lang="en-US" altLang="ja-JP" sz="2800" b="0" dirty="0"/>
              <a:t>Amazon EC2 Image Builder </a:t>
            </a:r>
            <a:r>
              <a:rPr lang="ja-JP" altLang="en-US" sz="2800" b="0"/>
              <a:t>概要</a:t>
            </a:r>
          </a:p>
        </p:txBody>
      </p:sp>
      <p:sp>
        <p:nvSpPr>
          <p:cNvPr id="4" name="テキスト ボックス 3">
            <a:extLst>
              <a:ext uri="{FF2B5EF4-FFF2-40B4-BE49-F238E27FC236}">
                <a16:creationId xmlns:a16="http://schemas.microsoft.com/office/drawing/2014/main" id="{4C887FA4-061D-FCC7-2F8B-AAB6204E212E}"/>
              </a:ext>
            </a:extLst>
          </p:cNvPr>
          <p:cNvSpPr txBox="1"/>
          <p:nvPr/>
        </p:nvSpPr>
        <p:spPr>
          <a:xfrm>
            <a:off x="10607211" y="0"/>
            <a:ext cx="1584789" cy="369332"/>
          </a:xfrm>
          <a:prstGeom prst="rect">
            <a:avLst/>
          </a:prstGeom>
          <a:no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800" b="0" i="0" u="none" strike="noStrike" kern="1200" cap="none" spc="0" normalizeH="0" baseline="0" noProof="0" dirty="0">
                <a:ln>
                  <a:noFill/>
                </a:ln>
                <a:solidFill>
                  <a:srgbClr val="FFFFFF">
                    <a:lumMod val="50000"/>
                  </a:srgbClr>
                </a:solidFill>
                <a:effectLst/>
                <a:uLnTx/>
                <a:uFillTx/>
                <a:latin typeface="Meiryo" panose="020B0604030504040204" pitchFamily="34" charset="-128"/>
                <a:ea typeface="Meiryo" panose="020B0604030504040204" pitchFamily="34" charset="-128"/>
                <a:cs typeface="+mn-cs"/>
              </a:rPr>
              <a:t>SEC06-BP02</a:t>
            </a:r>
            <a:endParaRPr kumimoji="0" lang="ja-JP" altLang="en-US" sz="1800" b="0" i="0" u="none" strike="noStrike" kern="1200" cap="none" spc="0" normalizeH="0" baseline="0" noProof="0">
              <a:ln>
                <a:noFill/>
              </a:ln>
              <a:solidFill>
                <a:srgbClr val="FFFFFF">
                  <a:lumMod val="50000"/>
                </a:srgbClr>
              </a:solidFill>
              <a:effectLst/>
              <a:uLnTx/>
              <a:uFillTx/>
              <a:latin typeface="Meiryo" panose="020B0604030504040204" pitchFamily="34" charset="-128"/>
              <a:ea typeface="Meiryo" panose="020B0604030504040204" pitchFamily="34" charset="-128"/>
              <a:cs typeface="+mn-cs"/>
            </a:endParaRPr>
          </a:p>
        </p:txBody>
      </p:sp>
    </p:spTree>
    <p:extLst>
      <p:ext uri="{BB962C8B-B14F-4D97-AF65-F5344CB8AC3E}">
        <p14:creationId xmlns:p14="http://schemas.microsoft.com/office/powerpoint/2010/main" val="1871588035"/>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D0F9A1-029E-71F6-E793-4D162093E776}"/>
              </a:ext>
            </a:extLst>
          </p:cNvPr>
          <p:cNvSpPr>
            <a:spLocks noGrp="1"/>
          </p:cNvSpPr>
          <p:nvPr>
            <p:ph type="title"/>
          </p:nvPr>
        </p:nvSpPr>
        <p:spPr/>
        <p:txBody>
          <a:bodyPr/>
          <a:lstStyle/>
          <a:p>
            <a:pPr algn="l"/>
            <a:r>
              <a:rPr lang="en-JP" sz="2000" dirty="0"/>
              <a:t>レビュー</a:t>
            </a:r>
            <a:r>
              <a:rPr lang="en-JP" sz="2000"/>
              <a:t>観点 :</a:t>
            </a:r>
            <a:r>
              <a:rPr lang="ja-JP" altLang="en-US" sz="2000"/>
              <a:t>インフラストラクチャ保護</a:t>
            </a:r>
            <a:r>
              <a:rPr lang="en-JP" sz="2000"/>
              <a:t>/</a:t>
            </a:r>
            <a:r>
              <a:rPr lang="ja-JP" altLang="en-US" sz="2000"/>
              <a:t>コンピューティングの保護</a:t>
            </a:r>
            <a:br>
              <a:rPr lang="en-JP" sz="2000"/>
            </a:br>
            <a:r>
              <a:rPr lang="en-US" sz="2800" b="0" i="0" dirty="0">
                <a:solidFill>
                  <a:srgbClr val="16191F"/>
                </a:solidFill>
                <a:effectLst/>
                <a:latin typeface="Amazon Ember" panose="020B0603020204020204" pitchFamily="34" charset="0"/>
              </a:rPr>
              <a:t>SEC06-BP03 </a:t>
            </a:r>
            <a:r>
              <a:rPr lang="ja-JP" altLang="en-US" sz="2800" b="0" i="0">
                <a:solidFill>
                  <a:srgbClr val="16191F"/>
                </a:solidFill>
                <a:effectLst/>
                <a:latin typeface="Amazon Ember" panose="020B0603020204020204" pitchFamily="34" charset="0"/>
              </a:rPr>
              <a:t>マネージドサービスを活用する</a:t>
            </a:r>
            <a:endParaRPr lang="en-JP" sz="2800" dirty="0"/>
          </a:p>
        </p:txBody>
      </p:sp>
      <p:sp>
        <p:nvSpPr>
          <p:cNvPr id="3" name="Text Placeholder 2">
            <a:extLst>
              <a:ext uri="{FF2B5EF4-FFF2-40B4-BE49-F238E27FC236}">
                <a16:creationId xmlns:a16="http://schemas.microsoft.com/office/drawing/2014/main" id="{6CD638BC-5BEF-1626-7E3A-3BD989F1AFF4}"/>
              </a:ext>
            </a:extLst>
          </p:cNvPr>
          <p:cNvSpPr>
            <a:spLocks noGrp="1"/>
          </p:cNvSpPr>
          <p:nvPr>
            <p:ph type="body" sz="quarter" idx="10"/>
          </p:nvPr>
        </p:nvSpPr>
        <p:spPr>
          <a:xfrm>
            <a:off x="457200" y="1371600"/>
            <a:ext cx="11399178" cy="4364892"/>
          </a:xfrm>
        </p:spPr>
        <p:txBody>
          <a:bodyPr/>
          <a:lstStyle/>
          <a:p>
            <a:r>
              <a:rPr lang="en-JP" sz="1400" dirty="0">
                <a:solidFill>
                  <a:srgbClr val="0070C0"/>
                </a:solidFill>
              </a:rPr>
              <a:t>ポイント</a:t>
            </a:r>
          </a:p>
          <a:p>
            <a:pPr marL="285750" indent="-285750">
              <a:buFont typeface="Arial" panose="020B0604020202020204" pitchFamily="34" charset="0"/>
              <a:buChar char="•"/>
            </a:pPr>
            <a:r>
              <a:rPr lang="ja-JP" altLang="en-US" sz="1400"/>
              <a:t>マネージドサービスを活用し、責任共有モデルの一部としてのセキュリティメンテナンスタスクを減らす。</a:t>
            </a:r>
            <a:endParaRPr lang="en-US" altLang="ja-JP" sz="1400" dirty="0"/>
          </a:p>
          <a:p>
            <a:pPr marL="882362" lvl="1" indent="-285750">
              <a:buFont typeface="Arial" panose="020B0604020202020204" pitchFamily="34" charset="0"/>
              <a:buChar char="•"/>
            </a:pPr>
            <a:r>
              <a:rPr lang="en-US" altLang="ja-JP" sz="1233" dirty="0"/>
              <a:t>Amazon Relational Database Service (Amazon RDS)</a:t>
            </a:r>
          </a:p>
          <a:p>
            <a:pPr marL="882362" lvl="1" indent="-285750">
              <a:buFont typeface="Arial" panose="020B0604020202020204" pitchFamily="34" charset="0"/>
              <a:buChar char="•"/>
            </a:pPr>
            <a:r>
              <a:rPr lang="en-US" altLang="ja-JP" sz="1233" dirty="0"/>
              <a:t>AWS Lambda</a:t>
            </a:r>
          </a:p>
          <a:p>
            <a:pPr marL="882362" lvl="1" indent="-285750">
              <a:buFont typeface="Arial" panose="020B0604020202020204" pitchFamily="34" charset="0"/>
              <a:buChar char="•"/>
            </a:pPr>
            <a:r>
              <a:rPr lang="en-US" altLang="ja-JP" sz="1233" dirty="0"/>
              <a:t>Amazon Elastic Container Service (Amazon ECS)</a:t>
            </a:r>
            <a:r>
              <a:rPr lang="ja-JP" altLang="en-US" sz="1233"/>
              <a:t>、</a:t>
            </a:r>
            <a:r>
              <a:rPr lang="en-US" altLang="ja-JP" sz="1233" dirty="0"/>
              <a:t> </a:t>
            </a:r>
            <a:r>
              <a:rPr lang="ja-JP" altLang="en-US" sz="1233"/>
              <a:t>など</a:t>
            </a:r>
            <a:endParaRPr lang="en-JP" sz="1400" dirty="0"/>
          </a:p>
          <a:p>
            <a:endParaRPr lang="en-JP" sz="1400" dirty="0"/>
          </a:p>
          <a:p>
            <a:r>
              <a:rPr lang="en-JP" sz="1400" dirty="0">
                <a:solidFill>
                  <a:srgbClr val="0070C0"/>
                </a:solidFill>
              </a:rPr>
              <a:t>レビュ</a:t>
            </a:r>
            <a:r>
              <a:rPr lang="en-JP" sz="1400">
                <a:solidFill>
                  <a:srgbClr val="0070C0"/>
                </a:solidFill>
              </a:rPr>
              <a:t>ー観点の例</a:t>
            </a:r>
            <a:endParaRPr lang="ja-JP" altLang="en-US" sz="1400"/>
          </a:p>
          <a:p>
            <a:pPr marL="285750" indent="-285750">
              <a:buFont typeface="Arial" panose="020B0604020202020204" pitchFamily="34" charset="0"/>
              <a:buChar char="•"/>
            </a:pPr>
            <a:r>
              <a:rPr lang="en-US" altLang="ja-JP" sz="1400" dirty="0"/>
              <a:t>EC2</a:t>
            </a:r>
            <a:r>
              <a:rPr lang="ja-JP" altLang="en-US" sz="1400"/>
              <a:t>で実現しているサービスは、マネージドサービスに置き換えられないか？</a:t>
            </a:r>
            <a:endParaRPr lang="en-US" altLang="ja-JP" sz="1400" dirty="0"/>
          </a:p>
        </p:txBody>
      </p:sp>
    </p:spTree>
    <p:extLst>
      <p:ext uri="{BB962C8B-B14F-4D97-AF65-F5344CB8AC3E}">
        <p14:creationId xmlns:p14="http://schemas.microsoft.com/office/powerpoint/2010/main" val="3482474088"/>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D0F9A1-029E-71F6-E793-4D162093E776}"/>
              </a:ext>
            </a:extLst>
          </p:cNvPr>
          <p:cNvSpPr>
            <a:spLocks noGrp="1"/>
          </p:cNvSpPr>
          <p:nvPr>
            <p:ph type="title"/>
          </p:nvPr>
        </p:nvSpPr>
        <p:spPr/>
        <p:txBody>
          <a:bodyPr/>
          <a:lstStyle/>
          <a:p>
            <a:pPr algn="l"/>
            <a:r>
              <a:rPr lang="en-JP" sz="2000" dirty="0"/>
              <a:t>レビュー観点 :</a:t>
            </a:r>
            <a:r>
              <a:rPr lang="ja-JP" altLang="en-US" sz="2000"/>
              <a:t>インフラストラクチャ保護</a:t>
            </a:r>
            <a:r>
              <a:rPr lang="en-JP" sz="2000" dirty="0"/>
              <a:t>/</a:t>
            </a:r>
            <a:r>
              <a:rPr lang="ja-JP" altLang="en-US" sz="2000"/>
              <a:t>コンピューティングの保護</a:t>
            </a:r>
            <a:br>
              <a:rPr lang="en-JP" sz="2000" dirty="0"/>
            </a:br>
            <a:r>
              <a:rPr lang="en-US" sz="2800" b="0" i="0" dirty="0">
                <a:solidFill>
                  <a:srgbClr val="16191F"/>
                </a:solidFill>
                <a:effectLst/>
                <a:latin typeface="Amazon Ember" panose="020B0603020204020204" pitchFamily="34" charset="0"/>
              </a:rPr>
              <a:t>SEC06-BP04 </a:t>
            </a:r>
            <a:r>
              <a:rPr lang="ja-JP" altLang="en-US" sz="2800" b="0" i="0">
                <a:solidFill>
                  <a:srgbClr val="16191F"/>
                </a:solidFill>
                <a:effectLst/>
                <a:latin typeface="Amazon Ember" panose="020B0603020204020204" pitchFamily="34" charset="0"/>
              </a:rPr>
              <a:t>コンピューティング保護を自動化する</a:t>
            </a:r>
            <a:endParaRPr lang="en-JP" sz="2800" dirty="0"/>
          </a:p>
        </p:txBody>
      </p:sp>
      <p:sp>
        <p:nvSpPr>
          <p:cNvPr id="3" name="Text Placeholder 2">
            <a:extLst>
              <a:ext uri="{FF2B5EF4-FFF2-40B4-BE49-F238E27FC236}">
                <a16:creationId xmlns:a16="http://schemas.microsoft.com/office/drawing/2014/main" id="{6CD638BC-5BEF-1626-7E3A-3BD989F1AFF4}"/>
              </a:ext>
            </a:extLst>
          </p:cNvPr>
          <p:cNvSpPr>
            <a:spLocks noGrp="1"/>
          </p:cNvSpPr>
          <p:nvPr>
            <p:ph type="body" sz="quarter" idx="10"/>
          </p:nvPr>
        </p:nvSpPr>
        <p:spPr>
          <a:xfrm>
            <a:off x="457200" y="1371600"/>
            <a:ext cx="5734800" cy="4364892"/>
          </a:xfrm>
        </p:spPr>
        <p:txBody>
          <a:bodyPr/>
          <a:lstStyle/>
          <a:p>
            <a:r>
              <a:rPr lang="en-JP" sz="1400" dirty="0">
                <a:solidFill>
                  <a:srgbClr val="0070C0"/>
                </a:solidFill>
              </a:rPr>
              <a:t>ポイント</a:t>
            </a:r>
          </a:p>
          <a:p>
            <a:pPr marL="285750" indent="-285750">
              <a:buFont typeface="Arial" panose="020B0604020202020204" pitchFamily="34" charset="0"/>
              <a:buChar char="•"/>
            </a:pPr>
            <a:r>
              <a:rPr lang="ja-JP" altLang="en-US" sz="1400"/>
              <a:t>脆弱性管理</a:t>
            </a:r>
            <a:r>
              <a:rPr lang="ja-JP" altLang="en" sz="1400"/>
              <a:t>（</a:t>
            </a:r>
            <a:r>
              <a:rPr lang="en" altLang="ja-JP" sz="1400" dirty="0"/>
              <a:t>SEC06-BP01</a:t>
            </a:r>
            <a:r>
              <a:rPr lang="ja-JP" altLang="en" sz="1400"/>
              <a:t>）</a:t>
            </a:r>
            <a:r>
              <a:rPr lang="ja-JP" altLang="en-US" sz="1400"/>
              <a:t>、攻撃対象領域の縮小</a:t>
            </a:r>
            <a:r>
              <a:rPr lang="ja-JP" altLang="en" sz="1400"/>
              <a:t>（</a:t>
            </a:r>
            <a:r>
              <a:rPr lang="en" altLang="ja-JP" sz="1400" dirty="0"/>
              <a:t>SEC06-BP02</a:t>
            </a:r>
            <a:r>
              <a:rPr lang="ja-JP" altLang="en" sz="1400"/>
              <a:t>）</a:t>
            </a:r>
            <a:r>
              <a:rPr lang="ja-JP" altLang="en-US" sz="1400"/>
              <a:t>、リソースのデプロイなどのコンピューティング保護メカニズムを自動化する。</a:t>
            </a:r>
            <a:endParaRPr lang="en-US" altLang="ja-JP" sz="1400" dirty="0"/>
          </a:p>
          <a:p>
            <a:pPr marL="285750" indent="-285750">
              <a:buFont typeface="Arial" panose="020B0604020202020204" pitchFamily="34" charset="0"/>
              <a:buChar char="•"/>
            </a:pPr>
            <a:r>
              <a:rPr lang="ja-JP" altLang="en-US" sz="1400"/>
              <a:t>これにより、以下の効果が期待される：</a:t>
            </a:r>
            <a:endParaRPr lang="en-US" altLang="ja-JP" sz="1400" dirty="0"/>
          </a:p>
          <a:p>
            <a:pPr marL="882362" lvl="1" indent="-285750">
              <a:buFont typeface="Arial" panose="020B0604020202020204" pitchFamily="34" charset="0"/>
              <a:buChar char="•"/>
            </a:pPr>
            <a:r>
              <a:rPr lang="ja-JP" altLang="en-US" sz="1200"/>
              <a:t>ワークロードの他の側面の保護に時間を使えるようになる</a:t>
            </a:r>
            <a:endParaRPr lang="en-US" altLang="ja-JP" sz="1200" dirty="0"/>
          </a:p>
          <a:p>
            <a:pPr marL="882362" lvl="1" indent="-285750">
              <a:buFont typeface="Arial" panose="020B0604020202020204" pitchFamily="34" charset="0"/>
              <a:buChar char="•"/>
            </a:pPr>
            <a:r>
              <a:rPr lang="ja-JP" altLang="en-US" sz="1200"/>
              <a:t>人為的ミスを犯すリスクを軽減する</a:t>
            </a:r>
            <a:endParaRPr lang="en-US" altLang="ja-JP" sz="1200" dirty="0"/>
          </a:p>
          <a:p>
            <a:endParaRPr lang="en-JP" sz="1400" dirty="0"/>
          </a:p>
          <a:p>
            <a:r>
              <a:rPr lang="en-JP" sz="1400" dirty="0">
                <a:solidFill>
                  <a:srgbClr val="0070C0"/>
                </a:solidFill>
              </a:rPr>
              <a:t>レビュ</a:t>
            </a:r>
            <a:r>
              <a:rPr lang="en-JP" sz="1400">
                <a:solidFill>
                  <a:srgbClr val="0070C0"/>
                </a:solidFill>
              </a:rPr>
              <a:t>ー観点の例</a:t>
            </a:r>
            <a:endParaRPr lang="ja-JP" altLang="en-US" sz="1400"/>
          </a:p>
          <a:p>
            <a:pPr marL="285750" indent="-285750">
              <a:buFont typeface="Arial" panose="020B0604020202020204" pitchFamily="34" charset="0"/>
              <a:buChar char="•"/>
            </a:pPr>
            <a:r>
              <a:rPr lang="ja-JP" altLang="en-US" sz="1400"/>
              <a:t>パッチ適用を自動化しているか</a:t>
            </a:r>
            <a:r>
              <a:rPr lang="en-US" sz="1400" dirty="0"/>
              <a:t>？</a:t>
            </a:r>
          </a:p>
        </p:txBody>
      </p:sp>
      <p:sp>
        <p:nvSpPr>
          <p:cNvPr id="4" name="Text Placeholder 2">
            <a:extLst>
              <a:ext uri="{FF2B5EF4-FFF2-40B4-BE49-F238E27FC236}">
                <a16:creationId xmlns:a16="http://schemas.microsoft.com/office/drawing/2014/main" id="{54353608-7F9D-6CDB-9244-6A75D41F640C}"/>
              </a:ext>
            </a:extLst>
          </p:cNvPr>
          <p:cNvSpPr txBox="1">
            <a:spLocks/>
          </p:cNvSpPr>
          <p:nvPr/>
        </p:nvSpPr>
        <p:spPr>
          <a:xfrm>
            <a:off x="6431280" y="1371600"/>
            <a:ext cx="5284470" cy="4653280"/>
          </a:xfrm>
          <a:prstGeom prst="rect">
            <a:avLst/>
          </a:prstGeom>
        </p:spPr>
        <p:txBody>
          <a:bodyPr vert="horz" lIns="91440" tIns="45720" rIns="91440" bIns="45720" rtlCol="0">
            <a:noAutofit/>
          </a:bodyPr>
          <a:lstStyle>
            <a:lvl1pPr marL="0" indent="0" algn="l" defTabSz="609576" rtl="0" eaLnBrk="1" latinLnBrk="0" hangingPunct="1">
              <a:spcBef>
                <a:spcPct val="20000"/>
              </a:spcBef>
              <a:buFont typeface="Arial" panose="020B0604020202020204" pitchFamily="34" charset="0"/>
              <a:buNone/>
              <a:tabLst/>
              <a:defRPr sz="2167" b="0" i="0" kern="1200">
                <a:solidFill>
                  <a:schemeClr val="tx1"/>
                </a:solidFill>
                <a:latin typeface="Meiryo" panose="020B0604030504040204" pitchFamily="34" charset="-128"/>
                <a:ea typeface="Meiryo" panose="020B0604030504040204" pitchFamily="34" charset="-128"/>
                <a:cs typeface="Amazon Ember Regular" charset="0"/>
              </a:defRPr>
            </a:lvl1pPr>
            <a:lvl2pPr marL="596612" indent="-294999" algn="l" defTabSz="609576" rtl="0" eaLnBrk="1" latinLnBrk="0" hangingPunct="1">
              <a:spcBef>
                <a:spcPct val="20000"/>
              </a:spcBef>
              <a:buFont typeface="Arial"/>
              <a:buChar char="•"/>
              <a:tabLst/>
              <a:defRPr sz="2000" b="0" i="0" kern="1200">
                <a:solidFill>
                  <a:schemeClr val="tx1"/>
                </a:solidFill>
                <a:latin typeface="Meiryo" panose="020B0604030504040204" pitchFamily="34" charset="-128"/>
                <a:ea typeface="Meiryo" panose="020B0604030504040204" pitchFamily="34" charset="-128"/>
                <a:cs typeface="Amazon Ember Regular" charset="0"/>
              </a:defRPr>
            </a:lvl2pPr>
            <a:lvl3pPr marL="892933" indent="-302936" algn="l" defTabSz="609576" rtl="0" eaLnBrk="1" latinLnBrk="0" hangingPunct="1">
              <a:spcBef>
                <a:spcPct val="20000"/>
              </a:spcBef>
              <a:buFont typeface="Arial"/>
              <a:buChar char="•"/>
              <a:tabLst/>
              <a:defRPr sz="1833" b="0" i="0" kern="1200">
                <a:solidFill>
                  <a:schemeClr val="tx1"/>
                </a:solidFill>
                <a:latin typeface="Meiryo" panose="020B0604030504040204" pitchFamily="34" charset="-128"/>
                <a:ea typeface="Meiryo" panose="020B0604030504040204" pitchFamily="34" charset="-128"/>
                <a:cs typeface="Amazon Ember Regular" charset="0"/>
              </a:defRPr>
            </a:lvl3pPr>
            <a:lvl4pPr marL="1222326" indent="-309550" algn="l" defTabSz="609576" rtl="0" eaLnBrk="1" latinLnBrk="0" hangingPunct="1">
              <a:spcBef>
                <a:spcPct val="20000"/>
              </a:spcBef>
              <a:buFont typeface="Arial" panose="020B0604020202020204" pitchFamily="34" charset="0"/>
              <a:buChar char="•"/>
              <a:tabLst/>
              <a:defRPr sz="1667" b="0" i="0" kern="1200">
                <a:solidFill>
                  <a:schemeClr val="tx1"/>
                </a:solidFill>
                <a:latin typeface="Meiryo" panose="020B0604030504040204" pitchFamily="34" charset="-128"/>
                <a:ea typeface="Meiryo" panose="020B0604030504040204" pitchFamily="34" charset="-128"/>
                <a:cs typeface="Amazon Ember Regular" charset="0"/>
              </a:defRPr>
            </a:lvl4pPr>
            <a:lvl5pPr marL="1518648" indent="-316165" algn="l" defTabSz="609576" rtl="0" eaLnBrk="1" latinLnBrk="0" hangingPunct="1">
              <a:spcBef>
                <a:spcPct val="20000"/>
              </a:spcBef>
              <a:buFont typeface="Arial" panose="020B0604020202020204" pitchFamily="34" charset="0"/>
              <a:buChar char="•"/>
              <a:tabLst/>
              <a:defRPr sz="1583" b="0" i="0" kern="1200">
                <a:solidFill>
                  <a:schemeClr val="tx1"/>
                </a:solidFill>
                <a:latin typeface="Meiryo" panose="020B0604030504040204" pitchFamily="34" charset="-128"/>
                <a:ea typeface="Meiryo" panose="020B0604030504040204" pitchFamily="34" charset="-128"/>
                <a:cs typeface="Amazon Ember Regular" charset="0"/>
              </a:defRPr>
            </a:lvl5pPr>
            <a:lvl6pPr marL="3352666" indent="-304788" algn="l" defTabSz="609576" rtl="0" eaLnBrk="1" latinLnBrk="0" hangingPunct="1">
              <a:spcBef>
                <a:spcPct val="20000"/>
              </a:spcBef>
              <a:buFont typeface="Arial"/>
              <a:buChar char="•"/>
              <a:defRPr sz="2667" kern="1200">
                <a:solidFill>
                  <a:schemeClr val="tx1"/>
                </a:solidFill>
                <a:latin typeface="+mn-lt"/>
                <a:ea typeface="+mn-ea"/>
                <a:cs typeface="+mn-cs"/>
              </a:defRPr>
            </a:lvl6pPr>
            <a:lvl7pPr marL="3962242" indent="-304788" algn="l" defTabSz="609576" rtl="0" eaLnBrk="1" latinLnBrk="0" hangingPunct="1">
              <a:spcBef>
                <a:spcPct val="20000"/>
              </a:spcBef>
              <a:buFont typeface="Arial"/>
              <a:buChar char="•"/>
              <a:defRPr sz="2667" kern="1200">
                <a:solidFill>
                  <a:schemeClr val="tx1"/>
                </a:solidFill>
                <a:latin typeface="+mn-lt"/>
                <a:ea typeface="+mn-ea"/>
                <a:cs typeface="+mn-cs"/>
              </a:defRPr>
            </a:lvl7pPr>
            <a:lvl8pPr marL="4571817" indent="-304788" algn="l" defTabSz="609576" rtl="0" eaLnBrk="1" latinLnBrk="0" hangingPunct="1">
              <a:spcBef>
                <a:spcPct val="20000"/>
              </a:spcBef>
              <a:buFont typeface="Arial"/>
              <a:buChar char="•"/>
              <a:defRPr sz="2667" kern="1200">
                <a:solidFill>
                  <a:schemeClr val="tx1"/>
                </a:solidFill>
                <a:latin typeface="+mn-lt"/>
                <a:ea typeface="+mn-ea"/>
                <a:cs typeface="+mn-cs"/>
              </a:defRPr>
            </a:lvl8pPr>
            <a:lvl9pPr marL="5181393" indent="-304788" algn="l" defTabSz="609576" rtl="0" eaLnBrk="1" latinLnBrk="0" hangingPunct="1">
              <a:spcBef>
                <a:spcPct val="20000"/>
              </a:spcBef>
              <a:buFont typeface="Arial"/>
              <a:buChar char="•"/>
              <a:defRPr sz="2667" kern="1200">
                <a:solidFill>
                  <a:schemeClr val="tx1"/>
                </a:solidFill>
                <a:latin typeface="+mn-lt"/>
                <a:ea typeface="+mn-ea"/>
                <a:cs typeface="+mn-cs"/>
              </a:defRPr>
            </a:lvl9pPr>
          </a:lstStyle>
          <a:p>
            <a:pPr marL="0" marR="0" lvl="0" indent="0" algn="l" defTabSz="609576"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ja-JP" altLang="en-US" sz="1400" b="0" i="0" u="none" strike="noStrike" kern="1200" cap="none" spc="0" normalizeH="0" baseline="0" noProof="0">
                <a:ln>
                  <a:noFill/>
                </a:ln>
                <a:solidFill>
                  <a:srgbClr val="0070C0"/>
                </a:solidFill>
                <a:effectLst/>
                <a:uLnTx/>
                <a:uFillTx/>
                <a:latin typeface="Meiryo" panose="020B0604030504040204" pitchFamily="34" charset="-128"/>
                <a:ea typeface="Meiryo" panose="020B0604030504040204" pitchFamily="34" charset="-128"/>
                <a:cs typeface="Amazon Ember Regular" charset="0"/>
              </a:rPr>
              <a:t>実装例</a:t>
            </a:r>
            <a:endParaRPr kumimoji="0" lang="en-US" altLang="ja-JP" sz="1400" b="0" i="0" u="none" strike="noStrike" kern="1200" cap="none" spc="0" normalizeH="0" baseline="0" noProof="0" dirty="0">
              <a:ln>
                <a:noFill/>
              </a:ln>
              <a:solidFill>
                <a:srgbClr val="0070C0"/>
              </a:solidFill>
              <a:effectLst/>
              <a:uLnTx/>
              <a:uFillTx/>
              <a:latin typeface="Meiryo" panose="020B0604030504040204" pitchFamily="34" charset="-128"/>
              <a:ea typeface="Meiryo" panose="020B0604030504040204" pitchFamily="34" charset="-128"/>
              <a:cs typeface="Amazon Ember Regular" charset="0"/>
            </a:endParaRPr>
          </a:p>
        </p:txBody>
      </p:sp>
      <p:graphicFrame>
        <p:nvGraphicFramePr>
          <p:cNvPr id="5" name="表 5">
            <a:extLst>
              <a:ext uri="{FF2B5EF4-FFF2-40B4-BE49-F238E27FC236}">
                <a16:creationId xmlns:a16="http://schemas.microsoft.com/office/drawing/2014/main" id="{AD3E41B3-B0CA-295F-F38B-CE1A4A1A44F8}"/>
              </a:ext>
            </a:extLst>
          </p:cNvPr>
          <p:cNvGraphicFramePr>
            <a:graphicFrameLocks noGrp="1"/>
          </p:cNvGraphicFramePr>
          <p:nvPr/>
        </p:nvGraphicFramePr>
        <p:xfrm>
          <a:off x="6532880" y="1725246"/>
          <a:ext cx="5130800" cy="1991360"/>
        </p:xfrm>
        <a:graphic>
          <a:graphicData uri="http://schemas.openxmlformats.org/drawingml/2006/table">
            <a:tbl>
              <a:tblPr firstRow="1" bandRow="1">
                <a:tableStyleId>{5940675A-B579-460E-94D1-54222C63F5DA}</a:tableStyleId>
              </a:tblPr>
              <a:tblGrid>
                <a:gridCol w="1854536">
                  <a:extLst>
                    <a:ext uri="{9D8B030D-6E8A-4147-A177-3AD203B41FA5}">
                      <a16:colId xmlns:a16="http://schemas.microsoft.com/office/drawing/2014/main" val="2536298811"/>
                    </a:ext>
                  </a:extLst>
                </a:gridCol>
                <a:gridCol w="3276264">
                  <a:extLst>
                    <a:ext uri="{9D8B030D-6E8A-4147-A177-3AD203B41FA5}">
                      <a16:colId xmlns:a16="http://schemas.microsoft.com/office/drawing/2014/main" val="1969441434"/>
                    </a:ext>
                  </a:extLst>
                </a:gridCol>
              </a:tblGrid>
              <a:tr h="370840">
                <a:tc>
                  <a:txBody>
                    <a:bodyPr/>
                    <a:lstStyle/>
                    <a:p>
                      <a:pPr algn="ctr"/>
                      <a:r>
                        <a:rPr kumimoji="1" lang="ja-JP" altLang="en-US" sz="1400">
                          <a:latin typeface="Meiryo" panose="020B0604030504040204" pitchFamily="34" charset="-128"/>
                          <a:ea typeface="Meiryo" panose="020B0604030504040204" pitchFamily="34" charset="-128"/>
                        </a:rPr>
                        <a:t>項目</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tx2">
                        <a:lumMod val="10000"/>
                        <a:lumOff val="90000"/>
                      </a:schemeClr>
                    </a:solidFill>
                  </a:tcPr>
                </a:tc>
                <a:tc>
                  <a:txBody>
                    <a:bodyPr/>
                    <a:lstStyle/>
                    <a:p>
                      <a:pPr algn="ctr"/>
                      <a:r>
                        <a:rPr kumimoji="1" lang="en-US" altLang="ja-JP" sz="1400" dirty="0">
                          <a:latin typeface="Meiryo" panose="020B0604030504040204" pitchFamily="34" charset="-128"/>
                          <a:ea typeface="Meiryo" panose="020B0604030504040204" pitchFamily="34" charset="-128"/>
                        </a:rPr>
                        <a:t>AWS</a:t>
                      </a:r>
                      <a:r>
                        <a:rPr kumimoji="1" lang="ja-JP" altLang="en-US" sz="1400">
                          <a:latin typeface="Meiryo" panose="020B0604030504040204" pitchFamily="34" charset="-128"/>
                          <a:ea typeface="Meiryo" panose="020B0604030504040204" pitchFamily="34" charset="-128"/>
                        </a:rPr>
                        <a:t>の関連サービス</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tx2">
                        <a:lumMod val="10000"/>
                        <a:lumOff val="90000"/>
                      </a:schemeClr>
                    </a:solidFill>
                  </a:tcPr>
                </a:tc>
                <a:extLst>
                  <a:ext uri="{0D108BD9-81ED-4DB2-BD59-A6C34878D82A}">
                    <a16:rowId xmlns:a16="http://schemas.microsoft.com/office/drawing/2014/main" val="315394961"/>
                  </a:ext>
                </a:extLst>
              </a:tr>
              <a:tr h="370840">
                <a:tc>
                  <a:txBody>
                    <a:bodyPr/>
                    <a:lstStyle/>
                    <a:p>
                      <a:r>
                        <a:rPr kumimoji="1" lang="ja-JP" altLang="en-US" sz="1400">
                          <a:latin typeface="Meiryo" panose="020B0604030504040204" pitchFamily="34" charset="-128"/>
                          <a:ea typeface="Meiryo" panose="020B0604030504040204" pitchFamily="34" charset="-128"/>
                        </a:rPr>
                        <a:t>脆弱性管理</a:t>
                      </a:r>
                      <a:br>
                        <a:rPr kumimoji="1" lang="en-US" altLang="ja-JP" sz="1400" dirty="0">
                          <a:latin typeface="Meiryo" panose="020B0604030504040204" pitchFamily="34" charset="-128"/>
                          <a:ea typeface="Meiryo" panose="020B0604030504040204" pitchFamily="34" charset="-128"/>
                        </a:rPr>
                      </a:br>
                      <a:r>
                        <a:rPr kumimoji="1" lang="en" altLang="ja-JP" sz="1400" dirty="0">
                          <a:latin typeface="Meiryo" panose="020B0604030504040204" pitchFamily="34" charset="-128"/>
                          <a:ea typeface="Meiryo" panose="020B0604030504040204" pitchFamily="34" charset="-128"/>
                        </a:rPr>
                        <a:t>SEC06-BP01</a:t>
                      </a:r>
                      <a:endParaRPr kumimoji="1" lang="ja-JP" altLang="en-US" sz="1400">
                        <a:latin typeface="Meiryo" panose="020B0604030504040204" pitchFamily="34" charset="-128"/>
                        <a:ea typeface="Meiryo" panose="020B0604030504040204" pitchFamily="34" charset="-128"/>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marL="285750" indent="-285750">
                        <a:buFont typeface="Arial" panose="020B0604020202020204" pitchFamily="34" charset="0"/>
                        <a:buChar char="•"/>
                      </a:pPr>
                      <a:r>
                        <a:rPr kumimoji="1" lang="en" altLang="ja-JP" sz="1400" dirty="0">
                          <a:latin typeface="Meiryo" panose="020B0604030504040204" pitchFamily="34" charset="-128"/>
                          <a:ea typeface="Meiryo" panose="020B0604030504040204" pitchFamily="34" charset="-128"/>
                        </a:rPr>
                        <a:t>Amazon Inspector</a:t>
                      </a:r>
                    </a:p>
                    <a:p>
                      <a:pPr marL="285750" indent="-285750">
                        <a:buFont typeface="Arial" panose="020B0604020202020204" pitchFamily="34" charset="0"/>
                        <a:buChar char="•"/>
                      </a:pPr>
                      <a:r>
                        <a:rPr kumimoji="1" lang="en" altLang="ja-JP" sz="1400" dirty="0">
                          <a:latin typeface="Meiryo" panose="020B0604030504040204" pitchFamily="34" charset="-128"/>
                          <a:ea typeface="Meiryo" panose="020B0604030504040204" pitchFamily="34" charset="-128"/>
                        </a:rPr>
                        <a:t>Amazon </a:t>
                      </a:r>
                      <a:r>
                        <a:rPr kumimoji="1" lang="en" altLang="ja-JP" sz="1400" dirty="0" err="1">
                          <a:latin typeface="Meiryo" panose="020B0604030504040204" pitchFamily="34" charset="-128"/>
                          <a:ea typeface="Meiryo" panose="020B0604030504040204" pitchFamily="34" charset="-128"/>
                        </a:rPr>
                        <a:t>CodeGuru</a:t>
                      </a:r>
                      <a:endParaRPr kumimoji="1" lang="en" altLang="ja-JP" sz="1400" dirty="0">
                        <a:latin typeface="Meiryo" panose="020B0604030504040204" pitchFamily="34" charset="-128"/>
                        <a:ea typeface="Meiryo" panose="020B0604030504040204" pitchFamily="34" charset="-128"/>
                      </a:endParaRPr>
                    </a:p>
                    <a:p>
                      <a:pPr marL="285750" indent="-285750">
                        <a:buFont typeface="Arial" panose="020B0604020202020204" pitchFamily="34" charset="0"/>
                        <a:buChar char="•"/>
                      </a:pPr>
                      <a:r>
                        <a:rPr kumimoji="1" lang="en" altLang="ja-JP" sz="1400" dirty="0">
                          <a:latin typeface="Meiryo" panose="020B0604030504040204" pitchFamily="34" charset="-128"/>
                          <a:ea typeface="Meiryo" panose="020B0604030504040204" pitchFamily="34" charset="-128"/>
                        </a:rPr>
                        <a:t>AWS Systems Manager</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2748324457"/>
                  </a:ext>
                </a:extLst>
              </a:tr>
              <a:tr h="370840">
                <a:tc>
                  <a:txBody>
                    <a:bodyPr/>
                    <a:lstStyle/>
                    <a:p>
                      <a:r>
                        <a:rPr kumimoji="1" lang="ja-JP" altLang="en-US" sz="1400">
                          <a:latin typeface="Meiryo" panose="020B0604030504040204" pitchFamily="34" charset="-128"/>
                          <a:ea typeface="Meiryo" panose="020B0604030504040204" pitchFamily="34" charset="-128"/>
                        </a:rPr>
                        <a:t>攻撃対象領域の縮小</a:t>
                      </a:r>
                      <a:br>
                        <a:rPr kumimoji="1" lang="en-US" altLang="ja-JP" sz="1400" dirty="0">
                          <a:latin typeface="Meiryo" panose="020B0604030504040204" pitchFamily="34" charset="-128"/>
                          <a:ea typeface="Meiryo" panose="020B0604030504040204" pitchFamily="34" charset="-128"/>
                        </a:rPr>
                      </a:br>
                      <a:r>
                        <a:rPr kumimoji="1" lang="en" altLang="ja-JP" sz="1400" dirty="0">
                          <a:latin typeface="Meiryo" panose="020B0604030504040204" pitchFamily="34" charset="-128"/>
                          <a:ea typeface="Meiryo" panose="020B0604030504040204" pitchFamily="34" charset="-128"/>
                        </a:rPr>
                        <a:t>SEC06-BP02</a:t>
                      </a:r>
                      <a:endParaRPr kumimoji="1" lang="ja-JP" altLang="en-US" sz="1400">
                        <a:latin typeface="Meiryo" panose="020B0604030504040204" pitchFamily="34" charset="-128"/>
                        <a:ea typeface="Meiryo" panose="020B0604030504040204" pitchFamily="34" charset="-128"/>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marL="285750" indent="-285750">
                        <a:buFont typeface="Arial" panose="020B0604020202020204" pitchFamily="34" charset="0"/>
                        <a:buChar char="•"/>
                      </a:pPr>
                      <a:r>
                        <a:rPr kumimoji="1" lang="en" altLang="ja-JP" sz="1400" dirty="0">
                          <a:latin typeface="Meiryo" panose="020B0604030504040204" pitchFamily="34" charset="-128"/>
                          <a:ea typeface="Meiryo" panose="020B0604030504040204" pitchFamily="34" charset="-128"/>
                        </a:rPr>
                        <a:t>AWS Systems Manager</a:t>
                      </a:r>
                    </a:p>
                    <a:p>
                      <a:pPr marL="285750" indent="-285750">
                        <a:buFont typeface="Arial" panose="020B0604020202020204" pitchFamily="34" charset="0"/>
                        <a:buChar char="•"/>
                      </a:pPr>
                      <a:r>
                        <a:rPr kumimoji="1" lang="en" altLang="ja-JP" sz="1400" dirty="0">
                          <a:latin typeface="Meiryo" panose="020B0604030504040204" pitchFamily="34" charset="-128"/>
                          <a:ea typeface="Meiryo" panose="020B0604030504040204" pitchFamily="34" charset="-128"/>
                        </a:rPr>
                        <a:t>Amazon EC2 Image Builder</a:t>
                      </a:r>
                      <a:endParaRPr kumimoji="1" lang="ja-JP" altLang="en-US" sz="1400">
                        <a:latin typeface="Meiryo" panose="020B0604030504040204" pitchFamily="34" charset="-128"/>
                        <a:ea typeface="Meiryo" panose="020B0604030504040204" pitchFamily="34" charset="-128"/>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2785482780"/>
                  </a:ext>
                </a:extLst>
              </a:tr>
              <a:tr h="370840">
                <a:tc>
                  <a:txBody>
                    <a:bodyPr/>
                    <a:lstStyle/>
                    <a:p>
                      <a:r>
                        <a:rPr kumimoji="1" lang="ja-JP" altLang="en-US" sz="1400">
                          <a:latin typeface="Meiryo" panose="020B0604030504040204" pitchFamily="34" charset="-128"/>
                          <a:ea typeface="Meiryo" panose="020B0604030504040204" pitchFamily="34" charset="-128"/>
                        </a:rPr>
                        <a:t>リソースのデプロイ</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marL="285750" indent="-285750">
                        <a:buFont typeface="Arial" panose="020B0604020202020204" pitchFamily="34" charset="0"/>
                        <a:buChar char="•"/>
                      </a:pPr>
                      <a:r>
                        <a:rPr kumimoji="1" lang="en" altLang="ja-JP" sz="1400" dirty="0">
                          <a:latin typeface="Meiryo" panose="020B0604030504040204" pitchFamily="34" charset="-128"/>
                          <a:ea typeface="Meiryo" panose="020B0604030504040204" pitchFamily="34" charset="-128"/>
                        </a:rPr>
                        <a:t>AWS CloudFormation</a:t>
                      </a:r>
                      <a:endParaRPr kumimoji="1" lang="ja-JP" altLang="en-US" sz="1400">
                        <a:latin typeface="Meiryo" panose="020B0604030504040204" pitchFamily="34" charset="-128"/>
                        <a:ea typeface="Meiryo" panose="020B0604030504040204" pitchFamily="34" charset="-128"/>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3630958630"/>
                  </a:ext>
                </a:extLst>
              </a:tr>
            </a:tbl>
          </a:graphicData>
        </a:graphic>
      </p:graphicFrame>
    </p:spTree>
    <p:extLst>
      <p:ext uri="{BB962C8B-B14F-4D97-AF65-F5344CB8AC3E}">
        <p14:creationId xmlns:p14="http://schemas.microsoft.com/office/powerpoint/2010/main" val="26523669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正方形/長方形 13">
            <a:extLst>
              <a:ext uri="{FF2B5EF4-FFF2-40B4-BE49-F238E27FC236}">
                <a16:creationId xmlns:a16="http://schemas.microsoft.com/office/drawing/2014/main" id="{F44CCA2E-4A52-422F-B0FD-53F37D9E6E4E}"/>
              </a:ext>
            </a:extLst>
          </p:cNvPr>
          <p:cNvSpPr/>
          <p:nvPr/>
        </p:nvSpPr>
        <p:spPr>
          <a:xfrm>
            <a:off x="442699" y="972599"/>
            <a:ext cx="4213303" cy="639864"/>
          </a:xfrm>
          <a:prstGeom prst="rect">
            <a:avLst/>
          </a:prstGeom>
          <a:solidFill>
            <a:srgbClr val="232F3E"/>
          </a:solidFill>
          <a:ln>
            <a:no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ct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1" lang="ja-JP" altLang="en-US" sz="2667" b="0" i="0" u="none" strike="noStrike" kern="1200" cap="none" spc="0" normalizeH="0" baseline="0" noProof="0" dirty="0">
                <a:ln>
                  <a:noFill/>
                </a:ln>
                <a:gradFill>
                  <a:gsLst>
                    <a:gs pos="0">
                      <a:srgbClr val="FAFAFA"/>
                    </a:gs>
                    <a:gs pos="100000">
                      <a:srgbClr val="FAFAFA"/>
                    </a:gs>
                  </a:gsLst>
                  <a:lin ang="5400000" scaled="1"/>
                </a:gradFill>
                <a:effectLst/>
                <a:uLnTx/>
                <a:uFillTx/>
                <a:latin typeface="Meiryo" panose="020B0604030504040204" pitchFamily="34" charset="-128"/>
                <a:ea typeface="Meiryo" panose="020B0604030504040204" pitchFamily="34" charset="-128"/>
                <a:cs typeface="+mn-cs"/>
              </a:rPr>
              <a:t>検討にあたって</a:t>
            </a:r>
          </a:p>
        </p:txBody>
      </p:sp>
      <p:sp>
        <p:nvSpPr>
          <p:cNvPr id="15" name="正方形/長方形 14">
            <a:extLst>
              <a:ext uri="{FF2B5EF4-FFF2-40B4-BE49-F238E27FC236}">
                <a16:creationId xmlns:a16="http://schemas.microsoft.com/office/drawing/2014/main" id="{8294CF15-0BA8-4A52-A0A3-59CBDB5B6FAB}"/>
              </a:ext>
            </a:extLst>
          </p:cNvPr>
          <p:cNvSpPr/>
          <p:nvPr/>
        </p:nvSpPr>
        <p:spPr>
          <a:xfrm>
            <a:off x="5040000" y="972599"/>
            <a:ext cx="6816000" cy="63986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ct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1" lang="ja-JP" altLang="en-US" sz="2667"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考慮事項</a:t>
            </a:r>
            <a:endParaRPr kumimoji="1" lang="en-US" altLang="ja-JP" sz="2667"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endParaRPr>
          </a:p>
        </p:txBody>
      </p:sp>
      <p:cxnSp>
        <p:nvCxnSpPr>
          <p:cNvPr id="16" name="直線コネクタ 15">
            <a:extLst>
              <a:ext uri="{FF2B5EF4-FFF2-40B4-BE49-F238E27FC236}">
                <a16:creationId xmlns:a16="http://schemas.microsoft.com/office/drawing/2014/main" id="{7E4E766C-65FB-4FDC-B8B0-308F0EC880E7}"/>
              </a:ext>
            </a:extLst>
          </p:cNvPr>
          <p:cNvCxnSpPr>
            <a:cxnSpLocks/>
          </p:cNvCxnSpPr>
          <p:nvPr/>
        </p:nvCxnSpPr>
        <p:spPr>
          <a:xfrm>
            <a:off x="5039373" y="1612463"/>
            <a:ext cx="6818875" cy="0"/>
          </a:xfrm>
          <a:prstGeom prst="line">
            <a:avLst/>
          </a:prstGeom>
          <a:ln>
            <a:solidFill>
              <a:srgbClr val="2A2E32"/>
            </a:solidFill>
          </a:ln>
          <a:effectLst/>
        </p:spPr>
        <p:style>
          <a:lnRef idx="2">
            <a:schemeClr val="accent1"/>
          </a:lnRef>
          <a:fillRef idx="0">
            <a:schemeClr val="accent1"/>
          </a:fillRef>
          <a:effectRef idx="1">
            <a:schemeClr val="accent1"/>
          </a:effectRef>
          <a:fontRef idx="minor">
            <a:schemeClr val="tx1"/>
          </a:fontRef>
        </p:style>
      </p:cxnSp>
      <p:sp>
        <p:nvSpPr>
          <p:cNvPr id="17" name="正方形/長方形 16">
            <a:extLst>
              <a:ext uri="{FF2B5EF4-FFF2-40B4-BE49-F238E27FC236}">
                <a16:creationId xmlns:a16="http://schemas.microsoft.com/office/drawing/2014/main" id="{8798DF54-7C11-46E2-93A2-8B66511D5480}"/>
              </a:ext>
            </a:extLst>
          </p:cNvPr>
          <p:cNvSpPr/>
          <p:nvPr/>
        </p:nvSpPr>
        <p:spPr>
          <a:xfrm>
            <a:off x="442700" y="1763399"/>
            <a:ext cx="4213302" cy="317470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square" lIns="48000" tIns="48000" rIns="48000" bIns="48000" rtlCol="0" anchor="t" anchorCtr="0">
            <a:spAutoFit/>
          </a:bodyPr>
          <a:lstStyle/>
          <a:p>
            <a:pPr marL="191987" marR="0" lvl="0" indent="-191987" algn="l" defTabSz="914363"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en-US" altLang="ja-JP" sz="2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Systems</a:t>
            </a:r>
            <a:r>
              <a:rPr kumimoji="1" lang="ja-JP" altLang="en-US" sz="2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 </a:t>
            </a:r>
            <a:r>
              <a:rPr kumimoji="1" lang="en-US" altLang="ja-JP" sz="2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Manager</a:t>
            </a:r>
            <a:r>
              <a:rPr kumimoji="1" lang="ja-JP" altLang="en-US" sz="2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a:t>
            </a:r>
            <a:r>
              <a:rPr kumimoji="1" lang="en-US" altLang="ja-JP" sz="2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Patch</a:t>
            </a:r>
            <a:r>
              <a:rPr kumimoji="1" lang="ja-JP" altLang="en-US" sz="2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 </a:t>
            </a:r>
            <a:r>
              <a:rPr kumimoji="1" lang="en-US" altLang="ja-JP" sz="2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Manager</a:t>
            </a:r>
            <a:r>
              <a:rPr kumimoji="1" lang="ja-JP" altLang="en-US" sz="2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を使用すると簡単にパッチ配布運用を実装できる</a:t>
            </a:r>
            <a:endParaRPr kumimoji="1" lang="en-US" altLang="ja-JP" sz="2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endParaRPr>
          </a:p>
          <a:p>
            <a:pPr marL="191987" marR="0" lvl="0" indent="-191987" algn="l" defTabSz="914363"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ja-JP" altLang="en-US" sz="2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しかし、制約や作りこみが必要な要素も存在する</a:t>
            </a:r>
            <a:endParaRPr kumimoji="1" lang="en-US" altLang="ja-JP" sz="2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endParaRPr>
          </a:p>
          <a:p>
            <a:pPr marL="191987" marR="0" lvl="0" indent="-191987" algn="l" defTabSz="914363"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1" lang="en-US" altLang="ja-JP" sz="2000" b="0" i="0" u="none" strike="noStrike" kern="1200" cap="none" spc="0" normalizeH="0" baseline="0" noProof="0" dirty="0">
              <a:ln>
                <a:noFill/>
              </a:ln>
              <a:gradFill>
                <a:gsLst>
                  <a:gs pos="0">
                    <a:srgbClr val="232F3D">
                      <a:lumMod val="75000"/>
                    </a:srgbClr>
                  </a:gs>
                  <a:gs pos="100000">
                    <a:srgbClr val="232F3D">
                      <a:lumMod val="75000"/>
                    </a:srgbClr>
                  </a:gs>
                </a:gsLst>
                <a:lin ang="5400000" scaled="1"/>
              </a:gradFill>
              <a:effectLst/>
              <a:uLnTx/>
              <a:uFillTx/>
              <a:latin typeface="Meiryo" panose="020B0604030504040204" pitchFamily="34" charset="-128"/>
              <a:ea typeface="Meiryo" panose="020B0604030504040204" pitchFamily="34" charset="-128"/>
              <a:cs typeface="+mn-cs"/>
            </a:endParaRPr>
          </a:p>
          <a:p>
            <a:pPr marL="191987" marR="0" lvl="0" indent="-191987" algn="l" defTabSz="914363"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ja-JP" altLang="en-US" sz="2000" b="0" i="0" u="none" strike="noStrike" kern="1200" cap="none" spc="0" normalizeH="0" baseline="0" noProof="0" dirty="0">
                <a:ln>
                  <a:noFill/>
                </a:ln>
                <a:solidFill>
                  <a:srgbClr val="161E2C"/>
                </a:solidFill>
                <a:effectLst/>
                <a:uLnTx/>
                <a:uFillTx/>
                <a:latin typeface="Meiryo" panose="020B0604030504040204" pitchFamily="34" charset="-128"/>
                <a:ea typeface="Meiryo" panose="020B0604030504040204" pitchFamily="34" charset="-128"/>
                <a:cs typeface="+mn-cs"/>
              </a:rPr>
              <a:t>機械的に割り切って実施できる場合は</a:t>
            </a:r>
            <a:r>
              <a:rPr kumimoji="1" lang="en-US" altLang="ja-JP" sz="2000" b="0" i="0" u="none" strike="noStrike" kern="1200" cap="none" spc="0" normalizeH="0" baseline="0" noProof="0" dirty="0">
                <a:ln>
                  <a:noFill/>
                </a:ln>
                <a:solidFill>
                  <a:srgbClr val="161E2C"/>
                </a:solidFill>
                <a:effectLst/>
                <a:uLnTx/>
                <a:uFillTx/>
                <a:latin typeface="Meiryo" panose="020B0604030504040204" pitchFamily="34" charset="-128"/>
                <a:ea typeface="Meiryo" panose="020B0604030504040204" pitchFamily="34" charset="-128"/>
                <a:cs typeface="+mn-cs"/>
              </a:rPr>
              <a:t>Patch</a:t>
            </a:r>
            <a:r>
              <a:rPr kumimoji="1" lang="ja-JP" altLang="en-US" sz="2000" b="0" i="0" u="none" strike="noStrike" kern="1200" cap="none" spc="0" normalizeH="0" baseline="0" noProof="0" dirty="0">
                <a:ln>
                  <a:noFill/>
                </a:ln>
                <a:solidFill>
                  <a:srgbClr val="161E2C"/>
                </a:solidFill>
                <a:effectLst/>
                <a:uLnTx/>
                <a:uFillTx/>
                <a:latin typeface="Meiryo" panose="020B0604030504040204" pitchFamily="34" charset="-128"/>
                <a:ea typeface="Meiryo" panose="020B0604030504040204" pitchFamily="34" charset="-128"/>
                <a:cs typeface="+mn-cs"/>
              </a:rPr>
              <a:t> </a:t>
            </a:r>
            <a:r>
              <a:rPr kumimoji="1" lang="en-US" altLang="ja-JP" sz="2000" b="0" i="0" u="none" strike="noStrike" kern="1200" cap="none" spc="0" normalizeH="0" baseline="0" noProof="0" dirty="0">
                <a:ln>
                  <a:noFill/>
                </a:ln>
                <a:solidFill>
                  <a:srgbClr val="161E2C"/>
                </a:solidFill>
                <a:effectLst/>
                <a:uLnTx/>
                <a:uFillTx/>
                <a:latin typeface="Meiryo" panose="020B0604030504040204" pitchFamily="34" charset="-128"/>
                <a:ea typeface="Meiryo" panose="020B0604030504040204" pitchFamily="34" charset="-128"/>
                <a:cs typeface="+mn-cs"/>
              </a:rPr>
              <a:t>Manger</a:t>
            </a:r>
            <a:r>
              <a:rPr kumimoji="1" lang="ja-JP" altLang="en-US" sz="2000" b="0" i="0" u="none" strike="noStrike" kern="1200" cap="none" spc="0" normalizeH="0" baseline="0" noProof="0" dirty="0" err="1">
                <a:ln>
                  <a:noFill/>
                </a:ln>
                <a:solidFill>
                  <a:srgbClr val="161E2C"/>
                </a:solidFill>
                <a:effectLst/>
                <a:uLnTx/>
                <a:uFillTx/>
                <a:latin typeface="Meiryo" panose="020B0604030504040204" pitchFamily="34" charset="-128"/>
                <a:ea typeface="Meiryo" panose="020B0604030504040204" pitchFamily="34" charset="-128"/>
                <a:cs typeface="+mn-cs"/>
              </a:rPr>
              <a:t>、</a:t>
            </a:r>
            <a:r>
              <a:rPr kumimoji="1" lang="ja-JP" altLang="en-US" sz="2000" b="0" i="0" u="none" strike="noStrike" kern="1200" cap="none" spc="0" normalizeH="0" baseline="0" noProof="0" dirty="0">
                <a:ln>
                  <a:noFill/>
                </a:ln>
                <a:solidFill>
                  <a:srgbClr val="161E2C"/>
                </a:solidFill>
                <a:effectLst/>
                <a:uLnTx/>
                <a:uFillTx/>
                <a:latin typeface="Meiryo" panose="020B0604030504040204" pitchFamily="34" charset="-128"/>
                <a:ea typeface="Meiryo" panose="020B0604030504040204" pitchFamily="34" charset="-128"/>
                <a:cs typeface="+mn-cs"/>
              </a:rPr>
              <a:t>細かな制御をしたい場合は配布サーバを構成いただくことを推奨</a:t>
            </a:r>
            <a:endParaRPr kumimoji="1" lang="en-US" altLang="ja-JP" sz="2000" b="0" i="0" u="none" strike="noStrike" kern="1200" cap="none" spc="0" normalizeH="0" baseline="0" noProof="0" dirty="0">
              <a:ln>
                <a:noFill/>
              </a:ln>
              <a:solidFill>
                <a:srgbClr val="161E2C"/>
              </a:solidFill>
              <a:effectLst/>
              <a:uLnTx/>
              <a:uFillTx/>
              <a:latin typeface="Meiryo" panose="020B0604030504040204" pitchFamily="34" charset="-128"/>
              <a:ea typeface="Meiryo" panose="020B0604030504040204" pitchFamily="34" charset="-128"/>
              <a:cs typeface="+mn-cs"/>
            </a:endParaRPr>
          </a:p>
        </p:txBody>
      </p:sp>
      <p:sp>
        <p:nvSpPr>
          <p:cNvPr id="19" name="正方形/長方形 18">
            <a:extLst>
              <a:ext uri="{FF2B5EF4-FFF2-40B4-BE49-F238E27FC236}">
                <a16:creationId xmlns:a16="http://schemas.microsoft.com/office/drawing/2014/main" id="{8294CF15-0BA8-4A52-A0A3-59CBDB5B6FAB}"/>
              </a:ext>
            </a:extLst>
          </p:cNvPr>
          <p:cNvSpPr/>
          <p:nvPr/>
        </p:nvSpPr>
        <p:spPr>
          <a:xfrm>
            <a:off x="5040000" y="1665425"/>
            <a:ext cx="6934286" cy="5118492"/>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t"/>
          <a:lstStyle/>
          <a:p>
            <a:pPr marL="237052" marR="0" lvl="0" indent="-237052" algn="l" defTabSz="914363" rtl="0" eaLnBrk="1" fontAlgn="auto" latinLnBrk="0" hangingPunct="1">
              <a:lnSpc>
                <a:spcPct val="100000"/>
              </a:lnSpc>
              <a:spcBef>
                <a:spcPts val="800"/>
              </a:spcBef>
              <a:spcAft>
                <a:spcPts val="0"/>
              </a:spcAft>
              <a:buClrTx/>
              <a:buSzTx/>
              <a:buFont typeface="Arial" panose="020B0604020202020204" pitchFamily="34" charset="0"/>
              <a:buChar char="•"/>
              <a:tabLst/>
              <a:defRPr/>
            </a:pPr>
            <a:r>
              <a:rPr kumimoji="1" lang="ja-JP" altLang="en-US" sz="2000" b="1"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対象</a:t>
            </a:r>
            <a:r>
              <a:rPr kumimoji="1" lang="en-US" altLang="ja-JP" sz="2000" b="1"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EC2</a:t>
            </a:r>
            <a:r>
              <a:rPr kumimoji="1" lang="ja-JP" altLang="en-US" sz="2000" b="1" i="0" u="none" strike="noStrike" kern="1200" cap="none" spc="0" normalizeH="0" baseline="0" noProof="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はリポジトリ</a:t>
            </a:r>
            <a:r>
              <a:rPr kumimoji="1" lang="ja-JP" altLang="en-US" sz="2000" b="1"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にアクセスできる必要</a:t>
            </a:r>
            <a:r>
              <a:rPr kumimoji="1" lang="ja-JP" altLang="en-US" sz="2000" b="1" i="0" u="none" strike="noStrike" kern="1200" cap="none" spc="0" normalizeH="0" baseline="0" noProof="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がある</a:t>
            </a:r>
            <a:endParaRPr kumimoji="1" lang="en-US" altLang="ja-JP" sz="1667"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endParaRPr>
          </a:p>
          <a:p>
            <a:pPr marL="624392" marR="0" lvl="1" indent="-386276" algn="l" defTabSz="914363"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1" lang="ja-JP" altLang="en-US" sz="1667" b="0" i="0" u="none" strike="noStrike" kern="1200" cap="none" spc="0" normalizeH="0" baseline="0" noProof="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インターネットあるいは別途構築するリポジトリに</a:t>
            </a:r>
            <a:r>
              <a:rPr kumimoji="1" lang="ja-JP" altLang="en-US" sz="1667"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アクセスできる必要</a:t>
            </a:r>
            <a:r>
              <a:rPr kumimoji="1" lang="ja-JP" altLang="en-US" sz="1667" b="0" i="0" u="none" strike="noStrike" kern="1200" cap="none" spc="0" normalizeH="0" baseline="0" noProof="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がある</a:t>
            </a:r>
            <a:r>
              <a:rPr kumimoji="1" lang="en-US" altLang="ja-JP" sz="1667"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(※1)</a:t>
            </a:r>
          </a:p>
          <a:p>
            <a:pPr marL="624392" marR="0" lvl="1" indent="-386276" algn="l" defTabSz="914363"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1" lang="ja-JP" altLang="en-US" sz="1667" b="0" i="0" u="none" strike="noStrike" kern="1200" cap="none" spc="0" normalizeH="0" baseline="0" noProof="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インターネット</a:t>
            </a:r>
            <a:r>
              <a:rPr kumimoji="1" lang="ja-JP" altLang="en-US" sz="1667"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との通信量にも注意</a:t>
            </a:r>
            <a:endParaRPr kumimoji="1" lang="en-US" altLang="ja-JP" sz="1667"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endParaRPr>
          </a:p>
          <a:p>
            <a:pPr marL="237052" marR="0" lvl="0" indent="-237052" algn="l" defTabSz="914363" rtl="0" eaLnBrk="1" fontAlgn="auto" latinLnBrk="0" hangingPunct="1">
              <a:lnSpc>
                <a:spcPct val="100000"/>
              </a:lnSpc>
              <a:spcBef>
                <a:spcPts val="800"/>
              </a:spcBef>
              <a:spcAft>
                <a:spcPts val="0"/>
              </a:spcAft>
              <a:buClrTx/>
              <a:buSzTx/>
              <a:buFont typeface="Arial" panose="020B0604020202020204" pitchFamily="34" charset="0"/>
              <a:buChar char="•"/>
              <a:tabLst/>
              <a:defRPr/>
            </a:pPr>
            <a:r>
              <a:rPr kumimoji="1" lang="ja-JP" altLang="en-US" sz="2000" b="1"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選定パッチの細かな制御はできない</a:t>
            </a:r>
            <a:endParaRPr kumimoji="1" lang="en-US" altLang="ja-JP" sz="2000" b="1"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endParaRPr>
          </a:p>
          <a:p>
            <a:pPr marL="618026" marR="0" lvl="1" indent="-380976" algn="l" defTabSz="914363"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1" lang="ja-JP" altLang="en-US" sz="1667"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設定条件に合うパッチを機械的</a:t>
            </a:r>
            <a:r>
              <a:rPr kumimoji="1" lang="ja-JP" altLang="en-US" sz="1667" b="0" i="0" u="none" strike="noStrike" kern="1200" cap="none" spc="0" normalizeH="0" baseline="0" noProof="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に適用</a:t>
            </a:r>
            <a:endParaRPr kumimoji="1" lang="en-US" altLang="ja-JP" sz="1667"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endParaRPr>
          </a:p>
          <a:p>
            <a:pPr marL="618026" marR="0" lvl="1" indent="-380976" algn="l" defTabSz="914363"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1" lang="en-US" altLang="ja-JP" sz="1667"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Patch Manager</a:t>
            </a:r>
            <a:r>
              <a:rPr kumimoji="1" lang="ja-JP" altLang="en-US" sz="1667" b="0" i="0" u="none" strike="noStrike" kern="1200" cap="none" spc="0" normalizeH="0" baseline="0" noProof="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は内部的に各</a:t>
            </a:r>
            <a:r>
              <a:rPr kumimoji="1" lang="en-US" altLang="ja-JP" sz="1667"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OS</a:t>
            </a:r>
            <a:r>
              <a:rPr kumimoji="1" lang="ja-JP" altLang="en-US" sz="1667" b="0" i="0" u="none" strike="noStrike" kern="1200" cap="none" spc="0" normalizeH="0" baseline="0" noProof="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のパッケージマネージャーを使用しており</a:t>
            </a:r>
            <a:r>
              <a:rPr kumimoji="1" lang="en-US" altLang="ja-JP" sz="1667"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(yum</a:t>
            </a:r>
            <a:r>
              <a:rPr kumimoji="1" lang="ja-JP" altLang="en-US" sz="1667" b="0" i="0" u="none" strike="noStrike" kern="1200" cap="none" spc="0" normalizeH="0" baseline="0" noProof="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など</a:t>
            </a:r>
            <a:r>
              <a:rPr kumimoji="1" lang="en-US" altLang="ja-JP" sz="1667"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※1)</a:t>
            </a:r>
            <a:r>
              <a:rPr kumimoji="1" lang="ja-JP" altLang="en-US" sz="1667" b="0" i="0" u="none" strike="noStrike" kern="1200" cap="none" spc="0" normalizeH="0" baseline="0" noProof="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、細かな制御が必要な場合、直接パッケージマネージャーを使用する</a:t>
            </a:r>
            <a:endParaRPr kumimoji="1" lang="en-US" altLang="ja-JP" sz="1667"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endParaRPr>
          </a:p>
          <a:p>
            <a:pPr marL="237052" marR="0" lvl="0" indent="-237052" algn="l" defTabSz="914363" rtl="0" eaLnBrk="1" fontAlgn="auto" latinLnBrk="0" hangingPunct="1">
              <a:lnSpc>
                <a:spcPct val="100000"/>
              </a:lnSpc>
              <a:spcBef>
                <a:spcPts val="800"/>
              </a:spcBef>
              <a:spcAft>
                <a:spcPts val="0"/>
              </a:spcAft>
              <a:buClrTx/>
              <a:buSzTx/>
              <a:buFont typeface="Arial" panose="020B0604020202020204" pitchFamily="34" charset="0"/>
              <a:buChar char="•"/>
              <a:tabLst/>
              <a:defRPr/>
            </a:pPr>
            <a:r>
              <a:rPr kumimoji="1" lang="ja-JP" altLang="en-US" sz="2000" b="1" i="0" u="none" strike="noStrike" kern="1200" cap="none" spc="0" normalizeH="0" baseline="0" noProof="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配布</a:t>
            </a:r>
            <a:r>
              <a:rPr kumimoji="1" lang="ja-JP" altLang="en-US" sz="2000" b="1"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はパッチに限られる</a:t>
            </a:r>
            <a:endParaRPr kumimoji="1" lang="en-US" altLang="ja-JP" sz="2000" b="1"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endParaRPr>
          </a:p>
          <a:p>
            <a:pPr marL="618026" marR="0" lvl="1" indent="-380976" algn="l" defTabSz="914363"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1" lang="ja-JP" altLang="en-US" sz="1667"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統合的な構成管理機能ではない</a:t>
            </a:r>
            <a:endParaRPr kumimoji="1" lang="en-US" altLang="ja-JP" sz="1667"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endParaRPr>
          </a:p>
          <a:p>
            <a:pPr marL="618026" marR="0" lvl="1" indent="-380976" algn="l" defTabSz="914363"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1" lang="ja-JP" altLang="en-US" sz="1667"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対象</a:t>
            </a:r>
            <a:r>
              <a:rPr kumimoji="1" lang="en-US" altLang="ja-JP" sz="1667"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OS</a:t>
            </a:r>
            <a:r>
              <a:rPr kumimoji="1" lang="ja-JP" altLang="en-US" sz="1667"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（製品）はドキュメントを参照のこと</a:t>
            </a:r>
            <a:endParaRPr kumimoji="1" lang="en-US" altLang="ja-JP" sz="1667"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endParaRPr>
          </a:p>
          <a:p>
            <a:pPr marL="237052" marR="0" lvl="0" indent="-237052" algn="l" defTabSz="914363" rtl="0" eaLnBrk="1" fontAlgn="auto" latinLnBrk="0" hangingPunct="1">
              <a:lnSpc>
                <a:spcPct val="100000"/>
              </a:lnSpc>
              <a:spcBef>
                <a:spcPts val="800"/>
              </a:spcBef>
              <a:spcAft>
                <a:spcPts val="0"/>
              </a:spcAft>
              <a:buClrTx/>
              <a:buSzTx/>
              <a:buFont typeface="Arial" panose="020B0604020202020204" pitchFamily="34" charset="0"/>
              <a:buChar char="•"/>
              <a:tabLst/>
              <a:defRPr/>
            </a:pPr>
            <a:r>
              <a:rPr kumimoji="1" lang="ja-JP" altLang="en-US" sz="2000" b="1"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前後処理を含めるには作りこみが必要</a:t>
            </a:r>
            <a:endParaRPr kumimoji="1" lang="en-US" altLang="ja-JP" sz="2000" b="1"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endParaRPr>
          </a:p>
          <a:p>
            <a:pPr marL="618026" marR="0" lvl="1" indent="-380976" algn="l" defTabSz="914363"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1" lang="ja-JP" altLang="en-US" sz="1667" b="0" i="0" u="none" strike="noStrike" kern="1200" cap="none" spc="0" normalizeH="0" baseline="0" noProof="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メンテナンスウィンドウは前後の状況に関係なく起動</a:t>
            </a:r>
            <a:endParaRPr kumimoji="1" lang="en-US" altLang="ja-JP" sz="1667"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endParaRPr>
          </a:p>
          <a:p>
            <a:pPr marL="618026" marR="0" lvl="1" indent="-380976" algn="l" defTabSz="914363"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1" lang="ja-JP" altLang="en-US" sz="1667" b="0" i="0" u="none" strike="noStrike" kern="1200" cap="none" spc="0" normalizeH="0" baseline="0" noProof="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事前</a:t>
            </a:r>
            <a:r>
              <a:rPr kumimoji="1" lang="ja-JP" altLang="en-US" sz="1667"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の</a:t>
            </a:r>
            <a:r>
              <a:rPr kumimoji="1" lang="en-US" altLang="ja-JP" sz="1667"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AMI</a:t>
            </a:r>
            <a:r>
              <a:rPr kumimoji="1" lang="ja-JP" altLang="en-US" sz="1667"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バックアップや静止点作成などの業務処理は事前定義済ドキュメントでは提供されない</a:t>
            </a:r>
            <a:endParaRPr kumimoji="1" lang="en-US" altLang="ja-JP" sz="1667"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endParaRPr>
          </a:p>
          <a:p>
            <a:pPr marL="237052" marR="0" lvl="1" indent="0" algn="l" defTabSz="914363" rtl="0" eaLnBrk="1" fontAlgn="auto" latinLnBrk="0" hangingPunct="1">
              <a:lnSpc>
                <a:spcPct val="100000"/>
              </a:lnSpc>
              <a:spcBef>
                <a:spcPts val="0"/>
              </a:spcBef>
              <a:spcAft>
                <a:spcPts val="0"/>
              </a:spcAft>
              <a:buClrTx/>
              <a:buSzTx/>
              <a:buFontTx/>
              <a:buNone/>
              <a:tabLst/>
              <a:defRPr/>
            </a:pPr>
            <a:endParaRPr kumimoji="1" lang="en-US" altLang="ja-JP" sz="1667" b="0" i="0" u="none" strike="noStrike" kern="1200" cap="none" spc="0" normalizeH="0" baseline="0" noProof="0" dirty="0">
              <a:ln>
                <a:noFill/>
              </a:ln>
              <a:gradFill>
                <a:gsLst>
                  <a:gs pos="0">
                    <a:srgbClr val="232F3D">
                      <a:lumMod val="75000"/>
                    </a:srgbClr>
                  </a:gs>
                  <a:gs pos="100000">
                    <a:srgbClr val="232F3D">
                      <a:lumMod val="75000"/>
                    </a:srgbClr>
                  </a:gs>
                </a:gsLst>
                <a:lin ang="5400000" scaled="1"/>
              </a:gradFill>
              <a:effectLst/>
              <a:uLnTx/>
              <a:uFillTx/>
              <a:latin typeface="Meiryo" panose="020B0604030504040204" pitchFamily="34" charset="-128"/>
              <a:ea typeface="Meiryo" panose="020B0604030504040204" pitchFamily="34" charset="-128"/>
              <a:cs typeface="+mn-cs"/>
            </a:endParaRPr>
          </a:p>
        </p:txBody>
      </p:sp>
      <p:sp>
        <p:nvSpPr>
          <p:cNvPr id="2" name="タイトル 1">
            <a:extLst>
              <a:ext uri="{FF2B5EF4-FFF2-40B4-BE49-F238E27FC236}">
                <a16:creationId xmlns:a16="http://schemas.microsoft.com/office/drawing/2014/main" id="{AB6B4A94-B93F-F444-9962-493B6F25C86F}"/>
              </a:ext>
            </a:extLst>
          </p:cNvPr>
          <p:cNvSpPr>
            <a:spLocks noGrp="1"/>
          </p:cNvSpPr>
          <p:nvPr>
            <p:ph type="title"/>
          </p:nvPr>
        </p:nvSpPr>
        <p:spPr/>
        <p:txBody>
          <a:bodyPr vert="horz" lIns="91440" tIns="45720" rIns="91440" bIns="45720" rtlCol="0" anchor="t">
            <a:noAutofit/>
          </a:bodyPr>
          <a:lstStyle/>
          <a:p>
            <a:r>
              <a:rPr lang="ja-JP" altLang="en-US" sz="2800" b="0"/>
              <a:t>参考：</a:t>
            </a:r>
            <a:r>
              <a:rPr lang="en-US" altLang="ja-JP" sz="2800" b="0" dirty="0"/>
              <a:t>Patch Manager</a:t>
            </a:r>
            <a:r>
              <a:rPr lang="ja-JP" altLang="en-US" sz="2800" b="0"/>
              <a:t>採用における考慮事項</a:t>
            </a:r>
          </a:p>
        </p:txBody>
      </p:sp>
      <p:sp>
        <p:nvSpPr>
          <p:cNvPr id="3" name="テキスト ボックス 2">
            <a:extLst>
              <a:ext uri="{FF2B5EF4-FFF2-40B4-BE49-F238E27FC236}">
                <a16:creationId xmlns:a16="http://schemas.microsoft.com/office/drawing/2014/main" id="{72BA1363-925F-6441-B691-BD834EC29430}"/>
              </a:ext>
            </a:extLst>
          </p:cNvPr>
          <p:cNvSpPr txBox="1"/>
          <p:nvPr/>
        </p:nvSpPr>
        <p:spPr>
          <a:xfrm>
            <a:off x="442699" y="5620370"/>
            <a:ext cx="4477643" cy="515719"/>
          </a:xfrm>
          <a:prstGeom prst="rect">
            <a:avLst/>
          </a:prstGeom>
          <a:noFill/>
        </p:spPr>
        <p:txBody>
          <a:bodyPr wrap="square" rtlCol="0">
            <a:spAutoFit/>
          </a:bodyPr>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1" lang="en-US" altLang="ja-JP" sz="917"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※1 </a:t>
            </a:r>
            <a:r>
              <a:rPr kumimoji="1" lang="ja-JP" altLang="en-US" sz="917"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セキュリティに関連するパッチの選択方法</a:t>
            </a:r>
            <a:endParaRPr kumimoji="1" lang="en-US" altLang="ja-JP" sz="917"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endParaRPr>
          </a:p>
          <a:p>
            <a:pPr marL="0" marR="0" lvl="0" indent="0" algn="l" defTabSz="609576" rtl="0" eaLnBrk="1" fontAlgn="auto" latinLnBrk="0" hangingPunct="1">
              <a:lnSpc>
                <a:spcPct val="100000"/>
              </a:lnSpc>
              <a:spcBef>
                <a:spcPts val="0"/>
              </a:spcBef>
              <a:spcAft>
                <a:spcPts val="0"/>
              </a:spcAft>
              <a:buClrTx/>
              <a:buSzTx/>
              <a:buFontTx/>
              <a:buNone/>
              <a:tabLst/>
              <a:defRPr/>
            </a:pPr>
            <a:r>
              <a:rPr kumimoji="1" lang="en-US" altLang="ja-JP" sz="917"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hlinkClick r:id="rId3"/>
              </a:rPr>
              <a:t>https://docs.aws.amazon.com/ja_jp/systems-manager/latest/userguide/patch-manager-how-it-works-selection.html</a:t>
            </a:r>
            <a:endParaRPr kumimoji="1" lang="en-US" altLang="ja-JP" sz="917"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endParaRPr>
          </a:p>
        </p:txBody>
      </p:sp>
      <p:sp>
        <p:nvSpPr>
          <p:cNvPr id="4" name="テキスト ボックス 3">
            <a:extLst>
              <a:ext uri="{FF2B5EF4-FFF2-40B4-BE49-F238E27FC236}">
                <a16:creationId xmlns:a16="http://schemas.microsoft.com/office/drawing/2014/main" id="{8FA23BF7-E49E-843A-CA36-04A976DD4791}"/>
              </a:ext>
            </a:extLst>
          </p:cNvPr>
          <p:cNvSpPr txBox="1"/>
          <p:nvPr/>
        </p:nvSpPr>
        <p:spPr>
          <a:xfrm>
            <a:off x="10607211" y="0"/>
            <a:ext cx="1584789" cy="369332"/>
          </a:xfrm>
          <a:prstGeom prst="rect">
            <a:avLst/>
          </a:prstGeom>
          <a:no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800" b="0" i="0" u="none" strike="noStrike" kern="1200" cap="none" spc="0" normalizeH="0" baseline="0" noProof="0" dirty="0">
                <a:ln>
                  <a:noFill/>
                </a:ln>
                <a:solidFill>
                  <a:srgbClr val="FFFFFF">
                    <a:lumMod val="50000"/>
                  </a:srgbClr>
                </a:solidFill>
                <a:effectLst/>
                <a:uLnTx/>
                <a:uFillTx/>
                <a:latin typeface="Meiryo" panose="020B0604030504040204" pitchFamily="34" charset="-128"/>
                <a:ea typeface="Meiryo" panose="020B0604030504040204" pitchFamily="34" charset="-128"/>
                <a:cs typeface="+mn-cs"/>
              </a:rPr>
              <a:t>SEC06-BP04</a:t>
            </a:r>
            <a:endParaRPr kumimoji="0" lang="ja-JP" altLang="en-US" sz="1800" b="0" i="0" u="none" strike="noStrike" kern="1200" cap="none" spc="0" normalizeH="0" baseline="0" noProof="0">
              <a:ln>
                <a:noFill/>
              </a:ln>
              <a:solidFill>
                <a:srgbClr val="FFFFFF">
                  <a:lumMod val="50000"/>
                </a:srgbClr>
              </a:solidFill>
              <a:effectLst/>
              <a:uLnTx/>
              <a:uFillTx/>
              <a:latin typeface="Meiryo" panose="020B0604030504040204" pitchFamily="34" charset="-128"/>
              <a:ea typeface="Meiryo" panose="020B0604030504040204" pitchFamily="34" charset="-128"/>
              <a:cs typeface="+mn-cs"/>
            </a:endParaRPr>
          </a:p>
        </p:txBody>
      </p:sp>
    </p:spTree>
    <p:extLst>
      <p:ext uri="{BB962C8B-B14F-4D97-AF65-F5344CB8AC3E}">
        <p14:creationId xmlns:p14="http://schemas.microsoft.com/office/powerpoint/2010/main" val="2506581090"/>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D0F9A1-029E-71F6-E793-4D162093E776}"/>
              </a:ext>
            </a:extLst>
          </p:cNvPr>
          <p:cNvSpPr>
            <a:spLocks noGrp="1"/>
          </p:cNvSpPr>
          <p:nvPr>
            <p:ph type="title"/>
          </p:nvPr>
        </p:nvSpPr>
        <p:spPr/>
        <p:txBody>
          <a:bodyPr/>
          <a:lstStyle/>
          <a:p>
            <a:pPr algn="l"/>
            <a:r>
              <a:rPr lang="en-JP" sz="2000" dirty="0"/>
              <a:t>レビュー</a:t>
            </a:r>
            <a:r>
              <a:rPr lang="en-JP" sz="2000"/>
              <a:t>観点 :</a:t>
            </a:r>
            <a:r>
              <a:rPr lang="ja-JP" altLang="en-US" sz="2000"/>
              <a:t>インフラストラクチャ保護</a:t>
            </a:r>
            <a:r>
              <a:rPr lang="en-JP" sz="2000"/>
              <a:t>/</a:t>
            </a:r>
            <a:r>
              <a:rPr lang="ja-JP" altLang="en-US" sz="2000"/>
              <a:t>コンピューティングの保護</a:t>
            </a:r>
            <a:br>
              <a:rPr lang="en-JP" sz="2000"/>
            </a:br>
            <a:r>
              <a:rPr lang="en-US" sz="2800" b="0" i="0" dirty="0">
                <a:solidFill>
                  <a:srgbClr val="16191F"/>
                </a:solidFill>
                <a:effectLst/>
                <a:latin typeface="Amazon Ember" panose="020B0603020204020204" pitchFamily="34" charset="0"/>
              </a:rPr>
              <a:t>SEC06-BP05 </a:t>
            </a:r>
            <a:r>
              <a:rPr lang="ja-JP" altLang="en-US" sz="2800" b="0" i="0">
                <a:solidFill>
                  <a:srgbClr val="16191F"/>
                </a:solidFill>
                <a:effectLst/>
                <a:latin typeface="Amazon Ember" panose="020B0603020204020204" pitchFamily="34" charset="0"/>
              </a:rPr>
              <a:t>ユーザーがリモートからアクションを実行できるようにする</a:t>
            </a:r>
            <a:endParaRPr lang="en-JP" sz="2800" dirty="0"/>
          </a:p>
        </p:txBody>
      </p:sp>
      <p:sp>
        <p:nvSpPr>
          <p:cNvPr id="3" name="Text Placeholder 2">
            <a:extLst>
              <a:ext uri="{FF2B5EF4-FFF2-40B4-BE49-F238E27FC236}">
                <a16:creationId xmlns:a16="http://schemas.microsoft.com/office/drawing/2014/main" id="{6CD638BC-5BEF-1626-7E3A-3BD989F1AFF4}"/>
              </a:ext>
            </a:extLst>
          </p:cNvPr>
          <p:cNvSpPr>
            <a:spLocks noGrp="1"/>
          </p:cNvSpPr>
          <p:nvPr>
            <p:ph type="body" sz="quarter" idx="10"/>
          </p:nvPr>
        </p:nvSpPr>
        <p:spPr>
          <a:xfrm>
            <a:off x="457200" y="1371600"/>
            <a:ext cx="5734800" cy="4364892"/>
          </a:xfrm>
        </p:spPr>
        <p:txBody>
          <a:bodyPr/>
          <a:lstStyle/>
          <a:p>
            <a:r>
              <a:rPr lang="en-JP" sz="1400" dirty="0">
                <a:solidFill>
                  <a:srgbClr val="0070C0"/>
                </a:solidFill>
              </a:rPr>
              <a:t>ポイント</a:t>
            </a:r>
          </a:p>
          <a:p>
            <a:pPr marL="285750" indent="-285750">
              <a:buFont typeface="Arial" panose="020B0604020202020204" pitchFamily="34" charset="0"/>
              <a:buChar char="•"/>
            </a:pPr>
            <a:r>
              <a:rPr lang="ja-JP" altLang="en-US" sz="1400"/>
              <a:t>インタラクティブアクセスを排除する。</a:t>
            </a:r>
            <a:endParaRPr lang="en-US" altLang="ja-JP" sz="1400" dirty="0"/>
          </a:p>
          <a:p>
            <a:pPr marL="882362" lvl="1" indent="-285750">
              <a:buFont typeface="Arial" panose="020B0604020202020204" pitchFamily="34" charset="0"/>
              <a:buChar char="•"/>
            </a:pPr>
            <a:r>
              <a:rPr lang="en-US" altLang="ja-JP" sz="1200" dirty="0"/>
              <a:t>AWS Systems Manager </a:t>
            </a:r>
            <a:r>
              <a:rPr lang="ja-JP" altLang="en-US" sz="1200"/>
              <a:t>などのツールを使って </a:t>
            </a:r>
            <a:r>
              <a:rPr lang="en-US" altLang="ja-JP" sz="1200" dirty="0"/>
              <a:t>Amazon EC2 </a:t>
            </a:r>
            <a:r>
              <a:rPr lang="ja-JP" altLang="en-US" sz="1200"/>
              <a:t>を管理する。</a:t>
            </a:r>
            <a:endParaRPr lang="en-US" altLang="ja-JP" sz="1200" dirty="0"/>
          </a:p>
          <a:p>
            <a:pPr marL="882362" lvl="1" indent="-285750">
              <a:buFont typeface="Arial" panose="020B0604020202020204" pitchFamily="34" charset="0"/>
              <a:buChar char="•"/>
            </a:pPr>
            <a:r>
              <a:rPr lang="en-US" altLang="ja-JP" sz="1200" dirty="0"/>
              <a:t>AWS CloudFormation </a:t>
            </a:r>
            <a:r>
              <a:rPr lang="ja-JP" altLang="en-US" sz="1200"/>
              <a:t>スタックを使用し、</a:t>
            </a:r>
            <a:r>
              <a:rPr lang="en-US" altLang="ja-JP" sz="1200" dirty="0"/>
              <a:t>AWS Management Console </a:t>
            </a:r>
            <a:r>
              <a:rPr lang="ja-JP" altLang="en-US" sz="1200"/>
              <a:t>や </a:t>
            </a:r>
            <a:r>
              <a:rPr lang="en-US" altLang="ja-JP" sz="1200" dirty="0"/>
              <a:t>API </a:t>
            </a:r>
            <a:r>
              <a:rPr lang="ja-JP" altLang="en-US" sz="1200"/>
              <a:t>を直接使用することなく、インフラストラクチャのデプロイおよび管理タスクを自動化する。</a:t>
            </a:r>
            <a:endParaRPr lang="en-US" altLang="ja-JP" sz="1200" dirty="0"/>
          </a:p>
          <a:p>
            <a:pPr marL="285750" indent="-285750">
              <a:buFont typeface="Arial" panose="020B0604020202020204" pitchFamily="34" charset="0"/>
              <a:buChar char="•"/>
            </a:pPr>
            <a:r>
              <a:rPr lang="ja-JP" altLang="en-US" sz="1400"/>
              <a:t>これにより、設定や管理を手動で行うことによる人為的ミスのリスクを低減する。</a:t>
            </a:r>
            <a:endParaRPr lang="en-US" altLang="ja-JP" sz="1400" dirty="0"/>
          </a:p>
          <a:p>
            <a:endParaRPr lang="en-JP" sz="1400" dirty="0"/>
          </a:p>
          <a:p>
            <a:r>
              <a:rPr lang="en-JP" sz="1400" dirty="0">
                <a:solidFill>
                  <a:srgbClr val="0070C0"/>
                </a:solidFill>
              </a:rPr>
              <a:t>レビュ</a:t>
            </a:r>
            <a:r>
              <a:rPr lang="en-JP" sz="1400">
                <a:solidFill>
                  <a:srgbClr val="0070C0"/>
                </a:solidFill>
              </a:rPr>
              <a:t>ー観点の例</a:t>
            </a:r>
            <a:endParaRPr lang="ja-JP" altLang="en-US" sz="1400"/>
          </a:p>
          <a:p>
            <a:pPr marL="285750" indent="-285750">
              <a:buFont typeface="Arial" panose="020B0604020202020204" pitchFamily="34" charset="0"/>
              <a:buChar char="•"/>
            </a:pPr>
            <a:r>
              <a:rPr lang="en-US" altLang="ja-JP" sz="1400" dirty="0"/>
              <a:t>EC2</a:t>
            </a:r>
            <a:r>
              <a:rPr lang="ja-JP" altLang="en-US" sz="1400"/>
              <a:t>インスタンスにコンソールアクセス（</a:t>
            </a:r>
            <a:r>
              <a:rPr lang="en-US" altLang="ja-JP" sz="1400" dirty="0"/>
              <a:t>SSH</a:t>
            </a:r>
            <a:r>
              <a:rPr lang="ja-JP" altLang="en-US" sz="1400"/>
              <a:t>や</a:t>
            </a:r>
            <a:r>
              <a:rPr lang="en-US" altLang="ja-JP" sz="1400" dirty="0"/>
              <a:t>RDP</a:t>
            </a:r>
            <a:r>
              <a:rPr lang="ja-JP" altLang="en-US" sz="1400"/>
              <a:t>）していないか？</a:t>
            </a:r>
            <a:endParaRPr lang="en-US" altLang="ja-JP" sz="1400" dirty="0"/>
          </a:p>
          <a:p>
            <a:pPr marL="285750" indent="-285750">
              <a:buFont typeface="Arial" panose="020B0604020202020204" pitchFamily="34" charset="0"/>
              <a:buChar char="•"/>
            </a:pPr>
            <a:r>
              <a:rPr lang="ja-JP" altLang="en-US" sz="1400"/>
              <a:t>コンテナアプリケーションのデバッグが必要な場合に、</a:t>
            </a:r>
            <a:r>
              <a:rPr lang="en-US" altLang="ja-JP" sz="1400" dirty="0"/>
              <a:t>Amazon ECS Exec </a:t>
            </a:r>
            <a:r>
              <a:rPr lang="ja-JP" altLang="en-US" sz="1400"/>
              <a:t>を使用しているか？</a:t>
            </a:r>
            <a:endParaRPr lang="en-US" altLang="ja-JP" sz="1400" dirty="0"/>
          </a:p>
        </p:txBody>
      </p:sp>
      <p:sp>
        <p:nvSpPr>
          <p:cNvPr id="4" name="Text Placeholder 2">
            <a:extLst>
              <a:ext uri="{FF2B5EF4-FFF2-40B4-BE49-F238E27FC236}">
                <a16:creationId xmlns:a16="http://schemas.microsoft.com/office/drawing/2014/main" id="{B3D59F35-4E8A-2128-AFA5-32675C1E83DD}"/>
              </a:ext>
            </a:extLst>
          </p:cNvPr>
          <p:cNvSpPr txBox="1">
            <a:spLocks/>
          </p:cNvSpPr>
          <p:nvPr/>
        </p:nvSpPr>
        <p:spPr>
          <a:xfrm>
            <a:off x="6431280" y="1371600"/>
            <a:ext cx="5284470" cy="4653280"/>
          </a:xfrm>
          <a:prstGeom prst="rect">
            <a:avLst/>
          </a:prstGeom>
        </p:spPr>
        <p:txBody>
          <a:bodyPr vert="horz" lIns="91440" tIns="45720" rIns="91440" bIns="45720" rtlCol="0">
            <a:noAutofit/>
          </a:bodyPr>
          <a:lstStyle>
            <a:lvl1pPr marL="0" indent="0" algn="l" defTabSz="609576" rtl="0" eaLnBrk="1" latinLnBrk="0" hangingPunct="1">
              <a:spcBef>
                <a:spcPct val="20000"/>
              </a:spcBef>
              <a:buFont typeface="Arial" panose="020B0604020202020204" pitchFamily="34" charset="0"/>
              <a:buNone/>
              <a:tabLst/>
              <a:defRPr sz="2167" b="0" i="0" kern="1200">
                <a:solidFill>
                  <a:schemeClr val="tx1"/>
                </a:solidFill>
                <a:latin typeface="Meiryo" panose="020B0604030504040204" pitchFamily="34" charset="-128"/>
                <a:ea typeface="Meiryo" panose="020B0604030504040204" pitchFamily="34" charset="-128"/>
                <a:cs typeface="Amazon Ember Regular" charset="0"/>
              </a:defRPr>
            </a:lvl1pPr>
            <a:lvl2pPr marL="596612" indent="-294999" algn="l" defTabSz="609576" rtl="0" eaLnBrk="1" latinLnBrk="0" hangingPunct="1">
              <a:spcBef>
                <a:spcPct val="20000"/>
              </a:spcBef>
              <a:buFont typeface="Arial"/>
              <a:buChar char="•"/>
              <a:tabLst/>
              <a:defRPr sz="2000" b="0" i="0" kern="1200">
                <a:solidFill>
                  <a:schemeClr val="tx1"/>
                </a:solidFill>
                <a:latin typeface="Meiryo" panose="020B0604030504040204" pitchFamily="34" charset="-128"/>
                <a:ea typeface="Meiryo" panose="020B0604030504040204" pitchFamily="34" charset="-128"/>
                <a:cs typeface="Amazon Ember Regular" charset="0"/>
              </a:defRPr>
            </a:lvl2pPr>
            <a:lvl3pPr marL="892933" indent="-302936" algn="l" defTabSz="609576" rtl="0" eaLnBrk="1" latinLnBrk="0" hangingPunct="1">
              <a:spcBef>
                <a:spcPct val="20000"/>
              </a:spcBef>
              <a:buFont typeface="Arial"/>
              <a:buChar char="•"/>
              <a:tabLst/>
              <a:defRPr sz="1833" b="0" i="0" kern="1200">
                <a:solidFill>
                  <a:schemeClr val="tx1"/>
                </a:solidFill>
                <a:latin typeface="Meiryo" panose="020B0604030504040204" pitchFamily="34" charset="-128"/>
                <a:ea typeface="Meiryo" panose="020B0604030504040204" pitchFamily="34" charset="-128"/>
                <a:cs typeface="Amazon Ember Regular" charset="0"/>
              </a:defRPr>
            </a:lvl3pPr>
            <a:lvl4pPr marL="1222326" indent="-309550" algn="l" defTabSz="609576" rtl="0" eaLnBrk="1" latinLnBrk="0" hangingPunct="1">
              <a:spcBef>
                <a:spcPct val="20000"/>
              </a:spcBef>
              <a:buFont typeface="Arial" panose="020B0604020202020204" pitchFamily="34" charset="0"/>
              <a:buChar char="•"/>
              <a:tabLst/>
              <a:defRPr sz="1667" b="0" i="0" kern="1200">
                <a:solidFill>
                  <a:schemeClr val="tx1"/>
                </a:solidFill>
                <a:latin typeface="Meiryo" panose="020B0604030504040204" pitchFamily="34" charset="-128"/>
                <a:ea typeface="Meiryo" panose="020B0604030504040204" pitchFamily="34" charset="-128"/>
                <a:cs typeface="Amazon Ember Regular" charset="0"/>
              </a:defRPr>
            </a:lvl4pPr>
            <a:lvl5pPr marL="1518648" indent="-316165" algn="l" defTabSz="609576" rtl="0" eaLnBrk="1" latinLnBrk="0" hangingPunct="1">
              <a:spcBef>
                <a:spcPct val="20000"/>
              </a:spcBef>
              <a:buFont typeface="Arial" panose="020B0604020202020204" pitchFamily="34" charset="0"/>
              <a:buChar char="•"/>
              <a:tabLst/>
              <a:defRPr sz="1583" b="0" i="0" kern="1200">
                <a:solidFill>
                  <a:schemeClr val="tx1"/>
                </a:solidFill>
                <a:latin typeface="Meiryo" panose="020B0604030504040204" pitchFamily="34" charset="-128"/>
                <a:ea typeface="Meiryo" panose="020B0604030504040204" pitchFamily="34" charset="-128"/>
                <a:cs typeface="Amazon Ember Regular" charset="0"/>
              </a:defRPr>
            </a:lvl5pPr>
            <a:lvl6pPr marL="3352666" indent="-304788" algn="l" defTabSz="609576" rtl="0" eaLnBrk="1" latinLnBrk="0" hangingPunct="1">
              <a:spcBef>
                <a:spcPct val="20000"/>
              </a:spcBef>
              <a:buFont typeface="Arial"/>
              <a:buChar char="•"/>
              <a:defRPr sz="2667" kern="1200">
                <a:solidFill>
                  <a:schemeClr val="tx1"/>
                </a:solidFill>
                <a:latin typeface="+mn-lt"/>
                <a:ea typeface="+mn-ea"/>
                <a:cs typeface="+mn-cs"/>
              </a:defRPr>
            </a:lvl6pPr>
            <a:lvl7pPr marL="3962242" indent="-304788" algn="l" defTabSz="609576" rtl="0" eaLnBrk="1" latinLnBrk="0" hangingPunct="1">
              <a:spcBef>
                <a:spcPct val="20000"/>
              </a:spcBef>
              <a:buFont typeface="Arial"/>
              <a:buChar char="•"/>
              <a:defRPr sz="2667" kern="1200">
                <a:solidFill>
                  <a:schemeClr val="tx1"/>
                </a:solidFill>
                <a:latin typeface="+mn-lt"/>
                <a:ea typeface="+mn-ea"/>
                <a:cs typeface="+mn-cs"/>
              </a:defRPr>
            </a:lvl7pPr>
            <a:lvl8pPr marL="4571817" indent="-304788" algn="l" defTabSz="609576" rtl="0" eaLnBrk="1" latinLnBrk="0" hangingPunct="1">
              <a:spcBef>
                <a:spcPct val="20000"/>
              </a:spcBef>
              <a:buFont typeface="Arial"/>
              <a:buChar char="•"/>
              <a:defRPr sz="2667" kern="1200">
                <a:solidFill>
                  <a:schemeClr val="tx1"/>
                </a:solidFill>
                <a:latin typeface="+mn-lt"/>
                <a:ea typeface="+mn-ea"/>
                <a:cs typeface="+mn-cs"/>
              </a:defRPr>
            </a:lvl8pPr>
            <a:lvl9pPr marL="5181393" indent="-304788" algn="l" defTabSz="609576" rtl="0" eaLnBrk="1" latinLnBrk="0" hangingPunct="1">
              <a:spcBef>
                <a:spcPct val="20000"/>
              </a:spcBef>
              <a:buFont typeface="Arial"/>
              <a:buChar char="•"/>
              <a:defRPr sz="2667" kern="1200">
                <a:solidFill>
                  <a:schemeClr val="tx1"/>
                </a:solidFill>
                <a:latin typeface="+mn-lt"/>
                <a:ea typeface="+mn-ea"/>
                <a:cs typeface="+mn-cs"/>
              </a:defRPr>
            </a:lvl9pPr>
          </a:lstStyle>
          <a:p>
            <a:pPr marL="0" marR="0" lvl="0" indent="0" algn="l" defTabSz="609576"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ja-JP" altLang="en-US" sz="1400" b="0" i="0" u="none" strike="noStrike" kern="1200" cap="none" spc="0" normalizeH="0" baseline="0" noProof="0">
                <a:ln>
                  <a:noFill/>
                </a:ln>
                <a:solidFill>
                  <a:srgbClr val="0070C0"/>
                </a:solidFill>
                <a:effectLst/>
                <a:uLnTx/>
                <a:uFillTx/>
                <a:latin typeface="Meiryo" panose="020B0604030504040204" pitchFamily="34" charset="-128"/>
                <a:ea typeface="Meiryo" panose="020B0604030504040204" pitchFamily="34" charset="-128"/>
                <a:cs typeface="Amazon Ember Regular" charset="0"/>
              </a:rPr>
              <a:t>実装例</a:t>
            </a:r>
            <a:endParaRPr kumimoji="0" lang="en-US" altLang="ja-JP" sz="1400" b="0" i="0" u="none" strike="noStrike" kern="1200" cap="none" spc="0" normalizeH="0" baseline="0" noProof="0" dirty="0">
              <a:ln>
                <a:noFill/>
              </a:ln>
              <a:solidFill>
                <a:srgbClr val="0070C0"/>
              </a:solidFill>
              <a:effectLst/>
              <a:uLnTx/>
              <a:uFillTx/>
              <a:latin typeface="Meiryo" panose="020B0604030504040204" pitchFamily="34" charset="-128"/>
              <a:ea typeface="Meiryo" panose="020B0604030504040204" pitchFamily="34" charset="-128"/>
              <a:cs typeface="Amazon Ember Regular" charset="0"/>
            </a:endParaRPr>
          </a:p>
          <a:p>
            <a:pPr marL="285750" marR="0" lvl="0" indent="-285750" algn="l" defTabSz="609576"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US" altLang="ja-JP" sz="14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AWS Systems Manager </a:t>
            </a:r>
            <a:r>
              <a:rPr kumimoji="0" lang="ja-JP" altLang="en-US" sz="14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を使用して、</a:t>
            </a:r>
            <a:r>
              <a:rPr kumimoji="0" lang="en-US" altLang="ja-JP" sz="14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EC2</a:t>
            </a:r>
            <a:r>
              <a:rPr kumimoji="0" lang="ja-JP" altLang="en-US" sz="14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インスタンスやコンテナアプリケーションを管理する。</a:t>
            </a:r>
            <a:endParaRPr kumimoji="0" lang="en-US" altLang="ja-JP" sz="14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endParaRPr>
          </a:p>
          <a:p>
            <a:pPr marL="882362" marR="0" lvl="1" indent="-285750" algn="l" defTabSz="609576"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US" altLang="ja-JP" sz="12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AWS Systems Manager Automation</a:t>
            </a:r>
          </a:p>
          <a:p>
            <a:pPr marL="882362" marR="0" lvl="1" indent="-285750" algn="l" defTabSz="609576"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US" altLang="ja-JP" sz="12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AWS Systems Manager </a:t>
            </a:r>
            <a:r>
              <a:rPr kumimoji="0" lang="ja-JP" altLang="en-US" sz="12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ランブック</a:t>
            </a:r>
            <a:endParaRPr kumimoji="0" lang="en-US" altLang="ja-JP" sz="12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endParaRPr>
          </a:p>
          <a:p>
            <a:pPr marL="882362" marR="0" lvl="1" indent="-285750" algn="l" defTabSz="609576"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US" altLang="ja-JP" sz="12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AWS Systems Manager Run Command</a:t>
            </a:r>
          </a:p>
          <a:p>
            <a:pPr marL="882362" marR="0" lvl="1" indent="-285750" algn="l" defTabSz="609576"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US" altLang="ja-JP" sz="12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Amazon ECS Exec</a:t>
            </a:r>
          </a:p>
          <a:p>
            <a:pPr marL="285750" marR="0" lvl="0" indent="-285750" algn="l" defTabSz="609576" rtl="0" eaLnBrk="1" fontAlgn="auto" latinLnBrk="0" hangingPunct="1">
              <a:lnSpc>
                <a:spcPct val="100000"/>
              </a:lnSpc>
              <a:spcBef>
                <a:spcPct val="20000"/>
              </a:spcBef>
              <a:spcAft>
                <a:spcPts val="0"/>
              </a:spcAft>
              <a:buClrTx/>
              <a:buSzTx/>
              <a:buFont typeface="Arial" panose="020B0604020202020204" pitchFamily="34" charset="0"/>
              <a:buChar char="•"/>
              <a:tabLst/>
              <a:defRPr/>
            </a:pPr>
            <a:endParaRPr kumimoji="0" lang="en-US" altLang="ja-JP" sz="14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endParaRPr>
          </a:p>
        </p:txBody>
      </p:sp>
    </p:spTree>
    <p:extLst>
      <p:ext uri="{BB962C8B-B14F-4D97-AF65-F5344CB8AC3E}">
        <p14:creationId xmlns:p14="http://schemas.microsoft.com/office/powerpoint/2010/main" val="403684151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prstGeom prst="rect">
            <a:avLst/>
          </a:prstGeom>
        </p:spPr>
        <p:txBody>
          <a:bodyPr vert="horz" lIns="24000" tIns="24000" rIns="24000" bIns="24000" rtlCol="0" anchor="ctr" anchorCtr="0">
            <a:noAutofit/>
          </a:bodyPr>
          <a:lstStyle/>
          <a:p>
            <a:pPr lvl="0"/>
            <a:r>
              <a:rPr lang="ja-JP" altLang="en-US" b="1">
                <a:gradFill>
                  <a:gsLst>
                    <a:gs pos="0">
                      <a:schemeClr val="tx1">
                        <a:lumMod val="75000"/>
                      </a:schemeClr>
                    </a:gs>
                    <a:gs pos="100000">
                      <a:schemeClr val="tx1">
                        <a:lumMod val="75000"/>
                      </a:schemeClr>
                    </a:gs>
                  </a:gsLst>
                  <a:lin ang="16200000" scaled="0"/>
                </a:gradFill>
              </a:rPr>
              <a:t>参考</a:t>
            </a:r>
            <a:r>
              <a:rPr lang="en-US" altLang="ja-JP" b="1" dirty="0">
                <a:gradFill>
                  <a:gsLst>
                    <a:gs pos="0">
                      <a:schemeClr val="tx1">
                        <a:lumMod val="75000"/>
                      </a:schemeClr>
                    </a:gs>
                    <a:gs pos="100000">
                      <a:schemeClr val="tx1">
                        <a:lumMod val="75000"/>
                      </a:schemeClr>
                    </a:gs>
                  </a:gsLst>
                  <a:lin ang="16200000" scaled="0"/>
                </a:gradFill>
              </a:rPr>
              <a:t>: </a:t>
            </a:r>
            <a:r>
              <a:rPr lang="ja-JP" altLang="en-US" b="1">
                <a:gradFill>
                  <a:gsLst>
                    <a:gs pos="0">
                      <a:schemeClr val="tx1">
                        <a:lumMod val="75000"/>
                      </a:schemeClr>
                    </a:gs>
                    <a:gs pos="100000">
                      <a:schemeClr val="tx1">
                        <a:lumMod val="75000"/>
                      </a:schemeClr>
                    </a:gs>
                  </a:gsLst>
                  <a:lin ang="16200000" scaled="0"/>
                </a:gradFill>
              </a:rPr>
              <a:t>インスタンスの</a:t>
            </a:r>
            <a:r>
              <a:rPr lang="en-US" altLang="ja-JP" b="1" dirty="0">
                <a:gradFill>
                  <a:gsLst>
                    <a:gs pos="0">
                      <a:schemeClr val="tx1">
                        <a:lumMod val="75000"/>
                      </a:schemeClr>
                    </a:gs>
                    <a:gs pos="100000">
                      <a:schemeClr val="tx1">
                        <a:lumMod val="75000"/>
                      </a:schemeClr>
                    </a:gs>
                  </a:gsLst>
                  <a:lin ang="16200000" scaled="0"/>
                </a:gradFill>
              </a:rPr>
              <a:t>OS</a:t>
            </a:r>
            <a:r>
              <a:rPr lang="ja-JP" altLang="en-US" b="1">
                <a:gradFill>
                  <a:gsLst>
                    <a:gs pos="0">
                      <a:schemeClr val="tx1">
                        <a:lumMod val="75000"/>
                      </a:schemeClr>
                    </a:gs>
                    <a:gs pos="100000">
                      <a:schemeClr val="tx1">
                        <a:lumMod val="75000"/>
                      </a:schemeClr>
                    </a:gs>
                  </a:gsLst>
                  <a:lin ang="16200000" scaled="0"/>
                </a:gradFill>
              </a:rPr>
              <a:t>へ</a:t>
            </a:r>
            <a:r>
              <a:rPr lang="ja-JP" altLang="en-US" b="1" dirty="0">
                <a:gradFill>
                  <a:gsLst>
                    <a:gs pos="0">
                      <a:schemeClr val="tx1">
                        <a:lumMod val="75000"/>
                      </a:schemeClr>
                    </a:gs>
                    <a:gs pos="100000">
                      <a:schemeClr val="tx1">
                        <a:lumMod val="75000"/>
                      </a:schemeClr>
                    </a:gs>
                  </a:gsLst>
                  <a:lin ang="16200000" scaled="0"/>
                </a:gradFill>
              </a:rPr>
              <a:t>のアクセス</a:t>
            </a:r>
          </a:p>
        </p:txBody>
      </p:sp>
      <p:sp>
        <p:nvSpPr>
          <p:cNvPr id="28" name="TextBox 14">
            <a:extLst>
              <a:ext uri="{FF2B5EF4-FFF2-40B4-BE49-F238E27FC236}">
                <a16:creationId xmlns:a16="http://schemas.microsoft.com/office/drawing/2014/main" id="{84E08800-B964-4C2B-8A17-B734D8587C3B}"/>
              </a:ext>
            </a:extLst>
          </p:cNvPr>
          <p:cNvSpPr txBox="1"/>
          <p:nvPr/>
        </p:nvSpPr>
        <p:spPr>
          <a:xfrm>
            <a:off x="336001" y="1897335"/>
            <a:ext cx="3637303" cy="1741496"/>
          </a:xfrm>
          <a:prstGeom prst="rect">
            <a:avLst/>
          </a:prstGeom>
          <a:noFill/>
        </p:spPr>
        <p:txBody>
          <a:bodyPr wrap="square" lIns="24000" tIns="24000" rIns="24000" bIns="24000" rtlCol="0">
            <a:spAutoFit/>
          </a:bodyPr>
          <a:lstStyle/>
          <a:p>
            <a:pPr marL="119995" indent="-119995">
              <a:spcBef>
                <a:spcPts val="133"/>
              </a:spcBef>
              <a:buFont typeface="Arial" panose="020B0604020202020204" pitchFamily="34" charset="0"/>
              <a:buChar char="•"/>
            </a:pPr>
            <a:r>
              <a:rPr kumimoji="1" lang="ja-JP" altLang="en-US" sz="2000" b="1" dirty="0">
                <a:latin typeface="Meiryo" panose="020B0604030504040204" pitchFamily="34" charset="-128"/>
                <a:ea typeface="Meiryo" panose="020B0604030504040204" pitchFamily="34" charset="-128"/>
                <a:cs typeface="Meiryo" charset="-128"/>
              </a:rPr>
              <a:t>インスタンスの</a:t>
            </a:r>
            <a:r>
              <a:rPr kumimoji="1" lang="en-US" altLang="ja-JP" sz="2000" b="1" dirty="0">
                <a:latin typeface="Meiryo" panose="020B0604030504040204" pitchFamily="34" charset="-128"/>
                <a:ea typeface="Meiryo" panose="020B0604030504040204" pitchFamily="34" charset="-128"/>
                <a:cs typeface="Meiryo" charset="-128"/>
              </a:rPr>
              <a:t>OS</a:t>
            </a:r>
            <a:r>
              <a:rPr kumimoji="1" lang="ja-JP" altLang="en-US" sz="2000" b="1" dirty="0" err="1">
                <a:latin typeface="Meiryo" panose="020B0604030504040204" pitchFamily="34" charset="-128"/>
                <a:ea typeface="Meiryo" panose="020B0604030504040204" pitchFamily="34" charset="-128"/>
                <a:cs typeface="Meiryo" charset="-128"/>
              </a:rPr>
              <a:t>への</a:t>
            </a:r>
            <a:r>
              <a:rPr kumimoji="1" lang="ja-JP" altLang="en-US" sz="2000" b="1" dirty="0">
                <a:latin typeface="Meiryo" panose="020B0604030504040204" pitchFamily="34" charset="-128"/>
                <a:ea typeface="Meiryo" panose="020B0604030504040204" pitchFamily="34" charset="-128"/>
                <a:cs typeface="Meiryo" charset="-128"/>
              </a:rPr>
              <a:t>ログイン方法は、以下が考えられる</a:t>
            </a:r>
            <a:endParaRPr kumimoji="1" lang="en-US" altLang="ja-JP" sz="2000" b="1" dirty="0">
              <a:latin typeface="Meiryo" panose="020B0604030504040204" pitchFamily="34" charset="-128"/>
              <a:ea typeface="Meiryo" panose="020B0604030504040204" pitchFamily="34" charset="-128"/>
              <a:cs typeface="Meiryo" charset="-128"/>
            </a:endParaRPr>
          </a:p>
          <a:p>
            <a:pPr marL="596876" lvl="1" indent="-359819">
              <a:spcBef>
                <a:spcPts val="133"/>
              </a:spcBef>
              <a:buFont typeface="Wingdings" panose="05000000000000000000" pitchFamily="2" charset="2"/>
              <a:buChar char="Ø"/>
              <a:tabLst>
                <a:tab pos="478348" algn="l"/>
              </a:tabLst>
            </a:pPr>
            <a:r>
              <a:rPr kumimoji="1" lang="ja-JP" altLang="en-US" sz="1667" dirty="0">
                <a:latin typeface="Meiryo" panose="020B0604030504040204" pitchFamily="34" charset="-128"/>
                <a:ea typeface="Meiryo" panose="020B0604030504040204" pitchFamily="34" charset="-128"/>
                <a:cs typeface="Meiryo" charset="-128"/>
              </a:rPr>
              <a:t>クライアントから直接</a:t>
            </a:r>
            <a:endParaRPr kumimoji="1" lang="en-US" altLang="ja-JP" sz="1500" dirty="0">
              <a:latin typeface="Meiryo" panose="020B0604030504040204" pitchFamily="34" charset="-128"/>
              <a:ea typeface="Meiryo" panose="020B0604030504040204" pitchFamily="34" charset="-128"/>
              <a:cs typeface="Meiryo" charset="-128"/>
            </a:endParaRPr>
          </a:p>
          <a:p>
            <a:pPr marL="596876" lvl="1" indent="-359819">
              <a:spcBef>
                <a:spcPts val="133"/>
              </a:spcBef>
              <a:buFont typeface="Wingdings" panose="05000000000000000000" pitchFamily="2" charset="2"/>
              <a:buChar char="Ø"/>
              <a:tabLst>
                <a:tab pos="478348" algn="l"/>
              </a:tabLst>
            </a:pPr>
            <a:r>
              <a:rPr kumimoji="1" lang="ja-JP" altLang="en-US" sz="1667" dirty="0">
                <a:latin typeface="Meiryo" panose="020B0604030504040204" pitchFamily="34" charset="-128"/>
                <a:ea typeface="Meiryo" panose="020B0604030504040204" pitchFamily="34" charset="-128"/>
                <a:cs typeface="Meiryo" charset="-128"/>
              </a:rPr>
              <a:t>踏み台経由</a:t>
            </a:r>
            <a:endParaRPr kumimoji="1" lang="en-US" altLang="ja-JP" sz="1500" dirty="0">
              <a:latin typeface="Meiryo" panose="020B0604030504040204" pitchFamily="34" charset="-128"/>
              <a:ea typeface="Meiryo" panose="020B0604030504040204" pitchFamily="34" charset="-128"/>
              <a:cs typeface="Meiryo" charset="-128"/>
            </a:endParaRPr>
          </a:p>
          <a:p>
            <a:pPr marL="596876" lvl="1" indent="-359819">
              <a:spcBef>
                <a:spcPts val="133"/>
              </a:spcBef>
              <a:buFont typeface="Wingdings" panose="05000000000000000000" pitchFamily="2" charset="2"/>
              <a:buChar char="Ø"/>
              <a:tabLst>
                <a:tab pos="478348" algn="l"/>
              </a:tabLst>
            </a:pPr>
            <a:r>
              <a:rPr kumimoji="1" lang="ja-JP" altLang="en-US" sz="1667" dirty="0">
                <a:latin typeface="Meiryo" panose="020B0604030504040204" pitchFamily="34" charset="-128"/>
                <a:ea typeface="Meiryo" panose="020B0604030504040204" pitchFamily="34" charset="-128"/>
                <a:cs typeface="Meiryo" charset="-128"/>
              </a:rPr>
              <a:t>ブラウザ経由</a:t>
            </a:r>
            <a:endParaRPr kumimoji="1" lang="en-US" altLang="ja-JP" sz="1667" dirty="0">
              <a:latin typeface="Meiryo" panose="020B0604030504040204" pitchFamily="34" charset="-128"/>
              <a:ea typeface="Meiryo" panose="020B0604030504040204" pitchFamily="34" charset="-128"/>
              <a:cs typeface="Meiryo" charset="-128"/>
            </a:endParaRPr>
          </a:p>
          <a:p>
            <a:pPr marL="1206452" lvl="2" indent="-359819">
              <a:spcBef>
                <a:spcPts val="133"/>
              </a:spcBef>
              <a:buFont typeface="Wingdings" panose="05000000000000000000" pitchFamily="2" charset="2"/>
              <a:buChar char="Ø"/>
              <a:tabLst>
                <a:tab pos="478348" algn="l"/>
              </a:tabLst>
            </a:pPr>
            <a:r>
              <a:rPr kumimoji="1" lang="en-US" altLang="ja-JP" sz="1667" dirty="0">
                <a:latin typeface="Meiryo" panose="020B0604030504040204" pitchFamily="34" charset="-128"/>
                <a:ea typeface="Meiryo" panose="020B0604030504040204" pitchFamily="34" charset="-128"/>
                <a:cs typeface="Meiryo" charset="-128"/>
              </a:rPr>
              <a:t>Systems</a:t>
            </a:r>
            <a:r>
              <a:rPr kumimoji="1" lang="ja-JP" altLang="en-US" sz="1667">
                <a:latin typeface="Meiryo" panose="020B0604030504040204" pitchFamily="34" charset="-128"/>
                <a:ea typeface="Meiryo" panose="020B0604030504040204" pitchFamily="34" charset="-128"/>
                <a:cs typeface="Meiryo" charset="-128"/>
              </a:rPr>
              <a:t> </a:t>
            </a:r>
            <a:r>
              <a:rPr kumimoji="1" lang="en-US" altLang="ja-JP" sz="1667" dirty="0">
                <a:latin typeface="Meiryo" panose="020B0604030504040204" pitchFamily="34" charset="-128"/>
                <a:ea typeface="Meiryo" panose="020B0604030504040204" pitchFamily="34" charset="-128"/>
                <a:cs typeface="Meiryo" charset="-128"/>
              </a:rPr>
              <a:t>Manager</a:t>
            </a:r>
          </a:p>
        </p:txBody>
      </p:sp>
      <p:sp>
        <p:nvSpPr>
          <p:cNvPr id="29" name="正方形/長方形 28">
            <a:extLst>
              <a:ext uri="{FF2B5EF4-FFF2-40B4-BE49-F238E27FC236}">
                <a16:creationId xmlns:a16="http://schemas.microsoft.com/office/drawing/2014/main" id="{00E6ED94-1135-4B46-8C68-5EADD9B59769}"/>
              </a:ext>
            </a:extLst>
          </p:cNvPr>
          <p:cNvSpPr/>
          <p:nvPr/>
        </p:nvSpPr>
        <p:spPr>
          <a:xfrm>
            <a:off x="4165817" y="1173646"/>
            <a:ext cx="2512335" cy="63986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none" lIns="144000" tIns="48000" rIns="48000" bIns="48000" rtlCol="0" anchor="ctr"/>
          <a:lstStyle/>
          <a:p>
            <a:pPr algn="ctr"/>
            <a:r>
              <a:rPr kumimoji="1" lang="ja-JP" altLang="en-US"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クライアントから直接</a:t>
            </a:r>
          </a:p>
        </p:txBody>
      </p:sp>
      <p:sp>
        <p:nvSpPr>
          <p:cNvPr id="30" name="正方形/長方形 29">
            <a:extLst>
              <a:ext uri="{FF2B5EF4-FFF2-40B4-BE49-F238E27FC236}">
                <a16:creationId xmlns:a16="http://schemas.microsoft.com/office/drawing/2014/main" id="{6F54C04A-6FA8-45FB-979D-8D29C465492D}"/>
              </a:ext>
            </a:extLst>
          </p:cNvPr>
          <p:cNvSpPr/>
          <p:nvPr/>
        </p:nvSpPr>
        <p:spPr>
          <a:xfrm>
            <a:off x="336001" y="1173646"/>
            <a:ext cx="3637303" cy="639864"/>
          </a:xfrm>
          <a:prstGeom prst="rect">
            <a:avLst/>
          </a:prstGeom>
          <a:solidFill>
            <a:srgbClr val="232F3E"/>
          </a:solidFill>
          <a:ln>
            <a:no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ctr"/>
          <a:lstStyle/>
          <a:p>
            <a:pPr algn="ctr"/>
            <a:r>
              <a:rPr kumimoji="1" lang="ja-JP" altLang="en-US" sz="2333" dirty="0">
                <a:gradFill>
                  <a:gsLst>
                    <a:gs pos="0">
                      <a:schemeClr val="bg1"/>
                    </a:gs>
                    <a:gs pos="100000">
                      <a:schemeClr val="bg1"/>
                    </a:gs>
                  </a:gsLst>
                  <a:lin ang="5400000" scaled="1"/>
                </a:gradFill>
                <a:latin typeface="Meiryo" panose="020B0604030504040204" pitchFamily="34" charset="-128"/>
                <a:ea typeface="Meiryo" panose="020B0604030504040204" pitchFamily="34" charset="-128"/>
              </a:rPr>
              <a:t>方式の説明</a:t>
            </a:r>
          </a:p>
        </p:txBody>
      </p:sp>
      <p:cxnSp>
        <p:nvCxnSpPr>
          <p:cNvPr id="31" name="直線コネクタ 30">
            <a:extLst>
              <a:ext uri="{FF2B5EF4-FFF2-40B4-BE49-F238E27FC236}">
                <a16:creationId xmlns:a16="http://schemas.microsoft.com/office/drawing/2014/main" id="{91F929C8-F3FE-406A-8883-13E818135A79}"/>
              </a:ext>
            </a:extLst>
          </p:cNvPr>
          <p:cNvCxnSpPr/>
          <p:nvPr/>
        </p:nvCxnSpPr>
        <p:spPr>
          <a:xfrm>
            <a:off x="4165304" y="1813509"/>
            <a:ext cx="2513393" cy="0"/>
          </a:xfrm>
          <a:prstGeom prst="line">
            <a:avLst/>
          </a:prstGeom>
          <a:ln>
            <a:solidFill>
              <a:srgbClr val="2A2E32"/>
            </a:solidFill>
          </a:ln>
          <a:effectLst/>
        </p:spPr>
        <p:style>
          <a:lnRef idx="2">
            <a:schemeClr val="accent1"/>
          </a:lnRef>
          <a:fillRef idx="0">
            <a:schemeClr val="accent1"/>
          </a:fillRef>
          <a:effectRef idx="1">
            <a:schemeClr val="accent1"/>
          </a:effectRef>
          <a:fontRef idx="minor">
            <a:schemeClr val="tx1"/>
          </a:fontRef>
        </p:style>
      </p:cxnSp>
      <p:sp>
        <p:nvSpPr>
          <p:cNvPr id="18" name="Rectangle 31">
            <a:extLst>
              <a:ext uri="{FF2B5EF4-FFF2-40B4-BE49-F238E27FC236}">
                <a16:creationId xmlns:a16="http://schemas.microsoft.com/office/drawing/2014/main" id="{0EB8B091-E866-5B45-9D39-DB380AE8EEA5}"/>
              </a:ext>
            </a:extLst>
          </p:cNvPr>
          <p:cNvSpPr/>
          <p:nvPr/>
        </p:nvSpPr>
        <p:spPr>
          <a:xfrm>
            <a:off x="4520179" y="2213136"/>
            <a:ext cx="1886528" cy="172800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0" tIns="121920" rIns="121920" bIns="60960" numCol="1" spcCol="0" rtlCol="0" fromWordArt="0" anchor="t" anchorCtr="0" forceAA="0" compatLnSpc="1">
            <a:prstTxWarp prst="textNoShape">
              <a:avLst/>
            </a:prstTxWarp>
            <a:noAutofit/>
          </a:bodyPr>
          <a:lstStyle/>
          <a:p>
            <a:pPr algn="l"/>
            <a:r>
              <a:rPr lang="en-US" sz="1500" dirty="0">
                <a:solidFill>
                  <a:sysClr val="windowText" lastClr="000000"/>
                </a:solidFill>
                <a:latin typeface="Meiryo" panose="020B0604030504040204" pitchFamily="34" charset="-128"/>
                <a:ea typeface="Meiryo" panose="020B0604030504040204" pitchFamily="34" charset="-128"/>
              </a:rPr>
              <a:t>AWS Cloud</a:t>
            </a:r>
          </a:p>
        </p:txBody>
      </p:sp>
      <p:pic>
        <p:nvPicPr>
          <p:cNvPr id="19" name="Graphic 35">
            <a:extLst>
              <a:ext uri="{FF2B5EF4-FFF2-40B4-BE49-F238E27FC236}">
                <a16:creationId xmlns:a16="http://schemas.microsoft.com/office/drawing/2014/main" id="{57B6EAE4-66F4-694C-AEFF-8077B029FAC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20177" y="2213136"/>
            <a:ext cx="440267" cy="440267"/>
          </a:xfrm>
          <a:prstGeom prst="rect">
            <a:avLst/>
          </a:prstGeom>
        </p:spPr>
      </p:pic>
      <p:pic>
        <p:nvPicPr>
          <p:cNvPr id="20" name="Graphic 39">
            <a:extLst>
              <a:ext uri="{FF2B5EF4-FFF2-40B4-BE49-F238E27FC236}">
                <a16:creationId xmlns:a16="http://schemas.microsoft.com/office/drawing/2014/main" id="{6FA71975-EA2D-784E-8A28-738A17320E9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150176" y="4325136"/>
            <a:ext cx="626533" cy="626533"/>
          </a:xfrm>
          <a:prstGeom prst="rect">
            <a:avLst/>
          </a:prstGeom>
        </p:spPr>
      </p:pic>
      <p:pic>
        <p:nvPicPr>
          <p:cNvPr id="22" name="Graphic 24">
            <a:extLst>
              <a:ext uri="{FF2B5EF4-FFF2-40B4-BE49-F238E27FC236}">
                <a16:creationId xmlns:a16="http://schemas.microsoft.com/office/drawing/2014/main" id="{DD01F647-5021-2945-A1F9-4FD26EC69AC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249478" y="2981136"/>
            <a:ext cx="427931" cy="427931"/>
          </a:xfrm>
          <a:prstGeom prst="rect">
            <a:avLst/>
          </a:prstGeom>
        </p:spPr>
      </p:pic>
      <p:pic>
        <p:nvPicPr>
          <p:cNvPr id="35" name="Graphic 24">
            <a:extLst>
              <a:ext uri="{FF2B5EF4-FFF2-40B4-BE49-F238E27FC236}">
                <a16:creationId xmlns:a16="http://schemas.microsoft.com/office/drawing/2014/main" id="{DD01F647-5021-2945-A1F9-4FD26EC69AC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723225" y="2981136"/>
            <a:ext cx="427931" cy="427931"/>
          </a:xfrm>
          <a:prstGeom prst="rect">
            <a:avLst/>
          </a:prstGeom>
        </p:spPr>
      </p:pic>
      <p:sp>
        <p:nvSpPr>
          <p:cNvPr id="49" name="Rectangle 31">
            <a:extLst>
              <a:ext uri="{FF2B5EF4-FFF2-40B4-BE49-F238E27FC236}">
                <a16:creationId xmlns:a16="http://schemas.microsoft.com/office/drawing/2014/main" id="{0EB8B091-E866-5B45-9D39-DB380AE8EEA5}"/>
              </a:ext>
            </a:extLst>
          </p:cNvPr>
          <p:cNvSpPr/>
          <p:nvPr/>
        </p:nvSpPr>
        <p:spPr>
          <a:xfrm>
            <a:off x="7211979" y="2213136"/>
            <a:ext cx="1886528" cy="172800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0" tIns="121920" rIns="121920" bIns="60960" numCol="1" spcCol="0" rtlCol="0" fromWordArt="0" anchor="t" anchorCtr="0" forceAA="0" compatLnSpc="1">
            <a:prstTxWarp prst="textNoShape">
              <a:avLst/>
            </a:prstTxWarp>
            <a:noAutofit/>
          </a:bodyPr>
          <a:lstStyle/>
          <a:p>
            <a:pPr algn="l"/>
            <a:r>
              <a:rPr lang="en-US" sz="1500" dirty="0">
                <a:solidFill>
                  <a:sysClr val="windowText" lastClr="000000"/>
                </a:solidFill>
                <a:latin typeface="Meiryo" panose="020B0604030504040204" pitchFamily="34" charset="-128"/>
                <a:ea typeface="Meiryo" panose="020B0604030504040204" pitchFamily="34" charset="-128"/>
              </a:rPr>
              <a:t>AWS Cloud</a:t>
            </a:r>
          </a:p>
        </p:txBody>
      </p:sp>
      <p:pic>
        <p:nvPicPr>
          <p:cNvPr id="50" name="Graphic 35">
            <a:extLst>
              <a:ext uri="{FF2B5EF4-FFF2-40B4-BE49-F238E27FC236}">
                <a16:creationId xmlns:a16="http://schemas.microsoft.com/office/drawing/2014/main" id="{57B6EAE4-66F4-694C-AEFF-8077B029FAC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211977" y="2213136"/>
            <a:ext cx="440267" cy="440267"/>
          </a:xfrm>
          <a:prstGeom prst="rect">
            <a:avLst/>
          </a:prstGeom>
        </p:spPr>
      </p:pic>
      <p:pic>
        <p:nvPicPr>
          <p:cNvPr id="51" name="Graphic 39">
            <a:extLst>
              <a:ext uri="{FF2B5EF4-FFF2-40B4-BE49-F238E27FC236}">
                <a16:creationId xmlns:a16="http://schemas.microsoft.com/office/drawing/2014/main" id="{6FA71975-EA2D-784E-8A28-738A17320E9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841976" y="4325136"/>
            <a:ext cx="626533" cy="626533"/>
          </a:xfrm>
          <a:prstGeom prst="rect">
            <a:avLst/>
          </a:prstGeom>
        </p:spPr>
      </p:pic>
      <p:sp>
        <p:nvSpPr>
          <p:cNvPr id="56" name="Rectangle 31">
            <a:extLst>
              <a:ext uri="{FF2B5EF4-FFF2-40B4-BE49-F238E27FC236}">
                <a16:creationId xmlns:a16="http://schemas.microsoft.com/office/drawing/2014/main" id="{0EB8B091-E866-5B45-9D39-DB380AE8EEA5}"/>
              </a:ext>
            </a:extLst>
          </p:cNvPr>
          <p:cNvSpPr/>
          <p:nvPr/>
        </p:nvSpPr>
        <p:spPr>
          <a:xfrm>
            <a:off x="9863320" y="2213136"/>
            <a:ext cx="1886528" cy="172800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0" tIns="121920" rIns="121920" bIns="60960" numCol="1" spcCol="0" rtlCol="0" fromWordArt="0" anchor="t" anchorCtr="0" forceAA="0" compatLnSpc="1">
            <a:prstTxWarp prst="textNoShape">
              <a:avLst/>
            </a:prstTxWarp>
            <a:noAutofit/>
          </a:bodyPr>
          <a:lstStyle/>
          <a:p>
            <a:pPr algn="l"/>
            <a:r>
              <a:rPr lang="en-US" sz="1500" dirty="0">
                <a:solidFill>
                  <a:sysClr val="windowText" lastClr="000000"/>
                </a:solidFill>
                <a:latin typeface="Meiryo" panose="020B0604030504040204" pitchFamily="34" charset="-128"/>
                <a:ea typeface="Meiryo" panose="020B0604030504040204" pitchFamily="34" charset="-128"/>
              </a:rPr>
              <a:t>AWS Cloud</a:t>
            </a:r>
          </a:p>
        </p:txBody>
      </p:sp>
      <p:pic>
        <p:nvPicPr>
          <p:cNvPr id="57" name="Graphic 35">
            <a:extLst>
              <a:ext uri="{FF2B5EF4-FFF2-40B4-BE49-F238E27FC236}">
                <a16:creationId xmlns:a16="http://schemas.microsoft.com/office/drawing/2014/main" id="{57B6EAE4-66F4-694C-AEFF-8077B029FAC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863318" y="2213136"/>
            <a:ext cx="440267" cy="440267"/>
          </a:xfrm>
          <a:prstGeom prst="rect">
            <a:avLst/>
          </a:prstGeom>
        </p:spPr>
      </p:pic>
      <p:pic>
        <p:nvPicPr>
          <p:cNvPr id="58" name="Graphic 39">
            <a:extLst>
              <a:ext uri="{FF2B5EF4-FFF2-40B4-BE49-F238E27FC236}">
                <a16:creationId xmlns:a16="http://schemas.microsoft.com/office/drawing/2014/main" id="{6FA71975-EA2D-784E-8A28-738A17320E9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493318" y="4325136"/>
            <a:ext cx="626533" cy="626533"/>
          </a:xfrm>
          <a:prstGeom prst="rect">
            <a:avLst/>
          </a:prstGeom>
        </p:spPr>
      </p:pic>
      <p:pic>
        <p:nvPicPr>
          <p:cNvPr id="63" name="Graphic 24">
            <a:extLst>
              <a:ext uri="{FF2B5EF4-FFF2-40B4-BE49-F238E27FC236}">
                <a16:creationId xmlns:a16="http://schemas.microsoft.com/office/drawing/2014/main" id="{DD01F647-5021-2945-A1F9-4FD26EC69AC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711155" y="2981136"/>
            <a:ext cx="427931" cy="427931"/>
          </a:xfrm>
          <a:prstGeom prst="rect">
            <a:avLst/>
          </a:prstGeom>
        </p:spPr>
      </p:pic>
      <p:pic>
        <p:nvPicPr>
          <p:cNvPr id="64" name="Graphic 24">
            <a:extLst>
              <a:ext uri="{FF2B5EF4-FFF2-40B4-BE49-F238E27FC236}">
                <a16:creationId xmlns:a16="http://schemas.microsoft.com/office/drawing/2014/main" id="{DD01F647-5021-2945-A1F9-4FD26EC69AC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998576" y="2745205"/>
            <a:ext cx="427931" cy="427931"/>
          </a:xfrm>
          <a:prstGeom prst="rect">
            <a:avLst/>
          </a:prstGeom>
        </p:spPr>
      </p:pic>
      <p:pic>
        <p:nvPicPr>
          <p:cNvPr id="65" name="Graphic 24">
            <a:extLst>
              <a:ext uri="{FF2B5EF4-FFF2-40B4-BE49-F238E27FC236}">
                <a16:creationId xmlns:a16="http://schemas.microsoft.com/office/drawing/2014/main" id="{DD01F647-5021-2945-A1F9-4FD26EC69AC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478576" y="2745205"/>
            <a:ext cx="427931" cy="427931"/>
          </a:xfrm>
          <a:prstGeom prst="rect">
            <a:avLst/>
          </a:prstGeom>
        </p:spPr>
      </p:pic>
      <p:pic>
        <p:nvPicPr>
          <p:cNvPr id="66" name="Graphic 24">
            <a:extLst>
              <a:ext uri="{FF2B5EF4-FFF2-40B4-BE49-F238E27FC236}">
                <a16:creationId xmlns:a16="http://schemas.microsoft.com/office/drawing/2014/main" id="{DD01F647-5021-2945-A1F9-4FD26EC69AC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466507" y="2745205"/>
            <a:ext cx="427931" cy="427931"/>
          </a:xfrm>
          <a:prstGeom prst="rect">
            <a:avLst/>
          </a:prstGeom>
        </p:spPr>
      </p:pic>
      <p:pic>
        <p:nvPicPr>
          <p:cNvPr id="67" name="Graphic 24">
            <a:extLst>
              <a:ext uri="{FF2B5EF4-FFF2-40B4-BE49-F238E27FC236}">
                <a16:creationId xmlns:a16="http://schemas.microsoft.com/office/drawing/2014/main" id="{DD01F647-5021-2945-A1F9-4FD26EC69AC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592619" y="2789136"/>
            <a:ext cx="427931" cy="427931"/>
          </a:xfrm>
          <a:prstGeom prst="rect">
            <a:avLst/>
          </a:prstGeom>
        </p:spPr>
      </p:pic>
      <p:pic>
        <p:nvPicPr>
          <p:cNvPr id="68" name="Graphic 24">
            <a:extLst>
              <a:ext uri="{FF2B5EF4-FFF2-40B4-BE49-F238E27FC236}">
                <a16:creationId xmlns:a16="http://schemas.microsoft.com/office/drawing/2014/main" id="{DD01F647-5021-2945-A1F9-4FD26EC69AC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1077849" y="2789136"/>
            <a:ext cx="427931" cy="427931"/>
          </a:xfrm>
          <a:prstGeom prst="rect">
            <a:avLst/>
          </a:prstGeom>
        </p:spPr>
      </p:pic>
      <p:pic>
        <p:nvPicPr>
          <p:cNvPr id="69" name="Graphic 24">
            <a:extLst>
              <a:ext uri="{FF2B5EF4-FFF2-40B4-BE49-F238E27FC236}">
                <a16:creationId xmlns:a16="http://schemas.microsoft.com/office/drawing/2014/main" id="{DD01F647-5021-2945-A1F9-4FD26EC69AC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117849" y="2789136"/>
            <a:ext cx="427931" cy="427931"/>
          </a:xfrm>
          <a:prstGeom prst="rect">
            <a:avLst/>
          </a:prstGeom>
        </p:spPr>
      </p:pic>
      <p:sp>
        <p:nvSpPr>
          <p:cNvPr id="70" name="正方形/長方形 69">
            <a:extLst>
              <a:ext uri="{FF2B5EF4-FFF2-40B4-BE49-F238E27FC236}">
                <a16:creationId xmlns:a16="http://schemas.microsoft.com/office/drawing/2014/main" id="{00E6ED94-1135-4B46-8C68-5EADD9B59769}"/>
              </a:ext>
            </a:extLst>
          </p:cNvPr>
          <p:cNvSpPr/>
          <p:nvPr/>
        </p:nvSpPr>
        <p:spPr>
          <a:xfrm>
            <a:off x="6824146" y="1173646"/>
            <a:ext cx="2512335" cy="63986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none" lIns="144000" tIns="48000" rIns="48000" bIns="48000" rtlCol="0" anchor="ctr"/>
          <a:lstStyle/>
          <a:p>
            <a:pPr algn="ctr"/>
            <a:r>
              <a:rPr kumimoji="1" lang="ja-JP" altLang="en-US"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踏み台経由</a:t>
            </a:r>
          </a:p>
        </p:txBody>
      </p:sp>
      <p:cxnSp>
        <p:nvCxnSpPr>
          <p:cNvPr id="71" name="直線コネクタ 70">
            <a:extLst>
              <a:ext uri="{FF2B5EF4-FFF2-40B4-BE49-F238E27FC236}">
                <a16:creationId xmlns:a16="http://schemas.microsoft.com/office/drawing/2014/main" id="{91F929C8-F3FE-406A-8883-13E818135A79}"/>
              </a:ext>
            </a:extLst>
          </p:cNvPr>
          <p:cNvCxnSpPr/>
          <p:nvPr/>
        </p:nvCxnSpPr>
        <p:spPr>
          <a:xfrm>
            <a:off x="6823633" y="1813509"/>
            <a:ext cx="2513393" cy="0"/>
          </a:xfrm>
          <a:prstGeom prst="line">
            <a:avLst/>
          </a:prstGeom>
          <a:ln>
            <a:solidFill>
              <a:srgbClr val="2A2E32"/>
            </a:solidFill>
          </a:ln>
          <a:effectLst/>
        </p:spPr>
        <p:style>
          <a:lnRef idx="2">
            <a:schemeClr val="accent1"/>
          </a:lnRef>
          <a:fillRef idx="0">
            <a:schemeClr val="accent1"/>
          </a:fillRef>
          <a:effectRef idx="1">
            <a:schemeClr val="accent1"/>
          </a:effectRef>
          <a:fontRef idx="minor">
            <a:schemeClr val="tx1"/>
          </a:fontRef>
        </p:style>
      </p:cxnSp>
      <p:sp>
        <p:nvSpPr>
          <p:cNvPr id="72" name="正方形/長方形 71">
            <a:extLst>
              <a:ext uri="{FF2B5EF4-FFF2-40B4-BE49-F238E27FC236}">
                <a16:creationId xmlns:a16="http://schemas.microsoft.com/office/drawing/2014/main" id="{00E6ED94-1135-4B46-8C68-5EADD9B59769}"/>
              </a:ext>
            </a:extLst>
          </p:cNvPr>
          <p:cNvSpPr/>
          <p:nvPr/>
        </p:nvSpPr>
        <p:spPr>
          <a:xfrm>
            <a:off x="9428423" y="1173646"/>
            <a:ext cx="2512335" cy="63986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none" lIns="144000" tIns="48000" rIns="48000" bIns="48000" rtlCol="0" anchor="ctr"/>
          <a:lstStyle/>
          <a:p>
            <a:pPr algn="ctr"/>
            <a:r>
              <a:rPr kumimoji="1" lang="en-US" altLang="ja-JP"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Session Manager </a:t>
            </a:r>
            <a:r>
              <a:rPr kumimoji="1" lang="ja-JP" altLang="en-US" sz="1667">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経由</a:t>
            </a:r>
            <a:endParaRPr kumimoji="1" lang="ja-JP" altLang="en-US"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endParaRPr>
          </a:p>
        </p:txBody>
      </p:sp>
      <p:cxnSp>
        <p:nvCxnSpPr>
          <p:cNvPr id="73" name="直線コネクタ 72">
            <a:extLst>
              <a:ext uri="{FF2B5EF4-FFF2-40B4-BE49-F238E27FC236}">
                <a16:creationId xmlns:a16="http://schemas.microsoft.com/office/drawing/2014/main" id="{91F929C8-F3FE-406A-8883-13E818135A79}"/>
              </a:ext>
            </a:extLst>
          </p:cNvPr>
          <p:cNvCxnSpPr/>
          <p:nvPr/>
        </p:nvCxnSpPr>
        <p:spPr>
          <a:xfrm>
            <a:off x="9427910" y="1813509"/>
            <a:ext cx="2513393" cy="0"/>
          </a:xfrm>
          <a:prstGeom prst="line">
            <a:avLst/>
          </a:prstGeom>
          <a:ln>
            <a:solidFill>
              <a:srgbClr val="2A2E32"/>
            </a:solidFill>
          </a:ln>
          <a:effectLst/>
        </p:spPr>
        <p:style>
          <a:lnRef idx="2">
            <a:schemeClr val="accent1"/>
          </a:lnRef>
          <a:fillRef idx="0">
            <a:schemeClr val="accent1"/>
          </a:fillRef>
          <a:effectRef idx="1">
            <a:schemeClr val="accent1"/>
          </a:effectRef>
          <a:fontRef idx="minor">
            <a:schemeClr val="tx1"/>
          </a:fontRef>
        </p:style>
      </p:cxnSp>
      <p:sp>
        <p:nvSpPr>
          <p:cNvPr id="74" name="正方形/長方形 73">
            <a:extLst>
              <a:ext uri="{FF2B5EF4-FFF2-40B4-BE49-F238E27FC236}">
                <a16:creationId xmlns:a16="http://schemas.microsoft.com/office/drawing/2014/main" id="{00E6ED94-1135-4B46-8C68-5EADD9B59769}"/>
              </a:ext>
            </a:extLst>
          </p:cNvPr>
          <p:cNvSpPr/>
          <p:nvPr/>
        </p:nvSpPr>
        <p:spPr>
          <a:xfrm>
            <a:off x="4166362" y="5093136"/>
            <a:ext cx="2512335" cy="1047033"/>
          </a:xfrm>
          <a:prstGeom prst="rect">
            <a:avLst/>
          </a:prstGeom>
          <a:solidFill>
            <a:srgbClr val="F2F4F4"/>
          </a:solidFill>
          <a:ln>
            <a:noFill/>
          </a:ln>
          <a:effectLst/>
        </p:spPr>
        <p:style>
          <a:lnRef idx="1">
            <a:schemeClr val="accent1"/>
          </a:lnRef>
          <a:fillRef idx="3">
            <a:schemeClr val="accent1"/>
          </a:fillRef>
          <a:effectRef idx="2">
            <a:schemeClr val="accent1"/>
          </a:effectRef>
          <a:fontRef idx="minor">
            <a:schemeClr val="lt1"/>
          </a:fontRef>
        </p:style>
        <p:txBody>
          <a:bodyPr wrap="square" lIns="144000" tIns="48000" rIns="48000" bIns="48000" rtlCol="0" anchor="t"/>
          <a:lstStyle/>
          <a:p>
            <a:r>
              <a:rPr kumimoji="1" lang="ja-JP" altLang="en-US" sz="150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クライアントから対象インスタンスに直接ネットワーク的に到達可能である必要がある</a:t>
            </a:r>
          </a:p>
        </p:txBody>
      </p:sp>
      <p:sp>
        <p:nvSpPr>
          <p:cNvPr id="75" name="正方形/長方形 74">
            <a:extLst>
              <a:ext uri="{FF2B5EF4-FFF2-40B4-BE49-F238E27FC236}">
                <a16:creationId xmlns:a16="http://schemas.microsoft.com/office/drawing/2014/main" id="{00E6ED94-1135-4B46-8C68-5EADD9B59769}"/>
              </a:ext>
            </a:extLst>
          </p:cNvPr>
          <p:cNvSpPr/>
          <p:nvPr/>
        </p:nvSpPr>
        <p:spPr>
          <a:xfrm>
            <a:off x="6824691" y="5029272"/>
            <a:ext cx="2512335" cy="639864"/>
          </a:xfrm>
          <a:prstGeom prst="rect">
            <a:avLst/>
          </a:prstGeom>
          <a:solidFill>
            <a:srgbClr val="F2F4F4"/>
          </a:solidFill>
          <a:ln>
            <a:noFill/>
          </a:ln>
          <a:effectLst/>
        </p:spPr>
        <p:style>
          <a:lnRef idx="1">
            <a:schemeClr val="accent1"/>
          </a:lnRef>
          <a:fillRef idx="3">
            <a:schemeClr val="accent1"/>
          </a:fillRef>
          <a:effectRef idx="2">
            <a:schemeClr val="accent1"/>
          </a:effectRef>
          <a:fontRef idx="minor">
            <a:schemeClr val="lt1"/>
          </a:fontRef>
        </p:style>
        <p:txBody>
          <a:bodyPr wrap="none" lIns="144000" tIns="48000" rIns="48000" bIns="48000" rtlCol="0" anchor="t"/>
          <a:lstStyle/>
          <a:p>
            <a:endParaRPr kumimoji="1" lang="ja-JP" altLang="en-US" sz="150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endParaRPr>
          </a:p>
        </p:txBody>
      </p:sp>
      <p:cxnSp>
        <p:nvCxnSpPr>
          <p:cNvPr id="12" name="直線矢印コネクタ 11"/>
          <p:cNvCxnSpPr>
            <a:stCxn id="20" idx="0"/>
            <a:endCxn id="63" idx="2"/>
          </p:cNvCxnSpPr>
          <p:nvPr/>
        </p:nvCxnSpPr>
        <p:spPr>
          <a:xfrm flipH="1" flipV="1">
            <a:off x="4925120" y="3409067"/>
            <a:ext cx="538323" cy="916069"/>
          </a:xfrm>
          <a:prstGeom prst="straightConnector1">
            <a:avLst/>
          </a:prstGeom>
          <a:ln>
            <a:tailEnd type="triangle"/>
          </a:ln>
          <a:effectLst/>
        </p:spPr>
        <p:style>
          <a:lnRef idx="2">
            <a:schemeClr val="dk1"/>
          </a:lnRef>
          <a:fillRef idx="0">
            <a:schemeClr val="dk1"/>
          </a:fillRef>
          <a:effectRef idx="1">
            <a:schemeClr val="dk1"/>
          </a:effectRef>
          <a:fontRef idx="minor">
            <a:schemeClr val="tx1"/>
          </a:fontRef>
        </p:style>
      </p:cxnSp>
      <p:cxnSp>
        <p:nvCxnSpPr>
          <p:cNvPr id="77" name="直線矢印コネクタ 76"/>
          <p:cNvCxnSpPr>
            <a:stCxn id="20" idx="0"/>
            <a:endCxn id="22" idx="2"/>
          </p:cNvCxnSpPr>
          <p:nvPr/>
        </p:nvCxnSpPr>
        <p:spPr>
          <a:xfrm flipV="1">
            <a:off x="5463443" y="3409067"/>
            <a:ext cx="0" cy="916069"/>
          </a:xfrm>
          <a:prstGeom prst="straightConnector1">
            <a:avLst/>
          </a:prstGeom>
          <a:ln>
            <a:tailEnd type="triangle"/>
          </a:ln>
          <a:effectLst/>
        </p:spPr>
        <p:style>
          <a:lnRef idx="2">
            <a:schemeClr val="dk1"/>
          </a:lnRef>
          <a:fillRef idx="0">
            <a:schemeClr val="dk1"/>
          </a:fillRef>
          <a:effectRef idx="1">
            <a:schemeClr val="dk1"/>
          </a:effectRef>
          <a:fontRef idx="minor">
            <a:schemeClr val="tx1"/>
          </a:fontRef>
        </p:style>
      </p:cxnSp>
      <p:cxnSp>
        <p:nvCxnSpPr>
          <p:cNvPr id="78" name="直線矢印コネクタ 77"/>
          <p:cNvCxnSpPr>
            <a:stCxn id="20" idx="0"/>
            <a:endCxn id="35" idx="2"/>
          </p:cNvCxnSpPr>
          <p:nvPr/>
        </p:nvCxnSpPr>
        <p:spPr>
          <a:xfrm flipV="1">
            <a:off x="5463442" y="3409067"/>
            <a:ext cx="473747" cy="916069"/>
          </a:xfrm>
          <a:prstGeom prst="straightConnector1">
            <a:avLst/>
          </a:prstGeom>
          <a:ln>
            <a:tailEnd type="triangle"/>
          </a:ln>
          <a:effectLst/>
        </p:spPr>
        <p:style>
          <a:lnRef idx="2">
            <a:schemeClr val="dk1"/>
          </a:lnRef>
          <a:fillRef idx="0">
            <a:schemeClr val="dk1"/>
          </a:fillRef>
          <a:effectRef idx="1">
            <a:schemeClr val="dk1"/>
          </a:effectRef>
          <a:fontRef idx="minor">
            <a:schemeClr val="tx1"/>
          </a:fontRef>
        </p:style>
      </p:cxnSp>
      <p:sp>
        <p:nvSpPr>
          <p:cNvPr id="79" name="正方形/長方形 78">
            <a:extLst>
              <a:ext uri="{FF2B5EF4-FFF2-40B4-BE49-F238E27FC236}">
                <a16:creationId xmlns:a16="http://schemas.microsoft.com/office/drawing/2014/main" id="{00E6ED94-1135-4B46-8C68-5EADD9B59769}"/>
              </a:ext>
            </a:extLst>
          </p:cNvPr>
          <p:cNvSpPr/>
          <p:nvPr/>
        </p:nvSpPr>
        <p:spPr>
          <a:xfrm>
            <a:off x="4166361" y="3924709"/>
            <a:ext cx="1172928" cy="3840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square" lIns="144000" tIns="48000" rIns="48000" bIns="48000" rtlCol="0" anchor="t"/>
          <a:lstStyle/>
          <a:p>
            <a:r>
              <a:rPr kumimoji="1" lang="en-US" altLang="ja-JP" sz="1333"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SSH/RDP</a:t>
            </a:r>
            <a:endParaRPr kumimoji="1" lang="ja-JP" altLang="en-US" sz="1333"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endParaRPr>
          </a:p>
        </p:txBody>
      </p:sp>
      <p:pic>
        <p:nvPicPr>
          <p:cNvPr id="80" name="Graphic 24">
            <a:extLst>
              <a:ext uri="{FF2B5EF4-FFF2-40B4-BE49-F238E27FC236}">
                <a16:creationId xmlns:a16="http://schemas.microsoft.com/office/drawing/2014/main" id="{DD01F647-5021-2945-A1F9-4FD26EC69AC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621849" y="3392283"/>
            <a:ext cx="427931" cy="427931"/>
          </a:xfrm>
          <a:prstGeom prst="rect">
            <a:avLst/>
          </a:prstGeom>
        </p:spPr>
      </p:pic>
      <p:pic>
        <p:nvPicPr>
          <p:cNvPr id="81" name="Graphic 18">
            <a:extLst>
              <a:ext uri="{FF2B5EF4-FFF2-40B4-BE49-F238E27FC236}">
                <a16:creationId xmlns:a16="http://schemas.microsoft.com/office/drawing/2014/main" id="{CA573D26-F2B0-E641-8C44-8CB6051179B5}"/>
              </a:ext>
            </a:extLst>
          </p:cNvPr>
          <p:cNvPicPr>
            <a:picLocks noChangeAspect="1"/>
          </p:cNvPicPr>
          <p:nvPr/>
        </p:nvPicPr>
        <p:blipFill>
          <a:blip r:embed="rId9" cstate="email">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8354259" y="3461137"/>
            <a:ext cx="332362" cy="332362"/>
          </a:xfrm>
          <a:prstGeom prst="rect">
            <a:avLst/>
          </a:prstGeom>
        </p:spPr>
      </p:pic>
      <p:cxnSp>
        <p:nvCxnSpPr>
          <p:cNvPr id="82" name="直線矢印コネクタ 81"/>
          <p:cNvCxnSpPr>
            <a:stCxn id="51" idx="0"/>
            <a:endCxn id="81" idx="2"/>
          </p:cNvCxnSpPr>
          <p:nvPr/>
        </p:nvCxnSpPr>
        <p:spPr>
          <a:xfrm flipV="1">
            <a:off x="8155243" y="3793499"/>
            <a:ext cx="365198" cy="531638"/>
          </a:xfrm>
          <a:prstGeom prst="straightConnector1">
            <a:avLst/>
          </a:prstGeom>
          <a:ln>
            <a:tailEnd type="triangle"/>
          </a:ln>
          <a:effectLst/>
        </p:spPr>
        <p:style>
          <a:lnRef idx="2">
            <a:schemeClr val="dk1"/>
          </a:lnRef>
          <a:fillRef idx="0">
            <a:schemeClr val="dk1"/>
          </a:fillRef>
          <a:effectRef idx="1">
            <a:schemeClr val="dk1"/>
          </a:effectRef>
          <a:fontRef idx="minor">
            <a:schemeClr val="tx1"/>
          </a:fontRef>
        </p:style>
      </p:cxnSp>
      <p:cxnSp>
        <p:nvCxnSpPr>
          <p:cNvPr id="83" name="直線矢印コネクタ 82"/>
          <p:cNvCxnSpPr>
            <a:stCxn id="51" idx="0"/>
            <a:endCxn id="80" idx="2"/>
          </p:cNvCxnSpPr>
          <p:nvPr/>
        </p:nvCxnSpPr>
        <p:spPr>
          <a:xfrm flipH="1" flipV="1">
            <a:off x="7835814" y="3820214"/>
            <a:ext cx="319429" cy="504923"/>
          </a:xfrm>
          <a:prstGeom prst="straightConnector1">
            <a:avLst/>
          </a:prstGeom>
          <a:ln>
            <a:tailEnd type="triangle"/>
          </a:ln>
          <a:effectLst/>
        </p:spPr>
        <p:style>
          <a:lnRef idx="2">
            <a:schemeClr val="dk1"/>
          </a:lnRef>
          <a:fillRef idx="0">
            <a:schemeClr val="dk1"/>
          </a:fillRef>
          <a:effectRef idx="1">
            <a:schemeClr val="dk1"/>
          </a:effectRef>
          <a:fontRef idx="minor">
            <a:schemeClr val="tx1"/>
          </a:fontRef>
        </p:style>
      </p:cxnSp>
      <p:cxnSp>
        <p:nvCxnSpPr>
          <p:cNvPr id="85" name="直線矢印コネクタ 84"/>
          <p:cNvCxnSpPr>
            <a:stCxn id="80" idx="0"/>
            <a:endCxn id="66" idx="2"/>
          </p:cNvCxnSpPr>
          <p:nvPr/>
        </p:nvCxnSpPr>
        <p:spPr>
          <a:xfrm flipH="1" flipV="1">
            <a:off x="7680472" y="3173136"/>
            <a:ext cx="155342" cy="219147"/>
          </a:xfrm>
          <a:prstGeom prst="straightConnector1">
            <a:avLst/>
          </a:prstGeom>
          <a:ln w="12700">
            <a:tailEnd type="triangle" w="sm" len="sm"/>
          </a:ln>
          <a:effectLst/>
        </p:spPr>
        <p:style>
          <a:lnRef idx="2">
            <a:schemeClr val="dk1"/>
          </a:lnRef>
          <a:fillRef idx="0">
            <a:schemeClr val="dk1"/>
          </a:fillRef>
          <a:effectRef idx="1">
            <a:schemeClr val="dk1"/>
          </a:effectRef>
          <a:fontRef idx="minor">
            <a:schemeClr val="tx1"/>
          </a:fontRef>
        </p:style>
      </p:cxnSp>
      <p:cxnSp>
        <p:nvCxnSpPr>
          <p:cNvPr id="88" name="直線矢印コネクタ 87"/>
          <p:cNvCxnSpPr>
            <a:stCxn id="80" idx="0"/>
            <a:endCxn id="64" idx="2"/>
          </p:cNvCxnSpPr>
          <p:nvPr/>
        </p:nvCxnSpPr>
        <p:spPr>
          <a:xfrm flipV="1">
            <a:off x="7835814" y="3173136"/>
            <a:ext cx="376728" cy="219147"/>
          </a:xfrm>
          <a:prstGeom prst="straightConnector1">
            <a:avLst/>
          </a:prstGeom>
          <a:ln w="12700">
            <a:tailEnd type="triangle" w="sm" len="sm"/>
          </a:ln>
          <a:effectLst/>
        </p:spPr>
        <p:style>
          <a:lnRef idx="2">
            <a:schemeClr val="dk1"/>
          </a:lnRef>
          <a:fillRef idx="0">
            <a:schemeClr val="dk1"/>
          </a:fillRef>
          <a:effectRef idx="1">
            <a:schemeClr val="dk1"/>
          </a:effectRef>
          <a:fontRef idx="minor">
            <a:schemeClr val="tx1"/>
          </a:fontRef>
        </p:style>
      </p:cxnSp>
      <p:cxnSp>
        <p:nvCxnSpPr>
          <p:cNvPr id="91" name="直線矢印コネクタ 90"/>
          <p:cNvCxnSpPr>
            <a:stCxn id="80" idx="0"/>
            <a:endCxn id="65" idx="2"/>
          </p:cNvCxnSpPr>
          <p:nvPr/>
        </p:nvCxnSpPr>
        <p:spPr>
          <a:xfrm flipV="1">
            <a:off x="7835814" y="3173136"/>
            <a:ext cx="856728" cy="219147"/>
          </a:xfrm>
          <a:prstGeom prst="straightConnector1">
            <a:avLst/>
          </a:prstGeom>
          <a:ln w="12700">
            <a:tailEnd type="triangle" w="sm" len="sm"/>
          </a:ln>
          <a:effectLst/>
        </p:spPr>
        <p:style>
          <a:lnRef idx="2">
            <a:schemeClr val="dk1"/>
          </a:lnRef>
          <a:fillRef idx="0">
            <a:schemeClr val="dk1"/>
          </a:fillRef>
          <a:effectRef idx="1">
            <a:schemeClr val="dk1"/>
          </a:effectRef>
          <a:fontRef idx="minor">
            <a:schemeClr val="tx1"/>
          </a:fontRef>
        </p:style>
      </p:cxnSp>
      <p:cxnSp>
        <p:nvCxnSpPr>
          <p:cNvPr id="94" name="直線矢印コネクタ 93"/>
          <p:cNvCxnSpPr>
            <a:stCxn id="81" idx="0"/>
            <a:endCxn id="65" idx="2"/>
          </p:cNvCxnSpPr>
          <p:nvPr/>
        </p:nvCxnSpPr>
        <p:spPr>
          <a:xfrm flipV="1">
            <a:off x="8520440" y="3173136"/>
            <a:ext cx="172102" cy="288000"/>
          </a:xfrm>
          <a:prstGeom prst="straightConnector1">
            <a:avLst/>
          </a:prstGeom>
          <a:ln w="12700">
            <a:tailEnd type="triangle" w="sm" len="sm"/>
          </a:ln>
          <a:effectLst/>
        </p:spPr>
        <p:style>
          <a:lnRef idx="2">
            <a:schemeClr val="dk1"/>
          </a:lnRef>
          <a:fillRef idx="0">
            <a:schemeClr val="dk1"/>
          </a:fillRef>
          <a:effectRef idx="1">
            <a:schemeClr val="dk1"/>
          </a:effectRef>
          <a:fontRef idx="minor">
            <a:schemeClr val="tx1"/>
          </a:fontRef>
        </p:style>
      </p:cxnSp>
      <p:cxnSp>
        <p:nvCxnSpPr>
          <p:cNvPr id="97" name="直線矢印コネクタ 96"/>
          <p:cNvCxnSpPr>
            <a:stCxn id="81" idx="0"/>
            <a:endCxn id="64" idx="2"/>
          </p:cNvCxnSpPr>
          <p:nvPr/>
        </p:nvCxnSpPr>
        <p:spPr>
          <a:xfrm flipH="1" flipV="1">
            <a:off x="8212542" y="3173136"/>
            <a:ext cx="307898" cy="288000"/>
          </a:xfrm>
          <a:prstGeom prst="straightConnector1">
            <a:avLst/>
          </a:prstGeom>
          <a:ln w="12700">
            <a:tailEnd type="triangle" w="sm" len="sm"/>
          </a:ln>
          <a:effectLst/>
        </p:spPr>
        <p:style>
          <a:lnRef idx="2">
            <a:schemeClr val="dk1"/>
          </a:lnRef>
          <a:fillRef idx="0">
            <a:schemeClr val="dk1"/>
          </a:fillRef>
          <a:effectRef idx="1">
            <a:schemeClr val="dk1"/>
          </a:effectRef>
          <a:fontRef idx="minor">
            <a:schemeClr val="tx1"/>
          </a:fontRef>
        </p:style>
      </p:cxnSp>
      <p:cxnSp>
        <p:nvCxnSpPr>
          <p:cNvPr id="100" name="直線矢印コネクタ 99"/>
          <p:cNvCxnSpPr>
            <a:stCxn id="81" idx="0"/>
            <a:endCxn id="66" idx="2"/>
          </p:cNvCxnSpPr>
          <p:nvPr/>
        </p:nvCxnSpPr>
        <p:spPr>
          <a:xfrm flipH="1" flipV="1">
            <a:off x="7680472" y="3173136"/>
            <a:ext cx="839968" cy="288000"/>
          </a:xfrm>
          <a:prstGeom prst="straightConnector1">
            <a:avLst/>
          </a:prstGeom>
          <a:ln w="12700">
            <a:tailEnd type="triangle" w="sm" len="sm"/>
          </a:ln>
          <a:effectLst/>
        </p:spPr>
        <p:style>
          <a:lnRef idx="2">
            <a:schemeClr val="dk1"/>
          </a:lnRef>
          <a:fillRef idx="0">
            <a:schemeClr val="dk1"/>
          </a:fillRef>
          <a:effectRef idx="1">
            <a:schemeClr val="dk1"/>
          </a:effectRef>
          <a:fontRef idx="minor">
            <a:schemeClr val="tx1"/>
          </a:fontRef>
        </p:style>
      </p:cxnSp>
      <p:sp>
        <p:nvSpPr>
          <p:cNvPr id="103" name="正方形/長方形 102">
            <a:extLst>
              <a:ext uri="{FF2B5EF4-FFF2-40B4-BE49-F238E27FC236}">
                <a16:creationId xmlns:a16="http://schemas.microsoft.com/office/drawing/2014/main" id="{00E6ED94-1135-4B46-8C68-5EADD9B59769}"/>
              </a:ext>
            </a:extLst>
          </p:cNvPr>
          <p:cNvSpPr/>
          <p:nvPr/>
        </p:nvSpPr>
        <p:spPr>
          <a:xfrm>
            <a:off x="8583185" y="3153178"/>
            <a:ext cx="1199798" cy="3840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square" lIns="144000" tIns="48000" rIns="48000" bIns="48000" rtlCol="0" anchor="t"/>
          <a:lstStyle/>
          <a:p>
            <a:r>
              <a:rPr kumimoji="1" lang="en-US" altLang="ja-JP" sz="1333"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SSH/RDP</a:t>
            </a:r>
            <a:endParaRPr kumimoji="1" lang="ja-JP" altLang="en-US" sz="1333"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endParaRPr>
          </a:p>
        </p:txBody>
      </p:sp>
      <p:sp>
        <p:nvSpPr>
          <p:cNvPr id="104" name="正方形/長方形 103">
            <a:extLst>
              <a:ext uri="{FF2B5EF4-FFF2-40B4-BE49-F238E27FC236}">
                <a16:creationId xmlns:a16="http://schemas.microsoft.com/office/drawing/2014/main" id="{00E6ED94-1135-4B46-8C68-5EADD9B59769}"/>
              </a:ext>
            </a:extLst>
          </p:cNvPr>
          <p:cNvSpPr/>
          <p:nvPr/>
        </p:nvSpPr>
        <p:spPr>
          <a:xfrm>
            <a:off x="8279397" y="4000667"/>
            <a:ext cx="1240580" cy="3840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square" lIns="144000" tIns="48000" rIns="48000" bIns="48000" rtlCol="0" anchor="t"/>
          <a:lstStyle/>
          <a:p>
            <a:r>
              <a:rPr kumimoji="1" lang="ja-JP" altLang="en-US" sz="1333"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ブラウザ </a:t>
            </a:r>
            <a:r>
              <a:rPr kumimoji="1" lang="en-US" altLang="ja-JP" sz="1333"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or</a:t>
            </a:r>
            <a:br>
              <a:rPr kumimoji="1" lang="en-US" altLang="ja-JP" sz="1333"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br>
            <a:r>
              <a:rPr kumimoji="1" lang="ja-JP" altLang="en-US" sz="1333"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クライアント</a:t>
            </a:r>
          </a:p>
        </p:txBody>
      </p:sp>
      <p:sp>
        <p:nvSpPr>
          <p:cNvPr id="105" name="正方形/長方形 104">
            <a:extLst>
              <a:ext uri="{FF2B5EF4-FFF2-40B4-BE49-F238E27FC236}">
                <a16:creationId xmlns:a16="http://schemas.microsoft.com/office/drawing/2014/main" id="{00E6ED94-1135-4B46-8C68-5EADD9B59769}"/>
              </a:ext>
            </a:extLst>
          </p:cNvPr>
          <p:cNvSpPr/>
          <p:nvPr/>
        </p:nvSpPr>
        <p:spPr>
          <a:xfrm>
            <a:off x="6933605" y="4000667"/>
            <a:ext cx="1129248" cy="3840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square" lIns="144000" tIns="48000" rIns="48000" bIns="48000" rtlCol="0" anchor="t"/>
          <a:lstStyle/>
          <a:p>
            <a:r>
              <a:rPr kumimoji="1" lang="en-US" altLang="ja-JP" sz="1333"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SSH/RDP</a:t>
            </a:r>
            <a:endParaRPr kumimoji="1" lang="ja-JP" altLang="en-US" sz="1333"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endParaRPr>
          </a:p>
        </p:txBody>
      </p:sp>
      <p:sp>
        <p:nvSpPr>
          <p:cNvPr id="106" name="正方形/長方形 105">
            <a:extLst>
              <a:ext uri="{FF2B5EF4-FFF2-40B4-BE49-F238E27FC236}">
                <a16:creationId xmlns:a16="http://schemas.microsoft.com/office/drawing/2014/main" id="{00E6ED94-1135-4B46-8C68-5EADD9B59769}"/>
              </a:ext>
            </a:extLst>
          </p:cNvPr>
          <p:cNvSpPr/>
          <p:nvPr/>
        </p:nvSpPr>
        <p:spPr>
          <a:xfrm>
            <a:off x="6824691" y="5093136"/>
            <a:ext cx="2512335" cy="1047033"/>
          </a:xfrm>
          <a:prstGeom prst="rect">
            <a:avLst/>
          </a:prstGeom>
          <a:solidFill>
            <a:srgbClr val="F2F4F4"/>
          </a:solidFill>
          <a:ln>
            <a:noFill/>
          </a:ln>
          <a:effectLst/>
        </p:spPr>
        <p:style>
          <a:lnRef idx="1">
            <a:schemeClr val="accent1"/>
          </a:lnRef>
          <a:fillRef idx="3">
            <a:schemeClr val="accent1"/>
          </a:fillRef>
          <a:effectRef idx="2">
            <a:schemeClr val="accent1"/>
          </a:effectRef>
          <a:fontRef idx="minor">
            <a:schemeClr val="lt1"/>
          </a:fontRef>
        </p:style>
        <p:txBody>
          <a:bodyPr wrap="square" lIns="144000" tIns="48000" rIns="48000" bIns="48000" rtlCol="0" anchor="t"/>
          <a:lstStyle/>
          <a:p>
            <a:r>
              <a:rPr kumimoji="1" lang="ja-JP" altLang="en-US" sz="150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対象インスタンスに到達可能な位置に踏み台を配置する。踏み台の維持管理が必要となる</a:t>
            </a:r>
          </a:p>
        </p:txBody>
      </p:sp>
      <p:sp>
        <p:nvSpPr>
          <p:cNvPr id="107" name="正方形/長方形 106">
            <a:extLst>
              <a:ext uri="{FF2B5EF4-FFF2-40B4-BE49-F238E27FC236}">
                <a16:creationId xmlns:a16="http://schemas.microsoft.com/office/drawing/2014/main" id="{00E6ED94-1135-4B46-8C68-5EADD9B59769}"/>
              </a:ext>
            </a:extLst>
          </p:cNvPr>
          <p:cNvSpPr/>
          <p:nvPr/>
        </p:nvSpPr>
        <p:spPr>
          <a:xfrm>
            <a:off x="9428968" y="5093136"/>
            <a:ext cx="2512335" cy="1047033"/>
          </a:xfrm>
          <a:prstGeom prst="rect">
            <a:avLst/>
          </a:prstGeom>
          <a:solidFill>
            <a:srgbClr val="F2F4F4"/>
          </a:solidFill>
          <a:ln>
            <a:noFill/>
          </a:ln>
          <a:effectLst/>
        </p:spPr>
        <p:style>
          <a:lnRef idx="1">
            <a:schemeClr val="accent1"/>
          </a:lnRef>
          <a:fillRef idx="3">
            <a:schemeClr val="accent1"/>
          </a:fillRef>
          <a:effectRef idx="2">
            <a:schemeClr val="accent1"/>
          </a:effectRef>
          <a:fontRef idx="minor">
            <a:schemeClr val="lt1"/>
          </a:fontRef>
        </p:style>
        <p:txBody>
          <a:bodyPr wrap="square" lIns="144000" tIns="48000" rIns="48000" bIns="48000" rtlCol="0" anchor="t"/>
          <a:lstStyle/>
          <a:p>
            <a:r>
              <a:rPr kumimoji="1" lang="ja-JP" altLang="en-US" sz="150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マネジメントコンソールから</a:t>
            </a:r>
            <a:r>
              <a:rPr kumimoji="1" lang="en-US" altLang="ja-JP" sz="150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Systems</a:t>
            </a:r>
            <a:r>
              <a:rPr kumimoji="1" lang="ja-JP" altLang="en-US" sz="150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 </a:t>
            </a:r>
            <a:r>
              <a:rPr kumimoji="1" lang="en-US" altLang="ja-JP" sz="150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Manager</a:t>
            </a:r>
            <a:r>
              <a:rPr kumimoji="1" lang="ja-JP" altLang="en-US" sz="150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の</a:t>
            </a:r>
            <a:r>
              <a:rPr kumimoji="1" lang="en-US" altLang="ja-JP" sz="150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Session</a:t>
            </a:r>
            <a:r>
              <a:rPr kumimoji="1" lang="ja-JP" altLang="en-US" sz="150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 </a:t>
            </a:r>
            <a:r>
              <a:rPr kumimoji="1" lang="en-US" altLang="ja-JP" sz="150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Manager (</a:t>
            </a:r>
            <a:r>
              <a:rPr kumimoji="1" lang="ja-JP" altLang="en-US" sz="150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または</a:t>
            </a:r>
            <a:r>
              <a:rPr kumimoji="1" lang="en-US" altLang="ja-JP" sz="150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 Fleet Manager) </a:t>
            </a:r>
            <a:r>
              <a:rPr kumimoji="1" lang="ja-JP" altLang="en-US" sz="150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を使用</a:t>
            </a:r>
            <a:endParaRPr kumimoji="1" lang="en-US" altLang="ja-JP" sz="150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endParaRPr>
          </a:p>
        </p:txBody>
      </p:sp>
      <p:pic>
        <p:nvPicPr>
          <p:cNvPr id="108" name="Graphic 71">
            <a:extLst>
              <a:ext uri="{FF2B5EF4-FFF2-40B4-BE49-F238E27FC236}">
                <a16:creationId xmlns:a16="http://schemas.microsoft.com/office/drawing/2014/main" id="{1B7A9C64-4601-C44B-98CA-6AE6E2092510}"/>
              </a:ext>
            </a:extLst>
          </p:cNvPr>
          <p:cNvPicPr>
            <a:picLocks noChangeAspect="1"/>
          </p:cNvPicPr>
          <p:nvPr/>
        </p:nvPicPr>
        <p:blipFill>
          <a:blip r:embed="rId11" cstate="email">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10605505" y="3442979"/>
            <a:ext cx="402158" cy="402158"/>
          </a:xfrm>
          <a:prstGeom prst="rect">
            <a:avLst/>
          </a:prstGeom>
        </p:spPr>
      </p:pic>
      <p:cxnSp>
        <p:nvCxnSpPr>
          <p:cNvPr id="109" name="直線矢印コネクタ 108"/>
          <p:cNvCxnSpPr>
            <a:stCxn id="108" idx="0"/>
            <a:endCxn id="69" idx="2"/>
          </p:cNvCxnSpPr>
          <p:nvPr/>
        </p:nvCxnSpPr>
        <p:spPr>
          <a:xfrm flipH="1" flipV="1">
            <a:off x="10331814" y="3217067"/>
            <a:ext cx="474771" cy="225912"/>
          </a:xfrm>
          <a:prstGeom prst="straightConnector1">
            <a:avLst/>
          </a:prstGeom>
          <a:ln w="12700">
            <a:tailEnd type="triangle" w="sm" len="sm"/>
          </a:ln>
          <a:effectLst/>
        </p:spPr>
        <p:style>
          <a:lnRef idx="2">
            <a:schemeClr val="dk1"/>
          </a:lnRef>
          <a:fillRef idx="0">
            <a:schemeClr val="dk1"/>
          </a:fillRef>
          <a:effectRef idx="1">
            <a:schemeClr val="dk1"/>
          </a:effectRef>
          <a:fontRef idx="minor">
            <a:schemeClr val="tx1"/>
          </a:fontRef>
        </p:style>
      </p:cxnSp>
      <p:cxnSp>
        <p:nvCxnSpPr>
          <p:cNvPr id="112" name="直線矢印コネクタ 111"/>
          <p:cNvCxnSpPr>
            <a:stCxn id="108" idx="0"/>
            <a:endCxn id="67" idx="2"/>
          </p:cNvCxnSpPr>
          <p:nvPr/>
        </p:nvCxnSpPr>
        <p:spPr>
          <a:xfrm flipV="1">
            <a:off x="10806584" y="3217067"/>
            <a:ext cx="0" cy="225912"/>
          </a:xfrm>
          <a:prstGeom prst="straightConnector1">
            <a:avLst/>
          </a:prstGeom>
          <a:ln w="12700">
            <a:tailEnd type="triangle" w="sm" len="sm"/>
          </a:ln>
          <a:effectLst/>
        </p:spPr>
        <p:style>
          <a:lnRef idx="2">
            <a:schemeClr val="dk1"/>
          </a:lnRef>
          <a:fillRef idx="0">
            <a:schemeClr val="dk1"/>
          </a:fillRef>
          <a:effectRef idx="1">
            <a:schemeClr val="dk1"/>
          </a:effectRef>
          <a:fontRef idx="minor">
            <a:schemeClr val="tx1"/>
          </a:fontRef>
        </p:style>
      </p:cxnSp>
      <p:cxnSp>
        <p:nvCxnSpPr>
          <p:cNvPr id="115" name="直線矢印コネクタ 114"/>
          <p:cNvCxnSpPr>
            <a:stCxn id="108" idx="0"/>
            <a:endCxn id="68" idx="2"/>
          </p:cNvCxnSpPr>
          <p:nvPr/>
        </p:nvCxnSpPr>
        <p:spPr>
          <a:xfrm flipV="1">
            <a:off x="10806585" y="3217067"/>
            <a:ext cx="485229" cy="225912"/>
          </a:xfrm>
          <a:prstGeom prst="straightConnector1">
            <a:avLst/>
          </a:prstGeom>
          <a:ln w="12700">
            <a:tailEnd type="triangle" w="sm" len="sm"/>
          </a:ln>
          <a:effectLst/>
        </p:spPr>
        <p:style>
          <a:lnRef idx="2">
            <a:schemeClr val="dk1"/>
          </a:lnRef>
          <a:fillRef idx="0">
            <a:schemeClr val="dk1"/>
          </a:fillRef>
          <a:effectRef idx="1">
            <a:schemeClr val="dk1"/>
          </a:effectRef>
          <a:fontRef idx="minor">
            <a:schemeClr val="tx1"/>
          </a:fontRef>
        </p:style>
      </p:cxnSp>
      <p:cxnSp>
        <p:nvCxnSpPr>
          <p:cNvPr id="118" name="直線矢印コネクタ 117"/>
          <p:cNvCxnSpPr>
            <a:stCxn id="58" idx="0"/>
            <a:endCxn id="108" idx="2"/>
          </p:cNvCxnSpPr>
          <p:nvPr/>
        </p:nvCxnSpPr>
        <p:spPr>
          <a:xfrm flipV="1">
            <a:off x="10806584" y="3845136"/>
            <a:ext cx="0" cy="480000"/>
          </a:xfrm>
          <a:prstGeom prst="straightConnector1">
            <a:avLst/>
          </a:prstGeom>
          <a:ln>
            <a:tailEnd type="triangle"/>
          </a:ln>
          <a:effectLst/>
        </p:spPr>
        <p:style>
          <a:lnRef idx="2">
            <a:schemeClr val="dk1"/>
          </a:lnRef>
          <a:fillRef idx="0">
            <a:schemeClr val="dk1"/>
          </a:fillRef>
          <a:effectRef idx="1">
            <a:schemeClr val="dk1"/>
          </a:effectRef>
          <a:fontRef idx="minor">
            <a:schemeClr val="tx1"/>
          </a:fontRef>
        </p:style>
      </p:cxnSp>
      <p:sp>
        <p:nvSpPr>
          <p:cNvPr id="121" name="正方形/長方形 120">
            <a:extLst>
              <a:ext uri="{FF2B5EF4-FFF2-40B4-BE49-F238E27FC236}">
                <a16:creationId xmlns:a16="http://schemas.microsoft.com/office/drawing/2014/main" id="{00E6ED94-1135-4B46-8C68-5EADD9B59769}"/>
              </a:ext>
            </a:extLst>
          </p:cNvPr>
          <p:cNvSpPr/>
          <p:nvPr/>
        </p:nvSpPr>
        <p:spPr>
          <a:xfrm>
            <a:off x="10796111" y="4000667"/>
            <a:ext cx="983815" cy="3840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square" lIns="144000" tIns="48000" rIns="48000" bIns="48000" rtlCol="0" anchor="t"/>
          <a:lstStyle/>
          <a:p>
            <a:r>
              <a:rPr kumimoji="1" lang="ja-JP" altLang="en-US" sz="1333">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ブラウザ</a:t>
            </a:r>
            <a:br>
              <a:rPr kumimoji="1" lang="en-US" altLang="ja-JP" sz="1333"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br>
            <a:r>
              <a:rPr kumimoji="1" lang="en-US" altLang="ja-JP" sz="1333"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or CLI</a:t>
            </a:r>
            <a:endParaRPr kumimoji="1" lang="ja-JP" altLang="en-US" sz="1333"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endParaRPr>
          </a:p>
        </p:txBody>
      </p:sp>
      <p:pic>
        <p:nvPicPr>
          <p:cNvPr id="59" name="Graphic 58">
            <a:extLst>
              <a:ext uri="{FF2B5EF4-FFF2-40B4-BE49-F238E27FC236}">
                <a16:creationId xmlns:a16="http://schemas.microsoft.com/office/drawing/2014/main" id="{E4660519-145C-2A4B-BDEC-08EDEC565927}"/>
              </a:ext>
            </a:extLst>
          </p:cNvPr>
          <p:cNvPicPr>
            <a:picLocks noChangeAspect="1"/>
          </p:cNvPicPr>
          <p:nvPr/>
        </p:nvPicPr>
        <p:blipFill>
          <a:blip r:embed="rId13" cstate="email">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11088001" y="3429001"/>
            <a:ext cx="411695" cy="411695"/>
          </a:xfrm>
          <a:prstGeom prst="rect">
            <a:avLst/>
          </a:prstGeom>
        </p:spPr>
      </p:pic>
      <p:sp>
        <p:nvSpPr>
          <p:cNvPr id="2" name="テキスト ボックス 2">
            <a:extLst>
              <a:ext uri="{FF2B5EF4-FFF2-40B4-BE49-F238E27FC236}">
                <a16:creationId xmlns:a16="http://schemas.microsoft.com/office/drawing/2014/main" id="{110C86BB-B8D4-70E8-6DD3-D90D49A5C5BF}"/>
              </a:ext>
            </a:extLst>
          </p:cNvPr>
          <p:cNvSpPr txBox="1"/>
          <p:nvPr/>
        </p:nvSpPr>
        <p:spPr>
          <a:xfrm>
            <a:off x="10607211" y="0"/>
            <a:ext cx="1584789" cy="369332"/>
          </a:xfrm>
          <a:prstGeom prst="rect">
            <a:avLst/>
          </a:prstGeom>
          <a:noFill/>
        </p:spPr>
        <p:txBody>
          <a:bodyPr wrap="square" anchor="ctr">
            <a:spAutoFit/>
          </a:bodyPr>
          <a:lstStyle/>
          <a:p>
            <a:pPr algn="ctr"/>
            <a:r>
              <a:rPr lang="en-US" altLang="ja-JP" sz="1800" b="0" i="0" dirty="0">
                <a:solidFill>
                  <a:schemeClr val="bg1">
                    <a:lumMod val="50000"/>
                  </a:schemeClr>
                </a:solidFill>
                <a:effectLst/>
                <a:latin typeface="Meiryo" panose="020B0604030504040204" pitchFamily="34" charset="-128"/>
                <a:ea typeface="Meiryo" panose="020B0604030504040204" pitchFamily="34" charset="-128"/>
              </a:rPr>
              <a:t>SEC06-BP05</a:t>
            </a:r>
            <a:endParaRPr lang="ja-JP" altLang="en-US">
              <a:solidFill>
                <a:schemeClr val="bg1">
                  <a:lumMod val="50000"/>
                </a:schemeClr>
              </a:solidFill>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83379562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7">
            <a:extLst>
              <a:ext uri="{FF2B5EF4-FFF2-40B4-BE49-F238E27FC236}">
                <a16:creationId xmlns:a16="http://schemas.microsoft.com/office/drawing/2014/main" id="{CC8229AD-AAA9-084D-9C94-DC06BA23F858}"/>
              </a:ext>
            </a:extLst>
          </p:cNvPr>
          <p:cNvSpPr/>
          <p:nvPr/>
        </p:nvSpPr>
        <p:spPr>
          <a:xfrm>
            <a:off x="8926267" y="1415118"/>
            <a:ext cx="1969733" cy="1058182"/>
          </a:xfrm>
          <a:prstGeom prst="rect">
            <a:avLst/>
          </a:prstGeom>
          <a:solidFill>
            <a:srgbClr val="007CBC">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451104"/>
          <a:lstStyle/>
          <a:p>
            <a:pPr>
              <a:defRPr/>
            </a:pPr>
            <a:r>
              <a:rPr lang="en-US" sz="1667" dirty="0">
                <a:solidFill>
                  <a:srgbClr val="5B9CD5"/>
                </a:solidFill>
                <a:latin typeface="Meiryo" panose="020B0604030504040204" pitchFamily="34" charset="-128"/>
                <a:ea typeface="Meiryo" panose="020B0604030504040204" pitchFamily="34" charset="-128"/>
                <a:cs typeface="Arial" panose="020B0604020202020204" pitchFamily="34" charset="0"/>
              </a:rPr>
              <a:t>Private subnet</a:t>
            </a:r>
          </a:p>
        </p:txBody>
      </p:sp>
      <p:sp>
        <p:nvSpPr>
          <p:cNvPr id="28" name="Rectangle 12">
            <a:extLst>
              <a:ext uri="{FF2B5EF4-FFF2-40B4-BE49-F238E27FC236}">
                <a16:creationId xmlns:a16="http://schemas.microsoft.com/office/drawing/2014/main" id="{3F9E05CD-115A-6141-866D-C688012305A6}"/>
              </a:ext>
            </a:extLst>
          </p:cNvPr>
          <p:cNvSpPr/>
          <p:nvPr/>
        </p:nvSpPr>
        <p:spPr>
          <a:xfrm>
            <a:off x="4080002" y="1415118"/>
            <a:ext cx="1969733" cy="1099385"/>
          </a:xfrm>
          <a:prstGeom prst="rect">
            <a:avLst/>
          </a:prstGeom>
          <a:solidFill>
            <a:srgbClr val="1D8900">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451104"/>
          <a:lstStyle/>
          <a:p>
            <a:pPr>
              <a:defRPr/>
            </a:pPr>
            <a:r>
              <a:rPr lang="en-US" sz="1667" dirty="0">
                <a:solidFill>
                  <a:srgbClr val="1E8900"/>
                </a:solidFill>
                <a:latin typeface="Meiryo" panose="020B0604030504040204" pitchFamily="34" charset="-128"/>
                <a:ea typeface="Meiryo" panose="020B0604030504040204" pitchFamily="34" charset="-128"/>
                <a:cs typeface="Arial" panose="020B0604020202020204" pitchFamily="34" charset="0"/>
              </a:rPr>
              <a:t>Public subnet</a:t>
            </a:r>
          </a:p>
        </p:txBody>
      </p:sp>
      <p:pic>
        <p:nvPicPr>
          <p:cNvPr id="29" name="Graphic 13">
            <a:extLst>
              <a:ext uri="{FF2B5EF4-FFF2-40B4-BE49-F238E27FC236}">
                <a16:creationId xmlns:a16="http://schemas.microsoft.com/office/drawing/2014/main" id="{28E7DFAA-9A07-C941-8996-FA915196F4AE}"/>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4080000" y="1415119"/>
            <a:ext cx="364067" cy="366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タイトル 1">
            <a:extLst>
              <a:ext uri="{FF2B5EF4-FFF2-40B4-BE49-F238E27FC236}">
                <a16:creationId xmlns:a16="http://schemas.microsoft.com/office/drawing/2014/main" id="{4FDB50AC-E3C8-254A-9581-A4DDECBB4416}"/>
              </a:ext>
            </a:extLst>
          </p:cNvPr>
          <p:cNvSpPr>
            <a:spLocks noGrp="1"/>
          </p:cNvSpPr>
          <p:nvPr>
            <p:ph type="title"/>
          </p:nvPr>
        </p:nvSpPr>
        <p:spPr/>
        <p:txBody>
          <a:bodyPr/>
          <a:lstStyle/>
          <a:p>
            <a:r>
              <a:rPr lang="ja-JP" altLang="en-US" b="1">
                <a:gradFill>
                  <a:gsLst>
                    <a:gs pos="0">
                      <a:schemeClr val="tx1">
                        <a:lumMod val="75000"/>
                      </a:schemeClr>
                    </a:gs>
                    <a:gs pos="100000">
                      <a:schemeClr val="tx1">
                        <a:lumMod val="75000"/>
                      </a:schemeClr>
                    </a:gs>
                  </a:gsLst>
                  <a:lin ang="16200000" scaled="0"/>
                </a:gradFill>
              </a:rPr>
              <a:t>参考</a:t>
            </a:r>
            <a:r>
              <a:rPr lang="en-US" altLang="ja-JP" b="1" dirty="0">
                <a:gradFill>
                  <a:gsLst>
                    <a:gs pos="0">
                      <a:schemeClr val="tx1">
                        <a:lumMod val="75000"/>
                      </a:schemeClr>
                    </a:gs>
                    <a:gs pos="100000">
                      <a:schemeClr val="tx1">
                        <a:lumMod val="75000"/>
                      </a:schemeClr>
                    </a:gs>
                  </a:gsLst>
                  <a:lin ang="16200000" scaled="0"/>
                </a:gradFill>
              </a:rPr>
              <a:t>: </a:t>
            </a:r>
            <a:r>
              <a:rPr kumimoji="1" lang="ja-JP" altLang="en-US" b="1"/>
              <a:t>踏み台</a:t>
            </a:r>
            <a:r>
              <a:rPr kumimoji="1" lang="ja-JP" altLang="en-US" b="1" dirty="0"/>
              <a:t>サーバに</a:t>
            </a:r>
            <a:r>
              <a:rPr kumimoji="1" lang="ja-JP" altLang="en-US" b="1"/>
              <a:t>よるアクセス</a:t>
            </a:r>
            <a:endParaRPr kumimoji="1" lang="ja-JP" altLang="en-US" b="1" dirty="0"/>
          </a:p>
        </p:txBody>
      </p:sp>
      <p:sp>
        <p:nvSpPr>
          <p:cNvPr id="3" name="スライド番号プレースホルダー 2"/>
          <p:cNvSpPr>
            <a:spLocks noGrp="1"/>
          </p:cNvSpPr>
          <p:nvPr>
            <p:ph type="sldNum" sz="quarter" idx="4294967295"/>
          </p:nvPr>
        </p:nvSpPr>
        <p:spPr>
          <a:xfrm>
            <a:off x="11324167" y="8460053"/>
            <a:ext cx="867833" cy="486833"/>
          </a:xfrm>
          <a:prstGeom prst="rect">
            <a:avLst/>
          </a:prstGeom>
        </p:spPr>
        <p:txBody>
          <a:bodyPr vert="horz" lIns="121920" tIns="60960" rIns="121920" bIns="60960" rtlCol="0" anchor="ctr"/>
          <a:lstStyle>
            <a:defPPr>
              <a:defRPr lang="ja-JP"/>
            </a:defPPr>
            <a:lvl1pPr marL="0" algn="r" defTabSz="1219151" rtl="0" eaLnBrk="1" latinLnBrk="0" hangingPunct="1">
              <a:defRPr kumimoji="1" sz="2133" kern="1200">
                <a:solidFill>
                  <a:schemeClr val="bg1">
                    <a:lumMod val="10000"/>
                  </a:schemeClr>
                </a:solidFill>
                <a:latin typeface="+mn-lt"/>
                <a:ea typeface="+mn-ea"/>
                <a:cs typeface="+mn-cs"/>
              </a:defRPr>
            </a:lvl1pPr>
            <a:lvl2pPr marL="609576" algn="l" defTabSz="1219151" rtl="0" eaLnBrk="1" latinLnBrk="0" hangingPunct="1">
              <a:defRPr kumimoji="1" sz="2400" kern="1200">
                <a:solidFill>
                  <a:schemeClr val="tx1"/>
                </a:solidFill>
                <a:latin typeface="+mn-lt"/>
                <a:ea typeface="+mn-ea"/>
                <a:cs typeface="+mn-cs"/>
              </a:defRPr>
            </a:lvl2pPr>
            <a:lvl3pPr marL="1219151" algn="l" defTabSz="1219151" rtl="0" eaLnBrk="1" latinLnBrk="0" hangingPunct="1">
              <a:defRPr kumimoji="1" sz="2400" kern="1200">
                <a:solidFill>
                  <a:schemeClr val="tx1"/>
                </a:solidFill>
                <a:latin typeface="+mn-lt"/>
                <a:ea typeface="+mn-ea"/>
                <a:cs typeface="+mn-cs"/>
              </a:defRPr>
            </a:lvl3pPr>
            <a:lvl4pPr marL="1828727" algn="l" defTabSz="1219151" rtl="0" eaLnBrk="1" latinLnBrk="0" hangingPunct="1">
              <a:defRPr kumimoji="1" sz="2400" kern="1200">
                <a:solidFill>
                  <a:schemeClr val="tx1"/>
                </a:solidFill>
                <a:latin typeface="+mn-lt"/>
                <a:ea typeface="+mn-ea"/>
                <a:cs typeface="+mn-cs"/>
              </a:defRPr>
            </a:lvl4pPr>
            <a:lvl5pPr marL="2438302" algn="l" defTabSz="1219151" rtl="0" eaLnBrk="1" latinLnBrk="0" hangingPunct="1">
              <a:defRPr kumimoji="1" sz="2400" kern="1200">
                <a:solidFill>
                  <a:schemeClr val="tx1"/>
                </a:solidFill>
                <a:latin typeface="+mn-lt"/>
                <a:ea typeface="+mn-ea"/>
                <a:cs typeface="+mn-cs"/>
              </a:defRPr>
            </a:lvl5pPr>
            <a:lvl6pPr marL="3047878" algn="l" defTabSz="1219151" rtl="0" eaLnBrk="1" latinLnBrk="0" hangingPunct="1">
              <a:defRPr kumimoji="1" sz="2400" kern="1200">
                <a:solidFill>
                  <a:schemeClr val="tx1"/>
                </a:solidFill>
                <a:latin typeface="+mn-lt"/>
                <a:ea typeface="+mn-ea"/>
                <a:cs typeface="+mn-cs"/>
              </a:defRPr>
            </a:lvl6pPr>
            <a:lvl7pPr marL="3657454" algn="l" defTabSz="1219151" rtl="0" eaLnBrk="1" latinLnBrk="0" hangingPunct="1">
              <a:defRPr kumimoji="1" sz="2400" kern="1200">
                <a:solidFill>
                  <a:schemeClr val="tx1"/>
                </a:solidFill>
                <a:latin typeface="+mn-lt"/>
                <a:ea typeface="+mn-ea"/>
                <a:cs typeface="+mn-cs"/>
              </a:defRPr>
            </a:lvl7pPr>
            <a:lvl8pPr marL="4267029" algn="l" defTabSz="1219151" rtl="0" eaLnBrk="1" latinLnBrk="0" hangingPunct="1">
              <a:defRPr kumimoji="1" sz="2400" kern="1200">
                <a:solidFill>
                  <a:schemeClr val="tx1"/>
                </a:solidFill>
                <a:latin typeface="+mn-lt"/>
                <a:ea typeface="+mn-ea"/>
                <a:cs typeface="+mn-cs"/>
              </a:defRPr>
            </a:lvl8pPr>
            <a:lvl9pPr marL="4876605" algn="l" defTabSz="1219151" rtl="0" eaLnBrk="1" latinLnBrk="0" hangingPunct="1">
              <a:defRPr kumimoji="1" sz="2400" kern="1200">
                <a:solidFill>
                  <a:schemeClr val="tx1"/>
                </a:solidFill>
                <a:latin typeface="+mn-lt"/>
                <a:ea typeface="+mn-ea"/>
                <a:cs typeface="+mn-cs"/>
              </a:defRPr>
            </a:lvl9pPr>
          </a:lstStyle>
          <a:p>
            <a:fld id="{0E0E0192-C642-4D4F-AE82-A0D0DC02E26B}" type="slidenum">
              <a:rPr lang="en-US" smtClean="0"/>
              <a:pPr/>
              <a:t>137</a:t>
            </a:fld>
            <a:endParaRPr lang="en-US" dirty="0"/>
          </a:p>
        </p:txBody>
      </p:sp>
      <p:pic>
        <p:nvPicPr>
          <p:cNvPr id="5" name="Graphic 20">
            <a:extLst>
              <a:ext uri="{FF2B5EF4-FFF2-40B4-BE49-F238E27FC236}">
                <a16:creationId xmlns:a16="http://schemas.microsoft.com/office/drawing/2014/main" id="{4A747723-A252-004D-BA6A-0E639AB1F16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691482" y="1761485"/>
            <a:ext cx="549658" cy="549658"/>
          </a:xfrm>
          <a:prstGeom prst="rect">
            <a:avLst/>
          </a:prstGeom>
        </p:spPr>
      </p:pic>
      <p:cxnSp>
        <p:nvCxnSpPr>
          <p:cNvPr id="8" name="直線矢印コネクタ 7">
            <a:extLst>
              <a:ext uri="{FF2B5EF4-FFF2-40B4-BE49-F238E27FC236}">
                <a16:creationId xmlns:a16="http://schemas.microsoft.com/office/drawing/2014/main" id="{ECAB8D8B-389C-E446-91B2-4A5B033D1365}"/>
              </a:ext>
            </a:extLst>
          </p:cNvPr>
          <p:cNvCxnSpPr>
            <a:cxnSpLocks/>
            <a:stCxn id="9" idx="3"/>
          </p:cNvCxnSpPr>
          <p:nvPr/>
        </p:nvCxnSpPr>
        <p:spPr>
          <a:xfrm>
            <a:off x="2473118" y="2039384"/>
            <a:ext cx="2375176" cy="0"/>
          </a:xfrm>
          <a:prstGeom prst="straightConnector1">
            <a:avLst/>
          </a:prstGeom>
          <a:ln w="1905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pic>
        <p:nvPicPr>
          <p:cNvPr id="9" name="Graphic 28">
            <a:extLst>
              <a:ext uri="{FF2B5EF4-FFF2-40B4-BE49-F238E27FC236}">
                <a16:creationId xmlns:a16="http://schemas.microsoft.com/office/drawing/2014/main" id="{D9EB4B94-BB90-9249-BFDF-88745C0FB2B3}"/>
              </a:ext>
            </a:extLst>
          </p:cNvPr>
          <p:cNvPicPr>
            <a:picLocks noChangeAspect="1"/>
          </p:cNvPicPr>
          <p:nvPr/>
        </p:nvPicPr>
        <p:blipFill>
          <a:blip r:embed="rId6" cstate="email">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2019296" y="1812473"/>
            <a:ext cx="453823" cy="453823"/>
          </a:xfrm>
          <a:prstGeom prst="rect">
            <a:avLst/>
          </a:prstGeom>
        </p:spPr>
      </p:pic>
      <p:pic>
        <p:nvPicPr>
          <p:cNvPr id="10" name="Graphic 20">
            <a:extLst>
              <a:ext uri="{FF2B5EF4-FFF2-40B4-BE49-F238E27FC236}">
                <a16:creationId xmlns:a16="http://schemas.microsoft.com/office/drawing/2014/main" id="{9F59FFB9-6CE0-BB46-A4C3-14EAFEF0030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880589" y="1761486"/>
            <a:ext cx="549656" cy="549656"/>
          </a:xfrm>
          <a:prstGeom prst="rect">
            <a:avLst/>
          </a:prstGeom>
        </p:spPr>
      </p:pic>
      <p:sp>
        <p:nvSpPr>
          <p:cNvPr id="11" name="テキスト ボックス 10">
            <a:extLst>
              <a:ext uri="{FF2B5EF4-FFF2-40B4-BE49-F238E27FC236}">
                <a16:creationId xmlns:a16="http://schemas.microsoft.com/office/drawing/2014/main" id="{5999600E-69C6-9041-9FA9-1BE9DDFC46B9}"/>
              </a:ext>
            </a:extLst>
          </p:cNvPr>
          <p:cNvSpPr txBox="1"/>
          <p:nvPr/>
        </p:nvSpPr>
        <p:spPr>
          <a:xfrm>
            <a:off x="537149" y="2760461"/>
            <a:ext cx="2652970" cy="483530"/>
          </a:xfrm>
          <a:prstGeom prst="rect">
            <a:avLst/>
          </a:prstGeom>
          <a:solidFill>
            <a:schemeClr val="tx1">
              <a:lumMod val="20000"/>
              <a:lumOff val="80000"/>
            </a:schemeClr>
          </a:solidFill>
        </p:spPr>
        <p:txBody>
          <a:bodyPr wrap="none" lIns="152400" tIns="121920" rIns="152400" bIns="121920" rtlCol="0" anchor="ctr">
            <a:spAutoFit/>
          </a:bodyPr>
          <a:lstStyle/>
          <a:p>
            <a:pPr algn="ctr">
              <a:lnSpc>
                <a:spcPct val="90000"/>
              </a:lnSpc>
              <a:spcAft>
                <a:spcPts val="1500"/>
              </a:spcAft>
            </a:pPr>
            <a:r>
              <a:rPr lang="ja-JP" altLang="en-US" sz="1667">
                <a:solidFill>
                  <a:srgbClr val="414042"/>
                </a:solidFill>
                <a:latin typeface="Meiryo" panose="020B0604030504040204" pitchFamily="34" charset="-128"/>
                <a:ea typeface="Meiryo" panose="020B0604030504040204" pitchFamily="34" charset="-128"/>
              </a:rPr>
              <a:t>クライアント側認証</a:t>
            </a:r>
            <a:r>
              <a:rPr lang="ja-JP" altLang="en-US" sz="1667" dirty="0">
                <a:solidFill>
                  <a:srgbClr val="414042"/>
                </a:solidFill>
                <a:latin typeface="Meiryo" panose="020B0604030504040204" pitchFamily="34" charset="-128"/>
                <a:ea typeface="Meiryo" panose="020B0604030504040204" pitchFamily="34" charset="-128"/>
              </a:rPr>
              <a:t>情報</a:t>
            </a:r>
          </a:p>
        </p:txBody>
      </p:sp>
      <p:sp>
        <p:nvSpPr>
          <p:cNvPr id="12" name="テキスト ボックス 11">
            <a:extLst>
              <a:ext uri="{FF2B5EF4-FFF2-40B4-BE49-F238E27FC236}">
                <a16:creationId xmlns:a16="http://schemas.microsoft.com/office/drawing/2014/main" id="{2D2091F0-536B-D443-B86C-461C5C1594E8}"/>
              </a:ext>
            </a:extLst>
          </p:cNvPr>
          <p:cNvSpPr txBox="1"/>
          <p:nvPr/>
        </p:nvSpPr>
        <p:spPr>
          <a:xfrm>
            <a:off x="6929547" y="2754144"/>
            <a:ext cx="1160574" cy="483530"/>
          </a:xfrm>
          <a:prstGeom prst="rect">
            <a:avLst/>
          </a:prstGeom>
          <a:solidFill>
            <a:schemeClr val="tx1">
              <a:lumMod val="20000"/>
              <a:lumOff val="80000"/>
            </a:schemeClr>
          </a:solidFill>
        </p:spPr>
        <p:txBody>
          <a:bodyPr wrap="none" lIns="152400" tIns="121920" rIns="152400" bIns="121920" rtlCol="0" anchor="ctr">
            <a:spAutoFit/>
          </a:bodyPr>
          <a:lstStyle/>
          <a:p>
            <a:pPr>
              <a:lnSpc>
                <a:spcPct val="90000"/>
              </a:lnSpc>
              <a:spcAft>
                <a:spcPts val="1500"/>
              </a:spcAft>
            </a:pPr>
            <a:r>
              <a:rPr lang="ja-JP" altLang="en-US" sz="1667" dirty="0">
                <a:solidFill>
                  <a:srgbClr val="414042"/>
                </a:solidFill>
                <a:latin typeface="Meiryo" panose="020B0604030504040204" pitchFamily="34" charset="-128"/>
                <a:ea typeface="Meiryo" panose="020B0604030504040204" pitchFamily="34" charset="-128"/>
              </a:rPr>
              <a:t>通信経路</a:t>
            </a:r>
          </a:p>
        </p:txBody>
      </p:sp>
      <p:sp>
        <p:nvSpPr>
          <p:cNvPr id="14" name="テキスト ボックス 13">
            <a:extLst>
              <a:ext uri="{FF2B5EF4-FFF2-40B4-BE49-F238E27FC236}">
                <a16:creationId xmlns:a16="http://schemas.microsoft.com/office/drawing/2014/main" id="{B949F788-38AF-1D4C-A0CB-B91E4546701D}"/>
              </a:ext>
            </a:extLst>
          </p:cNvPr>
          <p:cNvSpPr txBox="1"/>
          <p:nvPr/>
        </p:nvSpPr>
        <p:spPr>
          <a:xfrm>
            <a:off x="8926267" y="2754546"/>
            <a:ext cx="2011358" cy="483530"/>
          </a:xfrm>
          <a:prstGeom prst="rect">
            <a:avLst/>
          </a:prstGeom>
          <a:solidFill>
            <a:schemeClr val="tx1">
              <a:lumMod val="20000"/>
              <a:lumOff val="80000"/>
            </a:schemeClr>
          </a:solidFill>
        </p:spPr>
        <p:txBody>
          <a:bodyPr wrap="square" lIns="152400" tIns="121920" rIns="152400" bIns="121920" rtlCol="0" anchor="ctr">
            <a:spAutoFit/>
          </a:bodyPr>
          <a:lstStyle/>
          <a:p>
            <a:pPr algn="ctr">
              <a:lnSpc>
                <a:spcPct val="90000"/>
              </a:lnSpc>
              <a:spcAft>
                <a:spcPts val="1500"/>
              </a:spcAft>
            </a:pPr>
            <a:r>
              <a:rPr lang="ja-JP" altLang="en-US" sz="1667">
                <a:solidFill>
                  <a:srgbClr val="414042"/>
                </a:solidFill>
                <a:latin typeface="Meiryo" panose="020B0604030504040204" pitchFamily="34" charset="-128"/>
                <a:ea typeface="Meiryo" panose="020B0604030504040204" pitchFamily="34" charset="-128"/>
              </a:rPr>
              <a:t>サーバ側認証</a:t>
            </a:r>
            <a:r>
              <a:rPr lang="ja-JP" altLang="en-US" sz="1667" dirty="0">
                <a:solidFill>
                  <a:srgbClr val="414042"/>
                </a:solidFill>
                <a:latin typeface="Meiryo" panose="020B0604030504040204" pitchFamily="34" charset="-128"/>
                <a:ea typeface="Meiryo" panose="020B0604030504040204" pitchFamily="34" charset="-128"/>
              </a:rPr>
              <a:t>情報</a:t>
            </a:r>
          </a:p>
        </p:txBody>
      </p:sp>
      <p:sp>
        <p:nvSpPr>
          <p:cNvPr id="17" name="テキスト ボックス 16">
            <a:extLst>
              <a:ext uri="{FF2B5EF4-FFF2-40B4-BE49-F238E27FC236}">
                <a16:creationId xmlns:a16="http://schemas.microsoft.com/office/drawing/2014/main" id="{CBD16493-ACD4-2A46-8C9E-035B235727F6}"/>
              </a:ext>
            </a:extLst>
          </p:cNvPr>
          <p:cNvSpPr txBox="1"/>
          <p:nvPr/>
        </p:nvSpPr>
        <p:spPr>
          <a:xfrm>
            <a:off x="4694309" y="2752224"/>
            <a:ext cx="947375" cy="483530"/>
          </a:xfrm>
          <a:prstGeom prst="rect">
            <a:avLst/>
          </a:prstGeom>
          <a:solidFill>
            <a:schemeClr val="tx1">
              <a:lumMod val="20000"/>
              <a:lumOff val="80000"/>
            </a:schemeClr>
          </a:solidFill>
        </p:spPr>
        <p:txBody>
          <a:bodyPr wrap="none" lIns="152400" tIns="121920" rIns="152400" bIns="121920" rtlCol="0" anchor="ctr">
            <a:spAutoFit/>
          </a:bodyPr>
          <a:lstStyle/>
          <a:p>
            <a:pPr>
              <a:lnSpc>
                <a:spcPct val="90000"/>
              </a:lnSpc>
              <a:spcAft>
                <a:spcPts val="1500"/>
              </a:spcAft>
            </a:pPr>
            <a:r>
              <a:rPr lang="ja-JP" altLang="en-US" sz="1667" dirty="0">
                <a:solidFill>
                  <a:srgbClr val="414042"/>
                </a:solidFill>
                <a:latin typeface="Meiryo" panose="020B0604030504040204" pitchFamily="34" charset="-128"/>
                <a:ea typeface="Meiryo" panose="020B0604030504040204" pitchFamily="34" charset="-128"/>
              </a:rPr>
              <a:t>踏み台</a:t>
            </a:r>
          </a:p>
        </p:txBody>
      </p:sp>
      <p:sp>
        <p:nvSpPr>
          <p:cNvPr id="19" name="テキスト ボックス 18">
            <a:extLst>
              <a:ext uri="{FF2B5EF4-FFF2-40B4-BE49-F238E27FC236}">
                <a16:creationId xmlns:a16="http://schemas.microsoft.com/office/drawing/2014/main" id="{C3F4F434-7A60-E24E-8443-86651DCD82DF}"/>
              </a:ext>
            </a:extLst>
          </p:cNvPr>
          <p:cNvSpPr txBox="1"/>
          <p:nvPr/>
        </p:nvSpPr>
        <p:spPr>
          <a:xfrm>
            <a:off x="4212167" y="3219659"/>
            <a:ext cx="2135200" cy="1169551"/>
          </a:xfrm>
          <a:prstGeom prst="rect">
            <a:avLst/>
          </a:prstGeom>
          <a:noFill/>
        </p:spPr>
        <p:txBody>
          <a:bodyPr wrap="none" lIns="152400" tIns="121920" rIns="152400" bIns="121920" rtlCol="0">
            <a:spAutoFit/>
          </a:bodyPr>
          <a:lstStyle/>
          <a:p>
            <a:pPr marL="285733" indent="-285733">
              <a:buFont typeface="Arial" panose="020B0604020202020204" pitchFamily="34" charset="0"/>
              <a:buChar char="•"/>
            </a:pPr>
            <a:r>
              <a:rPr lang="ja-JP" altLang="en-US" sz="1500" dirty="0">
                <a:solidFill>
                  <a:srgbClr val="414042"/>
                </a:solidFill>
                <a:latin typeface="Meiryo" panose="020B0604030504040204" pitchFamily="34" charset="-128"/>
                <a:ea typeface="Meiryo" panose="020B0604030504040204" pitchFamily="34" charset="-128"/>
              </a:rPr>
              <a:t>接続の記録</a:t>
            </a:r>
            <a:endParaRPr lang="en-US" altLang="ja-JP" sz="1500" dirty="0">
              <a:solidFill>
                <a:srgbClr val="414042"/>
              </a:solidFill>
              <a:latin typeface="Meiryo" panose="020B0604030504040204" pitchFamily="34" charset="-128"/>
              <a:ea typeface="Meiryo" panose="020B0604030504040204" pitchFamily="34" charset="-128"/>
            </a:endParaRPr>
          </a:p>
          <a:p>
            <a:pPr marL="285733" indent="-285733">
              <a:buFont typeface="Arial" panose="020B0604020202020204" pitchFamily="34" charset="0"/>
              <a:buChar char="•"/>
            </a:pPr>
            <a:r>
              <a:rPr lang="ja-JP" altLang="en-US" sz="1500" dirty="0">
                <a:solidFill>
                  <a:srgbClr val="414042"/>
                </a:solidFill>
                <a:latin typeface="Meiryo" panose="020B0604030504040204" pitchFamily="34" charset="-128"/>
                <a:ea typeface="Meiryo" panose="020B0604030504040204" pitchFamily="34" charset="-128"/>
              </a:rPr>
              <a:t>操作の記録</a:t>
            </a:r>
            <a:endParaRPr lang="en-US" altLang="ja-JP" sz="1500" dirty="0">
              <a:solidFill>
                <a:srgbClr val="414042"/>
              </a:solidFill>
              <a:latin typeface="Meiryo" panose="020B0604030504040204" pitchFamily="34" charset="-128"/>
              <a:ea typeface="Meiryo" panose="020B0604030504040204" pitchFamily="34" charset="-128"/>
            </a:endParaRPr>
          </a:p>
          <a:p>
            <a:pPr marL="285733" indent="-285733">
              <a:buFont typeface="Arial" panose="020B0604020202020204" pitchFamily="34" charset="0"/>
              <a:buChar char="•"/>
            </a:pPr>
            <a:r>
              <a:rPr lang="ja-JP" altLang="en-US" sz="1500" dirty="0">
                <a:solidFill>
                  <a:srgbClr val="414042"/>
                </a:solidFill>
                <a:latin typeface="Meiryo" panose="020B0604030504040204" pitchFamily="34" charset="-128"/>
                <a:ea typeface="Meiryo" panose="020B0604030504040204" pitchFamily="34" charset="-128"/>
              </a:rPr>
              <a:t>接続元の限定</a:t>
            </a:r>
            <a:endParaRPr lang="en-US" altLang="ja-JP" sz="1500" dirty="0">
              <a:solidFill>
                <a:srgbClr val="414042"/>
              </a:solidFill>
              <a:latin typeface="Meiryo" panose="020B0604030504040204" pitchFamily="34" charset="-128"/>
              <a:ea typeface="Meiryo" panose="020B0604030504040204" pitchFamily="34" charset="-128"/>
            </a:endParaRPr>
          </a:p>
          <a:p>
            <a:pPr marL="285733" indent="-285733">
              <a:buFont typeface="Arial" panose="020B0604020202020204" pitchFamily="34" charset="0"/>
              <a:buChar char="•"/>
            </a:pPr>
            <a:r>
              <a:rPr lang="ja-JP" altLang="en-US" sz="1500" dirty="0">
                <a:solidFill>
                  <a:srgbClr val="414042"/>
                </a:solidFill>
                <a:latin typeface="Meiryo" panose="020B0604030504040204" pitchFamily="34" charset="-128"/>
                <a:ea typeface="Meiryo" panose="020B0604030504040204" pitchFamily="34" charset="-128"/>
              </a:rPr>
              <a:t>踏み台の追加認証</a:t>
            </a:r>
          </a:p>
        </p:txBody>
      </p:sp>
      <p:sp>
        <p:nvSpPr>
          <p:cNvPr id="23" name="テキスト ボックス 22">
            <a:extLst>
              <a:ext uri="{FF2B5EF4-FFF2-40B4-BE49-F238E27FC236}">
                <a16:creationId xmlns:a16="http://schemas.microsoft.com/office/drawing/2014/main" id="{13A16C93-70C2-F64F-85FC-58394E02D1CB}"/>
              </a:ext>
            </a:extLst>
          </p:cNvPr>
          <p:cNvSpPr txBox="1"/>
          <p:nvPr/>
        </p:nvSpPr>
        <p:spPr>
          <a:xfrm>
            <a:off x="658769" y="3254472"/>
            <a:ext cx="1920398" cy="938719"/>
          </a:xfrm>
          <a:prstGeom prst="rect">
            <a:avLst/>
          </a:prstGeom>
          <a:noFill/>
        </p:spPr>
        <p:txBody>
          <a:bodyPr wrap="none" lIns="152400" tIns="121920" rIns="152400" bIns="121920" rtlCol="0">
            <a:spAutoFit/>
          </a:bodyPr>
          <a:lstStyle/>
          <a:p>
            <a:r>
              <a:rPr lang="en-US" altLang="ja-JP" sz="1500" dirty="0">
                <a:solidFill>
                  <a:srgbClr val="414042"/>
                </a:solidFill>
                <a:latin typeface="Meiryo" panose="020B0604030504040204" pitchFamily="34" charset="-128"/>
                <a:ea typeface="Meiryo" panose="020B0604030504040204" pitchFamily="34" charset="-128"/>
              </a:rPr>
              <a:t>OS</a:t>
            </a:r>
            <a:r>
              <a:rPr lang="ja-JP" altLang="en-US" sz="1500" dirty="0">
                <a:solidFill>
                  <a:srgbClr val="414042"/>
                </a:solidFill>
                <a:latin typeface="Meiryo" panose="020B0604030504040204" pitchFamily="34" charset="-128"/>
                <a:ea typeface="Meiryo" panose="020B0604030504040204" pitchFamily="34" charset="-128"/>
              </a:rPr>
              <a:t>認証</a:t>
            </a:r>
            <a:endParaRPr lang="en-US" altLang="ja-JP" sz="1500" dirty="0">
              <a:solidFill>
                <a:srgbClr val="414042"/>
              </a:solidFill>
              <a:latin typeface="Meiryo" panose="020B0604030504040204" pitchFamily="34" charset="-128"/>
              <a:ea typeface="Meiryo" panose="020B0604030504040204" pitchFamily="34" charset="-128"/>
            </a:endParaRPr>
          </a:p>
          <a:p>
            <a:pPr marL="285733" indent="-285733">
              <a:buFont typeface="Arial" panose="020B0604020202020204" pitchFamily="34" charset="0"/>
              <a:buChar char="•"/>
            </a:pPr>
            <a:r>
              <a:rPr lang="en-US" altLang="ja-JP" sz="1500" dirty="0">
                <a:solidFill>
                  <a:srgbClr val="414042"/>
                </a:solidFill>
                <a:latin typeface="Meiryo" panose="020B0604030504040204" pitchFamily="34" charset="-128"/>
                <a:ea typeface="Meiryo" panose="020B0604030504040204" pitchFamily="34" charset="-128"/>
              </a:rPr>
              <a:t>SSH</a:t>
            </a:r>
            <a:r>
              <a:rPr lang="ja-JP" altLang="en-US" sz="1500" dirty="0">
                <a:solidFill>
                  <a:srgbClr val="414042"/>
                </a:solidFill>
                <a:latin typeface="Meiryo" panose="020B0604030504040204" pitchFamily="34" charset="-128"/>
                <a:ea typeface="Meiryo" panose="020B0604030504040204" pitchFamily="34" charset="-128"/>
              </a:rPr>
              <a:t>秘密鍵</a:t>
            </a:r>
            <a:r>
              <a:rPr lang="en-US" altLang="ja-JP" sz="1500" dirty="0">
                <a:solidFill>
                  <a:srgbClr val="414042"/>
                </a:solidFill>
                <a:latin typeface="Meiryo" panose="020B0604030504040204" pitchFamily="34" charset="-128"/>
                <a:ea typeface="Meiryo" panose="020B0604030504040204" pitchFamily="34" charset="-128"/>
              </a:rPr>
              <a:t>(L)</a:t>
            </a:r>
          </a:p>
          <a:p>
            <a:pPr marL="285733" indent="-285733">
              <a:buFont typeface="Arial" panose="020B0604020202020204" pitchFamily="34" charset="0"/>
              <a:buChar char="•"/>
            </a:pPr>
            <a:r>
              <a:rPr lang="ja-JP" altLang="en-US" sz="1500" dirty="0">
                <a:solidFill>
                  <a:srgbClr val="414042"/>
                </a:solidFill>
                <a:latin typeface="Meiryo" panose="020B0604030504040204" pitchFamily="34" charset="-128"/>
                <a:ea typeface="Meiryo" panose="020B0604030504040204" pitchFamily="34" charset="-128"/>
              </a:rPr>
              <a:t>パスワード</a:t>
            </a:r>
            <a:r>
              <a:rPr lang="en-US" altLang="ja-JP" sz="1500" dirty="0">
                <a:solidFill>
                  <a:srgbClr val="414042"/>
                </a:solidFill>
                <a:latin typeface="Meiryo" panose="020B0604030504040204" pitchFamily="34" charset="-128"/>
                <a:ea typeface="Meiryo" panose="020B0604030504040204" pitchFamily="34" charset="-128"/>
              </a:rPr>
              <a:t>(W)</a:t>
            </a:r>
            <a:endParaRPr lang="ja-JP" altLang="en-US" sz="1500" dirty="0">
              <a:solidFill>
                <a:srgbClr val="414042"/>
              </a:solidFill>
              <a:latin typeface="Meiryo" panose="020B0604030504040204" pitchFamily="34" charset="-128"/>
              <a:ea typeface="Meiryo" panose="020B0604030504040204" pitchFamily="34" charset="-128"/>
            </a:endParaRPr>
          </a:p>
        </p:txBody>
      </p:sp>
      <p:sp>
        <p:nvSpPr>
          <p:cNvPr id="24" name="テキスト ボックス 23">
            <a:extLst>
              <a:ext uri="{FF2B5EF4-FFF2-40B4-BE49-F238E27FC236}">
                <a16:creationId xmlns:a16="http://schemas.microsoft.com/office/drawing/2014/main" id="{F6047B7F-5FE5-C047-BA29-F035170302C9}"/>
              </a:ext>
            </a:extLst>
          </p:cNvPr>
          <p:cNvSpPr txBox="1"/>
          <p:nvPr/>
        </p:nvSpPr>
        <p:spPr>
          <a:xfrm>
            <a:off x="8857544" y="3228867"/>
            <a:ext cx="1920398" cy="938719"/>
          </a:xfrm>
          <a:prstGeom prst="rect">
            <a:avLst/>
          </a:prstGeom>
          <a:noFill/>
        </p:spPr>
        <p:txBody>
          <a:bodyPr wrap="none" lIns="152400" tIns="121920" rIns="152400" bIns="121920" rtlCol="0">
            <a:spAutoFit/>
          </a:bodyPr>
          <a:lstStyle/>
          <a:p>
            <a:r>
              <a:rPr lang="en-US" altLang="ja-JP" sz="1500" dirty="0">
                <a:solidFill>
                  <a:srgbClr val="414042"/>
                </a:solidFill>
                <a:latin typeface="Meiryo" panose="020B0604030504040204" pitchFamily="34" charset="-128"/>
                <a:ea typeface="Meiryo" panose="020B0604030504040204" pitchFamily="34" charset="-128"/>
              </a:rPr>
              <a:t>OS</a:t>
            </a:r>
            <a:r>
              <a:rPr lang="ja-JP" altLang="en-US" sz="1500" dirty="0">
                <a:solidFill>
                  <a:srgbClr val="414042"/>
                </a:solidFill>
                <a:latin typeface="Meiryo" panose="020B0604030504040204" pitchFamily="34" charset="-128"/>
                <a:ea typeface="Meiryo" panose="020B0604030504040204" pitchFamily="34" charset="-128"/>
              </a:rPr>
              <a:t>認証</a:t>
            </a:r>
            <a:endParaRPr lang="en-US" altLang="ja-JP" sz="1500" dirty="0">
              <a:solidFill>
                <a:srgbClr val="414042"/>
              </a:solidFill>
              <a:latin typeface="Meiryo" panose="020B0604030504040204" pitchFamily="34" charset="-128"/>
              <a:ea typeface="Meiryo" panose="020B0604030504040204" pitchFamily="34" charset="-128"/>
            </a:endParaRPr>
          </a:p>
          <a:p>
            <a:pPr marL="285733" indent="-285733">
              <a:buFont typeface="Arial" panose="020B0604020202020204" pitchFamily="34" charset="0"/>
              <a:buChar char="•"/>
            </a:pPr>
            <a:r>
              <a:rPr lang="en-US" altLang="ja-JP" sz="1500" dirty="0">
                <a:solidFill>
                  <a:srgbClr val="414042"/>
                </a:solidFill>
                <a:latin typeface="Meiryo" panose="020B0604030504040204" pitchFamily="34" charset="-128"/>
                <a:ea typeface="Meiryo" panose="020B0604030504040204" pitchFamily="34" charset="-128"/>
              </a:rPr>
              <a:t>SSH</a:t>
            </a:r>
            <a:r>
              <a:rPr lang="ja-JP" altLang="en-US" sz="1500" dirty="0">
                <a:solidFill>
                  <a:srgbClr val="414042"/>
                </a:solidFill>
                <a:latin typeface="Meiryo" panose="020B0604030504040204" pitchFamily="34" charset="-128"/>
                <a:ea typeface="Meiryo" panose="020B0604030504040204" pitchFamily="34" charset="-128"/>
              </a:rPr>
              <a:t>公開鍵</a:t>
            </a:r>
            <a:r>
              <a:rPr lang="en-US" altLang="ja-JP" sz="1500" dirty="0">
                <a:solidFill>
                  <a:srgbClr val="414042"/>
                </a:solidFill>
                <a:latin typeface="Meiryo" panose="020B0604030504040204" pitchFamily="34" charset="-128"/>
                <a:ea typeface="Meiryo" panose="020B0604030504040204" pitchFamily="34" charset="-128"/>
              </a:rPr>
              <a:t>(L)</a:t>
            </a:r>
          </a:p>
          <a:p>
            <a:pPr marL="285733" indent="-285733">
              <a:buFont typeface="Arial" panose="020B0604020202020204" pitchFamily="34" charset="0"/>
              <a:buChar char="•"/>
            </a:pPr>
            <a:r>
              <a:rPr lang="ja-JP" altLang="en-US" sz="1500" dirty="0">
                <a:solidFill>
                  <a:srgbClr val="414042"/>
                </a:solidFill>
                <a:latin typeface="Meiryo" panose="020B0604030504040204" pitchFamily="34" charset="-128"/>
                <a:ea typeface="Meiryo" panose="020B0604030504040204" pitchFamily="34" charset="-128"/>
              </a:rPr>
              <a:t>パスワード</a:t>
            </a:r>
            <a:r>
              <a:rPr lang="en-US" altLang="ja-JP" sz="1500" dirty="0">
                <a:solidFill>
                  <a:srgbClr val="414042"/>
                </a:solidFill>
                <a:latin typeface="Meiryo" panose="020B0604030504040204" pitchFamily="34" charset="-128"/>
                <a:ea typeface="Meiryo" panose="020B0604030504040204" pitchFamily="34" charset="-128"/>
              </a:rPr>
              <a:t>(W)</a:t>
            </a:r>
            <a:endParaRPr lang="ja-JP" altLang="en-US" sz="1500" dirty="0">
              <a:solidFill>
                <a:srgbClr val="414042"/>
              </a:solidFill>
              <a:latin typeface="Meiryo" panose="020B0604030504040204" pitchFamily="34" charset="-128"/>
              <a:ea typeface="Meiryo" panose="020B0604030504040204" pitchFamily="34" charset="-128"/>
            </a:endParaRPr>
          </a:p>
        </p:txBody>
      </p:sp>
      <p:pic>
        <p:nvPicPr>
          <p:cNvPr id="25" name="Graphic 22">
            <a:extLst>
              <a:ext uri="{FF2B5EF4-FFF2-40B4-BE49-F238E27FC236}">
                <a16:creationId xmlns:a16="http://schemas.microsoft.com/office/drawing/2014/main" id="{200149D7-1670-B142-937F-F9D8EF8B163D}"/>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1392000" y="1680982"/>
            <a:ext cx="626533" cy="6265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Rectangle 7">
            <a:extLst>
              <a:ext uri="{FF2B5EF4-FFF2-40B4-BE49-F238E27FC236}">
                <a16:creationId xmlns:a16="http://schemas.microsoft.com/office/drawing/2014/main" id="{FEF21D4C-05DB-0846-B16B-25E36A1CF5E2}"/>
              </a:ext>
            </a:extLst>
          </p:cNvPr>
          <p:cNvSpPr/>
          <p:nvPr/>
        </p:nvSpPr>
        <p:spPr bwMode="auto">
          <a:xfrm>
            <a:off x="3482307" y="1029000"/>
            <a:ext cx="7605693" cy="1632000"/>
          </a:xfrm>
          <a:prstGeom prst="rect">
            <a:avLst/>
          </a:prstGeom>
          <a:noFill/>
          <a:ln w="12700">
            <a:solidFill>
              <a:srgbClr val="1E8900"/>
            </a:solidFill>
          </a:ln>
        </p:spPr>
        <p:style>
          <a:lnRef idx="2">
            <a:schemeClr val="accent1">
              <a:shade val="50000"/>
            </a:schemeClr>
          </a:lnRef>
          <a:fillRef idx="1">
            <a:schemeClr val="accent1"/>
          </a:fillRef>
          <a:effectRef idx="0">
            <a:schemeClr val="accent1"/>
          </a:effectRef>
          <a:fontRef idx="minor">
            <a:schemeClr val="lt1"/>
          </a:fontRef>
        </p:style>
        <p:txBody>
          <a:bodyPr lIns="609600" tIns="121920"/>
          <a:lstStyle/>
          <a:p>
            <a:pPr>
              <a:defRPr/>
            </a:pPr>
            <a:r>
              <a:rPr lang="en-US" sz="1500" dirty="0">
                <a:ln w="0"/>
                <a:solidFill>
                  <a:srgbClr val="1E8900"/>
                </a:solidFill>
                <a:latin typeface="Meiryo" panose="020B0604030504040204" pitchFamily="34" charset="-128"/>
                <a:ea typeface="Meiryo" panose="020B0604030504040204" pitchFamily="34" charset="-128"/>
                <a:cs typeface="Arial" panose="020B0604020202020204" pitchFamily="34" charset="0"/>
              </a:rPr>
              <a:t>VPC</a:t>
            </a:r>
          </a:p>
        </p:txBody>
      </p:sp>
      <p:pic>
        <p:nvPicPr>
          <p:cNvPr id="27" name="Graphic 13">
            <a:extLst>
              <a:ext uri="{FF2B5EF4-FFF2-40B4-BE49-F238E27FC236}">
                <a16:creationId xmlns:a16="http://schemas.microsoft.com/office/drawing/2014/main" id="{D31A8A17-255D-814C-8329-EA22A754F20D}"/>
              </a:ext>
            </a:extLst>
          </p:cNvPr>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3482307" y="1029000"/>
            <a:ext cx="355600"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 name="Graphic 35">
            <a:extLst>
              <a:ext uri="{FF2B5EF4-FFF2-40B4-BE49-F238E27FC236}">
                <a16:creationId xmlns:a16="http://schemas.microsoft.com/office/drawing/2014/main" id="{0E8AFC90-0BCA-D04E-85BF-0061F9D6D034}"/>
              </a:ext>
            </a:extLst>
          </p:cNvPr>
          <p:cNvPicPr>
            <a:picLocks noChangeAspect="1" noChangeArrowheads="1"/>
          </p:cNvPicPr>
          <p:nvPr/>
        </p:nvPicPr>
        <p:blipFill>
          <a:blip r:embed="rId11" cstate="email">
            <a:extLst>
              <a:ext uri="{28A0092B-C50C-407E-A947-70E740481C1C}">
                <a14:useLocalDpi xmlns:a14="http://schemas.microsoft.com/office/drawing/2010/main"/>
              </a:ext>
            </a:extLst>
          </a:blip>
          <a:srcRect/>
          <a:stretch>
            <a:fillRect/>
          </a:stretch>
        </p:blipFill>
        <p:spPr bwMode="auto">
          <a:xfrm>
            <a:off x="8926268" y="1413001"/>
            <a:ext cx="366183" cy="366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3" name="直線矢印コネクタ 32">
            <a:extLst>
              <a:ext uri="{FF2B5EF4-FFF2-40B4-BE49-F238E27FC236}">
                <a16:creationId xmlns:a16="http://schemas.microsoft.com/office/drawing/2014/main" id="{E8B2B8EC-BA85-434D-886D-D37455220A8A}"/>
              </a:ext>
            </a:extLst>
          </p:cNvPr>
          <p:cNvCxnSpPr>
            <a:cxnSpLocks/>
            <a:stCxn id="10" idx="3"/>
            <a:endCxn id="5" idx="1"/>
          </p:cNvCxnSpPr>
          <p:nvPr/>
        </p:nvCxnSpPr>
        <p:spPr>
          <a:xfrm>
            <a:off x="5430244" y="2036313"/>
            <a:ext cx="4261238" cy="0"/>
          </a:xfrm>
          <a:prstGeom prst="straightConnector1">
            <a:avLst/>
          </a:prstGeom>
          <a:ln w="1905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pic>
        <p:nvPicPr>
          <p:cNvPr id="39" name="Graphic 43">
            <a:extLst>
              <a:ext uri="{FF2B5EF4-FFF2-40B4-BE49-F238E27FC236}">
                <a16:creationId xmlns:a16="http://schemas.microsoft.com/office/drawing/2014/main" id="{3639D311-0885-734C-94EF-3BB3C808C2F9}"/>
              </a:ext>
            </a:extLst>
          </p:cNvPr>
          <p:cNvPicPr>
            <a:picLocks noChangeAspect="1" noChangeArrowheads="1"/>
          </p:cNvPicPr>
          <p:nvPr/>
        </p:nvPicPr>
        <p:blipFill>
          <a:blip r:embed="rId12" cstate="email">
            <a:extLst>
              <a:ext uri="{28A0092B-C50C-407E-A947-70E740481C1C}">
                <a14:useLocalDpi xmlns:a14="http://schemas.microsoft.com/office/drawing/2010/main"/>
              </a:ext>
            </a:extLst>
          </a:blip>
          <a:srcRect/>
          <a:stretch>
            <a:fillRect/>
          </a:stretch>
        </p:blipFill>
        <p:spPr bwMode="auto">
          <a:xfrm>
            <a:off x="2241513" y="2019479"/>
            <a:ext cx="453823" cy="4538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 name="Graphic 43">
            <a:extLst>
              <a:ext uri="{FF2B5EF4-FFF2-40B4-BE49-F238E27FC236}">
                <a16:creationId xmlns:a16="http://schemas.microsoft.com/office/drawing/2014/main" id="{3558CEB8-E448-8941-830A-827125FDCB39}"/>
              </a:ext>
            </a:extLst>
          </p:cNvPr>
          <p:cNvPicPr>
            <a:picLocks noChangeAspect="1" noChangeArrowheads="1"/>
          </p:cNvPicPr>
          <p:nvPr/>
        </p:nvPicPr>
        <p:blipFill>
          <a:blip r:embed="rId12" cstate="email">
            <a:extLst>
              <a:ext uri="{28A0092B-C50C-407E-A947-70E740481C1C}">
                <a14:useLocalDpi xmlns:a14="http://schemas.microsoft.com/office/drawing/2010/main"/>
              </a:ext>
            </a:extLst>
          </a:blip>
          <a:srcRect/>
          <a:stretch>
            <a:fillRect/>
          </a:stretch>
        </p:blipFill>
        <p:spPr bwMode="auto">
          <a:xfrm>
            <a:off x="5053813" y="2036313"/>
            <a:ext cx="453823" cy="4538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テキスト ボックス 40">
            <a:extLst>
              <a:ext uri="{FF2B5EF4-FFF2-40B4-BE49-F238E27FC236}">
                <a16:creationId xmlns:a16="http://schemas.microsoft.com/office/drawing/2014/main" id="{EE9B08F7-52B7-F243-84A8-1AB516E30252}"/>
              </a:ext>
            </a:extLst>
          </p:cNvPr>
          <p:cNvSpPr txBox="1"/>
          <p:nvPr/>
        </p:nvSpPr>
        <p:spPr>
          <a:xfrm>
            <a:off x="282606" y="4228088"/>
            <a:ext cx="11534258" cy="2329612"/>
          </a:xfrm>
          <a:prstGeom prst="rect">
            <a:avLst/>
          </a:prstGeom>
          <a:noFill/>
        </p:spPr>
        <p:txBody>
          <a:bodyPr wrap="square" lIns="152400" tIns="121920" rIns="152400" bIns="121920" rtlCol="0">
            <a:spAutoFit/>
          </a:bodyPr>
          <a:lstStyle/>
          <a:p>
            <a:pPr>
              <a:lnSpc>
                <a:spcPct val="90000"/>
              </a:lnSpc>
              <a:spcAft>
                <a:spcPts val="1500"/>
              </a:spcAft>
            </a:pPr>
            <a:r>
              <a:rPr lang="ja-JP" altLang="en-US" sz="1667">
                <a:solidFill>
                  <a:srgbClr val="414042"/>
                </a:solidFill>
                <a:latin typeface="Meiryo" panose="020B0604030504040204" pitchFamily="34" charset="-128"/>
                <a:ea typeface="Meiryo" panose="020B0604030504040204" pitchFamily="34" charset="-128"/>
              </a:rPr>
              <a:t>踏み台サーバは共通アカウント </a:t>
            </a:r>
            <a:r>
              <a:rPr lang="en-US" altLang="ja-JP" sz="1667" dirty="0">
                <a:solidFill>
                  <a:srgbClr val="414042"/>
                </a:solidFill>
                <a:latin typeface="Meiryo" panose="020B0604030504040204" pitchFamily="34" charset="-128"/>
                <a:ea typeface="Meiryo" panose="020B0604030504040204" pitchFamily="34" charset="-128"/>
              </a:rPr>
              <a:t>or </a:t>
            </a:r>
            <a:r>
              <a:rPr lang="ja-JP" altLang="en-US" sz="1667">
                <a:solidFill>
                  <a:srgbClr val="414042"/>
                </a:solidFill>
                <a:latin typeface="Meiryo" panose="020B0604030504040204" pitchFamily="34" charset="-128"/>
                <a:ea typeface="Meiryo" panose="020B0604030504040204" pitchFamily="34" charset="-128"/>
              </a:rPr>
              <a:t>各アカウント側に配置</a:t>
            </a:r>
            <a:endParaRPr lang="en-US" altLang="ja-JP" sz="1667" dirty="0">
              <a:solidFill>
                <a:srgbClr val="414042"/>
              </a:solidFill>
              <a:latin typeface="Meiryo" panose="020B0604030504040204" pitchFamily="34" charset="-128"/>
              <a:ea typeface="Meiryo" panose="020B0604030504040204" pitchFamily="34" charset="-128"/>
            </a:endParaRPr>
          </a:p>
          <a:p>
            <a:pPr>
              <a:lnSpc>
                <a:spcPct val="90000"/>
              </a:lnSpc>
              <a:spcAft>
                <a:spcPts val="1500"/>
              </a:spcAft>
            </a:pPr>
            <a:r>
              <a:rPr lang="ja-JP" altLang="en-US" sz="1667" b="1" u="sng">
                <a:solidFill>
                  <a:srgbClr val="414042"/>
                </a:solidFill>
                <a:latin typeface="Meiryo" panose="020B0604030504040204" pitchFamily="34" charset="-128"/>
                <a:ea typeface="Meiryo" panose="020B0604030504040204" pitchFamily="34" charset="-128"/>
              </a:rPr>
              <a:t>踏み台</a:t>
            </a:r>
            <a:r>
              <a:rPr lang="ja-JP" altLang="en-US" sz="1667" b="1" u="sng" dirty="0">
                <a:solidFill>
                  <a:srgbClr val="414042"/>
                </a:solidFill>
                <a:latin typeface="Meiryo" panose="020B0604030504040204" pitchFamily="34" charset="-128"/>
                <a:ea typeface="Meiryo" panose="020B0604030504040204" pitchFamily="34" charset="-128"/>
              </a:rPr>
              <a:t>サーバの注意点</a:t>
            </a:r>
          </a:p>
          <a:p>
            <a:pPr marL="1066731" lvl="1" indent="-457171">
              <a:lnSpc>
                <a:spcPct val="90000"/>
              </a:lnSpc>
              <a:spcAft>
                <a:spcPts val="1500"/>
              </a:spcAft>
              <a:buFont typeface="Wingdings" panose="05000000000000000000" pitchFamily="2" charset="2"/>
              <a:buChar char="Ø"/>
            </a:pPr>
            <a:r>
              <a:rPr lang="ja-JP" altLang="en-US" sz="1500" dirty="0">
                <a:solidFill>
                  <a:srgbClr val="414042"/>
                </a:solidFill>
                <a:latin typeface="Meiryo" panose="020B0604030504040204" pitchFamily="34" charset="-128"/>
                <a:ea typeface="Meiryo" panose="020B0604030504040204" pitchFamily="34" charset="-128"/>
              </a:rPr>
              <a:t>各インスタンスへのログインに</a:t>
            </a:r>
            <a:r>
              <a:rPr lang="en-US" altLang="ja-JP" sz="1500" dirty="0">
                <a:solidFill>
                  <a:srgbClr val="414042"/>
                </a:solidFill>
                <a:latin typeface="Meiryo" panose="020B0604030504040204" pitchFamily="34" charset="-128"/>
                <a:ea typeface="Meiryo" panose="020B0604030504040204" pitchFamily="34" charset="-128"/>
              </a:rPr>
              <a:t>Key-Pair</a:t>
            </a:r>
            <a:r>
              <a:rPr lang="ja-JP" altLang="en-US" sz="1500" dirty="0">
                <a:solidFill>
                  <a:srgbClr val="414042"/>
                </a:solidFill>
                <a:latin typeface="Meiryo" panose="020B0604030504040204" pitchFamily="34" charset="-128"/>
                <a:ea typeface="Meiryo" panose="020B0604030504040204" pitchFamily="34" charset="-128"/>
              </a:rPr>
              <a:t>による認証を使用している場合は、踏み台サーバに秘密鍵を配置する必要があり、鍵自体のセキュリティに加えて、踏み台サーバの</a:t>
            </a:r>
            <a:r>
              <a:rPr lang="en-US" altLang="ja-JP" sz="1500" dirty="0">
                <a:solidFill>
                  <a:srgbClr val="414042"/>
                </a:solidFill>
                <a:latin typeface="Meiryo" panose="020B0604030504040204" pitchFamily="34" charset="-128"/>
                <a:ea typeface="Meiryo" panose="020B0604030504040204" pitchFamily="34" charset="-128"/>
              </a:rPr>
              <a:t>AMI</a:t>
            </a:r>
            <a:r>
              <a:rPr lang="ja-JP" altLang="en-US" sz="1500" dirty="0">
                <a:solidFill>
                  <a:srgbClr val="414042"/>
                </a:solidFill>
                <a:latin typeface="Meiryo" panose="020B0604030504040204" pitchFamily="34" charset="-128"/>
                <a:ea typeface="Meiryo" panose="020B0604030504040204" pitchFamily="34" charset="-128"/>
              </a:rPr>
              <a:t>管理が重要</a:t>
            </a:r>
          </a:p>
          <a:p>
            <a:pPr marL="1066731" lvl="1" indent="-457171">
              <a:lnSpc>
                <a:spcPct val="90000"/>
              </a:lnSpc>
              <a:spcAft>
                <a:spcPts val="1500"/>
              </a:spcAft>
              <a:buFont typeface="Wingdings" panose="05000000000000000000" pitchFamily="2" charset="2"/>
              <a:buChar char="Ø"/>
            </a:pPr>
            <a:r>
              <a:rPr lang="ja-JP" altLang="en-US" sz="1500" dirty="0">
                <a:solidFill>
                  <a:srgbClr val="414042"/>
                </a:solidFill>
                <a:latin typeface="Meiryo" panose="020B0604030504040204" pitchFamily="34" charset="-128"/>
                <a:ea typeface="Meiryo" panose="020B0604030504040204" pitchFamily="34" charset="-128"/>
              </a:rPr>
              <a:t>踏み台サーバを使用する場合は、</a:t>
            </a:r>
            <a:r>
              <a:rPr lang="en-US" altLang="ja-JP" sz="1500" dirty="0">
                <a:solidFill>
                  <a:srgbClr val="414042"/>
                </a:solidFill>
                <a:latin typeface="Meiryo" panose="020B0604030504040204" pitchFamily="34" charset="-128"/>
                <a:ea typeface="Meiryo" panose="020B0604030504040204" pitchFamily="34" charset="-128"/>
              </a:rPr>
              <a:t>Key-Pair</a:t>
            </a:r>
            <a:r>
              <a:rPr lang="ja-JP" altLang="en-US" sz="1500" dirty="0">
                <a:solidFill>
                  <a:srgbClr val="414042"/>
                </a:solidFill>
                <a:latin typeface="Meiryo" panose="020B0604030504040204" pitchFamily="34" charset="-128"/>
                <a:ea typeface="Meiryo" panose="020B0604030504040204" pitchFamily="34" charset="-128"/>
              </a:rPr>
              <a:t>による認証は使ったとしても踏み台サーバに対してのみとし、各インスタンスにはパスワード認証とする、ターミナルソフトウェアによるポートフォワーディング機能を利用する等、踏み台サーバへ鍵を配置しない運用を検討するのが望ましい</a:t>
            </a:r>
          </a:p>
        </p:txBody>
      </p:sp>
      <p:sp>
        <p:nvSpPr>
          <p:cNvPr id="42" name="テキスト ボックス 41">
            <a:extLst>
              <a:ext uri="{FF2B5EF4-FFF2-40B4-BE49-F238E27FC236}">
                <a16:creationId xmlns:a16="http://schemas.microsoft.com/office/drawing/2014/main" id="{8BCB2FFE-7759-DD46-A94C-14D1C67C178A}"/>
              </a:ext>
            </a:extLst>
          </p:cNvPr>
          <p:cNvSpPr txBox="1"/>
          <p:nvPr/>
        </p:nvSpPr>
        <p:spPr>
          <a:xfrm>
            <a:off x="6585982" y="3230976"/>
            <a:ext cx="2309928" cy="938719"/>
          </a:xfrm>
          <a:prstGeom prst="rect">
            <a:avLst/>
          </a:prstGeom>
          <a:noFill/>
        </p:spPr>
        <p:txBody>
          <a:bodyPr wrap="none" lIns="152400" tIns="121920" rIns="152400" bIns="121920" rtlCol="0">
            <a:spAutoFit/>
          </a:bodyPr>
          <a:lstStyle/>
          <a:p>
            <a:r>
              <a:rPr lang="en-US" altLang="ja-JP" sz="1500" dirty="0">
                <a:solidFill>
                  <a:srgbClr val="414042"/>
                </a:solidFill>
                <a:latin typeface="Meiryo" panose="020B0604030504040204" pitchFamily="34" charset="-128"/>
                <a:ea typeface="Meiryo" panose="020B0604030504040204" pitchFamily="34" charset="-128"/>
              </a:rPr>
              <a:t>Security Group</a:t>
            </a:r>
          </a:p>
          <a:p>
            <a:pPr marL="285733" indent="-285733">
              <a:buFont typeface="Arial" panose="020B0604020202020204" pitchFamily="34" charset="0"/>
              <a:buChar char="•"/>
            </a:pPr>
            <a:r>
              <a:rPr lang="en-US" altLang="ja-JP" sz="1500" dirty="0">
                <a:solidFill>
                  <a:srgbClr val="414042"/>
                </a:solidFill>
                <a:latin typeface="Meiryo" panose="020B0604030504040204" pitchFamily="34" charset="-128"/>
                <a:ea typeface="Meiryo" panose="020B0604030504040204" pitchFamily="34" charset="-128"/>
              </a:rPr>
              <a:t>SSH</a:t>
            </a:r>
            <a:r>
              <a:rPr lang="ja-JP" altLang="en-US" sz="1500">
                <a:solidFill>
                  <a:srgbClr val="414042"/>
                </a:solidFill>
                <a:latin typeface="Meiryo" panose="020B0604030504040204" pitchFamily="34" charset="-128"/>
                <a:ea typeface="Meiryo" panose="020B0604030504040204" pitchFamily="34" charset="-128"/>
              </a:rPr>
              <a:t>ポート開放</a:t>
            </a:r>
            <a:r>
              <a:rPr lang="en-US" altLang="ja-JP" sz="1500" dirty="0">
                <a:solidFill>
                  <a:srgbClr val="414042"/>
                </a:solidFill>
                <a:latin typeface="Meiryo" panose="020B0604030504040204" pitchFamily="34" charset="-128"/>
                <a:ea typeface="Meiryo" panose="020B0604030504040204" pitchFamily="34" charset="-128"/>
              </a:rPr>
              <a:t>(L)</a:t>
            </a:r>
          </a:p>
          <a:p>
            <a:pPr marL="285733" indent="-285733">
              <a:buFont typeface="Arial" panose="020B0604020202020204" pitchFamily="34" charset="0"/>
              <a:buChar char="•"/>
            </a:pPr>
            <a:r>
              <a:rPr lang="en-US" altLang="ja-JP" sz="1500" dirty="0">
                <a:solidFill>
                  <a:srgbClr val="414042"/>
                </a:solidFill>
                <a:latin typeface="Meiryo" panose="020B0604030504040204" pitchFamily="34" charset="-128"/>
                <a:ea typeface="Meiryo" panose="020B0604030504040204" pitchFamily="34" charset="-128"/>
              </a:rPr>
              <a:t>RDP</a:t>
            </a:r>
            <a:r>
              <a:rPr lang="ja-JP" altLang="en-US" sz="1500">
                <a:solidFill>
                  <a:srgbClr val="414042"/>
                </a:solidFill>
                <a:latin typeface="Meiryo" panose="020B0604030504040204" pitchFamily="34" charset="-128"/>
                <a:ea typeface="Meiryo" panose="020B0604030504040204" pitchFamily="34" charset="-128"/>
              </a:rPr>
              <a:t>ポート開放</a:t>
            </a:r>
            <a:r>
              <a:rPr lang="en-US" altLang="ja-JP" sz="1500" dirty="0">
                <a:solidFill>
                  <a:srgbClr val="414042"/>
                </a:solidFill>
                <a:latin typeface="Meiryo" panose="020B0604030504040204" pitchFamily="34" charset="-128"/>
                <a:ea typeface="Meiryo" panose="020B0604030504040204" pitchFamily="34" charset="-128"/>
              </a:rPr>
              <a:t>(W)</a:t>
            </a:r>
            <a:endParaRPr lang="ja-JP" altLang="en-US" sz="1500" dirty="0">
              <a:solidFill>
                <a:srgbClr val="414042"/>
              </a:solidFill>
              <a:latin typeface="Meiryo" panose="020B0604030504040204" pitchFamily="34" charset="-128"/>
              <a:ea typeface="Meiryo" panose="020B0604030504040204" pitchFamily="34" charset="-128"/>
            </a:endParaRPr>
          </a:p>
        </p:txBody>
      </p:sp>
      <p:sp>
        <p:nvSpPr>
          <p:cNvPr id="7" name="テキスト ボックス 2">
            <a:extLst>
              <a:ext uri="{FF2B5EF4-FFF2-40B4-BE49-F238E27FC236}">
                <a16:creationId xmlns:a16="http://schemas.microsoft.com/office/drawing/2014/main" id="{AFDD3D67-C454-F168-65CA-FF920D28FB2B}"/>
              </a:ext>
            </a:extLst>
          </p:cNvPr>
          <p:cNvSpPr txBox="1"/>
          <p:nvPr/>
        </p:nvSpPr>
        <p:spPr>
          <a:xfrm>
            <a:off x="10607211" y="0"/>
            <a:ext cx="1584789" cy="369332"/>
          </a:xfrm>
          <a:prstGeom prst="rect">
            <a:avLst/>
          </a:prstGeom>
          <a:noFill/>
        </p:spPr>
        <p:txBody>
          <a:bodyPr wrap="square" anchor="ctr">
            <a:spAutoFit/>
          </a:bodyPr>
          <a:lstStyle/>
          <a:p>
            <a:pPr algn="ctr"/>
            <a:r>
              <a:rPr lang="en-US" altLang="ja-JP" sz="1800" b="0" i="0" dirty="0">
                <a:solidFill>
                  <a:schemeClr val="bg1">
                    <a:lumMod val="50000"/>
                  </a:schemeClr>
                </a:solidFill>
                <a:effectLst/>
                <a:latin typeface="Meiryo" panose="020B0604030504040204" pitchFamily="34" charset="-128"/>
                <a:ea typeface="Meiryo" panose="020B0604030504040204" pitchFamily="34" charset="-128"/>
              </a:rPr>
              <a:t>SEC06-BP05</a:t>
            </a:r>
            <a:endParaRPr lang="ja-JP" altLang="en-US">
              <a:solidFill>
                <a:schemeClr val="bg1">
                  <a:lumMod val="50000"/>
                </a:schemeClr>
              </a:solidFill>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346598525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FDB50AC-E3C8-254A-9581-A4DDECBB4416}"/>
              </a:ext>
            </a:extLst>
          </p:cNvPr>
          <p:cNvSpPr>
            <a:spLocks noGrp="1"/>
          </p:cNvSpPr>
          <p:nvPr>
            <p:ph type="title"/>
          </p:nvPr>
        </p:nvSpPr>
        <p:spPr/>
        <p:txBody>
          <a:bodyPr/>
          <a:lstStyle/>
          <a:p>
            <a:r>
              <a:rPr lang="ja-JP" altLang="en-US" b="1"/>
              <a:t>参考：</a:t>
            </a:r>
            <a:r>
              <a:rPr lang="en-US" altLang="ja-JP" b="1" dirty="0"/>
              <a:t>Session Manager</a:t>
            </a:r>
            <a:r>
              <a:rPr lang="ja-JP" altLang="en-US" b="1"/>
              <a:t>の実行方法</a:t>
            </a:r>
            <a:endParaRPr kumimoji="1" lang="ja-JP" altLang="en-US" b="1" dirty="0"/>
          </a:p>
        </p:txBody>
      </p:sp>
      <p:sp>
        <p:nvSpPr>
          <p:cNvPr id="3" name="スライド番号プレースホルダー 2"/>
          <p:cNvSpPr>
            <a:spLocks noGrp="1"/>
          </p:cNvSpPr>
          <p:nvPr>
            <p:ph type="sldNum" sz="quarter" idx="4294967295"/>
          </p:nvPr>
        </p:nvSpPr>
        <p:spPr>
          <a:xfrm>
            <a:off x="11324167" y="8460053"/>
            <a:ext cx="867833" cy="486833"/>
          </a:xfrm>
          <a:prstGeom prst="rect">
            <a:avLst/>
          </a:prstGeom>
        </p:spPr>
        <p:txBody>
          <a:bodyPr vert="horz" lIns="121920" tIns="60960" rIns="121920" bIns="60960" rtlCol="0" anchor="ctr"/>
          <a:lstStyle>
            <a:defPPr>
              <a:defRPr lang="ja-JP"/>
            </a:defPPr>
            <a:lvl1pPr marL="0" algn="r" defTabSz="1219151" rtl="0" eaLnBrk="1" latinLnBrk="0" hangingPunct="1">
              <a:defRPr kumimoji="1" sz="2133" kern="1200">
                <a:solidFill>
                  <a:schemeClr val="bg1">
                    <a:lumMod val="10000"/>
                  </a:schemeClr>
                </a:solidFill>
                <a:latin typeface="+mn-lt"/>
                <a:ea typeface="+mn-ea"/>
                <a:cs typeface="+mn-cs"/>
              </a:defRPr>
            </a:lvl1pPr>
            <a:lvl2pPr marL="609576" algn="l" defTabSz="1219151" rtl="0" eaLnBrk="1" latinLnBrk="0" hangingPunct="1">
              <a:defRPr kumimoji="1" sz="2400" kern="1200">
                <a:solidFill>
                  <a:schemeClr val="tx1"/>
                </a:solidFill>
                <a:latin typeface="+mn-lt"/>
                <a:ea typeface="+mn-ea"/>
                <a:cs typeface="+mn-cs"/>
              </a:defRPr>
            </a:lvl2pPr>
            <a:lvl3pPr marL="1219151" algn="l" defTabSz="1219151" rtl="0" eaLnBrk="1" latinLnBrk="0" hangingPunct="1">
              <a:defRPr kumimoji="1" sz="2400" kern="1200">
                <a:solidFill>
                  <a:schemeClr val="tx1"/>
                </a:solidFill>
                <a:latin typeface="+mn-lt"/>
                <a:ea typeface="+mn-ea"/>
                <a:cs typeface="+mn-cs"/>
              </a:defRPr>
            </a:lvl3pPr>
            <a:lvl4pPr marL="1828727" algn="l" defTabSz="1219151" rtl="0" eaLnBrk="1" latinLnBrk="0" hangingPunct="1">
              <a:defRPr kumimoji="1" sz="2400" kern="1200">
                <a:solidFill>
                  <a:schemeClr val="tx1"/>
                </a:solidFill>
                <a:latin typeface="+mn-lt"/>
                <a:ea typeface="+mn-ea"/>
                <a:cs typeface="+mn-cs"/>
              </a:defRPr>
            </a:lvl4pPr>
            <a:lvl5pPr marL="2438302" algn="l" defTabSz="1219151" rtl="0" eaLnBrk="1" latinLnBrk="0" hangingPunct="1">
              <a:defRPr kumimoji="1" sz="2400" kern="1200">
                <a:solidFill>
                  <a:schemeClr val="tx1"/>
                </a:solidFill>
                <a:latin typeface="+mn-lt"/>
                <a:ea typeface="+mn-ea"/>
                <a:cs typeface="+mn-cs"/>
              </a:defRPr>
            </a:lvl5pPr>
            <a:lvl6pPr marL="3047878" algn="l" defTabSz="1219151" rtl="0" eaLnBrk="1" latinLnBrk="0" hangingPunct="1">
              <a:defRPr kumimoji="1" sz="2400" kern="1200">
                <a:solidFill>
                  <a:schemeClr val="tx1"/>
                </a:solidFill>
                <a:latin typeface="+mn-lt"/>
                <a:ea typeface="+mn-ea"/>
                <a:cs typeface="+mn-cs"/>
              </a:defRPr>
            </a:lvl6pPr>
            <a:lvl7pPr marL="3657454" algn="l" defTabSz="1219151" rtl="0" eaLnBrk="1" latinLnBrk="0" hangingPunct="1">
              <a:defRPr kumimoji="1" sz="2400" kern="1200">
                <a:solidFill>
                  <a:schemeClr val="tx1"/>
                </a:solidFill>
                <a:latin typeface="+mn-lt"/>
                <a:ea typeface="+mn-ea"/>
                <a:cs typeface="+mn-cs"/>
              </a:defRPr>
            </a:lvl7pPr>
            <a:lvl8pPr marL="4267029" algn="l" defTabSz="1219151" rtl="0" eaLnBrk="1" latinLnBrk="0" hangingPunct="1">
              <a:defRPr kumimoji="1" sz="2400" kern="1200">
                <a:solidFill>
                  <a:schemeClr val="tx1"/>
                </a:solidFill>
                <a:latin typeface="+mn-lt"/>
                <a:ea typeface="+mn-ea"/>
                <a:cs typeface="+mn-cs"/>
              </a:defRPr>
            </a:lvl8pPr>
            <a:lvl9pPr marL="4876605" algn="l" defTabSz="1219151" rtl="0" eaLnBrk="1" latinLnBrk="0" hangingPunct="1">
              <a:defRPr kumimoji="1" sz="2400" kern="1200">
                <a:solidFill>
                  <a:schemeClr val="tx1"/>
                </a:solidFill>
                <a:latin typeface="+mn-lt"/>
                <a:ea typeface="+mn-ea"/>
                <a:cs typeface="+mn-cs"/>
              </a:defRPr>
            </a:lvl9pPr>
          </a:lstStyle>
          <a:p>
            <a:fld id="{0E0E0192-C642-4D4F-AE82-A0D0DC02E26B}" type="slidenum">
              <a:rPr lang="en-US" smtClean="0"/>
              <a:pPr/>
              <a:t>138</a:t>
            </a:fld>
            <a:endParaRPr lang="en-US" dirty="0"/>
          </a:p>
        </p:txBody>
      </p:sp>
      <p:sp>
        <p:nvSpPr>
          <p:cNvPr id="26" name="テキスト ボックス 25">
            <a:extLst>
              <a:ext uri="{FF2B5EF4-FFF2-40B4-BE49-F238E27FC236}">
                <a16:creationId xmlns:a16="http://schemas.microsoft.com/office/drawing/2014/main" id="{47B70E02-2D1A-944C-859A-15B8B05D1741}"/>
              </a:ext>
            </a:extLst>
          </p:cNvPr>
          <p:cNvSpPr txBox="1"/>
          <p:nvPr/>
        </p:nvSpPr>
        <p:spPr>
          <a:xfrm>
            <a:off x="309421" y="1085007"/>
            <a:ext cx="11344816" cy="530915"/>
          </a:xfrm>
          <a:prstGeom prst="rect">
            <a:avLst/>
          </a:prstGeom>
          <a:noFill/>
        </p:spPr>
        <p:txBody>
          <a:bodyPr wrap="square" lIns="152400" tIns="121920" rIns="152400" bIns="121920" rtlCol="0">
            <a:spAutoFit/>
          </a:bodyPr>
          <a:lstStyle/>
          <a:p>
            <a:pPr marL="457171" indent="-457171">
              <a:lnSpc>
                <a:spcPct val="90000"/>
              </a:lnSpc>
              <a:spcAft>
                <a:spcPts val="1500"/>
              </a:spcAft>
              <a:buFont typeface="Arial" panose="020B0604020202020204" pitchFamily="34" charset="0"/>
              <a:buChar char="•"/>
            </a:pPr>
            <a:r>
              <a:rPr lang="en-US" altLang="ja-JP" sz="2000" dirty="0">
                <a:solidFill>
                  <a:srgbClr val="414042"/>
                </a:solidFill>
                <a:latin typeface="Meiryo" panose="020B0604030504040204" pitchFamily="34" charset="-128"/>
                <a:ea typeface="Meiryo" panose="020B0604030504040204" pitchFamily="34" charset="-128"/>
              </a:rPr>
              <a:t>Session Manager</a:t>
            </a:r>
            <a:r>
              <a:rPr lang="ja-JP" altLang="en-US" sz="2000">
                <a:solidFill>
                  <a:srgbClr val="414042"/>
                </a:solidFill>
                <a:latin typeface="Meiryo" panose="020B0604030504040204" pitchFamily="34" charset="-128"/>
                <a:ea typeface="Meiryo" panose="020B0604030504040204" pitchFamily="34" charset="-128"/>
              </a:rPr>
              <a:t>の実行方法は以下を選択可能。</a:t>
            </a:r>
          </a:p>
        </p:txBody>
      </p:sp>
      <p:graphicFrame>
        <p:nvGraphicFramePr>
          <p:cNvPr id="27" name="表 26">
            <a:extLst>
              <a:ext uri="{FF2B5EF4-FFF2-40B4-BE49-F238E27FC236}">
                <a16:creationId xmlns:a16="http://schemas.microsoft.com/office/drawing/2014/main" id="{75A8B36D-37AE-D44D-A973-7E07BDCC7D2A}"/>
              </a:ext>
            </a:extLst>
          </p:cNvPr>
          <p:cNvGraphicFramePr>
            <a:graphicFrameLocks noGrp="1"/>
          </p:cNvGraphicFramePr>
          <p:nvPr/>
        </p:nvGraphicFramePr>
        <p:xfrm>
          <a:off x="231914" y="1605000"/>
          <a:ext cx="11465183" cy="5026608"/>
        </p:xfrm>
        <a:graphic>
          <a:graphicData uri="http://schemas.openxmlformats.org/drawingml/2006/table">
            <a:tbl>
              <a:tblPr bandRow="1">
                <a:tableStyleId>{00A15C55-8517-42AA-B614-E9B94910E393}</a:tableStyleId>
              </a:tblPr>
              <a:tblGrid>
                <a:gridCol w="1158946">
                  <a:extLst>
                    <a:ext uri="{9D8B030D-6E8A-4147-A177-3AD203B41FA5}">
                      <a16:colId xmlns:a16="http://schemas.microsoft.com/office/drawing/2014/main" val="693529550"/>
                    </a:ext>
                  </a:extLst>
                </a:gridCol>
                <a:gridCol w="3359931">
                  <a:extLst>
                    <a:ext uri="{9D8B030D-6E8A-4147-A177-3AD203B41FA5}">
                      <a16:colId xmlns:a16="http://schemas.microsoft.com/office/drawing/2014/main" val="3593928796"/>
                    </a:ext>
                  </a:extLst>
                </a:gridCol>
                <a:gridCol w="3443471">
                  <a:extLst>
                    <a:ext uri="{9D8B030D-6E8A-4147-A177-3AD203B41FA5}">
                      <a16:colId xmlns:a16="http://schemas.microsoft.com/office/drawing/2014/main" val="2947034069"/>
                    </a:ext>
                  </a:extLst>
                </a:gridCol>
                <a:gridCol w="3502835">
                  <a:extLst>
                    <a:ext uri="{9D8B030D-6E8A-4147-A177-3AD203B41FA5}">
                      <a16:colId xmlns:a16="http://schemas.microsoft.com/office/drawing/2014/main" val="3045275240"/>
                    </a:ext>
                  </a:extLst>
                </a:gridCol>
              </a:tblGrid>
              <a:tr h="548640">
                <a:tc>
                  <a:txBody>
                    <a:bodyPr/>
                    <a:lstStyle/>
                    <a:p>
                      <a:pPr algn="ctr"/>
                      <a:r>
                        <a:rPr kumimoji="1" lang="ja-JP" altLang="en-US" sz="1500" b="1">
                          <a:solidFill>
                            <a:schemeClr val="bg1"/>
                          </a:solidFill>
                          <a:latin typeface="Meiryo" panose="020B0604030504040204" pitchFamily="34" charset="-128"/>
                          <a:ea typeface="Meiryo" panose="020B0604030504040204" pitchFamily="34" charset="-128"/>
                        </a:rPr>
                        <a:t>形式</a:t>
                      </a:r>
                    </a:p>
                  </a:txBody>
                  <a:tcPr anchor="ctr">
                    <a:solidFill>
                      <a:schemeClr val="tx1">
                        <a:lumMod val="50000"/>
                      </a:schemeClr>
                    </a:solidFill>
                  </a:tcPr>
                </a:tc>
                <a:tc>
                  <a:txBody>
                    <a:bodyPr/>
                    <a:lstStyle/>
                    <a:p>
                      <a:pPr algn="ctr"/>
                      <a:r>
                        <a:rPr kumimoji="1" lang="en-US" altLang="ja-JP" sz="1500" b="1" dirty="0">
                          <a:solidFill>
                            <a:schemeClr val="bg1"/>
                          </a:solidFill>
                          <a:latin typeface="Meiryo" panose="020B0604030504040204" pitchFamily="34" charset="-128"/>
                          <a:ea typeface="Meiryo" panose="020B0604030504040204" pitchFamily="34" charset="-128"/>
                        </a:rPr>
                        <a:t>①</a:t>
                      </a:r>
                      <a:r>
                        <a:rPr kumimoji="1" lang="ja-JP" altLang="en-US" sz="1500" b="1">
                          <a:solidFill>
                            <a:schemeClr val="bg1"/>
                          </a:solidFill>
                          <a:latin typeface="Meiryo" panose="020B0604030504040204" pitchFamily="34" charset="-128"/>
                          <a:ea typeface="Meiryo" panose="020B0604030504040204" pitchFamily="34" charset="-128"/>
                        </a:rPr>
                        <a:t>マネジメントコンソール</a:t>
                      </a:r>
                    </a:p>
                  </a:txBody>
                  <a:tcPr anchor="ctr">
                    <a:lnB w="9525" cap="flat" cmpd="sng" algn="ctr">
                      <a:solidFill>
                        <a:schemeClr val="bg1">
                          <a:lumMod val="50000"/>
                        </a:schemeClr>
                      </a:solidFill>
                      <a:prstDash val="solid"/>
                      <a:round/>
                      <a:headEnd type="none" w="med" len="med"/>
                      <a:tailEnd type="none" w="med" len="med"/>
                    </a:lnB>
                    <a:solidFill>
                      <a:schemeClr val="tx1">
                        <a:lumMod val="50000"/>
                      </a:schemeClr>
                    </a:solidFill>
                  </a:tcPr>
                </a:tc>
                <a:tc>
                  <a:txBody>
                    <a:bodyPr/>
                    <a:lstStyle/>
                    <a:p>
                      <a:pPr algn="ctr"/>
                      <a:r>
                        <a:rPr kumimoji="1" lang="en-US" altLang="ja-JP" sz="1500" b="1" dirty="0">
                          <a:solidFill>
                            <a:schemeClr val="bg1"/>
                          </a:solidFill>
                          <a:latin typeface="Meiryo" panose="020B0604030504040204" pitchFamily="34" charset="-128"/>
                          <a:ea typeface="Meiryo" panose="020B0604030504040204" pitchFamily="34" charset="-128"/>
                        </a:rPr>
                        <a:t>②CLI</a:t>
                      </a:r>
                      <a:endParaRPr kumimoji="1" lang="ja-JP" altLang="en-US" sz="1500" b="1">
                        <a:solidFill>
                          <a:schemeClr val="bg1"/>
                        </a:solidFill>
                        <a:latin typeface="Meiryo" panose="020B0604030504040204" pitchFamily="34" charset="-128"/>
                        <a:ea typeface="Meiryo" panose="020B0604030504040204" pitchFamily="34" charset="-128"/>
                      </a:endParaRPr>
                    </a:p>
                  </a:txBody>
                  <a:tcPr anchor="ctr">
                    <a:lnB w="9525" cap="flat" cmpd="sng" algn="ctr">
                      <a:solidFill>
                        <a:schemeClr val="bg1">
                          <a:lumMod val="50000"/>
                        </a:schemeClr>
                      </a:solidFill>
                      <a:prstDash val="solid"/>
                      <a:round/>
                      <a:headEnd type="none" w="med" len="med"/>
                      <a:tailEnd type="none" w="med" len="med"/>
                    </a:lnB>
                    <a:solidFill>
                      <a:schemeClr val="tx1">
                        <a:lumMod val="50000"/>
                      </a:schemeClr>
                    </a:solidFill>
                  </a:tcPr>
                </a:tc>
                <a:tc>
                  <a:txBody>
                    <a:bodyPr/>
                    <a:lstStyle/>
                    <a:p>
                      <a:pPr algn="ctr"/>
                      <a:r>
                        <a:rPr kumimoji="1" lang="ja-JP" altLang="en-US" sz="1500" b="1">
                          <a:solidFill>
                            <a:schemeClr val="bg1"/>
                          </a:solidFill>
                          <a:latin typeface="Meiryo" panose="020B0604030504040204" pitchFamily="34" charset="-128"/>
                          <a:ea typeface="Meiryo" panose="020B0604030504040204" pitchFamily="34" charset="-128"/>
                        </a:rPr>
                        <a:t>③</a:t>
                      </a:r>
                      <a:r>
                        <a:rPr kumimoji="1" lang="en-US" altLang="ja-JP" sz="1500" b="1" dirty="0">
                          <a:solidFill>
                            <a:schemeClr val="bg1"/>
                          </a:solidFill>
                          <a:latin typeface="Meiryo" panose="020B0604030504040204" pitchFamily="34" charset="-128"/>
                          <a:ea typeface="Meiryo" panose="020B0604030504040204" pitchFamily="34" charset="-128"/>
                        </a:rPr>
                        <a:t>SSH</a:t>
                      </a:r>
                      <a:r>
                        <a:rPr kumimoji="1" lang="ja-JP" altLang="en-US" sz="1500" b="1">
                          <a:solidFill>
                            <a:schemeClr val="bg1"/>
                          </a:solidFill>
                          <a:latin typeface="Meiryo" panose="020B0604030504040204" pitchFamily="34" charset="-128"/>
                          <a:ea typeface="Meiryo" panose="020B0604030504040204" pitchFamily="34" charset="-128"/>
                        </a:rPr>
                        <a:t>トンネリングでインスタンスに接続</a:t>
                      </a:r>
                    </a:p>
                  </a:txBody>
                  <a:tcPr anchor="ctr">
                    <a:lnB w="9525" cap="flat" cmpd="sng" algn="ctr">
                      <a:solidFill>
                        <a:schemeClr val="bg1">
                          <a:lumMod val="50000"/>
                        </a:schemeClr>
                      </a:solidFill>
                      <a:prstDash val="solid"/>
                      <a:round/>
                      <a:headEnd type="none" w="med" len="med"/>
                      <a:tailEnd type="none" w="med" len="med"/>
                    </a:lnB>
                    <a:solidFill>
                      <a:schemeClr val="tx1">
                        <a:lumMod val="50000"/>
                      </a:schemeClr>
                    </a:solidFill>
                  </a:tcPr>
                </a:tc>
                <a:extLst>
                  <a:ext uri="{0D108BD9-81ED-4DB2-BD59-A6C34878D82A}">
                    <a16:rowId xmlns:a16="http://schemas.microsoft.com/office/drawing/2014/main" val="922542048"/>
                  </a:ext>
                </a:extLst>
              </a:tr>
              <a:tr h="640080">
                <a:tc>
                  <a:txBody>
                    <a:bodyPr/>
                    <a:lstStyle/>
                    <a:p>
                      <a:pPr algn="ctr"/>
                      <a:r>
                        <a:rPr kumimoji="1" lang="ja-JP" altLang="en-US" sz="1200" b="1">
                          <a:solidFill>
                            <a:schemeClr val="bg1"/>
                          </a:solidFill>
                          <a:latin typeface="Meiryo" panose="020B0604030504040204" pitchFamily="34" charset="-128"/>
                          <a:ea typeface="Meiryo" panose="020B0604030504040204" pitchFamily="34" charset="-128"/>
                        </a:rPr>
                        <a:t>概要</a:t>
                      </a:r>
                    </a:p>
                  </a:txBody>
                  <a:tcPr anchor="ctr">
                    <a:lnR w="9525" cap="flat" cmpd="sng" algn="ctr">
                      <a:solidFill>
                        <a:schemeClr val="bg1">
                          <a:lumMod val="50000"/>
                        </a:schemeClr>
                      </a:solidFill>
                      <a:prstDash val="solid"/>
                      <a:round/>
                      <a:headEnd type="none" w="med" len="med"/>
                      <a:tailEnd type="none" w="med" len="med"/>
                    </a:lnR>
                    <a:solidFill>
                      <a:schemeClr val="tx1">
                        <a:lumMod val="50000"/>
                      </a:schemeClr>
                    </a:solidFill>
                  </a:tcPr>
                </a:tc>
                <a:tc>
                  <a:txBody>
                    <a:bodyPr/>
                    <a:lstStyle/>
                    <a:p>
                      <a:pPr algn="l"/>
                      <a:r>
                        <a:rPr kumimoji="1" lang="en-US" altLang="ja-JP" sz="1200" dirty="0">
                          <a:latin typeface="Meiryo" panose="020B0604030504040204" pitchFamily="34" charset="-128"/>
                          <a:ea typeface="Meiryo" panose="020B0604030504040204" pitchFamily="34" charset="-128"/>
                        </a:rPr>
                        <a:t>SSM Agent</a:t>
                      </a:r>
                      <a:r>
                        <a:rPr kumimoji="1" lang="ja-JP" altLang="en-US" sz="1200">
                          <a:latin typeface="Meiryo" panose="020B0604030504040204" pitchFamily="34" charset="-128"/>
                          <a:ea typeface="Meiryo" panose="020B0604030504040204" pitchFamily="34" charset="-128"/>
                        </a:rPr>
                        <a:t>が</a:t>
                      </a:r>
                      <a:r>
                        <a:rPr kumimoji="1" lang="en-US" altLang="ja-JP" sz="1200" dirty="0">
                          <a:latin typeface="Meiryo" panose="020B0604030504040204" pitchFamily="34" charset="-128"/>
                          <a:ea typeface="Meiryo" panose="020B0604030504040204" pitchFamily="34" charset="-128"/>
                        </a:rPr>
                        <a:t>EC2</a:t>
                      </a:r>
                      <a:r>
                        <a:rPr kumimoji="1" lang="ja-JP" altLang="en-US" sz="1200">
                          <a:latin typeface="Meiryo" panose="020B0604030504040204" pitchFamily="34" charset="-128"/>
                          <a:ea typeface="Meiryo" panose="020B0604030504040204" pitchFamily="34" charset="-128"/>
                        </a:rPr>
                        <a:t>にコマンド発行</a:t>
                      </a:r>
                    </a:p>
                  </a:txBody>
                  <a:tcP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solidFill>
                      <a:schemeClr val="bg1">
                        <a:lumMod val="95000"/>
                      </a:schemeClr>
                    </a:solidFill>
                  </a:tcPr>
                </a:tc>
                <a:tc>
                  <a:txBody>
                    <a:bodyPr/>
                    <a:lstStyle/>
                    <a:p>
                      <a:pPr algn="l"/>
                      <a:r>
                        <a:rPr kumimoji="1" lang="en-US" altLang="ja-JP" sz="1200" dirty="0">
                          <a:latin typeface="Meiryo" panose="020B0604030504040204" pitchFamily="34" charset="-128"/>
                          <a:ea typeface="Meiryo" panose="020B0604030504040204" pitchFamily="34" charset="-128"/>
                        </a:rPr>
                        <a:t>SSM Agent</a:t>
                      </a:r>
                      <a:r>
                        <a:rPr kumimoji="1" lang="ja-JP" altLang="en-US" sz="1200">
                          <a:latin typeface="Meiryo" panose="020B0604030504040204" pitchFamily="34" charset="-128"/>
                          <a:ea typeface="Meiryo" panose="020B0604030504040204" pitchFamily="34" charset="-128"/>
                        </a:rPr>
                        <a:t>が</a:t>
                      </a:r>
                      <a:r>
                        <a:rPr kumimoji="1" lang="en-US" altLang="ja-JP" sz="1200" dirty="0">
                          <a:latin typeface="Meiryo" panose="020B0604030504040204" pitchFamily="34" charset="-128"/>
                          <a:ea typeface="Meiryo" panose="020B0604030504040204" pitchFamily="34" charset="-128"/>
                        </a:rPr>
                        <a:t>EC2</a:t>
                      </a:r>
                      <a:r>
                        <a:rPr kumimoji="1" lang="ja-JP" altLang="en-US" sz="1200">
                          <a:latin typeface="Meiryo" panose="020B0604030504040204" pitchFamily="34" charset="-128"/>
                          <a:ea typeface="Meiryo" panose="020B0604030504040204" pitchFamily="34" charset="-128"/>
                        </a:rPr>
                        <a:t>にコマンド発行</a:t>
                      </a:r>
                    </a:p>
                  </a:txBody>
                  <a:tcP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solidFill>
                      <a:schemeClr val="bg1">
                        <a:lumMod val="95000"/>
                      </a:schemeClr>
                    </a:solidFill>
                  </a:tcPr>
                </a:tc>
                <a:tc>
                  <a:txBody>
                    <a:bodyPr/>
                    <a:lstStyle/>
                    <a:p>
                      <a:pPr algn="l"/>
                      <a:r>
                        <a:rPr kumimoji="1" lang="en-US" altLang="ja-JP" sz="1200" dirty="0">
                          <a:latin typeface="Meiryo" panose="020B0604030504040204" pitchFamily="34" charset="-128"/>
                          <a:ea typeface="Meiryo" panose="020B0604030504040204" pitchFamily="34" charset="-128"/>
                        </a:rPr>
                        <a:t>Session Manager</a:t>
                      </a:r>
                      <a:r>
                        <a:rPr kumimoji="1" lang="ja-JP" altLang="en-US" sz="1200">
                          <a:latin typeface="Meiryo" panose="020B0604030504040204" pitchFamily="34" charset="-128"/>
                          <a:ea typeface="Meiryo" panose="020B0604030504040204" pitchFamily="34" charset="-128"/>
                        </a:rPr>
                        <a:t>経由で</a:t>
                      </a:r>
                      <a:r>
                        <a:rPr kumimoji="1" lang="en-US" altLang="ja-JP" sz="1200" dirty="0">
                          <a:latin typeface="Meiryo" panose="020B0604030504040204" pitchFamily="34" charset="-128"/>
                          <a:ea typeface="Meiryo" panose="020B0604030504040204" pitchFamily="34" charset="-128"/>
                        </a:rPr>
                        <a:t>SSH</a:t>
                      </a:r>
                      <a:r>
                        <a:rPr kumimoji="1" lang="ja-JP" altLang="en-US" sz="1200">
                          <a:latin typeface="Meiryo" panose="020B0604030504040204" pitchFamily="34" charset="-128"/>
                          <a:ea typeface="Meiryo" panose="020B0604030504040204" pitchFamily="34" charset="-128"/>
                        </a:rPr>
                        <a:t>接続しコマンド実行</a:t>
                      </a:r>
                      <a:endParaRPr kumimoji="1" lang="en-US" altLang="ja-JP" sz="1200" dirty="0">
                        <a:latin typeface="Meiryo" panose="020B0604030504040204" pitchFamily="34" charset="-128"/>
                        <a:ea typeface="Meiryo" panose="020B0604030504040204" pitchFamily="34" charset="-128"/>
                      </a:endParaRPr>
                    </a:p>
                    <a:p>
                      <a:pPr algn="l"/>
                      <a:r>
                        <a:rPr kumimoji="1" lang="en-US" altLang="ja-JP" sz="1200" dirty="0">
                          <a:latin typeface="Meiryo" panose="020B0604030504040204" pitchFamily="34" charset="-128"/>
                          <a:ea typeface="Meiryo" panose="020B0604030504040204" pitchFamily="34" charset="-128"/>
                        </a:rPr>
                        <a:t>SCP</a:t>
                      </a:r>
                      <a:r>
                        <a:rPr kumimoji="1" lang="ja-JP" altLang="en-US" sz="1200">
                          <a:latin typeface="Meiryo" panose="020B0604030504040204" pitchFamily="34" charset="-128"/>
                          <a:ea typeface="Meiryo" panose="020B0604030504040204" pitchFamily="34" charset="-128"/>
                        </a:rPr>
                        <a:t>によるファイル送受信可能</a:t>
                      </a:r>
                      <a:endParaRPr kumimoji="1" lang="en-US" altLang="ja-JP" sz="1200" dirty="0">
                        <a:latin typeface="Meiryo" panose="020B0604030504040204" pitchFamily="34" charset="-128"/>
                        <a:ea typeface="Meiryo" panose="020B0604030504040204" pitchFamily="34" charset="-128"/>
                      </a:endParaRPr>
                    </a:p>
                    <a:p>
                      <a:pPr algn="l"/>
                      <a:r>
                        <a:rPr kumimoji="1" lang="ja-JP" altLang="en-US" sz="1200">
                          <a:latin typeface="Meiryo" panose="020B0604030504040204" pitchFamily="34" charset="-128"/>
                          <a:ea typeface="Meiryo" panose="020B0604030504040204" pitchFamily="34" charset="-128"/>
                        </a:rPr>
                        <a:t>ポート転送可能</a:t>
                      </a:r>
                    </a:p>
                  </a:txBody>
                  <a:tcP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758745972"/>
                  </a:ext>
                </a:extLst>
              </a:tr>
              <a:tr h="624840">
                <a:tc>
                  <a:txBody>
                    <a:bodyPr/>
                    <a:lstStyle/>
                    <a:p>
                      <a:pPr algn="ctr"/>
                      <a:r>
                        <a:rPr kumimoji="1" lang="ja-JP" altLang="en-US" sz="1200" b="1">
                          <a:solidFill>
                            <a:schemeClr val="bg1"/>
                          </a:solidFill>
                          <a:latin typeface="Meiryo" panose="020B0604030504040204" pitchFamily="34" charset="-128"/>
                          <a:ea typeface="Meiryo" panose="020B0604030504040204" pitchFamily="34" charset="-128"/>
                        </a:rPr>
                        <a:t>アクセス権限</a:t>
                      </a:r>
                    </a:p>
                  </a:txBody>
                  <a:tcPr anchor="ctr">
                    <a:lnR w="9525" cap="flat" cmpd="sng" algn="ctr">
                      <a:solidFill>
                        <a:schemeClr val="bg1">
                          <a:lumMod val="50000"/>
                        </a:schemeClr>
                      </a:solidFill>
                      <a:prstDash val="solid"/>
                      <a:round/>
                      <a:headEnd type="none" w="med" len="med"/>
                      <a:tailEnd type="none" w="med" len="med"/>
                    </a:lnR>
                    <a:solidFill>
                      <a:schemeClr val="tx1">
                        <a:lumMod val="50000"/>
                      </a:schemeClr>
                    </a:solidFill>
                  </a:tcPr>
                </a:tc>
                <a:tc>
                  <a:txBody>
                    <a:bodyPr/>
                    <a:lstStyle/>
                    <a:p>
                      <a:pPr marL="182563" indent="-182563" algn="l">
                        <a:buFont typeface="Arial" panose="020B0604020202020204" pitchFamily="34" charset="0"/>
                        <a:buChar char="•"/>
                        <a:tabLst/>
                      </a:pPr>
                      <a:r>
                        <a:rPr kumimoji="1" lang="en-US" altLang="ja-JP" sz="1200" dirty="0">
                          <a:latin typeface="Meiryo" panose="020B0604030504040204" pitchFamily="34" charset="-128"/>
                          <a:ea typeface="Meiryo" panose="020B0604030504040204" pitchFamily="34" charset="-128"/>
                        </a:rPr>
                        <a:t>IAM</a:t>
                      </a:r>
                      <a:r>
                        <a:rPr kumimoji="1" lang="ja-JP" altLang="en-US" sz="1200">
                          <a:latin typeface="Meiryo" panose="020B0604030504040204" pitchFamily="34" charset="-128"/>
                          <a:ea typeface="Meiryo" panose="020B0604030504040204" pitchFamily="34" charset="-128"/>
                        </a:rPr>
                        <a:t>ユーザに対し</a:t>
                      </a:r>
                      <a:r>
                        <a:rPr kumimoji="1" lang="en-US" altLang="ja-JP" sz="1200" dirty="0">
                          <a:latin typeface="Meiryo" panose="020B0604030504040204" pitchFamily="34" charset="-128"/>
                          <a:ea typeface="Meiryo" panose="020B0604030504040204" pitchFamily="34" charset="-128"/>
                        </a:rPr>
                        <a:t>IAM</a:t>
                      </a:r>
                      <a:r>
                        <a:rPr kumimoji="1" lang="ja-JP" altLang="en-US" sz="1200">
                          <a:latin typeface="Meiryo" panose="020B0604030504040204" pitchFamily="34" charset="-128"/>
                          <a:ea typeface="Meiryo" panose="020B0604030504040204" pitchFamily="34" charset="-128"/>
                        </a:rPr>
                        <a:t> </a:t>
                      </a:r>
                      <a:r>
                        <a:rPr kumimoji="1" lang="en-US" altLang="ja-JP" sz="1200" dirty="0">
                          <a:latin typeface="Meiryo" panose="020B0604030504040204" pitchFamily="34" charset="-128"/>
                          <a:ea typeface="Meiryo" panose="020B0604030504040204" pitchFamily="34" charset="-128"/>
                        </a:rPr>
                        <a:t>Policy</a:t>
                      </a:r>
                      <a:r>
                        <a:rPr kumimoji="1" lang="ja-JP" altLang="en-US" sz="1200">
                          <a:latin typeface="Meiryo" panose="020B0604030504040204" pitchFamily="34" charset="-128"/>
                          <a:ea typeface="Meiryo" panose="020B0604030504040204" pitchFamily="34" charset="-128"/>
                        </a:rPr>
                        <a:t>で指定</a:t>
                      </a:r>
                      <a:endParaRPr kumimoji="1" lang="en-US" altLang="ja-JP" sz="1200" dirty="0">
                        <a:latin typeface="Meiryo" panose="020B0604030504040204" pitchFamily="34" charset="-128"/>
                        <a:ea typeface="Meiryo" panose="020B0604030504040204" pitchFamily="34" charset="-128"/>
                      </a:endParaRPr>
                    </a:p>
                  </a:txBody>
                  <a:tcP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solidFill>
                      <a:schemeClr val="bg1">
                        <a:lumMod val="95000"/>
                      </a:schemeClr>
                    </a:solidFill>
                  </a:tcPr>
                </a:tc>
                <a:tc>
                  <a:txBody>
                    <a:bodyPr/>
                    <a:lstStyle/>
                    <a:p>
                      <a:pPr marL="182563" indent="-182563" algn="l">
                        <a:buFont typeface="Arial" panose="020B0604020202020204" pitchFamily="34" charset="0"/>
                        <a:buChar char="•"/>
                        <a:tabLst/>
                      </a:pPr>
                      <a:r>
                        <a:rPr kumimoji="1" lang="en-US" altLang="ja-JP" sz="1200" dirty="0">
                          <a:latin typeface="Meiryo" panose="020B0604030504040204" pitchFamily="34" charset="-128"/>
                          <a:ea typeface="Meiryo" panose="020B0604030504040204" pitchFamily="34" charset="-128"/>
                        </a:rPr>
                        <a:t>IAM</a:t>
                      </a:r>
                      <a:r>
                        <a:rPr kumimoji="1" lang="ja-JP" altLang="en-US" sz="1200">
                          <a:latin typeface="Meiryo" panose="020B0604030504040204" pitchFamily="34" charset="-128"/>
                          <a:ea typeface="Meiryo" panose="020B0604030504040204" pitchFamily="34" charset="-128"/>
                        </a:rPr>
                        <a:t>ユーザに対し</a:t>
                      </a:r>
                      <a:r>
                        <a:rPr kumimoji="1" lang="en-US" altLang="ja-JP" sz="1200" dirty="0">
                          <a:latin typeface="Meiryo" panose="020B0604030504040204" pitchFamily="34" charset="-128"/>
                          <a:ea typeface="Meiryo" panose="020B0604030504040204" pitchFamily="34" charset="-128"/>
                        </a:rPr>
                        <a:t>IAM</a:t>
                      </a:r>
                      <a:r>
                        <a:rPr kumimoji="1" lang="ja-JP" altLang="en-US" sz="1200">
                          <a:latin typeface="Meiryo" panose="020B0604030504040204" pitchFamily="34" charset="-128"/>
                          <a:ea typeface="Meiryo" panose="020B0604030504040204" pitchFamily="34" charset="-128"/>
                        </a:rPr>
                        <a:t> </a:t>
                      </a:r>
                      <a:r>
                        <a:rPr kumimoji="1" lang="en-US" altLang="ja-JP" sz="1200" dirty="0">
                          <a:latin typeface="Meiryo" panose="020B0604030504040204" pitchFamily="34" charset="-128"/>
                          <a:ea typeface="Meiryo" panose="020B0604030504040204" pitchFamily="34" charset="-128"/>
                        </a:rPr>
                        <a:t>Policy</a:t>
                      </a:r>
                      <a:r>
                        <a:rPr kumimoji="1" lang="ja-JP" altLang="en-US" sz="1200">
                          <a:latin typeface="Meiryo" panose="020B0604030504040204" pitchFamily="34" charset="-128"/>
                          <a:ea typeface="Meiryo" panose="020B0604030504040204" pitchFamily="34" charset="-128"/>
                        </a:rPr>
                        <a:t>で指定</a:t>
                      </a:r>
                      <a:endParaRPr kumimoji="1" lang="en-US" altLang="ja-JP" sz="1200" dirty="0">
                        <a:latin typeface="Meiryo" panose="020B0604030504040204" pitchFamily="34" charset="-128"/>
                        <a:ea typeface="Meiryo" panose="020B0604030504040204" pitchFamily="34" charset="-128"/>
                      </a:endParaRPr>
                    </a:p>
                  </a:txBody>
                  <a:tcP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solidFill>
                      <a:schemeClr val="bg1">
                        <a:lumMod val="95000"/>
                      </a:schemeClr>
                    </a:solidFill>
                  </a:tcPr>
                </a:tc>
                <a:tc>
                  <a:txBody>
                    <a:bodyPr/>
                    <a:lstStyle/>
                    <a:p>
                      <a:pPr marL="182563" marR="0" lvl="0" indent="-182563"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en-US" altLang="ja-JP" sz="1200" dirty="0">
                          <a:latin typeface="Meiryo" panose="020B0604030504040204" pitchFamily="34" charset="-128"/>
                          <a:ea typeface="Meiryo" panose="020B0604030504040204" pitchFamily="34" charset="-128"/>
                        </a:rPr>
                        <a:t>IAM</a:t>
                      </a:r>
                      <a:r>
                        <a:rPr kumimoji="1" lang="ja-JP" altLang="en-US" sz="1200">
                          <a:latin typeface="Meiryo" panose="020B0604030504040204" pitchFamily="34" charset="-128"/>
                          <a:ea typeface="Meiryo" panose="020B0604030504040204" pitchFamily="34" charset="-128"/>
                        </a:rPr>
                        <a:t>ユーザに対し</a:t>
                      </a:r>
                      <a:r>
                        <a:rPr kumimoji="1" lang="en-US" altLang="ja-JP" sz="1200" dirty="0">
                          <a:latin typeface="Meiryo" panose="020B0604030504040204" pitchFamily="34" charset="-128"/>
                          <a:ea typeface="Meiryo" panose="020B0604030504040204" pitchFamily="34" charset="-128"/>
                        </a:rPr>
                        <a:t>IAM</a:t>
                      </a:r>
                      <a:r>
                        <a:rPr kumimoji="1" lang="ja-JP" altLang="en-US" sz="1200">
                          <a:latin typeface="Meiryo" panose="020B0604030504040204" pitchFamily="34" charset="-128"/>
                          <a:ea typeface="Meiryo" panose="020B0604030504040204" pitchFamily="34" charset="-128"/>
                        </a:rPr>
                        <a:t> </a:t>
                      </a:r>
                      <a:r>
                        <a:rPr kumimoji="1" lang="en-US" altLang="ja-JP" sz="1200" dirty="0">
                          <a:latin typeface="Meiryo" panose="020B0604030504040204" pitchFamily="34" charset="-128"/>
                          <a:ea typeface="Meiryo" panose="020B0604030504040204" pitchFamily="34" charset="-128"/>
                        </a:rPr>
                        <a:t>Policy</a:t>
                      </a:r>
                      <a:r>
                        <a:rPr kumimoji="1" lang="ja-JP" altLang="en-US" sz="1200">
                          <a:latin typeface="Meiryo" panose="020B0604030504040204" pitchFamily="34" charset="-128"/>
                          <a:ea typeface="Meiryo" panose="020B0604030504040204" pitchFamily="34" charset="-128"/>
                        </a:rPr>
                        <a:t>で指定</a:t>
                      </a:r>
                      <a:endParaRPr kumimoji="1" lang="en-US" altLang="ja-JP" sz="1200" dirty="0">
                        <a:latin typeface="Meiryo" panose="020B0604030504040204" pitchFamily="34" charset="-128"/>
                        <a:ea typeface="Meiryo" panose="020B0604030504040204" pitchFamily="34" charset="-128"/>
                      </a:endParaRPr>
                    </a:p>
                    <a:p>
                      <a:pPr marL="182563" marR="0" lvl="0" indent="-182563"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ja-JP" altLang="en-US" sz="1200">
                          <a:latin typeface="Meiryo" panose="020B0604030504040204" pitchFamily="34" charset="-128"/>
                          <a:ea typeface="Meiryo" panose="020B0604030504040204" pitchFamily="34" charset="-128"/>
                        </a:rPr>
                        <a:t>サーバのログイン情報が必要</a:t>
                      </a:r>
                      <a:r>
                        <a:rPr kumimoji="1" lang="en-US" altLang="ja-JP" sz="1200" dirty="0">
                          <a:latin typeface="Meiryo" panose="020B0604030504040204" pitchFamily="34" charset="-128"/>
                          <a:ea typeface="Meiryo" panose="020B0604030504040204" pitchFamily="34" charset="-128"/>
                        </a:rPr>
                        <a:t>(</a:t>
                      </a:r>
                      <a:r>
                        <a:rPr kumimoji="1" lang="ja-JP" altLang="en-US" sz="1200">
                          <a:latin typeface="Meiryo" panose="020B0604030504040204" pitchFamily="34" charset="-128"/>
                          <a:ea typeface="Meiryo" panose="020B0604030504040204" pitchFamily="34" charset="-128"/>
                        </a:rPr>
                        <a:t>キーペア、</a:t>
                      </a:r>
                      <a:r>
                        <a:rPr kumimoji="1" lang="en-US" altLang="ja-JP" sz="1200" dirty="0">
                          <a:latin typeface="Meiryo" panose="020B0604030504040204" pitchFamily="34" charset="-128"/>
                          <a:ea typeface="Meiryo" panose="020B0604030504040204" pitchFamily="34" charset="-128"/>
                        </a:rPr>
                        <a:t>ID/Pass)</a:t>
                      </a:r>
                      <a:endParaRPr kumimoji="1" lang="ja-JP" altLang="en-US" sz="1200">
                        <a:latin typeface="Meiryo" panose="020B0604030504040204" pitchFamily="34" charset="-128"/>
                        <a:ea typeface="Meiryo" panose="020B0604030504040204" pitchFamily="34" charset="-128"/>
                      </a:endParaRPr>
                    </a:p>
                  </a:txBody>
                  <a:tcP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326483719"/>
                  </a:ext>
                </a:extLst>
              </a:tr>
              <a:tr h="274320">
                <a:tc>
                  <a:txBody>
                    <a:bodyPr/>
                    <a:lstStyle/>
                    <a:p>
                      <a:pPr algn="ctr"/>
                      <a:r>
                        <a:rPr kumimoji="1" lang="ja-JP" altLang="en-US" sz="1200" b="1">
                          <a:solidFill>
                            <a:schemeClr val="bg1"/>
                          </a:solidFill>
                          <a:latin typeface="Meiryo" panose="020B0604030504040204" pitchFamily="34" charset="-128"/>
                          <a:ea typeface="Meiryo" panose="020B0604030504040204" pitchFamily="34" charset="-128"/>
                        </a:rPr>
                        <a:t>クライアント</a:t>
                      </a:r>
                    </a:p>
                  </a:txBody>
                  <a:tcPr anchor="ctr">
                    <a:lnR w="9525" cap="flat" cmpd="sng" algn="ctr">
                      <a:solidFill>
                        <a:schemeClr val="bg1">
                          <a:lumMod val="50000"/>
                        </a:schemeClr>
                      </a:solidFill>
                      <a:prstDash val="solid"/>
                      <a:round/>
                      <a:headEnd type="none" w="med" len="med"/>
                      <a:tailEnd type="none" w="med" len="med"/>
                    </a:lnR>
                    <a:solidFill>
                      <a:schemeClr val="tx1">
                        <a:lumMod val="50000"/>
                      </a:schemeClr>
                    </a:solidFill>
                  </a:tcPr>
                </a:tc>
                <a:tc>
                  <a:txBody>
                    <a:bodyPr/>
                    <a:lstStyle/>
                    <a:p>
                      <a:pPr algn="l"/>
                      <a:r>
                        <a:rPr kumimoji="1" lang="ja-JP" altLang="en-US" sz="1200">
                          <a:latin typeface="Meiryo" panose="020B0604030504040204" pitchFamily="34" charset="-128"/>
                          <a:ea typeface="Meiryo" panose="020B0604030504040204" pitchFamily="34" charset="-128"/>
                        </a:rPr>
                        <a:t>ブラウザ</a:t>
                      </a:r>
                      <a:r>
                        <a:rPr kumimoji="1" lang="en-US" altLang="ja-JP" sz="1200" dirty="0">
                          <a:latin typeface="Meiryo" panose="020B0604030504040204" pitchFamily="34" charset="-128"/>
                          <a:ea typeface="Meiryo" panose="020B0604030504040204" pitchFamily="34" charset="-128"/>
                        </a:rPr>
                        <a:t>(</a:t>
                      </a:r>
                      <a:r>
                        <a:rPr kumimoji="1" lang="ja-JP" altLang="en-US" sz="1200">
                          <a:latin typeface="Meiryo" panose="020B0604030504040204" pitchFamily="34" charset="-128"/>
                          <a:ea typeface="Meiryo" panose="020B0604030504040204" pitchFamily="34" charset="-128"/>
                        </a:rPr>
                        <a:t>マネジメントコンソール</a:t>
                      </a:r>
                      <a:r>
                        <a:rPr kumimoji="1" lang="en-US" altLang="ja-JP" sz="1200" dirty="0">
                          <a:latin typeface="Meiryo" panose="020B0604030504040204" pitchFamily="34" charset="-128"/>
                          <a:ea typeface="Meiryo" panose="020B0604030504040204" pitchFamily="34" charset="-128"/>
                        </a:rPr>
                        <a:t>)</a:t>
                      </a:r>
                    </a:p>
                  </a:txBody>
                  <a:tcP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solidFill>
                      <a:schemeClr val="bg1">
                        <a:lumMod val="95000"/>
                      </a:schemeClr>
                    </a:solidFill>
                  </a:tcPr>
                </a:tc>
                <a:tc>
                  <a:txBody>
                    <a:bodyPr/>
                    <a:lstStyle/>
                    <a:p>
                      <a:pPr algn="l"/>
                      <a:r>
                        <a:rPr kumimoji="1" lang="ja-JP" altLang="en-US" sz="1200">
                          <a:latin typeface="Meiryo" panose="020B0604030504040204" pitchFamily="34" charset="-128"/>
                          <a:ea typeface="Meiryo" panose="020B0604030504040204" pitchFamily="34" charset="-128"/>
                        </a:rPr>
                        <a:t>ローカル</a:t>
                      </a:r>
                      <a:r>
                        <a:rPr kumimoji="1" lang="en-US" altLang="ja-JP" sz="1200" dirty="0">
                          <a:latin typeface="Meiryo" panose="020B0604030504040204" pitchFamily="34" charset="-128"/>
                          <a:ea typeface="Meiryo" panose="020B0604030504040204" pitchFamily="34" charset="-128"/>
                        </a:rPr>
                        <a:t>SSH</a:t>
                      </a:r>
                      <a:r>
                        <a:rPr kumimoji="1" lang="ja-JP" altLang="en-US" sz="1200">
                          <a:latin typeface="Meiryo" panose="020B0604030504040204" pitchFamily="34" charset="-128"/>
                          <a:ea typeface="Meiryo" panose="020B0604030504040204" pitchFamily="34" charset="-128"/>
                        </a:rPr>
                        <a:t>クライアント</a:t>
                      </a:r>
                      <a:endParaRPr kumimoji="1" lang="en-US" altLang="ja-JP" sz="1200" dirty="0">
                        <a:latin typeface="Meiryo" panose="020B0604030504040204" pitchFamily="34" charset="-128"/>
                        <a:ea typeface="Meiryo" panose="020B0604030504040204" pitchFamily="34" charset="-128"/>
                      </a:endParaRPr>
                    </a:p>
                  </a:txBody>
                  <a:tcP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solidFill>
                      <a:schemeClr val="bg1">
                        <a:lumMod val="95000"/>
                      </a:schemeClr>
                    </a:solidFill>
                  </a:tcPr>
                </a:tc>
                <a:tc>
                  <a:txBody>
                    <a:bodyPr/>
                    <a:lstStyle/>
                    <a:p>
                      <a:pPr algn="l"/>
                      <a:r>
                        <a:rPr kumimoji="1" lang="ja-JP" altLang="en-US" sz="1200">
                          <a:latin typeface="Meiryo" panose="020B0604030504040204" pitchFamily="34" charset="-128"/>
                          <a:ea typeface="Meiryo" panose="020B0604030504040204" pitchFamily="34" charset="-128"/>
                        </a:rPr>
                        <a:t>ローカル</a:t>
                      </a:r>
                      <a:r>
                        <a:rPr kumimoji="1" lang="en-US" altLang="ja-JP" sz="1200" dirty="0">
                          <a:latin typeface="Meiryo" panose="020B0604030504040204" pitchFamily="34" charset="-128"/>
                          <a:ea typeface="Meiryo" panose="020B0604030504040204" pitchFamily="34" charset="-128"/>
                        </a:rPr>
                        <a:t>SSH</a:t>
                      </a:r>
                      <a:r>
                        <a:rPr kumimoji="1" lang="ja-JP" altLang="en-US" sz="1200">
                          <a:latin typeface="Meiryo" panose="020B0604030504040204" pitchFamily="34" charset="-128"/>
                          <a:ea typeface="Meiryo" panose="020B0604030504040204" pitchFamily="34" charset="-128"/>
                        </a:rPr>
                        <a:t>クライアント</a:t>
                      </a:r>
                    </a:p>
                  </a:txBody>
                  <a:tcP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169250952"/>
                  </a:ext>
                </a:extLst>
              </a:tr>
              <a:tr h="274320">
                <a:tc>
                  <a:txBody>
                    <a:bodyPr/>
                    <a:lstStyle/>
                    <a:p>
                      <a:pPr algn="ctr"/>
                      <a:r>
                        <a:rPr kumimoji="1" lang="ja-JP" altLang="en-US" sz="1200" b="1">
                          <a:solidFill>
                            <a:schemeClr val="bg1"/>
                          </a:solidFill>
                          <a:latin typeface="Meiryo" panose="020B0604030504040204" pitchFamily="34" charset="-128"/>
                          <a:ea typeface="Meiryo" panose="020B0604030504040204" pitchFamily="34" charset="-128"/>
                        </a:rPr>
                        <a:t>接続履歴</a:t>
                      </a:r>
                    </a:p>
                  </a:txBody>
                  <a:tcPr anchor="ctr">
                    <a:lnR w="9525" cap="flat" cmpd="sng" algn="ctr">
                      <a:solidFill>
                        <a:schemeClr val="bg1">
                          <a:lumMod val="50000"/>
                        </a:schemeClr>
                      </a:solidFill>
                      <a:prstDash val="solid"/>
                      <a:round/>
                      <a:headEnd type="none" w="med" len="med"/>
                      <a:tailEnd type="none" w="med" len="med"/>
                    </a:lnR>
                    <a:solidFill>
                      <a:schemeClr val="tx1">
                        <a:lumMod val="50000"/>
                      </a:schemeClr>
                    </a:solidFill>
                  </a:tcPr>
                </a:tc>
                <a:tc>
                  <a:txBody>
                    <a:bodyPr/>
                    <a:lstStyle/>
                    <a:p>
                      <a:pPr algn="l"/>
                      <a:r>
                        <a:rPr kumimoji="1" lang="ja-JP" altLang="en-US" sz="1200">
                          <a:latin typeface="Meiryo" panose="020B0604030504040204" pitchFamily="34" charset="-128"/>
                          <a:ea typeface="Meiryo" panose="020B0604030504040204" pitchFamily="34" charset="-128"/>
                        </a:rPr>
                        <a:t>保存される</a:t>
                      </a:r>
                      <a:endParaRPr kumimoji="1" lang="en-US" altLang="ja-JP" sz="1200" dirty="0">
                        <a:latin typeface="Meiryo" panose="020B0604030504040204" pitchFamily="34" charset="-128"/>
                        <a:ea typeface="Meiryo" panose="020B0604030504040204" pitchFamily="34" charset="-128"/>
                      </a:endParaRPr>
                    </a:p>
                  </a:txBody>
                  <a:tcP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solidFill>
                      <a:schemeClr val="bg1">
                        <a:lumMod val="95000"/>
                      </a:schemeClr>
                    </a:solidFill>
                  </a:tcPr>
                </a:tc>
                <a:tc>
                  <a:txBody>
                    <a:bodyPr/>
                    <a:lstStyle/>
                    <a:p>
                      <a:pPr algn="l"/>
                      <a:r>
                        <a:rPr kumimoji="1" lang="ja-JP" altLang="en-US" sz="1200">
                          <a:latin typeface="Meiryo" panose="020B0604030504040204" pitchFamily="34" charset="-128"/>
                          <a:ea typeface="Meiryo" panose="020B0604030504040204" pitchFamily="34" charset="-128"/>
                        </a:rPr>
                        <a:t>保存される</a:t>
                      </a:r>
                      <a:endParaRPr kumimoji="1" lang="en-US" altLang="ja-JP" sz="1200" dirty="0">
                        <a:latin typeface="Meiryo" panose="020B0604030504040204" pitchFamily="34" charset="-128"/>
                        <a:ea typeface="Meiryo" panose="020B0604030504040204" pitchFamily="34" charset="-128"/>
                      </a:endParaRPr>
                    </a:p>
                  </a:txBody>
                  <a:tcP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solidFill>
                      <a:schemeClr val="bg1">
                        <a:lumMod val="95000"/>
                      </a:schemeClr>
                    </a:solidFill>
                  </a:tcPr>
                </a:tc>
                <a:tc>
                  <a:txBody>
                    <a:bodyPr/>
                    <a:lstStyle/>
                    <a:p>
                      <a:pPr algn="l"/>
                      <a:r>
                        <a:rPr kumimoji="1" lang="ja-JP" altLang="en-US" sz="1200">
                          <a:latin typeface="Meiryo" panose="020B0604030504040204" pitchFamily="34" charset="-128"/>
                          <a:ea typeface="Meiryo" panose="020B0604030504040204" pitchFamily="34" charset="-128"/>
                        </a:rPr>
                        <a:t>保存される</a:t>
                      </a:r>
                    </a:p>
                  </a:txBody>
                  <a:tcP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978514984"/>
                  </a:ext>
                </a:extLst>
              </a:tr>
              <a:tr h="274320">
                <a:tc>
                  <a:txBody>
                    <a:bodyPr/>
                    <a:lstStyle/>
                    <a:p>
                      <a:pPr algn="ctr"/>
                      <a:r>
                        <a:rPr kumimoji="1" lang="ja-JP" altLang="en-US" sz="1200" b="1">
                          <a:solidFill>
                            <a:schemeClr val="bg1"/>
                          </a:solidFill>
                          <a:latin typeface="Meiryo" panose="020B0604030504040204" pitchFamily="34" charset="-128"/>
                          <a:ea typeface="Meiryo" panose="020B0604030504040204" pitchFamily="34" charset="-128"/>
                        </a:rPr>
                        <a:t>操作履歴</a:t>
                      </a:r>
                    </a:p>
                  </a:txBody>
                  <a:tcPr anchor="ctr">
                    <a:lnR w="9525" cap="flat" cmpd="sng" algn="ctr">
                      <a:solidFill>
                        <a:schemeClr val="bg1">
                          <a:lumMod val="50000"/>
                        </a:schemeClr>
                      </a:solidFill>
                      <a:prstDash val="solid"/>
                      <a:round/>
                      <a:headEnd type="none" w="med" len="med"/>
                      <a:tailEnd type="none" w="med" len="med"/>
                    </a:lnR>
                    <a:solidFill>
                      <a:schemeClr val="tx1">
                        <a:lumMod val="50000"/>
                      </a:schemeClr>
                    </a:solidFill>
                  </a:tcPr>
                </a:tc>
                <a:tc>
                  <a:txBody>
                    <a:bodyPr/>
                    <a:lstStyle/>
                    <a:p>
                      <a:pPr marL="0" indent="0" algn="l">
                        <a:buFont typeface="Arial" panose="020B0604020202020204" pitchFamily="34" charset="0"/>
                        <a:buNone/>
                        <a:tabLst/>
                      </a:pPr>
                      <a:r>
                        <a:rPr kumimoji="1" lang="en-US" altLang="ja-JP" sz="1200" dirty="0">
                          <a:latin typeface="Meiryo" panose="020B0604030504040204" pitchFamily="34" charset="-128"/>
                          <a:ea typeface="Meiryo" panose="020B0604030504040204" pitchFamily="34" charset="-128"/>
                        </a:rPr>
                        <a:t>CloudWatch Logs, S3</a:t>
                      </a:r>
                      <a:r>
                        <a:rPr kumimoji="1" lang="ja-JP" altLang="en-US" sz="1200">
                          <a:latin typeface="Meiryo" panose="020B0604030504040204" pitchFamily="34" charset="-128"/>
                          <a:ea typeface="Meiryo" panose="020B0604030504040204" pitchFamily="34" charset="-128"/>
                        </a:rPr>
                        <a:t>に保存</a:t>
                      </a:r>
                      <a:r>
                        <a:rPr kumimoji="1" lang="en-US" altLang="ja-JP" sz="1200" dirty="0">
                          <a:latin typeface="Meiryo" panose="020B0604030504040204" pitchFamily="34" charset="-128"/>
                          <a:ea typeface="Meiryo" panose="020B0604030504040204" pitchFamily="34" charset="-128"/>
                        </a:rPr>
                        <a:t>(</a:t>
                      </a:r>
                      <a:r>
                        <a:rPr kumimoji="1" lang="ja-JP" altLang="en-US" sz="1200">
                          <a:latin typeface="Meiryo" panose="020B0604030504040204" pitchFamily="34" charset="-128"/>
                          <a:ea typeface="Meiryo" panose="020B0604030504040204" pitchFamily="34" charset="-128"/>
                        </a:rPr>
                        <a:t>暗号化可</a:t>
                      </a:r>
                      <a:r>
                        <a:rPr kumimoji="1" lang="en-US" altLang="ja-JP" sz="1200" dirty="0">
                          <a:latin typeface="Meiryo" panose="020B0604030504040204" pitchFamily="34" charset="-128"/>
                          <a:ea typeface="Meiryo" panose="020B0604030504040204" pitchFamily="34" charset="-128"/>
                        </a:rPr>
                        <a:t>)</a:t>
                      </a:r>
                    </a:p>
                  </a:txBody>
                  <a:tcP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solidFill>
                      <a:schemeClr val="bg1">
                        <a:lumMod val="95000"/>
                      </a:schemeClr>
                    </a:solidFill>
                  </a:tcPr>
                </a:tc>
                <a:tc>
                  <a:txBody>
                    <a:bodyPr/>
                    <a:lstStyle/>
                    <a:p>
                      <a:pPr marL="0" indent="0" algn="l">
                        <a:buFont typeface="Arial" panose="020B0604020202020204" pitchFamily="34" charset="0"/>
                        <a:buNone/>
                        <a:tabLst/>
                      </a:pPr>
                      <a:r>
                        <a:rPr kumimoji="1" lang="en-US" altLang="ja-JP" sz="1200" dirty="0">
                          <a:latin typeface="Meiryo" panose="020B0604030504040204" pitchFamily="34" charset="-128"/>
                          <a:ea typeface="Meiryo" panose="020B0604030504040204" pitchFamily="34" charset="-128"/>
                        </a:rPr>
                        <a:t>CloudWatch Logs, S3</a:t>
                      </a:r>
                      <a:r>
                        <a:rPr kumimoji="1" lang="ja-JP" altLang="en-US" sz="1200">
                          <a:latin typeface="Meiryo" panose="020B0604030504040204" pitchFamily="34" charset="-128"/>
                          <a:ea typeface="Meiryo" panose="020B0604030504040204" pitchFamily="34" charset="-128"/>
                        </a:rPr>
                        <a:t>に保存</a:t>
                      </a:r>
                      <a:r>
                        <a:rPr kumimoji="1" lang="en-US" altLang="ja-JP" sz="1200" dirty="0">
                          <a:latin typeface="Meiryo" panose="020B0604030504040204" pitchFamily="34" charset="-128"/>
                          <a:ea typeface="Meiryo" panose="020B0604030504040204" pitchFamily="34" charset="-128"/>
                        </a:rPr>
                        <a:t>(</a:t>
                      </a:r>
                      <a:r>
                        <a:rPr kumimoji="1" lang="ja-JP" altLang="en-US" sz="1200">
                          <a:latin typeface="Meiryo" panose="020B0604030504040204" pitchFamily="34" charset="-128"/>
                          <a:ea typeface="Meiryo" panose="020B0604030504040204" pitchFamily="34" charset="-128"/>
                        </a:rPr>
                        <a:t>暗号化可</a:t>
                      </a:r>
                      <a:r>
                        <a:rPr kumimoji="1" lang="en-US" altLang="ja-JP" sz="1200" dirty="0">
                          <a:latin typeface="Meiryo" panose="020B0604030504040204" pitchFamily="34" charset="-128"/>
                          <a:ea typeface="Meiryo" panose="020B0604030504040204" pitchFamily="34" charset="-128"/>
                        </a:rPr>
                        <a:t>)</a:t>
                      </a:r>
                    </a:p>
                  </a:txBody>
                  <a:tcP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solidFill>
                      <a:schemeClr val="bg1">
                        <a:lumMod val="95000"/>
                      </a:schemeClr>
                    </a:solidFill>
                  </a:tcPr>
                </a:tc>
                <a:tc>
                  <a:txBody>
                    <a:bodyPr/>
                    <a:lstStyle/>
                    <a:p>
                      <a:pPr marL="0" indent="0" algn="l">
                        <a:buFont typeface="Arial" panose="020B0604020202020204" pitchFamily="34" charset="0"/>
                        <a:buNone/>
                        <a:tabLst/>
                      </a:pPr>
                      <a:r>
                        <a:rPr kumimoji="1" lang="ja-JP" altLang="en-US" sz="1200">
                          <a:latin typeface="Meiryo" panose="020B0604030504040204" pitchFamily="34" charset="-128"/>
                          <a:ea typeface="Meiryo" panose="020B0604030504040204" pitchFamily="34" charset="-128"/>
                        </a:rPr>
                        <a:t>保存されない</a:t>
                      </a:r>
                      <a:r>
                        <a:rPr kumimoji="1" lang="en-US" altLang="ja-JP" sz="1200" dirty="0">
                          <a:latin typeface="Meiryo" panose="020B0604030504040204" pitchFamily="34" charset="-128"/>
                          <a:ea typeface="Meiryo" panose="020B0604030504040204" pitchFamily="34" charset="-128"/>
                        </a:rPr>
                        <a:t>(SSH</a:t>
                      </a:r>
                      <a:r>
                        <a:rPr kumimoji="1" lang="ja-JP" altLang="en-US" sz="1200">
                          <a:latin typeface="Meiryo" panose="020B0604030504040204" pitchFamily="34" charset="-128"/>
                          <a:ea typeface="Meiryo" panose="020B0604030504040204" pitchFamily="34" charset="-128"/>
                        </a:rPr>
                        <a:t>クライアント側で取得</a:t>
                      </a:r>
                      <a:r>
                        <a:rPr kumimoji="1" lang="en-US" altLang="ja-JP" sz="1200" dirty="0">
                          <a:latin typeface="Meiryo" panose="020B0604030504040204" pitchFamily="34" charset="-128"/>
                          <a:ea typeface="Meiryo" panose="020B0604030504040204" pitchFamily="34" charset="-128"/>
                        </a:rPr>
                        <a:t>)</a:t>
                      </a:r>
                      <a:endParaRPr kumimoji="1" lang="ja-JP" altLang="en-US" sz="1200">
                        <a:latin typeface="Meiryo" panose="020B0604030504040204" pitchFamily="34" charset="-128"/>
                        <a:ea typeface="Meiryo" panose="020B0604030504040204" pitchFamily="34" charset="-128"/>
                      </a:endParaRPr>
                    </a:p>
                  </a:txBody>
                  <a:tcP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925545225"/>
                  </a:ext>
                </a:extLst>
              </a:tr>
              <a:tr h="457200">
                <a:tc>
                  <a:txBody>
                    <a:bodyPr/>
                    <a:lstStyle/>
                    <a:p>
                      <a:pPr algn="ctr"/>
                      <a:r>
                        <a:rPr kumimoji="1" lang="ja-JP" altLang="en-US" sz="1200" b="1">
                          <a:solidFill>
                            <a:schemeClr val="bg1"/>
                          </a:solidFill>
                          <a:latin typeface="Meiryo" panose="020B0604030504040204" pitchFamily="34" charset="-128"/>
                          <a:ea typeface="Meiryo" panose="020B0604030504040204" pitchFamily="34" charset="-128"/>
                        </a:rPr>
                        <a:t>前提</a:t>
                      </a:r>
                    </a:p>
                  </a:txBody>
                  <a:tcPr anchor="ctr">
                    <a:lnR w="9525" cap="flat" cmpd="sng" algn="ctr">
                      <a:solidFill>
                        <a:schemeClr val="bg1">
                          <a:lumMod val="50000"/>
                        </a:schemeClr>
                      </a:solidFill>
                      <a:prstDash val="solid"/>
                      <a:round/>
                      <a:headEnd type="none" w="med" len="med"/>
                      <a:tailEnd type="none" w="med" len="med"/>
                    </a:lnR>
                    <a:solidFill>
                      <a:schemeClr val="tx1">
                        <a:lumMod val="50000"/>
                      </a:schemeClr>
                    </a:solidFill>
                  </a:tcPr>
                </a:tc>
                <a:tc>
                  <a: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en-US" altLang="ja-JP" sz="1200" dirty="0">
                          <a:latin typeface="Meiryo" panose="020B0604030504040204" pitchFamily="34" charset="-128"/>
                          <a:ea typeface="Meiryo" panose="020B0604030504040204" pitchFamily="34" charset="-128"/>
                        </a:rPr>
                        <a:t>EC2 SSH</a:t>
                      </a:r>
                      <a:r>
                        <a:rPr kumimoji="1" lang="ja-JP" altLang="en-US" sz="1200">
                          <a:latin typeface="Meiryo" panose="020B0604030504040204" pitchFamily="34" charset="-128"/>
                          <a:ea typeface="Meiryo" panose="020B0604030504040204" pitchFamily="34" charset="-128"/>
                        </a:rPr>
                        <a:t>実行：不要</a:t>
                      </a:r>
                    </a:p>
                  </a:txBody>
                  <a:tcP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solidFill>
                      <a:schemeClr val="bg1">
                        <a:lumMod val="95000"/>
                      </a:schemeClr>
                    </a:solidFill>
                  </a:tcPr>
                </a:tc>
                <a:tc>
                  <a: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en-US" altLang="ja-JP" sz="1200" dirty="0">
                          <a:latin typeface="Meiryo" panose="020B0604030504040204" pitchFamily="34" charset="-128"/>
                          <a:ea typeface="Meiryo" panose="020B0604030504040204" pitchFamily="34" charset="-128"/>
                        </a:rPr>
                        <a:t>EC2 SSH</a:t>
                      </a:r>
                      <a:r>
                        <a:rPr kumimoji="1" lang="ja-JP" altLang="en-US" sz="1200">
                          <a:latin typeface="Meiryo" panose="020B0604030504040204" pitchFamily="34" charset="-128"/>
                          <a:ea typeface="Meiryo" panose="020B0604030504040204" pitchFamily="34" charset="-128"/>
                        </a:rPr>
                        <a:t>実行：不要</a:t>
                      </a:r>
                      <a:endParaRPr kumimoji="1" lang="en-US" altLang="ja-JP" sz="1200" dirty="0">
                        <a:latin typeface="Meiryo" panose="020B0604030504040204" pitchFamily="34" charset="-128"/>
                        <a:ea typeface="Meiryo" panose="020B0604030504040204" pitchFamily="34" charset="-128"/>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ja-JP" altLang="en-US" sz="1200">
                          <a:latin typeface="Meiryo" panose="020B0604030504040204" pitchFamily="34" charset="-128"/>
                          <a:ea typeface="Meiryo" panose="020B0604030504040204" pitchFamily="34" charset="-128"/>
                        </a:rPr>
                        <a:t>クライアントに</a:t>
                      </a:r>
                      <a:r>
                        <a:rPr kumimoji="1" lang="en-US" altLang="ja-JP" sz="1200" dirty="0">
                          <a:latin typeface="Meiryo" panose="020B0604030504040204" pitchFamily="34" charset="-128"/>
                          <a:ea typeface="Meiryo" panose="020B0604030504040204" pitchFamily="34" charset="-128"/>
                        </a:rPr>
                        <a:t>Session Manager Plugin</a:t>
                      </a:r>
                      <a:r>
                        <a:rPr kumimoji="1" lang="ja-JP" altLang="en-US" sz="1200">
                          <a:latin typeface="Meiryo" panose="020B0604030504040204" pitchFamily="34" charset="-128"/>
                          <a:ea typeface="Meiryo" panose="020B0604030504040204" pitchFamily="34" charset="-128"/>
                        </a:rPr>
                        <a:t>導入</a:t>
                      </a:r>
                    </a:p>
                  </a:txBody>
                  <a:tcP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solidFill>
                      <a:schemeClr val="bg1">
                        <a:lumMod val="95000"/>
                      </a:schemeClr>
                    </a:solidFill>
                  </a:tcPr>
                </a:tc>
                <a:tc>
                  <a: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en-US" altLang="ja-JP" sz="1200" dirty="0">
                          <a:latin typeface="Meiryo" panose="020B0604030504040204" pitchFamily="34" charset="-128"/>
                          <a:ea typeface="Meiryo" panose="020B0604030504040204" pitchFamily="34" charset="-128"/>
                        </a:rPr>
                        <a:t>EC2 SSH</a:t>
                      </a:r>
                      <a:r>
                        <a:rPr kumimoji="1" lang="ja-JP" altLang="en-US" sz="1200">
                          <a:latin typeface="Meiryo" panose="020B0604030504040204" pitchFamily="34" charset="-128"/>
                          <a:ea typeface="Meiryo" panose="020B0604030504040204" pitchFamily="34" charset="-128"/>
                        </a:rPr>
                        <a:t>実行：要</a:t>
                      </a:r>
                      <a:endParaRPr kumimoji="1" lang="en-US" altLang="ja-JP" sz="1200" dirty="0">
                        <a:latin typeface="Meiryo" panose="020B0604030504040204" pitchFamily="34" charset="-128"/>
                        <a:ea typeface="Meiryo" panose="020B0604030504040204" pitchFamily="34" charset="-128"/>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ja-JP" altLang="en-US" sz="1200">
                          <a:latin typeface="Meiryo" panose="020B0604030504040204" pitchFamily="34" charset="-128"/>
                          <a:ea typeface="Meiryo" panose="020B0604030504040204" pitchFamily="34" charset="-128"/>
                        </a:rPr>
                        <a:t>クライアントに</a:t>
                      </a:r>
                      <a:r>
                        <a:rPr kumimoji="1" lang="en-US" altLang="ja-JP" sz="1200" dirty="0">
                          <a:latin typeface="Meiryo" panose="020B0604030504040204" pitchFamily="34" charset="-128"/>
                          <a:ea typeface="Meiryo" panose="020B0604030504040204" pitchFamily="34" charset="-128"/>
                        </a:rPr>
                        <a:t>Session </a:t>
                      </a:r>
                      <a:r>
                        <a:rPr kumimoji="1" lang="en-US" altLang="ja-JP" sz="1200" dirty="0" err="1">
                          <a:latin typeface="Meiryo" panose="020B0604030504040204" pitchFamily="34" charset="-128"/>
                          <a:ea typeface="Meiryo" panose="020B0604030504040204" pitchFamily="34" charset="-128"/>
                        </a:rPr>
                        <a:t>ManagerPlugin</a:t>
                      </a:r>
                      <a:r>
                        <a:rPr kumimoji="1" lang="ja-JP" altLang="en-US" sz="1200">
                          <a:latin typeface="Meiryo" panose="020B0604030504040204" pitchFamily="34" charset="-128"/>
                          <a:ea typeface="Meiryo" panose="020B0604030504040204" pitchFamily="34" charset="-128"/>
                        </a:rPr>
                        <a:t>導入</a:t>
                      </a:r>
                    </a:p>
                  </a:txBody>
                  <a:tcP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442343077"/>
                  </a:ext>
                </a:extLst>
              </a:tr>
              <a:tr h="1551888">
                <a:tc>
                  <a:txBody>
                    <a:bodyPr/>
                    <a:lstStyle/>
                    <a:p>
                      <a:pPr algn="ctr"/>
                      <a:r>
                        <a:rPr kumimoji="1" lang="ja-JP" altLang="en-US" sz="1200" b="1">
                          <a:solidFill>
                            <a:schemeClr val="bg1"/>
                          </a:solidFill>
                          <a:latin typeface="Meiryo" panose="020B0604030504040204" pitchFamily="34" charset="-128"/>
                          <a:ea typeface="Meiryo" panose="020B0604030504040204" pitchFamily="34" charset="-128"/>
                        </a:rPr>
                        <a:t>利用</a:t>
                      </a:r>
                      <a:br>
                        <a:rPr kumimoji="1" lang="en-US" altLang="ja-JP" sz="1200" b="1" dirty="0">
                          <a:solidFill>
                            <a:schemeClr val="bg1"/>
                          </a:solidFill>
                          <a:latin typeface="Meiryo" panose="020B0604030504040204" pitchFamily="34" charset="-128"/>
                          <a:ea typeface="Meiryo" panose="020B0604030504040204" pitchFamily="34" charset="-128"/>
                        </a:rPr>
                      </a:br>
                      <a:r>
                        <a:rPr kumimoji="1" lang="ja-JP" altLang="en-US" sz="1200" b="1">
                          <a:solidFill>
                            <a:schemeClr val="bg1"/>
                          </a:solidFill>
                          <a:latin typeface="Meiryo" panose="020B0604030504040204" pitchFamily="34" charset="-128"/>
                          <a:ea typeface="Meiryo" panose="020B0604030504040204" pitchFamily="34" charset="-128"/>
                        </a:rPr>
                        <a:t>イメージ</a:t>
                      </a:r>
                    </a:p>
                  </a:txBody>
                  <a:tcPr anchor="ctr">
                    <a:lnR w="9525" cap="flat" cmpd="sng" algn="ctr">
                      <a:solidFill>
                        <a:schemeClr val="bg1">
                          <a:lumMod val="50000"/>
                        </a:schemeClr>
                      </a:solidFill>
                      <a:prstDash val="solid"/>
                      <a:round/>
                      <a:headEnd type="none" w="med" len="med"/>
                      <a:tailEnd type="none" w="med" len="med"/>
                    </a:lnR>
                    <a:solidFill>
                      <a:schemeClr val="tx1">
                        <a:lumMod val="50000"/>
                      </a:schemeClr>
                    </a:solidFill>
                  </a:tcPr>
                </a:tc>
                <a:tc>
                  <a:txBody>
                    <a:bodyPr/>
                    <a:lstStyle/>
                    <a:p>
                      <a:pPr algn="l"/>
                      <a:endParaRPr kumimoji="1" lang="en-US" altLang="ja-JP" sz="1200" dirty="0">
                        <a:latin typeface="Meiryo" panose="020B0604030504040204" pitchFamily="34" charset="-128"/>
                        <a:ea typeface="Meiryo" panose="020B0604030504040204" pitchFamily="34" charset="-128"/>
                      </a:endParaRPr>
                    </a:p>
                    <a:p>
                      <a:pPr algn="l"/>
                      <a:endParaRPr kumimoji="1" lang="en-US" altLang="ja-JP" sz="1200" dirty="0">
                        <a:latin typeface="Meiryo" panose="020B0604030504040204" pitchFamily="34" charset="-128"/>
                        <a:ea typeface="Meiryo" panose="020B0604030504040204" pitchFamily="34" charset="-128"/>
                      </a:endParaRPr>
                    </a:p>
                    <a:p>
                      <a:pPr algn="l"/>
                      <a:endParaRPr kumimoji="1" lang="en-US" altLang="ja-JP" sz="1200" dirty="0">
                        <a:latin typeface="Meiryo" panose="020B0604030504040204" pitchFamily="34" charset="-128"/>
                        <a:ea typeface="Meiryo" panose="020B0604030504040204" pitchFamily="34" charset="-128"/>
                      </a:endParaRPr>
                    </a:p>
                    <a:p>
                      <a:pPr algn="l"/>
                      <a:endParaRPr kumimoji="1" lang="ja-JP" altLang="en-US" sz="1200">
                        <a:latin typeface="Meiryo" panose="020B0604030504040204" pitchFamily="34" charset="-128"/>
                        <a:ea typeface="Meiryo" panose="020B0604030504040204" pitchFamily="34" charset="-128"/>
                      </a:endParaRPr>
                    </a:p>
                  </a:txBody>
                  <a:tcP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solidFill>
                      <a:schemeClr val="bg1">
                        <a:lumMod val="95000"/>
                      </a:schemeClr>
                    </a:solidFill>
                  </a:tcPr>
                </a:tc>
                <a:tc>
                  <a:txBody>
                    <a:bodyPr/>
                    <a:lstStyle/>
                    <a:p>
                      <a:pPr algn="l"/>
                      <a:endParaRPr kumimoji="1" lang="ja-JP" altLang="en-US" sz="1200">
                        <a:latin typeface="Meiryo" panose="020B0604030504040204" pitchFamily="34" charset="-128"/>
                        <a:ea typeface="Meiryo" panose="020B0604030504040204" pitchFamily="34" charset="-128"/>
                      </a:endParaRPr>
                    </a:p>
                  </a:txBody>
                  <a:tcP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solidFill>
                      <a:schemeClr val="bg1">
                        <a:lumMod val="95000"/>
                      </a:schemeClr>
                    </a:solidFill>
                  </a:tcPr>
                </a:tc>
                <a:tc>
                  <a:txBody>
                    <a:bodyPr/>
                    <a:lstStyle/>
                    <a:p>
                      <a:pPr algn="l"/>
                      <a:endParaRPr kumimoji="1" lang="ja-JP" altLang="en-US" sz="1200">
                        <a:latin typeface="Meiryo" panose="020B0604030504040204" pitchFamily="34" charset="-128"/>
                        <a:ea typeface="Meiryo" panose="020B0604030504040204" pitchFamily="34" charset="-128"/>
                      </a:endParaRPr>
                    </a:p>
                  </a:txBody>
                  <a:tcP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125512897"/>
                  </a:ext>
                </a:extLst>
              </a:tr>
            </a:tbl>
          </a:graphicData>
        </a:graphic>
      </p:graphicFrame>
      <p:grpSp>
        <p:nvGrpSpPr>
          <p:cNvPr id="28" name="グループ化 27">
            <a:extLst>
              <a:ext uri="{FF2B5EF4-FFF2-40B4-BE49-F238E27FC236}">
                <a16:creationId xmlns:a16="http://schemas.microsoft.com/office/drawing/2014/main" id="{5F6773D0-91CC-7C4F-A688-1F478153A16D}"/>
              </a:ext>
            </a:extLst>
          </p:cNvPr>
          <p:cNvGrpSpPr/>
          <p:nvPr/>
        </p:nvGrpSpPr>
        <p:grpSpPr>
          <a:xfrm>
            <a:off x="1329510" y="4724622"/>
            <a:ext cx="3403058" cy="1456078"/>
            <a:chOff x="1329509" y="3995226"/>
            <a:chExt cx="3403057" cy="1456079"/>
          </a:xfrm>
        </p:grpSpPr>
        <p:pic>
          <p:nvPicPr>
            <p:cNvPr id="29" name="Graphic 39">
              <a:extLst>
                <a:ext uri="{FF2B5EF4-FFF2-40B4-BE49-F238E27FC236}">
                  <a16:creationId xmlns:a16="http://schemas.microsoft.com/office/drawing/2014/main" id="{7E0F54E1-B180-BE45-89D1-40AF6BA9791A}"/>
                </a:ext>
              </a:extLst>
            </p:cNvPr>
            <p:cNvPicPr>
              <a:picLocks noChangeAspect="1"/>
            </p:cNvPicPr>
            <p:nvPr/>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177737" y="4226204"/>
              <a:ext cx="352238" cy="352238"/>
            </a:xfrm>
            <a:prstGeom prst="rect">
              <a:avLst/>
            </a:prstGeom>
          </p:spPr>
        </p:pic>
        <p:pic>
          <p:nvPicPr>
            <p:cNvPr id="30" name="Graphic 71">
              <a:extLst>
                <a:ext uri="{FF2B5EF4-FFF2-40B4-BE49-F238E27FC236}">
                  <a16:creationId xmlns:a16="http://schemas.microsoft.com/office/drawing/2014/main" id="{4353E1F5-7A70-6445-8CCF-209C88FEA814}"/>
                </a:ext>
              </a:extLst>
            </p:cNvPr>
            <p:cNvPicPr>
              <a:picLocks noChangeAspect="1"/>
            </p:cNvPicPr>
            <p:nvPr/>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3200223" y="4209044"/>
              <a:ext cx="376587" cy="376587"/>
            </a:xfrm>
            <a:prstGeom prst="rect">
              <a:avLst/>
            </a:prstGeom>
          </p:spPr>
        </p:pic>
        <p:pic>
          <p:nvPicPr>
            <p:cNvPr id="31" name="Graphic 53">
              <a:extLst>
                <a:ext uri="{FF2B5EF4-FFF2-40B4-BE49-F238E27FC236}">
                  <a16:creationId xmlns:a16="http://schemas.microsoft.com/office/drawing/2014/main" id="{92B104A8-C8C8-BD4E-BB71-65B8AA50C5E6}"/>
                </a:ext>
              </a:extLst>
            </p:cNvPr>
            <p:cNvPicPr>
              <a:picLocks noChangeAspect="1"/>
            </p:cNvPicPr>
            <p:nvPr/>
          </p:nvPicPr>
          <p:blipFill>
            <a:blip r:embed="rId6" cstate="email">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800396" y="4237822"/>
              <a:ext cx="352238" cy="352239"/>
            </a:xfrm>
            <a:prstGeom prst="rect">
              <a:avLst/>
            </a:prstGeom>
          </p:spPr>
        </p:pic>
        <p:pic>
          <p:nvPicPr>
            <p:cNvPr id="32" name="Graphic 36">
              <a:extLst>
                <a:ext uri="{FF2B5EF4-FFF2-40B4-BE49-F238E27FC236}">
                  <a16:creationId xmlns:a16="http://schemas.microsoft.com/office/drawing/2014/main" id="{BFA6276F-0A71-CB47-BFD4-9076991D654E}"/>
                </a:ext>
              </a:extLst>
            </p:cNvPr>
            <p:cNvPicPr>
              <a:picLocks noChangeAspect="1"/>
            </p:cNvPicPr>
            <p:nvPr/>
          </p:nvPicPr>
          <p:blipFill>
            <a:blip r:embed="rId8" cstate="email">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1422840" y="4223503"/>
              <a:ext cx="348199" cy="348199"/>
            </a:xfrm>
            <a:prstGeom prst="rect">
              <a:avLst/>
            </a:prstGeom>
          </p:spPr>
        </p:pic>
        <p:cxnSp>
          <p:nvCxnSpPr>
            <p:cNvPr id="33" name="直線矢印コネクタ 32">
              <a:extLst>
                <a:ext uri="{FF2B5EF4-FFF2-40B4-BE49-F238E27FC236}">
                  <a16:creationId xmlns:a16="http://schemas.microsoft.com/office/drawing/2014/main" id="{95823DF5-9D7A-174A-B4D6-EE9080F6F47B}"/>
                </a:ext>
              </a:extLst>
            </p:cNvPr>
            <p:cNvCxnSpPr>
              <a:cxnSpLocks/>
              <a:stCxn id="30" idx="3"/>
              <a:endCxn id="36" idx="1"/>
            </p:cNvCxnSpPr>
            <p:nvPr/>
          </p:nvCxnSpPr>
          <p:spPr>
            <a:xfrm>
              <a:off x="3576810" y="4397338"/>
              <a:ext cx="404201" cy="2275"/>
            </a:xfrm>
            <a:prstGeom prst="straightConnector1">
              <a:avLst/>
            </a:prstGeom>
            <a:ln w="38100">
              <a:solidFill>
                <a:srgbClr val="FF9300"/>
              </a:solidFill>
              <a:headEnd type="none"/>
              <a:tailEnd type="triangle" w="sm" len="lg"/>
            </a:ln>
          </p:spPr>
          <p:style>
            <a:lnRef idx="1">
              <a:schemeClr val="accent1"/>
            </a:lnRef>
            <a:fillRef idx="0">
              <a:schemeClr val="accent1"/>
            </a:fillRef>
            <a:effectRef idx="0">
              <a:schemeClr val="accent1"/>
            </a:effectRef>
            <a:fontRef idx="minor">
              <a:schemeClr val="tx1"/>
            </a:fontRef>
          </p:style>
        </p:cxnSp>
        <p:pic>
          <p:nvPicPr>
            <p:cNvPr id="34" name="Graphic 34">
              <a:extLst>
                <a:ext uri="{FF2B5EF4-FFF2-40B4-BE49-F238E27FC236}">
                  <a16:creationId xmlns:a16="http://schemas.microsoft.com/office/drawing/2014/main" id="{3CFAC6DB-7C9E-924F-8D30-CC9DB829ED72}"/>
                </a:ext>
              </a:extLst>
            </p:cNvPr>
            <p:cNvPicPr>
              <a:picLocks noChangeAspect="1"/>
            </p:cNvPicPr>
            <p:nvPr/>
          </p:nvPicPr>
          <p:blipFill>
            <a:blip r:embed="rId10" cstate="email">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2568254" y="4231360"/>
              <a:ext cx="340301" cy="340301"/>
            </a:xfrm>
            <a:prstGeom prst="rect">
              <a:avLst/>
            </a:prstGeom>
          </p:spPr>
        </p:pic>
        <p:cxnSp>
          <p:nvCxnSpPr>
            <p:cNvPr id="35" name="直線矢印コネクタ 34">
              <a:extLst>
                <a:ext uri="{FF2B5EF4-FFF2-40B4-BE49-F238E27FC236}">
                  <a16:creationId xmlns:a16="http://schemas.microsoft.com/office/drawing/2014/main" id="{9F5734BB-66EB-554F-B473-BFEE0361B7BE}"/>
                </a:ext>
              </a:extLst>
            </p:cNvPr>
            <p:cNvCxnSpPr>
              <a:cxnSpLocks/>
              <a:stCxn id="34" idx="3"/>
              <a:endCxn id="30" idx="1"/>
            </p:cNvCxnSpPr>
            <p:nvPr/>
          </p:nvCxnSpPr>
          <p:spPr>
            <a:xfrm flipV="1">
              <a:off x="2908555" y="4397338"/>
              <a:ext cx="291668" cy="4173"/>
            </a:xfrm>
            <a:prstGeom prst="straightConnector1">
              <a:avLst/>
            </a:prstGeom>
            <a:ln w="38100">
              <a:solidFill>
                <a:srgbClr val="FF9300"/>
              </a:solidFill>
              <a:headEnd type="none"/>
              <a:tailEnd type="triangle" w="sm" len="lg"/>
            </a:ln>
          </p:spPr>
          <p:style>
            <a:lnRef idx="1">
              <a:schemeClr val="accent1"/>
            </a:lnRef>
            <a:fillRef idx="0">
              <a:schemeClr val="accent1"/>
            </a:fillRef>
            <a:effectRef idx="0">
              <a:schemeClr val="accent1"/>
            </a:effectRef>
            <a:fontRef idx="minor">
              <a:schemeClr val="tx1"/>
            </a:fontRef>
          </p:style>
        </p:cxnSp>
        <p:pic>
          <p:nvPicPr>
            <p:cNvPr id="36" name="Graphic 15">
              <a:extLst>
                <a:ext uri="{FF2B5EF4-FFF2-40B4-BE49-F238E27FC236}">
                  <a16:creationId xmlns:a16="http://schemas.microsoft.com/office/drawing/2014/main" id="{DEBEF742-DC6A-1A44-9EBD-214A66B94307}"/>
                </a:ext>
              </a:extLst>
            </p:cNvPr>
            <p:cNvPicPr>
              <a:picLocks noChangeAspect="1" noChangeArrowheads="1"/>
            </p:cNvPicPr>
            <p:nvPr/>
          </p:nvPicPr>
          <p:blipFill>
            <a:blip r:embed="rId12" cstate="email">
              <a:extLst>
                <a:ext uri="{28A0092B-C50C-407E-A947-70E740481C1C}">
                  <a14:useLocalDpi xmlns:a14="http://schemas.microsoft.com/office/drawing/2010/main"/>
                </a:ext>
              </a:extLst>
            </a:blip>
            <a:srcRect/>
            <a:stretch>
              <a:fillRect/>
            </a:stretch>
          </p:blipFill>
          <p:spPr bwMode="auto">
            <a:xfrm>
              <a:off x="3981011" y="4231278"/>
              <a:ext cx="336669" cy="3366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Graphic 23">
              <a:extLst>
                <a:ext uri="{FF2B5EF4-FFF2-40B4-BE49-F238E27FC236}">
                  <a16:creationId xmlns:a16="http://schemas.microsoft.com/office/drawing/2014/main" id="{502F3DEE-A1FD-0349-9862-0AFD8B2BCF5D}"/>
                </a:ext>
              </a:extLst>
            </p:cNvPr>
            <p:cNvPicPr>
              <a:picLocks noChangeAspect="1" noChangeArrowheads="1"/>
            </p:cNvPicPr>
            <p:nvPr/>
          </p:nvPicPr>
          <p:blipFill>
            <a:blip r:embed="rId13" cstate="email">
              <a:extLst>
                <a:ext uri="{28A0092B-C50C-407E-A947-70E740481C1C}">
                  <a14:useLocalDpi xmlns:a14="http://schemas.microsoft.com/office/drawing/2010/main"/>
                </a:ext>
              </a:extLst>
            </a:blip>
            <a:srcRect/>
            <a:stretch>
              <a:fillRect/>
            </a:stretch>
          </p:blipFill>
          <p:spPr bwMode="auto">
            <a:xfrm>
              <a:off x="3769566" y="3995227"/>
              <a:ext cx="210104" cy="210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 name="Rectangle 31">
              <a:extLst>
                <a:ext uri="{FF2B5EF4-FFF2-40B4-BE49-F238E27FC236}">
                  <a16:creationId xmlns:a16="http://schemas.microsoft.com/office/drawing/2014/main" id="{D39D0209-4493-C049-96D4-302809CE497D}"/>
                </a:ext>
              </a:extLst>
            </p:cNvPr>
            <p:cNvSpPr/>
            <p:nvPr/>
          </p:nvSpPr>
          <p:spPr>
            <a:xfrm>
              <a:off x="3769566" y="3995226"/>
              <a:ext cx="740306" cy="754260"/>
            </a:xfrm>
            <a:prstGeom prst="rect">
              <a:avLst/>
            </a:prstGeom>
            <a:noFill/>
            <a:ln w="12700">
              <a:solidFill>
                <a:srgbClr val="D86613"/>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a:defRPr/>
              </a:pPr>
              <a:endParaRPr lang="en-US" sz="1200" dirty="0">
                <a:ln w="0"/>
                <a:solidFill>
                  <a:srgbClr val="D86613"/>
                </a:solidFill>
                <a:latin typeface="Meiryo" panose="020B0604030504040204" pitchFamily="34" charset="-128"/>
                <a:ea typeface="Meiryo" panose="020B0604030504040204" pitchFamily="34" charset="-128"/>
                <a:cs typeface="Arial" panose="020B0604020202020204" pitchFamily="34" charset="0"/>
              </a:endParaRPr>
            </a:p>
          </p:txBody>
        </p:sp>
        <p:sp>
          <p:nvSpPr>
            <p:cNvPr id="39" name="テキスト ボックス 38">
              <a:extLst>
                <a:ext uri="{FF2B5EF4-FFF2-40B4-BE49-F238E27FC236}">
                  <a16:creationId xmlns:a16="http://schemas.microsoft.com/office/drawing/2014/main" id="{A108493E-5556-5845-A23E-285CCED43C2F}"/>
                </a:ext>
              </a:extLst>
            </p:cNvPr>
            <p:cNvSpPr txBox="1"/>
            <p:nvPr/>
          </p:nvSpPr>
          <p:spPr>
            <a:xfrm>
              <a:off x="3581911" y="4515423"/>
              <a:ext cx="1150655" cy="215444"/>
            </a:xfrm>
            <a:prstGeom prst="rect">
              <a:avLst/>
            </a:prstGeom>
            <a:noFill/>
          </p:spPr>
          <p:txBody>
            <a:bodyPr wrap="square" rtlCol="0">
              <a:spAutoFit/>
            </a:bodyPr>
            <a:lstStyle/>
            <a:p>
              <a:pPr algn="ctr"/>
              <a:r>
                <a:rPr lang="en-US" altLang="ja-JP" sz="800" dirty="0">
                  <a:latin typeface="Meiryo" panose="020B0604030504040204" pitchFamily="34" charset="-128"/>
                  <a:ea typeface="Meiryo" panose="020B0604030504040204" pitchFamily="34" charset="-128"/>
                </a:rPr>
                <a:t>SSM Agent</a:t>
              </a:r>
              <a:endParaRPr kumimoji="1" lang="ja-JP" altLang="en-US" sz="800" dirty="0">
                <a:latin typeface="Meiryo" panose="020B0604030504040204" pitchFamily="34" charset="-128"/>
                <a:ea typeface="Meiryo" panose="020B0604030504040204" pitchFamily="34" charset="-128"/>
              </a:endParaRPr>
            </a:p>
          </p:txBody>
        </p:sp>
        <p:sp>
          <p:nvSpPr>
            <p:cNvPr id="40" name="テキスト ボックス 39">
              <a:extLst>
                <a:ext uri="{FF2B5EF4-FFF2-40B4-BE49-F238E27FC236}">
                  <a16:creationId xmlns:a16="http://schemas.microsoft.com/office/drawing/2014/main" id="{F4B43EA0-74A8-CA43-B75A-EF0E4BE47DE6}"/>
                </a:ext>
              </a:extLst>
            </p:cNvPr>
            <p:cNvSpPr txBox="1"/>
            <p:nvPr/>
          </p:nvSpPr>
          <p:spPr>
            <a:xfrm>
              <a:off x="2994501" y="4543458"/>
              <a:ext cx="812387" cy="338554"/>
            </a:xfrm>
            <a:prstGeom prst="rect">
              <a:avLst/>
            </a:prstGeom>
            <a:noFill/>
          </p:spPr>
          <p:txBody>
            <a:bodyPr wrap="square" rtlCol="0">
              <a:spAutoFit/>
            </a:bodyPr>
            <a:lstStyle/>
            <a:p>
              <a:pPr algn="ctr"/>
              <a:r>
                <a:rPr lang="en-US" altLang="ja-JP" sz="800" dirty="0">
                  <a:latin typeface="Meiryo" panose="020B0604030504040204" pitchFamily="34" charset="-128"/>
                  <a:ea typeface="Meiryo" panose="020B0604030504040204" pitchFamily="34" charset="-128"/>
                </a:rPr>
                <a:t>Session Manager</a:t>
              </a:r>
              <a:endParaRPr kumimoji="1" lang="ja-JP" altLang="en-US" sz="800" dirty="0">
                <a:latin typeface="Meiryo" panose="020B0604030504040204" pitchFamily="34" charset="-128"/>
                <a:ea typeface="Meiryo" panose="020B0604030504040204" pitchFamily="34" charset="-128"/>
              </a:endParaRPr>
            </a:p>
          </p:txBody>
        </p:sp>
        <p:sp>
          <p:nvSpPr>
            <p:cNvPr id="41" name="テキスト ボックス 40">
              <a:extLst>
                <a:ext uri="{FF2B5EF4-FFF2-40B4-BE49-F238E27FC236}">
                  <a16:creationId xmlns:a16="http://schemas.microsoft.com/office/drawing/2014/main" id="{A99598D1-0D22-3443-9616-FA943E0A3B70}"/>
                </a:ext>
              </a:extLst>
            </p:cNvPr>
            <p:cNvSpPr txBox="1"/>
            <p:nvPr/>
          </p:nvSpPr>
          <p:spPr>
            <a:xfrm>
              <a:off x="2262700" y="4511219"/>
              <a:ext cx="909727" cy="338554"/>
            </a:xfrm>
            <a:prstGeom prst="rect">
              <a:avLst/>
            </a:prstGeom>
            <a:noFill/>
          </p:spPr>
          <p:txBody>
            <a:bodyPr wrap="square" rtlCol="0">
              <a:spAutoFit/>
            </a:bodyPr>
            <a:lstStyle/>
            <a:p>
              <a:pPr algn="ctr"/>
              <a:r>
                <a:rPr kumimoji="1" lang="en-US" altLang="ja-JP" sz="800" dirty="0">
                  <a:latin typeface="Meiryo" panose="020B0604030504040204" pitchFamily="34" charset="-128"/>
                  <a:ea typeface="Meiryo" panose="020B0604030504040204" pitchFamily="34" charset="-128"/>
                </a:rPr>
                <a:t>Management</a:t>
              </a:r>
            </a:p>
            <a:p>
              <a:pPr algn="ctr"/>
              <a:r>
                <a:rPr kumimoji="1" lang="en-US" altLang="ja-JP" sz="800" dirty="0">
                  <a:latin typeface="Meiryo" panose="020B0604030504040204" pitchFamily="34" charset="-128"/>
                  <a:ea typeface="Meiryo" panose="020B0604030504040204" pitchFamily="34" charset="-128"/>
                </a:rPr>
                <a:t>Console</a:t>
              </a:r>
              <a:endParaRPr kumimoji="1" lang="ja-JP" altLang="en-US" sz="800" dirty="0">
                <a:latin typeface="Meiryo" panose="020B0604030504040204" pitchFamily="34" charset="-128"/>
                <a:ea typeface="Meiryo" panose="020B0604030504040204" pitchFamily="34" charset="-128"/>
              </a:endParaRPr>
            </a:p>
          </p:txBody>
        </p:sp>
        <p:sp>
          <p:nvSpPr>
            <p:cNvPr id="42" name="テキスト ボックス 41">
              <a:extLst>
                <a:ext uri="{FF2B5EF4-FFF2-40B4-BE49-F238E27FC236}">
                  <a16:creationId xmlns:a16="http://schemas.microsoft.com/office/drawing/2014/main" id="{1B642102-E07E-9146-8FE8-AC758562625E}"/>
                </a:ext>
              </a:extLst>
            </p:cNvPr>
            <p:cNvSpPr txBox="1"/>
            <p:nvPr/>
          </p:nvSpPr>
          <p:spPr>
            <a:xfrm>
              <a:off x="1329509" y="4539846"/>
              <a:ext cx="994701" cy="215444"/>
            </a:xfrm>
            <a:prstGeom prst="rect">
              <a:avLst/>
            </a:prstGeom>
            <a:noFill/>
          </p:spPr>
          <p:txBody>
            <a:bodyPr wrap="square" rtlCol="0">
              <a:spAutoFit/>
            </a:bodyPr>
            <a:lstStyle/>
            <a:p>
              <a:pPr algn="ctr"/>
              <a:r>
                <a:rPr lang="en-US" altLang="ja-JP" sz="800" dirty="0">
                  <a:latin typeface="Meiryo" panose="020B0604030504040204" pitchFamily="34" charset="-128"/>
                  <a:ea typeface="Meiryo" panose="020B0604030504040204" pitchFamily="34" charset="-128"/>
                </a:rPr>
                <a:t>IAM</a:t>
              </a:r>
              <a:r>
                <a:rPr lang="ja-JP" altLang="en-US" sz="800">
                  <a:latin typeface="Meiryo" panose="020B0604030504040204" pitchFamily="34" charset="-128"/>
                  <a:ea typeface="Meiryo" panose="020B0604030504040204" pitchFamily="34" charset="-128"/>
                </a:rPr>
                <a:t>認証</a:t>
              </a:r>
              <a:r>
                <a:rPr lang="en-US" altLang="ja-JP" sz="800" dirty="0">
                  <a:latin typeface="Meiryo" panose="020B0604030504040204" pitchFamily="34" charset="-128"/>
                  <a:ea typeface="Meiryo" panose="020B0604030504040204" pitchFamily="34" charset="-128"/>
                </a:rPr>
                <a:t>/</a:t>
              </a:r>
              <a:r>
                <a:rPr lang="ja-JP" altLang="en-US" sz="800">
                  <a:latin typeface="Meiryo" panose="020B0604030504040204" pitchFamily="34" charset="-128"/>
                  <a:ea typeface="Meiryo" panose="020B0604030504040204" pitchFamily="34" charset="-128"/>
                </a:rPr>
                <a:t>認可</a:t>
              </a:r>
              <a:endParaRPr kumimoji="1" lang="ja-JP" altLang="en-US" sz="800" dirty="0">
                <a:latin typeface="Meiryo" panose="020B0604030504040204" pitchFamily="34" charset="-128"/>
                <a:ea typeface="Meiryo" panose="020B0604030504040204" pitchFamily="34" charset="-128"/>
              </a:endParaRPr>
            </a:p>
          </p:txBody>
        </p:sp>
        <p:sp>
          <p:nvSpPr>
            <p:cNvPr id="43" name="テキスト ボックス 42">
              <a:extLst>
                <a:ext uri="{FF2B5EF4-FFF2-40B4-BE49-F238E27FC236}">
                  <a16:creationId xmlns:a16="http://schemas.microsoft.com/office/drawing/2014/main" id="{FCF0B0B0-7080-574D-977C-9816AB5AE308}"/>
                </a:ext>
              </a:extLst>
            </p:cNvPr>
            <p:cNvSpPr txBox="1"/>
            <p:nvPr/>
          </p:nvSpPr>
          <p:spPr>
            <a:xfrm>
              <a:off x="3914511" y="4009390"/>
              <a:ext cx="477417" cy="215444"/>
            </a:xfrm>
            <a:prstGeom prst="rect">
              <a:avLst/>
            </a:prstGeom>
            <a:noFill/>
          </p:spPr>
          <p:txBody>
            <a:bodyPr wrap="square" rtlCol="0">
              <a:spAutoFit/>
            </a:bodyPr>
            <a:lstStyle/>
            <a:p>
              <a:r>
                <a:rPr kumimoji="1" lang="en-US" altLang="ja-JP" sz="800" dirty="0">
                  <a:latin typeface="Meiryo" panose="020B0604030504040204" pitchFamily="34" charset="-128"/>
                  <a:ea typeface="Meiryo" panose="020B0604030504040204" pitchFamily="34" charset="-128"/>
                </a:rPr>
                <a:t>EC2</a:t>
              </a:r>
              <a:endParaRPr kumimoji="1" lang="ja-JP" altLang="en-US" sz="800" dirty="0">
                <a:latin typeface="Meiryo" panose="020B0604030504040204" pitchFamily="34" charset="-128"/>
                <a:ea typeface="Meiryo" panose="020B0604030504040204" pitchFamily="34" charset="-128"/>
              </a:endParaRPr>
            </a:p>
          </p:txBody>
        </p:sp>
        <p:pic>
          <p:nvPicPr>
            <p:cNvPr id="44" name="Graphic 8">
              <a:extLst>
                <a:ext uri="{FF2B5EF4-FFF2-40B4-BE49-F238E27FC236}">
                  <a16:creationId xmlns:a16="http://schemas.microsoft.com/office/drawing/2014/main" id="{0DE16BD8-3634-6341-924E-5BACB6719505}"/>
                </a:ext>
              </a:extLst>
            </p:cNvPr>
            <p:cNvPicPr>
              <a:picLocks noChangeAspect="1" noChangeArrowheads="1"/>
            </p:cNvPicPr>
            <p:nvPr/>
          </p:nvPicPr>
          <p:blipFill>
            <a:blip r:embed="rId14" cstate="email">
              <a:extLst>
                <a:ext uri="{28A0092B-C50C-407E-A947-70E740481C1C}">
                  <a14:useLocalDpi xmlns:a14="http://schemas.microsoft.com/office/drawing/2010/main"/>
                </a:ext>
              </a:extLst>
            </a:blip>
            <a:srcRect/>
            <a:stretch>
              <a:fillRect/>
            </a:stretch>
          </p:blipFill>
          <p:spPr bwMode="auto">
            <a:xfrm>
              <a:off x="4206512" y="4973378"/>
              <a:ext cx="376587" cy="37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 name="Graphic 17">
              <a:extLst>
                <a:ext uri="{FF2B5EF4-FFF2-40B4-BE49-F238E27FC236}">
                  <a16:creationId xmlns:a16="http://schemas.microsoft.com/office/drawing/2014/main" id="{B09E2991-AFE2-5847-BA9F-9A8DB0DBC251}"/>
                </a:ext>
              </a:extLst>
            </p:cNvPr>
            <p:cNvPicPr>
              <a:picLocks noChangeAspect="1" noChangeArrowheads="1"/>
            </p:cNvPicPr>
            <p:nvPr/>
          </p:nvPicPr>
          <p:blipFill>
            <a:blip r:embed="rId15" cstate="email">
              <a:extLst>
                <a:ext uri="{28A0092B-C50C-407E-A947-70E740481C1C}">
                  <a14:useLocalDpi xmlns:a14="http://schemas.microsoft.com/office/drawing/2010/main"/>
                </a:ext>
              </a:extLst>
            </a:blip>
            <a:srcRect/>
            <a:stretch>
              <a:fillRect/>
            </a:stretch>
          </p:blipFill>
          <p:spPr bwMode="auto">
            <a:xfrm>
              <a:off x="3751027" y="4979737"/>
              <a:ext cx="376587" cy="37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 name="Rectangle 13">
              <a:extLst>
                <a:ext uri="{FF2B5EF4-FFF2-40B4-BE49-F238E27FC236}">
                  <a16:creationId xmlns:a16="http://schemas.microsoft.com/office/drawing/2014/main" id="{E88A95DB-83B7-D842-82BF-90C63E7E3873}"/>
                </a:ext>
              </a:extLst>
            </p:cNvPr>
            <p:cNvSpPr/>
            <p:nvPr/>
          </p:nvSpPr>
          <p:spPr>
            <a:xfrm>
              <a:off x="3703005" y="4902361"/>
              <a:ext cx="925524" cy="548944"/>
            </a:xfrm>
            <a:prstGeom prst="rect">
              <a:avLst/>
            </a:prstGeom>
            <a:noFill/>
            <a:ln w="12700">
              <a:solidFill>
                <a:srgbClr val="5A6B86"/>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a:defRPr/>
              </a:pPr>
              <a:endParaRPr lang="en-US" sz="1200" dirty="0">
                <a:solidFill>
                  <a:srgbClr val="5A6B86"/>
                </a:solidFill>
                <a:latin typeface="Meiryo" panose="020B0604030504040204" pitchFamily="34" charset="-128"/>
                <a:ea typeface="Meiryo" panose="020B0604030504040204" pitchFamily="34" charset="-128"/>
                <a:cs typeface="Arial" panose="020B0604020202020204" pitchFamily="34" charset="0"/>
              </a:endParaRPr>
            </a:p>
          </p:txBody>
        </p:sp>
        <p:sp>
          <p:nvSpPr>
            <p:cNvPr id="47" name="テキスト ボックス 46">
              <a:extLst>
                <a:ext uri="{FF2B5EF4-FFF2-40B4-BE49-F238E27FC236}">
                  <a16:creationId xmlns:a16="http://schemas.microsoft.com/office/drawing/2014/main" id="{BC0270F1-44C9-704D-9929-B4729C242C33}"/>
                </a:ext>
              </a:extLst>
            </p:cNvPr>
            <p:cNvSpPr txBox="1"/>
            <p:nvPr/>
          </p:nvSpPr>
          <p:spPr>
            <a:xfrm>
              <a:off x="3058294" y="5179914"/>
              <a:ext cx="828632" cy="215444"/>
            </a:xfrm>
            <a:prstGeom prst="rect">
              <a:avLst/>
            </a:prstGeom>
            <a:noFill/>
          </p:spPr>
          <p:txBody>
            <a:bodyPr wrap="square" rtlCol="0">
              <a:spAutoFit/>
            </a:bodyPr>
            <a:lstStyle/>
            <a:p>
              <a:r>
                <a:rPr kumimoji="1" lang="ja-JP" altLang="en-US" sz="800">
                  <a:solidFill>
                    <a:srgbClr val="0432FF"/>
                  </a:solidFill>
                  <a:latin typeface="Meiryo" panose="020B0604030504040204" pitchFamily="34" charset="-128"/>
                  <a:ea typeface="Meiryo" panose="020B0604030504040204" pitchFamily="34" charset="-128"/>
                </a:rPr>
                <a:t>操作履歴</a:t>
              </a:r>
              <a:endParaRPr kumimoji="1" lang="ja-JP" altLang="en-US" sz="800" dirty="0">
                <a:solidFill>
                  <a:srgbClr val="0432FF"/>
                </a:solidFill>
                <a:latin typeface="Meiryo" panose="020B0604030504040204" pitchFamily="34" charset="-128"/>
                <a:ea typeface="Meiryo" panose="020B0604030504040204" pitchFamily="34" charset="-128"/>
              </a:endParaRPr>
            </a:p>
          </p:txBody>
        </p:sp>
        <p:cxnSp>
          <p:nvCxnSpPr>
            <p:cNvPr id="48" name="カギ線コネクタ 47">
              <a:extLst>
                <a:ext uri="{FF2B5EF4-FFF2-40B4-BE49-F238E27FC236}">
                  <a16:creationId xmlns:a16="http://schemas.microsoft.com/office/drawing/2014/main" id="{A0F11579-AD58-F24F-9782-46C6A749D451}"/>
                </a:ext>
              </a:extLst>
            </p:cNvPr>
            <p:cNvCxnSpPr>
              <a:cxnSpLocks/>
              <a:stCxn id="40" idx="2"/>
              <a:endCxn id="46" idx="1"/>
            </p:cNvCxnSpPr>
            <p:nvPr/>
          </p:nvCxnSpPr>
          <p:spPr>
            <a:xfrm rot="16200000" flipH="1">
              <a:off x="3404439" y="4878267"/>
              <a:ext cx="294820" cy="302311"/>
            </a:xfrm>
            <a:prstGeom prst="bentConnector2">
              <a:avLst/>
            </a:prstGeom>
            <a:ln w="34925">
              <a:solidFill>
                <a:srgbClr val="0432FF"/>
              </a:solidFill>
              <a:headEnd type="none" w="med" len="sm"/>
              <a:tailEnd type="triangle" w="sm" len="lg"/>
            </a:ln>
          </p:spPr>
          <p:style>
            <a:lnRef idx="1">
              <a:schemeClr val="accent1"/>
            </a:lnRef>
            <a:fillRef idx="0">
              <a:schemeClr val="accent1"/>
            </a:fillRef>
            <a:effectRef idx="0">
              <a:schemeClr val="accent1"/>
            </a:effectRef>
            <a:fontRef idx="minor">
              <a:schemeClr val="tx1"/>
            </a:fontRef>
          </p:style>
        </p:cxnSp>
      </p:grpSp>
      <p:grpSp>
        <p:nvGrpSpPr>
          <p:cNvPr id="49" name="グループ化 48">
            <a:extLst>
              <a:ext uri="{FF2B5EF4-FFF2-40B4-BE49-F238E27FC236}">
                <a16:creationId xmlns:a16="http://schemas.microsoft.com/office/drawing/2014/main" id="{B8BACC26-FBE4-6544-ABA1-421D14E217A5}"/>
              </a:ext>
            </a:extLst>
          </p:cNvPr>
          <p:cNvGrpSpPr/>
          <p:nvPr/>
        </p:nvGrpSpPr>
        <p:grpSpPr>
          <a:xfrm>
            <a:off x="4768350" y="4738619"/>
            <a:ext cx="3403058" cy="1456078"/>
            <a:chOff x="4768349" y="3954006"/>
            <a:chExt cx="3403057" cy="1456079"/>
          </a:xfrm>
        </p:grpSpPr>
        <p:pic>
          <p:nvPicPr>
            <p:cNvPr id="50" name="Graphic 39">
              <a:extLst>
                <a:ext uri="{FF2B5EF4-FFF2-40B4-BE49-F238E27FC236}">
                  <a16:creationId xmlns:a16="http://schemas.microsoft.com/office/drawing/2014/main" id="{E8495704-59EA-1A44-99CD-3973482F79D2}"/>
                </a:ext>
              </a:extLst>
            </p:cNvPr>
            <p:cNvPicPr>
              <a:picLocks noChangeAspect="1"/>
            </p:cNvPicPr>
            <p:nvPr/>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616577" y="4184984"/>
              <a:ext cx="352238" cy="352238"/>
            </a:xfrm>
            <a:prstGeom prst="rect">
              <a:avLst/>
            </a:prstGeom>
          </p:spPr>
        </p:pic>
        <p:cxnSp>
          <p:nvCxnSpPr>
            <p:cNvPr id="51" name="直線矢印コネクタ 50">
              <a:extLst>
                <a:ext uri="{FF2B5EF4-FFF2-40B4-BE49-F238E27FC236}">
                  <a16:creationId xmlns:a16="http://schemas.microsoft.com/office/drawing/2014/main" id="{14B3090D-98A2-FE49-B31B-F7985337C520}"/>
                </a:ext>
              </a:extLst>
            </p:cNvPr>
            <p:cNvCxnSpPr>
              <a:cxnSpLocks/>
              <a:stCxn id="56" idx="3"/>
              <a:endCxn id="52" idx="1"/>
            </p:cNvCxnSpPr>
            <p:nvPr/>
          </p:nvCxnSpPr>
          <p:spPr>
            <a:xfrm>
              <a:off x="6343888" y="4354363"/>
              <a:ext cx="295175" cy="1755"/>
            </a:xfrm>
            <a:prstGeom prst="straightConnector1">
              <a:avLst/>
            </a:prstGeom>
            <a:ln w="38100">
              <a:solidFill>
                <a:srgbClr val="FF9300"/>
              </a:solidFill>
              <a:headEnd type="none"/>
              <a:tailEnd type="triangle" w="sm" len="lg"/>
            </a:ln>
          </p:spPr>
          <p:style>
            <a:lnRef idx="1">
              <a:schemeClr val="accent1"/>
            </a:lnRef>
            <a:fillRef idx="0">
              <a:schemeClr val="accent1"/>
            </a:fillRef>
            <a:effectRef idx="0">
              <a:schemeClr val="accent1"/>
            </a:effectRef>
            <a:fontRef idx="minor">
              <a:schemeClr val="tx1"/>
            </a:fontRef>
          </p:style>
        </p:cxnSp>
        <p:pic>
          <p:nvPicPr>
            <p:cNvPr id="52" name="Graphic 71">
              <a:extLst>
                <a:ext uri="{FF2B5EF4-FFF2-40B4-BE49-F238E27FC236}">
                  <a16:creationId xmlns:a16="http://schemas.microsoft.com/office/drawing/2014/main" id="{315CB940-E79B-3849-AA10-70B38F2D8D03}"/>
                </a:ext>
              </a:extLst>
            </p:cNvPr>
            <p:cNvPicPr>
              <a:picLocks noChangeAspect="1"/>
            </p:cNvPicPr>
            <p:nvPr/>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6639063" y="4167824"/>
              <a:ext cx="376587" cy="376587"/>
            </a:xfrm>
            <a:prstGeom prst="rect">
              <a:avLst/>
            </a:prstGeom>
          </p:spPr>
        </p:pic>
        <p:pic>
          <p:nvPicPr>
            <p:cNvPr id="53" name="Graphic 53">
              <a:extLst>
                <a:ext uri="{FF2B5EF4-FFF2-40B4-BE49-F238E27FC236}">
                  <a16:creationId xmlns:a16="http://schemas.microsoft.com/office/drawing/2014/main" id="{44F9AAA1-297A-D640-9CD5-4F0FAB36B84E}"/>
                </a:ext>
              </a:extLst>
            </p:cNvPr>
            <p:cNvPicPr>
              <a:picLocks noChangeAspect="1"/>
            </p:cNvPicPr>
            <p:nvPr/>
          </p:nvPicPr>
          <p:blipFill>
            <a:blip r:embed="rId6" cstate="email">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5239236" y="4196602"/>
              <a:ext cx="352238" cy="352239"/>
            </a:xfrm>
            <a:prstGeom prst="rect">
              <a:avLst/>
            </a:prstGeom>
          </p:spPr>
        </p:pic>
        <p:pic>
          <p:nvPicPr>
            <p:cNvPr id="54" name="Graphic 36">
              <a:extLst>
                <a:ext uri="{FF2B5EF4-FFF2-40B4-BE49-F238E27FC236}">
                  <a16:creationId xmlns:a16="http://schemas.microsoft.com/office/drawing/2014/main" id="{A58BBE84-703A-824F-9CDC-D3BE8E251ACD}"/>
                </a:ext>
              </a:extLst>
            </p:cNvPr>
            <p:cNvPicPr>
              <a:picLocks noChangeAspect="1"/>
            </p:cNvPicPr>
            <p:nvPr/>
          </p:nvPicPr>
          <p:blipFill>
            <a:blip r:embed="rId8" cstate="email">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4861680" y="4182283"/>
              <a:ext cx="348199" cy="348199"/>
            </a:xfrm>
            <a:prstGeom prst="rect">
              <a:avLst/>
            </a:prstGeom>
          </p:spPr>
        </p:pic>
        <p:cxnSp>
          <p:nvCxnSpPr>
            <p:cNvPr id="55" name="直線矢印コネクタ 54">
              <a:extLst>
                <a:ext uri="{FF2B5EF4-FFF2-40B4-BE49-F238E27FC236}">
                  <a16:creationId xmlns:a16="http://schemas.microsoft.com/office/drawing/2014/main" id="{C23C7E70-4F7E-244F-BEA0-76B278B09F18}"/>
                </a:ext>
              </a:extLst>
            </p:cNvPr>
            <p:cNvCxnSpPr>
              <a:cxnSpLocks/>
              <a:stCxn id="52" idx="3"/>
              <a:endCxn id="57" idx="1"/>
            </p:cNvCxnSpPr>
            <p:nvPr/>
          </p:nvCxnSpPr>
          <p:spPr>
            <a:xfrm>
              <a:off x="7015650" y="4356118"/>
              <a:ext cx="404201" cy="2275"/>
            </a:xfrm>
            <a:prstGeom prst="straightConnector1">
              <a:avLst/>
            </a:prstGeom>
            <a:ln w="38100">
              <a:solidFill>
                <a:srgbClr val="FF9300"/>
              </a:solidFill>
              <a:headEnd type="none"/>
              <a:tailEnd type="triangle" w="sm" len="lg"/>
            </a:ln>
          </p:spPr>
          <p:style>
            <a:lnRef idx="1">
              <a:schemeClr val="accent1"/>
            </a:lnRef>
            <a:fillRef idx="0">
              <a:schemeClr val="accent1"/>
            </a:fillRef>
            <a:effectRef idx="0">
              <a:schemeClr val="accent1"/>
            </a:effectRef>
            <a:fontRef idx="minor">
              <a:schemeClr val="tx1"/>
            </a:fontRef>
          </p:style>
        </p:cxnSp>
        <p:pic>
          <p:nvPicPr>
            <p:cNvPr id="56" name="Graphic 18">
              <a:extLst>
                <a:ext uri="{FF2B5EF4-FFF2-40B4-BE49-F238E27FC236}">
                  <a16:creationId xmlns:a16="http://schemas.microsoft.com/office/drawing/2014/main" id="{B2988AF5-7D5C-3345-8AD2-6643CF09E9F0}"/>
                </a:ext>
              </a:extLst>
            </p:cNvPr>
            <p:cNvPicPr>
              <a:picLocks noChangeAspect="1" noChangeArrowheads="1"/>
            </p:cNvPicPr>
            <p:nvPr/>
          </p:nvPicPr>
          <p:blipFill>
            <a:blip r:embed="rId16" cstate="email">
              <a:extLst>
                <a:ext uri="{28A0092B-C50C-407E-A947-70E740481C1C}">
                  <a14:useLocalDpi xmlns:a14="http://schemas.microsoft.com/office/drawing/2010/main"/>
                </a:ext>
              </a:extLst>
            </a:blip>
            <a:srcRect/>
            <a:stretch>
              <a:fillRect/>
            </a:stretch>
          </p:blipFill>
          <p:spPr bwMode="auto">
            <a:xfrm>
              <a:off x="5991650" y="4178244"/>
              <a:ext cx="352238" cy="35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 name="Graphic 15">
              <a:extLst>
                <a:ext uri="{FF2B5EF4-FFF2-40B4-BE49-F238E27FC236}">
                  <a16:creationId xmlns:a16="http://schemas.microsoft.com/office/drawing/2014/main" id="{B2696FD5-C243-2047-BB00-5D0A4016D714}"/>
                </a:ext>
              </a:extLst>
            </p:cNvPr>
            <p:cNvPicPr>
              <a:picLocks noChangeAspect="1" noChangeArrowheads="1"/>
            </p:cNvPicPr>
            <p:nvPr/>
          </p:nvPicPr>
          <p:blipFill>
            <a:blip r:embed="rId12" cstate="email">
              <a:extLst>
                <a:ext uri="{28A0092B-C50C-407E-A947-70E740481C1C}">
                  <a14:useLocalDpi xmlns:a14="http://schemas.microsoft.com/office/drawing/2010/main"/>
                </a:ext>
              </a:extLst>
            </a:blip>
            <a:srcRect/>
            <a:stretch>
              <a:fillRect/>
            </a:stretch>
          </p:blipFill>
          <p:spPr bwMode="auto">
            <a:xfrm>
              <a:off x="7419851" y="4190058"/>
              <a:ext cx="336669" cy="3366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 name="Graphic 23">
              <a:extLst>
                <a:ext uri="{FF2B5EF4-FFF2-40B4-BE49-F238E27FC236}">
                  <a16:creationId xmlns:a16="http://schemas.microsoft.com/office/drawing/2014/main" id="{A7121C07-4267-614D-9A0A-542FD5E8B62B}"/>
                </a:ext>
              </a:extLst>
            </p:cNvPr>
            <p:cNvPicPr>
              <a:picLocks noChangeAspect="1" noChangeArrowheads="1"/>
            </p:cNvPicPr>
            <p:nvPr/>
          </p:nvPicPr>
          <p:blipFill>
            <a:blip r:embed="rId13" cstate="email">
              <a:extLst>
                <a:ext uri="{28A0092B-C50C-407E-A947-70E740481C1C}">
                  <a14:useLocalDpi xmlns:a14="http://schemas.microsoft.com/office/drawing/2010/main"/>
                </a:ext>
              </a:extLst>
            </a:blip>
            <a:srcRect/>
            <a:stretch>
              <a:fillRect/>
            </a:stretch>
          </p:blipFill>
          <p:spPr bwMode="auto">
            <a:xfrm>
              <a:off x="7208406" y="3954007"/>
              <a:ext cx="210104" cy="210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 name="Rectangle 31">
              <a:extLst>
                <a:ext uri="{FF2B5EF4-FFF2-40B4-BE49-F238E27FC236}">
                  <a16:creationId xmlns:a16="http://schemas.microsoft.com/office/drawing/2014/main" id="{12A74F94-44B6-3347-AD7C-428D32E39E64}"/>
                </a:ext>
              </a:extLst>
            </p:cNvPr>
            <p:cNvSpPr/>
            <p:nvPr/>
          </p:nvSpPr>
          <p:spPr>
            <a:xfrm>
              <a:off x="7208406" y="3954006"/>
              <a:ext cx="740306" cy="754260"/>
            </a:xfrm>
            <a:prstGeom prst="rect">
              <a:avLst/>
            </a:prstGeom>
            <a:noFill/>
            <a:ln w="12700">
              <a:solidFill>
                <a:srgbClr val="D86613"/>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a:defRPr/>
              </a:pPr>
              <a:endParaRPr lang="en-US" sz="1200" dirty="0">
                <a:ln w="0"/>
                <a:solidFill>
                  <a:srgbClr val="D86613"/>
                </a:solidFill>
                <a:latin typeface="Meiryo" panose="020B0604030504040204" pitchFamily="34" charset="-128"/>
                <a:ea typeface="Meiryo" panose="020B0604030504040204" pitchFamily="34" charset="-128"/>
                <a:cs typeface="Arial" panose="020B0604020202020204" pitchFamily="34" charset="0"/>
              </a:endParaRPr>
            </a:p>
          </p:txBody>
        </p:sp>
        <p:sp>
          <p:nvSpPr>
            <p:cNvPr id="60" name="テキスト ボックス 59">
              <a:extLst>
                <a:ext uri="{FF2B5EF4-FFF2-40B4-BE49-F238E27FC236}">
                  <a16:creationId xmlns:a16="http://schemas.microsoft.com/office/drawing/2014/main" id="{AEADF19D-83D0-BA48-B306-B1224A179A62}"/>
                </a:ext>
              </a:extLst>
            </p:cNvPr>
            <p:cNvSpPr txBox="1"/>
            <p:nvPr/>
          </p:nvSpPr>
          <p:spPr>
            <a:xfrm>
              <a:off x="7020751" y="4493457"/>
              <a:ext cx="1150655" cy="215444"/>
            </a:xfrm>
            <a:prstGeom prst="rect">
              <a:avLst/>
            </a:prstGeom>
            <a:noFill/>
          </p:spPr>
          <p:txBody>
            <a:bodyPr wrap="square" rtlCol="0">
              <a:spAutoFit/>
            </a:bodyPr>
            <a:lstStyle/>
            <a:p>
              <a:pPr algn="ctr"/>
              <a:r>
                <a:rPr lang="en-US" altLang="ja-JP" sz="800" dirty="0">
                  <a:latin typeface="Meiryo" panose="020B0604030504040204" pitchFamily="34" charset="-128"/>
                  <a:ea typeface="Meiryo" panose="020B0604030504040204" pitchFamily="34" charset="-128"/>
                </a:rPr>
                <a:t>SSM Agent</a:t>
              </a:r>
              <a:endParaRPr kumimoji="1" lang="ja-JP" altLang="en-US" sz="800" dirty="0">
                <a:latin typeface="Meiryo" panose="020B0604030504040204" pitchFamily="34" charset="-128"/>
                <a:ea typeface="Meiryo" panose="020B0604030504040204" pitchFamily="34" charset="-128"/>
              </a:endParaRPr>
            </a:p>
          </p:txBody>
        </p:sp>
        <p:sp>
          <p:nvSpPr>
            <p:cNvPr id="61" name="テキスト ボックス 60">
              <a:extLst>
                <a:ext uri="{FF2B5EF4-FFF2-40B4-BE49-F238E27FC236}">
                  <a16:creationId xmlns:a16="http://schemas.microsoft.com/office/drawing/2014/main" id="{586CD4DC-67A6-954C-9521-D0D98BDCB71C}"/>
                </a:ext>
              </a:extLst>
            </p:cNvPr>
            <p:cNvSpPr txBox="1"/>
            <p:nvPr/>
          </p:nvSpPr>
          <p:spPr>
            <a:xfrm>
              <a:off x="6433341" y="4502238"/>
              <a:ext cx="812387" cy="338554"/>
            </a:xfrm>
            <a:prstGeom prst="rect">
              <a:avLst/>
            </a:prstGeom>
            <a:noFill/>
          </p:spPr>
          <p:txBody>
            <a:bodyPr wrap="square" rtlCol="0">
              <a:spAutoFit/>
            </a:bodyPr>
            <a:lstStyle/>
            <a:p>
              <a:pPr algn="ctr"/>
              <a:r>
                <a:rPr lang="en-US" altLang="ja-JP" sz="800" dirty="0">
                  <a:latin typeface="Meiryo" panose="020B0604030504040204" pitchFamily="34" charset="-128"/>
                  <a:ea typeface="Meiryo" panose="020B0604030504040204" pitchFamily="34" charset="-128"/>
                </a:rPr>
                <a:t>Session Manager</a:t>
              </a:r>
              <a:endParaRPr kumimoji="1" lang="ja-JP" altLang="en-US" sz="800" dirty="0">
                <a:latin typeface="Meiryo" panose="020B0604030504040204" pitchFamily="34" charset="-128"/>
                <a:ea typeface="Meiryo" panose="020B0604030504040204" pitchFamily="34" charset="-128"/>
              </a:endParaRPr>
            </a:p>
          </p:txBody>
        </p:sp>
        <p:sp>
          <p:nvSpPr>
            <p:cNvPr id="62" name="テキスト ボックス 61">
              <a:extLst>
                <a:ext uri="{FF2B5EF4-FFF2-40B4-BE49-F238E27FC236}">
                  <a16:creationId xmlns:a16="http://schemas.microsoft.com/office/drawing/2014/main" id="{0E5C7858-D958-4143-8CAD-412D2C50E853}"/>
                </a:ext>
              </a:extLst>
            </p:cNvPr>
            <p:cNvSpPr txBox="1"/>
            <p:nvPr/>
          </p:nvSpPr>
          <p:spPr>
            <a:xfrm>
              <a:off x="5927656" y="4490729"/>
              <a:ext cx="455501" cy="215444"/>
            </a:xfrm>
            <a:prstGeom prst="rect">
              <a:avLst/>
            </a:prstGeom>
            <a:noFill/>
          </p:spPr>
          <p:txBody>
            <a:bodyPr wrap="square" rtlCol="0">
              <a:spAutoFit/>
            </a:bodyPr>
            <a:lstStyle/>
            <a:p>
              <a:pPr algn="ctr"/>
              <a:r>
                <a:rPr kumimoji="1" lang="en-US" altLang="ja-JP" sz="800" dirty="0">
                  <a:latin typeface="Meiryo" panose="020B0604030504040204" pitchFamily="34" charset="-128"/>
                  <a:ea typeface="Meiryo" panose="020B0604030504040204" pitchFamily="34" charset="-128"/>
                </a:rPr>
                <a:t>CLI</a:t>
              </a:r>
              <a:endParaRPr kumimoji="1" lang="ja-JP" altLang="en-US" sz="800" dirty="0">
                <a:latin typeface="Meiryo" panose="020B0604030504040204" pitchFamily="34" charset="-128"/>
                <a:ea typeface="Meiryo" panose="020B0604030504040204" pitchFamily="34" charset="-128"/>
              </a:endParaRPr>
            </a:p>
          </p:txBody>
        </p:sp>
        <p:sp>
          <p:nvSpPr>
            <p:cNvPr id="63" name="テキスト ボックス 62">
              <a:extLst>
                <a:ext uri="{FF2B5EF4-FFF2-40B4-BE49-F238E27FC236}">
                  <a16:creationId xmlns:a16="http://schemas.microsoft.com/office/drawing/2014/main" id="{45902F69-2722-A748-B95C-ED2159FF68FD}"/>
                </a:ext>
              </a:extLst>
            </p:cNvPr>
            <p:cNvSpPr txBox="1"/>
            <p:nvPr/>
          </p:nvSpPr>
          <p:spPr>
            <a:xfrm>
              <a:off x="4768349" y="4537119"/>
              <a:ext cx="994701" cy="215444"/>
            </a:xfrm>
            <a:prstGeom prst="rect">
              <a:avLst/>
            </a:prstGeom>
            <a:noFill/>
          </p:spPr>
          <p:txBody>
            <a:bodyPr wrap="square" rtlCol="0">
              <a:spAutoFit/>
            </a:bodyPr>
            <a:lstStyle/>
            <a:p>
              <a:pPr algn="ctr"/>
              <a:r>
                <a:rPr lang="en-US" altLang="ja-JP" sz="800" dirty="0">
                  <a:latin typeface="Meiryo" panose="020B0604030504040204" pitchFamily="34" charset="-128"/>
                  <a:ea typeface="Meiryo" panose="020B0604030504040204" pitchFamily="34" charset="-128"/>
                </a:rPr>
                <a:t>IAM</a:t>
              </a:r>
              <a:r>
                <a:rPr lang="ja-JP" altLang="en-US" sz="800">
                  <a:latin typeface="Meiryo" panose="020B0604030504040204" pitchFamily="34" charset="-128"/>
                  <a:ea typeface="Meiryo" panose="020B0604030504040204" pitchFamily="34" charset="-128"/>
                </a:rPr>
                <a:t>認証</a:t>
              </a:r>
              <a:r>
                <a:rPr lang="en-US" altLang="ja-JP" sz="800" dirty="0">
                  <a:latin typeface="Meiryo" panose="020B0604030504040204" pitchFamily="34" charset="-128"/>
                  <a:ea typeface="Meiryo" panose="020B0604030504040204" pitchFamily="34" charset="-128"/>
                </a:rPr>
                <a:t>/</a:t>
              </a:r>
              <a:r>
                <a:rPr lang="ja-JP" altLang="en-US" sz="800">
                  <a:latin typeface="Meiryo" panose="020B0604030504040204" pitchFamily="34" charset="-128"/>
                  <a:ea typeface="Meiryo" panose="020B0604030504040204" pitchFamily="34" charset="-128"/>
                </a:rPr>
                <a:t>認可</a:t>
              </a:r>
              <a:endParaRPr kumimoji="1" lang="ja-JP" altLang="en-US" sz="800" dirty="0">
                <a:latin typeface="Meiryo" panose="020B0604030504040204" pitchFamily="34" charset="-128"/>
                <a:ea typeface="Meiryo" panose="020B0604030504040204" pitchFamily="34" charset="-128"/>
              </a:endParaRPr>
            </a:p>
          </p:txBody>
        </p:sp>
        <p:sp>
          <p:nvSpPr>
            <p:cNvPr id="64" name="テキスト ボックス 63">
              <a:extLst>
                <a:ext uri="{FF2B5EF4-FFF2-40B4-BE49-F238E27FC236}">
                  <a16:creationId xmlns:a16="http://schemas.microsoft.com/office/drawing/2014/main" id="{4A884D7B-A401-394F-A13D-0FBDE9F1968A}"/>
                </a:ext>
              </a:extLst>
            </p:cNvPr>
            <p:cNvSpPr txBox="1"/>
            <p:nvPr/>
          </p:nvSpPr>
          <p:spPr>
            <a:xfrm>
              <a:off x="7353351" y="3968170"/>
              <a:ext cx="477417" cy="215444"/>
            </a:xfrm>
            <a:prstGeom prst="rect">
              <a:avLst/>
            </a:prstGeom>
            <a:noFill/>
          </p:spPr>
          <p:txBody>
            <a:bodyPr wrap="square" rtlCol="0">
              <a:spAutoFit/>
            </a:bodyPr>
            <a:lstStyle/>
            <a:p>
              <a:r>
                <a:rPr kumimoji="1" lang="en-US" altLang="ja-JP" sz="800" dirty="0">
                  <a:latin typeface="Meiryo" panose="020B0604030504040204" pitchFamily="34" charset="-128"/>
                  <a:ea typeface="Meiryo" panose="020B0604030504040204" pitchFamily="34" charset="-128"/>
                </a:rPr>
                <a:t>EC2</a:t>
              </a:r>
              <a:endParaRPr kumimoji="1" lang="ja-JP" altLang="en-US" sz="800" dirty="0">
                <a:latin typeface="Meiryo" panose="020B0604030504040204" pitchFamily="34" charset="-128"/>
                <a:ea typeface="Meiryo" panose="020B0604030504040204" pitchFamily="34" charset="-128"/>
              </a:endParaRPr>
            </a:p>
          </p:txBody>
        </p:sp>
        <p:pic>
          <p:nvPicPr>
            <p:cNvPr id="65" name="Graphic 8">
              <a:extLst>
                <a:ext uri="{FF2B5EF4-FFF2-40B4-BE49-F238E27FC236}">
                  <a16:creationId xmlns:a16="http://schemas.microsoft.com/office/drawing/2014/main" id="{0049532E-B26F-3341-A46D-C7997874421D}"/>
                </a:ext>
              </a:extLst>
            </p:cNvPr>
            <p:cNvPicPr>
              <a:picLocks noChangeAspect="1" noChangeArrowheads="1"/>
            </p:cNvPicPr>
            <p:nvPr/>
          </p:nvPicPr>
          <p:blipFill>
            <a:blip r:embed="rId14" cstate="email">
              <a:extLst>
                <a:ext uri="{28A0092B-C50C-407E-A947-70E740481C1C}">
                  <a14:useLocalDpi xmlns:a14="http://schemas.microsoft.com/office/drawing/2010/main"/>
                </a:ext>
              </a:extLst>
            </a:blip>
            <a:srcRect/>
            <a:stretch>
              <a:fillRect/>
            </a:stretch>
          </p:blipFill>
          <p:spPr bwMode="auto">
            <a:xfrm>
              <a:off x="7645352" y="4932158"/>
              <a:ext cx="376587" cy="37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 name="Graphic 17">
              <a:extLst>
                <a:ext uri="{FF2B5EF4-FFF2-40B4-BE49-F238E27FC236}">
                  <a16:creationId xmlns:a16="http://schemas.microsoft.com/office/drawing/2014/main" id="{53DF1833-B37C-1246-8EE8-8CC25A2899D7}"/>
                </a:ext>
              </a:extLst>
            </p:cNvPr>
            <p:cNvPicPr>
              <a:picLocks noChangeAspect="1" noChangeArrowheads="1"/>
            </p:cNvPicPr>
            <p:nvPr/>
          </p:nvPicPr>
          <p:blipFill>
            <a:blip r:embed="rId15" cstate="email">
              <a:extLst>
                <a:ext uri="{28A0092B-C50C-407E-A947-70E740481C1C}">
                  <a14:useLocalDpi xmlns:a14="http://schemas.microsoft.com/office/drawing/2010/main"/>
                </a:ext>
              </a:extLst>
            </a:blip>
            <a:srcRect/>
            <a:stretch>
              <a:fillRect/>
            </a:stretch>
          </p:blipFill>
          <p:spPr bwMode="auto">
            <a:xfrm>
              <a:off x="7189867" y="4938517"/>
              <a:ext cx="376587" cy="37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 name="Rectangle 13">
              <a:extLst>
                <a:ext uri="{FF2B5EF4-FFF2-40B4-BE49-F238E27FC236}">
                  <a16:creationId xmlns:a16="http://schemas.microsoft.com/office/drawing/2014/main" id="{88212C27-D2B2-2947-B52E-798589F8EC0B}"/>
                </a:ext>
              </a:extLst>
            </p:cNvPr>
            <p:cNvSpPr/>
            <p:nvPr/>
          </p:nvSpPr>
          <p:spPr>
            <a:xfrm>
              <a:off x="7141845" y="4861141"/>
              <a:ext cx="925524" cy="548944"/>
            </a:xfrm>
            <a:prstGeom prst="rect">
              <a:avLst/>
            </a:prstGeom>
            <a:noFill/>
            <a:ln w="12700">
              <a:solidFill>
                <a:srgbClr val="5A6B86"/>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a:defRPr/>
              </a:pPr>
              <a:endParaRPr lang="en-US" sz="1200" dirty="0">
                <a:solidFill>
                  <a:srgbClr val="5A6B86"/>
                </a:solidFill>
                <a:latin typeface="Meiryo" panose="020B0604030504040204" pitchFamily="34" charset="-128"/>
                <a:ea typeface="Meiryo" panose="020B0604030504040204" pitchFamily="34" charset="-128"/>
                <a:cs typeface="Arial" panose="020B0604020202020204" pitchFamily="34" charset="0"/>
              </a:endParaRPr>
            </a:p>
          </p:txBody>
        </p:sp>
        <p:sp>
          <p:nvSpPr>
            <p:cNvPr id="68" name="テキスト ボックス 67">
              <a:extLst>
                <a:ext uri="{FF2B5EF4-FFF2-40B4-BE49-F238E27FC236}">
                  <a16:creationId xmlns:a16="http://schemas.microsoft.com/office/drawing/2014/main" id="{F29ABBCD-5872-0A4F-8657-C2C029C29363}"/>
                </a:ext>
              </a:extLst>
            </p:cNvPr>
            <p:cNvSpPr txBox="1"/>
            <p:nvPr/>
          </p:nvSpPr>
          <p:spPr>
            <a:xfrm>
              <a:off x="6497134" y="5138694"/>
              <a:ext cx="828632" cy="215444"/>
            </a:xfrm>
            <a:prstGeom prst="rect">
              <a:avLst/>
            </a:prstGeom>
            <a:noFill/>
          </p:spPr>
          <p:txBody>
            <a:bodyPr wrap="square" rtlCol="0">
              <a:spAutoFit/>
            </a:bodyPr>
            <a:lstStyle/>
            <a:p>
              <a:r>
                <a:rPr kumimoji="1" lang="ja-JP" altLang="en-US" sz="800">
                  <a:solidFill>
                    <a:srgbClr val="0432FF"/>
                  </a:solidFill>
                  <a:latin typeface="Meiryo" panose="020B0604030504040204" pitchFamily="34" charset="-128"/>
                  <a:ea typeface="Meiryo" panose="020B0604030504040204" pitchFamily="34" charset="-128"/>
                </a:rPr>
                <a:t>操作履歴</a:t>
              </a:r>
              <a:endParaRPr kumimoji="1" lang="ja-JP" altLang="en-US" sz="800" dirty="0">
                <a:solidFill>
                  <a:srgbClr val="0432FF"/>
                </a:solidFill>
                <a:latin typeface="Meiryo" panose="020B0604030504040204" pitchFamily="34" charset="-128"/>
                <a:ea typeface="Meiryo" panose="020B0604030504040204" pitchFamily="34" charset="-128"/>
              </a:endParaRPr>
            </a:p>
          </p:txBody>
        </p:sp>
        <p:cxnSp>
          <p:nvCxnSpPr>
            <p:cNvPr id="69" name="カギ線コネクタ 68">
              <a:extLst>
                <a:ext uri="{FF2B5EF4-FFF2-40B4-BE49-F238E27FC236}">
                  <a16:creationId xmlns:a16="http://schemas.microsoft.com/office/drawing/2014/main" id="{7F048BB0-3841-3D4F-926A-706FFE195E2B}"/>
                </a:ext>
              </a:extLst>
            </p:cNvPr>
            <p:cNvCxnSpPr>
              <a:cxnSpLocks/>
              <a:stCxn id="61" idx="2"/>
              <a:endCxn id="67" idx="1"/>
            </p:cNvCxnSpPr>
            <p:nvPr/>
          </p:nvCxnSpPr>
          <p:spPr>
            <a:xfrm rot="16200000" flipH="1">
              <a:off x="6843279" y="4837047"/>
              <a:ext cx="294820" cy="302311"/>
            </a:xfrm>
            <a:prstGeom prst="bentConnector2">
              <a:avLst/>
            </a:prstGeom>
            <a:ln w="34925">
              <a:solidFill>
                <a:srgbClr val="0432FF"/>
              </a:solidFill>
              <a:headEnd type="none" w="med" len="sm"/>
              <a:tailEnd type="triangle" w="sm" len="lg"/>
            </a:ln>
          </p:spPr>
          <p:style>
            <a:lnRef idx="1">
              <a:schemeClr val="accent1"/>
            </a:lnRef>
            <a:fillRef idx="0">
              <a:schemeClr val="accent1"/>
            </a:fillRef>
            <a:effectRef idx="0">
              <a:schemeClr val="accent1"/>
            </a:effectRef>
            <a:fontRef idx="minor">
              <a:schemeClr val="tx1"/>
            </a:fontRef>
          </p:style>
        </p:cxnSp>
      </p:grpSp>
      <p:grpSp>
        <p:nvGrpSpPr>
          <p:cNvPr id="70" name="グループ化 69">
            <a:extLst>
              <a:ext uri="{FF2B5EF4-FFF2-40B4-BE49-F238E27FC236}">
                <a16:creationId xmlns:a16="http://schemas.microsoft.com/office/drawing/2014/main" id="{25AB1661-9364-974C-9279-85C42BEE3A87}"/>
              </a:ext>
            </a:extLst>
          </p:cNvPr>
          <p:cNvGrpSpPr/>
          <p:nvPr/>
        </p:nvGrpSpPr>
        <p:grpSpPr>
          <a:xfrm>
            <a:off x="8194029" y="4793447"/>
            <a:ext cx="3403058" cy="1135970"/>
            <a:chOff x="8194028" y="4393845"/>
            <a:chExt cx="3403057" cy="1135971"/>
          </a:xfrm>
        </p:grpSpPr>
        <p:pic>
          <p:nvPicPr>
            <p:cNvPr id="71" name="Graphic 39">
              <a:extLst>
                <a:ext uri="{FF2B5EF4-FFF2-40B4-BE49-F238E27FC236}">
                  <a16:creationId xmlns:a16="http://schemas.microsoft.com/office/drawing/2014/main" id="{3C8D1865-9935-C94B-B872-D4B948E32804}"/>
                </a:ext>
              </a:extLst>
            </p:cNvPr>
            <p:cNvPicPr>
              <a:picLocks noChangeAspect="1"/>
            </p:cNvPicPr>
            <p:nvPr/>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9042256" y="4624823"/>
              <a:ext cx="352238" cy="352238"/>
            </a:xfrm>
            <a:prstGeom prst="rect">
              <a:avLst/>
            </a:prstGeom>
          </p:spPr>
        </p:pic>
        <p:pic>
          <p:nvPicPr>
            <p:cNvPr id="72" name="Graphic 71">
              <a:extLst>
                <a:ext uri="{FF2B5EF4-FFF2-40B4-BE49-F238E27FC236}">
                  <a16:creationId xmlns:a16="http://schemas.microsoft.com/office/drawing/2014/main" id="{C88002CA-062A-634A-8C4F-CFB1F9062799}"/>
                </a:ext>
              </a:extLst>
            </p:cNvPr>
            <p:cNvPicPr>
              <a:picLocks noChangeAspect="1"/>
            </p:cNvPicPr>
            <p:nvPr/>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0064742" y="4607663"/>
              <a:ext cx="376587" cy="376587"/>
            </a:xfrm>
            <a:prstGeom prst="rect">
              <a:avLst/>
            </a:prstGeom>
          </p:spPr>
        </p:pic>
        <p:pic>
          <p:nvPicPr>
            <p:cNvPr id="73" name="Graphic 53">
              <a:extLst>
                <a:ext uri="{FF2B5EF4-FFF2-40B4-BE49-F238E27FC236}">
                  <a16:creationId xmlns:a16="http://schemas.microsoft.com/office/drawing/2014/main" id="{DFCC857C-ACC6-7541-BA79-F01A0E0746A5}"/>
                </a:ext>
              </a:extLst>
            </p:cNvPr>
            <p:cNvPicPr>
              <a:picLocks noChangeAspect="1"/>
            </p:cNvPicPr>
            <p:nvPr/>
          </p:nvPicPr>
          <p:blipFill>
            <a:blip r:embed="rId6" cstate="email">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8664915" y="4636441"/>
              <a:ext cx="352238" cy="352239"/>
            </a:xfrm>
            <a:prstGeom prst="rect">
              <a:avLst/>
            </a:prstGeom>
          </p:spPr>
        </p:pic>
        <p:pic>
          <p:nvPicPr>
            <p:cNvPr id="74" name="Graphic 36">
              <a:extLst>
                <a:ext uri="{FF2B5EF4-FFF2-40B4-BE49-F238E27FC236}">
                  <a16:creationId xmlns:a16="http://schemas.microsoft.com/office/drawing/2014/main" id="{01B68526-06FC-2C45-8C5E-B38CFDD72384}"/>
                </a:ext>
              </a:extLst>
            </p:cNvPr>
            <p:cNvPicPr>
              <a:picLocks noChangeAspect="1"/>
            </p:cNvPicPr>
            <p:nvPr/>
          </p:nvPicPr>
          <p:blipFill>
            <a:blip r:embed="rId8" cstate="email">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8287359" y="4622122"/>
              <a:ext cx="348199" cy="348199"/>
            </a:xfrm>
            <a:prstGeom prst="rect">
              <a:avLst/>
            </a:prstGeom>
          </p:spPr>
        </p:pic>
        <p:pic>
          <p:nvPicPr>
            <p:cNvPr id="75" name="Graphic 18">
              <a:extLst>
                <a:ext uri="{FF2B5EF4-FFF2-40B4-BE49-F238E27FC236}">
                  <a16:creationId xmlns:a16="http://schemas.microsoft.com/office/drawing/2014/main" id="{DA75AE1F-3382-9740-B4B2-85602E3F572D}"/>
                </a:ext>
              </a:extLst>
            </p:cNvPr>
            <p:cNvPicPr>
              <a:picLocks noChangeAspect="1" noChangeArrowheads="1"/>
            </p:cNvPicPr>
            <p:nvPr/>
          </p:nvPicPr>
          <p:blipFill>
            <a:blip r:embed="rId16" cstate="email">
              <a:extLst>
                <a:ext uri="{28A0092B-C50C-407E-A947-70E740481C1C}">
                  <a14:useLocalDpi xmlns:a14="http://schemas.microsoft.com/office/drawing/2010/main"/>
                </a:ext>
              </a:extLst>
            </a:blip>
            <a:srcRect/>
            <a:stretch>
              <a:fillRect/>
            </a:stretch>
          </p:blipFill>
          <p:spPr bwMode="auto">
            <a:xfrm>
              <a:off x="9417329" y="4618083"/>
              <a:ext cx="352238" cy="35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 name="Graphic 15">
              <a:extLst>
                <a:ext uri="{FF2B5EF4-FFF2-40B4-BE49-F238E27FC236}">
                  <a16:creationId xmlns:a16="http://schemas.microsoft.com/office/drawing/2014/main" id="{1A547DA1-EE2D-854A-ACDB-04DF98069362}"/>
                </a:ext>
              </a:extLst>
            </p:cNvPr>
            <p:cNvPicPr>
              <a:picLocks noChangeAspect="1" noChangeArrowheads="1"/>
            </p:cNvPicPr>
            <p:nvPr/>
          </p:nvPicPr>
          <p:blipFill>
            <a:blip r:embed="rId12" cstate="email">
              <a:extLst>
                <a:ext uri="{28A0092B-C50C-407E-A947-70E740481C1C}">
                  <a14:useLocalDpi xmlns:a14="http://schemas.microsoft.com/office/drawing/2010/main"/>
                </a:ext>
              </a:extLst>
            </a:blip>
            <a:srcRect/>
            <a:stretch>
              <a:fillRect/>
            </a:stretch>
          </p:blipFill>
          <p:spPr bwMode="auto">
            <a:xfrm>
              <a:off x="10845530" y="4629897"/>
              <a:ext cx="336669" cy="3366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 name="Graphic 23">
              <a:extLst>
                <a:ext uri="{FF2B5EF4-FFF2-40B4-BE49-F238E27FC236}">
                  <a16:creationId xmlns:a16="http://schemas.microsoft.com/office/drawing/2014/main" id="{8E05163E-9F69-5D4D-A240-11692DA82FE9}"/>
                </a:ext>
              </a:extLst>
            </p:cNvPr>
            <p:cNvPicPr>
              <a:picLocks noChangeAspect="1" noChangeArrowheads="1"/>
            </p:cNvPicPr>
            <p:nvPr/>
          </p:nvPicPr>
          <p:blipFill>
            <a:blip r:embed="rId13" cstate="email">
              <a:extLst>
                <a:ext uri="{28A0092B-C50C-407E-A947-70E740481C1C}">
                  <a14:useLocalDpi xmlns:a14="http://schemas.microsoft.com/office/drawing/2010/main"/>
                </a:ext>
              </a:extLst>
            </a:blip>
            <a:srcRect/>
            <a:stretch>
              <a:fillRect/>
            </a:stretch>
          </p:blipFill>
          <p:spPr bwMode="auto">
            <a:xfrm>
              <a:off x="10634085" y="4393846"/>
              <a:ext cx="210104" cy="210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8" name="Rectangle 31">
              <a:extLst>
                <a:ext uri="{FF2B5EF4-FFF2-40B4-BE49-F238E27FC236}">
                  <a16:creationId xmlns:a16="http://schemas.microsoft.com/office/drawing/2014/main" id="{87EC705B-4F8C-D44A-9935-60AF152BC31D}"/>
                </a:ext>
              </a:extLst>
            </p:cNvPr>
            <p:cNvSpPr/>
            <p:nvPr/>
          </p:nvSpPr>
          <p:spPr>
            <a:xfrm>
              <a:off x="10634085" y="4393845"/>
              <a:ext cx="740306" cy="754260"/>
            </a:xfrm>
            <a:prstGeom prst="rect">
              <a:avLst/>
            </a:prstGeom>
            <a:noFill/>
            <a:ln w="12700">
              <a:solidFill>
                <a:srgbClr val="D86613"/>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a:defRPr/>
              </a:pPr>
              <a:endParaRPr lang="en-US" sz="1200" dirty="0">
                <a:ln w="0"/>
                <a:solidFill>
                  <a:srgbClr val="D86613"/>
                </a:solidFill>
                <a:latin typeface="Meiryo" panose="020B0604030504040204" pitchFamily="34" charset="-128"/>
                <a:ea typeface="Meiryo" panose="020B0604030504040204" pitchFamily="34" charset="-128"/>
                <a:cs typeface="Arial" panose="020B0604020202020204" pitchFamily="34" charset="0"/>
              </a:endParaRPr>
            </a:p>
          </p:txBody>
        </p:sp>
        <p:sp>
          <p:nvSpPr>
            <p:cNvPr id="79" name="テキスト ボックス 78">
              <a:extLst>
                <a:ext uri="{FF2B5EF4-FFF2-40B4-BE49-F238E27FC236}">
                  <a16:creationId xmlns:a16="http://schemas.microsoft.com/office/drawing/2014/main" id="{229A8146-3889-564F-8BB5-280A96BA70A6}"/>
                </a:ext>
              </a:extLst>
            </p:cNvPr>
            <p:cNvSpPr txBox="1"/>
            <p:nvPr/>
          </p:nvSpPr>
          <p:spPr>
            <a:xfrm>
              <a:off x="10446430" y="4914042"/>
              <a:ext cx="1150655" cy="215444"/>
            </a:xfrm>
            <a:prstGeom prst="rect">
              <a:avLst/>
            </a:prstGeom>
            <a:noFill/>
          </p:spPr>
          <p:txBody>
            <a:bodyPr wrap="square" rtlCol="0">
              <a:spAutoFit/>
            </a:bodyPr>
            <a:lstStyle/>
            <a:p>
              <a:pPr algn="ctr"/>
              <a:r>
                <a:rPr lang="en-US" altLang="ja-JP" sz="800" dirty="0">
                  <a:latin typeface="Meiryo" panose="020B0604030504040204" pitchFamily="34" charset="-128"/>
                  <a:ea typeface="Meiryo" panose="020B0604030504040204" pitchFamily="34" charset="-128"/>
                </a:rPr>
                <a:t>SSM Agent</a:t>
              </a:r>
              <a:endParaRPr kumimoji="1" lang="ja-JP" altLang="en-US" sz="800" dirty="0">
                <a:latin typeface="Meiryo" panose="020B0604030504040204" pitchFamily="34" charset="-128"/>
                <a:ea typeface="Meiryo" panose="020B0604030504040204" pitchFamily="34" charset="-128"/>
              </a:endParaRPr>
            </a:p>
          </p:txBody>
        </p:sp>
        <p:sp>
          <p:nvSpPr>
            <p:cNvPr id="80" name="テキスト ボックス 79">
              <a:extLst>
                <a:ext uri="{FF2B5EF4-FFF2-40B4-BE49-F238E27FC236}">
                  <a16:creationId xmlns:a16="http://schemas.microsoft.com/office/drawing/2014/main" id="{628374F3-2F1F-E147-ABC5-37264EADB4D5}"/>
                </a:ext>
              </a:extLst>
            </p:cNvPr>
            <p:cNvSpPr txBox="1"/>
            <p:nvPr/>
          </p:nvSpPr>
          <p:spPr>
            <a:xfrm>
              <a:off x="9859020" y="4942077"/>
              <a:ext cx="812387" cy="338554"/>
            </a:xfrm>
            <a:prstGeom prst="rect">
              <a:avLst/>
            </a:prstGeom>
            <a:noFill/>
          </p:spPr>
          <p:txBody>
            <a:bodyPr wrap="square" rtlCol="0">
              <a:spAutoFit/>
            </a:bodyPr>
            <a:lstStyle/>
            <a:p>
              <a:pPr algn="ctr"/>
              <a:r>
                <a:rPr lang="en-US" altLang="ja-JP" sz="800" dirty="0">
                  <a:latin typeface="Meiryo" panose="020B0604030504040204" pitchFamily="34" charset="-128"/>
                  <a:ea typeface="Meiryo" panose="020B0604030504040204" pitchFamily="34" charset="-128"/>
                </a:rPr>
                <a:t>Session Manager</a:t>
              </a:r>
              <a:endParaRPr kumimoji="1" lang="ja-JP" altLang="en-US" sz="800" dirty="0">
                <a:latin typeface="Meiryo" panose="020B0604030504040204" pitchFamily="34" charset="-128"/>
                <a:ea typeface="Meiryo" panose="020B0604030504040204" pitchFamily="34" charset="-128"/>
              </a:endParaRPr>
            </a:p>
          </p:txBody>
        </p:sp>
        <p:sp>
          <p:nvSpPr>
            <p:cNvPr id="81" name="テキスト ボックス 80">
              <a:extLst>
                <a:ext uri="{FF2B5EF4-FFF2-40B4-BE49-F238E27FC236}">
                  <a16:creationId xmlns:a16="http://schemas.microsoft.com/office/drawing/2014/main" id="{2CE0C0F7-57FB-1E45-97E1-660D288C4918}"/>
                </a:ext>
              </a:extLst>
            </p:cNvPr>
            <p:cNvSpPr txBox="1"/>
            <p:nvPr/>
          </p:nvSpPr>
          <p:spPr>
            <a:xfrm>
              <a:off x="9353335" y="4930568"/>
              <a:ext cx="455501" cy="215444"/>
            </a:xfrm>
            <a:prstGeom prst="rect">
              <a:avLst/>
            </a:prstGeom>
            <a:noFill/>
          </p:spPr>
          <p:txBody>
            <a:bodyPr wrap="square" rtlCol="0">
              <a:spAutoFit/>
            </a:bodyPr>
            <a:lstStyle/>
            <a:p>
              <a:pPr algn="ctr"/>
              <a:r>
                <a:rPr kumimoji="1" lang="en-US" altLang="ja-JP" sz="800" dirty="0">
                  <a:latin typeface="Meiryo" panose="020B0604030504040204" pitchFamily="34" charset="-128"/>
                  <a:ea typeface="Meiryo" panose="020B0604030504040204" pitchFamily="34" charset="-128"/>
                </a:rPr>
                <a:t>CLI</a:t>
              </a:r>
              <a:endParaRPr kumimoji="1" lang="ja-JP" altLang="en-US" sz="800" dirty="0">
                <a:latin typeface="Meiryo" panose="020B0604030504040204" pitchFamily="34" charset="-128"/>
                <a:ea typeface="Meiryo" panose="020B0604030504040204" pitchFamily="34" charset="-128"/>
              </a:endParaRPr>
            </a:p>
          </p:txBody>
        </p:sp>
        <p:sp>
          <p:nvSpPr>
            <p:cNvPr id="82" name="テキスト ボックス 81">
              <a:extLst>
                <a:ext uri="{FF2B5EF4-FFF2-40B4-BE49-F238E27FC236}">
                  <a16:creationId xmlns:a16="http://schemas.microsoft.com/office/drawing/2014/main" id="{2AFFDE6D-A79E-D348-A7BA-51A5B7A99CBB}"/>
                </a:ext>
              </a:extLst>
            </p:cNvPr>
            <p:cNvSpPr txBox="1"/>
            <p:nvPr/>
          </p:nvSpPr>
          <p:spPr>
            <a:xfrm>
              <a:off x="8194028" y="4938465"/>
              <a:ext cx="994701" cy="215444"/>
            </a:xfrm>
            <a:prstGeom prst="rect">
              <a:avLst/>
            </a:prstGeom>
            <a:noFill/>
          </p:spPr>
          <p:txBody>
            <a:bodyPr wrap="square" rtlCol="0">
              <a:spAutoFit/>
            </a:bodyPr>
            <a:lstStyle/>
            <a:p>
              <a:pPr algn="ctr"/>
              <a:r>
                <a:rPr lang="en-US" altLang="ja-JP" sz="800" dirty="0">
                  <a:latin typeface="Meiryo" panose="020B0604030504040204" pitchFamily="34" charset="-128"/>
                  <a:ea typeface="Meiryo" panose="020B0604030504040204" pitchFamily="34" charset="-128"/>
                </a:rPr>
                <a:t>IAM</a:t>
              </a:r>
              <a:r>
                <a:rPr lang="ja-JP" altLang="en-US" sz="800">
                  <a:latin typeface="Meiryo" panose="020B0604030504040204" pitchFamily="34" charset="-128"/>
                  <a:ea typeface="Meiryo" panose="020B0604030504040204" pitchFamily="34" charset="-128"/>
                </a:rPr>
                <a:t>認証</a:t>
              </a:r>
              <a:r>
                <a:rPr lang="en-US" altLang="ja-JP" sz="800" dirty="0">
                  <a:latin typeface="Meiryo" panose="020B0604030504040204" pitchFamily="34" charset="-128"/>
                  <a:ea typeface="Meiryo" panose="020B0604030504040204" pitchFamily="34" charset="-128"/>
                </a:rPr>
                <a:t>/</a:t>
              </a:r>
              <a:r>
                <a:rPr lang="ja-JP" altLang="en-US" sz="800">
                  <a:latin typeface="Meiryo" panose="020B0604030504040204" pitchFamily="34" charset="-128"/>
                  <a:ea typeface="Meiryo" panose="020B0604030504040204" pitchFamily="34" charset="-128"/>
                </a:rPr>
                <a:t>認可</a:t>
              </a:r>
              <a:endParaRPr kumimoji="1" lang="ja-JP" altLang="en-US" sz="800" dirty="0">
                <a:latin typeface="Meiryo" panose="020B0604030504040204" pitchFamily="34" charset="-128"/>
                <a:ea typeface="Meiryo" panose="020B0604030504040204" pitchFamily="34" charset="-128"/>
              </a:endParaRPr>
            </a:p>
          </p:txBody>
        </p:sp>
        <p:sp>
          <p:nvSpPr>
            <p:cNvPr id="83" name="テキスト ボックス 82">
              <a:extLst>
                <a:ext uri="{FF2B5EF4-FFF2-40B4-BE49-F238E27FC236}">
                  <a16:creationId xmlns:a16="http://schemas.microsoft.com/office/drawing/2014/main" id="{82A309F8-0AAE-CE43-8BB3-8CC492C9AEC9}"/>
                </a:ext>
              </a:extLst>
            </p:cNvPr>
            <p:cNvSpPr txBox="1"/>
            <p:nvPr/>
          </p:nvSpPr>
          <p:spPr>
            <a:xfrm>
              <a:off x="10779030" y="4408009"/>
              <a:ext cx="477417" cy="215444"/>
            </a:xfrm>
            <a:prstGeom prst="rect">
              <a:avLst/>
            </a:prstGeom>
            <a:noFill/>
          </p:spPr>
          <p:txBody>
            <a:bodyPr wrap="square" rtlCol="0">
              <a:spAutoFit/>
            </a:bodyPr>
            <a:lstStyle/>
            <a:p>
              <a:r>
                <a:rPr kumimoji="1" lang="en-US" altLang="ja-JP" sz="800" dirty="0">
                  <a:latin typeface="Meiryo" panose="020B0604030504040204" pitchFamily="34" charset="-128"/>
                  <a:ea typeface="Meiryo" panose="020B0604030504040204" pitchFamily="34" charset="-128"/>
                </a:rPr>
                <a:t>EC2</a:t>
              </a:r>
              <a:endParaRPr kumimoji="1" lang="ja-JP" altLang="en-US" sz="800" dirty="0">
                <a:latin typeface="Meiryo" panose="020B0604030504040204" pitchFamily="34" charset="-128"/>
                <a:ea typeface="Meiryo" panose="020B0604030504040204" pitchFamily="34" charset="-128"/>
              </a:endParaRPr>
            </a:p>
          </p:txBody>
        </p:sp>
        <p:sp>
          <p:nvSpPr>
            <p:cNvPr id="84" name="フローチャート: 直接アクセス記憶 83">
              <a:extLst>
                <a:ext uri="{FF2B5EF4-FFF2-40B4-BE49-F238E27FC236}">
                  <a16:creationId xmlns:a16="http://schemas.microsoft.com/office/drawing/2014/main" id="{1AD30F66-DFB4-6643-B24A-A7D2BCE090B2}"/>
                </a:ext>
              </a:extLst>
            </p:cNvPr>
            <p:cNvSpPr/>
            <p:nvPr/>
          </p:nvSpPr>
          <p:spPr>
            <a:xfrm>
              <a:off x="9925316" y="4764214"/>
              <a:ext cx="697966" cy="149828"/>
            </a:xfrm>
            <a:prstGeom prst="flowChartMagneticDrum">
              <a:avLst/>
            </a:prstGeom>
            <a:solidFill>
              <a:srgbClr val="92D050"/>
            </a:solidFill>
            <a:ln w="12700">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0000" tIns="54000" rIns="91440" bIns="18000" numCol="1" spcCol="0" rtlCol="0" fromWordArt="0" anchor="ctr" anchorCtr="0" forceAA="0" compatLnSpc="1">
              <a:prstTxWarp prst="textNoShape">
                <a:avLst/>
              </a:prstTxWarp>
              <a:noAutofit/>
            </a:bodyPr>
            <a:lstStyle/>
            <a:p>
              <a:pPr algn="l"/>
              <a:r>
                <a:rPr kumimoji="1" lang="en-US" altLang="ja-JP" sz="800" b="1" dirty="0">
                  <a:solidFill>
                    <a:schemeClr val="bg1"/>
                  </a:solidFill>
                  <a:latin typeface="Meiryo" panose="020B0604030504040204" pitchFamily="34" charset="-128"/>
                  <a:ea typeface="Meiryo" panose="020B0604030504040204" pitchFamily="34" charset="-128"/>
                </a:rPr>
                <a:t>SSL</a:t>
              </a:r>
              <a:endParaRPr kumimoji="1" lang="ja-JP" altLang="en-US" sz="800" b="1" dirty="0">
                <a:solidFill>
                  <a:schemeClr val="bg1"/>
                </a:solidFill>
                <a:latin typeface="Meiryo" panose="020B0604030504040204" pitchFamily="34" charset="-128"/>
                <a:ea typeface="Meiryo" panose="020B0604030504040204" pitchFamily="34" charset="-128"/>
              </a:endParaRPr>
            </a:p>
          </p:txBody>
        </p:sp>
        <p:cxnSp>
          <p:nvCxnSpPr>
            <p:cNvPr id="85" name="直線矢印コネクタ 84">
              <a:extLst>
                <a:ext uri="{FF2B5EF4-FFF2-40B4-BE49-F238E27FC236}">
                  <a16:creationId xmlns:a16="http://schemas.microsoft.com/office/drawing/2014/main" id="{75CB4D2A-37EC-3B48-9922-E3FB7897D0FB}"/>
                </a:ext>
              </a:extLst>
            </p:cNvPr>
            <p:cNvCxnSpPr>
              <a:cxnSpLocks/>
              <a:stCxn id="75" idx="3"/>
              <a:endCxn id="76" idx="1"/>
            </p:cNvCxnSpPr>
            <p:nvPr/>
          </p:nvCxnSpPr>
          <p:spPr>
            <a:xfrm>
              <a:off x="9769567" y="4794202"/>
              <a:ext cx="1075963" cy="4030"/>
            </a:xfrm>
            <a:prstGeom prst="straightConnector1">
              <a:avLst/>
            </a:prstGeom>
            <a:ln w="38100">
              <a:solidFill>
                <a:srgbClr val="FF9300"/>
              </a:solidFill>
              <a:headEnd type="none"/>
              <a:tailEnd type="triangle" w="sm" len="lg"/>
            </a:ln>
          </p:spPr>
          <p:style>
            <a:lnRef idx="1">
              <a:schemeClr val="accent1"/>
            </a:lnRef>
            <a:fillRef idx="0">
              <a:schemeClr val="accent1"/>
            </a:fillRef>
            <a:effectRef idx="0">
              <a:schemeClr val="accent1"/>
            </a:effectRef>
            <a:fontRef idx="minor">
              <a:schemeClr val="tx1"/>
            </a:fontRef>
          </p:style>
        </p:cxnSp>
        <p:pic>
          <p:nvPicPr>
            <p:cNvPr id="86" name="Graphic 33">
              <a:extLst>
                <a:ext uri="{FF2B5EF4-FFF2-40B4-BE49-F238E27FC236}">
                  <a16:creationId xmlns:a16="http://schemas.microsoft.com/office/drawing/2014/main" id="{9D001EDE-F12D-764E-B117-5F228454C3DC}"/>
                </a:ext>
              </a:extLst>
            </p:cNvPr>
            <p:cNvPicPr>
              <a:picLocks noChangeAspect="1" noChangeArrowheads="1"/>
            </p:cNvPicPr>
            <p:nvPr/>
          </p:nvPicPr>
          <p:blipFill>
            <a:blip r:embed="rId17" cstate="email">
              <a:extLst>
                <a:ext uri="{28A0092B-C50C-407E-A947-70E740481C1C}">
                  <a14:useLocalDpi xmlns:a14="http://schemas.microsoft.com/office/drawing/2010/main"/>
                </a:ext>
              </a:extLst>
            </a:blip>
            <a:srcRect/>
            <a:stretch>
              <a:fillRect/>
            </a:stretch>
          </p:blipFill>
          <p:spPr bwMode="auto">
            <a:xfrm>
              <a:off x="8679729" y="5071525"/>
              <a:ext cx="368927" cy="3689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7" name="テキスト ボックス 86">
              <a:extLst>
                <a:ext uri="{FF2B5EF4-FFF2-40B4-BE49-F238E27FC236}">
                  <a16:creationId xmlns:a16="http://schemas.microsoft.com/office/drawing/2014/main" id="{85943312-DFC9-2F4E-92BB-EBDACA90CE1A}"/>
                </a:ext>
              </a:extLst>
            </p:cNvPr>
            <p:cNvSpPr txBox="1"/>
            <p:nvPr/>
          </p:nvSpPr>
          <p:spPr>
            <a:xfrm>
              <a:off x="8343683" y="5314372"/>
              <a:ext cx="994701" cy="215444"/>
            </a:xfrm>
            <a:prstGeom prst="rect">
              <a:avLst/>
            </a:prstGeom>
            <a:noFill/>
          </p:spPr>
          <p:txBody>
            <a:bodyPr wrap="square" rtlCol="0">
              <a:spAutoFit/>
            </a:bodyPr>
            <a:lstStyle/>
            <a:p>
              <a:pPr algn="ctr"/>
              <a:r>
                <a:rPr kumimoji="1" lang="ja-JP" altLang="en-US" sz="800">
                  <a:latin typeface="Meiryo" panose="020B0604030504040204" pitchFamily="34" charset="-128"/>
                  <a:ea typeface="Meiryo" panose="020B0604030504040204" pitchFamily="34" charset="-128"/>
                </a:rPr>
                <a:t>キーペア</a:t>
              </a:r>
              <a:endParaRPr kumimoji="1" lang="ja-JP" altLang="en-US" sz="800" dirty="0">
                <a:latin typeface="Meiryo" panose="020B0604030504040204" pitchFamily="34" charset="-128"/>
                <a:ea typeface="Meiryo" panose="020B0604030504040204" pitchFamily="34" charset="-128"/>
              </a:endParaRPr>
            </a:p>
          </p:txBody>
        </p:sp>
      </p:grpSp>
      <p:sp>
        <p:nvSpPr>
          <p:cNvPr id="6" name="テキスト ボックス 2">
            <a:extLst>
              <a:ext uri="{FF2B5EF4-FFF2-40B4-BE49-F238E27FC236}">
                <a16:creationId xmlns:a16="http://schemas.microsoft.com/office/drawing/2014/main" id="{87B171B6-C207-26CC-282A-52A4DAC9279A}"/>
              </a:ext>
            </a:extLst>
          </p:cNvPr>
          <p:cNvSpPr txBox="1"/>
          <p:nvPr/>
        </p:nvSpPr>
        <p:spPr>
          <a:xfrm>
            <a:off x="10607211" y="0"/>
            <a:ext cx="1584789" cy="369332"/>
          </a:xfrm>
          <a:prstGeom prst="rect">
            <a:avLst/>
          </a:prstGeom>
          <a:noFill/>
        </p:spPr>
        <p:txBody>
          <a:bodyPr wrap="square" anchor="ctr">
            <a:spAutoFit/>
          </a:bodyPr>
          <a:lstStyle/>
          <a:p>
            <a:pPr algn="ctr"/>
            <a:r>
              <a:rPr lang="en-US" altLang="ja-JP" sz="1800" b="0" i="0" dirty="0">
                <a:solidFill>
                  <a:schemeClr val="bg1">
                    <a:lumMod val="50000"/>
                  </a:schemeClr>
                </a:solidFill>
                <a:effectLst/>
                <a:latin typeface="Meiryo" panose="020B0604030504040204" pitchFamily="34" charset="-128"/>
                <a:ea typeface="Meiryo" panose="020B0604030504040204" pitchFamily="34" charset="-128"/>
              </a:rPr>
              <a:t>SEC06-BP05</a:t>
            </a:r>
            <a:endParaRPr lang="ja-JP" altLang="en-US">
              <a:solidFill>
                <a:schemeClr val="bg1">
                  <a:lumMod val="50000"/>
                </a:schemeClr>
              </a:solidFill>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829986322"/>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7">
            <a:extLst>
              <a:ext uri="{FF2B5EF4-FFF2-40B4-BE49-F238E27FC236}">
                <a16:creationId xmlns:a16="http://schemas.microsoft.com/office/drawing/2014/main" id="{61870465-EF67-8A46-F3EE-17C41B439762}"/>
              </a:ext>
            </a:extLst>
          </p:cNvPr>
          <p:cNvSpPr/>
          <p:nvPr/>
        </p:nvSpPr>
        <p:spPr>
          <a:xfrm>
            <a:off x="6796262" y="3651526"/>
            <a:ext cx="4613417" cy="2185103"/>
          </a:xfrm>
          <a:prstGeom prst="rect">
            <a:avLst/>
          </a:prstGeom>
          <a:noFill/>
          <a:ln w="15875">
            <a:solidFill>
              <a:srgbClr val="00A4A6"/>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502920" tIns="91440" bIns="4572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Private subnet</a:t>
            </a:r>
          </a:p>
        </p:txBody>
      </p:sp>
      <p:sp>
        <p:nvSpPr>
          <p:cNvPr id="2" name="Title 1">
            <a:extLst>
              <a:ext uri="{FF2B5EF4-FFF2-40B4-BE49-F238E27FC236}">
                <a16:creationId xmlns:a16="http://schemas.microsoft.com/office/drawing/2014/main" id="{06D0F9A1-029E-71F6-E793-4D162093E776}"/>
              </a:ext>
            </a:extLst>
          </p:cNvPr>
          <p:cNvSpPr>
            <a:spLocks noGrp="1"/>
          </p:cNvSpPr>
          <p:nvPr>
            <p:ph type="title"/>
          </p:nvPr>
        </p:nvSpPr>
        <p:spPr/>
        <p:txBody>
          <a:bodyPr vert="horz" lIns="91440" tIns="45720" rIns="91440" bIns="45720" rtlCol="0" anchor="t">
            <a:noAutofit/>
          </a:bodyPr>
          <a:lstStyle/>
          <a:p>
            <a:r>
              <a:rPr lang="ja-JP" altLang="en-US" sz="2800" b="0"/>
              <a:t>参考：</a:t>
            </a:r>
            <a:r>
              <a:rPr lang="en-US" altLang="ja-JP" sz="2800" b="0" dirty="0"/>
              <a:t>Amazon ECS Exec </a:t>
            </a:r>
          </a:p>
        </p:txBody>
      </p:sp>
      <p:sp>
        <p:nvSpPr>
          <p:cNvPr id="3" name="Rectangle 39">
            <a:extLst>
              <a:ext uri="{FF2B5EF4-FFF2-40B4-BE49-F238E27FC236}">
                <a16:creationId xmlns:a16="http://schemas.microsoft.com/office/drawing/2014/main" id="{52A1D89A-F17D-55EA-32CC-B512C074435D}"/>
              </a:ext>
            </a:extLst>
          </p:cNvPr>
          <p:cNvSpPr/>
          <p:nvPr/>
        </p:nvSpPr>
        <p:spPr>
          <a:xfrm>
            <a:off x="6286500" y="3230882"/>
            <a:ext cx="5316220" cy="2783838"/>
          </a:xfrm>
          <a:prstGeom prst="rect">
            <a:avLst/>
          </a:prstGeom>
          <a:noFill/>
          <a:ln w="15875">
            <a:solidFill>
              <a:srgbClr val="8C4FFF"/>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w="0"/>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VPC</a:t>
            </a:r>
          </a:p>
        </p:txBody>
      </p:sp>
      <p:sp>
        <p:nvSpPr>
          <p:cNvPr id="4" name="Rectangle 40">
            <a:extLst>
              <a:ext uri="{FF2B5EF4-FFF2-40B4-BE49-F238E27FC236}">
                <a16:creationId xmlns:a16="http://schemas.microsoft.com/office/drawing/2014/main" id="{1C909AF2-8D18-7FBF-4BD4-4BE9FD8D3BB0}"/>
              </a:ext>
            </a:extLst>
          </p:cNvPr>
          <p:cNvSpPr/>
          <p:nvPr/>
        </p:nvSpPr>
        <p:spPr>
          <a:xfrm>
            <a:off x="4796091" y="1727200"/>
            <a:ext cx="6999669" cy="4470399"/>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AWS Cloud</a:t>
            </a:r>
          </a:p>
        </p:txBody>
      </p:sp>
      <p:pic>
        <p:nvPicPr>
          <p:cNvPr id="14" name="Graphic 56">
            <a:extLst>
              <a:ext uri="{FF2B5EF4-FFF2-40B4-BE49-F238E27FC236}">
                <a16:creationId xmlns:a16="http://schemas.microsoft.com/office/drawing/2014/main" id="{E487BC69-B6C3-5CE9-567D-01A475B13AD5}"/>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4796091" y="1727200"/>
            <a:ext cx="381000" cy="381000"/>
          </a:xfrm>
          <a:prstGeom prst="rect">
            <a:avLst/>
          </a:prstGeom>
        </p:spPr>
      </p:pic>
      <p:pic>
        <p:nvPicPr>
          <p:cNvPr id="15" name="Graphic 57">
            <a:extLst>
              <a:ext uri="{FF2B5EF4-FFF2-40B4-BE49-F238E27FC236}">
                <a16:creationId xmlns:a16="http://schemas.microsoft.com/office/drawing/2014/main" id="{985F5BFF-C179-DA75-442A-3B14BA0A0E8B}"/>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6286500" y="3230882"/>
            <a:ext cx="381000" cy="381000"/>
          </a:xfrm>
          <a:prstGeom prst="rect">
            <a:avLst/>
          </a:prstGeom>
        </p:spPr>
      </p:pic>
      <p:pic>
        <p:nvPicPr>
          <p:cNvPr id="33" name="Graphic 21">
            <a:extLst>
              <a:ext uri="{FF2B5EF4-FFF2-40B4-BE49-F238E27FC236}">
                <a16:creationId xmlns:a16="http://schemas.microsoft.com/office/drawing/2014/main" id="{5B3961E0-A248-14F6-FD6C-F170EA3449CC}"/>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6796263" y="3651526"/>
            <a:ext cx="381000" cy="381000"/>
          </a:xfrm>
          <a:prstGeom prst="rect">
            <a:avLst/>
          </a:prstGeom>
        </p:spPr>
      </p:pic>
      <p:pic>
        <p:nvPicPr>
          <p:cNvPr id="40" name="Graphic 15">
            <a:extLst>
              <a:ext uri="{FF2B5EF4-FFF2-40B4-BE49-F238E27FC236}">
                <a16:creationId xmlns:a16="http://schemas.microsoft.com/office/drawing/2014/main" id="{86302F0E-72D0-FDDD-E6B2-14022041F8BC}"/>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5356630" y="4499314"/>
            <a:ext cx="432000" cy="4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TextBox 11">
            <a:extLst>
              <a:ext uri="{FF2B5EF4-FFF2-40B4-BE49-F238E27FC236}">
                <a16:creationId xmlns:a16="http://schemas.microsoft.com/office/drawing/2014/main" id="{BFB6DF57-5969-B14E-F629-17917E2E658E}"/>
              </a:ext>
            </a:extLst>
          </p:cNvPr>
          <p:cNvSpPr txBox="1">
            <a:spLocks noChangeArrowheads="1"/>
          </p:cNvSpPr>
          <p:nvPr/>
        </p:nvSpPr>
        <p:spPr bwMode="auto">
          <a:xfrm>
            <a:off x="4796091" y="4926624"/>
            <a:ext cx="157784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2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AWS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2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Systems Manager</a:t>
            </a:r>
          </a:p>
        </p:txBody>
      </p:sp>
      <p:sp>
        <p:nvSpPr>
          <p:cNvPr id="42" name="TextBox 31">
            <a:extLst>
              <a:ext uri="{FF2B5EF4-FFF2-40B4-BE49-F238E27FC236}">
                <a16:creationId xmlns:a16="http://schemas.microsoft.com/office/drawing/2014/main" id="{9FAF4C9C-6FC9-AA2C-DFA9-A7D109DC8A29}"/>
              </a:ext>
            </a:extLst>
          </p:cNvPr>
          <p:cNvSpPr txBox="1">
            <a:spLocks noChangeArrowheads="1"/>
          </p:cNvSpPr>
          <p:nvPr/>
        </p:nvSpPr>
        <p:spPr bwMode="auto">
          <a:xfrm>
            <a:off x="10029037" y="2726939"/>
            <a:ext cx="105092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200" b="0" i="0" u="none" strike="noStrike" kern="1200" cap="none" spc="0" normalizeH="0" baseline="0" noProof="0" dirty="0" err="1">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タスク定義</a:t>
            </a:r>
            <a:endParaRPr kumimoji="0" lang="en-US" altLang="en-US" sz="12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endParaRPr>
          </a:p>
        </p:txBody>
      </p:sp>
      <p:pic>
        <p:nvPicPr>
          <p:cNvPr id="43" name="Graphic 30">
            <a:extLst>
              <a:ext uri="{FF2B5EF4-FFF2-40B4-BE49-F238E27FC236}">
                <a16:creationId xmlns:a16="http://schemas.microsoft.com/office/drawing/2014/main" id="{31B2A068-4F68-1298-4B84-5AB56C63E2D4}"/>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607236" y="2636838"/>
            <a:ext cx="457200" cy="457200"/>
          </a:xfrm>
          <a:prstGeom prst="rect">
            <a:avLst/>
          </a:prstGeom>
        </p:spPr>
      </p:pic>
      <p:sp>
        <p:nvSpPr>
          <p:cNvPr id="44" name="TextBox 29">
            <a:extLst>
              <a:ext uri="{FF2B5EF4-FFF2-40B4-BE49-F238E27FC236}">
                <a16:creationId xmlns:a16="http://schemas.microsoft.com/office/drawing/2014/main" id="{068630A5-FAED-2D12-3AD4-1A41CCE0DB63}"/>
              </a:ext>
            </a:extLst>
          </p:cNvPr>
          <p:cNvSpPr txBox="1">
            <a:spLocks noChangeArrowheads="1"/>
          </p:cNvSpPr>
          <p:nvPr/>
        </p:nvSpPr>
        <p:spPr bwMode="auto">
          <a:xfrm>
            <a:off x="10029037" y="2361805"/>
            <a:ext cx="126015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200" b="0" i="0" u="none" strike="noStrike" kern="1200" cap="none" spc="0" normalizeH="0" baseline="0" noProof="0" dirty="0" err="1">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タスクロール</a:t>
            </a:r>
            <a:endParaRPr kumimoji="0" lang="en-US" altLang="en-US" sz="12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endParaRPr>
          </a:p>
        </p:txBody>
      </p:sp>
      <p:pic>
        <p:nvPicPr>
          <p:cNvPr id="45" name="Graphic 37">
            <a:extLst>
              <a:ext uri="{FF2B5EF4-FFF2-40B4-BE49-F238E27FC236}">
                <a16:creationId xmlns:a16="http://schemas.microsoft.com/office/drawing/2014/main" id="{12AF96E8-5395-F2CD-2CE6-38DDA665B117}"/>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607236" y="2271704"/>
            <a:ext cx="457200" cy="457200"/>
          </a:xfrm>
          <a:prstGeom prst="rect">
            <a:avLst/>
          </a:prstGeom>
        </p:spPr>
      </p:pic>
      <p:pic>
        <p:nvPicPr>
          <p:cNvPr id="47" name="Graphic 114">
            <a:extLst>
              <a:ext uri="{FF2B5EF4-FFF2-40B4-BE49-F238E27FC236}">
                <a16:creationId xmlns:a16="http://schemas.microsoft.com/office/drawing/2014/main" id="{7111F315-EEC2-A6B9-6313-FC5E403FD925}"/>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943452" y="4060583"/>
            <a:ext cx="432000" cy="432000"/>
          </a:xfrm>
          <a:prstGeom prst="rect">
            <a:avLst/>
          </a:prstGeom>
        </p:spPr>
      </p:pic>
      <p:pic>
        <p:nvPicPr>
          <p:cNvPr id="48" name="Graphic 18">
            <a:extLst>
              <a:ext uri="{FF2B5EF4-FFF2-40B4-BE49-F238E27FC236}">
                <a16:creationId xmlns:a16="http://schemas.microsoft.com/office/drawing/2014/main" id="{208F4FF7-1F27-F0E2-A248-F07513E0195B}"/>
              </a:ext>
            </a:extLst>
          </p:cNvPr>
          <p:cNvPicPr>
            <a:picLocks noChangeAspect="1" noChangeArrowheads="1"/>
          </p:cNvPicPr>
          <p:nvPr/>
        </p:nvPicPr>
        <p:blipFill>
          <a:blip r:embed="rId16">
            <a:extLst>
              <a:ext uri="{96DAC541-7B7A-43D3-8B79-37D633B846F1}">
                <asvg:svgBlip xmlns:asvg="http://schemas.microsoft.com/office/drawing/2016/SVG/main" r:embed="rId17"/>
              </a:ext>
            </a:extLst>
          </a:blip>
          <a:srcRect/>
          <a:stretch/>
        </p:blipFill>
        <p:spPr bwMode="auto">
          <a:xfrm>
            <a:off x="3943452" y="4499314"/>
            <a:ext cx="432000" cy="4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 name="TextBox 12">
            <a:extLst>
              <a:ext uri="{FF2B5EF4-FFF2-40B4-BE49-F238E27FC236}">
                <a16:creationId xmlns:a16="http://schemas.microsoft.com/office/drawing/2014/main" id="{852BCB8D-D662-D5E0-EA96-A5D480F585C5}"/>
              </a:ext>
            </a:extLst>
          </p:cNvPr>
          <p:cNvSpPr txBox="1">
            <a:spLocks noChangeArrowheads="1"/>
          </p:cNvSpPr>
          <p:nvPr/>
        </p:nvSpPr>
        <p:spPr bwMode="auto">
          <a:xfrm>
            <a:off x="3717916" y="4926624"/>
            <a:ext cx="88307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2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AWS CLI</a:t>
            </a:r>
          </a:p>
        </p:txBody>
      </p:sp>
      <p:pic>
        <p:nvPicPr>
          <p:cNvPr id="34" name="Graphic 14">
            <a:extLst>
              <a:ext uri="{FF2B5EF4-FFF2-40B4-BE49-F238E27FC236}">
                <a16:creationId xmlns:a16="http://schemas.microsoft.com/office/drawing/2014/main" id="{C8E3F64A-C471-37C5-5F02-740CDA6F9C22}"/>
              </a:ext>
            </a:extLst>
          </p:cNvPr>
          <p:cNvPicPr>
            <a:picLocks noChangeAspect="1" noChangeArrowheads="1"/>
          </p:cNvPicPr>
          <p:nvPr/>
        </p:nvPicPr>
        <p:blipFill>
          <a:blip r:embed="rId18">
            <a:extLst>
              <a:ext uri="{96DAC541-7B7A-43D3-8B79-37D633B846F1}">
                <asvg:svgBlip xmlns:asvg="http://schemas.microsoft.com/office/drawing/2016/SVG/main" r:embed="rId19"/>
              </a:ext>
            </a:extLst>
          </a:blip>
          <a:srcRect/>
          <a:stretch/>
        </p:blipFill>
        <p:spPr bwMode="auto">
          <a:xfrm>
            <a:off x="8705796" y="3906329"/>
            <a:ext cx="385200" cy="38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 name="TextBox 25">
            <a:extLst>
              <a:ext uri="{FF2B5EF4-FFF2-40B4-BE49-F238E27FC236}">
                <a16:creationId xmlns:a16="http://schemas.microsoft.com/office/drawing/2014/main" id="{3B18D5BC-360D-FCAC-05CF-742266FEB674}"/>
              </a:ext>
            </a:extLst>
          </p:cNvPr>
          <p:cNvSpPr txBox="1">
            <a:spLocks noChangeArrowheads="1"/>
          </p:cNvSpPr>
          <p:nvPr/>
        </p:nvSpPr>
        <p:spPr bwMode="auto">
          <a:xfrm>
            <a:off x="9242905" y="4926624"/>
            <a:ext cx="118586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200" b="0" i="0" u="none" strike="noStrike" kern="1200" cap="none" spc="0" normalizeH="0" baseline="0" noProof="0" dirty="0" err="1">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コンテナ</a:t>
            </a:r>
            <a:endParaRPr kumimoji="0" lang="en-US" altLang="en-US" sz="12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endParaRPr>
          </a:p>
        </p:txBody>
      </p:sp>
      <p:pic>
        <p:nvPicPr>
          <p:cNvPr id="39" name="Graphic 36">
            <a:extLst>
              <a:ext uri="{FF2B5EF4-FFF2-40B4-BE49-F238E27FC236}">
                <a16:creationId xmlns:a16="http://schemas.microsoft.com/office/drawing/2014/main" id="{ABDE0926-46C9-ED46-9601-8ECD6CAC6D22}"/>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9607236" y="4486714"/>
            <a:ext cx="457200" cy="457200"/>
          </a:xfrm>
          <a:prstGeom prst="rect">
            <a:avLst/>
          </a:prstGeom>
        </p:spPr>
      </p:pic>
      <p:sp>
        <p:nvSpPr>
          <p:cNvPr id="50" name="Rectangle 7">
            <a:extLst>
              <a:ext uri="{FF2B5EF4-FFF2-40B4-BE49-F238E27FC236}">
                <a16:creationId xmlns:a16="http://schemas.microsoft.com/office/drawing/2014/main" id="{C224DD7B-AAEF-0AD6-21A8-3100CFB22A3D}"/>
              </a:ext>
            </a:extLst>
          </p:cNvPr>
          <p:cNvSpPr/>
          <p:nvPr/>
        </p:nvSpPr>
        <p:spPr>
          <a:xfrm>
            <a:off x="8705796" y="3906329"/>
            <a:ext cx="2260080" cy="1548029"/>
          </a:xfrm>
          <a:prstGeom prst="rect">
            <a:avLst/>
          </a:prstGeom>
          <a:noFill/>
          <a:ln w="15875">
            <a:solidFill>
              <a:srgbClr val="E96E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502920" tIns="91440" bIns="4572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AWS </a:t>
            </a:r>
            <a:r>
              <a:rPr kumimoji="0" lang="en-US" sz="1200" b="0" i="0" u="none" strike="noStrike" kern="1200" cap="none" spc="0" normalizeH="0" baseline="0" noProof="0" dirty="0" err="1">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Fargate</a:t>
            </a:r>
            <a:endParaRPr kumimoji="0" lang="en-US" sz="12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endParaRPr>
          </a:p>
        </p:txBody>
      </p:sp>
      <p:cxnSp>
        <p:nvCxnSpPr>
          <p:cNvPr id="54" name="直線矢印コネクタ 53">
            <a:extLst>
              <a:ext uri="{FF2B5EF4-FFF2-40B4-BE49-F238E27FC236}">
                <a16:creationId xmlns:a16="http://schemas.microsoft.com/office/drawing/2014/main" id="{B72D801A-FB86-CD27-A646-922FFE775D4E}"/>
              </a:ext>
            </a:extLst>
          </p:cNvPr>
          <p:cNvCxnSpPr>
            <a:stCxn id="48" idx="3"/>
            <a:endCxn id="40" idx="1"/>
          </p:cNvCxnSpPr>
          <p:nvPr/>
        </p:nvCxnSpPr>
        <p:spPr>
          <a:xfrm>
            <a:off x="4375452" y="4715314"/>
            <a:ext cx="981178" cy="0"/>
          </a:xfrm>
          <a:prstGeom prst="straightConnector1">
            <a:avLst/>
          </a:prstGeom>
          <a:ln>
            <a:solidFill>
              <a:schemeClr val="accent1"/>
            </a:solidFill>
            <a:tailEnd type="triangle"/>
          </a:ln>
        </p:spPr>
        <p:style>
          <a:lnRef idx="1">
            <a:schemeClr val="accent6"/>
          </a:lnRef>
          <a:fillRef idx="0">
            <a:schemeClr val="accent6"/>
          </a:fillRef>
          <a:effectRef idx="0">
            <a:schemeClr val="accent6"/>
          </a:effectRef>
          <a:fontRef idx="minor">
            <a:schemeClr val="tx1"/>
          </a:fontRef>
        </p:style>
      </p:cxnSp>
      <p:cxnSp>
        <p:nvCxnSpPr>
          <p:cNvPr id="55" name="直線矢印コネクタ 54">
            <a:extLst>
              <a:ext uri="{FF2B5EF4-FFF2-40B4-BE49-F238E27FC236}">
                <a16:creationId xmlns:a16="http://schemas.microsoft.com/office/drawing/2014/main" id="{4F4DC5B7-895E-961E-4553-B2356C23EFF0}"/>
              </a:ext>
            </a:extLst>
          </p:cNvPr>
          <p:cNvCxnSpPr>
            <a:cxnSpLocks/>
            <a:stCxn id="40" idx="3"/>
            <a:endCxn id="39" idx="1"/>
          </p:cNvCxnSpPr>
          <p:nvPr/>
        </p:nvCxnSpPr>
        <p:spPr>
          <a:xfrm>
            <a:off x="5788630" y="4715314"/>
            <a:ext cx="3818606" cy="0"/>
          </a:xfrm>
          <a:prstGeom prst="straightConnector1">
            <a:avLst/>
          </a:prstGeom>
          <a:ln>
            <a:solidFill>
              <a:schemeClr val="accent1"/>
            </a:solidFill>
            <a:tailEnd type="triangle"/>
          </a:ln>
        </p:spPr>
        <p:style>
          <a:lnRef idx="1">
            <a:schemeClr val="accent6"/>
          </a:lnRef>
          <a:fillRef idx="0">
            <a:schemeClr val="accent6"/>
          </a:fillRef>
          <a:effectRef idx="0">
            <a:schemeClr val="accent6"/>
          </a:effectRef>
          <a:fontRef idx="minor">
            <a:schemeClr val="tx1"/>
          </a:fontRef>
        </p:style>
      </p:cxnSp>
      <p:pic>
        <p:nvPicPr>
          <p:cNvPr id="5" name="Graphic 18">
            <a:extLst>
              <a:ext uri="{FF2B5EF4-FFF2-40B4-BE49-F238E27FC236}">
                <a16:creationId xmlns:a16="http://schemas.microsoft.com/office/drawing/2014/main" id="{F6816B5E-EB4D-6B6D-199C-0590C3F2534B}"/>
              </a:ext>
            </a:extLst>
          </p:cNvPr>
          <p:cNvPicPr>
            <a:picLocks noChangeAspect="1" noChangeArrowheads="1"/>
          </p:cNvPicPr>
          <p:nvPr/>
        </p:nvPicPr>
        <p:blipFill>
          <a:blip r:embed="rId22">
            <a:extLst>
              <a:ext uri="{96DAC541-7B7A-43D3-8B79-37D633B846F1}">
                <asvg:svgBlip xmlns:asvg="http://schemas.microsoft.com/office/drawing/2016/SVG/main" r:embed="rId23"/>
              </a:ext>
            </a:extLst>
          </a:blip>
          <a:srcRect/>
          <a:stretch/>
        </p:blipFill>
        <p:spPr bwMode="auto">
          <a:xfrm>
            <a:off x="8453187" y="1991360"/>
            <a:ext cx="432000" cy="4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7">
            <a:extLst>
              <a:ext uri="{FF2B5EF4-FFF2-40B4-BE49-F238E27FC236}">
                <a16:creationId xmlns:a16="http://schemas.microsoft.com/office/drawing/2014/main" id="{B3A2659C-6735-1BBB-6571-57B26D6C1B4E}"/>
              </a:ext>
            </a:extLst>
          </p:cNvPr>
          <p:cNvSpPr/>
          <p:nvPr/>
        </p:nvSpPr>
        <p:spPr>
          <a:xfrm>
            <a:off x="8453187" y="1991360"/>
            <a:ext cx="2765298" cy="3645878"/>
          </a:xfrm>
          <a:prstGeom prst="rect">
            <a:avLst/>
          </a:prstGeom>
          <a:noFill/>
          <a:ln w="9525">
            <a:solidFill>
              <a:srgbClr val="E96E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02920" tIns="91440" bIns="4572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Amazon ECS</a:t>
            </a:r>
          </a:p>
        </p:txBody>
      </p:sp>
      <p:sp>
        <p:nvSpPr>
          <p:cNvPr id="11" name="テキスト ボックス 10">
            <a:extLst>
              <a:ext uri="{FF2B5EF4-FFF2-40B4-BE49-F238E27FC236}">
                <a16:creationId xmlns:a16="http://schemas.microsoft.com/office/drawing/2014/main" id="{791428A2-0414-2FB8-FC0E-C400915BC992}"/>
              </a:ext>
            </a:extLst>
          </p:cNvPr>
          <p:cNvSpPr txBox="1"/>
          <p:nvPr/>
        </p:nvSpPr>
        <p:spPr>
          <a:xfrm>
            <a:off x="457200" y="805277"/>
            <a:ext cx="11331628"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 altLang="ja-JP" sz="14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Amazon ECS</a:t>
            </a:r>
            <a:r>
              <a:rPr kumimoji="1" lang="ja-JP" altLang="en-US" sz="14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で、</a:t>
            </a:r>
            <a:r>
              <a:rPr kumimoji="1" lang="en" altLang="ja-JP" sz="14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Amazon EC2 </a:t>
            </a:r>
            <a:r>
              <a:rPr kumimoji="1" lang="ja-JP" altLang="en-US" sz="14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もしくは </a:t>
            </a:r>
            <a:r>
              <a:rPr kumimoji="1" lang="en" altLang="ja-JP" sz="14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AWS </a:t>
            </a:r>
            <a:r>
              <a:rPr kumimoji="1" lang="en" altLang="ja-JP" sz="1400" b="0" i="0" u="none" strike="noStrike" kern="1200" cap="none" spc="0" normalizeH="0" baseline="0" noProof="0" dirty="0" err="1">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Fargate</a:t>
            </a:r>
            <a:r>
              <a:rPr kumimoji="1" lang="en" altLang="ja-JP" sz="14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 </a:t>
            </a:r>
            <a:r>
              <a:rPr kumimoji="1" lang="ja-JP" altLang="en-US" sz="14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にデプロイされたタスク内のコンテナに “</a:t>
            </a:r>
            <a:r>
              <a:rPr kumimoji="1" lang="en-US" altLang="ja-JP" sz="1400" b="1"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docker </a:t>
            </a:r>
            <a:r>
              <a:rPr kumimoji="1" lang="en" altLang="ja-JP" sz="1400" b="1"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exec</a:t>
            </a:r>
            <a:r>
              <a:rPr kumimoji="1" lang="en" altLang="ja-JP" sz="14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 </a:t>
            </a:r>
            <a:r>
              <a:rPr kumimoji="1" lang="ja-JP" altLang="en-US" sz="14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相当を実行する機能。</a:t>
            </a:r>
          </a:p>
        </p:txBody>
      </p:sp>
      <p:sp>
        <p:nvSpPr>
          <p:cNvPr id="12" name="テキスト ボックス 11">
            <a:extLst>
              <a:ext uri="{FF2B5EF4-FFF2-40B4-BE49-F238E27FC236}">
                <a16:creationId xmlns:a16="http://schemas.microsoft.com/office/drawing/2014/main" id="{FC82D87C-EA9E-DEF1-F18E-0750C2D8DE17}"/>
              </a:ext>
            </a:extLst>
          </p:cNvPr>
          <p:cNvSpPr txBox="1"/>
          <p:nvPr/>
        </p:nvSpPr>
        <p:spPr>
          <a:xfrm>
            <a:off x="457200" y="1363951"/>
            <a:ext cx="4074160" cy="286232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ユースケース</a:t>
            </a:r>
            <a:endParaRPr kumimoji="1" lang="en-US" altLang="ja-JP" sz="14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endParaRPr>
          </a:p>
          <a:p>
            <a:pPr marL="285750" marR="0" lvl="0" indent="-195263" algn="l" defTabSz="914400"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1" lang="ja-JP" altLang="en-US" sz="12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ステージング環境や本番環境でのアプリケーションのトラブルシューティングおよびデバッグ</a:t>
            </a:r>
            <a:endParaRPr kumimoji="1" lang="en-US" altLang="ja-JP" sz="12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endParaRPr>
          </a:p>
          <a:p>
            <a:pPr marL="0" marR="0" lvl="0" indent="0" algn="l" defTabSz="914400" rtl="0" eaLnBrk="1" fontAlgn="auto" latinLnBrk="0" hangingPunct="1">
              <a:lnSpc>
                <a:spcPct val="100000"/>
              </a:lnSpc>
              <a:spcBef>
                <a:spcPts val="1200"/>
              </a:spcBef>
              <a:spcAft>
                <a:spcPts val="0"/>
              </a:spcAft>
              <a:buClrTx/>
              <a:buSzTx/>
              <a:buFontTx/>
              <a:buNone/>
              <a:tabLst/>
              <a:defRPr/>
            </a:pPr>
            <a:r>
              <a:rPr kumimoji="1" lang="ja-JP" altLang="en-US" sz="14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特徴</a:t>
            </a:r>
            <a:endParaRPr kumimoji="1" lang="en-US" altLang="ja-JP" sz="14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endParaRPr>
          </a:p>
          <a:p>
            <a:pPr marL="285750" marR="0" lvl="0" indent="-195263" algn="l" defTabSz="914400"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1" lang="ja-JP" altLang="en-US" sz="12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個々のコンテナに</a:t>
            </a:r>
            <a:r>
              <a:rPr kumimoji="1" lang="en-US" altLang="ja-JP" sz="12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AWS Systems Manager</a:t>
            </a:r>
            <a:r>
              <a:rPr kumimoji="1" lang="ja-JP" altLang="en-US" sz="12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経由（</a:t>
            </a:r>
            <a:r>
              <a:rPr kumimoji="1" lang="en-US" altLang="ja-JP" sz="12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SSM Session Manager</a:t>
            </a:r>
            <a:r>
              <a:rPr kumimoji="1" lang="ja-JP" altLang="en-US" sz="12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）でセキュアに接続可能。</a:t>
            </a:r>
            <a:endParaRPr kumimoji="1" lang="en-US" altLang="ja-JP" sz="12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endParaRPr>
          </a:p>
          <a:p>
            <a:pPr marL="285750" marR="0" lvl="0" indent="-195263" algn="l" defTabSz="914400"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1" lang="ja-JP" altLang="en-US" sz="12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実行したコマンドとその出力のログを記録可能。</a:t>
            </a:r>
            <a:br>
              <a:rPr kumimoji="1" lang="en-US" altLang="ja-JP" sz="12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br>
            <a:r>
              <a:rPr kumimoji="1" lang="en-US" altLang="ja-JP" sz="12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a:t>
            </a:r>
            <a:r>
              <a:rPr kumimoji="1" lang="ja-JP" altLang="en-US" sz="12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出力先は、</a:t>
            </a:r>
            <a:r>
              <a:rPr kumimoji="1" lang="en-US" altLang="ja-JP" sz="12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S3</a:t>
            </a:r>
            <a:r>
              <a:rPr kumimoji="1" lang="ja-JP" altLang="en-US" sz="12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バケット、</a:t>
            </a:r>
            <a:r>
              <a:rPr kumimoji="1" lang="en-US" altLang="ja-JP" sz="12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CloudWatch</a:t>
            </a:r>
            <a:r>
              <a:rPr kumimoji="1" lang="ja-JP" altLang="en-US" sz="12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ロググループ。</a:t>
            </a:r>
            <a:br>
              <a:rPr kumimoji="1" lang="en-US" altLang="ja-JP" sz="12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br>
            <a:r>
              <a:rPr kumimoji="1" lang="en-US" altLang="ja-JP" sz="12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a:t>
            </a:r>
            <a:r>
              <a:rPr kumimoji="1" lang="ja-JP" altLang="en-US" sz="12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コマンドは</a:t>
            </a:r>
            <a:r>
              <a:rPr kumimoji="1" lang="en-US" altLang="ja-JP" sz="12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CloudTrail</a:t>
            </a:r>
            <a:r>
              <a:rPr kumimoji="1" lang="ja-JP" altLang="en-US" sz="12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にも記録される。</a:t>
            </a:r>
            <a:endParaRPr kumimoji="1" lang="en-US" altLang="ja-JP" sz="12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endParaRPr>
          </a:p>
          <a:p>
            <a:pPr marL="285750" marR="0" lvl="0" indent="-195263" algn="l" defTabSz="914400"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1" lang="en-US" altLang="ja-JP" sz="12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IAM</a:t>
            </a:r>
            <a:r>
              <a:rPr kumimoji="1" lang="ja-JP" altLang="en-US" sz="12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ポリシーでコマンドの実行権限をクラスターレベルから、特定の </a:t>
            </a:r>
            <a:r>
              <a:rPr kumimoji="1" lang="en" altLang="ja-JP" sz="12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ECS </a:t>
            </a:r>
            <a:r>
              <a:rPr kumimoji="1" lang="ja-JP" altLang="en-US" sz="12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タスク内の特定のコンテナという細かい範囲にまで設定可能。</a:t>
            </a:r>
          </a:p>
        </p:txBody>
      </p:sp>
      <p:sp>
        <p:nvSpPr>
          <p:cNvPr id="13" name="テキスト ボックス 12">
            <a:extLst>
              <a:ext uri="{FF2B5EF4-FFF2-40B4-BE49-F238E27FC236}">
                <a16:creationId xmlns:a16="http://schemas.microsoft.com/office/drawing/2014/main" id="{2411C921-FC18-556E-E36D-3DC8790E6227}"/>
              </a:ext>
            </a:extLst>
          </p:cNvPr>
          <p:cNvSpPr txBox="1"/>
          <p:nvPr/>
        </p:nvSpPr>
        <p:spPr>
          <a:xfrm>
            <a:off x="457201" y="4566681"/>
            <a:ext cx="3190008" cy="178510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注意</a:t>
            </a:r>
            <a:endParaRPr kumimoji="1" lang="en-US" altLang="ja-JP" sz="1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endParaRPr>
          </a:p>
          <a:p>
            <a:pPr marL="182563" marR="0" lvl="0" indent="-142875" algn="l" defTabSz="914400"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1" lang="en-US" altLang="ja-JP" sz="1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AWS SDK</a:t>
            </a:r>
            <a:r>
              <a:rPr kumimoji="1" lang="ja-JP" altLang="en-US" sz="10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a:t>
            </a:r>
            <a:r>
              <a:rPr kumimoji="1" lang="en-US" altLang="ja-JP" sz="1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AWS CLI</a:t>
            </a:r>
            <a:r>
              <a:rPr kumimoji="1" lang="ja-JP" altLang="en-US" sz="10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a:t>
            </a:r>
            <a:r>
              <a:rPr kumimoji="1" lang="en-US" altLang="ja-JP" sz="1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AWS Copilot</a:t>
            </a:r>
            <a:r>
              <a:rPr kumimoji="1" lang="ja-JP" altLang="en-US" sz="10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を介してのみ実行可能。</a:t>
            </a:r>
            <a:endParaRPr kumimoji="1" lang="en-US" altLang="ja-JP" sz="1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endParaRPr>
          </a:p>
          <a:p>
            <a:pPr marL="182563" marR="0" lvl="0" indent="-142875" algn="l" defTabSz="914400"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1" lang="en-US" altLang="ja-JP" sz="1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AWS CLI</a:t>
            </a:r>
            <a:r>
              <a:rPr kumimoji="1" lang="ja-JP" altLang="en-US" sz="10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を利用する場合は、</a:t>
            </a:r>
            <a:r>
              <a:rPr kumimoji="1" lang="en-US" altLang="ja-JP" sz="1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Session Manager plugin</a:t>
            </a:r>
            <a:r>
              <a:rPr kumimoji="1" lang="ja-JP" altLang="en-US" sz="10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のインストールが必要。</a:t>
            </a:r>
            <a:endParaRPr kumimoji="1" lang="en-US" altLang="ja-JP" sz="1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endParaRPr>
          </a:p>
          <a:p>
            <a:pPr marL="182563" marR="0" lvl="0" indent="-142875" algn="l" defTabSz="914400"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1" lang="en-US" altLang="ja-JP" sz="1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Linux</a:t>
            </a:r>
            <a:r>
              <a:rPr kumimoji="1" lang="ja-JP" altLang="en-US" sz="10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コンテナのみサポート。</a:t>
            </a:r>
            <a:br>
              <a:rPr kumimoji="1" lang="en-US" altLang="ja-JP" sz="1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br>
            <a:r>
              <a:rPr kumimoji="1" lang="en-US" altLang="ja-JP" sz="1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a:t>
            </a:r>
            <a:r>
              <a:rPr kumimoji="1" lang="en" altLang="ja-JP" sz="1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AWS </a:t>
            </a:r>
            <a:r>
              <a:rPr kumimoji="1" lang="en" altLang="ja-JP" sz="1000" b="0" i="0" u="none" strike="noStrike" kern="1200" cap="none" spc="0" normalizeH="0" baseline="0" noProof="0" dirty="0" err="1">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Fargate</a:t>
            </a:r>
            <a:r>
              <a:rPr kumimoji="1" lang="en" altLang="ja-JP" sz="1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 platform version</a:t>
            </a:r>
            <a:r>
              <a:rPr kumimoji="1" lang="ja-JP" altLang="en-US" sz="10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は</a:t>
            </a:r>
            <a:r>
              <a:rPr kumimoji="1" lang="en-US" altLang="ja-JP" sz="1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1.4.0</a:t>
            </a:r>
            <a:r>
              <a:rPr kumimoji="1" lang="ja-JP" altLang="en-US" sz="10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以上。</a:t>
            </a:r>
            <a:endParaRPr kumimoji="1" lang="en-US" altLang="ja-JP" sz="1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endParaRPr>
          </a:p>
          <a:p>
            <a:pPr marL="182563" marR="0" lvl="0" indent="-142875" algn="l" defTabSz="914400"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1" lang="en-US" altLang="ja-JP" sz="1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ECS</a:t>
            </a:r>
            <a:r>
              <a:rPr kumimoji="1" lang="ja-JP" altLang="en-US" sz="10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タスクロールには、</a:t>
            </a:r>
            <a:r>
              <a:rPr kumimoji="1" lang="en" altLang="ja-JP" sz="1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SSM </a:t>
            </a:r>
            <a:r>
              <a:rPr kumimoji="1" lang="ja-JP" altLang="en-US" sz="10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コアエージェントがアプリケーションと同じコンテナ内で実行されるための</a:t>
            </a:r>
            <a:r>
              <a:rPr kumimoji="1" lang="en-US" altLang="ja-JP" sz="1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IAM</a:t>
            </a:r>
            <a:r>
              <a:rPr kumimoji="1" lang="ja-JP" altLang="en-US" sz="10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ポリシーが必要。</a:t>
            </a:r>
          </a:p>
        </p:txBody>
      </p:sp>
      <p:sp>
        <p:nvSpPr>
          <p:cNvPr id="6" name="テキスト ボックス 5">
            <a:extLst>
              <a:ext uri="{FF2B5EF4-FFF2-40B4-BE49-F238E27FC236}">
                <a16:creationId xmlns:a16="http://schemas.microsoft.com/office/drawing/2014/main" id="{13A145B6-FA68-1750-FE8E-DDD1A50CE6C9}"/>
              </a:ext>
            </a:extLst>
          </p:cNvPr>
          <p:cNvSpPr txBox="1"/>
          <p:nvPr/>
        </p:nvSpPr>
        <p:spPr>
          <a:xfrm>
            <a:off x="10607211" y="0"/>
            <a:ext cx="1584789" cy="369332"/>
          </a:xfrm>
          <a:prstGeom prst="rect">
            <a:avLst/>
          </a:prstGeom>
          <a:no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800" b="0" i="0" u="none" strike="noStrike" kern="1200" cap="none" spc="0" normalizeH="0" baseline="0" noProof="0" dirty="0">
                <a:ln>
                  <a:noFill/>
                </a:ln>
                <a:solidFill>
                  <a:srgbClr val="FFFFFF">
                    <a:lumMod val="50000"/>
                  </a:srgbClr>
                </a:solidFill>
                <a:effectLst/>
                <a:uLnTx/>
                <a:uFillTx/>
                <a:latin typeface="Meiryo" panose="020B0604030504040204" pitchFamily="34" charset="-128"/>
                <a:ea typeface="Meiryo" panose="020B0604030504040204" pitchFamily="34" charset="-128"/>
                <a:cs typeface="+mn-cs"/>
              </a:rPr>
              <a:t>SEC06-BP05</a:t>
            </a:r>
            <a:endParaRPr kumimoji="0" lang="ja-JP" altLang="en-US" sz="1800" b="0" i="0" u="none" strike="noStrike" kern="1200" cap="none" spc="0" normalizeH="0" baseline="0" noProof="0">
              <a:ln>
                <a:noFill/>
              </a:ln>
              <a:solidFill>
                <a:srgbClr val="FFFFFF">
                  <a:lumMod val="50000"/>
                </a:srgbClr>
              </a:solidFill>
              <a:effectLst/>
              <a:uLnTx/>
              <a:uFillTx/>
              <a:latin typeface="Meiryo" panose="020B0604030504040204" pitchFamily="34" charset="-128"/>
              <a:ea typeface="Meiryo" panose="020B0604030504040204" pitchFamily="34" charset="-128"/>
              <a:cs typeface="+mn-cs"/>
            </a:endParaRPr>
          </a:p>
        </p:txBody>
      </p:sp>
    </p:spTree>
    <p:extLst>
      <p:ext uri="{BB962C8B-B14F-4D97-AF65-F5344CB8AC3E}">
        <p14:creationId xmlns:p14="http://schemas.microsoft.com/office/powerpoint/2010/main" val="10640121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8">
            <a:extLst>
              <a:ext uri="{FF2B5EF4-FFF2-40B4-BE49-F238E27FC236}">
                <a16:creationId xmlns:a16="http://schemas.microsoft.com/office/drawing/2014/main" id="{3DD54BCA-BE07-4DA4-A395-2AFE95FDB6D3}"/>
              </a:ext>
            </a:extLst>
          </p:cNvPr>
          <p:cNvSpPr txBox="1"/>
          <p:nvPr/>
        </p:nvSpPr>
        <p:spPr>
          <a:xfrm>
            <a:off x="361317" y="4042851"/>
            <a:ext cx="2168524" cy="1022400"/>
          </a:xfrm>
          <a:prstGeom prst="rect">
            <a:avLst/>
          </a:prstGeom>
          <a:solidFill>
            <a:schemeClr val="bg1">
              <a:lumMod val="85000"/>
            </a:schemeClr>
          </a:solidFill>
          <a:ln>
            <a:solidFill>
              <a:schemeClr val="bg1">
                <a:lumMod val="95000"/>
              </a:schemeClr>
            </a:solidFill>
          </a:ln>
        </p:spPr>
        <p:txBody>
          <a:bodyPr wrap="none" rtlCol="0" anchor="ctr" anchorCtr="0">
            <a:noAutofit/>
          </a:bodyPr>
          <a:lstStyle/>
          <a:p>
            <a:pPr algn="ctr"/>
            <a:r>
              <a:rPr lang="ja-JP" altLang="en-US" sz="2000" b="1">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環境</a:t>
            </a:r>
            <a:endParaRPr lang="en-US" sz="2000" b="1"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endParaRPr>
          </a:p>
        </p:txBody>
      </p:sp>
      <p:sp>
        <p:nvSpPr>
          <p:cNvPr id="32" name="TextBox 14">
            <a:extLst>
              <a:ext uri="{FF2B5EF4-FFF2-40B4-BE49-F238E27FC236}">
                <a16:creationId xmlns:a16="http://schemas.microsoft.com/office/drawing/2014/main" id="{575812AA-616B-4418-9545-5CCDE1291E0E}"/>
              </a:ext>
            </a:extLst>
          </p:cNvPr>
          <p:cNvSpPr txBox="1"/>
          <p:nvPr/>
        </p:nvSpPr>
        <p:spPr>
          <a:xfrm>
            <a:off x="3139469" y="5128409"/>
            <a:ext cx="5130772" cy="1022400"/>
          </a:xfrm>
          <a:prstGeom prst="rect">
            <a:avLst/>
          </a:prstGeom>
          <a:noFill/>
        </p:spPr>
        <p:txBody>
          <a:bodyPr wrap="square" lIns="48000" tIns="48000" rIns="48000" bIns="48000" rtlCol="0">
            <a:noAutofit/>
          </a:bodyPr>
          <a:lstStyle/>
          <a:p>
            <a:r>
              <a:rPr lang="ja-JP" altLang="en-US" sz="1667">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アカウントに構成可能なリソースの上限などを契機にアカウントを分割する場合がある。</a:t>
            </a:r>
            <a:endParaRPr lang="ja-JP" altLang="en-US" sz="1667"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endParaRPr>
          </a:p>
        </p:txBody>
      </p:sp>
      <p:sp>
        <p:nvSpPr>
          <p:cNvPr id="33" name="TextBox 7">
            <a:extLst>
              <a:ext uri="{FF2B5EF4-FFF2-40B4-BE49-F238E27FC236}">
                <a16:creationId xmlns:a16="http://schemas.microsoft.com/office/drawing/2014/main" id="{5F984622-6EA7-43FD-86F1-2D3696CBE80E}"/>
              </a:ext>
            </a:extLst>
          </p:cNvPr>
          <p:cNvSpPr txBox="1"/>
          <p:nvPr/>
        </p:nvSpPr>
        <p:spPr>
          <a:xfrm>
            <a:off x="361317" y="1871736"/>
            <a:ext cx="2168524" cy="1022400"/>
          </a:xfrm>
          <a:prstGeom prst="rect">
            <a:avLst/>
          </a:prstGeom>
          <a:solidFill>
            <a:schemeClr val="bg1">
              <a:lumMod val="85000"/>
            </a:schemeClr>
          </a:solidFill>
          <a:ln>
            <a:solidFill>
              <a:schemeClr val="bg1">
                <a:lumMod val="95000"/>
              </a:schemeClr>
            </a:solidFill>
          </a:ln>
        </p:spPr>
        <p:txBody>
          <a:bodyPr wrap="none" rtlCol="0" anchor="ctr" anchorCtr="0">
            <a:noAutofit/>
          </a:bodyPr>
          <a:lstStyle>
            <a:defPPr>
              <a:defRPr lang="en-US"/>
            </a:defPPr>
            <a:lvl1pPr algn="ctr">
              <a:defRPr b="1"/>
            </a:lvl1pPr>
          </a:lstStyle>
          <a:p>
            <a:r>
              <a:rPr lang="ja-JP" altLang="en-US" sz="20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統制</a:t>
            </a:r>
            <a:br>
              <a:rPr lang="en-US" altLang="ja-JP" sz="20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br>
            <a:r>
              <a:rPr lang="ja-JP" altLang="en-US" sz="1167"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（ガバナンス）</a:t>
            </a:r>
            <a:endParaRPr lang="en-US" sz="20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endParaRPr>
          </a:p>
        </p:txBody>
      </p:sp>
      <p:sp>
        <p:nvSpPr>
          <p:cNvPr id="36" name="Rectangle 10">
            <a:extLst>
              <a:ext uri="{FF2B5EF4-FFF2-40B4-BE49-F238E27FC236}">
                <a16:creationId xmlns:a16="http://schemas.microsoft.com/office/drawing/2014/main" id="{B116368A-5A40-4050-BEBF-E818C3792B3C}"/>
              </a:ext>
            </a:extLst>
          </p:cNvPr>
          <p:cNvSpPr/>
          <p:nvPr/>
        </p:nvSpPr>
        <p:spPr>
          <a:xfrm>
            <a:off x="3139469" y="1871736"/>
            <a:ext cx="5130772" cy="1022400"/>
          </a:xfrm>
          <a:prstGeom prst="rect">
            <a:avLst/>
          </a:prstGeom>
        </p:spPr>
        <p:txBody>
          <a:bodyPr wrap="square" lIns="48000" tIns="48000" rIns="48000" bIns="48000">
            <a:noAutofit/>
          </a:bodyPr>
          <a:lstStyle/>
          <a:p>
            <a:r>
              <a:rPr kumimoji="1" lang="ja-JP" altLang="en-US" sz="1667"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ガバナンス要件からアカウントを分けて管理</a:t>
            </a:r>
            <a:r>
              <a:rPr kumimoji="1" lang="ja-JP" altLang="en-US" sz="1667">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する。</a:t>
            </a:r>
            <a:endParaRPr kumimoji="1" lang="en-US" altLang="ja-JP" sz="1667"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endParaRPr>
          </a:p>
        </p:txBody>
      </p:sp>
      <p:sp>
        <p:nvSpPr>
          <p:cNvPr id="34" name="TextBox 9">
            <a:extLst>
              <a:ext uri="{FF2B5EF4-FFF2-40B4-BE49-F238E27FC236}">
                <a16:creationId xmlns:a16="http://schemas.microsoft.com/office/drawing/2014/main" id="{18867C46-EE8F-47A9-A1B3-1C8DDFE11847}"/>
              </a:ext>
            </a:extLst>
          </p:cNvPr>
          <p:cNvSpPr txBox="1"/>
          <p:nvPr/>
        </p:nvSpPr>
        <p:spPr>
          <a:xfrm>
            <a:off x="361317" y="2957293"/>
            <a:ext cx="2168524" cy="1022400"/>
          </a:xfrm>
          <a:prstGeom prst="rect">
            <a:avLst/>
          </a:prstGeom>
          <a:solidFill>
            <a:schemeClr val="bg1">
              <a:lumMod val="85000"/>
            </a:schemeClr>
          </a:solidFill>
          <a:ln>
            <a:solidFill>
              <a:schemeClr val="bg1">
                <a:lumMod val="95000"/>
              </a:schemeClr>
            </a:solidFill>
          </a:ln>
        </p:spPr>
        <p:txBody>
          <a:bodyPr wrap="none" rtlCol="0" anchor="ctr" anchorCtr="0">
            <a:noAutofit/>
          </a:bodyPr>
          <a:lstStyle>
            <a:defPPr>
              <a:defRPr lang="en-US"/>
            </a:defPPr>
            <a:lvl1pPr algn="ctr">
              <a:defRPr b="1"/>
            </a:lvl1pPr>
          </a:lstStyle>
          <a:p>
            <a:r>
              <a:rPr lang="ja-JP" altLang="en-US" sz="20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課金</a:t>
            </a:r>
            <a:endParaRPr lang="en-US" sz="20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endParaRPr>
          </a:p>
        </p:txBody>
      </p:sp>
      <p:sp>
        <p:nvSpPr>
          <p:cNvPr id="35" name="Rectangle 3">
            <a:extLst>
              <a:ext uri="{FF2B5EF4-FFF2-40B4-BE49-F238E27FC236}">
                <a16:creationId xmlns:a16="http://schemas.microsoft.com/office/drawing/2014/main" id="{5F797277-3D56-49B8-8B17-BBD98DC1288C}"/>
              </a:ext>
            </a:extLst>
          </p:cNvPr>
          <p:cNvSpPr/>
          <p:nvPr/>
        </p:nvSpPr>
        <p:spPr>
          <a:xfrm>
            <a:off x="3139469" y="4042851"/>
            <a:ext cx="5130772" cy="1022400"/>
          </a:xfrm>
          <a:prstGeom prst="rect">
            <a:avLst/>
          </a:prstGeom>
        </p:spPr>
        <p:txBody>
          <a:bodyPr wrap="square" lIns="48000" tIns="48000" rIns="48000" bIns="48000">
            <a:noAutofit/>
          </a:bodyPr>
          <a:lstStyle/>
          <a:p>
            <a:r>
              <a:rPr lang="ja-JP" altLang="en-US" sz="1667">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明確に環境を分けたい場合。</a:t>
            </a:r>
            <a:endParaRPr lang="en-US" altLang="ja-JP" sz="1667">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endParaRPr>
          </a:p>
          <a:p>
            <a:r>
              <a:rPr lang="ja-JP" altLang="en-US" sz="1667">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その他、規模の大きなシステムなどで管理の都合上分けることがある。</a:t>
            </a:r>
            <a:endParaRPr lang="en-US" altLang="ja-JP" sz="1667"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endParaRPr>
          </a:p>
        </p:txBody>
      </p:sp>
      <p:sp>
        <p:nvSpPr>
          <p:cNvPr id="46" name="正方形/長方形 45">
            <a:extLst>
              <a:ext uri="{FF2B5EF4-FFF2-40B4-BE49-F238E27FC236}">
                <a16:creationId xmlns:a16="http://schemas.microsoft.com/office/drawing/2014/main" id="{4468D064-D5FC-4674-A141-5BB5679E404D}"/>
              </a:ext>
            </a:extLst>
          </p:cNvPr>
          <p:cNvSpPr/>
          <p:nvPr/>
        </p:nvSpPr>
        <p:spPr>
          <a:xfrm>
            <a:off x="361317" y="1173645"/>
            <a:ext cx="2168524" cy="624000"/>
          </a:xfrm>
          <a:prstGeom prst="rect">
            <a:avLst/>
          </a:prstGeom>
          <a:solidFill>
            <a:srgbClr val="163D51"/>
          </a:solidFill>
          <a:ln>
            <a:solidFill>
              <a:srgbClr val="2A2E3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ja-JP" altLang="en-US" sz="2333">
                <a:gradFill>
                  <a:gsLst>
                    <a:gs pos="0">
                      <a:schemeClr val="bg1"/>
                    </a:gs>
                    <a:gs pos="100000">
                      <a:schemeClr val="bg1"/>
                    </a:gs>
                  </a:gsLst>
                  <a:lin ang="16200000" scaled="0"/>
                </a:gradFill>
                <a:latin typeface="Meiryo" panose="020B0604030504040204" pitchFamily="34" charset="-128"/>
                <a:ea typeface="Meiryo" panose="020B0604030504040204" pitchFamily="34" charset="-128"/>
              </a:rPr>
              <a:t>分割の視点</a:t>
            </a:r>
            <a:endParaRPr kumimoji="1" lang="ja-JP" altLang="en-US" sz="2333" dirty="0">
              <a:gradFill>
                <a:gsLst>
                  <a:gs pos="0">
                    <a:schemeClr val="bg1"/>
                  </a:gs>
                  <a:gs pos="100000">
                    <a:schemeClr val="bg1"/>
                  </a:gs>
                </a:gsLst>
                <a:lin ang="16200000" scaled="0"/>
              </a:gradFill>
              <a:latin typeface="Meiryo" panose="020B0604030504040204" pitchFamily="34" charset="-128"/>
              <a:ea typeface="Meiryo" panose="020B0604030504040204" pitchFamily="34" charset="-128"/>
            </a:endParaRPr>
          </a:p>
        </p:txBody>
      </p:sp>
      <p:sp>
        <p:nvSpPr>
          <p:cNvPr id="48" name="正方形/長方形 47">
            <a:extLst>
              <a:ext uri="{FF2B5EF4-FFF2-40B4-BE49-F238E27FC236}">
                <a16:creationId xmlns:a16="http://schemas.microsoft.com/office/drawing/2014/main" id="{51C8281D-4089-4F9C-A65C-9011DBAE2462}"/>
              </a:ext>
            </a:extLst>
          </p:cNvPr>
          <p:cNvSpPr/>
          <p:nvPr/>
        </p:nvSpPr>
        <p:spPr>
          <a:xfrm>
            <a:off x="3139469" y="1173645"/>
            <a:ext cx="5130772" cy="6240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24000" tIns="24000" rIns="24000" bIns="24000" rtlCol="0" anchor="ctr"/>
          <a:lstStyle/>
          <a:p>
            <a:pPr algn="ctr"/>
            <a:r>
              <a:rPr kumimoji="1" lang="ja-JP" altLang="en-US" sz="2333">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説明</a:t>
            </a:r>
            <a:endParaRPr kumimoji="1" lang="ja-JP" altLang="en-US" sz="2333"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endParaRPr>
          </a:p>
        </p:txBody>
      </p:sp>
      <p:sp>
        <p:nvSpPr>
          <p:cNvPr id="52" name="TextBox 8">
            <a:extLst>
              <a:ext uri="{FF2B5EF4-FFF2-40B4-BE49-F238E27FC236}">
                <a16:creationId xmlns:a16="http://schemas.microsoft.com/office/drawing/2014/main" id="{317F4DA8-2A6A-410D-A06E-0A66A564A385}"/>
              </a:ext>
            </a:extLst>
          </p:cNvPr>
          <p:cNvSpPr txBox="1"/>
          <p:nvPr/>
        </p:nvSpPr>
        <p:spPr>
          <a:xfrm>
            <a:off x="361317" y="5128409"/>
            <a:ext cx="2168524" cy="1022400"/>
          </a:xfrm>
          <a:prstGeom prst="rect">
            <a:avLst/>
          </a:prstGeom>
          <a:solidFill>
            <a:schemeClr val="bg1">
              <a:lumMod val="85000"/>
            </a:schemeClr>
          </a:solidFill>
          <a:ln>
            <a:solidFill>
              <a:schemeClr val="bg1">
                <a:lumMod val="95000"/>
              </a:schemeClr>
            </a:solidFill>
          </a:ln>
        </p:spPr>
        <p:txBody>
          <a:bodyPr wrap="none" rtlCol="0" anchor="ctr" anchorCtr="0">
            <a:noAutofit/>
          </a:bodyPr>
          <a:lstStyle/>
          <a:p>
            <a:pPr algn="ctr"/>
            <a:r>
              <a:rPr lang="ja-JP" altLang="en-US" sz="2000" b="1">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その他</a:t>
            </a:r>
            <a:endParaRPr lang="en-US" sz="2000" b="1"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endParaRPr>
          </a:p>
        </p:txBody>
      </p:sp>
      <p:sp>
        <p:nvSpPr>
          <p:cNvPr id="58" name="Rectangle 3">
            <a:extLst>
              <a:ext uri="{FF2B5EF4-FFF2-40B4-BE49-F238E27FC236}">
                <a16:creationId xmlns:a16="http://schemas.microsoft.com/office/drawing/2014/main" id="{796EBC24-F7F6-4DD1-A2F1-C284C937616D}"/>
              </a:ext>
            </a:extLst>
          </p:cNvPr>
          <p:cNvSpPr/>
          <p:nvPr/>
        </p:nvSpPr>
        <p:spPr>
          <a:xfrm>
            <a:off x="3139469" y="2957293"/>
            <a:ext cx="5130772" cy="1022400"/>
          </a:xfrm>
          <a:prstGeom prst="rect">
            <a:avLst/>
          </a:prstGeom>
        </p:spPr>
        <p:txBody>
          <a:bodyPr wrap="square" lIns="48000" tIns="48000" rIns="48000" bIns="48000">
            <a:noAutofit/>
          </a:bodyPr>
          <a:lstStyle/>
          <a:p>
            <a:r>
              <a:rPr lang="en-US" altLang="ja-JP" sz="1667">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AWS</a:t>
            </a:r>
            <a:r>
              <a:rPr lang="ja-JP" altLang="en-US" sz="1667">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上に構築したものの利用費用を明確に分け、請求書も別にする場合に検討する。タグ利用して管理する場合は請求書は別にならない。</a:t>
            </a:r>
            <a:endParaRPr lang="en-US" altLang="ja-JP" sz="1667"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endParaRPr>
          </a:p>
        </p:txBody>
      </p:sp>
      <p:sp>
        <p:nvSpPr>
          <p:cNvPr id="66" name="正方形/長方形 65">
            <a:extLst>
              <a:ext uri="{FF2B5EF4-FFF2-40B4-BE49-F238E27FC236}">
                <a16:creationId xmlns:a16="http://schemas.microsoft.com/office/drawing/2014/main" id="{CF69A45D-B07D-49BC-924D-57954F3DAF5C}"/>
              </a:ext>
            </a:extLst>
          </p:cNvPr>
          <p:cNvSpPr/>
          <p:nvPr/>
        </p:nvSpPr>
        <p:spPr>
          <a:xfrm>
            <a:off x="8879869" y="1173645"/>
            <a:ext cx="3001792" cy="6240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24000" tIns="24000" rIns="24000" bIns="24000" rtlCol="0" anchor="ctr"/>
          <a:lstStyle/>
          <a:p>
            <a:pPr algn="ctr"/>
            <a:r>
              <a:rPr kumimoji="1" lang="ja-JP" altLang="en-US" sz="2333">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具体例</a:t>
            </a:r>
            <a:endParaRPr kumimoji="1" lang="ja-JP" altLang="en-US" sz="2333"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endParaRPr>
          </a:p>
        </p:txBody>
      </p:sp>
      <p:sp>
        <p:nvSpPr>
          <p:cNvPr id="71" name="Rectangle 10">
            <a:extLst>
              <a:ext uri="{FF2B5EF4-FFF2-40B4-BE49-F238E27FC236}">
                <a16:creationId xmlns:a16="http://schemas.microsoft.com/office/drawing/2014/main" id="{FE91E8F1-BABE-492F-901C-0368D8B39CB8}"/>
              </a:ext>
            </a:extLst>
          </p:cNvPr>
          <p:cNvSpPr/>
          <p:nvPr/>
        </p:nvSpPr>
        <p:spPr>
          <a:xfrm>
            <a:off x="8879869" y="1871736"/>
            <a:ext cx="3001793" cy="1022400"/>
          </a:xfrm>
          <a:prstGeom prst="rect">
            <a:avLst/>
          </a:prstGeom>
        </p:spPr>
        <p:txBody>
          <a:bodyPr wrap="square" lIns="48000" tIns="48000" rIns="48000" bIns="48000">
            <a:noAutofit/>
          </a:bodyPr>
          <a:lstStyle/>
          <a:p>
            <a:r>
              <a:rPr kumimoji="1" lang="ja-JP" altLang="en-US" sz="1667">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他社に運用や構築を含めて委託するものと、自社で管理するもので分ける。</a:t>
            </a:r>
            <a:endParaRPr kumimoji="1" lang="en-US" altLang="ja-JP" sz="1667"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endParaRPr>
          </a:p>
        </p:txBody>
      </p:sp>
      <p:sp>
        <p:nvSpPr>
          <p:cNvPr id="72" name="Rectangle 10">
            <a:extLst>
              <a:ext uri="{FF2B5EF4-FFF2-40B4-BE49-F238E27FC236}">
                <a16:creationId xmlns:a16="http://schemas.microsoft.com/office/drawing/2014/main" id="{12A86312-3D5E-487E-9015-3BAE551B2B36}"/>
              </a:ext>
            </a:extLst>
          </p:cNvPr>
          <p:cNvSpPr/>
          <p:nvPr/>
        </p:nvSpPr>
        <p:spPr>
          <a:xfrm>
            <a:off x="8879869" y="2957293"/>
            <a:ext cx="3001793" cy="1022400"/>
          </a:xfrm>
          <a:prstGeom prst="rect">
            <a:avLst/>
          </a:prstGeom>
        </p:spPr>
        <p:txBody>
          <a:bodyPr wrap="square" lIns="48000" tIns="48000" rIns="48000" bIns="48000">
            <a:noAutofit/>
          </a:bodyPr>
          <a:lstStyle/>
          <a:p>
            <a:r>
              <a:rPr kumimoji="1" lang="ja-JP" altLang="en-US" sz="1667">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他社に運用や構築を含めて委託するものと、自社で管理するもので分ける。</a:t>
            </a:r>
            <a:endParaRPr kumimoji="1" lang="en-US" altLang="ja-JP" sz="1667"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endParaRPr>
          </a:p>
        </p:txBody>
      </p:sp>
      <p:sp>
        <p:nvSpPr>
          <p:cNvPr id="73" name="Rectangle 10">
            <a:extLst>
              <a:ext uri="{FF2B5EF4-FFF2-40B4-BE49-F238E27FC236}">
                <a16:creationId xmlns:a16="http://schemas.microsoft.com/office/drawing/2014/main" id="{806F32C4-80EF-4EBA-ACD1-8E4CE3B79EEB}"/>
              </a:ext>
            </a:extLst>
          </p:cNvPr>
          <p:cNvSpPr/>
          <p:nvPr/>
        </p:nvSpPr>
        <p:spPr>
          <a:xfrm>
            <a:off x="8879869" y="4042851"/>
            <a:ext cx="3001793" cy="1022400"/>
          </a:xfrm>
          <a:prstGeom prst="rect">
            <a:avLst/>
          </a:prstGeom>
        </p:spPr>
        <p:txBody>
          <a:bodyPr wrap="square" lIns="48000" tIns="48000" rIns="48000" bIns="48000">
            <a:noAutofit/>
          </a:bodyPr>
          <a:lstStyle/>
          <a:p>
            <a:r>
              <a:rPr kumimoji="1" lang="ja-JP" altLang="en-US" sz="1667">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開発環境と本番環境を明確に分ける場合や、社内と社外で分けるなど</a:t>
            </a:r>
            <a:endParaRPr kumimoji="1" lang="en-US" altLang="ja-JP" sz="1667"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endParaRPr>
          </a:p>
        </p:txBody>
      </p:sp>
      <p:sp>
        <p:nvSpPr>
          <p:cNvPr id="74" name="Rectangle 10">
            <a:extLst>
              <a:ext uri="{FF2B5EF4-FFF2-40B4-BE49-F238E27FC236}">
                <a16:creationId xmlns:a16="http://schemas.microsoft.com/office/drawing/2014/main" id="{4AEC0CC7-DB78-4E27-9FF4-55F6FA0E80C2}"/>
              </a:ext>
            </a:extLst>
          </p:cNvPr>
          <p:cNvSpPr/>
          <p:nvPr/>
        </p:nvSpPr>
        <p:spPr>
          <a:xfrm>
            <a:off x="8879869" y="5128409"/>
            <a:ext cx="3001793" cy="1022400"/>
          </a:xfrm>
          <a:prstGeom prst="rect">
            <a:avLst/>
          </a:prstGeom>
        </p:spPr>
        <p:txBody>
          <a:bodyPr wrap="square" lIns="48000" tIns="48000" rIns="48000" bIns="48000">
            <a:noAutofit/>
          </a:bodyPr>
          <a:lstStyle/>
          <a:p>
            <a:r>
              <a:rPr kumimoji="1" lang="en-US" altLang="ja-JP" sz="1667">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S3</a:t>
            </a:r>
            <a:r>
              <a:rPr kumimoji="1" lang="ja-JP" altLang="en-US" sz="1667">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バケットの数、その他リソースの展開数がアカウントの上限に達した場合など</a:t>
            </a:r>
            <a:endParaRPr kumimoji="1" lang="en-US" altLang="ja-JP" sz="1667"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endParaRPr>
          </a:p>
        </p:txBody>
      </p:sp>
      <p:cxnSp>
        <p:nvCxnSpPr>
          <p:cNvPr id="75" name="直線コネクタ 74">
            <a:extLst>
              <a:ext uri="{FF2B5EF4-FFF2-40B4-BE49-F238E27FC236}">
                <a16:creationId xmlns:a16="http://schemas.microsoft.com/office/drawing/2014/main" id="{74664F1C-06B0-465C-8399-443614AC4300}"/>
              </a:ext>
            </a:extLst>
          </p:cNvPr>
          <p:cNvCxnSpPr/>
          <p:nvPr/>
        </p:nvCxnSpPr>
        <p:spPr>
          <a:xfrm>
            <a:off x="3139468" y="1797645"/>
            <a:ext cx="5131200" cy="0"/>
          </a:xfrm>
          <a:prstGeom prst="line">
            <a:avLst/>
          </a:prstGeom>
          <a:ln>
            <a:solidFill>
              <a:schemeClr val="tx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76" name="直線コネクタ 75">
            <a:extLst>
              <a:ext uri="{FF2B5EF4-FFF2-40B4-BE49-F238E27FC236}">
                <a16:creationId xmlns:a16="http://schemas.microsoft.com/office/drawing/2014/main" id="{4FA413FF-60F5-417C-92A6-681707F4C4D5}"/>
              </a:ext>
            </a:extLst>
          </p:cNvPr>
          <p:cNvCxnSpPr/>
          <p:nvPr/>
        </p:nvCxnSpPr>
        <p:spPr>
          <a:xfrm>
            <a:off x="8881662" y="1797645"/>
            <a:ext cx="3000000" cy="0"/>
          </a:xfrm>
          <a:prstGeom prst="line">
            <a:avLst/>
          </a:prstGeom>
          <a:ln>
            <a:solidFill>
              <a:schemeClr val="tx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79" name="二等辺三角形 78">
            <a:extLst>
              <a:ext uri="{FF2B5EF4-FFF2-40B4-BE49-F238E27FC236}">
                <a16:creationId xmlns:a16="http://schemas.microsoft.com/office/drawing/2014/main" id="{45CFBA1F-D671-44F0-963C-80A90D3E69CE}"/>
              </a:ext>
            </a:extLst>
          </p:cNvPr>
          <p:cNvSpPr/>
          <p:nvPr/>
        </p:nvSpPr>
        <p:spPr>
          <a:xfrm rot="5400000">
            <a:off x="2575575" y="2234389"/>
            <a:ext cx="518160" cy="294571"/>
          </a:xfrm>
          <a:prstGeom prst="triangle">
            <a:avLst/>
          </a:prstGeom>
          <a:solidFill>
            <a:schemeClr val="tx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3667" dirty="0">
              <a:latin typeface="Meiryo" panose="020B0604030504040204" pitchFamily="34" charset="-128"/>
              <a:ea typeface="Meiryo" panose="020B0604030504040204" pitchFamily="34" charset="-128"/>
            </a:endParaRPr>
          </a:p>
        </p:txBody>
      </p:sp>
      <p:sp>
        <p:nvSpPr>
          <p:cNvPr id="80" name="二等辺三角形 79">
            <a:extLst>
              <a:ext uri="{FF2B5EF4-FFF2-40B4-BE49-F238E27FC236}">
                <a16:creationId xmlns:a16="http://schemas.microsoft.com/office/drawing/2014/main" id="{88FE81E5-D0E2-482D-B84E-3923283F22EB}"/>
              </a:ext>
            </a:extLst>
          </p:cNvPr>
          <p:cNvSpPr/>
          <p:nvPr/>
        </p:nvSpPr>
        <p:spPr>
          <a:xfrm rot="5400000">
            <a:off x="2575573" y="3320367"/>
            <a:ext cx="518160" cy="294571"/>
          </a:xfrm>
          <a:prstGeom prst="triangle">
            <a:avLst/>
          </a:prstGeom>
          <a:solidFill>
            <a:schemeClr val="tx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3667" dirty="0">
              <a:latin typeface="Meiryo" panose="020B0604030504040204" pitchFamily="34" charset="-128"/>
              <a:ea typeface="Meiryo" panose="020B0604030504040204" pitchFamily="34" charset="-128"/>
            </a:endParaRPr>
          </a:p>
        </p:txBody>
      </p:sp>
      <p:sp>
        <p:nvSpPr>
          <p:cNvPr id="81" name="二等辺三角形 80">
            <a:extLst>
              <a:ext uri="{FF2B5EF4-FFF2-40B4-BE49-F238E27FC236}">
                <a16:creationId xmlns:a16="http://schemas.microsoft.com/office/drawing/2014/main" id="{18D0C0CE-814D-43AB-9009-889ED83A5893}"/>
              </a:ext>
            </a:extLst>
          </p:cNvPr>
          <p:cNvSpPr/>
          <p:nvPr/>
        </p:nvSpPr>
        <p:spPr>
          <a:xfrm rot="5400000">
            <a:off x="2575573" y="4406345"/>
            <a:ext cx="518160" cy="294571"/>
          </a:xfrm>
          <a:prstGeom prst="triangle">
            <a:avLst/>
          </a:prstGeom>
          <a:solidFill>
            <a:schemeClr val="tx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3667" dirty="0">
              <a:latin typeface="Meiryo" panose="020B0604030504040204" pitchFamily="34" charset="-128"/>
              <a:ea typeface="Meiryo" panose="020B0604030504040204" pitchFamily="34" charset="-128"/>
            </a:endParaRPr>
          </a:p>
        </p:txBody>
      </p:sp>
      <p:sp>
        <p:nvSpPr>
          <p:cNvPr id="82" name="二等辺三角形 81">
            <a:extLst>
              <a:ext uri="{FF2B5EF4-FFF2-40B4-BE49-F238E27FC236}">
                <a16:creationId xmlns:a16="http://schemas.microsoft.com/office/drawing/2014/main" id="{73BF6A8C-DE1B-4C54-A6F1-ECA5FB60B1CC}"/>
              </a:ext>
            </a:extLst>
          </p:cNvPr>
          <p:cNvSpPr/>
          <p:nvPr/>
        </p:nvSpPr>
        <p:spPr>
          <a:xfrm rot="5400000">
            <a:off x="2575573" y="5492325"/>
            <a:ext cx="518160" cy="294571"/>
          </a:xfrm>
          <a:prstGeom prst="triangle">
            <a:avLst/>
          </a:prstGeom>
          <a:solidFill>
            <a:schemeClr val="tx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3667" dirty="0">
              <a:latin typeface="Meiryo" panose="020B0604030504040204" pitchFamily="34" charset="-128"/>
              <a:ea typeface="Meiryo" panose="020B0604030504040204" pitchFamily="34" charset="-128"/>
            </a:endParaRPr>
          </a:p>
        </p:txBody>
      </p:sp>
      <p:sp>
        <p:nvSpPr>
          <p:cNvPr id="2" name="タイトル 1">
            <a:extLst>
              <a:ext uri="{FF2B5EF4-FFF2-40B4-BE49-F238E27FC236}">
                <a16:creationId xmlns:a16="http://schemas.microsoft.com/office/drawing/2014/main" id="{2C7E8562-9B92-554C-AA68-6E9343B5607F}"/>
              </a:ext>
            </a:extLst>
          </p:cNvPr>
          <p:cNvSpPr>
            <a:spLocks noGrp="1"/>
          </p:cNvSpPr>
          <p:nvPr>
            <p:ph type="title"/>
          </p:nvPr>
        </p:nvSpPr>
        <p:spPr/>
        <p:txBody>
          <a:bodyPr/>
          <a:lstStyle/>
          <a:p>
            <a:r>
              <a:rPr lang="ja-JP" altLang="en-US"/>
              <a:t>個別アカウントをどのような観点で分けるのか？</a:t>
            </a:r>
          </a:p>
        </p:txBody>
      </p:sp>
      <p:sp>
        <p:nvSpPr>
          <p:cNvPr id="5" name="テキスト ボックス 3">
            <a:extLst>
              <a:ext uri="{FF2B5EF4-FFF2-40B4-BE49-F238E27FC236}">
                <a16:creationId xmlns:a16="http://schemas.microsoft.com/office/drawing/2014/main" id="{1513CFC2-E435-E6AA-5BA5-5DF996BC9EFF}"/>
              </a:ext>
            </a:extLst>
          </p:cNvPr>
          <p:cNvSpPr txBox="1"/>
          <p:nvPr/>
        </p:nvSpPr>
        <p:spPr>
          <a:xfrm>
            <a:off x="10607211" y="0"/>
            <a:ext cx="1584789" cy="369332"/>
          </a:xfrm>
          <a:prstGeom prst="rect">
            <a:avLst/>
          </a:prstGeom>
          <a:noFill/>
        </p:spPr>
        <p:txBody>
          <a:bodyPr wrap="square" anchor="ctr">
            <a:spAutoFit/>
          </a:bodyPr>
          <a:lstStyle/>
          <a:p>
            <a:pPr algn="ctr"/>
            <a:r>
              <a:rPr lang="en-US" altLang="ja-JP" sz="1800" b="0" i="0" dirty="0">
                <a:solidFill>
                  <a:schemeClr val="bg1">
                    <a:lumMod val="50000"/>
                  </a:schemeClr>
                </a:solidFill>
                <a:effectLst/>
                <a:latin typeface="Meiryo" panose="020B0604030504040204" pitchFamily="34" charset="-128"/>
                <a:ea typeface="Meiryo" panose="020B0604030504040204" pitchFamily="34" charset="-128"/>
              </a:rPr>
              <a:t>SEC01-BP01</a:t>
            </a:r>
            <a:endParaRPr lang="ja-JP" altLang="en-US">
              <a:solidFill>
                <a:schemeClr val="bg1">
                  <a:lumMod val="50000"/>
                </a:schemeClr>
              </a:solidFill>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5486692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D0F9A1-029E-71F6-E793-4D162093E776}"/>
              </a:ext>
            </a:extLst>
          </p:cNvPr>
          <p:cNvSpPr>
            <a:spLocks noGrp="1"/>
          </p:cNvSpPr>
          <p:nvPr>
            <p:ph type="title"/>
          </p:nvPr>
        </p:nvSpPr>
        <p:spPr/>
        <p:txBody>
          <a:bodyPr/>
          <a:lstStyle/>
          <a:p>
            <a:pPr algn="l"/>
            <a:r>
              <a:rPr lang="en-JP" sz="2000" dirty="0"/>
              <a:t>レビュー</a:t>
            </a:r>
            <a:r>
              <a:rPr lang="en-JP" sz="2000"/>
              <a:t>観点 :</a:t>
            </a:r>
            <a:r>
              <a:rPr lang="ja-JP" altLang="en-US" sz="2000"/>
              <a:t>インフラストラクチャ保護</a:t>
            </a:r>
            <a:r>
              <a:rPr lang="en-JP" sz="2000"/>
              <a:t>/</a:t>
            </a:r>
            <a:r>
              <a:rPr lang="ja-JP" altLang="en-US" sz="2000"/>
              <a:t>コンピューティングの保護</a:t>
            </a:r>
            <a:br>
              <a:rPr lang="en-JP" sz="2000"/>
            </a:br>
            <a:r>
              <a:rPr lang="en-US" sz="2800" b="0" i="0" dirty="0">
                <a:solidFill>
                  <a:srgbClr val="16191F"/>
                </a:solidFill>
                <a:effectLst/>
                <a:latin typeface="Amazon Ember" panose="020B0603020204020204" pitchFamily="34" charset="0"/>
              </a:rPr>
              <a:t>SEC06-BP06 </a:t>
            </a:r>
            <a:r>
              <a:rPr lang="ja-JP" altLang="en-US" sz="2800" b="0" i="0">
                <a:solidFill>
                  <a:srgbClr val="16191F"/>
                </a:solidFill>
                <a:effectLst/>
                <a:latin typeface="Amazon Ember" panose="020B0603020204020204" pitchFamily="34" charset="0"/>
              </a:rPr>
              <a:t>ソフトウェアの整合性を検証する</a:t>
            </a:r>
            <a:endParaRPr lang="en-JP" sz="2800" dirty="0"/>
          </a:p>
        </p:txBody>
      </p:sp>
      <p:sp>
        <p:nvSpPr>
          <p:cNvPr id="3" name="Text Placeholder 2">
            <a:extLst>
              <a:ext uri="{FF2B5EF4-FFF2-40B4-BE49-F238E27FC236}">
                <a16:creationId xmlns:a16="http://schemas.microsoft.com/office/drawing/2014/main" id="{6CD638BC-5BEF-1626-7E3A-3BD989F1AFF4}"/>
              </a:ext>
            </a:extLst>
          </p:cNvPr>
          <p:cNvSpPr>
            <a:spLocks noGrp="1"/>
          </p:cNvSpPr>
          <p:nvPr>
            <p:ph type="body" sz="quarter" idx="10"/>
          </p:nvPr>
        </p:nvSpPr>
        <p:spPr>
          <a:xfrm>
            <a:off x="457200" y="1371600"/>
            <a:ext cx="5733945" cy="4364892"/>
          </a:xfrm>
        </p:spPr>
        <p:txBody>
          <a:bodyPr/>
          <a:lstStyle/>
          <a:p>
            <a:r>
              <a:rPr lang="en-JP" sz="1400" dirty="0">
                <a:solidFill>
                  <a:srgbClr val="0070C0"/>
                </a:solidFill>
              </a:rPr>
              <a:t>ポイント</a:t>
            </a:r>
          </a:p>
          <a:p>
            <a:pPr marL="285750" indent="-285750">
              <a:buFont typeface="Arial" panose="020B0604020202020204" pitchFamily="34" charset="0"/>
              <a:buChar char="•"/>
            </a:pPr>
            <a:r>
              <a:rPr lang="ja-JP" altLang="en-US" sz="1400"/>
              <a:t>ワークロードで使用されるソフトウェア、コード、ライブラリが信頼できるソースからのものであり、改ざんされていないことを検証するメカニズム（コード署名など）を実装する。</a:t>
            </a:r>
            <a:endParaRPr lang="en-JP" sz="1400" dirty="0"/>
          </a:p>
          <a:p>
            <a:endParaRPr lang="en-JP" sz="1400" dirty="0"/>
          </a:p>
          <a:p>
            <a:r>
              <a:rPr lang="en-JP" sz="1400" dirty="0">
                <a:solidFill>
                  <a:srgbClr val="0070C0"/>
                </a:solidFill>
              </a:rPr>
              <a:t>レビュ</a:t>
            </a:r>
            <a:r>
              <a:rPr lang="en-JP" sz="1400">
                <a:solidFill>
                  <a:srgbClr val="0070C0"/>
                </a:solidFill>
              </a:rPr>
              <a:t>ー観点の例</a:t>
            </a:r>
            <a:endParaRPr lang="ja-JP" altLang="en-US" sz="1400"/>
          </a:p>
          <a:p>
            <a:pPr marL="285750" indent="-285750">
              <a:buFont typeface="Arial" panose="020B0604020202020204" pitchFamily="34" charset="0"/>
              <a:buChar char="•"/>
            </a:pPr>
            <a:r>
              <a:rPr lang="en-US" altLang="ja-JP" sz="1400" dirty="0"/>
              <a:t>Lambda function</a:t>
            </a:r>
            <a:r>
              <a:rPr lang="ja-JP" altLang="en-US" sz="1400"/>
              <a:t>で使用するコードは署名されているか？</a:t>
            </a:r>
            <a:endParaRPr lang="en-US" altLang="ja-JP" sz="1400" dirty="0"/>
          </a:p>
        </p:txBody>
      </p:sp>
      <p:pic>
        <p:nvPicPr>
          <p:cNvPr id="6" name="Graphic 24">
            <a:extLst>
              <a:ext uri="{FF2B5EF4-FFF2-40B4-BE49-F238E27FC236}">
                <a16:creationId xmlns:a16="http://schemas.microsoft.com/office/drawing/2014/main" id="{2F79E422-73A8-287E-1C17-D383439477DB}"/>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6828637" y="342678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Graphic 24">
            <a:extLst>
              <a:ext uri="{FF2B5EF4-FFF2-40B4-BE49-F238E27FC236}">
                <a16:creationId xmlns:a16="http://schemas.microsoft.com/office/drawing/2014/main" id="{5976F893-56C0-579A-2A54-B9473996B5E5}"/>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8709699" y="342678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12">
            <a:extLst>
              <a:ext uri="{FF2B5EF4-FFF2-40B4-BE49-F238E27FC236}">
                <a16:creationId xmlns:a16="http://schemas.microsoft.com/office/drawing/2014/main" id="{830B1517-9C7E-24F5-A168-2CE42695DB8A}"/>
              </a:ext>
            </a:extLst>
          </p:cNvPr>
          <p:cNvSpPr txBox="1">
            <a:spLocks noChangeArrowheads="1"/>
          </p:cNvSpPr>
          <p:nvPr/>
        </p:nvSpPr>
        <p:spPr bwMode="auto">
          <a:xfrm>
            <a:off x="7442685" y="3947401"/>
            <a:ext cx="111016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400" b="0" i="0" u="none" strike="noStrike" kern="1200" cap="none" spc="0" normalizeH="0" baseline="0" noProof="0" dirty="0">
                <a:ln>
                  <a:noFill/>
                </a:ln>
                <a:solidFill>
                  <a:srgbClr val="232F3E"/>
                </a:solidFill>
                <a:effectLst/>
                <a:uLnTx/>
                <a:uFillTx/>
                <a:latin typeface="Calibri" panose="020F0502020204030204" pitchFamily="34" charset="0"/>
                <a:ea typeface="+mn-ea"/>
                <a:cs typeface="Arial" panose="020B0604020202020204" pitchFamily="34" charset="0"/>
              </a:rPr>
              <a:t>AWS Signer</a:t>
            </a:r>
          </a:p>
        </p:txBody>
      </p:sp>
      <p:pic>
        <p:nvPicPr>
          <p:cNvPr id="9" name="Graphic 31">
            <a:extLst>
              <a:ext uri="{FF2B5EF4-FFF2-40B4-BE49-F238E27FC236}">
                <a16:creationId xmlns:a16="http://schemas.microsoft.com/office/drawing/2014/main" id="{5BB098F8-0ACD-9288-832A-1A9BD5CE659D}"/>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7709768" y="3367389"/>
            <a:ext cx="576000" cy="576000"/>
          </a:xfrm>
          <a:prstGeom prst="rect">
            <a:avLst/>
          </a:prstGeom>
        </p:spPr>
      </p:pic>
      <p:sp>
        <p:nvSpPr>
          <p:cNvPr id="10" name="TextBox 17">
            <a:extLst>
              <a:ext uri="{FF2B5EF4-FFF2-40B4-BE49-F238E27FC236}">
                <a16:creationId xmlns:a16="http://schemas.microsoft.com/office/drawing/2014/main" id="{CFEF5FC4-840B-F041-B907-C687FC9434D5}"/>
              </a:ext>
            </a:extLst>
          </p:cNvPr>
          <p:cNvSpPr txBox="1">
            <a:spLocks noChangeArrowheads="1"/>
          </p:cNvSpPr>
          <p:nvPr/>
        </p:nvSpPr>
        <p:spPr bwMode="auto">
          <a:xfrm>
            <a:off x="9985816" y="3876026"/>
            <a:ext cx="153652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200" b="0" i="0" u="none" strike="noStrike" kern="1200" cap="none" spc="0" normalizeH="0" baseline="0" noProof="0" dirty="0">
                <a:ln>
                  <a:noFill/>
                </a:ln>
                <a:solidFill>
                  <a:srgbClr val="232F3E"/>
                </a:solidFill>
                <a:effectLst/>
                <a:uLnTx/>
                <a:uFillTx/>
                <a:latin typeface="Calibri" panose="020F0502020204030204" pitchFamily="34" charset="0"/>
                <a:ea typeface="+mn-ea"/>
                <a:cs typeface="Arial" panose="020B0604020202020204" pitchFamily="34" charset="0"/>
              </a:rPr>
              <a:t>Lambda function</a:t>
            </a:r>
          </a:p>
        </p:txBody>
      </p:sp>
      <p:pic>
        <p:nvPicPr>
          <p:cNvPr id="11" name="Graphic 13">
            <a:extLst>
              <a:ext uri="{FF2B5EF4-FFF2-40B4-BE49-F238E27FC236}">
                <a16:creationId xmlns:a16="http://schemas.microsoft.com/office/drawing/2014/main" id="{55AAE8ED-C764-9106-4F4F-335030D78C0D}"/>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10538078" y="3439389"/>
            <a:ext cx="432000" cy="4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図 12">
            <a:extLst>
              <a:ext uri="{FF2B5EF4-FFF2-40B4-BE49-F238E27FC236}">
                <a16:creationId xmlns:a16="http://schemas.microsoft.com/office/drawing/2014/main" id="{4C991805-F71D-88DF-D8D6-9A362EE51F10}"/>
              </a:ext>
            </a:extLst>
          </p:cNvPr>
          <p:cNvPicPr>
            <a:picLocks noChangeAspect="1"/>
          </p:cNvPicPr>
          <p:nvPr/>
        </p:nvPicPr>
        <p:blipFill>
          <a:blip r:embed="rId8"/>
          <a:stretch>
            <a:fillRect/>
          </a:stretch>
        </p:blipFill>
        <p:spPr>
          <a:xfrm>
            <a:off x="8917690" y="3748616"/>
            <a:ext cx="180000" cy="180000"/>
          </a:xfrm>
          <a:prstGeom prst="rect">
            <a:avLst/>
          </a:prstGeom>
        </p:spPr>
      </p:pic>
      <p:sp>
        <p:nvSpPr>
          <p:cNvPr id="14" name="TextBox 12">
            <a:extLst>
              <a:ext uri="{FF2B5EF4-FFF2-40B4-BE49-F238E27FC236}">
                <a16:creationId xmlns:a16="http://schemas.microsoft.com/office/drawing/2014/main" id="{76B01752-84A4-A26F-4100-60729A5082B4}"/>
              </a:ext>
            </a:extLst>
          </p:cNvPr>
          <p:cNvSpPr txBox="1">
            <a:spLocks noChangeArrowheads="1"/>
          </p:cNvSpPr>
          <p:nvPr/>
        </p:nvSpPr>
        <p:spPr bwMode="auto">
          <a:xfrm>
            <a:off x="6665597" y="3855254"/>
            <a:ext cx="79175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200" b="0" i="0" u="none" strike="noStrike" kern="1200" cap="none" spc="0" normalizeH="0" baseline="0" noProof="0" dirty="0">
                <a:ln>
                  <a:noFill/>
                </a:ln>
                <a:solidFill>
                  <a:srgbClr val="232F3E"/>
                </a:solidFill>
                <a:effectLst/>
                <a:uLnTx/>
                <a:uFillTx/>
                <a:latin typeface="Calibri" panose="020F0502020204030204" pitchFamily="34" charset="0"/>
                <a:ea typeface="+mn-ea"/>
                <a:cs typeface="Arial" panose="020B0604020202020204" pitchFamily="34" charset="0"/>
              </a:rPr>
              <a:t>Code Package</a:t>
            </a:r>
            <a:br>
              <a:rPr kumimoji="0" lang="en-US" altLang="en-US" sz="1200" b="0" i="0" u="none" strike="noStrike" kern="1200" cap="none" spc="0" normalizeH="0" baseline="0" noProof="0" dirty="0">
                <a:ln>
                  <a:noFill/>
                </a:ln>
                <a:solidFill>
                  <a:srgbClr val="232F3E"/>
                </a:solidFill>
                <a:effectLst/>
                <a:uLnTx/>
                <a:uFillTx/>
                <a:latin typeface="Calibri" panose="020F0502020204030204" pitchFamily="34" charset="0"/>
                <a:ea typeface="+mn-ea"/>
                <a:cs typeface="Arial" panose="020B0604020202020204" pitchFamily="34" charset="0"/>
              </a:rPr>
            </a:br>
            <a:r>
              <a:rPr kumimoji="0" lang="en-US" altLang="en-US" sz="1200" b="0" i="0" u="none" strike="noStrike" kern="1200" cap="none" spc="0" normalizeH="0" baseline="0" noProof="0" dirty="0">
                <a:ln>
                  <a:noFill/>
                </a:ln>
                <a:solidFill>
                  <a:srgbClr val="232F3E"/>
                </a:solidFill>
                <a:effectLst/>
                <a:uLnTx/>
                <a:uFillTx/>
                <a:latin typeface="Calibri" panose="020F0502020204030204" pitchFamily="34" charset="0"/>
                <a:ea typeface="+mn-ea"/>
                <a:cs typeface="Arial" panose="020B0604020202020204" pitchFamily="34" charset="0"/>
              </a:rPr>
              <a:t>ZIP</a:t>
            </a:r>
          </a:p>
        </p:txBody>
      </p:sp>
      <p:cxnSp>
        <p:nvCxnSpPr>
          <p:cNvPr id="17" name="直線矢印コネクタ 16">
            <a:extLst>
              <a:ext uri="{FF2B5EF4-FFF2-40B4-BE49-F238E27FC236}">
                <a16:creationId xmlns:a16="http://schemas.microsoft.com/office/drawing/2014/main" id="{CD5E32A0-D419-DE4B-D310-5B8E298E079E}"/>
              </a:ext>
            </a:extLst>
          </p:cNvPr>
          <p:cNvCxnSpPr>
            <a:stCxn id="6" idx="3"/>
            <a:endCxn id="9" idx="1"/>
          </p:cNvCxnSpPr>
          <p:nvPr/>
        </p:nvCxnSpPr>
        <p:spPr>
          <a:xfrm>
            <a:off x="7285837" y="3655389"/>
            <a:ext cx="423931" cy="0"/>
          </a:xfrm>
          <a:prstGeom prst="straightConnector1">
            <a:avLst/>
          </a:prstGeom>
          <a:ln>
            <a:solidFill>
              <a:srgbClr val="EE7100"/>
            </a:solidFill>
            <a:tailEnd type="triangle"/>
          </a:ln>
        </p:spPr>
        <p:style>
          <a:lnRef idx="1">
            <a:schemeClr val="accent6"/>
          </a:lnRef>
          <a:fillRef idx="0">
            <a:schemeClr val="accent6"/>
          </a:fillRef>
          <a:effectRef idx="0">
            <a:schemeClr val="accent6"/>
          </a:effectRef>
          <a:fontRef idx="minor">
            <a:schemeClr val="tx1"/>
          </a:fontRef>
        </p:style>
      </p:cxnSp>
      <p:cxnSp>
        <p:nvCxnSpPr>
          <p:cNvPr id="18" name="直線矢印コネクタ 17">
            <a:extLst>
              <a:ext uri="{FF2B5EF4-FFF2-40B4-BE49-F238E27FC236}">
                <a16:creationId xmlns:a16="http://schemas.microsoft.com/office/drawing/2014/main" id="{F71AC4EC-6D9F-2224-2EE6-525F8E077D90}"/>
              </a:ext>
            </a:extLst>
          </p:cNvPr>
          <p:cNvCxnSpPr>
            <a:cxnSpLocks/>
            <a:stCxn id="9" idx="3"/>
            <a:endCxn id="7" idx="1"/>
          </p:cNvCxnSpPr>
          <p:nvPr/>
        </p:nvCxnSpPr>
        <p:spPr>
          <a:xfrm>
            <a:off x="8285768" y="3655389"/>
            <a:ext cx="423931" cy="0"/>
          </a:xfrm>
          <a:prstGeom prst="straightConnector1">
            <a:avLst/>
          </a:prstGeom>
          <a:ln>
            <a:solidFill>
              <a:srgbClr val="EE7100"/>
            </a:solidFill>
            <a:tailEnd type="triangle"/>
          </a:ln>
        </p:spPr>
        <p:style>
          <a:lnRef idx="1">
            <a:schemeClr val="accent6"/>
          </a:lnRef>
          <a:fillRef idx="0">
            <a:schemeClr val="accent6"/>
          </a:fillRef>
          <a:effectRef idx="0">
            <a:schemeClr val="accent6"/>
          </a:effectRef>
          <a:fontRef idx="minor">
            <a:schemeClr val="tx1"/>
          </a:fontRef>
        </p:style>
      </p:cxnSp>
      <p:cxnSp>
        <p:nvCxnSpPr>
          <p:cNvPr id="21" name="直線矢印コネクタ 20">
            <a:extLst>
              <a:ext uri="{FF2B5EF4-FFF2-40B4-BE49-F238E27FC236}">
                <a16:creationId xmlns:a16="http://schemas.microsoft.com/office/drawing/2014/main" id="{3E7C0D2D-D56F-8BB9-5A3A-9BA4BDD95BD5}"/>
              </a:ext>
            </a:extLst>
          </p:cNvPr>
          <p:cNvCxnSpPr>
            <a:cxnSpLocks/>
            <a:stCxn id="7" idx="3"/>
            <a:endCxn id="11" idx="1"/>
          </p:cNvCxnSpPr>
          <p:nvPr/>
        </p:nvCxnSpPr>
        <p:spPr>
          <a:xfrm>
            <a:off x="9166899" y="3655389"/>
            <a:ext cx="1371179" cy="0"/>
          </a:xfrm>
          <a:prstGeom prst="straightConnector1">
            <a:avLst/>
          </a:prstGeom>
          <a:ln>
            <a:solidFill>
              <a:srgbClr val="EE7100"/>
            </a:solidFill>
            <a:tailEnd type="triangle"/>
          </a:ln>
        </p:spPr>
        <p:style>
          <a:lnRef idx="1">
            <a:schemeClr val="accent6"/>
          </a:lnRef>
          <a:fillRef idx="0">
            <a:schemeClr val="accent6"/>
          </a:fillRef>
          <a:effectRef idx="0">
            <a:schemeClr val="accent6"/>
          </a:effectRef>
          <a:fontRef idx="minor">
            <a:schemeClr val="tx1"/>
          </a:fontRef>
        </p:style>
      </p:cxnSp>
      <p:sp>
        <p:nvSpPr>
          <p:cNvPr id="12" name="Rectangle 9">
            <a:extLst>
              <a:ext uri="{FF2B5EF4-FFF2-40B4-BE49-F238E27FC236}">
                <a16:creationId xmlns:a16="http://schemas.microsoft.com/office/drawing/2014/main" id="{D96823BE-78CC-7A30-0026-AD3060EB43DB}"/>
              </a:ext>
            </a:extLst>
          </p:cNvPr>
          <p:cNvSpPr/>
          <p:nvPr/>
        </p:nvSpPr>
        <p:spPr>
          <a:xfrm>
            <a:off x="6624319" y="1977811"/>
            <a:ext cx="5213489" cy="3378956"/>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232F3E"/>
                </a:solidFill>
                <a:effectLst/>
                <a:uLnTx/>
                <a:uFillTx/>
                <a:latin typeface="Arial" panose="020B0604020202020204" pitchFamily="34" charset="0"/>
                <a:ea typeface="+mn-ea"/>
                <a:cs typeface="Arial" panose="020B0604020202020204" pitchFamily="34" charset="0"/>
              </a:rPr>
              <a:t>AWS Cloud</a:t>
            </a:r>
          </a:p>
        </p:txBody>
      </p:sp>
      <p:pic>
        <p:nvPicPr>
          <p:cNvPr id="16" name="Graphic 35">
            <a:extLst>
              <a:ext uri="{FF2B5EF4-FFF2-40B4-BE49-F238E27FC236}">
                <a16:creationId xmlns:a16="http://schemas.microsoft.com/office/drawing/2014/main" id="{D8CFA641-9544-2C6B-E861-E2430FF425C2}"/>
              </a:ext>
            </a:extLst>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6624320" y="1977811"/>
            <a:ext cx="381000" cy="381000"/>
          </a:xfrm>
          <a:prstGeom prst="rect">
            <a:avLst/>
          </a:prstGeom>
        </p:spPr>
      </p:pic>
      <p:pic>
        <p:nvPicPr>
          <p:cNvPr id="19" name="Graphic 16">
            <a:extLst>
              <a:ext uri="{FF2B5EF4-FFF2-40B4-BE49-F238E27FC236}">
                <a16:creationId xmlns:a16="http://schemas.microsoft.com/office/drawing/2014/main" id="{68DF179E-EFEB-4C04-CF9B-65621948FD95}"/>
              </a:ext>
            </a:extLst>
          </p:cNvPr>
          <p:cNvPicPr>
            <a:picLocks noChangeAspect="1" noChangeArrowheads="1"/>
          </p:cNvPicPr>
          <p:nvPr/>
        </p:nvPicPr>
        <p:blipFill>
          <a:blip r:embed="rId11">
            <a:extLst>
              <a:ext uri="{96DAC541-7B7A-43D3-8B79-37D633B846F1}">
                <asvg:svgBlip xmlns:asvg="http://schemas.microsoft.com/office/drawing/2016/SVG/main" r:embed="rId12"/>
              </a:ext>
            </a:extLst>
          </a:blip>
          <a:srcRect/>
          <a:stretch/>
        </p:blipFill>
        <p:spPr bwMode="auto">
          <a:xfrm>
            <a:off x="7769168" y="431858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extBox 33">
            <a:extLst>
              <a:ext uri="{FF2B5EF4-FFF2-40B4-BE49-F238E27FC236}">
                <a16:creationId xmlns:a16="http://schemas.microsoft.com/office/drawing/2014/main" id="{7EB4F0DF-245B-22D2-F14F-918386C9A04F}"/>
              </a:ext>
            </a:extLst>
          </p:cNvPr>
          <p:cNvSpPr txBox="1">
            <a:spLocks noChangeArrowheads="1"/>
          </p:cNvSpPr>
          <p:nvPr/>
        </p:nvSpPr>
        <p:spPr bwMode="auto">
          <a:xfrm>
            <a:off x="7236278" y="4796667"/>
            <a:ext cx="152298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200" b="0" i="0" u="none" strike="noStrike" kern="1200" cap="none" spc="0" normalizeH="0" baseline="0" noProof="0" dirty="0" err="1">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署名プロファイル</a:t>
            </a:r>
            <a:endParaRPr kumimoji="0" lang="en-US" altLang="en-US" sz="12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endParaRPr>
          </a:p>
        </p:txBody>
      </p:sp>
      <p:pic>
        <p:nvPicPr>
          <p:cNvPr id="22" name="Graphic 16">
            <a:extLst>
              <a:ext uri="{FF2B5EF4-FFF2-40B4-BE49-F238E27FC236}">
                <a16:creationId xmlns:a16="http://schemas.microsoft.com/office/drawing/2014/main" id="{6E2A2157-60D4-E3B6-C0FC-9BBE8BC81B36}"/>
              </a:ext>
            </a:extLst>
          </p:cNvPr>
          <p:cNvPicPr>
            <a:picLocks noChangeAspect="1" noChangeArrowheads="1"/>
          </p:cNvPicPr>
          <p:nvPr/>
        </p:nvPicPr>
        <p:blipFill>
          <a:blip r:embed="rId11">
            <a:extLst>
              <a:ext uri="{96DAC541-7B7A-43D3-8B79-37D633B846F1}">
                <asvg:svgBlip xmlns:asvg="http://schemas.microsoft.com/office/drawing/2016/SVG/main" r:embed="rId12"/>
              </a:ext>
            </a:extLst>
          </a:blip>
          <a:srcRect/>
          <a:stretch/>
        </p:blipFill>
        <p:spPr bwMode="auto">
          <a:xfrm>
            <a:off x="10525478" y="431858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TextBox 33">
            <a:extLst>
              <a:ext uri="{FF2B5EF4-FFF2-40B4-BE49-F238E27FC236}">
                <a16:creationId xmlns:a16="http://schemas.microsoft.com/office/drawing/2014/main" id="{5CE4A3B7-D985-33E9-BDDA-859ABA6F7C46}"/>
              </a:ext>
            </a:extLst>
          </p:cNvPr>
          <p:cNvSpPr txBox="1">
            <a:spLocks noChangeArrowheads="1"/>
          </p:cNvSpPr>
          <p:nvPr/>
        </p:nvSpPr>
        <p:spPr bwMode="auto">
          <a:xfrm>
            <a:off x="9992588" y="4796667"/>
            <a:ext cx="152298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200" b="0" i="0" u="none" strike="noStrike" kern="1200" cap="none" spc="0" normalizeH="0" baseline="0" noProof="0" dirty="0" err="1">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コード署名設定</a:t>
            </a:r>
            <a:endParaRPr kumimoji="0" lang="en-US" altLang="en-US" sz="12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endParaRPr>
          </a:p>
        </p:txBody>
      </p:sp>
      <p:sp>
        <p:nvSpPr>
          <p:cNvPr id="27" name="TextBox 20">
            <a:extLst>
              <a:ext uri="{FF2B5EF4-FFF2-40B4-BE49-F238E27FC236}">
                <a16:creationId xmlns:a16="http://schemas.microsoft.com/office/drawing/2014/main" id="{E69F3AD6-3315-268F-DD08-3160462BDF19}"/>
              </a:ext>
            </a:extLst>
          </p:cNvPr>
          <p:cNvSpPr txBox="1">
            <a:spLocks noChangeArrowheads="1"/>
          </p:cNvSpPr>
          <p:nvPr/>
        </p:nvSpPr>
        <p:spPr bwMode="auto">
          <a:xfrm>
            <a:off x="10136758" y="2430687"/>
            <a:ext cx="123464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2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AWS Lambda</a:t>
            </a:r>
          </a:p>
        </p:txBody>
      </p:sp>
      <p:sp>
        <p:nvSpPr>
          <p:cNvPr id="28" name="正方形/長方形 27">
            <a:extLst>
              <a:ext uri="{FF2B5EF4-FFF2-40B4-BE49-F238E27FC236}">
                <a16:creationId xmlns:a16="http://schemas.microsoft.com/office/drawing/2014/main" id="{2454763A-20BE-1E45-08A7-F0C446CC8F4F}"/>
              </a:ext>
            </a:extLst>
          </p:cNvPr>
          <p:cNvSpPr/>
          <p:nvPr/>
        </p:nvSpPr>
        <p:spPr>
          <a:xfrm>
            <a:off x="9846228" y="2955848"/>
            <a:ext cx="1815701" cy="2217894"/>
          </a:xfrm>
          <a:prstGeom prst="rect">
            <a:avLst/>
          </a:prstGeom>
          <a:noFill/>
          <a:ln>
            <a:solidFill>
              <a:srgbClr val="EE71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2400" b="0" i="0" u="none" strike="noStrike" kern="1200" cap="none" spc="0" normalizeH="0" baseline="0" noProof="0">
              <a:ln>
                <a:noFill/>
              </a:ln>
              <a:solidFill>
                <a:srgbClr val="FFFFFF"/>
              </a:solidFill>
              <a:effectLst/>
              <a:uLnTx/>
              <a:uFillTx/>
              <a:latin typeface="Meiryo" panose="020B0604030504040204" pitchFamily="34" charset="-128"/>
              <a:ea typeface="Meiryo" panose="020B0604030504040204" pitchFamily="34" charset="-128"/>
              <a:cs typeface="+mn-cs"/>
            </a:endParaRPr>
          </a:p>
        </p:txBody>
      </p:sp>
      <p:cxnSp>
        <p:nvCxnSpPr>
          <p:cNvPr id="30" name="直線矢印コネクタ 29">
            <a:extLst>
              <a:ext uri="{FF2B5EF4-FFF2-40B4-BE49-F238E27FC236}">
                <a16:creationId xmlns:a16="http://schemas.microsoft.com/office/drawing/2014/main" id="{75296B37-A60B-BE35-A53B-C359EDA5F68C}"/>
              </a:ext>
            </a:extLst>
          </p:cNvPr>
          <p:cNvCxnSpPr/>
          <p:nvPr/>
        </p:nvCxnSpPr>
        <p:spPr>
          <a:xfrm>
            <a:off x="8226368" y="4547189"/>
            <a:ext cx="2299110" cy="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4" name="円/楕円 3">
            <a:extLst>
              <a:ext uri="{FF2B5EF4-FFF2-40B4-BE49-F238E27FC236}">
                <a16:creationId xmlns:a16="http://schemas.microsoft.com/office/drawing/2014/main" id="{5EDB500F-D7C0-9F23-612D-4605BAFFF26E}"/>
              </a:ext>
            </a:extLst>
          </p:cNvPr>
          <p:cNvSpPr/>
          <p:nvPr/>
        </p:nvSpPr>
        <p:spPr>
          <a:xfrm>
            <a:off x="7516417" y="4422106"/>
            <a:ext cx="250166" cy="250166"/>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cap="none" spc="0" normalizeH="0" baseline="0" noProof="0" dirty="0">
                <a:ln>
                  <a:noFill/>
                </a:ln>
                <a:solidFill>
                  <a:srgbClr val="FFFFFF"/>
                </a:solidFill>
                <a:effectLst/>
                <a:uLnTx/>
                <a:uFillTx/>
                <a:latin typeface="Meiryo" panose="020B0604030504040204" pitchFamily="34" charset="-128"/>
                <a:ea typeface="Meiryo" panose="020B0604030504040204" pitchFamily="34" charset="-128"/>
                <a:cs typeface="+mn-cs"/>
              </a:rPr>
              <a:t>1</a:t>
            </a:r>
            <a:endParaRPr kumimoji="1" lang="ja-JP" altLang="en-US" sz="1200" b="0" i="0" u="none" strike="noStrike" kern="1200" cap="none" spc="0" normalizeH="0" baseline="0" noProof="0">
              <a:ln>
                <a:noFill/>
              </a:ln>
              <a:solidFill>
                <a:srgbClr val="FFFFFF"/>
              </a:solidFill>
              <a:effectLst/>
              <a:uLnTx/>
              <a:uFillTx/>
              <a:latin typeface="Meiryo" panose="020B0604030504040204" pitchFamily="34" charset="-128"/>
              <a:ea typeface="Meiryo" panose="020B0604030504040204" pitchFamily="34" charset="-128"/>
              <a:cs typeface="+mn-cs"/>
            </a:endParaRPr>
          </a:p>
        </p:txBody>
      </p:sp>
      <p:sp>
        <p:nvSpPr>
          <p:cNvPr id="5" name="テキスト ボックス 4">
            <a:extLst>
              <a:ext uri="{FF2B5EF4-FFF2-40B4-BE49-F238E27FC236}">
                <a16:creationId xmlns:a16="http://schemas.microsoft.com/office/drawing/2014/main" id="{80543D2B-7938-D272-CA45-E95DEF4F1909}"/>
              </a:ext>
            </a:extLst>
          </p:cNvPr>
          <p:cNvSpPr txBox="1"/>
          <p:nvPr/>
        </p:nvSpPr>
        <p:spPr>
          <a:xfrm>
            <a:off x="6675414" y="5448392"/>
            <a:ext cx="5325497" cy="830997"/>
          </a:xfrm>
          <a:prstGeom prst="rect">
            <a:avLst/>
          </a:prstGeom>
          <a:noFill/>
        </p:spPr>
        <p:txBody>
          <a:bodyPr wrap="none" rtlCol="0">
            <a:spAutoFit/>
          </a:bodyPr>
          <a:lstStyle/>
          <a:p>
            <a:pPr marL="228600" marR="0" lvl="0" indent="-228600" algn="l" defTabSz="914400" rtl="0" eaLnBrk="1" fontAlgn="auto" latinLnBrk="0" hangingPunct="1">
              <a:lnSpc>
                <a:spcPct val="100000"/>
              </a:lnSpc>
              <a:spcBef>
                <a:spcPts val="0"/>
              </a:spcBef>
              <a:spcAft>
                <a:spcPts val="0"/>
              </a:spcAft>
              <a:buClrTx/>
              <a:buSzTx/>
              <a:buFont typeface="+mj-ea"/>
              <a:buAutoNum type="circleNumDbPlain"/>
              <a:tabLst/>
              <a:defRPr/>
            </a:pPr>
            <a:r>
              <a:rPr kumimoji="1" lang="ja-JP" altLang="en-US" sz="12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署名プロファイルを作成</a:t>
            </a:r>
            <a:endParaRPr kumimoji="1" lang="en-US" altLang="ja-JP" sz="12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ea"/>
              <a:buAutoNum type="circleNumDbPlain"/>
              <a:tabLst/>
              <a:defRPr/>
            </a:pPr>
            <a:r>
              <a:rPr kumimoji="1" lang="ja-JP" altLang="en-US" sz="12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署名プロファイルを指定して、コード署名設定を作成</a:t>
            </a:r>
            <a:endParaRPr kumimoji="1" lang="en-US" altLang="ja-JP" sz="12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ea"/>
              <a:buAutoNum type="circleNumDbPlain"/>
              <a:tabLst/>
              <a:defRPr/>
            </a:pPr>
            <a:r>
              <a:rPr kumimoji="1" lang="ja-JP" altLang="en-US" sz="12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署名プロファイルを指定して、</a:t>
            </a:r>
            <a:r>
              <a:rPr kumimoji="1" lang="en-US" altLang="ja-JP" sz="12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S3</a:t>
            </a:r>
            <a:r>
              <a:rPr kumimoji="1" lang="ja-JP" altLang="en-US" sz="12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上のコードパッケージ（</a:t>
            </a:r>
            <a:r>
              <a:rPr kumimoji="1" lang="en-US" altLang="ja-JP" sz="12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ZIP</a:t>
            </a:r>
            <a:r>
              <a:rPr kumimoji="1" lang="ja-JP" altLang="en-US" sz="12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）を署名</a:t>
            </a:r>
            <a:endParaRPr kumimoji="1" lang="en-US" altLang="ja-JP" sz="12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ea"/>
              <a:buAutoNum type="circleNumDbPlain"/>
              <a:tabLst/>
              <a:defRPr/>
            </a:pPr>
            <a:r>
              <a:rPr kumimoji="1" lang="ja-JP" altLang="en-US" sz="12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署名済みのコードをアップロード（同時にコード署名を検証）</a:t>
            </a:r>
            <a:endParaRPr kumimoji="1" lang="en-US" altLang="ja-JP" sz="12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endParaRPr>
          </a:p>
        </p:txBody>
      </p:sp>
      <p:sp>
        <p:nvSpPr>
          <p:cNvPr id="24" name="円/楕円 23">
            <a:extLst>
              <a:ext uri="{FF2B5EF4-FFF2-40B4-BE49-F238E27FC236}">
                <a16:creationId xmlns:a16="http://schemas.microsoft.com/office/drawing/2014/main" id="{82675DA8-1AAC-B77B-3659-0AF43D710A95}"/>
              </a:ext>
            </a:extLst>
          </p:cNvPr>
          <p:cNvSpPr/>
          <p:nvPr/>
        </p:nvSpPr>
        <p:spPr>
          <a:xfrm>
            <a:off x="10982678" y="4422106"/>
            <a:ext cx="250166" cy="250166"/>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cap="none" spc="0" normalizeH="0" baseline="0" noProof="0" dirty="0">
                <a:ln>
                  <a:noFill/>
                </a:ln>
                <a:solidFill>
                  <a:srgbClr val="FFFFFF"/>
                </a:solidFill>
                <a:effectLst/>
                <a:uLnTx/>
                <a:uFillTx/>
                <a:latin typeface="Meiryo" panose="020B0604030504040204" pitchFamily="34" charset="-128"/>
                <a:ea typeface="Meiryo" panose="020B0604030504040204" pitchFamily="34" charset="-128"/>
                <a:cs typeface="+mn-cs"/>
              </a:rPr>
              <a:t>2</a:t>
            </a:r>
            <a:endParaRPr kumimoji="1" lang="ja-JP" altLang="en-US" sz="1200" b="0" i="0" u="none" strike="noStrike" kern="1200" cap="none" spc="0" normalizeH="0" baseline="0" noProof="0">
              <a:ln>
                <a:noFill/>
              </a:ln>
              <a:solidFill>
                <a:srgbClr val="FFFFFF"/>
              </a:solidFill>
              <a:effectLst/>
              <a:uLnTx/>
              <a:uFillTx/>
              <a:latin typeface="Meiryo" panose="020B0604030504040204" pitchFamily="34" charset="-128"/>
              <a:ea typeface="Meiryo" panose="020B0604030504040204" pitchFamily="34" charset="-128"/>
              <a:cs typeface="+mn-cs"/>
            </a:endParaRPr>
          </a:p>
        </p:txBody>
      </p:sp>
      <p:pic>
        <p:nvPicPr>
          <p:cNvPr id="25" name="Graphic 173105">
            <a:extLst>
              <a:ext uri="{FF2B5EF4-FFF2-40B4-BE49-F238E27FC236}">
                <a16:creationId xmlns:a16="http://schemas.microsoft.com/office/drawing/2014/main" id="{10BC33AA-EA25-07A3-0442-CE4C01D34432}"/>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6949237" y="3061289"/>
            <a:ext cx="216000" cy="216000"/>
          </a:xfrm>
          <a:prstGeom prst="rect">
            <a:avLst/>
          </a:prstGeom>
        </p:spPr>
      </p:pic>
      <p:pic>
        <p:nvPicPr>
          <p:cNvPr id="29" name="Graphic 173105">
            <a:extLst>
              <a:ext uri="{FF2B5EF4-FFF2-40B4-BE49-F238E27FC236}">
                <a16:creationId xmlns:a16="http://schemas.microsoft.com/office/drawing/2014/main" id="{02896201-7442-CA28-111B-1C167EFE09F9}"/>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809689" y="3061289"/>
            <a:ext cx="216000" cy="216000"/>
          </a:xfrm>
          <a:prstGeom prst="rect">
            <a:avLst/>
          </a:prstGeom>
        </p:spPr>
      </p:pic>
      <p:sp>
        <p:nvSpPr>
          <p:cNvPr id="31" name="TextBox 12">
            <a:extLst>
              <a:ext uri="{FF2B5EF4-FFF2-40B4-BE49-F238E27FC236}">
                <a16:creationId xmlns:a16="http://schemas.microsoft.com/office/drawing/2014/main" id="{6B66E11A-2D73-2C3E-5847-75FE4A8F66C3}"/>
              </a:ext>
            </a:extLst>
          </p:cNvPr>
          <p:cNvSpPr txBox="1">
            <a:spLocks noChangeArrowheads="1"/>
          </p:cNvSpPr>
          <p:nvPr/>
        </p:nvSpPr>
        <p:spPr bwMode="auto">
          <a:xfrm>
            <a:off x="6828636" y="2833917"/>
            <a:ext cx="45720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200" b="0" i="0" u="none" strike="noStrike" kern="1200" cap="none" spc="0" normalizeH="0" baseline="0" noProof="0" dirty="0">
                <a:ln>
                  <a:noFill/>
                </a:ln>
                <a:solidFill>
                  <a:srgbClr val="232F3E"/>
                </a:solidFill>
                <a:effectLst/>
                <a:uLnTx/>
                <a:uFillTx/>
                <a:latin typeface="Calibri" panose="020F0502020204030204" pitchFamily="34" charset="0"/>
                <a:ea typeface="+mn-ea"/>
                <a:cs typeface="Arial" panose="020B0604020202020204" pitchFamily="34" charset="0"/>
              </a:rPr>
              <a:t>S3</a:t>
            </a:r>
          </a:p>
        </p:txBody>
      </p:sp>
      <p:sp>
        <p:nvSpPr>
          <p:cNvPr id="32" name="TextBox 12">
            <a:extLst>
              <a:ext uri="{FF2B5EF4-FFF2-40B4-BE49-F238E27FC236}">
                <a16:creationId xmlns:a16="http://schemas.microsoft.com/office/drawing/2014/main" id="{8BCADA57-277E-0223-7853-786EE15EDD8D}"/>
              </a:ext>
            </a:extLst>
          </p:cNvPr>
          <p:cNvSpPr txBox="1">
            <a:spLocks noChangeArrowheads="1"/>
          </p:cNvSpPr>
          <p:nvPr/>
        </p:nvSpPr>
        <p:spPr bwMode="auto">
          <a:xfrm>
            <a:off x="8695392" y="2833917"/>
            <a:ext cx="45720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200" b="0" i="0" u="none" strike="noStrike" kern="1200" cap="none" spc="0" normalizeH="0" baseline="0" noProof="0" dirty="0">
                <a:ln>
                  <a:noFill/>
                </a:ln>
                <a:solidFill>
                  <a:srgbClr val="232F3E"/>
                </a:solidFill>
                <a:effectLst/>
                <a:uLnTx/>
                <a:uFillTx/>
                <a:latin typeface="Calibri" panose="020F0502020204030204" pitchFamily="34" charset="0"/>
                <a:ea typeface="+mn-ea"/>
                <a:cs typeface="Arial" panose="020B0604020202020204" pitchFamily="34" charset="0"/>
              </a:rPr>
              <a:t>S3</a:t>
            </a:r>
          </a:p>
        </p:txBody>
      </p:sp>
      <p:sp>
        <p:nvSpPr>
          <p:cNvPr id="33" name="TextBox 12">
            <a:extLst>
              <a:ext uri="{FF2B5EF4-FFF2-40B4-BE49-F238E27FC236}">
                <a16:creationId xmlns:a16="http://schemas.microsoft.com/office/drawing/2014/main" id="{3D746342-65F0-8DBD-C092-F9864CE28BDC}"/>
              </a:ext>
            </a:extLst>
          </p:cNvPr>
          <p:cNvSpPr txBox="1">
            <a:spLocks noChangeArrowheads="1"/>
          </p:cNvSpPr>
          <p:nvPr/>
        </p:nvSpPr>
        <p:spPr bwMode="auto">
          <a:xfrm>
            <a:off x="8545168" y="3855254"/>
            <a:ext cx="79175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200" b="0" i="0" u="none" strike="noStrike" kern="1200" cap="none" spc="0" normalizeH="0" baseline="0" noProof="0" dirty="0">
                <a:ln>
                  <a:noFill/>
                </a:ln>
                <a:solidFill>
                  <a:srgbClr val="232F3E"/>
                </a:solidFill>
                <a:effectLst/>
                <a:uLnTx/>
                <a:uFillTx/>
                <a:latin typeface="Calibri" panose="020F0502020204030204" pitchFamily="34" charset="0"/>
                <a:ea typeface="+mn-ea"/>
                <a:cs typeface="Arial" panose="020B0604020202020204" pitchFamily="34" charset="0"/>
              </a:rPr>
              <a:t>Code Package</a:t>
            </a:r>
            <a:br>
              <a:rPr kumimoji="0" lang="en-US" altLang="en-US" sz="1200" b="0" i="0" u="none" strike="noStrike" kern="1200" cap="none" spc="0" normalizeH="0" baseline="0" noProof="0" dirty="0">
                <a:ln>
                  <a:noFill/>
                </a:ln>
                <a:solidFill>
                  <a:srgbClr val="232F3E"/>
                </a:solidFill>
                <a:effectLst/>
                <a:uLnTx/>
                <a:uFillTx/>
                <a:latin typeface="Calibri" panose="020F0502020204030204" pitchFamily="34" charset="0"/>
                <a:ea typeface="+mn-ea"/>
                <a:cs typeface="Arial" panose="020B0604020202020204" pitchFamily="34" charset="0"/>
              </a:rPr>
            </a:br>
            <a:r>
              <a:rPr kumimoji="0" lang="en-US" altLang="en-US" sz="1200" b="0" i="0" u="none" strike="noStrike" kern="1200" cap="none" spc="0" normalizeH="0" baseline="0" noProof="0" dirty="0">
                <a:ln>
                  <a:noFill/>
                </a:ln>
                <a:solidFill>
                  <a:srgbClr val="232F3E"/>
                </a:solidFill>
                <a:effectLst/>
                <a:uLnTx/>
                <a:uFillTx/>
                <a:latin typeface="Calibri" panose="020F0502020204030204" pitchFamily="34" charset="0"/>
                <a:ea typeface="+mn-ea"/>
                <a:cs typeface="Arial" panose="020B0604020202020204" pitchFamily="34" charset="0"/>
              </a:rPr>
              <a:t>ZIP</a:t>
            </a:r>
          </a:p>
        </p:txBody>
      </p:sp>
      <p:sp>
        <p:nvSpPr>
          <p:cNvPr id="34" name="円/楕円 33">
            <a:extLst>
              <a:ext uri="{FF2B5EF4-FFF2-40B4-BE49-F238E27FC236}">
                <a16:creationId xmlns:a16="http://schemas.microsoft.com/office/drawing/2014/main" id="{13C6DABE-44E9-C814-EB5D-71B7E14B610C}"/>
              </a:ext>
            </a:extLst>
          </p:cNvPr>
          <p:cNvSpPr/>
          <p:nvPr/>
        </p:nvSpPr>
        <p:spPr>
          <a:xfrm>
            <a:off x="7874676" y="3092806"/>
            <a:ext cx="250166" cy="250166"/>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cap="none" spc="0" normalizeH="0" baseline="0" noProof="0" dirty="0">
                <a:ln>
                  <a:noFill/>
                </a:ln>
                <a:solidFill>
                  <a:srgbClr val="FFFFFF"/>
                </a:solidFill>
                <a:effectLst/>
                <a:uLnTx/>
                <a:uFillTx/>
                <a:latin typeface="Meiryo" panose="020B0604030504040204" pitchFamily="34" charset="-128"/>
                <a:ea typeface="Meiryo" panose="020B0604030504040204" pitchFamily="34" charset="-128"/>
                <a:cs typeface="+mn-cs"/>
              </a:rPr>
              <a:t>3</a:t>
            </a:r>
            <a:endParaRPr kumimoji="1" lang="ja-JP" altLang="en-US" sz="1200" b="0" i="0" u="none" strike="noStrike" kern="1200" cap="none" spc="0" normalizeH="0" baseline="0" noProof="0">
              <a:ln>
                <a:noFill/>
              </a:ln>
              <a:solidFill>
                <a:srgbClr val="FFFFFF"/>
              </a:solidFill>
              <a:effectLst/>
              <a:uLnTx/>
              <a:uFillTx/>
              <a:latin typeface="Meiryo" panose="020B0604030504040204" pitchFamily="34" charset="-128"/>
              <a:ea typeface="Meiryo" panose="020B0604030504040204" pitchFamily="34" charset="-128"/>
              <a:cs typeface="+mn-cs"/>
            </a:endParaRPr>
          </a:p>
        </p:txBody>
      </p:sp>
      <p:sp>
        <p:nvSpPr>
          <p:cNvPr id="35" name="円/楕円 34">
            <a:extLst>
              <a:ext uri="{FF2B5EF4-FFF2-40B4-BE49-F238E27FC236}">
                <a16:creationId xmlns:a16="http://schemas.microsoft.com/office/drawing/2014/main" id="{CA996BE0-A10B-C0DD-F86F-A8C3D7B7A36D}"/>
              </a:ext>
            </a:extLst>
          </p:cNvPr>
          <p:cNvSpPr/>
          <p:nvPr/>
        </p:nvSpPr>
        <p:spPr>
          <a:xfrm>
            <a:off x="9985815" y="3364742"/>
            <a:ext cx="250166" cy="250166"/>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cap="none" spc="0" normalizeH="0" baseline="0" noProof="0" dirty="0">
                <a:ln>
                  <a:noFill/>
                </a:ln>
                <a:solidFill>
                  <a:srgbClr val="FFFFFF"/>
                </a:solidFill>
                <a:effectLst/>
                <a:uLnTx/>
                <a:uFillTx/>
                <a:latin typeface="Meiryo" panose="020B0604030504040204" pitchFamily="34" charset="-128"/>
                <a:ea typeface="Meiryo" panose="020B0604030504040204" pitchFamily="34" charset="-128"/>
                <a:cs typeface="+mn-cs"/>
              </a:rPr>
              <a:t>4</a:t>
            </a:r>
            <a:endParaRPr kumimoji="1" lang="ja-JP" altLang="en-US" sz="1200" b="0" i="0" u="none" strike="noStrike" kern="1200" cap="none" spc="0" normalizeH="0" baseline="0" noProof="0">
              <a:ln>
                <a:noFill/>
              </a:ln>
              <a:solidFill>
                <a:srgbClr val="FFFFFF"/>
              </a:solidFill>
              <a:effectLst/>
              <a:uLnTx/>
              <a:uFillTx/>
              <a:latin typeface="Meiryo" panose="020B0604030504040204" pitchFamily="34" charset="-128"/>
              <a:ea typeface="Meiryo" panose="020B0604030504040204" pitchFamily="34" charset="-128"/>
              <a:cs typeface="+mn-cs"/>
            </a:endParaRPr>
          </a:p>
        </p:txBody>
      </p:sp>
      <p:pic>
        <p:nvPicPr>
          <p:cNvPr id="26" name="Graphic 10">
            <a:extLst>
              <a:ext uri="{FF2B5EF4-FFF2-40B4-BE49-F238E27FC236}">
                <a16:creationId xmlns:a16="http://schemas.microsoft.com/office/drawing/2014/main" id="{8A03EDA3-45C5-6E59-EC0F-E05DB1B0184E}"/>
              </a:ext>
            </a:extLst>
          </p:cNvPr>
          <p:cNvPicPr>
            <a:picLocks noChangeAspect="1" noChangeArrowheads="1"/>
          </p:cNvPicPr>
          <p:nvPr/>
        </p:nvPicPr>
        <p:blipFill>
          <a:blip r:embed="rId15">
            <a:extLst>
              <a:ext uri="{96DAC541-7B7A-43D3-8B79-37D633B846F1}">
                <asvg:svgBlip xmlns:asvg="http://schemas.microsoft.com/office/drawing/2016/SVG/main" r:embed="rId16"/>
              </a:ext>
            </a:extLst>
          </a:blip>
          <a:srcRect/>
          <a:stretch/>
        </p:blipFill>
        <p:spPr bwMode="auto">
          <a:xfrm>
            <a:off x="10466078" y="2673298"/>
            <a:ext cx="576000" cy="57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 Placeholder 2">
            <a:extLst>
              <a:ext uri="{FF2B5EF4-FFF2-40B4-BE49-F238E27FC236}">
                <a16:creationId xmlns:a16="http://schemas.microsoft.com/office/drawing/2014/main" id="{8EC812C9-8FFF-95A4-A804-310EA2136885}"/>
              </a:ext>
            </a:extLst>
          </p:cNvPr>
          <p:cNvSpPr txBox="1">
            <a:spLocks/>
          </p:cNvSpPr>
          <p:nvPr/>
        </p:nvSpPr>
        <p:spPr>
          <a:xfrm>
            <a:off x="6431280" y="1371600"/>
            <a:ext cx="5406528" cy="4653280"/>
          </a:xfrm>
          <a:prstGeom prst="rect">
            <a:avLst/>
          </a:prstGeom>
        </p:spPr>
        <p:txBody>
          <a:bodyPr vert="horz" lIns="91440" tIns="45720" rIns="91440" bIns="45720" rtlCol="0">
            <a:noAutofit/>
          </a:bodyPr>
          <a:lstStyle>
            <a:lvl1pPr marL="0" indent="0" algn="l" defTabSz="609576" rtl="0" eaLnBrk="1" latinLnBrk="0" hangingPunct="1">
              <a:spcBef>
                <a:spcPct val="20000"/>
              </a:spcBef>
              <a:buFont typeface="Arial" panose="020B0604020202020204" pitchFamily="34" charset="0"/>
              <a:buNone/>
              <a:tabLst/>
              <a:defRPr sz="2167" b="0" i="0" kern="1200">
                <a:solidFill>
                  <a:schemeClr val="tx1"/>
                </a:solidFill>
                <a:latin typeface="Meiryo" panose="020B0604030504040204" pitchFamily="34" charset="-128"/>
                <a:ea typeface="Meiryo" panose="020B0604030504040204" pitchFamily="34" charset="-128"/>
                <a:cs typeface="Amazon Ember Regular" charset="0"/>
              </a:defRPr>
            </a:lvl1pPr>
            <a:lvl2pPr marL="596612" indent="-294999" algn="l" defTabSz="609576" rtl="0" eaLnBrk="1" latinLnBrk="0" hangingPunct="1">
              <a:spcBef>
                <a:spcPct val="20000"/>
              </a:spcBef>
              <a:buFont typeface="Arial"/>
              <a:buChar char="•"/>
              <a:tabLst/>
              <a:defRPr sz="2000" b="0" i="0" kern="1200">
                <a:solidFill>
                  <a:schemeClr val="tx1"/>
                </a:solidFill>
                <a:latin typeface="Meiryo" panose="020B0604030504040204" pitchFamily="34" charset="-128"/>
                <a:ea typeface="Meiryo" panose="020B0604030504040204" pitchFamily="34" charset="-128"/>
                <a:cs typeface="Amazon Ember Regular" charset="0"/>
              </a:defRPr>
            </a:lvl2pPr>
            <a:lvl3pPr marL="892933" indent="-302936" algn="l" defTabSz="609576" rtl="0" eaLnBrk="1" latinLnBrk="0" hangingPunct="1">
              <a:spcBef>
                <a:spcPct val="20000"/>
              </a:spcBef>
              <a:buFont typeface="Arial"/>
              <a:buChar char="•"/>
              <a:tabLst/>
              <a:defRPr sz="1833" b="0" i="0" kern="1200">
                <a:solidFill>
                  <a:schemeClr val="tx1"/>
                </a:solidFill>
                <a:latin typeface="Meiryo" panose="020B0604030504040204" pitchFamily="34" charset="-128"/>
                <a:ea typeface="Meiryo" panose="020B0604030504040204" pitchFamily="34" charset="-128"/>
                <a:cs typeface="Amazon Ember Regular" charset="0"/>
              </a:defRPr>
            </a:lvl3pPr>
            <a:lvl4pPr marL="1222326" indent="-309550" algn="l" defTabSz="609576" rtl="0" eaLnBrk="1" latinLnBrk="0" hangingPunct="1">
              <a:spcBef>
                <a:spcPct val="20000"/>
              </a:spcBef>
              <a:buFont typeface="Arial" panose="020B0604020202020204" pitchFamily="34" charset="0"/>
              <a:buChar char="•"/>
              <a:tabLst/>
              <a:defRPr sz="1667" b="0" i="0" kern="1200">
                <a:solidFill>
                  <a:schemeClr val="tx1"/>
                </a:solidFill>
                <a:latin typeface="Meiryo" panose="020B0604030504040204" pitchFamily="34" charset="-128"/>
                <a:ea typeface="Meiryo" panose="020B0604030504040204" pitchFamily="34" charset="-128"/>
                <a:cs typeface="Amazon Ember Regular" charset="0"/>
              </a:defRPr>
            </a:lvl4pPr>
            <a:lvl5pPr marL="1518648" indent="-316165" algn="l" defTabSz="609576" rtl="0" eaLnBrk="1" latinLnBrk="0" hangingPunct="1">
              <a:spcBef>
                <a:spcPct val="20000"/>
              </a:spcBef>
              <a:buFont typeface="Arial" panose="020B0604020202020204" pitchFamily="34" charset="0"/>
              <a:buChar char="•"/>
              <a:tabLst/>
              <a:defRPr sz="1583" b="0" i="0" kern="1200">
                <a:solidFill>
                  <a:schemeClr val="tx1"/>
                </a:solidFill>
                <a:latin typeface="Meiryo" panose="020B0604030504040204" pitchFamily="34" charset="-128"/>
                <a:ea typeface="Meiryo" panose="020B0604030504040204" pitchFamily="34" charset="-128"/>
                <a:cs typeface="Amazon Ember Regular" charset="0"/>
              </a:defRPr>
            </a:lvl5pPr>
            <a:lvl6pPr marL="3352666" indent="-304788" algn="l" defTabSz="609576" rtl="0" eaLnBrk="1" latinLnBrk="0" hangingPunct="1">
              <a:spcBef>
                <a:spcPct val="20000"/>
              </a:spcBef>
              <a:buFont typeface="Arial"/>
              <a:buChar char="•"/>
              <a:defRPr sz="2667" kern="1200">
                <a:solidFill>
                  <a:schemeClr val="tx1"/>
                </a:solidFill>
                <a:latin typeface="+mn-lt"/>
                <a:ea typeface="+mn-ea"/>
                <a:cs typeface="+mn-cs"/>
              </a:defRPr>
            </a:lvl6pPr>
            <a:lvl7pPr marL="3962242" indent="-304788" algn="l" defTabSz="609576" rtl="0" eaLnBrk="1" latinLnBrk="0" hangingPunct="1">
              <a:spcBef>
                <a:spcPct val="20000"/>
              </a:spcBef>
              <a:buFont typeface="Arial"/>
              <a:buChar char="•"/>
              <a:defRPr sz="2667" kern="1200">
                <a:solidFill>
                  <a:schemeClr val="tx1"/>
                </a:solidFill>
                <a:latin typeface="+mn-lt"/>
                <a:ea typeface="+mn-ea"/>
                <a:cs typeface="+mn-cs"/>
              </a:defRPr>
            </a:lvl7pPr>
            <a:lvl8pPr marL="4571817" indent="-304788" algn="l" defTabSz="609576" rtl="0" eaLnBrk="1" latinLnBrk="0" hangingPunct="1">
              <a:spcBef>
                <a:spcPct val="20000"/>
              </a:spcBef>
              <a:buFont typeface="Arial"/>
              <a:buChar char="•"/>
              <a:defRPr sz="2667" kern="1200">
                <a:solidFill>
                  <a:schemeClr val="tx1"/>
                </a:solidFill>
                <a:latin typeface="+mn-lt"/>
                <a:ea typeface="+mn-ea"/>
                <a:cs typeface="+mn-cs"/>
              </a:defRPr>
            </a:lvl8pPr>
            <a:lvl9pPr marL="5181393" indent="-304788" algn="l" defTabSz="609576" rtl="0" eaLnBrk="1" latinLnBrk="0" hangingPunct="1">
              <a:spcBef>
                <a:spcPct val="20000"/>
              </a:spcBef>
              <a:buFont typeface="Arial"/>
              <a:buChar char="•"/>
              <a:defRPr sz="2667" kern="1200">
                <a:solidFill>
                  <a:schemeClr val="tx1"/>
                </a:solidFill>
                <a:latin typeface="+mn-lt"/>
                <a:ea typeface="+mn-ea"/>
                <a:cs typeface="+mn-cs"/>
              </a:defRPr>
            </a:lvl9pPr>
          </a:lstStyle>
          <a:p>
            <a:pPr marL="0" marR="0" lvl="0" indent="0" algn="l" defTabSz="609576"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ja-JP" altLang="en-US" sz="1400" b="0" i="0" u="none" strike="noStrike" kern="1200" cap="none" spc="0" normalizeH="0" baseline="0" noProof="0">
                <a:ln>
                  <a:noFill/>
                </a:ln>
                <a:solidFill>
                  <a:srgbClr val="0070C0"/>
                </a:solidFill>
                <a:effectLst/>
                <a:uLnTx/>
                <a:uFillTx/>
                <a:latin typeface="Meiryo" panose="020B0604030504040204" pitchFamily="34" charset="-128"/>
                <a:ea typeface="Meiryo" panose="020B0604030504040204" pitchFamily="34" charset="-128"/>
                <a:cs typeface="Amazon Ember Regular" charset="0"/>
              </a:rPr>
              <a:t>実装例</a:t>
            </a:r>
            <a:endParaRPr kumimoji="0" lang="en-US" altLang="ja-JP" sz="1400" b="0" i="0" u="none" strike="noStrike" kern="1200" cap="none" spc="0" normalizeH="0" baseline="0" noProof="0" dirty="0">
              <a:ln>
                <a:noFill/>
              </a:ln>
              <a:solidFill>
                <a:srgbClr val="0070C0"/>
              </a:solidFill>
              <a:effectLst/>
              <a:uLnTx/>
              <a:uFillTx/>
              <a:latin typeface="Meiryo" panose="020B0604030504040204" pitchFamily="34" charset="-128"/>
              <a:ea typeface="Meiryo" panose="020B0604030504040204" pitchFamily="34" charset="-128"/>
              <a:cs typeface="Amazon Ember Regular" charset="0"/>
            </a:endParaRPr>
          </a:p>
          <a:p>
            <a:pPr marL="0" marR="0" lvl="0" indent="0" algn="l" defTabSz="609576"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en-US" altLang="ja-JP" sz="14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AWS Signer </a:t>
            </a:r>
            <a:r>
              <a:rPr kumimoji="0" lang="ja-JP" altLang="en-US" sz="14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を使用した</a:t>
            </a:r>
            <a:r>
              <a:rPr kumimoji="0" lang="en-US" altLang="ja-JP" sz="14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 Lambda function </a:t>
            </a:r>
            <a:r>
              <a:rPr kumimoji="0" lang="ja-JP" altLang="en-US" sz="14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の整合性のチェック</a:t>
            </a:r>
            <a:endParaRPr kumimoji="0" lang="en-US" altLang="ja-JP" sz="14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endParaRPr>
          </a:p>
        </p:txBody>
      </p:sp>
    </p:spTree>
    <p:extLst>
      <p:ext uri="{BB962C8B-B14F-4D97-AF65-F5344CB8AC3E}">
        <p14:creationId xmlns:p14="http://schemas.microsoft.com/office/powerpoint/2010/main" val="3170118828"/>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phic 31">
            <a:extLst>
              <a:ext uri="{FF2B5EF4-FFF2-40B4-BE49-F238E27FC236}">
                <a16:creationId xmlns:a16="http://schemas.microsoft.com/office/drawing/2014/main" id="{71C6E621-A626-26FB-EFD4-6FE704D09BCF}"/>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1515600" y="1351313"/>
            <a:ext cx="2844000" cy="2844000"/>
          </a:xfrm>
          <a:prstGeom prst="rect">
            <a:avLst/>
          </a:prstGeom>
        </p:spPr>
      </p:pic>
      <p:sp>
        <p:nvSpPr>
          <p:cNvPr id="57" name="正方形/長方形 56">
            <a:extLst>
              <a:ext uri="{FF2B5EF4-FFF2-40B4-BE49-F238E27FC236}">
                <a16:creationId xmlns:a16="http://schemas.microsoft.com/office/drawing/2014/main" id="{17CE9549-311B-45D2-83D4-715382A40E72}"/>
              </a:ext>
            </a:extLst>
          </p:cNvPr>
          <p:cNvSpPr/>
          <p:nvPr/>
        </p:nvSpPr>
        <p:spPr>
          <a:xfrm>
            <a:off x="5626148" y="1124086"/>
            <a:ext cx="6261055" cy="639864"/>
          </a:xfrm>
          <a:prstGeom prst="rect">
            <a:avLst/>
          </a:prstGeom>
          <a:solidFill>
            <a:srgbClr val="163D51"/>
          </a:solidFill>
          <a:ln>
            <a:no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ctr"/>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0" lang="ja-JP" altLang="en-US" sz="2333" b="0" i="0" u="none" strike="noStrike" kern="1200" cap="none" spc="0" normalizeH="0" baseline="0" noProof="0" dirty="0">
                <a:ln>
                  <a:noFill/>
                </a:ln>
                <a:gradFill>
                  <a:gsLst>
                    <a:gs pos="0">
                      <a:srgbClr val="FFFFFF"/>
                    </a:gs>
                    <a:gs pos="100000">
                      <a:srgbClr val="FFFFFF"/>
                    </a:gs>
                  </a:gsLst>
                  <a:lin ang="5400000" scaled="1"/>
                </a:gradFill>
                <a:effectLst/>
                <a:uLnTx/>
                <a:uFillTx/>
                <a:latin typeface="Meiryo" panose="020B0604030504040204" pitchFamily="34" charset="-128"/>
                <a:ea typeface="Meiryo" panose="020B0604030504040204" pitchFamily="34" charset="-128"/>
                <a:cs typeface="+mn-cs"/>
              </a:rPr>
              <a:t>サービス概要</a:t>
            </a:r>
          </a:p>
        </p:txBody>
      </p:sp>
      <p:sp>
        <p:nvSpPr>
          <p:cNvPr id="58" name="正方形/長方形 57">
            <a:extLst>
              <a:ext uri="{FF2B5EF4-FFF2-40B4-BE49-F238E27FC236}">
                <a16:creationId xmlns:a16="http://schemas.microsoft.com/office/drawing/2014/main" id="{89092AE6-C005-40E4-820D-0B3B11566313}"/>
              </a:ext>
            </a:extLst>
          </p:cNvPr>
          <p:cNvSpPr/>
          <p:nvPr/>
        </p:nvSpPr>
        <p:spPr>
          <a:xfrm>
            <a:off x="5626146" y="1825562"/>
            <a:ext cx="6261055" cy="294387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square" lIns="48000" tIns="48000" rIns="48000" bIns="48000" rtlCol="0" anchor="t" anchorCtr="0">
            <a:spAutoFit/>
          </a:bodyPr>
          <a:lstStyle/>
          <a:p>
            <a:pPr marL="191983" marR="0" lvl="0" indent="-191983" algn="l" defTabSz="609576"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ja-JP" altLang="en-US" sz="1600" b="0" i="0" u="none" strike="noStrike" kern="1200" cap="none" spc="0" normalizeH="0" baseline="0" noProof="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コード署名証明書のパブリックキーとプライベートキーを管理し、コード署名ライフサイクルを一元管理</a:t>
            </a:r>
            <a:endParaRPr kumimoji="0" lang="en-US" altLang="ja-JP" sz="16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endParaRPr>
          </a:p>
          <a:p>
            <a:pPr marL="191983" marR="0" lvl="0" indent="-191983" algn="l" defTabSz="609576"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 altLang="ja-JP" sz="16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AWS CloudTrail </a:t>
            </a:r>
            <a:r>
              <a:rPr kumimoji="0" lang="ja-JP" altLang="en-US" sz="1600" b="0" i="0" u="none" strike="noStrike" kern="1200" cap="none" spc="0" normalizeH="0" baseline="0" noProof="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との統合により、誰がコード署名を生成しているかをトラックし、コンプライアンス要件を満たすことが可能</a:t>
            </a:r>
          </a:p>
          <a:p>
            <a:pPr marL="191983" marR="0" lvl="0" indent="-191983" algn="l" defTabSz="609576"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ja-JP" altLang="en-US" sz="1600" b="0" i="0" u="none" strike="noStrike" kern="1200" cap="none" spc="0" normalizeH="0" baseline="0" noProof="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連携している</a:t>
            </a:r>
            <a:r>
              <a:rPr kumimoji="0" lang="en-US" altLang="ja-JP" sz="16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 AWS </a:t>
            </a:r>
            <a:r>
              <a:rPr kumimoji="0" lang="ja-JP" altLang="en-US" sz="1600" b="0" i="0" u="none" strike="noStrike" kern="1200" cap="none" spc="0" normalizeH="0" baseline="0" noProof="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サービス</a:t>
            </a:r>
          </a:p>
          <a:p>
            <a:pPr marL="742950" marR="0" lvl="1" indent="-285750" algn="l" defTabSz="609576" rtl="0" eaLnBrk="1" fontAlgn="auto" latinLnBrk="0" hangingPunct="1">
              <a:lnSpc>
                <a:spcPct val="100000"/>
              </a:lnSpc>
              <a:spcBef>
                <a:spcPts val="600"/>
              </a:spcBef>
              <a:spcAft>
                <a:spcPts val="0"/>
              </a:spcAft>
              <a:buClrTx/>
              <a:buSzTx/>
              <a:buFont typeface="Wingdings" pitchFamily="2" charset="2"/>
              <a:buChar char="ü"/>
              <a:tabLst/>
              <a:defRPr/>
            </a:pPr>
            <a:r>
              <a:rPr kumimoji="0" lang="en-US" altLang="ja-JP" sz="14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AWS Lambda</a:t>
            </a:r>
          </a:p>
          <a:p>
            <a:pPr marL="742950" marR="0" lvl="1" indent="-285750" algn="l" defTabSz="609576" rtl="0" eaLnBrk="1" fontAlgn="auto" latinLnBrk="0" hangingPunct="1">
              <a:lnSpc>
                <a:spcPct val="100000"/>
              </a:lnSpc>
              <a:spcBef>
                <a:spcPts val="600"/>
              </a:spcBef>
              <a:spcAft>
                <a:spcPts val="0"/>
              </a:spcAft>
              <a:buClrTx/>
              <a:buSzTx/>
              <a:buFont typeface="Wingdings" pitchFamily="2" charset="2"/>
              <a:buChar char="ü"/>
              <a:tabLst/>
              <a:defRPr/>
            </a:pPr>
            <a:r>
              <a:rPr kumimoji="0" lang="en-US" altLang="ja-JP" sz="14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Amazon </a:t>
            </a:r>
            <a:r>
              <a:rPr kumimoji="0" lang="en-US" altLang="ja-JP" sz="1400" b="0" i="0" u="none" strike="noStrike" kern="1200" cap="none" spc="0" normalizeH="0" baseline="0" noProof="0" dirty="0" err="1">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FreeRTOS</a:t>
            </a:r>
            <a:r>
              <a:rPr kumimoji="0" lang="en-US" altLang="ja-JP" sz="14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 and AWS IoT Device Management</a:t>
            </a:r>
          </a:p>
          <a:p>
            <a:pPr marL="742950" marR="0" lvl="1" indent="-285750" algn="l" defTabSz="609576" rtl="0" eaLnBrk="1" fontAlgn="auto" latinLnBrk="0" hangingPunct="1">
              <a:lnSpc>
                <a:spcPct val="100000"/>
              </a:lnSpc>
              <a:spcBef>
                <a:spcPts val="600"/>
              </a:spcBef>
              <a:spcAft>
                <a:spcPts val="0"/>
              </a:spcAft>
              <a:buClrTx/>
              <a:buSzTx/>
              <a:buFont typeface="Wingdings" pitchFamily="2" charset="2"/>
              <a:buChar char="ü"/>
              <a:tabLst/>
              <a:defRPr/>
            </a:pPr>
            <a:r>
              <a:rPr kumimoji="0" lang="en-US" altLang="ja-JP" sz="14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Amazon Elastic Container Registry (Amazon ECR)</a:t>
            </a:r>
          </a:p>
          <a:p>
            <a:pPr marL="742950" marR="0" lvl="1" indent="-285750" algn="l" defTabSz="609576" rtl="0" eaLnBrk="1" fontAlgn="auto" latinLnBrk="0" hangingPunct="1">
              <a:lnSpc>
                <a:spcPct val="100000"/>
              </a:lnSpc>
              <a:spcBef>
                <a:spcPts val="600"/>
              </a:spcBef>
              <a:spcAft>
                <a:spcPts val="0"/>
              </a:spcAft>
              <a:buClrTx/>
              <a:buSzTx/>
              <a:buFont typeface="Wingdings" pitchFamily="2" charset="2"/>
              <a:buChar char="ü"/>
              <a:tabLst/>
              <a:defRPr/>
            </a:pPr>
            <a:r>
              <a:rPr kumimoji="0" lang="en-US" altLang="ja-JP" sz="14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Amazon Elastic Kubernetes Service (Amazon EKS)</a:t>
            </a:r>
          </a:p>
          <a:p>
            <a:pPr marL="742950" marR="0" lvl="1" indent="-285750" algn="l" defTabSz="609576" rtl="0" eaLnBrk="1" fontAlgn="auto" latinLnBrk="0" hangingPunct="1">
              <a:lnSpc>
                <a:spcPct val="100000"/>
              </a:lnSpc>
              <a:spcBef>
                <a:spcPts val="600"/>
              </a:spcBef>
              <a:spcAft>
                <a:spcPts val="0"/>
              </a:spcAft>
              <a:buClrTx/>
              <a:buSzTx/>
              <a:buFont typeface="Wingdings" pitchFamily="2" charset="2"/>
              <a:buChar char="ü"/>
              <a:tabLst/>
              <a:defRPr/>
            </a:pPr>
            <a:r>
              <a:rPr kumimoji="0" lang="en-US" altLang="ja-JP" sz="14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AWS Certificate Manager (ACM)</a:t>
            </a:r>
          </a:p>
        </p:txBody>
      </p:sp>
      <p:cxnSp>
        <p:nvCxnSpPr>
          <p:cNvPr id="59" name="直線コネクタ 58">
            <a:extLst>
              <a:ext uri="{FF2B5EF4-FFF2-40B4-BE49-F238E27FC236}">
                <a16:creationId xmlns:a16="http://schemas.microsoft.com/office/drawing/2014/main" id="{1DCEE0F4-83F2-43E3-AF4B-7C2659E56095}"/>
              </a:ext>
            </a:extLst>
          </p:cNvPr>
          <p:cNvCxnSpPr/>
          <p:nvPr/>
        </p:nvCxnSpPr>
        <p:spPr>
          <a:xfrm flipH="1">
            <a:off x="547200" y="4811991"/>
            <a:ext cx="4780800" cy="0"/>
          </a:xfrm>
          <a:prstGeom prst="line">
            <a:avLst/>
          </a:prstGeom>
          <a:ln w="38100">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60" name="正方形/長方形 59">
            <a:extLst>
              <a:ext uri="{FF2B5EF4-FFF2-40B4-BE49-F238E27FC236}">
                <a16:creationId xmlns:a16="http://schemas.microsoft.com/office/drawing/2014/main" id="{DAA26083-B29C-4446-9D08-A076B7F1D624}"/>
              </a:ext>
            </a:extLst>
          </p:cNvPr>
          <p:cNvSpPr/>
          <p:nvPr/>
        </p:nvSpPr>
        <p:spPr>
          <a:xfrm>
            <a:off x="470644" y="4961694"/>
            <a:ext cx="4933911" cy="712491"/>
          </a:xfrm>
          <a:prstGeom prst="rect">
            <a:avLst/>
          </a:prstGeom>
          <a:noFill/>
          <a:ln w="12700">
            <a:noFill/>
          </a:ln>
          <a:effectLst/>
        </p:spPr>
        <p:style>
          <a:lnRef idx="1">
            <a:schemeClr val="accent1"/>
          </a:lnRef>
          <a:fillRef idx="3">
            <a:schemeClr val="accent1"/>
          </a:fillRef>
          <a:effectRef idx="2">
            <a:schemeClr val="accent1"/>
          </a:effectRef>
          <a:fontRef idx="minor">
            <a:schemeClr val="lt1"/>
          </a:fontRef>
        </p:style>
        <p:txBody>
          <a:bodyPr wrap="square" lIns="48000" tIns="48000" rIns="48000" bIns="48000" rtlCol="0" anchor="t" anchorCtr="0">
            <a:spAutoFit/>
          </a:body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0" lang="ja-JP" altLang="en-US" sz="2000" b="0" i="0" u="none" strike="noStrike" kern="1200" cap="none" spc="0" normalizeH="0" baseline="0" noProof="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コードの信頼性と整合性を確保するためのフルマネージド型のコード署名サービス</a:t>
            </a:r>
          </a:p>
        </p:txBody>
      </p:sp>
      <p:sp>
        <p:nvSpPr>
          <p:cNvPr id="61" name="正方形/長方形 60">
            <a:extLst>
              <a:ext uri="{FF2B5EF4-FFF2-40B4-BE49-F238E27FC236}">
                <a16:creationId xmlns:a16="http://schemas.microsoft.com/office/drawing/2014/main" id="{2557BC9E-B9AE-4281-B466-438A7BFEE772}"/>
              </a:ext>
            </a:extLst>
          </p:cNvPr>
          <p:cNvSpPr/>
          <p:nvPr/>
        </p:nvSpPr>
        <p:spPr>
          <a:xfrm>
            <a:off x="547200" y="4230040"/>
            <a:ext cx="4780800" cy="512496"/>
          </a:xfrm>
          <a:prstGeom prst="rect">
            <a:avLst/>
          </a:prstGeom>
          <a:ln>
            <a:noFill/>
          </a:ln>
        </p:spPr>
        <p:txBody>
          <a:bodyPr wrap="square" lIns="192000" tIns="48000" rIns="48000" bIns="48000" anchor="ctr" anchorCtr="0">
            <a:noAutofit/>
          </a:body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0" lang="en-US" altLang="ja-JP" sz="2400" b="1"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AWS Signer</a:t>
            </a:r>
          </a:p>
        </p:txBody>
      </p:sp>
      <p:sp>
        <p:nvSpPr>
          <p:cNvPr id="2" name="タイトル 1">
            <a:extLst>
              <a:ext uri="{FF2B5EF4-FFF2-40B4-BE49-F238E27FC236}">
                <a16:creationId xmlns:a16="http://schemas.microsoft.com/office/drawing/2014/main" id="{44EBB439-32E8-894D-B601-F4BC73167053}"/>
              </a:ext>
            </a:extLst>
          </p:cNvPr>
          <p:cNvSpPr>
            <a:spLocks noGrp="1"/>
          </p:cNvSpPr>
          <p:nvPr>
            <p:ph type="title"/>
          </p:nvPr>
        </p:nvSpPr>
        <p:spPr>
          <a:xfrm>
            <a:off x="466225" y="180668"/>
            <a:ext cx="11259550" cy="727655"/>
          </a:xfrm>
        </p:spPr>
        <p:txBody>
          <a:bodyPr vert="horz" lIns="91440" tIns="45720" rIns="91440" bIns="45720" rtlCol="0" anchor="t">
            <a:noAutofit/>
          </a:bodyPr>
          <a:lstStyle/>
          <a:p>
            <a:r>
              <a:rPr lang="ja-JP" altLang="en-US" sz="2800" b="0"/>
              <a:t>参考：</a:t>
            </a:r>
            <a:r>
              <a:rPr lang="en-US" altLang="ja-JP" sz="2800" b="0" dirty="0"/>
              <a:t>AWS Signer </a:t>
            </a:r>
            <a:r>
              <a:rPr lang="ja-JP" altLang="en-US" sz="2800" b="0"/>
              <a:t>概要</a:t>
            </a:r>
          </a:p>
        </p:txBody>
      </p:sp>
      <p:sp>
        <p:nvSpPr>
          <p:cNvPr id="4" name="テキスト ボックス 3">
            <a:extLst>
              <a:ext uri="{FF2B5EF4-FFF2-40B4-BE49-F238E27FC236}">
                <a16:creationId xmlns:a16="http://schemas.microsoft.com/office/drawing/2014/main" id="{4C887FA4-061D-FCC7-2F8B-AAB6204E212E}"/>
              </a:ext>
            </a:extLst>
          </p:cNvPr>
          <p:cNvSpPr txBox="1"/>
          <p:nvPr/>
        </p:nvSpPr>
        <p:spPr>
          <a:xfrm>
            <a:off x="10607211" y="0"/>
            <a:ext cx="1584789" cy="369332"/>
          </a:xfrm>
          <a:prstGeom prst="rect">
            <a:avLst/>
          </a:prstGeom>
          <a:no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800" b="0" i="0" u="none" strike="noStrike" kern="1200" cap="none" spc="0" normalizeH="0" baseline="0" noProof="0" dirty="0">
                <a:ln>
                  <a:noFill/>
                </a:ln>
                <a:solidFill>
                  <a:srgbClr val="FFFFFF">
                    <a:lumMod val="50000"/>
                  </a:srgbClr>
                </a:solidFill>
                <a:effectLst/>
                <a:uLnTx/>
                <a:uFillTx/>
                <a:latin typeface="Meiryo" panose="020B0604030504040204" pitchFamily="34" charset="-128"/>
                <a:ea typeface="Meiryo" panose="020B0604030504040204" pitchFamily="34" charset="-128"/>
                <a:cs typeface="+mn-cs"/>
              </a:rPr>
              <a:t>SEC06-BP06</a:t>
            </a:r>
            <a:endParaRPr kumimoji="0" lang="ja-JP" altLang="en-US" sz="1800" b="0" i="0" u="none" strike="noStrike" kern="1200" cap="none" spc="0" normalizeH="0" baseline="0" noProof="0">
              <a:ln>
                <a:noFill/>
              </a:ln>
              <a:solidFill>
                <a:srgbClr val="FFFFFF">
                  <a:lumMod val="50000"/>
                </a:srgbClr>
              </a:solidFill>
              <a:effectLst/>
              <a:uLnTx/>
              <a:uFillTx/>
              <a:latin typeface="Meiryo" panose="020B0604030504040204" pitchFamily="34" charset="-128"/>
              <a:ea typeface="Meiryo" panose="020B0604030504040204" pitchFamily="34" charset="-128"/>
              <a:cs typeface="+mn-cs"/>
            </a:endParaRPr>
          </a:p>
        </p:txBody>
      </p:sp>
    </p:spTree>
    <p:extLst>
      <p:ext uri="{BB962C8B-B14F-4D97-AF65-F5344CB8AC3E}">
        <p14:creationId xmlns:p14="http://schemas.microsoft.com/office/powerpoint/2010/main" val="409029901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F4C6E04-3C4B-BF75-CF84-0ED088126CBE}"/>
              </a:ext>
            </a:extLst>
          </p:cNvPr>
          <p:cNvSpPr>
            <a:spLocks noGrp="1"/>
          </p:cNvSpPr>
          <p:nvPr>
            <p:ph type="title"/>
          </p:nvPr>
        </p:nvSpPr>
        <p:spPr/>
        <p:txBody>
          <a:bodyPr/>
          <a:lstStyle/>
          <a:p>
            <a:r>
              <a:rPr lang="en-JP" sz="4000" dirty="0">
                <a:latin typeface="Meiryo" panose="020B0604030504040204" pitchFamily="34" charset="-128"/>
                <a:ea typeface="Meiryo" panose="020B0604030504040204" pitchFamily="34" charset="-128"/>
              </a:rPr>
              <a:t>データ保護</a:t>
            </a:r>
            <a:br>
              <a:rPr lang="en-JP" sz="4000" dirty="0">
                <a:latin typeface="Meiryo" panose="020B0604030504040204" pitchFamily="34" charset="-128"/>
                <a:ea typeface="Meiryo" panose="020B0604030504040204" pitchFamily="34" charset="-128"/>
              </a:rPr>
            </a:br>
            <a:r>
              <a:rPr lang="en-JP" sz="2800" dirty="0">
                <a:latin typeface="Meiryo" panose="020B0604030504040204" pitchFamily="34" charset="-128"/>
                <a:ea typeface="Meiryo" panose="020B0604030504040204" pitchFamily="34" charset="-128"/>
              </a:rPr>
              <a:t>7. データ分類</a:t>
            </a:r>
            <a:br>
              <a:rPr lang="en-JP" sz="2800" dirty="0">
                <a:latin typeface="Meiryo" panose="020B0604030504040204" pitchFamily="34" charset="-128"/>
                <a:ea typeface="Meiryo" panose="020B0604030504040204" pitchFamily="34" charset="-128"/>
              </a:rPr>
            </a:br>
            <a:r>
              <a:rPr lang="en-JP" sz="2800" dirty="0">
                <a:latin typeface="Meiryo" panose="020B0604030504040204" pitchFamily="34" charset="-128"/>
                <a:ea typeface="Meiryo" panose="020B0604030504040204" pitchFamily="34" charset="-128"/>
              </a:rPr>
              <a:t>8. 保管中のデータの保護</a:t>
            </a:r>
            <a:br>
              <a:rPr lang="en-JP" sz="2800" dirty="0">
                <a:latin typeface="Meiryo" panose="020B0604030504040204" pitchFamily="34" charset="-128"/>
                <a:ea typeface="Meiryo" panose="020B0604030504040204" pitchFamily="34" charset="-128"/>
              </a:rPr>
            </a:br>
            <a:r>
              <a:rPr lang="en-JP" sz="2800" dirty="0">
                <a:latin typeface="Meiryo" panose="020B0604030504040204" pitchFamily="34" charset="-128"/>
                <a:ea typeface="Meiryo" panose="020B0604030504040204" pitchFamily="34" charset="-128"/>
              </a:rPr>
              <a:t>9. 伝送中のデータの保護</a:t>
            </a:r>
            <a:endParaRPr lang="en-JP" sz="3600" dirty="0"/>
          </a:p>
        </p:txBody>
      </p:sp>
    </p:spTree>
    <p:extLst>
      <p:ext uri="{BB962C8B-B14F-4D97-AF65-F5344CB8AC3E}">
        <p14:creationId xmlns:p14="http://schemas.microsoft.com/office/powerpoint/2010/main" val="3532535264"/>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3A9AB1-3D94-7B91-2802-E3F651A3A27B}"/>
              </a:ext>
            </a:extLst>
          </p:cNvPr>
          <p:cNvSpPr>
            <a:spLocks noGrp="1"/>
          </p:cNvSpPr>
          <p:nvPr>
            <p:ph type="title"/>
          </p:nvPr>
        </p:nvSpPr>
        <p:spPr/>
        <p:txBody>
          <a:bodyPr/>
          <a:lstStyle/>
          <a:p>
            <a:r>
              <a:rPr lang="en-US" b="0" i="0" dirty="0" err="1">
                <a:solidFill>
                  <a:srgbClr val="16191F"/>
                </a:solidFill>
                <a:effectLst/>
                <a:latin typeface="Amazon Ember" panose="020B0603020204020204" pitchFamily="34" charset="0"/>
              </a:rPr>
              <a:t>データ保護</a:t>
            </a:r>
            <a:endParaRPr lang="en-JP" dirty="0"/>
          </a:p>
        </p:txBody>
      </p:sp>
      <p:sp>
        <p:nvSpPr>
          <p:cNvPr id="3" name="Text Placeholder 2">
            <a:extLst>
              <a:ext uri="{FF2B5EF4-FFF2-40B4-BE49-F238E27FC236}">
                <a16:creationId xmlns:a16="http://schemas.microsoft.com/office/drawing/2014/main" id="{0B5C4525-E703-6FAC-189E-1B5E6B30C92E}"/>
              </a:ext>
            </a:extLst>
          </p:cNvPr>
          <p:cNvSpPr>
            <a:spLocks noGrp="1"/>
          </p:cNvSpPr>
          <p:nvPr>
            <p:ph type="body" sz="quarter" idx="10"/>
          </p:nvPr>
        </p:nvSpPr>
        <p:spPr>
          <a:xfrm>
            <a:off x="457200" y="1371600"/>
            <a:ext cx="11258550" cy="4951562"/>
          </a:xfrm>
        </p:spPr>
        <p:txBody>
          <a:bodyPr/>
          <a:lstStyle/>
          <a:p>
            <a:r>
              <a:rPr lang="ja-JP" altLang="en-US" sz="1400" b="1">
                <a:solidFill>
                  <a:srgbClr val="16191F"/>
                </a:solidFill>
                <a:latin typeface="Amazon Ember" panose="020B0603020204020204" pitchFamily="34" charset="0"/>
              </a:rPr>
              <a:t>データ分類</a:t>
            </a:r>
            <a:endParaRPr lang="en-US" altLang="ja-JP" sz="1400" b="1" i="0" dirty="0">
              <a:solidFill>
                <a:srgbClr val="16191F"/>
              </a:solidFill>
              <a:effectLst/>
              <a:latin typeface="Amazon Ember" panose="020B0603020204020204" pitchFamily="34" charset="0"/>
            </a:endParaRPr>
          </a:p>
          <a:p>
            <a:r>
              <a:rPr lang="ja-JP" altLang="en-US" sz="1400"/>
              <a:t>重要度と機密性に基づいてデータを分類し、適切な保護と保持方法でデータを管理できているか確認します。</a:t>
            </a:r>
            <a:endParaRPr lang="en-JP" sz="1400" dirty="0"/>
          </a:p>
          <a:p>
            <a:pPr marL="285750" indent="-285750">
              <a:buFont typeface="Arial" panose="020B0604020202020204" pitchFamily="34" charset="0"/>
              <a:buChar char="•"/>
            </a:pPr>
            <a:r>
              <a:rPr lang="en-US" sz="1200" b="0" i="0" dirty="0">
                <a:solidFill>
                  <a:srgbClr val="16191F"/>
                </a:solidFill>
                <a:effectLst/>
                <a:latin typeface="Amazon Ember" panose="020B0603020204020204" pitchFamily="34" charset="0"/>
                <a:hlinkClick r:id="rId2" action="ppaction://hlinksldjump"/>
              </a:rPr>
              <a:t>SEC07-BP01 </a:t>
            </a:r>
            <a:r>
              <a:rPr lang="ja-JP" altLang="en-US" sz="1200" b="0" i="0">
                <a:solidFill>
                  <a:srgbClr val="16191F"/>
                </a:solidFill>
                <a:effectLst/>
                <a:latin typeface="Amazon Ember" panose="020B0603020204020204" pitchFamily="34" charset="0"/>
                <a:hlinkClick r:id="rId2" action="ppaction://hlinksldjump"/>
              </a:rPr>
              <a:t>ワークロード内のデータを特定する</a:t>
            </a:r>
            <a:endParaRPr lang="en-JP" altLang="ja-JP" sz="1200" b="0" i="0" dirty="0">
              <a:solidFill>
                <a:srgbClr val="16191F"/>
              </a:solidFill>
              <a:effectLst/>
              <a:latin typeface="Amazon Ember" panose="020B0603020204020204" pitchFamily="34" charset="0"/>
            </a:endParaRPr>
          </a:p>
          <a:p>
            <a:pPr marL="285750" indent="-285750">
              <a:buFont typeface="Arial" panose="020B0604020202020204" pitchFamily="34" charset="0"/>
              <a:buChar char="•"/>
            </a:pPr>
            <a:r>
              <a:rPr lang="en-US" sz="1200" b="0" i="0" dirty="0">
                <a:solidFill>
                  <a:srgbClr val="16191F"/>
                </a:solidFill>
                <a:effectLst/>
                <a:latin typeface="Amazon Ember" panose="020B0603020204020204" pitchFamily="34" charset="0"/>
                <a:hlinkClick r:id="rId3" action="ppaction://hlinksldjump"/>
              </a:rPr>
              <a:t>SEC07-BP02 </a:t>
            </a:r>
            <a:r>
              <a:rPr lang="ja-JP" altLang="en-US" sz="1200" b="0" i="0">
                <a:solidFill>
                  <a:srgbClr val="16191F"/>
                </a:solidFill>
                <a:effectLst/>
                <a:latin typeface="Amazon Ember" panose="020B0603020204020204" pitchFamily="34" charset="0"/>
                <a:hlinkClick r:id="rId3" action="ppaction://hlinksldjump"/>
              </a:rPr>
              <a:t>データ保護コントロールを定義する</a:t>
            </a:r>
            <a:endParaRPr lang="en-US" altLang="ja-JP" sz="1200" b="0" i="0" dirty="0">
              <a:solidFill>
                <a:srgbClr val="16191F"/>
              </a:solidFill>
              <a:effectLst/>
              <a:latin typeface="Amazon Ember" panose="020B0603020204020204" pitchFamily="34" charset="0"/>
            </a:endParaRPr>
          </a:p>
          <a:p>
            <a:pPr marL="285750" indent="-285750">
              <a:buFont typeface="Arial" panose="020B0604020202020204" pitchFamily="34" charset="0"/>
              <a:buChar char="•"/>
            </a:pPr>
            <a:r>
              <a:rPr lang="en-US" altLang="ja-JP" sz="1200" i="0" dirty="0">
                <a:solidFill>
                  <a:srgbClr val="16191F"/>
                </a:solidFill>
                <a:effectLst/>
                <a:latin typeface="Amazon Ember" panose="020B0603020204020204" pitchFamily="34" charset="0"/>
                <a:hlinkClick r:id="rId4" action="ppaction://hlinksldjump"/>
              </a:rPr>
              <a:t>SEC07-BP03 </a:t>
            </a:r>
            <a:r>
              <a:rPr lang="ja-JP" altLang="en-US" sz="1200" i="0">
                <a:solidFill>
                  <a:srgbClr val="16191F"/>
                </a:solidFill>
                <a:effectLst/>
                <a:latin typeface="Amazon Ember" panose="020B0603020204020204" pitchFamily="34" charset="0"/>
                <a:hlinkClick r:id="rId4" action="ppaction://hlinksldjump"/>
              </a:rPr>
              <a:t>識別および分類を自動化する</a:t>
            </a:r>
            <a:endParaRPr lang="en-US" altLang="ja-JP" sz="1200" dirty="0">
              <a:solidFill>
                <a:srgbClr val="16191F"/>
              </a:solidFill>
              <a:latin typeface="Amazon Ember" panose="020B0603020204020204" pitchFamily="34" charset="0"/>
            </a:endParaRPr>
          </a:p>
          <a:p>
            <a:pPr marL="285750" indent="-285750">
              <a:buFont typeface="Arial" panose="020B0604020202020204" pitchFamily="34" charset="0"/>
              <a:buChar char="•"/>
            </a:pPr>
            <a:r>
              <a:rPr lang="en-US" altLang="ja-JP" sz="1200" i="0" dirty="0">
                <a:solidFill>
                  <a:srgbClr val="16191F"/>
                </a:solidFill>
                <a:effectLst/>
                <a:latin typeface="Amazon Ember" panose="020B0603020204020204" pitchFamily="34" charset="0"/>
                <a:hlinkClick r:id="rId5" action="ppaction://hlinksldjump"/>
              </a:rPr>
              <a:t>SEC07-BP04 </a:t>
            </a:r>
            <a:r>
              <a:rPr lang="ja-JP" altLang="en-US" sz="1200" i="0">
                <a:solidFill>
                  <a:srgbClr val="16191F"/>
                </a:solidFill>
                <a:effectLst/>
                <a:latin typeface="Amazon Ember" panose="020B0603020204020204" pitchFamily="34" charset="0"/>
                <a:hlinkClick r:id="rId5" action="ppaction://hlinksldjump"/>
              </a:rPr>
              <a:t>データのライフサイクル管理を定義する</a:t>
            </a:r>
            <a:endParaRPr lang="en-US" altLang="ja-JP" sz="1200" i="0" dirty="0">
              <a:solidFill>
                <a:srgbClr val="16191F"/>
              </a:solidFill>
              <a:effectLst/>
              <a:latin typeface="Amazon Ember" panose="020B0603020204020204" pitchFamily="34" charset="0"/>
            </a:endParaRPr>
          </a:p>
          <a:p>
            <a:endParaRPr lang="en-US" sz="1400" dirty="0">
              <a:solidFill>
                <a:srgbClr val="16191F"/>
              </a:solidFill>
              <a:latin typeface="Amazon Ember" panose="020B0603020204020204" pitchFamily="34" charset="0"/>
            </a:endParaRPr>
          </a:p>
          <a:p>
            <a:r>
              <a:rPr lang="ja-JP" altLang="en-US" sz="1400" b="1"/>
              <a:t>保管中のデータの保護</a:t>
            </a:r>
            <a:endParaRPr lang="en-US" altLang="ja-JP" sz="1400" b="1" dirty="0"/>
          </a:p>
          <a:p>
            <a:r>
              <a:rPr lang="ja-JP" altLang="en-US" sz="1400"/>
              <a:t>保管中のデータに対して、暗号化と適切なアクセスコントロールが実装されているか確認します。</a:t>
            </a:r>
            <a:endParaRPr lang="en-JP" sz="1400" dirty="0"/>
          </a:p>
          <a:p>
            <a:pPr marL="285750" indent="-285750">
              <a:buFont typeface="Arial" panose="020B0604020202020204" pitchFamily="34" charset="0"/>
              <a:buChar char="•"/>
            </a:pPr>
            <a:r>
              <a:rPr lang="en-US" altLang="ja-JP" sz="1200" dirty="0">
                <a:solidFill>
                  <a:srgbClr val="16191F"/>
                </a:solidFill>
                <a:latin typeface="Amazon Ember" panose="020B0603020204020204" pitchFamily="34" charset="0"/>
                <a:hlinkClick r:id="rId6" action="ppaction://hlinksldjump"/>
              </a:rPr>
              <a:t>SEC08-BP01 </a:t>
            </a:r>
            <a:r>
              <a:rPr lang="ja-JP" altLang="en-US" sz="1200">
                <a:solidFill>
                  <a:srgbClr val="16191F"/>
                </a:solidFill>
                <a:latin typeface="Amazon Ember" panose="020B0603020204020204" pitchFamily="34" charset="0"/>
                <a:hlinkClick r:id="rId6" action="ppaction://hlinksldjump"/>
              </a:rPr>
              <a:t>安全なキー管理を実装する</a:t>
            </a:r>
            <a:endParaRPr lang="en-US" altLang="ja-JP" sz="1200" dirty="0">
              <a:solidFill>
                <a:srgbClr val="16191F"/>
              </a:solidFill>
              <a:latin typeface="Amazon Ember" panose="020B0603020204020204" pitchFamily="34" charset="0"/>
            </a:endParaRPr>
          </a:p>
          <a:p>
            <a:pPr marL="285750" indent="-285750">
              <a:buFont typeface="Arial" panose="020B0604020202020204" pitchFamily="34" charset="0"/>
              <a:buChar char="•"/>
            </a:pPr>
            <a:r>
              <a:rPr lang="en-US" altLang="ja-JP" sz="1200" dirty="0">
                <a:solidFill>
                  <a:srgbClr val="16191F"/>
                </a:solidFill>
                <a:latin typeface="Amazon Ember" panose="020B0603020204020204" pitchFamily="34" charset="0"/>
                <a:hlinkClick r:id="rId7" action="ppaction://hlinksldjump"/>
              </a:rPr>
              <a:t>SEC08-BP02 </a:t>
            </a:r>
            <a:r>
              <a:rPr lang="ja-JP" altLang="en-US" sz="1200">
                <a:solidFill>
                  <a:srgbClr val="16191F"/>
                </a:solidFill>
                <a:latin typeface="Amazon Ember" panose="020B0603020204020204" pitchFamily="34" charset="0"/>
                <a:hlinkClick r:id="rId7" action="ppaction://hlinksldjump"/>
              </a:rPr>
              <a:t>保管中に暗号化を適用する</a:t>
            </a:r>
            <a:endParaRPr lang="en-US" altLang="ja-JP" sz="1200" dirty="0">
              <a:solidFill>
                <a:srgbClr val="16191F"/>
              </a:solidFill>
              <a:latin typeface="Amazon Ember" panose="020B0603020204020204" pitchFamily="34" charset="0"/>
            </a:endParaRPr>
          </a:p>
          <a:p>
            <a:pPr marL="285750" indent="-285750">
              <a:buFont typeface="Arial" panose="020B0604020202020204" pitchFamily="34" charset="0"/>
              <a:buChar char="•"/>
            </a:pPr>
            <a:r>
              <a:rPr lang="en-US" altLang="ja-JP" sz="1200" dirty="0">
                <a:solidFill>
                  <a:srgbClr val="16191F"/>
                </a:solidFill>
                <a:latin typeface="Amazon Ember" panose="020B0603020204020204" pitchFamily="34" charset="0"/>
                <a:hlinkClick r:id="rId8" action="ppaction://hlinksldjump"/>
              </a:rPr>
              <a:t>SEC08-BP03 </a:t>
            </a:r>
            <a:r>
              <a:rPr lang="ja-JP" altLang="en-US" sz="1200">
                <a:solidFill>
                  <a:srgbClr val="16191F"/>
                </a:solidFill>
                <a:latin typeface="Amazon Ember" panose="020B0603020204020204" pitchFamily="34" charset="0"/>
                <a:hlinkClick r:id="rId8" action="ppaction://hlinksldjump"/>
              </a:rPr>
              <a:t>保管時のデータの保護を自動化する</a:t>
            </a:r>
            <a:endParaRPr lang="en-US" altLang="ja-JP" sz="1200" dirty="0">
              <a:solidFill>
                <a:srgbClr val="16191F"/>
              </a:solidFill>
              <a:latin typeface="Amazon Ember" panose="020B0603020204020204" pitchFamily="34" charset="0"/>
            </a:endParaRPr>
          </a:p>
          <a:p>
            <a:pPr marL="285750" indent="-285750">
              <a:buFont typeface="Arial" panose="020B0604020202020204" pitchFamily="34" charset="0"/>
              <a:buChar char="•"/>
            </a:pPr>
            <a:r>
              <a:rPr lang="en-US" altLang="ja-JP" sz="1200" dirty="0">
                <a:solidFill>
                  <a:srgbClr val="16191F"/>
                </a:solidFill>
                <a:latin typeface="Amazon Ember" panose="020B0603020204020204" pitchFamily="34" charset="0"/>
                <a:hlinkClick r:id="rId9" action="ppaction://hlinksldjump"/>
              </a:rPr>
              <a:t>SEC08-BP04 </a:t>
            </a:r>
            <a:r>
              <a:rPr lang="ja-JP" altLang="en-US" sz="1200">
                <a:solidFill>
                  <a:srgbClr val="16191F"/>
                </a:solidFill>
                <a:latin typeface="Amazon Ember" panose="020B0603020204020204" pitchFamily="34" charset="0"/>
                <a:hlinkClick r:id="rId9" action="ppaction://hlinksldjump"/>
              </a:rPr>
              <a:t>アクセスコントロールを適用する</a:t>
            </a:r>
            <a:endParaRPr lang="en-US" altLang="ja-JP" sz="1200" dirty="0">
              <a:solidFill>
                <a:srgbClr val="16191F"/>
              </a:solidFill>
              <a:latin typeface="Amazon Ember" panose="020B0603020204020204" pitchFamily="34" charset="0"/>
            </a:endParaRPr>
          </a:p>
          <a:p>
            <a:pPr marL="285750" indent="-285750">
              <a:buFont typeface="Arial" panose="020B0604020202020204" pitchFamily="34" charset="0"/>
              <a:buChar char="•"/>
            </a:pPr>
            <a:r>
              <a:rPr lang="en-US" altLang="ja-JP" sz="1200" dirty="0">
                <a:solidFill>
                  <a:srgbClr val="16191F"/>
                </a:solidFill>
                <a:latin typeface="Amazon Ember" panose="020B0603020204020204" pitchFamily="34" charset="0"/>
                <a:hlinkClick r:id="rId10" action="ppaction://hlinksldjump"/>
              </a:rPr>
              <a:t>SEC08-BP05 </a:t>
            </a:r>
            <a:r>
              <a:rPr lang="ja-JP" altLang="en-US" sz="1200">
                <a:solidFill>
                  <a:srgbClr val="16191F"/>
                </a:solidFill>
                <a:latin typeface="Amazon Ember" panose="020B0603020204020204" pitchFamily="34" charset="0"/>
                <a:hlinkClick r:id="rId10" action="ppaction://hlinksldjump"/>
              </a:rPr>
              <a:t>人をデータから遠ざけるメカニズムを使用する</a:t>
            </a:r>
            <a:endParaRPr lang="en-US" altLang="ja-JP" sz="1200" dirty="0">
              <a:solidFill>
                <a:srgbClr val="16191F"/>
              </a:solidFill>
              <a:latin typeface="Amazon Ember" panose="020B0603020204020204" pitchFamily="34" charset="0"/>
            </a:endParaRPr>
          </a:p>
          <a:p>
            <a:endParaRPr lang="en-JP" sz="1200" dirty="0">
              <a:solidFill>
                <a:srgbClr val="16191F"/>
              </a:solidFill>
              <a:latin typeface="Amazon Ember" panose="020B0603020204020204" pitchFamily="34" charset="0"/>
            </a:endParaRPr>
          </a:p>
          <a:p>
            <a:r>
              <a:rPr lang="ja-JP" altLang="en-US" sz="1400" b="1"/>
              <a:t>伝送中のデータの保護</a:t>
            </a:r>
            <a:endParaRPr lang="en-US" altLang="ja-JP" sz="1400" b="1" dirty="0"/>
          </a:p>
          <a:p>
            <a:r>
              <a:rPr lang="ja-JP" altLang="en-US" sz="1400"/>
              <a:t>伝送中のデータに適切なレベルの保護を提供し、データの機密性と整合性を守れているか確認します。</a:t>
            </a:r>
            <a:endParaRPr lang="en-JP" altLang="ja-JP" sz="1400" dirty="0"/>
          </a:p>
          <a:p>
            <a:pPr marL="285750" indent="-285750">
              <a:buFont typeface="Arial" panose="020B0604020202020204" pitchFamily="34" charset="0"/>
              <a:buChar char="•"/>
            </a:pPr>
            <a:r>
              <a:rPr lang="en-US" altLang="ja-JP" sz="1200" dirty="0">
                <a:solidFill>
                  <a:srgbClr val="16191F"/>
                </a:solidFill>
                <a:latin typeface="Amazon Ember" panose="020B0603020204020204" pitchFamily="34" charset="0"/>
                <a:hlinkClick r:id="rId11" action="ppaction://hlinksldjump"/>
              </a:rPr>
              <a:t>SEC09-BP01 </a:t>
            </a:r>
            <a:r>
              <a:rPr lang="ja-JP" altLang="en-US" sz="1200">
                <a:solidFill>
                  <a:srgbClr val="16191F"/>
                </a:solidFill>
                <a:latin typeface="Amazon Ember" panose="020B0603020204020204" pitchFamily="34" charset="0"/>
                <a:hlinkClick r:id="rId11" action="ppaction://hlinksldjump"/>
              </a:rPr>
              <a:t>安全な鍵および証明書管理を実装する</a:t>
            </a:r>
            <a:endParaRPr lang="en-US" altLang="ja-JP" sz="1200" dirty="0">
              <a:solidFill>
                <a:srgbClr val="16191F"/>
              </a:solidFill>
              <a:latin typeface="Amazon Ember" panose="020B0603020204020204" pitchFamily="34" charset="0"/>
            </a:endParaRPr>
          </a:p>
          <a:p>
            <a:pPr marL="285750" indent="-285750">
              <a:buFont typeface="Arial" panose="020B0604020202020204" pitchFamily="34" charset="0"/>
              <a:buChar char="•"/>
            </a:pPr>
            <a:r>
              <a:rPr lang="en-US" altLang="ja-JP" sz="1200" dirty="0">
                <a:solidFill>
                  <a:srgbClr val="16191F"/>
                </a:solidFill>
                <a:latin typeface="Amazon Ember" panose="020B0603020204020204" pitchFamily="34" charset="0"/>
                <a:hlinkClick r:id="rId12" action="ppaction://hlinksldjump"/>
              </a:rPr>
              <a:t>SEC09-BP02 </a:t>
            </a:r>
            <a:r>
              <a:rPr lang="ja-JP" altLang="en-US" sz="1200">
                <a:solidFill>
                  <a:srgbClr val="16191F"/>
                </a:solidFill>
                <a:latin typeface="Amazon Ember" panose="020B0603020204020204" pitchFamily="34" charset="0"/>
                <a:hlinkClick r:id="rId12" action="ppaction://hlinksldjump"/>
              </a:rPr>
              <a:t>伝送中に暗号化を適用する</a:t>
            </a:r>
            <a:endParaRPr lang="en-US" altLang="ja-JP" sz="1200" dirty="0">
              <a:solidFill>
                <a:srgbClr val="16191F"/>
              </a:solidFill>
              <a:latin typeface="Amazon Ember" panose="020B0603020204020204" pitchFamily="34" charset="0"/>
            </a:endParaRPr>
          </a:p>
          <a:p>
            <a:pPr marL="285750" indent="-285750">
              <a:buFont typeface="Arial" panose="020B0604020202020204" pitchFamily="34" charset="0"/>
              <a:buChar char="•"/>
            </a:pPr>
            <a:r>
              <a:rPr lang="en-US" altLang="ja-JP" sz="1200" dirty="0">
                <a:solidFill>
                  <a:srgbClr val="16191F"/>
                </a:solidFill>
                <a:latin typeface="Amazon Ember" panose="020B0603020204020204" pitchFamily="34" charset="0"/>
                <a:hlinkClick r:id="rId13" action="ppaction://hlinksldjump"/>
              </a:rPr>
              <a:t>SEC09-BP03 </a:t>
            </a:r>
            <a:r>
              <a:rPr lang="ja-JP" altLang="en-US" sz="1200">
                <a:solidFill>
                  <a:srgbClr val="16191F"/>
                </a:solidFill>
                <a:latin typeface="Amazon Ember" panose="020B0603020204020204" pitchFamily="34" charset="0"/>
                <a:hlinkClick r:id="rId13" action="ppaction://hlinksldjump"/>
              </a:rPr>
              <a:t>意図しないデータアクセスの検出を自動化する</a:t>
            </a:r>
            <a:endParaRPr lang="en-US" altLang="ja-JP" sz="1200" dirty="0">
              <a:solidFill>
                <a:srgbClr val="16191F"/>
              </a:solidFill>
              <a:latin typeface="Amazon Ember" panose="020B0603020204020204" pitchFamily="34" charset="0"/>
            </a:endParaRPr>
          </a:p>
          <a:p>
            <a:pPr marL="285750" indent="-285750">
              <a:buFont typeface="Arial" panose="020B0604020202020204" pitchFamily="34" charset="0"/>
              <a:buChar char="•"/>
            </a:pPr>
            <a:r>
              <a:rPr lang="en-US" altLang="ja-JP" sz="1200" dirty="0">
                <a:solidFill>
                  <a:srgbClr val="16191F"/>
                </a:solidFill>
                <a:latin typeface="Amazon Ember" panose="020B0603020204020204" pitchFamily="34" charset="0"/>
                <a:hlinkClick r:id="rId14" action="ppaction://hlinksldjump"/>
              </a:rPr>
              <a:t>SEC09-BP04 </a:t>
            </a:r>
            <a:r>
              <a:rPr lang="ja-JP" altLang="en-US" sz="1200">
                <a:solidFill>
                  <a:srgbClr val="16191F"/>
                </a:solidFill>
                <a:latin typeface="Amazon Ember" panose="020B0603020204020204" pitchFamily="34" charset="0"/>
                <a:hlinkClick r:id="rId14" action="ppaction://hlinksldjump"/>
              </a:rPr>
              <a:t>ネットワーク通信を認証する</a:t>
            </a:r>
            <a:endParaRPr lang="en-JP" altLang="ja-JP" sz="1200" dirty="0">
              <a:solidFill>
                <a:srgbClr val="16191F"/>
              </a:solidFill>
              <a:latin typeface="Amazon Ember" panose="020B0603020204020204" pitchFamily="34" charset="0"/>
            </a:endParaRPr>
          </a:p>
        </p:txBody>
      </p:sp>
    </p:spTree>
    <p:extLst>
      <p:ext uri="{BB962C8B-B14F-4D97-AF65-F5344CB8AC3E}">
        <p14:creationId xmlns:p14="http://schemas.microsoft.com/office/powerpoint/2010/main" val="878930755"/>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正方形/長方形 32">
            <a:extLst>
              <a:ext uri="{FF2B5EF4-FFF2-40B4-BE49-F238E27FC236}">
                <a16:creationId xmlns:a16="http://schemas.microsoft.com/office/drawing/2014/main" id="{7BE29A99-764C-4F00-8FE2-25EC0434AB0E}"/>
              </a:ext>
            </a:extLst>
          </p:cNvPr>
          <p:cNvSpPr/>
          <p:nvPr/>
        </p:nvSpPr>
        <p:spPr>
          <a:xfrm>
            <a:off x="336000" y="1893000"/>
            <a:ext cx="1824000" cy="960000"/>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ct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1" lang="ja-JP" altLang="en-US" sz="2333" b="0" i="0" u="none" strike="noStrike" kern="1200" cap="none" spc="0" normalizeH="0" baseline="0" noProof="0" dirty="0">
                <a:ln>
                  <a:noFill/>
                </a:ln>
                <a:gradFill>
                  <a:gsLst>
                    <a:gs pos="0">
                      <a:srgbClr val="FFFFFF"/>
                    </a:gs>
                    <a:gs pos="100000">
                      <a:srgbClr val="FFFFFF"/>
                    </a:gs>
                  </a:gsLst>
                  <a:lin ang="5400000" scaled="1"/>
                </a:gradFill>
                <a:effectLst/>
                <a:uLnTx/>
                <a:uFillTx/>
                <a:latin typeface="Meiryo" panose="020B0604030504040204" pitchFamily="34" charset="-128"/>
                <a:ea typeface="Meiryo" panose="020B0604030504040204" pitchFamily="34" charset="-128"/>
                <a:cs typeface="+mn-cs"/>
              </a:rPr>
              <a:t>指示的統制</a:t>
            </a:r>
          </a:p>
        </p:txBody>
      </p:sp>
      <p:sp>
        <p:nvSpPr>
          <p:cNvPr id="13" name="正方形/長方形 12">
            <a:extLst>
              <a:ext uri="{FF2B5EF4-FFF2-40B4-BE49-F238E27FC236}">
                <a16:creationId xmlns:a16="http://schemas.microsoft.com/office/drawing/2014/main" id="{7BE29A99-764C-4F00-8FE2-25EC0434AB0E}"/>
              </a:ext>
            </a:extLst>
          </p:cNvPr>
          <p:cNvSpPr/>
          <p:nvPr/>
        </p:nvSpPr>
        <p:spPr>
          <a:xfrm>
            <a:off x="2245302" y="1893000"/>
            <a:ext cx="2496000" cy="960000"/>
          </a:xfrm>
          <a:prstGeom prst="rect">
            <a:avLst/>
          </a:prstGeom>
          <a:solidFill>
            <a:schemeClr val="bg1"/>
          </a:solidFill>
          <a:ln>
            <a:solidFill>
              <a:schemeClr val="tx1">
                <a:lumMod val="50000"/>
              </a:schemeClr>
            </a:solid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ctr"/>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1" lang="ja-JP" altLang="en-US" sz="1667"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ガイド作成、プロセス整備、社内教育　等</a:t>
            </a:r>
          </a:p>
        </p:txBody>
      </p:sp>
      <p:sp>
        <p:nvSpPr>
          <p:cNvPr id="14" name="正方形/長方形 13">
            <a:extLst>
              <a:ext uri="{FF2B5EF4-FFF2-40B4-BE49-F238E27FC236}">
                <a16:creationId xmlns:a16="http://schemas.microsoft.com/office/drawing/2014/main" id="{7BE29A99-764C-4F00-8FE2-25EC0434AB0E}"/>
              </a:ext>
            </a:extLst>
          </p:cNvPr>
          <p:cNvSpPr/>
          <p:nvPr/>
        </p:nvSpPr>
        <p:spPr>
          <a:xfrm>
            <a:off x="336000" y="3045000"/>
            <a:ext cx="1824000" cy="960000"/>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ct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1" lang="ja-JP" altLang="en-US" sz="2333" b="0" i="0" u="none" strike="noStrike" kern="1200" cap="none" spc="0" normalizeH="0" baseline="0" noProof="0" dirty="0">
                <a:ln>
                  <a:noFill/>
                </a:ln>
                <a:gradFill>
                  <a:gsLst>
                    <a:gs pos="0">
                      <a:srgbClr val="FFFFFF"/>
                    </a:gs>
                    <a:gs pos="100000">
                      <a:srgbClr val="FFFFFF"/>
                    </a:gs>
                  </a:gsLst>
                  <a:lin ang="5400000" scaled="1"/>
                </a:gradFill>
                <a:effectLst/>
                <a:uLnTx/>
                <a:uFillTx/>
                <a:latin typeface="Meiryo" panose="020B0604030504040204" pitchFamily="34" charset="-128"/>
                <a:ea typeface="Meiryo" panose="020B0604030504040204" pitchFamily="34" charset="-128"/>
                <a:cs typeface="+mn-cs"/>
              </a:rPr>
              <a:t>予防的統制</a:t>
            </a:r>
          </a:p>
        </p:txBody>
      </p:sp>
      <p:sp>
        <p:nvSpPr>
          <p:cNvPr id="15" name="正方形/長方形 14">
            <a:extLst>
              <a:ext uri="{FF2B5EF4-FFF2-40B4-BE49-F238E27FC236}">
                <a16:creationId xmlns:a16="http://schemas.microsoft.com/office/drawing/2014/main" id="{7BE29A99-764C-4F00-8FE2-25EC0434AB0E}"/>
              </a:ext>
            </a:extLst>
          </p:cNvPr>
          <p:cNvSpPr/>
          <p:nvPr/>
        </p:nvSpPr>
        <p:spPr>
          <a:xfrm>
            <a:off x="2245302" y="3045000"/>
            <a:ext cx="2496000" cy="960000"/>
          </a:xfrm>
          <a:prstGeom prst="rect">
            <a:avLst/>
          </a:prstGeom>
          <a:solidFill>
            <a:schemeClr val="bg1"/>
          </a:solidFill>
          <a:ln>
            <a:solidFill>
              <a:schemeClr val="tx1">
                <a:lumMod val="50000"/>
              </a:schemeClr>
            </a:solid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ctr"/>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1" lang="ja-JP" altLang="en-US" sz="1667"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権限制御、機能閉塞、経路制限　等</a:t>
            </a:r>
          </a:p>
        </p:txBody>
      </p:sp>
      <p:sp>
        <p:nvSpPr>
          <p:cNvPr id="16" name="正方形/長方形 15">
            <a:extLst>
              <a:ext uri="{FF2B5EF4-FFF2-40B4-BE49-F238E27FC236}">
                <a16:creationId xmlns:a16="http://schemas.microsoft.com/office/drawing/2014/main" id="{7BE29A99-764C-4F00-8FE2-25EC0434AB0E}"/>
              </a:ext>
            </a:extLst>
          </p:cNvPr>
          <p:cNvSpPr/>
          <p:nvPr/>
        </p:nvSpPr>
        <p:spPr>
          <a:xfrm>
            <a:off x="336000" y="4197000"/>
            <a:ext cx="1824000" cy="960000"/>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ct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1" lang="ja-JP" altLang="en-US" sz="2333" b="0" i="0" u="none" strike="noStrike" kern="1200" cap="none" spc="0" normalizeH="0" baseline="0" noProof="0" dirty="0">
                <a:ln>
                  <a:noFill/>
                </a:ln>
                <a:gradFill>
                  <a:gsLst>
                    <a:gs pos="0">
                      <a:srgbClr val="FFFFFF"/>
                    </a:gs>
                    <a:gs pos="100000">
                      <a:srgbClr val="FFFFFF"/>
                    </a:gs>
                  </a:gsLst>
                  <a:lin ang="5400000" scaled="1"/>
                </a:gradFill>
                <a:effectLst/>
                <a:uLnTx/>
                <a:uFillTx/>
                <a:latin typeface="Meiryo" panose="020B0604030504040204" pitchFamily="34" charset="-128"/>
                <a:ea typeface="Meiryo" panose="020B0604030504040204" pitchFamily="34" charset="-128"/>
                <a:cs typeface="+mn-cs"/>
              </a:rPr>
              <a:t>発見的統制</a:t>
            </a:r>
          </a:p>
        </p:txBody>
      </p:sp>
      <p:sp>
        <p:nvSpPr>
          <p:cNvPr id="17" name="正方形/長方形 16">
            <a:extLst>
              <a:ext uri="{FF2B5EF4-FFF2-40B4-BE49-F238E27FC236}">
                <a16:creationId xmlns:a16="http://schemas.microsoft.com/office/drawing/2014/main" id="{7BE29A99-764C-4F00-8FE2-25EC0434AB0E}"/>
              </a:ext>
            </a:extLst>
          </p:cNvPr>
          <p:cNvSpPr/>
          <p:nvPr/>
        </p:nvSpPr>
        <p:spPr>
          <a:xfrm>
            <a:off x="2245302" y="4197000"/>
            <a:ext cx="2496000" cy="960000"/>
          </a:xfrm>
          <a:prstGeom prst="rect">
            <a:avLst/>
          </a:prstGeom>
          <a:solidFill>
            <a:schemeClr val="bg1"/>
          </a:solidFill>
          <a:ln>
            <a:solidFill>
              <a:schemeClr val="tx1">
                <a:lumMod val="50000"/>
              </a:schemeClr>
            </a:solid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ctr"/>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1" lang="ja-JP" altLang="en-US" sz="1667"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監視、オペレータ通知、ログ管理　等</a:t>
            </a:r>
          </a:p>
        </p:txBody>
      </p:sp>
      <p:sp>
        <p:nvSpPr>
          <p:cNvPr id="18" name="正方形/長方形 17">
            <a:extLst>
              <a:ext uri="{FF2B5EF4-FFF2-40B4-BE49-F238E27FC236}">
                <a16:creationId xmlns:a16="http://schemas.microsoft.com/office/drawing/2014/main" id="{7BE29A99-764C-4F00-8FE2-25EC0434AB0E}"/>
              </a:ext>
            </a:extLst>
          </p:cNvPr>
          <p:cNvSpPr/>
          <p:nvPr/>
        </p:nvSpPr>
        <p:spPr>
          <a:xfrm>
            <a:off x="336000" y="5349000"/>
            <a:ext cx="1824000" cy="960000"/>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ct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1" lang="ja-JP" altLang="en-US" sz="2333" b="0" i="0" u="none" strike="noStrike" kern="1200" cap="none" spc="0" normalizeH="0" baseline="0" noProof="0" dirty="0">
                <a:ln>
                  <a:noFill/>
                </a:ln>
                <a:gradFill>
                  <a:gsLst>
                    <a:gs pos="0">
                      <a:srgbClr val="FFFFFF"/>
                    </a:gs>
                    <a:gs pos="100000">
                      <a:srgbClr val="FFFFFF"/>
                    </a:gs>
                  </a:gsLst>
                  <a:lin ang="5400000" scaled="1"/>
                </a:gradFill>
                <a:effectLst/>
                <a:uLnTx/>
                <a:uFillTx/>
                <a:latin typeface="Meiryo" panose="020B0604030504040204" pitchFamily="34" charset="-128"/>
                <a:ea typeface="Meiryo" panose="020B0604030504040204" pitchFamily="34" charset="-128"/>
                <a:cs typeface="+mn-cs"/>
              </a:rPr>
              <a:t>訂正的統制</a:t>
            </a:r>
          </a:p>
        </p:txBody>
      </p:sp>
      <p:sp>
        <p:nvSpPr>
          <p:cNvPr id="19" name="正方形/長方形 18">
            <a:extLst>
              <a:ext uri="{FF2B5EF4-FFF2-40B4-BE49-F238E27FC236}">
                <a16:creationId xmlns:a16="http://schemas.microsoft.com/office/drawing/2014/main" id="{7BE29A99-764C-4F00-8FE2-25EC0434AB0E}"/>
              </a:ext>
            </a:extLst>
          </p:cNvPr>
          <p:cNvSpPr/>
          <p:nvPr/>
        </p:nvSpPr>
        <p:spPr>
          <a:xfrm>
            <a:off x="2245302" y="5349000"/>
            <a:ext cx="2496000" cy="960000"/>
          </a:xfrm>
          <a:prstGeom prst="rect">
            <a:avLst/>
          </a:prstGeom>
          <a:solidFill>
            <a:schemeClr val="bg1"/>
          </a:solidFill>
          <a:ln>
            <a:solidFill>
              <a:schemeClr val="tx1">
                <a:lumMod val="50000"/>
              </a:schemeClr>
            </a:solid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ctr"/>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1" lang="ja-JP" altLang="en-US" sz="1667"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レスポンス自動化、対応手順整備　等</a:t>
            </a:r>
          </a:p>
        </p:txBody>
      </p:sp>
      <p:sp>
        <p:nvSpPr>
          <p:cNvPr id="20" name="正方形/長方形 19">
            <a:extLst>
              <a:ext uri="{FF2B5EF4-FFF2-40B4-BE49-F238E27FC236}">
                <a16:creationId xmlns:a16="http://schemas.microsoft.com/office/drawing/2014/main" id="{7BE29A99-764C-4F00-8FE2-25EC0434AB0E}"/>
              </a:ext>
            </a:extLst>
          </p:cNvPr>
          <p:cNvSpPr/>
          <p:nvPr/>
        </p:nvSpPr>
        <p:spPr>
          <a:xfrm>
            <a:off x="5328000" y="2752064"/>
            <a:ext cx="576000" cy="2703233"/>
          </a:xfrm>
          <a:prstGeom prst="rect">
            <a:avLst/>
          </a:prstGeom>
          <a:solidFill>
            <a:schemeClr val="tx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vert="eaVert" lIns="144000" tIns="48000" rIns="48000" bIns="48000" rtlCol="0" anchor="ct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1" lang="ja-JP" altLang="en-US" sz="2333" b="0" i="0" u="none" strike="noStrike" kern="1200" cap="none" spc="0" normalizeH="0" baseline="0" noProof="0" dirty="0">
                <a:ln>
                  <a:noFill/>
                </a:ln>
                <a:gradFill>
                  <a:gsLst>
                    <a:gs pos="0">
                      <a:srgbClr val="FFFFFF"/>
                    </a:gs>
                    <a:gs pos="100000">
                      <a:srgbClr val="FFFFFF"/>
                    </a:gs>
                  </a:gsLst>
                  <a:lin ang="5400000" scaled="1"/>
                </a:gradFill>
                <a:effectLst/>
                <a:uLnTx/>
                <a:uFillTx/>
                <a:latin typeface="Meiryo" panose="020B0604030504040204" pitchFamily="34" charset="-128"/>
                <a:ea typeface="Meiryo" panose="020B0604030504040204" pitchFamily="34" charset="-128"/>
                <a:cs typeface="+mn-cs"/>
              </a:rPr>
              <a:t>データ保護</a:t>
            </a:r>
          </a:p>
        </p:txBody>
      </p:sp>
      <p:sp>
        <p:nvSpPr>
          <p:cNvPr id="21" name="正方形/長方形 20">
            <a:extLst>
              <a:ext uri="{FF2B5EF4-FFF2-40B4-BE49-F238E27FC236}">
                <a16:creationId xmlns:a16="http://schemas.microsoft.com/office/drawing/2014/main" id="{7BE29A99-764C-4F00-8FE2-25EC0434AB0E}"/>
              </a:ext>
            </a:extLst>
          </p:cNvPr>
          <p:cNvSpPr/>
          <p:nvPr/>
        </p:nvSpPr>
        <p:spPr>
          <a:xfrm>
            <a:off x="6000000" y="2752066"/>
            <a:ext cx="1824000" cy="789116"/>
          </a:xfrm>
          <a:prstGeom prst="rect">
            <a:avLst/>
          </a:prstGeom>
          <a:solidFill>
            <a:schemeClr val="tx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ct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1" lang="ja-JP" altLang="en-US" sz="2333" b="0" i="0" u="none" strike="noStrike" kern="1200" cap="none" spc="0" normalizeH="0" baseline="0" noProof="0" dirty="0">
                <a:ln>
                  <a:noFill/>
                </a:ln>
                <a:gradFill>
                  <a:gsLst>
                    <a:gs pos="0">
                      <a:srgbClr val="FFFFFF"/>
                    </a:gs>
                    <a:gs pos="100000">
                      <a:srgbClr val="FFFFFF"/>
                    </a:gs>
                  </a:gsLst>
                  <a:lin ang="5400000" scaled="1"/>
                </a:gradFill>
                <a:effectLst/>
                <a:uLnTx/>
                <a:uFillTx/>
                <a:latin typeface="Meiryo" panose="020B0604030504040204" pitchFamily="34" charset="-128"/>
                <a:ea typeface="Meiryo" panose="020B0604030504040204" pitchFamily="34" charset="-128"/>
                <a:cs typeface="+mn-cs"/>
              </a:rPr>
              <a:t>暗号化</a:t>
            </a:r>
          </a:p>
        </p:txBody>
      </p:sp>
      <p:sp>
        <p:nvSpPr>
          <p:cNvPr id="22" name="正方形/長方形 21">
            <a:extLst>
              <a:ext uri="{FF2B5EF4-FFF2-40B4-BE49-F238E27FC236}">
                <a16:creationId xmlns:a16="http://schemas.microsoft.com/office/drawing/2014/main" id="{7BE29A99-764C-4F00-8FE2-25EC0434AB0E}"/>
              </a:ext>
            </a:extLst>
          </p:cNvPr>
          <p:cNvSpPr/>
          <p:nvPr/>
        </p:nvSpPr>
        <p:spPr>
          <a:xfrm>
            <a:off x="6000000" y="3704981"/>
            <a:ext cx="1824000" cy="789116"/>
          </a:xfrm>
          <a:prstGeom prst="rect">
            <a:avLst/>
          </a:prstGeom>
          <a:solidFill>
            <a:schemeClr val="tx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ct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1" lang="ja-JP" altLang="en-US" sz="2333" b="0" i="0" u="none" strike="noStrike" kern="1200" cap="none" spc="0" normalizeH="0" baseline="0" noProof="0" dirty="0">
                <a:ln>
                  <a:noFill/>
                </a:ln>
                <a:gradFill>
                  <a:gsLst>
                    <a:gs pos="0">
                      <a:srgbClr val="FFFFFF"/>
                    </a:gs>
                    <a:gs pos="100000">
                      <a:srgbClr val="FFFFFF"/>
                    </a:gs>
                  </a:gsLst>
                  <a:lin ang="5400000" scaled="1"/>
                </a:gradFill>
                <a:effectLst/>
                <a:uLnTx/>
                <a:uFillTx/>
                <a:latin typeface="Meiryo" panose="020B0604030504040204" pitchFamily="34" charset="-128"/>
                <a:ea typeface="Meiryo" panose="020B0604030504040204" pitchFamily="34" charset="-128"/>
                <a:cs typeface="+mn-cs"/>
              </a:rPr>
              <a:t>暗号鍵管理</a:t>
            </a:r>
          </a:p>
        </p:txBody>
      </p:sp>
      <p:sp>
        <p:nvSpPr>
          <p:cNvPr id="23" name="正方形/長方形 22">
            <a:extLst>
              <a:ext uri="{FF2B5EF4-FFF2-40B4-BE49-F238E27FC236}">
                <a16:creationId xmlns:a16="http://schemas.microsoft.com/office/drawing/2014/main" id="{7BE29A99-764C-4F00-8FE2-25EC0434AB0E}"/>
              </a:ext>
            </a:extLst>
          </p:cNvPr>
          <p:cNvSpPr/>
          <p:nvPr/>
        </p:nvSpPr>
        <p:spPr>
          <a:xfrm>
            <a:off x="6000000" y="4657896"/>
            <a:ext cx="1824000" cy="789116"/>
          </a:xfrm>
          <a:prstGeom prst="rect">
            <a:avLst/>
          </a:prstGeom>
          <a:solidFill>
            <a:schemeClr val="tx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ct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1" lang="ja-JP" altLang="en-US" sz="2333" b="0" i="0" u="none" strike="noStrike" kern="1200" cap="none" spc="0" normalizeH="0" baseline="0" noProof="0">
                <a:ln>
                  <a:noFill/>
                </a:ln>
                <a:gradFill>
                  <a:gsLst>
                    <a:gs pos="0">
                      <a:srgbClr val="FFFFFF"/>
                    </a:gs>
                    <a:gs pos="100000">
                      <a:srgbClr val="FFFFFF"/>
                    </a:gs>
                  </a:gsLst>
                  <a:lin ang="5400000" scaled="1"/>
                </a:gradFill>
                <a:effectLst/>
                <a:uLnTx/>
                <a:uFillTx/>
                <a:latin typeface="Meiryo" panose="020B0604030504040204" pitchFamily="34" charset="-128"/>
                <a:ea typeface="Meiryo" panose="020B0604030504040204" pitchFamily="34" charset="-128"/>
                <a:cs typeface="+mn-cs"/>
              </a:rPr>
              <a:t>漏洩</a:t>
            </a:r>
            <a:r>
              <a:rPr kumimoji="1" lang="en-US" altLang="ja-JP" sz="2333" b="0" i="0" u="none" strike="noStrike" kern="1200" cap="none" spc="0" normalizeH="0" baseline="0" noProof="0">
                <a:ln>
                  <a:noFill/>
                </a:ln>
                <a:gradFill>
                  <a:gsLst>
                    <a:gs pos="0">
                      <a:srgbClr val="FFFFFF"/>
                    </a:gs>
                    <a:gs pos="100000">
                      <a:srgbClr val="FFFFFF"/>
                    </a:gs>
                  </a:gsLst>
                  <a:lin ang="5400000" scaled="1"/>
                </a:gradFill>
                <a:effectLst/>
                <a:uLnTx/>
                <a:uFillTx/>
                <a:latin typeface="Meiryo" panose="020B0604030504040204" pitchFamily="34" charset="-128"/>
                <a:ea typeface="Meiryo" panose="020B0604030504040204" pitchFamily="34" charset="-128"/>
                <a:cs typeface="+mn-cs"/>
              </a:rPr>
              <a:t>/ </a:t>
            </a:r>
            <a:r>
              <a:rPr kumimoji="1" lang="ja-JP" altLang="en-US" sz="2333" b="0" i="0" u="none" strike="noStrike" kern="1200" cap="none" spc="0" normalizeH="0" baseline="0" noProof="0">
                <a:ln>
                  <a:noFill/>
                </a:ln>
                <a:gradFill>
                  <a:gsLst>
                    <a:gs pos="0">
                      <a:srgbClr val="FFFFFF"/>
                    </a:gs>
                    <a:gs pos="100000">
                      <a:srgbClr val="FFFFFF"/>
                    </a:gs>
                  </a:gsLst>
                  <a:lin ang="5400000" scaled="1"/>
                </a:gradFill>
                <a:effectLst/>
                <a:uLnTx/>
                <a:uFillTx/>
                <a:latin typeface="Meiryo" panose="020B0604030504040204" pitchFamily="34" charset="-128"/>
                <a:ea typeface="Meiryo" panose="020B0604030504040204" pitchFamily="34" charset="-128"/>
                <a:cs typeface="+mn-cs"/>
              </a:rPr>
              <a:t>改ざん</a:t>
            </a:r>
            <a:r>
              <a:rPr kumimoji="1" lang="ja-JP" altLang="en-US" sz="2333" b="0" i="0" u="none" strike="noStrike" kern="1200" cap="none" spc="0" normalizeH="0" baseline="0" noProof="0" dirty="0">
                <a:ln>
                  <a:noFill/>
                </a:ln>
                <a:gradFill>
                  <a:gsLst>
                    <a:gs pos="0">
                      <a:srgbClr val="FFFFFF"/>
                    </a:gs>
                    <a:gs pos="100000">
                      <a:srgbClr val="FFFFFF"/>
                    </a:gs>
                  </a:gsLst>
                  <a:lin ang="5400000" scaled="1"/>
                </a:gradFill>
                <a:effectLst/>
                <a:uLnTx/>
                <a:uFillTx/>
                <a:latin typeface="Meiryo" panose="020B0604030504040204" pitchFamily="34" charset="-128"/>
                <a:ea typeface="Meiryo" panose="020B0604030504040204" pitchFamily="34" charset="-128"/>
                <a:cs typeface="+mn-cs"/>
              </a:rPr>
              <a:t>防止</a:t>
            </a:r>
          </a:p>
        </p:txBody>
      </p:sp>
      <p:cxnSp>
        <p:nvCxnSpPr>
          <p:cNvPr id="5" name="直線コネクタ 4"/>
          <p:cNvCxnSpPr/>
          <p:nvPr/>
        </p:nvCxnSpPr>
        <p:spPr>
          <a:xfrm flipH="1">
            <a:off x="4741302" y="2752064"/>
            <a:ext cx="586698" cy="292938"/>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8" name="直線コネクタ 27"/>
          <p:cNvCxnSpPr/>
          <p:nvPr/>
        </p:nvCxnSpPr>
        <p:spPr>
          <a:xfrm flipH="1" flipV="1">
            <a:off x="4741302" y="4005000"/>
            <a:ext cx="562298" cy="144201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47" name="テキスト ボックス 46"/>
          <p:cNvSpPr txBox="1"/>
          <p:nvPr/>
        </p:nvSpPr>
        <p:spPr>
          <a:xfrm>
            <a:off x="336000" y="1168543"/>
            <a:ext cx="4544834" cy="400110"/>
          </a:xfrm>
          <a:prstGeom prst="rect">
            <a:avLst/>
          </a:prstGeom>
          <a:noFill/>
        </p:spPr>
        <p:txBody>
          <a:bodyPr wrap="none" rtlCol="0">
            <a:spAutoFit/>
          </a:bodyPr>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1" lang="ja-JP" altLang="en-US" sz="2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データ保護は、予防的統制の１項目。</a:t>
            </a:r>
          </a:p>
        </p:txBody>
      </p:sp>
      <p:sp>
        <p:nvSpPr>
          <p:cNvPr id="26" name="正方形/長方形 25">
            <a:extLst>
              <a:ext uri="{FF2B5EF4-FFF2-40B4-BE49-F238E27FC236}">
                <a16:creationId xmlns:a16="http://schemas.microsoft.com/office/drawing/2014/main" id="{7BE29A99-764C-4F00-8FE2-25EC0434AB0E}"/>
              </a:ext>
            </a:extLst>
          </p:cNvPr>
          <p:cNvSpPr/>
          <p:nvPr/>
        </p:nvSpPr>
        <p:spPr>
          <a:xfrm>
            <a:off x="8592000" y="1879742"/>
            <a:ext cx="3168000" cy="827522"/>
          </a:xfrm>
          <a:prstGeom prst="rect">
            <a:avLst/>
          </a:prstGeom>
          <a:solidFill>
            <a:schemeClr val="bg1"/>
          </a:solidFill>
          <a:ln w="38100">
            <a:solidFill>
              <a:schemeClr val="tx1">
                <a:lumMod val="75000"/>
              </a:schemeClr>
            </a:solidFill>
          </a:ln>
          <a:effectLst/>
        </p:spPr>
        <p:style>
          <a:lnRef idx="1">
            <a:schemeClr val="accent1"/>
          </a:lnRef>
          <a:fillRef idx="3">
            <a:schemeClr val="accent1"/>
          </a:fillRef>
          <a:effectRef idx="2">
            <a:schemeClr val="accent1"/>
          </a:effectRef>
          <a:fontRef idx="minor">
            <a:schemeClr val="lt1"/>
          </a:fontRef>
        </p:style>
        <p:txBody>
          <a:bodyPr lIns="96000" tIns="48000" rIns="96000" bIns="48000" rtlCol="0" anchor="ct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1" lang="ja-JP" altLang="en-US" sz="2333" b="1"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保管データの暗号化</a:t>
            </a:r>
          </a:p>
        </p:txBody>
      </p:sp>
      <p:sp>
        <p:nvSpPr>
          <p:cNvPr id="27" name="正方形/長方形 26">
            <a:extLst>
              <a:ext uri="{FF2B5EF4-FFF2-40B4-BE49-F238E27FC236}">
                <a16:creationId xmlns:a16="http://schemas.microsoft.com/office/drawing/2014/main" id="{7BE29A99-764C-4F00-8FE2-25EC0434AB0E}"/>
              </a:ext>
            </a:extLst>
          </p:cNvPr>
          <p:cNvSpPr/>
          <p:nvPr/>
        </p:nvSpPr>
        <p:spPr>
          <a:xfrm>
            <a:off x="8592000" y="3027195"/>
            <a:ext cx="3168000" cy="827522"/>
          </a:xfrm>
          <a:prstGeom prst="rect">
            <a:avLst/>
          </a:prstGeom>
          <a:solidFill>
            <a:schemeClr val="bg1"/>
          </a:solidFill>
          <a:ln w="38100">
            <a:solidFill>
              <a:schemeClr val="tx1">
                <a:lumMod val="75000"/>
              </a:schemeClr>
            </a:solidFill>
          </a:ln>
          <a:effectLst/>
        </p:spPr>
        <p:style>
          <a:lnRef idx="1">
            <a:schemeClr val="accent1"/>
          </a:lnRef>
          <a:fillRef idx="3">
            <a:schemeClr val="accent1"/>
          </a:fillRef>
          <a:effectRef idx="2">
            <a:schemeClr val="accent1"/>
          </a:effectRef>
          <a:fontRef idx="minor">
            <a:schemeClr val="lt1"/>
          </a:fontRef>
        </p:style>
        <p:txBody>
          <a:bodyPr lIns="96000" tIns="48000" rIns="96000" bIns="48000" rtlCol="0" anchor="ct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1" lang="ja-JP" altLang="en-US" sz="2333" b="1"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通信の暗号化</a:t>
            </a:r>
          </a:p>
        </p:txBody>
      </p:sp>
      <p:cxnSp>
        <p:nvCxnSpPr>
          <p:cNvPr id="29" name="カギ線コネクタ 28"/>
          <p:cNvCxnSpPr>
            <a:cxnSpLocks/>
            <a:stCxn id="21" idx="3"/>
            <a:endCxn id="27" idx="1"/>
          </p:cNvCxnSpPr>
          <p:nvPr/>
        </p:nvCxnSpPr>
        <p:spPr>
          <a:xfrm>
            <a:off x="7824000" y="3146625"/>
            <a:ext cx="768000" cy="294332"/>
          </a:xfrm>
          <a:prstGeom prst="bentConnector3">
            <a:avLst>
              <a:gd name="adj1" fmla="val 50000"/>
            </a:avLst>
          </a:prstGeom>
          <a:effectLst/>
        </p:spPr>
        <p:style>
          <a:lnRef idx="2">
            <a:schemeClr val="accent1"/>
          </a:lnRef>
          <a:fillRef idx="0">
            <a:schemeClr val="accent1"/>
          </a:fillRef>
          <a:effectRef idx="1">
            <a:schemeClr val="accent1"/>
          </a:effectRef>
          <a:fontRef idx="minor">
            <a:schemeClr val="tx1"/>
          </a:fontRef>
        </p:style>
      </p:cxnSp>
      <p:cxnSp>
        <p:nvCxnSpPr>
          <p:cNvPr id="30" name="カギ線コネクタ 29"/>
          <p:cNvCxnSpPr>
            <a:cxnSpLocks/>
            <a:stCxn id="21" idx="3"/>
            <a:endCxn id="26" idx="1"/>
          </p:cNvCxnSpPr>
          <p:nvPr/>
        </p:nvCxnSpPr>
        <p:spPr>
          <a:xfrm flipV="1">
            <a:off x="7824000" y="2293503"/>
            <a:ext cx="768000" cy="853122"/>
          </a:xfrm>
          <a:prstGeom prst="bentConnector3">
            <a:avLst/>
          </a:prstGeom>
          <a:effectLst/>
        </p:spPr>
        <p:style>
          <a:lnRef idx="2">
            <a:schemeClr val="accent1"/>
          </a:lnRef>
          <a:fillRef idx="0">
            <a:schemeClr val="accent1"/>
          </a:fillRef>
          <a:effectRef idx="1">
            <a:schemeClr val="accent1"/>
          </a:effectRef>
          <a:fontRef idx="minor">
            <a:schemeClr val="tx1"/>
          </a:fontRef>
        </p:style>
      </p:cxnSp>
      <p:sp>
        <p:nvSpPr>
          <p:cNvPr id="32" name="正方形/長方形 31">
            <a:extLst>
              <a:ext uri="{FF2B5EF4-FFF2-40B4-BE49-F238E27FC236}">
                <a16:creationId xmlns:a16="http://schemas.microsoft.com/office/drawing/2014/main" id="{7BE29A99-764C-4F00-8FE2-25EC0434AB0E}"/>
              </a:ext>
            </a:extLst>
          </p:cNvPr>
          <p:cNvSpPr/>
          <p:nvPr/>
        </p:nvSpPr>
        <p:spPr>
          <a:xfrm>
            <a:off x="8592000" y="5322103"/>
            <a:ext cx="3168000" cy="827522"/>
          </a:xfrm>
          <a:prstGeom prst="rect">
            <a:avLst/>
          </a:prstGeom>
          <a:solidFill>
            <a:schemeClr val="bg1"/>
          </a:solidFill>
          <a:ln w="38100">
            <a:solidFill>
              <a:schemeClr val="tx1">
                <a:lumMod val="75000"/>
              </a:schemeClr>
            </a:solidFill>
          </a:ln>
          <a:effectLst/>
        </p:spPr>
        <p:style>
          <a:lnRef idx="1">
            <a:schemeClr val="accent1"/>
          </a:lnRef>
          <a:fillRef idx="3">
            <a:schemeClr val="accent1"/>
          </a:fillRef>
          <a:effectRef idx="2">
            <a:schemeClr val="accent1"/>
          </a:effectRef>
          <a:fontRef idx="minor">
            <a:schemeClr val="lt1"/>
          </a:fontRef>
        </p:style>
        <p:txBody>
          <a:bodyPr lIns="96000" tIns="48000" rIns="96000" bIns="48000" rtlCol="0" anchor="ct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1" lang="ja-JP" altLang="en-US" sz="2333" b="1"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データストアへの</a:t>
            </a:r>
            <a:br>
              <a:rPr kumimoji="1" lang="en-US" altLang="ja-JP" sz="2333" b="1"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br>
            <a:r>
              <a:rPr kumimoji="1" lang="ja-JP" altLang="en-US" sz="2333" b="1"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アクセス制御</a:t>
            </a:r>
          </a:p>
        </p:txBody>
      </p:sp>
      <p:sp>
        <p:nvSpPr>
          <p:cNvPr id="35" name="正方形/長方形 34">
            <a:extLst>
              <a:ext uri="{FF2B5EF4-FFF2-40B4-BE49-F238E27FC236}">
                <a16:creationId xmlns:a16="http://schemas.microsoft.com/office/drawing/2014/main" id="{7BE29A99-764C-4F00-8FE2-25EC0434AB0E}"/>
              </a:ext>
            </a:extLst>
          </p:cNvPr>
          <p:cNvSpPr/>
          <p:nvPr/>
        </p:nvSpPr>
        <p:spPr>
          <a:xfrm>
            <a:off x="8592000" y="4174648"/>
            <a:ext cx="3168000" cy="827522"/>
          </a:xfrm>
          <a:prstGeom prst="rect">
            <a:avLst/>
          </a:prstGeom>
          <a:solidFill>
            <a:schemeClr val="bg1"/>
          </a:solidFill>
          <a:ln w="38100">
            <a:solidFill>
              <a:schemeClr val="tx1">
                <a:lumMod val="75000"/>
              </a:schemeClr>
            </a:solidFill>
          </a:ln>
          <a:effectLst/>
        </p:spPr>
        <p:style>
          <a:lnRef idx="1">
            <a:schemeClr val="accent1"/>
          </a:lnRef>
          <a:fillRef idx="3">
            <a:schemeClr val="accent1"/>
          </a:fillRef>
          <a:effectRef idx="2">
            <a:schemeClr val="accent1"/>
          </a:effectRef>
          <a:fontRef idx="minor">
            <a:schemeClr val="lt1"/>
          </a:fontRef>
        </p:style>
        <p:txBody>
          <a:bodyPr lIns="96000" tIns="48000" rIns="96000" bIns="48000" rtlCol="0" anchor="ct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1" lang="ja-JP" altLang="en-US" sz="2333" b="1"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鍵利用の</a:t>
            </a:r>
            <a:br>
              <a:rPr kumimoji="1" lang="en-US" altLang="ja-JP" sz="2333" b="1"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br>
            <a:r>
              <a:rPr kumimoji="1" lang="ja-JP" altLang="en-US" sz="2333" b="1"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アクセス制御</a:t>
            </a:r>
          </a:p>
        </p:txBody>
      </p:sp>
      <p:cxnSp>
        <p:nvCxnSpPr>
          <p:cNvPr id="42" name="カギ線コネクタ 41"/>
          <p:cNvCxnSpPr>
            <a:cxnSpLocks/>
            <a:stCxn id="22" idx="3"/>
            <a:endCxn id="35" idx="1"/>
          </p:cNvCxnSpPr>
          <p:nvPr/>
        </p:nvCxnSpPr>
        <p:spPr>
          <a:xfrm>
            <a:off x="7824000" y="4099540"/>
            <a:ext cx="768000" cy="488871"/>
          </a:xfrm>
          <a:prstGeom prst="bentConnector3">
            <a:avLst>
              <a:gd name="adj1" fmla="val 50000"/>
            </a:avLst>
          </a:prstGeom>
          <a:effectLst/>
        </p:spPr>
        <p:style>
          <a:lnRef idx="2">
            <a:schemeClr val="accent1"/>
          </a:lnRef>
          <a:fillRef idx="0">
            <a:schemeClr val="accent1"/>
          </a:fillRef>
          <a:effectRef idx="1">
            <a:schemeClr val="accent1"/>
          </a:effectRef>
          <a:fontRef idx="minor">
            <a:schemeClr val="tx1"/>
          </a:fontRef>
        </p:style>
      </p:cxnSp>
      <p:cxnSp>
        <p:nvCxnSpPr>
          <p:cNvPr id="45" name="カギ線コネクタ 44"/>
          <p:cNvCxnSpPr>
            <a:cxnSpLocks/>
            <a:stCxn id="23" idx="3"/>
            <a:endCxn id="32" idx="1"/>
          </p:cNvCxnSpPr>
          <p:nvPr/>
        </p:nvCxnSpPr>
        <p:spPr>
          <a:xfrm>
            <a:off x="7824000" y="5052454"/>
            <a:ext cx="768000" cy="683411"/>
          </a:xfrm>
          <a:prstGeom prst="bentConnector3">
            <a:avLst>
              <a:gd name="adj1" fmla="val 50000"/>
            </a:avLst>
          </a:prstGeom>
          <a:effectLst/>
        </p:spPr>
        <p:style>
          <a:lnRef idx="2">
            <a:schemeClr val="accent1"/>
          </a:lnRef>
          <a:fillRef idx="0">
            <a:schemeClr val="accent1"/>
          </a:fillRef>
          <a:effectRef idx="1">
            <a:schemeClr val="accent1"/>
          </a:effectRef>
          <a:fontRef idx="minor">
            <a:schemeClr val="tx1"/>
          </a:fontRef>
        </p:style>
      </p:cxnSp>
      <p:sp>
        <p:nvSpPr>
          <p:cNvPr id="31" name="正方形/長方形 30">
            <a:extLst>
              <a:ext uri="{FF2B5EF4-FFF2-40B4-BE49-F238E27FC236}">
                <a16:creationId xmlns:a16="http://schemas.microsoft.com/office/drawing/2014/main" id="{7BE29A99-764C-4F00-8FE2-25EC0434AB0E}"/>
              </a:ext>
            </a:extLst>
          </p:cNvPr>
          <p:cNvSpPr/>
          <p:nvPr/>
        </p:nvSpPr>
        <p:spPr>
          <a:xfrm>
            <a:off x="5328000" y="1890075"/>
            <a:ext cx="2496000" cy="698192"/>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ct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1" lang="en-US" altLang="ja-JP" sz="2333" b="0" i="0" u="none" strike="noStrike" kern="1200" cap="none" spc="0" normalizeH="0" baseline="0" noProof="0" dirty="0">
                <a:ln>
                  <a:noFill/>
                </a:ln>
                <a:gradFill>
                  <a:gsLst>
                    <a:gs pos="0">
                      <a:srgbClr val="FFFFFF"/>
                    </a:gs>
                    <a:gs pos="100000">
                      <a:srgbClr val="FFFFFF"/>
                    </a:gs>
                  </a:gsLst>
                  <a:lin ang="5400000" scaled="1"/>
                </a:gradFill>
                <a:effectLst/>
                <a:uLnTx/>
                <a:uFillTx/>
                <a:latin typeface="Meiryo" panose="020B0604030504040204" pitchFamily="34" charset="-128"/>
                <a:ea typeface="Meiryo" panose="020B0604030504040204" pitchFamily="34" charset="-128"/>
                <a:cs typeface="+mn-cs"/>
              </a:rPr>
              <a:t>ID</a:t>
            </a:r>
            <a:r>
              <a:rPr kumimoji="1" lang="ja-JP" altLang="en-US" sz="2333" b="0" i="0" u="none" strike="noStrike" kern="1200" cap="none" spc="0" normalizeH="0" baseline="0" noProof="0" dirty="0">
                <a:ln>
                  <a:noFill/>
                </a:ln>
                <a:gradFill>
                  <a:gsLst>
                    <a:gs pos="0">
                      <a:srgbClr val="FFFFFF"/>
                    </a:gs>
                    <a:gs pos="100000">
                      <a:srgbClr val="FFFFFF"/>
                    </a:gs>
                  </a:gsLst>
                  <a:lin ang="5400000" scaled="1"/>
                </a:gradFill>
                <a:effectLst/>
                <a:uLnTx/>
                <a:uFillTx/>
                <a:latin typeface="Meiryo" panose="020B0604030504040204" pitchFamily="34" charset="-128"/>
                <a:ea typeface="Meiryo" panose="020B0604030504040204" pitchFamily="34" charset="-128"/>
                <a:cs typeface="+mn-cs"/>
              </a:rPr>
              <a:t>アクセス管理</a:t>
            </a:r>
          </a:p>
        </p:txBody>
      </p:sp>
      <p:sp>
        <p:nvSpPr>
          <p:cNvPr id="34" name="正方形/長方形 33">
            <a:extLst>
              <a:ext uri="{FF2B5EF4-FFF2-40B4-BE49-F238E27FC236}">
                <a16:creationId xmlns:a16="http://schemas.microsoft.com/office/drawing/2014/main" id="{7BE29A99-764C-4F00-8FE2-25EC0434AB0E}"/>
              </a:ext>
            </a:extLst>
          </p:cNvPr>
          <p:cNvSpPr/>
          <p:nvPr/>
        </p:nvSpPr>
        <p:spPr>
          <a:xfrm>
            <a:off x="5328000" y="5610808"/>
            <a:ext cx="2496000" cy="698192"/>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ct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1" lang="ja-JP" altLang="en-US" sz="2333" b="0" i="0" u="none" strike="noStrike" kern="1200" cap="none" spc="0" normalizeH="0" baseline="0" noProof="0" dirty="0">
                <a:ln>
                  <a:noFill/>
                </a:ln>
                <a:gradFill>
                  <a:gsLst>
                    <a:gs pos="0">
                      <a:srgbClr val="FFFFFF"/>
                    </a:gs>
                    <a:gs pos="100000">
                      <a:srgbClr val="FFFFFF"/>
                    </a:gs>
                  </a:gsLst>
                  <a:lin ang="5400000" scaled="1"/>
                </a:gradFill>
                <a:effectLst/>
                <a:uLnTx/>
                <a:uFillTx/>
                <a:latin typeface="Meiryo" panose="020B0604030504040204" pitchFamily="34" charset="-128"/>
                <a:ea typeface="Meiryo" panose="020B0604030504040204" pitchFamily="34" charset="-128"/>
                <a:cs typeface="+mn-cs"/>
              </a:rPr>
              <a:t>インフラ保護</a:t>
            </a:r>
          </a:p>
        </p:txBody>
      </p:sp>
      <p:sp>
        <p:nvSpPr>
          <p:cNvPr id="2" name="タイトル 1">
            <a:extLst>
              <a:ext uri="{FF2B5EF4-FFF2-40B4-BE49-F238E27FC236}">
                <a16:creationId xmlns:a16="http://schemas.microsoft.com/office/drawing/2014/main" id="{685A7278-60E7-9143-A998-047404BAD075}"/>
              </a:ext>
            </a:extLst>
          </p:cNvPr>
          <p:cNvSpPr>
            <a:spLocks noGrp="1"/>
          </p:cNvSpPr>
          <p:nvPr>
            <p:ph type="title"/>
          </p:nvPr>
        </p:nvSpPr>
        <p:spPr/>
        <p:txBody>
          <a:bodyPr vert="horz" lIns="91440" tIns="45720" rIns="91440" bIns="45720" rtlCol="0" anchor="t">
            <a:noAutofit/>
          </a:bodyPr>
          <a:lstStyle/>
          <a:p>
            <a:r>
              <a:rPr lang="ja-JP" altLang="en-US" sz="2800" b="0"/>
              <a:t>データ保護の位置づけ</a:t>
            </a:r>
          </a:p>
        </p:txBody>
      </p:sp>
      <p:sp>
        <p:nvSpPr>
          <p:cNvPr id="36" name="テキスト ボックス 35">
            <a:extLst>
              <a:ext uri="{FF2B5EF4-FFF2-40B4-BE49-F238E27FC236}">
                <a16:creationId xmlns:a16="http://schemas.microsoft.com/office/drawing/2014/main" id="{29FC6955-B316-A640-BC78-9DA358278DB5}"/>
              </a:ext>
            </a:extLst>
          </p:cNvPr>
          <p:cNvSpPr txBox="1"/>
          <p:nvPr/>
        </p:nvSpPr>
        <p:spPr>
          <a:xfrm>
            <a:off x="1104000" y="3664834"/>
            <a:ext cx="2049832" cy="631135"/>
          </a:xfrm>
          <a:prstGeom prst="rect">
            <a:avLst/>
          </a:prstGeom>
          <a:noFill/>
        </p:spPr>
        <p:txBody>
          <a:bodyPr wrap="square" rtlCol="0">
            <a:spAutoFit/>
          </a:bodyPr>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1" lang="en-US" altLang="ja-JP" sz="1167" b="1" i="0" u="none" strike="noStrike" kern="1200" cap="none" spc="0" normalizeH="0" baseline="0" noProof="0" dirty="0">
                <a:ln>
                  <a:noFill/>
                </a:ln>
                <a:solidFill>
                  <a:srgbClr val="0432FF"/>
                </a:solidFill>
                <a:effectLst/>
                <a:uLnTx/>
                <a:uFillTx/>
                <a:latin typeface="Meiryo" panose="020B0604030504040204" pitchFamily="34" charset="-128"/>
                <a:ea typeface="Meiryo" panose="020B0604030504040204" pitchFamily="34" charset="-128"/>
                <a:cs typeface="+mn-cs"/>
              </a:rPr>
              <a:t>ID</a:t>
            </a:r>
            <a:r>
              <a:rPr kumimoji="1" lang="ja-JP" altLang="en-US" sz="1167" b="1" i="0" u="none" strike="noStrike" kern="1200" cap="none" spc="0" normalizeH="0" baseline="0" noProof="0">
                <a:ln>
                  <a:noFill/>
                </a:ln>
                <a:solidFill>
                  <a:srgbClr val="0432FF"/>
                </a:solidFill>
                <a:effectLst/>
                <a:uLnTx/>
                <a:uFillTx/>
                <a:latin typeface="Meiryo" panose="020B0604030504040204" pitchFamily="34" charset="-128"/>
                <a:ea typeface="Meiryo" panose="020B0604030504040204" pitchFamily="34" charset="-128"/>
                <a:cs typeface="+mn-cs"/>
              </a:rPr>
              <a:t>アクセス管理</a:t>
            </a:r>
            <a:endParaRPr kumimoji="1" lang="en-US" altLang="ja-JP" sz="1167" b="1" i="0" u="none" strike="noStrike" kern="1200" cap="none" spc="0" normalizeH="0" baseline="0" noProof="0" dirty="0">
              <a:ln>
                <a:noFill/>
              </a:ln>
              <a:solidFill>
                <a:srgbClr val="0432FF"/>
              </a:solidFill>
              <a:effectLst/>
              <a:uLnTx/>
              <a:uFillTx/>
              <a:latin typeface="Meiryo" panose="020B0604030504040204" pitchFamily="34" charset="-128"/>
              <a:ea typeface="Meiryo" panose="020B0604030504040204" pitchFamily="34" charset="-128"/>
              <a:cs typeface="+mn-cs"/>
            </a:endParaRPr>
          </a:p>
          <a:p>
            <a:pPr marL="0" marR="0" lvl="0" indent="0" algn="l" defTabSz="609576" rtl="0" eaLnBrk="1" fontAlgn="auto" latinLnBrk="0" hangingPunct="1">
              <a:lnSpc>
                <a:spcPct val="100000"/>
              </a:lnSpc>
              <a:spcBef>
                <a:spcPts val="0"/>
              </a:spcBef>
              <a:spcAft>
                <a:spcPts val="0"/>
              </a:spcAft>
              <a:buClrTx/>
              <a:buSzTx/>
              <a:buFontTx/>
              <a:buNone/>
              <a:tabLst/>
              <a:defRPr/>
            </a:pPr>
            <a:r>
              <a:rPr kumimoji="1" lang="ja-JP" altLang="en-US" sz="1167" b="1" i="0" u="none" strike="noStrike" kern="1200" cap="none" spc="0" normalizeH="0" baseline="0" noProof="0">
                <a:ln>
                  <a:noFill/>
                </a:ln>
                <a:solidFill>
                  <a:srgbClr val="0432FF"/>
                </a:solidFill>
                <a:effectLst/>
                <a:uLnTx/>
                <a:uFillTx/>
                <a:latin typeface="Meiryo" panose="020B0604030504040204" pitchFamily="34" charset="-128"/>
                <a:ea typeface="Meiryo" panose="020B0604030504040204" pitchFamily="34" charset="-128"/>
                <a:cs typeface="+mn-cs"/>
              </a:rPr>
              <a:t>インフラストラクチャ保護</a:t>
            </a:r>
            <a:endParaRPr kumimoji="1" lang="en-US" altLang="ja-JP" sz="1167" b="1" i="0" u="none" strike="noStrike" kern="1200" cap="none" spc="0" normalizeH="0" baseline="0" noProof="0" dirty="0">
              <a:ln>
                <a:noFill/>
              </a:ln>
              <a:solidFill>
                <a:srgbClr val="0432FF"/>
              </a:solidFill>
              <a:effectLst/>
              <a:uLnTx/>
              <a:uFillTx/>
              <a:latin typeface="Meiryo" panose="020B0604030504040204" pitchFamily="34" charset="-128"/>
              <a:ea typeface="Meiryo" panose="020B0604030504040204" pitchFamily="34" charset="-128"/>
              <a:cs typeface="+mn-cs"/>
            </a:endParaRPr>
          </a:p>
          <a:p>
            <a:pPr marL="0" marR="0" lvl="0" indent="0" algn="l" defTabSz="609576" rtl="0" eaLnBrk="1" fontAlgn="auto" latinLnBrk="0" hangingPunct="1">
              <a:lnSpc>
                <a:spcPct val="100000"/>
              </a:lnSpc>
              <a:spcBef>
                <a:spcPts val="0"/>
              </a:spcBef>
              <a:spcAft>
                <a:spcPts val="0"/>
              </a:spcAft>
              <a:buClrTx/>
              <a:buSzTx/>
              <a:buFontTx/>
              <a:buNone/>
              <a:tabLst/>
              <a:defRPr/>
            </a:pPr>
            <a:r>
              <a:rPr kumimoji="1" lang="ja-JP" altLang="en-US" sz="1167" b="1" i="0" u="none" strike="noStrike" kern="1200" cap="none" spc="0" normalizeH="0" baseline="0" noProof="0">
                <a:ln>
                  <a:noFill/>
                </a:ln>
                <a:solidFill>
                  <a:srgbClr val="FF0000"/>
                </a:solidFill>
                <a:effectLst/>
                <a:uLnTx/>
                <a:uFillTx/>
                <a:latin typeface="Meiryo" panose="020B0604030504040204" pitchFamily="34" charset="-128"/>
                <a:ea typeface="Meiryo" panose="020B0604030504040204" pitchFamily="34" charset="-128"/>
                <a:cs typeface="+mn-cs"/>
              </a:rPr>
              <a:t>データ保護</a:t>
            </a:r>
            <a:endParaRPr kumimoji="1" lang="en-US" altLang="ja-JP" sz="1167" b="1" i="0" u="none" strike="noStrike" kern="1200" cap="none" spc="0" normalizeH="0" baseline="0" noProof="0" dirty="0">
              <a:ln>
                <a:noFill/>
              </a:ln>
              <a:solidFill>
                <a:srgbClr val="FF0000"/>
              </a:solidFill>
              <a:effectLst/>
              <a:uLnTx/>
              <a:uFillTx/>
              <a:latin typeface="Meiryo" panose="020B0604030504040204" pitchFamily="34" charset="-128"/>
              <a:ea typeface="Meiryo" panose="020B0604030504040204" pitchFamily="34" charset="-128"/>
              <a:cs typeface="+mn-cs"/>
            </a:endParaRPr>
          </a:p>
        </p:txBody>
      </p:sp>
      <p:sp>
        <p:nvSpPr>
          <p:cNvPr id="37" name="テキスト ボックス 36">
            <a:extLst>
              <a:ext uri="{FF2B5EF4-FFF2-40B4-BE49-F238E27FC236}">
                <a16:creationId xmlns:a16="http://schemas.microsoft.com/office/drawing/2014/main" id="{D7AB9A4F-9E61-5C48-B749-0BBC6814363B}"/>
              </a:ext>
            </a:extLst>
          </p:cNvPr>
          <p:cNvSpPr txBox="1"/>
          <p:nvPr/>
        </p:nvSpPr>
        <p:spPr>
          <a:xfrm>
            <a:off x="1104003" y="6052519"/>
            <a:ext cx="1837659" cy="271934"/>
          </a:xfrm>
          <a:prstGeom prst="rect">
            <a:avLst/>
          </a:prstGeom>
          <a:noFill/>
        </p:spPr>
        <p:txBody>
          <a:bodyPr wrap="square" rtlCol="0">
            <a:spAutoFit/>
          </a:bodyPr>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1" lang="ja-JP" altLang="en-US" sz="1167" b="1" i="0" u="none" strike="noStrike" kern="1200" cap="none" spc="0" normalizeH="0" baseline="0" noProof="0">
                <a:ln>
                  <a:noFill/>
                </a:ln>
                <a:solidFill>
                  <a:srgbClr val="0432FF"/>
                </a:solidFill>
                <a:effectLst/>
                <a:uLnTx/>
                <a:uFillTx/>
                <a:latin typeface="Meiryo" panose="020B0604030504040204" pitchFamily="34" charset="-128"/>
                <a:ea typeface="Meiryo" panose="020B0604030504040204" pitchFamily="34" charset="-128"/>
                <a:cs typeface="+mn-cs"/>
              </a:rPr>
              <a:t>インシデントレスポンス</a:t>
            </a:r>
            <a:endParaRPr kumimoji="1" lang="en-US" altLang="ja-JP" sz="1167" b="1" i="0" u="none" strike="noStrike" kern="1200" cap="none" spc="0" normalizeH="0" baseline="0" noProof="0" dirty="0">
              <a:ln>
                <a:noFill/>
              </a:ln>
              <a:solidFill>
                <a:srgbClr val="0432FF"/>
              </a:solidFill>
              <a:effectLst/>
              <a:uLnTx/>
              <a:uFillTx/>
              <a:latin typeface="Meiryo" panose="020B0604030504040204" pitchFamily="34" charset="-128"/>
              <a:ea typeface="Meiryo" panose="020B0604030504040204" pitchFamily="34" charset="-128"/>
              <a:cs typeface="+mn-cs"/>
            </a:endParaRPr>
          </a:p>
        </p:txBody>
      </p:sp>
      <p:sp>
        <p:nvSpPr>
          <p:cNvPr id="38" name="テキスト ボックス 37">
            <a:extLst>
              <a:ext uri="{FF2B5EF4-FFF2-40B4-BE49-F238E27FC236}">
                <a16:creationId xmlns:a16="http://schemas.microsoft.com/office/drawing/2014/main" id="{6FF53004-A2B4-2344-80EF-D3918F9C041D}"/>
              </a:ext>
            </a:extLst>
          </p:cNvPr>
          <p:cNvSpPr txBox="1"/>
          <p:nvPr/>
        </p:nvSpPr>
        <p:spPr>
          <a:xfrm>
            <a:off x="1104000" y="2565002"/>
            <a:ext cx="1837662" cy="271934"/>
          </a:xfrm>
          <a:prstGeom prst="rect">
            <a:avLst/>
          </a:prstGeom>
          <a:noFill/>
        </p:spPr>
        <p:txBody>
          <a:bodyPr wrap="square" rtlCol="0">
            <a:spAutoFit/>
          </a:bodyPr>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1" lang="ja-JP" altLang="en-US" sz="1167" b="1" i="0" u="none" strike="noStrike" kern="1200" cap="none" spc="0" normalizeH="0" baseline="0" noProof="0">
                <a:ln>
                  <a:noFill/>
                </a:ln>
                <a:solidFill>
                  <a:srgbClr val="0432FF"/>
                </a:solidFill>
                <a:effectLst/>
                <a:uLnTx/>
                <a:uFillTx/>
                <a:latin typeface="Meiryo" panose="020B0604030504040204" pitchFamily="34" charset="-128"/>
                <a:ea typeface="Meiryo" panose="020B0604030504040204" pitchFamily="34" charset="-128"/>
                <a:cs typeface="+mn-cs"/>
              </a:rPr>
              <a:t>ガイドライン策定</a:t>
            </a:r>
          </a:p>
        </p:txBody>
      </p:sp>
      <p:sp>
        <p:nvSpPr>
          <p:cNvPr id="39" name="テキスト ボックス 38">
            <a:extLst>
              <a:ext uri="{FF2B5EF4-FFF2-40B4-BE49-F238E27FC236}">
                <a16:creationId xmlns:a16="http://schemas.microsoft.com/office/drawing/2014/main" id="{5727CBD8-1BD3-5C4A-9E89-E3DFB3EA96D8}"/>
              </a:ext>
            </a:extLst>
          </p:cNvPr>
          <p:cNvSpPr txBox="1"/>
          <p:nvPr/>
        </p:nvSpPr>
        <p:spPr>
          <a:xfrm>
            <a:off x="1104000" y="4759455"/>
            <a:ext cx="2049832" cy="810735"/>
          </a:xfrm>
          <a:prstGeom prst="rect">
            <a:avLst/>
          </a:prstGeom>
          <a:noFill/>
        </p:spPr>
        <p:txBody>
          <a:bodyPr wrap="square" rtlCol="0">
            <a:spAutoFit/>
          </a:bodyPr>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1" lang="ja-JP" altLang="en-US" sz="1167" b="1" i="0" u="none" strike="noStrike" kern="1200" cap="none" spc="0" normalizeH="0" baseline="0" noProof="0">
                <a:ln>
                  <a:noFill/>
                </a:ln>
                <a:solidFill>
                  <a:srgbClr val="0432FF"/>
                </a:solidFill>
                <a:effectLst/>
                <a:uLnTx/>
                <a:uFillTx/>
                <a:latin typeface="Meiryo" panose="020B0604030504040204" pitchFamily="34" charset="-128"/>
                <a:ea typeface="Meiryo" panose="020B0604030504040204" pitchFamily="34" charset="-128"/>
                <a:cs typeface="+mn-cs"/>
              </a:rPr>
              <a:t>監視</a:t>
            </a:r>
            <a:endParaRPr kumimoji="1" lang="en-US" altLang="ja-JP" sz="1167" b="1" i="0" u="none" strike="noStrike" kern="1200" cap="none" spc="0" normalizeH="0" baseline="0" noProof="0" dirty="0">
              <a:ln>
                <a:noFill/>
              </a:ln>
              <a:solidFill>
                <a:srgbClr val="0432FF"/>
              </a:solidFill>
              <a:effectLst/>
              <a:uLnTx/>
              <a:uFillTx/>
              <a:latin typeface="Meiryo" panose="020B0604030504040204" pitchFamily="34" charset="-128"/>
              <a:ea typeface="Meiryo" panose="020B0604030504040204" pitchFamily="34" charset="-128"/>
              <a:cs typeface="+mn-cs"/>
            </a:endParaRPr>
          </a:p>
          <a:p>
            <a:pPr marL="0" marR="0" lvl="0" indent="0" algn="l" defTabSz="609576" rtl="0" eaLnBrk="1" fontAlgn="auto" latinLnBrk="0" hangingPunct="1">
              <a:lnSpc>
                <a:spcPct val="100000"/>
              </a:lnSpc>
              <a:spcBef>
                <a:spcPts val="0"/>
              </a:spcBef>
              <a:spcAft>
                <a:spcPts val="0"/>
              </a:spcAft>
              <a:buClrTx/>
              <a:buSzTx/>
              <a:buFontTx/>
              <a:buNone/>
              <a:tabLst/>
              <a:defRPr/>
            </a:pPr>
            <a:r>
              <a:rPr kumimoji="1" lang="ja-JP" altLang="en-US" sz="1167" b="1" i="0" u="none" strike="noStrike" kern="1200" cap="none" spc="0" normalizeH="0" baseline="0" noProof="0">
                <a:ln>
                  <a:noFill/>
                </a:ln>
                <a:solidFill>
                  <a:srgbClr val="0432FF"/>
                </a:solidFill>
                <a:effectLst/>
                <a:uLnTx/>
                <a:uFillTx/>
                <a:latin typeface="Meiryo" panose="020B0604030504040204" pitchFamily="34" charset="-128"/>
                <a:ea typeface="Meiryo" panose="020B0604030504040204" pitchFamily="34" charset="-128"/>
                <a:cs typeface="+mn-cs"/>
              </a:rPr>
              <a:t>発見的統制</a:t>
            </a:r>
            <a:endParaRPr kumimoji="1" lang="en-US" altLang="ja-JP" sz="1167" b="1" i="0" u="none" strike="noStrike" kern="1200" cap="none" spc="0" normalizeH="0" baseline="0" noProof="0" dirty="0">
              <a:ln>
                <a:noFill/>
              </a:ln>
              <a:solidFill>
                <a:srgbClr val="0432FF"/>
              </a:solidFill>
              <a:effectLst/>
              <a:uLnTx/>
              <a:uFillTx/>
              <a:latin typeface="Meiryo" panose="020B0604030504040204" pitchFamily="34" charset="-128"/>
              <a:ea typeface="Meiryo" panose="020B0604030504040204" pitchFamily="34" charset="-128"/>
              <a:cs typeface="+mn-cs"/>
            </a:endParaRPr>
          </a:p>
          <a:p>
            <a:pPr marL="0" marR="0" lvl="0" indent="0" algn="l" defTabSz="609576" rtl="0" eaLnBrk="1" fontAlgn="auto" latinLnBrk="0" hangingPunct="1">
              <a:lnSpc>
                <a:spcPct val="100000"/>
              </a:lnSpc>
              <a:spcBef>
                <a:spcPts val="0"/>
              </a:spcBef>
              <a:spcAft>
                <a:spcPts val="0"/>
              </a:spcAft>
              <a:buClrTx/>
              <a:buSzTx/>
              <a:buFontTx/>
              <a:buNone/>
              <a:tabLst/>
              <a:defRPr/>
            </a:pPr>
            <a:r>
              <a:rPr kumimoji="1" lang="ja-JP" altLang="en-US" sz="1167" b="1" i="0" u="none" strike="noStrike" kern="1200" cap="none" spc="0" normalizeH="0" baseline="0" noProof="0">
                <a:ln>
                  <a:noFill/>
                </a:ln>
                <a:solidFill>
                  <a:srgbClr val="0432FF"/>
                </a:solidFill>
                <a:effectLst/>
                <a:uLnTx/>
                <a:uFillTx/>
                <a:latin typeface="Meiryo" panose="020B0604030504040204" pitchFamily="34" charset="-128"/>
                <a:ea typeface="Meiryo" panose="020B0604030504040204" pitchFamily="34" charset="-128"/>
                <a:cs typeface="+mn-cs"/>
              </a:rPr>
              <a:t>コスト管理</a:t>
            </a:r>
            <a:endParaRPr kumimoji="1" lang="en-US" altLang="ja-JP" sz="1167" b="1" i="0" u="none" strike="noStrike" kern="1200" cap="none" spc="0" normalizeH="0" baseline="0" noProof="0" dirty="0">
              <a:ln>
                <a:noFill/>
              </a:ln>
              <a:solidFill>
                <a:srgbClr val="0432FF"/>
              </a:solidFill>
              <a:effectLst/>
              <a:uLnTx/>
              <a:uFillTx/>
              <a:latin typeface="Meiryo" panose="020B0604030504040204" pitchFamily="34" charset="-128"/>
              <a:ea typeface="Meiryo" panose="020B0604030504040204" pitchFamily="34" charset="-128"/>
              <a:cs typeface="+mn-cs"/>
            </a:endParaRPr>
          </a:p>
          <a:p>
            <a:pPr marL="0" marR="0" lvl="0" indent="0" algn="l" defTabSz="609576" rtl="0" eaLnBrk="1" fontAlgn="auto" latinLnBrk="0" hangingPunct="1">
              <a:lnSpc>
                <a:spcPct val="100000"/>
              </a:lnSpc>
              <a:spcBef>
                <a:spcPts val="0"/>
              </a:spcBef>
              <a:spcAft>
                <a:spcPts val="0"/>
              </a:spcAft>
              <a:buClrTx/>
              <a:buSzTx/>
              <a:buFontTx/>
              <a:buNone/>
              <a:tabLst/>
              <a:defRPr/>
            </a:pPr>
            <a:r>
              <a:rPr kumimoji="1" lang="ja-JP" altLang="en-US" sz="1167" b="1" i="0" u="none" strike="noStrike" kern="1200" cap="none" spc="0" normalizeH="0" baseline="0" noProof="0">
                <a:ln>
                  <a:noFill/>
                </a:ln>
                <a:solidFill>
                  <a:srgbClr val="0432FF"/>
                </a:solidFill>
                <a:effectLst/>
                <a:uLnTx/>
                <a:uFillTx/>
                <a:latin typeface="Meiryo" panose="020B0604030504040204" pitchFamily="34" charset="-128"/>
                <a:ea typeface="Meiryo" panose="020B0604030504040204" pitchFamily="34" charset="-128"/>
                <a:cs typeface="+mn-cs"/>
              </a:rPr>
              <a:t>ログ管理</a:t>
            </a:r>
            <a:endParaRPr kumimoji="1" lang="en-US" altLang="ja-JP" sz="1167" b="1" i="0" u="none" strike="noStrike" kern="1200" cap="none" spc="0" normalizeH="0" baseline="0" noProof="0" dirty="0">
              <a:ln>
                <a:noFill/>
              </a:ln>
              <a:solidFill>
                <a:srgbClr val="0432FF"/>
              </a:solidFill>
              <a:effectLst/>
              <a:uLnTx/>
              <a:uFillTx/>
              <a:latin typeface="Meiryo" panose="020B0604030504040204" pitchFamily="34" charset="-128"/>
              <a:ea typeface="Meiryo" panose="020B0604030504040204" pitchFamily="34" charset="-128"/>
              <a:cs typeface="+mn-cs"/>
            </a:endParaRPr>
          </a:p>
        </p:txBody>
      </p:sp>
      <p:sp>
        <p:nvSpPr>
          <p:cNvPr id="40" name="テキスト ボックス 39">
            <a:extLst>
              <a:ext uri="{FF2B5EF4-FFF2-40B4-BE49-F238E27FC236}">
                <a16:creationId xmlns:a16="http://schemas.microsoft.com/office/drawing/2014/main" id="{78383A54-6A7B-D74A-8B20-BE61A0DBC1F3}"/>
              </a:ext>
            </a:extLst>
          </p:cNvPr>
          <p:cNvSpPr txBox="1"/>
          <p:nvPr/>
        </p:nvSpPr>
        <p:spPr>
          <a:xfrm>
            <a:off x="6997302" y="2404611"/>
            <a:ext cx="1824000" cy="271934"/>
          </a:xfrm>
          <a:prstGeom prst="rect">
            <a:avLst/>
          </a:prstGeom>
          <a:noFill/>
        </p:spPr>
        <p:txBody>
          <a:bodyPr wrap="square" rtlCol="0">
            <a:spAutoFit/>
          </a:bodyPr>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1" lang="en-US" altLang="ja-JP" sz="1167" b="1" i="0" u="none" strike="noStrike" kern="1200" cap="none" spc="0" normalizeH="0" baseline="0" noProof="0" dirty="0">
                <a:ln>
                  <a:noFill/>
                </a:ln>
                <a:solidFill>
                  <a:srgbClr val="0432FF"/>
                </a:solidFill>
                <a:effectLst/>
                <a:uLnTx/>
                <a:uFillTx/>
                <a:latin typeface="Meiryo" panose="020B0604030504040204" pitchFamily="34" charset="-128"/>
                <a:ea typeface="Meiryo" panose="020B0604030504040204" pitchFamily="34" charset="-128"/>
                <a:cs typeface="+mn-cs"/>
              </a:rPr>
              <a:t>ID</a:t>
            </a:r>
            <a:r>
              <a:rPr kumimoji="1" lang="ja-JP" altLang="en-US" sz="1167" b="1" i="0" u="none" strike="noStrike" kern="1200" cap="none" spc="0" normalizeH="0" baseline="0" noProof="0">
                <a:ln>
                  <a:noFill/>
                </a:ln>
                <a:solidFill>
                  <a:srgbClr val="0432FF"/>
                </a:solidFill>
                <a:effectLst/>
                <a:uLnTx/>
                <a:uFillTx/>
                <a:latin typeface="Meiryo" panose="020B0604030504040204" pitchFamily="34" charset="-128"/>
                <a:ea typeface="Meiryo" panose="020B0604030504040204" pitchFamily="34" charset="-128"/>
                <a:cs typeface="+mn-cs"/>
              </a:rPr>
              <a:t>アクセス管理</a:t>
            </a:r>
            <a:endParaRPr kumimoji="1" lang="en-US" altLang="ja-JP" sz="1167" b="1" i="0" u="none" strike="noStrike" kern="1200" cap="none" spc="0" normalizeH="0" baseline="0" noProof="0" dirty="0">
              <a:ln>
                <a:noFill/>
              </a:ln>
              <a:solidFill>
                <a:srgbClr val="0432FF"/>
              </a:solidFill>
              <a:effectLst/>
              <a:uLnTx/>
              <a:uFillTx/>
              <a:latin typeface="Meiryo" panose="020B0604030504040204" pitchFamily="34" charset="-128"/>
              <a:ea typeface="Meiryo" panose="020B0604030504040204" pitchFamily="34" charset="-128"/>
              <a:cs typeface="+mn-cs"/>
            </a:endParaRPr>
          </a:p>
        </p:txBody>
      </p:sp>
      <p:sp>
        <p:nvSpPr>
          <p:cNvPr id="41" name="テキスト ボックス 40">
            <a:extLst>
              <a:ext uri="{FF2B5EF4-FFF2-40B4-BE49-F238E27FC236}">
                <a16:creationId xmlns:a16="http://schemas.microsoft.com/office/drawing/2014/main" id="{E242088A-6548-CD47-8B71-2183FD39A13B}"/>
              </a:ext>
            </a:extLst>
          </p:cNvPr>
          <p:cNvSpPr txBox="1"/>
          <p:nvPr/>
        </p:nvSpPr>
        <p:spPr>
          <a:xfrm>
            <a:off x="5522963" y="2824888"/>
            <a:ext cx="2049832" cy="271934"/>
          </a:xfrm>
          <a:prstGeom prst="rect">
            <a:avLst/>
          </a:prstGeom>
          <a:noFill/>
        </p:spPr>
        <p:txBody>
          <a:bodyPr wrap="square" rtlCol="0">
            <a:spAutoFit/>
          </a:bodyPr>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1" lang="ja-JP" altLang="en-US" sz="1167" b="1" i="0" u="none" strike="noStrike" kern="1200" cap="none" spc="0" normalizeH="0" baseline="0" noProof="0">
                <a:ln>
                  <a:noFill/>
                </a:ln>
                <a:solidFill>
                  <a:srgbClr val="FF0000"/>
                </a:solidFill>
                <a:effectLst/>
                <a:uLnTx/>
                <a:uFillTx/>
                <a:latin typeface="Meiryo" panose="020B0604030504040204" pitchFamily="34" charset="-128"/>
                <a:ea typeface="Meiryo" panose="020B0604030504040204" pitchFamily="34" charset="-128"/>
                <a:cs typeface="+mn-cs"/>
              </a:rPr>
              <a:t>データ保護</a:t>
            </a:r>
            <a:endParaRPr kumimoji="1" lang="en-US" altLang="ja-JP" sz="1167" b="1" i="0" u="none" strike="noStrike" kern="1200" cap="none" spc="0" normalizeH="0" baseline="0" noProof="0" dirty="0">
              <a:ln>
                <a:noFill/>
              </a:ln>
              <a:solidFill>
                <a:srgbClr val="FF0000"/>
              </a:solidFill>
              <a:effectLst/>
              <a:uLnTx/>
              <a:uFillTx/>
              <a:latin typeface="Meiryo" panose="020B0604030504040204" pitchFamily="34" charset="-128"/>
              <a:ea typeface="Meiryo" panose="020B0604030504040204" pitchFamily="34" charset="-128"/>
              <a:cs typeface="+mn-cs"/>
            </a:endParaRPr>
          </a:p>
        </p:txBody>
      </p:sp>
      <p:sp>
        <p:nvSpPr>
          <p:cNvPr id="43" name="テキスト ボックス 42">
            <a:extLst>
              <a:ext uri="{FF2B5EF4-FFF2-40B4-BE49-F238E27FC236}">
                <a16:creationId xmlns:a16="http://schemas.microsoft.com/office/drawing/2014/main" id="{0082C8AF-333A-984A-A5B7-C38339969D39}"/>
              </a:ext>
            </a:extLst>
          </p:cNvPr>
          <p:cNvSpPr txBox="1"/>
          <p:nvPr/>
        </p:nvSpPr>
        <p:spPr>
          <a:xfrm>
            <a:off x="6997302" y="6162794"/>
            <a:ext cx="2049832" cy="271934"/>
          </a:xfrm>
          <a:prstGeom prst="rect">
            <a:avLst/>
          </a:prstGeom>
          <a:noFill/>
        </p:spPr>
        <p:txBody>
          <a:bodyPr wrap="square" rtlCol="0">
            <a:spAutoFit/>
          </a:bodyPr>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1" lang="ja-JP" altLang="en-US" sz="1167" b="1" i="0" u="none" strike="noStrike" kern="1200" cap="none" spc="0" normalizeH="0" baseline="0" noProof="0">
                <a:ln>
                  <a:noFill/>
                </a:ln>
                <a:solidFill>
                  <a:srgbClr val="0432FF"/>
                </a:solidFill>
                <a:effectLst/>
                <a:uLnTx/>
                <a:uFillTx/>
                <a:latin typeface="Meiryo" panose="020B0604030504040204" pitchFamily="34" charset="-128"/>
                <a:ea typeface="Meiryo" panose="020B0604030504040204" pitchFamily="34" charset="-128"/>
                <a:cs typeface="+mn-cs"/>
              </a:rPr>
              <a:t>インフラストラクチャ保護</a:t>
            </a:r>
            <a:endParaRPr kumimoji="1" lang="en-US" altLang="ja-JP" sz="1167" b="1" i="0" u="none" strike="noStrike" kern="1200" cap="none" spc="0" normalizeH="0" baseline="0" noProof="0" dirty="0">
              <a:ln>
                <a:noFill/>
              </a:ln>
              <a:solidFill>
                <a:srgbClr val="0432FF"/>
              </a:solidFill>
              <a:effectLst/>
              <a:uLnTx/>
              <a:uFillTx/>
              <a:latin typeface="Meiryo" panose="020B0604030504040204" pitchFamily="34" charset="-128"/>
              <a:ea typeface="Meiryo" panose="020B0604030504040204" pitchFamily="34" charset="-128"/>
              <a:cs typeface="+mn-cs"/>
            </a:endParaRPr>
          </a:p>
        </p:txBody>
      </p:sp>
      <p:sp>
        <p:nvSpPr>
          <p:cNvPr id="4" name="テキスト ボックス 3">
            <a:extLst>
              <a:ext uri="{FF2B5EF4-FFF2-40B4-BE49-F238E27FC236}">
                <a16:creationId xmlns:a16="http://schemas.microsoft.com/office/drawing/2014/main" id="{265CD2D6-C45F-36ED-D1C7-688D7CF70CC9}"/>
              </a:ext>
            </a:extLst>
          </p:cNvPr>
          <p:cNvSpPr txBox="1"/>
          <p:nvPr/>
        </p:nvSpPr>
        <p:spPr>
          <a:xfrm>
            <a:off x="11229654" y="0"/>
            <a:ext cx="962346" cy="369332"/>
          </a:xfrm>
          <a:prstGeom prst="rect">
            <a:avLst/>
          </a:prstGeom>
          <a:no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800" b="0" i="0" u="none" strike="noStrike" kern="1200" cap="none" spc="0" normalizeH="0" baseline="0" noProof="0" dirty="0">
                <a:ln>
                  <a:noFill/>
                </a:ln>
                <a:solidFill>
                  <a:srgbClr val="FFFFFF">
                    <a:lumMod val="50000"/>
                  </a:srgbClr>
                </a:solidFill>
                <a:effectLst/>
                <a:uLnTx/>
                <a:uFillTx/>
                <a:latin typeface="Meiryo" panose="020B0604030504040204" pitchFamily="34" charset="-128"/>
                <a:ea typeface="Meiryo" panose="020B0604030504040204" pitchFamily="34" charset="-128"/>
                <a:cs typeface="+mn-cs"/>
              </a:rPr>
              <a:t>SEC07</a:t>
            </a:r>
            <a:endParaRPr kumimoji="0" lang="ja-JP" altLang="en-US" sz="1800" b="0" i="0" u="none" strike="noStrike" kern="1200" cap="none" spc="0" normalizeH="0" baseline="0" noProof="0">
              <a:ln>
                <a:noFill/>
              </a:ln>
              <a:solidFill>
                <a:srgbClr val="FFFFFF">
                  <a:lumMod val="50000"/>
                </a:srgbClr>
              </a:solidFill>
              <a:effectLst/>
              <a:uLnTx/>
              <a:uFillTx/>
              <a:latin typeface="Meiryo" panose="020B0604030504040204" pitchFamily="34" charset="-128"/>
              <a:ea typeface="Meiryo" panose="020B0604030504040204" pitchFamily="34" charset="-128"/>
              <a:cs typeface="+mn-cs"/>
            </a:endParaRPr>
          </a:p>
        </p:txBody>
      </p:sp>
    </p:spTree>
    <p:extLst>
      <p:ext uri="{BB962C8B-B14F-4D97-AF65-F5344CB8AC3E}">
        <p14:creationId xmlns:p14="http://schemas.microsoft.com/office/powerpoint/2010/main" val="237328202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D0F9A1-029E-71F6-E793-4D162093E776}"/>
              </a:ext>
            </a:extLst>
          </p:cNvPr>
          <p:cNvSpPr>
            <a:spLocks noGrp="1"/>
          </p:cNvSpPr>
          <p:nvPr>
            <p:ph type="title"/>
          </p:nvPr>
        </p:nvSpPr>
        <p:spPr/>
        <p:txBody>
          <a:bodyPr/>
          <a:lstStyle/>
          <a:p>
            <a:pPr algn="l"/>
            <a:r>
              <a:rPr lang="en-JP" sz="2000" dirty="0"/>
              <a:t>レビュー観点 </a:t>
            </a:r>
            <a:r>
              <a:rPr lang="en-JP" sz="2000"/>
              <a:t>: </a:t>
            </a:r>
            <a:r>
              <a:rPr lang="ja-JP" altLang="en-US" sz="2000"/>
              <a:t>データ保護</a:t>
            </a:r>
            <a:r>
              <a:rPr lang="en-JP" sz="2000"/>
              <a:t>/</a:t>
            </a:r>
            <a:r>
              <a:rPr lang="ja-JP" altLang="en-US" sz="2000"/>
              <a:t>データ分類</a:t>
            </a:r>
            <a:br>
              <a:rPr lang="en-JP" sz="2000"/>
            </a:br>
            <a:r>
              <a:rPr lang="en-US" sz="2800" b="0" i="0" dirty="0">
                <a:solidFill>
                  <a:srgbClr val="16191F"/>
                </a:solidFill>
                <a:effectLst/>
                <a:latin typeface="Amazon Ember" panose="020B0603020204020204" pitchFamily="34" charset="0"/>
              </a:rPr>
              <a:t>SEC07-BP01 </a:t>
            </a:r>
            <a:r>
              <a:rPr lang="ja-JP" altLang="en-US" sz="2800" b="0" i="0">
                <a:solidFill>
                  <a:srgbClr val="16191F"/>
                </a:solidFill>
                <a:effectLst/>
                <a:latin typeface="Amazon Ember" panose="020B0603020204020204" pitchFamily="34" charset="0"/>
              </a:rPr>
              <a:t>ワークロード内のデータを特定する</a:t>
            </a:r>
            <a:endParaRPr lang="en-JP" sz="2800" dirty="0"/>
          </a:p>
        </p:txBody>
      </p:sp>
      <p:sp>
        <p:nvSpPr>
          <p:cNvPr id="3" name="Text Placeholder 2">
            <a:extLst>
              <a:ext uri="{FF2B5EF4-FFF2-40B4-BE49-F238E27FC236}">
                <a16:creationId xmlns:a16="http://schemas.microsoft.com/office/drawing/2014/main" id="{6CD638BC-5BEF-1626-7E3A-3BD989F1AFF4}"/>
              </a:ext>
            </a:extLst>
          </p:cNvPr>
          <p:cNvSpPr>
            <a:spLocks noGrp="1"/>
          </p:cNvSpPr>
          <p:nvPr>
            <p:ph type="body" sz="quarter" idx="10"/>
          </p:nvPr>
        </p:nvSpPr>
        <p:spPr>
          <a:xfrm>
            <a:off x="457200" y="1371600"/>
            <a:ext cx="5733945" cy="4364892"/>
          </a:xfrm>
        </p:spPr>
        <p:txBody>
          <a:bodyPr/>
          <a:lstStyle/>
          <a:p>
            <a:r>
              <a:rPr lang="en-JP" sz="1400" dirty="0">
                <a:solidFill>
                  <a:srgbClr val="0070C0"/>
                </a:solidFill>
              </a:rPr>
              <a:t>ポイント</a:t>
            </a:r>
          </a:p>
          <a:p>
            <a:pPr marL="285750" indent="-285750">
              <a:buFont typeface="Arial" panose="020B0604020202020204" pitchFamily="34" charset="0"/>
              <a:buChar char="•"/>
            </a:pPr>
            <a:r>
              <a:rPr lang="ja-JP" altLang="en-US" sz="1400"/>
              <a:t>機密データを保存する場所を特定し、そのデータへのアクセス方法や共有方法を決定する。</a:t>
            </a:r>
            <a:endParaRPr lang="en-US" altLang="ja-JP" sz="1400" dirty="0"/>
          </a:p>
          <a:p>
            <a:pPr marL="285750" indent="-285750">
              <a:buFont typeface="Arial" panose="020B0604020202020204" pitchFamily="34" charset="0"/>
              <a:buChar char="•"/>
            </a:pPr>
            <a:r>
              <a:rPr lang="ja-JP" altLang="en-US" sz="1400"/>
              <a:t>以下の情報を特定する。</a:t>
            </a:r>
            <a:endParaRPr lang="en-JP" sz="1400" dirty="0"/>
          </a:p>
          <a:p>
            <a:pPr marL="882362" lvl="1" indent="-285750">
              <a:buFont typeface="Arial" panose="020B0604020202020204" pitchFamily="34" charset="0"/>
              <a:buChar char="•"/>
            </a:pPr>
            <a:r>
              <a:rPr lang="en-US" sz="1233" dirty="0" err="1"/>
              <a:t>機密データの有無と種類</a:t>
            </a:r>
            <a:endParaRPr lang="en-US" sz="1233" dirty="0"/>
          </a:p>
          <a:p>
            <a:pPr marL="1178683" lvl="2" indent="-285750">
              <a:buFont typeface="Arial" panose="020B0604020202020204" pitchFamily="34" charset="0"/>
              <a:buChar char="•"/>
            </a:pPr>
            <a:r>
              <a:rPr lang="ja-JP" altLang="en-US" sz="1033"/>
              <a:t>知的財産（</a:t>
            </a:r>
            <a:r>
              <a:rPr lang="en" altLang="ja-JP" sz="1033" dirty="0"/>
              <a:t>IP</a:t>
            </a:r>
            <a:r>
              <a:rPr lang="ja-JP" altLang="en-US" sz="1033"/>
              <a:t>）：企業秘密、特許、契約書など</a:t>
            </a:r>
            <a:r>
              <a:rPr lang="ja-JP" altLang="en" sz="1033"/>
              <a:t> </a:t>
            </a:r>
            <a:endParaRPr lang="en-US" altLang="ja-JP" sz="1033" dirty="0"/>
          </a:p>
          <a:p>
            <a:pPr marL="1178683" lvl="2" indent="-285750">
              <a:buFont typeface="Arial" panose="020B0604020202020204" pitchFamily="34" charset="0"/>
              <a:buChar char="•"/>
            </a:pPr>
            <a:r>
              <a:rPr lang="ja-JP" altLang="en-US" sz="1033"/>
              <a:t>保護対象医療情報（</a:t>
            </a:r>
            <a:r>
              <a:rPr lang="en" altLang="ja-JP" sz="1033" dirty="0"/>
              <a:t>PHI</a:t>
            </a:r>
            <a:r>
              <a:rPr lang="ja-JP" altLang="en-US" sz="1033"/>
              <a:t>）：個人と紐付いた医療履歴情報を含む医療記録など</a:t>
            </a:r>
            <a:endParaRPr lang="en-US" altLang="ja-JP" sz="1033" dirty="0"/>
          </a:p>
          <a:p>
            <a:pPr marL="1178683" lvl="2" indent="-285750">
              <a:buFont typeface="Arial" panose="020B0604020202020204" pitchFamily="34" charset="0"/>
              <a:buChar char="•"/>
            </a:pPr>
            <a:r>
              <a:rPr lang="ja-JP" altLang="en-US" sz="1033"/>
              <a:t>個人情報（</a:t>
            </a:r>
            <a:r>
              <a:rPr lang="en-US" altLang="ja-JP" sz="1033" dirty="0"/>
              <a:t>PII</a:t>
            </a:r>
            <a:r>
              <a:rPr lang="ja-JP" altLang="en-US" sz="1033"/>
              <a:t>）：氏名、住所、生年月日、マイナンバーなど</a:t>
            </a:r>
            <a:endParaRPr lang="en-US" altLang="ja-JP" sz="1033" dirty="0"/>
          </a:p>
          <a:p>
            <a:pPr marL="1178683" lvl="2" indent="-285750">
              <a:buFont typeface="Arial" panose="020B0604020202020204" pitchFamily="34" charset="0"/>
              <a:buChar char="•"/>
            </a:pPr>
            <a:r>
              <a:rPr lang="ja-JP" altLang="en-US" sz="1033"/>
              <a:t>クレジットカードのデータ：会員番号（</a:t>
            </a:r>
            <a:r>
              <a:rPr lang="en" altLang="ja-JP" sz="1033" dirty="0"/>
              <a:t>PAN</a:t>
            </a:r>
            <a:r>
              <a:rPr lang="ja-JP" altLang="en-US" sz="1033"/>
              <a:t>）</a:t>
            </a:r>
            <a:r>
              <a:rPr lang="ja-JP" altLang="en" sz="1033"/>
              <a:t>、</a:t>
            </a:r>
            <a:r>
              <a:rPr lang="ja-JP" altLang="en-US" sz="1033"/>
              <a:t>会員名、有効期限、サービスコード番号など</a:t>
            </a:r>
            <a:endParaRPr lang="en-US" altLang="ja-JP" sz="1033" dirty="0"/>
          </a:p>
          <a:p>
            <a:pPr marL="882362" lvl="1" indent="-285750">
              <a:buFont typeface="Arial" panose="020B0604020202020204" pitchFamily="34" charset="0"/>
              <a:buChar char="•"/>
            </a:pPr>
            <a:r>
              <a:rPr lang="ja-JP" altLang="en-US" sz="1200"/>
              <a:t>機密データの保存場所</a:t>
            </a:r>
            <a:endParaRPr lang="en-US" altLang="ja-JP" sz="1200" dirty="0"/>
          </a:p>
          <a:p>
            <a:pPr marL="882362" lvl="1" indent="-285750">
              <a:buFont typeface="Arial" panose="020B0604020202020204" pitchFamily="34" charset="0"/>
              <a:buChar char="•"/>
            </a:pPr>
            <a:r>
              <a:rPr lang="ja-JP" altLang="en-US" sz="1200"/>
              <a:t>機密データへのアクセス権限、更新権限、削除権限を有するユーザー</a:t>
            </a:r>
            <a:endParaRPr lang="en-US" altLang="ja-JP" sz="1200" dirty="0"/>
          </a:p>
          <a:p>
            <a:pPr marL="882362" lvl="1" indent="-285750">
              <a:buFont typeface="Arial" panose="020B0604020202020204" pitchFamily="34" charset="0"/>
              <a:buChar char="•"/>
            </a:pPr>
            <a:r>
              <a:rPr lang="ja-JP" altLang="en-US" sz="1200"/>
              <a:t>データが変更、削除、または誤って開示された場合のリスク</a:t>
            </a:r>
            <a:endParaRPr lang="en-US" altLang="ja-JP" sz="1200" dirty="0"/>
          </a:p>
          <a:p>
            <a:pPr marL="285750" indent="-285750">
              <a:buFont typeface="Arial" panose="020B0604020202020204" pitchFamily="34" charset="0"/>
              <a:buChar char="•"/>
            </a:pPr>
            <a:r>
              <a:rPr lang="en-US" altLang="ja-JP" sz="1367" dirty="0">
                <a:hlinkClick r:id="rId2"/>
              </a:rPr>
              <a:t>Data Classification Whitepaper</a:t>
            </a:r>
            <a:r>
              <a:rPr lang="ja-JP" altLang="en-US" sz="1367">
                <a:hlinkClick r:id="rId2"/>
              </a:rPr>
              <a:t>（英語）</a:t>
            </a:r>
            <a:endParaRPr lang="en-US" altLang="ja-JP" sz="1367" dirty="0"/>
          </a:p>
          <a:p>
            <a:pPr lvl="1" indent="0">
              <a:buNone/>
            </a:pPr>
            <a:endParaRPr lang="en-JP" sz="1400" dirty="0"/>
          </a:p>
          <a:p>
            <a:r>
              <a:rPr lang="en-JP" sz="1400" dirty="0">
                <a:solidFill>
                  <a:srgbClr val="0070C0"/>
                </a:solidFill>
              </a:rPr>
              <a:t>レビュー観点の例</a:t>
            </a:r>
          </a:p>
          <a:p>
            <a:pPr marL="285750" indent="-285750">
              <a:buFont typeface="Arial" panose="020B0604020202020204" pitchFamily="34" charset="0"/>
              <a:buChar char="•"/>
            </a:pPr>
            <a:r>
              <a:rPr lang="ja-JP" altLang="en-US" sz="1400"/>
              <a:t>機密データをすべて特定し、それぞれの重要度やコンプライアンス要件にしたがって、保存場所やアクセス方法を分けているか？</a:t>
            </a:r>
            <a:endParaRPr lang="en-JP" sz="1400" dirty="0"/>
          </a:p>
        </p:txBody>
      </p:sp>
      <p:grpSp>
        <p:nvGrpSpPr>
          <p:cNvPr id="94" name="グループ化 93">
            <a:extLst>
              <a:ext uri="{FF2B5EF4-FFF2-40B4-BE49-F238E27FC236}">
                <a16:creationId xmlns:a16="http://schemas.microsoft.com/office/drawing/2014/main" id="{D91439B2-0372-00ED-1825-4B4562079497}"/>
              </a:ext>
            </a:extLst>
          </p:cNvPr>
          <p:cNvGrpSpPr/>
          <p:nvPr/>
        </p:nvGrpSpPr>
        <p:grpSpPr>
          <a:xfrm>
            <a:off x="6172231" y="2129128"/>
            <a:ext cx="6048272" cy="2322240"/>
            <a:chOff x="6172231" y="4075139"/>
            <a:chExt cx="6048272" cy="2322240"/>
          </a:xfrm>
        </p:grpSpPr>
        <p:pic>
          <p:nvPicPr>
            <p:cNvPr id="52" name="Graphic 173104">
              <a:extLst>
                <a:ext uri="{FF2B5EF4-FFF2-40B4-BE49-F238E27FC236}">
                  <a16:creationId xmlns:a16="http://schemas.microsoft.com/office/drawing/2014/main" id="{B33FE502-8A6C-89A0-A1FE-7E6AECDE7F1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986392" y="4075139"/>
              <a:ext cx="457200" cy="457200"/>
            </a:xfrm>
            <a:prstGeom prst="rect">
              <a:avLst/>
            </a:prstGeom>
          </p:spPr>
        </p:pic>
        <p:pic>
          <p:nvPicPr>
            <p:cNvPr id="53" name="Graphic 173104">
              <a:extLst>
                <a:ext uri="{FF2B5EF4-FFF2-40B4-BE49-F238E27FC236}">
                  <a16:creationId xmlns:a16="http://schemas.microsoft.com/office/drawing/2014/main" id="{851C8D69-5DEE-48E5-CB20-857BC378E60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986392" y="4881377"/>
              <a:ext cx="457200" cy="457200"/>
            </a:xfrm>
            <a:prstGeom prst="rect">
              <a:avLst/>
            </a:prstGeom>
          </p:spPr>
        </p:pic>
        <p:pic>
          <p:nvPicPr>
            <p:cNvPr id="54" name="Graphic 6">
              <a:extLst>
                <a:ext uri="{FF2B5EF4-FFF2-40B4-BE49-F238E27FC236}">
                  <a16:creationId xmlns:a16="http://schemas.microsoft.com/office/drawing/2014/main" id="{606EC1AA-C0BE-6E22-CD22-758B07F3238A}"/>
                </a:ext>
              </a:extLst>
            </p:cNvPr>
            <p:cNvPicPr>
              <a:picLocks noChangeAspect="1" noChangeArrowheads="1"/>
            </p:cNvPicPr>
            <p:nvPr/>
          </p:nvPicPr>
          <p:blipFill>
            <a:blip r:embed="rId5">
              <a:extLst>
                <a:ext uri="{96DAC541-7B7A-43D3-8B79-37D633B846F1}">
                  <asvg:svgBlip xmlns:asvg="http://schemas.microsoft.com/office/drawing/2016/SVG/main" r:embed="rId6"/>
                </a:ext>
              </a:extLst>
            </a:blip>
            <a:srcRect/>
            <a:stretch/>
          </p:blipFill>
          <p:spPr bwMode="auto">
            <a:xfrm>
              <a:off x="6824910" y="4893977"/>
              <a:ext cx="432000" cy="4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 name="TextBox 9">
              <a:extLst>
                <a:ext uri="{FF2B5EF4-FFF2-40B4-BE49-F238E27FC236}">
                  <a16:creationId xmlns:a16="http://schemas.microsoft.com/office/drawing/2014/main" id="{E42E0FD7-4FE3-0653-7ABC-2A53511FF2D7}"/>
                </a:ext>
              </a:extLst>
            </p:cNvPr>
            <p:cNvSpPr txBox="1">
              <a:spLocks noChangeArrowheads="1"/>
            </p:cNvSpPr>
            <p:nvPr/>
          </p:nvSpPr>
          <p:spPr bwMode="auto">
            <a:xfrm>
              <a:off x="6397538" y="5327180"/>
              <a:ext cx="1272986" cy="2450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Amazon RDS</a:t>
              </a:r>
            </a:p>
          </p:txBody>
        </p:sp>
        <p:pic>
          <p:nvPicPr>
            <p:cNvPr id="56" name="Graphic 18">
              <a:extLst>
                <a:ext uri="{FF2B5EF4-FFF2-40B4-BE49-F238E27FC236}">
                  <a16:creationId xmlns:a16="http://schemas.microsoft.com/office/drawing/2014/main" id="{A6CB6990-6EF2-960B-CF7B-CE0109E8E8A9}"/>
                </a:ext>
              </a:extLst>
            </p:cNvPr>
            <p:cNvPicPr>
              <a:picLocks noChangeAspect="1" noChangeArrowheads="1"/>
            </p:cNvPicPr>
            <p:nvPr/>
          </p:nvPicPr>
          <p:blipFill>
            <a:blip r:embed="rId7">
              <a:extLst>
                <a:ext uri="{96DAC541-7B7A-43D3-8B79-37D633B846F1}">
                  <asvg:svgBlip xmlns:asvg="http://schemas.microsoft.com/office/drawing/2016/SVG/main" r:embed="rId8"/>
                </a:ext>
              </a:extLst>
            </a:blip>
            <a:srcRect/>
            <a:stretch/>
          </p:blipFill>
          <p:spPr bwMode="auto">
            <a:xfrm>
              <a:off x="7909752" y="4893977"/>
              <a:ext cx="432000" cy="4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 name="TextBox 11">
              <a:extLst>
                <a:ext uri="{FF2B5EF4-FFF2-40B4-BE49-F238E27FC236}">
                  <a16:creationId xmlns:a16="http://schemas.microsoft.com/office/drawing/2014/main" id="{AFF44ACD-1CC5-0CAC-1DA5-C4C2359FF4FB}"/>
                </a:ext>
              </a:extLst>
            </p:cNvPr>
            <p:cNvSpPr txBox="1">
              <a:spLocks noChangeArrowheads="1"/>
            </p:cNvSpPr>
            <p:nvPr/>
          </p:nvSpPr>
          <p:spPr bwMode="auto">
            <a:xfrm>
              <a:off x="7562392" y="5327275"/>
              <a:ext cx="1126720" cy="2449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AWS DMS</a:t>
              </a:r>
            </a:p>
          </p:txBody>
        </p:sp>
        <p:pic>
          <p:nvPicPr>
            <p:cNvPr id="58" name="Graphic 6">
              <a:extLst>
                <a:ext uri="{FF2B5EF4-FFF2-40B4-BE49-F238E27FC236}">
                  <a16:creationId xmlns:a16="http://schemas.microsoft.com/office/drawing/2014/main" id="{C6586651-F201-3CB0-9A50-BA89EF253C67}"/>
                </a:ext>
              </a:extLst>
            </p:cNvPr>
            <p:cNvPicPr>
              <a:picLocks noChangeAspect="1" noChangeArrowheads="1"/>
            </p:cNvPicPr>
            <p:nvPr/>
          </p:nvPicPr>
          <p:blipFill>
            <a:blip r:embed="rId9">
              <a:extLst>
                <a:ext uri="{96DAC541-7B7A-43D3-8B79-37D633B846F1}">
                  <asvg:svgBlip xmlns:asvg="http://schemas.microsoft.com/office/drawing/2016/SVG/main" r:embed="rId10"/>
                </a:ext>
              </a:extLst>
            </a:blip>
            <a:srcRect/>
            <a:stretch/>
          </p:blipFill>
          <p:spPr bwMode="auto">
            <a:xfrm>
              <a:off x="10104636" y="4893977"/>
              <a:ext cx="432000" cy="4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 name="TextBox 9">
              <a:extLst>
                <a:ext uri="{FF2B5EF4-FFF2-40B4-BE49-F238E27FC236}">
                  <a16:creationId xmlns:a16="http://schemas.microsoft.com/office/drawing/2014/main" id="{08B204BB-D70F-1376-EAB4-F863510FF9BD}"/>
                </a:ext>
              </a:extLst>
            </p:cNvPr>
            <p:cNvSpPr txBox="1">
              <a:spLocks noChangeArrowheads="1"/>
            </p:cNvSpPr>
            <p:nvPr/>
          </p:nvSpPr>
          <p:spPr bwMode="auto">
            <a:xfrm>
              <a:off x="9713290" y="5325977"/>
              <a:ext cx="1245933"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Amazon Macie</a:t>
              </a:r>
            </a:p>
          </p:txBody>
        </p:sp>
        <p:pic>
          <p:nvPicPr>
            <p:cNvPr id="60" name="Graphic 19">
              <a:extLst>
                <a:ext uri="{FF2B5EF4-FFF2-40B4-BE49-F238E27FC236}">
                  <a16:creationId xmlns:a16="http://schemas.microsoft.com/office/drawing/2014/main" id="{7B73B9D2-B7E3-2F47-60B9-99A19135045F}"/>
                </a:ext>
              </a:extLst>
            </p:cNvPr>
            <p:cNvPicPr>
              <a:picLocks noChangeAspect="1" noChangeArrowheads="1"/>
            </p:cNvPicPr>
            <p:nvPr/>
          </p:nvPicPr>
          <p:blipFill>
            <a:blip r:embed="rId11">
              <a:extLst>
                <a:ext uri="{96DAC541-7B7A-43D3-8B79-37D633B846F1}">
                  <asvg:svgBlip xmlns:asvg="http://schemas.microsoft.com/office/drawing/2016/SVG/main" r:embed="rId12"/>
                </a:ext>
              </a:extLst>
            </a:blip>
            <a:srcRect/>
            <a:stretch/>
          </p:blipFill>
          <p:spPr bwMode="auto">
            <a:xfrm>
              <a:off x="11189478" y="4893977"/>
              <a:ext cx="432000" cy="4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 name="TextBox 11">
              <a:extLst>
                <a:ext uri="{FF2B5EF4-FFF2-40B4-BE49-F238E27FC236}">
                  <a16:creationId xmlns:a16="http://schemas.microsoft.com/office/drawing/2014/main" id="{66DB9976-50D3-382D-D0D1-AFA1968063AE}"/>
                </a:ext>
              </a:extLst>
            </p:cNvPr>
            <p:cNvSpPr txBox="1">
              <a:spLocks noChangeArrowheads="1"/>
            </p:cNvSpPr>
            <p:nvPr/>
          </p:nvSpPr>
          <p:spPr bwMode="auto">
            <a:xfrm>
              <a:off x="10613496" y="5325977"/>
              <a:ext cx="1607007"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000" b="0" i="0" u="none" strike="noStrike" kern="1200" cap="none" spc="0" normalizeH="0" baseline="0" noProof="0" dirty="0" err="1">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EventBridge</a:t>
              </a:r>
              <a:endParaRPr kumimoji="0" lang="en-US" altLang="en-US" sz="1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endParaRPr>
            </a:p>
          </p:txBody>
        </p:sp>
        <p:pic>
          <p:nvPicPr>
            <p:cNvPr id="62" name="Graphic 23">
              <a:extLst>
                <a:ext uri="{FF2B5EF4-FFF2-40B4-BE49-F238E27FC236}">
                  <a16:creationId xmlns:a16="http://schemas.microsoft.com/office/drawing/2014/main" id="{0588B16E-1360-ED11-DAC3-045B9FF9FCD0}"/>
                </a:ext>
              </a:extLst>
            </p:cNvPr>
            <p:cNvPicPr>
              <a:picLocks noChangeAspect="1" noChangeArrowheads="1"/>
            </p:cNvPicPr>
            <p:nvPr/>
          </p:nvPicPr>
          <p:blipFill>
            <a:blip r:embed="rId13">
              <a:extLst>
                <a:ext uri="{96DAC541-7B7A-43D3-8B79-37D633B846F1}">
                  <asvg:svgBlip xmlns:asvg="http://schemas.microsoft.com/office/drawing/2016/SVG/main" r:embed="rId14"/>
                </a:ext>
              </a:extLst>
            </a:blip>
            <a:srcRect/>
            <a:stretch/>
          </p:blipFill>
          <p:spPr bwMode="auto">
            <a:xfrm>
              <a:off x="6824910" y="5706857"/>
              <a:ext cx="432000" cy="4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 name="TextBox 12">
              <a:extLst>
                <a:ext uri="{FF2B5EF4-FFF2-40B4-BE49-F238E27FC236}">
                  <a16:creationId xmlns:a16="http://schemas.microsoft.com/office/drawing/2014/main" id="{C26868E6-0941-BBEC-05D1-20FB64C98DC3}"/>
                </a:ext>
              </a:extLst>
            </p:cNvPr>
            <p:cNvSpPr txBox="1">
              <a:spLocks noChangeArrowheads="1"/>
            </p:cNvSpPr>
            <p:nvPr/>
          </p:nvSpPr>
          <p:spPr bwMode="auto">
            <a:xfrm>
              <a:off x="6172231" y="6151807"/>
              <a:ext cx="1723600" cy="2449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Amazon DynamoDB</a:t>
              </a:r>
            </a:p>
          </p:txBody>
        </p:sp>
        <p:pic>
          <p:nvPicPr>
            <p:cNvPr id="64" name="Graphic 13">
              <a:extLst>
                <a:ext uri="{FF2B5EF4-FFF2-40B4-BE49-F238E27FC236}">
                  <a16:creationId xmlns:a16="http://schemas.microsoft.com/office/drawing/2014/main" id="{ABFC0D5D-DC41-127D-5BF9-7E7C6B4985C9}"/>
                </a:ext>
              </a:extLst>
            </p:cNvPr>
            <p:cNvPicPr>
              <a:picLocks noChangeAspect="1" noChangeArrowheads="1"/>
            </p:cNvPicPr>
            <p:nvPr/>
          </p:nvPicPr>
          <p:blipFill>
            <a:blip r:embed="rId15">
              <a:extLst>
                <a:ext uri="{96DAC541-7B7A-43D3-8B79-37D633B846F1}">
                  <asvg:svgBlip xmlns:asvg="http://schemas.microsoft.com/office/drawing/2016/SVG/main" r:embed="rId16"/>
                </a:ext>
              </a:extLst>
            </a:blip>
            <a:srcRect/>
            <a:stretch/>
          </p:blipFill>
          <p:spPr bwMode="auto">
            <a:xfrm>
              <a:off x="7945120" y="569425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 name="Graphic 173104">
              <a:extLst>
                <a:ext uri="{FF2B5EF4-FFF2-40B4-BE49-F238E27FC236}">
                  <a16:creationId xmlns:a16="http://schemas.microsoft.com/office/drawing/2014/main" id="{BD52CD64-A3D7-A28E-5920-91027911275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986392" y="5694257"/>
              <a:ext cx="457200" cy="457200"/>
            </a:xfrm>
            <a:prstGeom prst="rect">
              <a:avLst/>
            </a:prstGeom>
          </p:spPr>
        </p:pic>
        <p:sp>
          <p:nvSpPr>
            <p:cNvPr id="66" name="テキスト ボックス 65">
              <a:extLst>
                <a:ext uri="{FF2B5EF4-FFF2-40B4-BE49-F238E27FC236}">
                  <a16:creationId xmlns:a16="http://schemas.microsoft.com/office/drawing/2014/main" id="{4021BA0B-D923-BF7A-3403-F0557622EB84}"/>
                </a:ext>
              </a:extLst>
            </p:cNvPr>
            <p:cNvSpPr txBox="1"/>
            <p:nvPr/>
          </p:nvSpPr>
          <p:spPr>
            <a:xfrm>
              <a:off x="8785227" y="4522428"/>
              <a:ext cx="859530" cy="246221"/>
            </a:xfrm>
            <a:prstGeom prst="rect">
              <a:avLst/>
            </a:prstGeom>
            <a:noFill/>
          </p:spPr>
          <p:txBody>
            <a:bodyPr wrap="non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S3</a:t>
              </a:r>
              <a:r>
                <a:rPr kumimoji="1" lang="ja-JP" altLang="en-US" sz="10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バケット</a:t>
              </a:r>
            </a:p>
          </p:txBody>
        </p:sp>
        <p:sp>
          <p:nvSpPr>
            <p:cNvPr id="67" name="テキスト ボックス 66">
              <a:extLst>
                <a:ext uri="{FF2B5EF4-FFF2-40B4-BE49-F238E27FC236}">
                  <a16:creationId xmlns:a16="http://schemas.microsoft.com/office/drawing/2014/main" id="{30A792D9-AA06-0D8F-3400-4AF8B191EFDD}"/>
                </a:ext>
              </a:extLst>
            </p:cNvPr>
            <p:cNvSpPr txBox="1"/>
            <p:nvPr/>
          </p:nvSpPr>
          <p:spPr>
            <a:xfrm>
              <a:off x="8785227" y="5325976"/>
              <a:ext cx="859530" cy="246221"/>
            </a:xfrm>
            <a:prstGeom prst="rect">
              <a:avLst/>
            </a:prstGeom>
            <a:noFill/>
          </p:spPr>
          <p:txBody>
            <a:bodyPr wrap="non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S3</a:t>
              </a:r>
              <a:r>
                <a:rPr kumimoji="1" lang="ja-JP" altLang="en-US" sz="10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バケット</a:t>
              </a:r>
            </a:p>
          </p:txBody>
        </p:sp>
        <p:sp>
          <p:nvSpPr>
            <p:cNvPr id="68" name="テキスト ボックス 67">
              <a:extLst>
                <a:ext uri="{FF2B5EF4-FFF2-40B4-BE49-F238E27FC236}">
                  <a16:creationId xmlns:a16="http://schemas.microsoft.com/office/drawing/2014/main" id="{6F253D4A-8211-44DF-9825-E1DD7A736A24}"/>
                </a:ext>
              </a:extLst>
            </p:cNvPr>
            <p:cNvSpPr txBox="1"/>
            <p:nvPr/>
          </p:nvSpPr>
          <p:spPr>
            <a:xfrm>
              <a:off x="8785227" y="6151158"/>
              <a:ext cx="859530" cy="246221"/>
            </a:xfrm>
            <a:prstGeom prst="rect">
              <a:avLst/>
            </a:prstGeom>
            <a:noFill/>
          </p:spPr>
          <p:txBody>
            <a:bodyPr wrap="non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S3</a:t>
              </a:r>
              <a:r>
                <a:rPr kumimoji="1" lang="ja-JP" altLang="en-US" sz="10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バケット</a:t>
              </a:r>
            </a:p>
          </p:txBody>
        </p:sp>
        <p:cxnSp>
          <p:nvCxnSpPr>
            <p:cNvPr id="69" name="直線矢印コネクタ 68">
              <a:extLst>
                <a:ext uri="{FF2B5EF4-FFF2-40B4-BE49-F238E27FC236}">
                  <a16:creationId xmlns:a16="http://schemas.microsoft.com/office/drawing/2014/main" id="{B4971A66-165E-882F-48F8-626C404CEA25}"/>
                </a:ext>
              </a:extLst>
            </p:cNvPr>
            <p:cNvCxnSpPr>
              <a:cxnSpLocks/>
              <a:stCxn id="54" idx="3"/>
              <a:endCxn id="56" idx="1"/>
            </p:cNvCxnSpPr>
            <p:nvPr/>
          </p:nvCxnSpPr>
          <p:spPr>
            <a:xfrm>
              <a:off x="7256910" y="5109977"/>
              <a:ext cx="652842" cy="0"/>
            </a:xfrm>
            <a:prstGeom prst="straightConnector1">
              <a:avLst/>
            </a:prstGeom>
            <a:ln>
              <a:solidFill>
                <a:schemeClr val="accent1"/>
              </a:solidFill>
              <a:tailEnd type="triangle"/>
            </a:ln>
          </p:spPr>
          <p:style>
            <a:lnRef idx="1">
              <a:schemeClr val="accent6"/>
            </a:lnRef>
            <a:fillRef idx="0">
              <a:schemeClr val="accent6"/>
            </a:fillRef>
            <a:effectRef idx="0">
              <a:schemeClr val="accent6"/>
            </a:effectRef>
            <a:fontRef idx="minor">
              <a:schemeClr val="tx1"/>
            </a:fontRef>
          </p:style>
        </p:cxnSp>
        <p:cxnSp>
          <p:nvCxnSpPr>
            <p:cNvPr id="72" name="直線矢印コネクタ 71">
              <a:extLst>
                <a:ext uri="{FF2B5EF4-FFF2-40B4-BE49-F238E27FC236}">
                  <a16:creationId xmlns:a16="http://schemas.microsoft.com/office/drawing/2014/main" id="{18FFC4DE-A7E7-AE05-5952-76D7A8913D17}"/>
                </a:ext>
              </a:extLst>
            </p:cNvPr>
            <p:cNvCxnSpPr>
              <a:cxnSpLocks/>
              <a:stCxn id="56" idx="3"/>
              <a:endCxn id="53" idx="1"/>
            </p:cNvCxnSpPr>
            <p:nvPr/>
          </p:nvCxnSpPr>
          <p:spPr>
            <a:xfrm>
              <a:off x="8341752" y="5109977"/>
              <a:ext cx="644640" cy="0"/>
            </a:xfrm>
            <a:prstGeom prst="straightConnector1">
              <a:avLst/>
            </a:prstGeom>
            <a:ln>
              <a:solidFill>
                <a:schemeClr val="accent1"/>
              </a:solidFill>
              <a:tailEnd type="triangle"/>
            </a:ln>
          </p:spPr>
          <p:style>
            <a:lnRef idx="1">
              <a:schemeClr val="accent6"/>
            </a:lnRef>
            <a:fillRef idx="0">
              <a:schemeClr val="accent6"/>
            </a:fillRef>
            <a:effectRef idx="0">
              <a:schemeClr val="accent6"/>
            </a:effectRef>
            <a:fontRef idx="minor">
              <a:schemeClr val="tx1"/>
            </a:fontRef>
          </p:style>
        </p:cxnSp>
        <p:cxnSp>
          <p:nvCxnSpPr>
            <p:cNvPr id="75" name="直線矢印コネクタ 74">
              <a:extLst>
                <a:ext uri="{FF2B5EF4-FFF2-40B4-BE49-F238E27FC236}">
                  <a16:creationId xmlns:a16="http://schemas.microsoft.com/office/drawing/2014/main" id="{6CA77E0F-3E53-95CC-4CB0-682316924C57}"/>
                </a:ext>
              </a:extLst>
            </p:cNvPr>
            <p:cNvCxnSpPr>
              <a:cxnSpLocks/>
              <a:stCxn id="53" idx="3"/>
              <a:endCxn id="58" idx="1"/>
            </p:cNvCxnSpPr>
            <p:nvPr/>
          </p:nvCxnSpPr>
          <p:spPr>
            <a:xfrm>
              <a:off x="9443592" y="5109977"/>
              <a:ext cx="661044" cy="0"/>
            </a:xfrm>
            <a:prstGeom prst="straightConnector1">
              <a:avLst/>
            </a:prstGeom>
            <a:ln>
              <a:solidFill>
                <a:schemeClr val="accent1"/>
              </a:solidFill>
              <a:tailEnd type="triangle"/>
            </a:ln>
          </p:spPr>
          <p:style>
            <a:lnRef idx="1">
              <a:schemeClr val="accent6"/>
            </a:lnRef>
            <a:fillRef idx="0">
              <a:schemeClr val="accent6"/>
            </a:fillRef>
            <a:effectRef idx="0">
              <a:schemeClr val="accent6"/>
            </a:effectRef>
            <a:fontRef idx="minor">
              <a:schemeClr val="tx1"/>
            </a:fontRef>
          </p:style>
        </p:cxnSp>
        <p:cxnSp>
          <p:nvCxnSpPr>
            <p:cNvPr id="78" name="直線矢印コネクタ 77">
              <a:extLst>
                <a:ext uri="{FF2B5EF4-FFF2-40B4-BE49-F238E27FC236}">
                  <a16:creationId xmlns:a16="http://schemas.microsoft.com/office/drawing/2014/main" id="{A83DEDBD-AF3C-C18F-9FB7-B09FB963AE5D}"/>
                </a:ext>
              </a:extLst>
            </p:cNvPr>
            <p:cNvCxnSpPr>
              <a:cxnSpLocks/>
              <a:stCxn id="58" idx="3"/>
              <a:endCxn id="60" idx="1"/>
            </p:cNvCxnSpPr>
            <p:nvPr/>
          </p:nvCxnSpPr>
          <p:spPr>
            <a:xfrm>
              <a:off x="10536636" y="5109977"/>
              <a:ext cx="652842" cy="0"/>
            </a:xfrm>
            <a:prstGeom prst="straightConnector1">
              <a:avLst/>
            </a:prstGeom>
            <a:ln>
              <a:solidFill>
                <a:schemeClr val="accent1"/>
              </a:solidFill>
              <a:tailEnd type="triangle"/>
            </a:ln>
          </p:spPr>
          <p:style>
            <a:lnRef idx="1">
              <a:schemeClr val="accent6"/>
            </a:lnRef>
            <a:fillRef idx="0">
              <a:schemeClr val="accent6"/>
            </a:fillRef>
            <a:effectRef idx="0">
              <a:schemeClr val="accent6"/>
            </a:effectRef>
            <a:fontRef idx="minor">
              <a:schemeClr val="tx1"/>
            </a:fontRef>
          </p:style>
        </p:cxnSp>
        <p:cxnSp>
          <p:nvCxnSpPr>
            <p:cNvPr id="81" name="直線矢印コネクタ 80">
              <a:extLst>
                <a:ext uri="{FF2B5EF4-FFF2-40B4-BE49-F238E27FC236}">
                  <a16:creationId xmlns:a16="http://schemas.microsoft.com/office/drawing/2014/main" id="{61D74EF1-09FD-B85F-5C46-B688E390D626}"/>
                </a:ext>
              </a:extLst>
            </p:cNvPr>
            <p:cNvCxnSpPr>
              <a:cxnSpLocks/>
              <a:stCxn id="62" idx="3"/>
              <a:endCxn id="64" idx="1"/>
            </p:cNvCxnSpPr>
            <p:nvPr/>
          </p:nvCxnSpPr>
          <p:spPr>
            <a:xfrm>
              <a:off x="7256910" y="5922857"/>
              <a:ext cx="688210" cy="0"/>
            </a:xfrm>
            <a:prstGeom prst="straightConnector1">
              <a:avLst/>
            </a:prstGeom>
            <a:ln>
              <a:solidFill>
                <a:schemeClr val="accent1"/>
              </a:solidFill>
              <a:tailEnd type="triangle"/>
            </a:ln>
          </p:spPr>
          <p:style>
            <a:lnRef idx="1">
              <a:schemeClr val="accent6"/>
            </a:lnRef>
            <a:fillRef idx="0">
              <a:schemeClr val="accent6"/>
            </a:fillRef>
            <a:effectRef idx="0">
              <a:schemeClr val="accent6"/>
            </a:effectRef>
            <a:fontRef idx="minor">
              <a:schemeClr val="tx1"/>
            </a:fontRef>
          </p:style>
        </p:cxnSp>
        <p:cxnSp>
          <p:nvCxnSpPr>
            <p:cNvPr id="84" name="直線矢印コネクタ 83">
              <a:extLst>
                <a:ext uri="{FF2B5EF4-FFF2-40B4-BE49-F238E27FC236}">
                  <a16:creationId xmlns:a16="http://schemas.microsoft.com/office/drawing/2014/main" id="{C4606085-2924-7F39-024E-448D29A36A96}"/>
                </a:ext>
              </a:extLst>
            </p:cNvPr>
            <p:cNvCxnSpPr>
              <a:cxnSpLocks/>
              <a:stCxn id="64" idx="3"/>
              <a:endCxn id="65" idx="1"/>
            </p:cNvCxnSpPr>
            <p:nvPr/>
          </p:nvCxnSpPr>
          <p:spPr>
            <a:xfrm>
              <a:off x="8402320" y="5922857"/>
              <a:ext cx="584072" cy="0"/>
            </a:xfrm>
            <a:prstGeom prst="straightConnector1">
              <a:avLst/>
            </a:prstGeom>
            <a:ln>
              <a:solidFill>
                <a:schemeClr val="accent1"/>
              </a:solidFill>
              <a:tailEnd type="triangle"/>
            </a:ln>
          </p:spPr>
          <p:style>
            <a:lnRef idx="1">
              <a:schemeClr val="accent6"/>
            </a:lnRef>
            <a:fillRef idx="0">
              <a:schemeClr val="accent6"/>
            </a:fillRef>
            <a:effectRef idx="0">
              <a:schemeClr val="accent6"/>
            </a:effectRef>
            <a:fontRef idx="minor">
              <a:schemeClr val="tx1"/>
            </a:fontRef>
          </p:style>
        </p:cxnSp>
        <p:sp>
          <p:nvSpPr>
            <p:cNvPr id="87" name="テキスト ボックス 86">
              <a:extLst>
                <a:ext uri="{FF2B5EF4-FFF2-40B4-BE49-F238E27FC236}">
                  <a16:creationId xmlns:a16="http://schemas.microsoft.com/office/drawing/2014/main" id="{FFE26442-45C2-426D-48C1-D82EE87CBA96}"/>
                </a:ext>
              </a:extLst>
            </p:cNvPr>
            <p:cNvSpPr txBox="1"/>
            <p:nvPr/>
          </p:nvSpPr>
          <p:spPr>
            <a:xfrm>
              <a:off x="7831318" y="6151158"/>
              <a:ext cx="684803" cy="246221"/>
            </a:xfrm>
            <a:prstGeom prst="rect">
              <a:avLst/>
            </a:prstGeom>
            <a:noFill/>
          </p:spPr>
          <p:txBody>
            <a:bodyPr wrap="non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Lambda</a:t>
              </a:r>
              <a:endParaRPr kumimoji="1" lang="ja-JP" altLang="en-US" sz="10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endParaRPr>
            </a:p>
          </p:txBody>
        </p:sp>
        <p:cxnSp>
          <p:nvCxnSpPr>
            <p:cNvPr id="89" name="カギ線コネクタ 88">
              <a:extLst>
                <a:ext uri="{FF2B5EF4-FFF2-40B4-BE49-F238E27FC236}">
                  <a16:creationId xmlns:a16="http://schemas.microsoft.com/office/drawing/2014/main" id="{50704489-82F3-1054-5BF7-8550EAED7E18}"/>
                </a:ext>
              </a:extLst>
            </p:cNvPr>
            <p:cNvCxnSpPr>
              <a:stCxn id="52" idx="3"/>
              <a:endCxn id="58" idx="1"/>
            </p:cNvCxnSpPr>
            <p:nvPr/>
          </p:nvCxnSpPr>
          <p:spPr>
            <a:xfrm>
              <a:off x="9443592" y="4303739"/>
              <a:ext cx="661044" cy="806238"/>
            </a:xfrm>
            <a:prstGeom prst="bentConnector3">
              <a:avLst/>
            </a:prstGeom>
            <a:ln>
              <a:solidFill>
                <a:schemeClr val="accent1"/>
              </a:solidFill>
              <a:tailEnd type="triangle"/>
            </a:ln>
          </p:spPr>
          <p:style>
            <a:lnRef idx="1">
              <a:schemeClr val="accent6"/>
            </a:lnRef>
            <a:fillRef idx="0">
              <a:schemeClr val="accent6"/>
            </a:fillRef>
            <a:effectRef idx="0">
              <a:schemeClr val="accent6"/>
            </a:effectRef>
            <a:fontRef idx="minor">
              <a:schemeClr val="tx1"/>
            </a:fontRef>
          </p:style>
        </p:cxnSp>
        <p:cxnSp>
          <p:nvCxnSpPr>
            <p:cNvPr id="90" name="カギ線コネクタ 89">
              <a:extLst>
                <a:ext uri="{FF2B5EF4-FFF2-40B4-BE49-F238E27FC236}">
                  <a16:creationId xmlns:a16="http://schemas.microsoft.com/office/drawing/2014/main" id="{04B0CB74-E3A3-B9FE-A9C4-DA4FC0DBB1C9}"/>
                </a:ext>
              </a:extLst>
            </p:cNvPr>
            <p:cNvCxnSpPr>
              <a:cxnSpLocks/>
              <a:stCxn id="65" idx="3"/>
              <a:endCxn id="58" idx="1"/>
            </p:cNvCxnSpPr>
            <p:nvPr/>
          </p:nvCxnSpPr>
          <p:spPr>
            <a:xfrm flipV="1">
              <a:off x="9443592" y="5109977"/>
              <a:ext cx="661044" cy="812880"/>
            </a:xfrm>
            <a:prstGeom prst="bentConnector3">
              <a:avLst/>
            </a:prstGeom>
            <a:ln>
              <a:solidFill>
                <a:schemeClr val="accent1"/>
              </a:solidFill>
              <a:tailEnd type="triangle"/>
            </a:ln>
          </p:spPr>
          <p:style>
            <a:lnRef idx="1">
              <a:schemeClr val="accent6"/>
            </a:lnRef>
            <a:fillRef idx="0">
              <a:schemeClr val="accent6"/>
            </a:fillRef>
            <a:effectRef idx="0">
              <a:schemeClr val="accent6"/>
            </a:effectRef>
            <a:fontRef idx="minor">
              <a:schemeClr val="tx1"/>
            </a:fontRef>
          </p:style>
        </p:cxnSp>
      </p:grpSp>
      <p:sp>
        <p:nvSpPr>
          <p:cNvPr id="16" name="Text Placeholder 2">
            <a:extLst>
              <a:ext uri="{FF2B5EF4-FFF2-40B4-BE49-F238E27FC236}">
                <a16:creationId xmlns:a16="http://schemas.microsoft.com/office/drawing/2014/main" id="{33B588C5-33C9-D958-7B30-2CE396FF17B5}"/>
              </a:ext>
            </a:extLst>
          </p:cNvPr>
          <p:cNvSpPr txBox="1">
            <a:spLocks/>
          </p:cNvSpPr>
          <p:nvPr/>
        </p:nvSpPr>
        <p:spPr>
          <a:xfrm>
            <a:off x="6431280" y="1371601"/>
            <a:ext cx="5284470" cy="293298"/>
          </a:xfrm>
          <a:prstGeom prst="rect">
            <a:avLst/>
          </a:prstGeom>
        </p:spPr>
        <p:txBody>
          <a:bodyPr vert="horz" lIns="91440" tIns="45720" rIns="91440" bIns="45720" rtlCol="0">
            <a:noAutofit/>
          </a:bodyPr>
          <a:lstStyle>
            <a:lvl1pPr marL="0" indent="0" algn="l" defTabSz="609576" rtl="0" eaLnBrk="1" latinLnBrk="0" hangingPunct="1">
              <a:spcBef>
                <a:spcPct val="20000"/>
              </a:spcBef>
              <a:buFont typeface="Arial" panose="020B0604020202020204" pitchFamily="34" charset="0"/>
              <a:buNone/>
              <a:tabLst/>
              <a:defRPr sz="2167" b="0" i="0" kern="1200">
                <a:solidFill>
                  <a:schemeClr val="tx1"/>
                </a:solidFill>
                <a:latin typeface="Meiryo" panose="020B0604030504040204" pitchFamily="34" charset="-128"/>
                <a:ea typeface="Meiryo" panose="020B0604030504040204" pitchFamily="34" charset="-128"/>
                <a:cs typeface="Amazon Ember Regular" charset="0"/>
              </a:defRPr>
            </a:lvl1pPr>
            <a:lvl2pPr marL="596612" indent="-294999" algn="l" defTabSz="609576" rtl="0" eaLnBrk="1" latinLnBrk="0" hangingPunct="1">
              <a:spcBef>
                <a:spcPct val="20000"/>
              </a:spcBef>
              <a:buFont typeface="Arial"/>
              <a:buChar char="•"/>
              <a:tabLst/>
              <a:defRPr sz="2000" b="0" i="0" kern="1200">
                <a:solidFill>
                  <a:schemeClr val="tx1"/>
                </a:solidFill>
                <a:latin typeface="Meiryo" panose="020B0604030504040204" pitchFamily="34" charset="-128"/>
                <a:ea typeface="Meiryo" panose="020B0604030504040204" pitchFamily="34" charset="-128"/>
                <a:cs typeface="Amazon Ember Regular" charset="0"/>
              </a:defRPr>
            </a:lvl2pPr>
            <a:lvl3pPr marL="892933" indent="-302936" algn="l" defTabSz="609576" rtl="0" eaLnBrk="1" latinLnBrk="0" hangingPunct="1">
              <a:spcBef>
                <a:spcPct val="20000"/>
              </a:spcBef>
              <a:buFont typeface="Arial"/>
              <a:buChar char="•"/>
              <a:tabLst/>
              <a:defRPr sz="1833" b="0" i="0" kern="1200">
                <a:solidFill>
                  <a:schemeClr val="tx1"/>
                </a:solidFill>
                <a:latin typeface="Meiryo" panose="020B0604030504040204" pitchFamily="34" charset="-128"/>
                <a:ea typeface="Meiryo" panose="020B0604030504040204" pitchFamily="34" charset="-128"/>
                <a:cs typeface="Amazon Ember Regular" charset="0"/>
              </a:defRPr>
            </a:lvl3pPr>
            <a:lvl4pPr marL="1222326" indent="-309550" algn="l" defTabSz="609576" rtl="0" eaLnBrk="1" latinLnBrk="0" hangingPunct="1">
              <a:spcBef>
                <a:spcPct val="20000"/>
              </a:spcBef>
              <a:buFont typeface="Arial" panose="020B0604020202020204" pitchFamily="34" charset="0"/>
              <a:buChar char="•"/>
              <a:tabLst/>
              <a:defRPr sz="1667" b="0" i="0" kern="1200">
                <a:solidFill>
                  <a:schemeClr val="tx1"/>
                </a:solidFill>
                <a:latin typeface="Meiryo" panose="020B0604030504040204" pitchFamily="34" charset="-128"/>
                <a:ea typeface="Meiryo" panose="020B0604030504040204" pitchFamily="34" charset="-128"/>
                <a:cs typeface="Amazon Ember Regular" charset="0"/>
              </a:defRPr>
            </a:lvl4pPr>
            <a:lvl5pPr marL="1518648" indent="-316165" algn="l" defTabSz="609576" rtl="0" eaLnBrk="1" latinLnBrk="0" hangingPunct="1">
              <a:spcBef>
                <a:spcPct val="20000"/>
              </a:spcBef>
              <a:buFont typeface="Arial" panose="020B0604020202020204" pitchFamily="34" charset="0"/>
              <a:buChar char="•"/>
              <a:tabLst/>
              <a:defRPr sz="1583" b="0" i="0" kern="1200">
                <a:solidFill>
                  <a:schemeClr val="tx1"/>
                </a:solidFill>
                <a:latin typeface="Meiryo" panose="020B0604030504040204" pitchFamily="34" charset="-128"/>
                <a:ea typeface="Meiryo" panose="020B0604030504040204" pitchFamily="34" charset="-128"/>
                <a:cs typeface="Amazon Ember Regular" charset="0"/>
              </a:defRPr>
            </a:lvl5pPr>
            <a:lvl6pPr marL="3352666" indent="-304788" algn="l" defTabSz="609576" rtl="0" eaLnBrk="1" latinLnBrk="0" hangingPunct="1">
              <a:spcBef>
                <a:spcPct val="20000"/>
              </a:spcBef>
              <a:buFont typeface="Arial"/>
              <a:buChar char="•"/>
              <a:defRPr sz="2667" kern="1200">
                <a:solidFill>
                  <a:schemeClr val="tx1"/>
                </a:solidFill>
                <a:latin typeface="+mn-lt"/>
                <a:ea typeface="+mn-ea"/>
                <a:cs typeface="+mn-cs"/>
              </a:defRPr>
            </a:lvl6pPr>
            <a:lvl7pPr marL="3962242" indent="-304788" algn="l" defTabSz="609576" rtl="0" eaLnBrk="1" latinLnBrk="0" hangingPunct="1">
              <a:spcBef>
                <a:spcPct val="20000"/>
              </a:spcBef>
              <a:buFont typeface="Arial"/>
              <a:buChar char="•"/>
              <a:defRPr sz="2667" kern="1200">
                <a:solidFill>
                  <a:schemeClr val="tx1"/>
                </a:solidFill>
                <a:latin typeface="+mn-lt"/>
                <a:ea typeface="+mn-ea"/>
                <a:cs typeface="+mn-cs"/>
              </a:defRPr>
            </a:lvl7pPr>
            <a:lvl8pPr marL="4571817" indent="-304788" algn="l" defTabSz="609576" rtl="0" eaLnBrk="1" latinLnBrk="0" hangingPunct="1">
              <a:spcBef>
                <a:spcPct val="20000"/>
              </a:spcBef>
              <a:buFont typeface="Arial"/>
              <a:buChar char="•"/>
              <a:defRPr sz="2667" kern="1200">
                <a:solidFill>
                  <a:schemeClr val="tx1"/>
                </a:solidFill>
                <a:latin typeface="+mn-lt"/>
                <a:ea typeface="+mn-ea"/>
                <a:cs typeface="+mn-cs"/>
              </a:defRPr>
            </a:lvl8pPr>
            <a:lvl9pPr marL="5181393" indent="-304788" algn="l" defTabSz="609576" rtl="0" eaLnBrk="1" latinLnBrk="0" hangingPunct="1">
              <a:spcBef>
                <a:spcPct val="20000"/>
              </a:spcBef>
              <a:buFont typeface="Arial"/>
              <a:buChar char="•"/>
              <a:defRPr sz="2667" kern="1200">
                <a:solidFill>
                  <a:schemeClr val="tx1"/>
                </a:solidFill>
                <a:latin typeface="+mn-lt"/>
                <a:ea typeface="+mn-ea"/>
                <a:cs typeface="+mn-cs"/>
              </a:defRPr>
            </a:lvl9pPr>
          </a:lstStyle>
          <a:p>
            <a:pPr marL="0" marR="0" lvl="0" indent="0" algn="l" defTabSz="609576"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ja-JP" altLang="en-US" sz="1400" b="0" i="0" u="none" strike="noStrike" kern="1200" cap="none" spc="0" normalizeH="0" baseline="0" noProof="0">
                <a:ln>
                  <a:noFill/>
                </a:ln>
                <a:solidFill>
                  <a:srgbClr val="0070C0"/>
                </a:solidFill>
                <a:effectLst/>
                <a:uLnTx/>
                <a:uFillTx/>
                <a:latin typeface="Meiryo" panose="020B0604030504040204" pitchFamily="34" charset="-128"/>
                <a:ea typeface="Meiryo" panose="020B0604030504040204" pitchFamily="34" charset="-128"/>
                <a:cs typeface="Amazon Ember Regular" charset="0"/>
              </a:rPr>
              <a:t>実装例</a:t>
            </a:r>
            <a:endParaRPr kumimoji="0" lang="en-US" altLang="ja-JP" sz="14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endParaRPr>
          </a:p>
        </p:txBody>
      </p:sp>
      <p:sp>
        <p:nvSpPr>
          <p:cNvPr id="19" name="Text Placeholder 2">
            <a:extLst>
              <a:ext uri="{FF2B5EF4-FFF2-40B4-BE49-F238E27FC236}">
                <a16:creationId xmlns:a16="http://schemas.microsoft.com/office/drawing/2014/main" id="{BD83AB25-7A8A-4D09-C42F-FFF7AF81464F}"/>
              </a:ext>
            </a:extLst>
          </p:cNvPr>
          <p:cNvSpPr txBox="1">
            <a:spLocks/>
          </p:cNvSpPr>
          <p:nvPr/>
        </p:nvSpPr>
        <p:spPr>
          <a:xfrm>
            <a:off x="6436932" y="1816200"/>
            <a:ext cx="5284470" cy="293298"/>
          </a:xfrm>
          <a:prstGeom prst="rect">
            <a:avLst/>
          </a:prstGeom>
        </p:spPr>
        <p:txBody>
          <a:bodyPr vert="horz" lIns="91440" tIns="45720" rIns="91440" bIns="45720" rtlCol="0">
            <a:noAutofit/>
          </a:bodyPr>
          <a:lstStyle>
            <a:lvl1pPr marL="0" indent="0" algn="l" defTabSz="609576" rtl="0" eaLnBrk="1" latinLnBrk="0" hangingPunct="1">
              <a:spcBef>
                <a:spcPct val="20000"/>
              </a:spcBef>
              <a:buFont typeface="Arial" panose="020B0604020202020204" pitchFamily="34" charset="0"/>
              <a:buNone/>
              <a:tabLst/>
              <a:defRPr sz="2167" b="0" i="0" kern="1200">
                <a:solidFill>
                  <a:schemeClr val="tx1"/>
                </a:solidFill>
                <a:latin typeface="Meiryo" panose="020B0604030504040204" pitchFamily="34" charset="-128"/>
                <a:ea typeface="Meiryo" panose="020B0604030504040204" pitchFamily="34" charset="-128"/>
                <a:cs typeface="Amazon Ember Regular" charset="0"/>
              </a:defRPr>
            </a:lvl1pPr>
            <a:lvl2pPr marL="596612" indent="-294999" algn="l" defTabSz="609576" rtl="0" eaLnBrk="1" latinLnBrk="0" hangingPunct="1">
              <a:spcBef>
                <a:spcPct val="20000"/>
              </a:spcBef>
              <a:buFont typeface="Arial"/>
              <a:buChar char="•"/>
              <a:tabLst/>
              <a:defRPr sz="2000" b="0" i="0" kern="1200">
                <a:solidFill>
                  <a:schemeClr val="tx1"/>
                </a:solidFill>
                <a:latin typeface="Meiryo" panose="020B0604030504040204" pitchFamily="34" charset="-128"/>
                <a:ea typeface="Meiryo" panose="020B0604030504040204" pitchFamily="34" charset="-128"/>
                <a:cs typeface="Amazon Ember Regular" charset="0"/>
              </a:defRPr>
            </a:lvl2pPr>
            <a:lvl3pPr marL="892933" indent="-302936" algn="l" defTabSz="609576" rtl="0" eaLnBrk="1" latinLnBrk="0" hangingPunct="1">
              <a:spcBef>
                <a:spcPct val="20000"/>
              </a:spcBef>
              <a:buFont typeface="Arial"/>
              <a:buChar char="•"/>
              <a:tabLst/>
              <a:defRPr sz="1833" b="0" i="0" kern="1200">
                <a:solidFill>
                  <a:schemeClr val="tx1"/>
                </a:solidFill>
                <a:latin typeface="Meiryo" panose="020B0604030504040204" pitchFamily="34" charset="-128"/>
                <a:ea typeface="Meiryo" panose="020B0604030504040204" pitchFamily="34" charset="-128"/>
                <a:cs typeface="Amazon Ember Regular" charset="0"/>
              </a:defRPr>
            </a:lvl3pPr>
            <a:lvl4pPr marL="1222326" indent="-309550" algn="l" defTabSz="609576" rtl="0" eaLnBrk="1" latinLnBrk="0" hangingPunct="1">
              <a:spcBef>
                <a:spcPct val="20000"/>
              </a:spcBef>
              <a:buFont typeface="Arial" panose="020B0604020202020204" pitchFamily="34" charset="0"/>
              <a:buChar char="•"/>
              <a:tabLst/>
              <a:defRPr sz="1667" b="0" i="0" kern="1200">
                <a:solidFill>
                  <a:schemeClr val="tx1"/>
                </a:solidFill>
                <a:latin typeface="Meiryo" panose="020B0604030504040204" pitchFamily="34" charset="-128"/>
                <a:ea typeface="Meiryo" panose="020B0604030504040204" pitchFamily="34" charset="-128"/>
                <a:cs typeface="Amazon Ember Regular" charset="0"/>
              </a:defRPr>
            </a:lvl4pPr>
            <a:lvl5pPr marL="1518648" indent="-316165" algn="l" defTabSz="609576" rtl="0" eaLnBrk="1" latinLnBrk="0" hangingPunct="1">
              <a:spcBef>
                <a:spcPct val="20000"/>
              </a:spcBef>
              <a:buFont typeface="Arial" panose="020B0604020202020204" pitchFamily="34" charset="0"/>
              <a:buChar char="•"/>
              <a:tabLst/>
              <a:defRPr sz="1583" b="0" i="0" kern="1200">
                <a:solidFill>
                  <a:schemeClr val="tx1"/>
                </a:solidFill>
                <a:latin typeface="Meiryo" panose="020B0604030504040204" pitchFamily="34" charset="-128"/>
                <a:ea typeface="Meiryo" panose="020B0604030504040204" pitchFamily="34" charset="-128"/>
                <a:cs typeface="Amazon Ember Regular" charset="0"/>
              </a:defRPr>
            </a:lvl5pPr>
            <a:lvl6pPr marL="3352666" indent="-304788" algn="l" defTabSz="609576" rtl="0" eaLnBrk="1" latinLnBrk="0" hangingPunct="1">
              <a:spcBef>
                <a:spcPct val="20000"/>
              </a:spcBef>
              <a:buFont typeface="Arial"/>
              <a:buChar char="•"/>
              <a:defRPr sz="2667" kern="1200">
                <a:solidFill>
                  <a:schemeClr val="tx1"/>
                </a:solidFill>
                <a:latin typeface="+mn-lt"/>
                <a:ea typeface="+mn-ea"/>
                <a:cs typeface="+mn-cs"/>
              </a:defRPr>
            </a:lvl6pPr>
            <a:lvl7pPr marL="3962242" indent="-304788" algn="l" defTabSz="609576" rtl="0" eaLnBrk="1" latinLnBrk="0" hangingPunct="1">
              <a:spcBef>
                <a:spcPct val="20000"/>
              </a:spcBef>
              <a:buFont typeface="Arial"/>
              <a:buChar char="•"/>
              <a:defRPr sz="2667" kern="1200">
                <a:solidFill>
                  <a:schemeClr val="tx1"/>
                </a:solidFill>
                <a:latin typeface="+mn-lt"/>
                <a:ea typeface="+mn-ea"/>
                <a:cs typeface="+mn-cs"/>
              </a:defRPr>
            </a:lvl7pPr>
            <a:lvl8pPr marL="4571817" indent="-304788" algn="l" defTabSz="609576" rtl="0" eaLnBrk="1" latinLnBrk="0" hangingPunct="1">
              <a:spcBef>
                <a:spcPct val="20000"/>
              </a:spcBef>
              <a:buFont typeface="Arial"/>
              <a:buChar char="•"/>
              <a:defRPr sz="2667" kern="1200">
                <a:solidFill>
                  <a:schemeClr val="tx1"/>
                </a:solidFill>
                <a:latin typeface="+mn-lt"/>
                <a:ea typeface="+mn-ea"/>
                <a:cs typeface="+mn-cs"/>
              </a:defRPr>
            </a:lvl8pPr>
            <a:lvl9pPr marL="5181393" indent="-304788" algn="l" defTabSz="609576" rtl="0" eaLnBrk="1" latinLnBrk="0" hangingPunct="1">
              <a:spcBef>
                <a:spcPct val="20000"/>
              </a:spcBef>
              <a:buFont typeface="Arial"/>
              <a:buChar char="•"/>
              <a:defRPr sz="2667" kern="1200">
                <a:solidFill>
                  <a:schemeClr val="tx1"/>
                </a:solidFill>
                <a:latin typeface="+mn-lt"/>
                <a:ea typeface="+mn-ea"/>
                <a:cs typeface="+mn-cs"/>
              </a:defRPr>
            </a:lvl9pPr>
          </a:lstStyle>
          <a:p>
            <a:pPr marL="0" marR="0" lvl="0" indent="0" algn="l" defTabSz="609576"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en-US" altLang="ja-JP" sz="1200" b="1"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Amazon Macie </a:t>
            </a:r>
            <a:r>
              <a:rPr kumimoji="0" lang="ja-JP" altLang="en-US" sz="1200" b="1"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による機密データの検出</a:t>
            </a:r>
            <a:endParaRPr kumimoji="0" lang="en-US" altLang="ja-JP" sz="1200" b="1"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endParaRPr>
          </a:p>
        </p:txBody>
      </p:sp>
    </p:spTree>
    <p:extLst>
      <p:ext uri="{BB962C8B-B14F-4D97-AF65-F5344CB8AC3E}">
        <p14:creationId xmlns:p14="http://schemas.microsoft.com/office/powerpoint/2010/main" val="3130972664"/>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prstGeom prst="rect">
            <a:avLst/>
          </a:prstGeom>
        </p:spPr>
        <p:txBody>
          <a:bodyPr vert="horz" lIns="91440" tIns="45720" rIns="91440" bIns="45720" rtlCol="0" anchor="t">
            <a:noAutofit/>
          </a:bodyPr>
          <a:lstStyle/>
          <a:p>
            <a:r>
              <a:rPr lang="ja-JP" altLang="en-US" sz="2800" b="0"/>
              <a:t>参考：</a:t>
            </a:r>
            <a:r>
              <a:rPr lang="ja-JP" altLang="en-US" sz="2800" b="0" dirty="0"/>
              <a:t>データ分類の作成</a:t>
            </a:r>
          </a:p>
        </p:txBody>
      </p:sp>
      <p:sp>
        <p:nvSpPr>
          <p:cNvPr id="9" name="Rectangle 10">
            <a:extLst>
              <a:ext uri="{FF2B5EF4-FFF2-40B4-BE49-F238E27FC236}">
                <a16:creationId xmlns:a16="http://schemas.microsoft.com/office/drawing/2014/main" id="{3B0EEC59-C8C8-4292-ABE2-F49009709129}"/>
              </a:ext>
            </a:extLst>
          </p:cNvPr>
          <p:cNvSpPr/>
          <p:nvPr/>
        </p:nvSpPr>
        <p:spPr>
          <a:xfrm>
            <a:off x="442696" y="1909271"/>
            <a:ext cx="5270400" cy="664022"/>
          </a:xfrm>
          <a:prstGeom prst="rect">
            <a:avLst/>
          </a:prstGeom>
        </p:spPr>
        <p:txBody>
          <a:bodyPr wrap="square" lIns="24000" tIns="24000" rIns="24000" bIns="24000">
            <a:spAutoFit/>
          </a:bodyPr>
          <a:lstStyle/>
          <a:p>
            <a:pPr marL="119995" marR="0" lvl="0" indent="-119995" algn="l" defTabSz="60957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en-US" altLang="ja-JP" sz="2000" b="0" i="0" u="none" strike="noStrike" kern="1200" cap="none" spc="0" normalizeH="0" baseline="0" noProof="0" dirty="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メイリオ" panose="020B0604030504040204" pitchFamily="50" charset="-128"/>
              </a:rPr>
              <a:t>AWS</a:t>
            </a:r>
            <a:r>
              <a:rPr kumimoji="1" lang="ja-JP" altLang="en-US" sz="2000" b="0" i="0" u="none" strike="noStrike" kern="1200" cap="none" spc="0" normalizeH="0" baseline="0" noProof="0" dirty="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メイリオ" panose="020B0604030504040204" pitchFamily="50" charset="-128"/>
              </a:rPr>
              <a:t>利用</a:t>
            </a:r>
            <a:r>
              <a:rPr kumimoji="1" lang="ja-JP" altLang="en-US" sz="2000" b="0" i="0" u="none" strike="noStrike" kern="1200" cap="none" spc="0" normalizeH="0" baseline="0" noProof="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メイリオ" panose="020B0604030504040204" pitchFamily="50" charset="-128"/>
              </a:rPr>
              <a:t>時にデータの</a:t>
            </a:r>
            <a:r>
              <a:rPr kumimoji="1" lang="ja-JP" altLang="en-US" sz="2000" b="0" i="0" u="none" strike="noStrike" kern="1200" cap="none" spc="0" normalizeH="0" baseline="0" noProof="0" dirty="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メイリオ" panose="020B0604030504040204" pitchFamily="50" charset="-128"/>
              </a:rPr>
              <a:t>重要性などを定義していないことで、以下の課題が生じる。</a:t>
            </a:r>
            <a:endParaRPr kumimoji="1" lang="en-US" altLang="ja-JP" sz="2000" b="0" i="0" u="none" strike="noStrike" kern="1200" cap="none" spc="0" normalizeH="0" baseline="0" noProof="0" dirty="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メイリオ" panose="020B0604030504040204" pitchFamily="50" charset="-128"/>
            </a:endParaRPr>
          </a:p>
        </p:txBody>
      </p:sp>
      <p:sp>
        <p:nvSpPr>
          <p:cNvPr id="10" name="正方形/長方形 9">
            <a:extLst>
              <a:ext uri="{FF2B5EF4-FFF2-40B4-BE49-F238E27FC236}">
                <a16:creationId xmlns:a16="http://schemas.microsoft.com/office/drawing/2014/main" id="{55841D75-A4B6-43EC-9484-D1B3B95FEF65}"/>
              </a:ext>
            </a:extLst>
          </p:cNvPr>
          <p:cNvSpPr/>
          <p:nvPr/>
        </p:nvSpPr>
        <p:spPr>
          <a:xfrm>
            <a:off x="442696" y="1189375"/>
            <a:ext cx="5270400" cy="624000"/>
          </a:xfrm>
          <a:prstGeom prst="rect">
            <a:avLst/>
          </a:prstGeom>
          <a:solidFill>
            <a:schemeClr val="tx1">
              <a:lumMod val="75000"/>
            </a:schemeClr>
          </a:solidFill>
          <a:ln>
            <a:solidFill>
              <a:srgbClr val="163D51"/>
            </a:solidFill>
          </a:ln>
          <a:effectLst/>
        </p:spPr>
        <p:style>
          <a:lnRef idx="1">
            <a:schemeClr val="accent1"/>
          </a:lnRef>
          <a:fillRef idx="3">
            <a:schemeClr val="accent1"/>
          </a:fillRef>
          <a:effectRef idx="2">
            <a:schemeClr val="accent1"/>
          </a:effectRef>
          <a:fontRef idx="minor">
            <a:schemeClr val="lt1"/>
          </a:fontRef>
        </p:style>
        <p:txBody>
          <a:bodyPr lIns="48000" tIns="48000" rIns="48000" bIns="48000" rtlCol="0" anchor="ct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1" lang="ja-JP" altLang="en-US" sz="2333" b="0" i="0" u="none" strike="noStrike" kern="1200" cap="none" spc="0" normalizeH="0" baseline="0" noProof="0">
                <a:ln>
                  <a:noFill/>
                </a:ln>
                <a:gradFill>
                  <a:gsLst>
                    <a:gs pos="0">
                      <a:srgbClr val="FFFFFF"/>
                    </a:gs>
                    <a:gs pos="100000">
                      <a:srgbClr val="FFFFFF"/>
                    </a:gs>
                  </a:gsLst>
                  <a:lin ang="16200000" scaled="0"/>
                </a:gradFill>
                <a:effectLst/>
                <a:uLnTx/>
                <a:uFillTx/>
                <a:latin typeface="Meiryo" panose="020B0604030504040204" pitchFamily="34" charset="-128"/>
                <a:ea typeface="Meiryo" panose="020B0604030504040204" pitchFamily="34" charset="-128"/>
                <a:cs typeface="+mn-cs"/>
              </a:rPr>
              <a:t>課題</a:t>
            </a:r>
            <a:endParaRPr kumimoji="1" lang="ja-JP" altLang="en-US" sz="2333" b="0" i="0" u="none" strike="noStrike" kern="1200" cap="none" spc="0" normalizeH="0" baseline="0" noProof="0" dirty="0" err="1">
              <a:ln>
                <a:noFill/>
              </a:ln>
              <a:gradFill>
                <a:gsLst>
                  <a:gs pos="0">
                    <a:srgbClr val="FFFFFF"/>
                  </a:gs>
                  <a:gs pos="100000">
                    <a:srgbClr val="FFFFFF"/>
                  </a:gs>
                </a:gsLst>
                <a:lin ang="16200000" scaled="0"/>
              </a:gradFill>
              <a:effectLst/>
              <a:uLnTx/>
              <a:uFillTx/>
              <a:latin typeface="Meiryo" panose="020B0604030504040204" pitchFamily="34" charset="-128"/>
              <a:ea typeface="Meiryo" panose="020B0604030504040204" pitchFamily="34" charset="-128"/>
              <a:cs typeface="+mn-cs"/>
            </a:endParaRPr>
          </a:p>
        </p:txBody>
      </p:sp>
      <p:sp>
        <p:nvSpPr>
          <p:cNvPr id="11" name="正方形/長方形 10">
            <a:extLst>
              <a:ext uri="{FF2B5EF4-FFF2-40B4-BE49-F238E27FC236}">
                <a16:creationId xmlns:a16="http://schemas.microsoft.com/office/drawing/2014/main" id="{62F7E591-7464-470B-82B8-FD20D35E27F0}"/>
              </a:ext>
            </a:extLst>
          </p:cNvPr>
          <p:cNvSpPr/>
          <p:nvPr/>
        </p:nvSpPr>
        <p:spPr>
          <a:xfrm>
            <a:off x="6248560" y="1173646"/>
            <a:ext cx="5750400" cy="63986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ct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1" lang="ja-JP" altLang="en-US" sz="2333" b="0" i="0" u="none" strike="noStrike" kern="1200" cap="none" spc="0" normalizeH="0" baseline="0" noProof="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目標・目的</a:t>
            </a:r>
          </a:p>
        </p:txBody>
      </p:sp>
      <p:cxnSp>
        <p:nvCxnSpPr>
          <p:cNvPr id="12" name="直線コネクタ 11">
            <a:extLst>
              <a:ext uri="{FF2B5EF4-FFF2-40B4-BE49-F238E27FC236}">
                <a16:creationId xmlns:a16="http://schemas.microsoft.com/office/drawing/2014/main" id="{6E7ACA9F-66E5-430A-A199-1CDB4107056C}"/>
              </a:ext>
            </a:extLst>
          </p:cNvPr>
          <p:cNvCxnSpPr/>
          <p:nvPr/>
        </p:nvCxnSpPr>
        <p:spPr>
          <a:xfrm>
            <a:off x="6248560" y="1813509"/>
            <a:ext cx="5750400" cy="0"/>
          </a:xfrm>
          <a:prstGeom prst="line">
            <a:avLst/>
          </a:prstGeom>
          <a:ln>
            <a:solidFill>
              <a:srgbClr val="2A2E32"/>
            </a:solidFill>
          </a:ln>
          <a:effectLst/>
        </p:spPr>
        <p:style>
          <a:lnRef idx="2">
            <a:schemeClr val="accent1"/>
          </a:lnRef>
          <a:fillRef idx="0">
            <a:schemeClr val="accent1"/>
          </a:fillRef>
          <a:effectRef idx="1">
            <a:schemeClr val="accent1"/>
          </a:effectRef>
          <a:fontRef idx="minor">
            <a:schemeClr val="tx1"/>
          </a:fontRef>
        </p:style>
      </p:cxnSp>
      <p:sp>
        <p:nvSpPr>
          <p:cNvPr id="2" name="正方形/長方形 1">
            <a:extLst>
              <a:ext uri="{FF2B5EF4-FFF2-40B4-BE49-F238E27FC236}">
                <a16:creationId xmlns:a16="http://schemas.microsoft.com/office/drawing/2014/main" id="{FC03E479-44DB-4B95-930D-437A03D68B91}"/>
              </a:ext>
            </a:extLst>
          </p:cNvPr>
          <p:cNvSpPr/>
          <p:nvPr/>
        </p:nvSpPr>
        <p:spPr>
          <a:xfrm>
            <a:off x="655563" y="2802324"/>
            <a:ext cx="4936056" cy="955748"/>
          </a:xfrm>
          <a:prstGeom prst="rect">
            <a:avLst/>
          </a:prstGeom>
          <a:solidFill>
            <a:schemeClr val="bg1"/>
          </a:solidFill>
          <a:ln>
            <a:solidFill>
              <a:schemeClr val="tx1">
                <a:lumMod val="75000"/>
              </a:schemeClr>
            </a:solidFill>
          </a:ln>
          <a:effectLst/>
        </p:spPr>
        <p:style>
          <a:lnRef idx="1">
            <a:schemeClr val="accent1"/>
          </a:lnRef>
          <a:fillRef idx="3">
            <a:schemeClr val="accent1"/>
          </a:fillRef>
          <a:effectRef idx="2">
            <a:schemeClr val="accent1"/>
          </a:effectRef>
          <a:fontRef idx="minor">
            <a:schemeClr val="lt1"/>
          </a:fontRef>
        </p:style>
        <p:txBody>
          <a:bodyPr lIns="24000" tIns="24000" rIns="24000" bIns="24000" rtlCol="0" anchor="ct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1" lang="ja-JP" altLang="en-US" sz="2000" b="0" i="0" u="none" strike="noStrike" kern="1200" cap="none" spc="0" normalizeH="0" baseline="0" noProof="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データの保管に関して</a:t>
            </a:r>
            <a:endParaRPr kumimoji="1" lang="en-US" altLang="ja-JP" sz="2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endParaRPr>
          </a:p>
          <a:p>
            <a:pPr marL="0" marR="0" lvl="0" indent="0" algn="ctr" defTabSz="609576" rtl="0" eaLnBrk="1" fontAlgn="auto" latinLnBrk="0" hangingPunct="1">
              <a:lnSpc>
                <a:spcPct val="100000"/>
              </a:lnSpc>
              <a:spcBef>
                <a:spcPts val="0"/>
              </a:spcBef>
              <a:spcAft>
                <a:spcPts val="0"/>
              </a:spcAft>
              <a:buClrTx/>
              <a:buSzTx/>
              <a:buFontTx/>
              <a:buNone/>
              <a:tabLst/>
              <a:defRPr/>
            </a:pPr>
            <a:r>
              <a:rPr kumimoji="1" lang="ja-JP" altLang="en-US" sz="2000" b="0" i="0" u="none" strike="noStrike" kern="1200" cap="none" spc="0" normalizeH="0" baseline="0" noProof="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どのような設定が適切かわからない</a:t>
            </a:r>
            <a:endParaRPr kumimoji="1" lang="ja-JP" altLang="en-US" sz="2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endParaRPr>
          </a:p>
        </p:txBody>
      </p:sp>
      <p:sp>
        <p:nvSpPr>
          <p:cNvPr id="14" name="正方形/長方形 13">
            <a:extLst>
              <a:ext uri="{FF2B5EF4-FFF2-40B4-BE49-F238E27FC236}">
                <a16:creationId xmlns:a16="http://schemas.microsoft.com/office/drawing/2014/main" id="{F78F0DB5-BEDB-4FD2-8A42-6346657845ED}"/>
              </a:ext>
            </a:extLst>
          </p:cNvPr>
          <p:cNvSpPr/>
          <p:nvPr/>
        </p:nvSpPr>
        <p:spPr>
          <a:xfrm>
            <a:off x="655563" y="3966728"/>
            <a:ext cx="4936056" cy="955748"/>
          </a:xfrm>
          <a:prstGeom prst="rect">
            <a:avLst/>
          </a:prstGeom>
          <a:solidFill>
            <a:schemeClr val="bg1"/>
          </a:solidFill>
          <a:ln>
            <a:solidFill>
              <a:schemeClr val="tx1">
                <a:lumMod val="75000"/>
              </a:schemeClr>
            </a:solidFill>
          </a:ln>
          <a:effectLst/>
        </p:spPr>
        <p:style>
          <a:lnRef idx="1">
            <a:schemeClr val="accent1"/>
          </a:lnRef>
          <a:fillRef idx="3">
            <a:schemeClr val="accent1"/>
          </a:fillRef>
          <a:effectRef idx="2">
            <a:schemeClr val="accent1"/>
          </a:effectRef>
          <a:fontRef idx="minor">
            <a:schemeClr val="lt1"/>
          </a:fontRef>
        </p:style>
        <p:txBody>
          <a:bodyPr lIns="24000" tIns="24000" rIns="24000" bIns="24000" rtlCol="0" anchor="ct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1" lang="ja-JP" altLang="en-US" sz="2000" b="0" i="0" u="none" strike="noStrike" kern="1200" cap="none" spc="0" normalizeH="0" baseline="0" noProof="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接続を禁止したいのにインターネットや</a:t>
            </a:r>
            <a:br>
              <a:rPr kumimoji="1" lang="en-US" altLang="ja-JP" sz="2000" b="0" i="0" u="none" strike="noStrike" kern="1200" cap="none" spc="0" normalizeH="0" baseline="0" noProof="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br>
            <a:r>
              <a:rPr kumimoji="1" lang="en-US" altLang="ja-JP" sz="2000" b="0" i="0" u="none" strike="noStrike" kern="1200" cap="none" spc="0" normalizeH="0" baseline="0" noProof="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S3</a:t>
            </a:r>
            <a:r>
              <a:rPr kumimoji="1" lang="ja-JP" altLang="en-US" sz="2000" b="0" i="0" u="none" strike="noStrike" kern="1200" cap="none" spc="0" normalizeH="0" baseline="0" noProof="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への接続ができてしまう</a:t>
            </a:r>
            <a:endParaRPr kumimoji="1" lang="ja-JP" altLang="en-US" sz="2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endParaRPr>
          </a:p>
        </p:txBody>
      </p:sp>
      <p:sp>
        <p:nvSpPr>
          <p:cNvPr id="17" name="Rectangle 10">
            <a:extLst>
              <a:ext uri="{FF2B5EF4-FFF2-40B4-BE49-F238E27FC236}">
                <a16:creationId xmlns:a16="http://schemas.microsoft.com/office/drawing/2014/main" id="{7A483E35-FD1B-400D-96D9-E4083692CE86}"/>
              </a:ext>
            </a:extLst>
          </p:cNvPr>
          <p:cNvSpPr/>
          <p:nvPr/>
        </p:nvSpPr>
        <p:spPr>
          <a:xfrm>
            <a:off x="6248560" y="1909271"/>
            <a:ext cx="5750400" cy="971798"/>
          </a:xfrm>
          <a:prstGeom prst="rect">
            <a:avLst/>
          </a:prstGeom>
        </p:spPr>
        <p:txBody>
          <a:bodyPr wrap="square" lIns="24000" tIns="24000" rIns="24000" bIns="24000">
            <a:spAutoFit/>
          </a:bodyPr>
          <a:lstStyle/>
          <a:p>
            <a:pPr marL="119995" marR="0" lvl="0" indent="-119995" algn="l" defTabSz="60957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ja-JP" altLang="en-US" sz="2000" b="0" i="0" u="none" strike="noStrike" kern="1200" cap="none" spc="0" normalizeH="0" baseline="0" noProof="0" dirty="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メイリオ" panose="020B0604030504040204" pitchFamily="50" charset="-128"/>
              </a:rPr>
              <a:t>クラウドでシステムを構築する場合の重要度の指標を設ける　</a:t>
            </a:r>
            <a:r>
              <a:rPr kumimoji="1" lang="en-US" altLang="ja-JP" sz="2000" b="0" i="0" u="none" strike="noStrike" kern="1200" cap="none" spc="0" normalizeH="0" baseline="0" noProof="0" dirty="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メイリオ" panose="020B0604030504040204" pitchFamily="50" charset="-128"/>
              </a:rPr>
              <a:t>※</a:t>
            </a:r>
            <a:r>
              <a:rPr kumimoji="1" lang="ja-JP" altLang="en-US" sz="2000" b="0" i="0" u="none" strike="noStrike" kern="1200" cap="none" spc="0" normalizeH="0" baseline="0" noProof="0" dirty="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メイリオ" panose="020B0604030504040204" pitchFamily="50" charset="-128"/>
              </a:rPr>
              <a:t>下記は一例</a:t>
            </a:r>
            <a:r>
              <a:rPr kumimoji="1" lang="en-US" altLang="ja-JP" sz="2000" b="0" i="0" u="none" strike="noStrike" kern="1200" cap="none" spc="0" normalizeH="0" baseline="0" noProof="0" dirty="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メイリオ" panose="020B0604030504040204" pitchFamily="50" charset="-128"/>
              </a:rPr>
              <a:t>(</a:t>
            </a:r>
            <a:r>
              <a:rPr kumimoji="1" lang="ja-JP" altLang="en-US" sz="2000" b="0" i="0" u="none" strike="noStrike" kern="1200" cap="none" spc="0" normalizeH="0" baseline="0" noProof="0" dirty="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メイリオ" panose="020B0604030504040204" pitchFamily="50" charset="-128"/>
              </a:rPr>
              <a:t>データ種別や重要度のランクを追加すること</a:t>
            </a:r>
            <a:r>
              <a:rPr kumimoji="1" lang="en-US" altLang="ja-JP" sz="2000" b="0" i="0" u="none" strike="noStrike" kern="1200" cap="none" spc="0" normalizeH="0" baseline="0" noProof="0" dirty="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メイリオ" panose="020B0604030504040204" pitchFamily="50" charset="-128"/>
              </a:rPr>
              <a:t>)</a:t>
            </a:r>
          </a:p>
        </p:txBody>
      </p:sp>
      <p:sp>
        <p:nvSpPr>
          <p:cNvPr id="13" name="正方形/長方形 12">
            <a:extLst>
              <a:ext uri="{FF2B5EF4-FFF2-40B4-BE49-F238E27FC236}">
                <a16:creationId xmlns:a16="http://schemas.microsoft.com/office/drawing/2014/main" id="{4C34AD11-9903-4869-AD1C-D557910F44D9}"/>
              </a:ext>
            </a:extLst>
          </p:cNvPr>
          <p:cNvSpPr/>
          <p:nvPr/>
        </p:nvSpPr>
        <p:spPr>
          <a:xfrm>
            <a:off x="655563" y="5131130"/>
            <a:ext cx="4936056" cy="955748"/>
          </a:xfrm>
          <a:prstGeom prst="rect">
            <a:avLst/>
          </a:prstGeom>
          <a:solidFill>
            <a:schemeClr val="bg1"/>
          </a:solidFill>
          <a:ln>
            <a:solidFill>
              <a:schemeClr val="tx1">
                <a:lumMod val="75000"/>
              </a:schemeClr>
            </a:solidFill>
          </a:ln>
          <a:effectLst/>
        </p:spPr>
        <p:style>
          <a:lnRef idx="1">
            <a:schemeClr val="accent1"/>
          </a:lnRef>
          <a:fillRef idx="3">
            <a:schemeClr val="accent1"/>
          </a:fillRef>
          <a:effectRef idx="2">
            <a:schemeClr val="accent1"/>
          </a:effectRef>
          <a:fontRef idx="minor">
            <a:schemeClr val="lt1"/>
          </a:fontRef>
        </p:style>
        <p:txBody>
          <a:bodyPr lIns="24000" tIns="24000" rIns="24000" bIns="24000" rtlCol="0" anchor="ct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1" lang="ja-JP" altLang="en-US" sz="2000" b="0" i="0" u="none" strike="noStrike" kern="1200" cap="none" spc="0" normalizeH="0" baseline="0" noProof="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機微情報などをクラウドに置いてよいか？置くならどのような対策をとるべきか？</a:t>
            </a:r>
            <a:endParaRPr kumimoji="1" lang="ja-JP" altLang="en-US" sz="2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endParaRPr>
          </a:p>
        </p:txBody>
      </p:sp>
      <p:sp>
        <p:nvSpPr>
          <p:cNvPr id="16" name="正方形/長方形 15">
            <a:extLst>
              <a:ext uri="{FF2B5EF4-FFF2-40B4-BE49-F238E27FC236}">
                <a16:creationId xmlns:a16="http://schemas.microsoft.com/office/drawing/2014/main" id="{FC03E479-44DB-4B95-930D-437A03D68B91}"/>
              </a:ext>
            </a:extLst>
          </p:cNvPr>
          <p:cNvSpPr/>
          <p:nvPr/>
        </p:nvSpPr>
        <p:spPr>
          <a:xfrm>
            <a:off x="8632275" y="3141001"/>
            <a:ext cx="1303725" cy="383998"/>
          </a:xfrm>
          <a:prstGeom prst="rect">
            <a:avLst/>
          </a:prstGeom>
          <a:solidFill>
            <a:schemeClr val="accent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lIns="24000" tIns="24000" rIns="24000" bIns="24000" rtlCol="0" anchor="ct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1" lang="ja-JP" altLang="en-US" sz="15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顧客データ</a:t>
            </a:r>
          </a:p>
        </p:txBody>
      </p:sp>
      <p:sp>
        <p:nvSpPr>
          <p:cNvPr id="18" name="正方形/長方形 17">
            <a:extLst>
              <a:ext uri="{FF2B5EF4-FFF2-40B4-BE49-F238E27FC236}">
                <a16:creationId xmlns:a16="http://schemas.microsoft.com/office/drawing/2014/main" id="{FC03E479-44DB-4B95-930D-437A03D68B91}"/>
              </a:ext>
            </a:extLst>
          </p:cNvPr>
          <p:cNvSpPr/>
          <p:nvPr/>
        </p:nvSpPr>
        <p:spPr>
          <a:xfrm>
            <a:off x="8632275" y="3621001"/>
            <a:ext cx="1303725" cy="383998"/>
          </a:xfrm>
          <a:prstGeom prst="rect">
            <a:avLst/>
          </a:prstGeom>
          <a:solidFill>
            <a:schemeClr val="accent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lIns="24000" tIns="24000" rIns="24000" bIns="24000" rtlCol="0" anchor="ct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1" lang="ja-JP" altLang="en-US" sz="15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経営データ</a:t>
            </a:r>
          </a:p>
        </p:txBody>
      </p:sp>
      <p:sp>
        <p:nvSpPr>
          <p:cNvPr id="19" name="正方形/長方形 18">
            <a:extLst>
              <a:ext uri="{FF2B5EF4-FFF2-40B4-BE49-F238E27FC236}">
                <a16:creationId xmlns:a16="http://schemas.microsoft.com/office/drawing/2014/main" id="{FC03E479-44DB-4B95-930D-437A03D68B91}"/>
              </a:ext>
            </a:extLst>
          </p:cNvPr>
          <p:cNvSpPr/>
          <p:nvPr/>
        </p:nvSpPr>
        <p:spPr>
          <a:xfrm>
            <a:off x="8632275" y="4581003"/>
            <a:ext cx="1303725" cy="383998"/>
          </a:xfrm>
          <a:prstGeom prst="rect">
            <a:avLst/>
          </a:prstGeom>
          <a:solidFill>
            <a:schemeClr val="accent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lIns="24000" tIns="24000" rIns="24000" bIns="24000" rtlCol="0" anchor="ct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1" lang="ja-JP" altLang="en-US" sz="15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業務データ</a:t>
            </a:r>
          </a:p>
        </p:txBody>
      </p:sp>
      <p:sp>
        <p:nvSpPr>
          <p:cNvPr id="20" name="正方形/長方形 19">
            <a:extLst>
              <a:ext uri="{FF2B5EF4-FFF2-40B4-BE49-F238E27FC236}">
                <a16:creationId xmlns:a16="http://schemas.microsoft.com/office/drawing/2014/main" id="{FC03E479-44DB-4B95-930D-437A03D68B91}"/>
              </a:ext>
            </a:extLst>
          </p:cNvPr>
          <p:cNvSpPr/>
          <p:nvPr/>
        </p:nvSpPr>
        <p:spPr>
          <a:xfrm>
            <a:off x="8632275" y="5061003"/>
            <a:ext cx="1303725" cy="383998"/>
          </a:xfrm>
          <a:prstGeom prst="rect">
            <a:avLst/>
          </a:prstGeom>
          <a:solidFill>
            <a:schemeClr val="accent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lIns="24000" tIns="24000" rIns="24000" bIns="24000" rtlCol="0" anchor="ct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1" lang="ja-JP" altLang="en-US" sz="15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システムデータ</a:t>
            </a:r>
          </a:p>
        </p:txBody>
      </p:sp>
      <p:sp>
        <p:nvSpPr>
          <p:cNvPr id="21" name="正方形/長方形 20">
            <a:extLst>
              <a:ext uri="{FF2B5EF4-FFF2-40B4-BE49-F238E27FC236}">
                <a16:creationId xmlns:a16="http://schemas.microsoft.com/office/drawing/2014/main" id="{FC03E479-44DB-4B95-930D-437A03D68B91}"/>
              </a:ext>
            </a:extLst>
          </p:cNvPr>
          <p:cNvSpPr/>
          <p:nvPr/>
        </p:nvSpPr>
        <p:spPr>
          <a:xfrm>
            <a:off x="8632275" y="5541003"/>
            <a:ext cx="1303725" cy="383998"/>
          </a:xfrm>
          <a:prstGeom prst="rect">
            <a:avLst/>
          </a:prstGeom>
          <a:solidFill>
            <a:schemeClr val="accent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lIns="24000" tIns="24000" rIns="24000" bIns="24000" rtlCol="0" anchor="ct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1" lang="ja-JP" altLang="en-US" sz="15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公開データ</a:t>
            </a:r>
          </a:p>
        </p:txBody>
      </p:sp>
      <p:sp>
        <p:nvSpPr>
          <p:cNvPr id="23" name="正方形/長方形 22">
            <a:extLst>
              <a:ext uri="{FF2B5EF4-FFF2-40B4-BE49-F238E27FC236}">
                <a16:creationId xmlns:a16="http://schemas.microsoft.com/office/drawing/2014/main" id="{FC03E479-44DB-4B95-930D-437A03D68B91}"/>
              </a:ext>
            </a:extLst>
          </p:cNvPr>
          <p:cNvSpPr/>
          <p:nvPr/>
        </p:nvSpPr>
        <p:spPr>
          <a:xfrm>
            <a:off x="9976275" y="3141001"/>
            <a:ext cx="1783725" cy="38399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24000" tIns="24000" rIns="24000" bIns="24000" rtlCol="0" anchor="ctr"/>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1" lang="ja-JP" altLang="en-US" sz="15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個人</a:t>
            </a:r>
            <a:r>
              <a:rPr kumimoji="1" lang="en-US" altLang="ja-JP" sz="15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a:t>
            </a:r>
            <a:r>
              <a:rPr kumimoji="1" lang="ja-JP" altLang="en-US" sz="15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企業情報等</a:t>
            </a:r>
          </a:p>
        </p:txBody>
      </p:sp>
      <p:sp>
        <p:nvSpPr>
          <p:cNvPr id="24" name="正方形/長方形 23">
            <a:extLst>
              <a:ext uri="{FF2B5EF4-FFF2-40B4-BE49-F238E27FC236}">
                <a16:creationId xmlns:a16="http://schemas.microsoft.com/office/drawing/2014/main" id="{FC03E479-44DB-4B95-930D-437A03D68B91}"/>
              </a:ext>
            </a:extLst>
          </p:cNvPr>
          <p:cNvSpPr/>
          <p:nvPr/>
        </p:nvSpPr>
        <p:spPr>
          <a:xfrm>
            <a:off x="9976275" y="3621001"/>
            <a:ext cx="1783725" cy="38399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24000" tIns="24000" rIns="24000" bIns="24000" rtlCol="0" anchor="ctr"/>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1" lang="ja-JP" altLang="en-US" sz="15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財務</a:t>
            </a:r>
            <a:r>
              <a:rPr kumimoji="1" lang="en-US" altLang="ja-JP" sz="15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a:t>
            </a:r>
            <a:r>
              <a:rPr kumimoji="1" lang="ja-JP" altLang="en-US" sz="15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会計情報等</a:t>
            </a:r>
          </a:p>
        </p:txBody>
      </p:sp>
      <p:sp>
        <p:nvSpPr>
          <p:cNvPr id="25" name="正方形/長方形 24">
            <a:extLst>
              <a:ext uri="{FF2B5EF4-FFF2-40B4-BE49-F238E27FC236}">
                <a16:creationId xmlns:a16="http://schemas.microsoft.com/office/drawing/2014/main" id="{FC03E479-44DB-4B95-930D-437A03D68B91}"/>
              </a:ext>
            </a:extLst>
          </p:cNvPr>
          <p:cNvSpPr/>
          <p:nvPr/>
        </p:nvSpPr>
        <p:spPr>
          <a:xfrm>
            <a:off x="9976275" y="4581003"/>
            <a:ext cx="1783725" cy="38399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24000" tIns="24000" rIns="24000" bIns="24000" rtlCol="0" anchor="ctr"/>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1" lang="ja-JP" altLang="en-US" sz="15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取引</a:t>
            </a:r>
            <a:r>
              <a:rPr kumimoji="1" lang="en-US" altLang="ja-JP" sz="15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a:t>
            </a:r>
            <a:r>
              <a:rPr kumimoji="1" lang="ja-JP" altLang="en-US" sz="15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契約情報等</a:t>
            </a:r>
          </a:p>
        </p:txBody>
      </p:sp>
      <p:sp>
        <p:nvSpPr>
          <p:cNvPr id="26" name="正方形/長方形 25">
            <a:extLst>
              <a:ext uri="{FF2B5EF4-FFF2-40B4-BE49-F238E27FC236}">
                <a16:creationId xmlns:a16="http://schemas.microsoft.com/office/drawing/2014/main" id="{FC03E479-44DB-4B95-930D-437A03D68B91}"/>
              </a:ext>
            </a:extLst>
          </p:cNvPr>
          <p:cNvSpPr/>
          <p:nvPr/>
        </p:nvSpPr>
        <p:spPr>
          <a:xfrm>
            <a:off x="9976275" y="5061003"/>
            <a:ext cx="1783725" cy="38399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24000" tIns="24000" rIns="24000" bIns="24000" rtlCol="0" anchor="ctr"/>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1" lang="ja-JP" altLang="en-US" sz="15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ログ</a:t>
            </a:r>
            <a:r>
              <a:rPr kumimoji="1" lang="en-US" altLang="ja-JP" sz="15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a:t>
            </a:r>
            <a:r>
              <a:rPr kumimoji="1" lang="ja-JP" altLang="en-US" sz="15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インベントリ等</a:t>
            </a:r>
          </a:p>
        </p:txBody>
      </p:sp>
      <p:sp>
        <p:nvSpPr>
          <p:cNvPr id="27" name="正方形/長方形 26">
            <a:extLst>
              <a:ext uri="{FF2B5EF4-FFF2-40B4-BE49-F238E27FC236}">
                <a16:creationId xmlns:a16="http://schemas.microsoft.com/office/drawing/2014/main" id="{FC03E479-44DB-4B95-930D-437A03D68B91}"/>
              </a:ext>
            </a:extLst>
          </p:cNvPr>
          <p:cNvSpPr/>
          <p:nvPr/>
        </p:nvSpPr>
        <p:spPr>
          <a:xfrm>
            <a:off x="9976275" y="5541003"/>
            <a:ext cx="1783725" cy="38399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24000" tIns="24000" rIns="24000" bIns="24000" rtlCol="0" anchor="ctr"/>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1" lang="ja-JP" altLang="en-US" sz="15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画像</a:t>
            </a:r>
            <a:r>
              <a:rPr kumimoji="1" lang="en-US" altLang="ja-JP" sz="15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a:t>
            </a:r>
            <a:r>
              <a:rPr kumimoji="1" lang="ja-JP" altLang="en-US" sz="15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動画等</a:t>
            </a:r>
          </a:p>
        </p:txBody>
      </p:sp>
      <p:sp>
        <p:nvSpPr>
          <p:cNvPr id="29" name="正方形/長方形 28">
            <a:extLst>
              <a:ext uri="{FF2B5EF4-FFF2-40B4-BE49-F238E27FC236}">
                <a16:creationId xmlns:a16="http://schemas.microsoft.com/office/drawing/2014/main" id="{FC03E479-44DB-4B95-930D-437A03D68B91}"/>
              </a:ext>
            </a:extLst>
          </p:cNvPr>
          <p:cNvSpPr/>
          <p:nvPr/>
        </p:nvSpPr>
        <p:spPr>
          <a:xfrm>
            <a:off x="6288000" y="3525003"/>
            <a:ext cx="1303725" cy="767998"/>
          </a:xfrm>
          <a:prstGeom prst="rect">
            <a:avLst/>
          </a:prstGeom>
          <a:solidFill>
            <a:srgbClr val="232F3E"/>
          </a:solidFill>
          <a:ln>
            <a:noFill/>
          </a:ln>
          <a:effectLst/>
        </p:spPr>
        <p:style>
          <a:lnRef idx="1">
            <a:schemeClr val="accent1"/>
          </a:lnRef>
          <a:fillRef idx="3">
            <a:schemeClr val="accent1"/>
          </a:fillRef>
          <a:effectRef idx="2">
            <a:schemeClr val="accent1"/>
          </a:effectRef>
          <a:fontRef idx="minor">
            <a:schemeClr val="lt1"/>
          </a:fontRef>
        </p:style>
        <p:txBody>
          <a:bodyPr lIns="24000" tIns="24000" rIns="24000" bIns="24000" rtlCol="0" anchor="ct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1" lang="ja-JP" altLang="en-US" sz="1500" b="0" i="0" u="none" strike="noStrike" kern="1200" cap="none" spc="0" normalizeH="0" baseline="0" noProof="0" dirty="0">
                <a:ln>
                  <a:noFill/>
                </a:ln>
                <a:gradFill>
                  <a:gsLst>
                    <a:gs pos="0">
                      <a:srgbClr val="FFFFFF"/>
                    </a:gs>
                    <a:gs pos="100000">
                      <a:srgbClr val="FFFFFF"/>
                    </a:gs>
                  </a:gsLst>
                  <a:lin ang="16200000" scaled="0"/>
                </a:gradFill>
                <a:effectLst/>
                <a:uLnTx/>
                <a:uFillTx/>
                <a:latin typeface="Meiryo" panose="020B0604030504040204" pitchFamily="34" charset="-128"/>
                <a:ea typeface="Meiryo" panose="020B0604030504040204" pitchFamily="34" charset="-128"/>
                <a:cs typeface="+mn-cs"/>
              </a:rPr>
              <a:t>重要度・高</a:t>
            </a:r>
          </a:p>
        </p:txBody>
      </p:sp>
      <p:sp>
        <p:nvSpPr>
          <p:cNvPr id="30" name="正方形/長方形 29">
            <a:extLst>
              <a:ext uri="{FF2B5EF4-FFF2-40B4-BE49-F238E27FC236}">
                <a16:creationId xmlns:a16="http://schemas.microsoft.com/office/drawing/2014/main" id="{FC03E479-44DB-4B95-930D-437A03D68B91}"/>
              </a:ext>
            </a:extLst>
          </p:cNvPr>
          <p:cNvSpPr/>
          <p:nvPr/>
        </p:nvSpPr>
        <p:spPr>
          <a:xfrm>
            <a:off x="6288000" y="4394532"/>
            <a:ext cx="1303725" cy="767998"/>
          </a:xfrm>
          <a:prstGeom prst="rect">
            <a:avLst/>
          </a:prstGeom>
          <a:solidFill>
            <a:srgbClr val="232F3E"/>
          </a:solidFill>
          <a:ln>
            <a:noFill/>
          </a:ln>
          <a:effectLst/>
        </p:spPr>
        <p:style>
          <a:lnRef idx="1">
            <a:schemeClr val="accent1"/>
          </a:lnRef>
          <a:fillRef idx="3">
            <a:schemeClr val="accent1"/>
          </a:fillRef>
          <a:effectRef idx="2">
            <a:schemeClr val="accent1"/>
          </a:effectRef>
          <a:fontRef idx="minor">
            <a:schemeClr val="lt1"/>
          </a:fontRef>
        </p:style>
        <p:txBody>
          <a:bodyPr lIns="24000" tIns="24000" rIns="24000" bIns="24000" rtlCol="0" anchor="ct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1" lang="ja-JP" altLang="en-US" sz="1500" b="0" i="0" u="none" strike="noStrike" kern="1200" cap="none" spc="0" normalizeH="0" baseline="0" noProof="0" dirty="0">
                <a:ln>
                  <a:noFill/>
                </a:ln>
                <a:gradFill>
                  <a:gsLst>
                    <a:gs pos="0">
                      <a:srgbClr val="FFFFFF"/>
                    </a:gs>
                    <a:gs pos="100000">
                      <a:srgbClr val="FFFFFF"/>
                    </a:gs>
                  </a:gsLst>
                  <a:lin ang="16200000" scaled="0"/>
                </a:gradFill>
                <a:effectLst/>
                <a:uLnTx/>
                <a:uFillTx/>
                <a:latin typeface="Meiryo" panose="020B0604030504040204" pitchFamily="34" charset="-128"/>
                <a:ea typeface="Meiryo" panose="020B0604030504040204" pitchFamily="34" charset="-128"/>
                <a:cs typeface="+mn-cs"/>
              </a:rPr>
              <a:t>重要度・中</a:t>
            </a:r>
          </a:p>
        </p:txBody>
      </p:sp>
      <p:sp>
        <p:nvSpPr>
          <p:cNvPr id="31" name="正方形/長方形 30">
            <a:extLst>
              <a:ext uri="{FF2B5EF4-FFF2-40B4-BE49-F238E27FC236}">
                <a16:creationId xmlns:a16="http://schemas.microsoft.com/office/drawing/2014/main" id="{FC03E479-44DB-4B95-930D-437A03D68B91}"/>
              </a:ext>
            </a:extLst>
          </p:cNvPr>
          <p:cNvSpPr/>
          <p:nvPr/>
        </p:nvSpPr>
        <p:spPr>
          <a:xfrm>
            <a:off x="6288000" y="5264061"/>
            <a:ext cx="1303725" cy="767998"/>
          </a:xfrm>
          <a:prstGeom prst="rect">
            <a:avLst/>
          </a:prstGeom>
          <a:solidFill>
            <a:srgbClr val="232F3E"/>
          </a:solidFill>
          <a:ln>
            <a:noFill/>
          </a:ln>
          <a:effectLst/>
        </p:spPr>
        <p:style>
          <a:lnRef idx="1">
            <a:schemeClr val="accent1"/>
          </a:lnRef>
          <a:fillRef idx="3">
            <a:schemeClr val="accent1"/>
          </a:fillRef>
          <a:effectRef idx="2">
            <a:schemeClr val="accent1"/>
          </a:effectRef>
          <a:fontRef idx="minor">
            <a:schemeClr val="lt1"/>
          </a:fontRef>
        </p:style>
        <p:txBody>
          <a:bodyPr lIns="24000" tIns="24000" rIns="24000" bIns="24000" rtlCol="0" anchor="ct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1" lang="ja-JP" altLang="en-US" sz="1500" b="0" i="0" u="none" strike="noStrike" kern="1200" cap="none" spc="0" normalizeH="0" baseline="0" noProof="0" dirty="0">
                <a:ln>
                  <a:noFill/>
                </a:ln>
                <a:gradFill>
                  <a:gsLst>
                    <a:gs pos="0">
                      <a:srgbClr val="FFFFFF"/>
                    </a:gs>
                    <a:gs pos="100000">
                      <a:srgbClr val="FFFFFF"/>
                    </a:gs>
                  </a:gsLst>
                  <a:lin ang="16200000" scaled="0"/>
                </a:gradFill>
                <a:effectLst/>
                <a:uLnTx/>
                <a:uFillTx/>
                <a:latin typeface="Meiryo" panose="020B0604030504040204" pitchFamily="34" charset="-128"/>
                <a:ea typeface="Meiryo" panose="020B0604030504040204" pitchFamily="34" charset="-128"/>
                <a:cs typeface="+mn-cs"/>
              </a:rPr>
              <a:t>重要度・低</a:t>
            </a:r>
          </a:p>
        </p:txBody>
      </p:sp>
      <p:sp>
        <p:nvSpPr>
          <p:cNvPr id="32" name="正方形/長方形 31">
            <a:extLst>
              <a:ext uri="{FF2B5EF4-FFF2-40B4-BE49-F238E27FC236}">
                <a16:creationId xmlns:a16="http://schemas.microsoft.com/office/drawing/2014/main" id="{FC03E479-44DB-4B95-930D-437A03D68B91}"/>
              </a:ext>
            </a:extLst>
          </p:cNvPr>
          <p:cNvSpPr/>
          <p:nvPr/>
        </p:nvSpPr>
        <p:spPr>
          <a:xfrm>
            <a:off x="9072000" y="5925003"/>
            <a:ext cx="1783725" cy="38399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vert="eaVert" wrap="none" lIns="24000" tIns="24000" rIns="24000" bIns="24000" rtlCol="0" anchor="ct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1" lang="en-US" altLang="ja-JP" sz="15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a:t>
            </a:r>
            <a:endParaRPr kumimoji="1" lang="ja-JP" altLang="en-US" sz="15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endParaRPr>
          </a:p>
        </p:txBody>
      </p:sp>
      <p:cxnSp>
        <p:nvCxnSpPr>
          <p:cNvPr id="4" name="直線コネクタ 3"/>
          <p:cNvCxnSpPr>
            <a:stCxn id="16" idx="1"/>
            <a:endCxn id="29" idx="3"/>
          </p:cNvCxnSpPr>
          <p:nvPr/>
        </p:nvCxnSpPr>
        <p:spPr>
          <a:xfrm flipH="1">
            <a:off x="7591726" y="3333001"/>
            <a:ext cx="1040549" cy="576002"/>
          </a:xfrm>
          <a:prstGeom prst="line">
            <a:avLst/>
          </a:prstGeom>
        </p:spPr>
        <p:style>
          <a:lnRef idx="1">
            <a:schemeClr val="accent6"/>
          </a:lnRef>
          <a:fillRef idx="0">
            <a:schemeClr val="accent6"/>
          </a:fillRef>
          <a:effectRef idx="0">
            <a:schemeClr val="accent6"/>
          </a:effectRef>
          <a:fontRef idx="minor">
            <a:schemeClr val="tx1"/>
          </a:fontRef>
        </p:style>
      </p:cxnSp>
      <p:cxnSp>
        <p:nvCxnSpPr>
          <p:cNvPr id="33" name="直線コネクタ 32"/>
          <p:cNvCxnSpPr>
            <a:stCxn id="18" idx="1"/>
            <a:endCxn id="29" idx="3"/>
          </p:cNvCxnSpPr>
          <p:nvPr/>
        </p:nvCxnSpPr>
        <p:spPr>
          <a:xfrm flipH="1">
            <a:off x="7591726" y="3813001"/>
            <a:ext cx="1040549" cy="96002"/>
          </a:xfrm>
          <a:prstGeom prst="line">
            <a:avLst/>
          </a:prstGeom>
        </p:spPr>
        <p:style>
          <a:lnRef idx="1">
            <a:schemeClr val="accent6"/>
          </a:lnRef>
          <a:fillRef idx="0">
            <a:schemeClr val="accent6"/>
          </a:fillRef>
          <a:effectRef idx="0">
            <a:schemeClr val="accent6"/>
          </a:effectRef>
          <a:fontRef idx="minor">
            <a:schemeClr val="tx1"/>
          </a:fontRef>
        </p:style>
      </p:cxnSp>
      <p:cxnSp>
        <p:nvCxnSpPr>
          <p:cNvPr id="34" name="直線コネクタ 33"/>
          <p:cNvCxnSpPr>
            <a:stCxn id="19" idx="1"/>
            <a:endCxn id="30" idx="3"/>
          </p:cNvCxnSpPr>
          <p:nvPr/>
        </p:nvCxnSpPr>
        <p:spPr>
          <a:xfrm flipH="1">
            <a:off x="7591726" y="4773003"/>
            <a:ext cx="1040549" cy="5529"/>
          </a:xfrm>
          <a:prstGeom prst="line">
            <a:avLst/>
          </a:prstGeom>
        </p:spPr>
        <p:style>
          <a:lnRef idx="1">
            <a:schemeClr val="accent6"/>
          </a:lnRef>
          <a:fillRef idx="0">
            <a:schemeClr val="accent6"/>
          </a:fillRef>
          <a:effectRef idx="0">
            <a:schemeClr val="accent6"/>
          </a:effectRef>
          <a:fontRef idx="minor">
            <a:schemeClr val="tx1"/>
          </a:fontRef>
        </p:style>
      </p:cxnSp>
      <p:cxnSp>
        <p:nvCxnSpPr>
          <p:cNvPr id="36" name="直線コネクタ 35"/>
          <p:cNvCxnSpPr>
            <a:stCxn id="20" idx="1"/>
            <a:endCxn id="31" idx="3"/>
          </p:cNvCxnSpPr>
          <p:nvPr/>
        </p:nvCxnSpPr>
        <p:spPr>
          <a:xfrm flipH="1">
            <a:off x="7591726" y="5253002"/>
            <a:ext cx="1040549" cy="395058"/>
          </a:xfrm>
          <a:prstGeom prst="line">
            <a:avLst/>
          </a:prstGeom>
        </p:spPr>
        <p:style>
          <a:lnRef idx="1">
            <a:schemeClr val="accent6"/>
          </a:lnRef>
          <a:fillRef idx="0">
            <a:schemeClr val="accent6"/>
          </a:fillRef>
          <a:effectRef idx="0">
            <a:schemeClr val="accent6"/>
          </a:effectRef>
          <a:fontRef idx="minor">
            <a:schemeClr val="tx1"/>
          </a:fontRef>
        </p:style>
      </p:cxnSp>
      <p:cxnSp>
        <p:nvCxnSpPr>
          <p:cNvPr id="39" name="直線コネクタ 38"/>
          <p:cNvCxnSpPr>
            <a:stCxn id="21" idx="1"/>
            <a:endCxn id="31" idx="3"/>
          </p:cNvCxnSpPr>
          <p:nvPr/>
        </p:nvCxnSpPr>
        <p:spPr>
          <a:xfrm flipH="1" flipV="1">
            <a:off x="7591726" y="5648060"/>
            <a:ext cx="1040549" cy="84942"/>
          </a:xfrm>
          <a:prstGeom prst="line">
            <a:avLst/>
          </a:prstGeom>
        </p:spPr>
        <p:style>
          <a:lnRef idx="1">
            <a:schemeClr val="accent6"/>
          </a:lnRef>
          <a:fillRef idx="0">
            <a:schemeClr val="accent6"/>
          </a:fillRef>
          <a:effectRef idx="0">
            <a:schemeClr val="accent6"/>
          </a:effectRef>
          <a:fontRef idx="minor">
            <a:schemeClr val="tx1"/>
          </a:fontRef>
        </p:style>
      </p:cxnSp>
      <p:sp>
        <p:nvSpPr>
          <p:cNvPr id="43" name="正方形/長方形 42">
            <a:extLst>
              <a:ext uri="{FF2B5EF4-FFF2-40B4-BE49-F238E27FC236}">
                <a16:creationId xmlns:a16="http://schemas.microsoft.com/office/drawing/2014/main" id="{FC03E479-44DB-4B95-930D-437A03D68B91}"/>
              </a:ext>
            </a:extLst>
          </p:cNvPr>
          <p:cNvSpPr/>
          <p:nvPr/>
        </p:nvSpPr>
        <p:spPr>
          <a:xfrm>
            <a:off x="8632275" y="4101003"/>
            <a:ext cx="1303725" cy="383998"/>
          </a:xfrm>
          <a:prstGeom prst="rect">
            <a:avLst/>
          </a:prstGeom>
          <a:solidFill>
            <a:schemeClr val="accent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lIns="24000" tIns="24000" rIns="24000" bIns="24000" rtlCol="0" anchor="ct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1" lang="ja-JP" altLang="en-US" sz="15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監査データ</a:t>
            </a:r>
          </a:p>
        </p:txBody>
      </p:sp>
      <p:sp>
        <p:nvSpPr>
          <p:cNvPr id="44" name="正方形/長方形 43">
            <a:extLst>
              <a:ext uri="{FF2B5EF4-FFF2-40B4-BE49-F238E27FC236}">
                <a16:creationId xmlns:a16="http://schemas.microsoft.com/office/drawing/2014/main" id="{FC03E479-44DB-4B95-930D-437A03D68B91}"/>
              </a:ext>
            </a:extLst>
          </p:cNvPr>
          <p:cNvSpPr/>
          <p:nvPr/>
        </p:nvSpPr>
        <p:spPr>
          <a:xfrm>
            <a:off x="9976275" y="4101003"/>
            <a:ext cx="1783725" cy="38399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24000" tIns="24000" rIns="24000" bIns="24000" rtlCol="0" anchor="ctr"/>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1" lang="ja-JP" altLang="en-US" sz="15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監査情報</a:t>
            </a:r>
          </a:p>
        </p:txBody>
      </p:sp>
      <p:cxnSp>
        <p:nvCxnSpPr>
          <p:cNvPr id="45" name="直線コネクタ 44"/>
          <p:cNvCxnSpPr>
            <a:stCxn id="43" idx="1"/>
            <a:endCxn id="29" idx="3"/>
          </p:cNvCxnSpPr>
          <p:nvPr/>
        </p:nvCxnSpPr>
        <p:spPr>
          <a:xfrm flipH="1" flipV="1">
            <a:off x="7591726" y="3909002"/>
            <a:ext cx="1040549" cy="384000"/>
          </a:xfrm>
          <a:prstGeom prst="line">
            <a:avLst/>
          </a:prstGeom>
        </p:spPr>
        <p:style>
          <a:lnRef idx="1">
            <a:schemeClr val="accent6"/>
          </a:lnRef>
          <a:fillRef idx="0">
            <a:schemeClr val="accent6"/>
          </a:fillRef>
          <a:effectRef idx="0">
            <a:schemeClr val="accent6"/>
          </a:effectRef>
          <a:fontRef idx="minor">
            <a:schemeClr val="tx1"/>
          </a:fontRef>
        </p:style>
      </p:cxnSp>
      <p:sp>
        <p:nvSpPr>
          <p:cNvPr id="48" name="楕円 47"/>
          <p:cNvSpPr/>
          <p:nvPr/>
        </p:nvSpPr>
        <p:spPr>
          <a:xfrm>
            <a:off x="8016000" y="3333000"/>
            <a:ext cx="384000" cy="2699058"/>
          </a:xfrm>
          <a:prstGeom prst="ellipse">
            <a:avLst/>
          </a:prstGeom>
          <a:solidFill>
            <a:schemeClr val="accent6">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1" lang="ja-JP" altLang="en-US" sz="3667" b="0" i="0" u="none" strike="noStrike" kern="1200" cap="none" spc="0" normalizeH="0" baseline="0" noProof="0" dirty="0">
                <a:ln>
                  <a:noFill/>
                </a:ln>
                <a:solidFill>
                  <a:srgbClr val="FFFFFF"/>
                </a:solidFill>
                <a:effectLst/>
                <a:uLnTx/>
                <a:uFillTx/>
                <a:latin typeface="Meiryo" panose="020B0604030504040204" pitchFamily="34" charset="-128"/>
                <a:ea typeface="Meiryo" panose="020B0604030504040204" pitchFamily="34" charset="-128"/>
                <a:cs typeface="+mn-cs"/>
              </a:rPr>
              <a:t>？</a:t>
            </a:r>
          </a:p>
        </p:txBody>
      </p:sp>
      <p:sp>
        <p:nvSpPr>
          <p:cNvPr id="3" name="テキスト ボックス 2">
            <a:extLst>
              <a:ext uri="{FF2B5EF4-FFF2-40B4-BE49-F238E27FC236}">
                <a16:creationId xmlns:a16="http://schemas.microsoft.com/office/drawing/2014/main" id="{510A5E90-5583-A1DD-02F0-A36111203354}"/>
              </a:ext>
            </a:extLst>
          </p:cNvPr>
          <p:cNvSpPr txBox="1"/>
          <p:nvPr/>
        </p:nvSpPr>
        <p:spPr>
          <a:xfrm>
            <a:off x="10607211" y="0"/>
            <a:ext cx="1584789" cy="369332"/>
          </a:xfrm>
          <a:prstGeom prst="rect">
            <a:avLst/>
          </a:prstGeom>
          <a:no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800" b="0" i="0" u="none" strike="noStrike" kern="1200" cap="none" spc="0" normalizeH="0" baseline="0" noProof="0" dirty="0">
                <a:ln>
                  <a:noFill/>
                </a:ln>
                <a:solidFill>
                  <a:srgbClr val="FFFFFF">
                    <a:lumMod val="50000"/>
                  </a:srgbClr>
                </a:solidFill>
                <a:effectLst/>
                <a:uLnTx/>
                <a:uFillTx/>
                <a:latin typeface="Meiryo" panose="020B0604030504040204" pitchFamily="34" charset="-128"/>
                <a:ea typeface="Meiryo" panose="020B0604030504040204" pitchFamily="34" charset="-128"/>
                <a:cs typeface="+mn-cs"/>
              </a:rPr>
              <a:t>SEC07-BP01</a:t>
            </a:r>
            <a:endParaRPr kumimoji="0" lang="ja-JP" altLang="en-US" sz="1800" b="0" i="0" u="none" strike="noStrike" kern="1200" cap="none" spc="0" normalizeH="0" baseline="0" noProof="0">
              <a:ln>
                <a:noFill/>
              </a:ln>
              <a:solidFill>
                <a:srgbClr val="FFFFFF">
                  <a:lumMod val="50000"/>
                </a:srgbClr>
              </a:solidFill>
              <a:effectLst/>
              <a:uLnTx/>
              <a:uFillTx/>
              <a:latin typeface="Meiryo" panose="020B0604030504040204" pitchFamily="34" charset="-128"/>
              <a:ea typeface="Meiryo" panose="020B0604030504040204" pitchFamily="34" charset="-128"/>
              <a:cs typeface="+mn-cs"/>
            </a:endParaRPr>
          </a:p>
        </p:txBody>
      </p:sp>
    </p:spTree>
    <p:extLst>
      <p:ext uri="{BB962C8B-B14F-4D97-AF65-F5344CB8AC3E}">
        <p14:creationId xmlns:p14="http://schemas.microsoft.com/office/powerpoint/2010/main" val="1801136912"/>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prstGeom prst="rect">
            <a:avLst/>
          </a:prstGeom>
        </p:spPr>
        <p:txBody>
          <a:bodyPr vert="horz" lIns="91440" tIns="45720" rIns="91440" bIns="45720" rtlCol="0" anchor="t">
            <a:noAutofit/>
          </a:bodyPr>
          <a:lstStyle/>
          <a:p>
            <a:r>
              <a:rPr lang="ja-JP" altLang="en-US" sz="2800" b="0"/>
              <a:t>参考：データ分類の例</a:t>
            </a:r>
            <a:endParaRPr lang="ja-JP" altLang="en-US" sz="2800" b="0" dirty="0"/>
          </a:p>
        </p:txBody>
      </p:sp>
      <p:graphicFrame>
        <p:nvGraphicFramePr>
          <p:cNvPr id="35" name="表 2">
            <a:extLst>
              <a:ext uri="{FF2B5EF4-FFF2-40B4-BE49-F238E27FC236}">
                <a16:creationId xmlns:a16="http://schemas.microsoft.com/office/drawing/2014/main" id="{47B4AD0F-EE6F-4692-A615-54D66BF10B18}"/>
              </a:ext>
            </a:extLst>
          </p:cNvPr>
          <p:cNvGraphicFramePr>
            <a:graphicFrameLocks noGrp="1"/>
          </p:cNvGraphicFramePr>
          <p:nvPr/>
        </p:nvGraphicFramePr>
        <p:xfrm>
          <a:off x="173614" y="1505145"/>
          <a:ext cx="11844773" cy="4743255"/>
        </p:xfrm>
        <a:graphic>
          <a:graphicData uri="http://schemas.openxmlformats.org/drawingml/2006/table">
            <a:tbl>
              <a:tblPr>
                <a:tableStyleId>{5C22544A-7EE6-4342-B048-85BDC9FD1C3A}</a:tableStyleId>
              </a:tblPr>
              <a:tblGrid>
                <a:gridCol w="741036">
                  <a:extLst>
                    <a:ext uri="{9D8B030D-6E8A-4147-A177-3AD203B41FA5}">
                      <a16:colId xmlns:a16="http://schemas.microsoft.com/office/drawing/2014/main" val="3273630920"/>
                    </a:ext>
                  </a:extLst>
                </a:gridCol>
                <a:gridCol w="2323775">
                  <a:extLst>
                    <a:ext uri="{9D8B030D-6E8A-4147-A177-3AD203B41FA5}">
                      <a16:colId xmlns:a16="http://schemas.microsoft.com/office/drawing/2014/main" val="3908580266"/>
                    </a:ext>
                  </a:extLst>
                </a:gridCol>
                <a:gridCol w="963085">
                  <a:extLst>
                    <a:ext uri="{9D8B030D-6E8A-4147-A177-3AD203B41FA5}">
                      <a16:colId xmlns:a16="http://schemas.microsoft.com/office/drawing/2014/main" val="3340488327"/>
                    </a:ext>
                  </a:extLst>
                </a:gridCol>
                <a:gridCol w="963085">
                  <a:extLst>
                    <a:ext uri="{9D8B030D-6E8A-4147-A177-3AD203B41FA5}">
                      <a16:colId xmlns:a16="http://schemas.microsoft.com/office/drawing/2014/main" val="4000712823"/>
                    </a:ext>
                  </a:extLst>
                </a:gridCol>
                <a:gridCol w="963085">
                  <a:extLst>
                    <a:ext uri="{9D8B030D-6E8A-4147-A177-3AD203B41FA5}">
                      <a16:colId xmlns:a16="http://schemas.microsoft.com/office/drawing/2014/main" val="483926381"/>
                    </a:ext>
                  </a:extLst>
                </a:gridCol>
                <a:gridCol w="963085">
                  <a:extLst>
                    <a:ext uri="{9D8B030D-6E8A-4147-A177-3AD203B41FA5}">
                      <a16:colId xmlns:a16="http://schemas.microsoft.com/office/drawing/2014/main" val="3848501096"/>
                    </a:ext>
                  </a:extLst>
                </a:gridCol>
                <a:gridCol w="963085">
                  <a:extLst>
                    <a:ext uri="{9D8B030D-6E8A-4147-A177-3AD203B41FA5}">
                      <a16:colId xmlns:a16="http://schemas.microsoft.com/office/drawing/2014/main" val="1328814946"/>
                    </a:ext>
                  </a:extLst>
                </a:gridCol>
                <a:gridCol w="963085">
                  <a:extLst>
                    <a:ext uri="{9D8B030D-6E8A-4147-A177-3AD203B41FA5}">
                      <a16:colId xmlns:a16="http://schemas.microsoft.com/office/drawing/2014/main" val="1084601687"/>
                    </a:ext>
                  </a:extLst>
                </a:gridCol>
                <a:gridCol w="963085">
                  <a:extLst>
                    <a:ext uri="{9D8B030D-6E8A-4147-A177-3AD203B41FA5}">
                      <a16:colId xmlns:a16="http://schemas.microsoft.com/office/drawing/2014/main" val="16581522"/>
                    </a:ext>
                  </a:extLst>
                </a:gridCol>
                <a:gridCol w="963085">
                  <a:extLst>
                    <a:ext uri="{9D8B030D-6E8A-4147-A177-3AD203B41FA5}">
                      <a16:colId xmlns:a16="http://schemas.microsoft.com/office/drawing/2014/main" val="1769705948"/>
                    </a:ext>
                  </a:extLst>
                </a:gridCol>
                <a:gridCol w="1075282">
                  <a:extLst>
                    <a:ext uri="{9D8B030D-6E8A-4147-A177-3AD203B41FA5}">
                      <a16:colId xmlns:a16="http://schemas.microsoft.com/office/drawing/2014/main" val="3418247858"/>
                    </a:ext>
                  </a:extLst>
                </a:gridCol>
              </a:tblGrid>
              <a:tr h="299110">
                <a:tc rowSpan="2">
                  <a:txBody>
                    <a:bodyPr/>
                    <a:lstStyle/>
                    <a:p>
                      <a:pPr algn="ctr"/>
                      <a:r>
                        <a:rPr kumimoji="1" lang="ja-JP" altLang="en-US" sz="1300" b="1" dirty="0">
                          <a:gradFill>
                            <a:gsLst>
                              <a:gs pos="0">
                                <a:schemeClr val="bg1"/>
                              </a:gs>
                              <a:gs pos="100000">
                                <a:schemeClr val="bg1"/>
                              </a:gs>
                            </a:gsLst>
                            <a:lin ang="16200000" scaled="0"/>
                          </a:gradFill>
                          <a:latin typeface="Meiryo" panose="020B0604030504040204" pitchFamily="34" charset="-128"/>
                          <a:ea typeface="Meiryo" panose="020B0604030504040204" pitchFamily="34" charset="-128"/>
                        </a:rPr>
                        <a:t>重要度</a:t>
                      </a:r>
                    </a:p>
                  </a:txBody>
                  <a:tcPr marL="24000" marR="24000" marT="24000" marB="24000" anchor="ctr">
                    <a:lnT w="3175" cap="flat" cmpd="sng" algn="ctr">
                      <a:solidFill>
                        <a:schemeClr val="tx1">
                          <a:lumMod val="75000"/>
                        </a:schemeClr>
                      </a:solidFill>
                      <a:prstDash val="solid"/>
                      <a:round/>
                      <a:headEnd type="none" w="med" len="med"/>
                      <a:tailEnd type="none" w="med" len="med"/>
                    </a:lnT>
                    <a:lnB w="3175" cap="flat" cmpd="sng" algn="ctr">
                      <a:solidFill>
                        <a:schemeClr val="tx1">
                          <a:lumMod val="75000"/>
                        </a:schemeClr>
                      </a:solidFill>
                      <a:prstDash val="solid"/>
                      <a:round/>
                      <a:headEnd type="none" w="med" len="med"/>
                      <a:tailEnd type="none" w="med" len="med"/>
                    </a:lnB>
                    <a:solidFill>
                      <a:schemeClr val="tx1">
                        <a:lumMod val="75000"/>
                      </a:schemeClr>
                    </a:solidFill>
                  </a:tcPr>
                </a:tc>
                <a:tc rowSpan="2">
                  <a:txBody>
                    <a:bodyPr/>
                    <a:lstStyle/>
                    <a:p>
                      <a:pPr algn="ctr"/>
                      <a:r>
                        <a:rPr kumimoji="1" lang="ja-JP" altLang="en-US" sz="1300" b="1">
                          <a:gradFill>
                            <a:gsLst>
                              <a:gs pos="0">
                                <a:schemeClr val="bg1"/>
                              </a:gs>
                              <a:gs pos="100000">
                                <a:schemeClr val="bg1"/>
                              </a:gs>
                            </a:gsLst>
                            <a:lin ang="16200000" scaled="0"/>
                          </a:gradFill>
                          <a:latin typeface="Meiryo" panose="020B0604030504040204" pitchFamily="34" charset="-128"/>
                          <a:ea typeface="Meiryo" panose="020B0604030504040204" pitchFamily="34" charset="-128"/>
                        </a:rPr>
                        <a:t>定義</a:t>
                      </a:r>
                      <a:endParaRPr kumimoji="1" lang="en-US" altLang="ja-JP" sz="1300" b="1" dirty="0">
                        <a:gradFill>
                          <a:gsLst>
                            <a:gs pos="0">
                              <a:schemeClr val="bg1"/>
                            </a:gs>
                            <a:gs pos="100000">
                              <a:schemeClr val="bg1"/>
                            </a:gs>
                          </a:gsLst>
                          <a:lin ang="16200000" scaled="0"/>
                        </a:gradFill>
                        <a:latin typeface="Meiryo" panose="020B0604030504040204" pitchFamily="34" charset="-128"/>
                        <a:ea typeface="Meiryo" panose="020B0604030504040204" pitchFamily="34" charset="-128"/>
                      </a:endParaRPr>
                    </a:p>
                    <a:p>
                      <a:pPr algn="ctr"/>
                      <a:r>
                        <a:rPr kumimoji="1" lang="en-US" altLang="ja-JP" sz="1300" b="1" dirty="0">
                          <a:gradFill>
                            <a:gsLst>
                              <a:gs pos="0">
                                <a:schemeClr val="bg1"/>
                              </a:gs>
                              <a:gs pos="100000">
                                <a:schemeClr val="bg1"/>
                              </a:gs>
                            </a:gsLst>
                            <a:lin ang="16200000" scaled="0"/>
                          </a:gradFill>
                          <a:latin typeface="Meiryo" panose="020B0604030504040204" pitchFamily="34" charset="-128"/>
                          <a:ea typeface="Meiryo" panose="020B0604030504040204" pitchFamily="34" charset="-128"/>
                        </a:rPr>
                        <a:t>(</a:t>
                      </a:r>
                      <a:r>
                        <a:rPr kumimoji="1" lang="ja-JP" altLang="en-US" sz="1300" b="1">
                          <a:gradFill>
                            <a:gsLst>
                              <a:gs pos="0">
                                <a:schemeClr val="bg1"/>
                              </a:gs>
                              <a:gs pos="100000">
                                <a:schemeClr val="bg1"/>
                              </a:gs>
                            </a:gsLst>
                            <a:lin ang="16200000" scaled="0"/>
                          </a:gradFill>
                          <a:latin typeface="Meiryo" panose="020B0604030504040204" pitchFamily="34" charset="-128"/>
                          <a:ea typeface="Meiryo" panose="020B0604030504040204" pitchFamily="34" charset="-128"/>
                        </a:rPr>
                        <a:t>例</a:t>
                      </a:r>
                      <a:r>
                        <a:rPr kumimoji="1" lang="en-US" altLang="ja-JP" sz="1300" b="1" dirty="0">
                          <a:gradFill>
                            <a:gsLst>
                              <a:gs pos="0">
                                <a:schemeClr val="bg1"/>
                              </a:gs>
                              <a:gs pos="100000">
                                <a:schemeClr val="bg1"/>
                              </a:gs>
                            </a:gsLst>
                            <a:lin ang="16200000" scaled="0"/>
                          </a:gradFill>
                          <a:latin typeface="Meiryo" panose="020B0604030504040204" pitchFamily="34" charset="-128"/>
                          <a:ea typeface="Meiryo" panose="020B0604030504040204" pitchFamily="34" charset="-128"/>
                        </a:rPr>
                        <a:t>)</a:t>
                      </a:r>
                      <a:endParaRPr kumimoji="1" lang="ja-JP" altLang="en-US" sz="1300" b="1" dirty="0">
                        <a:gradFill>
                          <a:gsLst>
                            <a:gs pos="0">
                              <a:schemeClr val="bg1"/>
                            </a:gs>
                            <a:gs pos="100000">
                              <a:schemeClr val="bg1"/>
                            </a:gs>
                          </a:gsLst>
                          <a:lin ang="16200000" scaled="0"/>
                        </a:gradFill>
                        <a:latin typeface="Meiryo" panose="020B0604030504040204" pitchFamily="34" charset="-128"/>
                        <a:ea typeface="Meiryo" panose="020B0604030504040204" pitchFamily="34" charset="-128"/>
                      </a:endParaRPr>
                    </a:p>
                  </a:txBody>
                  <a:tcPr marL="24000" marR="24000" marT="24000" marB="24000" anchor="ctr">
                    <a:lnR w="12700" cap="flat" cmpd="sng" algn="ctr">
                      <a:solidFill>
                        <a:schemeClr val="bg1">
                          <a:lumMod val="95000"/>
                        </a:schemeClr>
                      </a:solidFill>
                      <a:prstDash val="solid"/>
                      <a:round/>
                      <a:headEnd type="none" w="med" len="med"/>
                      <a:tailEnd type="none" w="med" len="med"/>
                    </a:lnR>
                    <a:lnT w="3175" cap="flat" cmpd="sng" algn="ctr">
                      <a:solidFill>
                        <a:schemeClr val="tx1">
                          <a:lumMod val="75000"/>
                        </a:schemeClr>
                      </a:solidFill>
                      <a:prstDash val="solid"/>
                      <a:round/>
                      <a:headEnd type="none" w="med" len="med"/>
                      <a:tailEnd type="none" w="med" len="med"/>
                    </a:lnT>
                    <a:lnB w="3175" cap="flat" cmpd="sng" algn="ctr">
                      <a:solidFill>
                        <a:schemeClr val="tx1">
                          <a:lumMod val="75000"/>
                        </a:schemeClr>
                      </a:solidFill>
                      <a:prstDash val="solid"/>
                      <a:round/>
                      <a:headEnd type="none" w="med" len="med"/>
                      <a:tailEnd type="none" w="med" len="med"/>
                    </a:lnB>
                    <a:solidFill>
                      <a:schemeClr val="tx1">
                        <a:lumMod val="75000"/>
                      </a:schemeClr>
                    </a:solidFill>
                  </a:tcPr>
                </a:tc>
                <a:tc gridSpan="5">
                  <a:txBody>
                    <a:bodyPr/>
                    <a:lstStyle/>
                    <a:p>
                      <a:pPr algn="ctr"/>
                      <a:r>
                        <a:rPr kumimoji="1" lang="ja-JP" altLang="en-US" sz="1300" b="1" dirty="0">
                          <a:gradFill>
                            <a:gsLst>
                              <a:gs pos="0">
                                <a:schemeClr val="bg1"/>
                              </a:gs>
                              <a:gs pos="100000">
                                <a:schemeClr val="bg1"/>
                              </a:gs>
                            </a:gsLst>
                            <a:lin ang="16200000" scaled="0"/>
                          </a:gradFill>
                          <a:latin typeface="Meiryo" panose="020B0604030504040204" pitchFamily="34" charset="-128"/>
                          <a:ea typeface="Meiryo" panose="020B0604030504040204" pitchFamily="34" charset="-128"/>
                        </a:rPr>
                        <a:t>業務データ</a:t>
                      </a:r>
                    </a:p>
                  </a:txBody>
                  <a:tcPr marL="24000" marR="24000" marT="24000" marB="2400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75000"/>
                      </a:schemeClr>
                    </a:solidFill>
                  </a:tcPr>
                </a:tc>
                <a:tc hMerge="1">
                  <a:txBody>
                    <a:bodyPr/>
                    <a:lstStyle/>
                    <a:p>
                      <a:endParaRPr kumimoji="1" lang="ja-JP" altLang="en-US"/>
                    </a:p>
                  </a:txBody>
                  <a:tcPr/>
                </a:tc>
                <a:tc hMerge="1">
                  <a:txBody>
                    <a:bodyPr/>
                    <a:lstStyle/>
                    <a:p>
                      <a:endParaRPr lang="en-JP"/>
                    </a:p>
                  </a:txBody>
                  <a:tcPr/>
                </a:tc>
                <a:tc hMerge="1">
                  <a:txBody>
                    <a:bodyPr/>
                    <a:lstStyle/>
                    <a:p>
                      <a:endParaRPr lang="en-JP"/>
                    </a:p>
                  </a:txBody>
                  <a:tcPr/>
                </a:tc>
                <a:tc hMerge="1">
                  <a:txBody>
                    <a:bodyPr/>
                    <a:lstStyle/>
                    <a:p>
                      <a:endParaRPr lang="en-JP"/>
                    </a:p>
                  </a:txBody>
                  <a:tcPr/>
                </a:tc>
                <a:tc gridSpan="4">
                  <a:txBody>
                    <a:bodyPr/>
                    <a:lstStyle/>
                    <a:p>
                      <a:pPr algn="ctr"/>
                      <a:r>
                        <a:rPr kumimoji="1" lang="ja-JP" altLang="en-US" sz="1300" b="1" dirty="0">
                          <a:gradFill>
                            <a:gsLst>
                              <a:gs pos="0">
                                <a:schemeClr val="bg1"/>
                              </a:gs>
                              <a:gs pos="100000">
                                <a:schemeClr val="bg1"/>
                              </a:gs>
                            </a:gsLst>
                            <a:lin ang="16200000" scaled="0"/>
                          </a:gradFill>
                          <a:latin typeface="Meiryo" panose="020B0604030504040204" pitchFamily="34" charset="-128"/>
                          <a:ea typeface="Meiryo" panose="020B0604030504040204" pitchFamily="34" charset="-128"/>
                        </a:rPr>
                        <a:t>システムデータ</a:t>
                      </a:r>
                    </a:p>
                  </a:txBody>
                  <a:tcPr marL="24000" marR="24000" marT="24000" marB="24000" anchor="ctr">
                    <a:lnL w="12700" cap="flat" cmpd="sng" algn="ctr">
                      <a:solidFill>
                        <a:schemeClr val="bg1">
                          <a:lumMod val="95000"/>
                        </a:schemeClr>
                      </a:solidFill>
                      <a:prstDash val="solid"/>
                      <a:round/>
                      <a:headEnd type="none" w="med" len="med"/>
                      <a:tailEnd type="none" w="med" len="med"/>
                    </a:lnL>
                    <a:lnR w="12700" cmpd="sng">
                      <a:noFill/>
                    </a:lnR>
                    <a:lnT w="3175" cap="flat" cmpd="sng" algn="ctr">
                      <a:no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75000"/>
                      </a:schemeClr>
                    </a:solidFill>
                  </a:tcPr>
                </a:tc>
                <a:tc hMerge="1">
                  <a:txBody>
                    <a:bodyPr/>
                    <a:lstStyle/>
                    <a:p>
                      <a:endParaRPr lang="en-JP"/>
                    </a:p>
                  </a:txBody>
                  <a:tcPr/>
                </a:tc>
                <a:tc hMerge="1">
                  <a:txBody>
                    <a:bodyPr/>
                    <a:lstStyle/>
                    <a:p>
                      <a:pPr algn="ctr"/>
                      <a:endParaRPr kumimoji="1" lang="ja-JP" altLang="en-US" sz="1000" b="1" dirty="0">
                        <a:gradFill>
                          <a:gsLst>
                            <a:gs pos="0">
                              <a:schemeClr val="bg1"/>
                            </a:gs>
                            <a:gs pos="100000">
                              <a:schemeClr val="bg1"/>
                            </a:gs>
                          </a:gsLst>
                          <a:lin ang="16200000" scaled="0"/>
                        </a:gradFill>
                        <a:latin typeface="Meiryo UI" panose="020B0604030504040204" pitchFamily="50" charset="-128"/>
                        <a:ea typeface="Meiryo UI" panose="020B0604030504040204" pitchFamily="50" charset="-128"/>
                      </a:endParaRPr>
                    </a:p>
                  </a:txBody>
                  <a:tcPr marL="18000" marR="18000" marT="18000" marB="1800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75000"/>
                      </a:schemeClr>
                    </a:solidFill>
                  </a:tcPr>
                </a:tc>
                <a:tc hMerge="1">
                  <a:txBody>
                    <a:bodyPr/>
                    <a:lstStyle/>
                    <a:p>
                      <a:pPr algn="ctr"/>
                      <a:endParaRPr kumimoji="1" lang="ja-JP" altLang="en-US" sz="1000" b="1" dirty="0">
                        <a:gradFill>
                          <a:gsLst>
                            <a:gs pos="0">
                              <a:schemeClr val="bg1"/>
                            </a:gs>
                            <a:gs pos="100000">
                              <a:schemeClr val="bg1"/>
                            </a:gs>
                          </a:gsLst>
                          <a:lin ang="16200000" scaled="0"/>
                        </a:gradFill>
                        <a:latin typeface="Meiryo UI" panose="020B0604030504040204" pitchFamily="50" charset="-128"/>
                        <a:ea typeface="Meiryo UI" panose="020B0604030504040204" pitchFamily="50" charset="-128"/>
                      </a:endParaRPr>
                    </a:p>
                  </a:txBody>
                  <a:tcPr marL="18000" marR="18000" marT="18000" marB="18000" anchor="ctr">
                    <a:lnL w="12700" cap="flat" cmpd="sng" algn="ctr">
                      <a:solidFill>
                        <a:schemeClr val="bg1">
                          <a:lumMod val="95000"/>
                        </a:schemeClr>
                      </a:solidFill>
                      <a:prstDash val="solid"/>
                      <a:round/>
                      <a:headEnd type="none" w="med" len="med"/>
                      <a:tailEnd type="none" w="med" len="med"/>
                    </a:lnL>
                    <a:lnR w="12700" cmpd="sng">
                      <a:noFill/>
                    </a:lnR>
                    <a:lnT w="3175" cap="flat" cmpd="sng" algn="ctr">
                      <a:no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75000"/>
                      </a:schemeClr>
                    </a:solidFill>
                  </a:tcPr>
                </a:tc>
                <a:extLst>
                  <a:ext uri="{0D108BD9-81ED-4DB2-BD59-A6C34878D82A}">
                    <a16:rowId xmlns:a16="http://schemas.microsoft.com/office/drawing/2014/main" val="1917197414"/>
                  </a:ext>
                </a:extLst>
              </a:tr>
              <a:tr h="541064">
                <a:tc vMerge="1">
                  <a:txBody>
                    <a:bodyPr/>
                    <a:lstStyle/>
                    <a:p>
                      <a:pPr algn="ctr"/>
                      <a:endParaRPr kumimoji="1" lang="ja-JP" altLang="en-US" sz="1000" b="1" dirty="0">
                        <a:gradFill>
                          <a:gsLst>
                            <a:gs pos="0">
                              <a:schemeClr val="bg1"/>
                            </a:gs>
                            <a:gs pos="100000">
                              <a:schemeClr val="bg1"/>
                            </a:gs>
                          </a:gsLst>
                          <a:lin ang="16200000" scaled="0"/>
                        </a:gradFill>
                        <a:latin typeface="Meiryo UI" panose="020B0604030504040204" pitchFamily="50" charset="-128"/>
                        <a:ea typeface="Meiryo UI" panose="020B0604030504040204" pitchFamily="50" charset="-128"/>
                      </a:endParaRPr>
                    </a:p>
                  </a:txBody>
                  <a:tcPr marL="18000" marR="18000" marT="18000" marB="18000" anchor="ctr">
                    <a:lnT w="3175" cap="flat" cmpd="sng" algn="ctr">
                      <a:solidFill>
                        <a:schemeClr val="tx1">
                          <a:lumMod val="75000"/>
                        </a:schemeClr>
                      </a:solidFill>
                      <a:prstDash val="solid"/>
                      <a:round/>
                      <a:headEnd type="none" w="med" len="med"/>
                      <a:tailEnd type="none" w="med" len="med"/>
                    </a:lnT>
                    <a:lnB w="3175" cap="flat" cmpd="sng" algn="ctr">
                      <a:solidFill>
                        <a:schemeClr val="tx1">
                          <a:lumMod val="75000"/>
                        </a:schemeClr>
                      </a:solidFill>
                      <a:prstDash val="solid"/>
                      <a:round/>
                      <a:headEnd type="none" w="med" len="med"/>
                      <a:tailEnd type="none" w="med" len="med"/>
                    </a:lnB>
                    <a:solidFill>
                      <a:schemeClr val="tx1">
                        <a:lumMod val="75000"/>
                      </a:schemeClr>
                    </a:solidFill>
                  </a:tcPr>
                </a:tc>
                <a:tc vMerge="1">
                  <a:txBody>
                    <a:bodyPr/>
                    <a:lstStyle/>
                    <a:p>
                      <a:pPr algn="ctr"/>
                      <a:endParaRPr kumimoji="1" lang="ja-JP" altLang="en-US" sz="1000" b="1" dirty="0">
                        <a:gradFill>
                          <a:gsLst>
                            <a:gs pos="0">
                              <a:schemeClr val="bg1"/>
                            </a:gs>
                            <a:gs pos="100000">
                              <a:schemeClr val="bg1"/>
                            </a:gs>
                          </a:gsLst>
                          <a:lin ang="16200000" scaled="0"/>
                        </a:gradFill>
                        <a:latin typeface="Meiryo UI" panose="020B0604030504040204" pitchFamily="50" charset="-128"/>
                        <a:ea typeface="Meiryo UI" panose="020B0604030504040204" pitchFamily="50" charset="-128"/>
                      </a:endParaRPr>
                    </a:p>
                  </a:txBody>
                  <a:tcPr marL="18000" marR="18000" marT="18000" marB="18000" anchor="ctr">
                    <a:lnR w="12700" cap="flat" cmpd="sng" algn="ctr">
                      <a:solidFill>
                        <a:schemeClr val="bg1">
                          <a:lumMod val="95000"/>
                        </a:schemeClr>
                      </a:solidFill>
                      <a:prstDash val="solid"/>
                      <a:round/>
                      <a:headEnd type="none" w="med" len="med"/>
                      <a:tailEnd type="none" w="med" len="med"/>
                    </a:lnR>
                    <a:lnT w="3175" cap="flat" cmpd="sng" algn="ctr">
                      <a:solidFill>
                        <a:schemeClr val="tx1">
                          <a:lumMod val="75000"/>
                        </a:schemeClr>
                      </a:solidFill>
                      <a:prstDash val="solid"/>
                      <a:round/>
                      <a:headEnd type="none" w="med" len="med"/>
                      <a:tailEnd type="none" w="med" len="med"/>
                    </a:lnT>
                    <a:lnB w="3175" cap="flat" cmpd="sng" algn="ctr">
                      <a:solidFill>
                        <a:schemeClr val="tx1">
                          <a:lumMod val="75000"/>
                        </a:schemeClr>
                      </a:solidFill>
                      <a:prstDash val="solid"/>
                      <a:round/>
                      <a:headEnd type="none" w="med" len="med"/>
                      <a:tailEnd type="none" w="med" len="med"/>
                    </a:lnB>
                    <a:solidFill>
                      <a:schemeClr val="tx1">
                        <a:lumMod val="75000"/>
                      </a:schemeClr>
                    </a:solidFill>
                  </a:tcPr>
                </a:tc>
                <a:tc>
                  <a:txBody>
                    <a:bodyPr/>
                    <a:lstStyle/>
                    <a:p>
                      <a:pPr algn="ctr"/>
                      <a:r>
                        <a:rPr kumimoji="1" lang="ja-JP" altLang="en-US" sz="1300" b="1" dirty="0">
                          <a:gradFill>
                            <a:gsLst>
                              <a:gs pos="0">
                                <a:schemeClr val="bg1"/>
                              </a:gs>
                              <a:gs pos="100000">
                                <a:schemeClr val="bg1"/>
                              </a:gs>
                            </a:gsLst>
                            <a:lin ang="16200000" scaled="0"/>
                          </a:gradFill>
                          <a:latin typeface="Meiryo" panose="020B0604030504040204" pitchFamily="34" charset="-128"/>
                          <a:ea typeface="Meiryo" panose="020B0604030504040204" pitchFamily="34" charset="-128"/>
                        </a:rPr>
                        <a:t>個人情報</a:t>
                      </a:r>
                    </a:p>
                  </a:txBody>
                  <a:tcPr marL="24000" marR="24000" marT="24000" marB="2400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3175" cap="flat" cmpd="sng" algn="ctr">
                      <a:solidFill>
                        <a:schemeClr val="tx1">
                          <a:lumMod val="75000"/>
                        </a:schemeClr>
                      </a:solidFill>
                      <a:prstDash val="solid"/>
                      <a:round/>
                      <a:headEnd type="none" w="med" len="med"/>
                      <a:tailEnd type="none" w="med" len="med"/>
                    </a:lnB>
                    <a:solidFill>
                      <a:schemeClr val="tx1">
                        <a:lumMod val="75000"/>
                      </a:schemeClr>
                    </a:solidFill>
                  </a:tcPr>
                </a:tc>
                <a:tc>
                  <a:txBody>
                    <a:bodyPr/>
                    <a:lstStyle/>
                    <a:p>
                      <a:pPr algn="ctr"/>
                      <a:r>
                        <a:rPr kumimoji="1" lang="ja-JP" altLang="en-US" sz="1300" b="1">
                          <a:gradFill>
                            <a:gsLst>
                              <a:gs pos="0">
                                <a:schemeClr val="bg1"/>
                              </a:gs>
                              <a:gs pos="100000">
                                <a:schemeClr val="bg1"/>
                              </a:gs>
                            </a:gsLst>
                            <a:lin ang="16200000" scaled="0"/>
                          </a:gradFill>
                          <a:latin typeface="Meiryo" panose="020B0604030504040204" pitchFamily="34" charset="-128"/>
                          <a:ea typeface="Meiryo" panose="020B0604030504040204" pitchFamily="34" charset="-128"/>
                        </a:rPr>
                        <a:t>顧客情報</a:t>
                      </a:r>
                      <a:endParaRPr kumimoji="1" lang="ja-JP" altLang="en-US" sz="1300" b="1" dirty="0">
                        <a:gradFill>
                          <a:gsLst>
                            <a:gs pos="0">
                              <a:schemeClr val="bg1"/>
                            </a:gs>
                            <a:gs pos="100000">
                              <a:schemeClr val="bg1"/>
                            </a:gs>
                          </a:gsLst>
                          <a:lin ang="16200000" scaled="0"/>
                        </a:gradFill>
                        <a:latin typeface="Meiryo" panose="020B0604030504040204" pitchFamily="34" charset="-128"/>
                        <a:ea typeface="Meiryo" panose="020B0604030504040204" pitchFamily="34" charset="-128"/>
                      </a:endParaRPr>
                    </a:p>
                  </a:txBody>
                  <a:tcPr marL="24000" marR="24000" marT="24000" marB="2400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3175" cap="flat" cmpd="sng" algn="ctr">
                      <a:solidFill>
                        <a:schemeClr val="tx1">
                          <a:lumMod val="75000"/>
                        </a:schemeClr>
                      </a:solidFill>
                      <a:prstDash val="solid"/>
                      <a:round/>
                      <a:headEnd type="none" w="med" len="med"/>
                      <a:tailEnd type="none" w="med" len="med"/>
                    </a:lnB>
                    <a:solidFill>
                      <a:schemeClr val="tx1">
                        <a:lumMod val="75000"/>
                      </a:schemeClr>
                    </a:solidFill>
                  </a:tcPr>
                </a:tc>
                <a:tc>
                  <a:txBody>
                    <a:bodyPr/>
                    <a:lstStyle/>
                    <a:p>
                      <a:pPr algn="ctr"/>
                      <a:r>
                        <a:rPr kumimoji="1" lang="ja-JP" altLang="en-US" sz="1300" b="1">
                          <a:gradFill>
                            <a:gsLst>
                              <a:gs pos="0">
                                <a:schemeClr val="bg1"/>
                              </a:gs>
                              <a:gs pos="100000">
                                <a:schemeClr val="bg1"/>
                              </a:gs>
                            </a:gsLst>
                            <a:lin ang="16200000" scaled="0"/>
                          </a:gradFill>
                          <a:latin typeface="Meiryo" panose="020B0604030504040204" pitchFamily="34" charset="-128"/>
                          <a:ea typeface="Meiryo" panose="020B0604030504040204" pitchFamily="34" charset="-128"/>
                        </a:rPr>
                        <a:t>財務会計</a:t>
                      </a:r>
                      <a:endParaRPr kumimoji="1" lang="en-US" altLang="ja-JP" sz="1300" b="1" dirty="0">
                        <a:gradFill>
                          <a:gsLst>
                            <a:gs pos="0">
                              <a:schemeClr val="bg1"/>
                            </a:gs>
                            <a:gs pos="100000">
                              <a:schemeClr val="bg1"/>
                            </a:gs>
                          </a:gsLst>
                          <a:lin ang="16200000" scaled="0"/>
                        </a:gradFill>
                        <a:latin typeface="Meiryo" panose="020B0604030504040204" pitchFamily="34" charset="-128"/>
                        <a:ea typeface="Meiryo" panose="020B0604030504040204" pitchFamily="34" charset="-128"/>
                      </a:endParaRPr>
                    </a:p>
                    <a:p>
                      <a:pPr algn="ctr"/>
                      <a:r>
                        <a:rPr kumimoji="1" lang="ja-JP" altLang="en-US" sz="1300" b="1">
                          <a:gradFill>
                            <a:gsLst>
                              <a:gs pos="0">
                                <a:schemeClr val="bg1"/>
                              </a:gs>
                              <a:gs pos="100000">
                                <a:schemeClr val="bg1"/>
                              </a:gs>
                            </a:gsLst>
                            <a:lin ang="16200000" scaled="0"/>
                          </a:gradFill>
                          <a:latin typeface="Meiryo" panose="020B0604030504040204" pitchFamily="34" charset="-128"/>
                          <a:ea typeface="Meiryo" panose="020B0604030504040204" pitchFamily="34" charset="-128"/>
                        </a:rPr>
                        <a:t>情報</a:t>
                      </a:r>
                      <a:endParaRPr kumimoji="1" lang="ja-JP" altLang="en-US" sz="1300" b="1" dirty="0">
                        <a:gradFill>
                          <a:gsLst>
                            <a:gs pos="0">
                              <a:schemeClr val="bg1"/>
                            </a:gs>
                            <a:gs pos="100000">
                              <a:schemeClr val="bg1"/>
                            </a:gs>
                          </a:gsLst>
                          <a:lin ang="16200000" scaled="0"/>
                        </a:gradFill>
                        <a:latin typeface="Meiryo" panose="020B0604030504040204" pitchFamily="34" charset="-128"/>
                        <a:ea typeface="Meiryo" panose="020B0604030504040204" pitchFamily="34" charset="-128"/>
                      </a:endParaRPr>
                    </a:p>
                  </a:txBody>
                  <a:tcPr marL="24000" marR="24000" marT="24000" marB="2400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75000"/>
                      </a:schemeClr>
                    </a:solidFill>
                  </a:tcPr>
                </a:tc>
                <a:tc>
                  <a:txBody>
                    <a:bodyPr/>
                    <a:lstStyle/>
                    <a:p>
                      <a:pPr algn="ctr"/>
                      <a:r>
                        <a:rPr kumimoji="1" lang="ja-JP" altLang="en-US" sz="1300" b="1">
                          <a:gradFill>
                            <a:gsLst>
                              <a:gs pos="0">
                                <a:schemeClr val="bg1"/>
                              </a:gs>
                              <a:gs pos="100000">
                                <a:schemeClr val="bg1"/>
                              </a:gs>
                            </a:gsLst>
                            <a:lin ang="16200000" scaled="0"/>
                          </a:gradFill>
                          <a:latin typeface="Meiryo" panose="020B0604030504040204" pitchFamily="34" charset="-128"/>
                          <a:ea typeface="Meiryo" panose="020B0604030504040204" pitchFamily="34" charset="-128"/>
                        </a:rPr>
                        <a:t>監査情報</a:t>
                      </a:r>
                      <a:endParaRPr kumimoji="1" lang="ja-JP" altLang="en-US" sz="1300" b="1" dirty="0">
                        <a:gradFill>
                          <a:gsLst>
                            <a:gs pos="0">
                              <a:schemeClr val="bg1"/>
                            </a:gs>
                            <a:gs pos="100000">
                              <a:schemeClr val="bg1"/>
                            </a:gs>
                          </a:gsLst>
                          <a:lin ang="16200000" scaled="0"/>
                        </a:gradFill>
                        <a:latin typeface="Meiryo" panose="020B0604030504040204" pitchFamily="34" charset="-128"/>
                        <a:ea typeface="Meiryo" panose="020B0604030504040204" pitchFamily="34" charset="-128"/>
                      </a:endParaRPr>
                    </a:p>
                  </a:txBody>
                  <a:tcPr marL="24000" marR="24000" marT="24000" marB="2400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75000"/>
                      </a:schemeClr>
                    </a:solidFill>
                  </a:tcPr>
                </a:tc>
                <a:tc>
                  <a:txBody>
                    <a:bodyPr/>
                    <a:lstStyle/>
                    <a:p>
                      <a:pPr algn="ctr"/>
                      <a:r>
                        <a:rPr kumimoji="1" lang="ja-JP" altLang="en-US" sz="1100" b="1">
                          <a:gradFill>
                            <a:gsLst>
                              <a:gs pos="0">
                                <a:schemeClr val="bg1"/>
                              </a:gs>
                              <a:gs pos="100000">
                                <a:schemeClr val="bg1"/>
                              </a:gs>
                            </a:gsLst>
                            <a:lin ang="16200000" scaled="0"/>
                          </a:gradFill>
                          <a:latin typeface="Meiryo" panose="020B0604030504040204" pitchFamily="34" charset="-128"/>
                          <a:ea typeface="Meiryo" panose="020B0604030504040204" pitchFamily="34" charset="-128"/>
                        </a:rPr>
                        <a:t>トランザクション情報</a:t>
                      </a:r>
                      <a:endParaRPr kumimoji="1" lang="ja-JP" altLang="en-US" sz="1100" b="1" dirty="0">
                        <a:gradFill>
                          <a:gsLst>
                            <a:gs pos="0">
                              <a:schemeClr val="bg1"/>
                            </a:gs>
                            <a:gs pos="100000">
                              <a:schemeClr val="bg1"/>
                            </a:gs>
                          </a:gsLst>
                          <a:lin ang="16200000" scaled="0"/>
                        </a:gradFill>
                        <a:latin typeface="Meiryo" panose="020B0604030504040204" pitchFamily="34" charset="-128"/>
                        <a:ea typeface="Meiryo" panose="020B0604030504040204" pitchFamily="34" charset="-128"/>
                      </a:endParaRPr>
                    </a:p>
                  </a:txBody>
                  <a:tcPr marL="24000" marR="24000" marT="24000" marB="2400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75000"/>
                      </a:schemeClr>
                    </a:solidFill>
                  </a:tcPr>
                </a:tc>
                <a:tc>
                  <a:txBody>
                    <a:bodyPr/>
                    <a:lstStyle/>
                    <a:p>
                      <a:pPr algn="ctr"/>
                      <a:r>
                        <a:rPr kumimoji="1" lang="en-US" altLang="ja-JP" sz="1300" b="1" dirty="0">
                          <a:gradFill>
                            <a:gsLst>
                              <a:gs pos="0">
                                <a:schemeClr val="bg1"/>
                              </a:gs>
                              <a:gs pos="100000">
                                <a:schemeClr val="bg1"/>
                              </a:gs>
                            </a:gsLst>
                            <a:lin ang="16200000" scaled="0"/>
                          </a:gradFill>
                          <a:latin typeface="Meiryo" panose="020B0604030504040204" pitchFamily="34" charset="-128"/>
                          <a:ea typeface="Meiryo" panose="020B0604030504040204" pitchFamily="34" charset="-128"/>
                        </a:rPr>
                        <a:t>SYS</a:t>
                      </a:r>
                      <a:r>
                        <a:rPr kumimoji="1" lang="ja-JP" altLang="en-US" sz="1300" b="1">
                          <a:gradFill>
                            <a:gsLst>
                              <a:gs pos="0">
                                <a:schemeClr val="bg1"/>
                              </a:gs>
                              <a:gs pos="100000">
                                <a:schemeClr val="bg1"/>
                              </a:gs>
                            </a:gsLst>
                            <a:lin ang="16200000" scaled="0"/>
                          </a:gradFill>
                          <a:latin typeface="Meiryo" panose="020B0604030504040204" pitchFamily="34" charset="-128"/>
                          <a:ea typeface="Meiryo" panose="020B0604030504040204" pitchFamily="34" charset="-128"/>
                        </a:rPr>
                        <a:t>ログ</a:t>
                      </a:r>
                      <a:endParaRPr kumimoji="1" lang="en-US" altLang="ja-JP" sz="1300" b="1" dirty="0">
                        <a:gradFill>
                          <a:gsLst>
                            <a:gs pos="0">
                              <a:schemeClr val="bg1"/>
                            </a:gs>
                            <a:gs pos="100000">
                              <a:schemeClr val="bg1"/>
                            </a:gs>
                          </a:gsLst>
                          <a:lin ang="16200000" scaled="0"/>
                        </a:gradFill>
                        <a:latin typeface="Meiryo" panose="020B0604030504040204" pitchFamily="34" charset="-128"/>
                        <a:ea typeface="Meiryo" panose="020B0604030504040204" pitchFamily="34" charset="-128"/>
                      </a:endParaRPr>
                    </a:p>
                  </a:txBody>
                  <a:tcPr marL="24000" marR="24000" marT="24000" marB="2400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75000"/>
                      </a:schemeClr>
                    </a:solidFill>
                  </a:tcPr>
                </a:tc>
                <a:tc>
                  <a:txBody>
                    <a:bodyPr/>
                    <a:lstStyle/>
                    <a:p>
                      <a:pPr algn="ctr"/>
                      <a:r>
                        <a:rPr kumimoji="1" lang="en-US" altLang="ja-JP" sz="1300" b="1" dirty="0">
                          <a:gradFill>
                            <a:gsLst>
                              <a:gs pos="0">
                                <a:schemeClr val="bg1"/>
                              </a:gs>
                              <a:gs pos="100000">
                                <a:schemeClr val="bg1"/>
                              </a:gs>
                            </a:gsLst>
                            <a:lin ang="16200000" scaled="0"/>
                          </a:gradFill>
                          <a:latin typeface="Meiryo" panose="020B0604030504040204" pitchFamily="34" charset="-128"/>
                          <a:ea typeface="Meiryo" panose="020B0604030504040204" pitchFamily="34" charset="-128"/>
                        </a:rPr>
                        <a:t>AP</a:t>
                      </a:r>
                      <a:r>
                        <a:rPr kumimoji="1" lang="ja-JP" altLang="en-US" sz="1300" b="1">
                          <a:gradFill>
                            <a:gsLst>
                              <a:gs pos="0">
                                <a:schemeClr val="bg1"/>
                              </a:gs>
                              <a:gs pos="100000">
                                <a:schemeClr val="bg1"/>
                              </a:gs>
                            </a:gsLst>
                            <a:lin ang="16200000" scaled="0"/>
                          </a:gradFill>
                          <a:latin typeface="Meiryo" panose="020B0604030504040204" pitchFamily="34" charset="-128"/>
                          <a:ea typeface="Meiryo" panose="020B0604030504040204" pitchFamily="34" charset="-128"/>
                        </a:rPr>
                        <a:t>ログ</a:t>
                      </a:r>
                      <a:endParaRPr kumimoji="1" lang="ja-JP" altLang="en-US" sz="1300" b="1" dirty="0">
                        <a:gradFill>
                          <a:gsLst>
                            <a:gs pos="0">
                              <a:schemeClr val="bg1"/>
                            </a:gs>
                            <a:gs pos="100000">
                              <a:schemeClr val="bg1"/>
                            </a:gs>
                          </a:gsLst>
                          <a:lin ang="16200000" scaled="0"/>
                        </a:gradFill>
                        <a:latin typeface="Meiryo" panose="020B0604030504040204" pitchFamily="34" charset="-128"/>
                        <a:ea typeface="Meiryo" panose="020B0604030504040204" pitchFamily="34" charset="-128"/>
                      </a:endParaRPr>
                    </a:p>
                  </a:txBody>
                  <a:tcPr marL="24000" marR="24000" marT="24000" marB="2400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75000"/>
                      </a:schemeClr>
                    </a:solidFill>
                  </a:tcPr>
                </a:tc>
                <a:tc>
                  <a:txBody>
                    <a:bodyPr/>
                    <a:lstStyle/>
                    <a:p>
                      <a:pPr algn="ctr"/>
                      <a:r>
                        <a:rPr kumimoji="1" lang="ja-JP" altLang="en-US" sz="1300" b="1">
                          <a:gradFill>
                            <a:gsLst>
                              <a:gs pos="0">
                                <a:schemeClr val="bg1"/>
                              </a:gs>
                              <a:gs pos="100000">
                                <a:schemeClr val="bg1"/>
                              </a:gs>
                            </a:gsLst>
                            <a:lin ang="16200000" scaled="0"/>
                          </a:gradFill>
                          <a:latin typeface="Meiryo" panose="020B0604030504040204" pitchFamily="34" charset="-128"/>
                          <a:ea typeface="Meiryo" panose="020B0604030504040204" pitchFamily="34" charset="-128"/>
                        </a:rPr>
                        <a:t>操作ログ</a:t>
                      </a:r>
                      <a:endParaRPr kumimoji="1" lang="ja-JP" altLang="en-US" sz="1300" b="1" dirty="0">
                        <a:gradFill>
                          <a:gsLst>
                            <a:gs pos="0">
                              <a:schemeClr val="bg1"/>
                            </a:gs>
                            <a:gs pos="100000">
                              <a:schemeClr val="bg1"/>
                            </a:gs>
                          </a:gsLst>
                          <a:lin ang="16200000" scaled="0"/>
                        </a:gradFill>
                        <a:latin typeface="Meiryo" panose="020B0604030504040204" pitchFamily="34" charset="-128"/>
                        <a:ea typeface="Meiryo" panose="020B0604030504040204" pitchFamily="34" charset="-128"/>
                      </a:endParaRPr>
                    </a:p>
                  </a:txBody>
                  <a:tcPr marL="24000" marR="24000" marT="24000" marB="2400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75000"/>
                      </a:schemeClr>
                    </a:solidFill>
                  </a:tcPr>
                </a:tc>
                <a:tc>
                  <a:txBody>
                    <a:bodyPr/>
                    <a:lstStyle/>
                    <a:p>
                      <a:pPr algn="ctr"/>
                      <a:r>
                        <a:rPr kumimoji="1" lang="ja-JP" altLang="en-US" sz="1300" b="1">
                          <a:gradFill>
                            <a:gsLst>
                              <a:gs pos="0">
                                <a:schemeClr val="bg1"/>
                              </a:gs>
                              <a:gs pos="100000">
                                <a:schemeClr val="bg1"/>
                              </a:gs>
                            </a:gsLst>
                            <a:lin ang="16200000" scaled="0"/>
                          </a:gradFill>
                          <a:latin typeface="Meiryo" panose="020B0604030504040204" pitchFamily="34" charset="-128"/>
                          <a:ea typeface="Meiryo" panose="020B0604030504040204" pitchFamily="34" charset="-128"/>
                        </a:rPr>
                        <a:t>インベントリ</a:t>
                      </a:r>
                      <a:endParaRPr kumimoji="1" lang="en-US" altLang="ja-JP" sz="1300" b="1" dirty="0">
                        <a:gradFill>
                          <a:gsLst>
                            <a:gs pos="0">
                              <a:schemeClr val="bg1"/>
                            </a:gs>
                            <a:gs pos="100000">
                              <a:schemeClr val="bg1"/>
                            </a:gs>
                          </a:gsLst>
                          <a:lin ang="16200000" scaled="0"/>
                        </a:gradFill>
                        <a:latin typeface="Meiryo" panose="020B0604030504040204" pitchFamily="34" charset="-128"/>
                        <a:ea typeface="Meiryo" panose="020B0604030504040204" pitchFamily="34" charset="-128"/>
                      </a:endParaRPr>
                    </a:p>
                    <a:p>
                      <a:pPr algn="ctr"/>
                      <a:r>
                        <a:rPr kumimoji="1" lang="ja-JP" altLang="en-US" sz="1300" b="1">
                          <a:gradFill>
                            <a:gsLst>
                              <a:gs pos="0">
                                <a:schemeClr val="bg1"/>
                              </a:gs>
                              <a:gs pos="100000">
                                <a:schemeClr val="bg1"/>
                              </a:gs>
                            </a:gsLst>
                            <a:lin ang="16200000" scaled="0"/>
                          </a:gradFill>
                          <a:latin typeface="Meiryo" panose="020B0604030504040204" pitchFamily="34" charset="-128"/>
                          <a:ea typeface="Meiryo" panose="020B0604030504040204" pitchFamily="34" charset="-128"/>
                        </a:rPr>
                        <a:t>情報</a:t>
                      </a:r>
                      <a:endParaRPr kumimoji="1" lang="ja-JP" altLang="en-US" sz="1300" b="1" dirty="0">
                        <a:gradFill>
                          <a:gsLst>
                            <a:gs pos="0">
                              <a:schemeClr val="bg1"/>
                            </a:gs>
                            <a:gs pos="100000">
                              <a:schemeClr val="bg1"/>
                            </a:gs>
                          </a:gsLst>
                          <a:lin ang="16200000" scaled="0"/>
                        </a:gradFill>
                        <a:latin typeface="Meiryo" panose="020B0604030504040204" pitchFamily="34" charset="-128"/>
                        <a:ea typeface="Meiryo" panose="020B0604030504040204" pitchFamily="34" charset="-128"/>
                      </a:endParaRPr>
                    </a:p>
                  </a:txBody>
                  <a:tcPr marL="24000" marR="24000" marT="24000" marB="24000" anchor="ctr">
                    <a:lnL w="12700" cap="flat" cmpd="sng" algn="ctr">
                      <a:solidFill>
                        <a:schemeClr val="bg1">
                          <a:lumMod val="95000"/>
                        </a:schemeClr>
                      </a:solidFill>
                      <a:prstDash val="solid"/>
                      <a:round/>
                      <a:headEnd type="none" w="med" len="med"/>
                      <a:tailEnd type="none" w="med" len="med"/>
                    </a:lnL>
                    <a:lnR w="12700" cmpd="sng">
                      <a:noFill/>
                    </a:lnR>
                    <a:lnT w="12700" cap="flat" cmpd="sng" algn="ctr">
                      <a:solidFill>
                        <a:schemeClr val="bg1">
                          <a:lumMod val="95000"/>
                        </a:schemeClr>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75000"/>
                      </a:schemeClr>
                    </a:solidFill>
                  </a:tcPr>
                </a:tc>
                <a:extLst>
                  <a:ext uri="{0D108BD9-81ED-4DB2-BD59-A6C34878D82A}">
                    <a16:rowId xmlns:a16="http://schemas.microsoft.com/office/drawing/2014/main" val="1920923796"/>
                  </a:ext>
                </a:extLst>
              </a:tr>
              <a:tr h="1301027">
                <a:tc>
                  <a:txBody>
                    <a:bodyPr/>
                    <a:lstStyle/>
                    <a:p>
                      <a:pPr algn="ctr"/>
                      <a:r>
                        <a:rPr kumimoji="1" lang="ja-JP" altLang="en-US" sz="1300" b="1" dirty="0">
                          <a:solidFill>
                            <a:schemeClr val="tx1">
                              <a:lumMod val="75000"/>
                            </a:schemeClr>
                          </a:solidFill>
                          <a:latin typeface="Meiryo" panose="020B0604030504040204" pitchFamily="34" charset="-128"/>
                          <a:ea typeface="Meiryo" panose="020B0604030504040204" pitchFamily="34" charset="-128"/>
                        </a:rPr>
                        <a:t>高</a:t>
                      </a:r>
                    </a:p>
                  </a:txBody>
                  <a:tcPr marL="24000" marR="24000" marT="24000" marB="24000" anchor="ctr">
                    <a:lnT w="3175" cap="flat" cmpd="sng" algn="ctr">
                      <a:solidFill>
                        <a:schemeClr val="tx1">
                          <a:lumMod val="75000"/>
                        </a:schemeClr>
                      </a:solidFill>
                      <a:prstDash val="solid"/>
                      <a:round/>
                      <a:headEnd type="none" w="med" len="med"/>
                      <a:tailEnd type="none" w="med" len="med"/>
                    </a:lnT>
                    <a:lnB w="3175" cap="flat" cmpd="sng" algn="ctr">
                      <a:solidFill>
                        <a:schemeClr val="tx1">
                          <a:lumMod val="75000"/>
                        </a:schemeClr>
                      </a:solidFill>
                      <a:prstDash val="solid"/>
                      <a:round/>
                      <a:headEnd type="none" w="med" len="med"/>
                      <a:tailEnd type="none" w="med" len="med"/>
                    </a:lnB>
                    <a:solidFill>
                      <a:schemeClr val="bg1">
                        <a:lumMod val="85000"/>
                      </a:schemeClr>
                    </a:solidFill>
                  </a:tcPr>
                </a:tc>
                <a:tc>
                  <a:txBody>
                    <a:bodyPr/>
                    <a:lstStyle/>
                    <a:p>
                      <a:r>
                        <a:rPr kumimoji="1" lang="ja-JP" altLang="en-US" sz="1300" b="0" dirty="0">
                          <a:solidFill>
                            <a:schemeClr val="tx1">
                              <a:lumMod val="75000"/>
                            </a:schemeClr>
                          </a:solidFill>
                          <a:latin typeface="Meiryo" panose="020B0604030504040204" pitchFamily="34" charset="-128"/>
                          <a:ea typeface="Meiryo" panose="020B0604030504040204" pitchFamily="34" charset="-128"/>
                        </a:rPr>
                        <a:t>・機密情報</a:t>
                      </a:r>
                      <a:endParaRPr kumimoji="1" lang="en-US" altLang="ja-JP" sz="1300" b="0" dirty="0">
                        <a:solidFill>
                          <a:schemeClr val="tx1">
                            <a:lumMod val="75000"/>
                          </a:schemeClr>
                        </a:solidFill>
                        <a:latin typeface="Meiryo" panose="020B0604030504040204" pitchFamily="34" charset="-128"/>
                        <a:ea typeface="Meiryo" panose="020B0604030504040204" pitchFamily="34" charset="-128"/>
                      </a:endParaRPr>
                    </a:p>
                    <a:p>
                      <a:r>
                        <a:rPr kumimoji="1" lang="ja-JP" altLang="en-US" sz="1300" b="0" dirty="0">
                          <a:solidFill>
                            <a:schemeClr val="tx1">
                              <a:lumMod val="75000"/>
                            </a:schemeClr>
                          </a:solidFill>
                          <a:latin typeface="Meiryo" panose="020B0604030504040204" pitchFamily="34" charset="-128"/>
                          <a:ea typeface="Meiryo" panose="020B0604030504040204" pitchFamily="34" charset="-128"/>
                        </a:rPr>
                        <a:t>機密性の保全が高度に必要な情報であって、漏えいなどすると当社及び当社の顧客に重大な不利益を及ぼすおそれのあるもの</a:t>
                      </a:r>
                    </a:p>
                  </a:txBody>
                  <a:tcPr marL="24000" marR="24000" marT="24000" marB="24000" anchor="ctr">
                    <a:lnT w="3175" cap="flat" cmpd="sng" algn="ctr">
                      <a:solidFill>
                        <a:schemeClr val="tx1">
                          <a:lumMod val="75000"/>
                        </a:schemeClr>
                      </a:solidFill>
                      <a:prstDash val="solid"/>
                      <a:round/>
                      <a:headEnd type="none" w="med" len="med"/>
                      <a:tailEnd type="none" w="med" len="med"/>
                    </a:lnT>
                    <a:lnB w="3175" cap="flat" cmpd="sng" algn="ctr">
                      <a:solidFill>
                        <a:schemeClr val="tx1">
                          <a:lumMod val="75000"/>
                        </a:schemeClr>
                      </a:solidFill>
                      <a:prstDash val="solid"/>
                      <a:round/>
                      <a:headEnd type="none" w="med" len="med"/>
                      <a:tailEnd type="none" w="med" len="med"/>
                    </a:lnB>
                    <a:noFill/>
                  </a:tcPr>
                </a:tc>
                <a:tc>
                  <a:txBody>
                    <a:bodyPr/>
                    <a:lstStyle/>
                    <a:p>
                      <a:pPr algn="ctr"/>
                      <a:r>
                        <a:rPr kumimoji="1" lang="ja-JP" altLang="en-US" sz="1500" b="0">
                          <a:solidFill>
                            <a:schemeClr val="tx1">
                              <a:lumMod val="75000"/>
                            </a:schemeClr>
                          </a:solidFill>
                          <a:latin typeface="Meiryo" panose="020B0604030504040204" pitchFamily="34" charset="-128"/>
                          <a:ea typeface="Meiryo" panose="020B0604030504040204" pitchFamily="34" charset="-128"/>
                        </a:rPr>
                        <a:t>○</a:t>
                      </a:r>
                      <a:endParaRPr kumimoji="1" lang="ja-JP" altLang="en-US" sz="1500" b="0" dirty="0">
                        <a:solidFill>
                          <a:schemeClr val="tx1">
                            <a:lumMod val="75000"/>
                          </a:schemeClr>
                        </a:solidFill>
                        <a:latin typeface="Meiryo" panose="020B0604030504040204" pitchFamily="34" charset="-128"/>
                        <a:ea typeface="Meiryo" panose="020B0604030504040204" pitchFamily="34" charset="-128"/>
                      </a:endParaRPr>
                    </a:p>
                  </a:txBody>
                  <a:tcPr marL="24000" marR="24000" marT="24000" marB="24000" anchor="ctr">
                    <a:lnT w="3175" cap="flat" cmpd="sng" algn="ctr">
                      <a:solidFill>
                        <a:schemeClr val="tx1">
                          <a:lumMod val="75000"/>
                        </a:schemeClr>
                      </a:solidFill>
                      <a:prstDash val="solid"/>
                      <a:round/>
                      <a:headEnd type="none" w="med" len="med"/>
                      <a:tailEnd type="none" w="med" len="med"/>
                    </a:lnT>
                    <a:lnB w="3175" cap="flat" cmpd="sng" algn="ctr">
                      <a:solidFill>
                        <a:schemeClr val="tx1">
                          <a:lumMod val="75000"/>
                        </a:schemeClr>
                      </a:solidFill>
                      <a:prstDash val="solid"/>
                      <a:round/>
                      <a:headEnd type="none" w="med" len="med"/>
                      <a:tailEnd type="none" w="med" len="med"/>
                    </a:lnB>
                    <a:noFill/>
                  </a:tcPr>
                </a:tc>
                <a:tc>
                  <a:txBody>
                    <a:bodyPr/>
                    <a:lstStyle/>
                    <a:p>
                      <a:pPr algn="ctr"/>
                      <a:endParaRPr kumimoji="1" lang="ja-JP" altLang="en-US" sz="1500" b="0" dirty="0">
                        <a:solidFill>
                          <a:schemeClr val="tx1">
                            <a:lumMod val="75000"/>
                          </a:schemeClr>
                        </a:solidFill>
                        <a:latin typeface="Meiryo" panose="020B0604030504040204" pitchFamily="34" charset="-128"/>
                        <a:ea typeface="Meiryo" panose="020B0604030504040204" pitchFamily="34" charset="-128"/>
                      </a:endParaRPr>
                    </a:p>
                  </a:txBody>
                  <a:tcPr marL="24000" marR="24000" marT="24000" marB="24000" anchor="ctr">
                    <a:lnT w="3175" cap="flat" cmpd="sng" algn="ctr">
                      <a:solidFill>
                        <a:schemeClr val="tx1">
                          <a:lumMod val="75000"/>
                        </a:schemeClr>
                      </a:solidFill>
                      <a:prstDash val="solid"/>
                      <a:round/>
                      <a:headEnd type="none" w="med" len="med"/>
                      <a:tailEnd type="none" w="med" len="med"/>
                    </a:lnT>
                    <a:lnB w="3175" cap="flat" cmpd="sng" algn="ctr">
                      <a:solidFill>
                        <a:schemeClr val="tx1">
                          <a:lumMod val="75000"/>
                        </a:schemeClr>
                      </a:solidFill>
                      <a:prstDash val="solid"/>
                      <a:round/>
                      <a:headEnd type="none" w="med" len="med"/>
                      <a:tailEnd type="none" w="med" len="med"/>
                    </a:lnB>
                    <a:noFill/>
                  </a:tcPr>
                </a:tc>
                <a:tc>
                  <a:txBody>
                    <a:bodyPr/>
                    <a:lstStyle/>
                    <a:p>
                      <a:pPr algn="ctr"/>
                      <a:endParaRPr lang="en-JP" sz="1500">
                        <a:latin typeface="Meiryo" panose="020B0604030504040204" pitchFamily="34" charset="-128"/>
                        <a:ea typeface="Meiryo" panose="020B0604030504040204" pitchFamily="34" charset="-128"/>
                      </a:endParaRPr>
                    </a:p>
                  </a:txBody>
                  <a:tcPr marL="24000" marR="24000" marT="24000" marB="24000" anchor="ctr">
                    <a:lnT w="3175" cap="flat" cmpd="sng" algn="ctr">
                      <a:noFill/>
                      <a:prstDash val="solid"/>
                      <a:round/>
                      <a:headEnd type="none" w="med" len="med"/>
                      <a:tailEnd type="none" w="med" len="med"/>
                    </a:lnT>
                    <a:lnB w="3175" cap="flat" cmpd="sng" algn="ctr">
                      <a:solidFill>
                        <a:schemeClr val="tx1">
                          <a:lumMod val="75000"/>
                        </a:schemeClr>
                      </a:solidFill>
                      <a:prstDash val="solid"/>
                      <a:round/>
                      <a:headEnd type="none" w="med" len="med"/>
                      <a:tailEnd type="none" w="med" len="med"/>
                    </a:lnB>
                    <a:no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1500" b="0">
                          <a:solidFill>
                            <a:schemeClr val="tx1">
                              <a:lumMod val="75000"/>
                            </a:schemeClr>
                          </a:solidFill>
                          <a:latin typeface="Meiryo" panose="020B0604030504040204" pitchFamily="34" charset="-128"/>
                          <a:ea typeface="Meiryo" panose="020B0604030504040204" pitchFamily="34" charset="-128"/>
                        </a:rPr>
                        <a:t>○</a:t>
                      </a:r>
                    </a:p>
                  </a:txBody>
                  <a:tcPr marL="24000" marR="24000" marT="24000" marB="24000" anchor="ctr">
                    <a:lnT w="3175" cap="flat" cmpd="sng" algn="ctr">
                      <a:noFill/>
                      <a:prstDash val="solid"/>
                      <a:round/>
                      <a:headEnd type="none" w="med" len="med"/>
                      <a:tailEnd type="none" w="med" len="med"/>
                    </a:lnT>
                    <a:lnB w="3175" cap="flat" cmpd="sng" algn="ctr">
                      <a:solidFill>
                        <a:schemeClr val="tx1">
                          <a:lumMod val="75000"/>
                        </a:schemeClr>
                      </a:solidFill>
                      <a:prstDash val="solid"/>
                      <a:round/>
                      <a:headEnd type="none" w="med" len="med"/>
                      <a:tailEnd type="none" w="med" len="med"/>
                    </a:lnB>
                    <a:no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1500" b="0">
                          <a:solidFill>
                            <a:schemeClr val="tx1">
                              <a:lumMod val="75000"/>
                            </a:schemeClr>
                          </a:solidFill>
                          <a:latin typeface="Meiryo" panose="020B0604030504040204" pitchFamily="34" charset="-128"/>
                          <a:ea typeface="Meiryo" panose="020B0604030504040204" pitchFamily="34" charset="-128"/>
                        </a:rPr>
                        <a:t>○</a:t>
                      </a:r>
                    </a:p>
                  </a:txBody>
                  <a:tcPr marL="24000" marR="24000" marT="24000" marB="24000" anchor="ctr">
                    <a:lnT w="3175" cap="flat" cmpd="sng" algn="ctr">
                      <a:noFill/>
                      <a:prstDash val="solid"/>
                      <a:round/>
                      <a:headEnd type="none" w="med" len="med"/>
                      <a:tailEnd type="none" w="med" len="med"/>
                    </a:lnT>
                    <a:lnB w="3175" cap="flat" cmpd="sng" algn="ctr">
                      <a:solidFill>
                        <a:schemeClr val="tx1">
                          <a:lumMod val="75000"/>
                        </a:schemeClr>
                      </a:solidFill>
                      <a:prstDash val="solid"/>
                      <a:round/>
                      <a:headEnd type="none" w="med" len="med"/>
                      <a:tailEnd type="none" w="med" len="med"/>
                    </a:lnB>
                    <a:noFill/>
                  </a:tcPr>
                </a:tc>
                <a:tc>
                  <a:txBody>
                    <a:bodyPr/>
                    <a:lstStyle/>
                    <a:p>
                      <a:pPr algn="ctr"/>
                      <a:endParaRPr kumimoji="1" lang="ja-JP" altLang="en-US" sz="1500" b="0" dirty="0">
                        <a:solidFill>
                          <a:schemeClr val="tx1">
                            <a:lumMod val="75000"/>
                          </a:schemeClr>
                        </a:solidFill>
                        <a:latin typeface="Meiryo" panose="020B0604030504040204" pitchFamily="34" charset="-128"/>
                        <a:ea typeface="Meiryo" panose="020B0604030504040204" pitchFamily="34" charset="-128"/>
                      </a:endParaRPr>
                    </a:p>
                  </a:txBody>
                  <a:tcPr marL="24000" marR="24000" marT="24000" marB="24000" anchor="ctr">
                    <a:lnT w="3175" cap="flat" cmpd="sng" algn="ctr">
                      <a:noFill/>
                      <a:prstDash val="solid"/>
                      <a:round/>
                      <a:headEnd type="none" w="med" len="med"/>
                      <a:tailEnd type="none" w="med" len="med"/>
                    </a:lnT>
                    <a:lnB w="3175" cap="flat" cmpd="sng" algn="ctr">
                      <a:solidFill>
                        <a:schemeClr val="tx1">
                          <a:lumMod val="75000"/>
                        </a:schemeClr>
                      </a:solidFill>
                      <a:prstDash val="solid"/>
                      <a:round/>
                      <a:headEnd type="none" w="med" len="med"/>
                      <a:tailEnd type="none" w="med" len="med"/>
                    </a:lnB>
                    <a:noFill/>
                  </a:tcPr>
                </a:tc>
                <a:tc>
                  <a:txBody>
                    <a:bodyPr/>
                    <a:lstStyle/>
                    <a:p>
                      <a:pPr algn="ctr"/>
                      <a:endParaRPr kumimoji="1" lang="ja-JP" altLang="en-US" sz="1500" b="0" dirty="0">
                        <a:solidFill>
                          <a:schemeClr val="tx1">
                            <a:lumMod val="75000"/>
                          </a:schemeClr>
                        </a:solidFill>
                        <a:latin typeface="Meiryo" panose="020B0604030504040204" pitchFamily="34" charset="-128"/>
                        <a:ea typeface="Meiryo" panose="020B0604030504040204" pitchFamily="34" charset="-128"/>
                      </a:endParaRPr>
                    </a:p>
                  </a:txBody>
                  <a:tcPr marL="24000" marR="24000" marT="24000" marB="24000" anchor="ctr">
                    <a:lnT w="3175" cap="flat" cmpd="sng" algn="ctr">
                      <a:noFill/>
                      <a:prstDash val="solid"/>
                      <a:round/>
                      <a:headEnd type="none" w="med" len="med"/>
                      <a:tailEnd type="none" w="med" len="med"/>
                    </a:lnT>
                    <a:lnB w="3175" cap="flat" cmpd="sng" algn="ctr">
                      <a:solidFill>
                        <a:schemeClr val="tx1">
                          <a:lumMod val="75000"/>
                        </a:schemeClr>
                      </a:solidFill>
                      <a:prstDash val="solid"/>
                      <a:round/>
                      <a:headEnd type="none" w="med" len="med"/>
                      <a:tailEnd type="none" w="med" len="med"/>
                    </a:lnB>
                    <a:noFill/>
                  </a:tcPr>
                </a:tc>
                <a:tc>
                  <a:txBody>
                    <a:bodyPr/>
                    <a:lstStyle/>
                    <a:p>
                      <a:pPr algn="ctr"/>
                      <a:endParaRPr kumimoji="1" lang="ja-JP" altLang="en-US" sz="1500" b="0" dirty="0">
                        <a:solidFill>
                          <a:schemeClr val="tx1">
                            <a:lumMod val="75000"/>
                          </a:schemeClr>
                        </a:solidFill>
                        <a:latin typeface="Meiryo" panose="020B0604030504040204" pitchFamily="34" charset="-128"/>
                        <a:ea typeface="Meiryo" panose="020B0604030504040204" pitchFamily="34" charset="-128"/>
                      </a:endParaRPr>
                    </a:p>
                  </a:txBody>
                  <a:tcPr marL="24000" marR="24000" marT="24000" marB="24000" anchor="ctr">
                    <a:lnT w="3175" cap="flat" cmpd="sng" algn="ctr">
                      <a:noFill/>
                      <a:prstDash val="solid"/>
                      <a:round/>
                      <a:headEnd type="none" w="med" len="med"/>
                      <a:tailEnd type="none" w="med" len="med"/>
                    </a:lnT>
                    <a:lnB w="3175" cap="flat" cmpd="sng" algn="ctr">
                      <a:solidFill>
                        <a:schemeClr val="tx1">
                          <a:lumMod val="75000"/>
                        </a:schemeClr>
                      </a:solidFill>
                      <a:prstDash val="solid"/>
                      <a:round/>
                      <a:headEnd type="none" w="med" len="med"/>
                      <a:tailEnd type="none" w="med" len="med"/>
                    </a:lnB>
                    <a:noFill/>
                  </a:tcPr>
                </a:tc>
                <a:tc>
                  <a:txBody>
                    <a:bodyPr/>
                    <a:lstStyle/>
                    <a:p>
                      <a:pPr algn="ctr"/>
                      <a:endParaRPr kumimoji="1" lang="ja-JP" altLang="en-US" sz="1500" b="0" dirty="0">
                        <a:solidFill>
                          <a:schemeClr val="tx1">
                            <a:lumMod val="75000"/>
                          </a:schemeClr>
                        </a:solidFill>
                        <a:latin typeface="Meiryo" panose="020B0604030504040204" pitchFamily="34" charset="-128"/>
                        <a:ea typeface="Meiryo" panose="020B0604030504040204" pitchFamily="34" charset="-128"/>
                      </a:endParaRPr>
                    </a:p>
                  </a:txBody>
                  <a:tcPr marL="24000" marR="24000" marT="24000" marB="24000" anchor="ctr">
                    <a:lnT w="3175" cap="flat" cmpd="sng" algn="ctr">
                      <a:noFill/>
                      <a:prstDash val="solid"/>
                      <a:round/>
                      <a:headEnd type="none" w="med" len="med"/>
                      <a:tailEnd type="none" w="med" len="med"/>
                    </a:lnT>
                    <a:lnB w="3175" cap="flat" cmpd="sng" algn="ctr">
                      <a:solidFill>
                        <a:schemeClr val="tx1">
                          <a:lumMod val="75000"/>
                        </a:schemeClr>
                      </a:solidFill>
                      <a:prstDash val="solid"/>
                      <a:round/>
                      <a:headEnd type="none" w="med" len="med"/>
                      <a:tailEnd type="none" w="med" len="med"/>
                    </a:lnB>
                    <a:noFill/>
                  </a:tcPr>
                </a:tc>
                <a:extLst>
                  <a:ext uri="{0D108BD9-81ED-4DB2-BD59-A6C34878D82A}">
                    <a16:rowId xmlns:a16="http://schemas.microsoft.com/office/drawing/2014/main" val="4146760362"/>
                  </a:ext>
                </a:extLst>
              </a:tr>
              <a:tr h="1301027">
                <a:tc>
                  <a:txBody>
                    <a:bodyPr/>
                    <a:lstStyle/>
                    <a:p>
                      <a:pPr algn="ctr"/>
                      <a:r>
                        <a:rPr kumimoji="1" lang="ja-JP" altLang="en-US" sz="1300" b="1" dirty="0">
                          <a:solidFill>
                            <a:schemeClr val="tx1">
                              <a:lumMod val="75000"/>
                            </a:schemeClr>
                          </a:solidFill>
                          <a:latin typeface="Meiryo" panose="020B0604030504040204" pitchFamily="34" charset="-128"/>
                          <a:ea typeface="Meiryo" panose="020B0604030504040204" pitchFamily="34" charset="-128"/>
                        </a:rPr>
                        <a:t>中</a:t>
                      </a:r>
                    </a:p>
                  </a:txBody>
                  <a:tcPr marL="24000" marR="24000" marT="24000" marB="24000" anchor="ctr">
                    <a:lnT w="3175" cap="flat" cmpd="sng" algn="ctr">
                      <a:solidFill>
                        <a:schemeClr val="tx1">
                          <a:lumMod val="75000"/>
                        </a:schemeClr>
                      </a:solidFill>
                      <a:prstDash val="solid"/>
                      <a:round/>
                      <a:headEnd type="none" w="med" len="med"/>
                      <a:tailEnd type="none" w="med" len="med"/>
                    </a:lnT>
                    <a:lnB w="3175" cap="flat" cmpd="sng" algn="ctr">
                      <a:solidFill>
                        <a:schemeClr val="tx1">
                          <a:lumMod val="75000"/>
                        </a:schemeClr>
                      </a:solidFill>
                      <a:prstDash val="solid"/>
                      <a:round/>
                      <a:headEnd type="none" w="med" len="med"/>
                      <a:tailEnd type="none" w="med" len="med"/>
                    </a:lnB>
                    <a:solidFill>
                      <a:schemeClr val="bg1">
                        <a:lumMod val="85000"/>
                      </a:schemeClr>
                    </a:solidFill>
                  </a:tcPr>
                </a:tc>
                <a:tc>
                  <a:txBody>
                    <a:bodyPr/>
                    <a:lstStyle/>
                    <a:p>
                      <a:r>
                        <a:rPr kumimoji="1" lang="ja-JP" altLang="en-US" sz="1300" b="0" dirty="0">
                          <a:solidFill>
                            <a:schemeClr val="tx1">
                              <a:lumMod val="75000"/>
                            </a:schemeClr>
                          </a:solidFill>
                          <a:latin typeface="Meiryo" panose="020B0604030504040204" pitchFamily="34" charset="-128"/>
                          <a:ea typeface="Meiryo" panose="020B0604030504040204" pitchFamily="34" charset="-128"/>
                        </a:rPr>
                        <a:t>・社外秘</a:t>
                      </a:r>
                      <a:endParaRPr kumimoji="1" lang="en-US" altLang="ja-JP" sz="1300" b="0" dirty="0">
                        <a:solidFill>
                          <a:schemeClr val="tx1">
                            <a:lumMod val="75000"/>
                          </a:schemeClr>
                        </a:solidFill>
                        <a:latin typeface="Meiryo" panose="020B0604030504040204" pitchFamily="34" charset="-128"/>
                        <a:ea typeface="Meiryo" panose="020B0604030504040204" pitchFamily="34" charset="-128"/>
                      </a:endParaRPr>
                    </a:p>
                    <a:p>
                      <a:r>
                        <a:rPr kumimoji="1" lang="ja-JP" altLang="en-US" sz="1300" b="0" dirty="0">
                          <a:solidFill>
                            <a:schemeClr val="tx1">
                              <a:lumMod val="75000"/>
                            </a:schemeClr>
                          </a:solidFill>
                          <a:latin typeface="Meiryo" panose="020B0604030504040204" pitchFamily="34" charset="-128"/>
                          <a:ea typeface="Meiryo" panose="020B0604030504040204" pitchFamily="34" charset="-128"/>
                        </a:rPr>
                        <a:t>社内に限って共有される情報であって社外に公表することが許されないもの</a:t>
                      </a:r>
                    </a:p>
                  </a:txBody>
                  <a:tcPr marL="24000" marR="24000" marT="24000" marB="24000" anchor="ctr">
                    <a:lnT w="3175" cap="flat" cmpd="sng" algn="ctr">
                      <a:solidFill>
                        <a:schemeClr val="tx1">
                          <a:lumMod val="75000"/>
                        </a:schemeClr>
                      </a:solidFill>
                      <a:prstDash val="solid"/>
                      <a:round/>
                      <a:headEnd type="none" w="med" len="med"/>
                      <a:tailEnd type="none" w="med" len="med"/>
                    </a:lnT>
                    <a:lnB w="3175" cap="flat" cmpd="sng" algn="ctr">
                      <a:solidFill>
                        <a:schemeClr val="tx1">
                          <a:lumMod val="75000"/>
                        </a:schemeClr>
                      </a:solidFill>
                      <a:prstDash val="solid"/>
                      <a:round/>
                      <a:headEnd type="none" w="med" len="med"/>
                      <a:tailEnd type="none" w="med" len="med"/>
                    </a:lnB>
                    <a:noFill/>
                  </a:tcPr>
                </a:tc>
                <a:tc>
                  <a:txBody>
                    <a:bodyPr/>
                    <a:lstStyle/>
                    <a:p>
                      <a:pPr algn="ctr"/>
                      <a:endParaRPr kumimoji="1" lang="ja-JP" altLang="en-US" sz="1500" b="0" dirty="0">
                        <a:solidFill>
                          <a:schemeClr val="tx1">
                            <a:lumMod val="75000"/>
                          </a:schemeClr>
                        </a:solidFill>
                        <a:latin typeface="Meiryo" panose="020B0604030504040204" pitchFamily="34" charset="-128"/>
                        <a:ea typeface="Meiryo" panose="020B0604030504040204" pitchFamily="34" charset="-128"/>
                      </a:endParaRPr>
                    </a:p>
                  </a:txBody>
                  <a:tcPr marL="24000" marR="24000" marT="24000" marB="24000" anchor="ctr">
                    <a:lnT w="3175" cap="flat" cmpd="sng" algn="ctr">
                      <a:solidFill>
                        <a:schemeClr val="tx1">
                          <a:lumMod val="75000"/>
                        </a:schemeClr>
                      </a:solidFill>
                      <a:prstDash val="solid"/>
                      <a:round/>
                      <a:headEnd type="none" w="med" len="med"/>
                      <a:tailEnd type="none" w="med" len="med"/>
                    </a:lnT>
                    <a:lnB w="3175" cap="flat" cmpd="sng" algn="ctr">
                      <a:solidFill>
                        <a:schemeClr val="tx1">
                          <a:lumMod val="75000"/>
                        </a:schemeClr>
                      </a:solidFill>
                      <a:prstDash val="solid"/>
                      <a:round/>
                      <a:headEnd type="none" w="med" len="med"/>
                      <a:tailEnd type="none" w="med" len="med"/>
                    </a:lnB>
                    <a:noFill/>
                  </a:tcPr>
                </a:tc>
                <a:tc>
                  <a:txBody>
                    <a:bodyPr/>
                    <a:lstStyle/>
                    <a:p>
                      <a:pPr algn="ctr"/>
                      <a:r>
                        <a:rPr kumimoji="1" lang="ja-JP" altLang="en-US" sz="1500" b="0">
                          <a:solidFill>
                            <a:schemeClr val="tx1">
                              <a:lumMod val="75000"/>
                            </a:schemeClr>
                          </a:solidFill>
                          <a:latin typeface="Meiryo" panose="020B0604030504040204" pitchFamily="34" charset="-128"/>
                          <a:ea typeface="Meiryo" panose="020B0604030504040204" pitchFamily="34" charset="-128"/>
                        </a:rPr>
                        <a:t>○</a:t>
                      </a:r>
                      <a:endParaRPr kumimoji="1" lang="ja-JP" altLang="en-US" sz="1500" b="0" dirty="0">
                        <a:solidFill>
                          <a:schemeClr val="tx1">
                            <a:lumMod val="75000"/>
                          </a:schemeClr>
                        </a:solidFill>
                        <a:latin typeface="Meiryo" panose="020B0604030504040204" pitchFamily="34" charset="-128"/>
                        <a:ea typeface="Meiryo" panose="020B0604030504040204" pitchFamily="34" charset="-128"/>
                      </a:endParaRPr>
                    </a:p>
                  </a:txBody>
                  <a:tcPr marL="24000" marR="24000" marT="24000" marB="24000" anchor="ctr">
                    <a:lnT w="3175" cap="flat" cmpd="sng" algn="ctr">
                      <a:solidFill>
                        <a:schemeClr val="tx1">
                          <a:lumMod val="75000"/>
                        </a:schemeClr>
                      </a:solidFill>
                      <a:prstDash val="solid"/>
                      <a:round/>
                      <a:headEnd type="none" w="med" len="med"/>
                      <a:tailEnd type="none" w="med" len="med"/>
                    </a:lnT>
                    <a:lnB w="3175" cap="flat" cmpd="sng" algn="ctr">
                      <a:solidFill>
                        <a:schemeClr val="tx1">
                          <a:lumMod val="75000"/>
                        </a:schemeClr>
                      </a:solidFill>
                      <a:prstDash val="solid"/>
                      <a:round/>
                      <a:headEnd type="none" w="med" len="med"/>
                      <a:tailEnd type="none" w="med" len="med"/>
                    </a:lnB>
                    <a:no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1500" b="0">
                          <a:solidFill>
                            <a:schemeClr val="tx1">
                              <a:lumMod val="75000"/>
                            </a:schemeClr>
                          </a:solidFill>
                          <a:latin typeface="Meiryo" panose="020B0604030504040204" pitchFamily="34" charset="-128"/>
                          <a:ea typeface="Meiryo" panose="020B0604030504040204" pitchFamily="34" charset="-128"/>
                        </a:rPr>
                        <a:t>○</a:t>
                      </a:r>
                    </a:p>
                  </a:txBody>
                  <a:tcPr marL="24000" marR="24000" marT="24000" marB="24000" anchor="ctr">
                    <a:lnT w="3175" cap="flat" cmpd="sng" algn="ctr">
                      <a:solidFill>
                        <a:schemeClr val="tx1">
                          <a:lumMod val="75000"/>
                        </a:schemeClr>
                      </a:solidFill>
                      <a:prstDash val="solid"/>
                      <a:round/>
                      <a:headEnd type="none" w="med" len="med"/>
                      <a:tailEnd type="none" w="med" len="med"/>
                    </a:lnT>
                    <a:lnB w="3175" cap="flat" cmpd="sng" algn="ctr">
                      <a:solidFill>
                        <a:schemeClr val="tx1">
                          <a:lumMod val="75000"/>
                        </a:schemeClr>
                      </a:solidFill>
                      <a:prstDash val="solid"/>
                      <a:round/>
                      <a:headEnd type="none" w="med" len="med"/>
                      <a:tailEnd type="none" w="med" len="med"/>
                    </a:lnB>
                    <a:noFill/>
                  </a:tcPr>
                </a:tc>
                <a:tc>
                  <a:txBody>
                    <a:bodyPr/>
                    <a:lstStyle/>
                    <a:p>
                      <a:pPr algn="ctr"/>
                      <a:endParaRPr lang="en-JP" sz="1500">
                        <a:latin typeface="Meiryo" panose="020B0604030504040204" pitchFamily="34" charset="-128"/>
                        <a:ea typeface="Meiryo" panose="020B0604030504040204" pitchFamily="34" charset="-128"/>
                      </a:endParaRPr>
                    </a:p>
                  </a:txBody>
                  <a:tcPr marL="24000" marR="24000" marT="24000" marB="24000" anchor="ctr">
                    <a:lnT w="3175" cap="flat" cmpd="sng" algn="ctr">
                      <a:solidFill>
                        <a:schemeClr val="tx1">
                          <a:lumMod val="75000"/>
                        </a:schemeClr>
                      </a:solidFill>
                      <a:prstDash val="solid"/>
                      <a:round/>
                      <a:headEnd type="none" w="med" len="med"/>
                      <a:tailEnd type="none" w="med" len="med"/>
                    </a:lnT>
                    <a:lnB w="3175" cap="flat" cmpd="sng" algn="ctr">
                      <a:solidFill>
                        <a:schemeClr val="tx1">
                          <a:lumMod val="75000"/>
                        </a:schemeClr>
                      </a:solidFill>
                      <a:prstDash val="solid"/>
                      <a:round/>
                      <a:headEnd type="none" w="med" len="med"/>
                      <a:tailEnd type="none" w="med" len="med"/>
                    </a:lnB>
                    <a:no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1500" b="0">
                          <a:solidFill>
                            <a:schemeClr val="tx1">
                              <a:lumMod val="75000"/>
                            </a:schemeClr>
                          </a:solidFill>
                          <a:latin typeface="Meiryo" panose="020B0604030504040204" pitchFamily="34" charset="-128"/>
                          <a:ea typeface="Meiryo" panose="020B0604030504040204" pitchFamily="34" charset="-128"/>
                        </a:rPr>
                        <a:t>○</a:t>
                      </a:r>
                    </a:p>
                  </a:txBody>
                  <a:tcPr marL="24000" marR="24000" marT="24000" marB="24000" anchor="ctr">
                    <a:lnT w="3175" cap="flat" cmpd="sng" algn="ctr">
                      <a:solidFill>
                        <a:schemeClr val="tx1">
                          <a:lumMod val="75000"/>
                        </a:schemeClr>
                      </a:solidFill>
                      <a:prstDash val="solid"/>
                      <a:round/>
                      <a:headEnd type="none" w="med" len="med"/>
                      <a:tailEnd type="none" w="med" len="med"/>
                    </a:lnT>
                    <a:lnB w="3175" cap="flat" cmpd="sng" algn="ctr">
                      <a:solidFill>
                        <a:schemeClr val="tx1">
                          <a:lumMod val="75000"/>
                        </a:schemeClr>
                      </a:solidFill>
                      <a:prstDash val="solid"/>
                      <a:round/>
                      <a:headEnd type="none" w="med" len="med"/>
                      <a:tailEnd type="none" w="med" len="med"/>
                    </a:lnB>
                    <a:no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1500" b="0">
                          <a:solidFill>
                            <a:schemeClr val="tx1">
                              <a:lumMod val="75000"/>
                            </a:schemeClr>
                          </a:solidFill>
                          <a:latin typeface="Meiryo" panose="020B0604030504040204" pitchFamily="34" charset="-128"/>
                          <a:ea typeface="Meiryo" panose="020B0604030504040204" pitchFamily="34" charset="-128"/>
                        </a:rPr>
                        <a:t>○</a:t>
                      </a:r>
                    </a:p>
                  </a:txBody>
                  <a:tcPr marL="24000" marR="24000" marT="24000" marB="24000" anchor="ctr">
                    <a:lnT w="3175" cap="flat" cmpd="sng" algn="ctr">
                      <a:solidFill>
                        <a:schemeClr val="tx1">
                          <a:lumMod val="75000"/>
                        </a:schemeClr>
                      </a:solidFill>
                      <a:prstDash val="solid"/>
                      <a:round/>
                      <a:headEnd type="none" w="med" len="med"/>
                      <a:tailEnd type="none" w="med" len="med"/>
                    </a:lnT>
                    <a:lnB w="3175" cap="flat" cmpd="sng" algn="ctr">
                      <a:solidFill>
                        <a:schemeClr val="tx1">
                          <a:lumMod val="75000"/>
                        </a:schemeClr>
                      </a:solidFill>
                      <a:prstDash val="solid"/>
                      <a:round/>
                      <a:headEnd type="none" w="med" len="med"/>
                      <a:tailEnd type="none" w="med" len="med"/>
                    </a:lnB>
                    <a:noFill/>
                  </a:tcPr>
                </a:tc>
                <a:tc>
                  <a:txBody>
                    <a:bodyPr/>
                    <a:lstStyle/>
                    <a:p>
                      <a:pPr algn="ctr"/>
                      <a:r>
                        <a:rPr kumimoji="1" lang="ja-JP" altLang="en-US" sz="1500" b="0">
                          <a:solidFill>
                            <a:schemeClr val="tx1">
                              <a:lumMod val="75000"/>
                            </a:schemeClr>
                          </a:solidFill>
                          <a:latin typeface="Meiryo" panose="020B0604030504040204" pitchFamily="34" charset="-128"/>
                          <a:ea typeface="Meiryo" panose="020B0604030504040204" pitchFamily="34" charset="-128"/>
                        </a:rPr>
                        <a:t>○</a:t>
                      </a:r>
                      <a:endParaRPr kumimoji="1" lang="ja-JP" altLang="en-US" sz="1500" b="0" dirty="0">
                        <a:solidFill>
                          <a:schemeClr val="tx1">
                            <a:lumMod val="75000"/>
                          </a:schemeClr>
                        </a:solidFill>
                        <a:latin typeface="Meiryo" panose="020B0604030504040204" pitchFamily="34" charset="-128"/>
                        <a:ea typeface="Meiryo" panose="020B0604030504040204" pitchFamily="34" charset="-128"/>
                      </a:endParaRPr>
                    </a:p>
                  </a:txBody>
                  <a:tcPr marL="24000" marR="24000" marT="24000" marB="24000" anchor="ctr">
                    <a:lnT w="3175" cap="flat" cmpd="sng" algn="ctr">
                      <a:solidFill>
                        <a:schemeClr val="tx1">
                          <a:lumMod val="75000"/>
                        </a:schemeClr>
                      </a:solidFill>
                      <a:prstDash val="solid"/>
                      <a:round/>
                      <a:headEnd type="none" w="med" len="med"/>
                      <a:tailEnd type="none" w="med" len="med"/>
                    </a:lnT>
                    <a:lnB w="3175" cap="flat" cmpd="sng" algn="ctr">
                      <a:solidFill>
                        <a:schemeClr val="tx1">
                          <a:lumMod val="75000"/>
                        </a:schemeClr>
                      </a:solidFill>
                      <a:prstDash val="solid"/>
                      <a:round/>
                      <a:headEnd type="none" w="med" len="med"/>
                      <a:tailEnd type="none" w="med" len="med"/>
                    </a:lnB>
                    <a:no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1500" b="0">
                          <a:solidFill>
                            <a:schemeClr val="tx1">
                              <a:lumMod val="75000"/>
                            </a:schemeClr>
                          </a:solidFill>
                          <a:latin typeface="Meiryo" panose="020B0604030504040204" pitchFamily="34" charset="-128"/>
                          <a:ea typeface="Meiryo" panose="020B0604030504040204" pitchFamily="34" charset="-128"/>
                        </a:rPr>
                        <a:t>○</a:t>
                      </a:r>
                    </a:p>
                  </a:txBody>
                  <a:tcPr marL="24000" marR="24000" marT="24000" marB="24000" anchor="ctr">
                    <a:lnT w="3175" cap="flat" cmpd="sng" algn="ctr">
                      <a:solidFill>
                        <a:schemeClr val="tx1">
                          <a:lumMod val="75000"/>
                        </a:schemeClr>
                      </a:solidFill>
                      <a:prstDash val="solid"/>
                      <a:round/>
                      <a:headEnd type="none" w="med" len="med"/>
                      <a:tailEnd type="none" w="med" len="med"/>
                    </a:lnT>
                    <a:lnB w="3175" cap="flat" cmpd="sng" algn="ctr">
                      <a:solidFill>
                        <a:schemeClr val="tx1">
                          <a:lumMod val="75000"/>
                        </a:schemeClr>
                      </a:solidFill>
                      <a:prstDash val="solid"/>
                      <a:round/>
                      <a:headEnd type="none" w="med" len="med"/>
                      <a:tailEnd type="none" w="med" len="med"/>
                    </a:lnB>
                    <a:no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1500" b="0">
                          <a:solidFill>
                            <a:schemeClr val="tx1">
                              <a:lumMod val="75000"/>
                            </a:schemeClr>
                          </a:solidFill>
                          <a:latin typeface="Meiryo" panose="020B0604030504040204" pitchFamily="34" charset="-128"/>
                          <a:ea typeface="Meiryo" panose="020B0604030504040204" pitchFamily="34" charset="-128"/>
                        </a:rPr>
                        <a:t>○</a:t>
                      </a:r>
                    </a:p>
                  </a:txBody>
                  <a:tcPr marL="24000" marR="24000" marT="24000" marB="24000" anchor="ctr">
                    <a:lnT w="3175" cap="flat" cmpd="sng" algn="ctr">
                      <a:solidFill>
                        <a:schemeClr val="tx1">
                          <a:lumMod val="75000"/>
                        </a:schemeClr>
                      </a:solidFill>
                      <a:prstDash val="solid"/>
                      <a:round/>
                      <a:headEnd type="none" w="med" len="med"/>
                      <a:tailEnd type="none" w="med" len="med"/>
                    </a:lnT>
                    <a:lnB w="3175" cap="flat" cmpd="sng" algn="ctr">
                      <a:solidFill>
                        <a:schemeClr val="tx1">
                          <a:lumMod val="75000"/>
                        </a:schemeClr>
                      </a:solidFill>
                      <a:prstDash val="solid"/>
                      <a:round/>
                      <a:headEnd type="none" w="med" len="med"/>
                      <a:tailEnd type="none" w="med" len="med"/>
                    </a:lnB>
                    <a:noFill/>
                  </a:tcPr>
                </a:tc>
                <a:extLst>
                  <a:ext uri="{0D108BD9-81ED-4DB2-BD59-A6C34878D82A}">
                    <a16:rowId xmlns:a16="http://schemas.microsoft.com/office/drawing/2014/main" val="904670416"/>
                  </a:ext>
                </a:extLst>
              </a:tr>
              <a:tr h="1301027">
                <a:tc>
                  <a:txBody>
                    <a:bodyPr/>
                    <a:lstStyle/>
                    <a:p>
                      <a:pPr algn="ctr"/>
                      <a:r>
                        <a:rPr kumimoji="1" lang="ja-JP" altLang="en-US" sz="1300" b="1" dirty="0">
                          <a:solidFill>
                            <a:schemeClr val="tx1">
                              <a:lumMod val="75000"/>
                            </a:schemeClr>
                          </a:solidFill>
                          <a:latin typeface="Meiryo" panose="020B0604030504040204" pitchFamily="34" charset="-128"/>
                          <a:ea typeface="Meiryo" panose="020B0604030504040204" pitchFamily="34" charset="-128"/>
                        </a:rPr>
                        <a:t>低</a:t>
                      </a:r>
                    </a:p>
                  </a:txBody>
                  <a:tcPr marL="24000" marR="24000" marT="24000" marB="24000" anchor="ctr">
                    <a:lnT w="3175" cap="flat" cmpd="sng" algn="ctr">
                      <a:solidFill>
                        <a:schemeClr val="tx1">
                          <a:lumMod val="75000"/>
                        </a:schemeClr>
                      </a:solidFill>
                      <a:prstDash val="solid"/>
                      <a:round/>
                      <a:headEnd type="none" w="med" len="med"/>
                      <a:tailEnd type="none" w="med" len="med"/>
                    </a:lnT>
                    <a:lnB w="3175" cap="flat" cmpd="sng" algn="ctr">
                      <a:solidFill>
                        <a:schemeClr val="tx1">
                          <a:lumMod val="75000"/>
                        </a:schemeClr>
                      </a:solidFill>
                      <a:prstDash val="solid"/>
                      <a:round/>
                      <a:headEnd type="none" w="med" len="med"/>
                      <a:tailEnd type="none" w="med" len="med"/>
                    </a:lnB>
                    <a:solidFill>
                      <a:schemeClr val="bg1">
                        <a:lumMod val="85000"/>
                      </a:schemeClr>
                    </a:solidFill>
                  </a:tcPr>
                </a:tc>
                <a:tc>
                  <a:txBody>
                    <a:bodyPr/>
                    <a:lstStyle/>
                    <a:p>
                      <a:r>
                        <a:rPr kumimoji="1" lang="ja-JP" altLang="en-US" sz="1300" b="0" dirty="0">
                          <a:solidFill>
                            <a:schemeClr val="tx1">
                              <a:lumMod val="75000"/>
                            </a:schemeClr>
                          </a:solidFill>
                          <a:latin typeface="Meiryo" panose="020B0604030504040204" pitchFamily="34" charset="-128"/>
                          <a:ea typeface="Meiryo" panose="020B0604030504040204" pitchFamily="34" charset="-128"/>
                        </a:rPr>
                        <a:t>・公開情報</a:t>
                      </a:r>
                      <a:endParaRPr kumimoji="1" lang="en-US" altLang="ja-JP" sz="1300" b="0" dirty="0">
                        <a:solidFill>
                          <a:schemeClr val="tx1">
                            <a:lumMod val="75000"/>
                          </a:schemeClr>
                        </a:solidFill>
                        <a:latin typeface="Meiryo" panose="020B0604030504040204" pitchFamily="34" charset="-128"/>
                        <a:ea typeface="Meiryo" panose="020B0604030504040204" pitchFamily="34" charset="-128"/>
                      </a:endParaRPr>
                    </a:p>
                    <a:p>
                      <a:r>
                        <a:rPr kumimoji="1" lang="ja-JP" altLang="en-US" sz="1300" b="0" dirty="0">
                          <a:solidFill>
                            <a:schemeClr val="tx1">
                              <a:lumMod val="75000"/>
                            </a:schemeClr>
                          </a:solidFill>
                          <a:latin typeface="Meiryo" panose="020B0604030504040204" pitchFamily="34" charset="-128"/>
                          <a:ea typeface="Meiryo" panose="020B0604030504040204" pitchFamily="34" charset="-128"/>
                        </a:rPr>
                        <a:t>上記のいずれにも該当しないもの</a:t>
                      </a:r>
                    </a:p>
                  </a:txBody>
                  <a:tcPr marL="24000" marR="24000" marT="24000" marB="24000" anchor="ctr">
                    <a:lnT w="3175" cap="flat" cmpd="sng" algn="ctr">
                      <a:solidFill>
                        <a:schemeClr val="tx1">
                          <a:lumMod val="75000"/>
                        </a:schemeClr>
                      </a:solidFill>
                      <a:prstDash val="solid"/>
                      <a:round/>
                      <a:headEnd type="none" w="med" len="med"/>
                      <a:tailEnd type="none" w="med" len="med"/>
                    </a:lnT>
                    <a:lnB w="3175" cap="flat" cmpd="sng" algn="ctr">
                      <a:solidFill>
                        <a:schemeClr val="tx1">
                          <a:lumMod val="75000"/>
                        </a:schemeClr>
                      </a:solidFill>
                      <a:prstDash val="solid"/>
                      <a:round/>
                      <a:headEnd type="none" w="med" len="med"/>
                      <a:tailEnd type="none" w="med" len="med"/>
                    </a:lnB>
                    <a:noFill/>
                  </a:tcPr>
                </a:tc>
                <a:tc>
                  <a:txBody>
                    <a:bodyPr/>
                    <a:lstStyle/>
                    <a:p>
                      <a:pPr algn="ctr"/>
                      <a:endParaRPr kumimoji="1" lang="ja-JP" altLang="en-US" sz="1500" b="0" dirty="0">
                        <a:solidFill>
                          <a:schemeClr val="tx1">
                            <a:lumMod val="75000"/>
                          </a:schemeClr>
                        </a:solidFill>
                        <a:latin typeface="Meiryo" panose="020B0604030504040204" pitchFamily="34" charset="-128"/>
                        <a:ea typeface="Meiryo" panose="020B0604030504040204" pitchFamily="34" charset="-128"/>
                      </a:endParaRPr>
                    </a:p>
                  </a:txBody>
                  <a:tcPr marL="24000" marR="24000" marT="24000" marB="24000" anchor="ctr">
                    <a:lnT w="3175" cap="flat" cmpd="sng" algn="ctr">
                      <a:solidFill>
                        <a:schemeClr val="tx1">
                          <a:lumMod val="75000"/>
                        </a:schemeClr>
                      </a:solidFill>
                      <a:prstDash val="solid"/>
                      <a:round/>
                      <a:headEnd type="none" w="med" len="med"/>
                      <a:tailEnd type="none" w="med" len="med"/>
                    </a:lnT>
                    <a:lnB w="3175" cap="flat" cmpd="sng" algn="ctr">
                      <a:solidFill>
                        <a:schemeClr val="tx1">
                          <a:lumMod val="75000"/>
                        </a:schemeClr>
                      </a:solidFill>
                      <a:prstDash val="solid"/>
                      <a:round/>
                      <a:headEnd type="none" w="med" len="med"/>
                      <a:tailEnd type="none" w="med" len="med"/>
                    </a:lnB>
                    <a:noFill/>
                  </a:tcPr>
                </a:tc>
                <a:tc>
                  <a:txBody>
                    <a:bodyPr/>
                    <a:lstStyle/>
                    <a:p>
                      <a:pPr algn="ctr"/>
                      <a:endParaRPr kumimoji="1" lang="ja-JP" altLang="en-US" sz="1500" b="0" dirty="0">
                        <a:solidFill>
                          <a:schemeClr val="tx1">
                            <a:lumMod val="75000"/>
                          </a:schemeClr>
                        </a:solidFill>
                        <a:latin typeface="Meiryo" panose="020B0604030504040204" pitchFamily="34" charset="-128"/>
                        <a:ea typeface="Meiryo" panose="020B0604030504040204" pitchFamily="34" charset="-128"/>
                      </a:endParaRPr>
                    </a:p>
                  </a:txBody>
                  <a:tcPr marL="24000" marR="24000" marT="24000" marB="24000" anchor="ctr">
                    <a:lnT w="3175" cap="flat" cmpd="sng" algn="ctr">
                      <a:solidFill>
                        <a:schemeClr val="tx1">
                          <a:lumMod val="75000"/>
                        </a:schemeClr>
                      </a:solidFill>
                      <a:prstDash val="solid"/>
                      <a:round/>
                      <a:headEnd type="none" w="med" len="med"/>
                      <a:tailEnd type="none" w="med" len="med"/>
                    </a:lnT>
                    <a:lnB w="3175" cap="flat" cmpd="sng" algn="ctr">
                      <a:solidFill>
                        <a:schemeClr val="tx1">
                          <a:lumMod val="75000"/>
                        </a:schemeClr>
                      </a:solidFill>
                      <a:prstDash val="solid"/>
                      <a:round/>
                      <a:headEnd type="none" w="med" len="med"/>
                      <a:tailEnd type="none" w="med" len="med"/>
                    </a:lnB>
                    <a:no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1500" b="0">
                          <a:solidFill>
                            <a:schemeClr val="tx1">
                              <a:lumMod val="75000"/>
                            </a:schemeClr>
                          </a:solidFill>
                          <a:latin typeface="Meiryo" panose="020B0604030504040204" pitchFamily="34" charset="-128"/>
                          <a:ea typeface="Meiryo" panose="020B0604030504040204" pitchFamily="34" charset="-128"/>
                        </a:rPr>
                        <a:t>○</a:t>
                      </a:r>
                    </a:p>
                    <a:p>
                      <a:pPr algn="ctr"/>
                      <a:r>
                        <a:rPr lang="en-US" sz="1200" dirty="0">
                          <a:latin typeface="Meiryo" panose="020B0604030504040204" pitchFamily="34" charset="-128"/>
                          <a:ea typeface="Meiryo" panose="020B0604030504040204" pitchFamily="34" charset="-128"/>
                        </a:rPr>
                        <a:t>(</a:t>
                      </a:r>
                      <a:r>
                        <a:rPr lang="en-US" sz="1200" dirty="0" err="1">
                          <a:latin typeface="Meiryo" panose="020B0604030504040204" pitchFamily="34" charset="-128"/>
                          <a:ea typeface="Meiryo" panose="020B0604030504040204" pitchFamily="34" charset="-128"/>
                        </a:rPr>
                        <a:t>IR情報など</a:t>
                      </a:r>
                      <a:r>
                        <a:rPr lang="en-US" sz="1200" dirty="0">
                          <a:latin typeface="Meiryo" panose="020B0604030504040204" pitchFamily="34" charset="-128"/>
                          <a:ea typeface="Meiryo" panose="020B0604030504040204" pitchFamily="34" charset="-128"/>
                        </a:rPr>
                        <a:t>)</a:t>
                      </a:r>
                      <a:endParaRPr lang="en-US" sz="1300" dirty="0">
                        <a:latin typeface="Meiryo" panose="020B0604030504040204" pitchFamily="34" charset="-128"/>
                        <a:ea typeface="Meiryo" panose="020B0604030504040204" pitchFamily="34" charset="-128"/>
                      </a:endParaRPr>
                    </a:p>
                  </a:txBody>
                  <a:tcPr marL="24000" marR="24000" marT="24000" marB="24000" anchor="ctr">
                    <a:lnT w="3175" cap="flat" cmpd="sng" algn="ctr">
                      <a:solidFill>
                        <a:schemeClr val="tx1">
                          <a:lumMod val="75000"/>
                        </a:schemeClr>
                      </a:solidFill>
                      <a:prstDash val="solid"/>
                      <a:round/>
                      <a:headEnd type="none" w="med" len="med"/>
                      <a:tailEnd type="none" w="med" len="med"/>
                    </a:lnT>
                    <a:lnB w="3175" cap="flat" cmpd="sng" algn="ctr">
                      <a:solidFill>
                        <a:schemeClr val="tx1">
                          <a:lumMod val="75000"/>
                        </a:schemeClr>
                      </a:solidFill>
                      <a:prstDash val="solid"/>
                      <a:round/>
                      <a:headEnd type="none" w="med" len="med"/>
                      <a:tailEnd type="none" w="med" len="med"/>
                    </a:lnB>
                    <a:noFill/>
                  </a:tcPr>
                </a:tc>
                <a:tc>
                  <a:txBody>
                    <a:bodyPr/>
                    <a:lstStyle/>
                    <a:p>
                      <a:pPr algn="ctr"/>
                      <a:endParaRPr lang="en-JP" sz="1500">
                        <a:latin typeface="Meiryo" panose="020B0604030504040204" pitchFamily="34" charset="-128"/>
                        <a:ea typeface="Meiryo" panose="020B0604030504040204" pitchFamily="34" charset="-128"/>
                      </a:endParaRPr>
                    </a:p>
                  </a:txBody>
                  <a:tcPr marL="24000" marR="24000" marT="24000" marB="24000" anchor="ctr">
                    <a:lnT w="3175" cap="flat" cmpd="sng" algn="ctr">
                      <a:solidFill>
                        <a:schemeClr val="tx1">
                          <a:lumMod val="75000"/>
                        </a:schemeClr>
                      </a:solidFill>
                      <a:prstDash val="solid"/>
                      <a:round/>
                      <a:headEnd type="none" w="med" len="med"/>
                      <a:tailEnd type="none" w="med" len="med"/>
                    </a:lnT>
                    <a:lnB w="3175" cap="flat" cmpd="sng" algn="ctr">
                      <a:solidFill>
                        <a:schemeClr val="tx1">
                          <a:lumMod val="75000"/>
                        </a:schemeClr>
                      </a:solidFill>
                      <a:prstDash val="solid"/>
                      <a:round/>
                      <a:headEnd type="none" w="med" len="med"/>
                      <a:tailEnd type="none" w="med" len="med"/>
                    </a:lnB>
                    <a:noFill/>
                  </a:tcPr>
                </a:tc>
                <a:tc>
                  <a:txBody>
                    <a:bodyPr/>
                    <a:lstStyle/>
                    <a:p>
                      <a:pPr algn="ctr"/>
                      <a:endParaRPr lang="en-JP" sz="1500">
                        <a:latin typeface="Meiryo" panose="020B0604030504040204" pitchFamily="34" charset="-128"/>
                        <a:ea typeface="Meiryo" panose="020B0604030504040204" pitchFamily="34" charset="-128"/>
                      </a:endParaRPr>
                    </a:p>
                  </a:txBody>
                  <a:tcPr marL="24000" marR="24000" marT="24000" marB="24000" anchor="ctr">
                    <a:lnT w="3175" cap="flat" cmpd="sng" algn="ctr">
                      <a:solidFill>
                        <a:schemeClr val="tx1">
                          <a:lumMod val="75000"/>
                        </a:schemeClr>
                      </a:solidFill>
                      <a:prstDash val="solid"/>
                      <a:round/>
                      <a:headEnd type="none" w="med" len="med"/>
                      <a:tailEnd type="none" w="med" len="med"/>
                    </a:lnT>
                    <a:lnB w="3175" cap="flat" cmpd="sng" algn="ctr">
                      <a:solidFill>
                        <a:schemeClr val="tx1">
                          <a:lumMod val="75000"/>
                        </a:schemeClr>
                      </a:solidFill>
                      <a:prstDash val="solid"/>
                      <a:round/>
                      <a:headEnd type="none" w="med" len="med"/>
                      <a:tailEnd type="none" w="med" len="med"/>
                    </a:lnB>
                    <a:noFill/>
                  </a:tcPr>
                </a:tc>
                <a:tc>
                  <a:txBody>
                    <a:bodyPr/>
                    <a:lstStyle/>
                    <a:p>
                      <a:pPr algn="ctr"/>
                      <a:endParaRPr kumimoji="1" lang="ja-JP" altLang="en-US" sz="1500" b="0" dirty="0">
                        <a:solidFill>
                          <a:schemeClr val="tx1">
                            <a:lumMod val="75000"/>
                          </a:schemeClr>
                        </a:solidFill>
                        <a:latin typeface="Meiryo" panose="020B0604030504040204" pitchFamily="34" charset="-128"/>
                        <a:ea typeface="Meiryo" panose="020B0604030504040204" pitchFamily="34" charset="-128"/>
                      </a:endParaRPr>
                    </a:p>
                  </a:txBody>
                  <a:tcPr marL="24000" marR="24000" marT="24000" marB="24000" anchor="ctr">
                    <a:lnT w="3175" cap="flat" cmpd="sng" algn="ctr">
                      <a:solidFill>
                        <a:schemeClr val="tx1">
                          <a:lumMod val="75000"/>
                        </a:schemeClr>
                      </a:solidFill>
                      <a:prstDash val="solid"/>
                      <a:round/>
                      <a:headEnd type="none" w="med" len="med"/>
                      <a:tailEnd type="none" w="med" len="med"/>
                    </a:lnT>
                    <a:lnB w="3175" cap="flat" cmpd="sng" algn="ctr">
                      <a:solidFill>
                        <a:schemeClr val="tx1">
                          <a:lumMod val="75000"/>
                        </a:schemeClr>
                      </a:solidFill>
                      <a:prstDash val="solid"/>
                      <a:round/>
                      <a:headEnd type="none" w="med" len="med"/>
                      <a:tailEnd type="none" w="med" len="med"/>
                    </a:lnB>
                    <a:noFill/>
                  </a:tcPr>
                </a:tc>
                <a:tc>
                  <a:txBody>
                    <a:bodyPr/>
                    <a:lstStyle/>
                    <a:p>
                      <a:pPr algn="ctr"/>
                      <a:endParaRPr kumimoji="1" lang="ja-JP" altLang="en-US" sz="1500" b="0" dirty="0">
                        <a:solidFill>
                          <a:schemeClr val="tx1">
                            <a:lumMod val="75000"/>
                          </a:schemeClr>
                        </a:solidFill>
                        <a:latin typeface="Meiryo" panose="020B0604030504040204" pitchFamily="34" charset="-128"/>
                        <a:ea typeface="Meiryo" panose="020B0604030504040204" pitchFamily="34" charset="-128"/>
                      </a:endParaRPr>
                    </a:p>
                  </a:txBody>
                  <a:tcPr marL="24000" marR="24000" marT="24000" marB="24000" anchor="ctr">
                    <a:lnT w="3175" cap="flat" cmpd="sng" algn="ctr">
                      <a:solidFill>
                        <a:schemeClr val="tx1">
                          <a:lumMod val="75000"/>
                        </a:schemeClr>
                      </a:solidFill>
                      <a:prstDash val="solid"/>
                      <a:round/>
                      <a:headEnd type="none" w="med" len="med"/>
                      <a:tailEnd type="none" w="med" len="med"/>
                    </a:lnT>
                    <a:lnB w="3175" cap="flat" cmpd="sng" algn="ctr">
                      <a:solidFill>
                        <a:schemeClr val="tx1">
                          <a:lumMod val="75000"/>
                        </a:schemeClr>
                      </a:solidFill>
                      <a:prstDash val="solid"/>
                      <a:round/>
                      <a:headEnd type="none" w="med" len="med"/>
                      <a:tailEnd type="none" w="med" len="med"/>
                    </a:lnB>
                    <a:noFill/>
                  </a:tcPr>
                </a:tc>
                <a:tc>
                  <a:txBody>
                    <a:bodyPr/>
                    <a:lstStyle/>
                    <a:p>
                      <a:pPr algn="ctr"/>
                      <a:endParaRPr kumimoji="1" lang="ja-JP" altLang="en-US" sz="1500" b="0" dirty="0">
                        <a:solidFill>
                          <a:schemeClr val="tx1">
                            <a:lumMod val="75000"/>
                          </a:schemeClr>
                        </a:solidFill>
                        <a:latin typeface="Meiryo" panose="020B0604030504040204" pitchFamily="34" charset="-128"/>
                        <a:ea typeface="Meiryo" panose="020B0604030504040204" pitchFamily="34" charset="-128"/>
                      </a:endParaRPr>
                    </a:p>
                  </a:txBody>
                  <a:tcPr marL="24000" marR="24000" marT="24000" marB="24000" anchor="ctr">
                    <a:lnT w="3175" cap="flat" cmpd="sng" algn="ctr">
                      <a:solidFill>
                        <a:schemeClr val="tx1">
                          <a:lumMod val="75000"/>
                        </a:schemeClr>
                      </a:solidFill>
                      <a:prstDash val="solid"/>
                      <a:round/>
                      <a:headEnd type="none" w="med" len="med"/>
                      <a:tailEnd type="none" w="med" len="med"/>
                    </a:lnT>
                    <a:lnB w="3175" cap="flat" cmpd="sng" algn="ctr">
                      <a:solidFill>
                        <a:schemeClr val="tx1">
                          <a:lumMod val="75000"/>
                        </a:schemeClr>
                      </a:solidFill>
                      <a:prstDash val="solid"/>
                      <a:round/>
                      <a:headEnd type="none" w="med" len="med"/>
                      <a:tailEnd type="none" w="med" len="med"/>
                    </a:lnB>
                    <a:noFill/>
                  </a:tcPr>
                </a:tc>
                <a:tc>
                  <a:txBody>
                    <a:bodyPr/>
                    <a:lstStyle/>
                    <a:p>
                      <a:pPr algn="ctr"/>
                      <a:endParaRPr kumimoji="1" lang="ja-JP" altLang="en-US" sz="1500" b="0" dirty="0">
                        <a:solidFill>
                          <a:schemeClr val="tx1">
                            <a:lumMod val="75000"/>
                          </a:schemeClr>
                        </a:solidFill>
                        <a:latin typeface="Meiryo" panose="020B0604030504040204" pitchFamily="34" charset="-128"/>
                        <a:ea typeface="Meiryo" panose="020B0604030504040204" pitchFamily="34" charset="-128"/>
                      </a:endParaRPr>
                    </a:p>
                  </a:txBody>
                  <a:tcPr marL="24000" marR="24000" marT="24000" marB="24000" anchor="ctr">
                    <a:lnT w="3175" cap="flat" cmpd="sng" algn="ctr">
                      <a:solidFill>
                        <a:schemeClr val="tx1">
                          <a:lumMod val="75000"/>
                        </a:schemeClr>
                      </a:solidFill>
                      <a:prstDash val="solid"/>
                      <a:round/>
                      <a:headEnd type="none" w="med" len="med"/>
                      <a:tailEnd type="none" w="med" len="med"/>
                    </a:lnT>
                    <a:lnB w="3175" cap="flat" cmpd="sng" algn="ctr">
                      <a:solidFill>
                        <a:schemeClr val="tx1">
                          <a:lumMod val="75000"/>
                        </a:schemeClr>
                      </a:solidFill>
                      <a:prstDash val="solid"/>
                      <a:round/>
                      <a:headEnd type="none" w="med" len="med"/>
                      <a:tailEnd type="none" w="med" len="med"/>
                    </a:lnB>
                    <a:noFill/>
                  </a:tcPr>
                </a:tc>
                <a:extLst>
                  <a:ext uri="{0D108BD9-81ED-4DB2-BD59-A6C34878D82A}">
                    <a16:rowId xmlns:a16="http://schemas.microsoft.com/office/drawing/2014/main" val="948783021"/>
                  </a:ext>
                </a:extLst>
              </a:tr>
            </a:tbl>
          </a:graphicData>
        </a:graphic>
      </p:graphicFrame>
      <p:sp>
        <p:nvSpPr>
          <p:cNvPr id="4" name="テキスト ボックス 3">
            <a:extLst>
              <a:ext uri="{FF2B5EF4-FFF2-40B4-BE49-F238E27FC236}">
                <a16:creationId xmlns:a16="http://schemas.microsoft.com/office/drawing/2014/main" id="{B5C4284E-BB4E-48D0-F817-E7630D3E7B6B}"/>
              </a:ext>
            </a:extLst>
          </p:cNvPr>
          <p:cNvSpPr txBox="1"/>
          <p:nvPr/>
        </p:nvSpPr>
        <p:spPr>
          <a:xfrm>
            <a:off x="475250" y="972343"/>
            <a:ext cx="11451707"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a:ln>
                  <a:noFill/>
                </a:ln>
                <a:solidFill>
                  <a:srgbClr val="161E2C">
                    <a:lumMod val="50000"/>
                  </a:srgbClr>
                </a:solidFill>
                <a:effectLst/>
                <a:uLnTx/>
                <a:uFillTx/>
                <a:latin typeface="Meiryo" panose="020B0604030504040204" pitchFamily="34" charset="-128"/>
                <a:ea typeface="Meiryo" panose="020B0604030504040204" pitchFamily="34" charset="-128"/>
                <a:cs typeface="+mn-cs"/>
              </a:rPr>
              <a:t>お客様の既存ポリシー等を踏まえ、データの重要度（≒管理レベル：高・中・低など）とシステムで取り扱うデータとをマッピングする。</a:t>
            </a:r>
            <a:endParaRPr kumimoji="1" lang="ja-JP" altLang="en-US" sz="14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endParaRPr>
          </a:p>
        </p:txBody>
      </p:sp>
      <p:sp>
        <p:nvSpPr>
          <p:cNvPr id="2" name="テキスト ボックス 1">
            <a:extLst>
              <a:ext uri="{FF2B5EF4-FFF2-40B4-BE49-F238E27FC236}">
                <a16:creationId xmlns:a16="http://schemas.microsoft.com/office/drawing/2014/main" id="{50037604-9F2F-1283-6CCA-31E6F54363BB}"/>
              </a:ext>
            </a:extLst>
          </p:cNvPr>
          <p:cNvSpPr txBox="1"/>
          <p:nvPr/>
        </p:nvSpPr>
        <p:spPr>
          <a:xfrm>
            <a:off x="10607211" y="0"/>
            <a:ext cx="1584789" cy="369332"/>
          </a:xfrm>
          <a:prstGeom prst="rect">
            <a:avLst/>
          </a:prstGeom>
          <a:no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800" b="0" i="0" u="none" strike="noStrike" kern="1200" cap="none" spc="0" normalizeH="0" baseline="0" noProof="0" dirty="0">
                <a:ln>
                  <a:noFill/>
                </a:ln>
                <a:solidFill>
                  <a:srgbClr val="FFFFFF">
                    <a:lumMod val="50000"/>
                  </a:srgbClr>
                </a:solidFill>
                <a:effectLst/>
                <a:uLnTx/>
                <a:uFillTx/>
                <a:latin typeface="Meiryo" panose="020B0604030504040204" pitchFamily="34" charset="-128"/>
                <a:ea typeface="Meiryo" panose="020B0604030504040204" pitchFamily="34" charset="-128"/>
                <a:cs typeface="+mn-cs"/>
              </a:rPr>
              <a:t>SEC07-BP01</a:t>
            </a:r>
            <a:endParaRPr kumimoji="0" lang="ja-JP" altLang="en-US" sz="1800" b="0" i="0" u="none" strike="noStrike" kern="1200" cap="none" spc="0" normalizeH="0" baseline="0" noProof="0">
              <a:ln>
                <a:noFill/>
              </a:ln>
              <a:solidFill>
                <a:srgbClr val="FFFFFF">
                  <a:lumMod val="50000"/>
                </a:srgbClr>
              </a:solidFill>
              <a:effectLst/>
              <a:uLnTx/>
              <a:uFillTx/>
              <a:latin typeface="Meiryo" panose="020B0604030504040204" pitchFamily="34" charset="-128"/>
              <a:ea typeface="Meiryo" panose="020B0604030504040204" pitchFamily="34" charset="-128"/>
              <a:cs typeface="+mn-cs"/>
            </a:endParaRPr>
          </a:p>
        </p:txBody>
      </p:sp>
    </p:spTree>
    <p:extLst>
      <p:ext uri="{BB962C8B-B14F-4D97-AF65-F5344CB8AC3E}">
        <p14:creationId xmlns:p14="http://schemas.microsoft.com/office/powerpoint/2010/main" val="119308948"/>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34C04E83-C0AB-4690-AC48-5B154BFDB5F9}"/>
              </a:ext>
            </a:extLst>
          </p:cNvPr>
          <p:cNvSpPr txBox="1">
            <a:spLocks/>
          </p:cNvSpPr>
          <p:nvPr/>
        </p:nvSpPr>
        <p:spPr>
          <a:xfrm>
            <a:off x="5148473" y="1152698"/>
            <a:ext cx="6657791" cy="623147"/>
          </a:xfrm>
          <a:prstGeom prst="rect">
            <a:avLst/>
          </a:prstGeom>
          <a:noFill/>
        </p:spPr>
        <p:txBody>
          <a:bodyPr wrap="square" lIns="48000" tIns="48000" rIns="48000" bIns="48000" anchor="ctr" anchorCtr="0">
            <a:noAutofit/>
          </a:bodyPr>
          <a:lstStyle>
            <a:lvl1pPr algn="l" defTabSz="457200" rtl="0" eaLnBrk="1" latinLnBrk="0" hangingPunct="1">
              <a:spcBef>
                <a:spcPct val="0"/>
              </a:spcBef>
              <a:buNone/>
              <a:defRPr sz="2800" b="0" i="0" kern="1200">
                <a:solidFill>
                  <a:srgbClr val="0E2735"/>
                </a:solidFill>
                <a:latin typeface="Meiryo" charset="-128"/>
                <a:ea typeface="Meiryo" charset="-128"/>
                <a:cs typeface="Meiryo" charset="-128"/>
              </a:defRPr>
            </a:lvl1pPr>
          </a:lstStyle>
          <a:p>
            <a:pPr marL="0" marR="0" lvl="0" indent="0" algn="ctr" defTabSz="380985" rtl="0" eaLnBrk="1" fontAlgn="auto" latinLnBrk="0" hangingPunct="1">
              <a:lnSpc>
                <a:spcPct val="100000"/>
              </a:lnSpc>
              <a:spcBef>
                <a:spcPct val="0"/>
              </a:spcBef>
              <a:spcAft>
                <a:spcPts val="0"/>
              </a:spcAft>
              <a:buClrTx/>
              <a:buSzTx/>
              <a:buFontTx/>
              <a:buNone/>
              <a:tabLst/>
              <a:defRPr/>
            </a:pPr>
            <a:r>
              <a:rPr kumimoji="0" lang="ja-JP" altLang="en-US" sz="2333" b="1"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rPr>
              <a:t>情報重要度定義とシステム配置先の例</a:t>
            </a:r>
            <a:endParaRPr kumimoji="0" lang="en-US" altLang="ja-JP" sz="2333" b="1"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endParaRPr>
          </a:p>
        </p:txBody>
      </p:sp>
      <p:sp>
        <p:nvSpPr>
          <p:cNvPr id="15" name="正方形/長方形 14">
            <a:extLst>
              <a:ext uri="{FF2B5EF4-FFF2-40B4-BE49-F238E27FC236}">
                <a16:creationId xmlns:a16="http://schemas.microsoft.com/office/drawing/2014/main" id="{97A42C17-048C-4B73-BB79-6C902B819CE5}"/>
              </a:ext>
            </a:extLst>
          </p:cNvPr>
          <p:cNvSpPr/>
          <p:nvPr/>
        </p:nvSpPr>
        <p:spPr>
          <a:xfrm>
            <a:off x="282039" y="1837387"/>
            <a:ext cx="4720658" cy="1531362"/>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48000" tIns="48000" rIns="48000" bIns="48000" rtlCol="0" anchor="t" anchorCtr="0"/>
          <a:lstStyle/>
          <a:p>
            <a:pPr marL="119995" marR="0" lvl="0" indent="-119995" algn="l" defTabSz="609576" rtl="0" eaLnBrk="1" fontAlgn="auto" latinLnBrk="0" hangingPunct="1">
              <a:lnSpc>
                <a:spcPct val="100000"/>
              </a:lnSpc>
              <a:spcBef>
                <a:spcPts val="400"/>
              </a:spcBef>
              <a:spcAft>
                <a:spcPts val="0"/>
              </a:spcAft>
              <a:buClrTx/>
              <a:buSzTx/>
              <a:buFont typeface="Arial" panose="020B0604020202020204" pitchFamily="34" charset="0"/>
              <a:buChar char="•"/>
              <a:tabLst/>
              <a:defRPr/>
            </a:pPr>
            <a:r>
              <a:rPr kumimoji="1" lang="ja-JP" altLang="en-US" sz="2000" b="1"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eiryo" charset="-128"/>
              </a:rPr>
              <a:t>システム配置にあたりデータ</a:t>
            </a:r>
            <a:br>
              <a:rPr kumimoji="1" lang="en-US" altLang="ja-JP" sz="2000" b="1"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eiryo" charset="-128"/>
              </a:rPr>
            </a:br>
            <a:r>
              <a:rPr kumimoji="1" lang="ja-JP" altLang="en-US" sz="2000" b="1"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eiryo" charset="-128"/>
              </a:rPr>
              <a:t>重要性を定義</a:t>
            </a:r>
            <a:endParaRPr kumimoji="1" lang="en-US" altLang="ja-JP" sz="1167"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eiryo" charset="-128"/>
            </a:endParaRPr>
          </a:p>
          <a:p>
            <a:pPr marL="311988" marR="0" lvl="0" indent="-215991" algn="l" defTabSz="609576" rtl="0" eaLnBrk="1" fontAlgn="auto" latinLnBrk="0" hangingPunct="1">
              <a:lnSpc>
                <a:spcPct val="100000"/>
              </a:lnSpc>
              <a:spcBef>
                <a:spcPts val="267"/>
              </a:spcBef>
              <a:spcAft>
                <a:spcPts val="0"/>
              </a:spcAft>
              <a:buClrTx/>
              <a:buSzTx/>
              <a:buFont typeface="Wingdings" panose="05000000000000000000" pitchFamily="2" charset="2"/>
              <a:buChar char="Ø"/>
              <a:tabLst/>
              <a:defRPr/>
            </a:pPr>
            <a:r>
              <a:rPr kumimoji="1" lang="ja-JP" altLang="en-US" sz="1667"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eiryo" charset="-128"/>
              </a:rPr>
              <a:t>個人情報を含むデータを扱うシステム</a:t>
            </a:r>
            <a:endParaRPr kumimoji="1" lang="en-US" altLang="ja-JP" sz="1667"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eiryo" charset="-128"/>
            </a:endParaRPr>
          </a:p>
          <a:p>
            <a:pPr marL="311988" marR="0" lvl="0" indent="-215991" algn="l" defTabSz="609576" rtl="0" eaLnBrk="1" fontAlgn="auto" latinLnBrk="0" hangingPunct="1">
              <a:lnSpc>
                <a:spcPct val="100000"/>
              </a:lnSpc>
              <a:spcBef>
                <a:spcPts val="267"/>
              </a:spcBef>
              <a:spcAft>
                <a:spcPts val="0"/>
              </a:spcAft>
              <a:buClrTx/>
              <a:buSzTx/>
              <a:buFont typeface="Wingdings" panose="05000000000000000000" pitchFamily="2" charset="2"/>
              <a:buChar char="Ø"/>
              <a:tabLst/>
              <a:defRPr/>
            </a:pPr>
            <a:r>
              <a:rPr kumimoji="1" lang="ja-JP" altLang="en-US" sz="1667"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eiryo" charset="-128"/>
              </a:rPr>
              <a:t>社外秘データは要判断</a:t>
            </a:r>
            <a:endParaRPr kumimoji="1" lang="en-US" altLang="ja-JP" sz="1667"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eiryo" charset="-128"/>
            </a:endParaRPr>
          </a:p>
        </p:txBody>
      </p:sp>
      <p:cxnSp>
        <p:nvCxnSpPr>
          <p:cNvPr id="21" name="直線コネクタ 20">
            <a:extLst>
              <a:ext uri="{FF2B5EF4-FFF2-40B4-BE49-F238E27FC236}">
                <a16:creationId xmlns:a16="http://schemas.microsoft.com/office/drawing/2014/main" id="{0829A267-B852-49FB-9843-5D699E3FAEA0}"/>
              </a:ext>
            </a:extLst>
          </p:cNvPr>
          <p:cNvCxnSpPr>
            <a:cxnSpLocks/>
          </p:cNvCxnSpPr>
          <p:nvPr/>
        </p:nvCxnSpPr>
        <p:spPr>
          <a:xfrm>
            <a:off x="5149397" y="1775845"/>
            <a:ext cx="6656868" cy="0"/>
          </a:xfrm>
          <a:prstGeom prst="line">
            <a:avLst/>
          </a:prstGeom>
          <a:ln w="28575">
            <a:solidFill>
              <a:schemeClr val="tx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36" name="Title 1">
            <a:extLst>
              <a:ext uri="{FF2B5EF4-FFF2-40B4-BE49-F238E27FC236}">
                <a16:creationId xmlns:a16="http://schemas.microsoft.com/office/drawing/2014/main" id="{668A84B5-D9FB-442B-AE69-C37A948FD7C2}"/>
              </a:ext>
            </a:extLst>
          </p:cNvPr>
          <p:cNvSpPr txBox="1">
            <a:spLocks/>
          </p:cNvSpPr>
          <p:nvPr/>
        </p:nvSpPr>
        <p:spPr>
          <a:xfrm>
            <a:off x="282039" y="1152698"/>
            <a:ext cx="4720658" cy="623147"/>
          </a:xfrm>
          <a:prstGeom prst="rect">
            <a:avLst/>
          </a:prstGeom>
          <a:solidFill>
            <a:schemeClr val="tx1">
              <a:lumMod val="75000"/>
            </a:schemeClr>
          </a:solidFill>
        </p:spPr>
        <p:txBody>
          <a:bodyPr wrap="square" lIns="48000" tIns="48000" rIns="48000" bIns="48000" anchor="ctr" anchorCtr="0">
            <a:noAutofit/>
          </a:bodyPr>
          <a:lstStyle>
            <a:lvl1pPr algn="l" defTabSz="457200" rtl="0" eaLnBrk="1" latinLnBrk="0" hangingPunct="1">
              <a:spcBef>
                <a:spcPct val="0"/>
              </a:spcBef>
              <a:buNone/>
              <a:defRPr sz="2800" b="0" i="0" kern="1200">
                <a:solidFill>
                  <a:srgbClr val="0E2735"/>
                </a:solidFill>
                <a:latin typeface="Meiryo" charset="-128"/>
                <a:ea typeface="Meiryo" charset="-128"/>
                <a:cs typeface="Meiryo" charset="-128"/>
              </a:defRPr>
            </a:lvl1pPr>
          </a:lstStyle>
          <a:p>
            <a:pPr marL="0" marR="0" lvl="0" indent="0" algn="ctr" defTabSz="380985" rtl="0" eaLnBrk="1" fontAlgn="auto" latinLnBrk="0" hangingPunct="1">
              <a:lnSpc>
                <a:spcPct val="100000"/>
              </a:lnSpc>
              <a:spcBef>
                <a:spcPct val="0"/>
              </a:spcBef>
              <a:spcAft>
                <a:spcPts val="0"/>
              </a:spcAft>
              <a:buClrTx/>
              <a:buSzTx/>
              <a:buFontTx/>
              <a:buNone/>
              <a:tabLst/>
              <a:defRPr/>
            </a:pPr>
            <a:r>
              <a:rPr kumimoji="0" lang="ja-JP" altLang="en-US" sz="2333" b="0" i="0" u="none" strike="noStrike" kern="1200" cap="none" spc="0" normalizeH="0" baseline="0" noProof="0">
                <a:ln>
                  <a:noFill/>
                </a:ln>
                <a:gradFill>
                  <a:gsLst>
                    <a:gs pos="0">
                      <a:srgbClr val="FFFFFF"/>
                    </a:gs>
                    <a:gs pos="100000">
                      <a:srgbClr val="FFFFFF"/>
                    </a:gs>
                  </a:gsLst>
                  <a:lin ang="5400000" scaled="1"/>
                </a:gradFill>
                <a:effectLst/>
                <a:uLnTx/>
                <a:uFillTx/>
                <a:latin typeface="Meiryo" panose="020B0604030504040204" pitchFamily="34" charset="-128"/>
                <a:ea typeface="Meiryo" panose="020B0604030504040204" pitchFamily="34" charset="-128"/>
              </a:rPr>
              <a:t>情報重要度の定義</a:t>
            </a:r>
            <a:endParaRPr kumimoji="0" lang="ja-JP" altLang="en-US" sz="2333" b="0" i="0" u="none" strike="noStrike" kern="1200" cap="none" spc="0" normalizeH="0" baseline="0" noProof="0" dirty="0">
              <a:ln>
                <a:noFill/>
              </a:ln>
              <a:gradFill>
                <a:gsLst>
                  <a:gs pos="0">
                    <a:srgbClr val="FFFFFF"/>
                  </a:gs>
                  <a:gs pos="100000">
                    <a:srgbClr val="FFFFFF"/>
                  </a:gs>
                </a:gsLst>
                <a:lin ang="5400000" scaled="1"/>
              </a:gradFill>
              <a:effectLst/>
              <a:uLnTx/>
              <a:uFillTx/>
              <a:latin typeface="Meiryo" panose="020B0604030504040204" pitchFamily="34" charset="-128"/>
              <a:ea typeface="Meiryo" panose="020B0604030504040204" pitchFamily="34" charset="-128"/>
            </a:endParaRPr>
          </a:p>
        </p:txBody>
      </p:sp>
      <p:sp>
        <p:nvSpPr>
          <p:cNvPr id="8" name="正方形/長方形 7">
            <a:extLst>
              <a:ext uri="{FF2B5EF4-FFF2-40B4-BE49-F238E27FC236}">
                <a16:creationId xmlns:a16="http://schemas.microsoft.com/office/drawing/2014/main" id="{7BB1590B-0F16-4417-8DF6-32B67C844A8C}"/>
              </a:ext>
            </a:extLst>
          </p:cNvPr>
          <p:cNvSpPr/>
          <p:nvPr/>
        </p:nvSpPr>
        <p:spPr>
          <a:xfrm>
            <a:off x="6042238" y="3440883"/>
            <a:ext cx="4128811" cy="780116"/>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48000" tIns="48000" rIns="48000" bIns="0" rtlCol="0" anchor="t" anchorCtr="0">
            <a:noAutofit/>
          </a:bodyPr>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1" lang="ja-JP" altLang="en-US" sz="15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機密性の観点から、社内に限って共有される情報であって社外に公表することが許されないもの</a:t>
            </a:r>
          </a:p>
        </p:txBody>
      </p:sp>
      <p:sp>
        <p:nvSpPr>
          <p:cNvPr id="9" name="正方形/長方形 8">
            <a:extLst>
              <a:ext uri="{FF2B5EF4-FFF2-40B4-BE49-F238E27FC236}">
                <a16:creationId xmlns:a16="http://schemas.microsoft.com/office/drawing/2014/main" id="{76707878-4014-470D-950A-B8C2B590B02F}"/>
              </a:ext>
            </a:extLst>
          </p:cNvPr>
          <p:cNvSpPr/>
          <p:nvPr/>
        </p:nvSpPr>
        <p:spPr>
          <a:xfrm>
            <a:off x="6042239" y="4852215"/>
            <a:ext cx="4128809" cy="780116"/>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48000" tIns="48000" rIns="48000" bIns="0" rtlCol="0" anchor="t" anchorCtr="0">
            <a:noAutofit/>
          </a:bodyPr>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1" lang="ja-JP" altLang="en-US" sz="15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上記以外のもの</a:t>
            </a:r>
          </a:p>
        </p:txBody>
      </p:sp>
      <p:sp>
        <p:nvSpPr>
          <p:cNvPr id="10" name="正方形/長方形 9">
            <a:extLst>
              <a:ext uri="{FF2B5EF4-FFF2-40B4-BE49-F238E27FC236}">
                <a16:creationId xmlns:a16="http://schemas.microsoft.com/office/drawing/2014/main" id="{A5AF3972-10FE-4092-9EBD-7D240B2BE918}"/>
              </a:ext>
            </a:extLst>
          </p:cNvPr>
          <p:cNvSpPr/>
          <p:nvPr/>
        </p:nvSpPr>
        <p:spPr>
          <a:xfrm>
            <a:off x="10210802" y="2299346"/>
            <a:ext cx="1609752" cy="799609"/>
          </a:xfrm>
          <a:prstGeom prst="rect">
            <a:avLst/>
          </a:prstGeom>
          <a:solidFill>
            <a:schemeClr val="bg1"/>
          </a:soli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lIns="24000" tIns="24000" rIns="24000" bIns="24000" rtlCol="0" anchor="ct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0" lang="en-US" altLang="ja-JP" sz="1500" b="0" i="0" u="none" strike="noStrike" kern="1200" cap="none" spc="0" normalizeH="0" baseline="0" noProof="0" dirty="0" err="1">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PriS</a:t>
            </a:r>
            <a:r>
              <a:rPr kumimoji="0" lang="ja-JP" altLang="en-US" sz="15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または</a:t>
            </a:r>
            <a:r>
              <a:rPr kumimoji="0" lang="en-US" altLang="ja-JP" sz="1500" b="0" i="0" u="none" strike="noStrike" kern="1200" cap="none" spc="0" normalizeH="0" baseline="0" noProof="0" dirty="0" err="1">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PriH</a:t>
            </a:r>
            <a:r>
              <a:rPr kumimoji="0" lang="ja-JP" altLang="en-US" sz="15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に</a:t>
            </a:r>
            <a:br>
              <a:rPr kumimoji="0" lang="en-US" altLang="ja-JP" sz="15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br>
            <a:r>
              <a:rPr kumimoji="0" lang="ja-JP" altLang="en-US" sz="15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システム配置</a:t>
            </a:r>
          </a:p>
        </p:txBody>
      </p:sp>
      <p:sp>
        <p:nvSpPr>
          <p:cNvPr id="11" name="正方形/長方形 10">
            <a:extLst>
              <a:ext uri="{FF2B5EF4-FFF2-40B4-BE49-F238E27FC236}">
                <a16:creationId xmlns:a16="http://schemas.microsoft.com/office/drawing/2014/main" id="{63147257-FDB6-4113-B540-6D5BC3EFD7B5}"/>
              </a:ext>
            </a:extLst>
          </p:cNvPr>
          <p:cNvSpPr/>
          <p:nvPr/>
        </p:nvSpPr>
        <p:spPr>
          <a:xfrm>
            <a:off x="10210802" y="3710679"/>
            <a:ext cx="1609752" cy="799609"/>
          </a:xfrm>
          <a:prstGeom prst="rect">
            <a:avLst/>
          </a:prstGeom>
          <a:solidFill>
            <a:schemeClr val="bg1"/>
          </a:soli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lIns="24000" tIns="24000" rIns="24000" bIns="24000" rtlCol="0" anchor="ct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0" lang="en-US" altLang="ja-JP" sz="1500" b="0" i="0" u="none" strike="noStrike" kern="1200" cap="none" spc="0" normalizeH="0" baseline="0" noProof="0" dirty="0" err="1">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PriM</a:t>
            </a:r>
            <a:r>
              <a:rPr kumimoji="0" lang="ja-JP" altLang="en-US" sz="15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に</a:t>
            </a:r>
            <a:br>
              <a:rPr kumimoji="0" lang="en-US" altLang="ja-JP" sz="15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br>
            <a:r>
              <a:rPr kumimoji="0" lang="ja-JP" altLang="en-US" sz="15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システム配置</a:t>
            </a:r>
          </a:p>
        </p:txBody>
      </p:sp>
      <p:sp>
        <p:nvSpPr>
          <p:cNvPr id="12" name="正方形/長方形 11">
            <a:extLst>
              <a:ext uri="{FF2B5EF4-FFF2-40B4-BE49-F238E27FC236}">
                <a16:creationId xmlns:a16="http://schemas.microsoft.com/office/drawing/2014/main" id="{02C0B61F-3C6F-4C17-9115-9C81DF18A8B7}"/>
              </a:ext>
            </a:extLst>
          </p:cNvPr>
          <p:cNvSpPr/>
          <p:nvPr/>
        </p:nvSpPr>
        <p:spPr>
          <a:xfrm>
            <a:off x="10210802" y="5122012"/>
            <a:ext cx="1609752" cy="799609"/>
          </a:xfrm>
          <a:prstGeom prst="rect">
            <a:avLst/>
          </a:prstGeom>
          <a:solidFill>
            <a:schemeClr val="bg1"/>
          </a:soli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lIns="24000" tIns="24000" rIns="24000" bIns="24000" rtlCol="0" anchor="ct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0" lang="en-US" altLang="ja-JP" sz="1500" b="0" i="0" u="none" strike="noStrike" kern="1200" cap="none" spc="0" normalizeH="0" baseline="0" noProof="0" dirty="0" err="1">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PriL</a:t>
            </a:r>
            <a:r>
              <a:rPr kumimoji="0" lang="ja-JP" altLang="en-US" sz="15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以下に</a:t>
            </a:r>
            <a:br>
              <a:rPr kumimoji="0" lang="en-US" altLang="ja-JP" sz="15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br>
            <a:r>
              <a:rPr kumimoji="0" lang="ja-JP" altLang="en-US" sz="15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システム配置</a:t>
            </a:r>
          </a:p>
        </p:txBody>
      </p:sp>
      <p:sp>
        <p:nvSpPr>
          <p:cNvPr id="14" name="正方形/長方形 13">
            <a:extLst>
              <a:ext uri="{FF2B5EF4-FFF2-40B4-BE49-F238E27FC236}">
                <a16:creationId xmlns:a16="http://schemas.microsoft.com/office/drawing/2014/main" id="{15924C93-3E57-4B01-9AA8-EB33082DCF7C}"/>
              </a:ext>
            </a:extLst>
          </p:cNvPr>
          <p:cNvSpPr/>
          <p:nvPr/>
        </p:nvSpPr>
        <p:spPr>
          <a:xfrm>
            <a:off x="6042238" y="2029549"/>
            <a:ext cx="4128812" cy="143346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square" lIns="48000" tIns="48000" rIns="48000" bIns="0" rtlCol="0" anchor="t" anchorCtr="0">
            <a:spAutoFit/>
          </a:bodyPr>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0" lang="ja-JP" altLang="en-US" sz="15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機密性の保全が高度に必要な情報であって、</a:t>
            </a:r>
            <a:br>
              <a:rPr kumimoji="0" lang="ja-JP" altLang="en-US" sz="15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br>
            <a:r>
              <a:rPr kumimoji="0" lang="ja-JP" altLang="en-US" sz="15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漏えいなどすると当社及び当社の顧客に重大な不利益を及ぼすおそれのあるもの。</a:t>
            </a:r>
          </a:p>
          <a:p>
            <a:pPr marL="0" marR="0" lvl="0" indent="0" algn="l" defTabSz="609576" rtl="0" eaLnBrk="1" fontAlgn="auto" latinLnBrk="0" hangingPunct="1">
              <a:lnSpc>
                <a:spcPct val="100000"/>
              </a:lnSpc>
              <a:spcBef>
                <a:spcPts val="0"/>
              </a:spcBef>
              <a:spcAft>
                <a:spcPts val="0"/>
              </a:spcAft>
              <a:buClrTx/>
              <a:buSzTx/>
              <a:buFontTx/>
              <a:buNone/>
              <a:tabLst/>
              <a:defRPr/>
            </a:pPr>
            <a:r>
              <a:rPr kumimoji="0" lang="ja-JP" altLang="en-US" sz="15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厳秘情報に次ぐ程度の機密性の保存が必要な情報であって、社外に公表することが許されないもの</a:t>
            </a:r>
          </a:p>
        </p:txBody>
      </p:sp>
      <p:sp>
        <p:nvSpPr>
          <p:cNvPr id="16" name="正方形/長方形 15">
            <a:extLst>
              <a:ext uri="{FF2B5EF4-FFF2-40B4-BE49-F238E27FC236}">
                <a16:creationId xmlns:a16="http://schemas.microsoft.com/office/drawing/2014/main" id="{9F03C440-A2D5-4C90-BA87-AD1882DEEF81}"/>
              </a:ext>
            </a:extLst>
          </p:cNvPr>
          <p:cNvSpPr/>
          <p:nvPr/>
        </p:nvSpPr>
        <p:spPr>
          <a:xfrm>
            <a:off x="5148473" y="4869136"/>
            <a:ext cx="854215" cy="1339200"/>
          </a:xfrm>
          <a:prstGeom prst="rect">
            <a:avLst/>
          </a:prstGeom>
          <a:solidFill>
            <a:srgbClr val="163D51"/>
          </a:solidFill>
          <a:ln>
            <a:noFill/>
          </a:ln>
          <a:effectLst/>
        </p:spPr>
        <p:style>
          <a:lnRef idx="1">
            <a:schemeClr val="accent1"/>
          </a:lnRef>
          <a:fillRef idx="3">
            <a:schemeClr val="accent1"/>
          </a:fillRef>
          <a:effectRef idx="2">
            <a:schemeClr val="accent1"/>
          </a:effectRef>
          <a:fontRef idx="minor">
            <a:schemeClr val="lt1"/>
          </a:fontRef>
        </p:style>
        <p:txBody>
          <a:bodyPr lIns="48000" tIns="48000" rIns="48000" bIns="0" rtlCol="0" anchor="ct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0" lang="en-US" altLang="ja-JP" sz="1667" b="1" i="0" u="none" strike="noStrike" kern="1200" cap="none" spc="0" normalizeH="0" baseline="0" noProof="0" dirty="0">
                <a:ln>
                  <a:noFill/>
                </a:ln>
                <a:gradFill>
                  <a:gsLst>
                    <a:gs pos="0">
                      <a:srgbClr val="FFFFFF"/>
                    </a:gs>
                    <a:gs pos="100000">
                      <a:srgbClr val="FFFFFF"/>
                    </a:gs>
                  </a:gsLst>
                  <a:lin ang="16200000" scaled="0"/>
                </a:gradFill>
                <a:effectLst/>
                <a:uLnTx/>
                <a:uFillTx/>
                <a:latin typeface="Meiryo" panose="020B0604030504040204" pitchFamily="34" charset="-128"/>
                <a:ea typeface="Meiryo" panose="020B0604030504040204" pitchFamily="34" charset="-128"/>
                <a:cs typeface="+mn-cs"/>
              </a:rPr>
              <a:t>L</a:t>
            </a:r>
          </a:p>
          <a:p>
            <a:pPr marL="0" marR="0" lvl="0" indent="0" algn="ctr" defTabSz="609576" rtl="0" eaLnBrk="1" fontAlgn="auto" latinLnBrk="0" hangingPunct="1">
              <a:lnSpc>
                <a:spcPct val="100000"/>
              </a:lnSpc>
              <a:spcBef>
                <a:spcPts val="0"/>
              </a:spcBef>
              <a:spcAft>
                <a:spcPts val="0"/>
              </a:spcAft>
              <a:buClrTx/>
              <a:buSzTx/>
              <a:buFontTx/>
              <a:buNone/>
              <a:tabLst/>
              <a:defRPr/>
            </a:pPr>
            <a:r>
              <a:rPr kumimoji="0" lang="ja-JP" altLang="en-US" sz="1667" b="1" i="0" u="none" strike="noStrike" kern="1200" cap="none" spc="0" normalizeH="0" baseline="0" noProof="0" dirty="0">
                <a:ln>
                  <a:noFill/>
                </a:ln>
                <a:gradFill>
                  <a:gsLst>
                    <a:gs pos="0">
                      <a:srgbClr val="FFFFFF"/>
                    </a:gs>
                    <a:gs pos="100000">
                      <a:srgbClr val="FFFFFF"/>
                    </a:gs>
                  </a:gsLst>
                  <a:lin ang="16200000" scaled="0"/>
                </a:gradFill>
                <a:effectLst/>
                <a:uLnTx/>
                <a:uFillTx/>
                <a:latin typeface="Meiryo" panose="020B0604030504040204" pitchFamily="34" charset="-128"/>
                <a:ea typeface="Meiryo" panose="020B0604030504040204" pitchFamily="34" charset="-128"/>
                <a:cs typeface="+mn-cs"/>
              </a:rPr>
              <a:t>一般</a:t>
            </a:r>
            <a:endParaRPr kumimoji="0" lang="en-US" altLang="ja-JP" sz="1667" b="1" i="0" u="none" strike="noStrike" kern="1200" cap="none" spc="0" normalizeH="0" baseline="0" noProof="0" dirty="0">
              <a:ln>
                <a:noFill/>
              </a:ln>
              <a:gradFill>
                <a:gsLst>
                  <a:gs pos="0">
                    <a:srgbClr val="FFFFFF"/>
                  </a:gs>
                  <a:gs pos="100000">
                    <a:srgbClr val="FFFFFF"/>
                  </a:gs>
                </a:gsLst>
                <a:lin ang="16200000" scaled="0"/>
              </a:gradFill>
              <a:effectLst/>
              <a:uLnTx/>
              <a:uFillTx/>
              <a:latin typeface="Meiryo" panose="020B0604030504040204" pitchFamily="34" charset="-128"/>
              <a:ea typeface="Meiryo" panose="020B0604030504040204" pitchFamily="34" charset="-128"/>
              <a:cs typeface="+mn-cs"/>
            </a:endParaRPr>
          </a:p>
        </p:txBody>
      </p:sp>
      <p:sp>
        <p:nvSpPr>
          <p:cNvPr id="17" name="正方形/長方形 16">
            <a:extLst>
              <a:ext uri="{FF2B5EF4-FFF2-40B4-BE49-F238E27FC236}">
                <a16:creationId xmlns:a16="http://schemas.microsoft.com/office/drawing/2014/main" id="{B294151E-06E1-4295-85B4-89D4CEE7F1C5}"/>
              </a:ext>
            </a:extLst>
          </p:cNvPr>
          <p:cNvSpPr/>
          <p:nvPr/>
        </p:nvSpPr>
        <p:spPr>
          <a:xfrm>
            <a:off x="5145354" y="3440882"/>
            <a:ext cx="854215" cy="1339200"/>
          </a:xfrm>
          <a:prstGeom prst="rect">
            <a:avLst/>
          </a:prstGeom>
          <a:solidFill>
            <a:srgbClr val="163D51"/>
          </a:solidFill>
          <a:ln>
            <a:noFill/>
          </a:ln>
          <a:effectLst/>
        </p:spPr>
        <p:style>
          <a:lnRef idx="1">
            <a:schemeClr val="accent1"/>
          </a:lnRef>
          <a:fillRef idx="3">
            <a:schemeClr val="accent1"/>
          </a:fillRef>
          <a:effectRef idx="2">
            <a:schemeClr val="accent1"/>
          </a:effectRef>
          <a:fontRef idx="minor">
            <a:schemeClr val="lt1"/>
          </a:fontRef>
        </p:style>
        <p:txBody>
          <a:bodyPr lIns="48000" tIns="48000" rIns="48000" bIns="0" rtlCol="0" anchor="ct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0" lang="en-US" altLang="ja-JP" sz="1667" b="1" i="0" u="none" strike="noStrike" kern="1200" cap="none" spc="0" normalizeH="0" baseline="0" noProof="0" dirty="0">
                <a:ln>
                  <a:noFill/>
                </a:ln>
                <a:gradFill>
                  <a:gsLst>
                    <a:gs pos="0">
                      <a:srgbClr val="FFFFFF"/>
                    </a:gs>
                    <a:gs pos="100000">
                      <a:srgbClr val="FFFFFF"/>
                    </a:gs>
                  </a:gsLst>
                  <a:lin ang="16200000" scaled="0"/>
                </a:gradFill>
                <a:effectLst/>
                <a:uLnTx/>
                <a:uFillTx/>
                <a:latin typeface="Meiryo" panose="020B0604030504040204" pitchFamily="34" charset="-128"/>
                <a:ea typeface="Meiryo" panose="020B0604030504040204" pitchFamily="34" charset="-128"/>
                <a:cs typeface="+mn-cs"/>
              </a:rPr>
              <a:t>M</a:t>
            </a:r>
          </a:p>
          <a:p>
            <a:pPr marL="0" marR="0" lvl="0" indent="0" algn="ctr" defTabSz="609576" rtl="0" eaLnBrk="1" fontAlgn="auto" latinLnBrk="0" hangingPunct="1">
              <a:lnSpc>
                <a:spcPct val="100000"/>
              </a:lnSpc>
              <a:spcBef>
                <a:spcPts val="0"/>
              </a:spcBef>
              <a:spcAft>
                <a:spcPts val="0"/>
              </a:spcAft>
              <a:buClrTx/>
              <a:buSzTx/>
              <a:buFontTx/>
              <a:buNone/>
              <a:tabLst/>
              <a:defRPr/>
            </a:pPr>
            <a:r>
              <a:rPr kumimoji="0" lang="ja-JP" altLang="en-US" sz="1667" b="1" i="0" u="none" strike="noStrike" kern="1200" cap="none" spc="0" normalizeH="0" baseline="0" noProof="0" dirty="0">
                <a:ln>
                  <a:noFill/>
                </a:ln>
                <a:gradFill>
                  <a:gsLst>
                    <a:gs pos="0">
                      <a:srgbClr val="FFFFFF"/>
                    </a:gs>
                    <a:gs pos="100000">
                      <a:srgbClr val="FFFFFF"/>
                    </a:gs>
                  </a:gsLst>
                  <a:lin ang="16200000" scaled="0"/>
                </a:gradFill>
                <a:effectLst/>
                <a:uLnTx/>
                <a:uFillTx/>
                <a:latin typeface="Meiryo" panose="020B0604030504040204" pitchFamily="34" charset="-128"/>
                <a:ea typeface="Meiryo" panose="020B0604030504040204" pitchFamily="34" charset="-128"/>
                <a:cs typeface="+mn-cs"/>
              </a:rPr>
              <a:t>社外秘</a:t>
            </a:r>
            <a:endParaRPr kumimoji="0" lang="en-US" altLang="ja-JP" sz="1667" b="1" i="0" u="none" strike="noStrike" kern="1200" cap="none" spc="0" normalizeH="0" baseline="0" noProof="0" dirty="0">
              <a:ln>
                <a:noFill/>
              </a:ln>
              <a:gradFill>
                <a:gsLst>
                  <a:gs pos="0">
                    <a:srgbClr val="FFFFFF"/>
                  </a:gs>
                  <a:gs pos="100000">
                    <a:srgbClr val="FFFFFF"/>
                  </a:gs>
                </a:gsLst>
                <a:lin ang="16200000" scaled="0"/>
              </a:gradFill>
              <a:effectLst/>
              <a:uLnTx/>
              <a:uFillTx/>
              <a:latin typeface="Meiryo" panose="020B0604030504040204" pitchFamily="34" charset="-128"/>
              <a:ea typeface="Meiryo" panose="020B0604030504040204" pitchFamily="34" charset="-128"/>
              <a:cs typeface="+mn-cs"/>
            </a:endParaRPr>
          </a:p>
        </p:txBody>
      </p:sp>
      <p:sp>
        <p:nvSpPr>
          <p:cNvPr id="18" name="正方形/長方形 17">
            <a:extLst>
              <a:ext uri="{FF2B5EF4-FFF2-40B4-BE49-F238E27FC236}">
                <a16:creationId xmlns:a16="http://schemas.microsoft.com/office/drawing/2014/main" id="{A83E5526-C356-4A63-89A7-FCC55841641F}"/>
              </a:ext>
            </a:extLst>
          </p:cNvPr>
          <p:cNvSpPr/>
          <p:nvPr/>
        </p:nvSpPr>
        <p:spPr>
          <a:xfrm>
            <a:off x="5145354" y="2029548"/>
            <a:ext cx="854215" cy="1339200"/>
          </a:xfrm>
          <a:prstGeom prst="rect">
            <a:avLst/>
          </a:prstGeom>
          <a:solidFill>
            <a:srgbClr val="163D51"/>
          </a:solidFill>
          <a:ln>
            <a:noFill/>
          </a:ln>
          <a:effectLst/>
        </p:spPr>
        <p:style>
          <a:lnRef idx="1">
            <a:schemeClr val="accent1"/>
          </a:lnRef>
          <a:fillRef idx="3">
            <a:schemeClr val="accent1"/>
          </a:fillRef>
          <a:effectRef idx="2">
            <a:schemeClr val="accent1"/>
          </a:effectRef>
          <a:fontRef idx="minor">
            <a:schemeClr val="lt1"/>
          </a:fontRef>
        </p:style>
        <p:txBody>
          <a:bodyPr lIns="48000" tIns="48000" rIns="48000" bIns="0" rtlCol="0" anchor="ct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0" lang="en-US" altLang="ja-JP" sz="1667" b="1" i="0" u="none" strike="noStrike" kern="1200" cap="none" spc="0" normalizeH="0" baseline="0" noProof="0" dirty="0">
                <a:ln>
                  <a:noFill/>
                </a:ln>
                <a:gradFill>
                  <a:gsLst>
                    <a:gs pos="0">
                      <a:srgbClr val="FFFFFF"/>
                    </a:gs>
                    <a:gs pos="100000">
                      <a:srgbClr val="FFFFFF"/>
                    </a:gs>
                  </a:gsLst>
                  <a:lin ang="16200000" scaled="0"/>
                </a:gradFill>
                <a:effectLst/>
                <a:uLnTx/>
                <a:uFillTx/>
                <a:latin typeface="Meiryo" panose="020B0604030504040204" pitchFamily="34" charset="-128"/>
                <a:ea typeface="Meiryo" panose="020B0604030504040204" pitchFamily="34" charset="-128"/>
                <a:cs typeface="+mn-cs"/>
              </a:rPr>
              <a:t>H</a:t>
            </a:r>
          </a:p>
          <a:p>
            <a:pPr marL="0" marR="0" lvl="0" indent="0" algn="ctr" defTabSz="609576" rtl="0" eaLnBrk="1" fontAlgn="auto" latinLnBrk="0" hangingPunct="1">
              <a:lnSpc>
                <a:spcPct val="100000"/>
              </a:lnSpc>
              <a:spcBef>
                <a:spcPts val="0"/>
              </a:spcBef>
              <a:spcAft>
                <a:spcPts val="0"/>
              </a:spcAft>
              <a:buClrTx/>
              <a:buSzTx/>
              <a:buFontTx/>
              <a:buNone/>
              <a:tabLst/>
              <a:defRPr/>
            </a:pPr>
            <a:r>
              <a:rPr kumimoji="0" lang="ja-JP" altLang="en-US" sz="1667" b="1" i="0" u="none" strike="noStrike" kern="1200" cap="none" spc="0" normalizeH="0" baseline="0" noProof="0" dirty="0">
                <a:ln>
                  <a:noFill/>
                </a:ln>
                <a:gradFill>
                  <a:gsLst>
                    <a:gs pos="0">
                      <a:srgbClr val="FFFFFF"/>
                    </a:gs>
                    <a:gs pos="100000">
                      <a:srgbClr val="FFFFFF"/>
                    </a:gs>
                  </a:gsLst>
                  <a:lin ang="16200000" scaled="0"/>
                </a:gradFill>
                <a:effectLst/>
                <a:uLnTx/>
                <a:uFillTx/>
                <a:latin typeface="Meiryo" panose="020B0604030504040204" pitchFamily="34" charset="-128"/>
                <a:ea typeface="Meiryo" panose="020B0604030504040204" pitchFamily="34" charset="-128"/>
                <a:cs typeface="+mn-cs"/>
              </a:rPr>
              <a:t>機密</a:t>
            </a:r>
            <a:endParaRPr kumimoji="0" lang="en-US" altLang="ja-JP" sz="1667" b="1" i="0" u="none" strike="noStrike" kern="1200" cap="none" spc="0" normalizeH="0" baseline="0" noProof="0" dirty="0">
              <a:ln>
                <a:noFill/>
              </a:ln>
              <a:gradFill>
                <a:gsLst>
                  <a:gs pos="0">
                    <a:srgbClr val="FFFFFF"/>
                  </a:gs>
                  <a:gs pos="100000">
                    <a:srgbClr val="FFFFFF"/>
                  </a:gs>
                </a:gsLst>
                <a:lin ang="16200000" scaled="0"/>
              </a:gradFill>
              <a:effectLst/>
              <a:uLnTx/>
              <a:uFillTx/>
              <a:latin typeface="Meiryo" panose="020B0604030504040204" pitchFamily="34" charset="-128"/>
              <a:ea typeface="Meiryo" panose="020B0604030504040204" pitchFamily="34" charset="-128"/>
              <a:cs typeface="+mn-cs"/>
            </a:endParaRPr>
          </a:p>
        </p:txBody>
      </p:sp>
      <p:cxnSp>
        <p:nvCxnSpPr>
          <p:cNvPr id="19" name="直線コネクタ 18">
            <a:extLst>
              <a:ext uri="{FF2B5EF4-FFF2-40B4-BE49-F238E27FC236}">
                <a16:creationId xmlns:a16="http://schemas.microsoft.com/office/drawing/2014/main" id="{7F97EF14-8B69-4D16-B4AD-B4AE79508448}"/>
              </a:ext>
            </a:extLst>
          </p:cNvPr>
          <p:cNvCxnSpPr/>
          <p:nvPr/>
        </p:nvCxnSpPr>
        <p:spPr>
          <a:xfrm>
            <a:off x="5139123" y="3404164"/>
            <a:ext cx="6672000" cy="0"/>
          </a:xfrm>
          <a:prstGeom prst="line">
            <a:avLst/>
          </a:prstGeom>
          <a:ln w="1270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7CBF8208-A874-47BA-A98A-64A2495A0780}"/>
              </a:ext>
            </a:extLst>
          </p:cNvPr>
          <p:cNvCxnSpPr/>
          <p:nvPr/>
        </p:nvCxnSpPr>
        <p:spPr>
          <a:xfrm>
            <a:off x="5139123" y="4816148"/>
            <a:ext cx="6672000" cy="0"/>
          </a:xfrm>
          <a:prstGeom prst="line">
            <a:avLst/>
          </a:prstGeom>
          <a:ln w="1270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pic>
        <p:nvPicPr>
          <p:cNvPr id="25" name="Graphic 36">
            <a:extLst>
              <a:ext uri="{FF2B5EF4-FFF2-40B4-BE49-F238E27FC236}">
                <a16:creationId xmlns:a16="http://schemas.microsoft.com/office/drawing/2014/main" id="{796D91AD-FE7F-474C-9B74-DBA642F977B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27605" y="3457489"/>
            <a:ext cx="283372" cy="283372"/>
          </a:xfrm>
          <a:prstGeom prst="rect">
            <a:avLst/>
          </a:prstGeom>
        </p:spPr>
      </p:pic>
      <p:sp>
        <p:nvSpPr>
          <p:cNvPr id="26" name="正方形/長方形 25">
            <a:extLst>
              <a:ext uri="{FF2B5EF4-FFF2-40B4-BE49-F238E27FC236}">
                <a16:creationId xmlns:a16="http://schemas.microsoft.com/office/drawing/2014/main" id="{2369EC0C-0159-406D-A84D-D85DA7F131AA}"/>
              </a:ext>
            </a:extLst>
          </p:cNvPr>
          <p:cNvSpPr/>
          <p:nvPr/>
        </p:nvSpPr>
        <p:spPr>
          <a:xfrm>
            <a:off x="1183589" y="3487924"/>
            <a:ext cx="658616" cy="274172"/>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square" lIns="24000" tIns="24000" rIns="24000" bIns="24000" rtlCol="0" anchor="t" anchorCtr="0">
            <a:noAutofit/>
          </a:bodyPr>
          <a:lstStyle/>
          <a:p>
            <a:pPr marL="0" marR="0" lvl="0" indent="0" algn="ctr" defTabSz="609576" rtl="0" eaLnBrk="1" fontAlgn="auto" latinLnBrk="0" hangingPunct="1">
              <a:lnSpc>
                <a:spcPct val="100000"/>
              </a:lnSpc>
              <a:spcBef>
                <a:spcPts val="267"/>
              </a:spcBef>
              <a:spcAft>
                <a:spcPts val="0"/>
              </a:spcAft>
              <a:buClrTx/>
              <a:buSzTx/>
              <a:buFontTx/>
              <a:buNone/>
              <a:tabLst/>
              <a:defRPr/>
            </a:pPr>
            <a:r>
              <a:rPr kumimoji="1" lang="ja-JP" altLang="en-US" sz="1333" b="1"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本番</a:t>
            </a:r>
            <a:endParaRPr kumimoji="1" lang="en-US" altLang="ja-JP" sz="1333" b="1"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endParaRPr>
          </a:p>
        </p:txBody>
      </p:sp>
      <p:sp>
        <p:nvSpPr>
          <p:cNvPr id="27" name="正方形/長方形 26">
            <a:extLst>
              <a:ext uri="{FF2B5EF4-FFF2-40B4-BE49-F238E27FC236}">
                <a16:creationId xmlns:a16="http://schemas.microsoft.com/office/drawing/2014/main" id="{EAC88866-0E2D-4C11-910E-AA31176CB14C}"/>
              </a:ext>
            </a:extLst>
          </p:cNvPr>
          <p:cNvSpPr/>
          <p:nvPr/>
        </p:nvSpPr>
        <p:spPr>
          <a:xfrm>
            <a:off x="327603" y="3457489"/>
            <a:ext cx="1514602" cy="1920647"/>
          </a:xfrm>
          <a:prstGeom prst="rect">
            <a:avLst/>
          </a:prstGeom>
          <a:noFill/>
          <a:ln w="12700">
            <a:solidFill>
              <a:srgbClr val="6CAE3E"/>
            </a:solidFill>
          </a:ln>
          <a:effectLst/>
        </p:spPr>
        <p:style>
          <a:lnRef idx="1">
            <a:schemeClr val="accent1"/>
          </a:lnRef>
          <a:fillRef idx="3">
            <a:schemeClr val="accent1"/>
          </a:fillRef>
          <a:effectRef idx="2">
            <a:schemeClr val="accent1"/>
          </a:effectRef>
          <a:fontRef idx="minor">
            <a:schemeClr val="lt1"/>
          </a:fontRef>
        </p:style>
        <p:txBody>
          <a:bodyPr numCol="2" rtlCol="0" anchor="ctr"/>
          <a:lstStyle/>
          <a:p>
            <a:pPr marL="0" marR="0" lvl="0" indent="0" algn="ctr" defTabSz="609576" rtl="0" eaLnBrk="1" fontAlgn="auto" latinLnBrk="0" hangingPunct="1">
              <a:lnSpc>
                <a:spcPct val="100000"/>
              </a:lnSpc>
              <a:spcBef>
                <a:spcPts val="0"/>
              </a:spcBef>
              <a:spcAft>
                <a:spcPts val="0"/>
              </a:spcAft>
              <a:buClrTx/>
              <a:buSzTx/>
              <a:buFontTx/>
              <a:buNone/>
              <a:tabLst/>
              <a:defRPr/>
            </a:pPr>
            <a:endParaRPr kumimoji="1" lang="ja-JP" altLang="en-US" sz="3667"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endParaRPr>
          </a:p>
        </p:txBody>
      </p:sp>
      <p:sp>
        <p:nvSpPr>
          <p:cNvPr id="28" name="Rounded Rectangle 9">
            <a:extLst>
              <a:ext uri="{FF2B5EF4-FFF2-40B4-BE49-F238E27FC236}">
                <a16:creationId xmlns:a16="http://schemas.microsoft.com/office/drawing/2014/main" id="{E867D52D-5D73-4EF8-8B45-6CDAACB3B662}"/>
              </a:ext>
            </a:extLst>
          </p:cNvPr>
          <p:cNvSpPr/>
          <p:nvPr/>
        </p:nvSpPr>
        <p:spPr>
          <a:xfrm>
            <a:off x="412903" y="3803713"/>
            <a:ext cx="1344000" cy="483851"/>
          </a:xfrm>
          <a:prstGeom prst="roundRect">
            <a:avLst>
              <a:gd name="adj" fmla="val 0"/>
            </a:avLst>
          </a:prstGeom>
          <a:solidFill>
            <a:srgbClr val="19A2C7">
              <a:alpha val="20000"/>
            </a:srgbClr>
          </a:solidFill>
          <a:ln w="6350">
            <a:noFill/>
            <a:prstDash val="solid"/>
          </a:ln>
          <a:effectLst/>
        </p:spPr>
        <p:style>
          <a:lnRef idx="1">
            <a:schemeClr val="accent1"/>
          </a:lnRef>
          <a:fillRef idx="3">
            <a:schemeClr val="accent1"/>
          </a:fillRef>
          <a:effectRef idx="2">
            <a:schemeClr val="accent1"/>
          </a:effectRef>
          <a:fontRef idx="minor">
            <a:schemeClr val="lt1"/>
          </a:fontRef>
        </p:style>
        <p:txBody>
          <a:bodyPr lIns="48000" tIns="0" rIns="48000" bIns="0" anchor="b" anchorCtr="0"/>
          <a:lstStyle/>
          <a:p>
            <a:pPr marL="0" marR="0" lvl="0" indent="0" algn="r" defTabSz="609576" rtl="0" eaLnBrk="1" fontAlgn="auto" latinLnBrk="0" hangingPunct="1">
              <a:lnSpc>
                <a:spcPct val="100000"/>
              </a:lnSpc>
              <a:spcBef>
                <a:spcPts val="0"/>
              </a:spcBef>
              <a:spcAft>
                <a:spcPts val="0"/>
              </a:spcAft>
              <a:buClrTx/>
              <a:buSzTx/>
              <a:buFontTx/>
              <a:buNone/>
              <a:tabLst/>
              <a:defRPr/>
            </a:pPr>
            <a:r>
              <a:rPr kumimoji="0" lang="en-US" altLang="ja-JP" sz="1167" b="0" i="0" u="none" strike="noStrike" kern="1200" cap="none" spc="0" normalizeH="0" baseline="0" noProof="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Meiryo" panose="020B0604030504040204" pitchFamily="34" charset="-128"/>
              </a:rPr>
              <a:t>PriM</a:t>
            </a:r>
            <a:endParaRPr kumimoji="0" lang="ja-JP" altLang="en-US" sz="1167" b="0" i="0" u="none" strike="noStrike" kern="1200" cap="none" spc="0" normalizeH="0" baseline="0" noProof="0" dirty="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Meiryo" panose="020B0604030504040204" pitchFamily="34" charset="-128"/>
            </a:endParaRPr>
          </a:p>
        </p:txBody>
      </p:sp>
      <p:pic>
        <p:nvPicPr>
          <p:cNvPr id="29" name="Graphic 3">
            <a:extLst>
              <a:ext uri="{FF2B5EF4-FFF2-40B4-BE49-F238E27FC236}">
                <a16:creationId xmlns:a16="http://schemas.microsoft.com/office/drawing/2014/main" id="{DFC49997-B7F9-4236-8EA9-3A254C23DC8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12903" y="3803713"/>
            <a:ext cx="201600" cy="201600"/>
          </a:xfrm>
          <a:prstGeom prst="rect">
            <a:avLst/>
          </a:prstGeom>
        </p:spPr>
      </p:pic>
      <p:sp>
        <p:nvSpPr>
          <p:cNvPr id="30" name="Rounded Rectangle 9">
            <a:extLst>
              <a:ext uri="{FF2B5EF4-FFF2-40B4-BE49-F238E27FC236}">
                <a16:creationId xmlns:a16="http://schemas.microsoft.com/office/drawing/2014/main" id="{26B0D8AF-E141-4EB6-A2EB-D3901894653D}"/>
              </a:ext>
            </a:extLst>
          </p:cNvPr>
          <p:cNvSpPr/>
          <p:nvPr/>
        </p:nvSpPr>
        <p:spPr>
          <a:xfrm>
            <a:off x="412903" y="4328189"/>
            <a:ext cx="1344000" cy="483851"/>
          </a:xfrm>
          <a:prstGeom prst="roundRect">
            <a:avLst>
              <a:gd name="adj" fmla="val 0"/>
            </a:avLst>
          </a:prstGeom>
          <a:solidFill>
            <a:srgbClr val="19A2C7">
              <a:alpha val="20000"/>
            </a:srgbClr>
          </a:solidFill>
          <a:ln w="6350">
            <a:noFill/>
            <a:prstDash val="solid"/>
          </a:ln>
          <a:effectLst/>
        </p:spPr>
        <p:style>
          <a:lnRef idx="1">
            <a:schemeClr val="accent1"/>
          </a:lnRef>
          <a:fillRef idx="3">
            <a:schemeClr val="accent1"/>
          </a:fillRef>
          <a:effectRef idx="2">
            <a:schemeClr val="accent1"/>
          </a:effectRef>
          <a:fontRef idx="minor">
            <a:schemeClr val="lt1"/>
          </a:fontRef>
        </p:style>
        <p:txBody>
          <a:bodyPr lIns="48000" tIns="0" rIns="48000" bIns="0" anchor="b" anchorCtr="0"/>
          <a:lstStyle/>
          <a:p>
            <a:pPr marL="0" marR="0" lvl="0" indent="0" algn="r" defTabSz="609576" rtl="0" eaLnBrk="1" fontAlgn="auto" latinLnBrk="0" hangingPunct="1">
              <a:lnSpc>
                <a:spcPct val="100000"/>
              </a:lnSpc>
              <a:spcBef>
                <a:spcPts val="0"/>
              </a:spcBef>
              <a:spcAft>
                <a:spcPts val="0"/>
              </a:spcAft>
              <a:buClrTx/>
              <a:buSzTx/>
              <a:buFontTx/>
              <a:buNone/>
              <a:tabLst/>
              <a:defRPr/>
            </a:pPr>
            <a:r>
              <a:rPr kumimoji="0" lang="en-US" altLang="ja-JP" sz="1167" b="0" i="0" u="none" strike="noStrike" kern="1200" cap="none" spc="0" normalizeH="0" baseline="0" noProof="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Meiryo" panose="020B0604030504040204" pitchFamily="34" charset="-128"/>
              </a:rPr>
              <a:t>PriH</a:t>
            </a:r>
            <a:endParaRPr kumimoji="0" lang="ja-JP" altLang="en-US" sz="1167" b="0" i="0" u="none" strike="noStrike" kern="1200" cap="none" spc="0" normalizeH="0" baseline="0" noProof="0" dirty="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Meiryo" panose="020B0604030504040204" pitchFamily="34" charset="-128"/>
            </a:endParaRPr>
          </a:p>
        </p:txBody>
      </p:sp>
      <p:sp>
        <p:nvSpPr>
          <p:cNvPr id="31" name="Rounded Rectangle 9">
            <a:extLst>
              <a:ext uri="{FF2B5EF4-FFF2-40B4-BE49-F238E27FC236}">
                <a16:creationId xmlns:a16="http://schemas.microsoft.com/office/drawing/2014/main" id="{80EDC389-EE73-4218-B915-7EC66E4819EC}"/>
              </a:ext>
            </a:extLst>
          </p:cNvPr>
          <p:cNvSpPr/>
          <p:nvPr/>
        </p:nvSpPr>
        <p:spPr>
          <a:xfrm>
            <a:off x="412903" y="4849269"/>
            <a:ext cx="1344000" cy="483851"/>
          </a:xfrm>
          <a:prstGeom prst="roundRect">
            <a:avLst>
              <a:gd name="adj" fmla="val 0"/>
            </a:avLst>
          </a:prstGeom>
          <a:solidFill>
            <a:srgbClr val="19A2C7">
              <a:alpha val="20000"/>
            </a:srgbClr>
          </a:solidFill>
          <a:ln w="6350">
            <a:noFill/>
            <a:prstDash val="solid"/>
          </a:ln>
          <a:effectLst/>
        </p:spPr>
        <p:style>
          <a:lnRef idx="1">
            <a:schemeClr val="accent1"/>
          </a:lnRef>
          <a:fillRef idx="3">
            <a:schemeClr val="accent1"/>
          </a:fillRef>
          <a:effectRef idx="2">
            <a:schemeClr val="accent1"/>
          </a:effectRef>
          <a:fontRef idx="minor">
            <a:schemeClr val="lt1"/>
          </a:fontRef>
        </p:style>
        <p:txBody>
          <a:bodyPr lIns="48000" tIns="0" rIns="48000" bIns="0" anchor="b" anchorCtr="0"/>
          <a:lstStyle/>
          <a:p>
            <a:pPr marL="0" marR="0" lvl="0" indent="0" algn="r" defTabSz="609576" rtl="0" eaLnBrk="1" fontAlgn="auto" latinLnBrk="0" hangingPunct="1">
              <a:lnSpc>
                <a:spcPct val="100000"/>
              </a:lnSpc>
              <a:spcBef>
                <a:spcPts val="0"/>
              </a:spcBef>
              <a:spcAft>
                <a:spcPts val="0"/>
              </a:spcAft>
              <a:buClrTx/>
              <a:buSzTx/>
              <a:buFontTx/>
              <a:buNone/>
              <a:tabLst/>
              <a:defRPr/>
            </a:pPr>
            <a:r>
              <a:rPr kumimoji="0" lang="en-US" altLang="ja-JP" sz="1167" b="0" i="0" u="none" strike="noStrike" kern="1200" cap="none" spc="0" normalizeH="0" baseline="0" noProof="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Meiryo" panose="020B0604030504040204" pitchFamily="34" charset="-128"/>
              </a:rPr>
              <a:t>PriS</a:t>
            </a:r>
            <a:endParaRPr kumimoji="0" lang="ja-JP" altLang="en-US" sz="1167" b="0" i="0" u="none" strike="noStrike" kern="1200" cap="none" spc="0" normalizeH="0" baseline="0" noProof="0" dirty="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Meiryo" panose="020B0604030504040204" pitchFamily="34" charset="-128"/>
            </a:endParaRPr>
          </a:p>
        </p:txBody>
      </p:sp>
      <p:pic>
        <p:nvPicPr>
          <p:cNvPr id="32" name="Graphic 3">
            <a:extLst>
              <a:ext uri="{FF2B5EF4-FFF2-40B4-BE49-F238E27FC236}">
                <a16:creationId xmlns:a16="http://schemas.microsoft.com/office/drawing/2014/main" id="{6581E580-36E7-43E1-ADEE-5625C3327FB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12903" y="4849268"/>
            <a:ext cx="201600" cy="201600"/>
          </a:xfrm>
          <a:prstGeom prst="rect">
            <a:avLst/>
          </a:prstGeom>
        </p:spPr>
      </p:pic>
      <p:pic>
        <p:nvPicPr>
          <p:cNvPr id="33" name="Graphic 3">
            <a:extLst>
              <a:ext uri="{FF2B5EF4-FFF2-40B4-BE49-F238E27FC236}">
                <a16:creationId xmlns:a16="http://schemas.microsoft.com/office/drawing/2014/main" id="{18B2927C-DAB4-436E-AAAC-F7D01255A4D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12903" y="4328188"/>
            <a:ext cx="201600" cy="201600"/>
          </a:xfrm>
          <a:prstGeom prst="rect">
            <a:avLst/>
          </a:prstGeom>
        </p:spPr>
      </p:pic>
      <p:graphicFrame>
        <p:nvGraphicFramePr>
          <p:cNvPr id="34" name="表 33">
            <a:extLst>
              <a:ext uri="{FF2B5EF4-FFF2-40B4-BE49-F238E27FC236}">
                <a16:creationId xmlns:a16="http://schemas.microsoft.com/office/drawing/2014/main" id="{EB7656C4-0209-4943-BB1F-8014CAB857F0}"/>
              </a:ext>
            </a:extLst>
          </p:cNvPr>
          <p:cNvGraphicFramePr>
            <a:graphicFrameLocks noGrp="1"/>
          </p:cNvGraphicFramePr>
          <p:nvPr/>
        </p:nvGraphicFramePr>
        <p:xfrm>
          <a:off x="1947898" y="3442015"/>
          <a:ext cx="2976000" cy="2957280"/>
        </p:xfrm>
        <a:graphic>
          <a:graphicData uri="http://schemas.openxmlformats.org/drawingml/2006/table">
            <a:tbl>
              <a:tblPr>
                <a:tableStyleId>{5C22544A-7EE6-4342-B048-85BDC9FD1C3A}</a:tableStyleId>
              </a:tblPr>
              <a:tblGrid>
                <a:gridCol w="480000">
                  <a:extLst>
                    <a:ext uri="{9D8B030D-6E8A-4147-A177-3AD203B41FA5}">
                      <a16:colId xmlns:a16="http://schemas.microsoft.com/office/drawing/2014/main" val="2946502337"/>
                    </a:ext>
                  </a:extLst>
                </a:gridCol>
                <a:gridCol w="1344000">
                  <a:extLst>
                    <a:ext uri="{9D8B030D-6E8A-4147-A177-3AD203B41FA5}">
                      <a16:colId xmlns:a16="http://schemas.microsoft.com/office/drawing/2014/main" val="989589023"/>
                    </a:ext>
                  </a:extLst>
                </a:gridCol>
                <a:gridCol w="384000">
                  <a:extLst>
                    <a:ext uri="{9D8B030D-6E8A-4147-A177-3AD203B41FA5}">
                      <a16:colId xmlns:a16="http://schemas.microsoft.com/office/drawing/2014/main" val="4032617575"/>
                    </a:ext>
                  </a:extLst>
                </a:gridCol>
                <a:gridCol w="384000">
                  <a:extLst>
                    <a:ext uri="{9D8B030D-6E8A-4147-A177-3AD203B41FA5}">
                      <a16:colId xmlns:a16="http://schemas.microsoft.com/office/drawing/2014/main" val="4224523111"/>
                    </a:ext>
                  </a:extLst>
                </a:gridCol>
                <a:gridCol w="384000">
                  <a:extLst>
                    <a:ext uri="{9D8B030D-6E8A-4147-A177-3AD203B41FA5}">
                      <a16:colId xmlns:a16="http://schemas.microsoft.com/office/drawing/2014/main" val="668968380"/>
                    </a:ext>
                  </a:extLst>
                </a:gridCol>
              </a:tblGrid>
              <a:tr h="169920">
                <a:tc rowSpan="2">
                  <a:txBody>
                    <a:bodyPr/>
                    <a:lstStyle/>
                    <a:p>
                      <a:pPr algn="ctr"/>
                      <a:r>
                        <a:rPr kumimoji="1" lang="ja-JP" altLang="en-US" sz="800" b="1" dirty="0">
                          <a:gradFill>
                            <a:gsLst>
                              <a:gs pos="0">
                                <a:schemeClr val="bg1"/>
                              </a:gs>
                              <a:gs pos="100000">
                                <a:schemeClr val="bg1"/>
                              </a:gs>
                            </a:gsLst>
                            <a:lin ang="5400000" scaled="1"/>
                          </a:gradFill>
                          <a:latin typeface="Meiryo" panose="020B0604030504040204" pitchFamily="34" charset="-128"/>
                          <a:ea typeface="Meiryo" panose="020B0604030504040204" pitchFamily="34" charset="-128"/>
                        </a:rPr>
                        <a:t>サブネット</a:t>
                      </a:r>
                      <a:br>
                        <a:rPr kumimoji="1" lang="en-US" altLang="ja-JP" sz="800" b="1" dirty="0">
                          <a:gradFill>
                            <a:gsLst>
                              <a:gs pos="0">
                                <a:schemeClr val="bg1"/>
                              </a:gs>
                              <a:gs pos="100000">
                                <a:schemeClr val="bg1"/>
                              </a:gs>
                            </a:gsLst>
                            <a:lin ang="5400000" scaled="1"/>
                          </a:gradFill>
                          <a:latin typeface="Meiryo" panose="020B0604030504040204" pitchFamily="34" charset="-128"/>
                          <a:ea typeface="Meiryo" panose="020B0604030504040204" pitchFamily="34" charset="-128"/>
                        </a:rPr>
                      </a:br>
                      <a:r>
                        <a:rPr kumimoji="1" lang="ja-JP" altLang="en-US" sz="800" b="1" dirty="0">
                          <a:gradFill>
                            <a:gsLst>
                              <a:gs pos="0">
                                <a:schemeClr val="bg1"/>
                              </a:gs>
                              <a:gs pos="100000">
                                <a:schemeClr val="bg1"/>
                              </a:gs>
                            </a:gsLst>
                            <a:lin ang="5400000" scaled="1"/>
                          </a:gradFill>
                          <a:latin typeface="Meiryo" panose="020B0604030504040204" pitchFamily="34" charset="-128"/>
                          <a:ea typeface="Meiryo" panose="020B0604030504040204" pitchFamily="34" charset="-128"/>
                        </a:rPr>
                        <a:t>種類</a:t>
                      </a:r>
                    </a:p>
                  </a:txBody>
                  <a:tcPr marL="24000" marR="24000" marT="24000" marB="24000" anchor="ctr">
                    <a:lnB w="3175" cap="flat" cmpd="sng" algn="ctr">
                      <a:solidFill>
                        <a:schemeClr val="tx1"/>
                      </a:solidFill>
                      <a:prstDash val="solid"/>
                      <a:round/>
                      <a:headEnd type="none" w="med" len="med"/>
                      <a:tailEnd type="none" w="med" len="med"/>
                    </a:lnB>
                    <a:solidFill>
                      <a:srgbClr val="163D51"/>
                    </a:solidFill>
                  </a:tcPr>
                </a:tc>
                <a:tc rowSpan="2">
                  <a:txBody>
                    <a:bodyPr/>
                    <a:lstStyle/>
                    <a:p>
                      <a:pPr algn="ctr"/>
                      <a:r>
                        <a:rPr kumimoji="1" lang="ja-JP" altLang="en-US" sz="800" b="1" dirty="0">
                          <a:gradFill>
                            <a:gsLst>
                              <a:gs pos="0">
                                <a:schemeClr val="bg1"/>
                              </a:gs>
                              <a:gs pos="100000">
                                <a:schemeClr val="bg1"/>
                              </a:gs>
                            </a:gsLst>
                            <a:lin ang="5400000" scaled="1"/>
                          </a:gradFill>
                          <a:latin typeface="Meiryo" panose="020B0604030504040204" pitchFamily="34" charset="-128"/>
                          <a:ea typeface="Meiryo" panose="020B0604030504040204" pitchFamily="34" charset="-128"/>
                        </a:rPr>
                        <a:t>サブネットの定義</a:t>
                      </a:r>
                    </a:p>
                  </a:txBody>
                  <a:tcPr marL="24000" marR="24000" marT="24000" marB="24000" anchor="ctr">
                    <a:lnB w="3175" cap="flat" cmpd="sng" algn="ctr">
                      <a:solidFill>
                        <a:schemeClr val="tx1"/>
                      </a:solidFill>
                      <a:prstDash val="solid"/>
                      <a:round/>
                      <a:headEnd type="none" w="med" len="med"/>
                      <a:tailEnd type="none" w="med" len="med"/>
                    </a:lnB>
                    <a:solidFill>
                      <a:srgbClr val="163D51"/>
                    </a:solidFill>
                  </a:tcPr>
                </a:tc>
                <a:tc gridSpan="3">
                  <a:txBody>
                    <a:bodyPr/>
                    <a:lstStyle/>
                    <a:p>
                      <a:pPr algn="ctr"/>
                      <a:r>
                        <a:rPr kumimoji="1" lang="ja-JP" altLang="en-US" sz="800" b="1" dirty="0">
                          <a:gradFill>
                            <a:gsLst>
                              <a:gs pos="0">
                                <a:schemeClr val="bg1"/>
                              </a:gs>
                              <a:gs pos="100000">
                                <a:schemeClr val="bg1"/>
                              </a:gs>
                            </a:gsLst>
                            <a:lin ang="5400000" scaled="1"/>
                          </a:gradFill>
                          <a:latin typeface="Meiryo" panose="020B0604030504040204" pitchFamily="34" charset="-128"/>
                          <a:ea typeface="Meiryo" panose="020B0604030504040204" pitchFamily="34" charset="-128"/>
                        </a:rPr>
                        <a:t>ルーティング</a:t>
                      </a:r>
                    </a:p>
                  </a:txBody>
                  <a:tcPr marL="24000" marR="24000" marT="24000" marB="24000" anchor="ctr">
                    <a:lnB w="6350" cap="flat" cmpd="sng" algn="ctr">
                      <a:solidFill>
                        <a:schemeClr val="bg1"/>
                      </a:solidFill>
                      <a:prstDash val="solid"/>
                      <a:round/>
                      <a:headEnd type="none" w="med" len="med"/>
                      <a:tailEnd type="none" w="med" len="med"/>
                    </a:lnB>
                    <a:solidFill>
                      <a:srgbClr val="163D51"/>
                    </a:solidFill>
                  </a:tcPr>
                </a:tc>
                <a:tc hMerge="1">
                  <a:txBody>
                    <a:bodyPr/>
                    <a:lstStyle/>
                    <a:p>
                      <a:pPr algn="ctr"/>
                      <a:endParaRPr kumimoji="1" lang="ja-JP" altLang="en-US" b="1" dirty="0">
                        <a:gradFill>
                          <a:gsLst>
                            <a:gs pos="0">
                              <a:schemeClr val="bg1"/>
                            </a:gs>
                            <a:gs pos="100000">
                              <a:schemeClr val="bg1"/>
                            </a:gs>
                          </a:gsLst>
                          <a:lin ang="5400000" scaled="1"/>
                        </a:gradFill>
                        <a:latin typeface="+mj-lt"/>
                        <a:ea typeface="Meiryo UI" panose="020B0604030504040204" pitchFamily="50" charset="-128"/>
                      </a:endParaRPr>
                    </a:p>
                  </a:txBody>
                  <a:tcPr marL="18000" marR="18000" marT="18000" marB="18000" anchor="ctr">
                    <a:lnB w="3175" cap="flat" cmpd="sng" algn="ctr">
                      <a:solidFill>
                        <a:schemeClr val="tx1"/>
                      </a:solidFill>
                      <a:prstDash val="solid"/>
                      <a:round/>
                      <a:headEnd type="none" w="med" len="med"/>
                      <a:tailEnd type="none" w="med" len="med"/>
                    </a:lnB>
                    <a:solidFill>
                      <a:srgbClr val="163D51"/>
                    </a:solidFill>
                  </a:tcPr>
                </a:tc>
                <a:tc hMerge="1">
                  <a:txBody>
                    <a:bodyPr/>
                    <a:lstStyle/>
                    <a:p>
                      <a:pPr algn="ctr"/>
                      <a:endParaRPr kumimoji="1" lang="ja-JP" altLang="en-US" sz="1600" b="1" dirty="0">
                        <a:gradFill>
                          <a:gsLst>
                            <a:gs pos="0">
                              <a:schemeClr val="bg1"/>
                            </a:gs>
                            <a:gs pos="100000">
                              <a:schemeClr val="bg1"/>
                            </a:gs>
                          </a:gsLst>
                          <a:lin ang="5400000" scaled="1"/>
                        </a:gradFill>
                        <a:latin typeface="+mj-lt"/>
                        <a:ea typeface="Meiryo UI" panose="020B0604030504040204" pitchFamily="50" charset="-128"/>
                      </a:endParaRPr>
                    </a:p>
                  </a:txBody>
                  <a:tcPr marL="18000" marR="18000" marT="18000" marB="18000" anchor="ctr">
                    <a:lnB w="3175" cap="flat" cmpd="sng" algn="ctr">
                      <a:solidFill>
                        <a:schemeClr val="tx1"/>
                      </a:solidFill>
                      <a:prstDash val="solid"/>
                      <a:round/>
                      <a:headEnd type="none" w="med" len="med"/>
                      <a:tailEnd type="none" w="med" len="med"/>
                    </a:lnB>
                    <a:solidFill>
                      <a:srgbClr val="163D51"/>
                    </a:solidFill>
                  </a:tcPr>
                </a:tc>
                <a:extLst>
                  <a:ext uri="{0D108BD9-81ED-4DB2-BD59-A6C34878D82A}">
                    <a16:rowId xmlns:a16="http://schemas.microsoft.com/office/drawing/2014/main" val="3464260552"/>
                  </a:ext>
                </a:extLst>
              </a:tr>
              <a:tr h="390900">
                <a:tc vMerge="1">
                  <a:txBody>
                    <a:bodyPr/>
                    <a:lstStyle/>
                    <a:p>
                      <a:pPr algn="ctr"/>
                      <a:endParaRPr kumimoji="1" lang="ja-JP" altLang="en-US" sz="1400" b="1" dirty="0">
                        <a:gradFill>
                          <a:gsLst>
                            <a:gs pos="0">
                              <a:schemeClr val="bg1"/>
                            </a:gs>
                            <a:gs pos="100000">
                              <a:schemeClr val="bg1"/>
                            </a:gs>
                          </a:gsLst>
                          <a:lin ang="5400000" scaled="1"/>
                        </a:gradFill>
                        <a:latin typeface="+mj-lt"/>
                        <a:ea typeface="Meiryo UI" panose="020B0604030504040204" pitchFamily="50" charset="-128"/>
                      </a:endParaRPr>
                    </a:p>
                  </a:txBody>
                  <a:tcPr marL="18000" marR="18000" marT="18000" marB="18000"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163D51"/>
                    </a:solidFill>
                  </a:tcPr>
                </a:tc>
                <a:tc vMerge="1">
                  <a:txBody>
                    <a:bodyPr/>
                    <a:lstStyle/>
                    <a:p>
                      <a:pPr algn="ctr"/>
                      <a:endParaRPr kumimoji="1" lang="ja-JP" altLang="en-US" sz="1400" b="1" dirty="0">
                        <a:gradFill>
                          <a:gsLst>
                            <a:gs pos="0">
                              <a:schemeClr val="bg1"/>
                            </a:gs>
                            <a:gs pos="100000">
                              <a:schemeClr val="bg1"/>
                            </a:gs>
                          </a:gsLst>
                          <a:lin ang="5400000" scaled="1"/>
                        </a:gradFill>
                        <a:latin typeface="+mj-lt"/>
                        <a:ea typeface="Meiryo UI" panose="020B0604030504040204" pitchFamily="50" charset="-128"/>
                      </a:endParaRPr>
                    </a:p>
                  </a:txBody>
                  <a:tcPr marL="18000" marR="18000" marT="18000" marB="18000"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163D51"/>
                    </a:solidFill>
                  </a:tcPr>
                </a:tc>
                <a:tc>
                  <a:txBody>
                    <a:bodyPr/>
                    <a:lstStyle/>
                    <a:p>
                      <a:pPr algn="ctr"/>
                      <a:r>
                        <a:rPr kumimoji="1" lang="ja-JP" altLang="en-US" sz="800" b="1" dirty="0">
                          <a:gradFill>
                            <a:gsLst>
                              <a:gs pos="0">
                                <a:schemeClr val="bg1"/>
                              </a:gs>
                              <a:gs pos="100000">
                                <a:schemeClr val="bg1"/>
                              </a:gs>
                            </a:gsLst>
                            <a:lin ang="5400000" scaled="1"/>
                          </a:gradFill>
                          <a:latin typeface="Meiryo" panose="020B0604030504040204" pitchFamily="34" charset="-128"/>
                          <a:ea typeface="Meiryo" panose="020B0604030504040204" pitchFamily="34" charset="-128"/>
                        </a:rPr>
                        <a:t>オンプレ</a:t>
                      </a:r>
                    </a:p>
                  </a:txBody>
                  <a:tcPr marL="24000" marR="24000" marT="24000" marB="24000" anchor="ctr">
                    <a:lnT w="6350" cap="flat" cmpd="sng" algn="ctr">
                      <a:solidFill>
                        <a:schemeClr val="bg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163D51"/>
                    </a:solidFill>
                  </a:tcPr>
                </a:tc>
                <a:tc>
                  <a:txBody>
                    <a:bodyPr/>
                    <a:lstStyle/>
                    <a:p>
                      <a:pPr algn="ctr"/>
                      <a:r>
                        <a:rPr kumimoji="1" lang="en-US" altLang="ja-JP" sz="800" b="1" dirty="0">
                          <a:gradFill>
                            <a:gsLst>
                              <a:gs pos="0">
                                <a:schemeClr val="bg1"/>
                              </a:gs>
                              <a:gs pos="100000">
                                <a:schemeClr val="bg1"/>
                              </a:gs>
                            </a:gsLst>
                            <a:lin ang="5400000" scaled="1"/>
                          </a:gradFill>
                          <a:latin typeface="Meiryo" panose="020B0604030504040204" pitchFamily="34" charset="-128"/>
                          <a:ea typeface="Meiryo" panose="020B0604030504040204" pitchFamily="34" charset="-128"/>
                        </a:rPr>
                        <a:t>S3</a:t>
                      </a:r>
                      <a:endParaRPr kumimoji="1" lang="ja-JP" altLang="en-US" sz="800" b="1" dirty="0">
                        <a:gradFill>
                          <a:gsLst>
                            <a:gs pos="0">
                              <a:schemeClr val="bg1"/>
                            </a:gs>
                            <a:gs pos="100000">
                              <a:schemeClr val="bg1"/>
                            </a:gs>
                          </a:gsLst>
                          <a:lin ang="5400000" scaled="1"/>
                        </a:gradFill>
                        <a:latin typeface="Meiryo" panose="020B0604030504040204" pitchFamily="34" charset="-128"/>
                        <a:ea typeface="Meiryo" panose="020B0604030504040204" pitchFamily="34" charset="-128"/>
                      </a:endParaRPr>
                    </a:p>
                  </a:txBody>
                  <a:tcPr marL="24000" marR="24000" marT="24000" marB="24000" anchor="ctr">
                    <a:lnT w="6350" cap="flat" cmpd="sng" algn="ctr">
                      <a:solidFill>
                        <a:schemeClr val="bg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163D51"/>
                    </a:solidFill>
                  </a:tcPr>
                </a:tc>
                <a:tc>
                  <a:txBody>
                    <a:bodyPr/>
                    <a:lstStyle/>
                    <a:p>
                      <a:pPr algn="ctr"/>
                      <a:r>
                        <a:rPr kumimoji="1" lang="ja-JP" altLang="en-US" sz="800" b="1" dirty="0">
                          <a:gradFill>
                            <a:gsLst>
                              <a:gs pos="0">
                                <a:schemeClr val="bg1"/>
                              </a:gs>
                              <a:gs pos="100000">
                                <a:schemeClr val="bg1"/>
                              </a:gs>
                            </a:gsLst>
                            <a:lin ang="5400000" scaled="1"/>
                          </a:gradFill>
                          <a:latin typeface="Meiryo" panose="020B0604030504040204" pitchFamily="34" charset="-128"/>
                          <a:ea typeface="Meiryo" panose="020B0604030504040204" pitchFamily="34" charset="-128"/>
                        </a:rPr>
                        <a:t>インター</a:t>
                      </a:r>
                      <a:br>
                        <a:rPr kumimoji="1" lang="en-US" altLang="ja-JP" sz="800" b="1" dirty="0">
                          <a:gradFill>
                            <a:gsLst>
                              <a:gs pos="0">
                                <a:schemeClr val="bg1"/>
                              </a:gs>
                              <a:gs pos="100000">
                                <a:schemeClr val="bg1"/>
                              </a:gs>
                            </a:gsLst>
                            <a:lin ang="5400000" scaled="1"/>
                          </a:gradFill>
                          <a:latin typeface="Meiryo" panose="020B0604030504040204" pitchFamily="34" charset="-128"/>
                          <a:ea typeface="Meiryo" panose="020B0604030504040204" pitchFamily="34" charset="-128"/>
                        </a:rPr>
                      </a:br>
                      <a:r>
                        <a:rPr kumimoji="1" lang="ja-JP" altLang="en-US" sz="800" b="1" dirty="0">
                          <a:gradFill>
                            <a:gsLst>
                              <a:gs pos="0">
                                <a:schemeClr val="bg1"/>
                              </a:gs>
                              <a:gs pos="100000">
                                <a:schemeClr val="bg1"/>
                              </a:gs>
                            </a:gsLst>
                            <a:lin ang="5400000" scaled="1"/>
                          </a:gradFill>
                          <a:latin typeface="Meiryo" panose="020B0604030504040204" pitchFamily="34" charset="-128"/>
                          <a:ea typeface="Meiryo" panose="020B0604030504040204" pitchFamily="34" charset="-128"/>
                        </a:rPr>
                        <a:t>ネット</a:t>
                      </a:r>
                    </a:p>
                  </a:txBody>
                  <a:tcPr marL="24000" marR="24000" marT="24000" marB="24000" anchor="ctr">
                    <a:lnT w="6350" cap="flat" cmpd="sng" algn="ctr">
                      <a:solidFill>
                        <a:schemeClr val="bg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163D51"/>
                    </a:solidFill>
                  </a:tcPr>
                </a:tc>
                <a:extLst>
                  <a:ext uri="{0D108BD9-81ED-4DB2-BD59-A6C34878D82A}">
                    <a16:rowId xmlns:a16="http://schemas.microsoft.com/office/drawing/2014/main" val="1620400711"/>
                  </a:ext>
                </a:extLst>
              </a:tr>
              <a:tr h="505200">
                <a:tc>
                  <a:txBody>
                    <a:bodyPr/>
                    <a:lstStyle/>
                    <a:p>
                      <a:pPr algn="ctr"/>
                      <a:r>
                        <a:rPr kumimoji="1" lang="en-US" altLang="ja-JP" sz="1000" b="1"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Pub</a:t>
                      </a:r>
                      <a:endParaRPr kumimoji="1" lang="ja-JP" altLang="en-US" sz="1000" b="1"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endParaRPr>
                    </a:p>
                  </a:txBody>
                  <a:tcPr marL="24000" marR="24000" marT="24000" marB="24000"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85000"/>
                      </a:schemeClr>
                    </a:solidFill>
                  </a:tcPr>
                </a:tc>
                <a:tc>
                  <a:txBody>
                    <a:bodyPr/>
                    <a:lstStyle/>
                    <a:p>
                      <a:pPr algn="l"/>
                      <a:r>
                        <a:rPr kumimoji="1" lang="ja-JP" altLang="en-US" sz="1000" b="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パブリック</a:t>
                      </a:r>
                      <a:r>
                        <a:rPr kumimoji="1" lang="en-US" altLang="ja-JP" sz="1000" b="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IP</a:t>
                      </a:r>
                      <a:r>
                        <a:rPr kumimoji="1" lang="ja-JP" altLang="en-US" sz="1000" b="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を持つことができるサブネット（</a:t>
                      </a:r>
                      <a:r>
                        <a:rPr kumimoji="1" lang="en-US" altLang="ja-JP" sz="1000" b="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DMZ</a:t>
                      </a:r>
                      <a:r>
                        <a:rPr kumimoji="1" lang="ja-JP" altLang="en-US" sz="1000" b="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に相当）</a:t>
                      </a:r>
                    </a:p>
                  </a:txBody>
                  <a:tcPr marL="24000" marR="24000" marT="24000" marB="24000"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r>
                        <a:rPr kumimoji="1" lang="en-US" altLang="ja-JP" sz="1000" b="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NG</a:t>
                      </a:r>
                      <a:endParaRPr kumimoji="1" lang="ja-JP" altLang="en-US" sz="1000" b="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endParaRPr>
                    </a:p>
                  </a:txBody>
                  <a:tcPr marL="24000" marR="24000" marT="24000" marB="24000"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r>
                        <a:rPr kumimoji="1" lang="ja-JP" altLang="en-US" sz="1000" b="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〇</a:t>
                      </a:r>
                    </a:p>
                  </a:txBody>
                  <a:tcPr marL="24000" marR="24000" marT="24000" marB="24000"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r>
                        <a:rPr kumimoji="1" lang="ja-JP" altLang="en-US" sz="1000" b="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〇</a:t>
                      </a:r>
                    </a:p>
                  </a:txBody>
                  <a:tcPr marL="24000" marR="24000" marT="24000" marB="24000"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37735473"/>
                  </a:ext>
                </a:extLst>
              </a:tr>
              <a:tr h="505200">
                <a:tc>
                  <a:txBody>
                    <a:bodyPr/>
                    <a:lstStyle/>
                    <a:p>
                      <a:pPr algn="ctr"/>
                      <a:r>
                        <a:rPr kumimoji="1" lang="en-US" altLang="ja-JP" sz="1000" b="1" dirty="0" err="1">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PriL</a:t>
                      </a:r>
                      <a:endParaRPr kumimoji="1" lang="ja-JP" altLang="en-US" sz="1000" b="1"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endParaRPr>
                    </a:p>
                  </a:txBody>
                  <a:tcPr marL="24000" marR="24000" marT="24000" marB="24000"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85000"/>
                      </a:schemeClr>
                    </a:solidFill>
                  </a:tcPr>
                </a:tc>
                <a:tc>
                  <a:txBody>
                    <a:bodyPr/>
                    <a:lstStyle/>
                    <a:p>
                      <a:pPr algn="l"/>
                      <a:r>
                        <a:rPr kumimoji="1" lang="ja-JP" altLang="en-US" sz="1000" b="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プライベート</a:t>
                      </a:r>
                      <a:r>
                        <a:rPr kumimoji="1" lang="en-US" altLang="ja-JP" sz="1000" b="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IP</a:t>
                      </a:r>
                      <a:r>
                        <a:rPr kumimoji="1" lang="ja-JP" altLang="en-US" sz="1000" b="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を持ちインターネットに</a:t>
                      </a:r>
                      <a:r>
                        <a:rPr kumimoji="1" lang="en-US" altLang="ja-JP" sz="1000" b="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NATGW</a:t>
                      </a:r>
                      <a:r>
                        <a:rPr kumimoji="1" lang="ja-JP" altLang="en-US" sz="1000" b="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でアクセス</a:t>
                      </a:r>
                    </a:p>
                  </a:txBody>
                  <a:tcPr marL="24000" marR="24000" marT="24000" marB="24000"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r>
                        <a:rPr kumimoji="1" lang="ja-JP" altLang="en-US" sz="1000" b="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一部</a:t>
                      </a:r>
                    </a:p>
                  </a:txBody>
                  <a:tcPr marL="24000" marR="24000" marT="24000" marB="24000"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r>
                        <a:rPr kumimoji="1" lang="ja-JP" altLang="en-US" sz="1000" b="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〇</a:t>
                      </a:r>
                    </a:p>
                  </a:txBody>
                  <a:tcPr marL="24000" marR="24000" marT="24000" marB="24000"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r>
                        <a:rPr kumimoji="1" lang="ja-JP" altLang="en-US" sz="1000" b="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〇</a:t>
                      </a:r>
                    </a:p>
                  </a:txBody>
                  <a:tcPr marL="24000" marR="24000" marT="24000" marB="24000"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1918201"/>
                  </a:ext>
                </a:extLst>
              </a:tr>
              <a:tr h="505200">
                <a:tc>
                  <a:txBody>
                    <a:bodyPr/>
                    <a:lstStyle/>
                    <a:p>
                      <a:pPr algn="ctr"/>
                      <a:r>
                        <a:rPr kumimoji="1" lang="en-US" altLang="ja-JP" sz="1000" b="1" dirty="0" err="1">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PriM</a:t>
                      </a:r>
                      <a:endParaRPr kumimoji="1" lang="ja-JP" altLang="en-US" sz="1000" b="1"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endParaRPr>
                    </a:p>
                  </a:txBody>
                  <a:tcPr marL="24000" marR="24000" marT="24000" marB="24000"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85000"/>
                      </a:schemeClr>
                    </a:solidFill>
                  </a:tcPr>
                </a:tc>
                <a:tc>
                  <a:txBody>
                    <a:bodyPr/>
                    <a:lstStyle/>
                    <a:p>
                      <a:pPr algn="l"/>
                      <a:r>
                        <a:rPr kumimoji="1" lang="ja-JP" altLang="en-US" sz="1000" b="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プライベート</a:t>
                      </a:r>
                      <a:r>
                        <a:rPr kumimoji="1" lang="en-US" altLang="ja-JP" sz="1000" b="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IP</a:t>
                      </a:r>
                      <a:r>
                        <a:rPr kumimoji="1" lang="ja-JP" altLang="en-US" sz="1000" b="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を持ちプロキシ経由でインターネットにアクセス</a:t>
                      </a:r>
                    </a:p>
                  </a:txBody>
                  <a:tcPr marL="24000" marR="24000" marT="24000" marB="24000"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r>
                        <a:rPr kumimoji="1" lang="ja-JP" altLang="en-US" sz="1000" b="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〇</a:t>
                      </a:r>
                    </a:p>
                  </a:txBody>
                  <a:tcPr marL="24000" marR="24000" marT="24000" marB="24000"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r>
                        <a:rPr kumimoji="1" lang="ja-JP" altLang="en-US" sz="1000" b="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〇</a:t>
                      </a:r>
                    </a:p>
                  </a:txBody>
                  <a:tcPr marL="24000" marR="24000" marT="24000" marB="24000"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r>
                        <a:rPr kumimoji="1" lang="ja-JP" altLang="en-US" sz="800" b="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プロキシ</a:t>
                      </a:r>
                      <a:br>
                        <a:rPr kumimoji="1" lang="en-US" altLang="ja-JP" sz="800" b="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br>
                      <a:r>
                        <a:rPr kumimoji="1" lang="ja-JP" altLang="en-US" sz="800" b="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経由</a:t>
                      </a:r>
                      <a:endParaRPr kumimoji="1" lang="ja-JP" altLang="en-US" sz="1000" b="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endParaRPr>
                    </a:p>
                  </a:txBody>
                  <a:tcPr marL="24000" marR="24000" marT="24000" marB="24000"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73038864"/>
                  </a:ext>
                </a:extLst>
              </a:tr>
              <a:tr h="505200">
                <a:tc>
                  <a:txBody>
                    <a:bodyPr/>
                    <a:lstStyle/>
                    <a:p>
                      <a:pPr algn="ctr"/>
                      <a:r>
                        <a:rPr kumimoji="1" lang="en-US" altLang="ja-JP" sz="1000" b="1" dirty="0" err="1">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PriH</a:t>
                      </a:r>
                      <a:endParaRPr kumimoji="1" lang="ja-JP" altLang="en-US" sz="1000" b="1"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endParaRPr>
                    </a:p>
                  </a:txBody>
                  <a:tcPr marL="24000" marR="24000" marT="24000" marB="24000"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85000"/>
                      </a:schemeClr>
                    </a:solidFill>
                  </a:tcPr>
                </a:tc>
                <a:tc>
                  <a:txBody>
                    <a:bodyPr/>
                    <a:lstStyle/>
                    <a:p>
                      <a:pPr algn="l"/>
                      <a:r>
                        <a:rPr kumimoji="1" lang="ja-JP" altLang="en-US" sz="1000" b="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プライベート</a:t>
                      </a:r>
                      <a:r>
                        <a:rPr kumimoji="1" lang="en-US" altLang="ja-JP" sz="1000" b="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IP</a:t>
                      </a:r>
                      <a:r>
                        <a:rPr kumimoji="1" lang="ja-JP" altLang="en-US" sz="1000" b="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を持ち</a:t>
                      </a:r>
                      <a:br>
                        <a:rPr kumimoji="1" lang="en-US" altLang="ja-JP" sz="1000" b="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br>
                      <a:r>
                        <a:rPr kumimoji="1" lang="ja-JP" altLang="en-US" sz="1000" b="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インターネット接続は</a:t>
                      </a:r>
                      <a:r>
                        <a:rPr kumimoji="1" lang="en-US" altLang="ja-JP" sz="1000" b="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NG</a:t>
                      </a:r>
                      <a:endParaRPr kumimoji="1" lang="ja-JP" altLang="en-US" sz="1000" b="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endParaRPr>
                    </a:p>
                  </a:txBody>
                  <a:tcPr marL="24000" marR="24000" marT="24000" marB="24000"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r>
                        <a:rPr kumimoji="1" lang="ja-JP" altLang="en-US" sz="1000" b="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〇</a:t>
                      </a:r>
                    </a:p>
                  </a:txBody>
                  <a:tcPr marL="24000" marR="24000" marT="24000" marB="24000"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r>
                        <a:rPr kumimoji="1" lang="ja-JP" altLang="en-US" sz="1000" b="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〇</a:t>
                      </a:r>
                      <a:br>
                        <a:rPr kumimoji="1" lang="en-US" altLang="ja-JP" sz="1000" b="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br>
                      <a:r>
                        <a:rPr kumimoji="1" lang="ja-JP" altLang="en-US" sz="400" b="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暗号化</a:t>
                      </a:r>
                      <a:endParaRPr kumimoji="1" lang="ja-JP" altLang="en-US" sz="1000" b="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endParaRPr>
                    </a:p>
                  </a:txBody>
                  <a:tcPr marL="24000" marR="24000" marT="24000" marB="24000"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r>
                        <a:rPr kumimoji="1" lang="en-US" altLang="ja-JP" sz="1000" b="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a:t>
                      </a:r>
                      <a:endParaRPr kumimoji="1" lang="ja-JP" altLang="en-US" sz="1000" b="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endParaRPr>
                    </a:p>
                  </a:txBody>
                  <a:tcPr marL="24000" marR="24000" marT="24000" marB="24000"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80229021"/>
                  </a:ext>
                </a:extLst>
              </a:tr>
              <a:tr h="352800">
                <a:tc>
                  <a:txBody>
                    <a:bodyPr/>
                    <a:lstStyle/>
                    <a:p>
                      <a:pPr algn="ctr"/>
                      <a:r>
                        <a:rPr kumimoji="1" lang="en-US" altLang="ja-JP" sz="1000" b="1" dirty="0" err="1">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PriS</a:t>
                      </a:r>
                      <a:endParaRPr kumimoji="1" lang="ja-JP" altLang="en-US" sz="1000" b="1"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endParaRPr>
                    </a:p>
                  </a:txBody>
                  <a:tcPr marL="24000" marR="24000" marT="24000" marB="24000"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85000"/>
                      </a:schemeClr>
                    </a:solidFill>
                  </a:tcPr>
                </a:tc>
                <a:tc>
                  <a:txBody>
                    <a:bodyPr/>
                    <a:lstStyle/>
                    <a:p>
                      <a:pPr algn="l"/>
                      <a:r>
                        <a:rPr kumimoji="1" lang="en-US" altLang="ja-JP" sz="1000" b="0" kern="1200" dirty="0" err="1">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cs typeface="+mn-cs"/>
                        </a:rPr>
                        <a:t>PriH</a:t>
                      </a:r>
                      <a:r>
                        <a:rPr kumimoji="1" lang="ja-JP" altLang="en-US" sz="1000" b="0" kern="120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cs typeface="+mn-cs"/>
                        </a:rPr>
                        <a:t>と同じで</a:t>
                      </a:r>
                      <a:r>
                        <a:rPr kumimoji="1" lang="en-US" altLang="ja-JP" sz="1000" b="0" kern="120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cs typeface="+mn-cs"/>
                        </a:rPr>
                        <a:t>S3</a:t>
                      </a:r>
                      <a:r>
                        <a:rPr kumimoji="1" lang="ja-JP" altLang="en-US" sz="1000" b="0" kern="1200" dirty="0" err="1">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cs typeface="+mn-cs"/>
                        </a:rPr>
                        <a:t>にも</a:t>
                      </a:r>
                      <a:r>
                        <a:rPr kumimoji="1" lang="ja-JP" altLang="en-US" sz="1000" b="0" kern="120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cs typeface="+mn-cs"/>
                        </a:rPr>
                        <a:t>アクセスできない</a:t>
                      </a:r>
                      <a:endParaRPr kumimoji="1" lang="ja-JP" altLang="en-US" sz="1000" b="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endParaRPr>
                    </a:p>
                  </a:txBody>
                  <a:tcPr marL="24000" marR="24000" marT="24000" marB="24000"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r>
                        <a:rPr kumimoji="1" lang="ja-JP" altLang="en-US" sz="1000" b="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一部</a:t>
                      </a:r>
                    </a:p>
                  </a:txBody>
                  <a:tcPr marL="24000" marR="24000" marT="24000" marB="24000"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r>
                        <a:rPr kumimoji="1" lang="en-US" altLang="ja-JP" sz="1000" b="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a:t>
                      </a:r>
                      <a:endParaRPr kumimoji="1" lang="ja-JP" altLang="en-US" sz="1000" b="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endParaRPr>
                    </a:p>
                  </a:txBody>
                  <a:tcPr marL="24000" marR="24000" marT="24000" marB="24000"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r>
                        <a:rPr kumimoji="1" lang="en-US" altLang="ja-JP" sz="1000" b="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a:t>
                      </a:r>
                      <a:endParaRPr kumimoji="1" lang="ja-JP" altLang="en-US" sz="1000" b="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endParaRPr>
                    </a:p>
                  </a:txBody>
                  <a:tcPr marL="24000" marR="24000" marT="24000" marB="24000"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14025373"/>
                  </a:ext>
                </a:extLst>
              </a:tr>
            </a:tbl>
          </a:graphicData>
        </a:graphic>
      </p:graphicFrame>
      <p:sp>
        <p:nvSpPr>
          <p:cNvPr id="37" name="Title 1">
            <a:extLst>
              <a:ext uri="{FF2B5EF4-FFF2-40B4-BE49-F238E27FC236}">
                <a16:creationId xmlns:a16="http://schemas.microsoft.com/office/drawing/2014/main" id="{34C04E83-C0AB-4690-AC48-5B154BFDB5F9}"/>
              </a:ext>
            </a:extLst>
          </p:cNvPr>
          <p:cNvSpPr txBox="1">
            <a:spLocks/>
          </p:cNvSpPr>
          <p:nvPr/>
        </p:nvSpPr>
        <p:spPr>
          <a:xfrm>
            <a:off x="282039" y="3027636"/>
            <a:ext cx="4720658" cy="377151"/>
          </a:xfrm>
          <a:prstGeom prst="rect">
            <a:avLst/>
          </a:prstGeom>
          <a:noFill/>
        </p:spPr>
        <p:txBody>
          <a:bodyPr wrap="square" lIns="48000" tIns="48000" rIns="48000" bIns="48000" anchor="ctr" anchorCtr="0">
            <a:noAutofit/>
          </a:bodyPr>
          <a:lstStyle>
            <a:lvl1pPr algn="l" defTabSz="457200" rtl="0" eaLnBrk="1" latinLnBrk="0" hangingPunct="1">
              <a:spcBef>
                <a:spcPct val="0"/>
              </a:spcBef>
              <a:buNone/>
              <a:defRPr sz="2800" b="0" i="0" kern="1200">
                <a:solidFill>
                  <a:srgbClr val="0E2735"/>
                </a:solidFill>
                <a:latin typeface="Meiryo" charset="-128"/>
                <a:ea typeface="Meiryo" charset="-128"/>
                <a:cs typeface="Meiryo" charset="-128"/>
              </a:defRPr>
            </a:lvl1pPr>
          </a:lstStyle>
          <a:p>
            <a:pPr marL="0" marR="0" lvl="0" indent="0" algn="ctr" defTabSz="380985" rtl="0" eaLnBrk="1" fontAlgn="auto" latinLnBrk="0" hangingPunct="1">
              <a:lnSpc>
                <a:spcPct val="100000"/>
              </a:lnSpc>
              <a:spcBef>
                <a:spcPct val="0"/>
              </a:spcBef>
              <a:spcAft>
                <a:spcPts val="0"/>
              </a:spcAft>
              <a:buClrTx/>
              <a:buSzTx/>
              <a:buFontTx/>
              <a:buNone/>
              <a:tabLst/>
              <a:defRPr/>
            </a:pPr>
            <a:r>
              <a:rPr kumimoji="0" lang="ja-JP" altLang="en-US" sz="1500" b="1"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rPr>
              <a:t>サブネット構成指針</a:t>
            </a:r>
            <a:r>
              <a:rPr kumimoji="0" lang="en-US" altLang="ja-JP" sz="1500" b="1"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rPr>
              <a:t>(</a:t>
            </a:r>
            <a:r>
              <a:rPr kumimoji="0" lang="ja-JP" altLang="en-US" sz="1500" b="1"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rPr>
              <a:t>事例</a:t>
            </a:r>
            <a:r>
              <a:rPr kumimoji="0" lang="en-US" altLang="ja-JP" sz="1500" b="1"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rPr>
              <a:t>)</a:t>
            </a:r>
          </a:p>
        </p:txBody>
      </p:sp>
      <p:cxnSp>
        <p:nvCxnSpPr>
          <p:cNvPr id="38" name="直線コネクタ 37">
            <a:extLst>
              <a:ext uri="{FF2B5EF4-FFF2-40B4-BE49-F238E27FC236}">
                <a16:creationId xmlns:a16="http://schemas.microsoft.com/office/drawing/2014/main" id="{0829A267-B852-49FB-9843-5D699E3FAEA0}"/>
              </a:ext>
            </a:extLst>
          </p:cNvPr>
          <p:cNvCxnSpPr>
            <a:cxnSpLocks/>
          </p:cNvCxnSpPr>
          <p:nvPr/>
        </p:nvCxnSpPr>
        <p:spPr>
          <a:xfrm>
            <a:off x="282962" y="3372481"/>
            <a:ext cx="4720003" cy="0"/>
          </a:xfrm>
          <a:prstGeom prst="line">
            <a:avLst/>
          </a:prstGeom>
          <a:ln w="28575">
            <a:solidFill>
              <a:schemeClr val="tx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 name="タイトル 1">
            <a:extLst>
              <a:ext uri="{FF2B5EF4-FFF2-40B4-BE49-F238E27FC236}">
                <a16:creationId xmlns:a16="http://schemas.microsoft.com/office/drawing/2014/main" id="{34ABCBA1-BECD-0F46-B97F-FBF88C974559}"/>
              </a:ext>
            </a:extLst>
          </p:cNvPr>
          <p:cNvSpPr>
            <a:spLocks noGrp="1"/>
          </p:cNvSpPr>
          <p:nvPr>
            <p:ph type="title"/>
          </p:nvPr>
        </p:nvSpPr>
        <p:spPr/>
        <p:txBody>
          <a:bodyPr vert="horz" lIns="91440" tIns="45720" rIns="91440" bIns="45720" rtlCol="0" anchor="t">
            <a:noAutofit/>
          </a:bodyPr>
          <a:lstStyle/>
          <a:p>
            <a:r>
              <a:rPr lang="ja-JP" altLang="en-US" sz="2800" b="0"/>
              <a:t>参考</a:t>
            </a:r>
            <a:r>
              <a:rPr lang="en-US" altLang="ja-JP" sz="2800" b="0" dirty="0"/>
              <a:t>: </a:t>
            </a:r>
            <a:r>
              <a:rPr lang="ja-JP" altLang="en-US" sz="2800" b="0"/>
              <a:t>情報重要度定義とシステム配置先の例</a:t>
            </a:r>
          </a:p>
        </p:txBody>
      </p:sp>
      <p:sp>
        <p:nvSpPr>
          <p:cNvPr id="3" name="テキスト ボックス 2">
            <a:extLst>
              <a:ext uri="{FF2B5EF4-FFF2-40B4-BE49-F238E27FC236}">
                <a16:creationId xmlns:a16="http://schemas.microsoft.com/office/drawing/2014/main" id="{3E71DFDB-46D1-2137-9EB6-93C9098988ED}"/>
              </a:ext>
            </a:extLst>
          </p:cNvPr>
          <p:cNvSpPr txBox="1"/>
          <p:nvPr/>
        </p:nvSpPr>
        <p:spPr>
          <a:xfrm>
            <a:off x="10607211" y="0"/>
            <a:ext cx="1584789" cy="369332"/>
          </a:xfrm>
          <a:prstGeom prst="rect">
            <a:avLst/>
          </a:prstGeom>
          <a:no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800" b="0" i="0" u="none" strike="noStrike" kern="1200" cap="none" spc="0" normalizeH="0" baseline="0" noProof="0" dirty="0">
                <a:ln>
                  <a:noFill/>
                </a:ln>
                <a:solidFill>
                  <a:srgbClr val="FFFFFF">
                    <a:lumMod val="50000"/>
                  </a:srgbClr>
                </a:solidFill>
                <a:effectLst/>
                <a:uLnTx/>
                <a:uFillTx/>
                <a:latin typeface="Meiryo" panose="020B0604030504040204" pitchFamily="34" charset="-128"/>
                <a:ea typeface="Meiryo" panose="020B0604030504040204" pitchFamily="34" charset="-128"/>
                <a:cs typeface="+mn-cs"/>
              </a:rPr>
              <a:t>SEC07-BP01</a:t>
            </a:r>
            <a:endParaRPr kumimoji="0" lang="ja-JP" altLang="en-US" sz="1800" b="0" i="0" u="none" strike="noStrike" kern="1200" cap="none" spc="0" normalizeH="0" baseline="0" noProof="0">
              <a:ln>
                <a:noFill/>
              </a:ln>
              <a:solidFill>
                <a:srgbClr val="FFFFFF">
                  <a:lumMod val="50000"/>
                </a:srgbClr>
              </a:solidFill>
              <a:effectLst/>
              <a:uLnTx/>
              <a:uFillTx/>
              <a:latin typeface="Meiryo" panose="020B0604030504040204" pitchFamily="34" charset="-128"/>
              <a:ea typeface="Meiryo" panose="020B0604030504040204" pitchFamily="34" charset="-128"/>
              <a:cs typeface="+mn-cs"/>
            </a:endParaRPr>
          </a:p>
        </p:txBody>
      </p:sp>
    </p:spTree>
    <p:extLst>
      <p:ext uri="{BB962C8B-B14F-4D97-AF65-F5344CB8AC3E}">
        <p14:creationId xmlns:p14="http://schemas.microsoft.com/office/powerpoint/2010/main" val="3981247624"/>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35344E8E-0118-4B1E-A5EF-E3A3C47E2D3E}"/>
              </a:ext>
            </a:extLst>
          </p:cNvPr>
          <p:cNvSpPr>
            <a:spLocks noGrp="1"/>
          </p:cNvSpPr>
          <p:nvPr>
            <p:ph type="title"/>
          </p:nvPr>
        </p:nvSpPr>
        <p:spPr>
          <a:prstGeom prst="rect">
            <a:avLst/>
          </a:prstGeom>
        </p:spPr>
        <p:txBody>
          <a:bodyPr vert="horz" lIns="91440" tIns="45720" rIns="91440" bIns="45720" rtlCol="0" anchor="t">
            <a:noAutofit/>
          </a:bodyPr>
          <a:lstStyle/>
          <a:p>
            <a:r>
              <a:rPr lang="ja-JP" altLang="en-US" sz="2800" b="0"/>
              <a:t>参考：情報重要度と保護方針の例</a:t>
            </a:r>
            <a:endParaRPr lang="ja-JP" altLang="en-US" sz="2800" b="0" dirty="0"/>
          </a:p>
        </p:txBody>
      </p:sp>
      <p:graphicFrame>
        <p:nvGraphicFramePr>
          <p:cNvPr id="4" name="表 3">
            <a:extLst>
              <a:ext uri="{FF2B5EF4-FFF2-40B4-BE49-F238E27FC236}">
                <a16:creationId xmlns:a16="http://schemas.microsoft.com/office/drawing/2014/main" id="{9BCC15A1-F0D3-4197-E02D-E128DB1F16FE}"/>
              </a:ext>
            </a:extLst>
          </p:cNvPr>
          <p:cNvGraphicFramePr>
            <a:graphicFrameLocks noGrp="1"/>
          </p:cNvGraphicFramePr>
          <p:nvPr/>
        </p:nvGraphicFramePr>
        <p:xfrm>
          <a:off x="274320" y="743910"/>
          <a:ext cx="11724644" cy="5730240"/>
        </p:xfrm>
        <a:graphic>
          <a:graphicData uri="http://schemas.openxmlformats.org/drawingml/2006/table">
            <a:tbl>
              <a:tblPr>
                <a:tableStyleId>{5C22544A-7EE6-4342-B048-85BDC9FD1C3A}</a:tableStyleId>
              </a:tblPr>
              <a:tblGrid>
                <a:gridCol w="812800">
                  <a:extLst>
                    <a:ext uri="{9D8B030D-6E8A-4147-A177-3AD203B41FA5}">
                      <a16:colId xmlns:a16="http://schemas.microsoft.com/office/drawing/2014/main" val="2510325070"/>
                    </a:ext>
                  </a:extLst>
                </a:gridCol>
                <a:gridCol w="1168400">
                  <a:extLst>
                    <a:ext uri="{9D8B030D-6E8A-4147-A177-3AD203B41FA5}">
                      <a16:colId xmlns:a16="http://schemas.microsoft.com/office/drawing/2014/main" val="2980861995"/>
                    </a:ext>
                  </a:extLst>
                </a:gridCol>
                <a:gridCol w="1239520">
                  <a:extLst>
                    <a:ext uri="{9D8B030D-6E8A-4147-A177-3AD203B41FA5}">
                      <a16:colId xmlns:a16="http://schemas.microsoft.com/office/drawing/2014/main" val="331970247"/>
                    </a:ext>
                  </a:extLst>
                </a:gridCol>
                <a:gridCol w="1381760">
                  <a:extLst>
                    <a:ext uri="{9D8B030D-6E8A-4147-A177-3AD203B41FA5}">
                      <a16:colId xmlns:a16="http://schemas.microsoft.com/office/drawing/2014/main" val="2133802407"/>
                    </a:ext>
                  </a:extLst>
                </a:gridCol>
                <a:gridCol w="1066800">
                  <a:extLst>
                    <a:ext uri="{9D8B030D-6E8A-4147-A177-3AD203B41FA5}">
                      <a16:colId xmlns:a16="http://schemas.microsoft.com/office/drawing/2014/main" val="1482400146"/>
                    </a:ext>
                  </a:extLst>
                </a:gridCol>
                <a:gridCol w="1097280">
                  <a:extLst>
                    <a:ext uri="{9D8B030D-6E8A-4147-A177-3AD203B41FA5}">
                      <a16:colId xmlns:a16="http://schemas.microsoft.com/office/drawing/2014/main" val="48823336"/>
                    </a:ext>
                  </a:extLst>
                </a:gridCol>
                <a:gridCol w="1056640">
                  <a:extLst>
                    <a:ext uri="{9D8B030D-6E8A-4147-A177-3AD203B41FA5}">
                      <a16:colId xmlns:a16="http://schemas.microsoft.com/office/drawing/2014/main" val="2479899068"/>
                    </a:ext>
                  </a:extLst>
                </a:gridCol>
                <a:gridCol w="2468880">
                  <a:extLst>
                    <a:ext uri="{9D8B030D-6E8A-4147-A177-3AD203B41FA5}">
                      <a16:colId xmlns:a16="http://schemas.microsoft.com/office/drawing/2014/main" val="3861438581"/>
                    </a:ext>
                  </a:extLst>
                </a:gridCol>
                <a:gridCol w="716282">
                  <a:extLst>
                    <a:ext uri="{9D8B030D-6E8A-4147-A177-3AD203B41FA5}">
                      <a16:colId xmlns:a16="http://schemas.microsoft.com/office/drawing/2014/main" val="4172883481"/>
                    </a:ext>
                  </a:extLst>
                </a:gridCol>
                <a:gridCol w="716282">
                  <a:extLst>
                    <a:ext uri="{9D8B030D-6E8A-4147-A177-3AD203B41FA5}">
                      <a16:colId xmlns:a16="http://schemas.microsoft.com/office/drawing/2014/main" val="407743718"/>
                    </a:ext>
                  </a:extLst>
                </a:gridCol>
              </a:tblGrid>
              <a:tr h="596874">
                <a:tc>
                  <a:txBody>
                    <a:bodyPr/>
                    <a:lstStyle/>
                    <a:p>
                      <a:pPr algn="ctr" rtl="0" fontAlgn="t"/>
                      <a:r>
                        <a:rPr lang="ja-JP" altLang="en-US" sz="1100" u="none" strike="noStrike">
                          <a:effectLst/>
                          <a:latin typeface="Meiryo" panose="020B0604030504040204" pitchFamily="34" charset="-128"/>
                          <a:ea typeface="Meiryo" panose="020B0604030504040204" pitchFamily="34" charset="-128"/>
                        </a:rPr>
                        <a:t>機密区分</a:t>
                      </a:r>
                      <a:endParaRPr lang="ja-JP" altLang="en-US" sz="1100" b="0" i="0" u="none" strike="noStrike">
                        <a:solidFill>
                          <a:srgbClr val="232F3E"/>
                        </a:solidFill>
                        <a:effectLst/>
                        <a:latin typeface="Meiryo" panose="020B0604030504040204" pitchFamily="34" charset="-128"/>
                        <a:ea typeface="Meiryo" panose="020B0604030504040204" pitchFamily="34" charset="-128"/>
                      </a:endParaRPr>
                    </a:p>
                  </a:txBody>
                  <a:tcP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lumMod val="95000"/>
                      </a:schemeClr>
                    </a:solidFill>
                  </a:tcPr>
                </a:tc>
                <a:tc>
                  <a:txBody>
                    <a:bodyPr/>
                    <a:lstStyle/>
                    <a:p>
                      <a:pPr algn="ctr" rtl="0" fontAlgn="t"/>
                      <a:r>
                        <a:rPr lang="ja-JP" altLang="en-US" sz="1100" u="none" strike="noStrike">
                          <a:effectLst/>
                          <a:latin typeface="Meiryo" panose="020B0604030504040204" pitchFamily="34" charset="-128"/>
                          <a:ea typeface="Meiryo" panose="020B0604030504040204" pitchFamily="34" charset="-128"/>
                        </a:rPr>
                        <a:t>判断基準</a:t>
                      </a:r>
                      <a:endParaRPr lang="ja-JP" altLang="en-US" sz="1100" b="0" i="0" u="none" strike="noStrike">
                        <a:solidFill>
                          <a:srgbClr val="232F3E"/>
                        </a:solidFill>
                        <a:effectLst/>
                        <a:latin typeface="Meiryo" panose="020B0604030504040204" pitchFamily="34" charset="-128"/>
                        <a:ea typeface="Meiryo" panose="020B0604030504040204" pitchFamily="34" charset="-128"/>
                      </a:endParaRPr>
                    </a:p>
                  </a:txBody>
                  <a:tcP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lumMod val="95000"/>
                      </a:schemeClr>
                    </a:solidFill>
                  </a:tcPr>
                </a:tc>
                <a:tc>
                  <a:txBody>
                    <a:bodyPr/>
                    <a:lstStyle/>
                    <a:p>
                      <a:pPr algn="ctr" rtl="0" fontAlgn="t"/>
                      <a:r>
                        <a:rPr lang="ja-JP" altLang="en-US" sz="1100" u="none" strike="noStrike">
                          <a:effectLst/>
                          <a:latin typeface="Meiryo" panose="020B0604030504040204" pitchFamily="34" charset="-128"/>
                          <a:ea typeface="Meiryo" panose="020B0604030504040204" pitchFamily="34" charset="-128"/>
                        </a:rPr>
                        <a:t>保存可能な</a:t>
                      </a:r>
                      <a:r>
                        <a:rPr lang="en" sz="1100" u="none" strike="noStrike" dirty="0">
                          <a:effectLst/>
                          <a:latin typeface="Meiryo" panose="020B0604030504040204" pitchFamily="34" charset="-128"/>
                          <a:ea typeface="Meiryo" panose="020B0604030504040204" pitchFamily="34" charset="-128"/>
                        </a:rPr>
                        <a:t>AWS</a:t>
                      </a:r>
                      <a:r>
                        <a:rPr lang="ja-JP" altLang="en-US" sz="1100" u="none" strike="noStrike">
                          <a:effectLst/>
                          <a:latin typeface="Meiryo" panose="020B0604030504040204" pitchFamily="34" charset="-128"/>
                          <a:ea typeface="Meiryo" panose="020B0604030504040204" pitchFamily="34" charset="-128"/>
                        </a:rPr>
                        <a:t>ストレージ領域</a:t>
                      </a:r>
                      <a:br>
                        <a:rPr lang="en-US" altLang="ja-JP" sz="1100" u="none" strike="noStrike" dirty="0">
                          <a:effectLst/>
                          <a:latin typeface="Meiryo" panose="020B0604030504040204" pitchFamily="34" charset="-128"/>
                          <a:ea typeface="Meiryo" panose="020B0604030504040204" pitchFamily="34" charset="-128"/>
                        </a:rPr>
                      </a:br>
                      <a:r>
                        <a:rPr lang="en-US" altLang="ja-JP" sz="1100" u="none" strike="noStrike" dirty="0">
                          <a:effectLst/>
                          <a:latin typeface="Meiryo" panose="020B0604030504040204" pitchFamily="34" charset="-128"/>
                          <a:ea typeface="Meiryo" panose="020B0604030504040204" pitchFamily="34" charset="-128"/>
                        </a:rPr>
                        <a:t>(</a:t>
                      </a:r>
                      <a:r>
                        <a:rPr lang="ja-JP" altLang="en-US" sz="1100" u="none" strike="noStrike">
                          <a:effectLst/>
                          <a:latin typeface="Meiryo" panose="020B0604030504040204" pitchFamily="34" charset="-128"/>
                          <a:ea typeface="Meiryo" panose="020B0604030504040204" pitchFamily="34" charset="-128"/>
                        </a:rPr>
                        <a:t>ストレージ側</a:t>
                      </a:r>
                      <a:r>
                        <a:rPr lang="en-US" altLang="ja-JP" sz="1100" u="none" strike="noStrike" dirty="0">
                          <a:effectLst/>
                          <a:latin typeface="Meiryo" panose="020B0604030504040204" pitchFamily="34" charset="-128"/>
                          <a:ea typeface="Meiryo" panose="020B0604030504040204" pitchFamily="34" charset="-128"/>
                        </a:rPr>
                        <a:t>)</a:t>
                      </a:r>
                      <a:endParaRPr lang="ja-JP" altLang="en-US" sz="1100" b="0" i="0" u="none" strike="noStrike">
                        <a:solidFill>
                          <a:srgbClr val="232F3E"/>
                        </a:solidFill>
                        <a:effectLst/>
                        <a:latin typeface="Meiryo" panose="020B0604030504040204" pitchFamily="34" charset="-128"/>
                        <a:ea typeface="Meiryo" panose="020B0604030504040204" pitchFamily="34" charset="-128"/>
                      </a:endParaRPr>
                    </a:p>
                  </a:txBody>
                  <a:tcP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lumMod val="95000"/>
                      </a:schemeClr>
                    </a:solidFill>
                  </a:tcPr>
                </a:tc>
                <a:tc>
                  <a:txBody>
                    <a:bodyPr/>
                    <a:lstStyle/>
                    <a:p>
                      <a:pPr algn="ctr" rtl="0" fontAlgn="t"/>
                      <a:r>
                        <a:rPr lang="ja-JP" altLang="en-US" sz="1100" u="none" strike="noStrike">
                          <a:effectLst/>
                          <a:latin typeface="Meiryo" panose="020B0604030504040204" pitchFamily="34" charset="-128"/>
                          <a:ea typeface="Meiryo" panose="020B0604030504040204" pitchFamily="34" charset="-128"/>
                        </a:rPr>
                        <a:t>データへのアクセスが可能なオンプレ領域を含む要素</a:t>
                      </a:r>
                      <a:br>
                        <a:rPr lang="en-US" altLang="ja-JP" sz="1100" u="none" strike="noStrike" dirty="0">
                          <a:effectLst/>
                          <a:latin typeface="Meiryo" panose="020B0604030504040204" pitchFamily="34" charset="-128"/>
                          <a:ea typeface="Meiryo" panose="020B0604030504040204" pitchFamily="34" charset="-128"/>
                        </a:rPr>
                      </a:br>
                      <a:r>
                        <a:rPr lang="en-US" altLang="ja-JP" sz="1100" u="none" strike="noStrike" dirty="0">
                          <a:effectLst/>
                          <a:latin typeface="Meiryo" panose="020B0604030504040204" pitchFamily="34" charset="-128"/>
                          <a:ea typeface="Meiryo" panose="020B0604030504040204" pitchFamily="34" charset="-128"/>
                        </a:rPr>
                        <a:t>(</a:t>
                      </a:r>
                      <a:r>
                        <a:rPr lang="ja-JP" altLang="en-US" sz="1100" u="none" strike="noStrike">
                          <a:effectLst/>
                          <a:latin typeface="Meiryo" panose="020B0604030504040204" pitchFamily="34" charset="-128"/>
                          <a:ea typeface="Meiryo" panose="020B0604030504040204" pitchFamily="34" charset="-128"/>
                        </a:rPr>
                        <a:t>アクセス側</a:t>
                      </a:r>
                      <a:r>
                        <a:rPr lang="en-US" altLang="ja-JP" sz="1100" u="none" strike="noStrike" dirty="0">
                          <a:effectLst/>
                          <a:latin typeface="Meiryo" panose="020B0604030504040204" pitchFamily="34" charset="-128"/>
                          <a:ea typeface="Meiryo" panose="020B0604030504040204" pitchFamily="34" charset="-128"/>
                        </a:rPr>
                        <a:t>)</a:t>
                      </a:r>
                      <a:endParaRPr lang="ja-JP" altLang="en-US" sz="1100" b="0" i="0" u="none" strike="noStrike">
                        <a:solidFill>
                          <a:srgbClr val="232F3E"/>
                        </a:solidFill>
                        <a:effectLst/>
                        <a:latin typeface="Meiryo" panose="020B0604030504040204" pitchFamily="34" charset="-128"/>
                        <a:ea typeface="Meiryo" panose="020B0604030504040204" pitchFamily="34" charset="-128"/>
                      </a:endParaRPr>
                    </a:p>
                  </a:txBody>
                  <a:tcP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lumMod val="95000"/>
                      </a:schemeClr>
                    </a:solidFill>
                  </a:tcPr>
                </a:tc>
                <a:tc>
                  <a:txBody>
                    <a:bodyPr/>
                    <a:lstStyle/>
                    <a:p>
                      <a:pPr algn="ctr" rtl="0" fontAlgn="t"/>
                      <a:r>
                        <a:rPr lang="ja-JP" altLang="en-US" sz="1100" u="none" strike="noStrike">
                          <a:effectLst/>
                          <a:latin typeface="Meiryo" panose="020B0604030504040204" pitchFamily="34" charset="-128"/>
                          <a:ea typeface="Meiryo" panose="020B0604030504040204" pitchFamily="34" charset="-128"/>
                        </a:rPr>
                        <a:t>アクセス側のデータ処理時の一時保持</a:t>
                      </a:r>
                      <a:endParaRPr lang="ja-JP" altLang="en-US" sz="1100" b="0" i="0" u="none" strike="noStrike">
                        <a:solidFill>
                          <a:srgbClr val="232F3E"/>
                        </a:solidFill>
                        <a:effectLst/>
                        <a:latin typeface="Meiryo" panose="020B0604030504040204" pitchFamily="34" charset="-128"/>
                        <a:ea typeface="Meiryo" panose="020B0604030504040204" pitchFamily="34" charset="-128"/>
                      </a:endParaRPr>
                    </a:p>
                  </a:txBody>
                  <a:tcP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lumMod val="95000"/>
                      </a:schemeClr>
                    </a:solidFill>
                  </a:tcPr>
                </a:tc>
                <a:tc>
                  <a:txBody>
                    <a:bodyPr/>
                    <a:lstStyle/>
                    <a:p>
                      <a:pPr algn="ctr" rtl="0" fontAlgn="t"/>
                      <a:r>
                        <a:rPr lang="ja-JP" altLang="en-US" sz="1100" u="none" strike="noStrike">
                          <a:effectLst/>
                          <a:latin typeface="Meiryo" panose="020B0604030504040204" pitchFamily="34" charset="-128"/>
                          <a:ea typeface="Meiryo" panose="020B0604030504040204" pitchFamily="34" charset="-128"/>
                        </a:rPr>
                        <a:t>データストレージのアクセス制御</a:t>
                      </a:r>
                      <a:endParaRPr lang="ja-JP" altLang="en-US" sz="1100" b="0" i="0" u="none" strike="noStrike">
                        <a:solidFill>
                          <a:srgbClr val="232F3E"/>
                        </a:solidFill>
                        <a:effectLst/>
                        <a:latin typeface="Meiryo" panose="020B0604030504040204" pitchFamily="34" charset="-128"/>
                        <a:ea typeface="Meiryo" panose="020B0604030504040204" pitchFamily="34" charset="-128"/>
                      </a:endParaRPr>
                    </a:p>
                  </a:txBody>
                  <a:tcP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lumMod val="95000"/>
                      </a:schemeClr>
                    </a:solidFill>
                  </a:tcPr>
                </a:tc>
                <a:tc>
                  <a:txBody>
                    <a:bodyPr/>
                    <a:lstStyle/>
                    <a:p>
                      <a:pPr algn="ctr" rtl="0" fontAlgn="t"/>
                      <a:r>
                        <a:rPr lang="ja-JP" altLang="en-US" sz="1100" u="none" strike="noStrike">
                          <a:effectLst/>
                          <a:latin typeface="Meiryo" panose="020B0604030504040204" pitchFamily="34" charset="-128"/>
                          <a:ea typeface="Meiryo" panose="020B0604030504040204" pitchFamily="34" charset="-128"/>
                        </a:rPr>
                        <a:t>アクセス側のアクセスコントロール</a:t>
                      </a:r>
                      <a:endParaRPr lang="ja-JP" altLang="en-US" sz="1100" b="0" i="0" u="none" strike="noStrike">
                        <a:solidFill>
                          <a:srgbClr val="232F3E"/>
                        </a:solidFill>
                        <a:effectLst/>
                        <a:latin typeface="Meiryo" panose="020B0604030504040204" pitchFamily="34" charset="-128"/>
                        <a:ea typeface="Meiryo" panose="020B0604030504040204" pitchFamily="34" charset="-128"/>
                      </a:endParaRPr>
                    </a:p>
                  </a:txBody>
                  <a:tcP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lumMod val="95000"/>
                      </a:schemeClr>
                    </a:solidFill>
                  </a:tcPr>
                </a:tc>
                <a:tc>
                  <a:txBody>
                    <a:bodyPr/>
                    <a:lstStyle/>
                    <a:p>
                      <a:pPr algn="ctr" rtl="0" fontAlgn="t"/>
                      <a:r>
                        <a:rPr lang="ja-JP" altLang="en-US" sz="1100" u="none" strike="noStrike">
                          <a:effectLst/>
                          <a:latin typeface="Meiryo" panose="020B0604030504040204" pitchFamily="34" charset="-128"/>
                          <a:ea typeface="Meiryo" panose="020B0604030504040204" pitchFamily="34" charset="-128"/>
                        </a:rPr>
                        <a:t>データストレージ及びアクセス側のアクセスコントロール設定の確認及び定期チェック</a:t>
                      </a:r>
                      <a:endParaRPr lang="ja-JP" altLang="en-US" sz="1100" b="0" i="0" u="none" strike="noStrike">
                        <a:solidFill>
                          <a:srgbClr val="232F3E"/>
                        </a:solidFill>
                        <a:effectLst/>
                        <a:latin typeface="Meiryo" panose="020B0604030504040204" pitchFamily="34" charset="-128"/>
                        <a:ea typeface="Meiryo" panose="020B0604030504040204" pitchFamily="34" charset="-128"/>
                      </a:endParaRPr>
                    </a:p>
                  </a:txBody>
                  <a:tcP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lumMod val="95000"/>
                      </a:schemeClr>
                    </a:solidFill>
                  </a:tcPr>
                </a:tc>
                <a:tc>
                  <a:txBody>
                    <a:bodyPr/>
                    <a:lstStyle/>
                    <a:p>
                      <a:pPr algn="ctr" rtl="0" fontAlgn="t"/>
                      <a:r>
                        <a:rPr lang="ja-JP" altLang="en-US" sz="1100" u="none" strike="noStrike">
                          <a:effectLst/>
                          <a:latin typeface="Meiryo" panose="020B0604030504040204" pitchFamily="34" charset="-128"/>
                          <a:ea typeface="Meiryo" panose="020B0604030504040204" pitchFamily="34" charset="-128"/>
                        </a:rPr>
                        <a:t>通信暗号化</a:t>
                      </a:r>
                      <a:endParaRPr lang="ja-JP" altLang="en-US" sz="1100" b="0" i="0" u="none" strike="noStrike">
                        <a:solidFill>
                          <a:srgbClr val="232F3E"/>
                        </a:solidFill>
                        <a:effectLst/>
                        <a:latin typeface="Meiryo" panose="020B0604030504040204" pitchFamily="34" charset="-128"/>
                        <a:ea typeface="Meiryo" panose="020B0604030504040204" pitchFamily="34" charset="-128"/>
                      </a:endParaRPr>
                    </a:p>
                  </a:txBody>
                  <a:tcP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lumMod val="95000"/>
                      </a:schemeClr>
                    </a:solidFill>
                  </a:tcPr>
                </a:tc>
                <a:tc>
                  <a:txBody>
                    <a:bodyPr/>
                    <a:lstStyle/>
                    <a:p>
                      <a:pPr algn="ctr" rtl="0" fontAlgn="t"/>
                      <a:r>
                        <a:rPr lang="ja-JP" altLang="en-US" sz="1100" u="none" strike="noStrike">
                          <a:effectLst/>
                          <a:latin typeface="Meiryo" panose="020B0604030504040204" pitchFamily="34" charset="-128"/>
                          <a:ea typeface="Meiryo" panose="020B0604030504040204" pitchFamily="34" charset="-128"/>
                        </a:rPr>
                        <a:t>データ暗号化</a:t>
                      </a:r>
                      <a:endParaRPr lang="ja-JP" altLang="en-US" sz="1100" b="0" i="0" u="none" strike="noStrike">
                        <a:solidFill>
                          <a:srgbClr val="232F3E"/>
                        </a:solidFill>
                        <a:effectLst/>
                        <a:latin typeface="Meiryo" panose="020B0604030504040204" pitchFamily="34" charset="-128"/>
                        <a:ea typeface="Meiryo" panose="020B0604030504040204" pitchFamily="34" charset="-128"/>
                      </a:endParaRPr>
                    </a:p>
                  </a:txBody>
                  <a:tcP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262133140"/>
                  </a:ext>
                </a:extLst>
              </a:tr>
              <a:tr h="1516059">
                <a:tc>
                  <a:txBody>
                    <a:bodyPr/>
                    <a:lstStyle/>
                    <a:p>
                      <a:pPr algn="ctr" rtl="0" fontAlgn="t"/>
                      <a:r>
                        <a:rPr lang="ja-JP" altLang="en-US" sz="1100" u="none" strike="noStrike">
                          <a:solidFill>
                            <a:schemeClr val="bg1"/>
                          </a:solidFill>
                          <a:effectLst/>
                          <a:latin typeface="Meiryo" panose="020B0604030504040204" pitchFamily="34" charset="-128"/>
                          <a:ea typeface="Meiryo" panose="020B0604030504040204" pitchFamily="34" charset="-128"/>
                        </a:rPr>
                        <a:t>極秘</a:t>
                      </a:r>
                      <a:endParaRPr lang="ja-JP" altLang="en-US" sz="1100" b="1" i="0" u="none" strike="noStrike">
                        <a:solidFill>
                          <a:schemeClr val="bg1"/>
                        </a:solidFill>
                        <a:effectLst/>
                        <a:latin typeface="Meiryo" panose="020B0604030504040204" pitchFamily="34" charset="-128"/>
                        <a:ea typeface="Meiryo" panose="020B0604030504040204" pitchFamily="34" charset="-128"/>
                      </a:endParaRPr>
                    </a:p>
                  </a:txBody>
                  <a:tcP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tx1">
                        <a:lumMod val="75000"/>
                        <a:lumOff val="25000"/>
                      </a:schemeClr>
                    </a:solidFill>
                  </a:tcPr>
                </a:tc>
                <a:tc>
                  <a:txBody>
                    <a:bodyPr/>
                    <a:lstStyle/>
                    <a:p>
                      <a:pPr algn="l" rtl="0" fontAlgn="t"/>
                      <a:r>
                        <a:rPr lang="ja-JP" altLang="en-US" sz="1100" u="none" strike="noStrike">
                          <a:effectLst/>
                          <a:latin typeface="Meiryo" panose="020B0604030504040204" pitchFamily="34" charset="-128"/>
                          <a:ea typeface="Meiryo" panose="020B0604030504040204" pitchFamily="34" charset="-128"/>
                        </a:rPr>
                        <a:t>情報の漏えいまたは改ざんなどその安全性が損なわれた場合、当社に深刻な影響を及ぼす可能性がある</a:t>
                      </a:r>
                      <a:endParaRPr lang="ja-JP" altLang="en-US" sz="1100" b="0" i="0" u="none" strike="noStrike">
                        <a:solidFill>
                          <a:srgbClr val="232F3E"/>
                        </a:solidFill>
                        <a:effectLst/>
                        <a:latin typeface="Meiryo" panose="020B0604030504040204" pitchFamily="34" charset="-128"/>
                        <a:ea typeface="Meiryo" panose="020B0604030504040204" pitchFamily="34" charset="-128"/>
                      </a:endParaRPr>
                    </a:p>
                  </a:txBody>
                  <a:tcP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l" rtl="0" fontAlgn="t"/>
                      <a:r>
                        <a:rPr lang="en" sz="1100" u="none" strike="noStrike" dirty="0">
                          <a:effectLst/>
                          <a:latin typeface="Meiryo" panose="020B0604030504040204" pitchFamily="34" charset="-128"/>
                          <a:ea typeface="Meiryo" panose="020B0604030504040204" pitchFamily="34" charset="-128"/>
                        </a:rPr>
                        <a:t>AWS</a:t>
                      </a:r>
                      <a:r>
                        <a:rPr lang="ja-JP" altLang="en-US" sz="1100" u="none" strike="noStrike">
                          <a:effectLst/>
                          <a:latin typeface="Meiryo" panose="020B0604030504040204" pitchFamily="34" charset="-128"/>
                          <a:ea typeface="Meiryo" panose="020B0604030504040204" pitchFamily="34" charset="-128"/>
                        </a:rPr>
                        <a:t>共通基盤で許可されているサービスのうち、アクセスが</a:t>
                      </a:r>
                      <a:r>
                        <a:rPr lang="en" sz="1100" u="none" strike="noStrike" dirty="0">
                          <a:effectLst/>
                          <a:latin typeface="Meiryo" panose="020B0604030504040204" pitchFamily="34" charset="-128"/>
                          <a:ea typeface="Meiryo" panose="020B0604030504040204" pitchFamily="34" charset="-128"/>
                        </a:rPr>
                        <a:t>VPC</a:t>
                      </a:r>
                      <a:r>
                        <a:rPr lang="ja-JP" altLang="en-US" sz="1100" u="none" strike="noStrike">
                          <a:effectLst/>
                          <a:latin typeface="Meiryo" panose="020B0604030504040204" pitchFamily="34" charset="-128"/>
                          <a:ea typeface="Meiryo" panose="020B0604030504040204" pitchFamily="34" charset="-128"/>
                        </a:rPr>
                        <a:t>内からのみに制限されていること</a:t>
                      </a:r>
                      <a:endParaRPr lang="ja-JP" altLang="en-US" sz="1100" b="0" i="0" u="none" strike="noStrike">
                        <a:solidFill>
                          <a:srgbClr val="232F3E"/>
                        </a:solidFill>
                        <a:effectLst/>
                        <a:latin typeface="Meiryo" panose="020B0604030504040204" pitchFamily="34" charset="-128"/>
                        <a:ea typeface="Meiryo" panose="020B0604030504040204" pitchFamily="34" charset="-128"/>
                      </a:endParaRPr>
                    </a:p>
                  </a:txBody>
                  <a:tcP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l" rtl="0" fontAlgn="t"/>
                      <a:r>
                        <a:rPr lang="en" sz="1100" u="none" strike="noStrike" dirty="0">
                          <a:effectLst/>
                          <a:latin typeface="Meiryo" panose="020B0604030504040204" pitchFamily="34" charset="-128"/>
                          <a:ea typeface="Meiryo" panose="020B0604030504040204" pitchFamily="34" charset="-128"/>
                        </a:rPr>
                        <a:t>AWS</a:t>
                      </a:r>
                      <a:r>
                        <a:rPr lang="ja-JP" altLang="en-US" sz="1100" u="none" strike="noStrike">
                          <a:effectLst/>
                          <a:latin typeface="Meiryo" panose="020B0604030504040204" pitchFamily="34" charset="-128"/>
                          <a:ea typeface="Meiryo" panose="020B0604030504040204" pitchFamily="34" charset="-128"/>
                        </a:rPr>
                        <a:t>共通基盤で許可されているサービスの内、アクセスが</a:t>
                      </a:r>
                      <a:r>
                        <a:rPr lang="en" sz="1100" u="none" strike="noStrike" dirty="0">
                          <a:effectLst/>
                          <a:latin typeface="Meiryo" panose="020B0604030504040204" pitchFamily="34" charset="-128"/>
                          <a:ea typeface="Meiryo" panose="020B0604030504040204" pitchFamily="34" charset="-128"/>
                        </a:rPr>
                        <a:t>VPC</a:t>
                      </a:r>
                      <a:r>
                        <a:rPr lang="ja-JP" altLang="en-US" sz="1100" u="none" strike="noStrike">
                          <a:effectLst/>
                          <a:latin typeface="Meiryo" panose="020B0604030504040204" pitchFamily="34" charset="-128"/>
                          <a:ea typeface="Meiryo" panose="020B0604030504040204" pitchFamily="34" charset="-128"/>
                        </a:rPr>
                        <a:t>内からのみに制限</a:t>
                      </a:r>
                      <a:r>
                        <a:rPr lang="en-US" altLang="ja-JP" sz="1100" u="none" strike="noStrike" dirty="0">
                          <a:effectLst/>
                          <a:latin typeface="Meiryo" panose="020B0604030504040204" pitchFamily="34" charset="-128"/>
                          <a:ea typeface="Meiryo" panose="020B0604030504040204" pitchFamily="34" charset="-128"/>
                        </a:rPr>
                        <a:t>(</a:t>
                      </a:r>
                      <a:r>
                        <a:rPr lang="en" sz="1100" u="none" strike="noStrike" dirty="0">
                          <a:effectLst/>
                          <a:latin typeface="Meiryo" panose="020B0604030504040204" pitchFamily="34" charset="-128"/>
                          <a:ea typeface="Meiryo" panose="020B0604030504040204" pitchFamily="34" charset="-128"/>
                        </a:rPr>
                        <a:t>lambda</a:t>
                      </a:r>
                      <a:r>
                        <a:rPr lang="ja-JP" altLang="en-US" sz="1100" u="none" strike="noStrike">
                          <a:effectLst/>
                          <a:latin typeface="Meiryo" panose="020B0604030504040204" pitchFamily="34" charset="-128"/>
                          <a:ea typeface="Meiryo" panose="020B0604030504040204" pitchFamily="34" charset="-128"/>
                        </a:rPr>
                        <a:t>は制御不可</a:t>
                      </a:r>
                      <a:r>
                        <a:rPr lang="en-US" altLang="ja-JP" sz="1100" u="none" strike="noStrike" dirty="0">
                          <a:effectLst/>
                          <a:latin typeface="Meiryo" panose="020B0604030504040204" pitchFamily="34" charset="-128"/>
                          <a:ea typeface="Meiryo" panose="020B0604030504040204" pitchFamily="34" charset="-128"/>
                        </a:rPr>
                        <a:t>)</a:t>
                      </a:r>
                      <a:r>
                        <a:rPr lang="ja-JP" altLang="en-US" sz="1100" u="none" strike="noStrike">
                          <a:effectLst/>
                          <a:latin typeface="Meiryo" panose="020B0604030504040204" pitchFamily="34" charset="-128"/>
                          <a:ea typeface="Meiryo" panose="020B0604030504040204" pitchFamily="34" charset="-128"/>
                        </a:rPr>
                        <a:t>されていること</a:t>
                      </a:r>
                      <a:endParaRPr lang="ja-JP" altLang="en-US" sz="1100" b="0" i="0" u="none" strike="noStrike">
                        <a:solidFill>
                          <a:srgbClr val="232F3E"/>
                        </a:solidFill>
                        <a:effectLst/>
                        <a:latin typeface="Meiryo" panose="020B0604030504040204" pitchFamily="34" charset="-128"/>
                        <a:ea typeface="Meiryo" panose="020B0604030504040204" pitchFamily="34" charset="-128"/>
                      </a:endParaRPr>
                    </a:p>
                  </a:txBody>
                  <a:tcP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l" rtl="0" fontAlgn="t"/>
                      <a:r>
                        <a:rPr lang="ja-JP" altLang="en-US" sz="1100" u="none" strike="noStrike">
                          <a:effectLst/>
                          <a:latin typeface="Meiryo" panose="020B0604030504040204" pitchFamily="34" charset="-128"/>
                          <a:ea typeface="Meiryo" panose="020B0604030504040204" pitchFamily="34" charset="-128"/>
                        </a:rPr>
                        <a:t>データ処理後は削除すること</a:t>
                      </a:r>
                      <a:endParaRPr lang="ja-JP" altLang="en-US" sz="1100" b="0" i="0" u="none" strike="noStrike">
                        <a:solidFill>
                          <a:srgbClr val="232F3E"/>
                        </a:solidFill>
                        <a:effectLst/>
                        <a:latin typeface="Meiryo" panose="020B0604030504040204" pitchFamily="34" charset="-128"/>
                        <a:ea typeface="Meiryo" panose="020B0604030504040204" pitchFamily="34" charset="-128"/>
                      </a:endParaRPr>
                    </a:p>
                  </a:txBody>
                  <a:tcP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l" rtl="0" fontAlgn="t"/>
                      <a:r>
                        <a:rPr lang="en" sz="1100" u="none" strike="noStrike" dirty="0">
                          <a:effectLst/>
                          <a:latin typeface="Meiryo" panose="020B0604030504040204" pitchFamily="34" charset="-128"/>
                          <a:ea typeface="Meiryo" panose="020B0604030504040204" pitchFamily="34" charset="-128"/>
                        </a:rPr>
                        <a:t>AWS</a:t>
                      </a:r>
                      <a:r>
                        <a:rPr lang="ja-JP" altLang="en-US" sz="1100" u="none" strike="noStrike">
                          <a:effectLst/>
                          <a:latin typeface="Meiryo" panose="020B0604030504040204" pitchFamily="34" charset="-128"/>
                          <a:ea typeface="Meiryo" panose="020B0604030504040204" pitchFamily="34" charset="-128"/>
                        </a:rPr>
                        <a:t>共通基盤</a:t>
                      </a:r>
                      <a:r>
                        <a:rPr lang="en" sz="1100" u="none" strike="noStrike" dirty="0">
                          <a:effectLst/>
                          <a:latin typeface="Meiryo" panose="020B0604030504040204" pitchFamily="34" charset="-128"/>
                          <a:ea typeface="Meiryo" panose="020B0604030504040204" pitchFamily="34" charset="-128"/>
                        </a:rPr>
                        <a:t>VPC</a:t>
                      </a:r>
                      <a:r>
                        <a:rPr lang="ja-JP" altLang="en-US" sz="1100" u="none" strike="noStrike">
                          <a:effectLst/>
                          <a:latin typeface="Meiryo" panose="020B0604030504040204" pitchFamily="34" charset="-128"/>
                          <a:ea typeface="Meiryo" panose="020B0604030504040204" pitchFamily="34" charset="-128"/>
                        </a:rPr>
                        <a:t>外とのインバウンド、アウトバウンド通信ができないようにすること</a:t>
                      </a:r>
                      <a:endParaRPr lang="ja-JP" altLang="en-US" sz="1100" b="0" i="0" u="none" strike="noStrike">
                        <a:solidFill>
                          <a:srgbClr val="232F3E"/>
                        </a:solidFill>
                        <a:effectLst/>
                        <a:latin typeface="Meiryo" panose="020B0604030504040204" pitchFamily="34" charset="-128"/>
                        <a:ea typeface="Meiryo" panose="020B0604030504040204" pitchFamily="34" charset="-128"/>
                      </a:endParaRPr>
                    </a:p>
                  </a:txBody>
                  <a:tcP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l" rtl="0" fontAlgn="t"/>
                      <a:r>
                        <a:rPr lang="ja-JP" altLang="en-US" sz="1100" u="none" strike="noStrike">
                          <a:effectLst/>
                          <a:latin typeface="Meiryo" panose="020B0604030504040204" pitchFamily="34" charset="-128"/>
                          <a:ea typeface="Meiryo" panose="020B0604030504040204" pitchFamily="34" charset="-128"/>
                        </a:rPr>
                        <a:t>インターネットとのインバウンド、アウトバウンド通信不可</a:t>
                      </a:r>
                      <a:endParaRPr lang="ja-JP" altLang="en-US" sz="1100" b="0" i="0" u="none" strike="noStrike">
                        <a:solidFill>
                          <a:srgbClr val="232F3E"/>
                        </a:solidFill>
                        <a:effectLst/>
                        <a:latin typeface="Meiryo" panose="020B0604030504040204" pitchFamily="34" charset="-128"/>
                        <a:ea typeface="Meiryo" panose="020B0604030504040204" pitchFamily="34" charset="-128"/>
                      </a:endParaRPr>
                    </a:p>
                  </a:txBody>
                  <a:tcP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marL="141288" indent="-141288" algn="l" rtl="0" fontAlgn="t">
                        <a:buFont typeface="Arial" panose="020B0604020202020204" pitchFamily="34" charset="0"/>
                        <a:buChar char="•"/>
                        <a:tabLst/>
                      </a:pPr>
                      <a:r>
                        <a:rPr lang="ja-JP" altLang="en-US" sz="1100" u="none" strike="noStrike">
                          <a:effectLst/>
                          <a:latin typeface="Meiryo" panose="020B0604030504040204" pitchFamily="34" charset="-128"/>
                          <a:ea typeface="Meiryo" panose="020B0604030504040204" pitchFamily="34" charset="-128"/>
                        </a:rPr>
                        <a:t>構築時及び編集時のアクセスポリシー</a:t>
                      </a:r>
                      <a:r>
                        <a:rPr lang="en-US" altLang="ja-JP" sz="1100" u="none" strike="noStrike" dirty="0">
                          <a:effectLst/>
                          <a:latin typeface="Meiryo" panose="020B0604030504040204" pitchFamily="34" charset="-128"/>
                          <a:ea typeface="Meiryo" panose="020B0604030504040204" pitchFamily="34" charset="-128"/>
                        </a:rPr>
                        <a:t>(</a:t>
                      </a:r>
                      <a:r>
                        <a:rPr lang="ja-JP" altLang="en-US" sz="1100" u="none" strike="noStrike">
                          <a:effectLst/>
                          <a:latin typeface="Meiryo" panose="020B0604030504040204" pitchFamily="34" charset="-128"/>
                          <a:ea typeface="Meiryo" panose="020B0604030504040204" pitchFamily="34" charset="-128"/>
                        </a:rPr>
                        <a:t>バケットポリシー、</a:t>
                      </a:r>
                      <a:r>
                        <a:rPr lang="en" sz="1100" u="none" strike="noStrike" dirty="0">
                          <a:effectLst/>
                          <a:latin typeface="Meiryo" panose="020B0604030504040204" pitchFamily="34" charset="-128"/>
                          <a:ea typeface="Meiryo" panose="020B0604030504040204" pitchFamily="34" charset="-128"/>
                        </a:rPr>
                        <a:t>ACL、SG)</a:t>
                      </a:r>
                      <a:r>
                        <a:rPr lang="ja-JP" altLang="en-US" sz="1100" u="none" strike="noStrike">
                          <a:effectLst/>
                          <a:latin typeface="Meiryo" panose="020B0604030504040204" pitchFamily="34" charset="-128"/>
                          <a:ea typeface="Meiryo" panose="020B0604030504040204" pitchFamily="34" charset="-128"/>
                        </a:rPr>
                        <a:t>について社内リスク管理機関の承認を得ること</a:t>
                      </a:r>
                    </a:p>
                    <a:p>
                      <a:pPr marL="141288" indent="-141288" algn="l" rtl="0" fontAlgn="t">
                        <a:buFont typeface="Arial" panose="020B0604020202020204" pitchFamily="34" charset="0"/>
                        <a:buChar char="•"/>
                        <a:tabLst/>
                      </a:pPr>
                      <a:r>
                        <a:rPr lang="ja-JP" altLang="en-US" sz="1100" u="none" strike="noStrike">
                          <a:effectLst/>
                          <a:latin typeface="Meiryo" panose="020B0604030504040204" pitchFamily="34" charset="-128"/>
                          <a:ea typeface="Meiryo" panose="020B0604030504040204" pitchFamily="34" charset="-128"/>
                        </a:rPr>
                        <a:t>データストレージ・アクセス側のアクセスポリシー</a:t>
                      </a:r>
                      <a:r>
                        <a:rPr lang="en-US" altLang="ja-JP" sz="1100" u="none" strike="noStrike" dirty="0">
                          <a:effectLst/>
                          <a:latin typeface="Meiryo" panose="020B0604030504040204" pitchFamily="34" charset="-128"/>
                          <a:ea typeface="Meiryo" panose="020B0604030504040204" pitchFamily="34" charset="-128"/>
                        </a:rPr>
                        <a:t>(</a:t>
                      </a:r>
                      <a:r>
                        <a:rPr lang="ja-JP" altLang="en-US" sz="1100" u="none" strike="noStrike">
                          <a:effectLst/>
                          <a:latin typeface="Meiryo" panose="020B0604030504040204" pitchFamily="34" charset="-128"/>
                          <a:ea typeface="Meiryo" panose="020B0604030504040204" pitchFamily="34" charset="-128"/>
                        </a:rPr>
                        <a:t>バケットポリシー、</a:t>
                      </a:r>
                      <a:r>
                        <a:rPr lang="en" sz="1100" u="none" strike="noStrike" dirty="0">
                          <a:effectLst/>
                          <a:latin typeface="Meiryo" panose="020B0604030504040204" pitchFamily="34" charset="-128"/>
                          <a:ea typeface="Meiryo" panose="020B0604030504040204" pitchFamily="34" charset="-128"/>
                        </a:rPr>
                        <a:t>ACL、SG)</a:t>
                      </a:r>
                      <a:r>
                        <a:rPr lang="ja-JP" altLang="en-US" sz="1100" u="none" strike="noStrike">
                          <a:effectLst/>
                          <a:latin typeface="Meiryo" panose="020B0604030504040204" pitchFamily="34" charset="-128"/>
                          <a:ea typeface="Meiryo" panose="020B0604030504040204" pitchFamily="34" charset="-128"/>
                        </a:rPr>
                        <a:t>を</a:t>
                      </a:r>
                      <a:r>
                        <a:rPr lang="en" sz="1100" u="none" strike="noStrike" dirty="0">
                          <a:effectLst/>
                          <a:latin typeface="Meiryo" panose="020B0604030504040204" pitchFamily="34" charset="-128"/>
                          <a:ea typeface="Meiryo" panose="020B0604030504040204" pitchFamily="34" charset="-128"/>
                        </a:rPr>
                        <a:t>Trusted Advisor</a:t>
                      </a:r>
                      <a:r>
                        <a:rPr lang="ja-JP" altLang="en-US" sz="1100" u="none" strike="noStrike">
                          <a:effectLst/>
                          <a:latin typeface="Meiryo" panose="020B0604030504040204" pitchFamily="34" charset="-128"/>
                          <a:ea typeface="Meiryo" panose="020B0604030504040204" pitchFamily="34" charset="-128"/>
                        </a:rPr>
                        <a:t>に加え、</a:t>
                      </a:r>
                      <a:r>
                        <a:rPr lang="en" sz="1100" u="none" strike="noStrike" dirty="0">
                          <a:effectLst/>
                          <a:latin typeface="Meiryo" panose="020B0604030504040204" pitchFamily="34" charset="-128"/>
                          <a:ea typeface="Meiryo" panose="020B0604030504040204" pitchFamily="34" charset="-128"/>
                        </a:rPr>
                        <a:t>Lambda</a:t>
                      </a:r>
                      <a:r>
                        <a:rPr lang="ja-JP" altLang="en-US" sz="1100" u="none" strike="noStrike">
                          <a:effectLst/>
                          <a:latin typeface="Meiryo" panose="020B0604030504040204" pitchFamily="34" charset="-128"/>
                          <a:ea typeface="Meiryo" panose="020B0604030504040204" pitchFamily="34" charset="-128"/>
                        </a:rPr>
                        <a:t>等別機能にてポリシー内容が承認を得た段階から変更されていない事の定期チェックを実施すること</a:t>
                      </a:r>
                    </a:p>
                  </a:txBody>
                  <a:tcP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l" rtl="0" fontAlgn="t"/>
                      <a:r>
                        <a:rPr lang="ja-JP" altLang="en-US" sz="1100" u="none" strike="noStrike">
                          <a:effectLst/>
                          <a:latin typeface="Meiryo" panose="020B0604030504040204" pitchFamily="34" charset="-128"/>
                          <a:ea typeface="Meiryo" panose="020B0604030504040204" pitchFamily="34" charset="-128"/>
                        </a:rPr>
                        <a:t>暗号化されたプロトコルのみを利用すること</a:t>
                      </a:r>
                      <a:endParaRPr lang="ja-JP" altLang="en-US" sz="1100" b="0" i="0" u="none" strike="noStrike">
                        <a:solidFill>
                          <a:srgbClr val="232F3E"/>
                        </a:solidFill>
                        <a:effectLst/>
                        <a:latin typeface="Meiryo" panose="020B0604030504040204" pitchFamily="34" charset="-128"/>
                        <a:ea typeface="Meiryo" panose="020B0604030504040204" pitchFamily="34" charset="-128"/>
                      </a:endParaRPr>
                    </a:p>
                  </a:txBody>
                  <a:tcP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l" rtl="0" fontAlgn="t"/>
                      <a:r>
                        <a:rPr lang="ja-JP" altLang="en-US" sz="1100" u="none" strike="noStrike">
                          <a:effectLst/>
                          <a:latin typeface="Meiryo" panose="020B0604030504040204" pitchFamily="34" charset="-128"/>
                          <a:ea typeface="Meiryo" panose="020B0604030504040204" pitchFamily="34" charset="-128"/>
                        </a:rPr>
                        <a:t>暗号化必須</a:t>
                      </a:r>
                      <a:r>
                        <a:rPr lang="en-US" altLang="ja-JP" sz="1100" u="none" strike="noStrike" dirty="0">
                          <a:effectLst/>
                          <a:latin typeface="Meiryo" panose="020B0604030504040204" pitchFamily="34" charset="-128"/>
                          <a:ea typeface="Meiryo" panose="020B0604030504040204" pitchFamily="34" charset="-128"/>
                        </a:rPr>
                        <a:t>(</a:t>
                      </a:r>
                      <a:r>
                        <a:rPr lang="ja-JP" altLang="en-US" sz="1100" u="none" strike="noStrike">
                          <a:effectLst/>
                          <a:latin typeface="Meiryo" panose="020B0604030504040204" pitchFamily="34" charset="-128"/>
                          <a:ea typeface="Meiryo" panose="020B0604030504040204" pitchFamily="34" charset="-128"/>
                        </a:rPr>
                        <a:t>方式の指定は特になし</a:t>
                      </a:r>
                      <a:r>
                        <a:rPr lang="en-US" altLang="ja-JP" sz="1100" u="none" strike="noStrike" dirty="0">
                          <a:effectLst/>
                          <a:latin typeface="Meiryo" panose="020B0604030504040204" pitchFamily="34" charset="-128"/>
                          <a:ea typeface="Meiryo" panose="020B0604030504040204" pitchFamily="34" charset="-128"/>
                        </a:rPr>
                        <a:t>)</a:t>
                      </a:r>
                      <a:endParaRPr lang="ja-JP" altLang="en-US" sz="1100" b="0" i="0" u="none" strike="noStrike">
                        <a:solidFill>
                          <a:srgbClr val="232F3E"/>
                        </a:solidFill>
                        <a:effectLst/>
                        <a:latin typeface="Meiryo" panose="020B0604030504040204" pitchFamily="34" charset="-128"/>
                        <a:ea typeface="Meiryo" panose="020B0604030504040204" pitchFamily="34" charset="-128"/>
                      </a:endParaRPr>
                    </a:p>
                  </a:txBody>
                  <a:tcP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390739936"/>
                  </a:ext>
                </a:extLst>
              </a:tr>
              <a:tr h="1384747">
                <a:tc>
                  <a:txBody>
                    <a:bodyPr/>
                    <a:lstStyle/>
                    <a:p>
                      <a:pPr algn="ctr" rtl="0" fontAlgn="t"/>
                      <a:r>
                        <a:rPr lang="ja-JP" altLang="en-US" sz="1100" u="none" strike="noStrike">
                          <a:solidFill>
                            <a:schemeClr val="bg1"/>
                          </a:solidFill>
                          <a:effectLst/>
                          <a:latin typeface="Meiryo" panose="020B0604030504040204" pitchFamily="34" charset="-128"/>
                          <a:ea typeface="Meiryo" panose="020B0604030504040204" pitchFamily="34" charset="-128"/>
                        </a:rPr>
                        <a:t>秘密</a:t>
                      </a:r>
                      <a:endParaRPr lang="ja-JP" altLang="en-US" sz="1100" b="1" i="0" u="none" strike="noStrike">
                        <a:solidFill>
                          <a:schemeClr val="bg1"/>
                        </a:solidFill>
                        <a:effectLst/>
                        <a:latin typeface="Meiryo" panose="020B0604030504040204" pitchFamily="34" charset="-128"/>
                        <a:ea typeface="Meiryo" panose="020B0604030504040204" pitchFamily="34" charset="-128"/>
                      </a:endParaRPr>
                    </a:p>
                  </a:txBody>
                  <a:tcP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tx1">
                        <a:lumMod val="75000"/>
                        <a:lumOff val="25000"/>
                      </a:schemeClr>
                    </a:solidFill>
                  </a:tcPr>
                </a:tc>
                <a:tc>
                  <a:txBody>
                    <a:bodyPr/>
                    <a:lstStyle/>
                    <a:p>
                      <a:pPr algn="l" rtl="0" fontAlgn="t"/>
                      <a:r>
                        <a:rPr lang="ja-JP" altLang="en-US" sz="1100" u="none" strike="noStrike">
                          <a:effectLst/>
                          <a:latin typeface="Meiryo" panose="020B0604030504040204" pitchFamily="34" charset="-128"/>
                          <a:ea typeface="Meiryo" panose="020B0604030504040204" pitchFamily="34" charset="-128"/>
                        </a:rPr>
                        <a:t>情報の漏えいまたは改ざんなどその安全性が損なわれた場合、当社に影響を及ぼす可能性がある</a:t>
                      </a:r>
                      <a:endParaRPr lang="ja-JP" altLang="en-US" sz="1100" b="0" i="0" u="none" strike="noStrike">
                        <a:solidFill>
                          <a:srgbClr val="232F3E"/>
                        </a:solidFill>
                        <a:effectLst/>
                        <a:latin typeface="Meiryo" panose="020B0604030504040204" pitchFamily="34" charset="-128"/>
                        <a:ea typeface="Meiryo" panose="020B0604030504040204" pitchFamily="34" charset="-128"/>
                      </a:endParaRPr>
                    </a:p>
                  </a:txBody>
                  <a:tcP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l" rtl="0" fontAlgn="t"/>
                      <a:r>
                        <a:rPr lang="en" sz="1100" u="none" strike="noStrike" dirty="0">
                          <a:effectLst/>
                          <a:latin typeface="Meiryo" panose="020B0604030504040204" pitchFamily="34" charset="-128"/>
                          <a:ea typeface="Meiryo" panose="020B0604030504040204" pitchFamily="34" charset="-128"/>
                        </a:rPr>
                        <a:t>AWS</a:t>
                      </a:r>
                      <a:r>
                        <a:rPr lang="ja-JP" altLang="en-US" sz="1100" u="none" strike="noStrike">
                          <a:effectLst/>
                          <a:latin typeface="Meiryo" panose="020B0604030504040204" pitchFamily="34" charset="-128"/>
                          <a:ea typeface="Meiryo" panose="020B0604030504040204" pitchFamily="34" charset="-128"/>
                        </a:rPr>
                        <a:t>共通基盤で許可されているサービスのうち、アクセスが</a:t>
                      </a:r>
                      <a:r>
                        <a:rPr lang="en" sz="1100" u="none" strike="noStrike" dirty="0">
                          <a:effectLst/>
                          <a:latin typeface="Meiryo" panose="020B0604030504040204" pitchFamily="34" charset="-128"/>
                          <a:ea typeface="Meiryo" panose="020B0604030504040204" pitchFamily="34" charset="-128"/>
                        </a:rPr>
                        <a:t>VPC</a:t>
                      </a:r>
                      <a:r>
                        <a:rPr lang="ja-JP" altLang="en-US" sz="1100" u="none" strike="noStrike">
                          <a:effectLst/>
                          <a:latin typeface="Meiryo" panose="020B0604030504040204" pitchFamily="34" charset="-128"/>
                          <a:ea typeface="Meiryo" panose="020B0604030504040204" pitchFamily="34" charset="-128"/>
                        </a:rPr>
                        <a:t>内からのみに制限されていること</a:t>
                      </a:r>
                      <a:endParaRPr lang="ja-JP" altLang="en-US" sz="1100" b="0" i="0" u="none" strike="noStrike">
                        <a:solidFill>
                          <a:srgbClr val="232F3E"/>
                        </a:solidFill>
                        <a:effectLst/>
                        <a:latin typeface="Meiryo" panose="020B0604030504040204" pitchFamily="34" charset="-128"/>
                        <a:ea typeface="Meiryo" panose="020B0604030504040204" pitchFamily="34" charset="-128"/>
                      </a:endParaRPr>
                    </a:p>
                  </a:txBody>
                  <a:tcP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l" rtl="0" fontAlgn="t"/>
                      <a:r>
                        <a:rPr lang="en" sz="1100" u="none" strike="noStrike" dirty="0">
                          <a:effectLst/>
                          <a:latin typeface="Meiryo" panose="020B0604030504040204" pitchFamily="34" charset="-128"/>
                          <a:ea typeface="Meiryo" panose="020B0604030504040204" pitchFamily="34" charset="-128"/>
                        </a:rPr>
                        <a:t>AWS</a:t>
                      </a:r>
                      <a:r>
                        <a:rPr lang="ja-JP" altLang="en-US" sz="1100" u="none" strike="noStrike">
                          <a:effectLst/>
                          <a:latin typeface="Meiryo" panose="020B0604030504040204" pitchFamily="34" charset="-128"/>
                          <a:ea typeface="Meiryo" panose="020B0604030504040204" pitchFamily="34" charset="-128"/>
                        </a:rPr>
                        <a:t>共通基盤で許可されているサービスの内、アクセスが</a:t>
                      </a:r>
                      <a:r>
                        <a:rPr lang="en" sz="1100" u="none" strike="noStrike" dirty="0">
                          <a:effectLst/>
                          <a:latin typeface="Meiryo" panose="020B0604030504040204" pitchFamily="34" charset="-128"/>
                          <a:ea typeface="Meiryo" panose="020B0604030504040204" pitchFamily="34" charset="-128"/>
                        </a:rPr>
                        <a:t>VPC</a:t>
                      </a:r>
                      <a:r>
                        <a:rPr lang="ja-JP" altLang="en-US" sz="1100" u="none" strike="noStrike">
                          <a:effectLst/>
                          <a:latin typeface="Meiryo" panose="020B0604030504040204" pitchFamily="34" charset="-128"/>
                          <a:ea typeface="Meiryo" panose="020B0604030504040204" pitchFamily="34" charset="-128"/>
                        </a:rPr>
                        <a:t>内からのみに制限</a:t>
                      </a:r>
                      <a:r>
                        <a:rPr lang="en-US" altLang="ja-JP" sz="1100" u="none" strike="noStrike" dirty="0">
                          <a:effectLst/>
                          <a:latin typeface="Meiryo" panose="020B0604030504040204" pitchFamily="34" charset="-128"/>
                          <a:ea typeface="Meiryo" panose="020B0604030504040204" pitchFamily="34" charset="-128"/>
                        </a:rPr>
                        <a:t>(</a:t>
                      </a:r>
                      <a:r>
                        <a:rPr lang="en" sz="1100" u="none" strike="noStrike" dirty="0">
                          <a:effectLst/>
                          <a:latin typeface="Meiryo" panose="020B0604030504040204" pitchFamily="34" charset="-128"/>
                          <a:ea typeface="Meiryo" panose="020B0604030504040204" pitchFamily="34" charset="-128"/>
                        </a:rPr>
                        <a:t>lambda</a:t>
                      </a:r>
                      <a:r>
                        <a:rPr lang="ja-JP" altLang="en-US" sz="1100" u="none" strike="noStrike">
                          <a:effectLst/>
                          <a:latin typeface="Meiryo" panose="020B0604030504040204" pitchFamily="34" charset="-128"/>
                          <a:ea typeface="Meiryo" panose="020B0604030504040204" pitchFamily="34" charset="-128"/>
                        </a:rPr>
                        <a:t>は制御不可</a:t>
                      </a:r>
                      <a:r>
                        <a:rPr lang="en-US" altLang="ja-JP" sz="1100" u="none" strike="noStrike" dirty="0">
                          <a:effectLst/>
                          <a:latin typeface="Meiryo" panose="020B0604030504040204" pitchFamily="34" charset="-128"/>
                          <a:ea typeface="Meiryo" panose="020B0604030504040204" pitchFamily="34" charset="-128"/>
                        </a:rPr>
                        <a:t>)</a:t>
                      </a:r>
                      <a:r>
                        <a:rPr lang="ja-JP" altLang="en-US" sz="1100" u="none" strike="noStrike">
                          <a:effectLst/>
                          <a:latin typeface="Meiryo" panose="020B0604030504040204" pitchFamily="34" charset="-128"/>
                          <a:ea typeface="Meiryo" panose="020B0604030504040204" pitchFamily="34" charset="-128"/>
                        </a:rPr>
                        <a:t>されていること</a:t>
                      </a:r>
                      <a:endParaRPr lang="ja-JP" altLang="en-US" sz="1100" b="0" i="0" u="none" strike="noStrike">
                        <a:solidFill>
                          <a:srgbClr val="232F3E"/>
                        </a:solidFill>
                        <a:effectLst/>
                        <a:latin typeface="Meiryo" panose="020B0604030504040204" pitchFamily="34" charset="-128"/>
                        <a:ea typeface="Meiryo" panose="020B0604030504040204" pitchFamily="34" charset="-128"/>
                      </a:endParaRPr>
                    </a:p>
                  </a:txBody>
                  <a:tcP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l" rtl="0" fontAlgn="t"/>
                      <a:r>
                        <a:rPr lang="ja-JP" altLang="en-US" sz="1100" u="none" strike="noStrike">
                          <a:effectLst/>
                          <a:latin typeface="Meiryo" panose="020B0604030504040204" pitchFamily="34" charset="-128"/>
                          <a:ea typeface="Meiryo" panose="020B0604030504040204" pitchFamily="34" charset="-128"/>
                        </a:rPr>
                        <a:t>データ処理後は削除すること</a:t>
                      </a:r>
                      <a:endParaRPr lang="ja-JP" altLang="en-US" sz="1100" b="0" i="0" u="none" strike="noStrike">
                        <a:solidFill>
                          <a:srgbClr val="232F3E"/>
                        </a:solidFill>
                        <a:effectLst/>
                        <a:latin typeface="Meiryo" panose="020B0604030504040204" pitchFamily="34" charset="-128"/>
                        <a:ea typeface="Meiryo" panose="020B0604030504040204" pitchFamily="34" charset="-128"/>
                      </a:endParaRPr>
                    </a:p>
                  </a:txBody>
                  <a:tcP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l" rtl="0" fontAlgn="t"/>
                      <a:r>
                        <a:rPr lang="en" sz="1100" u="none" strike="noStrike" dirty="0">
                          <a:effectLst/>
                          <a:latin typeface="Meiryo" panose="020B0604030504040204" pitchFamily="34" charset="-128"/>
                          <a:ea typeface="Meiryo" panose="020B0604030504040204" pitchFamily="34" charset="-128"/>
                        </a:rPr>
                        <a:t>CUSTOMER</a:t>
                      </a:r>
                      <a:r>
                        <a:rPr lang="ja-JP" altLang="en-US" sz="1100" u="none" strike="noStrike">
                          <a:effectLst/>
                          <a:latin typeface="Meiryo" panose="020B0604030504040204" pitchFamily="34" charset="-128"/>
                          <a:ea typeface="Meiryo" panose="020B0604030504040204" pitchFamily="34" charset="-128"/>
                        </a:rPr>
                        <a:t>管理</a:t>
                      </a:r>
                      <a:r>
                        <a:rPr lang="en" sz="1100" u="none" strike="noStrike" dirty="0">
                          <a:effectLst/>
                          <a:latin typeface="Meiryo" panose="020B0604030504040204" pitchFamily="34" charset="-128"/>
                          <a:ea typeface="Meiryo" panose="020B0604030504040204" pitchFamily="34" charset="-128"/>
                        </a:rPr>
                        <a:t>VPC</a:t>
                      </a:r>
                      <a:r>
                        <a:rPr lang="ja-JP" altLang="en-US" sz="1100" u="none" strike="noStrike">
                          <a:effectLst/>
                          <a:latin typeface="Meiryo" panose="020B0604030504040204" pitchFamily="34" charset="-128"/>
                          <a:ea typeface="Meiryo" panose="020B0604030504040204" pitchFamily="34" charset="-128"/>
                        </a:rPr>
                        <a:t>外とのインバウンド、アウトバウンド通信ができないようにすること</a:t>
                      </a:r>
                      <a:endParaRPr lang="ja-JP" altLang="en-US" sz="1100" b="0" i="0" u="none" strike="noStrike">
                        <a:solidFill>
                          <a:srgbClr val="232F3E"/>
                        </a:solidFill>
                        <a:effectLst/>
                        <a:latin typeface="Meiryo" panose="020B0604030504040204" pitchFamily="34" charset="-128"/>
                        <a:ea typeface="Meiryo" panose="020B0604030504040204" pitchFamily="34" charset="-128"/>
                      </a:endParaRPr>
                    </a:p>
                  </a:txBody>
                  <a:tcP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l" rtl="0" fontAlgn="t"/>
                      <a:r>
                        <a:rPr lang="ja-JP" altLang="en-US" sz="1100" u="none" strike="noStrike">
                          <a:effectLst/>
                          <a:latin typeface="Meiryo" panose="020B0604030504040204" pitchFamily="34" charset="-128"/>
                          <a:ea typeface="Meiryo" panose="020B0604030504040204" pitchFamily="34" charset="-128"/>
                        </a:rPr>
                        <a:t>インターネットとのインバウンド、アウトバウンド通信不可</a:t>
                      </a:r>
                      <a:endParaRPr lang="ja-JP" altLang="en-US" sz="1100" b="0" i="0" u="none" strike="noStrike">
                        <a:solidFill>
                          <a:srgbClr val="232F3E"/>
                        </a:solidFill>
                        <a:effectLst/>
                        <a:latin typeface="Meiryo" panose="020B0604030504040204" pitchFamily="34" charset="-128"/>
                        <a:ea typeface="Meiryo" panose="020B0604030504040204" pitchFamily="34" charset="-128"/>
                      </a:endParaRPr>
                    </a:p>
                  </a:txBody>
                  <a:tcP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marL="141288" indent="-141288" algn="l" rtl="0" fontAlgn="t">
                        <a:buFont typeface="Arial" panose="020B0604020202020204" pitchFamily="34" charset="0"/>
                        <a:buChar char="•"/>
                        <a:tabLst/>
                      </a:pPr>
                      <a:r>
                        <a:rPr lang="ja-JP" altLang="en-US" sz="1100" u="none" strike="noStrike">
                          <a:effectLst/>
                          <a:latin typeface="Meiryo" panose="020B0604030504040204" pitchFamily="34" charset="-128"/>
                          <a:ea typeface="Meiryo" panose="020B0604030504040204" pitchFamily="34" charset="-128"/>
                        </a:rPr>
                        <a:t>データストレージ・アクセス側のアクセスポリシーの定期チェック</a:t>
                      </a:r>
                    </a:p>
                    <a:p>
                      <a:pPr marL="141288" indent="-141288" algn="l" rtl="0" fontAlgn="t">
                        <a:buFont typeface="Arial" panose="020B0604020202020204" pitchFamily="34" charset="0"/>
                        <a:buChar char="•"/>
                        <a:tabLst/>
                      </a:pPr>
                      <a:r>
                        <a:rPr lang="ja-JP" altLang="en-US" sz="1100" u="none" strike="noStrike">
                          <a:effectLst/>
                          <a:latin typeface="Meiryo" panose="020B0604030504040204" pitchFamily="34" charset="-128"/>
                          <a:ea typeface="Meiryo" panose="020B0604030504040204" pitchFamily="34" charset="-128"/>
                        </a:rPr>
                        <a:t>データストレージ・アクセス側のアクセスポリシーを</a:t>
                      </a:r>
                      <a:r>
                        <a:rPr lang="en" sz="1100" u="none" strike="noStrike" dirty="0">
                          <a:effectLst/>
                          <a:latin typeface="Meiryo" panose="020B0604030504040204" pitchFamily="34" charset="-128"/>
                          <a:ea typeface="Meiryo" panose="020B0604030504040204" pitchFamily="34" charset="-128"/>
                        </a:rPr>
                        <a:t>Trusted Advisor</a:t>
                      </a:r>
                      <a:r>
                        <a:rPr lang="ja-JP" altLang="en-US" sz="1100" u="none" strike="noStrike">
                          <a:effectLst/>
                          <a:latin typeface="Meiryo" panose="020B0604030504040204" pitchFamily="34" charset="-128"/>
                          <a:ea typeface="Meiryo" panose="020B0604030504040204" pitchFamily="34" charset="-128"/>
                        </a:rPr>
                        <a:t>等を用いて定期チェックを行う</a:t>
                      </a:r>
                    </a:p>
                    <a:p>
                      <a:pPr marL="141288" indent="-141288" algn="l" rtl="0" fontAlgn="t">
                        <a:buFont typeface="Arial" panose="020B0604020202020204" pitchFamily="34" charset="0"/>
                        <a:buChar char="•"/>
                        <a:tabLst/>
                      </a:pPr>
                      <a:r>
                        <a:rPr lang="ja-JP" altLang="en-US" sz="1100" u="none" strike="noStrike">
                          <a:effectLst/>
                          <a:latin typeface="Meiryo" panose="020B0604030504040204" pitchFamily="34" charset="-128"/>
                          <a:ea typeface="Meiryo" panose="020B0604030504040204" pitchFamily="34" charset="-128"/>
                        </a:rPr>
                        <a:t>または、対象のアクセスポリシーが変更された事を検知する仕組み</a:t>
                      </a:r>
                      <a:r>
                        <a:rPr lang="en-US" altLang="ja-JP" sz="1100" u="none" strike="noStrike" dirty="0">
                          <a:effectLst/>
                          <a:latin typeface="Meiryo" panose="020B0604030504040204" pitchFamily="34" charset="-128"/>
                          <a:ea typeface="Meiryo" panose="020B0604030504040204" pitchFamily="34" charset="-128"/>
                        </a:rPr>
                        <a:t>(</a:t>
                      </a:r>
                      <a:r>
                        <a:rPr lang="en" sz="1100" u="none" strike="noStrike" dirty="0" err="1">
                          <a:effectLst/>
                          <a:latin typeface="Meiryo" panose="020B0604030504040204" pitchFamily="34" charset="-128"/>
                          <a:ea typeface="Meiryo" panose="020B0604030504040204" pitchFamily="34" charset="-128"/>
                        </a:rPr>
                        <a:t>aws</a:t>
                      </a:r>
                      <a:r>
                        <a:rPr lang="en" sz="1100" u="none" strike="noStrike" dirty="0">
                          <a:effectLst/>
                          <a:latin typeface="Meiryo" panose="020B0604030504040204" pitchFamily="34" charset="-128"/>
                          <a:ea typeface="Meiryo" panose="020B0604030504040204" pitchFamily="34" charset="-128"/>
                        </a:rPr>
                        <a:t> </a:t>
                      </a:r>
                      <a:r>
                        <a:rPr lang="en" sz="1100" u="none" strike="noStrike" dirty="0" err="1">
                          <a:effectLst/>
                          <a:latin typeface="Meiryo" panose="020B0604030504040204" pitchFamily="34" charset="-128"/>
                          <a:ea typeface="Meiryo" panose="020B0604030504040204" pitchFamily="34" charset="-128"/>
                        </a:rPr>
                        <a:t>config+cloudwatch</a:t>
                      </a:r>
                      <a:r>
                        <a:rPr lang="ja-JP" altLang="en-US" sz="1100" u="none" strike="noStrike">
                          <a:effectLst/>
                          <a:latin typeface="Meiryo" panose="020B0604030504040204" pitchFamily="34" charset="-128"/>
                          <a:ea typeface="Meiryo" panose="020B0604030504040204" pitchFamily="34" charset="-128"/>
                        </a:rPr>
                        <a:t>等</a:t>
                      </a:r>
                      <a:r>
                        <a:rPr lang="en-US" altLang="ja-JP" sz="1100" u="none" strike="noStrike" dirty="0">
                          <a:effectLst/>
                          <a:latin typeface="Meiryo" panose="020B0604030504040204" pitchFamily="34" charset="-128"/>
                          <a:ea typeface="Meiryo" panose="020B0604030504040204" pitchFamily="34" charset="-128"/>
                        </a:rPr>
                        <a:t>)</a:t>
                      </a:r>
                      <a:r>
                        <a:rPr lang="ja-JP" altLang="en-US" sz="1100" u="none" strike="noStrike">
                          <a:effectLst/>
                          <a:latin typeface="Meiryo" panose="020B0604030504040204" pitchFamily="34" charset="-128"/>
                          <a:ea typeface="Meiryo" panose="020B0604030504040204" pitchFamily="34" charset="-128"/>
                        </a:rPr>
                        <a:t>を導入する</a:t>
                      </a:r>
                      <a:endParaRPr lang="ja-JP" altLang="en-US" sz="1100" b="0" i="0" u="none" strike="noStrike">
                        <a:solidFill>
                          <a:srgbClr val="232F3E"/>
                        </a:solidFill>
                        <a:effectLst/>
                        <a:latin typeface="Meiryo" panose="020B0604030504040204" pitchFamily="34" charset="-128"/>
                        <a:ea typeface="Meiryo" panose="020B0604030504040204" pitchFamily="34" charset="-128"/>
                      </a:endParaRPr>
                    </a:p>
                  </a:txBody>
                  <a:tcP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l" rtl="0" fontAlgn="t"/>
                      <a:r>
                        <a:rPr lang="ja-JP" altLang="en-US" sz="1100" u="none" strike="noStrike">
                          <a:effectLst/>
                          <a:latin typeface="Meiryo" panose="020B0604030504040204" pitchFamily="34" charset="-128"/>
                          <a:ea typeface="Meiryo" panose="020B0604030504040204" pitchFamily="34" charset="-128"/>
                        </a:rPr>
                        <a:t>暗号化されたプロトコルのみを利用すること</a:t>
                      </a:r>
                      <a:endParaRPr lang="ja-JP" altLang="en-US" sz="1100" b="0" i="0" u="none" strike="noStrike">
                        <a:solidFill>
                          <a:srgbClr val="232F3E"/>
                        </a:solidFill>
                        <a:effectLst/>
                        <a:latin typeface="Meiryo" panose="020B0604030504040204" pitchFamily="34" charset="-128"/>
                        <a:ea typeface="Meiryo" panose="020B0604030504040204" pitchFamily="34" charset="-128"/>
                      </a:endParaRPr>
                    </a:p>
                  </a:txBody>
                  <a:tcP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l" rtl="0" fontAlgn="t"/>
                      <a:r>
                        <a:rPr lang="ja-JP" altLang="en-US" sz="1100" u="none" strike="noStrike">
                          <a:effectLst/>
                          <a:latin typeface="Meiryo" panose="020B0604030504040204" pitchFamily="34" charset="-128"/>
                          <a:ea typeface="Meiryo" panose="020B0604030504040204" pitchFamily="34" charset="-128"/>
                        </a:rPr>
                        <a:t>暗号化必須</a:t>
                      </a:r>
                      <a:r>
                        <a:rPr lang="en-US" altLang="ja-JP" sz="1100" u="none" strike="noStrike">
                          <a:effectLst/>
                          <a:latin typeface="Meiryo" panose="020B0604030504040204" pitchFamily="34" charset="-128"/>
                          <a:ea typeface="Meiryo" panose="020B0604030504040204" pitchFamily="34" charset="-128"/>
                        </a:rPr>
                        <a:t>(</a:t>
                      </a:r>
                      <a:r>
                        <a:rPr lang="ja-JP" altLang="en-US" sz="1100" u="none" strike="noStrike">
                          <a:effectLst/>
                          <a:latin typeface="Meiryo" panose="020B0604030504040204" pitchFamily="34" charset="-128"/>
                          <a:ea typeface="Meiryo" panose="020B0604030504040204" pitchFamily="34" charset="-128"/>
                        </a:rPr>
                        <a:t>方式の指定は特になし</a:t>
                      </a:r>
                      <a:r>
                        <a:rPr lang="en-US" altLang="ja-JP" sz="1100" u="none" strike="noStrike">
                          <a:effectLst/>
                          <a:latin typeface="Meiryo" panose="020B0604030504040204" pitchFamily="34" charset="-128"/>
                          <a:ea typeface="Meiryo" panose="020B0604030504040204" pitchFamily="34" charset="-128"/>
                        </a:rPr>
                        <a:t>)</a:t>
                      </a:r>
                      <a:endParaRPr lang="ja-JP" altLang="en-US" sz="1100" b="0" i="0" u="none" strike="noStrike">
                        <a:solidFill>
                          <a:srgbClr val="232F3E"/>
                        </a:solidFill>
                        <a:effectLst/>
                        <a:latin typeface="Meiryo" panose="020B0604030504040204" pitchFamily="34" charset="-128"/>
                        <a:ea typeface="Meiryo" panose="020B0604030504040204" pitchFamily="34" charset="-128"/>
                      </a:endParaRPr>
                    </a:p>
                  </a:txBody>
                  <a:tcP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517110734"/>
                  </a:ext>
                </a:extLst>
              </a:tr>
              <a:tr h="990810">
                <a:tc>
                  <a:txBody>
                    <a:bodyPr/>
                    <a:lstStyle/>
                    <a:p>
                      <a:pPr algn="ctr" rtl="0" fontAlgn="t"/>
                      <a:r>
                        <a:rPr lang="ja-JP" altLang="en-US" sz="1100" u="none" strike="noStrike">
                          <a:solidFill>
                            <a:schemeClr val="bg1"/>
                          </a:solidFill>
                          <a:effectLst/>
                          <a:latin typeface="Meiryo" panose="020B0604030504040204" pitchFamily="34" charset="-128"/>
                          <a:ea typeface="Meiryo" panose="020B0604030504040204" pitchFamily="34" charset="-128"/>
                        </a:rPr>
                        <a:t>一般 </a:t>
                      </a:r>
                      <a:endParaRPr lang="ja-JP" altLang="en-US" sz="1100" b="1" i="0" u="none" strike="noStrike">
                        <a:solidFill>
                          <a:schemeClr val="bg1"/>
                        </a:solidFill>
                        <a:effectLst/>
                        <a:latin typeface="Meiryo" panose="020B0604030504040204" pitchFamily="34" charset="-128"/>
                        <a:ea typeface="Meiryo" panose="020B0604030504040204" pitchFamily="34" charset="-128"/>
                      </a:endParaRPr>
                    </a:p>
                  </a:txBody>
                  <a:tcP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tx1">
                        <a:lumMod val="75000"/>
                        <a:lumOff val="25000"/>
                      </a:schemeClr>
                    </a:solidFill>
                  </a:tcPr>
                </a:tc>
                <a:tc>
                  <a:txBody>
                    <a:bodyPr/>
                    <a:lstStyle/>
                    <a:p>
                      <a:pPr algn="l" rtl="0" fontAlgn="t"/>
                      <a:r>
                        <a:rPr lang="ja-JP" altLang="en-US" sz="1100" u="none" strike="noStrike">
                          <a:effectLst/>
                          <a:latin typeface="Meiryo" panose="020B0604030504040204" pitchFamily="34" charset="-128"/>
                          <a:ea typeface="Meiryo" panose="020B0604030504040204" pitchFamily="34" charset="-128"/>
                        </a:rPr>
                        <a:t>情報の漏えいまたは改ざんなど、その安全性が損なわれた場合でも、当社にほとんど影響を及ぼさない</a:t>
                      </a:r>
                      <a:endParaRPr lang="ja-JP" altLang="en-US" sz="1100" b="0" i="0" u="none" strike="noStrike">
                        <a:solidFill>
                          <a:srgbClr val="232F3E"/>
                        </a:solidFill>
                        <a:effectLst/>
                        <a:latin typeface="Meiryo" panose="020B0604030504040204" pitchFamily="34" charset="-128"/>
                        <a:ea typeface="Meiryo" panose="020B0604030504040204" pitchFamily="34" charset="-128"/>
                      </a:endParaRPr>
                    </a:p>
                  </a:txBody>
                  <a:tcP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l" rtl="0" fontAlgn="t"/>
                      <a:r>
                        <a:rPr lang="en" sz="1100" u="none" strike="noStrike">
                          <a:effectLst/>
                          <a:latin typeface="Meiryo" panose="020B0604030504040204" pitchFamily="34" charset="-128"/>
                          <a:ea typeface="Meiryo" panose="020B0604030504040204" pitchFamily="34" charset="-128"/>
                        </a:rPr>
                        <a:t>AWS</a:t>
                      </a:r>
                      <a:r>
                        <a:rPr lang="ja-JP" altLang="en-US" sz="1100" u="none" strike="noStrike">
                          <a:effectLst/>
                          <a:latin typeface="Meiryo" panose="020B0604030504040204" pitchFamily="34" charset="-128"/>
                          <a:ea typeface="Meiryo" panose="020B0604030504040204" pitchFamily="34" charset="-128"/>
                        </a:rPr>
                        <a:t>基盤で許可されている全てのサービス</a:t>
                      </a:r>
                      <a:endParaRPr lang="ja-JP" altLang="en-US" sz="1100" b="0" i="0" u="none" strike="noStrike">
                        <a:solidFill>
                          <a:srgbClr val="232F3E"/>
                        </a:solidFill>
                        <a:effectLst/>
                        <a:latin typeface="Meiryo" panose="020B0604030504040204" pitchFamily="34" charset="-128"/>
                        <a:ea typeface="Meiryo" panose="020B0604030504040204" pitchFamily="34" charset="-128"/>
                      </a:endParaRPr>
                    </a:p>
                  </a:txBody>
                  <a:tcP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l" rtl="0" fontAlgn="t"/>
                      <a:r>
                        <a:rPr lang="en" sz="1100" u="none" strike="noStrike" dirty="0">
                          <a:effectLst/>
                          <a:latin typeface="Meiryo" panose="020B0604030504040204" pitchFamily="34" charset="-128"/>
                          <a:ea typeface="Meiryo" panose="020B0604030504040204" pitchFamily="34" charset="-128"/>
                        </a:rPr>
                        <a:t>AWS</a:t>
                      </a:r>
                      <a:r>
                        <a:rPr lang="ja-JP" altLang="en-US" sz="1100" u="none" strike="noStrike">
                          <a:effectLst/>
                          <a:latin typeface="Meiryo" panose="020B0604030504040204" pitchFamily="34" charset="-128"/>
                          <a:ea typeface="Meiryo" panose="020B0604030504040204" pitchFamily="34" charset="-128"/>
                        </a:rPr>
                        <a:t>基盤で許可されている全てのサービス</a:t>
                      </a:r>
                    </a:p>
                    <a:p>
                      <a:pPr algn="l" rtl="0" fontAlgn="t"/>
                      <a:r>
                        <a:rPr lang="ja-JP" altLang="en-US" sz="1100" u="none" strike="noStrike">
                          <a:effectLst/>
                          <a:latin typeface="Meiryo" panose="020B0604030504040204" pitchFamily="34" charset="-128"/>
                          <a:ea typeface="Meiryo" panose="020B0604030504040204" pitchFamily="34" charset="-128"/>
                        </a:rPr>
                        <a:t>オンプレサーバ・クライアント</a:t>
                      </a:r>
                      <a:endParaRPr lang="ja-JP" altLang="en-US" sz="1100" b="0" i="0" u="none" strike="noStrike">
                        <a:solidFill>
                          <a:srgbClr val="232F3E"/>
                        </a:solidFill>
                        <a:effectLst/>
                        <a:latin typeface="Meiryo" panose="020B0604030504040204" pitchFamily="34" charset="-128"/>
                        <a:ea typeface="Meiryo" panose="020B0604030504040204" pitchFamily="34" charset="-128"/>
                      </a:endParaRPr>
                    </a:p>
                  </a:txBody>
                  <a:tcP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l" rtl="0" fontAlgn="t"/>
                      <a:r>
                        <a:rPr lang="ja-JP" altLang="en-US" sz="1100" u="none" strike="noStrike">
                          <a:effectLst/>
                          <a:latin typeface="Meiryo" panose="020B0604030504040204" pitchFamily="34" charset="-128"/>
                          <a:ea typeface="Meiryo" panose="020B0604030504040204" pitchFamily="34" charset="-128"/>
                        </a:rPr>
                        <a:t>特になし</a:t>
                      </a:r>
                      <a:endParaRPr lang="ja-JP" altLang="en-US" sz="1100" b="0" i="0" u="none" strike="noStrike">
                        <a:solidFill>
                          <a:srgbClr val="232F3E"/>
                        </a:solidFill>
                        <a:effectLst/>
                        <a:latin typeface="Meiryo" panose="020B0604030504040204" pitchFamily="34" charset="-128"/>
                        <a:ea typeface="Meiryo" panose="020B0604030504040204" pitchFamily="34" charset="-128"/>
                      </a:endParaRPr>
                    </a:p>
                  </a:txBody>
                  <a:tcP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l" rtl="0" fontAlgn="t"/>
                      <a:r>
                        <a:rPr lang="ja-JP" altLang="en-US" sz="1100" u="none" strike="noStrike">
                          <a:effectLst/>
                          <a:latin typeface="Meiryo" panose="020B0604030504040204" pitchFamily="34" charset="-128"/>
                          <a:ea typeface="Meiryo" panose="020B0604030504040204" pitchFamily="34" charset="-128"/>
                        </a:rPr>
                        <a:t>特に制約はなし</a:t>
                      </a:r>
                      <a:endParaRPr lang="ja-JP" altLang="en-US" sz="1100" b="1" i="0" u="none" strike="noStrike">
                        <a:solidFill>
                          <a:srgbClr val="FF0000"/>
                        </a:solidFill>
                        <a:effectLst/>
                        <a:latin typeface="Meiryo" panose="020B0604030504040204" pitchFamily="34" charset="-128"/>
                        <a:ea typeface="Meiryo" panose="020B0604030504040204" pitchFamily="34" charset="-128"/>
                      </a:endParaRPr>
                    </a:p>
                  </a:txBody>
                  <a:tcP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l" rtl="0" fontAlgn="t"/>
                      <a:r>
                        <a:rPr lang="ja-JP" altLang="en-US" sz="1100" u="none" strike="noStrike">
                          <a:effectLst/>
                          <a:latin typeface="Meiryo" panose="020B0604030504040204" pitchFamily="34" charset="-128"/>
                          <a:ea typeface="Meiryo" panose="020B0604030504040204" pitchFamily="34" charset="-128"/>
                        </a:rPr>
                        <a:t>特に制約はなし</a:t>
                      </a:r>
                      <a:endParaRPr lang="ja-JP" altLang="en-US" sz="1100" b="1" i="0" u="none" strike="noStrike">
                        <a:solidFill>
                          <a:srgbClr val="FF0000"/>
                        </a:solidFill>
                        <a:effectLst/>
                        <a:latin typeface="Meiryo" panose="020B0604030504040204" pitchFamily="34" charset="-128"/>
                        <a:ea typeface="Meiryo" panose="020B0604030504040204" pitchFamily="34" charset="-128"/>
                      </a:endParaRPr>
                    </a:p>
                  </a:txBody>
                  <a:tcP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l" rtl="0" fontAlgn="t"/>
                      <a:r>
                        <a:rPr lang="ja-JP" altLang="en-US" sz="1100" u="none" strike="noStrike">
                          <a:effectLst/>
                          <a:latin typeface="Meiryo" panose="020B0604030504040204" pitchFamily="34" charset="-128"/>
                          <a:ea typeface="Meiryo" panose="020B0604030504040204" pitchFamily="34" charset="-128"/>
                        </a:rPr>
                        <a:t>特に制約はなし</a:t>
                      </a:r>
                      <a:endParaRPr lang="ja-JP" altLang="en-US" sz="1100" b="0" i="0" u="none" strike="noStrike">
                        <a:solidFill>
                          <a:srgbClr val="232F3E"/>
                        </a:solidFill>
                        <a:effectLst/>
                        <a:latin typeface="Meiryo" panose="020B0604030504040204" pitchFamily="34" charset="-128"/>
                        <a:ea typeface="Meiryo" panose="020B0604030504040204" pitchFamily="34" charset="-128"/>
                      </a:endParaRPr>
                    </a:p>
                  </a:txBody>
                  <a:tcP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l" rtl="0" fontAlgn="t"/>
                      <a:r>
                        <a:rPr lang="ja-JP" altLang="en-US" sz="1100" u="none" strike="noStrike">
                          <a:effectLst/>
                          <a:latin typeface="Meiryo" panose="020B0604030504040204" pitchFamily="34" charset="-128"/>
                          <a:ea typeface="Meiryo" panose="020B0604030504040204" pitchFamily="34" charset="-128"/>
                        </a:rPr>
                        <a:t>特に制約はなし</a:t>
                      </a:r>
                      <a:endParaRPr lang="ja-JP" altLang="en-US" sz="1100" b="1" i="0" u="none" strike="noStrike">
                        <a:solidFill>
                          <a:srgbClr val="FF0000"/>
                        </a:solidFill>
                        <a:effectLst/>
                        <a:latin typeface="Meiryo" panose="020B0604030504040204" pitchFamily="34" charset="-128"/>
                        <a:ea typeface="Meiryo" panose="020B0604030504040204" pitchFamily="34" charset="-128"/>
                      </a:endParaRPr>
                    </a:p>
                  </a:txBody>
                  <a:tcP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l" rtl="0" fontAlgn="t"/>
                      <a:r>
                        <a:rPr lang="ja-JP" altLang="en-US" sz="1100" u="none" strike="noStrike">
                          <a:effectLst/>
                          <a:latin typeface="Meiryo" panose="020B0604030504040204" pitchFamily="34" charset="-128"/>
                          <a:ea typeface="Meiryo" panose="020B0604030504040204" pitchFamily="34" charset="-128"/>
                        </a:rPr>
                        <a:t>特に制約はなし</a:t>
                      </a:r>
                      <a:endParaRPr lang="ja-JP" altLang="en-US" sz="1100" b="1" i="0" u="none" strike="noStrike">
                        <a:solidFill>
                          <a:srgbClr val="FF0000"/>
                        </a:solidFill>
                        <a:effectLst/>
                        <a:latin typeface="Meiryo" panose="020B0604030504040204" pitchFamily="34" charset="-128"/>
                        <a:ea typeface="Meiryo" panose="020B0604030504040204" pitchFamily="34" charset="-128"/>
                      </a:endParaRPr>
                    </a:p>
                  </a:txBody>
                  <a:tcP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104892647"/>
                  </a:ext>
                </a:extLst>
              </a:tr>
            </a:tbl>
          </a:graphicData>
        </a:graphic>
      </p:graphicFrame>
      <p:sp>
        <p:nvSpPr>
          <p:cNvPr id="2" name="テキスト ボックス 1">
            <a:extLst>
              <a:ext uri="{FF2B5EF4-FFF2-40B4-BE49-F238E27FC236}">
                <a16:creationId xmlns:a16="http://schemas.microsoft.com/office/drawing/2014/main" id="{4896C89C-0785-CCE1-5715-A7358E101F30}"/>
              </a:ext>
            </a:extLst>
          </p:cNvPr>
          <p:cNvSpPr txBox="1"/>
          <p:nvPr/>
        </p:nvSpPr>
        <p:spPr>
          <a:xfrm>
            <a:off x="10607211" y="0"/>
            <a:ext cx="1584789" cy="369332"/>
          </a:xfrm>
          <a:prstGeom prst="rect">
            <a:avLst/>
          </a:prstGeom>
          <a:no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800" b="0" i="0" u="none" strike="noStrike" kern="1200" cap="none" spc="0" normalizeH="0" baseline="0" noProof="0" dirty="0">
                <a:ln>
                  <a:noFill/>
                </a:ln>
                <a:solidFill>
                  <a:srgbClr val="FFFFFF">
                    <a:lumMod val="50000"/>
                  </a:srgbClr>
                </a:solidFill>
                <a:effectLst/>
                <a:uLnTx/>
                <a:uFillTx/>
                <a:latin typeface="Meiryo" panose="020B0604030504040204" pitchFamily="34" charset="-128"/>
                <a:ea typeface="Meiryo" panose="020B0604030504040204" pitchFamily="34" charset="-128"/>
                <a:cs typeface="+mn-cs"/>
              </a:rPr>
              <a:t>SEC07-BP01</a:t>
            </a:r>
            <a:endParaRPr kumimoji="0" lang="ja-JP" altLang="en-US" sz="1800" b="0" i="0" u="none" strike="noStrike" kern="1200" cap="none" spc="0" normalizeH="0" baseline="0" noProof="0">
              <a:ln>
                <a:noFill/>
              </a:ln>
              <a:solidFill>
                <a:srgbClr val="FFFFFF">
                  <a:lumMod val="50000"/>
                </a:srgbClr>
              </a:solidFill>
              <a:effectLst/>
              <a:uLnTx/>
              <a:uFillTx/>
              <a:latin typeface="Meiryo" panose="020B0604030504040204" pitchFamily="34" charset="-128"/>
              <a:ea typeface="Meiryo" panose="020B0604030504040204" pitchFamily="34" charset="-128"/>
              <a:cs typeface="+mn-cs"/>
            </a:endParaRPr>
          </a:p>
        </p:txBody>
      </p:sp>
    </p:spTree>
    <p:extLst>
      <p:ext uri="{BB962C8B-B14F-4D97-AF65-F5344CB8AC3E}">
        <p14:creationId xmlns:p14="http://schemas.microsoft.com/office/powerpoint/2010/main" val="5423492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表 13"/>
          <p:cNvGraphicFramePr>
            <a:graphicFrameLocks noGrp="1"/>
          </p:cNvGraphicFramePr>
          <p:nvPr/>
        </p:nvGraphicFramePr>
        <p:xfrm>
          <a:off x="488440" y="1260298"/>
          <a:ext cx="11484000" cy="4192000"/>
        </p:xfrm>
        <a:graphic>
          <a:graphicData uri="http://schemas.openxmlformats.org/drawingml/2006/table">
            <a:tbl>
              <a:tblPr firstRow="1" bandRow="1">
                <a:tableStyleId>{073A0DAA-6AF3-43AB-8588-CEC1D06C72B9}</a:tableStyleId>
              </a:tblPr>
              <a:tblGrid>
                <a:gridCol w="540000">
                  <a:extLst>
                    <a:ext uri="{9D8B030D-6E8A-4147-A177-3AD203B41FA5}">
                      <a16:colId xmlns:a16="http://schemas.microsoft.com/office/drawing/2014/main" val="873327517"/>
                    </a:ext>
                  </a:extLst>
                </a:gridCol>
                <a:gridCol w="2304000">
                  <a:extLst>
                    <a:ext uri="{9D8B030D-6E8A-4147-A177-3AD203B41FA5}">
                      <a16:colId xmlns:a16="http://schemas.microsoft.com/office/drawing/2014/main" val="1790200210"/>
                    </a:ext>
                  </a:extLst>
                </a:gridCol>
                <a:gridCol w="2880000">
                  <a:extLst>
                    <a:ext uri="{9D8B030D-6E8A-4147-A177-3AD203B41FA5}">
                      <a16:colId xmlns:a16="http://schemas.microsoft.com/office/drawing/2014/main" val="762798410"/>
                    </a:ext>
                  </a:extLst>
                </a:gridCol>
                <a:gridCol w="2880000">
                  <a:extLst>
                    <a:ext uri="{9D8B030D-6E8A-4147-A177-3AD203B41FA5}">
                      <a16:colId xmlns:a16="http://schemas.microsoft.com/office/drawing/2014/main" val="3662885007"/>
                    </a:ext>
                  </a:extLst>
                </a:gridCol>
                <a:gridCol w="2880000">
                  <a:extLst>
                    <a:ext uri="{9D8B030D-6E8A-4147-A177-3AD203B41FA5}">
                      <a16:colId xmlns:a16="http://schemas.microsoft.com/office/drawing/2014/main" val="1755233848"/>
                    </a:ext>
                  </a:extLst>
                </a:gridCol>
              </a:tblGrid>
              <a:tr h="822960">
                <a:tc>
                  <a:txBody>
                    <a:bodyPr/>
                    <a:lstStyle/>
                    <a:p>
                      <a:r>
                        <a:rPr kumimoji="1" lang="en-US" altLang="ja-JP" sz="1500" b="0" dirty="0">
                          <a:latin typeface="Meiryo" panose="020B0604030504040204" pitchFamily="34" charset="-128"/>
                          <a:ea typeface="Meiryo" panose="020B0604030504040204" pitchFamily="34" charset="-128"/>
                        </a:rPr>
                        <a:t>No.</a:t>
                      </a:r>
                      <a:endParaRPr kumimoji="1" lang="ja-JP" altLang="en-US" sz="1500" b="0" dirty="0">
                        <a:latin typeface="Meiryo" panose="020B0604030504040204" pitchFamily="34" charset="-128"/>
                        <a:ea typeface="Meiryo" panose="020B0604030504040204" pitchFamily="34" charset="-128"/>
                      </a:endParaRPr>
                    </a:p>
                  </a:txBody>
                  <a:tcPr>
                    <a:solidFill>
                      <a:schemeClr val="tx1">
                        <a:lumMod val="75000"/>
                      </a:schemeClr>
                    </a:solidFill>
                  </a:tcPr>
                </a:tc>
                <a:tc>
                  <a:txBody>
                    <a:bodyPr/>
                    <a:lstStyle/>
                    <a:p>
                      <a:r>
                        <a:rPr kumimoji="1" lang="en-US" altLang="ja-JP" sz="1500" b="0" dirty="0">
                          <a:latin typeface="Meiryo" panose="020B0604030504040204" pitchFamily="34" charset="-128"/>
                          <a:ea typeface="Meiryo" panose="020B0604030504040204" pitchFamily="34" charset="-128"/>
                        </a:rPr>
                        <a:t>AWS</a:t>
                      </a:r>
                      <a:r>
                        <a:rPr kumimoji="1" lang="ja-JP" altLang="en-US" sz="1500" b="0" dirty="0">
                          <a:latin typeface="Meiryo" panose="020B0604030504040204" pitchFamily="34" charset="-128"/>
                          <a:ea typeface="Meiryo" panose="020B0604030504040204" pitchFamily="34" charset="-128"/>
                        </a:rPr>
                        <a:t>分割例</a:t>
                      </a:r>
                    </a:p>
                  </a:txBody>
                  <a:tcPr>
                    <a:solidFill>
                      <a:schemeClr val="tx1">
                        <a:lumMod val="75000"/>
                      </a:schemeClr>
                    </a:solidFill>
                  </a:tcPr>
                </a:tc>
                <a:tc>
                  <a:txBody>
                    <a:bodyPr/>
                    <a:lstStyle/>
                    <a:p>
                      <a:r>
                        <a:rPr kumimoji="1" lang="ja-JP" altLang="en-US" sz="1500" b="0" dirty="0">
                          <a:latin typeface="Meiryo" panose="020B0604030504040204" pitchFamily="34" charset="-128"/>
                          <a:ea typeface="Meiryo" panose="020B0604030504040204" pitchFamily="34" charset="-128"/>
                        </a:rPr>
                        <a:t>権限分割</a:t>
                      </a:r>
                    </a:p>
                  </a:txBody>
                  <a:tcPr>
                    <a:solidFill>
                      <a:schemeClr val="tx1">
                        <a:lumMod val="75000"/>
                      </a:schemeClr>
                    </a:solidFill>
                  </a:tcPr>
                </a:tc>
                <a:tc>
                  <a:txBody>
                    <a:bodyPr/>
                    <a:lstStyle/>
                    <a:p>
                      <a:r>
                        <a:rPr kumimoji="1" lang="en-US" altLang="ja-JP" sz="1500" b="0" dirty="0">
                          <a:latin typeface="Meiryo" panose="020B0604030504040204" pitchFamily="34" charset="-128"/>
                          <a:ea typeface="Meiryo" panose="020B0604030504040204" pitchFamily="34" charset="-128"/>
                        </a:rPr>
                        <a:t>AWS</a:t>
                      </a:r>
                      <a:r>
                        <a:rPr kumimoji="1" lang="ja-JP" altLang="en-US" sz="1500" b="0" dirty="0">
                          <a:latin typeface="Meiryo" panose="020B0604030504040204" pitchFamily="34" charset="-128"/>
                          <a:ea typeface="Meiryo" panose="020B0604030504040204" pitchFamily="34" charset="-128"/>
                        </a:rPr>
                        <a:t>アカウント管理負荷</a:t>
                      </a:r>
                    </a:p>
                  </a:txBody>
                  <a:tcPr>
                    <a:solidFill>
                      <a:schemeClr val="tx1">
                        <a:lumMod val="75000"/>
                      </a:schemeClr>
                    </a:solidFill>
                  </a:tcPr>
                </a:tc>
                <a:tc>
                  <a:txBody>
                    <a:bodyPr/>
                    <a:lstStyle/>
                    <a:p>
                      <a:r>
                        <a:rPr kumimoji="1" lang="ja-JP" altLang="en-US" sz="1500" b="0" dirty="0">
                          <a:latin typeface="Meiryo" panose="020B0604030504040204" pitchFamily="34" charset="-128"/>
                          <a:ea typeface="Meiryo" panose="020B0604030504040204" pitchFamily="34" charset="-128"/>
                        </a:rPr>
                        <a:t>本番リスク</a:t>
                      </a:r>
                      <a:endParaRPr kumimoji="1" lang="en-US" altLang="ja-JP" sz="1500" b="0" dirty="0">
                        <a:latin typeface="Meiryo" panose="020B0604030504040204" pitchFamily="34" charset="-128"/>
                        <a:ea typeface="Meiryo" panose="020B0604030504040204" pitchFamily="34" charset="-128"/>
                      </a:endParaRPr>
                    </a:p>
                    <a:p>
                      <a:r>
                        <a:rPr kumimoji="1" lang="en-US" altLang="ja-JP" sz="1500" b="0" dirty="0">
                          <a:latin typeface="Meiryo" panose="020B0604030504040204" pitchFamily="34" charset="-128"/>
                          <a:ea typeface="Meiryo" panose="020B0604030504040204" pitchFamily="34" charset="-128"/>
                        </a:rPr>
                        <a:t>(</a:t>
                      </a:r>
                      <a:r>
                        <a:rPr kumimoji="1" lang="ja-JP" altLang="en-US" sz="1500" b="0" dirty="0">
                          <a:latin typeface="Meiryo" panose="020B0604030504040204" pitchFamily="34" charset="-128"/>
                          <a:ea typeface="Meiryo" panose="020B0604030504040204" pitchFamily="34" charset="-128"/>
                        </a:rPr>
                        <a:t>他の</a:t>
                      </a:r>
                      <a:r>
                        <a:rPr kumimoji="1" lang="en-US" altLang="ja-JP" sz="1500" b="0" dirty="0">
                          <a:latin typeface="Meiryo" panose="020B0604030504040204" pitchFamily="34" charset="-128"/>
                          <a:ea typeface="Meiryo" panose="020B0604030504040204" pitchFamily="34" charset="-128"/>
                        </a:rPr>
                        <a:t>AWS</a:t>
                      </a:r>
                      <a:r>
                        <a:rPr kumimoji="1" lang="ja-JP" altLang="en-US" sz="1500" b="0" dirty="0">
                          <a:latin typeface="Meiryo" panose="020B0604030504040204" pitchFamily="34" charset="-128"/>
                          <a:ea typeface="Meiryo" panose="020B0604030504040204" pitchFamily="34" charset="-128"/>
                        </a:rPr>
                        <a:t>アカウントが本番影響を与えるリスク等</a:t>
                      </a:r>
                      <a:r>
                        <a:rPr kumimoji="1" lang="en-US" altLang="ja-JP" sz="1500" b="0" dirty="0">
                          <a:latin typeface="Meiryo" panose="020B0604030504040204" pitchFamily="34" charset="-128"/>
                          <a:ea typeface="Meiryo" panose="020B0604030504040204" pitchFamily="34" charset="-128"/>
                        </a:rPr>
                        <a:t>)</a:t>
                      </a:r>
                      <a:endParaRPr kumimoji="1" lang="ja-JP" altLang="en-US" sz="1500" b="0" dirty="0">
                        <a:latin typeface="Meiryo" panose="020B0604030504040204" pitchFamily="34" charset="-128"/>
                        <a:ea typeface="Meiryo" panose="020B0604030504040204" pitchFamily="34" charset="-128"/>
                      </a:endParaRPr>
                    </a:p>
                  </a:txBody>
                  <a:tcPr>
                    <a:solidFill>
                      <a:schemeClr val="tx1">
                        <a:lumMod val="75000"/>
                      </a:schemeClr>
                    </a:solidFill>
                  </a:tcPr>
                </a:tc>
                <a:extLst>
                  <a:ext uri="{0D108BD9-81ED-4DB2-BD59-A6C34878D82A}">
                    <a16:rowId xmlns:a16="http://schemas.microsoft.com/office/drawing/2014/main" val="3726900830"/>
                  </a:ext>
                </a:extLst>
              </a:tr>
              <a:tr h="1080000">
                <a:tc>
                  <a:txBody>
                    <a:bodyPr/>
                    <a:lstStyle/>
                    <a:p>
                      <a:r>
                        <a:rPr kumimoji="1" lang="en-US" altLang="ja-JP" sz="1300" dirty="0">
                          <a:solidFill>
                            <a:schemeClr val="tx1">
                              <a:lumMod val="75000"/>
                            </a:schemeClr>
                          </a:solidFill>
                          <a:latin typeface="Meiryo" panose="020B0604030504040204" pitchFamily="34" charset="-128"/>
                          <a:ea typeface="Meiryo" panose="020B0604030504040204" pitchFamily="34" charset="-128"/>
                        </a:rPr>
                        <a:t>1</a:t>
                      </a:r>
                      <a:endParaRPr kumimoji="1" lang="ja-JP" altLang="en-US" sz="1300" dirty="0">
                        <a:solidFill>
                          <a:schemeClr val="tx1">
                            <a:lumMod val="75000"/>
                          </a:schemeClr>
                        </a:solidFill>
                        <a:latin typeface="Meiryo" panose="020B0604030504040204" pitchFamily="34" charset="-128"/>
                        <a:ea typeface="Meiryo" panose="020B0604030504040204" pitchFamily="34" charset="-128"/>
                      </a:endParaRPr>
                    </a:p>
                  </a:txBody>
                  <a:tcPr/>
                </a:tc>
                <a:tc>
                  <a:txBody>
                    <a:bodyPr/>
                    <a:lstStyle/>
                    <a:p>
                      <a:r>
                        <a:rPr kumimoji="1" lang="ja-JP" altLang="en-US" sz="1700" b="1" dirty="0">
                          <a:solidFill>
                            <a:schemeClr val="tx1">
                              <a:lumMod val="75000"/>
                            </a:schemeClr>
                          </a:solidFill>
                          <a:latin typeface="Meiryo" panose="020B0604030504040204" pitchFamily="34" charset="-128"/>
                          <a:ea typeface="Meiryo" panose="020B0604030504040204" pitchFamily="34" charset="-128"/>
                        </a:rPr>
                        <a:t>環境で分割</a:t>
                      </a:r>
                      <a:br>
                        <a:rPr kumimoji="1" lang="en-US" altLang="ja-JP" sz="1300" dirty="0">
                          <a:solidFill>
                            <a:schemeClr val="tx1">
                              <a:lumMod val="75000"/>
                            </a:schemeClr>
                          </a:solidFill>
                          <a:latin typeface="Meiryo" panose="020B0604030504040204" pitchFamily="34" charset="-128"/>
                          <a:ea typeface="Meiryo" panose="020B0604030504040204" pitchFamily="34" charset="-128"/>
                        </a:rPr>
                      </a:br>
                      <a:r>
                        <a:rPr kumimoji="1" lang="en-US" altLang="ja-JP" sz="1300" dirty="0">
                          <a:solidFill>
                            <a:schemeClr val="tx1">
                              <a:lumMod val="75000"/>
                            </a:schemeClr>
                          </a:solidFill>
                          <a:latin typeface="Meiryo" panose="020B0604030504040204" pitchFamily="34" charset="-128"/>
                          <a:ea typeface="Meiryo" panose="020B0604030504040204" pitchFamily="34" charset="-128"/>
                        </a:rPr>
                        <a:t>(</a:t>
                      </a:r>
                      <a:r>
                        <a:rPr kumimoji="1" lang="ja-JP" altLang="en-US" sz="1300" dirty="0">
                          <a:solidFill>
                            <a:schemeClr val="tx1">
                              <a:lumMod val="75000"/>
                            </a:schemeClr>
                          </a:solidFill>
                          <a:latin typeface="Meiryo" panose="020B0604030504040204" pitchFamily="34" charset="-128"/>
                          <a:ea typeface="Meiryo" panose="020B0604030504040204" pitchFamily="34" charset="-128"/>
                        </a:rPr>
                        <a:t>本番・検証・開発などの目的別環境での分割</a:t>
                      </a:r>
                      <a:r>
                        <a:rPr kumimoji="1" lang="en-US" altLang="ja-JP" sz="1300" dirty="0">
                          <a:solidFill>
                            <a:schemeClr val="tx1">
                              <a:lumMod val="75000"/>
                            </a:schemeClr>
                          </a:solidFill>
                          <a:latin typeface="Meiryo" panose="020B0604030504040204" pitchFamily="34" charset="-128"/>
                          <a:ea typeface="Meiryo" panose="020B0604030504040204" pitchFamily="34" charset="-128"/>
                        </a:rPr>
                        <a:t>)</a:t>
                      </a:r>
                      <a:endParaRPr kumimoji="1" lang="ja-JP" altLang="en-US" sz="1300" dirty="0">
                        <a:solidFill>
                          <a:schemeClr val="tx1">
                            <a:lumMod val="75000"/>
                          </a:schemeClr>
                        </a:solidFill>
                        <a:latin typeface="Meiryo" panose="020B0604030504040204" pitchFamily="34" charset="-128"/>
                        <a:ea typeface="Meiryo" panose="020B0604030504040204" pitchFamily="34" charset="-128"/>
                      </a:endParaRPr>
                    </a:p>
                  </a:txBody>
                  <a:tcPr/>
                </a:tc>
                <a:tc>
                  <a:txBody>
                    <a:bodyPr/>
                    <a:lstStyle/>
                    <a:p>
                      <a:r>
                        <a:rPr kumimoji="1" lang="ja-JP" altLang="en-US" sz="1300" dirty="0">
                          <a:solidFill>
                            <a:schemeClr val="tx1">
                              <a:lumMod val="75000"/>
                            </a:schemeClr>
                          </a:solidFill>
                          <a:latin typeface="Meiryo" panose="020B0604030504040204" pitchFamily="34" charset="-128"/>
                          <a:ea typeface="Meiryo" panose="020B0604030504040204" pitchFamily="34" charset="-128"/>
                        </a:rPr>
                        <a:t>アカウント内に複数システムが混在することになるため</a:t>
                      </a:r>
                      <a:r>
                        <a:rPr kumimoji="1" lang="en-US" altLang="ja-JP" sz="1300" dirty="0">
                          <a:solidFill>
                            <a:schemeClr val="tx1">
                              <a:lumMod val="75000"/>
                            </a:schemeClr>
                          </a:solidFill>
                          <a:latin typeface="Meiryo" panose="020B0604030504040204" pitchFamily="34" charset="-128"/>
                          <a:ea typeface="Meiryo" panose="020B0604030504040204" pitchFamily="34" charset="-128"/>
                        </a:rPr>
                        <a:t>IAM</a:t>
                      </a:r>
                      <a:r>
                        <a:rPr kumimoji="1" lang="ja-JP" altLang="en-US" sz="1300" dirty="0" err="1">
                          <a:solidFill>
                            <a:schemeClr val="tx1">
                              <a:lumMod val="75000"/>
                            </a:schemeClr>
                          </a:solidFill>
                          <a:latin typeface="Meiryo" panose="020B0604030504040204" pitchFamily="34" charset="-128"/>
                          <a:ea typeface="Meiryo" panose="020B0604030504040204" pitchFamily="34" charset="-128"/>
                        </a:rPr>
                        <a:t>での</a:t>
                      </a:r>
                      <a:r>
                        <a:rPr kumimoji="1" lang="ja-JP" altLang="en-US" sz="1300" dirty="0">
                          <a:solidFill>
                            <a:schemeClr val="tx1">
                              <a:lumMod val="75000"/>
                            </a:schemeClr>
                          </a:solidFill>
                          <a:latin typeface="Meiryo" panose="020B0604030504040204" pitchFamily="34" charset="-128"/>
                          <a:ea typeface="Meiryo" panose="020B0604030504040204" pitchFamily="34" charset="-128"/>
                        </a:rPr>
                        <a:t>権限分割が必要となる</a:t>
                      </a:r>
                      <a:r>
                        <a:rPr kumimoji="1" lang="en-US" altLang="ja-JP" sz="1300" baseline="0" dirty="0">
                          <a:solidFill>
                            <a:schemeClr val="tx1">
                              <a:lumMod val="75000"/>
                            </a:schemeClr>
                          </a:solidFill>
                          <a:latin typeface="Meiryo" panose="020B0604030504040204" pitchFamily="34" charset="-128"/>
                          <a:ea typeface="Meiryo" panose="020B0604030504040204" pitchFamily="34" charset="-128"/>
                        </a:rPr>
                        <a:t>(</a:t>
                      </a:r>
                      <a:r>
                        <a:rPr kumimoji="1" lang="ja-JP" altLang="en-US" sz="1300" baseline="0" dirty="0">
                          <a:solidFill>
                            <a:schemeClr val="tx1">
                              <a:lumMod val="75000"/>
                            </a:schemeClr>
                          </a:solidFill>
                          <a:latin typeface="Meiryo" panose="020B0604030504040204" pitchFamily="34" charset="-128"/>
                          <a:ea typeface="Meiryo" panose="020B0604030504040204" pitchFamily="34" charset="-128"/>
                        </a:rPr>
                        <a:t>要件にあう権限分割が可能かの確認も必要となる</a:t>
                      </a:r>
                      <a:r>
                        <a:rPr kumimoji="1" lang="en-US" altLang="ja-JP" sz="1300" baseline="0" dirty="0">
                          <a:solidFill>
                            <a:schemeClr val="tx1">
                              <a:lumMod val="75000"/>
                            </a:schemeClr>
                          </a:solidFill>
                          <a:latin typeface="Meiryo" panose="020B0604030504040204" pitchFamily="34" charset="-128"/>
                          <a:ea typeface="Meiryo" panose="020B0604030504040204" pitchFamily="34" charset="-128"/>
                        </a:rPr>
                        <a:t>)</a:t>
                      </a:r>
                      <a:endParaRPr kumimoji="1" lang="ja-JP" altLang="en-US" sz="1300" dirty="0">
                        <a:solidFill>
                          <a:schemeClr val="tx1">
                            <a:lumMod val="75000"/>
                          </a:schemeClr>
                        </a:solidFill>
                        <a:latin typeface="Meiryo" panose="020B0604030504040204" pitchFamily="34" charset="-128"/>
                        <a:ea typeface="Meiryo" panose="020B0604030504040204" pitchFamily="34" charset="-128"/>
                      </a:endParaRPr>
                    </a:p>
                  </a:txBody>
                  <a:tcPr/>
                </a:tc>
                <a:tc>
                  <a:txBody>
                    <a:bodyPr/>
                    <a:lstStyle/>
                    <a:p>
                      <a:r>
                        <a:rPr lang="en-US" altLang="ja-JP" sz="1300" u="none" strike="noStrike" dirty="0">
                          <a:solidFill>
                            <a:schemeClr val="tx1">
                              <a:lumMod val="75000"/>
                            </a:schemeClr>
                          </a:solidFill>
                          <a:effectLst/>
                          <a:latin typeface="Meiryo" panose="020B0604030504040204" pitchFamily="34" charset="-128"/>
                          <a:ea typeface="Meiryo" panose="020B0604030504040204" pitchFamily="34" charset="-128"/>
                        </a:rPr>
                        <a:t>AWS</a:t>
                      </a:r>
                      <a:r>
                        <a:rPr lang="ja-JP" altLang="en-US" sz="1300" u="none" strike="noStrike" dirty="0">
                          <a:solidFill>
                            <a:schemeClr val="tx1">
                              <a:lumMod val="75000"/>
                            </a:schemeClr>
                          </a:solidFill>
                          <a:effectLst/>
                          <a:latin typeface="Meiryo" panose="020B0604030504040204" pitchFamily="34" charset="-128"/>
                          <a:ea typeface="Meiryo" panose="020B0604030504040204" pitchFamily="34" charset="-128"/>
                        </a:rPr>
                        <a:t>アカウントのアナウンスやメール連絡が少ない</a:t>
                      </a:r>
                      <a:r>
                        <a:rPr lang="en-US" altLang="ja-JP" sz="1300" u="none" strike="noStrike" dirty="0">
                          <a:solidFill>
                            <a:schemeClr val="tx1">
                              <a:lumMod val="75000"/>
                            </a:schemeClr>
                          </a:solidFill>
                          <a:effectLst/>
                          <a:latin typeface="Meiryo" panose="020B0604030504040204" pitchFamily="34" charset="-128"/>
                          <a:ea typeface="Meiryo" panose="020B0604030504040204" pitchFamily="34" charset="-128"/>
                        </a:rPr>
                        <a:t>(</a:t>
                      </a:r>
                      <a:r>
                        <a:rPr lang="ja-JP" altLang="en-US" sz="1300" u="none" strike="noStrike" dirty="0">
                          <a:solidFill>
                            <a:schemeClr val="tx1">
                              <a:lumMod val="75000"/>
                            </a:schemeClr>
                          </a:solidFill>
                          <a:effectLst/>
                          <a:latin typeface="Meiryo" panose="020B0604030504040204" pitchFamily="34" charset="-128"/>
                          <a:ea typeface="Meiryo" panose="020B0604030504040204" pitchFamily="34" charset="-128"/>
                        </a:rPr>
                        <a:t>本番・検証・開発などの数分</a:t>
                      </a:r>
                      <a:r>
                        <a:rPr lang="en-US" altLang="ja-JP" sz="1300" u="none" strike="noStrike" dirty="0">
                          <a:solidFill>
                            <a:schemeClr val="tx1">
                              <a:lumMod val="75000"/>
                            </a:schemeClr>
                          </a:solidFill>
                          <a:effectLst/>
                          <a:latin typeface="Meiryo" panose="020B0604030504040204" pitchFamily="34" charset="-128"/>
                          <a:ea typeface="Meiryo" panose="020B0604030504040204" pitchFamily="34" charset="-128"/>
                        </a:rPr>
                        <a:t>)</a:t>
                      </a:r>
                      <a:endParaRPr kumimoji="1" lang="ja-JP" altLang="en-US" sz="1300" dirty="0">
                        <a:solidFill>
                          <a:schemeClr val="tx1">
                            <a:lumMod val="75000"/>
                          </a:schemeClr>
                        </a:solidFill>
                        <a:latin typeface="Meiryo" panose="020B0604030504040204" pitchFamily="34" charset="-128"/>
                        <a:ea typeface="Meiryo" panose="020B0604030504040204" pitchFamily="34" charset="-128"/>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300" u="none" strike="noStrike" dirty="0">
                          <a:solidFill>
                            <a:schemeClr val="tx1">
                              <a:lumMod val="75000"/>
                            </a:schemeClr>
                          </a:solidFill>
                          <a:effectLst/>
                          <a:latin typeface="Meiryo" panose="020B0604030504040204" pitchFamily="34" charset="-128"/>
                          <a:ea typeface="Meiryo" panose="020B0604030504040204" pitchFamily="34" charset="-128"/>
                        </a:rPr>
                        <a:t>本番構築に利用するアカウントが既存の本番影響を及ぼすリスクあり</a:t>
                      </a:r>
                      <a:r>
                        <a:rPr lang="en-US" altLang="ja-JP" sz="1300" u="none" strike="noStrike" dirty="0">
                          <a:solidFill>
                            <a:schemeClr val="tx1">
                              <a:lumMod val="75000"/>
                            </a:schemeClr>
                          </a:solidFill>
                          <a:effectLst/>
                          <a:latin typeface="Meiryo" panose="020B0604030504040204" pitchFamily="34" charset="-128"/>
                          <a:ea typeface="Meiryo" panose="020B0604030504040204" pitchFamily="34" charset="-128"/>
                        </a:rPr>
                        <a:t>(</a:t>
                      </a:r>
                      <a:r>
                        <a:rPr lang="ja-JP" altLang="en-US" sz="1300" u="none" strike="noStrike" dirty="0">
                          <a:solidFill>
                            <a:schemeClr val="tx1">
                              <a:lumMod val="75000"/>
                            </a:schemeClr>
                          </a:solidFill>
                          <a:effectLst/>
                          <a:latin typeface="Meiryo" panose="020B0604030504040204" pitchFamily="34" charset="-128"/>
                          <a:ea typeface="Meiryo" panose="020B0604030504040204" pitchFamily="34" charset="-128"/>
                        </a:rPr>
                        <a:t>新規本番構築時は細心の注意が必要</a:t>
                      </a:r>
                      <a:r>
                        <a:rPr lang="en-US" altLang="ja-JP" sz="1300" u="none" strike="noStrike" dirty="0">
                          <a:solidFill>
                            <a:schemeClr val="tx1">
                              <a:lumMod val="75000"/>
                            </a:schemeClr>
                          </a:solidFill>
                          <a:effectLst/>
                          <a:latin typeface="Meiryo" panose="020B0604030504040204" pitchFamily="34" charset="-128"/>
                          <a:ea typeface="Meiryo" panose="020B0604030504040204" pitchFamily="34" charset="-128"/>
                        </a:rPr>
                        <a:t>)</a:t>
                      </a:r>
                      <a:endParaRPr lang="ja-JP" altLang="en-US" sz="1300" b="0" i="0" u="none" strike="noStrike" dirty="0">
                        <a:solidFill>
                          <a:schemeClr val="tx1">
                            <a:lumMod val="75000"/>
                          </a:schemeClr>
                        </a:solidFill>
                        <a:effectLst/>
                        <a:latin typeface="Meiryo" panose="020B0604030504040204" pitchFamily="34" charset="-128"/>
                        <a:ea typeface="Meiryo" panose="020B0604030504040204" pitchFamily="34" charset="-128"/>
                      </a:endParaRPr>
                    </a:p>
                  </a:txBody>
                  <a:tcPr/>
                </a:tc>
                <a:extLst>
                  <a:ext uri="{0D108BD9-81ED-4DB2-BD59-A6C34878D82A}">
                    <a16:rowId xmlns:a16="http://schemas.microsoft.com/office/drawing/2014/main" val="78295442"/>
                  </a:ext>
                </a:extLst>
              </a:tr>
              <a:tr h="1209040">
                <a:tc>
                  <a:txBody>
                    <a:bodyPr/>
                    <a:lstStyle/>
                    <a:p>
                      <a:r>
                        <a:rPr kumimoji="1" lang="en-US" altLang="ja-JP" sz="1300" dirty="0">
                          <a:solidFill>
                            <a:schemeClr val="tx1">
                              <a:lumMod val="75000"/>
                            </a:schemeClr>
                          </a:solidFill>
                          <a:latin typeface="Meiryo" panose="020B0604030504040204" pitchFamily="34" charset="-128"/>
                          <a:ea typeface="Meiryo" panose="020B0604030504040204" pitchFamily="34" charset="-128"/>
                        </a:rPr>
                        <a:t>2</a:t>
                      </a:r>
                      <a:endParaRPr kumimoji="1" lang="ja-JP" altLang="en-US" sz="1300" dirty="0">
                        <a:solidFill>
                          <a:schemeClr val="tx1">
                            <a:lumMod val="75000"/>
                          </a:schemeClr>
                        </a:solidFill>
                        <a:latin typeface="Meiryo" panose="020B0604030504040204" pitchFamily="34" charset="-128"/>
                        <a:ea typeface="Meiryo" panose="020B0604030504040204" pitchFamily="34" charset="-128"/>
                      </a:endParaRPr>
                    </a:p>
                  </a:txBody>
                  <a:tcPr/>
                </a:tc>
                <a:tc>
                  <a:txBody>
                    <a:bodyPr/>
                    <a:lstStyle/>
                    <a:p>
                      <a:r>
                        <a:rPr kumimoji="1" lang="ja-JP" altLang="en-US" sz="1700" b="1" dirty="0">
                          <a:solidFill>
                            <a:schemeClr val="tx1">
                              <a:lumMod val="75000"/>
                            </a:schemeClr>
                          </a:solidFill>
                          <a:latin typeface="Meiryo" panose="020B0604030504040204" pitchFamily="34" charset="-128"/>
                          <a:ea typeface="Meiryo" panose="020B0604030504040204" pitchFamily="34" charset="-128"/>
                        </a:rPr>
                        <a:t>システム毎に分割</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300" dirty="0">
                          <a:solidFill>
                            <a:schemeClr val="tx1">
                              <a:lumMod val="75000"/>
                            </a:schemeClr>
                          </a:solidFill>
                          <a:latin typeface="Meiryo" panose="020B0604030504040204" pitchFamily="34" charset="-128"/>
                          <a:ea typeface="Meiryo" panose="020B0604030504040204" pitchFamily="34" charset="-128"/>
                        </a:rPr>
                        <a:t>アカウント内に複数環境</a:t>
                      </a:r>
                      <a:r>
                        <a:rPr kumimoji="1" lang="en-US" altLang="ja-JP" sz="1300" dirty="0">
                          <a:solidFill>
                            <a:schemeClr val="tx1">
                              <a:lumMod val="75000"/>
                            </a:schemeClr>
                          </a:solidFill>
                          <a:latin typeface="Meiryo" panose="020B0604030504040204" pitchFamily="34" charset="-128"/>
                          <a:ea typeface="Meiryo" panose="020B0604030504040204" pitchFamily="34" charset="-128"/>
                        </a:rPr>
                        <a:t>(</a:t>
                      </a:r>
                      <a:r>
                        <a:rPr kumimoji="1" lang="ja-JP" altLang="en-US" sz="1300" dirty="0">
                          <a:solidFill>
                            <a:schemeClr val="tx1">
                              <a:lumMod val="75000"/>
                            </a:schemeClr>
                          </a:solidFill>
                          <a:latin typeface="Meiryo" panose="020B0604030504040204" pitchFamily="34" charset="-128"/>
                          <a:ea typeface="Meiryo" panose="020B0604030504040204" pitchFamily="34" charset="-128"/>
                        </a:rPr>
                        <a:t>本番・検証・開発</a:t>
                      </a:r>
                      <a:r>
                        <a:rPr kumimoji="1" lang="en-US" altLang="ja-JP" sz="1300" dirty="0">
                          <a:solidFill>
                            <a:schemeClr val="tx1">
                              <a:lumMod val="75000"/>
                            </a:schemeClr>
                          </a:solidFill>
                          <a:latin typeface="Meiryo" panose="020B0604030504040204" pitchFamily="34" charset="-128"/>
                          <a:ea typeface="Meiryo" panose="020B0604030504040204" pitchFamily="34" charset="-128"/>
                        </a:rPr>
                        <a:t>)</a:t>
                      </a:r>
                      <a:r>
                        <a:rPr kumimoji="1" lang="ja-JP" altLang="en-US" sz="1300" dirty="0">
                          <a:solidFill>
                            <a:schemeClr val="tx1">
                              <a:lumMod val="75000"/>
                            </a:schemeClr>
                          </a:solidFill>
                          <a:latin typeface="Meiryo" panose="020B0604030504040204" pitchFamily="34" charset="-128"/>
                          <a:ea typeface="Meiryo" panose="020B0604030504040204" pitchFamily="34" charset="-128"/>
                        </a:rPr>
                        <a:t>が混在することになるため</a:t>
                      </a:r>
                      <a:r>
                        <a:rPr kumimoji="1" lang="en-US" altLang="ja-JP" sz="1300" dirty="0">
                          <a:solidFill>
                            <a:schemeClr val="tx1">
                              <a:lumMod val="75000"/>
                            </a:schemeClr>
                          </a:solidFill>
                          <a:latin typeface="Meiryo" panose="020B0604030504040204" pitchFamily="34" charset="-128"/>
                          <a:ea typeface="Meiryo" panose="020B0604030504040204" pitchFamily="34" charset="-128"/>
                        </a:rPr>
                        <a:t>IAM</a:t>
                      </a:r>
                      <a:r>
                        <a:rPr kumimoji="1" lang="ja-JP" altLang="en-US" sz="1300" dirty="0" err="1">
                          <a:solidFill>
                            <a:schemeClr val="tx1">
                              <a:lumMod val="75000"/>
                            </a:schemeClr>
                          </a:solidFill>
                          <a:latin typeface="Meiryo" panose="020B0604030504040204" pitchFamily="34" charset="-128"/>
                          <a:ea typeface="Meiryo" panose="020B0604030504040204" pitchFamily="34" charset="-128"/>
                        </a:rPr>
                        <a:t>での</a:t>
                      </a:r>
                      <a:r>
                        <a:rPr kumimoji="1" lang="ja-JP" altLang="en-US" sz="1300" dirty="0">
                          <a:solidFill>
                            <a:schemeClr val="tx1">
                              <a:lumMod val="75000"/>
                            </a:schemeClr>
                          </a:solidFill>
                          <a:latin typeface="Meiryo" panose="020B0604030504040204" pitchFamily="34" charset="-128"/>
                          <a:ea typeface="Meiryo" panose="020B0604030504040204" pitchFamily="34" charset="-128"/>
                        </a:rPr>
                        <a:t>権限分割が必要となる</a:t>
                      </a:r>
                      <a:r>
                        <a:rPr kumimoji="1" lang="en-US" altLang="ja-JP" sz="1300" baseline="0" dirty="0">
                          <a:solidFill>
                            <a:schemeClr val="tx1">
                              <a:lumMod val="75000"/>
                            </a:schemeClr>
                          </a:solidFill>
                          <a:latin typeface="Meiryo" panose="020B0604030504040204" pitchFamily="34" charset="-128"/>
                          <a:ea typeface="Meiryo" panose="020B0604030504040204" pitchFamily="34" charset="-128"/>
                        </a:rPr>
                        <a:t>(</a:t>
                      </a:r>
                      <a:r>
                        <a:rPr kumimoji="1" lang="ja-JP" altLang="en-US" sz="1300" baseline="0" dirty="0">
                          <a:solidFill>
                            <a:schemeClr val="tx1">
                              <a:lumMod val="75000"/>
                            </a:schemeClr>
                          </a:solidFill>
                          <a:latin typeface="Meiryo" panose="020B0604030504040204" pitchFamily="34" charset="-128"/>
                          <a:ea typeface="Meiryo" panose="020B0604030504040204" pitchFamily="34" charset="-128"/>
                        </a:rPr>
                        <a:t>要件にあう権限分割が可能かの確認も必要となる</a:t>
                      </a:r>
                      <a:r>
                        <a:rPr kumimoji="1" lang="en-US" altLang="ja-JP" sz="1300" baseline="0" dirty="0">
                          <a:solidFill>
                            <a:schemeClr val="tx1">
                              <a:lumMod val="75000"/>
                            </a:schemeClr>
                          </a:solidFill>
                          <a:latin typeface="Meiryo" panose="020B0604030504040204" pitchFamily="34" charset="-128"/>
                          <a:ea typeface="Meiryo" panose="020B0604030504040204" pitchFamily="34" charset="-128"/>
                        </a:rPr>
                        <a:t>)</a:t>
                      </a:r>
                      <a:endParaRPr kumimoji="1" lang="ja-JP" altLang="en-US" sz="1300" kern="1200" dirty="0">
                        <a:solidFill>
                          <a:schemeClr val="tx1">
                            <a:lumMod val="75000"/>
                          </a:schemeClr>
                        </a:solidFill>
                        <a:latin typeface="Meiryo" panose="020B0604030504040204" pitchFamily="34" charset="-128"/>
                        <a:ea typeface="Meiryo" panose="020B0604030504040204" pitchFamily="34" charset="-128"/>
                        <a:cs typeface="+mn-cs"/>
                      </a:endParaRPr>
                    </a:p>
                  </a:txBody>
                  <a:tcPr/>
                </a:tc>
                <a:tc>
                  <a:txBody>
                    <a:bodyPr/>
                    <a:lstStyle/>
                    <a:p>
                      <a:r>
                        <a:rPr lang="en-US" altLang="ja-JP" sz="1300" u="none" strike="noStrike" dirty="0">
                          <a:solidFill>
                            <a:schemeClr val="tx1">
                              <a:lumMod val="75000"/>
                            </a:schemeClr>
                          </a:solidFill>
                          <a:effectLst/>
                          <a:latin typeface="Meiryo" panose="020B0604030504040204" pitchFamily="34" charset="-128"/>
                          <a:ea typeface="Meiryo" panose="020B0604030504040204" pitchFamily="34" charset="-128"/>
                        </a:rPr>
                        <a:t>AWS</a:t>
                      </a:r>
                      <a:r>
                        <a:rPr lang="ja-JP" altLang="en-US" sz="1300" u="none" strike="noStrike" dirty="0">
                          <a:solidFill>
                            <a:schemeClr val="tx1">
                              <a:lumMod val="75000"/>
                            </a:schemeClr>
                          </a:solidFill>
                          <a:effectLst/>
                          <a:latin typeface="Meiryo" panose="020B0604030504040204" pitchFamily="34" charset="-128"/>
                          <a:ea typeface="Meiryo" panose="020B0604030504040204" pitchFamily="34" charset="-128"/>
                        </a:rPr>
                        <a:t>アカウントのアナウンスやメール連絡がシステム数分必要となる</a:t>
                      </a:r>
                      <a:endParaRPr kumimoji="1" lang="ja-JP" altLang="en-US" sz="1300" dirty="0">
                        <a:solidFill>
                          <a:schemeClr val="tx1">
                            <a:lumMod val="75000"/>
                          </a:schemeClr>
                        </a:solidFill>
                        <a:latin typeface="Meiryo" panose="020B0604030504040204" pitchFamily="34" charset="-128"/>
                        <a:ea typeface="Meiryo" panose="020B0604030504040204" pitchFamily="34" charset="-128"/>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300" u="none" strike="noStrike">
                          <a:solidFill>
                            <a:schemeClr val="tx1">
                              <a:lumMod val="75000"/>
                            </a:schemeClr>
                          </a:solidFill>
                          <a:effectLst/>
                          <a:latin typeface="Meiryo" panose="020B0604030504040204" pitchFamily="34" charset="-128"/>
                          <a:ea typeface="Meiryo" panose="020B0604030504040204" pitchFamily="34" charset="-128"/>
                        </a:rPr>
                        <a:t>同じアカウントで、本番・検証・開発環境を管理するため、開発・検証環境の変更時には本番影響出さないように注意が必要</a:t>
                      </a:r>
                      <a:endParaRPr lang="ja-JP" altLang="en-US" sz="1300" b="0" i="0" u="none" strike="noStrike">
                        <a:solidFill>
                          <a:schemeClr val="tx1">
                            <a:lumMod val="75000"/>
                          </a:schemeClr>
                        </a:solidFill>
                        <a:effectLst/>
                        <a:latin typeface="Meiryo" panose="020B0604030504040204" pitchFamily="34" charset="-128"/>
                        <a:ea typeface="Meiryo" panose="020B0604030504040204" pitchFamily="34" charset="-128"/>
                      </a:endParaRPr>
                    </a:p>
                  </a:txBody>
                  <a:tcPr/>
                </a:tc>
                <a:extLst>
                  <a:ext uri="{0D108BD9-81ED-4DB2-BD59-A6C34878D82A}">
                    <a16:rowId xmlns:a16="http://schemas.microsoft.com/office/drawing/2014/main" val="3269538882"/>
                  </a:ext>
                </a:extLst>
              </a:tr>
              <a:tr h="1080000">
                <a:tc>
                  <a:txBody>
                    <a:bodyPr/>
                    <a:lstStyle/>
                    <a:p>
                      <a:r>
                        <a:rPr kumimoji="1" lang="en-US" altLang="ja-JP" sz="1300" dirty="0">
                          <a:solidFill>
                            <a:schemeClr val="tx1">
                              <a:lumMod val="75000"/>
                            </a:schemeClr>
                          </a:solidFill>
                          <a:latin typeface="Meiryo" panose="020B0604030504040204" pitchFamily="34" charset="-128"/>
                          <a:ea typeface="Meiryo" panose="020B0604030504040204" pitchFamily="34" charset="-128"/>
                        </a:rPr>
                        <a:t>3</a:t>
                      </a:r>
                      <a:endParaRPr kumimoji="1" lang="ja-JP" altLang="en-US" sz="1300" dirty="0">
                        <a:solidFill>
                          <a:schemeClr val="tx1">
                            <a:lumMod val="75000"/>
                          </a:schemeClr>
                        </a:solidFill>
                        <a:latin typeface="Meiryo" panose="020B0604030504040204" pitchFamily="34" charset="-128"/>
                        <a:ea typeface="Meiryo" panose="020B0604030504040204" pitchFamily="34" charset="-128"/>
                      </a:endParaRPr>
                    </a:p>
                  </a:txBody>
                  <a:tcPr/>
                </a:tc>
                <a:tc>
                  <a:txBody>
                    <a:bodyPr/>
                    <a:lstStyle/>
                    <a:p>
                      <a:r>
                        <a:rPr kumimoji="1" lang="ja-JP" altLang="en-US" sz="1700" b="1" dirty="0">
                          <a:solidFill>
                            <a:schemeClr val="tx1">
                              <a:lumMod val="75000"/>
                            </a:schemeClr>
                          </a:solidFill>
                          <a:latin typeface="Meiryo" panose="020B0604030504040204" pitchFamily="34" charset="-128"/>
                          <a:ea typeface="Meiryo" panose="020B0604030504040204" pitchFamily="34" charset="-128"/>
                        </a:rPr>
                        <a:t>環境</a:t>
                      </a:r>
                      <a:r>
                        <a:rPr kumimoji="1" lang="en-US" altLang="ja-JP" sz="1700" b="1" dirty="0">
                          <a:solidFill>
                            <a:schemeClr val="tx1">
                              <a:lumMod val="75000"/>
                            </a:schemeClr>
                          </a:solidFill>
                          <a:latin typeface="Meiryo" panose="020B0604030504040204" pitchFamily="34" charset="-128"/>
                          <a:ea typeface="Meiryo" panose="020B0604030504040204" pitchFamily="34" charset="-128"/>
                        </a:rPr>
                        <a:t>+</a:t>
                      </a:r>
                      <a:r>
                        <a:rPr kumimoji="1" lang="ja-JP" altLang="en-US" sz="1700" b="1" dirty="0">
                          <a:solidFill>
                            <a:schemeClr val="tx1">
                              <a:lumMod val="75000"/>
                            </a:schemeClr>
                          </a:solidFill>
                          <a:latin typeface="Meiryo" panose="020B0604030504040204" pitchFamily="34" charset="-128"/>
                          <a:ea typeface="Meiryo" panose="020B0604030504040204" pitchFamily="34" charset="-128"/>
                        </a:rPr>
                        <a:t>システムで分割</a:t>
                      </a:r>
                      <a:endParaRPr kumimoji="1" lang="en-US" altLang="ja-JP" sz="1700" b="1" dirty="0">
                        <a:solidFill>
                          <a:schemeClr val="tx1">
                            <a:lumMod val="75000"/>
                          </a:schemeClr>
                        </a:solidFill>
                        <a:latin typeface="Meiryo" panose="020B0604030504040204" pitchFamily="34" charset="-128"/>
                        <a:ea typeface="Meiryo" panose="020B0604030504040204" pitchFamily="34" charset="-128"/>
                      </a:endParaRPr>
                    </a:p>
                    <a:p>
                      <a:r>
                        <a:rPr kumimoji="1" lang="en-US" altLang="ja-JP" sz="1300" dirty="0">
                          <a:solidFill>
                            <a:schemeClr val="tx1">
                              <a:lumMod val="75000"/>
                            </a:schemeClr>
                          </a:solidFill>
                          <a:latin typeface="Meiryo" panose="020B0604030504040204" pitchFamily="34" charset="-128"/>
                          <a:ea typeface="Meiryo" panose="020B0604030504040204" pitchFamily="34" charset="-128"/>
                        </a:rPr>
                        <a:t>(</a:t>
                      </a:r>
                      <a:r>
                        <a:rPr lang="ja-JP" altLang="en-US" sz="1300" dirty="0">
                          <a:solidFill>
                            <a:schemeClr val="tx1">
                              <a:lumMod val="75000"/>
                            </a:schemeClr>
                          </a:solidFill>
                          <a:latin typeface="Meiryo" panose="020B0604030504040204" pitchFamily="34" charset="-128"/>
                          <a:ea typeface="Meiryo" panose="020B0604030504040204" pitchFamily="34" charset="-128"/>
                        </a:rPr>
                        <a:t>金融機関ではこの傾向</a:t>
                      </a:r>
                      <a:r>
                        <a:rPr lang="en-US" altLang="ja-JP" sz="1300" dirty="0">
                          <a:solidFill>
                            <a:schemeClr val="tx1">
                              <a:lumMod val="75000"/>
                            </a:schemeClr>
                          </a:solidFill>
                          <a:latin typeface="Meiryo" panose="020B0604030504040204" pitchFamily="34" charset="-128"/>
                          <a:ea typeface="Meiryo" panose="020B0604030504040204" pitchFamily="34" charset="-128"/>
                        </a:rPr>
                        <a:t>)</a:t>
                      </a:r>
                      <a:endParaRPr kumimoji="1" lang="ja-JP" altLang="en-US" sz="1300" dirty="0">
                        <a:solidFill>
                          <a:schemeClr val="tx1">
                            <a:lumMod val="75000"/>
                          </a:schemeClr>
                        </a:solidFill>
                        <a:latin typeface="Meiryo" panose="020B0604030504040204" pitchFamily="34" charset="-128"/>
                        <a:ea typeface="Meiryo" panose="020B0604030504040204" pitchFamily="34" charset="-128"/>
                      </a:endParaRPr>
                    </a:p>
                  </a:txBody>
                  <a:tcPr/>
                </a:tc>
                <a:tc>
                  <a:txBody>
                    <a:bodyPr/>
                    <a:lstStyle/>
                    <a:p>
                      <a:r>
                        <a:rPr kumimoji="1" lang="ja-JP" altLang="en-US" sz="1300" dirty="0">
                          <a:solidFill>
                            <a:schemeClr val="tx1">
                              <a:lumMod val="75000"/>
                            </a:schemeClr>
                          </a:solidFill>
                          <a:latin typeface="Meiryo" panose="020B0604030504040204" pitchFamily="34" charset="-128"/>
                          <a:ea typeface="Meiryo" panose="020B0604030504040204" pitchFamily="34" charset="-128"/>
                        </a:rPr>
                        <a:t>アカウント分離されているため権限分割が可能</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300" u="none" strike="noStrike" dirty="0">
                          <a:solidFill>
                            <a:schemeClr val="tx1">
                              <a:lumMod val="75000"/>
                            </a:schemeClr>
                          </a:solidFill>
                          <a:effectLst/>
                          <a:latin typeface="Meiryo" panose="020B0604030504040204" pitchFamily="34" charset="-128"/>
                          <a:ea typeface="Meiryo" panose="020B0604030504040204" pitchFamily="34" charset="-128"/>
                        </a:rPr>
                        <a:t>AWS</a:t>
                      </a:r>
                      <a:r>
                        <a:rPr lang="ja-JP" altLang="en-US" sz="1300" u="none" strike="noStrike" dirty="0">
                          <a:solidFill>
                            <a:schemeClr val="tx1">
                              <a:lumMod val="75000"/>
                            </a:schemeClr>
                          </a:solidFill>
                          <a:effectLst/>
                          <a:latin typeface="Meiryo" panose="020B0604030504040204" pitchFamily="34" charset="-128"/>
                          <a:ea typeface="Meiryo" panose="020B0604030504040204" pitchFamily="34" charset="-128"/>
                        </a:rPr>
                        <a:t>アカウントのアナウンスやメール連絡が多い</a:t>
                      </a:r>
                      <a:r>
                        <a:rPr lang="en-US" altLang="ja-JP" sz="1300" u="none" strike="noStrike" dirty="0">
                          <a:solidFill>
                            <a:schemeClr val="tx1">
                              <a:lumMod val="75000"/>
                            </a:schemeClr>
                          </a:solidFill>
                          <a:effectLst/>
                          <a:latin typeface="Meiryo" panose="020B0604030504040204" pitchFamily="34" charset="-128"/>
                          <a:ea typeface="Meiryo" panose="020B0604030504040204" pitchFamily="34" charset="-128"/>
                        </a:rPr>
                        <a:t>(</a:t>
                      </a:r>
                      <a:r>
                        <a:rPr lang="ja-JP" altLang="en-US" sz="1300" u="none" strike="noStrike" dirty="0">
                          <a:solidFill>
                            <a:schemeClr val="tx1">
                              <a:lumMod val="75000"/>
                            </a:schemeClr>
                          </a:solidFill>
                          <a:effectLst/>
                          <a:latin typeface="Meiryo" panose="020B0604030504040204" pitchFamily="34" charset="-128"/>
                          <a:ea typeface="Meiryo" panose="020B0604030504040204" pitchFamily="34" charset="-128"/>
                        </a:rPr>
                        <a:t>組織単位にグループ化も要検討</a:t>
                      </a:r>
                      <a:r>
                        <a:rPr lang="en-US" altLang="ja-JP" sz="1300" u="none" strike="noStrike" dirty="0">
                          <a:solidFill>
                            <a:schemeClr val="tx1">
                              <a:lumMod val="75000"/>
                            </a:schemeClr>
                          </a:solidFill>
                          <a:effectLst/>
                          <a:latin typeface="Meiryo" panose="020B0604030504040204" pitchFamily="34" charset="-128"/>
                          <a:ea typeface="Meiryo" panose="020B0604030504040204" pitchFamily="34" charset="-128"/>
                        </a:rPr>
                        <a:t>)</a:t>
                      </a:r>
                      <a:endParaRPr kumimoji="1" lang="ja-JP" altLang="en-US" sz="1300" kern="1200" dirty="0">
                        <a:solidFill>
                          <a:schemeClr val="tx1">
                            <a:lumMod val="75000"/>
                          </a:schemeClr>
                        </a:solidFill>
                        <a:latin typeface="Meiryo" panose="020B0604030504040204" pitchFamily="34" charset="-128"/>
                        <a:ea typeface="Meiryo" panose="020B0604030504040204" pitchFamily="34" charset="-128"/>
                        <a:cs typeface="+mn-cs"/>
                      </a:endParaRPr>
                    </a:p>
                  </a:txBody>
                  <a:tcPr/>
                </a:tc>
                <a:tc>
                  <a:txBody>
                    <a:bodyPr/>
                    <a:lstStyle/>
                    <a:p>
                      <a:r>
                        <a:rPr kumimoji="1" lang="ja-JP" altLang="en-US" sz="1300" dirty="0">
                          <a:solidFill>
                            <a:schemeClr val="tx1">
                              <a:lumMod val="75000"/>
                            </a:schemeClr>
                          </a:solidFill>
                          <a:latin typeface="Meiryo" panose="020B0604030504040204" pitchFamily="34" charset="-128"/>
                          <a:ea typeface="Meiryo" panose="020B0604030504040204" pitchFamily="34" charset="-128"/>
                        </a:rPr>
                        <a:t>リスクが最も分割されている</a:t>
                      </a:r>
                    </a:p>
                  </a:txBody>
                  <a:tcPr/>
                </a:tc>
                <a:extLst>
                  <a:ext uri="{0D108BD9-81ED-4DB2-BD59-A6C34878D82A}">
                    <a16:rowId xmlns:a16="http://schemas.microsoft.com/office/drawing/2014/main" val="1575411439"/>
                  </a:ext>
                </a:extLst>
              </a:tr>
            </a:tbl>
          </a:graphicData>
        </a:graphic>
      </p:graphicFrame>
      <p:sp>
        <p:nvSpPr>
          <p:cNvPr id="15" name="三角形 32">
            <a:extLst>
              <a:ext uri="{FF2B5EF4-FFF2-40B4-BE49-F238E27FC236}">
                <a16:creationId xmlns:a16="http://schemas.microsoft.com/office/drawing/2014/main" id="{989487A3-A466-7047-93C3-89A3D4E207E5}"/>
              </a:ext>
            </a:extLst>
          </p:cNvPr>
          <p:cNvSpPr/>
          <p:nvPr/>
        </p:nvSpPr>
        <p:spPr>
          <a:xfrm>
            <a:off x="4314395" y="2299718"/>
            <a:ext cx="697840" cy="601587"/>
          </a:xfrm>
          <a:prstGeom prst="triangle">
            <a:avLst/>
          </a:prstGeom>
          <a:solidFill>
            <a:srgbClr val="EC008C">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3">
              <a:defRPr/>
            </a:pPr>
            <a:endParaRPr kumimoji="1" lang="ja-JP" altLang="en-US" sz="3840">
              <a:solidFill>
                <a:srgbClr val="414042"/>
              </a:solidFill>
              <a:latin typeface="Calibri" panose="020F0502020204030204"/>
              <a:ea typeface="メイリオ" panose="020B0604030504040204" pitchFamily="50" charset="-128"/>
            </a:endParaRPr>
          </a:p>
        </p:txBody>
      </p:sp>
      <p:sp>
        <p:nvSpPr>
          <p:cNvPr id="23" name="ドーナツ 33">
            <a:extLst>
              <a:ext uri="{FF2B5EF4-FFF2-40B4-BE49-F238E27FC236}">
                <a16:creationId xmlns:a16="http://schemas.microsoft.com/office/drawing/2014/main" id="{836BE5C2-7DEA-6A47-BEBB-0CCB7E3925F4}"/>
              </a:ext>
            </a:extLst>
          </p:cNvPr>
          <p:cNvSpPr/>
          <p:nvPr/>
        </p:nvSpPr>
        <p:spPr>
          <a:xfrm>
            <a:off x="10073148" y="4525989"/>
            <a:ext cx="681263" cy="681263"/>
          </a:xfrm>
          <a:prstGeom prst="donut">
            <a:avLst>
              <a:gd name="adj" fmla="val 16145"/>
            </a:avLst>
          </a:prstGeom>
          <a:solidFill>
            <a:srgbClr val="EC008C">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3">
              <a:defRPr/>
            </a:pPr>
            <a:endParaRPr kumimoji="1" lang="ja-JP" altLang="en-US" sz="3840">
              <a:solidFill>
                <a:srgbClr val="414042"/>
              </a:solidFill>
              <a:latin typeface="Calibri" panose="020F0502020204030204"/>
              <a:ea typeface="メイリオ" panose="020B0604030504040204" pitchFamily="50" charset="-128"/>
            </a:endParaRPr>
          </a:p>
        </p:txBody>
      </p:sp>
      <p:sp>
        <p:nvSpPr>
          <p:cNvPr id="24" name="ドーナツ 33">
            <a:extLst>
              <a:ext uri="{FF2B5EF4-FFF2-40B4-BE49-F238E27FC236}">
                <a16:creationId xmlns:a16="http://schemas.microsoft.com/office/drawing/2014/main" id="{836BE5C2-7DEA-6A47-BEBB-0CCB7E3925F4}"/>
              </a:ext>
            </a:extLst>
          </p:cNvPr>
          <p:cNvSpPr/>
          <p:nvPr/>
        </p:nvSpPr>
        <p:spPr>
          <a:xfrm>
            <a:off x="7276163" y="2259881"/>
            <a:ext cx="681263" cy="681263"/>
          </a:xfrm>
          <a:prstGeom prst="donut">
            <a:avLst>
              <a:gd name="adj" fmla="val 16145"/>
            </a:avLst>
          </a:prstGeom>
          <a:solidFill>
            <a:srgbClr val="EC008C">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3">
              <a:defRPr/>
            </a:pPr>
            <a:endParaRPr kumimoji="1" lang="ja-JP" altLang="en-US" sz="3840">
              <a:solidFill>
                <a:srgbClr val="414042"/>
              </a:solidFill>
              <a:latin typeface="Calibri" panose="020F0502020204030204"/>
              <a:ea typeface="メイリオ" panose="020B0604030504040204" pitchFamily="50" charset="-128"/>
            </a:endParaRPr>
          </a:p>
        </p:txBody>
      </p:sp>
      <p:sp>
        <p:nvSpPr>
          <p:cNvPr id="25" name="三角形 32">
            <a:extLst>
              <a:ext uri="{FF2B5EF4-FFF2-40B4-BE49-F238E27FC236}">
                <a16:creationId xmlns:a16="http://schemas.microsoft.com/office/drawing/2014/main" id="{989487A3-A466-7047-93C3-89A3D4E207E5}"/>
              </a:ext>
            </a:extLst>
          </p:cNvPr>
          <p:cNvSpPr/>
          <p:nvPr/>
        </p:nvSpPr>
        <p:spPr>
          <a:xfrm>
            <a:off x="7267871" y="3449068"/>
            <a:ext cx="697840" cy="601587"/>
          </a:xfrm>
          <a:prstGeom prst="triangle">
            <a:avLst/>
          </a:prstGeom>
          <a:solidFill>
            <a:srgbClr val="EC008C">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3">
              <a:defRPr/>
            </a:pPr>
            <a:endParaRPr kumimoji="1" lang="ja-JP" altLang="en-US" sz="3840">
              <a:solidFill>
                <a:srgbClr val="414042"/>
              </a:solidFill>
              <a:latin typeface="Calibri" panose="020F0502020204030204"/>
              <a:ea typeface="メイリオ" panose="020B0604030504040204" pitchFamily="50" charset="-128"/>
            </a:endParaRPr>
          </a:p>
        </p:txBody>
      </p:sp>
      <p:sp>
        <p:nvSpPr>
          <p:cNvPr id="26" name="十字形 41">
            <a:extLst>
              <a:ext uri="{FF2B5EF4-FFF2-40B4-BE49-F238E27FC236}">
                <a16:creationId xmlns:a16="http://schemas.microsoft.com/office/drawing/2014/main" id="{814490BD-D2FA-E04C-8154-7A348B39B015}"/>
              </a:ext>
            </a:extLst>
          </p:cNvPr>
          <p:cNvSpPr/>
          <p:nvPr/>
        </p:nvSpPr>
        <p:spPr>
          <a:xfrm rot="19008715">
            <a:off x="9944222" y="2130954"/>
            <a:ext cx="939113" cy="939113"/>
          </a:xfrm>
          <a:prstGeom prst="plus">
            <a:avLst>
              <a:gd name="adj" fmla="val 42544"/>
            </a:avLst>
          </a:prstGeom>
          <a:solidFill>
            <a:srgbClr val="EC008C">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3">
              <a:defRPr/>
            </a:pPr>
            <a:endParaRPr kumimoji="1" lang="ja-JP" altLang="en-US" sz="2133" dirty="0">
              <a:solidFill>
                <a:srgbClr val="414042"/>
              </a:solidFill>
              <a:latin typeface="Calibri" panose="020F0502020204030204"/>
              <a:ea typeface="メイリオ" panose="020B0604030504040204" pitchFamily="50" charset="-128"/>
            </a:endParaRPr>
          </a:p>
        </p:txBody>
      </p:sp>
      <p:sp>
        <p:nvSpPr>
          <p:cNvPr id="27" name="十字形 41">
            <a:extLst>
              <a:ext uri="{FF2B5EF4-FFF2-40B4-BE49-F238E27FC236}">
                <a16:creationId xmlns:a16="http://schemas.microsoft.com/office/drawing/2014/main" id="{814490BD-D2FA-E04C-8154-7A348B39B015}"/>
              </a:ext>
            </a:extLst>
          </p:cNvPr>
          <p:cNvSpPr/>
          <p:nvPr/>
        </p:nvSpPr>
        <p:spPr>
          <a:xfrm rot="19008715">
            <a:off x="9944222" y="3280304"/>
            <a:ext cx="939113" cy="939113"/>
          </a:xfrm>
          <a:prstGeom prst="plus">
            <a:avLst>
              <a:gd name="adj" fmla="val 42544"/>
            </a:avLst>
          </a:prstGeom>
          <a:solidFill>
            <a:srgbClr val="EC008C">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3">
              <a:defRPr/>
            </a:pPr>
            <a:endParaRPr kumimoji="1" lang="ja-JP" altLang="en-US" sz="2133" dirty="0">
              <a:solidFill>
                <a:srgbClr val="414042"/>
              </a:solidFill>
              <a:latin typeface="Calibri" panose="020F0502020204030204"/>
              <a:ea typeface="メイリオ" panose="020B0604030504040204" pitchFamily="50" charset="-128"/>
            </a:endParaRPr>
          </a:p>
        </p:txBody>
      </p:sp>
      <p:sp>
        <p:nvSpPr>
          <p:cNvPr id="28" name="ドーナツ 33">
            <a:extLst>
              <a:ext uri="{FF2B5EF4-FFF2-40B4-BE49-F238E27FC236}">
                <a16:creationId xmlns:a16="http://schemas.microsoft.com/office/drawing/2014/main" id="{836BE5C2-7DEA-6A47-BEBB-0CCB7E3925F4}"/>
              </a:ext>
            </a:extLst>
          </p:cNvPr>
          <p:cNvSpPr/>
          <p:nvPr/>
        </p:nvSpPr>
        <p:spPr>
          <a:xfrm>
            <a:off x="4322686" y="4525989"/>
            <a:ext cx="681263" cy="681263"/>
          </a:xfrm>
          <a:prstGeom prst="donut">
            <a:avLst>
              <a:gd name="adj" fmla="val 16145"/>
            </a:avLst>
          </a:prstGeom>
          <a:solidFill>
            <a:srgbClr val="EC008C">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3">
              <a:defRPr/>
            </a:pPr>
            <a:endParaRPr kumimoji="1" lang="ja-JP" altLang="en-US" sz="3840">
              <a:solidFill>
                <a:srgbClr val="414042"/>
              </a:solidFill>
              <a:latin typeface="Calibri" panose="020F0502020204030204"/>
              <a:ea typeface="メイリオ" panose="020B0604030504040204" pitchFamily="50" charset="-128"/>
            </a:endParaRPr>
          </a:p>
        </p:txBody>
      </p:sp>
      <p:sp>
        <p:nvSpPr>
          <p:cNvPr id="29" name="三角形 32">
            <a:extLst>
              <a:ext uri="{FF2B5EF4-FFF2-40B4-BE49-F238E27FC236}">
                <a16:creationId xmlns:a16="http://schemas.microsoft.com/office/drawing/2014/main" id="{989487A3-A466-7047-93C3-89A3D4E207E5}"/>
              </a:ext>
            </a:extLst>
          </p:cNvPr>
          <p:cNvSpPr/>
          <p:nvPr/>
        </p:nvSpPr>
        <p:spPr>
          <a:xfrm>
            <a:off x="4314395" y="3449068"/>
            <a:ext cx="697840" cy="601587"/>
          </a:xfrm>
          <a:prstGeom prst="triangle">
            <a:avLst/>
          </a:prstGeom>
          <a:solidFill>
            <a:srgbClr val="EC008C">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3">
              <a:defRPr/>
            </a:pPr>
            <a:endParaRPr kumimoji="1" lang="ja-JP" altLang="en-US" sz="3840">
              <a:solidFill>
                <a:srgbClr val="414042"/>
              </a:solidFill>
              <a:latin typeface="Calibri" panose="020F0502020204030204"/>
              <a:ea typeface="メイリオ" panose="020B0604030504040204" pitchFamily="50" charset="-128"/>
            </a:endParaRPr>
          </a:p>
        </p:txBody>
      </p:sp>
      <p:sp>
        <p:nvSpPr>
          <p:cNvPr id="30" name="十字形 41">
            <a:extLst>
              <a:ext uri="{FF2B5EF4-FFF2-40B4-BE49-F238E27FC236}">
                <a16:creationId xmlns:a16="http://schemas.microsoft.com/office/drawing/2014/main" id="{814490BD-D2FA-E04C-8154-7A348B39B015}"/>
              </a:ext>
            </a:extLst>
          </p:cNvPr>
          <p:cNvSpPr/>
          <p:nvPr/>
        </p:nvSpPr>
        <p:spPr>
          <a:xfrm rot="19008715">
            <a:off x="7147237" y="4397065"/>
            <a:ext cx="939113" cy="939113"/>
          </a:xfrm>
          <a:prstGeom prst="plus">
            <a:avLst>
              <a:gd name="adj" fmla="val 42544"/>
            </a:avLst>
          </a:prstGeom>
          <a:solidFill>
            <a:srgbClr val="EC008C">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3">
              <a:defRPr/>
            </a:pPr>
            <a:endParaRPr kumimoji="1" lang="ja-JP" altLang="en-US" sz="2133" dirty="0">
              <a:solidFill>
                <a:srgbClr val="414042"/>
              </a:solidFill>
              <a:latin typeface="Calibri" panose="020F0502020204030204"/>
              <a:ea typeface="メイリオ" panose="020B0604030504040204" pitchFamily="50" charset="-128"/>
            </a:endParaRPr>
          </a:p>
        </p:txBody>
      </p:sp>
      <p:sp>
        <p:nvSpPr>
          <p:cNvPr id="2" name="タイトル 1">
            <a:extLst>
              <a:ext uri="{FF2B5EF4-FFF2-40B4-BE49-F238E27FC236}">
                <a16:creationId xmlns:a16="http://schemas.microsoft.com/office/drawing/2014/main" id="{FACDEE15-D1C2-6240-B616-B11E5EF5D811}"/>
              </a:ext>
            </a:extLst>
          </p:cNvPr>
          <p:cNvSpPr>
            <a:spLocks noGrp="1"/>
          </p:cNvSpPr>
          <p:nvPr>
            <p:ph type="title"/>
          </p:nvPr>
        </p:nvSpPr>
        <p:spPr/>
        <p:txBody>
          <a:bodyPr/>
          <a:lstStyle/>
          <a:p>
            <a:r>
              <a:rPr lang="en-US" altLang="ja-JP" dirty="0"/>
              <a:t>AWS</a:t>
            </a:r>
            <a:r>
              <a:rPr lang="ja-JP" altLang="en-US"/>
              <a:t>アカウント分割例</a:t>
            </a:r>
          </a:p>
        </p:txBody>
      </p:sp>
      <p:sp>
        <p:nvSpPr>
          <p:cNvPr id="5" name="テキスト ボックス 3">
            <a:extLst>
              <a:ext uri="{FF2B5EF4-FFF2-40B4-BE49-F238E27FC236}">
                <a16:creationId xmlns:a16="http://schemas.microsoft.com/office/drawing/2014/main" id="{6FD6487B-A53D-1D3A-3C94-F859909A68E7}"/>
              </a:ext>
            </a:extLst>
          </p:cNvPr>
          <p:cNvSpPr txBox="1"/>
          <p:nvPr/>
        </p:nvSpPr>
        <p:spPr>
          <a:xfrm>
            <a:off x="10607211" y="0"/>
            <a:ext cx="1584789" cy="369332"/>
          </a:xfrm>
          <a:prstGeom prst="rect">
            <a:avLst/>
          </a:prstGeom>
          <a:noFill/>
        </p:spPr>
        <p:txBody>
          <a:bodyPr wrap="square" anchor="ctr">
            <a:spAutoFit/>
          </a:bodyPr>
          <a:lstStyle/>
          <a:p>
            <a:pPr algn="ctr"/>
            <a:r>
              <a:rPr lang="en-US" altLang="ja-JP" sz="1800" b="0" i="0" dirty="0">
                <a:solidFill>
                  <a:schemeClr val="bg1">
                    <a:lumMod val="50000"/>
                  </a:schemeClr>
                </a:solidFill>
                <a:effectLst/>
                <a:latin typeface="Meiryo" panose="020B0604030504040204" pitchFamily="34" charset="-128"/>
                <a:ea typeface="Meiryo" panose="020B0604030504040204" pitchFamily="34" charset="-128"/>
              </a:rPr>
              <a:t>SEC01-BP01</a:t>
            </a:r>
            <a:endParaRPr lang="ja-JP" altLang="en-US">
              <a:solidFill>
                <a:schemeClr val="bg1">
                  <a:lumMod val="50000"/>
                </a:schemeClr>
              </a:solidFill>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2369243672"/>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正方形/長方形 35">
            <a:extLst>
              <a:ext uri="{FF2B5EF4-FFF2-40B4-BE49-F238E27FC236}">
                <a16:creationId xmlns:a16="http://schemas.microsoft.com/office/drawing/2014/main" id="{EFCB662E-CE58-41A8-BAA6-227BA9DA2F01}"/>
              </a:ext>
            </a:extLst>
          </p:cNvPr>
          <p:cNvSpPr/>
          <p:nvPr/>
        </p:nvSpPr>
        <p:spPr>
          <a:xfrm>
            <a:off x="442700" y="1892819"/>
            <a:ext cx="4646136" cy="2526525"/>
          </a:xfrm>
          <a:prstGeom prst="rect">
            <a:avLst/>
          </a:prstGeom>
        </p:spPr>
        <p:txBody>
          <a:bodyPr wrap="square" lIns="48000" tIns="0" rIns="48000" bIns="0">
            <a:spAutoFit/>
          </a:bodyPr>
          <a:lstStyle/>
          <a:p>
            <a:pPr marL="119995" marR="0" lvl="0" indent="-119995" algn="l" defTabSz="60957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ja-JP" altLang="en-US" sz="2000" b="1" i="0" u="none" strike="noStrike" kern="1200" cap="none" spc="0" normalizeH="0" baseline="0" noProof="0" dirty="0">
                <a:ln>
                  <a:noFill/>
                </a:ln>
                <a:gradFill>
                  <a:gsLst>
                    <a:gs pos="0">
                      <a:srgbClr val="232F3E">
                        <a:lumMod val="75000"/>
                      </a:srgbClr>
                    </a:gs>
                    <a:gs pos="100000">
                      <a:srgbClr val="232F3E">
                        <a:lumMod val="75000"/>
                      </a:srgbClr>
                    </a:gs>
                  </a:gsLst>
                  <a:lin ang="8100000" scaled="1"/>
                </a:gradFill>
                <a:effectLst/>
                <a:uLnTx/>
                <a:uFillTx/>
                <a:latin typeface="Meiryo" panose="020B0604030504040204" pitchFamily="34" charset="-128"/>
                <a:ea typeface="Meiryo" panose="020B0604030504040204" pitchFamily="34" charset="-128"/>
                <a:cs typeface="+mn-cs"/>
              </a:rPr>
              <a:t>データを分類し、管理方針を決定する</a:t>
            </a:r>
            <a:endParaRPr kumimoji="0" lang="en-US" altLang="ja-JP" sz="2000" b="1" i="0" u="none" strike="noStrike" kern="1200" cap="none" spc="0" normalizeH="0" baseline="0" noProof="0" dirty="0">
              <a:ln>
                <a:noFill/>
              </a:ln>
              <a:gradFill>
                <a:gsLst>
                  <a:gs pos="0">
                    <a:srgbClr val="232F3E">
                      <a:lumMod val="75000"/>
                    </a:srgbClr>
                  </a:gs>
                  <a:gs pos="100000">
                    <a:srgbClr val="232F3E">
                      <a:lumMod val="75000"/>
                    </a:srgbClr>
                  </a:gs>
                </a:gsLst>
                <a:lin ang="8100000" scaled="1"/>
              </a:gradFill>
              <a:effectLst/>
              <a:uLnTx/>
              <a:uFillTx/>
              <a:latin typeface="Meiryo" panose="020B0604030504040204" pitchFamily="34" charset="-128"/>
              <a:ea typeface="Meiryo" panose="020B0604030504040204" pitchFamily="34" charset="-128"/>
              <a:cs typeface="+mn-cs"/>
            </a:endParaRPr>
          </a:p>
          <a:p>
            <a:pPr marL="119995" marR="0" lvl="0" indent="-119995" algn="l" defTabSz="60957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ja-JP" altLang="en-US" sz="2000" b="1" i="0" u="none" strike="noStrike" kern="1200" cap="none" spc="0" normalizeH="0" baseline="0" noProof="0" dirty="0">
                <a:ln>
                  <a:noFill/>
                </a:ln>
                <a:gradFill>
                  <a:gsLst>
                    <a:gs pos="0">
                      <a:srgbClr val="232F3E">
                        <a:lumMod val="75000"/>
                      </a:srgbClr>
                    </a:gs>
                    <a:gs pos="100000">
                      <a:srgbClr val="232F3E">
                        <a:lumMod val="75000"/>
                      </a:srgbClr>
                    </a:gs>
                  </a:gsLst>
                  <a:lin ang="8100000" scaled="1"/>
                </a:gradFill>
                <a:effectLst/>
                <a:uLnTx/>
                <a:uFillTx/>
                <a:latin typeface="Meiryo" panose="020B0604030504040204" pitchFamily="34" charset="-128"/>
                <a:ea typeface="Meiryo" panose="020B0604030504040204" pitchFamily="34" charset="-128"/>
                <a:cs typeface="+mn-cs"/>
              </a:rPr>
              <a:t>代表的なデータ格納先となる </a:t>
            </a:r>
            <a:r>
              <a:rPr kumimoji="0" lang="en-US" altLang="ja-JP" sz="2000" b="1" i="0" u="none" strike="noStrike" kern="1200" cap="none" spc="0" normalizeH="0" baseline="0" noProof="0" dirty="0">
                <a:ln>
                  <a:noFill/>
                </a:ln>
                <a:gradFill>
                  <a:gsLst>
                    <a:gs pos="0">
                      <a:srgbClr val="232F3E">
                        <a:lumMod val="75000"/>
                      </a:srgbClr>
                    </a:gs>
                    <a:gs pos="100000">
                      <a:srgbClr val="232F3E">
                        <a:lumMod val="75000"/>
                      </a:srgbClr>
                    </a:gs>
                  </a:gsLst>
                  <a:lin ang="8100000" scaled="1"/>
                </a:gradFill>
                <a:effectLst/>
                <a:uLnTx/>
                <a:uFillTx/>
                <a:latin typeface="Meiryo" panose="020B0604030504040204" pitchFamily="34" charset="-128"/>
                <a:ea typeface="Meiryo" panose="020B0604030504040204" pitchFamily="34" charset="-128"/>
                <a:cs typeface="+mn-cs"/>
              </a:rPr>
              <a:t>Amazon</a:t>
            </a:r>
            <a:r>
              <a:rPr kumimoji="0" lang="ja-JP" altLang="en-US" sz="2000" b="1" i="0" u="none" strike="noStrike" kern="1200" cap="none" spc="0" normalizeH="0" baseline="0" noProof="0" dirty="0">
                <a:ln>
                  <a:noFill/>
                </a:ln>
                <a:gradFill>
                  <a:gsLst>
                    <a:gs pos="0">
                      <a:srgbClr val="232F3E">
                        <a:lumMod val="75000"/>
                      </a:srgbClr>
                    </a:gs>
                    <a:gs pos="100000">
                      <a:srgbClr val="232F3E">
                        <a:lumMod val="75000"/>
                      </a:srgbClr>
                    </a:gs>
                  </a:gsLst>
                  <a:lin ang="8100000" scaled="1"/>
                </a:gradFill>
                <a:effectLst/>
                <a:uLnTx/>
                <a:uFillTx/>
                <a:latin typeface="Meiryo" panose="020B0604030504040204" pitchFamily="34" charset="-128"/>
                <a:ea typeface="Meiryo" panose="020B0604030504040204" pitchFamily="34" charset="-128"/>
                <a:cs typeface="+mn-cs"/>
              </a:rPr>
              <a:t> </a:t>
            </a:r>
            <a:r>
              <a:rPr kumimoji="0" lang="en-US" altLang="ja-JP" sz="2000" b="1" i="0" u="none" strike="noStrike" kern="1200" cap="none" spc="0" normalizeH="0" baseline="0" noProof="0" dirty="0">
                <a:ln>
                  <a:noFill/>
                </a:ln>
                <a:gradFill>
                  <a:gsLst>
                    <a:gs pos="0">
                      <a:srgbClr val="232F3E">
                        <a:lumMod val="75000"/>
                      </a:srgbClr>
                    </a:gs>
                    <a:gs pos="100000">
                      <a:srgbClr val="232F3E">
                        <a:lumMod val="75000"/>
                      </a:srgbClr>
                    </a:gs>
                  </a:gsLst>
                  <a:lin ang="8100000" scaled="1"/>
                </a:gradFill>
                <a:effectLst/>
                <a:uLnTx/>
                <a:uFillTx/>
                <a:latin typeface="Meiryo" panose="020B0604030504040204" pitchFamily="34" charset="-128"/>
                <a:ea typeface="Meiryo" panose="020B0604030504040204" pitchFamily="34" charset="-128"/>
                <a:cs typeface="+mn-cs"/>
              </a:rPr>
              <a:t>S3 </a:t>
            </a:r>
            <a:r>
              <a:rPr kumimoji="0" lang="ja-JP" altLang="en-US" sz="2000" b="1" i="0" u="none" strike="noStrike" kern="1200" cap="none" spc="0" normalizeH="0" baseline="0" noProof="0">
                <a:ln>
                  <a:noFill/>
                </a:ln>
                <a:gradFill>
                  <a:gsLst>
                    <a:gs pos="0">
                      <a:srgbClr val="232F3E">
                        <a:lumMod val="75000"/>
                      </a:srgbClr>
                    </a:gs>
                    <a:gs pos="100000">
                      <a:srgbClr val="232F3E">
                        <a:lumMod val="75000"/>
                      </a:srgbClr>
                    </a:gs>
                  </a:gsLst>
                  <a:lin ang="8100000" scaled="1"/>
                </a:gradFill>
                <a:effectLst/>
                <a:uLnTx/>
                <a:uFillTx/>
                <a:latin typeface="Meiryo" panose="020B0604030504040204" pitchFamily="34" charset="-128"/>
                <a:ea typeface="Meiryo" panose="020B0604030504040204" pitchFamily="34" charset="-128"/>
                <a:cs typeface="+mn-cs"/>
              </a:rPr>
              <a:t>の管理方針を決定する</a:t>
            </a:r>
            <a:endParaRPr kumimoji="0" lang="en-US" altLang="ja-JP" sz="2000" b="1" i="0" u="none" strike="noStrike" kern="1200" cap="none" spc="0" normalizeH="0" baseline="0" noProof="0" dirty="0">
              <a:ln>
                <a:noFill/>
              </a:ln>
              <a:gradFill>
                <a:gsLst>
                  <a:gs pos="0">
                    <a:srgbClr val="232F3E">
                      <a:lumMod val="75000"/>
                    </a:srgbClr>
                  </a:gs>
                  <a:gs pos="100000">
                    <a:srgbClr val="232F3E">
                      <a:lumMod val="75000"/>
                    </a:srgbClr>
                  </a:gs>
                </a:gsLst>
                <a:lin ang="8100000" scaled="1"/>
              </a:gradFill>
              <a:effectLst/>
              <a:uLnTx/>
              <a:uFillTx/>
              <a:latin typeface="Meiryo" panose="020B0604030504040204" pitchFamily="34" charset="-128"/>
              <a:ea typeface="Meiryo" panose="020B0604030504040204" pitchFamily="34" charset="-128"/>
              <a:cs typeface="+mn-cs"/>
            </a:endParaRPr>
          </a:p>
          <a:p>
            <a:pPr marL="479981" marR="0" lvl="0" indent="-311988" algn="l" defTabSz="609576" rtl="0" eaLnBrk="1" fontAlgn="auto" latinLnBrk="0" hangingPunct="1">
              <a:lnSpc>
                <a:spcPct val="100000"/>
              </a:lnSpc>
              <a:spcBef>
                <a:spcPts val="267"/>
              </a:spcBef>
              <a:spcAft>
                <a:spcPts val="0"/>
              </a:spcAft>
              <a:buClrTx/>
              <a:buSzTx/>
              <a:buFont typeface="Wingdings" panose="05000000000000000000" pitchFamily="2" charset="2"/>
              <a:buChar char="Ø"/>
              <a:tabLst/>
              <a:defRPr/>
            </a:pPr>
            <a:r>
              <a:rPr kumimoji="0" lang="ja-JP" altLang="en-US" sz="1667" b="0" i="0" u="none" strike="noStrike" kern="1200" cap="none" spc="0" normalizeH="0" baseline="0" noProof="0" dirty="0">
                <a:ln>
                  <a:noFill/>
                </a:ln>
                <a:gradFill>
                  <a:gsLst>
                    <a:gs pos="0">
                      <a:srgbClr val="232F3E">
                        <a:lumMod val="75000"/>
                      </a:srgbClr>
                    </a:gs>
                    <a:gs pos="100000">
                      <a:srgbClr val="232F3E">
                        <a:lumMod val="75000"/>
                      </a:srgbClr>
                    </a:gs>
                  </a:gsLst>
                  <a:lin ang="8100000" scaled="1"/>
                </a:gradFill>
                <a:effectLst/>
                <a:uLnTx/>
                <a:uFillTx/>
                <a:latin typeface="Meiryo" panose="020B0604030504040204" pitchFamily="34" charset="-128"/>
                <a:ea typeface="Meiryo" panose="020B0604030504040204" pitchFamily="34" charset="-128"/>
                <a:cs typeface="+mn-cs"/>
              </a:rPr>
              <a:t>何ができるか？</a:t>
            </a:r>
            <a:endParaRPr kumimoji="0" lang="en-US" altLang="ja-JP" sz="1667" b="0" i="0" u="none" strike="noStrike" kern="1200" cap="none" spc="0" normalizeH="0" baseline="0" noProof="0" dirty="0">
              <a:ln>
                <a:noFill/>
              </a:ln>
              <a:gradFill>
                <a:gsLst>
                  <a:gs pos="0">
                    <a:srgbClr val="232F3E">
                      <a:lumMod val="75000"/>
                    </a:srgbClr>
                  </a:gs>
                  <a:gs pos="100000">
                    <a:srgbClr val="232F3E">
                      <a:lumMod val="75000"/>
                    </a:srgbClr>
                  </a:gs>
                </a:gsLst>
                <a:lin ang="8100000" scaled="1"/>
              </a:gradFill>
              <a:effectLst/>
              <a:uLnTx/>
              <a:uFillTx/>
              <a:latin typeface="Meiryo" panose="020B0604030504040204" pitchFamily="34" charset="-128"/>
              <a:ea typeface="Meiryo" panose="020B0604030504040204" pitchFamily="34" charset="-128"/>
              <a:cs typeface="+mn-cs"/>
            </a:endParaRPr>
          </a:p>
          <a:p>
            <a:pPr marL="479981" marR="0" lvl="0" indent="-311988" algn="l" defTabSz="609576" rtl="0" eaLnBrk="1" fontAlgn="auto" latinLnBrk="0" hangingPunct="1">
              <a:lnSpc>
                <a:spcPct val="100000"/>
              </a:lnSpc>
              <a:spcBef>
                <a:spcPts val="267"/>
              </a:spcBef>
              <a:spcAft>
                <a:spcPts val="0"/>
              </a:spcAft>
              <a:buClrTx/>
              <a:buSzTx/>
              <a:buFont typeface="Wingdings" panose="05000000000000000000" pitchFamily="2" charset="2"/>
              <a:buChar char="Ø"/>
              <a:tabLst/>
              <a:defRPr/>
            </a:pPr>
            <a:r>
              <a:rPr kumimoji="0" lang="ja-JP" altLang="en-US" sz="1667" b="0" i="0" u="none" strike="noStrike" kern="1200" cap="none" spc="0" normalizeH="0" baseline="0" noProof="0" dirty="0">
                <a:ln>
                  <a:noFill/>
                </a:ln>
                <a:gradFill>
                  <a:gsLst>
                    <a:gs pos="0">
                      <a:srgbClr val="232F3E">
                        <a:lumMod val="75000"/>
                      </a:srgbClr>
                    </a:gs>
                    <a:gs pos="100000">
                      <a:srgbClr val="232F3E">
                        <a:lumMod val="75000"/>
                      </a:srgbClr>
                    </a:gs>
                  </a:gsLst>
                  <a:lin ang="8100000" scaled="1"/>
                </a:gradFill>
                <a:effectLst/>
                <a:uLnTx/>
                <a:uFillTx/>
                <a:latin typeface="Meiryo" panose="020B0604030504040204" pitchFamily="34" charset="-128"/>
                <a:ea typeface="Meiryo" panose="020B0604030504040204" pitchFamily="34" charset="-128"/>
                <a:cs typeface="+mn-cs"/>
              </a:rPr>
              <a:t>どう活用するか？</a:t>
            </a:r>
            <a:endParaRPr kumimoji="0" lang="en-US" altLang="ja-JP" sz="1667" b="0" i="0" u="none" strike="noStrike" kern="1200" cap="none" spc="0" normalizeH="0" baseline="0" noProof="0" dirty="0">
              <a:ln>
                <a:noFill/>
              </a:ln>
              <a:gradFill>
                <a:gsLst>
                  <a:gs pos="0">
                    <a:srgbClr val="232F3E">
                      <a:lumMod val="75000"/>
                    </a:srgbClr>
                  </a:gs>
                  <a:gs pos="100000">
                    <a:srgbClr val="232F3E">
                      <a:lumMod val="75000"/>
                    </a:srgbClr>
                  </a:gs>
                </a:gsLst>
                <a:lin ang="8100000" scaled="1"/>
              </a:gradFill>
              <a:effectLst/>
              <a:uLnTx/>
              <a:uFillTx/>
              <a:latin typeface="Meiryo" panose="020B0604030504040204" pitchFamily="34" charset="-128"/>
              <a:ea typeface="Meiryo" panose="020B0604030504040204" pitchFamily="34" charset="-128"/>
              <a:cs typeface="+mn-cs"/>
            </a:endParaRPr>
          </a:p>
          <a:p>
            <a:pPr marL="479981" marR="0" lvl="0" indent="-311988" algn="l" defTabSz="609576" rtl="0" eaLnBrk="1" fontAlgn="auto" latinLnBrk="0" hangingPunct="1">
              <a:lnSpc>
                <a:spcPct val="100000"/>
              </a:lnSpc>
              <a:spcBef>
                <a:spcPts val="267"/>
              </a:spcBef>
              <a:spcAft>
                <a:spcPts val="0"/>
              </a:spcAft>
              <a:buClrTx/>
              <a:buSzTx/>
              <a:buFont typeface="Wingdings" panose="05000000000000000000" pitchFamily="2" charset="2"/>
              <a:buChar char="Ø"/>
              <a:tabLst/>
              <a:defRPr/>
            </a:pPr>
            <a:r>
              <a:rPr kumimoji="0" lang="ja-JP" altLang="en-US" sz="1667" b="0" i="0" u="none" strike="noStrike" kern="1200" cap="none" spc="0" normalizeH="0" baseline="0" noProof="0" dirty="0">
                <a:ln>
                  <a:noFill/>
                </a:ln>
                <a:gradFill>
                  <a:gsLst>
                    <a:gs pos="0">
                      <a:srgbClr val="232F3E">
                        <a:lumMod val="75000"/>
                      </a:srgbClr>
                    </a:gs>
                    <a:gs pos="100000">
                      <a:srgbClr val="232F3E">
                        <a:lumMod val="75000"/>
                      </a:srgbClr>
                    </a:gs>
                  </a:gsLst>
                  <a:lin ang="8100000" scaled="1"/>
                </a:gradFill>
                <a:effectLst/>
                <a:uLnTx/>
                <a:uFillTx/>
                <a:latin typeface="Meiryo" panose="020B0604030504040204" pitchFamily="34" charset="-128"/>
                <a:ea typeface="Meiryo" panose="020B0604030504040204" pitchFamily="34" charset="-128"/>
                <a:cs typeface="+mn-cs"/>
              </a:rPr>
              <a:t>どう運用するか？</a:t>
            </a:r>
            <a:endParaRPr kumimoji="0" lang="en-US" altLang="ja-JP" sz="1667" b="0" i="0" u="none" strike="noStrike" kern="1200" cap="none" spc="0" normalizeH="0" baseline="0" noProof="0" dirty="0">
              <a:ln>
                <a:noFill/>
              </a:ln>
              <a:gradFill>
                <a:gsLst>
                  <a:gs pos="0">
                    <a:srgbClr val="232F3E">
                      <a:lumMod val="75000"/>
                    </a:srgbClr>
                  </a:gs>
                  <a:gs pos="100000">
                    <a:srgbClr val="232F3E">
                      <a:lumMod val="75000"/>
                    </a:srgbClr>
                  </a:gs>
                </a:gsLst>
                <a:lin ang="8100000" scaled="1"/>
              </a:gradFill>
              <a:effectLst/>
              <a:uLnTx/>
              <a:uFillTx/>
              <a:latin typeface="Meiryo" panose="020B0604030504040204" pitchFamily="34" charset="-128"/>
              <a:ea typeface="Meiryo" panose="020B0604030504040204" pitchFamily="34" charset="-128"/>
              <a:cs typeface="+mn-cs"/>
            </a:endParaRPr>
          </a:p>
          <a:p>
            <a:pPr marL="119995" marR="0" lvl="0" indent="-119995" algn="l" defTabSz="609576" rtl="0" eaLnBrk="1" fontAlgn="auto" latinLnBrk="0" hangingPunct="1">
              <a:lnSpc>
                <a:spcPct val="100000"/>
              </a:lnSpc>
              <a:spcBef>
                <a:spcPts val="800"/>
              </a:spcBef>
              <a:spcAft>
                <a:spcPts val="0"/>
              </a:spcAft>
              <a:buClrTx/>
              <a:buSzTx/>
              <a:buFont typeface="Arial" panose="020B0604020202020204" pitchFamily="34" charset="0"/>
              <a:buChar char="•"/>
              <a:tabLst/>
              <a:defRPr/>
            </a:pPr>
            <a:r>
              <a:rPr kumimoji="0" lang="ja-JP" altLang="en-US" sz="2000" b="1" i="0" u="none" strike="noStrike" kern="1200" cap="none" spc="0" normalizeH="0" baseline="0" noProof="0" dirty="0">
                <a:ln>
                  <a:noFill/>
                </a:ln>
                <a:gradFill>
                  <a:gsLst>
                    <a:gs pos="0">
                      <a:srgbClr val="232F3E">
                        <a:lumMod val="75000"/>
                      </a:srgbClr>
                    </a:gs>
                    <a:gs pos="100000">
                      <a:srgbClr val="232F3E">
                        <a:lumMod val="75000"/>
                      </a:srgbClr>
                    </a:gs>
                  </a:gsLst>
                  <a:lin ang="8100000" scaled="1"/>
                </a:gradFill>
                <a:effectLst/>
                <a:uLnTx/>
                <a:uFillTx/>
                <a:latin typeface="Meiryo" panose="020B0604030504040204" pitchFamily="34" charset="-128"/>
                <a:ea typeface="Meiryo" panose="020B0604030504040204" pitchFamily="34" charset="-128"/>
                <a:cs typeface="+mn-cs"/>
              </a:rPr>
              <a:t>データ</a:t>
            </a:r>
            <a:r>
              <a:rPr kumimoji="0" lang="ja-JP" altLang="en-US" sz="2000" b="1" i="0" u="none" strike="noStrike" kern="1200" cap="none" spc="0" normalizeH="0" baseline="0" noProof="0">
                <a:ln>
                  <a:noFill/>
                </a:ln>
                <a:gradFill>
                  <a:gsLst>
                    <a:gs pos="0">
                      <a:srgbClr val="232F3E">
                        <a:lumMod val="75000"/>
                      </a:srgbClr>
                    </a:gs>
                    <a:gs pos="100000">
                      <a:srgbClr val="232F3E">
                        <a:lumMod val="75000"/>
                      </a:srgbClr>
                    </a:gs>
                  </a:gsLst>
                  <a:lin ang="8100000" scaled="1"/>
                </a:gradFill>
                <a:effectLst/>
                <a:uLnTx/>
                <a:uFillTx/>
                <a:latin typeface="Meiryo" panose="020B0604030504040204" pitchFamily="34" charset="-128"/>
                <a:ea typeface="Meiryo" panose="020B0604030504040204" pitchFamily="34" charset="-128"/>
                <a:cs typeface="+mn-cs"/>
              </a:rPr>
              <a:t>暗号化方法</a:t>
            </a:r>
            <a:r>
              <a:rPr kumimoji="0" lang="en-US" altLang="ja-JP" sz="2000" b="1" i="0" u="none" strike="noStrike" kern="1200" cap="none" spc="0" normalizeH="0" baseline="0" noProof="0" dirty="0">
                <a:ln>
                  <a:noFill/>
                </a:ln>
                <a:gradFill>
                  <a:gsLst>
                    <a:gs pos="0">
                      <a:srgbClr val="232F3E">
                        <a:lumMod val="75000"/>
                      </a:srgbClr>
                    </a:gs>
                    <a:gs pos="100000">
                      <a:srgbClr val="232F3E">
                        <a:lumMod val="75000"/>
                      </a:srgbClr>
                    </a:gs>
                  </a:gsLst>
                  <a:lin ang="8100000" scaled="1"/>
                </a:gradFill>
                <a:effectLst/>
                <a:uLnTx/>
                <a:uFillTx/>
                <a:latin typeface="Meiryo" panose="020B0604030504040204" pitchFamily="34" charset="-128"/>
                <a:ea typeface="Meiryo" panose="020B0604030504040204" pitchFamily="34" charset="-128"/>
                <a:cs typeface="+mn-cs"/>
              </a:rPr>
              <a:t>(</a:t>
            </a:r>
            <a:r>
              <a:rPr kumimoji="0" lang="ja-JP" altLang="en-US" sz="2000" b="1" i="0" u="none" strike="noStrike" kern="1200" cap="none" spc="0" normalizeH="0" baseline="0" noProof="0">
                <a:ln>
                  <a:noFill/>
                </a:ln>
                <a:gradFill>
                  <a:gsLst>
                    <a:gs pos="0">
                      <a:srgbClr val="232F3E">
                        <a:lumMod val="75000"/>
                      </a:srgbClr>
                    </a:gs>
                    <a:gs pos="100000">
                      <a:srgbClr val="232F3E">
                        <a:lumMod val="75000"/>
                      </a:srgbClr>
                    </a:gs>
                  </a:gsLst>
                  <a:lin ang="8100000" scaled="1"/>
                </a:gradFill>
                <a:effectLst/>
                <a:uLnTx/>
                <a:uFillTx/>
                <a:latin typeface="Meiryo" panose="020B0604030504040204" pitchFamily="34" charset="-128"/>
                <a:ea typeface="Meiryo" panose="020B0604030504040204" pitchFamily="34" charset="-128"/>
                <a:cs typeface="+mn-cs"/>
              </a:rPr>
              <a:t>保管データ、通信データ</a:t>
            </a:r>
            <a:r>
              <a:rPr kumimoji="0" lang="en-US" altLang="ja-JP" sz="2000" b="1" i="0" u="none" strike="noStrike" kern="1200" cap="none" spc="0" normalizeH="0" baseline="0" noProof="0" dirty="0">
                <a:ln>
                  <a:noFill/>
                </a:ln>
                <a:gradFill>
                  <a:gsLst>
                    <a:gs pos="0">
                      <a:srgbClr val="232F3E">
                        <a:lumMod val="75000"/>
                      </a:srgbClr>
                    </a:gs>
                    <a:gs pos="100000">
                      <a:srgbClr val="232F3E">
                        <a:lumMod val="75000"/>
                      </a:srgbClr>
                    </a:gs>
                  </a:gsLst>
                  <a:lin ang="8100000" scaled="1"/>
                </a:gradFill>
                <a:effectLst/>
                <a:uLnTx/>
                <a:uFillTx/>
                <a:latin typeface="Meiryo" panose="020B0604030504040204" pitchFamily="34" charset="-128"/>
                <a:ea typeface="Meiryo" panose="020B0604030504040204" pitchFamily="34" charset="-128"/>
                <a:cs typeface="+mn-cs"/>
              </a:rPr>
              <a:t>)</a:t>
            </a:r>
            <a:r>
              <a:rPr kumimoji="0" lang="ja-JP" altLang="en-US" sz="2000" b="1" i="0" u="none" strike="noStrike" kern="1200" cap="none" spc="0" normalizeH="0" baseline="0" noProof="0">
                <a:ln>
                  <a:noFill/>
                </a:ln>
                <a:gradFill>
                  <a:gsLst>
                    <a:gs pos="0">
                      <a:srgbClr val="232F3E">
                        <a:lumMod val="75000"/>
                      </a:srgbClr>
                    </a:gs>
                    <a:gs pos="100000">
                      <a:srgbClr val="232F3E">
                        <a:lumMod val="75000"/>
                      </a:srgbClr>
                    </a:gs>
                  </a:gsLst>
                  <a:lin ang="8100000" scaled="1"/>
                </a:gradFill>
                <a:effectLst/>
                <a:uLnTx/>
                <a:uFillTx/>
                <a:latin typeface="Meiryo" panose="020B0604030504040204" pitchFamily="34" charset="-128"/>
                <a:ea typeface="Meiryo" panose="020B0604030504040204" pitchFamily="34" charset="-128"/>
                <a:cs typeface="+mn-cs"/>
              </a:rPr>
              <a:t>を決定する</a:t>
            </a:r>
            <a:endParaRPr kumimoji="0" lang="en-US" altLang="ja-JP" sz="2000" b="1" i="0" u="none" strike="noStrike" kern="1200" cap="none" spc="0" normalizeH="0" baseline="0" noProof="0" dirty="0">
              <a:ln>
                <a:noFill/>
              </a:ln>
              <a:gradFill>
                <a:gsLst>
                  <a:gs pos="0">
                    <a:srgbClr val="232F3E">
                      <a:lumMod val="75000"/>
                    </a:srgbClr>
                  </a:gs>
                  <a:gs pos="100000">
                    <a:srgbClr val="232F3E">
                      <a:lumMod val="75000"/>
                    </a:srgbClr>
                  </a:gs>
                </a:gsLst>
                <a:lin ang="8100000" scaled="1"/>
              </a:gradFill>
              <a:effectLst/>
              <a:uLnTx/>
              <a:uFillTx/>
              <a:latin typeface="Meiryo" panose="020B0604030504040204" pitchFamily="34" charset="-128"/>
              <a:ea typeface="Meiryo" panose="020B0604030504040204" pitchFamily="34" charset="-128"/>
              <a:cs typeface="+mn-cs"/>
            </a:endParaRPr>
          </a:p>
        </p:txBody>
      </p:sp>
      <p:sp>
        <p:nvSpPr>
          <p:cNvPr id="37" name="正方形/長方形 36">
            <a:extLst>
              <a:ext uri="{FF2B5EF4-FFF2-40B4-BE49-F238E27FC236}">
                <a16:creationId xmlns:a16="http://schemas.microsoft.com/office/drawing/2014/main" id="{AB8CD872-50DC-44A8-92F9-AA9707FA4331}"/>
              </a:ext>
            </a:extLst>
          </p:cNvPr>
          <p:cNvSpPr/>
          <p:nvPr/>
        </p:nvSpPr>
        <p:spPr>
          <a:xfrm>
            <a:off x="5452334" y="5197809"/>
            <a:ext cx="6361258" cy="1057418"/>
          </a:xfrm>
          <a:prstGeom prst="rect">
            <a:avLst/>
          </a:prstGeom>
          <a:solidFill>
            <a:srgbClr val="F2F4F4"/>
          </a:solidFill>
          <a:ln w="12700">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lIns="38400" tIns="36000" rIns="36000" bIns="36000" rtlCol="0" anchor="t" anchorCtr="0"/>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0" lang="ja-JP" altLang="en-US" sz="2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データ分類方法、管理方法、制御に必要なコントロールを理解し、設計や実装に落としこむことができるようになることがゴール</a:t>
            </a:r>
          </a:p>
        </p:txBody>
      </p:sp>
      <p:sp>
        <p:nvSpPr>
          <p:cNvPr id="81" name="正方形/長方形 80">
            <a:extLst>
              <a:ext uri="{FF2B5EF4-FFF2-40B4-BE49-F238E27FC236}">
                <a16:creationId xmlns:a16="http://schemas.microsoft.com/office/drawing/2014/main" id="{CFE999CB-8682-4995-8EF4-A73655015E28}"/>
              </a:ext>
            </a:extLst>
          </p:cNvPr>
          <p:cNvSpPr/>
          <p:nvPr/>
        </p:nvSpPr>
        <p:spPr>
          <a:xfrm>
            <a:off x="8864601" y="2075236"/>
            <a:ext cx="2935162" cy="642564"/>
          </a:xfrm>
          <a:prstGeom prst="rect">
            <a:avLst/>
          </a:prstGeom>
          <a:solidFill>
            <a:schemeClr val="tx1">
              <a:lumMod val="75000"/>
            </a:schemeClr>
          </a:solidFill>
        </p:spPr>
        <p:txBody>
          <a:bodyPr wrap="none" anchor="ctr" anchorCtr="0">
            <a:noAutofit/>
          </a:body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0" lang="ja-JP" altLang="en-US" sz="1667" b="1" i="0" u="none" strike="noStrike" kern="1200" cap="none" spc="0" normalizeH="0" baseline="0" noProof="0" dirty="0">
                <a:ln>
                  <a:noFill/>
                </a:ln>
                <a:gradFill>
                  <a:gsLst>
                    <a:gs pos="0">
                      <a:srgbClr val="FFFFFF"/>
                    </a:gs>
                    <a:gs pos="100000">
                      <a:srgbClr val="FFFFFF"/>
                    </a:gs>
                  </a:gsLst>
                  <a:lin ang="16200000" scaled="0"/>
                </a:gradFill>
                <a:effectLst/>
                <a:uLnTx/>
                <a:uFillTx/>
                <a:latin typeface="Meiryo" panose="020B0604030504040204" pitchFamily="34" charset="-128"/>
                <a:ea typeface="Meiryo" panose="020B0604030504040204" pitchFamily="34" charset="-128"/>
                <a:cs typeface="+mn-cs"/>
              </a:rPr>
              <a:t>データの分類</a:t>
            </a:r>
          </a:p>
        </p:txBody>
      </p:sp>
      <p:sp>
        <p:nvSpPr>
          <p:cNvPr id="83" name="正方形/長方形 82">
            <a:extLst>
              <a:ext uri="{FF2B5EF4-FFF2-40B4-BE49-F238E27FC236}">
                <a16:creationId xmlns:a16="http://schemas.microsoft.com/office/drawing/2014/main" id="{352AF71F-9FA5-4378-8C95-60880033723B}"/>
              </a:ext>
            </a:extLst>
          </p:cNvPr>
          <p:cNvSpPr/>
          <p:nvPr/>
        </p:nvSpPr>
        <p:spPr>
          <a:xfrm>
            <a:off x="8864601" y="2842861"/>
            <a:ext cx="2935162" cy="642564"/>
          </a:xfrm>
          <a:prstGeom prst="rect">
            <a:avLst/>
          </a:prstGeom>
          <a:solidFill>
            <a:schemeClr val="tx1">
              <a:lumMod val="75000"/>
            </a:schemeClr>
          </a:solidFill>
        </p:spPr>
        <p:txBody>
          <a:bodyPr wrap="none" anchor="ctr" anchorCtr="0">
            <a:noAutofit/>
          </a:body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1" lang="ja-JP" altLang="en-US" sz="1667" b="1" i="0" u="none" strike="noStrike" kern="1200" cap="none" spc="0" normalizeH="0" baseline="0" noProof="0" dirty="0">
                <a:ln>
                  <a:noFill/>
                </a:ln>
                <a:gradFill>
                  <a:gsLst>
                    <a:gs pos="0">
                      <a:srgbClr val="FFFFFF"/>
                    </a:gs>
                    <a:gs pos="100000">
                      <a:srgbClr val="FFFFFF"/>
                    </a:gs>
                  </a:gsLst>
                  <a:lin ang="16200000" scaled="0"/>
                </a:gradFill>
                <a:effectLst/>
                <a:uLnTx/>
                <a:uFillTx/>
                <a:latin typeface="Meiryo" panose="020B0604030504040204" pitchFamily="34" charset="-128"/>
                <a:ea typeface="Meiryo" panose="020B0604030504040204" pitchFamily="34" charset="-128"/>
                <a:cs typeface="Meiryo" charset="-128"/>
              </a:rPr>
              <a:t>データ分類ごとの管理方針</a:t>
            </a:r>
            <a:endParaRPr kumimoji="0" lang="ja-JP" altLang="en-US" sz="1667" b="1" i="0" u="none" strike="noStrike" kern="1200" cap="none" spc="0" normalizeH="0" baseline="0" noProof="0" dirty="0">
              <a:ln>
                <a:noFill/>
              </a:ln>
              <a:gradFill>
                <a:gsLst>
                  <a:gs pos="0">
                    <a:srgbClr val="FFFFFF"/>
                  </a:gs>
                  <a:gs pos="100000">
                    <a:srgbClr val="FFFFFF"/>
                  </a:gs>
                </a:gsLst>
                <a:lin ang="16200000" scaled="0"/>
              </a:gradFill>
              <a:effectLst/>
              <a:uLnTx/>
              <a:uFillTx/>
              <a:latin typeface="Meiryo" panose="020B0604030504040204" pitchFamily="34" charset="-128"/>
              <a:ea typeface="Meiryo" panose="020B0604030504040204" pitchFamily="34" charset="-128"/>
              <a:cs typeface="+mn-cs"/>
            </a:endParaRPr>
          </a:p>
        </p:txBody>
      </p:sp>
      <p:sp>
        <p:nvSpPr>
          <p:cNvPr id="84" name="正方形/長方形 83">
            <a:extLst>
              <a:ext uri="{FF2B5EF4-FFF2-40B4-BE49-F238E27FC236}">
                <a16:creationId xmlns:a16="http://schemas.microsoft.com/office/drawing/2014/main" id="{AFCF0B32-88A1-4012-BBC3-DCE830D04CB5}"/>
              </a:ext>
            </a:extLst>
          </p:cNvPr>
          <p:cNvSpPr/>
          <p:nvPr/>
        </p:nvSpPr>
        <p:spPr>
          <a:xfrm>
            <a:off x="8864601" y="3610486"/>
            <a:ext cx="2935162" cy="642564"/>
          </a:xfrm>
          <a:prstGeom prst="rect">
            <a:avLst/>
          </a:prstGeom>
          <a:solidFill>
            <a:schemeClr val="tx1">
              <a:lumMod val="75000"/>
            </a:schemeClr>
          </a:solidFill>
        </p:spPr>
        <p:txBody>
          <a:bodyPr wrap="none" anchor="ctr" anchorCtr="0">
            <a:noAutofit/>
          </a:body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0" lang="ja-JP" altLang="en-US" sz="1667" b="1" i="0" u="none" strike="noStrike" kern="1200" cap="none" spc="0" normalizeH="0" baseline="0" noProof="0" dirty="0">
                <a:ln>
                  <a:noFill/>
                </a:ln>
                <a:gradFill>
                  <a:gsLst>
                    <a:gs pos="0">
                      <a:srgbClr val="FFFFFF"/>
                    </a:gs>
                    <a:gs pos="100000">
                      <a:srgbClr val="FFFFFF"/>
                    </a:gs>
                  </a:gsLst>
                  <a:lin ang="16200000" scaled="0"/>
                </a:gradFill>
                <a:effectLst/>
                <a:uLnTx/>
                <a:uFillTx/>
                <a:latin typeface="Meiryo" panose="020B0604030504040204" pitchFamily="34" charset="-128"/>
                <a:ea typeface="Meiryo" panose="020B0604030504040204" pitchFamily="34" charset="-128"/>
                <a:cs typeface="+mn-cs"/>
              </a:rPr>
              <a:t>データ管理に係る</a:t>
            </a:r>
            <a:r>
              <a:rPr kumimoji="0" lang="en-US" altLang="ja-JP" sz="1667" b="1" i="0" u="none" strike="noStrike" kern="1200" cap="none" spc="0" normalizeH="0" baseline="0" noProof="0" dirty="0">
                <a:ln>
                  <a:noFill/>
                </a:ln>
                <a:gradFill>
                  <a:gsLst>
                    <a:gs pos="0">
                      <a:srgbClr val="FFFFFF"/>
                    </a:gs>
                    <a:gs pos="100000">
                      <a:srgbClr val="FFFFFF"/>
                    </a:gs>
                  </a:gsLst>
                  <a:lin ang="16200000" scaled="0"/>
                </a:gradFill>
                <a:effectLst/>
                <a:uLnTx/>
                <a:uFillTx/>
                <a:latin typeface="Meiryo" panose="020B0604030504040204" pitchFamily="34" charset="-128"/>
                <a:ea typeface="Meiryo" panose="020B0604030504040204" pitchFamily="34" charset="-128"/>
                <a:cs typeface="+mn-cs"/>
              </a:rPr>
              <a:t>S3</a:t>
            </a:r>
            <a:r>
              <a:rPr kumimoji="0" lang="ja-JP" altLang="en-US" sz="1667" b="1" i="0" u="none" strike="noStrike" kern="1200" cap="none" spc="0" normalizeH="0" baseline="0" noProof="0" dirty="0">
                <a:ln>
                  <a:noFill/>
                </a:ln>
                <a:gradFill>
                  <a:gsLst>
                    <a:gs pos="0">
                      <a:srgbClr val="FFFFFF"/>
                    </a:gs>
                    <a:gs pos="100000">
                      <a:srgbClr val="FFFFFF"/>
                    </a:gs>
                  </a:gsLst>
                  <a:lin ang="16200000" scaled="0"/>
                </a:gradFill>
                <a:effectLst/>
                <a:uLnTx/>
                <a:uFillTx/>
                <a:latin typeface="Meiryo" panose="020B0604030504040204" pitchFamily="34" charset="-128"/>
                <a:ea typeface="Meiryo" panose="020B0604030504040204" pitchFamily="34" charset="-128"/>
                <a:cs typeface="+mn-cs"/>
              </a:rPr>
              <a:t>の実装</a:t>
            </a:r>
          </a:p>
        </p:txBody>
      </p:sp>
      <p:sp>
        <p:nvSpPr>
          <p:cNvPr id="85" name="正方形/長方形 84">
            <a:extLst>
              <a:ext uri="{FF2B5EF4-FFF2-40B4-BE49-F238E27FC236}">
                <a16:creationId xmlns:a16="http://schemas.microsoft.com/office/drawing/2014/main" id="{B3805818-B378-4533-A7F3-FB79D8E0CF39}"/>
              </a:ext>
            </a:extLst>
          </p:cNvPr>
          <p:cNvSpPr/>
          <p:nvPr/>
        </p:nvSpPr>
        <p:spPr>
          <a:xfrm>
            <a:off x="8864601" y="4378111"/>
            <a:ext cx="2935162" cy="642564"/>
          </a:xfrm>
          <a:prstGeom prst="rect">
            <a:avLst/>
          </a:prstGeom>
          <a:solidFill>
            <a:schemeClr val="tx1">
              <a:lumMod val="75000"/>
            </a:schemeClr>
          </a:solidFill>
        </p:spPr>
        <p:txBody>
          <a:bodyPr wrap="none" anchor="ctr" anchorCtr="0">
            <a:noAutofit/>
          </a:body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0" lang="en-US" altLang="ja-JP" sz="1667" b="1" i="0" u="none" strike="noStrike" kern="1200" cap="none" spc="0" normalizeH="0" baseline="0" noProof="0" dirty="0">
                <a:ln>
                  <a:noFill/>
                </a:ln>
                <a:gradFill>
                  <a:gsLst>
                    <a:gs pos="0">
                      <a:srgbClr val="FFFFFF"/>
                    </a:gs>
                    <a:gs pos="100000">
                      <a:srgbClr val="FFFFFF"/>
                    </a:gs>
                  </a:gsLst>
                  <a:lin ang="16200000" scaled="0"/>
                </a:gradFill>
                <a:effectLst/>
                <a:uLnTx/>
                <a:uFillTx/>
                <a:latin typeface="Meiryo" panose="020B0604030504040204" pitchFamily="34" charset="-128"/>
                <a:ea typeface="Meiryo" panose="020B0604030504040204" pitchFamily="34" charset="-128"/>
                <a:cs typeface="+mn-cs"/>
              </a:rPr>
              <a:t>KMS</a:t>
            </a:r>
            <a:r>
              <a:rPr kumimoji="0" lang="ja-JP" altLang="en-US" sz="1667" b="1" i="0" u="none" strike="noStrike" kern="1200" cap="none" spc="0" normalizeH="0" baseline="0" noProof="0" dirty="0">
                <a:ln>
                  <a:noFill/>
                </a:ln>
                <a:gradFill>
                  <a:gsLst>
                    <a:gs pos="0">
                      <a:srgbClr val="FFFFFF"/>
                    </a:gs>
                    <a:gs pos="100000">
                      <a:srgbClr val="FFFFFF"/>
                    </a:gs>
                  </a:gsLst>
                  <a:lin ang="16200000" scaled="0"/>
                </a:gradFill>
                <a:effectLst/>
                <a:uLnTx/>
                <a:uFillTx/>
                <a:latin typeface="Meiryo" panose="020B0604030504040204" pitchFamily="34" charset="-128"/>
                <a:ea typeface="Meiryo" panose="020B0604030504040204" pitchFamily="34" charset="-128"/>
                <a:cs typeface="+mn-cs"/>
              </a:rPr>
              <a:t>によるデータ暗号化</a:t>
            </a:r>
          </a:p>
        </p:txBody>
      </p:sp>
      <p:sp>
        <p:nvSpPr>
          <p:cNvPr id="86" name="正方形/長方形 85">
            <a:extLst>
              <a:ext uri="{FF2B5EF4-FFF2-40B4-BE49-F238E27FC236}">
                <a16:creationId xmlns:a16="http://schemas.microsoft.com/office/drawing/2014/main" id="{01AE91C9-32BE-4037-9A73-F7136650586C}"/>
              </a:ext>
            </a:extLst>
          </p:cNvPr>
          <p:cNvSpPr/>
          <p:nvPr/>
        </p:nvSpPr>
        <p:spPr>
          <a:xfrm>
            <a:off x="5594732" y="4233782"/>
            <a:ext cx="2103461" cy="348878"/>
          </a:xfrm>
          <a:prstGeom prst="rect">
            <a:avLst/>
          </a:prstGeom>
        </p:spPr>
        <p:txBody>
          <a:bodyPr wrap="none">
            <a:spAutoFit/>
          </a:body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1" lang="ja-JP" altLang="en-US" sz="1667"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eiryo" charset="-128"/>
              </a:rPr>
              <a:t>クラウド上のデータ</a:t>
            </a:r>
            <a:endParaRPr kumimoji="0" lang="ja-JP" altLang="en-US" sz="1667"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endParaRPr>
          </a:p>
        </p:txBody>
      </p:sp>
      <p:cxnSp>
        <p:nvCxnSpPr>
          <p:cNvPr id="89" name="直線矢印コネクタ 88">
            <a:extLst>
              <a:ext uri="{FF2B5EF4-FFF2-40B4-BE49-F238E27FC236}">
                <a16:creationId xmlns:a16="http://schemas.microsoft.com/office/drawing/2014/main" id="{2418B35C-516B-42FE-A795-6FF1DD9FF8BA}"/>
              </a:ext>
            </a:extLst>
          </p:cNvPr>
          <p:cNvCxnSpPr>
            <a:cxnSpLocks/>
          </p:cNvCxnSpPr>
          <p:nvPr/>
        </p:nvCxnSpPr>
        <p:spPr>
          <a:xfrm>
            <a:off x="7789784" y="3474603"/>
            <a:ext cx="477978" cy="2"/>
          </a:xfrm>
          <a:prstGeom prst="straightConnector1">
            <a:avLst/>
          </a:prstGeom>
          <a:ln w="38100">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92" name="二等辺三角形 91">
            <a:extLst>
              <a:ext uri="{FF2B5EF4-FFF2-40B4-BE49-F238E27FC236}">
                <a16:creationId xmlns:a16="http://schemas.microsoft.com/office/drawing/2014/main" id="{0E194904-9D39-42A4-9F1C-1BD633545787}"/>
              </a:ext>
            </a:extLst>
          </p:cNvPr>
          <p:cNvSpPr/>
          <p:nvPr/>
        </p:nvSpPr>
        <p:spPr>
          <a:xfrm rot="16200000" flipH="1">
            <a:off x="8296454" y="3359080"/>
            <a:ext cx="236773" cy="231049"/>
          </a:xfrm>
          <a:prstGeom prst="triangle">
            <a:avLst/>
          </a:prstGeom>
          <a:noFill/>
          <a:ln w="190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576" rtl="0" eaLnBrk="1" fontAlgn="auto" latinLnBrk="0" hangingPunct="1">
              <a:lnSpc>
                <a:spcPct val="100000"/>
              </a:lnSpc>
              <a:spcBef>
                <a:spcPts val="0"/>
              </a:spcBef>
              <a:spcAft>
                <a:spcPts val="0"/>
              </a:spcAft>
              <a:buClrTx/>
              <a:buSzTx/>
              <a:buFontTx/>
              <a:buNone/>
              <a:tabLst/>
              <a:defRPr/>
            </a:pPr>
            <a:endParaRPr kumimoji="1" lang="ja-JP" altLang="en-US" sz="3667" b="0" i="0" u="none" strike="noStrike" kern="1200" cap="none" spc="0" normalizeH="0" baseline="0" noProof="0" dirty="0">
              <a:ln>
                <a:noFill/>
              </a:ln>
              <a:solidFill>
                <a:srgbClr val="FFFFFF"/>
              </a:solidFill>
              <a:effectLst/>
              <a:uLnTx/>
              <a:uFillTx/>
              <a:latin typeface="Meiryo" panose="020B0604030504040204" pitchFamily="34" charset="-128"/>
              <a:ea typeface="Meiryo" panose="020B0604030504040204" pitchFamily="34" charset="-128"/>
              <a:cs typeface="+mn-cs"/>
            </a:endParaRPr>
          </a:p>
        </p:txBody>
      </p:sp>
      <p:sp>
        <p:nvSpPr>
          <p:cNvPr id="93" name="右大かっこ 92">
            <a:extLst>
              <a:ext uri="{FF2B5EF4-FFF2-40B4-BE49-F238E27FC236}">
                <a16:creationId xmlns:a16="http://schemas.microsoft.com/office/drawing/2014/main" id="{D2A216E9-817F-4536-8375-9B64870E221D}"/>
              </a:ext>
            </a:extLst>
          </p:cNvPr>
          <p:cNvSpPr/>
          <p:nvPr/>
        </p:nvSpPr>
        <p:spPr>
          <a:xfrm flipH="1">
            <a:off x="8545266" y="2075103"/>
            <a:ext cx="175396" cy="2945563"/>
          </a:xfrm>
          <a:prstGeom prst="rightBracket">
            <a:avLst>
              <a:gd name="adj" fmla="val 0"/>
            </a:avLst>
          </a:prstGeom>
          <a:ln w="19050">
            <a:solidFill>
              <a:schemeClr val="bg1">
                <a:lumMod val="75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609576" rtl="0" eaLnBrk="1" fontAlgn="auto" latinLnBrk="0" hangingPunct="1">
              <a:lnSpc>
                <a:spcPct val="100000"/>
              </a:lnSpc>
              <a:spcBef>
                <a:spcPts val="0"/>
              </a:spcBef>
              <a:spcAft>
                <a:spcPts val="0"/>
              </a:spcAft>
              <a:buClrTx/>
              <a:buSzTx/>
              <a:buFontTx/>
              <a:buNone/>
              <a:tabLst/>
              <a:defRPr/>
            </a:pPr>
            <a:endParaRPr kumimoji="1" lang="ja-JP" altLang="en-US" sz="3667"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endParaRPr>
          </a:p>
        </p:txBody>
      </p:sp>
      <p:sp>
        <p:nvSpPr>
          <p:cNvPr id="94" name="二等辺三角形 93">
            <a:extLst>
              <a:ext uri="{FF2B5EF4-FFF2-40B4-BE49-F238E27FC236}">
                <a16:creationId xmlns:a16="http://schemas.microsoft.com/office/drawing/2014/main" id="{76E1AEC2-ABE3-4D23-A23C-82CC8FC7BDA7}"/>
              </a:ext>
            </a:extLst>
          </p:cNvPr>
          <p:cNvSpPr/>
          <p:nvPr/>
        </p:nvSpPr>
        <p:spPr>
          <a:xfrm rot="16200000" flipH="1">
            <a:off x="8333689" y="3359899"/>
            <a:ext cx="268707" cy="229411"/>
          </a:xfrm>
          <a:prstGeom prst="triangl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576" rtl="0" eaLnBrk="1" fontAlgn="auto" latinLnBrk="0" hangingPunct="1">
              <a:lnSpc>
                <a:spcPct val="100000"/>
              </a:lnSpc>
              <a:spcBef>
                <a:spcPts val="0"/>
              </a:spcBef>
              <a:spcAft>
                <a:spcPts val="0"/>
              </a:spcAft>
              <a:buClrTx/>
              <a:buSzTx/>
              <a:buFontTx/>
              <a:buNone/>
              <a:tabLst/>
              <a:defRPr/>
            </a:pPr>
            <a:endParaRPr kumimoji="1" lang="ja-JP" altLang="en-US" sz="3667" b="0" i="0" u="none" strike="noStrike" kern="1200" cap="none" spc="0" normalizeH="0" baseline="0" noProof="0" dirty="0">
              <a:ln>
                <a:noFill/>
              </a:ln>
              <a:solidFill>
                <a:srgbClr val="FFFFFF"/>
              </a:solidFill>
              <a:effectLst/>
              <a:uLnTx/>
              <a:uFillTx/>
              <a:latin typeface="Meiryo" panose="020B0604030504040204" pitchFamily="34" charset="-128"/>
              <a:ea typeface="Meiryo" panose="020B0604030504040204" pitchFamily="34" charset="-128"/>
              <a:cs typeface="+mn-cs"/>
            </a:endParaRPr>
          </a:p>
        </p:txBody>
      </p:sp>
      <p:sp>
        <p:nvSpPr>
          <p:cNvPr id="33" name="正方形/長方形 32">
            <a:extLst>
              <a:ext uri="{FF2B5EF4-FFF2-40B4-BE49-F238E27FC236}">
                <a16:creationId xmlns:a16="http://schemas.microsoft.com/office/drawing/2014/main" id="{7BE29A99-764C-4F00-8FE2-25EC0434AB0E}"/>
              </a:ext>
            </a:extLst>
          </p:cNvPr>
          <p:cNvSpPr/>
          <p:nvPr/>
        </p:nvSpPr>
        <p:spPr>
          <a:xfrm>
            <a:off x="442700" y="1173646"/>
            <a:ext cx="4646136" cy="639864"/>
          </a:xfrm>
          <a:prstGeom prst="rect">
            <a:avLst/>
          </a:prstGeom>
          <a:solidFill>
            <a:schemeClr val="tx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ct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1" lang="ja-JP" altLang="en-US" sz="2333" b="0" i="0" u="none" strike="noStrike" kern="1200" cap="none" spc="0" normalizeH="0" baseline="0" noProof="0">
                <a:ln>
                  <a:noFill/>
                </a:ln>
                <a:gradFill>
                  <a:gsLst>
                    <a:gs pos="0">
                      <a:srgbClr val="FFFFFF"/>
                    </a:gs>
                    <a:gs pos="100000">
                      <a:srgbClr val="FFFFFF"/>
                    </a:gs>
                  </a:gsLst>
                  <a:lin ang="5400000" scaled="1"/>
                </a:gradFill>
                <a:effectLst/>
                <a:uLnTx/>
                <a:uFillTx/>
                <a:latin typeface="Meiryo" panose="020B0604030504040204" pitchFamily="34" charset="-128"/>
                <a:ea typeface="Meiryo" panose="020B0604030504040204" pitchFamily="34" charset="-128"/>
                <a:cs typeface="+mn-cs"/>
              </a:rPr>
              <a:t>実現したいこと</a:t>
            </a:r>
          </a:p>
        </p:txBody>
      </p:sp>
      <p:sp>
        <p:nvSpPr>
          <p:cNvPr id="38" name="正方形/長方形 37">
            <a:extLst>
              <a:ext uri="{FF2B5EF4-FFF2-40B4-BE49-F238E27FC236}">
                <a16:creationId xmlns:a16="http://schemas.microsoft.com/office/drawing/2014/main" id="{5AC1F63B-D6D4-4A30-9872-031C0632DD42}"/>
              </a:ext>
            </a:extLst>
          </p:cNvPr>
          <p:cNvSpPr/>
          <p:nvPr/>
        </p:nvSpPr>
        <p:spPr>
          <a:xfrm>
            <a:off x="6519672" y="1124086"/>
            <a:ext cx="5479289" cy="63986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ctr"/>
          <a:lstStyle/>
          <a:p>
            <a:pPr marL="0" marR="0" lvl="0" indent="0" algn="ctr" defTabSz="609576" rtl="0" eaLnBrk="1" fontAlgn="auto" latinLnBrk="0" hangingPunct="1">
              <a:lnSpc>
                <a:spcPct val="100000"/>
              </a:lnSpc>
              <a:spcBef>
                <a:spcPts val="0"/>
              </a:spcBef>
              <a:spcAft>
                <a:spcPts val="0"/>
              </a:spcAft>
              <a:buClrTx/>
              <a:buSzTx/>
              <a:buFontTx/>
              <a:buNone/>
              <a:tabLst/>
              <a:defRPr/>
            </a:pPr>
            <a:endParaRPr kumimoji="1" lang="en-US" altLang="ja-JP" sz="2333"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endParaRPr>
          </a:p>
        </p:txBody>
      </p:sp>
      <p:sp>
        <p:nvSpPr>
          <p:cNvPr id="39" name="正方形/長方形 38">
            <a:extLst>
              <a:ext uri="{FF2B5EF4-FFF2-40B4-BE49-F238E27FC236}">
                <a16:creationId xmlns:a16="http://schemas.microsoft.com/office/drawing/2014/main" id="{BDA9FA7C-B8F4-4F81-A1F0-9328F56FB7FC}"/>
              </a:ext>
            </a:extLst>
          </p:cNvPr>
          <p:cNvSpPr/>
          <p:nvPr/>
        </p:nvSpPr>
        <p:spPr>
          <a:xfrm>
            <a:off x="5292063" y="1173646"/>
            <a:ext cx="6706898" cy="63986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ct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1" lang="ja-JP" altLang="en-US" sz="2333"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データ保護で検討すること／ゴール</a:t>
            </a:r>
          </a:p>
        </p:txBody>
      </p:sp>
      <p:cxnSp>
        <p:nvCxnSpPr>
          <p:cNvPr id="40" name="直線コネクタ 39">
            <a:extLst>
              <a:ext uri="{FF2B5EF4-FFF2-40B4-BE49-F238E27FC236}">
                <a16:creationId xmlns:a16="http://schemas.microsoft.com/office/drawing/2014/main" id="{2889D92B-4F23-4202-9DB2-C41100E8228A}"/>
              </a:ext>
            </a:extLst>
          </p:cNvPr>
          <p:cNvCxnSpPr>
            <a:cxnSpLocks/>
          </p:cNvCxnSpPr>
          <p:nvPr/>
        </p:nvCxnSpPr>
        <p:spPr>
          <a:xfrm>
            <a:off x="5307281" y="1813509"/>
            <a:ext cx="6693991" cy="0"/>
          </a:xfrm>
          <a:prstGeom prst="line">
            <a:avLst/>
          </a:prstGeom>
          <a:ln>
            <a:solidFill>
              <a:srgbClr val="163D51"/>
            </a:solidFill>
          </a:ln>
          <a:effectLst/>
        </p:spPr>
        <p:style>
          <a:lnRef idx="2">
            <a:schemeClr val="accent1"/>
          </a:lnRef>
          <a:fillRef idx="0">
            <a:schemeClr val="accent1"/>
          </a:fillRef>
          <a:effectRef idx="1">
            <a:schemeClr val="accent1"/>
          </a:effectRef>
          <a:fontRef idx="minor">
            <a:schemeClr val="tx1"/>
          </a:fontRef>
        </p:style>
      </p:cxnSp>
      <p:pic>
        <p:nvPicPr>
          <p:cNvPr id="19" name="Graphic 8">
            <a:extLst>
              <a:ext uri="{FF2B5EF4-FFF2-40B4-BE49-F238E27FC236}">
                <a16:creationId xmlns:a16="http://schemas.microsoft.com/office/drawing/2014/main" id="{0D4A9B47-8231-EF4D-B9AB-A3D9E4B813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28013" y="2717798"/>
            <a:ext cx="1436900" cy="1436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タイトル 1">
            <a:extLst>
              <a:ext uri="{FF2B5EF4-FFF2-40B4-BE49-F238E27FC236}">
                <a16:creationId xmlns:a16="http://schemas.microsoft.com/office/drawing/2014/main" id="{5999ABB1-6FD3-6A4A-9867-6EDFA5254155}"/>
              </a:ext>
            </a:extLst>
          </p:cNvPr>
          <p:cNvSpPr>
            <a:spLocks noGrp="1"/>
          </p:cNvSpPr>
          <p:nvPr>
            <p:ph type="title"/>
          </p:nvPr>
        </p:nvSpPr>
        <p:spPr/>
        <p:txBody>
          <a:bodyPr vert="horz" lIns="91440" tIns="45720" rIns="91440" bIns="45720" rtlCol="0" anchor="t">
            <a:noAutofit/>
          </a:bodyPr>
          <a:lstStyle/>
          <a:p>
            <a:r>
              <a:rPr lang="ja-JP" altLang="en-US" sz="2800" b="0"/>
              <a:t>参考：データ保護</a:t>
            </a:r>
            <a:r>
              <a:rPr lang="en-US" altLang="ja-JP" sz="2800" b="0" dirty="0"/>
              <a:t>: </a:t>
            </a:r>
            <a:r>
              <a:rPr lang="ja-JP" altLang="en-US" sz="2800" b="0"/>
              <a:t>整理イメージ </a:t>
            </a:r>
            <a:r>
              <a:rPr lang="en-US" altLang="ja-JP" sz="2800" b="0" dirty="0"/>
              <a:t>1 of 2</a:t>
            </a:r>
            <a:endParaRPr lang="ja-JP" altLang="en-US" sz="2800" b="0"/>
          </a:p>
        </p:txBody>
      </p:sp>
      <p:sp>
        <p:nvSpPr>
          <p:cNvPr id="3" name="テキスト ボックス 2">
            <a:extLst>
              <a:ext uri="{FF2B5EF4-FFF2-40B4-BE49-F238E27FC236}">
                <a16:creationId xmlns:a16="http://schemas.microsoft.com/office/drawing/2014/main" id="{86ABFD5C-C37B-9100-9459-9AF16296BA61}"/>
              </a:ext>
            </a:extLst>
          </p:cNvPr>
          <p:cNvSpPr txBox="1"/>
          <p:nvPr/>
        </p:nvSpPr>
        <p:spPr>
          <a:xfrm>
            <a:off x="10607211" y="0"/>
            <a:ext cx="1584789" cy="369332"/>
          </a:xfrm>
          <a:prstGeom prst="rect">
            <a:avLst/>
          </a:prstGeom>
          <a:no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800" b="0" i="0" u="none" strike="noStrike" kern="1200" cap="none" spc="0" normalizeH="0" baseline="0" noProof="0" dirty="0">
                <a:ln>
                  <a:noFill/>
                </a:ln>
                <a:solidFill>
                  <a:srgbClr val="FFFFFF">
                    <a:lumMod val="50000"/>
                  </a:srgbClr>
                </a:solidFill>
                <a:effectLst/>
                <a:uLnTx/>
                <a:uFillTx/>
                <a:latin typeface="Meiryo" panose="020B0604030504040204" pitchFamily="34" charset="-128"/>
                <a:ea typeface="Meiryo" panose="020B0604030504040204" pitchFamily="34" charset="-128"/>
                <a:cs typeface="+mn-cs"/>
              </a:rPr>
              <a:t>SEC07-BP01</a:t>
            </a:r>
            <a:endParaRPr kumimoji="0" lang="ja-JP" altLang="en-US" sz="1800" b="0" i="0" u="none" strike="noStrike" kern="1200" cap="none" spc="0" normalizeH="0" baseline="0" noProof="0">
              <a:ln>
                <a:noFill/>
              </a:ln>
              <a:solidFill>
                <a:srgbClr val="FFFFFF">
                  <a:lumMod val="50000"/>
                </a:srgbClr>
              </a:solidFill>
              <a:effectLst/>
              <a:uLnTx/>
              <a:uFillTx/>
              <a:latin typeface="Meiryo" panose="020B0604030504040204" pitchFamily="34" charset="-128"/>
              <a:ea typeface="Meiryo" panose="020B0604030504040204" pitchFamily="34" charset="-128"/>
              <a:cs typeface="+mn-cs"/>
            </a:endParaRPr>
          </a:p>
        </p:txBody>
      </p:sp>
    </p:spTree>
    <p:extLst>
      <p:ext uri="{BB962C8B-B14F-4D97-AF65-F5344CB8AC3E}">
        <p14:creationId xmlns:p14="http://schemas.microsoft.com/office/powerpoint/2010/main" val="3539332231"/>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Rectangle 139">
            <a:extLst>
              <a:ext uri="{FF2B5EF4-FFF2-40B4-BE49-F238E27FC236}">
                <a16:creationId xmlns:a16="http://schemas.microsoft.com/office/drawing/2014/main" id="{3C3470E2-1397-544D-81F1-BAE9D88A81CE}"/>
              </a:ext>
            </a:extLst>
          </p:cNvPr>
          <p:cNvSpPr/>
          <p:nvPr/>
        </p:nvSpPr>
        <p:spPr>
          <a:xfrm>
            <a:off x="3637883" y="2257753"/>
            <a:ext cx="4687847" cy="3682625"/>
          </a:xfrm>
          <a:prstGeom prst="rect">
            <a:avLst/>
          </a:prstGeom>
          <a:noFill/>
          <a:ln w="12700">
            <a:solidFill>
              <a:schemeClr val="accent3"/>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88000" tIns="24000" rIns="24000" bIns="24000" numCol="1" spcCol="0" rtlCol="0" fromWordArt="0" anchor="t" anchorCtr="0" forceAA="0" compatLnSpc="1">
            <a:prstTxWarp prst="textNoShape">
              <a:avLst/>
            </a:prstTxWarp>
            <a:noAutofit/>
          </a:bodyPr>
          <a:lstStyle/>
          <a:p>
            <a:pPr marL="0" marR="0" lvl="0" indent="0" algn="l" defTabSz="609561" rtl="0" eaLnBrk="1" fontAlgn="auto" latinLnBrk="0" hangingPunct="1">
              <a:lnSpc>
                <a:spcPct val="100000"/>
              </a:lnSpc>
              <a:spcBef>
                <a:spcPts val="0"/>
              </a:spcBef>
              <a:spcAft>
                <a:spcPts val="0"/>
              </a:spcAft>
              <a:buClrTx/>
              <a:buSzTx/>
              <a:buFontTx/>
              <a:buNone/>
              <a:tabLst/>
              <a:defRPr/>
            </a:pPr>
            <a:r>
              <a:rPr kumimoji="0" lang="ja-JP" altLang="en-US" sz="1167" b="0" i="0" u="none" strike="noStrike" kern="1200" cap="none" spc="0" normalizeH="0" baseline="0" noProof="0" dirty="0">
                <a:ln>
                  <a:noFill/>
                </a:ln>
                <a:solidFill>
                  <a:srgbClr val="007DBC"/>
                </a:solidFill>
                <a:effectLst/>
                <a:uLnTx/>
                <a:uFillTx/>
                <a:latin typeface="Meiryo" panose="020B0604030504040204" pitchFamily="34" charset="-128"/>
                <a:ea typeface="Meiryo" panose="020B0604030504040204" pitchFamily="34" charset="-128"/>
                <a:cs typeface="+mn-cs"/>
              </a:rPr>
              <a:t>東京リージョン</a:t>
            </a:r>
            <a:endParaRPr kumimoji="0" lang="en-US" sz="1167" b="0" i="0" u="none" strike="noStrike" kern="1200" cap="none" spc="0" normalizeH="0" baseline="0" noProof="0" dirty="0">
              <a:ln>
                <a:noFill/>
              </a:ln>
              <a:solidFill>
                <a:srgbClr val="007DBC"/>
              </a:solidFill>
              <a:effectLst/>
              <a:uLnTx/>
              <a:uFillTx/>
              <a:latin typeface="Meiryo" panose="020B0604030504040204" pitchFamily="34" charset="-128"/>
              <a:ea typeface="Meiryo" panose="020B0604030504040204" pitchFamily="34" charset="-128"/>
              <a:cs typeface="+mn-cs"/>
            </a:endParaRPr>
          </a:p>
        </p:txBody>
      </p:sp>
      <p:sp>
        <p:nvSpPr>
          <p:cNvPr id="139" name="Rectangle 156">
            <a:extLst>
              <a:ext uri="{FF2B5EF4-FFF2-40B4-BE49-F238E27FC236}">
                <a16:creationId xmlns:a16="http://schemas.microsoft.com/office/drawing/2014/main" id="{32A25D83-B832-C441-A5E8-D3507CEED6BF}"/>
              </a:ext>
            </a:extLst>
          </p:cNvPr>
          <p:cNvSpPr/>
          <p:nvPr/>
        </p:nvSpPr>
        <p:spPr>
          <a:xfrm>
            <a:off x="3410828" y="1898475"/>
            <a:ext cx="6051044" cy="4313573"/>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88000" tIns="24000" rIns="24000" bIns="24000" numCol="1" spcCol="0" rtlCol="0" fromWordArt="0" anchor="t" anchorCtr="0" forceAA="0" compatLnSpc="1">
            <a:prstTxWarp prst="textNoShape">
              <a:avLst/>
            </a:prstTxWarp>
            <a:noAutofit/>
          </a:bodyPr>
          <a:lstStyle/>
          <a:p>
            <a:pPr marL="0" marR="0" lvl="0" indent="0" algn="l" defTabSz="609561" rtl="0" eaLnBrk="1" fontAlgn="auto" latinLnBrk="0" hangingPunct="1">
              <a:lnSpc>
                <a:spcPct val="100000"/>
              </a:lnSpc>
              <a:spcBef>
                <a:spcPts val="0"/>
              </a:spcBef>
              <a:spcAft>
                <a:spcPts val="0"/>
              </a:spcAft>
              <a:buClrTx/>
              <a:buSzTx/>
              <a:buFontTx/>
              <a:buNone/>
              <a:tabLst/>
              <a:defRPr/>
            </a:pPr>
            <a:r>
              <a:rPr kumimoji="0" lang="en-US" sz="1333"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A</a:t>
            </a:r>
            <a:r>
              <a:rPr kumimoji="0" lang="ja-JP" altLang="en-US" sz="1333"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システム本番アカウント</a:t>
            </a:r>
            <a:endParaRPr kumimoji="0" lang="en-US" sz="1333"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endParaRPr>
          </a:p>
        </p:txBody>
      </p:sp>
      <p:sp>
        <p:nvSpPr>
          <p:cNvPr id="151" name="Rectangle 194">
            <a:extLst>
              <a:ext uri="{FF2B5EF4-FFF2-40B4-BE49-F238E27FC236}">
                <a16:creationId xmlns:a16="http://schemas.microsoft.com/office/drawing/2014/main" id="{B8972150-A27C-974F-BAAD-DAEE5E23931D}"/>
              </a:ext>
            </a:extLst>
          </p:cNvPr>
          <p:cNvSpPr/>
          <p:nvPr/>
        </p:nvSpPr>
        <p:spPr>
          <a:xfrm>
            <a:off x="3845267" y="2602180"/>
            <a:ext cx="3583040" cy="3112924"/>
          </a:xfrm>
          <a:prstGeom prst="rect">
            <a:avLst/>
          </a:prstGeom>
          <a:noFill/>
          <a:ln w="12700">
            <a:solidFill>
              <a:srgbClr val="008000"/>
            </a:solidFill>
          </a:ln>
        </p:spPr>
        <p:txBody>
          <a:bodyPr rot="0" spcFirstLastPara="0" vertOverflow="overflow" horzOverflow="overflow" vert="horz" wrap="square" lIns="24000" tIns="24000" rIns="24000" bIns="24000" numCol="1" spcCol="0" rtlCol="0" fromWordArt="0" anchor="t" anchorCtr="0" forceAA="0" compatLnSpc="1">
            <a:prstTxWarp prst="textNoShape">
              <a:avLst/>
            </a:prstTxWarp>
            <a:noAutofit/>
          </a:bodyPr>
          <a:lstStyle/>
          <a:p>
            <a:pPr marL="0" marR="0" lvl="0" indent="0" algn="ctr" defTabSz="609561" rtl="0" eaLnBrk="1" fontAlgn="auto" latinLnBrk="0" hangingPunct="1">
              <a:lnSpc>
                <a:spcPct val="100000"/>
              </a:lnSpc>
              <a:spcBef>
                <a:spcPts val="0"/>
              </a:spcBef>
              <a:spcAft>
                <a:spcPts val="0"/>
              </a:spcAft>
              <a:buClrTx/>
              <a:buSzTx/>
              <a:buFontTx/>
              <a:buNone/>
              <a:tabLst/>
              <a:defRPr/>
            </a:pPr>
            <a:endParaRPr kumimoji="1" lang="ja-JP" altLang="en-US" sz="833" b="0" i="0" u="none" strike="noStrike" kern="1200" cap="none" spc="0" normalizeH="0" baseline="0" noProof="0" dirty="0">
              <a:ln>
                <a:noFill/>
              </a:ln>
              <a:solidFill>
                <a:srgbClr val="414042"/>
              </a:solidFill>
              <a:effectLst/>
              <a:uLnTx/>
              <a:uFillTx/>
              <a:latin typeface="Meiryo" panose="020B0604030504040204" pitchFamily="34" charset="-128"/>
              <a:ea typeface="Meiryo" panose="020B0604030504040204" pitchFamily="34" charset="-128"/>
              <a:cs typeface="+mn-cs"/>
            </a:endParaRPr>
          </a:p>
        </p:txBody>
      </p:sp>
      <p:sp>
        <p:nvSpPr>
          <p:cNvPr id="153" name="Rectangle 199">
            <a:extLst>
              <a:ext uri="{FF2B5EF4-FFF2-40B4-BE49-F238E27FC236}">
                <a16:creationId xmlns:a16="http://schemas.microsoft.com/office/drawing/2014/main" id="{6F3713FB-CC70-9E41-B9F2-59AF997D85A1}"/>
              </a:ext>
            </a:extLst>
          </p:cNvPr>
          <p:cNvSpPr/>
          <p:nvPr/>
        </p:nvSpPr>
        <p:spPr>
          <a:xfrm>
            <a:off x="4105281" y="3855710"/>
            <a:ext cx="696328" cy="834063"/>
          </a:xfrm>
          <a:prstGeom prst="rect">
            <a:avLst/>
          </a:prstGeom>
          <a:solidFill>
            <a:srgbClr val="007CBC">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1104" tIns="60960" rIns="121920" bIns="60960" numCol="1" spcCol="0" rtlCol="0" fromWordArt="0" anchor="t" anchorCtr="0" forceAA="0" compatLnSpc="1">
            <a:prstTxWarp prst="textNoShape">
              <a:avLst/>
            </a:prstTxWarp>
            <a:noAutofit/>
          </a:bodyPr>
          <a:lstStyle/>
          <a:p>
            <a:pPr marL="0" marR="0" lvl="0" indent="0" algn="l" defTabSz="609561"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dirty="0">
              <a:ln>
                <a:noFill/>
              </a:ln>
              <a:solidFill>
                <a:srgbClr val="007DBC"/>
              </a:solidFill>
              <a:effectLst/>
              <a:uLnTx/>
              <a:uFillTx/>
              <a:latin typeface="Meiryo" panose="020B0604030504040204" pitchFamily="34" charset="-128"/>
              <a:ea typeface="Meiryo" panose="020B0604030504040204" pitchFamily="34" charset="-128"/>
              <a:cs typeface="+mn-cs"/>
            </a:endParaRPr>
          </a:p>
        </p:txBody>
      </p:sp>
      <p:sp>
        <p:nvSpPr>
          <p:cNvPr id="154" name="Rectangle 201">
            <a:extLst>
              <a:ext uri="{FF2B5EF4-FFF2-40B4-BE49-F238E27FC236}">
                <a16:creationId xmlns:a16="http://schemas.microsoft.com/office/drawing/2014/main" id="{C615E2B3-729B-334E-9FEC-CEA11509AF34}"/>
              </a:ext>
            </a:extLst>
          </p:cNvPr>
          <p:cNvSpPr/>
          <p:nvPr/>
        </p:nvSpPr>
        <p:spPr>
          <a:xfrm>
            <a:off x="4222686" y="3820072"/>
            <a:ext cx="710451" cy="220510"/>
          </a:xfrm>
          <a:prstGeom prst="rect">
            <a:avLst/>
          </a:prstGeom>
        </p:spPr>
        <p:txBody>
          <a:bodyPr wrap="none">
            <a:spAutoFit/>
          </a:bodyPr>
          <a:lstStyle/>
          <a:p>
            <a:pPr marL="0" marR="0" lvl="0" indent="0" algn="l" defTabSz="609561" rtl="0" eaLnBrk="1" fontAlgn="auto" latinLnBrk="0" hangingPunct="1">
              <a:lnSpc>
                <a:spcPct val="100000"/>
              </a:lnSpc>
              <a:spcBef>
                <a:spcPts val="0"/>
              </a:spcBef>
              <a:spcAft>
                <a:spcPts val="0"/>
              </a:spcAft>
              <a:buClrTx/>
              <a:buSzTx/>
              <a:buFontTx/>
              <a:buNone/>
              <a:tabLst/>
              <a:defRPr/>
            </a:pPr>
            <a:r>
              <a:rPr kumimoji="0" lang="en-US" altLang="ja-JP" sz="833" b="0" i="0" u="none" strike="noStrike" kern="1200" cap="none" spc="0" normalizeH="0" baseline="0" noProof="0" dirty="0">
                <a:ln>
                  <a:noFill/>
                </a:ln>
                <a:solidFill>
                  <a:srgbClr val="007DBC"/>
                </a:solidFill>
                <a:effectLst/>
                <a:uLnTx/>
                <a:uFillTx/>
                <a:latin typeface="Meiryo" panose="020B0604030504040204" pitchFamily="34" charset="-128"/>
                <a:ea typeface="Meiryo" panose="020B0604030504040204" pitchFamily="34" charset="-128"/>
                <a:cs typeface="+mn-cs"/>
              </a:rPr>
              <a:t>Web/AP</a:t>
            </a:r>
            <a:r>
              <a:rPr kumimoji="0" lang="ja-JP" altLang="en-US" sz="833" b="0" i="0" u="none" strike="noStrike" kern="1200" cap="none" spc="0" normalizeH="0" baseline="0" noProof="0" dirty="0">
                <a:ln>
                  <a:noFill/>
                </a:ln>
                <a:solidFill>
                  <a:srgbClr val="007DBC"/>
                </a:solidFill>
                <a:effectLst/>
                <a:uLnTx/>
                <a:uFillTx/>
                <a:latin typeface="Meiryo" panose="020B0604030504040204" pitchFamily="34" charset="-128"/>
                <a:ea typeface="Meiryo" panose="020B0604030504040204" pitchFamily="34" charset="-128"/>
                <a:cs typeface="+mn-cs"/>
              </a:rPr>
              <a:t>層</a:t>
            </a:r>
            <a:endParaRPr kumimoji="0" lang="en-US" sz="833" b="0" i="0" u="none" strike="noStrike" kern="1200" cap="none" spc="0" normalizeH="0" baseline="0" noProof="0" dirty="0">
              <a:ln>
                <a:noFill/>
              </a:ln>
              <a:solidFill>
                <a:srgbClr val="007DBC"/>
              </a:solidFill>
              <a:effectLst/>
              <a:uLnTx/>
              <a:uFillTx/>
              <a:latin typeface="Meiryo" panose="020B0604030504040204" pitchFamily="34" charset="-128"/>
              <a:ea typeface="Meiryo" panose="020B0604030504040204" pitchFamily="34" charset="-128"/>
              <a:cs typeface="+mn-cs"/>
            </a:endParaRPr>
          </a:p>
        </p:txBody>
      </p:sp>
      <p:sp>
        <p:nvSpPr>
          <p:cNvPr id="155" name="Rectangle 205">
            <a:extLst>
              <a:ext uri="{FF2B5EF4-FFF2-40B4-BE49-F238E27FC236}">
                <a16:creationId xmlns:a16="http://schemas.microsoft.com/office/drawing/2014/main" id="{FD4C4B6C-E1A4-824F-8282-EA823A08FD1E}"/>
              </a:ext>
            </a:extLst>
          </p:cNvPr>
          <p:cNvSpPr/>
          <p:nvPr/>
        </p:nvSpPr>
        <p:spPr>
          <a:xfrm>
            <a:off x="4107815" y="4803584"/>
            <a:ext cx="693793" cy="797707"/>
          </a:xfrm>
          <a:prstGeom prst="rect">
            <a:avLst/>
          </a:prstGeom>
          <a:solidFill>
            <a:srgbClr val="007CBC">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1104" tIns="60960" rIns="121920" bIns="60960" numCol="1" spcCol="0" rtlCol="0" fromWordArt="0" anchor="t" anchorCtr="0" forceAA="0" compatLnSpc="1">
            <a:prstTxWarp prst="textNoShape">
              <a:avLst/>
            </a:prstTxWarp>
            <a:noAutofit/>
          </a:bodyPr>
          <a:lstStyle/>
          <a:p>
            <a:pPr marL="0" marR="0" lvl="0" indent="0" algn="l" defTabSz="609561"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dirty="0">
              <a:ln>
                <a:noFill/>
              </a:ln>
              <a:solidFill>
                <a:srgbClr val="007DBC"/>
              </a:solidFill>
              <a:effectLst/>
              <a:uLnTx/>
              <a:uFillTx/>
              <a:latin typeface="Meiryo" panose="020B0604030504040204" pitchFamily="34" charset="-128"/>
              <a:ea typeface="Meiryo" panose="020B0604030504040204" pitchFamily="34" charset="-128"/>
              <a:cs typeface="+mn-cs"/>
            </a:endParaRPr>
          </a:p>
        </p:txBody>
      </p:sp>
      <p:sp>
        <p:nvSpPr>
          <p:cNvPr id="156" name="Rectangle 207">
            <a:extLst>
              <a:ext uri="{FF2B5EF4-FFF2-40B4-BE49-F238E27FC236}">
                <a16:creationId xmlns:a16="http://schemas.microsoft.com/office/drawing/2014/main" id="{10F7E0B6-FDAC-5B4C-A6F6-A2A1BC1DC587}"/>
              </a:ext>
            </a:extLst>
          </p:cNvPr>
          <p:cNvSpPr/>
          <p:nvPr/>
        </p:nvSpPr>
        <p:spPr>
          <a:xfrm>
            <a:off x="4266179" y="4772601"/>
            <a:ext cx="444352" cy="220510"/>
          </a:xfrm>
          <a:prstGeom prst="rect">
            <a:avLst/>
          </a:prstGeom>
        </p:spPr>
        <p:txBody>
          <a:bodyPr wrap="none">
            <a:spAutoFit/>
          </a:bodyPr>
          <a:lstStyle/>
          <a:p>
            <a:pPr marL="0" marR="0" lvl="0" indent="0" algn="l" defTabSz="609561" rtl="0" eaLnBrk="1" fontAlgn="auto" latinLnBrk="0" hangingPunct="1">
              <a:lnSpc>
                <a:spcPct val="100000"/>
              </a:lnSpc>
              <a:spcBef>
                <a:spcPts val="0"/>
              </a:spcBef>
              <a:spcAft>
                <a:spcPts val="0"/>
              </a:spcAft>
              <a:buClrTx/>
              <a:buSzTx/>
              <a:buFontTx/>
              <a:buNone/>
              <a:tabLst/>
              <a:defRPr/>
            </a:pPr>
            <a:r>
              <a:rPr kumimoji="0" lang="en-US" altLang="ja-JP" sz="833" b="0" i="0" u="none" strike="noStrike" kern="1200" cap="none" spc="0" normalizeH="0" baseline="0" noProof="0" dirty="0">
                <a:ln>
                  <a:noFill/>
                </a:ln>
                <a:solidFill>
                  <a:srgbClr val="007DBC"/>
                </a:solidFill>
                <a:effectLst/>
                <a:uLnTx/>
                <a:uFillTx/>
                <a:latin typeface="Meiryo" panose="020B0604030504040204" pitchFamily="34" charset="-128"/>
                <a:ea typeface="Meiryo" panose="020B0604030504040204" pitchFamily="34" charset="-128"/>
                <a:cs typeface="+mn-cs"/>
              </a:rPr>
              <a:t>DB</a:t>
            </a:r>
            <a:r>
              <a:rPr kumimoji="0" lang="ja-JP" altLang="en-US" sz="833" b="0" i="0" u="none" strike="noStrike" kern="1200" cap="none" spc="0" normalizeH="0" baseline="0" noProof="0" dirty="0">
                <a:ln>
                  <a:noFill/>
                </a:ln>
                <a:solidFill>
                  <a:srgbClr val="007DBC"/>
                </a:solidFill>
                <a:effectLst/>
                <a:uLnTx/>
                <a:uFillTx/>
                <a:latin typeface="Meiryo" panose="020B0604030504040204" pitchFamily="34" charset="-128"/>
                <a:ea typeface="Meiryo" panose="020B0604030504040204" pitchFamily="34" charset="-128"/>
                <a:cs typeface="+mn-cs"/>
              </a:rPr>
              <a:t>層</a:t>
            </a:r>
            <a:endParaRPr kumimoji="0" lang="en-US" sz="833" b="0" i="0" u="none" strike="noStrike" kern="1200" cap="none" spc="0" normalizeH="0" baseline="0" noProof="0" dirty="0">
              <a:ln>
                <a:noFill/>
              </a:ln>
              <a:solidFill>
                <a:srgbClr val="007DBC"/>
              </a:solidFill>
              <a:effectLst/>
              <a:uLnTx/>
              <a:uFillTx/>
              <a:latin typeface="Meiryo" panose="020B0604030504040204" pitchFamily="34" charset="-128"/>
              <a:ea typeface="Meiryo" panose="020B0604030504040204" pitchFamily="34" charset="-128"/>
              <a:cs typeface="+mn-cs"/>
            </a:endParaRPr>
          </a:p>
        </p:txBody>
      </p:sp>
      <p:sp>
        <p:nvSpPr>
          <p:cNvPr id="157" name="TextBox 237">
            <a:extLst>
              <a:ext uri="{FF2B5EF4-FFF2-40B4-BE49-F238E27FC236}">
                <a16:creationId xmlns:a16="http://schemas.microsoft.com/office/drawing/2014/main" id="{34899CC2-5841-A142-BB53-C63B2366FF4E}"/>
              </a:ext>
            </a:extLst>
          </p:cNvPr>
          <p:cNvSpPr txBox="1"/>
          <p:nvPr/>
        </p:nvSpPr>
        <p:spPr>
          <a:xfrm>
            <a:off x="4497989" y="3574539"/>
            <a:ext cx="686458" cy="179601"/>
          </a:xfrm>
          <a:prstGeom prst="rect">
            <a:avLst/>
          </a:prstGeom>
          <a:noFill/>
        </p:spPr>
        <p:txBody>
          <a:bodyPr wrap="square" lIns="0" tIns="0" rIns="0" bIns="0" rtlCol="0">
            <a:spAutoFit/>
          </a:bodyPr>
          <a:lstStyle/>
          <a:p>
            <a:pPr marL="0" marR="0" lvl="0" indent="0" algn="ctr" defTabSz="609561" rtl="0" eaLnBrk="1" fontAlgn="auto" latinLnBrk="0" hangingPunct="1">
              <a:lnSpc>
                <a:spcPct val="100000"/>
              </a:lnSpc>
              <a:spcBef>
                <a:spcPts val="0"/>
              </a:spcBef>
              <a:spcAft>
                <a:spcPts val="0"/>
              </a:spcAft>
              <a:buClrTx/>
              <a:buSzTx/>
              <a:buFontTx/>
              <a:buNone/>
              <a:tabLst/>
              <a:defRPr/>
            </a:pPr>
            <a:r>
              <a:rPr kumimoji="0" lang="en-US" sz="1167"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ELB</a:t>
            </a:r>
          </a:p>
        </p:txBody>
      </p:sp>
      <p:sp>
        <p:nvSpPr>
          <p:cNvPr id="158" name="TextBox 241">
            <a:extLst>
              <a:ext uri="{FF2B5EF4-FFF2-40B4-BE49-F238E27FC236}">
                <a16:creationId xmlns:a16="http://schemas.microsoft.com/office/drawing/2014/main" id="{11FDC0B8-169B-6C4C-9EEB-9D88A9DF21C6}"/>
              </a:ext>
            </a:extLst>
          </p:cNvPr>
          <p:cNvSpPr txBox="1"/>
          <p:nvPr/>
        </p:nvSpPr>
        <p:spPr>
          <a:xfrm>
            <a:off x="4101807" y="4503994"/>
            <a:ext cx="686458" cy="179601"/>
          </a:xfrm>
          <a:prstGeom prst="rect">
            <a:avLst/>
          </a:prstGeom>
          <a:noFill/>
        </p:spPr>
        <p:txBody>
          <a:bodyPr wrap="square" lIns="0" tIns="0" rIns="0" bIns="0" rtlCol="0">
            <a:spAutoFit/>
          </a:bodyPr>
          <a:lstStyle/>
          <a:p>
            <a:pPr marL="0" marR="0" lvl="0" indent="0" algn="ctr" defTabSz="609561" rtl="0" eaLnBrk="1" fontAlgn="auto" latinLnBrk="0" hangingPunct="1">
              <a:lnSpc>
                <a:spcPct val="100000"/>
              </a:lnSpc>
              <a:spcBef>
                <a:spcPts val="0"/>
              </a:spcBef>
              <a:spcAft>
                <a:spcPts val="0"/>
              </a:spcAft>
              <a:buClrTx/>
              <a:buSzTx/>
              <a:buFontTx/>
              <a:buNone/>
              <a:tabLst/>
              <a:defRPr/>
            </a:pPr>
            <a:r>
              <a:rPr kumimoji="0" lang="en-US" sz="1167"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EC2</a:t>
            </a:r>
          </a:p>
        </p:txBody>
      </p:sp>
      <p:sp>
        <p:nvSpPr>
          <p:cNvPr id="159" name="TextBox 243">
            <a:extLst>
              <a:ext uri="{FF2B5EF4-FFF2-40B4-BE49-F238E27FC236}">
                <a16:creationId xmlns:a16="http://schemas.microsoft.com/office/drawing/2014/main" id="{B781A51E-E85F-6C43-B820-C66DDE367AC5}"/>
              </a:ext>
            </a:extLst>
          </p:cNvPr>
          <p:cNvSpPr txBox="1"/>
          <p:nvPr/>
        </p:nvSpPr>
        <p:spPr>
          <a:xfrm>
            <a:off x="4075687" y="5388412"/>
            <a:ext cx="686458" cy="179601"/>
          </a:xfrm>
          <a:prstGeom prst="rect">
            <a:avLst/>
          </a:prstGeom>
          <a:noFill/>
        </p:spPr>
        <p:txBody>
          <a:bodyPr wrap="square" lIns="0" tIns="0" rIns="0" bIns="0" rtlCol="0">
            <a:spAutoFit/>
          </a:bodyPr>
          <a:lstStyle/>
          <a:p>
            <a:pPr marL="0" marR="0" lvl="0" indent="0" algn="ctr" defTabSz="609561" rtl="0" eaLnBrk="1" fontAlgn="auto" latinLnBrk="0" hangingPunct="1">
              <a:lnSpc>
                <a:spcPct val="100000"/>
              </a:lnSpc>
              <a:spcBef>
                <a:spcPts val="0"/>
              </a:spcBef>
              <a:spcAft>
                <a:spcPts val="0"/>
              </a:spcAft>
              <a:buClrTx/>
              <a:buSzTx/>
              <a:buFontTx/>
              <a:buNone/>
              <a:tabLst/>
              <a:defRPr/>
            </a:pPr>
            <a:r>
              <a:rPr kumimoji="0" lang="en-US" sz="1167"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RDS</a:t>
            </a:r>
          </a:p>
        </p:txBody>
      </p:sp>
      <p:sp>
        <p:nvSpPr>
          <p:cNvPr id="160" name="TextBox 261">
            <a:extLst>
              <a:ext uri="{FF2B5EF4-FFF2-40B4-BE49-F238E27FC236}">
                <a16:creationId xmlns:a16="http://schemas.microsoft.com/office/drawing/2014/main" id="{94142195-1497-5640-9A49-C06CEC82A24A}"/>
              </a:ext>
            </a:extLst>
          </p:cNvPr>
          <p:cNvSpPr txBox="1"/>
          <p:nvPr/>
        </p:nvSpPr>
        <p:spPr>
          <a:xfrm>
            <a:off x="7402142" y="5730398"/>
            <a:ext cx="968641" cy="179601"/>
          </a:xfrm>
          <a:prstGeom prst="rect">
            <a:avLst/>
          </a:prstGeom>
          <a:noFill/>
        </p:spPr>
        <p:txBody>
          <a:bodyPr wrap="square" lIns="0" tIns="0" rIns="0" bIns="0" rtlCol="0">
            <a:spAutoFit/>
          </a:bodyPr>
          <a:lstStyle/>
          <a:p>
            <a:pPr marL="0" marR="0" lvl="0" indent="0" algn="ctr" defTabSz="609561" rtl="0" eaLnBrk="1" fontAlgn="auto" latinLnBrk="0" hangingPunct="1">
              <a:lnSpc>
                <a:spcPct val="100000"/>
              </a:lnSpc>
              <a:spcBef>
                <a:spcPts val="0"/>
              </a:spcBef>
              <a:spcAft>
                <a:spcPts val="0"/>
              </a:spcAft>
              <a:buClrTx/>
              <a:buSzTx/>
              <a:buFontTx/>
              <a:buNone/>
              <a:tabLst/>
              <a:defRPr/>
            </a:pPr>
            <a:r>
              <a:rPr kumimoji="0" lang="en-US" sz="1167"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CloudWatch</a:t>
            </a:r>
          </a:p>
        </p:txBody>
      </p:sp>
      <p:sp>
        <p:nvSpPr>
          <p:cNvPr id="161" name="TextBox 237">
            <a:extLst>
              <a:ext uri="{FF2B5EF4-FFF2-40B4-BE49-F238E27FC236}">
                <a16:creationId xmlns:a16="http://schemas.microsoft.com/office/drawing/2014/main" id="{F1989797-6ED5-344F-BD22-3113757BFA0E}"/>
              </a:ext>
            </a:extLst>
          </p:cNvPr>
          <p:cNvSpPr txBox="1"/>
          <p:nvPr/>
        </p:nvSpPr>
        <p:spPr>
          <a:xfrm>
            <a:off x="7507529" y="5056643"/>
            <a:ext cx="686458" cy="179601"/>
          </a:xfrm>
          <a:prstGeom prst="rect">
            <a:avLst/>
          </a:prstGeom>
          <a:noFill/>
        </p:spPr>
        <p:txBody>
          <a:bodyPr wrap="square" lIns="0" tIns="0" rIns="0" bIns="0" rtlCol="0">
            <a:spAutoFit/>
          </a:bodyPr>
          <a:lstStyle/>
          <a:p>
            <a:pPr marL="0" marR="0" lvl="0" indent="0" algn="ctr" defTabSz="609561" rtl="0" eaLnBrk="1" fontAlgn="auto" latinLnBrk="0" hangingPunct="1">
              <a:lnSpc>
                <a:spcPct val="100000"/>
              </a:lnSpc>
              <a:spcBef>
                <a:spcPts val="0"/>
              </a:spcBef>
              <a:spcAft>
                <a:spcPts val="0"/>
              </a:spcAft>
              <a:buClrTx/>
              <a:buSzTx/>
              <a:buFontTx/>
              <a:buNone/>
              <a:tabLst/>
              <a:defRPr/>
            </a:pPr>
            <a:r>
              <a:rPr kumimoji="0" lang="en-US" sz="1167"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S3</a:t>
            </a:r>
          </a:p>
        </p:txBody>
      </p:sp>
      <p:sp>
        <p:nvSpPr>
          <p:cNvPr id="162" name="TextBox 237">
            <a:extLst>
              <a:ext uri="{FF2B5EF4-FFF2-40B4-BE49-F238E27FC236}">
                <a16:creationId xmlns:a16="http://schemas.microsoft.com/office/drawing/2014/main" id="{7F5F2879-4F46-5247-B7C9-A6556C842253}"/>
              </a:ext>
            </a:extLst>
          </p:cNvPr>
          <p:cNvSpPr txBox="1"/>
          <p:nvPr/>
        </p:nvSpPr>
        <p:spPr>
          <a:xfrm>
            <a:off x="7411695" y="3802544"/>
            <a:ext cx="878129" cy="179601"/>
          </a:xfrm>
          <a:prstGeom prst="rect">
            <a:avLst/>
          </a:prstGeom>
          <a:noFill/>
        </p:spPr>
        <p:txBody>
          <a:bodyPr wrap="square" lIns="0" tIns="0" rIns="0" bIns="0" rtlCol="0">
            <a:spAutoFit/>
          </a:bodyPr>
          <a:lstStyle/>
          <a:p>
            <a:pPr marL="0" marR="0" lvl="0" indent="0" algn="ctr" defTabSz="609561" rtl="0" eaLnBrk="1" fontAlgn="auto" latinLnBrk="0" hangingPunct="1">
              <a:lnSpc>
                <a:spcPct val="100000"/>
              </a:lnSpc>
              <a:spcBef>
                <a:spcPts val="0"/>
              </a:spcBef>
              <a:spcAft>
                <a:spcPts val="0"/>
              </a:spcAft>
              <a:buClrTx/>
              <a:buSzTx/>
              <a:buFontTx/>
              <a:buNone/>
              <a:tabLst/>
              <a:defRPr/>
            </a:pPr>
            <a:r>
              <a:rPr kumimoji="0" lang="en-US" sz="1167"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KMS</a:t>
            </a:r>
          </a:p>
        </p:txBody>
      </p:sp>
      <p:sp>
        <p:nvSpPr>
          <p:cNvPr id="163" name="テキスト ボックス 162">
            <a:extLst>
              <a:ext uri="{FF2B5EF4-FFF2-40B4-BE49-F238E27FC236}">
                <a16:creationId xmlns:a16="http://schemas.microsoft.com/office/drawing/2014/main" id="{83855C56-A813-1141-AA32-6BFFEDD3DC0E}"/>
              </a:ext>
            </a:extLst>
          </p:cNvPr>
          <p:cNvSpPr txBox="1"/>
          <p:nvPr/>
        </p:nvSpPr>
        <p:spPr>
          <a:xfrm>
            <a:off x="4082262" y="2618782"/>
            <a:ext cx="1183655" cy="271934"/>
          </a:xfrm>
          <a:prstGeom prst="rect">
            <a:avLst/>
          </a:prstGeom>
          <a:noFill/>
        </p:spPr>
        <p:txBody>
          <a:bodyPr wrap="square" rtlCol="0">
            <a:spAutoFit/>
          </a:bodyPr>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1" lang="en-US" altLang="ja-JP" sz="1167" b="0" i="0" u="none" strike="noStrike" kern="1200" cap="none" spc="0" normalizeH="0" baseline="0" noProof="0" dirty="0">
                <a:ln>
                  <a:noFill/>
                </a:ln>
                <a:solidFill>
                  <a:srgbClr val="1D8900"/>
                </a:solidFill>
                <a:effectLst/>
                <a:uLnTx/>
                <a:uFillTx/>
                <a:latin typeface="Meiryo" panose="020B0604030504040204" pitchFamily="34" charset="-128"/>
                <a:ea typeface="Meiryo" panose="020B0604030504040204" pitchFamily="34" charset="-128"/>
                <a:cs typeface="+mn-cs"/>
              </a:rPr>
              <a:t>VPC</a:t>
            </a:r>
            <a:endParaRPr kumimoji="1" lang="ja-JP" altLang="en-US" sz="1167" b="0" i="0" u="none" strike="noStrike" kern="1200" cap="none" spc="0" normalizeH="0" baseline="0" noProof="0" dirty="0">
              <a:ln>
                <a:noFill/>
              </a:ln>
              <a:solidFill>
                <a:srgbClr val="1D8900"/>
              </a:solidFill>
              <a:effectLst/>
              <a:uLnTx/>
              <a:uFillTx/>
              <a:latin typeface="Meiryo" panose="020B0604030504040204" pitchFamily="34" charset="-128"/>
              <a:ea typeface="Meiryo" panose="020B0604030504040204" pitchFamily="34" charset="-128"/>
              <a:cs typeface="+mn-cs"/>
            </a:endParaRPr>
          </a:p>
        </p:txBody>
      </p:sp>
      <p:sp>
        <p:nvSpPr>
          <p:cNvPr id="164" name="Rectangle 176">
            <a:extLst>
              <a:ext uri="{FF2B5EF4-FFF2-40B4-BE49-F238E27FC236}">
                <a16:creationId xmlns:a16="http://schemas.microsoft.com/office/drawing/2014/main" id="{E1A15934-95B4-D24C-9CF2-4B4F1796998A}"/>
              </a:ext>
            </a:extLst>
          </p:cNvPr>
          <p:cNvSpPr/>
          <p:nvPr/>
        </p:nvSpPr>
        <p:spPr>
          <a:xfrm>
            <a:off x="1292195" y="2940442"/>
            <a:ext cx="1184445" cy="1947348"/>
          </a:xfrm>
          <a:prstGeom prst="rect">
            <a:avLst/>
          </a:prstGeom>
          <a:noFill/>
          <a:ln w="12700">
            <a:solidFill>
              <a:srgbClr val="5A6B8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000" tIns="96000" rIns="24000" bIns="24000" numCol="1" spcCol="0" rtlCol="0" fromWordArt="0" anchor="t" anchorCtr="0" forceAA="0" compatLnSpc="1">
            <a:prstTxWarp prst="textNoShape">
              <a:avLst/>
            </a:prstTxWarp>
            <a:noAutofit/>
          </a:bodyPr>
          <a:lstStyle/>
          <a:p>
            <a:pPr marL="0" marR="0" lvl="0" indent="0" algn="l" defTabSz="609561" rtl="0" eaLnBrk="1" fontAlgn="auto" latinLnBrk="0" hangingPunct="1">
              <a:lnSpc>
                <a:spcPct val="100000"/>
              </a:lnSpc>
              <a:spcBef>
                <a:spcPts val="0"/>
              </a:spcBef>
              <a:spcAft>
                <a:spcPts val="0"/>
              </a:spcAft>
              <a:buClrTx/>
              <a:buSzTx/>
              <a:buFontTx/>
              <a:buNone/>
              <a:tabLst/>
              <a:defRPr/>
            </a:pPr>
            <a:r>
              <a:rPr kumimoji="0" lang="en-US" sz="833"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 </a:t>
            </a:r>
            <a:r>
              <a:rPr kumimoji="0" lang="ja-JP" altLang="en-US" sz="1167"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オンプレ</a:t>
            </a:r>
            <a:r>
              <a:rPr kumimoji="0" lang="en-US" altLang="ja-JP" sz="1167"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DC</a:t>
            </a:r>
            <a:endParaRPr kumimoji="0" lang="en-US" sz="833"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endParaRPr>
          </a:p>
        </p:txBody>
      </p:sp>
      <p:sp>
        <p:nvSpPr>
          <p:cNvPr id="167" name="TextBox 162">
            <a:extLst>
              <a:ext uri="{FF2B5EF4-FFF2-40B4-BE49-F238E27FC236}">
                <a16:creationId xmlns:a16="http://schemas.microsoft.com/office/drawing/2014/main" id="{1E14895C-2F45-F04E-8812-0424044AE315}"/>
              </a:ext>
            </a:extLst>
          </p:cNvPr>
          <p:cNvSpPr txBox="1"/>
          <p:nvPr/>
        </p:nvSpPr>
        <p:spPr>
          <a:xfrm>
            <a:off x="8367309" y="2968161"/>
            <a:ext cx="1021054" cy="282257"/>
          </a:xfrm>
          <a:prstGeom prst="rect">
            <a:avLst/>
          </a:prstGeom>
          <a:noFill/>
        </p:spPr>
        <p:txBody>
          <a:bodyPr wrap="square" lIns="0" tIns="0" rIns="0" bIns="0" rtlCol="0">
            <a:spAutoFit/>
          </a:bodyPr>
          <a:lstStyle/>
          <a:p>
            <a:pPr marL="0" marR="0" lvl="0" indent="0" algn="ctr" defTabSz="609561" rtl="0" eaLnBrk="1" fontAlgn="auto" latinLnBrk="0" hangingPunct="1">
              <a:lnSpc>
                <a:spcPct val="100000"/>
              </a:lnSpc>
              <a:spcBef>
                <a:spcPts val="0"/>
              </a:spcBef>
              <a:spcAft>
                <a:spcPts val="0"/>
              </a:spcAft>
              <a:buClrTx/>
              <a:buSzTx/>
              <a:buFontTx/>
              <a:buNone/>
              <a:tabLst/>
              <a:defRPr/>
            </a:pPr>
            <a:r>
              <a:rPr kumimoji="0" lang="ja-JP" altLang="en-US" sz="917"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マネジメント</a:t>
            </a:r>
            <a:endParaRPr kumimoji="0" lang="en-US" altLang="ja-JP" sz="917"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endParaRPr>
          </a:p>
          <a:p>
            <a:pPr marL="0" marR="0" lvl="0" indent="0" algn="ctr" defTabSz="609561" rtl="0" eaLnBrk="1" fontAlgn="auto" latinLnBrk="0" hangingPunct="1">
              <a:lnSpc>
                <a:spcPct val="100000"/>
              </a:lnSpc>
              <a:spcBef>
                <a:spcPts val="0"/>
              </a:spcBef>
              <a:spcAft>
                <a:spcPts val="0"/>
              </a:spcAft>
              <a:buClrTx/>
              <a:buSzTx/>
              <a:buFontTx/>
              <a:buNone/>
              <a:tabLst/>
              <a:defRPr/>
            </a:pPr>
            <a:r>
              <a:rPr kumimoji="0" lang="ja-JP" altLang="en-US" sz="917"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コンソール</a:t>
            </a:r>
            <a:endParaRPr kumimoji="0" lang="en-US" altLang="ja-JP" sz="917"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endParaRPr>
          </a:p>
        </p:txBody>
      </p:sp>
      <p:sp>
        <p:nvSpPr>
          <p:cNvPr id="169" name="TextBox 237">
            <a:extLst>
              <a:ext uri="{FF2B5EF4-FFF2-40B4-BE49-F238E27FC236}">
                <a16:creationId xmlns:a16="http://schemas.microsoft.com/office/drawing/2014/main" id="{841AE4FC-75B1-B845-B1F3-3F131432DB99}"/>
              </a:ext>
            </a:extLst>
          </p:cNvPr>
          <p:cNvSpPr txBox="1"/>
          <p:nvPr/>
        </p:nvSpPr>
        <p:spPr>
          <a:xfrm>
            <a:off x="8424999" y="3802544"/>
            <a:ext cx="878129" cy="179601"/>
          </a:xfrm>
          <a:prstGeom prst="rect">
            <a:avLst/>
          </a:prstGeom>
          <a:noFill/>
        </p:spPr>
        <p:txBody>
          <a:bodyPr wrap="square" lIns="0" tIns="0" rIns="0" bIns="0" rtlCol="0">
            <a:spAutoFit/>
          </a:bodyPr>
          <a:lstStyle/>
          <a:p>
            <a:pPr marL="0" marR="0" lvl="0" indent="0" algn="ctr" defTabSz="609561" rtl="0" eaLnBrk="1" fontAlgn="auto" latinLnBrk="0" hangingPunct="1">
              <a:lnSpc>
                <a:spcPct val="100000"/>
              </a:lnSpc>
              <a:spcBef>
                <a:spcPts val="0"/>
              </a:spcBef>
              <a:spcAft>
                <a:spcPts val="0"/>
              </a:spcAft>
              <a:buClrTx/>
              <a:buSzTx/>
              <a:buFontTx/>
              <a:buNone/>
              <a:tabLst/>
              <a:defRPr/>
            </a:pPr>
            <a:r>
              <a:rPr kumimoji="0" lang="en-US" altLang="ja-JP" sz="1167"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IAM</a:t>
            </a:r>
            <a:endParaRPr kumimoji="0" lang="en-US" sz="1167"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endParaRPr>
          </a:p>
        </p:txBody>
      </p:sp>
      <p:sp>
        <p:nvSpPr>
          <p:cNvPr id="189" name="Rectangle 205">
            <a:extLst>
              <a:ext uri="{FF2B5EF4-FFF2-40B4-BE49-F238E27FC236}">
                <a16:creationId xmlns:a16="http://schemas.microsoft.com/office/drawing/2014/main" id="{FD4C4B6C-E1A4-824F-8282-EA823A08FD1E}"/>
              </a:ext>
            </a:extLst>
          </p:cNvPr>
          <p:cNvSpPr/>
          <p:nvPr/>
        </p:nvSpPr>
        <p:spPr>
          <a:xfrm>
            <a:off x="5804473" y="4811102"/>
            <a:ext cx="649309" cy="797707"/>
          </a:xfrm>
          <a:prstGeom prst="rect">
            <a:avLst/>
          </a:prstGeom>
          <a:solidFill>
            <a:srgbClr val="007CBC">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1104" tIns="60960" rIns="121920" bIns="60960" numCol="1" spcCol="0" rtlCol="0" fromWordArt="0" anchor="t" anchorCtr="0" forceAA="0" compatLnSpc="1">
            <a:prstTxWarp prst="textNoShape">
              <a:avLst/>
            </a:prstTxWarp>
            <a:noAutofit/>
          </a:bodyPr>
          <a:lstStyle/>
          <a:p>
            <a:pPr marL="0" marR="0" lvl="0" indent="0" algn="l" defTabSz="609561"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dirty="0">
              <a:ln>
                <a:noFill/>
              </a:ln>
              <a:solidFill>
                <a:srgbClr val="007DBC"/>
              </a:solidFill>
              <a:effectLst/>
              <a:uLnTx/>
              <a:uFillTx/>
              <a:latin typeface="Meiryo" panose="020B0604030504040204" pitchFamily="34" charset="-128"/>
              <a:ea typeface="Meiryo" panose="020B0604030504040204" pitchFamily="34" charset="-128"/>
              <a:cs typeface="+mn-cs"/>
            </a:endParaRPr>
          </a:p>
        </p:txBody>
      </p:sp>
      <p:sp>
        <p:nvSpPr>
          <p:cNvPr id="191" name="Rectangle 207">
            <a:extLst>
              <a:ext uri="{FF2B5EF4-FFF2-40B4-BE49-F238E27FC236}">
                <a16:creationId xmlns:a16="http://schemas.microsoft.com/office/drawing/2014/main" id="{10F7E0B6-FDAC-5B4C-A6F6-A2A1BC1DC587}"/>
              </a:ext>
            </a:extLst>
          </p:cNvPr>
          <p:cNvSpPr/>
          <p:nvPr/>
        </p:nvSpPr>
        <p:spPr>
          <a:xfrm>
            <a:off x="5963315" y="4775244"/>
            <a:ext cx="444352" cy="220510"/>
          </a:xfrm>
          <a:prstGeom prst="rect">
            <a:avLst/>
          </a:prstGeom>
        </p:spPr>
        <p:txBody>
          <a:bodyPr wrap="none">
            <a:spAutoFit/>
          </a:bodyPr>
          <a:lstStyle/>
          <a:p>
            <a:pPr marL="0" marR="0" lvl="0" indent="0" algn="l" defTabSz="609561" rtl="0" eaLnBrk="1" fontAlgn="auto" latinLnBrk="0" hangingPunct="1">
              <a:lnSpc>
                <a:spcPct val="100000"/>
              </a:lnSpc>
              <a:spcBef>
                <a:spcPts val="0"/>
              </a:spcBef>
              <a:spcAft>
                <a:spcPts val="0"/>
              </a:spcAft>
              <a:buClrTx/>
              <a:buSzTx/>
              <a:buFontTx/>
              <a:buNone/>
              <a:tabLst/>
              <a:defRPr/>
            </a:pPr>
            <a:r>
              <a:rPr kumimoji="0" lang="en-US" altLang="ja-JP" sz="833" b="0" i="0" u="none" strike="noStrike" kern="1200" cap="none" spc="0" normalizeH="0" baseline="0" noProof="0" dirty="0">
                <a:ln>
                  <a:noFill/>
                </a:ln>
                <a:solidFill>
                  <a:srgbClr val="007DBC"/>
                </a:solidFill>
                <a:effectLst/>
                <a:uLnTx/>
                <a:uFillTx/>
                <a:latin typeface="Meiryo" panose="020B0604030504040204" pitchFamily="34" charset="-128"/>
                <a:ea typeface="Meiryo" panose="020B0604030504040204" pitchFamily="34" charset="-128"/>
                <a:cs typeface="+mn-cs"/>
              </a:rPr>
              <a:t>DB</a:t>
            </a:r>
            <a:r>
              <a:rPr kumimoji="0" lang="ja-JP" altLang="en-US" sz="833" b="0" i="0" u="none" strike="noStrike" kern="1200" cap="none" spc="0" normalizeH="0" baseline="0" noProof="0" dirty="0">
                <a:ln>
                  <a:noFill/>
                </a:ln>
                <a:solidFill>
                  <a:srgbClr val="007DBC"/>
                </a:solidFill>
                <a:effectLst/>
                <a:uLnTx/>
                <a:uFillTx/>
                <a:latin typeface="Meiryo" panose="020B0604030504040204" pitchFamily="34" charset="-128"/>
                <a:ea typeface="Meiryo" panose="020B0604030504040204" pitchFamily="34" charset="-128"/>
                <a:cs typeface="+mn-cs"/>
              </a:rPr>
              <a:t>層</a:t>
            </a:r>
            <a:endParaRPr kumimoji="0" lang="en-US" sz="833" b="0" i="0" u="none" strike="noStrike" kern="1200" cap="none" spc="0" normalizeH="0" baseline="0" noProof="0" dirty="0">
              <a:ln>
                <a:noFill/>
              </a:ln>
              <a:solidFill>
                <a:srgbClr val="007DBC"/>
              </a:solidFill>
              <a:effectLst/>
              <a:uLnTx/>
              <a:uFillTx/>
              <a:latin typeface="Meiryo" panose="020B0604030504040204" pitchFamily="34" charset="-128"/>
              <a:ea typeface="Meiryo" panose="020B0604030504040204" pitchFamily="34" charset="-128"/>
              <a:cs typeface="+mn-cs"/>
            </a:endParaRPr>
          </a:p>
        </p:txBody>
      </p:sp>
      <p:sp>
        <p:nvSpPr>
          <p:cNvPr id="192" name="TextBox 241">
            <a:extLst>
              <a:ext uri="{FF2B5EF4-FFF2-40B4-BE49-F238E27FC236}">
                <a16:creationId xmlns:a16="http://schemas.microsoft.com/office/drawing/2014/main" id="{11FDC0B8-169B-6C4C-9EEB-9D88A9DF21C6}"/>
              </a:ext>
            </a:extLst>
          </p:cNvPr>
          <p:cNvSpPr txBox="1"/>
          <p:nvPr/>
        </p:nvSpPr>
        <p:spPr>
          <a:xfrm>
            <a:off x="5748302" y="5388411"/>
            <a:ext cx="731304" cy="153888"/>
          </a:xfrm>
          <a:prstGeom prst="rect">
            <a:avLst/>
          </a:prstGeom>
          <a:noFill/>
        </p:spPr>
        <p:txBody>
          <a:bodyPr wrap="square" lIns="0" tIns="0" rIns="0" bIns="0" rtlCol="0">
            <a:spAutoFit/>
          </a:bodyPr>
          <a:lstStyle/>
          <a:p>
            <a:pPr marL="0" marR="0" lvl="0" indent="0" algn="ctr" defTabSz="609561"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DB on EC2</a:t>
            </a:r>
          </a:p>
        </p:txBody>
      </p:sp>
      <p:sp>
        <p:nvSpPr>
          <p:cNvPr id="194" name="Rectangle 205">
            <a:extLst>
              <a:ext uri="{FF2B5EF4-FFF2-40B4-BE49-F238E27FC236}">
                <a16:creationId xmlns:a16="http://schemas.microsoft.com/office/drawing/2014/main" id="{FD4C4B6C-E1A4-824F-8282-EA823A08FD1E}"/>
              </a:ext>
            </a:extLst>
          </p:cNvPr>
          <p:cNvSpPr/>
          <p:nvPr/>
        </p:nvSpPr>
        <p:spPr>
          <a:xfrm>
            <a:off x="4905985" y="4803584"/>
            <a:ext cx="693793" cy="797707"/>
          </a:xfrm>
          <a:prstGeom prst="rect">
            <a:avLst/>
          </a:prstGeom>
          <a:solidFill>
            <a:srgbClr val="007CBC">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1104" tIns="60960" rIns="121920" bIns="60960" numCol="1" spcCol="0" rtlCol="0" fromWordArt="0" anchor="t" anchorCtr="0" forceAA="0" compatLnSpc="1">
            <a:prstTxWarp prst="textNoShape">
              <a:avLst/>
            </a:prstTxWarp>
            <a:noAutofit/>
          </a:bodyPr>
          <a:lstStyle/>
          <a:p>
            <a:pPr marL="0" marR="0" lvl="0" indent="0" algn="l" defTabSz="609561"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dirty="0">
              <a:ln>
                <a:noFill/>
              </a:ln>
              <a:solidFill>
                <a:srgbClr val="007DBC"/>
              </a:solidFill>
              <a:effectLst/>
              <a:uLnTx/>
              <a:uFillTx/>
              <a:latin typeface="Meiryo" panose="020B0604030504040204" pitchFamily="34" charset="-128"/>
              <a:ea typeface="Meiryo" panose="020B0604030504040204" pitchFamily="34" charset="-128"/>
              <a:cs typeface="+mn-cs"/>
            </a:endParaRPr>
          </a:p>
        </p:txBody>
      </p:sp>
      <p:sp>
        <p:nvSpPr>
          <p:cNvPr id="195" name="Rectangle 207">
            <a:extLst>
              <a:ext uri="{FF2B5EF4-FFF2-40B4-BE49-F238E27FC236}">
                <a16:creationId xmlns:a16="http://schemas.microsoft.com/office/drawing/2014/main" id="{10F7E0B6-FDAC-5B4C-A6F6-A2A1BC1DC587}"/>
              </a:ext>
            </a:extLst>
          </p:cNvPr>
          <p:cNvSpPr/>
          <p:nvPr/>
        </p:nvSpPr>
        <p:spPr>
          <a:xfrm>
            <a:off x="5064349" y="4772601"/>
            <a:ext cx="444352" cy="220510"/>
          </a:xfrm>
          <a:prstGeom prst="rect">
            <a:avLst/>
          </a:prstGeom>
        </p:spPr>
        <p:txBody>
          <a:bodyPr wrap="none">
            <a:spAutoFit/>
          </a:bodyPr>
          <a:lstStyle/>
          <a:p>
            <a:pPr marL="0" marR="0" lvl="0" indent="0" algn="l" defTabSz="609561" rtl="0" eaLnBrk="1" fontAlgn="auto" latinLnBrk="0" hangingPunct="1">
              <a:lnSpc>
                <a:spcPct val="100000"/>
              </a:lnSpc>
              <a:spcBef>
                <a:spcPts val="0"/>
              </a:spcBef>
              <a:spcAft>
                <a:spcPts val="0"/>
              </a:spcAft>
              <a:buClrTx/>
              <a:buSzTx/>
              <a:buFontTx/>
              <a:buNone/>
              <a:tabLst/>
              <a:defRPr/>
            </a:pPr>
            <a:r>
              <a:rPr kumimoji="0" lang="en-US" altLang="ja-JP" sz="833" b="0" i="0" u="none" strike="noStrike" kern="1200" cap="none" spc="0" normalizeH="0" baseline="0" noProof="0" dirty="0">
                <a:ln>
                  <a:noFill/>
                </a:ln>
                <a:solidFill>
                  <a:srgbClr val="007DBC"/>
                </a:solidFill>
                <a:effectLst/>
                <a:uLnTx/>
                <a:uFillTx/>
                <a:latin typeface="Meiryo" panose="020B0604030504040204" pitchFamily="34" charset="-128"/>
                <a:ea typeface="Meiryo" panose="020B0604030504040204" pitchFamily="34" charset="-128"/>
                <a:cs typeface="+mn-cs"/>
              </a:rPr>
              <a:t>DB</a:t>
            </a:r>
            <a:r>
              <a:rPr kumimoji="0" lang="ja-JP" altLang="en-US" sz="833" b="0" i="0" u="none" strike="noStrike" kern="1200" cap="none" spc="0" normalizeH="0" baseline="0" noProof="0" dirty="0">
                <a:ln>
                  <a:noFill/>
                </a:ln>
                <a:solidFill>
                  <a:srgbClr val="007DBC"/>
                </a:solidFill>
                <a:effectLst/>
                <a:uLnTx/>
                <a:uFillTx/>
                <a:latin typeface="Meiryo" panose="020B0604030504040204" pitchFamily="34" charset="-128"/>
                <a:ea typeface="Meiryo" panose="020B0604030504040204" pitchFamily="34" charset="-128"/>
                <a:cs typeface="+mn-cs"/>
              </a:rPr>
              <a:t>層</a:t>
            </a:r>
            <a:endParaRPr kumimoji="0" lang="en-US" sz="833" b="0" i="0" u="none" strike="noStrike" kern="1200" cap="none" spc="0" normalizeH="0" baseline="0" noProof="0" dirty="0">
              <a:ln>
                <a:noFill/>
              </a:ln>
              <a:solidFill>
                <a:srgbClr val="007DBC"/>
              </a:solidFill>
              <a:effectLst/>
              <a:uLnTx/>
              <a:uFillTx/>
              <a:latin typeface="Meiryo" panose="020B0604030504040204" pitchFamily="34" charset="-128"/>
              <a:ea typeface="Meiryo" panose="020B0604030504040204" pitchFamily="34" charset="-128"/>
              <a:cs typeface="+mn-cs"/>
            </a:endParaRPr>
          </a:p>
        </p:txBody>
      </p:sp>
      <p:sp>
        <p:nvSpPr>
          <p:cNvPr id="196" name="TextBox 243">
            <a:extLst>
              <a:ext uri="{FF2B5EF4-FFF2-40B4-BE49-F238E27FC236}">
                <a16:creationId xmlns:a16="http://schemas.microsoft.com/office/drawing/2014/main" id="{B781A51E-E85F-6C43-B820-C66DDE367AC5}"/>
              </a:ext>
            </a:extLst>
          </p:cNvPr>
          <p:cNvSpPr txBox="1"/>
          <p:nvPr/>
        </p:nvSpPr>
        <p:spPr>
          <a:xfrm>
            <a:off x="4873856" y="5388412"/>
            <a:ext cx="686458" cy="179601"/>
          </a:xfrm>
          <a:prstGeom prst="rect">
            <a:avLst/>
          </a:prstGeom>
          <a:noFill/>
        </p:spPr>
        <p:txBody>
          <a:bodyPr wrap="square" lIns="0" tIns="0" rIns="0" bIns="0" rtlCol="0">
            <a:spAutoFit/>
          </a:bodyPr>
          <a:lstStyle/>
          <a:p>
            <a:pPr marL="0" marR="0" lvl="0" indent="0" algn="ctr" defTabSz="609561" rtl="0" eaLnBrk="1" fontAlgn="auto" latinLnBrk="0" hangingPunct="1">
              <a:lnSpc>
                <a:spcPct val="100000"/>
              </a:lnSpc>
              <a:spcBef>
                <a:spcPts val="0"/>
              </a:spcBef>
              <a:spcAft>
                <a:spcPts val="0"/>
              </a:spcAft>
              <a:buClrTx/>
              <a:buSzTx/>
              <a:buFontTx/>
              <a:buNone/>
              <a:tabLst/>
              <a:defRPr/>
            </a:pPr>
            <a:r>
              <a:rPr kumimoji="0" lang="en-US" sz="1167"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RDS</a:t>
            </a:r>
          </a:p>
        </p:txBody>
      </p:sp>
      <p:sp>
        <p:nvSpPr>
          <p:cNvPr id="199" name="Rectangle 199">
            <a:extLst>
              <a:ext uri="{FF2B5EF4-FFF2-40B4-BE49-F238E27FC236}">
                <a16:creationId xmlns:a16="http://schemas.microsoft.com/office/drawing/2014/main" id="{6F3713FB-CC70-9E41-B9F2-59AF997D85A1}"/>
              </a:ext>
            </a:extLst>
          </p:cNvPr>
          <p:cNvSpPr/>
          <p:nvPr/>
        </p:nvSpPr>
        <p:spPr>
          <a:xfrm>
            <a:off x="4905669" y="3855710"/>
            <a:ext cx="696328" cy="834063"/>
          </a:xfrm>
          <a:prstGeom prst="rect">
            <a:avLst/>
          </a:prstGeom>
          <a:solidFill>
            <a:srgbClr val="007CBC">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1104" tIns="60960" rIns="121920" bIns="60960" numCol="1" spcCol="0" rtlCol="0" fromWordArt="0" anchor="t" anchorCtr="0" forceAA="0" compatLnSpc="1">
            <a:prstTxWarp prst="textNoShape">
              <a:avLst/>
            </a:prstTxWarp>
            <a:noAutofit/>
          </a:bodyPr>
          <a:lstStyle/>
          <a:p>
            <a:pPr marL="0" marR="0" lvl="0" indent="0" algn="l" defTabSz="609561"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dirty="0">
              <a:ln>
                <a:noFill/>
              </a:ln>
              <a:solidFill>
                <a:srgbClr val="007DBC"/>
              </a:solidFill>
              <a:effectLst/>
              <a:uLnTx/>
              <a:uFillTx/>
              <a:latin typeface="Meiryo" panose="020B0604030504040204" pitchFamily="34" charset="-128"/>
              <a:ea typeface="Meiryo" panose="020B0604030504040204" pitchFamily="34" charset="-128"/>
              <a:cs typeface="+mn-cs"/>
            </a:endParaRPr>
          </a:p>
        </p:txBody>
      </p:sp>
      <p:sp>
        <p:nvSpPr>
          <p:cNvPr id="200" name="Rectangle 201">
            <a:extLst>
              <a:ext uri="{FF2B5EF4-FFF2-40B4-BE49-F238E27FC236}">
                <a16:creationId xmlns:a16="http://schemas.microsoft.com/office/drawing/2014/main" id="{C615E2B3-729B-334E-9FEC-CEA11509AF34}"/>
              </a:ext>
            </a:extLst>
          </p:cNvPr>
          <p:cNvSpPr/>
          <p:nvPr/>
        </p:nvSpPr>
        <p:spPr>
          <a:xfrm>
            <a:off x="5023074" y="3820072"/>
            <a:ext cx="710451" cy="220510"/>
          </a:xfrm>
          <a:prstGeom prst="rect">
            <a:avLst/>
          </a:prstGeom>
        </p:spPr>
        <p:txBody>
          <a:bodyPr wrap="none">
            <a:spAutoFit/>
          </a:bodyPr>
          <a:lstStyle/>
          <a:p>
            <a:pPr marL="0" marR="0" lvl="0" indent="0" algn="l" defTabSz="609561" rtl="0" eaLnBrk="1" fontAlgn="auto" latinLnBrk="0" hangingPunct="1">
              <a:lnSpc>
                <a:spcPct val="100000"/>
              </a:lnSpc>
              <a:spcBef>
                <a:spcPts val="0"/>
              </a:spcBef>
              <a:spcAft>
                <a:spcPts val="0"/>
              </a:spcAft>
              <a:buClrTx/>
              <a:buSzTx/>
              <a:buFontTx/>
              <a:buNone/>
              <a:tabLst/>
              <a:defRPr/>
            </a:pPr>
            <a:r>
              <a:rPr kumimoji="0" lang="en-US" altLang="ja-JP" sz="833" b="0" i="0" u="none" strike="noStrike" kern="1200" cap="none" spc="0" normalizeH="0" baseline="0" noProof="0" dirty="0">
                <a:ln>
                  <a:noFill/>
                </a:ln>
                <a:solidFill>
                  <a:srgbClr val="007DBC"/>
                </a:solidFill>
                <a:effectLst/>
                <a:uLnTx/>
                <a:uFillTx/>
                <a:latin typeface="Meiryo" panose="020B0604030504040204" pitchFamily="34" charset="-128"/>
                <a:ea typeface="Meiryo" panose="020B0604030504040204" pitchFamily="34" charset="-128"/>
                <a:cs typeface="+mn-cs"/>
              </a:rPr>
              <a:t>Web/AP</a:t>
            </a:r>
            <a:r>
              <a:rPr kumimoji="0" lang="ja-JP" altLang="en-US" sz="833" b="0" i="0" u="none" strike="noStrike" kern="1200" cap="none" spc="0" normalizeH="0" baseline="0" noProof="0">
                <a:ln>
                  <a:noFill/>
                </a:ln>
                <a:solidFill>
                  <a:srgbClr val="007DBC"/>
                </a:solidFill>
                <a:effectLst/>
                <a:uLnTx/>
                <a:uFillTx/>
                <a:latin typeface="Meiryo" panose="020B0604030504040204" pitchFamily="34" charset="-128"/>
                <a:ea typeface="Meiryo" panose="020B0604030504040204" pitchFamily="34" charset="-128"/>
                <a:cs typeface="+mn-cs"/>
              </a:rPr>
              <a:t>層</a:t>
            </a:r>
            <a:endParaRPr kumimoji="0" lang="en-US" sz="833" b="0" i="0" u="none" strike="noStrike" kern="1200" cap="none" spc="0" normalizeH="0" baseline="0" noProof="0" dirty="0">
              <a:ln>
                <a:noFill/>
              </a:ln>
              <a:solidFill>
                <a:srgbClr val="007DBC"/>
              </a:solidFill>
              <a:effectLst/>
              <a:uLnTx/>
              <a:uFillTx/>
              <a:latin typeface="Meiryo" panose="020B0604030504040204" pitchFamily="34" charset="-128"/>
              <a:ea typeface="Meiryo" panose="020B0604030504040204" pitchFamily="34" charset="-128"/>
              <a:cs typeface="+mn-cs"/>
            </a:endParaRPr>
          </a:p>
        </p:txBody>
      </p:sp>
      <p:sp>
        <p:nvSpPr>
          <p:cNvPr id="201" name="TextBox 241">
            <a:extLst>
              <a:ext uri="{FF2B5EF4-FFF2-40B4-BE49-F238E27FC236}">
                <a16:creationId xmlns:a16="http://schemas.microsoft.com/office/drawing/2014/main" id="{11FDC0B8-169B-6C4C-9EEB-9D88A9DF21C6}"/>
              </a:ext>
            </a:extLst>
          </p:cNvPr>
          <p:cNvSpPr txBox="1"/>
          <p:nvPr/>
        </p:nvSpPr>
        <p:spPr>
          <a:xfrm>
            <a:off x="4902195" y="4503994"/>
            <a:ext cx="686458" cy="179601"/>
          </a:xfrm>
          <a:prstGeom prst="rect">
            <a:avLst/>
          </a:prstGeom>
          <a:noFill/>
        </p:spPr>
        <p:txBody>
          <a:bodyPr wrap="square" lIns="0" tIns="0" rIns="0" bIns="0" rtlCol="0">
            <a:spAutoFit/>
          </a:bodyPr>
          <a:lstStyle/>
          <a:p>
            <a:pPr marL="0" marR="0" lvl="0" indent="0" algn="ctr" defTabSz="609561" rtl="0" eaLnBrk="1" fontAlgn="auto" latinLnBrk="0" hangingPunct="1">
              <a:lnSpc>
                <a:spcPct val="100000"/>
              </a:lnSpc>
              <a:spcBef>
                <a:spcPts val="0"/>
              </a:spcBef>
              <a:spcAft>
                <a:spcPts val="0"/>
              </a:spcAft>
              <a:buClrTx/>
              <a:buSzTx/>
              <a:buFontTx/>
              <a:buNone/>
              <a:tabLst/>
              <a:defRPr/>
            </a:pPr>
            <a:r>
              <a:rPr kumimoji="0" lang="en-US" sz="1167"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EC2</a:t>
            </a:r>
          </a:p>
        </p:txBody>
      </p:sp>
      <p:sp>
        <p:nvSpPr>
          <p:cNvPr id="204" name="Rectangle 205">
            <a:extLst>
              <a:ext uri="{FF2B5EF4-FFF2-40B4-BE49-F238E27FC236}">
                <a16:creationId xmlns:a16="http://schemas.microsoft.com/office/drawing/2014/main" id="{FD4C4B6C-E1A4-824F-8282-EA823A08FD1E}"/>
              </a:ext>
            </a:extLst>
          </p:cNvPr>
          <p:cNvSpPr/>
          <p:nvPr/>
        </p:nvSpPr>
        <p:spPr>
          <a:xfrm>
            <a:off x="6539265" y="4803584"/>
            <a:ext cx="649309" cy="797707"/>
          </a:xfrm>
          <a:prstGeom prst="rect">
            <a:avLst/>
          </a:prstGeom>
          <a:solidFill>
            <a:srgbClr val="007CBC">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1104" tIns="60960" rIns="121920" bIns="60960" numCol="1" spcCol="0" rtlCol="0" fromWordArt="0" anchor="t" anchorCtr="0" forceAA="0" compatLnSpc="1">
            <a:prstTxWarp prst="textNoShape">
              <a:avLst/>
            </a:prstTxWarp>
            <a:noAutofit/>
          </a:bodyPr>
          <a:lstStyle/>
          <a:p>
            <a:pPr marL="0" marR="0" lvl="0" indent="0" algn="l" defTabSz="609561"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dirty="0">
              <a:ln>
                <a:noFill/>
              </a:ln>
              <a:solidFill>
                <a:srgbClr val="007DBC"/>
              </a:solidFill>
              <a:effectLst/>
              <a:uLnTx/>
              <a:uFillTx/>
              <a:latin typeface="Meiryo" panose="020B0604030504040204" pitchFamily="34" charset="-128"/>
              <a:ea typeface="Meiryo" panose="020B0604030504040204" pitchFamily="34" charset="-128"/>
              <a:cs typeface="+mn-cs"/>
            </a:endParaRPr>
          </a:p>
        </p:txBody>
      </p:sp>
      <p:sp>
        <p:nvSpPr>
          <p:cNvPr id="206" name="Rectangle 207">
            <a:extLst>
              <a:ext uri="{FF2B5EF4-FFF2-40B4-BE49-F238E27FC236}">
                <a16:creationId xmlns:a16="http://schemas.microsoft.com/office/drawing/2014/main" id="{10F7E0B6-FDAC-5B4C-A6F6-A2A1BC1DC587}"/>
              </a:ext>
            </a:extLst>
          </p:cNvPr>
          <p:cNvSpPr/>
          <p:nvPr/>
        </p:nvSpPr>
        <p:spPr>
          <a:xfrm>
            <a:off x="6698107" y="4767727"/>
            <a:ext cx="444352" cy="220510"/>
          </a:xfrm>
          <a:prstGeom prst="rect">
            <a:avLst/>
          </a:prstGeom>
        </p:spPr>
        <p:txBody>
          <a:bodyPr wrap="none">
            <a:spAutoFit/>
          </a:bodyPr>
          <a:lstStyle/>
          <a:p>
            <a:pPr marL="0" marR="0" lvl="0" indent="0" algn="l" defTabSz="609561" rtl="0" eaLnBrk="1" fontAlgn="auto" latinLnBrk="0" hangingPunct="1">
              <a:lnSpc>
                <a:spcPct val="100000"/>
              </a:lnSpc>
              <a:spcBef>
                <a:spcPts val="0"/>
              </a:spcBef>
              <a:spcAft>
                <a:spcPts val="0"/>
              </a:spcAft>
              <a:buClrTx/>
              <a:buSzTx/>
              <a:buFontTx/>
              <a:buNone/>
              <a:tabLst/>
              <a:defRPr/>
            </a:pPr>
            <a:r>
              <a:rPr kumimoji="0" lang="en-US" altLang="ja-JP" sz="833" b="0" i="0" u="none" strike="noStrike" kern="1200" cap="none" spc="0" normalizeH="0" baseline="0" noProof="0" dirty="0">
                <a:ln>
                  <a:noFill/>
                </a:ln>
                <a:solidFill>
                  <a:srgbClr val="007DBC"/>
                </a:solidFill>
                <a:effectLst/>
                <a:uLnTx/>
                <a:uFillTx/>
                <a:latin typeface="Meiryo" panose="020B0604030504040204" pitchFamily="34" charset="-128"/>
                <a:ea typeface="Meiryo" panose="020B0604030504040204" pitchFamily="34" charset="-128"/>
                <a:cs typeface="+mn-cs"/>
              </a:rPr>
              <a:t>DB</a:t>
            </a:r>
            <a:r>
              <a:rPr kumimoji="0" lang="ja-JP" altLang="en-US" sz="833" b="0" i="0" u="none" strike="noStrike" kern="1200" cap="none" spc="0" normalizeH="0" baseline="0" noProof="0" dirty="0">
                <a:ln>
                  <a:noFill/>
                </a:ln>
                <a:solidFill>
                  <a:srgbClr val="007DBC"/>
                </a:solidFill>
                <a:effectLst/>
                <a:uLnTx/>
                <a:uFillTx/>
                <a:latin typeface="Meiryo" panose="020B0604030504040204" pitchFamily="34" charset="-128"/>
                <a:ea typeface="Meiryo" panose="020B0604030504040204" pitchFamily="34" charset="-128"/>
                <a:cs typeface="+mn-cs"/>
              </a:rPr>
              <a:t>層</a:t>
            </a:r>
            <a:endParaRPr kumimoji="0" lang="en-US" sz="833" b="0" i="0" u="none" strike="noStrike" kern="1200" cap="none" spc="0" normalizeH="0" baseline="0" noProof="0" dirty="0">
              <a:ln>
                <a:noFill/>
              </a:ln>
              <a:solidFill>
                <a:srgbClr val="007DBC"/>
              </a:solidFill>
              <a:effectLst/>
              <a:uLnTx/>
              <a:uFillTx/>
              <a:latin typeface="Meiryo" panose="020B0604030504040204" pitchFamily="34" charset="-128"/>
              <a:ea typeface="Meiryo" panose="020B0604030504040204" pitchFamily="34" charset="-128"/>
              <a:cs typeface="+mn-cs"/>
            </a:endParaRPr>
          </a:p>
        </p:txBody>
      </p:sp>
      <p:sp>
        <p:nvSpPr>
          <p:cNvPr id="207" name="TextBox 241">
            <a:extLst>
              <a:ext uri="{FF2B5EF4-FFF2-40B4-BE49-F238E27FC236}">
                <a16:creationId xmlns:a16="http://schemas.microsoft.com/office/drawing/2014/main" id="{11FDC0B8-169B-6C4C-9EEB-9D88A9DF21C6}"/>
              </a:ext>
            </a:extLst>
          </p:cNvPr>
          <p:cNvSpPr txBox="1"/>
          <p:nvPr/>
        </p:nvSpPr>
        <p:spPr>
          <a:xfrm>
            <a:off x="6496347" y="5380893"/>
            <a:ext cx="731304" cy="153888"/>
          </a:xfrm>
          <a:prstGeom prst="rect">
            <a:avLst/>
          </a:prstGeom>
          <a:noFill/>
        </p:spPr>
        <p:txBody>
          <a:bodyPr wrap="square" lIns="0" tIns="0" rIns="0" bIns="0" rtlCol="0">
            <a:spAutoFit/>
          </a:bodyPr>
          <a:lstStyle/>
          <a:p>
            <a:pPr marL="0" marR="0" lvl="0" indent="0" algn="ctr" defTabSz="609561"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DB on EC2</a:t>
            </a:r>
          </a:p>
        </p:txBody>
      </p:sp>
      <p:sp>
        <p:nvSpPr>
          <p:cNvPr id="209" name="Rectangle 199">
            <a:extLst>
              <a:ext uri="{FF2B5EF4-FFF2-40B4-BE49-F238E27FC236}">
                <a16:creationId xmlns:a16="http://schemas.microsoft.com/office/drawing/2014/main" id="{6F3713FB-CC70-9E41-B9F2-59AF997D85A1}"/>
              </a:ext>
            </a:extLst>
          </p:cNvPr>
          <p:cNvSpPr/>
          <p:nvPr/>
        </p:nvSpPr>
        <p:spPr>
          <a:xfrm>
            <a:off x="5759765" y="3859125"/>
            <a:ext cx="696328" cy="834063"/>
          </a:xfrm>
          <a:prstGeom prst="rect">
            <a:avLst/>
          </a:prstGeom>
          <a:solidFill>
            <a:srgbClr val="007CBC">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1104" tIns="60960" rIns="121920" bIns="60960" numCol="1" spcCol="0" rtlCol="0" fromWordArt="0" anchor="t" anchorCtr="0" forceAA="0" compatLnSpc="1">
            <a:prstTxWarp prst="textNoShape">
              <a:avLst/>
            </a:prstTxWarp>
            <a:noAutofit/>
          </a:bodyPr>
          <a:lstStyle/>
          <a:p>
            <a:pPr marL="0" marR="0" lvl="0" indent="0" algn="l" defTabSz="609561"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dirty="0">
              <a:ln>
                <a:noFill/>
              </a:ln>
              <a:solidFill>
                <a:srgbClr val="007DBC"/>
              </a:solidFill>
              <a:effectLst/>
              <a:uLnTx/>
              <a:uFillTx/>
              <a:latin typeface="Meiryo" panose="020B0604030504040204" pitchFamily="34" charset="-128"/>
              <a:ea typeface="Meiryo" panose="020B0604030504040204" pitchFamily="34" charset="-128"/>
              <a:cs typeface="+mn-cs"/>
            </a:endParaRPr>
          </a:p>
        </p:txBody>
      </p:sp>
      <p:sp>
        <p:nvSpPr>
          <p:cNvPr id="211" name="Rectangle 201">
            <a:extLst>
              <a:ext uri="{FF2B5EF4-FFF2-40B4-BE49-F238E27FC236}">
                <a16:creationId xmlns:a16="http://schemas.microsoft.com/office/drawing/2014/main" id="{C615E2B3-729B-334E-9FEC-CEA11509AF34}"/>
              </a:ext>
            </a:extLst>
          </p:cNvPr>
          <p:cNvSpPr/>
          <p:nvPr/>
        </p:nvSpPr>
        <p:spPr>
          <a:xfrm>
            <a:off x="5877170" y="3823487"/>
            <a:ext cx="710451" cy="220510"/>
          </a:xfrm>
          <a:prstGeom prst="rect">
            <a:avLst/>
          </a:prstGeom>
        </p:spPr>
        <p:txBody>
          <a:bodyPr wrap="none">
            <a:spAutoFit/>
          </a:bodyPr>
          <a:lstStyle/>
          <a:p>
            <a:pPr marL="0" marR="0" lvl="0" indent="0" algn="l" defTabSz="609561" rtl="0" eaLnBrk="1" fontAlgn="auto" latinLnBrk="0" hangingPunct="1">
              <a:lnSpc>
                <a:spcPct val="100000"/>
              </a:lnSpc>
              <a:spcBef>
                <a:spcPts val="0"/>
              </a:spcBef>
              <a:spcAft>
                <a:spcPts val="0"/>
              </a:spcAft>
              <a:buClrTx/>
              <a:buSzTx/>
              <a:buFontTx/>
              <a:buNone/>
              <a:tabLst/>
              <a:defRPr/>
            </a:pPr>
            <a:r>
              <a:rPr kumimoji="0" lang="en-US" altLang="ja-JP" sz="833" b="0" i="0" u="none" strike="noStrike" kern="1200" cap="none" spc="0" normalizeH="0" baseline="0" noProof="0" dirty="0">
                <a:ln>
                  <a:noFill/>
                </a:ln>
                <a:solidFill>
                  <a:srgbClr val="007DBC"/>
                </a:solidFill>
                <a:effectLst/>
                <a:uLnTx/>
                <a:uFillTx/>
                <a:latin typeface="Meiryo" panose="020B0604030504040204" pitchFamily="34" charset="-128"/>
                <a:ea typeface="Meiryo" panose="020B0604030504040204" pitchFamily="34" charset="-128"/>
                <a:cs typeface="+mn-cs"/>
              </a:rPr>
              <a:t>Web/AP</a:t>
            </a:r>
            <a:r>
              <a:rPr kumimoji="0" lang="ja-JP" altLang="en-US" sz="833" b="0" i="0" u="none" strike="noStrike" kern="1200" cap="none" spc="0" normalizeH="0" baseline="0" noProof="0">
                <a:ln>
                  <a:noFill/>
                </a:ln>
                <a:solidFill>
                  <a:srgbClr val="007DBC"/>
                </a:solidFill>
                <a:effectLst/>
                <a:uLnTx/>
                <a:uFillTx/>
                <a:latin typeface="Meiryo" panose="020B0604030504040204" pitchFamily="34" charset="-128"/>
                <a:ea typeface="Meiryo" panose="020B0604030504040204" pitchFamily="34" charset="-128"/>
                <a:cs typeface="+mn-cs"/>
              </a:rPr>
              <a:t>層</a:t>
            </a:r>
            <a:endParaRPr kumimoji="0" lang="en-US" sz="833" b="0" i="0" u="none" strike="noStrike" kern="1200" cap="none" spc="0" normalizeH="0" baseline="0" noProof="0" dirty="0">
              <a:ln>
                <a:noFill/>
              </a:ln>
              <a:solidFill>
                <a:srgbClr val="007DBC"/>
              </a:solidFill>
              <a:effectLst/>
              <a:uLnTx/>
              <a:uFillTx/>
              <a:latin typeface="Meiryo" panose="020B0604030504040204" pitchFamily="34" charset="-128"/>
              <a:ea typeface="Meiryo" panose="020B0604030504040204" pitchFamily="34" charset="-128"/>
              <a:cs typeface="+mn-cs"/>
            </a:endParaRPr>
          </a:p>
        </p:txBody>
      </p:sp>
      <p:sp>
        <p:nvSpPr>
          <p:cNvPr id="212" name="TextBox 241">
            <a:extLst>
              <a:ext uri="{FF2B5EF4-FFF2-40B4-BE49-F238E27FC236}">
                <a16:creationId xmlns:a16="http://schemas.microsoft.com/office/drawing/2014/main" id="{11FDC0B8-169B-6C4C-9EEB-9D88A9DF21C6}"/>
              </a:ext>
            </a:extLst>
          </p:cNvPr>
          <p:cNvSpPr txBox="1"/>
          <p:nvPr/>
        </p:nvSpPr>
        <p:spPr>
          <a:xfrm>
            <a:off x="5756291" y="4507409"/>
            <a:ext cx="686458" cy="179601"/>
          </a:xfrm>
          <a:prstGeom prst="rect">
            <a:avLst/>
          </a:prstGeom>
          <a:noFill/>
        </p:spPr>
        <p:txBody>
          <a:bodyPr wrap="square" lIns="0" tIns="0" rIns="0" bIns="0" rtlCol="0">
            <a:spAutoFit/>
          </a:bodyPr>
          <a:lstStyle/>
          <a:p>
            <a:pPr marL="0" marR="0" lvl="0" indent="0" algn="ctr" defTabSz="609561" rtl="0" eaLnBrk="1" fontAlgn="auto" latinLnBrk="0" hangingPunct="1">
              <a:lnSpc>
                <a:spcPct val="100000"/>
              </a:lnSpc>
              <a:spcBef>
                <a:spcPts val="0"/>
              </a:spcBef>
              <a:spcAft>
                <a:spcPts val="0"/>
              </a:spcAft>
              <a:buClrTx/>
              <a:buSzTx/>
              <a:buFontTx/>
              <a:buNone/>
              <a:tabLst/>
              <a:defRPr/>
            </a:pPr>
            <a:r>
              <a:rPr kumimoji="0" lang="en-US" sz="1167"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EC2</a:t>
            </a:r>
          </a:p>
        </p:txBody>
      </p:sp>
      <p:sp>
        <p:nvSpPr>
          <p:cNvPr id="215" name="Rectangle 199">
            <a:extLst>
              <a:ext uri="{FF2B5EF4-FFF2-40B4-BE49-F238E27FC236}">
                <a16:creationId xmlns:a16="http://schemas.microsoft.com/office/drawing/2014/main" id="{6F3713FB-CC70-9E41-B9F2-59AF997D85A1}"/>
              </a:ext>
            </a:extLst>
          </p:cNvPr>
          <p:cNvSpPr/>
          <p:nvPr/>
        </p:nvSpPr>
        <p:spPr>
          <a:xfrm>
            <a:off x="6560154" y="3859125"/>
            <a:ext cx="696328" cy="834063"/>
          </a:xfrm>
          <a:prstGeom prst="rect">
            <a:avLst/>
          </a:prstGeom>
          <a:solidFill>
            <a:srgbClr val="007CBC">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1104" tIns="60960" rIns="121920" bIns="60960" numCol="1" spcCol="0" rtlCol="0" fromWordArt="0" anchor="t" anchorCtr="0" forceAA="0" compatLnSpc="1">
            <a:prstTxWarp prst="textNoShape">
              <a:avLst/>
            </a:prstTxWarp>
            <a:noAutofit/>
          </a:bodyPr>
          <a:lstStyle/>
          <a:p>
            <a:pPr marL="0" marR="0" lvl="0" indent="0" algn="l" defTabSz="609561"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dirty="0">
              <a:ln>
                <a:noFill/>
              </a:ln>
              <a:solidFill>
                <a:srgbClr val="007DBC"/>
              </a:solidFill>
              <a:effectLst/>
              <a:uLnTx/>
              <a:uFillTx/>
              <a:latin typeface="Meiryo" panose="020B0604030504040204" pitchFamily="34" charset="-128"/>
              <a:ea typeface="Meiryo" panose="020B0604030504040204" pitchFamily="34" charset="-128"/>
              <a:cs typeface="+mn-cs"/>
            </a:endParaRPr>
          </a:p>
        </p:txBody>
      </p:sp>
      <p:sp>
        <p:nvSpPr>
          <p:cNvPr id="216" name="Rectangle 201">
            <a:extLst>
              <a:ext uri="{FF2B5EF4-FFF2-40B4-BE49-F238E27FC236}">
                <a16:creationId xmlns:a16="http://schemas.microsoft.com/office/drawing/2014/main" id="{C615E2B3-729B-334E-9FEC-CEA11509AF34}"/>
              </a:ext>
            </a:extLst>
          </p:cNvPr>
          <p:cNvSpPr/>
          <p:nvPr/>
        </p:nvSpPr>
        <p:spPr>
          <a:xfrm>
            <a:off x="6677558" y="3823487"/>
            <a:ext cx="710451" cy="220510"/>
          </a:xfrm>
          <a:prstGeom prst="rect">
            <a:avLst/>
          </a:prstGeom>
        </p:spPr>
        <p:txBody>
          <a:bodyPr wrap="none">
            <a:spAutoFit/>
          </a:bodyPr>
          <a:lstStyle/>
          <a:p>
            <a:pPr marL="0" marR="0" lvl="0" indent="0" algn="l" defTabSz="609561" rtl="0" eaLnBrk="1" fontAlgn="auto" latinLnBrk="0" hangingPunct="1">
              <a:lnSpc>
                <a:spcPct val="100000"/>
              </a:lnSpc>
              <a:spcBef>
                <a:spcPts val="0"/>
              </a:spcBef>
              <a:spcAft>
                <a:spcPts val="0"/>
              </a:spcAft>
              <a:buClrTx/>
              <a:buSzTx/>
              <a:buFontTx/>
              <a:buNone/>
              <a:tabLst/>
              <a:defRPr/>
            </a:pPr>
            <a:r>
              <a:rPr kumimoji="0" lang="en-US" altLang="ja-JP" sz="833" b="0" i="0" u="none" strike="noStrike" kern="1200" cap="none" spc="0" normalizeH="0" baseline="0" noProof="0" dirty="0">
                <a:ln>
                  <a:noFill/>
                </a:ln>
                <a:solidFill>
                  <a:srgbClr val="007DBC"/>
                </a:solidFill>
                <a:effectLst/>
                <a:uLnTx/>
                <a:uFillTx/>
                <a:latin typeface="Meiryo" panose="020B0604030504040204" pitchFamily="34" charset="-128"/>
                <a:ea typeface="Meiryo" panose="020B0604030504040204" pitchFamily="34" charset="-128"/>
                <a:cs typeface="+mn-cs"/>
              </a:rPr>
              <a:t>Web/AP</a:t>
            </a:r>
            <a:r>
              <a:rPr kumimoji="0" lang="ja-JP" altLang="en-US" sz="833" b="0" i="0" u="none" strike="noStrike" kern="1200" cap="none" spc="0" normalizeH="0" baseline="0" noProof="0">
                <a:ln>
                  <a:noFill/>
                </a:ln>
                <a:solidFill>
                  <a:srgbClr val="007DBC"/>
                </a:solidFill>
                <a:effectLst/>
                <a:uLnTx/>
                <a:uFillTx/>
                <a:latin typeface="Meiryo" panose="020B0604030504040204" pitchFamily="34" charset="-128"/>
                <a:ea typeface="Meiryo" panose="020B0604030504040204" pitchFamily="34" charset="-128"/>
                <a:cs typeface="+mn-cs"/>
              </a:rPr>
              <a:t>層</a:t>
            </a:r>
            <a:endParaRPr kumimoji="0" lang="en-US" sz="833" b="0" i="0" u="none" strike="noStrike" kern="1200" cap="none" spc="0" normalizeH="0" baseline="0" noProof="0" dirty="0">
              <a:ln>
                <a:noFill/>
              </a:ln>
              <a:solidFill>
                <a:srgbClr val="007DBC"/>
              </a:solidFill>
              <a:effectLst/>
              <a:uLnTx/>
              <a:uFillTx/>
              <a:latin typeface="Meiryo" panose="020B0604030504040204" pitchFamily="34" charset="-128"/>
              <a:ea typeface="Meiryo" panose="020B0604030504040204" pitchFamily="34" charset="-128"/>
              <a:cs typeface="+mn-cs"/>
            </a:endParaRPr>
          </a:p>
        </p:txBody>
      </p:sp>
      <p:sp>
        <p:nvSpPr>
          <p:cNvPr id="217" name="TextBox 241">
            <a:extLst>
              <a:ext uri="{FF2B5EF4-FFF2-40B4-BE49-F238E27FC236}">
                <a16:creationId xmlns:a16="http://schemas.microsoft.com/office/drawing/2014/main" id="{11FDC0B8-169B-6C4C-9EEB-9D88A9DF21C6}"/>
              </a:ext>
            </a:extLst>
          </p:cNvPr>
          <p:cNvSpPr txBox="1"/>
          <p:nvPr/>
        </p:nvSpPr>
        <p:spPr>
          <a:xfrm>
            <a:off x="6556679" y="4507409"/>
            <a:ext cx="686458" cy="179601"/>
          </a:xfrm>
          <a:prstGeom prst="rect">
            <a:avLst/>
          </a:prstGeom>
          <a:noFill/>
        </p:spPr>
        <p:txBody>
          <a:bodyPr wrap="square" lIns="0" tIns="0" rIns="0" bIns="0" rtlCol="0">
            <a:spAutoFit/>
          </a:bodyPr>
          <a:lstStyle/>
          <a:p>
            <a:pPr marL="0" marR="0" lvl="0" indent="0" algn="ctr" defTabSz="609561" rtl="0" eaLnBrk="1" fontAlgn="auto" latinLnBrk="0" hangingPunct="1">
              <a:lnSpc>
                <a:spcPct val="100000"/>
              </a:lnSpc>
              <a:spcBef>
                <a:spcPts val="0"/>
              </a:spcBef>
              <a:spcAft>
                <a:spcPts val="0"/>
              </a:spcAft>
              <a:buClrTx/>
              <a:buSzTx/>
              <a:buFontTx/>
              <a:buNone/>
              <a:tabLst/>
              <a:defRPr/>
            </a:pPr>
            <a:r>
              <a:rPr kumimoji="0" lang="en-US" sz="1167"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EC2</a:t>
            </a:r>
          </a:p>
        </p:txBody>
      </p:sp>
      <p:sp>
        <p:nvSpPr>
          <p:cNvPr id="220" name="Rectangle 38">
            <a:extLst>
              <a:ext uri="{FF2B5EF4-FFF2-40B4-BE49-F238E27FC236}">
                <a16:creationId xmlns:a16="http://schemas.microsoft.com/office/drawing/2014/main" id="{3EB92FAE-2F34-6D46-9002-3C4F10B9E0FC}"/>
              </a:ext>
            </a:extLst>
          </p:cNvPr>
          <p:cNvSpPr/>
          <p:nvPr/>
        </p:nvSpPr>
        <p:spPr>
          <a:xfrm>
            <a:off x="4108128" y="3015642"/>
            <a:ext cx="693480" cy="692512"/>
          </a:xfrm>
          <a:prstGeom prst="rect">
            <a:avLst/>
          </a:prstGeom>
          <a:solidFill>
            <a:srgbClr val="1D8900">
              <a:alpha val="9804"/>
            </a:srgbClr>
          </a:solidFill>
          <a:ln w="12700" cap="flat" cmpd="sng" algn="ctr">
            <a:noFill/>
            <a:prstDash val="dash"/>
            <a:miter lim="800000"/>
          </a:ln>
          <a:effectLst/>
        </p:spPr>
        <p:txBody>
          <a:bodyPr rot="0" spcFirstLastPara="0" vertOverflow="overflow" horzOverflow="overflow" vert="horz" wrap="square" lIns="451104" tIns="60960" rIns="121920" bIns="60960" numCol="1" spcCol="0" rtlCol="0" fromWordArt="0" anchor="t" anchorCtr="0" forceAA="0" compatLnSpc="1">
            <a:prstTxWarp prst="textNoShape">
              <a:avLst/>
            </a:prstTxWarp>
            <a:noAutofit/>
          </a:bodyPr>
          <a:lstStyle/>
          <a:p>
            <a:pPr marL="0" marR="0" lvl="0" indent="0" algn="l" defTabSz="1219151" rtl="0" eaLnBrk="1" fontAlgn="auto" latinLnBrk="0" hangingPunct="1">
              <a:lnSpc>
                <a:spcPct val="100000"/>
              </a:lnSpc>
              <a:spcBef>
                <a:spcPts val="0"/>
              </a:spcBef>
              <a:spcAft>
                <a:spcPts val="0"/>
              </a:spcAft>
              <a:buClrTx/>
              <a:buSzTx/>
              <a:buFontTx/>
              <a:buNone/>
              <a:tabLst/>
              <a:defRPr/>
            </a:pPr>
            <a:endParaRPr kumimoji="0" lang="en-US" sz="1167" b="0" i="0" u="none" strike="noStrike" kern="0" cap="none" spc="0" normalizeH="0" baseline="0" noProof="0" dirty="0">
              <a:ln>
                <a:noFill/>
              </a:ln>
              <a:solidFill>
                <a:srgbClr val="1D8900"/>
              </a:solidFill>
              <a:effectLst/>
              <a:uLnTx/>
              <a:uFillTx/>
              <a:latin typeface="Meiryo" panose="020B0604030504040204" pitchFamily="34" charset="-128"/>
              <a:ea typeface="Meiryo" panose="020B0604030504040204" pitchFamily="34" charset="-128"/>
              <a:cs typeface="+mn-cs"/>
            </a:endParaRPr>
          </a:p>
        </p:txBody>
      </p:sp>
      <p:pic>
        <p:nvPicPr>
          <p:cNvPr id="221" name="Graphic 10">
            <a:extLst>
              <a:ext uri="{FF2B5EF4-FFF2-40B4-BE49-F238E27FC236}">
                <a16:creationId xmlns:a16="http://schemas.microsoft.com/office/drawing/2014/main" id="{FF4688CA-7687-7A44-BAD7-32ED829B778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097419" y="3006390"/>
            <a:ext cx="235828" cy="235828"/>
          </a:xfrm>
          <a:prstGeom prst="rect">
            <a:avLst/>
          </a:prstGeom>
        </p:spPr>
      </p:pic>
      <p:sp>
        <p:nvSpPr>
          <p:cNvPr id="222" name="Rectangle 38">
            <a:extLst>
              <a:ext uri="{FF2B5EF4-FFF2-40B4-BE49-F238E27FC236}">
                <a16:creationId xmlns:a16="http://schemas.microsoft.com/office/drawing/2014/main" id="{3EB92FAE-2F34-6D46-9002-3C4F10B9E0FC}"/>
              </a:ext>
            </a:extLst>
          </p:cNvPr>
          <p:cNvSpPr/>
          <p:nvPr/>
        </p:nvSpPr>
        <p:spPr>
          <a:xfrm>
            <a:off x="4906298" y="3020296"/>
            <a:ext cx="693480" cy="692512"/>
          </a:xfrm>
          <a:prstGeom prst="rect">
            <a:avLst/>
          </a:prstGeom>
          <a:solidFill>
            <a:srgbClr val="1D8900">
              <a:alpha val="9804"/>
            </a:srgbClr>
          </a:solidFill>
          <a:ln w="12700" cap="flat" cmpd="sng" algn="ctr">
            <a:noFill/>
            <a:prstDash val="dash"/>
            <a:miter lim="800000"/>
          </a:ln>
          <a:effectLst/>
        </p:spPr>
        <p:txBody>
          <a:bodyPr rot="0" spcFirstLastPara="0" vertOverflow="overflow" horzOverflow="overflow" vert="horz" wrap="square" lIns="451104" tIns="60960" rIns="121920" bIns="60960" numCol="1" spcCol="0" rtlCol="0" fromWordArt="0" anchor="t" anchorCtr="0" forceAA="0" compatLnSpc="1">
            <a:prstTxWarp prst="textNoShape">
              <a:avLst/>
            </a:prstTxWarp>
            <a:noAutofit/>
          </a:bodyPr>
          <a:lstStyle/>
          <a:p>
            <a:pPr marL="0" marR="0" lvl="0" indent="0" algn="l" defTabSz="1219151" rtl="0" eaLnBrk="1" fontAlgn="auto" latinLnBrk="0" hangingPunct="1">
              <a:lnSpc>
                <a:spcPct val="100000"/>
              </a:lnSpc>
              <a:spcBef>
                <a:spcPts val="0"/>
              </a:spcBef>
              <a:spcAft>
                <a:spcPts val="0"/>
              </a:spcAft>
              <a:buClrTx/>
              <a:buSzTx/>
              <a:buFontTx/>
              <a:buNone/>
              <a:tabLst/>
              <a:defRPr/>
            </a:pPr>
            <a:endParaRPr kumimoji="0" lang="en-US" sz="1167" b="0" i="0" u="none" strike="noStrike" kern="0" cap="none" spc="0" normalizeH="0" baseline="0" noProof="0" dirty="0">
              <a:ln>
                <a:noFill/>
              </a:ln>
              <a:solidFill>
                <a:srgbClr val="1D8900"/>
              </a:solidFill>
              <a:effectLst/>
              <a:uLnTx/>
              <a:uFillTx/>
              <a:latin typeface="Meiryo" panose="020B0604030504040204" pitchFamily="34" charset="-128"/>
              <a:ea typeface="Meiryo" panose="020B0604030504040204" pitchFamily="34" charset="-128"/>
              <a:cs typeface="+mn-cs"/>
            </a:endParaRPr>
          </a:p>
        </p:txBody>
      </p:sp>
      <p:pic>
        <p:nvPicPr>
          <p:cNvPr id="223" name="Graphic 10">
            <a:extLst>
              <a:ext uri="{FF2B5EF4-FFF2-40B4-BE49-F238E27FC236}">
                <a16:creationId xmlns:a16="http://schemas.microsoft.com/office/drawing/2014/main" id="{FF4688CA-7687-7A44-BAD7-32ED829B778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895589" y="3011044"/>
            <a:ext cx="235828" cy="235828"/>
          </a:xfrm>
          <a:prstGeom prst="rect">
            <a:avLst/>
          </a:prstGeom>
        </p:spPr>
      </p:pic>
      <p:sp>
        <p:nvSpPr>
          <p:cNvPr id="243" name="角丸四角形 242"/>
          <p:cNvSpPr/>
          <p:nvPr/>
        </p:nvSpPr>
        <p:spPr>
          <a:xfrm>
            <a:off x="3998938" y="2905809"/>
            <a:ext cx="1657411" cy="2743344"/>
          </a:xfrm>
          <a:prstGeom prst="roundRect">
            <a:avLst>
              <a:gd name="adj" fmla="val 8271"/>
            </a:avLst>
          </a:prstGeom>
          <a:noFill/>
          <a:ln w="15875">
            <a:solidFill>
              <a:schemeClr val="tx1">
                <a:lumMod val="75000"/>
              </a:schemeClr>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576" rtl="0" eaLnBrk="1" fontAlgn="auto" latinLnBrk="0" hangingPunct="1">
              <a:lnSpc>
                <a:spcPct val="100000"/>
              </a:lnSpc>
              <a:spcBef>
                <a:spcPts val="0"/>
              </a:spcBef>
              <a:spcAft>
                <a:spcPts val="0"/>
              </a:spcAft>
              <a:buClrTx/>
              <a:buSzTx/>
              <a:buFontTx/>
              <a:buNone/>
              <a:tabLst/>
              <a:defRPr/>
            </a:pPr>
            <a:endParaRPr kumimoji="1" lang="ja-JP" altLang="en-US" sz="4000" b="0" i="0" u="none" strike="noStrike" kern="1200" cap="none" spc="0" normalizeH="0" baseline="0" noProof="0" dirty="0">
              <a:ln>
                <a:noFill/>
              </a:ln>
              <a:solidFill>
                <a:srgbClr val="FFFFFF"/>
              </a:solidFill>
              <a:effectLst/>
              <a:uLnTx/>
              <a:uFillTx/>
              <a:latin typeface="Meiryo" panose="020B0604030504040204" pitchFamily="34" charset="-128"/>
              <a:ea typeface="Meiryo" panose="020B0604030504040204" pitchFamily="34" charset="-128"/>
              <a:cs typeface="+mn-cs"/>
            </a:endParaRPr>
          </a:p>
        </p:txBody>
      </p:sp>
      <p:sp>
        <p:nvSpPr>
          <p:cNvPr id="244" name="角丸四角形 243"/>
          <p:cNvSpPr/>
          <p:nvPr/>
        </p:nvSpPr>
        <p:spPr>
          <a:xfrm>
            <a:off x="5692490" y="3800746"/>
            <a:ext cx="1657411" cy="1848407"/>
          </a:xfrm>
          <a:prstGeom prst="roundRect">
            <a:avLst>
              <a:gd name="adj" fmla="val 8271"/>
            </a:avLst>
          </a:prstGeom>
          <a:noFill/>
          <a:ln w="15875">
            <a:solidFill>
              <a:schemeClr val="tx1">
                <a:lumMod val="75000"/>
              </a:schemeClr>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576" rtl="0" eaLnBrk="1" fontAlgn="auto" latinLnBrk="0" hangingPunct="1">
              <a:lnSpc>
                <a:spcPct val="100000"/>
              </a:lnSpc>
              <a:spcBef>
                <a:spcPts val="0"/>
              </a:spcBef>
              <a:spcAft>
                <a:spcPts val="0"/>
              </a:spcAft>
              <a:buClrTx/>
              <a:buSzTx/>
              <a:buFontTx/>
              <a:buNone/>
              <a:tabLst/>
              <a:defRPr/>
            </a:pPr>
            <a:endParaRPr kumimoji="1" lang="ja-JP" altLang="en-US" sz="4000" b="0" i="0" u="none" strike="noStrike" kern="1200" cap="none" spc="0" normalizeH="0" baseline="0" noProof="0" dirty="0">
              <a:ln>
                <a:noFill/>
              </a:ln>
              <a:solidFill>
                <a:srgbClr val="FFFFFF"/>
              </a:solidFill>
              <a:effectLst/>
              <a:uLnTx/>
              <a:uFillTx/>
              <a:latin typeface="Meiryo" panose="020B0604030504040204" pitchFamily="34" charset="-128"/>
              <a:ea typeface="Meiryo" panose="020B0604030504040204" pitchFamily="34" charset="-128"/>
              <a:cs typeface="+mn-cs"/>
            </a:endParaRPr>
          </a:p>
        </p:txBody>
      </p:sp>
      <p:sp>
        <p:nvSpPr>
          <p:cNvPr id="245" name="テキスト ボックス 244"/>
          <p:cNvSpPr txBox="1"/>
          <p:nvPr/>
        </p:nvSpPr>
        <p:spPr>
          <a:xfrm>
            <a:off x="4430478" y="2673702"/>
            <a:ext cx="1573216" cy="246221"/>
          </a:xfrm>
          <a:prstGeom prst="rect">
            <a:avLst/>
          </a:prstGeom>
          <a:noFill/>
        </p:spPr>
        <p:txBody>
          <a:bodyPr wrap="square" rtlCol="0">
            <a:spAutoFit/>
          </a:bodyPr>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社外向けシステム</a:t>
            </a:r>
          </a:p>
        </p:txBody>
      </p:sp>
      <p:sp>
        <p:nvSpPr>
          <p:cNvPr id="246" name="テキスト ボックス 245"/>
          <p:cNvSpPr txBox="1"/>
          <p:nvPr/>
        </p:nvSpPr>
        <p:spPr>
          <a:xfrm>
            <a:off x="5783391" y="3564986"/>
            <a:ext cx="1573216" cy="246221"/>
          </a:xfrm>
          <a:prstGeom prst="rect">
            <a:avLst/>
          </a:prstGeom>
          <a:noFill/>
        </p:spPr>
        <p:txBody>
          <a:bodyPr wrap="square" rtlCol="0">
            <a:spAutoFit/>
          </a:bodyPr>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社内向けシステム</a:t>
            </a:r>
          </a:p>
        </p:txBody>
      </p:sp>
      <p:sp>
        <p:nvSpPr>
          <p:cNvPr id="247" name="Rectangle 201">
            <a:extLst>
              <a:ext uri="{FF2B5EF4-FFF2-40B4-BE49-F238E27FC236}">
                <a16:creationId xmlns:a16="http://schemas.microsoft.com/office/drawing/2014/main" id="{C615E2B3-729B-334E-9FEC-CEA11509AF34}"/>
              </a:ext>
            </a:extLst>
          </p:cNvPr>
          <p:cNvSpPr/>
          <p:nvPr/>
        </p:nvSpPr>
        <p:spPr>
          <a:xfrm>
            <a:off x="4234341" y="2962311"/>
            <a:ext cx="614271" cy="220510"/>
          </a:xfrm>
          <a:prstGeom prst="rect">
            <a:avLst/>
          </a:prstGeom>
        </p:spPr>
        <p:txBody>
          <a:bodyPr wrap="none">
            <a:spAutoFit/>
          </a:bodyPr>
          <a:lstStyle/>
          <a:p>
            <a:pPr marL="0" marR="0" lvl="0" indent="0" algn="l" defTabSz="609561" rtl="0" eaLnBrk="1" fontAlgn="auto" latinLnBrk="0" hangingPunct="1">
              <a:lnSpc>
                <a:spcPct val="100000"/>
              </a:lnSpc>
              <a:spcBef>
                <a:spcPts val="0"/>
              </a:spcBef>
              <a:spcAft>
                <a:spcPts val="0"/>
              </a:spcAft>
              <a:buClrTx/>
              <a:buSzTx/>
              <a:buFontTx/>
              <a:buNone/>
              <a:tabLst/>
              <a:defRPr/>
            </a:pPr>
            <a:r>
              <a:rPr kumimoji="0" lang="ja-JP" altLang="en-US" sz="833" b="0" i="0" u="none" strike="noStrike" kern="1200" cap="none" spc="0" normalizeH="0" baseline="0" noProof="0" dirty="0">
                <a:ln>
                  <a:noFill/>
                </a:ln>
                <a:solidFill>
                  <a:srgbClr val="69AE35"/>
                </a:solidFill>
                <a:effectLst/>
                <a:uLnTx/>
                <a:uFillTx/>
                <a:latin typeface="Meiryo" panose="020B0604030504040204" pitchFamily="34" charset="-128"/>
                <a:ea typeface="Meiryo" panose="020B0604030504040204" pitchFamily="34" charset="-128"/>
                <a:cs typeface="+mn-cs"/>
              </a:rPr>
              <a:t>負荷分散</a:t>
            </a:r>
            <a:endParaRPr kumimoji="0" lang="en-US" altLang="ja-JP" sz="833" b="0" i="0" u="none" strike="noStrike" kern="1200" cap="none" spc="0" normalizeH="0" baseline="0" noProof="0" dirty="0">
              <a:ln>
                <a:noFill/>
              </a:ln>
              <a:solidFill>
                <a:srgbClr val="69AE35"/>
              </a:solidFill>
              <a:effectLst/>
              <a:uLnTx/>
              <a:uFillTx/>
              <a:latin typeface="Meiryo" panose="020B0604030504040204" pitchFamily="34" charset="-128"/>
              <a:ea typeface="Meiryo" panose="020B0604030504040204" pitchFamily="34" charset="-128"/>
              <a:cs typeface="+mn-cs"/>
            </a:endParaRPr>
          </a:p>
        </p:txBody>
      </p:sp>
      <p:sp>
        <p:nvSpPr>
          <p:cNvPr id="248" name="Rectangle 201">
            <a:extLst>
              <a:ext uri="{FF2B5EF4-FFF2-40B4-BE49-F238E27FC236}">
                <a16:creationId xmlns:a16="http://schemas.microsoft.com/office/drawing/2014/main" id="{C615E2B3-729B-334E-9FEC-CEA11509AF34}"/>
              </a:ext>
            </a:extLst>
          </p:cNvPr>
          <p:cNvSpPr/>
          <p:nvPr/>
        </p:nvSpPr>
        <p:spPr>
          <a:xfrm>
            <a:off x="5039446" y="2972221"/>
            <a:ext cx="614271" cy="220510"/>
          </a:xfrm>
          <a:prstGeom prst="rect">
            <a:avLst/>
          </a:prstGeom>
        </p:spPr>
        <p:txBody>
          <a:bodyPr wrap="none">
            <a:spAutoFit/>
          </a:bodyPr>
          <a:lstStyle/>
          <a:p>
            <a:pPr marL="0" marR="0" lvl="0" indent="0" algn="l" defTabSz="609561" rtl="0" eaLnBrk="1" fontAlgn="auto" latinLnBrk="0" hangingPunct="1">
              <a:lnSpc>
                <a:spcPct val="100000"/>
              </a:lnSpc>
              <a:spcBef>
                <a:spcPts val="0"/>
              </a:spcBef>
              <a:spcAft>
                <a:spcPts val="0"/>
              </a:spcAft>
              <a:buClrTx/>
              <a:buSzTx/>
              <a:buFontTx/>
              <a:buNone/>
              <a:tabLst/>
              <a:defRPr/>
            </a:pPr>
            <a:r>
              <a:rPr kumimoji="0" lang="ja-JP" altLang="en-US" sz="833" b="0" i="0" u="none" strike="noStrike" kern="1200" cap="none" spc="0" normalizeH="0" baseline="0" noProof="0" dirty="0">
                <a:ln>
                  <a:noFill/>
                </a:ln>
                <a:solidFill>
                  <a:srgbClr val="69AE35"/>
                </a:solidFill>
                <a:effectLst/>
                <a:uLnTx/>
                <a:uFillTx/>
                <a:latin typeface="Meiryo" panose="020B0604030504040204" pitchFamily="34" charset="-128"/>
                <a:ea typeface="Meiryo" panose="020B0604030504040204" pitchFamily="34" charset="-128"/>
                <a:cs typeface="+mn-cs"/>
              </a:rPr>
              <a:t>負荷分散</a:t>
            </a:r>
            <a:endParaRPr kumimoji="0" lang="en-US" altLang="ja-JP" sz="833" b="0" i="0" u="none" strike="noStrike" kern="1200" cap="none" spc="0" normalizeH="0" baseline="0" noProof="0" dirty="0">
              <a:ln>
                <a:noFill/>
              </a:ln>
              <a:solidFill>
                <a:srgbClr val="69AE35"/>
              </a:solidFill>
              <a:effectLst/>
              <a:uLnTx/>
              <a:uFillTx/>
              <a:latin typeface="Meiryo" panose="020B0604030504040204" pitchFamily="34" charset="-128"/>
              <a:ea typeface="Meiryo" panose="020B0604030504040204" pitchFamily="34" charset="-128"/>
              <a:cs typeface="+mn-cs"/>
            </a:endParaRPr>
          </a:p>
        </p:txBody>
      </p:sp>
      <p:cxnSp>
        <p:nvCxnSpPr>
          <p:cNvPr id="249" name="直線コネクタ 248"/>
          <p:cNvCxnSpPr/>
          <p:nvPr/>
        </p:nvCxnSpPr>
        <p:spPr>
          <a:xfrm>
            <a:off x="2482858" y="3759693"/>
            <a:ext cx="912000" cy="0"/>
          </a:xfrm>
          <a:prstGeom prst="line">
            <a:avLst/>
          </a:prstGeom>
          <a:ln w="12700">
            <a:solidFill>
              <a:schemeClr val="tx1">
                <a:lumMod val="75000"/>
              </a:schemeClr>
            </a:solidFill>
            <a:tailEnd type="none"/>
          </a:ln>
          <a:effectLst/>
        </p:spPr>
        <p:style>
          <a:lnRef idx="2">
            <a:schemeClr val="accent1"/>
          </a:lnRef>
          <a:fillRef idx="0">
            <a:schemeClr val="accent1"/>
          </a:fillRef>
          <a:effectRef idx="1">
            <a:schemeClr val="accent1"/>
          </a:effectRef>
          <a:fontRef idx="minor">
            <a:schemeClr val="tx1"/>
          </a:fontRef>
        </p:style>
      </p:cxnSp>
      <p:sp>
        <p:nvSpPr>
          <p:cNvPr id="251" name="TextBox 4">
            <a:extLst>
              <a:ext uri="{FF2B5EF4-FFF2-40B4-BE49-F238E27FC236}">
                <a16:creationId xmlns:a16="http://schemas.microsoft.com/office/drawing/2014/main" id="{8633D506-88A0-B249-813E-CD2D2C73F64C}"/>
              </a:ext>
            </a:extLst>
          </p:cNvPr>
          <p:cNvSpPr txBox="1"/>
          <p:nvPr/>
        </p:nvSpPr>
        <p:spPr>
          <a:xfrm>
            <a:off x="2291913" y="3905154"/>
            <a:ext cx="1272220" cy="400110"/>
          </a:xfrm>
          <a:prstGeom prst="rect">
            <a:avLst/>
          </a:prstGeom>
          <a:noFill/>
        </p:spPr>
        <p:txBody>
          <a:bodyPr wrap="square" rtlCol="0">
            <a:spAutoFit/>
          </a:bodyPr>
          <a:lstStyle/>
          <a:p>
            <a:pPr marL="0" marR="0" lvl="0" indent="0" algn="ctr" defTabSz="81274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Direct </a:t>
            </a:r>
          </a:p>
          <a:p>
            <a:pPr marL="0" marR="0" lvl="0" indent="0" algn="ctr" defTabSz="81274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Connect</a:t>
            </a:r>
          </a:p>
        </p:txBody>
      </p:sp>
      <p:sp>
        <p:nvSpPr>
          <p:cNvPr id="264" name="角丸四角形吹き出し 263">
            <a:extLst>
              <a:ext uri="{FF2B5EF4-FFF2-40B4-BE49-F238E27FC236}">
                <a16:creationId xmlns:a16="http://schemas.microsoft.com/office/drawing/2014/main" id="{FF0844D6-C370-4447-BEFD-D761434393BA}"/>
              </a:ext>
            </a:extLst>
          </p:cNvPr>
          <p:cNvSpPr/>
          <p:nvPr/>
        </p:nvSpPr>
        <p:spPr>
          <a:xfrm>
            <a:off x="4453445" y="1402816"/>
            <a:ext cx="3499486" cy="997200"/>
          </a:xfrm>
          <a:prstGeom prst="wedgeRoundRectCallout">
            <a:avLst>
              <a:gd name="adj1" fmla="val -35690"/>
              <a:gd name="adj2" fmla="val 137366"/>
              <a:gd name="adj3" fmla="val 16667"/>
            </a:avLst>
          </a:prstGeom>
          <a:solidFill>
            <a:srgbClr val="FF9900">
              <a:alpha val="74902"/>
            </a:srgbClr>
          </a:solidFill>
          <a:ln w="3175">
            <a:solidFill>
              <a:srgbClr val="FF8C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48000" tIns="48000" rIns="48000" bIns="48000" numCol="1" spcCol="0" rtlCol="0" fromWordArt="0" anchor="ctr" anchorCtr="0" forceAA="0" compatLnSpc="1">
            <a:prstTxWarp prst="textNoShape">
              <a:avLst/>
            </a:prstTxWarp>
            <a:noAutofit/>
          </a:bodyPr>
          <a:lstStyle/>
          <a:p>
            <a:pPr marL="0" marR="0" lvl="0" indent="0" algn="l" defTabSz="914363" rtl="0" eaLnBrk="1" fontAlgn="auto" latinLnBrk="0" hangingPunct="1">
              <a:lnSpc>
                <a:spcPct val="120000"/>
              </a:lnSpc>
              <a:spcBef>
                <a:spcPts val="0"/>
              </a:spcBef>
              <a:spcAft>
                <a:spcPts val="0"/>
              </a:spcAft>
              <a:buClrTx/>
              <a:buSzTx/>
              <a:buFontTx/>
              <a:buNone/>
              <a:tabLst/>
              <a:defRPr/>
            </a:pPr>
            <a:r>
              <a:rPr kumimoji="0" lang="ja-JP" altLang="en-US" sz="1400" b="1" i="0" u="none" strike="noStrike" kern="1200" cap="none" spc="0" normalizeH="0" baseline="0" noProof="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通信データ暗号化</a:t>
            </a:r>
            <a:r>
              <a:rPr kumimoji="0" lang="en-US" altLang="ja-JP" sz="14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 </a:t>
            </a:r>
            <a:r>
              <a:rPr kumimoji="0" lang="ja-JP" altLang="en-US" sz="1400" b="0" i="0" u="none" strike="noStrike" kern="1200" cap="none" spc="0" normalizeH="0" baseline="0" noProof="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方針</a:t>
            </a:r>
            <a:endParaRPr kumimoji="0" lang="en-US" altLang="ja-JP" sz="14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endParaRPr>
          </a:p>
          <a:p>
            <a:pPr marL="285750" marR="0" lvl="0" indent="-195263" algn="l" defTabSz="914363"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ja-JP" altLang="en-US" sz="1400" b="0" i="0" u="none" strike="noStrike" kern="1200" cap="none" spc="0" normalizeH="0" baseline="0" noProof="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暗号化対象</a:t>
            </a:r>
            <a:r>
              <a:rPr kumimoji="0" lang="en-US" altLang="ja-JP" sz="14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a:t>
            </a:r>
            <a:r>
              <a:rPr kumimoji="0" lang="ja-JP" altLang="en-US" sz="14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インターネット</a:t>
            </a:r>
            <a:r>
              <a:rPr kumimoji="0" lang="ja-JP" altLang="en-US" sz="1400" b="0" i="0" u="none" strike="noStrike" kern="1200" cap="none" spc="0" normalizeH="0" baseline="0" noProof="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通信等</a:t>
            </a:r>
            <a:r>
              <a:rPr kumimoji="0" lang="en-US" altLang="ja-JP" sz="14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a:t>
            </a:r>
          </a:p>
          <a:p>
            <a:pPr marL="285750" marR="0" lvl="0" indent="-195263" algn="l" defTabSz="914363"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en-US" altLang="ja-JP" sz="14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SSL/TLS</a:t>
            </a:r>
            <a:r>
              <a:rPr kumimoji="0" lang="ja-JP" altLang="en-US" sz="1400" b="0" i="0" u="none" strike="noStrike" kern="1200" cap="none" spc="0" normalizeH="0" baseline="0" noProof="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証明書管理</a:t>
            </a:r>
            <a:endParaRPr kumimoji="0" lang="en-US" altLang="ja-JP" sz="14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endParaRPr>
          </a:p>
        </p:txBody>
      </p:sp>
      <p:sp>
        <p:nvSpPr>
          <p:cNvPr id="4" name="テキスト ボックス 3"/>
          <p:cNvSpPr txBox="1"/>
          <p:nvPr/>
        </p:nvSpPr>
        <p:spPr>
          <a:xfrm>
            <a:off x="4996138" y="6267311"/>
            <a:ext cx="4465734" cy="261610"/>
          </a:xfrm>
          <a:prstGeom prst="rect">
            <a:avLst/>
          </a:prstGeom>
          <a:noFill/>
        </p:spPr>
        <p:txBody>
          <a:bodyPr wrap="square" rtlCol="0" anchor="ctr">
            <a:spAutoFit/>
          </a:bodyPr>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1" lang="en-US" altLang="ja-JP" sz="11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a:t>
            </a:r>
            <a:r>
              <a:rPr kumimoji="1" lang="ja-JP" altLang="en-US" sz="1100" b="0" i="0" u="none" strike="noStrike" kern="1200" cap="none" spc="0" normalizeH="0" baseline="0" noProof="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図</a:t>
            </a:r>
            <a:r>
              <a:rPr kumimoji="1" lang="ja-JP" altLang="en-US" sz="11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の簡略化のため、外接アカウントなど全体構成はここでは割愛</a:t>
            </a:r>
          </a:p>
        </p:txBody>
      </p:sp>
      <p:pic>
        <p:nvPicPr>
          <p:cNvPr id="3" name="Picture 2">
            <a:extLst>
              <a:ext uri="{FF2B5EF4-FFF2-40B4-BE49-F238E27FC236}">
                <a16:creationId xmlns:a16="http://schemas.microsoft.com/office/drawing/2014/main" id="{888DC484-4069-7A42-AF77-A55EC6B5C599}"/>
              </a:ext>
            </a:extLst>
          </p:cNvPr>
          <p:cNvPicPr>
            <a:picLocks noChangeAspect="1"/>
          </p:cNvPicPr>
          <p:nvPr/>
        </p:nvPicPr>
        <p:blipFill>
          <a:blip r:embed="rId5"/>
          <a:stretch>
            <a:fillRect/>
          </a:stretch>
        </p:blipFill>
        <p:spPr>
          <a:xfrm>
            <a:off x="4686298" y="3242766"/>
            <a:ext cx="309840" cy="295085"/>
          </a:xfrm>
          <a:prstGeom prst="rect">
            <a:avLst/>
          </a:prstGeom>
        </p:spPr>
      </p:pic>
      <p:pic>
        <p:nvPicPr>
          <p:cNvPr id="6" name="Picture 5">
            <a:extLst>
              <a:ext uri="{FF2B5EF4-FFF2-40B4-BE49-F238E27FC236}">
                <a16:creationId xmlns:a16="http://schemas.microsoft.com/office/drawing/2014/main" id="{A051CDDD-7ED5-6E4A-AC73-525B8981347D}"/>
              </a:ext>
            </a:extLst>
          </p:cNvPr>
          <p:cNvPicPr>
            <a:picLocks noChangeAspect="1"/>
          </p:cNvPicPr>
          <p:nvPr/>
        </p:nvPicPr>
        <p:blipFill>
          <a:blip r:embed="rId6"/>
          <a:stretch>
            <a:fillRect/>
          </a:stretch>
        </p:blipFill>
        <p:spPr>
          <a:xfrm>
            <a:off x="7679654" y="3349218"/>
            <a:ext cx="397933" cy="389467"/>
          </a:xfrm>
          <a:prstGeom prst="rect">
            <a:avLst/>
          </a:prstGeom>
        </p:spPr>
      </p:pic>
      <p:pic>
        <p:nvPicPr>
          <p:cNvPr id="8" name="Picture 7">
            <a:extLst>
              <a:ext uri="{FF2B5EF4-FFF2-40B4-BE49-F238E27FC236}">
                <a16:creationId xmlns:a16="http://schemas.microsoft.com/office/drawing/2014/main" id="{BCBCEC1C-71F1-AD4D-ADD2-2F47920ECE5E}"/>
              </a:ext>
            </a:extLst>
          </p:cNvPr>
          <p:cNvPicPr>
            <a:picLocks noChangeAspect="1"/>
          </p:cNvPicPr>
          <p:nvPr/>
        </p:nvPicPr>
        <p:blipFill>
          <a:blip r:embed="rId7"/>
          <a:stretch>
            <a:fillRect/>
          </a:stretch>
        </p:blipFill>
        <p:spPr>
          <a:xfrm>
            <a:off x="7646269" y="4593742"/>
            <a:ext cx="429224" cy="419685"/>
          </a:xfrm>
          <a:prstGeom prst="rect">
            <a:avLst/>
          </a:prstGeom>
        </p:spPr>
      </p:pic>
      <p:pic>
        <p:nvPicPr>
          <p:cNvPr id="10" name="Picture 9">
            <a:extLst>
              <a:ext uri="{FF2B5EF4-FFF2-40B4-BE49-F238E27FC236}">
                <a16:creationId xmlns:a16="http://schemas.microsoft.com/office/drawing/2014/main" id="{86AFAAB4-2FA8-E946-8F7F-A8FE443B2EA5}"/>
              </a:ext>
            </a:extLst>
          </p:cNvPr>
          <p:cNvPicPr>
            <a:picLocks noChangeAspect="1"/>
          </p:cNvPicPr>
          <p:nvPr/>
        </p:nvPicPr>
        <p:blipFill>
          <a:blip r:embed="rId8"/>
          <a:stretch>
            <a:fillRect/>
          </a:stretch>
        </p:blipFill>
        <p:spPr>
          <a:xfrm>
            <a:off x="7655943" y="5276604"/>
            <a:ext cx="413368" cy="413368"/>
          </a:xfrm>
          <a:prstGeom prst="rect">
            <a:avLst/>
          </a:prstGeom>
        </p:spPr>
      </p:pic>
      <p:pic>
        <p:nvPicPr>
          <p:cNvPr id="12" name="Picture 11">
            <a:extLst>
              <a:ext uri="{FF2B5EF4-FFF2-40B4-BE49-F238E27FC236}">
                <a16:creationId xmlns:a16="http://schemas.microsoft.com/office/drawing/2014/main" id="{2BEF7705-7E35-0842-A324-0B1D1103ACCF}"/>
              </a:ext>
            </a:extLst>
          </p:cNvPr>
          <p:cNvPicPr>
            <a:picLocks noChangeAspect="1"/>
          </p:cNvPicPr>
          <p:nvPr/>
        </p:nvPicPr>
        <p:blipFill>
          <a:blip r:embed="rId9"/>
          <a:stretch>
            <a:fillRect/>
          </a:stretch>
        </p:blipFill>
        <p:spPr>
          <a:xfrm>
            <a:off x="3406180" y="1891629"/>
            <a:ext cx="304800" cy="304800"/>
          </a:xfrm>
          <a:prstGeom prst="rect">
            <a:avLst/>
          </a:prstGeom>
        </p:spPr>
      </p:pic>
      <p:pic>
        <p:nvPicPr>
          <p:cNvPr id="14" name="Picture 13">
            <a:extLst>
              <a:ext uri="{FF2B5EF4-FFF2-40B4-BE49-F238E27FC236}">
                <a16:creationId xmlns:a16="http://schemas.microsoft.com/office/drawing/2014/main" id="{7AA00D69-8A37-0B40-83FF-478AACF52E3B}"/>
              </a:ext>
            </a:extLst>
          </p:cNvPr>
          <p:cNvPicPr>
            <a:picLocks noChangeAspect="1"/>
          </p:cNvPicPr>
          <p:nvPr/>
        </p:nvPicPr>
        <p:blipFill>
          <a:blip r:embed="rId10"/>
          <a:stretch>
            <a:fillRect/>
          </a:stretch>
        </p:blipFill>
        <p:spPr>
          <a:xfrm>
            <a:off x="3627986" y="2238095"/>
            <a:ext cx="285329" cy="277618"/>
          </a:xfrm>
          <a:prstGeom prst="rect">
            <a:avLst/>
          </a:prstGeom>
        </p:spPr>
      </p:pic>
      <p:pic>
        <p:nvPicPr>
          <p:cNvPr id="16" name="Picture 15">
            <a:extLst>
              <a:ext uri="{FF2B5EF4-FFF2-40B4-BE49-F238E27FC236}">
                <a16:creationId xmlns:a16="http://schemas.microsoft.com/office/drawing/2014/main" id="{9DC74D41-AE83-634B-B71D-A18D162E6277}"/>
              </a:ext>
            </a:extLst>
          </p:cNvPr>
          <p:cNvPicPr>
            <a:picLocks noChangeAspect="1"/>
          </p:cNvPicPr>
          <p:nvPr/>
        </p:nvPicPr>
        <p:blipFill>
          <a:blip r:embed="rId11"/>
          <a:stretch>
            <a:fillRect/>
          </a:stretch>
        </p:blipFill>
        <p:spPr>
          <a:xfrm>
            <a:off x="4082402" y="3827872"/>
            <a:ext cx="246251" cy="246251"/>
          </a:xfrm>
          <a:prstGeom prst="rect">
            <a:avLst/>
          </a:prstGeom>
        </p:spPr>
      </p:pic>
      <p:pic>
        <p:nvPicPr>
          <p:cNvPr id="101" name="Picture 100">
            <a:extLst>
              <a:ext uri="{FF2B5EF4-FFF2-40B4-BE49-F238E27FC236}">
                <a16:creationId xmlns:a16="http://schemas.microsoft.com/office/drawing/2014/main" id="{1D8D6C89-5C86-874F-9258-0FB8024D4823}"/>
              </a:ext>
            </a:extLst>
          </p:cNvPr>
          <p:cNvPicPr>
            <a:picLocks noChangeAspect="1"/>
          </p:cNvPicPr>
          <p:nvPr/>
        </p:nvPicPr>
        <p:blipFill>
          <a:blip r:embed="rId11"/>
          <a:stretch>
            <a:fillRect/>
          </a:stretch>
        </p:blipFill>
        <p:spPr>
          <a:xfrm>
            <a:off x="4867649" y="3845369"/>
            <a:ext cx="246251" cy="246251"/>
          </a:xfrm>
          <a:prstGeom prst="rect">
            <a:avLst/>
          </a:prstGeom>
        </p:spPr>
      </p:pic>
      <p:pic>
        <p:nvPicPr>
          <p:cNvPr id="102" name="Picture 101">
            <a:extLst>
              <a:ext uri="{FF2B5EF4-FFF2-40B4-BE49-F238E27FC236}">
                <a16:creationId xmlns:a16="http://schemas.microsoft.com/office/drawing/2014/main" id="{2ECD366D-E68A-7346-B411-BBA42792F7F6}"/>
              </a:ext>
            </a:extLst>
          </p:cNvPr>
          <p:cNvPicPr>
            <a:picLocks noChangeAspect="1"/>
          </p:cNvPicPr>
          <p:nvPr/>
        </p:nvPicPr>
        <p:blipFill>
          <a:blip r:embed="rId11"/>
          <a:stretch>
            <a:fillRect/>
          </a:stretch>
        </p:blipFill>
        <p:spPr>
          <a:xfrm>
            <a:off x="4069515" y="4786407"/>
            <a:ext cx="246251" cy="246251"/>
          </a:xfrm>
          <a:prstGeom prst="rect">
            <a:avLst/>
          </a:prstGeom>
        </p:spPr>
      </p:pic>
      <p:pic>
        <p:nvPicPr>
          <p:cNvPr id="103" name="Picture 102">
            <a:extLst>
              <a:ext uri="{FF2B5EF4-FFF2-40B4-BE49-F238E27FC236}">
                <a16:creationId xmlns:a16="http://schemas.microsoft.com/office/drawing/2014/main" id="{91042D33-ECCA-8C44-B2D3-56A715011E2C}"/>
              </a:ext>
            </a:extLst>
          </p:cNvPr>
          <p:cNvPicPr>
            <a:picLocks noChangeAspect="1"/>
          </p:cNvPicPr>
          <p:nvPr/>
        </p:nvPicPr>
        <p:blipFill>
          <a:blip r:embed="rId11"/>
          <a:stretch>
            <a:fillRect/>
          </a:stretch>
        </p:blipFill>
        <p:spPr>
          <a:xfrm>
            <a:off x="4868939" y="4791751"/>
            <a:ext cx="246251" cy="246251"/>
          </a:xfrm>
          <a:prstGeom prst="rect">
            <a:avLst/>
          </a:prstGeom>
        </p:spPr>
      </p:pic>
      <p:pic>
        <p:nvPicPr>
          <p:cNvPr id="104" name="Picture 103">
            <a:extLst>
              <a:ext uri="{FF2B5EF4-FFF2-40B4-BE49-F238E27FC236}">
                <a16:creationId xmlns:a16="http://schemas.microsoft.com/office/drawing/2014/main" id="{4EB78B32-CBBD-5643-9AFF-357721DBD33B}"/>
              </a:ext>
            </a:extLst>
          </p:cNvPr>
          <p:cNvPicPr>
            <a:picLocks noChangeAspect="1"/>
          </p:cNvPicPr>
          <p:nvPr/>
        </p:nvPicPr>
        <p:blipFill>
          <a:blip r:embed="rId11"/>
          <a:stretch>
            <a:fillRect/>
          </a:stretch>
        </p:blipFill>
        <p:spPr>
          <a:xfrm>
            <a:off x="5739392" y="4766525"/>
            <a:ext cx="246251" cy="246251"/>
          </a:xfrm>
          <a:prstGeom prst="rect">
            <a:avLst/>
          </a:prstGeom>
        </p:spPr>
      </p:pic>
      <p:pic>
        <p:nvPicPr>
          <p:cNvPr id="105" name="Picture 104">
            <a:extLst>
              <a:ext uri="{FF2B5EF4-FFF2-40B4-BE49-F238E27FC236}">
                <a16:creationId xmlns:a16="http://schemas.microsoft.com/office/drawing/2014/main" id="{1BD9F12D-2FEB-904A-83B2-687D2243BEF3}"/>
              </a:ext>
            </a:extLst>
          </p:cNvPr>
          <p:cNvPicPr>
            <a:picLocks noChangeAspect="1"/>
          </p:cNvPicPr>
          <p:nvPr/>
        </p:nvPicPr>
        <p:blipFill>
          <a:blip r:embed="rId11"/>
          <a:stretch>
            <a:fillRect/>
          </a:stretch>
        </p:blipFill>
        <p:spPr>
          <a:xfrm>
            <a:off x="6526235" y="4792879"/>
            <a:ext cx="246251" cy="246251"/>
          </a:xfrm>
          <a:prstGeom prst="rect">
            <a:avLst/>
          </a:prstGeom>
        </p:spPr>
      </p:pic>
      <p:pic>
        <p:nvPicPr>
          <p:cNvPr id="106" name="Picture 105">
            <a:extLst>
              <a:ext uri="{FF2B5EF4-FFF2-40B4-BE49-F238E27FC236}">
                <a16:creationId xmlns:a16="http://schemas.microsoft.com/office/drawing/2014/main" id="{9D4261CA-913B-0A4B-AF9B-21923320C9DC}"/>
              </a:ext>
            </a:extLst>
          </p:cNvPr>
          <p:cNvPicPr>
            <a:picLocks noChangeAspect="1"/>
          </p:cNvPicPr>
          <p:nvPr/>
        </p:nvPicPr>
        <p:blipFill>
          <a:blip r:embed="rId11"/>
          <a:stretch>
            <a:fillRect/>
          </a:stretch>
        </p:blipFill>
        <p:spPr>
          <a:xfrm>
            <a:off x="5706895" y="3839370"/>
            <a:ext cx="246251" cy="246251"/>
          </a:xfrm>
          <a:prstGeom prst="rect">
            <a:avLst/>
          </a:prstGeom>
        </p:spPr>
      </p:pic>
      <p:pic>
        <p:nvPicPr>
          <p:cNvPr id="107" name="Picture 106">
            <a:extLst>
              <a:ext uri="{FF2B5EF4-FFF2-40B4-BE49-F238E27FC236}">
                <a16:creationId xmlns:a16="http://schemas.microsoft.com/office/drawing/2014/main" id="{F47DFD72-D988-2940-A88E-897EBFD63E46}"/>
              </a:ext>
            </a:extLst>
          </p:cNvPr>
          <p:cNvPicPr>
            <a:picLocks noChangeAspect="1"/>
          </p:cNvPicPr>
          <p:nvPr/>
        </p:nvPicPr>
        <p:blipFill>
          <a:blip r:embed="rId11"/>
          <a:stretch>
            <a:fillRect/>
          </a:stretch>
        </p:blipFill>
        <p:spPr>
          <a:xfrm>
            <a:off x="6515118" y="3845825"/>
            <a:ext cx="246251" cy="246251"/>
          </a:xfrm>
          <a:prstGeom prst="rect">
            <a:avLst/>
          </a:prstGeom>
        </p:spPr>
      </p:pic>
      <p:pic>
        <p:nvPicPr>
          <p:cNvPr id="18" name="Picture 17">
            <a:extLst>
              <a:ext uri="{FF2B5EF4-FFF2-40B4-BE49-F238E27FC236}">
                <a16:creationId xmlns:a16="http://schemas.microsoft.com/office/drawing/2014/main" id="{965349DC-35F9-D843-9014-53E44172BF92}"/>
              </a:ext>
            </a:extLst>
          </p:cNvPr>
          <p:cNvPicPr>
            <a:picLocks noChangeAspect="1"/>
          </p:cNvPicPr>
          <p:nvPr/>
        </p:nvPicPr>
        <p:blipFill>
          <a:blip r:embed="rId12"/>
          <a:stretch>
            <a:fillRect/>
          </a:stretch>
        </p:blipFill>
        <p:spPr>
          <a:xfrm>
            <a:off x="4313226" y="4152181"/>
            <a:ext cx="310398" cy="310398"/>
          </a:xfrm>
          <a:prstGeom prst="rect">
            <a:avLst/>
          </a:prstGeom>
        </p:spPr>
      </p:pic>
      <p:pic>
        <p:nvPicPr>
          <p:cNvPr id="110" name="Picture 109">
            <a:extLst>
              <a:ext uri="{FF2B5EF4-FFF2-40B4-BE49-F238E27FC236}">
                <a16:creationId xmlns:a16="http://schemas.microsoft.com/office/drawing/2014/main" id="{BFB618C2-A551-DA43-B34B-D2030B463FE9}"/>
              </a:ext>
            </a:extLst>
          </p:cNvPr>
          <p:cNvPicPr>
            <a:picLocks noChangeAspect="1"/>
          </p:cNvPicPr>
          <p:nvPr/>
        </p:nvPicPr>
        <p:blipFill>
          <a:blip r:embed="rId12"/>
          <a:stretch>
            <a:fillRect/>
          </a:stretch>
        </p:blipFill>
        <p:spPr>
          <a:xfrm>
            <a:off x="5102179" y="4158563"/>
            <a:ext cx="310398" cy="310398"/>
          </a:xfrm>
          <a:prstGeom prst="rect">
            <a:avLst/>
          </a:prstGeom>
        </p:spPr>
      </p:pic>
      <p:pic>
        <p:nvPicPr>
          <p:cNvPr id="111" name="Picture 110">
            <a:extLst>
              <a:ext uri="{FF2B5EF4-FFF2-40B4-BE49-F238E27FC236}">
                <a16:creationId xmlns:a16="http://schemas.microsoft.com/office/drawing/2014/main" id="{E34E526E-F236-BB44-B42B-2E576BD3D414}"/>
              </a:ext>
            </a:extLst>
          </p:cNvPr>
          <p:cNvPicPr>
            <a:picLocks noChangeAspect="1"/>
          </p:cNvPicPr>
          <p:nvPr/>
        </p:nvPicPr>
        <p:blipFill>
          <a:blip r:embed="rId12"/>
          <a:stretch>
            <a:fillRect/>
          </a:stretch>
        </p:blipFill>
        <p:spPr>
          <a:xfrm>
            <a:off x="5973009" y="4164019"/>
            <a:ext cx="310398" cy="310398"/>
          </a:xfrm>
          <a:prstGeom prst="rect">
            <a:avLst/>
          </a:prstGeom>
        </p:spPr>
      </p:pic>
      <p:pic>
        <p:nvPicPr>
          <p:cNvPr id="112" name="Picture 111">
            <a:extLst>
              <a:ext uri="{FF2B5EF4-FFF2-40B4-BE49-F238E27FC236}">
                <a16:creationId xmlns:a16="http://schemas.microsoft.com/office/drawing/2014/main" id="{C6F1501E-C45E-854E-ADDA-5A43B97CF080}"/>
              </a:ext>
            </a:extLst>
          </p:cNvPr>
          <p:cNvPicPr>
            <a:picLocks noChangeAspect="1"/>
          </p:cNvPicPr>
          <p:nvPr/>
        </p:nvPicPr>
        <p:blipFill>
          <a:blip r:embed="rId12"/>
          <a:stretch>
            <a:fillRect/>
          </a:stretch>
        </p:blipFill>
        <p:spPr>
          <a:xfrm>
            <a:off x="6749606" y="4168674"/>
            <a:ext cx="310398" cy="310398"/>
          </a:xfrm>
          <a:prstGeom prst="rect">
            <a:avLst/>
          </a:prstGeom>
        </p:spPr>
      </p:pic>
      <p:pic>
        <p:nvPicPr>
          <p:cNvPr id="113" name="Picture 112">
            <a:extLst>
              <a:ext uri="{FF2B5EF4-FFF2-40B4-BE49-F238E27FC236}">
                <a16:creationId xmlns:a16="http://schemas.microsoft.com/office/drawing/2014/main" id="{14C8F11B-EA09-5C4C-B920-97EB99FDFCEF}"/>
              </a:ext>
            </a:extLst>
          </p:cNvPr>
          <p:cNvPicPr>
            <a:picLocks noChangeAspect="1"/>
          </p:cNvPicPr>
          <p:nvPr/>
        </p:nvPicPr>
        <p:blipFill>
          <a:blip r:embed="rId12"/>
          <a:stretch>
            <a:fillRect/>
          </a:stretch>
        </p:blipFill>
        <p:spPr>
          <a:xfrm>
            <a:off x="4262969" y="5078014"/>
            <a:ext cx="310398" cy="310398"/>
          </a:xfrm>
          <a:prstGeom prst="rect">
            <a:avLst/>
          </a:prstGeom>
        </p:spPr>
      </p:pic>
      <p:pic>
        <p:nvPicPr>
          <p:cNvPr id="114" name="Picture 113">
            <a:extLst>
              <a:ext uri="{FF2B5EF4-FFF2-40B4-BE49-F238E27FC236}">
                <a16:creationId xmlns:a16="http://schemas.microsoft.com/office/drawing/2014/main" id="{FD673E36-82A5-5C4B-B932-0A03089F1058}"/>
              </a:ext>
            </a:extLst>
          </p:cNvPr>
          <p:cNvPicPr>
            <a:picLocks noChangeAspect="1"/>
          </p:cNvPicPr>
          <p:nvPr/>
        </p:nvPicPr>
        <p:blipFill>
          <a:blip r:embed="rId12"/>
          <a:stretch>
            <a:fillRect/>
          </a:stretch>
        </p:blipFill>
        <p:spPr>
          <a:xfrm>
            <a:off x="5068256" y="5073290"/>
            <a:ext cx="310398" cy="310398"/>
          </a:xfrm>
          <a:prstGeom prst="rect">
            <a:avLst/>
          </a:prstGeom>
        </p:spPr>
      </p:pic>
      <p:pic>
        <p:nvPicPr>
          <p:cNvPr id="115" name="Picture 114">
            <a:extLst>
              <a:ext uri="{FF2B5EF4-FFF2-40B4-BE49-F238E27FC236}">
                <a16:creationId xmlns:a16="http://schemas.microsoft.com/office/drawing/2014/main" id="{563C71D5-D325-474F-A421-6B7D070F79E8}"/>
              </a:ext>
            </a:extLst>
          </p:cNvPr>
          <p:cNvPicPr>
            <a:picLocks noChangeAspect="1"/>
          </p:cNvPicPr>
          <p:nvPr/>
        </p:nvPicPr>
        <p:blipFill>
          <a:blip r:embed="rId12"/>
          <a:stretch>
            <a:fillRect/>
          </a:stretch>
        </p:blipFill>
        <p:spPr>
          <a:xfrm>
            <a:off x="5967988" y="5078448"/>
            <a:ext cx="310398" cy="310398"/>
          </a:xfrm>
          <a:prstGeom prst="rect">
            <a:avLst/>
          </a:prstGeom>
        </p:spPr>
      </p:pic>
      <p:pic>
        <p:nvPicPr>
          <p:cNvPr id="116" name="Picture 115">
            <a:extLst>
              <a:ext uri="{FF2B5EF4-FFF2-40B4-BE49-F238E27FC236}">
                <a16:creationId xmlns:a16="http://schemas.microsoft.com/office/drawing/2014/main" id="{1318BA9E-F264-934D-BF5B-5B469841B091}"/>
              </a:ext>
            </a:extLst>
          </p:cNvPr>
          <p:cNvPicPr>
            <a:picLocks noChangeAspect="1"/>
          </p:cNvPicPr>
          <p:nvPr/>
        </p:nvPicPr>
        <p:blipFill>
          <a:blip r:embed="rId12"/>
          <a:stretch>
            <a:fillRect/>
          </a:stretch>
        </p:blipFill>
        <p:spPr>
          <a:xfrm>
            <a:off x="6702928" y="5073289"/>
            <a:ext cx="310398" cy="310398"/>
          </a:xfrm>
          <a:prstGeom prst="rect">
            <a:avLst/>
          </a:prstGeom>
        </p:spPr>
      </p:pic>
      <p:pic>
        <p:nvPicPr>
          <p:cNvPr id="20" name="Picture 19">
            <a:extLst>
              <a:ext uri="{FF2B5EF4-FFF2-40B4-BE49-F238E27FC236}">
                <a16:creationId xmlns:a16="http://schemas.microsoft.com/office/drawing/2014/main" id="{F40AE824-8884-224F-B5CE-F57A491C2B7D}"/>
              </a:ext>
            </a:extLst>
          </p:cNvPr>
          <p:cNvPicPr>
            <a:picLocks noChangeAspect="1"/>
          </p:cNvPicPr>
          <p:nvPr/>
        </p:nvPicPr>
        <p:blipFill>
          <a:blip r:embed="rId13"/>
          <a:stretch>
            <a:fillRect/>
          </a:stretch>
        </p:blipFill>
        <p:spPr>
          <a:xfrm>
            <a:off x="3816939" y="2556811"/>
            <a:ext cx="323398" cy="298522"/>
          </a:xfrm>
          <a:prstGeom prst="rect">
            <a:avLst/>
          </a:prstGeom>
        </p:spPr>
      </p:pic>
      <p:pic>
        <p:nvPicPr>
          <p:cNvPr id="22" name="Picture 21">
            <a:extLst>
              <a:ext uri="{FF2B5EF4-FFF2-40B4-BE49-F238E27FC236}">
                <a16:creationId xmlns:a16="http://schemas.microsoft.com/office/drawing/2014/main" id="{3A609418-E293-0349-9E47-42DBF3FFA9C9}"/>
              </a:ext>
            </a:extLst>
          </p:cNvPr>
          <p:cNvPicPr>
            <a:picLocks noChangeAspect="1"/>
          </p:cNvPicPr>
          <p:nvPr/>
        </p:nvPicPr>
        <p:blipFill>
          <a:blip r:embed="rId14"/>
          <a:stretch>
            <a:fillRect/>
          </a:stretch>
        </p:blipFill>
        <p:spPr>
          <a:xfrm>
            <a:off x="8657593" y="3400898"/>
            <a:ext cx="399192" cy="382558"/>
          </a:xfrm>
          <a:prstGeom prst="rect">
            <a:avLst/>
          </a:prstGeom>
        </p:spPr>
      </p:pic>
      <p:pic>
        <p:nvPicPr>
          <p:cNvPr id="26" name="Picture 25">
            <a:extLst>
              <a:ext uri="{FF2B5EF4-FFF2-40B4-BE49-F238E27FC236}">
                <a16:creationId xmlns:a16="http://schemas.microsoft.com/office/drawing/2014/main" id="{EBCCD730-8081-5F4B-A180-D708A41D73FB}"/>
              </a:ext>
            </a:extLst>
          </p:cNvPr>
          <p:cNvPicPr>
            <a:picLocks noChangeAspect="1"/>
          </p:cNvPicPr>
          <p:nvPr/>
        </p:nvPicPr>
        <p:blipFill>
          <a:blip r:embed="rId15"/>
          <a:stretch>
            <a:fillRect/>
          </a:stretch>
        </p:blipFill>
        <p:spPr>
          <a:xfrm>
            <a:off x="2736556" y="3503319"/>
            <a:ext cx="398291" cy="408772"/>
          </a:xfrm>
          <a:prstGeom prst="rect">
            <a:avLst/>
          </a:prstGeom>
        </p:spPr>
      </p:pic>
      <p:pic>
        <p:nvPicPr>
          <p:cNvPr id="28" name="Picture 27">
            <a:extLst>
              <a:ext uri="{FF2B5EF4-FFF2-40B4-BE49-F238E27FC236}">
                <a16:creationId xmlns:a16="http://schemas.microsoft.com/office/drawing/2014/main" id="{D7E39698-4ACB-4441-B0E3-95F040B8BE6E}"/>
              </a:ext>
            </a:extLst>
          </p:cNvPr>
          <p:cNvPicPr>
            <a:picLocks noChangeAspect="1"/>
          </p:cNvPicPr>
          <p:nvPr/>
        </p:nvPicPr>
        <p:blipFill>
          <a:blip r:embed="rId16"/>
          <a:stretch>
            <a:fillRect/>
          </a:stretch>
        </p:blipFill>
        <p:spPr>
          <a:xfrm>
            <a:off x="1630458" y="3490285"/>
            <a:ext cx="428296" cy="659576"/>
          </a:xfrm>
          <a:prstGeom prst="rect">
            <a:avLst/>
          </a:prstGeom>
        </p:spPr>
      </p:pic>
      <p:pic>
        <p:nvPicPr>
          <p:cNvPr id="30" name="Picture 29">
            <a:extLst>
              <a:ext uri="{FF2B5EF4-FFF2-40B4-BE49-F238E27FC236}">
                <a16:creationId xmlns:a16="http://schemas.microsoft.com/office/drawing/2014/main" id="{CC5789F2-F61E-6745-9BF9-6A6F07E52E06}"/>
              </a:ext>
            </a:extLst>
          </p:cNvPr>
          <p:cNvPicPr>
            <a:picLocks noChangeAspect="1"/>
          </p:cNvPicPr>
          <p:nvPr/>
        </p:nvPicPr>
        <p:blipFill>
          <a:blip r:embed="rId17"/>
          <a:stretch>
            <a:fillRect/>
          </a:stretch>
        </p:blipFill>
        <p:spPr>
          <a:xfrm>
            <a:off x="1292694" y="2936842"/>
            <a:ext cx="278492" cy="285822"/>
          </a:xfrm>
          <a:prstGeom prst="rect">
            <a:avLst/>
          </a:prstGeom>
        </p:spPr>
      </p:pic>
      <p:pic>
        <p:nvPicPr>
          <p:cNvPr id="87" name="Graphic 7">
            <a:extLst>
              <a:ext uri="{FF2B5EF4-FFF2-40B4-BE49-F238E27FC236}">
                <a16:creationId xmlns:a16="http://schemas.microsoft.com/office/drawing/2014/main" id="{894B429E-1E20-924D-80A0-96947CA6D90A}"/>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8673946" y="2556160"/>
            <a:ext cx="380683" cy="3806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 name="角丸四角形吹き出し 265">
            <a:extLst>
              <a:ext uri="{FF2B5EF4-FFF2-40B4-BE49-F238E27FC236}">
                <a16:creationId xmlns:a16="http://schemas.microsoft.com/office/drawing/2014/main" id="{FF0844D6-C370-4447-BEFD-D761434393BA}"/>
              </a:ext>
            </a:extLst>
          </p:cNvPr>
          <p:cNvSpPr/>
          <p:nvPr/>
        </p:nvSpPr>
        <p:spPr>
          <a:xfrm>
            <a:off x="8834713" y="4318897"/>
            <a:ext cx="2341287" cy="1401738"/>
          </a:xfrm>
          <a:prstGeom prst="wedgeRoundRectCallout">
            <a:avLst>
              <a:gd name="adj1" fmla="val -85100"/>
              <a:gd name="adj2" fmla="val -16474"/>
              <a:gd name="adj3" fmla="val 16667"/>
            </a:avLst>
          </a:prstGeom>
          <a:solidFill>
            <a:srgbClr val="FF9900">
              <a:alpha val="74902"/>
            </a:srgbClr>
          </a:solidFill>
          <a:ln w="3175">
            <a:solidFill>
              <a:srgbClr val="FF8C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48000" tIns="48000" rIns="48000" bIns="48000" numCol="1" spcCol="0" rtlCol="0" fromWordArt="0" anchor="ctr" anchorCtr="0" forceAA="0" compatLnSpc="1">
            <a:prstTxWarp prst="textNoShape">
              <a:avLst/>
            </a:prstTxWarp>
            <a:noAutofit/>
          </a:bodyPr>
          <a:lstStyle/>
          <a:p>
            <a:pPr marL="0" marR="0" lvl="0" indent="0" algn="l" defTabSz="914363" rtl="0" eaLnBrk="1" fontAlgn="auto" latinLnBrk="0" hangingPunct="1">
              <a:lnSpc>
                <a:spcPct val="120000"/>
              </a:lnSpc>
              <a:spcBef>
                <a:spcPts val="0"/>
              </a:spcBef>
              <a:spcAft>
                <a:spcPts val="0"/>
              </a:spcAft>
              <a:buClrTx/>
              <a:buSzTx/>
              <a:buFontTx/>
              <a:buNone/>
              <a:tabLst/>
              <a:defRPr/>
            </a:pPr>
            <a:r>
              <a:rPr kumimoji="0" lang="en-US" altLang="ja-JP" sz="1400" b="1"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S3</a:t>
            </a:r>
            <a:r>
              <a:rPr kumimoji="0" lang="ja-JP" altLang="en-US" sz="1400" b="1" i="0" u="none" strike="noStrike" kern="1200" cap="none" spc="0" normalizeH="0" baseline="0" noProof="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へ</a:t>
            </a:r>
            <a:r>
              <a:rPr kumimoji="0" lang="ja-JP" altLang="en-US" sz="1400" b="1"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の</a:t>
            </a:r>
            <a:r>
              <a:rPr kumimoji="0" lang="ja-JP" altLang="en-US" sz="1400" b="1" i="0" u="none" strike="noStrike" kern="1200" cap="none" spc="0" normalizeH="0" baseline="0" noProof="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アクセス制御</a:t>
            </a:r>
            <a:r>
              <a:rPr kumimoji="0" lang="en-US" altLang="ja-JP" sz="14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 </a:t>
            </a:r>
            <a:r>
              <a:rPr kumimoji="0" lang="ja-JP" altLang="en-US" sz="1400" b="0" i="0" u="none" strike="noStrike" kern="1200" cap="none" spc="0" normalizeH="0" baseline="0" noProof="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方針</a:t>
            </a:r>
            <a:endParaRPr kumimoji="0" lang="en-US" altLang="ja-JP" sz="14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endParaRPr>
          </a:p>
          <a:p>
            <a:pPr marL="285750" marR="0" lvl="0" indent="-195263" algn="l" defTabSz="914363"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en-US" altLang="ja-JP" sz="14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IAM</a:t>
            </a:r>
            <a:r>
              <a:rPr kumimoji="0" lang="ja-JP" altLang="en-US" sz="1400" b="0" i="0" u="none" strike="noStrike" kern="1200" cap="none" spc="0" normalizeH="0" baseline="0" noProof="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ポリシー</a:t>
            </a:r>
            <a:endParaRPr kumimoji="0" lang="en-US" altLang="ja-JP" sz="14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endParaRPr>
          </a:p>
          <a:p>
            <a:pPr marL="285750" marR="0" lvl="0" indent="-195263" algn="l" defTabSz="914363"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ja-JP" altLang="en-US" sz="1400" b="0" i="0" u="none" strike="noStrike" kern="1200" cap="none" spc="0" normalizeH="0" baseline="0" noProof="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バケットポリシー</a:t>
            </a:r>
            <a:endParaRPr kumimoji="0" lang="en-US" altLang="ja-JP" sz="14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endParaRPr>
          </a:p>
          <a:p>
            <a:pPr marL="285750" marR="0" lvl="0" indent="-195263" algn="l" defTabSz="914363"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en-US" altLang="ja-JP" sz="14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VPC</a:t>
            </a:r>
            <a:r>
              <a:rPr kumimoji="0" lang="ja-JP" altLang="en-US" sz="1400" b="0" i="0" u="none" strike="noStrike" kern="1200" cap="none" spc="0" normalizeH="0" baseline="0" noProof="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エンドポリシー</a:t>
            </a:r>
            <a:endParaRPr kumimoji="0" lang="en-US" altLang="ja-JP" sz="14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endParaRPr>
          </a:p>
        </p:txBody>
      </p:sp>
      <p:sp>
        <p:nvSpPr>
          <p:cNvPr id="265" name="角丸四角形吹き出し 264">
            <a:extLst>
              <a:ext uri="{FF2B5EF4-FFF2-40B4-BE49-F238E27FC236}">
                <a16:creationId xmlns:a16="http://schemas.microsoft.com/office/drawing/2014/main" id="{FF0844D6-C370-4447-BEFD-D761434393BA}"/>
              </a:ext>
            </a:extLst>
          </p:cNvPr>
          <p:cNvSpPr/>
          <p:nvPr/>
        </p:nvSpPr>
        <p:spPr>
          <a:xfrm>
            <a:off x="8420706" y="1402816"/>
            <a:ext cx="3414803" cy="1343124"/>
          </a:xfrm>
          <a:prstGeom prst="wedgeRoundRectCallout">
            <a:avLst>
              <a:gd name="adj1" fmla="val -61554"/>
              <a:gd name="adj2" fmla="val 98603"/>
              <a:gd name="adj3" fmla="val 16667"/>
            </a:avLst>
          </a:prstGeom>
          <a:solidFill>
            <a:srgbClr val="FF9900">
              <a:alpha val="74902"/>
            </a:srgbClr>
          </a:solidFill>
          <a:ln w="3175">
            <a:solidFill>
              <a:srgbClr val="FF8C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48000" tIns="48000" rIns="48000" bIns="48000" numCol="1" spcCol="0" rtlCol="0" fromWordArt="0" anchor="ctr" anchorCtr="0" forceAA="0" compatLnSpc="1">
            <a:prstTxWarp prst="textNoShape">
              <a:avLst/>
            </a:prstTxWarp>
            <a:noAutofit/>
          </a:bodyPr>
          <a:lstStyle/>
          <a:p>
            <a:pPr marL="0" marR="0" lvl="0" indent="0" algn="l" defTabSz="914363" rtl="0" eaLnBrk="1" fontAlgn="auto" latinLnBrk="0" hangingPunct="1">
              <a:lnSpc>
                <a:spcPct val="120000"/>
              </a:lnSpc>
              <a:spcBef>
                <a:spcPts val="0"/>
              </a:spcBef>
              <a:spcAft>
                <a:spcPts val="0"/>
              </a:spcAft>
              <a:buClrTx/>
              <a:buSzTx/>
              <a:buFontTx/>
              <a:buNone/>
              <a:tabLst/>
              <a:defRPr/>
            </a:pPr>
            <a:r>
              <a:rPr kumimoji="0" lang="ja-JP" altLang="en-US" sz="1400" b="1" i="0" u="none" strike="noStrike" kern="1200" cap="none" spc="0" normalizeH="0" baseline="0" noProof="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暗号</a:t>
            </a:r>
            <a:r>
              <a:rPr kumimoji="0" lang="ja-JP" altLang="en-US" sz="1400" b="1"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鍵</a:t>
            </a:r>
            <a:r>
              <a:rPr kumimoji="0" lang="ja-JP" altLang="en-US" sz="1400" b="1" i="0" u="none" strike="noStrike" kern="1200" cap="none" spc="0" normalizeH="0" baseline="0" noProof="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の管理</a:t>
            </a:r>
            <a:r>
              <a:rPr kumimoji="0" lang="ja-JP" altLang="en-US" sz="1400" b="0" i="0" u="none" strike="noStrike" kern="1200" cap="none" spc="0" normalizeH="0" baseline="0" noProof="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 方針</a:t>
            </a:r>
            <a:endParaRPr kumimoji="0" lang="en-US" altLang="ja-JP" sz="14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endParaRPr>
          </a:p>
          <a:p>
            <a:pPr marL="285750" marR="0" lvl="0" indent="-195263" algn="l" defTabSz="914363"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en-US" altLang="ja-JP" sz="14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AWS KMS</a:t>
            </a:r>
            <a:r>
              <a:rPr kumimoji="0" lang="ja-JP" altLang="en-US" sz="1400" b="0" i="0" u="none" strike="noStrike" kern="1200" cap="none" spc="0" normalizeH="0" baseline="0" noProof="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利用</a:t>
            </a:r>
            <a:endParaRPr kumimoji="0" lang="en-US" altLang="ja-JP" sz="14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endParaRPr>
          </a:p>
          <a:p>
            <a:pPr marL="285750" marR="0" lvl="0" indent="-195263" algn="l" defTabSz="914363"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ja-JP" altLang="en-US" sz="1400" b="0" i="0" u="none" strike="noStrike" kern="1200" cap="none" spc="0" normalizeH="0" baseline="0" noProof="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暗号</a:t>
            </a:r>
            <a:r>
              <a:rPr kumimoji="0" lang="ja-JP" altLang="en-US" sz="14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鍵の</a:t>
            </a:r>
            <a:r>
              <a:rPr kumimoji="0" lang="ja-JP" altLang="en-US" sz="1400" b="0" i="0" u="none" strike="noStrike" kern="1200" cap="none" spc="0" normalizeH="0" baseline="0" noProof="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作成単位</a:t>
            </a:r>
            <a:r>
              <a:rPr kumimoji="0" lang="en-US" altLang="ja-JP" sz="14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a:t>
            </a:r>
            <a:r>
              <a:rPr kumimoji="0" lang="ja-JP" altLang="en-US" sz="1400" b="0" i="0" u="none" strike="noStrike" kern="1200" cap="none" spc="0" normalizeH="0" baseline="0" noProof="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システム単位等</a:t>
            </a:r>
            <a:r>
              <a:rPr kumimoji="0" lang="en-US" altLang="ja-JP" sz="14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a:t>
            </a:r>
          </a:p>
          <a:p>
            <a:pPr marL="285750" marR="0" lvl="0" indent="-195263" algn="l" defTabSz="914363"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ja-JP" altLang="en-US" sz="1400" b="0" i="0" u="none" strike="noStrike" kern="1200" cap="none" spc="0" normalizeH="0" baseline="0" noProof="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キーポリシー</a:t>
            </a:r>
            <a:r>
              <a:rPr kumimoji="0" lang="ja-JP" altLang="en-US" sz="14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による</a:t>
            </a:r>
            <a:r>
              <a:rPr kumimoji="0" lang="ja-JP" altLang="en-US" sz="1400" b="0" i="0" u="none" strike="noStrike" kern="1200" cap="none" spc="0" normalizeH="0" baseline="0" noProof="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アクセス制御</a:t>
            </a:r>
            <a:endParaRPr kumimoji="0" lang="en-US" altLang="ja-JP" sz="14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endParaRPr>
          </a:p>
        </p:txBody>
      </p:sp>
      <p:sp>
        <p:nvSpPr>
          <p:cNvPr id="2" name="タイトル 1">
            <a:extLst>
              <a:ext uri="{FF2B5EF4-FFF2-40B4-BE49-F238E27FC236}">
                <a16:creationId xmlns:a16="http://schemas.microsoft.com/office/drawing/2014/main" id="{C3082F89-4539-EB4B-8C39-FD619DFD2D7F}"/>
              </a:ext>
            </a:extLst>
          </p:cNvPr>
          <p:cNvSpPr>
            <a:spLocks noGrp="1"/>
          </p:cNvSpPr>
          <p:nvPr>
            <p:ph type="title"/>
          </p:nvPr>
        </p:nvSpPr>
        <p:spPr/>
        <p:txBody>
          <a:bodyPr vert="horz" lIns="91440" tIns="45720" rIns="91440" bIns="45720" rtlCol="0" anchor="t">
            <a:noAutofit/>
          </a:bodyPr>
          <a:lstStyle/>
          <a:p>
            <a:r>
              <a:rPr lang="ja-JP" altLang="en-US" sz="2800" b="0"/>
              <a:t>参考：データ保護</a:t>
            </a:r>
            <a:r>
              <a:rPr lang="en-US" altLang="ja-JP" sz="2800" b="0" dirty="0"/>
              <a:t>: </a:t>
            </a:r>
            <a:r>
              <a:rPr lang="ja-JP" altLang="en-US" sz="2800" b="0"/>
              <a:t>整理イメージ </a:t>
            </a:r>
            <a:r>
              <a:rPr lang="en-US" altLang="ja-JP" sz="2800" b="0" dirty="0"/>
              <a:t>2 of 2</a:t>
            </a:r>
            <a:endParaRPr lang="ja-JP" altLang="en-US" sz="2800" b="0"/>
          </a:p>
        </p:txBody>
      </p:sp>
      <p:pic>
        <p:nvPicPr>
          <p:cNvPr id="86" name="Graphic 20">
            <a:extLst>
              <a:ext uri="{FF2B5EF4-FFF2-40B4-BE49-F238E27FC236}">
                <a16:creationId xmlns:a16="http://schemas.microsoft.com/office/drawing/2014/main" id="{152CBD64-AE65-2A4B-83C1-55090E33C63D}"/>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7679427" y="2723970"/>
            <a:ext cx="398387" cy="398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8" name="TextBox 237">
            <a:extLst>
              <a:ext uri="{FF2B5EF4-FFF2-40B4-BE49-F238E27FC236}">
                <a16:creationId xmlns:a16="http://schemas.microsoft.com/office/drawing/2014/main" id="{CFCCF9A5-3E6D-8648-A7C9-73E9EEDE708D}"/>
              </a:ext>
            </a:extLst>
          </p:cNvPr>
          <p:cNvSpPr txBox="1"/>
          <p:nvPr/>
        </p:nvSpPr>
        <p:spPr>
          <a:xfrm>
            <a:off x="7444276" y="3155537"/>
            <a:ext cx="878129" cy="179601"/>
          </a:xfrm>
          <a:prstGeom prst="rect">
            <a:avLst/>
          </a:prstGeom>
          <a:noFill/>
        </p:spPr>
        <p:txBody>
          <a:bodyPr wrap="square" lIns="0" tIns="0" rIns="0" bIns="0" rtlCol="0">
            <a:spAutoFit/>
          </a:bodyPr>
          <a:lstStyle/>
          <a:p>
            <a:pPr marL="0" marR="0" lvl="0" indent="0" algn="ctr" defTabSz="609561" rtl="0" eaLnBrk="1" fontAlgn="auto" latinLnBrk="0" hangingPunct="1">
              <a:lnSpc>
                <a:spcPct val="100000"/>
              </a:lnSpc>
              <a:spcBef>
                <a:spcPts val="0"/>
              </a:spcBef>
              <a:spcAft>
                <a:spcPts val="0"/>
              </a:spcAft>
              <a:buClrTx/>
              <a:buSzTx/>
              <a:buFontTx/>
              <a:buNone/>
              <a:tabLst/>
              <a:defRPr/>
            </a:pPr>
            <a:r>
              <a:rPr kumimoji="0" lang="en-US" sz="1167"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ACM</a:t>
            </a:r>
          </a:p>
        </p:txBody>
      </p:sp>
      <p:sp>
        <p:nvSpPr>
          <p:cNvPr id="5" name="テキスト ボックス 4">
            <a:extLst>
              <a:ext uri="{FF2B5EF4-FFF2-40B4-BE49-F238E27FC236}">
                <a16:creationId xmlns:a16="http://schemas.microsoft.com/office/drawing/2014/main" id="{3AA003BB-3A5F-ED09-E3FA-DAA564D0DBB8}"/>
              </a:ext>
            </a:extLst>
          </p:cNvPr>
          <p:cNvSpPr txBox="1"/>
          <p:nvPr/>
        </p:nvSpPr>
        <p:spPr>
          <a:xfrm>
            <a:off x="475250" y="811873"/>
            <a:ext cx="11086830" cy="307777"/>
          </a:xfrm>
          <a:prstGeom prst="rect">
            <a:avLst/>
          </a:prstGeom>
          <a:noFill/>
        </p:spPr>
        <p:txBody>
          <a:bodyPr wrap="square" rtlCol="0">
            <a:spAutoFit/>
          </a:bodyPr>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暗号化要否と暗号化対象、暗号鍵の管理方式、</a:t>
            </a:r>
            <a:r>
              <a:rPr kumimoji="1" lang="en-US" altLang="ja-JP" sz="14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 S3</a:t>
            </a:r>
            <a:r>
              <a:rPr kumimoji="1" lang="ja-JP" altLang="en-US" sz="1400" b="0" i="0" u="none" strike="noStrike" kern="1200" cap="none" spc="0" normalizeH="0" baseline="0" noProof="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へのアクセス制御方針、などを整理し、データ保護の方針を策定</a:t>
            </a:r>
            <a:r>
              <a:rPr kumimoji="1" lang="ja-JP" altLang="en-US" sz="1400" b="0" i="0" u="none" strike="noStrike" kern="1200" cap="none" spc="0" normalizeH="0" baseline="0" noProof="0">
                <a:ln>
                  <a:noFill/>
                </a:ln>
                <a:solidFill>
                  <a:srgbClr val="232F3E">
                    <a:lumMod val="75000"/>
                  </a:srgbClr>
                </a:solidFill>
                <a:effectLst/>
                <a:uLnTx/>
                <a:uFillTx/>
                <a:latin typeface="Meiryo" panose="020B0604030504040204" pitchFamily="34" charset="-128"/>
                <a:ea typeface="Meiryo" panose="020B0604030504040204" pitchFamily="34" charset="-128"/>
                <a:cs typeface="Amazon Ember" panose="020B0603020204020204" pitchFamily="34" charset="0"/>
              </a:rPr>
              <a:t>する。</a:t>
            </a:r>
            <a:endParaRPr kumimoji="1" lang="ja-JP" altLang="en-US" sz="1400" b="0" i="0" u="none" strike="noStrike" kern="1200" cap="none" spc="0" normalizeH="0" baseline="0" noProof="0">
              <a:ln>
                <a:noFill/>
              </a:ln>
              <a:solidFill>
                <a:srgbClr val="232F3E">
                  <a:lumMod val="75000"/>
                </a:srgbClr>
              </a:solidFill>
              <a:effectLst/>
              <a:uLnTx/>
              <a:uFillTx/>
              <a:latin typeface="Meiryo" panose="020B0604030504040204" pitchFamily="34" charset="-128"/>
              <a:ea typeface="Meiryo" panose="020B0604030504040204" pitchFamily="34" charset="-128"/>
              <a:cs typeface="+mn-cs"/>
            </a:endParaRPr>
          </a:p>
        </p:txBody>
      </p:sp>
      <p:sp>
        <p:nvSpPr>
          <p:cNvPr id="262" name="角丸四角形吹き出し 261">
            <a:extLst>
              <a:ext uri="{FF2B5EF4-FFF2-40B4-BE49-F238E27FC236}">
                <a16:creationId xmlns:a16="http://schemas.microsoft.com/office/drawing/2014/main" id="{FF0844D6-C370-4447-BEFD-D761434393BA}"/>
              </a:ext>
            </a:extLst>
          </p:cNvPr>
          <p:cNvSpPr/>
          <p:nvPr/>
        </p:nvSpPr>
        <p:spPr>
          <a:xfrm>
            <a:off x="224411" y="1402816"/>
            <a:ext cx="3055359" cy="992953"/>
          </a:xfrm>
          <a:prstGeom prst="wedgeRoundRectCallout">
            <a:avLst>
              <a:gd name="adj1" fmla="val 85284"/>
              <a:gd name="adj2" fmla="val 229536"/>
              <a:gd name="adj3" fmla="val 16667"/>
            </a:avLst>
          </a:prstGeom>
          <a:solidFill>
            <a:srgbClr val="FF9900">
              <a:alpha val="74902"/>
            </a:srgbClr>
          </a:solidFill>
          <a:ln w="3175">
            <a:solidFill>
              <a:srgbClr val="FF8C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48000" tIns="48000" rIns="48000" bIns="48000" numCol="1" spcCol="0" rtlCol="0" fromWordArt="0" anchor="ctr" anchorCtr="0" forceAA="0" compatLnSpc="1">
            <a:prstTxWarp prst="textNoShape">
              <a:avLst/>
            </a:prstTxWarp>
            <a:noAutofit/>
          </a:bodyPr>
          <a:lstStyle/>
          <a:p>
            <a:pPr marL="0" marR="0" lvl="0" indent="0" algn="l" defTabSz="914363" rtl="0" eaLnBrk="1" fontAlgn="auto" latinLnBrk="0" hangingPunct="1">
              <a:lnSpc>
                <a:spcPct val="120000"/>
              </a:lnSpc>
              <a:spcBef>
                <a:spcPts val="0"/>
              </a:spcBef>
              <a:spcAft>
                <a:spcPts val="0"/>
              </a:spcAft>
              <a:buClrTx/>
              <a:buSzTx/>
              <a:buFontTx/>
              <a:buNone/>
              <a:tabLst/>
              <a:defRPr/>
            </a:pPr>
            <a:r>
              <a:rPr kumimoji="0" lang="ja-JP" altLang="en-US" sz="1400" b="1" i="0" u="none" strike="noStrike" kern="1200" cap="none" spc="0" normalizeH="0" baseline="0" noProof="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データ暗号化</a:t>
            </a:r>
            <a:r>
              <a:rPr kumimoji="0" lang="en-US" altLang="ja-JP" sz="14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 </a:t>
            </a:r>
            <a:r>
              <a:rPr kumimoji="0" lang="ja-JP" altLang="en-US" sz="1400" b="0" i="0" u="none" strike="noStrike" kern="1200" cap="none" spc="0" normalizeH="0" baseline="0" noProof="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方針</a:t>
            </a:r>
            <a:endParaRPr kumimoji="0" lang="en-US" altLang="ja-JP" sz="14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endParaRPr>
          </a:p>
          <a:p>
            <a:pPr marL="285750" marR="0" lvl="0" indent="-195263" algn="l" defTabSz="914363"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ja-JP" altLang="en-US" sz="1400" b="0" i="0" u="none" strike="noStrike" kern="1200" cap="none" spc="0" normalizeH="0" baseline="0" noProof="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暗号化</a:t>
            </a:r>
            <a:r>
              <a:rPr kumimoji="0" lang="ja-JP" altLang="en-US" sz="14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対象</a:t>
            </a:r>
            <a:r>
              <a:rPr kumimoji="0" lang="en-US" altLang="ja-JP" sz="14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(EBS</a:t>
            </a:r>
            <a:r>
              <a:rPr kumimoji="0" lang="ja-JP" altLang="en-US" sz="1400" b="0" i="0" u="none" strike="noStrike" kern="1200" cap="none" spc="0" normalizeH="0" baseline="0" noProof="0" dirty="0" err="1">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a:t>
            </a:r>
            <a:r>
              <a:rPr kumimoji="0" lang="en-US" altLang="ja-JP" sz="14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S3</a:t>
            </a:r>
            <a:r>
              <a:rPr kumimoji="0" lang="ja-JP" altLang="en-US" sz="1400" b="0" i="0" u="none" strike="noStrike" kern="1200" cap="none" spc="0" normalizeH="0" baseline="0" noProof="0" err="1">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a:t>
            </a:r>
            <a:r>
              <a:rPr kumimoji="0" lang="en-US" altLang="ja-JP" sz="14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RDS</a:t>
            </a:r>
            <a:r>
              <a:rPr kumimoji="0" lang="ja-JP" altLang="en-US" sz="1400" b="0" i="0" u="none" strike="noStrike" kern="1200" cap="none" spc="0" normalizeH="0" baseline="0" noProof="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等</a:t>
            </a:r>
            <a:r>
              <a:rPr kumimoji="0" lang="en-US" altLang="ja-JP" sz="14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a:t>
            </a:r>
          </a:p>
          <a:p>
            <a:pPr marL="285750" marR="0" lvl="0" indent="-195263" algn="l" defTabSz="914363"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ja-JP" altLang="en-US" sz="1400" b="0" i="0" u="none" strike="noStrike" kern="1200" cap="none" spc="0" normalizeH="0" baseline="0" noProof="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暗号化</a:t>
            </a:r>
            <a:r>
              <a:rPr kumimoji="0" lang="ja-JP" altLang="en-US" sz="14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方式</a:t>
            </a:r>
            <a:r>
              <a:rPr kumimoji="0" lang="en-US" altLang="ja-JP" sz="14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(SSE-KMS</a:t>
            </a:r>
            <a:r>
              <a:rPr kumimoji="0" lang="ja-JP" altLang="en-US" sz="14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等</a:t>
            </a:r>
            <a:r>
              <a:rPr kumimoji="0" lang="en-US" altLang="ja-JP" sz="14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a:t>
            </a:r>
          </a:p>
        </p:txBody>
      </p:sp>
      <p:sp>
        <p:nvSpPr>
          <p:cNvPr id="7" name="テキスト ボックス 6">
            <a:extLst>
              <a:ext uri="{FF2B5EF4-FFF2-40B4-BE49-F238E27FC236}">
                <a16:creationId xmlns:a16="http://schemas.microsoft.com/office/drawing/2014/main" id="{961DE255-BB0E-5568-416A-546F7BBC7D30}"/>
              </a:ext>
            </a:extLst>
          </p:cNvPr>
          <p:cNvSpPr txBox="1"/>
          <p:nvPr/>
        </p:nvSpPr>
        <p:spPr>
          <a:xfrm>
            <a:off x="10607211" y="0"/>
            <a:ext cx="1584789" cy="369332"/>
          </a:xfrm>
          <a:prstGeom prst="rect">
            <a:avLst/>
          </a:prstGeom>
          <a:no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800" b="0" i="0" u="none" strike="noStrike" kern="1200" cap="none" spc="0" normalizeH="0" baseline="0" noProof="0" dirty="0">
                <a:ln>
                  <a:noFill/>
                </a:ln>
                <a:solidFill>
                  <a:srgbClr val="FFFFFF">
                    <a:lumMod val="50000"/>
                  </a:srgbClr>
                </a:solidFill>
                <a:effectLst/>
                <a:uLnTx/>
                <a:uFillTx/>
                <a:latin typeface="Meiryo" panose="020B0604030504040204" pitchFamily="34" charset="-128"/>
                <a:ea typeface="Meiryo" panose="020B0604030504040204" pitchFamily="34" charset="-128"/>
                <a:cs typeface="+mn-cs"/>
              </a:rPr>
              <a:t>SEC07-BP01</a:t>
            </a:r>
            <a:endParaRPr kumimoji="0" lang="ja-JP" altLang="en-US" sz="1800" b="0" i="0" u="none" strike="noStrike" kern="1200" cap="none" spc="0" normalizeH="0" baseline="0" noProof="0">
              <a:ln>
                <a:noFill/>
              </a:ln>
              <a:solidFill>
                <a:srgbClr val="FFFFFF">
                  <a:lumMod val="50000"/>
                </a:srgbClr>
              </a:solidFill>
              <a:effectLst/>
              <a:uLnTx/>
              <a:uFillTx/>
              <a:latin typeface="Meiryo" panose="020B0604030504040204" pitchFamily="34" charset="-128"/>
              <a:ea typeface="Meiryo" panose="020B0604030504040204" pitchFamily="34" charset="-128"/>
              <a:cs typeface="+mn-cs"/>
            </a:endParaRPr>
          </a:p>
        </p:txBody>
      </p:sp>
    </p:spTree>
    <p:extLst>
      <p:ext uri="{BB962C8B-B14F-4D97-AF65-F5344CB8AC3E}">
        <p14:creationId xmlns:p14="http://schemas.microsoft.com/office/powerpoint/2010/main" val="1813469844"/>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D0F9A1-029E-71F6-E793-4D162093E776}"/>
              </a:ext>
            </a:extLst>
          </p:cNvPr>
          <p:cNvSpPr>
            <a:spLocks noGrp="1"/>
          </p:cNvSpPr>
          <p:nvPr>
            <p:ph type="title"/>
          </p:nvPr>
        </p:nvSpPr>
        <p:spPr/>
        <p:txBody>
          <a:bodyPr/>
          <a:lstStyle/>
          <a:p>
            <a:pPr algn="l"/>
            <a:r>
              <a:rPr lang="en-JP" sz="2000" dirty="0"/>
              <a:t>レビュー観点 </a:t>
            </a:r>
            <a:r>
              <a:rPr lang="en-JP" sz="2000"/>
              <a:t>: </a:t>
            </a:r>
            <a:r>
              <a:rPr lang="ja-JP" altLang="en-US" sz="2000"/>
              <a:t>データ保護</a:t>
            </a:r>
            <a:r>
              <a:rPr lang="en-JP" sz="2000"/>
              <a:t>/</a:t>
            </a:r>
            <a:r>
              <a:rPr lang="ja-JP" altLang="en-US" sz="2000"/>
              <a:t>データ分類</a:t>
            </a:r>
            <a:br>
              <a:rPr lang="en-JP" sz="2000"/>
            </a:br>
            <a:r>
              <a:rPr lang="en-US" sz="2800" b="0" i="0" dirty="0">
                <a:solidFill>
                  <a:srgbClr val="16191F"/>
                </a:solidFill>
                <a:effectLst/>
                <a:latin typeface="Amazon Ember" panose="020B0603020204020204" pitchFamily="34" charset="0"/>
              </a:rPr>
              <a:t>SEC07-BP02 </a:t>
            </a:r>
            <a:r>
              <a:rPr lang="ja-JP" altLang="en-US" sz="2800" b="0" i="0">
                <a:solidFill>
                  <a:srgbClr val="16191F"/>
                </a:solidFill>
                <a:effectLst/>
                <a:latin typeface="Amazon Ember" panose="020B0603020204020204" pitchFamily="34" charset="0"/>
              </a:rPr>
              <a:t>データ保護コントロールを定義する</a:t>
            </a:r>
            <a:endParaRPr lang="en-JP" sz="2800" dirty="0"/>
          </a:p>
        </p:txBody>
      </p:sp>
      <p:sp>
        <p:nvSpPr>
          <p:cNvPr id="3" name="Text Placeholder 2">
            <a:extLst>
              <a:ext uri="{FF2B5EF4-FFF2-40B4-BE49-F238E27FC236}">
                <a16:creationId xmlns:a16="http://schemas.microsoft.com/office/drawing/2014/main" id="{6CD638BC-5BEF-1626-7E3A-3BD989F1AFF4}"/>
              </a:ext>
            </a:extLst>
          </p:cNvPr>
          <p:cNvSpPr>
            <a:spLocks noGrp="1"/>
          </p:cNvSpPr>
          <p:nvPr>
            <p:ph type="body" sz="quarter" idx="10"/>
          </p:nvPr>
        </p:nvSpPr>
        <p:spPr>
          <a:xfrm>
            <a:off x="457200" y="1371600"/>
            <a:ext cx="11173146" cy="4364892"/>
          </a:xfrm>
        </p:spPr>
        <p:txBody>
          <a:bodyPr/>
          <a:lstStyle/>
          <a:p>
            <a:r>
              <a:rPr lang="en-JP" sz="1400" dirty="0">
                <a:solidFill>
                  <a:srgbClr val="0070C0"/>
                </a:solidFill>
              </a:rPr>
              <a:t>ポイント</a:t>
            </a:r>
          </a:p>
          <a:p>
            <a:pPr marL="285750" indent="-285750">
              <a:buFont typeface="Arial" panose="020B0604020202020204" pitchFamily="34" charset="0"/>
              <a:buChar char="•"/>
            </a:pPr>
            <a:r>
              <a:rPr lang="ja-JP" altLang="en-US" sz="1400"/>
              <a:t>分類レベルに従ってデータを保護する。</a:t>
            </a:r>
            <a:endParaRPr lang="en-US" altLang="ja-JP" sz="1400" dirty="0"/>
          </a:p>
          <a:p>
            <a:pPr marL="285750" indent="-285750">
              <a:buFont typeface="Arial" panose="020B0604020202020204" pitchFamily="34" charset="0"/>
              <a:buChar char="•"/>
            </a:pPr>
            <a:r>
              <a:rPr lang="ja-JP" altLang="en-US" sz="1400"/>
              <a:t>データ分類レベルに応じた保護ポリシーと暗号化によるデータ保護を実装する。</a:t>
            </a:r>
            <a:endParaRPr lang="en-JP" sz="1400" dirty="0"/>
          </a:p>
          <a:p>
            <a:pPr marL="882362" lvl="1" indent="-285750">
              <a:buFont typeface="Arial" panose="020B0604020202020204" pitchFamily="34" charset="0"/>
              <a:buChar char="•"/>
            </a:pPr>
            <a:r>
              <a:rPr lang="ja-JP" altLang="en-US" sz="1200"/>
              <a:t>リソースタグを利用して、データの分類レベルごとに、属性ベースでアクセスレベルをコントロールする。</a:t>
            </a:r>
            <a:endParaRPr lang="en-US" altLang="ja-JP" sz="1200" dirty="0"/>
          </a:p>
          <a:p>
            <a:pPr marL="882362" lvl="1" indent="-285750">
              <a:buFont typeface="Arial" panose="020B0604020202020204" pitchFamily="34" charset="0"/>
              <a:buChar char="•"/>
            </a:pPr>
            <a:r>
              <a:rPr lang="ja-JP" altLang="en-US" sz="1200"/>
              <a:t>データを配置するアカウントを分離して、アカウントにログインできるユーザーそのものを分離する。</a:t>
            </a:r>
            <a:endParaRPr lang="en-US" altLang="ja-JP" sz="1200" dirty="0"/>
          </a:p>
          <a:p>
            <a:pPr marL="882362" lvl="1" indent="-285750">
              <a:buFont typeface="Arial" panose="020B0604020202020204" pitchFamily="34" charset="0"/>
              <a:buChar char="•"/>
            </a:pPr>
            <a:r>
              <a:rPr lang="en-JP" sz="1200"/>
              <a:t>AWS Key Management Service (AWS KMS) </a:t>
            </a:r>
            <a:r>
              <a:rPr lang="ja-JP" altLang="en-US" sz="1200"/>
              <a:t>を使ったデータの暗号化を実施した上で、キーポリシーでのアクセスコントロールを実現する。</a:t>
            </a:r>
            <a:br>
              <a:rPr lang="en-US" altLang="ja-JP" sz="1200" dirty="0"/>
            </a:br>
            <a:r>
              <a:rPr lang="en-US" altLang="ja-JP" sz="1200" dirty="0"/>
              <a:t>※</a:t>
            </a:r>
            <a:r>
              <a:rPr lang="ja-JP" altLang="en-US" sz="1200"/>
              <a:t>属性ベースのアクセスコントロールも可能。</a:t>
            </a:r>
            <a:endParaRPr lang="en-US" altLang="ja-JP" sz="1200" dirty="0"/>
          </a:p>
          <a:p>
            <a:pPr marL="285750" indent="-285750">
              <a:buFont typeface="Arial" panose="020B0604020202020204" pitchFamily="34" charset="0"/>
              <a:buChar char="•"/>
            </a:pPr>
            <a:r>
              <a:rPr lang="ja-JP" altLang="en-US" sz="1400"/>
              <a:t>使用している／使用しようとしている各</a:t>
            </a:r>
            <a:r>
              <a:rPr lang="en-JP" sz="1400"/>
              <a:t>AWS </a:t>
            </a:r>
            <a:r>
              <a:rPr lang="ja-JP" altLang="en-US" sz="1400"/>
              <a:t>サービスについて、セキュリティコントロールを確認する。</a:t>
            </a:r>
            <a:endParaRPr lang="en-US" altLang="ja-JP" sz="1400" dirty="0"/>
          </a:p>
          <a:p>
            <a:pPr marL="882362" lvl="1" indent="-285750">
              <a:buFont typeface="Arial" panose="020B0604020202020204" pitchFamily="34" charset="0"/>
              <a:buChar char="•"/>
            </a:pPr>
            <a:r>
              <a:rPr lang="en-US" sz="1233" dirty="0">
                <a:hlinkClick r:id="rId2"/>
              </a:rPr>
              <a:t>AWS</a:t>
            </a:r>
            <a:r>
              <a:rPr lang="ja-JP" altLang="en-US" sz="1233">
                <a:hlinkClick r:id="rId2"/>
              </a:rPr>
              <a:t>ドキュメント</a:t>
            </a:r>
            <a:endParaRPr lang="en-JP" sz="1233" dirty="0"/>
          </a:p>
          <a:p>
            <a:endParaRPr lang="en-JP" sz="1400" dirty="0"/>
          </a:p>
          <a:p>
            <a:r>
              <a:rPr lang="en-JP" sz="1400" dirty="0">
                <a:solidFill>
                  <a:srgbClr val="0070C0"/>
                </a:solidFill>
              </a:rPr>
              <a:t>レビュー観点の例</a:t>
            </a:r>
          </a:p>
          <a:p>
            <a:pPr marL="285750" indent="-285750">
              <a:buFont typeface="Arial" panose="020B0604020202020204" pitchFamily="34" charset="0"/>
              <a:buChar char="•"/>
            </a:pPr>
            <a:r>
              <a:rPr lang="ja-JP" altLang="en-US" sz="1400"/>
              <a:t>データの重要度に応じて、データ保護方針（暗号化、ログの収集など）を設定しているか</a:t>
            </a:r>
            <a:r>
              <a:rPr lang="en-US" sz="1400" dirty="0"/>
              <a:t>？</a:t>
            </a:r>
          </a:p>
          <a:p>
            <a:pPr marL="285750" indent="-285750">
              <a:buFont typeface="Arial" panose="020B0604020202020204" pitchFamily="34" charset="0"/>
              <a:buChar char="•"/>
            </a:pPr>
            <a:r>
              <a:rPr lang="ja-JP" altLang="en-US" sz="1400"/>
              <a:t>機密情報を取り扱うリソースへのアクセスコントロールを実装しているか？</a:t>
            </a:r>
            <a:endParaRPr lang="en-JP" sz="1233" dirty="0"/>
          </a:p>
        </p:txBody>
      </p:sp>
    </p:spTree>
    <p:extLst>
      <p:ext uri="{BB962C8B-B14F-4D97-AF65-F5344CB8AC3E}">
        <p14:creationId xmlns:p14="http://schemas.microsoft.com/office/powerpoint/2010/main" val="1224683910"/>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35344E8E-0118-4B1E-A5EF-E3A3C47E2D3E}"/>
              </a:ext>
            </a:extLst>
          </p:cNvPr>
          <p:cNvSpPr>
            <a:spLocks noGrp="1"/>
          </p:cNvSpPr>
          <p:nvPr>
            <p:ph type="title"/>
          </p:nvPr>
        </p:nvSpPr>
        <p:spPr>
          <a:prstGeom prst="rect">
            <a:avLst/>
          </a:prstGeom>
        </p:spPr>
        <p:txBody>
          <a:bodyPr vert="horz" lIns="91440" tIns="45720" rIns="91440" bIns="45720" rtlCol="0" anchor="t">
            <a:noAutofit/>
          </a:bodyPr>
          <a:lstStyle/>
          <a:p>
            <a:r>
              <a:rPr lang="ja-JP" altLang="en-US" sz="2800" b="0"/>
              <a:t>参考：</a:t>
            </a:r>
            <a:r>
              <a:rPr lang="en-US" altLang="ja-JP" sz="2800" b="0" dirty="0"/>
              <a:t>S3</a:t>
            </a:r>
            <a:r>
              <a:rPr lang="ja-JP" altLang="en-US" sz="2800" b="0" dirty="0"/>
              <a:t>のコントロール設計の段取り</a:t>
            </a:r>
          </a:p>
        </p:txBody>
      </p:sp>
      <p:sp>
        <p:nvSpPr>
          <p:cNvPr id="23" name="正方形/長方形 22">
            <a:extLst>
              <a:ext uri="{FF2B5EF4-FFF2-40B4-BE49-F238E27FC236}">
                <a16:creationId xmlns:a16="http://schemas.microsoft.com/office/drawing/2014/main" id="{5CB7AD52-923A-42FB-B9F5-90E05E4B8BD9}"/>
              </a:ext>
            </a:extLst>
          </p:cNvPr>
          <p:cNvSpPr/>
          <p:nvPr/>
        </p:nvSpPr>
        <p:spPr>
          <a:xfrm>
            <a:off x="442699" y="1173646"/>
            <a:ext cx="4213303" cy="639864"/>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ct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1" lang="en-US" altLang="ja-JP" sz="2667" b="0" i="0" u="none" strike="noStrike" kern="1200" cap="none" spc="0" normalizeH="0" baseline="0" noProof="0" dirty="0">
                <a:ln>
                  <a:noFill/>
                </a:ln>
                <a:gradFill>
                  <a:gsLst>
                    <a:gs pos="0">
                      <a:srgbClr val="FFFFFF"/>
                    </a:gs>
                    <a:gs pos="100000">
                      <a:srgbClr val="FFFFFF"/>
                    </a:gs>
                  </a:gsLst>
                  <a:lin ang="5400000" scaled="1"/>
                </a:gradFill>
                <a:effectLst/>
                <a:uLnTx/>
                <a:uFillTx/>
                <a:latin typeface="Meiryo" panose="020B0604030504040204" pitchFamily="34" charset="-128"/>
                <a:ea typeface="Meiryo" panose="020B0604030504040204" pitchFamily="34" charset="-128"/>
                <a:cs typeface="+mn-cs"/>
              </a:rPr>
              <a:t>S3</a:t>
            </a:r>
            <a:r>
              <a:rPr kumimoji="1" lang="ja-JP" altLang="en-US" sz="2667" b="0" i="0" u="none" strike="noStrike" kern="1200" cap="none" spc="0" normalizeH="0" baseline="0" noProof="0" dirty="0">
                <a:ln>
                  <a:noFill/>
                </a:ln>
                <a:gradFill>
                  <a:gsLst>
                    <a:gs pos="0">
                      <a:srgbClr val="FFFFFF"/>
                    </a:gs>
                    <a:gs pos="100000">
                      <a:srgbClr val="FFFFFF"/>
                    </a:gs>
                  </a:gsLst>
                  <a:lin ang="5400000" scaled="1"/>
                </a:gradFill>
                <a:effectLst/>
                <a:uLnTx/>
                <a:uFillTx/>
                <a:latin typeface="Meiryo" panose="020B0604030504040204" pitchFamily="34" charset="-128"/>
                <a:ea typeface="Meiryo" panose="020B0604030504040204" pitchFamily="34" charset="-128"/>
                <a:cs typeface="+mn-cs"/>
              </a:rPr>
              <a:t>コントロール設計</a:t>
            </a:r>
          </a:p>
        </p:txBody>
      </p:sp>
      <p:sp>
        <p:nvSpPr>
          <p:cNvPr id="24" name="正方形/長方形 23">
            <a:extLst>
              <a:ext uri="{FF2B5EF4-FFF2-40B4-BE49-F238E27FC236}">
                <a16:creationId xmlns:a16="http://schemas.microsoft.com/office/drawing/2014/main" id="{2B18A6C8-A3E8-4929-BD51-0BD079D98EE3}"/>
              </a:ext>
            </a:extLst>
          </p:cNvPr>
          <p:cNvSpPr/>
          <p:nvPr/>
        </p:nvSpPr>
        <p:spPr>
          <a:xfrm>
            <a:off x="4944342" y="1173646"/>
            <a:ext cx="6815658" cy="63986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ct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1" lang="ja-JP" altLang="en-US" sz="2667"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実際の作成例</a:t>
            </a:r>
          </a:p>
        </p:txBody>
      </p:sp>
      <p:cxnSp>
        <p:nvCxnSpPr>
          <p:cNvPr id="25" name="直線コネクタ 24">
            <a:extLst>
              <a:ext uri="{FF2B5EF4-FFF2-40B4-BE49-F238E27FC236}">
                <a16:creationId xmlns:a16="http://schemas.microsoft.com/office/drawing/2014/main" id="{605FA77A-1857-4CA3-8037-009E6CCF9740}"/>
              </a:ext>
            </a:extLst>
          </p:cNvPr>
          <p:cNvCxnSpPr>
            <a:cxnSpLocks/>
          </p:cNvCxnSpPr>
          <p:nvPr/>
        </p:nvCxnSpPr>
        <p:spPr>
          <a:xfrm>
            <a:off x="4944001" y="1813509"/>
            <a:ext cx="6818532" cy="0"/>
          </a:xfrm>
          <a:prstGeom prst="line">
            <a:avLst/>
          </a:prstGeom>
          <a:ln>
            <a:solidFill>
              <a:srgbClr val="2A2E32"/>
            </a:solidFill>
          </a:ln>
          <a:effectLst/>
        </p:spPr>
        <p:style>
          <a:lnRef idx="2">
            <a:schemeClr val="accent1"/>
          </a:lnRef>
          <a:fillRef idx="0">
            <a:schemeClr val="accent1"/>
          </a:fillRef>
          <a:effectRef idx="1">
            <a:schemeClr val="accent1"/>
          </a:effectRef>
          <a:fontRef idx="minor">
            <a:schemeClr val="tx1"/>
          </a:fontRef>
        </p:style>
      </p:cxnSp>
      <p:sp>
        <p:nvSpPr>
          <p:cNvPr id="35" name="正方形/長方形 34">
            <a:extLst>
              <a:ext uri="{FF2B5EF4-FFF2-40B4-BE49-F238E27FC236}">
                <a16:creationId xmlns:a16="http://schemas.microsoft.com/office/drawing/2014/main" id="{07380618-6C54-4AC5-832B-9290F9163DAC}"/>
              </a:ext>
            </a:extLst>
          </p:cNvPr>
          <p:cNvSpPr/>
          <p:nvPr/>
        </p:nvSpPr>
        <p:spPr>
          <a:xfrm>
            <a:off x="442698" y="1892758"/>
            <a:ext cx="4213302" cy="117396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square" lIns="48000" tIns="48000" rIns="48000" bIns="48000" rtlCol="0" anchor="t" anchorCtr="0">
            <a:spAutoFit/>
          </a:bodyPr>
          <a:lstStyle/>
          <a:p>
            <a:pPr marL="119995" marR="0" lvl="0" indent="-119995" algn="l" defTabSz="609576" rtl="0" eaLnBrk="1" fontAlgn="auto" latinLnBrk="0" hangingPunct="1">
              <a:lnSpc>
                <a:spcPct val="100000"/>
              </a:lnSpc>
              <a:spcBef>
                <a:spcPts val="267"/>
              </a:spcBef>
              <a:spcAft>
                <a:spcPts val="0"/>
              </a:spcAft>
              <a:buClrTx/>
              <a:buSzTx/>
              <a:buFont typeface="Arial" panose="020B0604020202020204" pitchFamily="34" charset="0"/>
              <a:buChar char="•"/>
              <a:tabLst/>
              <a:defRPr/>
            </a:pPr>
            <a:r>
              <a:rPr kumimoji="1" lang="en-US" altLang="ja-JP" sz="2333" b="1" i="0" u="none" strike="noStrike" kern="1200" cap="none" spc="0" normalizeH="0" baseline="0" noProof="0" dirty="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メイリオ" panose="020B0604030504040204" pitchFamily="50" charset="-128"/>
              </a:rPr>
              <a:t>S3</a:t>
            </a:r>
            <a:r>
              <a:rPr kumimoji="1" lang="ja-JP" altLang="en-US" sz="2333" b="1" i="0" u="none" strike="noStrike" kern="1200" cap="none" spc="0" normalizeH="0" baseline="0" noProof="0" dirty="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メイリオ" panose="020B0604030504040204" pitchFamily="50" charset="-128"/>
              </a:rPr>
              <a:t>利用におけるガイドライン策定については右の段取りで検討</a:t>
            </a:r>
          </a:p>
        </p:txBody>
      </p:sp>
      <p:sp>
        <p:nvSpPr>
          <p:cNvPr id="10" name="正方形/長方形 9">
            <a:extLst>
              <a:ext uri="{FF2B5EF4-FFF2-40B4-BE49-F238E27FC236}">
                <a16:creationId xmlns:a16="http://schemas.microsoft.com/office/drawing/2014/main" id="{A8D0FE1B-839B-41DE-9B4A-56823D28147E}"/>
              </a:ext>
            </a:extLst>
          </p:cNvPr>
          <p:cNvSpPr/>
          <p:nvPr/>
        </p:nvSpPr>
        <p:spPr>
          <a:xfrm>
            <a:off x="4944342" y="2085000"/>
            <a:ext cx="2304000" cy="1056000"/>
          </a:xfrm>
          <a:prstGeom prst="rect">
            <a:avLst/>
          </a:prstGeom>
          <a:solidFill>
            <a:schemeClr val="bg1">
              <a:lumMod val="95000"/>
            </a:schemeClr>
          </a:solidFill>
          <a:ln w="12700">
            <a:solidFill>
              <a:schemeClr val="tx1">
                <a:lumMod val="75000"/>
              </a:schemeClr>
            </a:solidFill>
          </a:ln>
          <a:effectLst/>
        </p:spPr>
        <p:style>
          <a:lnRef idx="1">
            <a:schemeClr val="accent1"/>
          </a:lnRef>
          <a:fillRef idx="3">
            <a:schemeClr val="accent1"/>
          </a:fillRef>
          <a:effectRef idx="2">
            <a:schemeClr val="accent1"/>
          </a:effectRef>
          <a:fontRef idx="minor">
            <a:schemeClr val="lt1"/>
          </a:fontRef>
        </p:style>
        <p:txBody>
          <a:bodyPr lIns="24000" tIns="24000" rIns="24000" bIns="24000" rtlCol="0" anchor="ct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1" lang="ja-JP" altLang="en-US" sz="2333"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①データ分類</a:t>
            </a:r>
            <a:br>
              <a:rPr kumimoji="1" lang="en-US" altLang="ja-JP" sz="2333"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br>
            <a:r>
              <a:rPr kumimoji="1" lang="ja-JP" altLang="en-US" sz="2333"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の作成</a:t>
            </a:r>
          </a:p>
        </p:txBody>
      </p:sp>
      <p:sp>
        <p:nvSpPr>
          <p:cNvPr id="11" name="正方形/長方形 10">
            <a:extLst>
              <a:ext uri="{FF2B5EF4-FFF2-40B4-BE49-F238E27FC236}">
                <a16:creationId xmlns:a16="http://schemas.microsoft.com/office/drawing/2014/main" id="{B8B5CF03-C328-4A16-BA94-48DEB5C6AAD9}"/>
              </a:ext>
            </a:extLst>
          </p:cNvPr>
          <p:cNvSpPr/>
          <p:nvPr/>
        </p:nvSpPr>
        <p:spPr>
          <a:xfrm>
            <a:off x="4944342" y="3525000"/>
            <a:ext cx="2304000" cy="1056000"/>
          </a:xfrm>
          <a:prstGeom prst="rect">
            <a:avLst/>
          </a:prstGeom>
          <a:solidFill>
            <a:schemeClr val="bg1">
              <a:lumMod val="95000"/>
            </a:schemeClr>
          </a:solidFill>
          <a:ln w="12700">
            <a:solidFill>
              <a:schemeClr val="tx1">
                <a:lumMod val="75000"/>
              </a:schemeClr>
            </a:solidFill>
          </a:ln>
          <a:effectLst/>
        </p:spPr>
        <p:style>
          <a:lnRef idx="1">
            <a:schemeClr val="accent1"/>
          </a:lnRef>
          <a:fillRef idx="3">
            <a:schemeClr val="accent1"/>
          </a:fillRef>
          <a:effectRef idx="2">
            <a:schemeClr val="accent1"/>
          </a:effectRef>
          <a:fontRef idx="minor">
            <a:schemeClr val="lt1"/>
          </a:fontRef>
        </p:style>
        <p:txBody>
          <a:bodyPr lIns="24000" tIns="24000" rIns="24000" bIns="24000" rtlCol="0" anchor="ct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1" lang="ja-JP" altLang="en-US" sz="2333"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②分類ごとの</a:t>
            </a:r>
            <a:endParaRPr kumimoji="1" lang="en-US" altLang="ja-JP" sz="2333"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endParaRPr>
          </a:p>
          <a:p>
            <a:pPr marL="0" marR="0" lvl="0" indent="0" algn="ctr" defTabSz="609576" rtl="0" eaLnBrk="1" fontAlgn="auto" latinLnBrk="0" hangingPunct="1">
              <a:lnSpc>
                <a:spcPct val="100000"/>
              </a:lnSpc>
              <a:spcBef>
                <a:spcPts val="0"/>
              </a:spcBef>
              <a:spcAft>
                <a:spcPts val="0"/>
              </a:spcAft>
              <a:buClrTx/>
              <a:buSzTx/>
              <a:buFontTx/>
              <a:buNone/>
              <a:tabLst/>
              <a:defRPr/>
            </a:pPr>
            <a:r>
              <a:rPr kumimoji="1" lang="ja-JP" altLang="en-US" sz="2333"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管理方針の作成</a:t>
            </a:r>
          </a:p>
        </p:txBody>
      </p:sp>
      <p:sp>
        <p:nvSpPr>
          <p:cNvPr id="12" name="正方形/長方形 11">
            <a:extLst>
              <a:ext uri="{FF2B5EF4-FFF2-40B4-BE49-F238E27FC236}">
                <a16:creationId xmlns:a16="http://schemas.microsoft.com/office/drawing/2014/main" id="{C0B7E820-A3DC-46B3-93C9-C796EA72587E}"/>
              </a:ext>
            </a:extLst>
          </p:cNvPr>
          <p:cNvSpPr/>
          <p:nvPr/>
        </p:nvSpPr>
        <p:spPr>
          <a:xfrm>
            <a:off x="4944342" y="4965000"/>
            <a:ext cx="2304000" cy="1056000"/>
          </a:xfrm>
          <a:prstGeom prst="rect">
            <a:avLst/>
          </a:prstGeom>
          <a:solidFill>
            <a:schemeClr val="bg1">
              <a:lumMod val="95000"/>
            </a:schemeClr>
          </a:solidFill>
          <a:ln w="12700">
            <a:solidFill>
              <a:schemeClr val="tx1">
                <a:lumMod val="75000"/>
              </a:schemeClr>
            </a:solidFill>
          </a:ln>
          <a:effectLst/>
        </p:spPr>
        <p:style>
          <a:lnRef idx="1">
            <a:schemeClr val="accent1"/>
          </a:lnRef>
          <a:fillRef idx="3">
            <a:schemeClr val="accent1"/>
          </a:fillRef>
          <a:effectRef idx="2">
            <a:schemeClr val="accent1"/>
          </a:effectRef>
          <a:fontRef idx="minor">
            <a:schemeClr val="lt1"/>
          </a:fontRef>
        </p:style>
        <p:txBody>
          <a:bodyPr lIns="24000" tIns="24000" rIns="24000" bIns="24000" rtlCol="0" anchor="ct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1" lang="ja-JP" altLang="en-US" sz="2333"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監視の検討</a:t>
            </a:r>
            <a:endParaRPr kumimoji="1" lang="en-US" altLang="ja-JP" sz="2333"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endParaRPr>
          </a:p>
        </p:txBody>
      </p:sp>
      <p:sp>
        <p:nvSpPr>
          <p:cNvPr id="13" name="二等辺三角形 12">
            <a:extLst>
              <a:ext uri="{FF2B5EF4-FFF2-40B4-BE49-F238E27FC236}">
                <a16:creationId xmlns:a16="http://schemas.microsoft.com/office/drawing/2014/main" id="{0E688FFA-9EDE-4568-8B82-80DEA8F28FB6}"/>
              </a:ext>
            </a:extLst>
          </p:cNvPr>
          <p:cNvSpPr/>
          <p:nvPr/>
        </p:nvSpPr>
        <p:spPr>
          <a:xfrm flipV="1">
            <a:off x="5760342" y="3217962"/>
            <a:ext cx="672000" cy="192000"/>
          </a:xfrm>
          <a:prstGeom prst="triangle">
            <a:avLst/>
          </a:prstGeom>
          <a:solidFill>
            <a:schemeClr val="accent6">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576" rtl="0" eaLnBrk="1" fontAlgn="auto" latinLnBrk="0" hangingPunct="1">
              <a:lnSpc>
                <a:spcPct val="100000"/>
              </a:lnSpc>
              <a:spcBef>
                <a:spcPts val="0"/>
              </a:spcBef>
              <a:spcAft>
                <a:spcPts val="0"/>
              </a:spcAft>
              <a:buClrTx/>
              <a:buSzTx/>
              <a:buFontTx/>
              <a:buNone/>
              <a:tabLst/>
              <a:defRPr/>
            </a:pPr>
            <a:endParaRPr kumimoji="1" lang="ja-JP" altLang="en-US" sz="4000" b="0" i="0" u="none" strike="noStrike" kern="1200" cap="none" spc="0" normalizeH="0" baseline="0" noProof="0" dirty="0">
              <a:ln>
                <a:noFill/>
              </a:ln>
              <a:solidFill>
                <a:srgbClr val="FFFFFF"/>
              </a:solidFill>
              <a:effectLst/>
              <a:uLnTx/>
              <a:uFillTx/>
              <a:latin typeface="Meiryo" panose="020B0604030504040204" pitchFamily="34" charset="-128"/>
              <a:ea typeface="Meiryo" panose="020B0604030504040204" pitchFamily="34" charset="-128"/>
              <a:cs typeface="+mn-cs"/>
            </a:endParaRPr>
          </a:p>
        </p:txBody>
      </p:sp>
      <p:sp>
        <p:nvSpPr>
          <p:cNvPr id="14" name="二等辺三角形 13">
            <a:extLst>
              <a:ext uri="{FF2B5EF4-FFF2-40B4-BE49-F238E27FC236}">
                <a16:creationId xmlns:a16="http://schemas.microsoft.com/office/drawing/2014/main" id="{CA3AD753-1E32-459F-9849-A0884F96219F}"/>
              </a:ext>
            </a:extLst>
          </p:cNvPr>
          <p:cNvSpPr/>
          <p:nvPr/>
        </p:nvSpPr>
        <p:spPr>
          <a:xfrm flipV="1">
            <a:off x="5760342" y="4677000"/>
            <a:ext cx="672000" cy="192000"/>
          </a:xfrm>
          <a:prstGeom prst="triangle">
            <a:avLst/>
          </a:prstGeom>
          <a:solidFill>
            <a:schemeClr val="accent6">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576" rtl="0" eaLnBrk="1" fontAlgn="auto" latinLnBrk="0" hangingPunct="1">
              <a:lnSpc>
                <a:spcPct val="100000"/>
              </a:lnSpc>
              <a:spcBef>
                <a:spcPts val="0"/>
              </a:spcBef>
              <a:spcAft>
                <a:spcPts val="0"/>
              </a:spcAft>
              <a:buClrTx/>
              <a:buSzTx/>
              <a:buFontTx/>
              <a:buNone/>
              <a:tabLst/>
              <a:defRPr/>
            </a:pPr>
            <a:endParaRPr kumimoji="1" lang="ja-JP" altLang="en-US" sz="4000" b="0" i="0" u="none" strike="noStrike" kern="1200" cap="none" spc="0" normalizeH="0" baseline="0" noProof="0" dirty="0">
              <a:ln>
                <a:noFill/>
              </a:ln>
              <a:solidFill>
                <a:srgbClr val="FFFFFF"/>
              </a:solidFill>
              <a:effectLst/>
              <a:uLnTx/>
              <a:uFillTx/>
              <a:latin typeface="Meiryo" panose="020B0604030504040204" pitchFamily="34" charset="-128"/>
              <a:ea typeface="Meiryo" panose="020B0604030504040204" pitchFamily="34" charset="-128"/>
              <a:cs typeface="+mn-cs"/>
            </a:endParaRPr>
          </a:p>
        </p:txBody>
      </p:sp>
      <p:sp>
        <p:nvSpPr>
          <p:cNvPr id="16" name="正方形/長方形 15">
            <a:extLst>
              <a:ext uri="{FF2B5EF4-FFF2-40B4-BE49-F238E27FC236}">
                <a16:creationId xmlns:a16="http://schemas.microsoft.com/office/drawing/2014/main" id="{A8D0FE1B-839B-41DE-9B4A-56823D28147E}"/>
              </a:ext>
            </a:extLst>
          </p:cNvPr>
          <p:cNvSpPr/>
          <p:nvPr/>
        </p:nvSpPr>
        <p:spPr>
          <a:xfrm>
            <a:off x="7248341" y="2085000"/>
            <a:ext cx="4811579" cy="1056000"/>
          </a:xfrm>
          <a:prstGeom prst="rect">
            <a:avLst/>
          </a:prstGeom>
          <a:noFill/>
          <a:ln w="12700">
            <a:noFill/>
          </a:ln>
          <a:effectLst/>
        </p:spPr>
        <p:style>
          <a:lnRef idx="1">
            <a:schemeClr val="accent1"/>
          </a:lnRef>
          <a:fillRef idx="3">
            <a:schemeClr val="accent1"/>
          </a:fillRef>
          <a:effectRef idx="2">
            <a:schemeClr val="accent1"/>
          </a:effectRef>
          <a:fontRef idx="minor">
            <a:schemeClr val="lt1"/>
          </a:fontRef>
        </p:style>
        <p:txBody>
          <a:bodyPr lIns="24000" tIns="24000" rIns="24000" bIns="24000" rtlCol="0" anchor="ctr"/>
          <a:lstStyle/>
          <a:p>
            <a:pPr marL="239175" marR="0" lvl="0" indent="-120646" algn="l" defTabSz="60957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ja-JP" altLang="en-US" sz="1667"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データ種別</a:t>
            </a:r>
            <a:r>
              <a:rPr kumimoji="1" lang="ja-JP" altLang="en-US" sz="15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（業務データ</a:t>
            </a:r>
            <a:r>
              <a:rPr kumimoji="1" lang="en-US" altLang="ja-JP" sz="15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a:t>
            </a:r>
            <a:r>
              <a:rPr kumimoji="1" lang="ja-JP" altLang="en-US" sz="15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システムデータ</a:t>
            </a:r>
            <a:r>
              <a:rPr kumimoji="1" lang="en-US" altLang="ja-JP" sz="15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a:t>
            </a:r>
            <a:r>
              <a:rPr kumimoji="1" lang="ja-JP" altLang="en-US" sz="1500" b="0" i="0" u="none" strike="noStrike" kern="1200" cap="none" spc="0" normalizeH="0" baseline="0" noProof="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ログ</a:t>
            </a:r>
            <a:r>
              <a:rPr kumimoji="1" lang="en-US" altLang="ja-JP" sz="15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a:t>
            </a:r>
            <a:r>
              <a:rPr kumimoji="1" lang="ja-JP" altLang="en-US" sz="1500" b="0" i="0" u="none" strike="noStrike" kern="1200" cap="none" spc="0" normalizeH="0" baseline="0" noProof="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a:t>
            </a:r>
            <a:endParaRPr kumimoji="1" lang="en-US" altLang="ja-JP" sz="1667"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endParaRPr>
          </a:p>
          <a:p>
            <a:pPr marL="239175" marR="0" lvl="0" indent="-120646" algn="l" defTabSz="60957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ja-JP" altLang="en-US" sz="1667"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データ内容</a:t>
            </a:r>
            <a:r>
              <a:rPr kumimoji="1" lang="ja-JP" altLang="en-US" sz="15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（個人情報</a:t>
            </a:r>
            <a:r>
              <a:rPr kumimoji="1" lang="en-US" altLang="ja-JP" sz="15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a:t>
            </a:r>
            <a:r>
              <a:rPr kumimoji="1" lang="ja-JP" altLang="en-US" sz="1500" b="0" i="0" u="none" strike="noStrike" kern="1200" cap="none" spc="0" normalizeH="0" baseline="0" noProof="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業務情報</a:t>
            </a:r>
            <a:r>
              <a:rPr kumimoji="1" lang="en-US" altLang="ja-JP" sz="15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a:t>
            </a:r>
            <a:r>
              <a:rPr kumimoji="1" lang="ja-JP" altLang="en-US" sz="1500" b="0" i="0" u="none" strike="noStrike" kern="1200" cap="none" spc="0" normalizeH="0" baseline="0" noProof="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a:t>
            </a:r>
            <a:endParaRPr kumimoji="1" lang="ja-JP" altLang="en-US" sz="15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endParaRPr>
          </a:p>
        </p:txBody>
      </p:sp>
      <p:sp>
        <p:nvSpPr>
          <p:cNvPr id="17" name="正方形/長方形 16">
            <a:extLst>
              <a:ext uri="{FF2B5EF4-FFF2-40B4-BE49-F238E27FC236}">
                <a16:creationId xmlns:a16="http://schemas.microsoft.com/office/drawing/2014/main" id="{B8B5CF03-C328-4A16-BA94-48DEB5C6AAD9}"/>
              </a:ext>
            </a:extLst>
          </p:cNvPr>
          <p:cNvSpPr/>
          <p:nvPr/>
        </p:nvSpPr>
        <p:spPr>
          <a:xfrm>
            <a:off x="7248342" y="3525000"/>
            <a:ext cx="4511658" cy="1056000"/>
          </a:xfrm>
          <a:prstGeom prst="rect">
            <a:avLst/>
          </a:prstGeom>
          <a:noFill/>
          <a:ln w="12700">
            <a:noFill/>
          </a:ln>
          <a:effectLst/>
        </p:spPr>
        <p:style>
          <a:lnRef idx="1">
            <a:schemeClr val="accent1"/>
          </a:lnRef>
          <a:fillRef idx="3">
            <a:schemeClr val="accent1"/>
          </a:fillRef>
          <a:effectRef idx="2">
            <a:schemeClr val="accent1"/>
          </a:effectRef>
          <a:fontRef idx="minor">
            <a:schemeClr val="lt1"/>
          </a:fontRef>
        </p:style>
        <p:txBody>
          <a:bodyPr lIns="24000" tIns="24000" rIns="24000" bIns="24000" rtlCol="0" anchor="ctr"/>
          <a:lstStyle/>
          <a:p>
            <a:pPr marL="239175" marR="0" lvl="0" indent="-120646" algn="l" defTabSz="60957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ja-JP" altLang="en-US" sz="1667"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アクセス制御</a:t>
            </a:r>
            <a:endParaRPr kumimoji="1" lang="en-US" altLang="ja-JP" sz="1667"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endParaRPr>
          </a:p>
          <a:p>
            <a:pPr marL="239175" marR="0" lvl="0" indent="-120646" algn="l" defTabSz="60957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ja-JP" altLang="en-US" sz="1667" b="0" i="0" u="none" strike="noStrike" kern="1200" cap="none" spc="0" normalizeH="0" baseline="0" noProof="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暗号化</a:t>
            </a:r>
            <a:endParaRPr kumimoji="1" lang="en-US" altLang="ja-JP" sz="1667"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endParaRPr>
          </a:p>
          <a:p>
            <a:pPr marL="239175" marR="0" lvl="0" indent="-120646" algn="l" defTabSz="60957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ja-JP" altLang="en-US" sz="1667"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データ保管設定</a:t>
            </a:r>
          </a:p>
        </p:txBody>
      </p:sp>
      <p:sp>
        <p:nvSpPr>
          <p:cNvPr id="18" name="正方形/長方形 17">
            <a:extLst>
              <a:ext uri="{FF2B5EF4-FFF2-40B4-BE49-F238E27FC236}">
                <a16:creationId xmlns:a16="http://schemas.microsoft.com/office/drawing/2014/main" id="{C0B7E820-A3DC-46B3-93C9-C796EA72587E}"/>
              </a:ext>
            </a:extLst>
          </p:cNvPr>
          <p:cNvSpPr/>
          <p:nvPr/>
        </p:nvSpPr>
        <p:spPr>
          <a:xfrm>
            <a:off x="7248342" y="4965000"/>
            <a:ext cx="4511658" cy="1056000"/>
          </a:xfrm>
          <a:prstGeom prst="rect">
            <a:avLst/>
          </a:prstGeom>
          <a:noFill/>
          <a:ln w="12700">
            <a:noFill/>
          </a:ln>
          <a:effectLst/>
        </p:spPr>
        <p:style>
          <a:lnRef idx="1">
            <a:schemeClr val="accent1"/>
          </a:lnRef>
          <a:fillRef idx="3">
            <a:schemeClr val="accent1"/>
          </a:fillRef>
          <a:effectRef idx="2">
            <a:schemeClr val="accent1"/>
          </a:effectRef>
          <a:fontRef idx="minor">
            <a:schemeClr val="lt1"/>
          </a:fontRef>
        </p:style>
        <p:txBody>
          <a:bodyPr lIns="24000" tIns="24000" rIns="24000" bIns="24000" rtlCol="0" anchor="ctr"/>
          <a:lstStyle/>
          <a:p>
            <a:pPr marL="239175" marR="0" lvl="0" indent="-120646" algn="l" defTabSz="60957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ja-JP" altLang="en-US" sz="1667"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利用状況や設定状況の監視</a:t>
            </a:r>
            <a:endParaRPr kumimoji="1" lang="en-US" altLang="ja-JP" sz="1667"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endParaRPr>
          </a:p>
        </p:txBody>
      </p:sp>
      <p:sp>
        <p:nvSpPr>
          <p:cNvPr id="2" name="テキスト ボックス 1">
            <a:extLst>
              <a:ext uri="{FF2B5EF4-FFF2-40B4-BE49-F238E27FC236}">
                <a16:creationId xmlns:a16="http://schemas.microsoft.com/office/drawing/2014/main" id="{CACC6CA1-39B3-4D76-97F2-184761E501A3}"/>
              </a:ext>
            </a:extLst>
          </p:cNvPr>
          <p:cNvSpPr txBox="1"/>
          <p:nvPr/>
        </p:nvSpPr>
        <p:spPr>
          <a:xfrm>
            <a:off x="10607211" y="0"/>
            <a:ext cx="1584789" cy="369332"/>
          </a:xfrm>
          <a:prstGeom prst="rect">
            <a:avLst/>
          </a:prstGeom>
          <a:no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800" b="0" i="0" u="none" strike="noStrike" kern="1200" cap="none" spc="0" normalizeH="0" baseline="0" noProof="0" dirty="0">
                <a:ln>
                  <a:noFill/>
                </a:ln>
                <a:solidFill>
                  <a:srgbClr val="FFFFFF">
                    <a:lumMod val="50000"/>
                  </a:srgbClr>
                </a:solidFill>
                <a:effectLst/>
                <a:uLnTx/>
                <a:uFillTx/>
                <a:latin typeface="Meiryo" panose="020B0604030504040204" pitchFamily="34" charset="-128"/>
                <a:ea typeface="Meiryo" panose="020B0604030504040204" pitchFamily="34" charset="-128"/>
                <a:cs typeface="+mn-cs"/>
              </a:rPr>
              <a:t>SEC07-BP02</a:t>
            </a:r>
            <a:endParaRPr kumimoji="0" lang="ja-JP" altLang="en-US" sz="1800" b="0" i="0" u="none" strike="noStrike" kern="1200" cap="none" spc="0" normalizeH="0" baseline="0" noProof="0">
              <a:ln>
                <a:noFill/>
              </a:ln>
              <a:solidFill>
                <a:srgbClr val="FFFFFF">
                  <a:lumMod val="50000"/>
                </a:srgbClr>
              </a:solidFill>
              <a:effectLst/>
              <a:uLnTx/>
              <a:uFillTx/>
              <a:latin typeface="Meiryo" panose="020B0604030504040204" pitchFamily="34" charset="-128"/>
              <a:ea typeface="Meiryo" panose="020B0604030504040204" pitchFamily="34" charset="-128"/>
              <a:cs typeface="+mn-cs"/>
            </a:endParaRPr>
          </a:p>
        </p:txBody>
      </p:sp>
    </p:spTree>
    <p:extLst>
      <p:ext uri="{BB962C8B-B14F-4D97-AF65-F5344CB8AC3E}">
        <p14:creationId xmlns:p14="http://schemas.microsoft.com/office/powerpoint/2010/main" val="2199720884"/>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 name="Graphic 15">
            <a:extLst>
              <a:ext uri="{FF2B5EF4-FFF2-40B4-BE49-F238E27FC236}">
                <a16:creationId xmlns:a16="http://schemas.microsoft.com/office/drawing/2014/main" id="{315F8DF8-54D1-8E42-94CD-05318D943CC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545407" y="1404522"/>
            <a:ext cx="504000" cy="504000"/>
          </a:xfrm>
          <a:prstGeom prst="rect">
            <a:avLst/>
          </a:prstGeom>
          <a:effectLst/>
        </p:spPr>
      </p:pic>
      <p:sp>
        <p:nvSpPr>
          <p:cNvPr id="67" name="正方形/長方形 66"/>
          <p:cNvSpPr/>
          <p:nvPr/>
        </p:nvSpPr>
        <p:spPr>
          <a:xfrm>
            <a:off x="9951629" y="961724"/>
            <a:ext cx="1764000" cy="252000"/>
          </a:xfrm>
          <a:prstGeom prst="rect">
            <a:avLst/>
          </a:prstGeom>
          <a:solidFill>
            <a:schemeClr val="accent3">
              <a:lumMod val="20000"/>
              <a:lumOff val="80000"/>
            </a:schemeClr>
          </a:solidFill>
          <a:ln/>
          <a:effectLst/>
        </p:spPr>
        <p:style>
          <a:lnRef idx="1">
            <a:schemeClr val="accent2"/>
          </a:lnRef>
          <a:fillRef idx="2">
            <a:schemeClr val="accent2"/>
          </a:fillRef>
          <a:effectRef idx="1">
            <a:schemeClr val="accent2"/>
          </a:effectRef>
          <a:fontRef idx="minor">
            <a:schemeClr val="dk1"/>
          </a:fontRef>
        </p:style>
        <p:txBody>
          <a:bodyPr lIns="48000" tIns="48000" rIns="48000" bIns="48000" rtlCol="0" anchor="ctr"/>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バケットポリシー</a:t>
            </a:r>
          </a:p>
        </p:txBody>
      </p:sp>
      <p:sp>
        <p:nvSpPr>
          <p:cNvPr id="68" name="正方形/長方形 67"/>
          <p:cNvSpPr/>
          <p:nvPr/>
        </p:nvSpPr>
        <p:spPr>
          <a:xfrm>
            <a:off x="9951629" y="668388"/>
            <a:ext cx="1764000" cy="252000"/>
          </a:xfrm>
          <a:prstGeom prst="rect">
            <a:avLst/>
          </a:prstGeom>
          <a:solidFill>
            <a:schemeClr val="accent1">
              <a:lumMod val="40000"/>
              <a:lumOff val="60000"/>
            </a:schemeClr>
          </a:solidFill>
          <a:ln/>
          <a:effectLst/>
        </p:spPr>
        <p:style>
          <a:lnRef idx="1">
            <a:schemeClr val="accent5"/>
          </a:lnRef>
          <a:fillRef idx="2">
            <a:schemeClr val="accent5"/>
          </a:fillRef>
          <a:effectRef idx="1">
            <a:schemeClr val="accent5"/>
          </a:effectRef>
          <a:fontRef idx="minor">
            <a:schemeClr val="dk1"/>
          </a:fontRef>
        </p:style>
        <p:txBody>
          <a:bodyPr lIns="48000" tIns="48000" rIns="48000" bIns="48000" rtlCol="0" anchor="ctr"/>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1" lang="en-US" altLang="ja-JP" sz="1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IAM</a:t>
            </a:r>
            <a:r>
              <a:rPr kumimoji="1" lang="ja-JP" altLang="en-US" sz="1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ポリシー</a:t>
            </a:r>
          </a:p>
        </p:txBody>
      </p:sp>
      <p:sp>
        <p:nvSpPr>
          <p:cNvPr id="69" name="正方形/長方形 68"/>
          <p:cNvSpPr/>
          <p:nvPr/>
        </p:nvSpPr>
        <p:spPr>
          <a:xfrm>
            <a:off x="9951629" y="1255060"/>
            <a:ext cx="1764000" cy="252000"/>
          </a:xfrm>
          <a:prstGeom prst="rect">
            <a:avLst/>
          </a:prstGeom>
          <a:solidFill>
            <a:schemeClr val="accent4">
              <a:lumMod val="40000"/>
              <a:lumOff val="60000"/>
            </a:schemeClr>
          </a:solidFill>
          <a:ln/>
          <a:effectLst/>
        </p:spPr>
        <p:style>
          <a:lnRef idx="1">
            <a:schemeClr val="accent4"/>
          </a:lnRef>
          <a:fillRef idx="2">
            <a:schemeClr val="accent4"/>
          </a:fillRef>
          <a:effectRef idx="1">
            <a:schemeClr val="accent4"/>
          </a:effectRef>
          <a:fontRef idx="minor">
            <a:schemeClr val="dk1"/>
          </a:fontRef>
        </p:style>
        <p:txBody>
          <a:bodyPr lIns="48000" tIns="48000" rIns="48000" bIns="48000" rtlCol="0" anchor="ctr"/>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1" lang="en-US" altLang="ja-JP" sz="1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VPC</a:t>
            </a:r>
            <a:r>
              <a:rPr kumimoji="1" lang="ja-JP" altLang="en-US" sz="1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エンドポイントポリシー</a:t>
            </a:r>
          </a:p>
        </p:txBody>
      </p:sp>
      <p:sp>
        <p:nvSpPr>
          <p:cNvPr id="70" name="テキスト ボックス 69"/>
          <p:cNvSpPr txBox="1"/>
          <p:nvPr/>
        </p:nvSpPr>
        <p:spPr>
          <a:xfrm>
            <a:off x="9951628" y="394252"/>
            <a:ext cx="584021" cy="276999"/>
          </a:xfrm>
          <a:prstGeom prst="rect">
            <a:avLst/>
          </a:prstGeom>
          <a:noFill/>
          <a:effectLst/>
        </p:spPr>
        <p:txBody>
          <a:bodyPr wrap="square" rtlCol="0">
            <a:spAutoFit/>
          </a:bodyPr>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凡例</a:t>
            </a:r>
          </a:p>
        </p:txBody>
      </p:sp>
      <p:sp>
        <p:nvSpPr>
          <p:cNvPr id="10" name="Rectangle 34">
            <a:extLst>
              <a:ext uri="{FF2B5EF4-FFF2-40B4-BE49-F238E27FC236}">
                <a16:creationId xmlns:a16="http://schemas.microsoft.com/office/drawing/2014/main" id="{050EF1C4-7BF7-6C45-9447-2C5A6F63006A}"/>
              </a:ext>
            </a:extLst>
          </p:cNvPr>
          <p:cNvSpPr/>
          <p:nvPr/>
        </p:nvSpPr>
        <p:spPr>
          <a:xfrm>
            <a:off x="9228999" y="1634515"/>
            <a:ext cx="2492458" cy="4734413"/>
          </a:xfrm>
          <a:prstGeom prst="rect">
            <a:avLst/>
          </a:prstGeom>
          <a:noFill/>
          <a:ln w="127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0" tIns="121920" rIns="121920" bIns="60960" numCol="1" spcCol="0" rtlCol="0" fromWordArt="0" anchor="t" anchorCtr="0" forceAA="0" compatLnSpc="1">
            <a:prstTxWarp prst="textNoShape">
              <a:avLst/>
            </a:prstTxWarp>
            <a:noAutofit/>
          </a:bodyPr>
          <a:lstStyle/>
          <a:p>
            <a:pPr marL="0" marR="0" lvl="0" indent="0" algn="l" defTabSz="609576"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endParaRPr>
          </a:p>
        </p:txBody>
      </p:sp>
      <p:sp>
        <p:nvSpPr>
          <p:cNvPr id="11" name="Rectangle 25">
            <a:extLst>
              <a:ext uri="{FF2B5EF4-FFF2-40B4-BE49-F238E27FC236}">
                <a16:creationId xmlns:a16="http://schemas.microsoft.com/office/drawing/2014/main" id="{65007792-5659-3141-BD53-8E841206C2BB}"/>
              </a:ext>
            </a:extLst>
          </p:cNvPr>
          <p:cNvSpPr/>
          <p:nvPr/>
        </p:nvSpPr>
        <p:spPr>
          <a:xfrm>
            <a:off x="3836256" y="4405539"/>
            <a:ext cx="4414452" cy="1872817"/>
          </a:xfrm>
          <a:prstGeom prst="rect">
            <a:avLst/>
          </a:prstGeom>
          <a:noFill/>
          <a:ln w="12700" cap="flat" cmpd="sng" algn="ctr">
            <a:solidFill>
              <a:srgbClr val="1D8900"/>
            </a:solidFill>
            <a:prstDash val="solid"/>
            <a:miter lim="800000"/>
          </a:ln>
          <a:effectLst/>
        </p:spPr>
        <p:txBody>
          <a:bodyPr rot="0" spcFirstLastPara="0" vertOverflow="overflow" horzOverflow="overflow" vert="horz" wrap="square" lIns="324000" tIns="72000" rIns="121920" bIns="60960" numCol="1" spcCol="0" rtlCol="0" fromWordArt="0" anchor="t" anchorCtr="0" forceAA="0" compatLnSpc="1">
            <a:prstTxWarp prst="textNoShape">
              <a:avLst/>
            </a:prstTxWarp>
            <a:noAutofit/>
          </a:bodyPr>
          <a:lstStyle/>
          <a:p>
            <a:pPr marL="0" marR="0" lvl="0" indent="0" algn="l" defTabSz="1219151"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w="0"/>
                <a:solidFill>
                  <a:srgbClr val="232F3E">
                    <a:lumMod val="75000"/>
                  </a:srgbClr>
                </a:solidFill>
                <a:effectLst/>
                <a:uLnTx/>
                <a:uFillTx/>
                <a:latin typeface="Meiryo" panose="020B0604030504040204" pitchFamily="34" charset="-128"/>
                <a:ea typeface="Meiryo" panose="020B0604030504040204" pitchFamily="34" charset="-128"/>
                <a:cs typeface="+mn-cs"/>
              </a:rPr>
              <a:t>VPC</a:t>
            </a:r>
          </a:p>
        </p:txBody>
      </p:sp>
      <p:sp>
        <p:nvSpPr>
          <p:cNvPr id="12" name="Rectangle 34">
            <a:extLst>
              <a:ext uri="{FF2B5EF4-FFF2-40B4-BE49-F238E27FC236}">
                <a16:creationId xmlns:a16="http://schemas.microsoft.com/office/drawing/2014/main" id="{CCA50816-B9AC-CD43-BC9F-33727885C1BC}"/>
              </a:ext>
            </a:extLst>
          </p:cNvPr>
          <p:cNvSpPr/>
          <p:nvPr/>
        </p:nvSpPr>
        <p:spPr>
          <a:xfrm>
            <a:off x="3145510" y="1634515"/>
            <a:ext cx="5220305" cy="4743600"/>
          </a:xfrm>
          <a:prstGeom prst="rect">
            <a:avLst/>
          </a:prstGeom>
          <a:noFill/>
          <a:ln w="127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0" tIns="121920" rIns="121920" bIns="60960" numCol="1" spcCol="0" rtlCol="0" fromWordArt="0" anchor="t" anchorCtr="0" forceAA="0" compatLnSpc="1">
            <a:prstTxWarp prst="textNoShape">
              <a:avLst/>
            </a:prstTxWarp>
            <a:noAutofit/>
          </a:bodyPr>
          <a:lstStyle/>
          <a:p>
            <a:pPr marL="0" marR="0" lvl="0" indent="0" algn="l" defTabSz="609576"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endParaRPr>
          </a:p>
        </p:txBody>
      </p:sp>
      <p:sp>
        <p:nvSpPr>
          <p:cNvPr id="13" name="TextBox 7">
            <a:extLst>
              <a:ext uri="{FF2B5EF4-FFF2-40B4-BE49-F238E27FC236}">
                <a16:creationId xmlns:a16="http://schemas.microsoft.com/office/drawing/2014/main" id="{6A522F21-1AD7-3845-AC83-09B4BEA24E75}"/>
              </a:ext>
            </a:extLst>
          </p:cNvPr>
          <p:cNvSpPr txBox="1"/>
          <p:nvPr/>
        </p:nvSpPr>
        <p:spPr>
          <a:xfrm>
            <a:off x="4432460" y="3380576"/>
            <a:ext cx="959053" cy="260898"/>
          </a:xfrm>
          <a:prstGeom prst="rect">
            <a:avLst/>
          </a:prstGeom>
          <a:noFill/>
          <a:effectLst/>
        </p:spPr>
        <p:txBody>
          <a:bodyPr wrap="square" lIns="0" tIns="0" rIns="0" bIns="0" rtlCol="0" anchor="ctr">
            <a:noAutofit/>
          </a:bodyPr>
          <a:lstStyle/>
          <a:p>
            <a:pPr marL="0" marR="0" lvl="0" indent="0" algn="ctr" defTabSz="1430431" rtl="0" eaLnBrk="1" fontAlgn="auto" latinLnBrk="0" hangingPunct="1">
              <a:lnSpc>
                <a:spcPct val="100000"/>
              </a:lnSpc>
              <a:spcBef>
                <a:spcPts val="0"/>
              </a:spcBef>
              <a:spcAft>
                <a:spcPts val="0"/>
              </a:spcAft>
              <a:buClrTx/>
              <a:buSzTx/>
              <a:buFontTx/>
              <a:buNone/>
              <a:tabLst/>
              <a:defRPr/>
            </a:pPr>
            <a:r>
              <a:rPr kumimoji="0" lang="en-US" sz="1167" b="0" i="0" u="none" strike="noStrike" kern="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S3</a:t>
            </a:r>
            <a:r>
              <a:rPr kumimoji="0" lang="ja-JP" altLang="en-US" sz="1167" b="0" i="0" u="none" strike="noStrike" kern="0" cap="none" spc="0" normalizeH="0" baseline="0" noProof="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バケット</a:t>
            </a:r>
            <a:endParaRPr kumimoji="0" lang="en-US" sz="1167" b="0" i="0" u="none" strike="noStrike" kern="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endParaRPr>
          </a:p>
        </p:txBody>
      </p:sp>
      <p:sp>
        <p:nvSpPr>
          <p:cNvPr id="14" name="TextBox 347">
            <a:extLst>
              <a:ext uri="{FF2B5EF4-FFF2-40B4-BE49-F238E27FC236}">
                <a16:creationId xmlns:a16="http://schemas.microsoft.com/office/drawing/2014/main" id="{4554B6D3-16C6-D942-B8D9-055CEC6F4A2C}"/>
              </a:ext>
            </a:extLst>
          </p:cNvPr>
          <p:cNvSpPr txBox="1"/>
          <p:nvPr/>
        </p:nvSpPr>
        <p:spPr>
          <a:xfrm>
            <a:off x="4543976" y="2139184"/>
            <a:ext cx="2101519" cy="199839"/>
          </a:xfrm>
          <a:prstGeom prst="rect">
            <a:avLst/>
          </a:prstGeom>
          <a:noFill/>
          <a:effectLst/>
        </p:spPr>
        <p:txBody>
          <a:bodyPr wrap="square" lIns="0" tIns="0" rIns="0" bIns="0" rtlCol="0" anchor="ctr">
            <a:noAutofit/>
          </a:bodyPr>
          <a:lstStyle/>
          <a:p>
            <a:pPr marL="0" marR="0" lvl="0" indent="0" algn="l" defTabSz="1430431" rtl="0" eaLnBrk="1" fontAlgn="auto" latinLnBrk="0" hangingPunct="1">
              <a:lnSpc>
                <a:spcPct val="100000"/>
              </a:lnSpc>
              <a:spcBef>
                <a:spcPts val="0"/>
              </a:spcBef>
              <a:spcAft>
                <a:spcPts val="0"/>
              </a:spcAft>
              <a:buClrTx/>
              <a:buSzTx/>
              <a:buFontTx/>
              <a:buNone/>
              <a:tabLst/>
              <a:defRPr/>
            </a:pPr>
            <a:r>
              <a:rPr kumimoji="0" lang="en-US" sz="1167" b="0" i="0" u="none" strike="noStrike" kern="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AWS </a:t>
            </a:r>
            <a:r>
              <a:rPr kumimoji="0" lang="ja-JP" altLang="en-US" sz="1167" b="0" i="0" u="none" strike="noStrike" kern="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マネジメントコンソール</a:t>
            </a:r>
            <a:endParaRPr kumimoji="0" lang="en-US" sz="3667" b="0" i="0" u="none" strike="noStrike" kern="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endParaRPr>
          </a:p>
        </p:txBody>
      </p:sp>
      <p:sp>
        <p:nvSpPr>
          <p:cNvPr id="16" name="TextBox 7">
            <a:extLst>
              <a:ext uri="{FF2B5EF4-FFF2-40B4-BE49-F238E27FC236}">
                <a16:creationId xmlns:a16="http://schemas.microsoft.com/office/drawing/2014/main" id="{BF0FC36F-5E05-8D40-A31B-FBBCDF69785C}"/>
              </a:ext>
            </a:extLst>
          </p:cNvPr>
          <p:cNvSpPr txBox="1"/>
          <p:nvPr/>
        </p:nvSpPr>
        <p:spPr>
          <a:xfrm>
            <a:off x="1305595" y="2932574"/>
            <a:ext cx="755156" cy="298669"/>
          </a:xfrm>
          <a:prstGeom prst="rect">
            <a:avLst/>
          </a:prstGeom>
          <a:noFill/>
          <a:effectLst/>
        </p:spPr>
        <p:txBody>
          <a:bodyPr wrap="square" lIns="0" tIns="0" rIns="0" bIns="0" rtlCol="0" anchor="ctr">
            <a:noAutofit/>
          </a:bodyPr>
          <a:lstStyle/>
          <a:p>
            <a:pPr marL="0" marR="0" lvl="0" indent="0" algn="ctr" defTabSz="1430431" rtl="0" eaLnBrk="1" fontAlgn="auto" latinLnBrk="0" hangingPunct="1">
              <a:lnSpc>
                <a:spcPct val="100000"/>
              </a:lnSpc>
              <a:spcBef>
                <a:spcPts val="0"/>
              </a:spcBef>
              <a:spcAft>
                <a:spcPts val="0"/>
              </a:spcAft>
              <a:buClrTx/>
              <a:buSzTx/>
              <a:buFontTx/>
              <a:buNone/>
              <a:tabLst/>
              <a:defRPr/>
            </a:pPr>
            <a:r>
              <a:rPr kumimoji="0" lang="ja-JP" altLang="en-US" sz="1167" b="0" i="0" u="none" strike="noStrike" kern="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社内端末</a:t>
            </a:r>
            <a:endParaRPr kumimoji="0" lang="en-US" sz="1167" b="0" i="0" u="none" strike="noStrike" kern="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endParaRPr>
          </a:p>
        </p:txBody>
      </p:sp>
      <p:sp>
        <p:nvSpPr>
          <p:cNvPr id="17" name="TextBox 7">
            <a:extLst>
              <a:ext uri="{FF2B5EF4-FFF2-40B4-BE49-F238E27FC236}">
                <a16:creationId xmlns:a16="http://schemas.microsoft.com/office/drawing/2014/main" id="{010C3F6E-A1A3-B44F-B8AB-B8B128D0BB52}"/>
              </a:ext>
            </a:extLst>
          </p:cNvPr>
          <p:cNvSpPr txBox="1"/>
          <p:nvPr/>
        </p:nvSpPr>
        <p:spPr>
          <a:xfrm>
            <a:off x="9979256" y="2932574"/>
            <a:ext cx="717024" cy="298669"/>
          </a:xfrm>
          <a:prstGeom prst="rect">
            <a:avLst/>
          </a:prstGeom>
          <a:noFill/>
          <a:effectLst/>
        </p:spPr>
        <p:txBody>
          <a:bodyPr wrap="square" lIns="0" tIns="0" rIns="0" bIns="0" rtlCol="0" anchor="ctr">
            <a:noAutofit/>
          </a:bodyPr>
          <a:lstStyle/>
          <a:p>
            <a:pPr marL="0" marR="0" lvl="0" indent="0" algn="ctr" defTabSz="1430431" rtl="0" eaLnBrk="1" fontAlgn="auto" latinLnBrk="0" hangingPunct="1">
              <a:lnSpc>
                <a:spcPct val="100000"/>
              </a:lnSpc>
              <a:spcBef>
                <a:spcPts val="0"/>
              </a:spcBef>
              <a:spcAft>
                <a:spcPts val="0"/>
              </a:spcAft>
              <a:buClrTx/>
              <a:buSzTx/>
              <a:buFontTx/>
              <a:buNone/>
              <a:tabLst/>
              <a:defRPr/>
            </a:pPr>
            <a:r>
              <a:rPr kumimoji="0" lang="ja-JP" altLang="en-US" sz="1167" b="0" i="0" u="none" strike="noStrike" kern="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社外端末</a:t>
            </a:r>
            <a:endParaRPr kumimoji="0" lang="en-US" sz="1167" b="0" i="0" u="none" strike="noStrike" kern="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endParaRPr>
          </a:p>
        </p:txBody>
      </p:sp>
      <p:cxnSp>
        <p:nvCxnSpPr>
          <p:cNvPr id="18" name="直線矢印コネクタ 17">
            <a:extLst>
              <a:ext uri="{FF2B5EF4-FFF2-40B4-BE49-F238E27FC236}">
                <a16:creationId xmlns:a16="http://schemas.microsoft.com/office/drawing/2014/main" id="{8B66EAEB-C0D0-2E47-B9A3-3DC20ACABB01}"/>
              </a:ext>
            </a:extLst>
          </p:cNvPr>
          <p:cNvCxnSpPr>
            <a:cxnSpLocks/>
            <a:stCxn id="56" idx="1"/>
          </p:cNvCxnSpPr>
          <p:nvPr/>
        </p:nvCxnSpPr>
        <p:spPr bwMode="auto">
          <a:xfrm flipH="1" flipV="1">
            <a:off x="6861010" y="2632713"/>
            <a:ext cx="3186462" cy="14068"/>
          </a:xfrm>
          <a:prstGeom prst="straightConnector1">
            <a:avLst/>
          </a:prstGeom>
          <a:noFill/>
          <a:ln w="9525" cap="flat" cmpd="sng" algn="ctr">
            <a:solidFill>
              <a:schemeClr val="accent6"/>
            </a:solidFill>
            <a:prstDash val="solid"/>
            <a:headEnd type="none" w="med" len="med"/>
            <a:tailEnd type="arrow"/>
          </a:ln>
          <a:effectLst/>
        </p:spPr>
      </p:cxnSp>
      <p:cxnSp>
        <p:nvCxnSpPr>
          <p:cNvPr id="19" name="直線矢印コネクタ 18">
            <a:extLst>
              <a:ext uri="{FF2B5EF4-FFF2-40B4-BE49-F238E27FC236}">
                <a16:creationId xmlns:a16="http://schemas.microsoft.com/office/drawing/2014/main" id="{8065478F-2EE9-7C43-9CEA-0532054D45C1}"/>
              </a:ext>
            </a:extLst>
          </p:cNvPr>
          <p:cNvCxnSpPr>
            <a:cxnSpLocks/>
            <a:stCxn id="57" idx="2"/>
            <a:endCxn id="53" idx="0"/>
          </p:cNvCxnSpPr>
          <p:nvPr/>
        </p:nvCxnSpPr>
        <p:spPr bwMode="auto">
          <a:xfrm>
            <a:off x="5579086" y="2862780"/>
            <a:ext cx="0" cy="432245"/>
          </a:xfrm>
          <a:prstGeom prst="straightConnector1">
            <a:avLst/>
          </a:prstGeom>
          <a:noFill/>
          <a:ln w="28575" cap="flat" cmpd="sng" algn="ctr">
            <a:solidFill>
              <a:srgbClr val="3891A7">
                <a:shade val="95000"/>
                <a:satMod val="105000"/>
              </a:srgbClr>
            </a:solidFill>
            <a:prstDash val="solid"/>
            <a:headEnd type="none" w="med" len="med"/>
            <a:tailEnd type="arrow"/>
          </a:ln>
          <a:effectLst/>
        </p:spPr>
      </p:cxnSp>
      <p:sp>
        <p:nvSpPr>
          <p:cNvPr id="20" name="TextBox 7">
            <a:extLst>
              <a:ext uri="{FF2B5EF4-FFF2-40B4-BE49-F238E27FC236}">
                <a16:creationId xmlns:a16="http://schemas.microsoft.com/office/drawing/2014/main" id="{DD286B09-12BB-8C4E-B1F1-744D69BF0B7D}"/>
              </a:ext>
            </a:extLst>
          </p:cNvPr>
          <p:cNvSpPr txBox="1"/>
          <p:nvPr/>
        </p:nvSpPr>
        <p:spPr>
          <a:xfrm>
            <a:off x="6766853" y="2380950"/>
            <a:ext cx="2636709" cy="273600"/>
          </a:xfrm>
          <a:prstGeom prst="rect">
            <a:avLst/>
          </a:prstGeom>
          <a:noFill/>
          <a:effectLst/>
        </p:spPr>
        <p:txBody>
          <a:bodyPr wrap="square" lIns="0" tIns="0" rIns="0" bIns="0" rtlCol="0" anchor="ctr">
            <a:noAutofit/>
          </a:bodyPr>
          <a:lstStyle/>
          <a:p>
            <a:pPr marL="0" marR="0" lvl="0" indent="0" algn="ctr" defTabSz="1430431" rtl="0" eaLnBrk="1" fontAlgn="auto" latinLnBrk="0" hangingPunct="1">
              <a:lnSpc>
                <a:spcPct val="100000"/>
              </a:lnSpc>
              <a:spcBef>
                <a:spcPts val="0"/>
              </a:spcBef>
              <a:spcAft>
                <a:spcPts val="0"/>
              </a:spcAft>
              <a:buClrTx/>
              <a:buSzTx/>
              <a:buFontTx/>
              <a:buNone/>
              <a:tabLst/>
              <a:defRPr/>
            </a:pPr>
            <a:r>
              <a:rPr kumimoji="0" lang="ja-JP" altLang="en-US" sz="1167" b="0" i="0" u="none" strike="noStrike" kern="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外部から管理コンソールへのログオン</a:t>
            </a:r>
            <a:endParaRPr kumimoji="0" lang="en-US" sz="1167" b="0" i="0" u="none" strike="noStrike" kern="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endParaRPr>
          </a:p>
        </p:txBody>
      </p:sp>
      <p:sp>
        <p:nvSpPr>
          <p:cNvPr id="21" name="TextBox 7">
            <a:extLst>
              <a:ext uri="{FF2B5EF4-FFF2-40B4-BE49-F238E27FC236}">
                <a16:creationId xmlns:a16="http://schemas.microsoft.com/office/drawing/2014/main" id="{0FD9B795-FBB4-F946-AC4B-6C749D049189}"/>
              </a:ext>
            </a:extLst>
          </p:cNvPr>
          <p:cNvSpPr txBox="1"/>
          <p:nvPr/>
        </p:nvSpPr>
        <p:spPr>
          <a:xfrm>
            <a:off x="4862708" y="2909673"/>
            <a:ext cx="727115" cy="231111"/>
          </a:xfrm>
          <a:prstGeom prst="rect">
            <a:avLst/>
          </a:prstGeom>
          <a:noFill/>
          <a:effectLst/>
        </p:spPr>
        <p:txBody>
          <a:bodyPr wrap="square" lIns="0" tIns="0" rIns="0" bIns="0" rtlCol="0" anchor="ctr">
            <a:noAutofit/>
          </a:bodyPr>
          <a:lstStyle/>
          <a:p>
            <a:pPr marL="0" marR="0" lvl="0" indent="0" algn="ctr" defTabSz="1430431" rtl="0" eaLnBrk="1" fontAlgn="auto" latinLnBrk="0" hangingPunct="1">
              <a:lnSpc>
                <a:spcPct val="100000"/>
              </a:lnSpc>
              <a:spcBef>
                <a:spcPts val="0"/>
              </a:spcBef>
              <a:spcAft>
                <a:spcPts val="0"/>
              </a:spcAft>
              <a:buClrTx/>
              <a:buSzTx/>
              <a:buFontTx/>
              <a:buNone/>
              <a:tabLst/>
              <a:defRPr/>
            </a:pPr>
            <a:r>
              <a:rPr kumimoji="0" lang="en-US" altLang="ja-JP" sz="1167" b="0" i="0" u="none" strike="noStrike" kern="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API</a:t>
            </a:r>
            <a:r>
              <a:rPr kumimoji="0" lang="ja-JP" altLang="en-US" sz="1167" b="0" i="0" u="none" strike="noStrike" kern="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経由</a:t>
            </a:r>
            <a:endParaRPr kumimoji="0" lang="en-US" sz="1167" b="0" i="0" u="none" strike="noStrike" kern="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endParaRPr>
          </a:p>
        </p:txBody>
      </p:sp>
      <p:sp>
        <p:nvSpPr>
          <p:cNvPr id="22" name="TextBox 7">
            <a:extLst>
              <a:ext uri="{FF2B5EF4-FFF2-40B4-BE49-F238E27FC236}">
                <a16:creationId xmlns:a16="http://schemas.microsoft.com/office/drawing/2014/main" id="{5F311A4B-510B-FA4A-A5EC-39158DC16B87}"/>
              </a:ext>
            </a:extLst>
          </p:cNvPr>
          <p:cNvSpPr txBox="1"/>
          <p:nvPr/>
        </p:nvSpPr>
        <p:spPr>
          <a:xfrm>
            <a:off x="6612952" y="3230117"/>
            <a:ext cx="3667251" cy="210425"/>
          </a:xfrm>
          <a:prstGeom prst="rect">
            <a:avLst/>
          </a:prstGeom>
          <a:noFill/>
          <a:effectLst/>
        </p:spPr>
        <p:txBody>
          <a:bodyPr wrap="none" lIns="72000" tIns="0" rIns="0" bIns="0" rtlCol="0" anchor="ctr">
            <a:noAutofit/>
          </a:bodyPr>
          <a:lstStyle/>
          <a:p>
            <a:pPr marL="0" marR="0" lvl="0" indent="0" algn="ctr" defTabSz="1430431" rtl="0" eaLnBrk="1" fontAlgn="auto" latinLnBrk="0" hangingPunct="1">
              <a:lnSpc>
                <a:spcPct val="100000"/>
              </a:lnSpc>
              <a:spcBef>
                <a:spcPts val="0"/>
              </a:spcBef>
              <a:spcAft>
                <a:spcPts val="0"/>
              </a:spcAft>
              <a:buClrTx/>
              <a:buSzTx/>
              <a:buFontTx/>
              <a:buNone/>
              <a:tabLst/>
              <a:defRPr/>
            </a:pPr>
            <a:r>
              <a:rPr kumimoji="0" lang="ja-JP" altLang="en-US" sz="1167" b="0" i="0" u="none" strike="noStrike" kern="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外部から</a:t>
            </a:r>
            <a:r>
              <a:rPr kumimoji="0" lang="en-US" altLang="ja-JP" sz="1167" b="0" i="0" u="none" strike="noStrike" kern="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S3</a:t>
            </a:r>
            <a:r>
              <a:rPr kumimoji="0" lang="ja-JP" altLang="en-US" sz="1167" b="0" i="0" u="none" strike="noStrike" kern="0" cap="none" spc="0" normalizeH="0" baseline="0" noProof="0" dirty="0" err="1">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へ</a:t>
            </a:r>
            <a:r>
              <a:rPr kumimoji="0" lang="ja-JP" altLang="en-US" sz="1167" b="0" i="0" u="none" strike="noStrike" kern="0" cap="none" spc="0" normalizeH="0" baseline="0" noProof="0" err="1">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の</a:t>
            </a:r>
            <a:r>
              <a:rPr kumimoji="0" lang="ja-JP" altLang="en-US" sz="1167" b="0" i="0" u="none" strike="noStrike" kern="0" cap="none" spc="0" normalizeH="0" baseline="0" noProof="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アクセス（</a:t>
            </a:r>
            <a:r>
              <a:rPr kumimoji="0" lang="en-US" altLang="ja-JP" sz="1167" b="0" i="0" u="none" strike="noStrike" kern="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API</a:t>
            </a:r>
            <a:r>
              <a:rPr kumimoji="0" lang="ja-JP" altLang="en-US" sz="1167" b="0" i="0" u="none" strike="noStrike" kern="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経由または</a:t>
            </a:r>
            <a:r>
              <a:rPr kumimoji="0" lang="en-US" altLang="ja-JP" sz="1167" b="0" i="0" u="none" strike="noStrike" kern="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HTTP</a:t>
            </a:r>
            <a:r>
              <a:rPr kumimoji="0" lang="ja-JP" altLang="en-US" sz="1167" b="0" i="0" u="none" strike="noStrike" kern="0" cap="none" spc="0" normalizeH="0" baseline="0" noProof="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経由）</a:t>
            </a:r>
            <a:endParaRPr kumimoji="0" lang="en-US" altLang="ja-JP" sz="1167" b="0" i="0" u="none" strike="noStrike" kern="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endParaRPr>
          </a:p>
        </p:txBody>
      </p:sp>
      <p:sp>
        <p:nvSpPr>
          <p:cNvPr id="23" name="TextBox 7">
            <a:extLst>
              <a:ext uri="{FF2B5EF4-FFF2-40B4-BE49-F238E27FC236}">
                <a16:creationId xmlns:a16="http://schemas.microsoft.com/office/drawing/2014/main" id="{322A869C-0273-BB4F-B8A6-CB17E6CC00FE}"/>
              </a:ext>
            </a:extLst>
          </p:cNvPr>
          <p:cNvSpPr txBox="1"/>
          <p:nvPr/>
        </p:nvSpPr>
        <p:spPr>
          <a:xfrm>
            <a:off x="3925505" y="5363945"/>
            <a:ext cx="1195000" cy="400140"/>
          </a:xfrm>
          <a:prstGeom prst="rect">
            <a:avLst/>
          </a:prstGeom>
          <a:noFill/>
          <a:effectLst/>
        </p:spPr>
        <p:txBody>
          <a:bodyPr wrap="square" lIns="0" tIns="0" rIns="0" bIns="0" rtlCol="0" anchor="ctr">
            <a:noAutofit/>
          </a:bodyPr>
          <a:lstStyle/>
          <a:p>
            <a:pPr marL="0" marR="0" lvl="0" indent="0" algn="ctr" defTabSz="1430431" rtl="0" eaLnBrk="1" fontAlgn="auto" latinLnBrk="0" hangingPunct="1">
              <a:lnSpc>
                <a:spcPct val="100000"/>
              </a:lnSpc>
              <a:spcBef>
                <a:spcPts val="0"/>
              </a:spcBef>
              <a:spcAft>
                <a:spcPts val="0"/>
              </a:spcAft>
              <a:buClrTx/>
              <a:buSzTx/>
              <a:buFontTx/>
              <a:buNone/>
              <a:tabLst/>
              <a:defRPr/>
            </a:pPr>
            <a:r>
              <a:rPr kumimoji="0" lang="ja-JP" altLang="en-US" sz="1167" b="0" i="0" u="none" strike="noStrike" kern="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ログオンまたは</a:t>
            </a:r>
            <a:br>
              <a:rPr kumimoji="0" lang="en-US" altLang="ja-JP" sz="1167" b="0" i="0" u="none" strike="noStrike" kern="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br>
            <a:r>
              <a:rPr kumimoji="0" lang="ja-JP" altLang="en-US" sz="1167" b="0" i="0" u="none" strike="noStrike" kern="0" cap="none" spc="0" normalizeH="0" baseline="0" noProof="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プロキシ経由</a:t>
            </a:r>
            <a:endParaRPr kumimoji="0" lang="en-US" sz="1167" b="0" i="0" u="none" strike="noStrike" kern="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endParaRPr>
          </a:p>
        </p:txBody>
      </p:sp>
      <p:sp>
        <p:nvSpPr>
          <p:cNvPr id="25" name="TextBox 7">
            <a:extLst>
              <a:ext uri="{FF2B5EF4-FFF2-40B4-BE49-F238E27FC236}">
                <a16:creationId xmlns:a16="http://schemas.microsoft.com/office/drawing/2014/main" id="{A3F9FCD1-AA2D-C743-964F-4A8A4E7AA9B4}"/>
              </a:ext>
            </a:extLst>
          </p:cNvPr>
          <p:cNvSpPr txBox="1"/>
          <p:nvPr/>
        </p:nvSpPr>
        <p:spPr>
          <a:xfrm>
            <a:off x="8267210" y="1870970"/>
            <a:ext cx="1055065" cy="229432"/>
          </a:xfrm>
          <a:prstGeom prst="rect">
            <a:avLst/>
          </a:prstGeom>
          <a:noFill/>
          <a:effectLst/>
        </p:spPr>
        <p:txBody>
          <a:bodyPr wrap="square" lIns="0" tIns="0" rIns="0" bIns="0" rtlCol="0" anchor="ctr">
            <a:noAutofit/>
          </a:bodyPr>
          <a:lstStyle/>
          <a:p>
            <a:pPr marL="0" marR="0" lvl="0" indent="0" algn="ctr" defTabSz="1430431" rtl="0" eaLnBrk="1" fontAlgn="auto" latinLnBrk="0" hangingPunct="1">
              <a:lnSpc>
                <a:spcPct val="100000"/>
              </a:lnSpc>
              <a:spcBef>
                <a:spcPts val="0"/>
              </a:spcBef>
              <a:spcAft>
                <a:spcPts val="0"/>
              </a:spcAft>
              <a:buClrTx/>
              <a:buSzTx/>
              <a:buFontTx/>
              <a:buNone/>
              <a:tabLst/>
              <a:defRPr/>
            </a:pPr>
            <a:r>
              <a:rPr kumimoji="0" lang="en-US" altLang="ja-JP" sz="1333" b="0" i="0" u="none" strike="noStrike" kern="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Internet</a:t>
            </a:r>
            <a:endParaRPr kumimoji="0" lang="en-US" sz="1333" b="0" i="0" u="none" strike="noStrike" kern="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endParaRPr>
          </a:p>
        </p:txBody>
      </p:sp>
      <p:sp>
        <p:nvSpPr>
          <p:cNvPr id="27" name="TextBox 7">
            <a:extLst>
              <a:ext uri="{FF2B5EF4-FFF2-40B4-BE49-F238E27FC236}">
                <a16:creationId xmlns:a16="http://schemas.microsoft.com/office/drawing/2014/main" id="{1A88DEE1-69CC-584F-8E2E-00D597E24C89}"/>
              </a:ext>
            </a:extLst>
          </p:cNvPr>
          <p:cNvSpPr txBox="1"/>
          <p:nvPr/>
        </p:nvSpPr>
        <p:spPr>
          <a:xfrm>
            <a:off x="823751" y="1691565"/>
            <a:ext cx="1352202" cy="388438"/>
          </a:xfrm>
          <a:prstGeom prst="rect">
            <a:avLst/>
          </a:prstGeom>
          <a:noFill/>
          <a:effectLst/>
        </p:spPr>
        <p:txBody>
          <a:bodyPr wrap="square" lIns="0" tIns="0" rIns="0" bIns="0" rtlCol="0" anchor="t">
            <a:noAutofit/>
          </a:bodyPr>
          <a:lstStyle/>
          <a:p>
            <a:pPr marL="0" marR="0" lvl="0" indent="0" algn="l" defTabSz="1430431" rtl="0" eaLnBrk="1" fontAlgn="auto" latinLnBrk="0" hangingPunct="1">
              <a:lnSpc>
                <a:spcPct val="100000"/>
              </a:lnSpc>
              <a:spcBef>
                <a:spcPts val="0"/>
              </a:spcBef>
              <a:spcAft>
                <a:spcPts val="0"/>
              </a:spcAft>
              <a:buClrTx/>
              <a:buSzTx/>
              <a:buFontTx/>
              <a:buNone/>
              <a:tabLst/>
              <a:defRPr/>
            </a:pPr>
            <a:r>
              <a:rPr kumimoji="0" lang="ja-JP" altLang="en-US" sz="1167" b="0" i="0" u="none" strike="noStrike" kern="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オンプレ</a:t>
            </a:r>
            <a:r>
              <a:rPr kumimoji="0" lang="en-US" altLang="ja-JP" sz="1167" b="0" i="0" u="none" strike="noStrike" kern="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DC</a:t>
            </a:r>
          </a:p>
          <a:p>
            <a:pPr marL="0" marR="0" lvl="0" indent="0" algn="l" defTabSz="1430431" rtl="0" eaLnBrk="1" fontAlgn="auto" latinLnBrk="0" hangingPunct="1">
              <a:lnSpc>
                <a:spcPct val="100000"/>
              </a:lnSpc>
              <a:spcBef>
                <a:spcPts val="0"/>
              </a:spcBef>
              <a:spcAft>
                <a:spcPts val="0"/>
              </a:spcAft>
              <a:buClrTx/>
              <a:buSzTx/>
              <a:buFontTx/>
              <a:buNone/>
              <a:tabLst/>
              <a:defRPr/>
            </a:pPr>
            <a:r>
              <a:rPr kumimoji="0" lang="ja-JP" altLang="en-US" sz="1167" b="0" i="0" u="none" strike="noStrike" kern="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社内ネットワーク</a:t>
            </a:r>
            <a:endParaRPr kumimoji="0" lang="en-US" sz="1167" b="0" i="0" u="none" strike="noStrike" kern="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endParaRPr>
          </a:p>
        </p:txBody>
      </p:sp>
      <p:cxnSp>
        <p:nvCxnSpPr>
          <p:cNvPr id="29" name="直線矢印コネクタ 28">
            <a:extLst>
              <a:ext uri="{FF2B5EF4-FFF2-40B4-BE49-F238E27FC236}">
                <a16:creationId xmlns:a16="http://schemas.microsoft.com/office/drawing/2014/main" id="{A7947E35-830A-8749-B33D-A8CB75C0CB5A}"/>
              </a:ext>
            </a:extLst>
          </p:cNvPr>
          <p:cNvCxnSpPr>
            <a:cxnSpLocks/>
            <a:stCxn id="56" idx="1"/>
          </p:cNvCxnSpPr>
          <p:nvPr/>
        </p:nvCxnSpPr>
        <p:spPr bwMode="auto">
          <a:xfrm flipH="1">
            <a:off x="6870361" y="2646781"/>
            <a:ext cx="3177111" cy="879916"/>
          </a:xfrm>
          <a:prstGeom prst="straightConnector1">
            <a:avLst/>
          </a:prstGeom>
          <a:noFill/>
          <a:ln w="9525" cap="flat" cmpd="sng" algn="ctr">
            <a:solidFill>
              <a:schemeClr val="accent6"/>
            </a:solidFill>
            <a:prstDash val="solid"/>
            <a:headEnd type="none" w="med" len="med"/>
            <a:tailEnd type="arrow"/>
          </a:ln>
          <a:effectLst/>
        </p:spPr>
      </p:cxnSp>
      <p:cxnSp>
        <p:nvCxnSpPr>
          <p:cNvPr id="39" name="直線矢印コネクタ 38">
            <a:extLst>
              <a:ext uri="{FF2B5EF4-FFF2-40B4-BE49-F238E27FC236}">
                <a16:creationId xmlns:a16="http://schemas.microsoft.com/office/drawing/2014/main" id="{7635DFDE-DB0F-8443-B5DD-C832633E1B92}"/>
              </a:ext>
            </a:extLst>
          </p:cNvPr>
          <p:cNvCxnSpPr>
            <a:cxnSpLocks/>
          </p:cNvCxnSpPr>
          <p:nvPr/>
        </p:nvCxnSpPr>
        <p:spPr bwMode="auto">
          <a:xfrm flipV="1">
            <a:off x="2357161" y="2623973"/>
            <a:ext cx="2911073" cy="3755"/>
          </a:xfrm>
          <a:prstGeom prst="straightConnector1">
            <a:avLst/>
          </a:prstGeom>
          <a:noFill/>
          <a:ln w="28575" cap="flat" cmpd="sng" algn="ctr">
            <a:solidFill>
              <a:srgbClr val="3891A7">
                <a:shade val="95000"/>
                <a:satMod val="105000"/>
              </a:srgbClr>
            </a:solidFill>
            <a:prstDash val="solid"/>
            <a:headEnd type="none" w="med" len="med"/>
            <a:tailEnd type="arrow"/>
          </a:ln>
          <a:effectLst/>
        </p:spPr>
      </p:cxnSp>
      <p:sp>
        <p:nvSpPr>
          <p:cNvPr id="40" name="TextBox 7">
            <a:extLst>
              <a:ext uri="{FF2B5EF4-FFF2-40B4-BE49-F238E27FC236}">
                <a16:creationId xmlns:a16="http://schemas.microsoft.com/office/drawing/2014/main" id="{494A4637-161F-444C-AF14-BF4C107586FA}"/>
              </a:ext>
            </a:extLst>
          </p:cNvPr>
          <p:cNvSpPr txBox="1"/>
          <p:nvPr/>
        </p:nvSpPr>
        <p:spPr>
          <a:xfrm>
            <a:off x="3163902" y="2380950"/>
            <a:ext cx="1983604" cy="271647"/>
          </a:xfrm>
          <a:prstGeom prst="rect">
            <a:avLst/>
          </a:prstGeom>
          <a:noFill/>
          <a:effectLst/>
        </p:spPr>
        <p:txBody>
          <a:bodyPr wrap="square" lIns="0" tIns="0" rIns="0" bIns="0" rtlCol="0" anchor="ctr">
            <a:noAutofit/>
          </a:bodyPr>
          <a:lstStyle/>
          <a:p>
            <a:pPr marL="0" marR="0" lvl="0" indent="0" algn="ctr" defTabSz="1430431" rtl="0" eaLnBrk="1" fontAlgn="auto" latinLnBrk="0" hangingPunct="1">
              <a:lnSpc>
                <a:spcPct val="100000"/>
              </a:lnSpc>
              <a:spcBef>
                <a:spcPts val="0"/>
              </a:spcBef>
              <a:spcAft>
                <a:spcPts val="0"/>
              </a:spcAft>
              <a:buClrTx/>
              <a:buSzTx/>
              <a:buFontTx/>
              <a:buNone/>
              <a:tabLst/>
              <a:defRPr/>
            </a:pPr>
            <a:r>
              <a:rPr kumimoji="0" lang="ja-JP" altLang="en-US" sz="1167" b="0" i="0" u="none" strike="noStrike" kern="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管理コンソールへのログオン</a:t>
            </a:r>
            <a:endParaRPr kumimoji="0" lang="en-US" sz="1167" b="0" i="0" u="none" strike="noStrike" kern="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endParaRPr>
          </a:p>
        </p:txBody>
      </p:sp>
      <p:sp>
        <p:nvSpPr>
          <p:cNvPr id="41" name="TextBox 7">
            <a:extLst>
              <a:ext uri="{FF2B5EF4-FFF2-40B4-BE49-F238E27FC236}">
                <a16:creationId xmlns:a16="http://schemas.microsoft.com/office/drawing/2014/main" id="{1FB7FF88-8189-0B4C-9164-D2A6A4ECA706}"/>
              </a:ext>
            </a:extLst>
          </p:cNvPr>
          <p:cNvSpPr txBox="1"/>
          <p:nvPr/>
        </p:nvSpPr>
        <p:spPr>
          <a:xfrm>
            <a:off x="2010807" y="1870970"/>
            <a:ext cx="1374496" cy="230400"/>
          </a:xfrm>
          <a:prstGeom prst="rect">
            <a:avLst/>
          </a:prstGeom>
          <a:noFill/>
          <a:effectLst/>
        </p:spPr>
        <p:txBody>
          <a:bodyPr wrap="square" lIns="0" tIns="0" rIns="0" bIns="0" rtlCol="0" anchor="ctr">
            <a:noAutofit/>
          </a:bodyPr>
          <a:lstStyle/>
          <a:p>
            <a:pPr marL="0" marR="0" lvl="0" indent="0" algn="ctr" defTabSz="1430431" rtl="0" eaLnBrk="1" fontAlgn="auto" latinLnBrk="0" hangingPunct="1">
              <a:lnSpc>
                <a:spcPct val="100000"/>
              </a:lnSpc>
              <a:spcBef>
                <a:spcPts val="0"/>
              </a:spcBef>
              <a:spcAft>
                <a:spcPts val="0"/>
              </a:spcAft>
              <a:buClrTx/>
              <a:buSzTx/>
              <a:buFontTx/>
              <a:buNone/>
              <a:tabLst/>
              <a:defRPr/>
            </a:pPr>
            <a:r>
              <a:rPr kumimoji="0" lang="en-US" altLang="ja-JP" sz="1167" b="0" i="0" u="none" strike="noStrike" kern="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Internet</a:t>
            </a:r>
          </a:p>
        </p:txBody>
      </p:sp>
      <p:sp>
        <p:nvSpPr>
          <p:cNvPr id="43" name="TextBox 7">
            <a:extLst>
              <a:ext uri="{FF2B5EF4-FFF2-40B4-BE49-F238E27FC236}">
                <a16:creationId xmlns:a16="http://schemas.microsoft.com/office/drawing/2014/main" id="{07089DBA-D129-EB4D-AFE7-06CC24ECA5C1}"/>
              </a:ext>
            </a:extLst>
          </p:cNvPr>
          <p:cNvSpPr txBox="1"/>
          <p:nvPr/>
        </p:nvSpPr>
        <p:spPr>
          <a:xfrm>
            <a:off x="1990747" y="4478312"/>
            <a:ext cx="1445800" cy="311032"/>
          </a:xfrm>
          <a:prstGeom prst="rect">
            <a:avLst/>
          </a:prstGeom>
          <a:noFill/>
          <a:effectLst/>
        </p:spPr>
        <p:txBody>
          <a:bodyPr wrap="square" lIns="0" tIns="0" rIns="0" bIns="0" rtlCol="0" anchor="ctr">
            <a:noAutofit/>
          </a:bodyPr>
          <a:lstStyle/>
          <a:p>
            <a:pPr marL="0" marR="0" lvl="0" indent="0" algn="ctr" defTabSz="1430431" rtl="0" eaLnBrk="1" fontAlgn="auto" latinLnBrk="0" hangingPunct="1">
              <a:lnSpc>
                <a:spcPct val="100000"/>
              </a:lnSpc>
              <a:spcBef>
                <a:spcPts val="0"/>
              </a:spcBef>
              <a:spcAft>
                <a:spcPts val="0"/>
              </a:spcAft>
              <a:buClrTx/>
              <a:buSzTx/>
              <a:buFontTx/>
              <a:buNone/>
              <a:tabLst/>
              <a:defRPr/>
            </a:pPr>
            <a:r>
              <a:rPr kumimoji="0" lang="en-US" altLang="ja-JP" sz="1333" b="0" i="0" u="none" strike="noStrike" kern="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Direct Connect</a:t>
            </a:r>
            <a:endParaRPr kumimoji="0" lang="en-US" sz="1333" b="0" i="0" u="none" strike="noStrike" kern="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endParaRPr>
          </a:p>
        </p:txBody>
      </p:sp>
      <p:cxnSp>
        <p:nvCxnSpPr>
          <p:cNvPr id="44" name="直線矢印コネクタ 43">
            <a:extLst>
              <a:ext uri="{FF2B5EF4-FFF2-40B4-BE49-F238E27FC236}">
                <a16:creationId xmlns:a16="http://schemas.microsoft.com/office/drawing/2014/main" id="{70FAEA98-80CA-7D48-809C-BF97DF2F3881}"/>
              </a:ext>
            </a:extLst>
          </p:cNvPr>
          <p:cNvCxnSpPr>
            <a:cxnSpLocks/>
            <a:stCxn id="55" idx="0"/>
            <a:endCxn id="53" idx="2"/>
          </p:cNvCxnSpPr>
          <p:nvPr/>
        </p:nvCxnSpPr>
        <p:spPr bwMode="auto">
          <a:xfrm flipV="1">
            <a:off x="5579086" y="3727025"/>
            <a:ext cx="0" cy="1345588"/>
          </a:xfrm>
          <a:prstGeom prst="straightConnector1">
            <a:avLst/>
          </a:prstGeom>
          <a:noFill/>
          <a:ln w="28575" cap="flat" cmpd="sng" algn="ctr">
            <a:solidFill>
              <a:srgbClr val="3891A7">
                <a:shade val="95000"/>
                <a:satMod val="105000"/>
              </a:srgbClr>
            </a:solidFill>
            <a:prstDash val="solid"/>
            <a:headEnd type="none" w="med" len="med"/>
            <a:tailEnd type="arrow"/>
          </a:ln>
          <a:effectLst/>
        </p:spPr>
      </p:cxnSp>
      <p:sp>
        <p:nvSpPr>
          <p:cNvPr id="45" name="TextBox 213">
            <a:extLst>
              <a:ext uri="{FF2B5EF4-FFF2-40B4-BE49-F238E27FC236}">
                <a16:creationId xmlns:a16="http://schemas.microsoft.com/office/drawing/2014/main" id="{747233AE-CF1A-CA48-9D53-D373BE278E09}"/>
              </a:ext>
            </a:extLst>
          </p:cNvPr>
          <p:cNvSpPr txBox="1"/>
          <p:nvPr/>
        </p:nvSpPr>
        <p:spPr>
          <a:xfrm>
            <a:off x="4381493" y="4887781"/>
            <a:ext cx="1179689" cy="246320"/>
          </a:xfrm>
          <a:prstGeom prst="rect">
            <a:avLst/>
          </a:prstGeom>
          <a:noFill/>
          <a:effectLst/>
        </p:spPr>
        <p:txBody>
          <a:bodyPr wrap="square" lIns="0" tIns="0" rIns="0" bIns="0" rtlCol="0" anchor="ctr">
            <a:noAutofit/>
          </a:bodyPr>
          <a:lstStyle/>
          <a:p>
            <a:pPr marL="0" marR="0" lvl="0" indent="0" algn="ctr" defTabSz="1430431" rtl="0" eaLnBrk="1" fontAlgn="auto" latinLnBrk="0" hangingPunct="1">
              <a:lnSpc>
                <a:spcPct val="100000"/>
              </a:lnSpc>
              <a:spcBef>
                <a:spcPts val="0"/>
              </a:spcBef>
              <a:spcAft>
                <a:spcPts val="0"/>
              </a:spcAft>
              <a:buClrTx/>
              <a:buSzTx/>
              <a:buFontTx/>
              <a:buNone/>
              <a:tabLst/>
              <a:defRPr/>
            </a:pPr>
            <a:r>
              <a:rPr kumimoji="0" lang="en-US" sz="1167" b="0" i="0" u="none" strike="noStrike" kern="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Amazon EC2</a:t>
            </a:r>
            <a:endParaRPr kumimoji="0" lang="en-US" sz="3667" b="0" i="0" u="none" strike="noStrike" kern="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endParaRPr>
          </a:p>
        </p:txBody>
      </p:sp>
      <p:sp>
        <p:nvSpPr>
          <p:cNvPr id="46" name="正方形/長方形 45">
            <a:extLst>
              <a:ext uri="{FF2B5EF4-FFF2-40B4-BE49-F238E27FC236}">
                <a16:creationId xmlns:a16="http://schemas.microsoft.com/office/drawing/2014/main" id="{76A019B1-84B9-054F-A441-1A0B3CC5E19D}"/>
              </a:ext>
            </a:extLst>
          </p:cNvPr>
          <p:cNvSpPr/>
          <p:nvPr/>
        </p:nvSpPr>
        <p:spPr bwMode="auto">
          <a:xfrm>
            <a:off x="727653" y="2074784"/>
            <a:ext cx="5917842" cy="4105858"/>
          </a:xfrm>
          <a:prstGeom prst="rect">
            <a:avLst/>
          </a:prstGeom>
          <a:noFill/>
          <a:ln w="25400" cap="flat" cmpd="sng" algn="ctr">
            <a:solidFill>
              <a:srgbClr val="C32D2E"/>
            </a:solidFill>
            <a:prstDash val="sysDot"/>
            <a:headEnd type="none" w="med" len="med"/>
            <a:tailEnd type="none" w="med" len="med"/>
          </a:ln>
          <a:effectLst/>
        </p:spPr>
        <p:txBody>
          <a:bodyPr vert="horz" wrap="none" lIns="140796" tIns="73213" rIns="140796" bIns="73213" numCol="1" rtlCol="0" anchor="ctr" anchorCtr="0" compatLnSpc="1">
            <a:prstTxWarp prst="textNoShape">
              <a:avLst/>
            </a:prstTxWarp>
          </a:bodyPr>
          <a:lstStyle/>
          <a:p>
            <a:pPr marL="0" marR="0" lvl="0" indent="0" algn="ctr" defTabSz="1430431" rtl="0" eaLnBrk="0" fontAlgn="base" latinLnBrk="0" hangingPunct="0">
              <a:lnSpc>
                <a:spcPct val="90000"/>
              </a:lnSpc>
              <a:spcBef>
                <a:spcPct val="0"/>
              </a:spcBef>
              <a:spcAft>
                <a:spcPct val="40000"/>
              </a:spcAft>
              <a:buClrTx/>
              <a:buSzTx/>
              <a:buFontTx/>
              <a:buNone/>
              <a:tabLst/>
              <a:defRPr/>
            </a:pPr>
            <a:endParaRPr kumimoji="0" lang="en-GB" sz="1333" b="0" i="0" u="none" strike="noStrike" kern="0" cap="none" spc="0" normalizeH="0" baseline="0" noProof="0">
              <a:ln>
                <a:noFill/>
              </a:ln>
              <a:solidFill>
                <a:srgbClr val="232F3E">
                  <a:lumMod val="75000"/>
                </a:srgbClr>
              </a:solidFill>
              <a:effectLst/>
              <a:uLnTx/>
              <a:uFillTx/>
              <a:latin typeface="Meiryo" panose="020B0604030504040204" pitchFamily="34" charset="-128"/>
              <a:ea typeface="Meiryo" panose="020B0604030504040204" pitchFamily="34" charset="-128"/>
              <a:cs typeface="+mn-cs"/>
            </a:endParaRPr>
          </a:p>
        </p:txBody>
      </p:sp>
      <p:sp>
        <p:nvSpPr>
          <p:cNvPr id="47" name="TextBox 7">
            <a:extLst>
              <a:ext uri="{FF2B5EF4-FFF2-40B4-BE49-F238E27FC236}">
                <a16:creationId xmlns:a16="http://schemas.microsoft.com/office/drawing/2014/main" id="{F35CE9F2-41CE-9045-B6BB-A00D7C432C29}"/>
              </a:ext>
            </a:extLst>
          </p:cNvPr>
          <p:cNvSpPr txBox="1"/>
          <p:nvPr/>
        </p:nvSpPr>
        <p:spPr>
          <a:xfrm>
            <a:off x="6664781" y="5526484"/>
            <a:ext cx="4089016" cy="243998"/>
          </a:xfrm>
          <a:prstGeom prst="rect">
            <a:avLst/>
          </a:prstGeom>
          <a:noFill/>
          <a:effectLst/>
        </p:spPr>
        <p:txBody>
          <a:bodyPr wrap="square" lIns="0" tIns="0" rIns="0" bIns="0" rtlCol="0" anchor="ctr">
            <a:noAutofit/>
          </a:bodyPr>
          <a:lstStyle/>
          <a:p>
            <a:pPr marL="0" marR="0" lvl="0" indent="0" algn="ctr" defTabSz="1430431" rtl="0" eaLnBrk="1" fontAlgn="auto" latinLnBrk="0" hangingPunct="1">
              <a:lnSpc>
                <a:spcPct val="100000"/>
              </a:lnSpc>
              <a:spcBef>
                <a:spcPts val="0"/>
              </a:spcBef>
              <a:spcAft>
                <a:spcPts val="0"/>
              </a:spcAft>
              <a:buClrTx/>
              <a:buSzTx/>
              <a:buFontTx/>
              <a:buNone/>
              <a:tabLst/>
              <a:defRPr/>
            </a:pPr>
            <a:r>
              <a:rPr kumimoji="0" lang="ja-JP" altLang="en-US" sz="1167" b="0" i="0" u="none" strike="noStrike" kern="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外部から</a:t>
            </a:r>
            <a:r>
              <a:rPr kumimoji="0" lang="en-US" altLang="ja-JP" sz="1167" b="0" i="0" u="none" strike="noStrike" kern="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EC2</a:t>
            </a:r>
            <a:r>
              <a:rPr kumimoji="0" lang="ja-JP" altLang="en-US" sz="1167" b="0" i="0" u="none" strike="noStrike" kern="0" cap="none" spc="0" normalizeH="0" baseline="0" noProof="0" dirty="0" err="1">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へ</a:t>
            </a:r>
            <a:r>
              <a:rPr kumimoji="0" lang="ja-JP" altLang="en-US" sz="1167" b="0" i="0" u="none" strike="noStrike" kern="0" cap="none" spc="0" normalizeH="0" baseline="0" noProof="0" err="1">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の</a:t>
            </a:r>
            <a:r>
              <a:rPr kumimoji="0" lang="ja-JP" altLang="en-US" sz="1167" b="0" i="0" u="none" strike="noStrike" kern="0" cap="none" spc="0" normalizeH="0" baseline="0" noProof="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アクセス（ログオンまたはアプリ間接続）</a:t>
            </a:r>
            <a:endParaRPr kumimoji="0" lang="en-US" altLang="ja-JP" sz="1167" b="0" i="0" u="none" strike="noStrike" kern="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endParaRPr>
          </a:p>
        </p:txBody>
      </p:sp>
      <p:sp>
        <p:nvSpPr>
          <p:cNvPr id="48" name="TextBox 7">
            <a:extLst>
              <a:ext uri="{FF2B5EF4-FFF2-40B4-BE49-F238E27FC236}">
                <a16:creationId xmlns:a16="http://schemas.microsoft.com/office/drawing/2014/main" id="{BBDFAB70-B90D-F342-85D7-28F8B0AE6F03}"/>
              </a:ext>
            </a:extLst>
          </p:cNvPr>
          <p:cNvSpPr txBox="1"/>
          <p:nvPr/>
        </p:nvSpPr>
        <p:spPr>
          <a:xfrm>
            <a:off x="3617569" y="3950517"/>
            <a:ext cx="1810873" cy="455058"/>
          </a:xfrm>
          <a:prstGeom prst="rect">
            <a:avLst/>
          </a:prstGeom>
          <a:noFill/>
          <a:effectLst/>
        </p:spPr>
        <p:txBody>
          <a:bodyPr wrap="square" lIns="0" tIns="0" rIns="0" bIns="0" rtlCol="0" anchor="ctr">
            <a:noAutofit/>
          </a:bodyPr>
          <a:lstStyle/>
          <a:p>
            <a:pPr marL="0" marR="0" lvl="0" indent="0" algn="r" defTabSz="1430431" rtl="0" eaLnBrk="1" fontAlgn="auto" latinLnBrk="0" hangingPunct="1">
              <a:lnSpc>
                <a:spcPct val="100000"/>
              </a:lnSpc>
              <a:spcBef>
                <a:spcPts val="0"/>
              </a:spcBef>
              <a:spcAft>
                <a:spcPts val="0"/>
              </a:spcAft>
              <a:buClrTx/>
              <a:buSzTx/>
              <a:buFontTx/>
              <a:buNone/>
              <a:tabLst/>
              <a:defRPr/>
            </a:pPr>
            <a:r>
              <a:rPr kumimoji="0" lang="en-US" altLang="ja-JP" sz="1167" b="0" i="0" u="none" strike="noStrike" kern="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S3</a:t>
            </a:r>
            <a:r>
              <a:rPr kumimoji="0" lang="ja-JP" altLang="en-US" sz="1167" b="0" i="0" u="none" strike="noStrike" kern="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a:t>
            </a:r>
            <a:r>
              <a:rPr kumimoji="0" lang="en-US" altLang="ja-JP" sz="1167" b="0" i="0" u="none" strike="noStrike" kern="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VPC</a:t>
            </a:r>
            <a:r>
              <a:rPr kumimoji="0" lang="ja-JP" altLang="en-US" sz="1167" b="0" i="0" u="none" strike="noStrike" kern="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間の専用通信路</a:t>
            </a:r>
            <a:endParaRPr kumimoji="0" lang="en-US" altLang="ja-JP" sz="1167" b="0" i="0" u="none" strike="noStrike" kern="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endParaRPr>
          </a:p>
          <a:p>
            <a:pPr marL="0" marR="0" lvl="0" indent="0" algn="r" defTabSz="1430431" rtl="0" eaLnBrk="1" fontAlgn="auto" latinLnBrk="0" hangingPunct="1">
              <a:lnSpc>
                <a:spcPct val="100000"/>
              </a:lnSpc>
              <a:spcBef>
                <a:spcPts val="0"/>
              </a:spcBef>
              <a:spcAft>
                <a:spcPts val="0"/>
              </a:spcAft>
              <a:buClrTx/>
              <a:buSzTx/>
              <a:buFontTx/>
              <a:buNone/>
              <a:tabLst/>
              <a:defRPr/>
            </a:pPr>
            <a:r>
              <a:rPr kumimoji="0" lang="ja-JP" altLang="en-US" sz="1167" b="0" i="0" u="none" strike="noStrike" kern="0" cap="none" spc="0" normalizeH="0" baseline="0" noProof="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a:t>
            </a:r>
            <a:r>
              <a:rPr kumimoji="0" lang="en-US" altLang="ja-JP" sz="1167" b="0" i="0" u="none" strike="noStrike" kern="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VPC</a:t>
            </a:r>
            <a:r>
              <a:rPr kumimoji="0" lang="ja-JP" altLang="en-US" sz="1167" b="0" i="0" u="none" strike="noStrike" kern="0" cap="none" spc="0" normalizeH="0" baseline="0" noProof="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 </a:t>
            </a:r>
            <a:r>
              <a:rPr kumimoji="0" lang="en-US" altLang="ja-JP" sz="1167" b="0" i="0" u="none" strike="noStrike" kern="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Endpoint</a:t>
            </a:r>
            <a:r>
              <a:rPr kumimoji="0" lang="ja-JP" altLang="en-US" sz="1167" b="0" i="0" u="none" strike="noStrike" kern="0" cap="none" spc="0" normalizeH="0" baseline="0" noProof="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a:t>
            </a:r>
            <a:endParaRPr kumimoji="0" lang="en-US" sz="1167" b="0" i="0" u="none" strike="noStrike" kern="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endParaRPr>
          </a:p>
        </p:txBody>
      </p:sp>
      <p:pic>
        <p:nvPicPr>
          <p:cNvPr id="49" name="Graphic 19">
            <a:extLst>
              <a:ext uri="{FF2B5EF4-FFF2-40B4-BE49-F238E27FC236}">
                <a16:creationId xmlns:a16="http://schemas.microsoft.com/office/drawing/2014/main" id="{E6AEF159-2387-1944-AC78-5F89269DE3E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94014" y="1643704"/>
            <a:ext cx="272753" cy="272753"/>
          </a:xfrm>
          <a:prstGeom prst="rect">
            <a:avLst/>
          </a:prstGeom>
          <a:effectLst/>
        </p:spPr>
      </p:pic>
      <p:sp>
        <p:nvSpPr>
          <p:cNvPr id="50" name="Rectangle 100">
            <a:extLst>
              <a:ext uri="{FF2B5EF4-FFF2-40B4-BE49-F238E27FC236}">
                <a16:creationId xmlns:a16="http://schemas.microsoft.com/office/drawing/2014/main" id="{65391111-10E4-AC44-930C-4F37B13D47F2}"/>
              </a:ext>
            </a:extLst>
          </p:cNvPr>
          <p:cNvSpPr/>
          <p:nvPr/>
        </p:nvSpPr>
        <p:spPr>
          <a:xfrm>
            <a:off x="487055" y="1634515"/>
            <a:ext cx="1795271" cy="4734413"/>
          </a:xfrm>
          <a:prstGeom prst="rect">
            <a:avLst/>
          </a:prstGeom>
          <a:noFill/>
          <a:ln w="12700">
            <a:solidFill>
              <a:srgbClr val="5A6B86"/>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0" tIns="121920" rIns="121920" bIns="60960" numCol="1" spcCol="0" rtlCol="0" fromWordArt="0" anchor="t" anchorCtr="0" forceAA="0" compatLnSpc="1">
            <a:prstTxWarp prst="textNoShape">
              <a:avLst/>
            </a:prstTxWarp>
            <a:noAutofit/>
          </a:bodyPr>
          <a:lstStyle/>
          <a:p>
            <a:pPr marL="0" marR="0" lvl="0" indent="0" algn="l" defTabSz="609576"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endParaRPr>
          </a:p>
        </p:txBody>
      </p:sp>
      <p:pic>
        <p:nvPicPr>
          <p:cNvPr id="51" name="Graphic 11">
            <a:extLst>
              <a:ext uri="{FF2B5EF4-FFF2-40B4-BE49-F238E27FC236}">
                <a16:creationId xmlns:a16="http://schemas.microsoft.com/office/drawing/2014/main" id="{B19AB0C2-904B-DA46-8334-4F0F4BDDB0A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145510" y="1634515"/>
            <a:ext cx="272753" cy="272753"/>
          </a:xfrm>
          <a:prstGeom prst="rect">
            <a:avLst/>
          </a:prstGeom>
          <a:effectLst/>
        </p:spPr>
      </p:pic>
      <p:pic>
        <p:nvPicPr>
          <p:cNvPr id="52" name="Graphic 66">
            <a:extLst>
              <a:ext uri="{FF2B5EF4-FFF2-40B4-BE49-F238E27FC236}">
                <a16:creationId xmlns:a16="http://schemas.microsoft.com/office/drawing/2014/main" id="{98B4D5E5-35D2-184F-8C20-2DC40371DE0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836255" y="4405539"/>
            <a:ext cx="273600" cy="273600"/>
          </a:xfrm>
          <a:prstGeom prst="rect">
            <a:avLst/>
          </a:prstGeom>
          <a:effectLst/>
        </p:spPr>
      </p:pic>
      <p:pic>
        <p:nvPicPr>
          <p:cNvPr id="53" name="Graphic 68">
            <a:extLst>
              <a:ext uri="{FF2B5EF4-FFF2-40B4-BE49-F238E27FC236}">
                <a16:creationId xmlns:a16="http://schemas.microsoft.com/office/drawing/2014/main" id="{F5DCAE4A-CAC4-9F47-941E-E89014914CC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363086" y="3295025"/>
            <a:ext cx="432000" cy="432000"/>
          </a:xfrm>
          <a:prstGeom prst="rect">
            <a:avLst/>
          </a:prstGeom>
          <a:effectLst/>
        </p:spPr>
      </p:pic>
      <p:pic>
        <p:nvPicPr>
          <p:cNvPr id="54" name="Graphic 15">
            <a:extLst>
              <a:ext uri="{FF2B5EF4-FFF2-40B4-BE49-F238E27FC236}">
                <a16:creationId xmlns:a16="http://schemas.microsoft.com/office/drawing/2014/main" id="{F3A255FC-3B28-1B4D-B6FD-743CA6E9C7DE}"/>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363086" y="4192002"/>
            <a:ext cx="432000" cy="432000"/>
          </a:xfrm>
          <a:prstGeom prst="rect">
            <a:avLst/>
          </a:prstGeom>
          <a:effectLst/>
        </p:spPr>
      </p:pic>
      <p:pic>
        <p:nvPicPr>
          <p:cNvPr id="55" name="Graphic 137">
            <a:extLst>
              <a:ext uri="{FF2B5EF4-FFF2-40B4-BE49-F238E27FC236}">
                <a16:creationId xmlns:a16="http://schemas.microsoft.com/office/drawing/2014/main" id="{86ABDF0E-755A-FF43-A48F-DAFEC4AD2629}"/>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5363086" y="5072613"/>
            <a:ext cx="432000" cy="432000"/>
          </a:xfrm>
          <a:prstGeom prst="rect">
            <a:avLst/>
          </a:prstGeom>
          <a:effectLst/>
        </p:spPr>
      </p:pic>
      <p:pic>
        <p:nvPicPr>
          <p:cNvPr id="56" name="Graphic 49">
            <a:extLst>
              <a:ext uri="{FF2B5EF4-FFF2-40B4-BE49-F238E27FC236}">
                <a16:creationId xmlns:a16="http://schemas.microsoft.com/office/drawing/2014/main" id="{258974F3-D93C-D341-A4FC-DC63BAD121A1}"/>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0047472" y="2367568"/>
            <a:ext cx="558425" cy="558425"/>
          </a:xfrm>
          <a:prstGeom prst="rect">
            <a:avLst/>
          </a:prstGeom>
          <a:effectLst/>
        </p:spPr>
      </p:pic>
      <p:pic>
        <p:nvPicPr>
          <p:cNvPr id="57" name="Graphic 34">
            <a:extLst>
              <a:ext uri="{FF2B5EF4-FFF2-40B4-BE49-F238E27FC236}">
                <a16:creationId xmlns:a16="http://schemas.microsoft.com/office/drawing/2014/main" id="{E15A2DB2-349C-FF40-8787-F5B0C1554E35}"/>
              </a:ext>
            </a:extLst>
          </p:cNvPr>
          <p:cNvPicPr>
            <a:picLocks noChangeAspect="1"/>
          </p:cNvPicPr>
          <p:nvPr/>
        </p:nvPicPr>
        <p:blipFill>
          <a:blip r:embed="rId19" cstate="screen">
            <a:extLst>
              <a:ext uri="{28A0092B-C50C-407E-A947-70E740481C1C}">
                <a14:useLocalDpi xmlns:a14="http://schemas.microsoft.com/office/drawing/2010/main"/>
              </a:ext>
              <a:ext uri="{96DAC541-7B7A-43D3-8B79-37D633B846F1}">
                <asvg:svgBlip xmlns:asvg="http://schemas.microsoft.com/office/drawing/2016/SVG/main" r:embed="rId20"/>
              </a:ext>
            </a:extLst>
          </a:blip>
          <a:stretch>
            <a:fillRect/>
          </a:stretch>
        </p:blipFill>
        <p:spPr>
          <a:xfrm>
            <a:off x="5363086" y="2430780"/>
            <a:ext cx="432000" cy="432000"/>
          </a:xfrm>
          <a:prstGeom prst="rect">
            <a:avLst/>
          </a:prstGeom>
          <a:effectLst/>
        </p:spPr>
      </p:pic>
      <p:pic>
        <p:nvPicPr>
          <p:cNvPr id="58" name="Graphic 49">
            <a:extLst>
              <a:ext uri="{FF2B5EF4-FFF2-40B4-BE49-F238E27FC236}">
                <a16:creationId xmlns:a16="http://schemas.microsoft.com/office/drawing/2014/main" id="{0F318A16-3D89-054A-B2C1-EF3160D2229F}"/>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349421" y="2367568"/>
            <a:ext cx="558425" cy="558425"/>
          </a:xfrm>
          <a:prstGeom prst="rect">
            <a:avLst/>
          </a:prstGeom>
          <a:effectLst/>
        </p:spPr>
      </p:pic>
      <p:pic>
        <p:nvPicPr>
          <p:cNvPr id="59" name="Graphic 39">
            <a:extLst>
              <a:ext uri="{FF2B5EF4-FFF2-40B4-BE49-F238E27FC236}">
                <a16:creationId xmlns:a16="http://schemas.microsoft.com/office/drawing/2014/main" id="{45768FB1-E7AF-5746-A11E-99623547F0F9}"/>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788977" y="2344760"/>
            <a:ext cx="558425" cy="558425"/>
          </a:xfrm>
          <a:prstGeom prst="rect">
            <a:avLst/>
          </a:prstGeom>
          <a:effectLst/>
        </p:spPr>
      </p:pic>
      <p:pic>
        <p:nvPicPr>
          <p:cNvPr id="60" name="Graphic 21">
            <a:extLst>
              <a:ext uri="{FF2B5EF4-FFF2-40B4-BE49-F238E27FC236}">
                <a16:creationId xmlns:a16="http://schemas.microsoft.com/office/drawing/2014/main" id="{C56D094C-BA50-4E4C-8998-63BEAF00A8E0}"/>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10602588" y="2367568"/>
            <a:ext cx="558425" cy="558425"/>
          </a:xfrm>
          <a:prstGeom prst="rect">
            <a:avLst/>
          </a:prstGeom>
          <a:effectLst/>
        </p:spPr>
      </p:pic>
      <p:pic>
        <p:nvPicPr>
          <p:cNvPr id="61" name="Graphic 39">
            <a:extLst>
              <a:ext uri="{FF2B5EF4-FFF2-40B4-BE49-F238E27FC236}">
                <a16:creationId xmlns:a16="http://schemas.microsoft.com/office/drawing/2014/main" id="{5B508A8C-6F97-AB48-B919-2F19B118487D}"/>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11089056" y="2399468"/>
            <a:ext cx="558425" cy="558425"/>
          </a:xfrm>
          <a:prstGeom prst="rect">
            <a:avLst/>
          </a:prstGeom>
          <a:effectLst/>
        </p:spPr>
      </p:pic>
      <p:pic>
        <p:nvPicPr>
          <p:cNvPr id="62" name="Graphic 11">
            <a:extLst>
              <a:ext uri="{FF2B5EF4-FFF2-40B4-BE49-F238E27FC236}">
                <a16:creationId xmlns:a16="http://schemas.microsoft.com/office/drawing/2014/main" id="{D26374FA-C131-584E-8066-676E9A104D90}"/>
              </a:ext>
            </a:extLst>
          </p:cNvPr>
          <p:cNvPicPr>
            <a:picLocks noChangeAspect="1"/>
          </p:cNvPicPr>
          <p:nvPr/>
        </p:nvPicPr>
        <p:blipFill>
          <a:blip r:embed="rId25" cstate="screen">
            <a:extLst>
              <a:ext uri="{28A0092B-C50C-407E-A947-70E740481C1C}">
                <a14:useLocalDpi xmlns:a14="http://schemas.microsoft.com/office/drawing/2010/main"/>
              </a:ext>
              <a:ext uri="{96DAC541-7B7A-43D3-8B79-37D633B846F1}">
                <asvg:svgBlip xmlns:asvg="http://schemas.microsoft.com/office/drawing/2016/SVG/main" r:embed="rId26"/>
              </a:ext>
            </a:extLst>
          </a:blip>
          <a:stretch>
            <a:fillRect/>
          </a:stretch>
        </p:blipFill>
        <p:spPr>
          <a:xfrm>
            <a:off x="2516496" y="4788590"/>
            <a:ext cx="432001" cy="432000"/>
          </a:xfrm>
          <a:prstGeom prst="rect">
            <a:avLst/>
          </a:prstGeom>
          <a:effectLst/>
        </p:spPr>
      </p:pic>
      <p:pic>
        <p:nvPicPr>
          <p:cNvPr id="63" name="Graphic 15">
            <a:extLst>
              <a:ext uri="{FF2B5EF4-FFF2-40B4-BE49-F238E27FC236}">
                <a16:creationId xmlns:a16="http://schemas.microsoft.com/office/drawing/2014/main" id="{59FD9B32-ADC4-984F-8DF0-CD030220655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461918" y="1414106"/>
            <a:ext cx="504000" cy="504000"/>
          </a:xfrm>
          <a:prstGeom prst="rect">
            <a:avLst/>
          </a:prstGeom>
          <a:effectLst/>
        </p:spPr>
      </p:pic>
      <p:sp>
        <p:nvSpPr>
          <p:cNvPr id="65" name="正方形/長方形 64"/>
          <p:cNvSpPr/>
          <p:nvPr/>
        </p:nvSpPr>
        <p:spPr>
          <a:xfrm>
            <a:off x="3463268" y="1575710"/>
            <a:ext cx="1235055" cy="309402"/>
          </a:xfrm>
          <a:prstGeom prst="rect">
            <a:avLst/>
          </a:prstGeom>
          <a:solidFill>
            <a:schemeClr val="accent1">
              <a:lumMod val="40000"/>
              <a:lumOff val="60000"/>
            </a:schemeClr>
          </a:solidFill>
          <a:ln/>
          <a:effectLst/>
        </p:spPr>
        <p:style>
          <a:lnRef idx="1">
            <a:schemeClr val="accent5"/>
          </a:lnRef>
          <a:fillRef idx="2">
            <a:schemeClr val="accent5"/>
          </a:fillRef>
          <a:effectRef idx="1">
            <a:schemeClr val="accent5"/>
          </a:effectRef>
          <a:fontRef idx="minor">
            <a:schemeClr val="dk1"/>
          </a:fontRef>
        </p:style>
        <p:txBody>
          <a:bodyPr lIns="48000" tIns="48000" rIns="48000" bIns="48000" rtlCol="0" anchor="ct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1" lang="en-US" altLang="ja-JP" sz="1167"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IAM</a:t>
            </a:r>
            <a:r>
              <a:rPr kumimoji="1" lang="ja-JP" altLang="en-US" sz="1167"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ポリシー</a:t>
            </a:r>
          </a:p>
        </p:txBody>
      </p:sp>
      <p:cxnSp>
        <p:nvCxnSpPr>
          <p:cNvPr id="66" name="直線コネクタ 65"/>
          <p:cNvCxnSpPr>
            <a:cxnSpLocks/>
            <a:stCxn id="65" idx="2"/>
          </p:cNvCxnSpPr>
          <p:nvPr/>
        </p:nvCxnSpPr>
        <p:spPr>
          <a:xfrm>
            <a:off x="4080796" y="1885112"/>
            <a:ext cx="1" cy="472838"/>
          </a:xfrm>
          <a:prstGeom prst="line">
            <a:avLst/>
          </a:prstGeom>
          <a:ln w="9525">
            <a:solidFill>
              <a:schemeClr val="accent1"/>
            </a:solidFill>
            <a:tailEnd type="oval"/>
          </a:ln>
          <a:effectLst/>
        </p:spPr>
        <p:style>
          <a:lnRef idx="2">
            <a:schemeClr val="dk1"/>
          </a:lnRef>
          <a:fillRef idx="0">
            <a:schemeClr val="dk1"/>
          </a:fillRef>
          <a:effectRef idx="1">
            <a:schemeClr val="dk1"/>
          </a:effectRef>
          <a:fontRef idx="minor">
            <a:schemeClr val="tx1"/>
          </a:fontRef>
        </p:style>
      </p:cxnSp>
      <p:sp>
        <p:nvSpPr>
          <p:cNvPr id="71" name="正方形/長方形 70"/>
          <p:cNvSpPr/>
          <p:nvPr/>
        </p:nvSpPr>
        <p:spPr>
          <a:xfrm>
            <a:off x="6862021" y="1575710"/>
            <a:ext cx="1235055" cy="309402"/>
          </a:xfrm>
          <a:prstGeom prst="rect">
            <a:avLst/>
          </a:prstGeom>
          <a:solidFill>
            <a:schemeClr val="accent1">
              <a:lumMod val="40000"/>
              <a:lumOff val="60000"/>
            </a:schemeClr>
          </a:solidFill>
          <a:ln/>
          <a:effectLst/>
        </p:spPr>
        <p:style>
          <a:lnRef idx="1">
            <a:schemeClr val="accent5"/>
          </a:lnRef>
          <a:fillRef idx="2">
            <a:schemeClr val="accent5"/>
          </a:fillRef>
          <a:effectRef idx="1">
            <a:schemeClr val="accent5"/>
          </a:effectRef>
          <a:fontRef idx="minor">
            <a:schemeClr val="dk1"/>
          </a:fontRef>
        </p:style>
        <p:txBody>
          <a:bodyPr lIns="48000" tIns="48000" rIns="48000" bIns="48000" rtlCol="0" anchor="ct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1" lang="en-US" altLang="ja-JP" sz="1167"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IAM</a:t>
            </a:r>
            <a:r>
              <a:rPr kumimoji="1" lang="ja-JP" altLang="en-US" sz="1167"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ポリシー</a:t>
            </a:r>
          </a:p>
        </p:txBody>
      </p:sp>
      <p:cxnSp>
        <p:nvCxnSpPr>
          <p:cNvPr id="72" name="直線コネクタ 71"/>
          <p:cNvCxnSpPr>
            <a:cxnSpLocks/>
            <a:stCxn id="71" idx="2"/>
          </p:cNvCxnSpPr>
          <p:nvPr/>
        </p:nvCxnSpPr>
        <p:spPr>
          <a:xfrm>
            <a:off x="7479549" y="1885112"/>
            <a:ext cx="0" cy="478706"/>
          </a:xfrm>
          <a:prstGeom prst="line">
            <a:avLst/>
          </a:prstGeom>
          <a:ln w="9525">
            <a:solidFill>
              <a:schemeClr val="accent1"/>
            </a:solidFill>
            <a:tailEnd type="oval"/>
          </a:ln>
          <a:effectLst/>
        </p:spPr>
        <p:style>
          <a:lnRef idx="2">
            <a:schemeClr val="dk1"/>
          </a:lnRef>
          <a:fillRef idx="0">
            <a:schemeClr val="dk1"/>
          </a:fillRef>
          <a:effectRef idx="1">
            <a:schemeClr val="dk1"/>
          </a:effectRef>
          <a:fontRef idx="minor">
            <a:schemeClr val="tx1"/>
          </a:fontRef>
        </p:style>
      </p:cxnSp>
      <p:sp>
        <p:nvSpPr>
          <p:cNvPr id="73" name="正方形/長方形 72"/>
          <p:cNvSpPr/>
          <p:nvPr/>
        </p:nvSpPr>
        <p:spPr>
          <a:xfrm>
            <a:off x="2397392" y="3170264"/>
            <a:ext cx="1738062" cy="681522"/>
          </a:xfrm>
          <a:prstGeom prst="rect">
            <a:avLst/>
          </a:prstGeom>
          <a:solidFill>
            <a:schemeClr val="accent3">
              <a:lumMod val="20000"/>
              <a:lumOff val="80000"/>
            </a:schemeClr>
          </a:solidFill>
          <a:ln/>
          <a:effectLst/>
        </p:spPr>
        <p:style>
          <a:lnRef idx="1">
            <a:schemeClr val="accent2"/>
          </a:lnRef>
          <a:fillRef idx="2">
            <a:schemeClr val="accent2"/>
          </a:fillRef>
          <a:effectRef idx="1">
            <a:schemeClr val="accent2"/>
          </a:effectRef>
          <a:fontRef idx="minor">
            <a:schemeClr val="dk1"/>
          </a:fontRef>
        </p:style>
        <p:txBody>
          <a:bodyPr lIns="48000" tIns="48000" rIns="48000" bIns="48000" rtlCol="0" anchor="ctr"/>
          <a:lstStyle/>
          <a:p>
            <a:pPr marL="0" marR="0" lvl="0" indent="0" algn="l" defTabSz="1430431" rtl="0" eaLnBrk="0" fontAlgn="base" latinLnBrk="0" hangingPunct="0">
              <a:lnSpc>
                <a:spcPct val="90000"/>
              </a:lnSpc>
              <a:spcBef>
                <a:spcPct val="0"/>
              </a:spcBef>
              <a:spcAft>
                <a:spcPct val="40000"/>
              </a:spcAft>
              <a:buClrTx/>
              <a:buSzTx/>
              <a:buFontTx/>
              <a:buNone/>
              <a:tabLst/>
              <a:defRPr/>
            </a:pPr>
            <a:r>
              <a:rPr kumimoji="0" lang="ja-JP" altLang="en-US" sz="1167" b="0" i="0" u="none" strike="noStrike" kern="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メイリオ" panose="020B0604030504040204" pitchFamily="50" charset="-128"/>
              </a:rPr>
              <a:t>バケットポリシーによる</a:t>
            </a:r>
            <a:r>
              <a:rPr kumimoji="0" lang="en-US" altLang="ja-JP" sz="1167" b="0" i="0" u="none" strike="noStrike" kern="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メイリオ" panose="020B0604030504040204" pitchFamily="50" charset="-128"/>
              </a:rPr>
              <a:t>VPC</a:t>
            </a:r>
            <a:r>
              <a:rPr kumimoji="0" lang="ja-JP" altLang="en-US" sz="1167" b="0" i="0" u="none" strike="noStrike" kern="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メイリオ" panose="020B0604030504040204" pitchFamily="50" charset="-128"/>
              </a:rPr>
              <a:t>エンドポイントと</a:t>
            </a:r>
            <a:r>
              <a:rPr kumimoji="0" lang="en-US" altLang="ja-JP" sz="1167" b="0" i="0" u="none" strike="noStrike" kern="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メイリオ" panose="020B0604030504040204" pitchFamily="50" charset="-128"/>
              </a:rPr>
              <a:t>IP</a:t>
            </a:r>
            <a:r>
              <a:rPr kumimoji="0" lang="ja-JP" altLang="en-US" sz="1167" b="0" i="0" u="none" strike="noStrike" kern="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メイリオ" panose="020B0604030504040204" pitchFamily="50" charset="-128"/>
              </a:rPr>
              <a:t>指定</a:t>
            </a:r>
            <a:endParaRPr kumimoji="0" lang="en-US" altLang="ja-JP" sz="1167" b="0" i="0" u="none" strike="noStrike" kern="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メイリオ" panose="020B0604030504040204" pitchFamily="50" charset="-128"/>
            </a:endParaRPr>
          </a:p>
        </p:txBody>
      </p:sp>
      <p:cxnSp>
        <p:nvCxnSpPr>
          <p:cNvPr id="74" name="直線コネクタ 73"/>
          <p:cNvCxnSpPr>
            <a:cxnSpLocks/>
            <a:stCxn id="73" idx="3"/>
            <a:endCxn id="13" idx="1"/>
          </p:cNvCxnSpPr>
          <p:nvPr/>
        </p:nvCxnSpPr>
        <p:spPr>
          <a:xfrm>
            <a:off x="4135454" y="3511025"/>
            <a:ext cx="297006" cy="0"/>
          </a:xfrm>
          <a:prstGeom prst="line">
            <a:avLst/>
          </a:prstGeom>
          <a:ln w="9525">
            <a:solidFill>
              <a:schemeClr val="accent2"/>
            </a:solidFill>
            <a:tailEnd type="oval"/>
          </a:ln>
          <a:effectLst/>
        </p:spPr>
        <p:style>
          <a:lnRef idx="2">
            <a:schemeClr val="dk1"/>
          </a:lnRef>
          <a:fillRef idx="0">
            <a:schemeClr val="dk1"/>
          </a:fillRef>
          <a:effectRef idx="1">
            <a:schemeClr val="dk1"/>
          </a:effectRef>
          <a:fontRef idx="minor">
            <a:schemeClr val="tx1"/>
          </a:fontRef>
        </p:style>
      </p:cxnSp>
      <p:sp>
        <p:nvSpPr>
          <p:cNvPr id="75" name="正方形/長方形 74"/>
          <p:cNvSpPr/>
          <p:nvPr/>
        </p:nvSpPr>
        <p:spPr>
          <a:xfrm>
            <a:off x="5780619" y="2908074"/>
            <a:ext cx="1341573" cy="265873"/>
          </a:xfrm>
          <a:prstGeom prst="rect">
            <a:avLst/>
          </a:prstGeom>
          <a:solidFill>
            <a:schemeClr val="accent3">
              <a:lumMod val="20000"/>
              <a:lumOff val="80000"/>
            </a:schemeClr>
          </a:solidFill>
          <a:ln/>
          <a:effectLst/>
        </p:spPr>
        <p:style>
          <a:lnRef idx="1">
            <a:schemeClr val="accent2"/>
          </a:lnRef>
          <a:fillRef idx="2">
            <a:schemeClr val="accent2"/>
          </a:fillRef>
          <a:effectRef idx="1">
            <a:schemeClr val="accent2"/>
          </a:effectRef>
          <a:fontRef idx="minor">
            <a:schemeClr val="dk1"/>
          </a:fontRef>
        </p:style>
        <p:txBody>
          <a:bodyPr lIns="48000" tIns="48000" rIns="48000" bIns="48000" rtlCol="0" anchor="ctr"/>
          <a:lstStyle/>
          <a:p>
            <a:pPr marL="0" marR="0" lvl="0" indent="0" algn="ctr" defTabSz="1430431" rtl="0" eaLnBrk="0" fontAlgn="base" latinLnBrk="0" hangingPunct="0">
              <a:lnSpc>
                <a:spcPct val="90000"/>
              </a:lnSpc>
              <a:spcBef>
                <a:spcPct val="0"/>
              </a:spcBef>
              <a:spcAft>
                <a:spcPct val="40000"/>
              </a:spcAft>
              <a:buClrTx/>
              <a:buSzTx/>
              <a:buFontTx/>
              <a:buNone/>
              <a:tabLst/>
              <a:defRPr/>
            </a:pPr>
            <a:r>
              <a:rPr kumimoji="0" lang="ja-JP" altLang="en-US" sz="1167" b="0" i="0" u="none" strike="noStrike" kern="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メイリオ" panose="020B0604030504040204" pitchFamily="50" charset="-128"/>
              </a:rPr>
              <a:t>バケットポリシー</a:t>
            </a:r>
            <a:endParaRPr kumimoji="0" lang="en-US" altLang="ja-JP" sz="1167" b="0" i="0" u="none" strike="noStrike" kern="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メイリオ" panose="020B0604030504040204" pitchFamily="50" charset="-128"/>
            </a:endParaRPr>
          </a:p>
        </p:txBody>
      </p:sp>
      <p:cxnSp>
        <p:nvCxnSpPr>
          <p:cNvPr id="76" name="直線コネクタ 75"/>
          <p:cNvCxnSpPr>
            <a:cxnSpLocks/>
            <a:stCxn id="75" idx="2"/>
            <a:endCxn id="22" idx="1"/>
          </p:cNvCxnSpPr>
          <p:nvPr/>
        </p:nvCxnSpPr>
        <p:spPr>
          <a:xfrm>
            <a:off x="6451406" y="3173947"/>
            <a:ext cx="161546" cy="161383"/>
          </a:xfrm>
          <a:prstGeom prst="line">
            <a:avLst/>
          </a:prstGeom>
          <a:ln w="9525">
            <a:solidFill>
              <a:schemeClr val="accent2"/>
            </a:solidFill>
            <a:tailEnd type="oval"/>
          </a:ln>
          <a:effectLst/>
        </p:spPr>
        <p:style>
          <a:lnRef idx="2">
            <a:schemeClr val="dk1"/>
          </a:lnRef>
          <a:fillRef idx="0">
            <a:schemeClr val="dk1"/>
          </a:fillRef>
          <a:effectRef idx="1">
            <a:schemeClr val="dk1"/>
          </a:effectRef>
          <a:fontRef idx="minor">
            <a:schemeClr val="tx1"/>
          </a:fontRef>
        </p:style>
      </p:cxnSp>
      <p:sp>
        <p:nvSpPr>
          <p:cNvPr id="77" name="正方形/長方形 76"/>
          <p:cNvSpPr/>
          <p:nvPr/>
        </p:nvSpPr>
        <p:spPr>
          <a:xfrm>
            <a:off x="5992099" y="4498201"/>
            <a:ext cx="2028379" cy="452980"/>
          </a:xfrm>
          <a:prstGeom prst="rect">
            <a:avLst/>
          </a:prstGeom>
          <a:solidFill>
            <a:schemeClr val="accent4">
              <a:lumMod val="40000"/>
              <a:lumOff val="60000"/>
            </a:schemeClr>
          </a:solidFill>
          <a:ln/>
          <a:effectLst/>
        </p:spPr>
        <p:style>
          <a:lnRef idx="1">
            <a:schemeClr val="accent4"/>
          </a:lnRef>
          <a:fillRef idx="2">
            <a:schemeClr val="accent4"/>
          </a:fillRef>
          <a:effectRef idx="1">
            <a:schemeClr val="accent4"/>
          </a:effectRef>
          <a:fontRef idx="minor">
            <a:schemeClr val="dk1"/>
          </a:fontRef>
        </p:style>
        <p:txBody>
          <a:bodyPr lIns="48000" tIns="48000" rIns="48000" bIns="48000" rtlCol="0" anchor="ctr"/>
          <a:lstStyle/>
          <a:p>
            <a:pPr marL="0" marR="0" lvl="0" indent="0" algn="ctr" defTabSz="1430431" rtl="0" eaLnBrk="0" fontAlgn="base" latinLnBrk="0" hangingPunct="0">
              <a:lnSpc>
                <a:spcPct val="90000"/>
              </a:lnSpc>
              <a:spcBef>
                <a:spcPct val="0"/>
              </a:spcBef>
              <a:spcAft>
                <a:spcPct val="40000"/>
              </a:spcAft>
              <a:buClrTx/>
              <a:buSzTx/>
              <a:buFontTx/>
              <a:buNone/>
              <a:tabLst/>
              <a:defRPr/>
            </a:pPr>
            <a:r>
              <a:rPr kumimoji="0" lang="en-US" altLang="ja-JP" sz="1167" b="0" i="0" u="none" strike="noStrike" kern="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メイリオ" panose="020B0604030504040204" pitchFamily="50" charset="-128"/>
              </a:rPr>
              <a:t>VPC</a:t>
            </a:r>
            <a:r>
              <a:rPr kumimoji="0" lang="ja-JP" altLang="en-US" sz="1167" b="0" i="0" u="none" strike="noStrike" kern="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メイリオ" panose="020B0604030504040204" pitchFamily="50" charset="-128"/>
              </a:rPr>
              <a:t>エンドポイントポリシーによるバケット指定</a:t>
            </a:r>
            <a:endParaRPr kumimoji="0" lang="en-US" altLang="ja-JP" sz="1167" b="0" i="0" u="none" strike="noStrike" kern="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メイリオ" panose="020B0604030504040204" pitchFamily="50" charset="-128"/>
            </a:endParaRPr>
          </a:p>
        </p:txBody>
      </p:sp>
      <p:cxnSp>
        <p:nvCxnSpPr>
          <p:cNvPr id="78" name="直線コネクタ 77"/>
          <p:cNvCxnSpPr>
            <a:cxnSpLocks/>
            <a:stCxn id="77" idx="1"/>
          </p:cNvCxnSpPr>
          <p:nvPr/>
        </p:nvCxnSpPr>
        <p:spPr>
          <a:xfrm flipH="1" flipV="1">
            <a:off x="5713098" y="4554372"/>
            <a:ext cx="279001" cy="170319"/>
          </a:xfrm>
          <a:prstGeom prst="line">
            <a:avLst/>
          </a:prstGeom>
          <a:ln w="9525">
            <a:solidFill>
              <a:schemeClr val="accent4"/>
            </a:solidFill>
            <a:tailEnd type="oval"/>
          </a:ln>
          <a:effectLst/>
        </p:spPr>
        <p:style>
          <a:lnRef idx="2">
            <a:schemeClr val="dk1"/>
          </a:lnRef>
          <a:fillRef idx="0">
            <a:schemeClr val="dk1"/>
          </a:fillRef>
          <a:effectRef idx="1">
            <a:schemeClr val="dk1"/>
          </a:effectRef>
          <a:fontRef idx="minor">
            <a:schemeClr val="tx1"/>
          </a:fontRef>
        </p:style>
      </p:cxnSp>
      <p:sp>
        <p:nvSpPr>
          <p:cNvPr id="79" name="正方形/長方形 78"/>
          <p:cNvSpPr/>
          <p:nvPr/>
        </p:nvSpPr>
        <p:spPr>
          <a:xfrm>
            <a:off x="4592533" y="5968210"/>
            <a:ext cx="1974260" cy="481018"/>
          </a:xfrm>
          <a:prstGeom prst="rect">
            <a:avLst/>
          </a:prstGeom>
          <a:solidFill>
            <a:schemeClr val="accent1">
              <a:lumMod val="40000"/>
              <a:lumOff val="60000"/>
            </a:schemeClr>
          </a:solidFill>
          <a:ln/>
          <a:effectLst/>
        </p:spPr>
        <p:style>
          <a:lnRef idx="1">
            <a:schemeClr val="accent5"/>
          </a:lnRef>
          <a:fillRef idx="2">
            <a:schemeClr val="accent5"/>
          </a:fillRef>
          <a:effectRef idx="1">
            <a:schemeClr val="accent5"/>
          </a:effectRef>
          <a:fontRef idx="minor">
            <a:schemeClr val="dk1"/>
          </a:fontRef>
        </p:style>
        <p:txBody>
          <a:bodyPr lIns="48000" tIns="48000" rIns="48000" bIns="48000" rtlCol="0" anchor="ctr"/>
          <a:lstStyle/>
          <a:p>
            <a:pPr marL="0" marR="0" lvl="0" indent="0" algn="ctr" defTabSz="1430431" rtl="0" eaLnBrk="0" fontAlgn="base" latinLnBrk="0" hangingPunct="0">
              <a:lnSpc>
                <a:spcPct val="90000"/>
              </a:lnSpc>
              <a:spcBef>
                <a:spcPct val="0"/>
              </a:spcBef>
              <a:spcAft>
                <a:spcPct val="40000"/>
              </a:spcAft>
              <a:buClrTx/>
              <a:buSzTx/>
              <a:buFontTx/>
              <a:buNone/>
              <a:tabLst/>
              <a:defRPr/>
            </a:pPr>
            <a:r>
              <a:rPr kumimoji="0" lang="en-US" altLang="ja-JP" sz="1167" b="0" i="0" u="none" strike="noStrike" kern="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メイリオ" panose="020B0604030504040204" pitchFamily="50" charset="-128"/>
              </a:rPr>
              <a:t>S3</a:t>
            </a:r>
            <a:r>
              <a:rPr kumimoji="0" lang="ja-JP" altLang="en-US" sz="1167" b="0" i="0" u="none" strike="noStrike" kern="0" cap="none" spc="0" normalizeH="0" baseline="0" noProof="0" dirty="0" err="1">
                <a:ln>
                  <a:noFill/>
                </a:ln>
                <a:solidFill>
                  <a:srgbClr val="232F3E">
                    <a:lumMod val="75000"/>
                  </a:srgbClr>
                </a:solidFill>
                <a:effectLst/>
                <a:uLnTx/>
                <a:uFillTx/>
                <a:latin typeface="Meiryo" panose="020B0604030504040204" pitchFamily="34" charset="-128"/>
                <a:ea typeface="Meiryo" panose="020B0604030504040204" pitchFamily="34" charset="-128"/>
                <a:cs typeface="メイリオ" panose="020B0604030504040204" pitchFamily="50" charset="-128"/>
              </a:rPr>
              <a:t>への</a:t>
            </a:r>
            <a:r>
              <a:rPr kumimoji="0" lang="ja-JP" altLang="en-US" sz="1167" b="0" i="0" u="none" strike="noStrike" kern="0" cap="none" spc="0" normalizeH="0" baseline="0" noProof="0">
                <a:ln>
                  <a:noFill/>
                </a:ln>
                <a:solidFill>
                  <a:srgbClr val="232F3E">
                    <a:lumMod val="75000"/>
                  </a:srgbClr>
                </a:solidFill>
                <a:effectLst/>
                <a:uLnTx/>
                <a:uFillTx/>
                <a:latin typeface="Meiryo" panose="020B0604030504040204" pitchFamily="34" charset="-128"/>
                <a:ea typeface="Meiryo" panose="020B0604030504040204" pitchFamily="34" charset="-128"/>
                <a:cs typeface="メイリオ" panose="020B0604030504040204" pitchFamily="50" charset="-128"/>
              </a:rPr>
              <a:t>アクセスは</a:t>
            </a:r>
            <a:br>
              <a:rPr kumimoji="0" lang="en-US" altLang="ja-JP" sz="1167" b="0" i="0" u="none" strike="noStrike" kern="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メイリオ" panose="020B0604030504040204" pitchFamily="50" charset="-128"/>
              </a:rPr>
            </a:br>
            <a:r>
              <a:rPr kumimoji="0" lang="en-US" altLang="ja-JP" sz="1167" b="0" i="0" u="none" strike="noStrike" kern="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メイリオ" panose="020B0604030504040204" pitchFamily="50" charset="-128"/>
              </a:rPr>
              <a:t>IAM</a:t>
            </a:r>
            <a:r>
              <a:rPr kumimoji="0" lang="ja-JP" altLang="en-US" sz="1167" b="0" i="0" u="none" strike="noStrike" kern="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メイリオ" panose="020B0604030504040204" pitchFamily="50" charset="-128"/>
              </a:rPr>
              <a:t>ロール＋</a:t>
            </a:r>
            <a:r>
              <a:rPr kumimoji="0" lang="en-US" altLang="ja-JP" sz="1167" b="0" i="0" u="none" strike="noStrike" kern="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メイリオ" panose="020B0604030504040204" pitchFamily="50" charset="-128"/>
              </a:rPr>
              <a:t>IAM</a:t>
            </a:r>
            <a:r>
              <a:rPr kumimoji="0" lang="ja-JP" altLang="en-US" sz="1167" b="0" i="0" u="none" strike="noStrike" kern="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メイリオ" panose="020B0604030504040204" pitchFamily="50" charset="-128"/>
              </a:rPr>
              <a:t>ポリシー</a:t>
            </a:r>
            <a:endParaRPr kumimoji="0" lang="en-US" altLang="ja-JP" sz="1167" b="0" i="0" u="none" strike="noStrike" kern="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メイリオ" panose="020B0604030504040204" pitchFamily="50" charset="-128"/>
            </a:endParaRPr>
          </a:p>
        </p:txBody>
      </p:sp>
      <p:cxnSp>
        <p:nvCxnSpPr>
          <p:cNvPr id="80" name="直線コネクタ 79"/>
          <p:cNvCxnSpPr>
            <a:cxnSpLocks/>
            <a:stCxn id="79" idx="0"/>
            <a:endCxn id="55" idx="2"/>
          </p:cNvCxnSpPr>
          <p:nvPr/>
        </p:nvCxnSpPr>
        <p:spPr>
          <a:xfrm flipH="1" flipV="1">
            <a:off x="5579086" y="5504613"/>
            <a:ext cx="577" cy="463597"/>
          </a:xfrm>
          <a:prstGeom prst="line">
            <a:avLst/>
          </a:prstGeom>
          <a:ln w="9525">
            <a:solidFill>
              <a:schemeClr val="accent1"/>
            </a:solidFill>
            <a:tailEnd type="oval"/>
          </a:ln>
          <a:effectLst/>
        </p:spPr>
        <p:style>
          <a:lnRef idx="2">
            <a:schemeClr val="dk1"/>
          </a:lnRef>
          <a:fillRef idx="0">
            <a:schemeClr val="dk1"/>
          </a:fillRef>
          <a:effectRef idx="1">
            <a:schemeClr val="dk1"/>
          </a:effectRef>
          <a:fontRef idx="minor">
            <a:schemeClr val="tx1"/>
          </a:fontRef>
        </p:style>
      </p:cxnSp>
      <p:sp>
        <p:nvSpPr>
          <p:cNvPr id="81" name="Content Placeholder 2"/>
          <p:cNvSpPr txBox="1">
            <a:spLocks/>
          </p:cNvSpPr>
          <p:nvPr/>
        </p:nvSpPr>
        <p:spPr>
          <a:xfrm>
            <a:off x="454122" y="893209"/>
            <a:ext cx="11286092" cy="763313"/>
          </a:xfrm>
          <a:prstGeom prst="rect">
            <a:avLst/>
          </a:prstGeom>
          <a:effectLst/>
        </p:spPr>
        <p:txBody>
          <a:bodyPr/>
          <a:lstStyle>
            <a:lvl1pPr marL="0" indent="0" algn="l" defTabSz="457200" rtl="0" eaLnBrk="1" latinLnBrk="0" hangingPunct="1">
              <a:spcBef>
                <a:spcPct val="20000"/>
              </a:spcBef>
              <a:buFontTx/>
              <a:buNone/>
              <a:defRPr sz="2400" b="0" i="0" kern="1200">
                <a:solidFill>
                  <a:srgbClr val="414042"/>
                </a:solidFill>
                <a:latin typeface="Meiryo" charset="-128"/>
                <a:ea typeface="Meiryo" charset="-128"/>
                <a:cs typeface="Meiryo" charset="-128"/>
              </a:defRPr>
            </a:lvl1pPr>
            <a:lvl2pPr marL="742950" indent="-285750" algn="l" defTabSz="457200" rtl="0" eaLnBrk="1" latinLnBrk="0" hangingPunct="1">
              <a:spcBef>
                <a:spcPct val="20000"/>
              </a:spcBef>
              <a:buFont typeface="Arial"/>
              <a:buChar char="•"/>
              <a:defRPr sz="2000" b="0" i="0" kern="1200">
                <a:solidFill>
                  <a:srgbClr val="414042"/>
                </a:solidFill>
                <a:latin typeface="Meiryo" charset="-128"/>
                <a:ea typeface="Meiryo" charset="-128"/>
                <a:cs typeface="Meiryo" charset="-128"/>
              </a:defRPr>
            </a:lvl2pPr>
            <a:lvl3pPr marL="1143000" indent="-228600" algn="l" defTabSz="457200" rtl="0" eaLnBrk="1" latinLnBrk="0" hangingPunct="1">
              <a:spcBef>
                <a:spcPct val="20000"/>
              </a:spcBef>
              <a:buFont typeface="Arial"/>
              <a:buChar char="•"/>
              <a:defRPr sz="1800" b="0" i="0" kern="1200">
                <a:solidFill>
                  <a:srgbClr val="414042"/>
                </a:solidFill>
                <a:latin typeface="Meiryo" charset="-128"/>
                <a:ea typeface="Meiryo" charset="-128"/>
                <a:cs typeface="Meiryo" charset="-128"/>
              </a:defRPr>
            </a:lvl3pPr>
            <a:lvl4pPr marL="1600200" indent="-228600" algn="l" defTabSz="457200" rtl="0" eaLnBrk="1" latinLnBrk="0" hangingPunct="1">
              <a:spcBef>
                <a:spcPct val="20000"/>
              </a:spcBef>
              <a:buFont typeface="Arial"/>
              <a:buChar char="–"/>
              <a:defRPr sz="1600" b="0" i="0" kern="1200">
                <a:solidFill>
                  <a:srgbClr val="414042"/>
                </a:solidFill>
                <a:latin typeface="Meiryo" charset="-128"/>
                <a:ea typeface="Meiryo" charset="-128"/>
                <a:cs typeface="Meiryo" charset="-128"/>
              </a:defRPr>
            </a:lvl4pPr>
            <a:lvl5pPr marL="2057400" indent="-228600" algn="l" defTabSz="457200" rtl="0" eaLnBrk="1" latinLnBrk="0" hangingPunct="1">
              <a:spcBef>
                <a:spcPct val="20000"/>
              </a:spcBef>
              <a:buFont typeface="Arial"/>
              <a:buChar char="»"/>
              <a:defRPr sz="1600" b="0" i="0" kern="1200">
                <a:solidFill>
                  <a:srgbClr val="414042"/>
                </a:solidFill>
                <a:latin typeface="Meiryo" charset="-128"/>
                <a:ea typeface="Meiryo" charset="-128"/>
                <a:cs typeface="Meiryo" charset="-128"/>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380985" rtl="0" eaLnBrk="1" fontAlgn="auto" latinLnBrk="0" hangingPunct="1">
              <a:lnSpc>
                <a:spcPct val="100000"/>
              </a:lnSpc>
              <a:spcBef>
                <a:spcPct val="20000"/>
              </a:spcBef>
              <a:spcAft>
                <a:spcPts val="0"/>
              </a:spcAft>
              <a:buClrTx/>
              <a:buSzTx/>
              <a:buFontTx/>
              <a:buNone/>
              <a:tabLst/>
              <a:defRPr/>
            </a:pPr>
            <a:r>
              <a:rPr kumimoji="0" lang="en-US" altLang="ja-JP" sz="2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rPr>
              <a:t>S3</a:t>
            </a:r>
            <a:r>
              <a:rPr kumimoji="0" lang="ja-JP" altLang="en-US" sz="2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rPr>
              <a:t>に対しては、主に下記箇所でのアクセス制御が想定される。</a:t>
            </a:r>
          </a:p>
        </p:txBody>
      </p:sp>
      <p:sp>
        <p:nvSpPr>
          <p:cNvPr id="2" name="テキスト ボックス 1"/>
          <p:cNvSpPr txBox="1"/>
          <p:nvPr/>
        </p:nvSpPr>
        <p:spPr>
          <a:xfrm>
            <a:off x="4714442" y="6528641"/>
            <a:ext cx="5659402" cy="246221"/>
          </a:xfrm>
          <a:prstGeom prst="rect">
            <a:avLst/>
          </a:prstGeom>
          <a:noFill/>
          <a:effectLst/>
        </p:spPr>
        <p:txBody>
          <a:bodyPr wrap="square" rtlCol="0">
            <a:spAutoFit/>
          </a:bodyPr>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1" lang="en-US" altLang="ja-JP" sz="1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a:t>
            </a:r>
            <a:r>
              <a:rPr kumimoji="1" lang="ja-JP" altLang="en-US" sz="1000" b="0" i="0" u="none" strike="noStrike" kern="1200" cap="none" spc="0" normalizeH="0" baseline="0" noProof="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上記</a:t>
            </a:r>
            <a:r>
              <a:rPr kumimoji="1" lang="ja-JP" altLang="en-US" sz="1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以外に</a:t>
            </a:r>
            <a:r>
              <a:rPr kumimoji="1" lang="en-US" altLang="ja-JP" sz="1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KMS</a:t>
            </a:r>
            <a:r>
              <a:rPr kumimoji="1" lang="ja-JP" altLang="en-US" sz="1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による暗号化を行う場合はキーポリシーによるアクセス制御も追加される</a:t>
            </a:r>
          </a:p>
        </p:txBody>
      </p:sp>
      <p:sp>
        <p:nvSpPr>
          <p:cNvPr id="3" name="タイトル 2">
            <a:extLst>
              <a:ext uri="{FF2B5EF4-FFF2-40B4-BE49-F238E27FC236}">
                <a16:creationId xmlns:a16="http://schemas.microsoft.com/office/drawing/2014/main" id="{35DB5B53-EF93-1746-82ED-A23BCECC362B}"/>
              </a:ext>
            </a:extLst>
          </p:cNvPr>
          <p:cNvSpPr>
            <a:spLocks noGrp="1"/>
          </p:cNvSpPr>
          <p:nvPr>
            <p:ph type="title"/>
          </p:nvPr>
        </p:nvSpPr>
        <p:spPr/>
        <p:txBody>
          <a:bodyPr vert="horz" lIns="91440" tIns="45720" rIns="91440" bIns="45720" rtlCol="0" anchor="t">
            <a:noAutofit/>
          </a:bodyPr>
          <a:lstStyle/>
          <a:p>
            <a:r>
              <a:rPr lang="ja-JP" altLang="en-US" sz="2800" b="0"/>
              <a:t>参考</a:t>
            </a:r>
            <a:r>
              <a:rPr lang="en-US" altLang="ja-JP" sz="2800" b="0" dirty="0"/>
              <a:t>: S3</a:t>
            </a:r>
            <a:r>
              <a:rPr lang="ja-JP" altLang="en-US" sz="2800" b="0"/>
              <a:t>に対するアクセス制御 </a:t>
            </a:r>
            <a:r>
              <a:rPr lang="en-US" altLang="ja-JP" sz="2800" b="0" dirty="0"/>
              <a:t>– </a:t>
            </a:r>
            <a:r>
              <a:rPr lang="ja-JP" altLang="en-US" sz="2800" b="0"/>
              <a:t>全体像</a:t>
            </a:r>
          </a:p>
        </p:txBody>
      </p:sp>
      <p:cxnSp>
        <p:nvCxnSpPr>
          <p:cNvPr id="7" name="カギ線コネクタ 6">
            <a:extLst>
              <a:ext uri="{FF2B5EF4-FFF2-40B4-BE49-F238E27FC236}">
                <a16:creationId xmlns:a16="http://schemas.microsoft.com/office/drawing/2014/main" id="{7CAD6814-2473-7BDC-086C-82AF8F4E6491}"/>
              </a:ext>
            </a:extLst>
          </p:cNvPr>
          <p:cNvCxnSpPr>
            <a:cxnSpLocks/>
            <a:stCxn id="16" idx="2"/>
            <a:endCxn id="55" idx="1"/>
          </p:cNvCxnSpPr>
          <p:nvPr/>
        </p:nvCxnSpPr>
        <p:spPr>
          <a:xfrm rot="16200000" flipH="1">
            <a:off x="2494444" y="2419971"/>
            <a:ext cx="2057370" cy="3679913"/>
          </a:xfrm>
          <a:prstGeom prst="bentConnector2">
            <a:avLst/>
          </a:prstGeom>
          <a:ln w="28575">
            <a:solidFill>
              <a:srgbClr val="348FA6"/>
            </a:solidFill>
            <a:headEnd type="none" w="med" len="med"/>
            <a:tailEnd type="arrow" w="med" len="med"/>
          </a:ln>
        </p:spPr>
        <p:style>
          <a:lnRef idx="1">
            <a:schemeClr val="accent6"/>
          </a:lnRef>
          <a:fillRef idx="0">
            <a:schemeClr val="accent6"/>
          </a:fillRef>
          <a:effectRef idx="0">
            <a:schemeClr val="accent6"/>
          </a:effectRef>
          <a:fontRef idx="minor">
            <a:schemeClr val="tx1"/>
          </a:fontRef>
        </p:style>
      </p:cxnSp>
      <p:sp>
        <p:nvSpPr>
          <p:cNvPr id="94" name="乗算記号 93">
            <a:extLst>
              <a:ext uri="{FF2B5EF4-FFF2-40B4-BE49-F238E27FC236}">
                <a16:creationId xmlns:a16="http://schemas.microsoft.com/office/drawing/2014/main" id="{07A549D8-E82C-8A07-D9A5-F13A2BBFA93D}"/>
              </a:ext>
            </a:extLst>
          </p:cNvPr>
          <p:cNvSpPr>
            <a:spLocks noChangeAspect="1"/>
          </p:cNvSpPr>
          <p:nvPr/>
        </p:nvSpPr>
        <p:spPr>
          <a:xfrm>
            <a:off x="6438780" y="2416713"/>
            <a:ext cx="432000" cy="432000"/>
          </a:xfrm>
          <a:prstGeom prst="mathMultiply">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2400" b="0" i="0" u="none" strike="noStrike" kern="1200" cap="none" spc="0" normalizeH="0" baseline="0" noProof="0">
              <a:ln>
                <a:noFill/>
              </a:ln>
              <a:solidFill>
                <a:srgbClr val="FFFFFF"/>
              </a:solidFill>
              <a:effectLst/>
              <a:uLnTx/>
              <a:uFillTx/>
              <a:latin typeface="Meiryo" panose="020B0604030504040204" pitchFamily="34" charset="-128"/>
              <a:ea typeface="Meiryo" panose="020B0604030504040204" pitchFamily="34" charset="-128"/>
              <a:cs typeface="+mn-cs"/>
            </a:endParaRPr>
          </a:p>
        </p:txBody>
      </p:sp>
      <p:sp>
        <p:nvSpPr>
          <p:cNvPr id="95" name="乗算記号 94">
            <a:extLst>
              <a:ext uri="{FF2B5EF4-FFF2-40B4-BE49-F238E27FC236}">
                <a16:creationId xmlns:a16="http://schemas.microsoft.com/office/drawing/2014/main" id="{D476A0BB-6597-0AEA-3FA7-5862108F79C8}"/>
              </a:ext>
            </a:extLst>
          </p:cNvPr>
          <p:cNvSpPr>
            <a:spLocks noChangeAspect="1"/>
          </p:cNvSpPr>
          <p:nvPr/>
        </p:nvSpPr>
        <p:spPr>
          <a:xfrm>
            <a:off x="6438780" y="3330582"/>
            <a:ext cx="432000" cy="432000"/>
          </a:xfrm>
          <a:prstGeom prst="mathMultiply">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2400" b="0" i="0" u="none" strike="noStrike" kern="1200" cap="none" spc="0" normalizeH="0" baseline="0" noProof="0">
              <a:ln>
                <a:noFill/>
              </a:ln>
              <a:solidFill>
                <a:srgbClr val="FFFFFF"/>
              </a:solidFill>
              <a:effectLst/>
              <a:uLnTx/>
              <a:uFillTx/>
              <a:latin typeface="Meiryo" panose="020B0604030504040204" pitchFamily="34" charset="-128"/>
              <a:ea typeface="Meiryo" panose="020B0604030504040204" pitchFamily="34" charset="-128"/>
              <a:cs typeface="+mn-cs"/>
            </a:endParaRPr>
          </a:p>
        </p:txBody>
      </p:sp>
      <p:sp>
        <p:nvSpPr>
          <p:cNvPr id="96" name="乗算記号 95">
            <a:extLst>
              <a:ext uri="{FF2B5EF4-FFF2-40B4-BE49-F238E27FC236}">
                <a16:creationId xmlns:a16="http://schemas.microsoft.com/office/drawing/2014/main" id="{2DFBF0B1-4705-D56A-A7FA-70E372AE4B6D}"/>
              </a:ext>
            </a:extLst>
          </p:cNvPr>
          <p:cNvSpPr>
            <a:spLocks noChangeAspect="1"/>
          </p:cNvSpPr>
          <p:nvPr/>
        </p:nvSpPr>
        <p:spPr>
          <a:xfrm>
            <a:off x="6438780" y="5097775"/>
            <a:ext cx="432000" cy="432000"/>
          </a:xfrm>
          <a:prstGeom prst="mathMultiply">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2400" b="0" i="0" u="none" strike="noStrike" kern="1200" cap="none" spc="0" normalizeH="0" baseline="0" noProof="0">
              <a:ln>
                <a:noFill/>
              </a:ln>
              <a:solidFill>
                <a:srgbClr val="FFFFFF"/>
              </a:solidFill>
              <a:effectLst/>
              <a:uLnTx/>
              <a:uFillTx/>
              <a:latin typeface="Meiryo" panose="020B0604030504040204" pitchFamily="34" charset="-128"/>
              <a:ea typeface="Meiryo" panose="020B0604030504040204" pitchFamily="34" charset="-128"/>
              <a:cs typeface="+mn-cs"/>
            </a:endParaRPr>
          </a:p>
        </p:txBody>
      </p:sp>
      <p:cxnSp>
        <p:nvCxnSpPr>
          <p:cNvPr id="109" name="カギ線コネクタ 108">
            <a:extLst>
              <a:ext uri="{FF2B5EF4-FFF2-40B4-BE49-F238E27FC236}">
                <a16:creationId xmlns:a16="http://schemas.microsoft.com/office/drawing/2014/main" id="{048DB59E-F86E-E0A2-626D-A2ED93439F86}"/>
              </a:ext>
            </a:extLst>
          </p:cNvPr>
          <p:cNvCxnSpPr>
            <a:cxnSpLocks/>
            <a:stCxn id="55" idx="3"/>
            <a:endCxn id="94" idx="2"/>
          </p:cNvCxnSpPr>
          <p:nvPr/>
        </p:nvCxnSpPr>
        <p:spPr>
          <a:xfrm flipV="1">
            <a:off x="5795086" y="2744957"/>
            <a:ext cx="971938" cy="2543656"/>
          </a:xfrm>
          <a:prstGeom prst="bentConnector3">
            <a:avLst>
              <a:gd name="adj1" fmla="val 306675"/>
            </a:avLst>
          </a:prstGeom>
          <a:ln>
            <a:solidFill>
              <a:schemeClr val="accent6"/>
            </a:solidFill>
            <a:headEnd type="none" w="med" len="med"/>
            <a:tailEnd type="arrow" w="med" len="med"/>
          </a:ln>
        </p:spPr>
        <p:style>
          <a:lnRef idx="1">
            <a:schemeClr val="accent6"/>
          </a:lnRef>
          <a:fillRef idx="0">
            <a:schemeClr val="accent6"/>
          </a:fillRef>
          <a:effectRef idx="0">
            <a:schemeClr val="accent6"/>
          </a:effectRef>
          <a:fontRef idx="minor">
            <a:schemeClr val="tx1"/>
          </a:fontRef>
        </p:style>
      </p:cxnSp>
      <p:cxnSp>
        <p:nvCxnSpPr>
          <p:cNvPr id="120" name="カギ線コネクタ 119">
            <a:extLst>
              <a:ext uri="{FF2B5EF4-FFF2-40B4-BE49-F238E27FC236}">
                <a16:creationId xmlns:a16="http://schemas.microsoft.com/office/drawing/2014/main" id="{34598149-0439-1410-8CCE-2672CF84CAAE}"/>
              </a:ext>
            </a:extLst>
          </p:cNvPr>
          <p:cNvCxnSpPr>
            <a:cxnSpLocks/>
            <a:stCxn id="55" idx="3"/>
            <a:endCxn id="95" idx="2"/>
          </p:cNvCxnSpPr>
          <p:nvPr/>
        </p:nvCxnSpPr>
        <p:spPr>
          <a:xfrm flipV="1">
            <a:off x="5795086" y="3658826"/>
            <a:ext cx="971938" cy="1629787"/>
          </a:xfrm>
          <a:prstGeom prst="bentConnector3">
            <a:avLst>
              <a:gd name="adj1" fmla="val 306675"/>
            </a:avLst>
          </a:prstGeom>
          <a:ln>
            <a:solidFill>
              <a:schemeClr val="accent6"/>
            </a:solidFill>
            <a:headEnd type="none" w="med" len="med"/>
            <a:tailEnd type="arrow" w="med" len="med"/>
          </a:ln>
        </p:spPr>
        <p:style>
          <a:lnRef idx="1">
            <a:schemeClr val="accent6"/>
          </a:lnRef>
          <a:fillRef idx="0">
            <a:schemeClr val="accent6"/>
          </a:fillRef>
          <a:effectRef idx="0">
            <a:schemeClr val="accent6"/>
          </a:effectRef>
          <a:fontRef idx="minor">
            <a:schemeClr val="tx1"/>
          </a:fontRef>
        </p:style>
      </p:cxnSp>
      <p:cxnSp>
        <p:nvCxnSpPr>
          <p:cNvPr id="129" name="カギ線コネクタ 128">
            <a:extLst>
              <a:ext uri="{FF2B5EF4-FFF2-40B4-BE49-F238E27FC236}">
                <a16:creationId xmlns:a16="http://schemas.microsoft.com/office/drawing/2014/main" id="{41B48262-515A-B46D-FDB5-DD7E2D653CAE}"/>
              </a:ext>
            </a:extLst>
          </p:cNvPr>
          <p:cNvCxnSpPr>
            <a:stCxn id="17" idx="2"/>
            <a:endCxn id="96" idx="2"/>
          </p:cNvCxnSpPr>
          <p:nvPr/>
        </p:nvCxnSpPr>
        <p:spPr>
          <a:xfrm rot="5400000">
            <a:off x="7455008" y="2543259"/>
            <a:ext cx="2194776" cy="3570744"/>
          </a:xfrm>
          <a:prstGeom prst="bentConnector2">
            <a:avLst/>
          </a:prstGeom>
          <a:ln>
            <a:solidFill>
              <a:schemeClr val="accent6"/>
            </a:solidFill>
            <a:headEnd type="none" w="med" len="med"/>
            <a:tailEnd type="arrow" w="med" len="med"/>
          </a:ln>
        </p:spPr>
        <p:style>
          <a:lnRef idx="1">
            <a:schemeClr val="accent6"/>
          </a:lnRef>
          <a:fillRef idx="0">
            <a:schemeClr val="accent6"/>
          </a:fillRef>
          <a:effectRef idx="0">
            <a:schemeClr val="accent6"/>
          </a:effectRef>
          <a:fontRef idx="minor">
            <a:schemeClr val="tx1"/>
          </a:fontRef>
        </p:style>
      </p:cxnSp>
      <p:sp>
        <p:nvSpPr>
          <p:cNvPr id="4" name="テキスト ボックス 3">
            <a:extLst>
              <a:ext uri="{FF2B5EF4-FFF2-40B4-BE49-F238E27FC236}">
                <a16:creationId xmlns:a16="http://schemas.microsoft.com/office/drawing/2014/main" id="{D90F6558-295E-B34F-9A10-833CF143EE4D}"/>
              </a:ext>
            </a:extLst>
          </p:cNvPr>
          <p:cNvSpPr txBox="1"/>
          <p:nvPr/>
        </p:nvSpPr>
        <p:spPr>
          <a:xfrm>
            <a:off x="10607211" y="0"/>
            <a:ext cx="1584789" cy="369332"/>
          </a:xfrm>
          <a:prstGeom prst="rect">
            <a:avLst/>
          </a:prstGeom>
          <a:no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800" b="0" i="0" u="none" strike="noStrike" kern="1200" cap="none" spc="0" normalizeH="0" baseline="0" noProof="0" dirty="0">
                <a:ln>
                  <a:noFill/>
                </a:ln>
                <a:solidFill>
                  <a:srgbClr val="FFFFFF">
                    <a:lumMod val="50000"/>
                  </a:srgbClr>
                </a:solidFill>
                <a:effectLst/>
                <a:uLnTx/>
                <a:uFillTx/>
                <a:latin typeface="Meiryo" panose="020B0604030504040204" pitchFamily="34" charset="-128"/>
                <a:ea typeface="Meiryo" panose="020B0604030504040204" pitchFamily="34" charset="-128"/>
                <a:cs typeface="+mn-cs"/>
              </a:rPr>
              <a:t>SEC07-BP02</a:t>
            </a:r>
            <a:endParaRPr kumimoji="0" lang="ja-JP" altLang="en-US" sz="1800" b="0" i="0" u="none" strike="noStrike" kern="1200" cap="none" spc="0" normalizeH="0" baseline="0" noProof="0">
              <a:ln>
                <a:noFill/>
              </a:ln>
              <a:solidFill>
                <a:srgbClr val="FFFFFF">
                  <a:lumMod val="50000"/>
                </a:srgbClr>
              </a:solidFill>
              <a:effectLst/>
              <a:uLnTx/>
              <a:uFillTx/>
              <a:latin typeface="Meiryo" panose="020B0604030504040204" pitchFamily="34" charset="-128"/>
              <a:ea typeface="Meiryo" panose="020B0604030504040204" pitchFamily="34" charset="-128"/>
              <a:cs typeface="+mn-cs"/>
            </a:endParaRPr>
          </a:p>
        </p:txBody>
      </p:sp>
    </p:spTree>
    <p:extLst>
      <p:ext uri="{BB962C8B-B14F-4D97-AF65-F5344CB8AC3E}">
        <p14:creationId xmlns:p14="http://schemas.microsoft.com/office/powerpoint/2010/main" val="3999819418"/>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35344E8E-0118-4B1E-A5EF-E3A3C47E2D3E}"/>
              </a:ext>
            </a:extLst>
          </p:cNvPr>
          <p:cNvSpPr>
            <a:spLocks noGrp="1"/>
          </p:cNvSpPr>
          <p:nvPr>
            <p:ph type="title"/>
          </p:nvPr>
        </p:nvSpPr>
        <p:spPr>
          <a:prstGeom prst="rect">
            <a:avLst/>
          </a:prstGeom>
        </p:spPr>
        <p:txBody>
          <a:bodyPr vert="horz" lIns="91440" tIns="45720" rIns="91440" bIns="45720" rtlCol="0" anchor="t">
            <a:noAutofit/>
          </a:bodyPr>
          <a:lstStyle/>
          <a:p>
            <a:r>
              <a:rPr lang="ja-JP" altLang="en-US" sz="2800" b="0"/>
              <a:t>参考</a:t>
            </a:r>
            <a:r>
              <a:rPr lang="en-US" altLang="ja-JP" sz="2800" b="0" dirty="0"/>
              <a:t>: S3</a:t>
            </a:r>
            <a:r>
              <a:rPr lang="ja-JP" altLang="en-US" sz="2800" b="0" dirty="0"/>
              <a:t>のコントロール</a:t>
            </a:r>
            <a:r>
              <a:rPr lang="ja-JP" altLang="en-US" sz="2800" b="0"/>
              <a:t>設計　</a:t>
            </a:r>
            <a:r>
              <a:rPr lang="en-US" altLang="ja-JP" sz="2800" b="0" dirty="0"/>
              <a:t>1</a:t>
            </a:r>
            <a:r>
              <a:rPr lang="ja-JP" altLang="en-US" sz="2800" b="0"/>
              <a:t> </a:t>
            </a:r>
            <a:r>
              <a:rPr lang="en-US" altLang="ja-JP" sz="2800" b="0" dirty="0"/>
              <a:t>of</a:t>
            </a:r>
            <a:r>
              <a:rPr lang="ja-JP" altLang="en-US" sz="2800" b="0"/>
              <a:t> </a:t>
            </a:r>
            <a:r>
              <a:rPr lang="en-US" altLang="ja-JP" sz="2800" b="0" dirty="0"/>
              <a:t>3</a:t>
            </a:r>
            <a:endParaRPr lang="ja-JP" altLang="en-US" sz="2800" b="0" dirty="0"/>
          </a:p>
        </p:txBody>
      </p:sp>
      <p:graphicFrame>
        <p:nvGraphicFramePr>
          <p:cNvPr id="5" name="表 4">
            <a:extLst>
              <a:ext uri="{FF2B5EF4-FFF2-40B4-BE49-F238E27FC236}">
                <a16:creationId xmlns:a16="http://schemas.microsoft.com/office/drawing/2014/main" id="{AD295E1C-B3CB-4D6D-BC7C-07D5BDB1F260}"/>
              </a:ext>
            </a:extLst>
          </p:cNvPr>
          <p:cNvGraphicFramePr>
            <a:graphicFrameLocks noGrp="1"/>
          </p:cNvGraphicFramePr>
          <p:nvPr/>
        </p:nvGraphicFramePr>
        <p:xfrm>
          <a:off x="276086" y="1132217"/>
          <a:ext cx="11666329" cy="5084689"/>
        </p:xfrm>
        <a:graphic>
          <a:graphicData uri="http://schemas.openxmlformats.org/drawingml/2006/table">
            <a:tbl>
              <a:tblPr firstRow="1" bandRow="1">
                <a:tableStyleId>{5C22544A-7EE6-4342-B048-85BDC9FD1C3A}</a:tableStyleId>
              </a:tblPr>
              <a:tblGrid>
                <a:gridCol w="2274074">
                  <a:extLst>
                    <a:ext uri="{9D8B030D-6E8A-4147-A177-3AD203B41FA5}">
                      <a16:colId xmlns:a16="http://schemas.microsoft.com/office/drawing/2014/main" val="1172380283"/>
                    </a:ext>
                  </a:extLst>
                </a:gridCol>
                <a:gridCol w="3933757">
                  <a:extLst>
                    <a:ext uri="{9D8B030D-6E8A-4147-A177-3AD203B41FA5}">
                      <a16:colId xmlns:a16="http://schemas.microsoft.com/office/drawing/2014/main" val="44967865"/>
                    </a:ext>
                  </a:extLst>
                </a:gridCol>
                <a:gridCol w="2727278">
                  <a:extLst>
                    <a:ext uri="{9D8B030D-6E8A-4147-A177-3AD203B41FA5}">
                      <a16:colId xmlns:a16="http://schemas.microsoft.com/office/drawing/2014/main" val="1963667395"/>
                    </a:ext>
                  </a:extLst>
                </a:gridCol>
                <a:gridCol w="2731220">
                  <a:extLst>
                    <a:ext uri="{9D8B030D-6E8A-4147-A177-3AD203B41FA5}">
                      <a16:colId xmlns:a16="http://schemas.microsoft.com/office/drawing/2014/main" val="1640905122"/>
                    </a:ext>
                  </a:extLst>
                </a:gridCol>
              </a:tblGrid>
              <a:tr h="531825">
                <a:tc>
                  <a:txBody>
                    <a:bodyPr/>
                    <a:lstStyle/>
                    <a:p>
                      <a:pPr algn="ctr"/>
                      <a:r>
                        <a:rPr kumimoji="1" lang="ja-JP" altLang="en-US" sz="2000" dirty="0">
                          <a:gradFill>
                            <a:gsLst>
                              <a:gs pos="100000">
                                <a:schemeClr val="bg1"/>
                              </a:gs>
                              <a:gs pos="0">
                                <a:schemeClr val="bg1"/>
                              </a:gs>
                            </a:gsLst>
                            <a:lin ang="5400000" scaled="1"/>
                          </a:gradFill>
                          <a:latin typeface="Meiryo" panose="020B0604030504040204" pitchFamily="34" charset="-128"/>
                          <a:ea typeface="Meiryo" panose="020B0604030504040204" pitchFamily="34" charset="-128"/>
                        </a:rPr>
                        <a:t>機能</a:t>
                      </a:r>
                    </a:p>
                  </a:txBody>
                  <a:tcPr marL="24000" marR="24000" marT="24000" marB="24000" anchor="ctr">
                    <a:lnB w="6350" cap="flat" cmpd="sng" algn="ctr">
                      <a:solidFill>
                        <a:schemeClr val="tx1"/>
                      </a:solidFill>
                      <a:prstDash val="solid"/>
                      <a:round/>
                      <a:headEnd type="none" w="med" len="med"/>
                      <a:tailEnd type="none" w="med" len="med"/>
                    </a:lnB>
                    <a:solidFill>
                      <a:schemeClr val="tx1">
                        <a:lumMod val="75000"/>
                      </a:schemeClr>
                    </a:solidFill>
                  </a:tcPr>
                </a:tc>
                <a:tc>
                  <a:txBody>
                    <a:bodyPr/>
                    <a:lstStyle/>
                    <a:p>
                      <a:pPr algn="ctr"/>
                      <a:r>
                        <a:rPr kumimoji="1" lang="ja-JP" altLang="en-US" sz="2000" dirty="0">
                          <a:gradFill>
                            <a:gsLst>
                              <a:gs pos="100000">
                                <a:schemeClr val="bg1"/>
                              </a:gs>
                              <a:gs pos="0">
                                <a:schemeClr val="bg1"/>
                              </a:gs>
                            </a:gsLst>
                            <a:lin ang="5400000" scaled="1"/>
                          </a:gradFill>
                          <a:latin typeface="Meiryo" panose="020B0604030504040204" pitchFamily="34" charset="-128"/>
                          <a:ea typeface="Meiryo" panose="020B0604030504040204" pitchFamily="34" charset="-128"/>
                        </a:rPr>
                        <a:t>説明</a:t>
                      </a:r>
                    </a:p>
                  </a:txBody>
                  <a:tcPr marL="24000" marR="24000" marT="24000" marB="24000" anchor="ctr">
                    <a:lnB w="6350" cap="flat" cmpd="sng" algn="ctr">
                      <a:solidFill>
                        <a:schemeClr val="tx1"/>
                      </a:solidFill>
                      <a:prstDash val="solid"/>
                      <a:round/>
                      <a:headEnd type="none" w="med" len="med"/>
                      <a:tailEnd type="none" w="med" len="med"/>
                    </a:lnB>
                    <a:solidFill>
                      <a:schemeClr val="tx1">
                        <a:lumMod val="75000"/>
                      </a:schemeClr>
                    </a:solidFill>
                  </a:tcPr>
                </a:tc>
                <a:tc>
                  <a:txBody>
                    <a:bodyPr/>
                    <a:lstStyle/>
                    <a:p>
                      <a:pPr algn="ctr"/>
                      <a:r>
                        <a:rPr kumimoji="1" lang="ja-JP" altLang="en-US" sz="2000" dirty="0">
                          <a:gradFill>
                            <a:gsLst>
                              <a:gs pos="100000">
                                <a:schemeClr val="bg1"/>
                              </a:gs>
                              <a:gs pos="0">
                                <a:schemeClr val="bg1"/>
                              </a:gs>
                            </a:gsLst>
                            <a:lin ang="5400000" scaled="1"/>
                          </a:gradFill>
                          <a:latin typeface="Meiryo" panose="020B0604030504040204" pitchFamily="34" charset="-128"/>
                          <a:ea typeface="Meiryo" panose="020B0604030504040204" pitchFamily="34" charset="-128"/>
                        </a:rPr>
                        <a:t>利用のメリット</a:t>
                      </a:r>
                    </a:p>
                  </a:txBody>
                  <a:tcPr marL="24000" marR="24000" marT="24000" marB="24000" anchor="ctr">
                    <a:lnB w="6350" cap="flat" cmpd="sng" algn="ctr">
                      <a:solidFill>
                        <a:schemeClr val="tx1"/>
                      </a:solidFill>
                      <a:prstDash val="solid"/>
                      <a:round/>
                      <a:headEnd type="none" w="med" len="med"/>
                      <a:tailEnd type="none" w="med" len="med"/>
                    </a:lnB>
                    <a:solidFill>
                      <a:schemeClr val="tx1">
                        <a:lumMod val="75000"/>
                      </a:schemeClr>
                    </a:solidFill>
                  </a:tcPr>
                </a:tc>
                <a:tc>
                  <a:txBody>
                    <a:bodyPr/>
                    <a:lstStyle/>
                    <a:p>
                      <a:pPr algn="ctr"/>
                      <a:r>
                        <a:rPr kumimoji="1" lang="ja-JP" altLang="en-US" sz="2000" dirty="0">
                          <a:gradFill>
                            <a:gsLst>
                              <a:gs pos="100000">
                                <a:schemeClr val="bg1"/>
                              </a:gs>
                              <a:gs pos="0">
                                <a:schemeClr val="bg1"/>
                              </a:gs>
                            </a:gsLst>
                            <a:lin ang="5400000" scaled="1"/>
                          </a:gradFill>
                          <a:latin typeface="Meiryo" panose="020B0604030504040204" pitchFamily="34" charset="-128"/>
                          <a:ea typeface="Meiryo" panose="020B0604030504040204" pitchFamily="34" charset="-128"/>
                        </a:rPr>
                        <a:t>利用における考慮</a:t>
                      </a:r>
                    </a:p>
                  </a:txBody>
                  <a:tcPr marL="24000" marR="24000" marT="24000" marB="24000" anchor="ctr">
                    <a:lnB w="6350" cap="flat" cmpd="sng" algn="ctr">
                      <a:solidFill>
                        <a:schemeClr val="tx1"/>
                      </a:solidFill>
                      <a:prstDash val="solid"/>
                      <a:round/>
                      <a:headEnd type="none" w="med" len="med"/>
                      <a:tailEnd type="none" w="med" len="med"/>
                    </a:lnB>
                    <a:solidFill>
                      <a:schemeClr val="tx1">
                        <a:lumMod val="75000"/>
                      </a:schemeClr>
                    </a:solidFill>
                  </a:tcPr>
                </a:tc>
                <a:extLst>
                  <a:ext uri="{0D108BD9-81ED-4DB2-BD59-A6C34878D82A}">
                    <a16:rowId xmlns:a16="http://schemas.microsoft.com/office/drawing/2014/main" val="542086491"/>
                  </a:ext>
                </a:extLst>
              </a:tr>
              <a:tr h="1191000">
                <a:tc>
                  <a:txBody>
                    <a:bodyPr/>
                    <a:lstStyle/>
                    <a:p>
                      <a:pPr algn="ctr"/>
                      <a:r>
                        <a:rPr kumimoji="1" lang="en-US" altLang="ja-JP" sz="1700" b="1" dirty="0">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rPr>
                        <a:t>IP</a:t>
                      </a:r>
                      <a:r>
                        <a:rPr kumimoji="1" lang="ja-JP" altLang="en-US" sz="1700" b="1" dirty="0">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rPr>
                        <a:t>アドレス</a:t>
                      </a:r>
                      <a:r>
                        <a:rPr kumimoji="1" lang="ja-JP" altLang="en-US" sz="1700" b="1">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rPr>
                        <a:t>の制限</a:t>
                      </a:r>
                      <a:endParaRPr kumimoji="1" lang="en-US" altLang="ja-JP" sz="1700" b="1" dirty="0">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endParaRPr>
                    </a:p>
                    <a:p>
                      <a:pPr algn="ctr"/>
                      <a:r>
                        <a:rPr kumimoji="1" lang="ja-JP" altLang="en-US" sz="1300" b="0" kern="1200">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cs typeface="+mn-cs"/>
                        </a:rPr>
                        <a:t>バケットポリシーの活用</a:t>
                      </a:r>
                      <a:endParaRPr kumimoji="1" lang="ja-JP" altLang="en-US" sz="1300" b="1" dirty="0">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endParaRPr>
                    </a:p>
                  </a:txBody>
                  <a:tcPr marL="24000" marR="24000" marT="24000" marB="24000"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85000"/>
                      </a:schemeClr>
                    </a:solidFill>
                  </a:tcPr>
                </a:tc>
                <a:tc>
                  <a:txBody>
                    <a:bodyPr/>
                    <a:lstStyle/>
                    <a:p>
                      <a:r>
                        <a:rPr kumimoji="1" lang="ja-JP" altLang="en-US" sz="1400" dirty="0">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rPr>
                        <a:t>バケットにアクセスできる</a:t>
                      </a:r>
                      <a:r>
                        <a:rPr kumimoji="1" lang="en-US" altLang="ja-JP" sz="1400" dirty="0">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rPr>
                        <a:t>IP</a:t>
                      </a:r>
                      <a:r>
                        <a:rPr kumimoji="1" lang="ja-JP" altLang="en-US" sz="1400" dirty="0">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rPr>
                        <a:t>アドレスを制限することで、漏洩のリスクを低減する。主に、</a:t>
                      </a:r>
                      <a:r>
                        <a:rPr kumimoji="1" lang="en-US" altLang="ja-JP" sz="1400" dirty="0">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rPr>
                        <a:t>S3</a:t>
                      </a:r>
                      <a:r>
                        <a:rPr kumimoji="1" lang="ja-JP" altLang="en-US" sz="1400" dirty="0">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rPr>
                        <a:t>バケットにアクセスする特定システムで利用する局面が多い（バックアップサーバー、</a:t>
                      </a:r>
                      <a:r>
                        <a:rPr kumimoji="1" lang="en-US" altLang="ja-JP" sz="1400" dirty="0">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rPr>
                        <a:t>DWH</a:t>
                      </a:r>
                      <a:r>
                        <a:rPr kumimoji="1" lang="ja-JP" altLang="en-US" sz="1400" dirty="0">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rPr>
                        <a:t>など）</a:t>
                      </a:r>
                    </a:p>
                  </a:txBody>
                  <a:tcP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r>
                        <a:rPr kumimoji="1" lang="en-US" altLang="ja-JP" sz="1400" dirty="0">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rPr>
                        <a:t>IP</a:t>
                      </a:r>
                      <a:r>
                        <a:rPr kumimoji="1" lang="ja-JP" altLang="en-US" sz="1400" dirty="0">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rPr>
                        <a:t>アドレスで絞るため、確実にリスクを低減できる。</a:t>
                      </a:r>
                      <a:endParaRPr kumimoji="1" lang="en-US" altLang="ja-JP" sz="1400" dirty="0">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endParaRPr>
                    </a:p>
                  </a:txBody>
                  <a:tcP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r>
                        <a:rPr kumimoji="1" lang="ja-JP" altLang="en-US" sz="1400" dirty="0">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rPr>
                        <a:t>制限している</a:t>
                      </a:r>
                      <a:r>
                        <a:rPr kumimoji="1" lang="en-US" altLang="ja-JP" sz="1400" dirty="0">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rPr>
                        <a:t>IP</a:t>
                      </a:r>
                      <a:r>
                        <a:rPr kumimoji="1" lang="ja-JP" altLang="en-US" sz="1400" dirty="0">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rPr>
                        <a:t>を管理する必要がある。</a:t>
                      </a:r>
                      <a:endParaRPr kumimoji="1" lang="en-US" altLang="ja-JP" sz="1400" dirty="0">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endParaRPr>
                    </a:p>
                    <a:p>
                      <a:pPr marL="0" marR="0" lvl="0" indent="0" algn="l" defTabSz="457200" rtl="0" eaLnBrk="1" fontAlgn="auto" latinLnBrk="0" hangingPunct="1">
                        <a:lnSpc>
                          <a:spcPct val="100000"/>
                        </a:lnSpc>
                        <a:spcBef>
                          <a:spcPts val="300"/>
                        </a:spcBef>
                        <a:spcAft>
                          <a:spcPts val="0"/>
                        </a:spcAft>
                        <a:buClrTx/>
                        <a:buSzTx/>
                        <a:buFontTx/>
                        <a:buNone/>
                        <a:tabLst/>
                        <a:defRPr/>
                      </a:pPr>
                      <a:r>
                        <a:rPr kumimoji="1" lang="ja-JP" altLang="en-US" sz="1400" kern="1200">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cs typeface="+mn-cs"/>
                        </a:rPr>
                        <a:t>バケット単位で設定可能。</a:t>
                      </a:r>
                    </a:p>
                    <a:p>
                      <a:pPr>
                        <a:spcBef>
                          <a:spcPts val="300"/>
                        </a:spcBef>
                      </a:pPr>
                      <a:endParaRPr kumimoji="1" lang="ja-JP" altLang="en-US" sz="1400" dirty="0">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endParaRPr>
                    </a:p>
                  </a:txBody>
                  <a:tcP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55555690"/>
                  </a:ext>
                </a:extLst>
              </a:tr>
              <a:tr h="1122340">
                <a:tc>
                  <a:txBody>
                    <a:bodyPr/>
                    <a:lstStyle/>
                    <a:p>
                      <a:pPr algn="ctr"/>
                      <a:r>
                        <a:rPr kumimoji="1" lang="ja-JP" altLang="en-US" sz="1700" b="1">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rPr>
                        <a:t>デフォルト暗号化</a:t>
                      </a:r>
                      <a:br>
                        <a:rPr kumimoji="1" lang="en-US" altLang="ja-JP" sz="1700" b="1">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rPr>
                      </a:br>
                      <a:r>
                        <a:rPr kumimoji="1" lang="en-US" altLang="ja-JP" sz="1300" b="0">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rPr>
                        <a:t>KMS</a:t>
                      </a:r>
                      <a:r>
                        <a:rPr kumimoji="1" lang="ja-JP" altLang="en-US" sz="1300" b="0">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rPr>
                        <a:t>の活用</a:t>
                      </a:r>
                      <a:endParaRPr kumimoji="1" lang="ja-JP" altLang="en-US" sz="1700" b="0" dirty="0">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endParaRPr>
                    </a:p>
                  </a:txBody>
                  <a:tcPr marL="24000" marR="24000" marT="24000" marB="24000"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85000"/>
                      </a:schemeClr>
                    </a:solidFill>
                  </a:tcPr>
                </a:tc>
                <a:tc>
                  <a:txBody>
                    <a:bodyPr/>
                    <a:lstStyle/>
                    <a:p>
                      <a:r>
                        <a:rPr kumimoji="1" lang="ja-JP" altLang="en-US" sz="1400" dirty="0">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rPr>
                        <a:t>バケットにファイルを置いた時点で暗号化を行うことで、万が一漏洩しても中身を読み取られないようにする。</a:t>
                      </a:r>
                    </a:p>
                  </a:txBody>
                  <a:tcP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r>
                        <a:rPr kumimoji="1" lang="ja-JP" altLang="en-US" sz="1400" dirty="0">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rPr>
                        <a:t>指定した暗号化を</a:t>
                      </a:r>
                      <a:r>
                        <a:rPr kumimoji="1" lang="en-US" altLang="ja-JP" sz="1400" dirty="0">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rPr>
                        <a:t>S3</a:t>
                      </a:r>
                      <a:r>
                        <a:rPr kumimoji="1" lang="ja-JP" altLang="en-US" sz="1400" dirty="0">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rPr>
                        <a:t>側で行うため、利用者側での暗号化が不要。（手間がかからない）</a:t>
                      </a:r>
                    </a:p>
                  </a:txBody>
                  <a:tcP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r>
                        <a:rPr kumimoji="1" lang="ja-JP" altLang="en-US" sz="1400" dirty="0">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rPr>
                        <a:t>漏洩しても読めない、ということであり、漏洩後の二次的な対策である</a:t>
                      </a:r>
                      <a:r>
                        <a:rPr kumimoji="1" lang="ja-JP" altLang="en-US" sz="1400">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rPr>
                        <a:t>点。</a:t>
                      </a:r>
                      <a:endParaRPr kumimoji="1" lang="en-US" altLang="ja-JP" sz="1400">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1" lang="ja-JP" altLang="en-US" sz="1400" kern="1200">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cs typeface="+mn-cs"/>
                        </a:rPr>
                        <a:t>バケット単位で設定可能。</a:t>
                      </a:r>
                    </a:p>
                  </a:txBody>
                  <a:tcP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64438008"/>
                  </a:ext>
                </a:extLst>
              </a:tr>
              <a:tr h="1118612">
                <a:tc>
                  <a:txBody>
                    <a:bodyPr/>
                    <a:lstStyle/>
                    <a:p>
                      <a:pPr algn="ctr"/>
                      <a:r>
                        <a:rPr kumimoji="1" lang="en-US" altLang="ja-JP" sz="1700" b="1" dirty="0">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rPr>
                        <a:t>S3</a:t>
                      </a:r>
                      <a:r>
                        <a:rPr kumimoji="1" lang="ja-JP" altLang="en-US" sz="1700" b="1" dirty="0">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rPr>
                        <a:t>アクセスログの</a:t>
                      </a:r>
                      <a:br>
                        <a:rPr kumimoji="1" lang="en-US" altLang="ja-JP" sz="1700" b="1" dirty="0">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rPr>
                      </a:br>
                      <a:r>
                        <a:rPr kumimoji="1" lang="ja-JP" altLang="en-US" sz="1700" b="1" dirty="0">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rPr>
                        <a:t>有効化</a:t>
                      </a:r>
                    </a:p>
                  </a:txBody>
                  <a:tcPr marL="24000" marR="24000" marT="24000" marB="24000"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85000"/>
                      </a:schemeClr>
                    </a:solidFill>
                  </a:tcPr>
                </a:tc>
                <a:tc>
                  <a:txBody>
                    <a:bodyPr/>
                    <a:lstStyle/>
                    <a:p>
                      <a:r>
                        <a:rPr kumimoji="1" lang="ja-JP" altLang="en-US" sz="1400" dirty="0">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rPr>
                        <a:t>アクセス元のログを取得し別のバケットに保存することができる。</a:t>
                      </a:r>
                    </a:p>
                  </a:txBody>
                  <a:tcP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r>
                        <a:rPr kumimoji="1" lang="ja-JP" altLang="en-US" sz="1400" dirty="0">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rPr>
                        <a:t>ログ監視などでそのまま利用できる。</a:t>
                      </a:r>
                    </a:p>
                  </a:txBody>
                  <a:tcP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r>
                        <a:rPr kumimoji="1" lang="ja-JP" altLang="en-US" sz="1400" dirty="0">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rPr>
                        <a:t>ログから「不正」、「正」の判断ロジック</a:t>
                      </a:r>
                      <a:r>
                        <a:rPr kumimoji="1" lang="ja-JP" altLang="en-US" sz="1400">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rPr>
                        <a:t>が必要。</a:t>
                      </a:r>
                      <a:r>
                        <a:rPr kumimoji="1" lang="ja-JP" altLang="en-US" sz="1400" kern="1200">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cs typeface="+mn-cs"/>
                        </a:rPr>
                        <a:t>バケット単位で設定可能。</a:t>
                      </a:r>
                      <a:endParaRPr kumimoji="1" lang="en-US" altLang="ja-JP" sz="1400" kern="1200">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cs typeface="+mn-cs"/>
                      </a:endParaRPr>
                    </a:p>
                  </a:txBody>
                  <a:tcP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83955994"/>
                  </a:ext>
                </a:extLst>
              </a:tr>
              <a:tr h="1120912">
                <a:tc>
                  <a:txBody>
                    <a:bodyPr/>
                    <a:lstStyle/>
                    <a:p>
                      <a:pPr algn="ctr"/>
                      <a:r>
                        <a:rPr kumimoji="1" lang="ja-JP" altLang="en-US" sz="1700" b="1" dirty="0">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rPr>
                        <a:t>その他：ウェブサイト</a:t>
                      </a:r>
                      <a:br>
                        <a:rPr kumimoji="1" lang="en-US" altLang="ja-JP" sz="1700" b="1" dirty="0">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rPr>
                      </a:br>
                      <a:r>
                        <a:rPr kumimoji="1" lang="ja-JP" altLang="en-US" sz="1700" b="1" dirty="0">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rPr>
                        <a:t>ホスティングの禁止</a:t>
                      </a:r>
                    </a:p>
                  </a:txBody>
                  <a:tcPr marL="24000" marR="24000" marT="24000" marB="24000" anchor="ctr">
                    <a:lnT w="6350"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9D9D9"/>
                    </a:solidFill>
                  </a:tcPr>
                </a:tc>
                <a:tc>
                  <a:txBody>
                    <a:bodyPr/>
                    <a:lstStyle/>
                    <a:p>
                      <a:r>
                        <a:rPr kumimoji="1" lang="en-US" altLang="ja-JP" sz="1400" dirty="0">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rPr>
                        <a:t>S3</a:t>
                      </a:r>
                      <a:r>
                        <a:rPr kumimoji="1" lang="ja-JP" altLang="en-US" sz="1400" dirty="0">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rPr>
                        <a:t>には、バケットそのものを</a:t>
                      </a:r>
                      <a:r>
                        <a:rPr kumimoji="1" lang="en-US" altLang="ja-JP" sz="1400" dirty="0">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rPr>
                        <a:t>Web</a:t>
                      </a:r>
                      <a:r>
                        <a:rPr kumimoji="1" lang="ja-JP" altLang="en-US" sz="1400" dirty="0">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rPr>
                        <a:t>サーバーとして公開する設定があるが、この設定を行わない（既定で無効）。</a:t>
                      </a:r>
                    </a:p>
                  </a:txBody>
                  <a:tcPr>
                    <a:lnT w="6350"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r>
                        <a:rPr kumimoji="1" lang="ja-JP" altLang="en-US" sz="1400" dirty="0">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rPr>
                        <a:t>既定では無効化されている。</a:t>
                      </a:r>
                    </a:p>
                  </a:txBody>
                  <a:tcPr>
                    <a:lnT w="6350"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ja-JP" altLang="en-US" sz="1400" kern="1200" dirty="0">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cs typeface="+mn-cs"/>
                        </a:rPr>
                        <a:t>バケット単位で設定可能。</a:t>
                      </a:r>
                    </a:p>
                    <a:p>
                      <a:endParaRPr kumimoji="1" lang="ja-JP" altLang="en-US" sz="1400" dirty="0">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endParaRPr>
                    </a:p>
                  </a:txBody>
                  <a:tcPr>
                    <a:lnT w="6350"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73307384"/>
                  </a:ext>
                </a:extLst>
              </a:tr>
            </a:tbl>
          </a:graphicData>
        </a:graphic>
      </p:graphicFrame>
      <p:sp>
        <p:nvSpPr>
          <p:cNvPr id="2" name="テキスト ボックス 1">
            <a:extLst>
              <a:ext uri="{FF2B5EF4-FFF2-40B4-BE49-F238E27FC236}">
                <a16:creationId xmlns:a16="http://schemas.microsoft.com/office/drawing/2014/main" id="{7DC5C887-9E66-C58E-22B6-AF8E131B57BC}"/>
              </a:ext>
            </a:extLst>
          </p:cNvPr>
          <p:cNvSpPr txBox="1"/>
          <p:nvPr/>
        </p:nvSpPr>
        <p:spPr>
          <a:xfrm>
            <a:off x="10607211" y="0"/>
            <a:ext cx="1584789" cy="369332"/>
          </a:xfrm>
          <a:prstGeom prst="rect">
            <a:avLst/>
          </a:prstGeom>
          <a:no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800" b="0" i="0" u="none" strike="noStrike" kern="1200" cap="none" spc="0" normalizeH="0" baseline="0" noProof="0" dirty="0">
                <a:ln>
                  <a:noFill/>
                </a:ln>
                <a:solidFill>
                  <a:srgbClr val="FFFFFF">
                    <a:lumMod val="50000"/>
                  </a:srgbClr>
                </a:solidFill>
                <a:effectLst/>
                <a:uLnTx/>
                <a:uFillTx/>
                <a:latin typeface="Meiryo" panose="020B0604030504040204" pitchFamily="34" charset="-128"/>
                <a:ea typeface="Meiryo" panose="020B0604030504040204" pitchFamily="34" charset="-128"/>
                <a:cs typeface="+mn-cs"/>
              </a:rPr>
              <a:t>SEC07-BP02</a:t>
            </a:r>
            <a:endParaRPr kumimoji="0" lang="ja-JP" altLang="en-US" sz="1800" b="0" i="0" u="none" strike="noStrike" kern="1200" cap="none" spc="0" normalizeH="0" baseline="0" noProof="0">
              <a:ln>
                <a:noFill/>
              </a:ln>
              <a:solidFill>
                <a:srgbClr val="FFFFFF">
                  <a:lumMod val="50000"/>
                </a:srgbClr>
              </a:solidFill>
              <a:effectLst/>
              <a:uLnTx/>
              <a:uFillTx/>
              <a:latin typeface="Meiryo" panose="020B0604030504040204" pitchFamily="34" charset="-128"/>
              <a:ea typeface="Meiryo" panose="020B0604030504040204" pitchFamily="34" charset="-128"/>
              <a:cs typeface="+mn-cs"/>
            </a:endParaRPr>
          </a:p>
        </p:txBody>
      </p:sp>
    </p:spTree>
    <p:extLst>
      <p:ext uri="{BB962C8B-B14F-4D97-AF65-F5344CB8AC3E}">
        <p14:creationId xmlns:p14="http://schemas.microsoft.com/office/powerpoint/2010/main" val="3775836024"/>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35344E8E-0118-4B1E-A5EF-E3A3C47E2D3E}"/>
              </a:ext>
            </a:extLst>
          </p:cNvPr>
          <p:cNvSpPr>
            <a:spLocks noGrp="1"/>
          </p:cNvSpPr>
          <p:nvPr>
            <p:ph type="title"/>
          </p:nvPr>
        </p:nvSpPr>
        <p:spPr>
          <a:prstGeom prst="rect">
            <a:avLst/>
          </a:prstGeom>
        </p:spPr>
        <p:txBody>
          <a:bodyPr vert="horz" lIns="91440" tIns="45720" rIns="91440" bIns="45720" rtlCol="0" anchor="t">
            <a:noAutofit/>
          </a:bodyPr>
          <a:lstStyle/>
          <a:p>
            <a:r>
              <a:rPr lang="ja-JP" altLang="en-US" sz="2800" b="0"/>
              <a:t>参考</a:t>
            </a:r>
            <a:r>
              <a:rPr lang="en-US" altLang="ja-JP" sz="2800" b="0" dirty="0"/>
              <a:t>: S3</a:t>
            </a:r>
            <a:r>
              <a:rPr lang="ja-JP" altLang="en-US" sz="2800" b="0" dirty="0"/>
              <a:t>のコントロール</a:t>
            </a:r>
            <a:r>
              <a:rPr lang="ja-JP" altLang="en-US" sz="2800" b="0"/>
              <a:t>設計　</a:t>
            </a:r>
            <a:r>
              <a:rPr lang="en-US" altLang="ja-JP" sz="2800" b="0" dirty="0"/>
              <a:t>2</a:t>
            </a:r>
            <a:r>
              <a:rPr lang="ja-JP" altLang="en-US" sz="2800" b="0"/>
              <a:t> </a:t>
            </a:r>
            <a:r>
              <a:rPr lang="en-US" altLang="ja-JP" sz="2800" b="0" dirty="0"/>
              <a:t>of</a:t>
            </a:r>
            <a:r>
              <a:rPr lang="ja-JP" altLang="en-US" sz="2800" b="0"/>
              <a:t> </a:t>
            </a:r>
            <a:r>
              <a:rPr lang="en-US" altLang="ja-JP" sz="2800" b="0" dirty="0"/>
              <a:t>3</a:t>
            </a:r>
            <a:endParaRPr lang="ja-JP" altLang="en-US" sz="2800" b="0" dirty="0"/>
          </a:p>
        </p:txBody>
      </p:sp>
      <p:graphicFrame>
        <p:nvGraphicFramePr>
          <p:cNvPr id="2" name="表 1">
            <a:extLst>
              <a:ext uri="{FF2B5EF4-FFF2-40B4-BE49-F238E27FC236}">
                <a16:creationId xmlns:a16="http://schemas.microsoft.com/office/drawing/2014/main" id="{AD295E1C-B3CB-4D6D-BC7C-07D5BDB1F260}"/>
              </a:ext>
            </a:extLst>
          </p:cNvPr>
          <p:cNvGraphicFramePr>
            <a:graphicFrameLocks noGrp="1"/>
          </p:cNvGraphicFramePr>
          <p:nvPr/>
        </p:nvGraphicFramePr>
        <p:xfrm>
          <a:off x="361950" y="1154302"/>
          <a:ext cx="11688659" cy="5015487"/>
        </p:xfrm>
        <a:graphic>
          <a:graphicData uri="http://schemas.openxmlformats.org/drawingml/2006/table">
            <a:tbl>
              <a:tblPr firstRow="1" bandRow="1">
                <a:tableStyleId>{5C22544A-7EE6-4342-B048-85BDC9FD1C3A}</a:tableStyleId>
              </a:tblPr>
              <a:tblGrid>
                <a:gridCol w="2275200">
                  <a:extLst>
                    <a:ext uri="{9D8B030D-6E8A-4147-A177-3AD203B41FA5}">
                      <a16:colId xmlns:a16="http://schemas.microsoft.com/office/drawing/2014/main" val="1172380283"/>
                    </a:ext>
                  </a:extLst>
                </a:gridCol>
                <a:gridCol w="3954961">
                  <a:extLst>
                    <a:ext uri="{9D8B030D-6E8A-4147-A177-3AD203B41FA5}">
                      <a16:colId xmlns:a16="http://schemas.microsoft.com/office/drawing/2014/main" val="44967865"/>
                    </a:ext>
                  </a:extLst>
                </a:gridCol>
                <a:gridCol w="2727278">
                  <a:extLst>
                    <a:ext uri="{9D8B030D-6E8A-4147-A177-3AD203B41FA5}">
                      <a16:colId xmlns:a16="http://schemas.microsoft.com/office/drawing/2014/main" val="1963667395"/>
                    </a:ext>
                  </a:extLst>
                </a:gridCol>
                <a:gridCol w="2731220">
                  <a:extLst>
                    <a:ext uri="{9D8B030D-6E8A-4147-A177-3AD203B41FA5}">
                      <a16:colId xmlns:a16="http://schemas.microsoft.com/office/drawing/2014/main" val="1640905122"/>
                    </a:ext>
                  </a:extLst>
                </a:gridCol>
              </a:tblGrid>
              <a:tr h="531825">
                <a:tc>
                  <a:txBody>
                    <a:bodyPr/>
                    <a:lstStyle/>
                    <a:p>
                      <a:pPr algn="ctr"/>
                      <a:r>
                        <a:rPr kumimoji="1" lang="ja-JP" altLang="en-US" sz="2200" dirty="0">
                          <a:gradFill>
                            <a:gsLst>
                              <a:gs pos="100000">
                                <a:schemeClr val="bg1"/>
                              </a:gs>
                              <a:gs pos="0">
                                <a:schemeClr val="bg1"/>
                              </a:gs>
                            </a:gsLst>
                            <a:lin ang="5400000" scaled="1"/>
                          </a:gradFill>
                          <a:latin typeface="Meiryo" panose="020B0604030504040204" pitchFamily="34" charset="-128"/>
                          <a:ea typeface="Meiryo" panose="020B0604030504040204" pitchFamily="34" charset="-128"/>
                        </a:rPr>
                        <a:t>機能</a:t>
                      </a:r>
                    </a:p>
                  </a:txBody>
                  <a:tcPr marL="24000" marR="24000" marT="24000" marB="24000" anchor="ctr">
                    <a:lnB w="6350" cap="flat" cmpd="sng" algn="ctr">
                      <a:solidFill>
                        <a:schemeClr val="tx1"/>
                      </a:solidFill>
                      <a:prstDash val="solid"/>
                      <a:round/>
                      <a:headEnd type="none" w="med" len="med"/>
                      <a:tailEnd type="none" w="med" len="med"/>
                    </a:lnB>
                    <a:solidFill>
                      <a:schemeClr val="tx1">
                        <a:lumMod val="75000"/>
                      </a:schemeClr>
                    </a:solidFill>
                  </a:tcPr>
                </a:tc>
                <a:tc>
                  <a:txBody>
                    <a:bodyPr/>
                    <a:lstStyle/>
                    <a:p>
                      <a:pPr algn="ctr"/>
                      <a:r>
                        <a:rPr kumimoji="1" lang="ja-JP" altLang="en-US" sz="2200" dirty="0">
                          <a:gradFill>
                            <a:gsLst>
                              <a:gs pos="100000">
                                <a:schemeClr val="bg1"/>
                              </a:gs>
                              <a:gs pos="0">
                                <a:schemeClr val="bg1"/>
                              </a:gs>
                            </a:gsLst>
                            <a:lin ang="5400000" scaled="1"/>
                          </a:gradFill>
                          <a:latin typeface="Meiryo" panose="020B0604030504040204" pitchFamily="34" charset="-128"/>
                          <a:ea typeface="Meiryo" panose="020B0604030504040204" pitchFamily="34" charset="-128"/>
                        </a:rPr>
                        <a:t>説明</a:t>
                      </a:r>
                    </a:p>
                  </a:txBody>
                  <a:tcPr marL="24000" marR="24000" marT="24000" marB="24000" anchor="ctr">
                    <a:lnB w="6350" cap="flat" cmpd="sng" algn="ctr">
                      <a:solidFill>
                        <a:schemeClr val="tx1"/>
                      </a:solidFill>
                      <a:prstDash val="solid"/>
                      <a:round/>
                      <a:headEnd type="none" w="med" len="med"/>
                      <a:tailEnd type="none" w="med" len="med"/>
                    </a:lnB>
                    <a:solidFill>
                      <a:schemeClr val="tx1">
                        <a:lumMod val="75000"/>
                      </a:schemeClr>
                    </a:solidFill>
                  </a:tcPr>
                </a:tc>
                <a:tc>
                  <a:txBody>
                    <a:bodyPr/>
                    <a:lstStyle/>
                    <a:p>
                      <a:pPr algn="ctr"/>
                      <a:r>
                        <a:rPr kumimoji="1" lang="ja-JP" altLang="en-US" sz="2200" dirty="0">
                          <a:gradFill>
                            <a:gsLst>
                              <a:gs pos="100000">
                                <a:schemeClr val="bg1"/>
                              </a:gs>
                              <a:gs pos="0">
                                <a:schemeClr val="bg1"/>
                              </a:gs>
                            </a:gsLst>
                            <a:lin ang="5400000" scaled="1"/>
                          </a:gradFill>
                          <a:latin typeface="Meiryo" panose="020B0604030504040204" pitchFamily="34" charset="-128"/>
                          <a:ea typeface="Meiryo" panose="020B0604030504040204" pitchFamily="34" charset="-128"/>
                        </a:rPr>
                        <a:t>利用のメリット</a:t>
                      </a:r>
                    </a:p>
                  </a:txBody>
                  <a:tcPr marL="24000" marR="24000" marT="24000" marB="24000" anchor="ctr">
                    <a:lnB w="6350" cap="flat" cmpd="sng" algn="ctr">
                      <a:solidFill>
                        <a:schemeClr val="tx1"/>
                      </a:solidFill>
                      <a:prstDash val="solid"/>
                      <a:round/>
                      <a:headEnd type="none" w="med" len="med"/>
                      <a:tailEnd type="none" w="med" len="med"/>
                    </a:lnB>
                    <a:solidFill>
                      <a:schemeClr val="tx1">
                        <a:lumMod val="75000"/>
                      </a:schemeClr>
                    </a:solidFill>
                  </a:tcPr>
                </a:tc>
                <a:tc>
                  <a:txBody>
                    <a:bodyPr/>
                    <a:lstStyle/>
                    <a:p>
                      <a:pPr algn="ctr"/>
                      <a:r>
                        <a:rPr kumimoji="1" lang="ja-JP" altLang="en-US" sz="2200" dirty="0">
                          <a:gradFill>
                            <a:gsLst>
                              <a:gs pos="100000">
                                <a:schemeClr val="bg1"/>
                              </a:gs>
                              <a:gs pos="0">
                                <a:schemeClr val="bg1"/>
                              </a:gs>
                            </a:gsLst>
                            <a:lin ang="5400000" scaled="1"/>
                          </a:gradFill>
                          <a:latin typeface="Meiryo" panose="020B0604030504040204" pitchFamily="34" charset="-128"/>
                          <a:ea typeface="Meiryo" panose="020B0604030504040204" pitchFamily="34" charset="-128"/>
                        </a:rPr>
                        <a:t>利用における考慮</a:t>
                      </a:r>
                    </a:p>
                  </a:txBody>
                  <a:tcPr marL="24000" marR="24000" marT="24000" marB="24000" anchor="ctr">
                    <a:lnB w="6350" cap="flat" cmpd="sng" algn="ctr">
                      <a:solidFill>
                        <a:schemeClr val="tx1"/>
                      </a:solidFill>
                      <a:prstDash val="solid"/>
                      <a:round/>
                      <a:headEnd type="none" w="med" len="med"/>
                      <a:tailEnd type="none" w="med" len="med"/>
                    </a:lnB>
                    <a:solidFill>
                      <a:schemeClr val="tx1">
                        <a:lumMod val="75000"/>
                      </a:schemeClr>
                    </a:solidFill>
                  </a:tcPr>
                </a:tc>
                <a:extLst>
                  <a:ext uri="{0D108BD9-81ED-4DB2-BD59-A6C34878D82A}">
                    <a16:rowId xmlns:a16="http://schemas.microsoft.com/office/drawing/2014/main" val="542086491"/>
                  </a:ext>
                </a:extLst>
              </a:tr>
              <a:tr h="1121798">
                <a:tc>
                  <a:txBody>
                    <a:bodyPr/>
                    <a:lstStyle/>
                    <a:p>
                      <a:pPr algn="ctr"/>
                      <a:r>
                        <a:rPr kumimoji="1" lang="en-US" altLang="ja-JP" sz="1800" b="1">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rPr>
                        <a:t>Trusted</a:t>
                      </a:r>
                      <a:r>
                        <a:rPr kumimoji="1" lang="ja-JP" altLang="en-US" sz="1800" b="1">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rPr>
                        <a:t> </a:t>
                      </a:r>
                      <a:r>
                        <a:rPr kumimoji="1" lang="en-US" altLang="ja-JP" sz="1800" b="1">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rPr>
                        <a:t>Advisor</a:t>
                      </a:r>
                      <a:endParaRPr kumimoji="1" lang="ja-JP" altLang="en-US" sz="1800" b="1" dirty="0">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endParaRPr>
                    </a:p>
                  </a:txBody>
                  <a:tcPr marL="24000" marR="24000" marT="24000" marB="24000"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85000"/>
                      </a:schemeClr>
                    </a:solidFill>
                  </a:tcPr>
                </a:tc>
                <a:tc>
                  <a:txBody>
                    <a:bodyPr/>
                    <a:lstStyle/>
                    <a:p>
                      <a:r>
                        <a:rPr kumimoji="1" lang="ja-JP" altLang="en-US" sz="1400" dirty="0">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rPr>
                        <a:t>バケットの開放状態を</a:t>
                      </a:r>
                      <a:r>
                        <a:rPr kumimoji="1" lang="en-US" altLang="ja-JP" sz="1400" dirty="0">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rPr>
                        <a:t>Trusted</a:t>
                      </a:r>
                      <a:r>
                        <a:rPr kumimoji="1" lang="ja-JP" altLang="en-US" sz="1400" dirty="0">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rPr>
                        <a:t> </a:t>
                      </a:r>
                      <a:r>
                        <a:rPr kumimoji="1" lang="en-US" altLang="ja-JP" sz="1400" dirty="0">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rPr>
                        <a:t>Advisor</a:t>
                      </a:r>
                      <a:r>
                        <a:rPr kumimoji="1" lang="ja-JP" altLang="en-US" sz="1400" dirty="0">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rPr>
                        <a:t>から確認することができる。</a:t>
                      </a:r>
                    </a:p>
                  </a:txBody>
                  <a:tcP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r>
                        <a:rPr kumimoji="1" lang="ja-JP" altLang="en-US" sz="1400" dirty="0">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rPr>
                        <a:t>特別な設定なしに確認することができる。</a:t>
                      </a:r>
                      <a:endParaRPr kumimoji="1" lang="en-US" altLang="ja-JP" sz="1400" dirty="0">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endParaRPr>
                    </a:p>
                  </a:txBody>
                  <a:tcP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r>
                        <a:rPr kumimoji="1" lang="ja-JP" altLang="en-US" sz="1400" dirty="0">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rPr>
                        <a:t>通知などはできない、あくまで自分で見に行く必要がある。</a:t>
                      </a:r>
                    </a:p>
                  </a:txBody>
                  <a:tcP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55555690"/>
                  </a:ext>
                </a:extLst>
              </a:tr>
              <a:tr h="1122340">
                <a:tc>
                  <a:txBody>
                    <a:bodyPr/>
                    <a:lstStyle/>
                    <a:p>
                      <a:pPr algn="ctr"/>
                      <a:r>
                        <a:rPr kumimoji="1" lang="en-US" altLang="ja-JP" sz="1800" b="1" dirty="0">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rPr>
                        <a:t>AWS</a:t>
                      </a:r>
                      <a:r>
                        <a:rPr kumimoji="1" lang="ja-JP" altLang="en-US" sz="1800" b="1" dirty="0">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rPr>
                        <a:t> </a:t>
                      </a:r>
                      <a:r>
                        <a:rPr kumimoji="1" lang="en-US" altLang="ja-JP" sz="1800" b="1" dirty="0">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rPr>
                        <a:t>Config</a:t>
                      </a:r>
                      <a:endParaRPr kumimoji="1" lang="ja-JP" altLang="en-US" sz="1800" b="1" dirty="0">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endParaRPr>
                    </a:p>
                  </a:txBody>
                  <a:tcPr marL="24000" marR="24000" marT="24000" marB="24000"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85000"/>
                      </a:schemeClr>
                    </a:solidFill>
                  </a:tcPr>
                </a:tc>
                <a:tc>
                  <a:txBody>
                    <a:bodyPr/>
                    <a:lstStyle/>
                    <a:p>
                      <a:r>
                        <a:rPr kumimoji="1" lang="en-US" altLang="ja-JP" sz="1400" dirty="0">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rPr>
                        <a:t>S3</a:t>
                      </a:r>
                      <a:r>
                        <a:rPr kumimoji="1" lang="ja-JP" altLang="en-US" sz="1400" dirty="0">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rPr>
                        <a:t>の構成ルールとしてあるべきものから外れた設定のものを可視化したり、通知することができる。 また、</a:t>
                      </a:r>
                      <a:r>
                        <a:rPr kumimoji="1" lang="en-US" altLang="ja-JP" sz="1400" dirty="0">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rPr>
                        <a:t>IAM</a:t>
                      </a:r>
                      <a:r>
                        <a:rPr kumimoji="1" lang="ja-JP" altLang="en-US" sz="1400" dirty="0">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rPr>
                        <a:t>の構成変更の追跡が可能。</a:t>
                      </a:r>
                    </a:p>
                  </a:txBody>
                  <a:tcP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r>
                        <a:rPr kumimoji="1" lang="ja-JP" altLang="en-US" sz="1400" dirty="0">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rPr>
                        <a:t>通知機能がある点、カスタマイズして、個別にルールが作れるなど柔軟性に優れる。</a:t>
                      </a:r>
                    </a:p>
                  </a:txBody>
                  <a:tcP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r>
                        <a:rPr kumimoji="1" lang="ja-JP" altLang="en-US" sz="1400" dirty="0">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rPr>
                        <a:t>カスタマイズの場合は、コードを書く必要がある。</a:t>
                      </a:r>
                    </a:p>
                  </a:txBody>
                  <a:tcP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64438008"/>
                  </a:ext>
                </a:extLst>
              </a:tr>
              <a:tr h="1118612">
                <a:tc>
                  <a:txBody>
                    <a:bodyPr/>
                    <a:lstStyle/>
                    <a:p>
                      <a:pPr algn="ctr"/>
                      <a:r>
                        <a:rPr kumimoji="1" lang="en-US" altLang="ja-JP" sz="1800" b="1">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rPr>
                        <a:t>KMS</a:t>
                      </a:r>
                      <a:r>
                        <a:rPr kumimoji="1" lang="ja-JP" altLang="en-US" sz="1800" b="1">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rPr>
                        <a:t>による暗号化</a:t>
                      </a:r>
                      <a:endParaRPr kumimoji="1" lang="ja-JP" altLang="en-US" sz="1800" b="1" dirty="0">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endParaRPr>
                    </a:p>
                  </a:txBody>
                  <a:tcPr marL="24000" marR="24000" marT="24000" marB="24000"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85000"/>
                      </a:schemeClr>
                    </a:solidFill>
                  </a:tcPr>
                </a:tc>
                <a:tc>
                  <a:txBody>
                    <a:bodyPr/>
                    <a:lstStyle/>
                    <a:p>
                      <a:r>
                        <a:rPr kumimoji="1" lang="ja-JP" altLang="en-US" sz="1400" dirty="0">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rPr>
                        <a:t>利用者がキーを作成して、</a:t>
                      </a:r>
                      <a:r>
                        <a:rPr kumimoji="1" lang="en-US" altLang="ja-JP" sz="1400" dirty="0">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rPr>
                        <a:t>S3</a:t>
                      </a:r>
                      <a:r>
                        <a:rPr kumimoji="1" lang="ja-JP" altLang="en-US" sz="1400" dirty="0">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rPr>
                        <a:t>に置くコンテンツを暗号化することができる。</a:t>
                      </a:r>
                    </a:p>
                  </a:txBody>
                  <a:tcP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r>
                        <a:rPr kumimoji="1" lang="ja-JP" altLang="en-US" sz="1400" dirty="0">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rPr>
                        <a:t>万が一漏洩しても、キーがないと読めない。</a:t>
                      </a:r>
                      <a:endParaRPr kumimoji="1" lang="en-US" altLang="ja-JP" sz="1400" dirty="0">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endParaRPr>
                    </a:p>
                    <a:p>
                      <a:pPr>
                        <a:spcBef>
                          <a:spcPts val="300"/>
                        </a:spcBef>
                      </a:pPr>
                      <a:r>
                        <a:rPr kumimoji="1" lang="en-US" altLang="ja-JP" sz="1400" dirty="0">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rPr>
                        <a:t>S3</a:t>
                      </a:r>
                      <a:r>
                        <a:rPr kumimoji="1" lang="ja-JP" altLang="en-US" sz="1400" dirty="0">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rPr>
                        <a:t>との連携に優れる。</a:t>
                      </a:r>
                    </a:p>
                  </a:txBody>
                  <a:tcP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r>
                        <a:rPr kumimoji="1" lang="en-US" altLang="ja-JP" sz="1400" dirty="0">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rPr>
                        <a:t>KMS</a:t>
                      </a:r>
                      <a:r>
                        <a:rPr kumimoji="1" lang="ja-JP" altLang="en-US" sz="1400" dirty="0">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rPr>
                        <a:t>の知識が必要。</a:t>
                      </a:r>
                    </a:p>
                  </a:txBody>
                  <a:tcP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83955994"/>
                  </a:ext>
                </a:extLst>
              </a:tr>
              <a:tr h="1120912">
                <a:tc>
                  <a:txBody>
                    <a:bodyPr/>
                    <a:lstStyle/>
                    <a:p>
                      <a:pPr algn="ctr"/>
                      <a:r>
                        <a:rPr kumimoji="1" lang="en-US" altLang="ja-JP" sz="1800" b="1" dirty="0">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rPr>
                        <a:t>IAM</a:t>
                      </a:r>
                      <a:r>
                        <a:rPr kumimoji="1" lang="ja-JP" altLang="en-US" sz="1800" b="1" dirty="0">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rPr>
                        <a:t> アクセス</a:t>
                      </a:r>
                      <a:br>
                        <a:rPr kumimoji="1" lang="en-US" altLang="ja-JP" sz="1800" b="1">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rPr>
                      </a:br>
                      <a:r>
                        <a:rPr kumimoji="1" lang="ja-JP" altLang="en-US" sz="1800" b="1">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rPr>
                        <a:t>アドバイザーによる</a:t>
                      </a:r>
                      <a:br>
                        <a:rPr kumimoji="1" lang="en-US" altLang="ja-JP" sz="1800" b="1">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rPr>
                      </a:br>
                      <a:r>
                        <a:rPr kumimoji="1" lang="ja-JP" altLang="en-US" sz="1800" b="1">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rPr>
                        <a:t>監視</a:t>
                      </a:r>
                      <a:endParaRPr kumimoji="1" lang="ja-JP" altLang="en-US" sz="1800" b="1" dirty="0">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endParaRPr>
                    </a:p>
                  </a:txBody>
                  <a:tcPr marL="24000" marR="24000" marT="24000" marB="24000" anchor="ctr">
                    <a:lnT w="6350"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85000"/>
                      </a:schemeClr>
                    </a:solidFill>
                  </a:tcPr>
                </a:tc>
                <a:tc>
                  <a:txBody>
                    <a:bodyPr/>
                    <a:lstStyle/>
                    <a:p>
                      <a:r>
                        <a:rPr kumimoji="1" lang="en-US" altLang="ja-JP" sz="1400" dirty="0">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rPr>
                        <a:t>S3</a:t>
                      </a:r>
                      <a:r>
                        <a:rPr kumimoji="1" lang="ja-JP" altLang="en-US" sz="1400" dirty="0" err="1">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rPr>
                        <a:t>への</a:t>
                      </a:r>
                      <a:r>
                        <a:rPr kumimoji="1" lang="ja-JP" altLang="en-US" sz="1400" dirty="0">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rPr>
                        <a:t>アクセスポリシーなどをユーザー別に確認することができる。 主にアクセス権の棚卸などに利用する。</a:t>
                      </a:r>
                    </a:p>
                  </a:txBody>
                  <a:tcPr>
                    <a:lnT w="6350"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spcBef>
                          <a:spcPts val="300"/>
                        </a:spcBef>
                      </a:pPr>
                      <a:r>
                        <a:rPr kumimoji="1" lang="ja-JP" altLang="en-US" sz="1400" dirty="0">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rPr>
                        <a:t>アクセス権の棚卸などの際に前提知識が少なくても利用できる。</a:t>
                      </a:r>
                    </a:p>
                  </a:txBody>
                  <a:tcPr>
                    <a:lnT w="6350"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r>
                        <a:rPr kumimoji="1" lang="ja-JP" altLang="en-US" sz="1400" dirty="0">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rPr>
                        <a:t>ユーザー全体での一覧が出せないため、</a:t>
                      </a:r>
                      <a:r>
                        <a:rPr kumimoji="1" lang="en-US" altLang="ja-JP" sz="1400" dirty="0">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rPr>
                        <a:t>IAM</a:t>
                      </a:r>
                      <a:r>
                        <a:rPr kumimoji="1" lang="ja-JP" altLang="en-US" sz="1400" dirty="0">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rPr>
                        <a:t>ユーザーが増えると煩雑。</a:t>
                      </a:r>
                    </a:p>
                  </a:txBody>
                  <a:tcPr>
                    <a:lnT w="6350"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73307384"/>
                  </a:ext>
                </a:extLst>
              </a:tr>
            </a:tbl>
          </a:graphicData>
        </a:graphic>
      </p:graphicFrame>
      <p:sp>
        <p:nvSpPr>
          <p:cNvPr id="3" name="テキスト ボックス 2">
            <a:extLst>
              <a:ext uri="{FF2B5EF4-FFF2-40B4-BE49-F238E27FC236}">
                <a16:creationId xmlns:a16="http://schemas.microsoft.com/office/drawing/2014/main" id="{C04FA6F4-7F91-8560-B51B-AC577C2588DE}"/>
              </a:ext>
            </a:extLst>
          </p:cNvPr>
          <p:cNvSpPr txBox="1"/>
          <p:nvPr/>
        </p:nvSpPr>
        <p:spPr>
          <a:xfrm>
            <a:off x="10607211" y="0"/>
            <a:ext cx="1584789" cy="369332"/>
          </a:xfrm>
          <a:prstGeom prst="rect">
            <a:avLst/>
          </a:prstGeom>
          <a:no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800" b="0" i="0" u="none" strike="noStrike" kern="1200" cap="none" spc="0" normalizeH="0" baseline="0" noProof="0" dirty="0">
                <a:ln>
                  <a:noFill/>
                </a:ln>
                <a:solidFill>
                  <a:srgbClr val="FFFFFF">
                    <a:lumMod val="50000"/>
                  </a:srgbClr>
                </a:solidFill>
                <a:effectLst/>
                <a:uLnTx/>
                <a:uFillTx/>
                <a:latin typeface="Meiryo" panose="020B0604030504040204" pitchFamily="34" charset="-128"/>
                <a:ea typeface="Meiryo" panose="020B0604030504040204" pitchFamily="34" charset="-128"/>
                <a:cs typeface="+mn-cs"/>
              </a:rPr>
              <a:t>SEC07-BP02</a:t>
            </a:r>
            <a:endParaRPr kumimoji="0" lang="ja-JP" altLang="en-US" sz="1800" b="0" i="0" u="none" strike="noStrike" kern="1200" cap="none" spc="0" normalizeH="0" baseline="0" noProof="0">
              <a:ln>
                <a:noFill/>
              </a:ln>
              <a:solidFill>
                <a:srgbClr val="FFFFFF">
                  <a:lumMod val="50000"/>
                </a:srgbClr>
              </a:solidFill>
              <a:effectLst/>
              <a:uLnTx/>
              <a:uFillTx/>
              <a:latin typeface="Meiryo" panose="020B0604030504040204" pitchFamily="34" charset="-128"/>
              <a:ea typeface="Meiryo" panose="020B0604030504040204" pitchFamily="34" charset="-128"/>
              <a:cs typeface="+mn-cs"/>
            </a:endParaRPr>
          </a:p>
        </p:txBody>
      </p:sp>
    </p:spTree>
    <p:extLst>
      <p:ext uri="{BB962C8B-B14F-4D97-AF65-F5344CB8AC3E}">
        <p14:creationId xmlns:p14="http://schemas.microsoft.com/office/powerpoint/2010/main" val="4224408954"/>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 1">
            <a:extLst>
              <a:ext uri="{FF2B5EF4-FFF2-40B4-BE49-F238E27FC236}">
                <a16:creationId xmlns:a16="http://schemas.microsoft.com/office/drawing/2014/main" id="{AD295E1C-B3CB-4D6D-BC7C-07D5BDB1F260}"/>
              </a:ext>
            </a:extLst>
          </p:cNvPr>
          <p:cNvGraphicFramePr>
            <a:graphicFrameLocks noGrp="1"/>
          </p:cNvGraphicFramePr>
          <p:nvPr/>
        </p:nvGraphicFramePr>
        <p:xfrm>
          <a:off x="361950" y="1154303"/>
          <a:ext cx="11556137" cy="4344235"/>
        </p:xfrm>
        <a:graphic>
          <a:graphicData uri="http://schemas.openxmlformats.org/drawingml/2006/table">
            <a:tbl>
              <a:tblPr firstRow="1" bandRow="1">
                <a:tableStyleId>{5C22544A-7EE6-4342-B048-85BDC9FD1C3A}</a:tableStyleId>
              </a:tblPr>
              <a:tblGrid>
                <a:gridCol w="2275200">
                  <a:extLst>
                    <a:ext uri="{9D8B030D-6E8A-4147-A177-3AD203B41FA5}">
                      <a16:colId xmlns:a16="http://schemas.microsoft.com/office/drawing/2014/main" val="1172380283"/>
                    </a:ext>
                  </a:extLst>
                </a:gridCol>
                <a:gridCol w="3822439">
                  <a:extLst>
                    <a:ext uri="{9D8B030D-6E8A-4147-A177-3AD203B41FA5}">
                      <a16:colId xmlns:a16="http://schemas.microsoft.com/office/drawing/2014/main" val="44967865"/>
                    </a:ext>
                  </a:extLst>
                </a:gridCol>
                <a:gridCol w="2727278">
                  <a:extLst>
                    <a:ext uri="{9D8B030D-6E8A-4147-A177-3AD203B41FA5}">
                      <a16:colId xmlns:a16="http://schemas.microsoft.com/office/drawing/2014/main" val="1963667395"/>
                    </a:ext>
                  </a:extLst>
                </a:gridCol>
                <a:gridCol w="2731220">
                  <a:extLst>
                    <a:ext uri="{9D8B030D-6E8A-4147-A177-3AD203B41FA5}">
                      <a16:colId xmlns:a16="http://schemas.microsoft.com/office/drawing/2014/main" val="1640905122"/>
                    </a:ext>
                  </a:extLst>
                </a:gridCol>
              </a:tblGrid>
              <a:tr h="531825">
                <a:tc>
                  <a:txBody>
                    <a:bodyPr/>
                    <a:lstStyle/>
                    <a:p>
                      <a:pPr algn="ctr"/>
                      <a:r>
                        <a:rPr kumimoji="1" lang="ja-JP" altLang="en-US" sz="2200" dirty="0">
                          <a:gradFill>
                            <a:gsLst>
                              <a:gs pos="100000">
                                <a:schemeClr val="bg1"/>
                              </a:gs>
                              <a:gs pos="0">
                                <a:schemeClr val="bg1"/>
                              </a:gs>
                            </a:gsLst>
                            <a:lin ang="5400000" scaled="1"/>
                          </a:gradFill>
                          <a:latin typeface="Meiryo" panose="020B0604030504040204" pitchFamily="34" charset="-128"/>
                          <a:ea typeface="Meiryo" panose="020B0604030504040204" pitchFamily="34" charset="-128"/>
                        </a:rPr>
                        <a:t>機能</a:t>
                      </a:r>
                    </a:p>
                  </a:txBody>
                  <a:tcPr marL="24000" marR="24000" marT="24000" marB="24000" anchor="ctr">
                    <a:lnB w="6350" cap="flat" cmpd="sng" algn="ctr">
                      <a:solidFill>
                        <a:schemeClr val="tx1"/>
                      </a:solidFill>
                      <a:prstDash val="solid"/>
                      <a:round/>
                      <a:headEnd type="none" w="med" len="med"/>
                      <a:tailEnd type="none" w="med" len="med"/>
                    </a:lnB>
                    <a:solidFill>
                      <a:schemeClr val="tx1">
                        <a:lumMod val="75000"/>
                      </a:schemeClr>
                    </a:solidFill>
                  </a:tcPr>
                </a:tc>
                <a:tc>
                  <a:txBody>
                    <a:bodyPr/>
                    <a:lstStyle/>
                    <a:p>
                      <a:pPr algn="ctr"/>
                      <a:r>
                        <a:rPr kumimoji="1" lang="ja-JP" altLang="en-US" sz="2200" dirty="0">
                          <a:gradFill>
                            <a:gsLst>
                              <a:gs pos="100000">
                                <a:schemeClr val="bg1"/>
                              </a:gs>
                              <a:gs pos="0">
                                <a:schemeClr val="bg1"/>
                              </a:gs>
                            </a:gsLst>
                            <a:lin ang="5400000" scaled="1"/>
                          </a:gradFill>
                          <a:latin typeface="Meiryo" panose="020B0604030504040204" pitchFamily="34" charset="-128"/>
                          <a:ea typeface="Meiryo" panose="020B0604030504040204" pitchFamily="34" charset="-128"/>
                        </a:rPr>
                        <a:t>説明</a:t>
                      </a:r>
                    </a:p>
                  </a:txBody>
                  <a:tcPr marL="24000" marR="24000" marT="24000" marB="24000" anchor="ctr">
                    <a:lnB w="6350" cap="flat" cmpd="sng" algn="ctr">
                      <a:solidFill>
                        <a:schemeClr val="tx1"/>
                      </a:solidFill>
                      <a:prstDash val="solid"/>
                      <a:round/>
                      <a:headEnd type="none" w="med" len="med"/>
                      <a:tailEnd type="none" w="med" len="med"/>
                    </a:lnB>
                    <a:solidFill>
                      <a:schemeClr val="tx1">
                        <a:lumMod val="75000"/>
                      </a:schemeClr>
                    </a:solidFill>
                  </a:tcPr>
                </a:tc>
                <a:tc>
                  <a:txBody>
                    <a:bodyPr/>
                    <a:lstStyle/>
                    <a:p>
                      <a:pPr algn="ctr"/>
                      <a:r>
                        <a:rPr kumimoji="1" lang="ja-JP" altLang="en-US" sz="2200" dirty="0">
                          <a:gradFill>
                            <a:gsLst>
                              <a:gs pos="100000">
                                <a:schemeClr val="bg1"/>
                              </a:gs>
                              <a:gs pos="0">
                                <a:schemeClr val="bg1"/>
                              </a:gs>
                            </a:gsLst>
                            <a:lin ang="5400000" scaled="1"/>
                          </a:gradFill>
                          <a:latin typeface="Meiryo" panose="020B0604030504040204" pitchFamily="34" charset="-128"/>
                          <a:ea typeface="Meiryo" panose="020B0604030504040204" pitchFamily="34" charset="-128"/>
                        </a:rPr>
                        <a:t>利用のメリット</a:t>
                      </a:r>
                    </a:p>
                  </a:txBody>
                  <a:tcPr marL="24000" marR="24000" marT="24000" marB="24000" anchor="ctr">
                    <a:lnB w="6350" cap="flat" cmpd="sng" algn="ctr">
                      <a:solidFill>
                        <a:schemeClr val="tx1"/>
                      </a:solidFill>
                      <a:prstDash val="solid"/>
                      <a:round/>
                      <a:headEnd type="none" w="med" len="med"/>
                      <a:tailEnd type="none" w="med" len="med"/>
                    </a:lnB>
                    <a:solidFill>
                      <a:schemeClr val="tx1">
                        <a:lumMod val="75000"/>
                      </a:schemeClr>
                    </a:solidFill>
                  </a:tcPr>
                </a:tc>
                <a:tc>
                  <a:txBody>
                    <a:bodyPr/>
                    <a:lstStyle/>
                    <a:p>
                      <a:pPr algn="ctr"/>
                      <a:r>
                        <a:rPr kumimoji="1" lang="ja-JP" altLang="en-US" sz="2200" dirty="0">
                          <a:gradFill>
                            <a:gsLst>
                              <a:gs pos="100000">
                                <a:schemeClr val="bg1"/>
                              </a:gs>
                              <a:gs pos="0">
                                <a:schemeClr val="bg1"/>
                              </a:gs>
                            </a:gsLst>
                            <a:lin ang="5400000" scaled="1"/>
                          </a:gradFill>
                          <a:latin typeface="Meiryo" panose="020B0604030504040204" pitchFamily="34" charset="-128"/>
                          <a:ea typeface="Meiryo" panose="020B0604030504040204" pitchFamily="34" charset="-128"/>
                        </a:rPr>
                        <a:t>利用における考慮</a:t>
                      </a:r>
                    </a:p>
                  </a:txBody>
                  <a:tcPr marL="24000" marR="24000" marT="24000" marB="24000" anchor="ctr">
                    <a:lnB w="6350" cap="flat" cmpd="sng" algn="ctr">
                      <a:solidFill>
                        <a:schemeClr val="tx1"/>
                      </a:solidFill>
                      <a:prstDash val="solid"/>
                      <a:round/>
                      <a:headEnd type="none" w="med" len="med"/>
                      <a:tailEnd type="none" w="med" len="med"/>
                    </a:lnB>
                    <a:solidFill>
                      <a:schemeClr val="tx1">
                        <a:lumMod val="75000"/>
                      </a:schemeClr>
                    </a:solidFill>
                  </a:tcPr>
                </a:tc>
                <a:extLst>
                  <a:ext uri="{0D108BD9-81ED-4DB2-BD59-A6C34878D82A}">
                    <a16:rowId xmlns:a16="http://schemas.microsoft.com/office/drawing/2014/main" val="542086491"/>
                  </a:ext>
                </a:extLst>
              </a:tr>
              <a:tr h="1121798">
                <a:tc>
                  <a:txBody>
                    <a:bodyPr/>
                    <a:lstStyle/>
                    <a:p>
                      <a:pPr algn="ctr"/>
                      <a:r>
                        <a:rPr kumimoji="1" lang="en-US" altLang="ja-JP" sz="2000" b="1" dirty="0">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rPr>
                        <a:t>IAM</a:t>
                      </a:r>
                      <a:r>
                        <a:rPr kumimoji="1" lang="ja-JP" altLang="en-US" sz="2000" b="1" dirty="0">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rPr>
                        <a:t>ロール</a:t>
                      </a:r>
                    </a:p>
                  </a:txBody>
                  <a:tcPr marL="24000" marR="24000" marT="24000" marB="24000"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85000"/>
                      </a:schemeClr>
                    </a:solidFill>
                  </a:tcPr>
                </a:tc>
                <a:tc>
                  <a:txBody>
                    <a:bodyPr/>
                    <a:lstStyle/>
                    <a:p>
                      <a:r>
                        <a:rPr kumimoji="1" lang="ja-JP" altLang="en-US" sz="1400" dirty="0">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rPr>
                        <a:t>アクセスキー、シークレットアクセスキーなどの認証情報を利用せずに</a:t>
                      </a:r>
                      <a:r>
                        <a:rPr kumimoji="1" lang="en-US" altLang="ja-JP" sz="1400" dirty="0">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rPr>
                        <a:t>IAM</a:t>
                      </a:r>
                      <a:r>
                        <a:rPr kumimoji="1" lang="ja-JP" altLang="en-US" sz="1400" dirty="0">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rPr>
                        <a:t>ロールを利用してシステムにてアクセスさせる。</a:t>
                      </a:r>
                    </a:p>
                  </a:txBody>
                  <a:tcP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r>
                        <a:rPr kumimoji="1" lang="ja-JP" altLang="en-US" sz="1400" dirty="0">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rPr>
                        <a:t>キーの管理（棚卸、ローテーション）が不要となり、リスクを低減できる。</a:t>
                      </a:r>
                      <a:endParaRPr kumimoji="1" lang="en-US" altLang="ja-JP" sz="1400" dirty="0">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endParaRPr>
                    </a:p>
                  </a:txBody>
                  <a:tcP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r>
                        <a:rPr kumimoji="1" lang="en-US" altLang="ja-JP" sz="1400" dirty="0">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rPr>
                        <a:t>AWS</a:t>
                      </a:r>
                      <a:r>
                        <a:rPr kumimoji="1" lang="ja-JP" altLang="en-US" sz="1400" dirty="0">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rPr>
                        <a:t>内のリソースにしか利用できない。</a:t>
                      </a:r>
                    </a:p>
                  </a:txBody>
                  <a:tcP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55555690"/>
                  </a:ext>
                </a:extLst>
              </a:tr>
              <a:tr h="1572000">
                <a:tc>
                  <a:txBody>
                    <a:bodyPr/>
                    <a:lstStyle/>
                    <a:p>
                      <a:pPr algn="ctr"/>
                      <a:r>
                        <a:rPr kumimoji="1" lang="en-US" altLang="ja-JP" sz="2000" b="1" dirty="0">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rPr>
                        <a:t>IAM</a:t>
                      </a:r>
                      <a:r>
                        <a:rPr kumimoji="1" lang="ja-JP" altLang="en-US" sz="2000" b="1" dirty="0">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rPr>
                        <a:t>とタグ</a:t>
                      </a:r>
                      <a:r>
                        <a:rPr kumimoji="1" lang="ja-JP" altLang="en-US" sz="2000" b="1">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rPr>
                        <a:t>による</a:t>
                      </a:r>
                      <a:br>
                        <a:rPr kumimoji="1" lang="en-US" altLang="ja-JP" sz="2000" b="1">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rPr>
                      </a:br>
                      <a:r>
                        <a:rPr kumimoji="1" lang="ja-JP" altLang="en-US" sz="2000" b="1">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rPr>
                        <a:t>制御</a:t>
                      </a:r>
                      <a:endParaRPr kumimoji="1" lang="en-US" altLang="ja-JP" sz="2000" b="1" dirty="0">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endParaRPr>
                    </a:p>
                  </a:txBody>
                  <a:tcPr marL="24000" marR="24000" marT="24000" marB="24000"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85000"/>
                      </a:schemeClr>
                    </a:solidFill>
                  </a:tcPr>
                </a:tc>
                <a:tc>
                  <a:txBody>
                    <a:bodyPr/>
                    <a:lstStyle/>
                    <a:p>
                      <a:r>
                        <a:rPr kumimoji="1" lang="ja-JP" altLang="en-US" sz="1400" dirty="0">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rPr>
                        <a:t>タグと</a:t>
                      </a:r>
                      <a:r>
                        <a:rPr kumimoji="1" lang="en-US" altLang="ja-JP" sz="1400" dirty="0">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rPr>
                        <a:t>IAM</a:t>
                      </a:r>
                      <a:r>
                        <a:rPr kumimoji="1" lang="ja-JP" altLang="en-US" sz="1400" dirty="0">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rPr>
                        <a:t>ポリシーを利用して、タグベースによる利用者との紐づけを行い、アクセス制御を行う。</a:t>
                      </a:r>
                    </a:p>
                  </a:txBody>
                  <a:tcP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r>
                        <a:rPr kumimoji="1" lang="en-US" altLang="ja-JP" sz="1400" dirty="0">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rPr>
                        <a:t>AWS</a:t>
                      </a:r>
                      <a:r>
                        <a:rPr kumimoji="1" lang="ja-JP" altLang="en-US" sz="1400" dirty="0">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rPr>
                        <a:t> </a:t>
                      </a:r>
                      <a:r>
                        <a:rPr kumimoji="1" lang="en-US" altLang="ja-JP" sz="1400" dirty="0">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rPr>
                        <a:t>Config</a:t>
                      </a:r>
                      <a:r>
                        <a:rPr kumimoji="1" lang="ja-JP" altLang="en-US" sz="1400" dirty="0">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rPr>
                        <a:t>などとの連携や棚卸観点で運用負担が軽減。</a:t>
                      </a:r>
                      <a:endParaRPr kumimoji="1" lang="en-US" altLang="ja-JP" sz="1400" dirty="0">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endParaRPr>
                    </a:p>
                  </a:txBody>
                  <a:tcP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r>
                        <a:rPr kumimoji="1" lang="ja-JP" altLang="en-US" sz="1400" dirty="0">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rPr>
                        <a:t>タグ管理を適切に行う必要あり。（</a:t>
                      </a:r>
                      <a:r>
                        <a:rPr kumimoji="1" lang="en-US" altLang="ja-JP" sz="1400" dirty="0">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rPr>
                        <a:t>AWS</a:t>
                      </a:r>
                      <a:r>
                        <a:rPr kumimoji="1" lang="ja-JP" altLang="en-US" sz="1400" dirty="0">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rPr>
                        <a:t> </a:t>
                      </a:r>
                      <a:r>
                        <a:rPr kumimoji="1" lang="en-US" altLang="ja-JP" sz="1400" dirty="0" err="1">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rPr>
                        <a:t>Config</a:t>
                      </a:r>
                      <a:r>
                        <a:rPr kumimoji="1" lang="ja-JP" altLang="en-US" sz="1400" dirty="0" err="1">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rPr>
                        <a:t>、</a:t>
                      </a:r>
                      <a:r>
                        <a:rPr kumimoji="1" lang="ja-JP" altLang="en-US" sz="1400" dirty="0">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rPr>
                        <a:t>タグエディタ活用）</a:t>
                      </a:r>
                      <a:endParaRPr kumimoji="1" lang="en-US" altLang="ja-JP" sz="1400" dirty="0">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endParaRPr>
                    </a:p>
                    <a:p>
                      <a:r>
                        <a:rPr kumimoji="1" lang="en-US" altLang="ja-JP" sz="1400" dirty="0">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rPr>
                        <a:t>Amazon S3 </a:t>
                      </a:r>
                      <a:r>
                        <a:rPr kumimoji="1" lang="ja-JP" altLang="en-US" sz="1400" dirty="0">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rPr>
                        <a:t>はオブジェクトリソースに対してのみタグベースの制御可能。</a:t>
                      </a:r>
                      <a:r>
                        <a:rPr kumimoji="1" lang="en-US" altLang="ja-JP" sz="1400" baseline="30000" dirty="0">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rPr>
                        <a:t>※</a:t>
                      </a:r>
                    </a:p>
                  </a:txBody>
                  <a:tcP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64438008"/>
                  </a:ext>
                </a:extLst>
              </a:tr>
              <a:tr h="1118612">
                <a:tc>
                  <a:txBody>
                    <a:bodyPr/>
                    <a:lstStyle/>
                    <a:p>
                      <a:pPr algn="ctr"/>
                      <a:r>
                        <a:rPr kumimoji="1" lang="en-US" altLang="ja-JP" sz="2000" b="1" dirty="0" err="1">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rPr>
                        <a:t>CloudTrail</a:t>
                      </a:r>
                      <a:endParaRPr kumimoji="1" lang="en-US" altLang="ja-JP" sz="2000" b="1" dirty="0">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endParaRPr>
                    </a:p>
                    <a:p>
                      <a:pPr algn="ctr">
                        <a:spcBef>
                          <a:spcPts val="200"/>
                        </a:spcBef>
                      </a:pPr>
                      <a:r>
                        <a:rPr kumimoji="1" lang="ja-JP" altLang="en-US" sz="1300" b="0">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rPr>
                        <a:t>オブジェクトレベルの</a:t>
                      </a:r>
                      <a:endParaRPr kumimoji="1" lang="en-US" altLang="ja-JP" sz="1300" b="0" dirty="0">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endParaRPr>
                    </a:p>
                    <a:p>
                      <a:pPr algn="ctr">
                        <a:spcBef>
                          <a:spcPts val="200"/>
                        </a:spcBef>
                      </a:pPr>
                      <a:r>
                        <a:rPr kumimoji="1" lang="ja-JP" altLang="en-US" sz="1300" b="0">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rPr>
                        <a:t>ログ</a:t>
                      </a:r>
                      <a:r>
                        <a:rPr kumimoji="1" lang="ja-JP" altLang="en-US" sz="1300" b="0" dirty="0">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rPr>
                        <a:t>記録</a:t>
                      </a:r>
                      <a:endParaRPr kumimoji="1" lang="ja-JP" altLang="en-US" sz="1600" b="0" dirty="0">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endParaRPr>
                    </a:p>
                  </a:txBody>
                  <a:tcPr marL="24000" marR="24000" marT="24000" marB="24000"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85000"/>
                      </a:schemeClr>
                    </a:solidFill>
                  </a:tcPr>
                </a:tc>
                <a:tc>
                  <a:txBody>
                    <a:bodyPr/>
                    <a:lstStyle/>
                    <a:p>
                      <a:r>
                        <a:rPr kumimoji="1" lang="en-US" altLang="ja-JP" sz="1400" dirty="0">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rPr>
                        <a:t>S3</a:t>
                      </a:r>
                      <a:r>
                        <a:rPr kumimoji="1" lang="ja-JP" altLang="en-US" sz="1400" dirty="0">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rPr>
                        <a:t>に対する操作（</a:t>
                      </a:r>
                      <a:r>
                        <a:rPr kumimoji="1" lang="en-US" altLang="ja-JP" sz="1400" dirty="0">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rPr>
                        <a:t>API</a:t>
                      </a:r>
                      <a:r>
                        <a:rPr kumimoji="1" lang="ja-JP" altLang="en-US" sz="1400" dirty="0">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rPr>
                        <a:t>アクセス含む）証跡ログとして、</a:t>
                      </a:r>
                      <a:r>
                        <a:rPr kumimoji="1" lang="en-US" altLang="ja-JP" sz="1400" dirty="0" err="1">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rPr>
                        <a:t>CloudTrail</a:t>
                      </a:r>
                      <a:r>
                        <a:rPr kumimoji="1" lang="ja-JP" altLang="en-US" sz="1400" dirty="0" err="1">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rPr>
                        <a:t>にて</a:t>
                      </a:r>
                      <a:r>
                        <a:rPr kumimoji="1" lang="ja-JP" altLang="en-US" sz="1400" dirty="0">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rPr>
                        <a:t>ログを保持することができる。</a:t>
                      </a:r>
                    </a:p>
                  </a:txBody>
                  <a:tcP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r>
                        <a:rPr kumimoji="1" lang="ja-JP" altLang="en-US" sz="1400" dirty="0">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rPr>
                        <a:t>特別な設定なしに確認することができる。</a:t>
                      </a:r>
                      <a:endParaRPr kumimoji="1" lang="en-US" altLang="ja-JP" sz="1400" dirty="0">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endParaRPr>
                    </a:p>
                  </a:txBody>
                  <a:tcP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r>
                        <a:rPr kumimoji="1" lang="ja-JP" altLang="en-US" sz="1400" dirty="0">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rPr>
                        <a:t>ログを分析するための知識が必要となる。</a:t>
                      </a:r>
                      <a:endParaRPr kumimoji="1" lang="en-US" altLang="ja-JP" sz="1400" dirty="0">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endParaRPr>
                    </a:p>
                  </a:txBody>
                  <a:tcP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83955994"/>
                  </a:ext>
                </a:extLst>
              </a:tr>
            </a:tbl>
          </a:graphicData>
        </a:graphic>
      </p:graphicFrame>
      <p:sp>
        <p:nvSpPr>
          <p:cNvPr id="8" name="Title 1">
            <a:extLst>
              <a:ext uri="{FF2B5EF4-FFF2-40B4-BE49-F238E27FC236}">
                <a16:creationId xmlns:a16="http://schemas.microsoft.com/office/drawing/2014/main" id="{65CC6273-66F3-4444-81C1-90FDA260595A}"/>
              </a:ext>
            </a:extLst>
          </p:cNvPr>
          <p:cNvSpPr>
            <a:spLocks noGrp="1"/>
          </p:cNvSpPr>
          <p:nvPr>
            <p:ph type="title"/>
          </p:nvPr>
        </p:nvSpPr>
        <p:spPr>
          <a:prstGeom prst="rect">
            <a:avLst/>
          </a:prstGeom>
        </p:spPr>
        <p:txBody>
          <a:bodyPr vert="horz" lIns="91440" tIns="45720" rIns="91440" bIns="45720" rtlCol="0" anchor="t">
            <a:noAutofit/>
          </a:bodyPr>
          <a:lstStyle/>
          <a:p>
            <a:r>
              <a:rPr lang="ja-JP" altLang="en-US" sz="2800" b="0"/>
              <a:t>参考</a:t>
            </a:r>
            <a:r>
              <a:rPr lang="en-US" altLang="ja-JP" sz="2800" b="0" dirty="0"/>
              <a:t>: S3</a:t>
            </a:r>
            <a:r>
              <a:rPr lang="ja-JP" altLang="en-US" sz="2800" b="0" dirty="0"/>
              <a:t>のコントロール</a:t>
            </a:r>
            <a:r>
              <a:rPr lang="ja-JP" altLang="en-US" sz="2800" b="0"/>
              <a:t>設計　</a:t>
            </a:r>
            <a:r>
              <a:rPr lang="en-US" altLang="ja-JP" sz="2800" b="0" dirty="0"/>
              <a:t>3</a:t>
            </a:r>
            <a:r>
              <a:rPr lang="ja-JP" altLang="en-US" sz="2800" b="0"/>
              <a:t> </a:t>
            </a:r>
            <a:r>
              <a:rPr lang="en-US" altLang="ja-JP" sz="2800" b="0" dirty="0"/>
              <a:t>of</a:t>
            </a:r>
            <a:r>
              <a:rPr lang="ja-JP" altLang="en-US" sz="2800" b="0"/>
              <a:t> </a:t>
            </a:r>
            <a:r>
              <a:rPr lang="en-US" altLang="ja-JP" sz="2800" b="0" dirty="0"/>
              <a:t>3</a:t>
            </a:r>
            <a:endParaRPr lang="ja-JP" altLang="en-US" sz="2800" b="0" dirty="0"/>
          </a:p>
        </p:txBody>
      </p:sp>
      <p:sp>
        <p:nvSpPr>
          <p:cNvPr id="4" name="正方形/長方形 3">
            <a:extLst>
              <a:ext uri="{FF2B5EF4-FFF2-40B4-BE49-F238E27FC236}">
                <a16:creationId xmlns:a16="http://schemas.microsoft.com/office/drawing/2014/main" id="{BD3327BC-F912-43E0-A593-F39BB7E53919}"/>
              </a:ext>
            </a:extLst>
          </p:cNvPr>
          <p:cNvSpPr/>
          <p:nvPr/>
        </p:nvSpPr>
        <p:spPr>
          <a:xfrm>
            <a:off x="361949" y="5703698"/>
            <a:ext cx="10572748" cy="62133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square" lIns="48000" tIns="48000" rIns="48000" bIns="0" rtlCol="0" anchor="t" anchorCtr="0">
            <a:noAutofit/>
          </a:bodyPr>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0" lang="en-US" altLang="ja-JP" sz="1167"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a:t>
            </a:r>
            <a:r>
              <a:rPr kumimoji="0" lang="ja-JP" altLang="en-US" sz="1167"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参考：</a:t>
            </a:r>
            <a:endParaRPr kumimoji="0" lang="en-US" altLang="ja-JP" sz="1167"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endParaRPr>
          </a:p>
          <a:p>
            <a:pPr marL="0" marR="0" lvl="0" indent="0" algn="l" defTabSz="609576" rtl="0" eaLnBrk="1" fontAlgn="auto" latinLnBrk="0" hangingPunct="1">
              <a:lnSpc>
                <a:spcPct val="100000"/>
              </a:lnSpc>
              <a:spcBef>
                <a:spcPts val="0"/>
              </a:spcBef>
              <a:spcAft>
                <a:spcPts val="0"/>
              </a:spcAft>
              <a:buClrTx/>
              <a:buSzTx/>
              <a:buFontTx/>
              <a:buNone/>
              <a:tabLst/>
              <a:defRPr/>
            </a:pPr>
            <a:r>
              <a:rPr kumimoji="0" lang="en-US" altLang="ja-JP" sz="1167"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IAM </a:t>
            </a:r>
            <a:r>
              <a:rPr kumimoji="0" lang="ja-JP" altLang="en-US" sz="1167"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と連携する </a:t>
            </a:r>
            <a:r>
              <a:rPr kumimoji="0" lang="en-US" altLang="ja-JP" sz="1167"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AWS </a:t>
            </a:r>
            <a:r>
              <a:rPr kumimoji="0" lang="ja-JP" altLang="en-US" sz="1167"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のサービス </a:t>
            </a:r>
            <a:r>
              <a:rPr kumimoji="0" lang="en-US" altLang="ja-JP" sz="1167"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 </a:t>
            </a:r>
            <a:r>
              <a:rPr kumimoji="0" lang="ja-JP" altLang="en-US" sz="1167"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ストレージサービス</a:t>
            </a:r>
            <a:endParaRPr kumimoji="0" lang="en-US" altLang="ja-JP" sz="1167"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endParaRPr>
          </a:p>
          <a:p>
            <a:pPr marL="0" marR="0" lvl="0" indent="0" algn="l" defTabSz="609576" rtl="0" eaLnBrk="1" fontAlgn="auto" latinLnBrk="0" hangingPunct="1">
              <a:lnSpc>
                <a:spcPct val="100000"/>
              </a:lnSpc>
              <a:spcBef>
                <a:spcPts val="0"/>
              </a:spcBef>
              <a:spcAft>
                <a:spcPts val="0"/>
              </a:spcAft>
              <a:buClrTx/>
              <a:buSzTx/>
              <a:buFontTx/>
              <a:buNone/>
              <a:tabLst/>
              <a:defRPr/>
            </a:pPr>
            <a:r>
              <a:rPr kumimoji="0" lang="en-US" altLang="ja-JP" sz="1167"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hlinkClick r:id="rId3"/>
              </a:rPr>
              <a:t>https://docs.aws.amazon.com/ja_jp/IAM/latest/UserGuide/reference_aws-services-that-work-with-iam.html#storage_svcs</a:t>
            </a:r>
            <a:endParaRPr kumimoji="0" lang="en-US" altLang="ja-JP" sz="1167"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endParaRPr>
          </a:p>
        </p:txBody>
      </p:sp>
      <p:sp>
        <p:nvSpPr>
          <p:cNvPr id="3" name="テキスト ボックス 2">
            <a:extLst>
              <a:ext uri="{FF2B5EF4-FFF2-40B4-BE49-F238E27FC236}">
                <a16:creationId xmlns:a16="http://schemas.microsoft.com/office/drawing/2014/main" id="{76FC1A12-EACD-0D36-D5E0-45C1B7F73091}"/>
              </a:ext>
            </a:extLst>
          </p:cNvPr>
          <p:cNvSpPr txBox="1"/>
          <p:nvPr/>
        </p:nvSpPr>
        <p:spPr>
          <a:xfrm>
            <a:off x="10607211" y="0"/>
            <a:ext cx="1584789" cy="369332"/>
          </a:xfrm>
          <a:prstGeom prst="rect">
            <a:avLst/>
          </a:prstGeom>
          <a:no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800" b="0" i="0" u="none" strike="noStrike" kern="1200" cap="none" spc="0" normalizeH="0" baseline="0" noProof="0" dirty="0">
                <a:ln>
                  <a:noFill/>
                </a:ln>
                <a:solidFill>
                  <a:srgbClr val="FFFFFF">
                    <a:lumMod val="50000"/>
                  </a:srgbClr>
                </a:solidFill>
                <a:effectLst/>
                <a:uLnTx/>
                <a:uFillTx/>
                <a:latin typeface="Meiryo" panose="020B0604030504040204" pitchFamily="34" charset="-128"/>
                <a:ea typeface="Meiryo" panose="020B0604030504040204" pitchFamily="34" charset="-128"/>
                <a:cs typeface="+mn-cs"/>
              </a:rPr>
              <a:t>SEC07-BP02</a:t>
            </a:r>
            <a:endParaRPr kumimoji="0" lang="ja-JP" altLang="en-US" sz="1800" b="0" i="0" u="none" strike="noStrike" kern="1200" cap="none" spc="0" normalizeH="0" baseline="0" noProof="0">
              <a:ln>
                <a:noFill/>
              </a:ln>
              <a:solidFill>
                <a:srgbClr val="FFFFFF">
                  <a:lumMod val="50000"/>
                </a:srgbClr>
              </a:solidFill>
              <a:effectLst/>
              <a:uLnTx/>
              <a:uFillTx/>
              <a:latin typeface="Meiryo" panose="020B0604030504040204" pitchFamily="34" charset="-128"/>
              <a:ea typeface="Meiryo" panose="020B0604030504040204" pitchFamily="34" charset="-128"/>
              <a:cs typeface="+mn-cs"/>
            </a:endParaRPr>
          </a:p>
        </p:txBody>
      </p:sp>
    </p:spTree>
    <p:extLst>
      <p:ext uri="{BB962C8B-B14F-4D97-AF65-F5344CB8AC3E}">
        <p14:creationId xmlns:p14="http://schemas.microsoft.com/office/powerpoint/2010/main" val="1325527853"/>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1">
            <a:extLst>
              <a:ext uri="{FF2B5EF4-FFF2-40B4-BE49-F238E27FC236}">
                <a16:creationId xmlns:a16="http://schemas.microsoft.com/office/drawing/2014/main" id="{2000858B-745F-4BFD-84A3-FE95917378A9}"/>
              </a:ext>
            </a:extLst>
          </p:cNvPr>
          <p:cNvSpPr>
            <a:spLocks noGrp="1"/>
          </p:cNvSpPr>
          <p:nvPr>
            <p:ph type="title"/>
          </p:nvPr>
        </p:nvSpPr>
        <p:spPr>
          <a:prstGeom prst="rect">
            <a:avLst/>
          </a:prstGeom>
        </p:spPr>
        <p:txBody>
          <a:bodyPr vert="horz" lIns="91440" tIns="45720" rIns="91440" bIns="45720" rtlCol="0" anchor="t">
            <a:noAutofit/>
          </a:bodyPr>
          <a:lstStyle/>
          <a:p>
            <a:r>
              <a:rPr lang="ja-JP" altLang="en-US" sz="2800" b="0"/>
              <a:t>参考：データ分類ごとの</a:t>
            </a:r>
            <a:r>
              <a:rPr lang="en-US" altLang="ja-JP" sz="2800" b="0" dirty="0"/>
              <a:t>S3</a:t>
            </a:r>
            <a:r>
              <a:rPr lang="ja-JP" altLang="en-US" sz="2800" b="0"/>
              <a:t>の管理方針</a:t>
            </a:r>
            <a:endParaRPr lang="ja-JP" altLang="en-US" sz="2800" b="0" dirty="0"/>
          </a:p>
        </p:txBody>
      </p:sp>
      <p:graphicFrame>
        <p:nvGraphicFramePr>
          <p:cNvPr id="2" name="表 2">
            <a:extLst>
              <a:ext uri="{FF2B5EF4-FFF2-40B4-BE49-F238E27FC236}">
                <a16:creationId xmlns:a16="http://schemas.microsoft.com/office/drawing/2014/main" id="{47B4AD0F-EE6F-4692-A615-54D66BF10B18}"/>
              </a:ext>
            </a:extLst>
          </p:cNvPr>
          <p:cNvGraphicFramePr>
            <a:graphicFrameLocks noGrp="1"/>
          </p:cNvGraphicFramePr>
          <p:nvPr/>
        </p:nvGraphicFramePr>
        <p:xfrm>
          <a:off x="336001" y="1854686"/>
          <a:ext cx="11624086" cy="4134699"/>
        </p:xfrm>
        <a:graphic>
          <a:graphicData uri="http://schemas.openxmlformats.org/drawingml/2006/table">
            <a:tbl>
              <a:tblPr>
                <a:tableStyleId>{5C22544A-7EE6-4342-B048-85BDC9FD1C3A}</a:tableStyleId>
              </a:tblPr>
              <a:tblGrid>
                <a:gridCol w="1008000">
                  <a:extLst>
                    <a:ext uri="{9D8B030D-6E8A-4147-A177-3AD203B41FA5}">
                      <a16:colId xmlns:a16="http://schemas.microsoft.com/office/drawing/2014/main" val="3273630920"/>
                    </a:ext>
                  </a:extLst>
                </a:gridCol>
                <a:gridCol w="2736000">
                  <a:extLst>
                    <a:ext uri="{9D8B030D-6E8A-4147-A177-3AD203B41FA5}">
                      <a16:colId xmlns:a16="http://schemas.microsoft.com/office/drawing/2014/main" val="3908580266"/>
                    </a:ext>
                  </a:extLst>
                </a:gridCol>
                <a:gridCol w="2575775">
                  <a:extLst>
                    <a:ext uri="{9D8B030D-6E8A-4147-A177-3AD203B41FA5}">
                      <a16:colId xmlns:a16="http://schemas.microsoft.com/office/drawing/2014/main" val="1881149764"/>
                    </a:ext>
                  </a:extLst>
                </a:gridCol>
                <a:gridCol w="2653877">
                  <a:extLst>
                    <a:ext uri="{9D8B030D-6E8A-4147-A177-3AD203B41FA5}">
                      <a16:colId xmlns:a16="http://schemas.microsoft.com/office/drawing/2014/main" val="3637713109"/>
                    </a:ext>
                  </a:extLst>
                </a:gridCol>
                <a:gridCol w="2650434">
                  <a:extLst>
                    <a:ext uri="{9D8B030D-6E8A-4147-A177-3AD203B41FA5}">
                      <a16:colId xmlns:a16="http://schemas.microsoft.com/office/drawing/2014/main" val="2798752994"/>
                    </a:ext>
                  </a:extLst>
                </a:gridCol>
              </a:tblGrid>
              <a:tr h="373120">
                <a:tc>
                  <a:txBody>
                    <a:bodyPr/>
                    <a:lstStyle/>
                    <a:p>
                      <a:pPr algn="ctr"/>
                      <a:r>
                        <a:rPr kumimoji="1" lang="ja-JP" altLang="en-US" sz="2000" b="1" dirty="0">
                          <a:gradFill>
                            <a:gsLst>
                              <a:gs pos="0">
                                <a:schemeClr val="bg1"/>
                              </a:gs>
                              <a:gs pos="100000">
                                <a:schemeClr val="bg1"/>
                              </a:gs>
                            </a:gsLst>
                            <a:lin ang="16200000" scaled="0"/>
                          </a:gradFill>
                          <a:latin typeface="Meiryo" panose="020B0604030504040204" pitchFamily="34" charset="-128"/>
                          <a:ea typeface="Meiryo" panose="020B0604030504040204" pitchFamily="34" charset="-128"/>
                        </a:rPr>
                        <a:t>重要度</a:t>
                      </a:r>
                    </a:p>
                  </a:txBody>
                  <a:tcPr anchor="ctr">
                    <a:lnT w="3175" cap="flat" cmpd="sng" algn="ctr">
                      <a:solidFill>
                        <a:schemeClr val="tx1">
                          <a:lumMod val="75000"/>
                        </a:schemeClr>
                      </a:solidFill>
                      <a:prstDash val="solid"/>
                      <a:round/>
                      <a:headEnd type="none" w="med" len="med"/>
                      <a:tailEnd type="none" w="med" len="med"/>
                    </a:lnT>
                    <a:lnB w="3175" cap="flat" cmpd="sng" algn="ctr">
                      <a:solidFill>
                        <a:schemeClr val="tx1">
                          <a:lumMod val="75000"/>
                        </a:schemeClr>
                      </a:solidFill>
                      <a:prstDash val="solid"/>
                      <a:round/>
                      <a:headEnd type="none" w="med" len="med"/>
                      <a:tailEnd type="none" w="med" len="med"/>
                    </a:lnB>
                    <a:solidFill>
                      <a:schemeClr val="tx1">
                        <a:lumMod val="75000"/>
                      </a:schemeClr>
                    </a:solidFill>
                  </a:tcPr>
                </a:tc>
                <a:tc>
                  <a:txBody>
                    <a:bodyPr/>
                    <a:lstStyle/>
                    <a:p>
                      <a:pPr algn="ctr"/>
                      <a:r>
                        <a:rPr kumimoji="1" lang="ja-JP" altLang="en-US" sz="2000" b="1" dirty="0">
                          <a:gradFill>
                            <a:gsLst>
                              <a:gs pos="0">
                                <a:schemeClr val="bg1"/>
                              </a:gs>
                              <a:gs pos="100000">
                                <a:schemeClr val="bg1"/>
                              </a:gs>
                            </a:gsLst>
                            <a:lin ang="16200000" scaled="0"/>
                          </a:gradFill>
                          <a:latin typeface="Meiryo" panose="020B0604030504040204" pitchFamily="34" charset="-128"/>
                          <a:ea typeface="Meiryo" panose="020B0604030504040204" pitchFamily="34" charset="-128"/>
                        </a:rPr>
                        <a:t>定義</a:t>
                      </a:r>
                    </a:p>
                  </a:txBody>
                  <a:tcPr anchor="ctr">
                    <a:lnT w="3175" cap="flat" cmpd="sng" algn="ctr">
                      <a:solidFill>
                        <a:schemeClr val="tx1">
                          <a:lumMod val="75000"/>
                        </a:schemeClr>
                      </a:solidFill>
                      <a:prstDash val="solid"/>
                      <a:round/>
                      <a:headEnd type="none" w="med" len="med"/>
                      <a:tailEnd type="none" w="med" len="med"/>
                    </a:lnT>
                    <a:lnB w="3175" cap="flat" cmpd="sng" algn="ctr">
                      <a:solidFill>
                        <a:schemeClr val="tx1">
                          <a:lumMod val="75000"/>
                        </a:schemeClr>
                      </a:solidFill>
                      <a:prstDash val="solid"/>
                      <a:round/>
                      <a:headEnd type="none" w="med" len="med"/>
                      <a:tailEnd type="none" w="med" len="med"/>
                    </a:lnB>
                    <a:solidFill>
                      <a:schemeClr val="tx1">
                        <a:lumMod val="75000"/>
                      </a:schemeClr>
                    </a:solidFill>
                  </a:tcPr>
                </a:tc>
                <a:tc>
                  <a:txBody>
                    <a:bodyPr/>
                    <a:lstStyle/>
                    <a:p>
                      <a:pPr algn="ctr"/>
                      <a:r>
                        <a:rPr kumimoji="1" lang="ja-JP" altLang="en-US" sz="2000" b="1" dirty="0">
                          <a:gradFill>
                            <a:gsLst>
                              <a:gs pos="0">
                                <a:schemeClr val="bg1"/>
                              </a:gs>
                              <a:gs pos="100000">
                                <a:schemeClr val="bg1"/>
                              </a:gs>
                            </a:gsLst>
                            <a:lin ang="16200000" scaled="0"/>
                          </a:gradFill>
                          <a:latin typeface="Meiryo" panose="020B0604030504040204" pitchFamily="34" charset="-128"/>
                          <a:ea typeface="Meiryo" panose="020B0604030504040204" pitchFamily="34" charset="-128"/>
                        </a:rPr>
                        <a:t>機密性</a:t>
                      </a:r>
                    </a:p>
                  </a:txBody>
                  <a:tcPr anchor="ctr">
                    <a:lnT w="3175" cap="flat" cmpd="sng" algn="ctr">
                      <a:solidFill>
                        <a:schemeClr val="tx1">
                          <a:lumMod val="75000"/>
                        </a:schemeClr>
                      </a:solidFill>
                      <a:prstDash val="solid"/>
                      <a:round/>
                      <a:headEnd type="none" w="med" len="med"/>
                      <a:tailEnd type="none" w="med" len="med"/>
                    </a:lnT>
                    <a:lnB w="3175" cap="flat" cmpd="sng" algn="ctr">
                      <a:solidFill>
                        <a:schemeClr val="tx1">
                          <a:lumMod val="75000"/>
                        </a:schemeClr>
                      </a:solidFill>
                      <a:prstDash val="solid"/>
                      <a:round/>
                      <a:headEnd type="none" w="med" len="med"/>
                      <a:tailEnd type="none" w="med" len="med"/>
                    </a:lnB>
                    <a:solidFill>
                      <a:schemeClr val="tx1">
                        <a:lumMod val="75000"/>
                      </a:schemeClr>
                    </a:solidFill>
                  </a:tcPr>
                </a:tc>
                <a:tc>
                  <a:txBody>
                    <a:bodyPr/>
                    <a:lstStyle/>
                    <a:p>
                      <a:pPr algn="ctr"/>
                      <a:r>
                        <a:rPr kumimoji="1" lang="ja-JP" altLang="en-US" sz="2000" b="1" dirty="0">
                          <a:gradFill>
                            <a:gsLst>
                              <a:gs pos="0">
                                <a:schemeClr val="bg1"/>
                              </a:gs>
                              <a:gs pos="100000">
                                <a:schemeClr val="bg1"/>
                              </a:gs>
                            </a:gsLst>
                            <a:lin ang="16200000" scaled="0"/>
                          </a:gradFill>
                          <a:latin typeface="Meiryo" panose="020B0604030504040204" pitchFamily="34" charset="-128"/>
                          <a:ea typeface="Meiryo" panose="020B0604030504040204" pitchFamily="34" charset="-128"/>
                        </a:rPr>
                        <a:t>可用性</a:t>
                      </a:r>
                    </a:p>
                  </a:txBody>
                  <a:tcPr anchor="ctr">
                    <a:lnT w="3175" cap="flat" cmpd="sng" algn="ctr">
                      <a:solidFill>
                        <a:schemeClr val="tx1">
                          <a:lumMod val="75000"/>
                        </a:schemeClr>
                      </a:solidFill>
                      <a:prstDash val="solid"/>
                      <a:round/>
                      <a:headEnd type="none" w="med" len="med"/>
                      <a:tailEnd type="none" w="med" len="med"/>
                    </a:lnT>
                    <a:lnB w="3175" cap="flat" cmpd="sng" algn="ctr">
                      <a:solidFill>
                        <a:schemeClr val="tx1">
                          <a:lumMod val="75000"/>
                        </a:schemeClr>
                      </a:solidFill>
                      <a:prstDash val="solid"/>
                      <a:round/>
                      <a:headEnd type="none" w="med" len="med"/>
                      <a:tailEnd type="none" w="med" len="med"/>
                    </a:lnB>
                    <a:solidFill>
                      <a:schemeClr val="tx1">
                        <a:lumMod val="75000"/>
                      </a:schemeClr>
                    </a:solidFill>
                  </a:tcPr>
                </a:tc>
                <a:tc>
                  <a:txBody>
                    <a:bodyPr/>
                    <a:lstStyle/>
                    <a:p>
                      <a:pPr algn="ctr"/>
                      <a:r>
                        <a:rPr kumimoji="1" lang="ja-JP" altLang="en-US" sz="2000" b="1" dirty="0">
                          <a:gradFill>
                            <a:gsLst>
                              <a:gs pos="0">
                                <a:schemeClr val="bg1"/>
                              </a:gs>
                              <a:gs pos="100000">
                                <a:schemeClr val="bg1"/>
                              </a:gs>
                            </a:gsLst>
                            <a:lin ang="16200000" scaled="0"/>
                          </a:gradFill>
                          <a:latin typeface="Meiryo" panose="020B0604030504040204" pitchFamily="34" charset="-128"/>
                          <a:ea typeface="Meiryo" panose="020B0604030504040204" pitchFamily="34" charset="-128"/>
                        </a:rPr>
                        <a:t>一貫性</a:t>
                      </a:r>
                    </a:p>
                  </a:txBody>
                  <a:tcPr anchor="ctr">
                    <a:lnT w="3175" cap="flat" cmpd="sng" algn="ctr">
                      <a:solidFill>
                        <a:schemeClr val="tx1">
                          <a:lumMod val="75000"/>
                        </a:schemeClr>
                      </a:solidFill>
                      <a:prstDash val="solid"/>
                      <a:round/>
                      <a:headEnd type="none" w="med" len="med"/>
                      <a:tailEnd type="none" w="med" len="med"/>
                    </a:lnT>
                    <a:lnB w="3175" cap="flat" cmpd="sng" algn="ctr">
                      <a:solidFill>
                        <a:schemeClr val="tx1">
                          <a:lumMod val="75000"/>
                        </a:schemeClr>
                      </a:solidFill>
                      <a:prstDash val="solid"/>
                      <a:round/>
                      <a:headEnd type="none" w="med" len="med"/>
                      <a:tailEnd type="none" w="med" len="med"/>
                    </a:lnB>
                    <a:solidFill>
                      <a:schemeClr val="tx1">
                        <a:lumMod val="75000"/>
                      </a:schemeClr>
                    </a:solidFill>
                  </a:tcPr>
                </a:tc>
                <a:extLst>
                  <a:ext uri="{0D108BD9-81ED-4DB2-BD59-A6C34878D82A}">
                    <a16:rowId xmlns:a16="http://schemas.microsoft.com/office/drawing/2014/main" val="1917197414"/>
                  </a:ext>
                </a:extLst>
              </a:tr>
              <a:tr h="1309533">
                <a:tc>
                  <a:txBody>
                    <a:bodyPr/>
                    <a:lstStyle/>
                    <a:p>
                      <a:pPr algn="ctr"/>
                      <a:r>
                        <a:rPr kumimoji="1" lang="ja-JP" altLang="en-US" sz="3000" b="0" dirty="0">
                          <a:latin typeface="Meiryo" panose="020B0604030504040204" pitchFamily="34" charset="-128"/>
                          <a:ea typeface="Meiryo" panose="020B0604030504040204" pitchFamily="34" charset="-128"/>
                        </a:rPr>
                        <a:t>高</a:t>
                      </a:r>
                    </a:p>
                  </a:txBody>
                  <a:tcPr marL="24000" marR="24000" marT="24000" marB="24000" anchor="ctr">
                    <a:lnT w="3175" cap="flat" cmpd="sng" algn="ctr">
                      <a:solidFill>
                        <a:schemeClr val="tx1">
                          <a:lumMod val="75000"/>
                        </a:schemeClr>
                      </a:solidFill>
                      <a:prstDash val="solid"/>
                      <a:round/>
                      <a:headEnd type="none" w="med" len="med"/>
                      <a:tailEnd type="none" w="med" len="med"/>
                    </a:lnT>
                    <a:lnB w="3175" cap="flat" cmpd="sng" algn="ctr">
                      <a:solidFill>
                        <a:schemeClr val="tx1">
                          <a:lumMod val="75000"/>
                        </a:schemeClr>
                      </a:solidFill>
                      <a:prstDash val="solid"/>
                      <a:round/>
                      <a:headEnd type="none" w="med" len="med"/>
                      <a:tailEnd type="none" w="med" len="med"/>
                    </a:lnB>
                    <a:solidFill>
                      <a:schemeClr val="bg1">
                        <a:lumMod val="85000"/>
                      </a:schemeClr>
                    </a:solidFill>
                  </a:tcPr>
                </a:tc>
                <a:tc>
                  <a:txBody>
                    <a:bodyPr/>
                    <a:lstStyle/>
                    <a:p>
                      <a:pPr>
                        <a:lnSpc>
                          <a:spcPct val="114000"/>
                        </a:lnSpc>
                      </a:pPr>
                      <a:r>
                        <a:rPr kumimoji="1" lang="ja-JP" altLang="en-US" sz="1300" b="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機密性の保全が高度に必要な情報であって、漏えいなどすると当社及び当社の顧客に重大な不利益を及ぼすおそれのあるもの。</a:t>
                      </a:r>
                    </a:p>
                  </a:txBody>
                  <a:tcPr>
                    <a:lnT w="3175" cap="flat" cmpd="sng" algn="ctr">
                      <a:solidFill>
                        <a:schemeClr val="tx1">
                          <a:lumMod val="75000"/>
                        </a:schemeClr>
                      </a:solidFill>
                      <a:prstDash val="solid"/>
                      <a:round/>
                      <a:headEnd type="none" w="med" len="med"/>
                      <a:tailEnd type="none" w="med" len="med"/>
                    </a:lnT>
                    <a:lnB w="3175" cap="flat" cmpd="sng" algn="ctr">
                      <a:solidFill>
                        <a:schemeClr val="tx1">
                          <a:lumMod val="75000"/>
                        </a:schemeClr>
                      </a:solidFill>
                      <a:prstDash val="solid"/>
                      <a:round/>
                      <a:headEnd type="none" w="med" len="med"/>
                      <a:tailEnd type="none" w="med" len="med"/>
                    </a:lnB>
                    <a:noFill/>
                  </a:tcPr>
                </a:tc>
                <a:tc>
                  <a:txBody>
                    <a:bodyPr/>
                    <a:lstStyle/>
                    <a:p>
                      <a:pPr marL="0" indent="0">
                        <a:lnSpc>
                          <a:spcPct val="114000"/>
                        </a:lnSpc>
                        <a:spcBef>
                          <a:spcPts val="200"/>
                        </a:spcBef>
                        <a:buFont typeface="Arial" panose="020B0604020202020204" pitchFamily="34" charset="0"/>
                        <a:buNone/>
                      </a:pPr>
                      <a:r>
                        <a:rPr kumimoji="1" lang="en-US" altLang="ja-JP" sz="1300" dirty="0">
                          <a:solidFill>
                            <a:srgbClr val="FF0000"/>
                          </a:solidFill>
                          <a:latin typeface="Meiryo" panose="020B0604030504040204" pitchFamily="34" charset="-128"/>
                          <a:ea typeface="Meiryo" panose="020B0604030504040204" pitchFamily="34" charset="-128"/>
                        </a:rPr>
                        <a:t>【</a:t>
                      </a:r>
                      <a:r>
                        <a:rPr kumimoji="1" lang="ja-JP" altLang="en-US" sz="1300" dirty="0">
                          <a:solidFill>
                            <a:srgbClr val="FF0000"/>
                          </a:solidFill>
                          <a:latin typeface="Meiryo" panose="020B0604030504040204" pitchFamily="34" charset="-128"/>
                          <a:ea typeface="Meiryo" panose="020B0604030504040204" pitchFamily="34" charset="-128"/>
                        </a:rPr>
                        <a:t>必須</a:t>
                      </a:r>
                      <a:r>
                        <a:rPr kumimoji="1" lang="en-US" altLang="ja-JP" sz="1300" dirty="0">
                          <a:solidFill>
                            <a:srgbClr val="FF0000"/>
                          </a:solidFill>
                          <a:latin typeface="Meiryo" panose="020B0604030504040204" pitchFamily="34" charset="-128"/>
                          <a:ea typeface="Meiryo" panose="020B0604030504040204" pitchFamily="34" charset="-128"/>
                        </a:rPr>
                        <a:t>】</a:t>
                      </a:r>
                      <a:r>
                        <a:rPr kumimoji="1" lang="ja-JP" altLang="en-US" sz="13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バケットポリシーで接続元インスタンスを限定</a:t>
                      </a:r>
                      <a:endParaRPr kumimoji="1" lang="en-US" altLang="ja-JP" sz="13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endParaRPr>
                    </a:p>
                    <a:p>
                      <a:pPr marL="0" indent="0">
                        <a:lnSpc>
                          <a:spcPct val="114000"/>
                        </a:lnSpc>
                        <a:spcBef>
                          <a:spcPts val="200"/>
                        </a:spcBef>
                        <a:buFont typeface="Arial" panose="020B0604020202020204" pitchFamily="34" charset="0"/>
                        <a:buNone/>
                      </a:pPr>
                      <a:r>
                        <a:rPr kumimoji="1" lang="en-US" altLang="ja-JP" sz="1300" dirty="0">
                          <a:solidFill>
                            <a:srgbClr val="FF0000"/>
                          </a:solidFill>
                          <a:latin typeface="Meiryo" panose="020B0604030504040204" pitchFamily="34" charset="-128"/>
                          <a:ea typeface="Meiryo" panose="020B0604030504040204" pitchFamily="34" charset="-128"/>
                        </a:rPr>
                        <a:t>【</a:t>
                      </a:r>
                      <a:r>
                        <a:rPr kumimoji="1" lang="ja-JP" altLang="en-US" sz="1300" dirty="0">
                          <a:solidFill>
                            <a:srgbClr val="FF0000"/>
                          </a:solidFill>
                          <a:latin typeface="Meiryo" panose="020B0604030504040204" pitchFamily="34" charset="-128"/>
                          <a:ea typeface="Meiryo" panose="020B0604030504040204" pitchFamily="34" charset="-128"/>
                        </a:rPr>
                        <a:t>必須</a:t>
                      </a:r>
                      <a:r>
                        <a:rPr kumimoji="1" lang="en-US" altLang="ja-JP" sz="1300" dirty="0">
                          <a:solidFill>
                            <a:srgbClr val="FF0000"/>
                          </a:solidFill>
                          <a:latin typeface="Meiryo" panose="020B0604030504040204" pitchFamily="34" charset="-128"/>
                          <a:ea typeface="Meiryo" panose="020B0604030504040204" pitchFamily="34" charset="-128"/>
                        </a:rPr>
                        <a:t>】</a:t>
                      </a:r>
                      <a:r>
                        <a:rPr kumimoji="1" lang="ja-JP" altLang="en-US" sz="13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アクセス元</a:t>
                      </a:r>
                      <a:r>
                        <a:rPr kumimoji="1" lang="en-US" altLang="ja-JP" sz="13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VPC</a:t>
                      </a:r>
                      <a:r>
                        <a:rPr kumimoji="1" lang="ja-JP" altLang="en-US" sz="13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で</a:t>
                      </a:r>
                      <a:r>
                        <a:rPr kumimoji="1" lang="en-US" altLang="ja-JP" sz="13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VPCE</a:t>
                      </a:r>
                      <a:r>
                        <a:rPr kumimoji="1" lang="ja-JP" altLang="en-US" sz="13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ポリシーを設定し接続先を限定</a:t>
                      </a:r>
                      <a:endParaRPr kumimoji="1" lang="en-US" altLang="ja-JP" sz="13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endParaRPr>
                    </a:p>
                    <a:p>
                      <a:pPr marL="0" indent="0">
                        <a:lnSpc>
                          <a:spcPct val="114000"/>
                        </a:lnSpc>
                        <a:spcBef>
                          <a:spcPts val="200"/>
                        </a:spcBef>
                        <a:buFont typeface="Arial" panose="020B0604020202020204" pitchFamily="34" charset="0"/>
                        <a:buNone/>
                      </a:pPr>
                      <a:r>
                        <a:rPr kumimoji="1" lang="en-US" altLang="ja-JP" sz="1300" dirty="0">
                          <a:solidFill>
                            <a:srgbClr val="FF0000"/>
                          </a:solidFill>
                          <a:latin typeface="Meiryo" panose="020B0604030504040204" pitchFamily="34" charset="-128"/>
                          <a:ea typeface="Meiryo" panose="020B0604030504040204" pitchFamily="34" charset="-128"/>
                        </a:rPr>
                        <a:t>【</a:t>
                      </a:r>
                      <a:r>
                        <a:rPr kumimoji="1" lang="ja-JP" altLang="en-US" sz="1300" dirty="0">
                          <a:solidFill>
                            <a:srgbClr val="FF0000"/>
                          </a:solidFill>
                          <a:latin typeface="Meiryo" panose="020B0604030504040204" pitchFamily="34" charset="-128"/>
                          <a:ea typeface="Meiryo" panose="020B0604030504040204" pitchFamily="34" charset="-128"/>
                        </a:rPr>
                        <a:t>必須</a:t>
                      </a:r>
                      <a:r>
                        <a:rPr kumimoji="1" lang="en-US" altLang="ja-JP" sz="1300" dirty="0">
                          <a:solidFill>
                            <a:srgbClr val="FF0000"/>
                          </a:solidFill>
                          <a:latin typeface="Meiryo" panose="020B0604030504040204" pitchFamily="34" charset="-128"/>
                          <a:ea typeface="Meiryo" panose="020B0604030504040204" pitchFamily="34" charset="-128"/>
                        </a:rPr>
                        <a:t>】</a:t>
                      </a:r>
                      <a:r>
                        <a:rPr kumimoji="1" lang="en-US" altLang="ja-JP" sz="1300" dirty="0">
                          <a:solidFill>
                            <a:schemeClr val="tx1"/>
                          </a:solidFill>
                          <a:latin typeface="Meiryo" panose="020B0604030504040204" pitchFamily="34" charset="-128"/>
                          <a:ea typeface="Meiryo" panose="020B0604030504040204" pitchFamily="34" charset="-128"/>
                        </a:rPr>
                        <a:t>KMS</a:t>
                      </a:r>
                      <a:r>
                        <a:rPr kumimoji="1" lang="ja-JP" altLang="en-US" sz="1300" dirty="0">
                          <a:solidFill>
                            <a:schemeClr val="tx1"/>
                          </a:solidFill>
                          <a:latin typeface="Meiryo" panose="020B0604030504040204" pitchFamily="34" charset="-128"/>
                          <a:ea typeface="Meiryo" panose="020B0604030504040204" pitchFamily="34" charset="-128"/>
                        </a:rPr>
                        <a:t>暗号化</a:t>
                      </a:r>
                      <a:endParaRPr kumimoji="1" lang="en-US" altLang="ja-JP" sz="1300" dirty="0">
                        <a:solidFill>
                          <a:schemeClr val="tx1"/>
                        </a:solidFill>
                        <a:latin typeface="Meiryo" panose="020B0604030504040204" pitchFamily="34" charset="-128"/>
                        <a:ea typeface="Meiryo" panose="020B0604030504040204" pitchFamily="34" charset="-128"/>
                      </a:endParaRPr>
                    </a:p>
                  </a:txBody>
                  <a:tcPr>
                    <a:lnT w="3175" cap="flat" cmpd="sng" algn="ctr">
                      <a:solidFill>
                        <a:schemeClr val="tx1">
                          <a:lumMod val="75000"/>
                        </a:schemeClr>
                      </a:solidFill>
                      <a:prstDash val="solid"/>
                      <a:round/>
                      <a:headEnd type="none" w="med" len="med"/>
                      <a:tailEnd type="none" w="med" len="med"/>
                    </a:lnT>
                    <a:lnB w="3175" cap="flat" cmpd="sng" algn="ctr">
                      <a:solidFill>
                        <a:schemeClr val="tx1">
                          <a:lumMod val="75000"/>
                        </a:schemeClr>
                      </a:solidFill>
                      <a:prstDash val="solid"/>
                      <a:round/>
                      <a:headEnd type="none" w="med" len="med"/>
                      <a:tailEnd type="none" w="med" len="med"/>
                    </a:lnB>
                    <a:noFill/>
                  </a:tcPr>
                </a:tc>
                <a:tc>
                  <a:txBody>
                    <a:bodyPr/>
                    <a:lstStyle/>
                    <a:p>
                      <a:pPr marL="0" indent="0">
                        <a:lnSpc>
                          <a:spcPct val="114000"/>
                        </a:lnSpc>
                        <a:spcBef>
                          <a:spcPts val="200"/>
                        </a:spcBef>
                        <a:buFontTx/>
                        <a:buNone/>
                      </a:pPr>
                      <a:r>
                        <a:rPr kumimoji="1" lang="en-US" altLang="ja-JP" sz="1300" dirty="0">
                          <a:solidFill>
                            <a:srgbClr val="FF0000"/>
                          </a:solidFill>
                          <a:latin typeface="Meiryo" panose="020B0604030504040204" pitchFamily="34" charset="-128"/>
                          <a:ea typeface="Meiryo" panose="020B0604030504040204" pitchFamily="34" charset="-128"/>
                        </a:rPr>
                        <a:t>【</a:t>
                      </a:r>
                      <a:r>
                        <a:rPr kumimoji="1" lang="ja-JP" altLang="en-US" sz="1300" dirty="0">
                          <a:solidFill>
                            <a:srgbClr val="FF0000"/>
                          </a:solidFill>
                          <a:latin typeface="Meiryo" panose="020B0604030504040204" pitchFamily="34" charset="-128"/>
                          <a:ea typeface="Meiryo" panose="020B0604030504040204" pitchFamily="34" charset="-128"/>
                        </a:rPr>
                        <a:t>必須</a:t>
                      </a:r>
                      <a:r>
                        <a:rPr kumimoji="1" lang="en-US" altLang="ja-JP" sz="1300" dirty="0">
                          <a:solidFill>
                            <a:srgbClr val="FF0000"/>
                          </a:solidFill>
                          <a:latin typeface="Meiryo" panose="020B0604030504040204" pitchFamily="34" charset="-128"/>
                          <a:ea typeface="Meiryo" panose="020B0604030504040204" pitchFamily="34" charset="-128"/>
                        </a:rPr>
                        <a:t>】</a:t>
                      </a:r>
                      <a:r>
                        <a:rPr kumimoji="1" lang="en-US" altLang="ja-JP" sz="13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1</a:t>
                      </a:r>
                      <a:r>
                        <a:rPr kumimoji="1" lang="ja-JP" altLang="en-US" sz="13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年間 </a:t>
                      </a:r>
                      <a:r>
                        <a:rPr kumimoji="1" lang="en-US" altLang="ja-JP" sz="13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S3 Standard</a:t>
                      </a:r>
                      <a:r>
                        <a:rPr kumimoji="1" lang="ja-JP" altLang="en-US" sz="13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で保管し、その後 </a:t>
                      </a:r>
                      <a:r>
                        <a:rPr kumimoji="1" lang="en-US" altLang="ja-JP" sz="13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2</a:t>
                      </a:r>
                      <a:r>
                        <a:rPr kumimoji="1" lang="ja-JP" altLang="en-US" sz="13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年間 </a:t>
                      </a:r>
                      <a:r>
                        <a:rPr kumimoji="1" lang="en-US" altLang="ja-JP" sz="13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S3 Glacier Flexible Retrieval </a:t>
                      </a:r>
                      <a:r>
                        <a:rPr kumimoji="1" lang="ja-JP" altLang="en-US" sz="13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で保管、その後削除する</a:t>
                      </a:r>
                      <a:endParaRPr kumimoji="1" lang="en-US" altLang="ja-JP" sz="13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endParaRPr>
                    </a:p>
                    <a:p>
                      <a:pPr marL="0" indent="0">
                        <a:lnSpc>
                          <a:spcPct val="114000"/>
                        </a:lnSpc>
                        <a:spcBef>
                          <a:spcPts val="200"/>
                        </a:spcBef>
                        <a:buFontTx/>
                        <a:buNone/>
                      </a:pPr>
                      <a:r>
                        <a:rPr kumimoji="1" lang="en-US" altLang="ja-JP" sz="1300" dirty="0">
                          <a:solidFill>
                            <a:srgbClr val="FF0000"/>
                          </a:solidFill>
                          <a:latin typeface="Meiryo" panose="020B0604030504040204" pitchFamily="34" charset="-128"/>
                          <a:ea typeface="Meiryo" panose="020B0604030504040204" pitchFamily="34" charset="-128"/>
                        </a:rPr>
                        <a:t>【</a:t>
                      </a:r>
                      <a:r>
                        <a:rPr kumimoji="1" lang="ja-JP" altLang="en-US" sz="1300" dirty="0">
                          <a:solidFill>
                            <a:srgbClr val="FF0000"/>
                          </a:solidFill>
                          <a:latin typeface="Meiryo" panose="020B0604030504040204" pitchFamily="34" charset="-128"/>
                          <a:ea typeface="Meiryo" panose="020B0604030504040204" pitchFamily="34" charset="-128"/>
                        </a:rPr>
                        <a:t>必須</a:t>
                      </a:r>
                      <a:r>
                        <a:rPr kumimoji="1" lang="en-US" altLang="ja-JP" sz="1300" dirty="0">
                          <a:solidFill>
                            <a:srgbClr val="FF0000"/>
                          </a:solidFill>
                          <a:latin typeface="Meiryo" panose="020B0604030504040204" pitchFamily="34" charset="-128"/>
                          <a:ea typeface="Meiryo" panose="020B0604030504040204" pitchFamily="34" charset="-128"/>
                        </a:rPr>
                        <a:t>】</a:t>
                      </a:r>
                      <a:r>
                        <a:rPr kumimoji="1" lang="en-US" altLang="ja-JP" sz="13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DR</a:t>
                      </a:r>
                      <a:r>
                        <a:rPr kumimoji="1" lang="ja-JP" altLang="en-US" sz="13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レプリケーション</a:t>
                      </a:r>
                      <a:endParaRPr kumimoji="1" lang="en-US" altLang="ja-JP" sz="13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endParaRPr>
                    </a:p>
                    <a:p>
                      <a:pPr marL="0" indent="0">
                        <a:lnSpc>
                          <a:spcPct val="114000"/>
                        </a:lnSpc>
                        <a:spcBef>
                          <a:spcPts val="200"/>
                        </a:spcBef>
                        <a:buFontTx/>
                        <a:buNone/>
                      </a:pPr>
                      <a:r>
                        <a:rPr kumimoji="1" lang="en-US" altLang="ja-JP" sz="1300" dirty="0">
                          <a:solidFill>
                            <a:srgbClr val="0432FF"/>
                          </a:solidFill>
                          <a:latin typeface="Meiryo" panose="020B0604030504040204" pitchFamily="34" charset="-128"/>
                          <a:ea typeface="Meiryo" panose="020B0604030504040204" pitchFamily="34" charset="-128"/>
                        </a:rPr>
                        <a:t>【</a:t>
                      </a:r>
                      <a:r>
                        <a:rPr kumimoji="1" lang="ja-JP" altLang="en-US" sz="1300" dirty="0">
                          <a:solidFill>
                            <a:srgbClr val="0432FF"/>
                          </a:solidFill>
                          <a:latin typeface="Meiryo" panose="020B0604030504040204" pitchFamily="34" charset="-128"/>
                          <a:ea typeface="Meiryo" panose="020B0604030504040204" pitchFamily="34" charset="-128"/>
                        </a:rPr>
                        <a:t>任意</a:t>
                      </a:r>
                      <a:r>
                        <a:rPr kumimoji="1" lang="en-US" altLang="ja-JP" sz="1300" dirty="0">
                          <a:solidFill>
                            <a:srgbClr val="0432FF"/>
                          </a:solidFill>
                          <a:latin typeface="Meiryo" panose="020B0604030504040204" pitchFamily="34" charset="-128"/>
                          <a:ea typeface="Meiryo" panose="020B0604030504040204" pitchFamily="34" charset="-128"/>
                        </a:rPr>
                        <a:t>】</a:t>
                      </a:r>
                      <a:r>
                        <a:rPr kumimoji="1" lang="ja-JP" altLang="en-US" sz="13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バージョン管理</a:t>
                      </a:r>
                      <a:endParaRPr kumimoji="1" lang="en-US" altLang="ja-JP" sz="13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endParaRPr>
                    </a:p>
                  </a:txBody>
                  <a:tcPr>
                    <a:lnT w="3175" cap="flat" cmpd="sng" algn="ctr">
                      <a:solidFill>
                        <a:schemeClr val="tx1">
                          <a:lumMod val="75000"/>
                        </a:schemeClr>
                      </a:solidFill>
                      <a:prstDash val="solid"/>
                      <a:round/>
                      <a:headEnd type="none" w="med" len="med"/>
                      <a:tailEnd type="none" w="med" len="med"/>
                    </a:lnT>
                    <a:lnB w="3175" cap="flat" cmpd="sng" algn="ctr">
                      <a:solidFill>
                        <a:schemeClr val="tx1">
                          <a:lumMod val="75000"/>
                        </a:schemeClr>
                      </a:solidFill>
                      <a:prstDash val="solid"/>
                      <a:round/>
                      <a:headEnd type="none" w="med" len="med"/>
                      <a:tailEnd type="none" w="med" len="med"/>
                    </a:lnB>
                    <a:noFill/>
                  </a:tcPr>
                </a:tc>
                <a:tc>
                  <a:txBody>
                    <a:bodyPr/>
                    <a:lstStyle/>
                    <a:p>
                      <a:pPr marL="0" indent="0">
                        <a:lnSpc>
                          <a:spcPct val="114000"/>
                        </a:lnSpc>
                        <a:spcBef>
                          <a:spcPts val="200"/>
                        </a:spcBef>
                        <a:buFont typeface="Arial" panose="020B0604020202020204" pitchFamily="34" charset="0"/>
                        <a:buNone/>
                      </a:pPr>
                      <a:r>
                        <a:rPr kumimoji="1" lang="en-US" altLang="ja-JP" sz="1300" dirty="0">
                          <a:solidFill>
                            <a:srgbClr val="FF0000"/>
                          </a:solidFill>
                          <a:latin typeface="Meiryo" panose="020B0604030504040204" pitchFamily="34" charset="-128"/>
                          <a:ea typeface="Meiryo" panose="020B0604030504040204" pitchFamily="34" charset="-128"/>
                        </a:rPr>
                        <a:t>【</a:t>
                      </a:r>
                      <a:r>
                        <a:rPr kumimoji="1" lang="ja-JP" altLang="en-US" sz="1300" dirty="0">
                          <a:solidFill>
                            <a:srgbClr val="FF0000"/>
                          </a:solidFill>
                          <a:latin typeface="Meiryo" panose="020B0604030504040204" pitchFamily="34" charset="-128"/>
                          <a:ea typeface="Meiryo" panose="020B0604030504040204" pitchFamily="34" charset="-128"/>
                        </a:rPr>
                        <a:t>必須</a:t>
                      </a:r>
                      <a:r>
                        <a:rPr kumimoji="1" lang="en-US" altLang="ja-JP" sz="1300" dirty="0">
                          <a:solidFill>
                            <a:srgbClr val="FF0000"/>
                          </a:solidFill>
                          <a:latin typeface="Meiryo" panose="020B0604030504040204" pitchFamily="34" charset="-128"/>
                          <a:ea typeface="Meiryo" panose="020B0604030504040204" pitchFamily="34" charset="-128"/>
                        </a:rPr>
                        <a:t>】</a:t>
                      </a:r>
                      <a:r>
                        <a:rPr kumimoji="1" lang="ja-JP" altLang="en-US" sz="13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証跡ログの取得</a:t>
                      </a:r>
                      <a:endParaRPr kumimoji="1" lang="en-US" altLang="ja-JP" sz="13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endParaRPr>
                    </a:p>
                    <a:p>
                      <a:pPr marL="0" indent="0">
                        <a:lnSpc>
                          <a:spcPct val="114000"/>
                        </a:lnSpc>
                        <a:spcBef>
                          <a:spcPts val="200"/>
                        </a:spcBef>
                        <a:buFont typeface="Arial" panose="020B0604020202020204" pitchFamily="34" charset="0"/>
                        <a:buNone/>
                      </a:pPr>
                      <a:r>
                        <a:rPr kumimoji="1" lang="en-US" altLang="ja-JP" sz="1300" dirty="0">
                          <a:solidFill>
                            <a:srgbClr val="FF0000"/>
                          </a:solidFill>
                          <a:latin typeface="Meiryo" panose="020B0604030504040204" pitchFamily="34" charset="-128"/>
                          <a:ea typeface="Meiryo" panose="020B0604030504040204" pitchFamily="34" charset="-128"/>
                        </a:rPr>
                        <a:t>【</a:t>
                      </a:r>
                      <a:r>
                        <a:rPr kumimoji="1" lang="ja-JP" altLang="en-US" sz="1300" dirty="0">
                          <a:solidFill>
                            <a:srgbClr val="FF0000"/>
                          </a:solidFill>
                          <a:latin typeface="Meiryo" panose="020B0604030504040204" pitchFamily="34" charset="-128"/>
                          <a:ea typeface="Meiryo" panose="020B0604030504040204" pitchFamily="34" charset="-128"/>
                        </a:rPr>
                        <a:t>必須</a:t>
                      </a:r>
                      <a:r>
                        <a:rPr kumimoji="1" lang="en-US" altLang="ja-JP" sz="1300" dirty="0">
                          <a:solidFill>
                            <a:srgbClr val="FF0000"/>
                          </a:solidFill>
                          <a:latin typeface="Meiryo" panose="020B0604030504040204" pitchFamily="34" charset="-128"/>
                          <a:ea typeface="Meiryo" panose="020B0604030504040204" pitchFamily="34" charset="-128"/>
                        </a:rPr>
                        <a:t>】</a:t>
                      </a:r>
                      <a:r>
                        <a:rPr kumimoji="1" lang="ja-JP" altLang="en-US" sz="13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アクセスログの保持</a:t>
                      </a:r>
                      <a:endParaRPr kumimoji="1" lang="en-US" altLang="ja-JP" sz="13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endParaRPr>
                    </a:p>
                    <a:p>
                      <a:pPr marL="0" indent="0">
                        <a:lnSpc>
                          <a:spcPct val="114000"/>
                        </a:lnSpc>
                        <a:spcBef>
                          <a:spcPts val="200"/>
                        </a:spcBef>
                        <a:buFont typeface="Arial" panose="020B0604020202020204" pitchFamily="34" charset="0"/>
                        <a:buNone/>
                      </a:pPr>
                      <a:r>
                        <a:rPr kumimoji="1" lang="en-US" altLang="ja-JP" sz="1300" dirty="0">
                          <a:solidFill>
                            <a:srgbClr val="FF0000"/>
                          </a:solidFill>
                          <a:latin typeface="Meiryo" panose="020B0604030504040204" pitchFamily="34" charset="-128"/>
                          <a:ea typeface="Meiryo" panose="020B0604030504040204" pitchFamily="34" charset="-128"/>
                        </a:rPr>
                        <a:t>【</a:t>
                      </a:r>
                      <a:r>
                        <a:rPr kumimoji="1" lang="ja-JP" altLang="en-US" sz="1300" dirty="0">
                          <a:solidFill>
                            <a:srgbClr val="FF0000"/>
                          </a:solidFill>
                          <a:latin typeface="Meiryo" panose="020B0604030504040204" pitchFamily="34" charset="-128"/>
                          <a:ea typeface="Meiryo" panose="020B0604030504040204" pitchFamily="34" charset="-128"/>
                        </a:rPr>
                        <a:t>必須</a:t>
                      </a:r>
                      <a:r>
                        <a:rPr kumimoji="1" lang="en-US" altLang="ja-JP" sz="1300" dirty="0">
                          <a:solidFill>
                            <a:srgbClr val="FF0000"/>
                          </a:solidFill>
                          <a:latin typeface="Meiryo" panose="020B0604030504040204" pitchFamily="34" charset="-128"/>
                          <a:ea typeface="Meiryo" panose="020B0604030504040204" pitchFamily="34" charset="-128"/>
                        </a:rPr>
                        <a:t>】</a:t>
                      </a:r>
                      <a:r>
                        <a:rPr kumimoji="1" lang="ja-JP" altLang="en-US" sz="13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監査ログデータについてはオブジェクトロック</a:t>
                      </a:r>
                    </a:p>
                  </a:txBody>
                  <a:tcPr>
                    <a:lnT w="3175" cap="flat" cmpd="sng" algn="ctr">
                      <a:solidFill>
                        <a:schemeClr val="tx1">
                          <a:lumMod val="75000"/>
                        </a:schemeClr>
                      </a:solidFill>
                      <a:prstDash val="solid"/>
                      <a:round/>
                      <a:headEnd type="none" w="med" len="med"/>
                      <a:tailEnd type="none" w="med" len="med"/>
                    </a:lnT>
                    <a:lnB w="3175" cap="flat" cmpd="sng" algn="ctr">
                      <a:solidFill>
                        <a:schemeClr val="tx1">
                          <a:lumMod val="75000"/>
                        </a:schemeClr>
                      </a:solidFill>
                      <a:prstDash val="solid"/>
                      <a:round/>
                      <a:headEnd type="none" w="med" len="med"/>
                      <a:tailEnd type="none" w="med" len="med"/>
                    </a:lnB>
                    <a:noFill/>
                  </a:tcPr>
                </a:tc>
                <a:extLst>
                  <a:ext uri="{0D108BD9-81ED-4DB2-BD59-A6C34878D82A}">
                    <a16:rowId xmlns:a16="http://schemas.microsoft.com/office/drawing/2014/main" val="4146760362"/>
                  </a:ext>
                </a:extLst>
              </a:tr>
              <a:tr h="1091093">
                <a:tc>
                  <a:txBody>
                    <a:bodyPr/>
                    <a:lstStyle/>
                    <a:p>
                      <a:pPr algn="ctr"/>
                      <a:r>
                        <a:rPr kumimoji="1" lang="ja-JP" altLang="en-US" sz="3000" b="0" dirty="0">
                          <a:latin typeface="Meiryo" panose="020B0604030504040204" pitchFamily="34" charset="-128"/>
                          <a:ea typeface="Meiryo" panose="020B0604030504040204" pitchFamily="34" charset="-128"/>
                        </a:rPr>
                        <a:t>中</a:t>
                      </a:r>
                    </a:p>
                  </a:txBody>
                  <a:tcPr marL="24000" marR="24000" marT="24000" marB="24000" anchor="ctr">
                    <a:lnT w="3175" cap="flat" cmpd="sng" algn="ctr">
                      <a:solidFill>
                        <a:schemeClr val="tx1">
                          <a:lumMod val="75000"/>
                        </a:schemeClr>
                      </a:solidFill>
                      <a:prstDash val="solid"/>
                      <a:round/>
                      <a:headEnd type="none" w="med" len="med"/>
                      <a:tailEnd type="none" w="med" len="med"/>
                    </a:lnT>
                    <a:lnB w="3175" cap="flat" cmpd="sng" algn="ctr">
                      <a:solidFill>
                        <a:schemeClr val="tx1">
                          <a:lumMod val="75000"/>
                        </a:schemeClr>
                      </a:solidFill>
                      <a:prstDash val="solid"/>
                      <a:round/>
                      <a:headEnd type="none" w="med" len="med"/>
                      <a:tailEnd type="none" w="med" len="med"/>
                    </a:lnB>
                    <a:solidFill>
                      <a:schemeClr val="bg1">
                        <a:lumMod val="85000"/>
                      </a:schemeClr>
                    </a:solidFill>
                  </a:tcPr>
                </a:tc>
                <a:tc>
                  <a:txBody>
                    <a:bodyPr/>
                    <a:lstStyle/>
                    <a:p>
                      <a:pPr>
                        <a:lnSpc>
                          <a:spcPct val="114000"/>
                        </a:lnSpc>
                      </a:pPr>
                      <a:r>
                        <a:rPr kumimoji="1" lang="ja-JP" altLang="en-US" sz="1300" b="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社内に限って共有される情報であって社外に公表することが許されないもの</a:t>
                      </a:r>
                    </a:p>
                  </a:txBody>
                  <a:tcPr>
                    <a:lnT w="3175" cap="flat" cmpd="sng" algn="ctr">
                      <a:solidFill>
                        <a:schemeClr val="tx1">
                          <a:lumMod val="75000"/>
                        </a:schemeClr>
                      </a:solidFill>
                      <a:prstDash val="solid"/>
                      <a:round/>
                      <a:headEnd type="none" w="med" len="med"/>
                      <a:tailEnd type="none" w="med" len="med"/>
                    </a:lnT>
                    <a:lnB w="3175" cap="flat" cmpd="sng" algn="ctr">
                      <a:solidFill>
                        <a:schemeClr val="tx1">
                          <a:lumMod val="75000"/>
                        </a:schemeClr>
                      </a:solidFill>
                      <a:prstDash val="solid"/>
                      <a:round/>
                      <a:headEnd type="none" w="med" len="med"/>
                      <a:tailEnd type="none" w="med" len="med"/>
                    </a:lnB>
                    <a:noFill/>
                  </a:tcPr>
                </a:tc>
                <a:tc>
                  <a:txBody>
                    <a:bodyPr/>
                    <a:lstStyle/>
                    <a:p>
                      <a:pPr marL="0" marR="0" lvl="0" indent="0" algn="l" defTabSz="731520" rtl="0" eaLnBrk="1" fontAlgn="auto" latinLnBrk="0" hangingPunct="1">
                        <a:lnSpc>
                          <a:spcPct val="114000"/>
                        </a:lnSpc>
                        <a:spcBef>
                          <a:spcPts val="200"/>
                        </a:spcBef>
                        <a:spcAft>
                          <a:spcPts val="0"/>
                        </a:spcAft>
                        <a:buClrTx/>
                        <a:buSzTx/>
                        <a:buFont typeface="Arial" panose="020B0604020202020204" pitchFamily="34" charset="0"/>
                        <a:buNone/>
                        <a:tabLst/>
                        <a:defRPr/>
                      </a:pPr>
                      <a:r>
                        <a:rPr kumimoji="1" lang="en-US" altLang="ja-JP" sz="1300" dirty="0">
                          <a:solidFill>
                            <a:srgbClr val="FF0000"/>
                          </a:solidFill>
                          <a:latin typeface="Meiryo" panose="020B0604030504040204" pitchFamily="34" charset="-128"/>
                          <a:ea typeface="Meiryo" panose="020B0604030504040204" pitchFamily="34" charset="-128"/>
                        </a:rPr>
                        <a:t>【</a:t>
                      </a:r>
                      <a:r>
                        <a:rPr kumimoji="1" lang="ja-JP" altLang="en-US" sz="1300" dirty="0">
                          <a:solidFill>
                            <a:srgbClr val="FF0000"/>
                          </a:solidFill>
                          <a:latin typeface="Meiryo" panose="020B0604030504040204" pitchFamily="34" charset="-128"/>
                          <a:ea typeface="Meiryo" panose="020B0604030504040204" pitchFamily="34" charset="-128"/>
                        </a:rPr>
                        <a:t>必須</a:t>
                      </a:r>
                      <a:r>
                        <a:rPr kumimoji="1" lang="en-US" altLang="ja-JP" sz="1300" dirty="0">
                          <a:solidFill>
                            <a:srgbClr val="FF0000"/>
                          </a:solidFill>
                          <a:latin typeface="Meiryo" panose="020B0604030504040204" pitchFamily="34" charset="-128"/>
                          <a:ea typeface="Meiryo" panose="020B0604030504040204" pitchFamily="34" charset="-128"/>
                        </a:rPr>
                        <a:t>】</a:t>
                      </a:r>
                      <a:r>
                        <a:rPr kumimoji="1" lang="ja-JP" altLang="en-US" sz="13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バケットポリシーで接続元</a:t>
                      </a:r>
                      <a:r>
                        <a:rPr kumimoji="1" lang="en-US" altLang="ja-JP" sz="13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IP</a:t>
                      </a:r>
                      <a:r>
                        <a:rPr kumimoji="1" lang="ja-JP" altLang="en-US" sz="13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アドレス範囲を限定</a:t>
                      </a:r>
                      <a:br>
                        <a:rPr kumimoji="1" lang="en-US" altLang="ja-JP" sz="13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br>
                      <a:r>
                        <a:rPr kumimoji="1" lang="en-US" altLang="ja-JP" sz="1300" dirty="0">
                          <a:solidFill>
                            <a:srgbClr val="FF0000"/>
                          </a:solidFill>
                          <a:latin typeface="Meiryo" panose="020B0604030504040204" pitchFamily="34" charset="-128"/>
                          <a:ea typeface="Meiryo" panose="020B0604030504040204" pitchFamily="34" charset="-128"/>
                        </a:rPr>
                        <a:t>【</a:t>
                      </a:r>
                      <a:r>
                        <a:rPr kumimoji="1" lang="ja-JP" altLang="en-US" sz="1300" dirty="0">
                          <a:solidFill>
                            <a:srgbClr val="FF0000"/>
                          </a:solidFill>
                          <a:latin typeface="Meiryo" panose="020B0604030504040204" pitchFamily="34" charset="-128"/>
                          <a:ea typeface="Meiryo" panose="020B0604030504040204" pitchFamily="34" charset="-128"/>
                        </a:rPr>
                        <a:t>必須</a:t>
                      </a:r>
                      <a:r>
                        <a:rPr kumimoji="1" lang="en-US" altLang="ja-JP" sz="1300" dirty="0">
                          <a:solidFill>
                            <a:srgbClr val="FF0000"/>
                          </a:solidFill>
                          <a:latin typeface="Meiryo" panose="020B0604030504040204" pitchFamily="34" charset="-128"/>
                          <a:ea typeface="Meiryo" panose="020B0604030504040204" pitchFamily="34" charset="-128"/>
                        </a:rPr>
                        <a:t>】</a:t>
                      </a:r>
                      <a:r>
                        <a:rPr kumimoji="1" lang="en-US" altLang="ja-JP" sz="1300" dirty="0">
                          <a:solidFill>
                            <a:schemeClr val="tx1"/>
                          </a:solidFill>
                          <a:latin typeface="Meiryo" panose="020B0604030504040204" pitchFamily="34" charset="-128"/>
                          <a:ea typeface="Meiryo" panose="020B0604030504040204" pitchFamily="34" charset="-128"/>
                        </a:rPr>
                        <a:t>KMS</a:t>
                      </a:r>
                      <a:r>
                        <a:rPr kumimoji="1" lang="ja-JP" altLang="en-US" sz="1300" dirty="0">
                          <a:solidFill>
                            <a:schemeClr val="tx1"/>
                          </a:solidFill>
                          <a:latin typeface="Meiryo" panose="020B0604030504040204" pitchFamily="34" charset="-128"/>
                          <a:ea typeface="Meiryo" panose="020B0604030504040204" pitchFamily="34" charset="-128"/>
                        </a:rPr>
                        <a:t>暗号化</a:t>
                      </a:r>
                      <a:endParaRPr kumimoji="1" lang="en-US" altLang="ja-JP" sz="1300" dirty="0">
                        <a:solidFill>
                          <a:schemeClr val="tx1"/>
                        </a:solidFill>
                        <a:latin typeface="Meiryo" panose="020B0604030504040204" pitchFamily="34" charset="-128"/>
                        <a:ea typeface="Meiryo" panose="020B0604030504040204" pitchFamily="34" charset="-128"/>
                      </a:endParaRPr>
                    </a:p>
                  </a:txBody>
                  <a:tcPr>
                    <a:lnT w="3175" cap="flat" cmpd="sng" algn="ctr">
                      <a:solidFill>
                        <a:schemeClr val="tx1">
                          <a:lumMod val="75000"/>
                        </a:schemeClr>
                      </a:solidFill>
                      <a:prstDash val="solid"/>
                      <a:round/>
                      <a:headEnd type="none" w="med" len="med"/>
                      <a:tailEnd type="none" w="med" len="med"/>
                    </a:lnT>
                    <a:lnB w="3175" cap="flat" cmpd="sng" algn="ctr">
                      <a:solidFill>
                        <a:schemeClr val="tx1">
                          <a:lumMod val="75000"/>
                        </a:schemeClr>
                      </a:solidFill>
                      <a:prstDash val="solid"/>
                      <a:round/>
                      <a:headEnd type="none" w="med" len="med"/>
                      <a:tailEnd type="none" w="med" len="med"/>
                    </a:lnB>
                    <a:noFill/>
                  </a:tcPr>
                </a:tc>
                <a:tc>
                  <a:txBody>
                    <a:bodyPr/>
                    <a:lstStyle/>
                    <a:p>
                      <a:pPr marL="0" indent="0">
                        <a:lnSpc>
                          <a:spcPct val="114000"/>
                        </a:lnSpc>
                        <a:spcBef>
                          <a:spcPts val="200"/>
                        </a:spcBef>
                        <a:buFont typeface="Arial" panose="020B0604020202020204" pitchFamily="34" charset="0"/>
                        <a:buNone/>
                      </a:pPr>
                      <a:r>
                        <a:rPr kumimoji="1" lang="en-US" altLang="ja-JP" sz="1300" dirty="0">
                          <a:solidFill>
                            <a:srgbClr val="FF0000"/>
                          </a:solidFill>
                          <a:latin typeface="Meiryo" panose="020B0604030504040204" pitchFamily="34" charset="-128"/>
                          <a:ea typeface="Meiryo" panose="020B0604030504040204" pitchFamily="34" charset="-128"/>
                        </a:rPr>
                        <a:t>【</a:t>
                      </a:r>
                      <a:r>
                        <a:rPr kumimoji="1" lang="ja-JP" altLang="en-US" sz="1300" dirty="0">
                          <a:solidFill>
                            <a:srgbClr val="FF0000"/>
                          </a:solidFill>
                          <a:latin typeface="Meiryo" panose="020B0604030504040204" pitchFamily="34" charset="-128"/>
                          <a:ea typeface="Meiryo" panose="020B0604030504040204" pitchFamily="34" charset="-128"/>
                        </a:rPr>
                        <a:t>必須</a:t>
                      </a:r>
                      <a:r>
                        <a:rPr kumimoji="1" lang="en-US" altLang="ja-JP" sz="1300" dirty="0">
                          <a:solidFill>
                            <a:srgbClr val="FF0000"/>
                          </a:solidFill>
                          <a:latin typeface="Meiryo" panose="020B0604030504040204" pitchFamily="34" charset="-128"/>
                          <a:ea typeface="Meiryo" panose="020B0604030504040204" pitchFamily="34" charset="-128"/>
                        </a:rPr>
                        <a:t>】</a:t>
                      </a:r>
                      <a:r>
                        <a:rPr kumimoji="1" lang="en-US" altLang="ja-JP" sz="13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1</a:t>
                      </a:r>
                      <a:r>
                        <a:rPr kumimoji="1" lang="ja-JP" altLang="en-US" sz="13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年間 </a:t>
                      </a:r>
                      <a:r>
                        <a:rPr kumimoji="1" lang="en-US" altLang="ja-JP" sz="13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S3 Standard</a:t>
                      </a:r>
                      <a:r>
                        <a:rPr kumimoji="1" lang="ja-JP" altLang="en-US" sz="13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で保管し、その後削除する</a:t>
                      </a:r>
                      <a:endParaRPr kumimoji="1" lang="en-US" altLang="ja-JP" sz="13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endParaRPr>
                    </a:p>
                    <a:p>
                      <a:pPr marL="0" indent="0">
                        <a:lnSpc>
                          <a:spcPct val="114000"/>
                        </a:lnSpc>
                        <a:spcBef>
                          <a:spcPts val="200"/>
                        </a:spcBef>
                        <a:buFont typeface="Arial" panose="020B0604020202020204" pitchFamily="34" charset="0"/>
                        <a:buNone/>
                      </a:pPr>
                      <a:r>
                        <a:rPr kumimoji="1" lang="en-US" altLang="ja-JP" sz="1300" dirty="0">
                          <a:solidFill>
                            <a:srgbClr val="0432FF"/>
                          </a:solidFill>
                          <a:latin typeface="Meiryo" panose="020B0604030504040204" pitchFamily="34" charset="-128"/>
                          <a:ea typeface="Meiryo" panose="020B0604030504040204" pitchFamily="34" charset="-128"/>
                        </a:rPr>
                        <a:t>【</a:t>
                      </a:r>
                      <a:r>
                        <a:rPr kumimoji="1" lang="ja-JP" altLang="en-US" sz="1300" dirty="0">
                          <a:solidFill>
                            <a:srgbClr val="0432FF"/>
                          </a:solidFill>
                          <a:latin typeface="Meiryo" panose="020B0604030504040204" pitchFamily="34" charset="-128"/>
                          <a:ea typeface="Meiryo" panose="020B0604030504040204" pitchFamily="34" charset="-128"/>
                        </a:rPr>
                        <a:t>任意</a:t>
                      </a:r>
                      <a:r>
                        <a:rPr kumimoji="1" lang="en-US" altLang="ja-JP" sz="1300" dirty="0">
                          <a:solidFill>
                            <a:srgbClr val="0432FF"/>
                          </a:solidFill>
                          <a:latin typeface="Meiryo" panose="020B0604030504040204" pitchFamily="34" charset="-128"/>
                          <a:ea typeface="Meiryo" panose="020B0604030504040204" pitchFamily="34" charset="-128"/>
                        </a:rPr>
                        <a:t>】</a:t>
                      </a:r>
                      <a:r>
                        <a:rPr kumimoji="1" lang="ja-JP" altLang="en-US" sz="13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バージョン管理</a:t>
                      </a:r>
                      <a:endParaRPr kumimoji="1" lang="en-US" altLang="ja-JP" sz="13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endParaRPr>
                    </a:p>
                    <a:p>
                      <a:pPr marL="0" indent="0">
                        <a:lnSpc>
                          <a:spcPct val="114000"/>
                        </a:lnSpc>
                        <a:spcBef>
                          <a:spcPts val="200"/>
                        </a:spcBef>
                        <a:buFont typeface="Arial" panose="020B0604020202020204" pitchFamily="34" charset="0"/>
                        <a:buNone/>
                      </a:pPr>
                      <a:endParaRPr kumimoji="1" lang="ja-JP" altLang="en-US" sz="13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endParaRPr>
                    </a:p>
                  </a:txBody>
                  <a:tcPr>
                    <a:lnT w="3175" cap="flat" cmpd="sng" algn="ctr">
                      <a:solidFill>
                        <a:schemeClr val="tx1">
                          <a:lumMod val="75000"/>
                        </a:schemeClr>
                      </a:solidFill>
                      <a:prstDash val="solid"/>
                      <a:round/>
                      <a:headEnd type="none" w="med" len="med"/>
                      <a:tailEnd type="none" w="med" len="med"/>
                    </a:lnT>
                    <a:lnB w="3175" cap="flat" cmpd="sng" algn="ctr">
                      <a:solidFill>
                        <a:schemeClr val="tx1">
                          <a:lumMod val="75000"/>
                        </a:schemeClr>
                      </a:solidFill>
                      <a:prstDash val="solid"/>
                      <a:round/>
                      <a:headEnd type="none" w="med" len="med"/>
                      <a:tailEnd type="none" w="med" len="med"/>
                    </a:lnB>
                    <a:noFill/>
                  </a:tcPr>
                </a:tc>
                <a:tc>
                  <a:txBody>
                    <a:bodyPr/>
                    <a:lstStyle/>
                    <a:p>
                      <a:pPr marL="0" indent="0">
                        <a:lnSpc>
                          <a:spcPct val="114000"/>
                        </a:lnSpc>
                        <a:spcBef>
                          <a:spcPts val="200"/>
                        </a:spcBef>
                        <a:buFont typeface="Arial" panose="020B0604020202020204" pitchFamily="34" charset="0"/>
                        <a:buNone/>
                      </a:pPr>
                      <a:r>
                        <a:rPr kumimoji="1" lang="en-US" altLang="ja-JP" sz="1300" dirty="0">
                          <a:solidFill>
                            <a:srgbClr val="FF0000"/>
                          </a:solidFill>
                          <a:latin typeface="Meiryo" panose="020B0604030504040204" pitchFamily="34" charset="-128"/>
                          <a:ea typeface="Meiryo" panose="020B0604030504040204" pitchFamily="34" charset="-128"/>
                        </a:rPr>
                        <a:t>【</a:t>
                      </a:r>
                      <a:r>
                        <a:rPr kumimoji="1" lang="ja-JP" altLang="en-US" sz="1300" dirty="0">
                          <a:solidFill>
                            <a:srgbClr val="FF0000"/>
                          </a:solidFill>
                          <a:latin typeface="Meiryo" panose="020B0604030504040204" pitchFamily="34" charset="-128"/>
                          <a:ea typeface="Meiryo" panose="020B0604030504040204" pitchFamily="34" charset="-128"/>
                        </a:rPr>
                        <a:t>必須</a:t>
                      </a:r>
                      <a:r>
                        <a:rPr kumimoji="1" lang="en-US" altLang="ja-JP" sz="1300" dirty="0">
                          <a:solidFill>
                            <a:srgbClr val="FF0000"/>
                          </a:solidFill>
                          <a:latin typeface="Meiryo" panose="020B0604030504040204" pitchFamily="34" charset="-128"/>
                          <a:ea typeface="Meiryo" panose="020B0604030504040204" pitchFamily="34" charset="-128"/>
                        </a:rPr>
                        <a:t>】</a:t>
                      </a:r>
                      <a:r>
                        <a:rPr kumimoji="1" lang="ja-JP" altLang="en-US" sz="13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証跡ログの取得</a:t>
                      </a:r>
                      <a:endParaRPr kumimoji="1" lang="en-US" altLang="ja-JP" sz="13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endParaRPr>
                    </a:p>
                    <a:p>
                      <a:pPr marL="0" indent="0">
                        <a:lnSpc>
                          <a:spcPct val="114000"/>
                        </a:lnSpc>
                        <a:spcBef>
                          <a:spcPts val="200"/>
                        </a:spcBef>
                        <a:buFont typeface="Arial" panose="020B0604020202020204" pitchFamily="34" charset="0"/>
                        <a:buNone/>
                      </a:pPr>
                      <a:r>
                        <a:rPr kumimoji="1" lang="en-US" altLang="ja-JP" sz="1300" dirty="0">
                          <a:solidFill>
                            <a:srgbClr val="FF0000"/>
                          </a:solidFill>
                          <a:latin typeface="Meiryo" panose="020B0604030504040204" pitchFamily="34" charset="-128"/>
                          <a:ea typeface="Meiryo" panose="020B0604030504040204" pitchFamily="34" charset="-128"/>
                        </a:rPr>
                        <a:t>【</a:t>
                      </a:r>
                      <a:r>
                        <a:rPr kumimoji="1" lang="ja-JP" altLang="en-US" sz="1300" dirty="0">
                          <a:solidFill>
                            <a:srgbClr val="FF0000"/>
                          </a:solidFill>
                          <a:latin typeface="Meiryo" panose="020B0604030504040204" pitchFamily="34" charset="-128"/>
                          <a:ea typeface="Meiryo" panose="020B0604030504040204" pitchFamily="34" charset="-128"/>
                        </a:rPr>
                        <a:t>必須</a:t>
                      </a:r>
                      <a:r>
                        <a:rPr kumimoji="1" lang="en-US" altLang="ja-JP" sz="1300" dirty="0">
                          <a:solidFill>
                            <a:srgbClr val="FF0000"/>
                          </a:solidFill>
                          <a:latin typeface="Meiryo" panose="020B0604030504040204" pitchFamily="34" charset="-128"/>
                          <a:ea typeface="Meiryo" panose="020B0604030504040204" pitchFamily="34" charset="-128"/>
                        </a:rPr>
                        <a:t>】</a:t>
                      </a:r>
                      <a:r>
                        <a:rPr kumimoji="1" lang="ja-JP" altLang="en-US" sz="13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アクセスログの保持</a:t>
                      </a:r>
                      <a:endParaRPr kumimoji="1" lang="en-US" altLang="ja-JP" sz="13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endParaRPr>
                    </a:p>
                    <a:p>
                      <a:pPr marL="0" marR="0" lvl="0" indent="0" algn="l" defTabSz="731520" rtl="0" eaLnBrk="1" fontAlgn="auto" latinLnBrk="0" hangingPunct="1">
                        <a:lnSpc>
                          <a:spcPct val="114000"/>
                        </a:lnSpc>
                        <a:spcBef>
                          <a:spcPts val="200"/>
                        </a:spcBef>
                        <a:spcAft>
                          <a:spcPts val="0"/>
                        </a:spcAft>
                        <a:buClrTx/>
                        <a:buSzTx/>
                        <a:buFont typeface="Arial" panose="020B0604020202020204" pitchFamily="34" charset="0"/>
                        <a:buNone/>
                        <a:tabLst/>
                        <a:defRPr/>
                      </a:pPr>
                      <a:r>
                        <a:rPr kumimoji="1" lang="en-US" altLang="ja-JP" sz="1300" dirty="0">
                          <a:solidFill>
                            <a:srgbClr val="0432FF"/>
                          </a:solidFill>
                          <a:latin typeface="Meiryo" panose="020B0604030504040204" pitchFamily="34" charset="-128"/>
                          <a:ea typeface="Meiryo" panose="020B0604030504040204" pitchFamily="34" charset="-128"/>
                        </a:rPr>
                        <a:t>【</a:t>
                      </a:r>
                      <a:r>
                        <a:rPr kumimoji="1" lang="ja-JP" altLang="en-US" sz="1300" dirty="0">
                          <a:solidFill>
                            <a:srgbClr val="0432FF"/>
                          </a:solidFill>
                          <a:latin typeface="Meiryo" panose="020B0604030504040204" pitchFamily="34" charset="-128"/>
                          <a:ea typeface="Meiryo" panose="020B0604030504040204" pitchFamily="34" charset="-128"/>
                        </a:rPr>
                        <a:t>任意</a:t>
                      </a:r>
                      <a:r>
                        <a:rPr kumimoji="1" lang="en-US" altLang="ja-JP" sz="1300" dirty="0">
                          <a:solidFill>
                            <a:srgbClr val="0432FF"/>
                          </a:solidFill>
                          <a:latin typeface="Meiryo" panose="020B0604030504040204" pitchFamily="34" charset="-128"/>
                          <a:ea typeface="Meiryo" panose="020B0604030504040204" pitchFamily="34" charset="-128"/>
                        </a:rPr>
                        <a:t>】</a:t>
                      </a:r>
                      <a:r>
                        <a:rPr kumimoji="1" lang="ja-JP" altLang="en-US" sz="13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オブジェクトロック</a:t>
                      </a:r>
                      <a:endParaRPr kumimoji="1" lang="en-US" altLang="ja-JP" sz="13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endParaRPr>
                    </a:p>
                  </a:txBody>
                  <a:tcPr>
                    <a:lnT w="3175" cap="flat" cmpd="sng" algn="ctr">
                      <a:solidFill>
                        <a:schemeClr val="tx1">
                          <a:lumMod val="75000"/>
                        </a:schemeClr>
                      </a:solidFill>
                      <a:prstDash val="solid"/>
                      <a:round/>
                      <a:headEnd type="none" w="med" len="med"/>
                      <a:tailEnd type="none" w="med" len="med"/>
                    </a:lnT>
                    <a:lnB w="3175" cap="flat" cmpd="sng" algn="ctr">
                      <a:solidFill>
                        <a:schemeClr val="tx1">
                          <a:lumMod val="75000"/>
                        </a:schemeClr>
                      </a:solidFill>
                      <a:prstDash val="solid"/>
                      <a:round/>
                      <a:headEnd type="none" w="med" len="med"/>
                      <a:tailEnd type="none" w="med" len="med"/>
                    </a:lnB>
                    <a:noFill/>
                  </a:tcPr>
                </a:tc>
                <a:extLst>
                  <a:ext uri="{0D108BD9-81ED-4DB2-BD59-A6C34878D82A}">
                    <a16:rowId xmlns:a16="http://schemas.microsoft.com/office/drawing/2014/main" val="904670416"/>
                  </a:ext>
                </a:extLst>
              </a:tr>
              <a:tr h="1149909">
                <a:tc>
                  <a:txBody>
                    <a:bodyPr/>
                    <a:lstStyle/>
                    <a:p>
                      <a:pPr algn="ctr"/>
                      <a:r>
                        <a:rPr kumimoji="1" lang="ja-JP" altLang="en-US" sz="3000" b="0" dirty="0">
                          <a:latin typeface="Meiryo" panose="020B0604030504040204" pitchFamily="34" charset="-128"/>
                          <a:ea typeface="Meiryo" panose="020B0604030504040204" pitchFamily="34" charset="-128"/>
                        </a:rPr>
                        <a:t>低</a:t>
                      </a:r>
                    </a:p>
                  </a:txBody>
                  <a:tcPr marL="24000" marR="24000" marT="24000" marB="24000" anchor="ctr">
                    <a:lnT w="3175" cap="flat" cmpd="sng" algn="ctr">
                      <a:solidFill>
                        <a:schemeClr val="tx1">
                          <a:lumMod val="75000"/>
                        </a:schemeClr>
                      </a:solidFill>
                      <a:prstDash val="solid"/>
                      <a:round/>
                      <a:headEnd type="none" w="med" len="med"/>
                      <a:tailEnd type="none" w="med" len="med"/>
                    </a:lnT>
                    <a:lnB w="3175" cap="flat" cmpd="sng" algn="ctr">
                      <a:solidFill>
                        <a:schemeClr val="tx1">
                          <a:lumMod val="75000"/>
                        </a:schemeClr>
                      </a:solidFill>
                      <a:prstDash val="solid"/>
                      <a:round/>
                      <a:headEnd type="none" w="med" len="med"/>
                      <a:tailEnd type="none" w="med" len="med"/>
                    </a:lnB>
                    <a:solidFill>
                      <a:schemeClr val="bg1">
                        <a:lumMod val="85000"/>
                      </a:schemeClr>
                    </a:solidFill>
                  </a:tcPr>
                </a:tc>
                <a:tc>
                  <a:txBody>
                    <a:bodyPr/>
                    <a:lstStyle/>
                    <a:p>
                      <a:pPr>
                        <a:lnSpc>
                          <a:spcPct val="114000"/>
                        </a:lnSpc>
                      </a:pPr>
                      <a:r>
                        <a:rPr kumimoji="1" lang="ja-JP" altLang="en-US" sz="1300" b="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上記のいずれにも該当しないもの</a:t>
                      </a:r>
                    </a:p>
                  </a:txBody>
                  <a:tcPr>
                    <a:lnT w="3175" cap="flat" cmpd="sng" algn="ctr">
                      <a:solidFill>
                        <a:schemeClr val="tx1">
                          <a:lumMod val="75000"/>
                        </a:schemeClr>
                      </a:solidFill>
                      <a:prstDash val="solid"/>
                      <a:round/>
                      <a:headEnd type="none" w="med" len="med"/>
                      <a:tailEnd type="none" w="med" len="med"/>
                    </a:lnT>
                    <a:lnB w="3175" cap="flat" cmpd="sng" algn="ctr">
                      <a:solidFill>
                        <a:schemeClr val="tx1">
                          <a:lumMod val="75000"/>
                        </a:schemeClr>
                      </a:solidFill>
                      <a:prstDash val="solid"/>
                      <a:round/>
                      <a:headEnd type="none" w="med" len="med"/>
                      <a:tailEnd type="none" w="med" len="med"/>
                    </a:lnB>
                    <a:noFill/>
                  </a:tcPr>
                </a:tc>
                <a:tc>
                  <a:txBody>
                    <a:bodyPr/>
                    <a:lstStyle/>
                    <a:p>
                      <a:pPr marL="0" indent="0">
                        <a:lnSpc>
                          <a:spcPct val="114000"/>
                        </a:lnSpc>
                        <a:spcBef>
                          <a:spcPts val="200"/>
                        </a:spcBef>
                        <a:buFont typeface="Arial" panose="020B0604020202020204" pitchFamily="34" charset="0"/>
                        <a:buNone/>
                      </a:pPr>
                      <a:r>
                        <a:rPr kumimoji="1" lang="ja-JP" altLang="en-US" sz="13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なし</a:t>
                      </a:r>
                      <a:br>
                        <a:rPr kumimoji="1" lang="en-US" altLang="ja-JP" sz="13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br>
                      <a:endParaRPr kumimoji="1" lang="en-US" altLang="ja-JP" sz="13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endParaRPr>
                    </a:p>
                  </a:txBody>
                  <a:tcPr>
                    <a:lnT w="3175" cap="flat" cmpd="sng" algn="ctr">
                      <a:solidFill>
                        <a:schemeClr val="tx1">
                          <a:lumMod val="75000"/>
                        </a:schemeClr>
                      </a:solidFill>
                      <a:prstDash val="solid"/>
                      <a:round/>
                      <a:headEnd type="none" w="med" len="med"/>
                      <a:tailEnd type="none" w="med" len="med"/>
                    </a:lnT>
                    <a:lnB w="3175" cap="flat" cmpd="sng" algn="ctr">
                      <a:solidFill>
                        <a:schemeClr val="tx1">
                          <a:lumMod val="75000"/>
                        </a:schemeClr>
                      </a:solidFill>
                      <a:prstDash val="solid"/>
                      <a:round/>
                      <a:headEnd type="none" w="med" len="med"/>
                      <a:tailEnd type="none" w="med" len="med"/>
                    </a:lnB>
                    <a:noFill/>
                  </a:tcPr>
                </a:tc>
                <a:tc>
                  <a:txBody>
                    <a:bodyPr/>
                    <a:lstStyle/>
                    <a:p>
                      <a:pPr marL="0" marR="0" lvl="0" indent="0" algn="l" defTabSz="731520" rtl="0" eaLnBrk="1" fontAlgn="auto" latinLnBrk="0" hangingPunct="1">
                        <a:lnSpc>
                          <a:spcPct val="114000"/>
                        </a:lnSpc>
                        <a:spcBef>
                          <a:spcPts val="200"/>
                        </a:spcBef>
                        <a:spcAft>
                          <a:spcPts val="0"/>
                        </a:spcAft>
                        <a:buClrTx/>
                        <a:buSzTx/>
                        <a:buFont typeface="Arial" panose="020B0604020202020204" pitchFamily="34" charset="0"/>
                        <a:buNone/>
                        <a:tabLst/>
                        <a:defRPr/>
                      </a:pPr>
                      <a:r>
                        <a:rPr kumimoji="1" lang="en-US" altLang="ja-JP" sz="1300" dirty="0">
                          <a:solidFill>
                            <a:srgbClr val="FF0000"/>
                          </a:solidFill>
                          <a:latin typeface="Meiryo" panose="020B0604030504040204" pitchFamily="34" charset="-128"/>
                          <a:ea typeface="Meiryo" panose="020B0604030504040204" pitchFamily="34" charset="-128"/>
                        </a:rPr>
                        <a:t>【</a:t>
                      </a:r>
                      <a:r>
                        <a:rPr kumimoji="1" lang="ja-JP" altLang="en-US" sz="1300" dirty="0">
                          <a:solidFill>
                            <a:srgbClr val="FF0000"/>
                          </a:solidFill>
                          <a:latin typeface="Meiryo" panose="020B0604030504040204" pitchFamily="34" charset="-128"/>
                          <a:ea typeface="Meiryo" panose="020B0604030504040204" pitchFamily="34" charset="-128"/>
                        </a:rPr>
                        <a:t>必須</a:t>
                      </a:r>
                      <a:r>
                        <a:rPr kumimoji="1" lang="en-US" altLang="ja-JP" sz="1300" dirty="0">
                          <a:solidFill>
                            <a:srgbClr val="FF0000"/>
                          </a:solidFill>
                          <a:latin typeface="Meiryo" panose="020B0604030504040204" pitchFamily="34" charset="-128"/>
                          <a:ea typeface="Meiryo" panose="020B0604030504040204" pitchFamily="34" charset="-128"/>
                        </a:rPr>
                        <a:t>】</a:t>
                      </a:r>
                      <a:r>
                        <a:rPr kumimoji="1" lang="en-US" altLang="ja-JP" sz="13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30</a:t>
                      </a:r>
                      <a:r>
                        <a:rPr kumimoji="1" lang="ja-JP" altLang="en-US" sz="13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日間 </a:t>
                      </a:r>
                      <a:r>
                        <a:rPr kumimoji="1" lang="en-US" altLang="ja-JP" sz="13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S3 Standard</a:t>
                      </a:r>
                      <a:r>
                        <a:rPr kumimoji="1" lang="ja-JP" altLang="en-US" sz="13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で保管し、その後削除する</a:t>
                      </a:r>
                      <a:endParaRPr kumimoji="1" lang="en-US" altLang="ja-JP" sz="1300" dirty="0">
                        <a:solidFill>
                          <a:srgbClr val="0432FF"/>
                        </a:solidFill>
                        <a:latin typeface="Meiryo" panose="020B0604030504040204" pitchFamily="34" charset="-128"/>
                        <a:ea typeface="Meiryo" panose="020B0604030504040204" pitchFamily="34" charset="-128"/>
                      </a:endParaRPr>
                    </a:p>
                    <a:p>
                      <a:pPr marL="0" indent="0">
                        <a:lnSpc>
                          <a:spcPct val="114000"/>
                        </a:lnSpc>
                        <a:spcBef>
                          <a:spcPts val="200"/>
                        </a:spcBef>
                        <a:buFont typeface="Arial" panose="020B0604020202020204" pitchFamily="34" charset="0"/>
                        <a:buNone/>
                      </a:pPr>
                      <a:r>
                        <a:rPr kumimoji="1" lang="en-US" altLang="ja-JP" sz="1300" dirty="0">
                          <a:solidFill>
                            <a:srgbClr val="0432FF"/>
                          </a:solidFill>
                          <a:latin typeface="Meiryo" panose="020B0604030504040204" pitchFamily="34" charset="-128"/>
                          <a:ea typeface="Meiryo" panose="020B0604030504040204" pitchFamily="34" charset="-128"/>
                        </a:rPr>
                        <a:t>【</a:t>
                      </a:r>
                      <a:r>
                        <a:rPr kumimoji="1" lang="ja-JP" altLang="en-US" sz="1300" dirty="0">
                          <a:solidFill>
                            <a:srgbClr val="0432FF"/>
                          </a:solidFill>
                          <a:latin typeface="Meiryo" panose="020B0604030504040204" pitchFamily="34" charset="-128"/>
                          <a:ea typeface="Meiryo" panose="020B0604030504040204" pitchFamily="34" charset="-128"/>
                        </a:rPr>
                        <a:t>任意</a:t>
                      </a:r>
                      <a:r>
                        <a:rPr kumimoji="1" lang="en-US" altLang="ja-JP" sz="1300" dirty="0">
                          <a:solidFill>
                            <a:srgbClr val="0432FF"/>
                          </a:solidFill>
                          <a:latin typeface="Meiryo" panose="020B0604030504040204" pitchFamily="34" charset="-128"/>
                          <a:ea typeface="Meiryo" panose="020B0604030504040204" pitchFamily="34" charset="-128"/>
                        </a:rPr>
                        <a:t>】</a:t>
                      </a:r>
                      <a:r>
                        <a:rPr kumimoji="1" lang="ja-JP" altLang="en-US" sz="13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バージョン管理</a:t>
                      </a:r>
                      <a:endParaRPr kumimoji="1" lang="en-US" altLang="ja-JP" sz="13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endParaRPr>
                    </a:p>
                    <a:p>
                      <a:pPr marL="0" indent="0">
                        <a:lnSpc>
                          <a:spcPct val="114000"/>
                        </a:lnSpc>
                        <a:spcBef>
                          <a:spcPts val="200"/>
                        </a:spcBef>
                        <a:buFont typeface="Arial" panose="020B0604020202020204" pitchFamily="34" charset="0"/>
                        <a:buNone/>
                      </a:pPr>
                      <a:endParaRPr kumimoji="1" lang="ja-JP" altLang="en-US" sz="13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endParaRPr>
                    </a:p>
                  </a:txBody>
                  <a:tcPr>
                    <a:lnT w="3175" cap="flat" cmpd="sng" algn="ctr">
                      <a:solidFill>
                        <a:schemeClr val="tx1">
                          <a:lumMod val="75000"/>
                        </a:schemeClr>
                      </a:solidFill>
                      <a:prstDash val="solid"/>
                      <a:round/>
                      <a:headEnd type="none" w="med" len="med"/>
                      <a:tailEnd type="none" w="med" len="med"/>
                    </a:lnT>
                    <a:lnB w="3175" cap="flat" cmpd="sng" algn="ctr">
                      <a:solidFill>
                        <a:schemeClr val="tx1">
                          <a:lumMod val="75000"/>
                        </a:schemeClr>
                      </a:solidFill>
                      <a:prstDash val="solid"/>
                      <a:round/>
                      <a:headEnd type="none" w="med" len="med"/>
                      <a:tailEnd type="none" w="med" len="med"/>
                    </a:lnB>
                    <a:noFill/>
                  </a:tcPr>
                </a:tc>
                <a:tc>
                  <a:txBody>
                    <a:bodyPr/>
                    <a:lstStyle/>
                    <a:p>
                      <a:pPr marL="0" indent="0">
                        <a:lnSpc>
                          <a:spcPct val="114000"/>
                        </a:lnSpc>
                        <a:spcBef>
                          <a:spcPts val="200"/>
                        </a:spcBef>
                        <a:buFont typeface="Arial" panose="020B0604020202020204" pitchFamily="34" charset="0"/>
                        <a:buNone/>
                      </a:pPr>
                      <a:r>
                        <a:rPr kumimoji="1" lang="en-US" altLang="ja-JP" sz="1300" dirty="0">
                          <a:solidFill>
                            <a:srgbClr val="0432FF"/>
                          </a:solidFill>
                          <a:latin typeface="Meiryo" panose="020B0604030504040204" pitchFamily="34" charset="-128"/>
                          <a:ea typeface="Meiryo" panose="020B0604030504040204" pitchFamily="34" charset="-128"/>
                        </a:rPr>
                        <a:t>【</a:t>
                      </a:r>
                      <a:r>
                        <a:rPr kumimoji="1" lang="ja-JP" altLang="en-US" sz="1300" dirty="0">
                          <a:solidFill>
                            <a:srgbClr val="0432FF"/>
                          </a:solidFill>
                          <a:latin typeface="Meiryo" panose="020B0604030504040204" pitchFamily="34" charset="-128"/>
                          <a:ea typeface="Meiryo" panose="020B0604030504040204" pitchFamily="34" charset="-128"/>
                        </a:rPr>
                        <a:t>任意</a:t>
                      </a:r>
                      <a:r>
                        <a:rPr kumimoji="1" lang="en-US" altLang="ja-JP" sz="1300" dirty="0">
                          <a:solidFill>
                            <a:srgbClr val="0432FF"/>
                          </a:solidFill>
                          <a:latin typeface="Meiryo" panose="020B0604030504040204" pitchFamily="34" charset="-128"/>
                          <a:ea typeface="Meiryo" panose="020B0604030504040204" pitchFamily="34" charset="-128"/>
                        </a:rPr>
                        <a:t>】</a:t>
                      </a:r>
                      <a:r>
                        <a:rPr kumimoji="1" lang="ja-JP" altLang="en-US" sz="13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証跡ログの取得</a:t>
                      </a:r>
                    </a:p>
                  </a:txBody>
                  <a:tcPr>
                    <a:lnT w="3175" cap="flat" cmpd="sng" algn="ctr">
                      <a:solidFill>
                        <a:schemeClr val="tx1">
                          <a:lumMod val="75000"/>
                        </a:schemeClr>
                      </a:solidFill>
                      <a:prstDash val="solid"/>
                      <a:round/>
                      <a:headEnd type="none" w="med" len="med"/>
                      <a:tailEnd type="none" w="med" len="med"/>
                    </a:lnT>
                    <a:lnB w="3175" cap="flat" cmpd="sng" algn="ctr">
                      <a:solidFill>
                        <a:schemeClr val="tx1">
                          <a:lumMod val="75000"/>
                        </a:schemeClr>
                      </a:solidFill>
                      <a:prstDash val="solid"/>
                      <a:round/>
                      <a:headEnd type="none" w="med" len="med"/>
                      <a:tailEnd type="none" w="med" len="med"/>
                    </a:lnB>
                    <a:noFill/>
                  </a:tcPr>
                </a:tc>
                <a:extLst>
                  <a:ext uri="{0D108BD9-81ED-4DB2-BD59-A6C34878D82A}">
                    <a16:rowId xmlns:a16="http://schemas.microsoft.com/office/drawing/2014/main" val="948783021"/>
                  </a:ext>
                </a:extLst>
              </a:tr>
            </a:tbl>
          </a:graphicData>
        </a:graphic>
      </p:graphicFrame>
      <p:sp>
        <p:nvSpPr>
          <p:cNvPr id="4" name="Rectangle 10">
            <a:extLst>
              <a:ext uri="{FF2B5EF4-FFF2-40B4-BE49-F238E27FC236}">
                <a16:creationId xmlns:a16="http://schemas.microsoft.com/office/drawing/2014/main" id="{3B0EEC59-C8C8-4292-ABE2-F49009709129}"/>
              </a:ext>
            </a:extLst>
          </p:cNvPr>
          <p:cNvSpPr/>
          <p:nvPr/>
        </p:nvSpPr>
        <p:spPr>
          <a:xfrm>
            <a:off x="437349" y="991883"/>
            <a:ext cx="11317304" cy="539629"/>
          </a:xfrm>
          <a:prstGeom prst="rect">
            <a:avLst/>
          </a:prstGeom>
        </p:spPr>
        <p:txBody>
          <a:bodyPr wrap="square" lIns="24000" tIns="24000" rIns="24000" bIns="24000">
            <a:spAutoFit/>
          </a:bodyPr>
          <a:lstStyle/>
          <a:p>
            <a:pPr marL="0" marR="0" lvl="0" indent="0" algn="l" defTabSz="609576" rtl="0" eaLnBrk="1" fontAlgn="auto" latinLnBrk="0" hangingPunct="1">
              <a:lnSpc>
                <a:spcPct val="114000"/>
              </a:lnSpc>
              <a:spcBef>
                <a:spcPts val="0"/>
              </a:spcBef>
              <a:spcAft>
                <a:spcPts val="0"/>
              </a:spcAft>
              <a:buClrTx/>
              <a:buSzTx/>
              <a:buFontTx/>
              <a:buNone/>
              <a:tabLst/>
              <a:defRPr/>
            </a:pPr>
            <a:r>
              <a:rPr kumimoji="1" lang="en-US" altLang="ja-JP" sz="1400" b="0" i="0" u="none" strike="noStrike" kern="1200" cap="none" spc="0" normalizeH="0" baseline="0" noProof="0" dirty="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メイリオ" panose="020B0604030504040204" pitchFamily="50" charset="-128"/>
              </a:rPr>
              <a:t>S3</a:t>
            </a:r>
            <a:r>
              <a:rPr kumimoji="1" lang="ja-JP" altLang="en-US" sz="1400" b="0" i="0" u="none" strike="noStrike" kern="1200" cap="none" spc="0" normalizeH="0" baseline="0" noProof="0" dirty="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メイリオ" panose="020B0604030504040204" pitchFamily="50" charset="-128"/>
              </a:rPr>
              <a:t>に配置するデータの重要度ごとの管理方針を検討する。</a:t>
            </a:r>
            <a:endParaRPr kumimoji="1" lang="en-US" altLang="ja-JP" sz="1400" b="0" i="0" u="none" strike="noStrike" kern="1200" cap="none" spc="0" normalizeH="0" baseline="0" noProof="0" dirty="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メイリオ" panose="020B0604030504040204" pitchFamily="50" charset="-128"/>
            </a:endParaRPr>
          </a:p>
          <a:p>
            <a:pPr marL="0" marR="0" lvl="0" indent="0" algn="l" defTabSz="609576" rtl="0" eaLnBrk="1" fontAlgn="auto" latinLnBrk="0" hangingPunct="1">
              <a:lnSpc>
                <a:spcPct val="114000"/>
              </a:lnSpc>
              <a:spcBef>
                <a:spcPts val="0"/>
              </a:spcBef>
              <a:spcAft>
                <a:spcPts val="0"/>
              </a:spcAft>
              <a:buClrTx/>
              <a:buSzTx/>
              <a:buFontTx/>
              <a:buNone/>
              <a:tabLst/>
              <a:defRPr/>
            </a:pPr>
            <a:r>
              <a:rPr kumimoji="1" lang="ja-JP" altLang="en-US" sz="1400" b="0" i="0" u="none" strike="noStrike" kern="1200" cap="none" spc="0" normalizeH="0" baseline="0" noProof="0" dirty="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メイリオ" panose="020B0604030504040204" pitchFamily="50" charset="-128"/>
              </a:rPr>
              <a:t>社内ルールや対応コスト等に鑑みて効率的に設定することが望ましい。</a:t>
            </a:r>
            <a:endParaRPr kumimoji="1" lang="en-US" altLang="ja-JP" sz="1400" b="0" i="0" u="none" strike="noStrike" kern="1200" cap="none" spc="0" normalizeH="0" baseline="0" noProof="0" dirty="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メイリオ" panose="020B0604030504040204" pitchFamily="50" charset="-128"/>
            </a:endParaRPr>
          </a:p>
        </p:txBody>
      </p:sp>
      <p:sp>
        <p:nvSpPr>
          <p:cNvPr id="3" name="テキスト ボックス 2">
            <a:extLst>
              <a:ext uri="{FF2B5EF4-FFF2-40B4-BE49-F238E27FC236}">
                <a16:creationId xmlns:a16="http://schemas.microsoft.com/office/drawing/2014/main" id="{D276F2CA-2232-AB2D-FBAF-B7C6EE87E142}"/>
              </a:ext>
            </a:extLst>
          </p:cNvPr>
          <p:cNvSpPr txBox="1"/>
          <p:nvPr/>
        </p:nvSpPr>
        <p:spPr>
          <a:xfrm>
            <a:off x="10607211" y="0"/>
            <a:ext cx="1584789" cy="369332"/>
          </a:xfrm>
          <a:prstGeom prst="rect">
            <a:avLst/>
          </a:prstGeom>
          <a:no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800" b="0" i="0" u="none" strike="noStrike" kern="1200" cap="none" spc="0" normalizeH="0" baseline="0" noProof="0" dirty="0">
                <a:ln>
                  <a:noFill/>
                </a:ln>
                <a:solidFill>
                  <a:srgbClr val="FFFFFF">
                    <a:lumMod val="50000"/>
                  </a:srgbClr>
                </a:solidFill>
                <a:effectLst/>
                <a:uLnTx/>
                <a:uFillTx/>
                <a:latin typeface="Meiryo" panose="020B0604030504040204" pitchFamily="34" charset="-128"/>
                <a:ea typeface="Meiryo" panose="020B0604030504040204" pitchFamily="34" charset="-128"/>
                <a:cs typeface="+mn-cs"/>
              </a:rPr>
              <a:t>SEC07-BP02</a:t>
            </a:r>
            <a:endParaRPr kumimoji="0" lang="ja-JP" altLang="en-US" sz="1800" b="0" i="0" u="none" strike="noStrike" kern="1200" cap="none" spc="0" normalizeH="0" baseline="0" noProof="0">
              <a:ln>
                <a:noFill/>
              </a:ln>
              <a:solidFill>
                <a:srgbClr val="FFFFFF">
                  <a:lumMod val="50000"/>
                </a:srgbClr>
              </a:solidFill>
              <a:effectLst/>
              <a:uLnTx/>
              <a:uFillTx/>
              <a:latin typeface="Meiryo" panose="020B0604030504040204" pitchFamily="34" charset="-128"/>
              <a:ea typeface="Meiryo" panose="020B0604030504040204" pitchFamily="34" charset="-128"/>
              <a:cs typeface="+mn-cs"/>
            </a:endParaRPr>
          </a:p>
        </p:txBody>
      </p:sp>
    </p:spTree>
    <p:extLst>
      <p:ext uri="{BB962C8B-B14F-4D97-AF65-F5344CB8AC3E}">
        <p14:creationId xmlns:p14="http://schemas.microsoft.com/office/powerpoint/2010/main" val="4116865668"/>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prstGeom prst="rect">
            <a:avLst/>
          </a:prstGeom>
        </p:spPr>
        <p:txBody>
          <a:bodyPr vert="horz" lIns="24000" tIns="24000" rIns="24000" bIns="24000" rtlCol="0" anchor="ctr" anchorCtr="0">
            <a:noAutofit/>
          </a:bodyPr>
          <a:lstStyle/>
          <a:p>
            <a:pPr lvl="0"/>
            <a:r>
              <a:rPr lang="ja-JP" altLang="en-US" sz="2800" b="0">
                <a:gradFill>
                  <a:gsLst>
                    <a:gs pos="0">
                      <a:schemeClr val="tx1">
                        <a:lumMod val="75000"/>
                      </a:schemeClr>
                    </a:gs>
                    <a:gs pos="100000">
                      <a:schemeClr val="tx1">
                        <a:lumMod val="75000"/>
                      </a:schemeClr>
                    </a:gs>
                  </a:gsLst>
                  <a:lin ang="16200000" scaled="0"/>
                </a:gradFill>
              </a:rPr>
              <a:t>参考：アクセスログ</a:t>
            </a:r>
            <a:r>
              <a:rPr lang="ja-JP" altLang="en-US" sz="2800" b="0" dirty="0">
                <a:gradFill>
                  <a:gsLst>
                    <a:gs pos="0">
                      <a:schemeClr val="tx1">
                        <a:lumMod val="75000"/>
                      </a:schemeClr>
                    </a:gs>
                    <a:gs pos="100000">
                      <a:schemeClr val="tx1">
                        <a:lumMod val="75000"/>
                      </a:schemeClr>
                    </a:gs>
                  </a:gsLst>
                  <a:lin ang="16200000" scaled="0"/>
                </a:gradFill>
              </a:rPr>
              <a:t>と</a:t>
            </a:r>
            <a:r>
              <a:rPr lang="en-US" altLang="ja-JP" sz="2800" b="0" dirty="0" err="1">
                <a:gradFill>
                  <a:gsLst>
                    <a:gs pos="0">
                      <a:schemeClr val="tx1">
                        <a:lumMod val="75000"/>
                      </a:schemeClr>
                    </a:gs>
                    <a:gs pos="100000">
                      <a:schemeClr val="tx1">
                        <a:lumMod val="75000"/>
                      </a:schemeClr>
                    </a:gs>
                  </a:gsLst>
                  <a:lin ang="16200000" scaled="0"/>
                </a:gradFill>
              </a:rPr>
              <a:t>CloudTrail</a:t>
            </a:r>
            <a:r>
              <a:rPr lang="ja-JP" altLang="en-US" sz="2800" b="0" dirty="0">
                <a:gradFill>
                  <a:gsLst>
                    <a:gs pos="0">
                      <a:schemeClr val="tx1">
                        <a:lumMod val="75000"/>
                      </a:schemeClr>
                    </a:gs>
                    <a:gs pos="100000">
                      <a:schemeClr val="tx1">
                        <a:lumMod val="75000"/>
                      </a:schemeClr>
                    </a:gs>
                  </a:gsLst>
                  <a:lin ang="16200000" scaled="0"/>
                </a:gradFill>
              </a:rPr>
              <a:t>による証跡管理 </a:t>
            </a:r>
            <a:r>
              <a:rPr lang="en-US" altLang="ja-JP" sz="2333" b="0" dirty="0">
                <a:gradFill>
                  <a:gsLst>
                    <a:gs pos="0">
                      <a:schemeClr val="tx1">
                        <a:lumMod val="75000"/>
                      </a:schemeClr>
                    </a:gs>
                    <a:gs pos="100000">
                      <a:schemeClr val="tx1">
                        <a:lumMod val="75000"/>
                      </a:schemeClr>
                    </a:gs>
                  </a:gsLst>
                  <a:lin ang="16200000" scaled="0"/>
                </a:gradFill>
              </a:rPr>
              <a:t>1 of 2</a:t>
            </a:r>
          </a:p>
        </p:txBody>
      </p:sp>
      <p:sp>
        <p:nvSpPr>
          <p:cNvPr id="65" name="正方形/長方形 64">
            <a:extLst>
              <a:ext uri="{FF2B5EF4-FFF2-40B4-BE49-F238E27FC236}">
                <a16:creationId xmlns:a16="http://schemas.microsoft.com/office/drawing/2014/main" id="{6ABF2175-1016-4D77-9EE6-8986CF15116C}"/>
              </a:ext>
            </a:extLst>
          </p:cNvPr>
          <p:cNvSpPr/>
          <p:nvPr/>
        </p:nvSpPr>
        <p:spPr>
          <a:xfrm>
            <a:off x="442699" y="1173646"/>
            <a:ext cx="5062729" cy="639864"/>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333" b="0" i="0" u="none" strike="noStrike" kern="1200" cap="none" spc="0" normalizeH="0" baseline="0" noProof="0">
                <a:ln>
                  <a:noFill/>
                </a:ln>
                <a:gradFill>
                  <a:gsLst>
                    <a:gs pos="0">
                      <a:srgbClr val="FFFFFF"/>
                    </a:gs>
                    <a:gs pos="100000">
                      <a:srgbClr val="FFFFFF"/>
                    </a:gs>
                  </a:gsLst>
                  <a:lin ang="5400000" scaled="1"/>
                </a:gradFill>
                <a:effectLst/>
                <a:uLnTx/>
                <a:uFillTx/>
                <a:latin typeface="Meiryo" panose="020B0604030504040204" pitchFamily="34" charset="-128"/>
                <a:ea typeface="Meiryo" panose="020B0604030504040204" pitchFamily="34" charset="-128"/>
                <a:cs typeface="+mn-cs"/>
              </a:rPr>
              <a:t>オブジェクトアクセスによる管理</a:t>
            </a:r>
          </a:p>
        </p:txBody>
      </p:sp>
      <p:sp>
        <p:nvSpPr>
          <p:cNvPr id="66" name="正方形/長方形 65">
            <a:extLst>
              <a:ext uri="{FF2B5EF4-FFF2-40B4-BE49-F238E27FC236}">
                <a16:creationId xmlns:a16="http://schemas.microsoft.com/office/drawing/2014/main" id="{29F09D6F-EA89-4E0F-85D0-156791107FE3}"/>
              </a:ext>
            </a:extLst>
          </p:cNvPr>
          <p:cNvSpPr/>
          <p:nvPr/>
        </p:nvSpPr>
        <p:spPr>
          <a:xfrm>
            <a:off x="6096002" y="1173646"/>
            <a:ext cx="5902960" cy="63986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2333"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S3</a:t>
            </a:r>
            <a:r>
              <a:rPr kumimoji="1" lang="ja-JP" altLang="en-US" sz="2333"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アクセスログの設定</a:t>
            </a:r>
          </a:p>
        </p:txBody>
      </p:sp>
      <p:cxnSp>
        <p:nvCxnSpPr>
          <p:cNvPr id="67" name="直線コネクタ 66">
            <a:extLst>
              <a:ext uri="{FF2B5EF4-FFF2-40B4-BE49-F238E27FC236}">
                <a16:creationId xmlns:a16="http://schemas.microsoft.com/office/drawing/2014/main" id="{BB082597-D76F-4BA6-95B1-F23BC6A355DD}"/>
              </a:ext>
            </a:extLst>
          </p:cNvPr>
          <p:cNvCxnSpPr>
            <a:cxnSpLocks/>
          </p:cNvCxnSpPr>
          <p:nvPr/>
        </p:nvCxnSpPr>
        <p:spPr>
          <a:xfrm>
            <a:off x="6095823" y="1813509"/>
            <a:ext cx="5905449" cy="0"/>
          </a:xfrm>
          <a:prstGeom prst="line">
            <a:avLst/>
          </a:prstGeom>
          <a:ln>
            <a:solidFill>
              <a:srgbClr val="2A2E32"/>
            </a:solidFill>
          </a:ln>
          <a:effectLst/>
        </p:spPr>
        <p:style>
          <a:lnRef idx="2">
            <a:schemeClr val="accent1"/>
          </a:lnRef>
          <a:fillRef idx="0">
            <a:schemeClr val="accent1"/>
          </a:fillRef>
          <a:effectRef idx="1">
            <a:schemeClr val="accent1"/>
          </a:effectRef>
          <a:fontRef idx="minor">
            <a:schemeClr val="tx1"/>
          </a:fontRef>
        </p:style>
      </p:cxnSp>
      <p:sp>
        <p:nvSpPr>
          <p:cNvPr id="106" name="正方形/長方形 105">
            <a:extLst>
              <a:ext uri="{FF2B5EF4-FFF2-40B4-BE49-F238E27FC236}">
                <a16:creationId xmlns:a16="http://schemas.microsoft.com/office/drawing/2014/main" id="{B1B9CBAB-639B-4884-9FE2-058FA6885EF7}"/>
              </a:ext>
            </a:extLst>
          </p:cNvPr>
          <p:cNvSpPr/>
          <p:nvPr/>
        </p:nvSpPr>
        <p:spPr>
          <a:xfrm>
            <a:off x="442699" y="1892758"/>
            <a:ext cx="5062728" cy="1854022"/>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square" lIns="48000" tIns="48000" rIns="48000" bIns="48000" rtlCol="0" anchor="t" anchorCtr="0">
            <a:spAutoFit/>
          </a:bodyPr>
          <a:lstStyle/>
          <a:p>
            <a:pPr marL="119995" marR="0" lvl="0" indent="-119995" algn="l" defTabSz="914400" rtl="0" eaLnBrk="1" fontAlgn="auto" latinLnBrk="0" hangingPunct="1">
              <a:lnSpc>
                <a:spcPct val="100000"/>
              </a:lnSpc>
              <a:spcBef>
                <a:spcPts val="267"/>
              </a:spcBef>
              <a:spcAft>
                <a:spcPts val="0"/>
              </a:spcAft>
              <a:buClrTx/>
              <a:buSzTx/>
              <a:buFont typeface="Arial" panose="020B0604020202020204" pitchFamily="34" charset="0"/>
              <a:buChar char="•"/>
              <a:tabLst/>
              <a:defRPr/>
            </a:pPr>
            <a:r>
              <a:rPr kumimoji="1" lang="ja-JP" altLang="en-US" sz="2000" b="1" i="0" u="none" strike="noStrike" kern="1200" cap="none" spc="0" normalizeH="0" baseline="0" noProof="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メイリオ" panose="020B0604030504040204" pitchFamily="50" charset="-128"/>
              </a:rPr>
              <a:t>バケットへのアクセスログを記録</a:t>
            </a:r>
            <a:endParaRPr kumimoji="0" lang="en-US" altLang="ja-JP" sz="2000" b="1" i="0" u="none" strike="noStrike" kern="1200" cap="none" spc="0" normalizeH="0" baseline="0" noProof="0" dirty="0">
              <a:ln>
                <a:noFill/>
              </a:ln>
              <a:gradFill>
                <a:gsLst>
                  <a:gs pos="0">
                    <a:srgbClr val="232F3E">
                      <a:lumMod val="75000"/>
                    </a:srgbClr>
                  </a:gs>
                  <a:gs pos="100000">
                    <a:srgbClr val="232F3E">
                      <a:lumMod val="75000"/>
                    </a:srgbClr>
                  </a:gs>
                </a:gsLst>
                <a:lin ang="8100000" scaled="1"/>
              </a:gradFill>
              <a:effectLst/>
              <a:uLnTx/>
              <a:uFillTx/>
              <a:latin typeface="Meiryo" panose="020B0604030504040204" pitchFamily="34" charset="-128"/>
              <a:ea typeface="Meiryo" panose="020B0604030504040204" pitchFamily="34" charset="-128"/>
              <a:cs typeface="+mn-cs"/>
            </a:endParaRPr>
          </a:p>
          <a:p>
            <a:pPr marL="479981" marR="0" lvl="0" indent="-311988" algn="l" defTabSz="914400" rtl="0" eaLnBrk="1" fontAlgn="auto" latinLnBrk="0" hangingPunct="1">
              <a:lnSpc>
                <a:spcPct val="100000"/>
              </a:lnSpc>
              <a:spcBef>
                <a:spcPts val="133"/>
              </a:spcBef>
              <a:spcAft>
                <a:spcPts val="0"/>
              </a:spcAft>
              <a:buClrTx/>
              <a:buSzTx/>
              <a:buFont typeface="Wingdings" panose="05000000000000000000" pitchFamily="2" charset="2"/>
              <a:buChar char="Ø"/>
              <a:tabLst/>
              <a:defRPr/>
            </a:pPr>
            <a:r>
              <a:rPr kumimoji="1" lang="en-US" altLang="ja-JP" sz="1667" b="0" i="0" u="none" strike="noStrike" kern="1200" cap="none" spc="0" normalizeH="0" baseline="0" noProof="0" dirty="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メイリオ" panose="020B0604030504040204" pitchFamily="50" charset="-128"/>
              </a:rPr>
              <a:t>Web</a:t>
            </a:r>
            <a:r>
              <a:rPr kumimoji="1" lang="ja-JP" altLang="en-US" sz="1667" b="0" i="0" u="none" strike="noStrike" kern="1200" cap="none" spc="0" normalizeH="0" baseline="0" noProof="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メイリオ" panose="020B0604030504040204" pitchFamily="50" charset="-128"/>
              </a:rPr>
              <a:t>サーバーのログに似ている</a:t>
            </a:r>
            <a:endParaRPr kumimoji="1" lang="en-US" altLang="ja-JP" sz="1667" b="0" i="0" u="none" strike="noStrike" kern="1200" cap="none" spc="0" normalizeH="0" baseline="0" noProof="0" dirty="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メイリオ" panose="020B0604030504040204" pitchFamily="50" charset="-128"/>
            </a:endParaRPr>
          </a:p>
          <a:p>
            <a:pPr marL="479981" marR="0" lvl="0" indent="-311988" algn="l" defTabSz="914400" rtl="0" eaLnBrk="1" fontAlgn="auto" latinLnBrk="0" hangingPunct="1">
              <a:lnSpc>
                <a:spcPct val="100000"/>
              </a:lnSpc>
              <a:spcBef>
                <a:spcPts val="133"/>
              </a:spcBef>
              <a:spcAft>
                <a:spcPts val="0"/>
              </a:spcAft>
              <a:buClrTx/>
              <a:buSzTx/>
              <a:buFont typeface="Wingdings" panose="05000000000000000000" pitchFamily="2" charset="2"/>
              <a:buChar char="Ø"/>
              <a:tabLst/>
              <a:defRPr/>
            </a:pPr>
            <a:r>
              <a:rPr kumimoji="1" lang="en-US" altLang="ja-JP" sz="1667" b="0" i="0" u="none" strike="noStrike" kern="1200" cap="none" spc="0" normalizeH="0" baseline="0" noProof="0" dirty="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メイリオ" panose="020B0604030504040204" pitchFamily="50" charset="-128"/>
              </a:rPr>
              <a:t>1</a:t>
            </a:r>
            <a:r>
              <a:rPr kumimoji="1" lang="ja-JP" altLang="en-US" sz="1667" b="0" i="0" u="none" strike="noStrike" kern="1200" cap="none" spc="0" normalizeH="0" baseline="0" noProof="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メイリオ" panose="020B0604030504040204" pitchFamily="50" charset="-128"/>
              </a:rPr>
              <a:t>アクセス</a:t>
            </a:r>
            <a:r>
              <a:rPr kumimoji="1" lang="en-US" altLang="ja-JP" sz="1667" b="0" i="0" u="none" strike="noStrike" kern="1200" cap="none" spc="0" normalizeH="0" baseline="0" noProof="0" dirty="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メイリオ" panose="020B0604030504040204" pitchFamily="50" charset="-128"/>
              </a:rPr>
              <a:t>1</a:t>
            </a:r>
            <a:r>
              <a:rPr kumimoji="1" lang="ja-JP" altLang="en-US" sz="1667" b="0" i="0" u="none" strike="noStrike" kern="1200" cap="none" spc="0" normalizeH="0" baseline="0" noProof="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メイリオ" panose="020B0604030504040204" pitchFamily="50" charset="-128"/>
              </a:rPr>
              <a:t>ファイル作成</a:t>
            </a:r>
            <a:endParaRPr kumimoji="1" lang="en-US" altLang="ja-JP" sz="1667" b="0" i="0" u="none" strike="noStrike" kern="1200" cap="none" spc="0" normalizeH="0" baseline="0" noProof="0" dirty="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メイリオ" panose="020B0604030504040204" pitchFamily="50" charset="-128"/>
            </a:endParaRPr>
          </a:p>
          <a:p>
            <a:pPr marL="119995" marR="0" lvl="0" indent="-119995" algn="l" defTabSz="914400" rtl="0" eaLnBrk="1" fontAlgn="auto" latinLnBrk="0" hangingPunct="1">
              <a:lnSpc>
                <a:spcPct val="100000"/>
              </a:lnSpc>
              <a:spcBef>
                <a:spcPts val="133"/>
              </a:spcBef>
              <a:spcAft>
                <a:spcPts val="0"/>
              </a:spcAft>
              <a:buClrTx/>
              <a:buSzTx/>
              <a:buFont typeface="Arial" panose="020B0604020202020204" pitchFamily="34" charset="0"/>
              <a:buChar char="•"/>
              <a:tabLst/>
              <a:defRPr/>
            </a:pPr>
            <a:endParaRPr kumimoji="1" lang="en-US" altLang="ja-JP" sz="2000" b="1" i="0" u="none" strike="noStrike" kern="1200" cap="none" spc="0" normalizeH="0" baseline="0" noProof="0" dirty="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メイリオ" panose="020B0604030504040204" pitchFamily="50" charset="-128"/>
            </a:endParaRPr>
          </a:p>
          <a:p>
            <a:pPr marL="119995" marR="0" lvl="0" indent="-119995" algn="l" defTabSz="914400" rtl="0" eaLnBrk="1" fontAlgn="auto" latinLnBrk="0" hangingPunct="1">
              <a:lnSpc>
                <a:spcPct val="100000"/>
              </a:lnSpc>
              <a:spcBef>
                <a:spcPts val="133"/>
              </a:spcBef>
              <a:spcAft>
                <a:spcPts val="0"/>
              </a:spcAft>
              <a:buClrTx/>
              <a:buSzTx/>
              <a:buFont typeface="Arial" panose="020B0604020202020204" pitchFamily="34" charset="0"/>
              <a:buChar char="•"/>
              <a:tabLst/>
              <a:defRPr/>
            </a:pPr>
            <a:r>
              <a:rPr kumimoji="1" lang="ja-JP" altLang="en-US" sz="2000" b="1" i="0" u="none" strike="noStrike" kern="1200" cap="none" spc="0" normalizeH="0" baseline="0" noProof="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メイリオ" panose="020B0604030504040204" pitchFamily="50" charset="-128"/>
              </a:rPr>
              <a:t>ログ保存用のバケットが必要</a:t>
            </a:r>
            <a:endParaRPr kumimoji="1" lang="en-US" altLang="ja-JP" sz="2000" b="1" i="0" u="none" strike="noStrike" kern="1200" cap="none" spc="0" normalizeH="0" baseline="0" noProof="0" dirty="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メイリオ" panose="020B0604030504040204" pitchFamily="50" charset="-128"/>
            </a:endParaRPr>
          </a:p>
          <a:p>
            <a:pPr marL="479981" marR="0" lvl="0" indent="-311988" algn="l" defTabSz="914400" rtl="0" eaLnBrk="1" fontAlgn="auto" latinLnBrk="0" hangingPunct="1">
              <a:lnSpc>
                <a:spcPct val="100000"/>
              </a:lnSpc>
              <a:spcBef>
                <a:spcPts val="133"/>
              </a:spcBef>
              <a:spcAft>
                <a:spcPts val="0"/>
              </a:spcAft>
              <a:buClrTx/>
              <a:buSzTx/>
              <a:buFont typeface="Wingdings" panose="05000000000000000000" pitchFamily="2" charset="2"/>
              <a:buChar char="Ø"/>
              <a:tabLst/>
              <a:defRPr/>
            </a:pPr>
            <a:r>
              <a:rPr kumimoji="1" lang="ja-JP" altLang="en-US" sz="1667" b="0" i="0" u="none" strike="noStrike" kern="1200" cap="none" spc="0" normalizeH="0" baseline="0" noProof="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メイリオ" panose="020B0604030504040204" pitchFamily="50" charset="-128"/>
              </a:rPr>
              <a:t>少なくとも</a:t>
            </a:r>
            <a:r>
              <a:rPr kumimoji="1" lang="en-US" altLang="ja-JP" sz="1667" b="0" i="0" u="none" strike="noStrike" kern="1200" cap="none" spc="0" normalizeH="0" baseline="0" noProof="0" dirty="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メイリオ" panose="020B0604030504040204" pitchFamily="50" charset="-128"/>
              </a:rPr>
              <a:t>1</a:t>
            </a:r>
            <a:r>
              <a:rPr kumimoji="1" lang="ja-JP" altLang="en-US" sz="1667" b="0" i="0" u="none" strike="noStrike" kern="1200" cap="none" spc="0" normalizeH="0" baseline="0" noProof="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メイリオ" panose="020B0604030504040204" pitchFamily="50" charset="-128"/>
              </a:rPr>
              <a:t>つの専用のバケットを用意する</a:t>
            </a:r>
            <a:endParaRPr kumimoji="1" lang="en-US" altLang="ja-JP" sz="1667" b="0" i="0" u="none" strike="noStrike" kern="1200" cap="none" spc="0" normalizeH="0" baseline="0" noProof="0" dirty="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メイリオ" panose="020B0604030504040204" pitchFamily="50" charset="-128"/>
            </a:endParaRPr>
          </a:p>
        </p:txBody>
      </p:sp>
      <p:pic>
        <p:nvPicPr>
          <p:cNvPr id="9" name="図 8">
            <a:extLst>
              <a:ext uri="{FF2B5EF4-FFF2-40B4-BE49-F238E27FC236}">
                <a16:creationId xmlns:a16="http://schemas.microsoft.com/office/drawing/2014/main" id="{392D217D-9D3A-4BD0-9DE6-3CED78B9A41C}"/>
              </a:ext>
            </a:extLst>
          </p:cNvPr>
          <p:cNvPicPr>
            <a:picLocks noChangeAspect="1"/>
          </p:cNvPicPr>
          <p:nvPr/>
        </p:nvPicPr>
        <p:blipFill>
          <a:blip r:embed="rId3"/>
          <a:stretch>
            <a:fillRect/>
          </a:stretch>
        </p:blipFill>
        <p:spPr>
          <a:xfrm>
            <a:off x="6391684" y="2745214"/>
            <a:ext cx="5435880" cy="2651648"/>
          </a:xfrm>
          <a:prstGeom prst="rect">
            <a:avLst/>
          </a:prstGeom>
          <a:ln>
            <a:solidFill>
              <a:schemeClr val="bg1">
                <a:lumMod val="75000"/>
              </a:schemeClr>
            </a:solidFill>
          </a:ln>
          <a:effectLst>
            <a:outerShdw blurRad="50800" dist="38100" dir="2700000" algn="tl" rotWithShape="0">
              <a:prstClr val="black">
                <a:alpha val="40000"/>
              </a:prstClr>
            </a:outerShdw>
          </a:effectLst>
        </p:spPr>
      </p:pic>
      <p:sp>
        <p:nvSpPr>
          <p:cNvPr id="10" name="正方形/長方形 9">
            <a:extLst>
              <a:ext uri="{FF2B5EF4-FFF2-40B4-BE49-F238E27FC236}">
                <a16:creationId xmlns:a16="http://schemas.microsoft.com/office/drawing/2014/main" id="{DC5B8883-4E20-49A5-B07E-71012121C6EB}"/>
              </a:ext>
            </a:extLst>
          </p:cNvPr>
          <p:cNvSpPr/>
          <p:nvPr/>
        </p:nvSpPr>
        <p:spPr>
          <a:xfrm>
            <a:off x="6093511" y="1892758"/>
            <a:ext cx="5907760" cy="72531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square" lIns="48000" tIns="48000" rIns="48000" bIns="48000" rtlCol="0" anchor="t" anchorCtr="0">
            <a:spAutoFit/>
          </a:bodyPr>
          <a:lstStyle/>
          <a:p>
            <a:pPr marL="119995" marR="0" lvl="0" indent="-119995" algn="l" defTabSz="914400" rtl="0" eaLnBrk="1" fontAlgn="auto" latinLnBrk="0" hangingPunct="1">
              <a:lnSpc>
                <a:spcPct val="100000"/>
              </a:lnSpc>
              <a:spcBef>
                <a:spcPts val="267"/>
              </a:spcBef>
              <a:spcAft>
                <a:spcPts val="0"/>
              </a:spcAft>
              <a:buClrTx/>
              <a:buSzTx/>
              <a:buFont typeface="Arial" panose="020B0604020202020204" pitchFamily="34" charset="0"/>
              <a:buChar char="•"/>
              <a:tabLst/>
              <a:defRPr/>
            </a:pPr>
            <a:r>
              <a:rPr kumimoji="1" lang="ja-JP" altLang="en-US" sz="2000" b="1" i="0" u="none" strike="noStrike" kern="1200" cap="none" spc="0" normalizeH="0" baseline="0" noProof="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メイリオ" panose="020B0604030504040204" pitchFamily="50" charset="-128"/>
              </a:rPr>
              <a:t>バケット単位でイベントを選択して記録可能</a:t>
            </a:r>
            <a:endParaRPr kumimoji="0" lang="en-US" altLang="ja-JP" sz="2000" b="1" i="0" u="none" strike="noStrike" kern="1200" cap="none" spc="0" normalizeH="0" baseline="0" noProof="0">
              <a:ln>
                <a:noFill/>
              </a:ln>
              <a:gradFill>
                <a:gsLst>
                  <a:gs pos="0">
                    <a:srgbClr val="232F3E">
                      <a:lumMod val="75000"/>
                    </a:srgbClr>
                  </a:gs>
                  <a:gs pos="100000">
                    <a:srgbClr val="232F3E">
                      <a:lumMod val="75000"/>
                    </a:srgbClr>
                  </a:gs>
                </a:gsLst>
                <a:lin ang="8100000" scaled="1"/>
              </a:gradFill>
              <a:effectLst/>
              <a:uLnTx/>
              <a:uFillTx/>
              <a:latin typeface="Meiryo" panose="020B0604030504040204" pitchFamily="34" charset="-128"/>
              <a:ea typeface="Meiryo" panose="020B0604030504040204" pitchFamily="34" charset="-128"/>
              <a:cs typeface="+mn-cs"/>
            </a:endParaRPr>
          </a:p>
          <a:p>
            <a:pPr marL="479981" marR="0" lvl="0" indent="-311988" algn="l" defTabSz="914400" rtl="0" eaLnBrk="1" fontAlgn="auto" latinLnBrk="0" hangingPunct="1">
              <a:lnSpc>
                <a:spcPct val="100000"/>
              </a:lnSpc>
              <a:spcBef>
                <a:spcPts val="133"/>
              </a:spcBef>
              <a:spcAft>
                <a:spcPts val="0"/>
              </a:spcAft>
              <a:buClrTx/>
              <a:buSzTx/>
              <a:buFont typeface="Wingdings" panose="05000000000000000000" pitchFamily="2" charset="2"/>
              <a:buChar char="Ø"/>
              <a:tabLst/>
              <a:defRPr/>
            </a:pPr>
            <a:r>
              <a:rPr kumimoji="1" lang="en-US" altLang="ja-JP" sz="2000" b="0" i="0" u="none" strike="noStrike" kern="1200" cap="none" spc="0" normalizeH="0" baseline="0" noProof="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メイリオ" panose="020B0604030504040204" pitchFamily="50" charset="-128"/>
              </a:rPr>
              <a:t>Web</a:t>
            </a:r>
            <a:r>
              <a:rPr kumimoji="1" lang="ja-JP" altLang="en-US" sz="2000" b="0" i="0" u="none" strike="noStrike" kern="1200" cap="none" spc="0" normalizeH="0" baseline="0" noProof="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メイリオ" panose="020B0604030504040204" pitchFamily="50" charset="-128"/>
              </a:rPr>
              <a:t>サイトホスティングなどで利用</a:t>
            </a:r>
            <a:endParaRPr kumimoji="1" lang="en-US" altLang="ja-JP" sz="2000" b="0" i="0" u="none" strike="noStrike" kern="1200" cap="none" spc="0" normalizeH="0" baseline="0" noProof="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メイリオ" panose="020B0604030504040204" pitchFamily="50" charset="-128"/>
            </a:endParaRPr>
          </a:p>
        </p:txBody>
      </p:sp>
      <p:sp>
        <p:nvSpPr>
          <p:cNvPr id="12" name="Rectangle 7">
            <a:extLst>
              <a:ext uri="{FF2B5EF4-FFF2-40B4-BE49-F238E27FC236}">
                <a16:creationId xmlns:a16="http://schemas.microsoft.com/office/drawing/2014/main" id="{68B0E3E8-8253-437C-8CA7-3CA10E89A827}"/>
              </a:ext>
            </a:extLst>
          </p:cNvPr>
          <p:cNvSpPr/>
          <p:nvPr/>
        </p:nvSpPr>
        <p:spPr>
          <a:xfrm>
            <a:off x="364435" y="5121512"/>
            <a:ext cx="6338956" cy="1125687"/>
          </a:xfrm>
          <a:prstGeom prst="rect">
            <a:avLst/>
          </a:prstGeom>
        </p:spPr>
        <p:txBody>
          <a:bodyPr wrap="square" lIns="24000" tIns="24000" rIns="24000" bIns="2400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ja-JP" altLang="en-US" sz="1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メイリオ"/>
              </a:rPr>
              <a:t>詳細は下記</a:t>
            </a:r>
            <a:r>
              <a:rPr kumimoji="0" lang="en-US" altLang="ja-JP" sz="1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メイリオ"/>
              </a:rPr>
              <a:t>URL</a:t>
            </a:r>
            <a:r>
              <a:rPr kumimoji="0" lang="ja-JP" altLang="en-US" sz="1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メイリオ"/>
              </a:rPr>
              <a:t>を参照</a:t>
            </a:r>
            <a:br>
              <a:rPr kumimoji="0" lang="en-US" sz="1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メイリオ"/>
              </a:rPr>
            </a:br>
            <a:r>
              <a:rPr kumimoji="0" lang="en-US" sz="1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メイリオ"/>
                <a:hlinkClick r:id="rId4"/>
              </a:rPr>
              <a:t>https://docs.aws.amazon.com/ja_jp/AmazonS3/latest/userguide/monitoring-overview.html</a:t>
            </a:r>
            <a:endParaRPr kumimoji="0" lang="en-US" sz="1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メイリオ"/>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ja-JP" sz="1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メイリオ"/>
              </a:rPr>
              <a:t>Amazon S3 </a:t>
            </a:r>
            <a:r>
              <a:rPr kumimoji="0" lang="ja-JP" altLang="en-US" sz="1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メイリオ"/>
              </a:rPr>
              <a:t>のモニタリング</a:t>
            </a:r>
            <a:endParaRPr kumimoji="0" lang="en-US" altLang="ja-JP" sz="1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メイリオ"/>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ja-JP" sz="1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メイリオ"/>
                <a:hlinkClick r:id="rId5"/>
              </a:rPr>
              <a:t>https://docs.aws.amazon.com/ja_jp/AmazonS3/latest/userguide/logging-with-S3.html</a:t>
            </a:r>
            <a:endParaRPr kumimoji="0" lang="en-US" altLang="ja-JP" sz="1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メイリオ"/>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ja-JP" sz="1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メイリオ"/>
              </a:rPr>
              <a:t>Amazon S3 </a:t>
            </a:r>
            <a:r>
              <a:rPr kumimoji="0" lang="ja-JP" altLang="en-US" sz="1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メイリオ"/>
              </a:rPr>
              <a:t>のログ記録オプション</a:t>
            </a:r>
            <a:endParaRPr kumimoji="0" lang="en-US" altLang="ja-JP" sz="1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メイリオ"/>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ja-JP" sz="1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メイリオ"/>
                <a:hlinkClick r:id="rId6"/>
              </a:rPr>
              <a:t>https://docs.aws.amazon.com/ja_jp/AmazonS3/latest/userguide/ServerLogs.html</a:t>
            </a:r>
            <a:endParaRPr kumimoji="0" lang="en-US" altLang="ja-JP" sz="1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メイリオ"/>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ja-JP" altLang="en-US" sz="1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メイリオ"/>
              </a:rPr>
              <a:t>サーバーアクセスログを使用したリクエストのログ記録</a:t>
            </a:r>
            <a:endParaRPr kumimoji="0" lang="en-US" altLang="ja-JP" sz="1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メイリオ"/>
            </a:endParaRPr>
          </a:p>
        </p:txBody>
      </p:sp>
      <p:sp>
        <p:nvSpPr>
          <p:cNvPr id="2" name="テキスト ボックス 1">
            <a:extLst>
              <a:ext uri="{FF2B5EF4-FFF2-40B4-BE49-F238E27FC236}">
                <a16:creationId xmlns:a16="http://schemas.microsoft.com/office/drawing/2014/main" id="{746A222B-FD5B-9969-735E-2DFE0FA33892}"/>
              </a:ext>
            </a:extLst>
          </p:cNvPr>
          <p:cNvSpPr txBox="1"/>
          <p:nvPr/>
        </p:nvSpPr>
        <p:spPr>
          <a:xfrm>
            <a:off x="10607211" y="0"/>
            <a:ext cx="1584789" cy="369332"/>
          </a:xfrm>
          <a:prstGeom prst="rect">
            <a:avLst/>
          </a:prstGeom>
          <a:no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800" b="0" i="0" u="none" strike="noStrike" kern="1200" cap="none" spc="0" normalizeH="0" baseline="0" noProof="0" dirty="0">
                <a:ln>
                  <a:noFill/>
                </a:ln>
                <a:solidFill>
                  <a:srgbClr val="FFFFFF">
                    <a:lumMod val="50000"/>
                  </a:srgbClr>
                </a:solidFill>
                <a:effectLst/>
                <a:uLnTx/>
                <a:uFillTx/>
                <a:latin typeface="Meiryo" panose="020B0604030504040204" pitchFamily="34" charset="-128"/>
                <a:ea typeface="Meiryo" panose="020B0604030504040204" pitchFamily="34" charset="-128"/>
                <a:cs typeface="+mn-cs"/>
              </a:rPr>
              <a:t>SEC07-BP02</a:t>
            </a:r>
            <a:endParaRPr kumimoji="0" lang="ja-JP" altLang="en-US" sz="1800" b="0" i="0" u="none" strike="noStrike" kern="1200" cap="none" spc="0" normalizeH="0" baseline="0" noProof="0">
              <a:ln>
                <a:noFill/>
              </a:ln>
              <a:solidFill>
                <a:srgbClr val="FFFFFF">
                  <a:lumMod val="50000"/>
                </a:srgbClr>
              </a:solidFill>
              <a:effectLst/>
              <a:uLnTx/>
              <a:uFillTx/>
              <a:latin typeface="Meiryo" panose="020B0604030504040204" pitchFamily="34" charset="-128"/>
              <a:ea typeface="Meiryo" panose="020B0604030504040204" pitchFamily="34" charset="-128"/>
              <a:cs typeface="+mn-cs"/>
            </a:endParaRPr>
          </a:p>
        </p:txBody>
      </p:sp>
    </p:spTree>
    <p:extLst>
      <p:ext uri="{BB962C8B-B14F-4D97-AF65-F5344CB8AC3E}">
        <p14:creationId xmlns:p14="http://schemas.microsoft.com/office/powerpoint/2010/main" val="28536946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正方形/長方形 8">
            <a:extLst>
              <a:ext uri="{FF2B5EF4-FFF2-40B4-BE49-F238E27FC236}">
                <a16:creationId xmlns:a16="http://schemas.microsoft.com/office/drawing/2014/main" id="{77A392ED-26B5-7D4E-810D-F9CFDC940BF6}"/>
              </a:ext>
            </a:extLst>
          </p:cNvPr>
          <p:cNvSpPr/>
          <p:nvPr/>
        </p:nvSpPr>
        <p:spPr>
          <a:xfrm>
            <a:off x="282038" y="1878072"/>
            <a:ext cx="7115713" cy="474026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square" lIns="48000" tIns="48000" rIns="48000" bIns="48000" rtlCol="0" anchor="t" anchorCtr="0">
            <a:spAutoFit/>
          </a:bodyPr>
          <a:lstStyle/>
          <a:p>
            <a:pPr marL="119995" indent="-119995">
              <a:spcBef>
                <a:spcPts val="267"/>
              </a:spcBef>
              <a:buFont typeface="Arial" panose="020B0604020202020204" pitchFamily="34" charset="0"/>
              <a:buChar char="•"/>
            </a:pPr>
            <a:r>
              <a:rPr kumimoji="1" lang="en-US" altLang="ja-JP"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Landing Zone</a:t>
            </a:r>
            <a:r>
              <a:rPr kumimoji="1" lang="ja-JP" altLang="en-US"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はマルチアカウント環境をベストプラクティスに</a:t>
            </a:r>
            <a:br>
              <a:rPr kumimoji="1" lang="en-US" altLang="ja-JP"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br>
            <a:r>
              <a:rPr kumimoji="1" lang="ja-JP" altLang="en-US"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もとづき設計・実装するための</a:t>
            </a:r>
            <a:r>
              <a:rPr kumimoji="1" lang="ja-JP" altLang="en-US" sz="1667">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概念。一般的に以下</a:t>
            </a:r>
            <a:r>
              <a:rPr kumimoji="1" lang="ja-JP" altLang="en-US"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の機能を提供する</a:t>
            </a:r>
            <a:endParaRPr kumimoji="1" lang="en-US" altLang="ja-JP" sz="1667" b="1"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endParaRPr>
          </a:p>
          <a:p>
            <a:pPr marL="457182" indent="-457182">
              <a:spcBef>
                <a:spcPts val="267"/>
              </a:spcBef>
              <a:buFont typeface="+mj-lt"/>
              <a:buAutoNum type="arabicPeriod"/>
            </a:pPr>
            <a:r>
              <a:rPr kumimoji="1" lang="ja-JP" altLang="en-US" sz="1667" b="1">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アカウントの発行</a:t>
            </a:r>
            <a:br>
              <a:rPr kumimoji="1" lang="ja-JP" altLang="en-US" sz="1667">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br>
            <a:r>
              <a:rPr kumimoji="1" lang="ja-JP" altLang="en-US" sz="1667">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・必要な初期設定の済んだアカウントを作成</a:t>
            </a:r>
          </a:p>
          <a:p>
            <a:pPr marL="457182" indent="-457182">
              <a:spcBef>
                <a:spcPts val="267"/>
              </a:spcBef>
              <a:buFont typeface="+mj-lt"/>
              <a:buAutoNum type="arabicPeriod"/>
            </a:pPr>
            <a:r>
              <a:rPr kumimoji="1" lang="ja-JP" altLang="en-US" sz="1667" b="1">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管理用権限の発行</a:t>
            </a:r>
            <a:br>
              <a:rPr kumimoji="1" lang="ja-JP" altLang="en-US" sz="1667">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br>
            <a:r>
              <a:rPr kumimoji="1" lang="ja-JP" altLang="en-US" sz="1667">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・対象アカウントを管理するための権限を作成</a:t>
            </a:r>
          </a:p>
          <a:p>
            <a:pPr marL="457182" indent="-457182">
              <a:spcBef>
                <a:spcPts val="267"/>
              </a:spcBef>
              <a:buFont typeface="+mj-lt"/>
              <a:buAutoNum type="arabicPeriod"/>
            </a:pPr>
            <a:r>
              <a:rPr kumimoji="1" lang="ja-JP" altLang="en-US" sz="1667" b="1">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共有サービスへのアクセス</a:t>
            </a:r>
            <a:br>
              <a:rPr kumimoji="1" lang="en-US" altLang="ja-JP"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br>
            <a:r>
              <a:rPr kumimoji="1" lang="ja-JP" altLang="en-US" sz="1667">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a:t>
            </a:r>
            <a:r>
              <a:rPr kumimoji="1" lang="en-US"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AD</a:t>
            </a:r>
            <a:r>
              <a:rPr kumimoji="1" lang="ja-JP" altLang="en-US" sz="1667">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やファイルサーバー等の共有サービスや</a:t>
            </a:r>
            <a:br>
              <a:rPr kumimoji="1" lang="en-US" altLang="ja-JP"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br>
            <a:r>
              <a:rPr kumimoji="1" lang="ja-JP" altLang="en-US" sz="1667">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運用拠点への接続経路の確保</a:t>
            </a:r>
          </a:p>
          <a:p>
            <a:pPr marL="457182" indent="-457182">
              <a:spcBef>
                <a:spcPts val="267"/>
              </a:spcBef>
              <a:buFont typeface="+mj-lt"/>
              <a:buAutoNum type="arabicPeriod"/>
            </a:pPr>
            <a:r>
              <a:rPr kumimoji="1" lang="ja-JP" altLang="en-US" sz="1667" b="1">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ログの集約</a:t>
            </a:r>
            <a:br>
              <a:rPr kumimoji="1" lang="ja-JP" altLang="en-US" sz="1667">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br>
            <a:r>
              <a:rPr kumimoji="1" lang="ja-JP" altLang="en-US" sz="1667">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・監査用ログをセキュアに一元保存</a:t>
            </a:r>
          </a:p>
          <a:p>
            <a:pPr marL="457182" indent="-457182">
              <a:spcBef>
                <a:spcPts val="267"/>
              </a:spcBef>
              <a:buFont typeface="+mj-lt"/>
              <a:buAutoNum type="arabicPeriod"/>
            </a:pPr>
            <a:r>
              <a:rPr kumimoji="1" lang="ja-JP" altLang="en-US" sz="1667" b="1">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ガードレールの設置　</a:t>
            </a:r>
            <a:br>
              <a:rPr kumimoji="1" lang="ja-JP" altLang="en-US" sz="1667">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br>
            <a:r>
              <a:rPr kumimoji="1" lang="ja-JP" altLang="en-US" sz="1667">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・実施してはいけない操作の禁止</a:t>
            </a:r>
            <a:br>
              <a:rPr kumimoji="1" lang="en-US" altLang="ja-JP"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br>
            <a:r>
              <a:rPr kumimoji="1" lang="ja-JP" altLang="en-US" sz="1667">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 </a:t>
            </a:r>
            <a:r>
              <a:rPr kumimoji="1" lang="en-US" altLang="ja-JP"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(Control Tower</a:t>
            </a:r>
            <a:r>
              <a:rPr kumimoji="1" lang="ja-JP" altLang="en-US" sz="1667">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必須のコントロール</a:t>
            </a:r>
            <a:r>
              <a:rPr kumimoji="1" lang="en-US" altLang="ja-JP"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a:t>
            </a:r>
            <a:br>
              <a:rPr kumimoji="1" lang="en-US" altLang="ja-JP"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br>
            <a:r>
              <a:rPr kumimoji="1" lang="ja-JP" altLang="en-US" sz="1667">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・危険な設定の監視 </a:t>
            </a:r>
            <a:br>
              <a:rPr kumimoji="1" lang="en-US" altLang="ja-JP"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br>
            <a:r>
              <a:rPr kumimoji="1" lang="en-US" altLang="ja-JP"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(Control Tower</a:t>
            </a:r>
            <a:r>
              <a:rPr kumimoji="1" lang="ja-JP" altLang="en-US" sz="1667">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強く推奨されるコントロール、推奨のコントロール</a:t>
            </a:r>
            <a:r>
              <a:rPr kumimoji="1" lang="en-US" altLang="ja-JP"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a:t>
            </a:r>
          </a:p>
          <a:p>
            <a:pPr marL="119995" indent="-119995">
              <a:spcBef>
                <a:spcPts val="267"/>
              </a:spcBef>
              <a:buFont typeface="Arial" panose="020B0604020202020204" pitchFamily="34" charset="0"/>
              <a:buChar char="•"/>
            </a:pPr>
            <a:endParaRPr kumimoji="1" lang="en-US" altLang="ja-JP" sz="2000" b="1"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endParaRPr>
          </a:p>
        </p:txBody>
      </p:sp>
      <p:sp>
        <p:nvSpPr>
          <p:cNvPr id="14" name="Title 1">
            <a:extLst>
              <a:ext uri="{FF2B5EF4-FFF2-40B4-BE49-F238E27FC236}">
                <a16:creationId xmlns:a16="http://schemas.microsoft.com/office/drawing/2014/main" id="{FB52F2CB-5F48-9C4F-9981-990141B1A3B4}"/>
              </a:ext>
            </a:extLst>
          </p:cNvPr>
          <p:cNvSpPr txBox="1">
            <a:spLocks/>
          </p:cNvSpPr>
          <p:nvPr/>
        </p:nvSpPr>
        <p:spPr>
          <a:xfrm>
            <a:off x="282040" y="1173644"/>
            <a:ext cx="5813961" cy="623147"/>
          </a:xfrm>
          <a:prstGeom prst="rect">
            <a:avLst/>
          </a:prstGeom>
          <a:solidFill>
            <a:srgbClr val="163D51"/>
          </a:solidFill>
        </p:spPr>
        <p:txBody>
          <a:bodyPr wrap="square" lIns="48000" tIns="48000" rIns="48000" bIns="48000" anchor="ctr" anchorCtr="0">
            <a:noAutofit/>
          </a:bodyPr>
          <a:lstStyle>
            <a:lvl1pPr algn="l" defTabSz="457200" rtl="0" eaLnBrk="1" latinLnBrk="0" hangingPunct="1">
              <a:spcBef>
                <a:spcPct val="0"/>
              </a:spcBef>
              <a:buNone/>
              <a:defRPr sz="2800" b="0" i="0" kern="1200">
                <a:solidFill>
                  <a:srgbClr val="0E2735"/>
                </a:solidFill>
                <a:latin typeface="Meiryo" charset="-128"/>
                <a:ea typeface="Meiryo" charset="-128"/>
                <a:cs typeface="Meiryo" charset="-128"/>
              </a:defRPr>
            </a:lvl1pPr>
          </a:lstStyle>
          <a:p>
            <a:pPr algn="ctr"/>
            <a:r>
              <a:rPr lang="en-US" altLang="ja-JP" sz="2333" dirty="0">
                <a:gradFill>
                  <a:gsLst>
                    <a:gs pos="0">
                      <a:schemeClr val="bg1"/>
                    </a:gs>
                    <a:gs pos="100000">
                      <a:schemeClr val="bg1"/>
                    </a:gs>
                  </a:gsLst>
                  <a:lin ang="5400000" scaled="1"/>
                </a:gradFill>
                <a:latin typeface="Meiryo" panose="020B0604030504040204" pitchFamily="34" charset="-128"/>
                <a:ea typeface="Meiryo" panose="020B0604030504040204" pitchFamily="34" charset="-128"/>
              </a:rPr>
              <a:t>Landing Zone</a:t>
            </a:r>
            <a:r>
              <a:rPr lang="ja-JP" altLang="en-US" sz="2333" dirty="0">
                <a:gradFill>
                  <a:gsLst>
                    <a:gs pos="0">
                      <a:schemeClr val="bg1"/>
                    </a:gs>
                    <a:gs pos="100000">
                      <a:schemeClr val="bg1"/>
                    </a:gs>
                  </a:gsLst>
                  <a:lin ang="5400000" scaled="1"/>
                </a:gradFill>
                <a:latin typeface="Meiryo" panose="020B0604030504040204" pitchFamily="34" charset="-128"/>
                <a:ea typeface="Meiryo" panose="020B0604030504040204" pitchFamily="34" charset="-128"/>
              </a:rPr>
              <a:t>とは</a:t>
            </a:r>
          </a:p>
        </p:txBody>
      </p:sp>
      <p:sp>
        <p:nvSpPr>
          <p:cNvPr id="15" name="Title 1">
            <a:extLst>
              <a:ext uri="{FF2B5EF4-FFF2-40B4-BE49-F238E27FC236}">
                <a16:creationId xmlns:a16="http://schemas.microsoft.com/office/drawing/2014/main" id="{DB3569C2-DB84-A74F-AA24-95B3B1295876}"/>
              </a:ext>
            </a:extLst>
          </p:cNvPr>
          <p:cNvSpPr txBox="1">
            <a:spLocks/>
          </p:cNvSpPr>
          <p:nvPr/>
        </p:nvSpPr>
        <p:spPr>
          <a:xfrm>
            <a:off x="6985690" y="1179461"/>
            <a:ext cx="5317112" cy="623147"/>
          </a:xfrm>
          <a:prstGeom prst="rect">
            <a:avLst/>
          </a:prstGeom>
          <a:noFill/>
        </p:spPr>
        <p:txBody>
          <a:bodyPr wrap="square" lIns="48000" tIns="48000" rIns="48000" bIns="48000" anchor="ctr" anchorCtr="0">
            <a:noAutofit/>
          </a:bodyPr>
          <a:lstStyle>
            <a:lvl1pPr algn="l" defTabSz="457200" rtl="0" eaLnBrk="1" latinLnBrk="0" hangingPunct="1">
              <a:spcBef>
                <a:spcPct val="0"/>
              </a:spcBef>
              <a:buNone/>
              <a:defRPr sz="2800" b="0" i="0" kern="1200">
                <a:solidFill>
                  <a:srgbClr val="0E2735"/>
                </a:solidFill>
                <a:latin typeface="Meiryo" charset="-128"/>
                <a:ea typeface="Meiryo" charset="-128"/>
                <a:cs typeface="Meiryo" charset="-128"/>
              </a:defRPr>
            </a:lvl1pPr>
          </a:lstStyle>
          <a:p>
            <a:pPr algn="ctr"/>
            <a:r>
              <a:rPr lang="ja-JP" altLang="en-US" sz="2333"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実装イメージ</a:t>
            </a:r>
            <a:endParaRPr lang="en-US" altLang="ja-JP" sz="2333"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endParaRPr>
          </a:p>
        </p:txBody>
      </p:sp>
      <p:cxnSp>
        <p:nvCxnSpPr>
          <p:cNvPr id="19" name="直線コネクタ 18">
            <a:extLst>
              <a:ext uri="{FF2B5EF4-FFF2-40B4-BE49-F238E27FC236}">
                <a16:creationId xmlns:a16="http://schemas.microsoft.com/office/drawing/2014/main" id="{C0AAFA4F-F503-D843-9F8F-4BEBC64F477A}"/>
              </a:ext>
            </a:extLst>
          </p:cNvPr>
          <p:cNvCxnSpPr>
            <a:cxnSpLocks/>
          </p:cNvCxnSpPr>
          <p:nvPr/>
        </p:nvCxnSpPr>
        <p:spPr>
          <a:xfrm>
            <a:off x="7207250" y="1796791"/>
            <a:ext cx="4492302" cy="0"/>
          </a:xfrm>
          <a:prstGeom prst="line">
            <a:avLst/>
          </a:prstGeom>
          <a:ln>
            <a:solidFill>
              <a:srgbClr val="163D51"/>
            </a:solidFill>
          </a:ln>
          <a:effectLst/>
        </p:spPr>
        <p:style>
          <a:lnRef idx="2">
            <a:schemeClr val="accent1"/>
          </a:lnRef>
          <a:fillRef idx="0">
            <a:schemeClr val="accent1"/>
          </a:fillRef>
          <a:effectRef idx="1">
            <a:schemeClr val="accent1"/>
          </a:effectRef>
          <a:fontRef idx="minor">
            <a:schemeClr val="tx1"/>
          </a:fontRef>
        </p:style>
      </p:cxnSp>
      <p:pic>
        <p:nvPicPr>
          <p:cNvPr id="23" name="Picture 22">
            <a:extLst>
              <a:ext uri="{FF2B5EF4-FFF2-40B4-BE49-F238E27FC236}">
                <a16:creationId xmlns:a16="http://schemas.microsoft.com/office/drawing/2014/main" id="{1511A4B4-C93A-CE44-A097-B4494500FCBF}"/>
              </a:ext>
            </a:extLst>
          </p:cNvPr>
          <p:cNvPicPr>
            <a:picLocks noChangeAspect="1"/>
          </p:cNvPicPr>
          <p:nvPr/>
        </p:nvPicPr>
        <p:blipFill>
          <a:blip r:embed="rId3"/>
          <a:stretch>
            <a:fillRect/>
          </a:stretch>
        </p:blipFill>
        <p:spPr>
          <a:xfrm>
            <a:off x="7632000" y="1878070"/>
            <a:ext cx="3744000" cy="4239780"/>
          </a:xfrm>
          <a:prstGeom prst="rect">
            <a:avLst/>
          </a:prstGeom>
        </p:spPr>
      </p:pic>
      <p:sp>
        <p:nvSpPr>
          <p:cNvPr id="2" name="TextBox 1">
            <a:extLst>
              <a:ext uri="{FF2B5EF4-FFF2-40B4-BE49-F238E27FC236}">
                <a16:creationId xmlns:a16="http://schemas.microsoft.com/office/drawing/2014/main" id="{4B50AB9E-8A81-2C48-B8D4-65B5CE6C6B74}"/>
              </a:ext>
            </a:extLst>
          </p:cNvPr>
          <p:cNvSpPr txBox="1"/>
          <p:nvPr/>
        </p:nvSpPr>
        <p:spPr>
          <a:xfrm>
            <a:off x="3989262" y="6473279"/>
            <a:ext cx="5222905" cy="400110"/>
          </a:xfrm>
          <a:prstGeom prst="rect">
            <a:avLst/>
          </a:prstGeom>
          <a:noFill/>
        </p:spPr>
        <p:txBody>
          <a:bodyPr wrap="none" rtlCol="0">
            <a:spAutoFit/>
          </a:bodyPr>
          <a:lstStyle/>
          <a:p>
            <a:r>
              <a:rPr lang="en-US" sz="1000" dirty="0">
                <a:solidFill>
                  <a:srgbClr val="000000"/>
                </a:solidFill>
                <a:latin typeface="Meiryo" panose="020B0604030504040204" pitchFamily="34" charset="-128"/>
                <a:ea typeface="Meiryo" panose="020B0604030504040204" pitchFamily="34" charset="-128"/>
              </a:rPr>
              <a:t>【</a:t>
            </a:r>
            <a:r>
              <a:rPr lang="en-US" sz="1000" dirty="0" err="1">
                <a:solidFill>
                  <a:srgbClr val="000000"/>
                </a:solidFill>
                <a:latin typeface="Meiryo" panose="020B0604030504040204" pitchFamily="34" charset="-128"/>
                <a:ea typeface="Meiryo" panose="020B0604030504040204" pitchFamily="34" charset="-128"/>
              </a:rPr>
              <a:t>参考】AWS</a:t>
            </a:r>
            <a:r>
              <a:rPr lang="en-US" sz="1000" dirty="0">
                <a:solidFill>
                  <a:srgbClr val="000000"/>
                </a:solidFill>
                <a:latin typeface="Meiryo" panose="020B0604030504040204" pitchFamily="34" charset="-128"/>
                <a:ea typeface="Meiryo" panose="020B0604030504040204" pitchFamily="34" charset="-128"/>
              </a:rPr>
              <a:t> </a:t>
            </a:r>
            <a:r>
              <a:rPr lang="ja-JP" altLang="en-US" sz="1000">
                <a:solidFill>
                  <a:srgbClr val="000000"/>
                </a:solidFill>
                <a:latin typeface="Meiryo" panose="020B0604030504040204" pitchFamily="34" charset="-128"/>
                <a:ea typeface="Meiryo" panose="020B0604030504040204" pitchFamily="34" charset="-128"/>
              </a:rPr>
              <a:t>マルチアカウント管理を実現するベストプラクティスとは </a:t>
            </a:r>
            <a:r>
              <a:rPr lang="en-US" altLang="ja-JP" sz="1000" dirty="0">
                <a:solidFill>
                  <a:srgbClr val="000000"/>
                </a:solidFill>
                <a:latin typeface="Meiryo" panose="020B0604030504040204" pitchFamily="34" charset="-128"/>
                <a:ea typeface="Meiryo" panose="020B0604030504040204" pitchFamily="34" charset="-128"/>
              </a:rPr>
              <a:t>?</a:t>
            </a:r>
            <a:br>
              <a:rPr lang="en-US" altLang="ja-JP" sz="1000" dirty="0">
                <a:solidFill>
                  <a:srgbClr val="000000"/>
                </a:solidFill>
                <a:latin typeface="Meiryo" panose="020B0604030504040204" pitchFamily="34" charset="-128"/>
                <a:ea typeface="Meiryo" panose="020B0604030504040204" pitchFamily="34" charset="-128"/>
              </a:rPr>
            </a:br>
            <a:r>
              <a:rPr lang="en-US" altLang="ja-JP" sz="1000" dirty="0">
                <a:solidFill>
                  <a:srgbClr val="000000"/>
                </a:solidFill>
                <a:latin typeface="Meiryo" panose="020B0604030504040204" pitchFamily="34" charset="-128"/>
                <a:ea typeface="Meiryo" panose="020B0604030504040204" pitchFamily="34" charset="-128"/>
                <a:hlinkClick r:id="rId4"/>
              </a:rPr>
              <a:t>https://aws.amazon.com/jp/builders-flash/202007/multi-accounts-best-practice</a:t>
            </a:r>
            <a:endParaRPr lang="en-US" altLang="ja-JP" sz="1000" dirty="0">
              <a:solidFill>
                <a:srgbClr val="000000"/>
              </a:solidFill>
              <a:latin typeface="Meiryo" panose="020B0604030504040204" pitchFamily="34" charset="-128"/>
              <a:ea typeface="Meiryo" panose="020B0604030504040204" pitchFamily="34" charset="-128"/>
            </a:endParaRPr>
          </a:p>
        </p:txBody>
      </p:sp>
      <p:sp>
        <p:nvSpPr>
          <p:cNvPr id="3" name="タイトル 2">
            <a:extLst>
              <a:ext uri="{FF2B5EF4-FFF2-40B4-BE49-F238E27FC236}">
                <a16:creationId xmlns:a16="http://schemas.microsoft.com/office/drawing/2014/main" id="{343604E9-38DB-2A42-8586-4E8B1C219133}"/>
              </a:ext>
            </a:extLst>
          </p:cNvPr>
          <p:cNvSpPr>
            <a:spLocks noGrp="1"/>
          </p:cNvSpPr>
          <p:nvPr>
            <p:ph type="title"/>
          </p:nvPr>
        </p:nvSpPr>
        <p:spPr/>
        <p:txBody>
          <a:bodyPr/>
          <a:lstStyle/>
          <a:p>
            <a:r>
              <a:rPr lang="ja-JP" altLang="en-US" sz="2800" b="0"/>
              <a:t>参考</a:t>
            </a:r>
            <a:r>
              <a:rPr lang="en-US" altLang="ja-JP" sz="2800" b="0" dirty="0"/>
              <a:t>: Landing Zone</a:t>
            </a:r>
            <a:r>
              <a:rPr lang="ja-JP" altLang="en-US" sz="2800" b="0"/>
              <a:t>とは</a:t>
            </a:r>
          </a:p>
        </p:txBody>
      </p:sp>
      <p:sp>
        <p:nvSpPr>
          <p:cNvPr id="4" name="テキスト ボックス 3">
            <a:extLst>
              <a:ext uri="{FF2B5EF4-FFF2-40B4-BE49-F238E27FC236}">
                <a16:creationId xmlns:a16="http://schemas.microsoft.com/office/drawing/2014/main" id="{A5F9A249-9D07-6055-A9CD-F42E75339E9C}"/>
              </a:ext>
            </a:extLst>
          </p:cNvPr>
          <p:cNvSpPr txBox="1"/>
          <p:nvPr/>
        </p:nvSpPr>
        <p:spPr>
          <a:xfrm>
            <a:off x="10607211" y="0"/>
            <a:ext cx="1584789" cy="369332"/>
          </a:xfrm>
          <a:prstGeom prst="rect">
            <a:avLst/>
          </a:prstGeom>
          <a:noFill/>
        </p:spPr>
        <p:txBody>
          <a:bodyPr wrap="square" anchor="ctr">
            <a:spAutoFit/>
          </a:bodyPr>
          <a:lstStyle/>
          <a:p>
            <a:pPr algn="ctr"/>
            <a:r>
              <a:rPr lang="en-US" altLang="ja-JP" sz="1800" b="0" i="0" dirty="0">
                <a:solidFill>
                  <a:schemeClr val="bg1">
                    <a:lumMod val="50000"/>
                  </a:schemeClr>
                </a:solidFill>
                <a:effectLst/>
                <a:latin typeface="Meiryo" panose="020B0604030504040204" pitchFamily="34" charset="-128"/>
                <a:ea typeface="Meiryo" panose="020B0604030504040204" pitchFamily="34" charset="-128"/>
              </a:rPr>
              <a:t>SEC01-BP01</a:t>
            </a:r>
            <a:endParaRPr lang="ja-JP" altLang="en-US">
              <a:solidFill>
                <a:schemeClr val="bg1">
                  <a:lumMod val="50000"/>
                </a:schemeClr>
              </a:solidFill>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176197562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prstGeom prst="rect">
            <a:avLst/>
          </a:prstGeom>
        </p:spPr>
        <p:txBody>
          <a:bodyPr vert="horz" lIns="24000" tIns="24000" rIns="24000" bIns="24000" rtlCol="0" anchor="ctr" anchorCtr="0">
            <a:noAutofit/>
          </a:bodyPr>
          <a:lstStyle/>
          <a:p>
            <a:pPr lvl="0"/>
            <a:r>
              <a:rPr lang="ja-JP" altLang="en-US" sz="2800" b="0">
                <a:gradFill>
                  <a:gsLst>
                    <a:gs pos="0">
                      <a:schemeClr val="tx1">
                        <a:lumMod val="75000"/>
                      </a:schemeClr>
                    </a:gs>
                    <a:gs pos="100000">
                      <a:schemeClr val="tx1">
                        <a:lumMod val="75000"/>
                      </a:schemeClr>
                    </a:gs>
                  </a:gsLst>
                  <a:lin ang="16200000" scaled="0"/>
                </a:gradFill>
              </a:rPr>
              <a:t>参考：アクセスログ</a:t>
            </a:r>
            <a:r>
              <a:rPr lang="ja-JP" altLang="en-US" sz="2800" b="0" dirty="0">
                <a:gradFill>
                  <a:gsLst>
                    <a:gs pos="0">
                      <a:schemeClr val="tx1">
                        <a:lumMod val="75000"/>
                      </a:schemeClr>
                    </a:gs>
                    <a:gs pos="100000">
                      <a:schemeClr val="tx1">
                        <a:lumMod val="75000"/>
                      </a:schemeClr>
                    </a:gs>
                  </a:gsLst>
                  <a:lin ang="16200000" scaled="0"/>
                </a:gradFill>
              </a:rPr>
              <a:t>と</a:t>
            </a:r>
            <a:r>
              <a:rPr lang="en-US" altLang="ja-JP" sz="2800" b="0" dirty="0" err="1">
                <a:gradFill>
                  <a:gsLst>
                    <a:gs pos="0">
                      <a:schemeClr val="tx1">
                        <a:lumMod val="75000"/>
                      </a:schemeClr>
                    </a:gs>
                    <a:gs pos="100000">
                      <a:schemeClr val="tx1">
                        <a:lumMod val="75000"/>
                      </a:schemeClr>
                    </a:gs>
                  </a:gsLst>
                  <a:lin ang="16200000" scaled="0"/>
                </a:gradFill>
              </a:rPr>
              <a:t>CloudTrail</a:t>
            </a:r>
            <a:r>
              <a:rPr lang="ja-JP" altLang="en-US" sz="2800" b="0" dirty="0">
                <a:gradFill>
                  <a:gsLst>
                    <a:gs pos="0">
                      <a:schemeClr val="tx1">
                        <a:lumMod val="75000"/>
                      </a:schemeClr>
                    </a:gs>
                    <a:gs pos="100000">
                      <a:schemeClr val="tx1">
                        <a:lumMod val="75000"/>
                      </a:schemeClr>
                    </a:gs>
                  </a:gsLst>
                  <a:lin ang="16200000" scaled="0"/>
                </a:gradFill>
              </a:rPr>
              <a:t>による証跡管理 </a:t>
            </a:r>
            <a:r>
              <a:rPr lang="en-US" altLang="ja-JP" sz="2333" b="0" dirty="0">
                <a:gradFill>
                  <a:gsLst>
                    <a:gs pos="0">
                      <a:schemeClr val="tx1">
                        <a:lumMod val="75000"/>
                      </a:schemeClr>
                    </a:gs>
                    <a:gs pos="100000">
                      <a:schemeClr val="tx1">
                        <a:lumMod val="75000"/>
                      </a:schemeClr>
                    </a:gs>
                  </a:gsLst>
                  <a:lin ang="16200000" scaled="0"/>
                </a:gradFill>
              </a:rPr>
              <a:t>2 of 2</a:t>
            </a:r>
          </a:p>
        </p:txBody>
      </p:sp>
      <p:sp>
        <p:nvSpPr>
          <p:cNvPr id="65" name="正方形/長方形 64">
            <a:extLst>
              <a:ext uri="{FF2B5EF4-FFF2-40B4-BE49-F238E27FC236}">
                <a16:creationId xmlns:a16="http://schemas.microsoft.com/office/drawing/2014/main" id="{6ABF2175-1016-4D77-9EE6-8986CF15116C}"/>
              </a:ext>
            </a:extLst>
          </p:cNvPr>
          <p:cNvSpPr/>
          <p:nvPr/>
        </p:nvSpPr>
        <p:spPr>
          <a:xfrm>
            <a:off x="442699" y="1173646"/>
            <a:ext cx="5062729" cy="639864"/>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2333" b="0" i="0" u="none" strike="noStrike" kern="1200" cap="none" spc="0" normalizeH="0" baseline="0" noProof="0">
                <a:ln>
                  <a:noFill/>
                </a:ln>
                <a:gradFill>
                  <a:gsLst>
                    <a:gs pos="0">
                      <a:srgbClr val="FFFFFF"/>
                    </a:gs>
                    <a:gs pos="100000">
                      <a:srgbClr val="FFFFFF"/>
                    </a:gs>
                  </a:gsLst>
                  <a:lin ang="5400000" scaled="1"/>
                </a:gradFill>
                <a:effectLst/>
                <a:uLnTx/>
                <a:uFillTx/>
                <a:latin typeface="Meiryo" panose="020B0604030504040204" pitchFamily="34" charset="-128"/>
                <a:ea typeface="Meiryo" panose="020B0604030504040204" pitchFamily="34" charset="-128"/>
                <a:cs typeface="+mn-cs"/>
              </a:rPr>
              <a:t>CloudTrail</a:t>
            </a:r>
            <a:r>
              <a:rPr kumimoji="1" lang="ja-JP" altLang="en-US" sz="2333" b="0" i="0" u="none" strike="noStrike" kern="1200" cap="none" spc="0" normalizeH="0" baseline="0" noProof="0">
                <a:ln>
                  <a:noFill/>
                </a:ln>
                <a:gradFill>
                  <a:gsLst>
                    <a:gs pos="0">
                      <a:srgbClr val="FFFFFF"/>
                    </a:gs>
                    <a:gs pos="100000">
                      <a:srgbClr val="FFFFFF"/>
                    </a:gs>
                  </a:gsLst>
                  <a:lin ang="5400000" scaled="1"/>
                </a:gradFill>
                <a:effectLst/>
                <a:uLnTx/>
                <a:uFillTx/>
                <a:latin typeface="Meiryo" panose="020B0604030504040204" pitchFamily="34" charset="-128"/>
                <a:ea typeface="Meiryo" panose="020B0604030504040204" pitchFamily="34" charset="-128"/>
                <a:cs typeface="+mn-cs"/>
              </a:rPr>
              <a:t>による管理</a:t>
            </a:r>
          </a:p>
        </p:txBody>
      </p:sp>
      <p:sp>
        <p:nvSpPr>
          <p:cNvPr id="66" name="正方形/長方形 65">
            <a:extLst>
              <a:ext uri="{FF2B5EF4-FFF2-40B4-BE49-F238E27FC236}">
                <a16:creationId xmlns:a16="http://schemas.microsoft.com/office/drawing/2014/main" id="{29F09D6F-EA89-4E0F-85D0-156791107FE3}"/>
              </a:ext>
            </a:extLst>
          </p:cNvPr>
          <p:cNvSpPr/>
          <p:nvPr/>
        </p:nvSpPr>
        <p:spPr>
          <a:xfrm>
            <a:off x="6096002" y="1173646"/>
            <a:ext cx="5902960" cy="63986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2333" b="0" i="0" u="none" strike="noStrike" kern="1200" cap="none" spc="0" normalizeH="0" baseline="0" noProof="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CloudTrail</a:t>
            </a:r>
            <a:r>
              <a:rPr kumimoji="1" lang="ja-JP" altLang="en-US" sz="2333" b="0" i="0" u="none" strike="noStrike" kern="1200" cap="none" spc="0" normalizeH="0" baseline="0" noProof="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の設定</a:t>
            </a:r>
          </a:p>
        </p:txBody>
      </p:sp>
      <p:cxnSp>
        <p:nvCxnSpPr>
          <p:cNvPr id="67" name="直線コネクタ 66">
            <a:extLst>
              <a:ext uri="{FF2B5EF4-FFF2-40B4-BE49-F238E27FC236}">
                <a16:creationId xmlns:a16="http://schemas.microsoft.com/office/drawing/2014/main" id="{BB082597-D76F-4BA6-95B1-F23BC6A355DD}"/>
              </a:ext>
            </a:extLst>
          </p:cNvPr>
          <p:cNvCxnSpPr>
            <a:cxnSpLocks/>
          </p:cNvCxnSpPr>
          <p:nvPr/>
        </p:nvCxnSpPr>
        <p:spPr>
          <a:xfrm>
            <a:off x="6095823" y="1813509"/>
            <a:ext cx="5905449" cy="0"/>
          </a:xfrm>
          <a:prstGeom prst="line">
            <a:avLst/>
          </a:prstGeom>
          <a:ln>
            <a:solidFill>
              <a:srgbClr val="2A2E32"/>
            </a:solidFill>
          </a:ln>
          <a:effectLst/>
        </p:spPr>
        <p:style>
          <a:lnRef idx="2">
            <a:schemeClr val="accent1"/>
          </a:lnRef>
          <a:fillRef idx="0">
            <a:schemeClr val="accent1"/>
          </a:fillRef>
          <a:effectRef idx="1">
            <a:schemeClr val="accent1"/>
          </a:effectRef>
          <a:fontRef idx="minor">
            <a:schemeClr val="tx1"/>
          </a:fontRef>
        </p:style>
      </p:cxnSp>
      <p:sp>
        <p:nvSpPr>
          <p:cNvPr id="106" name="正方形/長方形 105">
            <a:extLst>
              <a:ext uri="{FF2B5EF4-FFF2-40B4-BE49-F238E27FC236}">
                <a16:creationId xmlns:a16="http://schemas.microsoft.com/office/drawing/2014/main" id="{B1B9CBAB-639B-4884-9FE2-058FA6885EF7}"/>
              </a:ext>
            </a:extLst>
          </p:cNvPr>
          <p:cNvSpPr/>
          <p:nvPr/>
        </p:nvSpPr>
        <p:spPr>
          <a:xfrm>
            <a:off x="442699" y="1892758"/>
            <a:ext cx="5062728" cy="3226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square" lIns="48000" tIns="48000" rIns="48000" bIns="48000" rtlCol="0" anchor="t" anchorCtr="0">
            <a:spAutoFit/>
          </a:bodyPr>
          <a:lstStyle/>
          <a:p>
            <a:pPr marL="119995" marR="0" lvl="0" indent="-119995" algn="l" defTabSz="914400" rtl="0" eaLnBrk="1" fontAlgn="auto" latinLnBrk="0" hangingPunct="1">
              <a:lnSpc>
                <a:spcPct val="100000"/>
              </a:lnSpc>
              <a:spcBef>
                <a:spcPts val="267"/>
              </a:spcBef>
              <a:spcAft>
                <a:spcPts val="0"/>
              </a:spcAft>
              <a:buClrTx/>
              <a:buSzTx/>
              <a:buFont typeface="Arial" panose="020B0604020202020204" pitchFamily="34" charset="0"/>
              <a:buChar char="•"/>
              <a:tabLst/>
              <a:defRPr/>
            </a:pPr>
            <a:r>
              <a:rPr kumimoji="1" lang="ja-JP" altLang="en-US" sz="2000" b="1" i="0" u="none" strike="noStrike" kern="1200" cap="none" spc="0" normalizeH="0" baseline="0" noProof="0" dirty="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メイリオ" panose="020B0604030504040204" pitchFamily="50" charset="-128"/>
              </a:rPr>
              <a:t>オブジェクトの操作履歴を保存</a:t>
            </a:r>
            <a:endParaRPr kumimoji="0" lang="en-US" altLang="ja-JP" sz="2000" b="1" i="0" u="none" strike="noStrike" kern="1200" cap="none" spc="0" normalizeH="0" baseline="0" noProof="0" dirty="0">
              <a:ln>
                <a:noFill/>
              </a:ln>
              <a:gradFill>
                <a:gsLst>
                  <a:gs pos="0">
                    <a:srgbClr val="232F3E">
                      <a:lumMod val="75000"/>
                    </a:srgbClr>
                  </a:gs>
                  <a:gs pos="100000">
                    <a:srgbClr val="232F3E">
                      <a:lumMod val="75000"/>
                    </a:srgbClr>
                  </a:gs>
                </a:gsLst>
                <a:lin ang="8100000" scaled="1"/>
              </a:gradFill>
              <a:effectLst/>
              <a:uLnTx/>
              <a:uFillTx/>
              <a:latin typeface="Meiryo" panose="020B0604030504040204" pitchFamily="34" charset="-128"/>
              <a:ea typeface="Meiryo" panose="020B0604030504040204" pitchFamily="34" charset="-128"/>
              <a:cs typeface="+mn-cs"/>
            </a:endParaRPr>
          </a:p>
          <a:p>
            <a:pPr marL="479981" marR="0" lvl="0" indent="-311988" algn="l" defTabSz="914400" rtl="0" eaLnBrk="1" fontAlgn="auto" latinLnBrk="0" hangingPunct="1">
              <a:lnSpc>
                <a:spcPct val="100000"/>
              </a:lnSpc>
              <a:spcBef>
                <a:spcPts val="133"/>
              </a:spcBef>
              <a:spcAft>
                <a:spcPts val="0"/>
              </a:spcAft>
              <a:buClrTx/>
              <a:buSzTx/>
              <a:buFont typeface="Wingdings" panose="05000000000000000000" pitchFamily="2" charset="2"/>
              <a:buChar char="Ø"/>
              <a:tabLst/>
              <a:defRPr/>
            </a:pPr>
            <a:r>
              <a:rPr kumimoji="1" lang="ja-JP" altLang="en-US" sz="1667" b="0" i="0" u="none" strike="noStrike" kern="1200" cap="none" spc="0" normalizeH="0" baseline="0" noProof="0" dirty="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メイリオ" panose="020B0604030504040204" pitchFamily="50" charset="-128"/>
              </a:rPr>
              <a:t>「データイベント」の有効化により記録可能</a:t>
            </a:r>
            <a:endParaRPr kumimoji="1" lang="en-US" altLang="ja-JP" sz="1667" b="0" i="0" u="none" strike="noStrike" kern="1200" cap="none" spc="0" normalizeH="0" baseline="0" noProof="0" dirty="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メイリオ" panose="020B0604030504040204" pitchFamily="50" charset="-128"/>
            </a:endParaRPr>
          </a:p>
          <a:p>
            <a:pPr marL="479981" marR="0" lvl="0" indent="-311988" algn="l" defTabSz="914400" rtl="0" eaLnBrk="1" fontAlgn="auto" latinLnBrk="0" hangingPunct="1">
              <a:lnSpc>
                <a:spcPct val="100000"/>
              </a:lnSpc>
              <a:spcBef>
                <a:spcPts val="133"/>
              </a:spcBef>
              <a:spcAft>
                <a:spcPts val="0"/>
              </a:spcAft>
              <a:buClrTx/>
              <a:buSzTx/>
              <a:buFont typeface="Wingdings" panose="05000000000000000000" pitchFamily="2" charset="2"/>
              <a:buChar char="Ø"/>
              <a:tabLst/>
              <a:defRPr/>
            </a:pPr>
            <a:r>
              <a:rPr kumimoji="1" lang="ja-JP" altLang="en-US" sz="1667" b="0" i="0" u="none" strike="noStrike" kern="1200" cap="none" spc="0" normalizeH="0" baseline="0" noProof="0" dirty="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メイリオ" panose="020B0604030504040204" pitchFamily="50" charset="-128"/>
              </a:rPr>
              <a:t>ユーザー、サービス、</a:t>
            </a:r>
            <a:r>
              <a:rPr kumimoji="1" lang="en-US" altLang="ja-JP" sz="1667" b="0" i="0" u="none" strike="noStrike" kern="1200" cap="none" spc="0" normalizeH="0" baseline="0" noProof="0" dirty="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メイリオ" panose="020B0604030504040204" pitchFamily="50" charset="-128"/>
              </a:rPr>
              <a:t>API</a:t>
            </a:r>
            <a:r>
              <a:rPr kumimoji="1" lang="ja-JP" altLang="en-US" sz="1667" b="0" i="0" u="none" strike="noStrike" kern="1200" cap="none" spc="0" normalizeH="0" baseline="0" noProof="0" dirty="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メイリオ" panose="020B0604030504040204" pitchFamily="50" charset="-128"/>
              </a:rPr>
              <a:t>の記録が可能</a:t>
            </a:r>
            <a:endParaRPr kumimoji="1" lang="en-US" altLang="ja-JP" sz="1667" b="0" i="0" u="none" strike="noStrike" kern="1200" cap="none" spc="0" normalizeH="0" baseline="0" noProof="0" dirty="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メイリオ" panose="020B0604030504040204" pitchFamily="50" charset="-128"/>
            </a:endParaRPr>
          </a:p>
          <a:p>
            <a:pPr marL="479981" marR="0" lvl="0" indent="-311988" algn="l" defTabSz="914400" rtl="0" eaLnBrk="1" fontAlgn="auto" latinLnBrk="0" hangingPunct="1">
              <a:lnSpc>
                <a:spcPct val="100000"/>
              </a:lnSpc>
              <a:spcBef>
                <a:spcPts val="133"/>
              </a:spcBef>
              <a:spcAft>
                <a:spcPts val="0"/>
              </a:spcAft>
              <a:buClrTx/>
              <a:buSzTx/>
              <a:buFont typeface="Wingdings" panose="05000000000000000000" pitchFamily="2" charset="2"/>
              <a:buChar char="Ø"/>
              <a:tabLst/>
              <a:defRPr/>
            </a:pPr>
            <a:r>
              <a:rPr kumimoji="1" lang="ja-JP" altLang="en-US" sz="1667" b="0" i="0" u="none" strike="noStrike" kern="1200" cap="none" spc="0" normalizeH="0" baseline="0" noProof="0" dirty="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メイリオ" panose="020B0604030504040204" pitchFamily="50" charset="-128"/>
              </a:rPr>
              <a:t>操作内容についてもオブジェクト単位で記録</a:t>
            </a:r>
            <a:endParaRPr kumimoji="1" lang="en-US" altLang="ja-JP" sz="1667" b="0" i="0" u="none" strike="noStrike" kern="1200" cap="none" spc="0" normalizeH="0" baseline="0" noProof="0" dirty="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メイリオ" panose="020B0604030504040204" pitchFamily="50" charset="-128"/>
            </a:endParaRPr>
          </a:p>
          <a:p>
            <a:pPr marL="479981" marR="0" lvl="0" indent="-311988" algn="l" defTabSz="914400" rtl="0" eaLnBrk="1" fontAlgn="auto" latinLnBrk="0" hangingPunct="1">
              <a:lnSpc>
                <a:spcPct val="100000"/>
              </a:lnSpc>
              <a:spcBef>
                <a:spcPts val="133"/>
              </a:spcBef>
              <a:spcAft>
                <a:spcPts val="0"/>
              </a:spcAft>
              <a:buClrTx/>
              <a:buSzTx/>
              <a:buFont typeface="Wingdings" panose="05000000000000000000" pitchFamily="2" charset="2"/>
              <a:buChar char="Ø"/>
              <a:tabLst/>
              <a:defRPr/>
            </a:pPr>
            <a:r>
              <a:rPr kumimoji="1" lang="en-US" altLang="ja-JP" sz="1667" b="0" i="0" u="none" strike="noStrike" kern="1200" cap="none" spc="0" normalizeH="0" baseline="0" noProof="0" dirty="0" err="1">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メイリオ" panose="020B0604030504040204" pitchFamily="50" charset="-128"/>
              </a:rPr>
              <a:t>CloudTrail</a:t>
            </a:r>
            <a:r>
              <a:rPr kumimoji="1" lang="ja-JP" altLang="en-US" sz="1667" b="0" i="0" u="none" strike="noStrike" kern="1200" cap="none" spc="0" normalizeH="0" baseline="0" noProof="0" dirty="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メイリオ" panose="020B0604030504040204" pitchFamily="50" charset="-128"/>
              </a:rPr>
              <a:t>からバケット単位で指定可能</a:t>
            </a:r>
            <a:br>
              <a:rPr kumimoji="1" lang="en-US" altLang="ja-JP" sz="1667" b="0" i="0" u="none" strike="noStrike" kern="1200" cap="none" spc="0" normalizeH="0" baseline="0" noProof="0" dirty="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メイリオ" panose="020B0604030504040204" pitchFamily="50" charset="-128"/>
              </a:rPr>
            </a:br>
            <a:r>
              <a:rPr kumimoji="1" lang="en-US" altLang="ja-JP" sz="1667" b="0" i="0" u="none" strike="noStrike" kern="1200" cap="none" spc="0" normalizeH="0" baseline="0" noProof="0" dirty="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メイリオ" panose="020B0604030504040204" pitchFamily="50" charset="-128"/>
              </a:rPr>
              <a:t>(</a:t>
            </a:r>
            <a:r>
              <a:rPr kumimoji="1" lang="ja-JP" altLang="en-US" sz="1667" b="0" i="0" u="none" strike="noStrike" kern="1200" cap="none" spc="0" normalizeH="0" baseline="0" noProof="0" dirty="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メイリオ" panose="020B0604030504040204" pitchFamily="50" charset="-128"/>
              </a:rPr>
              <a:t>一括の全指定も可能</a:t>
            </a:r>
            <a:r>
              <a:rPr kumimoji="1" lang="en-US" altLang="ja-JP" sz="1667" b="0" i="0" u="none" strike="noStrike" kern="1200" cap="none" spc="0" normalizeH="0" baseline="0" noProof="0" dirty="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メイリオ" panose="020B0604030504040204" pitchFamily="50" charset="-128"/>
              </a:rPr>
              <a:t>)</a:t>
            </a:r>
            <a:endParaRPr kumimoji="1" lang="en-US" altLang="ja-JP" sz="1667" b="1" i="0" u="none" strike="noStrike" kern="1200" cap="none" spc="0" normalizeH="0" baseline="0" noProof="0" dirty="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メイリオ" panose="020B0604030504040204" pitchFamily="50" charset="-128"/>
            </a:endParaRPr>
          </a:p>
          <a:p>
            <a:pPr marL="119995" marR="0" lvl="0" indent="-119995" algn="l" defTabSz="914400" rtl="0" eaLnBrk="1" fontAlgn="auto" latinLnBrk="0" hangingPunct="1">
              <a:lnSpc>
                <a:spcPct val="100000"/>
              </a:lnSpc>
              <a:spcBef>
                <a:spcPts val="133"/>
              </a:spcBef>
              <a:spcAft>
                <a:spcPts val="0"/>
              </a:spcAft>
              <a:buClrTx/>
              <a:buSzTx/>
              <a:buFont typeface="Arial" panose="020B0604020202020204" pitchFamily="34" charset="0"/>
              <a:buChar char="•"/>
              <a:tabLst/>
              <a:defRPr/>
            </a:pPr>
            <a:r>
              <a:rPr kumimoji="1" lang="en-US" altLang="ja-JP" sz="2000" b="1" i="0" u="none" strike="noStrike" kern="1200" cap="none" spc="0" normalizeH="0" baseline="0" noProof="0" dirty="0" err="1">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メイリオ" panose="020B0604030504040204" pitchFamily="50" charset="-128"/>
              </a:rPr>
              <a:t>CloudTrail</a:t>
            </a:r>
            <a:r>
              <a:rPr kumimoji="1" lang="ja-JP" altLang="en-US" sz="2000" b="1" i="0" u="none" strike="noStrike" kern="1200" cap="none" spc="0" normalizeH="0" baseline="0" noProof="0" dirty="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メイリオ" panose="020B0604030504040204" pitchFamily="50" charset="-128"/>
              </a:rPr>
              <a:t>内で記録</a:t>
            </a:r>
            <a:endParaRPr kumimoji="1" lang="en-US" altLang="ja-JP" sz="2000" b="1" i="0" u="none" strike="noStrike" kern="1200" cap="none" spc="0" normalizeH="0" baseline="0" noProof="0" dirty="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メイリオ" panose="020B0604030504040204" pitchFamily="50" charset="-128"/>
            </a:endParaRPr>
          </a:p>
          <a:p>
            <a:pPr marL="479981" marR="0" lvl="0" indent="-311988" algn="l" defTabSz="914400" rtl="0" eaLnBrk="1" fontAlgn="auto" latinLnBrk="0" hangingPunct="1">
              <a:lnSpc>
                <a:spcPct val="100000"/>
              </a:lnSpc>
              <a:spcBef>
                <a:spcPts val="133"/>
              </a:spcBef>
              <a:spcAft>
                <a:spcPts val="0"/>
              </a:spcAft>
              <a:buClrTx/>
              <a:buSzTx/>
              <a:buFont typeface="Wingdings" panose="05000000000000000000" pitchFamily="2" charset="2"/>
              <a:buChar char="Ø"/>
              <a:tabLst/>
              <a:defRPr/>
            </a:pPr>
            <a:r>
              <a:rPr kumimoji="1" lang="en-US" altLang="ja-JP" sz="1667" b="0" i="0" u="none" strike="noStrike" kern="1200" cap="none" spc="0" normalizeH="0" baseline="0" noProof="0" dirty="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メイリオ" panose="020B0604030504040204" pitchFamily="50" charset="-128"/>
              </a:rPr>
              <a:t>S3</a:t>
            </a:r>
            <a:r>
              <a:rPr kumimoji="1" lang="ja-JP" altLang="en-US" sz="1667" b="0" i="0" u="none" strike="noStrike" kern="1200" cap="none" spc="0" normalizeH="0" baseline="0" noProof="0" dirty="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メイリオ" panose="020B0604030504040204" pitchFamily="50" charset="-128"/>
              </a:rPr>
              <a:t>バケットに保存される</a:t>
            </a:r>
            <a:endParaRPr kumimoji="1" lang="en-US" altLang="ja-JP" sz="1667" b="0" i="0" u="none" strike="noStrike" kern="1200" cap="none" spc="0" normalizeH="0" baseline="0" noProof="0" dirty="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メイリオ" panose="020B0604030504040204" pitchFamily="50" charset="-128"/>
            </a:endParaRPr>
          </a:p>
          <a:p>
            <a:pPr marL="119995" marR="0" lvl="0" indent="-119995" algn="l" defTabSz="914400" rtl="0" eaLnBrk="1" fontAlgn="auto" latinLnBrk="0" hangingPunct="1">
              <a:lnSpc>
                <a:spcPct val="100000"/>
              </a:lnSpc>
              <a:spcBef>
                <a:spcPts val="133"/>
              </a:spcBef>
              <a:spcAft>
                <a:spcPts val="0"/>
              </a:spcAft>
              <a:buClrTx/>
              <a:buSzTx/>
              <a:buFont typeface="Arial" panose="020B0604020202020204" pitchFamily="34" charset="0"/>
              <a:buChar char="•"/>
              <a:tabLst/>
              <a:defRPr/>
            </a:pPr>
            <a:r>
              <a:rPr kumimoji="1" lang="ja-JP" altLang="en-US" sz="2000" b="1" i="0" u="none" strike="noStrike" kern="1200" cap="none" spc="0" normalizeH="0" baseline="0" noProof="0" dirty="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メイリオ" panose="020B0604030504040204" pitchFamily="50" charset="-128"/>
              </a:rPr>
              <a:t>「データイベント」 </a:t>
            </a:r>
            <a:r>
              <a:rPr kumimoji="1" lang="en-US" altLang="ja-JP" sz="2000" b="1" i="0" u="none" strike="noStrike" kern="1200" cap="none" spc="0" normalizeH="0" baseline="0" noProof="0" dirty="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メイリオ" panose="020B0604030504040204" pitchFamily="50" charset="-128"/>
              </a:rPr>
              <a:t>(</a:t>
            </a:r>
            <a:r>
              <a:rPr kumimoji="1" lang="ja-JP" altLang="en-US" sz="2000" b="1" i="0" u="none" strike="noStrike" kern="1200" cap="none" spc="0" normalizeH="0" baseline="0" noProof="0" dirty="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メイリオ" panose="020B0604030504040204" pitchFamily="50" charset="-128"/>
              </a:rPr>
              <a:t>オブジェクトの操作履歴</a:t>
            </a:r>
            <a:r>
              <a:rPr kumimoji="1" lang="en-US" altLang="ja-JP" sz="2000" b="1" i="0" u="none" strike="noStrike" kern="1200" cap="none" spc="0" normalizeH="0" baseline="0" noProof="0" dirty="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メイリオ" panose="020B0604030504040204" pitchFamily="50" charset="-128"/>
              </a:rPr>
              <a:t>) </a:t>
            </a:r>
            <a:r>
              <a:rPr kumimoji="1" lang="ja-JP" altLang="en-US" sz="2000" b="1" i="0" u="none" strike="noStrike" kern="1200" cap="none" spc="0" normalizeH="0" baseline="0" noProof="0" dirty="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メイリオ" panose="020B0604030504040204" pitchFamily="50" charset="-128"/>
              </a:rPr>
              <a:t>の記録には追加費用が発生する</a:t>
            </a:r>
            <a:endParaRPr kumimoji="1" lang="en-US" altLang="ja-JP" sz="2000" b="1" i="0" u="none" strike="noStrike" kern="1200" cap="none" spc="0" normalizeH="0" baseline="0" noProof="0" dirty="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メイリオ" panose="020B0604030504040204" pitchFamily="50" charset="-128"/>
            </a:endParaRPr>
          </a:p>
          <a:p>
            <a:pPr marL="479981" marR="0" lvl="0" indent="-311988" algn="l" defTabSz="914400" rtl="0" eaLnBrk="1" fontAlgn="auto" latinLnBrk="0" hangingPunct="1">
              <a:lnSpc>
                <a:spcPct val="100000"/>
              </a:lnSpc>
              <a:spcBef>
                <a:spcPts val="133"/>
              </a:spcBef>
              <a:spcAft>
                <a:spcPts val="0"/>
              </a:spcAft>
              <a:buClrTx/>
              <a:buSzTx/>
              <a:buFont typeface="Wingdings" panose="05000000000000000000" pitchFamily="2" charset="2"/>
              <a:buChar char="Ø"/>
              <a:tabLst/>
              <a:defRPr/>
            </a:pPr>
            <a:r>
              <a:rPr kumimoji="1" lang="en-US" altLang="ja-JP" sz="1667" b="0" i="0" u="none" strike="noStrike" kern="1200" cap="none" spc="0" normalizeH="0" baseline="0" noProof="0" dirty="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メイリオ" panose="020B0604030504040204" pitchFamily="50" charset="-128"/>
              </a:rPr>
              <a:t>10</a:t>
            </a:r>
            <a:r>
              <a:rPr kumimoji="1" lang="ja-JP" altLang="en-US" sz="1667" b="0" i="0" u="none" strike="noStrike" kern="1200" cap="none" spc="0" normalizeH="0" baseline="0" noProof="0" dirty="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メイリオ" panose="020B0604030504040204" pitchFamily="50" charset="-128"/>
              </a:rPr>
              <a:t>万件で</a:t>
            </a:r>
            <a:r>
              <a:rPr kumimoji="1" lang="en-US" altLang="ja-JP" sz="1667" b="0" i="0" u="none" strike="noStrike" kern="1200" cap="none" spc="0" normalizeH="0" baseline="0" noProof="0" dirty="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メイリオ" panose="020B0604030504040204" pitchFamily="50" charset="-128"/>
              </a:rPr>
              <a:t>0.1</a:t>
            </a:r>
            <a:r>
              <a:rPr kumimoji="1" lang="ja-JP" altLang="en-US" sz="1667" b="0" i="0" u="none" strike="noStrike" kern="1200" cap="none" spc="0" normalizeH="0" baseline="0" noProof="0" dirty="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メイリオ" panose="020B0604030504040204" pitchFamily="50" charset="-128"/>
              </a:rPr>
              <a:t>ドル課金</a:t>
            </a:r>
            <a:endParaRPr kumimoji="1" lang="en-US" altLang="ja-JP" sz="1667" b="0" i="0" u="none" strike="noStrike" kern="1200" cap="none" spc="0" normalizeH="0" baseline="0" noProof="0" dirty="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メイリオ" panose="020B0604030504040204" pitchFamily="50" charset="-128"/>
            </a:endParaRPr>
          </a:p>
        </p:txBody>
      </p:sp>
      <p:pic>
        <p:nvPicPr>
          <p:cNvPr id="2" name="図 1">
            <a:extLst>
              <a:ext uri="{FF2B5EF4-FFF2-40B4-BE49-F238E27FC236}">
                <a16:creationId xmlns:a16="http://schemas.microsoft.com/office/drawing/2014/main" id="{787A1E28-15B4-4030-95FC-9D60F9C872BE}"/>
              </a:ext>
            </a:extLst>
          </p:cNvPr>
          <p:cNvPicPr>
            <a:picLocks noChangeAspect="1"/>
          </p:cNvPicPr>
          <p:nvPr/>
        </p:nvPicPr>
        <p:blipFill rotWithShape="1">
          <a:blip r:embed="rId3"/>
          <a:srcRect l="5771" t="21630" r="12347" b="12881"/>
          <a:stretch/>
        </p:blipFill>
        <p:spPr>
          <a:xfrm>
            <a:off x="6378431" y="2720257"/>
            <a:ext cx="5508768" cy="2698300"/>
          </a:xfrm>
          <a:prstGeom prst="rect">
            <a:avLst/>
          </a:prstGeom>
          <a:ln>
            <a:solidFill>
              <a:schemeClr val="bg1">
                <a:lumMod val="75000"/>
              </a:schemeClr>
            </a:solidFill>
          </a:ln>
          <a:effectLst>
            <a:outerShdw blurRad="50800" dist="38100" dir="2700000" algn="tl" rotWithShape="0">
              <a:prstClr val="black">
                <a:alpha val="40000"/>
              </a:prstClr>
            </a:outerShdw>
          </a:effectLst>
        </p:spPr>
      </p:pic>
      <p:sp>
        <p:nvSpPr>
          <p:cNvPr id="10" name="正方形/長方形 9">
            <a:extLst>
              <a:ext uri="{FF2B5EF4-FFF2-40B4-BE49-F238E27FC236}">
                <a16:creationId xmlns:a16="http://schemas.microsoft.com/office/drawing/2014/main" id="{6D4C9605-B74A-41DD-BA63-BD067C549270}"/>
              </a:ext>
            </a:extLst>
          </p:cNvPr>
          <p:cNvSpPr/>
          <p:nvPr/>
        </p:nvSpPr>
        <p:spPr>
          <a:xfrm>
            <a:off x="6093511" y="1892759"/>
            <a:ext cx="5907760" cy="67408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square" lIns="48000" tIns="48000" rIns="48000" bIns="48000" rtlCol="0" anchor="t" anchorCtr="0">
            <a:spAutoFit/>
          </a:bodyPr>
          <a:lstStyle/>
          <a:p>
            <a:pPr marL="119995" marR="0" lvl="0" indent="-119995" algn="l" defTabSz="914400" rtl="0" eaLnBrk="1" fontAlgn="auto" latinLnBrk="0" hangingPunct="1">
              <a:lnSpc>
                <a:spcPct val="100000"/>
              </a:lnSpc>
              <a:spcBef>
                <a:spcPts val="267"/>
              </a:spcBef>
              <a:spcAft>
                <a:spcPts val="0"/>
              </a:spcAft>
              <a:buClrTx/>
              <a:buSzTx/>
              <a:buFont typeface="Arial" panose="020B0604020202020204" pitchFamily="34" charset="0"/>
              <a:buChar char="•"/>
              <a:tabLst/>
              <a:defRPr/>
            </a:pPr>
            <a:r>
              <a:rPr kumimoji="1" lang="ja-JP" altLang="en-US" sz="2000" b="1" i="0" u="none" strike="noStrike" kern="1200" cap="none" spc="0" normalizeH="0" baseline="0" noProof="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メイリオ" panose="020B0604030504040204" pitchFamily="50" charset="-128"/>
              </a:rPr>
              <a:t>バケット単位でイベントを選択して記録可能</a:t>
            </a:r>
            <a:endParaRPr kumimoji="0" lang="en-US" altLang="ja-JP" sz="2000" b="1" i="0" u="none" strike="noStrike" kern="1200" cap="none" spc="0" normalizeH="0" baseline="0" noProof="0" dirty="0">
              <a:ln>
                <a:noFill/>
              </a:ln>
              <a:gradFill>
                <a:gsLst>
                  <a:gs pos="0">
                    <a:srgbClr val="232F3E">
                      <a:lumMod val="75000"/>
                    </a:srgbClr>
                  </a:gs>
                  <a:gs pos="100000">
                    <a:srgbClr val="232F3E">
                      <a:lumMod val="75000"/>
                    </a:srgbClr>
                  </a:gs>
                </a:gsLst>
                <a:lin ang="8100000" scaled="1"/>
              </a:gradFill>
              <a:effectLst/>
              <a:uLnTx/>
              <a:uFillTx/>
              <a:latin typeface="Meiryo" panose="020B0604030504040204" pitchFamily="34" charset="-128"/>
              <a:ea typeface="Meiryo" panose="020B0604030504040204" pitchFamily="34" charset="-128"/>
              <a:cs typeface="+mn-cs"/>
            </a:endParaRPr>
          </a:p>
          <a:p>
            <a:pPr marL="479981" marR="0" lvl="0" indent="-311988" algn="l" defTabSz="914400" rtl="0" eaLnBrk="1" fontAlgn="auto" latinLnBrk="0" hangingPunct="1">
              <a:lnSpc>
                <a:spcPct val="100000"/>
              </a:lnSpc>
              <a:spcBef>
                <a:spcPts val="133"/>
              </a:spcBef>
              <a:spcAft>
                <a:spcPts val="0"/>
              </a:spcAft>
              <a:buClrTx/>
              <a:buSzTx/>
              <a:buFont typeface="Wingdings" panose="05000000000000000000" pitchFamily="2" charset="2"/>
              <a:buChar char="Ø"/>
              <a:tabLst/>
              <a:defRPr/>
            </a:pPr>
            <a:r>
              <a:rPr kumimoji="1" lang="ja-JP" altLang="en-US" sz="1667" b="0" i="0" u="none" strike="noStrike" kern="1200" cap="none" spc="0" normalizeH="0" baseline="0" noProof="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メイリオ" panose="020B0604030504040204" pitchFamily="50" charset="-128"/>
              </a:rPr>
              <a:t>業務データが入るバケットに設定するとよい</a:t>
            </a:r>
            <a:endParaRPr kumimoji="1" lang="en-US" altLang="ja-JP" sz="1667" b="0" i="0" u="none" strike="noStrike" kern="1200" cap="none" spc="0" normalizeH="0" baseline="0" noProof="0" dirty="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メイリオ" panose="020B0604030504040204" pitchFamily="50" charset="-128"/>
            </a:endParaRPr>
          </a:p>
        </p:txBody>
      </p:sp>
      <p:sp>
        <p:nvSpPr>
          <p:cNvPr id="11" name="Rectangle 7">
            <a:extLst>
              <a:ext uri="{FF2B5EF4-FFF2-40B4-BE49-F238E27FC236}">
                <a16:creationId xmlns:a16="http://schemas.microsoft.com/office/drawing/2014/main" id="{68B0E3E8-8253-437C-8CA7-3CA10E89A827}"/>
              </a:ext>
            </a:extLst>
          </p:cNvPr>
          <p:cNvSpPr/>
          <p:nvPr/>
        </p:nvSpPr>
        <p:spPr>
          <a:xfrm>
            <a:off x="5628792" y="5501932"/>
            <a:ext cx="6370170" cy="1125687"/>
          </a:xfrm>
          <a:prstGeom prst="rect">
            <a:avLst/>
          </a:prstGeom>
        </p:spPr>
        <p:txBody>
          <a:bodyPr wrap="square" lIns="24000" tIns="24000" rIns="24000" bIns="2400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ja-JP" altLang="en-US" sz="1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メイリオ"/>
              </a:rPr>
              <a:t>詳細は下記</a:t>
            </a:r>
            <a:r>
              <a:rPr kumimoji="0" lang="en-US" altLang="ja-JP" sz="1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メイリオ"/>
              </a:rPr>
              <a:t>URL</a:t>
            </a:r>
            <a:r>
              <a:rPr kumimoji="0" lang="ja-JP" altLang="en-US" sz="1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メイリオ"/>
              </a:rPr>
              <a:t>を参照</a:t>
            </a:r>
            <a:br>
              <a:rPr kumimoji="0" lang="en-US" sz="1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メイリオ"/>
              </a:rPr>
            </a:br>
            <a:r>
              <a:rPr kumimoji="0" lang="en-US" sz="1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メイリオ"/>
                <a:hlinkClick r:id="rId4"/>
              </a:rPr>
              <a:t>https://docs.aws.amazon.com/ja_jp/AmazonS3/latest/userguide/monitoring-overview.html</a:t>
            </a:r>
            <a:endParaRPr kumimoji="0" lang="en-US" sz="1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メイリオ"/>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ja-JP" sz="1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メイリオ"/>
              </a:rPr>
              <a:t>Amazon S3 </a:t>
            </a:r>
            <a:r>
              <a:rPr kumimoji="0" lang="ja-JP" altLang="en-US" sz="1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メイリオ"/>
              </a:rPr>
              <a:t>のモニタリング</a:t>
            </a:r>
            <a:endParaRPr kumimoji="0" lang="en-US" altLang="ja-JP" sz="1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メイリオ"/>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ja-JP" sz="1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メイリオ"/>
                <a:hlinkClick r:id="rId5"/>
              </a:rPr>
              <a:t>https://docs.aws.amazon.com/ja_jp/AmazonS3/latest/userguide/logging-with-S3.html</a:t>
            </a:r>
            <a:endParaRPr kumimoji="0" lang="en-US" altLang="ja-JP" sz="1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メイリオ"/>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ja-JP" sz="1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メイリオ"/>
              </a:rPr>
              <a:t>Amazon S3 </a:t>
            </a:r>
            <a:r>
              <a:rPr kumimoji="0" lang="ja-JP" altLang="en-US" sz="1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メイリオ"/>
              </a:rPr>
              <a:t>のログ記録オプション</a:t>
            </a:r>
            <a:endParaRPr kumimoji="0" lang="en-US" altLang="ja-JP" sz="1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メイリオ"/>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ja-JP" sz="1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メイリオ"/>
                <a:hlinkClick r:id="rId6"/>
              </a:rPr>
              <a:t>https://docs.aws.amazon.com/ja_jp/AmazonS3/latest/userguide/cloudtrail-logging.html</a:t>
            </a:r>
            <a:endParaRPr kumimoji="0" lang="en-US" altLang="ja-JP" sz="1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メイリオ"/>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ja-JP" sz="1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メイリオ"/>
              </a:rPr>
              <a:t>AWS </a:t>
            </a:r>
            <a:r>
              <a:rPr kumimoji="0" lang="en-US" altLang="ja-JP" sz="1000" b="0" i="0" u="none" strike="noStrike" kern="1200" cap="none" spc="0" normalizeH="0" baseline="0" noProof="0" dirty="0" err="1">
                <a:ln>
                  <a:noFill/>
                </a:ln>
                <a:solidFill>
                  <a:srgbClr val="232F3E">
                    <a:lumMod val="75000"/>
                  </a:srgbClr>
                </a:solidFill>
                <a:effectLst/>
                <a:uLnTx/>
                <a:uFillTx/>
                <a:latin typeface="Meiryo" panose="020B0604030504040204" pitchFamily="34" charset="-128"/>
                <a:ea typeface="Meiryo" panose="020B0604030504040204" pitchFamily="34" charset="-128"/>
                <a:cs typeface="メイリオ"/>
              </a:rPr>
              <a:t>CloudTrail</a:t>
            </a:r>
            <a:r>
              <a:rPr kumimoji="0" lang="en-US" altLang="ja-JP" sz="1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メイリオ"/>
              </a:rPr>
              <a:t> </a:t>
            </a:r>
            <a:r>
              <a:rPr kumimoji="0" lang="ja-JP" altLang="en-US" sz="1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メイリオ"/>
              </a:rPr>
              <a:t>を使用した </a:t>
            </a:r>
            <a:r>
              <a:rPr kumimoji="0" lang="en-US" altLang="ja-JP" sz="1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メイリオ"/>
              </a:rPr>
              <a:t>Amazon S3 API </a:t>
            </a:r>
            <a:r>
              <a:rPr kumimoji="0" lang="ja-JP" altLang="en-US" sz="1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メイリオ"/>
              </a:rPr>
              <a:t>コールのログ記録</a:t>
            </a:r>
            <a:endParaRPr kumimoji="0" lang="en-US" altLang="ja-JP" sz="1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メイリオ"/>
            </a:endParaRPr>
          </a:p>
        </p:txBody>
      </p:sp>
      <p:sp>
        <p:nvSpPr>
          <p:cNvPr id="3" name="テキスト ボックス 2">
            <a:extLst>
              <a:ext uri="{FF2B5EF4-FFF2-40B4-BE49-F238E27FC236}">
                <a16:creationId xmlns:a16="http://schemas.microsoft.com/office/drawing/2014/main" id="{05847DC5-A14A-FF87-EDB1-B5881894F496}"/>
              </a:ext>
            </a:extLst>
          </p:cNvPr>
          <p:cNvSpPr txBox="1"/>
          <p:nvPr/>
        </p:nvSpPr>
        <p:spPr>
          <a:xfrm>
            <a:off x="10607211" y="0"/>
            <a:ext cx="1584789" cy="369332"/>
          </a:xfrm>
          <a:prstGeom prst="rect">
            <a:avLst/>
          </a:prstGeom>
          <a:no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800" b="0" i="0" u="none" strike="noStrike" kern="1200" cap="none" spc="0" normalizeH="0" baseline="0" noProof="0" dirty="0">
                <a:ln>
                  <a:noFill/>
                </a:ln>
                <a:solidFill>
                  <a:srgbClr val="FFFFFF">
                    <a:lumMod val="50000"/>
                  </a:srgbClr>
                </a:solidFill>
                <a:effectLst/>
                <a:uLnTx/>
                <a:uFillTx/>
                <a:latin typeface="Meiryo" panose="020B0604030504040204" pitchFamily="34" charset="-128"/>
                <a:ea typeface="Meiryo" panose="020B0604030504040204" pitchFamily="34" charset="-128"/>
                <a:cs typeface="+mn-cs"/>
              </a:rPr>
              <a:t>SEC07-BP02</a:t>
            </a:r>
            <a:endParaRPr kumimoji="0" lang="ja-JP" altLang="en-US" sz="1800" b="0" i="0" u="none" strike="noStrike" kern="1200" cap="none" spc="0" normalizeH="0" baseline="0" noProof="0">
              <a:ln>
                <a:noFill/>
              </a:ln>
              <a:solidFill>
                <a:srgbClr val="FFFFFF">
                  <a:lumMod val="50000"/>
                </a:srgbClr>
              </a:solidFill>
              <a:effectLst/>
              <a:uLnTx/>
              <a:uFillTx/>
              <a:latin typeface="Meiryo" panose="020B0604030504040204" pitchFamily="34" charset="-128"/>
              <a:ea typeface="Meiryo" panose="020B0604030504040204" pitchFamily="34" charset="-128"/>
              <a:cs typeface="+mn-cs"/>
            </a:endParaRPr>
          </a:p>
        </p:txBody>
      </p:sp>
    </p:spTree>
    <p:extLst>
      <p:ext uri="{BB962C8B-B14F-4D97-AF65-F5344CB8AC3E}">
        <p14:creationId xmlns:p14="http://schemas.microsoft.com/office/powerpoint/2010/main" val="1774285226"/>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D0F9A1-029E-71F6-E793-4D162093E776}"/>
              </a:ext>
            </a:extLst>
          </p:cNvPr>
          <p:cNvSpPr>
            <a:spLocks noGrp="1"/>
          </p:cNvSpPr>
          <p:nvPr>
            <p:ph type="title"/>
          </p:nvPr>
        </p:nvSpPr>
        <p:spPr/>
        <p:txBody>
          <a:bodyPr/>
          <a:lstStyle/>
          <a:p>
            <a:pPr algn="l"/>
            <a:r>
              <a:rPr lang="en-JP" sz="2000"/>
              <a:t>レビュー観点 : </a:t>
            </a:r>
            <a:r>
              <a:rPr lang="ja-JP" altLang="en-US" sz="2000"/>
              <a:t>データ保護</a:t>
            </a:r>
            <a:r>
              <a:rPr lang="en-JP" sz="2000"/>
              <a:t>/</a:t>
            </a:r>
            <a:r>
              <a:rPr lang="ja-JP" altLang="en-US" sz="2000"/>
              <a:t>データ分類</a:t>
            </a:r>
            <a:br>
              <a:rPr lang="en-JP" sz="2000"/>
            </a:br>
            <a:r>
              <a:rPr lang="en-US" sz="2800" b="0" i="0" dirty="0">
                <a:solidFill>
                  <a:srgbClr val="16191F"/>
                </a:solidFill>
                <a:effectLst/>
                <a:latin typeface="Amazon Ember" panose="020B0603020204020204" pitchFamily="34" charset="0"/>
              </a:rPr>
              <a:t>SEC07-BP03 </a:t>
            </a:r>
            <a:r>
              <a:rPr lang="ja-JP" altLang="en-US" sz="2800" b="0" i="0">
                <a:solidFill>
                  <a:srgbClr val="16191F"/>
                </a:solidFill>
                <a:effectLst/>
                <a:latin typeface="Amazon Ember" panose="020B0603020204020204" pitchFamily="34" charset="0"/>
              </a:rPr>
              <a:t>識別および分類を自動化する</a:t>
            </a:r>
            <a:endParaRPr lang="en-JP" sz="2800" dirty="0"/>
          </a:p>
        </p:txBody>
      </p:sp>
      <p:sp>
        <p:nvSpPr>
          <p:cNvPr id="3" name="Text Placeholder 2">
            <a:extLst>
              <a:ext uri="{FF2B5EF4-FFF2-40B4-BE49-F238E27FC236}">
                <a16:creationId xmlns:a16="http://schemas.microsoft.com/office/drawing/2014/main" id="{6CD638BC-5BEF-1626-7E3A-3BD989F1AFF4}"/>
              </a:ext>
            </a:extLst>
          </p:cNvPr>
          <p:cNvSpPr>
            <a:spLocks noGrp="1"/>
          </p:cNvSpPr>
          <p:nvPr>
            <p:ph type="body" sz="quarter" idx="10"/>
          </p:nvPr>
        </p:nvSpPr>
        <p:spPr>
          <a:xfrm>
            <a:off x="457200" y="1371600"/>
            <a:ext cx="5734800" cy="4364892"/>
          </a:xfrm>
        </p:spPr>
        <p:txBody>
          <a:bodyPr/>
          <a:lstStyle/>
          <a:p>
            <a:r>
              <a:rPr lang="en-JP" sz="1400" dirty="0">
                <a:solidFill>
                  <a:srgbClr val="0070C0"/>
                </a:solidFill>
              </a:rPr>
              <a:t>ポイント</a:t>
            </a:r>
          </a:p>
          <a:p>
            <a:pPr marL="285750" indent="-285750">
              <a:buFont typeface="Arial" panose="020B0604020202020204" pitchFamily="34" charset="0"/>
              <a:buChar char="•"/>
            </a:pPr>
            <a:r>
              <a:rPr lang="ja-JP" altLang="en-US" sz="1400"/>
              <a:t>データの識別と分類を自動化して、人為的ミスや開示リスクを低減する。</a:t>
            </a:r>
            <a:endParaRPr lang="en-JP" sz="1400" dirty="0"/>
          </a:p>
          <a:p>
            <a:endParaRPr lang="en-JP" sz="1400" dirty="0"/>
          </a:p>
          <a:p>
            <a:r>
              <a:rPr lang="en-JP" sz="1400" dirty="0">
                <a:solidFill>
                  <a:srgbClr val="0070C0"/>
                </a:solidFill>
              </a:rPr>
              <a:t>レビュー観点の例</a:t>
            </a:r>
          </a:p>
          <a:p>
            <a:pPr marL="285750" indent="-285750">
              <a:buFont typeface="Arial" panose="020B0604020202020204" pitchFamily="34" charset="0"/>
              <a:buChar char="•"/>
            </a:pPr>
            <a:endParaRPr lang="en-JP" sz="1400" dirty="0"/>
          </a:p>
          <a:p>
            <a:pPr marL="285750" indent="-285750">
              <a:buFont typeface="Arial" panose="020B0604020202020204" pitchFamily="34" charset="0"/>
              <a:buChar char="•"/>
            </a:pPr>
            <a:r>
              <a:rPr lang="en-US" sz="1400" dirty="0" err="1"/>
              <a:t>機密情報を自動的に検出、分類することを検討しているか</a:t>
            </a:r>
            <a:r>
              <a:rPr lang="en-US" sz="1400" dirty="0"/>
              <a:t>？</a:t>
            </a:r>
            <a:endParaRPr lang="en-JP" sz="1233" dirty="0"/>
          </a:p>
          <a:p>
            <a:pPr marL="285750" indent="-285750">
              <a:buFont typeface="Arial" panose="020B0604020202020204" pitchFamily="34" charset="0"/>
              <a:buChar char="•"/>
            </a:pPr>
            <a:endParaRPr lang="en-JP" sz="1400" dirty="0"/>
          </a:p>
        </p:txBody>
      </p:sp>
      <p:sp>
        <p:nvSpPr>
          <p:cNvPr id="4" name="Text Placeholder 2">
            <a:extLst>
              <a:ext uri="{FF2B5EF4-FFF2-40B4-BE49-F238E27FC236}">
                <a16:creationId xmlns:a16="http://schemas.microsoft.com/office/drawing/2014/main" id="{11A16A97-F0A8-4ED7-4816-BBEDDBB10C8B}"/>
              </a:ext>
            </a:extLst>
          </p:cNvPr>
          <p:cNvSpPr txBox="1">
            <a:spLocks/>
          </p:cNvSpPr>
          <p:nvPr/>
        </p:nvSpPr>
        <p:spPr>
          <a:xfrm>
            <a:off x="6431280" y="1371601"/>
            <a:ext cx="5284470" cy="293298"/>
          </a:xfrm>
          <a:prstGeom prst="rect">
            <a:avLst/>
          </a:prstGeom>
        </p:spPr>
        <p:txBody>
          <a:bodyPr vert="horz" lIns="91440" tIns="45720" rIns="91440" bIns="45720" rtlCol="0">
            <a:noAutofit/>
          </a:bodyPr>
          <a:lstStyle>
            <a:lvl1pPr marL="0" indent="0" algn="l" defTabSz="609576" rtl="0" eaLnBrk="1" latinLnBrk="0" hangingPunct="1">
              <a:spcBef>
                <a:spcPct val="20000"/>
              </a:spcBef>
              <a:buFont typeface="Arial" panose="020B0604020202020204" pitchFamily="34" charset="0"/>
              <a:buNone/>
              <a:tabLst/>
              <a:defRPr sz="2167" b="0" i="0" kern="1200">
                <a:solidFill>
                  <a:schemeClr val="tx1"/>
                </a:solidFill>
                <a:latin typeface="Meiryo" panose="020B0604030504040204" pitchFamily="34" charset="-128"/>
                <a:ea typeface="Meiryo" panose="020B0604030504040204" pitchFamily="34" charset="-128"/>
                <a:cs typeface="Amazon Ember Regular" charset="0"/>
              </a:defRPr>
            </a:lvl1pPr>
            <a:lvl2pPr marL="596612" indent="-294999" algn="l" defTabSz="609576" rtl="0" eaLnBrk="1" latinLnBrk="0" hangingPunct="1">
              <a:spcBef>
                <a:spcPct val="20000"/>
              </a:spcBef>
              <a:buFont typeface="Arial"/>
              <a:buChar char="•"/>
              <a:tabLst/>
              <a:defRPr sz="2000" b="0" i="0" kern="1200">
                <a:solidFill>
                  <a:schemeClr val="tx1"/>
                </a:solidFill>
                <a:latin typeface="Meiryo" panose="020B0604030504040204" pitchFamily="34" charset="-128"/>
                <a:ea typeface="Meiryo" panose="020B0604030504040204" pitchFamily="34" charset="-128"/>
                <a:cs typeface="Amazon Ember Regular" charset="0"/>
              </a:defRPr>
            </a:lvl2pPr>
            <a:lvl3pPr marL="892933" indent="-302936" algn="l" defTabSz="609576" rtl="0" eaLnBrk="1" latinLnBrk="0" hangingPunct="1">
              <a:spcBef>
                <a:spcPct val="20000"/>
              </a:spcBef>
              <a:buFont typeface="Arial"/>
              <a:buChar char="•"/>
              <a:tabLst/>
              <a:defRPr sz="1833" b="0" i="0" kern="1200">
                <a:solidFill>
                  <a:schemeClr val="tx1"/>
                </a:solidFill>
                <a:latin typeface="Meiryo" panose="020B0604030504040204" pitchFamily="34" charset="-128"/>
                <a:ea typeface="Meiryo" panose="020B0604030504040204" pitchFamily="34" charset="-128"/>
                <a:cs typeface="Amazon Ember Regular" charset="0"/>
              </a:defRPr>
            </a:lvl3pPr>
            <a:lvl4pPr marL="1222326" indent="-309550" algn="l" defTabSz="609576" rtl="0" eaLnBrk="1" latinLnBrk="0" hangingPunct="1">
              <a:spcBef>
                <a:spcPct val="20000"/>
              </a:spcBef>
              <a:buFont typeface="Arial" panose="020B0604020202020204" pitchFamily="34" charset="0"/>
              <a:buChar char="•"/>
              <a:tabLst/>
              <a:defRPr sz="1667" b="0" i="0" kern="1200">
                <a:solidFill>
                  <a:schemeClr val="tx1"/>
                </a:solidFill>
                <a:latin typeface="Meiryo" panose="020B0604030504040204" pitchFamily="34" charset="-128"/>
                <a:ea typeface="Meiryo" panose="020B0604030504040204" pitchFamily="34" charset="-128"/>
                <a:cs typeface="Amazon Ember Regular" charset="0"/>
              </a:defRPr>
            </a:lvl4pPr>
            <a:lvl5pPr marL="1518648" indent="-316165" algn="l" defTabSz="609576" rtl="0" eaLnBrk="1" latinLnBrk="0" hangingPunct="1">
              <a:spcBef>
                <a:spcPct val="20000"/>
              </a:spcBef>
              <a:buFont typeface="Arial" panose="020B0604020202020204" pitchFamily="34" charset="0"/>
              <a:buChar char="•"/>
              <a:tabLst/>
              <a:defRPr sz="1583" b="0" i="0" kern="1200">
                <a:solidFill>
                  <a:schemeClr val="tx1"/>
                </a:solidFill>
                <a:latin typeface="Meiryo" panose="020B0604030504040204" pitchFamily="34" charset="-128"/>
                <a:ea typeface="Meiryo" panose="020B0604030504040204" pitchFamily="34" charset="-128"/>
                <a:cs typeface="Amazon Ember Regular" charset="0"/>
              </a:defRPr>
            </a:lvl5pPr>
            <a:lvl6pPr marL="3352666" indent="-304788" algn="l" defTabSz="609576" rtl="0" eaLnBrk="1" latinLnBrk="0" hangingPunct="1">
              <a:spcBef>
                <a:spcPct val="20000"/>
              </a:spcBef>
              <a:buFont typeface="Arial"/>
              <a:buChar char="•"/>
              <a:defRPr sz="2667" kern="1200">
                <a:solidFill>
                  <a:schemeClr val="tx1"/>
                </a:solidFill>
                <a:latin typeface="+mn-lt"/>
                <a:ea typeface="+mn-ea"/>
                <a:cs typeface="+mn-cs"/>
              </a:defRPr>
            </a:lvl6pPr>
            <a:lvl7pPr marL="3962242" indent="-304788" algn="l" defTabSz="609576" rtl="0" eaLnBrk="1" latinLnBrk="0" hangingPunct="1">
              <a:spcBef>
                <a:spcPct val="20000"/>
              </a:spcBef>
              <a:buFont typeface="Arial"/>
              <a:buChar char="•"/>
              <a:defRPr sz="2667" kern="1200">
                <a:solidFill>
                  <a:schemeClr val="tx1"/>
                </a:solidFill>
                <a:latin typeface="+mn-lt"/>
                <a:ea typeface="+mn-ea"/>
                <a:cs typeface="+mn-cs"/>
              </a:defRPr>
            </a:lvl7pPr>
            <a:lvl8pPr marL="4571817" indent="-304788" algn="l" defTabSz="609576" rtl="0" eaLnBrk="1" latinLnBrk="0" hangingPunct="1">
              <a:spcBef>
                <a:spcPct val="20000"/>
              </a:spcBef>
              <a:buFont typeface="Arial"/>
              <a:buChar char="•"/>
              <a:defRPr sz="2667" kern="1200">
                <a:solidFill>
                  <a:schemeClr val="tx1"/>
                </a:solidFill>
                <a:latin typeface="+mn-lt"/>
                <a:ea typeface="+mn-ea"/>
                <a:cs typeface="+mn-cs"/>
              </a:defRPr>
            </a:lvl8pPr>
            <a:lvl9pPr marL="5181393" indent="-304788" algn="l" defTabSz="609576" rtl="0" eaLnBrk="1" latinLnBrk="0" hangingPunct="1">
              <a:spcBef>
                <a:spcPct val="20000"/>
              </a:spcBef>
              <a:buFont typeface="Arial"/>
              <a:buChar char="•"/>
              <a:defRPr sz="2667" kern="1200">
                <a:solidFill>
                  <a:schemeClr val="tx1"/>
                </a:solidFill>
                <a:latin typeface="+mn-lt"/>
                <a:ea typeface="+mn-ea"/>
                <a:cs typeface="+mn-cs"/>
              </a:defRPr>
            </a:lvl9pPr>
          </a:lstStyle>
          <a:p>
            <a:pPr marL="0" marR="0" lvl="0" indent="0" algn="l" defTabSz="609576"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ja-JP" altLang="en-US" sz="1400" b="0" i="0" u="none" strike="noStrike" kern="1200" cap="none" spc="0" normalizeH="0" baseline="0" noProof="0">
                <a:ln>
                  <a:noFill/>
                </a:ln>
                <a:solidFill>
                  <a:srgbClr val="0070C0"/>
                </a:solidFill>
                <a:effectLst/>
                <a:uLnTx/>
                <a:uFillTx/>
                <a:latin typeface="Meiryo" panose="020B0604030504040204" pitchFamily="34" charset="-128"/>
                <a:ea typeface="Meiryo" panose="020B0604030504040204" pitchFamily="34" charset="-128"/>
                <a:cs typeface="Amazon Ember Regular" charset="0"/>
              </a:rPr>
              <a:t>実装例</a:t>
            </a:r>
            <a:endParaRPr kumimoji="0" lang="en-US" altLang="ja-JP" sz="14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endParaRPr>
          </a:p>
        </p:txBody>
      </p:sp>
      <p:sp>
        <p:nvSpPr>
          <p:cNvPr id="5" name="Text Placeholder 2">
            <a:extLst>
              <a:ext uri="{FF2B5EF4-FFF2-40B4-BE49-F238E27FC236}">
                <a16:creationId xmlns:a16="http://schemas.microsoft.com/office/drawing/2014/main" id="{F34B63AB-0DAB-C084-BF15-48766464DC33}"/>
              </a:ext>
            </a:extLst>
          </p:cNvPr>
          <p:cNvSpPr txBox="1">
            <a:spLocks/>
          </p:cNvSpPr>
          <p:nvPr/>
        </p:nvSpPr>
        <p:spPr>
          <a:xfrm>
            <a:off x="6450330" y="1679277"/>
            <a:ext cx="2635761" cy="293298"/>
          </a:xfrm>
          <a:prstGeom prst="rect">
            <a:avLst/>
          </a:prstGeom>
        </p:spPr>
        <p:txBody>
          <a:bodyPr vert="horz" lIns="91440" tIns="45720" rIns="91440" bIns="45720" rtlCol="0">
            <a:noAutofit/>
          </a:bodyPr>
          <a:lstStyle>
            <a:lvl1pPr marL="0" indent="0" algn="l" defTabSz="609576" rtl="0" eaLnBrk="1" latinLnBrk="0" hangingPunct="1">
              <a:spcBef>
                <a:spcPct val="20000"/>
              </a:spcBef>
              <a:buFont typeface="Arial" panose="020B0604020202020204" pitchFamily="34" charset="0"/>
              <a:buNone/>
              <a:tabLst/>
              <a:defRPr sz="2167" b="0" i="0" kern="1200">
                <a:solidFill>
                  <a:schemeClr val="tx1"/>
                </a:solidFill>
                <a:latin typeface="Meiryo" panose="020B0604030504040204" pitchFamily="34" charset="-128"/>
                <a:ea typeface="Meiryo" panose="020B0604030504040204" pitchFamily="34" charset="-128"/>
                <a:cs typeface="Amazon Ember Regular" charset="0"/>
              </a:defRPr>
            </a:lvl1pPr>
            <a:lvl2pPr marL="596612" indent="-294999" algn="l" defTabSz="609576" rtl="0" eaLnBrk="1" latinLnBrk="0" hangingPunct="1">
              <a:spcBef>
                <a:spcPct val="20000"/>
              </a:spcBef>
              <a:buFont typeface="Arial"/>
              <a:buChar char="•"/>
              <a:tabLst/>
              <a:defRPr sz="2000" b="0" i="0" kern="1200">
                <a:solidFill>
                  <a:schemeClr val="tx1"/>
                </a:solidFill>
                <a:latin typeface="Meiryo" panose="020B0604030504040204" pitchFamily="34" charset="-128"/>
                <a:ea typeface="Meiryo" panose="020B0604030504040204" pitchFamily="34" charset="-128"/>
                <a:cs typeface="Amazon Ember Regular" charset="0"/>
              </a:defRPr>
            </a:lvl2pPr>
            <a:lvl3pPr marL="892933" indent="-302936" algn="l" defTabSz="609576" rtl="0" eaLnBrk="1" latinLnBrk="0" hangingPunct="1">
              <a:spcBef>
                <a:spcPct val="20000"/>
              </a:spcBef>
              <a:buFont typeface="Arial"/>
              <a:buChar char="•"/>
              <a:tabLst/>
              <a:defRPr sz="1833" b="0" i="0" kern="1200">
                <a:solidFill>
                  <a:schemeClr val="tx1"/>
                </a:solidFill>
                <a:latin typeface="Meiryo" panose="020B0604030504040204" pitchFamily="34" charset="-128"/>
                <a:ea typeface="Meiryo" panose="020B0604030504040204" pitchFamily="34" charset="-128"/>
                <a:cs typeface="Amazon Ember Regular" charset="0"/>
              </a:defRPr>
            </a:lvl3pPr>
            <a:lvl4pPr marL="1222326" indent="-309550" algn="l" defTabSz="609576" rtl="0" eaLnBrk="1" latinLnBrk="0" hangingPunct="1">
              <a:spcBef>
                <a:spcPct val="20000"/>
              </a:spcBef>
              <a:buFont typeface="Arial" panose="020B0604020202020204" pitchFamily="34" charset="0"/>
              <a:buChar char="•"/>
              <a:tabLst/>
              <a:defRPr sz="1667" b="0" i="0" kern="1200">
                <a:solidFill>
                  <a:schemeClr val="tx1"/>
                </a:solidFill>
                <a:latin typeface="Meiryo" panose="020B0604030504040204" pitchFamily="34" charset="-128"/>
                <a:ea typeface="Meiryo" panose="020B0604030504040204" pitchFamily="34" charset="-128"/>
                <a:cs typeface="Amazon Ember Regular" charset="0"/>
              </a:defRPr>
            </a:lvl4pPr>
            <a:lvl5pPr marL="1518648" indent="-316165" algn="l" defTabSz="609576" rtl="0" eaLnBrk="1" latinLnBrk="0" hangingPunct="1">
              <a:spcBef>
                <a:spcPct val="20000"/>
              </a:spcBef>
              <a:buFont typeface="Arial" panose="020B0604020202020204" pitchFamily="34" charset="0"/>
              <a:buChar char="•"/>
              <a:tabLst/>
              <a:defRPr sz="1583" b="0" i="0" kern="1200">
                <a:solidFill>
                  <a:schemeClr val="tx1"/>
                </a:solidFill>
                <a:latin typeface="Meiryo" panose="020B0604030504040204" pitchFamily="34" charset="-128"/>
                <a:ea typeface="Meiryo" panose="020B0604030504040204" pitchFamily="34" charset="-128"/>
                <a:cs typeface="Amazon Ember Regular" charset="0"/>
              </a:defRPr>
            </a:lvl5pPr>
            <a:lvl6pPr marL="3352666" indent="-304788" algn="l" defTabSz="609576" rtl="0" eaLnBrk="1" latinLnBrk="0" hangingPunct="1">
              <a:spcBef>
                <a:spcPct val="20000"/>
              </a:spcBef>
              <a:buFont typeface="Arial"/>
              <a:buChar char="•"/>
              <a:defRPr sz="2667" kern="1200">
                <a:solidFill>
                  <a:schemeClr val="tx1"/>
                </a:solidFill>
                <a:latin typeface="+mn-lt"/>
                <a:ea typeface="+mn-ea"/>
                <a:cs typeface="+mn-cs"/>
              </a:defRPr>
            </a:lvl6pPr>
            <a:lvl7pPr marL="3962242" indent="-304788" algn="l" defTabSz="609576" rtl="0" eaLnBrk="1" latinLnBrk="0" hangingPunct="1">
              <a:spcBef>
                <a:spcPct val="20000"/>
              </a:spcBef>
              <a:buFont typeface="Arial"/>
              <a:buChar char="•"/>
              <a:defRPr sz="2667" kern="1200">
                <a:solidFill>
                  <a:schemeClr val="tx1"/>
                </a:solidFill>
                <a:latin typeface="+mn-lt"/>
                <a:ea typeface="+mn-ea"/>
                <a:cs typeface="+mn-cs"/>
              </a:defRPr>
            </a:lvl7pPr>
            <a:lvl8pPr marL="4571817" indent="-304788" algn="l" defTabSz="609576" rtl="0" eaLnBrk="1" latinLnBrk="0" hangingPunct="1">
              <a:spcBef>
                <a:spcPct val="20000"/>
              </a:spcBef>
              <a:buFont typeface="Arial"/>
              <a:buChar char="•"/>
              <a:defRPr sz="2667" kern="1200">
                <a:solidFill>
                  <a:schemeClr val="tx1"/>
                </a:solidFill>
                <a:latin typeface="+mn-lt"/>
                <a:ea typeface="+mn-ea"/>
                <a:cs typeface="+mn-cs"/>
              </a:defRPr>
            </a:lvl8pPr>
            <a:lvl9pPr marL="5181393" indent="-304788" algn="l" defTabSz="609576" rtl="0" eaLnBrk="1" latinLnBrk="0" hangingPunct="1">
              <a:spcBef>
                <a:spcPct val="20000"/>
              </a:spcBef>
              <a:buFont typeface="Arial"/>
              <a:buChar char="•"/>
              <a:defRPr sz="2667" kern="1200">
                <a:solidFill>
                  <a:schemeClr val="tx1"/>
                </a:solidFill>
                <a:latin typeface="+mn-lt"/>
                <a:ea typeface="+mn-ea"/>
                <a:cs typeface="+mn-cs"/>
              </a:defRPr>
            </a:lvl9pPr>
          </a:lstStyle>
          <a:p>
            <a:pPr marL="0" marR="0" lvl="0" indent="0" algn="l" defTabSz="609576"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en-US" altLang="ja-JP" sz="14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Amazon Macie</a:t>
            </a:r>
          </a:p>
        </p:txBody>
      </p:sp>
      <p:sp>
        <p:nvSpPr>
          <p:cNvPr id="6" name="TextBox 21">
            <a:extLst>
              <a:ext uri="{FF2B5EF4-FFF2-40B4-BE49-F238E27FC236}">
                <a16:creationId xmlns:a16="http://schemas.microsoft.com/office/drawing/2014/main" id="{AF5DBC95-5F1E-3181-760C-0993CA5982D0}"/>
              </a:ext>
            </a:extLst>
          </p:cNvPr>
          <p:cNvSpPr txBox="1">
            <a:spLocks noChangeArrowheads="1"/>
          </p:cNvSpPr>
          <p:nvPr/>
        </p:nvSpPr>
        <p:spPr bwMode="auto">
          <a:xfrm>
            <a:off x="6611404" y="2405750"/>
            <a:ext cx="89501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S3 Bucket</a:t>
            </a:r>
          </a:p>
        </p:txBody>
      </p:sp>
      <p:pic>
        <p:nvPicPr>
          <p:cNvPr id="7" name="Graphic 173105">
            <a:extLst>
              <a:ext uri="{FF2B5EF4-FFF2-40B4-BE49-F238E27FC236}">
                <a16:creationId xmlns:a16="http://schemas.microsoft.com/office/drawing/2014/main" id="{F2888906-9C8D-2C78-8C73-9A271748310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842914" y="1972575"/>
            <a:ext cx="432000" cy="432000"/>
          </a:xfrm>
          <a:prstGeom prst="rect">
            <a:avLst/>
          </a:prstGeom>
        </p:spPr>
      </p:pic>
      <p:pic>
        <p:nvPicPr>
          <p:cNvPr id="8" name="Graphic 6">
            <a:extLst>
              <a:ext uri="{FF2B5EF4-FFF2-40B4-BE49-F238E27FC236}">
                <a16:creationId xmlns:a16="http://schemas.microsoft.com/office/drawing/2014/main" id="{A76FBE30-DAFE-762C-205D-70B378DD9D51}"/>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8296020" y="1972575"/>
            <a:ext cx="432000" cy="4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9">
            <a:extLst>
              <a:ext uri="{FF2B5EF4-FFF2-40B4-BE49-F238E27FC236}">
                <a16:creationId xmlns:a16="http://schemas.microsoft.com/office/drawing/2014/main" id="{DC8F3AB9-F75E-CD10-58F3-F6CB487B8CB5}"/>
              </a:ext>
            </a:extLst>
          </p:cNvPr>
          <p:cNvSpPr txBox="1">
            <a:spLocks noChangeArrowheads="1"/>
          </p:cNvSpPr>
          <p:nvPr/>
        </p:nvSpPr>
        <p:spPr bwMode="auto">
          <a:xfrm>
            <a:off x="7937948" y="2405750"/>
            <a:ext cx="1148143"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Amazon Macie</a:t>
            </a:r>
          </a:p>
        </p:txBody>
      </p:sp>
      <p:cxnSp>
        <p:nvCxnSpPr>
          <p:cNvPr id="10" name="直線矢印コネクタ 9">
            <a:extLst>
              <a:ext uri="{FF2B5EF4-FFF2-40B4-BE49-F238E27FC236}">
                <a16:creationId xmlns:a16="http://schemas.microsoft.com/office/drawing/2014/main" id="{E30BFD1E-C376-94AA-8801-60CFCC887D95}"/>
              </a:ext>
            </a:extLst>
          </p:cNvPr>
          <p:cNvCxnSpPr>
            <a:cxnSpLocks/>
          </p:cNvCxnSpPr>
          <p:nvPr/>
        </p:nvCxnSpPr>
        <p:spPr>
          <a:xfrm>
            <a:off x="7274914" y="2188575"/>
            <a:ext cx="1021106" cy="0"/>
          </a:xfrm>
          <a:prstGeom prst="straightConnector1">
            <a:avLst/>
          </a:prstGeom>
          <a:ln>
            <a:solidFill>
              <a:schemeClr val="accent1"/>
            </a:solidFill>
            <a:tailEnd type="triangle"/>
          </a:ln>
        </p:spPr>
        <p:style>
          <a:lnRef idx="1">
            <a:schemeClr val="accent6"/>
          </a:lnRef>
          <a:fillRef idx="0">
            <a:schemeClr val="accent6"/>
          </a:fillRef>
          <a:effectRef idx="0">
            <a:schemeClr val="accent6"/>
          </a:effectRef>
          <a:fontRef idx="minor">
            <a:schemeClr val="tx1"/>
          </a:fontRef>
        </p:style>
      </p:cxnSp>
      <p:sp>
        <p:nvSpPr>
          <p:cNvPr id="11" name="Text Placeholder 2">
            <a:extLst>
              <a:ext uri="{FF2B5EF4-FFF2-40B4-BE49-F238E27FC236}">
                <a16:creationId xmlns:a16="http://schemas.microsoft.com/office/drawing/2014/main" id="{66500DFD-5A44-7B14-D76B-4AD605384939}"/>
              </a:ext>
            </a:extLst>
          </p:cNvPr>
          <p:cNvSpPr txBox="1">
            <a:spLocks/>
          </p:cNvSpPr>
          <p:nvPr/>
        </p:nvSpPr>
        <p:spPr>
          <a:xfrm>
            <a:off x="9267104" y="1679277"/>
            <a:ext cx="2635761" cy="293298"/>
          </a:xfrm>
          <a:prstGeom prst="rect">
            <a:avLst/>
          </a:prstGeom>
        </p:spPr>
        <p:txBody>
          <a:bodyPr vert="horz" lIns="91440" tIns="45720" rIns="91440" bIns="45720" rtlCol="0">
            <a:noAutofit/>
          </a:bodyPr>
          <a:lstStyle>
            <a:lvl1pPr marL="0" indent="0" algn="l" defTabSz="609576" rtl="0" eaLnBrk="1" latinLnBrk="0" hangingPunct="1">
              <a:spcBef>
                <a:spcPct val="20000"/>
              </a:spcBef>
              <a:buFont typeface="Arial" panose="020B0604020202020204" pitchFamily="34" charset="0"/>
              <a:buNone/>
              <a:tabLst/>
              <a:defRPr sz="2167" b="0" i="0" kern="1200">
                <a:solidFill>
                  <a:schemeClr val="tx1"/>
                </a:solidFill>
                <a:latin typeface="Meiryo" panose="020B0604030504040204" pitchFamily="34" charset="-128"/>
                <a:ea typeface="Meiryo" panose="020B0604030504040204" pitchFamily="34" charset="-128"/>
                <a:cs typeface="Amazon Ember Regular" charset="0"/>
              </a:defRPr>
            </a:lvl1pPr>
            <a:lvl2pPr marL="596612" indent="-294999" algn="l" defTabSz="609576" rtl="0" eaLnBrk="1" latinLnBrk="0" hangingPunct="1">
              <a:spcBef>
                <a:spcPct val="20000"/>
              </a:spcBef>
              <a:buFont typeface="Arial"/>
              <a:buChar char="•"/>
              <a:tabLst/>
              <a:defRPr sz="2000" b="0" i="0" kern="1200">
                <a:solidFill>
                  <a:schemeClr val="tx1"/>
                </a:solidFill>
                <a:latin typeface="Meiryo" panose="020B0604030504040204" pitchFamily="34" charset="-128"/>
                <a:ea typeface="Meiryo" panose="020B0604030504040204" pitchFamily="34" charset="-128"/>
                <a:cs typeface="Amazon Ember Regular" charset="0"/>
              </a:defRPr>
            </a:lvl2pPr>
            <a:lvl3pPr marL="892933" indent="-302936" algn="l" defTabSz="609576" rtl="0" eaLnBrk="1" latinLnBrk="0" hangingPunct="1">
              <a:spcBef>
                <a:spcPct val="20000"/>
              </a:spcBef>
              <a:buFont typeface="Arial"/>
              <a:buChar char="•"/>
              <a:tabLst/>
              <a:defRPr sz="1833" b="0" i="0" kern="1200">
                <a:solidFill>
                  <a:schemeClr val="tx1"/>
                </a:solidFill>
                <a:latin typeface="Meiryo" panose="020B0604030504040204" pitchFamily="34" charset="-128"/>
                <a:ea typeface="Meiryo" panose="020B0604030504040204" pitchFamily="34" charset="-128"/>
                <a:cs typeface="Amazon Ember Regular" charset="0"/>
              </a:defRPr>
            </a:lvl3pPr>
            <a:lvl4pPr marL="1222326" indent="-309550" algn="l" defTabSz="609576" rtl="0" eaLnBrk="1" latinLnBrk="0" hangingPunct="1">
              <a:spcBef>
                <a:spcPct val="20000"/>
              </a:spcBef>
              <a:buFont typeface="Arial" panose="020B0604020202020204" pitchFamily="34" charset="0"/>
              <a:buChar char="•"/>
              <a:tabLst/>
              <a:defRPr sz="1667" b="0" i="0" kern="1200">
                <a:solidFill>
                  <a:schemeClr val="tx1"/>
                </a:solidFill>
                <a:latin typeface="Meiryo" panose="020B0604030504040204" pitchFamily="34" charset="-128"/>
                <a:ea typeface="Meiryo" panose="020B0604030504040204" pitchFamily="34" charset="-128"/>
                <a:cs typeface="Amazon Ember Regular" charset="0"/>
              </a:defRPr>
            </a:lvl4pPr>
            <a:lvl5pPr marL="1518648" indent="-316165" algn="l" defTabSz="609576" rtl="0" eaLnBrk="1" latinLnBrk="0" hangingPunct="1">
              <a:spcBef>
                <a:spcPct val="20000"/>
              </a:spcBef>
              <a:buFont typeface="Arial" panose="020B0604020202020204" pitchFamily="34" charset="0"/>
              <a:buChar char="•"/>
              <a:tabLst/>
              <a:defRPr sz="1583" b="0" i="0" kern="1200">
                <a:solidFill>
                  <a:schemeClr val="tx1"/>
                </a:solidFill>
                <a:latin typeface="Meiryo" panose="020B0604030504040204" pitchFamily="34" charset="-128"/>
                <a:ea typeface="Meiryo" panose="020B0604030504040204" pitchFamily="34" charset="-128"/>
                <a:cs typeface="Amazon Ember Regular" charset="0"/>
              </a:defRPr>
            </a:lvl5pPr>
            <a:lvl6pPr marL="3352666" indent="-304788" algn="l" defTabSz="609576" rtl="0" eaLnBrk="1" latinLnBrk="0" hangingPunct="1">
              <a:spcBef>
                <a:spcPct val="20000"/>
              </a:spcBef>
              <a:buFont typeface="Arial"/>
              <a:buChar char="•"/>
              <a:defRPr sz="2667" kern="1200">
                <a:solidFill>
                  <a:schemeClr val="tx1"/>
                </a:solidFill>
                <a:latin typeface="+mn-lt"/>
                <a:ea typeface="+mn-ea"/>
                <a:cs typeface="+mn-cs"/>
              </a:defRPr>
            </a:lvl6pPr>
            <a:lvl7pPr marL="3962242" indent="-304788" algn="l" defTabSz="609576" rtl="0" eaLnBrk="1" latinLnBrk="0" hangingPunct="1">
              <a:spcBef>
                <a:spcPct val="20000"/>
              </a:spcBef>
              <a:buFont typeface="Arial"/>
              <a:buChar char="•"/>
              <a:defRPr sz="2667" kern="1200">
                <a:solidFill>
                  <a:schemeClr val="tx1"/>
                </a:solidFill>
                <a:latin typeface="+mn-lt"/>
                <a:ea typeface="+mn-ea"/>
                <a:cs typeface="+mn-cs"/>
              </a:defRPr>
            </a:lvl7pPr>
            <a:lvl8pPr marL="4571817" indent="-304788" algn="l" defTabSz="609576" rtl="0" eaLnBrk="1" latinLnBrk="0" hangingPunct="1">
              <a:spcBef>
                <a:spcPct val="20000"/>
              </a:spcBef>
              <a:buFont typeface="Arial"/>
              <a:buChar char="•"/>
              <a:defRPr sz="2667" kern="1200">
                <a:solidFill>
                  <a:schemeClr val="tx1"/>
                </a:solidFill>
                <a:latin typeface="+mn-lt"/>
                <a:ea typeface="+mn-ea"/>
                <a:cs typeface="+mn-cs"/>
              </a:defRPr>
            </a:lvl8pPr>
            <a:lvl9pPr marL="5181393" indent="-304788" algn="l" defTabSz="609576" rtl="0" eaLnBrk="1" latinLnBrk="0" hangingPunct="1">
              <a:spcBef>
                <a:spcPct val="20000"/>
              </a:spcBef>
              <a:buFont typeface="Arial"/>
              <a:buChar char="•"/>
              <a:defRPr sz="2667" kern="1200">
                <a:solidFill>
                  <a:schemeClr val="tx1"/>
                </a:solidFill>
                <a:latin typeface="+mn-lt"/>
                <a:ea typeface="+mn-ea"/>
                <a:cs typeface="+mn-cs"/>
              </a:defRPr>
            </a:lvl9pPr>
          </a:lstStyle>
          <a:p>
            <a:pPr marL="0" marR="0" lvl="0" indent="0" algn="l" defTabSz="609576"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en-US" altLang="ja-JP" sz="14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AWS Glue</a:t>
            </a:r>
          </a:p>
        </p:txBody>
      </p:sp>
      <p:pic>
        <p:nvPicPr>
          <p:cNvPr id="12" name="Graphic 6">
            <a:extLst>
              <a:ext uri="{FF2B5EF4-FFF2-40B4-BE49-F238E27FC236}">
                <a16:creationId xmlns:a16="http://schemas.microsoft.com/office/drawing/2014/main" id="{4C0BC7F4-8C5D-E30C-D6BE-36B36B06DFDF}"/>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11112792" y="1972575"/>
            <a:ext cx="432000" cy="4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10">
            <a:extLst>
              <a:ext uri="{FF2B5EF4-FFF2-40B4-BE49-F238E27FC236}">
                <a16:creationId xmlns:a16="http://schemas.microsoft.com/office/drawing/2014/main" id="{2AD649D2-AD71-DC98-4D2E-9C8C2F427378}"/>
              </a:ext>
            </a:extLst>
          </p:cNvPr>
          <p:cNvSpPr txBox="1">
            <a:spLocks noChangeArrowheads="1"/>
          </p:cNvSpPr>
          <p:nvPr/>
        </p:nvSpPr>
        <p:spPr bwMode="auto">
          <a:xfrm>
            <a:off x="10890130" y="2406118"/>
            <a:ext cx="877323"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AWS Glue</a:t>
            </a:r>
          </a:p>
        </p:txBody>
      </p:sp>
      <p:sp>
        <p:nvSpPr>
          <p:cNvPr id="14" name="TextBox 21">
            <a:extLst>
              <a:ext uri="{FF2B5EF4-FFF2-40B4-BE49-F238E27FC236}">
                <a16:creationId xmlns:a16="http://schemas.microsoft.com/office/drawing/2014/main" id="{EF0672D5-CE0C-876B-412E-E5105BCAFD4C}"/>
              </a:ext>
            </a:extLst>
          </p:cNvPr>
          <p:cNvSpPr txBox="1">
            <a:spLocks noChangeArrowheads="1"/>
          </p:cNvSpPr>
          <p:nvPr/>
        </p:nvSpPr>
        <p:spPr bwMode="auto">
          <a:xfrm>
            <a:off x="9428178" y="2405750"/>
            <a:ext cx="89501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S3 Bucket</a:t>
            </a:r>
          </a:p>
        </p:txBody>
      </p:sp>
      <p:pic>
        <p:nvPicPr>
          <p:cNvPr id="15" name="Graphic 173105">
            <a:extLst>
              <a:ext uri="{FF2B5EF4-FFF2-40B4-BE49-F238E27FC236}">
                <a16:creationId xmlns:a16="http://schemas.microsoft.com/office/drawing/2014/main" id="{4AAA55B6-DA95-84D5-29F4-6CCA3DF17C4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59688" y="1972575"/>
            <a:ext cx="432000" cy="432000"/>
          </a:xfrm>
          <a:prstGeom prst="rect">
            <a:avLst/>
          </a:prstGeom>
        </p:spPr>
      </p:pic>
      <p:sp>
        <p:nvSpPr>
          <p:cNvPr id="18" name="TextBox 28">
            <a:extLst>
              <a:ext uri="{FF2B5EF4-FFF2-40B4-BE49-F238E27FC236}">
                <a16:creationId xmlns:a16="http://schemas.microsoft.com/office/drawing/2014/main" id="{4A3F8E05-162C-0B55-81E4-71497C0C6694}"/>
              </a:ext>
            </a:extLst>
          </p:cNvPr>
          <p:cNvSpPr txBox="1">
            <a:spLocks noChangeArrowheads="1"/>
          </p:cNvSpPr>
          <p:nvPr/>
        </p:nvSpPr>
        <p:spPr bwMode="auto">
          <a:xfrm>
            <a:off x="9373897" y="3067080"/>
            <a:ext cx="107315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JDBC Source</a:t>
            </a:r>
          </a:p>
        </p:txBody>
      </p:sp>
      <p:pic>
        <p:nvPicPr>
          <p:cNvPr id="19" name="Graphic 122">
            <a:extLst>
              <a:ext uri="{FF2B5EF4-FFF2-40B4-BE49-F238E27FC236}">
                <a16:creationId xmlns:a16="http://schemas.microsoft.com/office/drawing/2014/main" id="{3E0AE386-405C-915D-FA16-52E130CBB01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694472" y="2651971"/>
            <a:ext cx="432000" cy="432000"/>
          </a:xfrm>
          <a:prstGeom prst="rect">
            <a:avLst/>
          </a:prstGeom>
        </p:spPr>
      </p:pic>
      <p:cxnSp>
        <p:nvCxnSpPr>
          <p:cNvPr id="21" name="直線矢印コネクタ 20">
            <a:extLst>
              <a:ext uri="{FF2B5EF4-FFF2-40B4-BE49-F238E27FC236}">
                <a16:creationId xmlns:a16="http://schemas.microsoft.com/office/drawing/2014/main" id="{6DDB1D7C-DB46-9F0E-EBF6-834AEDBD25A8}"/>
              </a:ext>
            </a:extLst>
          </p:cNvPr>
          <p:cNvCxnSpPr>
            <a:stCxn id="15" idx="3"/>
            <a:endCxn id="12" idx="1"/>
          </p:cNvCxnSpPr>
          <p:nvPr/>
        </p:nvCxnSpPr>
        <p:spPr>
          <a:xfrm>
            <a:off x="10091688" y="2188575"/>
            <a:ext cx="1021104" cy="0"/>
          </a:xfrm>
          <a:prstGeom prst="straightConnector1">
            <a:avLst/>
          </a:prstGeom>
          <a:ln>
            <a:solidFill>
              <a:schemeClr val="accent1"/>
            </a:solidFill>
            <a:tailEnd type="triangle"/>
          </a:ln>
        </p:spPr>
        <p:style>
          <a:lnRef idx="1">
            <a:schemeClr val="accent6"/>
          </a:lnRef>
          <a:fillRef idx="0">
            <a:schemeClr val="accent6"/>
          </a:fillRef>
          <a:effectRef idx="0">
            <a:schemeClr val="accent6"/>
          </a:effectRef>
          <a:fontRef idx="minor">
            <a:schemeClr val="tx1"/>
          </a:fontRef>
        </p:style>
      </p:cxnSp>
      <p:cxnSp>
        <p:nvCxnSpPr>
          <p:cNvPr id="23" name="カギ線コネクタ 22">
            <a:extLst>
              <a:ext uri="{FF2B5EF4-FFF2-40B4-BE49-F238E27FC236}">
                <a16:creationId xmlns:a16="http://schemas.microsoft.com/office/drawing/2014/main" id="{A1A2C390-AE3A-61DE-6BD1-84CFF80EEC40}"/>
              </a:ext>
            </a:extLst>
          </p:cNvPr>
          <p:cNvCxnSpPr>
            <a:stCxn id="19" idx="3"/>
            <a:endCxn id="12" idx="1"/>
          </p:cNvCxnSpPr>
          <p:nvPr/>
        </p:nvCxnSpPr>
        <p:spPr>
          <a:xfrm flipV="1">
            <a:off x="10126472" y="2188575"/>
            <a:ext cx="986320" cy="679396"/>
          </a:xfrm>
          <a:prstGeom prst="bentConnector3">
            <a:avLst/>
          </a:prstGeom>
          <a:ln>
            <a:solidFill>
              <a:schemeClr val="accent1"/>
            </a:solidFill>
            <a:tailEnd type="triangle"/>
          </a:ln>
        </p:spPr>
        <p:style>
          <a:lnRef idx="1">
            <a:schemeClr val="accent6"/>
          </a:lnRef>
          <a:fillRef idx="0">
            <a:schemeClr val="accent6"/>
          </a:fillRef>
          <a:effectRef idx="0">
            <a:schemeClr val="accent6"/>
          </a:effectRef>
          <a:fontRef idx="minor">
            <a:schemeClr val="tx1"/>
          </a:fontRef>
        </p:style>
      </p:cxnSp>
      <p:sp>
        <p:nvSpPr>
          <p:cNvPr id="28" name="Text Placeholder 2">
            <a:extLst>
              <a:ext uri="{FF2B5EF4-FFF2-40B4-BE49-F238E27FC236}">
                <a16:creationId xmlns:a16="http://schemas.microsoft.com/office/drawing/2014/main" id="{B15DB4B5-8B93-33A4-6972-7F1A0B92DC6B}"/>
              </a:ext>
            </a:extLst>
          </p:cNvPr>
          <p:cNvSpPr txBox="1">
            <a:spLocks/>
          </p:cNvSpPr>
          <p:nvPr/>
        </p:nvSpPr>
        <p:spPr>
          <a:xfrm>
            <a:off x="6450330" y="3554046"/>
            <a:ext cx="5107787" cy="293298"/>
          </a:xfrm>
          <a:prstGeom prst="rect">
            <a:avLst/>
          </a:prstGeom>
        </p:spPr>
        <p:txBody>
          <a:bodyPr vert="horz" lIns="91440" tIns="45720" rIns="91440" bIns="45720" rtlCol="0">
            <a:noAutofit/>
          </a:bodyPr>
          <a:lstStyle>
            <a:lvl1pPr marL="0" indent="0" algn="l" defTabSz="609576" rtl="0" eaLnBrk="1" latinLnBrk="0" hangingPunct="1">
              <a:spcBef>
                <a:spcPct val="20000"/>
              </a:spcBef>
              <a:buFont typeface="Arial" panose="020B0604020202020204" pitchFamily="34" charset="0"/>
              <a:buNone/>
              <a:tabLst/>
              <a:defRPr sz="2167" b="0" i="0" kern="1200">
                <a:solidFill>
                  <a:schemeClr val="tx1"/>
                </a:solidFill>
                <a:latin typeface="Meiryo" panose="020B0604030504040204" pitchFamily="34" charset="-128"/>
                <a:ea typeface="Meiryo" panose="020B0604030504040204" pitchFamily="34" charset="-128"/>
                <a:cs typeface="Amazon Ember Regular" charset="0"/>
              </a:defRPr>
            </a:lvl1pPr>
            <a:lvl2pPr marL="596612" indent="-294999" algn="l" defTabSz="609576" rtl="0" eaLnBrk="1" latinLnBrk="0" hangingPunct="1">
              <a:spcBef>
                <a:spcPct val="20000"/>
              </a:spcBef>
              <a:buFont typeface="Arial"/>
              <a:buChar char="•"/>
              <a:tabLst/>
              <a:defRPr sz="2000" b="0" i="0" kern="1200">
                <a:solidFill>
                  <a:schemeClr val="tx1"/>
                </a:solidFill>
                <a:latin typeface="Meiryo" panose="020B0604030504040204" pitchFamily="34" charset="-128"/>
                <a:ea typeface="Meiryo" panose="020B0604030504040204" pitchFamily="34" charset="-128"/>
                <a:cs typeface="Amazon Ember Regular" charset="0"/>
              </a:defRPr>
            </a:lvl2pPr>
            <a:lvl3pPr marL="892933" indent="-302936" algn="l" defTabSz="609576" rtl="0" eaLnBrk="1" latinLnBrk="0" hangingPunct="1">
              <a:spcBef>
                <a:spcPct val="20000"/>
              </a:spcBef>
              <a:buFont typeface="Arial"/>
              <a:buChar char="•"/>
              <a:tabLst/>
              <a:defRPr sz="1833" b="0" i="0" kern="1200">
                <a:solidFill>
                  <a:schemeClr val="tx1"/>
                </a:solidFill>
                <a:latin typeface="Meiryo" panose="020B0604030504040204" pitchFamily="34" charset="-128"/>
                <a:ea typeface="Meiryo" panose="020B0604030504040204" pitchFamily="34" charset="-128"/>
                <a:cs typeface="Amazon Ember Regular" charset="0"/>
              </a:defRPr>
            </a:lvl3pPr>
            <a:lvl4pPr marL="1222326" indent="-309550" algn="l" defTabSz="609576" rtl="0" eaLnBrk="1" latinLnBrk="0" hangingPunct="1">
              <a:spcBef>
                <a:spcPct val="20000"/>
              </a:spcBef>
              <a:buFont typeface="Arial" panose="020B0604020202020204" pitchFamily="34" charset="0"/>
              <a:buChar char="•"/>
              <a:tabLst/>
              <a:defRPr sz="1667" b="0" i="0" kern="1200">
                <a:solidFill>
                  <a:schemeClr val="tx1"/>
                </a:solidFill>
                <a:latin typeface="Meiryo" panose="020B0604030504040204" pitchFamily="34" charset="-128"/>
                <a:ea typeface="Meiryo" panose="020B0604030504040204" pitchFamily="34" charset="-128"/>
                <a:cs typeface="Amazon Ember Regular" charset="0"/>
              </a:defRPr>
            </a:lvl4pPr>
            <a:lvl5pPr marL="1518648" indent="-316165" algn="l" defTabSz="609576" rtl="0" eaLnBrk="1" latinLnBrk="0" hangingPunct="1">
              <a:spcBef>
                <a:spcPct val="20000"/>
              </a:spcBef>
              <a:buFont typeface="Arial" panose="020B0604020202020204" pitchFamily="34" charset="0"/>
              <a:buChar char="•"/>
              <a:tabLst/>
              <a:defRPr sz="1583" b="0" i="0" kern="1200">
                <a:solidFill>
                  <a:schemeClr val="tx1"/>
                </a:solidFill>
                <a:latin typeface="Meiryo" panose="020B0604030504040204" pitchFamily="34" charset="-128"/>
                <a:ea typeface="Meiryo" panose="020B0604030504040204" pitchFamily="34" charset="-128"/>
                <a:cs typeface="Amazon Ember Regular" charset="0"/>
              </a:defRPr>
            </a:lvl5pPr>
            <a:lvl6pPr marL="3352666" indent="-304788" algn="l" defTabSz="609576" rtl="0" eaLnBrk="1" latinLnBrk="0" hangingPunct="1">
              <a:spcBef>
                <a:spcPct val="20000"/>
              </a:spcBef>
              <a:buFont typeface="Arial"/>
              <a:buChar char="•"/>
              <a:defRPr sz="2667" kern="1200">
                <a:solidFill>
                  <a:schemeClr val="tx1"/>
                </a:solidFill>
                <a:latin typeface="+mn-lt"/>
                <a:ea typeface="+mn-ea"/>
                <a:cs typeface="+mn-cs"/>
              </a:defRPr>
            </a:lvl6pPr>
            <a:lvl7pPr marL="3962242" indent="-304788" algn="l" defTabSz="609576" rtl="0" eaLnBrk="1" latinLnBrk="0" hangingPunct="1">
              <a:spcBef>
                <a:spcPct val="20000"/>
              </a:spcBef>
              <a:buFont typeface="Arial"/>
              <a:buChar char="•"/>
              <a:defRPr sz="2667" kern="1200">
                <a:solidFill>
                  <a:schemeClr val="tx1"/>
                </a:solidFill>
                <a:latin typeface="+mn-lt"/>
                <a:ea typeface="+mn-ea"/>
                <a:cs typeface="+mn-cs"/>
              </a:defRPr>
            </a:lvl7pPr>
            <a:lvl8pPr marL="4571817" indent="-304788" algn="l" defTabSz="609576" rtl="0" eaLnBrk="1" latinLnBrk="0" hangingPunct="1">
              <a:spcBef>
                <a:spcPct val="20000"/>
              </a:spcBef>
              <a:buFont typeface="Arial"/>
              <a:buChar char="•"/>
              <a:defRPr sz="2667" kern="1200">
                <a:solidFill>
                  <a:schemeClr val="tx1"/>
                </a:solidFill>
                <a:latin typeface="+mn-lt"/>
                <a:ea typeface="+mn-ea"/>
                <a:cs typeface="+mn-cs"/>
              </a:defRPr>
            </a:lvl8pPr>
            <a:lvl9pPr marL="5181393" indent="-304788" algn="l" defTabSz="609576" rtl="0" eaLnBrk="1" latinLnBrk="0" hangingPunct="1">
              <a:spcBef>
                <a:spcPct val="20000"/>
              </a:spcBef>
              <a:buFont typeface="Arial"/>
              <a:buChar char="•"/>
              <a:defRPr sz="2667" kern="1200">
                <a:solidFill>
                  <a:schemeClr val="tx1"/>
                </a:solidFill>
                <a:latin typeface="+mn-lt"/>
                <a:ea typeface="+mn-ea"/>
                <a:cs typeface="+mn-cs"/>
              </a:defRPr>
            </a:lvl9pPr>
          </a:lstStyle>
          <a:p>
            <a:pPr marL="0" marR="0" lvl="0" indent="0" algn="l" defTabSz="609576"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en-US" altLang="ja-JP" sz="14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S3 Object Lambda </a:t>
            </a:r>
            <a:r>
              <a:rPr kumimoji="0" lang="ja-JP" altLang="en-US" sz="14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 </a:t>
            </a:r>
            <a:r>
              <a:rPr kumimoji="0" lang="en-US" altLang="ja-JP" sz="14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Amazon Comprehend</a:t>
            </a:r>
          </a:p>
        </p:txBody>
      </p:sp>
      <p:sp>
        <p:nvSpPr>
          <p:cNvPr id="29" name="TextBox 18">
            <a:extLst>
              <a:ext uri="{FF2B5EF4-FFF2-40B4-BE49-F238E27FC236}">
                <a16:creationId xmlns:a16="http://schemas.microsoft.com/office/drawing/2014/main" id="{0B782A61-E135-D984-1E3C-D37CD6C60C8D}"/>
              </a:ext>
            </a:extLst>
          </p:cNvPr>
          <p:cNvSpPr txBox="1">
            <a:spLocks noChangeArrowheads="1"/>
          </p:cNvSpPr>
          <p:nvPr/>
        </p:nvSpPr>
        <p:spPr bwMode="auto">
          <a:xfrm>
            <a:off x="7596112" y="4857435"/>
            <a:ext cx="107315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Access points</a:t>
            </a:r>
          </a:p>
        </p:txBody>
      </p:sp>
      <p:pic>
        <p:nvPicPr>
          <p:cNvPr id="30" name="Graphic 173103">
            <a:extLst>
              <a:ext uri="{FF2B5EF4-FFF2-40B4-BE49-F238E27FC236}">
                <a16:creationId xmlns:a16="http://schemas.microsoft.com/office/drawing/2014/main" id="{84FDACAA-C3F8-C3CE-F527-B5C8F6E8BFA9}"/>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910384" y="4428782"/>
            <a:ext cx="432000" cy="432000"/>
          </a:xfrm>
          <a:prstGeom prst="rect">
            <a:avLst/>
          </a:prstGeom>
        </p:spPr>
      </p:pic>
      <p:sp>
        <p:nvSpPr>
          <p:cNvPr id="31" name="TextBox 21">
            <a:extLst>
              <a:ext uri="{FF2B5EF4-FFF2-40B4-BE49-F238E27FC236}">
                <a16:creationId xmlns:a16="http://schemas.microsoft.com/office/drawing/2014/main" id="{D8E430DA-D223-507A-9CBB-041EBA91B944}"/>
              </a:ext>
            </a:extLst>
          </p:cNvPr>
          <p:cNvSpPr txBox="1">
            <a:spLocks noChangeArrowheads="1"/>
          </p:cNvSpPr>
          <p:nvPr/>
        </p:nvSpPr>
        <p:spPr bwMode="auto">
          <a:xfrm>
            <a:off x="6608011" y="4851222"/>
            <a:ext cx="89501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S3 Bucket</a:t>
            </a:r>
          </a:p>
        </p:txBody>
      </p:sp>
      <p:pic>
        <p:nvPicPr>
          <p:cNvPr id="32" name="Graphic 173105">
            <a:extLst>
              <a:ext uri="{FF2B5EF4-FFF2-40B4-BE49-F238E27FC236}">
                <a16:creationId xmlns:a16="http://schemas.microsoft.com/office/drawing/2014/main" id="{C9BA506A-0483-6383-A989-74D52F6BAF9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842914" y="4428782"/>
            <a:ext cx="432000" cy="432000"/>
          </a:xfrm>
          <a:prstGeom prst="rect">
            <a:avLst/>
          </a:prstGeom>
        </p:spPr>
      </p:pic>
      <p:sp>
        <p:nvSpPr>
          <p:cNvPr id="33" name="TextBox 20">
            <a:extLst>
              <a:ext uri="{FF2B5EF4-FFF2-40B4-BE49-F238E27FC236}">
                <a16:creationId xmlns:a16="http://schemas.microsoft.com/office/drawing/2014/main" id="{831DD31B-3748-7694-4662-4A258649419E}"/>
              </a:ext>
            </a:extLst>
          </p:cNvPr>
          <p:cNvSpPr txBox="1">
            <a:spLocks noChangeArrowheads="1"/>
          </p:cNvSpPr>
          <p:nvPr/>
        </p:nvSpPr>
        <p:spPr bwMode="auto">
          <a:xfrm>
            <a:off x="9595314" y="4851222"/>
            <a:ext cx="133201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S3 Object Lambda Access Points</a:t>
            </a:r>
          </a:p>
        </p:txBody>
      </p:sp>
      <p:pic>
        <p:nvPicPr>
          <p:cNvPr id="34" name="Graphic 173113">
            <a:extLst>
              <a:ext uri="{FF2B5EF4-FFF2-40B4-BE49-F238E27FC236}">
                <a16:creationId xmlns:a16="http://schemas.microsoft.com/office/drawing/2014/main" id="{15A7992D-2880-D409-D834-C0540BFAC8D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0045324" y="4428782"/>
            <a:ext cx="432000" cy="432000"/>
          </a:xfrm>
          <a:prstGeom prst="rect">
            <a:avLst/>
          </a:prstGeom>
        </p:spPr>
      </p:pic>
      <p:sp>
        <p:nvSpPr>
          <p:cNvPr id="35" name="TextBox 17">
            <a:extLst>
              <a:ext uri="{FF2B5EF4-FFF2-40B4-BE49-F238E27FC236}">
                <a16:creationId xmlns:a16="http://schemas.microsoft.com/office/drawing/2014/main" id="{017A98CF-8748-934F-714E-C894D9083DC0}"/>
              </a:ext>
            </a:extLst>
          </p:cNvPr>
          <p:cNvSpPr txBox="1">
            <a:spLocks noChangeArrowheads="1"/>
          </p:cNvSpPr>
          <p:nvPr/>
        </p:nvSpPr>
        <p:spPr bwMode="auto">
          <a:xfrm>
            <a:off x="8522613" y="4857435"/>
            <a:ext cx="1362074"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Lambda </a:t>
            </a:r>
            <a:r>
              <a:rPr kumimoji="0" lang="en-US" altLang="en-US" sz="1000" b="0" i="0" u="none" strike="noStrike" kern="1200" cap="none" spc="0" normalizeH="0" baseline="0" noProof="0" dirty="0" err="1">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関数</a:t>
            </a:r>
            <a:endParaRPr kumimoji="0" lang="en-US" altLang="en-US" sz="1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endParaRPr>
          </a:p>
        </p:txBody>
      </p:sp>
      <p:pic>
        <p:nvPicPr>
          <p:cNvPr id="36" name="Graphic 13">
            <a:extLst>
              <a:ext uri="{FF2B5EF4-FFF2-40B4-BE49-F238E27FC236}">
                <a16:creationId xmlns:a16="http://schemas.microsoft.com/office/drawing/2014/main" id="{F31881DD-4D39-4A2A-68D6-B54A32E833BF}"/>
              </a:ext>
            </a:extLst>
          </p:cNvPr>
          <p:cNvPicPr>
            <a:picLocks noChangeAspect="1" noChangeArrowheads="1"/>
          </p:cNvPicPr>
          <p:nvPr/>
        </p:nvPicPr>
        <p:blipFill>
          <a:blip r:embed="rId14">
            <a:extLst>
              <a:ext uri="{96DAC541-7B7A-43D3-8B79-37D633B846F1}">
                <asvg:svgBlip xmlns:asvg="http://schemas.microsoft.com/office/drawing/2016/SVG/main" r:embed="rId15"/>
              </a:ext>
            </a:extLst>
          </a:blip>
          <a:srcRect/>
          <a:stretch/>
        </p:blipFill>
        <p:spPr bwMode="auto">
          <a:xfrm>
            <a:off x="8987650" y="4428782"/>
            <a:ext cx="432000" cy="4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Graphic 17">
            <a:extLst>
              <a:ext uri="{FF2B5EF4-FFF2-40B4-BE49-F238E27FC236}">
                <a16:creationId xmlns:a16="http://schemas.microsoft.com/office/drawing/2014/main" id="{88A9EC0F-337C-5297-BB7D-C7264F4A86A8}"/>
              </a:ext>
            </a:extLst>
          </p:cNvPr>
          <p:cNvPicPr>
            <a:picLocks noChangeAspect="1" noChangeArrowheads="1"/>
          </p:cNvPicPr>
          <p:nvPr/>
        </p:nvPicPr>
        <p:blipFill>
          <a:blip r:embed="rId16">
            <a:extLst>
              <a:ext uri="{96DAC541-7B7A-43D3-8B79-37D633B846F1}">
                <asvg:svgBlip xmlns:asvg="http://schemas.microsoft.com/office/drawing/2016/SVG/main" r:embed="rId17"/>
              </a:ext>
            </a:extLst>
          </a:blip>
          <a:srcRect/>
          <a:stretch/>
        </p:blipFill>
        <p:spPr bwMode="auto">
          <a:xfrm>
            <a:off x="8987650" y="5429885"/>
            <a:ext cx="432000" cy="4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 name="TextBox 9">
            <a:extLst>
              <a:ext uri="{FF2B5EF4-FFF2-40B4-BE49-F238E27FC236}">
                <a16:creationId xmlns:a16="http://schemas.microsoft.com/office/drawing/2014/main" id="{A1820AC0-D26B-FAE0-9B64-B5680231E981}"/>
              </a:ext>
            </a:extLst>
          </p:cNvPr>
          <p:cNvSpPr txBox="1">
            <a:spLocks noChangeArrowheads="1"/>
          </p:cNvSpPr>
          <p:nvPr/>
        </p:nvSpPr>
        <p:spPr bwMode="auto">
          <a:xfrm>
            <a:off x="8082082" y="5877308"/>
            <a:ext cx="2243137"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Amazon Comprehend</a:t>
            </a:r>
          </a:p>
        </p:txBody>
      </p:sp>
      <p:sp>
        <p:nvSpPr>
          <p:cNvPr id="39" name="TextBox 25">
            <a:extLst>
              <a:ext uri="{FF2B5EF4-FFF2-40B4-BE49-F238E27FC236}">
                <a16:creationId xmlns:a16="http://schemas.microsoft.com/office/drawing/2014/main" id="{631358C3-9AA0-B6A8-5B53-0068D363082B}"/>
              </a:ext>
            </a:extLst>
          </p:cNvPr>
          <p:cNvSpPr txBox="1">
            <a:spLocks noChangeArrowheads="1"/>
          </p:cNvSpPr>
          <p:nvPr/>
        </p:nvSpPr>
        <p:spPr bwMode="auto">
          <a:xfrm>
            <a:off x="10792216" y="4857435"/>
            <a:ext cx="107315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Application</a:t>
            </a:r>
          </a:p>
        </p:txBody>
      </p:sp>
      <p:pic>
        <p:nvPicPr>
          <p:cNvPr id="40" name="Graphic 114">
            <a:extLst>
              <a:ext uri="{FF2B5EF4-FFF2-40B4-BE49-F238E27FC236}">
                <a16:creationId xmlns:a16="http://schemas.microsoft.com/office/drawing/2014/main" id="{8317CA5B-76CA-4990-5586-2B691E024EF5}"/>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11112792" y="4428782"/>
            <a:ext cx="432000" cy="432000"/>
          </a:xfrm>
          <a:prstGeom prst="rect">
            <a:avLst/>
          </a:prstGeom>
        </p:spPr>
      </p:pic>
      <p:cxnSp>
        <p:nvCxnSpPr>
          <p:cNvPr id="42" name="直線矢印コネクタ 41">
            <a:extLst>
              <a:ext uri="{FF2B5EF4-FFF2-40B4-BE49-F238E27FC236}">
                <a16:creationId xmlns:a16="http://schemas.microsoft.com/office/drawing/2014/main" id="{9AEF7EA5-B5BA-E957-3766-8943159DE218}"/>
              </a:ext>
            </a:extLst>
          </p:cNvPr>
          <p:cNvCxnSpPr>
            <a:stCxn id="32" idx="3"/>
            <a:endCxn id="30" idx="1"/>
          </p:cNvCxnSpPr>
          <p:nvPr/>
        </p:nvCxnSpPr>
        <p:spPr>
          <a:xfrm>
            <a:off x="7274914" y="4644782"/>
            <a:ext cx="635470" cy="0"/>
          </a:xfrm>
          <a:prstGeom prst="straightConnector1">
            <a:avLst/>
          </a:prstGeom>
          <a:ln>
            <a:solidFill>
              <a:schemeClr val="accent1"/>
            </a:solidFill>
            <a:tailEnd type="triangle"/>
          </a:ln>
        </p:spPr>
        <p:style>
          <a:lnRef idx="1">
            <a:schemeClr val="accent6"/>
          </a:lnRef>
          <a:fillRef idx="0">
            <a:schemeClr val="accent6"/>
          </a:fillRef>
          <a:effectRef idx="0">
            <a:schemeClr val="accent6"/>
          </a:effectRef>
          <a:fontRef idx="minor">
            <a:schemeClr val="tx1"/>
          </a:fontRef>
        </p:style>
      </p:cxnSp>
      <p:cxnSp>
        <p:nvCxnSpPr>
          <p:cNvPr id="43" name="直線矢印コネクタ 42">
            <a:extLst>
              <a:ext uri="{FF2B5EF4-FFF2-40B4-BE49-F238E27FC236}">
                <a16:creationId xmlns:a16="http://schemas.microsoft.com/office/drawing/2014/main" id="{FA068841-6232-239F-7E68-25C5D56E51DE}"/>
              </a:ext>
            </a:extLst>
          </p:cNvPr>
          <p:cNvCxnSpPr>
            <a:cxnSpLocks/>
            <a:stCxn id="30" idx="3"/>
            <a:endCxn id="36" idx="1"/>
          </p:cNvCxnSpPr>
          <p:nvPr/>
        </p:nvCxnSpPr>
        <p:spPr>
          <a:xfrm>
            <a:off x="8342384" y="4644782"/>
            <a:ext cx="645266" cy="0"/>
          </a:xfrm>
          <a:prstGeom prst="straightConnector1">
            <a:avLst/>
          </a:prstGeom>
          <a:ln>
            <a:solidFill>
              <a:schemeClr val="accent1"/>
            </a:solidFill>
            <a:tailEnd type="triangle"/>
          </a:ln>
        </p:spPr>
        <p:style>
          <a:lnRef idx="1">
            <a:schemeClr val="accent6"/>
          </a:lnRef>
          <a:fillRef idx="0">
            <a:schemeClr val="accent6"/>
          </a:fillRef>
          <a:effectRef idx="0">
            <a:schemeClr val="accent6"/>
          </a:effectRef>
          <a:fontRef idx="minor">
            <a:schemeClr val="tx1"/>
          </a:fontRef>
        </p:style>
      </p:cxnSp>
      <p:cxnSp>
        <p:nvCxnSpPr>
          <p:cNvPr id="46" name="直線矢印コネクタ 45">
            <a:extLst>
              <a:ext uri="{FF2B5EF4-FFF2-40B4-BE49-F238E27FC236}">
                <a16:creationId xmlns:a16="http://schemas.microsoft.com/office/drawing/2014/main" id="{AEED9D30-F85D-262A-D1CD-BC5762B6D98E}"/>
              </a:ext>
            </a:extLst>
          </p:cNvPr>
          <p:cNvCxnSpPr>
            <a:cxnSpLocks/>
            <a:stCxn id="36" idx="3"/>
            <a:endCxn id="34" idx="1"/>
          </p:cNvCxnSpPr>
          <p:nvPr/>
        </p:nvCxnSpPr>
        <p:spPr>
          <a:xfrm>
            <a:off x="9419650" y="4644782"/>
            <a:ext cx="625674" cy="0"/>
          </a:xfrm>
          <a:prstGeom prst="straightConnector1">
            <a:avLst/>
          </a:prstGeom>
          <a:ln>
            <a:solidFill>
              <a:schemeClr val="accent1"/>
            </a:solidFill>
            <a:tailEnd type="triangle"/>
          </a:ln>
        </p:spPr>
        <p:style>
          <a:lnRef idx="1">
            <a:schemeClr val="accent6"/>
          </a:lnRef>
          <a:fillRef idx="0">
            <a:schemeClr val="accent6"/>
          </a:fillRef>
          <a:effectRef idx="0">
            <a:schemeClr val="accent6"/>
          </a:effectRef>
          <a:fontRef idx="minor">
            <a:schemeClr val="tx1"/>
          </a:fontRef>
        </p:style>
      </p:cxnSp>
      <p:cxnSp>
        <p:nvCxnSpPr>
          <p:cNvPr id="49" name="直線矢印コネクタ 48">
            <a:extLst>
              <a:ext uri="{FF2B5EF4-FFF2-40B4-BE49-F238E27FC236}">
                <a16:creationId xmlns:a16="http://schemas.microsoft.com/office/drawing/2014/main" id="{2B25E7AE-5275-05A0-B359-50B1AED44B4F}"/>
              </a:ext>
            </a:extLst>
          </p:cNvPr>
          <p:cNvCxnSpPr>
            <a:cxnSpLocks/>
            <a:stCxn id="34" idx="3"/>
            <a:endCxn id="40" idx="1"/>
          </p:cNvCxnSpPr>
          <p:nvPr/>
        </p:nvCxnSpPr>
        <p:spPr>
          <a:xfrm>
            <a:off x="10477324" y="4644782"/>
            <a:ext cx="635468" cy="0"/>
          </a:xfrm>
          <a:prstGeom prst="straightConnector1">
            <a:avLst/>
          </a:prstGeom>
          <a:ln>
            <a:solidFill>
              <a:schemeClr val="accent1"/>
            </a:solidFill>
            <a:tailEnd type="triangle"/>
          </a:ln>
        </p:spPr>
        <p:style>
          <a:lnRef idx="1">
            <a:schemeClr val="accent6"/>
          </a:lnRef>
          <a:fillRef idx="0">
            <a:schemeClr val="accent6"/>
          </a:fillRef>
          <a:effectRef idx="0">
            <a:schemeClr val="accent6"/>
          </a:effectRef>
          <a:fontRef idx="minor">
            <a:schemeClr val="tx1"/>
          </a:fontRef>
        </p:style>
      </p:cxnSp>
      <p:cxnSp>
        <p:nvCxnSpPr>
          <p:cNvPr id="52" name="直線矢印コネクタ 51">
            <a:extLst>
              <a:ext uri="{FF2B5EF4-FFF2-40B4-BE49-F238E27FC236}">
                <a16:creationId xmlns:a16="http://schemas.microsoft.com/office/drawing/2014/main" id="{276E9497-04DA-9CC0-45C5-BD11B9E98073}"/>
              </a:ext>
            </a:extLst>
          </p:cNvPr>
          <p:cNvCxnSpPr>
            <a:cxnSpLocks/>
            <a:stCxn id="37" idx="0"/>
            <a:endCxn id="35" idx="2"/>
          </p:cNvCxnSpPr>
          <p:nvPr/>
        </p:nvCxnSpPr>
        <p:spPr>
          <a:xfrm flipV="1">
            <a:off x="9203650" y="5103656"/>
            <a:ext cx="0" cy="326229"/>
          </a:xfrm>
          <a:prstGeom prst="straightConnector1">
            <a:avLst/>
          </a:prstGeom>
          <a:ln>
            <a:solidFill>
              <a:schemeClr val="accent1"/>
            </a:solidFill>
            <a:headEnd type="triangle" w="med" len="med"/>
            <a:tailEnd type="triangle" w="med" len="med"/>
          </a:ln>
        </p:spPr>
        <p:style>
          <a:lnRef idx="1">
            <a:schemeClr val="accent6"/>
          </a:lnRef>
          <a:fillRef idx="0">
            <a:schemeClr val="accent6"/>
          </a:fillRef>
          <a:effectRef idx="0">
            <a:schemeClr val="accent6"/>
          </a:effectRef>
          <a:fontRef idx="minor">
            <a:schemeClr val="tx1"/>
          </a:fontRef>
        </p:style>
      </p:cxnSp>
      <p:sp>
        <p:nvSpPr>
          <p:cNvPr id="55" name="テキスト ボックス 54">
            <a:extLst>
              <a:ext uri="{FF2B5EF4-FFF2-40B4-BE49-F238E27FC236}">
                <a16:creationId xmlns:a16="http://schemas.microsoft.com/office/drawing/2014/main" id="{4D219475-BCEB-7A1C-CB88-D4A902C03DA2}"/>
              </a:ext>
            </a:extLst>
          </p:cNvPr>
          <p:cNvSpPr txBox="1"/>
          <p:nvPr/>
        </p:nvSpPr>
        <p:spPr>
          <a:xfrm>
            <a:off x="10605265" y="2609149"/>
            <a:ext cx="1470274" cy="246221"/>
          </a:xfrm>
          <a:prstGeom prst="rect">
            <a:avLst/>
          </a:prstGeom>
          <a:noFill/>
        </p:spPr>
        <p:txBody>
          <a:bodyPr wrap="non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 altLang="ja-JP" sz="1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Detect PII transform</a:t>
            </a:r>
            <a:endParaRPr kumimoji="1" lang="ja-JP" altLang="en-US" sz="10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endParaRPr>
          </a:p>
        </p:txBody>
      </p:sp>
      <p:sp>
        <p:nvSpPr>
          <p:cNvPr id="56" name="テキスト ボックス 55">
            <a:extLst>
              <a:ext uri="{FF2B5EF4-FFF2-40B4-BE49-F238E27FC236}">
                <a16:creationId xmlns:a16="http://schemas.microsoft.com/office/drawing/2014/main" id="{6B157A92-4A40-429D-F40C-D157FA86191A}"/>
              </a:ext>
            </a:extLst>
          </p:cNvPr>
          <p:cNvSpPr txBox="1"/>
          <p:nvPr/>
        </p:nvSpPr>
        <p:spPr>
          <a:xfrm>
            <a:off x="6450330" y="3853728"/>
            <a:ext cx="5625209" cy="400110"/>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 altLang="ja-JP" sz="1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S3 Object Lambda </a:t>
            </a:r>
            <a:r>
              <a:rPr kumimoji="0" lang="ja-JP" altLang="en-US" sz="10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rPr>
              <a:t>と </a:t>
            </a:r>
            <a:r>
              <a:rPr kumimoji="0" lang="en" altLang="ja-JP" sz="1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Amazon Comprehend </a:t>
            </a:r>
            <a:r>
              <a:rPr kumimoji="0" lang="ja-JP" altLang="en-US" sz="10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rPr>
              <a:t>により、事前に構築された </a:t>
            </a:r>
            <a:r>
              <a:rPr kumimoji="0" lang="en" altLang="ja-JP" sz="1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AWS Lambda </a:t>
            </a:r>
            <a:r>
              <a:rPr kumimoji="0" lang="ja-JP" altLang="en-US" sz="10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rPr>
              <a:t>関数を使用して、</a:t>
            </a:r>
            <a:r>
              <a:rPr kumimoji="0" lang="en" altLang="ja-JP" sz="1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S3 </a:t>
            </a:r>
            <a:r>
              <a:rPr kumimoji="0" lang="ja-JP" altLang="en-US" sz="10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rPr>
              <a:t>から取得した </a:t>
            </a:r>
            <a:r>
              <a:rPr kumimoji="0" lang="en" altLang="ja-JP" sz="1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PII </a:t>
            </a:r>
            <a:r>
              <a:rPr kumimoji="0" lang="ja-JP" altLang="en-US" sz="10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rPr>
              <a:t>データを、アプリケーションに返す前にマスクする例。</a:t>
            </a:r>
            <a:endParaRPr kumimoji="1" lang="ja-JP" altLang="en-US" sz="10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endParaRPr>
          </a:p>
        </p:txBody>
      </p:sp>
    </p:spTree>
    <p:extLst>
      <p:ext uri="{BB962C8B-B14F-4D97-AF65-F5344CB8AC3E}">
        <p14:creationId xmlns:p14="http://schemas.microsoft.com/office/powerpoint/2010/main" val="1059511246"/>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6">
            <a:extLst>
              <a:ext uri="{FF2B5EF4-FFF2-40B4-BE49-F238E27FC236}">
                <a16:creationId xmlns:a16="http://schemas.microsoft.com/office/drawing/2014/main" id="{2A11EBFC-E5B1-675B-3395-7D529342F18D}"/>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1519433" y="1351313"/>
            <a:ext cx="2844000" cy="284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 name="正方形/長方形 56">
            <a:extLst>
              <a:ext uri="{FF2B5EF4-FFF2-40B4-BE49-F238E27FC236}">
                <a16:creationId xmlns:a16="http://schemas.microsoft.com/office/drawing/2014/main" id="{17CE9549-311B-45D2-83D4-715382A40E72}"/>
              </a:ext>
            </a:extLst>
          </p:cNvPr>
          <p:cNvSpPr/>
          <p:nvPr/>
        </p:nvSpPr>
        <p:spPr>
          <a:xfrm>
            <a:off x="5626148" y="1124086"/>
            <a:ext cx="6261055" cy="639864"/>
          </a:xfrm>
          <a:prstGeom prst="rect">
            <a:avLst/>
          </a:prstGeom>
          <a:solidFill>
            <a:srgbClr val="163D51"/>
          </a:solidFill>
          <a:ln>
            <a:no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ctr"/>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0" lang="ja-JP" altLang="en-US" sz="2333" b="0" i="0" u="none" strike="noStrike" kern="1200" cap="none" spc="0" normalizeH="0" baseline="0" noProof="0" dirty="0">
                <a:ln>
                  <a:noFill/>
                </a:ln>
                <a:gradFill>
                  <a:gsLst>
                    <a:gs pos="0">
                      <a:srgbClr val="FFFFFF"/>
                    </a:gs>
                    <a:gs pos="100000">
                      <a:srgbClr val="FFFFFF"/>
                    </a:gs>
                  </a:gsLst>
                  <a:lin ang="5400000" scaled="1"/>
                </a:gradFill>
                <a:effectLst/>
                <a:uLnTx/>
                <a:uFillTx/>
                <a:latin typeface="Meiryo" panose="020B0604030504040204" pitchFamily="34" charset="-128"/>
                <a:ea typeface="Meiryo" panose="020B0604030504040204" pitchFamily="34" charset="-128"/>
                <a:cs typeface="+mn-cs"/>
              </a:rPr>
              <a:t>サービス概要</a:t>
            </a:r>
          </a:p>
        </p:txBody>
      </p:sp>
      <p:sp>
        <p:nvSpPr>
          <p:cNvPr id="58" name="正方形/長方形 57">
            <a:extLst>
              <a:ext uri="{FF2B5EF4-FFF2-40B4-BE49-F238E27FC236}">
                <a16:creationId xmlns:a16="http://schemas.microsoft.com/office/drawing/2014/main" id="{89092AE6-C005-40E4-820D-0B3B11566313}"/>
              </a:ext>
            </a:extLst>
          </p:cNvPr>
          <p:cNvSpPr/>
          <p:nvPr/>
        </p:nvSpPr>
        <p:spPr>
          <a:xfrm>
            <a:off x="5626146" y="1825562"/>
            <a:ext cx="6261055" cy="373921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square" lIns="48000" tIns="48000" rIns="48000" bIns="48000" rtlCol="0" anchor="t" anchorCtr="0">
            <a:spAutoFit/>
          </a:bodyPr>
          <a:lstStyle/>
          <a:p>
            <a:pPr marL="191983" marR="0" lvl="0" indent="-191983" algn="l" defTabSz="609576"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altLang="ja-JP" sz="1667"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Amazon S3 </a:t>
            </a:r>
            <a:r>
              <a:rPr kumimoji="0" lang="ja-JP" altLang="en-US" sz="1667" b="0" i="0" u="none" strike="noStrike" kern="1200" cap="none" spc="0" normalizeH="0" baseline="0" noProof="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バケットの使用状況の可視化と評価</a:t>
            </a:r>
            <a:endParaRPr kumimoji="0" lang="en-US" altLang="ja-JP" sz="1667"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endParaRPr>
          </a:p>
          <a:p>
            <a:pPr marL="519886" marR="0" lvl="1" indent="-220919" algn="l" defTabSz="609576" rtl="0" eaLnBrk="1" fontAlgn="auto" latinLnBrk="0" hangingPunct="1">
              <a:lnSpc>
                <a:spcPct val="100000"/>
              </a:lnSpc>
              <a:spcBef>
                <a:spcPts val="600"/>
              </a:spcBef>
              <a:spcAft>
                <a:spcPts val="0"/>
              </a:spcAft>
              <a:buClrTx/>
              <a:buSzTx/>
              <a:buFont typeface="Wingdings" pitchFamily="2" charset="2"/>
              <a:buChar char="ü"/>
              <a:tabLst/>
              <a:defRPr/>
            </a:pPr>
            <a:r>
              <a:rPr kumimoji="0" lang="ja-JP" altLang="en-US" sz="1500" b="0" i="0" u="none" strike="noStrike" kern="1200" cap="none" spc="0" normalizeH="0" baseline="0" noProof="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バケットの使用状況とバケットポリシーの可視化</a:t>
            </a:r>
            <a:endParaRPr kumimoji="0" lang="en-US" altLang="ja-JP" sz="1667"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endParaRPr>
          </a:p>
          <a:p>
            <a:pPr marL="191983" marR="0" lvl="0" indent="-191983" algn="l" defTabSz="609576"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ja-JP" altLang="en-US" sz="1667" b="0" i="0" u="none" strike="noStrike" kern="1200" cap="none" spc="0" normalizeH="0" baseline="0" noProof="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機密情報の検出</a:t>
            </a:r>
            <a:endParaRPr kumimoji="0" lang="en-US" altLang="ja-JP" sz="1667"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endParaRPr>
          </a:p>
          <a:p>
            <a:pPr marL="519886" marR="0" lvl="1" indent="-220919" algn="l" defTabSz="609576" rtl="0" eaLnBrk="1" fontAlgn="auto" latinLnBrk="0" hangingPunct="1">
              <a:lnSpc>
                <a:spcPct val="100000"/>
              </a:lnSpc>
              <a:spcBef>
                <a:spcPts val="600"/>
              </a:spcBef>
              <a:spcAft>
                <a:spcPts val="0"/>
              </a:spcAft>
              <a:buClrTx/>
              <a:buSzTx/>
              <a:buFont typeface="Wingdings" pitchFamily="2" charset="2"/>
              <a:buChar char="ü"/>
              <a:tabLst/>
              <a:defRPr/>
            </a:pPr>
            <a:r>
              <a:rPr kumimoji="0" lang="ja-JP" altLang="en-US" sz="1500" b="0" i="0" u="none" strike="noStrike" kern="1200" cap="none" spc="0" normalizeH="0" baseline="0" noProof="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検出ジョブによる検出</a:t>
            </a:r>
            <a:endParaRPr kumimoji="0" lang="en-US" altLang="ja-JP" sz="15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endParaRPr>
          </a:p>
          <a:p>
            <a:pPr marL="519886" marR="0" lvl="1" indent="-220919" algn="l" defTabSz="609576" rtl="0" eaLnBrk="1" fontAlgn="auto" latinLnBrk="0" hangingPunct="1">
              <a:lnSpc>
                <a:spcPct val="100000"/>
              </a:lnSpc>
              <a:spcBef>
                <a:spcPts val="600"/>
              </a:spcBef>
              <a:spcAft>
                <a:spcPts val="0"/>
              </a:spcAft>
              <a:buClrTx/>
              <a:buSzTx/>
              <a:buFont typeface="Wingdings" pitchFamily="2" charset="2"/>
              <a:buChar char="ü"/>
              <a:tabLst/>
              <a:defRPr/>
            </a:pPr>
            <a:r>
              <a:rPr kumimoji="0" lang="ja-JP" altLang="en-US" sz="1500" b="0" i="0" u="none" strike="noStrike" kern="1200" cap="none" spc="0" normalizeH="0" baseline="0" noProof="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柔軟な検出範囲と条件の設定</a:t>
            </a:r>
            <a:endParaRPr kumimoji="0" lang="en-US" altLang="ja-JP" sz="15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endParaRPr>
          </a:p>
          <a:p>
            <a:pPr marL="519886" marR="0" lvl="1" indent="-220919" algn="l" defTabSz="609576" rtl="0" eaLnBrk="1" fontAlgn="auto" latinLnBrk="0" hangingPunct="1">
              <a:lnSpc>
                <a:spcPct val="100000"/>
              </a:lnSpc>
              <a:spcBef>
                <a:spcPts val="600"/>
              </a:spcBef>
              <a:spcAft>
                <a:spcPts val="0"/>
              </a:spcAft>
              <a:buClrTx/>
              <a:buSzTx/>
              <a:buFont typeface="Wingdings" pitchFamily="2" charset="2"/>
              <a:buChar char="ü"/>
              <a:tabLst/>
              <a:defRPr/>
            </a:pPr>
            <a:r>
              <a:rPr kumimoji="0" lang="en-US" altLang="ja-JP" sz="15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AWS </a:t>
            </a:r>
            <a:r>
              <a:rPr kumimoji="0" lang="ja-JP" altLang="en-US" sz="1500" b="0" i="0" u="none" strike="noStrike" kern="1200" cap="none" spc="0" normalizeH="0" baseline="0" noProof="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マネージド定義とカスタム定義の両方を利用可能</a:t>
            </a:r>
            <a:endParaRPr kumimoji="0" lang="en-US" altLang="ja-JP" sz="15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endParaRPr>
          </a:p>
          <a:p>
            <a:pPr marL="191983" marR="0" lvl="0" indent="-191983" algn="l" defTabSz="609576"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ja-JP" altLang="en-US" sz="1667" b="0" i="0" u="none" strike="noStrike" kern="1200" cap="none" spc="0" normalizeH="0" baseline="0" noProof="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スケーラビリティと集中管理の両立</a:t>
            </a:r>
            <a:endParaRPr kumimoji="0" lang="en-US" altLang="ja-JP" sz="1667"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endParaRPr>
          </a:p>
          <a:p>
            <a:pPr marL="519886" marR="0" lvl="1" indent="-185201" algn="l" defTabSz="609576" rtl="0" eaLnBrk="1" fontAlgn="auto" latinLnBrk="0" hangingPunct="1">
              <a:lnSpc>
                <a:spcPct val="100000"/>
              </a:lnSpc>
              <a:spcBef>
                <a:spcPts val="600"/>
              </a:spcBef>
              <a:spcAft>
                <a:spcPts val="0"/>
              </a:spcAft>
              <a:buClrTx/>
              <a:buSzTx/>
              <a:buFont typeface="Wingdings" pitchFamily="2" charset="2"/>
              <a:buChar char="ü"/>
              <a:tabLst/>
              <a:defRPr/>
            </a:pPr>
            <a:r>
              <a:rPr kumimoji="0" lang="en" altLang="ja-JP" sz="15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AWS Organizations </a:t>
            </a:r>
            <a:r>
              <a:rPr kumimoji="0" lang="ja-JP" altLang="en-US" sz="1500" b="0" i="0" u="none" strike="noStrike" kern="1200" cap="none" spc="0" normalizeH="0" baseline="0" noProof="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対応</a:t>
            </a:r>
            <a:endParaRPr kumimoji="0" lang="en-US" altLang="ja-JP" sz="15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endParaRPr>
          </a:p>
          <a:p>
            <a:pPr marL="191983" marR="0" lvl="0" indent="-191983" algn="l" defTabSz="609576"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ja-JP" altLang="en-US" sz="1667" b="0" i="0" u="none" strike="noStrike" kern="1200" cap="none" spc="0" normalizeH="0" baseline="0" noProof="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検出結果に対する対応の実行と自動化</a:t>
            </a:r>
            <a:endParaRPr kumimoji="0" lang="en-US" altLang="ja-JP" sz="1667"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endParaRPr>
          </a:p>
          <a:p>
            <a:pPr marL="519886" marR="0" lvl="1" indent="-185201" algn="l" defTabSz="609576" rtl="0" eaLnBrk="1" fontAlgn="auto" latinLnBrk="0" hangingPunct="1">
              <a:lnSpc>
                <a:spcPct val="100000"/>
              </a:lnSpc>
              <a:spcBef>
                <a:spcPts val="600"/>
              </a:spcBef>
              <a:spcAft>
                <a:spcPts val="0"/>
              </a:spcAft>
              <a:buClrTx/>
              <a:buSzTx/>
              <a:buFont typeface="Wingdings" pitchFamily="2" charset="2"/>
              <a:buChar char="ü"/>
              <a:tabLst/>
              <a:defRPr/>
            </a:pPr>
            <a:r>
              <a:rPr kumimoji="0" lang="ja-JP" altLang="en-US" sz="1500" b="0" i="0" u="none" strike="noStrike" kern="1200" cap="none" spc="0" normalizeH="0" baseline="0" noProof="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詳細な結果（</a:t>
            </a:r>
            <a:r>
              <a:rPr kumimoji="0" lang="en-US" altLang="ja-JP" sz="15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Findings</a:t>
            </a:r>
            <a:r>
              <a:rPr kumimoji="0" lang="ja-JP" altLang="en-US" sz="1500" b="0" i="0" u="none" strike="noStrike" kern="1200" cap="none" spc="0" normalizeH="0" baseline="0" noProof="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）の出力とイベントによる</a:t>
            </a:r>
            <a:r>
              <a:rPr kumimoji="0" lang="en-US" altLang="ja-JP" sz="15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AWS </a:t>
            </a:r>
            <a:r>
              <a:rPr kumimoji="0" lang="ja-JP" altLang="en-US" sz="1500" b="0" i="0" u="none" strike="noStrike" kern="1200" cap="none" spc="0" normalizeH="0" baseline="0" noProof="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サービスとの連携</a:t>
            </a:r>
            <a:endParaRPr kumimoji="0" lang="en-US" altLang="ja-JP" sz="15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endParaRPr>
          </a:p>
          <a:p>
            <a:pPr marL="519886" marR="0" lvl="1" indent="-185201" algn="l" defTabSz="609576" rtl="0" eaLnBrk="1" fontAlgn="auto" latinLnBrk="0" hangingPunct="1">
              <a:lnSpc>
                <a:spcPct val="100000"/>
              </a:lnSpc>
              <a:spcBef>
                <a:spcPts val="600"/>
              </a:spcBef>
              <a:spcAft>
                <a:spcPts val="0"/>
              </a:spcAft>
              <a:buClrTx/>
              <a:buSzTx/>
              <a:buFont typeface="Wingdings" pitchFamily="2" charset="2"/>
              <a:buChar char="ü"/>
              <a:tabLst/>
              <a:defRPr/>
            </a:pPr>
            <a:r>
              <a:rPr kumimoji="0" lang="ja-JP" altLang="en-US" sz="1500" b="0" i="0" u="none" strike="noStrike" kern="1200" cap="none" spc="0" normalizeH="0" baseline="0" noProof="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管理</a:t>
            </a:r>
            <a:r>
              <a:rPr kumimoji="0" lang="en-US" altLang="ja-JP" sz="15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API </a:t>
            </a:r>
            <a:r>
              <a:rPr kumimoji="0" lang="ja-JP" altLang="en-US" sz="1500" b="0" i="0" u="none" strike="noStrike" kern="1200" cap="none" spc="0" normalizeH="0" baseline="0" noProof="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の提供</a:t>
            </a:r>
            <a:endParaRPr kumimoji="0" lang="en-US" altLang="ja-JP" sz="15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endParaRPr>
          </a:p>
        </p:txBody>
      </p:sp>
      <p:cxnSp>
        <p:nvCxnSpPr>
          <p:cNvPr id="59" name="直線コネクタ 58">
            <a:extLst>
              <a:ext uri="{FF2B5EF4-FFF2-40B4-BE49-F238E27FC236}">
                <a16:creationId xmlns:a16="http://schemas.microsoft.com/office/drawing/2014/main" id="{1DCEE0F4-83F2-43E3-AF4B-7C2659E56095}"/>
              </a:ext>
            </a:extLst>
          </p:cNvPr>
          <p:cNvCxnSpPr/>
          <p:nvPr/>
        </p:nvCxnSpPr>
        <p:spPr>
          <a:xfrm flipH="1">
            <a:off x="551033" y="4811991"/>
            <a:ext cx="4780800" cy="0"/>
          </a:xfrm>
          <a:prstGeom prst="line">
            <a:avLst/>
          </a:prstGeom>
          <a:ln w="38100">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60" name="正方形/長方形 59">
            <a:extLst>
              <a:ext uri="{FF2B5EF4-FFF2-40B4-BE49-F238E27FC236}">
                <a16:creationId xmlns:a16="http://schemas.microsoft.com/office/drawing/2014/main" id="{DAA26083-B29C-4446-9D08-A076B7F1D624}"/>
              </a:ext>
            </a:extLst>
          </p:cNvPr>
          <p:cNvSpPr/>
          <p:nvPr/>
        </p:nvSpPr>
        <p:spPr>
          <a:xfrm>
            <a:off x="456593" y="4970320"/>
            <a:ext cx="4969680" cy="712491"/>
          </a:xfrm>
          <a:prstGeom prst="rect">
            <a:avLst/>
          </a:prstGeom>
          <a:noFill/>
          <a:ln w="12700">
            <a:noFill/>
          </a:ln>
          <a:effectLst/>
        </p:spPr>
        <p:style>
          <a:lnRef idx="1">
            <a:schemeClr val="accent1"/>
          </a:lnRef>
          <a:fillRef idx="3">
            <a:schemeClr val="accent1"/>
          </a:fillRef>
          <a:effectRef idx="2">
            <a:schemeClr val="accent1"/>
          </a:effectRef>
          <a:fontRef idx="minor">
            <a:schemeClr val="lt1"/>
          </a:fontRef>
        </p:style>
        <p:txBody>
          <a:bodyPr wrap="square" lIns="48000" tIns="48000" rIns="48000" bIns="48000" rtlCol="0" anchor="t" anchorCtr="0">
            <a:spAutoFit/>
          </a:body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0" lang="ja-JP" altLang="en-US" sz="2000" b="0" i="0" u="none" strike="noStrike" kern="1200" cap="none" spc="0" normalizeH="0" baseline="0" noProof="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機械学習とパターンマッチングを利用してお客様の機密データを検出するサービス</a:t>
            </a:r>
          </a:p>
        </p:txBody>
      </p:sp>
      <p:sp>
        <p:nvSpPr>
          <p:cNvPr id="61" name="正方形/長方形 60">
            <a:extLst>
              <a:ext uri="{FF2B5EF4-FFF2-40B4-BE49-F238E27FC236}">
                <a16:creationId xmlns:a16="http://schemas.microsoft.com/office/drawing/2014/main" id="{2557BC9E-B9AE-4281-B466-438A7BFEE772}"/>
              </a:ext>
            </a:extLst>
          </p:cNvPr>
          <p:cNvSpPr/>
          <p:nvPr/>
        </p:nvSpPr>
        <p:spPr>
          <a:xfrm>
            <a:off x="551033" y="4230040"/>
            <a:ext cx="4780800" cy="512496"/>
          </a:xfrm>
          <a:prstGeom prst="rect">
            <a:avLst/>
          </a:prstGeom>
          <a:ln>
            <a:noFill/>
          </a:ln>
        </p:spPr>
        <p:txBody>
          <a:bodyPr wrap="square" lIns="192000" tIns="48000" rIns="48000" bIns="48000" anchor="ctr" anchorCtr="0">
            <a:noAutofit/>
          </a:body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0" lang="en-US" altLang="ja-JP" sz="2667" b="1"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Amazon Macie</a:t>
            </a:r>
            <a:endParaRPr kumimoji="0" lang="ja-JP" altLang="en-US" sz="2667" b="1"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endParaRPr>
          </a:p>
        </p:txBody>
      </p:sp>
      <p:sp>
        <p:nvSpPr>
          <p:cNvPr id="2" name="タイトル 1">
            <a:extLst>
              <a:ext uri="{FF2B5EF4-FFF2-40B4-BE49-F238E27FC236}">
                <a16:creationId xmlns:a16="http://schemas.microsoft.com/office/drawing/2014/main" id="{44EBB439-32E8-894D-B601-F4BC73167053}"/>
              </a:ext>
            </a:extLst>
          </p:cNvPr>
          <p:cNvSpPr>
            <a:spLocks noGrp="1"/>
          </p:cNvSpPr>
          <p:nvPr>
            <p:ph type="title"/>
          </p:nvPr>
        </p:nvSpPr>
        <p:spPr>
          <a:xfrm>
            <a:off x="466225" y="180668"/>
            <a:ext cx="11259550" cy="727655"/>
          </a:xfrm>
        </p:spPr>
        <p:txBody>
          <a:bodyPr vert="horz" lIns="91440" tIns="45720" rIns="91440" bIns="45720" rtlCol="0" anchor="t">
            <a:noAutofit/>
          </a:bodyPr>
          <a:lstStyle/>
          <a:p>
            <a:r>
              <a:rPr lang="ja-JP" altLang="en-US" sz="2800" b="0"/>
              <a:t>参考：</a:t>
            </a:r>
            <a:r>
              <a:rPr lang="en-US" altLang="ja-JP" sz="2800" b="0" dirty="0"/>
              <a:t>Amazon Macie </a:t>
            </a:r>
            <a:r>
              <a:rPr lang="ja-JP" altLang="en-US" sz="2800" b="0"/>
              <a:t>概要</a:t>
            </a:r>
          </a:p>
        </p:txBody>
      </p:sp>
      <p:sp>
        <p:nvSpPr>
          <p:cNvPr id="5" name="テキスト ボックス 4">
            <a:extLst>
              <a:ext uri="{FF2B5EF4-FFF2-40B4-BE49-F238E27FC236}">
                <a16:creationId xmlns:a16="http://schemas.microsoft.com/office/drawing/2014/main" id="{80B9CED9-58FB-8A59-E3E8-9DC6FA248DE3}"/>
              </a:ext>
            </a:extLst>
          </p:cNvPr>
          <p:cNvSpPr txBox="1"/>
          <p:nvPr/>
        </p:nvSpPr>
        <p:spPr>
          <a:xfrm>
            <a:off x="5626146" y="5709920"/>
            <a:ext cx="4561839" cy="1004570"/>
          </a:xfrm>
          <a:prstGeom prst="rect">
            <a:avLst/>
          </a:prstGeom>
          <a:noFill/>
        </p:spPr>
        <p:txBody>
          <a:bodyPr wrap="square" rtlCol="0">
            <a:spAutoFit/>
          </a:bodyPr>
          <a:lstStyle/>
          <a:p>
            <a:pPr marL="0" marR="0" lvl="0" indent="0" algn="l" defTabSz="914400" rtl="0" eaLnBrk="1" fontAlgn="auto" latinLnBrk="0" hangingPunct="1">
              <a:lnSpc>
                <a:spcPct val="114000"/>
              </a:lnSpc>
              <a:spcBef>
                <a:spcPts val="0"/>
              </a:spcBef>
              <a:spcAft>
                <a:spcPts val="0"/>
              </a:spcAft>
              <a:buClrTx/>
              <a:buSzTx/>
              <a:buFontTx/>
              <a:buNone/>
              <a:tabLst/>
              <a:defRPr/>
            </a:pPr>
            <a:r>
              <a:rPr kumimoji="1" lang="ja-JP" altLang="en-US" sz="12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日本語対応に関する注意：</a:t>
            </a:r>
            <a:endParaRPr kumimoji="1" lang="en-US" altLang="ja-JP" sz="12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endParaRPr>
          </a:p>
          <a:p>
            <a:pPr marL="171450" marR="0" lvl="0" indent="-120650" algn="l" defTabSz="914400" rtl="0" eaLnBrk="1" fontAlgn="auto" latinLnBrk="0" hangingPunct="1">
              <a:lnSpc>
                <a:spcPct val="114000"/>
              </a:lnSpc>
              <a:spcBef>
                <a:spcPts val="0"/>
              </a:spcBef>
              <a:spcAft>
                <a:spcPts val="0"/>
              </a:spcAft>
              <a:buClrTx/>
              <a:buSzTx/>
              <a:buFont typeface="Arial" panose="020B0604020202020204" pitchFamily="34" charset="0"/>
              <a:buChar char="•"/>
              <a:tabLst/>
              <a:defRPr/>
            </a:pPr>
            <a:r>
              <a:rPr kumimoji="1" lang="ja-JP" altLang="en-US" sz="10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文字コードは</a:t>
            </a:r>
            <a:r>
              <a:rPr kumimoji="1" lang="en-US" altLang="ja-JP" sz="1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UTF-8</a:t>
            </a:r>
            <a:r>
              <a:rPr kumimoji="1" lang="ja-JP" altLang="en-US" sz="10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のみがサポートされています。</a:t>
            </a:r>
            <a:endParaRPr kumimoji="1" lang="en-US" altLang="ja-JP" sz="1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endParaRPr>
          </a:p>
          <a:p>
            <a:pPr marL="171450" marR="0" lvl="0" indent="-120650" algn="l" defTabSz="914400" rtl="0" eaLnBrk="1" fontAlgn="auto" latinLnBrk="0" hangingPunct="1">
              <a:lnSpc>
                <a:spcPct val="114000"/>
              </a:lnSpc>
              <a:spcBef>
                <a:spcPts val="0"/>
              </a:spcBef>
              <a:spcAft>
                <a:spcPts val="0"/>
              </a:spcAft>
              <a:buClrTx/>
              <a:buSzTx/>
              <a:buFont typeface="Arial" panose="020B0604020202020204" pitchFamily="34" charset="0"/>
              <a:buChar char="•"/>
              <a:tabLst/>
              <a:defRPr/>
            </a:pPr>
            <a:r>
              <a:rPr kumimoji="1" lang="ja-JP" altLang="en-US" sz="10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マネージドデータ識別子では、日本語のキーワードが登録されていません。キーワードが不要なフルネームもアルファベットしか検出できません。</a:t>
            </a:r>
            <a:br>
              <a:rPr kumimoji="1" lang="en-US" altLang="ja-JP" sz="1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br>
            <a:r>
              <a:rPr kumimoji="1" lang="en-US" altLang="ja-JP" sz="1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a:t>
            </a:r>
            <a:r>
              <a:rPr kumimoji="1" lang="ja-JP" altLang="en-US" sz="10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カスタムデータ識別子を使用してください。</a:t>
            </a:r>
            <a:endParaRPr kumimoji="1" lang="en-US" altLang="ja-JP" sz="1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endParaRPr>
          </a:p>
        </p:txBody>
      </p:sp>
      <p:sp>
        <p:nvSpPr>
          <p:cNvPr id="4" name="テキスト ボックス 3">
            <a:extLst>
              <a:ext uri="{FF2B5EF4-FFF2-40B4-BE49-F238E27FC236}">
                <a16:creationId xmlns:a16="http://schemas.microsoft.com/office/drawing/2014/main" id="{6A262605-DCFD-1562-B834-2AB6C28A6920}"/>
              </a:ext>
            </a:extLst>
          </p:cNvPr>
          <p:cNvSpPr txBox="1"/>
          <p:nvPr/>
        </p:nvSpPr>
        <p:spPr>
          <a:xfrm>
            <a:off x="10607211" y="0"/>
            <a:ext cx="1584789" cy="369332"/>
          </a:xfrm>
          <a:prstGeom prst="rect">
            <a:avLst/>
          </a:prstGeom>
          <a:no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800" b="0" i="0" u="none" strike="noStrike" kern="1200" cap="none" spc="0" normalizeH="0" baseline="0" noProof="0" dirty="0">
                <a:ln>
                  <a:noFill/>
                </a:ln>
                <a:solidFill>
                  <a:srgbClr val="FFFFFF">
                    <a:lumMod val="50000"/>
                  </a:srgbClr>
                </a:solidFill>
                <a:effectLst/>
                <a:uLnTx/>
                <a:uFillTx/>
                <a:latin typeface="Meiryo" panose="020B0604030504040204" pitchFamily="34" charset="-128"/>
                <a:ea typeface="Meiryo" panose="020B0604030504040204" pitchFamily="34" charset="-128"/>
                <a:cs typeface="+mn-cs"/>
              </a:rPr>
              <a:t>SEC07-BP03</a:t>
            </a:r>
            <a:endParaRPr kumimoji="0" lang="ja-JP" altLang="en-US" sz="1800" b="0" i="0" u="none" strike="noStrike" kern="1200" cap="none" spc="0" normalizeH="0" baseline="0" noProof="0">
              <a:ln>
                <a:noFill/>
              </a:ln>
              <a:solidFill>
                <a:srgbClr val="FFFFFF">
                  <a:lumMod val="50000"/>
                </a:srgbClr>
              </a:solidFill>
              <a:effectLst/>
              <a:uLnTx/>
              <a:uFillTx/>
              <a:latin typeface="Meiryo" panose="020B0604030504040204" pitchFamily="34" charset="-128"/>
              <a:ea typeface="Meiryo" panose="020B0604030504040204" pitchFamily="34" charset="-128"/>
              <a:cs typeface="+mn-cs"/>
            </a:endParaRPr>
          </a:p>
        </p:txBody>
      </p:sp>
    </p:spTree>
    <p:extLst>
      <p:ext uri="{BB962C8B-B14F-4D97-AF65-F5344CB8AC3E}">
        <p14:creationId xmlns:p14="http://schemas.microsoft.com/office/powerpoint/2010/main" val="3100778799"/>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正方形/長方形 56">
            <a:extLst>
              <a:ext uri="{FF2B5EF4-FFF2-40B4-BE49-F238E27FC236}">
                <a16:creationId xmlns:a16="http://schemas.microsoft.com/office/drawing/2014/main" id="{17CE9549-311B-45D2-83D4-715382A40E72}"/>
              </a:ext>
            </a:extLst>
          </p:cNvPr>
          <p:cNvSpPr/>
          <p:nvPr/>
        </p:nvSpPr>
        <p:spPr>
          <a:xfrm>
            <a:off x="6238612" y="1736559"/>
            <a:ext cx="5400000" cy="639864"/>
          </a:xfrm>
          <a:prstGeom prst="rect">
            <a:avLst/>
          </a:prstGeom>
          <a:solidFill>
            <a:srgbClr val="163D51"/>
          </a:solidFill>
          <a:ln>
            <a:no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ctr"/>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0" lang="en-US" altLang="ja-JP" sz="2333" b="0" i="0" u="none" strike="noStrike" kern="1200" cap="none" spc="0" normalizeH="0" baseline="0" noProof="0" dirty="0">
                <a:ln>
                  <a:noFill/>
                </a:ln>
                <a:gradFill>
                  <a:gsLst>
                    <a:gs pos="0">
                      <a:srgbClr val="FFFFFF"/>
                    </a:gs>
                    <a:gs pos="100000">
                      <a:srgbClr val="FFFFFF"/>
                    </a:gs>
                  </a:gsLst>
                  <a:lin ang="5400000" scaled="1"/>
                </a:gradFill>
                <a:effectLst/>
                <a:uLnTx/>
                <a:uFillTx/>
                <a:latin typeface="Meiryo" panose="020B0604030504040204" pitchFamily="34" charset="-128"/>
                <a:ea typeface="Meiryo" panose="020B0604030504040204" pitchFamily="34" charset="-128"/>
                <a:cs typeface="+mn-cs"/>
              </a:rPr>
              <a:t>DynamoDB</a:t>
            </a:r>
            <a:endParaRPr kumimoji="0" lang="ja-JP" altLang="en-US" sz="2333" b="0" i="0" u="none" strike="noStrike" kern="1200" cap="none" spc="0" normalizeH="0" baseline="0" noProof="0" dirty="0">
              <a:ln>
                <a:noFill/>
              </a:ln>
              <a:gradFill>
                <a:gsLst>
                  <a:gs pos="0">
                    <a:srgbClr val="FFFFFF"/>
                  </a:gs>
                  <a:gs pos="100000">
                    <a:srgbClr val="FFFFFF"/>
                  </a:gs>
                </a:gsLst>
                <a:lin ang="5400000" scaled="1"/>
              </a:gradFill>
              <a:effectLst/>
              <a:uLnTx/>
              <a:uFillTx/>
              <a:latin typeface="Meiryo" panose="020B0604030504040204" pitchFamily="34" charset="-128"/>
              <a:ea typeface="Meiryo" panose="020B0604030504040204" pitchFamily="34" charset="-128"/>
              <a:cs typeface="+mn-cs"/>
            </a:endParaRPr>
          </a:p>
        </p:txBody>
      </p:sp>
      <p:sp>
        <p:nvSpPr>
          <p:cNvPr id="2" name="タイトル 1">
            <a:extLst>
              <a:ext uri="{FF2B5EF4-FFF2-40B4-BE49-F238E27FC236}">
                <a16:creationId xmlns:a16="http://schemas.microsoft.com/office/drawing/2014/main" id="{44EBB439-32E8-894D-B601-F4BC73167053}"/>
              </a:ext>
            </a:extLst>
          </p:cNvPr>
          <p:cNvSpPr>
            <a:spLocks noGrp="1"/>
          </p:cNvSpPr>
          <p:nvPr>
            <p:ph type="title"/>
          </p:nvPr>
        </p:nvSpPr>
        <p:spPr>
          <a:xfrm>
            <a:off x="466225" y="180668"/>
            <a:ext cx="11259550" cy="727655"/>
          </a:xfrm>
        </p:spPr>
        <p:txBody>
          <a:bodyPr vert="horz" lIns="91440" tIns="45720" rIns="91440" bIns="45720" rtlCol="0" anchor="t">
            <a:noAutofit/>
          </a:bodyPr>
          <a:lstStyle/>
          <a:p>
            <a:r>
              <a:rPr lang="ja-JP" altLang="en-US" sz="2800" b="0"/>
              <a:t>参考：</a:t>
            </a:r>
            <a:r>
              <a:rPr lang="en-US" altLang="ja-JP" sz="2800" b="0" dirty="0"/>
              <a:t>Amazon Macie </a:t>
            </a:r>
            <a:r>
              <a:rPr lang="ja-JP" altLang="en-US" sz="2800" b="0"/>
              <a:t>による</a:t>
            </a:r>
            <a:r>
              <a:rPr lang="en-US" altLang="ja-JP" sz="2800" b="0" dirty="0"/>
              <a:t> S3 </a:t>
            </a:r>
            <a:r>
              <a:rPr lang="ja-JP" altLang="en-US" sz="2800" b="0"/>
              <a:t>以外の機密情報の検出</a:t>
            </a:r>
          </a:p>
        </p:txBody>
      </p:sp>
      <p:sp>
        <p:nvSpPr>
          <p:cNvPr id="4" name="テキスト ボックス 3">
            <a:extLst>
              <a:ext uri="{FF2B5EF4-FFF2-40B4-BE49-F238E27FC236}">
                <a16:creationId xmlns:a16="http://schemas.microsoft.com/office/drawing/2014/main" id="{6A262605-DCFD-1562-B834-2AB6C28A6920}"/>
              </a:ext>
            </a:extLst>
          </p:cNvPr>
          <p:cNvSpPr txBox="1"/>
          <p:nvPr/>
        </p:nvSpPr>
        <p:spPr>
          <a:xfrm>
            <a:off x="10607211" y="0"/>
            <a:ext cx="1584789" cy="369332"/>
          </a:xfrm>
          <a:prstGeom prst="rect">
            <a:avLst/>
          </a:prstGeom>
          <a:no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800" b="0" i="0" u="none" strike="noStrike" kern="1200" cap="none" spc="0" normalizeH="0" baseline="0" noProof="0" dirty="0">
                <a:ln>
                  <a:noFill/>
                </a:ln>
                <a:solidFill>
                  <a:srgbClr val="FFFFFF">
                    <a:lumMod val="50000"/>
                  </a:srgbClr>
                </a:solidFill>
                <a:effectLst/>
                <a:uLnTx/>
                <a:uFillTx/>
                <a:latin typeface="Meiryo" panose="020B0604030504040204" pitchFamily="34" charset="-128"/>
                <a:ea typeface="Meiryo" panose="020B0604030504040204" pitchFamily="34" charset="-128"/>
                <a:cs typeface="+mn-cs"/>
              </a:rPr>
              <a:t>SEC07-BP03</a:t>
            </a:r>
            <a:endParaRPr kumimoji="0" lang="ja-JP" altLang="en-US" sz="1800" b="0" i="0" u="none" strike="noStrike" kern="1200" cap="none" spc="0" normalizeH="0" baseline="0" noProof="0">
              <a:ln>
                <a:noFill/>
              </a:ln>
              <a:solidFill>
                <a:srgbClr val="FFFFFF">
                  <a:lumMod val="50000"/>
                </a:srgbClr>
              </a:solidFill>
              <a:effectLst/>
              <a:uLnTx/>
              <a:uFillTx/>
              <a:latin typeface="Meiryo" panose="020B0604030504040204" pitchFamily="34" charset="-128"/>
              <a:ea typeface="Meiryo" panose="020B0604030504040204" pitchFamily="34" charset="-128"/>
              <a:cs typeface="+mn-cs"/>
            </a:endParaRPr>
          </a:p>
        </p:txBody>
      </p:sp>
      <p:sp>
        <p:nvSpPr>
          <p:cNvPr id="6" name="正方形/長方形 5">
            <a:extLst>
              <a:ext uri="{FF2B5EF4-FFF2-40B4-BE49-F238E27FC236}">
                <a16:creationId xmlns:a16="http://schemas.microsoft.com/office/drawing/2014/main" id="{CBA1FBC7-7621-6719-5B1A-7C75272D2FA6}"/>
              </a:ext>
            </a:extLst>
          </p:cNvPr>
          <p:cNvSpPr/>
          <p:nvPr/>
        </p:nvSpPr>
        <p:spPr>
          <a:xfrm>
            <a:off x="466225" y="1736559"/>
            <a:ext cx="5400000" cy="639864"/>
          </a:xfrm>
          <a:prstGeom prst="rect">
            <a:avLst/>
          </a:prstGeom>
          <a:solidFill>
            <a:srgbClr val="163D51"/>
          </a:solidFill>
          <a:ln>
            <a:no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ctr"/>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0" lang="en-US" altLang="ja-JP" sz="2333" b="0" i="0" u="none" strike="noStrike" kern="1200" cap="none" spc="0" normalizeH="0" baseline="0" noProof="0" dirty="0">
                <a:ln>
                  <a:noFill/>
                </a:ln>
                <a:gradFill>
                  <a:gsLst>
                    <a:gs pos="0">
                      <a:srgbClr val="FFFFFF"/>
                    </a:gs>
                    <a:gs pos="100000">
                      <a:srgbClr val="FFFFFF"/>
                    </a:gs>
                  </a:gsLst>
                  <a:lin ang="5400000" scaled="1"/>
                </a:gradFill>
                <a:effectLst/>
                <a:uLnTx/>
                <a:uFillTx/>
                <a:latin typeface="Meiryo" panose="020B0604030504040204" pitchFamily="34" charset="-128"/>
                <a:ea typeface="Meiryo" panose="020B0604030504040204" pitchFamily="34" charset="-128"/>
                <a:cs typeface="+mn-cs"/>
              </a:rPr>
              <a:t>RDS</a:t>
            </a:r>
            <a:endParaRPr kumimoji="0" lang="ja-JP" altLang="en-US" sz="2333" b="0" i="0" u="none" strike="noStrike" kern="1200" cap="none" spc="0" normalizeH="0" baseline="0" noProof="0" dirty="0">
              <a:ln>
                <a:noFill/>
              </a:ln>
              <a:gradFill>
                <a:gsLst>
                  <a:gs pos="0">
                    <a:srgbClr val="FFFFFF"/>
                  </a:gs>
                  <a:gs pos="100000">
                    <a:srgbClr val="FFFFFF"/>
                  </a:gs>
                </a:gsLst>
                <a:lin ang="5400000" scaled="1"/>
              </a:gradFill>
              <a:effectLst/>
              <a:uLnTx/>
              <a:uFillTx/>
              <a:latin typeface="Meiryo" panose="020B0604030504040204" pitchFamily="34" charset="-128"/>
              <a:ea typeface="Meiryo" panose="020B0604030504040204" pitchFamily="34" charset="-128"/>
              <a:cs typeface="+mn-cs"/>
            </a:endParaRPr>
          </a:p>
        </p:txBody>
      </p:sp>
      <p:pic>
        <p:nvPicPr>
          <p:cNvPr id="7" name="Graphic 6">
            <a:extLst>
              <a:ext uri="{FF2B5EF4-FFF2-40B4-BE49-F238E27FC236}">
                <a16:creationId xmlns:a16="http://schemas.microsoft.com/office/drawing/2014/main" id="{F3D4A40C-F9C9-C482-E4A6-6B32AD14A2C0}"/>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840876" y="2827388"/>
            <a:ext cx="432000" cy="4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9">
            <a:extLst>
              <a:ext uri="{FF2B5EF4-FFF2-40B4-BE49-F238E27FC236}">
                <a16:creationId xmlns:a16="http://schemas.microsoft.com/office/drawing/2014/main" id="{4B60F9F6-90AD-29A0-6CB9-DF8044D4B88C}"/>
              </a:ext>
            </a:extLst>
          </p:cNvPr>
          <p:cNvSpPr txBox="1">
            <a:spLocks noChangeArrowheads="1"/>
          </p:cNvSpPr>
          <p:nvPr/>
        </p:nvSpPr>
        <p:spPr bwMode="auto">
          <a:xfrm>
            <a:off x="466226" y="3261737"/>
            <a:ext cx="118130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Amazon RDS</a:t>
            </a:r>
          </a:p>
        </p:txBody>
      </p:sp>
      <p:pic>
        <p:nvPicPr>
          <p:cNvPr id="9" name="Graphic 18">
            <a:extLst>
              <a:ext uri="{FF2B5EF4-FFF2-40B4-BE49-F238E27FC236}">
                <a16:creationId xmlns:a16="http://schemas.microsoft.com/office/drawing/2014/main" id="{02AF777B-DD7D-F8B8-A8C1-7D705B659C2D}"/>
              </a:ext>
            </a:extLst>
          </p:cNvPr>
          <p:cNvPicPr>
            <a:picLocks noChangeAspect="1" noChangeArrowheads="1"/>
          </p:cNvPicPr>
          <p:nvPr/>
        </p:nvPicPr>
        <p:blipFill>
          <a:blip r:embed="rId5">
            <a:extLst>
              <a:ext uri="{96DAC541-7B7A-43D3-8B79-37D633B846F1}">
                <asvg:svgBlip xmlns:asvg="http://schemas.microsoft.com/office/drawing/2016/SVG/main" r:embed="rId6"/>
              </a:ext>
            </a:extLst>
          </a:blip>
          <a:srcRect/>
          <a:stretch/>
        </p:blipFill>
        <p:spPr bwMode="auto">
          <a:xfrm>
            <a:off x="2293981" y="2827388"/>
            <a:ext cx="432000" cy="4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11">
            <a:extLst>
              <a:ext uri="{FF2B5EF4-FFF2-40B4-BE49-F238E27FC236}">
                <a16:creationId xmlns:a16="http://schemas.microsoft.com/office/drawing/2014/main" id="{F913471B-656E-F739-91BC-D04355034875}"/>
              </a:ext>
            </a:extLst>
          </p:cNvPr>
          <p:cNvSpPr txBox="1">
            <a:spLocks noChangeArrowheads="1"/>
          </p:cNvSpPr>
          <p:nvPr/>
        </p:nvSpPr>
        <p:spPr bwMode="auto">
          <a:xfrm>
            <a:off x="2062471" y="3261737"/>
            <a:ext cx="89502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AWS DMS</a:t>
            </a:r>
          </a:p>
        </p:txBody>
      </p:sp>
      <p:sp>
        <p:nvSpPr>
          <p:cNvPr id="11" name="TextBox 21">
            <a:extLst>
              <a:ext uri="{FF2B5EF4-FFF2-40B4-BE49-F238E27FC236}">
                <a16:creationId xmlns:a16="http://schemas.microsoft.com/office/drawing/2014/main" id="{243E7B01-D2A8-2D09-366D-F0F044DE1566}"/>
              </a:ext>
            </a:extLst>
          </p:cNvPr>
          <p:cNvSpPr txBox="1">
            <a:spLocks noChangeArrowheads="1"/>
          </p:cNvSpPr>
          <p:nvPr/>
        </p:nvSpPr>
        <p:spPr bwMode="auto">
          <a:xfrm>
            <a:off x="3515576" y="3261737"/>
            <a:ext cx="89501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S3 Bucket</a:t>
            </a:r>
          </a:p>
        </p:txBody>
      </p:sp>
      <p:pic>
        <p:nvPicPr>
          <p:cNvPr id="12" name="Graphic 173105">
            <a:extLst>
              <a:ext uri="{FF2B5EF4-FFF2-40B4-BE49-F238E27FC236}">
                <a16:creationId xmlns:a16="http://schemas.microsoft.com/office/drawing/2014/main" id="{5669F598-2319-7537-973C-4E48E4083E0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747086" y="2827388"/>
            <a:ext cx="432000" cy="432000"/>
          </a:xfrm>
          <a:prstGeom prst="rect">
            <a:avLst/>
          </a:prstGeom>
        </p:spPr>
      </p:pic>
      <p:pic>
        <p:nvPicPr>
          <p:cNvPr id="13" name="Graphic 6">
            <a:extLst>
              <a:ext uri="{FF2B5EF4-FFF2-40B4-BE49-F238E27FC236}">
                <a16:creationId xmlns:a16="http://schemas.microsoft.com/office/drawing/2014/main" id="{F7F6D334-B598-63E9-0417-21FE78A5285F}"/>
              </a:ext>
            </a:extLst>
          </p:cNvPr>
          <p:cNvPicPr>
            <a:picLocks noChangeAspect="1" noChangeArrowheads="1"/>
          </p:cNvPicPr>
          <p:nvPr/>
        </p:nvPicPr>
        <p:blipFill>
          <a:blip r:embed="rId9">
            <a:extLst>
              <a:ext uri="{96DAC541-7B7A-43D3-8B79-37D633B846F1}">
                <asvg:svgBlip xmlns:asvg="http://schemas.microsoft.com/office/drawing/2016/SVG/main" r:embed="rId10"/>
              </a:ext>
            </a:extLst>
          </a:blip>
          <a:srcRect/>
          <a:stretch/>
        </p:blipFill>
        <p:spPr bwMode="auto">
          <a:xfrm>
            <a:off x="5200192" y="2827388"/>
            <a:ext cx="432000" cy="4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Box 9">
            <a:extLst>
              <a:ext uri="{FF2B5EF4-FFF2-40B4-BE49-F238E27FC236}">
                <a16:creationId xmlns:a16="http://schemas.microsoft.com/office/drawing/2014/main" id="{7B568035-3ABA-8D31-FD65-8B8C2EB44504}"/>
              </a:ext>
            </a:extLst>
          </p:cNvPr>
          <p:cNvSpPr txBox="1">
            <a:spLocks noChangeArrowheads="1"/>
          </p:cNvSpPr>
          <p:nvPr/>
        </p:nvSpPr>
        <p:spPr bwMode="auto">
          <a:xfrm>
            <a:off x="4842120" y="3261737"/>
            <a:ext cx="1148143"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Amazon Macie</a:t>
            </a:r>
          </a:p>
        </p:txBody>
      </p:sp>
      <p:cxnSp>
        <p:nvCxnSpPr>
          <p:cNvPr id="16" name="直線矢印コネクタ 15">
            <a:extLst>
              <a:ext uri="{FF2B5EF4-FFF2-40B4-BE49-F238E27FC236}">
                <a16:creationId xmlns:a16="http://schemas.microsoft.com/office/drawing/2014/main" id="{495DA138-51B7-372B-F8EA-D4C9527DDA50}"/>
              </a:ext>
            </a:extLst>
          </p:cNvPr>
          <p:cNvCxnSpPr>
            <a:stCxn id="7" idx="3"/>
            <a:endCxn id="9" idx="1"/>
          </p:cNvCxnSpPr>
          <p:nvPr/>
        </p:nvCxnSpPr>
        <p:spPr>
          <a:xfrm>
            <a:off x="1272876" y="3043388"/>
            <a:ext cx="1021105" cy="0"/>
          </a:xfrm>
          <a:prstGeom prst="straightConnector1">
            <a:avLst/>
          </a:prstGeom>
          <a:ln>
            <a:solidFill>
              <a:schemeClr val="accent1"/>
            </a:solidFill>
            <a:tailEnd type="triangle"/>
          </a:ln>
        </p:spPr>
        <p:style>
          <a:lnRef idx="1">
            <a:schemeClr val="accent6"/>
          </a:lnRef>
          <a:fillRef idx="0">
            <a:schemeClr val="accent6"/>
          </a:fillRef>
          <a:effectRef idx="0">
            <a:schemeClr val="accent6"/>
          </a:effectRef>
          <a:fontRef idx="minor">
            <a:schemeClr val="tx1"/>
          </a:fontRef>
        </p:style>
      </p:cxnSp>
      <p:cxnSp>
        <p:nvCxnSpPr>
          <p:cNvPr id="17" name="直線矢印コネクタ 16">
            <a:extLst>
              <a:ext uri="{FF2B5EF4-FFF2-40B4-BE49-F238E27FC236}">
                <a16:creationId xmlns:a16="http://schemas.microsoft.com/office/drawing/2014/main" id="{E8534337-7602-1A83-65D2-C2B16DAED5EF}"/>
              </a:ext>
            </a:extLst>
          </p:cNvPr>
          <p:cNvCxnSpPr>
            <a:cxnSpLocks/>
            <a:stCxn id="9" idx="3"/>
            <a:endCxn id="12" idx="1"/>
          </p:cNvCxnSpPr>
          <p:nvPr/>
        </p:nvCxnSpPr>
        <p:spPr>
          <a:xfrm>
            <a:off x="2725981" y="3043388"/>
            <a:ext cx="1021105" cy="0"/>
          </a:xfrm>
          <a:prstGeom prst="straightConnector1">
            <a:avLst/>
          </a:prstGeom>
          <a:ln>
            <a:solidFill>
              <a:schemeClr val="accent1"/>
            </a:solidFill>
            <a:tailEnd type="triangle"/>
          </a:ln>
        </p:spPr>
        <p:style>
          <a:lnRef idx="1">
            <a:schemeClr val="accent6"/>
          </a:lnRef>
          <a:fillRef idx="0">
            <a:schemeClr val="accent6"/>
          </a:fillRef>
          <a:effectRef idx="0">
            <a:schemeClr val="accent6"/>
          </a:effectRef>
          <a:fontRef idx="minor">
            <a:schemeClr val="tx1"/>
          </a:fontRef>
        </p:style>
      </p:cxnSp>
      <p:cxnSp>
        <p:nvCxnSpPr>
          <p:cNvPr id="20" name="直線矢印コネクタ 19">
            <a:extLst>
              <a:ext uri="{FF2B5EF4-FFF2-40B4-BE49-F238E27FC236}">
                <a16:creationId xmlns:a16="http://schemas.microsoft.com/office/drawing/2014/main" id="{27863776-7DF9-C499-B900-B7A4D9ECFF68}"/>
              </a:ext>
            </a:extLst>
          </p:cNvPr>
          <p:cNvCxnSpPr>
            <a:cxnSpLocks/>
            <a:stCxn id="12" idx="3"/>
            <a:endCxn id="13" idx="1"/>
          </p:cNvCxnSpPr>
          <p:nvPr/>
        </p:nvCxnSpPr>
        <p:spPr>
          <a:xfrm>
            <a:off x="4179086" y="3043388"/>
            <a:ext cx="1021106" cy="0"/>
          </a:xfrm>
          <a:prstGeom prst="straightConnector1">
            <a:avLst/>
          </a:prstGeom>
          <a:ln>
            <a:solidFill>
              <a:schemeClr val="accent1"/>
            </a:solidFill>
            <a:tailEnd type="triangle"/>
          </a:ln>
        </p:spPr>
        <p:style>
          <a:lnRef idx="1">
            <a:schemeClr val="accent6"/>
          </a:lnRef>
          <a:fillRef idx="0">
            <a:schemeClr val="accent6"/>
          </a:fillRef>
          <a:effectRef idx="0">
            <a:schemeClr val="accent6"/>
          </a:effectRef>
          <a:fontRef idx="minor">
            <a:schemeClr val="tx1"/>
          </a:fontRef>
        </p:style>
      </p:cxnSp>
      <p:sp>
        <p:nvSpPr>
          <p:cNvPr id="24" name="テキスト ボックス 23">
            <a:extLst>
              <a:ext uri="{FF2B5EF4-FFF2-40B4-BE49-F238E27FC236}">
                <a16:creationId xmlns:a16="http://schemas.microsoft.com/office/drawing/2014/main" id="{7970E3BA-6A10-A7B6-1207-8BB16DA9FE6E}"/>
              </a:ext>
            </a:extLst>
          </p:cNvPr>
          <p:cNvSpPr txBox="1"/>
          <p:nvPr/>
        </p:nvSpPr>
        <p:spPr>
          <a:xfrm>
            <a:off x="466226" y="3726306"/>
            <a:ext cx="5400000" cy="7386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1" lang="en" altLang="ja-JP" sz="14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Database Migration Service (DMS) </a:t>
            </a:r>
            <a:r>
              <a:rPr kumimoji="1" lang="ja-JP" altLang="en-US" sz="14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タスク が データベースに接続し、データを </a:t>
            </a:r>
            <a:r>
              <a:rPr kumimoji="1" lang="en" altLang="ja-JP" sz="14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Parquet </a:t>
            </a:r>
            <a:r>
              <a:rPr kumimoji="1" lang="ja-JP" altLang="en-US" sz="14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圧縮ファイルに変換し、バケットにロードする。</a:t>
            </a:r>
          </a:p>
        </p:txBody>
      </p:sp>
      <p:sp>
        <p:nvSpPr>
          <p:cNvPr id="25" name="下矢印 24">
            <a:extLst>
              <a:ext uri="{FF2B5EF4-FFF2-40B4-BE49-F238E27FC236}">
                <a16:creationId xmlns:a16="http://schemas.microsoft.com/office/drawing/2014/main" id="{ED4D9DDD-57FC-E6D8-6340-7ED7567AD15A}"/>
              </a:ext>
            </a:extLst>
          </p:cNvPr>
          <p:cNvSpPr/>
          <p:nvPr/>
        </p:nvSpPr>
        <p:spPr>
          <a:xfrm>
            <a:off x="2293981" y="3507958"/>
            <a:ext cx="432000" cy="218348"/>
          </a:xfrm>
          <a:prstGeom prst="downArrow">
            <a:avLst/>
          </a:prstGeom>
          <a:solidFill>
            <a:schemeClr val="tx2">
              <a:lumMod val="10000"/>
              <a:lumOff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2400" b="0" i="0" u="none" strike="noStrike" kern="1200" cap="none" spc="0" normalizeH="0" baseline="0" noProof="0">
              <a:ln>
                <a:noFill/>
              </a:ln>
              <a:solidFill>
                <a:srgbClr val="FFFFFF"/>
              </a:solidFill>
              <a:effectLst/>
              <a:uLnTx/>
              <a:uFillTx/>
              <a:latin typeface="Meiryo" panose="020B0604030504040204" pitchFamily="34" charset="-128"/>
              <a:ea typeface="Meiryo" panose="020B0604030504040204" pitchFamily="34" charset="-128"/>
              <a:cs typeface="+mn-cs"/>
            </a:endParaRPr>
          </a:p>
        </p:txBody>
      </p:sp>
      <p:pic>
        <p:nvPicPr>
          <p:cNvPr id="26" name="Graphic 23">
            <a:extLst>
              <a:ext uri="{FF2B5EF4-FFF2-40B4-BE49-F238E27FC236}">
                <a16:creationId xmlns:a16="http://schemas.microsoft.com/office/drawing/2014/main" id="{2BB126A3-E59B-A3CC-D9E8-806BE1D19E87}"/>
              </a:ext>
            </a:extLst>
          </p:cNvPr>
          <p:cNvPicPr>
            <a:picLocks noChangeAspect="1" noChangeArrowheads="1"/>
          </p:cNvPicPr>
          <p:nvPr/>
        </p:nvPicPr>
        <p:blipFill>
          <a:blip r:embed="rId11">
            <a:extLst>
              <a:ext uri="{96DAC541-7B7A-43D3-8B79-37D633B846F1}">
                <asvg:svgBlip xmlns:asvg="http://schemas.microsoft.com/office/drawing/2016/SVG/main" r:embed="rId12"/>
              </a:ext>
            </a:extLst>
          </a:blip>
          <a:srcRect/>
          <a:stretch/>
        </p:blipFill>
        <p:spPr bwMode="auto">
          <a:xfrm>
            <a:off x="6587839" y="2827388"/>
            <a:ext cx="432000" cy="4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12">
            <a:extLst>
              <a:ext uri="{FF2B5EF4-FFF2-40B4-BE49-F238E27FC236}">
                <a16:creationId xmlns:a16="http://schemas.microsoft.com/office/drawing/2014/main" id="{AAC4BE03-7026-6130-5CAC-8CB1293D7F27}"/>
              </a:ext>
            </a:extLst>
          </p:cNvPr>
          <p:cNvSpPr txBox="1">
            <a:spLocks noChangeArrowheads="1"/>
          </p:cNvSpPr>
          <p:nvPr/>
        </p:nvSpPr>
        <p:spPr bwMode="auto">
          <a:xfrm>
            <a:off x="6051194" y="3260563"/>
            <a:ext cx="1493838"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Amazon DynamoDB</a:t>
            </a:r>
          </a:p>
        </p:txBody>
      </p:sp>
      <p:sp>
        <p:nvSpPr>
          <p:cNvPr id="28" name="TextBox 26">
            <a:extLst>
              <a:ext uri="{FF2B5EF4-FFF2-40B4-BE49-F238E27FC236}">
                <a16:creationId xmlns:a16="http://schemas.microsoft.com/office/drawing/2014/main" id="{E4F41ADD-1EF8-1DB2-45B7-F01D79B8A1FF}"/>
              </a:ext>
            </a:extLst>
          </p:cNvPr>
          <p:cNvSpPr txBox="1">
            <a:spLocks noChangeArrowheads="1"/>
          </p:cNvSpPr>
          <p:nvPr/>
        </p:nvSpPr>
        <p:spPr bwMode="auto">
          <a:xfrm>
            <a:off x="7628695" y="3260563"/>
            <a:ext cx="1245045"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Lambda function</a:t>
            </a:r>
          </a:p>
        </p:txBody>
      </p:sp>
      <p:pic>
        <p:nvPicPr>
          <p:cNvPr id="29" name="Graphic 63">
            <a:extLst>
              <a:ext uri="{FF2B5EF4-FFF2-40B4-BE49-F238E27FC236}">
                <a16:creationId xmlns:a16="http://schemas.microsoft.com/office/drawing/2014/main" id="{29A48D5D-93D8-1601-A10C-4FED90E60CF4}"/>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035218" y="2827388"/>
            <a:ext cx="432000" cy="432000"/>
          </a:xfrm>
          <a:prstGeom prst="rect">
            <a:avLst/>
          </a:prstGeom>
        </p:spPr>
      </p:pic>
      <p:sp>
        <p:nvSpPr>
          <p:cNvPr id="30" name="TextBox 21">
            <a:extLst>
              <a:ext uri="{FF2B5EF4-FFF2-40B4-BE49-F238E27FC236}">
                <a16:creationId xmlns:a16="http://schemas.microsoft.com/office/drawing/2014/main" id="{B384DCC9-D352-94C7-CFC9-013A547D3F8E}"/>
              </a:ext>
            </a:extLst>
          </p:cNvPr>
          <p:cNvSpPr txBox="1">
            <a:spLocks noChangeArrowheads="1"/>
          </p:cNvSpPr>
          <p:nvPr/>
        </p:nvSpPr>
        <p:spPr bwMode="auto">
          <a:xfrm>
            <a:off x="9251087" y="3260563"/>
            <a:ext cx="89501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S3 Bucket</a:t>
            </a:r>
          </a:p>
        </p:txBody>
      </p:sp>
      <p:pic>
        <p:nvPicPr>
          <p:cNvPr id="31" name="Graphic 173105">
            <a:extLst>
              <a:ext uri="{FF2B5EF4-FFF2-40B4-BE49-F238E27FC236}">
                <a16:creationId xmlns:a16="http://schemas.microsoft.com/office/drawing/2014/main" id="{BEBF1327-8929-D997-7558-8056AACF13A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482597" y="2827388"/>
            <a:ext cx="432000" cy="432000"/>
          </a:xfrm>
          <a:prstGeom prst="rect">
            <a:avLst/>
          </a:prstGeom>
        </p:spPr>
      </p:pic>
      <p:pic>
        <p:nvPicPr>
          <p:cNvPr id="32" name="Graphic 6">
            <a:extLst>
              <a:ext uri="{FF2B5EF4-FFF2-40B4-BE49-F238E27FC236}">
                <a16:creationId xmlns:a16="http://schemas.microsoft.com/office/drawing/2014/main" id="{27A0FBA9-3C1F-39CF-0E74-6C1B7372D20F}"/>
              </a:ext>
            </a:extLst>
          </p:cNvPr>
          <p:cNvPicPr>
            <a:picLocks noChangeAspect="1" noChangeArrowheads="1"/>
          </p:cNvPicPr>
          <p:nvPr/>
        </p:nvPicPr>
        <p:blipFill>
          <a:blip r:embed="rId9">
            <a:extLst>
              <a:ext uri="{96DAC541-7B7A-43D3-8B79-37D633B846F1}">
                <asvg:svgBlip xmlns:asvg="http://schemas.microsoft.com/office/drawing/2016/SVG/main" r:embed="rId10"/>
              </a:ext>
            </a:extLst>
          </a:blip>
          <a:srcRect/>
          <a:stretch/>
        </p:blipFill>
        <p:spPr bwMode="auto">
          <a:xfrm>
            <a:off x="10935703" y="2827388"/>
            <a:ext cx="432000" cy="4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TextBox 9">
            <a:extLst>
              <a:ext uri="{FF2B5EF4-FFF2-40B4-BE49-F238E27FC236}">
                <a16:creationId xmlns:a16="http://schemas.microsoft.com/office/drawing/2014/main" id="{D18CB31F-4176-8F59-B496-E1B1F5057D3D}"/>
              </a:ext>
            </a:extLst>
          </p:cNvPr>
          <p:cNvSpPr txBox="1">
            <a:spLocks noChangeArrowheads="1"/>
          </p:cNvSpPr>
          <p:nvPr/>
        </p:nvSpPr>
        <p:spPr bwMode="auto">
          <a:xfrm>
            <a:off x="10577631" y="3260563"/>
            <a:ext cx="1148143"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Amazon Macie</a:t>
            </a:r>
          </a:p>
        </p:txBody>
      </p:sp>
      <p:cxnSp>
        <p:nvCxnSpPr>
          <p:cNvPr id="34" name="直線矢印コネクタ 33">
            <a:extLst>
              <a:ext uri="{FF2B5EF4-FFF2-40B4-BE49-F238E27FC236}">
                <a16:creationId xmlns:a16="http://schemas.microsoft.com/office/drawing/2014/main" id="{F73A2A4D-1BBC-04D6-5154-F308D988F2B2}"/>
              </a:ext>
            </a:extLst>
          </p:cNvPr>
          <p:cNvCxnSpPr>
            <a:cxnSpLocks/>
          </p:cNvCxnSpPr>
          <p:nvPr/>
        </p:nvCxnSpPr>
        <p:spPr>
          <a:xfrm>
            <a:off x="9914597" y="3043388"/>
            <a:ext cx="1021106" cy="0"/>
          </a:xfrm>
          <a:prstGeom prst="straightConnector1">
            <a:avLst/>
          </a:prstGeom>
          <a:ln>
            <a:solidFill>
              <a:schemeClr val="accent1"/>
            </a:solidFill>
            <a:tailEnd type="triangle"/>
          </a:ln>
        </p:spPr>
        <p:style>
          <a:lnRef idx="1">
            <a:schemeClr val="accent6"/>
          </a:lnRef>
          <a:fillRef idx="0">
            <a:schemeClr val="accent6"/>
          </a:fillRef>
          <a:effectRef idx="0">
            <a:schemeClr val="accent6"/>
          </a:effectRef>
          <a:fontRef idx="minor">
            <a:schemeClr val="tx1"/>
          </a:fontRef>
        </p:style>
      </p:cxnSp>
      <p:cxnSp>
        <p:nvCxnSpPr>
          <p:cNvPr id="35" name="直線矢印コネクタ 34">
            <a:extLst>
              <a:ext uri="{FF2B5EF4-FFF2-40B4-BE49-F238E27FC236}">
                <a16:creationId xmlns:a16="http://schemas.microsoft.com/office/drawing/2014/main" id="{7CE21052-0D04-AD39-BCBB-7CCC49745585}"/>
              </a:ext>
            </a:extLst>
          </p:cNvPr>
          <p:cNvCxnSpPr>
            <a:cxnSpLocks/>
            <a:stCxn id="29" idx="3"/>
            <a:endCxn id="31" idx="1"/>
          </p:cNvCxnSpPr>
          <p:nvPr/>
        </p:nvCxnSpPr>
        <p:spPr>
          <a:xfrm>
            <a:off x="8467218" y="3043388"/>
            <a:ext cx="1015379" cy="0"/>
          </a:xfrm>
          <a:prstGeom prst="straightConnector1">
            <a:avLst/>
          </a:prstGeom>
          <a:ln>
            <a:solidFill>
              <a:schemeClr val="accent1"/>
            </a:solidFill>
            <a:tailEnd type="triangle"/>
          </a:ln>
        </p:spPr>
        <p:style>
          <a:lnRef idx="1">
            <a:schemeClr val="accent6"/>
          </a:lnRef>
          <a:fillRef idx="0">
            <a:schemeClr val="accent6"/>
          </a:fillRef>
          <a:effectRef idx="0">
            <a:schemeClr val="accent6"/>
          </a:effectRef>
          <a:fontRef idx="minor">
            <a:schemeClr val="tx1"/>
          </a:fontRef>
        </p:style>
      </p:cxnSp>
      <p:cxnSp>
        <p:nvCxnSpPr>
          <p:cNvPr id="38" name="直線矢印コネクタ 37">
            <a:extLst>
              <a:ext uri="{FF2B5EF4-FFF2-40B4-BE49-F238E27FC236}">
                <a16:creationId xmlns:a16="http://schemas.microsoft.com/office/drawing/2014/main" id="{9979A7BE-2238-5DB1-8AD3-80B01644D939}"/>
              </a:ext>
            </a:extLst>
          </p:cNvPr>
          <p:cNvCxnSpPr>
            <a:cxnSpLocks/>
            <a:stCxn id="26" idx="3"/>
            <a:endCxn id="29" idx="1"/>
          </p:cNvCxnSpPr>
          <p:nvPr/>
        </p:nvCxnSpPr>
        <p:spPr>
          <a:xfrm>
            <a:off x="7019839" y="3043388"/>
            <a:ext cx="1015379" cy="0"/>
          </a:xfrm>
          <a:prstGeom prst="straightConnector1">
            <a:avLst/>
          </a:prstGeom>
          <a:ln>
            <a:solidFill>
              <a:schemeClr val="accent1"/>
            </a:solidFill>
            <a:tailEnd type="triangle"/>
          </a:ln>
        </p:spPr>
        <p:style>
          <a:lnRef idx="1">
            <a:schemeClr val="accent6"/>
          </a:lnRef>
          <a:fillRef idx="0">
            <a:schemeClr val="accent6"/>
          </a:fillRef>
          <a:effectRef idx="0">
            <a:schemeClr val="accent6"/>
          </a:effectRef>
          <a:fontRef idx="minor">
            <a:schemeClr val="tx1"/>
          </a:fontRef>
        </p:style>
      </p:cxnSp>
      <p:sp>
        <p:nvSpPr>
          <p:cNvPr id="41" name="テキスト ボックス 40">
            <a:extLst>
              <a:ext uri="{FF2B5EF4-FFF2-40B4-BE49-F238E27FC236}">
                <a16:creationId xmlns:a16="http://schemas.microsoft.com/office/drawing/2014/main" id="{8C062B0F-F5DA-3AF9-E44B-A90EEEBD29C1}"/>
              </a:ext>
            </a:extLst>
          </p:cNvPr>
          <p:cNvSpPr txBox="1"/>
          <p:nvPr/>
        </p:nvSpPr>
        <p:spPr>
          <a:xfrm>
            <a:off x="6238612" y="3723958"/>
            <a:ext cx="5400000" cy="523220"/>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1" lang="en-US" altLang="ja-JP" sz="14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Lambda function</a:t>
            </a:r>
            <a:r>
              <a:rPr kumimoji="1" lang="ja-JP" altLang="en-US" sz="14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が</a:t>
            </a:r>
            <a:r>
              <a:rPr kumimoji="1" lang="en-US" altLang="ja-JP" sz="14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 DynamoDB </a:t>
            </a:r>
            <a:r>
              <a:rPr kumimoji="1" lang="ja-JP" altLang="en-US" sz="14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テーブルに接続し、データを </a:t>
            </a:r>
            <a:r>
              <a:rPr kumimoji="1" lang="en-US" altLang="ja-JP" sz="1400" b="0" i="0" u="none" strike="noStrike" kern="1200" cap="none" spc="0" normalizeH="0" baseline="0" noProof="0" dirty="0" err="1">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json</a:t>
            </a:r>
            <a:r>
              <a:rPr kumimoji="1" lang="en-US" altLang="ja-JP" sz="14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 </a:t>
            </a:r>
            <a:r>
              <a:rPr kumimoji="1" lang="ja-JP" altLang="en-US" sz="14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ファイルに変換し、バケットにロードする。</a:t>
            </a:r>
          </a:p>
        </p:txBody>
      </p:sp>
      <p:sp>
        <p:nvSpPr>
          <p:cNvPr id="42" name="下矢印 41">
            <a:extLst>
              <a:ext uri="{FF2B5EF4-FFF2-40B4-BE49-F238E27FC236}">
                <a16:creationId xmlns:a16="http://schemas.microsoft.com/office/drawing/2014/main" id="{CEE29EB3-2F71-0D7E-E5C6-4CCD920C9424}"/>
              </a:ext>
            </a:extLst>
          </p:cNvPr>
          <p:cNvSpPr/>
          <p:nvPr/>
        </p:nvSpPr>
        <p:spPr>
          <a:xfrm>
            <a:off x="8036747" y="3507958"/>
            <a:ext cx="432000" cy="218348"/>
          </a:xfrm>
          <a:prstGeom prst="downArrow">
            <a:avLst/>
          </a:prstGeom>
          <a:solidFill>
            <a:schemeClr val="tx2">
              <a:lumMod val="10000"/>
              <a:lumOff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2400" b="0" i="0" u="none" strike="noStrike" kern="1200" cap="none" spc="0" normalizeH="0" baseline="0" noProof="0">
              <a:ln>
                <a:noFill/>
              </a:ln>
              <a:solidFill>
                <a:srgbClr val="FFFFFF"/>
              </a:solidFill>
              <a:effectLst/>
              <a:uLnTx/>
              <a:uFillTx/>
              <a:latin typeface="Meiryo" panose="020B0604030504040204" pitchFamily="34" charset="-128"/>
              <a:ea typeface="Meiryo" panose="020B0604030504040204" pitchFamily="34" charset="-128"/>
              <a:cs typeface="+mn-cs"/>
            </a:endParaRPr>
          </a:p>
        </p:txBody>
      </p:sp>
      <p:sp>
        <p:nvSpPr>
          <p:cNvPr id="43" name="テキスト ボックス 42">
            <a:extLst>
              <a:ext uri="{FF2B5EF4-FFF2-40B4-BE49-F238E27FC236}">
                <a16:creationId xmlns:a16="http://schemas.microsoft.com/office/drawing/2014/main" id="{F55D6FA8-9085-9DC2-4496-8191AA7E0040}"/>
              </a:ext>
            </a:extLst>
          </p:cNvPr>
          <p:cNvSpPr txBox="1"/>
          <p:nvPr/>
        </p:nvSpPr>
        <p:spPr>
          <a:xfrm>
            <a:off x="466224" y="1004175"/>
            <a:ext cx="11172387" cy="307777"/>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1" lang="en-US" altLang="ja-JP" sz="14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Amazon Macie </a:t>
            </a:r>
            <a:r>
              <a:rPr kumimoji="1" lang="ja-JP" altLang="en-US" sz="14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のスキャン対象は</a:t>
            </a:r>
            <a:r>
              <a:rPr kumimoji="1" lang="en-US" altLang="ja-JP" sz="14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 S3 </a:t>
            </a:r>
            <a:r>
              <a:rPr kumimoji="1" lang="ja-JP" altLang="en-US" sz="14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であるため、</a:t>
            </a:r>
            <a:r>
              <a:rPr kumimoji="1" lang="en-US" altLang="ja-JP" sz="14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S3</a:t>
            </a:r>
            <a:r>
              <a:rPr kumimoji="1" lang="ja-JP" altLang="en-US" sz="14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以外に機密情報が保存されている可能性がある場合は、</a:t>
            </a:r>
            <a:r>
              <a:rPr kumimoji="1" lang="en-US" altLang="ja-JP" sz="14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S3</a:t>
            </a:r>
            <a:r>
              <a:rPr kumimoji="1" lang="ja-JP" altLang="en-US" sz="14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にデータをロードする。</a:t>
            </a:r>
          </a:p>
        </p:txBody>
      </p:sp>
      <p:sp>
        <p:nvSpPr>
          <p:cNvPr id="44" name="テキスト ボックス 43">
            <a:extLst>
              <a:ext uri="{FF2B5EF4-FFF2-40B4-BE49-F238E27FC236}">
                <a16:creationId xmlns:a16="http://schemas.microsoft.com/office/drawing/2014/main" id="{00A0F96B-9178-C594-1BF6-5CC8C630580D}"/>
              </a:ext>
            </a:extLst>
          </p:cNvPr>
          <p:cNvSpPr txBox="1"/>
          <p:nvPr/>
        </p:nvSpPr>
        <p:spPr>
          <a:xfrm>
            <a:off x="466224" y="4534313"/>
            <a:ext cx="5400000" cy="230832"/>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1" lang="ja-JP" altLang="en-US" sz="9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参考ブログ：「</a:t>
            </a:r>
            <a:r>
              <a:rPr kumimoji="1" lang="en" altLang="ja-JP" sz="9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hlinkClick r:id="rId15"/>
              </a:rPr>
              <a:t>Amazon Macie </a:t>
            </a:r>
            <a:r>
              <a:rPr kumimoji="1" lang="ja-JP" altLang="en-US" sz="9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hlinkClick r:id="rId15"/>
              </a:rPr>
              <a:t>を用いた </a:t>
            </a:r>
            <a:r>
              <a:rPr kumimoji="1" lang="en" altLang="ja-JP" sz="9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hlinkClick r:id="rId15"/>
              </a:rPr>
              <a:t>Amazon RDS </a:t>
            </a:r>
            <a:r>
              <a:rPr kumimoji="1" lang="ja-JP" altLang="en-US" sz="9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hlinkClick r:id="rId15"/>
              </a:rPr>
              <a:t>データベースのデータ分類方法</a:t>
            </a:r>
            <a:r>
              <a:rPr kumimoji="1" lang="ja-JP" altLang="en-US" sz="9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a:t>
            </a:r>
          </a:p>
        </p:txBody>
      </p:sp>
      <p:sp>
        <p:nvSpPr>
          <p:cNvPr id="45" name="テキスト ボックス 44">
            <a:extLst>
              <a:ext uri="{FF2B5EF4-FFF2-40B4-BE49-F238E27FC236}">
                <a16:creationId xmlns:a16="http://schemas.microsoft.com/office/drawing/2014/main" id="{B1DD69AE-139C-1E3F-038B-03DEFB501E8B}"/>
              </a:ext>
            </a:extLst>
          </p:cNvPr>
          <p:cNvSpPr txBox="1"/>
          <p:nvPr/>
        </p:nvSpPr>
        <p:spPr>
          <a:xfrm>
            <a:off x="6238612" y="4534313"/>
            <a:ext cx="5400000" cy="230832"/>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1" lang="ja-JP" altLang="en-US" sz="9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参考ブログ：「</a:t>
            </a:r>
            <a:r>
              <a:rPr kumimoji="1" lang="en" altLang="ja-JP" sz="9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hlinkClick r:id="rId16"/>
              </a:rPr>
              <a:t>Detecting sensitive data in DynamoDB with Macie</a:t>
            </a:r>
            <a:r>
              <a:rPr kumimoji="1" lang="ja-JP" altLang="en-US" sz="9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a:t>
            </a:r>
          </a:p>
        </p:txBody>
      </p:sp>
    </p:spTree>
    <p:extLst>
      <p:ext uri="{BB962C8B-B14F-4D97-AF65-F5344CB8AC3E}">
        <p14:creationId xmlns:p14="http://schemas.microsoft.com/office/powerpoint/2010/main" val="3764314875"/>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D0F9A1-029E-71F6-E793-4D162093E776}"/>
              </a:ext>
            </a:extLst>
          </p:cNvPr>
          <p:cNvSpPr>
            <a:spLocks noGrp="1"/>
          </p:cNvSpPr>
          <p:nvPr>
            <p:ph type="title"/>
          </p:nvPr>
        </p:nvSpPr>
        <p:spPr/>
        <p:txBody>
          <a:bodyPr/>
          <a:lstStyle/>
          <a:p>
            <a:pPr algn="l"/>
            <a:r>
              <a:rPr lang="en-JP" sz="2000"/>
              <a:t>レビュー観点 : </a:t>
            </a:r>
            <a:r>
              <a:rPr lang="ja-JP" altLang="en-US" sz="2000"/>
              <a:t>データ保護</a:t>
            </a:r>
            <a:r>
              <a:rPr lang="en-JP" sz="2000"/>
              <a:t>/</a:t>
            </a:r>
            <a:r>
              <a:rPr lang="ja-JP" altLang="en-US" sz="2000"/>
              <a:t>データ分類</a:t>
            </a:r>
            <a:br>
              <a:rPr lang="en-JP" sz="2000"/>
            </a:br>
            <a:r>
              <a:rPr lang="en-US" sz="2800" b="0" i="0" dirty="0">
                <a:solidFill>
                  <a:srgbClr val="16191F"/>
                </a:solidFill>
                <a:effectLst/>
                <a:latin typeface="Amazon Ember" panose="020B0603020204020204" pitchFamily="34" charset="0"/>
              </a:rPr>
              <a:t>SEC07-BP04 </a:t>
            </a:r>
            <a:r>
              <a:rPr lang="ja-JP" altLang="en-US" sz="2800" b="0" i="0">
                <a:solidFill>
                  <a:srgbClr val="16191F"/>
                </a:solidFill>
                <a:effectLst/>
                <a:latin typeface="Amazon Ember" panose="020B0603020204020204" pitchFamily="34" charset="0"/>
              </a:rPr>
              <a:t>データのライフサイクル管理を定義する</a:t>
            </a:r>
            <a:endParaRPr lang="en-JP" sz="2800" dirty="0"/>
          </a:p>
        </p:txBody>
      </p:sp>
      <p:sp>
        <p:nvSpPr>
          <p:cNvPr id="3" name="Text Placeholder 2">
            <a:extLst>
              <a:ext uri="{FF2B5EF4-FFF2-40B4-BE49-F238E27FC236}">
                <a16:creationId xmlns:a16="http://schemas.microsoft.com/office/drawing/2014/main" id="{6CD638BC-5BEF-1626-7E3A-3BD989F1AFF4}"/>
              </a:ext>
            </a:extLst>
          </p:cNvPr>
          <p:cNvSpPr>
            <a:spLocks noGrp="1"/>
          </p:cNvSpPr>
          <p:nvPr>
            <p:ph type="body" sz="quarter" idx="10"/>
          </p:nvPr>
        </p:nvSpPr>
        <p:spPr>
          <a:xfrm>
            <a:off x="457200" y="1371600"/>
            <a:ext cx="11258550" cy="4364892"/>
          </a:xfrm>
        </p:spPr>
        <p:txBody>
          <a:bodyPr/>
          <a:lstStyle/>
          <a:p>
            <a:r>
              <a:rPr lang="en-JP" sz="1400" dirty="0">
                <a:solidFill>
                  <a:srgbClr val="0070C0"/>
                </a:solidFill>
              </a:rPr>
              <a:t>ポイント</a:t>
            </a:r>
          </a:p>
          <a:p>
            <a:pPr marL="285750" indent="-285750">
              <a:buFont typeface="Arial" panose="020B0604020202020204" pitchFamily="34" charset="0"/>
              <a:buChar char="•"/>
            </a:pPr>
            <a:r>
              <a:rPr lang="ja-JP" altLang="en-US" sz="1400"/>
              <a:t>機密性レベル、法的および組織の要件に基づいて、ライフサイクル戦略を定義する。</a:t>
            </a:r>
            <a:endParaRPr lang="en-US" altLang="ja-JP" sz="1400" dirty="0"/>
          </a:p>
          <a:p>
            <a:pPr marL="285750" indent="-285750">
              <a:buFont typeface="Arial" panose="020B0604020202020204" pitchFamily="34" charset="0"/>
              <a:buChar char="•"/>
            </a:pPr>
            <a:r>
              <a:rPr lang="ja-JP" altLang="en-US" sz="1400"/>
              <a:t>以下の点も考慮する。</a:t>
            </a:r>
            <a:endParaRPr lang="en-US" altLang="ja-JP" sz="1400" dirty="0"/>
          </a:p>
          <a:p>
            <a:pPr marL="882362" lvl="1" indent="-285750">
              <a:buFont typeface="Arial" panose="020B0604020202020204" pitchFamily="34" charset="0"/>
              <a:buChar char="•"/>
            </a:pPr>
            <a:r>
              <a:rPr lang="ja-JP" altLang="en-US" sz="1233"/>
              <a:t>データを保持する期間</a:t>
            </a:r>
            <a:endParaRPr lang="en-US" altLang="ja-JP" sz="1233" dirty="0"/>
          </a:p>
          <a:p>
            <a:pPr marL="882362" lvl="1" indent="-285750">
              <a:buFont typeface="Arial" panose="020B0604020202020204" pitchFamily="34" charset="0"/>
              <a:buChar char="•"/>
            </a:pPr>
            <a:r>
              <a:rPr lang="ja-JP" altLang="en-US" sz="1233"/>
              <a:t>データ破壊プロセス</a:t>
            </a:r>
            <a:endParaRPr lang="en-US" altLang="ja-JP" sz="1233" dirty="0"/>
          </a:p>
          <a:p>
            <a:pPr marL="882362" lvl="1" indent="-285750">
              <a:buFont typeface="Arial" panose="020B0604020202020204" pitchFamily="34" charset="0"/>
              <a:buChar char="•"/>
            </a:pPr>
            <a:r>
              <a:rPr lang="ja-JP" altLang="en-US" sz="1233"/>
              <a:t>データアクセス管理</a:t>
            </a:r>
            <a:endParaRPr lang="en-US" altLang="ja-JP" sz="1233" dirty="0"/>
          </a:p>
          <a:p>
            <a:pPr marL="882362" lvl="1" indent="-285750">
              <a:buFont typeface="Arial" panose="020B0604020202020204" pitchFamily="34" charset="0"/>
              <a:buChar char="•"/>
            </a:pPr>
            <a:r>
              <a:rPr lang="ja-JP" altLang="en-US" sz="1233"/>
              <a:t>データ変換</a:t>
            </a:r>
            <a:endParaRPr lang="en-US" altLang="ja-JP" sz="1233" dirty="0"/>
          </a:p>
          <a:p>
            <a:pPr marL="882362" lvl="1" indent="-285750">
              <a:buFont typeface="Arial" panose="020B0604020202020204" pitchFamily="34" charset="0"/>
              <a:buChar char="•"/>
            </a:pPr>
            <a:r>
              <a:rPr lang="ja-JP" altLang="en-US" sz="1233"/>
              <a:t>データ共有</a:t>
            </a:r>
            <a:endParaRPr lang="en-US" altLang="ja-JP" sz="1233" dirty="0"/>
          </a:p>
          <a:p>
            <a:pPr marL="285750" indent="-285750">
              <a:buFont typeface="Arial" panose="020B0604020202020204" pitchFamily="34" charset="0"/>
              <a:buChar char="•"/>
            </a:pPr>
            <a:r>
              <a:rPr lang="ja-JP" altLang="en-US" sz="1400"/>
              <a:t>可用性とアクセスのバランスを取る。</a:t>
            </a:r>
            <a:endParaRPr lang="en-JP" sz="1400" dirty="0"/>
          </a:p>
          <a:p>
            <a:pPr marL="882362" lvl="1" indent="-285750">
              <a:buFont typeface="Arial" panose="020B0604020202020204" pitchFamily="34" charset="0"/>
              <a:buChar char="•"/>
            </a:pPr>
            <a:r>
              <a:rPr lang="ja-JP" altLang="en-US" sz="1200"/>
              <a:t>各機密レベルにとって安全でありながら使いやすい方式を採用するために、複数レベルのアクセスを実装する。</a:t>
            </a:r>
            <a:endParaRPr lang="en-US" altLang="ja-JP" sz="1200" dirty="0"/>
          </a:p>
          <a:p>
            <a:pPr marL="882362" lvl="1" indent="-285750">
              <a:buFont typeface="Arial" panose="020B0604020202020204" pitchFamily="34" charset="0"/>
              <a:buChar char="•"/>
            </a:pPr>
            <a:r>
              <a:rPr lang="ja-JP" altLang="en-US" sz="1200"/>
              <a:t>常に多層防御方式を採用し、データおよびデータの変換、削除、コピーのメカニズムに人間がアクセスする機会を減らす。</a:t>
            </a:r>
            <a:endParaRPr lang="en-JP" sz="1233" dirty="0"/>
          </a:p>
          <a:p>
            <a:endParaRPr lang="en-JP" sz="1400" dirty="0"/>
          </a:p>
          <a:p>
            <a:r>
              <a:rPr lang="en-JP" sz="1400" dirty="0">
                <a:solidFill>
                  <a:srgbClr val="0070C0"/>
                </a:solidFill>
              </a:rPr>
              <a:t>レビュー観点の例</a:t>
            </a:r>
          </a:p>
          <a:p>
            <a:pPr marL="285750" indent="-285750">
              <a:buFont typeface="Arial" panose="020B0604020202020204" pitchFamily="34" charset="0"/>
              <a:buChar char="•"/>
            </a:pPr>
            <a:r>
              <a:rPr lang="en-US" sz="1400" dirty="0" err="1"/>
              <a:t>ワークロード内のデータは、機密性レベル</a:t>
            </a:r>
            <a:r>
              <a:rPr lang="en-US" sz="1400" dirty="0"/>
              <a:t>、</a:t>
            </a:r>
            <a:r>
              <a:rPr lang="ja-JP" altLang="en-US" sz="1400"/>
              <a:t>法的および組織の要件に基づいてライフサイクル管理されているか？</a:t>
            </a:r>
            <a:endParaRPr lang="en-JP" sz="1233" dirty="0"/>
          </a:p>
          <a:p>
            <a:pPr marL="285750" indent="-285750">
              <a:buFont typeface="Arial" panose="020B0604020202020204" pitchFamily="34" charset="0"/>
              <a:buChar char="•"/>
            </a:pPr>
            <a:endParaRPr lang="en-JP" sz="1400" dirty="0"/>
          </a:p>
        </p:txBody>
      </p:sp>
    </p:spTree>
    <p:extLst>
      <p:ext uri="{BB962C8B-B14F-4D97-AF65-F5344CB8AC3E}">
        <p14:creationId xmlns:p14="http://schemas.microsoft.com/office/powerpoint/2010/main" val="896333151"/>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prstGeom prst="rect">
            <a:avLst/>
          </a:prstGeom>
        </p:spPr>
        <p:txBody>
          <a:bodyPr vert="horz" lIns="91440" tIns="45720" rIns="91440" bIns="45720" rtlCol="0" anchor="t">
            <a:noAutofit/>
          </a:bodyPr>
          <a:lstStyle/>
          <a:p>
            <a:r>
              <a:rPr lang="ja-JP" altLang="en-US" sz="2800" b="0"/>
              <a:t>参考：ライフサイクル管理</a:t>
            </a:r>
            <a:endParaRPr lang="en-US" altLang="ja-JP" sz="2800" b="0" dirty="0"/>
          </a:p>
        </p:txBody>
      </p:sp>
      <p:sp>
        <p:nvSpPr>
          <p:cNvPr id="65" name="正方形/長方形 64">
            <a:extLst>
              <a:ext uri="{FF2B5EF4-FFF2-40B4-BE49-F238E27FC236}">
                <a16:creationId xmlns:a16="http://schemas.microsoft.com/office/drawing/2014/main" id="{6ABF2175-1016-4D77-9EE6-8986CF15116C}"/>
              </a:ext>
            </a:extLst>
          </p:cNvPr>
          <p:cNvSpPr/>
          <p:nvPr/>
        </p:nvSpPr>
        <p:spPr>
          <a:xfrm>
            <a:off x="442698" y="1173646"/>
            <a:ext cx="5527407" cy="639864"/>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ct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1" lang="ja-JP" altLang="en-US" sz="2333" b="0" i="0" u="none" strike="noStrike" kern="1200" cap="none" spc="0" normalizeH="0" baseline="0" noProof="0">
                <a:ln>
                  <a:noFill/>
                </a:ln>
                <a:gradFill>
                  <a:gsLst>
                    <a:gs pos="0">
                      <a:srgbClr val="FFFFFF"/>
                    </a:gs>
                    <a:gs pos="100000">
                      <a:srgbClr val="FFFFFF"/>
                    </a:gs>
                  </a:gsLst>
                  <a:lin ang="5400000" scaled="1"/>
                </a:gradFill>
                <a:effectLst/>
                <a:uLnTx/>
                <a:uFillTx/>
                <a:latin typeface="Meiryo" panose="020B0604030504040204" pitchFamily="34" charset="-128"/>
                <a:ea typeface="Meiryo" panose="020B0604030504040204" pitchFamily="34" charset="-128"/>
                <a:cs typeface="+mn-cs"/>
              </a:rPr>
              <a:t>ライフサイクル管理の概要</a:t>
            </a:r>
          </a:p>
        </p:txBody>
      </p:sp>
      <p:sp>
        <p:nvSpPr>
          <p:cNvPr id="66" name="正方形/長方形 65">
            <a:extLst>
              <a:ext uri="{FF2B5EF4-FFF2-40B4-BE49-F238E27FC236}">
                <a16:creationId xmlns:a16="http://schemas.microsoft.com/office/drawing/2014/main" id="{29F09D6F-EA89-4E0F-85D0-156791107FE3}"/>
              </a:ext>
            </a:extLst>
          </p:cNvPr>
          <p:cNvSpPr/>
          <p:nvPr/>
        </p:nvSpPr>
        <p:spPr>
          <a:xfrm>
            <a:off x="6096002" y="1173646"/>
            <a:ext cx="5902960" cy="63986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ct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1" lang="ja-JP" altLang="en-US" sz="2333" b="0" i="0" u="none" strike="noStrike" kern="1200" cap="none" spc="0" normalizeH="0" baseline="0" noProof="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ライフサイクルの管理イメージ</a:t>
            </a:r>
          </a:p>
        </p:txBody>
      </p:sp>
      <p:cxnSp>
        <p:nvCxnSpPr>
          <p:cNvPr id="67" name="直線コネクタ 66">
            <a:extLst>
              <a:ext uri="{FF2B5EF4-FFF2-40B4-BE49-F238E27FC236}">
                <a16:creationId xmlns:a16="http://schemas.microsoft.com/office/drawing/2014/main" id="{BB082597-D76F-4BA6-95B1-F23BC6A355DD}"/>
              </a:ext>
            </a:extLst>
          </p:cNvPr>
          <p:cNvCxnSpPr>
            <a:cxnSpLocks/>
          </p:cNvCxnSpPr>
          <p:nvPr/>
        </p:nvCxnSpPr>
        <p:spPr>
          <a:xfrm>
            <a:off x="6095823" y="1813509"/>
            <a:ext cx="5905449" cy="0"/>
          </a:xfrm>
          <a:prstGeom prst="line">
            <a:avLst/>
          </a:prstGeom>
          <a:ln>
            <a:solidFill>
              <a:srgbClr val="2A2E32"/>
            </a:solidFill>
          </a:ln>
          <a:effectLst/>
        </p:spPr>
        <p:style>
          <a:lnRef idx="2">
            <a:schemeClr val="accent1"/>
          </a:lnRef>
          <a:fillRef idx="0">
            <a:schemeClr val="accent1"/>
          </a:fillRef>
          <a:effectRef idx="1">
            <a:schemeClr val="accent1"/>
          </a:effectRef>
          <a:fontRef idx="minor">
            <a:schemeClr val="tx1"/>
          </a:fontRef>
        </p:style>
      </p:cxnSp>
      <p:sp>
        <p:nvSpPr>
          <p:cNvPr id="106" name="正方形/長方形 105">
            <a:extLst>
              <a:ext uri="{FF2B5EF4-FFF2-40B4-BE49-F238E27FC236}">
                <a16:creationId xmlns:a16="http://schemas.microsoft.com/office/drawing/2014/main" id="{B1B9CBAB-639B-4884-9FE2-058FA6885EF7}"/>
              </a:ext>
            </a:extLst>
          </p:cNvPr>
          <p:cNvSpPr/>
          <p:nvPr/>
        </p:nvSpPr>
        <p:spPr>
          <a:xfrm>
            <a:off x="442699" y="1892758"/>
            <a:ext cx="5728967" cy="407276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square" lIns="48000" tIns="48000" rIns="48000" bIns="48000" rtlCol="0" anchor="t" anchorCtr="0">
            <a:spAutoFit/>
          </a:bodyPr>
          <a:lstStyle/>
          <a:p>
            <a:pPr marL="119995" marR="0" lvl="0" indent="-119995" algn="l" defTabSz="60957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ja-JP" altLang="en-US" sz="1667" b="1"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バケット内オブジェクトに対して削除や</a:t>
            </a:r>
            <a:br>
              <a:rPr kumimoji="0" lang="en-US" altLang="ja-JP" sz="1667" b="1"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br>
            <a:r>
              <a:rPr kumimoji="0" lang="ja-JP" altLang="en-US" sz="1667" b="1"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ストレージクラス変更の自動設定が可能</a:t>
            </a:r>
            <a:endParaRPr kumimoji="0" lang="en-US" altLang="ja-JP" sz="1667" b="1"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endParaRPr>
          </a:p>
          <a:p>
            <a:pPr marL="311988" marR="0" lvl="0" indent="-215991" algn="l" defTabSz="609576" rtl="0" eaLnBrk="1" fontAlgn="auto" latinLnBrk="0" hangingPunct="1">
              <a:lnSpc>
                <a:spcPct val="100000"/>
              </a:lnSpc>
              <a:spcBef>
                <a:spcPts val="533"/>
              </a:spcBef>
              <a:spcAft>
                <a:spcPts val="0"/>
              </a:spcAft>
              <a:buClrTx/>
              <a:buSzTx/>
              <a:buFont typeface="Wingdings" panose="05000000000000000000" pitchFamily="2" charset="2"/>
              <a:buChar char="Ø"/>
              <a:tabLst/>
              <a:defRPr/>
            </a:pPr>
            <a:r>
              <a:rPr kumimoji="0" lang="ja-JP" altLang="en-US" sz="15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バケット全体もしくはプレフィックスに対して指定。</a:t>
            </a:r>
            <a:br>
              <a:rPr kumimoji="0" lang="en-US" altLang="ja-JP" sz="15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br>
            <a:r>
              <a:rPr kumimoji="0" lang="ja-JP" altLang="en-US" sz="15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オブジェクトの更新日をベースに日単位での指定が可能</a:t>
            </a:r>
            <a:endParaRPr kumimoji="0" lang="en-US" altLang="ja-JP" sz="15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endParaRPr>
          </a:p>
          <a:p>
            <a:pPr marL="311988" marR="0" lvl="0" indent="-215991" algn="l" defTabSz="609576" rtl="0" eaLnBrk="1" fontAlgn="auto" latinLnBrk="0" hangingPunct="1">
              <a:lnSpc>
                <a:spcPct val="100000"/>
              </a:lnSpc>
              <a:spcBef>
                <a:spcPts val="133"/>
              </a:spcBef>
              <a:spcAft>
                <a:spcPts val="0"/>
              </a:spcAft>
              <a:buClrTx/>
              <a:buSzTx/>
              <a:buFont typeface="Wingdings" panose="05000000000000000000" pitchFamily="2" charset="2"/>
              <a:buChar char="Ø"/>
              <a:tabLst/>
              <a:defRPr/>
            </a:pPr>
            <a:r>
              <a:rPr kumimoji="0" lang="ja-JP" altLang="en-US" sz="15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最大</a:t>
            </a:r>
            <a:r>
              <a:rPr kumimoji="0" lang="en-US" altLang="ja-JP" sz="15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1,000</a:t>
            </a:r>
            <a:r>
              <a:rPr kumimoji="0" lang="ja-JP" altLang="en-US" sz="15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まで</a:t>
            </a:r>
            <a:r>
              <a:rPr kumimoji="0" lang="en-US" altLang="ja-JP" sz="15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Lifecycle</a:t>
            </a:r>
            <a:r>
              <a:rPr kumimoji="0" lang="ja-JP" altLang="en-US" sz="15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のルールを設定可能</a:t>
            </a:r>
            <a:endParaRPr kumimoji="0" lang="en-US" altLang="ja-JP" sz="15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endParaRPr>
          </a:p>
          <a:p>
            <a:pPr marL="311988" marR="0" lvl="0" indent="-215991" algn="l" defTabSz="609576" rtl="0" eaLnBrk="1" fontAlgn="auto" latinLnBrk="0" hangingPunct="1">
              <a:lnSpc>
                <a:spcPct val="100000"/>
              </a:lnSpc>
              <a:spcBef>
                <a:spcPts val="133"/>
              </a:spcBef>
              <a:spcAft>
                <a:spcPts val="0"/>
              </a:spcAft>
              <a:buClrTx/>
              <a:buSzTx/>
              <a:buFont typeface="Wingdings" panose="05000000000000000000" pitchFamily="2" charset="2"/>
              <a:buChar char="Ø"/>
              <a:tabLst/>
              <a:defRPr/>
            </a:pPr>
            <a:r>
              <a:rPr kumimoji="0" lang="ja-JP" altLang="en-US" sz="15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毎日</a:t>
            </a:r>
            <a:r>
              <a:rPr kumimoji="0" lang="en-US" altLang="ja-JP" sz="15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0:00UTC</a:t>
            </a:r>
            <a:r>
              <a:rPr kumimoji="0" lang="ja-JP" altLang="en-US" sz="15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から順次実行</a:t>
            </a:r>
            <a:endParaRPr kumimoji="0" lang="en-US" altLang="ja-JP" sz="15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endParaRPr>
          </a:p>
          <a:p>
            <a:pPr marL="119995" marR="0" lvl="0" indent="-119995" algn="l" defTabSz="609576"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ja-JP" sz="1667" b="1"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endParaRPr>
          </a:p>
          <a:p>
            <a:pPr marL="119995" marR="0" lvl="0" indent="-119995" algn="l" defTabSz="60957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ja-JP" altLang="en-US" sz="1667" b="1" i="0" u="none" strike="noStrike" kern="1200" cap="none" spc="0" normalizeH="0" baseline="0" noProof="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ストレージクラスの移行コストに留意</a:t>
            </a:r>
            <a:endParaRPr kumimoji="0" lang="en-US" altLang="ja-JP" sz="1667" b="1"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endParaRPr>
          </a:p>
          <a:p>
            <a:pPr marL="357703" marR="0" lvl="1" indent="-239175" algn="l" defTabSz="609576"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ja-JP" altLang="en-US" sz="15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例</a:t>
            </a:r>
            <a:r>
              <a:rPr kumimoji="0" lang="en-US" altLang="ja-JP" sz="15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 </a:t>
            </a:r>
            <a:r>
              <a:rPr kumimoji="0" lang="ja-JP" altLang="en-US" sz="1500" b="0" i="0" u="none" strike="noStrike" kern="1200" cap="none" spc="0" normalizeH="0" baseline="0" noProof="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小さい</a:t>
            </a:r>
            <a:r>
              <a:rPr kumimoji="0" lang="ja-JP" altLang="en-US" sz="15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ファイルを多数移行するとコストが高くなりうる </a:t>
            </a:r>
            <a:r>
              <a:rPr kumimoji="0" lang="en-US" altLang="ja-JP" sz="15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a:t>
            </a:r>
            <a:r>
              <a:rPr kumimoji="0" lang="ja-JP" altLang="en-US" sz="15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詳細はドキュメントの考慮事項参照</a:t>
            </a:r>
            <a:r>
              <a:rPr kumimoji="0" lang="en-US" altLang="ja-JP" sz="15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a:t>
            </a:r>
            <a:endParaRPr kumimoji="0" lang="en-US" altLang="ja-JP" sz="1500" b="1"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endParaRPr>
          </a:p>
          <a:p>
            <a:pPr marL="119995" marR="0" lvl="0" indent="-119995" algn="l" defTabSz="609576"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ja-JP" sz="1667" b="1"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endParaRPr>
          </a:p>
          <a:p>
            <a:pPr marL="119995" marR="0" lvl="0" indent="-119995" algn="l" defTabSz="60957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ja-JP" altLang="en-US" sz="1667" b="1" i="0" u="none" strike="noStrike" kern="1200" cap="none" spc="0" normalizeH="0" baseline="0" noProof="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その他</a:t>
            </a:r>
            <a:endParaRPr kumimoji="0" lang="en-US" altLang="ja-JP" sz="1667" b="1"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endParaRPr>
          </a:p>
          <a:p>
            <a:pPr marL="311988" marR="0" lvl="0" indent="-215991" algn="l" defTabSz="609576" rtl="0" eaLnBrk="1" fontAlgn="auto" latinLnBrk="0" hangingPunct="1">
              <a:lnSpc>
                <a:spcPct val="100000"/>
              </a:lnSpc>
              <a:spcBef>
                <a:spcPts val="133"/>
              </a:spcBef>
              <a:spcAft>
                <a:spcPts val="0"/>
              </a:spcAft>
              <a:buClrTx/>
              <a:buSzTx/>
              <a:buFont typeface="Wingdings" panose="05000000000000000000" pitchFamily="2" charset="2"/>
              <a:buChar char="Ø"/>
              <a:tabLst/>
              <a:defRPr/>
            </a:pPr>
            <a:r>
              <a:rPr kumimoji="0" lang="en-US" altLang="ja-JP" sz="15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MFA</a:t>
            </a:r>
            <a:r>
              <a:rPr kumimoji="0" lang="ja-JP" altLang="en-US" sz="15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が有効なバケットには指定できない</a:t>
            </a:r>
            <a:endParaRPr kumimoji="0" lang="en-US" altLang="ja-JP" sz="15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endParaRPr>
          </a:p>
          <a:p>
            <a:pPr marL="311988" marR="0" lvl="0" indent="-215991" algn="l" defTabSz="609576" rtl="0" eaLnBrk="1" fontAlgn="auto" latinLnBrk="0" hangingPunct="1">
              <a:lnSpc>
                <a:spcPct val="100000"/>
              </a:lnSpc>
              <a:spcBef>
                <a:spcPts val="133"/>
              </a:spcBef>
              <a:spcAft>
                <a:spcPts val="0"/>
              </a:spcAft>
              <a:buClrTx/>
              <a:buSzTx/>
              <a:buFont typeface="Wingdings" panose="05000000000000000000" pitchFamily="2" charset="2"/>
              <a:buChar char="Ø"/>
              <a:tabLst/>
              <a:defRPr/>
            </a:pPr>
            <a:r>
              <a:rPr kumimoji="0" lang="ja-JP" altLang="en-US" sz="15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ライフサイクル管理で</a:t>
            </a:r>
            <a:r>
              <a:rPr kumimoji="0" lang="en-US" altLang="ja-JP" sz="15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IA</a:t>
            </a:r>
            <a:r>
              <a:rPr kumimoji="0" lang="ja-JP" altLang="en-US" sz="15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に移動できるのは</a:t>
            </a:r>
            <a:r>
              <a:rPr kumimoji="0" lang="en-US" altLang="ja-JP" sz="15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128KB</a:t>
            </a:r>
            <a:r>
              <a:rPr kumimoji="0" lang="ja-JP" altLang="en-US" sz="15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以上のオブジェクトのみ等の制約あり</a:t>
            </a:r>
            <a:endParaRPr kumimoji="0" lang="en-US" altLang="ja-JP" sz="15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endParaRPr>
          </a:p>
          <a:p>
            <a:pPr marL="311988" marR="0" lvl="0" indent="-215991" algn="l" defTabSz="609576" rtl="0" eaLnBrk="1" fontAlgn="auto" latinLnBrk="0" hangingPunct="1">
              <a:lnSpc>
                <a:spcPct val="100000"/>
              </a:lnSpc>
              <a:spcBef>
                <a:spcPts val="133"/>
              </a:spcBef>
              <a:spcAft>
                <a:spcPts val="0"/>
              </a:spcAft>
              <a:buClrTx/>
              <a:buSzTx/>
              <a:buFont typeface="Wingdings" panose="05000000000000000000" pitchFamily="2" charset="2"/>
              <a:buChar char="Ø"/>
              <a:tabLst/>
              <a:defRPr/>
            </a:pPr>
            <a:r>
              <a:rPr kumimoji="0" lang="ja-JP" altLang="en-US" sz="15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オブジェクトロックしていても有効</a:t>
            </a:r>
            <a:endParaRPr kumimoji="0" lang="en-US" altLang="ja-JP" sz="15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endParaRPr>
          </a:p>
        </p:txBody>
      </p:sp>
      <p:sp>
        <p:nvSpPr>
          <p:cNvPr id="45" name="正方形/長方形 44">
            <a:extLst>
              <a:ext uri="{FF2B5EF4-FFF2-40B4-BE49-F238E27FC236}">
                <a16:creationId xmlns:a16="http://schemas.microsoft.com/office/drawing/2014/main" id="{A15A692D-E068-4408-9159-52986E8C501B}"/>
              </a:ext>
            </a:extLst>
          </p:cNvPr>
          <p:cNvSpPr/>
          <p:nvPr/>
        </p:nvSpPr>
        <p:spPr>
          <a:xfrm>
            <a:off x="6817876" y="4304310"/>
            <a:ext cx="1014985" cy="6668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square" lIns="0" tIns="0" rIns="0" bIns="0" rtlCol="0" anchor="ctr">
            <a:noAutofit/>
          </a:body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0" lang="en-US" altLang="ja-JP" sz="1500" b="0" i="0" u="none" strike="noStrike" kern="1200" cap="none" spc="0" normalizeH="0" baseline="0" noProof="0" dirty="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mn-cs"/>
              </a:rPr>
              <a:t>2021</a:t>
            </a:r>
            <a:r>
              <a:rPr kumimoji="0" lang="ja-JP" altLang="en-US" sz="1500" b="0" i="0" u="none" strike="noStrike" kern="1200" cap="none" spc="0" normalizeH="0" baseline="0" noProof="0" dirty="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mn-cs"/>
              </a:rPr>
              <a:t>年</a:t>
            </a:r>
            <a:br>
              <a:rPr kumimoji="0" lang="en-US" altLang="ja-JP" sz="1500" b="0" i="0" u="none" strike="noStrike" kern="1200" cap="none" spc="0" normalizeH="0" baseline="0" noProof="0" dirty="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mn-cs"/>
              </a:rPr>
            </a:br>
            <a:r>
              <a:rPr kumimoji="0" lang="en-US" altLang="ja-JP" sz="1500" b="0" i="0" u="none" strike="noStrike" kern="1200" cap="none" spc="0" normalizeH="0" baseline="0" noProof="0" dirty="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mn-cs"/>
              </a:rPr>
              <a:t>6</a:t>
            </a:r>
            <a:r>
              <a:rPr kumimoji="0" lang="ja-JP" altLang="en-US" sz="1500" b="0" i="0" u="none" strike="noStrike" kern="1200" cap="none" spc="0" normalizeH="0" baseline="0" noProof="0" dirty="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mn-cs"/>
              </a:rPr>
              <a:t>月</a:t>
            </a:r>
            <a:r>
              <a:rPr kumimoji="0" lang="en-US" altLang="ja-JP" sz="1500" b="0" i="0" u="none" strike="noStrike" kern="1200" cap="none" spc="0" normalizeH="0" baseline="0" noProof="0" dirty="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mn-cs"/>
              </a:rPr>
              <a:t>20</a:t>
            </a:r>
            <a:r>
              <a:rPr kumimoji="0" lang="ja-JP" altLang="en-US" sz="1500" b="0" i="0" u="none" strike="noStrike" kern="1200" cap="none" spc="0" normalizeH="0" baseline="0" noProof="0" dirty="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mn-cs"/>
              </a:rPr>
              <a:t>日</a:t>
            </a:r>
            <a:endParaRPr kumimoji="0" lang="en-US" altLang="ja-JP" sz="1500" b="0" i="0" u="none" strike="noStrike" kern="1200" cap="none" spc="0" normalizeH="0" baseline="0" noProof="0" dirty="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mn-cs"/>
            </a:endParaRPr>
          </a:p>
          <a:p>
            <a:pPr marL="0" marR="0" lvl="0" indent="0" algn="ctr" defTabSz="609576" rtl="0" eaLnBrk="1" fontAlgn="auto" latinLnBrk="0" hangingPunct="1">
              <a:lnSpc>
                <a:spcPct val="100000"/>
              </a:lnSpc>
              <a:spcBef>
                <a:spcPts val="0"/>
              </a:spcBef>
              <a:spcAft>
                <a:spcPts val="0"/>
              </a:spcAft>
              <a:buClrTx/>
              <a:buSzTx/>
              <a:buFontTx/>
              <a:buNone/>
              <a:tabLst/>
              <a:defRPr/>
            </a:pPr>
            <a:r>
              <a:rPr kumimoji="0" lang="en-US" altLang="ja-JP" sz="1333" b="1" i="0" u="none" strike="noStrike" kern="1200" cap="none" spc="0" normalizeH="0" baseline="0" noProof="0" dirty="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mn-cs"/>
              </a:rPr>
              <a:t>60</a:t>
            </a:r>
            <a:r>
              <a:rPr kumimoji="0" lang="ja-JP" altLang="en-US" sz="1333" b="1" i="0" u="none" strike="noStrike" kern="1200" cap="none" spc="0" normalizeH="0" baseline="0" noProof="0" dirty="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mn-cs"/>
              </a:rPr>
              <a:t>日目</a:t>
            </a:r>
          </a:p>
        </p:txBody>
      </p:sp>
      <p:sp>
        <p:nvSpPr>
          <p:cNvPr id="46" name="正方形/長方形 45">
            <a:extLst>
              <a:ext uri="{FF2B5EF4-FFF2-40B4-BE49-F238E27FC236}">
                <a16:creationId xmlns:a16="http://schemas.microsoft.com/office/drawing/2014/main" id="{08C5A123-4C71-4B95-9663-2F71849DEE70}"/>
              </a:ext>
            </a:extLst>
          </p:cNvPr>
          <p:cNvSpPr/>
          <p:nvPr/>
        </p:nvSpPr>
        <p:spPr>
          <a:xfrm>
            <a:off x="8727186" y="2144433"/>
            <a:ext cx="3271776" cy="6672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square" lIns="0" tIns="0" rIns="0" bIns="0" rtlCol="0" anchor="ctr">
            <a:noAutofit/>
          </a:body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0" lang="ja-JP" altLang="en-US" sz="1500" b="0" i="0" u="none" strike="noStrike" kern="1200" cap="none" spc="0" normalizeH="0" baseline="0" noProof="0" dirty="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mn-cs"/>
              </a:rPr>
              <a:t>オブジェクトを</a:t>
            </a:r>
            <a:r>
              <a:rPr kumimoji="0" lang="en-US" altLang="ja-JP" sz="1500" b="0" i="0" u="none" strike="noStrike" kern="1200" cap="none" spc="0" normalizeH="0" baseline="0" noProof="0" dirty="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mn-cs"/>
              </a:rPr>
              <a:t>S3 Standard</a:t>
            </a:r>
            <a:r>
              <a:rPr kumimoji="0" lang="ja-JP" altLang="en-US" sz="1500" b="0" i="0" u="none" strike="noStrike" kern="1200" cap="none" spc="0" normalizeH="0" baseline="0" noProof="0" dirty="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mn-cs"/>
              </a:rPr>
              <a:t>へ</a:t>
            </a:r>
            <a:br>
              <a:rPr kumimoji="0" lang="en-US" altLang="ja-JP" sz="1500" b="0" i="0" u="none" strike="noStrike" kern="1200" cap="none" spc="0" normalizeH="0" baseline="0" noProof="0" dirty="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mn-cs"/>
              </a:rPr>
            </a:br>
            <a:r>
              <a:rPr kumimoji="0" lang="ja-JP" altLang="en-US" sz="1500" b="0" i="0" u="none" strike="noStrike" kern="1200" cap="none" spc="0" normalizeH="0" baseline="0" noProof="0" dirty="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mn-cs"/>
              </a:rPr>
              <a:t>アップロード</a:t>
            </a:r>
          </a:p>
        </p:txBody>
      </p:sp>
      <p:sp>
        <p:nvSpPr>
          <p:cNvPr id="47" name="正方形/長方形 46">
            <a:extLst>
              <a:ext uri="{FF2B5EF4-FFF2-40B4-BE49-F238E27FC236}">
                <a16:creationId xmlns:a16="http://schemas.microsoft.com/office/drawing/2014/main" id="{EC949F20-CDE8-4D4D-88D6-FFBAA86D767C}"/>
              </a:ext>
            </a:extLst>
          </p:cNvPr>
          <p:cNvSpPr/>
          <p:nvPr/>
        </p:nvSpPr>
        <p:spPr>
          <a:xfrm>
            <a:off x="8727186" y="3224342"/>
            <a:ext cx="3142338" cy="6672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square" lIns="0" tIns="0" rIns="0" bIns="0" rtlCol="0" anchor="ctr">
            <a:noAutofit/>
          </a:body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0" lang="ja-JP" altLang="en-US" sz="1500" b="0" i="0" u="none" strike="noStrike" kern="1200" cap="none" spc="0" normalizeH="0" baseline="0" noProof="0" dirty="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mn-cs"/>
              </a:rPr>
              <a:t>オブジェクトが</a:t>
            </a:r>
            <a:r>
              <a:rPr kumimoji="0" lang="en-US" altLang="ja-JP" sz="1500" b="0" i="0" u="none" strike="noStrike" kern="1200" cap="none" spc="0" normalizeH="0" baseline="0" noProof="0" dirty="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mn-cs"/>
              </a:rPr>
              <a:t>S3 Standard</a:t>
            </a:r>
            <a:r>
              <a:rPr kumimoji="0" lang="ja-JP" altLang="en-US" sz="1500" b="0" i="0" u="none" strike="noStrike" kern="1200" cap="none" spc="0" normalizeH="0" baseline="0" noProof="0" dirty="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mn-cs"/>
              </a:rPr>
              <a:t>から</a:t>
            </a:r>
            <a:br>
              <a:rPr kumimoji="0" lang="en-US" altLang="ja-JP" sz="1500" b="0" i="0" u="none" strike="noStrike" kern="1200" cap="none" spc="0" normalizeH="0" baseline="0" noProof="0" dirty="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mn-cs"/>
              </a:rPr>
            </a:br>
            <a:r>
              <a:rPr kumimoji="0" lang="en-US" altLang="ja-JP" sz="1500" b="0" i="0" u="none" strike="noStrike" kern="1200" cap="none" spc="0" normalizeH="0" baseline="0" noProof="0" dirty="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mn-cs"/>
              </a:rPr>
              <a:t>S3 Standard – IA</a:t>
            </a:r>
            <a:r>
              <a:rPr kumimoji="0" lang="ja-JP" altLang="en-US" sz="1500" b="0" i="0" u="none" strike="noStrike" kern="1200" cap="none" spc="0" normalizeH="0" baseline="0" noProof="0" dirty="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mn-cs"/>
              </a:rPr>
              <a:t>へ移行</a:t>
            </a:r>
          </a:p>
        </p:txBody>
      </p:sp>
      <p:sp>
        <p:nvSpPr>
          <p:cNvPr id="48" name="正方形/長方形 47">
            <a:extLst>
              <a:ext uri="{FF2B5EF4-FFF2-40B4-BE49-F238E27FC236}">
                <a16:creationId xmlns:a16="http://schemas.microsoft.com/office/drawing/2014/main" id="{9CDDE1BF-29D5-48CE-85B3-E2CF569E11CB}"/>
              </a:ext>
            </a:extLst>
          </p:cNvPr>
          <p:cNvSpPr/>
          <p:nvPr/>
        </p:nvSpPr>
        <p:spPr>
          <a:xfrm>
            <a:off x="8787297" y="4304250"/>
            <a:ext cx="3022115" cy="6672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square" lIns="0" tIns="0" rIns="0" bIns="0" rtlCol="0" anchor="ctr">
            <a:noAutofit/>
          </a:body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0" lang="ja-JP" altLang="en-US" sz="1500" b="0" i="0" u="none" strike="noStrike" kern="1200" cap="none" spc="0" normalizeH="0" baseline="0" noProof="0" dirty="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mn-cs"/>
              </a:rPr>
              <a:t>オブジェクトが</a:t>
            </a:r>
            <a:r>
              <a:rPr kumimoji="0" lang="en-US" altLang="ja-JP" sz="1500" b="0" i="0" u="none" strike="noStrike" kern="1200" cap="none" spc="0" normalizeH="0" baseline="0" noProof="0" dirty="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mn-cs"/>
              </a:rPr>
              <a:t>S3 Standard – IA</a:t>
            </a:r>
            <a:r>
              <a:rPr kumimoji="0" lang="ja-JP" altLang="en-US" sz="1500" b="0" i="0" u="none" strike="noStrike" kern="1200" cap="none" spc="0" normalizeH="0" baseline="0" noProof="0" dirty="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mn-cs"/>
              </a:rPr>
              <a:t>から</a:t>
            </a:r>
            <a:r>
              <a:rPr kumimoji="0" lang="en-US" altLang="ja-JP" sz="1500" b="0" i="0" u="none" strike="noStrike" kern="1200" cap="none" spc="0" normalizeH="0" baseline="0" noProof="0" dirty="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mn-cs"/>
              </a:rPr>
              <a:t>S3 Glacier Flexible Retrieval</a:t>
            </a:r>
            <a:r>
              <a:rPr kumimoji="0" lang="ja-JP" altLang="en-US" sz="1500" b="0" i="0" u="none" strike="noStrike" kern="1200" cap="none" spc="0" normalizeH="0" baseline="0" noProof="0" dirty="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mn-cs"/>
              </a:rPr>
              <a:t>に移行</a:t>
            </a:r>
          </a:p>
        </p:txBody>
      </p:sp>
      <p:sp>
        <p:nvSpPr>
          <p:cNvPr id="49" name="正方形/長方形 48">
            <a:extLst>
              <a:ext uri="{FF2B5EF4-FFF2-40B4-BE49-F238E27FC236}">
                <a16:creationId xmlns:a16="http://schemas.microsoft.com/office/drawing/2014/main" id="{9A5D9E5F-2BEE-44C0-A258-FC60E200BB67}"/>
              </a:ext>
            </a:extLst>
          </p:cNvPr>
          <p:cNvSpPr/>
          <p:nvPr/>
        </p:nvSpPr>
        <p:spPr>
          <a:xfrm>
            <a:off x="8727186" y="5384160"/>
            <a:ext cx="3142338" cy="6672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square" lIns="0" tIns="0" rIns="0" bIns="0" rtlCol="0" anchor="ctr">
            <a:noAutofit/>
          </a:body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0" lang="ja-JP" altLang="en-US" sz="1667" b="0" i="0" u="none" strike="noStrike" kern="1200" cap="none" spc="0" normalizeH="0" baseline="0" noProof="0" dirty="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mn-cs"/>
              </a:rPr>
              <a:t>オブジェクトが削除</a:t>
            </a:r>
          </a:p>
        </p:txBody>
      </p:sp>
      <p:sp>
        <p:nvSpPr>
          <p:cNvPr id="50" name="正方形/長方形 49">
            <a:extLst>
              <a:ext uri="{FF2B5EF4-FFF2-40B4-BE49-F238E27FC236}">
                <a16:creationId xmlns:a16="http://schemas.microsoft.com/office/drawing/2014/main" id="{FF040E1F-56B0-4B15-AAFC-497043997448}"/>
              </a:ext>
            </a:extLst>
          </p:cNvPr>
          <p:cNvSpPr/>
          <p:nvPr/>
        </p:nvSpPr>
        <p:spPr>
          <a:xfrm>
            <a:off x="6817876" y="3224460"/>
            <a:ext cx="1014985" cy="6668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square" lIns="0" tIns="0" rIns="0" bIns="0" rtlCol="0" anchor="ctr">
            <a:noAutofit/>
          </a:body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0" lang="en-US" altLang="ja-JP" sz="1500" b="0" i="0" u="none" strike="noStrike" kern="1200" cap="none" spc="0" normalizeH="0" baseline="0" noProof="0" dirty="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mn-cs"/>
              </a:rPr>
              <a:t>2021</a:t>
            </a:r>
            <a:r>
              <a:rPr kumimoji="0" lang="ja-JP" altLang="en-US" sz="1500" b="0" i="0" u="none" strike="noStrike" kern="1200" cap="none" spc="0" normalizeH="0" baseline="0" noProof="0" dirty="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mn-cs"/>
              </a:rPr>
              <a:t>年</a:t>
            </a:r>
            <a:br>
              <a:rPr kumimoji="0" lang="en-US" altLang="ja-JP" sz="1500" b="0" i="0" u="none" strike="noStrike" kern="1200" cap="none" spc="0" normalizeH="0" baseline="0" noProof="0" dirty="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mn-cs"/>
              </a:rPr>
            </a:br>
            <a:r>
              <a:rPr kumimoji="0" lang="en-US" altLang="ja-JP" sz="1500" b="0" i="0" u="none" strike="noStrike" kern="1200" cap="none" spc="0" normalizeH="0" baseline="0" noProof="0" dirty="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mn-cs"/>
              </a:rPr>
              <a:t>5</a:t>
            </a:r>
            <a:r>
              <a:rPr kumimoji="0" lang="ja-JP" altLang="en-US" sz="1500" b="0" i="0" u="none" strike="noStrike" kern="1200" cap="none" spc="0" normalizeH="0" baseline="0" noProof="0" dirty="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mn-cs"/>
              </a:rPr>
              <a:t>月</a:t>
            </a:r>
            <a:r>
              <a:rPr kumimoji="0" lang="en-US" altLang="ja-JP" sz="1500" b="0" i="0" u="none" strike="noStrike" kern="1200" cap="none" spc="0" normalizeH="0" baseline="0" noProof="0" dirty="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mn-cs"/>
              </a:rPr>
              <a:t>20</a:t>
            </a:r>
            <a:r>
              <a:rPr kumimoji="0" lang="ja-JP" altLang="en-US" sz="1500" b="0" i="0" u="none" strike="noStrike" kern="1200" cap="none" spc="0" normalizeH="0" baseline="0" noProof="0" dirty="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mn-cs"/>
              </a:rPr>
              <a:t>日</a:t>
            </a:r>
            <a:endParaRPr kumimoji="0" lang="en-US" altLang="ja-JP" sz="1500" b="0" i="0" u="none" strike="noStrike" kern="1200" cap="none" spc="0" normalizeH="0" baseline="0" noProof="0" dirty="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mn-cs"/>
            </a:endParaRPr>
          </a:p>
          <a:p>
            <a:pPr marL="0" marR="0" lvl="0" indent="0" algn="ctr" defTabSz="609576" rtl="0" eaLnBrk="1" fontAlgn="auto" latinLnBrk="0" hangingPunct="1">
              <a:lnSpc>
                <a:spcPct val="100000"/>
              </a:lnSpc>
              <a:spcBef>
                <a:spcPts val="0"/>
              </a:spcBef>
              <a:spcAft>
                <a:spcPts val="0"/>
              </a:spcAft>
              <a:buClrTx/>
              <a:buSzTx/>
              <a:buFontTx/>
              <a:buNone/>
              <a:tabLst/>
              <a:defRPr/>
            </a:pPr>
            <a:r>
              <a:rPr kumimoji="0" lang="en-US" altLang="ja-JP" sz="1333" b="1" i="0" u="none" strike="noStrike" kern="1200" cap="none" spc="0" normalizeH="0" baseline="0" noProof="0" dirty="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mn-cs"/>
              </a:rPr>
              <a:t>30</a:t>
            </a:r>
            <a:r>
              <a:rPr kumimoji="0" lang="ja-JP" altLang="en-US" sz="1333" b="1" i="0" u="none" strike="noStrike" kern="1200" cap="none" spc="0" normalizeH="0" baseline="0" noProof="0" dirty="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mn-cs"/>
              </a:rPr>
              <a:t>日目</a:t>
            </a:r>
          </a:p>
        </p:txBody>
      </p:sp>
      <p:sp>
        <p:nvSpPr>
          <p:cNvPr id="51" name="正方形/長方形 50">
            <a:extLst>
              <a:ext uri="{FF2B5EF4-FFF2-40B4-BE49-F238E27FC236}">
                <a16:creationId xmlns:a16="http://schemas.microsoft.com/office/drawing/2014/main" id="{7FA61022-7CB0-4535-B17E-50B8D0015C4E}"/>
              </a:ext>
            </a:extLst>
          </p:cNvPr>
          <p:cNvSpPr/>
          <p:nvPr/>
        </p:nvSpPr>
        <p:spPr>
          <a:xfrm>
            <a:off x="6817876" y="2144611"/>
            <a:ext cx="1014985" cy="6668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square" lIns="0" tIns="0" rIns="0" bIns="0" rtlCol="0" anchor="ctr">
            <a:noAutofit/>
          </a:body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0" lang="en-US" altLang="ja-JP" sz="1500" b="0" i="0" u="none" strike="noStrike" kern="1200" cap="none" spc="0" normalizeH="0" baseline="0" noProof="0" dirty="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mn-cs"/>
              </a:rPr>
              <a:t>2021</a:t>
            </a:r>
            <a:r>
              <a:rPr kumimoji="0" lang="ja-JP" altLang="en-US" sz="1500" b="0" i="0" u="none" strike="noStrike" kern="1200" cap="none" spc="0" normalizeH="0" baseline="0" noProof="0" dirty="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mn-cs"/>
              </a:rPr>
              <a:t>年</a:t>
            </a:r>
            <a:br>
              <a:rPr kumimoji="0" lang="en-US" altLang="ja-JP" sz="1500" b="0" i="0" u="none" strike="noStrike" kern="1200" cap="none" spc="0" normalizeH="0" baseline="0" noProof="0" dirty="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mn-cs"/>
              </a:rPr>
            </a:br>
            <a:r>
              <a:rPr kumimoji="0" lang="en-US" altLang="ja-JP" sz="1500" b="0" i="0" u="none" strike="noStrike" kern="1200" cap="none" spc="0" normalizeH="0" baseline="0" noProof="0" dirty="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mn-cs"/>
              </a:rPr>
              <a:t>4</a:t>
            </a:r>
            <a:r>
              <a:rPr kumimoji="0" lang="ja-JP" altLang="en-US" sz="1500" b="0" i="0" u="none" strike="noStrike" kern="1200" cap="none" spc="0" normalizeH="0" baseline="0" noProof="0" dirty="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mn-cs"/>
              </a:rPr>
              <a:t>月</a:t>
            </a:r>
            <a:r>
              <a:rPr kumimoji="0" lang="en-US" altLang="ja-JP" sz="1500" b="0" i="0" u="none" strike="noStrike" kern="1200" cap="none" spc="0" normalizeH="0" baseline="0" noProof="0" dirty="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mn-cs"/>
              </a:rPr>
              <a:t>21</a:t>
            </a:r>
            <a:r>
              <a:rPr kumimoji="0" lang="ja-JP" altLang="en-US" sz="1500" b="0" i="0" u="none" strike="noStrike" kern="1200" cap="none" spc="0" normalizeH="0" baseline="0" noProof="0" dirty="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mn-cs"/>
              </a:rPr>
              <a:t>日</a:t>
            </a:r>
            <a:endParaRPr kumimoji="0" lang="en-US" altLang="ja-JP" sz="1500" b="0" i="0" u="none" strike="noStrike" kern="1200" cap="none" spc="0" normalizeH="0" baseline="0" noProof="0" dirty="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mn-cs"/>
            </a:endParaRPr>
          </a:p>
          <a:p>
            <a:pPr marL="0" marR="0" lvl="0" indent="0" algn="ctr" defTabSz="609576" rtl="0" eaLnBrk="1" fontAlgn="auto" latinLnBrk="0" hangingPunct="1">
              <a:lnSpc>
                <a:spcPct val="100000"/>
              </a:lnSpc>
              <a:spcBef>
                <a:spcPts val="0"/>
              </a:spcBef>
              <a:spcAft>
                <a:spcPts val="0"/>
              </a:spcAft>
              <a:buClrTx/>
              <a:buSzTx/>
              <a:buFontTx/>
              <a:buNone/>
              <a:tabLst/>
              <a:defRPr/>
            </a:pPr>
            <a:r>
              <a:rPr kumimoji="0" lang="en-US" altLang="ja-JP" sz="1333" b="1" i="0" u="none" strike="noStrike" kern="1200" cap="none" spc="0" normalizeH="0" baseline="0" noProof="0" dirty="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mn-cs"/>
              </a:rPr>
              <a:t>0</a:t>
            </a:r>
            <a:r>
              <a:rPr kumimoji="0" lang="ja-JP" altLang="en-US" sz="1333" b="1" i="0" u="none" strike="noStrike" kern="1200" cap="none" spc="0" normalizeH="0" baseline="0" noProof="0" dirty="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mn-cs"/>
              </a:rPr>
              <a:t>日目</a:t>
            </a:r>
          </a:p>
        </p:txBody>
      </p:sp>
      <p:sp>
        <p:nvSpPr>
          <p:cNvPr id="52" name="正方形/長方形 51">
            <a:extLst>
              <a:ext uri="{FF2B5EF4-FFF2-40B4-BE49-F238E27FC236}">
                <a16:creationId xmlns:a16="http://schemas.microsoft.com/office/drawing/2014/main" id="{0CA13F6E-4311-48D0-8EAE-FA8B90FB3196}"/>
              </a:ext>
            </a:extLst>
          </p:cNvPr>
          <p:cNvSpPr/>
          <p:nvPr/>
        </p:nvSpPr>
        <p:spPr>
          <a:xfrm>
            <a:off x="6817876" y="5384161"/>
            <a:ext cx="1014985" cy="6668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square" lIns="0" tIns="0" rIns="0" bIns="0" rtlCol="0" anchor="ctr">
            <a:noAutofit/>
          </a:body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0" lang="en-US" altLang="ja-JP" sz="1500" b="0" i="0" u="none" strike="noStrike" kern="1200" cap="none" spc="0" normalizeH="0" baseline="0" noProof="0" dirty="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mn-cs"/>
              </a:rPr>
              <a:t>2022</a:t>
            </a:r>
            <a:r>
              <a:rPr kumimoji="0" lang="ja-JP" altLang="en-US" sz="1500" b="0" i="0" u="none" strike="noStrike" kern="1200" cap="none" spc="0" normalizeH="0" baseline="0" noProof="0" dirty="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mn-cs"/>
              </a:rPr>
              <a:t>年</a:t>
            </a:r>
            <a:br>
              <a:rPr kumimoji="0" lang="en-US" altLang="ja-JP" sz="1500" b="0" i="0" u="none" strike="noStrike" kern="1200" cap="none" spc="0" normalizeH="0" baseline="0" noProof="0" dirty="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mn-cs"/>
              </a:rPr>
            </a:br>
            <a:r>
              <a:rPr kumimoji="0" lang="en-US" altLang="ja-JP" sz="1500" b="0" i="0" u="none" strike="noStrike" kern="1200" cap="none" spc="0" normalizeH="0" baseline="0" noProof="0" dirty="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mn-cs"/>
              </a:rPr>
              <a:t>6</a:t>
            </a:r>
            <a:r>
              <a:rPr kumimoji="0" lang="ja-JP" altLang="en-US" sz="1500" b="0" i="0" u="none" strike="noStrike" kern="1200" cap="none" spc="0" normalizeH="0" baseline="0" noProof="0" dirty="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mn-cs"/>
              </a:rPr>
              <a:t>月</a:t>
            </a:r>
            <a:r>
              <a:rPr kumimoji="0" lang="en-US" altLang="ja-JP" sz="1500" b="0" i="0" u="none" strike="noStrike" kern="1200" cap="none" spc="0" normalizeH="0" baseline="0" noProof="0" dirty="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mn-cs"/>
              </a:rPr>
              <a:t>20</a:t>
            </a:r>
            <a:r>
              <a:rPr kumimoji="0" lang="ja-JP" altLang="en-US" sz="1500" b="0" i="0" u="none" strike="noStrike" kern="1200" cap="none" spc="0" normalizeH="0" baseline="0" noProof="0" dirty="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mn-cs"/>
              </a:rPr>
              <a:t>日</a:t>
            </a:r>
            <a:endParaRPr kumimoji="0" lang="en-US" altLang="ja-JP" sz="1500" b="0" i="0" u="none" strike="noStrike" kern="1200" cap="none" spc="0" normalizeH="0" baseline="0" noProof="0" dirty="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mn-cs"/>
            </a:endParaRPr>
          </a:p>
          <a:p>
            <a:pPr marL="0" marR="0" lvl="0" indent="0" algn="ctr" defTabSz="609576" rtl="0" eaLnBrk="1" fontAlgn="auto" latinLnBrk="0" hangingPunct="1">
              <a:lnSpc>
                <a:spcPct val="100000"/>
              </a:lnSpc>
              <a:spcBef>
                <a:spcPts val="0"/>
              </a:spcBef>
              <a:spcAft>
                <a:spcPts val="0"/>
              </a:spcAft>
              <a:buClrTx/>
              <a:buSzTx/>
              <a:buFontTx/>
              <a:buNone/>
              <a:tabLst/>
              <a:defRPr/>
            </a:pPr>
            <a:r>
              <a:rPr kumimoji="0" lang="en-US" altLang="ja-JP" sz="1333" b="1" i="0" u="none" strike="noStrike" kern="1200" cap="none" spc="0" normalizeH="0" baseline="0" noProof="0" dirty="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mn-cs"/>
              </a:rPr>
              <a:t>425</a:t>
            </a:r>
            <a:r>
              <a:rPr kumimoji="0" lang="ja-JP" altLang="en-US" sz="1333" b="1" i="0" u="none" strike="noStrike" kern="1200" cap="none" spc="0" normalizeH="0" baseline="0" noProof="0" dirty="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mn-cs"/>
              </a:rPr>
              <a:t>日目</a:t>
            </a:r>
          </a:p>
        </p:txBody>
      </p:sp>
      <p:sp>
        <p:nvSpPr>
          <p:cNvPr id="53" name="矢印: 下 52">
            <a:extLst>
              <a:ext uri="{FF2B5EF4-FFF2-40B4-BE49-F238E27FC236}">
                <a16:creationId xmlns:a16="http://schemas.microsoft.com/office/drawing/2014/main" id="{420A1E21-740D-4A41-86A3-8621400841F8}"/>
              </a:ext>
            </a:extLst>
          </p:cNvPr>
          <p:cNvSpPr/>
          <p:nvPr/>
        </p:nvSpPr>
        <p:spPr>
          <a:xfrm>
            <a:off x="8161774" y="2862414"/>
            <a:ext cx="284353" cy="311148"/>
          </a:xfrm>
          <a:prstGeom prst="downArrow">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576" rtl="0" eaLnBrk="1" fontAlgn="auto" latinLnBrk="0" hangingPunct="1">
              <a:lnSpc>
                <a:spcPct val="100000"/>
              </a:lnSpc>
              <a:spcBef>
                <a:spcPts val="0"/>
              </a:spcBef>
              <a:spcAft>
                <a:spcPts val="0"/>
              </a:spcAft>
              <a:buClrTx/>
              <a:buSzTx/>
              <a:buFontTx/>
              <a:buNone/>
              <a:tabLst/>
              <a:defRPr/>
            </a:pPr>
            <a:endParaRPr kumimoji="1" lang="ja-JP" altLang="en-US" sz="3667" b="0" i="0" u="none" strike="noStrike" kern="1200" cap="none" spc="0" normalizeH="0" baseline="0" noProof="0">
              <a:ln>
                <a:noFill/>
              </a:ln>
              <a:solidFill>
                <a:srgbClr val="FFFFFF"/>
              </a:solidFill>
              <a:effectLst/>
              <a:uLnTx/>
              <a:uFillTx/>
              <a:latin typeface="Meiryo" panose="020B0604030504040204" pitchFamily="34" charset="-128"/>
              <a:ea typeface="Meiryo" panose="020B0604030504040204" pitchFamily="34" charset="-128"/>
              <a:cs typeface="+mn-cs"/>
            </a:endParaRPr>
          </a:p>
        </p:txBody>
      </p:sp>
      <p:sp>
        <p:nvSpPr>
          <p:cNvPr id="54" name="矢印: 下 53">
            <a:extLst>
              <a:ext uri="{FF2B5EF4-FFF2-40B4-BE49-F238E27FC236}">
                <a16:creationId xmlns:a16="http://schemas.microsoft.com/office/drawing/2014/main" id="{60E69BF8-7DCF-4DE7-92E3-52CDB3F5D465}"/>
              </a:ext>
            </a:extLst>
          </p:cNvPr>
          <p:cNvSpPr/>
          <p:nvPr/>
        </p:nvSpPr>
        <p:spPr>
          <a:xfrm>
            <a:off x="8161774" y="3942322"/>
            <a:ext cx="284353" cy="311148"/>
          </a:xfrm>
          <a:prstGeom prst="downArrow">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576" rtl="0" eaLnBrk="1" fontAlgn="auto" latinLnBrk="0" hangingPunct="1">
              <a:lnSpc>
                <a:spcPct val="100000"/>
              </a:lnSpc>
              <a:spcBef>
                <a:spcPts val="0"/>
              </a:spcBef>
              <a:spcAft>
                <a:spcPts val="0"/>
              </a:spcAft>
              <a:buClrTx/>
              <a:buSzTx/>
              <a:buFontTx/>
              <a:buNone/>
              <a:tabLst/>
              <a:defRPr/>
            </a:pPr>
            <a:endParaRPr kumimoji="1" lang="ja-JP" altLang="en-US" sz="3667" b="0" i="0" u="none" strike="noStrike" kern="1200" cap="none" spc="0" normalizeH="0" baseline="0" noProof="0">
              <a:ln>
                <a:noFill/>
              </a:ln>
              <a:solidFill>
                <a:srgbClr val="FFFFFF"/>
              </a:solidFill>
              <a:effectLst/>
              <a:uLnTx/>
              <a:uFillTx/>
              <a:latin typeface="Meiryo" panose="020B0604030504040204" pitchFamily="34" charset="-128"/>
              <a:ea typeface="Meiryo" panose="020B0604030504040204" pitchFamily="34" charset="-128"/>
              <a:cs typeface="+mn-cs"/>
            </a:endParaRPr>
          </a:p>
        </p:txBody>
      </p:sp>
      <p:sp>
        <p:nvSpPr>
          <p:cNvPr id="55" name="矢印: 下 54">
            <a:extLst>
              <a:ext uri="{FF2B5EF4-FFF2-40B4-BE49-F238E27FC236}">
                <a16:creationId xmlns:a16="http://schemas.microsoft.com/office/drawing/2014/main" id="{D05A392C-9BB2-46FC-B547-5B2F491B5252}"/>
              </a:ext>
            </a:extLst>
          </p:cNvPr>
          <p:cNvSpPr/>
          <p:nvPr/>
        </p:nvSpPr>
        <p:spPr>
          <a:xfrm>
            <a:off x="8161774" y="5022230"/>
            <a:ext cx="284353" cy="311148"/>
          </a:xfrm>
          <a:prstGeom prst="downArrow">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576" rtl="0" eaLnBrk="1" fontAlgn="auto" latinLnBrk="0" hangingPunct="1">
              <a:lnSpc>
                <a:spcPct val="100000"/>
              </a:lnSpc>
              <a:spcBef>
                <a:spcPts val="0"/>
              </a:spcBef>
              <a:spcAft>
                <a:spcPts val="0"/>
              </a:spcAft>
              <a:buClrTx/>
              <a:buSzTx/>
              <a:buFontTx/>
              <a:buNone/>
              <a:tabLst/>
              <a:defRPr/>
            </a:pPr>
            <a:endParaRPr kumimoji="1" lang="ja-JP" altLang="en-US" sz="3667" b="0" i="0" u="none" strike="noStrike" kern="1200" cap="none" spc="0" normalizeH="0" baseline="0" noProof="0">
              <a:ln>
                <a:noFill/>
              </a:ln>
              <a:solidFill>
                <a:srgbClr val="FFFFFF"/>
              </a:solidFill>
              <a:effectLst/>
              <a:uLnTx/>
              <a:uFillTx/>
              <a:latin typeface="Meiryo" panose="020B0604030504040204" pitchFamily="34" charset="-128"/>
              <a:ea typeface="Meiryo" panose="020B0604030504040204" pitchFamily="34" charset="-128"/>
              <a:cs typeface="+mn-cs"/>
            </a:endParaRPr>
          </a:p>
        </p:txBody>
      </p:sp>
      <p:sp>
        <p:nvSpPr>
          <p:cNvPr id="56" name="楕円 55">
            <a:extLst>
              <a:ext uri="{FF2B5EF4-FFF2-40B4-BE49-F238E27FC236}">
                <a16:creationId xmlns:a16="http://schemas.microsoft.com/office/drawing/2014/main" id="{C79C1B3A-A8B9-48A0-B1A8-563710E525B4}"/>
              </a:ext>
            </a:extLst>
          </p:cNvPr>
          <p:cNvSpPr/>
          <p:nvPr/>
        </p:nvSpPr>
        <p:spPr>
          <a:xfrm>
            <a:off x="6268959" y="2265644"/>
            <a:ext cx="424778" cy="424778"/>
          </a:xfrm>
          <a:prstGeom prst="ellipse">
            <a:avLst/>
          </a:prstGeom>
          <a:noFill/>
          <a:ln w="28575">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576" rtl="0" eaLnBrk="1" fontAlgn="auto" latinLnBrk="0" hangingPunct="1">
              <a:lnSpc>
                <a:spcPct val="100000"/>
              </a:lnSpc>
              <a:spcBef>
                <a:spcPts val="0"/>
              </a:spcBef>
              <a:spcAft>
                <a:spcPts val="0"/>
              </a:spcAft>
              <a:buClrTx/>
              <a:buSzTx/>
              <a:buFontTx/>
              <a:buNone/>
              <a:tabLst/>
              <a:defRPr/>
            </a:pPr>
            <a:endParaRPr kumimoji="1" lang="ja-JP" altLang="en-US" sz="3667" b="0" i="0" u="none" strike="noStrike" kern="1200" cap="none" spc="0" normalizeH="0" baseline="0" noProof="0">
              <a:ln>
                <a:noFill/>
              </a:ln>
              <a:solidFill>
                <a:srgbClr val="FFFFFF"/>
              </a:solidFill>
              <a:effectLst/>
              <a:uLnTx/>
              <a:uFillTx/>
              <a:latin typeface="Meiryo" panose="020B0604030504040204" pitchFamily="34" charset="-128"/>
              <a:ea typeface="Meiryo" panose="020B0604030504040204" pitchFamily="34" charset="-128"/>
              <a:cs typeface="+mn-cs"/>
            </a:endParaRPr>
          </a:p>
        </p:txBody>
      </p:sp>
      <p:cxnSp>
        <p:nvCxnSpPr>
          <p:cNvPr id="57" name="直線コネクタ 56">
            <a:extLst>
              <a:ext uri="{FF2B5EF4-FFF2-40B4-BE49-F238E27FC236}">
                <a16:creationId xmlns:a16="http://schemas.microsoft.com/office/drawing/2014/main" id="{5A252129-1959-4A0D-A1C5-DDBB9CF5B8A2}"/>
              </a:ext>
            </a:extLst>
          </p:cNvPr>
          <p:cNvCxnSpPr/>
          <p:nvPr/>
        </p:nvCxnSpPr>
        <p:spPr>
          <a:xfrm>
            <a:off x="6471153" y="2339983"/>
            <a:ext cx="0" cy="166362"/>
          </a:xfrm>
          <a:prstGeom prst="line">
            <a:avLst/>
          </a:prstGeom>
          <a:ln w="38100">
            <a:solidFill>
              <a:schemeClr val="bg1">
                <a:lumMod val="75000"/>
              </a:schemeClr>
            </a:solidFill>
            <a:prstDash val="solid"/>
            <a:tailEnd type="none"/>
          </a:ln>
          <a:effectLst/>
        </p:spPr>
        <p:style>
          <a:lnRef idx="2">
            <a:schemeClr val="accent1"/>
          </a:lnRef>
          <a:fillRef idx="0">
            <a:schemeClr val="accent1"/>
          </a:fillRef>
          <a:effectRef idx="1">
            <a:schemeClr val="accent1"/>
          </a:effectRef>
          <a:fontRef idx="minor">
            <a:schemeClr val="tx1"/>
          </a:fontRef>
        </p:style>
      </p:cxnSp>
      <p:cxnSp>
        <p:nvCxnSpPr>
          <p:cNvPr id="58" name="直線コネクタ 57">
            <a:extLst>
              <a:ext uri="{FF2B5EF4-FFF2-40B4-BE49-F238E27FC236}">
                <a16:creationId xmlns:a16="http://schemas.microsoft.com/office/drawing/2014/main" id="{56ADBD81-DD4A-4CE4-AD3A-2D885B1DDD79}"/>
              </a:ext>
            </a:extLst>
          </p:cNvPr>
          <p:cNvCxnSpPr>
            <a:cxnSpLocks/>
          </p:cNvCxnSpPr>
          <p:nvPr/>
        </p:nvCxnSpPr>
        <p:spPr>
          <a:xfrm rot="5400000">
            <a:off x="6521143" y="2435755"/>
            <a:ext cx="0" cy="150603"/>
          </a:xfrm>
          <a:prstGeom prst="line">
            <a:avLst/>
          </a:prstGeom>
          <a:ln w="38100">
            <a:solidFill>
              <a:schemeClr val="bg1">
                <a:lumMod val="75000"/>
              </a:schemeClr>
            </a:solidFill>
            <a:prstDash val="solid"/>
            <a:tailEnd type="none"/>
          </a:ln>
          <a:effectLst/>
        </p:spPr>
        <p:style>
          <a:lnRef idx="2">
            <a:schemeClr val="accent1"/>
          </a:lnRef>
          <a:fillRef idx="0">
            <a:schemeClr val="accent1"/>
          </a:fillRef>
          <a:effectRef idx="1">
            <a:schemeClr val="accent1"/>
          </a:effectRef>
          <a:fontRef idx="minor">
            <a:schemeClr val="tx1"/>
          </a:fontRef>
        </p:style>
      </p:cxnSp>
      <p:sp>
        <p:nvSpPr>
          <p:cNvPr id="59" name="楕円 58">
            <a:extLst>
              <a:ext uri="{FF2B5EF4-FFF2-40B4-BE49-F238E27FC236}">
                <a16:creationId xmlns:a16="http://schemas.microsoft.com/office/drawing/2014/main" id="{566E4B50-30DE-4CEE-9B3E-ED37E78B9DA8}"/>
              </a:ext>
            </a:extLst>
          </p:cNvPr>
          <p:cNvSpPr/>
          <p:nvPr/>
        </p:nvSpPr>
        <p:spPr>
          <a:xfrm>
            <a:off x="6268959" y="3342709"/>
            <a:ext cx="424778" cy="424778"/>
          </a:xfrm>
          <a:prstGeom prst="ellipse">
            <a:avLst/>
          </a:prstGeom>
          <a:noFill/>
          <a:ln w="28575">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576" rtl="0" eaLnBrk="1" fontAlgn="auto" latinLnBrk="0" hangingPunct="1">
              <a:lnSpc>
                <a:spcPct val="100000"/>
              </a:lnSpc>
              <a:spcBef>
                <a:spcPts val="0"/>
              </a:spcBef>
              <a:spcAft>
                <a:spcPts val="0"/>
              </a:spcAft>
              <a:buClrTx/>
              <a:buSzTx/>
              <a:buFontTx/>
              <a:buNone/>
              <a:tabLst/>
              <a:defRPr/>
            </a:pPr>
            <a:endParaRPr kumimoji="1" lang="ja-JP" altLang="en-US" sz="3667" b="0" i="0" u="none" strike="noStrike" kern="1200" cap="none" spc="0" normalizeH="0" baseline="0" noProof="0">
              <a:ln>
                <a:noFill/>
              </a:ln>
              <a:solidFill>
                <a:srgbClr val="FFFFFF"/>
              </a:solidFill>
              <a:effectLst/>
              <a:uLnTx/>
              <a:uFillTx/>
              <a:latin typeface="Meiryo" panose="020B0604030504040204" pitchFamily="34" charset="-128"/>
              <a:ea typeface="Meiryo" panose="020B0604030504040204" pitchFamily="34" charset="-128"/>
              <a:cs typeface="+mn-cs"/>
            </a:endParaRPr>
          </a:p>
        </p:txBody>
      </p:sp>
      <p:cxnSp>
        <p:nvCxnSpPr>
          <p:cNvPr id="60" name="直線コネクタ 59">
            <a:extLst>
              <a:ext uri="{FF2B5EF4-FFF2-40B4-BE49-F238E27FC236}">
                <a16:creationId xmlns:a16="http://schemas.microsoft.com/office/drawing/2014/main" id="{D7D07EA1-6FC2-4319-873B-210A79DE2F8C}"/>
              </a:ext>
            </a:extLst>
          </p:cNvPr>
          <p:cNvCxnSpPr/>
          <p:nvPr/>
        </p:nvCxnSpPr>
        <p:spPr>
          <a:xfrm>
            <a:off x="6471153" y="3418184"/>
            <a:ext cx="0" cy="166362"/>
          </a:xfrm>
          <a:prstGeom prst="line">
            <a:avLst/>
          </a:prstGeom>
          <a:ln w="38100">
            <a:solidFill>
              <a:schemeClr val="bg1">
                <a:lumMod val="75000"/>
              </a:schemeClr>
            </a:solidFill>
            <a:prstDash val="solid"/>
            <a:tailEnd type="none"/>
          </a:ln>
          <a:effectLst/>
        </p:spPr>
        <p:style>
          <a:lnRef idx="2">
            <a:schemeClr val="accent1"/>
          </a:lnRef>
          <a:fillRef idx="0">
            <a:schemeClr val="accent1"/>
          </a:fillRef>
          <a:effectRef idx="1">
            <a:schemeClr val="accent1"/>
          </a:effectRef>
          <a:fontRef idx="minor">
            <a:schemeClr val="tx1"/>
          </a:fontRef>
        </p:style>
      </p:cxnSp>
      <p:cxnSp>
        <p:nvCxnSpPr>
          <p:cNvPr id="61" name="直線コネクタ 60">
            <a:extLst>
              <a:ext uri="{FF2B5EF4-FFF2-40B4-BE49-F238E27FC236}">
                <a16:creationId xmlns:a16="http://schemas.microsoft.com/office/drawing/2014/main" id="{F7F6FA49-38AB-4B8D-BB83-160E0001CCC8}"/>
              </a:ext>
            </a:extLst>
          </p:cNvPr>
          <p:cNvCxnSpPr>
            <a:cxnSpLocks/>
          </p:cNvCxnSpPr>
          <p:nvPr/>
        </p:nvCxnSpPr>
        <p:spPr>
          <a:xfrm rot="5400000">
            <a:off x="6521143" y="3513956"/>
            <a:ext cx="0" cy="150603"/>
          </a:xfrm>
          <a:prstGeom prst="line">
            <a:avLst/>
          </a:prstGeom>
          <a:ln w="38100">
            <a:solidFill>
              <a:schemeClr val="bg1">
                <a:lumMod val="75000"/>
              </a:schemeClr>
            </a:solidFill>
            <a:prstDash val="solid"/>
            <a:tailEnd type="none"/>
          </a:ln>
          <a:effectLst/>
        </p:spPr>
        <p:style>
          <a:lnRef idx="2">
            <a:schemeClr val="accent1"/>
          </a:lnRef>
          <a:fillRef idx="0">
            <a:schemeClr val="accent1"/>
          </a:fillRef>
          <a:effectRef idx="1">
            <a:schemeClr val="accent1"/>
          </a:effectRef>
          <a:fontRef idx="minor">
            <a:schemeClr val="tx1"/>
          </a:fontRef>
        </p:style>
      </p:cxnSp>
      <p:sp>
        <p:nvSpPr>
          <p:cNvPr id="62" name="楕円 61">
            <a:extLst>
              <a:ext uri="{FF2B5EF4-FFF2-40B4-BE49-F238E27FC236}">
                <a16:creationId xmlns:a16="http://schemas.microsoft.com/office/drawing/2014/main" id="{68FE6321-F616-4485-B3B6-DC4B790BB5C1}"/>
              </a:ext>
            </a:extLst>
          </p:cNvPr>
          <p:cNvSpPr/>
          <p:nvPr/>
        </p:nvSpPr>
        <p:spPr>
          <a:xfrm>
            <a:off x="6268959" y="4429871"/>
            <a:ext cx="424778" cy="424778"/>
          </a:xfrm>
          <a:prstGeom prst="ellipse">
            <a:avLst/>
          </a:prstGeom>
          <a:noFill/>
          <a:ln w="28575">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576" rtl="0" eaLnBrk="1" fontAlgn="auto" latinLnBrk="0" hangingPunct="1">
              <a:lnSpc>
                <a:spcPct val="100000"/>
              </a:lnSpc>
              <a:spcBef>
                <a:spcPts val="0"/>
              </a:spcBef>
              <a:spcAft>
                <a:spcPts val="0"/>
              </a:spcAft>
              <a:buClrTx/>
              <a:buSzTx/>
              <a:buFontTx/>
              <a:buNone/>
              <a:tabLst/>
              <a:defRPr/>
            </a:pPr>
            <a:endParaRPr kumimoji="1" lang="ja-JP" altLang="en-US" sz="3667" b="0" i="0" u="none" strike="noStrike" kern="1200" cap="none" spc="0" normalizeH="0" baseline="0" noProof="0">
              <a:ln>
                <a:noFill/>
              </a:ln>
              <a:solidFill>
                <a:srgbClr val="FFFFFF"/>
              </a:solidFill>
              <a:effectLst/>
              <a:uLnTx/>
              <a:uFillTx/>
              <a:latin typeface="Meiryo" panose="020B0604030504040204" pitchFamily="34" charset="-128"/>
              <a:ea typeface="Meiryo" panose="020B0604030504040204" pitchFamily="34" charset="-128"/>
              <a:cs typeface="+mn-cs"/>
            </a:endParaRPr>
          </a:p>
        </p:txBody>
      </p:sp>
      <p:cxnSp>
        <p:nvCxnSpPr>
          <p:cNvPr id="77" name="直線コネクタ 76">
            <a:extLst>
              <a:ext uri="{FF2B5EF4-FFF2-40B4-BE49-F238E27FC236}">
                <a16:creationId xmlns:a16="http://schemas.microsoft.com/office/drawing/2014/main" id="{CC2648BC-43B6-4F4B-8945-DEB43DDA57AF}"/>
              </a:ext>
            </a:extLst>
          </p:cNvPr>
          <p:cNvCxnSpPr/>
          <p:nvPr/>
        </p:nvCxnSpPr>
        <p:spPr>
          <a:xfrm>
            <a:off x="6471153" y="4505347"/>
            <a:ext cx="0" cy="166362"/>
          </a:xfrm>
          <a:prstGeom prst="line">
            <a:avLst/>
          </a:prstGeom>
          <a:ln w="38100">
            <a:solidFill>
              <a:schemeClr val="bg1">
                <a:lumMod val="75000"/>
              </a:schemeClr>
            </a:solidFill>
            <a:prstDash val="solid"/>
            <a:tailEnd type="none"/>
          </a:ln>
          <a:effectLst/>
        </p:spPr>
        <p:style>
          <a:lnRef idx="2">
            <a:schemeClr val="accent1"/>
          </a:lnRef>
          <a:fillRef idx="0">
            <a:schemeClr val="accent1"/>
          </a:fillRef>
          <a:effectRef idx="1">
            <a:schemeClr val="accent1"/>
          </a:effectRef>
          <a:fontRef idx="minor">
            <a:schemeClr val="tx1"/>
          </a:fontRef>
        </p:style>
      </p:cxnSp>
      <p:cxnSp>
        <p:nvCxnSpPr>
          <p:cNvPr id="78" name="直線コネクタ 77">
            <a:extLst>
              <a:ext uri="{FF2B5EF4-FFF2-40B4-BE49-F238E27FC236}">
                <a16:creationId xmlns:a16="http://schemas.microsoft.com/office/drawing/2014/main" id="{1880D139-FD99-45C8-B7DE-17AD9B5A540D}"/>
              </a:ext>
            </a:extLst>
          </p:cNvPr>
          <p:cNvCxnSpPr>
            <a:cxnSpLocks/>
          </p:cNvCxnSpPr>
          <p:nvPr/>
        </p:nvCxnSpPr>
        <p:spPr>
          <a:xfrm rot="5400000">
            <a:off x="6521143" y="4601119"/>
            <a:ext cx="0" cy="150603"/>
          </a:xfrm>
          <a:prstGeom prst="line">
            <a:avLst/>
          </a:prstGeom>
          <a:ln w="38100">
            <a:solidFill>
              <a:schemeClr val="bg1">
                <a:lumMod val="75000"/>
              </a:schemeClr>
            </a:solidFill>
            <a:prstDash val="solid"/>
            <a:tailEnd type="none"/>
          </a:ln>
          <a:effectLst/>
        </p:spPr>
        <p:style>
          <a:lnRef idx="2">
            <a:schemeClr val="accent1"/>
          </a:lnRef>
          <a:fillRef idx="0">
            <a:schemeClr val="accent1"/>
          </a:fillRef>
          <a:effectRef idx="1">
            <a:schemeClr val="accent1"/>
          </a:effectRef>
          <a:fontRef idx="minor">
            <a:schemeClr val="tx1"/>
          </a:fontRef>
        </p:style>
      </p:cxnSp>
      <p:sp>
        <p:nvSpPr>
          <p:cNvPr id="79" name="楕円 78">
            <a:extLst>
              <a:ext uri="{FF2B5EF4-FFF2-40B4-BE49-F238E27FC236}">
                <a16:creationId xmlns:a16="http://schemas.microsoft.com/office/drawing/2014/main" id="{687A31D9-C868-43DA-A096-FEEA144F66D1}"/>
              </a:ext>
            </a:extLst>
          </p:cNvPr>
          <p:cNvSpPr/>
          <p:nvPr/>
        </p:nvSpPr>
        <p:spPr>
          <a:xfrm>
            <a:off x="6268959" y="5517034"/>
            <a:ext cx="424778" cy="424778"/>
          </a:xfrm>
          <a:prstGeom prst="ellipse">
            <a:avLst/>
          </a:prstGeom>
          <a:noFill/>
          <a:ln w="28575">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576" rtl="0" eaLnBrk="1" fontAlgn="auto" latinLnBrk="0" hangingPunct="1">
              <a:lnSpc>
                <a:spcPct val="100000"/>
              </a:lnSpc>
              <a:spcBef>
                <a:spcPts val="0"/>
              </a:spcBef>
              <a:spcAft>
                <a:spcPts val="0"/>
              </a:spcAft>
              <a:buClrTx/>
              <a:buSzTx/>
              <a:buFontTx/>
              <a:buNone/>
              <a:tabLst/>
              <a:defRPr/>
            </a:pPr>
            <a:endParaRPr kumimoji="1" lang="ja-JP" altLang="en-US" sz="3667" b="0" i="0" u="none" strike="noStrike" kern="1200" cap="none" spc="0" normalizeH="0" baseline="0" noProof="0">
              <a:ln>
                <a:noFill/>
              </a:ln>
              <a:solidFill>
                <a:srgbClr val="FFFFFF"/>
              </a:solidFill>
              <a:effectLst/>
              <a:uLnTx/>
              <a:uFillTx/>
              <a:latin typeface="Meiryo" panose="020B0604030504040204" pitchFamily="34" charset="-128"/>
              <a:ea typeface="Meiryo" panose="020B0604030504040204" pitchFamily="34" charset="-128"/>
              <a:cs typeface="+mn-cs"/>
            </a:endParaRPr>
          </a:p>
        </p:txBody>
      </p:sp>
      <p:cxnSp>
        <p:nvCxnSpPr>
          <p:cNvPr id="80" name="直線コネクタ 79">
            <a:extLst>
              <a:ext uri="{FF2B5EF4-FFF2-40B4-BE49-F238E27FC236}">
                <a16:creationId xmlns:a16="http://schemas.microsoft.com/office/drawing/2014/main" id="{9A78F3BA-6484-4866-A652-ED5CD9869102}"/>
              </a:ext>
            </a:extLst>
          </p:cNvPr>
          <p:cNvCxnSpPr/>
          <p:nvPr/>
        </p:nvCxnSpPr>
        <p:spPr>
          <a:xfrm>
            <a:off x="6471153" y="5592510"/>
            <a:ext cx="0" cy="166362"/>
          </a:xfrm>
          <a:prstGeom prst="line">
            <a:avLst/>
          </a:prstGeom>
          <a:ln w="38100">
            <a:solidFill>
              <a:schemeClr val="bg1">
                <a:lumMod val="75000"/>
              </a:schemeClr>
            </a:solidFill>
            <a:prstDash val="solid"/>
            <a:tailEnd type="none"/>
          </a:ln>
          <a:effectLst/>
        </p:spPr>
        <p:style>
          <a:lnRef idx="2">
            <a:schemeClr val="accent1"/>
          </a:lnRef>
          <a:fillRef idx="0">
            <a:schemeClr val="accent1"/>
          </a:fillRef>
          <a:effectRef idx="1">
            <a:schemeClr val="accent1"/>
          </a:effectRef>
          <a:fontRef idx="minor">
            <a:schemeClr val="tx1"/>
          </a:fontRef>
        </p:style>
      </p:cxnSp>
      <p:cxnSp>
        <p:nvCxnSpPr>
          <p:cNvPr id="81" name="直線コネクタ 80">
            <a:extLst>
              <a:ext uri="{FF2B5EF4-FFF2-40B4-BE49-F238E27FC236}">
                <a16:creationId xmlns:a16="http://schemas.microsoft.com/office/drawing/2014/main" id="{04FAD059-1C0A-4105-9E8E-4F0482DB3E64}"/>
              </a:ext>
            </a:extLst>
          </p:cNvPr>
          <p:cNvCxnSpPr>
            <a:cxnSpLocks/>
          </p:cNvCxnSpPr>
          <p:nvPr/>
        </p:nvCxnSpPr>
        <p:spPr>
          <a:xfrm rot="5400000">
            <a:off x="6521143" y="5688282"/>
            <a:ext cx="0" cy="150603"/>
          </a:xfrm>
          <a:prstGeom prst="line">
            <a:avLst/>
          </a:prstGeom>
          <a:ln w="38100">
            <a:solidFill>
              <a:schemeClr val="bg1">
                <a:lumMod val="75000"/>
              </a:schemeClr>
            </a:solidFill>
            <a:prstDash val="solid"/>
            <a:tailEnd type="none"/>
          </a:ln>
          <a:effectLst/>
        </p:spPr>
        <p:style>
          <a:lnRef idx="2">
            <a:schemeClr val="accent1"/>
          </a:lnRef>
          <a:fillRef idx="0">
            <a:schemeClr val="accent1"/>
          </a:fillRef>
          <a:effectRef idx="1">
            <a:schemeClr val="accent1"/>
          </a:effectRef>
          <a:fontRef idx="minor">
            <a:schemeClr val="tx1"/>
          </a:fontRef>
        </p:style>
      </p:cxnSp>
      <p:pic>
        <p:nvPicPr>
          <p:cNvPr id="41" name="Graphic 56">
            <a:extLst>
              <a:ext uri="{FF2B5EF4-FFF2-40B4-BE49-F238E27FC236}">
                <a16:creationId xmlns:a16="http://schemas.microsoft.com/office/drawing/2014/main" id="{CD452910-02D9-4237-A78B-FD44A354475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017518" y="2191603"/>
            <a:ext cx="572865" cy="572865"/>
          </a:xfrm>
          <a:prstGeom prst="rect">
            <a:avLst/>
          </a:prstGeom>
        </p:spPr>
      </p:pic>
      <p:pic>
        <p:nvPicPr>
          <p:cNvPr id="42" name="Graphic 56">
            <a:extLst>
              <a:ext uri="{FF2B5EF4-FFF2-40B4-BE49-F238E27FC236}">
                <a16:creationId xmlns:a16="http://schemas.microsoft.com/office/drawing/2014/main" id="{A282D6E9-887A-4C8E-82E4-E48FBE79442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017518" y="3271629"/>
            <a:ext cx="572865" cy="572865"/>
          </a:xfrm>
          <a:prstGeom prst="rect">
            <a:avLst/>
          </a:prstGeom>
        </p:spPr>
      </p:pic>
      <p:pic>
        <p:nvPicPr>
          <p:cNvPr id="43" name="Graphic 59">
            <a:extLst>
              <a:ext uri="{FF2B5EF4-FFF2-40B4-BE49-F238E27FC236}">
                <a16:creationId xmlns:a16="http://schemas.microsoft.com/office/drawing/2014/main" id="{592976F9-AFD6-4D13-BFED-28903B5C6A0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025942" y="4359904"/>
            <a:ext cx="556018" cy="556018"/>
          </a:xfrm>
          <a:prstGeom prst="rect">
            <a:avLst/>
          </a:prstGeom>
        </p:spPr>
      </p:pic>
      <p:sp>
        <p:nvSpPr>
          <p:cNvPr id="35" name="Rectangle 7">
            <a:extLst>
              <a:ext uri="{FF2B5EF4-FFF2-40B4-BE49-F238E27FC236}">
                <a16:creationId xmlns:a16="http://schemas.microsoft.com/office/drawing/2014/main" id="{68B0E3E8-8253-437C-8CA7-3CA10E89A827}"/>
              </a:ext>
            </a:extLst>
          </p:cNvPr>
          <p:cNvSpPr/>
          <p:nvPr/>
        </p:nvSpPr>
        <p:spPr>
          <a:xfrm>
            <a:off x="4057479" y="6076588"/>
            <a:ext cx="6067596" cy="766871"/>
          </a:xfrm>
          <a:prstGeom prst="rect">
            <a:avLst/>
          </a:prstGeom>
        </p:spPr>
        <p:txBody>
          <a:bodyPr wrap="square" lIns="24000" tIns="24000" rIns="24000" bIns="24000" anchor="ctr" anchorCtr="0">
            <a:spAutoFit/>
          </a:bodyPr>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0" lang="ja-JP" altLang="en-US" sz="1167"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メイリオ"/>
              </a:rPr>
              <a:t>詳細は下記</a:t>
            </a:r>
            <a:r>
              <a:rPr kumimoji="0" lang="en-US" altLang="ja-JP" sz="1167"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メイリオ"/>
              </a:rPr>
              <a:t>URL</a:t>
            </a:r>
            <a:r>
              <a:rPr kumimoji="0" lang="ja-JP" altLang="en-US" sz="1167"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メイリオ"/>
              </a:rPr>
              <a:t>を参照</a:t>
            </a:r>
            <a:br>
              <a:rPr kumimoji="0" lang="en-US" sz="1167"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メイリオ"/>
              </a:rPr>
            </a:br>
            <a:r>
              <a:rPr kumimoji="0" lang="en-US" sz="1167"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メイリオ"/>
                <a:hlinkClick r:id="rId7"/>
              </a:rPr>
              <a:t>https://docs.aws.amazon.com/ja_jp/AmazonS3/latest/userguide/object-lifecycle-mgmt.html</a:t>
            </a:r>
            <a:endParaRPr kumimoji="0" lang="en-US" sz="1167"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メイリオ"/>
            </a:endParaRPr>
          </a:p>
          <a:p>
            <a:pPr marL="0" marR="0" lvl="0" indent="0" algn="l" defTabSz="609576" rtl="0" eaLnBrk="1" fontAlgn="auto" latinLnBrk="0" hangingPunct="1">
              <a:lnSpc>
                <a:spcPct val="100000"/>
              </a:lnSpc>
              <a:spcBef>
                <a:spcPts val="0"/>
              </a:spcBef>
              <a:spcAft>
                <a:spcPts val="0"/>
              </a:spcAft>
              <a:buClrTx/>
              <a:buSzTx/>
              <a:buFontTx/>
              <a:buNone/>
              <a:tabLst/>
              <a:defRPr/>
            </a:pPr>
            <a:r>
              <a:rPr kumimoji="0" lang="ja-JP" altLang="en-US" sz="1167"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メイリオ"/>
              </a:rPr>
              <a:t>ストレージのライフサイクルの管理</a:t>
            </a:r>
            <a:endParaRPr kumimoji="0" lang="en-US" sz="1167"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メイリオ"/>
            </a:endParaRPr>
          </a:p>
        </p:txBody>
      </p:sp>
      <p:sp>
        <p:nvSpPr>
          <p:cNvPr id="2" name="テキスト ボックス 1">
            <a:extLst>
              <a:ext uri="{FF2B5EF4-FFF2-40B4-BE49-F238E27FC236}">
                <a16:creationId xmlns:a16="http://schemas.microsoft.com/office/drawing/2014/main" id="{5748489B-8337-2DA0-5D0F-2AEA4C05C97E}"/>
              </a:ext>
            </a:extLst>
          </p:cNvPr>
          <p:cNvSpPr txBox="1"/>
          <p:nvPr/>
        </p:nvSpPr>
        <p:spPr>
          <a:xfrm>
            <a:off x="10607211" y="0"/>
            <a:ext cx="1584789" cy="369332"/>
          </a:xfrm>
          <a:prstGeom prst="rect">
            <a:avLst/>
          </a:prstGeom>
          <a:no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800" b="0" i="0" u="none" strike="noStrike" kern="1200" cap="none" spc="0" normalizeH="0" baseline="0" noProof="0" dirty="0">
                <a:ln>
                  <a:noFill/>
                </a:ln>
                <a:solidFill>
                  <a:srgbClr val="FFFFFF">
                    <a:lumMod val="50000"/>
                  </a:srgbClr>
                </a:solidFill>
                <a:effectLst/>
                <a:uLnTx/>
                <a:uFillTx/>
                <a:latin typeface="Meiryo" panose="020B0604030504040204" pitchFamily="34" charset="-128"/>
                <a:ea typeface="Meiryo" panose="020B0604030504040204" pitchFamily="34" charset="-128"/>
                <a:cs typeface="+mn-cs"/>
              </a:rPr>
              <a:t>SEC07-BP04</a:t>
            </a:r>
            <a:endParaRPr kumimoji="0" lang="ja-JP" altLang="en-US" sz="1800" b="0" i="0" u="none" strike="noStrike" kern="1200" cap="none" spc="0" normalizeH="0" baseline="0" noProof="0">
              <a:ln>
                <a:noFill/>
              </a:ln>
              <a:solidFill>
                <a:srgbClr val="FFFFFF">
                  <a:lumMod val="50000"/>
                </a:srgbClr>
              </a:solidFill>
              <a:effectLst/>
              <a:uLnTx/>
              <a:uFillTx/>
              <a:latin typeface="Meiryo" panose="020B0604030504040204" pitchFamily="34" charset="-128"/>
              <a:ea typeface="Meiryo" panose="020B0604030504040204" pitchFamily="34" charset="-128"/>
              <a:cs typeface="+mn-cs"/>
            </a:endParaRPr>
          </a:p>
        </p:txBody>
      </p:sp>
    </p:spTree>
    <p:extLst>
      <p:ext uri="{BB962C8B-B14F-4D97-AF65-F5344CB8AC3E}">
        <p14:creationId xmlns:p14="http://schemas.microsoft.com/office/powerpoint/2010/main" val="408124943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prstGeom prst="rect">
            <a:avLst/>
          </a:prstGeom>
        </p:spPr>
        <p:txBody>
          <a:bodyPr vert="horz" lIns="91440" tIns="45720" rIns="91440" bIns="45720" rtlCol="0" anchor="t">
            <a:noAutofit/>
          </a:bodyPr>
          <a:lstStyle/>
          <a:p>
            <a:r>
              <a:rPr lang="ja-JP" altLang="en-US" sz="2800" b="0"/>
              <a:t>参考</a:t>
            </a:r>
            <a:r>
              <a:rPr lang="en-US" altLang="ja-JP" sz="2800" b="0" dirty="0"/>
              <a:t>: </a:t>
            </a:r>
            <a:r>
              <a:rPr lang="ja-JP" altLang="en-US" sz="2800" b="0"/>
              <a:t>ライフサイクル管理</a:t>
            </a:r>
            <a:endParaRPr lang="en-US" altLang="ja-JP" sz="2800" b="0" dirty="0"/>
          </a:p>
        </p:txBody>
      </p:sp>
      <p:graphicFrame>
        <p:nvGraphicFramePr>
          <p:cNvPr id="9" name="Table 3">
            <a:extLst>
              <a:ext uri="{FF2B5EF4-FFF2-40B4-BE49-F238E27FC236}">
                <a16:creationId xmlns:a16="http://schemas.microsoft.com/office/drawing/2014/main" id="{CDF327ED-C33D-49D2-8C89-4D1E3D8FDD9E}"/>
              </a:ext>
            </a:extLst>
          </p:cNvPr>
          <p:cNvGraphicFramePr>
            <a:graphicFrameLocks noGrp="1"/>
          </p:cNvGraphicFramePr>
          <p:nvPr/>
        </p:nvGraphicFramePr>
        <p:xfrm>
          <a:off x="365393" y="930683"/>
          <a:ext cx="11548975" cy="4677637"/>
        </p:xfrm>
        <a:graphic>
          <a:graphicData uri="http://schemas.openxmlformats.org/drawingml/2006/table">
            <a:tbl>
              <a:tblPr>
                <a:tableStyleId>{F5AB1C69-6EDB-4FF4-983F-18BD219EF322}</a:tableStyleId>
              </a:tblPr>
              <a:tblGrid>
                <a:gridCol w="1574984">
                  <a:extLst>
                    <a:ext uri="{9D8B030D-6E8A-4147-A177-3AD203B41FA5}">
                      <a16:colId xmlns:a16="http://schemas.microsoft.com/office/drawing/2014/main" val="20000"/>
                    </a:ext>
                  </a:extLst>
                </a:gridCol>
                <a:gridCol w="1237708">
                  <a:extLst>
                    <a:ext uri="{9D8B030D-6E8A-4147-A177-3AD203B41FA5}">
                      <a16:colId xmlns:a16="http://schemas.microsoft.com/office/drawing/2014/main" val="20001"/>
                    </a:ext>
                  </a:extLst>
                </a:gridCol>
                <a:gridCol w="2652872">
                  <a:extLst>
                    <a:ext uri="{9D8B030D-6E8A-4147-A177-3AD203B41FA5}">
                      <a16:colId xmlns:a16="http://schemas.microsoft.com/office/drawing/2014/main" val="20002"/>
                    </a:ext>
                  </a:extLst>
                </a:gridCol>
                <a:gridCol w="6083411">
                  <a:extLst>
                    <a:ext uri="{9D8B030D-6E8A-4147-A177-3AD203B41FA5}">
                      <a16:colId xmlns:a16="http://schemas.microsoft.com/office/drawing/2014/main" val="20003"/>
                    </a:ext>
                  </a:extLst>
                </a:gridCol>
              </a:tblGrid>
              <a:tr h="530130">
                <a:tc>
                  <a:txBody>
                    <a:bodyPr/>
                    <a:lstStyle/>
                    <a:p>
                      <a:pPr algn="ctr"/>
                      <a:endParaRPr lang="en-US" sz="1300" b="1"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cs typeface="メイリオ"/>
                      </a:endParaRPr>
                    </a:p>
                  </a:txBody>
                  <a:tcPr marL="24000" marR="24000" marT="24000" marB="24000" anchor="ctr">
                    <a:lnB w="9525" cap="flat" cmpd="sng" algn="ctr">
                      <a:solidFill>
                        <a:schemeClr val="tx1"/>
                      </a:solidFill>
                      <a:prstDash val="solid"/>
                      <a:round/>
                      <a:headEnd type="none" w="med" len="med"/>
                      <a:tailEnd type="none" w="med" len="med"/>
                    </a:lnB>
                    <a:noFill/>
                  </a:tcPr>
                </a:tc>
                <a:tc gridSpan="2">
                  <a:txBody>
                    <a:bodyPr/>
                    <a:lstStyle/>
                    <a:p>
                      <a:pPr algn="ctr"/>
                      <a:r>
                        <a:rPr lang="ja-JP" altLang="en-US" sz="1400" b="1" dirty="0">
                          <a:gradFill>
                            <a:gsLst>
                              <a:gs pos="0">
                                <a:schemeClr val="bg1"/>
                              </a:gs>
                              <a:gs pos="100000">
                                <a:schemeClr val="bg1"/>
                              </a:gs>
                            </a:gsLst>
                            <a:lin ang="5400000" scaled="1"/>
                          </a:gradFill>
                          <a:latin typeface="Meiryo" panose="020B0604030504040204" pitchFamily="34" charset="-128"/>
                          <a:ea typeface="Meiryo" panose="020B0604030504040204" pitchFamily="34" charset="-128"/>
                        </a:rPr>
                        <a:t>選択可能オプション</a:t>
                      </a:r>
                      <a:endParaRPr lang="en-US" sz="1400" b="1" dirty="0">
                        <a:gradFill>
                          <a:gsLst>
                            <a:gs pos="0">
                              <a:schemeClr val="bg1"/>
                            </a:gs>
                            <a:gs pos="100000">
                              <a:schemeClr val="bg1"/>
                            </a:gs>
                          </a:gsLst>
                          <a:lin ang="5400000" scaled="1"/>
                        </a:gradFill>
                        <a:latin typeface="Meiryo" panose="020B0604030504040204" pitchFamily="34" charset="-128"/>
                        <a:ea typeface="Meiryo" panose="020B0604030504040204" pitchFamily="34" charset="-128"/>
                      </a:endParaRPr>
                    </a:p>
                  </a:txBody>
                  <a:tcPr marL="24000" marR="24000" marT="24000" marB="24000" anchor="ctr">
                    <a:lnB w="9525" cap="flat" cmpd="sng" algn="ctr">
                      <a:solidFill>
                        <a:schemeClr val="tx1"/>
                      </a:solidFill>
                      <a:prstDash val="solid"/>
                      <a:round/>
                      <a:headEnd type="none" w="med" len="med"/>
                      <a:tailEnd type="none" w="med" len="med"/>
                    </a:lnB>
                    <a:solidFill>
                      <a:schemeClr val="tx2"/>
                    </a:solidFill>
                  </a:tcPr>
                </a:tc>
                <a:tc hMerge="1">
                  <a:txBody>
                    <a:bodyPr/>
                    <a:lstStyle/>
                    <a:p>
                      <a:pPr algn="ctr"/>
                      <a:endParaRPr lang="en-US" sz="1200" dirty="0">
                        <a:solidFill>
                          <a:srgbClr val="525352"/>
                        </a:solidFill>
                      </a:endParaRPr>
                    </a:p>
                  </a:txBody>
                  <a:tcPr/>
                </a:tc>
                <a:tc>
                  <a:txBody>
                    <a:bodyPr/>
                    <a:lstStyle/>
                    <a:p>
                      <a:pPr algn="ctr"/>
                      <a:r>
                        <a:rPr lang="ja-JP" altLang="en-US" sz="1400" b="1" dirty="0">
                          <a:gradFill>
                            <a:gsLst>
                              <a:gs pos="0">
                                <a:schemeClr val="bg1"/>
                              </a:gs>
                              <a:gs pos="100000">
                                <a:schemeClr val="bg1"/>
                              </a:gs>
                            </a:gsLst>
                            <a:lin ang="5400000" scaled="1"/>
                          </a:gradFill>
                          <a:latin typeface="Meiryo" panose="020B0604030504040204" pitchFamily="34" charset="-128"/>
                          <a:ea typeface="Meiryo" panose="020B0604030504040204" pitchFamily="34" charset="-128"/>
                        </a:rPr>
                        <a:t>処理</a:t>
                      </a:r>
                      <a:endParaRPr lang="en-US" sz="1400" b="1" dirty="0">
                        <a:gradFill>
                          <a:gsLst>
                            <a:gs pos="0">
                              <a:schemeClr val="bg1"/>
                            </a:gs>
                            <a:gs pos="100000">
                              <a:schemeClr val="bg1"/>
                            </a:gs>
                          </a:gsLst>
                          <a:lin ang="5400000" scaled="1"/>
                        </a:gradFill>
                        <a:latin typeface="Meiryo" panose="020B0604030504040204" pitchFamily="34" charset="-128"/>
                        <a:ea typeface="Meiryo" panose="020B0604030504040204" pitchFamily="34" charset="-128"/>
                      </a:endParaRPr>
                    </a:p>
                  </a:txBody>
                  <a:tcPr marL="24000" marR="24000" marT="24000" marB="24000" anchor="ctr">
                    <a:lnB w="9525" cap="flat" cmpd="sng" algn="ctr">
                      <a:solidFill>
                        <a:schemeClr val="tx1"/>
                      </a:solidFill>
                      <a:prstDash val="solid"/>
                      <a:round/>
                      <a:headEnd type="none" w="med" len="med"/>
                      <a:tailEnd type="none" w="med" len="med"/>
                    </a:lnB>
                    <a:solidFill>
                      <a:schemeClr val="tx2"/>
                    </a:solidFill>
                  </a:tcPr>
                </a:tc>
                <a:extLst>
                  <a:ext uri="{0D108BD9-81ED-4DB2-BD59-A6C34878D82A}">
                    <a16:rowId xmlns:a16="http://schemas.microsoft.com/office/drawing/2014/main" val="10000"/>
                  </a:ext>
                </a:extLst>
              </a:tr>
              <a:tr h="475707">
                <a:tc rowSpan="3">
                  <a:txBody>
                    <a:bodyPr/>
                    <a:lstStyle/>
                    <a:p>
                      <a:pPr algn="ctr">
                        <a:spcBef>
                          <a:spcPts val="300"/>
                        </a:spcBef>
                      </a:pPr>
                      <a:r>
                        <a:rPr lang="ja-JP" altLang="en-US" sz="1400" b="1"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cs typeface="メイリオ"/>
                        </a:rPr>
                        <a:t>通常</a:t>
                      </a:r>
                      <a:endParaRPr lang="en-US" altLang="ja-JP" sz="1400" b="1"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cs typeface="メイリオ"/>
                      </a:endParaRPr>
                    </a:p>
                    <a:p>
                      <a:pPr algn="ctr">
                        <a:spcBef>
                          <a:spcPts val="300"/>
                        </a:spcBef>
                      </a:pPr>
                      <a:r>
                        <a:rPr lang="ja-JP" altLang="en-US" sz="1100" b="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cs typeface="メイリオ"/>
                        </a:rPr>
                        <a:t>複数選択可能</a:t>
                      </a:r>
                      <a:endParaRPr lang="en-US" sz="1100" b="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cs typeface="メイリオ"/>
                      </a:endParaRPr>
                    </a:p>
                  </a:txBody>
                  <a:tcPr marL="24000" marR="24000" marT="24000" marB="24000" anchor="ctr">
                    <a:lnT w="952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85000"/>
                      </a:schemeClr>
                    </a:solidFill>
                  </a:tcPr>
                </a:tc>
                <a:tc gridSpan="2">
                  <a:txBody>
                    <a:bodyPr/>
                    <a:lstStyle/>
                    <a:p>
                      <a:pPr algn="ctr"/>
                      <a:r>
                        <a:rPr lang="ja-JP" altLang="en-US" sz="1200" b="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cs typeface="メイリオ"/>
                        </a:rPr>
                        <a:t>標準</a:t>
                      </a:r>
                      <a:r>
                        <a:rPr lang="ja-JP" altLang="en-US" sz="1200" b="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cs typeface="メイリオ"/>
                        </a:rPr>
                        <a:t>低頻度アクセスストレージクラス</a:t>
                      </a:r>
                      <a:r>
                        <a:rPr lang="en-US" altLang="ja-JP" sz="1200" b="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cs typeface="メイリオ"/>
                        </a:rPr>
                        <a:t>(IA)</a:t>
                      </a:r>
                      <a:r>
                        <a:rPr lang="ja-JP" altLang="en-US" sz="1200" b="0" dirty="0" err="1">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cs typeface="メイリオ"/>
                        </a:rPr>
                        <a:t>への</a:t>
                      </a:r>
                      <a:r>
                        <a:rPr lang="ja-JP" altLang="en-US" sz="1200" b="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cs typeface="メイリオ"/>
                        </a:rPr>
                        <a:t>移行</a:t>
                      </a:r>
                      <a:endParaRPr lang="en-US" altLang="ja-JP" sz="1200" b="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cs typeface="メイリオ"/>
                      </a:endParaRPr>
                    </a:p>
                  </a:txBody>
                  <a:tcPr anchor="ctr">
                    <a:lnT w="952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hMerge="1">
                  <a:txBody>
                    <a:bodyPr/>
                    <a:lstStyle/>
                    <a:p>
                      <a:endParaRPr lang="en-US" sz="1200" dirty="0">
                        <a:latin typeface="メイリオ"/>
                        <a:ea typeface="メイリオ"/>
                        <a:cs typeface="メイリオ"/>
                      </a:endParaRPr>
                    </a:p>
                  </a:txBody>
                  <a:tcPr/>
                </a:tc>
                <a:tc>
                  <a:txBody>
                    <a:bodyPr/>
                    <a:lstStyle/>
                    <a:p>
                      <a:r>
                        <a:rPr lang="en-US" altLang="ja-JP" sz="120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cs typeface="メイリオ"/>
                        </a:rPr>
                        <a:t>128KB</a:t>
                      </a:r>
                      <a:r>
                        <a:rPr lang="ja-JP" altLang="en-US" sz="120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cs typeface="メイリオ"/>
                        </a:rPr>
                        <a:t>以上のオブジェクトを指定日</a:t>
                      </a:r>
                      <a:r>
                        <a:rPr lang="en-US" altLang="ja-JP" sz="120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cs typeface="メイリオ"/>
                        </a:rPr>
                        <a:t>(30</a:t>
                      </a:r>
                      <a:r>
                        <a:rPr lang="ja-JP" altLang="en-US" sz="120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cs typeface="メイリオ"/>
                        </a:rPr>
                        <a:t>日以上</a:t>
                      </a:r>
                      <a:r>
                        <a:rPr lang="en-US" altLang="ja-JP" sz="120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cs typeface="メイリオ"/>
                        </a:rPr>
                        <a:t>)</a:t>
                      </a:r>
                      <a:r>
                        <a:rPr lang="ja-JP" altLang="en-US" sz="120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cs typeface="メイリオ"/>
                        </a:rPr>
                        <a:t>に</a:t>
                      </a:r>
                      <a:r>
                        <a:rPr lang="en-US" altLang="ja-JP" sz="120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cs typeface="メイリオ"/>
                        </a:rPr>
                        <a:t>IA</a:t>
                      </a:r>
                      <a:r>
                        <a:rPr lang="ja-JP" altLang="en-US" sz="120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cs typeface="メイリオ"/>
                        </a:rPr>
                        <a:t>へ移動</a:t>
                      </a:r>
                      <a:endParaRPr lang="en-US" altLang="ja-JP" sz="120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cs typeface="メイリオ"/>
                      </a:endParaRPr>
                    </a:p>
                  </a:txBody>
                  <a:tcPr anchor="ctr">
                    <a:lnT w="952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75707">
                <a:tc vMerge="1">
                  <a:txBody>
                    <a:bodyPr/>
                    <a:lstStyle/>
                    <a:p>
                      <a:endParaRPr lang="en-US" sz="1200" dirty="0">
                        <a:latin typeface="メイリオ"/>
                        <a:ea typeface="メイリオ"/>
                        <a:cs typeface="メイリオ"/>
                      </a:endParaRPr>
                    </a:p>
                  </a:txBody>
                  <a:tcPr/>
                </a:tc>
                <a:tc gridSpan="2">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altLang="ja-JP" sz="1200" b="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cs typeface="メイリオ"/>
                        </a:rPr>
                        <a:t>Glacier</a:t>
                      </a:r>
                      <a:r>
                        <a:rPr lang="ja-JP" altLang="en-US" sz="1200" b="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cs typeface="メイリオ"/>
                        </a:rPr>
                        <a:t>ストレージへのアーカイブ</a:t>
                      </a:r>
                      <a:endParaRPr lang="en-US" sz="1200" b="0" baseline="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cs typeface="メイリオ"/>
                      </a:endParaRPr>
                    </a:p>
                  </a:txBody>
                  <a:tcPr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hMerge="1">
                  <a:txBody>
                    <a:bodyPr/>
                    <a:lstStyle/>
                    <a:p>
                      <a:endParaRPr lang="en-US"/>
                    </a:p>
                  </a:txBody>
                  <a:tcPr/>
                </a:tc>
                <a:tc>
                  <a:txBody>
                    <a:bodyPr/>
                    <a:lstStyle/>
                    <a:p>
                      <a:r>
                        <a:rPr lang="ja-JP" altLang="en-US" sz="120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cs typeface="メイリオ"/>
                        </a:rPr>
                        <a:t>オブジェクトを指定日に</a:t>
                      </a:r>
                      <a:r>
                        <a:rPr lang="en-US" altLang="ja-JP" sz="120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cs typeface="メイリオ"/>
                        </a:rPr>
                        <a:t>Glacier</a:t>
                      </a:r>
                      <a:r>
                        <a:rPr lang="ja-JP" altLang="en-US" sz="120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cs typeface="メイリオ"/>
                        </a:rPr>
                        <a:t>へ移動</a:t>
                      </a:r>
                      <a:r>
                        <a:rPr lang="en-US" altLang="ja-JP" sz="120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cs typeface="メイリオ"/>
                        </a:rPr>
                        <a:t> </a:t>
                      </a:r>
                      <a:r>
                        <a:rPr lang="en-US" altLang="ja-JP" sz="120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cs typeface="メイリオ"/>
                        </a:rPr>
                        <a:t>(IA</a:t>
                      </a:r>
                      <a:r>
                        <a:rPr lang="ja-JP" altLang="en-US" sz="120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cs typeface="メイリオ"/>
                        </a:rPr>
                        <a:t>を併用する場合は、</a:t>
                      </a:r>
                      <a:r>
                        <a:rPr lang="en-US" altLang="ja-JP" sz="120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cs typeface="メイリオ"/>
                        </a:rPr>
                        <a:t>IA</a:t>
                      </a:r>
                      <a:r>
                        <a:rPr lang="ja-JP" altLang="en-US" sz="120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cs typeface="メイリオ"/>
                        </a:rPr>
                        <a:t>にて</a:t>
                      </a:r>
                      <a:r>
                        <a:rPr lang="en-US" altLang="ja-JP" sz="120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cs typeface="メイリオ"/>
                        </a:rPr>
                        <a:t>30</a:t>
                      </a:r>
                      <a:r>
                        <a:rPr lang="ja-JP" altLang="en-US" sz="120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cs typeface="メイリオ"/>
                        </a:rPr>
                        <a:t>日以上経過している指定日を設定する必要あり</a:t>
                      </a:r>
                      <a:r>
                        <a:rPr lang="en-US" altLang="ja-JP" sz="120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cs typeface="メイリオ"/>
                        </a:rPr>
                        <a:t>)</a:t>
                      </a:r>
                    </a:p>
                  </a:txBody>
                  <a:tcPr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475707">
                <a:tc vMerge="1">
                  <a:txBody>
                    <a:bodyPr/>
                    <a:lstStyle/>
                    <a:p>
                      <a:endParaRPr lang="en-US" sz="1200" dirty="0">
                        <a:latin typeface="メイリオ"/>
                        <a:ea typeface="メイリオ"/>
                        <a:cs typeface="メイリオ"/>
                      </a:endParaRPr>
                    </a:p>
                  </a:txBody>
                  <a:tcPr/>
                </a:tc>
                <a:tc gridSpan="2">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ja-JP" altLang="en-US" sz="1200" b="0" baseline="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cs typeface="メイリオ"/>
                        </a:rPr>
                        <a:t>完全に削除</a:t>
                      </a:r>
                      <a:endParaRPr lang="en-US" sz="1200" b="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cs typeface="メイリオ"/>
                      </a:endParaRPr>
                    </a:p>
                  </a:txBody>
                  <a:tcPr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hMerge="1">
                  <a:txBody>
                    <a:bodyPr/>
                    <a:lstStyle/>
                    <a:p>
                      <a:endParaRPr lang="en-US"/>
                    </a:p>
                  </a:txBody>
                  <a:tcPr/>
                </a:tc>
                <a:tc>
                  <a:txBody>
                    <a:bodyPr/>
                    <a:lstStyle/>
                    <a:p>
                      <a:r>
                        <a:rPr lang="ja-JP" altLang="en-US" sz="120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cs typeface="メイリオ"/>
                        </a:rPr>
                        <a:t>指定日にオブジェクト</a:t>
                      </a:r>
                      <a:r>
                        <a:rPr lang="ja-JP" altLang="en-US" sz="120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cs typeface="メイリオ"/>
                        </a:rPr>
                        <a:t>を削除</a:t>
                      </a:r>
                      <a:r>
                        <a:rPr lang="en-US" altLang="ja-JP" sz="120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cs typeface="メイリオ"/>
                        </a:rPr>
                        <a:t>(</a:t>
                      </a:r>
                      <a:r>
                        <a:rPr lang="en-US" altLang="ja-JP" sz="120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cs typeface="メイリオ"/>
                        </a:rPr>
                        <a:t>IA</a:t>
                      </a:r>
                      <a:r>
                        <a:rPr lang="ja-JP" altLang="en-US" sz="120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cs typeface="メイリオ"/>
                        </a:rPr>
                        <a:t>や</a:t>
                      </a:r>
                      <a:r>
                        <a:rPr lang="en-US" altLang="ja-JP" sz="120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cs typeface="メイリオ"/>
                        </a:rPr>
                        <a:t>Glacier</a:t>
                      </a:r>
                      <a:r>
                        <a:rPr lang="ja-JP" altLang="en-US" sz="120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cs typeface="メイリオ"/>
                        </a:rPr>
                        <a:t>と併用する場合は、それぞれの指定日より後に設定する必要あり</a:t>
                      </a:r>
                      <a:r>
                        <a:rPr lang="en-US" altLang="ja-JP" sz="120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cs typeface="メイリオ"/>
                        </a:rPr>
                        <a:t>)</a:t>
                      </a:r>
                      <a:endParaRPr lang="en-US" sz="120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cs typeface="メイリオ"/>
                      </a:endParaRPr>
                    </a:p>
                  </a:txBody>
                  <a:tcPr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69388">
                <a:tc rowSpan="6">
                  <a:txBody>
                    <a:bodyPr/>
                    <a:lstStyle/>
                    <a:p>
                      <a:pPr algn="ctr">
                        <a:spcBef>
                          <a:spcPts val="300"/>
                        </a:spcBef>
                      </a:pPr>
                      <a:r>
                        <a:rPr lang="ja-JP" altLang="en-US" sz="1400" b="1"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cs typeface="メイリオ"/>
                        </a:rPr>
                        <a:t>バージョニング</a:t>
                      </a:r>
                      <a:br>
                        <a:rPr lang="en-US" altLang="ja-JP" sz="1400" b="1"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cs typeface="メイリオ"/>
                        </a:rPr>
                      </a:br>
                      <a:r>
                        <a:rPr lang="ja-JP" altLang="en-US" sz="1400" b="1"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cs typeface="メイリオ"/>
                        </a:rPr>
                        <a:t>有効</a:t>
                      </a:r>
                      <a:endParaRPr lang="en-US" altLang="ja-JP" sz="1400" b="1"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cs typeface="メイリオ"/>
                      </a:endParaRPr>
                    </a:p>
                    <a:p>
                      <a:pPr algn="ctr">
                        <a:spcBef>
                          <a:spcPts val="300"/>
                        </a:spcBef>
                      </a:pPr>
                      <a:r>
                        <a:rPr lang="ja-JP" altLang="en-US" sz="1100" b="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cs typeface="メイリオ"/>
                        </a:rPr>
                        <a:t>複数選択可能</a:t>
                      </a:r>
                      <a:endParaRPr lang="en-US" sz="1100" b="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cs typeface="メイリオ"/>
                      </a:endParaRPr>
                    </a:p>
                  </a:txBody>
                  <a:tcPr marL="24000" marR="24000" marT="24000" marB="24000"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85000"/>
                      </a:schemeClr>
                    </a:solidFill>
                  </a:tcPr>
                </a:tc>
                <a:tc rowSpan="3">
                  <a:txBody>
                    <a:bodyPr/>
                    <a:lstStyle/>
                    <a:p>
                      <a:pPr algn="ctr"/>
                      <a:r>
                        <a:rPr lang="ja-JP" altLang="en-US" sz="1200" b="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cs typeface="メイリオ"/>
                        </a:rPr>
                        <a:t>最新の</a:t>
                      </a:r>
                      <a:br>
                        <a:rPr lang="en-US" altLang="ja-JP" sz="1200" b="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cs typeface="メイリオ"/>
                        </a:rPr>
                      </a:br>
                      <a:r>
                        <a:rPr lang="ja-JP" altLang="en-US" sz="1200" b="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cs typeface="メイリオ"/>
                        </a:rPr>
                        <a:t>バージョン</a:t>
                      </a:r>
                      <a:endParaRPr lang="en-US" sz="1200" b="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cs typeface="メイリオ"/>
                      </a:endParaRPr>
                    </a:p>
                  </a:txBody>
                  <a:tcPr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altLang="ja-JP" sz="1200" b="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cs typeface="メイリオ"/>
                        </a:rPr>
                        <a:t>IA</a:t>
                      </a:r>
                      <a:r>
                        <a:rPr lang="ja-JP" altLang="en-US" sz="1200" b="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cs typeface="メイリオ"/>
                        </a:rPr>
                        <a:t>ストレージクラスへの移行</a:t>
                      </a:r>
                      <a:endParaRPr lang="en-US" altLang="ja-JP" sz="1200" b="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cs typeface="メイリオ"/>
                      </a:endParaRPr>
                    </a:p>
                  </a:txBody>
                  <a:tcPr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r>
                        <a:rPr lang="ja-JP" altLang="en-US" sz="120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cs typeface="メイリオ"/>
                        </a:rPr>
                        <a:t>既存のオブジェクトを指定日に</a:t>
                      </a:r>
                      <a:r>
                        <a:rPr lang="en-US" altLang="ja-JP" sz="120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cs typeface="メイリオ"/>
                        </a:rPr>
                        <a:t>IA</a:t>
                      </a:r>
                      <a:r>
                        <a:rPr lang="ja-JP" altLang="en-US" sz="120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cs typeface="メイリオ"/>
                        </a:rPr>
                        <a:t>へ移動</a:t>
                      </a:r>
                      <a:r>
                        <a:rPr lang="ja-JP" altLang="en-US" sz="1200" baseline="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cs typeface="メイリオ"/>
                        </a:rPr>
                        <a:t> </a:t>
                      </a:r>
                      <a:r>
                        <a:rPr lang="en-US" altLang="ja-JP" sz="1200" baseline="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cs typeface="メイリオ"/>
                        </a:rPr>
                        <a:t>※</a:t>
                      </a:r>
                      <a:r>
                        <a:rPr lang="ja-JP" altLang="en-US" sz="1200" baseline="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cs typeface="メイリオ"/>
                        </a:rPr>
                        <a:t>要件は通常と同様</a:t>
                      </a:r>
                      <a:endParaRPr lang="en-US" sz="120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cs typeface="メイリオ"/>
                      </a:endParaRPr>
                    </a:p>
                  </a:txBody>
                  <a:tcPr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348043">
                <a:tc vMerge="1">
                  <a:txBody>
                    <a:bodyPr/>
                    <a:lstStyle/>
                    <a:p>
                      <a:endParaRPr lang="en-US"/>
                    </a:p>
                  </a:txBody>
                  <a:tcPr/>
                </a:tc>
                <a:tc vMerge="1">
                  <a:txBody>
                    <a:bodyPr/>
                    <a:lstStyle/>
                    <a:p>
                      <a:endParaRPr lang="en-US" sz="1200" dirty="0">
                        <a:latin typeface="メイリオ"/>
                        <a:ea typeface="メイリオ"/>
                        <a:cs typeface="メイリオ"/>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altLang="ja-JP" sz="1200" b="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cs typeface="メイリオ"/>
                        </a:rPr>
                        <a:t>Glacier</a:t>
                      </a:r>
                      <a:r>
                        <a:rPr lang="ja-JP" altLang="en-US" sz="1200" b="0" dirty="0" err="1">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cs typeface="メイリオ"/>
                        </a:rPr>
                        <a:t>への</a:t>
                      </a:r>
                      <a:r>
                        <a:rPr lang="ja-JP" altLang="en-US" sz="1200" b="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cs typeface="メイリオ"/>
                        </a:rPr>
                        <a:t>アーカイブ</a:t>
                      </a:r>
                      <a:endParaRPr lang="en-US" altLang="ja-JP" sz="1200" b="0" baseline="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cs typeface="メイリオ"/>
                      </a:endParaRPr>
                    </a:p>
                  </a:txBody>
                  <a:tcPr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r>
                        <a:rPr lang="ja-JP" altLang="en-US" sz="120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cs typeface="メイリオ"/>
                        </a:rPr>
                        <a:t>既存のオブジェクトを指定日に</a:t>
                      </a:r>
                      <a:r>
                        <a:rPr lang="en-US" altLang="ja-JP" sz="120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cs typeface="メイリオ"/>
                        </a:rPr>
                        <a:t>Glacier</a:t>
                      </a:r>
                      <a:r>
                        <a:rPr lang="ja-JP" altLang="en-US" sz="120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cs typeface="メイリオ"/>
                        </a:rPr>
                        <a:t>へ移動 </a:t>
                      </a:r>
                      <a:r>
                        <a:rPr lang="en-US" altLang="ja-JP" sz="120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cs typeface="メイリオ"/>
                        </a:rPr>
                        <a:t>※</a:t>
                      </a:r>
                      <a:r>
                        <a:rPr lang="ja-JP" altLang="en-US" sz="120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cs typeface="メイリオ"/>
                        </a:rPr>
                        <a:t>要件は通常と同様</a:t>
                      </a:r>
                      <a:endParaRPr lang="en-US" sz="120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cs typeface="メイリオ"/>
                      </a:endParaRPr>
                    </a:p>
                  </a:txBody>
                  <a:tcPr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r h="348043">
                <a:tc vMerge="1">
                  <a:txBody>
                    <a:bodyPr/>
                    <a:lstStyle/>
                    <a:p>
                      <a:endParaRPr lang="en-US"/>
                    </a:p>
                  </a:txBody>
                  <a:tcPr/>
                </a:tc>
                <a:tc vMerge="1">
                  <a:txBody>
                    <a:bodyPr/>
                    <a:lstStyle/>
                    <a:p>
                      <a:endParaRPr lang="en-US" sz="1200" dirty="0">
                        <a:latin typeface="メイリオ"/>
                        <a:ea typeface="メイリオ"/>
                        <a:cs typeface="メイリオ"/>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ja-JP" altLang="en-US" sz="1200" b="0" baseline="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cs typeface="メイリオ"/>
                        </a:rPr>
                        <a:t>失効</a:t>
                      </a:r>
                      <a:endParaRPr lang="en-US" altLang="ja-JP" sz="1200" b="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cs typeface="メイリオ"/>
                      </a:endParaRPr>
                    </a:p>
                  </a:txBody>
                  <a:tcPr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r>
                        <a:rPr lang="ja-JP" altLang="en-US" sz="120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cs typeface="メイリオ"/>
                        </a:rPr>
                        <a:t>既存のオブジェクトを指定日に削除されバージョニング</a:t>
                      </a:r>
                      <a:endParaRPr lang="en-US" sz="120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cs typeface="メイリオ"/>
                      </a:endParaRPr>
                    </a:p>
                  </a:txBody>
                  <a:tcPr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6"/>
                  </a:ext>
                </a:extLst>
              </a:tr>
              <a:tr h="450731">
                <a:tc vMerge="1">
                  <a:txBody>
                    <a:bodyPr/>
                    <a:lstStyle/>
                    <a:p>
                      <a:endParaRPr lang="en-US" sz="1200" dirty="0">
                        <a:latin typeface="メイリオ"/>
                        <a:ea typeface="メイリオ"/>
                        <a:cs typeface="メイリオ"/>
                      </a:endParaRPr>
                    </a:p>
                  </a:txBody>
                  <a:tcPr/>
                </a:tc>
                <a:tc rowSpan="3">
                  <a:txBody>
                    <a:bodyPr/>
                    <a:lstStyle/>
                    <a:p>
                      <a:pPr algn="ctr"/>
                      <a:r>
                        <a:rPr lang="ja-JP" altLang="en-US" sz="1200" b="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cs typeface="メイリオ"/>
                        </a:rPr>
                        <a:t>以前の</a:t>
                      </a:r>
                      <a:br>
                        <a:rPr lang="en-US" altLang="ja-JP" sz="1200" b="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cs typeface="メイリオ"/>
                        </a:rPr>
                      </a:br>
                      <a:r>
                        <a:rPr lang="ja-JP" altLang="en-US" sz="1200" b="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cs typeface="メイリオ"/>
                        </a:rPr>
                        <a:t>バージョン</a:t>
                      </a:r>
                      <a:endParaRPr lang="en-US" sz="1200" b="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cs typeface="メイリオ"/>
                      </a:endParaRPr>
                    </a:p>
                  </a:txBody>
                  <a:tcPr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altLang="ja-JP" sz="1200" b="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cs typeface="メイリオ"/>
                        </a:rPr>
                        <a:t>IA</a:t>
                      </a:r>
                      <a:r>
                        <a:rPr lang="ja-JP" altLang="en-US" sz="1200" b="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cs typeface="メイリオ"/>
                        </a:rPr>
                        <a:t>ストレージクラスへの移行</a:t>
                      </a:r>
                      <a:endParaRPr lang="en-US" altLang="ja-JP" sz="1200" b="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cs typeface="メイリオ"/>
                      </a:endParaRPr>
                    </a:p>
                  </a:txBody>
                  <a:tcPr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r>
                        <a:rPr lang="ja-JP" altLang="en-US" sz="120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cs typeface="メイリオ"/>
                        </a:rPr>
                        <a:t>バージョン管理対象オブジェクトを指定日に</a:t>
                      </a:r>
                      <a:r>
                        <a:rPr lang="en-US" altLang="ja-JP" sz="120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cs typeface="メイリオ"/>
                        </a:rPr>
                        <a:t>IA</a:t>
                      </a:r>
                      <a:r>
                        <a:rPr lang="ja-JP" altLang="en-US" sz="120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cs typeface="メイリオ"/>
                        </a:rPr>
                        <a:t>へ移動</a:t>
                      </a:r>
                      <a:r>
                        <a:rPr lang="ja-JP" altLang="en-US" sz="1200" baseline="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cs typeface="メイリオ"/>
                        </a:rPr>
                        <a:t> </a:t>
                      </a:r>
                      <a:r>
                        <a:rPr lang="en-US" altLang="ja-JP" sz="1200" baseline="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cs typeface="メイリオ"/>
                        </a:rPr>
                        <a:t>※</a:t>
                      </a:r>
                      <a:r>
                        <a:rPr lang="ja-JP" altLang="en-US" sz="1200" baseline="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cs typeface="メイリオ"/>
                        </a:rPr>
                        <a:t>要件は通常と同様</a:t>
                      </a:r>
                      <a:endParaRPr lang="en-US" sz="120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cs typeface="メイリオ"/>
                      </a:endParaRPr>
                    </a:p>
                  </a:txBody>
                  <a:tcPr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7"/>
                  </a:ext>
                </a:extLst>
              </a:tr>
              <a:tr h="405407">
                <a:tc vMerge="1">
                  <a:txBody>
                    <a:bodyPr/>
                    <a:lstStyle/>
                    <a:p>
                      <a:endParaRPr lang="en-US" sz="1200" dirty="0">
                        <a:latin typeface="メイリオ"/>
                        <a:ea typeface="メイリオ"/>
                        <a:cs typeface="メイリオ"/>
                      </a:endParaRPr>
                    </a:p>
                  </a:txBody>
                  <a:tcPr/>
                </a:tc>
                <a:tc vMerge="1">
                  <a:txBody>
                    <a:bodyPr/>
                    <a:lstStyle/>
                    <a:p>
                      <a:endParaRPr lang="en-US" sz="1200" dirty="0">
                        <a:latin typeface="メイリオ"/>
                        <a:ea typeface="メイリオ"/>
                        <a:cs typeface="メイリオ"/>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altLang="ja-JP" sz="1200" b="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cs typeface="メイリオ"/>
                        </a:rPr>
                        <a:t>Glacier</a:t>
                      </a:r>
                      <a:r>
                        <a:rPr lang="ja-JP" altLang="en-US" sz="1200" b="0" dirty="0" err="1">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cs typeface="メイリオ"/>
                        </a:rPr>
                        <a:t>への</a:t>
                      </a:r>
                      <a:r>
                        <a:rPr lang="ja-JP" altLang="en-US" sz="1200" b="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cs typeface="メイリオ"/>
                        </a:rPr>
                        <a:t>アーカイブ</a:t>
                      </a:r>
                      <a:endParaRPr lang="en-US" altLang="ja-JP" sz="1200" b="0" baseline="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cs typeface="メイリオ"/>
                      </a:endParaRPr>
                    </a:p>
                  </a:txBody>
                  <a:tcPr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r>
                        <a:rPr lang="ja-JP" altLang="en-US" sz="1200" kern="120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cs typeface="メイリオ"/>
                        </a:rPr>
                        <a:t>バージョン管理対象</a:t>
                      </a:r>
                      <a:r>
                        <a:rPr lang="ja-JP" altLang="en-US" sz="120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cs typeface="メイリオ"/>
                        </a:rPr>
                        <a:t>オブジェクトを指定日に</a:t>
                      </a:r>
                      <a:r>
                        <a:rPr lang="en-US" altLang="ja-JP" sz="120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cs typeface="メイリオ"/>
                        </a:rPr>
                        <a:t>Glacier</a:t>
                      </a:r>
                      <a:r>
                        <a:rPr lang="ja-JP" altLang="en-US" sz="120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cs typeface="メイリオ"/>
                        </a:rPr>
                        <a:t>へ移動 </a:t>
                      </a:r>
                      <a:r>
                        <a:rPr lang="en-US" altLang="ja-JP" sz="120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cs typeface="メイリオ"/>
                        </a:rPr>
                        <a:t>※</a:t>
                      </a:r>
                      <a:r>
                        <a:rPr lang="ja-JP" altLang="en-US" sz="120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cs typeface="メイリオ"/>
                        </a:rPr>
                        <a:t>要件は通常と同様</a:t>
                      </a:r>
                      <a:endParaRPr lang="en-US" sz="120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cs typeface="メイリオ"/>
                      </a:endParaRPr>
                    </a:p>
                  </a:txBody>
                  <a:tcPr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8"/>
                  </a:ext>
                </a:extLst>
              </a:tr>
              <a:tr h="348043">
                <a:tc vMerge="1">
                  <a:txBody>
                    <a:bodyPr/>
                    <a:lstStyle/>
                    <a:p>
                      <a:endParaRPr lang="en-US" sz="1200" dirty="0">
                        <a:latin typeface="メイリオ"/>
                        <a:ea typeface="メイリオ"/>
                        <a:cs typeface="メイリオ"/>
                      </a:endParaRPr>
                    </a:p>
                  </a:txBody>
                  <a:tcPr/>
                </a:tc>
                <a:tc vMerge="1">
                  <a:txBody>
                    <a:bodyPr/>
                    <a:lstStyle/>
                    <a:p>
                      <a:endParaRPr lang="en-US" sz="1200" dirty="0">
                        <a:latin typeface="メイリオ"/>
                        <a:ea typeface="メイリオ"/>
                        <a:cs typeface="メイリオ"/>
                      </a:endParaRPr>
                    </a:p>
                  </a:txBody>
                  <a:tcPr/>
                </a:tc>
                <a:tc>
                  <a:txBody>
                    <a:bodyPr/>
                    <a:lstStyle/>
                    <a:p>
                      <a:pPr algn="ctr"/>
                      <a:r>
                        <a:rPr lang="ja-JP" altLang="en-US" sz="1200" b="0" baseline="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cs typeface="メイリオ"/>
                        </a:rPr>
                        <a:t>完全に削除</a:t>
                      </a:r>
                      <a:endParaRPr lang="en-US" sz="1200" b="0" baseline="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cs typeface="メイリオ"/>
                      </a:endParaRPr>
                    </a:p>
                  </a:txBody>
                  <a:tcPr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ja-JP" altLang="en-US" sz="1200" kern="120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cs typeface="メイリオ"/>
                        </a:rPr>
                        <a:t>バージョン管理対象</a:t>
                      </a:r>
                      <a:r>
                        <a:rPr lang="ja-JP" altLang="en-US" sz="120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cs typeface="メイリオ"/>
                        </a:rPr>
                        <a:t>オブジェクトを指定日に削除</a:t>
                      </a:r>
                      <a:endParaRPr lang="en-US" sz="120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cs typeface="メイリオ"/>
                      </a:endParaRPr>
                    </a:p>
                  </a:txBody>
                  <a:tcPr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9"/>
                  </a:ext>
                </a:extLst>
              </a:tr>
              <a:tr h="450731">
                <a:tc>
                  <a:txBody>
                    <a:bodyPr/>
                    <a:lstStyle/>
                    <a:p>
                      <a:pPr algn="ctr"/>
                      <a:r>
                        <a:rPr lang="ja-JP" altLang="en-US" sz="1400" b="1"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cs typeface="メイリオ"/>
                        </a:rPr>
                        <a:t>マルチパート</a:t>
                      </a:r>
                      <a:endParaRPr lang="en-US" sz="1400" b="1"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cs typeface="メイリオ"/>
                      </a:endParaRPr>
                    </a:p>
                  </a:txBody>
                  <a:tcPr marL="24000" marR="24000" marT="24000" marB="24000" anchor="ctr">
                    <a:lnT w="3175"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85000"/>
                      </a:schemeClr>
                    </a:solidFill>
                  </a:tcPr>
                </a:tc>
                <a:tc gridSpan="2">
                  <a:txBody>
                    <a:bodyPr/>
                    <a:lstStyle/>
                    <a:p>
                      <a:pPr algn="ctr"/>
                      <a:r>
                        <a:rPr lang="ja-JP" altLang="en-US" sz="1200" b="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cs typeface="メイリオ"/>
                        </a:rPr>
                        <a:t>不完全なマルチパートアップロードへの対応</a:t>
                      </a:r>
                      <a:endParaRPr lang="en-US" sz="1200" b="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cs typeface="メイリオ"/>
                      </a:endParaRPr>
                    </a:p>
                  </a:txBody>
                  <a:tcPr anchor="ctr">
                    <a:lnT w="3175"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hMerge="1">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050" dirty="0">
                        <a:latin typeface="メイリオ"/>
                        <a:ea typeface="メイリオ"/>
                        <a:cs typeface="メイリオ"/>
                      </a:endParaRPr>
                    </a:p>
                  </a:txBody>
                  <a:tcPr>
                    <a:lnT w="12700" cap="flat" cmpd="sng" algn="ctr">
                      <a:solidFill>
                        <a:schemeClr val="bg1"/>
                      </a:solidFill>
                      <a:prstDash val="solid"/>
                      <a:round/>
                      <a:headEnd type="none" w="med" len="med"/>
                      <a:tailEnd type="none" w="med" len="med"/>
                    </a:lnT>
                  </a:tcPr>
                </a:tc>
                <a:tc>
                  <a:txBody>
                    <a:bodyPr/>
                    <a:lstStyle/>
                    <a:p>
                      <a:r>
                        <a:rPr lang="ja-JP" altLang="en-US" sz="120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cs typeface="メイリオ"/>
                        </a:rPr>
                        <a:t>マルチパートアップロードで完了せず残ったオブジェクトを指定日に削除</a:t>
                      </a:r>
                      <a:endParaRPr lang="en-US" sz="120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cs typeface="メイリオ"/>
                      </a:endParaRPr>
                    </a:p>
                  </a:txBody>
                  <a:tcPr anchor="ctr">
                    <a:lnT w="3175"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10"/>
                  </a:ext>
                </a:extLst>
              </a:tr>
            </a:tbl>
          </a:graphicData>
        </a:graphic>
      </p:graphicFrame>
      <p:sp>
        <p:nvSpPr>
          <p:cNvPr id="7" name="Rectangle 7">
            <a:extLst>
              <a:ext uri="{FF2B5EF4-FFF2-40B4-BE49-F238E27FC236}">
                <a16:creationId xmlns:a16="http://schemas.microsoft.com/office/drawing/2014/main" id="{68B0E3E8-8253-437C-8CA7-3CA10E89A827}"/>
              </a:ext>
            </a:extLst>
          </p:cNvPr>
          <p:cNvSpPr/>
          <p:nvPr/>
        </p:nvSpPr>
        <p:spPr>
          <a:xfrm>
            <a:off x="365393" y="5708052"/>
            <a:ext cx="6668859" cy="463967"/>
          </a:xfrm>
          <a:prstGeom prst="rect">
            <a:avLst/>
          </a:prstGeom>
        </p:spPr>
        <p:txBody>
          <a:bodyPr wrap="square" lIns="24000" tIns="24000" rIns="24000" bIns="24000" anchor="ctr" anchorCtr="0">
            <a:spAutoFit/>
          </a:bodyPr>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0" lang="ja-JP" altLang="en-US" sz="9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メイリオ"/>
              </a:rPr>
              <a:t>詳細は下記</a:t>
            </a:r>
            <a:r>
              <a:rPr kumimoji="0" lang="en-US" altLang="ja-JP" sz="9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メイリオ"/>
              </a:rPr>
              <a:t>URL</a:t>
            </a:r>
            <a:r>
              <a:rPr kumimoji="0" lang="ja-JP" altLang="en-US" sz="9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メイリオ"/>
              </a:rPr>
              <a:t>を参照</a:t>
            </a:r>
            <a:br>
              <a:rPr kumimoji="0" lang="en-US" sz="9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メイリオ"/>
              </a:rPr>
            </a:br>
            <a:r>
              <a:rPr kumimoji="0" lang="en-US" sz="9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メイリオ"/>
                <a:hlinkClick r:id="rId3"/>
              </a:rPr>
              <a:t>https://docs.aws.amazon.com/ja_jp/AmazonS3/latest/userguide/lifecycle-transition-general-considerations.html</a:t>
            </a:r>
            <a:endParaRPr kumimoji="0" lang="en-US" sz="9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メイリオ"/>
            </a:endParaRPr>
          </a:p>
          <a:p>
            <a:pPr marL="0" marR="0" lvl="0" indent="0" algn="l" defTabSz="609576" rtl="0" eaLnBrk="1" fontAlgn="auto" latinLnBrk="0" hangingPunct="1">
              <a:lnSpc>
                <a:spcPct val="100000"/>
              </a:lnSpc>
              <a:spcBef>
                <a:spcPts val="0"/>
              </a:spcBef>
              <a:spcAft>
                <a:spcPts val="0"/>
              </a:spcAft>
              <a:buClrTx/>
              <a:buSzTx/>
              <a:buFontTx/>
              <a:buNone/>
              <a:tabLst/>
              <a:defRPr/>
            </a:pPr>
            <a:r>
              <a:rPr kumimoji="0" lang="ja-JP" altLang="en-US" sz="9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メイリオ"/>
              </a:rPr>
              <a:t>サポートされている移行と関連する制約</a:t>
            </a:r>
            <a:endParaRPr kumimoji="0" lang="en-US" sz="9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メイリオ"/>
            </a:endParaRPr>
          </a:p>
        </p:txBody>
      </p:sp>
      <p:sp>
        <p:nvSpPr>
          <p:cNvPr id="2" name="テキスト ボックス 1">
            <a:extLst>
              <a:ext uri="{FF2B5EF4-FFF2-40B4-BE49-F238E27FC236}">
                <a16:creationId xmlns:a16="http://schemas.microsoft.com/office/drawing/2014/main" id="{B927623E-DEE6-4E25-85FF-AA3273E5D5B2}"/>
              </a:ext>
            </a:extLst>
          </p:cNvPr>
          <p:cNvSpPr txBox="1"/>
          <p:nvPr/>
        </p:nvSpPr>
        <p:spPr>
          <a:xfrm>
            <a:off x="10607211" y="0"/>
            <a:ext cx="1584789" cy="369332"/>
          </a:xfrm>
          <a:prstGeom prst="rect">
            <a:avLst/>
          </a:prstGeom>
          <a:no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800" b="0" i="0" u="none" strike="noStrike" kern="1200" cap="none" spc="0" normalizeH="0" baseline="0" noProof="0" dirty="0">
                <a:ln>
                  <a:noFill/>
                </a:ln>
                <a:solidFill>
                  <a:srgbClr val="FFFFFF">
                    <a:lumMod val="50000"/>
                  </a:srgbClr>
                </a:solidFill>
                <a:effectLst/>
                <a:uLnTx/>
                <a:uFillTx/>
                <a:latin typeface="Meiryo" panose="020B0604030504040204" pitchFamily="34" charset="-128"/>
                <a:ea typeface="Meiryo" panose="020B0604030504040204" pitchFamily="34" charset="-128"/>
                <a:cs typeface="+mn-cs"/>
              </a:rPr>
              <a:t>SEC07-BP04</a:t>
            </a:r>
            <a:endParaRPr kumimoji="0" lang="ja-JP" altLang="en-US" sz="1800" b="0" i="0" u="none" strike="noStrike" kern="1200" cap="none" spc="0" normalizeH="0" baseline="0" noProof="0">
              <a:ln>
                <a:noFill/>
              </a:ln>
              <a:solidFill>
                <a:srgbClr val="FFFFFF">
                  <a:lumMod val="50000"/>
                </a:srgbClr>
              </a:solidFill>
              <a:effectLst/>
              <a:uLnTx/>
              <a:uFillTx/>
              <a:latin typeface="Meiryo" panose="020B0604030504040204" pitchFamily="34" charset="-128"/>
              <a:ea typeface="Meiryo" panose="020B0604030504040204" pitchFamily="34" charset="-128"/>
              <a:cs typeface="+mn-cs"/>
            </a:endParaRPr>
          </a:p>
        </p:txBody>
      </p:sp>
    </p:spTree>
    <p:extLst>
      <p:ext uri="{BB962C8B-B14F-4D97-AF65-F5344CB8AC3E}">
        <p14:creationId xmlns:p14="http://schemas.microsoft.com/office/powerpoint/2010/main" val="1722363317"/>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prstGeom prst="rect">
            <a:avLst/>
          </a:prstGeom>
        </p:spPr>
        <p:txBody>
          <a:bodyPr vert="horz" lIns="91440" tIns="45720" rIns="91440" bIns="45720" rtlCol="0" anchor="t">
            <a:noAutofit/>
          </a:bodyPr>
          <a:lstStyle/>
          <a:p>
            <a:r>
              <a:rPr lang="ja-JP" altLang="en-US" sz="2800" b="0"/>
              <a:t>参考：インテリジェント ティアリング</a:t>
            </a:r>
            <a:endParaRPr lang="en-US" altLang="ja-JP" sz="2800" b="0" dirty="0"/>
          </a:p>
        </p:txBody>
      </p:sp>
      <p:sp>
        <p:nvSpPr>
          <p:cNvPr id="65" name="正方形/長方形 64">
            <a:extLst>
              <a:ext uri="{FF2B5EF4-FFF2-40B4-BE49-F238E27FC236}">
                <a16:creationId xmlns:a16="http://schemas.microsoft.com/office/drawing/2014/main" id="{6ABF2175-1016-4D77-9EE6-8986CF15116C}"/>
              </a:ext>
            </a:extLst>
          </p:cNvPr>
          <p:cNvSpPr/>
          <p:nvPr/>
        </p:nvSpPr>
        <p:spPr>
          <a:xfrm>
            <a:off x="442699" y="1173646"/>
            <a:ext cx="5361756" cy="639864"/>
          </a:xfrm>
          <a:prstGeom prst="rect">
            <a:avLst/>
          </a:prstGeom>
          <a:solidFill>
            <a:srgbClr val="163D51"/>
          </a:solidFill>
          <a:ln>
            <a:no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ct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1" lang="ja-JP" altLang="en-US" sz="2333" b="0" i="0" u="none" strike="noStrike" kern="1200" cap="none" spc="0" normalizeH="0" baseline="0" noProof="0" dirty="0">
                <a:ln>
                  <a:noFill/>
                </a:ln>
                <a:gradFill>
                  <a:gsLst>
                    <a:gs pos="0">
                      <a:srgbClr val="FFFFFF"/>
                    </a:gs>
                    <a:gs pos="100000">
                      <a:srgbClr val="FFFFFF"/>
                    </a:gs>
                  </a:gsLst>
                  <a:lin ang="5400000" scaled="1"/>
                </a:gradFill>
                <a:effectLst/>
                <a:uLnTx/>
                <a:uFillTx/>
                <a:latin typeface="Meiryo" panose="020B0604030504040204" pitchFamily="34" charset="-128"/>
                <a:ea typeface="Meiryo" panose="020B0604030504040204" pitchFamily="34" charset="-128"/>
                <a:cs typeface="+mn-cs"/>
              </a:rPr>
              <a:t>インテリジェントティアリングの概要</a:t>
            </a:r>
          </a:p>
        </p:txBody>
      </p:sp>
      <p:sp>
        <p:nvSpPr>
          <p:cNvPr id="106" name="正方形/長方形 105">
            <a:extLst>
              <a:ext uri="{FF2B5EF4-FFF2-40B4-BE49-F238E27FC236}">
                <a16:creationId xmlns:a16="http://schemas.microsoft.com/office/drawing/2014/main" id="{B1B9CBAB-639B-4884-9FE2-058FA6885EF7}"/>
              </a:ext>
            </a:extLst>
          </p:cNvPr>
          <p:cNvSpPr/>
          <p:nvPr/>
        </p:nvSpPr>
        <p:spPr>
          <a:xfrm>
            <a:off x="442698" y="1892759"/>
            <a:ext cx="5361755" cy="2213222"/>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square" lIns="48000" tIns="48000" rIns="48000" bIns="48000" rtlCol="0" anchor="t" anchorCtr="0">
            <a:spAutoFit/>
          </a:bodyPr>
          <a:lstStyle/>
          <a:p>
            <a:pPr marL="119995" marR="0" lvl="0" indent="-119995" algn="l" defTabSz="609576" rtl="0" eaLnBrk="1" fontAlgn="auto" latinLnBrk="0" hangingPunct="1">
              <a:lnSpc>
                <a:spcPct val="100000"/>
              </a:lnSpc>
              <a:spcBef>
                <a:spcPts val="267"/>
              </a:spcBef>
              <a:spcAft>
                <a:spcPts val="0"/>
              </a:spcAft>
              <a:buClrTx/>
              <a:buSzTx/>
              <a:buFont typeface="Arial" panose="020B0604020202020204" pitchFamily="34" charset="0"/>
              <a:buChar char="•"/>
              <a:tabLst/>
              <a:defRPr/>
            </a:pPr>
            <a:r>
              <a:rPr kumimoji="1" lang="ja-JP" altLang="en-US" sz="2000" b="1" i="0" u="none" strike="noStrike" kern="1200" cap="none" spc="0" normalizeH="0" baseline="0" noProof="0" dirty="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メイリオ" panose="020B0604030504040204" pitchFamily="50" charset="-128"/>
              </a:rPr>
              <a:t>自動的に最適化するためのストレージクラス</a:t>
            </a:r>
            <a:endParaRPr kumimoji="1" lang="en-US" altLang="ja-JP" sz="2000" b="1" i="0" u="none" strike="noStrike" kern="1200" cap="none" spc="0" normalizeH="0" baseline="0" noProof="0" dirty="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メイリオ" panose="020B0604030504040204" pitchFamily="50" charset="-128"/>
            </a:endParaRPr>
          </a:p>
          <a:p>
            <a:pPr marL="311988" marR="0" lvl="0" indent="-215991" algn="l" defTabSz="609576" rtl="0" eaLnBrk="1" fontAlgn="auto" latinLnBrk="0" hangingPunct="1">
              <a:lnSpc>
                <a:spcPct val="100000"/>
              </a:lnSpc>
              <a:spcBef>
                <a:spcPts val="267"/>
              </a:spcBef>
              <a:spcAft>
                <a:spcPts val="0"/>
              </a:spcAft>
              <a:buClrTx/>
              <a:buSzTx/>
              <a:buFont typeface="Wingdings" panose="05000000000000000000" pitchFamily="2" charset="2"/>
              <a:buChar char="Ø"/>
              <a:tabLst/>
              <a:defRPr/>
            </a:pPr>
            <a:r>
              <a:rPr kumimoji="1" lang="ja-JP" altLang="en-US" sz="1667" b="0" i="0" u="none" strike="noStrike" kern="1200" cap="none" spc="0" normalizeH="0" baseline="0" noProof="0" dirty="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メイリオ" panose="020B0604030504040204" pitchFamily="50" charset="-128"/>
              </a:rPr>
              <a:t>オブジェクトへのアクセス頻度に基づき自動的にバケット種類を変更</a:t>
            </a:r>
            <a:endParaRPr kumimoji="1" lang="en-US" altLang="ja-JP" sz="1667" b="0" i="0" u="none" strike="noStrike" kern="1200" cap="none" spc="0" normalizeH="0" baseline="0" noProof="0" dirty="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メイリオ" panose="020B0604030504040204" pitchFamily="50" charset="-128"/>
            </a:endParaRPr>
          </a:p>
          <a:p>
            <a:pPr marL="311988" marR="0" lvl="0" indent="-215991" algn="l" defTabSz="609576" rtl="0" eaLnBrk="1" fontAlgn="auto" latinLnBrk="0" hangingPunct="1">
              <a:lnSpc>
                <a:spcPct val="100000"/>
              </a:lnSpc>
              <a:spcBef>
                <a:spcPts val="267"/>
              </a:spcBef>
              <a:spcAft>
                <a:spcPts val="0"/>
              </a:spcAft>
              <a:buClrTx/>
              <a:buSzTx/>
              <a:buFont typeface="Wingdings" panose="05000000000000000000" pitchFamily="2" charset="2"/>
              <a:buChar char="Ø"/>
              <a:tabLst/>
              <a:defRPr/>
            </a:pPr>
            <a:r>
              <a:rPr kumimoji="1" lang="en-US" altLang="ja-JP" sz="1667" b="0" i="0" u="none" strike="noStrike" kern="1200" cap="none" spc="0" normalizeH="0" baseline="0" noProof="0" dirty="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メイリオ" panose="020B0604030504040204" pitchFamily="50" charset="-128"/>
              </a:rPr>
              <a:t>S3</a:t>
            </a:r>
            <a:r>
              <a:rPr kumimoji="1" lang="ja-JP" altLang="en-US" sz="1667" b="0" i="0" u="none" strike="noStrike" kern="1200" cap="none" spc="0" normalizeH="0" baseline="0" noProof="0" dirty="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メイリオ" panose="020B0604030504040204" pitchFamily="50" charset="-128"/>
              </a:rPr>
              <a:t>のストレージコストをより最適化できる</a:t>
            </a:r>
            <a:endParaRPr kumimoji="1" lang="en-US" altLang="ja-JP" sz="1667" b="0" i="0" u="none" strike="noStrike" kern="1200" cap="none" spc="0" normalizeH="0" baseline="0" noProof="0" dirty="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メイリオ" panose="020B0604030504040204" pitchFamily="50" charset="-128"/>
            </a:endParaRPr>
          </a:p>
          <a:p>
            <a:pPr marL="119995" marR="0" lvl="0" indent="-119995" algn="l" defTabSz="609576" rtl="0" eaLnBrk="1" fontAlgn="auto" latinLnBrk="0" hangingPunct="1">
              <a:lnSpc>
                <a:spcPct val="100000"/>
              </a:lnSpc>
              <a:spcBef>
                <a:spcPts val="800"/>
              </a:spcBef>
              <a:spcAft>
                <a:spcPts val="0"/>
              </a:spcAft>
              <a:buClrTx/>
              <a:buSzTx/>
              <a:buFont typeface="Arial" panose="020B0604020202020204" pitchFamily="34" charset="0"/>
              <a:buChar char="•"/>
              <a:tabLst/>
              <a:defRPr/>
            </a:pPr>
            <a:r>
              <a:rPr kumimoji="1" lang="ja-JP" altLang="en-US" sz="2000" b="1" i="0" u="none" strike="noStrike" kern="1200" cap="none" spc="0" normalizeH="0" baseline="0" noProof="0" dirty="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メイリオ" panose="020B0604030504040204" pitchFamily="50" charset="-128"/>
              </a:rPr>
              <a:t>ライフサイクルとの併用も可能</a:t>
            </a:r>
            <a:endParaRPr kumimoji="1" lang="en-US" altLang="ja-JP" sz="3667" b="0" i="0" u="none" strike="noStrike" kern="1200" cap="none" spc="0" normalizeH="0" baseline="0" noProof="0" dirty="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メイリオ" panose="020B0604030504040204" pitchFamily="50" charset="-128"/>
            </a:endParaRPr>
          </a:p>
          <a:p>
            <a:pPr marL="311988" marR="0" lvl="0" indent="-215991" algn="l" defTabSz="609576" rtl="0" eaLnBrk="1" fontAlgn="auto" latinLnBrk="0" hangingPunct="1">
              <a:lnSpc>
                <a:spcPct val="100000"/>
              </a:lnSpc>
              <a:spcBef>
                <a:spcPts val="267"/>
              </a:spcBef>
              <a:spcAft>
                <a:spcPts val="0"/>
              </a:spcAft>
              <a:buClrTx/>
              <a:buSzTx/>
              <a:buFont typeface="Wingdings" panose="05000000000000000000" pitchFamily="2" charset="2"/>
              <a:buChar char="Ø"/>
              <a:tabLst/>
              <a:defRPr/>
            </a:pPr>
            <a:r>
              <a:rPr kumimoji="1" lang="ja-JP" altLang="en-US" sz="1667" b="0" i="0" u="none" strike="noStrike" kern="1200" cap="none" spc="0" normalizeH="0" baseline="0" noProof="0" dirty="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メイリオ" panose="020B0604030504040204" pitchFamily="50" charset="-128"/>
              </a:rPr>
              <a:t>オブジェクトのアーカイブと削除のルールを追加できる</a:t>
            </a:r>
            <a:endParaRPr kumimoji="1" lang="en-US" altLang="ja-JP" sz="1667" b="0" i="0" u="none" strike="noStrike" kern="1200" cap="none" spc="0" normalizeH="0" baseline="0" noProof="0" dirty="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メイリオ" panose="020B0604030504040204" pitchFamily="50" charset="-128"/>
            </a:endParaRPr>
          </a:p>
        </p:txBody>
      </p:sp>
      <p:sp>
        <p:nvSpPr>
          <p:cNvPr id="13" name="Rectangle 7">
            <a:extLst>
              <a:ext uri="{FF2B5EF4-FFF2-40B4-BE49-F238E27FC236}">
                <a16:creationId xmlns:a16="http://schemas.microsoft.com/office/drawing/2014/main" id="{68B0E3E8-8253-437C-8CA7-3CA10E89A827}"/>
              </a:ext>
            </a:extLst>
          </p:cNvPr>
          <p:cNvSpPr/>
          <p:nvPr/>
        </p:nvSpPr>
        <p:spPr>
          <a:xfrm>
            <a:off x="476583" y="4978618"/>
            <a:ext cx="4983411" cy="1279575"/>
          </a:xfrm>
          <a:prstGeom prst="rect">
            <a:avLst/>
          </a:prstGeom>
        </p:spPr>
        <p:txBody>
          <a:bodyPr wrap="square" lIns="24000" tIns="24000" rIns="24000" bIns="24000" anchor="ctr" anchorCtr="0">
            <a:spAutoFit/>
          </a:bodyPr>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0" lang="ja-JP" altLang="en-US" sz="1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メイリオ"/>
              </a:rPr>
              <a:t>詳細は下記</a:t>
            </a:r>
            <a:r>
              <a:rPr kumimoji="0" lang="en-US" altLang="ja-JP" sz="1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メイリオ"/>
              </a:rPr>
              <a:t>URL</a:t>
            </a:r>
            <a:r>
              <a:rPr kumimoji="0" lang="ja-JP" altLang="en-US" sz="1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メイリオ"/>
              </a:rPr>
              <a:t>を参照</a:t>
            </a:r>
            <a:endParaRPr kumimoji="0" lang="en-US" altLang="ja-JP" sz="1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メイリオ"/>
            </a:endParaRPr>
          </a:p>
          <a:p>
            <a:pPr marL="0" marR="0" lvl="0" indent="0" algn="l" defTabSz="609576"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メイリオ"/>
                <a:hlinkClick r:id="rId3"/>
              </a:rPr>
              <a:t>https://docs.aws.amazon.com/ja_jp/AmazonS3/latest/userguide/storage-class-intro.html#sc-dynamic-data-access</a:t>
            </a:r>
            <a:endParaRPr kumimoji="0" lang="en-US" sz="1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メイリオ"/>
            </a:endParaRPr>
          </a:p>
          <a:p>
            <a:pPr marL="0" marR="0" lvl="0" indent="0" algn="l" defTabSz="609576" rtl="0" eaLnBrk="1" fontAlgn="auto" latinLnBrk="0" hangingPunct="1">
              <a:lnSpc>
                <a:spcPct val="100000"/>
              </a:lnSpc>
              <a:spcBef>
                <a:spcPts val="0"/>
              </a:spcBef>
              <a:spcAft>
                <a:spcPts val="0"/>
              </a:spcAft>
              <a:buClrTx/>
              <a:buSzTx/>
              <a:buFontTx/>
              <a:buNone/>
              <a:tabLst/>
              <a:defRPr/>
            </a:pPr>
            <a:r>
              <a:rPr kumimoji="0" lang="ja-JP" altLang="en-US" sz="1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メイリオ"/>
              </a:rPr>
              <a:t>アクセスパターンが変化する、またはアクセスパターンが不明なデータを、自動的に最適化するためのストレージクラス</a:t>
            </a:r>
            <a:br>
              <a:rPr kumimoji="0" lang="en-US" sz="1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メイリオ"/>
              </a:rPr>
            </a:br>
            <a:r>
              <a:rPr kumimoji="0" lang="en-US" sz="1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メイリオ"/>
                <a:hlinkClick r:id="rId4"/>
              </a:rPr>
              <a:t>https://aws.amazon.com/jp/blogs/news/new-automatic-cost-optimization-for-amazon-s3-via-intelligent-tiering/</a:t>
            </a:r>
            <a:endParaRPr kumimoji="0" lang="en-US" sz="1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メイリオ"/>
            </a:endParaRPr>
          </a:p>
          <a:p>
            <a:pPr marL="0" marR="0" lvl="0" indent="0" algn="l" defTabSz="609576"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メイリオ"/>
              </a:rPr>
              <a:t>Intelligent </a:t>
            </a:r>
            <a:r>
              <a:rPr kumimoji="0" lang="en-US" sz="1000" b="0" i="0" u="none" strike="noStrike" kern="1200" cap="none" spc="0" normalizeH="0" baseline="0" noProof="0" dirty="0" err="1">
                <a:ln>
                  <a:noFill/>
                </a:ln>
                <a:solidFill>
                  <a:srgbClr val="232F3E">
                    <a:lumMod val="75000"/>
                  </a:srgbClr>
                </a:solidFill>
                <a:effectLst/>
                <a:uLnTx/>
                <a:uFillTx/>
                <a:latin typeface="Meiryo" panose="020B0604030504040204" pitchFamily="34" charset="-128"/>
                <a:ea typeface="Meiryo" panose="020B0604030504040204" pitchFamily="34" charset="-128"/>
                <a:cs typeface="メイリオ"/>
              </a:rPr>
              <a:t>Tiering</a:t>
            </a:r>
            <a:r>
              <a:rPr kumimoji="0" lang="ja-JP" altLang="en-US" sz="1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メイリオ"/>
              </a:rPr>
              <a:t>による</a:t>
            </a:r>
            <a:r>
              <a:rPr kumimoji="0" lang="en-US" sz="1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メイリオ"/>
              </a:rPr>
              <a:t>Amazon S3</a:t>
            </a:r>
            <a:r>
              <a:rPr kumimoji="0" lang="ja-JP" altLang="en-US" sz="1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メイリオ"/>
              </a:rPr>
              <a:t>の自動的なコスト最適化</a:t>
            </a:r>
            <a:endParaRPr kumimoji="0" lang="en-US" sz="1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メイリオ"/>
            </a:endParaRPr>
          </a:p>
        </p:txBody>
      </p:sp>
      <p:pic>
        <p:nvPicPr>
          <p:cNvPr id="3" name="図 2">
            <a:extLst>
              <a:ext uri="{FF2B5EF4-FFF2-40B4-BE49-F238E27FC236}">
                <a16:creationId xmlns:a16="http://schemas.microsoft.com/office/drawing/2014/main" id="{D424422E-9080-4AF5-8448-37C6C683D1D3}"/>
              </a:ext>
            </a:extLst>
          </p:cNvPr>
          <p:cNvPicPr>
            <a:picLocks noChangeAspect="1"/>
          </p:cNvPicPr>
          <p:nvPr/>
        </p:nvPicPr>
        <p:blipFill>
          <a:blip r:embed="rId5"/>
          <a:stretch>
            <a:fillRect/>
          </a:stretch>
        </p:blipFill>
        <p:spPr>
          <a:xfrm>
            <a:off x="6204856" y="1173645"/>
            <a:ext cx="4664111" cy="5592245"/>
          </a:xfrm>
          <a:prstGeom prst="rect">
            <a:avLst/>
          </a:prstGeom>
        </p:spPr>
      </p:pic>
      <p:sp>
        <p:nvSpPr>
          <p:cNvPr id="2" name="テキスト ボックス 1">
            <a:extLst>
              <a:ext uri="{FF2B5EF4-FFF2-40B4-BE49-F238E27FC236}">
                <a16:creationId xmlns:a16="http://schemas.microsoft.com/office/drawing/2014/main" id="{D0D4F8EB-C4EC-2686-44D5-343D1EB3543F}"/>
              </a:ext>
            </a:extLst>
          </p:cNvPr>
          <p:cNvSpPr txBox="1"/>
          <p:nvPr/>
        </p:nvSpPr>
        <p:spPr>
          <a:xfrm>
            <a:off x="10607211" y="0"/>
            <a:ext cx="1584789" cy="369332"/>
          </a:xfrm>
          <a:prstGeom prst="rect">
            <a:avLst/>
          </a:prstGeom>
          <a:no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800" b="0" i="0" u="none" strike="noStrike" kern="1200" cap="none" spc="0" normalizeH="0" baseline="0" noProof="0" dirty="0">
                <a:ln>
                  <a:noFill/>
                </a:ln>
                <a:solidFill>
                  <a:srgbClr val="FFFFFF">
                    <a:lumMod val="50000"/>
                  </a:srgbClr>
                </a:solidFill>
                <a:effectLst/>
                <a:uLnTx/>
                <a:uFillTx/>
                <a:latin typeface="Meiryo" panose="020B0604030504040204" pitchFamily="34" charset="-128"/>
                <a:ea typeface="Meiryo" panose="020B0604030504040204" pitchFamily="34" charset="-128"/>
                <a:cs typeface="+mn-cs"/>
              </a:rPr>
              <a:t>SEC07-BP04</a:t>
            </a:r>
            <a:endParaRPr kumimoji="0" lang="ja-JP" altLang="en-US" sz="1800" b="0" i="0" u="none" strike="noStrike" kern="1200" cap="none" spc="0" normalizeH="0" baseline="0" noProof="0">
              <a:ln>
                <a:noFill/>
              </a:ln>
              <a:solidFill>
                <a:srgbClr val="FFFFFF">
                  <a:lumMod val="50000"/>
                </a:srgbClr>
              </a:solidFill>
              <a:effectLst/>
              <a:uLnTx/>
              <a:uFillTx/>
              <a:latin typeface="Meiryo" panose="020B0604030504040204" pitchFamily="34" charset="-128"/>
              <a:ea typeface="Meiryo" panose="020B0604030504040204" pitchFamily="34" charset="-128"/>
              <a:cs typeface="+mn-cs"/>
            </a:endParaRPr>
          </a:p>
        </p:txBody>
      </p:sp>
    </p:spTree>
    <p:extLst>
      <p:ext uri="{BB962C8B-B14F-4D97-AF65-F5344CB8AC3E}">
        <p14:creationId xmlns:p14="http://schemas.microsoft.com/office/powerpoint/2010/main" val="578806831"/>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prstGeom prst="rect">
            <a:avLst/>
          </a:prstGeom>
        </p:spPr>
        <p:txBody>
          <a:bodyPr vert="horz" lIns="91440" tIns="45720" rIns="91440" bIns="45720" rtlCol="0" anchor="t">
            <a:noAutofit/>
          </a:bodyPr>
          <a:lstStyle/>
          <a:p>
            <a:r>
              <a:rPr lang="ja-JP" altLang="en-US" sz="2800" b="0"/>
              <a:t>参考：</a:t>
            </a:r>
            <a:r>
              <a:rPr lang="en-US" altLang="ja-JP" sz="2800" b="0" dirty="0"/>
              <a:t>S3 Object Lock </a:t>
            </a:r>
            <a:r>
              <a:rPr lang="ja-JP" altLang="en-US" sz="2800" b="0"/>
              <a:t>（</a:t>
            </a:r>
            <a:r>
              <a:rPr lang="en-US" altLang="ja-JP" sz="2800" b="0" dirty="0"/>
              <a:t>WORM</a:t>
            </a:r>
            <a:r>
              <a:rPr lang="ja-JP" altLang="en-US" sz="2800" b="0"/>
              <a:t>機能）</a:t>
            </a:r>
            <a:endParaRPr lang="en-US" altLang="ja-JP" sz="2800" b="0" dirty="0"/>
          </a:p>
        </p:txBody>
      </p:sp>
      <p:pic>
        <p:nvPicPr>
          <p:cNvPr id="3" name="Graphic 173110">
            <a:extLst>
              <a:ext uri="{FF2B5EF4-FFF2-40B4-BE49-F238E27FC236}">
                <a16:creationId xmlns:a16="http://schemas.microsoft.com/office/drawing/2014/main" id="{AE4E26CB-0831-4699-03D4-4FD5A90B4A4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230451" y="222044"/>
            <a:ext cx="1504349" cy="1504349"/>
          </a:xfrm>
          <a:prstGeom prst="rect">
            <a:avLst/>
          </a:prstGeom>
        </p:spPr>
      </p:pic>
      <p:sp>
        <p:nvSpPr>
          <p:cNvPr id="7" name="テキスト ボックス 6">
            <a:extLst>
              <a:ext uri="{FF2B5EF4-FFF2-40B4-BE49-F238E27FC236}">
                <a16:creationId xmlns:a16="http://schemas.microsoft.com/office/drawing/2014/main" id="{62B94DCE-F158-B9AD-2C44-D40DA46C00AC}"/>
              </a:ext>
            </a:extLst>
          </p:cNvPr>
          <p:cNvSpPr txBox="1"/>
          <p:nvPr/>
        </p:nvSpPr>
        <p:spPr>
          <a:xfrm>
            <a:off x="393107" y="974219"/>
            <a:ext cx="11323643"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 altLang="ja-JP" sz="1800" b="0" i="0" u="none" strike="noStrike" kern="1200" cap="none" spc="0" normalizeH="0" baseline="0" noProof="0" dirty="0">
                <a:ln>
                  <a:noFill/>
                </a:ln>
                <a:solidFill>
                  <a:srgbClr val="002C43"/>
                </a:solidFill>
                <a:effectLst/>
                <a:uLnTx/>
                <a:uFillTx/>
                <a:latin typeface="Meiryo" panose="020B0604030504040204" pitchFamily="34" charset="-128"/>
                <a:ea typeface="Meiryo" panose="020B0604030504040204" pitchFamily="34" charset="-128"/>
                <a:cs typeface="+mn-cs"/>
              </a:rPr>
              <a:t>Write Once Read Many</a:t>
            </a:r>
            <a:r>
              <a:rPr kumimoji="0" lang="ja-JP" altLang="en-US" sz="1800" b="0" i="0" u="none" strike="noStrike" kern="1200" cap="none" spc="0" normalizeH="0" baseline="0" noProof="0">
                <a:ln>
                  <a:noFill/>
                </a:ln>
                <a:solidFill>
                  <a:srgbClr val="002C43"/>
                </a:solidFill>
                <a:effectLst/>
                <a:uLnTx/>
                <a:uFillTx/>
                <a:latin typeface="Meiryo" panose="020B0604030504040204" pitchFamily="34" charset="-128"/>
                <a:ea typeface="Meiryo" panose="020B0604030504040204" pitchFamily="34" charset="-128"/>
                <a:cs typeface="+mn-cs"/>
              </a:rPr>
              <a:t>（</a:t>
            </a:r>
            <a:r>
              <a:rPr kumimoji="0" lang="en" altLang="ja-JP" sz="1800" b="0" i="0" u="none" strike="noStrike" kern="1200" cap="none" spc="0" normalizeH="0" baseline="0" noProof="0" dirty="0">
                <a:ln>
                  <a:noFill/>
                </a:ln>
                <a:solidFill>
                  <a:srgbClr val="002C43"/>
                </a:solidFill>
                <a:effectLst/>
                <a:uLnTx/>
                <a:uFillTx/>
                <a:latin typeface="Meiryo" panose="020B0604030504040204" pitchFamily="34" charset="-128"/>
                <a:ea typeface="Meiryo" panose="020B0604030504040204" pitchFamily="34" charset="-128"/>
                <a:cs typeface="+mn-cs"/>
              </a:rPr>
              <a:t>WORM</a:t>
            </a:r>
            <a:r>
              <a:rPr kumimoji="0" lang="ja-JP" altLang="en-US" sz="1800" b="0" i="0" u="none" strike="noStrike" kern="1200" cap="none" spc="0" normalizeH="0" baseline="0" noProof="0">
                <a:ln>
                  <a:noFill/>
                </a:ln>
                <a:solidFill>
                  <a:srgbClr val="002C43"/>
                </a:solidFill>
                <a:effectLst/>
                <a:uLnTx/>
                <a:uFillTx/>
                <a:latin typeface="Meiryo" panose="020B0604030504040204" pitchFamily="34" charset="-128"/>
                <a:ea typeface="Meiryo" panose="020B0604030504040204" pitchFamily="34" charset="-128"/>
                <a:cs typeface="+mn-cs"/>
              </a:rPr>
              <a:t>）モデルでのオブジェクト保存を提供する。</a:t>
            </a:r>
            <a:endParaRPr kumimoji="0" lang="en-US" altLang="ja-JP" sz="1800" b="0" i="0" u="none" strike="noStrike" kern="1200" cap="none" spc="0" normalizeH="0" baseline="0" noProof="0" dirty="0">
              <a:ln>
                <a:noFill/>
              </a:ln>
              <a:solidFill>
                <a:srgbClr val="002C43"/>
              </a:solidFill>
              <a:effectLst/>
              <a:uLnTx/>
              <a:uFillTx/>
              <a:latin typeface="Meiryo" panose="020B0604030504040204" pitchFamily="34" charset="-128"/>
              <a:ea typeface="Meiryo" panose="020B0604030504040204" pitchFamily="34"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ja-JP" altLang="en-US" sz="1800" b="0" i="0" u="none" strike="noStrike" kern="1200" cap="none" spc="0" normalizeH="0" baseline="0" noProof="0">
                <a:ln>
                  <a:noFill/>
                </a:ln>
                <a:solidFill>
                  <a:srgbClr val="002C43"/>
                </a:solidFill>
                <a:effectLst/>
                <a:uLnTx/>
                <a:uFillTx/>
                <a:latin typeface="Meiryo" panose="020B0604030504040204" pitchFamily="34" charset="-128"/>
                <a:ea typeface="Meiryo" panose="020B0604030504040204" pitchFamily="34" charset="-128"/>
                <a:cs typeface="+mn-cs"/>
              </a:rPr>
              <a:t>そのオブジェクトに対する一定期間の上書き、または、削除ができないようロックする。</a:t>
            </a:r>
          </a:p>
        </p:txBody>
      </p:sp>
      <p:graphicFrame>
        <p:nvGraphicFramePr>
          <p:cNvPr id="8" name="表 8">
            <a:extLst>
              <a:ext uri="{FF2B5EF4-FFF2-40B4-BE49-F238E27FC236}">
                <a16:creationId xmlns:a16="http://schemas.microsoft.com/office/drawing/2014/main" id="{B2878195-A01A-188F-1A12-CEC596D35036}"/>
              </a:ext>
            </a:extLst>
          </p:cNvPr>
          <p:cNvGraphicFramePr>
            <a:graphicFrameLocks noGrp="1"/>
          </p:cNvGraphicFramePr>
          <p:nvPr/>
        </p:nvGraphicFramePr>
        <p:xfrm>
          <a:off x="475251" y="1936074"/>
          <a:ext cx="11259549" cy="3114040"/>
        </p:xfrm>
        <a:graphic>
          <a:graphicData uri="http://schemas.openxmlformats.org/drawingml/2006/table">
            <a:tbl>
              <a:tblPr firstRow="1" bandRow="1">
                <a:tableStyleId>{5940675A-B579-460E-94D1-54222C63F5DA}</a:tableStyleId>
              </a:tblPr>
              <a:tblGrid>
                <a:gridCol w="1362095">
                  <a:extLst>
                    <a:ext uri="{9D8B030D-6E8A-4147-A177-3AD203B41FA5}">
                      <a16:colId xmlns:a16="http://schemas.microsoft.com/office/drawing/2014/main" val="168586715"/>
                    </a:ext>
                  </a:extLst>
                </a:gridCol>
                <a:gridCol w="2803020">
                  <a:extLst>
                    <a:ext uri="{9D8B030D-6E8A-4147-A177-3AD203B41FA5}">
                      <a16:colId xmlns:a16="http://schemas.microsoft.com/office/drawing/2014/main" val="2893791367"/>
                    </a:ext>
                  </a:extLst>
                </a:gridCol>
                <a:gridCol w="7094434">
                  <a:extLst>
                    <a:ext uri="{9D8B030D-6E8A-4147-A177-3AD203B41FA5}">
                      <a16:colId xmlns:a16="http://schemas.microsoft.com/office/drawing/2014/main" val="2830078894"/>
                    </a:ext>
                  </a:extLst>
                </a:gridCol>
              </a:tblGrid>
              <a:tr h="370840">
                <a:tc>
                  <a:txBody>
                    <a:bodyPr/>
                    <a:lstStyle/>
                    <a:p>
                      <a:r>
                        <a:rPr kumimoji="1" lang="ja-JP" altLang="en-US" sz="1800"/>
                        <a:t>保持期間</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2">
                        <a:lumMod val="10000"/>
                        <a:lumOff val="90000"/>
                      </a:schemeClr>
                    </a:solidFill>
                  </a:tcPr>
                </a:tc>
                <a:tc>
                  <a:txBody>
                    <a:bodyPr/>
                    <a:lstStyle/>
                    <a:p>
                      <a:r>
                        <a:rPr kumimoji="1" lang="ja-JP" altLang="en-US" sz="1800"/>
                        <a:t>保持モード</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2">
                        <a:lumMod val="10000"/>
                        <a:lumOff val="90000"/>
                      </a:schemeClr>
                    </a:solidFill>
                  </a:tcPr>
                </a:tc>
                <a:tc>
                  <a:txBody>
                    <a:bodyPr/>
                    <a:lstStyle/>
                    <a:p>
                      <a:r>
                        <a:rPr kumimoji="1" lang="ja-JP" altLang="en-US" sz="1800"/>
                        <a:t>特徴</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2">
                        <a:lumMod val="10000"/>
                        <a:lumOff val="90000"/>
                      </a:schemeClr>
                    </a:solidFill>
                  </a:tcPr>
                </a:tc>
                <a:extLst>
                  <a:ext uri="{0D108BD9-81ED-4DB2-BD59-A6C34878D82A}">
                    <a16:rowId xmlns:a16="http://schemas.microsoft.com/office/drawing/2014/main" val="2847784978"/>
                  </a:ext>
                </a:extLst>
              </a:tr>
              <a:tr h="370840">
                <a:tc rowSpan="2">
                  <a:txBody>
                    <a:bodyPr/>
                    <a:lstStyle/>
                    <a:p>
                      <a:r>
                        <a:rPr kumimoji="1" lang="ja-JP" altLang="en-US" sz="1800"/>
                        <a:t>指定する</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kumimoji="1" lang="ja-JP" altLang="en-US" sz="1800"/>
                        <a:t>ガバナンスモード</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kumimoji="1" lang="ja-JP" altLang="en-US" sz="1800"/>
                        <a:t>ガバナンスの効いた「データ保護」。</a:t>
                      </a:r>
                    </a:p>
                    <a:p>
                      <a:r>
                        <a:rPr kumimoji="1" lang="ja-JP" altLang="en-US" sz="1800"/>
                        <a:t>特別な権限で </a:t>
                      </a:r>
                      <a:r>
                        <a:rPr kumimoji="1" lang="en" altLang="ja-JP" sz="1800" dirty="0"/>
                        <a:t>WORM </a:t>
                      </a:r>
                      <a:r>
                        <a:rPr kumimoji="1" lang="ja-JP" altLang="en-US" sz="1800"/>
                        <a:t>保護されたオブジェクトの削除が可能。</a:t>
                      </a:r>
                    </a:p>
                    <a:p>
                      <a:r>
                        <a:rPr kumimoji="1" lang="ja-JP" altLang="en-US" sz="1800"/>
                        <a:t>コンプライアンスモードに変更可能。</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581923020"/>
                  </a:ext>
                </a:extLst>
              </a:tr>
              <a:tr h="370840">
                <a:tc vMerge="1">
                  <a:txBody>
                    <a:bodyPr/>
                    <a:lstStyle/>
                    <a:p>
                      <a:endParaRPr kumimoji="1" lang="ja-JP" altLang="en-US" sz="1800"/>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kumimoji="1" lang="ja-JP" altLang="en-US" sz="1800"/>
                        <a:t>コンプライアンスモード</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kumimoji="1" lang="ja-JP" altLang="en-US" sz="1800"/>
                        <a:t>コンプライアンス目的。</a:t>
                      </a:r>
                    </a:p>
                    <a:p>
                      <a:r>
                        <a:rPr kumimoji="1" lang="en" altLang="ja-JP" sz="1800" dirty="0"/>
                        <a:t>root </a:t>
                      </a:r>
                      <a:r>
                        <a:rPr kumimoji="1" lang="ja-JP" altLang="en-US" sz="1800"/>
                        <a:t>アカウントですら削除ができない、また無効化ができない。</a:t>
                      </a:r>
                    </a:p>
                    <a:p>
                      <a:r>
                        <a:rPr kumimoji="1" lang="en" altLang="ja-JP" sz="1800" dirty="0"/>
                        <a:t>Cohasset Associates </a:t>
                      </a:r>
                      <a:r>
                        <a:rPr kumimoji="1" lang="ja-JP" altLang="en-US" sz="1800"/>
                        <a:t>による </a:t>
                      </a:r>
                      <a:r>
                        <a:rPr kumimoji="1" lang="en" altLang="ja-JP" sz="1800" dirty="0"/>
                        <a:t>SEC 17a 4 </a:t>
                      </a:r>
                      <a:r>
                        <a:rPr kumimoji="1" lang="ja-JP" altLang="en-US" sz="1800"/>
                        <a:t>アセスメント済み。</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75257727"/>
                  </a:ext>
                </a:extLst>
              </a:tr>
              <a:tr h="370840">
                <a:tc>
                  <a:txBody>
                    <a:bodyPr/>
                    <a:lstStyle/>
                    <a:p>
                      <a:r>
                        <a:rPr kumimoji="1" lang="ja-JP" altLang="en-US" sz="1800"/>
                        <a:t>指定しない</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kumimoji="1" lang="ja-JP" altLang="en-US" sz="1800"/>
                        <a:t>リーガルモード</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kumimoji="1" lang="ja-JP" altLang="en-US" sz="1800"/>
                        <a:t>オブジェクトバージョンが上書きまたは削除されるのを防止。ただし、関連する保持期間はなく、削除するまで有効。</a:t>
                      </a:r>
                      <a:endParaRPr kumimoji="1" lang="en-US" altLang="ja-JP" sz="1800" dirty="0"/>
                    </a:p>
                    <a:p>
                      <a:r>
                        <a:rPr kumimoji="1" lang="ja-JP" altLang="en-US" sz="1800"/>
                        <a:t>ガバナンスモード、コンプライアンスモードと併用可（設定も別）。</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23065598"/>
                  </a:ext>
                </a:extLst>
              </a:tr>
            </a:tbl>
          </a:graphicData>
        </a:graphic>
      </p:graphicFrame>
      <p:sp>
        <p:nvSpPr>
          <p:cNvPr id="2" name="テキスト ボックス 1">
            <a:extLst>
              <a:ext uri="{FF2B5EF4-FFF2-40B4-BE49-F238E27FC236}">
                <a16:creationId xmlns:a16="http://schemas.microsoft.com/office/drawing/2014/main" id="{468F4A12-75A8-5DE3-0B10-7F7367E9E85A}"/>
              </a:ext>
            </a:extLst>
          </p:cNvPr>
          <p:cNvSpPr txBox="1"/>
          <p:nvPr/>
        </p:nvSpPr>
        <p:spPr>
          <a:xfrm>
            <a:off x="10607211" y="0"/>
            <a:ext cx="1584789" cy="369332"/>
          </a:xfrm>
          <a:prstGeom prst="rect">
            <a:avLst/>
          </a:prstGeom>
          <a:no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800" b="0" i="0" u="none" strike="noStrike" kern="1200" cap="none" spc="0" normalizeH="0" baseline="0" noProof="0" dirty="0">
                <a:ln>
                  <a:noFill/>
                </a:ln>
                <a:solidFill>
                  <a:srgbClr val="FFFFFF">
                    <a:lumMod val="50000"/>
                  </a:srgbClr>
                </a:solidFill>
                <a:effectLst/>
                <a:uLnTx/>
                <a:uFillTx/>
                <a:latin typeface="Meiryo" panose="020B0604030504040204" pitchFamily="34" charset="-128"/>
                <a:ea typeface="Meiryo" panose="020B0604030504040204" pitchFamily="34" charset="-128"/>
                <a:cs typeface="+mn-cs"/>
              </a:rPr>
              <a:t>SEC07-BP04</a:t>
            </a:r>
            <a:endParaRPr kumimoji="0" lang="ja-JP" altLang="en-US" sz="1800" b="0" i="0" u="none" strike="noStrike" kern="1200" cap="none" spc="0" normalizeH="0" baseline="0" noProof="0">
              <a:ln>
                <a:noFill/>
              </a:ln>
              <a:solidFill>
                <a:srgbClr val="FFFFFF">
                  <a:lumMod val="50000"/>
                </a:srgbClr>
              </a:solidFill>
              <a:effectLst/>
              <a:uLnTx/>
              <a:uFillTx/>
              <a:latin typeface="Meiryo" panose="020B0604030504040204" pitchFamily="34" charset="-128"/>
              <a:ea typeface="Meiryo" panose="020B0604030504040204" pitchFamily="34" charset="-128"/>
              <a:cs typeface="+mn-cs"/>
            </a:endParaRPr>
          </a:p>
        </p:txBody>
      </p:sp>
    </p:spTree>
    <p:extLst>
      <p:ext uri="{BB962C8B-B14F-4D97-AF65-F5344CB8AC3E}">
        <p14:creationId xmlns:p14="http://schemas.microsoft.com/office/powerpoint/2010/main" val="3464743636"/>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D0F9A1-029E-71F6-E793-4D162093E776}"/>
              </a:ext>
            </a:extLst>
          </p:cNvPr>
          <p:cNvSpPr>
            <a:spLocks noGrp="1"/>
          </p:cNvSpPr>
          <p:nvPr>
            <p:ph type="title"/>
          </p:nvPr>
        </p:nvSpPr>
        <p:spPr/>
        <p:txBody>
          <a:bodyPr/>
          <a:lstStyle/>
          <a:p>
            <a:pPr algn="l"/>
            <a:r>
              <a:rPr lang="en-JP" sz="2000"/>
              <a:t>レビュー観点 : </a:t>
            </a:r>
            <a:r>
              <a:rPr lang="ja-JP" altLang="en-US" sz="2000"/>
              <a:t>データ保護</a:t>
            </a:r>
            <a:r>
              <a:rPr lang="en-JP" sz="2000"/>
              <a:t>/</a:t>
            </a:r>
            <a:r>
              <a:rPr lang="ja-JP" altLang="en-US" sz="2000"/>
              <a:t>保管中のデータの保護</a:t>
            </a:r>
            <a:br>
              <a:rPr lang="en-JP" sz="2000"/>
            </a:br>
            <a:r>
              <a:rPr lang="en-US" sz="2800" b="0" i="0" dirty="0">
                <a:solidFill>
                  <a:srgbClr val="16191F"/>
                </a:solidFill>
                <a:effectLst/>
                <a:latin typeface="Amazon Ember" panose="020B0603020204020204" pitchFamily="34" charset="0"/>
              </a:rPr>
              <a:t>SEC08-BP01 </a:t>
            </a:r>
            <a:r>
              <a:rPr lang="ja-JP" altLang="en-US" sz="2800" b="0" i="0">
                <a:solidFill>
                  <a:srgbClr val="16191F"/>
                </a:solidFill>
                <a:effectLst/>
                <a:latin typeface="Amazon Ember" panose="020B0603020204020204" pitchFamily="34" charset="0"/>
              </a:rPr>
              <a:t>安全なキー管理を実装する</a:t>
            </a:r>
            <a:endParaRPr lang="en-JP" sz="2800" dirty="0"/>
          </a:p>
        </p:txBody>
      </p:sp>
      <p:sp>
        <p:nvSpPr>
          <p:cNvPr id="3" name="Text Placeholder 2">
            <a:extLst>
              <a:ext uri="{FF2B5EF4-FFF2-40B4-BE49-F238E27FC236}">
                <a16:creationId xmlns:a16="http://schemas.microsoft.com/office/drawing/2014/main" id="{6CD638BC-5BEF-1626-7E3A-3BD989F1AFF4}"/>
              </a:ext>
            </a:extLst>
          </p:cNvPr>
          <p:cNvSpPr>
            <a:spLocks noGrp="1"/>
          </p:cNvSpPr>
          <p:nvPr>
            <p:ph type="body" sz="quarter" idx="10"/>
          </p:nvPr>
        </p:nvSpPr>
        <p:spPr>
          <a:xfrm>
            <a:off x="457200" y="1371600"/>
            <a:ext cx="11258550" cy="4364892"/>
          </a:xfrm>
        </p:spPr>
        <p:txBody>
          <a:bodyPr/>
          <a:lstStyle/>
          <a:p>
            <a:r>
              <a:rPr lang="en-JP" sz="1400" dirty="0">
                <a:solidFill>
                  <a:srgbClr val="0070C0"/>
                </a:solidFill>
              </a:rPr>
              <a:t>ポイント</a:t>
            </a:r>
          </a:p>
          <a:p>
            <a:pPr marL="285750" indent="-285750">
              <a:buFont typeface="Arial" panose="020B0604020202020204" pitchFamily="34" charset="0"/>
              <a:buChar char="•"/>
            </a:pPr>
            <a:r>
              <a:rPr lang="ja-JP" altLang="en-US" sz="1400"/>
              <a:t>キーの保存、ローテーション、アクセス制御を含む暗号化アプローチを定義する。</a:t>
            </a:r>
            <a:endParaRPr lang="en-US" altLang="ja-JP" sz="1400" dirty="0"/>
          </a:p>
          <a:p>
            <a:pPr marL="285750" indent="-285750">
              <a:buFont typeface="Arial" panose="020B0604020202020204" pitchFamily="34" charset="0"/>
              <a:buChar char="•"/>
            </a:pPr>
            <a:r>
              <a:rPr lang="ja-JP" altLang="en-US" sz="1400"/>
              <a:t>この目的は以下の通り：</a:t>
            </a:r>
            <a:endParaRPr lang="en-US" altLang="ja-JP" sz="1400" dirty="0"/>
          </a:p>
          <a:p>
            <a:pPr marL="882362" lvl="1" indent="-285750">
              <a:buFont typeface="Arial" panose="020B0604020202020204" pitchFamily="34" charset="0"/>
              <a:buChar char="•"/>
            </a:pPr>
            <a:r>
              <a:rPr lang="ja-JP" altLang="en-US" sz="1233"/>
              <a:t>不正ユーザーからコンテンツを保護する</a:t>
            </a:r>
            <a:endParaRPr lang="en-US" altLang="ja-JP" sz="1233" dirty="0"/>
          </a:p>
          <a:p>
            <a:pPr marL="882362" lvl="1" indent="-285750">
              <a:buFont typeface="Arial" panose="020B0604020202020204" pitchFamily="34" charset="0"/>
              <a:buChar char="•"/>
            </a:pPr>
            <a:r>
              <a:rPr lang="ja-JP" altLang="en-US" sz="1233"/>
              <a:t>正規ユーザーへのコンテンツの不必要な公開を防止する、など</a:t>
            </a:r>
            <a:endParaRPr lang="en-JP" sz="1233" dirty="0"/>
          </a:p>
          <a:p>
            <a:endParaRPr lang="en-JP" sz="1400" dirty="0"/>
          </a:p>
          <a:p>
            <a:r>
              <a:rPr lang="en-JP" sz="1400" dirty="0">
                <a:solidFill>
                  <a:srgbClr val="0070C0"/>
                </a:solidFill>
              </a:rPr>
              <a:t>レビュー観点の例</a:t>
            </a:r>
          </a:p>
          <a:p>
            <a:pPr marL="285750" indent="-285750">
              <a:buFont typeface="Arial" panose="020B0604020202020204" pitchFamily="34" charset="0"/>
              <a:buChar char="•"/>
            </a:pPr>
            <a:r>
              <a:rPr lang="ja-JP" altLang="en-US" sz="1400"/>
              <a:t>キーの管理に</a:t>
            </a:r>
            <a:r>
              <a:rPr lang="en-US" altLang="ja-JP" sz="1400" dirty="0"/>
              <a:t> AWS </a:t>
            </a:r>
            <a:r>
              <a:rPr lang="en-JP" altLang="ja-JP" sz="1400"/>
              <a:t>KMS</a:t>
            </a:r>
            <a:r>
              <a:rPr lang="en-US" altLang="ja-JP" sz="1400" dirty="0"/>
              <a:t> </a:t>
            </a:r>
            <a:r>
              <a:rPr lang="ja-JP" altLang="en-US" sz="1400"/>
              <a:t>を利用しているか？</a:t>
            </a:r>
            <a:endParaRPr lang="en-JP" altLang="ja-JP" sz="1400"/>
          </a:p>
          <a:p>
            <a:pPr marL="285750" indent="-285750">
              <a:buFont typeface="Arial" panose="020B0604020202020204" pitchFamily="34" charset="0"/>
              <a:buChar char="•"/>
            </a:pPr>
            <a:r>
              <a:rPr lang="en-JP" sz="1400"/>
              <a:t>FIPS140</a:t>
            </a:r>
            <a:r>
              <a:rPr lang="en-US" sz="1400" dirty="0"/>
              <a:t>-2レベル3準拠が求められる</a:t>
            </a:r>
            <a:r>
              <a:rPr lang="ja-JP" altLang="en-US" sz="1400"/>
              <a:t>場合に、暗号キーの生成・管理に</a:t>
            </a:r>
            <a:r>
              <a:rPr lang="en-US" altLang="ja-JP" sz="1400" dirty="0"/>
              <a:t> </a:t>
            </a:r>
            <a:r>
              <a:rPr lang="en" altLang="ja-JP" sz="1400" dirty="0"/>
              <a:t>AWS </a:t>
            </a:r>
            <a:r>
              <a:rPr lang="en" altLang="ja-JP" sz="1400" dirty="0" err="1"/>
              <a:t>CloudHSM</a:t>
            </a:r>
            <a:r>
              <a:rPr lang="en" altLang="ja-JP" sz="1400" dirty="0"/>
              <a:t> </a:t>
            </a:r>
            <a:r>
              <a:rPr lang="ja-JP" altLang="en-US" sz="1400"/>
              <a:t>を使用しているか？</a:t>
            </a:r>
            <a:endParaRPr lang="en-US" altLang="ja-JP" sz="1400" dirty="0"/>
          </a:p>
          <a:p>
            <a:pPr marL="285750" indent="-285750">
              <a:buFont typeface="Arial" panose="020B0604020202020204" pitchFamily="34" charset="0"/>
              <a:buChar char="•"/>
            </a:pPr>
            <a:r>
              <a:rPr lang="ja-JP" altLang="en-US" sz="1400"/>
              <a:t>クライアント側でのデータ暗号化が必要な場合に、</a:t>
            </a:r>
            <a:r>
              <a:rPr lang="en" altLang="ja-JP" sz="1400" dirty="0"/>
              <a:t>AWS Encryption SDK </a:t>
            </a:r>
            <a:r>
              <a:rPr lang="ja-JP" altLang="en-US" sz="1400"/>
              <a:t>を使用しているか？</a:t>
            </a:r>
            <a:endParaRPr lang="en-US" altLang="ja-JP" sz="1400" dirty="0"/>
          </a:p>
        </p:txBody>
      </p:sp>
    </p:spTree>
    <p:extLst>
      <p:ext uri="{BB962C8B-B14F-4D97-AF65-F5344CB8AC3E}">
        <p14:creationId xmlns:p14="http://schemas.microsoft.com/office/powerpoint/2010/main" val="9207310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67806D-C6C7-47FC-49FC-CD218DC3C81A}"/>
              </a:ext>
            </a:extLst>
          </p:cNvPr>
          <p:cNvSpPr>
            <a:spLocks noGrp="1"/>
          </p:cNvSpPr>
          <p:nvPr>
            <p:ph type="title"/>
          </p:nvPr>
        </p:nvSpPr>
        <p:spPr/>
        <p:txBody>
          <a:bodyPr/>
          <a:lstStyle/>
          <a:p>
            <a:r>
              <a:rPr lang="en-JP" sz="2000" dirty="0"/>
              <a:t>レビュー観点 : セキュリティの基礎/アカウント環境の管理と分離</a:t>
            </a:r>
            <a:br>
              <a:rPr lang="en-JP" sz="2000" dirty="0"/>
            </a:br>
            <a:r>
              <a:rPr lang="en-US" sz="2800" b="0" i="0" dirty="0">
                <a:solidFill>
                  <a:srgbClr val="16191F"/>
                </a:solidFill>
                <a:effectLst/>
                <a:latin typeface="Amazon Ember" panose="020B0603020204020204" pitchFamily="34" charset="0"/>
              </a:rPr>
              <a:t>SEC01-BP02 </a:t>
            </a:r>
            <a:r>
              <a:rPr lang="ja-JP" altLang="en-US" sz="2800" b="0" i="0">
                <a:solidFill>
                  <a:srgbClr val="16191F"/>
                </a:solidFill>
                <a:effectLst/>
                <a:latin typeface="Amazon Ember" panose="020B0603020204020204" pitchFamily="34" charset="0"/>
              </a:rPr>
              <a:t>セキュアアカウントのルートユーザーおよびプロパティ</a:t>
            </a:r>
            <a:endParaRPr lang="en-JP" sz="2800" b="0" dirty="0"/>
          </a:p>
        </p:txBody>
      </p:sp>
      <p:sp>
        <p:nvSpPr>
          <p:cNvPr id="3" name="Text Placeholder 2">
            <a:extLst>
              <a:ext uri="{FF2B5EF4-FFF2-40B4-BE49-F238E27FC236}">
                <a16:creationId xmlns:a16="http://schemas.microsoft.com/office/drawing/2014/main" id="{7F507779-C69A-430B-96CD-60F1224D99A3}"/>
              </a:ext>
            </a:extLst>
          </p:cNvPr>
          <p:cNvSpPr>
            <a:spLocks noGrp="1"/>
          </p:cNvSpPr>
          <p:nvPr>
            <p:ph type="body" sz="quarter" idx="10"/>
          </p:nvPr>
        </p:nvSpPr>
        <p:spPr>
          <a:xfrm>
            <a:off x="457200" y="1371600"/>
            <a:ext cx="5240214" cy="4904154"/>
          </a:xfrm>
        </p:spPr>
        <p:txBody>
          <a:bodyPr/>
          <a:lstStyle/>
          <a:p>
            <a:r>
              <a:rPr lang="en-JP" sz="1400" dirty="0">
                <a:solidFill>
                  <a:srgbClr val="0070C0"/>
                </a:solidFill>
              </a:rPr>
              <a:t>ポイント</a:t>
            </a:r>
          </a:p>
          <a:p>
            <a:pPr marL="285750" indent="-285750">
              <a:buFont typeface="Arial" panose="020B0604020202020204" pitchFamily="34" charset="0"/>
              <a:buChar char="•"/>
            </a:pPr>
            <a:r>
              <a:rPr lang="en-JP" sz="1400" dirty="0"/>
              <a:t>AWSルートユーザーとは、アカウント作成時に設定したメールアドレスとパスワードでサインインする。</a:t>
            </a:r>
          </a:p>
          <a:p>
            <a:pPr marL="285750" indent="-285750">
              <a:buFont typeface="Arial" panose="020B0604020202020204" pitchFamily="34" charset="0"/>
              <a:buChar char="•"/>
            </a:pPr>
            <a:r>
              <a:rPr lang="en-JP" sz="1400" dirty="0"/>
              <a:t>各</a:t>
            </a:r>
            <a:r>
              <a:rPr lang="en-US" altLang="ja-JP" sz="1400" dirty="0"/>
              <a:t>AWS</a:t>
            </a:r>
            <a:r>
              <a:rPr lang="ja-JP" altLang="en-US" sz="1400"/>
              <a:t>アカウントのルートユーザーはアカウント内の全てのサービス・リソースへの完全なアクセス権限を持つため、悪用されると深刻なインシデントが発生する可能性がある。</a:t>
            </a:r>
            <a:endParaRPr lang="en-US" altLang="ja-JP" sz="1400" dirty="0"/>
          </a:p>
          <a:p>
            <a:pPr marL="285750" indent="-285750">
              <a:buFont typeface="Arial" panose="020B0604020202020204" pitchFamily="34" charset="0"/>
              <a:buChar char="•"/>
            </a:pPr>
            <a:r>
              <a:rPr lang="ja-JP" altLang="en-US" sz="1400"/>
              <a:t>日常的な業務にはルートユーザーを利用せず、また</a:t>
            </a:r>
            <a:r>
              <a:rPr lang="en-US" altLang="ja-JP" sz="1400" dirty="0"/>
              <a:t>MFA</a:t>
            </a:r>
            <a:r>
              <a:rPr lang="ja-JP" altLang="en-US" sz="1400"/>
              <a:t>（多要素認証）を設定するなど、ルートユーザーとして不正にログインされることを防ぐ必要がある。</a:t>
            </a:r>
            <a:endParaRPr lang="en-JP" sz="1400" dirty="0"/>
          </a:p>
          <a:p>
            <a:endParaRPr lang="en-JP" sz="1400" dirty="0"/>
          </a:p>
          <a:p>
            <a:r>
              <a:rPr lang="en-JP" sz="1400" dirty="0">
                <a:solidFill>
                  <a:srgbClr val="0070C0"/>
                </a:solidFill>
              </a:rPr>
              <a:t>レビュー観点の例</a:t>
            </a:r>
          </a:p>
          <a:p>
            <a:pPr marL="285750" indent="-285750">
              <a:buFont typeface="Arial" panose="020B0604020202020204" pitchFamily="34" charset="0"/>
              <a:buChar char="•"/>
            </a:pPr>
            <a:r>
              <a:rPr lang="en-JP" sz="1400" dirty="0"/>
              <a:t>ルートユーザーを日常的に利用していないか</a:t>
            </a:r>
            <a:endParaRPr lang="en-JP" sz="1233" dirty="0"/>
          </a:p>
          <a:p>
            <a:pPr marL="285750" indent="-285750">
              <a:buFont typeface="Arial" panose="020B0604020202020204" pitchFamily="34" charset="0"/>
              <a:buChar char="•"/>
            </a:pPr>
            <a:r>
              <a:rPr lang="en-JP" sz="1400" dirty="0"/>
              <a:t>アカウントに対して正確な連絡先情報が設定されているか</a:t>
            </a:r>
          </a:p>
          <a:p>
            <a:pPr marL="882362" lvl="1" indent="-285750">
              <a:buFont typeface="Arial" panose="020B0604020202020204" pitchFamily="34" charset="0"/>
              <a:buChar char="•"/>
            </a:pPr>
            <a:r>
              <a:rPr lang="en-JP" sz="1233" dirty="0"/>
              <a:t>連絡先のメールアドレスパスワードを忘れた際の復旧に、連絡先情報が使われるため。</a:t>
            </a:r>
          </a:p>
          <a:p>
            <a:pPr marL="285750" indent="-285750">
              <a:buFont typeface="Arial" panose="020B0604020202020204" pitchFamily="34" charset="0"/>
              <a:buChar char="•"/>
            </a:pPr>
            <a:r>
              <a:rPr lang="en-JP" sz="1400" dirty="0"/>
              <a:t>ルートユーザーの認証方式が安全か</a:t>
            </a:r>
            <a:endParaRPr lang="en-JP" sz="1233" dirty="0"/>
          </a:p>
          <a:p>
            <a:pPr marL="285750" indent="-285750">
              <a:buFont typeface="Arial" panose="020B0604020202020204" pitchFamily="34" charset="0"/>
              <a:buChar char="•"/>
            </a:pPr>
            <a:r>
              <a:rPr lang="en-JP" sz="1400" dirty="0"/>
              <a:t>正しい設定が行われているか、適切なモニタリングや統制を行っているか</a:t>
            </a:r>
            <a:endParaRPr lang="en-JP" sz="1233" dirty="0"/>
          </a:p>
          <a:p>
            <a:pPr marL="285750" indent="-285750">
              <a:buFont typeface="Arial" panose="020B0604020202020204" pitchFamily="34" charset="0"/>
              <a:buChar char="•"/>
            </a:pPr>
            <a:endParaRPr lang="en-JP" sz="1400" dirty="0"/>
          </a:p>
          <a:p>
            <a:endParaRPr lang="en-JP" sz="1400" dirty="0"/>
          </a:p>
        </p:txBody>
      </p:sp>
      <p:sp>
        <p:nvSpPr>
          <p:cNvPr id="4" name="Text Placeholder 2">
            <a:extLst>
              <a:ext uri="{FF2B5EF4-FFF2-40B4-BE49-F238E27FC236}">
                <a16:creationId xmlns:a16="http://schemas.microsoft.com/office/drawing/2014/main" id="{53594F77-BE1A-53DE-C028-F9266C735155}"/>
              </a:ext>
            </a:extLst>
          </p:cNvPr>
          <p:cNvSpPr txBox="1">
            <a:spLocks/>
          </p:cNvSpPr>
          <p:nvPr/>
        </p:nvSpPr>
        <p:spPr>
          <a:xfrm>
            <a:off x="6494587" y="1371600"/>
            <a:ext cx="5240215" cy="3905251"/>
          </a:xfrm>
          <a:prstGeom prst="rect">
            <a:avLst/>
          </a:prstGeom>
        </p:spPr>
        <p:txBody>
          <a:bodyPr vert="horz" lIns="91440" tIns="45720" rIns="91440" bIns="45720" rtlCol="0">
            <a:noAutofit/>
          </a:bodyPr>
          <a:lstStyle>
            <a:lvl1pPr marL="0" indent="0" algn="l" defTabSz="609576" rtl="0" eaLnBrk="1" latinLnBrk="0" hangingPunct="1">
              <a:spcBef>
                <a:spcPct val="20000"/>
              </a:spcBef>
              <a:buFont typeface="Arial" panose="020B0604020202020204" pitchFamily="34" charset="0"/>
              <a:buNone/>
              <a:tabLst/>
              <a:defRPr sz="2167" b="0" i="0" kern="1200">
                <a:solidFill>
                  <a:schemeClr val="tx1"/>
                </a:solidFill>
                <a:latin typeface="Meiryo" panose="020B0604030504040204" pitchFamily="34" charset="-128"/>
                <a:ea typeface="Meiryo" panose="020B0604030504040204" pitchFamily="34" charset="-128"/>
                <a:cs typeface="Amazon Ember Regular" charset="0"/>
              </a:defRPr>
            </a:lvl1pPr>
            <a:lvl2pPr marL="596612" indent="-294999" algn="l" defTabSz="609576" rtl="0" eaLnBrk="1" latinLnBrk="0" hangingPunct="1">
              <a:spcBef>
                <a:spcPct val="20000"/>
              </a:spcBef>
              <a:buFont typeface="Arial"/>
              <a:buChar char="•"/>
              <a:tabLst/>
              <a:defRPr sz="2000" b="0" i="0" kern="1200">
                <a:solidFill>
                  <a:schemeClr val="tx1"/>
                </a:solidFill>
                <a:latin typeface="Meiryo" panose="020B0604030504040204" pitchFamily="34" charset="-128"/>
                <a:ea typeface="Meiryo" panose="020B0604030504040204" pitchFamily="34" charset="-128"/>
                <a:cs typeface="Amazon Ember Regular" charset="0"/>
              </a:defRPr>
            </a:lvl2pPr>
            <a:lvl3pPr marL="892933" indent="-302936" algn="l" defTabSz="609576" rtl="0" eaLnBrk="1" latinLnBrk="0" hangingPunct="1">
              <a:spcBef>
                <a:spcPct val="20000"/>
              </a:spcBef>
              <a:buFont typeface="Arial"/>
              <a:buChar char="•"/>
              <a:tabLst/>
              <a:defRPr sz="1833" b="0" i="0" kern="1200">
                <a:solidFill>
                  <a:schemeClr val="tx1"/>
                </a:solidFill>
                <a:latin typeface="Meiryo" panose="020B0604030504040204" pitchFamily="34" charset="-128"/>
                <a:ea typeface="Meiryo" panose="020B0604030504040204" pitchFamily="34" charset="-128"/>
                <a:cs typeface="Amazon Ember Regular" charset="0"/>
              </a:defRPr>
            </a:lvl3pPr>
            <a:lvl4pPr marL="1222326" indent="-309550" algn="l" defTabSz="609576" rtl="0" eaLnBrk="1" latinLnBrk="0" hangingPunct="1">
              <a:spcBef>
                <a:spcPct val="20000"/>
              </a:spcBef>
              <a:buFont typeface="Arial" panose="020B0604020202020204" pitchFamily="34" charset="0"/>
              <a:buChar char="•"/>
              <a:tabLst/>
              <a:defRPr sz="1667" b="0" i="0" kern="1200">
                <a:solidFill>
                  <a:schemeClr val="tx1"/>
                </a:solidFill>
                <a:latin typeface="Meiryo" panose="020B0604030504040204" pitchFamily="34" charset="-128"/>
                <a:ea typeface="Meiryo" panose="020B0604030504040204" pitchFamily="34" charset="-128"/>
                <a:cs typeface="Amazon Ember Regular" charset="0"/>
              </a:defRPr>
            </a:lvl4pPr>
            <a:lvl5pPr marL="1518648" indent="-316165" algn="l" defTabSz="609576" rtl="0" eaLnBrk="1" latinLnBrk="0" hangingPunct="1">
              <a:spcBef>
                <a:spcPct val="20000"/>
              </a:spcBef>
              <a:buFont typeface="Arial" panose="020B0604020202020204" pitchFamily="34" charset="0"/>
              <a:buChar char="•"/>
              <a:tabLst/>
              <a:defRPr sz="1583" b="0" i="0" kern="1200">
                <a:solidFill>
                  <a:schemeClr val="tx1"/>
                </a:solidFill>
                <a:latin typeface="Meiryo" panose="020B0604030504040204" pitchFamily="34" charset="-128"/>
                <a:ea typeface="Meiryo" panose="020B0604030504040204" pitchFamily="34" charset="-128"/>
                <a:cs typeface="Amazon Ember Regular" charset="0"/>
              </a:defRPr>
            </a:lvl5pPr>
            <a:lvl6pPr marL="3352666" indent="-304788" algn="l" defTabSz="609576" rtl="0" eaLnBrk="1" latinLnBrk="0" hangingPunct="1">
              <a:spcBef>
                <a:spcPct val="20000"/>
              </a:spcBef>
              <a:buFont typeface="Arial"/>
              <a:buChar char="•"/>
              <a:defRPr sz="2667" kern="1200">
                <a:solidFill>
                  <a:schemeClr val="tx1"/>
                </a:solidFill>
                <a:latin typeface="+mn-lt"/>
                <a:ea typeface="+mn-ea"/>
                <a:cs typeface="+mn-cs"/>
              </a:defRPr>
            </a:lvl6pPr>
            <a:lvl7pPr marL="3962242" indent="-304788" algn="l" defTabSz="609576" rtl="0" eaLnBrk="1" latinLnBrk="0" hangingPunct="1">
              <a:spcBef>
                <a:spcPct val="20000"/>
              </a:spcBef>
              <a:buFont typeface="Arial"/>
              <a:buChar char="•"/>
              <a:defRPr sz="2667" kern="1200">
                <a:solidFill>
                  <a:schemeClr val="tx1"/>
                </a:solidFill>
                <a:latin typeface="+mn-lt"/>
                <a:ea typeface="+mn-ea"/>
                <a:cs typeface="+mn-cs"/>
              </a:defRPr>
            </a:lvl7pPr>
            <a:lvl8pPr marL="4571817" indent="-304788" algn="l" defTabSz="609576" rtl="0" eaLnBrk="1" latinLnBrk="0" hangingPunct="1">
              <a:spcBef>
                <a:spcPct val="20000"/>
              </a:spcBef>
              <a:buFont typeface="Arial"/>
              <a:buChar char="•"/>
              <a:defRPr sz="2667" kern="1200">
                <a:solidFill>
                  <a:schemeClr val="tx1"/>
                </a:solidFill>
                <a:latin typeface="+mn-lt"/>
                <a:ea typeface="+mn-ea"/>
                <a:cs typeface="+mn-cs"/>
              </a:defRPr>
            </a:lvl8pPr>
            <a:lvl9pPr marL="5181393" indent="-304788" algn="l" defTabSz="609576" rtl="0" eaLnBrk="1" latinLnBrk="0" hangingPunct="1">
              <a:spcBef>
                <a:spcPct val="20000"/>
              </a:spcBef>
              <a:buFont typeface="Arial"/>
              <a:buChar char="•"/>
              <a:defRPr sz="2667" kern="1200">
                <a:solidFill>
                  <a:schemeClr val="tx1"/>
                </a:solidFill>
                <a:latin typeface="+mn-lt"/>
                <a:ea typeface="+mn-ea"/>
                <a:cs typeface="+mn-cs"/>
              </a:defRPr>
            </a:lvl9pPr>
          </a:lstStyle>
          <a:p>
            <a:r>
              <a:rPr lang="en-JP" sz="1400" dirty="0">
                <a:solidFill>
                  <a:srgbClr val="0070C0"/>
                </a:solidFill>
              </a:rPr>
              <a:t>実装例</a:t>
            </a:r>
            <a:endParaRPr lang="en-US" altLang="ja-JP" sz="1400" b="0" i="0" dirty="0">
              <a:solidFill>
                <a:srgbClr val="16191F"/>
              </a:solidFill>
              <a:effectLst/>
              <a:latin typeface="Amazon Ember" panose="020B0603020204020204" pitchFamily="34" charset="0"/>
            </a:endParaRPr>
          </a:p>
          <a:p>
            <a:pPr marL="285750" indent="-285750">
              <a:buFont typeface="Arial" panose="020B0604020202020204" pitchFamily="34" charset="0"/>
              <a:buChar char="•"/>
            </a:pPr>
            <a:r>
              <a:rPr lang="en-JP" sz="1400" dirty="0"/>
              <a:t>ルートユーザーを日常的に利用しない</a:t>
            </a:r>
          </a:p>
          <a:p>
            <a:pPr marL="882362" lvl="1" indent="-285750">
              <a:buFont typeface="Arial" panose="020B0604020202020204" pitchFamily="34" charset="0"/>
              <a:buChar char="•"/>
            </a:pPr>
            <a:r>
              <a:rPr lang="en-JP" sz="1230" dirty="0"/>
              <a:t>日常の業務には、別のIAMユーザーを作成して利用する。</a:t>
            </a:r>
          </a:p>
          <a:p>
            <a:pPr marL="882362" lvl="1" indent="-285750">
              <a:buFont typeface="Arial" panose="020B0604020202020204" pitchFamily="34" charset="0"/>
              <a:buChar char="•"/>
            </a:pPr>
            <a:r>
              <a:rPr lang="en-JP" sz="1230" dirty="0"/>
              <a:t>ルートユーザーにはアクセスキーを作成しない。</a:t>
            </a:r>
            <a:endParaRPr lang="en-JP" sz="1233" dirty="0"/>
          </a:p>
          <a:p>
            <a:pPr marL="285750" indent="-285750">
              <a:buFont typeface="Arial" panose="020B0604020202020204" pitchFamily="34" charset="0"/>
              <a:buChar char="•"/>
            </a:pPr>
            <a:r>
              <a:rPr lang="en-JP" sz="1400" dirty="0"/>
              <a:t>アカウントの連絡先として、企業ドメインの正式なアドレスを指定する。</a:t>
            </a:r>
          </a:p>
          <a:p>
            <a:pPr marL="882362" lvl="1" indent="-285750">
              <a:buFont typeface="Arial" panose="020B0604020202020204" pitchFamily="34" charset="0"/>
              <a:buChar char="•"/>
            </a:pPr>
            <a:r>
              <a:rPr lang="en-JP" sz="1233" dirty="0"/>
              <a:t>個人メールアドレスは使わない</a:t>
            </a:r>
          </a:p>
          <a:p>
            <a:pPr marL="882362" lvl="1" indent="-285750">
              <a:buFont typeface="Arial" panose="020B0604020202020204" pitchFamily="34" charset="0"/>
              <a:buChar char="•"/>
            </a:pPr>
            <a:r>
              <a:rPr lang="en-JP" sz="1233" dirty="0"/>
              <a:t>連絡先の電話番号は専用の番号を利用し、共有しない</a:t>
            </a:r>
          </a:p>
          <a:p>
            <a:pPr marL="285750" indent="-285750">
              <a:buFont typeface="Arial" panose="020B0604020202020204" pitchFamily="34" charset="0"/>
              <a:buChar char="•"/>
            </a:pPr>
            <a:r>
              <a:rPr lang="en-JP" sz="1400" dirty="0"/>
              <a:t>ルートユーザーに対して安全な認証方式を設定する</a:t>
            </a:r>
          </a:p>
          <a:p>
            <a:pPr marL="882362" lvl="1" indent="-285750">
              <a:buFont typeface="Arial" panose="020B0604020202020204" pitchFamily="34" charset="0"/>
              <a:buChar char="•"/>
            </a:pPr>
            <a:r>
              <a:rPr lang="en-JP" sz="1233" dirty="0"/>
              <a:t>特にルートユーザーにはMFA（多要素認証）を有効化する</a:t>
            </a:r>
          </a:p>
          <a:p>
            <a:pPr marL="882362" lvl="1" indent="-285750">
              <a:buFont typeface="Arial" panose="020B0604020202020204" pitchFamily="34" charset="0"/>
              <a:buChar char="•"/>
            </a:pPr>
            <a:r>
              <a:rPr lang="en-JP" sz="1233" dirty="0"/>
              <a:t>推測の難しい安全なパスワードを利用する</a:t>
            </a:r>
          </a:p>
          <a:p>
            <a:pPr marL="285750" indent="-285750">
              <a:buFont typeface="Arial" panose="020B0604020202020204" pitchFamily="34" charset="0"/>
              <a:buChar char="•"/>
            </a:pPr>
            <a:r>
              <a:rPr lang="en-JP" sz="1400" dirty="0"/>
              <a:t>適切なモニタリングや統制を行う</a:t>
            </a:r>
          </a:p>
          <a:p>
            <a:pPr marL="882362" lvl="1" indent="-285750">
              <a:buFont typeface="Arial" panose="020B0604020202020204" pitchFamily="34" charset="0"/>
              <a:buChar char="•"/>
            </a:pPr>
            <a:r>
              <a:rPr lang="en-JP" sz="1233" dirty="0"/>
              <a:t>Amazon GuardDuty によって、ルートユーザーAPI認証情報の使用をチェックし、アラートを発行する</a:t>
            </a:r>
            <a:endParaRPr lang="en-US" sz="1066" dirty="0"/>
          </a:p>
          <a:p>
            <a:pPr marL="1178683" lvl="2" indent="-285750">
              <a:buFont typeface="Arial" panose="020B0604020202020204" pitchFamily="34" charset="0"/>
              <a:buChar char="•"/>
            </a:pPr>
            <a:r>
              <a:rPr lang="en-US" sz="1066" dirty="0" err="1"/>
              <a:t>参考</a:t>
            </a:r>
            <a:r>
              <a:rPr lang="en-US" sz="1066" dirty="0"/>
              <a:t>: https://</a:t>
            </a:r>
            <a:r>
              <a:rPr lang="en-US" sz="1066" dirty="0" err="1"/>
              <a:t>docs.aws.amazon.com</a:t>
            </a:r>
            <a:r>
              <a:rPr lang="en-US" sz="1066" dirty="0"/>
              <a:t>/</a:t>
            </a:r>
            <a:r>
              <a:rPr lang="en-US" sz="1066" dirty="0" err="1"/>
              <a:t>ja_jp</a:t>
            </a:r>
            <a:r>
              <a:rPr lang="en-US" sz="1066" dirty="0"/>
              <a:t>/</a:t>
            </a:r>
            <a:r>
              <a:rPr lang="en-US" sz="1066" dirty="0" err="1"/>
              <a:t>guardduty</a:t>
            </a:r>
            <a:r>
              <a:rPr lang="en-US" sz="1066" dirty="0"/>
              <a:t>/latest/ug/</a:t>
            </a:r>
            <a:r>
              <a:rPr lang="en-US" sz="1066" dirty="0" err="1"/>
              <a:t>guardduty_finding-types-iam.html#policy-iam-rootcredentialusage</a:t>
            </a:r>
            <a:endParaRPr lang="en-JP" sz="1066" dirty="0"/>
          </a:p>
          <a:p>
            <a:pPr marL="882362" lvl="1" indent="-285750">
              <a:buFont typeface="Arial" panose="020B0604020202020204" pitchFamily="34" charset="0"/>
              <a:buChar char="•"/>
            </a:pPr>
            <a:r>
              <a:rPr lang="en-JP" sz="1233" dirty="0"/>
              <a:t>AWS Config によってMFA の設定などをチェックする</a:t>
            </a:r>
          </a:p>
          <a:p>
            <a:pPr marL="1178683" lvl="2" indent="-285750">
              <a:buFont typeface="Arial" panose="020B0604020202020204" pitchFamily="34" charset="0"/>
              <a:buChar char="•"/>
            </a:pPr>
            <a:r>
              <a:rPr lang="en-JP" sz="1066" dirty="0"/>
              <a:t>参考: </a:t>
            </a:r>
            <a:r>
              <a:rPr lang="en-US" sz="1066" dirty="0"/>
              <a:t>https://</a:t>
            </a:r>
            <a:r>
              <a:rPr lang="en-US" sz="1066" dirty="0" err="1"/>
              <a:t>docs.aws.amazon.com</a:t>
            </a:r>
            <a:r>
              <a:rPr lang="en-US" sz="1066" dirty="0"/>
              <a:t>/</a:t>
            </a:r>
            <a:r>
              <a:rPr lang="en-US" sz="1066" dirty="0" err="1"/>
              <a:t>ja_jp</a:t>
            </a:r>
            <a:r>
              <a:rPr lang="en-US" sz="1066" dirty="0"/>
              <a:t>/config/latest/</a:t>
            </a:r>
            <a:r>
              <a:rPr lang="en-US" sz="1066" dirty="0" err="1"/>
              <a:t>developerguide</a:t>
            </a:r>
            <a:r>
              <a:rPr lang="en-US" sz="1066" dirty="0"/>
              <a:t>/</a:t>
            </a:r>
            <a:r>
              <a:rPr lang="en-US" sz="1066" dirty="0" err="1"/>
              <a:t>iam</a:t>
            </a:r>
            <a:r>
              <a:rPr lang="en-US" sz="1066" dirty="0"/>
              <a:t>-user-</a:t>
            </a:r>
            <a:r>
              <a:rPr lang="en-US" sz="1066" dirty="0" err="1"/>
              <a:t>mfa</a:t>
            </a:r>
            <a:r>
              <a:rPr lang="en-US" sz="1066" dirty="0"/>
              <a:t>-</a:t>
            </a:r>
            <a:r>
              <a:rPr lang="en-US" sz="1066" dirty="0" err="1"/>
              <a:t>enabled.html</a:t>
            </a:r>
            <a:endParaRPr lang="en-JP" sz="1066" dirty="0"/>
          </a:p>
          <a:p>
            <a:pPr marL="285750" indent="-285750">
              <a:buFont typeface="Arial" panose="020B0604020202020204" pitchFamily="34" charset="0"/>
              <a:buChar char="•"/>
            </a:pPr>
            <a:endParaRPr lang="en-JP" sz="1400" dirty="0"/>
          </a:p>
          <a:p>
            <a:pPr marL="285750" indent="-285750">
              <a:buFont typeface="Arial" panose="020B0604020202020204" pitchFamily="34" charset="0"/>
              <a:buChar char="•"/>
            </a:pPr>
            <a:endParaRPr lang="en-JP" sz="1400" dirty="0"/>
          </a:p>
          <a:p>
            <a:endParaRPr lang="en-JP" dirty="0"/>
          </a:p>
        </p:txBody>
      </p:sp>
    </p:spTree>
    <p:extLst>
      <p:ext uri="{BB962C8B-B14F-4D97-AF65-F5344CB8AC3E}">
        <p14:creationId xmlns:p14="http://schemas.microsoft.com/office/powerpoint/2010/main" val="4274659723"/>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正方形/長方形 56">
            <a:extLst>
              <a:ext uri="{FF2B5EF4-FFF2-40B4-BE49-F238E27FC236}">
                <a16:creationId xmlns:a16="http://schemas.microsoft.com/office/drawing/2014/main" id="{17CE9549-311B-45D2-83D4-715382A40E72}"/>
              </a:ext>
            </a:extLst>
          </p:cNvPr>
          <p:cNvSpPr/>
          <p:nvPr/>
        </p:nvSpPr>
        <p:spPr>
          <a:xfrm>
            <a:off x="5750129" y="1124086"/>
            <a:ext cx="6018178" cy="639864"/>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ctr"/>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1" lang="ja-JP" altLang="en-US" sz="2667" b="0" i="0" u="none" strike="noStrike" kern="1200" cap="none" spc="0" normalizeH="0" baseline="0" noProof="0" dirty="0">
                <a:ln>
                  <a:noFill/>
                </a:ln>
                <a:gradFill>
                  <a:gsLst>
                    <a:gs pos="0">
                      <a:srgbClr val="FFFFFF"/>
                    </a:gs>
                    <a:gs pos="100000">
                      <a:srgbClr val="FFFFFF"/>
                    </a:gs>
                  </a:gsLst>
                  <a:lin ang="5400000" scaled="1"/>
                </a:gradFill>
                <a:effectLst/>
                <a:uLnTx/>
                <a:uFillTx/>
                <a:latin typeface="Meiryo" panose="020B0604030504040204" pitchFamily="34" charset="-128"/>
                <a:ea typeface="Meiryo" panose="020B0604030504040204" pitchFamily="34" charset="-128"/>
                <a:cs typeface="+mn-cs"/>
              </a:rPr>
              <a:t>サービス概要</a:t>
            </a:r>
          </a:p>
        </p:txBody>
      </p:sp>
      <p:sp>
        <p:nvSpPr>
          <p:cNvPr id="58" name="正方形/長方形 57">
            <a:extLst>
              <a:ext uri="{FF2B5EF4-FFF2-40B4-BE49-F238E27FC236}">
                <a16:creationId xmlns:a16="http://schemas.microsoft.com/office/drawing/2014/main" id="{89092AE6-C005-40E4-820D-0B3B11566313}"/>
              </a:ext>
            </a:extLst>
          </p:cNvPr>
          <p:cNvSpPr/>
          <p:nvPr/>
        </p:nvSpPr>
        <p:spPr>
          <a:xfrm>
            <a:off x="5750129" y="1825559"/>
            <a:ext cx="6018178" cy="317470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48000" tIns="48000" rIns="48000" bIns="48000" rtlCol="0" anchor="t" anchorCtr="0">
            <a:spAutoFit/>
          </a:bodyPr>
          <a:lstStyle/>
          <a:p>
            <a:pPr marL="191992" marR="0" lvl="0" indent="-191992" algn="l" defTabSz="60957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ja-JP" altLang="en-US" sz="20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暗号化キーを簡単に作成して管理し、幅広い</a:t>
            </a:r>
            <a:r>
              <a:rPr kumimoji="1" lang="en-US" altLang="ja-JP" sz="20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AWS</a:t>
            </a:r>
            <a:r>
              <a:rPr kumimoji="1" lang="ja-JP" altLang="en-US" sz="20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サービスやアプリケーションでの使用を制御</a:t>
            </a:r>
            <a:endParaRPr kumimoji="1" lang="en-US" altLang="ja-JP" sz="20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endParaRPr>
          </a:p>
          <a:p>
            <a:pPr marL="191992" marR="0" lvl="0" indent="-191992" algn="l" defTabSz="60957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ja-JP" altLang="en-US" sz="20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キーのセキュリティを保護するために </a:t>
            </a:r>
            <a:r>
              <a:rPr kumimoji="1" lang="en-US" altLang="ja-JP" sz="20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FIPS 140-2</a:t>
            </a:r>
            <a:r>
              <a:rPr kumimoji="1" lang="ja-JP" altLang="en-US" sz="20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で検証済みまたは検証段階のハードウェアセキュリティモジュールを使用</a:t>
            </a:r>
          </a:p>
          <a:p>
            <a:pPr marL="191992" marR="0" lvl="0" indent="-191992" algn="l" defTabSz="60957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en-US" altLang="ja-JP" sz="20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AWS</a:t>
            </a:r>
            <a:r>
              <a:rPr kumimoji="1" lang="ja-JP" altLang="en-US" sz="20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の多数のサービスと統合</a:t>
            </a:r>
          </a:p>
          <a:p>
            <a:pPr marL="191992" marR="0" lvl="0" indent="-191992" algn="l" defTabSz="60957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en-US" altLang="ja-JP" sz="20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AWS </a:t>
            </a:r>
            <a:r>
              <a:rPr kumimoji="1" lang="en-US" altLang="ja-JP" sz="2000" b="0" i="0" u="none" strike="noStrike" kern="1200" cap="none" spc="0" normalizeH="0" baseline="0" noProof="0" dirty="0" err="1">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CloudTrail</a:t>
            </a:r>
            <a:r>
              <a:rPr kumimoji="1" lang="en-US" altLang="ja-JP" sz="20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 </a:t>
            </a:r>
            <a:r>
              <a:rPr kumimoji="1" lang="ja-JP" altLang="en-US" sz="20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と統合されており、すべてのキーの使用ログを表示できるため、規制およびコンプライアンスの要求に対応可能</a:t>
            </a:r>
          </a:p>
          <a:p>
            <a:pPr marL="191992" marR="0" lvl="0" indent="-191992" algn="l" defTabSz="60957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ja-JP" altLang="en-US" sz="20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暗号化リクエスト単位の課金</a:t>
            </a:r>
          </a:p>
        </p:txBody>
      </p:sp>
      <p:cxnSp>
        <p:nvCxnSpPr>
          <p:cNvPr id="59" name="直線コネクタ 58">
            <a:extLst>
              <a:ext uri="{FF2B5EF4-FFF2-40B4-BE49-F238E27FC236}">
                <a16:creationId xmlns:a16="http://schemas.microsoft.com/office/drawing/2014/main" id="{1DCEE0F4-83F2-43E3-AF4B-7C2659E56095}"/>
              </a:ext>
            </a:extLst>
          </p:cNvPr>
          <p:cNvCxnSpPr/>
          <p:nvPr/>
        </p:nvCxnSpPr>
        <p:spPr>
          <a:xfrm flipH="1">
            <a:off x="547200" y="4811991"/>
            <a:ext cx="4780800" cy="0"/>
          </a:xfrm>
          <a:prstGeom prst="line">
            <a:avLst/>
          </a:prstGeom>
          <a:ln w="38100">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60" name="正方形/長方形 59">
            <a:extLst>
              <a:ext uri="{FF2B5EF4-FFF2-40B4-BE49-F238E27FC236}">
                <a16:creationId xmlns:a16="http://schemas.microsoft.com/office/drawing/2014/main" id="{DAA26083-B29C-4446-9D08-A076B7F1D624}"/>
              </a:ext>
            </a:extLst>
          </p:cNvPr>
          <p:cNvSpPr/>
          <p:nvPr/>
        </p:nvSpPr>
        <p:spPr>
          <a:xfrm>
            <a:off x="547200" y="4970316"/>
            <a:ext cx="4780800" cy="712491"/>
          </a:xfrm>
          <a:prstGeom prst="rect">
            <a:avLst/>
          </a:prstGeom>
          <a:noFill/>
          <a:ln w="12700">
            <a:noFill/>
          </a:ln>
          <a:effectLst/>
        </p:spPr>
        <p:style>
          <a:lnRef idx="1">
            <a:schemeClr val="accent1"/>
          </a:lnRef>
          <a:fillRef idx="3">
            <a:schemeClr val="accent1"/>
          </a:fillRef>
          <a:effectRef idx="2">
            <a:schemeClr val="accent1"/>
          </a:effectRef>
          <a:fontRef idx="minor">
            <a:schemeClr val="lt1"/>
          </a:fontRef>
        </p:style>
        <p:txBody>
          <a:bodyPr wrap="square" lIns="48000" tIns="48000" rIns="48000" bIns="48000" rtlCol="0" anchor="t" anchorCtr="0">
            <a:spAutoFit/>
          </a:body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1" lang="en-US" altLang="ja-JP" sz="20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AWS</a:t>
            </a:r>
            <a:r>
              <a:rPr kumimoji="1" lang="ja-JP" altLang="en-US" sz="20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の様々なサービス・エンティティの</a:t>
            </a:r>
            <a:br>
              <a:rPr kumimoji="1" lang="ja-JP" altLang="en-US" sz="20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br>
            <a:r>
              <a:rPr kumimoji="1" lang="ja-JP" altLang="en-US" sz="20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データの暗号化キーを作成・管理</a:t>
            </a:r>
          </a:p>
        </p:txBody>
      </p:sp>
      <p:sp>
        <p:nvSpPr>
          <p:cNvPr id="61" name="正方形/長方形 60">
            <a:extLst>
              <a:ext uri="{FF2B5EF4-FFF2-40B4-BE49-F238E27FC236}">
                <a16:creationId xmlns:a16="http://schemas.microsoft.com/office/drawing/2014/main" id="{2557BC9E-B9AE-4281-B466-438A7BFEE772}"/>
              </a:ext>
            </a:extLst>
          </p:cNvPr>
          <p:cNvSpPr/>
          <p:nvPr/>
        </p:nvSpPr>
        <p:spPr>
          <a:xfrm>
            <a:off x="547200" y="4230040"/>
            <a:ext cx="4780800" cy="512496"/>
          </a:xfrm>
          <a:prstGeom prst="rect">
            <a:avLst/>
          </a:prstGeom>
          <a:ln>
            <a:noFill/>
          </a:ln>
        </p:spPr>
        <p:txBody>
          <a:bodyPr wrap="square" lIns="192000" tIns="48000" rIns="48000" bIns="48000" anchor="ctr" anchorCtr="0">
            <a:noAutofit/>
          </a:body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1" lang="en-US" altLang="ja-JP" sz="2667" b="1"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AWS</a:t>
            </a:r>
            <a:r>
              <a:rPr kumimoji="1" lang="ja-JP" altLang="en-US" sz="2667" b="1"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 </a:t>
            </a:r>
            <a:r>
              <a:rPr kumimoji="1" lang="en-US" altLang="ja-JP" sz="2667" b="1"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KMS</a:t>
            </a:r>
            <a:endParaRPr kumimoji="0" lang="ja-JP" altLang="en-US" sz="2667" b="1"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endParaRPr>
          </a:p>
        </p:txBody>
      </p:sp>
      <p:pic>
        <p:nvPicPr>
          <p:cNvPr id="9" name="Graphic 33">
            <a:extLst>
              <a:ext uri="{FF2B5EF4-FFF2-40B4-BE49-F238E27FC236}">
                <a16:creationId xmlns:a16="http://schemas.microsoft.com/office/drawing/2014/main" id="{E774E933-338F-4147-B544-FCE4D858D2C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90473" y="1377462"/>
            <a:ext cx="2694255" cy="2694255"/>
          </a:xfrm>
          <a:prstGeom prst="rect">
            <a:avLst/>
          </a:prstGeom>
        </p:spPr>
      </p:pic>
      <p:sp>
        <p:nvSpPr>
          <p:cNvPr id="2" name="テキスト ボックス 1"/>
          <p:cNvSpPr txBox="1"/>
          <p:nvPr/>
        </p:nvSpPr>
        <p:spPr>
          <a:xfrm>
            <a:off x="5586169" y="5541517"/>
            <a:ext cx="5744443" cy="1169551"/>
          </a:xfrm>
          <a:prstGeom prst="rect">
            <a:avLst/>
          </a:prstGeom>
          <a:noFill/>
        </p:spPr>
        <p:txBody>
          <a:bodyPr wrap="square" rtlCol="0">
            <a:spAutoFit/>
          </a:bodyPr>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参考</a:t>
            </a:r>
            <a:r>
              <a:rPr kumimoji="1" lang="en-US" altLang="ja-JP" sz="1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a:t>
            </a:r>
          </a:p>
          <a:p>
            <a:pPr marL="0" marR="0" lvl="0" indent="0" algn="l" defTabSz="609576" rtl="0" eaLnBrk="1" fontAlgn="auto" latinLnBrk="0" hangingPunct="1">
              <a:lnSpc>
                <a:spcPct val="100000"/>
              </a:lnSpc>
              <a:spcBef>
                <a:spcPts val="0"/>
              </a:spcBef>
              <a:spcAft>
                <a:spcPts val="0"/>
              </a:spcAft>
              <a:buClrTx/>
              <a:buSzTx/>
              <a:buFontTx/>
              <a:buNone/>
              <a:tabLst/>
              <a:defRPr/>
            </a:pPr>
            <a:r>
              <a:rPr kumimoji="1" lang="en-US" altLang="ja-JP" sz="1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hlinkClick r:id="rId5"/>
              </a:rPr>
              <a:t>https://aws.amazon.com/jp/kms/</a:t>
            </a:r>
            <a:endParaRPr kumimoji="1" lang="en-US" altLang="ja-JP" sz="1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endParaRPr>
          </a:p>
          <a:p>
            <a:pPr marL="0" marR="0" lvl="0" indent="0" algn="l" defTabSz="609576" rtl="0" eaLnBrk="1" fontAlgn="auto" latinLnBrk="0" hangingPunct="1">
              <a:lnSpc>
                <a:spcPct val="100000"/>
              </a:lnSpc>
              <a:spcBef>
                <a:spcPts val="0"/>
              </a:spcBef>
              <a:spcAft>
                <a:spcPts val="0"/>
              </a:spcAft>
              <a:buClrTx/>
              <a:buSzTx/>
              <a:buFontTx/>
              <a:buNone/>
              <a:tabLst/>
              <a:defRPr/>
            </a:pPr>
            <a:r>
              <a:rPr kumimoji="1" lang="en-US" altLang="ja-JP" sz="1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AWS Key Management Service (KMS)</a:t>
            </a:r>
          </a:p>
          <a:p>
            <a:pPr marL="0" marR="0" lvl="0" indent="0" algn="l" defTabSz="609576" rtl="0" eaLnBrk="1" fontAlgn="auto" latinLnBrk="0" hangingPunct="1">
              <a:lnSpc>
                <a:spcPct val="100000"/>
              </a:lnSpc>
              <a:spcBef>
                <a:spcPts val="0"/>
              </a:spcBef>
              <a:spcAft>
                <a:spcPts val="0"/>
              </a:spcAft>
              <a:buClrTx/>
              <a:buSzTx/>
              <a:buFontTx/>
              <a:buNone/>
              <a:tabLst/>
              <a:defRPr/>
            </a:pPr>
            <a:r>
              <a:rPr kumimoji="1" lang="en-US" altLang="ja-JP" sz="1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hlinkClick r:id="rId6"/>
              </a:rPr>
              <a:t>https://aws.amazon.com/jp/kms/faqs/</a:t>
            </a:r>
            <a:endParaRPr kumimoji="1" lang="en-US" altLang="ja-JP" sz="1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endParaRPr>
          </a:p>
          <a:p>
            <a:pPr marL="0" marR="0" lvl="0" indent="0" algn="l" defTabSz="609576" rtl="0" eaLnBrk="1" fontAlgn="auto" latinLnBrk="0" hangingPunct="1">
              <a:lnSpc>
                <a:spcPct val="100000"/>
              </a:lnSpc>
              <a:spcBef>
                <a:spcPts val="0"/>
              </a:spcBef>
              <a:spcAft>
                <a:spcPts val="0"/>
              </a:spcAft>
              <a:buClrTx/>
              <a:buSzTx/>
              <a:buFontTx/>
              <a:buNone/>
              <a:tabLst/>
              <a:defRPr/>
            </a:pPr>
            <a:r>
              <a:rPr kumimoji="1" lang="en-US" altLang="ja-JP" sz="1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AWS Key Management Service </a:t>
            </a:r>
            <a:r>
              <a:rPr kumimoji="1" lang="ja-JP" altLang="en-US" sz="1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のよくある質問</a:t>
            </a:r>
          </a:p>
          <a:p>
            <a:pPr marL="0" marR="0" lvl="0" indent="0" algn="l" defTabSz="609576" rtl="0" eaLnBrk="1" fontAlgn="auto" latinLnBrk="0" hangingPunct="1">
              <a:lnSpc>
                <a:spcPct val="100000"/>
              </a:lnSpc>
              <a:spcBef>
                <a:spcPts val="0"/>
              </a:spcBef>
              <a:spcAft>
                <a:spcPts val="0"/>
              </a:spcAft>
              <a:buClrTx/>
              <a:buSzTx/>
              <a:buFontTx/>
              <a:buNone/>
              <a:tabLst/>
              <a:defRPr/>
            </a:pPr>
            <a:r>
              <a:rPr kumimoji="1" lang="en-US" altLang="ja-JP" sz="1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hlinkClick r:id="rId7"/>
              </a:rPr>
              <a:t>https://d1.awsstatic.com/webinars/jp/pdf/services/20181121_AWS-BlackBelt-KMS.pdf</a:t>
            </a:r>
            <a:endParaRPr kumimoji="1" lang="en-US" altLang="ja-JP" sz="1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endParaRPr>
          </a:p>
          <a:p>
            <a:pPr marL="0" marR="0" lvl="0" indent="0" algn="l" defTabSz="609576" rtl="0" eaLnBrk="1" fontAlgn="auto" latinLnBrk="0" hangingPunct="1">
              <a:lnSpc>
                <a:spcPct val="100000"/>
              </a:lnSpc>
              <a:spcBef>
                <a:spcPts val="0"/>
              </a:spcBef>
              <a:spcAft>
                <a:spcPts val="0"/>
              </a:spcAft>
              <a:buClrTx/>
              <a:buSzTx/>
              <a:buFontTx/>
              <a:buNone/>
              <a:tabLst/>
              <a:defRPr/>
            </a:pPr>
            <a:r>
              <a:rPr kumimoji="1" lang="en-US" altLang="ja-JP" sz="1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[AWS Black Belt Online Seminar] AWS Key Management Service</a:t>
            </a:r>
          </a:p>
        </p:txBody>
      </p:sp>
      <p:sp>
        <p:nvSpPr>
          <p:cNvPr id="3" name="タイトル 2">
            <a:extLst>
              <a:ext uri="{FF2B5EF4-FFF2-40B4-BE49-F238E27FC236}">
                <a16:creationId xmlns:a16="http://schemas.microsoft.com/office/drawing/2014/main" id="{5805920A-A49D-6043-A3DA-4BB1FC17B574}"/>
              </a:ext>
            </a:extLst>
          </p:cNvPr>
          <p:cNvSpPr>
            <a:spLocks noGrp="1"/>
          </p:cNvSpPr>
          <p:nvPr>
            <p:ph type="title"/>
          </p:nvPr>
        </p:nvSpPr>
        <p:spPr/>
        <p:txBody>
          <a:bodyPr vert="horz" lIns="91440" tIns="45720" rIns="91440" bIns="45720" rtlCol="0" anchor="t">
            <a:noAutofit/>
          </a:bodyPr>
          <a:lstStyle/>
          <a:p>
            <a:r>
              <a:rPr lang="ja-JP" altLang="en-US" sz="2800" b="0"/>
              <a:t>参考：</a:t>
            </a:r>
            <a:r>
              <a:rPr lang="en-US" altLang="ja-JP" sz="2800" b="0" dirty="0"/>
              <a:t>AWS KMS</a:t>
            </a:r>
            <a:r>
              <a:rPr lang="ja-JP" altLang="en-US" sz="2800" b="0"/>
              <a:t>（</a:t>
            </a:r>
            <a:r>
              <a:rPr lang="en-US" altLang="ja-JP" sz="2800" b="0" dirty="0"/>
              <a:t>Key Management Service</a:t>
            </a:r>
            <a:r>
              <a:rPr lang="ja-JP" altLang="en-US" sz="2800" b="0"/>
              <a:t>）概要</a:t>
            </a:r>
          </a:p>
        </p:txBody>
      </p:sp>
      <p:sp>
        <p:nvSpPr>
          <p:cNvPr id="4" name="テキスト ボックス 3">
            <a:extLst>
              <a:ext uri="{FF2B5EF4-FFF2-40B4-BE49-F238E27FC236}">
                <a16:creationId xmlns:a16="http://schemas.microsoft.com/office/drawing/2014/main" id="{7E26C5F1-B9A0-6D70-EDF0-F122C4628348}"/>
              </a:ext>
            </a:extLst>
          </p:cNvPr>
          <p:cNvSpPr txBox="1"/>
          <p:nvPr/>
        </p:nvSpPr>
        <p:spPr>
          <a:xfrm>
            <a:off x="10607211" y="0"/>
            <a:ext cx="1584789" cy="369332"/>
          </a:xfrm>
          <a:prstGeom prst="rect">
            <a:avLst/>
          </a:prstGeom>
          <a:no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800" b="0" i="0" u="none" strike="noStrike" kern="1200" cap="none" spc="0" normalizeH="0" baseline="0" noProof="0" dirty="0">
                <a:ln>
                  <a:noFill/>
                </a:ln>
                <a:solidFill>
                  <a:srgbClr val="FFFFFF">
                    <a:lumMod val="50000"/>
                  </a:srgbClr>
                </a:solidFill>
                <a:effectLst/>
                <a:uLnTx/>
                <a:uFillTx/>
                <a:latin typeface="Meiryo" panose="020B0604030504040204" pitchFamily="34" charset="-128"/>
                <a:ea typeface="Meiryo" panose="020B0604030504040204" pitchFamily="34" charset="-128"/>
                <a:cs typeface="+mn-cs"/>
              </a:rPr>
              <a:t>SEC08-BP01</a:t>
            </a:r>
            <a:endParaRPr kumimoji="0" lang="ja-JP" altLang="en-US" sz="1800" b="0" i="0" u="none" strike="noStrike" kern="1200" cap="none" spc="0" normalizeH="0" baseline="0" noProof="0">
              <a:ln>
                <a:noFill/>
              </a:ln>
              <a:solidFill>
                <a:srgbClr val="FFFFFF">
                  <a:lumMod val="50000"/>
                </a:srgbClr>
              </a:solidFill>
              <a:effectLst/>
              <a:uLnTx/>
              <a:uFillTx/>
              <a:latin typeface="Meiryo" panose="020B0604030504040204" pitchFamily="34" charset="-128"/>
              <a:ea typeface="Meiryo" panose="020B0604030504040204" pitchFamily="34" charset="-128"/>
              <a:cs typeface="+mn-cs"/>
            </a:endParaRPr>
          </a:p>
        </p:txBody>
      </p:sp>
    </p:spTree>
    <p:extLst>
      <p:ext uri="{BB962C8B-B14F-4D97-AF65-F5344CB8AC3E}">
        <p14:creationId xmlns:p14="http://schemas.microsoft.com/office/powerpoint/2010/main" val="2605301394"/>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7BD74B4-F937-4782-8A32-C9EC23AF17A2}"/>
              </a:ext>
            </a:extLst>
          </p:cNvPr>
          <p:cNvSpPr txBox="1">
            <a:spLocks/>
          </p:cNvSpPr>
          <p:nvPr/>
        </p:nvSpPr>
        <p:spPr>
          <a:xfrm>
            <a:off x="282038" y="1173644"/>
            <a:ext cx="5745043" cy="623147"/>
          </a:xfrm>
          <a:prstGeom prst="rect">
            <a:avLst/>
          </a:prstGeom>
          <a:solidFill>
            <a:schemeClr val="tx2"/>
          </a:solidFill>
        </p:spPr>
        <p:txBody>
          <a:bodyPr wrap="square" lIns="48000" tIns="48000" rIns="48000" bIns="48000" anchor="ctr" anchorCtr="0">
            <a:noAutofit/>
          </a:bodyPr>
          <a:lstStyle>
            <a:lvl1pPr algn="l" defTabSz="457200" rtl="0" eaLnBrk="1" latinLnBrk="0" hangingPunct="1">
              <a:spcBef>
                <a:spcPct val="0"/>
              </a:spcBef>
              <a:buNone/>
              <a:defRPr sz="2800" b="0" i="0" kern="1200">
                <a:solidFill>
                  <a:srgbClr val="0E2735"/>
                </a:solidFill>
                <a:latin typeface="Meiryo" charset="-128"/>
                <a:ea typeface="Meiryo" charset="-128"/>
                <a:cs typeface="Meiryo" charset="-128"/>
              </a:defRPr>
            </a:lvl1pPr>
          </a:lstStyle>
          <a:p>
            <a:pPr marL="0" marR="0" lvl="0" indent="0" algn="ctr" defTabSz="380985" rtl="0" eaLnBrk="1" fontAlgn="auto" latinLnBrk="0" hangingPunct="1">
              <a:lnSpc>
                <a:spcPct val="100000"/>
              </a:lnSpc>
              <a:spcBef>
                <a:spcPct val="0"/>
              </a:spcBef>
              <a:spcAft>
                <a:spcPts val="0"/>
              </a:spcAft>
              <a:buClrTx/>
              <a:buSzTx/>
              <a:buFontTx/>
              <a:buNone/>
              <a:tabLst/>
              <a:defRPr/>
            </a:pPr>
            <a:r>
              <a:rPr kumimoji="0" lang="en-US" altLang="ja-JP" sz="2333" b="0" i="0" u="none" strike="noStrike" kern="1200" cap="none" spc="0" normalizeH="0" baseline="0" noProof="0" dirty="0">
                <a:ln>
                  <a:noFill/>
                </a:ln>
                <a:gradFill>
                  <a:gsLst>
                    <a:gs pos="0">
                      <a:srgbClr val="FFFFFF"/>
                    </a:gs>
                    <a:gs pos="100000">
                      <a:srgbClr val="FFFFFF"/>
                    </a:gs>
                  </a:gsLst>
                  <a:lin ang="5400000" scaled="1"/>
                </a:gradFill>
                <a:effectLst/>
                <a:uLnTx/>
                <a:uFillTx/>
                <a:latin typeface="Meiryo" panose="020B0604030504040204" pitchFamily="34" charset="-128"/>
                <a:ea typeface="Meiryo" panose="020B0604030504040204" pitchFamily="34" charset="-128"/>
              </a:rPr>
              <a:t>AWS KMS </a:t>
            </a:r>
            <a:r>
              <a:rPr kumimoji="0" lang="ja-JP" altLang="en-US" sz="2333" b="0" i="0" u="none" strike="noStrike" kern="1200" cap="none" spc="0" normalizeH="0" baseline="0" noProof="0">
                <a:ln>
                  <a:noFill/>
                </a:ln>
                <a:gradFill>
                  <a:gsLst>
                    <a:gs pos="0">
                      <a:srgbClr val="FFFFFF"/>
                    </a:gs>
                    <a:gs pos="100000">
                      <a:srgbClr val="FFFFFF"/>
                    </a:gs>
                  </a:gsLst>
                  <a:lin ang="5400000" scaled="1"/>
                </a:gradFill>
                <a:effectLst/>
                <a:uLnTx/>
                <a:uFillTx/>
                <a:latin typeface="Meiryo" panose="020B0604030504040204" pitchFamily="34" charset="-128"/>
                <a:ea typeface="Meiryo" panose="020B0604030504040204" pitchFamily="34" charset="-128"/>
              </a:rPr>
              <a:t>の機能概要</a:t>
            </a:r>
            <a:endParaRPr kumimoji="0" lang="ja-JP" altLang="en-US" sz="2333" b="0" i="0" u="none" strike="noStrike" kern="1200" cap="none" spc="0" normalizeH="0" baseline="0" noProof="0" dirty="0">
              <a:ln>
                <a:noFill/>
              </a:ln>
              <a:gradFill>
                <a:gsLst>
                  <a:gs pos="0">
                    <a:srgbClr val="FFFFFF"/>
                  </a:gs>
                  <a:gs pos="100000">
                    <a:srgbClr val="FFFFFF"/>
                  </a:gs>
                </a:gsLst>
                <a:lin ang="5400000" scaled="1"/>
              </a:gradFill>
              <a:effectLst/>
              <a:uLnTx/>
              <a:uFillTx/>
              <a:latin typeface="Meiryo" panose="020B0604030504040204" pitchFamily="34" charset="-128"/>
              <a:ea typeface="Meiryo" panose="020B0604030504040204" pitchFamily="34" charset="-128"/>
            </a:endParaRPr>
          </a:p>
        </p:txBody>
      </p:sp>
      <p:sp>
        <p:nvSpPr>
          <p:cNvPr id="4" name="Title 1">
            <a:extLst>
              <a:ext uri="{FF2B5EF4-FFF2-40B4-BE49-F238E27FC236}">
                <a16:creationId xmlns:a16="http://schemas.microsoft.com/office/drawing/2014/main" id="{A662080E-9D26-4001-A307-BD83D9867329}"/>
              </a:ext>
            </a:extLst>
          </p:cNvPr>
          <p:cNvSpPr txBox="1">
            <a:spLocks/>
          </p:cNvSpPr>
          <p:nvPr/>
        </p:nvSpPr>
        <p:spPr>
          <a:xfrm>
            <a:off x="6096000" y="1173644"/>
            <a:ext cx="5728776" cy="623147"/>
          </a:xfrm>
          <a:prstGeom prst="rect">
            <a:avLst/>
          </a:prstGeom>
          <a:noFill/>
        </p:spPr>
        <p:txBody>
          <a:bodyPr wrap="square" lIns="48000" tIns="48000" rIns="48000" bIns="48000" anchor="ctr" anchorCtr="0">
            <a:noAutofit/>
          </a:bodyPr>
          <a:lstStyle>
            <a:lvl1pPr algn="l" defTabSz="457200" rtl="0" eaLnBrk="1" latinLnBrk="0" hangingPunct="1">
              <a:spcBef>
                <a:spcPct val="0"/>
              </a:spcBef>
              <a:buNone/>
              <a:defRPr sz="2800" b="0" i="0" kern="1200">
                <a:solidFill>
                  <a:srgbClr val="0E2735"/>
                </a:solidFill>
                <a:latin typeface="Meiryo" charset="-128"/>
                <a:ea typeface="Meiryo" charset="-128"/>
                <a:cs typeface="Meiryo" charset="-128"/>
              </a:defRPr>
            </a:lvl1pPr>
          </a:lstStyle>
          <a:p>
            <a:pPr marL="0" marR="0" lvl="0" indent="0" algn="ctr" defTabSz="380985" rtl="0" eaLnBrk="1" fontAlgn="auto" latinLnBrk="0" hangingPunct="1">
              <a:lnSpc>
                <a:spcPct val="100000"/>
              </a:lnSpc>
              <a:spcBef>
                <a:spcPct val="0"/>
              </a:spcBef>
              <a:spcAft>
                <a:spcPts val="0"/>
              </a:spcAft>
              <a:buClrTx/>
              <a:buSzTx/>
              <a:buFontTx/>
              <a:buNone/>
              <a:tabLst/>
              <a:defRPr/>
            </a:pPr>
            <a:r>
              <a:rPr kumimoji="0" lang="ja-JP" altLang="en-US" sz="2333"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rPr>
              <a:t>特徴</a:t>
            </a:r>
            <a:endParaRPr kumimoji="0" lang="en-US" altLang="ja-JP" sz="2333"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endParaRPr>
          </a:p>
        </p:txBody>
      </p:sp>
      <p:cxnSp>
        <p:nvCxnSpPr>
          <p:cNvPr id="5" name="直線コネクタ 4">
            <a:extLst>
              <a:ext uri="{FF2B5EF4-FFF2-40B4-BE49-F238E27FC236}">
                <a16:creationId xmlns:a16="http://schemas.microsoft.com/office/drawing/2014/main" id="{F055E300-4012-492C-9342-8E4C81612432}"/>
              </a:ext>
            </a:extLst>
          </p:cNvPr>
          <p:cNvCxnSpPr/>
          <p:nvPr/>
        </p:nvCxnSpPr>
        <p:spPr>
          <a:xfrm>
            <a:off x="6096467" y="1796791"/>
            <a:ext cx="5730667" cy="0"/>
          </a:xfrm>
          <a:prstGeom prst="line">
            <a:avLst/>
          </a:prstGeom>
          <a:ln>
            <a:solidFill>
              <a:srgbClr val="163D51"/>
            </a:solidFill>
          </a:ln>
          <a:effectLst/>
        </p:spPr>
        <p:style>
          <a:lnRef idx="2">
            <a:schemeClr val="accent1"/>
          </a:lnRef>
          <a:fillRef idx="0">
            <a:schemeClr val="accent1"/>
          </a:fillRef>
          <a:effectRef idx="1">
            <a:schemeClr val="accent1"/>
          </a:effectRef>
          <a:fontRef idx="minor">
            <a:schemeClr val="tx1"/>
          </a:fontRef>
        </p:style>
      </p:cxnSp>
      <p:sp>
        <p:nvSpPr>
          <p:cNvPr id="7" name="正方形/長方形 6">
            <a:extLst>
              <a:ext uri="{FF2B5EF4-FFF2-40B4-BE49-F238E27FC236}">
                <a16:creationId xmlns:a16="http://schemas.microsoft.com/office/drawing/2014/main" id="{DC2E9C6C-46D8-4876-99A5-B0437A6E4340}"/>
              </a:ext>
            </a:extLst>
          </p:cNvPr>
          <p:cNvSpPr/>
          <p:nvPr/>
        </p:nvSpPr>
        <p:spPr>
          <a:xfrm>
            <a:off x="282038" y="1877150"/>
            <a:ext cx="5745043" cy="377490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marL="239175" marR="0" lvl="0" indent="-239175" algn="l" defTabSz="609576" rtl="0" eaLnBrk="1" fontAlgn="auto" latinLnBrk="0" hangingPunct="1">
              <a:lnSpc>
                <a:spcPct val="100000"/>
              </a:lnSpc>
              <a:spcBef>
                <a:spcPts val="800"/>
              </a:spcBef>
              <a:spcAft>
                <a:spcPts val="0"/>
              </a:spcAft>
              <a:buClrTx/>
              <a:buSzTx/>
              <a:buFont typeface="Arial" panose="020B0604020202020204" pitchFamily="34" charset="0"/>
              <a:buChar char="•"/>
              <a:tabLst/>
              <a:defRPr/>
            </a:pPr>
            <a:r>
              <a:rPr kumimoji="1" lang="ja-JP" altLang="en-US" sz="2000" b="0" i="0" u="none" strike="noStrike" kern="1200" cap="none" spc="0" normalizeH="0" baseline="0" noProof="0" dirty="0">
                <a:ln>
                  <a:noFill/>
                </a:ln>
                <a:solidFill>
                  <a:srgbClr val="163D51"/>
                </a:solidFill>
                <a:effectLst/>
                <a:uLnTx/>
                <a:uFillTx/>
                <a:latin typeface="Meiryo" panose="020B0604030504040204" pitchFamily="34" charset="-128"/>
                <a:ea typeface="Meiryo" panose="020B0604030504040204" pitchFamily="34" charset="-128"/>
                <a:cs typeface="+mn-cs"/>
              </a:rPr>
              <a:t>マネージド型サービスであり、権限の制御、キーの耐久性や物理的なセキュリティへの対処は </a:t>
            </a:r>
            <a:r>
              <a:rPr kumimoji="1" lang="en-US" altLang="ja-JP" sz="2000" b="0" i="0" u="none" strike="noStrike" kern="1200" cap="none" spc="0" normalizeH="0" baseline="0" noProof="0" dirty="0">
                <a:ln>
                  <a:noFill/>
                </a:ln>
                <a:solidFill>
                  <a:srgbClr val="163D51"/>
                </a:solidFill>
                <a:effectLst/>
                <a:uLnTx/>
                <a:uFillTx/>
                <a:latin typeface="Meiryo" panose="020B0604030504040204" pitchFamily="34" charset="-128"/>
                <a:ea typeface="Meiryo" panose="020B0604030504040204" pitchFamily="34" charset="-128"/>
                <a:cs typeface="+mn-cs"/>
              </a:rPr>
              <a:t>AWS KMS </a:t>
            </a:r>
            <a:r>
              <a:rPr kumimoji="1" lang="ja-JP" altLang="en-US" sz="2000" b="0" i="0" u="none" strike="noStrike" kern="1200" cap="none" spc="0" normalizeH="0" baseline="0" noProof="0" dirty="0">
                <a:ln>
                  <a:noFill/>
                </a:ln>
                <a:solidFill>
                  <a:srgbClr val="163D51"/>
                </a:solidFill>
                <a:effectLst/>
                <a:uLnTx/>
                <a:uFillTx/>
                <a:latin typeface="Meiryo" panose="020B0604030504040204" pitchFamily="34" charset="-128"/>
                <a:ea typeface="Meiryo" panose="020B0604030504040204" pitchFamily="34" charset="-128"/>
                <a:cs typeface="+mn-cs"/>
              </a:rPr>
              <a:t>が実施</a:t>
            </a:r>
            <a:endParaRPr kumimoji="1" lang="en-US" altLang="ja-JP" sz="2000" b="0" i="0" u="none" strike="noStrike" kern="1200" cap="none" spc="0" normalizeH="0" baseline="0" noProof="0" dirty="0">
              <a:ln>
                <a:noFill/>
              </a:ln>
              <a:solidFill>
                <a:srgbClr val="163D51"/>
              </a:solidFill>
              <a:effectLst/>
              <a:uLnTx/>
              <a:uFillTx/>
              <a:latin typeface="Meiryo" panose="020B0604030504040204" pitchFamily="34" charset="-128"/>
              <a:ea typeface="Meiryo" panose="020B0604030504040204" pitchFamily="34" charset="-128"/>
              <a:cs typeface="+mn-cs"/>
            </a:endParaRPr>
          </a:p>
          <a:p>
            <a:pPr marL="239175" marR="0" lvl="0" indent="-239175" algn="l" defTabSz="609576" rtl="0" eaLnBrk="1" fontAlgn="auto" latinLnBrk="0" hangingPunct="1">
              <a:lnSpc>
                <a:spcPct val="100000"/>
              </a:lnSpc>
              <a:spcBef>
                <a:spcPts val="800"/>
              </a:spcBef>
              <a:spcAft>
                <a:spcPts val="0"/>
              </a:spcAft>
              <a:buClrTx/>
              <a:buSzTx/>
              <a:buFont typeface="Arial" panose="020B0604020202020204" pitchFamily="34" charset="0"/>
              <a:buChar char="•"/>
              <a:tabLst/>
              <a:defRPr/>
            </a:pPr>
            <a:r>
              <a:rPr kumimoji="1" lang="en-US" altLang="ja-JP" sz="2000" b="0" i="0" u="none" strike="noStrike" kern="1200" cap="none" spc="0" normalizeH="0" baseline="0" noProof="0" dirty="0">
                <a:ln>
                  <a:noFill/>
                </a:ln>
                <a:solidFill>
                  <a:srgbClr val="163D51"/>
                </a:solidFill>
                <a:effectLst/>
                <a:uLnTx/>
                <a:uFillTx/>
                <a:latin typeface="Meiryo" panose="020B0604030504040204" pitchFamily="34" charset="-128"/>
                <a:ea typeface="Meiryo" panose="020B0604030504040204" pitchFamily="34" charset="-128"/>
                <a:cs typeface="+mn-cs"/>
              </a:rPr>
              <a:t>KMS</a:t>
            </a:r>
            <a:r>
              <a:rPr kumimoji="1" lang="ja-JP" altLang="en-US" sz="2000" b="0" i="0" u="none" strike="noStrike" kern="1200" cap="none" spc="0" normalizeH="0" baseline="0" noProof="0" dirty="0">
                <a:ln>
                  <a:noFill/>
                </a:ln>
                <a:solidFill>
                  <a:srgbClr val="163D51"/>
                </a:solidFill>
                <a:effectLst/>
                <a:uLnTx/>
                <a:uFillTx/>
                <a:latin typeface="Meiryo" panose="020B0604030504040204" pitchFamily="34" charset="-128"/>
                <a:ea typeface="Meiryo" panose="020B0604030504040204" pitchFamily="34" charset="-128"/>
                <a:cs typeface="+mn-cs"/>
              </a:rPr>
              <a:t>キーの保管と管理を提供</a:t>
            </a:r>
          </a:p>
          <a:p>
            <a:pPr marL="596876" marR="0" lvl="1" indent="-239175" algn="l" defTabSz="609576" rtl="0" eaLnBrk="1" fontAlgn="auto" latinLnBrk="0" hangingPunct="1">
              <a:lnSpc>
                <a:spcPct val="100000"/>
              </a:lnSpc>
              <a:spcBef>
                <a:spcPts val="800"/>
              </a:spcBef>
              <a:spcAft>
                <a:spcPts val="0"/>
              </a:spcAft>
              <a:buClrTx/>
              <a:buSzTx/>
              <a:buFont typeface="Wingdings" panose="05000000000000000000" pitchFamily="2" charset="2"/>
              <a:buChar char="Ø"/>
              <a:tabLst/>
              <a:defRPr/>
            </a:pPr>
            <a:r>
              <a:rPr kumimoji="1" lang="ja-JP" altLang="en-US" sz="1667" b="0" i="0" u="none" strike="noStrike" kern="1200" cap="none" spc="0" normalizeH="0" baseline="0" noProof="0" dirty="0">
                <a:ln>
                  <a:noFill/>
                </a:ln>
                <a:solidFill>
                  <a:srgbClr val="163D51"/>
                </a:solidFill>
                <a:effectLst/>
                <a:uLnTx/>
                <a:uFillTx/>
                <a:latin typeface="Meiryo" panose="020B0604030504040204" pitchFamily="34" charset="-128"/>
                <a:ea typeface="Meiryo" panose="020B0604030504040204" pitchFamily="34" charset="-128"/>
                <a:cs typeface="+mn-cs"/>
              </a:rPr>
              <a:t>鍵の保管　</a:t>
            </a:r>
            <a:r>
              <a:rPr kumimoji="1" lang="en-US" altLang="ja-JP" sz="1667" b="0" i="0" u="none" strike="noStrike" kern="1200" cap="none" spc="0" normalizeH="0" baseline="0" noProof="0" dirty="0">
                <a:ln>
                  <a:noFill/>
                </a:ln>
                <a:solidFill>
                  <a:srgbClr val="163D51"/>
                </a:solidFill>
                <a:effectLst/>
                <a:uLnTx/>
                <a:uFillTx/>
                <a:latin typeface="Meiryo" panose="020B0604030504040204" pitchFamily="34" charset="-128"/>
                <a:ea typeface="Meiryo" panose="020B0604030504040204" pitchFamily="34" charset="-128"/>
                <a:cs typeface="+mn-cs"/>
              </a:rPr>
              <a:t>–</a:t>
            </a:r>
            <a:r>
              <a:rPr kumimoji="1" lang="ja-JP" altLang="en-US" sz="1667" b="0" i="0" u="none" strike="noStrike" kern="1200" cap="none" spc="0" normalizeH="0" baseline="0" noProof="0" dirty="0">
                <a:ln>
                  <a:noFill/>
                </a:ln>
                <a:solidFill>
                  <a:srgbClr val="163D51"/>
                </a:solidFill>
                <a:effectLst/>
                <a:uLnTx/>
                <a:uFillTx/>
                <a:latin typeface="Meiryo" panose="020B0604030504040204" pitchFamily="34" charset="-128"/>
                <a:ea typeface="Meiryo" panose="020B0604030504040204" pitchFamily="34" charset="-128"/>
                <a:cs typeface="+mn-cs"/>
              </a:rPr>
              <a:t>　鍵を安全に保管するストレージ</a:t>
            </a:r>
          </a:p>
          <a:p>
            <a:pPr marL="596876" marR="0" lvl="1" indent="-239175" algn="l" defTabSz="609576" rtl="0" eaLnBrk="1" fontAlgn="auto" latinLnBrk="0" hangingPunct="1">
              <a:lnSpc>
                <a:spcPct val="100000"/>
              </a:lnSpc>
              <a:spcBef>
                <a:spcPts val="800"/>
              </a:spcBef>
              <a:spcAft>
                <a:spcPts val="0"/>
              </a:spcAft>
              <a:buClrTx/>
              <a:buSzTx/>
              <a:buFont typeface="Wingdings" panose="05000000000000000000" pitchFamily="2" charset="2"/>
              <a:buChar char="Ø"/>
              <a:tabLst/>
              <a:defRPr/>
            </a:pPr>
            <a:r>
              <a:rPr kumimoji="1" lang="ja-JP" altLang="en-US" sz="1667" b="0" i="0" u="none" strike="noStrike" kern="1200" cap="none" spc="0" normalizeH="0" baseline="0" noProof="0" dirty="0">
                <a:ln>
                  <a:noFill/>
                </a:ln>
                <a:solidFill>
                  <a:srgbClr val="163D51"/>
                </a:solidFill>
                <a:effectLst/>
                <a:uLnTx/>
                <a:uFillTx/>
                <a:latin typeface="Meiryo" panose="020B0604030504040204" pitchFamily="34" charset="-128"/>
                <a:ea typeface="Meiryo" panose="020B0604030504040204" pitchFamily="34" charset="-128"/>
                <a:cs typeface="+mn-cs"/>
              </a:rPr>
              <a:t>鍵の管理　</a:t>
            </a:r>
            <a:r>
              <a:rPr kumimoji="1" lang="en-US" altLang="ja-JP" sz="1667" b="0" i="0" u="none" strike="noStrike" kern="1200" cap="none" spc="0" normalizeH="0" baseline="0" noProof="0" dirty="0">
                <a:ln>
                  <a:noFill/>
                </a:ln>
                <a:solidFill>
                  <a:srgbClr val="163D51"/>
                </a:solidFill>
                <a:effectLst/>
                <a:uLnTx/>
                <a:uFillTx/>
                <a:latin typeface="Meiryo" panose="020B0604030504040204" pitchFamily="34" charset="-128"/>
                <a:ea typeface="Meiryo" panose="020B0604030504040204" pitchFamily="34" charset="-128"/>
                <a:cs typeface="+mn-cs"/>
              </a:rPr>
              <a:t>–</a:t>
            </a:r>
            <a:r>
              <a:rPr kumimoji="1" lang="ja-JP" altLang="en-US" sz="1667" b="0" i="0" u="none" strike="noStrike" kern="1200" cap="none" spc="0" normalizeH="0" baseline="0" noProof="0" dirty="0">
                <a:ln>
                  <a:noFill/>
                </a:ln>
                <a:solidFill>
                  <a:srgbClr val="163D51"/>
                </a:solidFill>
                <a:effectLst/>
                <a:uLnTx/>
                <a:uFillTx/>
                <a:latin typeface="Meiryo" panose="020B0604030504040204" pitchFamily="34" charset="-128"/>
                <a:ea typeface="Meiryo" panose="020B0604030504040204" pitchFamily="34" charset="-128"/>
                <a:cs typeface="+mn-cs"/>
              </a:rPr>
              <a:t>　鍵の利用に対する認証・認可、記録するアクセス制御</a:t>
            </a:r>
            <a:endParaRPr kumimoji="1" lang="en-US" altLang="ja-JP" sz="1667" b="0" i="0" u="none" strike="noStrike" kern="1200" cap="none" spc="0" normalizeH="0" baseline="0" noProof="0" dirty="0">
              <a:ln>
                <a:noFill/>
              </a:ln>
              <a:solidFill>
                <a:srgbClr val="163D51"/>
              </a:solidFill>
              <a:effectLst/>
              <a:uLnTx/>
              <a:uFillTx/>
              <a:latin typeface="Meiryo" panose="020B0604030504040204" pitchFamily="34" charset="-128"/>
              <a:ea typeface="Meiryo" panose="020B0604030504040204" pitchFamily="34" charset="-128"/>
              <a:cs typeface="+mn-cs"/>
            </a:endParaRPr>
          </a:p>
          <a:p>
            <a:pPr marL="239175" marR="0" lvl="0" indent="-239175" algn="l" defTabSz="609576" rtl="0" eaLnBrk="1" fontAlgn="auto" latinLnBrk="0" hangingPunct="1">
              <a:lnSpc>
                <a:spcPct val="100000"/>
              </a:lnSpc>
              <a:spcBef>
                <a:spcPts val="800"/>
              </a:spcBef>
              <a:spcAft>
                <a:spcPts val="0"/>
              </a:spcAft>
              <a:buClrTx/>
              <a:buSzTx/>
              <a:buFont typeface="Arial" panose="020B0604020202020204" pitchFamily="34" charset="0"/>
              <a:buChar char="•"/>
              <a:tabLst/>
              <a:defRPr/>
            </a:pPr>
            <a:r>
              <a:rPr kumimoji="1" lang="ja-JP" altLang="en-US" sz="2000" b="0" i="0" u="none" strike="noStrike" kern="1200" cap="none" spc="0" normalizeH="0" baseline="0" noProof="0" dirty="0">
                <a:ln>
                  <a:noFill/>
                </a:ln>
                <a:solidFill>
                  <a:srgbClr val="163D51"/>
                </a:solidFill>
                <a:effectLst/>
                <a:uLnTx/>
                <a:uFillTx/>
                <a:latin typeface="Meiryo" panose="020B0604030504040204" pitchFamily="34" charset="-128"/>
                <a:ea typeface="Meiryo" panose="020B0604030504040204" pitchFamily="34" charset="-128"/>
                <a:cs typeface="+mn-cs"/>
              </a:rPr>
              <a:t>データ保護に際し、追加のアクセス制御レイヤーを提供</a:t>
            </a:r>
          </a:p>
        </p:txBody>
      </p:sp>
      <p:sp>
        <p:nvSpPr>
          <p:cNvPr id="61" name="Title 1">
            <a:extLst>
              <a:ext uri="{FF2B5EF4-FFF2-40B4-BE49-F238E27FC236}">
                <a16:creationId xmlns:a16="http://schemas.microsoft.com/office/drawing/2014/main" id="{07BD74B4-F937-4782-8A32-C9EC23AF17A2}"/>
              </a:ext>
            </a:extLst>
          </p:cNvPr>
          <p:cNvSpPr txBox="1">
            <a:spLocks/>
          </p:cNvSpPr>
          <p:nvPr/>
        </p:nvSpPr>
        <p:spPr>
          <a:xfrm>
            <a:off x="6682506" y="2756925"/>
            <a:ext cx="1909772" cy="960107"/>
          </a:xfrm>
          <a:prstGeom prst="rect">
            <a:avLst/>
          </a:prstGeom>
          <a:solidFill>
            <a:schemeClr val="tx2"/>
          </a:solidFill>
        </p:spPr>
        <p:txBody>
          <a:bodyPr wrap="square" lIns="48000" tIns="48000" rIns="48000" bIns="48000" anchor="ctr" anchorCtr="0">
            <a:noAutofit/>
          </a:bodyPr>
          <a:lstStyle>
            <a:lvl1pPr algn="l" defTabSz="457200" rtl="0" eaLnBrk="1" latinLnBrk="0" hangingPunct="1">
              <a:spcBef>
                <a:spcPct val="0"/>
              </a:spcBef>
              <a:buNone/>
              <a:defRPr sz="2800" b="0" i="0" kern="1200">
                <a:solidFill>
                  <a:srgbClr val="0E2735"/>
                </a:solidFill>
                <a:latin typeface="Meiryo" charset="-128"/>
                <a:ea typeface="Meiryo" charset="-128"/>
                <a:cs typeface="Meiryo" charset="-128"/>
              </a:defRPr>
            </a:lvl1pPr>
          </a:lstStyle>
          <a:p>
            <a:pPr marL="0" marR="0" lvl="0" indent="0" algn="ctr" defTabSz="380985" rtl="0" eaLnBrk="1" fontAlgn="auto" latinLnBrk="0" hangingPunct="1">
              <a:lnSpc>
                <a:spcPct val="100000"/>
              </a:lnSpc>
              <a:spcBef>
                <a:spcPct val="0"/>
              </a:spcBef>
              <a:spcAft>
                <a:spcPts val="0"/>
              </a:spcAft>
              <a:buClrTx/>
              <a:buSzTx/>
              <a:buFontTx/>
              <a:buNone/>
              <a:tabLst/>
              <a:defRPr/>
            </a:pPr>
            <a:r>
              <a:rPr kumimoji="0" lang="ja-JP" altLang="en-US" sz="2000" b="0" i="0" u="none" strike="noStrike" kern="1200" cap="none" spc="0" normalizeH="0" baseline="0" noProof="0" dirty="0">
                <a:ln>
                  <a:noFill/>
                </a:ln>
                <a:gradFill>
                  <a:gsLst>
                    <a:gs pos="0">
                      <a:srgbClr val="FFFFFF"/>
                    </a:gs>
                    <a:gs pos="100000">
                      <a:srgbClr val="FFFFFF"/>
                    </a:gs>
                  </a:gsLst>
                  <a:lin ang="5400000" scaled="1"/>
                </a:gradFill>
                <a:effectLst/>
                <a:uLnTx/>
                <a:uFillTx/>
                <a:latin typeface="Meiryo" panose="020B0604030504040204" pitchFamily="34" charset="-128"/>
                <a:ea typeface="Meiryo" panose="020B0604030504040204" pitchFamily="34" charset="-128"/>
              </a:rPr>
              <a:t>暗号鍵管理</a:t>
            </a:r>
          </a:p>
        </p:txBody>
      </p:sp>
      <p:sp>
        <p:nvSpPr>
          <p:cNvPr id="62" name="Title 1">
            <a:extLst>
              <a:ext uri="{FF2B5EF4-FFF2-40B4-BE49-F238E27FC236}">
                <a16:creationId xmlns:a16="http://schemas.microsoft.com/office/drawing/2014/main" id="{07BD74B4-F937-4782-8A32-C9EC23AF17A2}"/>
              </a:ext>
            </a:extLst>
          </p:cNvPr>
          <p:cNvSpPr txBox="1">
            <a:spLocks/>
          </p:cNvSpPr>
          <p:nvPr/>
        </p:nvSpPr>
        <p:spPr>
          <a:xfrm>
            <a:off x="6682506" y="3909053"/>
            <a:ext cx="1909772" cy="960107"/>
          </a:xfrm>
          <a:prstGeom prst="rect">
            <a:avLst/>
          </a:prstGeom>
          <a:solidFill>
            <a:schemeClr val="tx2"/>
          </a:solidFill>
        </p:spPr>
        <p:txBody>
          <a:bodyPr wrap="square" lIns="48000" tIns="48000" rIns="48000" bIns="48000" anchor="ctr" anchorCtr="0">
            <a:noAutofit/>
          </a:bodyPr>
          <a:lstStyle>
            <a:lvl1pPr algn="l" defTabSz="457200" rtl="0" eaLnBrk="1" latinLnBrk="0" hangingPunct="1">
              <a:spcBef>
                <a:spcPct val="0"/>
              </a:spcBef>
              <a:buNone/>
              <a:defRPr sz="2800" b="0" i="0" kern="1200">
                <a:solidFill>
                  <a:srgbClr val="0E2735"/>
                </a:solidFill>
                <a:latin typeface="Meiryo" charset="-128"/>
                <a:ea typeface="Meiryo" charset="-128"/>
                <a:cs typeface="Meiryo" charset="-128"/>
              </a:defRPr>
            </a:lvl1pPr>
          </a:lstStyle>
          <a:p>
            <a:pPr marL="0" marR="0" lvl="0" indent="0" algn="ctr" defTabSz="380985" rtl="0" eaLnBrk="1" fontAlgn="auto" latinLnBrk="0" hangingPunct="1">
              <a:lnSpc>
                <a:spcPct val="100000"/>
              </a:lnSpc>
              <a:spcBef>
                <a:spcPct val="0"/>
              </a:spcBef>
              <a:spcAft>
                <a:spcPts val="0"/>
              </a:spcAft>
              <a:buClrTx/>
              <a:buSzTx/>
              <a:buFontTx/>
              <a:buNone/>
              <a:tabLst/>
              <a:defRPr/>
            </a:pPr>
            <a:r>
              <a:rPr kumimoji="0" lang="ja-JP" altLang="en-US" sz="2000" b="0" i="0" u="none" strike="noStrike" kern="1200" cap="none" spc="0" normalizeH="0" baseline="0" noProof="0" dirty="0">
                <a:ln>
                  <a:noFill/>
                </a:ln>
                <a:gradFill>
                  <a:gsLst>
                    <a:gs pos="0">
                      <a:srgbClr val="FFFFFF"/>
                    </a:gs>
                    <a:gs pos="100000">
                      <a:srgbClr val="FFFFFF"/>
                    </a:gs>
                  </a:gsLst>
                  <a:lin ang="5400000" scaled="1"/>
                </a:gradFill>
                <a:effectLst/>
                <a:uLnTx/>
                <a:uFillTx/>
                <a:latin typeface="Meiryo" panose="020B0604030504040204" pitchFamily="34" charset="-128"/>
                <a:ea typeface="Meiryo" panose="020B0604030504040204" pitchFamily="34" charset="-128"/>
              </a:rPr>
              <a:t>アクセス制御</a:t>
            </a:r>
          </a:p>
        </p:txBody>
      </p:sp>
      <p:sp>
        <p:nvSpPr>
          <p:cNvPr id="63" name="Title 1">
            <a:extLst>
              <a:ext uri="{FF2B5EF4-FFF2-40B4-BE49-F238E27FC236}">
                <a16:creationId xmlns:a16="http://schemas.microsoft.com/office/drawing/2014/main" id="{07BD74B4-F937-4782-8A32-C9EC23AF17A2}"/>
              </a:ext>
            </a:extLst>
          </p:cNvPr>
          <p:cNvSpPr txBox="1">
            <a:spLocks/>
          </p:cNvSpPr>
          <p:nvPr/>
        </p:nvSpPr>
        <p:spPr>
          <a:xfrm>
            <a:off x="6682506" y="5061182"/>
            <a:ext cx="1909772" cy="960107"/>
          </a:xfrm>
          <a:prstGeom prst="rect">
            <a:avLst/>
          </a:prstGeom>
          <a:solidFill>
            <a:schemeClr val="tx2"/>
          </a:solidFill>
        </p:spPr>
        <p:txBody>
          <a:bodyPr wrap="square" lIns="48000" tIns="48000" rIns="48000" bIns="48000" anchor="ctr" anchorCtr="0">
            <a:noAutofit/>
          </a:bodyPr>
          <a:lstStyle>
            <a:lvl1pPr algn="l" defTabSz="457200" rtl="0" eaLnBrk="1" latinLnBrk="0" hangingPunct="1">
              <a:spcBef>
                <a:spcPct val="0"/>
              </a:spcBef>
              <a:buNone/>
              <a:defRPr sz="2800" b="0" i="0" kern="1200">
                <a:solidFill>
                  <a:srgbClr val="0E2735"/>
                </a:solidFill>
                <a:latin typeface="Meiryo" charset="-128"/>
                <a:ea typeface="Meiryo" charset="-128"/>
                <a:cs typeface="Meiryo" charset="-128"/>
              </a:defRPr>
            </a:lvl1pPr>
          </a:lstStyle>
          <a:p>
            <a:pPr marL="0" marR="0" lvl="0" indent="0" algn="ctr" defTabSz="380985" rtl="0" eaLnBrk="1" fontAlgn="auto" latinLnBrk="0" hangingPunct="1">
              <a:lnSpc>
                <a:spcPct val="100000"/>
              </a:lnSpc>
              <a:spcBef>
                <a:spcPct val="0"/>
              </a:spcBef>
              <a:spcAft>
                <a:spcPts val="0"/>
              </a:spcAft>
              <a:buClrTx/>
              <a:buSzTx/>
              <a:buFontTx/>
              <a:buNone/>
              <a:tabLst/>
              <a:defRPr/>
            </a:pPr>
            <a:r>
              <a:rPr kumimoji="0" lang="ja-JP" altLang="en-US" sz="2000" b="0" i="0" u="none" strike="noStrike" kern="1200" cap="none" spc="0" normalizeH="0" baseline="0" noProof="0" dirty="0">
                <a:ln>
                  <a:noFill/>
                </a:ln>
                <a:gradFill>
                  <a:gsLst>
                    <a:gs pos="0">
                      <a:srgbClr val="FFFFFF"/>
                    </a:gs>
                    <a:gs pos="100000">
                      <a:srgbClr val="FFFFFF"/>
                    </a:gs>
                  </a:gsLst>
                  <a:lin ang="5400000" scaled="1"/>
                </a:gradFill>
                <a:effectLst/>
                <a:uLnTx/>
                <a:uFillTx/>
                <a:latin typeface="Meiryo" panose="020B0604030504040204" pitchFamily="34" charset="-128"/>
                <a:ea typeface="Meiryo" panose="020B0604030504040204" pitchFamily="34" charset="-128"/>
              </a:rPr>
              <a:t>証跡確保</a:t>
            </a:r>
          </a:p>
        </p:txBody>
      </p:sp>
      <p:sp>
        <p:nvSpPr>
          <p:cNvPr id="6" name="Rounded Rectangle 5"/>
          <p:cNvSpPr/>
          <p:nvPr/>
        </p:nvSpPr>
        <p:spPr>
          <a:xfrm>
            <a:off x="6384032" y="2372882"/>
            <a:ext cx="5376598" cy="3840427"/>
          </a:xfrm>
          <a:prstGeom prst="roundRect">
            <a:avLst>
              <a:gd name="adj" fmla="val 5644"/>
            </a:avLst>
          </a:prstGeom>
          <a:no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576" rtl="0" eaLnBrk="1" fontAlgn="auto" latinLnBrk="0" hangingPunct="1">
              <a:lnSpc>
                <a:spcPct val="100000"/>
              </a:lnSpc>
              <a:spcBef>
                <a:spcPts val="0"/>
              </a:spcBef>
              <a:spcAft>
                <a:spcPts val="0"/>
              </a:spcAft>
              <a:buClrTx/>
              <a:buSzTx/>
              <a:buFontTx/>
              <a:buNone/>
              <a:tabLst/>
              <a:defRPr/>
            </a:pPr>
            <a:endParaRPr kumimoji="0" lang="en-US" sz="3667" b="0" i="0" u="none" strike="noStrike" kern="1200" cap="none" spc="0" normalizeH="0" baseline="0" noProof="0" dirty="0">
              <a:ln>
                <a:noFill/>
              </a:ln>
              <a:solidFill>
                <a:srgbClr val="FFFFFF"/>
              </a:solidFill>
              <a:effectLst/>
              <a:uLnTx/>
              <a:uFillTx/>
              <a:latin typeface="Meiryo" panose="020B0604030504040204" pitchFamily="34" charset="-128"/>
              <a:ea typeface="Meiryo" panose="020B0604030504040204" pitchFamily="34" charset="-128"/>
              <a:cs typeface="+mn-cs"/>
            </a:endParaRPr>
          </a:p>
        </p:txBody>
      </p:sp>
      <p:sp>
        <p:nvSpPr>
          <p:cNvPr id="67" name="Title 1">
            <a:extLst>
              <a:ext uri="{FF2B5EF4-FFF2-40B4-BE49-F238E27FC236}">
                <a16:creationId xmlns:a16="http://schemas.microsoft.com/office/drawing/2014/main" id="{07BD74B4-F937-4782-8A32-C9EC23AF17A2}"/>
              </a:ext>
            </a:extLst>
          </p:cNvPr>
          <p:cNvSpPr txBox="1">
            <a:spLocks/>
          </p:cNvSpPr>
          <p:nvPr/>
        </p:nvSpPr>
        <p:spPr>
          <a:xfrm>
            <a:off x="8688288" y="2756925"/>
            <a:ext cx="2880320" cy="960107"/>
          </a:xfrm>
          <a:prstGeom prst="rect">
            <a:avLst/>
          </a:prstGeom>
          <a:noFill/>
        </p:spPr>
        <p:txBody>
          <a:bodyPr wrap="square" lIns="48000" tIns="48000" rIns="48000" bIns="48000" anchor="ctr" anchorCtr="0">
            <a:noAutofit/>
          </a:bodyPr>
          <a:lstStyle>
            <a:lvl1pPr algn="l" defTabSz="457200" rtl="0" eaLnBrk="1" latinLnBrk="0" hangingPunct="1">
              <a:spcBef>
                <a:spcPct val="0"/>
              </a:spcBef>
              <a:buNone/>
              <a:defRPr sz="2800" b="0" i="0" kern="1200">
                <a:solidFill>
                  <a:srgbClr val="0E2735"/>
                </a:solidFill>
                <a:latin typeface="Meiryo" charset="-128"/>
                <a:ea typeface="Meiryo" charset="-128"/>
                <a:cs typeface="Meiryo" charset="-128"/>
              </a:defRPr>
            </a:lvl1pPr>
          </a:lstStyle>
          <a:p>
            <a:pPr marL="0" marR="0" lvl="0" indent="0" algn="l" defTabSz="380985" rtl="0" eaLnBrk="1" fontAlgn="auto" latinLnBrk="0" hangingPunct="1">
              <a:lnSpc>
                <a:spcPct val="100000"/>
              </a:lnSpc>
              <a:spcBef>
                <a:spcPct val="0"/>
              </a:spcBef>
              <a:spcAft>
                <a:spcPts val="0"/>
              </a:spcAft>
              <a:buClrTx/>
              <a:buSzTx/>
              <a:buFontTx/>
              <a:buNone/>
              <a:tabLst/>
              <a:defRPr/>
            </a:pPr>
            <a:r>
              <a:rPr kumimoji="0" lang="ja-JP" altLang="en-US" sz="2000" b="0" i="0" u="none" strike="noStrike" kern="1200" cap="none" spc="0" normalizeH="0" baseline="0" noProof="0" dirty="0">
                <a:ln>
                  <a:noFill/>
                </a:ln>
                <a:solidFill>
                  <a:srgbClr val="163D51"/>
                </a:solidFill>
                <a:effectLst/>
                <a:uLnTx/>
                <a:uFillTx/>
                <a:latin typeface="Meiryo" panose="020B0604030504040204" pitchFamily="34" charset="-128"/>
                <a:ea typeface="Meiryo" panose="020B0604030504040204" pitchFamily="34" charset="-128"/>
              </a:rPr>
              <a:t>暗号鍵の作成</a:t>
            </a:r>
            <a:r>
              <a:rPr kumimoji="0" lang="en-US" altLang="ja-JP" sz="2000" b="0" i="0" u="none" strike="noStrike" kern="1200" cap="none" spc="0" normalizeH="0" baseline="0" noProof="0" dirty="0">
                <a:ln>
                  <a:noFill/>
                </a:ln>
                <a:solidFill>
                  <a:srgbClr val="163D51"/>
                </a:solidFill>
                <a:effectLst/>
                <a:uLnTx/>
                <a:uFillTx/>
                <a:latin typeface="Meiryo" panose="020B0604030504040204" pitchFamily="34" charset="-128"/>
                <a:ea typeface="Meiryo" panose="020B0604030504040204" pitchFamily="34" charset="-128"/>
              </a:rPr>
              <a:t>/</a:t>
            </a:r>
            <a:r>
              <a:rPr kumimoji="0" lang="ja-JP" altLang="en-US" sz="2000" b="0" i="0" u="none" strike="noStrike" kern="1200" cap="none" spc="0" normalizeH="0" baseline="0" noProof="0" dirty="0">
                <a:ln>
                  <a:noFill/>
                </a:ln>
                <a:solidFill>
                  <a:srgbClr val="163D51"/>
                </a:solidFill>
                <a:effectLst/>
                <a:uLnTx/>
                <a:uFillTx/>
                <a:latin typeface="Meiryo" panose="020B0604030504040204" pitchFamily="34" charset="-128"/>
                <a:ea typeface="Meiryo" panose="020B0604030504040204" pitchFamily="34" charset="-128"/>
              </a:rPr>
              <a:t>管理</a:t>
            </a:r>
          </a:p>
        </p:txBody>
      </p:sp>
      <p:sp>
        <p:nvSpPr>
          <p:cNvPr id="68" name="Title 1">
            <a:extLst>
              <a:ext uri="{FF2B5EF4-FFF2-40B4-BE49-F238E27FC236}">
                <a16:creationId xmlns:a16="http://schemas.microsoft.com/office/drawing/2014/main" id="{07BD74B4-F937-4782-8A32-C9EC23AF17A2}"/>
              </a:ext>
            </a:extLst>
          </p:cNvPr>
          <p:cNvSpPr txBox="1">
            <a:spLocks/>
          </p:cNvSpPr>
          <p:nvPr/>
        </p:nvSpPr>
        <p:spPr>
          <a:xfrm>
            <a:off x="8688288" y="3909053"/>
            <a:ext cx="2880320" cy="960107"/>
          </a:xfrm>
          <a:prstGeom prst="rect">
            <a:avLst/>
          </a:prstGeom>
          <a:noFill/>
        </p:spPr>
        <p:txBody>
          <a:bodyPr wrap="square" lIns="48000" tIns="48000" rIns="48000" bIns="48000" anchor="ctr" anchorCtr="0">
            <a:noAutofit/>
          </a:bodyPr>
          <a:lstStyle>
            <a:lvl1pPr algn="l" defTabSz="457200" rtl="0" eaLnBrk="1" latinLnBrk="0" hangingPunct="1">
              <a:spcBef>
                <a:spcPct val="0"/>
              </a:spcBef>
              <a:buNone/>
              <a:defRPr sz="2800" b="0" i="0" kern="1200">
                <a:solidFill>
                  <a:srgbClr val="0E2735"/>
                </a:solidFill>
                <a:latin typeface="Meiryo" charset="-128"/>
                <a:ea typeface="Meiryo" charset="-128"/>
                <a:cs typeface="Meiryo" charset="-128"/>
              </a:defRPr>
            </a:lvl1pPr>
          </a:lstStyle>
          <a:p>
            <a:pPr marL="0" marR="0" lvl="0" indent="0" algn="l" defTabSz="380985" rtl="0" eaLnBrk="1" fontAlgn="auto" latinLnBrk="0" hangingPunct="1">
              <a:lnSpc>
                <a:spcPct val="100000"/>
              </a:lnSpc>
              <a:spcBef>
                <a:spcPct val="0"/>
              </a:spcBef>
              <a:spcAft>
                <a:spcPts val="0"/>
              </a:spcAft>
              <a:buClrTx/>
              <a:buSzTx/>
              <a:buFontTx/>
              <a:buNone/>
              <a:tabLst/>
              <a:defRPr/>
            </a:pPr>
            <a:r>
              <a:rPr kumimoji="0" lang="ja-JP" altLang="en-US" sz="2000" b="0" i="0" u="none" strike="noStrike" kern="1200" cap="none" spc="0" normalizeH="0" baseline="0" noProof="0" dirty="0">
                <a:ln>
                  <a:noFill/>
                </a:ln>
                <a:solidFill>
                  <a:srgbClr val="163D51"/>
                </a:solidFill>
                <a:effectLst/>
                <a:uLnTx/>
                <a:uFillTx/>
                <a:latin typeface="Meiryo" panose="020B0604030504040204" pitchFamily="34" charset="-128"/>
                <a:ea typeface="Meiryo" panose="020B0604030504040204" pitchFamily="34" charset="-128"/>
              </a:rPr>
              <a:t>キーポリシーを用いた暗号鍵に対するアクセス制御</a:t>
            </a:r>
          </a:p>
        </p:txBody>
      </p:sp>
      <p:sp>
        <p:nvSpPr>
          <p:cNvPr id="69" name="Title 1">
            <a:extLst>
              <a:ext uri="{FF2B5EF4-FFF2-40B4-BE49-F238E27FC236}">
                <a16:creationId xmlns:a16="http://schemas.microsoft.com/office/drawing/2014/main" id="{07BD74B4-F937-4782-8A32-C9EC23AF17A2}"/>
              </a:ext>
            </a:extLst>
          </p:cNvPr>
          <p:cNvSpPr txBox="1">
            <a:spLocks/>
          </p:cNvSpPr>
          <p:nvPr/>
        </p:nvSpPr>
        <p:spPr>
          <a:xfrm>
            <a:off x="8688288" y="5061182"/>
            <a:ext cx="2880320" cy="960107"/>
          </a:xfrm>
          <a:prstGeom prst="rect">
            <a:avLst/>
          </a:prstGeom>
          <a:noFill/>
        </p:spPr>
        <p:txBody>
          <a:bodyPr wrap="square" lIns="48000" tIns="48000" rIns="48000" bIns="48000" anchor="ctr" anchorCtr="0">
            <a:noAutofit/>
          </a:bodyPr>
          <a:lstStyle>
            <a:lvl1pPr algn="l" defTabSz="457200" rtl="0" eaLnBrk="1" latinLnBrk="0" hangingPunct="1">
              <a:spcBef>
                <a:spcPct val="0"/>
              </a:spcBef>
              <a:buNone/>
              <a:defRPr sz="2800" b="0" i="0" kern="1200">
                <a:solidFill>
                  <a:srgbClr val="0E2735"/>
                </a:solidFill>
                <a:latin typeface="Meiryo" charset="-128"/>
                <a:ea typeface="Meiryo" charset="-128"/>
                <a:cs typeface="Meiryo" charset="-128"/>
              </a:defRPr>
            </a:lvl1pPr>
          </a:lstStyle>
          <a:p>
            <a:pPr marL="0" marR="0" lvl="0" indent="0" algn="l" defTabSz="380985" rtl="0" eaLnBrk="1" fontAlgn="auto" latinLnBrk="0" hangingPunct="1">
              <a:lnSpc>
                <a:spcPct val="100000"/>
              </a:lnSpc>
              <a:spcBef>
                <a:spcPct val="0"/>
              </a:spcBef>
              <a:spcAft>
                <a:spcPts val="0"/>
              </a:spcAft>
              <a:buClrTx/>
              <a:buSzTx/>
              <a:buFontTx/>
              <a:buNone/>
              <a:tabLst/>
              <a:defRPr/>
            </a:pPr>
            <a:r>
              <a:rPr kumimoji="0" lang="ja-JP" altLang="en-US" sz="2000" b="0" i="0" u="none" strike="noStrike" kern="1200" cap="none" spc="0" normalizeH="0" baseline="0" noProof="0" dirty="0">
                <a:ln>
                  <a:noFill/>
                </a:ln>
                <a:solidFill>
                  <a:srgbClr val="163D51"/>
                </a:solidFill>
                <a:effectLst/>
                <a:uLnTx/>
                <a:uFillTx/>
                <a:latin typeface="Meiryo" panose="020B0604030504040204" pitchFamily="34" charset="-128"/>
                <a:ea typeface="Meiryo" panose="020B0604030504040204" pitchFamily="34" charset="-128"/>
              </a:rPr>
              <a:t>暗号鍵に対するアクセス履歴の保管 </a:t>
            </a:r>
            <a:r>
              <a:rPr kumimoji="0" lang="en-US" altLang="ja-JP" sz="1333" b="0" i="0" u="none" strike="noStrike" kern="1200" cap="none" spc="0" normalizeH="0" baseline="0" noProof="0" dirty="0">
                <a:ln>
                  <a:noFill/>
                </a:ln>
                <a:solidFill>
                  <a:srgbClr val="163D51"/>
                </a:solidFill>
                <a:effectLst/>
                <a:uLnTx/>
                <a:uFillTx/>
                <a:latin typeface="Meiryo" panose="020B0604030504040204" pitchFamily="34" charset="-128"/>
                <a:ea typeface="Meiryo" panose="020B0604030504040204" pitchFamily="34" charset="-128"/>
              </a:rPr>
              <a:t>(</a:t>
            </a:r>
            <a:r>
              <a:rPr kumimoji="0" lang="en-US" altLang="ja-JP" sz="1333" b="0" i="0" u="none" strike="noStrike" kern="1200" cap="none" spc="0" normalizeH="0" baseline="0" noProof="0" dirty="0" err="1">
                <a:ln>
                  <a:noFill/>
                </a:ln>
                <a:solidFill>
                  <a:srgbClr val="163D51"/>
                </a:solidFill>
                <a:effectLst/>
                <a:uLnTx/>
                <a:uFillTx/>
                <a:latin typeface="Meiryo" panose="020B0604030504040204" pitchFamily="34" charset="-128"/>
                <a:ea typeface="Meiryo" panose="020B0604030504040204" pitchFamily="34" charset="-128"/>
              </a:rPr>
              <a:t>CloudTrail</a:t>
            </a:r>
            <a:r>
              <a:rPr kumimoji="0" lang="ja-JP" altLang="en-US" sz="1333" b="0" i="0" u="none" strike="noStrike" kern="1200" cap="none" spc="0" normalizeH="0" baseline="0" noProof="0" dirty="0">
                <a:ln>
                  <a:noFill/>
                </a:ln>
                <a:solidFill>
                  <a:srgbClr val="163D51"/>
                </a:solidFill>
                <a:effectLst/>
                <a:uLnTx/>
                <a:uFillTx/>
                <a:latin typeface="Meiryo" panose="020B0604030504040204" pitchFamily="34" charset="-128"/>
                <a:ea typeface="Meiryo" panose="020B0604030504040204" pitchFamily="34" charset="-128"/>
              </a:rPr>
              <a:t>連携</a:t>
            </a:r>
            <a:r>
              <a:rPr kumimoji="0" lang="en-US" altLang="ja-JP" sz="1333" b="0" i="0" u="none" strike="noStrike" kern="1200" cap="none" spc="0" normalizeH="0" baseline="0" noProof="0" dirty="0">
                <a:ln>
                  <a:noFill/>
                </a:ln>
                <a:solidFill>
                  <a:srgbClr val="163D51"/>
                </a:solidFill>
                <a:effectLst/>
                <a:uLnTx/>
                <a:uFillTx/>
                <a:latin typeface="Meiryo" panose="020B0604030504040204" pitchFamily="34" charset="-128"/>
                <a:ea typeface="Meiryo" panose="020B0604030504040204" pitchFamily="34" charset="-128"/>
              </a:rPr>
              <a:t>)</a:t>
            </a:r>
            <a:endParaRPr kumimoji="0" lang="ja-JP" altLang="en-US" sz="2000" b="0" i="0" u="none" strike="noStrike" kern="1200" cap="none" spc="0" normalizeH="0" baseline="0" noProof="0" dirty="0">
              <a:ln>
                <a:noFill/>
              </a:ln>
              <a:solidFill>
                <a:srgbClr val="163D51"/>
              </a:solidFill>
              <a:effectLst/>
              <a:uLnTx/>
              <a:uFillTx/>
              <a:latin typeface="Meiryo" panose="020B0604030504040204" pitchFamily="34" charset="-128"/>
              <a:ea typeface="Meiryo" panose="020B0604030504040204" pitchFamily="34" charset="-128"/>
            </a:endParaRPr>
          </a:p>
        </p:txBody>
      </p:sp>
      <p:pic>
        <p:nvPicPr>
          <p:cNvPr id="70" name="Graphic 33">
            <a:extLst>
              <a:ext uri="{FF2B5EF4-FFF2-40B4-BE49-F238E27FC236}">
                <a16:creationId xmlns:a16="http://schemas.microsoft.com/office/drawing/2014/main" id="{E774E933-338F-4147-B544-FCE4D858D2C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123091" y="2015931"/>
            <a:ext cx="644984" cy="644984"/>
          </a:xfrm>
          <a:prstGeom prst="rect">
            <a:avLst/>
          </a:prstGeom>
        </p:spPr>
      </p:pic>
      <p:sp>
        <p:nvSpPr>
          <p:cNvPr id="2" name="タイトル 1">
            <a:extLst>
              <a:ext uri="{FF2B5EF4-FFF2-40B4-BE49-F238E27FC236}">
                <a16:creationId xmlns:a16="http://schemas.microsoft.com/office/drawing/2014/main" id="{5017B640-A7EA-434B-B66B-064589398DDC}"/>
              </a:ext>
            </a:extLst>
          </p:cNvPr>
          <p:cNvSpPr>
            <a:spLocks noGrp="1"/>
          </p:cNvSpPr>
          <p:nvPr>
            <p:ph type="title"/>
          </p:nvPr>
        </p:nvSpPr>
        <p:spPr/>
        <p:txBody>
          <a:bodyPr vert="horz" lIns="91440" tIns="45720" rIns="91440" bIns="45720" rtlCol="0" anchor="t">
            <a:noAutofit/>
          </a:bodyPr>
          <a:lstStyle/>
          <a:p>
            <a:r>
              <a:rPr lang="ja-JP" altLang="en-US" sz="2800" b="0"/>
              <a:t>参考：</a:t>
            </a:r>
            <a:r>
              <a:rPr lang="en-US" altLang="ja-JP" sz="2800" b="0" dirty="0"/>
              <a:t>AWS KMS </a:t>
            </a:r>
            <a:r>
              <a:rPr lang="ja-JP" altLang="en-US" sz="2800" b="0"/>
              <a:t>の機能概要</a:t>
            </a:r>
          </a:p>
        </p:txBody>
      </p:sp>
      <p:sp>
        <p:nvSpPr>
          <p:cNvPr id="8" name="テキスト ボックス 7">
            <a:extLst>
              <a:ext uri="{FF2B5EF4-FFF2-40B4-BE49-F238E27FC236}">
                <a16:creationId xmlns:a16="http://schemas.microsoft.com/office/drawing/2014/main" id="{E9FE27F2-40ED-4870-2BE2-CFDC4F2EA192}"/>
              </a:ext>
            </a:extLst>
          </p:cNvPr>
          <p:cNvSpPr txBox="1"/>
          <p:nvPr/>
        </p:nvSpPr>
        <p:spPr>
          <a:xfrm>
            <a:off x="10607211" y="0"/>
            <a:ext cx="1584789" cy="369332"/>
          </a:xfrm>
          <a:prstGeom prst="rect">
            <a:avLst/>
          </a:prstGeom>
          <a:no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800" b="0" i="0" u="none" strike="noStrike" kern="1200" cap="none" spc="0" normalizeH="0" baseline="0" noProof="0" dirty="0">
                <a:ln>
                  <a:noFill/>
                </a:ln>
                <a:solidFill>
                  <a:srgbClr val="FFFFFF">
                    <a:lumMod val="50000"/>
                  </a:srgbClr>
                </a:solidFill>
                <a:effectLst/>
                <a:uLnTx/>
                <a:uFillTx/>
                <a:latin typeface="Meiryo" panose="020B0604030504040204" pitchFamily="34" charset="-128"/>
                <a:ea typeface="Meiryo" panose="020B0604030504040204" pitchFamily="34" charset="-128"/>
                <a:cs typeface="+mn-cs"/>
              </a:rPr>
              <a:t>SEC08-BP01</a:t>
            </a:r>
            <a:endParaRPr kumimoji="0" lang="ja-JP" altLang="en-US" sz="1800" b="0" i="0" u="none" strike="noStrike" kern="1200" cap="none" spc="0" normalizeH="0" baseline="0" noProof="0">
              <a:ln>
                <a:noFill/>
              </a:ln>
              <a:solidFill>
                <a:srgbClr val="FFFFFF">
                  <a:lumMod val="50000"/>
                </a:srgbClr>
              </a:solidFill>
              <a:effectLst/>
              <a:uLnTx/>
              <a:uFillTx/>
              <a:latin typeface="Meiryo" panose="020B0604030504040204" pitchFamily="34" charset="-128"/>
              <a:ea typeface="Meiryo" panose="020B0604030504040204" pitchFamily="34" charset="-128"/>
              <a:cs typeface="+mn-cs"/>
            </a:endParaRPr>
          </a:p>
        </p:txBody>
      </p:sp>
    </p:spTree>
    <p:extLst>
      <p:ext uri="{BB962C8B-B14F-4D97-AF65-F5344CB8AC3E}">
        <p14:creationId xmlns:p14="http://schemas.microsoft.com/office/powerpoint/2010/main" val="2343174223"/>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D0F9A1-029E-71F6-E793-4D162093E776}"/>
              </a:ext>
            </a:extLst>
          </p:cNvPr>
          <p:cNvSpPr>
            <a:spLocks noGrp="1"/>
          </p:cNvSpPr>
          <p:nvPr>
            <p:ph type="title"/>
          </p:nvPr>
        </p:nvSpPr>
        <p:spPr/>
        <p:txBody>
          <a:bodyPr vert="horz" lIns="91440" tIns="45720" rIns="91440" bIns="45720" rtlCol="0" anchor="t">
            <a:noAutofit/>
          </a:bodyPr>
          <a:lstStyle/>
          <a:p>
            <a:r>
              <a:rPr lang="ja-JP" altLang="en-US" sz="2800" b="0"/>
              <a:t>参考：</a:t>
            </a:r>
            <a:r>
              <a:rPr lang="en-US" altLang="ja-JP" sz="2800" b="0" dirty="0"/>
              <a:t>FIPS 140-2</a:t>
            </a:r>
          </a:p>
        </p:txBody>
      </p:sp>
      <p:sp>
        <p:nvSpPr>
          <p:cNvPr id="5" name="テキスト プレースホルダー 4">
            <a:extLst>
              <a:ext uri="{FF2B5EF4-FFF2-40B4-BE49-F238E27FC236}">
                <a16:creationId xmlns:a16="http://schemas.microsoft.com/office/drawing/2014/main" id="{E4BF413A-811A-5D74-8901-B212CF011DAD}"/>
              </a:ext>
            </a:extLst>
          </p:cNvPr>
          <p:cNvSpPr>
            <a:spLocks noGrp="1"/>
          </p:cNvSpPr>
          <p:nvPr>
            <p:ph type="body" sz="quarter" idx="10"/>
          </p:nvPr>
        </p:nvSpPr>
        <p:spPr/>
        <p:txBody>
          <a:bodyPr/>
          <a:lstStyle/>
          <a:p>
            <a:pPr>
              <a:lnSpc>
                <a:spcPct val="120000"/>
              </a:lnSpc>
              <a:spcBef>
                <a:spcPts val="1200"/>
              </a:spcBef>
            </a:pPr>
            <a:r>
              <a:rPr lang="en" altLang="ja-JP" sz="1400" dirty="0"/>
              <a:t>FIPS</a:t>
            </a:r>
            <a:r>
              <a:rPr lang="ja-JP" altLang="en" sz="1400"/>
              <a:t>（</a:t>
            </a:r>
            <a:r>
              <a:rPr lang="en" altLang="ja-JP" sz="1400" dirty="0"/>
              <a:t>Federal Information Processing Standard</a:t>
            </a:r>
            <a:r>
              <a:rPr lang="ja-JP" altLang="en" sz="1400"/>
              <a:t>：</a:t>
            </a:r>
            <a:r>
              <a:rPr lang="ja-JP" altLang="en-US" sz="1400"/>
              <a:t>米国連邦情報処理規格）</a:t>
            </a:r>
            <a:r>
              <a:rPr lang="en-US" altLang="ja-JP" sz="1400" dirty="0"/>
              <a:t>140-2</a:t>
            </a:r>
            <a:r>
              <a:rPr lang="ja-JP" altLang="en-US" sz="1400"/>
              <a:t>は、暗号化ハードウェアの有効性を検証するためのベンチマーク。</a:t>
            </a:r>
            <a:endParaRPr lang="en-US" altLang="ja-JP" sz="1400" dirty="0"/>
          </a:p>
          <a:p>
            <a:pPr>
              <a:lnSpc>
                <a:spcPct val="120000"/>
              </a:lnSpc>
              <a:spcBef>
                <a:spcPts val="1200"/>
              </a:spcBef>
            </a:pPr>
            <a:r>
              <a:rPr lang="ja-JP" altLang="en-US" sz="1400"/>
              <a:t>製品が</a:t>
            </a:r>
            <a:r>
              <a:rPr lang="en" altLang="ja-JP" sz="1400" dirty="0"/>
              <a:t>FIPS 140-2</a:t>
            </a:r>
            <a:r>
              <a:rPr lang="ja-JP" altLang="en-US" sz="1400"/>
              <a:t>認定の場合、その製品が米国政府とカナダ政府によってテストされ、正式に検証されていることを示す。</a:t>
            </a:r>
            <a:endParaRPr lang="en-US" altLang="ja-JP" sz="1400" dirty="0"/>
          </a:p>
          <a:p>
            <a:pPr>
              <a:lnSpc>
                <a:spcPct val="120000"/>
              </a:lnSpc>
              <a:spcBef>
                <a:spcPts val="1200"/>
              </a:spcBef>
            </a:pPr>
            <a:r>
              <a:rPr lang="en" altLang="ja-JP" sz="1400" dirty="0"/>
              <a:t>FIPS 140-2</a:t>
            </a:r>
            <a:r>
              <a:rPr lang="ja-JP" altLang="en-US" sz="1400"/>
              <a:t>は米国とカナダの連邦規格だが、</a:t>
            </a:r>
            <a:r>
              <a:rPr lang="en" altLang="ja-JP" sz="1400" dirty="0"/>
              <a:t>FIPS 140-2</a:t>
            </a:r>
            <a:r>
              <a:rPr lang="ja-JP" altLang="en-US" sz="1400"/>
              <a:t>コンプライアンスは、実用的なセキュリティベンチマークおよび現実的なベストプラクティスとして、世界中の政府および非政府機関において広く採用されている。</a:t>
            </a:r>
            <a:endParaRPr lang="en-US" altLang="ja-JP" sz="1400" dirty="0"/>
          </a:p>
          <a:p>
            <a:pPr>
              <a:lnSpc>
                <a:spcPct val="120000"/>
              </a:lnSpc>
              <a:spcBef>
                <a:spcPts val="1200"/>
              </a:spcBef>
            </a:pPr>
            <a:r>
              <a:rPr lang="ja-JP" altLang="en-US" sz="1400"/>
              <a:t>次の</a:t>
            </a:r>
            <a:r>
              <a:rPr lang="en-US" altLang="ja-JP" sz="1400" dirty="0"/>
              <a:t>4</a:t>
            </a:r>
            <a:r>
              <a:rPr lang="ja-JP" altLang="en-US" sz="1400"/>
              <a:t>段階（数字が大きいほどレベルが高い）の定性的なセキュリティレベルを定義している。</a:t>
            </a:r>
          </a:p>
        </p:txBody>
      </p:sp>
      <p:graphicFrame>
        <p:nvGraphicFramePr>
          <p:cNvPr id="3" name="表 3">
            <a:extLst>
              <a:ext uri="{FF2B5EF4-FFF2-40B4-BE49-F238E27FC236}">
                <a16:creationId xmlns:a16="http://schemas.microsoft.com/office/drawing/2014/main" id="{BBBD24DE-4DAA-076F-DEB8-D56323C1EC21}"/>
              </a:ext>
            </a:extLst>
          </p:cNvPr>
          <p:cNvGraphicFramePr>
            <a:graphicFrameLocks noGrp="1"/>
          </p:cNvGraphicFramePr>
          <p:nvPr/>
        </p:nvGraphicFramePr>
        <p:xfrm>
          <a:off x="512445" y="3528696"/>
          <a:ext cx="11167110" cy="2138680"/>
        </p:xfrm>
        <a:graphic>
          <a:graphicData uri="http://schemas.openxmlformats.org/drawingml/2006/table">
            <a:tbl>
              <a:tblPr firstRow="1" bandRow="1">
                <a:tableStyleId>{5940675A-B579-460E-94D1-54222C63F5DA}</a:tableStyleId>
              </a:tblPr>
              <a:tblGrid>
                <a:gridCol w="1137920">
                  <a:extLst>
                    <a:ext uri="{9D8B030D-6E8A-4147-A177-3AD203B41FA5}">
                      <a16:colId xmlns:a16="http://schemas.microsoft.com/office/drawing/2014/main" val="2030823238"/>
                    </a:ext>
                  </a:extLst>
                </a:gridCol>
                <a:gridCol w="10029190">
                  <a:extLst>
                    <a:ext uri="{9D8B030D-6E8A-4147-A177-3AD203B41FA5}">
                      <a16:colId xmlns:a16="http://schemas.microsoft.com/office/drawing/2014/main" val="2664683217"/>
                    </a:ext>
                  </a:extLst>
                </a:gridCol>
              </a:tblGrid>
              <a:tr h="370840">
                <a:tc>
                  <a:txBody>
                    <a:bodyPr/>
                    <a:lstStyle/>
                    <a:p>
                      <a:r>
                        <a:rPr kumimoji="1" lang="ja-JP" altLang="en-US" sz="1400">
                          <a:solidFill>
                            <a:schemeClr val="bg1"/>
                          </a:solidFill>
                          <a:latin typeface="Meiryo" panose="020B0604030504040204" pitchFamily="34" charset="-128"/>
                          <a:ea typeface="Meiryo" panose="020B0604030504040204" pitchFamily="34" charset="-128"/>
                        </a:rPr>
                        <a:t>レベル</a:t>
                      </a:r>
                      <a:r>
                        <a:rPr kumimoji="1" lang="en-US" altLang="ja-JP" sz="1400" dirty="0">
                          <a:solidFill>
                            <a:schemeClr val="bg1"/>
                          </a:solidFill>
                          <a:latin typeface="Meiryo" panose="020B0604030504040204" pitchFamily="34" charset="-128"/>
                          <a:ea typeface="Meiryo" panose="020B0604030504040204" pitchFamily="34" charset="-128"/>
                        </a:rPr>
                        <a:t>1</a:t>
                      </a:r>
                      <a:endParaRPr kumimoji="1" lang="ja-JP" altLang="en-US" sz="1400">
                        <a:solidFill>
                          <a:schemeClr val="bg1"/>
                        </a:solidFill>
                        <a:latin typeface="Meiryo" panose="020B0604030504040204" pitchFamily="34" charset="-128"/>
                        <a:ea typeface="Meiryo" panose="020B0604030504040204" pitchFamily="34" charset="-128"/>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tx1">
                        <a:lumMod val="75000"/>
                        <a:lumOff val="25000"/>
                      </a:schemeClr>
                    </a:solidFill>
                  </a:tcPr>
                </a:tc>
                <a:tc>
                  <a:txBody>
                    <a:bodyPr/>
                    <a:lstStyle/>
                    <a:p>
                      <a:pPr marL="285750" indent="-285750">
                        <a:buFont typeface="Wingdings" pitchFamily="2" charset="2"/>
                        <a:buChar char="l"/>
                      </a:pPr>
                      <a:r>
                        <a:rPr lang="ja-JP" altLang="en-US" sz="1400">
                          <a:latin typeface="Meiryo" panose="020B0604030504040204" pitchFamily="34" charset="-128"/>
                          <a:ea typeface="Meiryo" panose="020B0604030504040204" pitchFamily="34" charset="-128"/>
                        </a:rPr>
                        <a:t>本番環境グレードの機器と外部テストを受けたアルゴリズムが求められる。</a:t>
                      </a:r>
                      <a:endParaRPr kumimoji="1" lang="ja-JP" altLang="en-US" sz="1400">
                        <a:latin typeface="Meiryo" panose="020B0604030504040204" pitchFamily="34" charset="-128"/>
                        <a:ea typeface="Meiryo" panose="020B0604030504040204" pitchFamily="34" charset="-128"/>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2133047233"/>
                  </a:ext>
                </a:extLst>
              </a:tr>
              <a:tr h="370840">
                <a:tc>
                  <a:txBody>
                    <a:bodyPr/>
                    <a:lstStyle/>
                    <a:p>
                      <a:r>
                        <a:rPr kumimoji="1" lang="ja-JP" altLang="en-US" sz="1400">
                          <a:solidFill>
                            <a:schemeClr val="bg1"/>
                          </a:solidFill>
                          <a:latin typeface="Meiryo" panose="020B0604030504040204" pitchFamily="34" charset="-128"/>
                          <a:ea typeface="Meiryo" panose="020B0604030504040204" pitchFamily="34" charset="-128"/>
                        </a:rPr>
                        <a:t>レベル</a:t>
                      </a:r>
                      <a:r>
                        <a:rPr kumimoji="1" lang="en-US" altLang="ja-JP" sz="1400" dirty="0">
                          <a:solidFill>
                            <a:schemeClr val="bg1"/>
                          </a:solidFill>
                          <a:latin typeface="Meiryo" panose="020B0604030504040204" pitchFamily="34" charset="-128"/>
                          <a:ea typeface="Meiryo" panose="020B0604030504040204" pitchFamily="34" charset="-128"/>
                        </a:rPr>
                        <a:t>2</a:t>
                      </a:r>
                      <a:endParaRPr kumimoji="1" lang="ja-JP" altLang="en-US" sz="1400">
                        <a:solidFill>
                          <a:schemeClr val="bg1"/>
                        </a:solidFill>
                        <a:latin typeface="Meiryo" panose="020B0604030504040204" pitchFamily="34" charset="-128"/>
                        <a:ea typeface="Meiryo" panose="020B0604030504040204" pitchFamily="34" charset="-128"/>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tx1">
                        <a:lumMod val="75000"/>
                        <a:lumOff val="25000"/>
                      </a:schemeClr>
                    </a:solidFill>
                  </a:tcPr>
                </a:tc>
                <a:tc>
                  <a:txBody>
                    <a:bodyPr/>
                    <a:lstStyle/>
                    <a:p>
                      <a:pPr marL="285750" indent="-285750">
                        <a:buFont typeface="Wingdings" pitchFamily="2" charset="2"/>
                        <a:buChar char="l"/>
                      </a:pPr>
                      <a:r>
                        <a:rPr lang="ja-JP" altLang="en-US" sz="1400"/>
                        <a:t>物理的タンパーエビデンス措置およびロールベース認証に関する要件が追加。</a:t>
                      </a:r>
                      <a:endParaRPr lang="en-US" altLang="ja-JP" sz="1400" dirty="0"/>
                    </a:p>
                    <a:p>
                      <a:pPr marL="285750" indent="-285750">
                        <a:buFont typeface="Wingdings" pitchFamily="2" charset="2"/>
                        <a:buChar char="l"/>
                      </a:pPr>
                      <a:r>
                        <a:rPr lang="ja-JP" altLang="en-US" sz="1400"/>
                        <a:t>ソフトウェアは、コモンクライテリア</a:t>
                      </a:r>
                      <a:r>
                        <a:rPr lang="en-US" altLang="ja-JP" sz="1400" dirty="0"/>
                        <a:t> </a:t>
                      </a:r>
                      <a:r>
                        <a:rPr lang="en" altLang="ja-JP" sz="1400" dirty="0">
                          <a:latin typeface="Meiryo" panose="020B0604030504040204" pitchFamily="34" charset="-128"/>
                          <a:ea typeface="Meiryo" panose="020B0604030504040204" pitchFamily="34" charset="-128"/>
                        </a:rPr>
                        <a:t>EAL2 </a:t>
                      </a:r>
                      <a:r>
                        <a:rPr lang="ja-JP" altLang="en-US" sz="1400"/>
                        <a:t>に認定されたオペレーティングシステム上で実装されている必要がある。</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474210863"/>
                  </a:ext>
                </a:extLst>
              </a:tr>
              <a:tr h="370840">
                <a:tc>
                  <a:txBody>
                    <a:bodyPr/>
                    <a:lstStyle/>
                    <a:p>
                      <a:r>
                        <a:rPr kumimoji="1" lang="ja-JP" altLang="en-US" sz="1400">
                          <a:solidFill>
                            <a:schemeClr val="bg1"/>
                          </a:solidFill>
                          <a:latin typeface="Meiryo" panose="020B0604030504040204" pitchFamily="34" charset="-128"/>
                          <a:ea typeface="Meiryo" panose="020B0604030504040204" pitchFamily="34" charset="-128"/>
                        </a:rPr>
                        <a:t>レベル</a:t>
                      </a:r>
                      <a:r>
                        <a:rPr kumimoji="1" lang="en-US" altLang="ja-JP" sz="1400" dirty="0">
                          <a:solidFill>
                            <a:schemeClr val="bg1"/>
                          </a:solidFill>
                          <a:latin typeface="Meiryo" panose="020B0604030504040204" pitchFamily="34" charset="-128"/>
                          <a:ea typeface="Meiryo" panose="020B0604030504040204" pitchFamily="34" charset="-128"/>
                        </a:rPr>
                        <a:t>3</a:t>
                      </a:r>
                      <a:endParaRPr kumimoji="1" lang="ja-JP" altLang="en-US" sz="1400">
                        <a:solidFill>
                          <a:schemeClr val="bg1"/>
                        </a:solidFill>
                        <a:latin typeface="Meiryo" panose="020B0604030504040204" pitchFamily="34" charset="-128"/>
                        <a:ea typeface="Meiryo" panose="020B0604030504040204" pitchFamily="34" charset="-128"/>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tx1">
                        <a:lumMod val="75000"/>
                        <a:lumOff val="25000"/>
                      </a:schemeClr>
                    </a:solidFill>
                  </a:tcPr>
                </a:tc>
                <a:tc>
                  <a:txBody>
                    <a:bodyPr/>
                    <a:lstStyle/>
                    <a:p>
                      <a:pPr marL="285750" indent="-285750">
                        <a:buFont typeface="Wingdings" pitchFamily="2" charset="2"/>
                        <a:buChar char="l"/>
                      </a:pPr>
                      <a:r>
                        <a:rPr lang="ja-JP" altLang="en-US" sz="1400"/>
                        <a:t>物理的タンパーレジスタンス措置および</a:t>
                      </a:r>
                      <a:r>
                        <a:rPr lang="en-US" altLang="ja-JP" sz="1400" dirty="0"/>
                        <a:t> </a:t>
                      </a:r>
                      <a:r>
                        <a:rPr lang="en" altLang="ja-JP" sz="1400" dirty="0"/>
                        <a:t>ID </a:t>
                      </a:r>
                      <a:r>
                        <a:rPr lang="ja-JP" altLang="en-US" sz="1400"/>
                        <a:t>ベース認証に関する要件が追加。</a:t>
                      </a:r>
                      <a:endParaRPr lang="en-US" altLang="ja-JP" sz="1400" dirty="0"/>
                    </a:p>
                    <a:p>
                      <a:pPr marL="285750" indent="-285750">
                        <a:buFont typeface="Wingdings" pitchFamily="2" charset="2"/>
                        <a:buChar char="l"/>
                      </a:pPr>
                      <a:r>
                        <a:rPr lang="ja-JP" altLang="en-US" sz="1400"/>
                        <a:t>「重要なセキュリティパラメータ」をモジュールに受け渡しするインターフェイス同士を物理的または論理的に分離要。</a:t>
                      </a:r>
                      <a:endParaRPr lang="en-US" altLang="ja-JP" sz="1400" dirty="0"/>
                    </a:p>
                    <a:p>
                      <a:pPr marL="285750" indent="-285750">
                        <a:buFont typeface="Wingdings" pitchFamily="2" charset="2"/>
                        <a:buChar char="l"/>
                      </a:pPr>
                      <a:r>
                        <a:rPr lang="ja-JP" altLang="en-US" sz="1400"/>
                        <a:t>秘密鍵の入出力は暗号化要。</a:t>
                      </a:r>
                      <a:endParaRPr kumimoji="1" lang="ja-JP" altLang="en-US" sz="1400">
                        <a:latin typeface="Meiryo" panose="020B0604030504040204" pitchFamily="34" charset="-128"/>
                        <a:ea typeface="Meiryo" panose="020B0604030504040204" pitchFamily="34" charset="-128"/>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982163878"/>
                  </a:ext>
                </a:extLst>
              </a:tr>
              <a:tr h="370840">
                <a:tc>
                  <a:txBody>
                    <a:bodyPr/>
                    <a:lstStyle/>
                    <a:p>
                      <a:r>
                        <a:rPr kumimoji="1" lang="ja-JP" altLang="en-US" sz="1400">
                          <a:solidFill>
                            <a:schemeClr val="bg1"/>
                          </a:solidFill>
                          <a:latin typeface="Meiryo" panose="020B0604030504040204" pitchFamily="34" charset="-128"/>
                          <a:ea typeface="Meiryo" panose="020B0604030504040204" pitchFamily="34" charset="-128"/>
                        </a:rPr>
                        <a:t>レベル</a:t>
                      </a:r>
                      <a:r>
                        <a:rPr kumimoji="1" lang="en-US" altLang="ja-JP" sz="1400" dirty="0">
                          <a:solidFill>
                            <a:schemeClr val="bg1"/>
                          </a:solidFill>
                          <a:latin typeface="Meiryo" panose="020B0604030504040204" pitchFamily="34" charset="-128"/>
                          <a:ea typeface="Meiryo" panose="020B0604030504040204" pitchFamily="34" charset="-128"/>
                        </a:rPr>
                        <a:t>4</a:t>
                      </a:r>
                      <a:endParaRPr kumimoji="1" lang="ja-JP" altLang="en-US" sz="1400">
                        <a:solidFill>
                          <a:schemeClr val="bg1"/>
                        </a:solidFill>
                        <a:latin typeface="Meiryo" panose="020B0604030504040204" pitchFamily="34" charset="-128"/>
                        <a:ea typeface="Meiryo" panose="020B0604030504040204" pitchFamily="34" charset="-128"/>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tx1">
                        <a:lumMod val="75000"/>
                        <a:lumOff val="25000"/>
                      </a:schemeClr>
                    </a:solidFill>
                  </a:tcPr>
                </a:tc>
                <a:tc>
                  <a:txBody>
                    <a:bodyPr/>
                    <a:lstStyle/>
                    <a:p>
                      <a:pPr marL="285750" indent="-285750">
                        <a:buFont typeface="Wingdings" pitchFamily="2" charset="2"/>
                        <a:buChar char="l"/>
                      </a:pPr>
                      <a:r>
                        <a:rPr lang="ja-JP" altLang="en-US" sz="1400"/>
                        <a:t>タンパーアクティブであることが要求され、さまざまな形態の環境攻撃を検出した際にデバイスのコンテンツを消去することが求めらる。</a:t>
                      </a:r>
                      <a:endParaRPr kumimoji="1" lang="ja-JP" altLang="en-US" sz="1400">
                        <a:latin typeface="Meiryo" panose="020B0604030504040204" pitchFamily="34" charset="-128"/>
                        <a:ea typeface="Meiryo" panose="020B0604030504040204" pitchFamily="34" charset="-128"/>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2645155891"/>
                  </a:ext>
                </a:extLst>
              </a:tr>
            </a:tbl>
          </a:graphicData>
        </a:graphic>
      </p:graphicFrame>
      <p:sp>
        <p:nvSpPr>
          <p:cNvPr id="4" name="テキスト ボックス 3">
            <a:extLst>
              <a:ext uri="{FF2B5EF4-FFF2-40B4-BE49-F238E27FC236}">
                <a16:creationId xmlns:a16="http://schemas.microsoft.com/office/drawing/2014/main" id="{B41C5675-64E0-6575-23E3-E65F1AC55146}"/>
              </a:ext>
            </a:extLst>
          </p:cNvPr>
          <p:cNvSpPr txBox="1"/>
          <p:nvPr/>
        </p:nvSpPr>
        <p:spPr>
          <a:xfrm>
            <a:off x="10607211" y="0"/>
            <a:ext cx="1584789" cy="369332"/>
          </a:xfrm>
          <a:prstGeom prst="rect">
            <a:avLst/>
          </a:prstGeom>
          <a:no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800" b="0" i="0" u="none" strike="noStrike" kern="1200" cap="none" spc="0" normalizeH="0" baseline="0" noProof="0" dirty="0">
                <a:ln>
                  <a:noFill/>
                </a:ln>
                <a:solidFill>
                  <a:srgbClr val="FFFFFF">
                    <a:lumMod val="50000"/>
                  </a:srgbClr>
                </a:solidFill>
                <a:effectLst/>
                <a:uLnTx/>
                <a:uFillTx/>
                <a:latin typeface="Meiryo" panose="020B0604030504040204" pitchFamily="34" charset="-128"/>
                <a:ea typeface="Meiryo" panose="020B0604030504040204" pitchFamily="34" charset="-128"/>
                <a:cs typeface="+mn-cs"/>
              </a:rPr>
              <a:t>SEC08-BP01</a:t>
            </a:r>
            <a:endParaRPr kumimoji="0" lang="ja-JP" altLang="en-US" sz="1800" b="0" i="0" u="none" strike="noStrike" kern="1200" cap="none" spc="0" normalizeH="0" baseline="0" noProof="0">
              <a:ln>
                <a:noFill/>
              </a:ln>
              <a:solidFill>
                <a:srgbClr val="FFFFFF">
                  <a:lumMod val="50000"/>
                </a:srgbClr>
              </a:solidFill>
              <a:effectLst/>
              <a:uLnTx/>
              <a:uFillTx/>
              <a:latin typeface="Meiryo" panose="020B0604030504040204" pitchFamily="34" charset="-128"/>
              <a:ea typeface="Meiryo" panose="020B0604030504040204" pitchFamily="34" charset="-128"/>
              <a:cs typeface="+mn-cs"/>
            </a:endParaRPr>
          </a:p>
        </p:txBody>
      </p:sp>
    </p:spTree>
    <p:extLst>
      <p:ext uri="{BB962C8B-B14F-4D97-AF65-F5344CB8AC3E}">
        <p14:creationId xmlns:p14="http://schemas.microsoft.com/office/powerpoint/2010/main" val="4103575816"/>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D0F9A1-029E-71F6-E793-4D162093E776}"/>
              </a:ext>
            </a:extLst>
          </p:cNvPr>
          <p:cNvSpPr>
            <a:spLocks noGrp="1"/>
          </p:cNvSpPr>
          <p:nvPr>
            <p:ph type="title"/>
          </p:nvPr>
        </p:nvSpPr>
        <p:spPr/>
        <p:txBody>
          <a:bodyPr/>
          <a:lstStyle/>
          <a:p>
            <a:pPr algn="l"/>
            <a:r>
              <a:rPr lang="en-JP" sz="2000" dirty="0"/>
              <a:t>レビュー観点 : </a:t>
            </a:r>
            <a:r>
              <a:rPr lang="ja-JP" altLang="en-US" sz="2000"/>
              <a:t>データ保護</a:t>
            </a:r>
            <a:r>
              <a:rPr lang="en-JP" sz="2000" dirty="0"/>
              <a:t>/</a:t>
            </a:r>
            <a:r>
              <a:rPr lang="ja-JP" altLang="en-US" sz="2000"/>
              <a:t>保管中のデータの保護</a:t>
            </a:r>
            <a:br>
              <a:rPr lang="en-JP" sz="2000" dirty="0"/>
            </a:br>
            <a:r>
              <a:rPr lang="en-US" sz="2800" b="0" i="0" dirty="0">
                <a:solidFill>
                  <a:srgbClr val="16191F"/>
                </a:solidFill>
                <a:effectLst/>
                <a:latin typeface="Amazon Ember" panose="020B0603020204020204" pitchFamily="34" charset="0"/>
              </a:rPr>
              <a:t>SEC08-BP02 </a:t>
            </a:r>
            <a:r>
              <a:rPr lang="ja-JP" altLang="en-US" sz="2800" b="0" i="0">
                <a:solidFill>
                  <a:srgbClr val="16191F"/>
                </a:solidFill>
                <a:effectLst/>
                <a:latin typeface="Amazon Ember" panose="020B0603020204020204" pitchFamily="34" charset="0"/>
              </a:rPr>
              <a:t>保管中に暗号化を適用する</a:t>
            </a:r>
            <a:endParaRPr lang="en-JP" sz="2800" dirty="0"/>
          </a:p>
        </p:txBody>
      </p:sp>
      <p:sp>
        <p:nvSpPr>
          <p:cNvPr id="3" name="Text Placeholder 2">
            <a:extLst>
              <a:ext uri="{FF2B5EF4-FFF2-40B4-BE49-F238E27FC236}">
                <a16:creationId xmlns:a16="http://schemas.microsoft.com/office/drawing/2014/main" id="{6CD638BC-5BEF-1626-7E3A-3BD989F1AFF4}"/>
              </a:ext>
            </a:extLst>
          </p:cNvPr>
          <p:cNvSpPr>
            <a:spLocks noGrp="1"/>
          </p:cNvSpPr>
          <p:nvPr>
            <p:ph type="body" sz="quarter" idx="10"/>
          </p:nvPr>
        </p:nvSpPr>
        <p:spPr>
          <a:xfrm>
            <a:off x="457200" y="1371599"/>
            <a:ext cx="5733945" cy="4908889"/>
          </a:xfrm>
        </p:spPr>
        <p:txBody>
          <a:bodyPr/>
          <a:lstStyle/>
          <a:p>
            <a:r>
              <a:rPr lang="en-JP" sz="1400" dirty="0">
                <a:solidFill>
                  <a:srgbClr val="0070C0"/>
                </a:solidFill>
              </a:rPr>
              <a:t>ポイント</a:t>
            </a:r>
          </a:p>
          <a:p>
            <a:pPr marL="285750" indent="-285750">
              <a:buFont typeface="Arial" panose="020B0604020202020204" pitchFamily="34" charset="0"/>
              <a:buChar char="•"/>
            </a:pPr>
            <a:r>
              <a:rPr lang="ja-JP" altLang="en-US" sz="1400"/>
              <a:t>保管中のデータには暗号化を適用し、不正なアクセスや偶発的な開示が発生しても、機密性の高いデータの漏洩を防ぐ。</a:t>
            </a:r>
            <a:endParaRPr lang="en-JP" sz="1400" dirty="0"/>
          </a:p>
          <a:p>
            <a:pPr marL="285750" indent="-285750">
              <a:buFont typeface="Arial" panose="020B0604020202020204" pitchFamily="34" charset="0"/>
              <a:buChar char="•"/>
            </a:pPr>
            <a:r>
              <a:rPr lang="ja-JP" altLang="en-US" sz="1400"/>
              <a:t>暗号化されずに保管されているデータがあれば、区別して制御する。 </a:t>
            </a:r>
            <a:endParaRPr lang="en-US" altLang="ja-JP" sz="1400" dirty="0"/>
          </a:p>
          <a:p>
            <a:pPr marL="285750" indent="-285750">
              <a:buFont typeface="Arial" panose="020B0604020202020204" pitchFamily="34" charset="0"/>
              <a:buChar char="•"/>
            </a:pPr>
            <a:r>
              <a:rPr lang="ja-JP" altLang="en-US" sz="1400"/>
              <a:t>永続的ストレージ：</a:t>
            </a:r>
            <a:endParaRPr lang="en-US" altLang="ja-JP" sz="1400" dirty="0"/>
          </a:p>
          <a:p>
            <a:pPr marL="882362" lvl="1" indent="-285750">
              <a:buFont typeface="Arial" panose="020B0604020202020204" pitchFamily="34" charset="0"/>
              <a:buChar char="•"/>
            </a:pPr>
            <a:r>
              <a:rPr lang="ja-JP" altLang="en-US" sz="1233"/>
              <a:t>ブロックストレージ</a:t>
            </a:r>
            <a:endParaRPr lang="en-US" altLang="ja-JP" sz="1233" dirty="0"/>
          </a:p>
          <a:p>
            <a:pPr marL="882362" lvl="1" indent="-285750">
              <a:buFont typeface="Arial" panose="020B0604020202020204" pitchFamily="34" charset="0"/>
              <a:buChar char="•"/>
            </a:pPr>
            <a:r>
              <a:rPr lang="ja-JP" altLang="en-US" sz="1233"/>
              <a:t>オブジェクトストレージ</a:t>
            </a:r>
            <a:endParaRPr lang="en-US" altLang="ja-JP" sz="1233" dirty="0"/>
          </a:p>
          <a:p>
            <a:pPr marL="882362" lvl="1" indent="-285750">
              <a:buFont typeface="Arial" panose="020B0604020202020204" pitchFamily="34" charset="0"/>
              <a:buChar char="•"/>
            </a:pPr>
            <a:r>
              <a:rPr lang="ja-JP" altLang="en-US" sz="1233"/>
              <a:t>データベース</a:t>
            </a:r>
            <a:endParaRPr lang="en-US" altLang="ja-JP" sz="1233" dirty="0"/>
          </a:p>
          <a:p>
            <a:pPr marL="882362" lvl="1" indent="-285750">
              <a:buFont typeface="Arial" panose="020B0604020202020204" pitchFamily="34" charset="0"/>
              <a:buChar char="•"/>
            </a:pPr>
            <a:r>
              <a:rPr lang="ja-JP" altLang="en-US" sz="1233"/>
              <a:t>アーカイブ</a:t>
            </a:r>
            <a:endParaRPr lang="en-US" altLang="ja-JP" sz="1233" dirty="0"/>
          </a:p>
          <a:p>
            <a:pPr marL="882362" lvl="1" indent="-285750">
              <a:buFont typeface="Arial" panose="020B0604020202020204" pitchFamily="34" charset="0"/>
              <a:buChar char="•"/>
            </a:pPr>
            <a:r>
              <a:rPr lang="en-JP" sz="1233"/>
              <a:t>IoT </a:t>
            </a:r>
            <a:r>
              <a:rPr lang="ja-JP" altLang="en-US" sz="1233"/>
              <a:t>デバイス</a:t>
            </a:r>
            <a:endParaRPr lang="en-US" altLang="ja-JP" sz="1233" dirty="0"/>
          </a:p>
          <a:p>
            <a:pPr marL="882362" lvl="1" indent="-285750">
              <a:buFont typeface="Arial" panose="020B0604020202020204" pitchFamily="34" charset="0"/>
              <a:buChar char="•"/>
            </a:pPr>
            <a:r>
              <a:rPr lang="ja-JP" altLang="en-US" sz="1233"/>
              <a:t>データが保持されているその他のストレージ媒体</a:t>
            </a:r>
            <a:endParaRPr lang="en-JP" sz="1233" dirty="0"/>
          </a:p>
          <a:p>
            <a:endParaRPr lang="en-JP" sz="1400" dirty="0"/>
          </a:p>
          <a:p>
            <a:r>
              <a:rPr lang="en-JP" sz="1400">
                <a:solidFill>
                  <a:srgbClr val="0070C0"/>
                </a:solidFill>
              </a:rPr>
              <a:t>レビュー観点の例</a:t>
            </a:r>
            <a:endParaRPr lang="ja-JP" altLang="en-US" sz="1400"/>
          </a:p>
          <a:p>
            <a:pPr marL="285750" indent="-285750">
              <a:buFont typeface="Arial" panose="020B0604020202020204" pitchFamily="34" charset="0"/>
              <a:buChar char="•"/>
            </a:pPr>
            <a:r>
              <a:rPr lang="ja-JP" altLang="en-US" sz="1400"/>
              <a:t>データを暗号化せずに保管していないか？</a:t>
            </a:r>
          </a:p>
          <a:p>
            <a:pPr marL="285750" indent="-285750">
              <a:buFont typeface="Arial" panose="020B0604020202020204" pitchFamily="34" charset="0"/>
              <a:buChar char="•"/>
            </a:pPr>
            <a:r>
              <a:rPr lang="ja-JP" altLang="en-US" sz="1400"/>
              <a:t>デフォルトで暗号化する設定を使用しているか？</a:t>
            </a:r>
          </a:p>
          <a:p>
            <a:pPr marL="285750" indent="-285750">
              <a:buFont typeface="Arial" panose="020B0604020202020204" pitchFamily="34" charset="0"/>
              <a:buChar char="•"/>
            </a:pPr>
            <a:r>
              <a:rPr lang="ja-JP" altLang="en-US" sz="1400"/>
              <a:t>暗号化および復号化キーの使用を含めて、ワークロードを</a:t>
            </a:r>
            <a:r>
              <a:rPr lang="en-US" altLang="ja-JP" sz="1400" dirty="0"/>
              <a:t>CloudTrail</a:t>
            </a:r>
            <a:r>
              <a:rPr lang="ja-JP" altLang="en-US" sz="1400"/>
              <a:t>でモニタリングしているか？</a:t>
            </a:r>
          </a:p>
          <a:p>
            <a:pPr marL="285750" indent="-285750">
              <a:buFont typeface="Arial" panose="020B0604020202020204" pitchFamily="34" charset="0"/>
              <a:buChar char="•"/>
            </a:pPr>
            <a:r>
              <a:rPr lang="ja-JP" altLang="en-US" sz="1400"/>
              <a:t>データの用途、種類、機密レベルに関係なく、すべてのデータに同じ暗号化キーを使っていないか？</a:t>
            </a:r>
            <a:endParaRPr lang="en-JP" sz="1233"/>
          </a:p>
          <a:p>
            <a:pPr marL="285750" indent="-285750">
              <a:buFont typeface="Arial" panose="020B0604020202020204" pitchFamily="34" charset="0"/>
              <a:buChar char="•"/>
            </a:pPr>
            <a:endParaRPr lang="en-JP" sz="1400" dirty="0"/>
          </a:p>
        </p:txBody>
      </p:sp>
      <p:pic>
        <p:nvPicPr>
          <p:cNvPr id="4" name="Graphic 17">
            <a:extLst>
              <a:ext uri="{FF2B5EF4-FFF2-40B4-BE49-F238E27FC236}">
                <a16:creationId xmlns:a16="http://schemas.microsoft.com/office/drawing/2014/main" id="{A947930A-F016-2845-D106-474DDB22779A}"/>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375324" y="3205921"/>
            <a:ext cx="432000" cy="4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9">
            <a:extLst>
              <a:ext uri="{FF2B5EF4-FFF2-40B4-BE49-F238E27FC236}">
                <a16:creationId xmlns:a16="http://schemas.microsoft.com/office/drawing/2014/main" id="{B1AE1D6D-C59C-23EF-282D-D3F68F90A746}"/>
              </a:ext>
            </a:extLst>
          </p:cNvPr>
          <p:cNvSpPr txBox="1">
            <a:spLocks noChangeArrowheads="1"/>
          </p:cNvSpPr>
          <p:nvPr/>
        </p:nvSpPr>
        <p:spPr bwMode="auto">
          <a:xfrm>
            <a:off x="7055643" y="3641163"/>
            <a:ext cx="107136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36000" rIns="36000" anchor="ctr" anchorCtr="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2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Amazon EBS</a:t>
            </a:r>
          </a:p>
        </p:txBody>
      </p:sp>
      <p:pic>
        <p:nvPicPr>
          <p:cNvPr id="6" name="Graphic 8">
            <a:extLst>
              <a:ext uri="{FF2B5EF4-FFF2-40B4-BE49-F238E27FC236}">
                <a16:creationId xmlns:a16="http://schemas.microsoft.com/office/drawing/2014/main" id="{4A383420-C194-2CD1-94BF-51765A8EFCDC}"/>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6849468" y="1339844"/>
            <a:ext cx="432000" cy="4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9">
            <a:extLst>
              <a:ext uri="{FF2B5EF4-FFF2-40B4-BE49-F238E27FC236}">
                <a16:creationId xmlns:a16="http://schemas.microsoft.com/office/drawing/2014/main" id="{A9E9216D-8196-A7D7-E0D6-BD27B2F2CC8C}"/>
              </a:ext>
            </a:extLst>
          </p:cNvPr>
          <p:cNvSpPr txBox="1">
            <a:spLocks noChangeArrowheads="1"/>
          </p:cNvSpPr>
          <p:nvPr/>
        </p:nvSpPr>
        <p:spPr bwMode="auto">
          <a:xfrm>
            <a:off x="6533261" y="1771844"/>
            <a:ext cx="10580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36000" rIns="36000" anchor="ctr" anchorCtr="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2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Amazon S3</a:t>
            </a:r>
          </a:p>
        </p:txBody>
      </p:sp>
      <p:sp>
        <p:nvSpPr>
          <p:cNvPr id="8" name="TextBox 16">
            <a:extLst>
              <a:ext uri="{FF2B5EF4-FFF2-40B4-BE49-F238E27FC236}">
                <a16:creationId xmlns:a16="http://schemas.microsoft.com/office/drawing/2014/main" id="{26544646-63D7-1693-EDF7-1403BB2AD677}"/>
              </a:ext>
            </a:extLst>
          </p:cNvPr>
          <p:cNvSpPr txBox="1">
            <a:spLocks noChangeArrowheads="1"/>
          </p:cNvSpPr>
          <p:nvPr/>
        </p:nvSpPr>
        <p:spPr bwMode="auto">
          <a:xfrm>
            <a:off x="6420285" y="2775002"/>
            <a:ext cx="128401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36000" rIns="36000" anchor="ctr" anchorCtr="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2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EC2インスタンス</a:t>
            </a:r>
          </a:p>
        </p:txBody>
      </p:sp>
      <p:sp>
        <p:nvSpPr>
          <p:cNvPr id="9" name="TextBox 16">
            <a:extLst>
              <a:ext uri="{FF2B5EF4-FFF2-40B4-BE49-F238E27FC236}">
                <a16:creationId xmlns:a16="http://schemas.microsoft.com/office/drawing/2014/main" id="{3D8E83DB-5D26-6B7E-660E-503BE84F2784}"/>
              </a:ext>
            </a:extLst>
          </p:cNvPr>
          <p:cNvSpPr txBox="1">
            <a:spLocks noChangeArrowheads="1"/>
          </p:cNvSpPr>
          <p:nvPr/>
        </p:nvSpPr>
        <p:spPr bwMode="auto">
          <a:xfrm>
            <a:off x="7297094" y="4446905"/>
            <a:ext cx="61110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36000" rIns="36000" anchor="ctr" anchorCtr="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2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AMI</a:t>
            </a:r>
          </a:p>
        </p:txBody>
      </p:sp>
      <p:pic>
        <p:nvPicPr>
          <p:cNvPr id="10" name="Graphic 46">
            <a:extLst>
              <a:ext uri="{FF2B5EF4-FFF2-40B4-BE49-F238E27FC236}">
                <a16:creationId xmlns:a16="http://schemas.microsoft.com/office/drawing/2014/main" id="{94B1511B-2118-F7C6-4DB4-D50A919F2CB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833692" y="2986311"/>
            <a:ext cx="457200" cy="457200"/>
          </a:xfrm>
          <a:prstGeom prst="rect">
            <a:avLst/>
          </a:prstGeom>
        </p:spPr>
      </p:pic>
      <p:pic>
        <p:nvPicPr>
          <p:cNvPr id="11" name="Graphic 51">
            <a:extLst>
              <a:ext uri="{FF2B5EF4-FFF2-40B4-BE49-F238E27FC236}">
                <a16:creationId xmlns:a16="http://schemas.microsoft.com/office/drawing/2014/main" id="{4B887DB0-299F-21F0-0BC3-8B472570B59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362724" y="3999983"/>
            <a:ext cx="457200" cy="457200"/>
          </a:xfrm>
          <a:prstGeom prst="rect">
            <a:avLst/>
          </a:prstGeom>
        </p:spPr>
      </p:pic>
      <p:pic>
        <p:nvPicPr>
          <p:cNvPr id="12" name="Graphic 6">
            <a:extLst>
              <a:ext uri="{FF2B5EF4-FFF2-40B4-BE49-F238E27FC236}">
                <a16:creationId xmlns:a16="http://schemas.microsoft.com/office/drawing/2014/main" id="{8B79654E-C5AD-1ACF-888F-0BBF90DA3DA2}"/>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6849468" y="4919453"/>
            <a:ext cx="432000" cy="4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9">
            <a:extLst>
              <a:ext uri="{FF2B5EF4-FFF2-40B4-BE49-F238E27FC236}">
                <a16:creationId xmlns:a16="http://schemas.microsoft.com/office/drawing/2014/main" id="{65F7B01C-4583-0B31-F608-C46D15ED1BFB}"/>
              </a:ext>
            </a:extLst>
          </p:cNvPr>
          <p:cNvSpPr txBox="1">
            <a:spLocks noChangeArrowheads="1"/>
          </p:cNvSpPr>
          <p:nvPr/>
        </p:nvSpPr>
        <p:spPr bwMode="auto">
          <a:xfrm>
            <a:off x="6420285" y="5358473"/>
            <a:ext cx="128401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36000" rIns="36000" anchor="ctr" anchorCtr="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2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Amazon RDS</a:t>
            </a:r>
          </a:p>
        </p:txBody>
      </p:sp>
      <p:sp>
        <p:nvSpPr>
          <p:cNvPr id="15" name="テキスト ボックス 14">
            <a:extLst>
              <a:ext uri="{FF2B5EF4-FFF2-40B4-BE49-F238E27FC236}">
                <a16:creationId xmlns:a16="http://schemas.microsoft.com/office/drawing/2014/main" id="{77D8B154-6315-86F6-E212-22F7BDF0E845}"/>
              </a:ext>
            </a:extLst>
          </p:cNvPr>
          <p:cNvSpPr txBox="1"/>
          <p:nvPr/>
        </p:nvSpPr>
        <p:spPr>
          <a:xfrm>
            <a:off x="7597378" y="1267677"/>
            <a:ext cx="4437879" cy="1446550"/>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1" lang="en" altLang="ja-JP" sz="11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Amazon S3 </a:t>
            </a:r>
            <a:r>
              <a:rPr kumimoji="1" lang="ja-JP" altLang="en-US" sz="11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バケットには</a:t>
            </a:r>
            <a:r>
              <a:rPr kumimoji="1" lang="ja-JP" altLang="en-US" sz="1100" b="1"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デフォルトで暗号化が有効化</a:t>
            </a:r>
            <a:r>
              <a:rPr kumimoji="1" lang="ja-JP" altLang="en-US" sz="11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されており、新しいオブジェクトは </a:t>
            </a:r>
            <a:r>
              <a:rPr kumimoji="1" lang="en" altLang="ja-JP" sz="11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Amazon S3 </a:t>
            </a:r>
            <a:r>
              <a:rPr kumimoji="1" lang="ja-JP" altLang="en-US" sz="11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マネージドキー（</a:t>
            </a:r>
            <a:r>
              <a:rPr kumimoji="1" lang="en" altLang="ja-JP" sz="11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SSE-S3</a:t>
            </a:r>
            <a:r>
              <a:rPr kumimoji="1" lang="ja-JP" altLang="en-US" sz="11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）を使用してサーバー側の暗号化により自動的に暗号化される。この暗号化は </a:t>
            </a:r>
            <a:r>
              <a:rPr kumimoji="1" lang="en" altLang="ja-JP" sz="11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Amazon S3 </a:t>
            </a:r>
            <a:r>
              <a:rPr kumimoji="1" lang="ja-JP" altLang="en-US" sz="11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バケット内のすべての新しいオブジェクトに適用され、費用はかからない。</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キーローテーションやアクセスポリシーの付与の管理など、暗号化キーをより細かく制御する必要がある場合は、</a:t>
            </a:r>
            <a:r>
              <a:rPr kumimoji="1" lang="en" altLang="ja-JP" sz="11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AWS KMS</a:t>
            </a:r>
            <a:r>
              <a:rPr kumimoji="1" lang="en-US" altLang="ja-JP" sz="11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 </a:t>
            </a:r>
            <a:r>
              <a:rPr kumimoji="1" lang="ja-JP" altLang="en-US" sz="11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キーによるサーバー側の暗号化（</a:t>
            </a:r>
            <a:r>
              <a:rPr kumimoji="1" lang="en" altLang="ja-JP" sz="11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SSE-KMS</a:t>
            </a:r>
            <a:r>
              <a:rPr kumimoji="1" lang="ja-JP" altLang="en-US" sz="11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）を使用する。</a:t>
            </a:r>
          </a:p>
        </p:txBody>
      </p:sp>
      <p:sp>
        <p:nvSpPr>
          <p:cNvPr id="16" name="テキスト ボックス 15">
            <a:extLst>
              <a:ext uri="{FF2B5EF4-FFF2-40B4-BE49-F238E27FC236}">
                <a16:creationId xmlns:a16="http://schemas.microsoft.com/office/drawing/2014/main" id="{EE804E8B-24F5-3070-0EC8-92660EC7DD07}"/>
              </a:ext>
            </a:extLst>
          </p:cNvPr>
          <p:cNvSpPr txBox="1"/>
          <p:nvPr/>
        </p:nvSpPr>
        <p:spPr>
          <a:xfrm>
            <a:off x="8161446" y="3205091"/>
            <a:ext cx="3873812" cy="430887"/>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新しく作成したすべての </a:t>
            </a:r>
            <a:r>
              <a:rPr kumimoji="1" lang="en" altLang="ja-JP" sz="11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Amazon EBS </a:t>
            </a:r>
            <a:r>
              <a:rPr kumimoji="1" lang="ja-JP" altLang="en-US" sz="11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ボリュームを暗号化形式で作成することを指定する。</a:t>
            </a:r>
          </a:p>
        </p:txBody>
      </p:sp>
      <p:sp>
        <p:nvSpPr>
          <p:cNvPr id="17" name="テキスト ボックス 16">
            <a:extLst>
              <a:ext uri="{FF2B5EF4-FFF2-40B4-BE49-F238E27FC236}">
                <a16:creationId xmlns:a16="http://schemas.microsoft.com/office/drawing/2014/main" id="{AF7300F5-C6E6-00FB-7243-4CC4558B434D}"/>
              </a:ext>
            </a:extLst>
          </p:cNvPr>
          <p:cNvSpPr txBox="1"/>
          <p:nvPr/>
        </p:nvSpPr>
        <p:spPr>
          <a:xfrm>
            <a:off x="8161446" y="4015130"/>
            <a:ext cx="3873812" cy="430887"/>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暗号化を有効化して既存の </a:t>
            </a:r>
            <a:r>
              <a:rPr kumimoji="1" lang="en" altLang="ja-JP" sz="11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AMI </a:t>
            </a:r>
            <a:r>
              <a:rPr kumimoji="1" lang="ja-JP" altLang="en-US" sz="11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をコピーすると、自動的にルートボリュームとスナップショットが暗号化される。</a:t>
            </a:r>
          </a:p>
        </p:txBody>
      </p:sp>
      <p:sp>
        <p:nvSpPr>
          <p:cNvPr id="18" name="テキスト ボックス 17">
            <a:extLst>
              <a:ext uri="{FF2B5EF4-FFF2-40B4-BE49-F238E27FC236}">
                <a16:creationId xmlns:a16="http://schemas.microsoft.com/office/drawing/2014/main" id="{6F302DFC-7D75-7A49-198A-2FBE6DEE0645}"/>
              </a:ext>
            </a:extLst>
          </p:cNvPr>
          <p:cNvSpPr txBox="1"/>
          <p:nvPr/>
        </p:nvSpPr>
        <p:spPr>
          <a:xfrm>
            <a:off x="7591324" y="4934092"/>
            <a:ext cx="4437879" cy="430887"/>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暗号化オプションを使用して、保管中の </a:t>
            </a:r>
            <a:r>
              <a:rPr kumimoji="1" lang="en" altLang="ja-JP" sz="11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Amazon RDS </a:t>
            </a:r>
            <a:r>
              <a:rPr kumimoji="1" lang="ja-JP" altLang="en-US" sz="11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データベースクラスターとスナップショットに対して暗号化を設定する。</a:t>
            </a:r>
          </a:p>
        </p:txBody>
      </p:sp>
      <p:pic>
        <p:nvPicPr>
          <p:cNvPr id="19" name="Graphic 7">
            <a:extLst>
              <a:ext uri="{FF2B5EF4-FFF2-40B4-BE49-F238E27FC236}">
                <a16:creationId xmlns:a16="http://schemas.microsoft.com/office/drawing/2014/main" id="{732F4600-3437-CF85-F206-34151587F432}"/>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6855523" y="5938060"/>
            <a:ext cx="432000" cy="4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extBox 9">
            <a:extLst>
              <a:ext uri="{FF2B5EF4-FFF2-40B4-BE49-F238E27FC236}">
                <a16:creationId xmlns:a16="http://schemas.microsoft.com/office/drawing/2014/main" id="{52FA8B3C-881B-0430-8C1C-EF727D105C05}"/>
              </a:ext>
            </a:extLst>
          </p:cNvPr>
          <p:cNvSpPr txBox="1">
            <a:spLocks noChangeArrowheads="1"/>
          </p:cNvSpPr>
          <p:nvPr/>
        </p:nvSpPr>
        <p:spPr bwMode="auto">
          <a:xfrm>
            <a:off x="6589101" y="6370060"/>
            <a:ext cx="100827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2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AWS KMS</a:t>
            </a:r>
          </a:p>
        </p:txBody>
      </p:sp>
      <p:sp>
        <p:nvSpPr>
          <p:cNvPr id="21" name="テキスト ボックス 20">
            <a:extLst>
              <a:ext uri="{FF2B5EF4-FFF2-40B4-BE49-F238E27FC236}">
                <a16:creationId xmlns:a16="http://schemas.microsoft.com/office/drawing/2014/main" id="{26E51716-1716-2EE0-71ED-9A1B05995628}"/>
              </a:ext>
            </a:extLst>
          </p:cNvPr>
          <p:cNvSpPr txBox="1"/>
          <p:nvPr/>
        </p:nvSpPr>
        <p:spPr>
          <a:xfrm>
            <a:off x="7670549" y="5974864"/>
            <a:ext cx="4437879" cy="430887"/>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本番環境と開発環境・テスト環境とでアカウントも暗号化キーも分ける。</a:t>
            </a:r>
          </a:p>
        </p:txBody>
      </p:sp>
      <p:cxnSp>
        <p:nvCxnSpPr>
          <p:cNvPr id="23" name="直線コネクタ 22">
            <a:extLst>
              <a:ext uri="{FF2B5EF4-FFF2-40B4-BE49-F238E27FC236}">
                <a16:creationId xmlns:a16="http://schemas.microsoft.com/office/drawing/2014/main" id="{AF51A0BA-F33E-6028-2ADA-B58565C07032}"/>
              </a:ext>
            </a:extLst>
          </p:cNvPr>
          <p:cNvCxnSpPr/>
          <p:nvPr/>
        </p:nvCxnSpPr>
        <p:spPr>
          <a:xfrm>
            <a:off x="6539316" y="5611660"/>
            <a:ext cx="5495942"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6841591"/>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35344E8E-0118-4B1E-A5EF-E3A3C47E2D3E}"/>
              </a:ext>
            </a:extLst>
          </p:cNvPr>
          <p:cNvSpPr>
            <a:spLocks noGrp="1"/>
          </p:cNvSpPr>
          <p:nvPr>
            <p:ph type="title"/>
          </p:nvPr>
        </p:nvSpPr>
        <p:spPr>
          <a:prstGeom prst="rect">
            <a:avLst/>
          </a:prstGeom>
        </p:spPr>
        <p:txBody>
          <a:bodyPr vert="horz" lIns="91440" tIns="45720" rIns="91440" bIns="45720" rtlCol="0" anchor="t">
            <a:noAutofit/>
          </a:bodyPr>
          <a:lstStyle/>
          <a:p>
            <a:r>
              <a:rPr lang="ja-JP" altLang="en-US" sz="2800" b="0"/>
              <a:t>参考：データ</a:t>
            </a:r>
            <a:r>
              <a:rPr lang="ja-JP" altLang="en-US" sz="2800" b="0" dirty="0"/>
              <a:t>暗号化設計の段取り</a:t>
            </a:r>
          </a:p>
        </p:txBody>
      </p:sp>
      <p:sp>
        <p:nvSpPr>
          <p:cNvPr id="23" name="正方形/長方形 22">
            <a:extLst>
              <a:ext uri="{FF2B5EF4-FFF2-40B4-BE49-F238E27FC236}">
                <a16:creationId xmlns:a16="http://schemas.microsoft.com/office/drawing/2014/main" id="{5CB7AD52-923A-42FB-B9F5-90E05E4B8BD9}"/>
              </a:ext>
            </a:extLst>
          </p:cNvPr>
          <p:cNvSpPr/>
          <p:nvPr/>
        </p:nvSpPr>
        <p:spPr>
          <a:xfrm>
            <a:off x="442699" y="1173646"/>
            <a:ext cx="4213303" cy="639864"/>
          </a:xfrm>
          <a:prstGeom prst="rect">
            <a:avLst/>
          </a:prstGeom>
          <a:solidFill>
            <a:srgbClr val="163D51"/>
          </a:solidFill>
          <a:ln>
            <a:no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ct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1" lang="ja-JP" altLang="en-US" sz="2333" b="0" i="0" u="none" strike="noStrike" kern="1200" cap="none" spc="0" normalizeH="0" baseline="0" noProof="0" dirty="0">
                <a:ln>
                  <a:noFill/>
                </a:ln>
                <a:gradFill>
                  <a:gsLst>
                    <a:gs pos="0">
                      <a:srgbClr val="FFFFFF"/>
                    </a:gs>
                    <a:gs pos="100000">
                      <a:srgbClr val="FFFFFF"/>
                    </a:gs>
                  </a:gsLst>
                  <a:lin ang="5400000" scaled="1"/>
                </a:gradFill>
                <a:effectLst/>
                <a:uLnTx/>
                <a:uFillTx/>
                <a:latin typeface="Meiryo" panose="020B0604030504040204" pitchFamily="34" charset="-128"/>
                <a:ea typeface="Meiryo" panose="020B0604030504040204" pitchFamily="34" charset="-128"/>
                <a:cs typeface="+mn-cs"/>
              </a:rPr>
              <a:t>データ暗号化設計</a:t>
            </a:r>
          </a:p>
        </p:txBody>
      </p:sp>
      <p:sp>
        <p:nvSpPr>
          <p:cNvPr id="24" name="正方形/長方形 23">
            <a:extLst>
              <a:ext uri="{FF2B5EF4-FFF2-40B4-BE49-F238E27FC236}">
                <a16:creationId xmlns:a16="http://schemas.microsoft.com/office/drawing/2014/main" id="{2B18A6C8-A3E8-4929-BD51-0BD079D98EE3}"/>
              </a:ext>
            </a:extLst>
          </p:cNvPr>
          <p:cNvSpPr/>
          <p:nvPr/>
        </p:nvSpPr>
        <p:spPr>
          <a:xfrm>
            <a:off x="4944342" y="1173646"/>
            <a:ext cx="6815658" cy="63986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ct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1" lang="ja-JP" altLang="en-US" sz="2333"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実際の作成例</a:t>
            </a:r>
          </a:p>
        </p:txBody>
      </p:sp>
      <p:cxnSp>
        <p:nvCxnSpPr>
          <p:cNvPr id="25" name="直線コネクタ 24">
            <a:extLst>
              <a:ext uri="{FF2B5EF4-FFF2-40B4-BE49-F238E27FC236}">
                <a16:creationId xmlns:a16="http://schemas.microsoft.com/office/drawing/2014/main" id="{605FA77A-1857-4CA3-8037-009E6CCF9740}"/>
              </a:ext>
            </a:extLst>
          </p:cNvPr>
          <p:cNvCxnSpPr>
            <a:cxnSpLocks/>
          </p:cNvCxnSpPr>
          <p:nvPr/>
        </p:nvCxnSpPr>
        <p:spPr>
          <a:xfrm>
            <a:off x="4944001" y="1813509"/>
            <a:ext cx="6818532" cy="0"/>
          </a:xfrm>
          <a:prstGeom prst="line">
            <a:avLst/>
          </a:prstGeom>
          <a:ln>
            <a:solidFill>
              <a:srgbClr val="2A2E32"/>
            </a:solidFill>
          </a:ln>
          <a:effectLst/>
        </p:spPr>
        <p:style>
          <a:lnRef idx="2">
            <a:schemeClr val="accent1"/>
          </a:lnRef>
          <a:fillRef idx="0">
            <a:schemeClr val="accent1"/>
          </a:fillRef>
          <a:effectRef idx="1">
            <a:schemeClr val="accent1"/>
          </a:effectRef>
          <a:fontRef idx="minor">
            <a:schemeClr val="tx1"/>
          </a:fontRef>
        </p:style>
      </p:cxnSp>
      <p:sp>
        <p:nvSpPr>
          <p:cNvPr id="35" name="正方形/長方形 34">
            <a:extLst>
              <a:ext uri="{FF2B5EF4-FFF2-40B4-BE49-F238E27FC236}">
                <a16:creationId xmlns:a16="http://schemas.microsoft.com/office/drawing/2014/main" id="{07380618-6C54-4AC5-832B-9290F9163DAC}"/>
              </a:ext>
            </a:extLst>
          </p:cNvPr>
          <p:cNvSpPr/>
          <p:nvPr/>
        </p:nvSpPr>
        <p:spPr>
          <a:xfrm>
            <a:off x="442698" y="1892758"/>
            <a:ext cx="4213302" cy="102026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square" lIns="48000" tIns="48000" rIns="48000" bIns="48000" rtlCol="0" anchor="t" anchorCtr="0">
            <a:spAutoFit/>
          </a:bodyPr>
          <a:lstStyle/>
          <a:p>
            <a:pPr marL="119995" marR="0" lvl="0" indent="-119995" algn="l" defTabSz="609576" rtl="0" eaLnBrk="1" fontAlgn="auto" latinLnBrk="0" hangingPunct="1">
              <a:lnSpc>
                <a:spcPct val="100000"/>
              </a:lnSpc>
              <a:spcBef>
                <a:spcPts val="267"/>
              </a:spcBef>
              <a:spcAft>
                <a:spcPts val="0"/>
              </a:spcAft>
              <a:buClrTx/>
              <a:buSzTx/>
              <a:buFont typeface="Arial" panose="020B0604020202020204" pitchFamily="34" charset="0"/>
              <a:buChar char="•"/>
              <a:tabLst/>
              <a:defRPr/>
            </a:pPr>
            <a:r>
              <a:rPr kumimoji="1" lang="ja-JP" altLang="en-US" sz="2000" b="1" i="0" u="none" strike="noStrike" kern="1200" cap="none" spc="0" normalizeH="0" baseline="0" noProof="0" dirty="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メイリオ" panose="020B0604030504040204" pitchFamily="50" charset="-128"/>
              </a:rPr>
              <a:t>データ暗号化に関するガイドライン策定については右の段取りで検討</a:t>
            </a:r>
          </a:p>
        </p:txBody>
      </p:sp>
      <p:sp>
        <p:nvSpPr>
          <p:cNvPr id="10" name="正方形/長方形 9">
            <a:extLst>
              <a:ext uri="{FF2B5EF4-FFF2-40B4-BE49-F238E27FC236}">
                <a16:creationId xmlns:a16="http://schemas.microsoft.com/office/drawing/2014/main" id="{A8D0FE1B-839B-41DE-9B4A-56823D28147E}"/>
              </a:ext>
            </a:extLst>
          </p:cNvPr>
          <p:cNvSpPr/>
          <p:nvPr/>
        </p:nvSpPr>
        <p:spPr>
          <a:xfrm>
            <a:off x="4944342" y="2085000"/>
            <a:ext cx="2465685" cy="826200"/>
          </a:xfrm>
          <a:prstGeom prst="rect">
            <a:avLst/>
          </a:prstGeom>
          <a:solidFill>
            <a:schemeClr val="bg1">
              <a:lumMod val="95000"/>
            </a:schemeClr>
          </a:solidFill>
          <a:ln w="12700">
            <a:solidFill>
              <a:schemeClr val="tx1">
                <a:lumMod val="75000"/>
              </a:schemeClr>
            </a:solidFill>
          </a:ln>
          <a:effectLst/>
        </p:spPr>
        <p:style>
          <a:lnRef idx="1">
            <a:schemeClr val="accent1"/>
          </a:lnRef>
          <a:fillRef idx="3">
            <a:schemeClr val="accent1"/>
          </a:fillRef>
          <a:effectRef idx="2">
            <a:schemeClr val="accent1"/>
          </a:effectRef>
          <a:fontRef idx="minor">
            <a:schemeClr val="lt1"/>
          </a:fontRef>
        </p:style>
        <p:txBody>
          <a:bodyPr lIns="24000" tIns="24000" rIns="24000" bIns="24000" rtlCol="0" anchor="ct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1" lang="ja-JP" altLang="en-US" sz="20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①データ分類</a:t>
            </a:r>
            <a:br>
              <a:rPr kumimoji="1" lang="en-US" altLang="ja-JP" sz="20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br>
            <a:r>
              <a:rPr kumimoji="1" lang="ja-JP" altLang="en-US" sz="20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の作成</a:t>
            </a:r>
          </a:p>
        </p:txBody>
      </p:sp>
      <p:sp>
        <p:nvSpPr>
          <p:cNvPr id="11" name="正方形/長方形 10">
            <a:extLst>
              <a:ext uri="{FF2B5EF4-FFF2-40B4-BE49-F238E27FC236}">
                <a16:creationId xmlns:a16="http://schemas.microsoft.com/office/drawing/2014/main" id="{B8B5CF03-C328-4A16-BA94-48DEB5C6AAD9}"/>
              </a:ext>
            </a:extLst>
          </p:cNvPr>
          <p:cNvSpPr/>
          <p:nvPr/>
        </p:nvSpPr>
        <p:spPr>
          <a:xfrm>
            <a:off x="4944342" y="3263098"/>
            <a:ext cx="2465685" cy="826200"/>
          </a:xfrm>
          <a:prstGeom prst="rect">
            <a:avLst/>
          </a:prstGeom>
          <a:solidFill>
            <a:schemeClr val="bg1">
              <a:lumMod val="95000"/>
            </a:schemeClr>
          </a:solidFill>
          <a:ln w="12700">
            <a:solidFill>
              <a:schemeClr val="tx1">
                <a:lumMod val="75000"/>
              </a:schemeClr>
            </a:solidFill>
          </a:ln>
          <a:effectLst/>
        </p:spPr>
        <p:style>
          <a:lnRef idx="1">
            <a:schemeClr val="accent1"/>
          </a:lnRef>
          <a:fillRef idx="3">
            <a:schemeClr val="accent1"/>
          </a:fillRef>
          <a:effectRef idx="2">
            <a:schemeClr val="accent1"/>
          </a:effectRef>
          <a:fontRef idx="minor">
            <a:schemeClr val="lt1"/>
          </a:fontRef>
        </p:style>
        <p:txBody>
          <a:bodyPr lIns="24000" tIns="24000" rIns="24000" bIns="24000" rtlCol="0" anchor="ct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1" lang="ja-JP" altLang="en-US" sz="20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②暗号化方針</a:t>
            </a:r>
            <a:endParaRPr kumimoji="1" lang="en-US" altLang="ja-JP" sz="20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endParaRPr>
          </a:p>
          <a:p>
            <a:pPr marL="0" marR="0" lvl="0" indent="0" algn="ctr" defTabSz="609576" rtl="0" eaLnBrk="1" fontAlgn="auto" latinLnBrk="0" hangingPunct="1">
              <a:lnSpc>
                <a:spcPct val="100000"/>
              </a:lnSpc>
              <a:spcBef>
                <a:spcPts val="0"/>
              </a:spcBef>
              <a:spcAft>
                <a:spcPts val="0"/>
              </a:spcAft>
              <a:buClrTx/>
              <a:buSzTx/>
              <a:buFontTx/>
              <a:buNone/>
              <a:tabLst/>
              <a:defRPr/>
            </a:pPr>
            <a:r>
              <a:rPr kumimoji="1" lang="ja-JP" altLang="en-US" sz="20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の策定</a:t>
            </a:r>
          </a:p>
        </p:txBody>
      </p:sp>
      <p:sp>
        <p:nvSpPr>
          <p:cNvPr id="12" name="正方形/長方形 11">
            <a:extLst>
              <a:ext uri="{FF2B5EF4-FFF2-40B4-BE49-F238E27FC236}">
                <a16:creationId xmlns:a16="http://schemas.microsoft.com/office/drawing/2014/main" id="{C0B7E820-A3DC-46B3-93C9-C796EA72587E}"/>
              </a:ext>
            </a:extLst>
          </p:cNvPr>
          <p:cNvSpPr/>
          <p:nvPr/>
        </p:nvSpPr>
        <p:spPr>
          <a:xfrm>
            <a:off x="4944342" y="5619293"/>
            <a:ext cx="2465685" cy="826200"/>
          </a:xfrm>
          <a:prstGeom prst="rect">
            <a:avLst/>
          </a:prstGeom>
          <a:solidFill>
            <a:schemeClr val="bg1">
              <a:lumMod val="95000"/>
            </a:schemeClr>
          </a:solidFill>
          <a:ln w="12700">
            <a:solidFill>
              <a:schemeClr val="tx1">
                <a:lumMod val="75000"/>
              </a:schemeClr>
            </a:solidFill>
          </a:ln>
          <a:effectLst/>
        </p:spPr>
        <p:style>
          <a:lnRef idx="1">
            <a:schemeClr val="accent1"/>
          </a:lnRef>
          <a:fillRef idx="3">
            <a:schemeClr val="accent1"/>
          </a:fillRef>
          <a:effectRef idx="2">
            <a:schemeClr val="accent1"/>
          </a:effectRef>
          <a:fontRef idx="minor">
            <a:schemeClr val="lt1"/>
          </a:fontRef>
        </p:style>
        <p:txBody>
          <a:bodyPr lIns="24000" tIns="24000" rIns="24000" bIns="24000" rtlCol="0" anchor="ct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1" lang="ja-JP" altLang="en-US" sz="20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監視の検討</a:t>
            </a:r>
            <a:endParaRPr kumimoji="1" lang="en-US" altLang="ja-JP" sz="20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endParaRPr>
          </a:p>
        </p:txBody>
      </p:sp>
      <p:sp>
        <p:nvSpPr>
          <p:cNvPr id="13" name="二等辺三角形 12">
            <a:extLst>
              <a:ext uri="{FF2B5EF4-FFF2-40B4-BE49-F238E27FC236}">
                <a16:creationId xmlns:a16="http://schemas.microsoft.com/office/drawing/2014/main" id="{0E688FFA-9EDE-4568-8B82-80DEA8F28FB6}"/>
              </a:ext>
            </a:extLst>
          </p:cNvPr>
          <p:cNvSpPr/>
          <p:nvPr/>
        </p:nvSpPr>
        <p:spPr>
          <a:xfrm flipV="1">
            <a:off x="5841184" y="2991149"/>
            <a:ext cx="672000" cy="192000"/>
          </a:xfrm>
          <a:prstGeom prst="triangle">
            <a:avLst/>
          </a:prstGeom>
          <a:solidFill>
            <a:schemeClr val="accent6">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576" rtl="0" eaLnBrk="1" fontAlgn="auto" latinLnBrk="0" hangingPunct="1">
              <a:lnSpc>
                <a:spcPct val="100000"/>
              </a:lnSpc>
              <a:spcBef>
                <a:spcPts val="0"/>
              </a:spcBef>
              <a:spcAft>
                <a:spcPts val="0"/>
              </a:spcAft>
              <a:buClrTx/>
              <a:buSzTx/>
              <a:buFontTx/>
              <a:buNone/>
              <a:tabLst/>
              <a:defRPr/>
            </a:pPr>
            <a:endParaRPr kumimoji="1" lang="ja-JP" altLang="en-US" sz="3667" b="0" i="0" u="none" strike="noStrike" kern="1200" cap="none" spc="0" normalizeH="0" baseline="0" noProof="0" dirty="0">
              <a:ln>
                <a:noFill/>
              </a:ln>
              <a:solidFill>
                <a:srgbClr val="FFFFFF"/>
              </a:solidFill>
              <a:effectLst/>
              <a:uLnTx/>
              <a:uFillTx/>
              <a:latin typeface="Meiryo" panose="020B0604030504040204" pitchFamily="34" charset="-128"/>
              <a:ea typeface="Meiryo" panose="020B0604030504040204" pitchFamily="34" charset="-128"/>
              <a:cs typeface="+mn-cs"/>
            </a:endParaRPr>
          </a:p>
        </p:txBody>
      </p:sp>
      <p:sp>
        <p:nvSpPr>
          <p:cNvPr id="14" name="二等辺三角形 13">
            <a:extLst>
              <a:ext uri="{FF2B5EF4-FFF2-40B4-BE49-F238E27FC236}">
                <a16:creationId xmlns:a16="http://schemas.microsoft.com/office/drawing/2014/main" id="{CA3AD753-1E32-459F-9849-A0884F96219F}"/>
              </a:ext>
            </a:extLst>
          </p:cNvPr>
          <p:cNvSpPr/>
          <p:nvPr/>
        </p:nvSpPr>
        <p:spPr>
          <a:xfrm flipV="1">
            <a:off x="5841184" y="5347347"/>
            <a:ext cx="672000" cy="192000"/>
          </a:xfrm>
          <a:prstGeom prst="triangle">
            <a:avLst/>
          </a:prstGeom>
          <a:solidFill>
            <a:schemeClr val="accent6">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576" rtl="0" eaLnBrk="1" fontAlgn="auto" latinLnBrk="0" hangingPunct="1">
              <a:lnSpc>
                <a:spcPct val="100000"/>
              </a:lnSpc>
              <a:spcBef>
                <a:spcPts val="0"/>
              </a:spcBef>
              <a:spcAft>
                <a:spcPts val="0"/>
              </a:spcAft>
              <a:buClrTx/>
              <a:buSzTx/>
              <a:buFontTx/>
              <a:buNone/>
              <a:tabLst/>
              <a:defRPr/>
            </a:pPr>
            <a:endParaRPr kumimoji="1" lang="ja-JP" altLang="en-US" sz="3667" b="0" i="0" u="none" strike="noStrike" kern="1200" cap="none" spc="0" normalizeH="0" baseline="0" noProof="0" dirty="0">
              <a:ln>
                <a:noFill/>
              </a:ln>
              <a:solidFill>
                <a:srgbClr val="FFFFFF"/>
              </a:solidFill>
              <a:effectLst/>
              <a:uLnTx/>
              <a:uFillTx/>
              <a:latin typeface="Meiryo" panose="020B0604030504040204" pitchFamily="34" charset="-128"/>
              <a:ea typeface="Meiryo" panose="020B0604030504040204" pitchFamily="34" charset="-128"/>
              <a:cs typeface="+mn-cs"/>
            </a:endParaRPr>
          </a:p>
        </p:txBody>
      </p:sp>
      <p:sp>
        <p:nvSpPr>
          <p:cNvPr id="16" name="正方形/長方形 15">
            <a:extLst>
              <a:ext uri="{FF2B5EF4-FFF2-40B4-BE49-F238E27FC236}">
                <a16:creationId xmlns:a16="http://schemas.microsoft.com/office/drawing/2014/main" id="{A8D0FE1B-839B-41DE-9B4A-56823D28147E}"/>
              </a:ext>
            </a:extLst>
          </p:cNvPr>
          <p:cNvSpPr/>
          <p:nvPr/>
        </p:nvSpPr>
        <p:spPr>
          <a:xfrm>
            <a:off x="7390582" y="2085000"/>
            <a:ext cx="4611765" cy="826200"/>
          </a:xfrm>
          <a:prstGeom prst="rect">
            <a:avLst/>
          </a:prstGeom>
          <a:noFill/>
          <a:ln w="12700">
            <a:noFill/>
          </a:ln>
          <a:effectLst/>
        </p:spPr>
        <p:style>
          <a:lnRef idx="1">
            <a:schemeClr val="accent1"/>
          </a:lnRef>
          <a:fillRef idx="3">
            <a:schemeClr val="accent1"/>
          </a:fillRef>
          <a:effectRef idx="2">
            <a:schemeClr val="accent1"/>
          </a:effectRef>
          <a:fontRef idx="minor">
            <a:schemeClr val="lt1"/>
          </a:fontRef>
        </p:style>
        <p:txBody>
          <a:bodyPr lIns="24000" tIns="24000" rIns="0" bIns="24000" rtlCol="0" anchor="ctr"/>
          <a:lstStyle/>
          <a:p>
            <a:pPr marL="239175" marR="0" lvl="0" indent="-120646" algn="l" defTabSz="60957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ja-JP" altLang="en-US" sz="1667"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データ種別</a:t>
            </a:r>
            <a:r>
              <a:rPr kumimoji="1" lang="ja-JP" altLang="en-US" sz="15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 </a:t>
            </a:r>
            <a:r>
              <a:rPr kumimoji="1" lang="en-US" altLang="ja-JP" sz="15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a:t>
            </a:r>
            <a:r>
              <a:rPr kumimoji="1" lang="ja-JP" altLang="en-US" sz="15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業務データ</a:t>
            </a:r>
            <a:r>
              <a:rPr kumimoji="1" lang="en-US" altLang="ja-JP" sz="15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a:t>
            </a:r>
            <a:r>
              <a:rPr kumimoji="1" lang="ja-JP" altLang="en-US" sz="15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システムデータ</a:t>
            </a:r>
            <a:r>
              <a:rPr kumimoji="1" lang="en-US" altLang="ja-JP" sz="15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a:t>
            </a:r>
            <a:r>
              <a:rPr kumimoji="1" lang="ja-JP" altLang="en-US" sz="1500" b="0" i="0" u="none" strike="noStrike" kern="1200" cap="none" spc="0" normalizeH="0" baseline="0" noProof="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ログ</a:t>
            </a:r>
            <a:r>
              <a:rPr kumimoji="1" lang="en-US" altLang="ja-JP" sz="15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a:t>
            </a:r>
            <a:endParaRPr kumimoji="1" lang="en-US" altLang="ja-JP" sz="1667"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endParaRPr>
          </a:p>
          <a:p>
            <a:pPr marL="239175" marR="0" lvl="0" indent="-120646" algn="l" defTabSz="60957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ja-JP" altLang="en-US" sz="1667"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データ内容</a:t>
            </a:r>
            <a:r>
              <a:rPr kumimoji="1" lang="ja-JP" altLang="en-US" sz="15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 </a:t>
            </a:r>
            <a:r>
              <a:rPr kumimoji="1" lang="en-US" altLang="ja-JP" sz="15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a:t>
            </a:r>
            <a:r>
              <a:rPr kumimoji="1" lang="ja-JP" altLang="en-US" sz="15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個人情報</a:t>
            </a:r>
            <a:r>
              <a:rPr kumimoji="1" lang="en-US" altLang="ja-JP" sz="15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a:t>
            </a:r>
            <a:r>
              <a:rPr kumimoji="1" lang="ja-JP" altLang="en-US" sz="1500" b="0" i="0" u="none" strike="noStrike" kern="1200" cap="none" spc="0" normalizeH="0" baseline="0" noProof="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業務情報</a:t>
            </a:r>
            <a:r>
              <a:rPr kumimoji="1" lang="en-US" altLang="ja-JP" sz="15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a:t>
            </a:r>
            <a:endParaRPr kumimoji="1" lang="ja-JP" altLang="en-US" sz="15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endParaRPr>
          </a:p>
        </p:txBody>
      </p:sp>
      <p:sp>
        <p:nvSpPr>
          <p:cNvPr id="17" name="正方形/長方形 16">
            <a:extLst>
              <a:ext uri="{FF2B5EF4-FFF2-40B4-BE49-F238E27FC236}">
                <a16:creationId xmlns:a16="http://schemas.microsoft.com/office/drawing/2014/main" id="{B8B5CF03-C328-4A16-BA94-48DEB5C6AAD9}"/>
              </a:ext>
            </a:extLst>
          </p:cNvPr>
          <p:cNvSpPr/>
          <p:nvPr/>
        </p:nvSpPr>
        <p:spPr>
          <a:xfrm>
            <a:off x="7390582" y="3263098"/>
            <a:ext cx="4611765" cy="826200"/>
          </a:xfrm>
          <a:prstGeom prst="rect">
            <a:avLst/>
          </a:prstGeom>
          <a:noFill/>
          <a:ln w="12700">
            <a:noFill/>
          </a:ln>
          <a:effectLst/>
        </p:spPr>
        <p:style>
          <a:lnRef idx="1">
            <a:schemeClr val="accent1"/>
          </a:lnRef>
          <a:fillRef idx="3">
            <a:schemeClr val="accent1"/>
          </a:fillRef>
          <a:effectRef idx="2">
            <a:schemeClr val="accent1"/>
          </a:effectRef>
          <a:fontRef idx="minor">
            <a:schemeClr val="lt1"/>
          </a:fontRef>
        </p:style>
        <p:txBody>
          <a:bodyPr lIns="24000" tIns="24000" rIns="0" bIns="24000" rtlCol="0" anchor="ctr"/>
          <a:lstStyle/>
          <a:p>
            <a:pPr marL="239175" marR="0" lvl="0" indent="-120646" algn="l" defTabSz="60957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ja-JP" altLang="en-US" sz="1667"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暗号化対象と暗号化要否の整理</a:t>
            </a:r>
            <a:endParaRPr kumimoji="1" lang="en-US" altLang="ja-JP" sz="1667"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endParaRPr>
          </a:p>
          <a:p>
            <a:pPr marL="239175" marR="0" lvl="0" indent="-120646" algn="l" defTabSz="60957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ja-JP" altLang="en-US" sz="1667"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暗号化の実施場所 </a:t>
            </a:r>
            <a:r>
              <a:rPr kumimoji="1" lang="en-US" altLang="ja-JP" sz="15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a:t>
            </a:r>
            <a:r>
              <a:rPr kumimoji="1" lang="ja-JP" altLang="en-US" sz="15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サーバー </a:t>
            </a:r>
            <a:r>
              <a:rPr kumimoji="1" lang="en-US" altLang="ja-JP" sz="15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or </a:t>
            </a:r>
            <a:r>
              <a:rPr kumimoji="1" lang="ja-JP" altLang="en-US" sz="15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クライアント</a:t>
            </a:r>
            <a:r>
              <a:rPr kumimoji="1" lang="en-US" altLang="ja-JP" sz="15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a:t>
            </a:r>
            <a:endParaRPr kumimoji="1" lang="en-US" altLang="ja-JP" sz="1667"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endParaRPr>
          </a:p>
        </p:txBody>
      </p:sp>
      <p:sp>
        <p:nvSpPr>
          <p:cNvPr id="18" name="正方形/長方形 17">
            <a:extLst>
              <a:ext uri="{FF2B5EF4-FFF2-40B4-BE49-F238E27FC236}">
                <a16:creationId xmlns:a16="http://schemas.microsoft.com/office/drawing/2014/main" id="{C0B7E820-A3DC-46B3-93C9-C796EA72587E}"/>
              </a:ext>
            </a:extLst>
          </p:cNvPr>
          <p:cNvSpPr/>
          <p:nvPr/>
        </p:nvSpPr>
        <p:spPr>
          <a:xfrm>
            <a:off x="7390582" y="5619293"/>
            <a:ext cx="4611765" cy="826200"/>
          </a:xfrm>
          <a:prstGeom prst="rect">
            <a:avLst/>
          </a:prstGeom>
          <a:noFill/>
          <a:ln w="12700">
            <a:noFill/>
          </a:ln>
          <a:effectLst/>
        </p:spPr>
        <p:style>
          <a:lnRef idx="1">
            <a:schemeClr val="accent1"/>
          </a:lnRef>
          <a:fillRef idx="3">
            <a:schemeClr val="accent1"/>
          </a:fillRef>
          <a:effectRef idx="2">
            <a:schemeClr val="accent1"/>
          </a:effectRef>
          <a:fontRef idx="minor">
            <a:schemeClr val="lt1"/>
          </a:fontRef>
        </p:style>
        <p:txBody>
          <a:bodyPr lIns="24000" tIns="24000" rIns="0" bIns="24000" rtlCol="0" anchor="ctr"/>
          <a:lstStyle/>
          <a:p>
            <a:pPr marL="239175" marR="0" lvl="0" indent="-120646" algn="l" defTabSz="60957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ja-JP" altLang="en-US" sz="1667"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利用状況や設定状況の監視</a:t>
            </a:r>
            <a:endParaRPr kumimoji="1" lang="en-US" altLang="ja-JP" sz="1667"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endParaRPr>
          </a:p>
        </p:txBody>
      </p:sp>
      <p:sp>
        <p:nvSpPr>
          <p:cNvPr id="19" name="二等辺三角形 18">
            <a:extLst>
              <a:ext uri="{FF2B5EF4-FFF2-40B4-BE49-F238E27FC236}">
                <a16:creationId xmlns:a16="http://schemas.microsoft.com/office/drawing/2014/main" id="{CA3AD753-1E32-459F-9849-A0884F96219F}"/>
              </a:ext>
            </a:extLst>
          </p:cNvPr>
          <p:cNvSpPr/>
          <p:nvPr/>
        </p:nvSpPr>
        <p:spPr>
          <a:xfrm flipV="1">
            <a:off x="5841184" y="4169248"/>
            <a:ext cx="672000" cy="192000"/>
          </a:xfrm>
          <a:prstGeom prst="triangle">
            <a:avLst/>
          </a:prstGeom>
          <a:solidFill>
            <a:schemeClr val="accent6">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576" rtl="0" eaLnBrk="1" fontAlgn="auto" latinLnBrk="0" hangingPunct="1">
              <a:lnSpc>
                <a:spcPct val="100000"/>
              </a:lnSpc>
              <a:spcBef>
                <a:spcPts val="0"/>
              </a:spcBef>
              <a:spcAft>
                <a:spcPts val="0"/>
              </a:spcAft>
              <a:buClrTx/>
              <a:buSzTx/>
              <a:buFontTx/>
              <a:buNone/>
              <a:tabLst/>
              <a:defRPr/>
            </a:pPr>
            <a:endParaRPr kumimoji="1" lang="ja-JP" altLang="en-US" sz="3667" b="0" i="0" u="none" strike="noStrike" kern="1200" cap="none" spc="0" normalizeH="0" baseline="0" noProof="0" dirty="0">
              <a:ln>
                <a:noFill/>
              </a:ln>
              <a:solidFill>
                <a:srgbClr val="FFFFFF"/>
              </a:solidFill>
              <a:effectLst/>
              <a:uLnTx/>
              <a:uFillTx/>
              <a:latin typeface="Meiryo" panose="020B0604030504040204" pitchFamily="34" charset="-128"/>
              <a:ea typeface="Meiryo" panose="020B0604030504040204" pitchFamily="34" charset="-128"/>
              <a:cs typeface="+mn-cs"/>
            </a:endParaRPr>
          </a:p>
        </p:txBody>
      </p:sp>
      <p:sp>
        <p:nvSpPr>
          <p:cNvPr id="20" name="正方形/長方形 19">
            <a:extLst>
              <a:ext uri="{FF2B5EF4-FFF2-40B4-BE49-F238E27FC236}">
                <a16:creationId xmlns:a16="http://schemas.microsoft.com/office/drawing/2014/main" id="{B8B5CF03-C328-4A16-BA94-48DEB5C6AAD9}"/>
              </a:ext>
            </a:extLst>
          </p:cNvPr>
          <p:cNvSpPr/>
          <p:nvPr/>
        </p:nvSpPr>
        <p:spPr>
          <a:xfrm>
            <a:off x="4944342" y="4441198"/>
            <a:ext cx="2465685" cy="826200"/>
          </a:xfrm>
          <a:prstGeom prst="rect">
            <a:avLst/>
          </a:prstGeom>
          <a:solidFill>
            <a:schemeClr val="bg1">
              <a:lumMod val="95000"/>
            </a:schemeClr>
          </a:solidFill>
          <a:ln w="12700">
            <a:solidFill>
              <a:schemeClr val="tx1">
                <a:lumMod val="75000"/>
              </a:schemeClr>
            </a:solidFill>
          </a:ln>
          <a:effectLst/>
        </p:spPr>
        <p:style>
          <a:lnRef idx="1">
            <a:schemeClr val="accent1"/>
          </a:lnRef>
          <a:fillRef idx="3">
            <a:schemeClr val="accent1"/>
          </a:fillRef>
          <a:effectRef idx="2">
            <a:schemeClr val="accent1"/>
          </a:effectRef>
          <a:fontRef idx="minor">
            <a:schemeClr val="lt1"/>
          </a:fontRef>
        </p:style>
        <p:txBody>
          <a:bodyPr lIns="24000" tIns="24000" rIns="24000" bIns="24000" rtlCol="0" anchor="ct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1" lang="ja-JP" altLang="en-US" sz="20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③暗号鍵管理</a:t>
            </a:r>
            <a:endParaRPr kumimoji="1" lang="en-US" altLang="ja-JP" sz="20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endParaRPr>
          </a:p>
          <a:p>
            <a:pPr marL="0" marR="0" lvl="0" indent="0" algn="ctr" defTabSz="609576" rtl="0" eaLnBrk="1" fontAlgn="auto" latinLnBrk="0" hangingPunct="1">
              <a:lnSpc>
                <a:spcPct val="100000"/>
              </a:lnSpc>
              <a:spcBef>
                <a:spcPts val="0"/>
              </a:spcBef>
              <a:spcAft>
                <a:spcPts val="0"/>
              </a:spcAft>
              <a:buClrTx/>
              <a:buSzTx/>
              <a:buFontTx/>
              <a:buNone/>
              <a:tabLst/>
              <a:defRPr/>
            </a:pPr>
            <a:r>
              <a:rPr kumimoji="1" lang="ja-JP" altLang="en-US" sz="20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方針の策定</a:t>
            </a:r>
          </a:p>
        </p:txBody>
      </p:sp>
      <p:sp>
        <p:nvSpPr>
          <p:cNvPr id="21" name="正方形/長方形 20">
            <a:extLst>
              <a:ext uri="{FF2B5EF4-FFF2-40B4-BE49-F238E27FC236}">
                <a16:creationId xmlns:a16="http://schemas.microsoft.com/office/drawing/2014/main" id="{B8B5CF03-C328-4A16-BA94-48DEB5C6AAD9}"/>
              </a:ext>
            </a:extLst>
          </p:cNvPr>
          <p:cNvSpPr/>
          <p:nvPr/>
        </p:nvSpPr>
        <p:spPr>
          <a:xfrm>
            <a:off x="7390582" y="4441195"/>
            <a:ext cx="4801418" cy="826200"/>
          </a:xfrm>
          <a:prstGeom prst="rect">
            <a:avLst/>
          </a:prstGeom>
          <a:noFill/>
          <a:ln w="12700">
            <a:noFill/>
          </a:ln>
          <a:effectLst/>
        </p:spPr>
        <p:style>
          <a:lnRef idx="1">
            <a:schemeClr val="accent1"/>
          </a:lnRef>
          <a:fillRef idx="3">
            <a:schemeClr val="accent1"/>
          </a:fillRef>
          <a:effectRef idx="2">
            <a:schemeClr val="accent1"/>
          </a:effectRef>
          <a:fontRef idx="minor">
            <a:schemeClr val="lt1"/>
          </a:fontRef>
        </p:style>
        <p:txBody>
          <a:bodyPr lIns="24000" tIns="24000" rIns="0" bIns="24000" rtlCol="0" anchor="ctr"/>
          <a:lstStyle/>
          <a:p>
            <a:pPr marL="239175" marR="0" lvl="0" indent="-120646" algn="l" defTabSz="60957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ja-JP" altLang="en-US" sz="1667"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暗号鍵の管理方式 </a:t>
            </a:r>
            <a:r>
              <a:rPr kumimoji="1" lang="en-US" altLang="ja-JP" sz="15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a:t>
            </a:r>
            <a:r>
              <a:rPr kumimoji="1" lang="ja-JP" altLang="en-US" sz="15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管理基盤、鍵種類</a:t>
            </a:r>
            <a:r>
              <a:rPr kumimoji="1" lang="en-US" altLang="ja-JP" sz="15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a:t>
            </a:r>
            <a:endParaRPr kumimoji="1" lang="en-US" altLang="ja-JP" sz="1667"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endParaRPr>
          </a:p>
          <a:p>
            <a:pPr marL="239175" marR="0" lvl="0" indent="-120646" algn="l" defTabSz="60957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ja-JP" altLang="en-US" sz="1667"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暗号鍵の作成単位 </a:t>
            </a:r>
            <a:r>
              <a:rPr kumimoji="1" lang="en-US" altLang="ja-JP" sz="15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a:t>
            </a:r>
            <a:r>
              <a:rPr kumimoji="1" lang="ja-JP" altLang="en-US" sz="15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アカウント、</a:t>
            </a:r>
            <a:r>
              <a:rPr kumimoji="1" lang="ja-JP" altLang="en-US" sz="1500" b="0" i="0" u="none" strike="noStrike" kern="1200" cap="none" spc="0" normalizeH="0" baseline="0" noProof="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システム単位</a:t>
            </a:r>
            <a:r>
              <a:rPr kumimoji="1" lang="en-US" altLang="ja-JP" sz="15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a:t>
            </a:r>
            <a:endParaRPr kumimoji="1" lang="en-US" altLang="ja-JP" sz="1667"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endParaRPr>
          </a:p>
          <a:p>
            <a:pPr marL="239175" marR="0" lvl="0" indent="-120646" algn="l" defTabSz="60957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ja-JP" altLang="en-US" sz="1667"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暗号鍵のアクセス制御 </a:t>
            </a:r>
            <a:r>
              <a:rPr kumimoji="1" lang="en-US" altLang="ja-JP" sz="15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a:t>
            </a:r>
            <a:r>
              <a:rPr kumimoji="1" lang="ja-JP" altLang="en-US" sz="1500" b="0" i="0" u="none" strike="noStrike" kern="1200" cap="none" spc="0" normalizeH="0" baseline="0" noProof="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キーポリシー</a:t>
            </a:r>
            <a:r>
              <a:rPr kumimoji="1" lang="en-US" altLang="ja-JP" sz="15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a:t>
            </a:r>
            <a:endParaRPr kumimoji="1" lang="en-US" altLang="ja-JP" sz="1667"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endParaRPr>
          </a:p>
        </p:txBody>
      </p:sp>
      <p:sp>
        <p:nvSpPr>
          <p:cNvPr id="2" name="テキスト ボックス 1">
            <a:extLst>
              <a:ext uri="{FF2B5EF4-FFF2-40B4-BE49-F238E27FC236}">
                <a16:creationId xmlns:a16="http://schemas.microsoft.com/office/drawing/2014/main" id="{5ACE793C-16BA-B37B-8241-DC82FEC33167}"/>
              </a:ext>
            </a:extLst>
          </p:cNvPr>
          <p:cNvSpPr txBox="1"/>
          <p:nvPr/>
        </p:nvSpPr>
        <p:spPr>
          <a:xfrm>
            <a:off x="10607211" y="0"/>
            <a:ext cx="1584789" cy="369332"/>
          </a:xfrm>
          <a:prstGeom prst="rect">
            <a:avLst/>
          </a:prstGeom>
          <a:no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800" b="0" i="0" u="none" strike="noStrike" kern="1200" cap="none" spc="0" normalizeH="0" baseline="0" noProof="0" dirty="0">
                <a:ln>
                  <a:noFill/>
                </a:ln>
                <a:solidFill>
                  <a:srgbClr val="FFFFFF">
                    <a:lumMod val="50000"/>
                  </a:srgbClr>
                </a:solidFill>
                <a:effectLst/>
                <a:uLnTx/>
                <a:uFillTx/>
                <a:latin typeface="Meiryo" panose="020B0604030504040204" pitchFamily="34" charset="-128"/>
                <a:ea typeface="Meiryo" panose="020B0604030504040204" pitchFamily="34" charset="-128"/>
                <a:cs typeface="+mn-cs"/>
              </a:rPr>
              <a:t>SEC08-BP02</a:t>
            </a:r>
            <a:endParaRPr kumimoji="0" lang="ja-JP" altLang="en-US" sz="1800" b="0" i="0" u="none" strike="noStrike" kern="1200" cap="none" spc="0" normalizeH="0" baseline="0" noProof="0">
              <a:ln>
                <a:noFill/>
              </a:ln>
              <a:solidFill>
                <a:srgbClr val="FFFFFF">
                  <a:lumMod val="50000"/>
                </a:srgbClr>
              </a:solidFill>
              <a:effectLst/>
              <a:uLnTx/>
              <a:uFillTx/>
              <a:latin typeface="Meiryo" panose="020B0604030504040204" pitchFamily="34" charset="-128"/>
              <a:ea typeface="Meiryo" panose="020B0604030504040204" pitchFamily="34" charset="-128"/>
              <a:cs typeface="+mn-cs"/>
            </a:endParaRPr>
          </a:p>
        </p:txBody>
      </p:sp>
    </p:spTree>
    <p:extLst>
      <p:ext uri="{BB962C8B-B14F-4D97-AF65-F5344CB8AC3E}">
        <p14:creationId xmlns:p14="http://schemas.microsoft.com/office/powerpoint/2010/main" val="1693522529"/>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 1"/>
          <p:cNvGraphicFramePr>
            <a:graphicFrameLocks noGrp="1"/>
          </p:cNvGraphicFramePr>
          <p:nvPr/>
        </p:nvGraphicFramePr>
        <p:xfrm>
          <a:off x="451786" y="1422871"/>
          <a:ext cx="11286092" cy="4510569"/>
        </p:xfrm>
        <a:graphic>
          <a:graphicData uri="http://schemas.openxmlformats.org/drawingml/2006/table">
            <a:tbl>
              <a:tblPr firstRow="1" bandRow="1">
                <a:tableStyleId>{073A0DAA-6AF3-43AB-8588-CEC1D06C72B9}</a:tableStyleId>
              </a:tblPr>
              <a:tblGrid>
                <a:gridCol w="1423471">
                  <a:extLst>
                    <a:ext uri="{9D8B030D-6E8A-4147-A177-3AD203B41FA5}">
                      <a16:colId xmlns:a16="http://schemas.microsoft.com/office/drawing/2014/main" val="306501756"/>
                    </a:ext>
                  </a:extLst>
                </a:gridCol>
                <a:gridCol w="2389398">
                  <a:extLst>
                    <a:ext uri="{9D8B030D-6E8A-4147-A177-3AD203B41FA5}">
                      <a16:colId xmlns:a16="http://schemas.microsoft.com/office/drawing/2014/main" val="3623393942"/>
                    </a:ext>
                  </a:extLst>
                </a:gridCol>
                <a:gridCol w="4117898">
                  <a:extLst>
                    <a:ext uri="{9D8B030D-6E8A-4147-A177-3AD203B41FA5}">
                      <a16:colId xmlns:a16="http://schemas.microsoft.com/office/drawing/2014/main" val="1843806429"/>
                    </a:ext>
                  </a:extLst>
                </a:gridCol>
                <a:gridCol w="3355325">
                  <a:extLst>
                    <a:ext uri="{9D8B030D-6E8A-4147-A177-3AD203B41FA5}">
                      <a16:colId xmlns:a16="http://schemas.microsoft.com/office/drawing/2014/main" val="360118935"/>
                    </a:ext>
                  </a:extLst>
                </a:gridCol>
              </a:tblGrid>
              <a:tr h="319520">
                <a:tc>
                  <a:txBody>
                    <a:bodyPr/>
                    <a:lstStyle/>
                    <a:p>
                      <a:r>
                        <a:rPr kumimoji="1" lang="ja-JP" altLang="en-US" sz="1200" dirty="0">
                          <a:latin typeface="Meiryo" panose="020B0604030504040204" pitchFamily="34" charset="-128"/>
                          <a:ea typeface="Meiryo" panose="020B0604030504040204" pitchFamily="34" charset="-128"/>
                        </a:rPr>
                        <a:t>レイヤー</a:t>
                      </a:r>
                    </a:p>
                  </a:txBody>
                  <a:tcPr anchor="ctr"/>
                </a:tc>
                <a:tc>
                  <a:txBody>
                    <a:bodyPr/>
                    <a:lstStyle/>
                    <a:p>
                      <a:r>
                        <a:rPr kumimoji="1" lang="ja-JP" altLang="en-US" sz="1200" dirty="0">
                          <a:latin typeface="Meiryo" panose="020B0604030504040204" pitchFamily="34" charset="-128"/>
                          <a:ea typeface="Meiryo" panose="020B0604030504040204" pitchFamily="34" charset="-128"/>
                        </a:rPr>
                        <a:t>種類</a:t>
                      </a:r>
                    </a:p>
                  </a:txBody>
                  <a:tcPr anchor="ctr"/>
                </a:tc>
                <a:tc>
                  <a:txBody>
                    <a:bodyPr/>
                    <a:lstStyle/>
                    <a:p>
                      <a:r>
                        <a:rPr kumimoji="1" lang="ja-JP" altLang="en-US" sz="1200" dirty="0">
                          <a:latin typeface="Meiryo" panose="020B0604030504040204" pitchFamily="34" charset="-128"/>
                          <a:ea typeface="Meiryo" panose="020B0604030504040204" pitchFamily="34" charset="-128"/>
                        </a:rPr>
                        <a:t>対応できる主な脅威</a:t>
                      </a:r>
                    </a:p>
                  </a:txBody>
                  <a:tcPr anchor="ctr"/>
                </a:tc>
                <a:tc>
                  <a:txBody>
                    <a:bodyPr/>
                    <a:lstStyle/>
                    <a:p>
                      <a:r>
                        <a:rPr kumimoji="1" lang="ja-JP" altLang="en-US" sz="1200" dirty="0">
                          <a:latin typeface="Meiryo" panose="020B0604030504040204" pitchFamily="34" charset="-128"/>
                          <a:ea typeface="Meiryo" panose="020B0604030504040204" pitchFamily="34" charset="-128"/>
                        </a:rPr>
                        <a:t>透過的にアクセスできる主な範囲</a:t>
                      </a:r>
                    </a:p>
                  </a:txBody>
                  <a:tcPr anchor="ctr"/>
                </a:tc>
                <a:extLst>
                  <a:ext uri="{0D108BD9-81ED-4DB2-BD59-A6C34878D82A}">
                    <a16:rowId xmlns:a16="http://schemas.microsoft.com/office/drawing/2014/main" val="3816043156"/>
                  </a:ext>
                </a:extLst>
              </a:tr>
              <a:tr h="502400">
                <a:tc>
                  <a:txBody>
                    <a:bodyPr/>
                    <a:lstStyle/>
                    <a:p>
                      <a:r>
                        <a:rPr kumimoji="1" lang="ja-JP" altLang="en-US" sz="1200" dirty="0">
                          <a:latin typeface="Meiryo" panose="020B0604030504040204" pitchFamily="34" charset="-128"/>
                          <a:ea typeface="Meiryo" panose="020B0604030504040204" pitchFamily="34" charset="-128"/>
                        </a:rPr>
                        <a:t>アプリケーション</a:t>
                      </a:r>
                    </a:p>
                  </a:txBody>
                  <a:tcPr anchor="ctr"/>
                </a:tc>
                <a:tc>
                  <a:txBody>
                    <a:bodyPr/>
                    <a:lstStyle/>
                    <a:p>
                      <a:r>
                        <a:rPr kumimoji="1" lang="ja-JP" altLang="en-US" sz="1200" dirty="0">
                          <a:latin typeface="Meiryo" panose="020B0604030504040204" pitchFamily="34" charset="-128"/>
                          <a:ea typeface="Meiryo" panose="020B0604030504040204" pitchFamily="34" charset="-128"/>
                        </a:rPr>
                        <a:t>出力データの暗号化</a:t>
                      </a:r>
                    </a:p>
                  </a:txBody>
                  <a:tcPr anchor="ctr"/>
                </a:tc>
                <a:tc>
                  <a:txBody>
                    <a:bodyPr/>
                    <a:lstStyle/>
                    <a:p>
                      <a:r>
                        <a:rPr kumimoji="1" lang="ja-JP" altLang="en-US" sz="1200" dirty="0">
                          <a:latin typeface="Meiryo" panose="020B0604030504040204" pitchFamily="34" charset="-128"/>
                          <a:ea typeface="Meiryo" panose="020B0604030504040204" pitchFamily="34" charset="-128"/>
                        </a:rPr>
                        <a:t>鍵に対する権限を持たない対象からのデータの保護</a:t>
                      </a:r>
                    </a:p>
                  </a:txBody>
                  <a:tcPr anchor="ctr"/>
                </a:tc>
                <a:tc>
                  <a:txBody>
                    <a:bodyPr/>
                    <a:lstStyle/>
                    <a:p>
                      <a:r>
                        <a:rPr kumimoji="1" lang="en-US" altLang="ja-JP" sz="1200" dirty="0">
                          <a:latin typeface="Meiryo" panose="020B0604030504040204" pitchFamily="34" charset="-128"/>
                          <a:ea typeface="Meiryo" panose="020B0604030504040204" pitchFamily="34" charset="-128"/>
                        </a:rPr>
                        <a:t>-</a:t>
                      </a:r>
                      <a:endParaRPr kumimoji="1" lang="ja-JP" altLang="en-US" sz="1200" dirty="0">
                        <a:latin typeface="Meiryo" panose="020B0604030504040204" pitchFamily="34" charset="-128"/>
                        <a:ea typeface="Meiryo" panose="020B0604030504040204" pitchFamily="34" charset="-128"/>
                      </a:endParaRPr>
                    </a:p>
                  </a:txBody>
                  <a:tcPr anchor="ctr"/>
                </a:tc>
                <a:extLst>
                  <a:ext uri="{0D108BD9-81ED-4DB2-BD59-A6C34878D82A}">
                    <a16:rowId xmlns:a16="http://schemas.microsoft.com/office/drawing/2014/main" val="4138471557"/>
                  </a:ext>
                </a:extLst>
              </a:tr>
              <a:tr h="543040">
                <a:tc rowSpan="3">
                  <a:txBody>
                    <a:bodyPr/>
                    <a:lstStyle/>
                    <a:p>
                      <a:r>
                        <a:rPr kumimoji="1" lang="en-US" altLang="ja-JP" sz="1200" dirty="0">
                          <a:latin typeface="Meiryo" panose="020B0604030504040204" pitchFamily="34" charset="-128"/>
                          <a:ea typeface="Meiryo" panose="020B0604030504040204" pitchFamily="34" charset="-128"/>
                        </a:rPr>
                        <a:t>DB</a:t>
                      </a:r>
                      <a:endParaRPr kumimoji="1" lang="ja-JP" altLang="en-US" sz="1200" dirty="0">
                        <a:latin typeface="Meiryo" panose="020B0604030504040204" pitchFamily="34" charset="-128"/>
                        <a:ea typeface="Meiryo" panose="020B0604030504040204" pitchFamily="34" charset="-128"/>
                      </a:endParaRPr>
                    </a:p>
                  </a:txBody>
                  <a:tcPr anchor="ctr"/>
                </a:tc>
                <a:tc>
                  <a:txBody>
                    <a:bodyPr/>
                    <a:lstStyle/>
                    <a:p>
                      <a:r>
                        <a:rPr kumimoji="1" lang="ja-JP" altLang="en-US" sz="1200" dirty="0">
                          <a:latin typeface="Meiryo" panose="020B0604030504040204" pitchFamily="34" charset="-128"/>
                          <a:ea typeface="Meiryo" panose="020B0604030504040204" pitchFamily="34" charset="-128"/>
                        </a:rPr>
                        <a:t>カラム</a:t>
                      </a:r>
                      <a:r>
                        <a:rPr kumimoji="1" lang="en-US" altLang="ja-JP" sz="1200" dirty="0">
                          <a:latin typeface="Meiryo" panose="020B0604030504040204" pitchFamily="34" charset="-128"/>
                          <a:ea typeface="Meiryo" panose="020B0604030504040204" pitchFamily="34" charset="-128"/>
                        </a:rPr>
                        <a:t>/</a:t>
                      </a:r>
                      <a:r>
                        <a:rPr kumimoji="1" lang="ja-JP" altLang="en-US" sz="1200" dirty="0">
                          <a:latin typeface="Meiryo" panose="020B0604030504040204" pitchFamily="34" charset="-128"/>
                          <a:ea typeface="Meiryo" panose="020B0604030504040204" pitchFamily="34" charset="-128"/>
                        </a:rPr>
                        <a:t>テーブル暗号化</a:t>
                      </a:r>
                    </a:p>
                  </a:txBody>
                  <a:tcPr anchor="ctr"/>
                </a:tc>
                <a:tc>
                  <a:txBody>
                    <a:bodyPr/>
                    <a:lstStyle/>
                    <a:p>
                      <a:r>
                        <a:rPr kumimoji="1" lang="ja-JP" altLang="en-US" sz="1200" dirty="0">
                          <a:latin typeface="Meiryo" panose="020B0604030504040204" pitchFamily="34" charset="-128"/>
                          <a:ea typeface="Meiryo" panose="020B0604030504040204" pitchFamily="34" charset="-128"/>
                        </a:rPr>
                        <a:t>該当カラム</a:t>
                      </a:r>
                      <a:r>
                        <a:rPr kumimoji="1" lang="en-US" altLang="ja-JP" sz="1200" dirty="0">
                          <a:latin typeface="Meiryo" panose="020B0604030504040204" pitchFamily="34" charset="-128"/>
                          <a:ea typeface="Meiryo" panose="020B0604030504040204" pitchFamily="34" charset="-128"/>
                        </a:rPr>
                        <a:t>/</a:t>
                      </a:r>
                      <a:r>
                        <a:rPr kumimoji="1" lang="ja-JP" altLang="en-US" sz="1200" dirty="0">
                          <a:latin typeface="Meiryo" panose="020B0604030504040204" pitchFamily="34" charset="-128"/>
                          <a:ea typeface="Meiryo" panose="020B0604030504040204" pitchFamily="34" charset="-128"/>
                        </a:rPr>
                        <a:t>テーブルへのアクセス権限を持たない対象からの保護</a:t>
                      </a:r>
                    </a:p>
                  </a:txBody>
                  <a:tcPr anchor="ctr"/>
                </a:tc>
                <a:tc>
                  <a:txBody>
                    <a:bodyPr/>
                    <a:lstStyle/>
                    <a:p>
                      <a:r>
                        <a:rPr kumimoji="1" lang="ja-JP" altLang="en-US" sz="1200" dirty="0">
                          <a:latin typeface="Meiryo" panose="020B0604030504040204" pitchFamily="34" charset="-128"/>
                          <a:ea typeface="Meiryo" panose="020B0604030504040204" pitchFamily="34" charset="-128"/>
                        </a:rPr>
                        <a:t>該当カラム</a:t>
                      </a:r>
                      <a:r>
                        <a:rPr kumimoji="1" lang="en-US" altLang="ja-JP" sz="1200" dirty="0">
                          <a:latin typeface="Meiryo" panose="020B0604030504040204" pitchFamily="34" charset="-128"/>
                          <a:ea typeface="Meiryo" panose="020B0604030504040204" pitchFamily="34" charset="-128"/>
                        </a:rPr>
                        <a:t>/</a:t>
                      </a:r>
                      <a:r>
                        <a:rPr kumimoji="1" lang="ja-JP" altLang="en-US" sz="1200" dirty="0">
                          <a:latin typeface="Meiryo" panose="020B0604030504040204" pitchFamily="34" charset="-128"/>
                          <a:ea typeface="Meiryo" panose="020B0604030504040204" pitchFamily="34" charset="-128"/>
                        </a:rPr>
                        <a:t>テーブルにアクセス権限があるユーザ</a:t>
                      </a:r>
                    </a:p>
                  </a:txBody>
                  <a:tcPr anchor="ctr"/>
                </a:tc>
                <a:extLst>
                  <a:ext uri="{0D108BD9-81ED-4DB2-BD59-A6C34878D82A}">
                    <a16:rowId xmlns:a16="http://schemas.microsoft.com/office/drawing/2014/main" val="1862428563"/>
                  </a:ext>
                </a:extLst>
              </a:tr>
              <a:tr h="543040">
                <a:tc vMerge="1">
                  <a:txBody>
                    <a:bodyPr/>
                    <a:lstStyle/>
                    <a:p>
                      <a:endParaRPr kumimoji="1" lang="ja-JP" altLang="en-US" sz="1200" dirty="0">
                        <a:latin typeface="Meiryo UI" panose="020B0604030504040204" pitchFamily="50" charset="-128"/>
                        <a:ea typeface="Meiryo UI" panose="020B0604030504040204" pitchFamily="50" charset="-128"/>
                      </a:endParaRPr>
                    </a:p>
                  </a:txBody>
                  <a:tcPr/>
                </a:tc>
                <a:tc>
                  <a:txBody>
                    <a:bodyPr/>
                    <a:lstStyle/>
                    <a:p>
                      <a:r>
                        <a:rPr kumimoji="1" lang="en-US" altLang="ja-JP" sz="1200" dirty="0">
                          <a:latin typeface="Meiryo" panose="020B0604030504040204" pitchFamily="34" charset="-128"/>
                          <a:ea typeface="Meiryo" panose="020B0604030504040204" pitchFamily="34" charset="-128"/>
                        </a:rPr>
                        <a:t>DB</a:t>
                      </a:r>
                      <a:r>
                        <a:rPr kumimoji="1" lang="ja-JP" altLang="en-US" sz="1200" dirty="0">
                          <a:latin typeface="Meiryo" panose="020B0604030504040204" pitchFamily="34" charset="-128"/>
                          <a:ea typeface="Meiryo" panose="020B0604030504040204" pitchFamily="34" charset="-128"/>
                        </a:rPr>
                        <a:t>レベル暗号化</a:t>
                      </a:r>
                      <a:r>
                        <a:rPr kumimoji="1" lang="en-US" altLang="ja-JP" sz="1200" dirty="0">
                          <a:latin typeface="Meiryo" panose="020B0604030504040204" pitchFamily="34" charset="-128"/>
                          <a:ea typeface="Meiryo" panose="020B0604030504040204" pitchFamily="34" charset="-128"/>
                        </a:rPr>
                        <a:t>(TDE</a:t>
                      </a:r>
                      <a:r>
                        <a:rPr kumimoji="1" lang="ja-JP" altLang="en-US" sz="1200" dirty="0">
                          <a:latin typeface="Meiryo" panose="020B0604030504040204" pitchFamily="34" charset="-128"/>
                          <a:ea typeface="Meiryo" panose="020B0604030504040204" pitchFamily="34" charset="-128"/>
                        </a:rPr>
                        <a:t>等</a:t>
                      </a:r>
                      <a:r>
                        <a:rPr kumimoji="1" lang="en-US" altLang="ja-JP" sz="1200" dirty="0">
                          <a:latin typeface="Meiryo" panose="020B0604030504040204" pitchFamily="34" charset="-128"/>
                          <a:ea typeface="Meiryo" panose="020B0604030504040204" pitchFamily="34" charset="-128"/>
                        </a:rPr>
                        <a:t>)</a:t>
                      </a:r>
                      <a:endParaRPr kumimoji="1" lang="ja-JP" altLang="en-US" sz="1200" dirty="0">
                        <a:latin typeface="Meiryo" panose="020B0604030504040204" pitchFamily="34" charset="-128"/>
                        <a:ea typeface="Meiryo" panose="020B0604030504040204" pitchFamily="34" charset="-128"/>
                      </a:endParaRPr>
                    </a:p>
                  </a:txBody>
                  <a:tcPr anchor="ctr"/>
                </a:tc>
                <a:tc>
                  <a:txBody>
                    <a:bodyPr/>
                    <a:lstStyle/>
                    <a:p>
                      <a:r>
                        <a:rPr kumimoji="1" lang="ja-JP" altLang="en-US" sz="1200" dirty="0">
                          <a:latin typeface="Meiryo" panose="020B0604030504040204" pitchFamily="34" charset="-128"/>
                          <a:ea typeface="Meiryo" panose="020B0604030504040204" pitchFamily="34" charset="-128"/>
                        </a:rPr>
                        <a:t>物理ディスクの持ち出しに対する保護</a:t>
                      </a:r>
                      <a:endParaRPr kumimoji="1" lang="en-US" altLang="ja-JP" sz="1200" dirty="0">
                        <a:latin typeface="Meiryo" panose="020B0604030504040204" pitchFamily="34" charset="-128"/>
                        <a:ea typeface="Meiryo" panose="020B0604030504040204" pitchFamily="34" charset="-128"/>
                      </a:endParaRPr>
                    </a:p>
                    <a:p>
                      <a:r>
                        <a:rPr kumimoji="1" lang="en-US" altLang="ja-JP" sz="1200" dirty="0">
                          <a:latin typeface="Meiryo" panose="020B0604030504040204" pitchFamily="34" charset="-128"/>
                          <a:ea typeface="Meiryo" panose="020B0604030504040204" pitchFamily="34" charset="-128"/>
                        </a:rPr>
                        <a:t>OS</a:t>
                      </a:r>
                      <a:r>
                        <a:rPr kumimoji="1" lang="ja-JP" altLang="en-US" sz="1200" dirty="0">
                          <a:latin typeface="Meiryo" panose="020B0604030504040204" pitchFamily="34" charset="-128"/>
                          <a:ea typeface="Meiryo" panose="020B0604030504040204" pitchFamily="34" charset="-128"/>
                        </a:rPr>
                        <a:t>上の不正なアクセスに対する保護</a:t>
                      </a:r>
                    </a:p>
                  </a:txBody>
                  <a:tcPr anchor="ctr"/>
                </a:tc>
                <a:tc>
                  <a:txBody>
                    <a:bodyPr/>
                    <a:lstStyle/>
                    <a:p>
                      <a:r>
                        <a:rPr kumimoji="1" lang="ja-JP" altLang="en-US" sz="1200" dirty="0">
                          <a:latin typeface="Meiryo" panose="020B0604030504040204" pitchFamily="34" charset="-128"/>
                          <a:ea typeface="Meiryo" panose="020B0604030504040204" pitchFamily="34" charset="-128"/>
                        </a:rPr>
                        <a:t>該当</a:t>
                      </a:r>
                      <a:r>
                        <a:rPr kumimoji="1" lang="en-US" altLang="ja-JP" sz="1200" dirty="0">
                          <a:latin typeface="Meiryo" panose="020B0604030504040204" pitchFamily="34" charset="-128"/>
                          <a:ea typeface="Meiryo" panose="020B0604030504040204" pitchFamily="34" charset="-128"/>
                        </a:rPr>
                        <a:t>DB</a:t>
                      </a:r>
                      <a:r>
                        <a:rPr kumimoji="1" lang="ja-JP" altLang="en-US" sz="1200" dirty="0">
                          <a:latin typeface="Meiryo" panose="020B0604030504040204" pitchFamily="34" charset="-128"/>
                          <a:ea typeface="Meiryo" panose="020B0604030504040204" pitchFamily="34" charset="-128"/>
                        </a:rPr>
                        <a:t>にアクセス権限があるユーザ</a:t>
                      </a:r>
                      <a:endParaRPr kumimoji="1" lang="en-US" altLang="ja-JP" sz="1200" dirty="0">
                        <a:latin typeface="Meiryo" panose="020B0604030504040204" pitchFamily="34" charset="-128"/>
                        <a:ea typeface="Meiryo" panose="020B0604030504040204" pitchFamily="34" charset="-128"/>
                      </a:endParaRPr>
                    </a:p>
                  </a:txBody>
                  <a:tcPr anchor="ctr"/>
                </a:tc>
                <a:extLst>
                  <a:ext uri="{0D108BD9-81ED-4DB2-BD59-A6C34878D82A}">
                    <a16:rowId xmlns:a16="http://schemas.microsoft.com/office/drawing/2014/main" val="1576189739"/>
                  </a:ext>
                </a:extLst>
              </a:tr>
              <a:tr h="543040">
                <a:tc vMerge="1">
                  <a:txBody>
                    <a:bodyPr/>
                    <a:lstStyle/>
                    <a:p>
                      <a:endParaRPr kumimoji="1" lang="ja-JP" altLang="en-US" sz="1200" dirty="0">
                        <a:latin typeface="Meiryo UI" panose="020B0604030504040204" pitchFamily="50" charset="-128"/>
                        <a:ea typeface="Meiryo UI" panose="020B0604030504040204" pitchFamily="50" charset="-128"/>
                      </a:endParaRPr>
                    </a:p>
                  </a:txBody>
                  <a:tcPr/>
                </a:tc>
                <a:tc>
                  <a:txBody>
                    <a:bodyPr/>
                    <a:lstStyle/>
                    <a:p>
                      <a:r>
                        <a:rPr kumimoji="1" lang="ja-JP" altLang="en-US" sz="1200" dirty="0">
                          <a:latin typeface="Meiryo" panose="020B0604030504040204" pitchFamily="34" charset="-128"/>
                          <a:ea typeface="Meiryo" panose="020B0604030504040204" pitchFamily="34" charset="-128"/>
                        </a:rPr>
                        <a:t>ディスク暗号化</a:t>
                      </a:r>
                    </a:p>
                  </a:txBody>
                  <a:tcPr anchor="ctr"/>
                </a:tc>
                <a:tc>
                  <a:txBody>
                    <a:bodyPr/>
                    <a:lstStyle/>
                    <a:p>
                      <a:r>
                        <a:rPr kumimoji="1" lang="ja-JP" altLang="en-US" sz="1200" dirty="0">
                          <a:latin typeface="Meiryo" panose="020B0604030504040204" pitchFamily="34" charset="-128"/>
                          <a:ea typeface="Meiryo" panose="020B0604030504040204" pitchFamily="34" charset="-128"/>
                        </a:rPr>
                        <a:t>物理ディスクの持ち出しに対する保護</a:t>
                      </a:r>
                      <a:endParaRPr kumimoji="1" lang="en-US" altLang="ja-JP" sz="1200" dirty="0">
                        <a:latin typeface="Meiryo" panose="020B0604030504040204" pitchFamily="34" charset="-128"/>
                        <a:ea typeface="Meiryo" panose="020B0604030504040204" pitchFamily="34" charset="-128"/>
                      </a:endParaRPr>
                    </a:p>
                    <a:p>
                      <a:r>
                        <a:rPr kumimoji="1" lang="ja-JP" altLang="en-US" sz="1200" dirty="0">
                          <a:latin typeface="Meiryo" panose="020B0604030504040204" pitchFamily="34" charset="-128"/>
                          <a:ea typeface="Meiryo" panose="020B0604030504040204" pitchFamily="34" charset="-128"/>
                        </a:rPr>
                        <a:t>ネットワーク経由によるデータ持ち出し</a:t>
                      </a:r>
                    </a:p>
                  </a:txBody>
                  <a:tcPr anchor="ctr"/>
                </a:tc>
                <a:tc>
                  <a:txBody>
                    <a:bodyPr/>
                    <a:lstStyle/>
                    <a:p>
                      <a:r>
                        <a:rPr kumimoji="1" lang="ja-JP" altLang="en-US" sz="1200" dirty="0">
                          <a:latin typeface="Meiryo" panose="020B0604030504040204" pitchFamily="34" charset="-128"/>
                          <a:ea typeface="Meiryo" panose="020B0604030504040204" pitchFamily="34" charset="-128"/>
                        </a:rPr>
                        <a:t>該当</a:t>
                      </a:r>
                      <a:r>
                        <a:rPr kumimoji="1" lang="en-US" altLang="ja-JP" sz="1200" dirty="0">
                          <a:latin typeface="Meiryo" panose="020B0604030504040204" pitchFamily="34" charset="-128"/>
                          <a:ea typeface="Meiryo" panose="020B0604030504040204" pitchFamily="34" charset="-128"/>
                        </a:rPr>
                        <a:t>DB</a:t>
                      </a:r>
                      <a:r>
                        <a:rPr kumimoji="1" lang="ja-JP" altLang="en-US" sz="1200" dirty="0">
                          <a:latin typeface="Meiryo" panose="020B0604030504040204" pitchFamily="34" charset="-128"/>
                          <a:ea typeface="Meiryo" panose="020B0604030504040204" pitchFamily="34" charset="-128"/>
                        </a:rPr>
                        <a:t>にアクセス権限があるユーザ</a:t>
                      </a:r>
                      <a:endParaRPr kumimoji="1" lang="en-US" altLang="ja-JP" sz="1200" dirty="0">
                        <a:latin typeface="Meiryo" panose="020B0604030504040204" pitchFamily="34" charset="-128"/>
                        <a:ea typeface="Meiryo" panose="020B0604030504040204" pitchFamily="34" charset="-128"/>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1" lang="ja-JP" altLang="en-US" sz="1200" dirty="0">
                          <a:latin typeface="Meiryo" panose="020B0604030504040204" pitchFamily="34" charset="-128"/>
                          <a:ea typeface="Meiryo" panose="020B0604030504040204" pitchFamily="34" charset="-128"/>
                        </a:rPr>
                        <a:t>該当</a:t>
                      </a:r>
                      <a:r>
                        <a:rPr kumimoji="1" lang="en-US" altLang="ja-JP" sz="1200" dirty="0">
                          <a:latin typeface="Meiryo" panose="020B0604030504040204" pitchFamily="34" charset="-128"/>
                          <a:ea typeface="Meiryo" panose="020B0604030504040204" pitchFamily="34" charset="-128"/>
                        </a:rPr>
                        <a:t>OS</a:t>
                      </a:r>
                      <a:r>
                        <a:rPr kumimoji="1" lang="ja-JP" altLang="en-US" sz="1200" dirty="0">
                          <a:latin typeface="Meiryo" panose="020B0604030504040204" pitchFamily="34" charset="-128"/>
                          <a:ea typeface="Meiryo" panose="020B0604030504040204" pitchFamily="34" charset="-128"/>
                        </a:rPr>
                        <a:t>にアクセス権限があるユーザ</a:t>
                      </a:r>
                      <a:endParaRPr kumimoji="1" lang="en-US" altLang="ja-JP" sz="1200" dirty="0">
                        <a:latin typeface="Meiryo" panose="020B0604030504040204" pitchFamily="34" charset="-128"/>
                        <a:ea typeface="Meiryo" panose="020B0604030504040204" pitchFamily="34" charset="-128"/>
                      </a:endParaRPr>
                    </a:p>
                  </a:txBody>
                  <a:tcPr anchor="ctr"/>
                </a:tc>
                <a:extLst>
                  <a:ext uri="{0D108BD9-81ED-4DB2-BD59-A6C34878D82A}">
                    <a16:rowId xmlns:a16="http://schemas.microsoft.com/office/drawing/2014/main" val="2057261762"/>
                  </a:ext>
                </a:extLst>
              </a:tr>
              <a:tr h="502400">
                <a:tc rowSpan="2">
                  <a:txBody>
                    <a:bodyPr/>
                    <a:lstStyle/>
                    <a:p>
                      <a:r>
                        <a:rPr kumimoji="1" lang="en-US" altLang="ja-JP" sz="1200" dirty="0">
                          <a:latin typeface="Meiryo" panose="020B0604030504040204" pitchFamily="34" charset="-128"/>
                          <a:ea typeface="Meiryo" panose="020B0604030504040204" pitchFamily="34" charset="-128"/>
                        </a:rPr>
                        <a:t>OS</a:t>
                      </a:r>
                      <a:endParaRPr kumimoji="1" lang="ja-JP" altLang="en-US" sz="1200" dirty="0">
                        <a:latin typeface="Meiryo" panose="020B0604030504040204" pitchFamily="34" charset="-128"/>
                        <a:ea typeface="Meiryo" panose="020B0604030504040204" pitchFamily="34" charset="-128"/>
                      </a:endParaRPr>
                    </a:p>
                  </a:txBody>
                  <a:tcPr anchor="ctr"/>
                </a:tc>
                <a:tc>
                  <a:txBody>
                    <a:bodyPr/>
                    <a:lstStyle/>
                    <a:p>
                      <a:r>
                        <a:rPr kumimoji="1" lang="ja-JP" altLang="en-US" sz="1200" dirty="0">
                          <a:latin typeface="Meiryo" panose="020B0604030504040204" pitchFamily="34" charset="-128"/>
                          <a:ea typeface="Meiryo" panose="020B0604030504040204" pitchFamily="34" charset="-128"/>
                        </a:rPr>
                        <a:t>ファイルシステム暗号化</a:t>
                      </a:r>
                    </a:p>
                  </a:txBody>
                  <a:tcPr anchor="ctr"/>
                </a:tc>
                <a:tc>
                  <a:txBody>
                    <a:bodyPr/>
                    <a:lstStyle/>
                    <a:p>
                      <a:r>
                        <a:rPr kumimoji="1" lang="ja-JP" altLang="en-US" sz="1200" dirty="0">
                          <a:latin typeface="Meiryo" panose="020B0604030504040204" pitchFamily="34" charset="-128"/>
                          <a:ea typeface="Meiryo" panose="020B0604030504040204" pitchFamily="34" charset="-128"/>
                        </a:rPr>
                        <a:t>ファイルシステムにアクセスできない対象からの保護</a:t>
                      </a:r>
                    </a:p>
                  </a:txBody>
                  <a:tcPr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ja-JP" altLang="en-US" sz="1200" dirty="0">
                          <a:latin typeface="Meiryo" panose="020B0604030504040204" pitchFamily="34" charset="-128"/>
                          <a:ea typeface="Meiryo" panose="020B0604030504040204" pitchFamily="34" charset="-128"/>
                        </a:rPr>
                        <a:t>該当</a:t>
                      </a:r>
                      <a:r>
                        <a:rPr kumimoji="1" lang="en-US" altLang="ja-JP" sz="1200" dirty="0">
                          <a:latin typeface="Meiryo" panose="020B0604030504040204" pitchFamily="34" charset="-128"/>
                          <a:ea typeface="Meiryo" panose="020B0604030504040204" pitchFamily="34" charset="-128"/>
                        </a:rPr>
                        <a:t>OS</a:t>
                      </a:r>
                      <a:r>
                        <a:rPr kumimoji="1" lang="ja-JP" altLang="en-US" sz="1200" dirty="0">
                          <a:latin typeface="Meiryo" panose="020B0604030504040204" pitchFamily="34" charset="-128"/>
                          <a:ea typeface="Meiryo" panose="020B0604030504040204" pitchFamily="34" charset="-128"/>
                        </a:rPr>
                        <a:t>にアクセス権限があるユーザ</a:t>
                      </a:r>
                      <a:endParaRPr kumimoji="1" lang="en-US" altLang="ja-JP" sz="1200" dirty="0">
                        <a:latin typeface="Meiryo" panose="020B0604030504040204" pitchFamily="34" charset="-128"/>
                        <a:ea typeface="Meiryo" panose="020B0604030504040204" pitchFamily="34" charset="-128"/>
                      </a:endParaRPr>
                    </a:p>
                  </a:txBody>
                  <a:tcPr anchor="ctr"/>
                </a:tc>
                <a:extLst>
                  <a:ext uri="{0D108BD9-81ED-4DB2-BD59-A6C34878D82A}">
                    <a16:rowId xmlns:a16="http://schemas.microsoft.com/office/drawing/2014/main" val="716319167"/>
                  </a:ext>
                </a:extLst>
              </a:tr>
              <a:tr h="543040">
                <a:tc vMerge="1">
                  <a:txBody>
                    <a:bodyPr/>
                    <a:lstStyle/>
                    <a:p>
                      <a:endParaRPr kumimoji="1" lang="ja-JP" altLang="en-US" sz="1200" dirty="0">
                        <a:latin typeface="Meiryo UI" panose="020B0604030504040204" pitchFamily="50" charset="-128"/>
                        <a:ea typeface="Meiryo UI" panose="020B0604030504040204" pitchFamily="50" charset="-128"/>
                      </a:endParaRPr>
                    </a:p>
                  </a:txBody>
                  <a:tcPr/>
                </a:tc>
                <a:tc>
                  <a:txBody>
                    <a:bodyPr/>
                    <a:lstStyle/>
                    <a:p>
                      <a:r>
                        <a:rPr kumimoji="1" lang="ja-JP" altLang="en-US" sz="1200" dirty="0">
                          <a:latin typeface="Meiryo" panose="020B0604030504040204" pitchFamily="34" charset="-128"/>
                          <a:ea typeface="Meiryo" panose="020B0604030504040204" pitchFamily="34" charset="-128"/>
                        </a:rPr>
                        <a:t>ボリューム暗号化</a:t>
                      </a:r>
                    </a:p>
                  </a:txBody>
                  <a:tcPr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ja-JP" altLang="en-US" sz="1200">
                          <a:latin typeface="Meiryo" panose="020B0604030504040204" pitchFamily="34" charset="-128"/>
                          <a:ea typeface="Meiryo" panose="020B0604030504040204" pitchFamily="34" charset="-128"/>
                        </a:rPr>
                        <a:t>物理ディスクの持ち出し</a:t>
                      </a:r>
                      <a:r>
                        <a:rPr kumimoji="1" lang="ja-JP" altLang="en-US" sz="1200" dirty="0">
                          <a:latin typeface="Meiryo" panose="020B0604030504040204" pitchFamily="34" charset="-128"/>
                          <a:ea typeface="Meiryo" panose="020B0604030504040204" pitchFamily="34" charset="-128"/>
                        </a:rPr>
                        <a:t>に</a:t>
                      </a:r>
                      <a:r>
                        <a:rPr kumimoji="1" lang="ja-JP" altLang="en-US" sz="1200">
                          <a:latin typeface="Meiryo" panose="020B0604030504040204" pitchFamily="34" charset="-128"/>
                          <a:ea typeface="Meiryo" panose="020B0604030504040204" pitchFamily="34" charset="-128"/>
                        </a:rPr>
                        <a:t>対する保護</a:t>
                      </a:r>
                      <a:endParaRPr kumimoji="1" lang="en-US" altLang="ja-JP" sz="1200" dirty="0">
                        <a:latin typeface="Meiryo" panose="020B0604030504040204" pitchFamily="34" charset="-128"/>
                        <a:ea typeface="Meiryo" panose="020B0604030504040204" pitchFamily="34" charset="-128"/>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1" lang="ja-JP" altLang="en-US" sz="1200">
                          <a:latin typeface="Meiryo" panose="020B0604030504040204" pitchFamily="34" charset="-128"/>
                          <a:ea typeface="Meiryo" panose="020B0604030504040204" pitchFamily="34" charset="-128"/>
                        </a:rPr>
                        <a:t>ネットワーク経由によるデータ持ち出し</a:t>
                      </a:r>
                      <a:endParaRPr kumimoji="1" lang="en-US" altLang="ja-JP" sz="1200" dirty="0">
                        <a:latin typeface="Meiryo" panose="020B0604030504040204" pitchFamily="34" charset="-128"/>
                        <a:ea typeface="Meiryo" panose="020B0604030504040204" pitchFamily="34" charset="-128"/>
                      </a:endParaRPr>
                    </a:p>
                  </a:txBody>
                  <a:tcPr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ja-JP" altLang="en-US" sz="1200" dirty="0">
                          <a:latin typeface="Meiryo" panose="020B0604030504040204" pitchFamily="34" charset="-128"/>
                          <a:ea typeface="Meiryo" panose="020B0604030504040204" pitchFamily="34" charset="-128"/>
                        </a:rPr>
                        <a:t>該当</a:t>
                      </a:r>
                      <a:r>
                        <a:rPr kumimoji="1" lang="en-US" altLang="ja-JP" sz="1200" dirty="0">
                          <a:latin typeface="Meiryo" panose="020B0604030504040204" pitchFamily="34" charset="-128"/>
                          <a:ea typeface="Meiryo" panose="020B0604030504040204" pitchFamily="34" charset="-128"/>
                        </a:rPr>
                        <a:t>OS</a:t>
                      </a:r>
                      <a:r>
                        <a:rPr kumimoji="1" lang="ja-JP" altLang="en-US" sz="1200" dirty="0">
                          <a:latin typeface="Meiryo" panose="020B0604030504040204" pitchFamily="34" charset="-128"/>
                          <a:ea typeface="Meiryo" panose="020B0604030504040204" pitchFamily="34" charset="-128"/>
                        </a:rPr>
                        <a:t>にアクセス権限があるユーザ</a:t>
                      </a:r>
                      <a:endParaRPr kumimoji="1" lang="en-US" altLang="ja-JP" sz="1200" dirty="0">
                        <a:latin typeface="Meiryo" panose="020B0604030504040204" pitchFamily="34" charset="-128"/>
                        <a:ea typeface="Meiryo" panose="020B0604030504040204" pitchFamily="34" charset="-128"/>
                      </a:endParaRPr>
                    </a:p>
                  </a:txBody>
                  <a:tcPr anchor="ctr"/>
                </a:tc>
                <a:extLst>
                  <a:ext uri="{0D108BD9-81ED-4DB2-BD59-A6C34878D82A}">
                    <a16:rowId xmlns:a16="http://schemas.microsoft.com/office/drawing/2014/main" val="1981174715"/>
                  </a:ext>
                </a:extLst>
              </a:tr>
              <a:tr h="502400">
                <a:tc rowSpan="2">
                  <a:txBody>
                    <a:bodyPr/>
                    <a:lstStyle/>
                    <a:p>
                      <a:r>
                        <a:rPr kumimoji="1" lang="ja-JP" altLang="en-US" sz="1200" dirty="0">
                          <a:latin typeface="Meiryo" panose="020B0604030504040204" pitchFamily="34" charset="-128"/>
                          <a:ea typeface="Meiryo" panose="020B0604030504040204" pitchFamily="34" charset="-128"/>
                        </a:rPr>
                        <a:t>ストレージ</a:t>
                      </a:r>
                    </a:p>
                  </a:txBody>
                  <a:tcPr anchor="ctr"/>
                </a:tc>
                <a:tc>
                  <a:txBody>
                    <a:bodyPr/>
                    <a:lstStyle/>
                    <a:p>
                      <a:r>
                        <a:rPr kumimoji="1" lang="ja-JP" altLang="en-US" sz="1200" dirty="0">
                          <a:latin typeface="Meiryo" panose="020B0604030504040204" pitchFamily="34" charset="-128"/>
                          <a:ea typeface="Meiryo" panose="020B0604030504040204" pitchFamily="34" charset="-128"/>
                        </a:rPr>
                        <a:t>ストレージ装置による暗号化</a:t>
                      </a:r>
                    </a:p>
                  </a:txBody>
                  <a:tcPr anchor="ctr"/>
                </a:tc>
                <a:tc>
                  <a:txBody>
                    <a:bodyPr/>
                    <a:lstStyle/>
                    <a:p>
                      <a:r>
                        <a:rPr kumimoji="1" lang="ja-JP" altLang="en-US" sz="1200" dirty="0">
                          <a:latin typeface="Meiryo" panose="020B0604030504040204" pitchFamily="34" charset="-128"/>
                          <a:ea typeface="Meiryo" panose="020B0604030504040204" pitchFamily="34" charset="-128"/>
                        </a:rPr>
                        <a:t>物理ディスクの持ち出しに対する保護</a:t>
                      </a:r>
                    </a:p>
                  </a:txBody>
                  <a:tcPr anchor="ctr"/>
                </a:tc>
                <a:tc>
                  <a:txBody>
                    <a:bodyPr/>
                    <a:lstStyle/>
                    <a:p>
                      <a:r>
                        <a:rPr kumimoji="1" lang="ja-JP" altLang="en-US" sz="1200" dirty="0">
                          <a:latin typeface="Meiryo" panose="020B0604030504040204" pitchFamily="34" charset="-128"/>
                          <a:ea typeface="Meiryo" panose="020B0604030504040204" pitchFamily="34" charset="-128"/>
                        </a:rPr>
                        <a:t>ストレージにアクセス権限があるユーザ</a:t>
                      </a:r>
                    </a:p>
                  </a:txBody>
                  <a:tcPr anchor="ctr"/>
                </a:tc>
                <a:extLst>
                  <a:ext uri="{0D108BD9-81ED-4DB2-BD59-A6C34878D82A}">
                    <a16:rowId xmlns:a16="http://schemas.microsoft.com/office/drawing/2014/main" val="2142747532"/>
                  </a:ext>
                </a:extLst>
              </a:tr>
              <a:tr h="511689">
                <a:tc vMerge="1">
                  <a:txBody>
                    <a:bodyPr/>
                    <a:lstStyle/>
                    <a:p>
                      <a:endParaRPr kumimoji="1" lang="ja-JP" altLang="en-US" sz="1200" dirty="0">
                        <a:latin typeface="Meiryo UI" panose="020B0604030504040204" pitchFamily="50" charset="-128"/>
                        <a:ea typeface="Meiryo UI" panose="020B0604030504040204" pitchFamily="50" charset="-128"/>
                      </a:endParaRPr>
                    </a:p>
                  </a:txBody>
                  <a:tcPr/>
                </a:tc>
                <a:tc>
                  <a:txBody>
                    <a:bodyPr/>
                    <a:lstStyle/>
                    <a:p>
                      <a:r>
                        <a:rPr kumimoji="1" lang="ja-JP" altLang="en-US" sz="1200" dirty="0">
                          <a:latin typeface="Meiryo" panose="020B0604030504040204" pitchFamily="34" charset="-128"/>
                          <a:ea typeface="Meiryo" panose="020B0604030504040204" pitchFamily="34" charset="-128"/>
                        </a:rPr>
                        <a:t>ストレージサービスでの暗号化オプション</a:t>
                      </a:r>
                    </a:p>
                  </a:txBody>
                  <a:tcPr anchor="ctr"/>
                </a:tc>
                <a:tc>
                  <a:txBody>
                    <a:bodyPr/>
                    <a:lstStyle/>
                    <a:p>
                      <a:r>
                        <a:rPr kumimoji="1" lang="ja-JP" altLang="en-US" sz="1200" dirty="0">
                          <a:latin typeface="Meiryo" panose="020B0604030504040204" pitchFamily="34" charset="-128"/>
                          <a:ea typeface="Meiryo" panose="020B0604030504040204" pitchFamily="34" charset="-128"/>
                        </a:rPr>
                        <a:t>該当サービス内</a:t>
                      </a:r>
                      <a:r>
                        <a:rPr kumimoji="1" lang="ja-JP" altLang="en-US" sz="1200">
                          <a:latin typeface="Meiryo" panose="020B0604030504040204" pitchFamily="34" charset="-128"/>
                          <a:ea typeface="Meiryo" panose="020B0604030504040204" pitchFamily="34" charset="-128"/>
                        </a:rPr>
                        <a:t>でのデータ持ち出し</a:t>
                      </a:r>
                      <a:r>
                        <a:rPr kumimoji="1" lang="ja-JP" altLang="en-US" sz="1200" dirty="0">
                          <a:latin typeface="Meiryo" panose="020B0604030504040204" pitchFamily="34" charset="-128"/>
                          <a:ea typeface="Meiryo" panose="020B0604030504040204" pitchFamily="34" charset="-128"/>
                        </a:rPr>
                        <a:t>に対する防御</a:t>
                      </a:r>
                    </a:p>
                  </a:txBody>
                  <a:tcPr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ja-JP" altLang="en-US" sz="1200" dirty="0">
                          <a:latin typeface="Meiryo" panose="020B0604030504040204" pitchFamily="34" charset="-128"/>
                          <a:ea typeface="Meiryo" panose="020B0604030504040204" pitchFamily="34" charset="-128"/>
                        </a:rPr>
                        <a:t>ストレージサービスにアクセス権限があるユーザ</a:t>
                      </a:r>
                    </a:p>
                  </a:txBody>
                  <a:tcPr anchor="ctr"/>
                </a:tc>
                <a:extLst>
                  <a:ext uri="{0D108BD9-81ED-4DB2-BD59-A6C34878D82A}">
                    <a16:rowId xmlns:a16="http://schemas.microsoft.com/office/drawing/2014/main" val="2904353834"/>
                  </a:ext>
                </a:extLst>
              </a:tr>
            </a:tbl>
          </a:graphicData>
        </a:graphic>
      </p:graphicFrame>
      <p:sp>
        <p:nvSpPr>
          <p:cNvPr id="15" name="Content Placeholder 2"/>
          <p:cNvSpPr txBox="1">
            <a:spLocks/>
          </p:cNvSpPr>
          <p:nvPr/>
        </p:nvSpPr>
        <p:spPr>
          <a:xfrm>
            <a:off x="454122" y="893209"/>
            <a:ext cx="11286092" cy="763313"/>
          </a:xfrm>
          <a:prstGeom prst="rect">
            <a:avLst/>
          </a:prstGeom>
        </p:spPr>
        <p:txBody>
          <a:bodyPr/>
          <a:lstStyle>
            <a:lvl1pPr marL="0" indent="0" algn="l" defTabSz="457200" rtl="0" eaLnBrk="1" latinLnBrk="0" hangingPunct="1">
              <a:spcBef>
                <a:spcPct val="20000"/>
              </a:spcBef>
              <a:buFontTx/>
              <a:buNone/>
              <a:defRPr sz="2400" b="0" i="0" kern="1200">
                <a:solidFill>
                  <a:srgbClr val="414042"/>
                </a:solidFill>
                <a:latin typeface="Meiryo" charset="-128"/>
                <a:ea typeface="Meiryo" charset="-128"/>
                <a:cs typeface="Meiryo" charset="-128"/>
              </a:defRPr>
            </a:lvl1pPr>
            <a:lvl2pPr marL="742950" indent="-285750" algn="l" defTabSz="457200" rtl="0" eaLnBrk="1" latinLnBrk="0" hangingPunct="1">
              <a:spcBef>
                <a:spcPct val="20000"/>
              </a:spcBef>
              <a:buFont typeface="Arial"/>
              <a:buChar char="•"/>
              <a:defRPr sz="2000" b="0" i="0" kern="1200">
                <a:solidFill>
                  <a:srgbClr val="414042"/>
                </a:solidFill>
                <a:latin typeface="Meiryo" charset="-128"/>
                <a:ea typeface="Meiryo" charset="-128"/>
                <a:cs typeface="Meiryo" charset="-128"/>
              </a:defRPr>
            </a:lvl2pPr>
            <a:lvl3pPr marL="1143000" indent="-228600" algn="l" defTabSz="457200" rtl="0" eaLnBrk="1" latinLnBrk="0" hangingPunct="1">
              <a:spcBef>
                <a:spcPct val="20000"/>
              </a:spcBef>
              <a:buFont typeface="Arial"/>
              <a:buChar char="•"/>
              <a:defRPr sz="1800" b="0" i="0" kern="1200">
                <a:solidFill>
                  <a:srgbClr val="414042"/>
                </a:solidFill>
                <a:latin typeface="Meiryo" charset="-128"/>
                <a:ea typeface="Meiryo" charset="-128"/>
                <a:cs typeface="Meiryo" charset="-128"/>
              </a:defRPr>
            </a:lvl3pPr>
            <a:lvl4pPr marL="1600200" indent="-228600" algn="l" defTabSz="457200" rtl="0" eaLnBrk="1" latinLnBrk="0" hangingPunct="1">
              <a:spcBef>
                <a:spcPct val="20000"/>
              </a:spcBef>
              <a:buFont typeface="Arial"/>
              <a:buChar char="–"/>
              <a:defRPr sz="1600" b="0" i="0" kern="1200">
                <a:solidFill>
                  <a:srgbClr val="414042"/>
                </a:solidFill>
                <a:latin typeface="Meiryo" charset="-128"/>
                <a:ea typeface="Meiryo" charset="-128"/>
                <a:cs typeface="Meiryo" charset="-128"/>
              </a:defRPr>
            </a:lvl4pPr>
            <a:lvl5pPr marL="2057400" indent="-228600" algn="l" defTabSz="457200" rtl="0" eaLnBrk="1" latinLnBrk="0" hangingPunct="1">
              <a:spcBef>
                <a:spcPct val="20000"/>
              </a:spcBef>
              <a:buFont typeface="Arial"/>
              <a:buChar char="»"/>
              <a:defRPr sz="1600" b="0" i="0" kern="1200">
                <a:solidFill>
                  <a:srgbClr val="414042"/>
                </a:solidFill>
                <a:latin typeface="Meiryo" charset="-128"/>
                <a:ea typeface="Meiryo" charset="-128"/>
                <a:cs typeface="Meiryo" charset="-128"/>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380985" rtl="0" eaLnBrk="1" fontAlgn="auto" latinLnBrk="0" hangingPunct="1">
              <a:lnSpc>
                <a:spcPct val="100000"/>
              </a:lnSpc>
              <a:spcBef>
                <a:spcPct val="20000"/>
              </a:spcBef>
              <a:spcAft>
                <a:spcPts val="0"/>
              </a:spcAft>
              <a:buClrTx/>
              <a:buSzTx/>
              <a:buFontTx/>
              <a:buNone/>
              <a:tabLst/>
              <a:defRPr/>
            </a:pPr>
            <a:r>
              <a:rPr kumimoji="0" lang="ja-JP" altLang="en-US" sz="2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rPr>
              <a:t>一般的なシステムにおけるレイヤごとの暗号化と対応する脅威は下記の通り。</a:t>
            </a:r>
          </a:p>
        </p:txBody>
      </p:sp>
      <p:sp>
        <p:nvSpPr>
          <p:cNvPr id="4" name="正方形/長方形 3"/>
          <p:cNvSpPr/>
          <p:nvPr/>
        </p:nvSpPr>
        <p:spPr>
          <a:xfrm>
            <a:off x="1883782" y="3331090"/>
            <a:ext cx="9832967" cy="569843"/>
          </a:xfrm>
          <a:prstGeom prst="rect">
            <a:avLst/>
          </a:prstGeom>
          <a:noFill/>
          <a:ln w="3175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576" rtl="0" eaLnBrk="1" fontAlgn="auto" latinLnBrk="0" hangingPunct="1">
              <a:lnSpc>
                <a:spcPct val="100000"/>
              </a:lnSpc>
              <a:spcBef>
                <a:spcPts val="0"/>
              </a:spcBef>
              <a:spcAft>
                <a:spcPts val="0"/>
              </a:spcAft>
              <a:buClrTx/>
              <a:buSzTx/>
              <a:buFontTx/>
              <a:buNone/>
              <a:tabLst/>
              <a:defRPr/>
            </a:pPr>
            <a:endParaRPr kumimoji="1" lang="ja-JP" altLang="en-US" sz="3667" b="0" i="0" u="none" strike="noStrike" kern="1200" cap="none" spc="0" normalizeH="0" baseline="0" noProof="0" dirty="0">
              <a:ln>
                <a:noFill/>
              </a:ln>
              <a:solidFill>
                <a:srgbClr val="FFFFFF"/>
              </a:solidFill>
              <a:effectLst/>
              <a:uLnTx/>
              <a:uFillTx/>
              <a:latin typeface="Meiryo" panose="020B0604030504040204" pitchFamily="34" charset="-128"/>
              <a:ea typeface="Meiryo" panose="020B0604030504040204" pitchFamily="34" charset="-128"/>
              <a:cs typeface="+mn-cs"/>
            </a:endParaRPr>
          </a:p>
        </p:txBody>
      </p:sp>
      <p:sp>
        <p:nvSpPr>
          <p:cNvPr id="16" name="正方形/長方形 15"/>
          <p:cNvSpPr/>
          <p:nvPr/>
        </p:nvSpPr>
        <p:spPr>
          <a:xfrm>
            <a:off x="1883781" y="4364167"/>
            <a:ext cx="9832967" cy="554298"/>
          </a:xfrm>
          <a:prstGeom prst="rect">
            <a:avLst/>
          </a:prstGeom>
          <a:noFill/>
          <a:ln w="3175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576" rtl="0" eaLnBrk="1" fontAlgn="auto" latinLnBrk="0" hangingPunct="1">
              <a:lnSpc>
                <a:spcPct val="100000"/>
              </a:lnSpc>
              <a:spcBef>
                <a:spcPts val="0"/>
              </a:spcBef>
              <a:spcAft>
                <a:spcPts val="0"/>
              </a:spcAft>
              <a:buClrTx/>
              <a:buSzTx/>
              <a:buFontTx/>
              <a:buNone/>
              <a:tabLst/>
              <a:defRPr/>
            </a:pPr>
            <a:endParaRPr kumimoji="1" lang="ja-JP" altLang="en-US" sz="3667" b="0" i="0" u="none" strike="noStrike" kern="1200" cap="none" spc="0" normalizeH="0" baseline="0" noProof="0" dirty="0">
              <a:ln>
                <a:noFill/>
              </a:ln>
              <a:solidFill>
                <a:srgbClr val="FFFFFF"/>
              </a:solidFill>
              <a:effectLst/>
              <a:uLnTx/>
              <a:uFillTx/>
              <a:latin typeface="Meiryo" panose="020B0604030504040204" pitchFamily="34" charset="-128"/>
              <a:ea typeface="Meiryo" panose="020B0604030504040204" pitchFamily="34" charset="-128"/>
              <a:cs typeface="+mn-cs"/>
            </a:endParaRPr>
          </a:p>
        </p:txBody>
      </p:sp>
      <p:sp>
        <p:nvSpPr>
          <p:cNvPr id="17" name="正方形/長方形 16"/>
          <p:cNvSpPr/>
          <p:nvPr/>
        </p:nvSpPr>
        <p:spPr>
          <a:xfrm>
            <a:off x="1883780" y="5435129"/>
            <a:ext cx="9832967" cy="508640"/>
          </a:xfrm>
          <a:prstGeom prst="rect">
            <a:avLst/>
          </a:prstGeom>
          <a:noFill/>
          <a:ln w="3175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576" rtl="0" eaLnBrk="1" fontAlgn="auto" latinLnBrk="0" hangingPunct="1">
              <a:lnSpc>
                <a:spcPct val="100000"/>
              </a:lnSpc>
              <a:spcBef>
                <a:spcPts val="0"/>
              </a:spcBef>
              <a:spcAft>
                <a:spcPts val="0"/>
              </a:spcAft>
              <a:buClrTx/>
              <a:buSzTx/>
              <a:buFontTx/>
              <a:buNone/>
              <a:tabLst/>
              <a:defRPr/>
            </a:pPr>
            <a:endParaRPr kumimoji="1" lang="ja-JP" altLang="en-US" sz="3667" b="0" i="0" u="none" strike="noStrike" kern="1200" cap="none" spc="0" normalizeH="0" baseline="0" noProof="0" dirty="0">
              <a:ln>
                <a:noFill/>
              </a:ln>
              <a:solidFill>
                <a:srgbClr val="FFFFFF"/>
              </a:solidFill>
              <a:effectLst/>
              <a:uLnTx/>
              <a:uFillTx/>
              <a:latin typeface="Meiryo" panose="020B0604030504040204" pitchFamily="34" charset="-128"/>
              <a:ea typeface="Meiryo" panose="020B0604030504040204" pitchFamily="34" charset="-128"/>
              <a:cs typeface="+mn-cs"/>
            </a:endParaRPr>
          </a:p>
        </p:txBody>
      </p:sp>
      <p:sp>
        <p:nvSpPr>
          <p:cNvPr id="18" name="テキスト ボックス 2">
            <a:extLst>
              <a:ext uri="{FF2B5EF4-FFF2-40B4-BE49-F238E27FC236}">
                <a16:creationId xmlns:a16="http://schemas.microsoft.com/office/drawing/2014/main" id="{9603FEB5-F7F6-244C-9256-6B0A9EAF9213}"/>
              </a:ext>
            </a:extLst>
          </p:cNvPr>
          <p:cNvSpPr txBox="1"/>
          <p:nvPr/>
        </p:nvSpPr>
        <p:spPr>
          <a:xfrm>
            <a:off x="231820" y="3473164"/>
            <a:ext cx="1079143" cy="631135"/>
          </a:xfrm>
          <a:prstGeom prst="rect">
            <a:avLst/>
          </a:prstGeom>
          <a:solidFill>
            <a:srgbClr val="69AE35">
              <a:alpha val="50196"/>
            </a:srgbClr>
          </a:solidFill>
          <a:ln>
            <a:solidFill>
              <a:schemeClr val="tx1">
                <a:lumMod val="75000"/>
              </a:schemeClr>
            </a:solidFill>
          </a:ln>
        </p:spPr>
        <p:txBody>
          <a:bodyPr wrap="none" rtlCol="0">
            <a:spAutoFit/>
          </a:bodyPr>
          <a:lstStyle/>
          <a:p>
            <a:pPr marL="0" marR="0" lvl="0" indent="0" algn="ctr" defTabSz="1625495" rtl="0" eaLnBrk="1" fontAlgn="auto" latinLnBrk="0" hangingPunct="1">
              <a:lnSpc>
                <a:spcPct val="100000"/>
              </a:lnSpc>
              <a:spcBef>
                <a:spcPts val="0"/>
              </a:spcBef>
              <a:spcAft>
                <a:spcPts val="0"/>
              </a:spcAft>
              <a:buClrTx/>
              <a:buSzTx/>
              <a:buFontTx/>
              <a:buNone/>
              <a:tabLst/>
              <a:defRPr/>
            </a:pPr>
            <a:r>
              <a:rPr kumimoji="0" lang="en-US" altLang="ja-JP" sz="1167"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AWS</a:t>
            </a:r>
            <a:r>
              <a:rPr kumimoji="0" lang="ja-JP" altLang="en-US" sz="1167" b="0" i="0" u="none" strike="noStrike" kern="1200" cap="none" spc="0" normalizeH="0" baseline="0" noProof="0" dirty="0" err="1">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での</a:t>
            </a:r>
            <a:endParaRPr kumimoji="0" lang="en-US" altLang="ja-JP" sz="1167"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endParaRPr>
          </a:p>
          <a:p>
            <a:pPr marL="0" marR="0" lvl="0" indent="0" algn="ctr" defTabSz="1625495" rtl="0" eaLnBrk="1" fontAlgn="auto" latinLnBrk="0" hangingPunct="1">
              <a:lnSpc>
                <a:spcPct val="100000"/>
              </a:lnSpc>
              <a:spcBef>
                <a:spcPts val="0"/>
              </a:spcBef>
              <a:spcAft>
                <a:spcPts val="0"/>
              </a:spcAft>
              <a:buClrTx/>
              <a:buSzTx/>
              <a:buFontTx/>
              <a:buNone/>
              <a:tabLst/>
              <a:defRPr/>
            </a:pPr>
            <a:r>
              <a:rPr kumimoji="0" lang="en-US" altLang="ja-JP" sz="1167"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EBS</a:t>
            </a:r>
            <a:r>
              <a:rPr kumimoji="0" lang="ja-JP" altLang="en-US" sz="1167" b="0" i="0" u="none" strike="noStrike" kern="1200" cap="none" spc="0" normalizeH="0" baseline="0" noProof="0" dirty="0" err="1">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a:t>
            </a:r>
            <a:r>
              <a:rPr kumimoji="0" lang="en-US" altLang="ja-JP" sz="1167"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S3</a:t>
            </a:r>
            <a:r>
              <a:rPr kumimoji="0" lang="ja-JP" altLang="en-US" sz="1167"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の</a:t>
            </a:r>
            <a:endParaRPr kumimoji="0" lang="en-US" altLang="ja-JP" sz="1167"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endParaRPr>
          </a:p>
          <a:p>
            <a:pPr marL="0" marR="0" lvl="0" indent="0" algn="ctr" defTabSz="1625495" rtl="0" eaLnBrk="1" fontAlgn="auto" latinLnBrk="0" hangingPunct="1">
              <a:lnSpc>
                <a:spcPct val="100000"/>
              </a:lnSpc>
              <a:spcBef>
                <a:spcPts val="0"/>
              </a:spcBef>
              <a:spcAft>
                <a:spcPts val="0"/>
              </a:spcAft>
              <a:buClrTx/>
              <a:buSzTx/>
              <a:buFontTx/>
              <a:buNone/>
              <a:tabLst/>
              <a:defRPr/>
            </a:pPr>
            <a:r>
              <a:rPr kumimoji="0" lang="ja-JP" altLang="en-US" sz="1167"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暗号化が該当</a:t>
            </a:r>
            <a:endParaRPr kumimoji="0" lang="en-US" altLang="ja-JP" sz="1167"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endParaRPr>
          </a:p>
        </p:txBody>
      </p:sp>
      <p:cxnSp>
        <p:nvCxnSpPr>
          <p:cNvPr id="19" name="直線矢印コネクタ 81">
            <a:extLst>
              <a:ext uri="{FF2B5EF4-FFF2-40B4-BE49-F238E27FC236}">
                <a16:creationId xmlns:a16="http://schemas.microsoft.com/office/drawing/2014/main" id="{95EC0DDF-1A54-FE42-8547-CCEFAF43ACF4}"/>
              </a:ext>
            </a:extLst>
          </p:cNvPr>
          <p:cNvCxnSpPr>
            <a:cxnSpLocks/>
            <a:stCxn id="18" idx="3"/>
            <a:endCxn id="4" idx="1"/>
          </p:cNvCxnSpPr>
          <p:nvPr/>
        </p:nvCxnSpPr>
        <p:spPr>
          <a:xfrm flipV="1">
            <a:off x="1310963" y="3616012"/>
            <a:ext cx="572819" cy="172720"/>
          </a:xfrm>
          <a:prstGeom prst="straightConnector1">
            <a:avLst/>
          </a:prstGeom>
          <a:ln w="9525">
            <a:solidFill>
              <a:schemeClr val="accent5"/>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0" name="直線矢印コネクタ 82">
            <a:extLst>
              <a:ext uri="{FF2B5EF4-FFF2-40B4-BE49-F238E27FC236}">
                <a16:creationId xmlns:a16="http://schemas.microsoft.com/office/drawing/2014/main" id="{6A4EEA9F-B9BF-5440-8849-3DBDF452E2BC}"/>
              </a:ext>
            </a:extLst>
          </p:cNvPr>
          <p:cNvCxnSpPr>
            <a:cxnSpLocks/>
            <a:stCxn id="18" idx="3"/>
            <a:endCxn id="16" idx="1"/>
          </p:cNvCxnSpPr>
          <p:nvPr/>
        </p:nvCxnSpPr>
        <p:spPr>
          <a:xfrm>
            <a:off x="1310963" y="3788732"/>
            <a:ext cx="572818" cy="852584"/>
          </a:xfrm>
          <a:prstGeom prst="straightConnector1">
            <a:avLst/>
          </a:prstGeom>
          <a:ln w="9525">
            <a:solidFill>
              <a:schemeClr val="accent5"/>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1" name="直線矢印コネクタ 83">
            <a:extLst>
              <a:ext uri="{FF2B5EF4-FFF2-40B4-BE49-F238E27FC236}">
                <a16:creationId xmlns:a16="http://schemas.microsoft.com/office/drawing/2014/main" id="{16FAFC1B-89A9-DB41-A809-FA1BF64F41AE}"/>
              </a:ext>
            </a:extLst>
          </p:cNvPr>
          <p:cNvCxnSpPr>
            <a:cxnSpLocks/>
            <a:stCxn id="18" idx="3"/>
            <a:endCxn id="17" idx="1"/>
          </p:cNvCxnSpPr>
          <p:nvPr/>
        </p:nvCxnSpPr>
        <p:spPr>
          <a:xfrm>
            <a:off x="1310963" y="3788732"/>
            <a:ext cx="572817" cy="1900717"/>
          </a:xfrm>
          <a:prstGeom prst="straightConnector1">
            <a:avLst/>
          </a:prstGeom>
          <a:ln w="9525">
            <a:solidFill>
              <a:schemeClr val="accent5"/>
            </a:solidFill>
            <a:tailEnd type="triangle"/>
          </a:ln>
          <a:effectLst/>
        </p:spPr>
        <p:style>
          <a:lnRef idx="2">
            <a:schemeClr val="accent1"/>
          </a:lnRef>
          <a:fillRef idx="0">
            <a:schemeClr val="accent1"/>
          </a:fillRef>
          <a:effectRef idx="1">
            <a:schemeClr val="accent1"/>
          </a:effectRef>
          <a:fontRef idx="minor">
            <a:schemeClr val="tx1"/>
          </a:fontRef>
        </p:style>
      </p:cxnSp>
      <p:sp>
        <p:nvSpPr>
          <p:cNvPr id="5" name="タイトル 4">
            <a:extLst>
              <a:ext uri="{FF2B5EF4-FFF2-40B4-BE49-F238E27FC236}">
                <a16:creationId xmlns:a16="http://schemas.microsoft.com/office/drawing/2014/main" id="{F9885C18-4B6A-284C-9CAB-706F767B15B9}"/>
              </a:ext>
            </a:extLst>
          </p:cNvPr>
          <p:cNvSpPr>
            <a:spLocks noGrp="1"/>
          </p:cNvSpPr>
          <p:nvPr>
            <p:ph type="title"/>
          </p:nvPr>
        </p:nvSpPr>
        <p:spPr/>
        <p:txBody>
          <a:bodyPr vert="horz" lIns="91440" tIns="45720" rIns="91440" bIns="45720" rtlCol="0" anchor="t">
            <a:noAutofit/>
          </a:bodyPr>
          <a:lstStyle/>
          <a:p>
            <a:r>
              <a:rPr lang="ja-JP" altLang="en-US" sz="2800" b="0"/>
              <a:t>参考：データ暗号化の位置づけ </a:t>
            </a:r>
            <a:r>
              <a:rPr lang="en-US" altLang="ja-JP" sz="2800" b="0" dirty="0"/>
              <a:t>1 of 2</a:t>
            </a:r>
            <a:endParaRPr lang="ja-JP" altLang="en-US" sz="2800" b="0"/>
          </a:p>
        </p:txBody>
      </p:sp>
      <p:sp>
        <p:nvSpPr>
          <p:cNvPr id="3" name="テキスト ボックス 2">
            <a:extLst>
              <a:ext uri="{FF2B5EF4-FFF2-40B4-BE49-F238E27FC236}">
                <a16:creationId xmlns:a16="http://schemas.microsoft.com/office/drawing/2014/main" id="{0DAD7B57-9031-2BF7-B1F8-63A98B8C77E9}"/>
              </a:ext>
            </a:extLst>
          </p:cNvPr>
          <p:cNvSpPr txBox="1"/>
          <p:nvPr/>
        </p:nvSpPr>
        <p:spPr>
          <a:xfrm>
            <a:off x="10607211" y="0"/>
            <a:ext cx="1584789" cy="369332"/>
          </a:xfrm>
          <a:prstGeom prst="rect">
            <a:avLst/>
          </a:prstGeom>
          <a:no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800" b="0" i="0" u="none" strike="noStrike" kern="1200" cap="none" spc="0" normalizeH="0" baseline="0" noProof="0" dirty="0">
                <a:ln>
                  <a:noFill/>
                </a:ln>
                <a:solidFill>
                  <a:srgbClr val="FFFFFF">
                    <a:lumMod val="50000"/>
                  </a:srgbClr>
                </a:solidFill>
                <a:effectLst/>
                <a:uLnTx/>
                <a:uFillTx/>
                <a:latin typeface="Meiryo" panose="020B0604030504040204" pitchFamily="34" charset="-128"/>
                <a:ea typeface="Meiryo" panose="020B0604030504040204" pitchFamily="34" charset="-128"/>
                <a:cs typeface="+mn-cs"/>
              </a:rPr>
              <a:t>SEC08-BP02</a:t>
            </a:r>
            <a:endParaRPr kumimoji="0" lang="ja-JP" altLang="en-US" sz="1800" b="0" i="0" u="none" strike="noStrike" kern="1200" cap="none" spc="0" normalizeH="0" baseline="0" noProof="0">
              <a:ln>
                <a:noFill/>
              </a:ln>
              <a:solidFill>
                <a:srgbClr val="FFFFFF">
                  <a:lumMod val="50000"/>
                </a:srgbClr>
              </a:solidFill>
              <a:effectLst/>
              <a:uLnTx/>
              <a:uFillTx/>
              <a:latin typeface="Meiryo" panose="020B0604030504040204" pitchFamily="34" charset="-128"/>
              <a:ea typeface="Meiryo" panose="020B0604030504040204" pitchFamily="34" charset="-128"/>
              <a:cs typeface="+mn-cs"/>
            </a:endParaRPr>
          </a:p>
        </p:txBody>
      </p:sp>
    </p:spTree>
    <p:extLst>
      <p:ext uri="{BB962C8B-B14F-4D97-AF65-F5344CB8AC3E}">
        <p14:creationId xmlns:p14="http://schemas.microsoft.com/office/powerpoint/2010/main" val="318300552"/>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Rectangle 38">
            <a:extLst>
              <a:ext uri="{FF2B5EF4-FFF2-40B4-BE49-F238E27FC236}">
                <a16:creationId xmlns:a16="http://schemas.microsoft.com/office/drawing/2014/main" id="{3EB92FAE-2F34-6D46-9002-3C4F10B9E0FC}"/>
              </a:ext>
            </a:extLst>
          </p:cNvPr>
          <p:cNvSpPr/>
          <p:nvPr/>
        </p:nvSpPr>
        <p:spPr>
          <a:xfrm>
            <a:off x="3055260" y="3302416"/>
            <a:ext cx="1042755" cy="1792598"/>
          </a:xfrm>
          <a:prstGeom prst="rect">
            <a:avLst/>
          </a:prstGeom>
          <a:solidFill>
            <a:srgbClr val="1D8900">
              <a:alpha val="9804"/>
            </a:srgbClr>
          </a:solidFill>
          <a:ln w="12700" cap="flat" cmpd="sng" algn="ctr">
            <a:noFill/>
            <a:prstDash val="dash"/>
            <a:miter lim="800000"/>
          </a:ln>
          <a:effectLst/>
        </p:spPr>
        <p:txBody>
          <a:bodyPr rot="0" spcFirstLastPara="0" vertOverflow="overflow" horzOverflow="overflow" vert="horz" wrap="square" lIns="451104" tIns="60960" rIns="121920" bIns="60960" numCol="1" spcCol="0" rtlCol="0" fromWordArt="0" anchor="t" anchorCtr="0" forceAA="0" compatLnSpc="1">
            <a:prstTxWarp prst="textNoShape">
              <a:avLst/>
            </a:prstTxWarp>
            <a:noAutofit/>
          </a:bodyPr>
          <a:lstStyle/>
          <a:p>
            <a:pPr marL="0" marR="0" lvl="0" indent="0" algn="l" defTabSz="1219151"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a:ln>
                <a:noFill/>
              </a:ln>
              <a:solidFill>
                <a:srgbClr val="1D8900"/>
              </a:solidFill>
              <a:effectLst/>
              <a:uLnTx/>
              <a:uFillTx/>
              <a:latin typeface="Meiryo" panose="020B0604030504040204" pitchFamily="34" charset="-128"/>
              <a:ea typeface="Meiryo" panose="020B0604030504040204" pitchFamily="34" charset="-128"/>
              <a:cs typeface="+mn-cs"/>
            </a:endParaRPr>
          </a:p>
        </p:txBody>
      </p:sp>
      <p:sp>
        <p:nvSpPr>
          <p:cNvPr id="111" name="Rectangle 199">
            <a:extLst>
              <a:ext uri="{FF2B5EF4-FFF2-40B4-BE49-F238E27FC236}">
                <a16:creationId xmlns:a16="http://schemas.microsoft.com/office/drawing/2014/main" id="{6F3713FB-CC70-9E41-B9F2-59AF997D85A1}"/>
              </a:ext>
            </a:extLst>
          </p:cNvPr>
          <p:cNvSpPr/>
          <p:nvPr/>
        </p:nvSpPr>
        <p:spPr>
          <a:xfrm>
            <a:off x="4173720" y="3303011"/>
            <a:ext cx="887449" cy="1792004"/>
          </a:xfrm>
          <a:prstGeom prst="rect">
            <a:avLst/>
          </a:prstGeom>
          <a:solidFill>
            <a:srgbClr val="007CBC">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1104" tIns="60960" rIns="121920" bIns="60960" numCol="1" spcCol="0" rtlCol="0" fromWordArt="0" anchor="t" anchorCtr="0" forceAA="0" compatLnSpc="1">
            <a:prstTxWarp prst="textNoShape">
              <a:avLst/>
            </a:prstTxWarp>
            <a:noAutofit/>
          </a:bodyPr>
          <a:lstStyle/>
          <a:p>
            <a:pPr marL="0" marR="0" lvl="0" indent="0" algn="l" defTabSz="609561" rtl="0" eaLnBrk="1" fontAlgn="auto" latinLnBrk="0" hangingPunct="1">
              <a:lnSpc>
                <a:spcPct val="100000"/>
              </a:lnSpc>
              <a:spcBef>
                <a:spcPts val="0"/>
              </a:spcBef>
              <a:spcAft>
                <a:spcPts val="0"/>
              </a:spcAft>
              <a:buClrTx/>
              <a:buSzTx/>
              <a:buFontTx/>
              <a:buNone/>
              <a:tabLst/>
              <a:defRPr/>
            </a:pPr>
            <a:endParaRPr kumimoji="0" lang="en-US" sz="1333" b="0" i="0" u="none" strike="noStrike" kern="1200" cap="none" spc="0" normalizeH="0" baseline="0" noProof="0" dirty="0">
              <a:ln>
                <a:noFill/>
              </a:ln>
              <a:solidFill>
                <a:srgbClr val="007DBC"/>
              </a:solidFill>
              <a:effectLst/>
              <a:uLnTx/>
              <a:uFillTx/>
              <a:latin typeface="Meiryo" panose="020B0604030504040204" pitchFamily="34" charset="-128"/>
              <a:ea typeface="Meiryo" panose="020B0604030504040204" pitchFamily="34" charset="-128"/>
              <a:cs typeface="+mn-cs"/>
            </a:endParaRPr>
          </a:p>
        </p:txBody>
      </p:sp>
      <p:sp>
        <p:nvSpPr>
          <p:cNvPr id="113" name="Rectangle 199">
            <a:extLst>
              <a:ext uri="{FF2B5EF4-FFF2-40B4-BE49-F238E27FC236}">
                <a16:creationId xmlns:a16="http://schemas.microsoft.com/office/drawing/2014/main" id="{6F3713FB-CC70-9E41-B9F2-59AF997D85A1}"/>
              </a:ext>
            </a:extLst>
          </p:cNvPr>
          <p:cNvSpPr/>
          <p:nvPr/>
        </p:nvSpPr>
        <p:spPr>
          <a:xfrm>
            <a:off x="5608919" y="3294346"/>
            <a:ext cx="1130498" cy="1792004"/>
          </a:xfrm>
          <a:prstGeom prst="rect">
            <a:avLst/>
          </a:prstGeom>
          <a:solidFill>
            <a:srgbClr val="007CBC">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1104" tIns="60960" rIns="121920" bIns="60960" numCol="1" spcCol="0" rtlCol="0" fromWordArt="0" anchor="t" anchorCtr="0" forceAA="0" compatLnSpc="1">
            <a:prstTxWarp prst="textNoShape">
              <a:avLst/>
            </a:prstTxWarp>
            <a:noAutofit/>
          </a:bodyPr>
          <a:lstStyle/>
          <a:p>
            <a:pPr marL="0" marR="0" lvl="0" indent="0" algn="l" defTabSz="609561" rtl="0" eaLnBrk="1" fontAlgn="auto" latinLnBrk="0" hangingPunct="1">
              <a:lnSpc>
                <a:spcPct val="100000"/>
              </a:lnSpc>
              <a:spcBef>
                <a:spcPts val="0"/>
              </a:spcBef>
              <a:spcAft>
                <a:spcPts val="0"/>
              </a:spcAft>
              <a:buClrTx/>
              <a:buSzTx/>
              <a:buFontTx/>
              <a:buNone/>
              <a:tabLst/>
              <a:defRPr/>
            </a:pPr>
            <a:endParaRPr kumimoji="0" lang="en-US" sz="1333" b="0" i="0" u="none" strike="noStrike" kern="1200" cap="none" spc="0" normalizeH="0" baseline="0" noProof="0" dirty="0">
              <a:ln>
                <a:noFill/>
              </a:ln>
              <a:solidFill>
                <a:srgbClr val="007DBC"/>
              </a:solidFill>
              <a:effectLst/>
              <a:uLnTx/>
              <a:uFillTx/>
              <a:latin typeface="Meiryo" panose="020B0604030504040204" pitchFamily="34" charset="-128"/>
              <a:ea typeface="Meiryo" panose="020B0604030504040204" pitchFamily="34" charset="-128"/>
              <a:cs typeface="+mn-cs"/>
            </a:endParaRPr>
          </a:p>
        </p:txBody>
      </p:sp>
      <p:sp>
        <p:nvSpPr>
          <p:cNvPr id="115" name="Rectangle 199">
            <a:extLst>
              <a:ext uri="{FF2B5EF4-FFF2-40B4-BE49-F238E27FC236}">
                <a16:creationId xmlns:a16="http://schemas.microsoft.com/office/drawing/2014/main" id="{6F3713FB-CC70-9E41-B9F2-59AF997D85A1}"/>
              </a:ext>
            </a:extLst>
          </p:cNvPr>
          <p:cNvSpPr/>
          <p:nvPr/>
        </p:nvSpPr>
        <p:spPr>
          <a:xfrm>
            <a:off x="6891344" y="3285861"/>
            <a:ext cx="1732998" cy="1792004"/>
          </a:xfrm>
          <a:prstGeom prst="rect">
            <a:avLst/>
          </a:prstGeom>
          <a:solidFill>
            <a:srgbClr val="007CBC">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1104" tIns="60960" rIns="121920" bIns="60960" numCol="1" spcCol="0" rtlCol="0" fromWordArt="0" anchor="t" anchorCtr="0" forceAA="0" compatLnSpc="1">
            <a:prstTxWarp prst="textNoShape">
              <a:avLst/>
            </a:prstTxWarp>
            <a:noAutofit/>
          </a:bodyPr>
          <a:lstStyle/>
          <a:p>
            <a:pPr marL="0" marR="0" lvl="0" indent="0" algn="l" defTabSz="609561" rtl="0" eaLnBrk="1" fontAlgn="auto" latinLnBrk="0" hangingPunct="1">
              <a:lnSpc>
                <a:spcPct val="100000"/>
              </a:lnSpc>
              <a:spcBef>
                <a:spcPts val="0"/>
              </a:spcBef>
              <a:spcAft>
                <a:spcPts val="0"/>
              </a:spcAft>
              <a:buClrTx/>
              <a:buSzTx/>
              <a:buFontTx/>
              <a:buNone/>
              <a:tabLst/>
              <a:defRPr/>
            </a:pPr>
            <a:endParaRPr kumimoji="0" lang="en-US" sz="1333" b="0" i="0" u="none" strike="noStrike" kern="1200" cap="none" spc="0" normalizeH="0" baseline="0" noProof="0" dirty="0">
              <a:ln>
                <a:noFill/>
              </a:ln>
              <a:solidFill>
                <a:srgbClr val="007DBC"/>
              </a:solidFill>
              <a:effectLst/>
              <a:uLnTx/>
              <a:uFillTx/>
              <a:latin typeface="Meiryo" panose="020B0604030504040204" pitchFamily="34" charset="-128"/>
              <a:ea typeface="Meiryo" panose="020B0604030504040204" pitchFamily="34" charset="-128"/>
              <a:cs typeface="+mn-cs"/>
            </a:endParaRPr>
          </a:p>
        </p:txBody>
      </p:sp>
      <p:sp>
        <p:nvSpPr>
          <p:cNvPr id="15" name="Content Placeholder 2"/>
          <p:cNvSpPr txBox="1">
            <a:spLocks/>
          </p:cNvSpPr>
          <p:nvPr/>
        </p:nvSpPr>
        <p:spPr>
          <a:xfrm>
            <a:off x="433653" y="1257601"/>
            <a:ext cx="11433078" cy="948033"/>
          </a:xfrm>
          <a:prstGeom prst="rect">
            <a:avLst/>
          </a:prstGeom>
        </p:spPr>
        <p:txBody>
          <a:bodyPr/>
          <a:lstStyle>
            <a:lvl1pPr marL="0" indent="0" algn="l" defTabSz="457200" rtl="0" eaLnBrk="1" latinLnBrk="0" hangingPunct="1">
              <a:spcBef>
                <a:spcPct val="20000"/>
              </a:spcBef>
              <a:buFontTx/>
              <a:buNone/>
              <a:defRPr sz="2400" b="0" i="0" kern="1200">
                <a:solidFill>
                  <a:srgbClr val="414042"/>
                </a:solidFill>
                <a:latin typeface="Meiryo" charset="-128"/>
                <a:ea typeface="Meiryo" charset="-128"/>
                <a:cs typeface="Meiryo" charset="-128"/>
              </a:defRPr>
            </a:lvl1pPr>
            <a:lvl2pPr marL="742950" indent="-285750" algn="l" defTabSz="457200" rtl="0" eaLnBrk="1" latinLnBrk="0" hangingPunct="1">
              <a:spcBef>
                <a:spcPct val="20000"/>
              </a:spcBef>
              <a:buFont typeface="Arial"/>
              <a:buChar char="•"/>
              <a:defRPr sz="2000" b="0" i="0" kern="1200">
                <a:solidFill>
                  <a:srgbClr val="414042"/>
                </a:solidFill>
                <a:latin typeface="Meiryo" charset="-128"/>
                <a:ea typeface="Meiryo" charset="-128"/>
                <a:cs typeface="Meiryo" charset="-128"/>
              </a:defRPr>
            </a:lvl2pPr>
            <a:lvl3pPr marL="1143000" indent="-228600" algn="l" defTabSz="457200" rtl="0" eaLnBrk="1" latinLnBrk="0" hangingPunct="1">
              <a:spcBef>
                <a:spcPct val="20000"/>
              </a:spcBef>
              <a:buFont typeface="Arial"/>
              <a:buChar char="•"/>
              <a:defRPr sz="1800" b="0" i="0" kern="1200">
                <a:solidFill>
                  <a:srgbClr val="414042"/>
                </a:solidFill>
                <a:latin typeface="Meiryo" charset="-128"/>
                <a:ea typeface="Meiryo" charset="-128"/>
                <a:cs typeface="Meiryo" charset="-128"/>
              </a:defRPr>
            </a:lvl3pPr>
            <a:lvl4pPr marL="1600200" indent="-228600" algn="l" defTabSz="457200" rtl="0" eaLnBrk="1" latinLnBrk="0" hangingPunct="1">
              <a:spcBef>
                <a:spcPct val="20000"/>
              </a:spcBef>
              <a:buFont typeface="Arial"/>
              <a:buChar char="–"/>
              <a:defRPr sz="1600" b="0" i="0" kern="1200">
                <a:solidFill>
                  <a:srgbClr val="414042"/>
                </a:solidFill>
                <a:latin typeface="Meiryo" charset="-128"/>
                <a:ea typeface="Meiryo" charset="-128"/>
                <a:cs typeface="Meiryo" charset="-128"/>
              </a:defRPr>
            </a:lvl4pPr>
            <a:lvl5pPr marL="2057400" indent="-228600" algn="l" defTabSz="457200" rtl="0" eaLnBrk="1" latinLnBrk="0" hangingPunct="1">
              <a:spcBef>
                <a:spcPct val="20000"/>
              </a:spcBef>
              <a:buFont typeface="Arial"/>
              <a:buChar char="»"/>
              <a:defRPr sz="1600" b="0" i="0" kern="1200">
                <a:solidFill>
                  <a:srgbClr val="414042"/>
                </a:solidFill>
                <a:latin typeface="Meiryo" charset="-128"/>
                <a:ea typeface="Meiryo" charset="-128"/>
                <a:cs typeface="Meiryo" charset="-128"/>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380985" rtl="0" eaLnBrk="1" fontAlgn="auto" latinLnBrk="0" hangingPunct="1">
              <a:lnSpc>
                <a:spcPct val="100000"/>
              </a:lnSpc>
              <a:spcBef>
                <a:spcPct val="20000"/>
              </a:spcBef>
              <a:spcAft>
                <a:spcPts val="0"/>
              </a:spcAft>
              <a:buClrTx/>
              <a:buSzTx/>
              <a:buFontTx/>
              <a:buNone/>
              <a:tabLst/>
              <a:defRPr/>
            </a:pPr>
            <a:r>
              <a:rPr kumimoji="0" lang="en-US" altLang="ja-JP" sz="2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rPr>
              <a:t>IAM</a:t>
            </a:r>
            <a:r>
              <a:rPr kumimoji="0" lang="ja-JP" altLang="en-US" sz="2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rPr>
              <a:t>ポリシーやリソースポリシーで誤ってデータを公開してしまっても、暗号鍵のアクセス権が適切に管理されていれば、データを取り出すことができない。⇒ </a:t>
            </a:r>
            <a:r>
              <a:rPr kumimoji="0" lang="ja-JP" altLang="en-US" sz="2000" b="1"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rPr>
              <a:t>保護の多層化</a:t>
            </a:r>
          </a:p>
        </p:txBody>
      </p:sp>
      <p:pic>
        <p:nvPicPr>
          <p:cNvPr id="13" name="Graphic 15">
            <a:extLst>
              <a:ext uri="{FF2B5EF4-FFF2-40B4-BE49-F238E27FC236}">
                <a16:creationId xmlns:a16="http://schemas.microsoft.com/office/drawing/2014/main" id="{4680F295-EB2F-D04E-B4AD-291C5B312F2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91726" y="3696932"/>
            <a:ext cx="845596" cy="845596"/>
          </a:xfrm>
          <a:prstGeom prst="rect">
            <a:avLst/>
          </a:prstGeom>
        </p:spPr>
      </p:pic>
      <p:sp>
        <p:nvSpPr>
          <p:cNvPr id="24" name="角丸四角形 23">
            <a:extLst>
              <a:ext uri="{FF2B5EF4-FFF2-40B4-BE49-F238E27FC236}">
                <a16:creationId xmlns:a16="http://schemas.microsoft.com/office/drawing/2014/main" id="{3F139E76-F8AC-C148-BBBC-28E929975389}"/>
              </a:ext>
            </a:extLst>
          </p:cNvPr>
          <p:cNvSpPr/>
          <p:nvPr/>
        </p:nvSpPr>
        <p:spPr>
          <a:xfrm>
            <a:off x="5552714" y="3707270"/>
            <a:ext cx="3098298" cy="1255471"/>
          </a:xfrm>
          <a:prstGeom prst="roundRect">
            <a:avLst>
              <a:gd name="adj" fmla="val 3186"/>
            </a:avLst>
          </a:prstGeom>
          <a:noFill/>
          <a:ln w="19050">
            <a:solidFill>
              <a:schemeClr val="tx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l" defTabSz="609576" rtl="0" eaLnBrk="1" fontAlgn="auto" latinLnBrk="0" hangingPunct="1">
              <a:lnSpc>
                <a:spcPct val="100000"/>
              </a:lnSpc>
              <a:spcBef>
                <a:spcPts val="0"/>
              </a:spcBef>
              <a:spcAft>
                <a:spcPts val="0"/>
              </a:spcAft>
              <a:buClrTx/>
              <a:buSzTx/>
              <a:buFontTx/>
              <a:buNone/>
              <a:tabLst/>
              <a:defRPr/>
            </a:pPr>
            <a:endParaRPr kumimoji="0" lang="ja-JP" altLang="en-US" sz="1167" b="0" i="0" u="none" strike="noStrike" kern="1200" cap="none" spc="0" normalizeH="0" baseline="0" noProof="0" dirty="0">
              <a:ln>
                <a:noFill/>
              </a:ln>
              <a:solidFill>
                <a:srgbClr val="161E2C"/>
              </a:solidFill>
              <a:effectLst/>
              <a:uLnTx/>
              <a:uFillTx/>
              <a:latin typeface="Meiryo" panose="020B0604030504040204" pitchFamily="34" charset="-128"/>
              <a:ea typeface="Meiryo" panose="020B0604030504040204" pitchFamily="34" charset="-128"/>
              <a:cs typeface="+mn-cs"/>
            </a:endParaRPr>
          </a:p>
        </p:txBody>
      </p:sp>
      <p:sp>
        <p:nvSpPr>
          <p:cNvPr id="25" name="テキスト ボックス 24">
            <a:extLst>
              <a:ext uri="{FF2B5EF4-FFF2-40B4-BE49-F238E27FC236}">
                <a16:creationId xmlns:a16="http://schemas.microsoft.com/office/drawing/2014/main" id="{E4F7B72E-EB6C-8D4B-8820-030A265E4352}"/>
              </a:ext>
            </a:extLst>
          </p:cNvPr>
          <p:cNvSpPr txBox="1"/>
          <p:nvPr/>
        </p:nvSpPr>
        <p:spPr>
          <a:xfrm>
            <a:off x="5937519" y="4562427"/>
            <a:ext cx="855378" cy="400110"/>
          </a:xfrm>
          <a:prstGeom prst="rect">
            <a:avLst/>
          </a:prstGeom>
          <a:noFill/>
        </p:spPr>
        <p:txBody>
          <a:bodyPr wrap="square" rtlCol="0" anchor="ctr">
            <a:spAutoFit/>
          </a:body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0" lang="en-US" altLang="ja-JP" sz="1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Web</a:t>
            </a:r>
          </a:p>
          <a:p>
            <a:pPr marL="0" marR="0" lvl="0" indent="0" algn="ctr" defTabSz="609576" rtl="0" eaLnBrk="1" fontAlgn="auto" latinLnBrk="0" hangingPunct="1">
              <a:lnSpc>
                <a:spcPct val="100000"/>
              </a:lnSpc>
              <a:spcBef>
                <a:spcPts val="0"/>
              </a:spcBef>
              <a:spcAft>
                <a:spcPts val="0"/>
              </a:spcAft>
              <a:buClrTx/>
              <a:buSzTx/>
              <a:buFontTx/>
              <a:buNone/>
              <a:tabLst/>
              <a:defRPr/>
            </a:pPr>
            <a:r>
              <a:rPr kumimoji="0" lang="en-US" altLang="ja-JP" sz="1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a:t>
            </a:r>
            <a:r>
              <a:rPr kumimoji="0" lang="en-US" altLang="ja-JP" sz="1000" b="1"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Role A</a:t>
            </a:r>
            <a:r>
              <a:rPr kumimoji="0" lang="en-US" altLang="ja-JP" sz="1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a:t>
            </a:r>
            <a:endParaRPr kumimoji="0" lang="ja-JP" altLang="en-US" sz="1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endParaRPr>
          </a:p>
        </p:txBody>
      </p:sp>
      <p:sp>
        <p:nvSpPr>
          <p:cNvPr id="28" name="テキスト ボックス 27">
            <a:extLst>
              <a:ext uri="{FF2B5EF4-FFF2-40B4-BE49-F238E27FC236}">
                <a16:creationId xmlns:a16="http://schemas.microsoft.com/office/drawing/2014/main" id="{1373E529-B065-2C43-95DA-AF55FC24A4CA}"/>
              </a:ext>
            </a:extLst>
          </p:cNvPr>
          <p:cNvSpPr txBox="1"/>
          <p:nvPr/>
        </p:nvSpPr>
        <p:spPr>
          <a:xfrm>
            <a:off x="5596665" y="4618677"/>
            <a:ext cx="505147" cy="233462"/>
          </a:xfrm>
          <a:prstGeom prst="rect">
            <a:avLst/>
          </a:prstGeom>
          <a:noFill/>
        </p:spPr>
        <p:txBody>
          <a:bodyPr wrap="square" rtlCol="0" anchor="ctr">
            <a:spAutoFit/>
          </a:body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0" lang="en-US" altLang="ja-JP" sz="917"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ALB</a:t>
            </a:r>
            <a:endParaRPr kumimoji="0" lang="ja-JP" altLang="en-US" sz="917"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endParaRPr>
          </a:p>
        </p:txBody>
      </p:sp>
      <p:sp>
        <p:nvSpPr>
          <p:cNvPr id="30" name="テキスト ボックス 29">
            <a:extLst>
              <a:ext uri="{FF2B5EF4-FFF2-40B4-BE49-F238E27FC236}">
                <a16:creationId xmlns:a16="http://schemas.microsoft.com/office/drawing/2014/main" id="{ACE06FDE-9458-E34C-9AA7-1E666DAB5A86}"/>
              </a:ext>
            </a:extLst>
          </p:cNvPr>
          <p:cNvSpPr txBox="1"/>
          <p:nvPr/>
        </p:nvSpPr>
        <p:spPr>
          <a:xfrm>
            <a:off x="6730537" y="4618677"/>
            <a:ext cx="794272" cy="233462"/>
          </a:xfrm>
          <a:prstGeom prst="rect">
            <a:avLst/>
          </a:prstGeom>
          <a:noFill/>
        </p:spPr>
        <p:txBody>
          <a:bodyPr wrap="square" rtlCol="0" anchor="ctr">
            <a:spAutoFit/>
          </a:body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0" lang="en-US" altLang="ja-JP" sz="917"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ALB</a:t>
            </a:r>
            <a:endParaRPr kumimoji="0" lang="ja-JP" altLang="en-US" sz="917"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endParaRPr>
          </a:p>
        </p:txBody>
      </p:sp>
      <p:sp>
        <p:nvSpPr>
          <p:cNvPr id="31" name="テキスト ボックス 30">
            <a:extLst>
              <a:ext uri="{FF2B5EF4-FFF2-40B4-BE49-F238E27FC236}">
                <a16:creationId xmlns:a16="http://schemas.microsoft.com/office/drawing/2014/main" id="{25791222-C693-534E-BF12-44243C770377}"/>
              </a:ext>
            </a:extLst>
          </p:cNvPr>
          <p:cNvSpPr txBox="1"/>
          <p:nvPr/>
        </p:nvSpPr>
        <p:spPr>
          <a:xfrm>
            <a:off x="7355066" y="4540482"/>
            <a:ext cx="927084" cy="400110"/>
          </a:xfrm>
          <a:prstGeom prst="rect">
            <a:avLst/>
          </a:prstGeom>
          <a:noFill/>
        </p:spPr>
        <p:txBody>
          <a:bodyPr wrap="square" rtlCol="0" anchor="ctr">
            <a:spAutoFit/>
          </a:body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0" lang="en-US" altLang="ja-JP" sz="1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AP</a:t>
            </a:r>
          </a:p>
          <a:p>
            <a:pPr marL="0" marR="0" lvl="0" indent="0" algn="ctr" defTabSz="609576" rtl="0" eaLnBrk="1" fontAlgn="auto" latinLnBrk="0" hangingPunct="1">
              <a:lnSpc>
                <a:spcPct val="100000"/>
              </a:lnSpc>
              <a:spcBef>
                <a:spcPts val="0"/>
              </a:spcBef>
              <a:spcAft>
                <a:spcPts val="0"/>
              </a:spcAft>
              <a:buClrTx/>
              <a:buSzTx/>
              <a:buFontTx/>
              <a:buNone/>
              <a:tabLst/>
              <a:defRPr/>
            </a:pPr>
            <a:r>
              <a:rPr kumimoji="0" lang="en-US" altLang="ja-JP" sz="1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a:t>
            </a:r>
            <a:r>
              <a:rPr kumimoji="0" lang="en-US" altLang="ja-JP" sz="1000" b="1"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Role B</a:t>
            </a:r>
            <a:r>
              <a:rPr kumimoji="0" lang="en-US" altLang="ja-JP" sz="1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a:t>
            </a:r>
          </a:p>
        </p:txBody>
      </p:sp>
      <p:pic>
        <p:nvPicPr>
          <p:cNvPr id="32" name="Graphic 9">
            <a:extLst>
              <a:ext uri="{FF2B5EF4-FFF2-40B4-BE49-F238E27FC236}">
                <a16:creationId xmlns:a16="http://schemas.microsoft.com/office/drawing/2014/main" id="{94C302FF-B99B-FD48-8E8D-2D962223226B}"/>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8262760" y="4225338"/>
            <a:ext cx="324000" cy="324000"/>
          </a:xfrm>
          <a:prstGeom prst="rect">
            <a:avLst/>
          </a:prstGeom>
        </p:spPr>
      </p:pic>
      <p:sp>
        <p:nvSpPr>
          <p:cNvPr id="33" name="テキスト ボックス 32">
            <a:extLst>
              <a:ext uri="{FF2B5EF4-FFF2-40B4-BE49-F238E27FC236}">
                <a16:creationId xmlns:a16="http://schemas.microsoft.com/office/drawing/2014/main" id="{3966AA89-79E9-CE43-B0C9-71F8E125918C}"/>
              </a:ext>
            </a:extLst>
          </p:cNvPr>
          <p:cNvSpPr txBox="1"/>
          <p:nvPr userDrawn="1"/>
        </p:nvSpPr>
        <p:spPr>
          <a:xfrm>
            <a:off x="7915952" y="4614435"/>
            <a:ext cx="993983" cy="259045"/>
          </a:xfrm>
          <a:prstGeom prst="rect">
            <a:avLst/>
          </a:prstGeom>
          <a:noFill/>
        </p:spPr>
        <p:txBody>
          <a:bodyPr wrap="square" rtlCol="0" anchor="ctr">
            <a:spAutoFit/>
          </a:bodyPr>
          <a:lstStyle/>
          <a:p>
            <a:pPr marL="0" marR="0" lvl="0" indent="0" algn="ctr" defTabSz="609576" rtl="0" eaLnBrk="1" fontAlgn="auto" latinLnBrk="0" hangingPunct="1">
              <a:lnSpc>
                <a:spcPts val="1280"/>
              </a:lnSpc>
              <a:spcBef>
                <a:spcPts val="0"/>
              </a:spcBef>
              <a:spcAft>
                <a:spcPts val="0"/>
              </a:spcAft>
              <a:buClrTx/>
              <a:buSzTx/>
              <a:buFontTx/>
              <a:buNone/>
              <a:tabLst/>
              <a:defRPr/>
            </a:pPr>
            <a:r>
              <a:rPr kumimoji="0" lang="en-US" altLang="ja-JP" sz="1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DB</a:t>
            </a:r>
            <a:endParaRPr kumimoji="0" lang="ja-JP" altLang="en-US" sz="1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endParaRPr>
          </a:p>
        </p:txBody>
      </p:sp>
      <p:sp>
        <p:nvSpPr>
          <p:cNvPr id="35" name="テキスト ボックス 34">
            <a:extLst>
              <a:ext uri="{FF2B5EF4-FFF2-40B4-BE49-F238E27FC236}">
                <a16:creationId xmlns:a16="http://schemas.microsoft.com/office/drawing/2014/main" id="{AE09923A-02A4-0341-A70D-BFB23A7A522A}"/>
              </a:ext>
            </a:extLst>
          </p:cNvPr>
          <p:cNvSpPr txBox="1"/>
          <p:nvPr/>
        </p:nvSpPr>
        <p:spPr>
          <a:xfrm>
            <a:off x="5463489" y="3344897"/>
            <a:ext cx="1202618" cy="271934"/>
          </a:xfrm>
          <a:prstGeom prst="rect">
            <a:avLst/>
          </a:prstGeom>
          <a:noFill/>
        </p:spPr>
        <p:txBody>
          <a:bodyPr wrap="square" rtlCol="0" anchor="ctr">
            <a:spAutoFit/>
          </a:body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0" lang="en-US" altLang="ja-JP" sz="1167"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Web</a:t>
            </a:r>
            <a:endParaRPr kumimoji="0" lang="ja-JP" altLang="en-US" sz="1167"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endParaRPr>
          </a:p>
        </p:txBody>
      </p:sp>
      <p:cxnSp>
        <p:nvCxnSpPr>
          <p:cNvPr id="36" name="直線コネクタ 35">
            <a:extLst>
              <a:ext uri="{FF2B5EF4-FFF2-40B4-BE49-F238E27FC236}">
                <a16:creationId xmlns:a16="http://schemas.microsoft.com/office/drawing/2014/main" id="{9E4C1AF4-2DB3-3A42-B829-BE53FF16A0F4}"/>
              </a:ext>
            </a:extLst>
          </p:cNvPr>
          <p:cNvCxnSpPr>
            <a:cxnSpLocks/>
            <a:stCxn id="80" idx="1"/>
            <a:endCxn id="76" idx="3"/>
          </p:cNvCxnSpPr>
          <p:nvPr/>
        </p:nvCxnSpPr>
        <p:spPr>
          <a:xfrm flipH="1">
            <a:off x="6064654" y="4415206"/>
            <a:ext cx="143188" cy="493"/>
          </a:xfrm>
          <a:prstGeom prst="line">
            <a:avLst/>
          </a:prstGeom>
          <a:ln w="12700">
            <a:solidFill>
              <a:schemeClr val="bg1">
                <a:lumMod val="75000"/>
              </a:schemeClr>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37" name="直線コネクタ 36">
            <a:extLst>
              <a:ext uri="{FF2B5EF4-FFF2-40B4-BE49-F238E27FC236}">
                <a16:creationId xmlns:a16="http://schemas.microsoft.com/office/drawing/2014/main" id="{9BC6D64D-FCDF-9A4A-81CF-7ECA34C679BB}"/>
              </a:ext>
            </a:extLst>
          </p:cNvPr>
          <p:cNvCxnSpPr>
            <a:cxnSpLocks/>
            <a:stCxn id="77" idx="3"/>
            <a:endCxn id="82" idx="1"/>
          </p:cNvCxnSpPr>
          <p:nvPr/>
        </p:nvCxnSpPr>
        <p:spPr>
          <a:xfrm flipV="1">
            <a:off x="7333954" y="4420960"/>
            <a:ext cx="315158" cy="2185"/>
          </a:xfrm>
          <a:prstGeom prst="line">
            <a:avLst/>
          </a:prstGeom>
          <a:ln w="12700">
            <a:solidFill>
              <a:schemeClr val="bg1">
                <a:lumMod val="75000"/>
              </a:schemeClr>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38" name="テキスト ボックス 37">
            <a:extLst>
              <a:ext uri="{FF2B5EF4-FFF2-40B4-BE49-F238E27FC236}">
                <a16:creationId xmlns:a16="http://schemas.microsoft.com/office/drawing/2014/main" id="{CD840FC4-EEC0-C349-BDC6-32AE214F8B0C}"/>
              </a:ext>
            </a:extLst>
          </p:cNvPr>
          <p:cNvSpPr txBox="1"/>
          <p:nvPr/>
        </p:nvSpPr>
        <p:spPr>
          <a:xfrm>
            <a:off x="7386653" y="3336512"/>
            <a:ext cx="863908" cy="271934"/>
          </a:xfrm>
          <a:prstGeom prst="rect">
            <a:avLst/>
          </a:prstGeom>
          <a:noFill/>
        </p:spPr>
        <p:txBody>
          <a:bodyPr wrap="square" rtlCol="0" anchor="ctr">
            <a:spAutoFit/>
          </a:body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0" lang="en-US" altLang="ja-JP" sz="1167"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Data</a:t>
            </a:r>
            <a:endParaRPr kumimoji="0" lang="ja-JP" altLang="en-US" sz="1167"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endParaRPr>
          </a:p>
        </p:txBody>
      </p:sp>
      <p:sp>
        <p:nvSpPr>
          <p:cNvPr id="55" name="Rectangle 7">
            <a:extLst>
              <a:ext uri="{FF2B5EF4-FFF2-40B4-BE49-F238E27FC236}">
                <a16:creationId xmlns:a16="http://schemas.microsoft.com/office/drawing/2014/main" id="{EB927177-09EB-994F-931A-617AF0A8D4BF}"/>
              </a:ext>
            </a:extLst>
          </p:cNvPr>
          <p:cNvSpPr/>
          <p:nvPr/>
        </p:nvSpPr>
        <p:spPr>
          <a:xfrm>
            <a:off x="2913546" y="2164984"/>
            <a:ext cx="2324676" cy="305428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80000" tIns="48000" rIns="121920" bIns="60960" numCol="1" spcCol="0" rtlCol="0" fromWordArt="0" anchor="t" anchorCtr="0" forceAA="0" compatLnSpc="1">
            <a:prstTxWarp prst="textNoShape">
              <a:avLst/>
            </a:prstTxWarp>
            <a:noAutofit/>
          </a:bodyPr>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0" lang="ja-JP" altLang="en-US" sz="1167"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フロントエンドアカウント</a:t>
            </a:r>
            <a:endParaRPr kumimoji="0" lang="en-US" sz="1167"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endParaRPr>
          </a:p>
        </p:txBody>
      </p:sp>
      <p:pic>
        <p:nvPicPr>
          <p:cNvPr id="56" name="Graphic 11">
            <a:extLst>
              <a:ext uri="{FF2B5EF4-FFF2-40B4-BE49-F238E27FC236}">
                <a16:creationId xmlns:a16="http://schemas.microsoft.com/office/drawing/2014/main" id="{D35B1926-3E94-A44A-BF3B-E1DFAE82DB1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914588" y="2164642"/>
            <a:ext cx="303602" cy="303602"/>
          </a:xfrm>
          <a:prstGeom prst="rect">
            <a:avLst/>
          </a:prstGeom>
        </p:spPr>
      </p:pic>
      <p:sp>
        <p:nvSpPr>
          <p:cNvPr id="57" name="Rectangle 7">
            <a:extLst>
              <a:ext uri="{FF2B5EF4-FFF2-40B4-BE49-F238E27FC236}">
                <a16:creationId xmlns:a16="http://schemas.microsoft.com/office/drawing/2014/main" id="{A98960CC-DFE9-DC4C-BA1F-1AAE18EF1A80}"/>
              </a:ext>
            </a:extLst>
          </p:cNvPr>
          <p:cNvSpPr/>
          <p:nvPr/>
        </p:nvSpPr>
        <p:spPr>
          <a:xfrm>
            <a:off x="5368981" y="2164641"/>
            <a:ext cx="5009828" cy="305428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80000" tIns="48000" rIns="121920" bIns="60960" numCol="1" spcCol="0" rtlCol="0" fromWordArt="0" anchor="t" anchorCtr="0" forceAA="0" compatLnSpc="1">
            <a:prstTxWarp prst="textNoShape">
              <a:avLst/>
            </a:prstTxWarp>
            <a:noAutofit/>
          </a:bodyPr>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0" lang="ja-JP" altLang="en-US" sz="1167" b="0" i="0" u="none" strike="noStrike" kern="1200" cap="none" spc="0" normalizeH="0" baseline="0" noProof="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バックエンドアカウント</a:t>
            </a:r>
            <a:endParaRPr kumimoji="0" lang="en-US" sz="1167"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endParaRPr>
          </a:p>
        </p:txBody>
      </p:sp>
      <p:pic>
        <p:nvPicPr>
          <p:cNvPr id="58" name="Graphic 11">
            <a:extLst>
              <a:ext uri="{FF2B5EF4-FFF2-40B4-BE49-F238E27FC236}">
                <a16:creationId xmlns:a16="http://schemas.microsoft.com/office/drawing/2014/main" id="{81F81548-711C-D549-8417-E951C847923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373871" y="2168743"/>
            <a:ext cx="303602" cy="303602"/>
          </a:xfrm>
          <a:prstGeom prst="rect">
            <a:avLst/>
          </a:prstGeom>
        </p:spPr>
      </p:pic>
      <p:cxnSp>
        <p:nvCxnSpPr>
          <p:cNvPr id="59" name="Straight Arrow Connector 30">
            <a:extLst>
              <a:ext uri="{FF2B5EF4-FFF2-40B4-BE49-F238E27FC236}">
                <a16:creationId xmlns:a16="http://schemas.microsoft.com/office/drawing/2014/main" id="{760B06E3-BFC9-264C-8FC2-14C917B7FAA7}"/>
              </a:ext>
            </a:extLst>
          </p:cNvPr>
          <p:cNvCxnSpPr>
            <a:cxnSpLocks/>
          </p:cNvCxnSpPr>
          <p:nvPr/>
        </p:nvCxnSpPr>
        <p:spPr>
          <a:xfrm flipH="1">
            <a:off x="1812601" y="4158705"/>
            <a:ext cx="1249703" cy="0"/>
          </a:xfrm>
          <a:prstGeom prst="straightConnector1">
            <a:avLst/>
          </a:prstGeom>
          <a:ln w="12700">
            <a:solidFill>
              <a:srgbClr val="545B6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sp>
        <p:nvSpPr>
          <p:cNvPr id="63" name="角丸四角形 62">
            <a:extLst>
              <a:ext uri="{FF2B5EF4-FFF2-40B4-BE49-F238E27FC236}">
                <a16:creationId xmlns:a16="http://schemas.microsoft.com/office/drawing/2014/main" id="{AA076C73-DAED-A84B-BEA6-77DC3420A40D}"/>
              </a:ext>
            </a:extLst>
          </p:cNvPr>
          <p:cNvSpPr/>
          <p:nvPr/>
        </p:nvSpPr>
        <p:spPr>
          <a:xfrm>
            <a:off x="3062304" y="3707270"/>
            <a:ext cx="1935838" cy="1255465"/>
          </a:xfrm>
          <a:prstGeom prst="roundRect">
            <a:avLst>
              <a:gd name="adj" fmla="val 4081"/>
            </a:avLst>
          </a:prstGeom>
          <a:noFill/>
          <a:ln w="19050">
            <a:solidFill>
              <a:schemeClr val="tx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l" defTabSz="609576" rtl="0" eaLnBrk="1" fontAlgn="auto" latinLnBrk="0" hangingPunct="1">
              <a:lnSpc>
                <a:spcPct val="100000"/>
              </a:lnSpc>
              <a:spcBef>
                <a:spcPts val="0"/>
              </a:spcBef>
              <a:spcAft>
                <a:spcPts val="0"/>
              </a:spcAft>
              <a:buClrTx/>
              <a:buSzTx/>
              <a:buFontTx/>
              <a:buNone/>
              <a:tabLst/>
              <a:defRPr/>
            </a:pPr>
            <a:endParaRPr kumimoji="0" lang="ja-JP" altLang="en-US" sz="1167" b="0" i="0" u="none" strike="noStrike" kern="1200" cap="none" spc="0" normalizeH="0" baseline="0" noProof="0" dirty="0">
              <a:ln>
                <a:noFill/>
              </a:ln>
              <a:solidFill>
                <a:srgbClr val="161E2C"/>
              </a:solidFill>
              <a:effectLst/>
              <a:uLnTx/>
              <a:uFillTx/>
              <a:latin typeface="Meiryo" panose="020B0604030504040204" pitchFamily="34" charset="-128"/>
              <a:ea typeface="Meiryo" panose="020B0604030504040204" pitchFamily="34" charset="-128"/>
              <a:cs typeface="+mn-cs"/>
            </a:endParaRPr>
          </a:p>
        </p:txBody>
      </p:sp>
      <p:sp>
        <p:nvSpPr>
          <p:cNvPr id="64" name="テキスト ボックス 63">
            <a:extLst>
              <a:ext uri="{FF2B5EF4-FFF2-40B4-BE49-F238E27FC236}">
                <a16:creationId xmlns:a16="http://schemas.microsoft.com/office/drawing/2014/main" id="{10C42CCD-B5F1-A443-B46D-101585A25E45}"/>
              </a:ext>
            </a:extLst>
          </p:cNvPr>
          <p:cNvSpPr txBox="1"/>
          <p:nvPr/>
        </p:nvSpPr>
        <p:spPr>
          <a:xfrm>
            <a:off x="3010106" y="3349326"/>
            <a:ext cx="1236402" cy="271934"/>
          </a:xfrm>
          <a:prstGeom prst="rect">
            <a:avLst/>
          </a:prstGeom>
          <a:noFill/>
        </p:spPr>
        <p:txBody>
          <a:bodyPr wrap="square" rtlCol="0" anchor="ctr">
            <a:spAutoFit/>
          </a:body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0" lang="en-US" altLang="ja-JP" sz="1167"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Pub</a:t>
            </a:r>
            <a:endParaRPr kumimoji="0" lang="ja-JP" altLang="en-US" sz="1167"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endParaRPr>
          </a:p>
        </p:txBody>
      </p:sp>
      <p:sp>
        <p:nvSpPr>
          <p:cNvPr id="65" name="テキスト ボックス 64">
            <a:extLst>
              <a:ext uri="{FF2B5EF4-FFF2-40B4-BE49-F238E27FC236}">
                <a16:creationId xmlns:a16="http://schemas.microsoft.com/office/drawing/2014/main" id="{C1C5468B-0A3F-F44E-AB1F-C559C26E7650}"/>
              </a:ext>
            </a:extLst>
          </p:cNvPr>
          <p:cNvSpPr txBox="1"/>
          <p:nvPr/>
        </p:nvSpPr>
        <p:spPr>
          <a:xfrm>
            <a:off x="3282941" y="3694274"/>
            <a:ext cx="1606044" cy="271934"/>
          </a:xfrm>
          <a:prstGeom prst="rect">
            <a:avLst/>
          </a:prstGeom>
          <a:noFill/>
        </p:spPr>
        <p:txBody>
          <a:bodyPr wrap="square" rtlCol="0" anchor="ctr">
            <a:spAutoFit/>
          </a:body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0" lang="en-US" altLang="ja-JP" sz="1167"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DMZ</a:t>
            </a:r>
            <a:endParaRPr kumimoji="0" lang="ja-JP" altLang="en-US" sz="1167"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endParaRPr>
          </a:p>
        </p:txBody>
      </p:sp>
      <p:sp>
        <p:nvSpPr>
          <p:cNvPr id="66" name="テキスト ボックス 65">
            <a:extLst>
              <a:ext uri="{FF2B5EF4-FFF2-40B4-BE49-F238E27FC236}">
                <a16:creationId xmlns:a16="http://schemas.microsoft.com/office/drawing/2014/main" id="{EE5DC4F1-36B7-D742-A203-3F8DA008B012}"/>
              </a:ext>
            </a:extLst>
          </p:cNvPr>
          <p:cNvSpPr txBox="1"/>
          <p:nvPr/>
        </p:nvSpPr>
        <p:spPr>
          <a:xfrm>
            <a:off x="2965616" y="4330130"/>
            <a:ext cx="505147" cy="233462"/>
          </a:xfrm>
          <a:prstGeom prst="rect">
            <a:avLst/>
          </a:prstGeom>
          <a:noFill/>
        </p:spPr>
        <p:txBody>
          <a:bodyPr wrap="square" rtlCol="0" anchor="ctr">
            <a:spAutoFit/>
          </a:body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0" lang="en-US" altLang="ja-JP" sz="917"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ALB</a:t>
            </a:r>
            <a:endParaRPr kumimoji="0" lang="ja-JP" altLang="en-US" sz="917"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endParaRPr>
          </a:p>
        </p:txBody>
      </p:sp>
      <p:pic>
        <p:nvPicPr>
          <p:cNvPr id="68" name="Graphic 24">
            <a:extLst>
              <a:ext uri="{FF2B5EF4-FFF2-40B4-BE49-F238E27FC236}">
                <a16:creationId xmlns:a16="http://schemas.microsoft.com/office/drawing/2014/main" id="{076DD47E-8675-F544-BDD5-680B849FACA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607833" y="4303432"/>
            <a:ext cx="324000" cy="324000"/>
          </a:xfrm>
          <a:prstGeom prst="rect">
            <a:avLst/>
          </a:prstGeom>
        </p:spPr>
      </p:pic>
      <p:cxnSp>
        <p:nvCxnSpPr>
          <p:cNvPr id="70" name="カギ線コネクタ 69">
            <a:extLst>
              <a:ext uri="{FF2B5EF4-FFF2-40B4-BE49-F238E27FC236}">
                <a16:creationId xmlns:a16="http://schemas.microsoft.com/office/drawing/2014/main" id="{CEF9261E-7985-1B4A-A9E5-F95E99122F77}"/>
              </a:ext>
            </a:extLst>
          </p:cNvPr>
          <p:cNvCxnSpPr>
            <a:cxnSpLocks/>
            <a:stCxn id="75" idx="2"/>
            <a:endCxn id="68" idx="1"/>
          </p:cNvCxnSpPr>
          <p:nvPr/>
        </p:nvCxnSpPr>
        <p:spPr>
          <a:xfrm rot="16200000" flipH="1">
            <a:off x="3421765" y="4279363"/>
            <a:ext cx="124882" cy="247255"/>
          </a:xfrm>
          <a:prstGeom prst="bentConnector2">
            <a:avLst/>
          </a:prstGeom>
          <a:ln w="12700">
            <a:solidFill>
              <a:schemeClr val="bg1">
                <a:lumMod val="75000"/>
              </a:schemeClr>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71" name="直線コネクタ 70">
            <a:extLst>
              <a:ext uri="{FF2B5EF4-FFF2-40B4-BE49-F238E27FC236}">
                <a16:creationId xmlns:a16="http://schemas.microsoft.com/office/drawing/2014/main" id="{D331C705-BA63-B048-A681-D8394AE32344}"/>
              </a:ext>
            </a:extLst>
          </p:cNvPr>
          <p:cNvCxnSpPr>
            <a:cxnSpLocks/>
            <a:stCxn id="75" idx="3"/>
            <a:endCxn id="78" idx="1"/>
          </p:cNvCxnSpPr>
          <p:nvPr/>
        </p:nvCxnSpPr>
        <p:spPr>
          <a:xfrm>
            <a:off x="3551079" y="4150050"/>
            <a:ext cx="836689" cy="11921"/>
          </a:xfrm>
          <a:prstGeom prst="line">
            <a:avLst/>
          </a:prstGeom>
          <a:ln w="12700">
            <a:solidFill>
              <a:schemeClr val="bg1">
                <a:lumMod val="75000"/>
              </a:schemeClr>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72" name="テキスト ボックス 71">
            <a:extLst>
              <a:ext uri="{FF2B5EF4-FFF2-40B4-BE49-F238E27FC236}">
                <a16:creationId xmlns:a16="http://schemas.microsoft.com/office/drawing/2014/main" id="{8DA17179-2B5B-0C45-BD4E-498DB5853114}"/>
              </a:ext>
            </a:extLst>
          </p:cNvPr>
          <p:cNvSpPr txBox="1"/>
          <p:nvPr/>
        </p:nvSpPr>
        <p:spPr>
          <a:xfrm>
            <a:off x="4146652" y="3349327"/>
            <a:ext cx="976372" cy="271934"/>
          </a:xfrm>
          <a:prstGeom prst="rect">
            <a:avLst/>
          </a:prstGeom>
          <a:noFill/>
        </p:spPr>
        <p:txBody>
          <a:bodyPr wrap="square" rtlCol="0" anchor="ctr">
            <a:spAutoFit/>
          </a:body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0" lang="en-US" altLang="ja-JP" sz="1167"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Private</a:t>
            </a:r>
            <a:endParaRPr kumimoji="0" lang="ja-JP" altLang="en-US" sz="1167"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endParaRPr>
          </a:p>
        </p:txBody>
      </p:sp>
      <p:sp>
        <p:nvSpPr>
          <p:cNvPr id="73" name="TextBox 19">
            <a:extLst>
              <a:ext uri="{FF2B5EF4-FFF2-40B4-BE49-F238E27FC236}">
                <a16:creationId xmlns:a16="http://schemas.microsoft.com/office/drawing/2014/main" id="{F3C5BD0F-4B52-524A-9D3F-2170A5E8AE86}"/>
              </a:ext>
            </a:extLst>
          </p:cNvPr>
          <p:cNvSpPr txBox="1"/>
          <p:nvPr/>
        </p:nvSpPr>
        <p:spPr>
          <a:xfrm>
            <a:off x="3329452" y="4596909"/>
            <a:ext cx="845938" cy="246221"/>
          </a:xfrm>
          <a:prstGeom prst="rect">
            <a:avLst/>
          </a:prstGeom>
          <a:noFill/>
        </p:spPr>
        <p:txBody>
          <a:bodyPr wrap="square" rtlCol="0">
            <a:spAutoFit/>
          </a:body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WAF</a:t>
            </a:r>
          </a:p>
        </p:txBody>
      </p:sp>
      <p:sp>
        <p:nvSpPr>
          <p:cNvPr id="74" name="テキスト ボックス 73">
            <a:extLst>
              <a:ext uri="{FF2B5EF4-FFF2-40B4-BE49-F238E27FC236}">
                <a16:creationId xmlns:a16="http://schemas.microsoft.com/office/drawing/2014/main" id="{F7589B5E-23C6-3C49-8BFE-6DC2959058BC}"/>
              </a:ext>
            </a:extLst>
          </p:cNvPr>
          <p:cNvSpPr txBox="1"/>
          <p:nvPr/>
        </p:nvSpPr>
        <p:spPr>
          <a:xfrm>
            <a:off x="4263450" y="4331003"/>
            <a:ext cx="616516" cy="233462"/>
          </a:xfrm>
          <a:prstGeom prst="rect">
            <a:avLst/>
          </a:prstGeom>
          <a:noFill/>
        </p:spPr>
        <p:txBody>
          <a:bodyPr wrap="square" rtlCol="0" anchor="ctr">
            <a:spAutoFit/>
          </a:body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0" lang="en-US" altLang="ja-JP" sz="917"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Proxy</a:t>
            </a:r>
            <a:endParaRPr kumimoji="0" lang="ja-JP" altLang="en-US" sz="917"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endParaRPr>
          </a:p>
        </p:txBody>
      </p:sp>
      <p:sp>
        <p:nvSpPr>
          <p:cNvPr id="85" name="TextBox 29">
            <a:extLst>
              <a:ext uri="{FF2B5EF4-FFF2-40B4-BE49-F238E27FC236}">
                <a16:creationId xmlns:a16="http://schemas.microsoft.com/office/drawing/2014/main" id="{D4D9E15E-C948-114D-9213-EB86E0DB612C}"/>
              </a:ext>
            </a:extLst>
          </p:cNvPr>
          <p:cNvSpPr txBox="1"/>
          <p:nvPr/>
        </p:nvSpPr>
        <p:spPr>
          <a:xfrm>
            <a:off x="6284318" y="3039975"/>
            <a:ext cx="1122333" cy="246221"/>
          </a:xfrm>
          <a:prstGeom prst="rect">
            <a:avLst/>
          </a:prstGeom>
          <a:noFill/>
        </p:spPr>
        <p:txBody>
          <a:bodyPr wrap="square" rtlCol="0" anchor="ctr">
            <a:spAutoFit/>
          </a:body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0" lang="ja-JP" altLang="en-US" sz="1000" b="0" i="0" u="none" strike="noStrike" kern="1200" cap="none" spc="0" normalizeH="0" baseline="0" noProof="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ログバケット</a:t>
            </a:r>
            <a:endParaRPr kumimoji="0" lang="en-US" sz="1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endParaRPr>
          </a:p>
        </p:txBody>
      </p:sp>
      <p:sp>
        <p:nvSpPr>
          <p:cNvPr id="86" name="TextBox 29">
            <a:extLst>
              <a:ext uri="{FF2B5EF4-FFF2-40B4-BE49-F238E27FC236}">
                <a16:creationId xmlns:a16="http://schemas.microsoft.com/office/drawing/2014/main" id="{0499B5BD-E8C7-5B43-AD3F-C52D58F087BC}"/>
              </a:ext>
            </a:extLst>
          </p:cNvPr>
          <p:cNvSpPr txBox="1"/>
          <p:nvPr/>
        </p:nvSpPr>
        <p:spPr>
          <a:xfrm>
            <a:off x="7708351" y="3035991"/>
            <a:ext cx="1122333" cy="246221"/>
          </a:xfrm>
          <a:prstGeom prst="rect">
            <a:avLst/>
          </a:prstGeom>
          <a:noFill/>
        </p:spPr>
        <p:txBody>
          <a:bodyPr wrap="square" rtlCol="0" anchor="ctr">
            <a:spAutoFit/>
          </a:body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0" lang="ja-JP" altLang="en-US" sz="1000" b="0" i="0" u="none" strike="noStrike" kern="1200" cap="none" spc="0" normalizeH="0" baseline="0" noProof="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機密バケット</a:t>
            </a:r>
            <a:endParaRPr kumimoji="0" lang="en-US" sz="1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endParaRPr>
          </a:p>
        </p:txBody>
      </p:sp>
      <p:sp>
        <p:nvSpPr>
          <p:cNvPr id="87" name="TextBox 29">
            <a:extLst>
              <a:ext uri="{FF2B5EF4-FFF2-40B4-BE49-F238E27FC236}">
                <a16:creationId xmlns:a16="http://schemas.microsoft.com/office/drawing/2014/main" id="{23E1FB03-6CB4-0449-9916-FB1244F3DBF8}"/>
              </a:ext>
            </a:extLst>
          </p:cNvPr>
          <p:cNvSpPr txBox="1"/>
          <p:nvPr/>
        </p:nvSpPr>
        <p:spPr>
          <a:xfrm>
            <a:off x="4049051" y="3036566"/>
            <a:ext cx="1122333" cy="246221"/>
          </a:xfrm>
          <a:prstGeom prst="rect">
            <a:avLst/>
          </a:prstGeom>
          <a:noFill/>
        </p:spPr>
        <p:txBody>
          <a:bodyPr wrap="square" rtlCol="0" anchor="ctr">
            <a:spAutoFit/>
          </a:body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0" lang="ja-JP" altLang="en-US" sz="1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ログバケット</a:t>
            </a:r>
            <a:endParaRPr kumimoji="0" lang="en-US" sz="1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endParaRPr>
          </a:p>
        </p:txBody>
      </p:sp>
      <p:grpSp>
        <p:nvGrpSpPr>
          <p:cNvPr id="88" name="グループ化 87">
            <a:extLst>
              <a:ext uri="{FF2B5EF4-FFF2-40B4-BE49-F238E27FC236}">
                <a16:creationId xmlns:a16="http://schemas.microsoft.com/office/drawing/2014/main" id="{A0D19D2C-166C-EF46-BD0D-5B3ACB9F26E9}"/>
              </a:ext>
            </a:extLst>
          </p:cNvPr>
          <p:cNvGrpSpPr/>
          <p:nvPr/>
        </p:nvGrpSpPr>
        <p:grpSpPr>
          <a:xfrm>
            <a:off x="8003433" y="2513129"/>
            <a:ext cx="480000" cy="480000"/>
            <a:chOff x="6208746" y="1820793"/>
            <a:chExt cx="360000" cy="360000"/>
          </a:xfrm>
        </p:grpSpPr>
        <p:pic>
          <p:nvPicPr>
            <p:cNvPr id="89" name="Graphic 46">
              <a:extLst>
                <a:ext uri="{FF2B5EF4-FFF2-40B4-BE49-F238E27FC236}">
                  <a16:creationId xmlns:a16="http://schemas.microsoft.com/office/drawing/2014/main" id="{25886DB3-0B9B-9248-BC82-4DFF6D1B5A1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291072" y="1976281"/>
              <a:ext cx="182189" cy="182189"/>
            </a:xfrm>
            <a:prstGeom prst="rect">
              <a:avLst/>
            </a:prstGeom>
          </p:spPr>
        </p:pic>
        <p:pic>
          <p:nvPicPr>
            <p:cNvPr id="90" name="Graphic 67">
              <a:extLst>
                <a:ext uri="{FF2B5EF4-FFF2-40B4-BE49-F238E27FC236}">
                  <a16:creationId xmlns:a16="http://schemas.microsoft.com/office/drawing/2014/main" id="{8B3F1DC0-11D0-9644-8676-65E0EB11D076}"/>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6208746" y="1820793"/>
              <a:ext cx="360000" cy="360000"/>
            </a:xfrm>
            <a:prstGeom prst="rect">
              <a:avLst/>
            </a:prstGeom>
          </p:spPr>
        </p:pic>
      </p:grpSp>
      <p:grpSp>
        <p:nvGrpSpPr>
          <p:cNvPr id="91" name="グループ化 90">
            <a:extLst>
              <a:ext uri="{FF2B5EF4-FFF2-40B4-BE49-F238E27FC236}">
                <a16:creationId xmlns:a16="http://schemas.microsoft.com/office/drawing/2014/main" id="{14195439-C422-8246-B75B-A4F22C46712B}"/>
              </a:ext>
            </a:extLst>
          </p:cNvPr>
          <p:cNvGrpSpPr/>
          <p:nvPr/>
        </p:nvGrpSpPr>
        <p:grpSpPr>
          <a:xfrm>
            <a:off x="6520105" y="2520415"/>
            <a:ext cx="480000" cy="480000"/>
            <a:chOff x="6208746" y="1820793"/>
            <a:chExt cx="360000" cy="360000"/>
          </a:xfrm>
        </p:grpSpPr>
        <p:pic>
          <p:nvPicPr>
            <p:cNvPr id="92" name="Graphic 46">
              <a:extLst>
                <a:ext uri="{FF2B5EF4-FFF2-40B4-BE49-F238E27FC236}">
                  <a16:creationId xmlns:a16="http://schemas.microsoft.com/office/drawing/2014/main" id="{88A03CE6-3F21-444E-AAF1-DD0B424603C8}"/>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291072" y="1976281"/>
              <a:ext cx="182189" cy="182189"/>
            </a:xfrm>
            <a:prstGeom prst="rect">
              <a:avLst/>
            </a:prstGeom>
          </p:spPr>
        </p:pic>
        <p:pic>
          <p:nvPicPr>
            <p:cNvPr id="93" name="Graphic 67">
              <a:extLst>
                <a:ext uri="{FF2B5EF4-FFF2-40B4-BE49-F238E27FC236}">
                  <a16:creationId xmlns:a16="http://schemas.microsoft.com/office/drawing/2014/main" id="{A7422473-243F-DD4E-A570-5C0A1262A8D9}"/>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6208746" y="1820793"/>
              <a:ext cx="360000" cy="360000"/>
            </a:xfrm>
            <a:prstGeom prst="rect">
              <a:avLst/>
            </a:prstGeom>
          </p:spPr>
        </p:pic>
      </p:grpSp>
      <p:grpSp>
        <p:nvGrpSpPr>
          <p:cNvPr id="94" name="グループ化 93">
            <a:extLst>
              <a:ext uri="{FF2B5EF4-FFF2-40B4-BE49-F238E27FC236}">
                <a16:creationId xmlns:a16="http://schemas.microsoft.com/office/drawing/2014/main" id="{14519395-4650-BB4E-95A3-EB2285255774}"/>
              </a:ext>
            </a:extLst>
          </p:cNvPr>
          <p:cNvGrpSpPr/>
          <p:nvPr/>
        </p:nvGrpSpPr>
        <p:grpSpPr>
          <a:xfrm>
            <a:off x="4289356" y="2506687"/>
            <a:ext cx="480000" cy="480000"/>
            <a:chOff x="6208746" y="1820793"/>
            <a:chExt cx="360000" cy="360000"/>
          </a:xfrm>
        </p:grpSpPr>
        <p:pic>
          <p:nvPicPr>
            <p:cNvPr id="95" name="Graphic 46">
              <a:extLst>
                <a:ext uri="{FF2B5EF4-FFF2-40B4-BE49-F238E27FC236}">
                  <a16:creationId xmlns:a16="http://schemas.microsoft.com/office/drawing/2014/main" id="{64BCDF91-3FF4-0F47-8DCC-D848C41B593E}"/>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291072" y="1976281"/>
              <a:ext cx="182189" cy="182189"/>
            </a:xfrm>
            <a:prstGeom prst="rect">
              <a:avLst/>
            </a:prstGeom>
          </p:spPr>
        </p:pic>
        <p:pic>
          <p:nvPicPr>
            <p:cNvPr id="96" name="Graphic 67">
              <a:extLst>
                <a:ext uri="{FF2B5EF4-FFF2-40B4-BE49-F238E27FC236}">
                  <a16:creationId xmlns:a16="http://schemas.microsoft.com/office/drawing/2014/main" id="{7423C379-A70B-FB49-84D3-A6F26DE4E5BA}"/>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6208746" y="1820793"/>
              <a:ext cx="360000" cy="360000"/>
            </a:xfrm>
            <a:prstGeom prst="rect">
              <a:avLst/>
            </a:prstGeom>
          </p:spPr>
        </p:pic>
      </p:grpSp>
      <p:cxnSp>
        <p:nvCxnSpPr>
          <p:cNvPr id="97" name="Straight Arrow Connector 30">
            <a:extLst>
              <a:ext uri="{FF2B5EF4-FFF2-40B4-BE49-F238E27FC236}">
                <a16:creationId xmlns:a16="http://schemas.microsoft.com/office/drawing/2014/main" id="{F9956C3C-DEEF-5645-AF02-904F05AB1BE7}"/>
              </a:ext>
            </a:extLst>
          </p:cNvPr>
          <p:cNvCxnSpPr>
            <a:cxnSpLocks/>
          </p:cNvCxnSpPr>
          <p:nvPr/>
        </p:nvCxnSpPr>
        <p:spPr>
          <a:xfrm flipH="1">
            <a:off x="7744688" y="3281765"/>
            <a:ext cx="444045" cy="777498"/>
          </a:xfrm>
          <a:prstGeom prst="straightConnector1">
            <a:avLst/>
          </a:prstGeom>
          <a:ln w="12700">
            <a:solidFill>
              <a:schemeClr val="accent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98" name="Straight Arrow Connector 30">
            <a:extLst>
              <a:ext uri="{FF2B5EF4-FFF2-40B4-BE49-F238E27FC236}">
                <a16:creationId xmlns:a16="http://schemas.microsoft.com/office/drawing/2014/main" id="{8AAA3703-AB00-D849-8BA6-B479D342D795}"/>
              </a:ext>
            </a:extLst>
          </p:cNvPr>
          <p:cNvCxnSpPr>
            <a:cxnSpLocks/>
          </p:cNvCxnSpPr>
          <p:nvPr/>
        </p:nvCxnSpPr>
        <p:spPr>
          <a:xfrm flipH="1">
            <a:off x="6380498" y="3295510"/>
            <a:ext cx="444045" cy="777498"/>
          </a:xfrm>
          <a:prstGeom prst="straightConnector1">
            <a:avLst/>
          </a:prstGeom>
          <a:ln w="12700">
            <a:solidFill>
              <a:schemeClr val="accent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99" name="Straight Arrow Connector 30">
            <a:extLst>
              <a:ext uri="{FF2B5EF4-FFF2-40B4-BE49-F238E27FC236}">
                <a16:creationId xmlns:a16="http://schemas.microsoft.com/office/drawing/2014/main" id="{51D0A76A-ACA0-A447-80CA-91950743B092}"/>
              </a:ext>
            </a:extLst>
          </p:cNvPr>
          <p:cNvCxnSpPr>
            <a:cxnSpLocks/>
          </p:cNvCxnSpPr>
          <p:nvPr/>
        </p:nvCxnSpPr>
        <p:spPr>
          <a:xfrm flipH="1">
            <a:off x="6684012" y="3346468"/>
            <a:ext cx="913568" cy="770482"/>
          </a:xfrm>
          <a:prstGeom prst="straightConnector1">
            <a:avLst/>
          </a:prstGeom>
          <a:ln w="12700">
            <a:solidFill>
              <a:schemeClr val="accent6"/>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sp>
        <p:nvSpPr>
          <p:cNvPr id="100" name="禁止 99">
            <a:extLst>
              <a:ext uri="{FF2B5EF4-FFF2-40B4-BE49-F238E27FC236}">
                <a16:creationId xmlns:a16="http://schemas.microsoft.com/office/drawing/2014/main" id="{C162210A-54F7-6F47-A9A3-E23D3A65FFFB}"/>
              </a:ext>
            </a:extLst>
          </p:cNvPr>
          <p:cNvSpPr/>
          <p:nvPr/>
        </p:nvSpPr>
        <p:spPr>
          <a:xfrm>
            <a:off x="6839025" y="3555784"/>
            <a:ext cx="478702" cy="489678"/>
          </a:xfrm>
          <a:prstGeom prst="noSmoking">
            <a:avLst/>
          </a:prstGeom>
          <a:solidFill>
            <a:srgbClr val="FF0000"/>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609576" rtl="0" eaLnBrk="1" fontAlgn="auto" latinLnBrk="0" hangingPunct="1">
              <a:lnSpc>
                <a:spcPct val="100000"/>
              </a:lnSpc>
              <a:spcBef>
                <a:spcPts val="0"/>
              </a:spcBef>
              <a:spcAft>
                <a:spcPts val="0"/>
              </a:spcAft>
              <a:buClrTx/>
              <a:buSzTx/>
              <a:buFontTx/>
              <a:buNone/>
              <a:tabLst/>
              <a:defRPr/>
            </a:pPr>
            <a:endParaRPr kumimoji="1" lang="ja-JP" altLang="en-US" sz="3667"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endParaRPr>
          </a:p>
        </p:txBody>
      </p:sp>
      <p:pic>
        <p:nvPicPr>
          <p:cNvPr id="101" name="Graphic 38">
            <a:extLst>
              <a:ext uri="{FF2B5EF4-FFF2-40B4-BE49-F238E27FC236}">
                <a16:creationId xmlns:a16="http://schemas.microsoft.com/office/drawing/2014/main" id="{EAC0AC66-4653-6045-9606-F96F0B8382DA}"/>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8983715" y="3307556"/>
            <a:ext cx="480000" cy="480000"/>
          </a:xfrm>
          <a:prstGeom prst="rect">
            <a:avLst/>
          </a:prstGeom>
        </p:spPr>
      </p:pic>
      <p:pic>
        <p:nvPicPr>
          <p:cNvPr id="102" name="Graphic 54">
            <a:extLst>
              <a:ext uri="{FF2B5EF4-FFF2-40B4-BE49-F238E27FC236}">
                <a16:creationId xmlns:a16="http://schemas.microsoft.com/office/drawing/2014/main" id="{A723C650-EEF3-C94F-AF61-E48DD947F10A}"/>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7706002" y="3954514"/>
            <a:ext cx="373571" cy="373571"/>
          </a:xfrm>
          <a:prstGeom prst="rect">
            <a:avLst/>
          </a:prstGeom>
        </p:spPr>
      </p:pic>
      <p:pic>
        <p:nvPicPr>
          <p:cNvPr id="103" name="Graphic 54">
            <a:extLst>
              <a:ext uri="{FF2B5EF4-FFF2-40B4-BE49-F238E27FC236}">
                <a16:creationId xmlns:a16="http://schemas.microsoft.com/office/drawing/2014/main" id="{4DBADB49-C586-D247-B356-06FB2FD61277}"/>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6309365" y="3954514"/>
            <a:ext cx="373571" cy="373571"/>
          </a:xfrm>
          <a:prstGeom prst="rect">
            <a:avLst/>
          </a:prstGeom>
        </p:spPr>
      </p:pic>
      <p:sp>
        <p:nvSpPr>
          <p:cNvPr id="104" name="TextBox 29">
            <a:extLst>
              <a:ext uri="{FF2B5EF4-FFF2-40B4-BE49-F238E27FC236}">
                <a16:creationId xmlns:a16="http://schemas.microsoft.com/office/drawing/2014/main" id="{9A43B21E-348E-B945-BE68-7A2FE237C55F}"/>
              </a:ext>
            </a:extLst>
          </p:cNvPr>
          <p:cNvSpPr txBox="1"/>
          <p:nvPr/>
        </p:nvSpPr>
        <p:spPr>
          <a:xfrm>
            <a:off x="9007280" y="3675089"/>
            <a:ext cx="1387436" cy="400110"/>
          </a:xfrm>
          <a:prstGeom prst="rect">
            <a:avLst/>
          </a:prstGeom>
          <a:noFill/>
        </p:spPr>
        <p:txBody>
          <a:bodyPr wrap="square" rtlCol="0" anchor="ctr">
            <a:spAutoFit/>
          </a:bodyPr>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0" lang="ja-JP" altLang="en-US" sz="1000" b="1" i="0" u="none" strike="noStrike" kern="1200" cap="none" spc="0" normalizeH="0" baseline="0" noProof="0" dirty="0">
                <a:ln>
                  <a:noFill/>
                </a:ln>
                <a:solidFill>
                  <a:srgbClr val="FF9900"/>
                </a:solidFill>
                <a:effectLst/>
                <a:uLnTx/>
                <a:uFillTx/>
                <a:latin typeface="Meiryo" panose="020B0604030504040204" pitchFamily="34" charset="-128"/>
                <a:ea typeface="Meiryo" panose="020B0604030504040204" pitchFamily="34" charset="-128"/>
                <a:cs typeface="+mn-cs"/>
              </a:rPr>
              <a:t>機密用</a:t>
            </a:r>
            <a:r>
              <a:rPr kumimoji="0" lang="en-US" altLang="ja-JP" sz="1000" b="1" i="0" u="none" strike="noStrike" kern="1200" cap="none" spc="0" normalizeH="0" baseline="0" noProof="0" dirty="0">
                <a:ln>
                  <a:noFill/>
                </a:ln>
                <a:solidFill>
                  <a:srgbClr val="FF9900"/>
                </a:solidFill>
                <a:effectLst/>
                <a:uLnTx/>
                <a:uFillTx/>
                <a:latin typeface="Meiryo" panose="020B0604030504040204" pitchFamily="34" charset="-128"/>
                <a:ea typeface="Meiryo" panose="020B0604030504040204" pitchFamily="34" charset="-128"/>
                <a:cs typeface="+mn-cs"/>
              </a:rPr>
              <a:t>KMS</a:t>
            </a:r>
            <a:r>
              <a:rPr kumimoji="0" lang="ja-JP" altLang="en-US" sz="1000" b="1" i="0" u="none" strike="noStrike" kern="1200" cap="none" spc="0" normalizeH="0" baseline="0" noProof="0" dirty="0">
                <a:ln>
                  <a:noFill/>
                </a:ln>
                <a:solidFill>
                  <a:srgbClr val="FF9900"/>
                </a:solidFill>
                <a:effectLst/>
                <a:uLnTx/>
                <a:uFillTx/>
                <a:latin typeface="Meiryo" panose="020B0604030504040204" pitchFamily="34" charset="-128"/>
                <a:ea typeface="Meiryo" panose="020B0604030504040204" pitchFamily="34" charset="-128"/>
                <a:cs typeface="+mn-cs"/>
              </a:rPr>
              <a:t>キー</a:t>
            </a:r>
            <a:br>
              <a:rPr kumimoji="0" lang="en-US" altLang="ja-JP" sz="1000" b="1" i="0" u="none" strike="noStrike" kern="1200" cap="none" spc="0" normalizeH="0" baseline="0" noProof="0" dirty="0">
                <a:ln>
                  <a:noFill/>
                </a:ln>
                <a:solidFill>
                  <a:srgbClr val="FF9900"/>
                </a:solidFill>
                <a:effectLst/>
                <a:uLnTx/>
                <a:uFillTx/>
                <a:latin typeface="Meiryo" panose="020B0604030504040204" pitchFamily="34" charset="-128"/>
                <a:ea typeface="Meiryo" panose="020B0604030504040204" pitchFamily="34" charset="-128"/>
                <a:cs typeface="+mn-cs"/>
              </a:rPr>
            </a:br>
            <a:r>
              <a:rPr kumimoji="0" lang="en-US" altLang="ja-JP" sz="1000" b="1" i="0" u="none" strike="noStrike" kern="1200" cap="none" spc="0" normalizeH="0" baseline="0" noProof="0" dirty="0">
                <a:ln>
                  <a:noFill/>
                </a:ln>
                <a:solidFill>
                  <a:srgbClr val="FF9900"/>
                </a:solidFill>
                <a:effectLst/>
                <a:uLnTx/>
                <a:uFillTx/>
                <a:latin typeface="Meiryo" panose="020B0604030504040204" pitchFamily="34" charset="-128"/>
                <a:ea typeface="Meiryo" panose="020B0604030504040204" pitchFamily="34" charset="-128"/>
                <a:cs typeface="+mn-cs"/>
              </a:rPr>
              <a:t>Role B</a:t>
            </a:r>
            <a:r>
              <a:rPr kumimoji="0" lang="ja-JP" altLang="en-US" sz="1000" b="1" i="0" u="none" strike="noStrike" kern="1200" cap="none" spc="0" normalizeH="0" baseline="0" noProof="0" dirty="0">
                <a:ln>
                  <a:noFill/>
                </a:ln>
                <a:solidFill>
                  <a:srgbClr val="FF9900"/>
                </a:solidFill>
                <a:effectLst/>
                <a:uLnTx/>
                <a:uFillTx/>
                <a:latin typeface="Meiryo" panose="020B0604030504040204" pitchFamily="34" charset="-128"/>
                <a:ea typeface="Meiryo" panose="020B0604030504040204" pitchFamily="34" charset="-128"/>
                <a:cs typeface="+mn-cs"/>
              </a:rPr>
              <a:t>のみ利用可</a:t>
            </a:r>
            <a:endParaRPr kumimoji="0" lang="en-US" sz="1000" b="1" i="0" u="none" strike="noStrike" kern="1200" cap="none" spc="0" normalizeH="0" baseline="0" noProof="0" dirty="0">
              <a:ln>
                <a:noFill/>
              </a:ln>
              <a:solidFill>
                <a:srgbClr val="FF9900"/>
              </a:solidFill>
              <a:effectLst/>
              <a:uLnTx/>
              <a:uFillTx/>
              <a:latin typeface="Meiryo" panose="020B0604030504040204" pitchFamily="34" charset="-128"/>
              <a:ea typeface="Meiryo" panose="020B0604030504040204" pitchFamily="34" charset="-128"/>
              <a:cs typeface="+mn-cs"/>
            </a:endParaRPr>
          </a:p>
        </p:txBody>
      </p:sp>
      <p:pic>
        <p:nvPicPr>
          <p:cNvPr id="105" name="Graphic 38">
            <a:extLst>
              <a:ext uri="{FF2B5EF4-FFF2-40B4-BE49-F238E27FC236}">
                <a16:creationId xmlns:a16="http://schemas.microsoft.com/office/drawing/2014/main" id="{566456B7-26DC-5849-BD7A-ED1E234961E4}"/>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8967808" y="2559562"/>
            <a:ext cx="480000" cy="480000"/>
          </a:xfrm>
          <a:prstGeom prst="rect">
            <a:avLst/>
          </a:prstGeom>
        </p:spPr>
      </p:pic>
      <p:sp>
        <p:nvSpPr>
          <p:cNvPr id="106" name="TextBox 29">
            <a:extLst>
              <a:ext uri="{FF2B5EF4-FFF2-40B4-BE49-F238E27FC236}">
                <a16:creationId xmlns:a16="http://schemas.microsoft.com/office/drawing/2014/main" id="{CAD01100-C10B-2C4E-9248-627A552B8092}"/>
              </a:ext>
            </a:extLst>
          </p:cNvPr>
          <p:cNvSpPr txBox="1"/>
          <p:nvPr/>
        </p:nvSpPr>
        <p:spPr>
          <a:xfrm>
            <a:off x="8991373" y="2927093"/>
            <a:ext cx="1387436" cy="400110"/>
          </a:xfrm>
          <a:prstGeom prst="rect">
            <a:avLst/>
          </a:prstGeom>
          <a:noFill/>
        </p:spPr>
        <p:txBody>
          <a:bodyPr wrap="square" rtlCol="0" anchor="ctr">
            <a:spAutoFit/>
          </a:bodyPr>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0" lang="ja-JP" altLang="en-US" sz="1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ログ用</a:t>
            </a:r>
            <a:r>
              <a:rPr kumimoji="0" lang="en-US" altLang="ja-JP" sz="1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KMS</a:t>
            </a:r>
            <a:r>
              <a:rPr kumimoji="0" lang="ja-JP" altLang="en-US" sz="1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キー</a:t>
            </a:r>
            <a:br>
              <a:rPr kumimoji="0" lang="en-US" altLang="ja-JP" sz="1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br>
            <a:r>
              <a:rPr kumimoji="0" lang="ja-JP" altLang="en-US" sz="1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全ロール利用可</a:t>
            </a:r>
            <a:endParaRPr kumimoji="0" lang="en-US" sz="1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endParaRPr>
          </a:p>
        </p:txBody>
      </p:sp>
      <p:pic>
        <p:nvPicPr>
          <p:cNvPr id="107" name="Graphic 32">
            <a:extLst>
              <a:ext uri="{FF2B5EF4-FFF2-40B4-BE49-F238E27FC236}">
                <a16:creationId xmlns:a16="http://schemas.microsoft.com/office/drawing/2014/main" id="{C242CA97-1CD1-8941-8A46-3615F0F449EE}"/>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8949454" y="2224818"/>
            <a:ext cx="303585" cy="303585"/>
          </a:xfrm>
          <a:prstGeom prst="rect">
            <a:avLst/>
          </a:prstGeom>
        </p:spPr>
      </p:pic>
      <p:sp>
        <p:nvSpPr>
          <p:cNvPr id="108" name="Rectangle 7">
            <a:extLst>
              <a:ext uri="{FF2B5EF4-FFF2-40B4-BE49-F238E27FC236}">
                <a16:creationId xmlns:a16="http://schemas.microsoft.com/office/drawing/2014/main" id="{F2FBC3DB-9D2B-1346-94D0-0C16277127D3}"/>
              </a:ext>
            </a:extLst>
          </p:cNvPr>
          <p:cNvSpPr/>
          <p:nvPr/>
        </p:nvSpPr>
        <p:spPr>
          <a:xfrm>
            <a:off x="8958340" y="2224818"/>
            <a:ext cx="1305071" cy="1848189"/>
          </a:xfrm>
          <a:prstGeom prst="rect">
            <a:avLst/>
          </a:prstGeom>
          <a:no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80000" tIns="48000" rIns="121920" bIns="60960" numCol="1" spcCol="0" rtlCol="0" fromWordArt="0" anchor="t" anchorCtr="0" forceAA="0" compatLnSpc="1">
            <a:prstTxWarp prst="textNoShape">
              <a:avLst/>
            </a:prstTxWarp>
            <a:noAutofit/>
          </a:bodyPr>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0" lang="en-US" altLang="ja-JP" sz="1167" b="0" i="0" u="none" strike="noStrike" kern="1200" cap="none" spc="0" normalizeH="0" baseline="0" noProof="0" dirty="0">
                <a:ln>
                  <a:noFill/>
                </a:ln>
                <a:solidFill>
                  <a:srgbClr val="FF0000"/>
                </a:solidFill>
                <a:effectLst/>
                <a:uLnTx/>
                <a:uFillTx/>
                <a:latin typeface="Meiryo" panose="020B0604030504040204" pitchFamily="34" charset="-128"/>
                <a:ea typeface="Meiryo" panose="020B0604030504040204" pitchFamily="34" charset="-128"/>
                <a:cs typeface="+mn-cs"/>
              </a:rPr>
              <a:t>KMS</a:t>
            </a:r>
            <a:endParaRPr kumimoji="0" lang="en-US" sz="1167" b="0" i="0" u="none" strike="noStrike" kern="1200" cap="none" spc="0" normalizeH="0" baseline="0" noProof="0" dirty="0">
              <a:ln>
                <a:noFill/>
              </a:ln>
              <a:solidFill>
                <a:srgbClr val="FF0000"/>
              </a:solidFill>
              <a:effectLst/>
              <a:uLnTx/>
              <a:uFillTx/>
              <a:latin typeface="Meiryo" panose="020B0604030504040204" pitchFamily="34" charset="-128"/>
              <a:ea typeface="Meiryo" panose="020B0604030504040204" pitchFamily="34" charset="-128"/>
              <a:cs typeface="+mn-cs"/>
            </a:endParaRPr>
          </a:p>
        </p:txBody>
      </p:sp>
      <p:pic>
        <p:nvPicPr>
          <p:cNvPr id="110" name="Graphic 10">
            <a:extLst>
              <a:ext uri="{FF2B5EF4-FFF2-40B4-BE49-F238E27FC236}">
                <a16:creationId xmlns:a16="http://schemas.microsoft.com/office/drawing/2014/main" id="{FF4688CA-7687-7A44-BAD7-32ED829B778B}"/>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3044552" y="3293164"/>
            <a:ext cx="189838" cy="189838"/>
          </a:xfrm>
          <a:prstGeom prst="rect">
            <a:avLst/>
          </a:prstGeom>
        </p:spPr>
      </p:pic>
      <p:sp>
        <p:nvSpPr>
          <p:cNvPr id="5" name="テキスト ボックス 4"/>
          <p:cNvSpPr txBox="1"/>
          <p:nvPr/>
        </p:nvSpPr>
        <p:spPr>
          <a:xfrm>
            <a:off x="602464" y="4343344"/>
            <a:ext cx="1563756" cy="297454"/>
          </a:xfrm>
          <a:prstGeom prst="rect">
            <a:avLst/>
          </a:prstGeom>
          <a:noFill/>
        </p:spPr>
        <p:txBody>
          <a:bodyPr wrap="square" rtlCol="0">
            <a:spAutoFit/>
          </a:body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1" lang="ja-JP" altLang="en-US" sz="1333"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インターネット</a:t>
            </a:r>
          </a:p>
        </p:txBody>
      </p:sp>
      <p:sp>
        <p:nvSpPr>
          <p:cNvPr id="2" name="タイトル 1">
            <a:extLst>
              <a:ext uri="{FF2B5EF4-FFF2-40B4-BE49-F238E27FC236}">
                <a16:creationId xmlns:a16="http://schemas.microsoft.com/office/drawing/2014/main" id="{15EABFC5-31C8-AD47-81E8-03DDC6090537}"/>
              </a:ext>
            </a:extLst>
          </p:cNvPr>
          <p:cNvSpPr>
            <a:spLocks noGrp="1"/>
          </p:cNvSpPr>
          <p:nvPr>
            <p:ph type="title"/>
          </p:nvPr>
        </p:nvSpPr>
        <p:spPr/>
        <p:txBody>
          <a:bodyPr vert="horz" lIns="91440" tIns="45720" rIns="91440" bIns="45720" rtlCol="0" anchor="t">
            <a:noAutofit/>
          </a:bodyPr>
          <a:lstStyle/>
          <a:p>
            <a:r>
              <a:rPr lang="ja-JP" altLang="en-US" sz="2800" b="0"/>
              <a:t>参考：データ暗号化の位置づけ </a:t>
            </a:r>
            <a:r>
              <a:rPr lang="en-US" altLang="ja-JP" sz="2800" b="0" dirty="0"/>
              <a:t>2 of 2</a:t>
            </a:r>
            <a:endParaRPr lang="ja-JP" altLang="en-US" sz="2800" b="0"/>
          </a:p>
        </p:txBody>
      </p:sp>
      <p:pic>
        <p:nvPicPr>
          <p:cNvPr id="75" name="Graphic 8">
            <a:extLst>
              <a:ext uri="{FF2B5EF4-FFF2-40B4-BE49-F238E27FC236}">
                <a16:creationId xmlns:a16="http://schemas.microsoft.com/office/drawing/2014/main" id="{B21C91AB-3F5E-424A-98C8-A7E95C20A647}"/>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3170078" y="3959550"/>
            <a:ext cx="381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 name="Graphic 8">
            <a:extLst>
              <a:ext uri="{FF2B5EF4-FFF2-40B4-BE49-F238E27FC236}">
                <a16:creationId xmlns:a16="http://schemas.microsoft.com/office/drawing/2014/main" id="{7F8FB4BC-5950-5048-9590-F33080F4CE16}"/>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5683654" y="4225199"/>
            <a:ext cx="381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 name="Graphic 8">
            <a:extLst>
              <a:ext uri="{FF2B5EF4-FFF2-40B4-BE49-F238E27FC236}">
                <a16:creationId xmlns:a16="http://schemas.microsoft.com/office/drawing/2014/main" id="{423DEC5D-DBFA-7747-8AC3-8A0DF04DE9ED}"/>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6952953" y="4232645"/>
            <a:ext cx="381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8" name="Graphic 60">
            <a:extLst>
              <a:ext uri="{FF2B5EF4-FFF2-40B4-BE49-F238E27FC236}">
                <a16:creationId xmlns:a16="http://schemas.microsoft.com/office/drawing/2014/main" id="{02E9082C-906B-3B4A-8FC0-6D3901527BE8}"/>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4387768" y="3971471"/>
            <a:ext cx="381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0" name="Graphic 60">
            <a:extLst>
              <a:ext uri="{FF2B5EF4-FFF2-40B4-BE49-F238E27FC236}">
                <a16:creationId xmlns:a16="http://schemas.microsoft.com/office/drawing/2014/main" id="{E6F4824B-B4AA-EE4B-A31F-EF5AD477B772}"/>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6207842" y="4224706"/>
            <a:ext cx="381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 name="Graphic 60">
            <a:extLst>
              <a:ext uri="{FF2B5EF4-FFF2-40B4-BE49-F238E27FC236}">
                <a16:creationId xmlns:a16="http://schemas.microsoft.com/office/drawing/2014/main" id="{0EFB2B5A-170A-5E4D-9E43-ACE02A45D32F}"/>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7649111" y="4230460"/>
            <a:ext cx="381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4" name="Graphic 21">
            <a:extLst>
              <a:ext uri="{FF2B5EF4-FFF2-40B4-BE49-F238E27FC236}">
                <a16:creationId xmlns:a16="http://schemas.microsoft.com/office/drawing/2014/main" id="{4AF0F69F-D429-C144-ACCD-DD26AB766254}"/>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5604327" y="3297823"/>
            <a:ext cx="189838" cy="189838"/>
          </a:xfrm>
          <a:prstGeom prst="rect">
            <a:avLst/>
          </a:prstGeom>
        </p:spPr>
      </p:pic>
      <p:pic>
        <p:nvPicPr>
          <p:cNvPr id="123" name="Graphic 21">
            <a:extLst>
              <a:ext uri="{FF2B5EF4-FFF2-40B4-BE49-F238E27FC236}">
                <a16:creationId xmlns:a16="http://schemas.microsoft.com/office/drawing/2014/main" id="{02F6092A-4005-F64A-9FA1-C58B64D1F2EC}"/>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4185237" y="3303346"/>
            <a:ext cx="189838" cy="189838"/>
          </a:xfrm>
          <a:prstGeom prst="rect">
            <a:avLst/>
          </a:prstGeom>
        </p:spPr>
      </p:pic>
      <p:pic>
        <p:nvPicPr>
          <p:cNvPr id="124" name="Graphic 21">
            <a:extLst>
              <a:ext uri="{FF2B5EF4-FFF2-40B4-BE49-F238E27FC236}">
                <a16:creationId xmlns:a16="http://schemas.microsoft.com/office/drawing/2014/main" id="{61216AE4-E0B2-AA4A-937E-253056FA8401}"/>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6907455" y="3286783"/>
            <a:ext cx="189838" cy="189838"/>
          </a:xfrm>
          <a:prstGeom prst="rect">
            <a:avLst/>
          </a:prstGeom>
        </p:spPr>
      </p:pic>
      <p:sp>
        <p:nvSpPr>
          <p:cNvPr id="3" name="テキスト ボックス 2">
            <a:extLst>
              <a:ext uri="{FF2B5EF4-FFF2-40B4-BE49-F238E27FC236}">
                <a16:creationId xmlns:a16="http://schemas.microsoft.com/office/drawing/2014/main" id="{CB6E8BB2-F4EE-321F-29DA-2408477F3F9B}"/>
              </a:ext>
            </a:extLst>
          </p:cNvPr>
          <p:cNvSpPr txBox="1"/>
          <p:nvPr/>
        </p:nvSpPr>
        <p:spPr>
          <a:xfrm>
            <a:off x="10607211" y="0"/>
            <a:ext cx="1584789" cy="369332"/>
          </a:xfrm>
          <a:prstGeom prst="rect">
            <a:avLst/>
          </a:prstGeom>
          <a:no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800" b="0" i="0" u="none" strike="noStrike" kern="1200" cap="none" spc="0" normalizeH="0" baseline="0" noProof="0" dirty="0">
                <a:ln>
                  <a:noFill/>
                </a:ln>
                <a:solidFill>
                  <a:srgbClr val="FFFFFF">
                    <a:lumMod val="50000"/>
                  </a:srgbClr>
                </a:solidFill>
                <a:effectLst/>
                <a:uLnTx/>
                <a:uFillTx/>
                <a:latin typeface="Meiryo" panose="020B0604030504040204" pitchFamily="34" charset="-128"/>
                <a:ea typeface="Meiryo" panose="020B0604030504040204" pitchFamily="34" charset="-128"/>
                <a:cs typeface="+mn-cs"/>
              </a:rPr>
              <a:t>SEC08-BP02</a:t>
            </a:r>
            <a:endParaRPr kumimoji="0" lang="ja-JP" altLang="en-US" sz="1800" b="0" i="0" u="none" strike="noStrike" kern="1200" cap="none" spc="0" normalizeH="0" baseline="0" noProof="0">
              <a:ln>
                <a:noFill/>
              </a:ln>
              <a:solidFill>
                <a:srgbClr val="FFFFFF">
                  <a:lumMod val="50000"/>
                </a:srgbClr>
              </a:solidFill>
              <a:effectLst/>
              <a:uLnTx/>
              <a:uFillTx/>
              <a:latin typeface="Meiryo" panose="020B0604030504040204" pitchFamily="34" charset="-128"/>
              <a:ea typeface="Meiryo" panose="020B0604030504040204" pitchFamily="34" charset="-128"/>
              <a:cs typeface="+mn-cs"/>
            </a:endParaRPr>
          </a:p>
        </p:txBody>
      </p:sp>
    </p:spTree>
    <p:extLst>
      <p:ext uri="{BB962C8B-B14F-4D97-AF65-F5344CB8AC3E}">
        <p14:creationId xmlns:p14="http://schemas.microsoft.com/office/powerpoint/2010/main" val="1416814332"/>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Content Placeholder 2"/>
          <p:cNvSpPr txBox="1">
            <a:spLocks/>
          </p:cNvSpPr>
          <p:nvPr/>
        </p:nvSpPr>
        <p:spPr>
          <a:xfrm>
            <a:off x="454122" y="893209"/>
            <a:ext cx="11286092" cy="763313"/>
          </a:xfrm>
          <a:prstGeom prst="rect">
            <a:avLst/>
          </a:prstGeom>
          <a:effectLst/>
        </p:spPr>
        <p:txBody>
          <a:bodyPr/>
          <a:lstStyle>
            <a:lvl1pPr marL="0" indent="0" algn="l" defTabSz="457200" rtl="0" eaLnBrk="1" latinLnBrk="0" hangingPunct="1">
              <a:spcBef>
                <a:spcPct val="20000"/>
              </a:spcBef>
              <a:buFontTx/>
              <a:buNone/>
              <a:defRPr sz="2400" b="0" i="0" kern="1200">
                <a:solidFill>
                  <a:srgbClr val="414042"/>
                </a:solidFill>
                <a:latin typeface="Meiryo" charset="-128"/>
                <a:ea typeface="Meiryo" charset="-128"/>
                <a:cs typeface="Meiryo" charset="-128"/>
              </a:defRPr>
            </a:lvl1pPr>
            <a:lvl2pPr marL="742950" indent="-285750" algn="l" defTabSz="457200" rtl="0" eaLnBrk="1" latinLnBrk="0" hangingPunct="1">
              <a:spcBef>
                <a:spcPct val="20000"/>
              </a:spcBef>
              <a:buFont typeface="Arial"/>
              <a:buChar char="•"/>
              <a:defRPr sz="2000" b="0" i="0" kern="1200">
                <a:solidFill>
                  <a:srgbClr val="414042"/>
                </a:solidFill>
                <a:latin typeface="Meiryo" charset="-128"/>
                <a:ea typeface="Meiryo" charset="-128"/>
                <a:cs typeface="Meiryo" charset="-128"/>
              </a:defRPr>
            </a:lvl2pPr>
            <a:lvl3pPr marL="1143000" indent="-228600" algn="l" defTabSz="457200" rtl="0" eaLnBrk="1" latinLnBrk="0" hangingPunct="1">
              <a:spcBef>
                <a:spcPct val="20000"/>
              </a:spcBef>
              <a:buFont typeface="Arial"/>
              <a:buChar char="•"/>
              <a:defRPr sz="1800" b="0" i="0" kern="1200">
                <a:solidFill>
                  <a:srgbClr val="414042"/>
                </a:solidFill>
                <a:latin typeface="Meiryo" charset="-128"/>
                <a:ea typeface="Meiryo" charset="-128"/>
                <a:cs typeface="Meiryo" charset="-128"/>
              </a:defRPr>
            </a:lvl3pPr>
            <a:lvl4pPr marL="1600200" indent="-228600" algn="l" defTabSz="457200" rtl="0" eaLnBrk="1" latinLnBrk="0" hangingPunct="1">
              <a:spcBef>
                <a:spcPct val="20000"/>
              </a:spcBef>
              <a:buFont typeface="Arial"/>
              <a:buChar char="–"/>
              <a:defRPr sz="1600" b="0" i="0" kern="1200">
                <a:solidFill>
                  <a:srgbClr val="414042"/>
                </a:solidFill>
                <a:latin typeface="Meiryo" charset="-128"/>
                <a:ea typeface="Meiryo" charset="-128"/>
                <a:cs typeface="Meiryo" charset="-128"/>
              </a:defRPr>
            </a:lvl4pPr>
            <a:lvl5pPr marL="2057400" indent="-228600" algn="l" defTabSz="457200" rtl="0" eaLnBrk="1" latinLnBrk="0" hangingPunct="1">
              <a:spcBef>
                <a:spcPct val="20000"/>
              </a:spcBef>
              <a:buFont typeface="Arial"/>
              <a:buChar char="»"/>
              <a:defRPr sz="1600" b="0" i="0" kern="1200">
                <a:solidFill>
                  <a:srgbClr val="414042"/>
                </a:solidFill>
                <a:latin typeface="Meiryo" charset="-128"/>
                <a:ea typeface="Meiryo" charset="-128"/>
                <a:cs typeface="Meiryo" charset="-128"/>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380985" rtl="0" eaLnBrk="1" fontAlgn="auto" latinLnBrk="0" hangingPunct="1">
              <a:lnSpc>
                <a:spcPct val="100000"/>
              </a:lnSpc>
              <a:spcBef>
                <a:spcPct val="20000"/>
              </a:spcBef>
              <a:spcAft>
                <a:spcPts val="0"/>
              </a:spcAft>
              <a:buClrTx/>
              <a:buSzTx/>
              <a:buFontTx/>
              <a:buNone/>
              <a:tabLst/>
              <a:defRPr/>
            </a:pPr>
            <a:r>
              <a:rPr kumimoji="0" lang="en-US" altLang="ja-JP" sz="2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rPr>
              <a:t>AWS</a:t>
            </a:r>
            <a:r>
              <a:rPr kumimoji="0" lang="ja-JP" altLang="en-US" sz="2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rPr>
              <a:t>環境では、主に下記箇所で暗号化</a:t>
            </a:r>
            <a:r>
              <a:rPr kumimoji="0" lang="en-US" altLang="ja-JP" sz="2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rPr>
              <a:t>/</a:t>
            </a:r>
            <a:r>
              <a:rPr kumimoji="0" lang="ja-JP" altLang="en-US" sz="2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rPr>
              <a:t>鍵管理が想定される。</a:t>
            </a:r>
          </a:p>
        </p:txBody>
      </p:sp>
      <p:sp>
        <p:nvSpPr>
          <p:cNvPr id="24" name="Rectangle 139">
            <a:extLst>
              <a:ext uri="{FF2B5EF4-FFF2-40B4-BE49-F238E27FC236}">
                <a16:creationId xmlns:a16="http://schemas.microsoft.com/office/drawing/2014/main" id="{3C3470E2-1397-544D-81F1-BAE9D88A81CE}"/>
              </a:ext>
            </a:extLst>
          </p:cNvPr>
          <p:cNvSpPr/>
          <p:nvPr/>
        </p:nvSpPr>
        <p:spPr>
          <a:xfrm>
            <a:off x="4123078" y="2333849"/>
            <a:ext cx="4687847" cy="3682625"/>
          </a:xfrm>
          <a:prstGeom prst="rect">
            <a:avLst/>
          </a:prstGeom>
          <a:noFill/>
          <a:ln w="12700">
            <a:solidFill>
              <a:schemeClr val="accent3"/>
            </a:solidFill>
            <a:prstDash val="sysDash"/>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88000" tIns="24000" rIns="24000" bIns="24000" numCol="1" spcCol="0" rtlCol="0" fromWordArt="0" anchor="t" anchorCtr="0" forceAA="0" compatLnSpc="1">
            <a:prstTxWarp prst="textNoShape">
              <a:avLst/>
            </a:prstTxWarp>
            <a:noAutofit/>
          </a:bodyPr>
          <a:lstStyle/>
          <a:p>
            <a:pPr marL="0" marR="0" lvl="0" indent="0" algn="l" defTabSz="609561" rtl="0" eaLnBrk="1" fontAlgn="auto" latinLnBrk="0" hangingPunct="1">
              <a:lnSpc>
                <a:spcPct val="100000"/>
              </a:lnSpc>
              <a:spcBef>
                <a:spcPts val="0"/>
              </a:spcBef>
              <a:spcAft>
                <a:spcPts val="0"/>
              </a:spcAft>
              <a:buClrTx/>
              <a:buSzTx/>
              <a:buFontTx/>
              <a:buNone/>
              <a:tabLst/>
              <a:defRPr/>
            </a:pPr>
            <a:r>
              <a:rPr kumimoji="0" lang="en-US" altLang="ja-JP" sz="1000" b="0" i="0" u="none" strike="noStrike" kern="1200" cap="none" spc="0" normalizeH="0" baseline="0" noProof="0" dirty="0">
                <a:ln>
                  <a:noFill/>
                </a:ln>
                <a:solidFill>
                  <a:srgbClr val="007DBC"/>
                </a:solidFill>
                <a:effectLst/>
                <a:uLnTx/>
                <a:uFillTx/>
                <a:latin typeface="Meiryo" panose="020B0604030504040204" pitchFamily="34" charset="-128"/>
                <a:ea typeface="Meiryo" panose="020B0604030504040204" pitchFamily="34" charset="-128"/>
                <a:cs typeface="+mn-cs"/>
              </a:rPr>
              <a:t>AWS</a:t>
            </a:r>
            <a:r>
              <a:rPr kumimoji="0" lang="ja-JP" altLang="en-US" sz="1000" b="0" i="0" u="none" strike="noStrike" kern="1200" cap="none" spc="0" normalizeH="0" baseline="0" noProof="0" dirty="0">
                <a:ln>
                  <a:noFill/>
                </a:ln>
                <a:solidFill>
                  <a:srgbClr val="007DBC"/>
                </a:solidFill>
                <a:effectLst/>
                <a:uLnTx/>
                <a:uFillTx/>
                <a:latin typeface="Meiryo" panose="020B0604030504040204" pitchFamily="34" charset="-128"/>
                <a:ea typeface="Meiryo" panose="020B0604030504040204" pitchFamily="34" charset="-128"/>
                <a:cs typeface="+mn-cs"/>
              </a:rPr>
              <a:t>リージョン</a:t>
            </a:r>
            <a:endParaRPr kumimoji="0" lang="en-US" sz="1000" b="0" i="0" u="none" strike="noStrike" kern="1200" cap="none" spc="0" normalizeH="0" baseline="0" noProof="0" dirty="0">
              <a:ln>
                <a:noFill/>
              </a:ln>
              <a:solidFill>
                <a:srgbClr val="007DBC"/>
              </a:solidFill>
              <a:effectLst/>
              <a:uLnTx/>
              <a:uFillTx/>
              <a:latin typeface="Meiryo" panose="020B0604030504040204" pitchFamily="34" charset="-128"/>
              <a:ea typeface="Meiryo" panose="020B0604030504040204" pitchFamily="34" charset="-128"/>
              <a:cs typeface="+mn-cs"/>
            </a:endParaRPr>
          </a:p>
        </p:txBody>
      </p:sp>
      <p:sp>
        <p:nvSpPr>
          <p:cNvPr id="25" name="Rectangle 156">
            <a:extLst>
              <a:ext uri="{FF2B5EF4-FFF2-40B4-BE49-F238E27FC236}">
                <a16:creationId xmlns:a16="http://schemas.microsoft.com/office/drawing/2014/main" id="{32A25D83-B832-C441-A5E8-D3507CEED6BF}"/>
              </a:ext>
            </a:extLst>
          </p:cNvPr>
          <p:cNvSpPr/>
          <p:nvPr/>
        </p:nvSpPr>
        <p:spPr>
          <a:xfrm>
            <a:off x="3896022" y="1974571"/>
            <a:ext cx="6051044" cy="4313573"/>
          </a:xfrm>
          <a:prstGeom prst="rect">
            <a:avLst/>
          </a:prstGeom>
          <a:noFill/>
          <a:ln w="127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88000" tIns="24000" rIns="24000" bIns="24000" numCol="1" spcCol="0" rtlCol="0" fromWordArt="0" anchor="t" anchorCtr="0" forceAA="0" compatLnSpc="1">
            <a:prstTxWarp prst="textNoShape">
              <a:avLst/>
            </a:prstTxWarp>
            <a:noAutofit/>
          </a:bodyPr>
          <a:lstStyle/>
          <a:p>
            <a:pPr marL="0" marR="0" lvl="0" indent="0" algn="l" defTabSz="609561"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AWS</a:t>
            </a:r>
            <a:r>
              <a:rPr kumimoji="0" lang="ja-JP" altLang="en-US" sz="1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アカウント</a:t>
            </a:r>
            <a:endParaRPr kumimoji="0" lang="en-US" sz="1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endParaRPr>
          </a:p>
        </p:txBody>
      </p:sp>
      <p:sp>
        <p:nvSpPr>
          <p:cNvPr id="27" name="Rectangle 194">
            <a:extLst>
              <a:ext uri="{FF2B5EF4-FFF2-40B4-BE49-F238E27FC236}">
                <a16:creationId xmlns:a16="http://schemas.microsoft.com/office/drawing/2014/main" id="{B8972150-A27C-974F-BAAD-DAEE5E23931D}"/>
              </a:ext>
            </a:extLst>
          </p:cNvPr>
          <p:cNvSpPr/>
          <p:nvPr/>
        </p:nvSpPr>
        <p:spPr>
          <a:xfrm>
            <a:off x="4330462" y="2678276"/>
            <a:ext cx="3583040" cy="3112924"/>
          </a:xfrm>
          <a:prstGeom prst="rect">
            <a:avLst/>
          </a:prstGeom>
          <a:noFill/>
          <a:ln w="12700">
            <a:solidFill>
              <a:srgbClr val="008000"/>
            </a:solidFill>
          </a:ln>
          <a:effectLst/>
        </p:spPr>
        <p:txBody>
          <a:bodyPr rot="0" spcFirstLastPara="0" vertOverflow="overflow" horzOverflow="overflow" vert="horz" wrap="square" lIns="24000" tIns="24000" rIns="24000" bIns="24000" numCol="1" spcCol="0" rtlCol="0" fromWordArt="0" anchor="t" anchorCtr="0" forceAA="0" compatLnSpc="1">
            <a:prstTxWarp prst="textNoShape">
              <a:avLst/>
            </a:prstTxWarp>
            <a:noAutofit/>
          </a:bodyPr>
          <a:lstStyle/>
          <a:p>
            <a:pPr marL="0" marR="0" lvl="0" indent="0" algn="ctr" defTabSz="609561" rtl="0" eaLnBrk="1" fontAlgn="auto" latinLnBrk="0" hangingPunct="1">
              <a:lnSpc>
                <a:spcPct val="100000"/>
              </a:lnSpc>
              <a:spcBef>
                <a:spcPts val="0"/>
              </a:spcBef>
              <a:spcAft>
                <a:spcPts val="0"/>
              </a:spcAft>
              <a:buClrTx/>
              <a:buSzTx/>
              <a:buFontTx/>
              <a:buNone/>
              <a:tabLst/>
              <a:defRPr/>
            </a:pPr>
            <a:endParaRPr kumimoji="1" lang="ja-JP" altLang="en-US" sz="750" b="0" i="0" u="none" strike="noStrike" kern="1200" cap="none" spc="0" normalizeH="0" baseline="0" noProof="0" dirty="0">
              <a:ln>
                <a:noFill/>
              </a:ln>
              <a:solidFill>
                <a:srgbClr val="414042"/>
              </a:solidFill>
              <a:effectLst/>
              <a:uLnTx/>
              <a:uFillTx/>
              <a:latin typeface="Meiryo" panose="020B0604030504040204" pitchFamily="34" charset="-128"/>
              <a:ea typeface="Meiryo" panose="020B0604030504040204" pitchFamily="34" charset="-128"/>
              <a:cs typeface="+mn-cs"/>
            </a:endParaRPr>
          </a:p>
        </p:txBody>
      </p:sp>
      <p:sp>
        <p:nvSpPr>
          <p:cNvPr id="28" name="Rectangle 199">
            <a:extLst>
              <a:ext uri="{FF2B5EF4-FFF2-40B4-BE49-F238E27FC236}">
                <a16:creationId xmlns:a16="http://schemas.microsoft.com/office/drawing/2014/main" id="{6F3713FB-CC70-9E41-B9F2-59AF997D85A1}"/>
              </a:ext>
            </a:extLst>
          </p:cNvPr>
          <p:cNvSpPr/>
          <p:nvPr/>
        </p:nvSpPr>
        <p:spPr>
          <a:xfrm>
            <a:off x="4590476" y="3931806"/>
            <a:ext cx="696328" cy="834063"/>
          </a:xfrm>
          <a:prstGeom prst="rect">
            <a:avLst/>
          </a:prstGeom>
          <a:solidFill>
            <a:srgbClr val="007CBC">
              <a:alpha val="9804"/>
            </a:srgbClr>
          </a:solidFill>
          <a:ln w="12700">
            <a:no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1104" tIns="60960" rIns="121920" bIns="60960" numCol="1" spcCol="0" rtlCol="0" fromWordArt="0" anchor="t" anchorCtr="0" forceAA="0" compatLnSpc="1">
            <a:prstTxWarp prst="textNoShape">
              <a:avLst/>
            </a:prstTxWarp>
            <a:noAutofit/>
          </a:bodyPr>
          <a:lstStyle/>
          <a:p>
            <a:pPr marL="0" marR="0" lvl="0" indent="0" algn="l" defTabSz="609561" rtl="0" eaLnBrk="1" fontAlgn="auto" latinLnBrk="0" hangingPunct="1">
              <a:lnSpc>
                <a:spcPct val="100000"/>
              </a:lnSpc>
              <a:spcBef>
                <a:spcPts val="0"/>
              </a:spcBef>
              <a:spcAft>
                <a:spcPts val="0"/>
              </a:spcAft>
              <a:buClrTx/>
              <a:buSzTx/>
              <a:buFontTx/>
              <a:buNone/>
              <a:tabLst/>
              <a:defRPr/>
            </a:pPr>
            <a:endParaRPr kumimoji="0" lang="en-US" sz="1333" b="0" i="0" u="none" strike="noStrike" kern="1200" cap="none" spc="0" normalizeH="0" baseline="0" noProof="0" dirty="0">
              <a:ln>
                <a:noFill/>
              </a:ln>
              <a:solidFill>
                <a:srgbClr val="007DBC"/>
              </a:solidFill>
              <a:effectLst/>
              <a:uLnTx/>
              <a:uFillTx/>
              <a:latin typeface="Meiryo" panose="020B0604030504040204" pitchFamily="34" charset="-128"/>
              <a:ea typeface="Meiryo" panose="020B0604030504040204" pitchFamily="34" charset="-128"/>
              <a:cs typeface="+mn-cs"/>
            </a:endParaRPr>
          </a:p>
        </p:txBody>
      </p:sp>
      <p:sp>
        <p:nvSpPr>
          <p:cNvPr id="29" name="Rectangle 201">
            <a:extLst>
              <a:ext uri="{FF2B5EF4-FFF2-40B4-BE49-F238E27FC236}">
                <a16:creationId xmlns:a16="http://schemas.microsoft.com/office/drawing/2014/main" id="{C615E2B3-729B-334E-9FEC-CEA11509AF34}"/>
              </a:ext>
            </a:extLst>
          </p:cNvPr>
          <p:cNvSpPr/>
          <p:nvPr/>
        </p:nvSpPr>
        <p:spPr>
          <a:xfrm>
            <a:off x="4707881" y="3896168"/>
            <a:ext cx="659155" cy="207749"/>
          </a:xfrm>
          <a:prstGeom prst="rect">
            <a:avLst/>
          </a:prstGeom>
          <a:effectLst/>
        </p:spPr>
        <p:txBody>
          <a:bodyPr wrap="none">
            <a:spAutoFit/>
          </a:bodyPr>
          <a:lstStyle/>
          <a:p>
            <a:pPr marL="0" marR="0" lvl="0" indent="0" algn="l" defTabSz="609561" rtl="0" eaLnBrk="1" fontAlgn="auto" latinLnBrk="0" hangingPunct="1">
              <a:lnSpc>
                <a:spcPct val="100000"/>
              </a:lnSpc>
              <a:spcBef>
                <a:spcPts val="0"/>
              </a:spcBef>
              <a:spcAft>
                <a:spcPts val="0"/>
              </a:spcAft>
              <a:buClrTx/>
              <a:buSzTx/>
              <a:buFontTx/>
              <a:buNone/>
              <a:tabLst/>
              <a:defRPr/>
            </a:pPr>
            <a:r>
              <a:rPr kumimoji="0" lang="en-US" altLang="ja-JP" sz="750" b="0" i="0" u="none" strike="noStrike" kern="1200" cap="none" spc="0" normalizeH="0" baseline="0" noProof="0" dirty="0">
                <a:ln>
                  <a:noFill/>
                </a:ln>
                <a:solidFill>
                  <a:srgbClr val="007DBC"/>
                </a:solidFill>
                <a:effectLst/>
                <a:uLnTx/>
                <a:uFillTx/>
                <a:latin typeface="Meiryo" panose="020B0604030504040204" pitchFamily="34" charset="-128"/>
                <a:ea typeface="Meiryo" panose="020B0604030504040204" pitchFamily="34" charset="-128"/>
                <a:cs typeface="+mn-cs"/>
              </a:rPr>
              <a:t>Web/AP</a:t>
            </a:r>
            <a:r>
              <a:rPr kumimoji="0" lang="ja-JP" altLang="en-US" sz="750" b="0" i="0" u="none" strike="noStrike" kern="1200" cap="none" spc="0" normalizeH="0" baseline="0" noProof="0" dirty="0">
                <a:ln>
                  <a:noFill/>
                </a:ln>
                <a:solidFill>
                  <a:srgbClr val="007DBC"/>
                </a:solidFill>
                <a:effectLst/>
                <a:uLnTx/>
                <a:uFillTx/>
                <a:latin typeface="Meiryo" panose="020B0604030504040204" pitchFamily="34" charset="-128"/>
                <a:ea typeface="Meiryo" panose="020B0604030504040204" pitchFamily="34" charset="-128"/>
                <a:cs typeface="+mn-cs"/>
              </a:rPr>
              <a:t>層</a:t>
            </a:r>
            <a:endParaRPr kumimoji="0" lang="en-US" sz="750" b="0" i="0" u="none" strike="noStrike" kern="1200" cap="none" spc="0" normalizeH="0" baseline="0" noProof="0" dirty="0">
              <a:ln>
                <a:noFill/>
              </a:ln>
              <a:solidFill>
                <a:srgbClr val="007DBC"/>
              </a:solidFill>
              <a:effectLst/>
              <a:uLnTx/>
              <a:uFillTx/>
              <a:latin typeface="Meiryo" panose="020B0604030504040204" pitchFamily="34" charset="-128"/>
              <a:ea typeface="Meiryo" panose="020B0604030504040204" pitchFamily="34" charset="-128"/>
              <a:cs typeface="+mn-cs"/>
            </a:endParaRPr>
          </a:p>
        </p:txBody>
      </p:sp>
      <p:sp>
        <p:nvSpPr>
          <p:cNvPr id="30" name="Rectangle 205">
            <a:extLst>
              <a:ext uri="{FF2B5EF4-FFF2-40B4-BE49-F238E27FC236}">
                <a16:creationId xmlns:a16="http://schemas.microsoft.com/office/drawing/2014/main" id="{FD4C4B6C-E1A4-824F-8282-EA823A08FD1E}"/>
              </a:ext>
            </a:extLst>
          </p:cNvPr>
          <p:cNvSpPr/>
          <p:nvPr/>
        </p:nvSpPr>
        <p:spPr>
          <a:xfrm>
            <a:off x="4593010" y="4879680"/>
            <a:ext cx="693793" cy="797707"/>
          </a:xfrm>
          <a:prstGeom prst="rect">
            <a:avLst/>
          </a:prstGeom>
          <a:solidFill>
            <a:srgbClr val="007CBC">
              <a:alpha val="9804"/>
            </a:srgbClr>
          </a:solidFill>
          <a:ln w="12700">
            <a:no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1104" tIns="60960" rIns="121920" bIns="60960" numCol="1" spcCol="0" rtlCol="0" fromWordArt="0" anchor="t" anchorCtr="0" forceAA="0" compatLnSpc="1">
            <a:prstTxWarp prst="textNoShape">
              <a:avLst/>
            </a:prstTxWarp>
            <a:noAutofit/>
          </a:bodyPr>
          <a:lstStyle/>
          <a:p>
            <a:pPr marL="0" marR="0" lvl="0" indent="0" algn="l" defTabSz="609561" rtl="0" eaLnBrk="1" fontAlgn="auto" latinLnBrk="0" hangingPunct="1">
              <a:lnSpc>
                <a:spcPct val="100000"/>
              </a:lnSpc>
              <a:spcBef>
                <a:spcPts val="0"/>
              </a:spcBef>
              <a:spcAft>
                <a:spcPts val="0"/>
              </a:spcAft>
              <a:buClrTx/>
              <a:buSzTx/>
              <a:buFontTx/>
              <a:buNone/>
              <a:tabLst/>
              <a:defRPr/>
            </a:pPr>
            <a:endParaRPr kumimoji="0" lang="en-US" sz="1333" b="0" i="0" u="none" strike="noStrike" kern="1200" cap="none" spc="0" normalizeH="0" baseline="0" noProof="0" dirty="0">
              <a:ln>
                <a:noFill/>
              </a:ln>
              <a:solidFill>
                <a:srgbClr val="007DBC"/>
              </a:solidFill>
              <a:effectLst/>
              <a:uLnTx/>
              <a:uFillTx/>
              <a:latin typeface="Meiryo" panose="020B0604030504040204" pitchFamily="34" charset="-128"/>
              <a:ea typeface="Meiryo" panose="020B0604030504040204" pitchFamily="34" charset="-128"/>
              <a:cs typeface="+mn-cs"/>
            </a:endParaRPr>
          </a:p>
        </p:txBody>
      </p:sp>
      <p:sp>
        <p:nvSpPr>
          <p:cNvPr id="31" name="Rectangle 207">
            <a:extLst>
              <a:ext uri="{FF2B5EF4-FFF2-40B4-BE49-F238E27FC236}">
                <a16:creationId xmlns:a16="http://schemas.microsoft.com/office/drawing/2014/main" id="{10F7E0B6-FDAC-5B4C-A6F6-A2A1BC1DC587}"/>
              </a:ext>
            </a:extLst>
          </p:cNvPr>
          <p:cNvSpPr/>
          <p:nvPr/>
        </p:nvSpPr>
        <p:spPr>
          <a:xfrm>
            <a:off x="4751373" y="4848698"/>
            <a:ext cx="417102" cy="207749"/>
          </a:xfrm>
          <a:prstGeom prst="rect">
            <a:avLst/>
          </a:prstGeom>
          <a:effectLst/>
        </p:spPr>
        <p:txBody>
          <a:bodyPr wrap="none">
            <a:spAutoFit/>
          </a:bodyPr>
          <a:lstStyle/>
          <a:p>
            <a:pPr marL="0" marR="0" lvl="0" indent="0" algn="l" defTabSz="609561" rtl="0" eaLnBrk="1" fontAlgn="auto" latinLnBrk="0" hangingPunct="1">
              <a:lnSpc>
                <a:spcPct val="100000"/>
              </a:lnSpc>
              <a:spcBef>
                <a:spcPts val="0"/>
              </a:spcBef>
              <a:spcAft>
                <a:spcPts val="0"/>
              </a:spcAft>
              <a:buClrTx/>
              <a:buSzTx/>
              <a:buFontTx/>
              <a:buNone/>
              <a:tabLst/>
              <a:defRPr/>
            </a:pPr>
            <a:r>
              <a:rPr kumimoji="0" lang="en-US" altLang="ja-JP" sz="750" b="0" i="0" u="none" strike="noStrike" kern="1200" cap="none" spc="0" normalizeH="0" baseline="0" noProof="0" dirty="0">
                <a:ln>
                  <a:noFill/>
                </a:ln>
                <a:solidFill>
                  <a:srgbClr val="007DBC"/>
                </a:solidFill>
                <a:effectLst/>
                <a:uLnTx/>
                <a:uFillTx/>
                <a:latin typeface="Meiryo" panose="020B0604030504040204" pitchFamily="34" charset="-128"/>
                <a:ea typeface="Meiryo" panose="020B0604030504040204" pitchFamily="34" charset="-128"/>
                <a:cs typeface="+mn-cs"/>
              </a:rPr>
              <a:t>DB</a:t>
            </a:r>
            <a:r>
              <a:rPr kumimoji="0" lang="ja-JP" altLang="en-US" sz="750" b="0" i="0" u="none" strike="noStrike" kern="1200" cap="none" spc="0" normalizeH="0" baseline="0" noProof="0" dirty="0">
                <a:ln>
                  <a:noFill/>
                </a:ln>
                <a:solidFill>
                  <a:srgbClr val="007DBC"/>
                </a:solidFill>
                <a:effectLst/>
                <a:uLnTx/>
                <a:uFillTx/>
                <a:latin typeface="Meiryo" panose="020B0604030504040204" pitchFamily="34" charset="-128"/>
                <a:ea typeface="Meiryo" panose="020B0604030504040204" pitchFamily="34" charset="-128"/>
                <a:cs typeface="+mn-cs"/>
              </a:rPr>
              <a:t>層</a:t>
            </a:r>
            <a:endParaRPr kumimoji="0" lang="en-US" sz="750" b="0" i="0" u="none" strike="noStrike" kern="1200" cap="none" spc="0" normalizeH="0" baseline="0" noProof="0" dirty="0">
              <a:ln>
                <a:noFill/>
              </a:ln>
              <a:solidFill>
                <a:srgbClr val="007DBC"/>
              </a:solidFill>
              <a:effectLst/>
              <a:uLnTx/>
              <a:uFillTx/>
              <a:latin typeface="Meiryo" panose="020B0604030504040204" pitchFamily="34" charset="-128"/>
              <a:ea typeface="Meiryo" panose="020B0604030504040204" pitchFamily="34" charset="-128"/>
              <a:cs typeface="+mn-cs"/>
            </a:endParaRPr>
          </a:p>
        </p:txBody>
      </p:sp>
      <p:sp>
        <p:nvSpPr>
          <p:cNvPr id="32" name="TextBox 237">
            <a:extLst>
              <a:ext uri="{FF2B5EF4-FFF2-40B4-BE49-F238E27FC236}">
                <a16:creationId xmlns:a16="http://schemas.microsoft.com/office/drawing/2014/main" id="{34899CC2-5841-A142-BB53-C63B2366FF4E}"/>
              </a:ext>
            </a:extLst>
          </p:cNvPr>
          <p:cNvSpPr txBox="1"/>
          <p:nvPr/>
        </p:nvSpPr>
        <p:spPr>
          <a:xfrm>
            <a:off x="4983184" y="3650634"/>
            <a:ext cx="686458" cy="153888"/>
          </a:xfrm>
          <a:prstGeom prst="rect">
            <a:avLst/>
          </a:prstGeom>
          <a:noFill/>
          <a:effectLst/>
        </p:spPr>
        <p:txBody>
          <a:bodyPr wrap="square" lIns="0" tIns="0" rIns="0" bIns="0" rtlCol="0">
            <a:spAutoFit/>
          </a:bodyPr>
          <a:lstStyle/>
          <a:p>
            <a:pPr marL="0" marR="0" lvl="0" indent="0" algn="ctr" defTabSz="609561"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ELB</a:t>
            </a:r>
          </a:p>
        </p:txBody>
      </p:sp>
      <p:sp>
        <p:nvSpPr>
          <p:cNvPr id="33" name="TextBox 241">
            <a:extLst>
              <a:ext uri="{FF2B5EF4-FFF2-40B4-BE49-F238E27FC236}">
                <a16:creationId xmlns:a16="http://schemas.microsoft.com/office/drawing/2014/main" id="{11FDC0B8-169B-6C4C-9EEB-9D88A9DF21C6}"/>
              </a:ext>
            </a:extLst>
          </p:cNvPr>
          <p:cNvSpPr txBox="1"/>
          <p:nvPr/>
        </p:nvSpPr>
        <p:spPr>
          <a:xfrm>
            <a:off x="4587002" y="4580090"/>
            <a:ext cx="686458" cy="153888"/>
          </a:xfrm>
          <a:prstGeom prst="rect">
            <a:avLst/>
          </a:prstGeom>
          <a:noFill/>
          <a:effectLst/>
        </p:spPr>
        <p:txBody>
          <a:bodyPr wrap="square" lIns="0" tIns="0" rIns="0" bIns="0" rtlCol="0">
            <a:spAutoFit/>
          </a:bodyPr>
          <a:lstStyle/>
          <a:p>
            <a:pPr marL="0" marR="0" lvl="0" indent="0" algn="ctr" defTabSz="609561"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EC2</a:t>
            </a:r>
          </a:p>
        </p:txBody>
      </p:sp>
      <p:sp>
        <p:nvSpPr>
          <p:cNvPr id="34" name="TextBox 243">
            <a:extLst>
              <a:ext uri="{FF2B5EF4-FFF2-40B4-BE49-F238E27FC236}">
                <a16:creationId xmlns:a16="http://schemas.microsoft.com/office/drawing/2014/main" id="{B781A51E-E85F-6C43-B820-C66DDE367AC5}"/>
              </a:ext>
            </a:extLst>
          </p:cNvPr>
          <p:cNvSpPr txBox="1"/>
          <p:nvPr/>
        </p:nvSpPr>
        <p:spPr>
          <a:xfrm>
            <a:off x="4560882" y="5464508"/>
            <a:ext cx="686458" cy="153888"/>
          </a:xfrm>
          <a:prstGeom prst="rect">
            <a:avLst/>
          </a:prstGeom>
          <a:noFill/>
          <a:effectLst/>
        </p:spPr>
        <p:txBody>
          <a:bodyPr wrap="square" lIns="0" tIns="0" rIns="0" bIns="0" rtlCol="0">
            <a:spAutoFit/>
          </a:bodyPr>
          <a:lstStyle/>
          <a:p>
            <a:pPr marL="0" marR="0" lvl="0" indent="0" algn="ctr" defTabSz="609561"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RDS</a:t>
            </a:r>
          </a:p>
        </p:txBody>
      </p:sp>
      <p:sp>
        <p:nvSpPr>
          <p:cNvPr id="35" name="TextBox 261">
            <a:extLst>
              <a:ext uri="{FF2B5EF4-FFF2-40B4-BE49-F238E27FC236}">
                <a16:creationId xmlns:a16="http://schemas.microsoft.com/office/drawing/2014/main" id="{94142195-1497-5640-9A49-C06CEC82A24A}"/>
              </a:ext>
            </a:extLst>
          </p:cNvPr>
          <p:cNvSpPr txBox="1"/>
          <p:nvPr/>
        </p:nvSpPr>
        <p:spPr>
          <a:xfrm>
            <a:off x="7916034" y="5725248"/>
            <a:ext cx="839835" cy="153888"/>
          </a:xfrm>
          <a:prstGeom prst="rect">
            <a:avLst/>
          </a:prstGeom>
          <a:noFill/>
          <a:effectLst/>
        </p:spPr>
        <p:txBody>
          <a:bodyPr wrap="square" lIns="0" tIns="0" rIns="0" bIns="0" rtlCol="0">
            <a:spAutoFit/>
          </a:bodyPr>
          <a:lstStyle/>
          <a:p>
            <a:pPr marL="0" marR="0" lvl="0" indent="0" algn="ctr" defTabSz="609561"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CloudWatch</a:t>
            </a:r>
          </a:p>
        </p:txBody>
      </p:sp>
      <p:sp>
        <p:nvSpPr>
          <p:cNvPr id="36" name="TextBox 237">
            <a:extLst>
              <a:ext uri="{FF2B5EF4-FFF2-40B4-BE49-F238E27FC236}">
                <a16:creationId xmlns:a16="http://schemas.microsoft.com/office/drawing/2014/main" id="{F1989797-6ED5-344F-BD22-3113757BFA0E}"/>
              </a:ext>
            </a:extLst>
          </p:cNvPr>
          <p:cNvSpPr txBox="1"/>
          <p:nvPr/>
        </p:nvSpPr>
        <p:spPr>
          <a:xfrm>
            <a:off x="7992723" y="5132738"/>
            <a:ext cx="686458" cy="153888"/>
          </a:xfrm>
          <a:prstGeom prst="rect">
            <a:avLst/>
          </a:prstGeom>
          <a:noFill/>
          <a:effectLst/>
        </p:spPr>
        <p:txBody>
          <a:bodyPr wrap="square" lIns="0" tIns="0" rIns="0" bIns="0" rtlCol="0">
            <a:spAutoFit/>
          </a:bodyPr>
          <a:lstStyle/>
          <a:p>
            <a:pPr marL="0" marR="0" lvl="0" indent="0" algn="ctr" defTabSz="609561"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S3</a:t>
            </a:r>
          </a:p>
        </p:txBody>
      </p:sp>
      <p:sp>
        <p:nvSpPr>
          <p:cNvPr id="37" name="TextBox 237">
            <a:extLst>
              <a:ext uri="{FF2B5EF4-FFF2-40B4-BE49-F238E27FC236}">
                <a16:creationId xmlns:a16="http://schemas.microsoft.com/office/drawing/2014/main" id="{7F5F2879-4F46-5247-B7C9-A6556C842253}"/>
              </a:ext>
            </a:extLst>
          </p:cNvPr>
          <p:cNvSpPr txBox="1"/>
          <p:nvPr/>
        </p:nvSpPr>
        <p:spPr>
          <a:xfrm>
            <a:off x="7896890" y="3076893"/>
            <a:ext cx="878129" cy="153888"/>
          </a:xfrm>
          <a:prstGeom prst="rect">
            <a:avLst/>
          </a:prstGeom>
          <a:noFill/>
          <a:effectLst/>
        </p:spPr>
        <p:txBody>
          <a:bodyPr wrap="square" lIns="0" tIns="0" rIns="0" bIns="0" rtlCol="0">
            <a:spAutoFit/>
          </a:bodyPr>
          <a:lstStyle/>
          <a:p>
            <a:pPr marL="0" marR="0" lvl="0" indent="0" algn="ctr" defTabSz="609561"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KMS</a:t>
            </a:r>
          </a:p>
        </p:txBody>
      </p:sp>
      <p:sp>
        <p:nvSpPr>
          <p:cNvPr id="38" name="テキスト ボックス 37">
            <a:extLst>
              <a:ext uri="{FF2B5EF4-FFF2-40B4-BE49-F238E27FC236}">
                <a16:creationId xmlns:a16="http://schemas.microsoft.com/office/drawing/2014/main" id="{83855C56-A813-1141-AA32-6BFFEDD3DC0E}"/>
              </a:ext>
            </a:extLst>
          </p:cNvPr>
          <p:cNvSpPr txBox="1"/>
          <p:nvPr/>
        </p:nvSpPr>
        <p:spPr>
          <a:xfrm>
            <a:off x="4567457" y="2694879"/>
            <a:ext cx="1183655" cy="246221"/>
          </a:xfrm>
          <a:prstGeom prst="rect">
            <a:avLst/>
          </a:prstGeom>
          <a:noFill/>
          <a:effectLst/>
        </p:spPr>
        <p:txBody>
          <a:bodyPr wrap="square" rtlCol="0">
            <a:spAutoFit/>
          </a:bodyPr>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1" lang="en-US" altLang="ja-JP" sz="1000" b="0" i="0" u="none" strike="noStrike" kern="1200" cap="none" spc="0" normalizeH="0" baseline="0" noProof="0" dirty="0">
                <a:ln>
                  <a:noFill/>
                </a:ln>
                <a:solidFill>
                  <a:srgbClr val="1D8900"/>
                </a:solidFill>
                <a:effectLst/>
                <a:uLnTx/>
                <a:uFillTx/>
                <a:latin typeface="Meiryo" panose="020B0604030504040204" pitchFamily="34" charset="-128"/>
                <a:ea typeface="Meiryo" panose="020B0604030504040204" pitchFamily="34" charset="-128"/>
                <a:cs typeface="+mn-cs"/>
              </a:rPr>
              <a:t>VPC</a:t>
            </a:r>
            <a:endParaRPr kumimoji="1" lang="ja-JP" altLang="en-US" sz="1000" b="0" i="0" u="none" strike="noStrike" kern="1200" cap="none" spc="0" normalizeH="0" baseline="0" noProof="0" dirty="0">
              <a:ln>
                <a:noFill/>
              </a:ln>
              <a:solidFill>
                <a:srgbClr val="1D8900"/>
              </a:solidFill>
              <a:effectLst/>
              <a:uLnTx/>
              <a:uFillTx/>
              <a:latin typeface="Meiryo" panose="020B0604030504040204" pitchFamily="34" charset="-128"/>
              <a:ea typeface="Meiryo" panose="020B0604030504040204" pitchFamily="34" charset="-128"/>
              <a:cs typeface="+mn-cs"/>
            </a:endParaRPr>
          </a:p>
        </p:txBody>
      </p:sp>
      <p:sp>
        <p:nvSpPr>
          <p:cNvPr id="41" name="Rectangle 176">
            <a:extLst>
              <a:ext uri="{FF2B5EF4-FFF2-40B4-BE49-F238E27FC236}">
                <a16:creationId xmlns:a16="http://schemas.microsoft.com/office/drawing/2014/main" id="{E1A15934-95B4-D24C-9CF2-4B4F1796998A}"/>
              </a:ext>
            </a:extLst>
          </p:cNvPr>
          <p:cNvSpPr/>
          <p:nvPr/>
        </p:nvSpPr>
        <p:spPr>
          <a:xfrm>
            <a:off x="1970220" y="1978468"/>
            <a:ext cx="1184445" cy="4309500"/>
          </a:xfrm>
          <a:prstGeom prst="rect">
            <a:avLst/>
          </a:prstGeom>
          <a:noFill/>
          <a:ln w="12700">
            <a:solidFill>
              <a:srgbClr val="5A6B86"/>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000" tIns="96000" rIns="24000" bIns="24000" numCol="1" spcCol="0" rtlCol="0" fromWordArt="0" anchor="t" anchorCtr="0" forceAA="0" compatLnSpc="1">
            <a:prstTxWarp prst="textNoShape">
              <a:avLst/>
            </a:prstTxWarp>
            <a:noAutofit/>
          </a:bodyPr>
          <a:lstStyle/>
          <a:p>
            <a:pPr marL="0" marR="0" lvl="0" indent="0" algn="l" defTabSz="609561" rtl="0" eaLnBrk="1" fontAlgn="auto" latinLnBrk="0" hangingPunct="1">
              <a:lnSpc>
                <a:spcPct val="100000"/>
              </a:lnSpc>
              <a:spcBef>
                <a:spcPts val="0"/>
              </a:spcBef>
              <a:spcAft>
                <a:spcPts val="0"/>
              </a:spcAft>
              <a:buClrTx/>
              <a:buSzTx/>
              <a:buFontTx/>
              <a:buNone/>
              <a:tabLst/>
              <a:defRPr/>
            </a:pPr>
            <a:r>
              <a:rPr kumimoji="0" lang="en-US" sz="583"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 </a:t>
            </a:r>
            <a:r>
              <a:rPr kumimoji="0" lang="en-US" sz="917"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 </a:t>
            </a:r>
            <a:r>
              <a:rPr kumimoji="0" lang="ja-JP" altLang="en-US" sz="917"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オンプレミス</a:t>
            </a:r>
            <a:r>
              <a:rPr kumimoji="0" lang="en-US" altLang="ja-JP" sz="917"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DC</a:t>
            </a:r>
            <a:endParaRPr kumimoji="0" lang="en-US" sz="583"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endParaRPr>
          </a:p>
        </p:txBody>
      </p:sp>
      <p:sp>
        <p:nvSpPr>
          <p:cNvPr id="56" name="TextBox 162">
            <a:extLst>
              <a:ext uri="{FF2B5EF4-FFF2-40B4-BE49-F238E27FC236}">
                <a16:creationId xmlns:a16="http://schemas.microsoft.com/office/drawing/2014/main" id="{1E14895C-2F45-F04E-8812-0424044AE315}"/>
              </a:ext>
            </a:extLst>
          </p:cNvPr>
          <p:cNvSpPr txBox="1"/>
          <p:nvPr/>
        </p:nvSpPr>
        <p:spPr>
          <a:xfrm>
            <a:off x="8935911" y="3057843"/>
            <a:ext cx="826691" cy="282257"/>
          </a:xfrm>
          <a:prstGeom prst="rect">
            <a:avLst/>
          </a:prstGeom>
          <a:noFill/>
          <a:effectLst/>
        </p:spPr>
        <p:txBody>
          <a:bodyPr wrap="square" lIns="0" tIns="0" rIns="0" bIns="0" rtlCol="0">
            <a:spAutoFit/>
          </a:bodyPr>
          <a:lstStyle/>
          <a:p>
            <a:pPr marL="0" marR="0" lvl="0" indent="0" algn="ctr" defTabSz="609561" rtl="0" eaLnBrk="1" fontAlgn="auto" latinLnBrk="0" hangingPunct="1">
              <a:lnSpc>
                <a:spcPct val="100000"/>
              </a:lnSpc>
              <a:spcBef>
                <a:spcPts val="0"/>
              </a:spcBef>
              <a:spcAft>
                <a:spcPts val="0"/>
              </a:spcAft>
              <a:buClrTx/>
              <a:buSzTx/>
              <a:buFontTx/>
              <a:buNone/>
              <a:tabLst/>
              <a:defRPr/>
            </a:pPr>
            <a:r>
              <a:rPr kumimoji="0" lang="ja-JP" altLang="en-US" sz="917"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マネジメント</a:t>
            </a:r>
            <a:endParaRPr kumimoji="0" lang="en-US" altLang="ja-JP" sz="917"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endParaRPr>
          </a:p>
          <a:p>
            <a:pPr marL="0" marR="0" lvl="0" indent="0" algn="ctr" defTabSz="609561" rtl="0" eaLnBrk="1" fontAlgn="auto" latinLnBrk="0" hangingPunct="1">
              <a:lnSpc>
                <a:spcPct val="100000"/>
              </a:lnSpc>
              <a:spcBef>
                <a:spcPts val="0"/>
              </a:spcBef>
              <a:spcAft>
                <a:spcPts val="0"/>
              </a:spcAft>
              <a:buClrTx/>
              <a:buSzTx/>
              <a:buFontTx/>
              <a:buNone/>
              <a:tabLst/>
              <a:defRPr/>
            </a:pPr>
            <a:r>
              <a:rPr kumimoji="0" lang="ja-JP" altLang="en-US" sz="917"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コンソール</a:t>
            </a:r>
            <a:endParaRPr kumimoji="0" lang="en-US" altLang="ja-JP" sz="917"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endParaRPr>
          </a:p>
        </p:txBody>
      </p:sp>
      <p:sp>
        <p:nvSpPr>
          <p:cNvPr id="65" name="TextBox 237">
            <a:extLst>
              <a:ext uri="{FF2B5EF4-FFF2-40B4-BE49-F238E27FC236}">
                <a16:creationId xmlns:a16="http://schemas.microsoft.com/office/drawing/2014/main" id="{841AE4FC-75B1-B845-B1F3-3F131432DB99}"/>
              </a:ext>
            </a:extLst>
          </p:cNvPr>
          <p:cNvSpPr txBox="1"/>
          <p:nvPr/>
        </p:nvSpPr>
        <p:spPr>
          <a:xfrm>
            <a:off x="8910193" y="3878639"/>
            <a:ext cx="878129" cy="153888"/>
          </a:xfrm>
          <a:prstGeom prst="rect">
            <a:avLst/>
          </a:prstGeom>
          <a:noFill/>
          <a:effectLst/>
        </p:spPr>
        <p:txBody>
          <a:bodyPr wrap="square" lIns="0" tIns="0" rIns="0" bIns="0" rtlCol="0">
            <a:spAutoFit/>
          </a:bodyPr>
          <a:lstStyle/>
          <a:p>
            <a:pPr marL="0" marR="0" lvl="0" indent="0" algn="ctr" defTabSz="609561" rtl="0" eaLnBrk="1" fontAlgn="auto" latinLnBrk="0" hangingPunct="1">
              <a:lnSpc>
                <a:spcPct val="100000"/>
              </a:lnSpc>
              <a:spcBef>
                <a:spcPts val="0"/>
              </a:spcBef>
              <a:spcAft>
                <a:spcPts val="0"/>
              </a:spcAft>
              <a:buClrTx/>
              <a:buSzTx/>
              <a:buFontTx/>
              <a:buNone/>
              <a:tabLst/>
              <a:defRPr/>
            </a:pPr>
            <a:r>
              <a:rPr kumimoji="0" lang="en-US" altLang="ja-JP" sz="1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IAM</a:t>
            </a:r>
            <a:endParaRPr kumimoji="0" lang="en-US" sz="1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endParaRPr>
          </a:p>
        </p:txBody>
      </p:sp>
      <p:cxnSp>
        <p:nvCxnSpPr>
          <p:cNvPr id="95" name="直線コネクタ 94"/>
          <p:cNvCxnSpPr>
            <a:cxnSpLocks/>
            <a:stCxn id="5" idx="3"/>
            <a:endCxn id="184" idx="1"/>
          </p:cNvCxnSpPr>
          <p:nvPr/>
        </p:nvCxnSpPr>
        <p:spPr>
          <a:xfrm flipV="1">
            <a:off x="2031370" y="4042301"/>
            <a:ext cx="273629" cy="5604"/>
          </a:xfrm>
          <a:prstGeom prst="line">
            <a:avLst/>
          </a:prstGeom>
          <a:ln w="9525">
            <a:solidFill>
              <a:schemeClr val="accent1"/>
            </a:solidFill>
            <a:tailEnd type="oval"/>
          </a:ln>
          <a:effectLst/>
        </p:spPr>
        <p:style>
          <a:lnRef idx="2">
            <a:schemeClr val="dk1"/>
          </a:lnRef>
          <a:fillRef idx="0">
            <a:schemeClr val="dk1"/>
          </a:fillRef>
          <a:effectRef idx="1">
            <a:schemeClr val="dk1"/>
          </a:effectRef>
          <a:fontRef idx="minor">
            <a:schemeClr val="tx1"/>
          </a:fontRef>
        </p:style>
      </p:cxnSp>
      <p:sp>
        <p:nvSpPr>
          <p:cNvPr id="5" name="正方形/長方形 4"/>
          <p:cNvSpPr/>
          <p:nvPr/>
        </p:nvSpPr>
        <p:spPr>
          <a:xfrm>
            <a:off x="304085" y="3661255"/>
            <a:ext cx="1727285" cy="773300"/>
          </a:xfrm>
          <a:prstGeom prst="rect">
            <a:avLst/>
          </a:prstGeom>
          <a:solidFill>
            <a:srgbClr val="FF9900">
              <a:alpha val="50196"/>
            </a:srgbClr>
          </a:solidFill>
          <a:ln/>
          <a:effectLst/>
        </p:spPr>
        <p:style>
          <a:lnRef idx="1">
            <a:schemeClr val="accent5"/>
          </a:lnRef>
          <a:fillRef idx="2">
            <a:schemeClr val="accent5"/>
          </a:fillRef>
          <a:effectRef idx="1">
            <a:schemeClr val="accent5"/>
          </a:effectRef>
          <a:fontRef idx="minor">
            <a:schemeClr val="dk1"/>
          </a:fontRef>
        </p:style>
        <p:txBody>
          <a:bodyPr lIns="48000" tIns="48000" rIns="48000" bIns="48000" rtlCol="0" anchor="ctr"/>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1" lang="en-US" altLang="ja-JP" sz="105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a:t>
            </a:r>
            <a:r>
              <a:rPr kumimoji="1" lang="ja-JP" altLang="en-US" sz="105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既存の鍵管理システム</a:t>
            </a:r>
            <a:r>
              <a:rPr kumimoji="1" lang="en-US" altLang="ja-JP" sz="105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a:t>
            </a:r>
          </a:p>
          <a:p>
            <a:pPr marL="0" marR="0" lvl="0" indent="0" algn="l" defTabSz="609576" rtl="0" eaLnBrk="1" fontAlgn="auto" latinLnBrk="0" hangingPunct="1">
              <a:lnSpc>
                <a:spcPct val="100000"/>
              </a:lnSpc>
              <a:spcBef>
                <a:spcPts val="0"/>
              </a:spcBef>
              <a:spcAft>
                <a:spcPts val="0"/>
              </a:spcAft>
              <a:buClrTx/>
              <a:buSzTx/>
              <a:buFontTx/>
              <a:buNone/>
              <a:tabLst/>
              <a:defRPr/>
            </a:pPr>
            <a:r>
              <a:rPr kumimoji="1" lang="ja-JP" altLang="en-US" sz="105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既存の鍵管理インフラストラクチャーがある場合には、その連携も検討</a:t>
            </a:r>
          </a:p>
        </p:txBody>
      </p:sp>
      <p:sp>
        <p:nvSpPr>
          <p:cNvPr id="101" name="TextBox 162">
            <a:extLst>
              <a:ext uri="{FF2B5EF4-FFF2-40B4-BE49-F238E27FC236}">
                <a16:creationId xmlns:a16="http://schemas.microsoft.com/office/drawing/2014/main" id="{1E14895C-2F45-F04E-8812-0424044AE315}"/>
              </a:ext>
            </a:extLst>
          </p:cNvPr>
          <p:cNvSpPr txBox="1"/>
          <p:nvPr/>
        </p:nvSpPr>
        <p:spPr>
          <a:xfrm>
            <a:off x="2140855" y="4345068"/>
            <a:ext cx="843175" cy="359201"/>
          </a:xfrm>
          <a:prstGeom prst="rect">
            <a:avLst/>
          </a:prstGeom>
          <a:noFill/>
          <a:effectLst/>
        </p:spPr>
        <p:txBody>
          <a:bodyPr wrap="square" lIns="0" tIns="0" rIns="0" bIns="0" rtlCol="0">
            <a:spAutoFit/>
          </a:bodyPr>
          <a:lstStyle/>
          <a:p>
            <a:pPr marL="0" marR="0" lvl="0" indent="0" algn="l" defTabSz="609561" rtl="0" eaLnBrk="1" fontAlgn="auto" latinLnBrk="0" hangingPunct="1">
              <a:lnSpc>
                <a:spcPct val="100000"/>
              </a:lnSpc>
              <a:spcBef>
                <a:spcPts val="0"/>
              </a:spcBef>
              <a:spcAft>
                <a:spcPts val="0"/>
              </a:spcAft>
              <a:buClrTx/>
              <a:buSzTx/>
              <a:buFontTx/>
              <a:buNone/>
              <a:tabLst/>
              <a:defRPr/>
            </a:pPr>
            <a:r>
              <a:rPr kumimoji="0" lang="ja-JP" altLang="en-US" sz="1167"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既存鍵管理</a:t>
            </a:r>
            <a:br>
              <a:rPr kumimoji="0" lang="en-US" altLang="ja-JP" sz="1167"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br>
            <a:r>
              <a:rPr kumimoji="0" lang="ja-JP" altLang="en-US" sz="1167"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システム</a:t>
            </a:r>
            <a:endParaRPr kumimoji="0" lang="en-US" altLang="ja-JP" sz="1167"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endParaRPr>
          </a:p>
        </p:txBody>
      </p:sp>
      <p:sp>
        <p:nvSpPr>
          <p:cNvPr id="102" name="正方形/長方形 101"/>
          <p:cNvSpPr/>
          <p:nvPr/>
        </p:nvSpPr>
        <p:spPr>
          <a:xfrm>
            <a:off x="9477805" y="1750924"/>
            <a:ext cx="2519184" cy="558620"/>
          </a:xfrm>
          <a:prstGeom prst="rect">
            <a:avLst/>
          </a:prstGeom>
          <a:solidFill>
            <a:srgbClr val="00A0C8">
              <a:alpha val="50196"/>
            </a:srgbClr>
          </a:solidFill>
          <a:ln/>
          <a:effectLst/>
        </p:spPr>
        <p:style>
          <a:lnRef idx="1">
            <a:schemeClr val="accent2"/>
          </a:lnRef>
          <a:fillRef idx="2">
            <a:schemeClr val="accent2"/>
          </a:fillRef>
          <a:effectRef idx="1">
            <a:schemeClr val="accent2"/>
          </a:effectRef>
          <a:fontRef idx="minor">
            <a:schemeClr val="dk1"/>
          </a:fontRef>
        </p:style>
        <p:txBody>
          <a:bodyPr lIns="48000" tIns="48000" rIns="48000" bIns="48000" rtlCol="0" anchor="ctr"/>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1" lang="en-US" altLang="ja-JP" sz="105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a:t>
            </a:r>
            <a:r>
              <a:rPr kumimoji="1" lang="ja-JP" altLang="en-US" sz="105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マネジメントコンソールのアクセス</a:t>
            </a:r>
            <a:r>
              <a:rPr kumimoji="1" lang="en-US" altLang="ja-JP" sz="105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a:t>
            </a:r>
          </a:p>
          <a:p>
            <a:pPr marL="0" marR="0" lvl="0" indent="0" algn="l" defTabSz="609576" rtl="0" eaLnBrk="1" fontAlgn="auto" latinLnBrk="0" hangingPunct="1">
              <a:lnSpc>
                <a:spcPct val="100000"/>
              </a:lnSpc>
              <a:spcBef>
                <a:spcPts val="0"/>
              </a:spcBef>
              <a:spcAft>
                <a:spcPts val="0"/>
              </a:spcAft>
              <a:buClrTx/>
              <a:buSzTx/>
              <a:buFontTx/>
              <a:buNone/>
              <a:tabLst/>
              <a:defRPr/>
            </a:pPr>
            <a:r>
              <a:rPr kumimoji="1" lang="ja-JP" altLang="en-US" sz="105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マネコンへのアクセスは</a:t>
            </a:r>
            <a:r>
              <a:rPr kumimoji="1" lang="en-US" altLang="ja-JP" sz="105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HTTPS</a:t>
            </a:r>
            <a:r>
              <a:rPr kumimoji="1" lang="ja-JP" altLang="en-US" sz="105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によるアクセス</a:t>
            </a:r>
          </a:p>
        </p:txBody>
      </p:sp>
      <p:sp>
        <p:nvSpPr>
          <p:cNvPr id="104" name="正方形/長方形 103"/>
          <p:cNvSpPr/>
          <p:nvPr/>
        </p:nvSpPr>
        <p:spPr>
          <a:xfrm>
            <a:off x="7432322" y="1562302"/>
            <a:ext cx="1841518" cy="732267"/>
          </a:xfrm>
          <a:prstGeom prst="rect">
            <a:avLst/>
          </a:prstGeom>
          <a:solidFill>
            <a:srgbClr val="FF9900">
              <a:alpha val="50196"/>
            </a:srgbClr>
          </a:solidFill>
          <a:ln>
            <a:solidFill>
              <a:schemeClr val="accent1"/>
            </a:solidFill>
          </a:ln>
          <a:effectLst/>
        </p:spPr>
        <p:style>
          <a:lnRef idx="1">
            <a:schemeClr val="accent5"/>
          </a:lnRef>
          <a:fillRef idx="2">
            <a:schemeClr val="accent5"/>
          </a:fillRef>
          <a:effectRef idx="1">
            <a:schemeClr val="accent5"/>
          </a:effectRef>
          <a:fontRef idx="minor">
            <a:schemeClr val="dk1"/>
          </a:fontRef>
        </p:style>
        <p:txBody>
          <a:bodyPr lIns="48000" tIns="48000" rIns="48000" bIns="48000" rtlCol="0" anchor="ctr"/>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1" lang="en-US" altLang="ja-JP" sz="105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【KMS】</a:t>
            </a:r>
          </a:p>
          <a:p>
            <a:pPr marL="0" marR="0" lvl="0" indent="0" algn="l" defTabSz="609576" rtl="0" eaLnBrk="1" fontAlgn="auto" latinLnBrk="0" hangingPunct="1">
              <a:lnSpc>
                <a:spcPct val="100000"/>
              </a:lnSpc>
              <a:spcBef>
                <a:spcPts val="0"/>
              </a:spcBef>
              <a:spcAft>
                <a:spcPts val="0"/>
              </a:spcAft>
              <a:buClrTx/>
              <a:buSzTx/>
              <a:buFontTx/>
              <a:buNone/>
              <a:tabLst/>
              <a:defRPr/>
            </a:pPr>
            <a:r>
              <a:rPr kumimoji="1" lang="en-US" altLang="ja-JP" sz="105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AWS</a:t>
            </a:r>
            <a:r>
              <a:rPr kumimoji="1" lang="ja-JP" altLang="en-US" sz="1050" b="0" i="0" u="none" strike="noStrike" kern="1200" cap="none" spc="0" normalizeH="0" baseline="0" noProof="0" dirty="0" err="1">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が提</a:t>
            </a:r>
            <a:r>
              <a:rPr kumimoji="1" lang="ja-JP" altLang="en-US" sz="105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供するマネージド鍵管理システムを利用することが可能</a:t>
            </a:r>
          </a:p>
        </p:txBody>
      </p:sp>
      <p:sp>
        <p:nvSpPr>
          <p:cNvPr id="112" name="Rectangle 205">
            <a:extLst>
              <a:ext uri="{FF2B5EF4-FFF2-40B4-BE49-F238E27FC236}">
                <a16:creationId xmlns:a16="http://schemas.microsoft.com/office/drawing/2014/main" id="{FD4C4B6C-E1A4-824F-8282-EA823A08FD1E}"/>
              </a:ext>
            </a:extLst>
          </p:cNvPr>
          <p:cNvSpPr/>
          <p:nvPr/>
        </p:nvSpPr>
        <p:spPr>
          <a:xfrm>
            <a:off x="6289667" y="4887197"/>
            <a:ext cx="649309" cy="797707"/>
          </a:xfrm>
          <a:prstGeom prst="rect">
            <a:avLst/>
          </a:prstGeom>
          <a:solidFill>
            <a:srgbClr val="007CBC">
              <a:alpha val="9804"/>
            </a:srgbClr>
          </a:solidFill>
          <a:ln w="12700">
            <a:no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1104" tIns="60960" rIns="121920" bIns="60960" numCol="1" spcCol="0" rtlCol="0" fromWordArt="0" anchor="t" anchorCtr="0" forceAA="0" compatLnSpc="1">
            <a:prstTxWarp prst="textNoShape">
              <a:avLst/>
            </a:prstTxWarp>
            <a:noAutofit/>
          </a:bodyPr>
          <a:lstStyle/>
          <a:p>
            <a:pPr marL="0" marR="0" lvl="0" indent="0" algn="l" defTabSz="609561" rtl="0" eaLnBrk="1" fontAlgn="auto" latinLnBrk="0" hangingPunct="1">
              <a:lnSpc>
                <a:spcPct val="100000"/>
              </a:lnSpc>
              <a:spcBef>
                <a:spcPts val="0"/>
              </a:spcBef>
              <a:spcAft>
                <a:spcPts val="0"/>
              </a:spcAft>
              <a:buClrTx/>
              <a:buSzTx/>
              <a:buFontTx/>
              <a:buNone/>
              <a:tabLst/>
              <a:defRPr/>
            </a:pPr>
            <a:endParaRPr kumimoji="0" lang="en-US" sz="1333" b="0" i="0" u="none" strike="noStrike" kern="1200" cap="none" spc="0" normalizeH="0" baseline="0" noProof="0" dirty="0">
              <a:ln>
                <a:noFill/>
              </a:ln>
              <a:solidFill>
                <a:srgbClr val="007DBC"/>
              </a:solidFill>
              <a:effectLst/>
              <a:uLnTx/>
              <a:uFillTx/>
              <a:latin typeface="Meiryo" panose="020B0604030504040204" pitchFamily="34" charset="-128"/>
              <a:ea typeface="Meiryo" panose="020B0604030504040204" pitchFamily="34" charset="-128"/>
              <a:cs typeface="+mn-cs"/>
            </a:endParaRPr>
          </a:p>
        </p:txBody>
      </p:sp>
      <p:sp>
        <p:nvSpPr>
          <p:cNvPr id="114" name="Rectangle 207">
            <a:extLst>
              <a:ext uri="{FF2B5EF4-FFF2-40B4-BE49-F238E27FC236}">
                <a16:creationId xmlns:a16="http://schemas.microsoft.com/office/drawing/2014/main" id="{10F7E0B6-FDAC-5B4C-A6F6-A2A1BC1DC587}"/>
              </a:ext>
            </a:extLst>
          </p:cNvPr>
          <p:cNvSpPr/>
          <p:nvPr/>
        </p:nvSpPr>
        <p:spPr>
          <a:xfrm>
            <a:off x="6448509" y="4851341"/>
            <a:ext cx="417102" cy="207749"/>
          </a:xfrm>
          <a:prstGeom prst="rect">
            <a:avLst/>
          </a:prstGeom>
          <a:effectLst/>
        </p:spPr>
        <p:txBody>
          <a:bodyPr wrap="none">
            <a:spAutoFit/>
          </a:bodyPr>
          <a:lstStyle/>
          <a:p>
            <a:pPr marL="0" marR="0" lvl="0" indent="0" algn="l" defTabSz="609561" rtl="0" eaLnBrk="1" fontAlgn="auto" latinLnBrk="0" hangingPunct="1">
              <a:lnSpc>
                <a:spcPct val="100000"/>
              </a:lnSpc>
              <a:spcBef>
                <a:spcPts val="0"/>
              </a:spcBef>
              <a:spcAft>
                <a:spcPts val="0"/>
              </a:spcAft>
              <a:buClrTx/>
              <a:buSzTx/>
              <a:buFontTx/>
              <a:buNone/>
              <a:tabLst/>
              <a:defRPr/>
            </a:pPr>
            <a:r>
              <a:rPr kumimoji="0" lang="en-US" altLang="ja-JP" sz="750" b="0" i="0" u="none" strike="noStrike" kern="1200" cap="none" spc="0" normalizeH="0" baseline="0" noProof="0" dirty="0">
                <a:ln>
                  <a:noFill/>
                </a:ln>
                <a:solidFill>
                  <a:srgbClr val="007DBC"/>
                </a:solidFill>
                <a:effectLst/>
                <a:uLnTx/>
                <a:uFillTx/>
                <a:latin typeface="Meiryo" panose="020B0604030504040204" pitchFamily="34" charset="-128"/>
                <a:ea typeface="Meiryo" panose="020B0604030504040204" pitchFamily="34" charset="-128"/>
                <a:cs typeface="+mn-cs"/>
              </a:rPr>
              <a:t>DB</a:t>
            </a:r>
            <a:r>
              <a:rPr kumimoji="0" lang="ja-JP" altLang="en-US" sz="750" b="0" i="0" u="none" strike="noStrike" kern="1200" cap="none" spc="0" normalizeH="0" baseline="0" noProof="0" dirty="0">
                <a:ln>
                  <a:noFill/>
                </a:ln>
                <a:solidFill>
                  <a:srgbClr val="007DBC"/>
                </a:solidFill>
                <a:effectLst/>
                <a:uLnTx/>
                <a:uFillTx/>
                <a:latin typeface="Meiryo" panose="020B0604030504040204" pitchFamily="34" charset="-128"/>
                <a:ea typeface="Meiryo" panose="020B0604030504040204" pitchFamily="34" charset="-128"/>
                <a:cs typeface="+mn-cs"/>
              </a:rPr>
              <a:t>層</a:t>
            </a:r>
            <a:endParaRPr kumimoji="0" lang="en-US" sz="750" b="0" i="0" u="none" strike="noStrike" kern="1200" cap="none" spc="0" normalizeH="0" baseline="0" noProof="0" dirty="0">
              <a:ln>
                <a:noFill/>
              </a:ln>
              <a:solidFill>
                <a:srgbClr val="007DBC"/>
              </a:solidFill>
              <a:effectLst/>
              <a:uLnTx/>
              <a:uFillTx/>
              <a:latin typeface="Meiryo" panose="020B0604030504040204" pitchFamily="34" charset="-128"/>
              <a:ea typeface="Meiryo" panose="020B0604030504040204" pitchFamily="34" charset="-128"/>
              <a:cs typeface="+mn-cs"/>
            </a:endParaRPr>
          </a:p>
        </p:txBody>
      </p:sp>
      <p:sp>
        <p:nvSpPr>
          <p:cNvPr id="115" name="TextBox 241">
            <a:extLst>
              <a:ext uri="{FF2B5EF4-FFF2-40B4-BE49-F238E27FC236}">
                <a16:creationId xmlns:a16="http://schemas.microsoft.com/office/drawing/2014/main" id="{11FDC0B8-169B-6C4C-9EEB-9D88A9DF21C6}"/>
              </a:ext>
            </a:extLst>
          </p:cNvPr>
          <p:cNvSpPr txBox="1"/>
          <p:nvPr/>
        </p:nvSpPr>
        <p:spPr>
          <a:xfrm>
            <a:off x="6233496" y="5464507"/>
            <a:ext cx="731304" cy="141129"/>
          </a:xfrm>
          <a:prstGeom prst="rect">
            <a:avLst/>
          </a:prstGeom>
          <a:noFill/>
          <a:effectLst/>
        </p:spPr>
        <p:txBody>
          <a:bodyPr wrap="square" lIns="0" tIns="0" rIns="0" bIns="0" rtlCol="0">
            <a:spAutoFit/>
          </a:bodyPr>
          <a:lstStyle/>
          <a:p>
            <a:pPr marL="0" marR="0" lvl="0" indent="0" algn="ctr" defTabSz="609561" rtl="0" eaLnBrk="1" fontAlgn="auto" latinLnBrk="0" hangingPunct="1">
              <a:lnSpc>
                <a:spcPct val="100000"/>
              </a:lnSpc>
              <a:spcBef>
                <a:spcPts val="0"/>
              </a:spcBef>
              <a:spcAft>
                <a:spcPts val="0"/>
              </a:spcAft>
              <a:buClrTx/>
              <a:buSzTx/>
              <a:buFontTx/>
              <a:buNone/>
              <a:tabLst/>
              <a:defRPr/>
            </a:pPr>
            <a:r>
              <a:rPr kumimoji="0" lang="en-US" sz="917"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DB on EC2</a:t>
            </a:r>
          </a:p>
        </p:txBody>
      </p:sp>
      <p:sp>
        <p:nvSpPr>
          <p:cNvPr id="117" name="Rectangle 205">
            <a:extLst>
              <a:ext uri="{FF2B5EF4-FFF2-40B4-BE49-F238E27FC236}">
                <a16:creationId xmlns:a16="http://schemas.microsoft.com/office/drawing/2014/main" id="{FD4C4B6C-E1A4-824F-8282-EA823A08FD1E}"/>
              </a:ext>
            </a:extLst>
          </p:cNvPr>
          <p:cNvSpPr/>
          <p:nvPr/>
        </p:nvSpPr>
        <p:spPr>
          <a:xfrm>
            <a:off x="5391179" y="4879680"/>
            <a:ext cx="693793" cy="797707"/>
          </a:xfrm>
          <a:prstGeom prst="rect">
            <a:avLst/>
          </a:prstGeom>
          <a:solidFill>
            <a:srgbClr val="007CBC">
              <a:alpha val="9804"/>
            </a:srgbClr>
          </a:solidFill>
          <a:ln w="12700">
            <a:no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1104" tIns="60960" rIns="121920" bIns="60960" numCol="1" spcCol="0" rtlCol="0" fromWordArt="0" anchor="t" anchorCtr="0" forceAA="0" compatLnSpc="1">
            <a:prstTxWarp prst="textNoShape">
              <a:avLst/>
            </a:prstTxWarp>
            <a:noAutofit/>
          </a:bodyPr>
          <a:lstStyle/>
          <a:p>
            <a:pPr marL="0" marR="0" lvl="0" indent="0" algn="l" defTabSz="609561" rtl="0" eaLnBrk="1" fontAlgn="auto" latinLnBrk="0" hangingPunct="1">
              <a:lnSpc>
                <a:spcPct val="100000"/>
              </a:lnSpc>
              <a:spcBef>
                <a:spcPts val="0"/>
              </a:spcBef>
              <a:spcAft>
                <a:spcPts val="0"/>
              </a:spcAft>
              <a:buClrTx/>
              <a:buSzTx/>
              <a:buFontTx/>
              <a:buNone/>
              <a:tabLst/>
              <a:defRPr/>
            </a:pPr>
            <a:endParaRPr kumimoji="0" lang="en-US" sz="1333" b="0" i="0" u="none" strike="noStrike" kern="1200" cap="none" spc="0" normalizeH="0" baseline="0" noProof="0" dirty="0">
              <a:ln>
                <a:noFill/>
              </a:ln>
              <a:solidFill>
                <a:srgbClr val="007DBC"/>
              </a:solidFill>
              <a:effectLst/>
              <a:uLnTx/>
              <a:uFillTx/>
              <a:latin typeface="Meiryo" panose="020B0604030504040204" pitchFamily="34" charset="-128"/>
              <a:ea typeface="Meiryo" panose="020B0604030504040204" pitchFamily="34" charset="-128"/>
              <a:cs typeface="+mn-cs"/>
            </a:endParaRPr>
          </a:p>
        </p:txBody>
      </p:sp>
      <p:sp>
        <p:nvSpPr>
          <p:cNvPr id="118" name="Rectangle 207">
            <a:extLst>
              <a:ext uri="{FF2B5EF4-FFF2-40B4-BE49-F238E27FC236}">
                <a16:creationId xmlns:a16="http://schemas.microsoft.com/office/drawing/2014/main" id="{10F7E0B6-FDAC-5B4C-A6F6-A2A1BC1DC587}"/>
              </a:ext>
            </a:extLst>
          </p:cNvPr>
          <p:cNvSpPr/>
          <p:nvPr/>
        </p:nvSpPr>
        <p:spPr>
          <a:xfrm>
            <a:off x="5549543" y="4848698"/>
            <a:ext cx="417102" cy="207749"/>
          </a:xfrm>
          <a:prstGeom prst="rect">
            <a:avLst/>
          </a:prstGeom>
          <a:effectLst/>
        </p:spPr>
        <p:txBody>
          <a:bodyPr wrap="none">
            <a:spAutoFit/>
          </a:bodyPr>
          <a:lstStyle/>
          <a:p>
            <a:pPr marL="0" marR="0" lvl="0" indent="0" algn="l" defTabSz="609561" rtl="0" eaLnBrk="1" fontAlgn="auto" latinLnBrk="0" hangingPunct="1">
              <a:lnSpc>
                <a:spcPct val="100000"/>
              </a:lnSpc>
              <a:spcBef>
                <a:spcPts val="0"/>
              </a:spcBef>
              <a:spcAft>
                <a:spcPts val="0"/>
              </a:spcAft>
              <a:buClrTx/>
              <a:buSzTx/>
              <a:buFontTx/>
              <a:buNone/>
              <a:tabLst/>
              <a:defRPr/>
            </a:pPr>
            <a:r>
              <a:rPr kumimoji="0" lang="en-US" altLang="ja-JP" sz="750" b="0" i="0" u="none" strike="noStrike" kern="1200" cap="none" spc="0" normalizeH="0" baseline="0" noProof="0" dirty="0">
                <a:ln>
                  <a:noFill/>
                </a:ln>
                <a:solidFill>
                  <a:srgbClr val="007DBC"/>
                </a:solidFill>
                <a:effectLst/>
                <a:uLnTx/>
                <a:uFillTx/>
                <a:latin typeface="Meiryo" panose="020B0604030504040204" pitchFamily="34" charset="-128"/>
                <a:ea typeface="Meiryo" panose="020B0604030504040204" pitchFamily="34" charset="-128"/>
                <a:cs typeface="+mn-cs"/>
              </a:rPr>
              <a:t>DB</a:t>
            </a:r>
            <a:r>
              <a:rPr kumimoji="0" lang="ja-JP" altLang="en-US" sz="750" b="0" i="0" u="none" strike="noStrike" kern="1200" cap="none" spc="0" normalizeH="0" baseline="0" noProof="0" dirty="0">
                <a:ln>
                  <a:noFill/>
                </a:ln>
                <a:solidFill>
                  <a:srgbClr val="007DBC"/>
                </a:solidFill>
                <a:effectLst/>
                <a:uLnTx/>
                <a:uFillTx/>
                <a:latin typeface="Meiryo" panose="020B0604030504040204" pitchFamily="34" charset="-128"/>
                <a:ea typeface="Meiryo" panose="020B0604030504040204" pitchFamily="34" charset="-128"/>
                <a:cs typeface="+mn-cs"/>
              </a:rPr>
              <a:t>層</a:t>
            </a:r>
            <a:endParaRPr kumimoji="0" lang="en-US" sz="750" b="0" i="0" u="none" strike="noStrike" kern="1200" cap="none" spc="0" normalizeH="0" baseline="0" noProof="0" dirty="0">
              <a:ln>
                <a:noFill/>
              </a:ln>
              <a:solidFill>
                <a:srgbClr val="007DBC"/>
              </a:solidFill>
              <a:effectLst/>
              <a:uLnTx/>
              <a:uFillTx/>
              <a:latin typeface="Meiryo" panose="020B0604030504040204" pitchFamily="34" charset="-128"/>
              <a:ea typeface="Meiryo" panose="020B0604030504040204" pitchFamily="34" charset="-128"/>
              <a:cs typeface="+mn-cs"/>
            </a:endParaRPr>
          </a:p>
        </p:txBody>
      </p:sp>
      <p:sp>
        <p:nvSpPr>
          <p:cNvPr id="119" name="TextBox 243">
            <a:extLst>
              <a:ext uri="{FF2B5EF4-FFF2-40B4-BE49-F238E27FC236}">
                <a16:creationId xmlns:a16="http://schemas.microsoft.com/office/drawing/2014/main" id="{B781A51E-E85F-6C43-B820-C66DDE367AC5}"/>
              </a:ext>
            </a:extLst>
          </p:cNvPr>
          <p:cNvSpPr txBox="1"/>
          <p:nvPr/>
        </p:nvSpPr>
        <p:spPr>
          <a:xfrm>
            <a:off x="5359051" y="5464508"/>
            <a:ext cx="686458" cy="153888"/>
          </a:xfrm>
          <a:prstGeom prst="rect">
            <a:avLst/>
          </a:prstGeom>
          <a:noFill/>
          <a:effectLst/>
        </p:spPr>
        <p:txBody>
          <a:bodyPr wrap="square" lIns="0" tIns="0" rIns="0" bIns="0" rtlCol="0">
            <a:spAutoFit/>
          </a:bodyPr>
          <a:lstStyle/>
          <a:p>
            <a:pPr marL="0" marR="0" lvl="0" indent="0" algn="ctr" defTabSz="609561"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RDS</a:t>
            </a:r>
          </a:p>
        </p:txBody>
      </p:sp>
      <p:sp>
        <p:nvSpPr>
          <p:cNvPr id="122" name="Rectangle 199">
            <a:extLst>
              <a:ext uri="{FF2B5EF4-FFF2-40B4-BE49-F238E27FC236}">
                <a16:creationId xmlns:a16="http://schemas.microsoft.com/office/drawing/2014/main" id="{6F3713FB-CC70-9E41-B9F2-59AF997D85A1}"/>
              </a:ext>
            </a:extLst>
          </p:cNvPr>
          <p:cNvSpPr/>
          <p:nvPr/>
        </p:nvSpPr>
        <p:spPr>
          <a:xfrm>
            <a:off x="5390864" y="3931806"/>
            <a:ext cx="696328" cy="834063"/>
          </a:xfrm>
          <a:prstGeom prst="rect">
            <a:avLst/>
          </a:prstGeom>
          <a:solidFill>
            <a:srgbClr val="007CBC">
              <a:alpha val="9804"/>
            </a:srgbClr>
          </a:solidFill>
          <a:ln w="12700">
            <a:no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1104" tIns="60960" rIns="121920" bIns="60960" numCol="1" spcCol="0" rtlCol="0" fromWordArt="0" anchor="t" anchorCtr="0" forceAA="0" compatLnSpc="1">
            <a:prstTxWarp prst="textNoShape">
              <a:avLst/>
            </a:prstTxWarp>
            <a:noAutofit/>
          </a:bodyPr>
          <a:lstStyle/>
          <a:p>
            <a:pPr marL="0" marR="0" lvl="0" indent="0" algn="l" defTabSz="609561" rtl="0" eaLnBrk="1" fontAlgn="auto" latinLnBrk="0" hangingPunct="1">
              <a:lnSpc>
                <a:spcPct val="100000"/>
              </a:lnSpc>
              <a:spcBef>
                <a:spcPts val="0"/>
              </a:spcBef>
              <a:spcAft>
                <a:spcPts val="0"/>
              </a:spcAft>
              <a:buClrTx/>
              <a:buSzTx/>
              <a:buFontTx/>
              <a:buNone/>
              <a:tabLst/>
              <a:defRPr/>
            </a:pPr>
            <a:endParaRPr kumimoji="0" lang="en-US" sz="1333" b="0" i="0" u="none" strike="noStrike" kern="1200" cap="none" spc="0" normalizeH="0" baseline="0" noProof="0" dirty="0">
              <a:ln>
                <a:noFill/>
              </a:ln>
              <a:solidFill>
                <a:srgbClr val="007DBC"/>
              </a:solidFill>
              <a:effectLst/>
              <a:uLnTx/>
              <a:uFillTx/>
              <a:latin typeface="Meiryo" panose="020B0604030504040204" pitchFamily="34" charset="-128"/>
              <a:ea typeface="Meiryo" panose="020B0604030504040204" pitchFamily="34" charset="-128"/>
              <a:cs typeface="+mn-cs"/>
            </a:endParaRPr>
          </a:p>
        </p:txBody>
      </p:sp>
      <p:sp>
        <p:nvSpPr>
          <p:cNvPr id="123" name="Rectangle 201">
            <a:extLst>
              <a:ext uri="{FF2B5EF4-FFF2-40B4-BE49-F238E27FC236}">
                <a16:creationId xmlns:a16="http://schemas.microsoft.com/office/drawing/2014/main" id="{C615E2B3-729B-334E-9FEC-CEA11509AF34}"/>
              </a:ext>
            </a:extLst>
          </p:cNvPr>
          <p:cNvSpPr/>
          <p:nvPr/>
        </p:nvSpPr>
        <p:spPr>
          <a:xfrm>
            <a:off x="5508269" y="3896168"/>
            <a:ext cx="659155" cy="207749"/>
          </a:xfrm>
          <a:prstGeom prst="rect">
            <a:avLst/>
          </a:prstGeom>
          <a:effectLst/>
        </p:spPr>
        <p:txBody>
          <a:bodyPr wrap="none">
            <a:spAutoFit/>
          </a:bodyPr>
          <a:lstStyle/>
          <a:p>
            <a:pPr marL="0" marR="0" lvl="0" indent="0" algn="l" defTabSz="609561" rtl="0" eaLnBrk="1" fontAlgn="auto" latinLnBrk="0" hangingPunct="1">
              <a:lnSpc>
                <a:spcPct val="100000"/>
              </a:lnSpc>
              <a:spcBef>
                <a:spcPts val="0"/>
              </a:spcBef>
              <a:spcAft>
                <a:spcPts val="0"/>
              </a:spcAft>
              <a:buClrTx/>
              <a:buSzTx/>
              <a:buFontTx/>
              <a:buNone/>
              <a:tabLst/>
              <a:defRPr/>
            </a:pPr>
            <a:r>
              <a:rPr kumimoji="0" lang="en-US" altLang="ja-JP" sz="750" b="0" i="0" u="none" strike="noStrike" kern="1200" cap="none" spc="0" normalizeH="0" baseline="0" noProof="0" dirty="0">
                <a:ln>
                  <a:noFill/>
                </a:ln>
                <a:solidFill>
                  <a:srgbClr val="007DBC"/>
                </a:solidFill>
                <a:effectLst/>
                <a:uLnTx/>
                <a:uFillTx/>
                <a:latin typeface="Meiryo" panose="020B0604030504040204" pitchFamily="34" charset="-128"/>
                <a:ea typeface="Meiryo" panose="020B0604030504040204" pitchFamily="34" charset="-128"/>
                <a:cs typeface="+mn-cs"/>
              </a:rPr>
              <a:t>Web/AP</a:t>
            </a:r>
            <a:r>
              <a:rPr kumimoji="0" lang="ja-JP" altLang="en-US" sz="750" b="0" i="0" u="none" strike="noStrike" kern="1200" cap="none" spc="0" normalizeH="0" baseline="0" noProof="0">
                <a:ln>
                  <a:noFill/>
                </a:ln>
                <a:solidFill>
                  <a:srgbClr val="007DBC"/>
                </a:solidFill>
                <a:effectLst/>
                <a:uLnTx/>
                <a:uFillTx/>
                <a:latin typeface="Meiryo" panose="020B0604030504040204" pitchFamily="34" charset="-128"/>
                <a:ea typeface="Meiryo" panose="020B0604030504040204" pitchFamily="34" charset="-128"/>
                <a:cs typeface="+mn-cs"/>
              </a:rPr>
              <a:t>層</a:t>
            </a:r>
            <a:endParaRPr kumimoji="0" lang="en-US" sz="750" b="0" i="0" u="none" strike="noStrike" kern="1200" cap="none" spc="0" normalizeH="0" baseline="0" noProof="0" dirty="0">
              <a:ln>
                <a:noFill/>
              </a:ln>
              <a:solidFill>
                <a:srgbClr val="007DBC"/>
              </a:solidFill>
              <a:effectLst/>
              <a:uLnTx/>
              <a:uFillTx/>
              <a:latin typeface="Meiryo" panose="020B0604030504040204" pitchFamily="34" charset="-128"/>
              <a:ea typeface="Meiryo" panose="020B0604030504040204" pitchFamily="34" charset="-128"/>
              <a:cs typeface="+mn-cs"/>
            </a:endParaRPr>
          </a:p>
        </p:txBody>
      </p:sp>
      <p:sp>
        <p:nvSpPr>
          <p:cNvPr id="124" name="TextBox 241">
            <a:extLst>
              <a:ext uri="{FF2B5EF4-FFF2-40B4-BE49-F238E27FC236}">
                <a16:creationId xmlns:a16="http://schemas.microsoft.com/office/drawing/2014/main" id="{11FDC0B8-169B-6C4C-9EEB-9D88A9DF21C6}"/>
              </a:ext>
            </a:extLst>
          </p:cNvPr>
          <p:cNvSpPr txBox="1"/>
          <p:nvPr/>
        </p:nvSpPr>
        <p:spPr>
          <a:xfrm>
            <a:off x="5387389" y="4580090"/>
            <a:ext cx="686458" cy="153888"/>
          </a:xfrm>
          <a:prstGeom prst="rect">
            <a:avLst/>
          </a:prstGeom>
          <a:noFill/>
          <a:effectLst/>
        </p:spPr>
        <p:txBody>
          <a:bodyPr wrap="square" lIns="0" tIns="0" rIns="0" bIns="0" rtlCol="0">
            <a:spAutoFit/>
          </a:bodyPr>
          <a:lstStyle/>
          <a:p>
            <a:pPr marL="0" marR="0" lvl="0" indent="0" algn="ctr" defTabSz="609561"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EC2</a:t>
            </a:r>
          </a:p>
        </p:txBody>
      </p:sp>
      <p:sp>
        <p:nvSpPr>
          <p:cNvPr id="127" name="Rectangle 205">
            <a:extLst>
              <a:ext uri="{FF2B5EF4-FFF2-40B4-BE49-F238E27FC236}">
                <a16:creationId xmlns:a16="http://schemas.microsoft.com/office/drawing/2014/main" id="{FD4C4B6C-E1A4-824F-8282-EA823A08FD1E}"/>
              </a:ext>
            </a:extLst>
          </p:cNvPr>
          <p:cNvSpPr/>
          <p:nvPr/>
        </p:nvSpPr>
        <p:spPr>
          <a:xfrm>
            <a:off x="7024460" y="4879680"/>
            <a:ext cx="649309" cy="797707"/>
          </a:xfrm>
          <a:prstGeom prst="rect">
            <a:avLst/>
          </a:prstGeom>
          <a:solidFill>
            <a:srgbClr val="007CBC">
              <a:alpha val="9804"/>
            </a:srgbClr>
          </a:solidFill>
          <a:ln w="12700">
            <a:no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1104" tIns="60960" rIns="121920" bIns="60960" numCol="1" spcCol="0" rtlCol="0" fromWordArt="0" anchor="t" anchorCtr="0" forceAA="0" compatLnSpc="1">
            <a:prstTxWarp prst="textNoShape">
              <a:avLst/>
            </a:prstTxWarp>
            <a:noAutofit/>
          </a:bodyPr>
          <a:lstStyle/>
          <a:p>
            <a:pPr marL="0" marR="0" lvl="0" indent="0" algn="l" defTabSz="609561" rtl="0" eaLnBrk="1" fontAlgn="auto" latinLnBrk="0" hangingPunct="1">
              <a:lnSpc>
                <a:spcPct val="100000"/>
              </a:lnSpc>
              <a:spcBef>
                <a:spcPts val="0"/>
              </a:spcBef>
              <a:spcAft>
                <a:spcPts val="0"/>
              </a:spcAft>
              <a:buClrTx/>
              <a:buSzTx/>
              <a:buFontTx/>
              <a:buNone/>
              <a:tabLst/>
              <a:defRPr/>
            </a:pPr>
            <a:endParaRPr kumimoji="0" lang="en-US" sz="1333" b="0" i="0" u="none" strike="noStrike" kern="1200" cap="none" spc="0" normalizeH="0" baseline="0" noProof="0" dirty="0">
              <a:ln>
                <a:noFill/>
              </a:ln>
              <a:solidFill>
                <a:srgbClr val="007DBC"/>
              </a:solidFill>
              <a:effectLst/>
              <a:uLnTx/>
              <a:uFillTx/>
              <a:latin typeface="Meiryo" panose="020B0604030504040204" pitchFamily="34" charset="-128"/>
              <a:ea typeface="Meiryo" panose="020B0604030504040204" pitchFamily="34" charset="-128"/>
              <a:cs typeface="+mn-cs"/>
            </a:endParaRPr>
          </a:p>
        </p:txBody>
      </p:sp>
      <p:sp>
        <p:nvSpPr>
          <p:cNvPr id="129" name="Rectangle 207">
            <a:extLst>
              <a:ext uri="{FF2B5EF4-FFF2-40B4-BE49-F238E27FC236}">
                <a16:creationId xmlns:a16="http://schemas.microsoft.com/office/drawing/2014/main" id="{10F7E0B6-FDAC-5B4C-A6F6-A2A1BC1DC587}"/>
              </a:ext>
            </a:extLst>
          </p:cNvPr>
          <p:cNvSpPr/>
          <p:nvPr/>
        </p:nvSpPr>
        <p:spPr>
          <a:xfrm>
            <a:off x="7183302" y="4843823"/>
            <a:ext cx="417102" cy="207749"/>
          </a:xfrm>
          <a:prstGeom prst="rect">
            <a:avLst/>
          </a:prstGeom>
          <a:effectLst/>
        </p:spPr>
        <p:txBody>
          <a:bodyPr wrap="none">
            <a:spAutoFit/>
          </a:bodyPr>
          <a:lstStyle/>
          <a:p>
            <a:pPr marL="0" marR="0" lvl="0" indent="0" algn="l" defTabSz="609561" rtl="0" eaLnBrk="1" fontAlgn="auto" latinLnBrk="0" hangingPunct="1">
              <a:lnSpc>
                <a:spcPct val="100000"/>
              </a:lnSpc>
              <a:spcBef>
                <a:spcPts val="0"/>
              </a:spcBef>
              <a:spcAft>
                <a:spcPts val="0"/>
              </a:spcAft>
              <a:buClrTx/>
              <a:buSzTx/>
              <a:buFontTx/>
              <a:buNone/>
              <a:tabLst/>
              <a:defRPr/>
            </a:pPr>
            <a:r>
              <a:rPr kumimoji="0" lang="en-US" altLang="ja-JP" sz="750" b="0" i="0" u="none" strike="noStrike" kern="1200" cap="none" spc="0" normalizeH="0" baseline="0" noProof="0" dirty="0">
                <a:ln>
                  <a:noFill/>
                </a:ln>
                <a:solidFill>
                  <a:srgbClr val="007DBC"/>
                </a:solidFill>
                <a:effectLst/>
                <a:uLnTx/>
                <a:uFillTx/>
                <a:latin typeface="Meiryo" panose="020B0604030504040204" pitchFamily="34" charset="-128"/>
                <a:ea typeface="Meiryo" panose="020B0604030504040204" pitchFamily="34" charset="-128"/>
                <a:cs typeface="+mn-cs"/>
              </a:rPr>
              <a:t>DB</a:t>
            </a:r>
            <a:r>
              <a:rPr kumimoji="0" lang="ja-JP" altLang="en-US" sz="750" b="0" i="0" u="none" strike="noStrike" kern="1200" cap="none" spc="0" normalizeH="0" baseline="0" noProof="0" dirty="0">
                <a:ln>
                  <a:noFill/>
                </a:ln>
                <a:solidFill>
                  <a:srgbClr val="007DBC"/>
                </a:solidFill>
                <a:effectLst/>
                <a:uLnTx/>
                <a:uFillTx/>
                <a:latin typeface="Meiryo" panose="020B0604030504040204" pitchFamily="34" charset="-128"/>
                <a:ea typeface="Meiryo" panose="020B0604030504040204" pitchFamily="34" charset="-128"/>
                <a:cs typeface="+mn-cs"/>
              </a:rPr>
              <a:t>層</a:t>
            </a:r>
            <a:endParaRPr kumimoji="0" lang="en-US" sz="750" b="0" i="0" u="none" strike="noStrike" kern="1200" cap="none" spc="0" normalizeH="0" baseline="0" noProof="0" dirty="0">
              <a:ln>
                <a:noFill/>
              </a:ln>
              <a:solidFill>
                <a:srgbClr val="007DBC"/>
              </a:solidFill>
              <a:effectLst/>
              <a:uLnTx/>
              <a:uFillTx/>
              <a:latin typeface="Meiryo" panose="020B0604030504040204" pitchFamily="34" charset="-128"/>
              <a:ea typeface="Meiryo" panose="020B0604030504040204" pitchFamily="34" charset="-128"/>
              <a:cs typeface="+mn-cs"/>
            </a:endParaRPr>
          </a:p>
        </p:txBody>
      </p:sp>
      <p:sp>
        <p:nvSpPr>
          <p:cNvPr id="130" name="TextBox 241">
            <a:extLst>
              <a:ext uri="{FF2B5EF4-FFF2-40B4-BE49-F238E27FC236}">
                <a16:creationId xmlns:a16="http://schemas.microsoft.com/office/drawing/2014/main" id="{11FDC0B8-169B-6C4C-9EEB-9D88A9DF21C6}"/>
              </a:ext>
            </a:extLst>
          </p:cNvPr>
          <p:cNvSpPr txBox="1"/>
          <p:nvPr/>
        </p:nvSpPr>
        <p:spPr>
          <a:xfrm>
            <a:off x="6981542" y="5456989"/>
            <a:ext cx="731304" cy="141129"/>
          </a:xfrm>
          <a:prstGeom prst="rect">
            <a:avLst/>
          </a:prstGeom>
          <a:noFill/>
          <a:effectLst/>
        </p:spPr>
        <p:txBody>
          <a:bodyPr wrap="square" lIns="0" tIns="0" rIns="0" bIns="0" rtlCol="0">
            <a:spAutoFit/>
          </a:bodyPr>
          <a:lstStyle/>
          <a:p>
            <a:pPr marL="0" marR="0" lvl="0" indent="0" algn="ctr" defTabSz="609561" rtl="0" eaLnBrk="1" fontAlgn="auto" latinLnBrk="0" hangingPunct="1">
              <a:lnSpc>
                <a:spcPct val="100000"/>
              </a:lnSpc>
              <a:spcBef>
                <a:spcPts val="0"/>
              </a:spcBef>
              <a:spcAft>
                <a:spcPts val="0"/>
              </a:spcAft>
              <a:buClrTx/>
              <a:buSzTx/>
              <a:buFontTx/>
              <a:buNone/>
              <a:tabLst/>
              <a:defRPr/>
            </a:pPr>
            <a:r>
              <a:rPr kumimoji="0" lang="en-US" sz="917"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DB on EC2</a:t>
            </a:r>
          </a:p>
        </p:txBody>
      </p:sp>
      <p:sp>
        <p:nvSpPr>
          <p:cNvPr id="132" name="Rectangle 199">
            <a:extLst>
              <a:ext uri="{FF2B5EF4-FFF2-40B4-BE49-F238E27FC236}">
                <a16:creationId xmlns:a16="http://schemas.microsoft.com/office/drawing/2014/main" id="{6F3713FB-CC70-9E41-B9F2-59AF997D85A1}"/>
              </a:ext>
            </a:extLst>
          </p:cNvPr>
          <p:cNvSpPr/>
          <p:nvPr/>
        </p:nvSpPr>
        <p:spPr>
          <a:xfrm>
            <a:off x="6244960" y="3935221"/>
            <a:ext cx="696328" cy="834063"/>
          </a:xfrm>
          <a:prstGeom prst="rect">
            <a:avLst/>
          </a:prstGeom>
          <a:solidFill>
            <a:srgbClr val="007CBC">
              <a:alpha val="9804"/>
            </a:srgbClr>
          </a:solidFill>
          <a:ln w="12700">
            <a:no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1104" tIns="60960" rIns="121920" bIns="60960" numCol="1" spcCol="0" rtlCol="0" fromWordArt="0" anchor="t" anchorCtr="0" forceAA="0" compatLnSpc="1">
            <a:prstTxWarp prst="textNoShape">
              <a:avLst/>
            </a:prstTxWarp>
            <a:noAutofit/>
          </a:bodyPr>
          <a:lstStyle/>
          <a:p>
            <a:pPr marL="0" marR="0" lvl="0" indent="0" algn="l" defTabSz="609561" rtl="0" eaLnBrk="1" fontAlgn="auto" latinLnBrk="0" hangingPunct="1">
              <a:lnSpc>
                <a:spcPct val="100000"/>
              </a:lnSpc>
              <a:spcBef>
                <a:spcPts val="0"/>
              </a:spcBef>
              <a:spcAft>
                <a:spcPts val="0"/>
              </a:spcAft>
              <a:buClrTx/>
              <a:buSzTx/>
              <a:buFontTx/>
              <a:buNone/>
              <a:tabLst/>
              <a:defRPr/>
            </a:pPr>
            <a:endParaRPr kumimoji="0" lang="en-US" sz="1333" b="0" i="0" u="none" strike="noStrike" kern="1200" cap="none" spc="0" normalizeH="0" baseline="0" noProof="0" dirty="0">
              <a:ln>
                <a:noFill/>
              </a:ln>
              <a:solidFill>
                <a:srgbClr val="007DBC"/>
              </a:solidFill>
              <a:effectLst/>
              <a:uLnTx/>
              <a:uFillTx/>
              <a:latin typeface="Meiryo" panose="020B0604030504040204" pitchFamily="34" charset="-128"/>
              <a:ea typeface="Meiryo" panose="020B0604030504040204" pitchFamily="34" charset="-128"/>
              <a:cs typeface="+mn-cs"/>
            </a:endParaRPr>
          </a:p>
        </p:txBody>
      </p:sp>
      <p:sp>
        <p:nvSpPr>
          <p:cNvPr id="133" name="Rectangle 201">
            <a:extLst>
              <a:ext uri="{FF2B5EF4-FFF2-40B4-BE49-F238E27FC236}">
                <a16:creationId xmlns:a16="http://schemas.microsoft.com/office/drawing/2014/main" id="{C615E2B3-729B-334E-9FEC-CEA11509AF34}"/>
              </a:ext>
            </a:extLst>
          </p:cNvPr>
          <p:cNvSpPr/>
          <p:nvPr/>
        </p:nvSpPr>
        <p:spPr>
          <a:xfrm>
            <a:off x="6362365" y="3899583"/>
            <a:ext cx="659155" cy="207749"/>
          </a:xfrm>
          <a:prstGeom prst="rect">
            <a:avLst/>
          </a:prstGeom>
          <a:effectLst/>
        </p:spPr>
        <p:txBody>
          <a:bodyPr wrap="none">
            <a:spAutoFit/>
          </a:bodyPr>
          <a:lstStyle/>
          <a:p>
            <a:pPr marL="0" marR="0" lvl="0" indent="0" algn="l" defTabSz="609561" rtl="0" eaLnBrk="1" fontAlgn="auto" latinLnBrk="0" hangingPunct="1">
              <a:lnSpc>
                <a:spcPct val="100000"/>
              </a:lnSpc>
              <a:spcBef>
                <a:spcPts val="0"/>
              </a:spcBef>
              <a:spcAft>
                <a:spcPts val="0"/>
              </a:spcAft>
              <a:buClrTx/>
              <a:buSzTx/>
              <a:buFontTx/>
              <a:buNone/>
              <a:tabLst/>
              <a:defRPr/>
            </a:pPr>
            <a:r>
              <a:rPr kumimoji="0" lang="en-US" altLang="ja-JP" sz="750" b="0" i="0" u="none" strike="noStrike" kern="1200" cap="none" spc="0" normalizeH="0" baseline="0" noProof="0" dirty="0">
                <a:ln>
                  <a:noFill/>
                </a:ln>
                <a:solidFill>
                  <a:srgbClr val="007DBC"/>
                </a:solidFill>
                <a:effectLst/>
                <a:uLnTx/>
                <a:uFillTx/>
                <a:latin typeface="Meiryo" panose="020B0604030504040204" pitchFamily="34" charset="-128"/>
                <a:ea typeface="Meiryo" panose="020B0604030504040204" pitchFamily="34" charset="-128"/>
                <a:cs typeface="+mn-cs"/>
              </a:rPr>
              <a:t>Web/AP</a:t>
            </a:r>
            <a:r>
              <a:rPr kumimoji="0" lang="ja-JP" altLang="en-US" sz="750" b="0" i="0" u="none" strike="noStrike" kern="1200" cap="none" spc="0" normalizeH="0" baseline="0" noProof="0">
                <a:ln>
                  <a:noFill/>
                </a:ln>
                <a:solidFill>
                  <a:srgbClr val="007DBC"/>
                </a:solidFill>
                <a:effectLst/>
                <a:uLnTx/>
                <a:uFillTx/>
                <a:latin typeface="Meiryo" panose="020B0604030504040204" pitchFamily="34" charset="-128"/>
                <a:ea typeface="Meiryo" panose="020B0604030504040204" pitchFamily="34" charset="-128"/>
                <a:cs typeface="+mn-cs"/>
              </a:rPr>
              <a:t>層</a:t>
            </a:r>
            <a:endParaRPr kumimoji="0" lang="en-US" sz="750" b="0" i="0" u="none" strike="noStrike" kern="1200" cap="none" spc="0" normalizeH="0" baseline="0" noProof="0" dirty="0">
              <a:ln>
                <a:noFill/>
              </a:ln>
              <a:solidFill>
                <a:srgbClr val="007DBC"/>
              </a:solidFill>
              <a:effectLst/>
              <a:uLnTx/>
              <a:uFillTx/>
              <a:latin typeface="Meiryo" panose="020B0604030504040204" pitchFamily="34" charset="-128"/>
              <a:ea typeface="Meiryo" panose="020B0604030504040204" pitchFamily="34" charset="-128"/>
              <a:cs typeface="+mn-cs"/>
            </a:endParaRPr>
          </a:p>
        </p:txBody>
      </p:sp>
      <p:sp>
        <p:nvSpPr>
          <p:cNvPr id="134" name="TextBox 241">
            <a:extLst>
              <a:ext uri="{FF2B5EF4-FFF2-40B4-BE49-F238E27FC236}">
                <a16:creationId xmlns:a16="http://schemas.microsoft.com/office/drawing/2014/main" id="{11FDC0B8-169B-6C4C-9EEB-9D88A9DF21C6}"/>
              </a:ext>
            </a:extLst>
          </p:cNvPr>
          <p:cNvSpPr txBox="1"/>
          <p:nvPr/>
        </p:nvSpPr>
        <p:spPr>
          <a:xfrm>
            <a:off x="6241486" y="4583505"/>
            <a:ext cx="686458" cy="153888"/>
          </a:xfrm>
          <a:prstGeom prst="rect">
            <a:avLst/>
          </a:prstGeom>
          <a:noFill/>
          <a:effectLst/>
        </p:spPr>
        <p:txBody>
          <a:bodyPr wrap="square" lIns="0" tIns="0" rIns="0" bIns="0" rtlCol="0">
            <a:spAutoFit/>
          </a:bodyPr>
          <a:lstStyle/>
          <a:p>
            <a:pPr marL="0" marR="0" lvl="0" indent="0" algn="ctr" defTabSz="609561"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EC2</a:t>
            </a:r>
          </a:p>
        </p:txBody>
      </p:sp>
      <p:sp>
        <p:nvSpPr>
          <p:cNvPr id="137" name="Rectangle 199">
            <a:extLst>
              <a:ext uri="{FF2B5EF4-FFF2-40B4-BE49-F238E27FC236}">
                <a16:creationId xmlns:a16="http://schemas.microsoft.com/office/drawing/2014/main" id="{6F3713FB-CC70-9E41-B9F2-59AF997D85A1}"/>
              </a:ext>
            </a:extLst>
          </p:cNvPr>
          <p:cNvSpPr/>
          <p:nvPr/>
        </p:nvSpPr>
        <p:spPr>
          <a:xfrm>
            <a:off x="7045348" y="3935221"/>
            <a:ext cx="696328" cy="834063"/>
          </a:xfrm>
          <a:prstGeom prst="rect">
            <a:avLst/>
          </a:prstGeom>
          <a:solidFill>
            <a:srgbClr val="007CBC">
              <a:alpha val="9804"/>
            </a:srgbClr>
          </a:solidFill>
          <a:ln w="12700">
            <a:no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1104" tIns="60960" rIns="121920" bIns="60960" numCol="1" spcCol="0" rtlCol="0" fromWordArt="0" anchor="t" anchorCtr="0" forceAA="0" compatLnSpc="1">
            <a:prstTxWarp prst="textNoShape">
              <a:avLst/>
            </a:prstTxWarp>
            <a:noAutofit/>
          </a:bodyPr>
          <a:lstStyle/>
          <a:p>
            <a:pPr marL="0" marR="0" lvl="0" indent="0" algn="l" defTabSz="609561" rtl="0" eaLnBrk="1" fontAlgn="auto" latinLnBrk="0" hangingPunct="1">
              <a:lnSpc>
                <a:spcPct val="100000"/>
              </a:lnSpc>
              <a:spcBef>
                <a:spcPts val="0"/>
              </a:spcBef>
              <a:spcAft>
                <a:spcPts val="0"/>
              </a:spcAft>
              <a:buClrTx/>
              <a:buSzTx/>
              <a:buFontTx/>
              <a:buNone/>
              <a:tabLst/>
              <a:defRPr/>
            </a:pPr>
            <a:endParaRPr kumimoji="0" lang="en-US" sz="1333" b="0" i="0" u="none" strike="noStrike" kern="1200" cap="none" spc="0" normalizeH="0" baseline="0" noProof="0" dirty="0">
              <a:ln>
                <a:noFill/>
              </a:ln>
              <a:solidFill>
                <a:srgbClr val="007DBC"/>
              </a:solidFill>
              <a:effectLst/>
              <a:uLnTx/>
              <a:uFillTx/>
              <a:latin typeface="Meiryo" panose="020B0604030504040204" pitchFamily="34" charset="-128"/>
              <a:ea typeface="Meiryo" panose="020B0604030504040204" pitchFamily="34" charset="-128"/>
              <a:cs typeface="+mn-cs"/>
            </a:endParaRPr>
          </a:p>
        </p:txBody>
      </p:sp>
      <p:sp>
        <p:nvSpPr>
          <p:cNvPr id="138" name="Rectangle 201">
            <a:extLst>
              <a:ext uri="{FF2B5EF4-FFF2-40B4-BE49-F238E27FC236}">
                <a16:creationId xmlns:a16="http://schemas.microsoft.com/office/drawing/2014/main" id="{C615E2B3-729B-334E-9FEC-CEA11509AF34}"/>
              </a:ext>
            </a:extLst>
          </p:cNvPr>
          <p:cNvSpPr/>
          <p:nvPr/>
        </p:nvSpPr>
        <p:spPr>
          <a:xfrm>
            <a:off x="7162753" y="3899583"/>
            <a:ext cx="659155" cy="207749"/>
          </a:xfrm>
          <a:prstGeom prst="rect">
            <a:avLst/>
          </a:prstGeom>
          <a:effectLst/>
        </p:spPr>
        <p:txBody>
          <a:bodyPr wrap="none">
            <a:spAutoFit/>
          </a:bodyPr>
          <a:lstStyle/>
          <a:p>
            <a:pPr marL="0" marR="0" lvl="0" indent="0" algn="l" defTabSz="609561" rtl="0" eaLnBrk="1" fontAlgn="auto" latinLnBrk="0" hangingPunct="1">
              <a:lnSpc>
                <a:spcPct val="100000"/>
              </a:lnSpc>
              <a:spcBef>
                <a:spcPts val="0"/>
              </a:spcBef>
              <a:spcAft>
                <a:spcPts val="0"/>
              </a:spcAft>
              <a:buClrTx/>
              <a:buSzTx/>
              <a:buFontTx/>
              <a:buNone/>
              <a:tabLst/>
              <a:defRPr/>
            </a:pPr>
            <a:r>
              <a:rPr kumimoji="0" lang="en-US" altLang="ja-JP" sz="750" b="0" i="0" u="none" strike="noStrike" kern="1200" cap="none" spc="0" normalizeH="0" baseline="0" noProof="0" dirty="0">
                <a:ln>
                  <a:noFill/>
                </a:ln>
                <a:solidFill>
                  <a:srgbClr val="007DBC"/>
                </a:solidFill>
                <a:effectLst/>
                <a:uLnTx/>
                <a:uFillTx/>
                <a:latin typeface="Meiryo" panose="020B0604030504040204" pitchFamily="34" charset="-128"/>
                <a:ea typeface="Meiryo" panose="020B0604030504040204" pitchFamily="34" charset="-128"/>
                <a:cs typeface="+mn-cs"/>
              </a:rPr>
              <a:t>Web/AP</a:t>
            </a:r>
            <a:r>
              <a:rPr kumimoji="0" lang="ja-JP" altLang="en-US" sz="750" b="0" i="0" u="none" strike="noStrike" kern="1200" cap="none" spc="0" normalizeH="0" baseline="0" noProof="0">
                <a:ln>
                  <a:noFill/>
                </a:ln>
                <a:solidFill>
                  <a:srgbClr val="007DBC"/>
                </a:solidFill>
                <a:effectLst/>
                <a:uLnTx/>
                <a:uFillTx/>
                <a:latin typeface="Meiryo" panose="020B0604030504040204" pitchFamily="34" charset="-128"/>
                <a:ea typeface="Meiryo" panose="020B0604030504040204" pitchFamily="34" charset="-128"/>
                <a:cs typeface="+mn-cs"/>
              </a:rPr>
              <a:t>層</a:t>
            </a:r>
            <a:endParaRPr kumimoji="0" lang="en-US" sz="750" b="0" i="0" u="none" strike="noStrike" kern="1200" cap="none" spc="0" normalizeH="0" baseline="0" noProof="0" dirty="0">
              <a:ln>
                <a:noFill/>
              </a:ln>
              <a:solidFill>
                <a:srgbClr val="007DBC"/>
              </a:solidFill>
              <a:effectLst/>
              <a:uLnTx/>
              <a:uFillTx/>
              <a:latin typeface="Meiryo" panose="020B0604030504040204" pitchFamily="34" charset="-128"/>
              <a:ea typeface="Meiryo" panose="020B0604030504040204" pitchFamily="34" charset="-128"/>
              <a:cs typeface="+mn-cs"/>
            </a:endParaRPr>
          </a:p>
        </p:txBody>
      </p:sp>
      <p:sp>
        <p:nvSpPr>
          <p:cNvPr id="139" name="TextBox 241">
            <a:extLst>
              <a:ext uri="{FF2B5EF4-FFF2-40B4-BE49-F238E27FC236}">
                <a16:creationId xmlns:a16="http://schemas.microsoft.com/office/drawing/2014/main" id="{11FDC0B8-169B-6C4C-9EEB-9D88A9DF21C6}"/>
              </a:ext>
            </a:extLst>
          </p:cNvPr>
          <p:cNvSpPr txBox="1"/>
          <p:nvPr/>
        </p:nvSpPr>
        <p:spPr>
          <a:xfrm>
            <a:off x="7041874" y="4583505"/>
            <a:ext cx="686458" cy="153888"/>
          </a:xfrm>
          <a:prstGeom prst="rect">
            <a:avLst/>
          </a:prstGeom>
          <a:noFill/>
          <a:effectLst/>
        </p:spPr>
        <p:txBody>
          <a:bodyPr wrap="square" lIns="0" tIns="0" rIns="0" bIns="0" rtlCol="0">
            <a:spAutoFit/>
          </a:bodyPr>
          <a:lstStyle/>
          <a:p>
            <a:pPr marL="0" marR="0" lvl="0" indent="0" algn="ctr" defTabSz="609561"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EC2</a:t>
            </a:r>
          </a:p>
        </p:txBody>
      </p:sp>
      <p:sp>
        <p:nvSpPr>
          <p:cNvPr id="142" name="Rectangle 38">
            <a:extLst>
              <a:ext uri="{FF2B5EF4-FFF2-40B4-BE49-F238E27FC236}">
                <a16:creationId xmlns:a16="http://schemas.microsoft.com/office/drawing/2014/main" id="{3EB92FAE-2F34-6D46-9002-3C4F10B9E0FC}"/>
              </a:ext>
            </a:extLst>
          </p:cNvPr>
          <p:cNvSpPr/>
          <p:nvPr/>
        </p:nvSpPr>
        <p:spPr>
          <a:xfrm>
            <a:off x="4593323" y="3091739"/>
            <a:ext cx="693480" cy="692512"/>
          </a:xfrm>
          <a:prstGeom prst="rect">
            <a:avLst/>
          </a:prstGeom>
          <a:solidFill>
            <a:srgbClr val="1D8900">
              <a:alpha val="9804"/>
            </a:srgbClr>
          </a:solidFill>
          <a:ln w="12700" cap="flat" cmpd="sng" algn="ctr">
            <a:noFill/>
            <a:prstDash val="dash"/>
            <a:miter lim="800000"/>
          </a:ln>
          <a:effectLst/>
        </p:spPr>
        <p:txBody>
          <a:bodyPr rot="0" spcFirstLastPara="0" vertOverflow="overflow" horzOverflow="overflow" vert="horz" wrap="square" lIns="451104" tIns="60960" rIns="121920" bIns="60960" numCol="1" spcCol="0" rtlCol="0" fromWordArt="0" anchor="t" anchorCtr="0" forceAA="0" compatLnSpc="1">
            <a:prstTxWarp prst="textNoShape">
              <a:avLst/>
            </a:prstTxWarp>
            <a:noAutofit/>
          </a:bodyPr>
          <a:lstStyle/>
          <a:p>
            <a:pPr marL="0" marR="0" lvl="0" indent="0" algn="l" defTabSz="1219151"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a:ln>
                <a:noFill/>
              </a:ln>
              <a:solidFill>
                <a:srgbClr val="1D8900"/>
              </a:solidFill>
              <a:effectLst/>
              <a:uLnTx/>
              <a:uFillTx/>
              <a:latin typeface="Meiryo" panose="020B0604030504040204" pitchFamily="34" charset="-128"/>
              <a:ea typeface="Meiryo" panose="020B0604030504040204" pitchFamily="34" charset="-128"/>
              <a:cs typeface="+mn-cs"/>
            </a:endParaRPr>
          </a:p>
        </p:txBody>
      </p:sp>
      <p:pic>
        <p:nvPicPr>
          <p:cNvPr id="143" name="Graphic 10">
            <a:extLst>
              <a:ext uri="{FF2B5EF4-FFF2-40B4-BE49-F238E27FC236}">
                <a16:creationId xmlns:a16="http://schemas.microsoft.com/office/drawing/2014/main" id="{FF4688CA-7687-7A44-BAD7-32ED829B778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82614" y="3082486"/>
            <a:ext cx="235828" cy="235828"/>
          </a:xfrm>
          <a:prstGeom prst="rect">
            <a:avLst/>
          </a:prstGeom>
          <a:effectLst/>
        </p:spPr>
      </p:pic>
      <p:sp>
        <p:nvSpPr>
          <p:cNvPr id="144" name="Rectangle 38">
            <a:extLst>
              <a:ext uri="{FF2B5EF4-FFF2-40B4-BE49-F238E27FC236}">
                <a16:creationId xmlns:a16="http://schemas.microsoft.com/office/drawing/2014/main" id="{3EB92FAE-2F34-6D46-9002-3C4F10B9E0FC}"/>
              </a:ext>
            </a:extLst>
          </p:cNvPr>
          <p:cNvSpPr/>
          <p:nvPr/>
        </p:nvSpPr>
        <p:spPr>
          <a:xfrm>
            <a:off x="5391492" y="3096392"/>
            <a:ext cx="693480" cy="692512"/>
          </a:xfrm>
          <a:prstGeom prst="rect">
            <a:avLst/>
          </a:prstGeom>
          <a:solidFill>
            <a:srgbClr val="1D8900">
              <a:alpha val="9804"/>
            </a:srgbClr>
          </a:solidFill>
          <a:ln w="12700" cap="flat" cmpd="sng" algn="ctr">
            <a:noFill/>
            <a:prstDash val="dash"/>
            <a:miter lim="800000"/>
          </a:ln>
          <a:effectLst/>
        </p:spPr>
        <p:txBody>
          <a:bodyPr rot="0" spcFirstLastPara="0" vertOverflow="overflow" horzOverflow="overflow" vert="horz" wrap="square" lIns="451104" tIns="60960" rIns="121920" bIns="60960" numCol="1" spcCol="0" rtlCol="0" fromWordArt="0" anchor="t" anchorCtr="0" forceAA="0" compatLnSpc="1">
            <a:prstTxWarp prst="textNoShape">
              <a:avLst/>
            </a:prstTxWarp>
            <a:noAutofit/>
          </a:bodyPr>
          <a:lstStyle/>
          <a:p>
            <a:pPr marL="0" marR="0" lvl="0" indent="0" algn="l" defTabSz="1219151"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a:ln>
                <a:noFill/>
              </a:ln>
              <a:solidFill>
                <a:srgbClr val="1D8900"/>
              </a:solidFill>
              <a:effectLst/>
              <a:uLnTx/>
              <a:uFillTx/>
              <a:latin typeface="Meiryo" panose="020B0604030504040204" pitchFamily="34" charset="-128"/>
              <a:ea typeface="Meiryo" panose="020B0604030504040204" pitchFamily="34" charset="-128"/>
              <a:cs typeface="+mn-cs"/>
            </a:endParaRPr>
          </a:p>
        </p:txBody>
      </p:sp>
      <p:pic>
        <p:nvPicPr>
          <p:cNvPr id="145" name="Graphic 10">
            <a:extLst>
              <a:ext uri="{FF2B5EF4-FFF2-40B4-BE49-F238E27FC236}">
                <a16:creationId xmlns:a16="http://schemas.microsoft.com/office/drawing/2014/main" id="{FF4688CA-7687-7A44-BAD7-32ED829B778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380784" y="3087139"/>
            <a:ext cx="235828" cy="235828"/>
          </a:xfrm>
          <a:prstGeom prst="rect">
            <a:avLst/>
          </a:prstGeom>
          <a:effectLst/>
        </p:spPr>
      </p:pic>
      <p:sp>
        <p:nvSpPr>
          <p:cNvPr id="148" name="正方形/長方形 147"/>
          <p:cNvSpPr/>
          <p:nvPr/>
        </p:nvSpPr>
        <p:spPr>
          <a:xfrm>
            <a:off x="4718826" y="5932936"/>
            <a:ext cx="2845434" cy="602558"/>
          </a:xfrm>
          <a:prstGeom prst="rect">
            <a:avLst/>
          </a:prstGeom>
          <a:solidFill>
            <a:srgbClr val="69AE35">
              <a:alpha val="50196"/>
            </a:srgbClr>
          </a:solidFill>
          <a:ln/>
          <a:effectLst/>
        </p:spPr>
        <p:style>
          <a:lnRef idx="1">
            <a:schemeClr val="accent4"/>
          </a:lnRef>
          <a:fillRef idx="2">
            <a:schemeClr val="accent4"/>
          </a:fillRef>
          <a:effectRef idx="1">
            <a:schemeClr val="accent4"/>
          </a:effectRef>
          <a:fontRef idx="minor">
            <a:schemeClr val="dk1"/>
          </a:fontRef>
        </p:style>
        <p:txBody>
          <a:bodyPr lIns="48000" tIns="48000" rIns="48000" bIns="48000" rtlCol="0" anchor="ctr"/>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1" lang="en-US" altLang="ja-JP" sz="105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a:t>
            </a:r>
            <a:r>
              <a:rPr kumimoji="1" lang="ja-JP" altLang="en-US" sz="105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データベース暗号化</a:t>
            </a:r>
            <a:r>
              <a:rPr kumimoji="1" lang="en-US" altLang="ja-JP" sz="105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a:t>
            </a:r>
          </a:p>
          <a:p>
            <a:pPr marL="0" marR="0" lvl="0" indent="0" algn="l" defTabSz="609576" rtl="0" eaLnBrk="1" fontAlgn="auto" latinLnBrk="0" hangingPunct="1">
              <a:lnSpc>
                <a:spcPct val="100000"/>
              </a:lnSpc>
              <a:spcBef>
                <a:spcPts val="0"/>
              </a:spcBef>
              <a:spcAft>
                <a:spcPts val="0"/>
              </a:spcAft>
              <a:buClrTx/>
              <a:buSzTx/>
              <a:buFontTx/>
              <a:buNone/>
              <a:tabLst/>
              <a:defRPr/>
            </a:pPr>
            <a:r>
              <a:rPr kumimoji="1" lang="en-US" altLang="ja-JP" sz="105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RDS</a:t>
            </a:r>
            <a:r>
              <a:rPr kumimoji="1" lang="ja-JP" altLang="en-US" sz="105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インスタンス暗号化、</a:t>
            </a:r>
            <a:r>
              <a:rPr kumimoji="1" lang="en-US" altLang="ja-JP" sz="105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EC2</a:t>
            </a:r>
            <a:r>
              <a:rPr kumimoji="1" lang="ja-JP" altLang="en-US" sz="105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の</a:t>
            </a:r>
            <a:r>
              <a:rPr kumimoji="1" lang="en-US" altLang="ja-JP" sz="105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EBS</a:t>
            </a:r>
            <a:r>
              <a:rPr kumimoji="1" lang="ja-JP" altLang="en-US" sz="105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暗号化</a:t>
            </a:r>
            <a:endParaRPr kumimoji="1" lang="en-US" altLang="ja-JP" sz="105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endParaRPr>
          </a:p>
          <a:p>
            <a:pPr marL="0" marR="0" lvl="0" indent="0" algn="l" defTabSz="609576" rtl="0" eaLnBrk="1" fontAlgn="auto" latinLnBrk="0" hangingPunct="1">
              <a:lnSpc>
                <a:spcPct val="100000"/>
              </a:lnSpc>
              <a:spcBef>
                <a:spcPts val="0"/>
              </a:spcBef>
              <a:spcAft>
                <a:spcPts val="0"/>
              </a:spcAft>
              <a:buClrTx/>
              <a:buSzTx/>
              <a:buFontTx/>
              <a:buNone/>
              <a:tabLst/>
              <a:defRPr/>
            </a:pPr>
            <a:r>
              <a:rPr kumimoji="1" lang="en-US" altLang="ja-JP" sz="105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a:t>
            </a:r>
            <a:r>
              <a:rPr kumimoji="1" lang="ja-JP" altLang="en-US" sz="105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サーバーサイド暗号化を利用可能</a:t>
            </a:r>
            <a:r>
              <a:rPr kumimoji="1" lang="en-US" altLang="ja-JP" sz="105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a:t>
            </a:r>
          </a:p>
        </p:txBody>
      </p:sp>
      <p:cxnSp>
        <p:nvCxnSpPr>
          <p:cNvPr id="149" name="直線コネクタ 148"/>
          <p:cNvCxnSpPr>
            <a:cxnSpLocks/>
            <a:stCxn id="148" idx="0"/>
            <a:endCxn id="119" idx="2"/>
          </p:cNvCxnSpPr>
          <p:nvPr/>
        </p:nvCxnSpPr>
        <p:spPr>
          <a:xfrm flipH="1" flipV="1">
            <a:off x="5702280" y="5618396"/>
            <a:ext cx="439263" cy="314540"/>
          </a:xfrm>
          <a:prstGeom prst="line">
            <a:avLst/>
          </a:prstGeom>
          <a:ln w="9525">
            <a:solidFill>
              <a:schemeClr val="accent4"/>
            </a:solidFill>
            <a:tailEnd type="oval"/>
          </a:ln>
          <a:effectLst/>
        </p:spPr>
        <p:style>
          <a:lnRef idx="2">
            <a:schemeClr val="dk1"/>
          </a:lnRef>
          <a:fillRef idx="0">
            <a:schemeClr val="dk1"/>
          </a:fillRef>
          <a:effectRef idx="1">
            <a:schemeClr val="dk1"/>
          </a:effectRef>
          <a:fontRef idx="minor">
            <a:schemeClr val="tx1"/>
          </a:fontRef>
        </p:style>
      </p:cxnSp>
      <p:cxnSp>
        <p:nvCxnSpPr>
          <p:cNvPr id="155" name="直線コネクタ 154"/>
          <p:cNvCxnSpPr>
            <a:cxnSpLocks/>
            <a:stCxn id="148" idx="0"/>
            <a:endCxn id="115" idx="2"/>
          </p:cNvCxnSpPr>
          <p:nvPr/>
        </p:nvCxnSpPr>
        <p:spPr>
          <a:xfrm flipV="1">
            <a:off x="6141543" y="5605636"/>
            <a:ext cx="457605" cy="327300"/>
          </a:xfrm>
          <a:prstGeom prst="line">
            <a:avLst/>
          </a:prstGeom>
          <a:ln w="9525">
            <a:solidFill>
              <a:schemeClr val="accent4"/>
            </a:solidFill>
            <a:tailEnd type="oval"/>
          </a:ln>
          <a:effectLst/>
        </p:spPr>
        <p:style>
          <a:lnRef idx="2">
            <a:schemeClr val="dk1"/>
          </a:lnRef>
          <a:fillRef idx="0">
            <a:schemeClr val="dk1"/>
          </a:fillRef>
          <a:effectRef idx="1">
            <a:schemeClr val="dk1"/>
          </a:effectRef>
          <a:fontRef idx="minor">
            <a:schemeClr val="tx1"/>
          </a:fontRef>
        </p:style>
      </p:cxnSp>
      <p:sp>
        <p:nvSpPr>
          <p:cNvPr id="158" name="正方形/長方形 157"/>
          <p:cNvSpPr/>
          <p:nvPr/>
        </p:nvSpPr>
        <p:spPr>
          <a:xfrm>
            <a:off x="3201034" y="4485789"/>
            <a:ext cx="1230914" cy="447008"/>
          </a:xfrm>
          <a:prstGeom prst="rect">
            <a:avLst/>
          </a:prstGeom>
          <a:solidFill>
            <a:srgbClr val="69AE35">
              <a:alpha val="50196"/>
            </a:srgbClr>
          </a:solidFill>
          <a:ln/>
          <a:effectLst/>
        </p:spPr>
        <p:style>
          <a:lnRef idx="1">
            <a:schemeClr val="accent4"/>
          </a:lnRef>
          <a:fillRef idx="2">
            <a:schemeClr val="accent4"/>
          </a:fillRef>
          <a:effectRef idx="1">
            <a:schemeClr val="accent4"/>
          </a:effectRef>
          <a:fontRef idx="minor">
            <a:schemeClr val="dk1"/>
          </a:fontRef>
        </p:style>
        <p:txBody>
          <a:bodyPr lIns="48000" tIns="48000" rIns="48000" bIns="48000" rtlCol="0" anchor="ctr"/>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1" lang="en-US" altLang="ja-JP" sz="105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【EBS</a:t>
            </a:r>
            <a:r>
              <a:rPr kumimoji="1" lang="ja-JP" altLang="en-US" sz="105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暗号化</a:t>
            </a:r>
            <a:r>
              <a:rPr kumimoji="1" lang="en-US" altLang="ja-JP" sz="105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a:t>
            </a:r>
          </a:p>
          <a:p>
            <a:pPr marL="0" marR="0" lvl="0" indent="0" algn="l" defTabSz="609576" rtl="0" eaLnBrk="1" fontAlgn="auto" latinLnBrk="0" hangingPunct="1">
              <a:lnSpc>
                <a:spcPct val="100000"/>
              </a:lnSpc>
              <a:spcBef>
                <a:spcPts val="0"/>
              </a:spcBef>
              <a:spcAft>
                <a:spcPts val="0"/>
              </a:spcAft>
              <a:buClrTx/>
              <a:buSzTx/>
              <a:buFontTx/>
              <a:buNone/>
              <a:tabLst/>
              <a:defRPr/>
            </a:pPr>
            <a:r>
              <a:rPr kumimoji="1" lang="en-US" altLang="ja-JP" sz="105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EC2</a:t>
            </a:r>
            <a:r>
              <a:rPr kumimoji="1" lang="ja-JP" altLang="en-US" sz="105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の</a:t>
            </a:r>
            <a:r>
              <a:rPr kumimoji="1" lang="en-US" altLang="ja-JP" sz="105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EBS</a:t>
            </a:r>
            <a:r>
              <a:rPr kumimoji="1" lang="ja-JP" altLang="en-US" sz="105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暗号化</a:t>
            </a:r>
            <a:endParaRPr kumimoji="1" lang="en-US" altLang="ja-JP" sz="105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endParaRPr>
          </a:p>
        </p:txBody>
      </p:sp>
      <p:cxnSp>
        <p:nvCxnSpPr>
          <p:cNvPr id="159" name="直線コネクタ 158"/>
          <p:cNvCxnSpPr>
            <a:cxnSpLocks/>
            <a:stCxn id="158" idx="3"/>
            <a:endCxn id="156" idx="1"/>
          </p:cNvCxnSpPr>
          <p:nvPr/>
        </p:nvCxnSpPr>
        <p:spPr>
          <a:xfrm flipV="1">
            <a:off x="4431948" y="4383019"/>
            <a:ext cx="329188" cy="326274"/>
          </a:xfrm>
          <a:prstGeom prst="line">
            <a:avLst/>
          </a:prstGeom>
          <a:ln w="9525">
            <a:solidFill>
              <a:schemeClr val="accent4"/>
            </a:solidFill>
            <a:tailEnd type="oval"/>
          </a:ln>
          <a:effectLst/>
        </p:spPr>
        <p:style>
          <a:lnRef idx="2">
            <a:schemeClr val="dk1"/>
          </a:lnRef>
          <a:fillRef idx="0">
            <a:schemeClr val="dk1"/>
          </a:fillRef>
          <a:effectRef idx="1">
            <a:schemeClr val="dk1"/>
          </a:effectRef>
          <a:fontRef idx="minor">
            <a:schemeClr val="tx1"/>
          </a:fontRef>
        </p:style>
      </p:cxnSp>
      <p:sp>
        <p:nvSpPr>
          <p:cNvPr id="162" name="角丸四角形 161"/>
          <p:cNvSpPr/>
          <p:nvPr/>
        </p:nvSpPr>
        <p:spPr>
          <a:xfrm>
            <a:off x="4484132" y="2981905"/>
            <a:ext cx="1657411" cy="2743344"/>
          </a:xfrm>
          <a:prstGeom prst="roundRect">
            <a:avLst>
              <a:gd name="adj" fmla="val 8271"/>
            </a:avLst>
          </a:prstGeom>
          <a:noFill/>
          <a:ln w="15875">
            <a:solidFill>
              <a:schemeClr val="accent4"/>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576" rtl="0" eaLnBrk="1" fontAlgn="auto" latinLnBrk="0" hangingPunct="1">
              <a:lnSpc>
                <a:spcPct val="100000"/>
              </a:lnSpc>
              <a:spcBef>
                <a:spcPts val="0"/>
              </a:spcBef>
              <a:spcAft>
                <a:spcPts val="0"/>
              </a:spcAft>
              <a:buClrTx/>
              <a:buSzTx/>
              <a:buFontTx/>
              <a:buNone/>
              <a:tabLst/>
              <a:defRPr/>
            </a:pPr>
            <a:endParaRPr kumimoji="1" lang="ja-JP" altLang="en-US" sz="3667" b="0" i="0" u="none" strike="noStrike" kern="1200" cap="none" spc="0" normalizeH="0" baseline="0" noProof="0" dirty="0">
              <a:ln>
                <a:noFill/>
              </a:ln>
              <a:solidFill>
                <a:srgbClr val="FFFFFF"/>
              </a:solidFill>
              <a:effectLst/>
              <a:uLnTx/>
              <a:uFillTx/>
              <a:latin typeface="Meiryo" panose="020B0604030504040204" pitchFamily="34" charset="-128"/>
              <a:ea typeface="Meiryo" panose="020B0604030504040204" pitchFamily="34" charset="-128"/>
              <a:cs typeface="+mn-cs"/>
            </a:endParaRPr>
          </a:p>
        </p:txBody>
      </p:sp>
      <p:sp>
        <p:nvSpPr>
          <p:cNvPr id="163" name="角丸四角形 162"/>
          <p:cNvSpPr/>
          <p:nvPr/>
        </p:nvSpPr>
        <p:spPr>
          <a:xfrm>
            <a:off x="6177685" y="3876842"/>
            <a:ext cx="1657411" cy="1848407"/>
          </a:xfrm>
          <a:prstGeom prst="roundRect">
            <a:avLst>
              <a:gd name="adj" fmla="val 8271"/>
            </a:avLst>
          </a:prstGeom>
          <a:noFill/>
          <a:ln w="15875">
            <a:solidFill>
              <a:schemeClr val="tx1">
                <a:lumMod val="75000"/>
              </a:schemeClr>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576" rtl="0" eaLnBrk="1" fontAlgn="auto" latinLnBrk="0" hangingPunct="1">
              <a:lnSpc>
                <a:spcPct val="100000"/>
              </a:lnSpc>
              <a:spcBef>
                <a:spcPts val="0"/>
              </a:spcBef>
              <a:spcAft>
                <a:spcPts val="0"/>
              </a:spcAft>
              <a:buClrTx/>
              <a:buSzTx/>
              <a:buFontTx/>
              <a:buNone/>
              <a:tabLst/>
              <a:defRPr/>
            </a:pPr>
            <a:endParaRPr kumimoji="1" lang="ja-JP" altLang="en-US" sz="3667" b="0" i="0" u="none" strike="noStrike" kern="1200" cap="none" spc="0" normalizeH="0" baseline="0" noProof="0" dirty="0">
              <a:ln>
                <a:noFill/>
              </a:ln>
              <a:solidFill>
                <a:srgbClr val="FFFFFF"/>
              </a:solidFill>
              <a:effectLst/>
              <a:uLnTx/>
              <a:uFillTx/>
              <a:latin typeface="Meiryo" panose="020B0604030504040204" pitchFamily="34" charset="-128"/>
              <a:ea typeface="Meiryo" panose="020B0604030504040204" pitchFamily="34" charset="-128"/>
              <a:cs typeface="+mn-cs"/>
            </a:endParaRPr>
          </a:p>
        </p:txBody>
      </p:sp>
      <p:sp>
        <p:nvSpPr>
          <p:cNvPr id="164" name="テキスト ボックス 163"/>
          <p:cNvSpPr txBox="1"/>
          <p:nvPr/>
        </p:nvSpPr>
        <p:spPr>
          <a:xfrm>
            <a:off x="4915673" y="2749797"/>
            <a:ext cx="1573216" cy="233462"/>
          </a:xfrm>
          <a:prstGeom prst="rect">
            <a:avLst/>
          </a:prstGeom>
          <a:noFill/>
          <a:effectLst/>
        </p:spPr>
        <p:txBody>
          <a:bodyPr wrap="square" rtlCol="0">
            <a:spAutoFit/>
          </a:bodyPr>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1" lang="ja-JP" altLang="en-US" sz="917"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社外向けシステム</a:t>
            </a:r>
          </a:p>
        </p:txBody>
      </p:sp>
      <p:sp>
        <p:nvSpPr>
          <p:cNvPr id="165" name="テキスト ボックス 164"/>
          <p:cNvSpPr txBox="1"/>
          <p:nvPr/>
        </p:nvSpPr>
        <p:spPr>
          <a:xfrm>
            <a:off x="6268586" y="3641082"/>
            <a:ext cx="1573216" cy="233462"/>
          </a:xfrm>
          <a:prstGeom prst="rect">
            <a:avLst/>
          </a:prstGeom>
          <a:noFill/>
          <a:effectLst/>
        </p:spPr>
        <p:txBody>
          <a:bodyPr wrap="square" rtlCol="0">
            <a:spAutoFit/>
          </a:bodyPr>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1" lang="ja-JP" altLang="en-US" sz="917"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社内向けシステム</a:t>
            </a:r>
          </a:p>
        </p:txBody>
      </p:sp>
      <p:sp>
        <p:nvSpPr>
          <p:cNvPr id="170" name="Rectangle 201">
            <a:extLst>
              <a:ext uri="{FF2B5EF4-FFF2-40B4-BE49-F238E27FC236}">
                <a16:creationId xmlns:a16="http://schemas.microsoft.com/office/drawing/2014/main" id="{C615E2B3-729B-334E-9FEC-CEA11509AF34}"/>
              </a:ext>
            </a:extLst>
          </p:cNvPr>
          <p:cNvSpPr/>
          <p:nvPr/>
        </p:nvSpPr>
        <p:spPr>
          <a:xfrm>
            <a:off x="4719536" y="3038407"/>
            <a:ext cx="569387" cy="207749"/>
          </a:xfrm>
          <a:prstGeom prst="rect">
            <a:avLst/>
          </a:prstGeom>
          <a:effectLst/>
        </p:spPr>
        <p:txBody>
          <a:bodyPr wrap="none">
            <a:spAutoFit/>
          </a:bodyPr>
          <a:lstStyle/>
          <a:p>
            <a:pPr marL="0" marR="0" lvl="0" indent="0" algn="l" defTabSz="609561" rtl="0" eaLnBrk="1" fontAlgn="auto" latinLnBrk="0" hangingPunct="1">
              <a:lnSpc>
                <a:spcPct val="100000"/>
              </a:lnSpc>
              <a:spcBef>
                <a:spcPts val="0"/>
              </a:spcBef>
              <a:spcAft>
                <a:spcPts val="0"/>
              </a:spcAft>
              <a:buClrTx/>
              <a:buSzTx/>
              <a:buFontTx/>
              <a:buNone/>
              <a:tabLst/>
              <a:defRPr/>
            </a:pPr>
            <a:r>
              <a:rPr kumimoji="0" lang="ja-JP" altLang="en-US" sz="750" b="0" i="0" u="none" strike="noStrike" kern="1200" cap="none" spc="0" normalizeH="0" baseline="0" noProof="0" dirty="0">
                <a:ln>
                  <a:noFill/>
                </a:ln>
                <a:solidFill>
                  <a:srgbClr val="69AE35"/>
                </a:solidFill>
                <a:effectLst/>
                <a:uLnTx/>
                <a:uFillTx/>
                <a:latin typeface="Meiryo" panose="020B0604030504040204" pitchFamily="34" charset="-128"/>
                <a:ea typeface="Meiryo" panose="020B0604030504040204" pitchFamily="34" charset="-128"/>
                <a:cs typeface="+mn-cs"/>
              </a:rPr>
              <a:t>負荷分散</a:t>
            </a:r>
            <a:endParaRPr kumimoji="0" lang="en-US" altLang="ja-JP" sz="750" b="0" i="0" u="none" strike="noStrike" kern="1200" cap="none" spc="0" normalizeH="0" baseline="0" noProof="0" dirty="0">
              <a:ln>
                <a:noFill/>
              </a:ln>
              <a:solidFill>
                <a:srgbClr val="69AE35"/>
              </a:solidFill>
              <a:effectLst/>
              <a:uLnTx/>
              <a:uFillTx/>
              <a:latin typeface="Meiryo" panose="020B0604030504040204" pitchFamily="34" charset="-128"/>
              <a:ea typeface="Meiryo" panose="020B0604030504040204" pitchFamily="34" charset="-128"/>
              <a:cs typeface="+mn-cs"/>
            </a:endParaRPr>
          </a:p>
        </p:txBody>
      </p:sp>
      <p:sp>
        <p:nvSpPr>
          <p:cNvPr id="171" name="Rectangle 201">
            <a:extLst>
              <a:ext uri="{FF2B5EF4-FFF2-40B4-BE49-F238E27FC236}">
                <a16:creationId xmlns:a16="http://schemas.microsoft.com/office/drawing/2014/main" id="{C615E2B3-729B-334E-9FEC-CEA11509AF34}"/>
              </a:ext>
            </a:extLst>
          </p:cNvPr>
          <p:cNvSpPr/>
          <p:nvPr/>
        </p:nvSpPr>
        <p:spPr>
          <a:xfrm>
            <a:off x="5524641" y="3048318"/>
            <a:ext cx="569387" cy="207749"/>
          </a:xfrm>
          <a:prstGeom prst="rect">
            <a:avLst/>
          </a:prstGeom>
          <a:effectLst/>
        </p:spPr>
        <p:txBody>
          <a:bodyPr wrap="none">
            <a:spAutoFit/>
          </a:bodyPr>
          <a:lstStyle/>
          <a:p>
            <a:pPr marL="0" marR="0" lvl="0" indent="0" algn="l" defTabSz="609561" rtl="0" eaLnBrk="1" fontAlgn="auto" latinLnBrk="0" hangingPunct="1">
              <a:lnSpc>
                <a:spcPct val="100000"/>
              </a:lnSpc>
              <a:spcBef>
                <a:spcPts val="0"/>
              </a:spcBef>
              <a:spcAft>
                <a:spcPts val="0"/>
              </a:spcAft>
              <a:buClrTx/>
              <a:buSzTx/>
              <a:buFontTx/>
              <a:buNone/>
              <a:tabLst/>
              <a:defRPr/>
            </a:pPr>
            <a:r>
              <a:rPr kumimoji="0" lang="ja-JP" altLang="en-US" sz="750" b="0" i="0" u="none" strike="noStrike" kern="1200" cap="none" spc="0" normalizeH="0" baseline="0" noProof="0" dirty="0">
                <a:ln>
                  <a:noFill/>
                </a:ln>
                <a:solidFill>
                  <a:srgbClr val="69AE35"/>
                </a:solidFill>
                <a:effectLst/>
                <a:uLnTx/>
                <a:uFillTx/>
                <a:latin typeface="Meiryo" panose="020B0604030504040204" pitchFamily="34" charset="-128"/>
                <a:ea typeface="Meiryo" panose="020B0604030504040204" pitchFamily="34" charset="-128"/>
                <a:cs typeface="+mn-cs"/>
              </a:rPr>
              <a:t>負荷分散</a:t>
            </a:r>
            <a:endParaRPr kumimoji="0" lang="en-US" altLang="ja-JP" sz="750" b="0" i="0" u="none" strike="noStrike" kern="1200" cap="none" spc="0" normalizeH="0" baseline="0" noProof="0" dirty="0">
              <a:ln>
                <a:noFill/>
              </a:ln>
              <a:solidFill>
                <a:srgbClr val="69AE35"/>
              </a:solidFill>
              <a:effectLst/>
              <a:uLnTx/>
              <a:uFillTx/>
              <a:latin typeface="Meiryo" panose="020B0604030504040204" pitchFamily="34" charset="-128"/>
              <a:ea typeface="Meiryo" panose="020B0604030504040204" pitchFamily="34" charset="-128"/>
              <a:cs typeface="+mn-cs"/>
            </a:endParaRPr>
          </a:p>
        </p:txBody>
      </p:sp>
      <p:cxnSp>
        <p:nvCxnSpPr>
          <p:cNvPr id="173" name="直線コネクタ 172"/>
          <p:cNvCxnSpPr/>
          <p:nvPr/>
        </p:nvCxnSpPr>
        <p:spPr>
          <a:xfrm>
            <a:off x="3154666" y="3835789"/>
            <a:ext cx="741356" cy="0"/>
          </a:xfrm>
          <a:prstGeom prst="line">
            <a:avLst/>
          </a:prstGeom>
          <a:ln w="12700">
            <a:solidFill>
              <a:schemeClr val="tx1">
                <a:lumMod val="75000"/>
              </a:schemeClr>
            </a:solidFill>
            <a:tailEnd type="none"/>
          </a:ln>
          <a:effectLst/>
        </p:spPr>
        <p:style>
          <a:lnRef idx="2">
            <a:schemeClr val="accent1"/>
          </a:lnRef>
          <a:fillRef idx="0">
            <a:schemeClr val="accent1"/>
          </a:fillRef>
          <a:effectRef idx="1">
            <a:schemeClr val="accent1"/>
          </a:effectRef>
          <a:fontRef idx="minor">
            <a:schemeClr val="tx1"/>
          </a:fontRef>
        </p:style>
      </p:cxnSp>
      <p:sp>
        <p:nvSpPr>
          <p:cNvPr id="87" name="TextBox 4">
            <a:extLst>
              <a:ext uri="{FF2B5EF4-FFF2-40B4-BE49-F238E27FC236}">
                <a16:creationId xmlns:a16="http://schemas.microsoft.com/office/drawing/2014/main" id="{8633D506-88A0-B249-813E-CD2D2C73F64C}"/>
              </a:ext>
            </a:extLst>
          </p:cNvPr>
          <p:cNvSpPr txBox="1"/>
          <p:nvPr/>
        </p:nvSpPr>
        <p:spPr>
          <a:xfrm>
            <a:off x="2857974" y="4035675"/>
            <a:ext cx="1272220" cy="374590"/>
          </a:xfrm>
          <a:prstGeom prst="rect">
            <a:avLst/>
          </a:prstGeom>
          <a:noFill/>
        </p:spPr>
        <p:txBody>
          <a:bodyPr wrap="square" rtlCol="0">
            <a:spAutoFit/>
          </a:bodyPr>
          <a:lstStyle/>
          <a:p>
            <a:pPr marL="0" marR="0" lvl="0" indent="0" algn="ctr" defTabSz="812747" rtl="0" eaLnBrk="1" fontAlgn="auto" latinLnBrk="0" hangingPunct="1">
              <a:lnSpc>
                <a:spcPct val="100000"/>
              </a:lnSpc>
              <a:spcBef>
                <a:spcPts val="0"/>
              </a:spcBef>
              <a:spcAft>
                <a:spcPts val="0"/>
              </a:spcAft>
              <a:buClrTx/>
              <a:buSzTx/>
              <a:buFontTx/>
              <a:buNone/>
              <a:tabLst/>
              <a:defRPr/>
            </a:pPr>
            <a:r>
              <a:rPr kumimoji="0" lang="en-US" sz="917"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Direct </a:t>
            </a:r>
          </a:p>
          <a:p>
            <a:pPr marL="0" marR="0" lvl="0" indent="0" algn="ctr" defTabSz="812747" rtl="0" eaLnBrk="1" fontAlgn="auto" latinLnBrk="0" hangingPunct="1">
              <a:lnSpc>
                <a:spcPct val="100000"/>
              </a:lnSpc>
              <a:spcBef>
                <a:spcPts val="0"/>
              </a:spcBef>
              <a:spcAft>
                <a:spcPts val="0"/>
              </a:spcAft>
              <a:buClrTx/>
              <a:buSzTx/>
              <a:buFontTx/>
              <a:buNone/>
              <a:tabLst/>
              <a:defRPr/>
            </a:pPr>
            <a:r>
              <a:rPr kumimoji="0" lang="en-US" sz="917"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Connect</a:t>
            </a:r>
          </a:p>
        </p:txBody>
      </p:sp>
      <p:sp>
        <p:nvSpPr>
          <p:cNvPr id="179" name="正方形/長方形 178"/>
          <p:cNvSpPr/>
          <p:nvPr/>
        </p:nvSpPr>
        <p:spPr>
          <a:xfrm>
            <a:off x="6266465" y="2764754"/>
            <a:ext cx="1572356" cy="798229"/>
          </a:xfrm>
          <a:prstGeom prst="rect">
            <a:avLst/>
          </a:prstGeom>
          <a:solidFill>
            <a:srgbClr val="00A0C8">
              <a:alpha val="50196"/>
            </a:srgbClr>
          </a:solidFill>
          <a:ln/>
          <a:effectLst/>
        </p:spPr>
        <p:style>
          <a:lnRef idx="1">
            <a:schemeClr val="accent2"/>
          </a:lnRef>
          <a:fillRef idx="2">
            <a:schemeClr val="accent2"/>
          </a:fillRef>
          <a:effectRef idx="1">
            <a:schemeClr val="accent2"/>
          </a:effectRef>
          <a:fontRef idx="minor">
            <a:schemeClr val="dk1"/>
          </a:fontRef>
        </p:style>
        <p:txBody>
          <a:bodyPr lIns="48000" tIns="48000" rIns="48000" bIns="48000" rtlCol="0" anchor="ctr"/>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1" lang="en-US" altLang="ja-JP" sz="105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a:t>
            </a:r>
            <a:r>
              <a:rPr kumimoji="1" lang="ja-JP" altLang="en-US" sz="105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転送中のデータ保護</a:t>
            </a:r>
            <a:r>
              <a:rPr kumimoji="1" lang="en-US" altLang="ja-JP" sz="105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a:t>
            </a:r>
          </a:p>
          <a:p>
            <a:pPr marL="0" marR="0" lvl="0" indent="0" algn="l" defTabSz="609576" rtl="0" eaLnBrk="1" fontAlgn="auto" latinLnBrk="0" hangingPunct="1">
              <a:lnSpc>
                <a:spcPct val="100000"/>
              </a:lnSpc>
              <a:spcBef>
                <a:spcPts val="0"/>
              </a:spcBef>
              <a:spcAft>
                <a:spcPts val="0"/>
              </a:spcAft>
              <a:buClrTx/>
              <a:buSzTx/>
              <a:buFontTx/>
              <a:buNone/>
              <a:tabLst/>
              <a:defRPr/>
            </a:pPr>
            <a:r>
              <a:rPr kumimoji="1" lang="ja-JP" altLang="en-US" sz="105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セキュアなプロトコルを利用することによる転送中のデータ</a:t>
            </a:r>
            <a:r>
              <a:rPr kumimoji="1" lang="ja-JP" altLang="en-US" sz="1050" b="0" i="0" u="none" strike="noStrike" kern="1200" cap="none" spc="0" normalizeH="0" baseline="0" noProof="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の保護</a:t>
            </a:r>
            <a:endParaRPr kumimoji="1" lang="en-US" altLang="ja-JP" sz="105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endParaRPr>
          </a:p>
        </p:txBody>
      </p:sp>
      <p:cxnSp>
        <p:nvCxnSpPr>
          <p:cNvPr id="180" name="直線コネクタ 179"/>
          <p:cNvCxnSpPr>
            <a:cxnSpLocks/>
            <a:stCxn id="179" idx="1"/>
          </p:cNvCxnSpPr>
          <p:nvPr/>
        </p:nvCxnSpPr>
        <p:spPr>
          <a:xfrm flipH="1">
            <a:off x="5615264" y="3163869"/>
            <a:ext cx="651201" cy="348797"/>
          </a:xfrm>
          <a:prstGeom prst="line">
            <a:avLst/>
          </a:prstGeom>
          <a:ln w="9525">
            <a:solidFill>
              <a:schemeClr val="accent2"/>
            </a:solidFill>
            <a:tailEnd type="oval"/>
          </a:ln>
          <a:effectLst/>
        </p:spPr>
        <p:style>
          <a:lnRef idx="2">
            <a:schemeClr val="dk1"/>
          </a:lnRef>
          <a:fillRef idx="0">
            <a:schemeClr val="dk1"/>
          </a:fillRef>
          <a:effectRef idx="1">
            <a:schemeClr val="dk1"/>
          </a:effectRef>
          <a:fontRef idx="minor">
            <a:schemeClr val="tx1"/>
          </a:fontRef>
        </p:style>
      </p:cxnSp>
      <p:cxnSp>
        <p:nvCxnSpPr>
          <p:cNvPr id="183" name="直線コネクタ 182"/>
          <p:cNvCxnSpPr>
            <a:cxnSpLocks/>
            <a:stCxn id="182" idx="1"/>
          </p:cNvCxnSpPr>
          <p:nvPr/>
        </p:nvCxnSpPr>
        <p:spPr>
          <a:xfrm flipH="1">
            <a:off x="7611296" y="4363504"/>
            <a:ext cx="529398" cy="2260"/>
          </a:xfrm>
          <a:prstGeom prst="line">
            <a:avLst/>
          </a:prstGeom>
          <a:ln w="9525">
            <a:solidFill>
              <a:schemeClr val="accent4"/>
            </a:solidFill>
            <a:tailEnd type="oval"/>
          </a:ln>
          <a:effectLst/>
        </p:spPr>
        <p:style>
          <a:lnRef idx="2">
            <a:schemeClr val="dk1"/>
          </a:lnRef>
          <a:fillRef idx="0">
            <a:schemeClr val="dk1"/>
          </a:fillRef>
          <a:effectRef idx="1">
            <a:schemeClr val="dk1"/>
          </a:effectRef>
          <a:fontRef idx="minor">
            <a:schemeClr val="tx1"/>
          </a:fontRef>
        </p:style>
      </p:cxnSp>
      <p:sp>
        <p:nvSpPr>
          <p:cNvPr id="195" name="正方形/長方形 194"/>
          <p:cNvSpPr/>
          <p:nvPr/>
        </p:nvSpPr>
        <p:spPr>
          <a:xfrm>
            <a:off x="8945917" y="4784656"/>
            <a:ext cx="2257792" cy="421488"/>
          </a:xfrm>
          <a:prstGeom prst="rect">
            <a:avLst/>
          </a:prstGeom>
          <a:solidFill>
            <a:srgbClr val="69AE35">
              <a:alpha val="50196"/>
            </a:srgbClr>
          </a:solidFill>
          <a:ln/>
          <a:effectLst/>
        </p:spPr>
        <p:style>
          <a:lnRef idx="1">
            <a:schemeClr val="accent4"/>
          </a:lnRef>
          <a:fillRef idx="2">
            <a:schemeClr val="accent4"/>
          </a:fillRef>
          <a:effectRef idx="1">
            <a:schemeClr val="accent4"/>
          </a:effectRef>
          <a:fontRef idx="minor">
            <a:schemeClr val="dk1"/>
          </a:fontRef>
        </p:style>
        <p:txBody>
          <a:bodyPr lIns="48000" tIns="48000" rIns="48000" bIns="48000" rtlCol="0" anchor="ctr"/>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1" lang="en-US" altLang="ja-JP" sz="105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a:t>
            </a:r>
            <a:r>
              <a:rPr kumimoji="1" lang="ja-JP" altLang="en-US" sz="105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サーバーサイド暗号化</a:t>
            </a:r>
            <a:r>
              <a:rPr kumimoji="1" lang="en-US" altLang="ja-JP" sz="105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a:t>
            </a:r>
          </a:p>
          <a:p>
            <a:pPr marL="0" marR="0" lvl="0" indent="0" algn="l" defTabSz="609576" rtl="0" eaLnBrk="1" fontAlgn="auto" latinLnBrk="0" hangingPunct="1">
              <a:lnSpc>
                <a:spcPct val="100000"/>
              </a:lnSpc>
              <a:spcBef>
                <a:spcPts val="0"/>
              </a:spcBef>
              <a:spcAft>
                <a:spcPts val="0"/>
              </a:spcAft>
              <a:buClrTx/>
              <a:buSzTx/>
              <a:buFontTx/>
              <a:buNone/>
              <a:tabLst/>
              <a:defRPr/>
            </a:pPr>
            <a:r>
              <a:rPr kumimoji="1" lang="en-US" altLang="ja-JP" sz="105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S3</a:t>
            </a:r>
            <a:r>
              <a:rPr kumimoji="1" lang="ja-JP" altLang="en-US" sz="1050" b="0" i="0" u="none" strike="noStrike" kern="1200" cap="none" spc="0" normalizeH="0" baseline="0" noProof="0" dirty="0" err="1">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a:t>
            </a:r>
            <a:r>
              <a:rPr kumimoji="1" lang="en-US" altLang="ja-JP" sz="105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Redshift</a:t>
            </a:r>
            <a:r>
              <a:rPr kumimoji="1" lang="ja-JP" altLang="en-US" sz="105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等における暗号化</a:t>
            </a:r>
            <a:endParaRPr kumimoji="1" lang="en-US" altLang="ja-JP" sz="105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endParaRPr>
          </a:p>
        </p:txBody>
      </p:sp>
      <p:sp>
        <p:nvSpPr>
          <p:cNvPr id="196" name="正方形/長方形 195"/>
          <p:cNvSpPr/>
          <p:nvPr/>
        </p:nvSpPr>
        <p:spPr>
          <a:xfrm>
            <a:off x="8953305" y="5288553"/>
            <a:ext cx="2250404" cy="421488"/>
          </a:xfrm>
          <a:prstGeom prst="rect">
            <a:avLst/>
          </a:prstGeom>
          <a:solidFill>
            <a:srgbClr val="69AE35">
              <a:alpha val="50196"/>
            </a:srgbClr>
          </a:solidFill>
          <a:ln/>
          <a:effectLst/>
        </p:spPr>
        <p:style>
          <a:lnRef idx="1">
            <a:schemeClr val="accent4"/>
          </a:lnRef>
          <a:fillRef idx="2">
            <a:schemeClr val="accent4"/>
          </a:fillRef>
          <a:effectRef idx="1">
            <a:schemeClr val="accent4"/>
          </a:effectRef>
          <a:fontRef idx="minor">
            <a:schemeClr val="dk1"/>
          </a:fontRef>
        </p:style>
        <p:txBody>
          <a:bodyPr lIns="48000" tIns="48000" rIns="48000" bIns="48000" rtlCol="0" anchor="ctr"/>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1" lang="en-US" altLang="ja-JP" sz="105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a:t>
            </a:r>
            <a:r>
              <a:rPr kumimoji="1" lang="ja-JP" altLang="en-US" sz="105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ログ暗号化</a:t>
            </a:r>
            <a:r>
              <a:rPr kumimoji="1" lang="en-US" altLang="ja-JP" sz="105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a:t>
            </a:r>
          </a:p>
          <a:p>
            <a:pPr marL="0" marR="0" lvl="0" indent="0" algn="l" defTabSz="609576" rtl="0" eaLnBrk="1" fontAlgn="auto" latinLnBrk="0" hangingPunct="1">
              <a:lnSpc>
                <a:spcPct val="100000"/>
              </a:lnSpc>
              <a:spcBef>
                <a:spcPts val="0"/>
              </a:spcBef>
              <a:spcAft>
                <a:spcPts val="0"/>
              </a:spcAft>
              <a:buClrTx/>
              <a:buSzTx/>
              <a:buFontTx/>
              <a:buNone/>
              <a:tabLst/>
              <a:defRPr/>
            </a:pPr>
            <a:r>
              <a:rPr kumimoji="1" lang="en-US" altLang="ja-JP" sz="1050" b="0" i="0" u="none" strike="noStrike" kern="1200" cap="none" spc="0" normalizeH="0" baseline="0" noProof="0" dirty="0" err="1">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CloudWatch</a:t>
            </a:r>
            <a:r>
              <a:rPr kumimoji="1" lang="en-US" altLang="ja-JP" sz="105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 Logs</a:t>
            </a:r>
            <a:r>
              <a:rPr kumimoji="1" lang="ja-JP" altLang="en-US" sz="105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における暗号化</a:t>
            </a:r>
            <a:endParaRPr kumimoji="1" lang="en-US" altLang="ja-JP" sz="105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endParaRPr>
          </a:p>
        </p:txBody>
      </p:sp>
      <p:cxnSp>
        <p:nvCxnSpPr>
          <p:cNvPr id="197" name="直線コネクタ 196"/>
          <p:cNvCxnSpPr>
            <a:cxnSpLocks/>
            <a:stCxn id="195" idx="1"/>
            <a:endCxn id="176" idx="3"/>
          </p:cNvCxnSpPr>
          <p:nvPr/>
        </p:nvCxnSpPr>
        <p:spPr>
          <a:xfrm flipH="1" flipV="1">
            <a:off x="8537296" y="4931100"/>
            <a:ext cx="408621" cy="64300"/>
          </a:xfrm>
          <a:prstGeom prst="line">
            <a:avLst/>
          </a:prstGeom>
          <a:ln w="9525">
            <a:solidFill>
              <a:schemeClr val="accent4"/>
            </a:solidFill>
            <a:tailEnd type="oval"/>
          </a:ln>
          <a:effectLst/>
        </p:spPr>
        <p:style>
          <a:lnRef idx="2">
            <a:schemeClr val="dk1"/>
          </a:lnRef>
          <a:fillRef idx="0">
            <a:schemeClr val="dk1"/>
          </a:fillRef>
          <a:effectRef idx="1">
            <a:schemeClr val="dk1"/>
          </a:effectRef>
          <a:fontRef idx="minor">
            <a:schemeClr val="tx1"/>
          </a:fontRef>
        </p:style>
      </p:cxnSp>
      <p:sp>
        <p:nvSpPr>
          <p:cNvPr id="205" name="正方形/長方形 204"/>
          <p:cNvSpPr/>
          <p:nvPr/>
        </p:nvSpPr>
        <p:spPr>
          <a:xfrm>
            <a:off x="11093774" y="1027718"/>
            <a:ext cx="903215" cy="241795"/>
          </a:xfrm>
          <a:prstGeom prst="rect">
            <a:avLst/>
          </a:prstGeom>
          <a:solidFill>
            <a:srgbClr val="FF9900">
              <a:alpha val="50196"/>
            </a:srgbClr>
          </a:solidFill>
          <a:ln/>
          <a:effectLst/>
        </p:spPr>
        <p:style>
          <a:lnRef idx="1">
            <a:schemeClr val="accent5"/>
          </a:lnRef>
          <a:fillRef idx="2">
            <a:schemeClr val="accent5"/>
          </a:fillRef>
          <a:effectRef idx="1">
            <a:schemeClr val="accent5"/>
          </a:effectRef>
          <a:fontRef idx="minor">
            <a:schemeClr val="dk1"/>
          </a:fontRef>
        </p:style>
        <p:txBody>
          <a:bodyPr lIns="48000" tIns="48000" rIns="48000" bIns="48000" rtlCol="0" anchor="ctr"/>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暗号鍵の管理</a:t>
            </a:r>
          </a:p>
        </p:txBody>
      </p:sp>
      <p:sp>
        <p:nvSpPr>
          <p:cNvPr id="206" name="正方形/長方形 205"/>
          <p:cNvSpPr/>
          <p:nvPr/>
        </p:nvSpPr>
        <p:spPr>
          <a:xfrm>
            <a:off x="11093774" y="754701"/>
            <a:ext cx="903215" cy="241795"/>
          </a:xfrm>
          <a:prstGeom prst="rect">
            <a:avLst/>
          </a:prstGeom>
          <a:solidFill>
            <a:schemeClr val="accent4">
              <a:alpha val="50196"/>
            </a:schemeClr>
          </a:solidFill>
          <a:ln/>
          <a:effectLst/>
        </p:spPr>
        <p:style>
          <a:lnRef idx="1">
            <a:schemeClr val="accent4"/>
          </a:lnRef>
          <a:fillRef idx="2">
            <a:schemeClr val="accent4"/>
          </a:fillRef>
          <a:effectRef idx="1">
            <a:schemeClr val="accent4"/>
          </a:effectRef>
          <a:fontRef idx="minor">
            <a:schemeClr val="dk1"/>
          </a:fontRef>
        </p:style>
        <p:txBody>
          <a:bodyPr lIns="48000" tIns="48000" rIns="48000" bIns="48000" rtlCol="0" anchor="ctr"/>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データ暗号化</a:t>
            </a:r>
          </a:p>
        </p:txBody>
      </p:sp>
      <p:sp>
        <p:nvSpPr>
          <p:cNvPr id="207" name="正方形/長方形 206"/>
          <p:cNvSpPr/>
          <p:nvPr/>
        </p:nvSpPr>
        <p:spPr>
          <a:xfrm>
            <a:off x="11093774" y="1300734"/>
            <a:ext cx="903215" cy="241795"/>
          </a:xfrm>
          <a:prstGeom prst="rect">
            <a:avLst/>
          </a:prstGeom>
          <a:solidFill>
            <a:srgbClr val="00A0C8">
              <a:alpha val="50196"/>
            </a:srgbClr>
          </a:solidFill>
          <a:ln/>
          <a:effectLst/>
        </p:spPr>
        <p:style>
          <a:lnRef idx="1">
            <a:schemeClr val="accent2"/>
          </a:lnRef>
          <a:fillRef idx="2">
            <a:schemeClr val="accent2"/>
          </a:fillRef>
          <a:effectRef idx="1">
            <a:schemeClr val="accent2"/>
          </a:effectRef>
          <a:fontRef idx="minor">
            <a:schemeClr val="dk1"/>
          </a:fontRef>
        </p:style>
        <p:txBody>
          <a:bodyPr lIns="48000" tIns="48000" rIns="48000" bIns="48000" rtlCol="0" anchor="ctr"/>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通信暗号化</a:t>
            </a:r>
          </a:p>
        </p:txBody>
      </p:sp>
      <p:sp>
        <p:nvSpPr>
          <p:cNvPr id="208" name="テキスト ボックス 207"/>
          <p:cNvSpPr txBox="1"/>
          <p:nvPr/>
        </p:nvSpPr>
        <p:spPr>
          <a:xfrm>
            <a:off x="11093774" y="443949"/>
            <a:ext cx="903215" cy="297454"/>
          </a:xfrm>
          <a:prstGeom prst="rect">
            <a:avLst/>
          </a:prstGeom>
          <a:noFill/>
          <a:effectLst/>
        </p:spPr>
        <p:txBody>
          <a:bodyPr wrap="square" rtlCol="0">
            <a:spAutoFit/>
          </a:bodyPr>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1" lang="ja-JP" altLang="en-US" sz="1333"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凡例</a:t>
            </a:r>
          </a:p>
        </p:txBody>
      </p:sp>
      <p:sp>
        <p:nvSpPr>
          <p:cNvPr id="2" name="タイトル 1">
            <a:extLst>
              <a:ext uri="{FF2B5EF4-FFF2-40B4-BE49-F238E27FC236}">
                <a16:creationId xmlns:a16="http://schemas.microsoft.com/office/drawing/2014/main" id="{EC19CB97-6ADC-AC4C-985B-BD3C9E08DE25}"/>
              </a:ext>
            </a:extLst>
          </p:cNvPr>
          <p:cNvSpPr>
            <a:spLocks noGrp="1"/>
          </p:cNvSpPr>
          <p:nvPr>
            <p:ph type="title"/>
          </p:nvPr>
        </p:nvSpPr>
        <p:spPr/>
        <p:txBody>
          <a:bodyPr vert="horz" lIns="91440" tIns="45720" rIns="91440" bIns="45720" rtlCol="0" anchor="t">
            <a:noAutofit/>
          </a:bodyPr>
          <a:lstStyle/>
          <a:p>
            <a:r>
              <a:rPr lang="ja-JP" altLang="en-US" sz="2800" b="0"/>
              <a:t>参考：</a:t>
            </a:r>
            <a:r>
              <a:rPr lang="en-US" altLang="ja-JP" sz="2800" b="0" dirty="0"/>
              <a:t>AWS</a:t>
            </a:r>
            <a:r>
              <a:rPr lang="ja-JP" altLang="en-US" sz="2800" b="0"/>
              <a:t>におけるデータ暗号化 </a:t>
            </a:r>
            <a:r>
              <a:rPr lang="en-US" altLang="ja-JP" sz="2800" b="0" dirty="0"/>
              <a:t>– </a:t>
            </a:r>
            <a:r>
              <a:rPr lang="ja-JP" altLang="en-US" sz="2800" b="0"/>
              <a:t>全体像</a:t>
            </a:r>
          </a:p>
        </p:txBody>
      </p:sp>
      <p:pic>
        <p:nvPicPr>
          <p:cNvPr id="106" name="Graphic 21">
            <a:extLst>
              <a:ext uri="{FF2B5EF4-FFF2-40B4-BE49-F238E27FC236}">
                <a16:creationId xmlns:a16="http://schemas.microsoft.com/office/drawing/2014/main" id="{064A0CE0-A8AC-2243-AE37-F8AFC4337DF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560882" y="3921203"/>
            <a:ext cx="217657" cy="217657"/>
          </a:xfrm>
          <a:prstGeom prst="rect">
            <a:avLst/>
          </a:prstGeom>
        </p:spPr>
      </p:pic>
      <p:pic>
        <p:nvPicPr>
          <p:cNvPr id="107" name="Graphic 21">
            <a:extLst>
              <a:ext uri="{FF2B5EF4-FFF2-40B4-BE49-F238E27FC236}">
                <a16:creationId xmlns:a16="http://schemas.microsoft.com/office/drawing/2014/main" id="{8BE7D82F-727C-2C4E-BBA9-966BE2A90DE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394664" y="3937770"/>
            <a:ext cx="217657" cy="217657"/>
          </a:xfrm>
          <a:prstGeom prst="rect">
            <a:avLst/>
          </a:prstGeom>
        </p:spPr>
      </p:pic>
      <p:pic>
        <p:nvPicPr>
          <p:cNvPr id="108" name="Graphic 21">
            <a:extLst>
              <a:ext uri="{FF2B5EF4-FFF2-40B4-BE49-F238E27FC236}">
                <a16:creationId xmlns:a16="http://schemas.microsoft.com/office/drawing/2014/main" id="{0104E7D8-388A-1641-9BC3-9A100B3B900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250534" y="3943293"/>
            <a:ext cx="217657" cy="217657"/>
          </a:xfrm>
          <a:prstGeom prst="rect">
            <a:avLst/>
          </a:prstGeom>
        </p:spPr>
      </p:pic>
      <p:pic>
        <p:nvPicPr>
          <p:cNvPr id="109" name="Graphic 21">
            <a:extLst>
              <a:ext uri="{FF2B5EF4-FFF2-40B4-BE49-F238E27FC236}">
                <a16:creationId xmlns:a16="http://schemas.microsoft.com/office/drawing/2014/main" id="{D432B990-78F2-8142-8587-499F1863E01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051187" y="3926730"/>
            <a:ext cx="217657" cy="217657"/>
          </a:xfrm>
          <a:prstGeom prst="rect">
            <a:avLst/>
          </a:prstGeom>
        </p:spPr>
      </p:pic>
      <p:pic>
        <p:nvPicPr>
          <p:cNvPr id="110" name="Graphic 21">
            <a:extLst>
              <a:ext uri="{FF2B5EF4-FFF2-40B4-BE49-F238E27FC236}">
                <a16:creationId xmlns:a16="http://schemas.microsoft.com/office/drawing/2014/main" id="{4E57EAE5-5FD5-0346-A79D-8EA622E1EC0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034622" y="4881992"/>
            <a:ext cx="217657" cy="217657"/>
          </a:xfrm>
          <a:prstGeom prst="rect">
            <a:avLst/>
          </a:prstGeom>
        </p:spPr>
      </p:pic>
      <p:pic>
        <p:nvPicPr>
          <p:cNvPr id="111" name="Graphic 21">
            <a:extLst>
              <a:ext uri="{FF2B5EF4-FFF2-40B4-BE49-F238E27FC236}">
                <a16:creationId xmlns:a16="http://schemas.microsoft.com/office/drawing/2014/main" id="{F880BDAD-FFBB-4C43-BA23-108E739C076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311274" y="4887515"/>
            <a:ext cx="217657" cy="217657"/>
          </a:xfrm>
          <a:prstGeom prst="rect">
            <a:avLst/>
          </a:prstGeom>
        </p:spPr>
      </p:pic>
      <p:pic>
        <p:nvPicPr>
          <p:cNvPr id="146" name="Graphic 21">
            <a:extLst>
              <a:ext uri="{FF2B5EF4-FFF2-40B4-BE49-F238E27FC236}">
                <a16:creationId xmlns:a16="http://schemas.microsoft.com/office/drawing/2014/main" id="{DFA098A0-FE32-D34C-BE24-CB93FF8D175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400187" y="4893038"/>
            <a:ext cx="217657" cy="217657"/>
          </a:xfrm>
          <a:prstGeom prst="rect">
            <a:avLst/>
          </a:prstGeom>
        </p:spPr>
      </p:pic>
      <p:pic>
        <p:nvPicPr>
          <p:cNvPr id="147" name="Graphic 21">
            <a:extLst>
              <a:ext uri="{FF2B5EF4-FFF2-40B4-BE49-F238E27FC236}">
                <a16:creationId xmlns:a16="http://schemas.microsoft.com/office/drawing/2014/main" id="{458C16F3-78F4-0644-8490-64B71FE04BA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610578" y="4887518"/>
            <a:ext cx="217657" cy="217657"/>
          </a:xfrm>
          <a:prstGeom prst="rect">
            <a:avLst/>
          </a:prstGeom>
        </p:spPr>
      </p:pic>
      <p:pic>
        <p:nvPicPr>
          <p:cNvPr id="150" name="Graphic 25">
            <a:extLst>
              <a:ext uri="{FF2B5EF4-FFF2-40B4-BE49-F238E27FC236}">
                <a16:creationId xmlns:a16="http://schemas.microsoft.com/office/drawing/2014/main" id="{39036DE8-DC16-F346-834C-611FEACDD81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120527" y="2330635"/>
            <a:ext cx="262942" cy="262942"/>
          </a:xfrm>
          <a:prstGeom prst="rect">
            <a:avLst/>
          </a:prstGeom>
        </p:spPr>
      </p:pic>
      <p:pic>
        <p:nvPicPr>
          <p:cNvPr id="151" name="Graphic 16">
            <a:extLst>
              <a:ext uri="{FF2B5EF4-FFF2-40B4-BE49-F238E27FC236}">
                <a16:creationId xmlns:a16="http://schemas.microsoft.com/office/drawing/2014/main" id="{2B74AE13-5736-2F41-BF2F-B46BF58E12A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339246" y="2680594"/>
            <a:ext cx="262942" cy="262942"/>
          </a:xfrm>
          <a:prstGeom prst="rect">
            <a:avLst/>
          </a:prstGeom>
        </p:spPr>
      </p:pic>
      <p:pic>
        <p:nvPicPr>
          <p:cNvPr id="152" name="Graphic 27">
            <a:extLst>
              <a:ext uri="{FF2B5EF4-FFF2-40B4-BE49-F238E27FC236}">
                <a16:creationId xmlns:a16="http://schemas.microsoft.com/office/drawing/2014/main" id="{728451DE-82B8-574D-B7F3-E8ADE0900E9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960680" y="1983610"/>
            <a:ext cx="287290" cy="287290"/>
          </a:xfrm>
          <a:prstGeom prst="rect">
            <a:avLst/>
          </a:prstGeom>
        </p:spPr>
      </p:pic>
      <p:pic>
        <p:nvPicPr>
          <p:cNvPr id="153" name="Graphic 9">
            <a:extLst>
              <a:ext uri="{FF2B5EF4-FFF2-40B4-BE49-F238E27FC236}">
                <a16:creationId xmlns:a16="http://schemas.microsoft.com/office/drawing/2014/main" id="{6DAF5EB1-0B8C-D443-BE58-B4DC7BF93FC0}"/>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783679" y="5130295"/>
            <a:ext cx="324000" cy="324000"/>
          </a:xfrm>
          <a:prstGeom prst="rect">
            <a:avLst/>
          </a:prstGeom>
        </p:spPr>
      </p:pic>
      <p:pic>
        <p:nvPicPr>
          <p:cNvPr id="154" name="Graphic 8">
            <a:extLst>
              <a:ext uri="{FF2B5EF4-FFF2-40B4-BE49-F238E27FC236}">
                <a16:creationId xmlns:a16="http://schemas.microsoft.com/office/drawing/2014/main" id="{9366D32B-CB13-5848-B0EE-A7A751112437}"/>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140283" y="3295503"/>
            <a:ext cx="381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6" name="Graphic 60">
            <a:extLst>
              <a:ext uri="{FF2B5EF4-FFF2-40B4-BE49-F238E27FC236}">
                <a16:creationId xmlns:a16="http://schemas.microsoft.com/office/drawing/2014/main" id="{BA87C59C-1999-094F-9DC6-12FD9129D618}"/>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761136" y="4192519"/>
            <a:ext cx="381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7" name="Graphic 60">
            <a:extLst>
              <a:ext uri="{FF2B5EF4-FFF2-40B4-BE49-F238E27FC236}">
                <a16:creationId xmlns:a16="http://schemas.microsoft.com/office/drawing/2014/main" id="{93B41923-4EAA-0F4A-952D-B9D8FF6D8590}"/>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196388" y="4187248"/>
            <a:ext cx="381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0" name="Graphic 60">
            <a:extLst>
              <a:ext uri="{FF2B5EF4-FFF2-40B4-BE49-F238E27FC236}">
                <a16:creationId xmlns:a16="http://schemas.microsoft.com/office/drawing/2014/main" id="{ACBEEFC4-1618-9F4F-AAF9-75329CB90E13}"/>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549543" y="4187248"/>
            <a:ext cx="381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1" name="Graphic 60">
            <a:extLst>
              <a:ext uri="{FF2B5EF4-FFF2-40B4-BE49-F238E27FC236}">
                <a16:creationId xmlns:a16="http://schemas.microsoft.com/office/drawing/2014/main" id="{394E258E-C01D-E541-A613-0678512E477B}"/>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383325" y="4181727"/>
            <a:ext cx="381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6" name="Graphic 35">
            <a:extLst>
              <a:ext uri="{FF2B5EF4-FFF2-40B4-BE49-F238E27FC236}">
                <a16:creationId xmlns:a16="http://schemas.microsoft.com/office/drawing/2014/main" id="{54B18166-9F93-154B-B440-192D432079E5}"/>
              </a:ext>
            </a:extLst>
          </p:cNvPr>
          <p:cNvPicPr>
            <a:picLocks noChangeAspect="1"/>
          </p:cNvPicPr>
          <p:nvPr/>
        </p:nvPicPr>
        <p:blipFill>
          <a:blip r:embed="rId17">
            <a:extLst>
              <a:ext uri="{96DAC541-7B7A-43D3-8B79-37D633B846F1}">
                <asvg:svgBlip xmlns:asvg="http://schemas.microsoft.com/office/drawing/2016/SVG/main" r:embed="rId18"/>
              </a:ext>
            </a:extLst>
          </a:blip>
          <a:srcRect/>
          <a:stretch/>
        </p:blipFill>
        <p:spPr>
          <a:xfrm>
            <a:off x="3896022" y="1980223"/>
            <a:ext cx="283060" cy="283060"/>
          </a:xfrm>
          <a:prstGeom prst="rect">
            <a:avLst/>
          </a:prstGeom>
        </p:spPr>
      </p:pic>
      <p:pic>
        <p:nvPicPr>
          <p:cNvPr id="167" name="Graphic 60">
            <a:extLst>
              <a:ext uri="{FF2B5EF4-FFF2-40B4-BE49-F238E27FC236}">
                <a16:creationId xmlns:a16="http://schemas.microsoft.com/office/drawing/2014/main" id="{4FD8A2E6-CC86-9340-84B5-0F27377FB36B}"/>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166063" y="5087328"/>
            <a:ext cx="381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8" name="Graphic 60">
            <a:extLst>
              <a:ext uri="{FF2B5EF4-FFF2-40B4-BE49-F238E27FC236}">
                <a16:creationId xmlns:a16="http://schemas.microsoft.com/office/drawing/2014/main" id="{CBEBA656-628D-7E4F-A17D-107CAC75F0F3}"/>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463650" y="5103834"/>
            <a:ext cx="381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9" name="Graphic 9">
            <a:extLst>
              <a:ext uri="{FF2B5EF4-FFF2-40B4-BE49-F238E27FC236}">
                <a16:creationId xmlns:a16="http://schemas.microsoft.com/office/drawing/2014/main" id="{6C835204-2770-574D-9BFA-4C3992E92084}"/>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551024" y="5146405"/>
            <a:ext cx="324000" cy="324000"/>
          </a:xfrm>
          <a:prstGeom prst="rect">
            <a:avLst/>
          </a:prstGeom>
        </p:spPr>
      </p:pic>
      <p:pic>
        <p:nvPicPr>
          <p:cNvPr id="174" name="Graphic 18">
            <a:extLst>
              <a:ext uri="{FF2B5EF4-FFF2-40B4-BE49-F238E27FC236}">
                <a16:creationId xmlns:a16="http://schemas.microsoft.com/office/drawing/2014/main" id="{4B32F19E-5638-E949-A092-B35377C920FD}"/>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284579" y="3591464"/>
            <a:ext cx="447008" cy="4470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5" name="Graphic 17">
            <a:extLst>
              <a:ext uri="{FF2B5EF4-FFF2-40B4-BE49-F238E27FC236}">
                <a16:creationId xmlns:a16="http://schemas.microsoft.com/office/drawing/2014/main" id="{7A86C937-E6C8-0F4D-BD4C-BA9CAA043805}"/>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8165219" y="5314009"/>
            <a:ext cx="379243" cy="379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00" name="直線コネクタ 199"/>
          <p:cNvCxnSpPr>
            <a:cxnSpLocks/>
            <a:stCxn id="196" idx="1"/>
            <a:endCxn id="175" idx="3"/>
          </p:cNvCxnSpPr>
          <p:nvPr/>
        </p:nvCxnSpPr>
        <p:spPr>
          <a:xfrm flipH="1">
            <a:off x="8544462" y="5499297"/>
            <a:ext cx="408843" cy="4334"/>
          </a:xfrm>
          <a:prstGeom prst="line">
            <a:avLst/>
          </a:prstGeom>
          <a:ln w="9525">
            <a:solidFill>
              <a:schemeClr val="accent4"/>
            </a:solidFill>
            <a:tailEnd type="oval"/>
          </a:ln>
          <a:effectLst/>
        </p:spPr>
        <p:style>
          <a:lnRef idx="2">
            <a:schemeClr val="dk1"/>
          </a:lnRef>
          <a:fillRef idx="0">
            <a:schemeClr val="dk1"/>
          </a:fillRef>
          <a:effectRef idx="1">
            <a:schemeClr val="dk1"/>
          </a:effectRef>
          <a:fontRef idx="minor">
            <a:schemeClr val="tx1"/>
          </a:fontRef>
        </p:style>
      </p:cxnSp>
      <p:pic>
        <p:nvPicPr>
          <p:cNvPr id="176" name="Graphic 8">
            <a:extLst>
              <a:ext uri="{FF2B5EF4-FFF2-40B4-BE49-F238E27FC236}">
                <a16:creationId xmlns:a16="http://schemas.microsoft.com/office/drawing/2014/main" id="{51CA8681-CB82-334E-B199-8BECC4C7AB84}"/>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8158053" y="4741478"/>
            <a:ext cx="379243" cy="379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2" name="正方形/長方形 181"/>
          <p:cNvSpPr/>
          <p:nvPr/>
        </p:nvSpPr>
        <p:spPr>
          <a:xfrm>
            <a:off x="8140694" y="4008194"/>
            <a:ext cx="3063015" cy="710619"/>
          </a:xfrm>
          <a:prstGeom prst="rect">
            <a:avLst/>
          </a:prstGeom>
          <a:solidFill>
            <a:srgbClr val="69AE35">
              <a:alpha val="50196"/>
            </a:srgbClr>
          </a:solidFill>
          <a:ln/>
          <a:effectLst/>
        </p:spPr>
        <p:style>
          <a:lnRef idx="1">
            <a:schemeClr val="accent4"/>
          </a:lnRef>
          <a:fillRef idx="2">
            <a:schemeClr val="accent4"/>
          </a:fillRef>
          <a:effectRef idx="1">
            <a:schemeClr val="accent4"/>
          </a:effectRef>
          <a:fontRef idx="minor">
            <a:schemeClr val="dk1"/>
          </a:fontRef>
        </p:style>
        <p:txBody>
          <a:bodyPr lIns="48000" tIns="48000" rIns="48000" bIns="48000" rtlCol="0" anchor="ctr"/>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1" lang="en-US" altLang="ja-JP" sz="105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a:t>
            </a:r>
            <a:r>
              <a:rPr kumimoji="1" lang="ja-JP" altLang="en-US" sz="105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クライアントサイド暗号化</a:t>
            </a:r>
            <a:r>
              <a:rPr kumimoji="1" lang="en-US" altLang="ja-JP" sz="105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a:t>
            </a:r>
          </a:p>
          <a:p>
            <a:pPr marL="0" marR="0" lvl="0" indent="0" algn="l" defTabSz="609576" rtl="0" eaLnBrk="1" fontAlgn="auto" latinLnBrk="0" hangingPunct="1">
              <a:lnSpc>
                <a:spcPct val="100000"/>
              </a:lnSpc>
              <a:spcBef>
                <a:spcPts val="0"/>
              </a:spcBef>
              <a:spcAft>
                <a:spcPts val="0"/>
              </a:spcAft>
              <a:buClrTx/>
              <a:buSzTx/>
              <a:buFontTx/>
              <a:buNone/>
              <a:tabLst/>
              <a:defRPr/>
            </a:pPr>
            <a:r>
              <a:rPr kumimoji="1" lang="en-US" altLang="ja-JP" sz="105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OS</a:t>
            </a:r>
            <a:r>
              <a:rPr kumimoji="1" lang="ja-JP" altLang="en-US" sz="105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やアプリケーション上のデータをこれまで同様クライアントサイドで暗号化することも可能</a:t>
            </a:r>
            <a:r>
              <a:rPr kumimoji="1" lang="en-US" altLang="ja-JP" sz="105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a:t>
            </a:r>
            <a:r>
              <a:rPr kumimoji="1" lang="ja-JP" altLang="en-US" sz="105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アプリケーション側での実装が必要</a:t>
            </a:r>
            <a:r>
              <a:rPr kumimoji="1" lang="en-US" altLang="ja-JP" sz="105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a:t>
            </a:r>
          </a:p>
        </p:txBody>
      </p:sp>
      <p:pic>
        <p:nvPicPr>
          <p:cNvPr id="177" name="Graphic 19">
            <a:extLst>
              <a:ext uri="{FF2B5EF4-FFF2-40B4-BE49-F238E27FC236}">
                <a16:creationId xmlns:a16="http://schemas.microsoft.com/office/drawing/2014/main" id="{948AB856-DF3B-F44C-A9BD-C34987CDC52F}"/>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9159634" y="3474659"/>
            <a:ext cx="379243" cy="379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8" name="Graphic 7">
            <a:extLst>
              <a:ext uri="{FF2B5EF4-FFF2-40B4-BE49-F238E27FC236}">
                <a16:creationId xmlns:a16="http://schemas.microsoft.com/office/drawing/2014/main" id="{263EDF8B-2015-C044-B568-1C57F1983A34}"/>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8164564" y="2684978"/>
            <a:ext cx="375916" cy="375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05" name="直線コネクタ 104"/>
          <p:cNvCxnSpPr>
            <a:cxnSpLocks/>
            <a:stCxn id="104" idx="2"/>
            <a:endCxn id="178" idx="0"/>
          </p:cNvCxnSpPr>
          <p:nvPr/>
        </p:nvCxnSpPr>
        <p:spPr>
          <a:xfrm flipH="1">
            <a:off x="8352522" y="2294569"/>
            <a:ext cx="559" cy="390409"/>
          </a:xfrm>
          <a:prstGeom prst="line">
            <a:avLst/>
          </a:prstGeom>
          <a:ln w="9525">
            <a:solidFill>
              <a:schemeClr val="accent1"/>
            </a:solidFill>
            <a:tailEnd type="oval"/>
          </a:ln>
          <a:effectLst/>
        </p:spPr>
        <p:style>
          <a:lnRef idx="2">
            <a:schemeClr val="dk1"/>
          </a:lnRef>
          <a:fillRef idx="0">
            <a:schemeClr val="dk1"/>
          </a:fillRef>
          <a:effectRef idx="1">
            <a:schemeClr val="dk1"/>
          </a:effectRef>
          <a:fontRef idx="minor">
            <a:schemeClr val="tx1"/>
          </a:fontRef>
        </p:style>
      </p:cxnSp>
      <p:pic>
        <p:nvPicPr>
          <p:cNvPr id="181" name="Graphic 7">
            <a:extLst>
              <a:ext uri="{FF2B5EF4-FFF2-40B4-BE49-F238E27FC236}">
                <a16:creationId xmlns:a16="http://schemas.microsoft.com/office/drawing/2014/main" id="{4C51612F-5E4E-9445-80DF-70A1C8C3ED3D}"/>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9128907" y="2647009"/>
            <a:ext cx="379243" cy="379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03" name="直線コネクタ 102"/>
          <p:cNvCxnSpPr>
            <a:cxnSpLocks/>
            <a:stCxn id="102" idx="2"/>
            <a:endCxn id="181" idx="3"/>
          </p:cNvCxnSpPr>
          <p:nvPr/>
        </p:nvCxnSpPr>
        <p:spPr>
          <a:xfrm flipH="1">
            <a:off x="9508150" y="2309544"/>
            <a:ext cx="1229247" cy="527087"/>
          </a:xfrm>
          <a:prstGeom prst="line">
            <a:avLst/>
          </a:prstGeom>
          <a:ln w="9525">
            <a:solidFill>
              <a:schemeClr val="accent2"/>
            </a:solidFill>
            <a:tailEnd type="oval"/>
          </a:ln>
          <a:effectLst/>
        </p:spPr>
        <p:style>
          <a:lnRef idx="2">
            <a:schemeClr val="dk1"/>
          </a:lnRef>
          <a:fillRef idx="0">
            <a:schemeClr val="dk1"/>
          </a:fillRef>
          <a:effectRef idx="1">
            <a:schemeClr val="dk1"/>
          </a:effectRef>
          <a:fontRef idx="minor">
            <a:schemeClr val="tx1"/>
          </a:fontRef>
        </p:style>
      </p:cxnSp>
      <p:pic>
        <p:nvPicPr>
          <p:cNvPr id="184" name="Graphic 47">
            <a:extLst>
              <a:ext uri="{FF2B5EF4-FFF2-40B4-BE49-F238E27FC236}">
                <a16:creationId xmlns:a16="http://schemas.microsoft.com/office/drawing/2014/main" id="{98CF87DA-198E-8C45-8E7E-8BF559339C0D}"/>
              </a:ext>
            </a:extLst>
          </p:cNvPr>
          <p:cNvPicPr>
            <a:picLocks noChangeAspect="1" noChangeArrowheads="1"/>
          </p:cNvPicPr>
          <p:nvPr/>
        </p:nvPicPr>
        <p:blipFill>
          <a:blip r:embed="rId25">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304999" y="3783774"/>
            <a:ext cx="517053" cy="5170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テキスト ボックス 2">
            <a:extLst>
              <a:ext uri="{FF2B5EF4-FFF2-40B4-BE49-F238E27FC236}">
                <a16:creationId xmlns:a16="http://schemas.microsoft.com/office/drawing/2014/main" id="{7E676894-B9D3-AA4A-76F5-6EE60731AB90}"/>
              </a:ext>
            </a:extLst>
          </p:cNvPr>
          <p:cNvSpPr txBox="1"/>
          <p:nvPr/>
        </p:nvSpPr>
        <p:spPr>
          <a:xfrm>
            <a:off x="10607211" y="0"/>
            <a:ext cx="1584789" cy="369332"/>
          </a:xfrm>
          <a:prstGeom prst="rect">
            <a:avLst/>
          </a:prstGeom>
          <a:no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800" b="0" i="0" u="none" strike="noStrike" kern="1200" cap="none" spc="0" normalizeH="0" baseline="0" noProof="0" dirty="0">
                <a:ln>
                  <a:noFill/>
                </a:ln>
                <a:solidFill>
                  <a:srgbClr val="FFFFFF">
                    <a:lumMod val="50000"/>
                  </a:srgbClr>
                </a:solidFill>
                <a:effectLst/>
                <a:uLnTx/>
                <a:uFillTx/>
                <a:latin typeface="Meiryo" panose="020B0604030504040204" pitchFamily="34" charset="-128"/>
                <a:ea typeface="Meiryo" panose="020B0604030504040204" pitchFamily="34" charset="-128"/>
                <a:cs typeface="+mn-cs"/>
              </a:rPr>
              <a:t>SEC08-BP02</a:t>
            </a:r>
            <a:endParaRPr kumimoji="0" lang="ja-JP" altLang="en-US" sz="1800" b="0" i="0" u="none" strike="noStrike" kern="1200" cap="none" spc="0" normalizeH="0" baseline="0" noProof="0">
              <a:ln>
                <a:noFill/>
              </a:ln>
              <a:solidFill>
                <a:srgbClr val="FFFFFF">
                  <a:lumMod val="50000"/>
                </a:srgbClr>
              </a:solidFill>
              <a:effectLst/>
              <a:uLnTx/>
              <a:uFillTx/>
              <a:latin typeface="Meiryo" panose="020B0604030504040204" pitchFamily="34" charset="-128"/>
              <a:ea typeface="Meiryo" panose="020B0604030504040204" pitchFamily="34" charset="-128"/>
              <a:cs typeface="+mn-cs"/>
            </a:endParaRPr>
          </a:p>
        </p:txBody>
      </p:sp>
    </p:spTree>
    <p:extLst>
      <p:ext uri="{BB962C8B-B14F-4D97-AF65-F5344CB8AC3E}">
        <p14:creationId xmlns:p14="http://schemas.microsoft.com/office/powerpoint/2010/main" val="3938192015"/>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正方形/長方形 56">
            <a:extLst>
              <a:ext uri="{FF2B5EF4-FFF2-40B4-BE49-F238E27FC236}">
                <a16:creationId xmlns:a16="http://schemas.microsoft.com/office/drawing/2014/main" id="{17CE9549-311B-45D2-83D4-715382A40E72}"/>
              </a:ext>
            </a:extLst>
          </p:cNvPr>
          <p:cNvSpPr/>
          <p:nvPr/>
        </p:nvSpPr>
        <p:spPr>
          <a:xfrm>
            <a:off x="6340799" y="1124086"/>
            <a:ext cx="5515842" cy="639864"/>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ctr"/>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1" lang="ja-JP" altLang="en-US" sz="2333" b="0" i="0" u="none" strike="noStrike" kern="1200" cap="none" spc="0" normalizeH="0" baseline="0" noProof="0" dirty="0">
                <a:ln>
                  <a:noFill/>
                </a:ln>
                <a:gradFill>
                  <a:gsLst>
                    <a:gs pos="0">
                      <a:srgbClr val="FFFFFF"/>
                    </a:gs>
                    <a:gs pos="100000">
                      <a:srgbClr val="FFFFFF"/>
                    </a:gs>
                  </a:gsLst>
                  <a:lin ang="5400000" scaled="1"/>
                </a:gradFill>
                <a:effectLst/>
                <a:uLnTx/>
                <a:uFillTx/>
                <a:latin typeface="Meiryo" panose="020B0604030504040204" pitchFamily="34" charset="-128"/>
                <a:ea typeface="Meiryo" panose="020B0604030504040204" pitchFamily="34" charset="-128"/>
                <a:cs typeface="+mn-cs"/>
              </a:rPr>
              <a:t>利用する暗号鍵</a:t>
            </a:r>
          </a:p>
        </p:txBody>
      </p:sp>
      <p:sp>
        <p:nvSpPr>
          <p:cNvPr id="58" name="正方形/長方形 57">
            <a:extLst>
              <a:ext uri="{FF2B5EF4-FFF2-40B4-BE49-F238E27FC236}">
                <a16:creationId xmlns:a16="http://schemas.microsoft.com/office/drawing/2014/main" id="{89092AE6-C005-40E4-820D-0B3B11566313}"/>
              </a:ext>
            </a:extLst>
          </p:cNvPr>
          <p:cNvSpPr/>
          <p:nvPr/>
        </p:nvSpPr>
        <p:spPr>
          <a:xfrm>
            <a:off x="6340799" y="1825560"/>
            <a:ext cx="5515842" cy="132804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square" lIns="48000" tIns="48000" rIns="48000" bIns="48000" rtlCol="0" anchor="t" anchorCtr="0">
            <a:spAutoFit/>
          </a:bodyPr>
          <a:lstStyle/>
          <a:p>
            <a:pPr marL="191992" marR="0" lvl="0" indent="-191992" algn="l" defTabSz="60957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en-US" altLang="ja-JP" sz="20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AWS-KMS</a:t>
            </a:r>
            <a:r>
              <a:rPr kumimoji="1" lang="ja-JP" altLang="en-US" sz="20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でお客様が生成する鍵</a:t>
            </a:r>
            <a:endParaRPr kumimoji="1" lang="en-US" altLang="ja-JP" sz="20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endParaRPr>
          </a:p>
          <a:p>
            <a:pPr marL="191992" marR="0" lvl="0" indent="-191992" algn="l" defTabSz="60957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en-US" altLang="ja-JP" sz="20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AWS-KMS</a:t>
            </a:r>
            <a:r>
              <a:rPr kumimoji="1" lang="ja-JP" altLang="en-US" sz="20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で</a:t>
            </a:r>
            <a:r>
              <a:rPr kumimoji="1" lang="en-US" altLang="ja-JP" sz="20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AWS</a:t>
            </a:r>
            <a:r>
              <a:rPr kumimoji="1" lang="ja-JP" altLang="en-US" sz="20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が生成する鍵</a:t>
            </a:r>
            <a:endParaRPr kumimoji="1" lang="en-US" altLang="ja-JP" sz="20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endParaRPr>
          </a:p>
          <a:p>
            <a:pPr marL="191992" marR="0" lvl="0" indent="-191992" algn="l" defTabSz="60957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en-US" altLang="ja-JP" sz="20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AWS</a:t>
            </a:r>
            <a:r>
              <a:rPr kumimoji="1" lang="ja-JP" altLang="en-US" sz="20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リソースが生成する鍵</a:t>
            </a:r>
            <a:endParaRPr kumimoji="1" lang="en-US" altLang="ja-JP" sz="20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endParaRPr>
          </a:p>
          <a:p>
            <a:pPr marL="191992" marR="0" lvl="0" indent="-191992" algn="l" defTabSz="60957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ja-JP" altLang="en-US" sz="20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お客様が独自で用意する暗号鍵</a:t>
            </a:r>
          </a:p>
        </p:txBody>
      </p:sp>
      <p:sp>
        <p:nvSpPr>
          <p:cNvPr id="10" name="正方形/長方形 56">
            <a:extLst>
              <a:ext uri="{FF2B5EF4-FFF2-40B4-BE49-F238E27FC236}">
                <a16:creationId xmlns:a16="http://schemas.microsoft.com/office/drawing/2014/main" id="{17CE9549-311B-45D2-83D4-715382A40E72}"/>
              </a:ext>
            </a:extLst>
          </p:cNvPr>
          <p:cNvSpPr/>
          <p:nvPr/>
        </p:nvSpPr>
        <p:spPr>
          <a:xfrm>
            <a:off x="388137" y="1124086"/>
            <a:ext cx="5515842" cy="639864"/>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ctr"/>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1" lang="ja-JP" altLang="en-US" sz="2333" b="0" i="0" u="none" strike="noStrike" kern="1200" cap="none" spc="0" normalizeH="0" baseline="0" noProof="0" dirty="0">
                <a:ln>
                  <a:noFill/>
                </a:ln>
                <a:gradFill>
                  <a:gsLst>
                    <a:gs pos="0">
                      <a:srgbClr val="FFFFFF"/>
                    </a:gs>
                    <a:gs pos="100000">
                      <a:srgbClr val="FFFFFF"/>
                    </a:gs>
                  </a:gsLst>
                  <a:lin ang="5400000" scaled="1"/>
                </a:gradFill>
                <a:effectLst/>
                <a:uLnTx/>
                <a:uFillTx/>
                <a:latin typeface="Meiryo" panose="020B0604030504040204" pitchFamily="34" charset="-128"/>
                <a:ea typeface="Meiryo" panose="020B0604030504040204" pitchFamily="34" charset="-128"/>
                <a:cs typeface="+mn-cs"/>
              </a:rPr>
              <a:t>暗号化の実施場所</a:t>
            </a:r>
          </a:p>
        </p:txBody>
      </p:sp>
      <p:sp>
        <p:nvSpPr>
          <p:cNvPr id="11" name="正方形/長方形 57">
            <a:extLst>
              <a:ext uri="{FF2B5EF4-FFF2-40B4-BE49-F238E27FC236}">
                <a16:creationId xmlns:a16="http://schemas.microsoft.com/office/drawing/2014/main" id="{89092AE6-C005-40E4-820D-0B3B11566313}"/>
              </a:ext>
            </a:extLst>
          </p:cNvPr>
          <p:cNvSpPr/>
          <p:nvPr/>
        </p:nvSpPr>
        <p:spPr>
          <a:xfrm>
            <a:off x="388137" y="1825559"/>
            <a:ext cx="5515842" cy="30212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square" lIns="48000" tIns="48000" rIns="48000" bIns="48000" rtlCol="0" anchor="t" anchorCtr="0">
            <a:spAutoFit/>
          </a:bodyPr>
          <a:lstStyle/>
          <a:p>
            <a:pPr marL="191992" marR="0" lvl="0" indent="-191992" algn="l" defTabSz="60957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en-US" altLang="ja-JP" sz="2000" b="1"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Server-Side-Encryption(SSE)</a:t>
            </a:r>
          </a:p>
          <a:p>
            <a:pPr marL="717522" marR="0" lvl="1" indent="-357703" algn="l" defTabSz="609576" rtl="0" eaLnBrk="1" fontAlgn="auto" latinLnBrk="0" hangingPunct="1">
              <a:lnSpc>
                <a:spcPct val="100000"/>
              </a:lnSpc>
              <a:spcBef>
                <a:spcPts val="0"/>
              </a:spcBef>
              <a:spcAft>
                <a:spcPts val="0"/>
              </a:spcAft>
              <a:buClrTx/>
              <a:buSzTx/>
              <a:buFont typeface="Wingdings" panose="05000000000000000000" pitchFamily="2" charset="2"/>
              <a:buChar char="ü"/>
              <a:tabLst>
                <a:tab pos="717522" algn="l"/>
              </a:tabLst>
              <a:defRPr/>
            </a:pPr>
            <a:r>
              <a:rPr kumimoji="1" lang="en-US" altLang="ja-JP" sz="1667"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AWS</a:t>
            </a:r>
            <a:r>
              <a:rPr kumimoji="1" lang="ja-JP" altLang="en-US" sz="1667"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サービスで受信後にデータを暗号化</a:t>
            </a:r>
            <a:endParaRPr kumimoji="1" lang="en-US" altLang="ja-JP" sz="1667"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endParaRPr>
          </a:p>
          <a:p>
            <a:pPr marL="717522" marR="0" lvl="1" indent="-357703" algn="l" defTabSz="609576" rtl="0" eaLnBrk="1" fontAlgn="auto" latinLnBrk="0" hangingPunct="1">
              <a:lnSpc>
                <a:spcPct val="100000"/>
              </a:lnSpc>
              <a:spcBef>
                <a:spcPts val="0"/>
              </a:spcBef>
              <a:spcAft>
                <a:spcPts val="0"/>
              </a:spcAft>
              <a:buClrTx/>
              <a:buSzTx/>
              <a:buFont typeface="Wingdings" panose="05000000000000000000" pitchFamily="2" charset="2"/>
              <a:buChar char="ü"/>
              <a:tabLst>
                <a:tab pos="717522" algn="l"/>
              </a:tabLst>
              <a:defRPr/>
            </a:pPr>
            <a:r>
              <a:rPr kumimoji="1" lang="ja-JP" altLang="en-US" sz="1667"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アプリケーションは暗号化を意識しない</a:t>
            </a:r>
            <a:endParaRPr kumimoji="1" lang="en-US" altLang="ja-JP" sz="1667"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endParaRPr>
          </a:p>
          <a:p>
            <a:pPr marL="191992" marR="0" lvl="0" indent="-191992" algn="l" defTabSz="609576"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1" lang="en-US" altLang="ja-JP" sz="3333"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endParaRPr>
          </a:p>
          <a:p>
            <a:pPr marL="191992" marR="0" lvl="0" indent="-191992" algn="l" defTabSz="60957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en-US" altLang="ja-JP" sz="2000" b="1"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Client-Side-Encryption(CSE)</a:t>
            </a:r>
          </a:p>
          <a:p>
            <a:pPr marL="717522" marR="0" lvl="1" indent="-357703" algn="l" defTabSz="609576" rtl="0" eaLnBrk="1" fontAlgn="auto" latinLnBrk="0" hangingPunct="1">
              <a:lnSpc>
                <a:spcPct val="100000"/>
              </a:lnSpc>
              <a:spcBef>
                <a:spcPts val="0"/>
              </a:spcBef>
              <a:spcAft>
                <a:spcPts val="0"/>
              </a:spcAft>
              <a:buClrTx/>
              <a:buSzTx/>
              <a:buFont typeface="Wingdings" panose="05000000000000000000" pitchFamily="2" charset="2"/>
              <a:buChar char="ü"/>
              <a:tabLst>
                <a:tab pos="717522" algn="l"/>
              </a:tabLst>
              <a:defRPr/>
            </a:pPr>
            <a:r>
              <a:rPr kumimoji="1" lang="en-US" altLang="ja-JP" sz="1667"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AWS</a:t>
            </a:r>
            <a:r>
              <a:rPr kumimoji="1" lang="ja-JP" altLang="en-US" sz="1667"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サービスへの送信前にデータを暗号化</a:t>
            </a:r>
            <a:endParaRPr kumimoji="1" lang="en-US" altLang="ja-JP" sz="1667"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endParaRPr>
          </a:p>
          <a:p>
            <a:pPr marL="717522" marR="0" lvl="1" indent="-357703" algn="l" defTabSz="609576" rtl="0" eaLnBrk="1" fontAlgn="auto" latinLnBrk="0" hangingPunct="1">
              <a:lnSpc>
                <a:spcPct val="100000"/>
              </a:lnSpc>
              <a:spcBef>
                <a:spcPts val="0"/>
              </a:spcBef>
              <a:spcAft>
                <a:spcPts val="0"/>
              </a:spcAft>
              <a:buClrTx/>
              <a:buSzTx/>
              <a:buFont typeface="Wingdings" panose="05000000000000000000" pitchFamily="2" charset="2"/>
              <a:buChar char="ü"/>
              <a:tabLst>
                <a:tab pos="717522" algn="l"/>
              </a:tabLst>
              <a:defRPr/>
            </a:pPr>
            <a:r>
              <a:rPr kumimoji="1" lang="ja-JP" altLang="en-US" sz="1667"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独自鍵または</a:t>
            </a:r>
            <a:r>
              <a:rPr kumimoji="1" lang="en-US" altLang="ja-JP" sz="1667"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AWS</a:t>
            </a:r>
            <a:r>
              <a:rPr kumimoji="1" lang="ja-JP" altLang="en-US" sz="1667"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アカウント内の鍵を利用可能</a:t>
            </a:r>
            <a:endParaRPr kumimoji="1" lang="en-US" altLang="ja-JP" sz="1667"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endParaRPr>
          </a:p>
          <a:p>
            <a:pPr marL="717522" marR="0" lvl="1" indent="-357703" algn="l" defTabSz="609576" rtl="0" eaLnBrk="1" fontAlgn="auto" latinLnBrk="0" hangingPunct="1">
              <a:lnSpc>
                <a:spcPct val="100000"/>
              </a:lnSpc>
              <a:spcBef>
                <a:spcPts val="0"/>
              </a:spcBef>
              <a:spcAft>
                <a:spcPts val="0"/>
              </a:spcAft>
              <a:buClrTx/>
              <a:buSzTx/>
              <a:buFont typeface="Wingdings" panose="05000000000000000000" pitchFamily="2" charset="2"/>
              <a:buChar char="ü"/>
              <a:tabLst>
                <a:tab pos="717522" algn="l"/>
              </a:tabLst>
              <a:defRPr/>
            </a:pPr>
            <a:r>
              <a:rPr kumimoji="1" lang="ja-JP" altLang="en-US" sz="1667"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ローカルの暗号化ソフトウェアか、一部のサービス</a:t>
            </a:r>
            <a:r>
              <a:rPr kumimoji="1" lang="en-US" altLang="ja-JP" sz="1667" b="0" i="0" u="none" strike="noStrike" kern="1200" cap="none" spc="0" normalizeH="0" baseline="3000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a:t>
            </a:r>
            <a:r>
              <a:rPr kumimoji="1" lang="ja-JP" altLang="en-US" sz="1667"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に対応した</a:t>
            </a:r>
            <a:r>
              <a:rPr kumimoji="1" lang="en-US" altLang="ja-JP" sz="1667"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AWS</a:t>
            </a:r>
            <a:r>
              <a:rPr kumimoji="1" lang="ja-JP" altLang="en-US" sz="1667"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クライアントを利用</a:t>
            </a:r>
            <a:br>
              <a:rPr kumimoji="1" lang="en-US" altLang="ja-JP" sz="1667"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br>
            <a:r>
              <a:rPr kumimoji="1" lang="en-US" altLang="ja-JP" sz="1667"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※S3</a:t>
            </a:r>
            <a:r>
              <a:rPr kumimoji="1" lang="ja-JP" altLang="en-US" sz="1667" b="0" i="0" u="none" strike="noStrike" kern="1200" cap="none" spc="0" normalizeH="0" baseline="0" noProof="0" dirty="0" err="1">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a:t>
            </a:r>
            <a:r>
              <a:rPr kumimoji="1" lang="en-US" altLang="ja-JP" sz="1667" b="0" i="0" u="none" strike="noStrike" kern="1200" cap="none" spc="0" normalizeH="0" baseline="0" noProof="0" dirty="0" err="1">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DynamoDB</a:t>
            </a:r>
            <a:r>
              <a:rPr kumimoji="1" lang="ja-JP" altLang="en-US" sz="1667"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など</a:t>
            </a:r>
            <a:endParaRPr kumimoji="1" lang="en-US" altLang="ja-JP" sz="1667"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endParaRPr>
          </a:p>
        </p:txBody>
      </p:sp>
      <p:sp>
        <p:nvSpPr>
          <p:cNvPr id="13" name="正方形/長方形 56">
            <a:extLst>
              <a:ext uri="{FF2B5EF4-FFF2-40B4-BE49-F238E27FC236}">
                <a16:creationId xmlns:a16="http://schemas.microsoft.com/office/drawing/2014/main" id="{17CE9549-311B-45D2-83D4-715382A40E72}"/>
              </a:ext>
            </a:extLst>
          </p:cNvPr>
          <p:cNvSpPr/>
          <p:nvPr/>
        </p:nvSpPr>
        <p:spPr>
          <a:xfrm>
            <a:off x="6340799" y="3908150"/>
            <a:ext cx="5515842" cy="639864"/>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ctr"/>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1" lang="ja-JP" altLang="en-US" sz="2333" b="0" i="0" u="none" strike="noStrike" kern="1200" cap="none" spc="0" normalizeH="0" baseline="0" noProof="0" dirty="0">
                <a:ln>
                  <a:noFill/>
                </a:ln>
                <a:gradFill>
                  <a:gsLst>
                    <a:gs pos="0">
                      <a:srgbClr val="FFFFFF"/>
                    </a:gs>
                    <a:gs pos="100000">
                      <a:srgbClr val="FFFFFF"/>
                    </a:gs>
                  </a:gsLst>
                  <a:lin ang="5400000" scaled="1"/>
                </a:gradFill>
                <a:effectLst/>
                <a:uLnTx/>
                <a:uFillTx/>
                <a:latin typeface="Meiryo" panose="020B0604030504040204" pitchFamily="34" charset="-128"/>
                <a:ea typeface="Meiryo" panose="020B0604030504040204" pitchFamily="34" charset="-128"/>
                <a:cs typeface="+mn-cs"/>
              </a:rPr>
              <a:t>暗号鍵の管理方法</a:t>
            </a:r>
          </a:p>
        </p:txBody>
      </p:sp>
      <p:sp>
        <p:nvSpPr>
          <p:cNvPr id="14" name="正方形/長方形 57">
            <a:extLst>
              <a:ext uri="{FF2B5EF4-FFF2-40B4-BE49-F238E27FC236}">
                <a16:creationId xmlns:a16="http://schemas.microsoft.com/office/drawing/2014/main" id="{89092AE6-C005-40E4-820D-0B3B11566313}"/>
              </a:ext>
            </a:extLst>
          </p:cNvPr>
          <p:cNvSpPr/>
          <p:nvPr/>
        </p:nvSpPr>
        <p:spPr>
          <a:xfrm>
            <a:off x="6340799" y="4609623"/>
            <a:ext cx="5515842" cy="71249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square" lIns="48000" tIns="48000" rIns="48000" bIns="48000" rtlCol="0" anchor="t" anchorCtr="0">
            <a:spAutoFit/>
          </a:bodyPr>
          <a:lstStyle/>
          <a:p>
            <a:pPr marL="191992" marR="0" lvl="0" indent="-191992" algn="l" defTabSz="60957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en-US" altLang="ja-JP" sz="20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AWS-KMS</a:t>
            </a:r>
            <a:r>
              <a:rPr kumimoji="1" lang="ja-JP" altLang="en-US" sz="20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にて管理</a:t>
            </a:r>
            <a:endParaRPr kumimoji="1" lang="en-US" altLang="ja-JP" sz="20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endParaRPr>
          </a:p>
          <a:p>
            <a:pPr marL="191992" marR="0" lvl="0" indent="-191992" algn="l" defTabSz="60957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ja-JP" altLang="en-US" sz="20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お客様の独自暗号鍵基盤</a:t>
            </a:r>
            <a:r>
              <a:rPr kumimoji="1" lang="en-US" altLang="ja-JP" sz="20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(KMI)</a:t>
            </a:r>
            <a:r>
              <a:rPr kumimoji="1" lang="ja-JP" altLang="en-US" sz="20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で管理</a:t>
            </a:r>
          </a:p>
        </p:txBody>
      </p:sp>
      <p:sp>
        <p:nvSpPr>
          <p:cNvPr id="2" name="タイトル 1">
            <a:extLst>
              <a:ext uri="{FF2B5EF4-FFF2-40B4-BE49-F238E27FC236}">
                <a16:creationId xmlns:a16="http://schemas.microsoft.com/office/drawing/2014/main" id="{C71505DB-1F4C-1048-8908-D1D4E91A0BF3}"/>
              </a:ext>
            </a:extLst>
          </p:cNvPr>
          <p:cNvSpPr>
            <a:spLocks noGrp="1"/>
          </p:cNvSpPr>
          <p:nvPr>
            <p:ph type="title"/>
          </p:nvPr>
        </p:nvSpPr>
        <p:spPr/>
        <p:txBody>
          <a:bodyPr vert="horz" lIns="91440" tIns="45720" rIns="91440" bIns="45720" rtlCol="0" anchor="t">
            <a:noAutofit/>
          </a:bodyPr>
          <a:lstStyle/>
          <a:p>
            <a:r>
              <a:rPr lang="ja-JP" altLang="en-US" sz="2800" b="0"/>
              <a:t>参考：暗号化における選択肢</a:t>
            </a:r>
          </a:p>
        </p:txBody>
      </p:sp>
      <p:sp>
        <p:nvSpPr>
          <p:cNvPr id="3" name="テキスト ボックス 2">
            <a:extLst>
              <a:ext uri="{FF2B5EF4-FFF2-40B4-BE49-F238E27FC236}">
                <a16:creationId xmlns:a16="http://schemas.microsoft.com/office/drawing/2014/main" id="{AD9C263C-8B18-B5E7-F853-E5DD4262DE2E}"/>
              </a:ext>
            </a:extLst>
          </p:cNvPr>
          <p:cNvSpPr txBox="1"/>
          <p:nvPr/>
        </p:nvSpPr>
        <p:spPr>
          <a:xfrm>
            <a:off x="10607211" y="0"/>
            <a:ext cx="1584789" cy="369332"/>
          </a:xfrm>
          <a:prstGeom prst="rect">
            <a:avLst/>
          </a:prstGeom>
          <a:no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800" b="0" i="0" u="none" strike="noStrike" kern="1200" cap="none" spc="0" normalizeH="0" baseline="0" noProof="0" dirty="0">
                <a:ln>
                  <a:noFill/>
                </a:ln>
                <a:solidFill>
                  <a:srgbClr val="FFFFFF">
                    <a:lumMod val="50000"/>
                  </a:srgbClr>
                </a:solidFill>
                <a:effectLst/>
                <a:uLnTx/>
                <a:uFillTx/>
                <a:latin typeface="Meiryo" panose="020B0604030504040204" pitchFamily="34" charset="-128"/>
                <a:ea typeface="Meiryo" panose="020B0604030504040204" pitchFamily="34" charset="-128"/>
                <a:cs typeface="+mn-cs"/>
              </a:rPr>
              <a:t>SEC08-BP02</a:t>
            </a:r>
            <a:endParaRPr kumimoji="0" lang="ja-JP" altLang="en-US" sz="1800" b="0" i="0" u="none" strike="noStrike" kern="1200" cap="none" spc="0" normalizeH="0" baseline="0" noProof="0">
              <a:ln>
                <a:noFill/>
              </a:ln>
              <a:solidFill>
                <a:srgbClr val="FFFFFF">
                  <a:lumMod val="50000"/>
                </a:srgbClr>
              </a:solidFill>
              <a:effectLst/>
              <a:uLnTx/>
              <a:uFillTx/>
              <a:latin typeface="Meiryo" panose="020B0604030504040204" pitchFamily="34" charset="-128"/>
              <a:ea typeface="Meiryo" panose="020B0604030504040204" pitchFamily="34" charset="-128"/>
              <a:cs typeface="+mn-cs"/>
            </a:endParaRPr>
          </a:p>
        </p:txBody>
      </p:sp>
    </p:spTree>
    <p:extLst>
      <p:ext uri="{BB962C8B-B14F-4D97-AF65-F5344CB8AC3E}">
        <p14:creationId xmlns:p14="http://schemas.microsoft.com/office/powerpoint/2010/main" val="1051235555"/>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F92AA2ED-9569-F149-A381-75FAC25DDCFB}"/>
              </a:ext>
            </a:extLst>
          </p:cNvPr>
          <p:cNvSpPr>
            <a:spLocks noGrp="1"/>
          </p:cNvSpPr>
          <p:nvPr>
            <p:ph type="title"/>
          </p:nvPr>
        </p:nvSpPr>
        <p:spPr/>
        <p:txBody>
          <a:bodyPr vert="horz" lIns="91440" tIns="45720" rIns="91440" bIns="45720" rtlCol="0" anchor="t">
            <a:noAutofit/>
          </a:bodyPr>
          <a:lstStyle/>
          <a:p>
            <a:r>
              <a:rPr lang="ja-JP" altLang="en-US" sz="2800" b="0"/>
              <a:t>暗号化方針</a:t>
            </a:r>
            <a:r>
              <a:rPr lang="en-US" altLang="ja-JP" sz="2800" b="0" dirty="0"/>
              <a:t> </a:t>
            </a:r>
            <a:r>
              <a:rPr lang="ja-JP" altLang="en-US" sz="2800" b="0"/>
              <a:t>例</a:t>
            </a:r>
            <a:br>
              <a:rPr lang="ja-JP" altLang="en-US" sz="2800" b="0" dirty="0"/>
            </a:br>
            <a:endParaRPr lang="ja-JP" altLang="en-US" sz="2800" b="0" dirty="0"/>
          </a:p>
        </p:txBody>
      </p:sp>
      <p:graphicFrame>
        <p:nvGraphicFramePr>
          <p:cNvPr id="10" name="コンテンツ プレースホルダー 2">
            <a:extLst>
              <a:ext uri="{FF2B5EF4-FFF2-40B4-BE49-F238E27FC236}">
                <a16:creationId xmlns:a16="http://schemas.microsoft.com/office/drawing/2014/main" id="{DD0BB826-2C5A-B046-BF2A-F5DA5BAC9317}"/>
              </a:ext>
            </a:extLst>
          </p:cNvPr>
          <p:cNvGraphicFramePr>
            <a:graphicFrameLocks/>
          </p:cNvGraphicFramePr>
          <p:nvPr/>
        </p:nvGraphicFramePr>
        <p:xfrm>
          <a:off x="580136" y="1900664"/>
          <a:ext cx="11363740" cy="4008000"/>
        </p:xfrm>
        <a:graphic>
          <a:graphicData uri="http://schemas.openxmlformats.org/drawingml/2006/table">
            <a:tbl>
              <a:tblPr firstRow="1" bandRow="1">
                <a:tableStyleId>{073A0DAA-6AF3-43AB-8588-CEC1D06C72B9}</a:tableStyleId>
              </a:tblPr>
              <a:tblGrid>
                <a:gridCol w="2234184">
                  <a:extLst>
                    <a:ext uri="{9D8B030D-6E8A-4147-A177-3AD203B41FA5}">
                      <a16:colId xmlns:a16="http://schemas.microsoft.com/office/drawing/2014/main" val="20000"/>
                    </a:ext>
                  </a:extLst>
                </a:gridCol>
                <a:gridCol w="1778000">
                  <a:extLst>
                    <a:ext uri="{9D8B030D-6E8A-4147-A177-3AD203B41FA5}">
                      <a16:colId xmlns:a16="http://schemas.microsoft.com/office/drawing/2014/main" val="953852662"/>
                    </a:ext>
                  </a:extLst>
                </a:gridCol>
                <a:gridCol w="1984425">
                  <a:extLst>
                    <a:ext uri="{9D8B030D-6E8A-4147-A177-3AD203B41FA5}">
                      <a16:colId xmlns:a16="http://schemas.microsoft.com/office/drawing/2014/main" val="1815556674"/>
                    </a:ext>
                  </a:extLst>
                </a:gridCol>
                <a:gridCol w="5367131">
                  <a:extLst>
                    <a:ext uri="{9D8B030D-6E8A-4147-A177-3AD203B41FA5}">
                      <a16:colId xmlns:a16="http://schemas.microsoft.com/office/drawing/2014/main" val="3370294210"/>
                    </a:ext>
                  </a:extLst>
                </a:gridCol>
              </a:tblGrid>
              <a:tr h="502400">
                <a:tc>
                  <a:txBody>
                    <a:bodyPr/>
                    <a:lstStyle/>
                    <a:p>
                      <a:pPr algn="ctr"/>
                      <a:r>
                        <a:rPr kumimoji="1" lang="ja-JP" altLang="en-US" sz="1300" dirty="0">
                          <a:latin typeface="Meiryo" panose="020B0604030504040204" pitchFamily="34" charset="-128"/>
                          <a:ea typeface="Meiryo" panose="020B0604030504040204" pitchFamily="34" charset="-128"/>
                        </a:rPr>
                        <a:t>保護対象データ</a:t>
                      </a:r>
                      <a:endParaRPr kumimoji="1" lang="ja-JP" altLang="en-US" sz="1300" b="1" dirty="0">
                        <a:solidFill>
                          <a:schemeClr val="bg1"/>
                        </a:solidFill>
                        <a:latin typeface="Meiryo" panose="020B0604030504040204" pitchFamily="34" charset="-128"/>
                        <a:ea typeface="Meiryo" panose="020B0604030504040204" pitchFamily="34" charset="-128"/>
                        <a:cs typeface="Meiryo" charset="-128"/>
                      </a:endParaRPr>
                    </a:p>
                  </a:txBody>
                  <a:tcPr marL="48000" marR="48000" marT="48000" marB="48000" anchor="ctr"/>
                </a:tc>
                <a:tc>
                  <a:txBody>
                    <a:bodyPr/>
                    <a:lstStyle/>
                    <a:p>
                      <a:pPr algn="ctr"/>
                      <a:r>
                        <a:rPr kumimoji="1" lang="ja-JP" altLang="en-US" sz="1300" dirty="0">
                          <a:latin typeface="Meiryo" panose="020B0604030504040204" pitchFamily="34" charset="-128"/>
                          <a:ea typeface="Meiryo" panose="020B0604030504040204" pitchFamily="34" charset="-128"/>
                        </a:rPr>
                        <a:t>格納先</a:t>
                      </a:r>
                      <a:endParaRPr kumimoji="1" lang="en-US" altLang="ja-JP" sz="1300" b="1" dirty="0">
                        <a:solidFill>
                          <a:schemeClr val="bg1"/>
                        </a:solidFill>
                        <a:latin typeface="Meiryo" panose="020B0604030504040204" pitchFamily="34" charset="-128"/>
                        <a:ea typeface="Meiryo" panose="020B0604030504040204" pitchFamily="34" charset="-128"/>
                        <a:cs typeface="Meiryo" charset="-128"/>
                      </a:endParaRPr>
                    </a:p>
                  </a:txBody>
                  <a:tcPr marL="48000" marR="48000" marT="48000" marB="48000" anchor="ctr"/>
                </a:tc>
                <a:tc>
                  <a:txBody>
                    <a:bodyPr/>
                    <a:lstStyle/>
                    <a:p>
                      <a:pPr algn="ctr"/>
                      <a:r>
                        <a:rPr kumimoji="1" lang="en-US" altLang="ja-JP" sz="1300" dirty="0">
                          <a:latin typeface="Meiryo" panose="020B0604030504040204" pitchFamily="34" charset="-128"/>
                          <a:ea typeface="Meiryo" panose="020B0604030504040204" pitchFamily="34" charset="-128"/>
                        </a:rPr>
                        <a:t>KMS</a:t>
                      </a:r>
                      <a:r>
                        <a:rPr kumimoji="1" lang="ja-JP" altLang="en-US" sz="1300" dirty="0">
                          <a:latin typeface="Meiryo" panose="020B0604030504040204" pitchFamily="34" charset="-128"/>
                          <a:ea typeface="Meiryo" panose="020B0604030504040204" pitchFamily="34" charset="-128"/>
                        </a:rPr>
                        <a:t>暗号化</a:t>
                      </a:r>
                      <a:endParaRPr kumimoji="1" lang="en-US" altLang="ja-JP" sz="1300" dirty="0">
                        <a:latin typeface="Meiryo" panose="020B0604030504040204" pitchFamily="34" charset="-128"/>
                        <a:ea typeface="Meiryo" panose="020B0604030504040204" pitchFamily="34" charset="-128"/>
                      </a:endParaRPr>
                    </a:p>
                    <a:p>
                      <a:pPr algn="ctr"/>
                      <a:r>
                        <a:rPr kumimoji="1" lang="en-US" altLang="ja-JP" sz="1300" b="1" dirty="0">
                          <a:solidFill>
                            <a:schemeClr val="bg1"/>
                          </a:solidFill>
                          <a:latin typeface="Meiryo" panose="020B0604030504040204" pitchFamily="34" charset="-128"/>
                          <a:ea typeface="Meiryo" panose="020B0604030504040204" pitchFamily="34" charset="-128"/>
                          <a:cs typeface="Meiryo" charset="-128"/>
                        </a:rPr>
                        <a:t>(</a:t>
                      </a:r>
                      <a:r>
                        <a:rPr kumimoji="1" lang="ja-JP" altLang="en-US" sz="1300" b="1" dirty="0">
                          <a:solidFill>
                            <a:schemeClr val="bg1"/>
                          </a:solidFill>
                          <a:latin typeface="Meiryo" panose="020B0604030504040204" pitchFamily="34" charset="-128"/>
                          <a:ea typeface="Meiryo" panose="020B0604030504040204" pitchFamily="34" charset="-128"/>
                          <a:cs typeface="Meiryo" charset="-128"/>
                        </a:rPr>
                        <a:t>サーバーサイド</a:t>
                      </a:r>
                      <a:r>
                        <a:rPr kumimoji="1" lang="en-US" altLang="ja-JP" sz="1300" b="1" dirty="0">
                          <a:solidFill>
                            <a:schemeClr val="bg1"/>
                          </a:solidFill>
                          <a:latin typeface="Meiryo" panose="020B0604030504040204" pitchFamily="34" charset="-128"/>
                          <a:ea typeface="Meiryo" panose="020B0604030504040204" pitchFamily="34" charset="-128"/>
                          <a:cs typeface="Meiryo" charset="-128"/>
                        </a:rPr>
                        <a:t>)</a:t>
                      </a:r>
                    </a:p>
                  </a:txBody>
                  <a:tcPr marL="48000" marR="48000" marT="48000" marB="48000" anchor="ctr"/>
                </a:tc>
                <a:tc>
                  <a:txBody>
                    <a:bodyPr/>
                    <a:lstStyle/>
                    <a:p>
                      <a:pPr algn="ctr"/>
                      <a:r>
                        <a:rPr kumimoji="1" lang="ja-JP" altLang="en-US" sz="1300" dirty="0">
                          <a:latin typeface="Meiryo" panose="020B0604030504040204" pitchFamily="34" charset="-128"/>
                          <a:ea typeface="Meiryo" panose="020B0604030504040204" pitchFamily="34" charset="-128"/>
                        </a:rPr>
                        <a:t>考え方</a:t>
                      </a:r>
                      <a:endParaRPr kumimoji="1" lang="en-US" altLang="ja-JP" sz="1300" b="1" dirty="0">
                        <a:solidFill>
                          <a:schemeClr val="bg1"/>
                        </a:solidFill>
                        <a:latin typeface="Meiryo" panose="020B0604030504040204" pitchFamily="34" charset="-128"/>
                        <a:ea typeface="Meiryo" panose="020B0604030504040204" pitchFamily="34" charset="-128"/>
                        <a:cs typeface="Meiryo" charset="-128"/>
                      </a:endParaRPr>
                    </a:p>
                  </a:txBody>
                  <a:tcPr marL="48000" marR="48000" marT="48000" marB="48000" anchor="ctr"/>
                </a:tc>
                <a:extLst>
                  <a:ext uri="{0D108BD9-81ED-4DB2-BD59-A6C34878D82A}">
                    <a16:rowId xmlns:a16="http://schemas.microsoft.com/office/drawing/2014/main" val="10000"/>
                  </a:ext>
                </a:extLst>
              </a:tr>
              <a:tr h="299200">
                <a:tc>
                  <a:txBody>
                    <a:bodyPr/>
                    <a:lstStyle/>
                    <a:p>
                      <a:pPr algn="ctr"/>
                      <a:r>
                        <a:rPr lang="en-US" altLang="ja-JP" sz="1200" dirty="0">
                          <a:solidFill>
                            <a:schemeClr val="tx1">
                              <a:lumMod val="75000"/>
                            </a:schemeClr>
                          </a:solidFill>
                          <a:latin typeface="Meiryo" panose="020B0604030504040204" pitchFamily="34" charset="-128"/>
                          <a:ea typeface="Meiryo" panose="020B0604030504040204" pitchFamily="34" charset="-128"/>
                        </a:rPr>
                        <a:t>DB</a:t>
                      </a:r>
                      <a:r>
                        <a:rPr lang="ja-JP" altLang="en-US" sz="1200" dirty="0">
                          <a:solidFill>
                            <a:schemeClr val="tx1">
                              <a:lumMod val="75000"/>
                            </a:schemeClr>
                          </a:solidFill>
                          <a:latin typeface="Meiryo" panose="020B0604030504040204" pitchFamily="34" charset="-128"/>
                          <a:ea typeface="Meiryo" panose="020B0604030504040204" pitchFamily="34" charset="-128"/>
                        </a:rPr>
                        <a:t>データ</a:t>
                      </a:r>
                      <a:endParaRPr lang="ja-JP" altLang="en-US" sz="1200" dirty="0">
                        <a:solidFill>
                          <a:schemeClr val="tx1">
                            <a:lumMod val="75000"/>
                          </a:schemeClr>
                        </a:solidFill>
                        <a:latin typeface="Meiryo" panose="020B0604030504040204" pitchFamily="34" charset="-128"/>
                        <a:ea typeface="Meiryo" panose="020B0604030504040204" pitchFamily="34" charset="-128"/>
                        <a:cs typeface="Meiryo" charset="-128"/>
                      </a:endParaRPr>
                    </a:p>
                  </a:txBody>
                  <a:tcPr anchor="ctr"/>
                </a:tc>
                <a:tc>
                  <a:txBody>
                    <a:bodyPr/>
                    <a:lstStyle/>
                    <a:p>
                      <a:pPr algn="ctr"/>
                      <a:r>
                        <a:rPr lang="en-US" altLang="ja-JP" sz="1200" b="0" dirty="0">
                          <a:solidFill>
                            <a:schemeClr val="tx1">
                              <a:lumMod val="75000"/>
                            </a:schemeClr>
                          </a:solidFill>
                          <a:latin typeface="Meiryo" panose="020B0604030504040204" pitchFamily="34" charset="-128"/>
                          <a:ea typeface="Meiryo" panose="020B0604030504040204" pitchFamily="34" charset="-128"/>
                          <a:cs typeface="Meiryo" charset="-128"/>
                        </a:rPr>
                        <a:t>EBS</a:t>
                      </a:r>
                      <a:endParaRPr lang="ja-JP" altLang="en-US" sz="1200" b="0" dirty="0">
                        <a:solidFill>
                          <a:schemeClr val="tx1">
                            <a:lumMod val="75000"/>
                          </a:schemeClr>
                        </a:solidFill>
                        <a:latin typeface="Meiryo" panose="020B0604030504040204" pitchFamily="34" charset="-128"/>
                        <a:ea typeface="Meiryo" panose="020B0604030504040204" pitchFamily="34" charset="-128"/>
                        <a:cs typeface="Meiryo" charset="-128"/>
                      </a:endParaRPr>
                    </a:p>
                  </a:txBody>
                  <a:tcPr anchor="ctr"/>
                </a:tc>
                <a:tc>
                  <a:txBody>
                    <a:bodyPr/>
                    <a:lstStyle/>
                    <a:p>
                      <a:pPr algn="ctr"/>
                      <a:r>
                        <a:rPr lang="ja-JP" altLang="en-US" sz="1200" b="1" dirty="0">
                          <a:solidFill>
                            <a:srgbClr val="FF0000"/>
                          </a:solidFill>
                          <a:latin typeface="Meiryo" panose="020B0604030504040204" pitchFamily="34" charset="-128"/>
                          <a:ea typeface="Meiryo" panose="020B0604030504040204" pitchFamily="34" charset="-128"/>
                        </a:rPr>
                        <a:t>有効</a:t>
                      </a:r>
                      <a:endParaRPr lang="ja-JP" altLang="en-US" sz="1200" b="1" dirty="0">
                        <a:solidFill>
                          <a:srgbClr val="FF0000"/>
                        </a:solidFill>
                        <a:latin typeface="Meiryo" panose="020B0604030504040204" pitchFamily="34" charset="-128"/>
                        <a:ea typeface="Meiryo" panose="020B0604030504040204" pitchFamily="34" charset="-128"/>
                        <a:cs typeface="Meiryo" charset="-128"/>
                      </a:endParaRPr>
                    </a:p>
                  </a:txBody>
                  <a:tcPr anchor="ctr"/>
                </a:tc>
                <a:tc>
                  <a:txBody>
                    <a:bodyPr/>
                    <a:lstStyle/>
                    <a:p>
                      <a:pPr algn="l"/>
                      <a:r>
                        <a:rPr lang="ja-JP" altLang="en-US" sz="1200" dirty="0">
                          <a:solidFill>
                            <a:schemeClr val="tx1">
                              <a:lumMod val="75000"/>
                            </a:schemeClr>
                          </a:solidFill>
                          <a:latin typeface="Meiryo" panose="020B0604030504040204" pitchFamily="34" charset="-128"/>
                          <a:ea typeface="Meiryo" panose="020B0604030504040204" pitchFamily="34" charset="-128"/>
                        </a:rPr>
                        <a:t>機密性の高い業務データを格納するため暗号化する。</a:t>
                      </a:r>
                      <a:endParaRPr lang="ja-JP" altLang="en-US" sz="1200" dirty="0">
                        <a:solidFill>
                          <a:schemeClr val="tx1">
                            <a:lumMod val="75000"/>
                          </a:schemeClr>
                        </a:solidFill>
                        <a:latin typeface="Meiryo" panose="020B0604030504040204" pitchFamily="34" charset="-128"/>
                        <a:ea typeface="Meiryo" panose="020B0604030504040204" pitchFamily="34" charset="-128"/>
                        <a:cs typeface="Meiryo" charset="-128"/>
                      </a:endParaRPr>
                    </a:p>
                  </a:txBody>
                  <a:tcPr anchor="ctr"/>
                </a:tc>
                <a:extLst>
                  <a:ext uri="{0D108BD9-81ED-4DB2-BD59-A6C34878D82A}">
                    <a16:rowId xmlns:a16="http://schemas.microsoft.com/office/drawing/2014/main" val="10001"/>
                  </a:ext>
                </a:extLst>
              </a:tr>
              <a:tr h="299200">
                <a:tc rowSpan="3">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ja-JP" altLang="en-US" sz="1200" dirty="0">
                          <a:solidFill>
                            <a:schemeClr val="tx1">
                              <a:lumMod val="75000"/>
                            </a:schemeClr>
                          </a:solidFill>
                          <a:latin typeface="Meiryo" panose="020B0604030504040204" pitchFamily="34" charset="-128"/>
                          <a:ea typeface="Meiryo" panose="020B0604030504040204" pitchFamily="34" charset="-128"/>
                        </a:rPr>
                        <a:t>アプリケーション関連</a:t>
                      </a:r>
                      <a:endParaRPr lang="en-US" altLang="ja-JP" sz="1200" dirty="0">
                        <a:solidFill>
                          <a:schemeClr val="tx1">
                            <a:lumMod val="75000"/>
                          </a:schemeClr>
                        </a:solidFill>
                        <a:latin typeface="Meiryo" panose="020B0604030504040204" pitchFamily="34" charset="-128"/>
                        <a:ea typeface="Meiryo" panose="020B0604030504040204" pitchFamily="34" charset="-128"/>
                      </a:endParaRPr>
                    </a:p>
                    <a:p>
                      <a:pPr marL="0" marR="0" indent="0" algn="ctr" defTabSz="457200" rtl="0" eaLnBrk="1" fontAlgn="auto" latinLnBrk="0" hangingPunct="1">
                        <a:lnSpc>
                          <a:spcPct val="100000"/>
                        </a:lnSpc>
                        <a:spcBef>
                          <a:spcPts val="0"/>
                        </a:spcBef>
                        <a:spcAft>
                          <a:spcPts val="0"/>
                        </a:spcAft>
                        <a:buClrTx/>
                        <a:buSzTx/>
                        <a:buFontTx/>
                        <a:buNone/>
                        <a:tabLst/>
                        <a:defRPr/>
                      </a:pPr>
                      <a:r>
                        <a:rPr lang="ja-JP" altLang="en-US" sz="1200" dirty="0">
                          <a:solidFill>
                            <a:schemeClr val="tx1">
                              <a:lumMod val="75000"/>
                            </a:schemeClr>
                          </a:solidFill>
                          <a:latin typeface="Meiryo" panose="020B0604030504040204" pitchFamily="34" charset="-128"/>
                          <a:ea typeface="Meiryo" panose="020B0604030504040204" pitchFamily="34" charset="-128"/>
                        </a:rPr>
                        <a:t>ファイル</a:t>
                      </a:r>
                      <a:r>
                        <a:rPr lang="ja-JP" altLang="en-US" sz="1200" baseline="0" dirty="0">
                          <a:solidFill>
                            <a:schemeClr val="tx1">
                              <a:lumMod val="75000"/>
                            </a:schemeClr>
                          </a:solidFill>
                          <a:latin typeface="Meiryo" panose="020B0604030504040204" pitchFamily="34" charset="-128"/>
                          <a:ea typeface="Meiryo" panose="020B0604030504040204" pitchFamily="34" charset="-128"/>
                        </a:rPr>
                        <a:t> </a:t>
                      </a:r>
                      <a:r>
                        <a:rPr lang="en-US" altLang="ja-JP" sz="1200" baseline="0" dirty="0">
                          <a:solidFill>
                            <a:schemeClr val="tx1">
                              <a:lumMod val="75000"/>
                            </a:schemeClr>
                          </a:solidFill>
                          <a:latin typeface="Meiryo" panose="020B0604030504040204" pitchFamily="34" charset="-128"/>
                          <a:ea typeface="Meiryo" panose="020B0604030504040204" pitchFamily="34" charset="-128"/>
                        </a:rPr>
                        <a:t>(</a:t>
                      </a:r>
                      <a:r>
                        <a:rPr lang="ja-JP" altLang="en-US" sz="1200" baseline="0" dirty="0">
                          <a:solidFill>
                            <a:schemeClr val="tx1">
                              <a:lumMod val="75000"/>
                            </a:schemeClr>
                          </a:solidFill>
                          <a:latin typeface="Meiryo" panose="020B0604030504040204" pitchFamily="34" charset="-128"/>
                          <a:ea typeface="Meiryo" panose="020B0604030504040204" pitchFamily="34" charset="-128"/>
                        </a:rPr>
                        <a:t>機密</a:t>
                      </a:r>
                      <a:r>
                        <a:rPr lang="en-US" altLang="ja-JP" sz="1200" baseline="0" dirty="0">
                          <a:solidFill>
                            <a:schemeClr val="tx1">
                              <a:lumMod val="75000"/>
                            </a:schemeClr>
                          </a:solidFill>
                          <a:latin typeface="Meiryo" panose="020B0604030504040204" pitchFamily="34" charset="-128"/>
                          <a:ea typeface="Meiryo" panose="020B0604030504040204" pitchFamily="34" charset="-128"/>
                        </a:rPr>
                        <a:t>)</a:t>
                      </a:r>
                      <a:endParaRPr lang="ja-JP" altLang="en-US" sz="1200" dirty="0">
                        <a:solidFill>
                          <a:schemeClr val="tx1">
                            <a:lumMod val="75000"/>
                          </a:schemeClr>
                        </a:solidFill>
                        <a:latin typeface="Meiryo" panose="020B0604030504040204" pitchFamily="34" charset="-128"/>
                        <a:ea typeface="Meiryo" panose="020B0604030504040204" pitchFamily="34" charset="-128"/>
                        <a:cs typeface="Meiryo" charset="-128"/>
                      </a:endParaRPr>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altLang="ja-JP" sz="1200" dirty="0">
                          <a:solidFill>
                            <a:schemeClr val="tx1">
                              <a:lumMod val="75000"/>
                            </a:schemeClr>
                          </a:solidFill>
                          <a:latin typeface="Meiryo" panose="020B0604030504040204" pitchFamily="34" charset="-128"/>
                          <a:ea typeface="Meiryo" panose="020B0604030504040204" pitchFamily="34" charset="-128"/>
                        </a:rPr>
                        <a:t>EBS</a:t>
                      </a:r>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1200" b="1" kern="1200" dirty="0">
                          <a:solidFill>
                            <a:srgbClr val="FF0000"/>
                          </a:solidFill>
                          <a:latin typeface="Meiryo" panose="020B0604030504040204" pitchFamily="34" charset="-128"/>
                          <a:ea typeface="Meiryo" panose="020B0604030504040204" pitchFamily="34" charset="-128"/>
                        </a:rPr>
                        <a:t>有効</a:t>
                      </a:r>
                      <a:endParaRPr lang="en-US" altLang="ja-JP" sz="1200" b="1" dirty="0">
                        <a:solidFill>
                          <a:srgbClr val="FF0000"/>
                        </a:solidFill>
                        <a:latin typeface="Meiryo" panose="020B0604030504040204" pitchFamily="34" charset="-128"/>
                        <a:ea typeface="Meiryo" panose="020B0604030504040204" pitchFamily="34" charset="-128"/>
                      </a:endParaRPr>
                    </a:p>
                  </a:txBody>
                  <a:tcPr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altLang="ja-JP" sz="1200" dirty="0">
                          <a:solidFill>
                            <a:schemeClr val="tx1">
                              <a:lumMod val="75000"/>
                            </a:schemeClr>
                          </a:solidFill>
                          <a:latin typeface="Meiryo" panose="020B0604030504040204" pitchFamily="34" charset="-128"/>
                          <a:ea typeface="Meiryo" panose="020B0604030504040204" pitchFamily="34" charset="-128"/>
                        </a:rPr>
                        <a:t>EC2</a:t>
                      </a:r>
                      <a:r>
                        <a:rPr lang="ja-JP" altLang="en-US" sz="1200" dirty="0">
                          <a:solidFill>
                            <a:schemeClr val="tx1">
                              <a:lumMod val="75000"/>
                            </a:schemeClr>
                          </a:solidFill>
                          <a:latin typeface="Meiryo" panose="020B0604030504040204" pitchFamily="34" charset="-128"/>
                          <a:ea typeface="Meiryo" panose="020B0604030504040204" pitchFamily="34" charset="-128"/>
                        </a:rPr>
                        <a:t>にアタッチされた全ての</a:t>
                      </a:r>
                      <a:r>
                        <a:rPr lang="en-US" altLang="ja-JP" sz="1200" dirty="0">
                          <a:solidFill>
                            <a:schemeClr val="tx1">
                              <a:lumMod val="75000"/>
                            </a:schemeClr>
                          </a:solidFill>
                          <a:latin typeface="Meiryo" panose="020B0604030504040204" pitchFamily="34" charset="-128"/>
                          <a:ea typeface="Meiryo" panose="020B0604030504040204" pitchFamily="34" charset="-128"/>
                        </a:rPr>
                        <a:t>EBS</a:t>
                      </a:r>
                      <a:r>
                        <a:rPr lang="ja-JP" altLang="en-US" sz="1200" dirty="0">
                          <a:solidFill>
                            <a:schemeClr val="tx1">
                              <a:lumMod val="75000"/>
                            </a:schemeClr>
                          </a:solidFill>
                          <a:latin typeface="Meiryo" panose="020B0604030504040204" pitchFamily="34" charset="-128"/>
                          <a:ea typeface="Meiryo" panose="020B0604030504040204" pitchFamily="34" charset="-128"/>
                        </a:rPr>
                        <a:t>は暗号化する。</a:t>
                      </a:r>
                      <a:endParaRPr lang="en-US" altLang="ja-JP" sz="1200" dirty="0">
                        <a:solidFill>
                          <a:schemeClr val="tx1">
                            <a:lumMod val="75000"/>
                          </a:schemeClr>
                        </a:solidFill>
                        <a:latin typeface="Meiryo" panose="020B0604030504040204" pitchFamily="34" charset="-128"/>
                        <a:ea typeface="Meiryo" panose="020B0604030504040204" pitchFamily="34" charset="-128"/>
                      </a:endParaRPr>
                    </a:p>
                  </a:txBody>
                  <a:tcPr anchor="ctr"/>
                </a:tc>
                <a:extLst>
                  <a:ext uri="{0D108BD9-81ED-4DB2-BD59-A6C34878D82A}">
                    <a16:rowId xmlns:a16="http://schemas.microsoft.com/office/drawing/2014/main" val="2461419005"/>
                  </a:ext>
                </a:extLst>
              </a:tr>
              <a:tr h="299200">
                <a:tc vMerge="1">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ja-JP" altLang="en-US" sz="1600" dirty="0">
                        <a:solidFill>
                          <a:schemeClr val="tx1">
                            <a:lumMod val="75000"/>
                          </a:schemeClr>
                        </a:solidFill>
                        <a:latin typeface="Meiryo" panose="020B0604030504040204" pitchFamily="34" charset="-128"/>
                        <a:ea typeface="Meiryo" panose="020B0604030504040204" pitchFamily="34" charset="-128"/>
                        <a:cs typeface="Meiryo" charset="-128"/>
                      </a:endParaRPr>
                    </a:p>
                  </a:txBody>
                  <a:tcPr marL="57600" marR="57600" marT="57600" marB="57600"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altLang="ja-JP" sz="1200" dirty="0">
                          <a:solidFill>
                            <a:schemeClr val="tx1">
                              <a:lumMod val="75000"/>
                            </a:schemeClr>
                          </a:solidFill>
                          <a:latin typeface="Meiryo" panose="020B0604030504040204" pitchFamily="34" charset="-128"/>
                          <a:ea typeface="Meiryo" panose="020B0604030504040204" pitchFamily="34" charset="-128"/>
                        </a:rPr>
                        <a:t>EFS</a:t>
                      </a:r>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1200" b="1" kern="1200" dirty="0">
                          <a:solidFill>
                            <a:srgbClr val="FF0000"/>
                          </a:solidFill>
                          <a:latin typeface="Meiryo" panose="020B0604030504040204" pitchFamily="34" charset="-128"/>
                          <a:ea typeface="Meiryo" panose="020B0604030504040204" pitchFamily="34" charset="-128"/>
                        </a:rPr>
                        <a:t>有効</a:t>
                      </a:r>
                      <a:endParaRPr lang="en-US" altLang="ja-JP" sz="1200" b="1" dirty="0">
                        <a:solidFill>
                          <a:srgbClr val="FF0000"/>
                        </a:solidFill>
                        <a:latin typeface="Meiryo" panose="020B0604030504040204" pitchFamily="34" charset="-128"/>
                        <a:ea typeface="Meiryo" panose="020B0604030504040204" pitchFamily="34" charset="-128"/>
                      </a:endParaRPr>
                    </a:p>
                  </a:txBody>
                  <a:tcPr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ja-JP" altLang="en-US" sz="1200" dirty="0">
                          <a:solidFill>
                            <a:schemeClr val="tx1">
                              <a:lumMod val="75000"/>
                            </a:schemeClr>
                          </a:solidFill>
                          <a:latin typeface="Meiryo" panose="020B0604030504040204" pitchFamily="34" charset="-128"/>
                          <a:ea typeface="Meiryo" panose="020B0604030504040204" pitchFamily="34" charset="-128"/>
                        </a:rPr>
                        <a:t>データ保管時の暗号化は有効とする。</a:t>
                      </a:r>
                      <a:endParaRPr lang="en-US" altLang="ja-JP" sz="1200" dirty="0">
                        <a:solidFill>
                          <a:schemeClr val="tx1">
                            <a:lumMod val="75000"/>
                          </a:schemeClr>
                        </a:solidFill>
                        <a:latin typeface="Meiryo" panose="020B0604030504040204" pitchFamily="34" charset="-128"/>
                        <a:ea typeface="Meiryo" panose="020B0604030504040204" pitchFamily="34" charset="-128"/>
                      </a:endParaRPr>
                    </a:p>
                  </a:txBody>
                  <a:tcPr anchor="ctr"/>
                </a:tc>
                <a:extLst>
                  <a:ext uri="{0D108BD9-81ED-4DB2-BD59-A6C34878D82A}">
                    <a16:rowId xmlns:a16="http://schemas.microsoft.com/office/drawing/2014/main" val="3214318206"/>
                  </a:ext>
                </a:extLst>
              </a:tr>
              <a:tr h="299200">
                <a:tc vMerge="1">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ja-JP" altLang="en-US" sz="1600" dirty="0">
                        <a:solidFill>
                          <a:schemeClr val="tx1">
                            <a:lumMod val="75000"/>
                          </a:schemeClr>
                        </a:solidFill>
                        <a:latin typeface="Meiryo" panose="020B0604030504040204" pitchFamily="34" charset="-128"/>
                        <a:ea typeface="Meiryo" panose="020B0604030504040204" pitchFamily="34" charset="-128"/>
                        <a:cs typeface="Meiryo" charset="-128"/>
                      </a:endParaRPr>
                    </a:p>
                  </a:txBody>
                  <a:tcPr marL="57600" marR="57600" marT="57600" marB="57600"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altLang="ja-JP" sz="1200" dirty="0" err="1">
                          <a:solidFill>
                            <a:schemeClr val="tx1">
                              <a:lumMod val="75000"/>
                            </a:schemeClr>
                          </a:solidFill>
                          <a:latin typeface="Meiryo" panose="020B0604030504040204" pitchFamily="34" charset="-128"/>
                          <a:ea typeface="Meiryo" panose="020B0604030504040204" pitchFamily="34" charset="-128"/>
                        </a:rPr>
                        <a:t>FSx</a:t>
                      </a:r>
                      <a:endParaRPr lang="en-US" altLang="ja-JP" sz="1200" dirty="0">
                        <a:solidFill>
                          <a:schemeClr val="tx1">
                            <a:lumMod val="75000"/>
                          </a:schemeClr>
                        </a:solidFill>
                        <a:latin typeface="Meiryo" panose="020B0604030504040204" pitchFamily="34" charset="-128"/>
                        <a:ea typeface="Meiryo" panose="020B0604030504040204" pitchFamily="34" charset="-128"/>
                      </a:endParaRPr>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1200" b="1" kern="1200" dirty="0">
                          <a:solidFill>
                            <a:srgbClr val="FF0000"/>
                          </a:solidFill>
                          <a:latin typeface="Meiryo" panose="020B0604030504040204" pitchFamily="34" charset="-128"/>
                          <a:ea typeface="Meiryo" panose="020B0604030504040204" pitchFamily="34" charset="-128"/>
                        </a:rPr>
                        <a:t>有効</a:t>
                      </a:r>
                      <a:endParaRPr lang="en-US" altLang="ja-JP" sz="1200" b="1" dirty="0">
                        <a:solidFill>
                          <a:srgbClr val="FF0000"/>
                        </a:solidFill>
                        <a:latin typeface="Meiryo" panose="020B0604030504040204" pitchFamily="34" charset="-128"/>
                        <a:ea typeface="Meiryo" panose="020B0604030504040204" pitchFamily="34" charset="-128"/>
                      </a:endParaRPr>
                    </a:p>
                  </a:txBody>
                  <a:tcPr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ja-JP" altLang="en-US" sz="1200" dirty="0">
                          <a:solidFill>
                            <a:schemeClr val="tx1">
                              <a:lumMod val="75000"/>
                            </a:schemeClr>
                          </a:solidFill>
                          <a:latin typeface="Meiryo" panose="020B0604030504040204" pitchFamily="34" charset="-128"/>
                          <a:ea typeface="Meiryo" panose="020B0604030504040204" pitchFamily="34" charset="-128"/>
                        </a:rPr>
                        <a:t>データ保管時の暗号化は有効とする。</a:t>
                      </a:r>
                      <a:endParaRPr lang="en-US" altLang="ja-JP" sz="1200" dirty="0">
                        <a:solidFill>
                          <a:schemeClr val="tx1">
                            <a:lumMod val="75000"/>
                          </a:schemeClr>
                        </a:solidFill>
                        <a:latin typeface="Meiryo" panose="020B0604030504040204" pitchFamily="34" charset="-128"/>
                        <a:ea typeface="Meiryo" panose="020B0604030504040204" pitchFamily="34" charset="-128"/>
                      </a:endParaRPr>
                    </a:p>
                  </a:txBody>
                  <a:tcPr anchor="ctr"/>
                </a:tc>
                <a:extLst>
                  <a:ext uri="{0D108BD9-81ED-4DB2-BD59-A6C34878D82A}">
                    <a16:rowId xmlns:a16="http://schemas.microsoft.com/office/drawing/2014/main" val="1054583726"/>
                  </a:ext>
                </a:extLst>
              </a:tr>
              <a:tr h="502400">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ja-JP" altLang="en-US" sz="1200" dirty="0">
                          <a:solidFill>
                            <a:schemeClr val="tx1">
                              <a:lumMod val="75000"/>
                            </a:schemeClr>
                          </a:solidFill>
                          <a:latin typeface="Meiryo" panose="020B0604030504040204" pitchFamily="34" charset="-128"/>
                          <a:ea typeface="Meiryo" panose="020B0604030504040204" pitchFamily="34" charset="-128"/>
                        </a:rPr>
                        <a:t>アプリケーション関連</a:t>
                      </a:r>
                      <a:endParaRPr lang="en-US" altLang="ja-JP" sz="1200" dirty="0">
                        <a:solidFill>
                          <a:schemeClr val="tx1">
                            <a:lumMod val="75000"/>
                          </a:schemeClr>
                        </a:solidFill>
                        <a:latin typeface="Meiryo" panose="020B0604030504040204" pitchFamily="34" charset="-128"/>
                        <a:ea typeface="Meiryo" panose="020B0604030504040204" pitchFamily="34" charset="-128"/>
                      </a:endParaRPr>
                    </a:p>
                    <a:p>
                      <a:pPr marL="0" marR="0" indent="0" algn="ctr" defTabSz="457200" rtl="0" eaLnBrk="1" fontAlgn="auto" latinLnBrk="0" hangingPunct="1">
                        <a:lnSpc>
                          <a:spcPct val="100000"/>
                        </a:lnSpc>
                        <a:spcBef>
                          <a:spcPts val="0"/>
                        </a:spcBef>
                        <a:spcAft>
                          <a:spcPts val="0"/>
                        </a:spcAft>
                        <a:buClrTx/>
                        <a:buSzTx/>
                        <a:buFontTx/>
                        <a:buNone/>
                        <a:tabLst/>
                        <a:defRPr/>
                      </a:pPr>
                      <a:r>
                        <a:rPr lang="ja-JP" altLang="en-US" sz="1200" dirty="0">
                          <a:solidFill>
                            <a:schemeClr val="tx1">
                              <a:lumMod val="75000"/>
                            </a:schemeClr>
                          </a:solidFill>
                          <a:latin typeface="Meiryo" panose="020B0604030504040204" pitchFamily="34" charset="-128"/>
                          <a:ea typeface="Meiryo" panose="020B0604030504040204" pitchFamily="34" charset="-128"/>
                        </a:rPr>
                        <a:t>ファイル </a:t>
                      </a:r>
                      <a:r>
                        <a:rPr lang="en-US" altLang="ja-JP" sz="1200" dirty="0">
                          <a:solidFill>
                            <a:schemeClr val="tx1">
                              <a:lumMod val="75000"/>
                            </a:schemeClr>
                          </a:solidFill>
                          <a:latin typeface="Meiryo" panose="020B0604030504040204" pitchFamily="34" charset="-128"/>
                          <a:ea typeface="Meiryo" panose="020B0604030504040204" pitchFamily="34" charset="-128"/>
                        </a:rPr>
                        <a:t>(</a:t>
                      </a:r>
                      <a:r>
                        <a:rPr lang="ja-JP" altLang="en-US" sz="1200" dirty="0">
                          <a:solidFill>
                            <a:schemeClr val="tx1">
                              <a:lumMod val="75000"/>
                            </a:schemeClr>
                          </a:solidFill>
                          <a:latin typeface="Meiryo" panose="020B0604030504040204" pitchFamily="34" charset="-128"/>
                          <a:ea typeface="Meiryo" panose="020B0604030504040204" pitchFamily="34" charset="-128"/>
                        </a:rPr>
                        <a:t>一時ファイル</a:t>
                      </a:r>
                      <a:r>
                        <a:rPr lang="en-US" altLang="ja-JP" sz="1200" dirty="0">
                          <a:solidFill>
                            <a:schemeClr val="tx1">
                              <a:lumMod val="75000"/>
                            </a:schemeClr>
                          </a:solidFill>
                          <a:latin typeface="Meiryo" panose="020B0604030504040204" pitchFamily="34" charset="-128"/>
                          <a:ea typeface="Meiryo" panose="020B0604030504040204" pitchFamily="34" charset="-128"/>
                        </a:rPr>
                        <a:t>)</a:t>
                      </a:r>
                      <a:endParaRPr lang="ja-JP" altLang="en-US" sz="1200" dirty="0">
                        <a:solidFill>
                          <a:schemeClr val="tx1">
                            <a:lumMod val="75000"/>
                          </a:schemeClr>
                        </a:solidFill>
                        <a:latin typeface="Meiryo" panose="020B0604030504040204" pitchFamily="34" charset="-128"/>
                        <a:ea typeface="Meiryo" panose="020B0604030504040204" pitchFamily="34" charset="-128"/>
                        <a:cs typeface="Meiryo" charset="-128"/>
                      </a:endParaRPr>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altLang="ja-JP" sz="1200" dirty="0">
                          <a:solidFill>
                            <a:schemeClr val="tx1">
                              <a:lumMod val="75000"/>
                            </a:schemeClr>
                          </a:solidFill>
                          <a:latin typeface="Meiryo" panose="020B0604030504040204" pitchFamily="34" charset="-128"/>
                          <a:ea typeface="Meiryo" panose="020B0604030504040204" pitchFamily="34" charset="-128"/>
                        </a:rPr>
                        <a:t>EBS</a:t>
                      </a:r>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ja-JP" altLang="en-US" sz="1200" b="1" dirty="0">
                          <a:solidFill>
                            <a:schemeClr val="tx1">
                              <a:lumMod val="50000"/>
                            </a:schemeClr>
                          </a:solidFill>
                          <a:latin typeface="Meiryo" panose="020B0604030504040204" pitchFamily="34" charset="-128"/>
                          <a:ea typeface="Meiryo" panose="020B0604030504040204" pitchFamily="34" charset="-128"/>
                        </a:rPr>
                        <a:t>無効</a:t>
                      </a:r>
                      <a:endParaRPr lang="en-US" altLang="ja-JP" sz="1200" b="1" dirty="0">
                        <a:solidFill>
                          <a:schemeClr val="tx1">
                            <a:lumMod val="50000"/>
                          </a:schemeClr>
                        </a:solidFill>
                        <a:latin typeface="Meiryo" panose="020B0604030504040204" pitchFamily="34" charset="-128"/>
                        <a:ea typeface="Meiryo" panose="020B0604030504040204" pitchFamily="34" charset="-128"/>
                      </a:endParaRPr>
                    </a:p>
                    <a:p>
                      <a:pPr marL="0" marR="0" lvl="0" indent="0" algn="ctr" defTabSz="457200" rtl="0" eaLnBrk="1" fontAlgn="auto" latinLnBrk="0" hangingPunct="1">
                        <a:lnSpc>
                          <a:spcPct val="100000"/>
                        </a:lnSpc>
                        <a:spcBef>
                          <a:spcPts val="0"/>
                        </a:spcBef>
                        <a:spcAft>
                          <a:spcPts val="0"/>
                        </a:spcAft>
                        <a:buClrTx/>
                        <a:buSzTx/>
                        <a:buFontTx/>
                        <a:buNone/>
                        <a:tabLst/>
                        <a:defRPr/>
                      </a:pPr>
                      <a:r>
                        <a:rPr lang="en-US" altLang="ja-JP" sz="1200" b="1" dirty="0">
                          <a:solidFill>
                            <a:schemeClr val="tx1">
                              <a:lumMod val="50000"/>
                            </a:schemeClr>
                          </a:solidFill>
                          <a:latin typeface="Meiryo" panose="020B0604030504040204" pitchFamily="34" charset="-128"/>
                          <a:ea typeface="Meiryo" panose="020B0604030504040204" pitchFamily="34" charset="-128"/>
                        </a:rPr>
                        <a:t>(</a:t>
                      </a:r>
                      <a:r>
                        <a:rPr lang="ja-JP" altLang="en-US" sz="1200" b="1" dirty="0">
                          <a:solidFill>
                            <a:schemeClr val="tx1">
                              <a:lumMod val="50000"/>
                            </a:schemeClr>
                          </a:solidFill>
                          <a:latin typeface="Meiryo" panose="020B0604030504040204" pitchFamily="34" charset="-128"/>
                          <a:ea typeface="Meiryo" panose="020B0604030504040204" pitchFamily="34" charset="-128"/>
                        </a:rPr>
                        <a:t>暗号化しない</a:t>
                      </a:r>
                      <a:r>
                        <a:rPr lang="en-US" altLang="ja-JP" sz="1200" b="1" dirty="0">
                          <a:solidFill>
                            <a:schemeClr val="tx1">
                              <a:lumMod val="50000"/>
                            </a:schemeClr>
                          </a:solidFill>
                          <a:latin typeface="Meiryo" panose="020B0604030504040204" pitchFamily="34" charset="-128"/>
                          <a:ea typeface="Meiryo" panose="020B0604030504040204" pitchFamily="34" charset="-128"/>
                        </a:rPr>
                        <a:t>)</a:t>
                      </a:r>
                    </a:p>
                  </a:txBody>
                  <a:tcPr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ja-JP" altLang="en-US" sz="1200" dirty="0">
                          <a:solidFill>
                            <a:schemeClr val="tx1">
                              <a:lumMod val="75000"/>
                            </a:schemeClr>
                          </a:solidFill>
                          <a:latin typeface="Meiryo" panose="020B0604030504040204" pitchFamily="34" charset="-128"/>
                          <a:ea typeface="Meiryo" panose="020B0604030504040204" pitchFamily="34" charset="-128"/>
                        </a:rPr>
                        <a:t>個人情報など機密性の高い情報が含まれないデータは、暗号化不要とする。</a:t>
                      </a:r>
                      <a:endParaRPr lang="en-US" altLang="ja-JP" sz="1200" dirty="0">
                        <a:solidFill>
                          <a:schemeClr val="tx1">
                            <a:lumMod val="75000"/>
                          </a:schemeClr>
                        </a:solidFill>
                        <a:latin typeface="Meiryo" panose="020B0604030504040204" pitchFamily="34" charset="-128"/>
                        <a:ea typeface="Meiryo" panose="020B0604030504040204" pitchFamily="34" charset="-128"/>
                      </a:endParaRPr>
                    </a:p>
                  </a:txBody>
                  <a:tcPr anchor="ctr"/>
                </a:tc>
                <a:extLst>
                  <a:ext uri="{0D108BD9-81ED-4DB2-BD59-A6C34878D82A}">
                    <a16:rowId xmlns:a16="http://schemas.microsoft.com/office/drawing/2014/main" val="1889473323"/>
                  </a:ext>
                </a:extLst>
              </a:tr>
              <a:tr h="299200">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altLang="ja-JP" sz="1200" dirty="0">
                          <a:solidFill>
                            <a:schemeClr val="tx1">
                              <a:lumMod val="75000"/>
                            </a:schemeClr>
                          </a:solidFill>
                          <a:latin typeface="Meiryo" panose="020B0604030504040204" pitchFamily="34" charset="-128"/>
                          <a:ea typeface="Meiryo" panose="020B0604030504040204" pitchFamily="34" charset="-128"/>
                        </a:rPr>
                        <a:t>S3</a:t>
                      </a:r>
                      <a:r>
                        <a:rPr lang="ja-JP" altLang="en-US" sz="1200" dirty="0">
                          <a:solidFill>
                            <a:schemeClr val="tx1">
                              <a:lumMod val="75000"/>
                            </a:schemeClr>
                          </a:solidFill>
                          <a:latin typeface="Meiryo" panose="020B0604030504040204" pitchFamily="34" charset="-128"/>
                          <a:ea typeface="Meiryo" panose="020B0604030504040204" pitchFamily="34" charset="-128"/>
                        </a:rPr>
                        <a:t>格納データ</a:t>
                      </a:r>
                      <a:endParaRPr lang="en-US" altLang="ja-JP" sz="1200" dirty="0">
                        <a:solidFill>
                          <a:schemeClr val="tx1">
                            <a:lumMod val="75000"/>
                          </a:schemeClr>
                        </a:solidFill>
                        <a:latin typeface="Meiryo" panose="020B0604030504040204" pitchFamily="34" charset="-128"/>
                        <a:ea typeface="Meiryo" panose="020B0604030504040204" pitchFamily="34" charset="-128"/>
                      </a:endParaRPr>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altLang="ja-JP" sz="1200" dirty="0">
                          <a:solidFill>
                            <a:schemeClr val="tx1">
                              <a:lumMod val="75000"/>
                            </a:schemeClr>
                          </a:solidFill>
                          <a:latin typeface="Meiryo" panose="020B0604030504040204" pitchFamily="34" charset="-128"/>
                          <a:ea typeface="Meiryo" panose="020B0604030504040204" pitchFamily="34" charset="-128"/>
                        </a:rPr>
                        <a:t>S3</a:t>
                      </a:r>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ja-JP" altLang="en-US" sz="1200" b="1" dirty="0">
                          <a:solidFill>
                            <a:srgbClr val="FF0000"/>
                          </a:solidFill>
                          <a:latin typeface="Meiryo" panose="020B0604030504040204" pitchFamily="34" charset="-128"/>
                          <a:ea typeface="Meiryo" panose="020B0604030504040204" pitchFamily="34" charset="-128"/>
                        </a:rPr>
                        <a:t>有効</a:t>
                      </a:r>
                      <a:endParaRPr lang="en-US" altLang="ja-JP" sz="1200" b="1" dirty="0">
                        <a:solidFill>
                          <a:srgbClr val="FF0000"/>
                        </a:solidFill>
                        <a:latin typeface="Meiryo" panose="020B0604030504040204" pitchFamily="34" charset="-128"/>
                        <a:ea typeface="Meiryo" panose="020B0604030504040204" pitchFamily="34" charset="-128"/>
                      </a:endParaRPr>
                    </a:p>
                  </a:txBody>
                  <a:tcPr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ja-JP" altLang="en-US" sz="1200" dirty="0">
                          <a:solidFill>
                            <a:schemeClr val="tx1">
                              <a:lumMod val="75000"/>
                            </a:schemeClr>
                          </a:solidFill>
                          <a:latin typeface="Meiryo" panose="020B0604030504040204" pitchFamily="34" charset="-128"/>
                          <a:ea typeface="Meiryo" panose="020B0604030504040204" pitchFamily="34" charset="-128"/>
                        </a:rPr>
                        <a:t>機密性の高い業務データを格納するため暗号化する。</a:t>
                      </a:r>
                      <a:endParaRPr lang="ja-JP" altLang="en-US" sz="1200" dirty="0">
                        <a:solidFill>
                          <a:schemeClr val="tx1">
                            <a:lumMod val="75000"/>
                          </a:schemeClr>
                        </a:solidFill>
                        <a:latin typeface="Meiryo" panose="020B0604030504040204" pitchFamily="34" charset="-128"/>
                        <a:ea typeface="Meiryo" panose="020B0604030504040204" pitchFamily="34" charset="-128"/>
                        <a:cs typeface="Meiryo" charset="-128"/>
                      </a:endParaRPr>
                    </a:p>
                  </a:txBody>
                  <a:tcPr anchor="ctr"/>
                </a:tc>
                <a:extLst>
                  <a:ext uri="{0D108BD9-81ED-4DB2-BD59-A6C34878D82A}">
                    <a16:rowId xmlns:a16="http://schemas.microsoft.com/office/drawing/2014/main" val="3213329332"/>
                  </a:ext>
                </a:extLst>
              </a:tr>
              <a:tr h="299200">
                <a:tc rowSpan="2">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altLang="ja-JP" sz="1200" dirty="0">
                          <a:solidFill>
                            <a:schemeClr val="tx1">
                              <a:lumMod val="75000"/>
                            </a:schemeClr>
                          </a:solidFill>
                          <a:latin typeface="Meiryo" panose="020B0604030504040204" pitchFamily="34" charset="-128"/>
                          <a:ea typeface="Meiryo" panose="020B0604030504040204" pitchFamily="34" charset="-128"/>
                        </a:rPr>
                        <a:t>CloudTrail</a:t>
                      </a:r>
                      <a:endParaRPr lang="ja-JP" altLang="en-US" sz="1200" dirty="0">
                        <a:solidFill>
                          <a:schemeClr val="tx1">
                            <a:lumMod val="75000"/>
                          </a:schemeClr>
                        </a:solidFill>
                        <a:latin typeface="Meiryo" panose="020B0604030504040204" pitchFamily="34" charset="-128"/>
                        <a:ea typeface="Meiryo" panose="020B0604030504040204" pitchFamily="34" charset="-128"/>
                        <a:cs typeface="Meiryo" charset="-128"/>
                      </a:endParaRPr>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altLang="ja-JP" sz="1200" dirty="0">
                          <a:solidFill>
                            <a:schemeClr val="tx1">
                              <a:lumMod val="75000"/>
                            </a:schemeClr>
                          </a:solidFill>
                          <a:latin typeface="Meiryo" panose="020B0604030504040204" pitchFamily="34" charset="-128"/>
                          <a:ea typeface="Meiryo" panose="020B0604030504040204" pitchFamily="34" charset="-128"/>
                        </a:rPr>
                        <a:t>CloudWatch Logs</a:t>
                      </a:r>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1200" b="1" kern="1200" dirty="0">
                          <a:solidFill>
                            <a:srgbClr val="FF0000"/>
                          </a:solidFill>
                          <a:latin typeface="Meiryo" panose="020B0604030504040204" pitchFamily="34" charset="-128"/>
                          <a:ea typeface="Meiryo" panose="020B0604030504040204" pitchFamily="34" charset="-128"/>
                        </a:rPr>
                        <a:t>有効</a:t>
                      </a:r>
                      <a:endParaRPr lang="en-US" altLang="ja-JP" sz="1200" b="1" dirty="0">
                        <a:solidFill>
                          <a:srgbClr val="FF0000"/>
                        </a:solidFill>
                        <a:latin typeface="Meiryo" panose="020B0604030504040204" pitchFamily="34" charset="-128"/>
                        <a:ea typeface="Meiryo" panose="020B0604030504040204" pitchFamily="34" charset="-128"/>
                      </a:endParaRPr>
                    </a:p>
                  </a:txBody>
                  <a:tcPr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altLang="ja-JP" sz="1200" dirty="0">
                          <a:solidFill>
                            <a:schemeClr val="tx1">
                              <a:lumMod val="75000"/>
                            </a:schemeClr>
                          </a:solidFill>
                          <a:latin typeface="Meiryo" panose="020B0604030504040204" pitchFamily="34" charset="-128"/>
                          <a:ea typeface="Meiryo" panose="020B0604030504040204" pitchFamily="34" charset="-128"/>
                        </a:rPr>
                        <a:t>AWS</a:t>
                      </a:r>
                      <a:r>
                        <a:rPr lang="ja-JP" altLang="en-US" sz="1200" dirty="0">
                          <a:solidFill>
                            <a:schemeClr val="tx1">
                              <a:lumMod val="75000"/>
                            </a:schemeClr>
                          </a:solidFill>
                          <a:latin typeface="Meiryo" panose="020B0604030504040204" pitchFamily="34" charset="-128"/>
                          <a:ea typeface="Meiryo" panose="020B0604030504040204" pitchFamily="34" charset="-128"/>
                        </a:rPr>
                        <a:t>上の操作ログであり監査目的で利用するため暗号化する。</a:t>
                      </a:r>
                      <a:endParaRPr lang="en-US" altLang="ja-JP" sz="1200" dirty="0">
                        <a:solidFill>
                          <a:schemeClr val="tx1">
                            <a:lumMod val="75000"/>
                          </a:schemeClr>
                        </a:solidFill>
                        <a:latin typeface="Meiryo" panose="020B0604030504040204" pitchFamily="34" charset="-128"/>
                        <a:ea typeface="Meiryo" panose="020B0604030504040204" pitchFamily="34" charset="-128"/>
                      </a:endParaRPr>
                    </a:p>
                  </a:txBody>
                  <a:tcPr anchor="ctr"/>
                </a:tc>
                <a:extLst>
                  <a:ext uri="{0D108BD9-81ED-4DB2-BD59-A6C34878D82A}">
                    <a16:rowId xmlns:a16="http://schemas.microsoft.com/office/drawing/2014/main" val="4054023398"/>
                  </a:ext>
                </a:extLst>
              </a:tr>
              <a:tr h="502400">
                <a:tc vMerge="1">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ja-JP" altLang="en-US" sz="1050" dirty="0">
                        <a:solidFill>
                          <a:srgbClr val="414042"/>
                        </a:solidFill>
                        <a:latin typeface="Meiryo UI" panose="020B0604030504040204" pitchFamily="34" charset="-128"/>
                        <a:ea typeface="Meiryo UI" panose="020B0604030504040204" pitchFamily="34" charset="-128"/>
                        <a:cs typeface="Meiryo" charset="-128"/>
                      </a:endParaRPr>
                    </a:p>
                  </a:txBody>
                  <a:tcPr marL="36000" marR="36000" marT="36000" marB="36000"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altLang="ja-JP" sz="1200" dirty="0">
                          <a:solidFill>
                            <a:schemeClr val="tx1">
                              <a:lumMod val="75000"/>
                            </a:schemeClr>
                          </a:solidFill>
                          <a:latin typeface="Meiryo" panose="020B0604030504040204" pitchFamily="34" charset="-128"/>
                          <a:ea typeface="Meiryo" panose="020B0604030504040204" pitchFamily="34" charset="-128"/>
                        </a:rPr>
                        <a:t>S3</a:t>
                      </a:r>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1200" b="1" kern="1200" dirty="0">
                          <a:solidFill>
                            <a:srgbClr val="FF0000"/>
                          </a:solidFill>
                          <a:latin typeface="Meiryo" panose="020B0604030504040204" pitchFamily="34" charset="-128"/>
                          <a:ea typeface="Meiryo" panose="020B0604030504040204" pitchFamily="34" charset="-128"/>
                        </a:rPr>
                        <a:t>有効</a:t>
                      </a:r>
                      <a:endParaRPr lang="en-US" altLang="ja-JP" sz="1200" b="1" dirty="0">
                        <a:solidFill>
                          <a:srgbClr val="FF0000"/>
                        </a:solidFill>
                        <a:latin typeface="Meiryo" panose="020B0604030504040204" pitchFamily="34" charset="-128"/>
                        <a:ea typeface="Meiryo" panose="020B0604030504040204" pitchFamily="34" charset="-128"/>
                      </a:endParaRPr>
                    </a:p>
                  </a:txBody>
                  <a:tcPr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ja-JP" altLang="en-US" sz="1200" dirty="0">
                          <a:solidFill>
                            <a:schemeClr val="tx1">
                              <a:lumMod val="75000"/>
                            </a:schemeClr>
                          </a:solidFill>
                          <a:latin typeface="Meiryo" panose="020B0604030504040204" pitchFamily="34" charset="-128"/>
                          <a:ea typeface="Meiryo" panose="020B0604030504040204" pitchFamily="34" charset="-128"/>
                        </a:rPr>
                        <a:t>同上。ただし、</a:t>
                      </a:r>
                      <a:r>
                        <a:rPr lang="en-US" altLang="ja-JP" sz="1200" dirty="0">
                          <a:solidFill>
                            <a:schemeClr val="tx1">
                              <a:lumMod val="75000"/>
                            </a:schemeClr>
                          </a:solidFill>
                          <a:latin typeface="Meiryo" panose="020B0604030504040204" pitchFamily="34" charset="-128"/>
                          <a:ea typeface="Meiryo" panose="020B0604030504040204" pitchFamily="34" charset="-128"/>
                        </a:rPr>
                        <a:t>S3</a:t>
                      </a:r>
                      <a:r>
                        <a:rPr lang="ja-JP" altLang="en-US" sz="1200" dirty="0">
                          <a:solidFill>
                            <a:schemeClr val="tx1">
                              <a:lumMod val="75000"/>
                            </a:schemeClr>
                          </a:solidFill>
                          <a:latin typeface="Meiryo" panose="020B0604030504040204" pitchFamily="34" charset="-128"/>
                          <a:ea typeface="Meiryo" panose="020B0604030504040204" pitchFamily="34" charset="-128"/>
                        </a:rPr>
                        <a:t>に格納するその他ログについては</a:t>
                      </a:r>
                      <a:r>
                        <a:rPr lang="en-US" altLang="ja-JP" sz="1200" dirty="0">
                          <a:solidFill>
                            <a:schemeClr val="tx1">
                              <a:lumMod val="75000"/>
                            </a:schemeClr>
                          </a:solidFill>
                          <a:latin typeface="Meiryo" panose="020B0604030504040204" pitchFamily="34" charset="-128"/>
                          <a:ea typeface="Meiryo" panose="020B0604030504040204" pitchFamily="34" charset="-128"/>
                        </a:rPr>
                        <a:t>KMS</a:t>
                      </a:r>
                      <a:r>
                        <a:rPr lang="ja-JP" altLang="en-US" sz="1200" dirty="0">
                          <a:solidFill>
                            <a:schemeClr val="tx1">
                              <a:lumMod val="75000"/>
                            </a:schemeClr>
                          </a:solidFill>
                          <a:latin typeface="Meiryo" panose="020B0604030504040204" pitchFamily="34" charset="-128"/>
                          <a:ea typeface="Meiryo" panose="020B0604030504040204" pitchFamily="34" charset="-128"/>
                        </a:rPr>
                        <a:t>を使用しない想定。</a:t>
                      </a:r>
                      <a:endParaRPr lang="en-US" altLang="ja-JP" sz="1200" dirty="0">
                        <a:solidFill>
                          <a:schemeClr val="tx1">
                            <a:lumMod val="75000"/>
                          </a:schemeClr>
                        </a:solidFill>
                        <a:latin typeface="Meiryo" panose="020B0604030504040204" pitchFamily="34" charset="-128"/>
                        <a:ea typeface="Meiryo" panose="020B0604030504040204" pitchFamily="34" charset="-128"/>
                      </a:endParaRPr>
                    </a:p>
                  </a:txBody>
                  <a:tcPr anchor="ctr"/>
                </a:tc>
                <a:extLst>
                  <a:ext uri="{0D108BD9-81ED-4DB2-BD59-A6C34878D82A}">
                    <a16:rowId xmlns:a16="http://schemas.microsoft.com/office/drawing/2014/main" val="2017165481"/>
                  </a:ext>
                </a:extLst>
              </a:tr>
              <a:tr h="705600">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ja-JP" altLang="en-US" sz="1200" dirty="0">
                          <a:solidFill>
                            <a:schemeClr val="tx1">
                              <a:lumMod val="75000"/>
                            </a:schemeClr>
                          </a:solidFill>
                          <a:latin typeface="Meiryo" panose="020B0604030504040204" pitchFamily="34" charset="-128"/>
                          <a:ea typeface="Meiryo" panose="020B0604030504040204" pitchFamily="34" charset="-128"/>
                        </a:rPr>
                        <a:t>その他</a:t>
                      </a:r>
                      <a:r>
                        <a:rPr lang="en-US" altLang="ja-JP" sz="1200" dirty="0">
                          <a:solidFill>
                            <a:schemeClr val="tx1">
                              <a:lumMod val="75000"/>
                            </a:schemeClr>
                          </a:solidFill>
                          <a:latin typeface="Meiryo" panose="020B0604030504040204" pitchFamily="34" charset="-128"/>
                          <a:ea typeface="Meiryo" panose="020B0604030504040204" pitchFamily="34" charset="-128"/>
                        </a:rPr>
                        <a:t>S3</a:t>
                      </a:r>
                      <a:r>
                        <a:rPr lang="ja-JP" altLang="en-US" sz="1200" dirty="0">
                          <a:solidFill>
                            <a:schemeClr val="tx1">
                              <a:lumMod val="75000"/>
                            </a:schemeClr>
                          </a:solidFill>
                          <a:latin typeface="Meiryo" panose="020B0604030504040204" pitchFamily="34" charset="-128"/>
                          <a:ea typeface="Meiryo" panose="020B0604030504040204" pitchFamily="34" charset="-128"/>
                        </a:rPr>
                        <a:t>格納ログ</a:t>
                      </a:r>
                      <a:endParaRPr lang="ja-JP" altLang="en-US" sz="1200" dirty="0">
                        <a:solidFill>
                          <a:schemeClr val="tx1">
                            <a:lumMod val="75000"/>
                          </a:schemeClr>
                        </a:solidFill>
                        <a:latin typeface="Meiryo" panose="020B0604030504040204" pitchFamily="34" charset="-128"/>
                        <a:ea typeface="Meiryo" panose="020B0604030504040204" pitchFamily="34" charset="-128"/>
                        <a:cs typeface="Meiryo" charset="-128"/>
                      </a:endParaRPr>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altLang="ja-JP" sz="1200" dirty="0">
                          <a:solidFill>
                            <a:schemeClr val="tx1">
                              <a:lumMod val="75000"/>
                            </a:schemeClr>
                          </a:solidFill>
                          <a:latin typeface="Meiryo" panose="020B0604030504040204" pitchFamily="34" charset="-128"/>
                          <a:ea typeface="Meiryo" panose="020B0604030504040204" pitchFamily="34" charset="-128"/>
                        </a:rPr>
                        <a:t>S3</a:t>
                      </a:r>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ja-JP" altLang="en-US" sz="1200" b="1" dirty="0">
                          <a:solidFill>
                            <a:schemeClr val="tx1">
                              <a:lumMod val="50000"/>
                            </a:schemeClr>
                          </a:solidFill>
                          <a:latin typeface="Meiryo" panose="020B0604030504040204" pitchFamily="34" charset="-128"/>
                          <a:ea typeface="Meiryo" panose="020B0604030504040204" pitchFamily="34" charset="-128"/>
                        </a:rPr>
                        <a:t>無効</a:t>
                      </a:r>
                      <a:endParaRPr lang="en-US" altLang="ja-JP" sz="1200" b="1" dirty="0">
                        <a:solidFill>
                          <a:schemeClr val="tx1">
                            <a:lumMod val="50000"/>
                          </a:schemeClr>
                        </a:solidFill>
                        <a:latin typeface="Meiryo" panose="020B0604030504040204" pitchFamily="34" charset="-128"/>
                        <a:ea typeface="Meiryo" panose="020B0604030504040204" pitchFamily="34" charset="-128"/>
                      </a:endParaRPr>
                    </a:p>
                    <a:p>
                      <a:pPr marL="0" marR="0" lvl="0" indent="0" algn="ctr" defTabSz="457200" rtl="0" eaLnBrk="1" fontAlgn="auto" latinLnBrk="0" hangingPunct="1">
                        <a:lnSpc>
                          <a:spcPct val="100000"/>
                        </a:lnSpc>
                        <a:spcBef>
                          <a:spcPts val="0"/>
                        </a:spcBef>
                        <a:spcAft>
                          <a:spcPts val="0"/>
                        </a:spcAft>
                        <a:buClrTx/>
                        <a:buSzTx/>
                        <a:buFontTx/>
                        <a:buNone/>
                        <a:tabLst/>
                        <a:defRPr/>
                      </a:pPr>
                      <a:r>
                        <a:rPr lang="en-US" altLang="ja-JP" sz="1200" b="1" dirty="0">
                          <a:solidFill>
                            <a:schemeClr val="tx1">
                              <a:lumMod val="50000"/>
                            </a:schemeClr>
                          </a:solidFill>
                          <a:latin typeface="Meiryo" panose="020B0604030504040204" pitchFamily="34" charset="-128"/>
                          <a:ea typeface="Meiryo" panose="020B0604030504040204" pitchFamily="34" charset="-128"/>
                        </a:rPr>
                        <a:t>(SSE-S3</a:t>
                      </a:r>
                      <a:r>
                        <a:rPr lang="ja-JP" altLang="en-US" sz="1200" b="1">
                          <a:solidFill>
                            <a:schemeClr val="tx1">
                              <a:lumMod val="50000"/>
                            </a:schemeClr>
                          </a:solidFill>
                          <a:latin typeface="Meiryo" panose="020B0604030504040204" pitchFamily="34" charset="-128"/>
                          <a:ea typeface="Meiryo" panose="020B0604030504040204" pitchFamily="34" charset="-128"/>
                        </a:rPr>
                        <a:t>での暗号化</a:t>
                      </a:r>
                      <a:r>
                        <a:rPr lang="en-US" altLang="ja-JP" sz="1200" b="1" dirty="0">
                          <a:solidFill>
                            <a:schemeClr val="tx1">
                              <a:lumMod val="50000"/>
                            </a:schemeClr>
                          </a:solidFill>
                          <a:latin typeface="Meiryo" panose="020B0604030504040204" pitchFamily="34" charset="-128"/>
                          <a:ea typeface="Meiryo" panose="020B0604030504040204" pitchFamily="34" charset="-128"/>
                        </a:rPr>
                        <a:t>)</a:t>
                      </a:r>
                    </a:p>
                  </a:txBody>
                  <a:tcPr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altLang="ja-JP" sz="1200" dirty="0">
                          <a:solidFill>
                            <a:schemeClr val="tx1">
                              <a:lumMod val="75000"/>
                            </a:schemeClr>
                          </a:solidFill>
                          <a:latin typeface="Meiryo" panose="020B0604030504040204" pitchFamily="34" charset="-128"/>
                          <a:ea typeface="Meiryo" panose="020B0604030504040204" pitchFamily="34" charset="-128"/>
                        </a:rPr>
                        <a:t>ELB</a:t>
                      </a:r>
                      <a:r>
                        <a:rPr lang="ja-JP" altLang="en-US" sz="1200" dirty="0">
                          <a:solidFill>
                            <a:schemeClr val="tx1">
                              <a:lumMod val="75000"/>
                            </a:schemeClr>
                          </a:solidFill>
                          <a:latin typeface="Meiryo" panose="020B0604030504040204" pitchFamily="34" charset="-128"/>
                          <a:ea typeface="Meiryo" panose="020B0604030504040204" pitchFamily="34" charset="-128"/>
                        </a:rPr>
                        <a:t>アクセスログ等を想定。これらのデータについては</a:t>
                      </a:r>
                      <a:r>
                        <a:rPr lang="en-US" altLang="ja-JP" sz="1200" dirty="0">
                          <a:solidFill>
                            <a:schemeClr val="tx1">
                              <a:lumMod val="75000"/>
                            </a:schemeClr>
                          </a:solidFill>
                          <a:latin typeface="Meiryo" panose="020B0604030504040204" pitchFamily="34" charset="-128"/>
                          <a:ea typeface="Meiryo" panose="020B0604030504040204" pitchFamily="34" charset="-128"/>
                        </a:rPr>
                        <a:t>KMS</a:t>
                      </a:r>
                      <a:r>
                        <a:rPr lang="ja-JP" altLang="en-US" sz="1200" dirty="0">
                          <a:solidFill>
                            <a:schemeClr val="tx1">
                              <a:lumMod val="75000"/>
                            </a:schemeClr>
                          </a:solidFill>
                          <a:latin typeface="Meiryo" panose="020B0604030504040204" pitchFamily="34" charset="-128"/>
                          <a:ea typeface="Meiryo" panose="020B0604030504040204" pitchFamily="34" charset="-128"/>
                        </a:rPr>
                        <a:t>をサポートしていないものあるため</a:t>
                      </a:r>
                      <a:r>
                        <a:rPr lang="en-US" altLang="ja-JP" sz="1200" dirty="0">
                          <a:solidFill>
                            <a:schemeClr val="tx1">
                              <a:lumMod val="75000"/>
                            </a:schemeClr>
                          </a:solidFill>
                          <a:latin typeface="Meiryo" panose="020B0604030504040204" pitchFamily="34" charset="-128"/>
                          <a:ea typeface="Meiryo" panose="020B0604030504040204" pitchFamily="34" charset="-128"/>
                        </a:rPr>
                        <a:t>SSE-S3</a:t>
                      </a:r>
                      <a:r>
                        <a:rPr lang="ja-JP" altLang="en-US" sz="1200" dirty="0">
                          <a:solidFill>
                            <a:schemeClr val="tx1">
                              <a:lumMod val="75000"/>
                            </a:schemeClr>
                          </a:solidFill>
                          <a:latin typeface="Meiryo" panose="020B0604030504040204" pitchFamily="34" charset="-128"/>
                          <a:ea typeface="Meiryo" panose="020B0604030504040204" pitchFamily="34" charset="-128"/>
                        </a:rPr>
                        <a:t>を利用した暗号化を想定。</a:t>
                      </a:r>
                      <a:endParaRPr lang="en-US" altLang="ja-JP" sz="1200" dirty="0">
                        <a:solidFill>
                          <a:schemeClr val="tx1">
                            <a:lumMod val="75000"/>
                          </a:schemeClr>
                        </a:solidFill>
                        <a:latin typeface="Meiryo" panose="020B0604030504040204" pitchFamily="34" charset="-128"/>
                        <a:ea typeface="Meiryo" panose="020B0604030504040204" pitchFamily="34" charset="-128"/>
                      </a:endParaRPr>
                    </a:p>
                  </a:txBody>
                  <a:tcPr anchor="ctr"/>
                </a:tc>
                <a:extLst>
                  <a:ext uri="{0D108BD9-81ED-4DB2-BD59-A6C34878D82A}">
                    <a16:rowId xmlns:a16="http://schemas.microsoft.com/office/drawing/2014/main" val="2104868082"/>
                  </a:ext>
                </a:extLst>
              </a:tr>
            </a:tbl>
          </a:graphicData>
        </a:graphic>
      </p:graphicFrame>
      <p:sp>
        <p:nvSpPr>
          <p:cNvPr id="12" name="Content Placeholder 2"/>
          <p:cNvSpPr txBox="1">
            <a:spLocks/>
          </p:cNvSpPr>
          <p:nvPr/>
        </p:nvSpPr>
        <p:spPr>
          <a:xfrm>
            <a:off x="485912" y="1187825"/>
            <a:ext cx="11457963" cy="698044"/>
          </a:xfrm>
          <a:prstGeom prst="rect">
            <a:avLst/>
          </a:prstGeom>
        </p:spPr>
        <p:txBody>
          <a:bodyPr/>
          <a:lstStyle>
            <a:lvl1pPr marL="0" indent="0" algn="l" defTabSz="457200" rtl="0" eaLnBrk="1" latinLnBrk="0" hangingPunct="1">
              <a:spcBef>
                <a:spcPct val="20000"/>
              </a:spcBef>
              <a:buFontTx/>
              <a:buNone/>
              <a:defRPr sz="2400" b="0" i="0" kern="1200">
                <a:solidFill>
                  <a:srgbClr val="414042"/>
                </a:solidFill>
                <a:latin typeface="Meiryo" charset="-128"/>
                <a:ea typeface="Meiryo" charset="-128"/>
                <a:cs typeface="Meiryo" charset="-128"/>
              </a:defRPr>
            </a:lvl1pPr>
            <a:lvl2pPr marL="742950" indent="-285750" algn="l" defTabSz="457200" rtl="0" eaLnBrk="1" latinLnBrk="0" hangingPunct="1">
              <a:spcBef>
                <a:spcPct val="20000"/>
              </a:spcBef>
              <a:buFont typeface="Arial"/>
              <a:buChar char="•"/>
              <a:defRPr sz="2000" b="0" i="0" kern="1200">
                <a:solidFill>
                  <a:srgbClr val="414042"/>
                </a:solidFill>
                <a:latin typeface="Meiryo" charset="-128"/>
                <a:ea typeface="Meiryo" charset="-128"/>
                <a:cs typeface="Meiryo" charset="-128"/>
              </a:defRPr>
            </a:lvl2pPr>
            <a:lvl3pPr marL="1143000" indent="-228600" algn="l" defTabSz="457200" rtl="0" eaLnBrk="1" latinLnBrk="0" hangingPunct="1">
              <a:spcBef>
                <a:spcPct val="20000"/>
              </a:spcBef>
              <a:buFont typeface="Arial"/>
              <a:buChar char="•"/>
              <a:defRPr sz="1800" b="0" i="0" kern="1200">
                <a:solidFill>
                  <a:srgbClr val="414042"/>
                </a:solidFill>
                <a:latin typeface="Meiryo" charset="-128"/>
                <a:ea typeface="Meiryo" charset="-128"/>
                <a:cs typeface="Meiryo" charset="-128"/>
              </a:defRPr>
            </a:lvl3pPr>
            <a:lvl4pPr marL="1600200" indent="-228600" algn="l" defTabSz="457200" rtl="0" eaLnBrk="1" latinLnBrk="0" hangingPunct="1">
              <a:spcBef>
                <a:spcPct val="20000"/>
              </a:spcBef>
              <a:buFont typeface="Arial"/>
              <a:buChar char="–"/>
              <a:defRPr sz="1600" b="0" i="0" kern="1200">
                <a:solidFill>
                  <a:srgbClr val="414042"/>
                </a:solidFill>
                <a:latin typeface="Meiryo" charset="-128"/>
                <a:ea typeface="Meiryo" charset="-128"/>
                <a:cs typeface="Meiryo" charset="-128"/>
              </a:defRPr>
            </a:lvl4pPr>
            <a:lvl5pPr marL="2057400" indent="-228600" algn="l" defTabSz="457200" rtl="0" eaLnBrk="1" latinLnBrk="0" hangingPunct="1">
              <a:spcBef>
                <a:spcPct val="20000"/>
              </a:spcBef>
              <a:buFont typeface="Arial"/>
              <a:buChar char="»"/>
              <a:defRPr sz="1600" b="0" i="0" kern="1200">
                <a:solidFill>
                  <a:srgbClr val="414042"/>
                </a:solidFill>
                <a:latin typeface="Meiryo" charset="-128"/>
                <a:ea typeface="Meiryo" charset="-128"/>
                <a:cs typeface="Meiryo" charset="-128"/>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446088" marR="0" lvl="0" indent="-446088" algn="l" defTabSz="380985" rtl="0" eaLnBrk="1" fontAlgn="auto" latinLnBrk="0" hangingPunct="1">
              <a:lnSpc>
                <a:spcPct val="100000"/>
              </a:lnSpc>
              <a:spcBef>
                <a:spcPct val="20000"/>
              </a:spcBef>
              <a:spcAft>
                <a:spcPts val="0"/>
              </a:spcAft>
              <a:buClrTx/>
              <a:buSzTx/>
              <a:buFontTx/>
              <a:buNone/>
              <a:tabLst/>
              <a:defRPr/>
            </a:pPr>
            <a:r>
              <a:rPr kumimoji="0" lang="ja-JP" altLang="en-US" sz="1500" b="1" i="0" u="none" strike="noStrike" kern="1200" cap="none" spc="0" normalizeH="0" baseline="0" noProof="0">
                <a:ln>
                  <a:noFill/>
                </a:ln>
                <a:solidFill>
                  <a:srgbClr val="232F3E">
                    <a:lumMod val="75000"/>
                  </a:srgbClr>
                </a:solidFill>
                <a:effectLst/>
                <a:uLnTx/>
                <a:uFillTx/>
                <a:latin typeface="Meiryo" panose="020B0604030504040204" pitchFamily="34" charset="-128"/>
                <a:ea typeface="Meiryo" panose="020B0604030504040204" pitchFamily="34" charset="-128"/>
              </a:rPr>
              <a:t>例</a:t>
            </a:r>
            <a:r>
              <a:rPr kumimoji="0" lang="ja-JP" altLang="en-US" sz="1500" b="0" i="0" u="none" strike="noStrike" kern="1200" cap="none" spc="0" normalizeH="0" baseline="0" noProof="0">
                <a:ln>
                  <a:noFill/>
                </a:ln>
                <a:solidFill>
                  <a:srgbClr val="232F3E">
                    <a:lumMod val="75000"/>
                  </a:srgbClr>
                </a:solidFill>
                <a:effectLst/>
                <a:uLnTx/>
                <a:uFillTx/>
                <a:latin typeface="Meiryo" panose="020B0604030504040204" pitchFamily="34" charset="-128"/>
                <a:ea typeface="Meiryo" panose="020B0604030504040204" pitchFamily="34" charset="-128"/>
              </a:rPr>
              <a:t>：</a:t>
            </a:r>
            <a:r>
              <a:rPr kumimoji="0" lang="en-US" altLang="ja-JP" sz="15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rPr>
              <a:t>	</a:t>
            </a:r>
            <a:r>
              <a:rPr kumimoji="0" lang="ja-JP" altLang="en-US" sz="1500" b="0" i="0" u="none" strike="noStrike" kern="1200" cap="none" spc="0" normalizeH="0" baseline="0" noProof="0">
                <a:ln>
                  <a:noFill/>
                </a:ln>
                <a:solidFill>
                  <a:srgbClr val="232F3E">
                    <a:lumMod val="75000"/>
                  </a:srgbClr>
                </a:solidFill>
                <a:effectLst/>
                <a:uLnTx/>
                <a:uFillTx/>
                <a:latin typeface="Meiryo" panose="020B0604030504040204" pitchFamily="34" charset="-128"/>
                <a:ea typeface="Meiryo" panose="020B0604030504040204" pitchFamily="34" charset="-128"/>
              </a:rPr>
              <a:t>保護</a:t>
            </a:r>
            <a:r>
              <a:rPr kumimoji="0" lang="ja-JP" altLang="en-US" sz="15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rPr>
              <a:t>対象データの格納先、暗号化有無を以下に</a:t>
            </a:r>
            <a:r>
              <a:rPr kumimoji="0" lang="ja-JP" altLang="en-US" sz="1500" b="0" i="0" u="none" strike="noStrike" kern="1200" cap="none" spc="0" normalizeH="0" baseline="0" noProof="0">
                <a:ln>
                  <a:noFill/>
                </a:ln>
                <a:solidFill>
                  <a:srgbClr val="232F3E">
                    <a:lumMod val="75000"/>
                  </a:srgbClr>
                </a:solidFill>
                <a:effectLst/>
                <a:uLnTx/>
                <a:uFillTx/>
                <a:latin typeface="Meiryo" panose="020B0604030504040204" pitchFamily="34" charset="-128"/>
                <a:ea typeface="Meiryo" panose="020B0604030504040204" pitchFamily="34" charset="-128"/>
              </a:rPr>
              <a:t>整理。</a:t>
            </a:r>
            <a:br>
              <a:rPr kumimoji="0" lang="en-US" altLang="ja-JP" sz="15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rPr>
            </a:br>
            <a:r>
              <a:rPr kumimoji="0" lang="ja-JP" altLang="en-US" sz="1500" b="0" i="0" u="none" strike="noStrike" kern="1200" cap="none" spc="0" normalizeH="0" baseline="0" noProof="0">
                <a:ln>
                  <a:noFill/>
                </a:ln>
                <a:solidFill>
                  <a:srgbClr val="232F3E">
                    <a:lumMod val="75000"/>
                  </a:srgbClr>
                </a:solidFill>
                <a:effectLst/>
                <a:uLnTx/>
                <a:uFillTx/>
                <a:latin typeface="Meiryo" panose="020B0604030504040204" pitchFamily="34" charset="-128"/>
                <a:ea typeface="Meiryo" panose="020B0604030504040204" pitchFamily="34" charset="-128"/>
              </a:rPr>
              <a:t>保護</a:t>
            </a:r>
            <a:r>
              <a:rPr kumimoji="0" lang="ja-JP" altLang="en-US" sz="15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rPr>
              <a:t>対象データは、</a:t>
            </a:r>
            <a:r>
              <a:rPr kumimoji="0" lang="ja-JP" altLang="en-US" sz="1500" b="0" i="0" u="none" strike="noStrike" kern="1200" cap="none" spc="0" normalizeH="0" baseline="0" noProof="0">
                <a:ln>
                  <a:noFill/>
                </a:ln>
                <a:solidFill>
                  <a:srgbClr val="232F3E">
                    <a:lumMod val="75000"/>
                  </a:srgbClr>
                </a:solidFill>
                <a:effectLst/>
                <a:uLnTx/>
                <a:uFillTx/>
                <a:latin typeface="Meiryo" panose="020B0604030504040204" pitchFamily="34" charset="-128"/>
                <a:ea typeface="Meiryo" panose="020B0604030504040204" pitchFamily="34" charset="-128"/>
              </a:rPr>
              <a:t>原則、暗号</a:t>
            </a:r>
            <a:r>
              <a:rPr kumimoji="0" lang="ja-JP" altLang="en-US" sz="15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rPr>
              <a:t>鍵</a:t>
            </a:r>
            <a:r>
              <a:rPr kumimoji="0" lang="ja-JP" altLang="en-US" sz="1500" b="0" i="0" u="none" strike="noStrike" kern="1200" cap="none" spc="0" normalizeH="0" baseline="0" noProof="0">
                <a:ln>
                  <a:noFill/>
                </a:ln>
                <a:solidFill>
                  <a:srgbClr val="232F3E">
                    <a:lumMod val="75000"/>
                  </a:srgbClr>
                </a:solidFill>
                <a:effectLst/>
                <a:uLnTx/>
                <a:uFillTx/>
                <a:latin typeface="Meiryo" panose="020B0604030504040204" pitchFamily="34" charset="-128"/>
                <a:ea typeface="Meiryo" panose="020B0604030504040204" pitchFamily="34" charset="-128"/>
              </a:rPr>
              <a:t>管理基盤（</a:t>
            </a:r>
            <a:r>
              <a:rPr kumimoji="0" lang="en-US" altLang="ja-JP" sz="1500" b="1"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rPr>
              <a:t>AWS KMS</a:t>
            </a:r>
            <a:r>
              <a:rPr kumimoji="0" lang="ja-JP" altLang="en-US" sz="1500" b="1" i="0" u="none" strike="noStrike" kern="1200" cap="none" spc="0" normalizeH="0" baseline="0" noProof="0">
                <a:ln>
                  <a:noFill/>
                </a:ln>
                <a:solidFill>
                  <a:srgbClr val="232F3E">
                    <a:lumMod val="75000"/>
                  </a:srgbClr>
                </a:solidFill>
                <a:effectLst/>
                <a:uLnTx/>
                <a:uFillTx/>
                <a:latin typeface="Meiryo" panose="020B0604030504040204" pitchFamily="34" charset="-128"/>
                <a:ea typeface="Meiryo" panose="020B0604030504040204" pitchFamily="34" charset="-128"/>
              </a:rPr>
              <a:t>）</a:t>
            </a:r>
            <a:r>
              <a:rPr kumimoji="0" lang="ja-JP" altLang="en-US" sz="1500" b="0" i="0" u="none" strike="noStrike" kern="1200" cap="none" spc="0" normalizeH="0" baseline="0" noProof="0">
                <a:ln>
                  <a:noFill/>
                </a:ln>
                <a:solidFill>
                  <a:srgbClr val="232F3E">
                    <a:lumMod val="75000"/>
                  </a:srgbClr>
                </a:solidFill>
                <a:effectLst/>
                <a:uLnTx/>
                <a:uFillTx/>
                <a:latin typeface="Meiryo" panose="020B0604030504040204" pitchFamily="34" charset="-128"/>
                <a:ea typeface="Meiryo" panose="020B0604030504040204" pitchFamily="34" charset="-128"/>
              </a:rPr>
              <a:t>の</a:t>
            </a:r>
            <a:r>
              <a:rPr kumimoji="0" lang="ja-JP" altLang="en-US" sz="1500" b="1"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rPr>
              <a:t>カスタマー</a:t>
            </a:r>
            <a:r>
              <a:rPr kumimoji="0" lang="ja-JP" altLang="en-US" sz="1500" b="1" i="0" u="none" strike="noStrike" kern="1200" cap="none" spc="0" normalizeH="0" baseline="0" noProof="0">
                <a:ln>
                  <a:noFill/>
                </a:ln>
                <a:solidFill>
                  <a:srgbClr val="232F3E">
                    <a:lumMod val="75000"/>
                  </a:srgbClr>
                </a:solidFill>
                <a:effectLst/>
                <a:uLnTx/>
                <a:uFillTx/>
                <a:latin typeface="Meiryo" panose="020B0604030504040204" pitchFamily="34" charset="-128"/>
                <a:ea typeface="Meiryo" panose="020B0604030504040204" pitchFamily="34" charset="-128"/>
              </a:rPr>
              <a:t>管理鍵（</a:t>
            </a:r>
            <a:r>
              <a:rPr kumimoji="1" lang="en-US" altLang="ja-JP" sz="1500" b="1" i="0" u="none" strike="noStrike" kern="1200" cap="none" spc="0" normalizeH="0" baseline="0" noProof="0" dirty="0">
                <a:ln>
                  <a:noFill/>
                </a:ln>
                <a:gradFill>
                  <a:gsLst>
                    <a:gs pos="100000">
                      <a:srgbClr val="232F3E">
                        <a:lumMod val="75000"/>
                      </a:srgbClr>
                    </a:gs>
                    <a:gs pos="0">
                      <a:srgbClr val="232F3E">
                        <a:lumMod val="75000"/>
                      </a:srgbClr>
                    </a:gs>
                  </a:gsLst>
                  <a:lin ang="5400000" scaled="1"/>
                </a:gradFill>
                <a:effectLst/>
                <a:uLnTx/>
                <a:uFillTx/>
                <a:latin typeface="Meiryo" panose="020B0604030504040204" pitchFamily="34" charset="-128"/>
                <a:ea typeface="Meiryo" panose="020B0604030504040204" pitchFamily="34" charset="-128"/>
              </a:rPr>
              <a:t>AWS Origin</a:t>
            </a:r>
            <a:r>
              <a:rPr kumimoji="1" lang="ja-JP" altLang="en-US" sz="1500" b="1" i="0" u="none" strike="noStrike" kern="1200" cap="none" spc="0" normalizeH="0" baseline="0" noProof="0">
                <a:ln>
                  <a:noFill/>
                </a:ln>
                <a:gradFill>
                  <a:gsLst>
                    <a:gs pos="100000">
                      <a:srgbClr val="232F3E">
                        <a:lumMod val="75000"/>
                      </a:srgbClr>
                    </a:gs>
                    <a:gs pos="0">
                      <a:srgbClr val="232F3E">
                        <a:lumMod val="75000"/>
                      </a:srgbClr>
                    </a:gs>
                  </a:gsLst>
                  <a:lin ang="5400000" scaled="1"/>
                </a:gradFill>
                <a:effectLst/>
                <a:uLnTx/>
                <a:uFillTx/>
                <a:latin typeface="Meiryo" panose="020B0604030504040204" pitchFamily="34" charset="-128"/>
                <a:ea typeface="Meiryo" panose="020B0604030504040204" pitchFamily="34" charset="-128"/>
              </a:rPr>
              <a:t>）</a:t>
            </a:r>
            <a:r>
              <a:rPr kumimoji="0" lang="ja-JP" altLang="en-US" sz="1500" b="0" i="0" u="none" strike="noStrike" kern="1200" cap="none" spc="0" normalizeH="0" baseline="0" noProof="0">
                <a:ln>
                  <a:noFill/>
                </a:ln>
                <a:solidFill>
                  <a:srgbClr val="232F3E">
                    <a:lumMod val="75000"/>
                  </a:srgbClr>
                </a:solidFill>
                <a:effectLst/>
                <a:uLnTx/>
                <a:uFillTx/>
                <a:latin typeface="Meiryo" panose="020B0604030504040204" pitchFamily="34" charset="-128"/>
                <a:ea typeface="Meiryo" panose="020B0604030504040204" pitchFamily="34" charset="-128"/>
              </a:rPr>
              <a:t>に</a:t>
            </a:r>
            <a:r>
              <a:rPr kumimoji="0" lang="ja-JP" altLang="en-US" sz="15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rPr>
              <a:t>よる暗号化を実施する。</a:t>
            </a:r>
            <a:endParaRPr kumimoji="0" lang="en-US" altLang="ja-JP" sz="15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endParaRPr>
          </a:p>
        </p:txBody>
      </p:sp>
      <p:sp>
        <p:nvSpPr>
          <p:cNvPr id="14" name="Content Placeholder 2">
            <a:extLst>
              <a:ext uri="{FF2B5EF4-FFF2-40B4-BE49-F238E27FC236}">
                <a16:creationId xmlns:a16="http://schemas.microsoft.com/office/drawing/2014/main" id="{D546B489-18AB-4C61-BD02-DC14B339A5F6}"/>
              </a:ext>
            </a:extLst>
          </p:cNvPr>
          <p:cNvSpPr txBox="1">
            <a:spLocks/>
          </p:cNvSpPr>
          <p:nvPr/>
        </p:nvSpPr>
        <p:spPr>
          <a:xfrm>
            <a:off x="485913" y="740180"/>
            <a:ext cx="8011732" cy="271639"/>
          </a:xfrm>
          <a:prstGeom prst="rect">
            <a:avLst/>
          </a:prstGeom>
        </p:spPr>
        <p:txBody>
          <a:bodyPr/>
          <a:lstStyle>
            <a:lvl1pPr marL="0" indent="0" algn="l" defTabSz="457200" rtl="0" eaLnBrk="1" latinLnBrk="0" hangingPunct="1">
              <a:spcBef>
                <a:spcPct val="20000"/>
              </a:spcBef>
              <a:buFontTx/>
              <a:buNone/>
              <a:defRPr sz="2400" b="0" i="0" kern="1200">
                <a:solidFill>
                  <a:srgbClr val="414042"/>
                </a:solidFill>
                <a:latin typeface="Meiryo" charset="-128"/>
                <a:ea typeface="Meiryo" charset="-128"/>
                <a:cs typeface="Meiryo" charset="-128"/>
              </a:defRPr>
            </a:lvl1pPr>
            <a:lvl2pPr marL="742950" indent="-285750" algn="l" defTabSz="457200" rtl="0" eaLnBrk="1" latinLnBrk="0" hangingPunct="1">
              <a:spcBef>
                <a:spcPct val="20000"/>
              </a:spcBef>
              <a:buFont typeface="Arial"/>
              <a:buChar char="•"/>
              <a:defRPr sz="2000" b="0" i="0" kern="1200">
                <a:solidFill>
                  <a:srgbClr val="414042"/>
                </a:solidFill>
                <a:latin typeface="Meiryo" charset="-128"/>
                <a:ea typeface="Meiryo" charset="-128"/>
                <a:cs typeface="Meiryo" charset="-128"/>
              </a:defRPr>
            </a:lvl2pPr>
            <a:lvl3pPr marL="1143000" indent="-228600" algn="l" defTabSz="457200" rtl="0" eaLnBrk="1" latinLnBrk="0" hangingPunct="1">
              <a:spcBef>
                <a:spcPct val="20000"/>
              </a:spcBef>
              <a:buFont typeface="Arial"/>
              <a:buChar char="•"/>
              <a:defRPr sz="1800" b="0" i="0" kern="1200">
                <a:solidFill>
                  <a:srgbClr val="414042"/>
                </a:solidFill>
                <a:latin typeface="Meiryo" charset="-128"/>
                <a:ea typeface="Meiryo" charset="-128"/>
                <a:cs typeface="Meiryo" charset="-128"/>
              </a:defRPr>
            </a:lvl3pPr>
            <a:lvl4pPr marL="1600200" indent="-228600" algn="l" defTabSz="457200" rtl="0" eaLnBrk="1" latinLnBrk="0" hangingPunct="1">
              <a:spcBef>
                <a:spcPct val="20000"/>
              </a:spcBef>
              <a:buFont typeface="Arial"/>
              <a:buChar char="–"/>
              <a:defRPr sz="1600" b="0" i="0" kern="1200">
                <a:solidFill>
                  <a:srgbClr val="414042"/>
                </a:solidFill>
                <a:latin typeface="Meiryo" charset="-128"/>
                <a:ea typeface="Meiryo" charset="-128"/>
                <a:cs typeface="Meiryo" charset="-128"/>
              </a:defRPr>
            </a:lvl4pPr>
            <a:lvl5pPr marL="2057400" indent="-228600" algn="l" defTabSz="457200" rtl="0" eaLnBrk="1" latinLnBrk="0" hangingPunct="1">
              <a:spcBef>
                <a:spcPct val="20000"/>
              </a:spcBef>
              <a:buFont typeface="Arial"/>
              <a:buChar char="»"/>
              <a:defRPr sz="1600" b="0" i="0" kern="1200">
                <a:solidFill>
                  <a:srgbClr val="414042"/>
                </a:solidFill>
                <a:latin typeface="Meiryo" charset="-128"/>
                <a:ea typeface="Meiryo" charset="-128"/>
                <a:cs typeface="Meiryo" charset="-128"/>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380985" rtl="0" eaLnBrk="1" fontAlgn="auto" latinLnBrk="0" hangingPunct="1">
              <a:lnSpc>
                <a:spcPct val="100000"/>
              </a:lnSpc>
              <a:spcBef>
                <a:spcPct val="20000"/>
              </a:spcBef>
              <a:spcAft>
                <a:spcPts val="0"/>
              </a:spcAft>
              <a:buClrTx/>
              <a:buSzTx/>
              <a:buFontTx/>
              <a:buNone/>
              <a:tabLst/>
              <a:defRPr/>
            </a:pPr>
            <a:r>
              <a:rPr kumimoji="0" lang="ja-JP" altLang="en-US" sz="1667"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rPr>
              <a:t>データの分類・種類や格納先における、暗号化の有無を</a:t>
            </a:r>
            <a:r>
              <a:rPr kumimoji="0" lang="ja-JP" altLang="en-US" sz="1667" b="0" i="0" u="none" strike="noStrike" kern="1200" cap="none" spc="0" normalizeH="0" baseline="0" noProof="0">
                <a:ln>
                  <a:noFill/>
                </a:ln>
                <a:solidFill>
                  <a:srgbClr val="232F3E">
                    <a:lumMod val="75000"/>
                  </a:srgbClr>
                </a:solidFill>
                <a:effectLst/>
                <a:uLnTx/>
                <a:uFillTx/>
                <a:latin typeface="Meiryo" panose="020B0604030504040204" pitchFamily="34" charset="-128"/>
                <a:ea typeface="Meiryo" panose="020B0604030504040204" pitchFamily="34" charset="-128"/>
              </a:rPr>
              <a:t>検討する。</a:t>
            </a:r>
            <a:endParaRPr kumimoji="0" lang="en-US" altLang="ja-JP" sz="1667"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endParaRPr>
          </a:p>
        </p:txBody>
      </p:sp>
      <p:sp>
        <p:nvSpPr>
          <p:cNvPr id="2" name="テキスト ボックス 1">
            <a:extLst>
              <a:ext uri="{FF2B5EF4-FFF2-40B4-BE49-F238E27FC236}">
                <a16:creationId xmlns:a16="http://schemas.microsoft.com/office/drawing/2014/main" id="{C85355E5-727E-384B-DC79-ECADD3CE184C}"/>
              </a:ext>
            </a:extLst>
          </p:cNvPr>
          <p:cNvSpPr txBox="1"/>
          <p:nvPr/>
        </p:nvSpPr>
        <p:spPr>
          <a:xfrm>
            <a:off x="10607211" y="0"/>
            <a:ext cx="1584789" cy="369332"/>
          </a:xfrm>
          <a:prstGeom prst="rect">
            <a:avLst/>
          </a:prstGeom>
          <a:no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800" b="0" i="0" u="none" strike="noStrike" kern="1200" cap="none" spc="0" normalizeH="0" baseline="0" noProof="0" dirty="0">
                <a:ln>
                  <a:noFill/>
                </a:ln>
                <a:solidFill>
                  <a:srgbClr val="FFFFFF">
                    <a:lumMod val="50000"/>
                  </a:srgbClr>
                </a:solidFill>
                <a:effectLst/>
                <a:uLnTx/>
                <a:uFillTx/>
                <a:latin typeface="Meiryo" panose="020B0604030504040204" pitchFamily="34" charset="-128"/>
                <a:ea typeface="Meiryo" panose="020B0604030504040204" pitchFamily="34" charset="-128"/>
                <a:cs typeface="+mn-cs"/>
              </a:rPr>
              <a:t>SEC08-BP02</a:t>
            </a:r>
            <a:endParaRPr kumimoji="0" lang="ja-JP" altLang="en-US" sz="1800" b="0" i="0" u="none" strike="noStrike" kern="1200" cap="none" spc="0" normalizeH="0" baseline="0" noProof="0">
              <a:ln>
                <a:noFill/>
              </a:ln>
              <a:solidFill>
                <a:srgbClr val="FFFFFF">
                  <a:lumMod val="50000"/>
                </a:srgbClr>
              </a:solidFill>
              <a:effectLst/>
              <a:uLnTx/>
              <a:uFillTx/>
              <a:latin typeface="Meiryo" panose="020B0604030504040204" pitchFamily="34" charset="-128"/>
              <a:ea typeface="Meiryo" panose="020B0604030504040204" pitchFamily="34" charset="-128"/>
              <a:cs typeface="+mn-cs"/>
            </a:endParaRPr>
          </a:p>
        </p:txBody>
      </p:sp>
    </p:spTree>
    <p:extLst>
      <p:ext uri="{BB962C8B-B14F-4D97-AF65-F5344CB8AC3E}">
        <p14:creationId xmlns:p14="http://schemas.microsoft.com/office/powerpoint/2010/main" val="4463336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コンテンツ プレースホルダー 2">
            <a:extLst>
              <a:ext uri="{FF2B5EF4-FFF2-40B4-BE49-F238E27FC236}">
                <a16:creationId xmlns:a16="http://schemas.microsoft.com/office/drawing/2014/main" id="{5BE956DC-F54D-3342-821B-97EFC7A9C3A2}"/>
              </a:ext>
            </a:extLst>
          </p:cNvPr>
          <p:cNvSpPr txBox="1">
            <a:spLocks/>
          </p:cNvSpPr>
          <p:nvPr/>
        </p:nvSpPr>
        <p:spPr>
          <a:xfrm>
            <a:off x="454123" y="899735"/>
            <a:ext cx="11497878" cy="5285471"/>
          </a:xfrm>
        </p:spPr>
        <p:txBody>
          <a:bodyPr/>
          <a:lstStyle>
            <a:lvl1pPr marL="0" indent="0" algn="l" defTabSz="457200" rtl="0" eaLnBrk="1" latinLnBrk="0" hangingPunct="1">
              <a:spcBef>
                <a:spcPct val="20000"/>
              </a:spcBef>
              <a:buFontTx/>
              <a:buNone/>
              <a:defRPr sz="2400" b="0" i="0" kern="1200">
                <a:solidFill>
                  <a:srgbClr val="414042"/>
                </a:solidFill>
                <a:latin typeface="Meiryo" charset="-128"/>
                <a:ea typeface="Meiryo" charset="-128"/>
                <a:cs typeface="Meiryo" charset="-128"/>
              </a:defRPr>
            </a:lvl1pPr>
            <a:lvl2pPr marL="742950" indent="-285750" algn="l" defTabSz="457200" rtl="0" eaLnBrk="1" latinLnBrk="0" hangingPunct="1">
              <a:spcBef>
                <a:spcPct val="20000"/>
              </a:spcBef>
              <a:buFont typeface="Arial"/>
              <a:buChar char="•"/>
              <a:defRPr sz="2000" b="0" i="0" kern="1200">
                <a:solidFill>
                  <a:srgbClr val="414042"/>
                </a:solidFill>
                <a:latin typeface="Meiryo" charset="-128"/>
                <a:ea typeface="Meiryo" charset="-128"/>
                <a:cs typeface="Meiryo" charset="-128"/>
              </a:defRPr>
            </a:lvl2pPr>
            <a:lvl3pPr marL="1143000" indent="-228600" algn="l" defTabSz="457200" rtl="0" eaLnBrk="1" latinLnBrk="0" hangingPunct="1">
              <a:spcBef>
                <a:spcPct val="20000"/>
              </a:spcBef>
              <a:buFont typeface="Arial"/>
              <a:buChar char="•"/>
              <a:defRPr sz="1800" b="0" i="0" kern="1200">
                <a:solidFill>
                  <a:srgbClr val="414042"/>
                </a:solidFill>
                <a:latin typeface="Meiryo" charset="-128"/>
                <a:ea typeface="Meiryo" charset="-128"/>
                <a:cs typeface="Meiryo" charset="-128"/>
              </a:defRPr>
            </a:lvl3pPr>
            <a:lvl4pPr marL="1600200" indent="-228600" algn="l" defTabSz="457200" rtl="0" eaLnBrk="1" latinLnBrk="0" hangingPunct="1">
              <a:spcBef>
                <a:spcPct val="20000"/>
              </a:spcBef>
              <a:buFont typeface="Arial"/>
              <a:buChar char="–"/>
              <a:defRPr sz="1600" b="0" i="0" kern="1200">
                <a:solidFill>
                  <a:srgbClr val="414042"/>
                </a:solidFill>
                <a:latin typeface="Meiryo" charset="-128"/>
                <a:ea typeface="Meiryo" charset="-128"/>
                <a:cs typeface="Meiryo" charset="-128"/>
              </a:defRPr>
            </a:lvl4pPr>
            <a:lvl5pPr marL="2057400" indent="-228600" algn="l" defTabSz="457200" rtl="0" eaLnBrk="1" latinLnBrk="0" hangingPunct="1">
              <a:spcBef>
                <a:spcPct val="20000"/>
              </a:spcBef>
              <a:buFont typeface="Arial"/>
              <a:buChar char="»"/>
              <a:defRPr sz="1600" b="0" i="0" kern="1200">
                <a:solidFill>
                  <a:srgbClr val="414042"/>
                </a:solidFill>
                <a:latin typeface="Meiryo" charset="-128"/>
                <a:ea typeface="Meiryo" charset="-128"/>
                <a:cs typeface="Meiryo" charset="-128"/>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457182" indent="-457182">
              <a:buFont typeface="Arial" panose="020B0604020202020204" pitchFamily="34" charset="0"/>
              <a:buChar char="•"/>
            </a:pPr>
            <a:r>
              <a:rPr kumimoji="1" lang="en" altLang="ja-JP" sz="2333" dirty="0">
                <a:solidFill>
                  <a:schemeClr val="tx1">
                    <a:lumMod val="75000"/>
                  </a:schemeClr>
                </a:solidFill>
                <a:latin typeface="Meiryo" panose="020B0604030504040204" pitchFamily="34" charset="-128"/>
                <a:ea typeface="Meiryo" panose="020B0604030504040204" pitchFamily="34" charset="-128"/>
                <a:cs typeface="+mn-cs"/>
              </a:rPr>
              <a:t>AWS</a:t>
            </a:r>
            <a:r>
              <a:rPr kumimoji="1" lang="ja-JP" altLang="en-US" sz="2333" dirty="0">
                <a:solidFill>
                  <a:schemeClr val="tx1">
                    <a:lumMod val="75000"/>
                  </a:schemeClr>
                </a:solidFill>
                <a:latin typeface="Meiryo" panose="020B0604030504040204" pitchFamily="34" charset="-128"/>
                <a:ea typeface="Meiryo" panose="020B0604030504040204" pitchFamily="34" charset="-128"/>
                <a:cs typeface="+mn-cs"/>
              </a:rPr>
              <a:t>アカウントにはルートユーザと</a:t>
            </a:r>
            <a:r>
              <a:rPr kumimoji="1" lang="en" altLang="ja-JP" sz="2333" dirty="0">
                <a:solidFill>
                  <a:schemeClr val="tx1">
                    <a:lumMod val="75000"/>
                  </a:schemeClr>
                </a:solidFill>
                <a:latin typeface="Meiryo" panose="020B0604030504040204" pitchFamily="34" charset="-128"/>
                <a:ea typeface="Meiryo" panose="020B0604030504040204" pitchFamily="34" charset="-128"/>
                <a:cs typeface="+mn-cs"/>
              </a:rPr>
              <a:t>IAM</a:t>
            </a:r>
            <a:r>
              <a:rPr kumimoji="1" lang="ja-JP" altLang="en-US" sz="2333" dirty="0">
                <a:solidFill>
                  <a:schemeClr val="tx1">
                    <a:lumMod val="75000"/>
                  </a:schemeClr>
                </a:solidFill>
                <a:latin typeface="Meiryo" panose="020B0604030504040204" pitchFamily="34" charset="-128"/>
                <a:ea typeface="Meiryo" panose="020B0604030504040204" pitchFamily="34" charset="-128"/>
                <a:cs typeface="+mn-cs"/>
              </a:rPr>
              <a:t>ユーザと呼ばれる</a:t>
            </a:r>
            <a:r>
              <a:rPr kumimoji="1" lang="en-US" altLang="ja-JP" sz="2333" dirty="0">
                <a:solidFill>
                  <a:schemeClr val="tx1">
                    <a:lumMod val="75000"/>
                  </a:schemeClr>
                </a:solidFill>
                <a:latin typeface="Meiryo" panose="020B0604030504040204" pitchFamily="34" charset="-128"/>
                <a:ea typeface="Meiryo" panose="020B0604030504040204" pitchFamily="34" charset="-128"/>
                <a:cs typeface="+mn-cs"/>
              </a:rPr>
              <a:t>2</a:t>
            </a:r>
            <a:r>
              <a:rPr kumimoji="1" lang="ja-JP" altLang="en-US" sz="2333" dirty="0">
                <a:solidFill>
                  <a:schemeClr val="tx1">
                    <a:lumMod val="75000"/>
                  </a:schemeClr>
                </a:solidFill>
                <a:latin typeface="Meiryo" panose="020B0604030504040204" pitchFamily="34" charset="-128"/>
                <a:ea typeface="Meiryo" panose="020B0604030504040204" pitchFamily="34" charset="-128"/>
                <a:cs typeface="+mn-cs"/>
              </a:rPr>
              <a:t>種類のユーザがある</a:t>
            </a:r>
            <a:endParaRPr kumimoji="1" lang="en-US" altLang="ja-JP" sz="2333" dirty="0">
              <a:solidFill>
                <a:schemeClr val="tx1">
                  <a:lumMod val="75000"/>
                </a:schemeClr>
              </a:solidFill>
              <a:latin typeface="Meiryo" panose="020B0604030504040204" pitchFamily="34" charset="-128"/>
              <a:ea typeface="Meiryo" panose="020B0604030504040204" pitchFamily="34" charset="-128"/>
              <a:cs typeface="+mn-cs"/>
            </a:endParaRPr>
          </a:p>
          <a:p>
            <a:pPr marL="457182" indent="-457182">
              <a:buFont typeface="Arial" panose="020B0604020202020204" pitchFamily="34" charset="0"/>
              <a:buChar char="•"/>
            </a:pPr>
            <a:r>
              <a:rPr kumimoji="1" lang="ja-JP" altLang="en-US" sz="2333" dirty="0">
                <a:solidFill>
                  <a:schemeClr val="tx1">
                    <a:lumMod val="75000"/>
                  </a:schemeClr>
                </a:solidFill>
                <a:latin typeface="Meiryo" panose="020B0604030504040204" pitchFamily="34" charset="-128"/>
                <a:ea typeface="Meiryo" panose="020B0604030504040204" pitchFamily="34" charset="-128"/>
                <a:cs typeface="+mn-cs"/>
              </a:rPr>
              <a:t>ルートユーザは通常は利用せずに厳重に管理</a:t>
            </a:r>
            <a:endParaRPr kumimoji="1" lang="en-US" altLang="ja-JP" sz="2333" dirty="0">
              <a:solidFill>
                <a:schemeClr val="tx1">
                  <a:lumMod val="75000"/>
                </a:schemeClr>
              </a:solidFill>
              <a:latin typeface="Meiryo" panose="020B0604030504040204" pitchFamily="34" charset="-128"/>
              <a:ea typeface="Meiryo" panose="020B0604030504040204" pitchFamily="34" charset="-128"/>
              <a:cs typeface="+mn-cs"/>
            </a:endParaRPr>
          </a:p>
          <a:p>
            <a:pPr marL="457182" indent="-457182">
              <a:buFont typeface="Arial" panose="020B0604020202020204" pitchFamily="34" charset="0"/>
              <a:buChar char="•"/>
            </a:pPr>
            <a:r>
              <a:rPr kumimoji="1" lang="en" altLang="ja-JP" sz="2333" dirty="0">
                <a:solidFill>
                  <a:schemeClr val="tx1">
                    <a:lumMod val="75000"/>
                  </a:schemeClr>
                </a:solidFill>
                <a:latin typeface="Meiryo" panose="020B0604030504040204" pitchFamily="34" charset="-128"/>
                <a:ea typeface="Meiryo" panose="020B0604030504040204" pitchFamily="34" charset="-128"/>
                <a:cs typeface="+mn-cs"/>
              </a:rPr>
              <a:t>IAM</a:t>
            </a:r>
            <a:r>
              <a:rPr kumimoji="1" lang="ja-JP" altLang="en-US" sz="2333" dirty="0">
                <a:solidFill>
                  <a:schemeClr val="tx1">
                    <a:lumMod val="75000"/>
                  </a:schemeClr>
                </a:solidFill>
                <a:latin typeface="Meiryo" panose="020B0604030504040204" pitchFamily="34" charset="-128"/>
                <a:ea typeface="Meiryo" panose="020B0604030504040204" pitchFamily="34" charset="-128"/>
                <a:cs typeface="+mn-cs"/>
              </a:rPr>
              <a:t>ユーザは、予め権限設計により許可された範囲の操作が可能</a:t>
            </a:r>
            <a:endParaRPr kumimoji="1" lang="en-US" altLang="ja-JP" sz="2333" dirty="0">
              <a:solidFill>
                <a:schemeClr val="tx1">
                  <a:lumMod val="75000"/>
                </a:schemeClr>
              </a:solidFill>
              <a:latin typeface="Meiryo" panose="020B0604030504040204" pitchFamily="34" charset="-128"/>
              <a:ea typeface="Meiryo" panose="020B0604030504040204" pitchFamily="34" charset="-128"/>
              <a:cs typeface="+mn-cs"/>
            </a:endParaRPr>
          </a:p>
        </p:txBody>
      </p:sp>
      <p:sp>
        <p:nvSpPr>
          <p:cNvPr id="20" name="TextBox 8">
            <a:extLst>
              <a:ext uri="{FF2B5EF4-FFF2-40B4-BE49-F238E27FC236}">
                <a16:creationId xmlns:a16="http://schemas.microsoft.com/office/drawing/2014/main" id="{7195E443-91DC-0F43-8B4C-6AB4A1278228}"/>
              </a:ext>
            </a:extLst>
          </p:cNvPr>
          <p:cNvSpPr txBox="1"/>
          <p:nvPr/>
        </p:nvSpPr>
        <p:spPr>
          <a:xfrm>
            <a:off x="2209013" y="4296059"/>
            <a:ext cx="1647632" cy="1355608"/>
          </a:xfrm>
          <a:prstGeom prst="rect">
            <a:avLst/>
          </a:prstGeom>
          <a:solidFill>
            <a:schemeClr val="bg1"/>
          </a:solidFill>
          <a:ln>
            <a:solidFill>
              <a:schemeClr val="bg1">
                <a:lumMod val="95000"/>
              </a:schemeClr>
            </a:solidFill>
          </a:ln>
        </p:spPr>
        <p:txBody>
          <a:bodyPr wrap="none" lIns="36000" tIns="36000" rIns="36000" bIns="720000" rtlCol="0" anchor="ctr" anchorCtr="0">
            <a:noAutofit/>
          </a:bodyPr>
          <a:lstStyle/>
          <a:p>
            <a:pPr algn="ctr"/>
            <a:r>
              <a:rPr lang="en-US" altLang="ja-JP" sz="1500" b="1" dirty="0">
                <a:solidFill>
                  <a:srgbClr val="414042"/>
                </a:solidFill>
                <a:latin typeface="Meiryo" panose="020B0604030504040204" pitchFamily="34" charset="-128"/>
                <a:ea typeface="Meiryo" panose="020B0604030504040204" pitchFamily="34" charset="-128"/>
                <a:cs typeface="Meiryo" charset="-128"/>
              </a:rPr>
              <a:t>IAM</a:t>
            </a:r>
            <a:br>
              <a:rPr lang="en-US" altLang="ja-JP" sz="1500" b="1" dirty="0">
                <a:solidFill>
                  <a:srgbClr val="414042"/>
                </a:solidFill>
                <a:latin typeface="Meiryo" panose="020B0604030504040204" pitchFamily="34" charset="-128"/>
                <a:ea typeface="Meiryo" panose="020B0604030504040204" pitchFamily="34" charset="-128"/>
                <a:cs typeface="Meiryo" charset="-128"/>
              </a:rPr>
            </a:br>
            <a:r>
              <a:rPr lang="ja-JP" altLang="en-US" sz="1500" b="1" dirty="0">
                <a:solidFill>
                  <a:srgbClr val="414042"/>
                </a:solidFill>
                <a:latin typeface="Meiryo" panose="020B0604030504040204" pitchFamily="34" charset="-128"/>
                <a:ea typeface="Meiryo" panose="020B0604030504040204" pitchFamily="34" charset="-128"/>
                <a:cs typeface="Meiryo" charset="-128"/>
              </a:rPr>
              <a:t>ユーザ</a:t>
            </a:r>
            <a:endParaRPr lang="en-US" sz="1500" b="1" dirty="0">
              <a:solidFill>
                <a:srgbClr val="414042"/>
              </a:solidFill>
              <a:latin typeface="Meiryo" panose="020B0604030504040204" pitchFamily="34" charset="-128"/>
              <a:ea typeface="Meiryo" panose="020B0604030504040204" pitchFamily="34" charset="-128"/>
              <a:cs typeface="Meiryo" charset="-128"/>
            </a:endParaRPr>
          </a:p>
        </p:txBody>
      </p:sp>
      <p:sp>
        <p:nvSpPr>
          <p:cNvPr id="21" name="TextBox 14">
            <a:extLst>
              <a:ext uri="{FF2B5EF4-FFF2-40B4-BE49-F238E27FC236}">
                <a16:creationId xmlns:a16="http://schemas.microsoft.com/office/drawing/2014/main" id="{4383EA0E-B4D6-F547-9D1E-6BDCE4461853}"/>
              </a:ext>
            </a:extLst>
          </p:cNvPr>
          <p:cNvSpPr txBox="1"/>
          <p:nvPr/>
        </p:nvSpPr>
        <p:spPr>
          <a:xfrm>
            <a:off x="4179942" y="4296058"/>
            <a:ext cx="5569313" cy="1357200"/>
          </a:xfrm>
          <a:prstGeom prst="rect">
            <a:avLst/>
          </a:prstGeom>
          <a:solidFill>
            <a:schemeClr val="bg1"/>
          </a:solidFill>
        </p:spPr>
        <p:txBody>
          <a:bodyPr wrap="square" lIns="36000" tIns="36000" rIns="36000" bIns="36000" rtlCol="0">
            <a:noAutofit/>
          </a:bodyPr>
          <a:lstStyle/>
          <a:p>
            <a:pPr marL="171444" indent="-171444">
              <a:buFont typeface="Arial" charset="0"/>
              <a:buChar char="•"/>
            </a:pPr>
            <a:r>
              <a:rPr lang="en-US" altLang="ja-JP" sz="1500" dirty="0">
                <a:solidFill>
                  <a:srgbClr val="414042"/>
                </a:solidFill>
                <a:latin typeface="Meiryo" panose="020B0604030504040204" pitchFamily="34" charset="-128"/>
                <a:ea typeface="Meiryo" panose="020B0604030504040204" pitchFamily="34" charset="-128"/>
                <a:cs typeface="Meiryo" charset="-128"/>
              </a:rPr>
              <a:t>AWS</a:t>
            </a:r>
            <a:r>
              <a:rPr lang="ja-JP" altLang="en-US" sz="1500" dirty="0">
                <a:solidFill>
                  <a:srgbClr val="414042"/>
                </a:solidFill>
                <a:latin typeface="Meiryo" panose="020B0604030504040204" pitchFamily="34" charset="-128"/>
                <a:ea typeface="Meiryo" panose="020B0604030504040204" pitchFamily="34" charset="-128"/>
                <a:cs typeface="Meiryo" charset="-128"/>
              </a:rPr>
              <a:t>のリソースへのアクセスを許可するために、ユーザーに対して提供される</a:t>
            </a:r>
            <a:r>
              <a:rPr lang="en-US" altLang="ja-JP" sz="1500" dirty="0">
                <a:solidFill>
                  <a:srgbClr val="414042"/>
                </a:solidFill>
                <a:latin typeface="Meiryo" panose="020B0604030504040204" pitchFamily="34" charset="-128"/>
                <a:ea typeface="Meiryo" panose="020B0604030504040204" pitchFamily="34" charset="-128"/>
                <a:cs typeface="Meiryo" charset="-128"/>
              </a:rPr>
              <a:t>ID</a:t>
            </a:r>
          </a:p>
          <a:p>
            <a:pPr marL="171444" indent="-171444">
              <a:buFont typeface="Arial" charset="0"/>
              <a:buChar char="•"/>
            </a:pPr>
            <a:r>
              <a:rPr lang="en-US" altLang="ja-JP" sz="1500" dirty="0">
                <a:solidFill>
                  <a:srgbClr val="414042"/>
                </a:solidFill>
                <a:latin typeface="Meiryo" panose="020B0604030504040204" pitchFamily="34" charset="-128"/>
                <a:ea typeface="Meiryo" panose="020B0604030504040204" pitchFamily="34" charset="-128"/>
                <a:cs typeface="Meiryo" charset="-128"/>
              </a:rPr>
              <a:t>AWS</a:t>
            </a:r>
            <a:r>
              <a:rPr lang="ja-JP" altLang="en-US" sz="1500" dirty="0">
                <a:solidFill>
                  <a:srgbClr val="414042"/>
                </a:solidFill>
                <a:latin typeface="Meiryo" panose="020B0604030504040204" pitchFamily="34" charset="-128"/>
                <a:ea typeface="Meiryo" panose="020B0604030504040204" pitchFamily="34" charset="-128"/>
                <a:cs typeface="Meiryo" charset="-128"/>
              </a:rPr>
              <a:t>アカウント保有者または、</a:t>
            </a:r>
            <a:r>
              <a:rPr lang="en-US" altLang="ja-JP" sz="1500" dirty="0">
                <a:solidFill>
                  <a:srgbClr val="414042"/>
                </a:solidFill>
                <a:latin typeface="Meiryo" panose="020B0604030504040204" pitchFamily="34" charset="-128"/>
                <a:ea typeface="Meiryo" panose="020B0604030504040204" pitchFamily="34" charset="-128"/>
                <a:cs typeface="Meiryo" charset="-128"/>
              </a:rPr>
              <a:t>IAM</a:t>
            </a:r>
            <a:r>
              <a:rPr lang="ja-JP" altLang="en-US" sz="1500" dirty="0">
                <a:solidFill>
                  <a:srgbClr val="414042"/>
                </a:solidFill>
                <a:latin typeface="Meiryo" panose="020B0604030504040204" pitchFamily="34" charset="-128"/>
                <a:ea typeface="Meiryo" panose="020B0604030504040204" pitchFamily="34" charset="-128"/>
                <a:cs typeface="Meiryo" charset="-128"/>
              </a:rPr>
              <a:t>管理者が許可した範囲でリソースへのアクセス権限を持つ</a:t>
            </a:r>
          </a:p>
        </p:txBody>
      </p:sp>
      <p:sp>
        <p:nvSpPr>
          <p:cNvPr id="22" name="TextBox 21">
            <a:extLst>
              <a:ext uri="{FF2B5EF4-FFF2-40B4-BE49-F238E27FC236}">
                <a16:creationId xmlns:a16="http://schemas.microsoft.com/office/drawing/2014/main" id="{AF9F5FFE-781D-A345-91DF-CD06ED49DF4D}"/>
              </a:ext>
            </a:extLst>
          </p:cNvPr>
          <p:cNvSpPr txBox="1"/>
          <p:nvPr/>
        </p:nvSpPr>
        <p:spPr>
          <a:xfrm>
            <a:off x="2209013" y="2847167"/>
            <a:ext cx="1647632" cy="1355608"/>
          </a:xfrm>
          <a:prstGeom prst="rect">
            <a:avLst/>
          </a:prstGeom>
          <a:solidFill>
            <a:schemeClr val="bg1"/>
          </a:solidFill>
          <a:ln>
            <a:solidFill>
              <a:schemeClr val="bg1">
                <a:lumMod val="95000"/>
              </a:schemeClr>
            </a:solidFill>
          </a:ln>
        </p:spPr>
        <p:txBody>
          <a:bodyPr wrap="none" lIns="36000" tIns="36000" rIns="36000" bIns="720000" rtlCol="0" anchor="ctr" anchorCtr="0">
            <a:noAutofit/>
          </a:bodyPr>
          <a:lstStyle>
            <a:defPPr>
              <a:defRPr lang="en-US"/>
            </a:defPPr>
            <a:lvl1pPr algn="ctr">
              <a:defRPr b="1"/>
            </a:lvl1pPr>
          </a:lstStyle>
          <a:p>
            <a:r>
              <a:rPr lang="ja-JP" altLang="en-US" sz="1500" dirty="0">
                <a:solidFill>
                  <a:srgbClr val="414042"/>
                </a:solidFill>
                <a:latin typeface="Meiryo" panose="020B0604030504040204" pitchFamily="34" charset="-128"/>
                <a:ea typeface="Meiryo" panose="020B0604030504040204" pitchFamily="34" charset="-128"/>
                <a:cs typeface="Meiryo" charset="-128"/>
              </a:rPr>
              <a:t>ルートユーザ</a:t>
            </a:r>
            <a:endParaRPr lang="en-US" sz="1500" dirty="0">
              <a:solidFill>
                <a:srgbClr val="414042"/>
              </a:solidFill>
              <a:latin typeface="Meiryo" panose="020B0604030504040204" pitchFamily="34" charset="-128"/>
              <a:ea typeface="Meiryo" panose="020B0604030504040204" pitchFamily="34" charset="-128"/>
              <a:cs typeface="Meiryo" charset="-128"/>
            </a:endParaRPr>
          </a:p>
        </p:txBody>
      </p:sp>
      <p:sp>
        <p:nvSpPr>
          <p:cNvPr id="24" name="正方形/長方形 9">
            <a:extLst>
              <a:ext uri="{FF2B5EF4-FFF2-40B4-BE49-F238E27FC236}">
                <a16:creationId xmlns:a16="http://schemas.microsoft.com/office/drawing/2014/main" id="{C8CDFADB-10C3-FC45-95EC-B63168CA21B1}"/>
              </a:ext>
            </a:extLst>
          </p:cNvPr>
          <p:cNvSpPr/>
          <p:nvPr/>
        </p:nvSpPr>
        <p:spPr>
          <a:xfrm>
            <a:off x="4179941" y="2469000"/>
            <a:ext cx="5569315" cy="325283"/>
          </a:xfrm>
          <a:prstGeom prst="rect">
            <a:avLst/>
          </a:prstGeom>
          <a:solidFill>
            <a:schemeClr val="tx1"/>
          </a:solidFill>
          <a:ln w="41275">
            <a:noFill/>
          </a:ln>
          <a:effectLst/>
        </p:spPr>
        <p:style>
          <a:lnRef idx="1">
            <a:schemeClr val="accent1"/>
          </a:lnRef>
          <a:fillRef idx="3">
            <a:schemeClr val="accent1"/>
          </a:fillRef>
          <a:effectRef idx="2">
            <a:schemeClr val="accent1"/>
          </a:effectRef>
          <a:fontRef idx="minor">
            <a:schemeClr val="lt1"/>
          </a:fontRef>
        </p:style>
        <p:txBody>
          <a:bodyPr wrap="square" lIns="48000" tIns="48000" rIns="48000" bIns="48000" anchor="ctr"/>
          <a:lstStyle/>
          <a:p>
            <a:pPr algn="ctr"/>
            <a:r>
              <a:rPr lang="ja-JP" altLang="en-US" sz="1667">
                <a:latin typeface="Meiryo" panose="020B0604030504040204" pitchFamily="34" charset="-128"/>
                <a:ea typeface="Meiryo" panose="020B0604030504040204" pitchFamily="34" charset="-128"/>
              </a:rPr>
              <a:t>役割</a:t>
            </a:r>
            <a:endParaRPr lang="ja-JP" altLang="en-US" sz="1667" dirty="0">
              <a:latin typeface="Meiryo" panose="020B0604030504040204" pitchFamily="34" charset="-128"/>
              <a:ea typeface="Meiryo" panose="020B0604030504040204" pitchFamily="34" charset="-128"/>
            </a:endParaRPr>
          </a:p>
        </p:txBody>
      </p:sp>
      <p:sp>
        <p:nvSpPr>
          <p:cNvPr id="25" name="正方形/長方形 10">
            <a:extLst>
              <a:ext uri="{FF2B5EF4-FFF2-40B4-BE49-F238E27FC236}">
                <a16:creationId xmlns:a16="http://schemas.microsoft.com/office/drawing/2014/main" id="{FEAB39D6-7E68-7B4B-81F6-B5110314938A}"/>
              </a:ext>
            </a:extLst>
          </p:cNvPr>
          <p:cNvSpPr/>
          <p:nvPr/>
        </p:nvSpPr>
        <p:spPr>
          <a:xfrm>
            <a:off x="2209013" y="2469000"/>
            <a:ext cx="1647632" cy="325283"/>
          </a:xfrm>
          <a:prstGeom prst="rect">
            <a:avLst/>
          </a:prstGeom>
          <a:solidFill>
            <a:schemeClr val="tx1"/>
          </a:solidFill>
          <a:ln w="41275">
            <a:noFill/>
          </a:ln>
          <a:effectLst/>
        </p:spPr>
        <p:style>
          <a:lnRef idx="1">
            <a:schemeClr val="accent1"/>
          </a:lnRef>
          <a:fillRef idx="3">
            <a:schemeClr val="accent1"/>
          </a:fillRef>
          <a:effectRef idx="2">
            <a:schemeClr val="accent1"/>
          </a:effectRef>
          <a:fontRef idx="minor">
            <a:schemeClr val="lt1"/>
          </a:fontRef>
        </p:style>
        <p:txBody>
          <a:bodyPr wrap="square" lIns="48000" tIns="48000" rIns="48000" bIns="48000" anchor="ctr"/>
          <a:lstStyle/>
          <a:p>
            <a:pPr algn="ctr"/>
            <a:r>
              <a:rPr lang="ja-JP" altLang="en-US" sz="1667" dirty="0">
                <a:latin typeface="Meiryo" panose="020B0604030504040204" pitchFamily="34" charset="-128"/>
                <a:ea typeface="Meiryo" panose="020B0604030504040204" pitchFamily="34" charset="-128"/>
              </a:rPr>
              <a:t>ユーザ</a:t>
            </a:r>
          </a:p>
        </p:txBody>
      </p:sp>
      <p:sp>
        <p:nvSpPr>
          <p:cNvPr id="26" name="TextBox 14">
            <a:extLst>
              <a:ext uri="{FF2B5EF4-FFF2-40B4-BE49-F238E27FC236}">
                <a16:creationId xmlns:a16="http://schemas.microsoft.com/office/drawing/2014/main" id="{91DE88BB-0416-AA44-AD2F-08413CD59DCE}"/>
              </a:ext>
            </a:extLst>
          </p:cNvPr>
          <p:cNvSpPr txBox="1"/>
          <p:nvPr/>
        </p:nvSpPr>
        <p:spPr>
          <a:xfrm>
            <a:off x="9902862" y="4296058"/>
            <a:ext cx="1569138" cy="1357200"/>
          </a:xfrm>
          <a:prstGeom prst="rect">
            <a:avLst/>
          </a:prstGeom>
          <a:solidFill>
            <a:schemeClr val="bg1"/>
          </a:solidFill>
        </p:spPr>
        <p:txBody>
          <a:bodyPr wrap="square" lIns="36000" tIns="36000" rIns="36000" bIns="36000" rtlCol="0">
            <a:noAutofit/>
          </a:bodyPr>
          <a:lstStyle/>
          <a:p>
            <a:r>
              <a:rPr kumimoji="1" lang="en-US" altLang="ja-JP" sz="1500" dirty="0">
                <a:solidFill>
                  <a:srgbClr val="414042"/>
                </a:solidFill>
                <a:latin typeface="Meiryo" panose="020B0604030504040204" pitchFamily="34" charset="-128"/>
                <a:ea typeface="Meiryo" panose="020B0604030504040204" pitchFamily="34" charset="-128"/>
                <a:cs typeface="Meiryo" charset="-128"/>
              </a:rPr>
              <a:t>Linux</a:t>
            </a:r>
            <a:r>
              <a:rPr kumimoji="1" lang="ja-JP" altLang="en-US" sz="1500">
                <a:solidFill>
                  <a:srgbClr val="414042"/>
                </a:solidFill>
                <a:latin typeface="Meiryo" panose="020B0604030504040204" pitchFamily="34" charset="-128"/>
                <a:ea typeface="Meiryo" panose="020B0604030504040204" pitchFamily="34" charset="-128"/>
                <a:cs typeface="Meiryo" charset="-128"/>
              </a:rPr>
              <a:t>環境における、「一般ユーザー」に相当する</a:t>
            </a:r>
            <a:endParaRPr kumimoji="1" lang="en-US" altLang="ja-JP" sz="1500" dirty="0">
              <a:solidFill>
                <a:srgbClr val="414042"/>
              </a:solidFill>
              <a:latin typeface="Meiryo" panose="020B0604030504040204" pitchFamily="34" charset="-128"/>
              <a:ea typeface="Meiryo" panose="020B0604030504040204" pitchFamily="34" charset="-128"/>
              <a:cs typeface="Meiryo" charset="-128"/>
            </a:endParaRPr>
          </a:p>
        </p:txBody>
      </p:sp>
      <p:sp>
        <p:nvSpPr>
          <p:cNvPr id="27" name="Rectangle 10">
            <a:extLst>
              <a:ext uri="{FF2B5EF4-FFF2-40B4-BE49-F238E27FC236}">
                <a16:creationId xmlns:a16="http://schemas.microsoft.com/office/drawing/2014/main" id="{EDA49EDB-C229-3F4A-8E03-F94ED8A4D47C}"/>
              </a:ext>
            </a:extLst>
          </p:cNvPr>
          <p:cNvSpPr/>
          <p:nvPr/>
        </p:nvSpPr>
        <p:spPr>
          <a:xfrm>
            <a:off x="4179942" y="2847165"/>
            <a:ext cx="5569313" cy="1357200"/>
          </a:xfrm>
          <a:prstGeom prst="rect">
            <a:avLst/>
          </a:prstGeom>
          <a:solidFill>
            <a:schemeClr val="bg1"/>
          </a:solidFill>
        </p:spPr>
        <p:txBody>
          <a:bodyPr wrap="square" lIns="36000" tIns="36000" rIns="36000" bIns="36000">
            <a:noAutofit/>
          </a:bodyPr>
          <a:lstStyle/>
          <a:p>
            <a:pPr marL="171444" indent="-171444">
              <a:buFont typeface="Arial" charset="0"/>
              <a:buChar char="•"/>
            </a:pPr>
            <a:r>
              <a:rPr kumimoji="1" lang="en-US" altLang="ja-JP" sz="1500" dirty="0">
                <a:solidFill>
                  <a:srgbClr val="414042"/>
                </a:solidFill>
                <a:latin typeface="Meiryo" panose="020B0604030504040204" pitchFamily="34" charset="-128"/>
                <a:ea typeface="Meiryo" panose="020B0604030504040204" pitchFamily="34" charset="-128"/>
                <a:cs typeface="Meiryo" charset="-128"/>
              </a:rPr>
              <a:t>AWS</a:t>
            </a:r>
            <a:r>
              <a:rPr kumimoji="1" lang="ja-JP" altLang="en-US" sz="1500" dirty="0">
                <a:solidFill>
                  <a:srgbClr val="414042"/>
                </a:solidFill>
                <a:latin typeface="Meiryo" panose="020B0604030504040204" pitchFamily="34" charset="-128"/>
                <a:ea typeface="Meiryo" panose="020B0604030504040204" pitchFamily="34" charset="-128"/>
                <a:cs typeface="Meiryo" charset="-128"/>
              </a:rPr>
              <a:t>にサインアップした際に作成されるアカウント</a:t>
            </a:r>
            <a:r>
              <a:rPr kumimoji="1" lang="en-US" altLang="ja-JP" sz="1500" dirty="0">
                <a:solidFill>
                  <a:srgbClr val="414042"/>
                </a:solidFill>
                <a:latin typeface="Meiryo" panose="020B0604030504040204" pitchFamily="34" charset="-128"/>
                <a:ea typeface="Meiryo" panose="020B0604030504040204" pitchFamily="34" charset="-128"/>
                <a:cs typeface="Meiryo" charset="-128"/>
              </a:rPr>
              <a:t>ID</a:t>
            </a:r>
            <a:r>
              <a:rPr kumimoji="1" lang="ja-JP" altLang="en-US" sz="1500" dirty="0">
                <a:solidFill>
                  <a:srgbClr val="414042"/>
                </a:solidFill>
                <a:latin typeface="Meiryo" panose="020B0604030504040204" pitchFamily="34" charset="-128"/>
                <a:ea typeface="Meiryo" panose="020B0604030504040204" pitchFamily="34" charset="-128"/>
                <a:cs typeface="Meiryo" charset="-128"/>
              </a:rPr>
              <a:t>であり、アカウント内の全ての </a:t>
            </a:r>
            <a:r>
              <a:rPr kumimoji="1" lang="en-US" altLang="ja-JP" sz="1500" dirty="0">
                <a:solidFill>
                  <a:srgbClr val="414042"/>
                </a:solidFill>
                <a:latin typeface="Meiryo" panose="020B0604030504040204" pitchFamily="34" charset="-128"/>
                <a:ea typeface="Meiryo" panose="020B0604030504040204" pitchFamily="34" charset="-128"/>
                <a:cs typeface="Meiryo" charset="-128"/>
              </a:rPr>
              <a:t>AWS </a:t>
            </a:r>
            <a:r>
              <a:rPr kumimoji="1" lang="ja-JP" altLang="en-US" sz="1500" dirty="0">
                <a:solidFill>
                  <a:srgbClr val="414042"/>
                </a:solidFill>
                <a:latin typeface="Meiryo" panose="020B0604030504040204" pitchFamily="34" charset="-128"/>
                <a:ea typeface="Meiryo" panose="020B0604030504040204" pitchFamily="34" charset="-128"/>
                <a:cs typeface="Meiryo" charset="-128"/>
              </a:rPr>
              <a:t>サービスとリソースへの完全なアクセス権限を持つ（ルートユーザーに相当）</a:t>
            </a:r>
            <a:endParaRPr kumimoji="1" lang="en-US" altLang="ja-JP" sz="1500" dirty="0">
              <a:solidFill>
                <a:srgbClr val="414042"/>
              </a:solidFill>
              <a:latin typeface="Meiryo" panose="020B0604030504040204" pitchFamily="34" charset="-128"/>
              <a:ea typeface="Meiryo" panose="020B0604030504040204" pitchFamily="34" charset="-128"/>
              <a:cs typeface="Meiryo" charset="-128"/>
            </a:endParaRPr>
          </a:p>
          <a:p>
            <a:pPr marL="171444" indent="-171444">
              <a:buFont typeface="Arial" charset="0"/>
              <a:buChar char="•"/>
            </a:pPr>
            <a:r>
              <a:rPr kumimoji="1" lang="ja-JP" altLang="en-US" sz="1500" b="1" u="sng" dirty="0">
                <a:latin typeface="Meiryo" panose="020B0604030504040204" pitchFamily="34" charset="-128"/>
                <a:ea typeface="Meiryo" panose="020B0604030504040204" pitchFamily="34" charset="-128"/>
                <a:cs typeface="Meiryo" charset="-128"/>
              </a:rPr>
              <a:t>日常的なタスクには、それが管理者タスクであっても、ルートユーザを使用しないことが強く推奨されている</a:t>
            </a:r>
          </a:p>
        </p:txBody>
      </p:sp>
      <p:sp>
        <p:nvSpPr>
          <p:cNvPr id="28" name="Rectangle 10">
            <a:extLst>
              <a:ext uri="{FF2B5EF4-FFF2-40B4-BE49-F238E27FC236}">
                <a16:creationId xmlns:a16="http://schemas.microsoft.com/office/drawing/2014/main" id="{540A82E1-7269-B843-8A74-DA15385B10C6}"/>
              </a:ext>
            </a:extLst>
          </p:cNvPr>
          <p:cNvSpPr/>
          <p:nvPr/>
        </p:nvSpPr>
        <p:spPr>
          <a:xfrm>
            <a:off x="9902862" y="2847165"/>
            <a:ext cx="1569138" cy="1357200"/>
          </a:xfrm>
          <a:prstGeom prst="rect">
            <a:avLst/>
          </a:prstGeom>
          <a:solidFill>
            <a:schemeClr val="bg1"/>
          </a:solidFill>
        </p:spPr>
        <p:txBody>
          <a:bodyPr wrap="square" lIns="36000" tIns="36000" rIns="36000" bIns="36000">
            <a:noAutofit/>
          </a:bodyPr>
          <a:lstStyle/>
          <a:p>
            <a:r>
              <a:rPr kumimoji="1" lang="en-US" altLang="ja-JP" sz="1500" dirty="0">
                <a:solidFill>
                  <a:srgbClr val="414042"/>
                </a:solidFill>
                <a:latin typeface="Meiryo" panose="020B0604030504040204" pitchFamily="34" charset="-128"/>
                <a:ea typeface="Meiryo" panose="020B0604030504040204" pitchFamily="34" charset="-128"/>
                <a:cs typeface="Meiryo" charset="-128"/>
              </a:rPr>
              <a:t>Linux</a:t>
            </a:r>
            <a:r>
              <a:rPr kumimoji="1" lang="ja-JP" altLang="en-US" sz="1500">
                <a:solidFill>
                  <a:srgbClr val="414042"/>
                </a:solidFill>
                <a:latin typeface="Meiryo" panose="020B0604030504040204" pitchFamily="34" charset="-128"/>
                <a:ea typeface="Meiryo" panose="020B0604030504040204" pitchFamily="34" charset="-128"/>
                <a:cs typeface="Meiryo" charset="-128"/>
              </a:rPr>
              <a:t>環境における、「特権ユーザー</a:t>
            </a:r>
            <a:r>
              <a:rPr kumimoji="1" lang="en-US" altLang="ja-JP" sz="1500" dirty="0">
                <a:solidFill>
                  <a:srgbClr val="414042"/>
                </a:solidFill>
                <a:latin typeface="Meiryo" panose="020B0604030504040204" pitchFamily="34" charset="-128"/>
                <a:ea typeface="Meiryo" panose="020B0604030504040204" pitchFamily="34" charset="-128"/>
                <a:cs typeface="Meiryo" charset="-128"/>
              </a:rPr>
              <a:t>(root)</a:t>
            </a:r>
            <a:r>
              <a:rPr kumimoji="1" lang="ja-JP" altLang="en-US" sz="1500">
                <a:solidFill>
                  <a:srgbClr val="414042"/>
                </a:solidFill>
                <a:latin typeface="Meiryo" panose="020B0604030504040204" pitchFamily="34" charset="-128"/>
                <a:ea typeface="Meiryo" panose="020B0604030504040204" pitchFamily="34" charset="-128"/>
                <a:cs typeface="Meiryo" charset="-128"/>
              </a:rPr>
              <a:t>」に相当する</a:t>
            </a:r>
            <a:endParaRPr kumimoji="1" lang="en-US" altLang="ja-JP" sz="1500" dirty="0">
              <a:solidFill>
                <a:srgbClr val="414042"/>
              </a:solidFill>
              <a:latin typeface="Meiryo" panose="020B0604030504040204" pitchFamily="34" charset="-128"/>
              <a:ea typeface="Meiryo" panose="020B0604030504040204" pitchFamily="34" charset="-128"/>
              <a:cs typeface="Meiryo" charset="-128"/>
            </a:endParaRPr>
          </a:p>
        </p:txBody>
      </p:sp>
      <p:sp>
        <p:nvSpPr>
          <p:cNvPr id="29" name="正方形/長方形 14">
            <a:extLst>
              <a:ext uri="{FF2B5EF4-FFF2-40B4-BE49-F238E27FC236}">
                <a16:creationId xmlns:a16="http://schemas.microsoft.com/office/drawing/2014/main" id="{A21DC3BD-006F-6548-93CB-39F64993AABA}"/>
              </a:ext>
            </a:extLst>
          </p:cNvPr>
          <p:cNvSpPr/>
          <p:nvPr/>
        </p:nvSpPr>
        <p:spPr>
          <a:xfrm>
            <a:off x="9902449" y="2469000"/>
            <a:ext cx="1569387" cy="325283"/>
          </a:xfrm>
          <a:prstGeom prst="rect">
            <a:avLst/>
          </a:prstGeom>
          <a:solidFill>
            <a:schemeClr val="tx1"/>
          </a:solidFill>
          <a:ln w="41275">
            <a:noFill/>
          </a:ln>
          <a:effectLst/>
        </p:spPr>
        <p:style>
          <a:lnRef idx="1">
            <a:schemeClr val="accent1"/>
          </a:lnRef>
          <a:fillRef idx="3">
            <a:schemeClr val="accent1"/>
          </a:fillRef>
          <a:effectRef idx="2">
            <a:schemeClr val="accent1"/>
          </a:effectRef>
          <a:fontRef idx="minor">
            <a:schemeClr val="lt1"/>
          </a:fontRef>
        </p:style>
        <p:txBody>
          <a:bodyPr wrap="square" lIns="48000" tIns="48000" rIns="48000" bIns="48000" anchor="ctr"/>
          <a:lstStyle/>
          <a:p>
            <a:pPr algn="ctr"/>
            <a:r>
              <a:rPr lang="ja-JP" altLang="en-US" sz="1667" dirty="0">
                <a:latin typeface="Meiryo" panose="020B0604030504040204" pitchFamily="34" charset="-128"/>
                <a:ea typeface="Meiryo" panose="020B0604030504040204" pitchFamily="34" charset="-128"/>
              </a:rPr>
              <a:t>位置付け</a:t>
            </a:r>
            <a:r>
              <a:rPr lang="ja-JP" altLang="en-US" sz="1667">
                <a:latin typeface="Meiryo" panose="020B0604030504040204" pitchFamily="34" charset="-128"/>
                <a:ea typeface="Meiryo" panose="020B0604030504040204" pitchFamily="34" charset="-128"/>
              </a:rPr>
              <a:t>の例</a:t>
            </a:r>
            <a:endParaRPr lang="ja-JP" altLang="en-US" sz="1667" dirty="0">
              <a:latin typeface="Meiryo" panose="020B0604030504040204" pitchFamily="34" charset="-128"/>
              <a:ea typeface="Meiryo" panose="020B0604030504040204" pitchFamily="34" charset="-128"/>
            </a:endParaRPr>
          </a:p>
        </p:txBody>
      </p:sp>
      <p:cxnSp>
        <p:nvCxnSpPr>
          <p:cNvPr id="32" name="直線コネクタ 17">
            <a:extLst>
              <a:ext uri="{FF2B5EF4-FFF2-40B4-BE49-F238E27FC236}">
                <a16:creationId xmlns:a16="http://schemas.microsoft.com/office/drawing/2014/main" id="{4AB94AF3-1AD3-744F-9170-129BBADD853C}"/>
              </a:ext>
            </a:extLst>
          </p:cNvPr>
          <p:cNvCxnSpPr>
            <a:cxnSpLocks/>
            <a:stCxn id="22" idx="3"/>
            <a:endCxn id="27" idx="1"/>
          </p:cNvCxnSpPr>
          <p:nvPr/>
        </p:nvCxnSpPr>
        <p:spPr>
          <a:xfrm>
            <a:off x="3856646" y="3524971"/>
            <a:ext cx="323296" cy="795"/>
          </a:xfrm>
          <a:prstGeom prst="line">
            <a:avLst/>
          </a:prstGeom>
          <a:ln w="38100">
            <a:solidFill>
              <a:schemeClr val="bg1">
                <a:lumMod val="75000"/>
              </a:schemeClr>
            </a:solidFill>
            <a:prstDash val="sysDot"/>
            <a:tailEnd type="none"/>
          </a:ln>
          <a:effectLst/>
        </p:spPr>
        <p:style>
          <a:lnRef idx="2">
            <a:schemeClr val="accent1"/>
          </a:lnRef>
          <a:fillRef idx="0">
            <a:schemeClr val="accent1"/>
          </a:fillRef>
          <a:effectRef idx="1">
            <a:schemeClr val="accent1"/>
          </a:effectRef>
          <a:fontRef idx="minor">
            <a:schemeClr val="tx1"/>
          </a:fontRef>
        </p:style>
      </p:cxnSp>
      <p:cxnSp>
        <p:nvCxnSpPr>
          <p:cNvPr id="33" name="直線コネクタ 18">
            <a:extLst>
              <a:ext uri="{FF2B5EF4-FFF2-40B4-BE49-F238E27FC236}">
                <a16:creationId xmlns:a16="http://schemas.microsoft.com/office/drawing/2014/main" id="{D260AECD-0A24-294E-B272-B2EE221E5AD4}"/>
              </a:ext>
            </a:extLst>
          </p:cNvPr>
          <p:cNvCxnSpPr>
            <a:cxnSpLocks/>
            <a:stCxn id="20" idx="3"/>
            <a:endCxn id="21" idx="1"/>
          </p:cNvCxnSpPr>
          <p:nvPr/>
        </p:nvCxnSpPr>
        <p:spPr>
          <a:xfrm>
            <a:off x="3856646" y="4973864"/>
            <a:ext cx="323296" cy="796"/>
          </a:xfrm>
          <a:prstGeom prst="line">
            <a:avLst/>
          </a:prstGeom>
          <a:ln w="38100">
            <a:solidFill>
              <a:schemeClr val="bg1">
                <a:lumMod val="75000"/>
              </a:schemeClr>
            </a:solidFill>
            <a:prstDash val="sysDot"/>
            <a:tailEnd type="none"/>
          </a:ln>
          <a:effectLst/>
        </p:spPr>
        <p:style>
          <a:lnRef idx="2">
            <a:schemeClr val="accent1"/>
          </a:lnRef>
          <a:fillRef idx="0">
            <a:schemeClr val="accent1"/>
          </a:fillRef>
          <a:effectRef idx="1">
            <a:schemeClr val="accent1"/>
          </a:effectRef>
          <a:fontRef idx="minor">
            <a:schemeClr val="tx1"/>
          </a:fontRef>
        </p:style>
      </p:cxnSp>
      <p:cxnSp>
        <p:nvCxnSpPr>
          <p:cNvPr id="34" name="直線コネクタ 19">
            <a:extLst>
              <a:ext uri="{FF2B5EF4-FFF2-40B4-BE49-F238E27FC236}">
                <a16:creationId xmlns:a16="http://schemas.microsoft.com/office/drawing/2014/main" id="{768F7368-D282-DA48-B53A-738E6ACE0DF9}"/>
              </a:ext>
            </a:extLst>
          </p:cNvPr>
          <p:cNvCxnSpPr>
            <a:cxnSpLocks/>
          </p:cNvCxnSpPr>
          <p:nvPr/>
        </p:nvCxnSpPr>
        <p:spPr>
          <a:xfrm>
            <a:off x="3720183" y="4249415"/>
            <a:ext cx="4957200" cy="2"/>
          </a:xfrm>
          <a:prstGeom prst="line">
            <a:avLst/>
          </a:prstGeom>
          <a:ln w="9525">
            <a:solidFill>
              <a:schemeClr val="bg1">
                <a:lumMod val="75000"/>
              </a:schemeClr>
            </a:solidFill>
            <a:prstDash val="dash"/>
            <a:tailEnd type="none"/>
          </a:ln>
          <a:effectLst/>
        </p:spPr>
        <p:style>
          <a:lnRef idx="2">
            <a:schemeClr val="accent1"/>
          </a:lnRef>
          <a:fillRef idx="0">
            <a:schemeClr val="accent1"/>
          </a:fillRef>
          <a:effectRef idx="1">
            <a:schemeClr val="accent1"/>
          </a:effectRef>
          <a:fontRef idx="minor">
            <a:schemeClr val="tx1"/>
          </a:fontRef>
        </p:style>
      </p:cxnSp>
      <p:pic>
        <p:nvPicPr>
          <p:cNvPr id="35" name="Graphic 36">
            <a:extLst>
              <a:ext uri="{FF2B5EF4-FFF2-40B4-BE49-F238E27FC236}">
                <a16:creationId xmlns:a16="http://schemas.microsoft.com/office/drawing/2014/main" id="{B543B38D-2E3A-1244-B402-2E88522C2A8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6577" y="4905991"/>
            <a:ext cx="552508" cy="552508"/>
          </a:xfrm>
          <a:prstGeom prst="rect">
            <a:avLst/>
          </a:prstGeom>
        </p:spPr>
      </p:pic>
      <p:pic>
        <p:nvPicPr>
          <p:cNvPr id="36" name="Graphic 29">
            <a:extLst>
              <a:ext uri="{FF2B5EF4-FFF2-40B4-BE49-F238E27FC236}">
                <a16:creationId xmlns:a16="http://schemas.microsoft.com/office/drawing/2014/main" id="{48C05E15-F215-EF4D-8BC2-F3A5B7FFC0E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719563" y="3453312"/>
            <a:ext cx="626533" cy="626533"/>
          </a:xfrm>
          <a:prstGeom prst="rect">
            <a:avLst/>
          </a:prstGeom>
        </p:spPr>
      </p:pic>
      <p:sp>
        <p:nvSpPr>
          <p:cNvPr id="37" name="TextBox 36">
            <a:extLst>
              <a:ext uri="{FF2B5EF4-FFF2-40B4-BE49-F238E27FC236}">
                <a16:creationId xmlns:a16="http://schemas.microsoft.com/office/drawing/2014/main" id="{1A76A9A2-B1BF-4845-8104-0CB7F7CC5752}"/>
              </a:ext>
            </a:extLst>
          </p:cNvPr>
          <p:cNvSpPr txBox="1"/>
          <p:nvPr/>
        </p:nvSpPr>
        <p:spPr>
          <a:xfrm>
            <a:off x="623999" y="2856897"/>
            <a:ext cx="1465202" cy="2785036"/>
          </a:xfrm>
          <a:prstGeom prst="rect">
            <a:avLst/>
          </a:prstGeom>
          <a:solidFill>
            <a:schemeClr val="bg1"/>
          </a:solidFill>
          <a:ln>
            <a:solidFill>
              <a:schemeClr val="bg1">
                <a:lumMod val="95000"/>
              </a:schemeClr>
            </a:solidFill>
          </a:ln>
        </p:spPr>
        <p:txBody>
          <a:bodyPr wrap="none" lIns="36000" tIns="36000" rIns="36000" bIns="720000" rtlCol="0" anchor="ctr" anchorCtr="0">
            <a:noAutofit/>
          </a:bodyPr>
          <a:lstStyle>
            <a:defPPr>
              <a:defRPr lang="en-US"/>
            </a:defPPr>
            <a:lvl1pPr algn="ctr">
              <a:defRPr b="1"/>
            </a:lvl1pPr>
          </a:lstStyle>
          <a:p>
            <a:r>
              <a:rPr lang="en-US" sz="1500" dirty="0">
                <a:solidFill>
                  <a:srgbClr val="414042"/>
                </a:solidFill>
                <a:latin typeface="Meiryo" panose="020B0604030504040204" pitchFamily="34" charset="-128"/>
                <a:ea typeface="Meiryo" panose="020B0604030504040204" pitchFamily="34" charset="-128"/>
                <a:cs typeface="Meiryo" charset="-128"/>
              </a:rPr>
              <a:t>AWS</a:t>
            </a:r>
            <a:br>
              <a:rPr lang="en-US" sz="1500" dirty="0">
                <a:solidFill>
                  <a:srgbClr val="414042"/>
                </a:solidFill>
                <a:latin typeface="Meiryo" panose="020B0604030504040204" pitchFamily="34" charset="-128"/>
                <a:ea typeface="Meiryo" panose="020B0604030504040204" pitchFamily="34" charset="-128"/>
                <a:cs typeface="Meiryo" charset="-128"/>
              </a:rPr>
            </a:br>
            <a:r>
              <a:rPr lang="ja-JP" altLang="en-US" sz="1500" dirty="0">
                <a:solidFill>
                  <a:srgbClr val="414042"/>
                </a:solidFill>
                <a:latin typeface="Meiryo" panose="020B0604030504040204" pitchFamily="34" charset="-128"/>
                <a:ea typeface="Meiryo" panose="020B0604030504040204" pitchFamily="34" charset="-128"/>
                <a:cs typeface="Meiryo" charset="-128"/>
              </a:rPr>
              <a:t>アカウント</a:t>
            </a:r>
          </a:p>
        </p:txBody>
      </p:sp>
      <p:sp>
        <p:nvSpPr>
          <p:cNvPr id="38" name="正方形/長方形 10">
            <a:extLst>
              <a:ext uri="{FF2B5EF4-FFF2-40B4-BE49-F238E27FC236}">
                <a16:creationId xmlns:a16="http://schemas.microsoft.com/office/drawing/2014/main" id="{89318698-B858-5A40-B1DC-F465F4FA8C2E}"/>
              </a:ext>
            </a:extLst>
          </p:cNvPr>
          <p:cNvSpPr/>
          <p:nvPr/>
        </p:nvSpPr>
        <p:spPr>
          <a:xfrm>
            <a:off x="623999" y="2453649"/>
            <a:ext cx="1465202" cy="325283"/>
          </a:xfrm>
          <a:prstGeom prst="rect">
            <a:avLst/>
          </a:prstGeom>
          <a:solidFill>
            <a:schemeClr val="tx1"/>
          </a:solidFill>
          <a:ln w="41275">
            <a:noFill/>
          </a:ln>
          <a:effectLst/>
        </p:spPr>
        <p:style>
          <a:lnRef idx="1">
            <a:schemeClr val="accent1"/>
          </a:lnRef>
          <a:fillRef idx="3">
            <a:schemeClr val="accent1"/>
          </a:fillRef>
          <a:effectRef idx="2">
            <a:schemeClr val="accent1"/>
          </a:effectRef>
          <a:fontRef idx="minor">
            <a:schemeClr val="lt1"/>
          </a:fontRef>
        </p:style>
        <p:txBody>
          <a:bodyPr wrap="square" lIns="48000" tIns="48000" rIns="48000" bIns="48000" anchor="ctr"/>
          <a:lstStyle/>
          <a:p>
            <a:pPr algn="ctr"/>
            <a:r>
              <a:rPr lang="ja-JP" altLang="en-US" sz="1667" dirty="0">
                <a:latin typeface="Meiryo" panose="020B0604030504040204" pitchFamily="34" charset="-128"/>
                <a:ea typeface="Meiryo" panose="020B0604030504040204" pitchFamily="34" charset="-128"/>
              </a:rPr>
              <a:t>アカウント</a:t>
            </a:r>
          </a:p>
        </p:txBody>
      </p:sp>
      <p:pic>
        <p:nvPicPr>
          <p:cNvPr id="39" name="Graphic 7">
            <a:extLst>
              <a:ext uri="{FF2B5EF4-FFF2-40B4-BE49-F238E27FC236}">
                <a16:creationId xmlns:a16="http://schemas.microsoft.com/office/drawing/2014/main" id="{EFAA4878-E5F6-FF46-AEF4-6DBAFC617B97}"/>
              </a:ext>
            </a:extLst>
          </p:cNvPr>
          <p:cNvPicPr>
            <a:picLocks noChangeAspect="1" noChangeArrowheads="1"/>
          </p:cNvPicPr>
          <p:nvPr/>
        </p:nvPicPr>
        <p:blipFill>
          <a:blip r:embed="rId7">
            <a:extLst>
              <a:ext uri="{96DAC541-7B7A-43D3-8B79-37D633B846F1}">
                <asvg:svgBlip xmlns:asvg="http://schemas.microsoft.com/office/drawing/2016/SVG/main" r:embed="rId8"/>
              </a:ext>
            </a:extLst>
          </a:blip>
          <a:srcRect/>
          <a:stretch/>
        </p:blipFill>
        <p:spPr bwMode="auto">
          <a:xfrm>
            <a:off x="1051798" y="4176082"/>
            <a:ext cx="60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テキスト ボックス 10">
            <a:extLst>
              <a:ext uri="{FF2B5EF4-FFF2-40B4-BE49-F238E27FC236}">
                <a16:creationId xmlns:a16="http://schemas.microsoft.com/office/drawing/2014/main" id="{B1A2C424-D2EE-6C42-AB50-E887384E7B53}"/>
              </a:ext>
            </a:extLst>
          </p:cNvPr>
          <p:cNvSpPr txBox="1"/>
          <p:nvPr/>
        </p:nvSpPr>
        <p:spPr>
          <a:xfrm>
            <a:off x="233323" y="5793301"/>
            <a:ext cx="5965460" cy="400110"/>
          </a:xfrm>
          <a:prstGeom prst="rect">
            <a:avLst/>
          </a:prstGeom>
          <a:noFill/>
        </p:spPr>
        <p:txBody>
          <a:bodyPr wrap="square">
            <a:spAutoFit/>
          </a:bodyPr>
          <a:lstStyle>
            <a:defPPr>
              <a:defRPr lang="en-US"/>
            </a:defPPr>
            <a:lvl1pPr>
              <a:defRPr sz="1200" b="1" u="sng">
                <a:latin typeface="Meiryo" panose="020B0604030504040204" pitchFamily="34" charset="-128"/>
                <a:ea typeface="Meiryo" panose="020B0604030504040204" pitchFamily="34" charset="-128"/>
              </a:defRPr>
            </a:lvl1pPr>
          </a:lstStyle>
          <a:p>
            <a:r>
              <a:rPr lang="en-US" altLang="ja-JP" sz="1000" b="0" u="none" dirty="0"/>
              <a:t>【</a:t>
            </a:r>
            <a:r>
              <a:rPr lang="ja-JP" altLang="en-US" sz="1000" b="0" u="none" dirty="0"/>
              <a:t>参考</a:t>
            </a:r>
            <a:r>
              <a:rPr lang="en-US" altLang="ja-JP" sz="1000" b="0" u="none" dirty="0"/>
              <a:t>】AWS </a:t>
            </a:r>
            <a:r>
              <a:rPr lang="ja-JP" altLang="en-US" sz="1000" b="0" u="none" dirty="0"/>
              <a:t>アカウント ルートユーザーの認証情報と </a:t>
            </a:r>
            <a:r>
              <a:rPr lang="en-US" altLang="ja-JP" sz="1000" b="0" u="none" dirty="0"/>
              <a:t>IAM </a:t>
            </a:r>
            <a:r>
              <a:rPr lang="ja-JP" altLang="en-US" sz="1000" b="0" u="none" dirty="0"/>
              <a:t>ユーザーの認証情報</a:t>
            </a:r>
            <a:endParaRPr lang="en-US" altLang="ja-JP" sz="1000" b="0" u="none" dirty="0"/>
          </a:p>
          <a:p>
            <a:r>
              <a:rPr lang="en-US" altLang="ja-JP" sz="1000" b="0" dirty="0">
                <a:hlinkClick r:id="rId9"/>
              </a:rPr>
              <a:t>https://docs.aws.amazon.com/ja_jp/general/latest/gr/root-vs-iam.html</a:t>
            </a:r>
            <a:endParaRPr lang="en-US" altLang="ja-JP" sz="1000" b="0" dirty="0"/>
          </a:p>
        </p:txBody>
      </p:sp>
      <p:sp>
        <p:nvSpPr>
          <p:cNvPr id="2" name="タイトル 1">
            <a:extLst>
              <a:ext uri="{FF2B5EF4-FFF2-40B4-BE49-F238E27FC236}">
                <a16:creationId xmlns:a16="http://schemas.microsoft.com/office/drawing/2014/main" id="{EE06DCB0-11B2-A71F-D73F-EEFFDB49BCAE}"/>
              </a:ext>
            </a:extLst>
          </p:cNvPr>
          <p:cNvSpPr>
            <a:spLocks noGrp="1"/>
          </p:cNvSpPr>
          <p:nvPr>
            <p:ph type="title"/>
          </p:nvPr>
        </p:nvSpPr>
        <p:spPr/>
        <p:txBody>
          <a:bodyPr/>
          <a:lstStyle/>
          <a:p>
            <a:r>
              <a:rPr lang="ja-JP" altLang="en-US" sz="2800" b="0">
                <a:solidFill>
                  <a:srgbClr val="000000"/>
                </a:solidFill>
              </a:rPr>
              <a:t>参考</a:t>
            </a:r>
            <a:r>
              <a:rPr lang="en-US" altLang="ja-JP" sz="2800" b="0" dirty="0">
                <a:solidFill>
                  <a:srgbClr val="000000"/>
                </a:solidFill>
              </a:rPr>
              <a:t>: </a:t>
            </a:r>
            <a:r>
              <a:rPr lang="ja-JP" altLang="en-US" sz="2800" b="0">
                <a:solidFill>
                  <a:srgbClr val="000000"/>
                </a:solidFill>
              </a:rPr>
              <a:t>ルートユーザーとは</a:t>
            </a:r>
            <a:endParaRPr lang="ja-JP" altLang="en-US" sz="2800" b="0"/>
          </a:p>
        </p:txBody>
      </p:sp>
      <p:sp>
        <p:nvSpPr>
          <p:cNvPr id="3" name="テキスト ボックス 2">
            <a:extLst>
              <a:ext uri="{FF2B5EF4-FFF2-40B4-BE49-F238E27FC236}">
                <a16:creationId xmlns:a16="http://schemas.microsoft.com/office/drawing/2014/main" id="{A0C3C2CA-AF62-BB14-CF06-175879A2DAD9}"/>
              </a:ext>
            </a:extLst>
          </p:cNvPr>
          <p:cNvSpPr txBox="1"/>
          <p:nvPr/>
        </p:nvSpPr>
        <p:spPr>
          <a:xfrm>
            <a:off x="10607211" y="0"/>
            <a:ext cx="1584789" cy="369332"/>
          </a:xfrm>
          <a:prstGeom prst="rect">
            <a:avLst/>
          </a:prstGeom>
          <a:noFill/>
        </p:spPr>
        <p:txBody>
          <a:bodyPr wrap="square" anchor="ctr">
            <a:spAutoFit/>
          </a:bodyPr>
          <a:lstStyle/>
          <a:p>
            <a:pPr algn="ctr"/>
            <a:r>
              <a:rPr lang="en-US" altLang="ja-JP" sz="1800" b="0" i="0" dirty="0">
                <a:solidFill>
                  <a:schemeClr val="bg1">
                    <a:lumMod val="50000"/>
                  </a:schemeClr>
                </a:solidFill>
                <a:effectLst/>
                <a:latin typeface="Meiryo" panose="020B0604030504040204" pitchFamily="34" charset="-128"/>
                <a:ea typeface="Meiryo" panose="020B0604030504040204" pitchFamily="34" charset="-128"/>
              </a:rPr>
              <a:t>SEC01-BP02</a:t>
            </a:r>
            <a:endParaRPr lang="ja-JP" altLang="en-US">
              <a:solidFill>
                <a:schemeClr val="bg1">
                  <a:lumMod val="50000"/>
                </a:schemeClr>
              </a:solidFill>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1125528425"/>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7BD74B4-F937-4782-8A32-C9EC23AF17A2}"/>
              </a:ext>
            </a:extLst>
          </p:cNvPr>
          <p:cNvSpPr txBox="1">
            <a:spLocks/>
          </p:cNvSpPr>
          <p:nvPr/>
        </p:nvSpPr>
        <p:spPr>
          <a:xfrm>
            <a:off x="282038" y="1173644"/>
            <a:ext cx="5045878" cy="623147"/>
          </a:xfrm>
          <a:prstGeom prst="rect">
            <a:avLst/>
          </a:prstGeom>
          <a:solidFill>
            <a:schemeClr val="tx2"/>
          </a:solidFill>
        </p:spPr>
        <p:txBody>
          <a:bodyPr wrap="square" lIns="48000" tIns="48000" rIns="48000" bIns="48000" anchor="ctr" anchorCtr="0">
            <a:noAutofit/>
          </a:bodyPr>
          <a:lstStyle>
            <a:lvl1pPr algn="l" defTabSz="457200" rtl="0" eaLnBrk="1" latinLnBrk="0" hangingPunct="1">
              <a:spcBef>
                <a:spcPct val="0"/>
              </a:spcBef>
              <a:buNone/>
              <a:defRPr sz="2800" b="0" i="0" kern="1200">
                <a:solidFill>
                  <a:srgbClr val="0E2735"/>
                </a:solidFill>
                <a:latin typeface="Meiryo" charset="-128"/>
                <a:ea typeface="Meiryo" charset="-128"/>
                <a:cs typeface="Meiryo" charset="-128"/>
              </a:defRPr>
            </a:lvl1pPr>
          </a:lstStyle>
          <a:p>
            <a:pPr algn="ctr"/>
            <a:r>
              <a:rPr lang="ja-JP" altLang="en-US" sz="2333" dirty="0">
                <a:gradFill>
                  <a:gsLst>
                    <a:gs pos="0">
                      <a:schemeClr val="bg1"/>
                    </a:gs>
                    <a:gs pos="100000">
                      <a:schemeClr val="bg1"/>
                    </a:gs>
                  </a:gsLst>
                  <a:lin ang="5400000" scaled="1"/>
                </a:gradFill>
                <a:latin typeface="Meiryo" panose="020B0604030504040204" pitchFamily="34" charset="-128"/>
                <a:ea typeface="Meiryo" panose="020B0604030504040204" pitchFamily="34" charset="-128"/>
              </a:rPr>
              <a:t>鍵の作成単位の検討</a:t>
            </a:r>
          </a:p>
        </p:txBody>
      </p:sp>
      <p:sp>
        <p:nvSpPr>
          <p:cNvPr id="4" name="Title 1">
            <a:extLst>
              <a:ext uri="{FF2B5EF4-FFF2-40B4-BE49-F238E27FC236}">
                <a16:creationId xmlns:a16="http://schemas.microsoft.com/office/drawing/2014/main" id="{A662080E-9D26-4001-A307-BD83D9867329}"/>
              </a:ext>
            </a:extLst>
          </p:cNvPr>
          <p:cNvSpPr txBox="1">
            <a:spLocks/>
          </p:cNvSpPr>
          <p:nvPr/>
        </p:nvSpPr>
        <p:spPr>
          <a:xfrm>
            <a:off x="5677931" y="1173644"/>
            <a:ext cx="6146845" cy="623147"/>
          </a:xfrm>
          <a:prstGeom prst="rect">
            <a:avLst/>
          </a:prstGeom>
          <a:noFill/>
        </p:spPr>
        <p:txBody>
          <a:bodyPr wrap="square" lIns="48000" tIns="48000" rIns="48000" bIns="48000" anchor="ctr" anchorCtr="0">
            <a:noAutofit/>
          </a:bodyPr>
          <a:lstStyle>
            <a:lvl1pPr algn="l" defTabSz="457200" rtl="0" eaLnBrk="1" latinLnBrk="0" hangingPunct="1">
              <a:spcBef>
                <a:spcPct val="0"/>
              </a:spcBef>
              <a:buNone/>
              <a:defRPr sz="2800" b="0" i="0" kern="1200">
                <a:solidFill>
                  <a:srgbClr val="0E2735"/>
                </a:solidFill>
                <a:latin typeface="Meiryo" charset="-128"/>
                <a:ea typeface="Meiryo" charset="-128"/>
                <a:cs typeface="Meiryo" charset="-128"/>
              </a:defRPr>
            </a:lvl1pPr>
          </a:lstStyle>
          <a:p>
            <a:pPr algn="ctr"/>
            <a:r>
              <a:rPr lang="ja-JP" altLang="en-US" sz="2333"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鍵の作成単位パターン</a:t>
            </a:r>
            <a:endParaRPr lang="en-US" altLang="ja-JP" sz="2333"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endParaRPr>
          </a:p>
        </p:txBody>
      </p:sp>
      <p:cxnSp>
        <p:nvCxnSpPr>
          <p:cNvPr id="5" name="直線コネクタ 4">
            <a:extLst>
              <a:ext uri="{FF2B5EF4-FFF2-40B4-BE49-F238E27FC236}">
                <a16:creationId xmlns:a16="http://schemas.microsoft.com/office/drawing/2014/main" id="{F055E300-4012-492C-9342-8E4C81612432}"/>
              </a:ext>
            </a:extLst>
          </p:cNvPr>
          <p:cNvCxnSpPr/>
          <p:nvPr/>
        </p:nvCxnSpPr>
        <p:spPr>
          <a:xfrm>
            <a:off x="5678261" y="1796791"/>
            <a:ext cx="6148873" cy="0"/>
          </a:xfrm>
          <a:prstGeom prst="line">
            <a:avLst/>
          </a:prstGeom>
          <a:ln>
            <a:solidFill>
              <a:srgbClr val="163D51"/>
            </a:solidFill>
          </a:ln>
          <a:effectLst/>
        </p:spPr>
        <p:style>
          <a:lnRef idx="2">
            <a:schemeClr val="accent1"/>
          </a:lnRef>
          <a:fillRef idx="0">
            <a:schemeClr val="accent1"/>
          </a:fillRef>
          <a:effectRef idx="1">
            <a:schemeClr val="accent1"/>
          </a:effectRef>
          <a:fontRef idx="minor">
            <a:schemeClr val="tx1"/>
          </a:fontRef>
        </p:style>
      </p:cxnSp>
      <p:sp>
        <p:nvSpPr>
          <p:cNvPr id="6" name="正方形/長方形 6">
            <a:extLst>
              <a:ext uri="{FF2B5EF4-FFF2-40B4-BE49-F238E27FC236}">
                <a16:creationId xmlns:a16="http://schemas.microsoft.com/office/drawing/2014/main" id="{DC2E9C6C-46D8-4876-99A5-B0437A6E4340}"/>
              </a:ext>
            </a:extLst>
          </p:cNvPr>
          <p:cNvSpPr/>
          <p:nvPr/>
        </p:nvSpPr>
        <p:spPr>
          <a:xfrm>
            <a:off x="282038" y="1877149"/>
            <a:ext cx="5045878" cy="472945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marL="380985" indent="-380985">
              <a:spcBef>
                <a:spcPts val="800"/>
              </a:spcBef>
              <a:buFont typeface="Arial" panose="020B0604020202020204" pitchFamily="34" charset="0"/>
              <a:buChar char="•"/>
            </a:pPr>
            <a:r>
              <a:rPr kumimoji="1" lang="ja-JP" altLang="en-US" sz="1667" dirty="0">
                <a:solidFill>
                  <a:srgbClr val="163D51"/>
                </a:solidFill>
                <a:latin typeface="Meiryo" panose="020B0604030504040204" pitchFamily="34" charset="-128"/>
                <a:ea typeface="Meiryo" panose="020B0604030504040204" pitchFamily="34" charset="-128"/>
              </a:rPr>
              <a:t>暗号鍵を適切に分割し、アクセス権を定義することで、データ自体に対するアクセスコントロールに加え、追加的な制御を行うことができる</a:t>
            </a:r>
            <a:endParaRPr kumimoji="1" lang="en-US" altLang="ja-JP" sz="1667" dirty="0">
              <a:solidFill>
                <a:srgbClr val="163D51"/>
              </a:solidFill>
              <a:latin typeface="Meiryo" panose="020B0604030504040204" pitchFamily="34" charset="-128"/>
              <a:ea typeface="Meiryo" panose="020B0604030504040204" pitchFamily="34" charset="-128"/>
            </a:endParaRPr>
          </a:p>
          <a:p>
            <a:pPr marL="380985" indent="-380985">
              <a:spcBef>
                <a:spcPts val="800"/>
              </a:spcBef>
              <a:buFont typeface="Arial" panose="020B0604020202020204" pitchFamily="34" charset="0"/>
              <a:buChar char="•"/>
            </a:pPr>
            <a:r>
              <a:rPr kumimoji="1" lang="ja-JP" altLang="en-US" sz="1667" dirty="0">
                <a:solidFill>
                  <a:srgbClr val="163D51"/>
                </a:solidFill>
                <a:latin typeface="Meiryo" panose="020B0604030504040204" pitchFamily="34" charset="-128"/>
                <a:ea typeface="Meiryo" panose="020B0604030504040204" pitchFamily="34" charset="-128"/>
              </a:rPr>
              <a:t>万一、バケットポリシーや</a:t>
            </a:r>
            <a:r>
              <a:rPr kumimoji="1" lang="en-US" altLang="ja-JP" sz="1667" dirty="0">
                <a:solidFill>
                  <a:srgbClr val="163D51"/>
                </a:solidFill>
                <a:latin typeface="Meiryo" panose="020B0604030504040204" pitchFamily="34" charset="-128"/>
                <a:ea typeface="Meiryo" panose="020B0604030504040204" pitchFamily="34" charset="-128"/>
              </a:rPr>
              <a:t>IAM</a:t>
            </a:r>
            <a:r>
              <a:rPr kumimoji="1" lang="ja-JP" altLang="en-US" sz="1667" dirty="0">
                <a:solidFill>
                  <a:srgbClr val="163D51"/>
                </a:solidFill>
                <a:latin typeface="Meiryo" panose="020B0604030504040204" pitchFamily="34" charset="-128"/>
                <a:ea typeface="Meiryo" panose="020B0604030504040204" pitchFamily="34" charset="-128"/>
              </a:rPr>
              <a:t>ポリシーの設定ミスがあった場合でも、暗号鍵のアクセス制御によってデータが保護できる可能性がある（データと暗号鍵両方の権限が必要となる</a:t>
            </a:r>
            <a:r>
              <a:rPr kumimoji="1" lang="ja-JP" altLang="en-US" sz="1667">
                <a:solidFill>
                  <a:srgbClr val="163D51"/>
                </a:solidFill>
                <a:latin typeface="Meiryo" panose="020B0604030504040204" pitchFamily="34" charset="-128"/>
                <a:ea typeface="Meiryo" panose="020B0604030504040204" pitchFamily="34" charset="-128"/>
              </a:rPr>
              <a:t>ため）</a:t>
            </a:r>
          </a:p>
        </p:txBody>
      </p:sp>
      <p:sp>
        <p:nvSpPr>
          <p:cNvPr id="7" name="Rectangle 6"/>
          <p:cNvSpPr/>
          <p:nvPr/>
        </p:nvSpPr>
        <p:spPr>
          <a:xfrm>
            <a:off x="5643905" y="2276872"/>
            <a:ext cx="610091" cy="1152128"/>
          </a:xfrm>
          <a:prstGeom prst="rect">
            <a:avLst/>
          </a:prstGeom>
          <a:solidFill>
            <a:schemeClr val="tx2"/>
          </a:solidFill>
        </p:spPr>
        <p:txBody>
          <a:bodyPr wrap="square" lIns="48000" tIns="48000" rIns="48000" bIns="48000" anchor="ctr" anchorCtr="0">
            <a:noAutofit/>
          </a:bodyPr>
          <a:lstStyle/>
          <a:p>
            <a:pPr algn="ctr">
              <a:spcBef>
                <a:spcPct val="0"/>
              </a:spcBef>
            </a:pPr>
            <a:r>
              <a:rPr lang="ja-JP" altLang="en-US" sz="2000" dirty="0">
                <a:gradFill>
                  <a:gsLst>
                    <a:gs pos="0">
                      <a:schemeClr val="bg1"/>
                    </a:gs>
                    <a:gs pos="100000">
                      <a:schemeClr val="bg1"/>
                    </a:gs>
                  </a:gsLst>
                  <a:lin ang="5400000" scaled="1"/>
                </a:gradFill>
                <a:latin typeface="Meiryo" panose="020B0604030504040204" pitchFamily="34" charset="-128"/>
                <a:ea typeface="Meiryo" panose="020B0604030504040204" pitchFamily="34" charset="-128"/>
                <a:cs typeface="Meiryo" charset="-128"/>
              </a:rPr>
              <a:t>単一</a:t>
            </a:r>
            <a:endParaRPr lang="en-US" sz="2000" dirty="0">
              <a:gradFill>
                <a:gsLst>
                  <a:gs pos="0">
                    <a:schemeClr val="bg1"/>
                  </a:gs>
                  <a:gs pos="100000">
                    <a:schemeClr val="bg1"/>
                  </a:gs>
                </a:gsLst>
                <a:lin ang="5400000" scaled="1"/>
              </a:gradFill>
              <a:latin typeface="Meiryo" panose="020B0604030504040204" pitchFamily="34" charset="-128"/>
              <a:ea typeface="Meiryo" panose="020B0604030504040204" pitchFamily="34" charset="-128"/>
              <a:cs typeface="Meiryo" charset="-128"/>
            </a:endParaRPr>
          </a:p>
        </p:txBody>
      </p:sp>
      <p:sp>
        <p:nvSpPr>
          <p:cNvPr id="29" name="Rectangle 28"/>
          <p:cNvSpPr/>
          <p:nvPr/>
        </p:nvSpPr>
        <p:spPr>
          <a:xfrm>
            <a:off x="6350005" y="2276872"/>
            <a:ext cx="2146262" cy="1152128"/>
          </a:xfrm>
          <a:prstGeom prst="rect">
            <a:avLst/>
          </a:prstGeom>
          <a:solidFill>
            <a:schemeClr val="tx2"/>
          </a:solidFill>
        </p:spPr>
        <p:txBody>
          <a:bodyPr wrap="square" lIns="48000" tIns="48000" rIns="48000" bIns="48000" anchor="ctr" anchorCtr="0">
            <a:noAutofit/>
          </a:bodyPr>
          <a:lstStyle/>
          <a:p>
            <a:pPr algn="ctr">
              <a:spcBef>
                <a:spcPct val="0"/>
              </a:spcBef>
            </a:pPr>
            <a:r>
              <a:rPr lang="ja-JP" altLang="en-US" sz="2000" dirty="0">
                <a:gradFill>
                  <a:gsLst>
                    <a:gs pos="0">
                      <a:schemeClr val="bg1"/>
                    </a:gs>
                    <a:gs pos="100000">
                      <a:schemeClr val="bg1"/>
                    </a:gs>
                  </a:gsLst>
                  <a:lin ang="5400000" scaled="1"/>
                </a:gradFill>
                <a:latin typeface="Meiryo" panose="020B0604030504040204" pitchFamily="34" charset="-128"/>
                <a:ea typeface="Meiryo" panose="020B0604030504040204" pitchFamily="34" charset="-128"/>
                <a:cs typeface="Meiryo" charset="-128"/>
              </a:rPr>
              <a:t>アカウント単位</a:t>
            </a:r>
            <a:endParaRPr lang="en-US" sz="2000" dirty="0">
              <a:gradFill>
                <a:gsLst>
                  <a:gs pos="0">
                    <a:schemeClr val="bg1"/>
                  </a:gs>
                  <a:gs pos="100000">
                    <a:schemeClr val="bg1"/>
                  </a:gs>
                </a:gsLst>
                <a:lin ang="5400000" scaled="1"/>
              </a:gradFill>
              <a:latin typeface="Meiryo" panose="020B0604030504040204" pitchFamily="34" charset="-128"/>
              <a:ea typeface="Meiryo" panose="020B0604030504040204" pitchFamily="34" charset="-128"/>
              <a:cs typeface="Meiryo" charset="-128"/>
            </a:endParaRPr>
          </a:p>
        </p:txBody>
      </p:sp>
      <p:sp>
        <p:nvSpPr>
          <p:cNvPr id="30" name="Rectangle 29"/>
          <p:cNvSpPr/>
          <p:nvPr/>
        </p:nvSpPr>
        <p:spPr>
          <a:xfrm>
            <a:off x="5643905" y="3525011"/>
            <a:ext cx="610091" cy="2400267"/>
          </a:xfrm>
          <a:prstGeom prst="rect">
            <a:avLst/>
          </a:prstGeom>
          <a:solidFill>
            <a:schemeClr val="tx2"/>
          </a:solidFill>
        </p:spPr>
        <p:txBody>
          <a:bodyPr wrap="square" lIns="48000" tIns="48000" rIns="48000" bIns="48000" anchor="ctr" anchorCtr="0">
            <a:noAutofit/>
          </a:bodyPr>
          <a:lstStyle/>
          <a:p>
            <a:pPr algn="ctr">
              <a:spcBef>
                <a:spcPct val="0"/>
              </a:spcBef>
            </a:pPr>
            <a:r>
              <a:rPr lang="ja-JP" altLang="en-US" sz="2000" dirty="0">
                <a:gradFill>
                  <a:gsLst>
                    <a:gs pos="0">
                      <a:schemeClr val="bg1"/>
                    </a:gs>
                    <a:gs pos="100000">
                      <a:schemeClr val="bg1"/>
                    </a:gs>
                  </a:gsLst>
                  <a:lin ang="5400000" scaled="1"/>
                </a:gradFill>
                <a:latin typeface="Meiryo" panose="020B0604030504040204" pitchFamily="34" charset="-128"/>
                <a:ea typeface="Meiryo" panose="020B0604030504040204" pitchFamily="34" charset="-128"/>
                <a:cs typeface="Meiryo" charset="-128"/>
              </a:rPr>
              <a:t>複数</a:t>
            </a:r>
            <a:endParaRPr lang="en-US" sz="2000" dirty="0">
              <a:gradFill>
                <a:gsLst>
                  <a:gs pos="0">
                    <a:schemeClr val="bg1"/>
                  </a:gs>
                  <a:gs pos="100000">
                    <a:schemeClr val="bg1"/>
                  </a:gs>
                </a:gsLst>
                <a:lin ang="5400000" scaled="1"/>
              </a:gradFill>
              <a:latin typeface="Meiryo" panose="020B0604030504040204" pitchFamily="34" charset="-128"/>
              <a:ea typeface="Meiryo" panose="020B0604030504040204" pitchFamily="34" charset="-128"/>
              <a:cs typeface="Meiryo" charset="-128"/>
            </a:endParaRPr>
          </a:p>
        </p:txBody>
      </p:sp>
      <p:sp>
        <p:nvSpPr>
          <p:cNvPr id="32" name="Rectangle 31"/>
          <p:cNvSpPr/>
          <p:nvPr/>
        </p:nvSpPr>
        <p:spPr>
          <a:xfrm>
            <a:off x="6350005" y="3525011"/>
            <a:ext cx="2146262" cy="1152128"/>
          </a:xfrm>
          <a:prstGeom prst="rect">
            <a:avLst/>
          </a:prstGeom>
          <a:solidFill>
            <a:schemeClr val="tx2"/>
          </a:solidFill>
        </p:spPr>
        <p:txBody>
          <a:bodyPr wrap="square" lIns="48000" tIns="48000" rIns="48000" bIns="48000" anchor="ctr" anchorCtr="0">
            <a:noAutofit/>
          </a:bodyPr>
          <a:lstStyle/>
          <a:p>
            <a:pPr algn="ctr">
              <a:spcBef>
                <a:spcPct val="0"/>
              </a:spcBef>
            </a:pPr>
            <a:r>
              <a:rPr lang="ja-JP" altLang="en-US" sz="2000" dirty="0">
                <a:gradFill>
                  <a:gsLst>
                    <a:gs pos="0">
                      <a:schemeClr val="bg1"/>
                    </a:gs>
                    <a:gs pos="100000">
                      <a:schemeClr val="bg1"/>
                    </a:gs>
                  </a:gsLst>
                  <a:lin ang="5400000" scaled="1"/>
                </a:gradFill>
                <a:latin typeface="Meiryo" panose="020B0604030504040204" pitchFamily="34" charset="-128"/>
                <a:ea typeface="Meiryo" panose="020B0604030504040204" pitchFamily="34" charset="-128"/>
                <a:cs typeface="Meiryo" charset="-128"/>
              </a:rPr>
              <a:t>システム単位</a:t>
            </a:r>
            <a:endParaRPr lang="en-US" altLang="ja-JP" sz="2000" dirty="0">
              <a:gradFill>
                <a:gsLst>
                  <a:gs pos="0">
                    <a:schemeClr val="bg1"/>
                  </a:gs>
                  <a:gs pos="100000">
                    <a:schemeClr val="bg1"/>
                  </a:gs>
                </a:gsLst>
                <a:lin ang="5400000" scaled="1"/>
              </a:gradFill>
              <a:latin typeface="Meiryo" panose="020B0604030504040204" pitchFamily="34" charset="-128"/>
              <a:ea typeface="Meiryo" panose="020B0604030504040204" pitchFamily="34" charset="-128"/>
              <a:cs typeface="Meiryo" charset="-128"/>
            </a:endParaRPr>
          </a:p>
          <a:p>
            <a:pPr algn="ctr">
              <a:spcBef>
                <a:spcPct val="0"/>
              </a:spcBef>
            </a:pPr>
            <a:r>
              <a:rPr lang="ja-JP" altLang="en-US" sz="2000" dirty="0">
                <a:gradFill>
                  <a:gsLst>
                    <a:gs pos="0">
                      <a:schemeClr val="bg1"/>
                    </a:gs>
                    <a:gs pos="100000">
                      <a:schemeClr val="bg1"/>
                    </a:gs>
                  </a:gsLst>
                  <a:lin ang="5400000" scaled="1"/>
                </a:gradFill>
                <a:latin typeface="Meiryo" panose="020B0604030504040204" pitchFamily="34" charset="-128"/>
                <a:ea typeface="Meiryo" panose="020B0604030504040204" pitchFamily="34" charset="-128"/>
                <a:cs typeface="Meiryo" charset="-128"/>
              </a:rPr>
              <a:t>など</a:t>
            </a:r>
            <a:endParaRPr lang="en-US" sz="2000" dirty="0">
              <a:gradFill>
                <a:gsLst>
                  <a:gs pos="0">
                    <a:schemeClr val="bg1"/>
                  </a:gs>
                  <a:gs pos="100000">
                    <a:schemeClr val="bg1"/>
                  </a:gs>
                </a:gsLst>
                <a:lin ang="5400000" scaled="1"/>
              </a:gradFill>
              <a:latin typeface="Meiryo" panose="020B0604030504040204" pitchFamily="34" charset="-128"/>
              <a:ea typeface="Meiryo" panose="020B0604030504040204" pitchFamily="34" charset="-128"/>
              <a:cs typeface="Meiryo" charset="-128"/>
            </a:endParaRPr>
          </a:p>
        </p:txBody>
      </p:sp>
      <p:sp>
        <p:nvSpPr>
          <p:cNvPr id="33" name="Rectangle 32"/>
          <p:cNvSpPr/>
          <p:nvPr/>
        </p:nvSpPr>
        <p:spPr>
          <a:xfrm>
            <a:off x="6350005" y="4773149"/>
            <a:ext cx="2146262" cy="1152128"/>
          </a:xfrm>
          <a:prstGeom prst="rect">
            <a:avLst/>
          </a:prstGeom>
          <a:solidFill>
            <a:schemeClr val="tx2"/>
          </a:solidFill>
        </p:spPr>
        <p:txBody>
          <a:bodyPr wrap="square" lIns="48000" tIns="48000" rIns="48000" bIns="48000" anchor="ctr" anchorCtr="0">
            <a:noAutofit/>
          </a:bodyPr>
          <a:lstStyle/>
          <a:p>
            <a:pPr algn="ctr">
              <a:spcBef>
                <a:spcPct val="0"/>
              </a:spcBef>
            </a:pPr>
            <a:r>
              <a:rPr lang="ja-JP" altLang="en-US" sz="2000" dirty="0">
                <a:gradFill>
                  <a:gsLst>
                    <a:gs pos="0">
                      <a:schemeClr val="bg1"/>
                    </a:gs>
                    <a:gs pos="100000">
                      <a:schemeClr val="bg1"/>
                    </a:gs>
                  </a:gsLst>
                  <a:lin ang="5400000" scaled="1"/>
                </a:gradFill>
                <a:latin typeface="Meiryo" panose="020B0604030504040204" pitchFamily="34" charset="-128"/>
                <a:ea typeface="Meiryo" panose="020B0604030504040204" pitchFamily="34" charset="-128"/>
                <a:cs typeface="Meiryo" charset="-128"/>
              </a:rPr>
              <a:t>データ種別</a:t>
            </a:r>
            <a:endParaRPr lang="en-US" altLang="ja-JP" sz="2000" dirty="0">
              <a:gradFill>
                <a:gsLst>
                  <a:gs pos="0">
                    <a:schemeClr val="bg1"/>
                  </a:gs>
                  <a:gs pos="100000">
                    <a:schemeClr val="bg1"/>
                  </a:gs>
                </a:gsLst>
                <a:lin ang="5400000" scaled="1"/>
              </a:gradFill>
              <a:latin typeface="Meiryo" panose="020B0604030504040204" pitchFamily="34" charset="-128"/>
              <a:ea typeface="Meiryo" panose="020B0604030504040204" pitchFamily="34" charset="-128"/>
              <a:cs typeface="Meiryo" charset="-128"/>
            </a:endParaRPr>
          </a:p>
          <a:p>
            <a:pPr algn="ctr">
              <a:spcBef>
                <a:spcPct val="0"/>
              </a:spcBef>
            </a:pPr>
            <a:r>
              <a:rPr lang="ja-JP" altLang="en-US" sz="2000" dirty="0">
                <a:gradFill>
                  <a:gsLst>
                    <a:gs pos="0">
                      <a:schemeClr val="bg1"/>
                    </a:gs>
                    <a:gs pos="100000">
                      <a:schemeClr val="bg1"/>
                    </a:gs>
                  </a:gsLst>
                  <a:lin ang="5400000" scaled="1"/>
                </a:gradFill>
                <a:latin typeface="Meiryo" panose="020B0604030504040204" pitchFamily="34" charset="-128"/>
                <a:ea typeface="Meiryo" panose="020B0604030504040204" pitchFamily="34" charset="-128"/>
                <a:cs typeface="Meiryo" charset="-128"/>
              </a:rPr>
              <a:t>単位など</a:t>
            </a:r>
            <a:endParaRPr lang="en-US" sz="2000" dirty="0">
              <a:gradFill>
                <a:gsLst>
                  <a:gs pos="0">
                    <a:schemeClr val="bg1"/>
                  </a:gs>
                  <a:gs pos="100000">
                    <a:schemeClr val="bg1"/>
                  </a:gs>
                </a:gsLst>
                <a:lin ang="5400000" scaled="1"/>
              </a:gradFill>
              <a:latin typeface="Meiryo" panose="020B0604030504040204" pitchFamily="34" charset="-128"/>
              <a:ea typeface="Meiryo" panose="020B0604030504040204" pitchFamily="34" charset="-128"/>
              <a:cs typeface="Meiryo" charset="-128"/>
            </a:endParaRPr>
          </a:p>
        </p:txBody>
      </p:sp>
      <p:sp>
        <p:nvSpPr>
          <p:cNvPr id="34" name="Rectangle 33"/>
          <p:cNvSpPr/>
          <p:nvPr/>
        </p:nvSpPr>
        <p:spPr>
          <a:xfrm>
            <a:off x="8558251" y="2276872"/>
            <a:ext cx="3266525" cy="1152128"/>
          </a:xfrm>
          <a:prstGeom prst="rect">
            <a:avLst/>
          </a:prstGeom>
          <a:solidFill>
            <a:schemeClr val="bg1"/>
          </a:solidFill>
        </p:spPr>
        <p:txBody>
          <a:bodyPr wrap="square" lIns="48000" tIns="48000" rIns="48000" bIns="48000" anchor="ctr" anchorCtr="0">
            <a:noAutofit/>
          </a:bodyPr>
          <a:lstStyle/>
          <a:p>
            <a:pPr marL="118529">
              <a:spcBef>
                <a:spcPct val="0"/>
              </a:spcBef>
            </a:pPr>
            <a:r>
              <a:rPr lang="ja-JP" altLang="en-US" sz="1667" dirty="0">
                <a:latin typeface="Meiryo" panose="020B0604030504040204" pitchFamily="34" charset="-128"/>
                <a:ea typeface="Meiryo" panose="020B0604030504040204" pitchFamily="34" charset="-128"/>
                <a:cs typeface="Meiryo" charset="-128"/>
              </a:rPr>
              <a:t>管理が容易だが、追加のアクセス制御とならない、無効化時に影響範囲が大きくなる等を考慮</a:t>
            </a:r>
            <a:endParaRPr lang="en-US" sz="1667" dirty="0">
              <a:latin typeface="Meiryo" panose="020B0604030504040204" pitchFamily="34" charset="-128"/>
              <a:ea typeface="Meiryo" panose="020B0604030504040204" pitchFamily="34" charset="-128"/>
              <a:cs typeface="Meiryo" charset="-128"/>
            </a:endParaRPr>
          </a:p>
        </p:txBody>
      </p:sp>
      <p:sp>
        <p:nvSpPr>
          <p:cNvPr id="35" name="Rectangle 34"/>
          <p:cNvSpPr/>
          <p:nvPr/>
        </p:nvSpPr>
        <p:spPr>
          <a:xfrm>
            <a:off x="8558251" y="3525011"/>
            <a:ext cx="3266525" cy="1152128"/>
          </a:xfrm>
          <a:prstGeom prst="rect">
            <a:avLst/>
          </a:prstGeom>
          <a:solidFill>
            <a:schemeClr val="bg1"/>
          </a:solidFill>
        </p:spPr>
        <p:txBody>
          <a:bodyPr wrap="square" lIns="48000" tIns="48000" rIns="48000" bIns="48000" anchor="ctr" anchorCtr="0">
            <a:noAutofit/>
          </a:bodyPr>
          <a:lstStyle/>
          <a:p>
            <a:pPr marL="118529">
              <a:spcBef>
                <a:spcPct val="0"/>
              </a:spcBef>
            </a:pPr>
            <a:r>
              <a:rPr lang="ja-JP" altLang="en-US" sz="1667" dirty="0">
                <a:latin typeface="Meiryo" panose="020B0604030504040204" pitchFamily="34" charset="-128"/>
                <a:ea typeface="Meiryo" panose="020B0604030504040204" pitchFamily="34" charset="-128"/>
                <a:cs typeface="Meiryo" charset="-128"/>
              </a:rPr>
              <a:t>アカウント内に複数システムがある場合、暗号鍵もそれぞれのシステムごとに分けておく等</a:t>
            </a:r>
            <a:endParaRPr lang="en-US" sz="1667" dirty="0">
              <a:latin typeface="Meiryo" panose="020B0604030504040204" pitchFamily="34" charset="-128"/>
              <a:ea typeface="Meiryo" panose="020B0604030504040204" pitchFamily="34" charset="-128"/>
              <a:cs typeface="Meiryo" charset="-128"/>
            </a:endParaRPr>
          </a:p>
        </p:txBody>
      </p:sp>
      <p:sp>
        <p:nvSpPr>
          <p:cNvPr id="36" name="Rectangle 35"/>
          <p:cNvSpPr/>
          <p:nvPr/>
        </p:nvSpPr>
        <p:spPr>
          <a:xfrm>
            <a:off x="8558251" y="4773149"/>
            <a:ext cx="3266525" cy="1152128"/>
          </a:xfrm>
          <a:prstGeom prst="rect">
            <a:avLst/>
          </a:prstGeom>
          <a:solidFill>
            <a:schemeClr val="bg1"/>
          </a:solidFill>
        </p:spPr>
        <p:txBody>
          <a:bodyPr wrap="square" lIns="48000" tIns="48000" rIns="48000" bIns="48000" anchor="ctr" anchorCtr="0">
            <a:noAutofit/>
          </a:bodyPr>
          <a:lstStyle/>
          <a:p>
            <a:pPr marL="118529">
              <a:spcBef>
                <a:spcPct val="0"/>
              </a:spcBef>
            </a:pPr>
            <a:r>
              <a:rPr lang="ja-JP" altLang="en-US" sz="1667" dirty="0">
                <a:latin typeface="Meiryo" panose="020B0604030504040204" pitchFamily="34" charset="-128"/>
                <a:ea typeface="Meiryo" panose="020B0604030504040204" pitchFamily="34" charset="-128"/>
                <a:cs typeface="Meiryo" charset="-128"/>
              </a:rPr>
              <a:t>重要度が異なるデータがアカウント内にある場合、それぞれのデータ種別ごとに分けておく等</a:t>
            </a:r>
            <a:endParaRPr lang="en-US" sz="1667" dirty="0">
              <a:latin typeface="Meiryo" panose="020B0604030504040204" pitchFamily="34" charset="-128"/>
              <a:ea typeface="Meiryo" panose="020B0604030504040204" pitchFamily="34" charset="-128"/>
              <a:cs typeface="Meiryo" charset="-128"/>
            </a:endParaRPr>
          </a:p>
        </p:txBody>
      </p:sp>
      <p:sp>
        <p:nvSpPr>
          <p:cNvPr id="8" name="タイトル 7">
            <a:extLst>
              <a:ext uri="{FF2B5EF4-FFF2-40B4-BE49-F238E27FC236}">
                <a16:creationId xmlns:a16="http://schemas.microsoft.com/office/drawing/2014/main" id="{B140EB7E-1CF1-234D-8C04-191E17778FAC}"/>
              </a:ext>
            </a:extLst>
          </p:cNvPr>
          <p:cNvSpPr>
            <a:spLocks noGrp="1"/>
          </p:cNvSpPr>
          <p:nvPr>
            <p:ph type="title"/>
          </p:nvPr>
        </p:nvSpPr>
        <p:spPr/>
        <p:txBody>
          <a:bodyPr vert="horz" lIns="91440" tIns="45720" rIns="91440" bIns="45720" rtlCol="0" anchor="t">
            <a:noAutofit/>
          </a:bodyPr>
          <a:lstStyle/>
          <a:p>
            <a:r>
              <a:rPr lang="ja-JP" altLang="en-US" sz="2800" b="0"/>
              <a:t>参考：暗号鍵の作成単位</a:t>
            </a:r>
          </a:p>
        </p:txBody>
      </p:sp>
      <p:sp>
        <p:nvSpPr>
          <p:cNvPr id="2" name="テキスト ボックス 1">
            <a:extLst>
              <a:ext uri="{FF2B5EF4-FFF2-40B4-BE49-F238E27FC236}">
                <a16:creationId xmlns:a16="http://schemas.microsoft.com/office/drawing/2014/main" id="{5BDE9457-AEBE-7B54-BBEC-0B54E34C8B47}"/>
              </a:ext>
            </a:extLst>
          </p:cNvPr>
          <p:cNvSpPr txBox="1"/>
          <p:nvPr/>
        </p:nvSpPr>
        <p:spPr>
          <a:xfrm>
            <a:off x="10607211" y="0"/>
            <a:ext cx="1584789" cy="369332"/>
          </a:xfrm>
          <a:prstGeom prst="rect">
            <a:avLst/>
          </a:prstGeom>
          <a:no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800" b="0" i="0" u="none" strike="noStrike" kern="1200" cap="none" spc="0" normalizeH="0" baseline="0" noProof="0" dirty="0">
                <a:ln>
                  <a:noFill/>
                </a:ln>
                <a:solidFill>
                  <a:srgbClr val="FFFFFF">
                    <a:lumMod val="50000"/>
                  </a:srgbClr>
                </a:solidFill>
                <a:effectLst/>
                <a:uLnTx/>
                <a:uFillTx/>
                <a:latin typeface="Meiryo" panose="020B0604030504040204" pitchFamily="34" charset="-128"/>
                <a:ea typeface="Meiryo" panose="020B0604030504040204" pitchFamily="34" charset="-128"/>
                <a:cs typeface="+mn-cs"/>
              </a:rPr>
              <a:t>SEC08-BP02</a:t>
            </a:r>
            <a:endParaRPr kumimoji="0" lang="ja-JP" altLang="en-US" sz="1800" b="0" i="0" u="none" strike="noStrike" kern="1200" cap="none" spc="0" normalizeH="0" baseline="0" noProof="0">
              <a:ln>
                <a:noFill/>
              </a:ln>
              <a:solidFill>
                <a:srgbClr val="FFFFFF">
                  <a:lumMod val="50000"/>
                </a:srgbClr>
              </a:solidFill>
              <a:effectLst/>
              <a:uLnTx/>
              <a:uFillTx/>
              <a:latin typeface="Meiryo" panose="020B0604030504040204" pitchFamily="34" charset="-128"/>
              <a:ea typeface="Meiryo" panose="020B0604030504040204" pitchFamily="34" charset="-128"/>
              <a:cs typeface="+mn-cs"/>
            </a:endParaRPr>
          </a:p>
        </p:txBody>
      </p:sp>
      <p:sp>
        <p:nvSpPr>
          <p:cNvPr id="9" name="Rectangle 5">
            <a:extLst>
              <a:ext uri="{FF2B5EF4-FFF2-40B4-BE49-F238E27FC236}">
                <a16:creationId xmlns:a16="http://schemas.microsoft.com/office/drawing/2014/main" id="{345A21BF-EF8C-A317-0F47-F74C0D672610}"/>
              </a:ext>
            </a:extLst>
          </p:cNvPr>
          <p:cNvSpPr/>
          <p:nvPr/>
        </p:nvSpPr>
        <p:spPr>
          <a:xfrm>
            <a:off x="12069755" y="6932"/>
            <a:ext cx="1888415" cy="49761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JP" sz="2400">
                <a:latin typeface="Meiryo" panose="020B0604030504040204" pitchFamily="34" charset="-128"/>
                <a:ea typeface="Meiryo" panose="020B0604030504040204" pitchFamily="34" charset="-128"/>
              </a:rPr>
              <a:t>8/</a:t>
            </a:r>
            <a:r>
              <a:rPr kumimoji="1" lang="en-US" sz="2400" dirty="0">
                <a:latin typeface="Meiryo" panose="020B0604030504040204" pitchFamily="34" charset="-128"/>
                <a:ea typeface="Meiryo" panose="020B0604030504040204" pitchFamily="34" charset="-128"/>
              </a:rPr>
              <a:t>11</a:t>
            </a:r>
            <a:r>
              <a:rPr kumimoji="1" lang="en-JP" sz="2400">
                <a:latin typeface="Meiryo" panose="020B0604030504040204" pitchFamily="34" charset="-128"/>
                <a:ea typeface="Meiryo" panose="020B0604030504040204" pitchFamily="34" charset="-128"/>
              </a:rPr>
              <a:t> </a:t>
            </a:r>
            <a:r>
              <a:rPr kumimoji="1" lang="ja-JP" altLang="en-US" sz="2400">
                <a:latin typeface="Meiryo" panose="020B0604030504040204" pitchFamily="34" charset="-128"/>
                <a:ea typeface="Meiryo" panose="020B0604030504040204" pitchFamily="34" charset="-128"/>
              </a:rPr>
              <a:t>追加</a:t>
            </a:r>
            <a:endParaRPr kumimoji="1" lang="en-JP" sz="2400" dirty="0">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4040604895"/>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Graphic 5">
            <a:extLst>
              <a:ext uri="{FF2B5EF4-FFF2-40B4-BE49-F238E27FC236}">
                <a16:creationId xmlns:a16="http://schemas.microsoft.com/office/drawing/2014/main" id="{E53625AE-84EC-6A1E-D3CE-06DEE6C5C47B}"/>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10619744" y="2381831"/>
            <a:ext cx="432000" cy="4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a:extLst>
              <a:ext uri="{FF2B5EF4-FFF2-40B4-BE49-F238E27FC236}">
                <a16:creationId xmlns:a16="http://schemas.microsoft.com/office/drawing/2014/main" id="{06D0F9A1-029E-71F6-E793-4D162093E776}"/>
              </a:ext>
            </a:extLst>
          </p:cNvPr>
          <p:cNvSpPr>
            <a:spLocks noGrp="1"/>
          </p:cNvSpPr>
          <p:nvPr>
            <p:ph type="title"/>
          </p:nvPr>
        </p:nvSpPr>
        <p:spPr/>
        <p:txBody>
          <a:bodyPr/>
          <a:lstStyle/>
          <a:p>
            <a:pPr algn="l"/>
            <a:r>
              <a:rPr lang="en-JP" sz="2000"/>
              <a:t>レビュー観点 : </a:t>
            </a:r>
            <a:r>
              <a:rPr lang="ja-JP" altLang="en-US" sz="2000"/>
              <a:t>データ保護</a:t>
            </a:r>
            <a:r>
              <a:rPr lang="en-JP" sz="2000"/>
              <a:t>/</a:t>
            </a:r>
            <a:r>
              <a:rPr lang="ja-JP" altLang="en-US" sz="2000"/>
              <a:t>保管中のデータの保護</a:t>
            </a:r>
            <a:br>
              <a:rPr lang="en-JP" sz="2000"/>
            </a:br>
            <a:r>
              <a:rPr lang="en-US" sz="2800" b="0" i="0" dirty="0">
                <a:solidFill>
                  <a:srgbClr val="16191F"/>
                </a:solidFill>
                <a:effectLst/>
                <a:latin typeface="Amazon Ember" panose="020B0603020204020204" pitchFamily="34" charset="0"/>
              </a:rPr>
              <a:t>SEC08-BP03 </a:t>
            </a:r>
            <a:r>
              <a:rPr lang="ja-JP" altLang="en-US" sz="2800" b="0" i="0">
                <a:solidFill>
                  <a:srgbClr val="16191F"/>
                </a:solidFill>
                <a:effectLst/>
                <a:latin typeface="Amazon Ember" panose="020B0603020204020204" pitchFamily="34" charset="0"/>
              </a:rPr>
              <a:t>保管時のデータの保護を自動化する</a:t>
            </a:r>
            <a:endParaRPr lang="en-JP" sz="2800" dirty="0"/>
          </a:p>
        </p:txBody>
      </p:sp>
      <p:sp>
        <p:nvSpPr>
          <p:cNvPr id="3" name="Text Placeholder 2">
            <a:extLst>
              <a:ext uri="{FF2B5EF4-FFF2-40B4-BE49-F238E27FC236}">
                <a16:creationId xmlns:a16="http://schemas.microsoft.com/office/drawing/2014/main" id="{6CD638BC-5BEF-1626-7E3A-3BD989F1AFF4}"/>
              </a:ext>
            </a:extLst>
          </p:cNvPr>
          <p:cNvSpPr>
            <a:spLocks noGrp="1"/>
          </p:cNvSpPr>
          <p:nvPr>
            <p:ph type="body" sz="quarter" idx="10"/>
          </p:nvPr>
        </p:nvSpPr>
        <p:spPr>
          <a:xfrm>
            <a:off x="457200" y="1371600"/>
            <a:ext cx="5733945" cy="4364892"/>
          </a:xfrm>
        </p:spPr>
        <p:txBody>
          <a:bodyPr/>
          <a:lstStyle/>
          <a:p>
            <a:r>
              <a:rPr lang="en-JP" sz="1400" dirty="0">
                <a:solidFill>
                  <a:srgbClr val="0070C0"/>
                </a:solidFill>
              </a:rPr>
              <a:t>ポイント</a:t>
            </a:r>
          </a:p>
          <a:p>
            <a:pPr marL="285750" indent="-285750">
              <a:buFont typeface="Arial" panose="020B0604020202020204" pitchFamily="34" charset="0"/>
              <a:buChar char="•"/>
            </a:pPr>
            <a:r>
              <a:rPr lang="ja-JP" altLang="en-US" sz="1400"/>
              <a:t>自動化ツールを使用して、すべてのストレージリソースが暗号化されていることを継続的に確認する。</a:t>
            </a:r>
            <a:endParaRPr lang="en-JP" sz="1400" dirty="0"/>
          </a:p>
          <a:p>
            <a:endParaRPr lang="en-JP" sz="1400" dirty="0"/>
          </a:p>
          <a:p>
            <a:r>
              <a:rPr lang="en-JP" sz="1400">
                <a:solidFill>
                  <a:srgbClr val="0070C0"/>
                </a:solidFill>
              </a:rPr>
              <a:t>レビュー観点の例</a:t>
            </a:r>
            <a:endParaRPr lang="ja-JP" altLang="en-US" sz="1400"/>
          </a:p>
          <a:p>
            <a:pPr marL="285750" indent="-285750">
              <a:buFont typeface="Arial" panose="020B0604020202020204" pitchFamily="34" charset="0"/>
              <a:buChar char="•"/>
            </a:pPr>
            <a:r>
              <a:rPr lang="en-US" altLang="ja-JP" sz="1400" dirty="0"/>
              <a:t>EBS</a:t>
            </a:r>
            <a:r>
              <a:rPr lang="ja-JP" altLang="en-US" sz="1400"/>
              <a:t>ボリュームをデフォルトで暗号化するように設定しているか？</a:t>
            </a:r>
            <a:endParaRPr lang="en-US" altLang="ja-JP" sz="1400" dirty="0"/>
          </a:p>
          <a:p>
            <a:pPr marL="285750" indent="-285750">
              <a:buFont typeface="Arial" panose="020B0604020202020204" pitchFamily="34" charset="0"/>
              <a:buChar char="•"/>
            </a:pPr>
            <a:r>
              <a:rPr lang="ja-JP" altLang="en-US" sz="1400"/>
              <a:t>すべての</a:t>
            </a:r>
            <a:r>
              <a:rPr lang="en-US" altLang="ja-JP" sz="1400" dirty="0"/>
              <a:t>EBS</a:t>
            </a:r>
            <a:r>
              <a:rPr lang="ja-JP" altLang="en-US" sz="1400"/>
              <a:t>ボリューム、</a:t>
            </a:r>
            <a:r>
              <a:rPr lang="en-US" altLang="ja-JP" sz="1400" dirty="0"/>
              <a:t>Amazon RDS</a:t>
            </a:r>
            <a:r>
              <a:rPr lang="ja-JP" altLang="en-US" sz="1400"/>
              <a:t>インスタンス、</a:t>
            </a:r>
            <a:r>
              <a:rPr lang="en-US" altLang="ja-JP" sz="1400" dirty="0"/>
              <a:t>S3</a:t>
            </a:r>
            <a:r>
              <a:rPr lang="ja-JP" altLang="en-US" sz="1400"/>
              <a:t>バケットが暗号化されていることを自動で確認しているか？</a:t>
            </a:r>
            <a:endParaRPr lang="en-US" altLang="ja-JP" sz="1400" dirty="0"/>
          </a:p>
          <a:p>
            <a:pPr marL="285750" indent="-285750">
              <a:buFont typeface="Arial" panose="020B0604020202020204" pitchFamily="34" charset="0"/>
              <a:buChar char="•"/>
            </a:pPr>
            <a:r>
              <a:rPr lang="en" altLang="ja-JP" sz="1400" dirty="0"/>
              <a:t>EBS</a:t>
            </a:r>
            <a:r>
              <a:rPr lang="ja-JP" altLang="en-US" sz="1400"/>
              <a:t>ボリュームがデフォルトで暗号化されるように設定されていない場合は、デフォルトで暗号化されるように自動で修復するようになっているか？</a:t>
            </a:r>
            <a:endParaRPr lang="en-US" altLang="ja-JP" sz="1400" dirty="0"/>
          </a:p>
        </p:txBody>
      </p:sp>
      <p:pic>
        <p:nvPicPr>
          <p:cNvPr id="4" name="Graphic 8">
            <a:extLst>
              <a:ext uri="{FF2B5EF4-FFF2-40B4-BE49-F238E27FC236}">
                <a16:creationId xmlns:a16="http://schemas.microsoft.com/office/drawing/2014/main" id="{1BBAA237-5E61-464E-AFF2-1124E6FC4B66}"/>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7015453" y="2381831"/>
            <a:ext cx="432000" cy="4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11">
            <a:extLst>
              <a:ext uri="{FF2B5EF4-FFF2-40B4-BE49-F238E27FC236}">
                <a16:creationId xmlns:a16="http://schemas.microsoft.com/office/drawing/2014/main" id="{A49DB3C4-AE4E-848D-CEE3-7676232ABA76}"/>
              </a:ext>
            </a:extLst>
          </p:cNvPr>
          <p:cNvSpPr txBox="1">
            <a:spLocks noChangeArrowheads="1"/>
          </p:cNvSpPr>
          <p:nvPr/>
        </p:nvSpPr>
        <p:spPr bwMode="auto">
          <a:xfrm>
            <a:off x="6679896" y="2827225"/>
            <a:ext cx="110311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2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AWS Config</a:t>
            </a:r>
          </a:p>
        </p:txBody>
      </p:sp>
      <p:sp>
        <p:nvSpPr>
          <p:cNvPr id="6" name="TextBox 12">
            <a:extLst>
              <a:ext uri="{FF2B5EF4-FFF2-40B4-BE49-F238E27FC236}">
                <a16:creationId xmlns:a16="http://schemas.microsoft.com/office/drawing/2014/main" id="{5C8B3BEE-8B6D-F85C-1BEE-2A0888AD14DF}"/>
              </a:ext>
            </a:extLst>
          </p:cNvPr>
          <p:cNvSpPr txBox="1">
            <a:spLocks noChangeArrowheads="1"/>
          </p:cNvSpPr>
          <p:nvPr/>
        </p:nvSpPr>
        <p:spPr bwMode="auto">
          <a:xfrm>
            <a:off x="8263248" y="2827225"/>
            <a:ext cx="154788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2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SSM Automation</a:t>
            </a:r>
          </a:p>
        </p:txBody>
      </p:sp>
      <p:sp>
        <p:nvSpPr>
          <p:cNvPr id="7" name="TextBox 16">
            <a:extLst>
              <a:ext uri="{FF2B5EF4-FFF2-40B4-BE49-F238E27FC236}">
                <a16:creationId xmlns:a16="http://schemas.microsoft.com/office/drawing/2014/main" id="{74C3EC85-7906-3132-FF90-7DA4643E9ECC}"/>
              </a:ext>
            </a:extLst>
          </p:cNvPr>
          <p:cNvSpPr txBox="1">
            <a:spLocks noChangeArrowheads="1"/>
          </p:cNvSpPr>
          <p:nvPr/>
        </p:nvSpPr>
        <p:spPr bwMode="auto">
          <a:xfrm>
            <a:off x="8048357" y="3629685"/>
            <a:ext cx="11652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2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SSM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2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Documents</a:t>
            </a:r>
          </a:p>
        </p:txBody>
      </p:sp>
      <p:pic>
        <p:nvPicPr>
          <p:cNvPr id="8" name="Graphic 57">
            <a:extLst>
              <a:ext uri="{FF2B5EF4-FFF2-40B4-BE49-F238E27FC236}">
                <a16:creationId xmlns:a16="http://schemas.microsoft.com/office/drawing/2014/main" id="{DEC4F7BF-1B65-C347-BE1C-9B8A289C973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413126" y="3200458"/>
            <a:ext cx="432000" cy="432000"/>
          </a:xfrm>
          <a:prstGeom prst="rect">
            <a:avLst/>
          </a:prstGeom>
        </p:spPr>
      </p:pic>
      <p:pic>
        <p:nvPicPr>
          <p:cNvPr id="9" name="Graphic 62">
            <a:extLst>
              <a:ext uri="{FF2B5EF4-FFF2-40B4-BE49-F238E27FC236}">
                <a16:creationId xmlns:a16="http://schemas.microsoft.com/office/drawing/2014/main" id="{151365B9-E049-426E-8299-D80637BC661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817599" y="2381831"/>
            <a:ext cx="432000" cy="432000"/>
          </a:xfrm>
          <a:prstGeom prst="rect">
            <a:avLst/>
          </a:prstGeom>
        </p:spPr>
      </p:pic>
      <p:sp>
        <p:nvSpPr>
          <p:cNvPr id="10" name="TextBox 29">
            <a:extLst>
              <a:ext uri="{FF2B5EF4-FFF2-40B4-BE49-F238E27FC236}">
                <a16:creationId xmlns:a16="http://schemas.microsoft.com/office/drawing/2014/main" id="{FC1A3CE5-4001-3A03-563D-920AAF9FD799}"/>
              </a:ext>
            </a:extLst>
          </p:cNvPr>
          <p:cNvSpPr txBox="1">
            <a:spLocks noChangeArrowheads="1"/>
          </p:cNvSpPr>
          <p:nvPr/>
        </p:nvSpPr>
        <p:spPr bwMode="auto">
          <a:xfrm>
            <a:off x="9142490" y="3623846"/>
            <a:ext cx="66119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2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IAM</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2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Role</a:t>
            </a:r>
          </a:p>
        </p:txBody>
      </p:sp>
      <p:pic>
        <p:nvPicPr>
          <p:cNvPr id="11" name="Graphic 37">
            <a:extLst>
              <a:ext uri="{FF2B5EF4-FFF2-40B4-BE49-F238E27FC236}">
                <a16:creationId xmlns:a16="http://schemas.microsoft.com/office/drawing/2014/main" id="{A16FC62E-A981-BC4E-CFEA-B797DC95929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249599" y="3200458"/>
            <a:ext cx="432000" cy="432000"/>
          </a:xfrm>
          <a:prstGeom prst="rect">
            <a:avLst/>
          </a:prstGeom>
        </p:spPr>
      </p:pic>
      <p:sp>
        <p:nvSpPr>
          <p:cNvPr id="13" name="TextBox 9">
            <a:extLst>
              <a:ext uri="{FF2B5EF4-FFF2-40B4-BE49-F238E27FC236}">
                <a16:creationId xmlns:a16="http://schemas.microsoft.com/office/drawing/2014/main" id="{BED9C81C-6B27-D665-088D-9F2D26C86925}"/>
              </a:ext>
            </a:extLst>
          </p:cNvPr>
          <p:cNvSpPr txBox="1">
            <a:spLocks noChangeArrowheads="1"/>
          </p:cNvSpPr>
          <p:nvPr/>
        </p:nvSpPr>
        <p:spPr bwMode="auto">
          <a:xfrm>
            <a:off x="10282044" y="2827225"/>
            <a:ext cx="110739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200" b="0" i="0" u="none" strike="noStrike" kern="1200" cap="none" spc="0" normalizeH="0" baseline="0" noProof="0" dirty="0">
                <a:ln>
                  <a:noFill/>
                </a:ln>
                <a:solidFill>
                  <a:srgbClr val="232F3E"/>
                </a:solidFill>
                <a:effectLst/>
                <a:uLnTx/>
                <a:uFillTx/>
                <a:latin typeface="Arial" panose="020B0604020202020204" pitchFamily="34" charset="0"/>
                <a:ea typeface="Amazon Ember" panose="020B0603020204020204" pitchFamily="34" charset="0"/>
                <a:cs typeface="Arial" panose="020B0604020202020204" pitchFamily="34" charset="0"/>
              </a:rPr>
              <a:t>Amazon EC2</a:t>
            </a:r>
          </a:p>
        </p:txBody>
      </p:sp>
      <p:cxnSp>
        <p:nvCxnSpPr>
          <p:cNvPr id="15" name="直線矢印コネクタ 14">
            <a:extLst>
              <a:ext uri="{FF2B5EF4-FFF2-40B4-BE49-F238E27FC236}">
                <a16:creationId xmlns:a16="http://schemas.microsoft.com/office/drawing/2014/main" id="{92EA7C36-035B-04E6-C10C-F999646229F8}"/>
              </a:ext>
            </a:extLst>
          </p:cNvPr>
          <p:cNvCxnSpPr>
            <a:stCxn id="4" idx="3"/>
            <a:endCxn id="9" idx="1"/>
          </p:cNvCxnSpPr>
          <p:nvPr/>
        </p:nvCxnSpPr>
        <p:spPr>
          <a:xfrm>
            <a:off x="7447453" y="2597831"/>
            <a:ext cx="1370146" cy="0"/>
          </a:xfrm>
          <a:prstGeom prst="straightConnector1">
            <a:avLst/>
          </a:prstGeom>
          <a:ln>
            <a:solidFill>
              <a:schemeClr val="accent1"/>
            </a:solidFill>
            <a:tailEnd type="triangle"/>
          </a:ln>
        </p:spPr>
        <p:style>
          <a:lnRef idx="1">
            <a:schemeClr val="accent6"/>
          </a:lnRef>
          <a:fillRef idx="0">
            <a:schemeClr val="accent6"/>
          </a:fillRef>
          <a:effectRef idx="0">
            <a:schemeClr val="accent6"/>
          </a:effectRef>
          <a:fontRef idx="minor">
            <a:schemeClr val="tx1"/>
          </a:fontRef>
        </p:style>
      </p:cxnSp>
      <p:cxnSp>
        <p:nvCxnSpPr>
          <p:cNvPr id="16" name="直線矢印コネクタ 15">
            <a:extLst>
              <a:ext uri="{FF2B5EF4-FFF2-40B4-BE49-F238E27FC236}">
                <a16:creationId xmlns:a16="http://schemas.microsoft.com/office/drawing/2014/main" id="{EB12DA0B-A4AC-7D41-AD87-F5B683DF7821}"/>
              </a:ext>
            </a:extLst>
          </p:cNvPr>
          <p:cNvCxnSpPr>
            <a:cxnSpLocks/>
            <a:stCxn id="9" idx="3"/>
          </p:cNvCxnSpPr>
          <p:nvPr/>
        </p:nvCxnSpPr>
        <p:spPr>
          <a:xfrm>
            <a:off x="9249599" y="2597831"/>
            <a:ext cx="1370145" cy="0"/>
          </a:xfrm>
          <a:prstGeom prst="straightConnector1">
            <a:avLst/>
          </a:prstGeom>
          <a:ln>
            <a:solidFill>
              <a:schemeClr val="accent1"/>
            </a:solidFill>
            <a:tailEnd type="triangle"/>
          </a:ln>
        </p:spPr>
        <p:style>
          <a:lnRef idx="1">
            <a:schemeClr val="accent6"/>
          </a:lnRef>
          <a:fillRef idx="0">
            <a:schemeClr val="accent6"/>
          </a:fillRef>
          <a:effectRef idx="0">
            <a:schemeClr val="accent6"/>
          </a:effectRef>
          <a:fontRef idx="minor">
            <a:schemeClr val="tx1"/>
          </a:fontRef>
        </p:style>
      </p:cxnSp>
      <p:sp>
        <p:nvSpPr>
          <p:cNvPr id="17" name="Text Placeholder 2">
            <a:extLst>
              <a:ext uri="{FF2B5EF4-FFF2-40B4-BE49-F238E27FC236}">
                <a16:creationId xmlns:a16="http://schemas.microsoft.com/office/drawing/2014/main" id="{6E7D8113-4B1B-CE03-D829-7AE871953A90}"/>
              </a:ext>
            </a:extLst>
          </p:cNvPr>
          <p:cNvSpPr txBox="1">
            <a:spLocks/>
          </p:cNvSpPr>
          <p:nvPr/>
        </p:nvSpPr>
        <p:spPr>
          <a:xfrm>
            <a:off x="6431280" y="1371600"/>
            <a:ext cx="5284470" cy="827827"/>
          </a:xfrm>
          <a:prstGeom prst="rect">
            <a:avLst/>
          </a:prstGeom>
        </p:spPr>
        <p:txBody>
          <a:bodyPr vert="horz" lIns="91440" tIns="45720" rIns="91440" bIns="45720" rtlCol="0">
            <a:noAutofit/>
          </a:bodyPr>
          <a:lstStyle>
            <a:lvl1pPr marL="0" indent="0" algn="l" defTabSz="609576" rtl="0" eaLnBrk="1" latinLnBrk="0" hangingPunct="1">
              <a:spcBef>
                <a:spcPct val="20000"/>
              </a:spcBef>
              <a:buFont typeface="Arial" panose="020B0604020202020204" pitchFamily="34" charset="0"/>
              <a:buNone/>
              <a:tabLst/>
              <a:defRPr sz="2167" b="0" i="0" kern="1200">
                <a:solidFill>
                  <a:schemeClr val="tx1"/>
                </a:solidFill>
                <a:latin typeface="Meiryo" panose="020B0604030504040204" pitchFamily="34" charset="-128"/>
                <a:ea typeface="Meiryo" panose="020B0604030504040204" pitchFamily="34" charset="-128"/>
                <a:cs typeface="Amazon Ember Regular" charset="0"/>
              </a:defRPr>
            </a:lvl1pPr>
            <a:lvl2pPr marL="596612" indent="-294999" algn="l" defTabSz="609576" rtl="0" eaLnBrk="1" latinLnBrk="0" hangingPunct="1">
              <a:spcBef>
                <a:spcPct val="20000"/>
              </a:spcBef>
              <a:buFont typeface="Arial"/>
              <a:buChar char="•"/>
              <a:tabLst/>
              <a:defRPr sz="2000" b="0" i="0" kern="1200">
                <a:solidFill>
                  <a:schemeClr val="tx1"/>
                </a:solidFill>
                <a:latin typeface="Meiryo" panose="020B0604030504040204" pitchFamily="34" charset="-128"/>
                <a:ea typeface="Meiryo" panose="020B0604030504040204" pitchFamily="34" charset="-128"/>
                <a:cs typeface="Amazon Ember Regular" charset="0"/>
              </a:defRPr>
            </a:lvl2pPr>
            <a:lvl3pPr marL="892933" indent="-302936" algn="l" defTabSz="609576" rtl="0" eaLnBrk="1" latinLnBrk="0" hangingPunct="1">
              <a:spcBef>
                <a:spcPct val="20000"/>
              </a:spcBef>
              <a:buFont typeface="Arial"/>
              <a:buChar char="•"/>
              <a:tabLst/>
              <a:defRPr sz="1833" b="0" i="0" kern="1200">
                <a:solidFill>
                  <a:schemeClr val="tx1"/>
                </a:solidFill>
                <a:latin typeface="Meiryo" panose="020B0604030504040204" pitchFamily="34" charset="-128"/>
                <a:ea typeface="Meiryo" panose="020B0604030504040204" pitchFamily="34" charset="-128"/>
                <a:cs typeface="Amazon Ember Regular" charset="0"/>
              </a:defRPr>
            </a:lvl3pPr>
            <a:lvl4pPr marL="1222326" indent="-309550" algn="l" defTabSz="609576" rtl="0" eaLnBrk="1" latinLnBrk="0" hangingPunct="1">
              <a:spcBef>
                <a:spcPct val="20000"/>
              </a:spcBef>
              <a:buFont typeface="Arial" panose="020B0604020202020204" pitchFamily="34" charset="0"/>
              <a:buChar char="•"/>
              <a:tabLst/>
              <a:defRPr sz="1667" b="0" i="0" kern="1200">
                <a:solidFill>
                  <a:schemeClr val="tx1"/>
                </a:solidFill>
                <a:latin typeface="Meiryo" panose="020B0604030504040204" pitchFamily="34" charset="-128"/>
                <a:ea typeface="Meiryo" panose="020B0604030504040204" pitchFamily="34" charset="-128"/>
                <a:cs typeface="Amazon Ember Regular" charset="0"/>
              </a:defRPr>
            </a:lvl4pPr>
            <a:lvl5pPr marL="1518648" indent="-316165" algn="l" defTabSz="609576" rtl="0" eaLnBrk="1" latinLnBrk="0" hangingPunct="1">
              <a:spcBef>
                <a:spcPct val="20000"/>
              </a:spcBef>
              <a:buFont typeface="Arial" panose="020B0604020202020204" pitchFamily="34" charset="0"/>
              <a:buChar char="•"/>
              <a:tabLst/>
              <a:defRPr sz="1583" b="0" i="0" kern="1200">
                <a:solidFill>
                  <a:schemeClr val="tx1"/>
                </a:solidFill>
                <a:latin typeface="Meiryo" panose="020B0604030504040204" pitchFamily="34" charset="-128"/>
                <a:ea typeface="Meiryo" panose="020B0604030504040204" pitchFamily="34" charset="-128"/>
                <a:cs typeface="Amazon Ember Regular" charset="0"/>
              </a:defRPr>
            </a:lvl5pPr>
            <a:lvl6pPr marL="3352666" indent="-304788" algn="l" defTabSz="609576" rtl="0" eaLnBrk="1" latinLnBrk="0" hangingPunct="1">
              <a:spcBef>
                <a:spcPct val="20000"/>
              </a:spcBef>
              <a:buFont typeface="Arial"/>
              <a:buChar char="•"/>
              <a:defRPr sz="2667" kern="1200">
                <a:solidFill>
                  <a:schemeClr val="tx1"/>
                </a:solidFill>
                <a:latin typeface="+mn-lt"/>
                <a:ea typeface="+mn-ea"/>
                <a:cs typeface="+mn-cs"/>
              </a:defRPr>
            </a:lvl6pPr>
            <a:lvl7pPr marL="3962242" indent="-304788" algn="l" defTabSz="609576" rtl="0" eaLnBrk="1" latinLnBrk="0" hangingPunct="1">
              <a:spcBef>
                <a:spcPct val="20000"/>
              </a:spcBef>
              <a:buFont typeface="Arial"/>
              <a:buChar char="•"/>
              <a:defRPr sz="2667" kern="1200">
                <a:solidFill>
                  <a:schemeClr val="tx1"/>
                </a:solidFill>
                <a:latin typeface="+mn-lt"/>
                <a:ea typeface="+mn-ea"/>
                <a:cs typeface="+mn-cs"/>
              </a:defRPr>
            </a:lvl7pPr>
            <a:lvl8pPr marL="4571817" indent="-304788" algn="l" defTabSz="609576" rtl="0" eaLnBrk="1" latinLnBrk="0" hangingPunct="1">
              <a:spcBef>
                <a:spcPct val="20000"/>
              </a:spcBef>
              <a:buFont typeface="Arial"/>
              <a:buChar char="•"/>
              <a:defRPr sz="2667" kern="1200">
                <a:solidFill>
                  <a:schemeClr val="tx1"/>
                </a:solidFill>
                <a:latin typeface="+mn-lt"/>
                <a:ea typeface="+mn-ea"/>
                <a:cs typeface="+mn-cs"/>
              </a:defRPr>
            </a:lvl8pPr>
            <a:lvl9pPr marL="5181393" indent="-304788" algn="l" defTabSz="609576" rtl="0" eaLnBrk="1" latinLnBrk="0" hangingPunct="1">
              <a:spcBef>
                <a:spcPct val="20000"/>
              </a:spcBef>
              <a:buFont typeface="Arial"/>
              <a:buChar char="•"/>
              <a:defRPr sz="2667" kern="1200">
                <a:solidFill>
                  <a:schemeClr val="tx1"/>
                </a:solidFill>
                <a:latin typeface="+mn-lt"/>
                <a:ea typeface="+mn-ea"/>
                <a:cs typeface="+mn-cs"/>
              </a:defRPr>
            </a:lvl9pPr>
          </a:lstStyle>
          <a:p>
            <a:pPr marL="0" marR="0" lvl="0" indent="0" algn="l" defTabSz="609576"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ja-JP" altLang="en-US" sz="1400" b="0" i="0" u="none" strike="noStrike" kern="1200" cap="none" spc="0" normalizeH="0" baseline="0" noProof="0">
                <a:ln>
                  <a:noFill/>
                </a:ln>
                <a:solidFill>
                  <a:srgbClr val="0070C0"/>
                </a:solidFill>
                <a:effectLst/>
                <a:uLnTx/>
                <a:uFillTx/>
                <a:latin typeface="Meiryo" panose="020B0604030504040204" pitchFamily="34" charset="-128"/>
                <a:ea typeface="Meiryo" panose="020B0604030504040204" pitchFamily="34" charset="-128"/>
                <a:cs typeface="Amazon Ember Regular" charset="0"/>
              </a:rPr>
              <a:t>実装例</a:t>
            </a:r>
            <a:endParaRPr kumimoji="0" lang="en-US" altLang="ja-JP" sz="1400" b="0" i="0" u="none" strike="noStrike" kern="1200" cap="none" spc="0" normalizeH="0" baseline="0" noProof="0" dirty="0">
              <a:ln>
                <a:noFill/>
              </a:ln>
              <a:solidFill>
                <a:srgbClr val="0070C0"/>
              </a:solidFill>
              <a:effectLst/>
              <a:uLnTx/>
              <a:uFillTx/>
              <a:latin typeface="Meiryo" panose="020B0604030504040204" pitchFamily="34" charset="-128"/>
              <a:ea typeface="Meiryo" panose="020B0604030504040204" pitchFamily="34" charset="-128"/>
              <a:cs typeface="Amazon Ember Regular" charset="0"/>
            </a:endParaRPr>
          </a:p>
          <a:p>
            <a:pPr marL="0" marR="0" lvl="0" indent="0" algn="l" defTabSz="609576"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en-US" altLang="ja-JP" sz="14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EBS</a:t>
            </a:r>
            <a:r>
              <a:rPr kumimoji="0" lang="ja-JP" altLang="en-US" sz="14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ボリュームがデフォルトで暗号化されるように設定されていないことを自動で検出して修復する実装例。</a:t>
            </a:r>
            <a:endParaRPr kumimoji="0" lang="en-US" altLang="ja-JP" sz="14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endParaRPr>
          </a:p>
        </p:txBody>
      </p:sp>
      <p:sp>
        <p:nvSpPr>
          <p:cNvPr id="18" name="テキスト ボックス 17">
            <a:extLst>
              <a:ext uri="{FF2B5EF4-FFF2-40B4-BE49-F238E27FC236}">
                <a16:creationId xmlns:a16="http://schemas.microsoft.com/office/drawing/2014/main" id="{CCD78161-A416-4FF6-9ACB-FF438D64513A}"/>
              </a:ext>
            </a:extLst>
          </p:cNvPr>
          <p:cNvSpPr txBox="1"/>
          <p:nvPr/>
        </p:nvSpPr>
        <p:spPr>
          <a:xfrm>
            <a:off x="6679896" y="4260169"/>
            <a:ext cx="5284469" cy="1776384"/>
          </a:xfrm>
          <a:prstGeom prst="rect">
            <a:avLst/>
          </a:prstGeom>
          <a:noFill/>
        </p:spPr>
        <p:txBody>
          <a:bodyPr wrap="square" rtlCol="0">
            <a:spAutoFit/>
          </a:bodyPr>
          <a:lstStyle/>
          <a:p>
            <a:pPr marL="228600" marR="0" lvl="0" indent="-228600" algn="l" defTabSz="914400" rtl="0" eaLnBrk="1" fontAlgn="auto" latinLnBrk="0" hangingPunct="1">
              <a:lnSpc>
                <a:spcPct val="114000"/>
              </a:lnSpc>
              <a:spcBef>
                <a:spcPts val="0"/>
              </a:spcBef>
              <a:spcAft>
                <a:spcPts val="0"/>
              </a:spcAft>
              <a:buClrTx/>
              <a:buSzTx/>
              <a:buFont typeface="+mj-lt"/>
              <a:buAutoNum type="arabicPeriod"/>
              <a:tabLst/>
              <a:defRPr/>
            </a:pPr>
            <a:r>
              <a:rPr kumimoji="1" lang="en-US" altLang="ja-JP" sz="12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AWS Config</a:t>
            </a:r>
            <a:r>
              <a:rPr kumimoji="1" lang="ja-JP" altLang="en-US" sz="12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に、</a:t>
            </a:r>
            <a:r>
              <a:rPr kumimoji="1" lang="en-US" altLang="ja-JP" sz="12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AWS</a:t>
            </a:r>
            <a:r>
              <a:rPr kumimoji="1" lang="ja-JP" altLang="en-US" sz="12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マネージド型ルール「</a:t>
            </a:r>
            <a:r>
              <a:rPr kumimoji="1" lang="en-US" altLang="ja-JP" sz="12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ec2-ebs-encryption-by-default</a:t>
            </a:r>
            <a:r>
              <a:rPr kumimoji="1" lang="ja-JP" altLang="en-US" sz="12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」を追加する。</a:t>
            </a:r>
            <a:endParaRPr kumimoji="1" lang="en-US" altLang="ja-JP" sz="12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endParaRPr>
          </a:p>
          <a:p>
            <a:pPr marL="228600" marR="0" lvl="0" indent="-228600" algn="l" defTabSz="914400" rtl="0" eaLnBrk="1" fontAlgn="auto" latinLnBrk="0" hangingPunct="1">
              <a:lnSpc>
                <a:spcPct val="114000"/>
              </a:lnSpc>
              <a:spcBef>
                <a:spcPts val="0"/>
              </a:spcBef>
              <a:spcAft>
                <a:spcPts val="0"/>
              </a:spcAft>
              <a:buClrTx/>
              <a:buSzTx/>
              <a:buFont typeface="+mj-lt"/>
              <a:buAutoNum type="arabicPeriod"/>
              <a:tabLst/>
              <a:defRPr/>
            </a:pPr>
            <a:r>
              <a:rPr kumimoji="1" lang="ja-JP" altLang="en-US" sz="12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作成したルールに自動修復のアクションを追加する。</a:t>
            </a:r>
            <a:endParaRPr kumimoji="1" lang="en-US" altLang="ja-JP" sz="12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endParaRPr>
          </a:p>
          <a:p>
            <a:pPr marL="496888" marR="0" lvl="1" indent="-173038" algn="l" defTabSz="914400" rtl="0" eaLnBrk="1" fontAlgn="auto" latinLnBrk="0" hangingPunct="1">
              <a:lnSpc>
                <a:spcPct val="114000"/>
              </a:lnSpc>
              <a:spcBef>
                <a:spcPts val="0"/>
              </a:spcBef>
              <a:spcAft>
                <a:spcPts val="0"/>
              </a:spcAft>
              <a:buClrTx/>
              <a:buSzTx/>
              <a:buFont typeface="Arial" panose="020B0604020202020204" pitchFamily="34" charset="0"/>
              <a:buChar char="•"/>
              <a:tabLst/>
              <a:defRPr/>
            </a:pPr>
            <a:r>
              <a:rPr kumimoji="1" lang="ja-JP" altLang="en-US" sz="12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修復アクションは</a:t>
            </a:r>
            <a:r>
              <a:rPr kumimoji="1" lang="en-US" altLang="ja-JP" sz="12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AWS Systems Manager Automation</a:t>
            </a:r>
            <a:r>
              <a:rPr kumimoji="1" lang="ja-JP" altLang="en-US" sz="12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の「</a:t>
            </a:r>
            <a:r>
              <a:rPr kumimoji="1" lang="en" altLang="ja-JP" sz="1200" b="0" i="0" u="none" strike="noStrike" kern="1200" cap="none" spc="0" normalizeH="0" baseline="0" noProof="0" dirty="0" err="1">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AWSConfigRemediation-EnableEbsEncryptionByDefault</a:t>
            </a:r>
            <a:r>
              <a:rPr kumimoji="1" lang="ja-JP" altLang="en-US" sz="12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a:t>
            </a:r>
            <a:r>
              <a:rPr kumimoji="1" lang="en-US" altLang="ja-JP" sz="12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runbook</a:t>
            </a:r>
            <a:r>
              <a:rPr kumimoji="1" lang="ja-JP" altLang="en-US" sz="12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を使用する。</a:t>
            </a:r>
            <a:endParaRPr kumimoji="1" lang="en-US" altLang="ja-JP" sz="12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endParaRPr>
          </a:p>
          <a:p>
            <a:pPr marL="496888" marR="0" lvl="1" indent="-173038" algn="l" defTabSz="914400" rtl="0" eaLnBrk="1" fontAlgn="auto" latinLnBrk="0" hangingPunct="1">
              <a:lnSpc>
                <a:spcPct val="114000"/>
              </a:lnSpc>
              <a:spcBef>
                <a:spcPts val="0"/>
              </a:spcBef>
              <a:spcAft>
                <a:spcPts val="0"/>
              </a:spcAft>
              <a:buClrTx/>
              <a:buSzTx/>
              <a:buFont typeface="Arial" panose="020B0604020202020204" pitchFamily="34" charset="0"/>
              <a:buChar char="•"/>
              <a:tabLst/>
              <a:defRPr/>
            </a:pPr>
            <a:r>
              <a:rPr kumimoji="1" lang="en-US" altLang="ja-JP" sz="12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Systems Manager</a:t>
            </a:r>
            <a:r>
              <a:rPr kumimoji="1" lang="ja-JP" altLang="en-US" sz="12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に</a:t>
            </a:r>
            <a:r>
              <a:rPr kumimoji="1" lang="en-US" altLang="ja-JP" sz="12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EC2</a:t>
            </a:r>
            <a:r>
              <a:rPr kumimoji="1" lang="ja-JP" altLang="en-US" sz="12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の</a:t>
            </a:r>
            <a:r>
              <a:rPr kumimoji="1" lang="en-US" altLang="ja-JP" sz="12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EBS</a:t>
            </a:r>
            <a:r>
              <a:rPr kumimoji="1" lang="ja-JP" altLang="en-US" sz="12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に関する設定を変更する許可を与える必要がある。</a:t>
            </a:r>
          </a:p>
        </p:txBody>
      </p:sp>
    </p:spTree>
    <p:extLst>
      <p:ext uri="{BB962C8B-B14F-4D97-AF65-F5344CB8AC3E}">
        <p14:creationId xmlns:p14="http://schemas.microsoft.com/office/powerpoint/2010/main" val="431507499"/>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D0F9A1-029E-71F6-E793-4D162093E776}"/>
              </a:ext>
            </a:extLst>
          </p:cNvPr>
          <p:cNvSpPr>
            <a:spLocks noGrp="1"/>
          </p:cNvSpPr>
          <p:nvPr>
            <p:ph type="title"/>
          </p:nvPr>
        </p:nvSpPr>
        <p:spPr/>
        <p:txBody>
          <a:bodyPr/>
          <a:lstStyle/>
          <a:p>
            <a:pPr algn="l"/>
            <a:r>
              <a:rPr lang="en-JP" sz="2000"/>
              <a:t>レビュー観点 : </a:t>
            </a:r>
            <a:r>
              <a:rPr lang="ja-JP" altLang="en-US" sz="2000"/>
              <a:t>データ保護</a:t>
            </a:r>
            <a:r>
              <a:rPr lang="en-JP" sz="2000"/>
              <a:t>/</a:t>
            </a:r>
            <a:r>
              <a:rPr lang="ja-JP" altLang="en-US" sz="2000"/>
              <a:t>保管中のデータの保護</a:t>
            </a:r>
            <a:br>
              <a:rPr lang="en-JP" sz="2000"/>
            </a:br>
            <a:r>
              <a:rPr lang="en-US" sz="2800" b="0" i="0" dirty="0">
                <a:solidFill>
                  <a:srgbClr val="16191F"/>
                </a:solidFill>
                <a:effectLst/>
                <a:latin typeface="Amazon Ember" panose="020B0603020204020204" pitchFamily="34" charset="0"/>
              </a:rPr>
              <a:t>SEC08-BP04 </a:t>
            </a:r>
            <a:r>
              <a:rPr lang="ja-JP" altLang="en-US" sz="2800" b="0" i="0">
                <a:solidFill>
                  <a:srgbClr val="16191F"/>
                </a:solidFill>
                <a:effectLst/>
                <a:latin typeface="Amazon Ember" panose="020B0603020204020204" pitchFamily="34" charset="0"/>
              </a:rPr>
              <a:t>アクセスコントロールを適用する</a:t>
            </a:r>
            <a:endParaRPr lang="en-JP" sz="2800" dirty="0"/>
          </a:p>
        </p:txBody>
      </p:sp>
      <p:sp>
        <p:nvSpPr>
          <p:cNvPr id="3" name="Text Placeholder 2">
            <a:extLst>
              <a:ext uri="{FF2B5EF4-FFF2-40B4-BE49-F238E27FC236}">
                <a16:creationId xmlns:a16="http://schemas.microsoft.com/office/drawing/2014/main" id="{6CD638BC-5BEF-1626-7E3A-3BD989F1AFF4}"/>
              </a:ext>
            </a:extLst>
          </p:cNvPr>
          <p:cNvSpPr>
            <a:spLocks noGrp="1"/>
          </p:cNvSpPr>
          <p:nvPr>
            <p:ph type="body" sz="quarter" idx="10"/>
          </p:nvPr>
        </p:nvSpPr>
        <p:spPr>
          <a:xfrm>
            <a:off x="457200" y="1371600"/>
            <a:ext cx="5733945" cy="4364892"/>
          </a:xfrm>
        </p:spPr>
        <p:txBody>
          <a:bodyPr/>
          <a:lstStyle/>
          <a:p>
            <a:r>
              <a:rPr lang="en-JP" sz="1400" dirty="0">
                <a:solidFill>
                  <a:srgbClr val="0070C0"/>
                </a:solidFill>
              </a:rPr>
              <a:t>ポイント</a:t>
            </a:r>
          </a:p>
          <a:p>
            <a:pPr marL="285750" indent="-285750">
              <a:buFont typeface="Arial" panose="020B0604020202020204" pitchFamily="34" charset="0"/>
              <a:buChar char="•"/>
            </a:pPr>
            <a:r>
              <a:rPr lang="ja-JP" altLang="en-US" sz="1400"/>
              <a:t>定期的なバックアップとバージョニングでデータを保護し、意図しない、または不注意によるデータの改ざんや削除を防止する。</a:t>
            </a:r>
            <a:endParaRPr lang="en-US" altLang="ja-JP" sz="1400" dirty="0"/>
          </a:p>
          <a:p>
            <a:pPr marL="285750" indent="-285750">
              <a:buFont typeface="Arial" panose="020B0604020202020204" pitchFamily="34" charset="0"/>
              <a:buChar char="•"/>
            </a:pPr>
            <a:r>
              <a:rPr lang="ja-JP" altLang="en-US" sz="1400"/>
              <a:t>重要なデータを他のデータから分離して、機密性とデータ整合性を保護する。</a:t>
            </a:r>
            <a:endParaRPr lang="en-US" altLang="ja-JP" sz="1400" dirty="0"/>
          </a:p>
          <a:p>
            <a:pPr marL="285750" indent="-285750">
              <a:buFont typeface="Arial" panose="020B0604020202020204" pitchFamily="34" charset="0"/>
              <a:buChar char="•"/>
            </a:pPr>
            <a:r>
              <a:rPr lang="ja-JP" altLang="en-US" sz="1400"/>
              <a:t>「知る必要」に基づき、認証されたユーザーのみがデータへアクセスできるようにする。（最小権限の原則）</a:t>
            </a:r>
            <a:endParaRPr lang="en-JP" sz="1400" dirty="0"/>
          </a:p>
          <a:p>
            <a:endParaRPr lang="en-JP" sz="1400" dirty="0"/>
          </a:p>
          <a:p>
            <a:r>
              <a:rPr lang="en-JP" sz="1400">
                <a:solidFill>
                  <a:srgbClr val="0070C0"/>
                </a:solidFill>
              </a:rPr>
              <a:t>レビュー観点の例</a:t>
            </a:r>
            <a:endParaRPr lang="ja-JP" altLang="en-US" sz="1400"/>
          </a:p>
          <a:p>
            <a:pPr marL="285750" indent="-285750">
              <a:buFont typeface="Arial" panose="020B0604020202020204" pitchFamily="34" charset="0"/>
              <a:buChar char="•"/>
            </a:pPr>
            <a:r>
              <a:rPr lang="en" altLang="ja-JP" sz="1400" dirty="0"/>
              <a:t>IAM </a:t>
            </a:r>
            <a:r>
              <a:rPr lang="ja-JP" altLang="en-US" sz="1400"/>
              <a:t>ポリシーやバケットポリシーを用いてアクセス権限をコントロールしているか？</a:t>
            </a:r>
            <a:endParaRPr lang="en-US" altLang="ja-JP" sz="1400" dirty="0"/>
          </a:p>
          <a:p>
            <a:pPr marL="285750" indent="-285750">
              <a:buFont typeface="Arial" panose="020B0604020202020204" pitchFamily="34" charset="0"/>
              <a:buChar char="•"/>
            </a:pPr>
            <a:r>
              <a:rPr lang="ja-JP" altLang="en-US" sz="1400"/>
              <a:t>バックアップやバージョニングを用いて、意図しないデータの更新や削除を防いでいるか？</a:t>
            </a:r>
            <a:endParaRPr lang="en-US" altLang="ja-JP" sz="1400" dirty="0"/>
          </a:p>
          <a:p>
            <a:pPr marL="285750" indent="-285750">
              <a:buFont typeface="Arial" panose="020B0604020202020204" pitchFamily="34" charset="0"/>
              <a:buChar char="•"/>
            </a:pPr>
            <a:r>
              <a:rPr lang="ja-JP" altLang="en-US" sz="1400"/>
              <a:t>データアクセスを監査したり、定期的にアクセス許可を審査したりしているか？</a:t>
            </a:r>
            <a:endParaRPr lang="en-US" altLang="ja-JP" sz="1400" dirty="0"/>
          </a:p>
        </p:txBody>
      </p:sp>
      <p:sp>
        <p:nvSpPr>
          <p:cNvPr id="12" name="Text Placeholder 2">
            <a:extLst>
              <a:ext uri="{FF2B5EF4-FFF2-40B4-BE49-F238E27FC236}">
                <a16:creationId xmlns:a16="http://schemas.microsoft.com/office/drawing/2014/main" id="{4875DB5B-FB09-AFA0-3B07-474154F89841}"/>
              </a:ext>
            </a:extLst>
          </p:cNvPr>
          <p:cNvSpPr txBox="1">
            <a:spLocks/>
          </p:cNvSpPr>
          <p:nvPr/>
        </p:nvSpPr>
        <p:spPr>
          <a:xfrm>
            <a:off x="6431280" y="1371600"/>
            <a:ext cx="5284470" cy="4653280"/>
          </a:xfrm>
          <a:prstGeom prst="rect">
            <a:avLst/>
          </a:prstGeom>
        </p:spPr>
        <p:txBody>
          <a:bodyPr vert="horz" lIns="91440" tIns="45720" rIns="91440" bIns="45720" rtlCol="0">
            <a:noAutofit/>
          </a:bodyPr>
          <a:lstStyle>
            <a:lvl1pPr marL="0" indent="0" algn="l" defTabSz="609576" rtl="0" eaLnBrk="1" latinLnBrk="0" hangingPunct="1">
              <a:spcBef>
                <a:spcPct val="20000"/>
              </a:spcBef>
              <a:buFont typeface="Arial" panose="020B0604020202020204" pitchFamily="34" charset="0"/>
              <a:buNone/>
              <a:tabLst/>
              <a:defRPr sz="2167" b="0" i="0" kern="1200">
                <a:solidFill>
                  <a:schemeClr val="tx1"/>
                </a:solidFill>
                <a:latin typeface="Meiryo" panose="020B0604030504040204" pitchFamily="34" charset="-128"/>
                <a:ea typeface="Meiryo" panose="020B0604030504040204" pitchFamily="34" charset="-128"/>
                <a:cs typeface="Amazon Ember Regular" charset="0"/>
              </a:defRPr>
            </a:lvl1pPr>
            <a:lvl2pPr marL="596612" indent="-294999" algn="l" defTabSz="609576" rtl="0" eaLnBrk="1" latinLnBrk="0" hangingPunct="1">
              <a:spcBef>
                <a:spcPct val="20000"/>
              </a:spcBef>
              <a:buFont typeface="Arial"/>
              <a:buChar char="•"/>
              <a:tabLst/>
              <a:defRPr sz="2000" b="0" i="0" kern="1200">
                <a:solidFill>
                  <a:schemeClr val="tx1"/>
                </a:solidFill>
                <a:latin typeface="Meiryo" panose="020B0604030504040204" pitchFamily="34" charset="-128"/>
                <a:ea typeface="Meiryo" panose="020B0604030504040204" pitchFamily="34" charset="-128"/>
                <a:cs typeface="Amazon Ember Regular" charset="0"/>
              </a:defRPr>
            </a:lvl2pPr>
            <a:lvl3pPr marL="892933" indent="-302936" algn="l" defTabSz="609576" rtl="0" eaLnBrk="1" latinLnBrk="0" hangingPunct="1">
              <a:spcBef>
                <a:spcPct val="20000"/>
              </a:spcBef>
              <a:buFont typeface="Arial"/>
              <a:buChar char="•"/>
              <a:tabLst/>
              <a:defRPr sz="1833" b="0" i="0" kern="1200">
                <a:solidFill>
                  <a:schemeClr val="tx1"/>
                </a:solidFill>
                <a:latin typeface="Meiryo" panose="020B0604030504040204" pitchFamily="34" charset="-128"/>
                <a:ea typeface="Meiryo" panose="020B0604030504040204" pitchFamily="34" charset="-128"/>
                <a:cs typeface="Amazon Ember Regular" charset="0"/>
              </a:defRPr>
            </a:lvl3pPr>
            <a:lvl4pPr marL="1222326" indent="-309550" algn="l" defTabSz="609576" rtl="0" eaLnBrk="1" latinLnBrk="0" hangingPunct="1">
              <a:spcBef>
                <a:spcPct val="20000"/>
              </a:spcBef>
              <a:buFont typeface="Arial" panose="020B0604020202020204" pitchFamily="34" charset="0"/>
              <a:buChar char="•"/>
              <a:tabLst/>
              <a:defRPr sz="1667" b="0" i="0" kern="1200">
                <a:solidFill>
                  <a:schemeClr val="tx1"/>
                </a:solidFill>
                <a:latin typeface="Meiryo" panose="020B0604030504040204" pitchFamily="34" charset="-128"/>
                <a:ea typeface="Meiryo" panose="020B0604030504040204" pitchFamily="34" charset="-128"/>
                <a:cs typeface="Amazon Ember Regular" charset="0"/>
              </a:defRPr>
            </a:lvl4pPr>
            <a:lvl5pPr marL="1518648" indent="-316165" algn="l" defTabSz="609576" rtl="0" eaLnBrk="1" latinLnBrk="0" hangingPunct="1">
              <a:spcBef>
                <a:spcPct val="20000"/>
              </a:spcBef>
              <a:buFont typeface="Arial" panose="020B0604020202020204" pitchFamily="34" charset="0"/>
              <a:buChar char="•"/>
              <a:tabLst/>
              <a:defRPr sz="1583" b="0" i="0" kern="1200">
                <a:solidFill>
                  <a:schemeClr val="tx1"/>
                </a:solidFill>
                <a:latin typeface="Meiryo" panose="020B0604030504040204" pitchFamily="34" charset="-128"/>
                <a:ea typeface="Meiryo" panose="020B0604030504040204" pitchFamily="34" charset="-128"/>
                <a:cs typeface="Amazon Ember Regular" charset="0"/>
              </a:defRPr>
            </a:lvl5pPr>
            <a:lvl6pPr marL="3352666" indent="-304788" algn="l" defTabSz="609576" rtl="0" eaLnBrk="1" latinLnBrk="0" hangingPunct="1">
              <a:spcBef>
                <a:spcPct val="20000"/>
              </a:spcBef>
              <a:buFont typeface="Arial"/>
              <a:buChar char="•"/>
              <a:defRPr sz="2667" kern="1200">
                <a:solidFill>
                  <a:schemeClr val="tx1"/>
                </a:solidFill>
                <a:latin typeface="+mn-lt"/>
                <a:ea typeface="+mn-ea"/>
                <a:cs typeface="+mn-cs"/>
              </a:defRPr>
            </a:lvl6pPr>
            <a:lvl7pPr marL="3962242" indent="-304788" algn="l" defTabSz="609576" rtl="0" eaLnBrk="1" latinLnBrk="0" hangingPunct="1">
              <a:spcBef>
                <a:spcPct val="20000"/>
              </a:spcBef>
              <a:buFont typeface="Arial"/>
              <a:buChar char="•"/>
              <a:defRPr sz="2667" kern="1200">
                <a:solidFill>
                  <a:schemeClr val="tx1"/>
                </a:solidFill>
                <a:latin typeface="+mn-lt"/>
                <a:ea typeface="+mn-ea"/>
                <a:cs typeface="+mn-cs"/>
              </a:defRPr>
            </a:lvl7pPr>
            <a:lvl8pPr marL="4571817" indent="-304788" algn="l" defTabSz="609576" rtl="0" eaLnBrk="1" latinLnBrk="0" hangingPunct="1">
              <a:spcBef>
                <a:spcPct val="20000"/>
              </a:spcBef>
              <a:buFont typeface="Arial"/>
              <a:buChar char="•"/>
              <a:defRPr sz="2667" kern="1200">
                <a:solidFill>
                  <a:schemeClr val="tx1"/>
                </a:solidFill>
                <a:latin typeface="+mn-lt"/>
                <a:ea typeface="+mn-ea"/>
                <a:cs typeface="+mn-cs"/>
              </a:defRPr>
            </a:lvl8pPr>
            <a:lvl9pPr marL="5181393" indent="-304788" algn="l" defTabSz="609576" rtl="0" eaLnBrk="1" latinLnBrk="0" hangingPunct="1">
              <a:spcBef>
                <a:spcPct val="20000"/>
              </a:spcBef>
              <a:buFont typeface="Arial"/>
              <a:buChar char="•"/>
              <a:defRPr sz="2667" kern="1200">
                <a:solidFill>
                  <a:schemeClr val="tx1"/>
                </a:solidFill>
                <a:latin typeface="+mn-lt"/>
                <a:ea typeface="+mn-ea"/>
                <a:cs typeface="+mn-cs"/>
              </a:defRPr>
            </a:lvl9pPr>
          </a:lstStyle>
          <a:p>
            <a:pPr marL="0" marR="0" lvl="0" indent="0" algn="l" defTabSz="609576"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ja-JP" altLang="en-US" sz="1400" b="0" i="0" u="none" strike="noStrike" kern="1200" cap="none" spc="0" normalizeH="0" baseline="0" noProof="0">
                <a:ln>
                  <a:noFill/>
                </a:ln>
                <a:solidFill>
                  <a:srgbClr val="0070C0"/>
                </a:solidFill>
                <a:effectLst/>
                <a:uLnTx/>
                <a:uFillTx/>
                <a:latin typeface="Meiryo" panose="020B0604030504040204" pitchFamily="34" charset="-128"/>
                <a:ea typeface="Meiryo" panose="020B0604030504040204" pitchFamily="34" charset="-128"/>
                <a:cs typeface="Amazon Ember Regular" charset="0"/>
              </a:rPr>
              <a:t>実装例</a:t>
            </a:r>
          </a:p>
          <a:p>
            <a:pPr marL="285750" marR="0" lvl="0" indent="-285750" algn="l" defTabSz="609576"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US" altLang="ja-JP" sz="14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Amazon S3 </a:t>
            </a:r>
            <a:r>
              <a:rPr kumimoji="0" lang="ja-JP" altLang="en-US" sz="14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バージョニングとオブジェクトロック、</a:t>
            </a:r>
            <a:r>
              <a:rPr kumimoji="0" lang="en-US" altLang="ja-JP" sz="14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 Amazon </a:t>
            </a:r>
            <a:r>
              <a:rPr kumimoji="0" lang="en" altLang="ja-JP" sz="14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S3 Glacier </a:t>
            </a:r>
            <a:r>
              <a:rPr kumimoji="0" lang="ja-JP" altLang="en-US" sz="14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ボールトロックを使用する。</a:t>
            </a:r>
            <a:endParaRPr kumimoji="0" lang="en-US" altLang="ja-JP" sz="14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endParaRPr>
          </a:p>
          <a:p>
            <a:pPr marL="285750" marR="0" lvl="0" indent="-285750" algn="l" defTabSz="609576"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US" altLang="ja-JP" sz="14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Amazon S3 </a:t>
            </a:r>
            <a:r>
              <a:rPr kumimoji="0" lang="ja-JP" altLang="en-US" sz="14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レプリケーションを使用する。</a:t>
            </a:r>
            <a:endParaRPr kumimoji="0" lang="en-US" altLang="ja-JP" sz="14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endParaRPr>
          </a:p>
          <a:p>
            <a:pPr marL="285750" marR="0" lvl="0" indent="-285750" algn="l" defTabSz="609576"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US" altLang="ja-JP" sz="14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Amazon S3 </a:t>
            </a:r>
            <a:r>
              <a:rPr kumimoji="0" lang="ja-JP" altLang="en-US" sz="14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インベントリを使用して、</a:t>
            </a:r>
            <a:r>
              <a:rPr kumimoji="0" lang="en-US" altLang="ja-JP" sz="14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S3 </a:t>
            </a:r>
            <a:r>
              <a:rPr kumimoji="0" lang="ja-JP" altLang="en-US" sz="14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オブジェクトのステータスを監査する。 </a:t>
            </a:r>
            <a:endParaRPr kumimoji="0" lang="en-US" altLang="ja-JP" sz="14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endParaRPr>
          </a:p>
          <a:p>
            <a:pPr marL="285750" marR="0" lvl="0" indent="-285750" algn="l" defTabSz="609576"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US" altLang="ja-JP" sz="14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IAM Access Analyzer </a:t>
            </a:r>
            <a:r>
              <a:rPr kumimoji="0" lang="ja-JP" altLang="en-US" sz="14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を有効にして</a:t>
            </a:r>
            <a:r>
              <a:rPr kumimoji="0" lang="en-US" altLang="ja-JP" sz="14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 Amazon S3 </a:t>
            </a:r>
            <a:r>
              <a:rPr kumimoji="0" lang="ja-JP" altLang="en-US" sz="14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バケットを分析し、</a:t>
            </a:r>
            <a:r>
              <a:rPr kumimoji="0" lang="en-US" altLang="ja-JP" sz="14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S3 </a:t>
            </a:r>
            <a:r>
              <a:rPr kumimoji="0" lang="ja-JP" altLang="en-US" sz="14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ポリシーが外部エンティティにアクセスを付与した時点で検出結果を生成する。</a:t>
            </a:r>
            <a:endParaRPr kumimoji="0" lang="en-US" altLang="ja-JP" sz="14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endParaRPr>
          </a:p>
          <a:p>
            <a:pPr marL="285750" marR="0" lvl="0" indent="-285750" algn="l" defTabSz="609576"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US" altLang="ja-JP" sz="14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AWS Config </a:t>
            </a:r>
            <a:r>
              <a:rPr kumimoji="0" lang="ja-JP" altLang="en-US" sz="14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を使用して公開されている</a:t>
            </a:r>
            <a:r>
              <a:rPr kumimoji="0" lang="en-US" altLang="ja-JP" sz="14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 Amazon S3 </a:t>
            </a:r>
            <a:r>
              <a:rPr kumimoji="0" lang="ja-JP" altLang="en-US" sz="14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バケットを検出し、</a:t>
            </a:r>
            <a:r>
              <a:rPr kumimoji="0" lang="en-US" altLang="ja-JP" sz="14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Amazon S3 </a:t>
            </a:r>
            <a:r>
              <a:rPr kumimoji="0" lang="ja-JP" altLang="en-US" sz="14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内のコンテンツは</a:t>
            </a:r>
            <a:r>
              <a:rPr kumimoji="0" lang="en-US" altLang="ja-JP" sz="14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 Amazon CloudFront </a:t>
            </a:r>
            <a:r>
              <a:rPr kumimoji="0" lang="ja-JP" altLang="en-US" sz="14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を使用して提供することを検討する。</a:t>
            </a:r>
            <a:endParaRPr kumimoji="0" lang="en-US" altLang="ja-JP" sz="14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endParaRPr>
          </a:p>
          <a:p>
            <a:pPr marL="285750" marR="0" lvl="0" indent="-285750" algn="l" defTabSz="609576"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US" altLang="ja-JP" sz="14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AWS Key Management Service (AWS KMS) </a:t>
            </a:r>
            <a:r>
              <a:rPr kumimoji="0" lang="ja-JP" altLang="en-US" sz="14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ポリシーを定期的にレビューする。</a:t>
            </a:r>
            <a:endParaRPr kumimoji="0" lang="en-US" altLang="ja-JP" sz="14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endParaRPr>
          </a:p>
        </p:txBody>
      </p:sp>
      <p:sp>
        <p:nvSpPr>
          <p:cNvPr id="4" name="Rectangle 5">
            <a:extLst>
              <a:ext uri="{FF2B5EF4-FFF2-40B4-BE49-F238E27FC236}">
                <a16:creationId xmlns:a16="http://schemas.microsoft.com/office/drawing/2014/main" id="{6E33403E-8299-2665-4C5C-FD7B6E639EFC}"/>
              </a:ext>
            </a:extLst>
          </p:cNvPr>
          <p:cNvSpPr/>
          <p:nvPr/>
        </p:nvSpPr>
        <p:spPr>
          <a:xfrm>
            <a:off x="12069755" y="6932"/>
            <a:ext cx="1888415" cy="49761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JP" sz="2400">
                <a:latin typeface="Meiryo" panose="020B0604030504040204" pitchFamily="34" charset="-128"/>
                <a:ea typeface="Meiryo" panose="020B0604030504040204" pitchFamily="34" charset="-128"/>
              </a:rPr>
              <a:t>8/</a:t>
            </a:r>
            <a:r>
              <a:rPr kumimoji="1" lang="en-US" sz="2400" dirty="0">
                <a:latin typeface="Meiryo" panose="020B0604030504040204" pitchFamily="34" charset="-128"/>
                <a:ea typeface="Meiryo" panose="020B0604030504040204" pitchFamily="34" charset="-128"/>
              </a:rPr>
              <a:t>11</a:t>
            </a:r>
            <a:r>
              <a:rPr kumimoji="1" lang="en-JP" sz="2400">
                <a:latin typeface="Meiryo" panose="020B0604030504040204" pitchFamily="34" charset="-128"/>
                <a:ea typeface="Meiryo" panose="020B0604030504040204" pitchFamily="34" charset="-128"/>
              </a:rPr>
              <a:t> </a:t>
            </a:r>
            <a:r>
              <a:rPr kumimoji="1" lang="ja-JP" altLang="en-US" sz="2400">
                <a:latin typeface="Meiryo" panose="020B0604030504040204" pitchFamily="34" charset="-128"/>
                <a:ea typeface="Meiryo" panose="020B0604030504040204" pitchFamily="34" charset="-128"/>
              </a:rPr>
              <a:t>修正</a:t>
            </a:r>
            <a:endParaRPr kumimoji="1" lang="en-JP" sz="2400" dirty="0">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586976815"/>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361951" y="153248"/>
            <a:ext cx="11525248" cy="727655"/>
          </a:xfrm>
          <a:prstGeom prst="rect">
            <a:avLst/>
          </a:prstGeom>
        </p:spPr>
        <p:txBody>
          <a:bodyPr vert="horz" lIns="91440" tIns="45720" rIns="91440" bIns="45720" rtlCol="0" anchor="t">
            <a:noAutofit/>
          </a:bodyPr>
          <a:lstStyle/>
          <a:p>
            <a:r>
              <a:rPr lang="ja-JP" altLang="en-US" sz="2800" b="0">
                <a:solidFill>
                  <a:schemeClr val="tx1"/>
                </a:solidFill>
              </a:rPr>
              <a:t>参考：</a:t>
            </a:r>
            <a:r>
              <a:rPr lang="en-US" altLang="ja-JP" sz="2800" b="0" dirty="0">
                <a:solidFill>
                  <a:schemeClr val="tx1"/>
                </a:solidFill>
              </a:rPr>
              <a:t>S3</a:t>
            </a:r>
            <a:r>
              <a:rPr lang="ja-JP" altLang="en-US" sz="2800" b="0">
                <a:solidFill>
                  <a:schemeClr val="tx1"/>
                </a:solidFill>
              </a:rPr>
              <a:t>のバージョン管理機能</a:t>
            </a:r>
          </a:p>
        </p:txBody>
      </p:sp>
      <p:sp>
        <p:nvSpPr>
          <p:cNvPr id="65" name="正方形/長方形 64">
            <a:extLst>
              <a:ext uri="{FF2B5EF4-FFF2-40B4-BE49-F238E27FC236}">
                <a16:creationId xmlns:a16="http://schemas.microsoft.com/office/drawing/2014/main" id="{6ABF2175-1016-4D77-9EE6-8986CF15116C}"/>
              </a:ext>
            </a:extLst>
          </p:cNvPr>
          <p:cNvSpPr/>
          <p:nvPr/>
        </p:nvSpPr>
        <p:spPr>
          <a:xfrm>
            <a:off x="442699" y="1173646"/>
            <a:ext cx="5062729" cy="639864"/>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ctr"/>
          <a:lstStyle/>
          <a:p>
            <a:pPr algn="ctr"/>
            <a:r>
              <a:rPr kumimoji="1" lang="ja-JP" altLang="en-US" sz="2333">
                <a:gradFill>
                  <a:gsLst>
                    <a:gs pos="0">
                      <a:schemeClr val="bg1"/>
                    </a:gs>
                    <a:gs pos="100000">
                      <a:schemeClr val="bg1"/>
                    </a:gs>
                  </a:gsLst>
                  <a:lin ang="5400000" scaled="1"/>
                </a:gradFill>
                <a:latin typeface="Meiryo" panose="020B0604030504040204" pitchFamily="34" charset="-128"/>
                <a:ea typeface="Meiryo" panose="020B0604030504040204" pitchFamily="34" charset="-128"/>
              </a:rPr>
              <a:t>バージョン管理機能の概要</a:t>
            </a:r>
          </a:p>
        </p:txBody>
      </p:sp>
      <p:sp>
        <p:nvSpPr>
          <p:cNvPr id="66" name="正方形/長方形 65">
            <a:extLst>
              <a:ext uri="{FF2B5EF4-FFF2-40B4-BE49-F238E27FC236}">
                <a16:creationId xmlns:a16="http://schemas.microsoft.com/office/drawing/2014/main" id="{29F09D6F-EA89-4E0F-85D0-156791107FE3}"/>
              </a:ext>
            </a:extLst>
          </p:cNvPr>
          <p:cNvSpPr/>
          <p:nvPr/>
        </p:nvSpPr>
        <p:spPr>
          <a:xfrm>
            <a:off x="6096002" y="1173646"/>
            <a:ext cx="5902960" cy="63986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ctr"/>
          <a:lstStyle/>
          <a:p>
            <a:pPr algn="ctr"/>
            <a:r>
              <a:rPr kumimoji="1" lang="ja-JP" altLang="en-US" sz="2333">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バージョン管理機能が有効時のイメージ</a:t>
            </a:r>
          </a:p>
        </p:txBody>
      </p:sp>
      <p:cxnSp>
        <p:nvCxnSpPr>
          <p:cNvPr id="67" name="直線コネクタ 66">
            <a:extLst>
              <a:ext uri="{FF2B5EF4-FFF2-40B4-BE49-F238E27FC236}">
                <a16:creationId xmlns:a16="http://schemas.microsoft.com/office/drawing/2014/main" id="{BB082597-D76F-4BA6-95B1-F23BC6A355DD}"/>
              </a:ext>
            </a:extLst>
          </p:cNvPr>
          <p:cNvCxnSpPr>
            <a:cxnSpLocks/>
          </p:cNvCxnSpPr>
          <p:nvPr/>
        </p:nvCxnSpPr>
        <p:spPr>
          <a:xfrm>
            <a:off x="6095823" y="1813509"/>
            <a:ext cx="5905449" cy="0"/>
          </a:xfrm>
          <a:prstGeom prst="line">
            <a:avLst/>
          </a:prstGeom>
          <a:ln>
            <a:solidFill>
              <a:srgbClr val="2A2E32"/>
            </a:solidFill>
          </a:ln>
          <a:effectLst/>
        </p:spPr>
        <p:style>
          <a:lnRef idx="2">
            <a:schemeClr val="accent1"/>
          </a:lnRef>
          <a:fillRef idx="0">
            <a:schemeClr val="accent1"/>
          </a:fillRef>
          <a:effectRef idx="1">
            <a:schemeClr val="accent1"/>
          </a:effectRef>
          <a:fontRef idx="minor">
            <a:schemeClr val="tx1"/>
          </a:fontRef>
        </p:style>
      </p:cxnSp>
      <p:sp>
        <p:nvSpPr>
          <p:cNvPr id="106" name="正方形/長方形 105">
            <a:extLst>
              <a:ext uri="{FF2B5EF4-FFF2-40B4-BE49-F238E27FC236}">
                <a16:creationId xmlns:a16="http://schemas.microsoft.com/office/drawing/2014/main" id="{B1B9CBAB-639B-4884-9FE2-058FA6885EF7}"/>
              </a:ext>
            </a:extLst>
          </p:cNvPr>
          <p:cNvSpPr/>
          <p:nvPr/>
        </p:nvSpPr>
        <p:spPr>
          <a:xfrm>
            <a:off x="442699" y="1872437"/>
            <a:ext cx="5062728" cy="312398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square" lIns="48000" tIns="48000" rIns="48000" bIns="48000" rtlCol="0" anchor="t" anchorCtr="0">
            <a:spAutoFit/>
          </a:bodyPr>
          <a:lstStyle/>
          <a:p>
            <a:pPr marL="119995" indent="-119995">
              <a:buFont typeface="Arial" panose="020B0604020202020204" pitchFamily="34" charset="0"/>
              <a:buChar char="•"/>
            </a:pPr>
            <a:r>
              <a:rPr lang="ja-JP" altLang="en-US" sz="2000" b="1"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オブジェクト更新時に「前世代オブジェクト」を複製として自動的に保管</a:t>
            </a:r>
            <a:endParaRPr lang="en-US" altLang="ja-JP" sz="2000" b="1"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endParaRPr>
          </a:p>
          <a:p>
            <a:pPr marL="311988" indent="-215991">
              <a:spcBef>
                <a:spcPts val="400"/>
              </a:spcBef>
              <a:buFont typeface="Wingdings" panose="05000000000000000000" pitchFamily="2" charset="2"/>
              <a:buChar char="Ø"/>
            </a:pPr>
            <a:r>
              <a:rPr lang="ja-JP" altLang="en-US"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操作ミスによる削除や上書きの防止</a:t>
            </a:r>
            <a:br>
              <a:rPr lang="en-US" altLang="ja-JP"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br>
            <a:r>
              <a:rPr lang="ja-JP" altLang="en-US"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（論理障害の対応）</a:t>
            </a:r>
            <a:endParaRPr lang="en-US" altLang="ja-JP"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endParaRPr>
          </a:p>
          <a:p>
            <a:pPr marL="311988" indent="-215991">
              <a:spcBef>
                <a:spcPts val="133"/>
              </a:spcBef>
              <a:buFont typeface="Wingdings" panose="05000000000000000000" pitchFamily="2" charset="2"/>
              <a:buChar char="Ø"/>
            </a:pPr>
            <a:r>
              <a:rPr lang="ja-JP" altLang="en-US"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バケット単位で設定</a:t>
            </a:r>
            <a:endParaRPr lang="en-US" altLang="ja-JP"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endParaRPr>
          </a:p>
          <a:p>
            <a:pPr marL="311988" indent="-215991">
              <a:spcBef>
                <a:spcPts val="133"/>
              </a:spcBef>
              <a:buFont typeface="Wingdings" panose="05000000000000000000" pitchFamily="2" charset="2"/>
              <a:buChar char="Ø"/>
            </a:pPr>
            <a:r>
              <a:rPr lang="ja-JP" altLang="en-US"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バージョニングで保管されているオブジェクト分も課金される</a:t>
            </a:r>
            <a:endParaRPr lang="en-US" altLang="ja-JP"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endParaRPr>
          </a:p>
          <a:p>
            <a:pPr marL="311988" indent="-215991">
              <a:spcBef>
                <a:spcPts val="133"/>
              </a:spcBef>
              <a:buFont typeface="Wingdings" panose="05000000000000000000" pitchFamily="2" charset="2"/>
              <a:buChar char="Ø"/>
            </a:pPr>
            <a:r>
              <a:rPr lang="ja-JP" altLang="en-US"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ライフサイクル管理と連携し、保存世代数を</a:t>
            </a:r>
            <a:br>
              <a:rPr lang="en-US" altLang="ja-JP"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br>
            <a:r>
              <a:rPr lang="ja-JP" altLang="en-US"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指定することでコストの抑制ができる</a:t>
            </a:r>
            <a:endParaRPr lang="en-US" altLang="ja-JP"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endParaRPr>
          </a:p>
          <a:p>
            <a:pPr marL="311988" indent="-215991">
              <a:spcBef>
                <a:spcPts val="133"/>
              </a:spcBef>
              <a:buFont typeface="Wingdings" panose="05000000000000000000" pitchFamily="2" charset="2"/>
              <a:buChar char="Ø"/>
            </a:pPr>
            <a:r>
              <a:rPr lang="ja-JP" altLang="en-US"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バージョン保管されている任意のオブジェクトを参照できる</a:t>
            </a:r>
            <a:endParaRPr lang="en-US" altLang="ja-JP"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endParaRPr>
          </a:p>
        </p:txBody>
      </p:sp>
      <p:sp>
        <p:nvSpPr>
          <p:cNvPr id="44" name="四角形: メモ 43">
            <a:extLst>
              <a:ext uri="{FF2B5EF4-FFF2-40B4-BE49-F238E27FC236}">
                <a16:creationId xmlns:a16="http://schemas.microsoft.com/office/drawing/2014/main" id="{76E6A816-88FF-4654-95A7-C74F21867908}"/>
              </a:ext>
            </a:extLst>
          </p:cNvPr>
          <p:cNvSpPr/>
          <p:nvPr/>
        </p:nvSpPr>
        <p:spPr>
          <a:xfrm flipV="1">
            <a:off x="9520174" y="2477346"/>
            <a:ext cx="498416" cy="599071"/>
          </a:xfrm>
          <a:prstGeom prst="foldedCorner">
            <a:avLst>
              <a:gd name="adj" fmla="val 31832"/>
            </a:avLst>
          </a:prstGeom>
          <a:solidFill>
            <a:schemeClr val="bg1"/>
          </a:solidFill>
          <a:ln w="12700">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3667">
              <a:latin typeface="Meiryo" panose="020B0604030504040204" pitchFamily="34" charset="-128"/>
              <a:ea typeface="Meiryo" panose="020B0604030504040204" pitchFamily="34" charset="-128"/>
            </a:endParaRPr>
          </a:p>
        </p:txBody>
      </p:sp>
      <p:sp>
        <p:nvSpPr>
          <p:cNvPr id="45" name="四角形: メモ 44">
            <a:extLst>
              <a:ext uri="{FF2B5EF4-FFF2-40B4-BE49-F238E27FC236}">
                <a16:creationId xmlns:a16="http://schemas.microsoft.com/office/drawing/2014/main" id="{905A533B-314C-4D42-A24C-F8DFA532F872}"/>
              </a:ext>
            </a:extLst>
          </p:cNvPr>
          <p:cNvSpPr/>
          <p:nvPr/>
        </p:nvSpPr>
        <p:spPr>
          <a:xfrm flipV="1">
            <a:off x="9520174" y="3218135"/>
            <a:ext cx="498416" cy="599071"/>
          </a:xfrm>
          <a:prstGeom prst="foldedCorner">
            <a:avLst>
              <a:gd name="adj" fmla="val 31832"/>
            </a:avLst>
          </a:prstGeom>
          <a:solidFill>
            <a:schemeClr val="bg1"/>
          </a:solidFill>
          <a:ln w="12700">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3667">
              <a:latin typeface="Meiryo" panose="020B0604030504040204" pitchFamily="34" charset="-128"/>
              <a:ea typeface="Meiryo" panose="020B0604030504040204" pitchFamily="34" charset="-128"/>
            </a:endParaRPr>
          </a:p>
        </p:txBody>
      </p:sp>
      <p:sp>
        <p:nvSpPr>
          <p:cNvPr id="46" name="四角形: メモ 45">
            <a:extLst>
              <a:ext uri="{FF2B5EF4-FFF2-40B4-BE49-F238E27FC236}">
                <a16:creationId xmlns:a16="http://schemas.microsoft.com/office/drawing/2014/main" id="{616EE3B2-CF81-4713-A560-FC9DCAFB5BD7}"/>
              </a:ext>
            </a:extLst>
          </p:cNvPr>
          <p:cNvSpPr/>
          <p:nvPr/>
        </p:nvSpPr>
        <p:spPr>
          <a:xfrm flipV="1">
            <a:off x="7194720" y="2477346"/>
            <a:ext cx="498416" cy="599071"/>
          </a:xfrm>
          <a:prstGeom prst="foldedCorner">
            <a:avLst>
              <a:gd name="adj" fmla="val 31832"/>
            </a:avLst>
          </a:prstGeom>
          <a:solidFill>
            <a:schemeClr val="bg1"/>
          </a:solidFill>
          <a:ln w="12700">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3667">
              <a:latin typeface="Meiryo" panose="020B0604030504040204" pitchFamily="34" charset="-128"/>
              <a:ea typeface="Meiryo" panose="020B0604030504040204" pitchFamily="34" charset="-128"/>
            </a:endParaRPr>
          </a:p>
        </p:txBody>
      </p:sp>
      <p:sp>
        <p:nvSpPr>
          <p:cNvPr id="47" name="四角形: メモ 46">
            <a:extLst>
              <a:ext uri="{FF2B5EF4-FFF2-40B4-BE49-F238E27FC236}">
                <a16:creationId xmlns:a16="http://schemas.microsoft.com/office/drawing/2014/main" id="{FD111986-D41E-475A-BF96-BDFB5D579B6F}"/>
              </a:ext>
            </a:extLst>
          </p:cNvPr>
          <p:cNvSpPr/>
          <p:nvPr/>
        </p:nvSpPr>
        <p:spPr>
          <a:xfrm flipV="1">
            <a:off x="9520174" y="4254026"/>
            <a:ext cx="498416" cy="599071"/>
          </a:xfrm>
          <a:prstGeom prst="foldedCorner">
            <a:avLst>
              <a:gd name="adj" fmla="val 31832"/>
            </a:avLst>
          </a:prstGeom>
          <a:solidFill>
            <a:schemeClr val="bg1"/>
          </a:solidFill>
          <a:ln w="12700">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3667">
              <a:latin typeface="Meiryo" panose="020B0604030504040204" pitchFamily="34" charset="-128"/>
              <a:ea typeface="Meiryo" panose="020B0604030504040204" pitchFamily="34" charset="-128"/>
            </a:endParaRPr>
          </a:p>
        </p:txBody>
      </p:sp>
      <p:sp>
        <p:nvSpPr>
          <p:cNvPr id="48" name="四角形: メモ 47">
            <a:extLst>
              <a:ext uri="{FF2B5EF4-FFF2-40B4-BE49-F238E27FC236}">
                <a16:creationId xmlns:a16="http://schemas.microsoft.com/office/drawing/2014/main" id="{C42E9195-F639-42E4-BC82-AC148173C952}"/>
              </a:ext>
            </a:extLst>
          </p:cNvPr>
          <p:cNvSpPr/>
          <p:nvPr/>
        </p:nvSpPr>
        <p:spPr>
          <a:xfrm flipV="1">
            <a:off x="9520174" y="4932122"/>
            <a:ext cx="498416" cy="599071"/>
          </a:xfrm>
          <a:prstGeom prst="foldedCorner">
            <a:avLst>
              <a:gd name="adj" fmla="val 31832"/>
            </a:avLst>
          </a:prstGeom>
          <a:solidFill>
            <a:schemeClr val="bg1"/>
          </a:solidFill>
          <a:ln w="12700">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3667">
              <a:latin typeface="Meiryo" panose="020B0604030504040204" pitchFamily="34" charset="-128"/>
              <a:ea typeface="Meiryo" panose="020B0604030504040204" pitchFamily="34" charset="-128"/>
            </a:endParaRPr>
          </a:p>
        </p:txBody>
      </p:sp>
      <p:sp>
        <p:nvSpPr>
          <p:cNvPr id="49" name="四角形: メモ 48">
            <a:extLst>
              <a:ext uri="{FF2B5EF4-FFF2-40B4-BE49-F238E27FC236}">
                <a16:creationId xmlns:a16="http://schemas.microsoft.com/office/drawing/2014/main" id="{E3061086-41D3-4101-BAC4-29545C0B9F75}"/>
              </a:ext>
            </a:extLst>
          </p:cNvPr>
          <p:cNvSpPr/>
          <p:nvPr/>
        </p:nvSpPr>
        <p:spPr>
          <a:xfrm flipV="1">
            <a:off x="9520174" y="5590350"/>
            <a:ext cx="498416" cy="599071"/>
          </a:xfrm>
          <a:prstGeom prst="foldedCorner">
            <a:avLst>
              <a:gd name="adj" fmla="val 31832"/>
            </a:avLst>
          </a:prstGeom>
          <a:solidFill>
            <a:schemeClr val="bg1"/>
          </a:solidFill>
          <a:ln w="12700">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3667">
              <a:latin typeface="Meiryo" panose="020B0604030504040204" pitchFamily="34" charset="-128"/>
              <a:ea typeface="Meiryo" panose="020B0604030504040204" pitchFamily="34" charset="-128"/>
            </a:endParaRPr>
          </a:p>
        </p:txBody>
      </p:sp>
      <p:sp>
        <p:nvSpPr>
          <p:cNvPr id="50" name="正方形/長方形 49">
            <a:extLst>
              <a:ext uri="{FF2B5EF4-FFF2-40B4-BE49-F238E27FC236}">
                <a16:creationId xmlns:a16="http://schemas.microsoft.com/office/drawing/2014/main" id="{3D36BDEE-D6BA-4462-827A-191ED10D66D5}"/>
              </a:ext>
            </a:extLst>
          </p:cNvPr>
          <p:cNvSpPr/>
          <p:nvPr/>
        </p:nvSpPr>
        <p:spPr>
          <a:xfrm>
            <a:off x="10304896" y="4222604"/>
            <a:ext cx="1472576" cy="587271"/>
          </a:xfrm>
          <a:prstGeom prst="rect">
            <a:avLst/>
          </a:prstGeom>
        </p:spPr>
        <p:txBody>
          <a:bodyPr wrap="square" lIns="24000" tIns="24000" rIns="24000" bIns="24000" anchor="ctr" anchorCtr="0">
            <a:spAutoFit/>
          </a:bodyPr>
          <a:lstStyle/>
          <a:p>
            <a:pPr algn="ctr"/>
            <a:r>
              <a:rPr lang="en-US" altLang="ja-JP" sz="11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Key = Photo.gif</a:t>
            </a:r>
          </a:p>
          <a:p>
            <a:pPr algn="ctr"/>
            <a:r>
              <a:rPr lang="en-US" altLang="ja-JP" sz="11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ID=543843</a:t>
            </a:r>
          </a:p>
          <a:p>
            <a:pPr algn="ctr"/>
            <a:r>
              <a:rPr lang="ja-JP" altLang="en-US" sz="11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最新バージョン</a:t>
            </a:r>
            <a:endParaRPr lang="en-US" altLang="ja-JP" sz="11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endParaRPr>
          </a:p>
        </p:txBody>
      </p:sp>
      <p:sp>
        <p:nvSpPr>
          <p:cNvPr id="51" name="正方形/長方形 50">
            <a:extLst>
              <a:ext uri="{FF2B5EF4-FFF2-40B4-BE49-F238E27FC236}">
                <a16:creationId xmlns:a16="http://schemas.microsoft.com/office/drawing/2014/main" id="{5227CC27-D2E6-4A0C-9BFA-7F5844D63625}"/>
              </a:ext>
            </a:extLst>
          </p:cNvPr>
          <p:cNvSpPr/>
          <p:nvPr/>
        </p:nvSpPr>
        <p:spPr>
          <a:xfrm>
            <a:off x="10304896" y="4900701"/>
            <a:ext cx="1472576" cy="587271"/>
          </a:xfrm>
          <a:prstGeom prst="rect">
            <a:avLst/>
          </a:prstGeom>
        </p:spPr>
        <p:txBody>
          <a:bodyPr wrap="square" lIns="24000" tIns="24000" rIns="24000" bIns="24000" anchor="ctr" anchorCtr="0">
            <a:spAutoFit/>
          </a:bodyPr>
          <a:lstStyle/>
          <a:p>
            <a:pPr algn="ctr"/>
            <a:r>
              <a:rPr lang="en-US" altLang="ja-JP" sz="11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Key = Photo.gif</a:t>
            </a:r>
          </a:p>
          <a:p>
            <a:pPr algn="ctr"/>
            <a:r>
              <a:rPr lang="en-US" altLang="ja-JP" sz="11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ID=459432</a:t>
            </a:r>
          </a:p>
          <a:p>
            <a:pPr algn="ctr"/>
            <a:r>
              <a:rPr lang="ja-JP" altLang="en-US" sz="11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旧バージョン </a:t>
            </a:r>
            <a:r>
              <a:rPr lang="en-US" altLang="ja-JP" sz="11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a:t>
            </a:r>
            <a:r>
              <a:rPr lang="ja-JP" altLang="en-US" sz="1167" b="1" dirty="0">
                <a:gradFill>
                  <a:gsLst>
                    <a:gs pos="0">
                      <a:srgbClr val="FF0000"/>
                    </a:gs>
                    <a:gs pos="100000">
                      <a:srgbClr val="FF0000"/>
                    </a:gs>
                  </a:gsLst>
                  <a:lin ang="5400000" scaled="1"/>
                </a:gradFill>
                <a:latin typeface="Meiryo" panose="020B0604030504040204" pitchFamily="34" charset="-128"/>
                <a:ea typeface="Meiryo" panose="020B0604030504040204" pitchFamily="34" charset="-128"/>
              </a:rPr>
              <a:t>削除</a:t>
            </a:r>
            <a:r>
              <a:rPr lang="en-US" altLang="ja-JP" sz="11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a:t>
            </a:r>
          </a:p>
        </p:txBody>
      </p:sp>
      <p:sp>
        <p:nvSpPr>
          <p:cNvPr id="52" name="正方形/長方形 51">
            <a:extLst>
              <a:ext uri="{FF2B5EF4-FFF2-40B4-BE49-F238E27FC236}">
                <a16:creationId xmlns:a16="http://schemas.microsoft.com/office/drawing/2014/main" id="{C2ECF5CE-299C-4CEA-AD3E-16DB7BC73C93}"/>
              </a:ext>
            </a:extLst>
          </p:cNvPr>
          <p:cNvSpPr/>
          <p:nvPr/>
        </p:nvSpPr>
        <p:spPr>
          <a:xfrm>
            <a:off x="10304896" y="5558928"/>
            <a:ext cx="1472576" cy="587271"/>
          </a:xfrm>
          <a:prstGeom prst="rect">
            <a:avLst/>
          </a:prstGeom>
        </p:spPr>
        <p:txBody>
          <a:bodyPr wrap="square" lIns="24000" tIns="24000" rIns="24000" bIns="24000" anchor="ctr" anchorCtr="0">
            <a:spAutoFit/>
          </a:bodyPr>
          <a:lstStyle/>
          <a:p>
            <a:pPr algn="ctr"/>
            <a:r>
              <a:rPr lang="en-US" altLang="ja-JP" sz="11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Key = Photo.gif</a:t>
            </a:r>
          </a:p>
          <a:p>
            <a:pPr algn="ctr"/>
            <a:r>
              <a:rPr lang="en-US" altLang="ja-JP" sz="11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ID=422813</a:t>
            </a:r>
          </a:p>
          <a:p>
            <a:pPr algn="ctr"/>
            <a:r>
              <a:rPr lang="ja-JP" altLang="en-US" sz="11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旧バージョン</a:t>
            </a:r>
            <a:endParaRPr lang="en-US" altLang="ja-JP" sz="11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endParaRPr>
          </a:p>
        </p:txBody>
      </p:sp>
      <p:sp>
        <p:nvSpPr>
          <p:cNvPr id="53" name="正方形/長方形 52">
            <a:extLst>
              <a:ext uri="{FF2B5EF4-FFF2-40B4-BE49-F238E27FC236}">
                <a16:creationId xmlns:a16="http://schemas.microsoft.com/office/drawing/2014/main" id="{185604CA-D7B8-48C1-90E0-31B4E28D5B14}"/>
              </a:ext>
            </a:extLst>
          </p:cNvPr>
          <p:cNvSpPr/>
          <p:nvPr/>
        </p:nvSpPr>
        <p:spPr>
          <a:xfrm>
            <a:off x="10304896" y="2459604"/>
            <a:ext cx="1472576" cy="587271"/>
          </a:xfrm>
          <a:prstGeom prst="rect">
            <a:avLst/>
          </a:prstGeom>
        </p:spPr>
        <p:txBody>
          <a:bodyPr wrap="square" lIns="24000" tIns="24000" rIns="24000" bIns="24000" anchor="ctr" anchorCtr="0">
            <a:spAutoFit/>
          </a:bodyPr>
          <a:lstStyle/>
          <a:p>
            <a:pPr algn="ctr"/>
            <a:r>
              <a:rPr lang="en-US" altLang="ja-JP" sz="11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Key = Excel.xlsx</a:t>
            </a:r>
          </a:p>
          <a:p>
            <a:pPr algn="ctr"/>
            <a:r>
              <a:rPr lang="en-US" altLang="ja-JP" sz="11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ID=987654</a:t>
            </a:r>
          </a:p>
          <a:p>
            <a:pPr algn="ctr"/>
            <a:r>
              <a:rPr lang="ja-JP" altLang="en-US" sz="11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最新バージョン</a:t>
            </a:r>
            <a:endParaRPr lang="en-US" altLang="ja-JP" sz="11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endParaRPr>
          </a:p>
        </p:txBody>
      </p:sp>
      <p:sp>
        <p:nvSpPr>
          <p:cNvPr id="54" name="正方形/長方形 53">
            <a:extLst>
              <a:ext uri="{FF2B5EF4-FFF2-40B4-BE49-F238E27FC236}">
                <a16:creationId xmlns:a16="http://schemas.microsoft.com/office/drawing/2014/main" id="{05349E98-7534-43AD-9A83-EA353C715A41}"/>
              </a:ext>
            </a:extLst>
          </p:cNvPr>
          <p:cNvSpPr/>
          <p:nvPr/>
        </p:nvSpPr>
        <p:spPr>
          <a:xfrm>
            <a:off x="10304896" y="3186713"/>
            <a:ext cx="1472576" cy="587271"/>
          </a:xfrm>
          <a:prstGeom prst="rect">
            <a:avLst/>
          </a:prstGeom>
        </p:spPr>
        <p:txBody>
          <a:bodyPr wrap="square" lIns="24000" tIns="24000" rIns="24000" bIns="24000" anchor="ctr" anchorCtr="0">
            <a:spAutoFit/>
          </a:bodyPr>
          <a:lstStyle/>
          <a:p>
            <a:pPr algn="ctr"/>
            <a:r>
              <a:rPr lang="en-US" altLang="ja-JP" sz="11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Key = Excel.xlsx ID=459432</a:t>
            </a:r>
          </a:p>
          <a:p>
            <a:pPr algn="ctr"/>
            <a:r>
              <a:rPr lang="ja-JP" altLang="en-US" sz="11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旧バージョン</a:t>
            </a:r>
            <a:endParaRPr lang="en-US" altLang="ja-JP" sz="11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endParaRPr>
          </a:p>
        </p:txBody>
      </p:sp>
      <p:sp>
        <p:nvSpPr>
          <p:cNvPr id="55" name="正方形/長方形 54">
            <a:extLst>
              <a:ext uri="{FF2B5EF4-FFF2-40B4-BE49-F238E27FC236}">
                <a16:creationId xmlns:a16="http://schemas.microsoft.com/office/drawing/2014/main" id="{1882BAFC-7508-4A14-99CB-BDE4A443DFF3}"/>
              </a:ext>
            </a:extLst>
          </p:cNvPr>
          <p:cNvSpPr/>
          <p:nvPr/>
        </p:nvSpPr>
        <p:spPr>
          <a:xfrm>
            <a:off x="7693135" y="2567981"/>
            <a:ext cx="1063960" cy="407670"/>
          </a:xfrm>
          <a:prstGeom prst="rect">
            <a:avLst/>
          </a:prstGeom>
        </p:spPr>
        <p:txBody>
          <a:bodyPr wrap="square" lIns="24000" tIns="24000" rIns="24000" bIns="24000">
            <a:spAutoFit/>
          </a:bodyPr>
          <a:lstStyle/>
          <a:p>
            <a:pPr algn="ctr"/>
            <a:r>
              <a:rPr lang="ja-JP" altLang="en-US" sz="11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ファイル名</a:t>
            </a:r>
            <a:br>
              <a:rPr lang="en-US" altLang="ja-JP" sz="11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br>
            <a:r>
              <a:rPr lang="en-US" altLang="ja-JP" sz="11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Excel.xlsx</a:t>
            </a:r>
          </a:p>
        </p:txBody>
      </p:sp>
      <p:sp>
        <p:nvSpPr>
          <p:cNvPr id="56" name="矢印: 右 55">
            <a:extLst>
              <a:ext uri="{FF2B5EF4-FFF2-40B4-BE49-F238E27FC236}">
                <a16:creationId xmlns:a16="http://schemas.microsoft.com/office/drawing/2014/main" id="{ED47E4FE-A547-43AA-BC78-CA3D060AF3D7}"/>
              </a:ext>
            </a:extLst>
          </p:cNvPr>
          <p:cNvSpPr/>
          <p:nvPr/>
        </p:nvSpPr>
        <p:spPr>
          <a:xfrm>
            <a:off x="8812025" y="2584427"/>
            <a:ext cx="564995" cy="384907"/>
          </a:xfrm>
          <a:prstGeom prst="rightArrow">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kumimoji="1" lang="en-US" altLang="ja-JP" sz="91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PUT</a:t>
            </a:r>
            <a:endParaRPr kumimoji="1" lang="ja-JP" altLang="en-US" sz="91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endParaRPr>
          </a:p>
        </p:txBody>
      </p:sp>
      <p:sp>
        <p:nvSpPr>
          <p:cNvPr id="57" name="正方形/長方形 56">
            <a:extLst>
              <a:ext uri="{FF2B5EF4-FFF2-40B4-BE49-F238E27FC236}">
                <a16:creationId xmlns:a16="http://schemas.microsoft.com/office/drawing/2014/main" id="{6F4FC318-8AE3-45BD-90D5-D47F5364649F}"/>
              </a:ext>
            </a:extLst>
          </p:cNvPr>
          <p:cNvSpPr/>
          <p:nvPr/>
        </p:nvSpPr>
        <p:spPr>
          <a:xfrm>
            <a:off x="6292312" y="3185137"/>
            <a:ext cx="2712091" cy="667938"/>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lIns="48000" tIns="48000" rIns="48000" bIns="48000" rtlCol="0" anchor="ctr"/>
          <a:lstStyle/>
          <a:p>
            <a:pPr algn="ctr"/>
            <a:r>
              <a:rPr kumimoji="1" lang="ja-JP" altLang="en-US" sz="1333" b="1" dirty="0">
                <a:gradFill>
                  <a:gsLst>
                    <a:gs pos="0">
                      <a:schemeClr val="bg1"/>
                    </a:gs>
                    <a:gs pos="100000">
                      <a:schemeClr val="bg1"/>
                    </a:gs>
                  </a:gsLst>
                  <a:lin ang="16200000" scaled="0"/>
                </a:gradFill>
                <a:latin typeface="Meiryo" panose="020B0604030504040204" pitchFamily="34" charset="-128"/>
                <a:ea typeface="Meiryo" panose="020B0604030504040204" pitchFamily="34" charset="-128"/>
              </a:rPr>
              <a:t>上書時は、一意の</a:t>
            </a:r>
            <a:r>
              <a:rPr kumimoji="1" lang="en-US" altLang="ja-JP" sz="1333" b="1" dirty="0">
                <a:gradFill>
                  <a:gsLst>
                    <a:gs pos="0">
                      <a:schemeClr val="bg1"/>
                    </a:gs>
                    <a:gs pos="100000">
                      <a:schemeClr val="bg1"/>
                    </a:gs>
                  </a:gsLst>
                  <a:lin ang="16200000" scaled="0"/>
                </a:gradFill>
                <a:latin typeface="Meiryo" panose="020B0604030504040204" pitchFamily="34" charset="-128"/>
                <a:ea typeface="Meiryo" panose="020B0604030504040204" pitchFamily="34" charset="-128"/>
              </a:rPr>
              <a:t>ID</a:t>
            </a:r>
            <a:r>
              <a:rPr kumimoji="1" lang="ja-JP" altLang="en-US" sz="1333" b="1" dirty="0">
                <a:gradFill>
                  <a:gsLst>
                    <a:gs pos="0">
                      <a:schemeClr val="bg1"/>
                    </a:gs>
                    <a:gs pos="100000">
                      <a:schemeClr val="bg1"/>
                    </a:gs>
                  </a:gsLst>
                  <a:lin ang="16200000" scaled="0"/>
                </a:gradFill>
                <a:latin typeface="Meiryo" panose="020B0604030504040204" pitchFamily="34" charset="-128"/>
                <a:ea typeface="Meiryo" panose="020B0604030504040204" pitchFamily="34" charset="-128"/>
              </a:rPr>
              <a:t>が付与され</a:t>
            </a:r>
            <a:br>
              <a:rPr kumimoji="1" lang="en-US" altLang="ja-JP" sz="1333" b="1" dirty="0">
                <a:gradFill>
                  <a:gsLst>
                    <a:gs pos="0">
                      <a:schemeClr val="bg1"/>
                    </a:gs>
                    <a:gs pos="100000">
                      <a:schemeClr val="bg1"/>
                    </a:gs>
                  </a:gsLst>
                  <a:lin ang="16200000" scaled="0"/>
                </a:gradFill>
                <a:latin typeface="Meiryo" panose="020B0604030504040204" pitchFamily="34" charset="-128"/>
                <a:ea typeface="Meiryo" panose="020B0604030504040204" pitchFamily="34" charset="-128"/>
              </a:rPr>
            </a:br>
            <a:r>
              <a:rPr kumimoji="1" lang="ja-JP" altLang="en-US" sz="1333" b="1" dirty="0">
                <a:gradFill>
                  <a:gsLst>
                    <a:gs pos="0">
                      <a:schemeClr val="bg1"/>
                    </a:gs>
                    <a:gs pos="100000">
                      <a:schemeClr val="bg1"/>
                    </a:gs>
                  </a:gsLst>
                  <a:lin ang="16200000" scaled="0"/>
                </a:gradFill>
                <a:latin typeface="Meiryo" panose="020B0604030504040204" pitchFamily="34" charset="-128"/>
                <a:ea typeface="Meiryo" panose="020B0604030504040204" pitchFamily="34" charset="-128"/>
              </a:rPr>
              <a:t>別オブジェクトとして保持される</a:t>
            </a:r>
          </a:p>
        </p:txBody>
      </p:sp>
      <p:sp>
        <p:nvSpPr>
          <p:cNvPr id="58" name="正方形/長方形 57">
            <a:extLst>
              <a:ext uri="{FF2B5EF4-FFF2-40B4-BE49-F238E27FC236}">
                <a16:creationId xmlns:a16="http://schemas.microsoft.com/office/drawing/2014/main" id="{503F9F24-8482-4066-B948-A6B5591E7D55}"/>
              </a:ext>
            </a:extLst>
          </p:cNvPr>
          <p:cNvSpPr/>
          <p:nvPr/>
        </p:nvSpPr>
        <p:spPr>
          <a:xfrm>
            <a:off x="6343973" y="4887755"/>
            <a:ext cx="2659227" cy="667938"/>
          </a:xfrm>
          <a:prstGeom prst="rect">
            <a:avLst/>
          </a:prstGeom>
          <a:solidFill>
            <a:srgbClr val="0072C6"/>
          </a:solidFill>
          <a:ln>
            <a:noFill/>
          </a:ln>
          <a:effectLst/>
        </p:spPr>
        <p:style>
          <a:lnRef idx="1">
            <a:schemeClr val="accent1"/>
          </a:lnRef>
          <a:fillRef idx="3">
            <a:schemeClr val="accent1"/>
          </a:fillRef>
          <a:effectRef idx="2">
            <a:schemeClr val="accent1"/>
          </a:effectRef>
          <a:fontRef idx="minor">
            <a:schemeClr val="lt1"/>
          </a:fontRef>
        </p:style>
        <p:txBody>
          <a:bodyPr lIns="48000" tIns="48000" rIns="48000" bIns="48000" rtlCol="0" anchor="ctr"/>
          <a:lstStyle/>
          <a:p>
            <a:pPr algn="ctr"/>
            <a:r>
              <a:rPr kumimoji="1" lang="ja-JP" altLang="en-US" sz="1333" b="1" dirty="0">
                <a:gradFill>
                  <a:gsLst>
                    <a:gs pos="0">
                      <a:schemeClr val="bg1"/>
                    </a:gs>
                    <a:gs pos="100000">
                      <a:schemeClr val="bg1"/>
                    </a:gs>
                  </a:gsLst>
                  <a:lin ang="16200000" scaled="0"/>
                </a:gradFill>
                <a:latin typeface="Meiryo" panose="020B0604030504040204" pitchFamily="34" charset="-128"/>
                <a:ea typeface="Meiryo" panose="020B0604030504040204" pitchFamily="34" charset="-128"/>
              </a:rPr>
              <a:t>削除された場合は削除フラグが</a:t>
            </a:r>
            <a:br>
              <a:rPr kumimoji="1" lang="en-US" altLang="ja-JP" sz="1333" b="1" dirty="0">
                <a:gradFill>
                  <a:gsLst>
                    <a:gs pos="0">
                      <a:schemeClr val="bg1"/>
                    </a:gs>
                    <a:gs pos="100000">
                      <a:schemeClr val="bg1"/>
                    </a:gs>
                  </a:gsLst>
                  <a:lin ang="16200000" scaled="0"/>
                </a:gradFill>
                <a:latin typeface="Meiryo" panose="020B0604030504040204" pitchFamily="34" charset="-128"/>
                <a:ea typeface="Meiryo" panose="020B0604030504040204" pitchFamily="34" charset="-128"/>
              </a:rPr>
            </a:br>
            <a:r>
              <a:rPr kumimoji="1" lang="ja-JP" altLang="en-US" sz="1333" b="1" dirty="0">
                <a:gradFill>
                  <a:gsLst>
                    <a:gs pos="0">
                      <a:schemeClr val="bg1"/>
                    </a:gs>
                    <a:gs pos="100000">
                      <a:schemeClr val="bg1"/>
                    </a:gs>
                  </a:gsLst>
                  <a:lin ang="16200000" scaled="0"/>
                </a:gradFill>
                <a:latin typeface="Meiryo" panose="020B0604030504040204" pitchFamily="34" charset="-128"/>
                <a:ea typeface="Meiryo" panose="020B0604030504040204" pitchFamily="34" charset="-128"/>
              </a:rPr>
              <a:t>立つ</a:t>
            </a:r>
            <a:r>
              <a:rPr kumimoji="1" lang="ja-JP" altLang="en-US" sz="1167" b="1" dirty="0">
                <a:gradFill>
                  <a:gsLst>
                    <a:gs pos="0">
                      <a:schemeClr val="bg1"/>
                    </a:gs>
                    <a:gs pos="100000">
                      <a:schemeClr val="bg1"/>
                    </a:gs>
                  </a:gsLst>
                  <a:lin ang="16200000" scaled="0"/>
                </a:gradFill>
                <a:latin typeface="Meiryo" panose="020B0604030504040204" pitchFamily="34" charset="-128"/>
                <a:ea typeface="Meiryo" panose="020B0604030504040204" pitchFamily="34" charset="-128"/>
              </a:rPr>
              <a:t>（オブジェクトは削除されない）</a:t>
            </a:r>
            <a:endParaRPr kumimoji="1" lang="ja-JP" altLang="en-US" sz="1333" b="1" dirty="0">
              <a:gradFill>
                <a:gsLst>
                  <a:gs pos="0">
                    <a:schemeClr val="bg1"/>
                  </a:gs>
                  <a:gs pos="100000">
                    <a:schemeClr val="bg1"/>
                  </a:gs>
                </a:gsLst>
                <a:lin ang="16200000" scaled="0"/>
              </a:gradFill>
              <a:latin typeface="Meiryo" panose="020B0604030504040204" pitchFamily="34" charset="-128"/>
              <a:ea typeface="Meiryo" panose="020B0604030504040204" pitchFamily="34" charset="-128"/>
            </a:endParaRPr>
          </a:p>
        </p:txBody>
      </p:sp>
      <p:sp>
        <p:nvSpPr>
          <p:cNvPr id="59" name="十字形 58">
            <a:extLst>
              <a:ext uri="{FF2B5EF4-FFF2-40B4-BE49-F238E27FC236}">
                <a16:creationId xmlns:a16="http://schemas.microsoft.com/office/drawing/2014/main" id="{72EF8AD1-751F-430B-9936-0A0E32610F76}"/>
              </a:ext>
            </a:extLst>
          </p:cNvPr>
          <p:cNvSpPr/>
          <p:nvPr/>
        </p:nvSpPr>
        <p:spPr>
          <a:xfrm rot="18900000">
            <a:off x="9471699" y="4955272"/>
            <a:ext cx="557263" cy="557263"/>
          </a:xfrm>
          <a:prstGeom prst="plus">
            <a:avLst>
              <a:gd name="adj" fmla="val 38539"/>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3667">
              <a:latin typeface="Meiryo" panose="020B0604030504040204" pitchFamily="34" charset="-128"/>
              <a:ea typeface="Meiryo" panose="020B0604030504040204" pitchFamily="34" charset="-128"/>
            </a:endParaRPr>
          </a:p>
        </p:txBody>
      </p:sp>
      <p:cxnSp>
        <p:nvCxnSpPr>
          <p:cNvPr id="60" name="直線矢印コネクタ 59">
            <a:extLst>
              <a:ext uri="{FF2B5EF4-FFF2-40B4-BE49-F238E27FC236}">
                <a16:creationId xmlns:a16="http://schemas.microsoft.com/office/drawing/2014/main" id="{189E1A2A-DFEF-4B38-926B-C36B0D7A71B9}"/>
              </a:ext>
            </a:extLst>
          </p:cNvPr>
          <p:cNvCxnSpPr>
            <a:cxnSpLocks/>
          </p:cNvCxnSpPr>
          <p:nvPr/>
        </p:nvCxnSpPr>
        <p:spPr>
          <a:xfrm flipV="1">
            <a:off x="9090795" y="3517669"/>
            <a:ext cx="342988" cy="1435"/>
          </a:xfrm>
          <a:prstGeom prst="straightConnector1">
            <a:avLst/>
          </a:prstGeom>
          <a:ln w="31750">
            <a:solidFill>
              <a:schemeClr val="bg1">
                <a:lumMod val="75000"/>
              </a:schemeClr>
            </a:solidFill>
            <a:prstDash val="solid"/>
            <a:tailEnd type="oval"/>
          </a:ln>
          <a:effectLst/>
        </p:spPr>
        <p:style>
          <a:lnRef idx="2">
            <a:schemeClr val="accent1"/>
          </a:lnRef>
          <a:fillRef idx="0">
            <a:schemeClr val="accent1"/>
          </a:fillRef>
          <a:effectRef idx="1">
            <a:schemeClr val="accent1"/>
          </a:effectRef>
          <a:fontRef idx="minor">
            <a:schemeClr val="tx1"/>
          </a:fontRef>
        </p:style>
      </p:cxnSp>
      <p:cxnSp>
        <p:nvCxnSpPr>
          <p:cNvPr id="61" name="直線矢印コネクタ 60">
            <a:extLst>
              <a:ext uri="{FF2B5EF4-FFF2-40B4-BE49-F238E27FC236}">
                <a16:creationId xmlns:a16="http://schemas.microsoft.com/office/drawing/2014/main" id="{B4489BF6-CB1B-46F8-BB45-D6F3E6225031}"/>
              </a:ext>
            </a:extLst>
          </p:cNvPr>
          <p:cNvCxnSpPr>
            <a:cxnSpLocks/>
          </p:cNvCxnSpPr>
          <p:nvPr/>
        </p:nvCxnSpPr>
        <p:spPr>
          <a:xfrm flipV="1">
            <a:off x="9090795" y="5221005"/>
            <a:ext cx="342988" cy="1435"/>
          </a:xfrm>
          <a:prstGeom prst="straightConnector1">
            <a:avLst/>
          </a:prstGeom>
          <a:ln w="31750">
            <a:solidFill>
              <a:schemeClr val="bg1">
                <a:lumMod val="75000"/>
              </a:schemeClr>
            </a:solidFill>
            <a:prstDash val="solid"/>
            <a:tailEnd type="oval"/>
          </a:ln>
          <a:effectLst/>
        </p:spPr>
        <p:style>
          <a:lnRef idx="2">
            <a:schemeClr val="accent1"/>
          </a:lnRef>
          <a:fillRef idx="0">
            <a:schemeClr val="accent1"/>
          </a:fillRef>
          <a:effectRef idx="1">
            <a:schemeClr val="accent1"/>
          </a:effectRef>
          <a:fontRef idx="minor">
            <a:schemeClr val="tx1"/>
          </a:fontRef>
        </p:style>
      </p:cxnSp>
      <p:sp>
        <p:nvSpPr>
          <p:cNvPr id="62" name="正方形/長方形 61">
            <a:extLst>
              <a:ext uri="{FF2B5EF4-FFF2-40B4-BE49-F238E27FC236}">
                <a16:creationId xmlns:a16="http://schemas.microsoft.com/office/drawing/2014/main" id="{678779DD-33C6-4805-BDEB-375ACD086AA8}"/>
              </a:ext>
            </a:extLst>
          </p:cNvPr>
          <p:cNvSpPr/>
          <p:nvPr/>
        </p:nvSpPr>
        <p:spPr>
          <a:xfrm>
            <a:off x="6060595" y="2150628"/>
            <a:ext cx="2438245" cy="259228"/>
          </a:xfrm>
          <a:prstGeom prst="rect">
            <a:avLst/>
          </a:prstGeom>
          <a:solidFill>
            <a:srgbClr val="EB6DC7"/>
          </a:solidFill>
          <a:ln>
            <a:noFill/>
          </a:ln>
          <a:effectLst/>
        </p:spPr>
        <p:style>
          <a:lnRef idx="1">
            <a:schemeClr val="accent1"/>
          </a:lnRef>
          <a:fillRef idx="3">
            <a:schemeClr val="accent1"/>
          </a:fillRef>
          <a:effectRef idx="2">
            <a:schemeClr val="accent1"/>
          </a:effectRef>
          <a:fontRef idx="minor">
            <a:schemeClr val="lt1"/>
          </a:fontRef>
        </p:style>
        <p:txBody>
          <a:bodyPr lIns="48000" tIns="48000" rIns="48000" bIns="48000" rtlCol="0" anchor="ctr"/>
          <a:lstStyle/>
          <a:p>
            <a:pPr algn="ctr"/>
            <a:r>
              <a:rPr kumimoji="1" lang="ja-JP" altLang="en-US" sz="1333" b="1" dirty="0">
                <a:gradFill>
                  <a:gsLst>
                    <a:gs pos="0">
                      <a:schemeClr val="bg1"/>
                    </a:gs>
                    <a:gs pos="100000">
                      <a:schemeClr val="bg1"/>
                    </a:gs>
                  </a:gsLst>
                  <a:lin ang="16200000" scaled="0"/>
                </a:gradFill>
                <a:latin typeface="Meiryo" panose="020B0604030504040204" pitchFamily="34" charset="-128"/>
                <a:ea typeface="Meiryo" panose="020B0604030504040204" pitchFamily="34" charset="-128"/>
              </a:rPr>
              <a:t>オブジェクト</a:t>
            </a:r>
            <a:r>
              <a:rPr kumimoji="1" lang="en-US" altLang="ja-JP" sz="1333" b="1" dirty="0">
                <a:gradFill>
                  <a:gsLst>
                    <a:gs pos="0">
                      <a:schemeClr val="bg1"/>
                    </a:gs>
                    <a:gs pos="100000">
                      <a:schemeClr val="bg1"/>
                    </a:gs>
                  </a:gsLst>
                  <a:lin ang="16200000" scaled="0"/>
                </a:gradFill>
                <a:latin typeface="Meiryo" panose="020B0604030504040204" pitchFamily="34" charset="-128"/>
                <a:ea typeface="Meiryo" panose="020B0604030504040204" pitchFamily="34" charset="-128"/>
              </a:rPr>
              <a:t>PUT</a:t>
            </a:r>
            <a:r>
              <a:rPr kumimoji="1" lang="ja-JP" altLang="en-US" sz="1333" b="1" dirty="0">
                <a:gradFill>
                  <a:gsLst>
                    <a:gs pos="0">
                      <a:schemeClr val="bg1"/>
                    </a:gs>
                    <a:gs pos="100000">
                      <a:schemeClr val="bg1"/>
                    </a:gs>
                  </a:gsLst>
                  <a:lin ang="16200000" scaled="0"/>
                </a:gradFill>
                <a:latin typeface="Meiryo" panose="020B0604030504040204" pitchFamily="34" charset="-128"/>
                <a:ea typeface="Meiryo" panose="020B0604030504040204" pitchFamily="34" charset="-128"/>
              </a:rPr>
              <a:t>のケース</a:t>
            </a:r>
          </a:p>
        </p:txBody>
      </p:sp>
      <p:sp>
        <p:nvSpPr>
          <p:cNvPr id="77" name="正方形/長方形 76">
            <a:extLst>
              <a:ext uri="{FF2B5EF4-FFF2-40B4-BE49-F238E27FC236}">
                <a16:creationId xmlns:a16="http://schemas.microsoft.com/office/drawing/2014/main" id="{F0445F11-DED5-46AD-B5B3-17BF73446678}"/>
              </a:ext>
            </a:extLst>
          </p:cNvPr>
          <p:cNvSpPr/>
          <p:nvPr/>
        </p:nvSpPr>
        <p:spPr>
          <a:xfrm>
            <a:off x="6060595" y="4034640"/>
            <a:ext cx="2659227" cy="312493"/>
          </a:xfrm>
          <a:prstGeom prst="rect">
            <a:avLst/>
          </a:prstGeom>
          <a:solidFill>
            <a:srgbClr val="6DC2E9"/>
          </a:solidFill>
          <a:ln>
            <a:noFill/>
          </a:ln>
          <a:effectLst/>
        </p:spPr>
        <p:style>
          <a:lnRef idx="1">
            <a:schemeClr val="accent1"/>
          </a:lnRef>
          <a:fillRef idx="3">
            <a:schemeClr val="accent1"/>
          </a:fillRef>
          <a:effectRef idx="2">
            <a:schemeClr val="accent1"/>
          </a:effectRef>
          <a:fontRef idx="minor">
            <a:schemeClr val="lt1"/>
          </a:fontRef>
        </p:style>
        <p:txBody>
          <a:bodyPr lIns="48000" tIns="48000" rIns="48000" bIns="48000" rtlCol="0" anchor="ctr"/>
          <a:lstStyle/>
          <a:p>
            <a:pPr algn="ctr"/>
            <a:r>
              <a:rPr kumimoji="1" lang="ja-JP" altLang="en-US" sz="1333" b="1" dirty="0">
                <a:gradFill>
                  <a:gsLst>
                    <a:gs pos="0">
                      <a:schemeClr val="bg1"/>
                    </a:gs>
                    <a:gs pos="100000">
                      <a:schemeClr val="bg1"/>
                    </a:gs>
                  </a:gsLst>
                  <a:lin ang="16200000" scaled="0"/>
                </a:gradFill>
                <a:latin typeface="Meiryo" panose="020B0604030504040204" pitchFamily="34" charset="-128"/>
                <a:ea typeface="Meiryo" panose="020B0604030504040204" pitchFamily="34" charset="-128"/>
              </a:rPr>
              <a:t>オブジェクト</a:t>
            </a:r>
            <a:r>
              <a:rPr kumimoji="1" lang="en-US" altLang="ja-JP" sz="1333" b="1" dirty="0">
                <a:gradFill>
                  <a:gsLst>
                    <a:gs pos="0">
                      <a:schemeClr val="bg1"/>
                    </a:gs>
                    <a:gs pos="100000">
                      <a:schemeClr val="bg1"/>
                    </a:gs>
                  </a:gsLst>
                  <a:lin ang="16200000" scaled="0"/>
                </a:gradFill>
                <a:latin typeface="Meiryo" panose="020B0604030504040204" pitchFamily="34" charset="-128"/>
                <a:ea typeface="Meiryo" panose="020B0604030504040204" pitchFamily="34" charset="-128"/>
              </a:rPr>
              <a:t>DELETE</a:t>
            </a:r>
            <a:r>
              <a:rPr kumimoji="1" lang="ja-JP" altLang="en-US" sz="1333" b="1" dirty="0">
                <a:gradFill>
                  <a:gsLst>
                    <a:gs pos="0">
                      <a:schemeClr val="bg1"/>
                    </a:gs>
                    <a:gs pos="100000">
                      <a:schemeClr val="bg1"/>
                    </a:gs>
                  </a:gsLst>
                  <a:lin ang="16200000" scaled="0"/>
                </a:gradFill>
                <a:latin typeface="Meiryo" panose="020B0604030504040204" pitchFamily="34" charset="-128"/>
                <a:ea typeface="Meiryo" panose="020B0604030504040204" pitchFamily="34" charset="-128"/>
              </a:rPr>
              <a:t>のケース</a:t>
            </a:r>
          </a:p>
        </p:txBody>
      </p:sp>
      <p:cxnSp>
        <p:nvCxnSpPr>
          <p:cNvPr id="78" name="直線コネクタ 77">
            <a:extLst>
              <a:ext uri="{FF2B5EF4-FFF2-40B4-BE49-F238E27FC236}">
                <a16:creationId xmlns:a16="http://schemas.microsoft.com/office/drawing/2014/main" id="{D8F60B85-8610-4EE3-AAD0-CA535B761AAE}"/>
              </a:ext>
            </a:extLst>
          </p:cNvPr>
          <p:cNvCxnSpPr/>
          <p:nvPr/>
        </p:nvCxnSpPr>
        <p:spPr>
          <a:xfrm>
            <a:off x="6047834" y="3943353"/>
            <a:ext cx="5821064" cy="0"/>
          </a:xfrm>
          <a:prstGeom prst="line">
            <a:avLst/>
          </a:prstGeom>
          <a:ln w="9525">
            <a:solidFill>
              <a:schemeClr val="bg1">
                <a:lumMod val="75000"/>
              </a:schemeClr>
            </a:solidFill>
            <a:prstDash val="sysDash"/>
            <a:tailEnd type="none"/>
          </a:ln>
          <a:effectLst/>
        </p:spPr>
        <p:style>
          <a:lnRef idx="2">
            <a:schemeClr val="accent1"/>
          </a:lnRef>
          <a:fillRef idx="0">
            <a:schemeClr val="accent1"/>
          </a:fillRef>
          <a:effectRef idx="1">
            <a:schemeClr val="accent1"/>
          </a:effectRef>
          <a:fontRef idx="minor">
            <a:schemeClr val="tx1"/>
          </a:fontRef>
        </p:style>
      </p:cxnSp>
      <p:sp>
        <p:nvSpPr>
          <p:cNvPr id="30" name="Rectangle 7">
            <a:extLst>
              <a:ext uri="{FF2B5EF4-FFF2-40B4-BE49-F238E27FC236}">
                <a16:creationId xmlns:a16="http://schemas.microsoft.com/office/drawing/2014/main" id="{68B0E3E8-8253-437C-8CA7-3CA10E89A827}"/>
              </a:ext>
            </a:extLst>
          </p:cNvPr>
          <p:cNvSpPr/>
          <p:nvPr/>
        </p:nvSpPr>
        <p:spPr>
          <a:xfrm>
            <a:off x="442699" y="5785318"/>
            <a:ext cx="7382575" cy="587271"/>
          </a:xfrm>
          <a:prstGeom prst="rect">
            <a:avLst/>
          </a:prstGeom>
        </p:spPr>
        <p:txBody>
          <a:bodyPr wrap="square" lIns="24000" tIns="24000" rIns="24000" bIns="24000" anchor="ctr" anchorCtr="0">
            <a:spAutoFit/>
          </a:bodyPr>
          <a:lstStyle/>
          <a:p>
            <a:r>
              <a:rPr lang="ja-JP" altLang="en-US" sz="1167" dirty="0">
                <a:solidFill>
                  <a:schemeClr val="tx1">
                    <a:lumMod val="75000"/>
                  </a:schemeClr>
                </a:solidFill>
                <a:latin typeface="Meiryo" panose="020B0604030504040204" pitchFamily="34" charset="-128"/>
                <a:ea typeface="Meiryo" panose="020B0604030504040204" pitchFamily="34" charset="-128"/>
                <a:cs typeface="メイリオ"/>
              </a:rPr>
              <a:t>詳細は下記</a:t>
            </a:r>
            <a:r>
              <a:rPr lang="en-US" altLang="ja-JP" sz="1167" dirty="0">
                <a:solidFill>
                  <a:schemeClr val="tx1">
                    <a:lumMod val="75000"/>
                  </a:schemeClr>
                </a:solidFill>
                <a:latin typeface="Meiryo" panose="020B0604030504040204" pitchFamily="34" charset="-128"/>
                <a:ea typeface="Meiryo" panose="020B0604030504040204" pitchFamily="34" charset="-128"/>
                <a:cs typeface="メイリオ"/>
              </a:rPr>
              <a:t>URL</a:t>
            </a:r>
            <a:r>
              <a:rPr lang="ja-JP" altLang="en-US" sz="1167" dirty="0">
                <a:solidFill>
                  <a:schemeClr val="tx1">
                    <a:lumMod val="75000"/>
                  </a:schemeClr>
                </a:solidFill>
                <a:latin typeface="Meiryo" panose="020B0604030504040204" pitchFamily="34" charset="-128"/>
                <a:ea typeface="Meiryo" panose="020B0604030504040204" pitchFamily="34" charset="-128"/>
                <a:cs typeface="メイリオ"/>
              </a:rPr>
              <a:t>を参照</a:t>
            </a:r>
            <a:br>
              <a:rPr lang="en-US" sz="1167" dirty="0">
                <a:solidFill>
                  <a:schemeClr val="tx1">
                    <a:lumMod val="75000"/>
                  </a:schemeClr>
                </a:solidFill>
                <a:latin typeface="Meiryo" panose="020B0604030504040204" pitchFamily="34" charset="-128"/>
                <a:ea typeface="Meiryo" panose="020B0604030504040204" pitchFamily="34" charset="-128"/>
                <a:cs typeface="メイリオ"/>
              </a:rPr>
            </a:br>
            <a:r>
              <a:rPr lang="en-US" altLang="ja-JP" sz="1167" dirty="0">
                <a:solidFill>
                  <a:schemeClr val="tx1">
                    <a:lumMod val="75000"/>
                  </a:schemeClr>
                </a:solidFill>
                <a:latin typeface="Meiryo" panose="020B0604030504040204" pitchFamily="34" charset="-128"/>
                <a:ea typeface="Meiryo" panose="020B0604030504040204" pitchFamily="34" charset="-128"/>
                <a:cs typeface="メイリオ"/>
                <a:hlinkClick r:id="rId3"/>
              </a:rPr>
              <a:t>https://docs.aws.amazon.com/ja_jp/AmazonS3/latest/userguide/Versioning.html</a:t>
            </a:r>
            <a:endParaRPr lang="en-US" altLang="ja-JP" sz="1167" dirty="0">
              <a:solidFill>
                <a:schemeClr val="tx1">
                  <a:lumMod val="75000"/>
                </a:schemeClr>
              </a:solidFill>
              <a:latin typeface="Meiryo" panose="020B0604030504040204" pitchFamily="34" charset="-128"/>
              <a:ea typeface="Meiryo" panose="020B0604030504040204" pitchFamily="34" charset="-128"/>
              <a:cs typeface="メイリオ"/>
            </a:endParaRPr>
          </a:p>
          <a:p>
            <a:r>
              <a:rPr lang="en-US" altLang="ja-JP" sz="1167" dirty="0">
                <a:solidFill>
                  <a:schemeClr val="tx1">
                    <a:lumMod val="75000"/>
                  </a:schemeClr>
                </a:solidFill>
                <a:latin typeface="Meiryo" panose="020B0604030504040204" pitchFamily="34" charset="-128"/>
                <a:ea typeface="Meiryo" panose="020B0604030504040204" pitchFamily="34" charset="-128"/>
                <a:cs typeface="メイリオ"/>
              </a:rPr>
              <a:t>S3 </a:t>
            </a:r>
            <a:r>
              <a:rPr lang="ja-JP" altLang="en-US" sz="1167" dirty="0">
                <a:solidFill>
                  <a:schemeClr val="tx1">
                    <a:lumMod val="75000"/>
                  </a:schemeClr>
                </a:solidFill>
                <a:latin typeface="Meiryo" panose="020B0604030504040204" pitchFamily="34" charset="-128"/>
                <a:ea typeface="Meiryo" panose="020B0604030504040204" pitchFamily="34" charset="-128"/>
                <a:cs typeface="メイリオ"/>
              </a:rPr>
              <a:t>バケットでのバージョニングの使用</a:t>
            </a:r>
            <a:endParaRPr lang="en-US" altLang="ja-JP" sz="1167" dirty="0">
              <a:solidFill>
                <a:schemeClr val="tx1">
                  <a:lumMod val="75000"/>
                </a:schemeClr>
              </a:solidFill>
              <a:latin typeface="Meiryo" panose="020B0604030504040204" pitchFamily="34" charset="-128"/>
              <a:ea typeface="Meiryo" panose="020B0604030504040204" pitchFamily="34" charset="-128"/>
              <a:cs typeface="メイリオ"/>
            </a:endParaRPr>
          </a:p>
        </p:txBody>
      </p:sp>
      <p:sp>
        <p:nvSpPr>
          <p:cNvPr id="2" name="テキスト ボックス 1">
            <a:extLst>
              <a:ext uri="{FF2B5EF4-FFF2-40B4-BE49-F238E27FC236}">
                <a16:creationId xmlns:a16="http://schemas.microsoft.com/office/drawing/2014/main" id="{67BAFC61-71F6-2BA5-0AAF-9CFDCCAFEB9F}"/>
              </a:ext>
            </a:extLst>
          </p:cNvPr>
          <p:cNvSpPr txBox="1"/>
          <p:nvPr/>
        </p:nvSpPr>
        <p:spPr>
          <a:xfrm>
            <a:off x="10607211" y="0"/>
            <a:ext cx="1584789" cy="369332"/>
          </a:xfrm>
          <a:prstGeom prst="rect">
            <a:avLst/>
          </a:prstGeom>
          <a:no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800" b="0" i="0" u="none" strike="noStrike" kern="1200" cap="none" spc="0" normalizeH="0" baseline="0" noProof="0" dirty="0">
                <a:ln>
                  <a:noFill/>
                </a:ln>
                <a:solidFill>
                  <a:srgbClr val="FFFFFF">
                    <a:lumMod val="50000"/>
                  </a:srgbClr>
                </a:solidFill>
                <a:effectLst/>
                <a:uLnTx/>
                <a:uFillTx/>
                <a:latin typeface="Meiryo" panose="020B0604030504040204" pitchFamily="34" charset="-128"/>
                <a:ea typeface="Meiryo" panose="020B0604030504040204" pitchFamily="34" charset="-128"/>
                <a:cs typeface="+mn-cs"/>
              </a:rPr>
              <a:t>SEC08-BP04</a:t>
            </a:r>
            <a:endParaRPr kumimoji="0" lang="ja-JP" altLang="en-US" sz="1800" b="0" i="0" u="none" strike="noStrike" kern="1200" cap="none" spc="0" normalizeH="0" baseline="0" noProof="0">
              <a:ln>
                <a:noFill/>
              </a:ln>
              <a:solidFill>
                <a:srgbClr val="FFFFFF">
                  <a:lumMod val="50000"/>
                </a:srgbClr>
              </a:solidFill>
              <a:effectLst/>
              <a:uLnTx/>
              <a:uFillTx/>
              <a:latin typeface="Meiryo" panose="020B0604030504040204" pitchFamily="34" charset="-128"/>
              <a:ea typeface="Meiryo" panose="020B0604030504040204" pitchFamily="34" charset="-128"/>
              <a:cs typeface="+mn-cs"/>
            </a:endParaRPr>
          </a:p>
        </p:txBody>
      </p:sp>
      <p:sp>
        <p:nvSpPr>
          <p:cNvPr id="3" name="Rectangle 5">
            <a:extLst>
              <a:ext uri="{FF2B5EF4-FFF2-40B4-BE49-F238E27FC236}">
                <a16:creationId xmlns:a16="http://schemas.microsoft.com/office/drawing/2014/main" id="{AB487238-7F80-B839-A535-E1CDB35F2C26}"/>
              </a:ext>
            </a:extLst>
          </p:cNvPr>
          <p:cNvSpPr/>
          <p:nvPr/>
        </p:nvSpPr>
        <p:spPr>
          <a:xfrm>
            <a:off x="12069755" y="6932"/>
            <a:ext cx="1888415" cy="49761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JP" sz="2400">
                <a:latin typeface="Meiryo" panose="020B0604030504040204" pitchFamily="34" charset="-128"/>
                <a:ea typeface="Meiryo" panose="020B0604030504040204" pitchFamily="34" charset="-128"/>
              </a:rPr>
              <a:t>8/</a:t>
            </a:r>
            <a:r>
              <a:rPr kumimoji="1" lang="en-US" sz="2400" dirty="0">
                <a:latin typeface="Meiryo" panose="020B0604030504040204" pitchFamily="34" charset="-128"/>
                <a:ea typeface="Meiryo" panose="020B0604030504040204" pitchFamily="34" charset="-128"/>
              </a:rPr>
              <a:t>11</a:t>
            </a:r>
            <a:r>
              <a:rPr kumimoji="1" lang="en-JP" sz="2400">
                <a:latin typeface="Meiryo" panose="020B0604030504040204" pitchFamily="34" charset="-128"/>
                <a:ea typeface="Meiryo" panose="020B0604030504040204" pitchFamily="34" charset="-128"/>
              </a:rPr>
              <a:t> </a:t>
            </a:r>
            <a:r>
              <a:rPr kumimoji="1" lang="ja-JP" altLang="en-US" sz="2400">
                <a:latin typeface="Meiryo" panose="020B0604030504040204" pitchFamily="34" charset="-128"/>
                <a:ea typeface="Meiryo" panose="020B0604030504040204" pitchFamily="34" charset="-128"/>
              </a:rPr>
              <a:t>追加</a:t>
            </a:r>
            <a:endParaRPr kumimoji="1" lang="en-JP" sz="2400" dirty="0">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385817742"/>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正方形/長方形 64">
            <a:extLst>
              <a:ext uri="{FF2B5EF4-FFF2-40B4-BE49-F238E27FC236}">
                <a16:creationId xmlns:a16="http://schemas.microsoft.com/office/drawing/2014/main" id="{6ABF2175-1016-4D77-9EE6-8986CF15116C}"/>
              </a:ext>
            </a:extLst>
          </p:cNvPr>
          <p:cNvSpPr/>
          <p:nvPr/>
        </p:nvSpPr>
        <p:spPr>
          <a:xfrm>
            <a:off x="442699" y="1173646"/>
            <a:ext cx="5426243" cy="639864"/>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48000" tIns="48000" rIns="48000" bIns="48000" rtlCol="0" anchor="ctr"/>
          <a:lstStyle/>
          <a:p>
            <a:pPr algn="ctr"/>
            <a:r>
              <a:rPr kumimoji="1" lang="ja-JP" altLang="en-US" sz="2333">
                <a:gradFill>
                  <a:gsLst>
                    <a:gs pos="0">
                      <a:schemeClr val="bg1"/>
                    </a:gs>
                    <a:gs pos="100000">
                      <a:schemeClr val="bg1"/>
                    </a:gs>
                  </a:gsLst>
                  <a:lin ang="5400000" scaled="1"/>
                </a:gradFill>
                <a:latin typeface="Meiryo" panose="020B0604030504040204" pitchFamily="34" charset="-128"/>
                <a:ea typeface="Meiryo" panose="020B0604030504040204" pitchFamily="34" charset="-128"/>
              </a:rPr>
              <a:t>レプリケーション機能概要</a:t>
            </a:r>
          </a:p>
        </p:txBody>
      </p:sp>
      <p:sp>
        <p:nvSpPr>
          <p:cNvPr id="66" name="正方形/長方形 65">
            <a:extLst>
              <a:ext uri="{FF2B5EF4-FFF2-40B4-BE49-F238E27FC236}">
                <a16:creationId xmlns:a16="http://schemas.microsoft.com/office/drawing/2014/main" id="{29F09D6F-EA89-4E0F-85D0-156791107FE3}"/>
              </a:ext>
            </a:extLst>
          </p:cNvPr>
          <p:cNvSpPr/>
          <p:nvPr/>
        </p:nvSpPr>
        <p:spPr>
          <a:xfrm>
            <a:off x="6096002" y="1173646"/>
            <a:ext cx="5902960" cy="63986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ctr"/>
          <a:lstStyle/>
          <a:p>
            <a:pPr algn="ctr"/>
            <a:r>
              <a:rPr kumimoji="1" lang="ja-JP" altLang="en-US" sz="2333">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レプリケーション機能のイメージ</a:t>
            </a:r>
          </a:p>
        </p:txBody>
      </p:sp>
      <p:cxnSp>
        <p:nvCxnSpPr>
          <p:cNvPr id="67" name="直線コネクタ 66">
            <a:extLst>
              <a:ext uri="{FF2B5EF4-FFF2-40B4-BE49-F238E27FC236}">
                <a16:creationId xmlns:a16="http://schemas.microsoft.com/office/drawing/2014/main" id="{BB082597-D76F-4BA6-95B1-F23BC6A355DD}"/>
              </a:ext>
            </a:extLst>
          </p:cNvPr>
          <p:cNvCxnSpPr>
            <a:cxnSpLocks/>
          </p:cNvCxnSpPr>
          <p:nvPr/>
        </p:nvCxnSpPr>
        <p:spPr>
          <a:xfrm>
            <a:off x="6095823" y="1813509"/>
            <a:ext cx="5905449" cy="0"/>
          </a:xfrm>
          <a:prstGeom prst="line">
            <a:avLst/>
          </a:prstGeom>
          <a:ln>
            <a:solidFill>
              <a:srgbClr val="2A2E32"/>
            </a:solidFill>
          </a:ln>
          <a:effectLst/>
        </p:spPr>
        <p:style>
          <a:lnRef idx="2">
            <a:schemeClr val="accent1"/>
          </a:lnRef>
          <a:fillRef idx="0">
            <a:schemeClr val="accent1"/>
          </a:fillRef>
          <a:effectRef idx="1">
            <a:schemeClr val="accent1"/>
          </a:effectRef>
          <a:fontRef idx="minor">
            <a:schemeClr val="tx1"/>
          </a:fontRef>
        </p:style>
      </p:cxnSp>
      <p:sp>
        <p:nvSpPr>
          <p:cNvPr id="106" name="正方形/長方形 105">
            <a:extLst>
              <a:ext uri="{FF2B5EF4-FFF2-40B4-BE49-F238E27FC236}">
                <a16:creationId xmlns:a16="http://schemas.microsoft.com/office/drawing/2014/main" id="{B1B9CBAB-639B-4884-9FE2-058FA6885EF7}"/>
              </a:ext>
            </a:extLst>
          </p:cNvPr>
          <p:cNvSpPr/>
          <p:nvPr/>
        </p:nvSpPr>
        <p:spPr>
          <a:xfrm>
            <a:off x="442697" y="1813509"/>
            <a:ext cx="5727142" cy="473987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square" lIns="48000" tIns="48000" rIns="48000" bIns="48000" rtlCol="0" anchor="t" anchorCtr="0">
            <a:spAutoFit/>
          </a:bodyPr>
          <a:lstStyle/>
          <a:p>
            <a:pPr marL="119995" indent="-119995">
              <a:spcBef>
                <a:spcPts val="800"/>
              </a:spcBef>
              <a:buFont typeface="Arial" panose="020B0604020202020204" pitchFamily="34" charset="0"/>
              <a:buChar char="•"/>
            </a:pPr>
            <a:r>
              <a:rPr lang="ja-JP" altLang="en-US"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リージョン間やリージョン内で</a:t>
            </a:r>
            <a:r>
              <a:rPr lang="en-US" altLang="ja-JP"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S3</a:t>
            </a:r>
            <a:r>
              <a:rPr lang="ja-JP" altLang="en-US"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バケット</a:t>
            </a:r>
            <a:br>
              <a:rPr lang="en-US" altLang="ja-JP"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br>
            <a:r>
              <a:rPr lang="ja-JP" altLang="en-US"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オブジェクトのレプリケーションができる</a:t>
            </a:r>
            <a:endParaRPr lang="en-US" altLang="ja-JP"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endParaRPr>
          </a:p>
          <a:p>
            <a:pPr marL="357703" lvl="1" indent="-239175">
              <a:buFont typeface="Wingdings" panose="05000000000000000000" pitchFamily="2" charset="2"/>
              <a:buChar char="Ø"/>
            </a:pPr>
            <a:r>
              <a:rPr lang="ja-JP" altLang="en-US" sz="150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リージョン間の場合はデータ転送料金が発生</a:t>
            </a:r>
            <a:endParaRPr lang="en-US" altLang="ja-JP" sz="150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endParaRPr>
          </a:p>
          <a:p>
            <a:pPr marL="119995" indent="-119995">
              <a:spcBef>
                <a:spcPts val="267"/>
              </a:spcBef>
              <a:buFont typeface="Arial" panose="020B0604020202020204" pitchFamily="34" charset="0"/>
              <a:buChar char="•"/>
            </a:pPr>
            <a:endParaRPr lang="en-US" altLang="ja-JP" sz="1667" b="1"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endParaRPr>
          </a:p>
          <a:p>
            <a:pPr marL="119995" indent="-119995">
              <a:spcBef>
                <a:spcPts val="267"/>
              </a:spcBef>
              <a:buFont typeface="Arial" panose="020B0604020202020204" pitchFamily="34" charset="0"/>
              <a:buChar char="•"/>
            </a:pPr>
            <a:r>
              <a:rPr lang="ja-JP" altLang="en-US" sz="1667">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オブジェクト</a:t>
            </a:r>
            <a:r>
              <a:rPr lang="ja-JP" altLang="en-US"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の作成、更新および削除を</a:t>
            </a:r>
            <a:br>
              <a:rPr lang="en-US" altLang="ja-JP"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br>
            <a:r>
              <a:rPr lang="ja-JP" altLang="en-US"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トリガーに非同期で実行</a:t>
            </a:r>
            <a:endParaRPr lang="en-US" altLang="ja-JP"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endParaRPr>
          </a:p>
          <a:p>
            <a:pPr marL="311988" lvl="1" indent="-215991">
              <a:spcBef>
                <a:spcPts val="267"/>
              </a:spcBef>
              <a:buFont typeface="Wingdings" panose="05000000000000000000" pitchFamily="2" charset="2"/>
              <a:buChar char="Ø"/>
            </a:pPr>
            <a:r>
              <a:rPr lang="ja-JP" altLang="en-US" sz="150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設定実施前のオブジェクトは</a:t>
            </a:r>
            <a:r>
              <a:rPr lang="ja-JP" altLang="en-US" sz="150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複製</a:t>
            </a:r>
            <a:r>
              <a:rPr lang="ja-JP" altLang="en-US" sz="1500" u="sng">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されない</a:t>
            </a:r>
            <a:endParaRPr lang="en-US" altLang="ja-JP" sz="1500" u="sng"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endParaRPr>
          </a:p>
          <a:p>
            <a:pPr marL="119995" indent="-119995">
              <a:spcBef>
                <a:spcPts val="667"/>
              </a:spcBef>
              <a:buFont typeface="Arial" panose="020B0604020202020204" pitchFamily="34" charset="0"/>
              <a:buChar char="•"/>
            </a:pPr>
            <a:endParaRPr lang="en-US" altLang="ja-JP" sz="1667" b="1"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endParaRPr>
          </a:p>
          <a:p>
            <a:pPr marL="119995" indent="-119995">
              <a:spcBef>
                <a:spcPts val="667"/>
              </a:spcBef>
              <a:buFont typeface="Arial" panose="020B0604020202020204" pitchFamily="34" charset="0"/>
              <a:buChar char="•"/>
            </a:pPr>
            <a:r>
              <a:rPr lang="ja-JP" altLang="en-US" sz="1667">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バッチレプリケーションによるコピー</a:t>
            </a:r>
            <a:endParaRPr lang="en-US" altLang="ja-JP"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endParaRPr>
          </a:p>
          <a:p>
            <a:pPr marL="445806" lvl="1" indent="-285739">
              <a:spcBef>
                <a:spcPts val="667"/>
              </a:spcBef>
              <a:buFont typeface="Wingdings" pitchFamily="2" charset="2"/>
              <a:buChar char="Ø"/>
            </a:pPr>
            <a:r>
              <a:rPr lang="ja-JP" altLang="en-US" sz="150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レプリケーション設定前の既存オブジェクト、レプリケーションに失敗したオブジェクト、レプリケートされたオブジェクトなどのレプリケーションに使用</a:t>
            </a:r>
            <a:endParaRPr lang="en-US" altLang="ja-JP" sz="150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endParaRPr>
          </a:p>
          <a:p>
            <a:pPr marL="119995" indent="-119995">
              <a:spcBef>
                <a:spcPts val="667"/>
              </a:spcBef>
              <a:buFont typeface="Arial" panose="020B0604020202020204" pitchFamily="34" charset="0"/>
              <a:buChar char="•"/>
            </a:pPr>
            <a:r>
              <a:rPr lang="ja-JP" altLang="en-US" sz="1667">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バージョニング</a:t>
            </a:r>
            <a:r>
              <a:rPr lang="ja-JP" altLang="en-US"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機能の利用が前提</a:t>
            </a:r>
            <a:endParaRPr lang="en-US" altLang="ja-JP"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endParaRPr>
          </a:p>
          <a:p>
            <a:pPr marL="479981" indent="-311988">
              <a:spcBef>
                <a:spcPts val="267"/>
              </a:spcBef>
              <a:buFont typeface="Wingdings" panose="05000000000000000000" pitchFamily="2" charset="2"/>
              <a:buChar char="Ø"/>
            </a:pPr>
            <a:r>
              <a:rPr lang="ja-JP" altLang="en-US" sz="150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複製元と先双方バケットにバージョニング設定</a:t>
            </a:r>
            <a:endParaRPr lang="en-US" altLang="ja-JP" sz="150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endParaRPr>
          </a:p>
          <a:p>
            <a:pPr marL="119995" indent="-119995">
              <a:spcBef>
                <a:spcPts val="667"/>
              </a:spcBef>
              <a:buFont typeface="Arial" panose="020B0604020202020204" pitchFamily="34" charset="0"/>
              <a:buChar char="•"/>
            </a:pPr>
            <a:r>
              <a:rPr lang="ja-JP" altLang="en-US"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マルチディスティネーション </a:t>
            </a:r>
            <a:r>
              <a:rPr lang="en-US" altLang="ja-JP"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a:t>
            </a:r>
            <a:r>
              <a:rPr lang="ja-JP" altLang="en-US"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複数の宛先</a:t>
            </a:r>
            <a:r>
              <a:rPr lang="en-US" altLang="ja-JP"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a:t>
            </a:r>
            <a:endParaRPr lang="en-US" altLang="ja-JP" sz="1667" dirty="0">
              <a:solidFill>
                <a:srgbClr val="FF0000"/>
              </a:solidFill>
              <a:latin typeface="Meiryo" panose="020B0604030504040204" pitchFamily="34" charset="-128"/>
              <a:ea typeface="Meiryo" panose="020B0604030504040204" pitchFamily="34" charset="-128"/>
            </a:endParaRPr>
          </a:p>
          <a:p>
            <a:pPr marL="119995" indent="-119995">
              <a:spcBef>
                <a:spcPts val="667"/>
              </a:spcBef>
              <a:buFont typeface="Arial" panose="020B0604020202020204" pitchFamily="34" charset="0"/>
              <a:buChar char="•"/>
            </a:pPr>
            <a:r>
              <a:rPr lang="ja-JP" altLang="en-US"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双方向レプリケーション</a:t>
            </a:r>
            <a:endParaRPr lang="en-US" altLang="ja-JP"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endParaRPr>
          </a:p>
        </p:txBody>
      </p:sp>
      <p:sp>
        <p:nvSpPr>
          <p:cNvPr id="14" name="Rounded Rectangle 3">
            <a:extLst>
              <a:ext uri="{FF2B5EF4-FFF2-40B4-BE49-F238E27FC236}">
                <a16:creationId xmlns:a16="http://schemas.microsoft.com/office/drawing/2014/main" id="{3EBD63AC-4713-460E-A93E-1D51B64A68A1}"/>
              </a:ext>
            </a:extLst>
          </p:cNvPr>
          <p:cNvSpPr/>
          <p:nvPr/>
        </p:nvSpPr>
        <p:spPr>
          <a:xfrm>
            <a:off x="6629529" y="4503318"/>
            <a:ext cx="2348313" cy="1728147"/>
          </a:xfrm>
          <a:prstGeom prst="roundRect">
            <a:avLst>
              <a:gd name="adj" fmla="val 0"/>
            </a:avLst>
          </a:prstGeom>
          <a:noFill/>
          <a:ln w="12700">
            <a:solidFill>
              <a:schemeClr val="bg1">
                <a:lumMod val="65000"/>
              </a:schemeClr>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3667" dirty="0">
              <a:solidFill>
                <a:schemeClr val="tx1"/>
              </a:solidFill>
              <a:latin typeface="Meiryo" panose="020B0604030504040204" pitchFamily="34" charset="-128"/>
              <a:ea typeface="Meiryo" panose="020B0604030504040204" pitchFamily="34" charset="-128"/>
              <a:cs typeface="Arial"/>
            </a:endParaRPr>
          </a:p>
        </p:txBody>
      </p:sp>
      <p:sp>
        <p:nvSpPr>
          <p:cNvPr id="16" name="Rounded Rectangle 3">
            <a:extLst>
              <a:ext uri="{FF2B5EF4-FFF2-40B4-BE49-F238E27FC236}">
                <a16:creationId xmlns:a16="http://schemas.microsoft.com/office/drawing/2014/main" id="{14DBFAB6-A155-40FB-9F69-FF7E86799839}"/>
              </a:ext>
            </a:extLst>
          </p:cNvPr>
          <p:cNvSpPr/>
          <p:nvPr/>
        </p:nvSpPr>
        <p:spPr>
          <a:xfrm>
            <a:off x="9546959" y="4503318"/>
            <a:ext cx="2348313" cy="1728147"/>
          </a:xfrm>
          <a:prstGeom prst="roundRect">
            <a:avLst>
              <a:gd name="adj" fmla="val 0"/>
            </a:avLst>
          </a:prstGeom>
          <a:noFill/>
          <a:ln w="12700">
            <a:solidFill>
              <a:schemeClr val="bg1">
                <a:lumMod val="65000"/>
              </a:schemeClr>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3667" dirty="0">
              <a:solidFill>
                <a:schemeClr val="tx1"/>
              </a:solidFill>
              <a:latin typeface="Meiryo" panose="020B0604030504040204" pitchFamily="34" charset="-128"/>
              <a:ea typeface="Meiryo" panose="020B0604030504040204" pitchFamily="34" charset="-128"/>
              <a:cs typeface="Arial"/>
            </a:endParaRPr>
          </a:p>
        </p:txBody>
      </p:sp>
      <p:pic>
        <p:nvPicPr>
          <p:cNvPr id="17" name="Graphic 56">
            <a:extLst>
              <a:ext uri="{FF2B5EF4-FFF2-40B4-BE49-F238E27FC236}">
                <a16:creationId xmlns:a16="http://schemas.microsoft.com/office/drawing/2014/main" id="{69F8A7C4-9944-4E3A-9B5F-58253E942AF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41787" y="5283505"/>
            <a:ext cx="523795" cy="523795"/>
          </a:xfrm>
          <a:prstGeom prst="rect">
            <a:avLst/>
          </a:prstGeom>
        </p:spPr>
      </p:pic>
      <p:grpSp>
        <p:nvGrpSpPr>
          <p:cNvPr id="3" name="グループ化 2">
            <a:extLst>
              <a:ext uri="{FF2B5EF4-FFF2-40B4-BE49-F238E27FC236}">
                <a16:creationId xmlns:a16="http://schemas.microsoft.com/office/drawing/2014/main" id="{68CD0FD8-5F7E-4345-A8FC-4868B7116840}"/>
              </a:ext>
            </a:extLst>
          </p:cNvPr>
          <p:cNvGrpSpPr/>
          <p:nvPr/>
        </p:nvGrpSpPr>
        <p:grpSpPr>
          <a:xfrm>
            <a:off x="6801018" y="4882478"/>
            <a:ext cx="2005335" cy="1229915"/>
            <a:chOff x="4795199" y="3579714"/>
            <a:chExt cx="1504001" cy="922436"/>
          </a:xfrm>
        </p:grpSpPr>
        <p:pic>
          <p:nvPicPr>
            <p:cNvPr id="18" name="Graphic 53">
              <a:extLst>
                <a:ext uri="{FF2B5EF4-FFF2-40B4-BE49-F238E27FC236}">
                  <a16:creationId xmlns:a16="http://schemas.microsoft.com/office/drawing/2014/main" id="{0F3EC10D-3562-4AB3-882D-095E9B83E4D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795199" y="3579714"/>
              <a:ext cx="234000" cy="234000"/>
            </a:xfrm>
            <a:prstGeom prst="rect">
              <a:avLst/>
            </a:prstGeom>
          </p:spPr>
        </p:pic>
        <p:sp>
          <p:nvSpPr>
            <p:cNvPr id="19" name="Rounded Rectangle 3">
              <a:extLst>
                <a:ext uri="{FF2B5EF4-FFF2-40B4-BE49-F238E27FC236}">
                  <a16:creationId xmlns:a16="http://schemas.microsoft.com/office/drawing/2014/main" id="{BD7D0D49-87C5-4110-8A98-ADC4C82DB333}"/>
                </a:ext>
              </a:extLst>
            </p:cNvPr>
            <p:cNvSpPr/>
            <p:nvPr/>
          </p:nvSpPr>
          <p:spPr>
            <a:xfrm>
              <a:off x="4795199" y="3579714"/>
              <a:ext cx="1504001" cy="922436"/>
            </a:xfrm>
            <a:prstGeom prst="roundRect">
              <a:avLst>
                <a:gd name="adj" fmla="val 0"/>
              </a:avLst>
            </a:prstGeom>
            <a:noFill/>
            <a:ln w="12700">
              <a:solidFill>
                <a:srgbClr val="6CAE3E"/>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3667" dirty="0">
                <a:solidFill>
                  <a:schemeClr val="tx1"/>
                </a:solidFill>
                <a:latin typeface="Meiryo" panose="020B0604030504040204" pitchFamily="34" charset="-128"/>
                <a:ea typeface="Meiryo" panose="020B0604030504040204" pitchFamily="34" charset="-128"/>
                <a:cs typeface="Arial"/>
              </a:endParaRPr>
            </a:p>
          </p:txBody>
        </p:sp>
      </p:grpSp>
      <p:grpSp>
        <p:nvGrpSpPr>
          <p:cNvPr id="2" name="グループ化 1">
            <a:extLst>
              <a:ext uri="{FF2B5EF4-FFF2-40B4-BE49-F238E27FC236}">
                <a16:creationId xmlns:a16="http://schemas.microsoft.com/office/drawing/2014/main" id="{0043D3D5-6A16-43B3-AAC9-31ED44D45530}"/>
              </a:ext>
            </a:extLst>
          </p:cNvPr>
          <p:cNvGrpSpPr/>
          <p:nvPr/>
        </p:nvGrpSpPr>
        <p:grpSpPr>
          <a:xfrm>
            <a:off x="9718448" y="4882478"/>
            <a:ext cx="2005335" cy="1229915"/>
            <a:chOff x="7307975" y="3579714"/>
            <a:chExt cx="1504001" cy="922436"/>
          </a:xfrm>
        </p:grpSpPr>
        <p:pic>
          <p:nvPicPr>
            <p:cNvPr id="20" name="Graphic 53">
              <a:extLst>
                <a:ext uri="{FF2B5EF4-FFF2-40B4-BE49-F238E27FC236}">
                  <a16:creationId xmlns:a16="http://schemas.microsoft.com/office/drawing/2014/main" id="{456F0188-02B3-4BE3-A912-87841DA51F8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307975" y="3579714"/>
              <a:ext cx="234000" cy="234000"/>
            </a:xfrm>
            <a:prstGeom prst="rect">
              <a:avLst/>
            </a:prstGeom>
          </p:spPr>
        </p:pic>
        <p:sp>
          <p:nvSpPr>
            <p:cNvPr id="21" name="Rounded Rectangle 3">
              <a:extLst>
                <a:ext uri="{FF2B5EF4-FFF2-40B4-BE49-F238E27FC236}">
                  <a16:creationId xmlns:a16="http://schemas.microsoft.com/office/drawing/2014/main" id="{E88ADA14-E87B-4774-95BE-F3958B7455D8}"/>
                </a:ext>
              </a:extLst>
            </p:cNvPr>
            <p:cNvSpPr/>
            <p:nvPr/>
          </p:nvSpPr>
          <p:spPr>
            <a:xfrm>
              <a:off x="7307975" y="3579714"/>
              <a:ext cx="1504001" cy="922436"/>
            </a:xfrm>
            <a:prstGeom prst="roundRect">
              <a:avLst>
                <a:gd name="adj" fmla="val 0"/>
              </a:avLst>
            </a:prstGeom>
            <a:noFill/>
            <a:ln w="12700">
              <a:solidFill>
                <a:srgbClr val="6CAE3E"/>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3667" dirty="0">
                <a:solidFill>
                  <a:schemeClr val="tx1"/>
                </a:solidFill>
                <a:latin typeface="Meiryo" panose="020B0604030504040204" pitchFamily="34" charset="-128"/>
                <a:ea typeface="Meiryo" panose="020B0604030504040204" pitchFamily="34" charset="-128"/>
                <a:cs typeface="Arial"/>
              </a:endParaRPr>
            </a:p>
          </p:txBody>
        </p:sp>
      </p:grpSp>
      <p:pic>
        <p:nvPicPr>
          <p:cNvPr id="24" name="Graphic 56">
            <a:extLst>
              <a:ext uri="{FF2B5EF4-FFF2-40B4-BE49-F238E27FC236}">
                <a16:creationId xmlns:a16="http://schemas.microsoft.com/office/drawing/2014/main" id="{7A410EE6-8F6E-4510-BE0A-90BFFDBCDE0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459216" y="5283505"/>
            <a:ext cx="523795" cy="523795"/>
          </a:xfrm>
          <a:prstGeom prst="rect">
            <a:avLst/>
          </a:prstGeom>
        </p:spPr>
      </p:pic>
      <p:cxnSp>
        <p:nvCxnSpPr>
          <p:cNvPr id="27" name="直線矢印コネクタ 26">
            <a:extLst>
              <a:ext uri="{FF2B5EF4-FFF2-40B4-BE49-F238E27FC236}">
                <a16:creationId xmlns:a16="http://schemas.microsoft.com/office/drawing/2014/main" id="{6F79F901-1D4D-4F3E-8B87-674B5C9D238C}"/>
              </a:ext>
            </a:extLst>
          </p:cNvPr>
          <p:cNvCxnSpPr>
            <a:cxnSpLocks/>
          </p:cNvCxnSpPr>
          <p:nvPr/>
        </p:nvCxnSpPr>
        <p:spPr>
          <a:xfrm>
            <a:off x="8154257" y="5545403"/>
            <a:ext cx="2183208" cy="0"/>
          </a:xfrm>
          <a:prstGeom prst="straightConnector1">
            <a:avLst/>
          </a:prstGeom>
          <a:ln w="57150">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37" name="正方形/長方形 36">
            <a:extLst>
              <a:ext uri="{FF2B5EF4-FFF2-40B4-BE49-F238E27FC236}">
                <a16:creationId xmlns:a16="http://schemas.microsoft.com/office/drawing/2014/main" id="{0184E4AE-7930-4838-8FA8-9A41CEED1794}"/>
              </a:ext>
            </a:extLst>
          </p:cNvPr>
          <p:cNvSpPr/>
          <p:nvPr/>
        </p:nvSpPr>
        <p:spPr>
          <a:xfrm>
            <a:off x="6396721" y="1872438"/>
            <a:ext cx="5874387" cy="35348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square" lIns="48000" tIns="48000" rIns="48000" bIns="48000" rtlCol="0" anchor="t" anchorCtr="0">
            <a:spAutoFit/>
          </a:bodyPr>
          <a:lstStyle/>
          <a:p>
            <a:pPr marL="119995" indent="-119995">
              <a:spcBef>
                <a:spcPts val="800"/>
              </a:spcBef>
              <a:buFont typeface="Arial" panose="020B0604020202020204" pitchFamily="34" charset="0"/>
              <a:buChar char="•"/>
            </a:pPr>
            <a:r>
              <a:rPr lang="ja-JP" altLang="en-US" sz="1667" b="1">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同一アカウント内のバケット間でのレプリケーション</a:t>
            </a:r>
            <a:endParaRPr lang="en-US" altLang="ja-JP"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endParaRPr>
          </a:p>
        </p:txBody>
      </p:sp>
      <p:sp>
        <p:nvSpPr>
          <p:cNvPr id="38" name="正方形/長方形 37">
            <a:extLst>
              <a:ext uri="{FF2B5EF4-FFF2-40B4-BE49-F238E27FC236}">
                <a16:creationId xmlns:a16="http://schemas.microsoft.com/office/drawing/2014/main" id="{29B67C2C-A5B6-4C24-9D38-CB3B6A2B7C8A}"/>
              </a:ext>
            </a:extLst>
          </p:cNvPr>
          <p:cNvSpPr/>
          <p:nvPr/>
        </p:nvSpPr>
        <p:spPr>
          <a:xfrm>
            <a:off x="6396721" y="4089910"/>
            <a:ext cx="5874387" cy="35348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square" lIns="48000" tIns="48000" rIns="48000" bIns="48000" rtlCol="0" anchor="t" anchorCtr="0">
            <a:spAutoFit/>
          </a:bodyPr>
          <a:lstStyle/>
          <a:p>
            <a:pPr marL="119995" indent="-119995">
              <a:spcBef>
                <a:spcPts val="800"/>
              </a:spcBef>
              <a:buFont typeface="Arial" panose="020B0604020202020204" pitchFamily="34" charset="0"/>
              <a:buChar char="•"/>
            </a:pPr>
            <a:r>
              <a:rPr lang="ja-JP" altLang="en-US" sz="1667" b="1">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異なる</a:t>
            </a:r>
            <a:r>
              <a:rPr lang="en-US" altLang="ja-JP" sz="1667" b="1"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AWS</a:t>
            </a:r>
            <a:r>
              <a:rPr lang="ja-JP" altLang="en-US" sz="1667" b="1">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アカウント間でのレプリケーション</a:t>
            </a:r>
            <a:endParaRPr lang="en-US" altLang="ja-JP"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endParaRPr>
          </a:p>
        </p:txBody>
      </p:sp>
      <p:sp>
        <p:nvSpPr>
          <p:cNvPr id="40" name="Rounded Rectangle 3">
            <a:extLst>
              <a:ext uri="{FF2B5EF4-FFF2-40B4-BE49-F238E27FC236}">
                <a16:creationId xmlns:a16="http://schemas.microsoft.com/office/drawing/2014/main" id="{A65FDC6F-69AA-42D1-A394-67606BBC8CEC}"/>
              </a:ext>
            </a:extLst>
          </p:cNvPr>
          <p:cNvSpPr/>
          <p:nvPr/>
        </p:nvSpPr>
        <p:spPr>
          <a:xfrm>
            <a:off x="6629529" y="2309197"/>
            <a:ext cx="2348313" cy="1728147"/>
          </a:xfrm>
          <a:prstGeom prst="roundRect">
            <a:avLst>
              <a:gd name="adj" fmla="val 0"/>
            </a:avLst>
          </a:prstGeom>
          <a:noFill/>
          <a:ln w="12700">
            <a:solidFill>
              <a:schemeClr val="bg1">
                <a:lumMod val="65000"/>
              </a:schemeClr>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3667" dirty="0">
              <a:solidFill>
                <a:schemeClr val="tx1"/>
              </a:solidFill>
              <a:latin typeface="Meiryo" panose="020B0604030504040204" pitchFamily="34" charset="-128"/>
              <a:ea typeface="Meiryo" panose="020B0604030504040204" pitchFamily="34" charset="-128"/>
              <a:cs typeface="Arial"/>
            </a:endParaRPr>
          </a:p>
        </p:txBody>
      </p:sp>
      <p:sp>
        <p:nvSpPr>
          <p:cNvPr id="42" name="Rounded Rectangle 3">
            <a:extLst>
              <a:ext uri="{FF2B5EF4-FFF2-40B4-BE49-F238E27FC236}">
                <a16:creationId xmlns:a16="http://schemas.microsoft.com/office/drawing/2014/main" id="{850BC6E8-D74F-4EC5-A120-6E3B56222EC0}"/>
              </a:ext>
            </a:extLst>
          </p:cNvPr>
          <p:cNvSpPr/>
          <p:nvPr/>
        </p:nvSpPr>
        <p:spPr>
          <a:xfrm>
            <a:off x="9546959" y="2309197"/>
            <a:ext cx="2348313" cy="1728147"/>
          </a:xfrm>
          <a:prstGeom prst="roundRect">
            <a:avLst>
              <a:gd name="adj" fmla="val 0"/>
            </a:avLst>
          </a:prstGeom>
          <a:noFill/>
          <a:ln w="12700">
            <a:solidFill>
              <a:schemeClr val="bg1">
                <a:lumMod val="65000"/>
              </a:schemeClr>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3667" dirty="0">
              <a:solidFill>
                <a:schemeClr val="tx1"/>
              </a:solidFill>
              <a:latin typeface="Meiryo" panose="020B0604030504040204" pitchFamily="34" charset="-128"/>
              <a:ea typeface="Meiryo" panose="020B0604030504040204" pitchFamily="34" charset="-128"/>
              <a:cs typeface="Arial"/>
            </a:endParaRPr>
          </a:p>
        </p:txBody>
      </p:sp>
      <p:pic>
        <p:nvPicPr>
          <p:cNvPr id="43" name="Graphic 56">
            <a:extLst>
              <a:ext uri="{FF2B5EF4-FFF2-40B4-BE49-F238E27FC236}">
                <a16:creationId xmlns:a16="http://schemas.microsoft.com/office/drawing/2014/main" id="{49820FA3-10B1-42CA-8F52-F6EF7774D34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987799" y="3104563"/>
            <a:ext cx="493438" cy="493438"/>
          </a:xfrm>
          <a:prstGeom prst="rect">
            <a:avLst/>
          </a:prstGeom>
        </p:spPr>
      </p:pic>
      <p:grpSp>
        <p:nvGrpSpPr>
          <p:cNvPr id="44" name="グループ化 43">
            <a:extLst>
              <a:ext uri="{FF2B5EF4-FFF2-40B4-BE49-F238E27FC236}">
                <a16:creationId xmlns:a16="http://schemas.microsoft.com/office/drawing/2014/main" id="{D564BC8D-F58A-47C2-A9C4-2553653BD855}"/>
              </a:ext>
            </a:extLst>
          </p:cNvPr>
          <p:cNvGrpSpPr/>
          <p:nvPr/>
        </p:nvGrpSpPr>
        <p:grpSpPr>
          <a:xfrm>
            <a:off x="6801018" y="2688358"/>
            <a:ext cx="2005335" cy="1229915"/>
            <a:chOff x="4795199" y="3579714"/>
            <a:chExt cx="1504001" cy="922436"/>
          </a:xfrm>
        </p:grpSpPr>
        <p:pic>
          <p:nvPicPr>
            <p:cNvPr id="45" name="Graphic 53">
              <a:extLst>
                <a:ext uri="{FF2B5EF4-FFF2-40B4-BE49-F238E27FC236}">
                  <a16:creationId xmlns:a16="http://schemas.microsoft.com/office/drawing/2014/main" id="{09703A8F-AFD1-4F01-BF98-97A6E174A1D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795199" y="3579714"/>
              <a:ext cx="234000" cy="234000"/>
            </a:xfrm>
            <a:prstGeom prst="rect">
              <a:avLst/>
            </a:prstGeom>
          </p:spPr>
        </p:pic>
        <p:sp>
          <p:nvSpPr>
            <p:cNvPr id="46" name="Rounded Rectangle 3">
              <a:extLst>
                <a:ext uri="{FF2B5EF4-FFF2-40B4-BE49-F238E27FC236}">
                  <a16:creationId xmlns:a16="http://schemas.microsoft.com/office/drawing/2014/main" id="{BE726E0D-D531-4649-AB8D-95ECF63C8CC5}"/>
                </a:ext>
              </a:extLst>
            </p:cNvPr>
            <p:cNvSpPr/>
            <p:nvPr/>
          </p:nvSpPr>
          <p:spPr>
            <a:xfrm>
              <a:off x="4795199" y="3579714"/>
              <a:ext cx="1504001" cy="922436"/>
            </a:xfrm>
            <a:prstGeom prst="roundRect">
              <a:avLst>
                <a:gd name="adj" fmla="val 0"/>
              </a:avLst>
            </a:prstGeom>
            <a:noFill/>
            <a:ln w="12700">
              <a:solidFill>
                <a:srgbClr val="6CAE3E"/>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3667" dirty="0">
                <a:solidFill>
                  <a:schemeClr val="tx1"/>
                </a:solidFill>
                <a:latin typeface="Meiryo" panose="020B0604030504040204" pitchFamily="34" charset="-128"/>
                <a:ea typeface="Meiryo" panose="020B0604030504040204" pitchFamily="34" charset="-128"/>
                <a:cs typeface="Arial"/>
              </a:endParaRPr>
            </a:p>
          </p:txBody>
        </p:sp>
      </p:grpSp>
      <p:grpSp>
        <p:nvGrpSpPr>
          <p:cNvPr id="47" name="グループ化 46">
            <a:extLst>
              <a:ext uri="{FF2B5EF4-FFF2-40B4-BE49-F238E27FC236}">
                <a16:creationId xmlns:a16="http://schemas.microsoft.com/office/drawing/2014/main" id="{B3F2AA92-AF55-4E71-AAF2-0BBBBC4CDC69}"/>
              </a:ext>
            </a:extLst>
          </p:cNvPr>
          <p:cNvGrpSpPr/>
          <p:nvPr/>
        </p:nvGrpSpPr>
        <p:grpSpPr>
          <a:xfrm>
            <a:off x="9718448" y="2688358"/>
            <a:ext cx="2005335" cy="1229915"/>
            <a:chOff x="7307975" y="3579714"/>
            <a:chExt cx="1504001" cy="922436"/>
          </a:xfrm>
        </p:grpSpPr>
        <p:pic>
          <p:nvPicPr>
            <p:cNvPr id="48" name="Graphic 53">
              <a:extLst>
                <a:ext uri="{FF2B5EF4-FFF2-40B4-BE49-F238E27FC236}">
                  <a16:creationId xmlns:a16="http://schemas.microsoft.com/office/drawing/2014/main" id="{A4916B41-7B70-44A3-B4EF-96A3B64D6C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307975" y="3579714"/>
              <a:ext cx="234000" cy="234000"/>
            </a:xfrm>
            <a:prstGeom prst="rect">
              <a:avLst/>
            </a:prstGeom>
          </p:spPr>
        </p:pic>
        <p:sp>
          <p:nvSpPr>
            <p:cNvPr id="49" name="Rounded Rectangle 3">
              <a:extLst>
                <a:ext uri="{FF2B5EF4-FFF2-40B4-BE49-F238E27FC236}">
                  <a16:creationId xmlns:a16="http://schemas.microsoft.com/office/drawing/2014/main" id="{45F2C1AA-1A33-4066-933E-11BA6DD08A3C}"/>
                </a:ext>
              </a:extLst>
            </p:cNvPr>
            <p:cNvSpPr/>
            <p:nvPr/>
          </p:nvSpPr>
          <p:spPr>
            <a:xfrm>
              <a:off x="7307975" y="3579714"/>
              <a:ext cx="1504001" cy="922436"/>
            </a:xfrm>
            <a:prstGeom prst="roundRect">
              <a:avLst>
                <a:gd name="adj" fmla="val 0"/>
              </a:avLst>
            </a:prstGeom>
            <a:noFill/>
            <a:ln w="12700">
              <a:solidFill>
                <a:srgbClr val="6CAE3E"/>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3667" dirty="0">
                <a:solidFill>
                  <a:schemeClr val="tx1"/>
                </a:solidFill>
                <a:latin typeface="Meiryo" panose="020B0604030504040204" pitchFamily="34" charset="-128"/>
                <a:ea typeface="Meiryo" panose="020B0604030504040204" pitchFamily="34" charset="-128"/>
                <a:cs typeface="Arial"/>
              </a:endParaRPr>
            </a:p>
          </p:txBody>
        </p:sp>
      </p:grpSp>
      <p:pic>
        <p:nvPicPr>
          <p:cNvPr id="50" name="Graphic 56">
            <a:extLst>
              <a:ext uri="{FF2B5EF4-FFF2-40B4-BE49-F238E27FC236}">
                <a16:creationId xmlns:a16="http://schemas.microsoft.com/office/drawing/2014/main" id="{F2AB11C5-F0BB-476A-BCD3-984DA7FEC35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154257" y="3104563"/>
            <a:ext cx="493438" cy="493438"/>
          </a:xfrm>
          <a:prstGeom prst="rect">
            <a:avLst/>
          </a:prstGeom>
        </p:spPr>
      </p:pic>
      <p:pic>
        <p:nvPicPr>
          <p:cNvPr id="54" name="Graphic 56">
            <a:extLst>
              <a:ext uri="{FF2B5EF4-FFF2-40B4-BE49-F238E27FC236}">
                <a16:creationId xmlns:a16="http://schemas.microsoft.com/office/drawing/2014/main" id="{C5C70915-D0A4-4259-908F-B514FCB7580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881749" y="3104563"/>
            <a:ext cx="493438" cy="493438"/>
          </a:xfrm>
          <a:prstGeom prst="rect">
            <a:avLst/>
          </a:prstGeom>
        </p:spPr>
      </p:pic>
      <p:pic>
        <p:nvPicPr>
          <p:cNvPr id="55" name="Graphic 56">
            <a:extLst>
              <a:ext uri="{FF2B5EF4-FFF2-40B4-BE49-F238E27FC236}">
                <a16:creationId xmlns:a16="http://schemas.microsoft.com/office/drawing/2014/main" id="{C0D5F1E6-1329-4817-BB2D-F050A3546D4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048205" y="3104563"/>
            <a:ext cx="493438" cy="493438"/>
          </a:xfrm>
          <a:prstGeom prst="rect">
            <a:avLst/>
          </a:prstGeom>
        </p:spPr>
      </p:pic>
      <p:cxnSp>
        <p:nvCxnSpPr>
          <p:cNvPr id="57" name="直線矢印コネクタ 56">
            <a:extLst>
              <a:ext uri="{FF2B5EF4-FFF2-40B4-BE49-F238E27FC236}">
                <a16:creationId xmlns:a16="http://schemas.microsoft.com/office/drawing/2014/main" id="{ADBEB56E-7C9F-4657-A91A-563A09C84DA8}"/>
              </a:ext>
            </a:extLst>
          </p:cNvPr>
          <p:cNvCxnSpPr>
            <a:cxnSpLocks/>
          </p:cNvCxnSpPr>
          <p:nvPr/>
        </p:nvCxnSpPr>
        <p:spPr>
          <a:xfrm>
            <a:off x="7516126" y="3351282"/>
            <a:ext cx="603244" cy="0"/>
          </a:xfrm>
          <a:prstGeom prst="straightConnector1">
            <a:avLst/>
          </a:prstGeom>
          <a:ln w="38100">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8" name="直線矢印コネクタ 57">
            <a:extLst>
              <a:ext uri="{FF2B5EF4-FFF2-40B4-BE49-F238E27FC236}">
                <a16:creationId xmlns:a16="http://schemas.microsoft.com/office/drawing/2014/main" id="{FDA0A1DE-D00A-4315-8DCA-876A3214EF43}"/>
              </a:ext>
            </a:extLst>
          </p:cNvPr>
          <p:cNvCxnSpPr>
            <a:cxnSpLocks/>
          </p:cNvCxnSpPr>
          <p:nvPr/>
        </p:nvCxnSpPr>
        <p:spPr>
          <a:xfrm>
            <a:off x="10410075" y="3351282"/>
            <a:ext cx="603244" cy="0"/>
          </a:xfrm>
          <a:prstGeom prst="straightConnector1">
            <a:avLst/>
          </a:prstGeom>
          <a:ln w="38100">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pic>
        <p:nvPicPr>
          <p:cNvPr id="59" name="図 58">
            <a:extLst>
              <a:ext uri="{FF2B5EF4-FFF2-40B4-BE49-F238E27FC236}">
                <a16:creationId xmlns:a16="http://schemas.microsoft.com/office/drawing/2014/main" id="{5183F82F-F9AF-490E-A665-05B8AA59E8B1}"/>
              </a:ext>
            </a:extLst>
          </p:cNvPr>
          <p:cNvPicPr>
            <a:picLocks noChangeAspect="1"/>
          </p:cNvPicPr>
          <p:nvPr/>
        </p:nvPicPr>
        <p:blipFill>
          <a:blip r:embed="rId7"/>
          <a:stretch>
            <a:fillRect/>
          </a:stretch>
        </p:blipFill>
        <p:spPr>
          <a:xfrm>
            <a:off x="11119125" y="3561898"/>
            <a:ext cx="355200" cy="355200"/>
          </a:xfrm>
          <a:prstGeom prst="rect">
            <a:avLst/>
          </a:prstGeom>
        </p:spPr>
      </p:pic>
      <p:pic>
        <p:nvPicPr>
          <p:cNvPr id="60" name="図 59">
            <a:extLst>
              <a:ext uri="{FF2B5EF4-FFF2-40B4-BE49-F238E27FC236}">
                <a16:creationId xmlns:a16="http://schemas.microsoft.com/office/drawing/2014/main" id="{8D928FBF-255E-493C-93E5-652C0B8B528A}"/>
              </a:ext>
            </a:extLst>
          </p:cNvPr>
          <p:cNvPicPr>
            <a:picLocks noChangeAspect="1"/>
          </p:cNvPicPr>
          <p:nvPr/>
        </p:nvPicPr>
        <p:blipFill>
          <a:blip r:embed="rId8"/>
          <a:stretch>
            <a:fillRect/>
          </a:stretch>
        </p:blipFill>
        <p:spPr>
          <a:xfrm>
            <a:off x="7057743" y="3563545"/>
            <a:ext cx="353553" cy="353553"/>
          </a:xfrm>
          <a:prstGeom prst="rect">
            <a:avLst/>
          </a:prstGeom>
        </p:spPr>
      </p:pic>
      <p:pic>
        <p:nvPicPr>
          <p:cNvPr id="61" name="図 60">
            <a:extLst>
              <a:ext uri="{FF2B5EF4-FFF2-40B4-BE49-F238E27FC236}">
                <a16:creationId xmlns:a16="http://schemas.microsoft.com/office/drawing/2014/main" id="{659D040A-A932-4FCC-9589-DAC16702288F}"/>
              </a:ext>
            </a:extLst>
          </p:cNvPr>
          <p:cNvPicPr>
            <a:picLocks noChangeAspect="1"/>
          </p:cNvPicPr>
          <p:nvPr/>
        </p:nvPicPr>
        <p:blipFill>
          <a:blip r:embed="rId8"/>
          <a:stretch>
            <a:fillRect/>
          </a:stretch>
        </p:blipFill>
        <p:spPr>
          <a:xfrm>
            <a:off x="8224200" y="3563545"/>
            <a:ext cx="353553" cy="353553"/>
          </a:xfrm>
          <a:prstGeom prst="rect">
            <a:avLst/>
          </a:prstGeom>
        </p:spPr>
      </p:pic>
      <p:pic>
        <p:nvPicPr>
          <p:cNvPr id="62" name="図 61">
            <a:extLst>
              <a:ext uri="{FF2B5EF4-FFF2-40B4-BE49-F238E27FC236}">
                <a16:creationId xmlns:a16="http://schemas.microsoft.com/office/drawing/2014/main" id="{C7C50594-C6F1-4C15-9BD5-A218031BBFD1}"/>
              </a:ext>
            </a:extLst>
          </p:cNvPr>
          <p:cNvPicPr>
            <a:picLocks noChangeAspect="1"/>
          </p:cNvPicPr>
          <p:nvPr/>
        </p:nvPicPr>
        <p:blipFill>
          <a:blip r:embed="rId8"/>
          <a:stretch>
            <a:fillRect/>
          </a:stretch>
        </p:blipFill>
        <p:spPr>
          <a:xfrm>
            <a:off x="10534919" y="5760212"/>
            <a:ext cx="353553" cy="353553"/>
          </a:xfrm>
          <a:prstGeom prst="rect">
            <a:avLst/>
          </a:prstGeom>
        </p:spPr>
      </p:pic>
      <p:pic>
        <p:nvPicPr>
          <p:cNvPr id="64" name="図 63">
            <a:extLst>
              <a:ext uri="{FF2B5EF4-FFF2-40B4-BE49-F238E27FC236}">
                <a16:creationId xmlns:a16="http://schemas.microsoft.com/office/drawing/2014/main" id="{D9F7E023-3B6F-477E-9215-ECF633862DD9}"/>
              </a:ext>
            </a:extLst>
          </p:cNvPr>
          <p:cNvPicPr>
            <a:picLocks noChangeAspect="1"/>
          </p:cNvPicPr>
          <p:nvPr/>
        </p:nvPicPr>
        <p:blipFill>
          <a:blip r:embed="rId8"/>
          <a:stretch>
            <a:fillRect/>
          </a:stretch>
        </p:blipFill>
        <p:spPr>
          <a:xfrm>
            <a:off x="7640969" y="5760212"/>
            <a:ext cx="353553" cy="353553"/>
          </a:xfrm>
          <a:prstGeom prst="rect">
            <a:avLst/>
          </a:prstGeom>
        </p:spPr>
      </p:pic>
      <p:pic>
        <p:nvPicPr>
          <p:cNvPr id="68" name="図 67">
            <a:extLst>
              <a:ext uri="{FF2B5EF4-FFF2-40B4-BE49-F238E27FC236}">
                <a16:creationId xmlns:a16="http://schemas.microsoft.com/office/drawing/2014/main" id="{3CBD747A-B4C3-4133-A3AD-FE0568542089}"/>
              </a:ext>
            </a:extLst>
          </p:cNvPr>
          <p:cNvPicPr>
            <a:picLocks noChangeAspect="1"/>
          </p:cNvPicPr>
          <p:nvPr/>
        </p:nvPicPr>
        <p:blipFill>
          <a:blip r:embed="rId8"/>
          <a:stretch>
            <a:fillRect/>
          </a:stretch>
        </p:blipFill>
        <p:spPr>
          <a:xfrm>
            <a:off x="9951690" y="3563545"/>
            <a:ext cx="353553" cy="353553"/>
          </a:xfrm>
          <a:prstGeom prst="rect">
            <a:avLst/>
          </a:prstGeom>
        </p:spPr>
      </p:pic>
      <p:pic>
        <p:nvPicPr>
          <p:cNvPr id="51" name="Graphic 10">
            <a:extLst>
              <a:ext uri="{FF2B5EF4-FFF2-40B4-BE49-F238E27FC236}">
                <a16:creationId xmlns:a16="http://schemas.microsoft.com/office/drawing/2014/main" id="{CFBA858E-1F39-BC4A-8A1C-B3B0FE9B326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624623" y="2313845"/>
            <a:ext cx="240000" cy="240000"/>
          </a:xfrm>
          <a:prstGeom prst="rect">
            <a:avLst/>
          </a:prstGeom>
        </p:spPr>
      </p:pic>
      <p:pic>
        <p:nvPicPr>
          <p:cNvPr id="52" name="Graphic 10">
            <a:extLst>
              <a:ext uri="{FF2B5EF4-FFF2-40B4-BE49-F238E27FC236}">
                <a16:creationId xmlns:a16="http://schemas.microsoft.com/office/drawing/2014/main" id="{CFBA858E-1F39-BC4A-8A1C-B3B0FE9B326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546956" y="2311918"/>
            <a:ext cx="240000" cy="240000"/>
          </a:xfrm>
          <a:prstGeom prst="rect">
            <a:avLst/>
          </a:prstGeom>
        </p:spPr>
      </p:pic>
      <p:pic>
        <p:nvPicPr>
          <p:cNvPr id="53" name="Graphic 10">
            <a:extLst>
              <a:ext uri="{FF2B5EF4-FFF2-40B4-BE49-F238E27FC236}">
                <a16:creationId xmlns:a16="http://schemas.microsoft.com/office/drawing/2014/main" id="{CFBA858E-1F39-BC4A-8A1C-B3B0FE9B326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624623" y="4501948"/>
            <a:ext cx="240000" cy="240000"/>
          </a:xfrm>
          <a:prstGeom prst="rect">
            <a:avLst/>
          </a:prstGeom>
        </p:spPr>
      </p:pic>
      <p:pic>
        <p:nvPicPr>
          <p:cNvPr id="56" name="Graphic 10">
            <a:extLst>
              <a:ext uri="{FF2B5EF4-FFF2-40B4-BE49-F238E27FC236}">
                <a16:creationId xmlns:a16="http://schemas.microsoft.com/office/drawing/2014/main" id="{CFBA858E-1F39-BC4A-8A1C-B3B0FE9B326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546956" y="4499663"/>
            <a:ext cx="240000" cy="240000"/>
          </a:xfrm>
          <a:prstGeom prst="rect">
            <a:avLst/>
          </a:prstGeom>
        </p:spPr>
      </p:pic>
      <p:sp>
        <p:nvSpPr>
          <p:cNvPr id="63" name="Rectangle 7">
            <a:extLst>
              <a:ext uri="{FF2B5EF4-FFF2-40B4-BE49-F238E27FC236}">
                <a16:creationId xmlns:a16="http://schemas.microsoft.com/office/drawing/2014/main" id="{68B0E3E8-8253-437C-8CA7-3CA10E89A827}"/>
              </a:ext>
            </a:extLst>
          </p:cNvPr>
          <p:cNvSpPr/>
          <p:nvPr/>
        </p:nvSpPr>
        <p:spPr>
          <a:xfrm>
            <a:off x="4260648" y="6303900"/>
            <a:ext cx="7382575" cy="510134"/>
          </a:xfrm>
          <a:prstGeom prst="rect">
            <a:avLst/>
          </a:prstGeom>
        </p:spPr>
        <p:txBody>
          <a:bodyPr wrap="square" lIns="24000" tIns="24000" rIns="24000" bIns="24000" anchor="ctr" anchorCtr="0">
            <a:spAutoFit/>
          </a:bodyPr>
          <a:lstStyle/>
          <a:p>
            <a:r>
              <a:rPr lang="ja-JP" altLang="en-US" sz="1000" dirty="0">
                <a:solidFill>
                  <a:schemeClr val="tx1">
                    <a:lumMod val="75000"/>
                  </a:schemeClr>
                </a:solidFill>
                <a:latin typeface="Meiryo" panose="020B0604030504040204" pitchFamily="34" charset="-128"/>
                <a:ea typeface="Meiryo" panose="020B0604030504040204" pitchFamily="34" charset="-128"/>
                <a:cs typeface="メイリオ"/>
              </a:rPr>
              <a:t>詳細は下記</a:t>
            </a:r>
            <a:r>
              <a:rPr lang="en-US" altLang="ja-JP" sz="1000" dirty="0">
                <a:solidFill>
                  <a:schemeClr val="tx1">
                    <a:lumMod val="75000"/>
                  </a:schemeClr>
                </a:solidFill>
                <a:latin typeface="Meiryo" panose="020B0604030504040204" pitchFamily="34" charset="-128"/>
                <a:ea typeface="Meiryo" panose="020B0604030504040204" pitchFamily="34" charset="-128"/>
                <a:cs typeface="メイリオ"/>
              </a:rPr>
              <a:t>URL</a:t>
            </a:r>
            <a:r>
              <a:rPr lang="ja-JP" altLang="en-US" sz="1000" dirty="0">
                <a:solidFill>
                  <a:schemeClr val="tx1">
                    <a:lumMod val="75000"/>
                  </a:schemeClr>
                </a:solidFill>
                <a:latin typeface="Meiryo" panose="020B0604030504040204" pitchFamily="34" charset="-128"/>
                <a:ea typeface="Meiryo" panose="020B0604030504040204" pitchFamily="34" charset="-128"/>
                <a:cs typeface="メイリオ"/>
              </a:rPr>
              <a:t>を参照</a:t>
            </a:r>
            <a:br>
              <a:rPr lang="en-US" sz="1000" dirty="0">
                <a:solidFill>
                  <a:schemeClr val="tx1">
                    <a:lumMod val="75000"/>
                  </a:schemeClr>
                </a:solidFill>
                <a:latin typeface="Meiryo" panose="020B0604030504040204" pitchFamily="34" charset="-128"/>
                <a:ea typeface="Meiryo" panose="020B0604030504040204" pitchFamily="34" charset="-128"/>
                <a:cs typeface="メイリオ"/>
              </a:rPr>
            </a:br>
            <a:r>
              <a:rPr lang="en-US" sz="1000" dirty="0">
                <a:solidFill>
                  <a:schemeClr val="tx1">
                    <a:lumMod val="75000"/>
                  </a:schemeClr>
                </a:solidFill>
                <a:latin typeface="Meiryo" panose="020B0604030504040204" pitchFamily="34" charset="-128"/>
                <a:ea typeface="Meiryo" panose="020B0604030504040204" pitchFamily="34" charset="-128"/>
                <a:cs typeface="メイリオ"/>
                <a:hlinkClick r:id="rId11"/>
              </a:rPr>
              <a:t>https://docs.aws.amazon.com/ja_jp/AmazonS3/latest/userguide/replication.html</a:t>
            </a:r>
            <a:endParaRPr lang="en-US" sz="1000" dirty="0">
              <a:solidFill>
                <a:schemeClr val="tx1">
                  <a:lumMod val="75000"/>
                </a:schemeClr>
              </a:solidFill>
              <a:latin typeface="Meiryo" panose="020B0604030504040204" pitchFamily="34" charset="-128"/>
              <a:ea typeface="Meiryo" panose="020B0604030504040204" pitchFamily="34" charset="-128"/>
              <a:cs typeface="メイリオ"/>
            </a:endParaRPr>
          </a:p>
          <a:p>
            <a:r>
              <a:rPr lang="ja-JP" altLang="en-US" sz="1000" dirty="0">
                <a:solidFill>
                  <a:schemeClr val="tx1">
                    <a:lumMod val="75000"/>
                  </a:schemeClr>
                </a:solidFill>
                <a:latin typeface="Meiryo" panose="020B0604030504040204" pitchFamily="34" charset="-128"/>
                <a:ea typeface="Meiryo" panose="020B0604030504040204" pitchFamily="34" charset="-128"/>
                <a:cs typeface="メイリオ"/>
              </a:rPr>
              <a:t>オブジェクトのレプリケーション</a:t>
            </a:r>
            <a:endParaRPr lang="en-US" sz="1000" dirty="0">
              <a:solidFill>
                <a:schemeClr val="tx1">
                  <a:lumMod val="75000"/>
                </a:schemeClr>
              </a:solidFill>
              <a:latin typeface="Meiryo" panose="020B0604030504040204" pitchFamily="34" charset="-128"/>
              <a:ea typeface="Meiryo" panose="020B0604030504040204" pitchFamily="34" charset="-128"/>
              <a:cs typeface="メイリオ"/>
            </a:endParaRPr>
          </a:p>
        </p:txBody>
      </p:sp>
      <p:sp>
        <p:nvSpPr>
          <p:cNvPr id="4" name="タイトル 3">
            <a:extLst>
              <a:ext uri="{FF2B5EF4-FFF2-40B4-BE49-F238E27FC236}">
                <a16:creationId xmlns:a16="http://schemas.microsoft.com/office/drawing/2014/main" id="{9C8CD43A-F03A-EE40-B558-49FED6AEB7C9}"/>
              </a:ext>
            </a:extLst>
          </p:cNvPr>
          <p:cNvSpPr>
            <a:spLocks noGrp="1"/>
          </p:cNvSpPr>
          <p:nvPr>
            <p:ph type="title"/>
          </p:nvPr>
        </p:nvSpPr>
        <p:spPr/>
        <p:txBody>
          <a:bodyPr vert="horz" lIns="91440" tIns="45720" rIns="91440" bIns="45720" rtlCol="0" anchor="t">
            <a:noAutofit/>
          </a:bodyPr>
          <a:lstStyle/>
          <a:p>
            <a:r>
              <a:rPr lang="ja-JP" altLang="en-US" sz="2800" b="0"/>
              <a:t>参考：</a:t>
            </a:r>
            <a:r>
              <a:rPr lang="en-US" altLang="ja-JP" sz="2800" b="0" dirty="0"/>
              <a:t>S3</a:t>
            </a:r>
            <a:r>
              <a:rPr lang="ja-JP" altLang="en-US" sz="2800" b="0"/>
              <a:t>のレプリケーション機能</a:t>
            </a:r>
          </a:p>
        </p:txBody>
      </p:sp>
      <p:sp>
        <p:nvSpPr>
          <p:cNvPr id="5" name="テキスト ボックス 4">
            <a:extLst>
              <a:ext uri="{FF2B5EF4-FFF2-40B4-BE49-F238E27FC236}">
                <a16:creationId xmlns:a16="http://schemas.microsoft.com/office/drawing/2014/main" id="{CDCFBD09-4D19-3F93-8377-7656172F3B3A}"/>
              </a:ext>
            </a:extLst>
          </p:cNvPr>
          <p:cNvSpPr txBox="1"/>
          <p:nvPr/>
        </p:nvSpPr>
        <p:spPr>
          <a:xfrm>
            <a:off x="10607211" y="0"/>
            <a:ext cx="1584789" cy="369332"/>
          </a:xfrm>
          <a:prstGeom prst="rect">
            <a:avLst/>
          </a:prstGeom>
          <a:no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800" b="0" i="0" u="none" strike="noStrike" kern="1200" cap="none" spc="0" normalizeH="0" baseline="0" noProof="0" dirty="0">
                <a:ln>
                  <a:noFill/>
                </a:ln>
                <a:solidFill>
                  <a:srgbClr val="FFFFFF">
                    <a:lumMod val="50000"/>
                  </a:srgbClr>
                </a:solidFill>
                <a:effectLst/>
                <a:uLnTx/>
                <a:uFillTx/>
                <a:latin typeface="Meiryo" panose="020B0604030504040204" pitchFamily="34" charset="-128"/>
                <a:ea typeface="Meiryo" panose="020B0604030504040204" pitchFamily="34" charset="-128"/>
                <a:cs typeface="+mn-cs"/>
              </a:rPr>
              <a:t>SEC08-BP04</a:t>
            </a:r>
            <a:endParaRPr kumimoji="0" lang="ja-JP" altLang="en-US" sz="1800" b="0" i="0" u="none" strike="noStrike" kern="1200" cap="none" spc="0" normalizeH="0" baseline="0" noProof="0">
              <a:ln>
                <a:noFill/>
              </a:ln>
              <a:solidFill>
                <a:srgbClr val="FFFFFF">
                  <a:lumMod val="50000"/>
                </a:srgbClr>
              </a:solidFill>
              <a:effectLst/>
              <a:uLnTx/>
              <a:uFillTx/>
              <a:latin typeface="Meiryo" panose="020B0604030504040204" pitchFamily="34" charset="-128"/>
              <a:ea typeface="Meiryo" panose="020B0604030504040204" pitchFamily="34" charset="-128"/>
              <a:cs typeface="+mn-cs"/>
            </a:endParaRPr>
          </a:p>
        </p:txBody>
      </p:sp>
      <p:sp>
        <p:nvSpPr>
          <p:cNvPr id="6" name="Rectangle 5">
            <a:extLst>
              <a:ext uri="{FF2B5EF4-FFF2-40B4-BE49-F238E27FC236}">
                <a16:creationId xmlns:a16="http://schemas.microsoft.com/office/drawing/2014/main" id="{4DF6D634-37AE-D290-ECFA-573F5D31290D}"/>
              </a:ext>
            </a:extLst>
          </p:cNvPr>
          <p:cNvSpPr/>
          <p:nvPr/>
        </p:nvSpPr>
        <p:spPr>
          <a:xfrm>
            <a:off x="12069755" y="6932"/>
            <a:ext cx="1888415" cy="49761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JP" sz="2400">
                <a:latin typeface="Meiryo" panose="020B0604030504040204" pitchFamily="34" charset="-128"/>
                <a:ea typeface="Meiryo" panose="020B0604030504040204" pitchFamily="34" charset="-128"/>
              </a:rPr>
              <a:t>8/</a:t>
            </a:r>
            <a:r>
              <a:rPr kumimoji="1" lang="en-US" sz="2400" dirty="0">
                <a:latin typeface="Meiryo" panose="020B0604030504040204" pitchFamily="34" charset="-128"/>
                <a:ea typeface="Meiryo" panose="020B0604030504040204" pitchFamily="34" charset="-128"/>
              </a:rPr>
              <a:t>11</a:t>
            </a:r>
            <a:r>
              <a:rPr kumimoji="1" lang="en-JP" sz="2400">
                <a:latin typeface="Meiryo" panose="020B0604030504040204" pitchFamily="34" charset="-128"/>
                <a:ea typeface="Meiryo" panose="020B0604030504040204" pitchFamily="34" charset="-128"/>
              </a:rPr>
              <a:t> </a:t>
            </a:r>
            <a:r>
              <a:rPr kumimoji="1" lang="ja-JP" altLang="en-US" sz="2400">
                <a:latin typeface="Meiryo" panose="020B0604030504040204" pitchFamily="34" charset="-128"/>
                <a:ea typeface="Meiryo" panose="020B0604030504040204" pitchFamily="34" charset="-128"/>
              </a:rPr>
              <a:t>追加</a:t>
            </a:r>
            <a:endParaRPr kumimoji="1" lang="en-JP" sz="2400" dirty="0">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1858820653"/>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D0F9A1-029E-71F6-E793-4D162093E776}"/>
              </a:ext>
            </a:extLst>
          </p:cNvPr>
          <p:cNvSpPr>
            <a:spLocks noGrp="1"/>
          </p:cNvSpPr>
          <p:nvPr>
            <p:ph type="title"/>
          </p:nvPr>
        </p:nvSpPr>
        <p:spPr/>
        <p:txBody>
          <a:bodyPr/>
          <a:lstStyle/>
          <a:p>
            <a:pPr algn="l"/>
            <a:r>
              <a:rPr lang="en-JP" sz="2000" dirty="0"/>
              <a:t>レビュー観点 : </a:t>
            </a:r>
            <a:r>
              <a:rPr lang="ja-JP" altLang="en-US" sz="2000"/>
              <a:t>データ保護</a:t>
            </a:r>
            <a:r>
              <a:rPr lang="en-JP" sz="2000" dirty="0"/>
              <a:t>/</a:t>
            </a:r>
            <a:r>
              <a:rPr lang="ja-JP" altLang="en-US" sz="2000"/>
              <a:t>保管中のデータの保護</a:t>
            </a:r>
            <a:br>
              <a:rPr lang="en-JP" sz="2000" dirty="0"/>
            </a:br>
            <a:r>
              <a:rPr lang="en-US" sz="2800" b="0" i="0" dirty="0">
                <a:solidFill>
                  <a:srgbClr val="16191F"/>
                </a:solidFill>
                <a:effectLst/>
                <a:latin typeface="Amazon Ember" panose="020B0603020204020204" pitchFamily="34" charset="0"/>
              </a:rPr>
              <a:t>SEC08-BP05 </a:t>
            </a:r>
            <a:r>
              <a:rPr lang="ja-JP" altLang="en-US" sz="2800" b="0" i="0">
                <a:solidFill>
                  <a:srgbClr val="16191F"/>
                </a:solidFill>
                <a:effectLst/>
                <a:latin typeface="Amazon Ember" panose="020B0603020204020204" pitchFamily="34" charset="0"/>
              </a:rPr>
              <a:t>人をデータから遠ざけるメカニズムを使用する</a:t>
            </a:r>
            <a:endParaRPr lang="en-JP" sz="2800" dirty="0"/>
          </a:p>
        </p:txBody>
      </p:sp>
      <p:sp>
        <p:nvSpPr>
          <p:cNvPr id="3" name="Text Placeholder 2">
            <a:extLst>
              <a:ext uri="{FF2B5EF4-FFF2-40B4-BE49-F238E27FC236}">
                <a16:creationId xmlns:a16="http://schemas.microsoft.com/office/drawing/2014/main" id="{6CD638BC-5BEF-1626-7E3A-3BD989F1AFF4}"/>
              </a:ext>
            </a:extLst>
          </p:cNvPr>
          <p:cNvSpPr>
            <a:spLocks noGrp="1"/>
          </p:cNvSpPr>
          <p:nvPr>
            <p:ph type="body" sz="quarter" idx="10"/>
          </p:nvPr>
        </p:nvSpPr>
        <p:spPr>
          <a:xfrm>
            <a:off x="457200" y="1371600"/>
            <a:ext cx="11258550" cy="4364892"/>
          </a:xfrm>
        </p:spPr>
        <p:txBody>
          <a:bodyPr/>
          <a:lstStyle/>
          <a:p>
            <a:r>
              <a:rPr lang="en-JP" sz="1400" dirty="0">
                <a:solidFill>
                  <a:srgbClr val="0070C0"/>
                </a:solidFill>
              </a:rPr>
              <a:t>ポイント</a:t>
            </a:r>
          </a:p>
          <a:p>
            <a:pPr marL="285750" indent="-285750">
              <a:buFont typeface="Arial" panose="020B0604020202020204" pitchFamily="34" charset="0"/>
              <a:buChar char="•"/>
            </a:pPr>
            <a:r>
              <a:rPr lang="ja-JP" altLang="en-US" sz="1400"/>
              <a:t>通常の運用状況で、すべてのユーザーが機密データおよびシステムに直接アクセスできないようにする。</a:t>
            </a:r>
            <a:endParaRPr lang="en-JP" sz="1400" dirty="0"/>
          </a:p>
          <a:p>
            <a:endParaRPr lang="en-JP" sz="1400" dirty="0"/>
          </a:p>
          <a:p>
            <a:r>
              <a:rPr lang="en-JP" sz="1400">
                <a:solidFill>
                  <a:srgbClr val="0070C0"/>
                </a:solidFill>
              </a:rPr>
              <a:t>レビュー観点の例</a:t>
            </a:r>
            <a:endParaRPr lang="ja-JP" altLang="en-US" sz="1400"/>
          </a:p>
          <a:p>
            <a:pPr marL="285750" indent="-285750">
              <a:buFont typeface="Arial" panose="020B0604020202020204" pitchFamily="34" charset="0"/>
              <a:buChar char="•"/>
            </a:pPr>
            <a:r>
              <a:rPr lang="en-US" sz="1400" dirty="0" err="1"/>
              <a:t>ビジネスユーザーがQuickSightなどのダッシュボードを使用せずに、直接データにアクセスしていないか</a:t>
            </a:r>
            <a:r>
              <a:rPr lang="en-US" sz="1400" dirty="0"/>
              <a:t>？</a:t>
            </a:r>
          </a:p>
        </p:txBody>
      </p:sp>
    </p:spTree>
    <p:extLst>
      <p:ext uri="{BB962C8B-B14F-4D97-AF65-F5344CB8AC3E}">
        <p14:creationId xmlns:p14="http://schemas.microsoft.com/office/powerpoint/2010/main" val="571804975"/>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D0F9A1-029E-71F6-E793-4D162093E776}"/>
              </a:ext>
            </a:extLst>
          </p:cNvPr>
          <p:cNvSpPr>
            <a:spLocks noGrp="1"/>
          </p:cNvSpPr>
          <p:nvPr>
            <p:ph type="title"/>
          </p:nvPr>
        </p:nvSpPr>
        <p:spPr/>
        <p:txBody>
          <a:bodyPr/>
          <a:lstStyle/>
          <a:p>
            <a:pPr algn="l"/>
            <a:r>
              <a:rPr lang="en-JP" sz="2000"/>
              <a:t>レビュー観点 : </a:t>
            </a:r>
            <a:r>
              <a:rPr lang="ja-JP" altLang="en-US" sz="2000"/>
              <a:t>データ保護</a:t>
            </a:r>
            <a:r>
              <a:rPr lang="en-JP" sz="2000"/>
              <a:t>/</a:t>
            </a:r>
            <a:r>
              <a:rPr lang="ja-JP" altLang="en-US" sz="2000"/>
              <a:t>伝送中のデータの保護</a:t>
            </a:r>
            <a:br>
              <a:rPr lang="en-JP" sz="2000"/>
            </a:br>
            <a:r>
              <a:rPr lang="en-US" sz="2800" b="0" i="0" dirty="0">
                <a:solidFill>
                  <a:srgbClr val="16191F"/>
                </a:solidFill>
                <a:effectLst/>
                <a:latin typeface="Amazon Ember" panose="020B0603020204020204" pitchFamily="34" charset="0"/>
              </a:rPr>
              <a:t>SEC09-BP01 </a:t>
            </a:r>
            <a:r>
              <a:rPr lang="ja-JP" altLang="en-US" sz="2800" b="0" i="0">
                <a:solidFill>
                  <a:srgbClr val="16191F"/>
                </a:solidFill>
                <a:effectLst/>
                <a:latin typeface="Amazon Ember" panose="020B0603020204020204" pitchFamily="34" charset="0"/>
              </a:rPr>
              <a:t>安全な鍵および証明書管理を実装する</a:t>
            </a:r>
            <a:endParaRPr lang="en-JP" sz="2800" dirty="0"/>
          </a:p>
        </p:txBody>
      </p:sp>
      <p:sp>
        <p:nvSpPr>
          <p:cNvPr id="3" name="Text Placeholder 2">
            <a:extLst>
              <a:ext uri="{FF2B5EF4-FFF2-40B4-BE49-F238E27FC236}">
                <a16:creationId xmlns:a16="http://schemas.microsoft.com/office/drawing/2014/main" id="{6CD638BC-5BEF-1626-7E3A-3BD989F1AFF4}"/>
              </a:ext>
            </a:extLst>
          </p:cNvPr>
          <p:cNvSpPr>
            <a:spLocks noGrp="1"/>
          </p:cNvSpPr>
          <p:nvPr>
            <p:ph type="body" sz="quarter" idx="10"/>
          </p:nvPr>
        </p:nvSpPr>
        <p:spPr>
          <a:xfrm>
            <a:off x="457200" y="1371600"/>
            <a:ext cx="5733945" cy="4364892"/>
          </a:xfrm>
        </p:spPr>
        <p:txBody>
          <a:bodyPr/>
          <a:lstStyle/>
          <a:p>
            <a:r>
              <a:rPr lang="en-JP" sz="1400" dirty="0">
                <a:solidFill>
                  <a:srgbClr val="0070C0"/>
                </a:solidFill>
              </a:rPr>
              <a:t>ポイント</a:t>
            </a:r>
          </a:p>
          <a:p>
            <a:pPr marL="285750" indent="-285750">
              <a:buFont typeface="Arial" panose="020B0604020202020204" pitchFamily="34" charset="0"/>
              <a:buChar char="•"/>
            </a:pPr>
            <a:r>
              <a:rPr lang="ja-JP" altLang="en-US" sz="1400"/>
              <a:t>認証と機密性を提供する安全なプロトコル（</a:t>
            </a:r>
            <a:r>
              <a:rPr lang="en-US" altLang="ja-JP" sz="1400" dirty="0"/>
              <a:t>Transport Layer Security</a:t>
            </a:r>
            <a:r>
              <a:rPr lang="ja-JP" altLang="en-US" sz="1400"/>
              <a:t>（</a:t>
            </a:r>
            <a:r>
              <a:rPr lang="en-US" altLang="ja-JP" sz="1400" dirty="0"/>
              <a:t>TLS</a:t>
            </a:r>
            <a:r>
              <a:rPr lang="ja-JP" altLang="en-US" sz="1400"/>
              <a:t>）や </a:t>
            </a:r>
            <a:r>
              <a:rPr lang="en-US" altLang="ja-JP" sz="1400" dirty="0"/>
              <a:t>IPsec </a:t>
            </a:r>
            <a:r>
              <a:rPr lang="ja-JP" altLang="en-US" sz="1400"/>
              <a:t>など）を使用し、データの改ざんや損失のリスクを軽減する。</a:t>
            </a:r>
            <a:endParaRPr lang="en-US" altLang="ja-JP" sz="1400" dirty="0"/>
          </a:p>
          <a:p>
            <a:pPr marL="285750" indent="-285750">
              <a:buFont typeface="Arial" panose="020B0604020202020204" pitchFamily="34" charset="0"/>
              <a:buChar char="•"/>
            </a:pPr>
            <a:r>
              <a:rPr lang="ja-JP" altLang="en-US" sz="1400"/>
              <a:t>暗号化キーと証明書は、厳格なアクセスコントロールによって安全に保存し、適切な時間間隔でローテーションする。</a:t>
            </a:r>
            <a:endParaRPr lang="en-JP" sz="1400" dirty="0"/>
          </a:p>
          <a:p>
            <a:endParaRPr lang="en-JP" sz="1400" dirty="0"/>
          </a:p>
          <a:p>
            <a:r>
              <a:rPr lang="en-JP" sz="1400">
                <a:solidFill>
                  <a:srgbClr val="0070C0"/>
                </a:solidFill>
              </a:rPr>
              <a:t>レビュー観点の例</a:t>
            </a:r>
            <a:endParaRPr lang="ja-JP" altLang="en-US" sz="1400"/>
          </a:p>
          <a:p>
            <a:pPr marL="285750" indent="-285750">
              <a:buFont typeface="Arial" panose="020B0604020202020204" pitchFamily="34" charset="0"/>
              <a:buChar char="•"/>
            </a:pPr>
            <a:r>
              <a:rPr lang="ja-JP" altLang="en-US" sz="1400"/>
              <a:t>インターネットを介した通信に</a:t>
            </a:r>
            <a:r>
              <a:rPr lang="en-US" altLang="ja-JP" sz="1400" dirty="0"/>
              <a:t>HTTPS</a:t>
            </a:r>
            <a:r>
              <a:rPr lang="ja-JP" altLang="en-US" sz="1400"/>
              <a:t>を使っているか？</a:t>
            </a:r>
            <a:endParaRPr lang="en-US" altLang="ja-JP" sz="1400" dirty="0"/>
          </a:p>
          <a:p>
            <a:pPr marL="285750" indent="-285750">
              <a:buFont typeface="Arial" panose="020B0604020202020204" pitchFamily="34" charset="0"/>
              <a:buChar char="•"/>
            </a:pPr>
            <a:r>
              <a:rPr lang="en-US" altLang="ja-JP" sz="1400" dirty="0"/>
              <a:t>X.509 </a:t>
            </a:r>
            <a:r>
              <a:rPr lang="ja-JP" altLang="en-US" sz="1400"/>
              <a:t>証明書を期限が切れる前に交換するようになっているか？</a:t>
            </a:r>
            <a:endParaRPr lang="en-US" altLang="ja-JP" sz="1400" dirty="0"/>
          </a:p>
          <a:p>
            <a:pPr marL="285750" indent="-285750">
              <a:buFont typeface="Arial" panose="020B0604020202020204" pitchFamily="34" charset="0"/>
              <a:buChar char="•"/>
            </a:pPr>
            <a:r>
              <a:rPr lang="en-US" altLang="ja-JP" sz="1400" dirty="0"/>
              <a:t>TLS </a:t>
            </a:r>
            <a:r>
              <a:rPr lang="ja-JP" altLang="en-US" sz="1400"/>
              <a:t>に自己署名 </a:t>
            </a:r>
            <a:r>
              <a:rPr lang="en-US" altLang="ja-JP" sz="1400" dirty="0"/>
              <a:t>X.509 </a:t>
            </a:r>
            <a:r>
              <a:rPr lang="ja-JP" altLang="en-US" sz="1400"/>
              <a:t>証明書を使用していないか？</a:t>
            </a:r>
          </a:p>
          <a:p>
            <a:pPr marL="285750" indent="-285750">
              <a:buFont typeface="Arial" panose="020B0604020202020204" pitchFamily="34" charset="0"/>
              <a:buChar char="•"/>
            </a:pPr>
            <a:r>
              <a:rPr lang="en-US" altLang="ja-JP" sz="1400" dirty="0"/>
              <a:t>TLS</a:t>
            </a:r>
            <a:r>
              <a:rPr lang="ja-JP" altLang="en-US" sz="1400"/>
              <a:t>証明書の管理に</a:t>
            </a:r>
            <a:r>
              <a:rPr lang="en" altLang="ja-JP" sz="1400" dirty="0"/>
              <a:t>AWS Certificate Manager</a:t>
            </a:r>
            <a:r>
              <a:rPr lang="ja-JP" altLang="en-US" sz="1400"/>
              <a:t>（</a:t>
            </a:r>
            <a:r>
              <a:rPr lang="en" altLang="ja-JP" sz="1400" dirty="0"/>
              <a:t>ACM</a:t>
            </a:r>
            <a:r>
              <a:rPr lang="ja-JP" altLang="en-US" sz="1400"/>
              <a:t>）を使用しているか？</a:t>
            </a:r>
          </a:p>
        </p:txBody>
      </p:sp>
      <p:pic>
        <p:nvPicPr>
          <p:cNvPr id="12" name="Graphic 6">
            <a:extLst>
              <a:ext uri="{FF2B5EF4-FFF2-40B4-BE49-F238E27FC236}">
                <a16:creationId xmlns:a16="http://schemas.microsoft.com/office/drawing/2014/main" id="{4121DC3D-E7D5-FDCB-548D-A825DB587FCB}"/>
              </a:ext>
            </a:extLst>
          </p:cNvPr>
          <p:cNvPicPr>
            <a:picLocks noChangeAspect="1" noChangeArrowheads="1"/>
          </p:cNvPicPr>
          <p:nvPr/>
        </p:nvPicPr>
        <p:blipFill>
          <a:blip r:embed="rId2"/>
          <a:srcRect/>
          <a:stretch/>
        </p:blipFill>
        <p:spPr bwMode="auto">
          <a:xfrm>
            <a:off x="9769255" y="3779680"/>
            <a:ext cx="432000" cy="4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TextBox 22">
            <a:extLst>
              <a:ext uri="{FF2B5EF4-FFF2-40B4-BE49-F238E27FC236}">
                <a16:creationId xmlns:a16="http://schemas.microsoft.com/office/drawing/2014/main" id="{53AA3244-D66D-5976-EDFA-A65DF8A913B0}"/>
              </a:ext>
            </a:extLst>
          </p:cNvPr>
          <p:cNvSpPr txBox="1"/>
          <p:nvPr/>
        </p:nvSpPr>
        <p:spPr>
          <a:xfrm>
            <a:off x="6400186" y="3236898"/>
            <a:ext cx="894860" cy="228391"/>
          </a:xfrm>
          <a:prstGeom prst="rect">
            <a:avLst/>
          </a:prstGeom>
          <a:noFill/>
        </p:spPr>
        <p:txBody>
          <a:bodyPr wrap="square" lIns="0" tIns="0" rIns="0" bIns="0" rtlCol="0" anchor="ctr">
            <a:noAutofit/>
          </a:body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Helvetica Neue"/>
              </a:rPr>
              <a:t>Client</a:t>
            </a:r>
          </a:p>
        </p:txBody>
      </p:sp>
      <p:pic>
        <p:nvPicPr>
          <p:cNvPr id="37" name="Graphic 24">
            <a:extLst>
              <a:ext uri="{FF2B5EF4-FFF2-40B4-BE49-F238E27FC236}">
                <a16:creationId xmlns:a16="http://schemas.microsoft.com/office/drawing/2014/main" id="{3B1280A5-05C4-A623-D5A3-15E29BC9A3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31616" y="2787463"/>
            <a:ext cx="432000" cy="4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 name="Rectangle 59">
            <a:extLst>
              <a:ext uri="{FF2B5EF4-FFF2-40B4-BE49-F238E27FC236}">
                <a16:creationId xmlns:a16="http://schemas.microsoft.com/office/drawing/2014/main" id="{DE92F0FD-D0A0-E4C9-DE40-2FA7166ECCF2}"/>
              </a:ext>
            </a:extLst>
          </p:cNvPr>
          <p:cNvSpPr/>
          <p:nvPr/>
        </p:nvSpPr>
        <p:spPr>
          <a:xfrm>
            <a:off x="7425961" y="2224755"/>
            <a:ext cx="4295278" cy="3310895"/>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609600" tIns="121920"/>
          <a:lstStyle/>
          <a:p>
            <a:pPr marL="0" marR="0" lvl="0" indent="0" algn="l" defTabSz="609576" rtl="0" eaLnBrk="1" fontAlgn="auto"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ysClr val="windowText" lastClr="000000"/>
              </a:solidFill>
              <a:effectLst/>
              <a:uLnTx/>
              <a:uFillTx/>
              <a:latin typeface="Meiryo" panose="020B0604030504040204" pitchFamily="34" charset="-128"/>
              <a:ea typeface="Meiryo" panose="020B0604030504040204" pitchFamily="34" charset="-128"/>
              <a:cs typeface="Arial" panose="020B0604020202020204" pitchFamily="34" charset="0"/>
            </a:endParaRPr>
          </a:p>
        </p:txBody>
      </p:sp>
      <p:pic>
        <p:nvPicPr>
          <p:cNvPr id="40" name="Graphic 20">
            <a:extLst>
              <a:ext uri="{FF2B5EF4-FFF2-40B4-BE49-F238E27FC236}">
                <a16:creationId xmlns:a16="http://schemas.microsoft.com/office/drawing/2014/main" id="{36B59C81-CA35-F910-DDB9-3266297A351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25960" y="2224754"/>
            <a:ext cx="440267" cy="440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TextBox 105">
            <a:extLst>
              <a:ext uri="{FF2B5EF4-FFF2-40B4-BE49-F238E27FC236}">
                <a16:creationId xmlns:a16="http://schemas.microsoft.com/office/drawing/2014/main" id="{A270499C-F979-23B5-9AEC-12D350FBB7F7}"/>
              </a:ext>
            </a:extLst>
          </p:cNvPr>
          <p:cNvSpPr txBox="1"/>
          <p:nvPr/>
        </p:nvSpPr>
        <p:spPr>
          <a:xfrm>
            <a:off x="7801588" y="3236898"/>
            <a:ext cx="1300480" cy="276678"/>
          </a:xfrm>
          <a:prstGeom prst="rect">
            <a:avLst/>
          </a:prstGeom>
          <a:noFill/>
        </p:spPr>
        <p:txBody>
          <a:bodyPr wrap="square" lIns="0" tIns="0" rIns="0" bIns="0" rtlCol="0" anchor="ctr">
            <a:noAutofit/>
          </a:body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CloudFront</a:t>
            </a:r>
          </a:p>
        </p:txBody>
      </p:sp>
      <p:pic>
        <p:nvPicPr>
          <p:cNvPr id="42" name="Graphic 19">
            <a:extLst>
              <a:ext uri="{FF2B5EF4-FFF2-40B4-BE49-F238E27FC236}">
                <a16:creationId xmlns:a16="http://schemas.microsoft.com/office/drawing/2014/main" id="{A5FAE074-428E-1128-EFE6-3BEE0A6D9FA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35828" y="2787463"/>
            <a:ext cx="432000" cy="4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 name="TextBox 105">
            <a:extLst>
              <a:ext uri="{FF2B5EF4-FFF2-40B4-BE49-F238E27FC236}">
                <a16:creationId xmlns:a16="http://schemas.microsoft.com/office/drawing/2014/main" id="{91C3874A-2E92-B512-9D5D-EFD6B390EC79}"/>
              </a:ext>
            </a:extLst>
          </p:cNvPr>
          <p:cNvSpPr txBox="1"/>
          <p:nvPr/>
        </p:nvSpPr>
        <p:spPr>
          <a:xfrm>
            <a:off x="9335015" y="3236898"/>
            <a:ext cx="1300480" cy="276678"/>
          </a:xfrm>
          <a:prstGeom prst="rect">
            <a:avLst/>
          </a:prstGeom>
          <a:noFill/>
        </p:spPr>
        <p:txBody>
          <a:bodyPr wrap="square" lIns="0" tIns="0" rIns="0" bIns="0" rtlCol="0" anchor="ctr">
            <a:noAutofit/>
          </a:bodyPr>
          <a:lstStyle>
            <a:defPPr>
              <a:defRPr lang="en-US"/>
            </a:defPPr>
            <a:lvl1pPr algn="ctr">
              <a:defRPr sz="1333">
                <a:latin typeface="Meiryo" panose="020B0604030504040204" pitchFamily="34" charset="-128"/>
                <a:ea typeface="Meiryo" panose="020B0604030504040204" pitchFamily="34" charset="-128"/>
              </a:defRPr>
            </a:lvl1p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ELB</a:t>
            </a:r>
          </a:p>
        </p:txBody>
      </p:sp>
      <p:sp>
        <p:nvSpPr>
          <p:cNvPr id="45" name="TextBox 105">
            <a:extLst>
              <a:ext uri="{FF2B5EF4-FFF2-40B4-BE49-F238E27FC236}">
                <a16:creationId xmlns:a16="http://schemas.microsoft.com/office/drawing/2014/main" id="{071D8EED-5DCB-A76E-141D-02B0FBD47FAF}"/>
              </a:ext>
            </a:extLst>
          </p:cNvPr>
          <p:cNvSpPr txBox="1"/>
          <p:nvPr/>
        </p:nvSpPr>
        <p:spPr>
          <a:xfrm>
            <a:off x="10855807" y="3236898"/>
            <a:ext cx="807498" cy="276678"/>
          </a:xfrm>
          <a:prstGeom prst="rect">
            <a:avLst/>
          </a:prstGeom>
          <a:noFill/>
        </p:spPr>
        <p:txBody>
          <a:bodyPr wrap="square" lIns="0" tIns="0" rIns="0" bIns="0" rtlCol="0" anchor="ctr">
            <a:noAutofit/>
          </a:bodyPr>
          <a:lstStyle>
            <a:defPPr>
              <a:defRPr lang="en-US"/>
            </a:defPPr>
            <a:lvl1pPr algn="ctr">
              <a:defRPr sz="1333">
                <a:latin typeface="Meiryo" panose="020B0604030504040204" pitchFamily="34" charset="-128"/>
                <a:ea typeface="Meiryo" panose="020B0604030504040204" pitchFamily="34" charset="-128"/>
              </a:defRPr>
            </a:lvl1p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EC2</a:t>
            </a:r>
          </a:p>
        </p:txBody>
      </p:sp>
      <p:pic>
        <p:nvPicPr>
          <p:cNvPr id="46" name="Graphic 62">
            <a:extLst>
              <a:ext uri="{FF2B5EF4-FFF2-40B4-BE49-F238E27FC236}">
                <a16:creationId xmlns:a16="http://schemas.microsoft.com/office/drawing/2014/main" id="{09CF6F1E-0D12-2F7A-24DC-96BDB8A3C55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043556" y="2787463"/>
            <a:ext cx="432000" cy="4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 name="Graphic 20">
            <a:extLst>
              <a:ext uri="{FF2B5EF4-FFF2-40B4-BE49-F238E27FC236}">
                <a16:creationId xmlns:a16="http://schemas.microsoft.com/office/drawing/2014/main" id="{772DA845-A856-4B5C-E050-FB0B95B28A2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431651" y="4596879"/>
            <a:ext cx="576000" cy="57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 name="TextBox 22">
            <a:extLst>
              <a:ext uri="{FF2B5EF4-FFF2-40B4-BE49-F238E27FC236}">
                <a16:creationId xmlns:a16="http://schemas.microsoft.com/office/drawing/2014/main" id="{E3EEE6DE-EBA2-EB59-F2EB-1B3FA7A1C432}"/>
              </a:ext>
            </a:extLst>
          </p:cNvPr>
          <p:cNvSpPr txBox="1"/>
          <p:nvPr/>
        </p:nvSpPr>
        <p:spPr>
          <a:xfrm>
            <a:off x="8289848" y="5200397"/>
            <a:ext cx="894860" cy="228391"/>
          </a:xfrm>
          <a:prstGeom prst="rect">
            <a:avLst/>
          </a:prstGeom>
          <a:noFill/>
        </p:spPr>
        <p:txBody>
          <a:bodyPr wrap="square" lIns="0" tIns="0" rIns="0" bIns="0" rtlCol="0" anchor="ctr">
            <a:noAutofit/>
          </a:body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0" lang="en-US" altLang="ja-JP" sz="12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Helvetica Neue"/>
              </a:rPr>
              <a:t>ACM</a:t>
            </a:r>
            <a:endParaRPr kumimoji="0" lang="en-US" sz="12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Helvetica Neue"/>
            </a:endParaRPr>
          </a:p>
        </p:txBody>
      </p:sp>
      <p:cxnSp>
        <p:nvCxnSpPr>
          <p:cNvPr id="50" name="Straight Connector 8">
            <a:extLst>
              <a:ext uri="{FF2B5EF4-FFF2-40B4-BE49-F238E27FC236}">
                <a16:creationId xmlns:a16="http://schemas.microsoft.com/office/drawing/2014/main" id="{87523476-49CE-50D2-93D7-4042060AB465}"/>
              </a:ext>
            </a:extLst>
          </p:cNvPr>
          <p:cNvCxnSpPr>
            <a:cxnSpLocks/>
            <a:stCxn id="47" idx="0"/>
            <a:endCxn id="61" idx="1"/>
          </p:cNvCxnSpPr>
          <p:nvPr/>
        </p:nvCxnSpPr>
        <p:spPr>
          <a:xfrm flipV="1">
            <a:off x="8719651" y="4365765"/>
            <a:ext cx="945596" cy="231114"/>
          </a:xfrm>
          <a:prstGeom prst="line">
            <a:avLst/>
          </a:prstGeom>
          <a:ln>
            <a:solidFill>
              <a:schemeClr val="accent4">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Connector 8">
            <a:extLst>
              <a:ext uri="{FF2B5EF4-FFF2-40B4-BE49-F238E27FC236}">
                <a16:creationId xmlns:a16="http://schemas.microsoft.com/office/drawing/2014/main" id="{2775BD82-6EFE-CBD2-E74B-9B75DA478542}"/>
              </a:ext>
            </a:extLst>
          </p:cNvPr>
          <p:cNvCxnSpPr>
            <a:cxnSpLocks/>
            <a:stCxn id="47" idx="0"/>
            <a:endCxn id="41" idx="2"/>
          </p:cNvCxnSpPr>
          <p:nvPr/>
        </p:nvCxnSpPr>
        <p:spPr>
          <a:xfrm flipH="1" flipV="1">
            <a:off x="8451828" y="3513576"/>
            <a:ext cx="267823" cy="1083303"/>
          </a:xfrm>
          <a:prstGeom prst="line">
            <a:avLst/>
          </a:prstGeom>
          <a:ln>
            <a:solidFill>
              <a:schemeClr val="accent4">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Connector 8">
            <a:extLst>
              <a:ext uri="{FF2B5EF4-FFF2-40B4-BE49-F238E27FC236}">
                <a16:creationId xmlns:a16="http://schemas.microsoft.com/office/drawing/2014/main" id="{60596C94-8DD5-A0D2-9933-6B957F674CE9}"/>
              </a:ext>
            </a:extLst>
          </p:cNvPr>
          <p:cNvCxnSpPr>
            <a:cxnSpLocks/>
            <a:stCxn id="37" idx="3"/>
            <a:endCxn id="42" idx="1"/>
          </p:cNvCxnSpPr>
          <p:nvPr/>
        </p:nvCxnSpPr>
        <p:spPr>
          <a:xfrm>
            <a:off x="7063616" y="3003463"/>
            <a:ext cx="1172212" cy="0"/>
          </a:xfrm>
          <a:prstGeom prst="line">
            <a:avLst/>
          </a:prstGeom>
          <a:ln w="25400">
            <a:solidFill>
              <a:srgbClr val="00B050"/>
            </a:solidFill>
            <a:headEnd type="arrow"/>
            <a:tailEnd type="arrow"/>
          </a:ln>
        </p:spPr>
        <p:style>
          <a:lnRef idx="1">
            <a:schemeClr val="accent1"/>
          </a:lnRef>
          <a:fillRef idx="0">
            <a:schemeClr val="accent1"/>
          </a:fillRef>
          <a:effectRef idx="0">
            <a:schemeClr val="accent1"/>
          </a:effectRef>
          <a:fontRef idx="minor">
            <a:schemeClr val="tx1"/>
          </a:fontRef>
        </p:style>
      </p:cxnSp>
      <p:grpSp>
        <p:nvGrpSpPr>
          <p:cNvPr id="4" name="グループ化 3">
            <a:extLst>
              <a:ext uri="{FF2B5EF4-FFF2-40B4-BE49-F238E27FC236}">
                <a16:creationId xmlns:a16="http://schemas.microsoft.com/office/drawing/2014/main" id="{DF10C8B5-1768-5CC9-69CD-8BEB088C7322}"/>
              </a:ext>
            </a:extLst>
          </p:cNvPr>
          <p:cNvGrpSpPr/>
          <p:nvPr/>
        </p:nvGrpSpPr>
        <p:grpSpPr>
          <a:xfrm>
            <a:off x="8667828" y="2857664"/>
            <a:ext cx="1117766" cy="291598"/>
            <a:chOff x="8673351" y="2249587"/>
            <a:chExt cx="953318" cy="291598"/>
          </a:xfrm>
        </p:grpSpPr>
        <p:cxnSp>
          <p:nvCxnSpPr>
            <p:cNvPr id="53" name="Straight Connector 8">
              <a:extLst>
                <a:ext uri="{FF2B5EF4-FFF2-40B4-BE49-F238E27FC236}">
                  <a16:creationId xmlns:a16="http://schemas.microsoft.com/office/drawing/2014/main" id="{1D1C6911-DCCF-B895-C8D3-E52A4797B876}"/>
                </a:ext>
              </a:extLst>
            </p:cNvPr>
            <p:cNvCxnSpPr>
              <a:cxnSpLocks/>
            </p:cNvCxnSpPr>
            <p:nvPr/>
          </p:nvCxnSpPr>
          <p:spPr>
            <a:xfrm flipV="1">
              <a:off x="8673351" y="2249587"/>
              <a:ext cx="953318" cy="2"/>
            </a:xfrm>
            <a:prstGeom prst="line">
              <a:avLst/>
            </a:prstGeom>
            <a:ln w="25400">
              <a:solidFill>
                <a:srgbClr val="00B05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54" name="Straight Connector 8">
              <a:extLst>
                <a:ext uri="{FF2B5EF4-FFF2-40B4-BE49-F238E27FC236}">
                  <a16:creationId xmlns:a16="http://schemas.microsoft.com/office/drawing/2014/main" id="{561CE361-9FC1-952D-2D9E-1FDAA911986B}"/>
                </a:ext>
              </a:extLst>
            </p:cNvPr>
            <p:cNvCxnSpPr>
              <a:cxnSpLocks/>
            </p:cNvCxnSpPr>
            <p:nvPr/>
          </p:nvCxnSpPr>
          <p:spPr>
            <a:xfrm flipV="1">
              <a:off x="8673351" y="2541183"/>
              <a:ext cx="953318" cy="2"/>
            </a:xfrm>
            <a:prstGeom prst="line">
              <a:avLst/>
            </a:prstGeom>
            <a:ln w="25400">
              <a:solidFill>
                <a:srgbClr val="FF9900"/>
              </a:solidFill>
              <a:headEnd type="arrow"/>
              <a:tailEnd type="arrow"/>
            </a:ln>
          </p:spPr>
          <p:style>
            <a:lnRef idx="1">
              <a:schemeClr val="accent1"/>
            </a:lnRef>
            <a:fillRef idx="0">
              <a:schemeClr val="accent1"/>
            </a:fillRef>
            <a:effectRef idx="0">
              <a:schemeClr val="accent1"/>
            </a:effectRef>
            <a:fontRef idx="minor">
              <a:schemeClr val="tx1"/>
            </a:fontRef>
          </p:style>
        </p:cxnSp>
      </p:grpSp>
      <p:cxnSp>
        <p:nvCxnSpPr>
          <p:cNvPr id="55" name="Straight Connector 8">
            <a:extLst>
              <a:ext uri="{FF2B5EF4-FFF2-40B4-BE49-F238E27FC236}">
                <a16:creationId xmlns:a16="http://schemas.microsoft.com/office/drawing/2014/main" id="{AC7D9137-BAB4-2F3C-8705-11C33DAC6935}"/>
              </a:ext>
            </a:extLst>
          </p:cNvPr>
          <p:cNvCxnSpPr>
            <a:cxnSpLocks/>
            <a:stCxn id="67" idx="3"/>
            <a:endCxn id="46" idx="1"/>
          </p:cNvCxnSpPr>
          <p:nvPr/>
        </p:nvCxnSpPr>
        <p:spPr>
          <a:xfrm>
            <a:off x="10201255" y="3003463"/>
            <a:ext cx="842301" cy="0"/>
          </a:xfrm>
          <a:prstGeom prst="line">
            <a:avLst/>
          </a:prstGeom>
          <a:ln w="25400">
            <a:solidFill>
              <a:srgbClr val="FF9900"/>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56" name="Title 1">
            <a:extLst>
              <a:ext uri="{FF2B5EF4-FFF2-40B4-BE49-F238E27FC236}">
                <a16:creationId xmlns:a16="http://schemas.microsoft.com/office/drawing/2014/main" id="{5E90DA8D-B10E-5CDB-8542-28E4779D86D3}"/>
              </a:ext>
            </a:extLst>
          </p:cNvPr>
          <p:cNvSpPr txBox="1">
            <a:spLocks/>
          </p:cNvSpPr>
          <p:nvPr/>
        </p:nvSpPr>
        <p:spPr>
          <a:xfrm>
            <a:off x="7425960" y="5558424"/>
            <a:ext cx="3573943" cy="623147"/>
          </a:xfrm>
          <a:prstGeom prst="rect">
            <a:avLst/>
          </a:prstGeom>
          <a:noFill/>
        </p:spPr>
        <p:txBody>
          <a:bodyPr wrap="square" lIns="48000" tIns="48000" rIns="48000" bIns="48000" anchor="ctr" anchorCtr="0">
            <a:noAutofit/>
          </a:bodyPr>
          <a:lstStyle>
            <a:lvl1pPr algn="l" defTabSz="457200" rtl="0" eaLnBrk="1" latinLnBrk="0" hangingPunct="1">
              <a:spcBef>
                <a:spcPct val="0"/>
              </a:spcBef>
              <a:buNone/>
              <a:defRPr sz="2800" b="0" i="0" kern="1200">
                <a:solidFill>
                  <a:srgbClr val="0E2735"/>
                </a:solidFill>
                <a:latin typeface="Meiryo" charset="-128"/>
                <a:ea typeface="Meiryo" charset="-128"/>
                <a:cs typeface="Meiryo" charset="-128"/>
              </a:defRPr>
            </a:lvl1pPr>
          </a:lstStyle>
          <a:p>
            <a:pPr marL="0" marR="0" lvl="0" indent="0" algn="l" defTabSz="380985" rtl="0" eaLnBrk="1" fontAlgn="auto" latinLnBrk="0" hangingPunct="1">
              <a:lnSpc>
                <a:spcPct val="100000"/>
              </a:lnSpc>
              <a:spcBef>
                <a:spcPct val="0"/>
              </a:spcBef>
              <a:spcAft>
                <a:spcPts val="0"/>
              </a:spcAft>
              <a:buClrTx/>
              <a:buSzTx/>
              <a:buFontTx/>
              <a:buNone/>
              <a:tabLst/>
              <a:defRPr/>
            </a:pPr>
            <a:r>
              <a:rPr kumimoji="0" lang="en-US" altLang="ja-JP" sz="12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rPr>
              <a:t>【</a:t>
            </a:r>
            <a:r>
              <a:rPr kumimoji="0" lang="ja-JP" altLang="en-US" sz="12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rPr>
              <a:t>凡例</a:t>
            </a:r>
            <a:r>
              <a:rPr kumimoji="0" lang="en-US" altLang="ja-JP" sz="12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rPr>
              <a:t>】</a:t>
            </a:r>
            <a:r>
              <a:rPr kumimoji="0" lang="ja-JP" altLang="en-US" sz="12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rPr>
              <a:t>暗号化通信</a:t>
            </a:r>
            <a:r>
              <a:rPr kumimoji="0" lang="en-US" altLang="ja-JP" sz="12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rPr>
              <a:t>(HTTPS)</a:t>
            </a:r>
            <a:r>
              <a:rPr kumimoji="0" lang="ja-JP" altLang="en-US" sz="12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rPr>
              <a:t>  </a:t>
            </a:r>
            <a:r>
              <a:rPr kumimoji="0" lang="en-US" altLang="ja-JP" sz="12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rPr>
              <a:t>:</a:t>
            </a:r>
          </a:p>
          <a:p>
            <a:pPr marL="0" marR="0" lvl="0" indent="0" algn="l" defTabSz="380985" rtl="0" eaLnBrk="1" fontAlgn="auto" latinLnBrk="0" hangingPunct="1">
              <a:lnSpc>
                <a:spcPct val="100000"/>
              </a:lnSpc>
              <a:spcBef>
                <a:spcPct val="0"/>
              </a:spcBef>
              <a:spcAft>
                <a:spcPts val="0"/>
              </a:spcAft>
              <a:buClrTx/>
              <a:buSzTx/>
              <a:buFontTx/>
              <a:buNone/>
              <a:tabLst/>
              <a:defRPr/>
            </a:pPr>
            <a:r>
              <a:rPr kumimoji="0" lang="ja-JP" altLang="en-US" sz="1200" b="0" i="0" u="none" strike="noStrike" kern="1200" cap="none" spc="0" normalizeH="0" baseline="0" noProof="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rPr>
              <a:t>非暗号化</a:t>
            </a:r>
            <a:r>
              <a:rPr kumimoji="0" lang="ja-JP" altLang="en-US" sz="12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rPr>
              <a:t>通信</a:t>
            </a:r>
            <a:r>
              <a:rPr kumimoji="0" lang="en-US" altLang="ja-JP" sz="12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rPr>
              <a:t>(HTTP) :</a:t>
            </a:r>
          </a:p>
        </p:txBody>
      </p:sp>
      <p:cxnSp>
        <p:nvCxnSpPr>
          <p:cNvPr id="57" name="Straight Connector 8">
            <a:extLst>
              <a:ext uri="{FF2B5EF4-FFF2-40B4-BE49-F238E27FC236}">
                <a16:creationId xmlns:a16="http://schemas.microsoft.com/office/drawing/2014/main" id="{1CA86008-8546-F6F0-02D9-D090BFF0B9BE}"/>
              </a:ext>
            </a:extLst>
          </p:cNvPr>
          <p:cNvCxnSpPr>
            <a:cxnSpLocks/>
          </p:cNvCxnSpPr>
          <p:nvPr/>
        </p:nvCxnSpPr>
        <p:spPr>
          <a:xfrm flipV="1">
            <a:off x="9768262" y="5776796"/>
            <a:ext cx="591935" cy="2"/>
          </a:xfrm>
          <a:prstGeom prst="line">
            <a:avLst/>
          </a:prstGeom>
          <a:ln w="25400">
            <a:solidFill>
              <a:srgbClr val="00B05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58" name="Straight Connector 8">
            <a:extLst>
              <a:ext uri="{FF2B5EF4-FFF2-40B4-BE49-F238E27FC236}">
                <a16:creationId xmlns:a16="http://schemas.microsoft.com/office/drawing/2014/main" id="{C431AB9D-3AC8-B52A-62DB-8AAB51305131}"/>
              </a:ext>
            </a:extLst>
          </p:cNvPr>
          <p:cNvCxnSpPr>
            <a:cxnSpLocks/>
          </p:cNvCxnSpPr>
          <p:nvPr/>
        </p:nvCxnSpPr>
        <p:spPr>
          <a:xfrm flipV="1">
            <a:off x="9768262" y="5947527"/>
            <a:ext cx="591935" cy="2"/>
          </a:xfrm>
          <a:prstGeom prst="line">
            <a:avLst/>
          </a:prstGeom>
          <a:ln w="25400">
            <a:solidFill>
              <a:srgbClr val="FF9900"/>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59" name="TextBox 22">
            <a:extLst>
              <a:ext uri="{FF2B5EF4-FFF2-40B4-BE49-F238E27FC236}">
                <a16:creationId xmlns:a16="http://schemas.microsoft.com/office/drawing/2014/main" id="{2E46A1EC-AC0F-B0BE-D3B8-58B24859F50E}"/>
              </a:ext>
            </a:extLst>
          </p:cNvPr>
          <p:cNvSpPr txBox="1"/>
          <p:nvPr/>
        </p:nvSpPr>
        <p:spPr>
          <a:xfrm>
            <a:off x="6400186" y="4227424"/>
            <a:ext cx="894860" cy="228391"/>
          </a:xfrm>
          <a:prstGeom prst="rect">
            <a:avLst/>
          </a:prstGeom>
          <a:noFill/>
        </p:spPr>
        <p:txBody>
          <a:bodyPr wrap="square" lIns="0" tIns="0" rIns="0" bIns="0" rtlCol="0" anchor="ctr">
            <a:noAutofit/>
          </a:body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Helvetica Neue"/>
              </a:rPr>
              <a:t>Client</a:t>
            </a:r>
          </a:p>
        </p:txBody>
      </p:sp>
      <p:pic>
        <p:nvPicPr>
          <p:cNvPr id="60" name="Graphic 24">
            <a:extLst>
              <a:ext uri="{FF2B5EF4-FFF2-40B4-BE49-F238E27FC236}">
                <a16:creationId xmlns:a16="http://schemas.microsoft.com/office/drawing/2014/main" id="{93D1F8E9-8436-2600-43F8-2A4CB16FA8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31616" y="3779680"/>
            <a:ext cx="432000" cy="4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 name="TextBox 105">
            <a:extLst>
              <a:ext uri="{FF2B5EF4-FFF2-40B4-BE49-F238E27FC236}">
                <a16:creationId xmlns:a16="http://schemas.microsoft.com/office/drawing/2014/main" id="{6517B49C-88BB-B6D9-6599-95C6616F34C5}"/>
              </a:ext>
            </a:extLst>
          </p:cNvPr>
          <p:cNvSpPr txBox="1"/>
          <p:nvPr/>
        </p:nvSpPr>
        <p:spPr>
          <a:xfrm>
            <a:off x="9665247" y="4227428"/>
            <a:ext cx="672925" cy="276674"/>
          </a:xfrm>
          <a:prstGeom prst="rect">
            <a:avLst/>
          </a:prstGeom>
          <a:noFill/>
        </p:spPr>
        <p:txBody>
          <a:bodyPr wrap="square" lIns="0" tIns="0" rIns="0" bIns="0" rtlCol="0" anchor="ctr">
            <a:noAutofit/>
          </a:bodyPr>
          <a:lstStyle>
            <a:defPPr>
              <a:defRPr lang="en-US"/>
            </a:defPPr>
            <a:lvl1pPr algn="ctr">
              <a:defRPr sz="1333">
                <a:latin typeface="Meiryo" panose="020B0604030504040204" pitchFamily="34" charset="-128"/>
                <a:ea typeface="Meiryo" panose="020B0604030504040204" pitchFamily="34" charset="-128"/>
              </a:defRPr>
            </a:lvl1p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ELB</a:t>
            </a:r>
          </a:p>
        </p:txBody>
      </p:sp>
      <p:sp>
        <p:nvSpPr>
          <p:cNvPr id="62" name="TextBox 105">
            <a:extLst>
              <a:ext uri="{FF2B5EF4-FFF2-40B4-BE49-F238E27FC236}">
                <a16:creationId xmlns:a16="http://schemas.microsoft.com/office/drawing/2014/main" id="{EA4BB921-08DA-2B4C-3C10-478F9D950EF8}"/>
              </a:ext>
            </a:extLst>
          </p:cNvPr>
          <p:cNvSpPr txBox="1"/>
          <p:nvPr/>
        </p:nvSpPr>
        <p:spPr>
          <a:xfrm>
            <a:off x="10855807" y="4227424"/>
            <a:ext cx="807498" cy="276678"/>
          </a:xfrm>
          <a:prstGeom prst="rect">
            <a:avLst/>
          </a:prstGeom>
          <a:noFill/>
        </p:spPr>
        <p:txBody>
          <a:bodyPr wrap="square" lIns="0" tIns="0" rIns="0" bIns="0" rtlCol="0" anchor="ctr">
            <a:noAutofit/>
          </a:bodyPr>
          <a:lstStyle>
            <a:defPPr>
              <a:defRPr lang="en-US"/>
            </a:defPPr>
            <a:lvl1pPr algn="ctr">
              <a:defRPr sz="1333">
                <a:latin typeface="Meiryo" panose="020B0604030504040204" pitchFamily="34" charset="-128"/>
                <a:ea typeface="Meiryo" panose="020B0604030504040204" pitchFamily="34" charset="-128"/>
              </a:defRPr>
            </a:lvl1p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EC2</a:t>
            </a:r>
          </a:p>
        </p:txBody>
      </p:sp>
      <p:pic>
        <p:nvPicPr>
          <p:cNvPr id="63" name="Graphic 62">
            <a:extLst>
              <a:ext uri="{FF2B5EF4-FFF2-40B4-BE49-F238E27FC236}">
                <a16:creationId xmlns:a16="http://schemas.microsoft.com/office/drawing/2014/main" id="{1FD3B438-F43D-E3A6-FD3A-A524ABF2544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043556" y="3779680"/>
            <a:ext cx="432000" cy="4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64" name="Straight Connector 8">
            <a:extLst>
              <a:ext uri="{FF2B5EF4-FFF2-40B4-BE49-F238E27FC236}">
                <a16:creationId xmlns:a16="http://schemas.microsoft.com/office/drawing/2014/main" id="{3AC4FE7E-35C6-1DFC-6586-EED6149FBB17}"/>
              </a:ext>
            </a:extLst>
          </p:cNvPr>
          <p:cNvCxnSpPr>
            <a:cxnSpLocks/>
            <a:stCxn id="60" idx="3"/>
            <a:endCxn id="12" idx="1"/>
          </p:cNvCxnSpPr>
          <p:nvPr/>
        </p:nvCxnSpPr>
        <p:spPr>
          <a:xfrm>
            <a:off x="7063616" y="3995680"/>
            <a:ext cx="2705639" cy="0"/>
          </a:xfrm>
          <a:prstGeom prst="line">
            <a:avLst/>
          </a:prstGeom>
          <a:ln w="25400">
            <a:solidFill>
              <a:srgbClr val="00B05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65" name="Straight Connector 8">
            <a:extLst>
              <a:ext uri="{FF2B5EF4-FFF2-40B4-BE49-F238E27FC236}">
                <a16:creationId xmlns:a16="http://schemas.microsoft.com/office/drawing/2014/main" id="{424171AF-7B28-DFFE-7E55-BF46C3F01953}"/>
              </a:ext>
            </a:extLst>
          </p:cNvPr>
          <p:cNvCxnSpPr>
            <a:cxnSpLocks/>
            <a:stCxn id="12" idx="3"/>
            <a:endCxn id="63" idx="1"/>
          </p:cNvCxnSpPr>
          <p:nvPr/>
        </p:nvCxnSpPr>
        <p:spPr>
          <a:xfrm>
            <a:off x="10201255" y="3995680"/>
            <a:ext cx="842301" cy="0"/>
          </a:xfrm>
          <a:prstGeom prst="line">
            <a:avLst/>
          </a:prstGeom>
          <a:ln w="25400">
            <a:solidFill>
              <a:srgbClr val="FF99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66" name="Straight Connector 8">
            <a:extLst>
              <a:ext uri="{FF2B5EF4-FFF2-40B4-BE49-F238E27FC236}">
                <a16:creationId xmlns:a16="http://schemas.microsoft.com/office/drawing/2014/main" id="{733D731E-58CB-9B1A-741E-233918027D56}"/>
              </a:ext>
            </a:extLst>
          </p:cNvPr>
          <p:cNvCxnSpPr>
            <a:cxnSpLocks/>
            <a:stCxn id="47" idx="0"/>
            <a:endCxn id="44" idx="2"/>
          </p:cNvCxnSpPr>
          <p:nvPr/>
        </p:nvCxnSpPr>
        <p:spPr>
          <a:xfrm flipV="1">
            <a:off x="8719651" y="3513576"/>
            <a:ext cx="1265604" cy="1083303"/>
          </a:xfrm>
          <a:prstGeom prst="line">
            <a:avLst/>
          </a:prstGeom>
          <a:ln>
            <a:solidFill>
              <a:schemeClr val="accent4">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67" name="Graphic 6">
            <a:extLst>
              <a:ext uri="{FF2B5EF4-FFF2-40B4-BE49-F238E27FC236}">
                <a16:creationId xmlns:a16="http://schemas.microsoft.com/office/drawing/2014/main" id="{10AD2032-5669-E0D9-57DA-A74E8846497A}"/>
              </a:ext>
            </a:extLst>
          </p:cNvPr>
          <p:cNvPicPr>
            <a:picLocks noChangeAspect="1" noChangeArrowheads="1"/>
          </p:cNvPicPr>
          <p:nvPr/>
        </p:nvPicPr>
        <p:blipFill>
          <a:blip r:embed="rId2"/>
          <a:srcRect/>
          <a:stretch/>
        </p:blipFill>
        <p:spPr bwMode="auto">
          <a:xfrm>
            <a:off x="9769255" y="2787463"/>
            <a:ext cx="432000" cy="4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 Placeholder 2">
            <a:extLst>
              <a:ext uri="{FF2B5EF4-FFF2-40B4-BE49-F238E27FC236}">
                <a16:creationId xmlns:a16="http://schemas.microsoft.com/office/drawing/2014/main" id="{947652C4-8B09-4C54-8F67-1FA50C945901}"/>
              </a:ext>
            </a:extLst>
          </p:cNvPr>
          <p:cNvSpPr txBox="1">
            <a:spLocks/>
          </p:cNvSpPr>
          <p:nvPr/>
        </p:nvSpPr>
        <p:spPr>
          <a:xfrm>
            <a:off x="6431279" y="1371600"/>
            <a:ext cx="5303521" cy="827827"/>
          </a:xfrm>
          <a:prstGeom prst="rect">
            <a:avLst/>
          </a:prstGeom>
        </p:spPr>
        <p:txBody>
          <a:bodyPr vert="horz" lIns="91440" tIns="45720" rIns="91440" bIns="45720" rtlCol="0">
            <a:noAutofit/>
          </a:bodyPr>
          <a:lstStyle>
            <a:lvl1pPr marL="0" indent="0" algn="l" defTabSz="609576" rtl="0" eaLnBrk="1" latinLnBrk="0" hangingPunct="1">
              <a:spcBef>
                <a:spcPct val="20000"/>
              </a:spcBef>
              <a:buFont typeface="Arial" panose="020B0604020202020204" pitchFamily="34" charset="0"/>
              <a:buNone/>
              <a:tabLst/>
              <a:defRPr sz="2167" b="0" i="0" kern="1200">
                <a:solidFill>
                  <a:schemeClr val="tx1"/>
                </a:solidFill>
                <a:latin typeface="Meiryo" panose="020B0604030504040204" pitchFamily="34" charset="-128"/>
                <a:ea typeface="Meiryo" panose="020B0604030504040204" pitchFamily="34" charset="-128"/>
                <a:cs typeface="Amazon Ember Regular" charset="0"/>
              </a:defRPr>
            </a:lvl1pPr>
            <a:lvl2pPr marL="596612" indent="-294999" algn="l" defTabSz="609576" rtl="0" eaLnBrk="1" latinLnBrk="0" hangingPunct="1">
              <a:spcBef>
                <a:spcPct val="20000"/>
              </a:spcBef>
              <a:buFont typeface="Arial"/>
              <a:buChar char="•"/>
              <a:tabLst/>
              <a:defRPr sz="2000" b="0" i="0" kern="1200">
                <a:solidFill>
                  <a:schemeClr val="tx1"/>
                </a:solidFill>
                <a:latin typeface="Meiryo" panose="020B0604030504040204" pitchFamily="34" charset="-128"/>
                <a:ea typeface="Meiryo" panose="020B0604030504040204" pitchFamily="34" charset="-128"/>
                <a:cs typeface="Amazon Ember Regular" charset="0"/>
              </a:defRPr>
            </a:lvl2pPr>
            <a:lvl3pPr marL="892933" indent="-302936" algn="l" defTabSz="609576" rtl="0" eaLnBrk="1" latinLnBrk="0" hangingPunct="1">
              <a:spcBef>
                <a:spcPct val="20000"/>
              </a:spcBef>
              <a:buFont typeface="Arial"/>
              <a:buChar char="•"/>
              <a:tabLst/>
              <a:defRPr sz="1833" b="0" i="0" kern="1200">
                <a:solidFill>
                  <a:schemeClr val="tx1"/>
                </a:solidFill>
                <a:latin typeface="Meiryo" panose="020B0604030504040204" pitchFamily="34" charset="-128"/>
                <a:ea typeface="Meiryo" panose="020B0604030504040204" pitchFamily="34" charset="-128"/>
                <a:cs typeface="Amazon Ember Regular" charset="0"/>
              </a:defRPr>
            </a:lvl3pPr>
            <a:lvl4pPr marL="1222326" indent="-309550" algn="l" defTabSz="609576" rtl="0" eaLnBrk="1" latinLnBrk="0" hangingPunct="1">
              <a:spcBef>
                <a:spcPct val="20000"/>
              </a:spcBef>
              <a:buFont typeface="Arial" panose="020B0604020202020204" pitchFamily="34" charset="0"/>
              <a:buChar char="•"/>
              <a:tabLst/>
              <a:defRPr sz="1667" b="0" i="0" kern="1200">
                <a:solidFill>
                  <a:schemeClr val="tx1"/>
                </a:solidFill>
                <a:latin typeface="Meiryo" panose="020B0604030504040204" pitchFamily="34" charset="-128"/>
                <a:ea typeface="Meiryo" panose="020B0604030504040204" pitchFamily="34" charset="-128"/>
                <a:cs typeface="Amazon Ember Regular" charset="0"/>
              </a:defRPr>
            </a:lvl4pPr>
            <a:lvl5pPr marL="1518648" indent="-316165" algn="l" defTabSz="609576" rtl="0" eaLnBrk="1" latinLnBrk="0" hangingPunct="1">
              <a:spcBef>
                <a:spcPct val="20000"/>
              </a:spcBef>
              <a:buFont typeface="Arial" panose="020B0604020202020204" pitchFamily="34" charset="0"/>
              <a:buChar char="•"/>
              <a:tabLst/>
              <a:defRPr sz="1583" b="0" i="0" kern="1200">
                <a:solidFill>
                  <a:schemeClr val="tx1"/>
                </a:solidFill>
                <a:latin typeface="Meiryo" panose="020B0604030504040204" pitchFamily="34" charset="-128"/>
                <a:ea typeface="Meiryo" panose="020B0604030504040204" pitchFamily="34" charset="-128"/>
                <a:cs typeface="Amazon Ember Regular" charset="0"/>
              </a:defRPr>
            </a:lvl5pPr>
            <a:lvl6pPr marL="3352666" indent="-304788" algn="l" defTabSz="609576" rtl="0" eaLnBrk="1" latinLnBrk="0" hangingPunct="1">
              <a:spcBef>
                <a:spcPct val="20000"/>
              </a:spcBef>
              <a:buFont typeface="Arial"/>
              <a:buChar char="•"/>
              <a:defRPr sz="2667" kern="1200">
                <a:solidFill>
                  <a:schemeClr val="tx1"/>
                </a:solidFill>
                <a:latin typeface="+mn-lt"/>
                <a:ea typeface="+mn-ea"/>
                <a:cs typeface="+mn-cs"/>
              </a:defRPr>
            </a:lvl6pPr>
            <a:lvl7pPr marL="3962242" indent="-304788" algn="l" defTabSz="609576" rtl="0" eaLnBrk="1" latinLnBrk="0" hangingPunct="1">
              <a:spcBef>
                <a:spcPct val="20000"/>
              </a:spcBef>
              <a:buFont typeface="Arial"/>
              <a:buChar char="•"/>
              <a:defRPr sz="2667" kern="1200">
                <a:solidFill>
                  <a:schemeClr val="tx1"/>
                </a:solidFill>
                <a:latin typeface="+mn-lt"/>
                <a:ea typeface="+mn-ea"/>
                <a:cs typeface="+mn-cs"/>
              </a:defRPr>
            </a:lvl7pPr>
            <a:lvl8pPr marL="4571817" indent="-304788" algn="l" defTabSz="609576" rtl="0" eaLnBrk="1" latinLnBrk="0" hangingPunct="1">
              <a:spcBef>
                <a:spcPct val="20000"/>
              </a:spcBef>
              <a:buFont typeface="Arial"/>
              <a:buChar char="•"/>
              <a:defRPr sz="2667" kern="1200">
                <a:solidFill>
                  <a:schemeClr val="tx1"/>
                </a:solidFill>
                <a:latin typeface="+mn-lt"/>
                <a:ea typeface="+mn-ea"/>
                <a:cs typeface="+mn-cs"/>
              </a:defRPr>
            </a:lvl8pPr>
            <a:lvl9pPr marL="5181393" indent="-304788" algn="l" defTabSz="609576" rtl="0" eaLnBrk="1" latinLnBrk="0" hangingPunct="1">
              <a:spcBef>
                <a:spcPct val="20000"/>
              </a:spcBef>
              <a:buFont typeface="Arial"/>
              <a:buChar char="•"/>
              <a:defRPr sz="2667" kern="1200">
                <a:solidFill>
                  <a:schemeClr val="tx1"/>
                </a:solidFill>
                <a:latin typeface="+mn-lt"/>
                <a:ea typeface="+mn-ea"/>
                <a:cs typeface="+mn-cs"/>
              </a:defRPr>
            </a:lvl9pPr>
          </a:lstStyle>
          <a:p>
            <a:pPr marL="0" marR="0" lvl="0" indent="0" algn="l" defTabSz="609576"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ja-JP" altLang="en-US" sz="1400" b="0" i="0" u="none" strike="noStrike" kern="1200" cap="none" spc="0" normalizeH="0" baseline="0" noProof="0">
                <a:ln>
                  <a:noFill/>
                </a:ln>
                <a:solidFill>
                  <a:srgbClr val="0070C0"/>
                </a:solidFill>
                <a:effectLst/>
                <a:uLnTx/>
                <a:uFillTx/>
                <a:latin typeface="Meiryo" panose="020B0604030504040204" pitchFamily="34" charset="-128"/>
                <a:ea typeface="Meiryo" panose="020B0604030504040204" pitchFamily="34" charset="-128"/>
                <a:cs typeface="Amazon Ember Regular" charset="0"/>
              </a:rPr>
              <a:t>実装例</a:t>
            </a:r>
            <a:endParaRPr kumimoji="0" lang="en-US" altLang="ja-JP" sz="1400" b="0" i="0" u="none" strike="noStrike" kern="1200" cap="none" spc="0" normalizeH="0" baseline="0" noProof="0" dirty="0">
              <a:ln>
                <a:noFill/>
              </a:ln>
              <a:solidFill>
                <a:srgbClr val="0070C0"/>
              </a:solidFill>
              <a:effectLst/>
              <a:uLnTx/>
              <a:uFillTx/>
              <a:latin typeface="Meiryo" panose="020B0604030504040204" pitchFamily="34" charset="-128"/>
              <a:ea typeface="Meiryo" panose="020B0604030504040204" pitchFamily="34" charset="-128"/>
              <a:cs typeface="Amazon Ember Regular" charset="0"/>
            </a:endParaRPr>
          </a:p>
          <a:p>
            <a:pPr marL="0" marR="0" lvl="0" indent="0" algn="l" defTabSz="609576"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ja-JP" altLang="en-US" sz="14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バックエンドが</a:t>
            </a:r>
            <a:r>
              <a:rPr kumimoji="0" lang="en-US" altLang="ja-JP" sz="14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EC2</a:t>
            </a:r>
            <a:r>
              <a:rPr kumimoji="0" lang="ja-JP" altLang="en-US" sz="14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である場合、</a:t>
            </a:r>
            <a:r>
              <a:rPr kumimoji="0" lang="en-US" altLang="ja-JP" sz="14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ACM</a:t>
            </a:r>
            <a:r>
              <a:rPr kumimoji="0" lang="ja-JP" altLang="en-US" sz="14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の証明書は、</a:t>
            </a:r>
            <a:r>
              <a:rPr kumimoji="0" lang="en-US" altLang="ja-JP" sz="14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CloudFront </a:t>
            </a:r>
            <a:r>
              <a:rPr kumimoji="0" lang="ja-JP" altLang="en-US" sz="14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または </a:t>
            </a:r>
            <a:r>
              <a:rPr kumimoji="0" lang="en-US" altLang="ja-JP" sz="14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ELB </a:t>
            </a:r>
            <a:r>
              <a:rPr kumimoji="0" lang="ja-JP" altLang="en-US" sz="14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にデプロイする。</a:t>
            </a:r>
          </a:p>
        </p:txBody>
      </p:sp>
    </p:spTree>
    <p:extLst>
      <p:ext uri="{BB962C8B-B14F-4D97-AF65-F5344CB8AC3E}">
        <p14:creationId xmlns:p14="http://schemas.microsoft.com/office/powerpoint/2010/main" val="4212594358"/>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10">
            <a:extLst>
              <a:ext uri="{FF2B5EF4-FFF2-40B4-BE49-F238E27FC236}">
                <a16:creationId xmlns:a16="http://schemas.microsoft.com/office/drawing/2014/main" id="{3B0EEC59-C8C8-4292-ABE2-F49009709129}"/>
              </a:ext>
            </a:extLst>
          </p:cNvPr>
          <p:cNvSpPr/>
          <p:nvPr/>
        </p:nvSpPr>
        <p:spPr>
          <a:xfrm>
            <a:off x="427943" y="1040291"/>
            <a:ext cx="11576168" cy="1279575"/>
          </a:xfrm>
          <a:prstGeom prst="rect">
            <a:avLst/>
          </a:prstGeom>
        </p:spPr>
        <p:txBody>
          <a:bodyPr wrap="square" lIns="24000" tIns="24000" rIns="24000" bIns="24000">
            <a:spAutoFit/>
          </a:bodyPr>
          <a:lstStyle/>
          <a:p>
            <a:pPr marL="380985" marR="0" lvl="0" indent="-380985" algn="l" defTabSz="60957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en-US" altLang="ja-JP" sz="2000" b="0" i="0" u="none" strike="noStrike" kern="1200" cap="none" spc="0" normalizeH="0" baseline="0" noProof="0" dirty="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メイリオ" panose="020B0604030504040204" pitchFamily="50" charset="-128"/>
              </a:rPr>
              <a:t>AWS</a:t>
            </a:r>
            <a:r>
              <a:rPr kumimoji="1" lang="ja-JP" altLang="en-US" sz="2000" b="0" i="0" u="none" strike="noStrike" kern="1200" cap="none" spc="0" normalizeH="0" baseline="0" noProof="0" dirty="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メイリオ" panose="020B0604030504040204" pitchFamily="50" charset="-128"/>
              </a:rPr>
              <a:t>利用時にデータがネットワーク上に流れる際、第三者の通信盗聴によるデータ漏洩リスクを抑えるため、適切な暗号化を実施する。</a:t>
            </a:r>
          </a:p>
          <a:p>
            <a:pPr marL="380985" marR="0" lvl="0" indent="-380985" algn="l" defTabSz="60957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ja-JP" altLang="en-US" sz="2000" b="0" i="0" u="none" strike="noStrike" kern="1200" cap="none" spc="0" normalizeH="0" baseline="0" noProof="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メイリオ" panose="020B0604030504040204" pitchFamily="50" charset="-128"/>
              </a:rPr>
              <a:t>暗号化を検討する</a:t>
            </a:r>
            <a:r>
              <a:rPr kumimoji="1" lang="ja-JP" altLang="en-US" sz="2000" b="0" i="0" u="none" strike="noStrike" kern="1200" cap="none" spc="0" normalizeH="0" baseline="0" noProof="0" dirty="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メイリオ" panose="020B0604030504040204" pitchFamily="50" charset="-128"/>
              </a:rPr>
              <a:t>データ</a:t>
            </a:r>
            <a:r>
              <a:rPr kumimoji="1" lang="ja-JP" altLang="en-US" sz="2000" b="0" i="0" u="none" strike="noStrike" kern="1200" cap="none" spc="0" normalizeH="0" baseline="0" noProof="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メイリオ" panose="020B0604030504040204" pitchFamily="50" charset="-128"/>
              </a:rPr>
              <a:t>の経路として、①オンプレミス接続、②</a:t>
            </a:r>
            <a:r>
              <a:rPr kumimoji="1" lang="en-US" altLang="ja-JP" sz="2000" b="0" i="0" u="none" strike="noStrike" kern="1200" cap="none" spc="0" normalizeH="0" baseline="0" noProof="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メイリオ" panose="020B0604030504040204" pitchFamily="50" charset="-128"/>
              </a:rPr>
              <a:t> </a:t>
            </a:r>
            <a:r>
              <a:rPr kumimoji="1" lang="ja-JP" altLang="en-US" sz="2000" b="0" i="0" u="none" strike="noStrike" kern="1200" cap="none" spc="0" normalizeH="0" baseline="0" noProof="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メイリオ" panose="020B0604030504040204" pitchFamily="50" charset="-128"/>
              </a:rPr>
              <a:t>インターネット接続、</a:t>
            </a:r>
            <a:r>
              <a:rPr kumimoji="1" lang="en-US" altLang="ja-JP" sz="2000" b="0" i="0" u="none" strike="noStrike" kern="1200" cap="none" spc="0" normalizeH="0" baseline="0" noProof="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メイリオ" panose="020B0604030504040204" pitchFamily="50" charset="-128"/>
              </a:rPr>
              <a:t>③AWS</a:t>
            </a:r>
            <a:r>
              <a:rPr kumimoji="1" lang="ja-JP" altLang="en-US" sz="2000" b="0" i="0" u="none" strike="noStrike" kern="1200" cap="none" spc="0" normalizeH="0" baseline="0" noProof="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メイリオ" panose="020B0604030504040204" pitchFamily="50" charset="-128"/>
              </a:rPr>
              <a:t>環境内の通信などが考えられる</a:t>
            </a:r>
            <a:endParaRPr kumimoji="1" lang="ja-JP" altLang="en-US" sz="2000" b="0" i="0" u="none" strike="noStrike" kern="1200" cap="none" spc="0" normalizeH="0" baseline="0" noProof="0" dirty="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メイリオ" panose="020B0604030504040204" pitchFamily="50" charset="-128"/>
            </a:endParaRPr>
          </a:p>
        </p:txBody>
      </p:sp>
      <p:sp>
        <p:nvSpPr>
          <p:cNvPr id="10" name="Rectangle 100">
            <a:extLst>
              <a:ext uri="{FF2B5EF4-FFF2-40B4-BE49-F238E27FC236}">
                <a16:creationId xmlns:a16="http://schemas.microsoft.com/office/drawing/2014/main" id="{C2B0DC98-D81D-3A4A-9F8A-1E4E03E1DDFB}"/>
              </a:ext>
            </a:extLst>
          </p:cNvPr>
          <p:cNvSpPr/>
          <p:nvPr/>
        </p:nvSpPr>
        <p:spPr>
          <a:xfrm>
            <a:off x="1469223" y="2454121"/>
            <a:ext cx="1218864" cy="1784562"/>
          </a:xfrm>
          <a:prstGeom prst="rect">
            <a:avLst/>
          </a:prstGeom>
          <a:noFill/>
          <a:ln w="12700">
            <a:solidFill>
              <a:srgbClr val="5A6B8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528000" tIns="121920" rIns="121920" bIns="60960" numCol="1" spcCol="0" rtlCol="0" fromWordArt="0" anchor="t" anchorCtr="0" forceAA="0" compatLnSpc="1">
            <a:prstTxWarp prst="textNoShape">
              <a:avLst/>
            </a:prstTxWarp>
            <a:noAutofit/>
          </a:bodyPr>
          <a:lstStyle/>
          <a:p>
            <a:pPr marL="0" marR="0" lvl="0" indent="0" algn="l" defTabSz="609576"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A6B86"/>
              </a:solidFill>
              <a:effectLst/>
              <a:uLnTx/>
              <a:uFillTx/>
              <a:latin typeface="Meiryo" panose="020B0604030504040204" pitchFamily="34" charset="-128"/>
              <a:ea typeface="Meiryo" panose="020B0604030504040204" pitchFamily="34" charset="-128"/>
              <a:cs typeface="+mn-cs"/>
            </a:endParaRPr>
          </a:p>
        </p:txBody>
      </p:sp>
      <p:pic>
        <p:nvPicPr>
          <p:cNvPr id="13" name="Graphic 19">
            <a:extLst>
              <a:ext uri="{FF2B5EF4-FFF2-40B4-BE49-F238E27FC236}">
                <a16:creationId xmlns:a16="http://schemas.microsoft.com/office/drawing/2014/main" id="{554BE262-FEDF-CA48-BE16-12FD63300BE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69223" y="2455195"/>
            <a:ext cx="366476" cy="366476"/>
          </a:xfrm>
          <a:prstGeom prst="rect">
            <a:avLst/>
          </a:prstGeom>
        </p:spPr>
      </p:pic>
      <p:sp>
        <p:nvSpPr>
          <p:cNvPr id="14" name="TextBox 45">
            <a:extLst>
              <a:ext uri="{FF2B5EF4-FFF2-40B4-BE49-F238E27FC236}">
                <a16:creationId xmlns:a16="http://schemas.microsoft.com/office/drawing/2014/main" id="{644C45E1-28CD-BE4D-B9FD-616AE01BBA54}"/>
              </a:ext>
            </a:extLst>
          </p:cNvPr>
          <p:cNvSpPr txBox="1"/>
          <p:nvPr/>
        </p:nvSpPr>
        <p:spPr>
          <a:xfrm>
            <a:off x="1457860" y="3918961"/>
            <a:ext cx="1213794" cy="297454"/>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380985" rtl="0" eaLnBrk="1" fontAlgn="auto" latinLnBrk="0" hangingPunct="1">
              <a:lnSpc>
                <a:spcPct val="100000"/>
              </a:lnSpc>
              <a:spcBef>
                <a:spcPts val="0"/>
              </a:spcBef>
              <a:spcAft>
                <a:spcPts val="0"/>
              </a:spcAft>
              <a:buClrTx/>
              <a:buSzTx/>
              <a:buFontTx/>
              <a:buNone/>
              <a:tabLst/>
              <a:defRPr/>
            </a:pPr>
            <a:r>
              <a:rPr kumimoji="0" lang="en-US" sz="1333" b="0" i="0" u="none" strike="noStrike" kern="1200" cap="none" spc="0" normalizeH="0" baseline="0" noProof="0">
                <a:ln>
                  <a:noFill/>
                </a:ln>
                <a:solidFill>
                  <a:srgbClr val="232F3E">
                    <a:lumMod val="75000"/>
                  </a:srgbClr>
                </a:solidFill>
                <a:effectLst/>
                <a:uLnTx/>
                <a:uFillTx/>
                <a:latin typeface="Meiryo" panose="020B0604030504040204" pitchFamily="34" charset="-128"/>
                <a:ea typeface="Meiryo" panose="020B0604030504040204" pitchFamily="34" charset="-128"/>
                <a:cs typeface="Meiryo" charset="-128"/>
              </a:rPr>
              <a:t>オンプレミス</a:t>
            </a:r>
            <a:endParaRPr kumimoji="0" lang="en-US" sz="1333"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eiryo" charset="-128"/>
            </a:endParaRPr>
          </a:p>
        </p:txBody>
      </p:sp>
      <p:sp>
        <p:nvSpPr>
          <p:cNvPr id="15" name="Rectangle 6">
            <a:extLst>
              <a:ext uri="{FF2B5EF4-FFF2-40B4-BE49-F238E27FC236}">
                <a16:creationId xmlns:a16="http://schemas.microsoft.com/office/drawing/2014/main" id="{5A8EDC32-EE86-3442-BCF4-96C28AE386E0}"/>
              </a:ext>
            </a:extLst>
          </p:cNvPr>
          <p:cNvSpPr/>
          <p:nvPr/>
        </p:nvSpPr>
        <p:spPr>
          <a:xfrm>
            <a:off x="4584580" y="2454124"/>
            <a:ext cx="3390189" cy="1817569"/>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28000" tIns="121920" rIns="121920" bIns="60960" numCol="1" spcCol="0" rtlCol="0" fromWordArt="0" anchor="t" anchorCtr="0" forceAA="0" compatLnSpc="1">
            <a:prstTxWarp prst="textNoShape">
              <a:avLst/>
            </a:prstTxWarp>
            <a:noAutofit/>
          </a:bodyPr>
          <a:lstStyle/>
          <a:p>
            <a:pPr marL="0" marR="0" lvl="0" indent="0" algn="l" defTabSz="609576"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dirty="0">
              <a:ln>
                <a:noFill/>
              </a:ln>
              <a:solidFill>
                <a:sysClr val="windowText" lastClr="000000"/>
              </a:solidFill>
              <a:effectLst/>
              <a:uLnTx/>
              <a:uFillTx/>
              <a:latin typeface="Meiryo" panose="020B0604030504040204" pitchFamily="34" charset="-128"/>
              <a:ea typeface="Meiryo" panose="020B0604030504040204" pitchFamily="34" charset="-128"/>
              <a:cs typeface="+mn-cs"/>
            </a:endParaRPr>
          </a:p>
        </p:txBody>
      </p:sp>
      <p:pic>
        <p:nvPicPr>
          <p:cNvPr id="16" name="Graphic 10">
            <a:extLst>
              <a:ext uri="{FF2B5EF4-FFF2-40B4-BE49-F238E27FC236}">
                <a16:creationId xmlns:a16="http://schemas.microsoft.com/office/drawing/2014/main" id="{B6F43229-47FB-2549-9A6A-E9D7D0425E6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593961" y="2454121"/>
            <a:ext cx="366476" cy="366476"/>
          </a:xfrm>
          <a:prstGeom prst="rect">
            <a:avLst/>
          </a:prstGeom>
        </p:spPr>
      </p:pic>
      <p:sp>
        <p:nvSpPr>
          <p:cNvPr id="17" name="Rectangle 25">
            <a:extLst>
              <a:ext uri="{FF2B5EF4-FFF2-40B4-BE49-F238E27FC236}">
                <a16:creationId xmlns:a16="http://schemas.microsoft.com/office/drawing/2014/main" id="{4967587B-7485-C144-98BA-BBC2EE836075}"/>
              </a:ext>
            </a:extLst>
          </p:cNvPr>
          <p:cNvSpPr/>
          <p:nvPr/>
        </p:nvSpPr>
        <p:spPr>
          <a:xfrm>
            <a:off x="5098239" y="2631541"/>
            <a:ext cx="2738728" cy="1464872"/>
          </a:xfrm>
          <a:prstGeom prst="rect">
            <a:avLst/>
          </a:prstGeom>
          <a:noFill/>
          <a:ln w="12700" cap="flat" cmpd="sng" algn="ctr">
            <a:solidFill>
              <a:srgbClr val="1D8900"/>
            </a:solidFill>
            <a:prstDash val="solid"/>
            <a:miter lim="800000"/>
          </a:ln>
          <a:effectLst/>
        </p:spPr>
        <p:txBody>
          <a:bodyPr rot="0" spcFirstLastPara="0" vertOverflow="overflow" horzOverflow="overflow" vert="horz" wrap="none" lIns="480000" tIns="121920" rIns="121920" bIns="60960" numCol="1" spcCol="0" rtlCol="0" fromWordArt="0" anchor="t" anchorCtr="0" forceAA="0" compatLnSpc="1">
            <a:prstTxWarp prst="textNoShape">
              <a:avLst/>
            </a:prstTxWarp>
            <a:noAutofit/>
          </a:bodyPr>
          <a:lstStyle/>
          <a:p>
            <a:pPr marL="0" marR="0" lvl="0" indent="0" algn="l" defTabSz="1219151" rtl="0" eaLnBrk="1" fontAlgn="auto" latinLnBrk="0" hangingPunct="1">
              <a:lnSpc>
                <a:spcPct val="100000"/>
              </a:lnSpc>
              <a:spcBef>
                <a:spcPts val="0"/>
              </a:spcBef>
              <a:spcAft>
                <a:spcPts val="0"/>
              </a:spcAft>
              <a:buClrTx/>
              <a:buSzTx/>
              <a:buFontTx/>
              <a:buNone/>
              <a:tabLst/>
              <a:defRPr/>
            </a:pPr>
            <a:r>
              <a:rPr kumimoji="0" lang="en-US" altLang="ja-JP" sz="1333" b="0" i="0" u="none" strike="noStrike" kern="0" cap="none" spc="0" normalizeH="0" baseline="0" noProof="0" dirty="0">
                <a:ln w="0"/>
                <a:solidFill>
                  <a:srgbClr val="1D8900"/>
                </a:solidFill>
                <a:effectLst/>
                <a:uLnTx/>
                <a:uFillTx/>
                <a:latin typeface="Meiryo" panose="020B0604030504040204" pitchFamily="34" charset="-128"/>
                <a:ea typeface="Meiryo" panose="020B0604030504040204" pitchFamily="34" charset="-128"/>
                <a:cs typeface="+mn-cs"/>
              </a:rPr>
              <a:t>VPC</a:t>
            </a:r>
            <a:endParaRPr kumimoji="0" lang="en-US" sz="1333" b="0" i="0" u="none" strike="noStrike" kern="0" cap="none" spc="0" normalizeH="0" baseline="0" noProof="0" dirty="0">
              <a:ln w="0"/>
              <a:solidFill>
                <a:srgbClr val="1D8900"/>
              </a:solidFill>
              <a:effectLst/>
              <a:uLnTx/>
              <a:uFillTx/>
              <a:latin typeface="Meiryo" panose="020B0604030504040204" pitchFamily="34" charset="-128"/>
              <a:ea typeface="Meiryo" panose="020B0604030504040204" pitchFamily="34" charset="-128"/>
              <a:cs typeface="+mn-cs"/>
            </a:endParaRPr>
          </a:p>
        </p:txBody>
      </p:sp>
      <p:pic>
        <p:nvPicPr>
          <p:cNvPr id="18" name="Graphic 66">
            <a:extLst>
              <a:ext uri="{FF2B5EF4-FFF2-40B4-BE49-F238E27FC236}">
                <a16:creationId xmlns:a16="http://schemas.microsoft.com/office/drawing/2014/main" id="{485B63C5-72F4-854A-B488-73FC826E0ED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098241" y="2631541"/>
            <a:ext cx="301994" cy="301994"/>
          </a:xfrm>
          <a:prstGeom prst="rect">
            <a:avLst/>
          </a:prstGeom>
        </p:spPr>
      </p:pic>
      <p:sp>
        <p:nvSpPr>
          <p:cNvPr id="19" name="TextBox 163">
            <a:extLst>
              <a:ext uri="{FF2B5EF4-FFF2-40B4-BE49-F238E27FC236}">
                <a16:creationId xmlns:a16="http://schemas.microsoft.com/office/drawing/2014/main" id="{ED5846F0-8153-F141-8746-52DAE910DDAE}"/>
              </a:ext>
            </a:extLst>
          </p:cNvPr>
          <p:cNvSpPr txBox="1"/>
          <p:nvPr/>
        </p:nvSpPr>
        <p:spPr>
          <a:xfrm>
            <a:off x="2626308" y="3641644"/>
            <a:ext cx="1458808" cy="359201"/>
          </a:xfrm>
          <a:prstGeom prst="rect">
            <a:avLst/>
          </a:prstGeom>
          <a:noFill/>
        </p:spPr>
        <p:txBody>
          <a:bodyPr wrap="square" lIns="0" tIns="0" rIns="0" bIns="0" rtlCol="0">
            <a:spAutoFit/>
          </a:bodyPr>
          <a:lstStyle/>
          <a:p>
            <a:pPr marL="0" marR="0" lvl="0" indent="0" algn="ctr" defTabSz="1219151" rtl="0" eaLnBrk="1" fontAlgn="auto" latinLnBrk="0" hangingPunct="1">
              <a:lnSpc>
                <a:spcPct val="100000"/>
              </a:lnSpc>
              <a:spcBef>
                <a:spcPts val="0"/>
              </a:spcBef>
              <a:spcAft>
                <a:spcPts val="0"/>
              </a:spcAft>
              <a:buClrTx/>
              <a:buSzTx/>
              <a:buFontTx/>
              <a:buNone/>
              <a:tabLst/>
              <a:defRPr/>
            </a:pPr>
            <a:r>
              <a:rPr kumimoji="1" lang="en-US" altLang="ja-JP" sz="1167" b="0" i="0" u="none" strike="noStrike" kern="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メイリオ"/>
              </a:rPr>
              <a:t>Direct </a:t>
            </a:r>
            <a:br>
              <a:rPr kumimoji="1" lang="en-US" altLang="ja-JP" sz="1167" b="0" i="0" u="none" strike="noStrike" kern="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メイリオ"/>
              </a:rPr>
            </a:br>
            <a:r>
              <a:rPr kumimoji="1" lang="en-US" altLang="ja-JP" sz="1167" b="0" i="0" u="none" strike="noStrike" kern="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メイリオ"/>
              </a:rPr>
              <a:t>Connect</a:t>
            </a:r>
            <a:endParaRPr kumimoji="1" lang="ja-JP" altLang="en-US" sz="917" b="0" i="0" u="none" strike="noStrike" kern="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メイリオ"/>
            </a:endParaRPr>
          </a:p>
        </p:txBody>
      </p:sp>
      <p:pic>
        <p:nvPicPr>
          <p:cNvPr id="21" name="Graphic 9">
            <a:extLst>
              <a:ext uri="{FF2B5EF4-FFF2-40B4-BE49-F238E27FC236}">
                <a16:creationId xmlns:a16="http://schemas.microsoft.com/office/drawing/2014/main" id="{4B65E8E0-A31A-E146-AFCF-85F419AFF134}"/>
              </a:ext>
            </a:extLst>
          </p:cNvPr>
          <p:cNvPicPr>
            <a:picLocks noChangeAspect="1"/>
          </p:cNvPicPr>
          <p:nvPr/>
        </p:nvPicPr>
        <p:blipFill>
          <a:blip r:embed="rId9" cstate="screen">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2319174" y="3131555"/>
            <a:ext cx="471462" cy="471462"/>
          </a:xfrm>
          <a:prstGeom prst="rect">
            <a:avLst/>
          </a:prstGeom>
        </p:spPr>
      </p:pic>
      <p:pic>
        <p:nvPicPr>
          <p:cNvPr id="22" name="Graphic 15">
            <a:extLst>
              <a:ext uri="{FF2B5EF4-FFF2-40B4-BE49-F238E27FC236}">
                <a16:creationId xmlns:a16="http://schemas.microsoft.com/office/drawing/2014/main" id="{93AC2E5E-4B97-2A48-A0AF-AE2F5F3A17F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408734" y="3290386"/>
            <a:ext cx="521523" cy="521523"/>
          </a:xfrm>
          <a:prstGeom prst="rect">
            <a:avLst/>
          </a:prstGeom>
        </p:spPr>
      </p:pic>
      <p:sp>
        <p:nvSpPr>
          <p:cNvPr id="23" name="TextBox 163">
            <a:extLst>
              <a:ext uri="{FF2B5EF4-FFF2-40B4-BE49-F238E27FC236}">
                <a16:creationId xmlns:a16="http://schemas.microsoft.com/office/drawing/2014/main" id="{CFA3DD19-1C7D-0B48-945F-60CA18F6FB99}"/>
              </a:ext>
            </a:extLst>
          </p:cNvPr>
          <p:cNvSpPr txBox="1"/>
          <p:nvPr/>
        </p:nvSpPr>
        <p:spPr>
          <a:xfrm>
            <a:off x="9078912" y="3811914"/>
            <a:ext cx="1286178" cy="205121"/>
          </a:xfrm>
          <a:prstGeom prst="rect">
            <a:avLst/>
          </a:prstGeom>
          <a:noFill/>
        </p:spPr>
        <p:txBody>
          <a:bodyPr wrap="square" lIns="0" tIns="0" rIns="0" bIns="0" rtlCol="0">
            <a:spAutoFit/>
          </a:bodyPr>
          <a:lstStyle/>
          <a:p>
            <a:pPr marL="0" marR="0" lvl="0" indent="0" algn="ctr" defTabSz="1219151" rtl="0" eaLnBrk="1" fontAlgn="auto" latinLnBrk="0" hangingPunct="1">
              <a:lnSpc>
                <a:spcPct val="100000"/>
              </a:lnSpc>
              <a:spcBef>
                <a:spcPts val="0"/>
              </a:spcBef>
              <a:spcAft>
                <a:spcPts val="0"/>
              </a:spcAft>
              <a:buClrTx/>
              <a:buSzTx/>
              <a:buFontTx/>
              <a:buNone/>
              <a:tabLst/>
              <a:defRPr/>
            </a:pPr>
            <a:r>
              <a:rPr kumimoji="1" lang="en-US" altLang="ja-JP" sz="1333" b="0" i="0" u="none" strike="noStrike" kern="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メイリオ"/>
              </a:rPr>
              <a:t>Internet</a:t>
            </a:r>
          </a:p>
        </p:txBody>
      </p:sp>
      <p:cxnSp>
        <p:nvCxnSpPr>
          <p:cNvPr id="25" name="Straight Arrow Connector 5">
            <a:extLst>
              <a:ext uri="{FF2B5EF4-FFF2-40B4-BE49-F238E27FC236}">
                <a16:creationId xmlns:a16="http://schemas.microsoft.com/office/drawing/2014/main" id="{3ED5786D-6058-4644-8FE0-675099920927}"/>
              </a:ext>
            </a:extLst>
          </p:cNvPr>
          <p:cNvCxnSpPr/>
          <p:nvPr/>
        </p:nvCxnSpPr>
        <p:spPr>
          <a:xfrm>
            <a:off x="2688087" y="3064643"/>
            <a:ext cx="2410152" cy="0"/>
          </a:xfrm>
          <a:prstGeom prst="straightConnector1">
            <a:avLst/>
          </a:prstGeom>
          <a:ln w="57150">
            <a:solidFill>
              <a:schemeClr val="accent1"/>
            </a:solidFill>
            <a:headEnd type="triangl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26" name="Oval 6">
            <a:extLst>
              <a:ext uri="{FF2B5EF4-FFF2-40B4-BE49-F238E27FC236}">
                <a16:creationId xmlns:a16="http://schemas.microsoft.com/office/drawing/2014/main" id="{6D5C3D4E-AAF3-DA46-A56C-0DA271E2C2B4}"/>
              </a:ext>
            </a:extLst>
          </p:cNvPr>
          <p:cNvSpPr/>
          <p:nvPr/>
        </p:nvSpPr>
        <p:spPr>
          <a:xfrm>
            <a:off x="3321678" y="2648171"/>
            <a:ext cx="359228" cy="352037"/>
          </a:xfrm>
          <a:prstGeom prst="ellipse">
            <a:avLst/>
          </a:prstGeom>
          <a:solidFill>
            <a:schemeClr val="accent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FFFFFF"/>
                </a:solidFill>
                <a:effectLst/>
                <a:uLnTx/>
                <a:uFillTx/>
                <a:latin typeface="Meiryo" panose="020B0604030504040204" pitchFamily="34" charset="-128"/>
                <a:ea typeface="Meiryo" panose="020B0604030504040204" pitchFamily="34" charset="-128"/>
                <a:cs typeface="+mn-cs"/>
              </a:rPr>
              <a:t>1</a:t>
            </a:r>
          </a:p>
        </p:txBody>
      </p:sp>
      <p:cxnSp>
        <p:nvCxnSpPr>
          <p:cNvPr id="27" name="直線コネクタ 26">
            <a:extLst>
              <a:ext uri="{FF2B5EF4-FFF2-40B4-BE49-F238E27FC236}">
                <a16:creationId xmlns:a16="http://schemas.microsoft.com/office/drawing/2014/main" id="{7E5F8A6A-1949-D042-9624-1BC4F02C0E46}"/>
              </a:ext>
            </a:extLst>
          </p:cNvPr>
          <p:cNvCxnSpPr>
            <a:cxnSpLocks/>
            <a:stCxn id="21" idx="3"/>
            <a:endCxn id="17" idx="1"/>
          </p:cNvCxnSpPr>
          <p:nvPr/>
        </p:nvCxnSpPr>
        <p:spPr>
          <a:xfrm flipV="1">
            <a:off x="2790636" y="3363977"/>
            <a:ext cx="2307603" cy="3309"/>
          </a:xfrm>
          <a:prstGeom prst="line">
            <a:avLst/>
          </a:prstGeom>
          <a:noFill/>
          <a:ln w="19050" cap="flat" cmpd="sng" algn="ctr">
            <a:solidFill>
              <a:srgbClr val="535B63"/>
            </a:solidFill>
            <a:prstDash val="solid"/>
            <a:miter lim="800000"/>
            <a:headEnd type="none"/>
            <a:tailEnd type="none"/>
          </a:ln>
          <a:effectLst/>
        </p:spPr>
      </p:cxnSp>
      <p:cxnSp>
        <p:nvCxnSpPr>
          <p:cNvPr id="28" name="Straight Arrow Connector 5">
            <a:extLst>
              <a:ext uri="{FF2B5EF4-FFF2-40B4-BE49-F238E27FC236}">
                <a16:creationId xmlns:a16="http://schemas.microsoft.com/office/drawing/2014/main" id="{99731A0C-F570-3C40-A319-FBF1652A144E}"/>
              </a:ext>
            </a:extLst>
          </p:cNvPr>
          <p:cNvCxnSpPr/>
          <p:nvPr/>
        </p:nvCxnSpPr>
        <p:spPr>
          <a:xfrm>
            <a:off x="8062747" y="3692560"/>
            <a:ext cx="1345988" cy="0"/>
          </a:xfrm>
          <a:prstGeom prst="straightConnector1">
            <a:avLst/>
          </a:prstGeom>
          <a:ln w="57150">
            <a:solidFill>
              <a:schemeClr val="accent1"/>
            </a:solidFill>
            <a:headEnd type="triangl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29" name="Oval 6">
            <a:extLst>
              <a:ext uri="{FF2B5EF4-FFF2-40B4-BE49-F238E27FC236}">
                <a16:creationId xmlns:a16="http://schemas.microsoft.com/office/drawing/2014/main" id="{58DF7722-CB6D-1546-8C05-FF2F95CA952A}"/>
              </a:ext>
            </a:extLst>
          </p:cNvPr>
          <p:cNvSpPr/>
          <p:nvPr/>
        </p:nvSpPr>
        <p:spPr>
          <a:xfrm>
            <a:off x="8555031" y="3919662"/>
            <a:ext cx="359228" cy="352037"/>
          </a:xfrm>
          <a:prstGeom prst="ellipse">
            <a:avLst/>
          </a:prstGeom>
          <a:solidFill>
            <a:schemeClr val="accent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FFFFFF"/>
                </a:solidFill>
                <a:effectLst/>
                <a:uLnTx/>
                <a:uFillTx/>
                <a:latin typeface="Meiryo" panose="020B0604030504040204" pitchFamily="34" charset="-128"/>
                <a:ea typeface="Meiryo" panose="020B0604030504040204" pitchFamily="34" charset="-128"/>
                <a:cs typeface="+mn-cs"/>
              </a:rPr>
              <a:t>2</a:t>
            </a:r>
          </a:p>
        </p:txBody>
      </p:sp>
      <p:pic>
        <p:nvPicPr>
          <p:cNvPr id="30" name="Graphic 64">
            <a:extLst>
              <a:ext uri="{FF2B5EF4-FFF2-40B4-BE49-F238E27FC236}">
                <a16:creationId xmlns:a16="http://schemas.microsoft.com/office/drawing/2014/main" id="{E06D4E31-2878-ED41-AB6C-1230B31F57DB}"/>
              </a:ext>
            </a:extLst>
          </p:cNvPr>
          <p:cNvPicPr>
            <a:picLocks noChangeAspect="1"/>
          </p:cNvPicPr>
          <p:nvPr/>
        </p:nvPicPr>
        <p:blipFill>
          <a:blip r:embed="rId13" cstate="screen">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7575923" y="3328731"/>
            <a:ext cx="464538" cy="464538"/>
          </a:xfrm>
          <a:prstGeom prst="rect">
            <a:avLst/>
          </a:prstGeom>
        </p:spPr>
      </p:pic>
      <p:cxnSp>
        <p:nvCxnSpPr>
          <p:cNvPr id="31" name="直線コネクタ 30">
            <a:extLst>
              <a:ext uri="{FF2B5EF4-FFF2-40B4-BE49-F238E27FC236}">
                <a16:creationId xmlns:a16="http://schemas.microsoft.com/office/drawing/2014/main" id="{A5B75BE9-0600-1544-AA3A-8D785D47788A}"/>
              </a:ext>
            </a:extLst>
          </p:cNvPr>
          <p:cNvCxnSpPr>
            <a:cxnSpLocks/>
            <a:stCxn id="30" idx="3"/>
            <a:endCxn id="22" idx="1"/>
          </p:cNvCxnSpPr>
          <p:nvPr/>
        </p:nvCxnSpPr>
        <p:spPr>
          <a:xfrm flipV="1">
            <a:off x="8040461" y="3551148"/>
            <a:ext cx="1368274" cy="9853"/>
          </a:xfrm>
          <a:prstGeom prst="line">
            <a:avLst/>
          </a:prstGeom>
          <a:noFill/>
          <a:ln w="19050" cap="flat" cmpd="sng" algn="ctr">
            <a:solidFill>
              <a:srgbClr val="535B63"/>
            </a:solidFill>
            <a:prstDash val="solid"/>
            <a:miter lim="800000"/>
            <a:headEnd type="none"/>
            <a:tailEnd type="none"/>
          </a:ln>
          <a:effectLst/>
        </p:spPr>
      </p:cxnSp>
      <p:sp>
        <p:nvSpPr>
          <p:cNvPr id="32" name="Rectangle 28">
            <a:extLst>
              <a:ext uri="{FF2B5EF4-FFF2-40B4-BE49-F238E27FC236}">
                <a16:creationId xmlns:a16="http://schemas.microsoft.com/office/drawing/2014/main" id="{B0519A9B-481B-DB49-A9A1-76EA93ABC53B}"/>
              </a:ext>
            </a:extLst>
          </p:cNvPr>
          <p:cNvSpPr/>
          <p:nvPr/>
        </p:nvSpPr>
        <p:spPr>
          <a:xfrm>
            <a:off x="5225203" y="2992669"/>
            <a:ext cx="1208131" cy="993113"/>
          </a:xfrm>
          <a:prstGeom prst="rect">
            <a:avLst/>
          </a:prstGeom>
          <a:solidFill>
            <a:srgbClr val="007CBC">
              <a:alpha val="9804"/>
            </a:srgbClr>
          </a:solidFill>
          <a:ln w="12700" cap="flat" cmpd="sng" algn="ctr">
            <a:noFill/>
            <a:prstDash val="dash"/>
            <a:miter lim="800000"/>
          </a:ln>
          <a:effectLst/>
        </p:spPr>
        <p:txBody>
          <a:bodyPr rot="0" spcFirstLastPara="0" vertOverflow="overflow" horzOverflow="overflow" vert="horz" wrap="square" lIns="451104" tIns="60960" rIns="121920" bIns="60960" numCol="1" spcCol="0" rtlCol="0" fromWordArt="0" anchor="t" anchorCtr="0" forceAA="0" compatLnSpc="1">
            <a:prstTxWarp prst="textNoShape">
              <a:avLst/>
            </a:prstTxWarp>
            <a:noAutofit/>
          </a:bodyPr>
          <a:lstStyle/>
          <a:p>
            <a:pPr marL="0" marR="0" lvl="0" indent="0" algn="l" defTabSz="1219151" rtl="0" eaLnBrk="1" fontAlgn="auto" latinLnBrk="0" hangingPunct="1">
              <a:lnSpc>
                <a:spcPct val="100000"/>
              </a:lnSpc>
              <a:spcBef>
                <a:spcPts val="0"/>
              </a:spcBef>
              <a:spcAft>
                <a:spcPts val="0"/>
              </a:spcAft>
              <a:buClrTx/>
              <a:buSzTx/>
              <a:buFontTx/>
              <a:buNone/>
              <a:tabLst/>
              <a:defRPr/>
            </a:pPr>
            <a:r>
              <a:rPr kumimoji="0" lang="en-US" sz="1167" b="0" i="0" u="none" strike="noStrike" kern="0" cap="none" spc="0" normalizeH="0" baseline="0" noProof="0" dirty="0">
                <a:ln>
                  <a:noFill/>
                </a:ln>
                <a:solidFill>
                  <a:srgbClr val="007CBC"/>
                </a:solidFill>
                <a:effectLst/>
                <a:uLnTx/>
                <a:uFillTx/>
                <a:latin typeface="Meiryo" panose="020B0604030504040204" pitchFamily="34" charset="-128"/>
                <a:ea typeface="Meiryo" panose="020B0604030504040204" pitchFamily="34" charset="-128"/>
                <a:cs typeface="+mn-cs"/>
              </a:rPr>
              <a:t>Private subnet</a:t>
            </a:r>
          </a:p>
        </p:txBody>
      </p:sp>
      <p:sp>
        <p:nvSpPr>
          <p:cNvPr id="33" name="Rectangle 38">
            <a:extLst>
              <a:ext uri="{FF2B5EF4-FFF2-40B4-BE49-F238E27FC236}">
                <a16:creationId xmlns:a16="http://schemas.microsoft.com/office/drawing/2014/main" id="{56F0C371-D4BD-4D4A-8FFA-DB07A69428E8}"/>
              </a:ext>
            </a:extLst>
          </p:cNvPr>
          <p:cNvSpPr/>
          <p:nvPr/>
        </p:nvSpPr>
        <p:spPr>
          <a:xfrm>
            <a:off x="6530515" y="2992669"/>
            <a:ext cx="1208131" cy="993113"/>
          </a:xfrm>
          <a:prstGeom prst="rect">
            <a:avLst/>
          </a:prstGeom>
          <a:solidFill>
            <a:srgbClr val="1D8900">
              <a:alpha val="9804"/>
            </a:srgbClr>
          </a:solidFill>
          <a:ln w="12700" cap="flat" cmpd="sng" algn="ctr">
            <a:noFill/>
            <a:prstDash val="dash"/>
            <a:miter lim="800000"/>
          </a:ln>
          <a:effectLst/>
        </p:spPr>
        <p:txBody>
          <a:bodyPr rot="0" spcFirstLastPara="0" vertOverflow="overflow" horzOverflow="overflow" vert="horz" wrap="square" lIns="451104" tIns="60960" rIns="121920" bIns="60960" numCol="1" spcCol="0" rtlCol="0" fromWordArt="0" anchor="t" anchorCtr="0" forceAA="0" compatLnSpc="1">
            <a:prstTxWarp prst="textNoShape">
              <a:avLst/>
            </a:prstTxWarp>
            <a:noAutofit/>
          </a:bodyPr>
          <a:lstStyle/>
          <a:p>
            <a:pPr marL="0" marR="0" lvl="0" indent="0" algn="l" defTabSz="1219151" rtl="0" eaLnBrk="1" fontAlgn="auto" latinLnBrk="0" hangingPunct="1">
              <a:lnSpc>
                <a:spcPct val="100000"/>
              </a:lnSpc>
              <a:spcBef>
                <a:spcPts val="0"/>
              </a:spcBef>
              <a:spcAft>
                <a:spcPts val="0"/>
              </a:spcAft>
              <a:buClrTx/>
              <a:buSzTx/>
              <a:buFontTx/>
              <a:buNone/>
              <a:tabLst/>
              <a:defRPr/>
            </a:pPr>
            <a:r>
              <a:rPr kumimoji="0" lang="en-US" sz="1167" b="0" i="0" u="none" strike="noStrike" kern="0" cap="none" spc="0" normalizeH="0" baseline="0" noProof="0" dirty="0">
                <a:ln>
                  <a:noFill/>
                </a:ln>
                <a:solidFill>
                  <a:srgbClr val="1D8900"/>
                </a:solidFill>
                <a:effectLst/>
                <a:uLnTx/>
                <a:uFillTx/>
                <a:latin typeface="Meiryo" panose="020B0604030504040204" pitchFamily="34" charset="-128"/>
                <a:ea typeface="Meiryo" panose="020B0604030504040204" pitchFamily="34" charset="-128"/>
                <a:cs typeface="+mn-cs"/>
              </a:rPr>
              <a:t>Public subnet</a:t>
            </a:r>
          </a:p>
        </p:txBody>
      </p:sp>
      <p:pic>
        <p:nvPicPr>
          <p:cNvPr id="34" name="Graphic 10">
            <a:extLst>
              <a:ext uri="{FF2B5EF4-FFF2-40B4-BE49-F238E27FC236}">
                <a16:creationId xmlns:a16="http://schemas.microsoft.com/office/drawing/2014/main" id="{85D220D5-469A-A54B-8CB8-021BDC5D61DA}"/>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6530514" y="2989522"/>
            <a:ext cx="304457" cy="304457"/>
          </a:xfrm>
          <a:prstGeom prst="rect">
            <a:avLst/>
          </a:prstGeom>
        </p:spPr>
      </p:pic>
      <p:pic>
        <p:nvPicPr>
          <p:cNvPr id="35" name="Graphic 13">
            <a:extLst>
              <a:ext uri="{FF2B5EF4-FFF2-40B4-BE49-F238E27FC236}">
                <a16:creationId xmlns:a16="http://schemas.microsoft.com/office/drawing/2014/main" id="{C73AFE08-F224-0042-9ED7-59155EF54870}"/>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5225202" y="2989522"/>
            <a:ext cx="304457" cy="304457"/>
          </a:xfrm>
          <a:prstGeom prst="rect">
            <a:avLst/>
          </a:prstGeom>
        </p:spPr>
      </p:pic>
      <p:pic>
        <p:nvPicPr>
          <p:cNvPr id="37" name="Graphic 135">
            <a:extLst>
              <a:ext uri="{FF2B5EF4-FFF2-40B4-BE49-F238E27FC236}">
                <a16:creationId xmlns:a16="http://schemas.microsoft.com/office/drawing/2014/main" id="{BA207F72-3F65-0445-A615-A10DD8F96751}"/>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6908058" y="3440983"/>
            <a:ext cx="388550" cy="388550"/>
          </a:xfrm>
          <a:prstGeom prst="rect">
            <a:avLst/>
          </a:prstGeom>
        </p:spPr>
      </p:pic>
      <p:pic>
        <p:nvPicPr>
          <p:cNvPr id="38" name="Graphic 135">
            <a:extLst>
              <a:ext uri="{FF2B5EF4-FFF2-40B4-BE49-F238E27FC236}">
                <a16:creationId xmlns:a16="http://schemas.microsoft.com/office/drawing/2014/main" id="{8CBD9630-53D0-8E4D-94FE-8C273506B252}"/>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5599705" y="3440983"/>
            <a:ext cx="388550" cy="388550"/>
          </a:xfrm>
          <a:prstGeom prst="rect">
            <a:avLst/>
          </a:prstGeom>
        </p:spPr>
      </p:pic>
      <p:sp>
        <p:nvSpPr>
          <p:cNvPr id="41" name="テキスト ボックス 40"/>
          <p:cNvSpPr txBox="1"/>
          <p:nvPr/>
        </p:nvSpPr>
        <p:spPr>
          <a:xfrm>
            <a:off x="8123356" y="5353735"/>
            <a:ext cx="3197289" cy="861967"/>
          </a:xfrm>
          <a:prstGeom prst="rect">
            <a:avLst/>
          </a:prstGeom>
          <a:noFill/>
        </p:spPr>
        <p:txBody>
          <a:bodyPr wrap="square" rtlCol="0">
            <a:spAutoFit/>
          </a:bodyPr>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1" lang="ja-JP" altLang="en-US" sz="1667"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rPr>
              <a:t>① オンプレミス－</a:t>
            </a:r>
            <a:r>
              <a:rPr kumimoji="1" lang="en-US" altLang="ja-JP" sz="1667"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rPr>
              <a:t>AWS</a:t>
            </a:r>
            <a:endParaRPr kumimoji="1" lang="en-US" altLang="ja-JP" sz="1667"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endParaRPr>
          </a:p>
          <a:p>
            <a:pPr marL="0" marR="0" lvl="0" indent="0" algn="l" defTabSz="609576" rtl="0" eaLnBrk="1" fontAlgn="auto" latinLnBrk="0" hangingPunct="1">
              <a:lnSpc>
                <a:spcPct val="100000"/>
              </a:lnSpc>
              <a:spcBef>
                <a:spcPts val="0"/>
              </a:spcBef>
              <a:spcAft>
                <a:spcPts val="0"/>
              </a:spcAft>
              <a:buClrTx/>
              <a:buSzTx/>
              <a:buFontTx/>
              <a:buNone/>
              <a:tabLst/>
              <a:defRPr/>
            </a:pPr>
            <a:r>
              <a:rPr kumimoji="1" lang="en-US" altLang="ja-JP" sz="1667"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② </a:t>
            </a:r>
            <a:r>
              <a:rPr kumimoji="1" lang="en-US" altLang="ja-JP" sz="1667"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rPr>
              <a:t>AWS</a:t>
            </a:r>
            <a:r>
              <a:rPr kumimoji="1" lang="ja-JP" altLang="en-US" sz="1667"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rPr>
              <a:t>ーインターネット</a:t>
            </a:r>
            <a:endParaRPr kumimoji="1" lang="en-US" altLang="ja-JP" sz="1667"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endParaRPr>
          </a:p>
          <a:p>
            <a:pPr marL="0" marR="0" lvl="0" indent="0" algn="l" defTabSz="609576" rtl="0" eaLnBrk="1" fontAlgn="auto" latinLnBrk="0" hangingPunct="1">
              <a:lnSpc>
                <a:spcPct val="100000"/>
              </a:lnSpc>
              <a:spcBef>
                <a:spcPts val="0"/>
              </a:spcBef>
              <a:spcAft>
                <a:spcPts val="0"/>
              </a:spcAft>
              <a:buClrTx/>
              <a:buSzTx/>
              <a:buFontTx/>
              <a:buNone/>
              <a:tabLst/>
              <a:defRPr/>
            </a:pPr>
            <a:r>
              <a:rPr kumimoji="1" lang="en-US" altLang="ja-JP" sz="1667"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rPr>
              <a:t>③</a:t>
            </a:r>
            <a:r>
              <a:rPr kumimoji="1" lang="ja-JP" altLang="en-US" sz="1667"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rPr>
              <a:t> </a:t>
            </a:r>
            <a:r>
              <a:rPr kumimoji="1" lang="en-US" altLang="ja-JP" sz="1667"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rPr>
              <a:t>AWS</a:t>
            </a:r>
            <a:r>
              <a:rPr kumimoji="1" lang="ja-JP" altLang="en-US" sz="1667"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rPr>
              <a:t>環境内</a:t>
            </a:r>
            <a:endParaRPr kumimoji="1" lang="ja-JP" altLang="en-US" sz="1667"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endParaRPr>
          </a:p>
        </p:txBody>
      </p:sp>
      <p:sp>
        <p:nvSpPr>
          <p:cNvPr id="2" name="タイトル 1">
            <a:extLst>
              <a:ext uri="{FF2B5EF4-FFF2-40B4-BE49-F238E27FC236}">
                <a16:creationId xmlns:a16="http://schemas.microsoft.com/office/drawing/2014/main" id="{A1CA6D86-554E-9A40-A085-2B2EF9C2E620}"/>
              </a:ext>
            </a:extLst>
          </p:cNvPr>
          <p:cNvSpPr>
            <a:spLocks noGrp="1"/>
          </p:cNvSpPr>
          <p:nvPr>
            <p:ph type="title"/>
          </p:nvPr>
        </p:nvSpPr>
        <p:spPr/>
        <p:txBody>
          <a:bodyPr vert="horz" lIns="91440" tIns="45720" rIns="91440" bIns="45720" rtlCol="0" anchor="t">
            <a:noAutofit/>
          </a:bodyPr>
          <a:lstStyle/>
          <a:p>
            <a:r>
              <a:rPr lang="ja-JP" altLang="en-US" sz="2800" b="0"/>
              <a:t>参考：暗号化通信</a:t>
            </a:r>
          </a:p>
        </p:txBody>
      </p:sp>
      <p:pic>
        <p:nvPicPr>
          <p:cNvPr id="20" name="Graphic 11">
            <a:extLst>
              <a:ext uri="{FF2B5EF4-FFF2-40B4-BE49-F238E27FC236}">
                <a16:creationId xmlns:a16="http://schemas.microsoft.com/office/drawing/2014/main" id="{34621168-313E-5146-80F0-D88BD673D40B}"/>
              </a:ext>
            </a:extLst>
          </p:cNvPr>
          <p:cNvPicPr>
            <a:picLocks noChangeAspect="1"/>
          </p:cNvPicPr>
          <p:nvPr/>
        </p:nvPicPr>
        <p:blipFill>
          <a:blip r:embed="rId21" cstate="screen">
            <a:extLst>
              <a:ext uri="{28A0092B-C50C-407E-A947-70E740481C1C}">
                <a14:useLocalDpi xmlns:a14="http://schemas.microsoft.com/office/drawing/2010/main"/>
              </a:ext>
              <a:ext uri="{96DAC541-7B7A-43D3-8B79-37D633B846F1}">
                <asvg:svgBlip xmlns:asvg="http://schemas.microsoft.com/office/drawing/2016/SVG/main" r:embed="rId22"/>
              </a:ext>
            </a:extLst>
          </a:blip>
          <a:stretch>
            <a:fillRect/>
          </a:stretch>
        </p:blipFill>
        <p:spPr>
          <a:xfrm>
            <a:off x="3136492" y="3133846"/>
            <a:ext cx="471462" cy="471462"/>
          </a:xfrm>
          <a:prstGeom prst="rect">
            <a:avLst/>
          </a:prstGeom>
        </p:spPr>
      </p:pic>
      <p:pic>
        <p:nvPicPr>
          <p:cNvPr id="24" name="Graphic 19">
            <a:extLst>
              <a:ext uri="{FF2B5EF4-FFF2-40B4-BE49-F238E27FC236}">
                <a16:creationId xmlns:a16="http://schemas.microsoft.com/office/drawing/2014/main" id="{445F7B18-452F-4944-8D3F-227422C7A93E}"/>
              </a:ext>
            </a:extLst>
          </p:cNvPr>
          <p:cNvPicPr>
            <a:picLocks noChangeAspect="1"/>
          </p:cNvPicPr>
          <p:nvPr/>
        </p:nvPicPr>
        <p:blipFill>
          <a:blip r:embed="rId23" cstate="screen">
            <a:extLst>
              <a:ext uri="{28A0092B-C50C-407E-A947-70E740481C1C}">
                <a14:useLocalDpi xmlns:a14="http://schemas.microsoft.com/office/drawing/2010/main"/>
              </a:ext>
              <a:ext uri="{96DAC541-7B7A-43D3-8B79-37D633B846F1}">
                <asvg:svgBlip xmlns:asvg="http://schemas.microsoft.com/office/drawing/2016/SVG/main" r:embed="rId24"/>
              </a:ext>
            </a:extLst>
          </a:blip>
          <a:stretch>
            <a:fillRect/>
          </a:stretch>
        </p:blipFill>
        <p:spPr>
          <a:xfrm>
            <a:off x="4023336" y="3167204"/>
            <a:ext cx="467143" cy="467143"/>
          </a:xfrm>
          <a:prstGeom prst="rect">
            <a:avLst/>
          </a:prstGeom>
        </p:spPr>
      </p:pic>
      <p:sp>
        <p:nvSpPr>
          <p:cNvPr id="51" name="Rectangle 6">
            <a:extLst>
              <a:ext uri="{FF2B5EF4-FFF2-40B4-BE49-F238E27FC236}">
                <a16:creationId xmlns:a16="http://schemas.microsoft.com/office/drawing/2014/main" id="{6BA54701-AF34-8740-9691-FD9B71892D18}"/>
              </a:ext>
            </a:extLst>
          </p:cNvPr>
          <p:cNvSpPr/>
          <p:nvPr/>
        </p:nvSpPr>
        <p:spPr>
          <a:xfrm>
            <a:off x="4578849" y="4375835"/>
            <a:ext cx="3390189" cy="1817569"/>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28000" tIns="121920" rIns="121920" bIns="60960" numCol="1" spcCol="0" rtlCol="0" fromWordArt="0" anchor="t" anchorCtr="0" forceAA="0" compatLnSpc="1">
            <a:prstTxWarp prst="textNoShape">
              <a:avLst/>
            </a:prstTxWarp>
            <a:noAutofit/>
          </a:bodyPr>
          <a:lstStyle/>
          <a:p>
            <a:pPr marL="0" marR="0" lvl="0" indent="0" algn="l" defTabSz="609576"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dirty="0">
              <a:ln>
                <a:noFill/>
              </a:ln>
              <a:solidFill>
                <a:sysClr val="windowText" lastClr="000000"/>
              </a:solidFill>
              <a:effectLst/>
              <a:uLnTx/>
              <a:uFillTx/>
              <a:latin typeface="Meiryo" panose="020B0604030504040204" pitchFamily="34" charset="-128"/>
              <a:ea typeface="Meiryo" panose="020B0604030504040204" pitchFamily="34" charset="-128"/>
              <a:cs typeface="+mn-cs"/>
            </a:endParaRPr>
          </a:p>
        </p:txBody>
      </p:sp>
      <p:pic>
        <p:nvPicPr>
          <p:cNvPr id="52" name="Graphic 10">
            <a:extLst>
              <a:ext uri="{FF2B5EF4-FFF2-40B4-BE49-F238E27FC236}">
                <a16:creationId xmlns:a16="http://schemas.microsoft.com/office/drawing/2014/main" id="{DA8ABA30-911F-F44F-8F92-D5251008C34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588230" y="4375832"/>
            <a:ext cx="366476" cy="366476"/>
          </a:xfrm>
          <a:prstGeom prst="rect">
            <a:avLst/>
          </a:prstGeom>
        </p:spPr>
      </p:pic>
      <p:sp>
        <p:nvSpPr>
          <p:cNvPr id="53" name="Rectangle 25">
            <a:extLst>
              <a:ext uri="{FF2B5EF4-FFF2-40B4-BE49-F238E27FC236}">
                <a16:creationId xmlns:a16="http://schemas.microsoft.com/office/drawing/2014/main" id="{4E12B459-95CC-CB49-BB17-7CF708783279}"/>
              </a:ext>
            </a:extLst>
          </p:cNvPr>
          <p:cNvSpPr/>
          <p:nvPr/>
        </p:nvSpPr>
        <p:spPr>
          <a:xfrm>
            <a:off x="5092508" y="4553252"/>
            <a:ext cx="2738728" cy="1464872"/>
          </a:xfrm>
          <a:prstGeom prst="rect">
            <a:avLst/>
          </a:prstGeom>
          <a:noFill/>
          <a:ln w="12700" cap="flat" cmpd="sng" algn="ctr">
            <a:solidFill>
              <a:srgbClr val="1D8900"/>
            </a:solidFill>
            <a:prstDash val="solid"/>
            <a:miter lim="800000"/>
          </a:ln>
          <a:effectLst/>
        </p:spPr>
        <p:txBody>
          <a:bodyPr rot="0" spcFirstLastPara="0" vertOverflow="overflow" horzOverflow="overflow" vert="horz" wrap="none" lIns="480000" tIns="121920" rIns="121920" bIns="60960" numCol="1" spcCol="0" rtlCol="0" fromWordArt="0" anchor="t" anchorCtr="0" forceAA="0" compatLnSpc="1">
            <a:prstTxWarp prst="textNoShape">
              <a:avLst/>
            </a:prstTxWarp>
            <a:noAutofit/>
          </a:bodyPr>
          <a:lstStyle/>
          <a:p>
            <a:pPr marL="0" marR="0" lvl="0" indent="0" algn="l" defTabSz="1219151" rtl="0" eaLnBrk="1" fontAlgn="auto" latinLnBrk="0" hangingPunct="1">
              <a:lnSpc>
                <a:spcPct val="100000"/>
              </a:lnSpc>
              <a:spcBef>
                <a:spcPts val="0"/>
              </a:spcBef>
              <a:spcAft>
                <a:spcPts val="0"/>
              </a:spcAft>
              <a:buClrTx/>
              <a:buSzTx/>
              <a:buFontTx/>
              <a:buNone/>
              <a:tabLst/>
              <a:defRPr/>
            </a:pPr>
            <a:r>
              <a:rPr kumimoji="0" lang="en-US" altLang="ja-JP" sz="1333" b="0" i="0" u="none" strike="noStrike" kern="0" cap="none" spc="0" normalizeH="0" baseline="0" noProof="0" dirty="0">
                <a:ln w="0"/>
                <a:solidFill>
                  <a:srgbClr val="1D8900"/>
                </a:solidFill>
                <a:effectLst/>
                <a:uLnTx/>
                <a:uFillTx/>
                <a:latin typeface="Meiryo" panose="020B0604030504040204" pitchFamily="34" charset="-128"/>
                <a:ea typeface="Meiryo" panose="020B0604030504040204" pitchFamily="34" charset="-128"/>
                <a:cs typeface="+mn-cs"/>
              </a:rPr>
              <a:t>VPC</a:t>
            </a:r>
            <a:endParaRPr kumimoji="0" lang="en-US" sz="1333" b="0" i="0" u="none" strike="noStrike" kern="0" cap="none" spc="0" normalizeH="0" baseline="0" noProof="0" dirty="0">
              <a:ln w="0"/>
              <a:solidFill>
                <a:srgbClr val="1D8900"/>
              </a:solidFill>
              <a:effectLst/>
              <a:uLnTx/>
              <a:uFillTx/>
              <a:latin typeface="Meiryo" panose="020B0604030504040204" pitchFamily="34" charset="-128"/>
              <a:ea typeface="Meiryo" panose="020B0604030504040204" pitchFamily="34" charset="-128"/>
              <a:cs typeface="+mn-cs"/>
            </a:endParaRPr>
          </a:p>
        </p:txBody>
      </p:sp>
      <p:pic>
        <p:nvPicPr>
          <p:cNvPr id="54" name="Graphic 66">
            <a:extLst>
              <a:ext uri="{FF2B5EF4-FFF2-40B4-BE49-F238E27FC236}">
                <a16:creationId xmlns:a16="http://schemas.microsoft.com/office/drawing/2014/main" id="{0FBCC6C6-BA14-A642-B8ED-B11BC4E31C0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092510" y="4553251"/>
            <a:ext cx="301994" cy="301994"/>
          </a:xfrm>
          <a:prstGeom prst="rect">
            <a:avLst/>
          </a:prstGeom>
        </p:spPr>
      </p:pic>
      <p:sp>
        <p:nvSpPr>
          <p:cNvPr id="56" name="Rectangle 28">
            <a:extLst>
              <a:ext uri="{FF2B5EF4-FFF2-40B4-BE49-F238E27FC236}">
                <a16:creationId xmlns:a16="http://schemas.microsoft.com/office/drawing/2014/main" id="{EB5F157C-9590-1346-A329-6EF1088E5C18}"/>
              </a:ext>
            </a:extLst>
          </p:cNvPr>
          <p:cNvSpPr/>
          <p:nvPr/>
        </p:nvSpPr>
        <p:spPr>
          <a:xfrm>
            <a:off x="5891064" y="4914380"/>
            <a:ext cx="1208131" cy="993113"/>
          </a:xfrm>
          <a:prstGeom prst="rect">
            <a:avLst/>
          </a:prstGeom>
          <a:solidFill>
            <a:srgbClr val="007CBC">
              <a:alpha val="9804"/>
            </a:srgbClr>
          </a:solidFill>
          <a:ln w="12700" cap="flat" cmpd="sng" algn="ctr">
            <a:noFill/>
            <a:prstDash val="dash"/>
            <a:miter lim="800000"/>
          </a:ln>
          <a:effectLst/>
        </p:spPr>
        <p:txBody>
          <a:bodyPr rot="0" spcFirstLastPara="0" vertOverflow="overflow" horzOverflow="overflow" vert="horz" wrap="square" lIns="451104" tIns="60960" rIns="121920" bIns="60960" numCol="1" spcCol="0" rtlCol="0" fromWordArt="0" anchor="t" anchorCtr="0" forceAA="0" compatLnSpc="1">
            <a:prstTxWarp prst="textNoShape">
              <a:avLst/>
            </a:prstTxWarp>
            <a:noAutofit/>
          </a:bodyPr>
          <a:lstStyle/>
          <a:p>
            <a:pPr marL="0" marR="0" lvl="0" indent="0" algn="l" defTabSz="1219151" rtl="0" eaLnBrk="1" fontAlgn="auto" latinLnBrk="0" hangingPunct="1">
              <a:lnSpc>
                <a:spcPct val="100000"/>
              </a:lnSpc>
              <a:spcBef>
                <a:spcPts val="0"/>
              </a:spcBef>
              <a:spcAft>
                <a:spcPts val="0"/>
              </a:spcAft>
              <a:buClrTx/>
              <a:buSzTx/>
              <a:buFontTx/>
              <a:buNone/>
              <a:tabLst/>
              <a:defRPr/>
            </a:pPr>
            <a:r>
              <a:rPr kumimoji="0" lang="en-US" sz="1167" b="0" i="0" u="none" strike="noStrike" kern="0" cap="none" spc="0" normalizeH="0" baseline="0" noProof="0" dirty="0">
                <a:ln>
                  <a:noFill/>
                </a:ln>
                <a:solidFill>
                  <a:srgbClr val="007CBC"/>
                </a:solidFill>
                <a:effectLst/>
                <a:uLnTx/>
                <a:uFillTx/>
                <a:latin typeface="Meiryo" panose="020B0604030504040204" pitchFamily="34" charset="-128"/>
                <a:ea typeface="Meiryo" panose="020B0604030504040204" pitchFamily="34" charset="-128"/>
                <a:cs typeface="+mn-cs"/>
              </a:rPr>
              <a:t>Private subnet</a:t>
            </a:r>
          </a:p>
        </p:txBody>
      </p:sp>
      <p:pic>
        <p:nvPicPr>
          <p:cNvPr id="59" name="Graphic 13">
            <a:extLst>
              <a:ext uri="{FF2B5EF4-FFF2-40B4-BE49-F238E27FC236}">
                <a16:creationId xmlns:a16="http://schemas.microsoft.com/office/drawing/2014/main" id="{9B5EE81C-BEBD-C54F-8AAA-BB2F85E07664}"/>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5891063" y="4911233"/>
            <a:ext cx="304457" cy="304457"/>
          </a:xfrm>
          <a:prstGeom prst="rect">
            <a:avLst/>
          </a:prstGeom>
        </p:spPr>
      </p:pic>
      <p:pic>
        <p:nvPicPr>
          <p:cNvPr id="61" name="Graphic 135">
            <a:extLst>
              <a:ext uri="{FF2B5EF4-FFF2-40B4-BE49-F238E27FC236}">
                <a16:creationId xmlns:a16="http://schemas.microsoft.com/office/drawing/2014/main" id="{76FC92DC-7499-2F46-90DE-151ED878F34E}"/>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6265566" y="5362694"/>
            <a:ext cx="388550" cy="388550"/>
          </a:xfrm>
          <a:prstGeom prst="rect">
            <a:avLst/>
          </a:prstGeom>
        </p:spPr>
      </p:pic>
      <p:cxnSp>
        <p:nvCxnSpPr>
          <p:cNvPr id="62" name="カギ線コネクタ 61">
            <a:extLst>
              <a:ext uri="{FF2B5EF4-FFF2-40B4-BE49-F238E27FC236}">
                <a16:creationId xmlns:a16="http://schemas.microsoft.com/office/drawing/2014/main" id="{5F79214B-3469-AF47-89CE-48F0BEF5F929}"/>
              </a:ext>
            </a:extLst>
          </p:cNvPr>
          <p:cNvCxnSpPr>
            <a:cxnSpLocks/>
            <a:endCxn id="53" idx="1"/>
          </p:cNvCxnSpPr>
          <p:nvPr/>
        </p:nvCxnSpPr>
        <p:spPr>
          <a:xfrm rot="5400000">
            <a:off x="4225238" y="4418418"/>
            <a:ext cx="1734540" cy="10583"/>
          </a:xfrm>
          <a:prstGeom prst="bentConnector4">
            <a:avLst>
              <a:gd name="adj1" fmla="val 1028"/>
              <a:gd name="adj2" fmla="val 2426827"/>
            </a:avLst>
          </a:prstGeom>
          <a:ln w="60325">
            <a:tailEnd type="triangle"/>
          </a:ln>
          <a:effectLst/>
        </p:spPr>
        <p:style>
          <a:lnRef idx="2">
            <a:schemeClr val="accent1"/>
          </a:lnRef>
          <a:fillRef idx="0">
            <a:schemeClr val="accent1"/>
          </a:fillRef>
          <a:effectRef idx="1">
            <a:schemeClr val="accent1"/>
          </a:effectRef>
          <a:fontRef idx="minor">
            <a:schemeClr val="tx1"/>
          </a:fontRef>
        </p:style>
      </p:cxnSp>
      <p:sp>
        <p:nvSpPr>
          <p:cNvPr id="71" name="Oval 6">
            <a:extLst>
              <a:ext uri="{FF2B5EF4-FFF2-40B4-BE49-F238E27FC236}">
                <a16:creationId xmlns:a16="http://schemas.microsoft.com/office/drawing/2014/main" id="{2F70B524-384E-7147-8997-21B03DF9FB3B}"/>
              </a:ext>
            </a:extLst>
          </p:cNvPr>
          <p:cNvSpPr/>
          <p:nvPr/>
        </p:nvSpPr>
        <p:spPr>
          <a:xfrm>
            <a:off x="3773514" y="4142089"/>
            <a:ext cx="359228" cy="352037"/>
          </a:xfrm>
          <a:prstGeom prst="ellipse">
            <a:avLst/>
          </a:prstGeom>
          <a:solidFill>
            <a:schemeClr val="accent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FFFFFF"/>
                </a:solidFill>
                <a:effectLst/>
                <a:uLnTx/>
                <a:uFillTx/>
                <a:latin typeface="Meiryo" panose="020B0604030504040204" pitchFamily="34" charset="-128"/>
                <a:ea typeface="Meiryo" panose="020B0604030504040204" pitchFamily="34" charset="-128"/>
                <a:cs typeface="+mn-cs"/>
              </a:rPr>
              <a:t>3</a:t>
            </a:r>
          </a:p>
        </p:txBody>
      </p:sp>
      <p:sp>
        <p:nvSpPr>
          <p:cNvPr id="3" name="テキスト ボックス 2">
            <a:extLst>
              <a:ext uri="{FF2B5EF4-FFF2-40B4-BE49-F238E27FC236}">
                <a16:creationId xmlns:a16="http://schemas.microsoft.com/office/drawing/2014/main" id="{420B92DD-07C8-E261-B556-25229EB19400}"/>
              </a:ext>
            </a:extLst>
          </p:cNvPr>
          <p:cNvSpPr txBox="1"/>
          <p:nvPr/>
        </p:nvSpPr>
        <p:spPr>
          <a:xfrm>
            <a:off x="10607211" y="0"/>
            <a:ext cx="1584789" cy="369332"/>
          </a:xfrm>
          <a:prstGeom prst="rect">
            <a:avLst/>
          </a:prstGeom>
          <a:no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800" b="0" i="0" u="none" strike="noStrike" kern="1200" cap="none" spc="0" normalizeH="0" baseline="0" noProof="0" dirty="0">
                <a:ln>
                  <a:noFill/>
                </a:ln>
                <a:solidFill>
                  <a:srgbClr val="FFFFFF">
                    <a:lumMod val="50000"/>
                  </a:srgbClr>
                </a:solidFill>
                <a:effectLst/>
                <a:uLnTx/>
                <a:uFillTx/>
                <a:latin typeface="Meiryo" panose="020B0604030504040204" pitchFamily="34" charset="-128"/>
                <a:ea typeface="Meiryo" panose="020B0604030504040204" pitchFamily="34" charset="-128"/>
                <a:cs typeface="+mn-cs"/>
              </a:rPr>
              <a:t>SEC09-BP01</a:t>
            </a:r>
            <a:endParaRPr kumimoji="0" lang="ja-JP" altLang="en-US" sz="1800" b="0" i="0" u="none" strike="noStrike" kern="1200" cap="none" spc="0" normalizeH="0" baseline="0" noProof="0">
              <a:ln>
                <a:noFill/>
              </a:ln>
              <a:solidFill>
                <a:srgbClr val="FFFFFF">
                  <a:lumMod val="50000"/>
                </a:srgbClr>
              </a:solidFill>
              <a:effectLst/>
              <a:uLnTx/>
              <a:uFillTx/>
              <a:latin typeface="Meiryo" panose="020B0604030504040204" pitchFamily="34" charset="-128"/>
              <a:ea typeface="Meiryo" panose="020B0604030504040204" pitchFamily="34" charset="-128"/>
              <a:cs typeface="+mn-cs"/>
            </a:endParaRPr>
          </a:p>
        </p:txBody>
      </p:sp>
    </p:spTree>
    <p:extLst>
      <p:ext uri="{BB962C8B-B14F-4D97-AF65-F5344CB8AC3E}">
        <p14:creationId xmlns:p14="http://schemas.microsoft.com/office/powerpoint/2010/main" val="2672350210"/>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正方形/長方形 56">
            <a:extLst>
              <a:ext uri="{FF2B5EF4-FFF2-40B4-BE49-F238E27FC236}">
                <a16:creationId xmlns:a16="http://schemas.microsoft.com/office/drawing/2014/main" id="{17CE9549-311B-45D2-83D4-715382A40E72}"/>
              </a:ext>
            </a:extLst>
          </p:cNvPr>
          <p:cNvSpPr/>
          <p:nvPr/>
        </p:nvSpPr>
        <p:spPr>
          <a:xfrm>
            <a:off x="5750129" y="1124086"/>
            <a:ext cx="6209958" cy="639864"/>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ctr"/>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1" lang="ja-JP" altLang="en-US" sz="2333" b="0" i="0" u="none" strike="noStrike" kern="1200" cap="none" spc="0" normalizeH="0" baseline="0" noProof="0" dirty="0">
                <a:ln>
                  <a:noFill/>
                </a:ln>
                <a:gradFill>
                  <a:gsLst>
                    <a:gs pos="0">
                      <a:srgbClr val="FFFFFF"/>
                    </a:gs>
                    <a:gs pos="100000">
                      <a:srgbClr val="FFFFFF"/>
                    </a:gs>
                  </a:gsLst>
                  <a:lin ang="5400000" scaled="1"/>
                </a:gradFill>
                <a:effectLst/>
                <a:uLnTx/>
                <a:uFillTx/>
                <a:latin typeface="Meiryo" panose="020B0604030504040204" pitchFamily="34" charset="-128"/>
                <a:ea typeface="Meiryo" panose="020B0604030504040204" pitchFamily="34" charset="-128"/>
                <a:cs typeface="+mn-cs"/>
              </a:rPr>
              <a:t>サービス概要</a:t>
            </a:r>
          </a:p>
        </p:txBody>
      </p:sp>
      <p:sp>
        <p:nvSpPr>
          <p:cNvPr id="58" name="正方形/長方形 57">
            <a:extLst>
              <a:ext uri="{FF2B5EF4-FFF2-40B4-BE49-F238E27FC236}">
                <a16:creationId xmlns:a16="http://schemas.microsoft.com/office/drawing/2014/main" id="{89092AE6-C005-40E4-820D-0B3B11566313}"/>
              </a:ext>
            </a:extLst>
          </p:cNvPr>
          <p:cNvSpPr/>
          <p:nvPr/>
        </p:nvSpPr>
        <p:spPr>
          <a:xfrm>
            <a:off x="5750128" y="1825559"/>
            <a:ext cx="6127547" cy="3303456"/>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square" lIns="48000" tIns="48000" rIns="48000" bIns="48000" rtlCol="0" anchor="t" anchorCtr="0">
            <a:spAutoFit/>
          </a:bodyPr>
          <a:lstStyle/>
          <a:p>
            <a:pPr marL="191992" marR="0" lvl="0" indent="-191992" algn="l" defTabSz="60957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ja-JP" altLang="en-US" sz="1667"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フルマネージドサービス</a:t>
            </a:r>
            <a:endParaRPr kumimoji="1" lang="en-US" altLang="ja-JP" sz="1667"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endParaRPr>
          </a:p>
          <a:p>
            <a:pPr marL="191992" marR="0" lvl="0" indent="-191992" algn="l" defTabSz="60957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ja-JP" altLang="en-US" sz="1667"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管理・運用は</a:t>
            </a:r>
            <a:r>
              <a:rPr kumimoji="1" lang="en-US" altLang="ja-JP" sz="1667"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AWS</a:t>
            </a:r>
            <a:r>
              <a:rPr kumimoji="1" lang="ja-JP" altLang="en-US" sz="1667"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が実施</a:t>
            </a:r>
            <a:endParaRPr kumimoji="1" lang="en-US" altLang="ja-JP" sz="1667"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endParaRPr>
          </a:p>
          <a:p>
            <a:pPr marL="191992" marR="0" lvl="0" indent="-191992" algn="l" defTabSz="60957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ja-JP" altLang="en-US" sz="1667"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証明書の発行</a:t>
            </a:r>
            <a:endParaRPr kumimoji="1" lang="en-US" altLang="ja-JP" sz="1667"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endParaRPr>
          </a:p>
          <a:p>
            <a:pPr marL="675984" marR="0" lvl="1" indent="-305582" algn="l" defTabSz="609576" rtl="0" eaLnBrk="1" fontAlgn="auto" latinLnBrk="0" hangingPunct="1">
              <a:lnSpc>
                <a:spcPct val="100000"/>
              </a:lnSpc>
              <a:spcBef>
                <a:spcPts val="0"/>
              </a:spcBef>
              <a:spcAft>
                <a:spcPts val="0"/>
              </a:spcAft>
              <a:buClrTx/>
              <a:buSzTx/>
              <a:buFont typeface="Wingdings" pitchFamily="2" charset="2"/>
              <a:buChar char="ü"/>
              <a:tabLst/>
              <a:defRPr/>
            </a:pPr>
            <a:r>
              <a:rPr kumimoji="1" lang="ja-JP" altLang="en-US" sz="15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パブリック</a:t>
            </a:r>
            <a:r>
              <a:rPr kumimoji="1" lang="en-US" altLang="ja-JP" sz="15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DV</a:t>
            </a:r>
            <a:r>
              <a:rPr kumimoji="1" lang="ja-JP" altLang="en-US" sz="15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証明書</a:t>
            </a:r>
            <a:r>
              <a:rPr kumimoji="1" lang="en-US" altLang="ja-JP" sz="15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(DNS or </a:t>
            </a:r>
            <a:r>
              <a:rPr kumimoji="1" lang="ja-JP" altLang="en-US" sz="15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メールによるドメイン検証</a:t>
            </a:r>
            <a:r>
              <a:rPr kumimoji="1" lang="en-US" altLang="ja-JP" sz="15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a:t>
            </a:r>
          </a:p>
          <a:p>
            <a:pPr marL="675984" marR="0" lvl="1" indent="-305582" algn="l" defTabSz="609576" rtl="0" eaLnBrk="1" fontAlgn="auto" latinLnBrk="0" hangingPunct="1">
              <a:lnSpc>
                <a:spcPct val="100000"/>
              </a:lnSpc>
              <a:spcBef>
                <a:spcPts val="0"/>
              </a:spcBef>
              <a:spcAft>
                <a:spcPts val="0"/>
              </a:spcAft>
              <a:buClrTx/>
              <a:buSzTx/>
              <a:buFont typeface="Wingdings" pitchFamily="2" charset="2"/>
              <a:buChar char="ü"/>
              <a:tabLst/>
              <a:defRPr/>
            </a:pPr>
            <a:r>
              <a:rPr kumimoji="1" lang="ja-JP" altLang="en-US" sz="15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プライベート証明書</a:t>
            </a:r>
            <a:r>
              <a:rPr kumimoji="1" lang="en-US" altLang="ja-JP" sz="15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(AWS Private CA</a:t>
            </a:r>
            <a:r>
              <a:rPr kumimoji="1" lang="en-US" altLang="ja-JP" sz="10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a:t>
            </a:r>
            <a:r>
              <a:rPr kumimoji="1" lang="ja-JP" altLang="en-US" sz="15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で発行した証明書を</a:t>
            </a:r>
            <a:r>
              <a:rPr kumimoji="1" lang="en-US" altLang="ja-JP" sz="15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ACM</a:t>
            </a:r>
            <a:r>
              <a:rPr kumimoji="1" lang="ja-JP" altLang="en-US" sz="15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に連携</a:t>
            </a:r>
            <a:r>
              <a:rPr kumimoji="1" lang="en-US" altLang="ja-JP" sz="15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a:t>
            </a:r>
          </a:p>
          <a:p>
            <a:pPr marL="191992" marR="0" lvl="0" indent="-191992" algn="l" defTabSz="60957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ja-JP" altLang="en-US" sz="1667"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発行した証明書またはインポートした証明書の展開</a:t>
            </a:r>
            <a:endParaRPr kumimoji="1" lang="en-US" altLang="ja-JP" sz="1667"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endParaRPr>
          </a:p>
          <a:p>
            <a:pPr marL="191992" marR="0" lvl="0" indent="-191992" algn="l" defTabSz="60957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en-US" altLang="ja-JP" sz="1667"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ACM</a:t>
            </a:r>
            <a:r>
              <a:rPr kumimoji="1" lang="ja-JP" altLang="en-US" sz="1667" b="0" i="0" u="none" strike="noStrike" kern="1200" cap="none" spc="0" normalizeH="0" baseline="0" noProof="0" dirty="0" err="1">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に統</a:t>
            </a:r>
            <a:r>
              <a:rPr kumimoji="1" lang="ja-JP" altLang="en-US" sz="1667"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合される</a:t>
            </a:r>
            <a:r>
              <a:rPr kumimoji="1" lang="en-US" altLang="ja-JP" sz="1667"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AWS</a:t>
            </a:r>
            <a:r>
              <a:rPr kumimoji="1" lang="ja-JP" altLang="en-US" sz="1667"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サービスで利用する証明書は無料</a:t>
            </a:r>
            <a:endParaRPr kumimoji="1" lang="en-US" altLang="ja-JP" sz="1667"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endParaRPr>
          </a:p>
          <a:p>
            <a:pPr marL="675984" marR="0" lvl="1" indent="-305582" algn="l" defTabSz="609576" rtl="0" eaLnBrk="1" fontAlgn="auto" latinLnBrk="0" hangingPunct="1">
              <a:lnSpc>
                <a:spcPct val="100000"/>
              </a:lnSpc>
              <a:spcBef>
                <a:spcPts val="0"/>
              </a:spcBef>
              <a:spcAft>
                <a:spcPts val="0"/>
              </a:spcAft>
              <a:buClrTx/>
              <a:buSzTx/>
              <a:buFont typeface="Wingdings" pitchFamily="2" charset="2"/>
              <a:buChar char="ü"/>
              <a:tabLst/>
              <a:defRPr/>
            </a:pPr>
            <a:r>
              <a:rPr kumimoji="1" lang="en-US" altLang="ja-JP" sz="15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ELB</a:t>
            </a:r>
            <a:r>
              <a:rPr kumimoji="1" lang="ja-JP" altLang="en-US" sz="1500" b="0" i="0" u="none" strike="noStrike" kern="1200" cap="none" spc="0" normalizeH="0" baseline="0" noProof="0" dirty="0" err="1">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a:t>
            </a:r>
            <a:r>
              <a:rPr kumimoji="1" lang="en-US" altLang="ja-JP" sz="1500" b="0" i="0" u="none" strike="noStrike" kern="1200" cap="none" spc="0" normalizeH="0" baseline="0" noProof="0" dirty="0" err="1">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CloudFront</a:t>
            </a:r>
            <a:r>
              <a:rPr kumimoji="1" lang="ja-JP" altLang="en-US" sz="15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ディストリビューション、</a:t>
            </a:r>
            <a:r>
              <a:rPr kumimoji="1" lang="en-US" altLang="ja-JP" sz="15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API Gateway</a:t>
            </a:r>
            <a:r>
              <a:rPr kumimoji="1" lang="ja-JP" altLang="en-US" sz="15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上の</a:t>
            </a:r>
            <a:r>
              <a:rPr kumimoji="1" lang="en-US" altLang="ja-JP" sz="15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API</a:t>
            </a:r>
            <a:r>
              <a:rPr kumimoji="1" lang="ja-JP" altLang="en-US" sz="15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のカスタムドメインで利用可能</a:t>
            </a:r>
            <a:endParaRPr kumimoji="1" lang="en-US" altLang="ja-JP" sz="15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endParaRPr>
          </a:p>
          <a:p>
            <a:pPr marL="191992" marR="0" lvl="0" indent="-191992" algn="l" defTabSz="60957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en-US" altLang="ja-JP" sz="1667"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CloudTrail</a:t>
            </a:r>
            <a:r>
              <a:rPr kumimoji="1" lang="ja-JP" altLang="en-US" sz="1667"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との統合</a:t>
            </a:r>
            <a:endParaRPr kumimoji="1" lang="en-US" altLang="ja-JP" sz="1667"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endParaRPr>
          </a:p>
          <a:p>
            <a:pPr marL="191992" marR="0" lvl="0" indent="-191992" algn="l" defTabSz="60957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en-US" altLang="ja-JP" sz="1667"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ELB</a:t>
            </a:r>
            <a:r>
              <a:rPr kumimoji="1" lang="ja-JP" altLang="en-US" sz="1667"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や</a:t>
            </a:r>
            <a:r>
              <a:rPr kumimoji="1" lang="en-US" altLang="ja-JP" sz="1667"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CloudFront</a:t>
            </a:r>
            <a:r>
              <a:rPr kumimoji="1" lang="ja-JP" altLang="en-US" sz="1667"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など、</a:t>
            </a:r>
            <a:r>
              <a:rPr kumimoji="1" lang="en-US" altLang="ja-JP" sz="1667"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AWS</a:t>
            </a:r>
            <a:r>
              <a:rPr kumimoji="1" lang="ja-JP" altLang="en-US" sz="1667"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サービスに関連付けられている</a:t>
            </a:r>
            <a:r>
              <a:rPr kumimoji="1" lang="en-US" altLang="ja-JP" sz="1667"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ACM</a:t>
            </a:r>
            <a:r>
              <a:rPr kumimoji="1" lang="ja-JP" altLang="en-US" sz="1667"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の証明書は自動更新</a:t>
            </a:r>
          </a:p>
        </p:txBody>
      </p:sp>
      <p:cxnSp>
        <p:nvCxnSpPr>
          <p:cNvPr id="59" name="直線コネクタ 58">
            <a:extLst>
              <a:ext uri="{FF2B5EF4-FFF2-40B4-BE49-F238E27FC236}">
                <a16:creationId xmlns:a16="http://schemas.microsoft.com/office/drawing/2014/main" id="{1DCEE0F4-83F2-43E3-AF4B-7C2659E56095}"/>
              </a:ext>
            </a:extLst>
          </p:cNvPr>
          <p:cNvCxnSpPr/>
          <p:nvPr/>
        </p:nvCxnSpPr>
        <p:spPr>
          <a:xfrm flipH="1">
            <a:off x="547200" y="4811991"/>
            <a:ext cx="4780800" cy="0"/>
          </a:xfrm>
          <a:prstGeom prst="line">
            <a:avLst/>
          </a:prstGeom>
          <a:ln w="38100">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60" name="正方形/長方形 59">
            <a:extLst>
              <a:ext uri="{FF2B5EF4-FFF2-40B4-BE49-F238E27FC236}">
                <a16:creationId xmlns:a16="http://schemas.microsoft.com/office/drawing/2014/main" id="{DAA26083-B29C-4446-9D08-A076B7F1D624}"/>
              </a:ext>
            </a:extLst>
          </p:cNvPr>
          <p:cNvSpPr/>
          <p:nvPr/>
        </p:nvSpPr>
        <p:spPr>
          <a:xfrm>
            <a:off x="547200" y="4970317"/>
            <a:ext cx="4780800" cy="814955"/>
          </a:xfrm>
          <a:prstGeom prst="rect">
            <a:avLst/>
          </a:prstGeom>
          <a:noFill/>
          <a:ln w="1270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wrap="square" lIns="48000" tIns="48000" rIns="48000" bIns="48000" rtlCol="0" anchor="t" anchorCtr="0">
            <a:spAutoFit/>
          </a:body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1" lang="en-US" altLang="ja-JP" sz="2333"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AWS</a:t>
            </a:r>
            <a:r>
              <a:rPr kumimoji="1" lang="ja-JP" altLang="en-US" sz="2333"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リソースで利用するための、信頼できる</a:t>
            </a:r>
            <a:r>
              <a:rPr kumimoji="1" lang="en-US" altLang="ja-JP" sz="2333"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SSL/TLS</a:t>
            </a:r>
            <a:r>
              <a:rPr kumimoji="1" lang="ja-JP" altLang="en-US" sz="2333"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証明書を提供</a:t>
            </a:r>
          </a:p>
        </p:txBody>
      </p:sp>
      <p:sp>
        <p:nvSpPr>
          <p:cNvPr id="61" name="正方形/長方形 60">
            <a:extLst>
              <a:ext uri="{FF2B5EF4-FFF2-40B4-BE49-F238E27FC236}">
                <a16:creationId xmlns:a16="http://schemas.microsoft.com/office/drawing/2014/main" id="{2557BC9E-B9AE-4281-B466-438A7BFEE772}"/>
              </a:ext>
            </a:extLst>
          </p:cNvPr>
          <p:cNvSpPr/>
          <p:nvPr/>
        </p:nvSpPr>
        <p:spPr>
          <a:xfrm>
            <a:off x="547200" y="4230040"/>
            <a:ext cx="4780800" cy="512496"/>
          </a:xfrm>
          <a:prstGeom prst="rect">
            <a:avLst/>
          </a:prstGeom>
          <a:ln>
            <a:noFill/>
          </a:ln>
        </p:spPr>
        <p:txBody>
          <a:bodyPr wrap="square" lIns="192000" tIns="48000" rIns="48000" bIns="48000" anchor="ctr" anchorCtr="0">
            <a:noAutofit/>
          </a:body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1" lang="en-US" altLang="ja-JP" sz="2333" b="1"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AWS</a:t>
            </a:r>
            <a:r>
              <a:rPr kumimoji="1" lang="ja-JP" altLang="en-US" sz="2333" b="1"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 </a:t>
            </a:r>
            <a:r>
              <a:rPr kumimoji="1" lang="en-US" altLang="ja-JP" sz="2333" b="1"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ACM</a:t>
            </a:r>
            <a:endParaRPr kumimoji="0" lang="ja-JP" altLang="en-US" sz="2333" b="1"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endParaRPr>
          </a:p>
        </p:txBody>
      </p:sp>
      <p:pic>
        <p:nvPicPr>
          <p:cNvPr id="11" name="Graphic 29">
            <a:extLst>
              <a:ext uri="{FF2B5EF4-FFF2-40B4-BE49-F238E27FC236}">
                <a16:creationId xmlns:a16="http://schemas.microsoft.com/office/drawing/2014/main" id="{78DB82A7-3B56-3A40-92BA-9332F8B47A5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707819" y="1630357"/>
            <a:ext cx="2459562" cy="2459562"/>
          </a:xfrm>
          <a:prstGeom prst="rect">
            <a:avLst/>
          </a:prstGeom>
        </p:spPr>
      </p:pic>
      <p:sp>
        <p:nvSpPr>
          <p:cNvPr id="10" name="テキスト ボックス 9"/>
          <p:cNvSpPr txBox="1"/>
          <p:nvPr/>
        </p:nvSpPr>
        <p:spPr>
          <a:xfrm>
            <a:off x="5461131" y="5094052"/>
            <a:ext cx="3327197" cy="1245919"/>
          </a:xfrm>
          <a:prstGeom prst="rect">
            <a:avLst/>
          </a:prstGeom>
          <a:noFill/>
        </p:spPr>
        <p:txBody>
          <a:bodyPr wrap="square" rtlCol="0">
            <a:spAutoFit/>
          </a:bodyPr>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1" lang="ja-JP" altLang="en-US" sz="833"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参考</a:t>
            </a:r>
            <a:r>
              <a:rPr kumimoji="1" lang="en-US" altLang="ja-JP" sz="833"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a:t>
            </a:r>
          </a:p>
          <a:p>
            <a:pPr marL="0" marR="0" lvl="0" indent="0" algn="l" defTabSz="609576" rtl="0" eaLnBrk="1" fontAlgn="auto" latinLnBrk="0" hangingPunct="1">
              <a:lnSpc>
                <a:spcPct val="100000"/>
              </a:lnSpc>
              <a:spcBef>
                <a:spcPts val="0"/>
              </a:spcBef>
              <a:spcAft>
                <a:spcPts val="0"/>
              </a:spcAft>
              <a:buClrTx/>
              <a:buSzTx/>
              <a:buFontTx/>
              <a:buNone/>
              <a:tabLst/>
              <a:defRPr/>
            </a:pPr>
            <a:r>
              <a:rPr kumimoji="1" lang="en-US" altLang="ja-JP" sz="833"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hlinkClick r:id="rId5"/>
              </a:rPr>
              <a:t>https://aws.amazon.com/jp/certificate-manager/</a:t>
            </a:r>
            <a:endParaRPr kumimoji="1" lang="en-US" altLang="ja-JP" sz="833"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endParaRPr>
          </a:p>
          <a:p>
            <a:pPr marL="0" marR="0" lvl="0" indent="0" algn="l" defTabSz="609576" rtl="0" eaLnBrk="1" fontAlgn="auto" latinLnBrk="0" hangingPunct="1">
              <a:lnSpc>
                <a:spcPct val="100000"/>
              </a:lnSpc>
              <a:spcBef>
                <a:spcPts val="0"/>
              </a:spcBef>
              <a:spcAft>
                <a:spcPts val="0"/>
              </a:spcAft>
              <a:buClrTx/>
              <a:buSzTx/>
              <a:buFontTx/>
              <a:buNone/>
              <a:tabLst/>
              <a:defRPr/>
            </a:pPr>
            <a:r>
              <a:rPr kumimoji="1" lang="en-US" altLang="ja-JP" sz="833"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AWS Certificate Manager</a:t>
            </a:r>
          </a:p>
          <a:p>
            <a:pPr marL="0" marR="0" lvl="0" indent="0" algn="l" defTabSz="609576" rtl="0" eaLnBrk="1" fontAlgn="auto" latinLnBrk="0" hangingPunct="1">
              <a:lnSpc>
                <a:spcPct val="100000"/>
              </a:lnSpc>
              <a:spcBef>
                <a:spcPts val="0"/>
              </a:spcBef>
              <a:spcAft>
                <a:spcPts val="0"/>
              </a:spcAft>
              <a:buClrTx/>
              <a:buSzTx/>
              <a:buFontTx/>
              <a:buNone/>
              <a:tabLst/>
              <a:defRPr/>
            </a:pPr>
            <a:r>
              <a:rPr kumimoji="1" lang="en-US" altLang="ja-JP" sz="833"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hlinkClick r:id="rId6"/>
              </a:rPr>
              <a:t>https://aws.amazon.com/jp/certificate-manager/faqs/?nc=sn&amp;loc=5</a:t>
            </a:r>
            <a:endParaRPr kumimoji="1" lang="en-US" altLang="ja-JP" sz="833"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endParaRPr>
          </a:p>
          <a:p>
            <a:pPr marL="0" marR="0" lvl="0" indent="0" algn="l" defTabSz="609576" rtl="0" eaLnBrk="1" fontAlgn="auto" latinLnBrk="0" hangingPunct="1">
              <a:lnSpc>
                <a:spcPct val="100000"/>
              </a:lnSpc>
              <a:spcBef>
                <a:spcPts val="0"/>
              </a:spcBef>
              <a:spcAft>
                <a:spcPts val="0"/>
              </a:spcAft>
              <a:buClrTx/>
              <a:buSzTx/>
              <a:buFontTx/>
              <a:buNone/>
              <a:tabLst/>
              <a:defRPr/>
            </a:pPr>
            <a:r>
              <a:rPr kumimoji="1" lang="en-US" altLang="ja-JP" sz="833"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AWS Certificate Manager </a:t>
            </a:r>
            <a:r>
              <a:rPr kumimoji="1" lang="ja-JP" altLang="en-US" sz="833"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のよくある質問</a:t>
            </a:r>
          </a:p>
          <a:p>
            <a:pPr marL="0" marR="0" lvl="0" indent="0" algn="l" defTabSz="609576" rtl="0" eaLnBrk="1" fontAlgn="auto" latinLnBrk="0" hangingPunct="1">
              <a:lnSpc>
                <a:spcPct val="100000"/>
              </a:lnSpc>
              <a:spcBef>
                <a:spcPts val="0"/>
              </a:spcBef>
              <a:spcAft>
                <a:spcPts val="0"/>
              </a:spcAft>
              <a:buClrTx/>
              <a:buSzTx/>
              <a:buFontTx/>
              <a:buNone/>
              <a:tabLst/>
              <a:defRPr/>
            </a:pPr>
            <a:r>
              <a:rPr kumimoji="1" lang="en-US" altLang="ja-JP" sz="833"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hlinkClick r:id="rId7"/>
              </a:rPr>
              <a:t>https://d1.awsstatic.com/webinars/jp/pdf/services/20181219_BlackBeltSeminar_AWS_Certificate_Manager.pdf</a:t>
            </a:r>
            <a:endParaRPr kumimoji="1" lang="en-US" altLang="ja-JP" sz="833"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endParaRPr>
          </a:p>
          <a:p>
            <a:pPr marL="0" marR="0" lvl="0" indent="0" algn="l" defTabSz="609576" rtl="0" eaLnBrk="1" fontAlgn="auto" latinLnBrk="0" hangingPunct="1">
              <a:lnSpc>
                <a:spcPct val="100000"/>
              </a:lnSpc>
              <a:spcBef>
                <a:spcPts val="0"/>
              </a:spcBef>
              <a:spcAft>
                <a:spcPts val="0"/>
              </a:spcAft>
              <a:buClrTx/>
              <a:buSzTx/>
              <a:buFontTx/>
              <a:buNone/>
              <a:tabLst/>
              <a:defRPr/>
            </a:pPr>
            <a:r>
              <a:rPr kumimoji="1" lang="en-US" altLang="ja-JP" sz="833"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[AWS Black Belt Online Seminar] AWS Certificate Manager</a:t>
            </a:r>
          </a:p>
        </p:txBody>
      </p:sp>
      <p:sp>
        <p:nvSpPr>
          <p:cNvPr id="2" name="タイトル 1">
            <a:extLst>
              <a:ext uri="{FF2B5EF4-FFF2-40B4-BE49-F238E27FC236}">
                <a16:creationId xmlns:a16="http://schemas.microsoft.com/office/drawing/2014/main" id="{E48E9868-D409-7E4A-97EC-CBC69965FD98}"/>
              </a:ext>
            </a:extLst>
          </p:cNvPr>
          <p:cNvSpPr>
            <a:spLocks noGrp="1"/>
          </p:cNvSpPr>
          <p:nvPr>
            <p:ph type="title"/>
          </p:nvPr>
        </p:nvSpPr>
        <p:spPr/>
        <p:txBody>
          <a:bodyPr vert="horz" lIns="91440" tIns="45720" rIns="91440" bIns="45720" rtlCol="0" anchor="t">
            <a:noAutofit/>
          </a:bodyPr>
          <a:lstStyle/>
          <a:p>
            <a:r>
              <a:rPr lang="ja-JP" altLang="en-US" sz="2800" b="0"/>
              <a:t>参考：</a:t>
            </a:r>
            <a:r>
              <a:rPr lang="en-US" altLang="ja-JP" sz="2800" b="0" dirty="0"/>
              <a:t>AWS Certificate Manager (ACM) </a:t>
            </a:r>
            <a:r>
              <a:rPr lang="ja-JP" altLang="en-US" sz="2800" b="0"/>
              <a:t>概要</a:t>
            </a:r>
          </a:p>
        </p:txBody>
      </p:sp>
      <p:sp>
        <p:nvSpPr>
          <p:cNvPr id="12" name="テキスト ボックス 11">
            <a:extLst>
              <a:ext uri="{FF2B5EF4-FFF2-40B4-BE49-F238E27FC236}">
                <a16:creationId xmlns:a16="http://schemas.microsoft.com/office/drawing/2014/main" id="{26D0B29A-1212-41BD-930D-31ACC8E260C5}"/>
              </a:ext>
            </a:extLst>
          </p:cNvPr>
          <p:cNvSpPr txBox="1"/>
          <p:nvPr/>
        </p:nvSpPr>
        <p:spPr>
          <a:xfrm>
            <a:off x="8788328" y="5083513"/>
            <a:ext cx="3171759" cy="1374094"/>
          </a:xfrm>
          <a:prstGeom prst="rect">
            <a:avLst/>
          </a:prstGeom>
          <a:noFill/>
        </p:spPr>
        <p:txBody>
          <a:bodyPr wrap="square" rtlCol="0">
            <a:spAutoFit/>
          </a:bodyPr>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1" lang="en-US" altLang="ja-JP" sz="833"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a:t>
            </a:r>
            <a:r>
              <a:rPr kumimoji="1" lang="ja-JP" altLang="en-US" sz="833"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補足：</a:t>
            </a:r>
            <a:endParaRPr kumimoji="1" lang="en-US" altLang="ja-JP" sz="833"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endParaRPr>
          </a:p>
          <a:p>
            <a:pPr marL="0" marR="0" lvl="0" indent="0" algn="l" defTabSz="609576" rtl="0" eaLnBrk="1" fontAlgn="auto" latinLnBrk="0" hangingPunct="1">
              <a:lnSpc>
                <a:spcPct val="100000"/>
              </a:lnSpc>
              <a:spcBef>
                <a:spcPts val="0"/>
              </a:spcBef>
              <a:spcAft>
                <a:spcPts val="0"/>
              </a:spcAft>
              <a:buClrTx/>
              <a:buSzTx/>
              <a:buFontTx/>
              <a:buNone/>
              <a:tabLst/>
              <a:defRPr/>
            </a:pPr>
            <a:r>
              <a:rPr kumimoji="1" lang="en-US" altLang="ja-JP" sz="833"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AWS Private CA </a:t>
            </a:r>
            <a:r>
              <a:rPr kumimoji="1" lang="ja-JP" altLang="en-US" sz="833"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は ルート </a:t>
            </a:r>
            <a:r>
              <a:rPr kumimoji="1" lang="en-US" altLang="ja-JP" sz="833"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CA </a:t>
            </a:r>
            <a:r>
              <a:rPr kumimoji="1" lang="ja-JP" altLang="en-US" sz="833"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や下位 </a:t>
            </a:r>
            <a:r>
              <a:rPr kumimoji="1" lang="en-US" altLang="ja-JP" sz="833"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CA </a:t>
            </a:r>
            <a:r>
              <a:rPr kumimoji="1" lang="ja-JP" altLang="en-US" sz="833"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を含むプライベート認証機関 </a:t>
            </a:r>
            <a:r>
              <a:rPr kumimoji="1" lang="en-US" altLang="ja-JP" sz="833"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(CA) </a:t>
            </a:r>
            <a:r>
              <a:rPr kumimoji="1" lang="ja-JP" altLang="en-US" sz="833"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の作成やプライベート証明書の発行ができるマネージドサービスです。</a:t>
            </a:r>
            <a:r>
              <a:rPr kumimoji="1" lang="en-US" altLang="ja-JP" sz="833"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 Private CA</a:t>
            </a:r>
            <a:r>
              <a:rPr kumimoji="1" lang="ja-JP" altLang="en-US" sz="833"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の利用では、汎用モード（任意の有効期間の証明書用）で </a:t>
            </a:r>
            <a:r>
              <a:rPr kumimoji="1" lang="en-US" altLang="ja-JP" sz="833"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$400/</a:t>
            </a:r>
            <a:r>
              <a:rPr kumimoji="1" lang="ja-JP" altLang="en-US" sz="833"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月、短期間証明書モード（有効期間が最大</a:t>
            </a:r>
            <a:r>
              <a:rPr kumimoji="1" lang="en-US" altLang="ja-JP" sz="833"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7</a:t>
            </a:r>
            <a:r>
              <a:rPr kumimoji="1" lang="ja-JP" altLang="en-US" sz="833"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日間の証明書用）で </a:t>
            </a:r>
            <a:r>
              <a:rPr kumimoji="1" lang="en-US" altLang="ja-JP" sz="833"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$50/</a:t>
            </a:r>
            <a:r>
              <a:rPr kumimoji="1" lang="ja-JP" altLang="en-US" sz="833"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月の料金が発生します。</a:t>
            </a:r>
            <a:endParaRPr kumimoji="1" lang="en-US" altLang="ja-JP" sz="833"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endParaRPr>
          </a:p>
          <a:p>
            <a:pPr marL="0" marR="0" lvl="0" indent="0" algn="l" defTabSz="609576" rtl="0" eaLnBrk="1" fontAlgn="auto" latinLnBrk="0" hangingPunct="1">
              <a:lnSpc>
                <a:spcPct val="100000"/>
              </a:lnSpc>
              <a:spcBef>
                <a:spcPts val="0"/>
              </a:spcBef>
              <a:spcAft>
                <a:spcPts val="0"/>
              </a:spcAft>
              <a:buClrTx/>
              <a:buSzTx/>
              <a:buFontTx/>
              <a:buNone/>
              <a:tabLst/>
              <a:defRPr/>
            </a:pPr>
            <a:r>
              <a:rPr kumimoji="1" lang="en-US" altLang="ja-JP" sz="833"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hlinkClick r:id="rId8"/>
              </a:rPr>
              <a:t>https://docs.aws.amazon.com/ja_jp/privateca/latest/userguide/PcaWelcome.html</a:t>
            </a:r>
            <a:endParaRPr kumimoji="1" lang="en-US" altLang="ja-JP" sz="833"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endParaRPr>
          </a:p>
          <a:p>
            <a:pPr marL="0" marR="0" lvl="0" indent="0" algn="l" defTabSz="609576" rtl="0" eaLnBrk="1" fontAlgn="auto" latinLnBrk="0" hangingPunct="1">
              <a:lnSpc>
                <a:spcPct val="100000"/>
              </a:lnSpc>
              <a:spcBef>
                <a:spcPts val="0"/>
              </a:spcBef>
              <a:spcAft>
                <a:spcPts val="0"/>
              </a:spcAft>
              <a:buClrTx/>
              <a:buSzTx/>
              <a:buFontTx/>
              <a:buNone/>
              <a:tabLst/>
              <a:defRPr/>
            </a:pPr>
            <a:r>
              <a:rPr kumimoji="1" lang="en-US" altLang="ja-JP" sz="833"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AWS Private CA </a:t>
            </a:r>
            <a:r>
              <a:rPr kumimoji="1" lang="ja-JP" altLang="en-US" sz="833"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の概要</a:t>
            </a:r>
            <a:endParaRPr kumimoji="1" lang="en-US" altLang="ja-JP" sz="833"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endParaRPr>
          </a:p>
        </p:txBody>
      </p:sp>
      <p:sp>
        <p:nvSpPr>
          <p:cNvPr id="3" name="テキスト ボックス 2">
            <a:extLst>
              <a:ext uri="{FF2B5EF4-FFF2-40B4-BE49-F238E27FC236}">
                <a16:creationId xmlns:a16="http://schemas.microsoft.com/office/drawing/2014/main" id="{0368FAC2-D62B-9D58-6322-AFC3CDEB2082}"/>
              </a:ext>
            </a:extLst>
          </p:cNvPr>
          <p:cNvSpPr txBox="1"/>
          <p:nvPr/>
        </p:nvSpPr>
        <p:spPr>
          <a:xfrm>
            <a:off x="10607211" y="0"/>
            <a:ext cx="1584789" cy="369332"/>
          </a:xfrm>
          <a:prstGeom prst="rect">
            <a:avLst/>
          </a:prstGeom>
          <a:no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800" b="0" i="0" u="none" strike="noStrike" kern="1200" cap="none" spc="0" normalizeH="0" baseline="0" noProof="0" dirty="0">
                <a:ln>
                  <a:noFill/>
                </a:ln>
                <a:solidFill>
                  <a:srgbClr val="FFFFFF">
                    <a:lumMod val="50000"/>
                  </a:srgbClr>
                </a:solidFill>
                <a:effectLst/>
                <a:uLnTx/>
                <a:uFillTx/>
                <a:latin typeface="Meiryo" panose="020B0604030504040204" pitchFamily="34" charset="-128"/>
                <a:ea typeface="Meiryo" panose="020B0604030504040204" pitchFamily="34" charset="-128"/>
                <a:cs typeface="+mn-cs"/>
              </a:rPr>
              <a:t>SEC09-BP01</a:t>
            </a:r>
            <a:endParaRPr kumimoji="0" lang="ja-JP" altLang="en-US" sz="1800" b="0" i="0" u="none" strike="noStrike" kern="1200" cap="none" spc="0" normalizeH="0" baseline="0" noProof="0">
              <a:ln>
                <a:noFill/>
              </a:ln>
              <a:solidFill>
                <a:srgbClr val="FFFFFF">
                  <a:lumMod val="50000"/>
                </a:srgbClr>
              </a:solidFill>
              <a:effectLst/>
              <a:uLnTx/>
              <a:uFillTx/>
              <a:latin typeface="Meiryo" panose="020B0604030504040204" pitchFamily="34" charset="-128"/>
              <a:ea typeface="Meiryo" panose="020B0604030504040204" pitchFamily="34" charset="-128"/>
              <a:cs typeface="+mn-cs"/>
            </a:endParaRPr>
          </a:p>
        </p:txBody>
      </p:sp>
    </p:spTree>
    <p:extLst>
      <p:ext uri="{BB962C8B-B14F-4D97-AF65-F5344CB8AC3E}">
        <p14:creationId xmlns:p14="http://schemas.microsoft.com/office/powerpoint/2010/main" val="986702972"/>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6">
            <a:extLst>
              <a:ext uri="{FF2B5EF4-FFF2-40B4-BE49-F238E27FC236}">
                <a16:creationId xmlns:a16="http://schemas.microsoft.com/office/drawing/2014/main" id="{DC2E9C6C-46D8-4876-99A5-B0437A6E4340}"/>
              </a:ext>
            </a:extLst>
          </p:cNvPr>
          <p:cNvSpPr/>
          <p:nvPr/>
        </p:nvSpPr>
        <p:spPr>
          <a:xfrm>
            <a:off x="315168" y="1458173"/>
            <a:ext cx="6198367" cy="4432172"/>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marL="0" marR="0" lvl="0" indent="0" algn="l" defTabSz="609576" rtl="0" eaLnBrk="1" fontAlgn="auto" latinLnBrk="0" hangingPunct="1">
              <a:lnSpc>
                <a:spcPct val="100000"/>
              </a:lnSpc>
              <a:spcBef>
                <a:spcPts val="500"/>
              </a:spcBef>
              <a:spcAft>
                <a:spcPts val="0"/>
              </a:spcAft>
              <a:buClrTx/>
              <a:buSzTx/>
              <a:buFontTx/>
              <a:buNone/>
              <a:tabLst/>
              <a:defRPr/>
            </a:pPr>
            <a:r>
              <a:rPr kumimoji="1" lang="en-US" altLang="ja-JP" sz="2000" b="0" i="0" u="none" strike="noStrike" kern="1200" cap="none" spc="0" normalizeH="0" baseline="0" noProof="0" dirty="0">
                <a:ln>
                  <a:noFill/>
                </a:ln>
                <a:solidFill>
                  <a:srgbClr val="161E2C"/>
                </a:solidFill>
                <a:effectLst/>
                <a:uLnTx/>
                <a:uFillTx/>
                <a:latin typeface="Meiryo" panose="020B0604030504040204" pitchFamily="34" charset="-128"/>
                <a:ea typeface="Meiryo" panose="020B0604030504040204" pitchFamily="34" charset="-128"/>
                <a:cs typeface="+mn-cs"/>
              </a:rPr>
              <a:t>ACM</a:t>
            </a:r>
            <a:r>
              <a:rPr kumimoji="1" lang="ja-JP" altLang="en-US" sz="2000" b="0" i="0" u="none" strike="noStrike" kern="1200" cap="none" spc="0" normalizeH="0" baseline="0" noProof="0">
                <a:ln>
                  <a:noFill/>
                </a:ln>
                <a:solidFill>
                  <a:srgbClr val="161E2C"/>
                </a:solidFill>
                <a:effectLst/>
                <a:uLnTx/>
                <a:uFillTx/>
                <a:latin typeface="Meiryo" panose="020B0604030504040204" pitchFamily="34" charset="-128"/>
                <a:ea typeface="Meiryo" panose="020B0604030504040204" pitchFamily="34" charset="-128"/>
                <a:cs typeface="+mn-cs"/>
              </a:rPr>
              <a:t>の機能の一つで、プライベート</a:t>
            </a:r>
            <a:r>
              <a:rPr kumimoji="1" lang="en-US" altLang="ja-JP" sz="2000" b="0" i="0" u="none" strike="noStrike" kern="1200" cap="none" spc="0" normalizeH="0" baseline="0" noProof="0" dirty="0">
                <a:ln>
                  <a:noFill/>
                </a:ln>
                <a:solidFill>
                  <a:srgbClr val="161E2C"/>
                </a:solidFill>
                <a:effectLst/>
                <a:uLnTx/>
                <a:uFillTx/>
                <a:latin typeface="Meiryo" panose="020B0604030504040204" pitchFamily="34" charset="-128"/>
                <a:ea typeface="Meiryo" panose="020B0604030504040204" pitchFamily="34" charset="-128"/>
                <a:cs typeface="+mn-cs"/>
              </a:rPr>
              <a:t>CA</a:t>
            </a:r>
            <a:r>
              <a:rPr kumimoji="1" lang="ja-JP" altLang="en-US" sz="2000" b="0" i="0" u="none" strike="noStrike" kern="1200" cap="none" spc="0" normalizeH="0" baseline="0" noProof="0">
                <a:ln>
                  <a:noFill/>
                </a:ln>
                <a:solidFill>
                  <a:srgbClr val="161E2C"/>
                </a:solidFill>
                <a:effectLst/>
                <a:uLnTx/>
                <a:uFillTx/>
                <a:latin typeface="Meiryo" panose="020B0604030504040204" pitchFamily="34" charset="-128"/>
                <a:ea typeface="Meiryo" panose="020B0604030504040204" pitchFamily="34" charset="-128"/>
                <a:cs typeface="+mn-cs"/>
              </a:rPr>
              <a:t>運用のマネージドサービス</a:t>
            </a:r>
          </a:p>
          <a:p>
            <a:pPr marL="399505" marR="0" lvl="1" indent="-285739" algn="l" defTabSz="609576" rtl="0" eaLnBrk="1" fontAlgn="auto" latinLnBrk="0" hangingPunct="1">
              <a:lnSpc>
                <a:spcPct val="100000"/>
              </a:lnSpc>
              <a:spcBef>
                <a:spcPts val="500"/>
              </a:spcBef>
              <a:spcAft>
                <a:spcPts val="0"/>
              </a:spcAft>
              <a:buClrTx/>
              <a:buSzTx/>
              <a:buFont typeface="Arial" panose="020B0604020202020204" pitchFamily="34" charset="0"/>
              <a:buChar char="•"/>
              <a:tabLst/>
              <a:defRPr/>
            </a:pPr>
            <a:r>
              <a:rPr kumimoji="1" lang="en-US" altLang="ja-JP" sz="1667" b="0" i="0" u="none" strike="noStrike" kern="1200" cap="none" spc="0" normalizeH="0" baseline="0" noProof="0" dirty="0">
                <a:ln>
                  <a:noFill/>
                </a:ln>
                <a:solidFill>
                  <a:srgbClr val="161E2C"/>
                </a:solidFill>
                <a:effectLst/>
                <a:uLnTx/>
                <a:uFillTx/>
                <a:latin typeface="Meiryo" panose="020B0604030504040204" pitchFamily="34" charset="-128"/>
                <a:ea typeface="Meiryo" panose="020B0604030504040204" pitchFamily="34" charset="-128"/>
                <a:cs typeface="+mn-cs"/>
              </a:rPr>
              <a:t>AWS </a:t>
            </a:r>
            <a:r>
              <a:rPr kumimoji="1" lang="ja-JP" altLang="en-US" sz="1667" b="0" i="0" u="none" strike="noStrike" kern="1200" cap="none" spc="0" normalizeH="0" baseline="0" noProof="0">
                <a:ln>
                  <a:noFill/>
                </a:ln>
                <a:solidFill>
                  <a:srgbClr val="161E2C"/>
                </a:solidFill>
                <a:effectLst/>
                <a:uLnTx/>
                <a:uFillTx/>
                <a:latin typeface="Meiryo" panose="020B0604030504040204" pitchFamily="34" charset="-128"/>
                <a:ea typeface="Meiryo" panose="020B0604030504040204" pitchFamily="34" charset="-128"/>
                <a:cs typeface="+mn-cs"/>
              </a:rPr>
              <a:t>マネージド型</a:t>
            </a:r>
            <a:r>
              <a:rPr kumimoji="1" lang="en-US" altLang="ja-JP" sz="1667" b="0" i="0" u="none" strike="noStrike" kern="1200" cap="none" spc="0" normalizeH="0" baseline="0" noProof="0" dirty="0">
                <a:ln>
                  <a:noFill/>
                </a:ln>
                <a:solidFill>
                  <a:srgbClr val="161E2C"/>
                </a:solidFill>
                <a:effectLst/>
                <a:uLnTx/>
                <a:uFillTx/>
                <a:latin typeface="Meiryo" panose="020B0604030504040204" pitchFamily="34" charset="-128"/>
                <a:ea typeface="Meiryo" panose="020B0604030504040204" pitchFamily="34" charset="-128"/>
                <a:cs typeface="+mn-cs"/>
              </a:rPr>
              <a:t>HSM</a:t>
            </a:r>
            <a:r>
              <a:rPr kumimoji="1" lang="ja-JP" altLang="en-US" sz="1667" b="0" i="0" u="none" strike="noStrike" kern="1200" cap="none" spc="0" normalizeH="0" baseline="0" noProof="0">
                <a:ln>
                  <a:noFill/>
                </a:ln>
                <a:solidFill>
                  <a:srgbClr val="161E2C"/>
                </a:solidFill>
                <a:effectLst/>
                <a:uLnTx/>
                <a:uFillTx/>
                <a:latin typeface="Meiryo" panose="020B0604030504040204" pitchFamily="34" charset="-128"/>
                <a:ea typeface="Meiryo" panose="020B0604030504040204" pitchFamily="34" charset="-128"/>
                <a:cs typeface="+mn-cs"/>
              </a:rPr>
              <a:t>を使用</a:t>
            </a:r>
            <a:endParaRPr kumimoji="1" lang="en-US" altLang="ja-JP" sz="1667" b="0" i="0" u="none" strike="noStrike" kern="1200" cap="none" spc="0" normalizeH="0" baseline="0" noProof="0" dirty="0">
              <a:ln>
                <a:noFill/>
              </a:ln>
              <a:solidFill>
                <a:srgbClr val="161E2C"/>
              </a:solidFill>
              <a:effectLst/>
              <a:uLnTx/>
              <a:uFillTx/>
              <a:latin typeface="Meiryo" panose="020B0604030504040204" pitchFamily="34" charset="-128"/>
              <a:ea typeface="Meiryo" panose="020B0604030504040204" pitchFamily="34" charset="-128"/>
              <a:cs typeface="+mn-cs"/>
            </a:endParaRPr>
          </a:p>
          <a:p>
            <a:pPr marL="399505" marR="0" lvl="1" indent="-285739" algn="l" defTabSz="609576" rtl="0" eaLnBrk="1" fontAlgn="auto" latinLnBrk="0" hangingPunct="1">
              <a:lnSpc>
                <a:spcPct val="100000"/>
              </a:lnSpc>
              <a:spcBef>
                <a:spcPts val="500"/>
              </a:spcBef>
              <a:spcAft>
                <a:spcPts val="0"/>
              </a:spcAft>
              <a:buClrTx/>
              <a:buSzTx/>
              <a:buFont typeface="Arial" panose="020B0604020202020204" pitchFamily="34" charset="0"/>
              <a:buChar char="•"/>
              <a:tabLst/>
              <a:defRPr/>
            </a:pPr>
            <a:r>
              <a:rPr kumimoji="1" lang="en-US" altLang="ja-JP" sz="1667" b="0" i="0" u="none" strike="noStrike" kern="1200" cap="none" spc="0" normalizeH="0" baseline="0" noProof="0" dirty="0">
                <a:ln>
                  <a:noFill/>
                </a:ln>
                <a:solidFill>
                  <a:srgbClr val="161E2C"/>
                </a:solidFill>
                <a:effectLst/>
                <a:uLnTx/>
                <a:uFillTx/>
                <a:latin typeface="Meiryo" panose="020B0604030504040204" pitchFamily="34" charset="-128"/>
                <a:ea typeface="Meiryo" panose="020B0604030504040204" pitchFamily="34" charset="-128"/>
                <a:cs typeface="+mn-cs"/>
              </a:rPr>
              <a:t>IAM</a:t>
            </a:r>
            <a:r>
              <a:rPr kumimoji="1" lang="ja-JP" altLang="en-US" sz="1667" b="0" i="0" u="none" strike="noStrike" kern="1200" cap="none" spc="0" normalizeH="0" baseline="0" noProof="0">
                <a:ln>
                  <a:noFill/>
                </a:ln>
                <a:solidFill>
                  <a:srgbClr val="161E2C"/>
                </a:solidFill>
                <a:effectLst/>
                <a:uLnTx/>
                <a:uFillTx/>
                <a:latin typeface="Meiryo" panose="020B0604030504040204" pitchFamily="34" charset="-128"/>
                <a:ea typeface="Meiryo" panose="020B0604030504040204" pitchFamily="34" charset="-128"/>
                <a:cs typeface="+mn-cs"/>
              </a:rPr>
              <a:t>を利用したアクセスコントロール</a:t>
            </a:r>
            <a:endParaRPr kumimoji="1" lang="en-US" altLang="ja-JP" sz="1667" b="0" i="0" u="none" strike="noStrike" kern="1200" cap="none" spc="0" normalizeH="0" baseline="0" noProof="0" dirty="0">
              <a:ln>
                <a:noFill/>
              </a:ln>
              <a:solidFill>
                <a:srgbClr val="161E2C"/>
              </a:solidFill>
              <a:effectLst/>
              <a:uLnTx/>
              <a:uFillTx/>
              <a:latin typeface="Meiryo" panose="020B0604030504040204" pitchFamily="34" charset="-128"/>
              <a:ea typeface="Meiryo" panose="020B0604030504040204" pitchFamily="34" charset="-128"/>
              <a:cs typeface="+mn-cs"/>
            </a:endParaRPr>
          </a:p>
          <a:p>
            <a:pPr marL="399505" marR="0" lvl="1" indent="-285739" algn="l" defTabSz="609576" rtl="0" eaLnBrk="1" fontAlgn="auto" latinLnBrk="0" hangingPunct="1">
              <a:lnSpc>
                <a:spcPct val="100000"/>
              </a:lnSpc>
              <a:spcBef>
                <a:spcPts val="500"/>
              </a:spcBef>
              <a:spcAft>
                <a:spcPts val="0"/>
              </a:spcAft>
              <a:buClrTx/>
              <a:buSzTx/>
              <a:buFont typeface="Arial" panose="020B0604020202020204" pitchFamily="34" charset="0"/>
              <a:buChar char="•"/>
              <a:tabLst/>
              <a:defRPr/>
            </a:pPr>
            <a:r>
              <a:rPr kumimoji="1" lang="ja-JP" altLang="en-US" sz="1667" b="0" i="0" u="none" strike="noStrike" kern="1200" cap="none" spc="0" normalizeH="0" baseline="0" noProof="0">
                <a:ln>
                  <a:noFill/>
                </a:ln>
                <a:solidFill>
                  <a:srgbClr val="161E2C"/>
                </a:solidFill>
                <a:effectLst/>
                <a:uLnTx/>
                <a:uFillTx/>
                <a:latin typeface="Meiryo" panose="020B0604030504040204" pitchFamily="34" charset="-128"/>
                <a:ea typeface="Meiryo" panose="020B0604030504040204" pitchFamily="34" charset="-128"/>
                <a:cs typeface="+mn-cs"/>
              </a:rPr>
              <a:t>証明書失効リストの利用が可能</a:t>
            </a:r>
            <a:endParaRPr kumimoji="1" lang="en-US" altLang="ja-JP" sz="1667" b="0" i="0" u="none" strike="noStrike" kern="1200" cap="none" spc="0" normalizeH="0" baseline="0" noProof="0" dirty="0">
              <a:ln>
                <a:noFill/>
              </a:ln>
              <a:solidFill>
                <a:srgbClr val="161E2C"/>
              </a:solidFill>
              <a:effectLst/>
              <a:uLnTx/>
              <a:uFillTx/>
              <a:latin typeface="Meiryo" panose="020B0604030504040204" pitchFamily="34" charset="-128"/>
              <a:ea typeface="Meiryo" panose="020B0604030504040204" pitchFamily="34" charset="-128"/>
              <a:cs typeface="+mn-cs"/>
            </a:endParaRPr>
          </a:p>
          <a:p>
            <a:pPr marL="399505" marR="0" lvl="1" indent="-285739" algn="l" defTabSz="609576" rtl="0" eaLnBrk="1" fontAlgn="auto" latinLnBrk="0" hangingPunct="1">
              <a:lnSpc>
                <a:spcPct val="100000"/>
              </a:lnSpc>
              <a:spcBef>
                <a:spcPts val="500"/>
              </a:spcBef>
              <a:spcAft>
                <a:spcPts val="0"/>
              </a:spcAft>
              <a:buClrTx/>
              <a:buSzTx/>
              <a:buFont typeface="Arial" panose="020B0604020202020204" pitchFamily="34" charset="0"/>
              <a:buChar char="•"/>
              <a:tabLst/>
              <a:defRPr/>
            </a:pPr>
            <a:r>
              <a:rPr kumimoji="1" lang="ja-JP" altLang="en-US" sz="1667" b="0" i="0" u="none" strike="noStrike" kern="1200" cap="none" spc="0" normalizeH="0" baseline="0" noProof="0">
                <a:ln>
                  <a:noFill/>
                </a:ln>
                <a:solidFill>
                  <a:srgbClr val="161E2C"/>
                </a:solidFill>
                <a:effectLst/>
                <a:uLnTx/>
                <a:uFillTx/>
                <a:latin typeface="Meiryo" panose="020B0604030504040204" pitchFamily="34" charset="-128"/>
                <a:ea typeface="Meiryo" panose="020B0604030504040204" pitchFamily="34" charset="-128"/>
                <a:cs typeface="+mn-cs"/>
              </a:rPr>
              <a:t>監査レポートの出力が可能</a:t>
            </a:r>
            <a:endParaRPr kumimoji="1" lang="en-US" altLang="ja-JP" sz="1667" b="0" i="0" u="none" strike="noStrike" kern="1200" cap="none" spc="0" normalizeH="0" baseline="0" noProof="0" dirty="0">
              <a:ln>
                <a:noFill/>
              </a:ln>
              <a:solidFill>
                <a:srgbClr val="161E2C"/>
              </a:solidFill>
              <a:effectLst/>
              <a:uLnTx/>
              <a:uFillTx/>
              <a:latin typeface="Meiryo" panose="020B0604030504040204" pitchFamily="34" charset="-128"/>
              <a:ea typeface="Meiryo" panose="020B0604030504040204" pitchFamily="34" charset="-128"/>
              <a:cs typeface="+mn-cs"/>
            </a:endParaRPr>
          </a:p>
          <a:p>
            <a:pPr marL="399505" marR="0" lvl="1" indent="-285739" algn="l" defTabSz="609576" rtl="0" eaLnBrk="1" fontAlgn="auto" latinLnBrk="0" hangingPunct="1">
              <a:lnSpc>
                <a:spcPct val="100000"/>
              </a:lnSpc>
              <a:spcBef>
                <a:spcPts val="500"/>
              </a:spcBef>
              <a:spcAft>
                <a:spcPts val="0"/>
              </a:spcAft>
              <a:buClrTx/>
              <a:buSzTx/>
              <a:buFont typeface="Arial" panose="020B0604020202020204" pitchFamily="34" charset="0"/>
              <a:buChar char="•"/>
              <a:tabLst/>
              <a:defRPr/>
            </a:pPr>
            <a:r>
              <a:rPr kumimoji="1" lang="ja-JP" altLang="en-US" sz="1667" b="0" i="0" u="none" strike="noStrike" kern="1200" cap="none" spc="0" normalizeH="0" baseline="0" noProof="0">
                <a:ln>
                  <a:noFill/>
                </a:ln>
                <a:solidFill>
                  <a:srgbClr val="161E2C"/>
                </a:solidFill>
                <a:effectLst/>
                <a:uLnTx/>
                <a:uFillTx/>
                <a:latin typeface="Meiryo" panose="020B0604030504040204" pitchFamily="34" charset="-128"/>
                <a:ea typeface="Meiryo" panose="020B0604030504040204" pitchFamily="34" charset="-128"/>
                <a:cs typeface="+mn-cs"/>
              </a:rPr>
              <a:t>ユースケース</a:t>
            </a:r>
          </a:p>
          <a:p>
            <a:pPr marL="1104591" marR="0" lvl="2" indent="-285739" algn="l" defTabSz="609576" rtl="0" eaLnBrk="1" fontAlgn="auto" latinLnBrk="0" hangingPunct="1">
              <a:lnSpc>
                <a:spcPct val="100000"/>
              </a:lnSpc>
              <a:spcBef>
                <a:spcPts val="500"/>
              </a:spcBef>
              <a:spcAft>
                <a:spcPts val="0"/>
              </a:spcAft>
              <a:buClrTx/>
              <a:buSzTx/>
              <a:buFont typeface="+mj-lt"/>
              <a:buAutoNum type="arabicPeriod"/>
              <a:tabLst/>
              <a:defRPr/>
            </a:pPr>
            <a:r>
              <a:rPr kumimoji="1" lang="ja-JP" altLang="en-US" sz="1500" b="0" i="0" u="none" strike="noStrike" kern="1200" cap="none" spc="0" normalizeH="0" baseline="0" noProof="0">
                <a:ln>
                  <a:noFill/>
                </a:ln>
                <a:solidFill>
                  <a:srgbClr val="161E2C"/>
                </a:solidFill>
                <a:effectLst/>
                <a:uLnTx/>
                <a:uFillTx/>
                <a:latin typeface="Meiryo" panose="020B0604030504040204" pitchFamily="34" charset="-128"/>
                <a:ea typeface="Meiryo" panose="020B0604030504040204" pitchFamily="34" charset="-128"/>
                <a:cs typeface="+mn-cs"/>
              </a:rPr>
              <a:t>サーバー証明書</a:t>
            </a:r>
            <a:endParaRPr kumimoji="1" lang="en-US" altLang="ja-JP" sz="1500" b="0" i="0" u="none" strike="noStrike" kern="1200" cap="none" spc="0" normalizeH="0" baseline="0" noProof="0" dirty="0">
              <a:ln>
                <a:noFill/>
              </a:ln>
              <a:solidFill>
                <a:srgbClr val="161E2C"/>
              </a:solidFill>
              <a:effectLst/>
              <a:uLnTx/>
              <a:uFillTx/>
              <a:latin typeface="Meiryo" panose="020B0604030504040204" pitchFamily="34" charset="-128"/>
              <a:ea typeface="Meiryo" panose="020B0604030504040204" pitchFamily="34" charset="-128"/>
              <a:cs typeface="+mn-cs"/>
            </a:endParaRPr>
          </a:p>
          <a:p>
            <a:pPr marL="1370487" marR="0" lvl="3" indent="-183878" algn="l" defTabSz="609576" rtl="0" eaLnBrk="1" fontAlgn="auto" latinLnBrk="0" hangingPunct="1">
              <a:lnSpc>
                <a:spcPct val="100000"/>
              </a:lnSpc>
              <a:spcBef>
                <a:spcPts val="500"/>
              </a:spcBef>
              <a:spcAft>
                <a:spcPts val="0"/>
              </a:spcAft>
              <a:buClrTx/>
              <a:buSzTx/>
              <a:buFont typeface="Wingdings" pitchFamily="2" charset="2"/>
              <a:buChar char="Ø"/>
              <a:tabLst/>
              <a:defRPr/>
            </a:pPr>
            <a:r>
              <a:rPr kumimoji="1" lang="en-US" altLang="ja-JP" sz="1500" b="0" i="0" u="none" strike="noStrike" kern="1200" cap="none" spc="0" normalizeH="0" baseline="0" noProof="0" dirty="0">
                <a:ln>
                  <a:noFill/>
                </a:ln>
                <a:solidFill>
                  <a:srgbClr val="161E2C"/>
                </a:solidFill>
                <a:effectLst/>
                <a:uLnTx/>
                <a:uFillTx/>
                <a:latin typeface="Meiryo" panose="020B0604030504040204" pitchFamily="34" charset="-128"/>
                <a:ea typeface="Meiryo" panose="020B0604030504040204" pitchFamily="34" charset="-128"/>
                <a:cs typeface="+mn-cs"/>
              </a:rPr>
              <a:t>EC2</a:t>
            </a:r>
            <a:r>
              <a:rPr kumimoji="1" lang="ja-JP" altLang="en-US" sz="1500" b="0" i="0" u="none" strike="noStrike" kern="1200" cap="none" spc="0" normalizeH="0" baseline="0" noProof="0">
                <a:ln>
                  <a:noFill/>
                </a:ln>
                <a:solidFill>
                  <a:srgbClr val="161E2C"/>
                </a:solidFill>
                <a:effectLst/>
                <a:uLnTx/>
                <a:uFillTx/>
                <a:latin typeface="Meiryo" panose="020B0604030504040204" pitchFamily="34" charset="-128"/>
                <a:ea typeface="Meiryo" panose="020B0604030504040204" pitchFamily="34" charset="-128"/>
                <a:cs typeface="+mn-cs"/>
              </a:rPr>
              <a:t>、</a:t>
            </a:r>
            <a:r>
              <a:rPr kumimoji="1" lang="en-US" altLang="ja-JP" sz="1500" b="0" i="0" u="none" strike="noStrike" kern="1200" cap="none" spc="0" normalizeH="0" baseline="0" noProof="0" dirty="0">
                <a:ln>
                  <a:noFill/>
                </a:ln>
                <a:solidFill>
                  <a:srgbClr val="161E2C"/>
                </a:solidFill>
                <a:effectLst/>
                <a:uLnTx/>
                <a:uFillTx/>
                <a:latin typeface="Meiryo" panose="020B0604030504040204" pitchFamily="34" charset="-128"/>
                <a:ea typeface="Meiryo" panose="020B0604030504040204" pitchFamily="34" charset="-128"/>
                <a:cs typeface="+mn-cs"/>
              </a:rPr>
              <a:t>ECS</a:t>
            </a:r>
            <a:r>
              <a:rPr kumimoji="1" lang="ja-JP" altLang="en-US" sz="1500" b="0" i="0" u="none" strike="noStrike" kern="1200" cap="none" spc="0" normalizeH="0" baseline="0" noProof="0">
                <a:ln>
                  <a:noFill/>
                </a:ln>
                <a:solidFill>
                  <a:srgbClr val="161E2C"/>
                </a:solidFill>
                <a:effectLst/>
                <a:uLnTx/>
                <a:uFillTx/>
                <a:latin typeface="Meiryo" panose="020B0604030504040204" pitchFamily="34" charset="-128"/>
                <a:ea typeface="Meiryo" panose="020B0604030504040204" pitchFamily="34" charset="-128"/>
                <a:cs typeface="+mn-cs"/>
              </a:rPr>
              <a:t>、オンプレサーバー</a:t>
            </a:r>
            <a:endParaRPr kumimoji="1" lang="en-US" altLang="ja-JP" sz="1500" b="0" i="0" u="none" strike="noStrike" kern="1200" cap="none" spc="0" normalizeH="0" baseline="0" noProof="0" dirty="0">
              <a:ln>
                <a:noFill/>
              </a:ln>
              <a:solidFill>
                <a:srgbClr val="161E2C"/>
              </a:solidFill>
              <a:effectLst/>
              <a:uLnTx/>
              <a:uFillTx/>
              <a:latin typeface="Meiryo" panose="020B0604030504040204" pitchFamily="34" charset="-128"/>
              <a:ea typeface="Meiryo" panose="020B0604030504040204" pitchFamily="34" charset="-128"/>
              <a:cs typeface="+mn-cs"/>
            </a:endParaRPr>
          </a:p>
          <a:p>
            <a:pPr marL="1370487" marR="0" lvl="3" indent="-183878" algn="l" defTabSz="609576" rtl="0" eaLnBrk="1" fontAlgn="auto" latinLnBrk="0" hangingPunct="1">
              <a:lnSpc>
                <a:spcPct val="100000"/>
              </a:lnSpc>
              <a:spcBef>
                <a:spcPts val="500"/>
              </a:spcBef>
              <a:spcAft>
                <a:spcPts val="0"/>
              </a:spcAft>
              <a:buClrTx/>
              <a:buSzTx/>
              <a:buFont typeface="Wingdings" pitchFamily="2" charset="2"/>
              <a:buChar char="Ø"/>
              <a:tabLst/>
              <a:defRPr/>
            </a:pPr>
            <a:r>
              <a:rPr kumimoji="1" lang="en-US" altLang="ja-JP" sz="1500" b="0" i="0" u="none" strike="noStrike" kern="1200" cap="none" spc="0" normalizeH="0" baseline="0" noProof="0" dirty="0">
                <a:ln>
                  <a:noFill/>
                </a:ln>
                <a:solidFill>
                  <a:srgbClr val="161E2C"/>
                </a:solidFill>
                <a:effectLst/>
                <a:uLnTx/>
                <a:uFillTx/>
                <a:latin typeface="Meiryo" panose="020B0604030504040204" pitchFamily="34" charset="-128"/>
                <a:ea typeface="Meiryo" panose="020B0604030504040204" pitchFamily="34" charset="-128"/>
                <a:cs typeface="+mn-cs"/>
              </a:rPr>
              <a:t>ELB</a:t>
            </a:r>
            <a:r>
              <a:rPr kumimoji="1" lang="ja-JP" altLang="en-US" sz="1500" b="0" i="0" u="none" strike="noStrike" kern="1200" cap="none" spc="0" normalizeH="0" baseline="0" noProof="0">
                <a:ln>
                  <a:noFill/>
                </a:ln>
                <a:solidFill>
                  <a:srgbClr val="161E2C"/>
                </a:solidFill>
                <a:effectLst/>
                <a:uLnTx/>
                <a:uFillTx/>
                <a:latin typeface="Meiryo" panose="020B0604030504040204" pitchFamily="34" charset="-128"/>
                <a:ea typeface="Meiryo" panose="020B0604030504040204" pitchFamily="34" charset="-128"/>
                <a:cs typeface="+mn-cs"/>
              </a:rPr>
              <a:t>、</a:t>
            </a:r>
            <a:r>
              <a:rPr kumimoji="1" lang="en-US" altLang="ja-JP" sz="1500" b="0" i="0" u="none" strike="noStrike" kern="1200" cap="none" spc="0" normalizeH="0" baseline="0" noProof="0" dirty="0">
                <a:ln>
                  <a:noFill/>
                </a:ln>
                <a:solidFill>
                  <a:srgbClr val="161E2C"/>
                </a:solidFill>
                <a:effectLst/>
                <a:uLnTx/>
                <a:uFillTx/>
                <a:latin typeface="Meiryo" panose="020B0604030504040204" pitchFamily="34" charset="-128"/>
                <a:ea typeface="Meiryo" panose="020B0604030504040204" pitchFamily="34" charset="-128"/>
                <a:cs typeface="+mn-cs"/>
              </a:rPr>
              <a:t>CloudFront</a:t>
            </a:r>
            <a:r>
              <a:rPr kumimoji="1" lang="ja-JP" altLang="en-US" sz="1500" b="0" i="0" u="none" strike="noStrike" kern="1200" cap="none" spc="0" normalizeH="0" baseline="0" noProof="0">
                <a:ln>
                  <a:noFill/>
                </a:ln>
                <a:solidFill>
                  <a:srgbClr val="161E2C"/>
                </a:solidFill>
                <a:effectLst/>
                <a:uLnTx/>
                <a:uFillTx/>
                <a:latin typeface="Meiryo" panose="020B0604030504040204" pitchFamily="34" charset="-128"/>
                <a:ea typeface="Meiryo" panose="020B0604030504040204" pitchFamily="34" charset="-128"/>
                <a:cs typeface="+mn-cs"/>
              </a:rPr>
              <a:t>、</a:t>
            </a:r>
            <a:r>
              <a:rPr kumimoji="1" lang="en-US" altLang="ja-JP" sz="1500" b="0" i="0" u="none" strike="noStrike" kern="1200" cap="none" spc="0" normalizeH="0" baseline="0" noProof="0" dirty="0">
                <a:ln>
                  <a:noFill/>
                </a:ln>
                <a:solidFill>
                  <a:srgbClr val="161E2C"/>
                </a:solidFill>
                <a:effectLst/>
                <a:uLnTx/>
                <a:uFillTx/>
                <a:latin typeface="Meiryo" panose="020B0604030504040204" pitchFamily="34" charset="-128"/>
                <a:ea typeface="Meiryo" panose="020B0604030504040204" pitchFamily="34" charset="-128"/>
                <a:cs typeface="+mn-cs"/>
              </a:rPr>
              <a:t>API Gateway</a:t>
            </a:r>
          </a:p>
          <a:p>
            <a:pPr marL="1104591" marR="0" lvl="2" indent="-285739" algn="l" defTabSz="609576" rtl="0" eaLnBrk="1" fontAlgn="auto" latinLnBrk="0" hangingPunct="1">
              <a:lnSpc>
                <a:spcPct val="100000"/>
              </a:lnSpc>
              <a:spcBef>
                <a:spcPts val="500"/>
              </a:spcBef>
              <a:spcAft>
                <a:spcPts val="0"/>
              </a:spcAft>
              <a:buClrTx/>
              <a:buSzTx/>
              <a:buFont typeface="+mj-lt"/>
              <a:buAutoNum type="arabicPeriod"/>
              <a:tabLst/>
              <a:defRPr/>
            </a:pPr>
            <a:r>
              <a:rPr kumimoji="1" lang="ja-JP" altLang="en-US" sz="1500" b="0" i="0" u="none" strike="noStrike" kern="1200" cap="none" spc="0" normalizeH="0" baseline="0" noProof="0">
                <a:ln>
                  <a:noFill/>
                </a:ln>
                <a:solidFill>
                  <a:srgbClr val="161E2C"/>
                </a:solidFill>
                <a:effectLst/>
                <a:uLnTx/>
                <a:uFillTx/>
                <a:latin typeface="Meiryo" panose="020B0604030504040204" pitchFamily="34" charset="-128"/>
                <a:ea typeface="Meiryo" panose="020B0604030504040204" pitchFamily="34" charset="-128"/>
                <a:cs typeface="+mn-cs"/>
              </a:rPr>
              <a:t>クライアント証明書</a:t>
            </a:r>
            <a:endParaRPr kumimoji="1" lang="en-US" altLang="ja-JP" sz="1500" b="0" i="0" u="none" strike="noStrike" kern="1200" cap="none" spc="0" normalizeH="0" baseline="0" noProof="0" dirty="0">
              <a:ln>
                <a:noFill/>
              </a:ln>
              <a:solidFill>
                <a:srgbClr val="161E2C"/>
              </a:solidFill>
              <a:effectLst/>
              <a:uLnTx/>
              <a:uFillTx/>
              <a:latin typeface="Meiryo" panose="020B0604030504040204" pitchFamily="34" charset="-128"/>
              <a:ea typeface="Meiryo" panose="020B0604030504040204" pitchFamily="34" charset="-128"/>
              <a:cs typeface="+mn-cs"/>
            </a:endParaRPr>
          </a:p>
          <a:p>
            <a:pPr marL="1104591" marR="0" lvl="2" indent="-285739" algn="l" defTabSz="609576" rtl="0" eaLnBrk="1" fontAlgn="auto" latinLnBrk="0" hangingPunct="1">
              <a:lnSpc>
                <a:spcPct val="100000"/>
              </a:lnSpc>
              <a:spcBef>
                <a:spcPts val="500"/>
              </a:spcBef>
              <a:spcAft>
                <a:spcPts val="0"/>
              </a:spcAft>
              <a:buClrTx/>
              <a:buSzTx/>
              <a:buFont typeface="+mj-lt"/>
              <a:buAutoNum type="arabicPeriod"/>
              <a:tabLst/>
              <a:defRPr/>
            </a:pPr>
            <a:r>
              <a:rPr kumimoji="1" lang="ja-JP" altLang="en-US" sz="1500" b="0" i="0" u="none" strike="noStrike" kern="1200" cap="none" spc="0" normalizeH="0" baseline="0" noProof="0">
                <a:ln>
                  <a:noFill/>
                </a:ln>
                <a:solidFill>
                  <a:srgbClr val="161E2C"/>
                </a:solidFill>
                <a:effectLst/>
                <a:uLnTx/>
                <a:uFillTx/>
                <a:latin typeface="Meiryo" panose="020B0604030504040204" pitchFamily="34" charset="-128"/>
                <a:ea typeface="Meiryo" panose="020B0604030504040204" pitchFamily="34" charset="-128"/>
                <a:cs typeface="+mn-cs"/>
              </a:rPr>
              <a:t>自己署名証明書の代替</a:t>
            </a:r>
            <a:endParaRPr kumimoji="1" lang="en-US" altLang="ja-JP" sz="1500" b="0" i="0" u="none" strike="noStrike" kern="1200" cap="none" spc="0" normalizeH="0" baseline="0" noProof="0" dirty="0">
              <a:ln>
                <a:noFill/>
              </a:ln>
              <a:solidFill>
                <a:srgbClr val="161E2C"/>
              </a:solidFill>
              <a:effectLst/>
              <a:uLnTx/>
              <a:uFillTx/>
              <a:latin typeface="Meiryo" panose="020B0604030504040204" pitchFamily="34" charset="-128"/>
              <a:ea typeface="Meiryo" panose="020B0604030504040204" pitchFamily="34" charset="-128"/>
              <a:cs typeface="+mn-cs"/>
            </a:endParaRPr>
          </a:p>
          <a:p>
            <a:pPr marL="1104591" marR="0" lvl="2" indent="-285739" algn="l" defTabSz="609576" rtl="0" eaLnBrk="1" fontAlgn="auto" latinLnBrk="0" hangingPunct="1">
              <a:lnSpc>
                <a:spcPct val="100000"/>
              </a:lnSpc>
              <a:spcBef>
                <a:spcPts val="500"/>
              </a:spcBef>
              <a:spcAft>
                <a:spcPts val="0"/>
              </a:spcAft>
              <a:buClrTx/>
              <a:buSzTx/>
              <a:buFont typeface="+mj-lt"/>
              <a:buAutoNum type="arabicPeriod"/>
              <a:tabLst/>
              <a:defRPr/>
            </a:pPr>
            <a:r>
              <a:rPr kumimoji="1" lang="en-US" altLang="ja-JP" sz="1500" b="0" i="0" u="none" strike="noStrike" kern="1200" cap="none" spc="0" normalizeH="0" baseline="0" noProof="0" dirty="0">
                <a:ln>
                  <a:noFill/>
                </a:ln>
                <a:solidFill>
                  <a:srgbClr val="161E2C"/>
                </a:solidFill>
                <a:effectLst/>
                <a:uLnTx/>
                <a:uFillTx/>
                <a:latin typeface="Meiryo" panose="020B0604030504040204" pitchFamily="34" charset="-128"/>
                <a:ea typeface="Meiryo" panose="020B0604030504040204" pitchFamily="34" charset="-128"/>
                <a:cs typeface="+mn-cs"/>
              </a:rPr>
              <a:t>IoT</a:t>
            </a:r>
            <a:r>
              <a:rPr kumimoji="1" lang="ja-JP" altLang="en-US" sz="1500" b="0" i="0" u="none" strike="noStrike" kern="1200" cap="none" spc="0" normalizeH="0" baseline="0" noProof="0">
                <a:ln>
                  <a:noFill/>
                </a:ln>
                <a:solidFill>
                  <a:srgbClr val="161E2C"/>
                </a:solidFill>
                <a:effectLst/>
                <a:uLnTx/>
                <a:uFillTx/>
                <a:latin typeface="Meiryo" panose="020B0604030504040204" pitchFamily="34" charset="-128"/>
                <a:ea typeface="Meiryo" panose="020B0604030504040204" pitchFamily="34" charset="-128"/>
                <a:cs typeface="+mn-cs"/>
              </a:rPr>
              <a:t>デバイス証明書</a:t>
            </a:r>
            <a:endParaRPr kumimoji="1" lang="en-US" altLang="ja-JP" sz="1500" b="0" i="0" u="none" strike="noStrike" kern="1200" cap="none" spc="0" normalizeH="0" baseline="0" noProof="0" dirty="0">
              <a:ln>
                <a:noFill/>
              </a:ln>
              <a:solidFill>
                <a:srgbClr val="161E2C"/>
              </a:solidFill>
              <a:effectLst/>
              <a:uLnTx/>
              <a:uFillTx/>
              <a:latin typeface="Meiryo" panose="020B0604030504040204" pitchFamily="34" charset="-128"/>
              <a:ea typeface="Meiryo" panose="020B0604030504040204" pitchFamily="34" charset="-128"/>
              <a:cs typeface="+mn-cs"/>
            </a:endParaRPr>
          </a:p>
          <a:p>
            <a:pPr marL="414057" marR="0" lvl="0" indent="-300290" algn="l" defTabSz="609576" rtl="0" eaLnBrk="1" fontAlgn="auto" latinLnBrk="0" hangingPunct="1">
              <a:lnSpc>
                <a:spcPct val="100000"/>
              </a:lnSpc>
              <a:spcBef>
                <a:spcPts val="500"/>
              </a:spcBef>
              <a:spcAft>
                <a:spcPts val="0"/>
              </a:spcAft>
              <a:buClrTx/>
              <a:buSzTx/>
              <a:buFont typeface="Arial" panose="020B0604020202020204" pitchFamily="34" charset="0"/>
              <a:buChar char="•"/>
              <a:tabLst/>
              <a:defRPr/>
            </a:pPr>
            <a:r>
              <a:rPr kumimoji="1" lang="ja-JP" altLang="en-US" sz="1667" b="0" i="0" u="none" strike="noStrike" kern="1200" cap="none" spc="0" normalizeH="0" baseline="0" noProof="0">
                <a:ln>
                  <a:noFill/>
                </a:ln>
                <a:solidFill>
                  <a:srgbClr val="161E2C"/>
                </a:solidFill>
                <a:effectLst/>
                <a:uLnTx/>
                <a:uFillTx/>
                <a:latin typeface="Meiryo" panose="020B0604030504040204" pitchFamily="34" charset="-128"/>
                <a:ea typeface="Meiryo" panose="020B0604030504040204" pitchFamily="34" charset="-128"/>
                <a:cs typeface="+mn-cs"/>
              </a:rPr>
              <a:t>パブリック証明書と異なり有償</a:t>
            </a:r>
            <a:r>
              <a:rPr kumimoji="1" lang="en-US" altLang="ja-JP" sz="1667" b="0" i="0" u="none" strike="noStrike" kern="1200" cap="none" spc="0" normalizeH="0" baseline="0" noProof="0" dirty="0">
                <a:ln>
                  <a:noFill/>
                </a:ln>
                <a:solidFill>
                  <a:srgbClr val="161E2C"/>
                </a:solidFill>
                <a:effectLst/>
                <a:uLnTx/>
                <a:uFillTx/>
                <a:latin typeface="Meiryo" panose="020B0604030504040204" pitchFamily="34" charset="-128"/>
                <a:ea typeface="Meiryo" panose="020B0604030504040204" pitchFamily="34" charset="-128"/>
                <a:cs typeface="+mn-cs"/>
              </a:rPr>
              <a:t>(Private CA</a:t>
            </a:r>
            <a:r>
              <a:rPr kumimoji="1" lang="ja-JP" altLang="en-US" sz="1667" b="0" i="0" u="none" strike="noStrike" kern="1200" cap="none" spc="0" normalizeH="0" baseline="0" noProof="0">
                <a:ln>
                  <a:noFill/>
                </a:ln>
                <a:solidFill>
                  <a:srgbClr val="161E2C"/>
                </a:solidFill>
                <a:effectLst/>
                <a:uLnTx/>
                <a:uFillTx/>
                <a:latin typeface="Meiryo" panose="020B0604030504040204" pitchFamily="34" charset="-128"/>
                <a:ea typeface="Meiryo" panose="020B0604030504040204" pitchFamily="34" charset="-128"/>
                <a:cs typeface="+mn-cs"/>
              </a:rPr>
              <a:t>および証明書</a:t>
            </a:r>
            <a:r>
              <a:rPr kumimoji="1" lang="en-US" altLang="ja-JP" sz="1667" b="0" i="0" u="none" strike="noStrike" kern="1200" cap="none" spc="0" normalizeH="0" baseline="0" noProof="0" dirty="0">
                <a:ln>
                  <a:noFill/>
                </a:ln>
                <a:solidFill>
                  <a:srgbClr val="161E2C"/>
                </a:solidFill>
                <a:effectLst/>
                <a:uLnTx/>
                <a:uFillTx/>
                <a:latin typeface="Meiryo" panose="020B0604030504040204" pitchFamily="34" charset="-128"/>
                <a:ea typeface="Meiryo" panose="020B0604030504040204" pitchFamily="34" charset="-128"/>
                <a:cs typeface="+mn-cs"/>
              </a:rPr>
              <a:t>)</a:t>
            </a:r>
          </a:p>
          <a:p>
            <a:pPr marL="407442" marR="0" lvl="1" indent="0" algn="l" defTabSz="609576" rtl="0" eaLnBrk="1" fontAlgn="auto" latinLnBrk="0" hangingPunct="1">
              <a:lnSpc>
                <a:spcPct val="100000"/>
              </a:lnSpc>
              <a:spcBef>
                <a:spcPts val="500"/>
              </a:spcBef>
              <a:spcAft>
                <a:spcPts val="0"/>
              </a:spcAft>
              <a:buClrTx/>
              <a:buSzTx/>
              <a:buFontTx/>
              <a:buNone/>
              <a:tabLst/>
              <a:defRPr/>
            </a:pPr>
            <a:r>
              <a:rPr kumimoji="1" lang="ja-JP" altLang="en-US" sz="1667" b="0" i="0" u="none" strike="noStrike" kern="1200" cap="none" spc="0" normalizeH="0" baseline="0" noProof="0">
                <a:ln>
                  <a:noFill/>
                </a:ln>
                <a:solidFill>
                  <a:srgbClr val="161E2C"/>
                </a:solidFill>
                <a:effectLst/>
                <a:uLnTx/>
                <a:uFillTx/>
                <a:latin typeface="Meiryo" panose="020B0604030504040204" pitchFamily="34" charset="-128"/>
                <a:ea typeface="Meiryo" panose="020B0604030504040204" pitchFamily="34" charset="-128"/>
                <a:cs typeface="+mn-cs"/>
              </a:rPr>
              <a:t>→</a:t>
            </a:r>
            <a:r>
              <a:rPr kumimoji="1" lang="en-US" altLang="ja-JP" sz="1667" b="0" i="0" u="none" strike="noStrike" kern="1200" cap="none" spc="0" normalizeH="0" baseline="0" noProof="0" dirty="0">
                <a:ln>
                  <a:noFill/>
                </a:ln>
                <a:solidFill>
                  <a:srgbClr val="161E2C"/>
                </a:solidFill>
                <a:effectLst/>
                <a:uLnTx/>
                <a:uFillTx/>
                <a:latin typeface="Meiryo" panose="020B0604030504040204" pitchFamily="34" charset="-128"/>
                <a:ea typeface="Meiryo" panose="020B0604030504040204" pitchFamily="34" charset="-128"/>
                <a:cs typeface="+mn-cs"/>
              </a:rPr>
              <a:t>Private CA</a:t>
            </a:r>
            <a:r>
              <a:rPr kumimoji="1" lang="ja-JP" altLang="en-US" sz="1667" b="0" i="0" u="none" strike="noStrike" kern="1200" cap="none" spc="0" normalizeH="0" baseline="0" noProof="0">
                <a:ln>
                  <a:noFill/>
                </a:ln>
                <a:solidFill>
                  <a:srgbClr val="161E2C"/>
                </a:solidFill>
                <a:effectLst/>
                <a:uLnTx/>
                <a:uFillTx/>
                <a:latin typeface="Meiryo" panose="020B0604030504040204" pitchFamily="34" charset="-128"/>
                <a:ea typeface="Meiryo" panose="020B0604030504040204" pitchFamily="34" charset="-128"/>
                <a:cs typeface="+mn-cs"/>
              </a:rPr>
              <a:t>は</a:t>
            </a:r>
            <a:r>
              <a:rPr kumimoji="1" lang="en-US" altLang="ja-JP" sz="1667" b="0" i="0" u="none" strike="noStrike" kern="1200" cap="none" spc="0" normalizeH="0" baseline="0" noProof="0" dirty="0">
                <a:ln>
                  <a:noFill/>
                </a:ln>
                <a:solidFill>
                  <a:srgbClr val="161E2C"/>
                </a:solidFill>
                <a:effectLst/>
                <a:uLnTx/>
                <a:uFillTx/>
                <a:latin typeface="Meiryo" panose="020B0604030504040204" pitchFamily="34" charset="-128"/>
                <a:ea typeface="Meiryo" panose="020B0604030504040204" pitchFamily="34" charset="-128"/>
                <a:cs typeface="+mn-cs"/>
              </a:rPr>
              <a:t>$400.0/</a:t>
            </a:r>
            <a:r>
              <a:rPr kumimoji="1" lang="ja-JP" altLang="en-US" sz="1667" b="0" i="0" u="none" strike="noStrike" kern="1200" cap="none" spc="0" normalizeH="0" baseline="0" noProof="0">
                <a:ln>
                  <a:noFill/>
                </a:ln>
                <a:solidFill>
                  <a:srgbClr val="161E2C"/>
                </a:solidFill>
                <a:effectLst/>
                <a:uLnTx/>
                <a:uFillTx/>
                <a:latin typeface="Meiryo" panose="020B0604030504040204" pitchFamily="34" charset="-128"/>
                <a:ea typeface="Meiryo" panose="020B0604030504040204" pitchFamily="34" charset="-128"/>
                <a:cs typeface="+mn-cs"/>
              </a:rPr>
              <a:t>月</a:t>
            </a:r>
            <a:endParaRPr kumimoji="1" lang="en-US" altLang="ja-JP" sz="1667" b="0" i="0" u="none" strike="noStrike" kern="1200" cap="none" spc="0" normalizeH="0" baseline="0" noProof="0" dirty="0">
              <a:ln>
                <a:noFill/>
              </a:ln>
              <a:solidFill>
                <a:srgbClr val="161E2C"/>
              </a:solidFill>
              <a:effectLst/>
              <a:uLnTx/>
              <a:uFillTx/>
              <a:latin typeface="Meiryo" panose="020B0604030504040204" pitchFamily="34" charset="-128"/>
              <a:ea typeface="Meiryo" panose="020B0604030504040204" pitchFamily="34" charset="-128"/>
              <a:cs typeface="+mn-cs"/>
            </a:endParaRPr>
          </a:p>
        </p:txBody>
      </p:sp>
      <p:sp>
        <p:nvSpPr>
          <p:cNvPr id="7" name="タイトル 6">
            <a:extLst>
              <a:ext uri="{FF2B5EF4-FFF2-40B4-BE49-F238E27FC236}">
                <a16:creationId xmlns:a16="http://schemas.microsoft.com/office/drawing/2014/main" id="{CD8937AD-C937-124D-A6DD-299EDDE75829}"/>
              </a:ext>
            </a:extLst>
          </p:cNvPr>
          <p:cNvSpPr>
            <a:spLocks noGrp="1"/>
          </p:cNvSpPr>
          <p:nvPr>
            <p:ph type="title"/>
          </p:nvPr>
        </p:nvSpPr>
        <p:spPr/>
        <p:txBody>
          <a:bodyPr vert="horz" lIns="91440" tIns="45720" rIns="91440" bIns="45720" rtlCol="0" anchor="t">
            <a:noAutofit/>
          </a:bodyPr>
          <a:lstStyle/>
          <a:p>
            <a:r>
              <a:rPr lang="ja-JP" altLang="en-US" sz="2800" b="0"/>
              <a:t>参考：</a:t>
            </a:r>
            <a:r>
              <a:rPr lang="en-US" altLang="ja-JP" sz="2800" b="0" dirty="0"/>
              <a:t>ACM Private CA</a:t>
            </a:r>
            <a:endParaRPr lang="ja-JP" altLang="en-US" sz="2800" b="0"/>
          </a:p>
        </p:txBody>
      </p:sp>
      <p:pic>
        <p:nvPicPr>
          <p:cNvPr id="8" name="Picture 7">
            <a:extLst>
              <a:ext uri="{FF2B5EF4-FFF2-40B4-BE49-F238E27FC236}">
                <a16:creationId xmlns:a16="http://schemas.microsoft.com/office/drawing/2014/main" id="{19550615-FA66-FA4D-A4C8-22768293288D}"/>
              </a:ext>
            </a:extLst>
          </p:cNvPr>
          <p:cNvPicPr>
            <a:picLocks noChangeAspect="1"/>
          </p:cNvPicPr>
          <p:nvPr/>
        </p:nvPicPr>
        <p:blipFill>
          <a:blip r:embed="rId2"/>
          <a:stretch>
            <a:fillRect/>
          </a:stretch>
        </p:blipFill>
        <p:spPr>
          <a:xfrm>
            <a:off x="9060494" y="3429000"/>
            <a:ext cx="2582903" cy="2814035"/>
          </a:xfrm>
          <a:prstGeom prst="rect">
            <a:avLst/>
          </a:prstGeom>
        </p:spPr>
      </p:pic>
      <p:sp>
        <p:nvSpPr>
          <p:cNvPr id="9" name="正方形/長方形 6">
            <a:extLst>
              <a:ext uri="{FF2B5EF4-FFF2-40B4-BE49-F238E27FC236}">
                <a16:creationId xmlns:a16="http://schemas.microsoft.com/office/drawing/2014/main" id="{5DCFAF77-71AE-B74E-935E-C08DA06ED2FD}"/>
              </a:ext>
            </a:extLst>
          </p:cNvPr>
          <p:cNvSpPr/>
          <p:nvPr/>
        </p:nvSpPr>
        <p:spPr>
          <a:xfrm>
            <a:off x="6626087" y="1480018"/>
            <a:ext cx="5370767" cy="4432172"/>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marL="341299" marR="0" lvl="1" indent="-330716" algn="l" defTabSz="609576" rtl="0" eaLnBrk="1" fontAlgn="auto" latinLnBrk="0" hangingPunct="1">
              <a:lnSpc>
                <a:spcPct val="100000"/>
              </a:lnSpc>
              <a:spcBef>
                <a:spcPts val="800"/>
              </a:spcBef>
              <a:spcAft>
                <a:spcPts val="0"/>
              </a:spcAft>
              <a:buClrTx/>
              <a:buSzTx/>
              <a:buFont typeface="+mj-lt"/>
              <a:buAutoNum type="arabicPeriod"/>
              <a:tabLst/>
              <a:defRPr/>
            </a:pPr>
            <a:r>
              <a:rPr kumimoji="1" lang="en-US" altLang="ja-JP" sz="2000" b="0" i="0" u="none" strike="noStrike" kern="1200" cap="none" spc="0" normalizeH="0" baseline="0" noProof="0" dirty="0">
                <a:ln>
                  <a:noFill/>
                </a:ln>
                <a:solidFill>
                  <a:srgbClr val="161E2C"/>
                </a:solidFill>
                <a:effectLst/>
                <a:uLnTx/>
                <a:uFillTx/>
                <a:latin typeface="Meiryo" panose="020B0604030504040204" pitchFamily="34" charset="-128"/>
                <a:ea typeface="Meiryo" panose="020B0604030504040204" pitchFamily="34" charset="-128"/>
                <a:cs typeface="+mn-cs"/>
              </a:rPr>
              <a:t>ACM Private CA</a:t>
            </a:r>
            <a:r>
              <a:rPr kumimoji="1" lang="ja-JP" altLang="en-US" sz="2000" b="0" i="0" u="none" strike="noStrike" kern="1200" cap="none" spc="0" normalizeH="0" baseline="0" noProof="0">
                <a:ln>
                  <a:noFill/>
                </a:ln>
                <a:solidFill>
                  <a:srgbClr val="161E2C"/>
                </a:solidFill>
                <a:effectLst/>
                <a:uLnTx/>
                <a:uFillTx/>
                <a:latin typeface="Meiryo" panose="020B0604030504040204" pitchFamily="34" charset="-128"/>
                <a:ea typeface="Meiryo" panose="020B0604030504040204" pitchFamily="34" charset="-128"/>
                <a:cs typeface="+mn-cs"/>
              </a:rPr>
              <a:t>の作成</a:t>
            </a:r>
            <a:endParaRPr kumimoji="1" lang="en-US" altLang="ja-JP" sz="2000" b="0" i="0" u="none" strike="noStrike" kern="1200" cap="none" spc="0" normalizeH="0" baseline="0" noProof="0" dirty="0">
              <a:ln>
                <a:noFill/>
              </a:ln>
              <a:solidFill>
                <a:srgbClr val="161E2C"/>
              </a:solidFill>
              <a:effectLst/>
              <a:uLnTx/>
              <a:uFillTx/>
              <a:latin typeface="Meiryo" panose="020B0604030504040204" pitchFamily="34" charset="-128"/>
              <a:ea typeface="Meiryo" panose="020B0604030504040204" pitchFamily="34" charset="-128"/>
              <a:cs typeface="+mn-cs"/>
            </a:endParaRPr>
          </a:p>
          <a:p>
            <a:pPr marL="341299" marR="0" lvl="1" indent="-330716" algn="l" defTabSz="609576" rtl="0" eaLnBrk="1" fontAlgn="auto" latinLnBrk="0" hangingPunct="1">
              <a:lnSpc>
                <a:spcPct val="100000"/>
              </a:lnSpc>
              <a:spcBef>
                <a:spcPts val="800"/>
              </a:spcBef>
              <a:spcAft>
                <a:spcPts val="0"/>
              </a:spcAft>
              <a:buClrTx/>
              <a:buSzTx/>
              <a:buFont typeface="+mj-lt"/>
              <a:buAutoNum type="arabicPeriod"/>
              <a:tabLst/>
              <a:defRPr/>
            </a:pPr>
            <a:r>
              <a:rPr kumimoji="1" lang="ja-JP" altLang="en-US" sz="2000" b="0" i="0" u="none" strike="noStrike" kern="1200" cap="none" spc="0" normalizeH="0" baseline="0" noProof="0">
                <a:ln>
                  <a:noFill/>
                </a:ln>
                <a:solidFill>
                  <a:srgbClr val="161E2C"/>
                </a:solidFill>
                <a:effectLst/>
                <a:uLnTx/>
                <a:uFillTx/>
                <a:latin typeface="Meiryo" panose="020B0604030504040204" pitchFamily="34" charset="-128"/>
                <a:ea typeface="Meiryo" panose="020B0604030504040204" pitchFamily="34" charset="-128"/>
                <a:cs typeface="+mn-cs"/>
              </a:rPr>
              <a:t>ルート</a:t>
            </a:r>
            <a:r>
              <a:rPr kumimoji="1" lang="en-US" altLang="ja-JP" sz="2000" b="0" i="0" u="none" strike="noStrike" kern="1200" cap="none" spc="0" normalizeH="0" baseline="0" noProof="0" dirty="0">
                <a:ln>
                  <a:noFill/>
                </a:ln>
                <a:solidFill>
                  <a:srgbClr val="161E2C"/>
                </a:solidFill>
                <a:effectLst/>
                <a:uLnTx/>
                <a:uFillTx/>
                <a:latin typeface="Meiryo" panose="020B0604030504040204" pitchFamily="34" charset="-128"/>
                <a:ea typeface="Meiryo" panose="020B0604030504040204" pitchFamily="34" charset="-128"/>
                <a:cs typeface="+mn-cs"/>
              </a:rPr>
              <a:t>CA</a:t>
            </a:r>
            <a:r>
              <a:rPr kumimoji="1" lang="ja-JP" altLang="en-US" sz="2000" b="0" i="0" u="none" strike="noStrike" kern="1200" cap="none" spc="0" normalizeH="0" baseline="0" noProof="0">
                <a:ln>
                  <a:noFill/>
                </a:ln>
                <a:solidFill>
                  <a:srgbClr val="161E2C"/>
                </a:solidFill>
                <a:effectLst/>
                <a:uLnTx/>
                <a:uFillTx/>
                <a:latin typeface="Meiryo" panose="020B0604030504040204" pitchFamily="34" charset="-128"/>
                <a:ea typeface="Meiryo" panose="020B0604030504040204" pitchFamily="34" charset="-128"/>
                <a:cs typeface="+mn-cs"/>
              </a:rPr>
              <a:t>に信頼するチェーンの構築</a:t>
            </a:r>
            <a:endParaRPr kumimoji="1" lang="en-US" altLang="ja-JP" sz="2000" b="0" i="0" u="none" strike="noStrike" kern="1200" cap="none" spc="0" normalizeH="0" baseline="0" noProof="0" dirty="0">
              <a:ln>
                <a:noFill/>
              </a:ln>
              <a:solidFill>
                <a:srgbClr val="161E2C"/>
              </a:solidFill>
              <a:effectLst/>
              <a:uLnTx/>
              <a:uFillTx/>
              <a:latin typeface="Meiryo" panose="020B0604030504040204" pitchFamily="34" charset="-128"/>
              <a:ea typeface="Meiryo" panose="020B0604030504040204" pitchFamily="34" charset="-128"/>
              <a:cs typeface="+mn-cs"/>
            </a:endParaRPr>
          </a:p>
          <a:p>
            <a:pPr marL="892933" marR="0" lvl="2" indent="-253990" algn="l" defTabSz="609576" rtl="0" eaLnBrk="1" fontAlgn="auto" latinLnBrk="0" hangingPunct="1">
              <a:lnSpc>
                <a:spcPct val="100000"/>
              </a:lnSpc>
              <a:spcBef>
                <a:spcPts val="800"/>
              </a:spcBef>
              <a:spcAft>
                <a:spcPts val="0"/>
              </a:spcAft>
              <a:buClrTx/>
              <a:buSzTx/>
              <a:buFont typeface="Wingdings" pitchFamily="2" charset="2"/>
              <a:buChar char="ü"/>
              <a:tabLst/>
              <a:defRPr/>
            </a:pPr>
            <a:r>
              <a:rPr kumimoji="1" lang="en-US" altLang="ja-JP" sz="1667" b="0" i="0" u="none" strike="noStrike" kern="1200" cap="none" spc="0" normalizeH="0" baseline="0" noProof="0" dirty="0">
                <a:ln>
                  <a:noFill/>
                </a:ln>
                <a:solidFill>
                  <a:srgbClr val="161E2C"/>
                </a:solidFill>
                <a:effectLst/>
                <a:uLnTx/>
                <a:uFillTx/>
                <a:latin typeface="Meiryo" panose="020B0604030504040204" pitchFamily="34" charset="-128"/>
                <a:ea typeface="Meiryo" panose="020B0604030504040204" pitchFamily="34" charset="-128"/>
                <a:cs typeface="+mn-cs"/>
              </a:rPr>
              <a:t>CSR</a:t>
            </a:r>
            <a:r>
              <a:rPr kumimoji="1" lang="ja-JP" altLang="en-US" sz="1667" b="0" i="0" u="none" strike="noStrike" kern="1200" cap="none" spc="0" normalizeH="0" baseline="0" noProof="0">
                <a:ln>
                  <a:noFill/>
                </a:ln>
                <a:solidFill>
                  <a:srgbClr val="161E2C"/>
                </a:solidFill>
                <a:effectLst/>
                <a:uLnTx/>
                <a:uFillTx/>
                <a:latin typeface="Meiryo" panose="020B0604030504040204" pitchFamily="34" charset="-128"/>
                <a:ea typeface="Meiryo" panose="020B0604030504040204" pitchFamily="34" charset="-128"/>
                <a:cs typeface="+mn-cs"/>
              </a:rPr>
              <a:t>出力し、親</a:t>
            </a:r>
            <a:r>
              <a:rPr kumimoji="1" lang="en-US" altLang="ja-JP" sz="1667" b="0" i="0" u="none" strike="noStrike" kern="1200" cap="none" spc="0" normalizeH="0" baseline="0" noProof="0" dirty="0">
                <a:ln>
                  <a:noFill/>
                </a:ln>
                <a:solidFill>
                  <a:srgbClr val="161E2C"/>
                </a:solidFill>
                <a:effectLst/>
                <a:uLnTx/>
                <a:uFillTx/>
                <a:latin typeface="Meiryo" panose="020B0604030504040204" pitchFamily="34" charset="-128"/>
                <a:ea typeface="Meiryo" panose="020B0604030504040204" pitchFamily="34" charset="-128"/>
                <a:cs typeface="+mn-cs"/>
              </a:rPr>
              <a:t>CA</a:t>
            </a:r>
            <a:r>
              <a:rPr kumimoji="1" lang="ja-JP" altLang="en-US" sz="1667" b="0" i="0" u="none" strike="noStrike" kern="1200" cap="none" spc="0" normalizeH="0" baseline="0" noProof="0">
                <a:ln>
                  <a:noFill/>
                </a:ln>
                <a:solidFill>
                  <a:srgbClr val="161E2C"/>
                </a:solidFill>
                <a:effectLst/>
                <a:uLnTx/>
                <a:uFillTx/>
                <a:latin typeface="Meiryo" panose="020B0604030504040204" pitchFamily="34" charset="-128"/>
                <a:ea typeface="Meiryo" panose="020B0604030504040204" pitchFamily="34" charset="-128"/>
                <a:cs typeface="+mn-cs"/>
              </a:rPr>
              <a:t>が署名</a:t>
            </a:r>
            <a:endParaRPr kumimoji="1" lang="en-US" altLang="ja-JP" sz="1667" b="0" i="0" u="none" strike="noStrike" kern="1200" cap="none" spc="0" normalizeH="0" baseline="0" noProof="0" dirty="0">
              <a:ln>
                <a:noFill/>
              </a:ln>
              <a:solidFill>
                <a:srgbClr val="161E2C"/>
              </a:solidFill>
              <a:effectLst/>
              <a:uLnTx/>
              <a:uFillTx/>
              <a:latin typeface="Meiryo" panose="020B0604030504040204" pitchFamily="34" charset="-128"/>
              <a:ea typeface="Meiryo" panose="020B0604030504040204" pitchFamily="34" charset="-128"/>
              <a:cs typeface="+mn-cs"/>
            </a:endParaRPr>
          </a:p>
          <a:p>
            <a:pPr marL="892933" marR="0" lvl="2" indent="-253990" algn="l" defTabSz="609576" rtl="0" eaLnBrk="1" fontAlgn="auto" latinLnBrk="0" hangingPunct="1">
              <a:lnSpc>
                <a:spcPct val="100000"/>
              </a:lnSpc>
              <a:spcBef>
                <a:spcPts val="800"/>
              </a:spcBef>
              <a:spcAft>
                <a:spcPts val="0"/>
              </a:spcAft>
              <a:buClrTx/>
              <a:buSzTx/>
              <a:buFont typeface="Wingdings" pitchFamily="2" charset="2"/>
              <a:buChar char="ü"/>
              <a:tabLst/>
              <a:defRPr/>
            </a:pPr>
            <a:r>
              <a:rPr kumimoji="1" lang="ja-JP" altLang="en-US" sz="1667" b="0" i="0" u="none" strike="noStrike" kern="1200" cap="none" spc="0" normalizeH="0" baseline="0" noProof="0">
                <a:ln>
                  <a:noFill/>
                </a:ln>
                <a:solidFill>
                  <a:srgbClr val="161E2C"/>
                </a:solidFill>
                <a:effectLst/>
                <a:uLnTx/>
                <a:uFillTx/>
                <a:latin typeface="Meiryo" panose="020B0604030504040204" pitchFamily="34" charset="-128"/>
                <a:ea typeface="Meiryo" panose="020B0604030504040204" pitchFamily="34" charset="-128"/>
                <a:cs typeface="+mn-cs"/>
              </a:rPr>
              <a:t>署名済み</a:t>
            </a:r>
            <a:r>
              <a:rPr kumimoji="1" lang="en-US" altLang="ja-JP" sz="1667" b="0" i="0" u="none" strike="noStrike" kern="1200" cap="none" spc="0" normalizeH="0" baseline="0" noProof="0" dirty="0">
                <a:ln>
                  <a:noFill/>
                </a:ln>
                <a:solidFill>
                  <a:srgbClr val="161E2C"/>
                </a:solidFill>
                <a:effectLst/>
                <a:uLnTx/>
                <a:uFillTx/>
                <a:latin typeface="Meiryo" panose="020B0604030504040204" pitchFamily="34" charset="-128"/>
                <a:ea typeface="Meiryo" panose="020B0604030504040204" pitchFamily="34" charset="-128"/>
                <a:cs typeface="+mn-cs"/>
              </a:rPr>
              <a:t>CA</a:t>
            </a:r>
            <a:r>
              <a:rPr kumimoji="1" lang="ja-JP" altLang="en-US" sz="1667" b="0" i="0" u="none" strike="noStrike" kern="1200" cap="none" spc="0" normalizeH="0" baseline="0" noProof="0">
                <a:ln>
                  <a:noFill/>
                </a:ln>
                <a:solidFill>
                  <a:srgbClr val="161E2C"/>
                </a:solidFill>
                <a:effectLst/>
                <a:uLnTx/>
                <a:uFillTx/>
                <a:latin typeface="Meiryo" panose="020B0604030504040204" pitchFamily="34" charset="-128"/>
                <a:ea typeface="Meiryo" panose="020B0604030504040204" pitchFamily="34" charset="-128"/>
                <a:cs typeface="+mn-cs"/>
              </a:rPr>
              <a:t>証明書のインポート</a:t>
            </a:r>
            <a:endParaRPr kumimoji="1" lang="en-US" altLang="ja-JP" sz="1667" b="0" i="0" u="none" strike="noStrike" kern="1200" cap="none" spc="0" normalizeH="0" baseline="0" noProof="0" dirty="0">
              <a:ln>
                <a:noFill/>
              </a:ln>
              <a:solidFill>
                <a:srgbClr val="161E2C"/>
              </a:solidFill>
              <a:effectLst/>
              <a:uLnTx/>
              <a:uFillTx/>
              <a:latin typeface="Meiryo" panose="020B0604030504040204" pitchFamily="34" charset="-128"/>
              <a:ea typeface="Meiryo" panose="020B0604030504040204" pitchFamily="34" charset="-128"/>
              <a:cs typeface="+mn-cs"/>
            </a:endParaRPr>
          </a:p>
          <a:p>
            <a:pPr marL="892933" marR="0" lvl="2" indent="-253990" algn="l" defTabSz="609576" rtl="0" eaLnBrk="1" fontAlgn="auto" latinLnBrk="0" hangingPunct="1">
              <a:lnSpc>
                <a:spcPct val="100000"/>
              </a:lnSpc>
              <a:spcBef>
                <a:spcPts val="800"/>
              </a:spcBef>
              <a:spcAft>
                <a:spcPts val="0"/>
              </a:spcAft>
              <a:buClrTx/>
              <a:buSzTx/>
              <a:buFont typeface="Wingdings" pitchFamily="2" charset="2"/>
              <a:buChar char="ü"/>
              <a:tabLst/>
              <a:defRPr/>
            </a:pPr>
            <a:r>
              <a:rPr kumimoji="1" lang="ja-JP" altLang="en-US" sz="1667" b="0" i="0" u="none" strike="noStrike" kern="1200" cap="none" spc="0" normalizeH="0" baseline="0" noProof="0">
                <a:ln>
                  <a:noFill/>
                </a:ln>
                <a:solidFill>
                  <a:srgbClr val="161E2C"/>
                </a:solidFill>
                <a:effectLst/>
                <a:uLnTx/>
                <a:uFillTx/>
                <a:latin typeface="Meiryo" panose="020B0604030504040204" pitchFamily="34" charset="-128"/>
                <a:ea typeface="Meiryo" panose="020B0604030504040204" pitchFamily="34" charset="-128"/>
                <a:cs typeface="+mn-cs"/>
              </a:rPr>
              <a:t>外部</a:t>
            </a:r>
            <a:r>
              <a:rPr kumimoji="1" lang="en-US" altLang="ja-JP" sz="1667" b="0" i="0" u="none" strike="noStrike" kern="1200" cap="none" spc="0" normalizeH="0" baseline="0" noProof="0" dirty="0">
                <a:ln>
                  <a:noFill/>
                </a:ln>
                <a:solidFill>
                  <a:srgbClr val="161E2C"/>
                </a:solidFill>
                <a:effectLst/>
                <a:uLnTx/>
                <a:uFillTx/>
                <a:latin typeface="Meiryo" panose="020B0604030504040204" pitchFamily="34" charset="-128"/>
                <a:ea typeface="Meiryo" panose="020B0604030504040204" pitchFamily="34" charset="-128"/>
                <a:cs typeface="+mn-cs"/>
              </a:rPr>
              <a:t>CA</a:t>
            </a:r>
            <a:r>
              <a:rPr kumimoji="1" lang="ja-JP" altLang="en-US" sz="1667" b="0" i="0" u="none" strike="noStrike" kern="1200" cap="none" spc="0" normalizeH="0" baseline="0" noProof="0">
                <a:ln>
                  <a:noFill/>
                </a:ln>
                <a:solidFill>
                  <a:srgbClr val="161E2C"/>
                </a:solidFill>
                <a:effectLst/>
                <a:uLnTx/>
                <a:uFillTx/>
                <a:latin typeface="Meiryo" panose="020B0604030504040204" pitchFamily="34" charset="-128"/>
                <a:ea typeface="Meiryo" panose="020B0604030504040204" pitchFamily="34" charset="-128"/>
                <a:cs typeface="+mn-cs"/>
              </a:rPr>
              <a:t>と階層</a:t>
            </a:r>
            <a:r>
              <a:rPr kumimoji="1" lang="en-US" altLang="ja-JP" sz="1667" b="0" i="0" u="none" strike="noStrike" kern="1200" cap="none" spc="0" normalizeH="0" baseline="0" noProof="0" dirty="0">
                <a:ln>
                  <a:noFill/>
                </a:ln>
                <a:solidFill>
                  <a:srgbClr val="161E2C"/>
                </a:solidFill>
                <a:effectLst/>
                <a:uLnTx/>
                <a:uFillTx/>
                <a:latin typeface="Meiryo" panose="020B0604030504040204" pitchFamily="34" charset="-128"/>
                <a:ea typeface="Meiryo" panose="020B0604030504040204" pitchFamily="34" charset="-128"/>
                <a:cs typeface="+mn-cs"/>
              </a:rPr>
              <a:t>(</a:t>
            </a:r>
            <a:r>
              <a:rPr kumimoji="1" lang="ja-JP" altLang="en-US" sz="1667" b="0" i="0" u="none" strike="noStrike" kern="1200" cap="none" spc="0" normalizeH="0" baseline="0" noProof="0">
                <a:ln>
                  <a:noFill/>
                </a:ln>
                <a:solidFill>
                  <a:srgbClr val="161E2C"/>
                </a:solidFill>
                <a:effectLst/>
                <a:uLnTx/>
                <a:uFillTx/>
                <a:latin typeface="Meiryo" panose="020B0604030504040204" pitchFamily="34" charset="-128"/>
                <a:ea typeface="Meiryo" panose="020B0604030504040204" pitchFamily="34" charset="-128"/>
                <a:cs typeface="+mn-cs"/>
              </a:rPr>
              <a:t>上位、下位</a:t>
            </a:r>
            <a:r>
              <a:rPr kumimoji="1" lang="en-US" altLang="ja-JP" sz="1667" b="0" i="0" u="none" strike="noStrike" kern="1200" cap="none" spc="0" normalizeH="0" baseline="0" noProof="0" dirty="0">
                <a:ln>
                  <a:noFill/>
                </a:ln>
                <a:solidFill>
                  <a:srgbClr val="161E2C"/>
                </a:solidFill>
                <a:effectLst/>
                <a:uLnTx/>
                <a:uFillTx/>
                <a:latin typeface="Meiryo" panose="020B0604030504040204" pitchFamily="34" charset="-128"/>
                <a:ea typeface="Meiryo" panose="020B0604030504040204" pitchFamily="34" charset="-128"/>
                <a:cs typeface="+mn-cs"/>
              </a:rPr>
              <a:t>)</a:t>
            </a:r>
            <a:r>
              <a:rPr kumimoji="1" lang="ja-JP" altLang="en-US" sz="1667" b="0" i="0" u="none" strike="noStrike" kern="1200" cap="none" spc="0" normalizeH="0" baseline="0" noProof="0">
                <a:ln>
                  <a:noFill/>
                </a:ln>
                <a:solidFill>
                  <a:srgbClr val="161E2C"/>
                </a:solidFill>
                <a:effectLst/>
                <a:uLnTx/>
                <a:uFillTx/>
                <a:latin typeface="Meiryo" panose="020B0604030504040204" pitchFamily="34" charset="-128"/>
                <a:ea typeface="Meiryo" panose="020B0604030504040204" pitchFamily="34" charset="-128"/>
                <a:cs typeface="+mn-cs"/>
              </a:rPr>
              <a:t>の構築が可能</a:t>
            </a:r>
            <a:endParaRPr kumimoji="1" lang="en-US" altLang="ja-JP" sz="1667" b="0" i="0" u="none" strike="noStrike" kern="1200" cap="none" spc="0" normalizeH="0" baseline="0" noProof="0" dirty="0">
              <a:ln>
                <a:noFill/>
              </a:ln>
              <a:solidFill>
                <a:srgbClr val="161E2C"/>
              </a:solidFill>
              <a:effectLst/>
              <a:uLnTx/>
              <a:uFillTx/>
              <a:latin typeface="Meiryo" panose="020B0604030504040204" pitchFamily="34" charset="-128"/>
              <a:ea typeface="Meiryo" panose="020B0604030504040204" pitchFamily="34" charset="-128"/>
              <a:cs typeface="+mn-cs"/>
            </a:endParaRPr>
          </a:p>
          <a:p>
            <a:pPr marL="341299" marR="0" lvl="1" indent="-330716" algn="l" defTabSz="609576" rtl="0" eaLnBrk="1" fontAlgn="auto" latinLnBrk="0" hangingPunct="1">
              <a:lnSpc>
                <a:spcPct val="100000"/>
              </a:lnSpc>
              <a:spcBef>
                <a:spcPts val="800"/>
              </a:spcBef>
              <a:spcAft>
                <a:spcPts val="0"/>
              </a:spcAft>
              <a:buClrTx/>
              <a:buSzTx/>
              <a:buFont typeface="+mj-lt"/>
              <a:buAutoNum type="arabicPeriod"/>
              <a:tabLst/>
              <a:defRPr/>
            </a:pPr>
            <a:r>
              <a:rPr kumimoji="1" lang="ja-JP" altLang="en-US" sz="2000" b="0" i="0" u="none" strike="noStrike" kern="1200" cap="none" spc="0" normalizeH="0" baseline="0" noProof="0">
                <a:ln>
                  <a:noFill/>
                </a:ln>
                <a:solidFill>
                  <a:srgbClr val="161E2C"/>
                </a:solidFill>
                <a:effectLst/>
                <a:uLnTx/>
                <a:uFillTx/>
                <a:latin typeface="Meiryo" panose="020B0604030504040204" pitchFamily="34" charset="-128"/>
                <a:ea typeface="Meiryo" panose="020B0604030504040204" pitchFamily="34" charset="-128"/>
                <a:cs typeface="+mn-cs"/>
              </a:rPr>
              <a:t>証明書の発行</a:t>
            </a:r>
            <a:endParaRPr kumimoji="1" lang="en-US" altLang="ja-JP" sz="2000" b="0" i="0" u="none" strike="noStrike" kern="1200" cap="none" spc="0" normalizeH="0" baseline="0" noProof="0" dirty="0">
              <a:ln>
                <a:noFill/>
              </a:ln>
              <a:solidFill>
                <a:srgbClr val="161E2C"/>
              </a:solidFill>
              <a:effectLst/>
              <a:uLnTx/>
              <a:uFillTx/>
              <a:latin typeface="Meiryo" panose="020B0604030504040204" pitchFamily="34" charset="-128"/>
              <a:ea typeface="Meiryo" panose="020B0604030504040204" pitchFamily="34" charset="-128"/>
              <a:cs typeface="+mn-cs"/>
            </a:endParaRPr>
          </a:p>
        </p:txBody>
      </p:sp>
      <p:sp>
        <p:nvSpPr>
          <p:cNvPr id="10" name="Title 1">
            <a:extLst>
              <a:ext uri="{FF2B5EF4-FFF2-40B4-BE49-F238E27FC236}">
                <a16:creationId xmlns:a16="http://schemas.microsoft.com/office/drawing/2014/main" id="{C8E3E9E4-F0DB-854E-A199-7DCA0885E143}"/>
              </a:ext>
            </a:extLst>
          </p:cNvPr>
          <p:cNvSpPr txBox="1">
            <a:spLocks/>
          </p:cNvSpPr>
          <p:nvPr/>
        </p:nvSpPr>
        <p:spPr>
          <a:xfrm>
            <a:off x="315168" y="880904"/>
            <a:ext cx="6096783" cy="496661"/>
          </a:xfrm>
          <a:prstGeom prst="rect">
            <a:avLst/>
          </a:prstGeom>
          <a:solidFill>
            <a:schemeClr val="tx2"/>
          </a:solidFill>
        </p:spPr>
        <p:txBody>
          <a:bodyPr wrap="square" lIns="48000" tIns="48000" rIns="48000" bIns="48000" anchor="ctr" anchorCtr="0">
            <a:noAutofit/>
          </a:bodyPr>
          <a:lstStyle>
            <a:lvl1pPr algn="l" defTabSz="457200" rtl="0" eaLnBrk="1" latinLnBrk="0" hangingPunct="1">
              <a:spcBef>
                <a:spcPct val="0"/>
              </a:spcBef>
              <a:buNone/>
              <a:defRPr sz="2800" b="0" i="0" kern="1200">
                <a:solidFill>
                  <a:srgbClr val="0E2735"/>
                </a:solidFill>
                <a:latin typeface="Meiryo" charset="-128"/>
                <a:ea typeface="Meiryo" charset="-128"/>
                <a:cs typeface="Meiryo" charset="-128"/>
              </a:defRPr>
            </a:lvl1pPr>
          </a:lstStyle>
          <a:p>
            <a:pPr marL="0" marR="0" lvl="0" indent="0" algn="ctr" defTabSz="380985" rtl="0" eaLnBrk="1" fontAlgn="auto" latinLnBrk="0" hangingPunct="1">
              <a:lnSpc>
                <a:spcPct val="100000"/>
              </a:lnSpc>
              <a:spcBef>
                <a:spcPct val="0"/>
              </a:spcBef>
              <a:spcAft>
                <a:spcPts val="0"/>
              </a:spcAft>
              <a:buClrTx/>
              <a:buSzTx/>
              <a:buFontTx/>
              <a:buNone/>
              <a:tabLst/>
              <a:defRPr/>
            </a:pPr>
            <a:r>
              <a:rPr kumimoji="0" lang="ja-JP" altLang="en-US" sz="2333" b="0" i="0" u="none" strike="noStrike" kern="1200" cap="none" spc="0" normalizeH="0" baseline="0" noProof="0">
                <a:ln>
                  <a:noFill/>
                </a:ln>
                <a:gradFill>
                  <a:gsLst>
                    <a:gs pos="0">
                      <a:srgbClr val="FFFFFF"/>
                    </a:gs>
                    <a:gs pos="100000">
                      <a:srgbClr val="FFFFFF"/>
                    </a:gs>
                  </a:gsLst>
                  <a:lin ang="5400000" scaled="1"/>
                </a:gradFill>
                <a:effectLst/>
                <a:uLnTx/>
                <a:uFillTx/>
                <a:latin typeface="Meiryo" panose="020B0604030504040204" pitchFamily="34" charset="-128"/>
                <a:ea typeface="Meiryo" panose="020B0604030504040204" pitchFamily="34" charset="-128"/>
              </a:rPr>
              <a:t>特徴</a:t>
            </a:r>
            <a:endParaRPr kumimoji="0" lang="ja-JP" altLang="en-US" sz="2333" b="0" i="0" u="none" strike="noStrike" kern="1200" cap="none" spc="0" normalizeH="0" baseline="0" noProof="0" dirty="0">
              <a:ln>
                <a:noFill/>
              </a:ln>
              <a:gradFill>
                <a:gsLst>
                  <a:gs pos="0">
                    <a:srgbClr val="FFFFFF"/>
                  </a:gs>
                  <a:gs pos="100000">
                    <a:srgbClr val="FFFFFF"/>
                  </a:gs>
                </a:gsLst>
                <a:lin ang="5400000" scaled="1"/>
              </a:gradFill>
              <a:effectLst/>
              <a:uLnTx/>
              <a:uFillTx/>
              <a:latin typeface="Meiryo" panose="020B0604030504040204" pitchFamily="34" charset="-128"/>
              <a:ea typeface="Meiryo" panose="020B0604030504040204" pitchFamily="34" charset="-128"/>
            </a:endParaRPr>
          </a:p>
        </p:txBody>
      </p:sp>
      <p:sp>
        <p:nvSpPr>
          <p:cNvPr id="11" name="Title 1">
            <a:extLst>
              <a:ext uri="{FF2B5EF4-FFF2-40B4-BE49-F238E27FC236}">
                <a16:creationId xmlns:a16="http://schemas.microsoft.com/office/drawing/2014/main" id="{9DD93DC6-25D0-8B4E-B8B1-19265D5073B1}"/>
              </a:ext>
            </a:extLst>
          </p:cNvPr>
          <p:cNvSpPr txBox="1">
            <a:spLocks/>
          </p:cNvSpPr>
          <p:nvPr/>
        </p:nvSpPr>
        <p:spPr>
          <a:xfrm>
            <a:off x="6812028" y="880904"/>
            <a:ext cx="5045878" cy="496661"/>
          </a:xfrm>
          <a:prstGeom prst="rect">
            <a:avLst/>
          </a:prstGeom>
          <a:noFill/>
        </p:spPr>
        <p:txBody>
          <a:bodyPr wrap="square" lIns="48000" tIns="48000" rIns="48000" bIns="48000" anchor="ctr" anchorCtr="0">
            <a:noAutofit/>
          </a:bodyPr>
          <a:lstStyle>
            <a:lvl1pPr algn="l" defTabSz="457200" rtl="0" eaLnBrk="1" latinLnBrk="0" hangingPunct="1">
              <a:spcBef>
                <a:spcPct val="0"/>
              </a:spcBef>
              <a:buNone/>
              <a:defRPr sz="2800" b="0" i="0" kern="1200">
                <a:solidFill>
                  <a:srgbClr val="0E2735"/>
                </a:solidFill>
                <a:latin typeface="Meiryo" charset="-128"/>
                <a:ea typeface="Meiryo" charset="-128"/>
                <a:cs typeface="Meiryo" charset="-128"/>
              </a:defRPr>
            </a:lvl1pPr>
          </a:lstStyle>
          <a:p>
            <a:pPr marL="0" marR="0" lvl="0" indent="0" algn="ctr" defTabSz="380985" rtl="0" eaLnBrk="1" fontAlgn="auto" latinLnBrk="0" hangingPunct="1">
              <a:lnSpc>
                <a:spcPct val="100000"/>
              </a:lnSpc>
              <a:spcBef>
                <a:spcPct val="0"/>
              </a:spcBef>
              <a:spcAft>
                <a:spcPts val="0"/>
              </a:spcAft>
              <a:buClrTx/>
              <a:buSzTx/>
              <a:buFontTx/>
              <a:buNone/>
              <a:tabLst/>
              <a:defRPr/>
            </a:pPr>
            <a:r>
              <a:rPr kumimoji="0" lang="ja-JP" altLang="en-US" sz="2333" b="0" i="0" u="none" strike="noStrike" kern="1200" cap="none" spc="0" normalizeH="0" baseline="0" noProof="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rPr>
              <a:t>仕組み</a:t>
            </a:r>
            <a:endParaRPr kumimoji="0" lang="en-US" altLang="ja-JP" sz="2333"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endParaRPr>
          </a:p>
        </p:txBody>
      </p:sp>
      <p:cxnSp>
        <p:nvCxnSpPr>
          <p:cNvPr id="12" name="直線コネクタ 11">
            <a:extLst>
              <a:ext uri="{FF2B5EF4-FFF2-40B4-BE49-F238E27FC236}">
                <a16:creationId xmlns:a16="http://schemas.microsoft.com/office/drawing/2014/main" id="{A9D8963A-58FE-C54C-8EB7-A61207C228DE}"/>
              </a:ext>
            </a:extLst>
          </p:cNvPr>
          <p:cNvCxnSpPr>
            <a:cxnSpLocks/>
          </p:cNvCxnSpPr>
          <p:nvPr/>
        </p:nvCxnSpPr>
        <p:spPr>
          <a:xfrm>
            <a:off x="6626087" y="1383248"/>
            <a:ext cx="5234178" cy="0"/>
          </a:xfrm>
          <a:prstGeom prst="line">
            <a:avLst/>
          </a:prstGeom>
          <a:ln>
            <a:solidFill>
              <a:srgbClr val="163D51"/>
            </a:solidFill>
          </a:ln>
          <a:effectLst/>
        </p:spPr>
        <p:style>
          <a:lnRef idx="2">
            <a:schemeClr val="accent1"/>
          </a:lnRef>
          <a:fillRef idx="0">
            <a:schemeClr val="accent1"/>
          </a:fillRef>
          <a:effectRef idx="1">
            <a:schemeClr val="accent1"/>
          </a:effectRef>
          <a:fontRef idx="minor">
            <a:schemeClr val="tx1"/>
          </a:fontRef>
        </p:style>
      </p:cxnSp>
      <p:sp>
        <p:nvSpPr>
          <p:cNvPr id="16" name="テキスト ボックス 15">
            <a:extLst>
              <a:ext uri="{FF2B5EF4-FFF2-40B4-BE49-F238E27FC236}">
                <a16:creationId xmlns:a16="http://schemas.microsoft.com/office/drawing/2014/main" id="{A4EFD2F3-E756-4C41-BC7F-2F9F3CDB5C0D}"/>
              </a:ext>
            </a:extLst>
          </p:cNvPr>
          <p:cNvSpPr txBox="1"/>
          <p:nvPr/>
        </p:nvSpPr>
        <p:spPr>
          <a:xfrm>
            <a:off x="4658244" y="6326551"/>
            <a:ext cx="3296293" cy="361637"/>
          </a:xfrm>
          <a:prstGeom prst="rect">
            <a:avLst/>
          </a:prstGeom>
          <a:noFill/>
        </p:spPr>
        <p:txBody>
          <a:bodyPr wrap="square" rtlCol="0">
            <a:spAutoFit/>
          </a:bodyPr>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1" lang="ja-JP" altLang="en-US" sz="875" b="0" i="0" u="none" strike="noStrike" kern="1200" cap="none" spc="0" normalizeH="0" baseline="0" noProof="0">
                <a:ln>
                  <a:noFill/>
                </a:ln>
                <a:solidFill>
                  <a:srgbClr val="232F3E"/>
                </a:solidFill>
                <a:effectLst/>
                <a:uLnTx/>
                <a:uFillTx/>
                <a:latin typeface="メイリオ" panose="020B0604030504040204" pitchFamily="50" charset="-128"/>
                <a:ea typeface="メイリオ" panose="020B0604030504040204" pitchFamily="50" charset="-128"/>
                <a:cs typeface="+mn-cs"/>
              </a:rPr>
              <a:t>ご参考：</a:t>
            </a:r>
            <a:r>
              <a:rPr kumimoji="1" lang="en-US" altLang="ja-JP" sz="875" b="0" i="0" u="none" strike="noStrike" kern="1200" cap="none" spc="0" normalizeH="0" baseline="0" noProof="0" dirty="0">
                <a:ln>
                  <a:noFill/>
                </a:ln>
                <a:solidFill>
                  <a:srgbClr val="232F3E"/>
                </a:solidFill>
                <a:effectLst/>
                <a:uLnTx/>
                <a:uFillTx/>
                <a:latin typeface="メイリオ" panose="020B0604030504040204" pitchFamily="50" charset="-128"/>
                <a:ea typeface="メイリオ" panose="020B0604030504040204" pitchFamily="50" charset="-128"/>
                <a:cs typeface="+mn-cs"/>
              </a:rPr>
              <a:t>ACM</a:t>
            </a:r>
            <a:r>
              <a:rPr kumimoji="1" lang="ja-JP" altLang="en-US" sz="875" b="0" i="0" u="none" strike="noStrike" kern="1200" cap="none" spc="0" normalizeH="0" baseline="0" noProof="0">
                <a:ln>
                  <a:noFill/>
                </a:ln>
                <a:solidFill>
                  <a:srgbClr val="232F3E"/>
                </a:solidFill>
                <a:effectLst/>
                <a:uLnTx/>
                <a:uFillTx/>
                <a:latin typeface="メイリオ" panose="020B0604030504040204" pitchFamily="50" charset="-128"/>
                <a:ea typeface="メイリオ" panose="020B0604030504040204" pitchFamily="50" charset="-128"/>
                <a:cs typeface="+mn-cs"/>
              </a:rPr>
              <a:t>料金</a:t>
            </a:r>
            <a:endParaRPr kumimoji="1" lang="en-US" altLang="ja-JP" sz="875" b="0" i="0" u="none" strike="noStrike" kern="1200" cap="none" spc="0" normalizeH="0" baseline="0" noProof="0" dirty="0">
              <a:ln>
                <a:noFill/>
              </a:ln>
              <a:solidFill>
                <a:srgbClr val="232F3E"/>
              </a:solidFill>
              <a:effectLst/>
              <a:uLnTx/>
              <a:uFillTx/>
              <a:latin typeface="メイリオ" panose="020B0604030504040204" pitchFamily="50" charset="-128"/>
              <a:ea typeface="メイリオ" panose="020B0604030504040204" pitchFamily="50" charset="-128"/>
              <a:cs typeface="+mn-cs"/>
            </a:endParaRPr>
          </a:p>
          <a:p>
            <a:pPr marL="0" marR="0" lvl="0" indent="0" algn="l" defTabSz="609576" rtl="0" eaLnBrk="1" fontAlgn="auto" latinLnBrk="0" hangingPunct="1">
              <a:lnSpc>
                <a:spcPct val="100000"/>
              </a:lnSpc>
              <a:spcBef>
                <a:spcPts val="0"/>
              </a:spcBef>
              <a:spcAft>
                <a:spcPts val="0"/>
              </a:spcAft>
              <a:buClrTx/>
              <a:buSzTx/>
              <a:buFontTx/>
              <a:buNone/>
              <a:tabLst/>
              <a:defRPr/>
            </a:pPr>
            <a:r>
              <a:rPr kumimoji="1" lang="en-US" altLang="ja-JP" sz="875" b="0" i="0" u="none" strike="noStrike" kern="1200" cap="none" spc="0" normalizeH="0" baseline="0" noProof="0" dirty="0">
                <a:ln>
                  <a:noFill/>
                </a:ln>
                <a:solidFill>
                  <a:srgbClr val="232F3E"/>
                </a:solidFill>
                <a:effectLst/>
                <a:uLnTx/>
                <a:uFillTx/>
                <a:latin typeface="メイリオ" panose="020B0604030504040204" pitchFamily="50" charset="-128"/>
                <a:ea typeface="メイリオ" panose="020B0604030504040204" pitchFamily="50" charset="-128"/>
                <a:cs typeface="+mn-cs"/>
                <a:hlinkClick r:id="rId3"/>
              </a:rPr>
              <a:t>https://aws.amazon.com/jp/certificate-manager/pricing/</a:t>
            </a:r>
            <a:endParaRPr kumimoji="1" lang="en-US" altLang="ja-JP" sz="875" b="0" i="0" u="none" strike="noStrike" kern="1200" cap="none" spc="0" normalizeH="0" baseline="0" noProof="0" dirty="0">
              <a:ln>
                <a:noFill/>
              </a:ln>
              <a:solidFill>
                <a:srgbClr val="232F3E"/>
              </a:solidFill>
              <a:effectLst/>
              <a:uLnTx/>
              <a:uFillTx/>
              <a:latin typeface="メイリオ" panose="020B0604030504040204" pitchFamily="50" charset="-128"/>
              <a:ea typeface="メイリオ" panose="020B0604030504040204" pitchFamily="50" charset="-128"/>
              <a:cs typeface="+mn-cs"/>
            </a:endParaRPr>
          </a:p>
        </p:txBody>
      </p:sp>
      <p:sp>
        <p:nvSpPr>
          <p:cNvPr id="2" name="テキスト ボックス 1">
            <a:extLst>
              <a:ext uri="{FF2B5EF4-FFF2-40B4-BE49-F238E27FC236}">
                <a16:creationId xmlns:a16="http://schemas.microsoft.com/office/drawing/2014/main" id="{6418E456-10FA-6CCC-F5F1-046F3B144B4B}"/>
              </a:ext>
            </a:extLst>
          </p:cNvPr>
          <p:cNvSpPr txBox="1"/>
          <p:nvPr/>
        </p:nvSpPr>
        <p:spPr>
          <a:xfrm>
            <a:off x="10607211" y="0"/>
            <a:ext cx="1584789" cy="369332"/>
          </a:xfrm>
          <a:prstGeom prst="rect">
            <a:avLst/>
          </a:prstGeom>
          <a:no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800" b="0" i="0" u="none" strike="noStrike" kern="1200" cap="none" spc="0" normalizeH="0" baseline="0" noProof="0" dirty="0">
                <a:ln>
                  <a:noFill/>
                </a:ln>
                <a:solidFill>
                  <a:srgbClr val="FFFFFF">
                    <a:lumMod val="50000"/>
                  </a:srgbClr>
                </a:solidFill>
                <a:effectLst/>
                <a:uLnTx/>
                <a:uFillTx/>
                <a:latin typeface="Meiryo" panose="020B0604030504040204" pitchFamily="34" charset="-128"/>
                <a:ea typeface="Meiryo" panose="020B0604030504040204" pitchFamily="34" charset="-128"/>
                <a:cs typeface="+mn-cs"/>
              </a:rPr>
              <a:t>SEC09-BP01</a:t>
            </a:r>
            <a:endParaRPr kumimoji="0" lang="ja-JP" altLang="en-US" sz="1800" b="0" i="0" u="none" strike="noStrike" kern="1200" cap="none" spc="0" normalizeH="0" baseline="0" noProof="0">
              <a:ln>
                <a:noFill/>
              </a:ln>
              <a:solidFill>
                <a:srgbClr val="FFFFFF">
                  <a:lumMod val="50000"/>
                </a:srgbClr>
              </a:solidFill>
              <a:effectLst/>
              <a:uLnTx/>
              <a:uFillTx/>
              <a:latin typeface="Meiryo" panose="020B0604030504040204" pitchFamily="34" charset="-128"/>
              <a:ea typeface="Meiryo" panose="020B0604030504040204" pitchFamily="34" charset="-128"/>
              <a:cs typeface="+mn-cs"/>
            </a:endParaRPr>
          </a:p>
        </p:txBody>
      </p:sp>
    </p:spTree>
    <p:extLst>
      <p:ext uri="{BB962C8B-B14F-4D97-AF65-F5344CB8AC3E}">
        <p14:creationId xmlns:p14="http://schemas.microsoft.com/office/powerpoint/2010/main" val="5140160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テキスト ボックス 2">
            <a:extLst>
              <a:ext uri="{FF2B5EF4-FFF2-40B4-BE49-F238E27FC236}">
                <a16:creationId xmlns:a16="http://schemas.microsoft.com/office/drawing/2014/main" id="{8B8ACDC1-F2DB-5C4B-ADE5-F4124B546AE5}"/>
              </a:ext>
            </a:extLst>
          </p:cNvPr>
          <p:cNvSpPr txBox="1"/>
          <p:nvPr/>
        </p:nvSpPr>
        <p:spPr>
          <a:xfrm>
            <a:off x="197148" y="819568"/>
            <a:ext cx="11334751" cy="1224502"/>
          </a:xfrm>
          <a:prstGeom prst="rect">
            <a:avLst/>
          </a:prstGeom>
          <a:noFill/>
          <a:ln w="38100">
            <a:noFill/>
          </a:ln>
        </p:spPr>
        <p:txBody>
          <a:bodyPr wrap="square" lIns="152400" tIns="121920" rIns="152400" bIns="121920" rtlCol="0">
            <a:spAutoFit/>
          </a:bodyPr>
          <a:lstStyle/>
          <a:p>
            <a:pPr>
              <a:lnSpc>
                <a:spcPct val="90000"/>
              </a:lnSpc>
              <a:spcAft>
                <a:spcPts val="1500"/>
              </a:spcAft>
            </a:pPr>
            <a:r>
              <a:rPr kumimoji="1" lang="en-US" altLang="ja-JP" sz="2333" dirty="0">
                <a:solidFill>
                  <a:schemeClr val="tx1">
                    <a:lumMod val="75000"/>
                  </a:schemeClr>
                </a:solidFill>
                <a:latin typeface="Meiryo" panose="020B0604030504040204" pitchFamily="34" charset="-128"/>
                <a:ea typeface="Meiryo" panose="020B0604030504040204" pitchFamily="34" charset="-128"/>
              </a:rPr>
              <a:t>AWS</a:t>
            </a:r>
            <a:r>
              <a:rPr kumimoji="1" lang="ja-JP" altLang="en-US" sz="2333">
                <a:solidFill>
                  <a:schemeClr val="tx1">
                    <a:lumMod val="75000"/>
                  </a:schemeClr>
                </a:solidFill>
                <a:latin typeface="Meiryo" panose="020B0604030504040204" pitchFamily="34" charset="-128"/>
                <a:ea typeface="Meiryo" panose="020B0604030504040204" pitchFamily="34" charset="-128"/>
              </a:rPr>
              <a:t>アカウントのルートユーザは、強力な権限を持つことと、必要な作業は限定されるため原則利用しない。アカウントの乗っ取りが発生した場合のリスクが大きいため、</a:t>
            </a:r>
            <a:r>
              <a:rPr kumimoji="1" lang="en-US" altLang="ja-JP" sz="2333" dirty="0">
                <a:solidFill>
                  <a:schemeClr val="tx1">
                    <a:lumMod val="75000"/>
                  </a:schemeClr>
                </a:solidFill>
                <a:latin typeface="Meiryo" panose="020B0604030504040204" pitchFamily="34" charset="-128"/>
                <a:ea typeface="Meiryo" panose="020B0604030504040204" pitchFamily="34" charset="-128"/>
              </a:rPr>
              <a:t>MFA </a:t>
            </a:r>
            <a:r>
              <a:rPr kumimoji="1" lang="ja-JP" altLang="en-US" sz="2333">
                <a:solidFill>
                  <a:schemeClr val="tx1">
                    <a:lumMod val="75000"/>
                  </a:schemeClr>
                </a:solidFill>
                <a:latin typeface="Meiryo" panose="020B0604030504040204" pitchFamily="34" charset="-128"/>
                <a:ea typeface="Meiryo" panose="020B0604030504040204" pitchFamily="34" charset="-128"/>
              </a:rPr>
              <a:t>を有効化し、アクセスキーを削除する。</a:t>
            </a:r>
            <a:endParaRPr kumimoji="1" lang="ja-JP" altLang="en-US" sz="2333" dirty="0">
              <a:solidFill>
                <a:schemeClr val="tx1">
                  <a:lumMod val="75000"/>
                </a:schemeClr>
              </a:solidFill>
              <a:latin typeface="Meiryo" panose="020B0604030504040204" pitchFamily="34" charset="-128"/>
              <a:ea typeface="Meiryo" panose="020B0604030504040204" pitchFamily="34" charset="-128"/>
            </a:endParaRPr>
          </a:p>
        </p:txBody>
      </p:sp>
      <p:pic>
        <p:nvPicPr>
          <p:cNvPr id="11" name="図 6">
            <a:extLst>
              <a:ext uri="{FF2B5EF4-FFF2-40B4-BE49-F238E27FC236}">
                <a16:creationId xmlns:a16="http://schemas.microsoft.com/office/drawing/2014/main" id="{0460C6F1-C1EA-CA43-8BD0-68E61F5B0BF1}"/>
              </a:ext>
            </a:extLst>
          </p:cNvPr>
          <p:cNvPicPr>
            <a:picLocks noChangeAspect="1"/>
          </p:cNvPicPr>
          <p:nvPr/>
        </p:nvPicPr>
        <p:blipFill rotWithShape="1">
          <a:blip r:embed="rId3"/>
          <a:srcRect b="32914"/>
          <a:stretch/>
        </p:blipFill>
        <p:spPr>
          <a:xfrm>
            <a:off x="6493233" y="2175409"/>
            <a:ext cx="5149125" cy="2466585"/>
          </a:xfrm>
          <a:prstGeom prst="rect">
            <a:avLst/>
          </a:prstGeom>
        </p:spPr>
      </p:pic>
      <p:sp>
        <p:nvSpPr>
          <p:cNvPr id="12" name="角丸四角形 7">
            <a:extLst>
              <a:ext uri="{FF2B5EF4-FFF2-40B4-BE49-F238E27FC236}">
                <a16:creationId xmlns:a16="http://schemas.microsoft.com/office/drawing/2014/main" id="{74199C1F-8A0C-7642-B63D-EF9F3F13EBCE}"/>
              </a:ext>
            </a:extLst>
          </p:cNvPr>
          <p:cNvSpPr/>
          <p:nvPr/>
        </p:nvSpPr>
        <p:spPr bwMode="auto">
          <a:xfrm>
            <a:off x="10407753" y="2945419"/>
            <a:ext cx="1234605" cy="324695"/>
          </a:xfrm>
          <a:prstGeom prst="round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ctr" anchorCtr="0" forceAA="0" compatLnSpc="1">
            <a:prstTxWarp prst="textNoShape">
              <a:avLst/>
            </a:prstTxWarp>
            <a:noAutofit/>
          </a:bodyPr>
          <a:lstStyle/>
          <a:p>
            <a:pPr algn="ctr" defTabSz="777029" fontAlgn="base">
              <a:lnSpc>
                <a:spcPct val="90000"/>
              </a:lnSpc>
              <a:spcBef>
                <a:spcPct val="0"/>
              </a:spcBef>
              <a:spcAft>
                <a:spcPct val="0"/>
              </a:spcAft>
            </a:pPr>
            <a:endParaRPr kumimoji="1" lang="ja-JP" altLang="en-US" sz="2000" dirty="0">
              <a:solidFill>
                <a:schemeClr val="tx1"/>
              </a:solidFill>
              <a:latin typeface="Meiryo" panose="020B0604030504040204" pitchFamily="34" charset="-128"/>
              <a:ea typeface="Meiryo" panose="020B0604030504040204" pitchFamily="34" charset="-128"/>
              <a:cs typeface="Segoe UI" pitchFamily="34" charset="0"/>
            </a:endParaRPr>
          </a:p>
        </p:txBody>
      </p:sp>
      <p:sp>
        <p:nvSpPr>
          <p:cNvPr id="14" name="テキスト ボックス 10">
            <a:extLst>
              <a:ext uri="{FF2B5EF4-FFF2-40B4-BE49-F238E27FC236}">
                <a16:creationId xmlns:a16="http://schemas.microsoft.com/office/drawing/2014/main" id="{0ABCAB87-76D2-2445-97FC-D8373C02741B}"/>
              </a:ext>
            </a:extLst>
          </p:cNvPr>
          <p:cNvSpPr txBox="1"/>
          <p:nvPr/>
        </p:nvSpPr>
        <p:spPr>
          <a:xfrm>
            <a:off x="215208" y="5087386"/>
            <a:ext cx="5965460" cy="400110"/>
          </a:xfrm>
          <a:prstGeom prst="rect">
            <a:avLst/>
          </a:prstGeom>
          <a:noFill/>
        </p:spPr>
        <p:txBody>
          <a:bodyPr wrap="square">
            <a:spAutoFit/>
          </a:bodyPr>
          <a:lstStyle>
            <a:defPPr>
              <a:defRPr lang="en-US"/>
            </a:defPPr>
            <a:lvl1pPr>
              <a:defRPr sz="1200" b="1" u="sng">
                <a:latin typeface="Meiryo" panose="020B0604030504040204" pitchFamily="34" charset="-128"/>
                <a:ea typeface="Meiryo" panose="020B0604030504040204" pitchFamily="34" charset="-128"/>
              </a:defRPr>
            </a:lvl1pPr>
          </a:lstStyle>
          <a:p>
            <a:r>
              <a:rPr lang="en-US" altLang="ja-JP" sz="1000" b="0" u="none" dirty="0"/>
              <a:t>【</a:t>
            </a:r>
            <a:r>
              <a:rPr lang="ja-JP" altLang="en-US" sz="1000" b="0" u="none" dirty="0"/>
              <a:t>参考</a:t>
            </a:r>
            <a:r>
              <a:rPr lang="en-US" altLang="ja-JP" sz="1000" b="0" u="none" dirty="0"/>
              <a:t>】AWS </a:t>
            </a:r>
            <a:r>
              <a:rPr lang="ja-JP" altLang="en-US" sz="1000" b="0" u="none"/>
              <a:t>アカウントのルートユーザー 認証情報が必要な </a:t>
            </a:r>
            <a:r>
              <a:rPr lang="en-US" altLang="ja-JP" sz="1000" b="0" u="none" dirty="0"/>
              <a:t>AWS </a:t>
            </a:r>
            <a:r>
              <a:rPr lang="ja-JP" altLang="en-US" sz="1000" b="0" u="none"/>
              <a:t>タスク</a:t>
            </a:r>
            <a:endParaRPr lang="en-US" altLang="ja-JP" sz="1000" b="0" u="none" dirty="0"/>
          </a:p>
          <a:p>
            <a:r>
              <a:rPr lang="en-US" altLang="ja-JP" sz="1000" b="0" dirty="0">
                <a:hlinkClick r:id="rId4"/>
              </a:rPr>
              <a:t>https://docs.aws.amazon.com/ja_jp/general/latest/gr/aws_tasks-that-require-root.html</a:t>
            </a:r>
            <a:endParaRPr lang="en-US" altLang="ja-JP" sz="1000" b="0" dirty="0"/>
          </a:p>
        </p:txBody>
      </p:sp>
      <p:sp>
        <p:nvSpPr>
          <p:cNvPr id="15" name="テキスト ボックス 8">
            <a:extLst>
              <a:ext uri="{FF2B5EF4-FFF2-40B4-BE49-F238E27FC236}">
                <a16:creationId xmlns:a16="http://schemas.microsoft.com/office/drawing/2014/main" id="{094D4BFA-19B2-A443-B617-0498AD95787B}"/>
              </a:ext>
            </a:extLst>
          </p:cNvPr>
          <p:cNvSpPr txBox="1"/>
          <p:nvPr/>
        </p:nvSpPr>
        <p:spPr>
          <a:xfrm>
            <a:off x="197149" y="2773017"/>
            <a:ext cx="5983518" cy="2144690"/>
          </a:xfrm>
          <a:prstGeom prst="rect">
            <a:avLst/>
          </a:prstGeom>
          <a:noFill/>
        </p:spPr>
        <p:txBody>
          <a:bodyPr wrap="square" rtlCol="0">
            <a:spAutoFit/>
          </a:bodyPr>
          <a:lstStyle/>
          <a:p>
            <a:pPr marL="380985" indent="-380985">
              <a:buFont typeface="Arial" panose="020B0604020202020204" pitchFamily="34" charset="0"/>
              <a:buChar char="•"/>
            </a:pPr>
            <a:r>
              <a:rPr lang="ja-JP" altLang="en-US" sz="1667" dirty="0">
                <a:solidFill>
                  <a:srgbClr val="414042"/>
                </a:solidFill>
                <a:latin typeface="Meiryo" panose="020B0604030504040204" pitchFamily="34" charset="-128"/>
                <a:ea typeface="Meiryo" panose="020B0604030504040204" pitchFamily="34" charset="-128"/>
                <a:cs typeface="メイリオ" panose="020B0604030504040204" pitchFamily="50" charset="-128"/>
              </a:rPr>
              <a:t>アカウントのメールアドレスやルートユーザーパスワードの変更</a:t>
            </a:r>
            <a:endParaRPr lang="en-US" altLang="ja-JP" sz="1667" dirty="0">
              <a:solidFill>
                <a:srgbClr val="414042"/>
              </a:solidFill>
              <a:latin typeface="Meiryo" panose="020B0604030504040204" pitchFamily="34" charset="-128"/>
              <a:ea typeface="Meiryo" panose="020B0604030504040204" pitchFamily="34" charset="-128"/>
              <a:cs typeface="メイリオ" panose="020B0604030504040204" pitchFamily="50" charset="-128"/>
            </a:endParaRPr>
          </a:p>
          <a:p>
            <a:pPr marL="380985" indent="-380985">
              <a:buFont typeface="Arial" panose="020B0604020202020204" pitchFamily="34" charset="0"/>
              <a:buChar char="•"/>
            </a:pPr>
            <a:r>
              <a:rPr lang="en-US" sz="1667" dirty="0">
                <a:solidFill>
                  <a:srgbClr val="414042"/>
                </a:solidFill>
                <a:latin typeface="Meiryo" panose="020B0604030504040204" pitchFamily="34" charset="-128"/>
                <a:ea typeface="Meiryo" panose="020B0604030504040204" pitchFamily="34" charset="-128"/>
                <a:cs typeface="メイリオ" panose="020B0604030504040204" pitchFamily="50" charset="-128"/>
              </a:rPr>
              <a:t>IAM</a:t>
            </a:r>
            <a:r>
              <a:rPr lang="ja-JP" altLang="en-US" sz="1667" dirty="0">
                <a:solidFill>
                  <a:srgbClr val="414042"/>
                </a:solidFill>
                <a:latin typeface="Meiryo" panose="020B0604030504040204" pitchFamily="34" charset="-128"/>
                <a:ea typeface="Meiryo" panose="020B0604030504040204" pitchFamily="34" charset="-128"/>
                <a:cs typeface="メイリオ" panose="020B0604030504040204" pitchFamily="50" charset="-128"/>
              </a:rPr>
              <a:t> </a:t>
            </a:r>
            <a:r>
              <a:rPr lang="ja-JP" altLang="en-US" sz="1667">
                <a:solidFill>
                  <a:srgbClr val="414042"/>
                </a:solidFill>
                <a:latin typeface="Meiryo" panose="020B0604030504040204" pitchFamily="34" charset="-128"/>
                <a:ea typeface="Meiryo" panose="020B0604030504040204" pitchFamily="34" charset="-128"/>
                <a:cs typeface="メイリオ" panose="020B0604030504040204" pitchFamily="50" charset="-128"/>
              </a:rPr>
              <a:t>ユーザーのアクセス許可のリストア</a:t>
            </a:r>
            <a:endParaRPr lang="en-US" altLang="ja-JP" sz="1667" dirty="0">
              <a:solidFill>
                <a:srgbClr val="414042"/>
              </a:solidFill>
              <a:latin typeface="Meiryo" panose="020B0604030504040204" pitchFamily="34" charset="-128"/>
              <a:ea typeface="Meiryo" panose="020B0604030504040204" pitchFamily="34" charset="-128"/>
              <a:cs typeface="メイリオ" panose="020B0604030504040204" pitchFamily="50" charset="-128"/>
            </a:endParaRPr>
          </a:p>
          <a:p>
            <a:pPr marL="380985" indent="-380985">
              <a:buFont typeface="Arial" panose="020B0604020202020204" pitchFamily="34" charset="0"/>
              <a:buChar char="•"/>
            </a:pPr>
            <a:r>
              <a:rPr lang="en-US" altLang="ja-JP" sz="1667" dirty="0">
                <a:solidFill>
                  <a:srgbClr val="414042"/>
                </a:solidFill>
                <a:latin typeface="Meiryo" panose="020B0604030504040204" pitchFamily="34" charset="-128"/>
                <a:ea typeface="Meiryo" panose="020B0604030504040204" pitchFamily="34" charset="-128"/>
                <a:cs typeface="メイリオ" panose="020B0604030504040204" pitchFamily="50" charset="-128"/>
              </a:rPr>
              <a:t>GovCloud</a:t>
            </a:r>
            <a:r>
              <a:rPr lang="ja-JP" altLang="en-US" sz="1667" dirty="0">
                <a:solidFill>
                  <a:srgbClr val="414042"/>
                </a:solidFill>
                <a:latin typeface="Meiryo" panose="020B0604030504040204" pitchFamily="34" charset="-128"/>
                <a:ea typeface="Meiryo" panose="020B0604030504040204" pitchFamily="34" charset="-128"/>
                <a:cs typeface="メイリオ" panose="020B0604030504040204" pitchFamily="50" charset="-128"/>
              </a:rPr>
              <a:t> へのサインアップ</a:t>
            </a:r>
            <a:endParaRPr lang="en-US" altLang="ja-JP" sz="1667" dirty="0">
              <a:solidFill>
                <a:srgbClr val="414042"/>
              </a:solidFill>
              <a:latin typeface="Meiryo" panose="020B0604030504040204" pitchFamily="34" charset="-128"/>
              <a:ea typeface="Meiryo" panose="020B0604030504040204" pitchFamily="34" charset="-128"/>
              <a:cs typeface="メイリオ" panose="020B0604030504040204" pitchFamily="50" charset="-128"/>
            </a:endParaRPr>
          </a:p>
          <a:p>
            <a:pPr marL="380985" indent="-380985">
              <a:buFont typeface="Arial" panose="020B0604020202020204" pitchFamily="34" charset="0"/>
              <a:buChar char="•"/>
            </a:pPr>
            <a:r>
              <a:rPr lang="en-US" sz="1667" dirty="0">
                <a:solidFill>
                  <a:srgbClr val="414042"/>
                </a:solidFill>
                <a:latin typeface="Meiryo" panose="020B0604030504040204" pitchFamily="34" charset="-128"/>
                <a:ea typeface="Meiryo" panose="020B0604030504040204" pitchFamily="34" charset="-128"/>
                <a:cs typeface="メイリオ" panose="020B0604030504040204" pitchFamily="50" charset="-128"/>
              </a:rPr>
              <a:t>AWS</a:t>
            </a:r>
            <a:r>
              <a:rPr lang="ja-JP" altLang="en-US" sz="1667">
                <a:solidFill>
                  <a:srgbClr val="414042"/>
                </a:solidFill>
                <a:latin typeface="Meiryo" panose="020B0604030504040204" pitchFamily="34" charset="-128"/>
                <a:ea typeface="Meiryo" panose="020B0604030504040204" pitchFamily="34" charset="-128"/>
                <a:cs typeface="メイリオ" panose="020B0604030504040204" pitchFamily="50" charset="-128"/>
              </a:rPr>
              <a:t>アカウントの解約</a:t>
            </a:r>
            <a:endParaRPr lang="en-US" altLang="ja-JP" sz="1667" dirty="0">
              <a:solidFill>
                <a:srgbClr val="414042"/>
              </a:solidFill>
              <a:latin typeface="Meiryo" panose="020B0604030504040204" pitchFamily="34" charset="-128"/>
              <a:ea typeface="Meiryo" panose="020B0604030504040204" pitchFamily="34" charset="-128"/>
              <a:cs typeface="メイリオ" panose="020B0604030504040204" pitchFamily="50" charset="-128"/>
            </a:endParaRPr>
          </a:p>
          <a:p>
            <a:pPr marL="380985" indent="-380985">
              <a:buFont typeface="Arial" panose="020B0604020202020204" pitchFamily="34" charset="0"/>
              <a:buChar char="•"/>
            </a:pPr>
            <a:r>
              <a:rPr lang="en-US" altLang="ja-JP" sz="1667" dirty="0">
                <a:solidFill>
                  <a:srgbClr val="414042"/>
                </a:solidFill>
                <a:latin typeface="Meiryo" panose="020B0604030504040204" pitchFamily="34" charset="-128"/>
                <a:ea typeface="Meiryo" panose="020B0604030504040204" pitchFamily="34" charset="-128"/>
                <a:cs typeface="メイリオ" panose="020B0604030504040204" pitchFamily="50" charset="-128"/>
              </a:rPr>
              <a:t>EC2</a:t>
            </a:r>
            <a:r>
              <a:rPr lang="ja-JP" altLang="en-US" sz="1667">
                <a:solidFill>
                  <a:srgbClr val="414042"/>
                </a:solidFill>
                <a:latin typeface="Meiryo" panose="020B0604030504040204" pitchFamily="34" charset="-128"/>
                <a:ea typeface="Meiryo" panose="020B0604030504040204" pitchFamily="34" charset="-128"/>
                <a:cs typeface="メイリオ" panose="020B0604030504040204" pitchFamily="50" charset="-128"/>
              </a:rPr>
              <a:t>インスタンスからのメール送信の許可</a:t>
            </a:r>
            <a:endParaRPr lang="en-US" altLang="ja-JP" sz="1667" dirty="0">
              <a:solidFill>
                <a:srgbClr val="414042"/>
              </a:solidFill>
              <a:latin typeface="Meiryo" panose="020B0604030504040204" pitchFamily="34" charset="-128"/>
              <a:ea typeface="Meiryo" panose="020B0604030504040204" pitchFamily="34" charset="-128"/>
              <a:cs typeface="メイリオ" panose="020B0604030504040204" pitchFamily="50" charset="-128"/>
            </a:endParaRPr>
          </a:p>
          <a:p>
            <a:pPr marL="380985" indent="-380985">
              <a:buFont typeface="Arial" panose="020B0604020202020204" pitchFamily="34" charset="0"/>
              <a:buChar char="•"/>
            </a:pPr>
            <a:r>
              <a:rPr lang="en-US" altLang="ja-JP" sz="1667" dirty="0">
                <a:solidFill>
                  <a:srgbClr val="414042"/>
                </a:solidFill>
                <a:latin typeface="Meiryo" panose="020B0604030504040204" pitchFamily="34" charset="-128"/>
                <a:ea typeface="Meiryo" panose="020B0604030504040204" pitchFamily="34" charset="-128"/>
                <a:cs typeface="メイリオ" panose="020B0604030504040204" pitchFamily="50" charset="-128"/>
              </a:rPr>
              <a:t>S3 </a:t>
            </a:r>
            <a:r>
              <a:rPr lang="ja-JP" altLang="en-US" sz="1667">
                <a:solidFill>
                  <a:srgbClr val="414042"/>
                </a:solidFill>
                <a:latin typeface="Meiryo" panose="020B0604030504040204" pitchFamily="34" charset="-128"/>
                <a:ea typeface="Meiryo" panose="020B0604030504040204" pitchFamily="34" charset="-128"/>
                <a:cs typeface="メイリオ" panose="020B0604030504040204" pitchFamily="50" charset="-128"/>
              </a:rPr>
              <a:t>バケットに対する</a:t>
            </a:r>
            <a:r>
              <a:rPr lang="en-US" altLang="ja-JP" sz="1667">
                <a:solidFill>
                  <a:srgbClr val="414042"/>
                </a:solidFill>
                <a:latin typeface="Meiryo" panose="020B0604030504040204" pitchFamily="34" charset="-128"/>
                <a:ea typeface="Meiryo" panose="020B0604030504040204" pitchFamily="34" charset="-128"/>
                <a:cs typeface="メイリオ" panose="020B0604030504040204" pitchFamily="50" charset="-128"/>
              </a:rPr>
              <a:t>MFA Delete</a:t>
            </a:r>
            <a:r>
              <a:rPr lang="ja-JP" altLang="en-US" sz="1667">
                <a:solidFill>
                  <a:srgbClr val="414042"/>
                </a:solidFill>
                <a:latin typeface="Meiryo" panose="020B0604030504040204" pitchFamily="34" charset="-128"/>
                <a:ea typeface="Meiryo" panose="020B0604030504040204" pitchFamily="34" charset="-128"/>
                <a:cs typeface="メイリオ" panose="020B0604030504040204" pitchFamily="50" charset="-128"/>
              </a:rPr>
              <a:t>設定</a:t>
            </a:r>
            <a:endParaRPr lang="en-US" altLang="ja-JP" sz="1667" dirty="0">
              <a:solidFill>
                <a:srgbClr val="414042"/>
              </a:solidFill>
              <a:latin typeface="Meiryo" panose="020B0604030504040204" pitchFamily="34" charset="-128"/>
              <a:ea typeface="Meiryo" panose="020B0604030504040204" pitchFamily="34" charset="-128"/>
              <a:cs typeface="メイリオ" panose="020B0604030504040204" pitchFamily="50" charset="-128"/>
            </a:endParaRPr>
          </a:p>
          <a:p>
            <a:pPr marL="380985" indent="-380985">
              <a:buFont typeface="Arial" panose="020B0604020202020204" pitchFamily="34" charset="0"/>
              <a:buChar char="•"/>
            </a:pPr>
            <a:endParaRPr lang="en-US" altLang="ja-JP" sz="1667" dirty="0">
              <a:solidFill>
                <a:srgbClr val="414042"/>
              </a:solidFill>
              <a:latin typeface="Meiryo" panose="020B0604030504040204" pitchFamily="34" charset="-128"/>
              <a:ea typeface="Meiryo" panose="020B0604030504040204" pitchFamily="34" charset="-128"/>
              <a:cs typeface="メイリオ" panose="020B0604030504040204" pitchFamily="50" charset="-128"/>
            </a:endParaRPr>
          </a:p>
        </p:txBody>
      </p:sp>
      <p:sp>
        <p:nvSpPr>
          <p:cNvPr id="16" name="正方形/長方形 35">
            <a:extLst>
              <a:ext uri="{FF2B5EF4-FFF2-40B4-BE49-F238E27FC236}">
                <a16:creationId xmlns:a16="http://schemas.microsoft.com/office/drawing/2014/main" id="{41B854FF-D2BF-DA4B-989A-218481881E71}"/>
              </a:ext>
            </a:extLst>
          </p:cNvPr>
          <p:cNvSpPr/>
          <p:nvPr/>
        </p:nvSpPr>
        <p:spPr>
          <a:xfrm>
            <a:off x="293648" y="2086777"/>
            <a:ext cx="5762275" cy="668438"/>
          </a:xfrm>
          <a:prstGeom prst="rect">
            <a:avLst/>
          </a:prstGeom>
          <a:solidFill>
            <a:srgbClr val="163D51"/>
          </a:solidFill>
        </p:spPr>
        <p:txBody>
          <a:bodyPr wrap="square" lIns="48000" tIns="48000" rIns="48000" bIns="48000" anchor="ctr" anchorCtr="0">
            <a:noAutofit/>
          </a:bodyPr>
          <a:lstStyle/>
          <a:p>
            <a:pPr algn="ctr">
              <a:spcBef>
                <a:spcPct val="0"/>
              </a:spcBef>
            </a:pPr>
            <a:r>
              <a:rPr lang="en-US" altLang="ja-JP" sz="1667" dirty="0">
                <a:gradFill>
                  <a:gsLst>
                    <a:gs pos="0">
                      <a:srgbClr val="FFFFFF"/>
                    </a:gs>
                    <a:gs pos="100000">
                      <a:srgbClr val="FFFFFF"/>
                    </a:gs>
                  </a:gsLst>
                  <a:lin ang="5400000" scaled="1"/>
                </a:gradFill>
                <a:latin typeface="Meiryo" panose="020B0604030504040204" pitchFamily="34" charset="-128"/>
                <a:ea typeface="Meiryo" panose="020B0604030504040204" pitchFamily="34" charset="-128"/>
              </a:rPr>
              <a:t>AWS</a:t>
            </a:r>
            <a:r>
              <a:rPr lang="ja-JP" altLang="en-US" sz="1667" dirty="0">
                <a:gradFill>
                  <a:gsLst>
                    <a:gs pos="0">
                      <a:srgbClr val="FFFFFF"/>
                    </a:gs>
                    <a:gs pos="100000">
                      <a:srgbClr val="FFFFFF"/>
                    </a:gs>
                  </a:gsLst>
                  <a:lin ang="5400000" scaled="1"/>
                </a:gradFill>
                <a:latin typeface="Meiryo" panose="020B0604030504040204" pitchFamily="34" charset="-128"/>
                <a:ea typeface="Meiryo" panose="020B0604030504040204" pitchFamily="34" charset="-128"/>
              </a:rPr>
              <a:t>アカウントのルートユーザ が</a:t>
            </a:r>
            <a:br>
              <a:rPr lang="en-US" altLang="ja-JP" sz="1667" dirty="0">
                <a:gradFill>
                  <a:gsLst>
                    <a:gs pos="0">
                      <a:srgbClr val="FFFFFF"/>
                    </a:gs>
                    <a:gs pos="100000">
                      <a:srgbClr val="FFFFFF"/>
                    </a:gs>
                  </a:gsLst>
                  <a:lin ang="5400000" scaled="1"/>
                </a:gradFill>
                <a:latin typeface="Meiryo" panose="020B0604030504040204" pitchFamily="34" charset="-128"/>
                <a:ea typeface="Meiryo" panose="020B0604030504040204" pitchFamily="34" charset="-128"/>
              </a:rPr>
            </a:br>
            <a:r>
              <a:rPr lang="ja-JP" altLang="en-US" sz="1667" dirty="0">
                <a:gradFill>
                  <a:gsLst>
                    <a:gs pos="0">
                      <a:srgbClr val="FFFFFF"/>
                    </a:gs>
                    <a:gs pos="100000">
                      <a:srgbClr val="FFFFFF"/>
                    </a:gs>
                  </a:gsLst>
                  <a:lin ang="5400000" scaled="1"/>
                </a:gradFill>
                <a:latin typeface="Meiryo" panose="020B0604030504040204" pitchFamily="34" charset="-128"/>
                <a:ea typeface="Meiryo" panose="020B0604030504040204" pitchFamily="34" charset="-128"/>
              </a:rPr>
              <a:t>必要な </a:t>
            </a:r>
            <a:r>
              <a:rPr lang="en-US" altLang="ja-JP" sz="1667" dirty="0">
                <a:gradFill>
                  <a:gsLst>
                    <a:gs pos="0">
                      <a:srgbClr val="FFFFFF"/>
                    </a:gs>
                    <a:gs pos="100000">
                      <a:srgbClr val="FFFFFF"/>
                    </a:gs>
                  </a:gsLst>
                  <a:lin ang="5400000" scaled="1"/>
                </a:gradFill>
                <a:latin typeface="Meiryo" panose="020B0604030504040204" pitchFamily="34" charset="-128"/>
                <a:ea typeface="Meiryo" panose="020B0604030504040204" pitchFamily="34" charset="-128"/>
              </a:rPr>
              <a:t>AWS </a:t>
            </a:r>
            <a:r>
              <a:rPr lang="ja-JP" altLang="en-US" sz="1667" dirty="0">
                <a:gradFill>
                  <a:gsLst>
                    <a:gs pos="0">
                      <a:srgbClr val="FFFFFF"/>
                    </a:gs>
                    <a:gs pos="100000">
                      <a:srgbClr val="FFFFFF"/>
                    </a:gs>
                  </a:gsLst>
                  <a:lin ang="5400000" scaled="1"/>
                </a:gradFill>
                <a:latin typeface="Meiryo" panose="020B0604030504040204" pitchFamily="34" charset="-128"/>
                <a:ea typeface="Meiryo" panose="020B0604030504040204" pitchFamily="34" charset="-128"/>
              </a:rPr>
              <a:t>タスクの例</a:t>
            </a:r>
          </a:p>
        </p:txBody>
      </p:sp>
      <p:sp>
        <p:nvSpPr>
          <p:cNvPr id="17" name="正方形/長方形 35">
            <a:extLst>
              <a:ext uri="{FF2B5EF4-FFF2-40B4-BE49-F238E27FC236}">
                <a16:creationId xmlns:a16="http://schemas.microsoft.com/office/drawing/2014/main" id="{84B3FF44-0D14-424D-9C40-4349B92CCE1B}"/>
              </a:ext>
            </a:extLst>
          </p:cNvPr>
          <p:cNvSpPr/>
          <p:nvPr/>
        </p:nvSpPr>
        <p:spPr>
          <a:xfrm>
            <a:off x="6228032" y="2085001"/>
            <a:ext cx="5762275" cy="668438"/>
          </a:xfrm>
          <a:prstGeom prst="rect">
            <a:avLst/>
          </a:prstGeom>
          <a:solidFill>
            <a:srgbClr val="163D51"/>
          </a:solidFill>
        </p:spPr>
        <p:txBody>
          <a:bodyPr wrap="square" lIns="48000" tIns="48000" rIns="48000" bIns="48000" anchor="ctr" anchorCtr="0">
            <a:noAutofit/>
          </a:bodyPr>
          <a:lstStyle/>
          <a:p>
            <a:pPr algn="ctr">
              <a:spcBef>
                <a:spcPct val="0"/>
              </a:spcBef>
            </a:pPr>
            <a:r>
              <a:rPr lang="ja-JP" altLang="en-US" sz="1667">
                <a:gradFill>
                  <a:gsLst>
                    <a:gs pos="0">
                      <a:srgbClr val="FFFFFF"/>
                    </a:gs>
                    <a:gs pos="100000">
                      <a:srgbClr val="FFFFFF"/>
                    </a:gs>
                  </a:gsLst>
                  <a:lin ang="5400000" scaled="1"/>
                </a:gradFill>
                <a:latin typeface="Meiryo" panose="020B0604030504040204" pitchFamily="34" charset="-128"/>
                <a:ea typeface="Meiryo" panose="020B0604030504040204" pitchFamily="34" charset="-128"/>
              </a:rPr>
              <a:t>推奨：</a:t>
            </a:r>
            <a:endParaRPr lang="en-US" altLang="ja-JP" sz="1667" dirty="0">
              <a:gradFill>
                <a:gsLst>
                  <a:gs pos="0">
                    <a:srgbClr val="FFFFFF"/>
                  </a:gs>
                  <a:gs pos="100000">
                    <a:srgbClr val="FFFFFF"/>
                  </a:gs>
                </a:gsLst>
                <a:lin ang="5400000" scaled="1"/>
              </a:gradFill>
              <a:latin typeface="Meiryo" panose="020B0604030504040204" pitchFamily="34" charset="-128"/>
              <a:ea typeface="Meiryo" panose="020B0604030504040204" pitchFamily="34" charset="-128"/>
            </a:endParaRPr>
          </a:p>
          <a:p>
            <a:pPr algn="ctr">
              <a:spcBef>
                <a:spcPct val="0"/>
              </a:spcBef>
            </a:pPr>
            <a:r>
              <a:rPr lang="ja-JP" altLang="en-US" sz="1667">
                <a:gradFill>
                  <a:gsLst>
                    <a:gs pos="0">
                      <a:srgbClr val="FFFFFF"/>
                    </a:gs>
                    <a:gs pos="100000">
                      <a:srgbClr val="FFFFFF"/>
                    </a:gs>
                  </a:gsLst>
                  <a:lin ang="5400000" scaled="1"/>
                </a:gradFill>
                <a:latin typeface="Meiryo" panose="020B0604030504040204" pitchFamily="34" charset="-128"/>
                <a:ea typeface="Meiryo" panose="020B0604030504040204" pitchFamily="34" charset="-128"/>
              </a:rPr>
              <a:t>ルートユーザ</a:t>
            </a:r>
            <a:r>
              <a:rPr lang="ja-JP" altLang="en-US" sz="1667" dirty="0">
                <a:gradFill>
                  <a:gsLst>
                    <a:gs pos="0">
                      <a:srgbClr val="FFFFFF"/>
                    </a:gs>
                    <a:gs pos="100000">
                      <a:srgbClr val="FFFFFF"/>
                    </a:gs>
                  </a:gsLst>
                  <a:lin ang="5400000" scaled="1"/>
                </a:gradFill>
                <a:latin typeface="Meiryo" panose="020B0604030504040204" pitchFamily="34" charset="-128"/>
                <a:ea typeface="Meiryo" panose="020B0604030504040204" pitchFamily="34" charset="-128"/>
              </a:rPr>
              <a:t>の </a:t>
            </a:r>
            <a:r>
              <a:rPr lang="en-US" altLang="ja-JP" sz="1667" dirty="0">
                <a:gradFill>
                  <a:gsLst>
                    <a:gs pos="0">
                      <a:srgbClr val="FFFFFF"/>
                    </a:gs>
                    <a:gs pos="100000">
                      <a:srgbClr val="FFFFFF"/>
                    </a:gs>
                  </a:gsLst>
                  <a:lin ang="5400000" scaled="1"/>
                </a:gradFill>
                <a:latin typeface="Meiryo" panose="020B0604030504040204" pitchFamily="34" charset="-128"/>
                <a:ea typeface="Meiryo" panose="020B0604030504040204" pitchFamily="34" charset="-128"/>
              </a:rPr>
              <a:t>MFA </a:t>
            </a:r>
            <a:r>
              <a:rPr lang="ja-JP" altLang="en-US" sz="1667" dirty="0">
                <a:gradFill>
                  <a:gsLst>
                    <a:gs pos="0">
                      <a:srgbClr val="FFFFFF"/>
                    </a:gs>
                    <a:gs pos="100000">
                      <a:srgbClr val="FFFFFF"/>
                    </a:gs>
                  </a:gsLst>
                  <a:lin ang="5400000" scaled="1"/>
                </a:gradFill>
                <a:latin typeface="Meiryo" panose="020B0604030504040204" pitchFamily="34" charset="-128"/>
                <a:ea typeface="Meiryo" panose="020B0604030504040204" pitchFamily="34" charset="-128"/>
              </a:rPr>
              <a:t>を有効化しアクセスキーを削除</a:t>
            </a:r>
          </a:p>
        </p:txBody>
      </p:sp>
      <p:sp>
        <p:nvSpPr>
          <p:cNvPr id="2" name="タイトル 1">
            <a:extLst>
              <a:ext uri="{FF2B5EF4-FFF2-40B4-BE49-F238E27FC236}">
                <a16:creationId xmlns:a16="http://schemas.microsoft.com/office/drawing/2014/main" id="{C056D4B4-3C24-ECD0-2B23-6A4825E58EFF}"/>
              </a:ext>
            </a:extLst>
          </p:cNvPr>
          <p:cNvSpPr>
            <a:spLocks noGrp="1"/>
          </p:cNvSpPr>
          <p:nvPr>
            <p:ph type="title"/>
          </p:nvPr>
        </p:nvSpPr>
        <p:spPr/>
        <p:txBody>
          <a:bodyPr/>
          <a:lstStyle/>
          <a:p>
            <a:r>
              <a:rPr lang="ja-JP" altLang="en-US" sz="2800" b="0">
                <a:solidFill>
                  <a:srgbClr val="000000"/>
                </a:solidFill>
              </a:rPr>
              <a:t>参考</a:t>
            </a:r>
            <a:r>
              <a:rPr lang="en-US" altLang="ja-JP" sz="2800" b="0" dirty="0">
                <a:solidFill>
                  <a:srgbClr val="000000"/>
                </a:solidFill>
              </a:rPr>
              <a:t>: </a:t>
            </a:r>
            <a:r>
              <a:rPr lang="ja-JP" altLang="en-US" sz="2800" b="0">
                <a:solidFill>
                  <a:srgbClr val="000000"/>
                </a:solidFill>
              </a:rPr>
              <a:t>ルートユーザーの管理</a:t>
            </a:r>
            <a:endParaRPr lang="ja-JP" altLang="en-US" sz="2800" b="0"/>
          </a:p>
        </p:txBody>
      </p:sp>
      <p:sp>
        <p:nvSpPr>
          <p:cNvPr id="3" name="テキスト ボックス 2">
            <a:extLst>
              <a:ext uri="{FF2B5EF4-FFF2-40B4-BE49-F238E27FC236}">
                <a16:creationId xmlns:a16="http://schemas.microsoft.com/office/drawing/2014/main" id="{87A480E8-8BAD-BFBF-B700-11BCA89A3C5D}"/>
              </a:ext>
            </a:extLst>
          </p:cNvPr>
          <p:cNvSpPr txBox="1"/>
          <p:nvPr/>
        </p:nvSpPr>
        <p:spPr>
          <a:xfrm>
            <a:off x="10607211" y="0"/>
            <a:ext cx="1584789" cy="369332"/>
          </a:xfrm>
          <a:prstGeom prst="rect">
            <a:avLst/>
          </a:prstGeom>
          <a:noFill/>
        </p:spPr>
        <p:txBody>
          <a:bodyPr wrap="square" anchor="ctr">
            <a:spAutoFit/>
          </a:bodyPr>
          <a:lstStyle/>
          <a:p>
            <a:pPr algn="ctr"/>
            <a:r>
              <a:rPr lang="en-US" altLang="ja-JP" sz="1800" b="0" i="0" dirty="0">
                <a:solidFill>
                  <a:schemeClr val="bg1">
                    <a:lumMod val="50000"/>
                  </a:schemeClr>
                </a:solidFill>
                <a:effectLst/>
                <a:latin typeface="Meiryo" panose="020B0604030504040204" pitchFamily="34" charset="-128"/>
                <a:ea typeface="Meiryo" panose="020B0604030504040204" pitchFamily="34" charset="-128"/>
              </a:rPr>
              <a:t>SEC01-BP02</a:t>
            </a:r>
            <a:endParaRPr lang="ja-JP" altLang="en-US">
              <a:solidFill>
                <a:schemeClr val="bg1">
                  <a:lumMod val="50000"/>
                </a:schemeClr>
              </a:solidFill>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3521232357"/>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7BD74B4-F937-4782-8A32-C9EC23AF17A2}"/>
              </a:ext>
            </a:extLst>
          </p:cNvPr>
          <p:cNvSpPr txBox="1">
            <a:spLocks/>
          </p:cNvSpPr>
          <p:nvPr/>
        </p:nvSpPr>
        <p:spPr>
          <a:xfrm>
            <a:off x="282038" y="1173644"/>
            <a:ext cx="5045878" cy="623147"/>
          </a:xfrm>
          <a:prstGeom prst="rect">
            <a:avLst/>
          </a:prstGeom>
          <a:solidFill>
            <a:schemeClr val="tx2"/>
          </a:solidFill>
        </p:spPr>
        <p:txBody>
          <a:bodyPr wrap="square" lIns="48000" tIns="48000" rIns="48000" bIns="48000" anchor="ctr" anchorCtr="0">
            <a:noAutofit/>
          </a:bodyPr>
          <a:lstStyle>
            <a:lvl1pPr algn="l" defTabSz="457200" rtl="0" eaLnBrk="1" latinLnBrk="0" hangingPunct="1">
              <a:spcBef>
                <a:spcPct val="0"/>
              </a:spcBef>
              <a:buNone/>
              <a:defRPr sz="2800" b="0" i="0" kern="1200">
                <a:solidFill>
                  <a:srgbClr val="0E2735"/>
                </a:solidFill>
                <a:latin typeface="Meiryo" charset="-128"/>
                <a:ea typeface="Meiryo" charset="-128"/>
                <a:cs typeface="Meiryo" charset="-128"/>
              </a:defRPr>
            </a:lvl1pPr>
          </a:lstStyle>
          <a:p>
            <a:pPr marL="0" marR="0" lvl="0" indent="0" algn="ctr" defTabSz="380985" rtl="0" eaLnBrk="1" fontAlgn="auto" latinLnBrk="0" hangingPunct="1">
              <a:lnSpc>
                <a:spcPct val="100000"/>
              </a:lnSpc>
              <a:spcBef>
                <a:spcPct val="0"/>
              </a:spcBef>
              <a:spcAft>
                <a:spcPts val="0"/>
              </a:spcAft>
              <a:buClrTx/>
              <a:buSzTx/>
              <a:buFontTx/>
              <a:buNone/>
              <a:tabLst/>
              <a:defRPr/>
            </a:pPr>
            <a:r>
              <a:rPr kumimoji="0" lang="ja-JP" altLang="en-US" sz="2333" b="0" i="0" u="none" strike="noStrike" kern="1200" cap="none" spc="0" normalizeH="0" baseline="0" noProof="0" dirty="0">
                <a:ln>
                  <a:noFill/>
                </a:ln>
                <a:gradFill>
                  <a:gsLst>
                    <a:gs pos="0">
                      <a:srgbClr val="FFFFFF"/>
                    </a:gs>
                    <a:gs pos="100000">
                      <a:srgbClr val="FFFFFF"/>
                    </a:gs>
                  </a:gsLst>
                  <a:lin ang="5400000" scaled="1"/>
                </a:gradFill>
                <a:effectLst/>
                <a:uLnTx/>
                <a:uFillTx/>
                <a:latin typeface="Meiryo" panose="020B0604030504040204" pitchFamily="34" charset="-128"/>
                <a:ea typeface="Meiryo" panose="020B0604030504040204" pitchFamily="34" charset="-128"/>
              </a:rPr>
              <a:t>メリット・機能</a:t>
            </a:r>
          </a:p>
        </p:txBody>
      </p:sp>
      <p:sp>
        <p:nvSpPr>
          <p:cNvPr id="4" name="Title 1">
            <a:extLst>
              <a:ext uri="{FF2B5EF4-FFF2-40B4-BE49-F238E27FC236}">
                <a16:creationId xmlns:a16="http://schemas.microsoft.com/office/drawing/2014/main" id="{A662080E-9D26-4001-A307-BD83D9867329}"/>
              </a:ext>
            </a:extLst>
          </p:cNvPr>
          <p:cNvSpPr txBox="1">
            <a:spLocks/>
          </p:cNvSpPr>
          <p:nvPr/>
        </p:nvSpPr>
        <p:spPr>
          <a:xfrm>
            <a:off x="5677931" y="1173644"/>
            <a:ext cx="6146845" cy="623147"/>
          </a:xfrm>
          <a:prstGeom prst="rect">
            <a:avLst/>
          </a:prstGeom>
          <a:noFill/>
        </p:spPr>
        <p:txBody>
          <a:bodyPr wrap="square" lIns="48000" tIns="48000" rIns="48000" bIns="48000" anchor="ctr" anchorCtr="0">
            <a:noAutofit/>
          </a:bodyPr>
          <a:lstStyle>
            <a:lvl1pPr algn="l" defTabSz="457200" rtl="0" eaLnBrk="1" latinLnBrk="0" hangingPunct="1">
              <a:spcBef>
                <a:spcPct val="0"/>
              </a:spcBef>
              <a:buNone/>
              <a:defRPr sz="2800" b="0" i="0" kern="1200">
                <a:solidFill>
                  <a:srgbClr val="0E2735"/>
                </a:solidFill>
                <a:latin typeface="Meiryo" charset="-128"/>
                <a:ea typeface="Meiryo" charset="-128"/>
                <a:cs typeface="Meiryo" charset="-128"/>
              </a:defRPr>
            </a:lvl1pPr>
          </a:lstStyle>
          <a:p>
            <a:pPr marL="0" marR="0" lvl="0" indent="0" algn="ctr" defTabSz="380985" rtl="0" eaLnBrk="1" fontAlgn="auto" latinLnBrk="0" hangingPunct="1">
              <a:lnSpc>
                <a:spcPct val="100000"/>
              </a:lnSpc>
              <a:spcBef>
                <a:spcPct val="0"/>
              </a:spcBef>
              <a:spcAft>
                <a:spcPts val="0"/>
              </a:spcAft>
              <a:buClrTx/>
              <a:buSzTx/>
              <a:buFontTx/>
              <a:buNone/>
              <a:tabLst/>
              <a:defRPr/>
            </a:pPr>
            <a:r>
              <a:rPr kumimoji="0" lang="ja-JP" altLang="en-US" sz="2333"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rPr>
              <a:t>考慮点</a:t>
            </a:r>
            <a:endParaRPr kumimoji="0" lang="en-US" altLang="ja-JP" sz="2333"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endParaRPr>
          </a:p>
        </p:txBody>
      </p:sp>
      <p:cxnSp>
        <p:nvCxnSpPr>
          <p:cNvPr id="5" name="直線コネクタ 4">
            <a:extLst>
              <a:ext uri="{FF2B5EF4-FFF2-40B4-BE49-F238E27FC236}">
                <a16:creationId xmlns:a16="http://schemas.microsoft.com/office/drawing/2014/main" id="{F055E300-4012-492C-9342-8E4C81612432}"/>
              </a:ext>
            </a:extLst>
          </p:cNvPr>
          <p:cNvCxnSpPr/>
          <p:nvPr/>
        </p:nvCxnSpPr>
        <p:spPr>
          <a:xfrm>
            <a:off x="5678261" y="1796791"/>
            <a:ext cx="6148873" cy="0"/>
          </a:xfrm>
          <a:prstGeom prst="line">
            <a:avLst/>
          </a:prstGeom>
          <a:ln>
            <a:solidFill>
              <a:srgbClr val="163D51"/>
            </a:solidFill>
          </a:ln>
          <a:effectLst/>
        </p:spPr>
        <p:style>
          <a:lnRef idx="2">
            <a:schemeClr val="accent1"/>
          </a:lnRef>
          <a:fillRef idx="0">
            <a:schemeClr val="accent1"/>
          </a:fillRef>
          <a:effectRef idx="1">
            <a:schemeClr val="accent1"/>
          </a:effectRef>
          <a:fontRef idx="minor">
            <a:schemeClr val="tx1"/>
          </a:fontRef>
        </p:style>
      </p:cxnSp>
      <p:sp>
        <p:nvSpPr>
          <p:cNvPr id="6" name="正方形/長方形 6">
            <a:extLst>
              <a:ext uri="{FF2B5EF4-FFF2-40B4-BE49-F238E27FC236}">
                <a16:creationId xmlns:a16="http://schemas.microsoft.com/office/drawing/2014/main" id="{DC2E9C6C-46D8-4876-99A5-B0437A6E4340}"/>
              </a:ext>
            </a:extLst>
          </p:cNvPr>
          <p:cNvSpPr/>
          <p:nvPr/>
        </p:nvSpPr>
        <p:spPr>
          <a:xfrm>
            <a:off x="282038" y="1877149"/>
            <a:ext cx="5045878" cy="4432172"/>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marL="380985" marR="0" lvl="0" indent="-380985" algn="l" defTabSz="609576" rtl="0" eaLnBrk="1" fontAlgn="auto" latinLnBrk="0" hangingPunct="1">
              <a:lnSpc>
                <a:spcPct val="100000"/>
              </a:lnSpc>
              <a:spcBef>
                <a:spcPts val="800"/>
              </a:spcBef>
              <a:spcAft>
                <a:spcPts val="0"/>
              </a:spcAft>
              <a:buClrTx/>
              <a:buSzTx/>
              <a:buFont typeface="Arial" panose="020B0604020202020204" pitchFamily="34" charset="0"/>
              <a:buChar char="•"/>
              <a:tabLst/>
              <a:defRPr/>
            </a:pPr>
            <a:r>
              <a:rPr kumimoji="1" lang="en-US" altLang="ja-JP" sz="2000" b="0" i="0" u="none" strike="noStrike" kern="1200" cap="none" spc="0" normalizeH="0" baseline="0" noProof="0" dirty="0">
                <a:ln>
                  <a:noFill/>
                </a:ln>
                <a:solidFill>
                  <a:srgbClr val="161E2C"/>
                </a:solidFill>
                <a:effectLst/>
                <a:uLnTx/>
                <a:uFillTx/>
                <a:latin typeface="Meiryo" panose="020B0604030504040204" pitchFamily="34" charset="-128"/>
                <a:ea typeface="Meiryo" panose="020B0604030504040204" pitchFamily="34" charset="-128"/>
                <a:cs typeface="+mn-cs"/>
              </a:rPr>
              <a:t>ACM</a:t>
            </a:r>
            <a:r>
              <a:rPr kumimoji="1" lang="ja-JP" altLang="en-US" sz="2000" b="0" i="0" u="none" strike="noStrike" kern="1200" cap="none" spc="0" normalizeH="0" baseline="0" noProof="0" dirty="0">
                <a:ln>
                  <a:noFill/>
                </a:ln>
                <a:solidFill>
                  <a:srgbClr val="161E2C"/>
                </a:solidFill>
                <a:effectLst/>
                <a:uLnTx/>
                <a:uFillTx/>
                <a:latin typeface="Meiryo" panose="020B0604030504040204" pitchFamily="34" charset="-128"/>
                <a:ea typeface="Meiryo" panose="020B0604030504040204" pitchFamily="34" charset="-128"/>
                <a:cs typeface="+mn-cs"/>
              </a:rPr>
              <a:t>により、安全なウェブサービスやアプリケーションに対する </a:t>
            </a:r>
            <a:r>
              <a:rPr kumimoji="1" lang="en-US" altLang="ja-JP" sz="2000" b="0" i="0" u="none" strike="noStrike" kern="1200" cap="none" spc="0" normalizeH="0" baseline="0" noProof="0" dirty="0">
                <a:ln>
                  <a:noFill/>
                </a:ln>
                <a:solidFill>
                  <a:srgbClr val="161E2C"/>
                </a:solidFill>
                <a:effectLst/>
                <a:uLnTx/>
                <a:uFillTx/>
                <a:latin typeface="Meiryo" panose="020B0604030504040204" pitchFamily="34" charset="-128"/>
                <a:ea typeface="Meiryo" panose="020B0604030504040204" pitchFamily="34" charset="-128"/>
                <a:cs typeface="+mn-cs"/>
              </a:rPr>
              <a:t>TLS </a:t>
            </a:r>
            <a:r>
              <a:rPr kumimoji="1" lang="ja-JP" altLang="en-US" sz="2000" b="0" i="0" u="none" strike="noStrike" kern="1200" cap="none" spc="0" normalizeH="0" baseline="0" noProof="0" dirty="0">
                <a:ln>
                  <a:noFill/>
                </a:ln>
                <a:solidFill>
                  <a:srgbClr val="161E2C"/>
                </a:solidFill>
                <a:effectLst/>
                <a:uLnTx/>
                <a:uFillTx/>
                <a:latin typeface="Meiryo" panose="020B0604030504040204" pitchFamily="34" charset="-128"/>
                <a:ea typeface="Meiryo" panose="020B0604030504040204" pitchFamily="34" charset="-128"/>
                <a:cs typeface="+mn-cs"/>
              </a:rPr>
              <a:t>の設定と維持が自動化される（証明書の期限切れによるダウンタイムを回避する運用が</a:t>
            </a:r>
            <a:r>
              <a:rPr kumimoji="1" lang="ja-JP" altLang="en-US" sz="2000" b="0" i="0" u="none" strike="noStrike" kern="1200" cap="none" spc="0" normalizeH="0" baseline="0" noProof="0">
                <a:ln>
                  <a:noFill/>
                </a:ln>
                <a:solidFill>
                  <a:srgbClr val="161E2C"/>
                </a:solidFill>
                <a:effectLst/>
                <a:uLnTx/>
                <a:uFillTx/>
                <a:latin typeface="Meiryo" panose="020B0604030504040204" pitchFamily="34" charset="-128"/>
                <a:ea typeface="Meiryo" panose="020B0604030504040204" pitchFamily="34" charset="-128"/>
                <a:cs typeface="+mn-cs"/>
              </a:rPr>
              <a:t>不要）</a:t>
            </a:r>
            <a:endParaRPr kumimoji="1" lang="en-US" altLang="ja-JP" sz="2000" b="0" i="0" u="none" strike="noStrike" kern="1200" cap="none" spc="0" normalizeH="0" baseline="0" noProof="0" dirty="0">
              <a:ln>
                <a:noFill/>
              </a:ln>
              <a:solidFill>
                <a:srgbClr val="161E2C"/>
              </a:solidFill>
              <a:effectLst/>
              <a:uLnTx/>
              <a:uFillTx/>
              <a:latin typeface="Meiryo" panose="020B0604030504040204" pitchFamily="34" charset="-128"/>
              <a:ea typeface="Meiryo" panose="020B0604030504040204" pitchFamily="34" charset="-128"/>
              <a:cs typeface="+mn-cs"/>
            </a:endParaRPr>
          </a:p>
          <a:p>
            <a:pPr marL="380985" marR="0" lvl="0" indent="-380985" algn="l" defTabSz="609576" rtl="0" eaLnBrk="1" fontAlgn="auto" latinLnBrk="0" hangingPunct="1">
              <a:lnSpc>
                <a:spcPct val="100000"/>
              </a:lnSpc>
              <a:spcBef>
                <a:spcPts val="800"/>
              </a:spcBef>
              <a:spcAft>
                <a:spcPts val="0"/>
              </a:spcAft>
              <a:buClrTx/>
              <a:buSzTx/>
              <a:buFont typeface="Arial" panose="020B0604020202020204" pitchFamily="34" charset="0"/>
              <a:buChar char="•"/>
              <a:tabLst/>
              <a:defRPr/>
            </a:pPr>
            <a:endParaRPr kumimoji="1" lang="ja-JP" altLang="en-US" sz="2000" b="0" i="0" u="none" strike="noStrike" kern="1200" cap="none" spc="0" normalizeH="0" baseline="0" noProof="0" dirty="0">
              <a:ln>
                <a:noFill/>
              </a:ln>
              <a:solidFill>
                <a:srgbClr val="161E2C"/>
              </a:solidFill>
              <a:effectLst/>
              <a:uLnTx/>
              <a:uFillTx/>
              <a:latin typeface="Meiryo" panose="020B0604030504040204" pitchFamily="34" charset="-128"/>
              <a:ea typeface="Meiryo" panose="020B0604030504040204" pitchFamily="34" charset="-128"/>
              <a:cs typeface="+mn-cs"/>
            </a:endParaRPr>
          </a:p>
          <a:p>
            <a:pPr marL="380985" marR="0" lvl="0" indent="-380985" algn="l" defTabSz="609576" rtl="0" eaLnBrk="1" fontAlgn="auto" latinLnBrk="0" hangingPunct="1">
              <a:lnSpc>
                <a:spcPct val="100000"/>
              </a:lnSpc>
              <a:spcBef>
                <a:spcPts val="800"/>
              </a:spcBef>
              <a:spcAft>
                <a:spcPts val="0"/>
              </a:spcAft>
              <a:buClrTx/>
              <a:buSzTx/>
              <a:buFont typeface="Arial" panose="020B0604020202020204" pitchFamily="34" charset="0"/>
              <a:buChar char="•"/>
              <a:tabLst/>
              <a:defRPr/>
            </a:pPr>
            <a:r>
              <a:rPr kumimoji="1" lang="ja-JP" altLang="en-US" sz="2000" b="0" i="0" u="none" strike="noStrike" kern="1200" cap="none" spc="0" normalizeH="0" baseline="0" noProof="0" dirty="0">
                <a:ln>
                  <a:noFill/>
                </a:ln>
                <a:solidFill>
                  <a:srgbClr val="161E2C"/>
                </a:solidFill>
                <a:effectLst/>
                <a:uLnTx/>
                <a:uFillTx/>
                <a:latin typeface="Meiryo" panose="020B0604030504040204" pitchFamily="34" charset="-128"/>
                <a:ea typeface="Meiryo" panose="020B0604030504040204" pitchFamily="34" charset="-128"/>
                <a:cs typeface="+mn-cs"/>
              </a:rPr>
              <a:t>同じリージョンの複数の </a:t>
            </a:r>
            <a:r>
              <a:rPr kumimoji="1" lang="en-US" altLang="ja-JP" sz="2000" b="0" i="0" u="none" strike="noStrike" kern="1200" cap="none" spc="0" normalizeH="0" baseline="0" noProof="0" dirty="0">
                <a:ln>
                  <a:noFill/>
                </a:ln>
                <a:solidFill>
                  <a:srgbClr val="161E2C"/>
                </a:solidFill>
                <a:effectLst/>
                <a:uLnTx/>
                <a:uFillTx/>
                <a:latin typeface="Meiryo" panose="020B0604030504040204" pitchFamily="34" charset="-128"/>
                <a:ea typeface="Meiryo" panose="020B0604030504040204" pitchFamily="34" charset="-128"/>
                <a:cs typeface="+mn-cs"/>
              </a:rPr>
              <a:t>ELB</a:t>
            </a:r>
            <a:r>
              <a:rPr kumimoji="1" lang="ja-JP" altLang="en-US" sz="2000" b="0" i="0" u="none" strike="noStrike" kern="1200" cap="none" spc="0" normalizeH="0" baseline="0" noProof="0" dirty="0">
                <a:ln>
                  <a:noFill/>
                </a:ln>
                <a:solidFill>
                  <a:srgbClr val="161E2C"/>
                </a:solidFill>
                <a:effectLst/>
                <a:uLnTx/>
                <a:uFillTx/>
                <a:latin typeface="Meiryo" panose="020B0604030504040204" pitchFamily="34" charset="-128"/>
                <a:ea typeface="Meiryo" panose="020B0604030504040204" pitchFamily="34" charset="-128"/>
                <a:cs typeface="+mn-cs"/>
              </a:rPr>
              <a:t>や複数の </a:t>
            </a:r>
            <a:r>
              <a:rPr kumimoji="1" lang="en-US" altLang="ja-JP" sz="2000" b="0" i="0" u="none" strike="noStrike" kern="1200" cap="none" spc="0" normalizeH="0" baseline="0" noProof="0" dirty="0" err="1">
                <a:ln>
                  <a:noFill/>
                </a:ln>
                <a:solidFill>
                  <a:srgbClr val="161E2C"/>
                </a:solidFill>
                <a:effectLst/>
                <a:uLnTx/>
                <a:uFillTx/>
                <a:latin typeface="Meiryo" panose="020B0604030504040204" pitchFamily="34" charset="-128"/>
                <a:ea typeface="Meiryo" panose="020B0604030504040204" pitchFamily="34" charset="-128"/>
                <a:cs typeface="+mn-cs"/>
              </a:rPr>
              <a:t>CloudFront</a:t>
            </a:r>
            <a:r>
              <a:rPr kumimoji="1" lang="en-US" altLang="ja-JP" sz="2000" b="0" i="0" u="none" strike="noStrike" kern="1200" cap="none" spc="0" normalizeH="0" baseline="0" noProof="0" dirty="0">
                <a:ln>
                  <a:noFill/>
                </a:ln>
                <a:solidFill>
                  <a:srgbClr val="161E2C"/>
                </a:solidFill>
                <a:effectLst/>
                <a:uLnTx/>
                <a:uFillTx/>
                <a:latin typeface="Meiryo" panose="020B0604030504040204" pitchFamily="34" charset="-128"/>
                <a:ea typeface="Meiryo" panose="020B0604030504040204" pitchFamily="34" charset="-128"/>
                <a:cs typeface="+mn-cs"/>
              </a:rPr>
              <a:t> </a:t>
            </a:r>
            <a:r>
              <a:rPr kumimoji="1" lang="ja-JP" altLang="en-US" sz="2000" b="0" i="0" u="none" strike="noStrike" kern="1200" cap="none" spc="0" normalizeH="0" baseline="0" noProof="0" dirty="0">
                <a:ln>
                  <a:noFill/>
                </a:ln>
                <a:solidFill>
                  <a:srgbClr val="161E2C"/>
                </a:solidFill>
                <a:effectLst/>
                <a:uLnTx/>
                <a:uFillTx/>
                <a:latin typeface="Meiryo" panose="020B0604030504040204" pitchFamily="34" charset="-128"/>
                <a:ea typeface="Meiryo" panose="020B0604030504040204" pitchFamily="34" charset="-128"/>
                <a:cs typeface="+mn-cs"/>
              </a:rPr>
              <a:t>ディストリビューションで同じ証明書を使用可能</a:t>
            </a:r>
            <a:endParaRPr kumimoji="1" lang="en-US" altLang="ja-JP" sz="2000" b="0" i="0" u="none" strike="noStrike" kern="1200" cap="none" spc="0" normalizeH="0" baseline="0" noProof="0" dirty="0">
              <a:ln>
                <a:noFill/>
              </a:ln>
              <a:solidFill>
                <a:srgbClr val="161E2C"/>
              </a:solidFill>
              <a:effectLst/>
              <a:uLnTx/>
              <a:uFillTx/>
              <a:latin typeface="Meiryo" panose="020B0604030504040204" pitchFamily="34" charset="-128"/>
              <a:ea typeface="Meiryo" panose="020B0604030504040204" pitchFamily="34" charset="-128"/>
              <a:cs typeface="+mn-cs"/>
            </a:endParaRPr>
          </a:p>
        </p:txBody>
      </p:sp>
      <p:sp>
        <p:nvSpPr>
          <p:cNvPr id="15" name="正方形/長方形 6">
            <a:extLst>
              <a:ext uri="{FF2B5EF4-FFF2-40B4-BE49-F238E27FC236}">
                <a16:creationId xmlns:a16="http://schemas.microsoft.com/office/drawing/2014/main" id="{DC2E9C6C-46D8-4876-99A5-B0437A6E4340}"/>
              </a:ext>
            </a:extLst>
          </p:cNvPr>
          <p:cNvSpPr/>
          <p:nvPr/>
        </p:nvSpPr>
        <p:spPr>
          <a:xfrm>
            <a:off x="5696141" y="1877149"/>
            <a:ext cx="6128635" cy="4432172"/>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marL="380985" marR="0" lvl="0" indent="-380985" algn="l" defTabSz="609576" rtl="0" eaLnBrk="1" fontAlgn="auto" latinLnBrk="0" hangingPunct="1">
              <a:lnSpc>
                <a:spcPct val="100000"/>
              </a:lnSpc>
              <a:spcBef>
                <a:spcPts val="800"/>
              </a:spcBef>
              <a:spcAft>
                <a:spcPts val="0"/>
              </a:spcAft>
              <a:buClrTx/>
              <a:buSzTx/>
              <a:buFont typeface="Arial" panose="020B0604020202020204" pitchFamily="34" charset="0"/>
              <a:buChar char="•"/>
              <a:tabLst/>
              <a:defRPr/>
            </a:pPr>
            <a:r>
              <a:rPr kumimoji="1" lang="en-US" altLang="ja-JP" sz="2000" b="0" i="0" u="none" strike="noStrike" kern="1200" cap="none" spc="0" normalizeH="0" baseline="0" noProof="0" dirty="0">
                <a:ln>
                  <a:noFill/>
                </a:ln>
                <a:solidFill>
                  <a:srgbClr val="161E2C"/>
                </a:solidFill>
                <a:effectLst/>
                <a:uLnTx/>
                <a:uFillTx/>
                <a:latin typeface="Meiryo" panose="020B0604030504040204" pitchFamily="34" charset="-128"/>
                <a:ea typeface="Meiryo" panose="020B0604030504040204" pitchFamily="34" charset="-128"/>
                <a:cs typeface="+mn-cs"/>
              </a:rPr>
              <a:t>EC2 </a:t>
            </a:r>
            <a:r>
              <a:rPr kumimoji="1" lang="ja-JP" altLang="en-US" sz="2000" b="0" i="0" u="none" strike="noStrike" kern="1200" cap="none" spc="0" normalizeH="0" baseline="0" noProof="0">
                <a:ln>
                  <a:noFill/>
                </a:ln>
                <a:solidFill>
                  <a:srgbClr val="161E2C"/>
                </a:solidFill>
                <a:effectLst/>
                <a:uLnTx/>
                <a:uFillTx/>
                <a:latin typeface="Meiryo" panose="020B0604030504040204" pitchFamily="34" charset="-128"/>
                <a:ea typeface="Meiryo" panose="020B0604030504040204" pitchFamily="34" charset="-128"/>
                <a:cs typeface="+mn-cs"/>
              </a:rPr>
              <a:t>インスタンス</a:t>
            </a:r>
            <a:r>
              <a:rPr kumimoji="1" lang="ja-JP" altLang="en-US" sz="2000" b="0" i="0" u="none" strike="noStrike" kern="1200" cap="none" spc="0" normalizeH="0" baseline="0" noProof="0" dirty="0">
                <a:ln>
                  <a:noFill/>
                </a:ln>
                <a:solidFill>
                  <a:srgbClr val="161E2C"/>
                </a:solidFill>
                <a:effectLst/>
                <a:uLnTx/>
                <a:uFillTx/>
                <a:latin typeface="Meiryo" panose="020B0604030504040204" pitchFamily="34" charset="-128"/>
                <a:ea typeface="Meiryo" panose="020B0604030504040204" pitchFamily="34" charset="-128"/>
                <a:cs typeface="+mn-cs"/>
              </a:rPr>
              <a:t>やオンプレミス環境ではプライベート証明書のみ</a:t>
            </a:r>
            <a:r>
              <a:rPr kumimoji="1" lang="ja-JP" altLang="en-US" sz="2000" b="0" i="0" u="none" strike="noStrike" kern="1200" cap="none" spc="0" normalizeH="0" baseline="0" noProof="0">
                <a:ln>
                  <a:noFill/>
                </a:ln>
                <a:solidFill>
                  <a:srgbClr val="161E2C"/>
                </a:solidFill>
                <a:effectLst/>
                <a:uLnTx/>
                <a:uFillTx/>
                <a:latin typeface="Meiryo" panose="020B0604030504040204" pitchFamily="34" charset="-128"/>
                <a:ea typeface="Meiryo" panose="020B0604030504040204" pitchFamily="34" charset="-128"/>
                <a:cs typeface="+mn-cs"/>
              </a:rPr>
              <a:t>利用可能</a:t>
            </a:r>
            <a:endParaRPr kumimoji="1" lang="en-US" altLang="ja-JP" sz="2000" b="0" i="0" u="none" strike="noStrike" kern="1200" cap="none" spc="0" normalizeH="0" baseline="0" noProof="0" dirty="0">
              <a:ln>
                <a:noFill/>
              </a:ln>
              <a:solidFill>
                <a:srgbClr val="161E2C"/>
              </a:solidFill>
              <a:effectLst/>
              <a:uLnTx/>
              <a:uFillTx/>
              <a:latin typeface="Meiryo" panose="020B0604030504040204" pitchFamily="34" charset="-128"/>
              <a:ea typeface="Meiryo" panose="020B0604030504040204" pitchFamily="34" charset="-128"/>
              <a:cs typeface="+mn-cs"/>
            </a:endParaRPr>
          </a:p>
          <a:p>
            <a:pPr marL="380985" marR="0" lvl="0" indent="-380985" algn="l" defTabSz="609576" rtl="0" eaLnBrk="1" fontAlgn="auto" latinLnBrk="0" hangingPunct="1">
              <a:lnSpc>
                <a:spcPct val="100000"/>
              </a:lnSpc>
              <a:spcBef>
                <a:spcPts val="800"/>
              </a:spcBef>
              <a:spcAft>
                <a:spcPts val="0"/>
              </a:spcAft>
              <a:buClrTx/>
              <a:buSzTx/>
              <a:buFont typeface="Arial" panose="020B0604020202020204" pitchFamily="34" charset="0"/>
              <a:buChar char="•"/>
              <a:tabLst/>
              <a:defRPr/>
            </a:pPr>
            <a:r>
              <a:rPr kumimoji="1" lang="en-US" altLang="ja-JP" sz="2000" b="0" i="0" u="none" strike="noStrike" kern="1200" cap="none" spc="0" normalizeH="0" baseline="0" noProof="0" dirty="0">
                <a:ln>
                  <a:noFill/>
                </a:ln>
                <a:solidFill>
                  <a:srgbClr val="161E2C"/>
                </a:solidFill>
                <a:effectLst/>
                <a:uLnTx/>
                <a:uFillTx/>
                <a:latin typeface="Meiryo" panose="020B0604030504040204" pitchFamily="34" charset="-128"/>
                <a:ea typeface="Meiryo" panose="020B0604030504040204" pitchFamily="34" charset="-128"/>
                <a:cs typeface="+mn-cs"/>
              </a:rPr>
              <a:t>EV</a:t>
            </a:r>
            <a:r>
              <a:rPr kumimoji="1" lang="ja-JP" altLang="en-US" sz="2000" b="0" i="0" u="none" strike="noStrike" kern="1200" cap="none" spc="0" normalizeH="0" baseline="0" noProof="0" dirty="0" err="1">
                <a:ln>
                  <a:noFill/>
                </a:ln>
                <a:solidFill>
                  <a:srgbClr val="161E2C"/>
                </a:solidFill>
                <a:effectLst/>
                <a:uLnTx/>
                <a:uFillTx/>
                <a:latin typeface="Meiryo" panose="020B0604030504040204" pitchFamily="34" charset="-128"/>
                <a:ea typeface="Meiryo" panose="020B0604030504040204" pitchFamily="34" charset="-128"/>
                <a:cs typeface="+mn-cs"/>
              </a:rPr>
              <a:t>、</a:t>
            </a:r>
            <a:r>
              <a:rPr kumimoji="1" lang="en-US" altLang="ja-JP" sz="2000" b="0" i="0" u="none" strike="noStrike" kern="1200" cap="none" spc="0" normalizeH="0" baseline="0" noProof="0" dirty="0">
                <a:ln>
                  <a:noFill/>
                </a:ln>
                <a:solidFill>
                  <a:srgbClr val="161E2C"/>
                </a:solidFill>
                <a:effectLst/>
                <a:uLnTx/>
                <a:uFillTx/>
                <a:latin typeface="Meiryo" panose="020B0604030504040204" pitchFamily="34" charset="-128"/>
                <a:ea typeface="Meiryo" panose="020B0604030504040204" pitchFamily="34" charset="-128"/>
                <a:cs typeface="+mn-cs"/>
              </a:rPr>
              <a:t>OV</a:t>
            </a:r>
            <a:r>
              <a:rPr kumimoji="1" lang="ja-JP" altLang="en-US" sz="2000" b="0" i="0" u="none" strike="noStrike" kern="1200" cap="none" spc="0" normalizeH="0" baseline="0" noProof="0" dirty="0">
                <a:ln>
                  <a:noFill/>
                </a:ln>
                <a:solidFill>
                  <a:srgbClr val="161E2C"/>
                </a:solidFill>
                <a:effectLst/>
                <a:uLnTx/>
                <a:uFillTx/>
                <a:latin typeface="Meiryo" panose="020B0604030504040204" pitchFamily="34" charset="-128"/>
                <a:ea typeface="Meiryo" panose="020B0604030504040204" pitchFamily="34" charset="-128"/>
                <a:cs typeface="+mn-cs"/>
              </a:rPr>
              <a:t>証明書</a:t>
            </a:r>
            <a:r>
              <a:rPr kumimoji="1" lang="ja-JP" altLang="en-US" sz="2000" b="0" i="0" u="none" strike="noStrike" kern="1200" cap="none" spc="0" normalizeH="0" baseline="0" noProof="0">
                <a:ln>
                  <a:noFill/>
                </a:ln>
                <a:solidFill>
                  <a:srgbClr val="161E2C"/>
                </a:solidFill>
                <a:effectLst/>
                <a:uLnTx/>
                <a:uFillTx/>
                <a:latin typeface="Meiryo" panose="020B0604030504040204" pitchFamily="34" charset="-128"/>
                <a:ea typeface="Meiryo" panose="020B0604030504040204" pitchFamily="34" charset="-128"/>
                <a:cs typeface="+mn-cs"/>
              </a:rPr>
              <a:t>は未提供（インポートは可能）の</a:t>
            </a:r>
            <a:r>
              <a:rPr kumimoji="1" lang="ja-JP" altLang="en-US" sz="2000" b="0" i="0" u="none" strike="noStrike" kern="1200" cap="none" spc="0" normalizeH="0" baseline="0" noProof="0" dirty="0">
                <a:ln>
                  <a:noFill/>
                </a:ln>
                <a:solidFill>
                  <a:srgbClr val="161E2C"/>
                </a:solidFill>
                <a:effectLst/>
                <a:uLnTx/>
                <a:uFillTx/>
                <a:latin typeface="Meiryo" panose="020B0604030504040204" pitchFamily="34" charset="-128"/>
                <a:ea typeface="Meiryo" panose="020B0604030504040204" pitchFamily="34" charset="-128"/>
                <a:cs typeface="+mn-cs"/>
              </a:rPr>
              <a:t>ため</a:t>
            </a:r>
            <a:r>
              <a:rPr kumimoji="1" lang="ja-JP" altLang="en-US" sz="2000" b="0" i="0" u="none" strike="noStrike" kern="1200" cap="none" spc="0" normalizeH="0" baseline="0" noProof="0">
                <a:ln>
                  <a:noFill/>
                </a:ln>
                <a:solidFill>
                  <a:srgbClr val="161E2C"/>
                </a:solidFill>
                <a:effectLst/>
                <a:uLnTx/>
                <a:uFillTx/>
                <a:latin typeface="Meiryo" panose="020B0604030504040204" pitchFamily="34" charset="-128"/>
                <a:ea typeface="Meiryo" panose="020B0604030504040204" pitchFamily="34" charset="-128"/>
                <a:cs typeface="+mn-cs"/>
              </a:rPr>
              <a:t>、要件</a:t>
            </a:r>
            <a:r>
              <a:rPr kumimoji="1" lang="ja-JP" altLang="en-US" sz="2000" b="0" i="0" u="none" strike="noStrike" kern="1200" cap="none" spc="0" normalizeH="0" baseline="0" noProof="0" dirty="0">
                <a:ln>
                  <a:noFill/>
                </a:ln>
                <a:solidFill>
                  <a:srgbClr val="161E2C"/>
                </a:solidFill>
                <a:effectLst/>
                <a:uLnTx/>
                <a:uFillTx/>
                <a:latin typeface="Meiryo" panose="020B0604030504040204" pitchFamily="34" charset="-128"/>
                <a:ea typeface="Meiryo" panose="020B0604030504040204" pitchFamily="34" charset="-128"/>
                <a:cs typeface="+mn-cs"/>
              </a:rPr>
              <a:t>次第で証明書の発行</a:t>
            </a:r>
            <a:r>
              <a:rPr kumimoji="1" lang="ja-JP" altLang="en-US" sz="2000" b="0" i="0" u="none" strike="noStrike" kern="1200" cap="none" spc="0" normalizeH="0" baseline="0" noProof="0">
                <a:ln>
                  <a:noFill/>
                </a:ln>
                <a:solidFill>
                  <a:srgbClr val="161E2C"/>
                </a:solidFill>
                <a:effectLst/>
                <a:uLnTx/>
                <a:uFillTx/>
                <a:latin typeface="Meiryo" panose="020B0604030504040204" pitchFamily="34" charset="-128"/>
                <a:ea typeface="Meiryo" panose="020B0604030504040204" pitchFamily="34" charset="-128"/>
                <a:cs typeface="+mn-cs"/>
              </a:rPr>
              <a:t>は外部</a:t>
            </a:r>
            <a:r>
              <a:rPr kumimoji="1" lang="en-US" altLang="ja-JP" sz="2000" b="0" i="0" u="none" strike="noStrike" kern="1200" cap="none" spc="0" normalizeH="0" baseline="0" noProof="0" dirty="0">
                <a:ln>
                  <a:noFill/>
                </a:ln>
                <a:solidFill>
                  <a:srgbClr val="161E2C"/>
                </a:solidFill>
                <a:effectLst/>
                <a:uLnTx/>
                <a:uFillTx/>
                <a:latin typeface="Meiryo" panose="020B0604030504040204" pitchFamily="34" charset="-128"/>
                <a:ea typeface="Meiryo" panose="020B0604030504040204" pitchFamily="34" charset="-128"/>
                <a:cs typeface="+mn-cs"/>
              </a:rPr>
              <a:t> CA </a:t>
            </a:r>
            <a:r>
              <a:rPr kumimoji="1" lang="ja-JP" altLang="en-US" sz="2000" b="0" i="0" u="none" strike="noStrike" kern="1200" cap="none" spc="0" normalizeH="0" baseline="0" noProof="0">
                <a:ln>
                  <a:noFill/>
                </a:ln>
                <a:solidFill>
                  <a:srgbClr val="161E2C"/>
                </a:solidFill>
                <a:effectLst/>
                <a:uLnTx/>
                <a:uFillTx/>
                <a:latin typeface="Meiryo" panose="020B0604030504040204" pitchFamily="34" charset="-128"/>
                <a:ea typeface="Meiryo" panose="020B0604030504040204" pitchFamily="34" charset="-128"/>
                <a:cs typeface="+mn-cs"/>
              </a:rPr>
              <a:t>の</a:t>
            </a:r>
            <a:r>
              <a:rPr kumimoji="1" lang="ja-JP" altLang="en-US" sz="2000" b="0" i="0" u="none" strike="noStrike" kern="1200" cap="none" spc="0" normalizeH="0" baseline="0" noProof="0" dirty="0">
                <a:ln>
                  <a:noFill/>
                </a:ln>
                <a:solidFill>
                  <a:srgbClr val="161E2C"/>
                </a:solidFill>
                <a:effectLst/>
                <a:uLnTx/>
                <a:uFillTx/>
                <a:latin typeface="Meiryo" panose="020B0604030504040204" pitchFamily="34" charset="-128"/>
                <a:ea typeface="Meiryo" panose="020B0604030504040204" pitchFamily="34" charset="-128"/>
                <a:cs typeface="+mn-cs"/>
              </a:rPr>
              <a:t>利用を検討</a:t>
            </a:r>
          </a:p>
          <a:p>
            <a:pPr marL="380985" marR="0" lvl="0" indent="-380985" algn="l" defTabSz="609576" rtl="0" eaLnBrk="1" fontAlgn="auto" latinLnBrk="0" hangingPunct="1">
              <a:lnSpc>
                <a:spcPct val="100000"/>
              </a:lnSpc>
              <a:spcBef>
                <a:spcPts val="800"/>
              </a:spcBef>
              <a:spcAft>
                <a:spcPts val="0"/>
              </a:spcAft>
              <a:buClrTx/>
              <a:buSzTx/>
              <a:buFont typeface="Arial" panose="020B0604020202020204" pitchFamily="34" charset="0"/>
              <a:buChar char="•"/>
              <a:tabLst/>
              <a:defRPr/>
            </a:pPr>
            <a:r>
              <a:rPr kumimoji="1" lang="en-US" altLang="ja-JP" sz="2000" b="0" i="0" u="none" strike="noStrike" kern="1200" cap="none" spc="0" normalizeH="0" baseline="0" noProof="0" dirty="0">
                <a:ln>
                  <a:noFill/>
                </a:ln>
                <a:solidFill>
                  <a:srgbClr val="161E2C"/>
                </a:solidFill>
                <a:effectLst/>
                <a:uLnTx/>
                <a:uFillTx/>
                <a:latin typeface="Meiryo" panose="020B0604030504040204" pitchFamily="34" charset="-128"/>
                <a:ea typeface="Meiryo" panose="020B0604030504040204" pitchFamily="34" charset="-128"/>
                <a:cs typeface="+mn-cs"/>
              </a:rPr>
              <a:t>CloudFront </a:t>
            </a:r>
            <a:r>
              <a:rPr kumimoji="1" lang="ja-JP" altLang="en-US" sz="2000" b="0" i="0" u="none" strike="noStrike" kern="1200" cap="none" spc="0" normalizeH="0" baseline="0" noProof="0">
                <a:ln>
                  <a:noFill/>
                </a:ln>
                <a:solidFill>
                  <a:srgbClr val="161E2C"/>
                </a:solidFill>
                <a:effectLst/>
                <a:uLnTx/>
                <a:uFillTx/>
                <a:latin typeface="Meiryo" panose="020B0604030504040204" pitchFamily="34" charset="-128"/>
                <a:ea typeface="Meiryo" panose="020B0604030504040204" pitchFamily="34" charset="-128"/>
                <a:cs typeface="+mn-cs"/>
              </a:rPr>
              <a:t>で</a:t>
            </a:r>
            <a:r>
              <a:rPr kumimoji="1" lang="ja-JP" altLang="en-US" sz="2000" b="0" i="0" u="none" strike="noStrike" kern="1200" cap="none" spc="0" normalizeH="0" baseline="0" noProof="0" dirty="0">
                <a:ln>
                  <a:noFill/>
                </a:ln>
                <a:solidFill>
                  <a:srgbClr val="161E2C"/>
                </a:solidFill>
                <a:effectLst/>
                <a:uLnTx/>
                <a:uFillTx/>
                <a:latin typeface="Meiryo" panose="020B0604030504040204" pitchFamily="34" charset="-128"/>
                <a:ea typeface="Meiryo" panose="020B0604030504040204" pitchFamily="34" charset="-128"/>
                <a:cs typeface="+mn-cs"/>
              </a:rPr>
              <a:t>使用する</a:t>
            </a:r>
            <a:r>
              <a:rPr kumimoji="1" lang="ja-JP" altLang="en-US" sz="2000" b="0" i="0" u="none" strike="noStrike" kern="1200" cap="none" spc="0" normalizeH="0" baseline="0" noProof="0">
                <a:ln>
                  <a:noFill/>
                </a:ln>
                <a:solidFill>
                  <a:srgbClr val="161E2C"/>
                </a:solidFill>
                <a:effectLst/>
                <a:uLnTx/>
                <a:uFillTx/>
                <a:latin typeface="Meiryo" panose="020B0604030504040204" pitchFamily="34" charset="-128"/>
                <a:ea typeface="Meiryo" panose="020B0604030504040204" pitchFamily="34" charset="-128"/>
                <a:cs typeface="+mn-cs"/>
              </a:rPr>
              <a:t>証明書は米国東部（バージニア北部）リージョン</a:t>
            </a:r>
            <a:r>
              <a:rPr kumimoji="1" lang="ja-JP" altLang="en-US" sz="2000" b="0" i="0" u="none" strike="noStrike" kern="1200" cap="none" spc="0" normalizeH="0" baseline="0" noProof="0" dirty="0">
                <a:ln>
                  <a:noFill/>
                </a:ln>
                <a:solidFill>
                  <a:srgbClr val="161E2C"/>
                </a:solidFill>
                <a:effectLst/>
                <a:uLnTx/>
                <a:uFillTx/>
                <a:latin typeface="Meiryo" panose="020B0604030504040204" pitchFamily="34" charset="-128"/>
                <a:ea typeface="Meiryo" panose="020B0604030504040204" pitchFamily="34" charset="-128"/>
                <a:cs typeface="+mn-cs"/>
              </a:rPr>
              <a:t>にて設定を行う必要がある</a:t>
            </a:r>
            <a:endParaRPr kumimoji="1" lang="en-US" altLang="ja-JP" sz="2000" b="0" i="0" u="none" strike="noStrike" kern="1200" cap="none" spc="0" normalizeH="0" baseline="0" noProof="0" dirty="0">
              <a:ln>
                <a:noFill/>
              </a:ln>
              <a:solidFill>
                <a:srgbClr val="161E2C"/>
              </a:solidFill>
              <a:effectLst/>
              <a:uLnTx/>
              <a:uFillTx/>
              <a:latin typeface="Meiryo" panose="020B0604030504040204" pitchFamily="34" charset="-128"/>
              <a:ea typeface="Meiryo" panose="020B0604030504040204" pitchFamily="34" charset="-128"/>
              <a:cs typeface="+mn-cs"/>
            </a:endParaRPr>
          </a:p>
        </p:txBody>
      </p:sp>
      <p:sp>
        <p:nvSpPr>
          <p:cNvPr id="7" name="タイトル 6">
            <a:extLst>
              <a:ext uri="{FF2B5EF4-FFF2-40B4-BE49-F238E27FC236}">
                <a16:creationId xmlns:a16="http://schemas.microsoft.com/office/drawing/2014/main" id="{CD8937AD-C937-124D-A6DD-299EDDE75829}"/>
              </a:ext>
            </a:extLst>
          </p:cNvPr>
          <p:cNvSpPr>
            <a:spLocks noGrp="1"/>
          </p:cNvSpPr>
          <p:nvPr>
            <p:ph type="title"/>
          </p:nvPr>
        </p:nvSpPr>
        <p:spPr/>
        <p:txBody>
          <a:bodyPr vert="horz" lIns="91440" tIns="45720" rIns="91440" bIns="45720" rtlCol="0" anchor="t">
            <a:noAutofit/>
          </a:bodyPr>
          <a:lstStyle/>
          <a:p>
            <a:r>
              <a:rPr lang="ja-JP" altLang="en-US" sz="2800" b="0"/>
              <a:t>参考：採用における考慮点</a:t>
            </a:r>
          </a:p>
        </p:txBody>
      </p:sp>
      <p:sp>
        <p:nvSpPr>
          <p:cNvPr id="2" name="テキスト ボックス 1">
            <a:extLst>
              <a:ext uri="{FF2B5EF4-FFF2-40B4-BE49-F238E27FC236}">
                <a16:creationId xmlns:a16="http://schemas.microsoft.com/office/drawing/2014/main" id="{011553D5-707D-296C-0406-B07F2DB4024B}"/>
              </a:ext>
            </a:extLst>
          </p:cNvPr>
          <p:cNvSpPr txBox="1"/>
          <p:nvPr/>
        </p:nvSpPr>
        <p:spPr>
          <a:xfrm>
            <a:off x="10607211" y="0"/>
            <a:ext cx="1584789" cy="369332"/>
          </a:xfrm>
          <a:prstGeom prst="rect">
            <a:avLst/>
          </a:prstGeom>
          <a:no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800" b="0" i="0" u="none" strike="noStrike" kern="1200" cap="none" spc="0" normalizeH="0" baseline="0" noProof="0" dirty="0">
                <a:ln>
                  <a:noFill/>
                </a:ln>
                <a:solidFill>
                  <a:srgbClr val="FFFFFF">
                    <a:lumMod val="50000"/>
                  </a:srgbClr>
                </a:solidFill>
                <a:effectLst/>
                <a:uLnTx/>
                <a:uFillTx/>
                <a:latin typeface="Meiryo" panose="020B0604030504040204" pitchFamily="34" charset="-128"/>
                <a:ea typeface="Meiryo" panose="020B0604030504040204" pitchFamily="34" charset="-128"/>
                <a:cs typeface="+mn-cs"/>
              </a:rPr>
              <a:t>SEC09-BP01</a:t>
            </a:r>
            <a:endParaRPr kumimoji="0" lang="ja-JP" altLang="en-US" sz="1800" b="0" i="0" u="none" strike="noStrike" kern="1200" cap="none" spc="0" normalizeH="0" baseline="0" noProof="0">
              <a:ln>
                <a:noFill/>
              </a:ln>
              <a:solidFill>
                <a:srgbClr val="FFFFFF">
                  <a:lumMod val="50000"/>
                </a:srgbClr>
              </a:solidFill>
              <a:effectLst/>
              <a:uLnTx/>
              <a:uFillTx/>
              <a:latin typeface="Meiryo" panose="020B0604030504040204" pitchFamily="34" charset="-128"/>
              <a:ea typeface="Meiryo" panose="020B0604030504040204" pitchFamily="34" charset="-128"/>
              <a:cs typeface="+mn-cs"/>
            </a:endParaRPr>
          </a:p>
        </p:txBody>
      </p:sp>
    </p:spTree>
    <p:extLst>
      <p:ext uri="{BB962C8B-B14F-4D97-AF65-F5344CB8AC3E}">
        <p14:creationId xmlns:p14="http://schemas.microsoft.com/office/powerpoint/2010/main" val="728105530"/>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円/楕円 59">
            <a:extLst>
              <a:ext uri="{FF2B5EF4-FFF2-40B4-BE49-F238E27FC236}">
                <a16:creationId xmlns:a16="http://schemas.microsoft.com/office/drawing/2014/main" id="{5D43753F-8315-3202-0101-6921BB8CD0F1}"/>
              </a:ext>
            </a:extLst>
          </p:cNvPr>
          <p:cNvSpPr/>
          <p:nvPr/>
        </p:nvSpPr>
        <p:spPr>
          <a:xfrm>
            <a:off x="8701904" y="3287998"/>
            <a:ext cx="348008" cy="348008"/>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600" b="0" i="0" u="none" strike="noStrike" kern="1200" cap="none" spc="0" normalizeH="0" baseline="0" noProof="0" dirty="0">
                <a:ln>
                  <a:noFill/>
                </a:ln>
                <a:solidFill>
                  <a:srgbClr val="FFFFFF"/>
                </a:solidFill>
                <a:effectLst/>
                <a:uLnTx/>
                <a:uFillTx/>
                <a:latin typeface="Meiryo" panose="020B0604030504040204" pitchFamily="34" charset="-128"/>
                <a:ea typeface="Meiryo" panose="020B0604030504040204" pitchFamily="34" charset="-128"/>
                <a:cs typeface="+mn-cs"/>
              </a:rPr>
              <a:t>A</a:t>
            </a:r>
            <a:endParaRPr kumimoji="1" lang="ja-JP" altLang="en-US" sz="1600" b="0" i="0" u="none" strike="noStrike" kern="1200" cap="none" spc="0" normalizeH="0" baseline="0" noProof="0">
              <a:ln>
                <a:noFill/>
              </a:ln>
              <a:solidFill>
                <a:srgbClr val="FFFFFF"/>
              </a:solidFill>
              <a:effectLst/>
              <a:uLnTx/>
              <a:uFillTx/>
              <a:latin typeface="Meiryo" panose="020B0604030504040204" pitchFamily="34" charset="-128"/>
              <a:ea typeface="Meiryo" panose="020B0604030504040204" pitchFamily="34" charset="-128"/>
              <a:cs typeface="+mn-cs"/>
            </a:endParaRPr>
          </a:p>
        </p:txBody>
      </p:sp>
      <p:sp>
        <p:nvSpPr>
          <p:cNvPr id="3" name="Title 1">
            <a:extLst>
              <a:ext uri="{FF2B5EF4-FFF2-40B4-BE49-F238E27FC236}">
                <a16:creationId xmlns:a16="http://schemas.microsoft.com/office/drawing/2014/main" id="{07BD74B4-F937-4782-8A32-C9EC23AF17A2}"/>
              </a:ext>
            </a:extLst>
          </p:cNvPr>
          <p:cNvSpPr txBox="1">
            <a:spLocks/>
          </p:cNvSpPr>
          <p:nvPr/>
        </p:nvSpPr>
        <p:spPr>
          <a:xfrm>
            <a:off x="282035" y="1173644"/>
            <a:ext cx="5655431" cy="623147"/>
          </a:xfrm>
          <a:prstGeom prst="rect">
            <a:avLst/>
          </a:prstGeom>
          <a:solidFill>
            <a:schemeClr val="tx2"/>
          </a:solidFill>
        </p:spPr>
        <p:txBody>
          <a:bodyPr wrap="square" lIns="48000" tIns="48000" rIns="48000" bIns="48000" anchor="ctr" anchorCtr="0">
            <a:noAutofit/>
          </a:bodyPr>
          <a:lstStyle>
            <a:lvl1pPr algn="l" defTabSz="457200" rtl="0" eaLnBrk="1" latinLnBrk="0" hangingPunct="1">
              <a:spcBef>
                <a:spcPct val="0"/>
              </a:spcBef>
              <a:buNone/>
              <a:defRPr sz="2800" b="0" i="0" kern="1200">
                <a:solidFill>
                  <a:srgbClr val="0E2735"/>
                </a:solidFill>
                <a:latin typeface="Meiryo" charset="-128"/>
                <a:ea typeface="Meiryo" charset="-128"/>
                <a:cs typeface="Meiryo" charset="-128"/>
              </a:defRPr>
            </a:lvl1pPr>
          </a:lstStyle>
          <a:p>
            <a:pPr marL="0" marR="0" lvl="0" indent="0" algn="ctr" defTabSz="380985" rtl="0" eaLnBrk="1" fontAlgn="auto" latinLnBrk="0" hangingPunct="1">
              <a:lnSpc>
                <a:spcPct val="100000"/>
              </a:lnSpc>
              <a:spcBef>
                <a:spcPct val="0"/>
              </a:spcBef>
              <a:spcAft>
                <a:spcPts val="0"/>
              </a:spcAft>
              <a:buClrTx/>
              <a:buSzTx/>
              <a:buFontTx/>
              <a:buNone/>
              <a:tabLst/>
              <a:defRPr/>
            </a:pPr>
            <a:r>
              <a:rPr kumimoji="0" lang="ja-JP" altLang="en-US" sz="2667" b="0" i="0" u="none" strike="noStrike" kern="1200" cap="none" spc="0" normalizeH="0" baseline="0" noProof="0" dirty="0">
                <a:ln>
                  <a:noFill/>
                </a:ln>
                <a:gradFill>
                  <a:gsLst>
                    <a:gs pos="0">
                      <a:srgbClr val="FFFFFF"/>
                    </a:gs>
                    <a:gs pos="100000">
                      <a:srgbClr val="FFFFFF"/>
                    </a:gs>
                  </a:gsLst>
                  <a:lin ang="5400000" scaled="1"/>
                </a:gradFill>
                <a:effectLst/>
                <a:uLnTx/>
                <a:uFillTx/>
                <a:latin typeface="Meiryo" panose="020B0604030504040204" pitchFamily="34" charset="-128"/>
                <a:ea typeface="Meiryo" panose="020B0604030504040204" pitchFamily="34" charset="-128"/>
              </a:rPr>
              <a:t>方式の説明</a:t>
            </a:r>
          </a:p>
        </p:txBody>
      </p:sp>
      <p:sp>
        <p:nvSpPr>
          <p:cNvPr id="6" name="正方形/長方形 6">
            <a:extLst>
              <a:ext uri="{FF2B5EF4-FFF2-40B4-BE49-F238E27FC236}">
                <a16:creationId xmlns:a16="http://schemas.microsoft.com/office/drawing/2014/main" id="{DC2E9C6C-46D8-4876-99A5-B0437A6E4340}"/>
              </a:ext>
            </a:extLst>
          </p:cNvPr>
          <p:cNvSpPr/>
          <p:nvPr/>
        </p:nvSpPr>
        <p:spPr>
          <a:xfrm>
            <a:off x="282035" y="1877149"/>
            <a:ext cx="5655431" cy="4432172"/>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marL="380985" marR="0" lvl="0" indent="-380985" algn="l" defTabSz="609576" rtl="0" eaLnBrk="1" fontAlgn="auto" latinLnBrk="0" hangingPunct="1">
              <a:lnSpc>
                <a:spcPct val="100000"/>
              </a:lnSpc>
              <a:spcBef>
                <a:spcPts val="800"/>
              </a:spcBef>
              <a:spcAft>
                <a:spcPts val="0"/>
              </a:spcAft>
              <a:buClrTx/>
              <a:buSzTx/>
              <a:buFont typeface="Arial" panose="020B0604020202020204" pitchFamily="34" charset="0"/>
              <a:buChar char="•"/>
              <a:tabLst/>
              <a:defRPr/>
            </a:pPr>
            <a:r>
              <a:rPr kumimoji="1" lang="ja-JP" altLang="en-US" sz="2000" b="0" i="0" u="none" strike="noStrike" kern="1200" cap="none" spc="0" normalizeH="0" baseline="0" noProof="0" dirty="0">
                <a:ln>
                  <a:noFill/>
                </a:ln>
                <a:solidFill>
                  <a:srgbClr val="163D51"/>
                </a:solidFill>
                <a:effectLst/>
                <a:uLnTx/>
                <a:uFillTx/>
                <a:latin typeface="Meiryo" panose="020B0604030504040204" pitchFamily="34" charset="-128"/>
                <a:ea typeface="Meiryo" panose="020B0604030504040204" pitchFamily="34" charset="-128"/>
                <a:cs typeface="+mn-cs"/>
              </a:rPr>
              <a:t>バックエンドが</a:t>
            </a:r>
            <a:r>
              <a:rPr kumimoji="1" lang="en-US" altLang="ja-JP" sz="2000" b="0" i="0" u="none" strike="noStrike" kern="1200" cap="none" spc="0" normalizeH="0" baseline="0" noProof="0" dirty="0">
                <a:ln>
                  <a:noFill/>
                </a:ln>
                <a:solidFill>
                  <a:srgbClr val="163D51"/>
                </a:solidFill>
                <a:effectLst/>
                <a:uLnTx/>
                <a:uFillTx/>
                <a:latin typeface="Meiryo" panose="020B0604030504040204" pitchFamily="34" charset="-128"/>
                <a:ea typeface="Meiryo" panose="020B0604030504040204" pitchFamily="34" charset="-128"/>
                <a:cs typeface="+mn-cs"/>
              </a:rPr>
              <a:t>EC2</a:t>
            </a:r>
            <a:r>
              <a:rPr kumimoji="1" lang="ja-JP" altLang="en-US" sz="2000" b="0" i="0" u="none" strike="noStrike" kern="1200" cap="none" spc="0" normalizeH="0" baseline="0" noProof="0" dirty="0">
                <a:ln>
                  <a:noFill/>
                </a:ln>
                <a:solidFill>
                  <a:srgbClr val="163D51"/>
                </a:solidFill>
                <a:effectLst/>
                <a:uLnTx/>
                <a:uFillTx/>
                <a:latin typeface="Meiryo" panose="020B0604030504040204" pitchFamily="34" charset="-128"/>
                <a:ea typeface="Meiryo" panose="020B0604030504040204" pitchFamily="34" charset="-128"/>
                <a:cs typeface="+mn-cs"/>
              </a:rPr>
              <a:t>である場合、</a:t>
            </a:r>
            <a:r>
              <a:rPr kumimoji="1" lang="en-US" altLang="ja-JP" sz="2000" b="0" i="0" u="none" strike="noStrike" kern="1200" cap="none" spc="0" normalizeH="0" baseline="0" noProof="0" dirty="0">
                <a:ln>
                  <a:noFill/>
                </a:ln>
                <a:solidFill>
                  <a:srgbClr val="163D51"/>
                </a:solidFill>
                <a:effectLst/>
                <a:uLnTx/>
                <a:uFillTx/>
                <a:latin typeface="Meiryo" panose="020B0604030504040204" pitchFamily="34" charset="-128"/>
                <a:ea typeface="Meiryo" panose="020B0604030504040204" pitchFamily="34" charset="-128"/>
                <a:cs typeface="+mn-cs"/>
              </a:rPr>
              <a:t>ACM</a:t>
            </a:r>
            <a:r>
              <a:rPr kumimoji="1" lang="ja-JP" altLang="en-US" sz="2000" b="0" i="0" u="none" strike="noStrike" kern="1200" cap="none" spc="0" normalizeH="0" baseline="0" noProof="0" dirty="0">
                <a:ln>
                  <a:noFill/>
                </a:ln>
                <a:solidFill>
                  <a:srgbClr val="163D51"/>
                </a:solidFill>
                <a:effectLst/>
                <a:uLnTx/>
                <a:uFillTx/>
                <a:latin typeface="Meiryo" panose="020B0604030504040204" pitchFamily="34" charset="-128"/>
                <a:ea typeface="Meiryo" panose="020B0604030504040204" pitchFamily="34" charset="-128"/>
                <a:cs typeface="+mn-cs"/>
              </a:rPr>
              <a:t>の証明書は</a:t>
            </a:r>
            <a:r>
              <a:rPr kumimoji="1" lang="ja-JP" altLang="en-US" sz="2000" b="0" i="0" u="none" strike="noStrike" kern="1200" cap="none" spc="0" normalizeH="0" baseline="0" noProof="0">
                <a:ln>
                  <a:noFill/>
                </a:ln>
                <a:solidFill>
                  <a:srgbClr val="163D51"/>
                </a:solidFill>
                <a:effectLst/>
                <a:uLnTx/>
                <a:uFillTx/>
                <a:latin typeface="Meiryo" panose="020B0604030504040204" pitchFamily="34" charset="-128"/>
                <a:ea typeface="Meiryo" panose="020B0604030504040204" pitchFamily="34" charset="-128"/>
                <a:cs typeface="+mn-cs"/>
              </a:rPr>
              <a:t>、</a:t>
            </a:r>
            <a:r>
              <a:rPr kumimoji="1" lang="en-US" altLang="ja-JP" sz="2000" b="0" i="0" u="none" strike="noStrike" kern="1200" cap="none" spc="0" normalizeH="0" baseline="0" noProof="0" dirty="0">
                <a:ln>
                  <a:noFill/>
                </a:ln>
                <a:solidFill>
                  <a:srgbClr val="163D51"/>
                </a:solidFill>
                <a:effectLst/>
                <a:uLnTx/>
                <a:uFillTx/>
                <a:latin typeface="Meiryo" panose="020B0604030504040204" pitchFamily="34" charset="-128"/>
                <a:ea typeface="Meiryo" panose="020B0604030504040204" pitchFamily="34" charset="-128"/>
                <a:cs typeface="+mn-cs"/>
              </a:rPr>
              <a:t>CloudFront </a:t>
            </a:r>
            <a:r>
              <a:rPr kumimoji="1" lang="ja-JP" altLang="en-US" sz="2000" b="0" i="0" u="none" strike="noStrike" kern="1200" cap="none" spc="0" normalizeH="0" baseline="0" noProof="0">
                <a:ln>
                  <a:noFill/>
                </a:ln>
                <a:solidFill>
                  <a:srgbClr val="163D51"/>
                </a:solidFill>
                <a:effectLst/>
                <a:uLnTx/>
                <a:uFillTx/>
                <a:latin typeface="Meiryo" panose="020B0604030504040204" pitchFamily="34" charset="-128"/>
                <a:ea typeface="Meiryo" panose="020B0604030504040204" pitchFamily="34" charset="-128"/>
                <a:cs typeface="+mn-cs"/>
              </a:rPr>
              <a:t>または</a:t>
            </a:r>
            <a:r>
              <a:rPr kumimoji="1" lang="en-US" altLang="ja-JP" sz="2000" b="0" i="0" u="none" strike="noStrike" kern="1200" cap="none" spc="0" normalizeH="0" baseline="0" noProof="0" dirty="0">
                <a:ln>
                  <a:noFill/>
                </a:ln>
                <a:solidFill>
                  <a:srgbClr val="163D51"/>
                </a:solidFill>
                <a:effectLst/>
                <a:uLnTx/>
                <a:uFillTx/>
                <a:latin typeface="Meiryo" panose="020B0604030504040204" pitchFamily="34" charset="-128"/>
                <a:ea typeface="Meiryo" panose="020B0604030504040204" pitchFamily="34" charset="-128"/>
                <a:cs typeface="+mn-cs"/>
              </a:rPr>
              <a:t> ELB </a:t>
            </a:r>
            <a:r>
              <a:rPr kumimoji="1" lang="ja-JP" altLang="en-US" sz="2000" b="0" i="0" u="none" strike="noStrike" kern="1200" cap="none" spc="0" normalizeH="0" baseline="0" noProof="0">
                <a:ln>
                  <a:noFill/>
                </a:ln>
                <a:solidFill>
                  <a:srgbClr val="163D51"/>
                </a:solidFill>
                <a:effectLst/>
                <a:uLnTx/>
                <a:uFillTx/>
                <a:latin typeface="Meiryo" panose="020B0604030504040204" pitchFamily="34" charset="-128"/>
                <a:ea typeface="Meiryo" panose="020B0604030504040204" pitchFamily="34" charset="-128"/>
                <a:cs typeface="+mn-cs"/>
              </a:rPr>
              <a:t>にデプロイする（右図</a:t>
            </a:r>
            <a:r>
              <a:rPr kumimoji="1" lang="en-US" altLang="ja-JP" sz="2000" b="0" i="0" u="none" strike="noStrike" kern="1200" cap="none" spc="0" normalizeH="0" baseline="0" noProof="0" dirty="0">
                <a:ln>
                  <a:noFill/>
                </a:ln>
                <a:solidFill>
                  <a:srgbClr val="163D51"/>
                </a:solidFill>
                <a:effectLst/>
                <a:uLnTx/>
                <a:uFillTx/>
                <a:latin typeface="Meiryo" panose="020B0604030504040204" pitchFamily="34" charset="-128"/>
                <a:ea typeface="Meiryo" panose="020B0604030504040204" pitchFamily="34" charset="-128"/>
                <a:cs typeface="+mn-cs"/>
              </a:rPr>
              <a:t> A</a:t>
            </a:r>
            <a:r>
              <a:rPr kumimoji="1" lang="ja-JP" altLang="en-US" sz="2000" b="0" i="0" u="none" strike="noStrike" kern="1200" cap="none" spc="0" normalizeH="0" baseline="0" noProof="0">
                <a:ln>
                  <a:noFill/>
                </a:ln>
                <a:solidFill>
                  <a:srgbClr val="163D51"/>
                </a:solidFill>
                <a:effectLst/>
                <a:uLnTx/>
                <a:uFillTx/>
                <a:latin typeface="Meiryo" panose="020B0604030504040204" pitchFamily="34" charset="-128"/>
                <a:ea typeface="Meiryo" panose="020B0604030504040204" pitchFamily="34" charset="-128"/>
                <a:cs typeface="+mn-cs"/>
              </a:rPr>
              <a:t>）</a:t>
            </a:r>
            <a:endParaRPr kumimoji="1" lang="en-US" altLang="ja-JP" sz="2000" b="0" i="0" u="none" strike="noStrike" kern="1200" cap="none" spc="0" normalizeH="0" baseline="0" noProof="0" dirty="0">
              <a:ln>
                <a:noFill/>
              </a:ln>
              <a:solidFill>
                <a:srgbClr val="163D51"/>
              </a:solidFill>
              <a:effectLst/>
              <a:uLnTx/>
              <a:uFillTx/>
              <a:latin typeface="Meiryo" panose="020B0604030504040204" pitchFamily="34" charset="-128"/>
              <a:ea typeface="Meiryo" panose="020B0604030504040204" pitchFamily="34" charset="-128"/>
              <a:cs typeface="+mn-cs"/>
            </a:endParaRPr>
          </a:p>
          <a:p>
            <a:pPr marL="380985" marR="0" lvl="0" indent="-380985" algn="l" defTabSz="609576" rtl="0" eaLnBrk="1" fontAlgn="auto" latinLnBrk="0" hangingPunct="1">
              <a:lnSpc>
                <a:spcPct val="100000"/>
              </a:lnSpc>
              <a:spcBef>
                <a:spcPts val="800"/>
              </a:spcBef>
              <a:spcAft>
                <a:spcPts val="0"/>
              </a:spcAft>
              <a:buClrTx/>
              <a:buSzTx/>
              <a:buFont typeface="Arial" panose="020B0604020202020204" pitchFamily="34" charset="0"/>
              <a:buChar char="•"/>
              <a:tabLst/>
              <a:defRPr/>
            </a:pPr>
            <a:r>
              <a:rPr kumimoji="1" lang="en-US" altLang="ja-JP" sz="2000" b="0" i="0" u="none" strike="noStrike" kern="1200" cap="none" spc="0" normalizeH="0" baseline="0" noProof="0" dirty="0">
                <a:ln>
                  <a:noFill/>
                </a:ln>
                <a:solidFill>
                  <a:srgbClr val="163D51"/>
                </a:solidFill>
                <a:effectLst/>
                <a:uLnTx/>
                <a:uFillTx/>
                <a:latin typeface="Meiryo" panose="020B0604030504040204" pitchFamily="34" charset="-128"/>
                <a:ea typeface="Meiryo" panose="020B0604030504040204" pitchFamily="34" charset="-128"/>
                <a:cs typeface="+mn-cs"/>
              </a:rPr>
              <a:t>SSL/TLS </a:t>
            </a:r>
            <a:r>
              <a:rPr kumimoji="1" lang="ja-JP" altLang="en-US" sz="2000" b="0" i="0" u="none" strike="noStrike" kern="1200" cap="none" spc="0" normalizeH="0" baseline="0" noProof="0">
                <a:ln>
                  <a:noFill/>
                </a:ln>
                <a:solidFill>
                  <a:srgbClr val="163D51"/>
                </a:solidFill>
                <a:effectLst/>
                <a:uLnTx/>
                <a:uFillTx/>
                <a:latin typeface="Meiryo" panose="020B0604030504040204" pitchFamily="34" charset="-128"/>
                <a:ea typeface="Meiryo" panose="020B0604030504040204" pitchFamily="34" charset="-128"/>
                <a:cs typeface="+mn-cs"/>
              </a:rPr>
              <a:t>終端（</a:t>
            </a:r>
            <a:r>
              <a:rPr kumimoji="1" lang="en-US" altLang="ja-JP" sz="2000" b="0" i="0" u="none" strike="noStrike" kern="1200" cap="none" spc="0" normalizeH="0" baseline="0" noProof="0" dirty="0">
                <a:ln>
                  <a:noFill/>
                </a:ln>
                <a:solidFill>
                  <a:srgbClr val="163D51"/>
                </a:solidFill>
                <a:effectLst/>
                <a:uLnTx/>
                <a:uFillTx/>
                <a:latin typeface="Meiryo" panose="020B0604030504040204" pitchFamily="34" charset="-128"/>
                <a:ea typeface="Meiryo" panose="020B0604030504040204" pitchFamily="34" charset="-128"/>
                <a:cs typeface="+mn-cs"/>
              </a:rPr>
              <a:t>CloudFront</a:t>
            </a:r>
            <a:r>
              <a:rPr kumimoji="1" lang="ja-JP" altLang="en-US" sz="2000" b="0" i="0" u="none" strike="noStrike" kern="1200" cap="none" spc="0" normalizeH="0" baseline="0" noProof="0">
                <a:ln>
                  <a:noFill/>
                </a:ln>
                <a:solidFill>
                  <a:srgbClr val="163D51"/>
                </a:solidFill>
                <a:effectLst/>
                <a:uLnTx/>
                <a:uFillTx/>
                <a:latin typeface="Meiryo" panose="020B0604030504040204" pitchFamily="34" charset="-128"/>
                <a:ea typeface="Meiryo" panose="020B0604030504040204" pitchFamily="34" charset="-128"/>
                <a:cs typeface="+mn-cs"/>
              </a:rPr>
              <a:t> </a:t>
            </a:r>
            <a:r>
              <a:rPr kumimoji="1" lang="en-US" altLang="ja-JP" sz="2000" b="0" i="0" u="none" strike="noStrike" kern="1200" cap="none" spc="0" normalizeH="0" baseline="0" noProof="0" dirty="0">
                <a:ln>
                  <a:noFill/>
                </a:ln>
                <a:solidFill>
                  <a:srgbClr val="163D51"/>
                </a:solidFill>
                <a:effectLst/>
                <a:uLnTx/>
                <a:uFillTx/>
                <a:latin typeface="Meiryo" panose="020B0604030504040204" pitchFamily="34" charset="-128"/>
                <a:ea typeface="Meiryo" panose="020B0604030504040204" pitchFamily="34" charset="-128"/>
                <a:cs typeface="+mn-cs"/>
              </a:rPr>
              <a:t>or</a:t>
            </a:r>
            <a:r>
              <a:rPr kumimoji="1" lang="ja-JP" altLang="en-US" sz="2000" b="0" i="0" u="none" strike="noStrike" kern="1200" cap="none" spc="0" normalizeH="0" baseline="0" noProof="0">
                <a:ln>
                  <a:noFill/>
                </a:ln>
                <a:solidFill>
                  <a:srgbClr val="163D51"/>
                </a:solidFill>
                <a:effectLst/>
                <a:uLnTx/>
                <a:uFillTx/>
                <a:latin typeface="Meiryo" panose="020B0604030504040204" pitchFamily="34" charset="-128"/>
                <a:ea typeface="Meiryo" panose="020B0604030504040204" pitchFamily="34" charset="-128"/>
                <a:cs typeface="+mn-cs"/>
              </a:rPr>
              <a:t> </a:t>
            </a:r>
            <a:r>
              <a:rPr kumimoji="1" lang="en-US" altLang="ja-JP" sz="2000" b="0" i="0" u="none" strike="noStrike" kern="1200" cap="none" spc="0" normalizeH="0" baseline="0" noProof="0" dirty="0">
                <a:ln>
                  <a:noFill/>
                </a:ln>
                <a:solidFill>
                  <a:srgbClr val="163D51"/>
                </a:solidFill>
                <a:effectLst/>
                <a:uLnTx/>
                <a:uFillTx/>
                <a:latin typeface="Meiryo" panose="020B0604030504040204" pitchFamily="34" charset="-128"/>
                <a:ea typeface="Meiryo" panose="020B0604030504040204" pitchFamily="34" charset="-128"/>
                <a:cs typeface="+mn-cs"/>
              </a:rPr>
              <a:t>ELB</a:t>
            </a:r>
            <a:r>
              <a:rPr kumimoji="1" lang="ja-JP" altLang="en-US" sz="2000" b="0" i="0" u="none" strike="noStrike" kern="1200" cap="none" spc="0" normalizeH="0" baseline="0" noProof="0">
                <a:ln>
                  <a:noFill/>
                </a:ln>
                <a:solidFill>
                  <a:srgbClr val="163D51"/>
                </a:solidFill>
                <a:effectLst/>
                <a:uLnTx/>
                <a:uFillTx/>
                <a:latin typeface="Meiryo" panose="020B0604030504040204" pitchFamily="34" charset="-128"/>
                <a:ea typeface="Meiryo" panose="020B0604030504040204" pitchFamily="34" charset="-128"/>
                <a:cs typeface="+mn-cs"/>
              </a:rPr>
              <a:t>）以降</a:t>
            </a:r>
            <a:r>
              <a:rPr kumimoji="1" lang="ja-JP" altLang="en-US" sz="2000" b="0" i="0" u="none" strike="noStrike" kern="1200" cap="none" spc="0" normalizeH="0" baseline="0" noProof="0" dirty="0">
                <a:ln>
                  <a:noFill/>
                </a:ln>
                <a:solidFill>
                  <a:srgbClr val="163D51"/>
                </a:solidFill>
                <a:effectLst/>
                <a:uLnTx/>
                <a:uFillTx/>
                <a:latin typeface="Meiryo" panose="020B0604030504040204" pitchFamily="34" charset="-128"/>
                <a:ea typeface="Meiryo" panose="020B0604030504040204" pitchFamily="34" charset="-128"/>
                <a:cs typeface="+mn-cs"/>
              </a:rPr>
              <a:t>の通信は</a:t>
            </a:r>
            <a:r>
              <a:rPr kumimoji="1" lang="en-US" altLang="ja-JP" sz="2000" b="0" i="0" u="none" strike="noStrike" kern="1200" cap="none" spc="0" normalizeH="0" baseline="0" noProof="0" dirty="0">
                <a:ln>
                  <a:noFill/>
                </a:ln>
                <a:solidFill>
                  <a:srgbClr val="163D51"/>
                </a:solidFill>
                <a:effectLst/>
                <a:uLnTx/>
                <a:uFillTx/>
                <a:latin typeface="Meiryo" panose="020B0604030504040204" pitchFamily="34" charset="-128"/>
                <a:ea typeface="Meiryo" panose="020B0604030504040204" pitchFamily="34" charset="-128"/>
                <a:cs typeface="+mn-cs"/>
              </a:rPr>
              <a:t>HTTP</a:t>
            </a:r>
            <a:r>
              <a:rPr kumimoji="1" lang="ja-JP" altLang="en-US" sz="2000" b="0" i="0" u="none" strike="noStrike" kern="1200" cap="none" spc="0" normalizeH="0" baseline="0" noProof="0">
                <a:ln>
                  <a:noFill/>
                </a:ln>
                <a:solidFill>
                  <a:srgbClr val="163D51"/>
                </a:solidFill>
                <a:effectLst/>
                <a:uLnTx/>
                <a:uFillTx/>
                <a:latin typeface="Meiryo" panose="020B0604030504040204" pitchFamily="34" charset="-128"/>
                <a:ea typeface="Meiryo" panose="020B0604030504040204" pitchFamily="34" charset="-128"/>
                <a:cs typeface="+mn-cs"/>
              </a:rPr>
              <a:t>で行われる（右図</a:t>
            </a:r>
            <a:r>
              <a:rPr kumimoji="1" lang="en-US" altLang="ja-JP" sz="2000" b="0" i="0" u="none" strike="noStrike" kern="1200" cap="none" spc="0" normalizeH="0" baseline="0" noProof="0" dirty="0">
                <a:ln>
                  <a:noFill/>
                </a:ln>
                <a:solidFill>
                  <a:srgbClr val="163D51"/>
                </a:solidFill>
                <a:effectLst/>
                <a:uLnTx/>
                <a:uFillTx/>
                <a:latin typeface="Meiryo" panose="020B0604030504040204" pitchFamily="34" charset="-128"/>
                <a:ea typeface="Meiryo" panose="020B0604030504040204" pitchFamily="34" charset="-128"/>
                <a:cs typeface="+mn-cs"/>
              </a:rPr>
              <a:t> B</a:t>
            </a:r>
            <a:r>
              <a:rPr kumimoji="1" lang="ja-JP" altLang="en-US" sz="2000" b="0" i="0" u="none" strike="noStrike" kern="1200" cap="none" spc="0" normalizeH="0" baseline="0" noProof="0">
                <a:ln>
                  <a:noFill/>
                </a:ln>
                <a:solidFill>
                  <a:srgbClr val="163D51"/>
                </a:solidFill>
                <a:effectLst/>
                <a:uLnTx/>
                <a:uFillTx/>
                <a:latin typeface="Meiryo" panose="020B0604030504040204" pitchFamily="34" charset="-128"/>
                <a:ea typeface="Meiryo" panose="020B0604030504040204" pitchFamily="34" charset="-128"/>
                <a:cs typeface="+mn-cs"/>
              </a:rPr>
              <a:t>）</a:t>
            </a:r>
            <a:endParaRPr kumimoji="1" lang="en-US" altLang="ja-JP" sz="2000" b="0" i="0" u="none" strike="noStrike" kern="1200" cap="none" spc="0" normalizeH="0" baseline="0" noProof="0" dirty="0">
              <a:ln>
                <a:noFill/>
              </a:ln>
              <a:solidFill>
                <a:srgbClr val="163D51"/>
              </a:solidFill>
              <a:effectLst/>
              <a:uLnTx/>
              <a:uFillTx/>
              <a:latin typeface="Meiryo" panose="020B0604030504040204" pitchFamily="34" charset="-128"/>
              <a:ea typeface="Meiryo" panose="020B0604030504040204" pitchFamily="34" charset="-128"/>
              <a:cs typeface="+mn-cs"/>
            </a:endParaRPr>
          </a:p>
          <a:p>
            <a:pPr marL="380985" marR="0" lvl="0" indent="-380985" algn="l" defTabSz="609576" rtl="0" eaLnBrk="1" fontAlgn="auto" latinLnBrk="0" hangingPunct="1">
              <a:lnSpc>
                <a:spcPct val="100000"/>
              </a:lnSpc>
              <a:spcBef>
                <a:spcPts val="800"/>
              </a:spcBef>
              <a:spcAft>
                <a:spcPts val="0"/>
              </a:spcAft>
              <a:buClrTx/>
              <a:buSzTx/>
              <a:buFont typeface="Arial" panose="020B0604020202020204" pitchFamily="34" charset="0"/>
              <a:buChar char="•"/>
              <a:tabLst/>
              <a:defRPr/>
            </a:pPr>
            <a:r>
              <a:rPr kumimoji="1" lang="en-US" altLang="ja-JP" sz="2000" b="0" i="0" u="none" strike="noStrike" kern="1200" cap="none" spc="0" normalizeH="0" baseline="0" noProof="0" dirty="0">
                <a:ln>
                  <a:noFill/>
                </a:ln>
                <a:solidFill>
                  <a:srgbClr val="163D51"/>
                </a:solidFill>
                <a:effectLst/>
                <a:uLnTx/>
                <a:uFillTx/>
                <a:latin typeface="Meiryo" panose="020B0604030504040204" pitchFamily="34" charset="-128"/>
                <a:ea typeface="Meiryo" panose="020B0604030504040204" pitchFamily="34" charset="-128"/>
                <a:cs typeface="+mn-cs"/>
              </a:rPr>
              <a:t>EC2</a:t>
            </a:r>
            <a:r>
              <a:rPr kumimoji="1" lang="ja-JP" altLang="en-US" sz="2000" b="0" i="0" u="none" strike="noStrike" kern="1200" cap="none" spc="0" normalizeH="0" baseline="0" noProof="0" dirty="0">
                <a:ln>
                  <a:noFill/>
                </a:ln>
                <a:solidFill>
                  <a:srgbClr val="163D51"/>
                </a:solidFill>
                <a:effectLst/>
                <a:uLnTx/>
                <a:uFillTx/>
                <a:latin typeface="Meiryo" panose="020B0604030504040204" pitchFamily="34" charset="-128"/>
                <a:ea typeface="Meiryo" panose="020B0604030504040204" pitchFamily="34" charset="-128"/>
                <a:cs typeface="+mn-cs"/>
              </a:rPr>
              <a:t>を終端としたい場合は</a:t>
            </a:r>
            <a:r>
              <a:rPr kumimoji="1" lang="ja-JP" altLang="en-US" sz="2000" b="0" i="0" u="none" strike="noStrike" kern="1200" cap="none" spc="0" normalizeH="0" baseline="0" noProof="0">
                <a:ln>
                  <a:noFill/>
                </a:ln>
                <a:solidFill>
                  <a:srgbClr val="163D51"/>
                </a:solidFill>
                <a:effectLst/>
                <a:uLnTx/>
                <a:uFillTx/>
                <a:latin typeface="Meiryo" panose="020B0604030504040204" pitchFamily="34" charset="-128"/>
                <a:ea typeface="Meiryo" panose="020B0604030504040204" pitchFamily="34" charset="-128"/>
                <a:cs typeface="+mn-cs"/>
              </a:rPr>
              <a:t>、</a:t>
            </a:r>
            <a:r>
              <a:rPr kumimoji="1" lang="en-US" altLang="ja-JP" sz="2000" b="0" i="0" u="none" strike="noStrike" kern="1200" cap="none" spc="0" normalizeH="0" baseline="0" noProof="0" dirty="0">
                <a:ln>
                  <a:noFill/>
                </a:ln>
                <a:solidFill>
                  <a:srgbClr val="163D51"/>
                </a:solidFill>
                <a:effectLst/>
                <a:uLnTx/>
                <a:uFillTx/>
                <a:latin typeface="Meiryo" panose="020B0604030504040204" pitchFamily="34" charset="-128"/>
                <a:ea typeface="Meiryo" panose="020B0604030504040204" pitchFamily="34" charset="-128"/>
                <a:cs typeface="+mn-cs"/>
              </a:rPr>
              <a:t>ACM </a:t>
            </a:r>
            <a:r>
              <a:rPr kumimoji="1" lang="ja-JP" altLang="en-US" sz="2000" b="0" i="0" u="none" strike="noStrike" kern="1200" cap="none" spc="0" normalizeH="0" baseline="0" noProof="0">
                <a:ln>
                  <a:noFill/>
                </a:ln>
                <a:solidFill>
                  <a:srgbClr val="163D51"/>
                </a:solidFill>
                <a:effectLst/>
                <a:uLnTx/>
                <a:uFillTx/>
                <a:latin typeface="Meiryo" panose="020B0604030504040204" pitchFamily="34" charset="-128"/>
                <a:ea typeface="Meiryo" panose="020B0604030504040204" pitchFamily="34" charset="-128"/>
                <a:cs typeface="+mn-cs"/>
              </a:rPr>
              <a:t>プライベート</a:t>
            </a:r>
            <a:r>
              <a:rPr kumimoji="1" lang="ja-JP" altLang="en-US" sz="2000" b="0" i="0" u="none" strike="noStrike" kern="1200" cap="none" spc="0" normalizeH="0" baseline="0" noProof="0" dirty="0">
                <a:ln>
                  <a:noFill/>
                </a:ln>
                <a:solidFill>
                  <a:srgbClr val="163D51"/>
                </a:solidFill>
                <a:effectLst/>
                <a:uLnTx/>
                <a:uFillTx/>
                <a:latin typeface="Meiryo" panose="020B0604030504040204" pitchFamily="34" charset="-128"/>
                <a:ea typeface="Meiryo" panose="020B0604030504040204" pitchFamily="34" charset="-128"/>
                <a:cs typeface="+mn-cs"/>
              </a:rPr>
              <a:t>証明書また</a:t>
            </a:r>
            <a:r>
              <a:rPr kumimoji="1" lang="ja-JP" altLang="en-US" sz="2000" b="0" i="0" u="none" strike="noStrike" kern="1200" cap="none" spc="0" normalizeH="0" baseline="0" noProof="0">
                <a:ln>
                  <a:noFill/>
                </a:ln>
                <a:solidFill>
                  <a:srgbClr val="163D51"/>
                </a:solidFill>
                <a:effectLst/>
                <a:uLnTx/>
                <a:uFillTx/>
                <a:latin typeface="Meiryo" panose="020B0604030504040204" pitchFamily="34" charset="-128"/>
                <a:ea typeface="Meiryo" panose="020B0604030504040204" pitchFamily="34" charset="-128"/>
                <a:cs typeface="+mn-cs"/>
              </a:rPr>
              <a:t>は外部</a:t>
            </a:r>
            <a:r>
              <a:rPr kumimoji="1" lang="en-US" altLang="ja-JP" sz="2000" b="0" i="0" u="none" strike="noStrike" kern="1200" cap="none" spc="0" normalizeH="0" baseline="0" noProof="0" dirty="0">
                <a:ln>
                  <a:noFill/>
                </a:ln>
                <a:solidFill>
                  <a:srgbClr val="163D51"/>
                </a:solidFill>
                <a:effectLst/>
                <a:uLnTx/>
                <a:uFillTx/>
                <a:latin typeface="Meiryo" panose="020B0604030504040204" pitchFamily="34" charset="-128"/>
                <a:ea typeface="Meiryo" panose="020B0604030504040204" pitchFamily="34" charset="-128"/>
                <a:cs typeface="+mn-cs"/>
              </a:rPr>
              <a:t>CA</a:t>
            </a:r>
            <a:r>
              <a:rPr kumimoji="1" lang="ja-JP" altLang="en-US" sz="2000" b="0" i="0" u="none" strike="noStrike" kern="1200" cap="none" spc="0" normalizeH="0" baseline="0" noProof="0" dirty="0">
                <a:ln>
                  <a:noFill/>
                </a:ln>
                <a:solidFill>
                  <a:srgbClr val="163D51"/>
                </a:solidFill>
                <a:effectLst/>
                <a:uLnTx/>
                <a:uFillTx/>
                <a:latin typeface="Meiryo" panose="020B0604030504040204" pitchFamily="34" charset="-128"/>
                <a:ea typeface="Meiryo" panose="020B0604030504040204" pitchFamily="34" charset="-128"/>
                <a:cs typeface="+mn-cs"/>
              </a:rPr>
              <a:t>を利用する</a:t>
            </a:r>
            <a:endParaRPr kumimoji="1" lang="en-US" altLang="ja-JP" sz="2000" b="0" i="0" u="none" strike="noStrike" kern="1200" cap="none" spc="0" normalizeH="0" baseline="0" noProof="0" dirty="0">
              <a:ln>
                <a:noFill/>
              </a:ln>
              <a:solidFill>
                <a:srgbClr val="163D51"/>
              </a:solidFill>
              <a:effectLst/>
              <a:uLnTx/>
              <a:uFillTx/>
              <a:latin typeface="Meiryo" panose="020B0604030504040204" pitchFamily="34" charset="-128"/>
              <a:ea typeface="Meiryo" panose="020B0604030504040204" pitchFamily="34" charset="-128"/>
              <a:cs typeface="+mn-cs"/>
            </a:endParaRPr>
          </a:p>
        </p:txBody>
      </p:sp>
      <p:sp>
        <p:nvSpPr>
          <p:cNvPr id="12" name="テキスト ボックス 11"/>
          <p:cNvSpPr txBox="1"/>
          <p:nvPr/>
        </p:nvSpPr>
        <p:spPr>
          <a:xfrm>
            <a:off x="299741" y="5155159"/>
            <a:ext cx="6633840" cy="1169551"/>
          </a:xfrm>
          <a:prstGeom prst="rect">
            <a:avLst/>
          </a:prstGeom>
          <a:noFill/>
        </p:spPr>
        <p:txBody>
          <a:bodyPr wrap="square" rtlCol="0">
            <a:spAutoFit/>
          </a:bodyPr>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参考</a:t>
            </a:r>
            <a:r>
              <a:rPr kumimoji="1" lang="en-US" altLang="ja-JP" sz="1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a:t>
            </a:r>
          </a:p>
          <a:p>
            <a:pPr marL="0" marR="0" lvl="0" indent="0" algn="l" defTabSz="609576" rtl="0" eaLnBrk="1" fontAlgn="auto" latinLnBrk="0" hangingPunct="1">
              <a:lnSpc>
                <a:spcPct val="100000"/>
              </a:lnSpc>
              <a:spcBef>
                <a:spcPts val="0"/>
              </a:spcBef>
              <a:spcAft>
                <a:spcPts val="0"/>
              </a:spcAft>
              <a:buClrTx/>
              <a:buSzTx/>
              <a:buFontTx/>
              <a:buNone/>
              <a:tabLst/>
              <a:defRPr/>
            </a:pPr>
            <a:r>
              <a:rPr kumimoji="1" lang="en-US" altLang="ja-JP" sz="1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hlinkClick r:id="rId2"/>
              </a:rPr>
              <a:t>https://docs.aws.amazon.com/ja_jp/acm/latest/userguide/gs.html</a:t>
            </a:r>
            <a:endParaRPr kumimoji="1" lang="en-US" altLang="ja-JP" sz="1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endParaRPr>
          </a:p>
          <a:p>
            <a:pPr marL="0" marR="0" lvl="0" indent="0" algn="l" defTabSz="609576"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証明書の発行と管理</a:t>
            </a:r>
            <a:endParaRPr kumimoji="1" lang="en-US" altLang="ja-JP" sz="1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endParaRPr>
          </a:p>
          <a:p>
            <a:pPr marL="0" marR="0" lvl="0" indent="0" algn="l" defTabSz="609576" rtl="0" eaLnBrk="1" fontAlgn="auto" latinLnBrk="0" hangingPunct="1">
              <a:lnSpc>
                <a:spcPct val="100000"/>
              </a:lnSpc>
              <a:spcBef>
                <a:spcPts val="0"/>
              </a:spcBef>
              <a:spcAft>
                <a:spcPts val="0"/>
              </a:spcAft>
              <a:buClrTx/>
              <a:buSzTx/>
              <a:buFontTx/>
              <a:buNone/>
              <a:tabLst/>
              <a:defRPr/>
            </a:pPr>
            <a:r>
              <a:rPr kumimoji="1" lang="en-US" altLang="ja-JP" sz="1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hlinkClick r:id="rId3"/>
              </a:rPr>
              <a:t>https://aws.amazon.com/jp/premiumsupport/knowledge-center/configure-acm-certificates-ec2/</a:t>
            </a:r>
            <a:endParaRPr kumimoji="1" lang="en-US" altLang="ja-JP" sz="1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endParaRPr>
          </a:p>
          <a:p>
            <a:pPr marL="0" marR="0" lvl="0" indent="0" algn="l" defTabSz="609576" rtl="0" eaLnBrk="1" fontAlgn="auto" latinLnBrk="0" hangingPunct="1">
              <a:lnSpc>
                <a:spcPct val="100000"/>
              </a:lnSpc>
              <a:spcBef>
                <a:spcPts val="0"/>
              </a:spcBef>
              <a:spcAft>
                <a:spcPts val="0"/>
              </a:spcAft>
              <a:buClrTx/>
              <a:buSzTx/>
              <a:buFontTx/>
              <a:buNone/>
              <a:tabLst/>
              <a:defRPr/>
            </a:pPr>
            <a:r>
              <a:rPr kumimoji="1" lang="en-US" altLang="ja-JP" sz="1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EC2 </a:t>
            </a:r>
            <a:r>
              <a:rPr kumimoji="1" lang="ja-JP" altLang="en-US" sz="1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インスタンスでホストされているウェブサイトの </a:t>
            </a:r>
            <a:r>
              <a:rPr kumimoji="1" lang="en-US" altLang="ja-JP" sz="1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ACM </a:t>
            </a:r>
            <a:r>
              <a:rPr kumimoji="1" lang="ja-JP" altLang="en-US" sz="1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証明書を設定する方法を教えてください。</a:t>
            </a:r>
          </a:p>
          <a:p>
            <a:pPr marL="0" marR="0" lvl="0" indent="0" algn="l" defTabSz="609576" rtl="0" eaLnBrk="1" fontAlgn="auto" latinLnBrk="0" hangingPunct="1">
              <a:lnSpc>
                <a:spcPct val="100000"/>
              </a:lnSpc>
              <a:spcBef>
                <a:spcPts val="0"/>
              </a:spcBef>
              <a:spcAft>
                <a:spcPts val="0"/>
              </a:spcAft>
              <a:buClrTx/>
              <a:buSzTx/>
              <a:buFontTx/>
              <a:buNone/>
              <a:tabLst/>
              <a:defRPr/>
            </a:pPr>
            <a:r>
              <a:rPr kumimoji="1" lang="en-US" altLang="ja-JP" sz="1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hlinkClick r:id="rId4"/>
              </a:rPr>
              <a:t>https://docs.aws.amazon.com/ja_jp/AWSEC2/latest/UserGuide/SSL-on-amazon-linux-2.html</a:t>
            </a:r>
            <a:endParaRPr kumimoji="1" lang="en-US" altLang="ja-JP" sz="1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endParaRPr>
          </a:p>
          <a:p>
            <a:pPr marL="0" marR="0" lvl="0" indent="0" algn="l" defTabSz="609576"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チュートリアル</a:t>
            </a:r>
            <a:r>
              <a:rPr kumimoji="1" lang="en-US" altLang="ja-JP" sz="1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 Amazon Linux 2 </a:t>
            </a:r>
            <a:r>
              <a:rPr kumimoji="1" lang="ja-JP" altLang="en-US" sz="1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に </a:t>
            </a:r>
            <a:r>
              <a:rPr kumimoji="1" lang="en-US" altLang="ja-JP" sz="1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SSL/TLS </a:t>
            </a:r>
            <a:r>
              <a:rPr kumimoji="1" lang="ja-JP" altLang="en-US" sz="1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を設定する</a:t>
            </a:r>
          </a:p>
        </p:txBody>
      </p:sp>
      <p:sp>
        <p:nvSpPr>
          <p:cNvPr id="7" name="タイトル 6">
            <a:extLst>
              <a:ext uri="{FF2B5EF4-FFF2-40B4-BE49-F238E27FC236}">
                <a16:creationId xmlns:a16="http://schemas.microsoft.com/office/drawing/2014/main" id="{ABAEC8B6-E74A-5846-B945-4FA87A4F8FC1}"/>
              </a:ext>
            </a:extLst>
          </p:cNvPr>
          <p:cNvSpPr>
            <a:spLocks noGrp="1"/>
          </p:cNvSpPr>
          <p:nvPr>
            <p:ph type="title"/>
          </p:nvPr>
        </p:nvSpPr>
        <p:spPr/>
        <p:txBody>
          <a:bodyPr vert="horz" lIns="91440" tIns="45720" rIns="91440" bIns="45720" rtlCol="0" anchor="t">
            <a:noAutofit/>
          </a:bodyPr>
          <a:lstStyle/>
          <a:p>
            <a:r>
              <a:rPr lang="ja-JP" altLang="en-US" sz="2800" b="0"/>
              <a:t>参考：</a:t>
            </a:r>
            <a:r>
              <a:rPr lang="en-US" altLang="ja-JP" sz="2800" b="0" dirty="0"/>
              <a:t>SSL/TLS</a:t>
            </a:r>
            <a:r>
              <a:rPr lang="ja-JP" altLang="en-US" sz="2800" b="0"/>
              <a:t>終端の選択</a:t>
            </a:r>
          </a:p>
        </p:txBody>
      </p:sp>
      <p:sp>
        <p:nvSpPr>
          <p:cNvPr id="2" name="テキスト ボックス 1">
            <a:extLst>
              <a:ext uri="{FF2B5EF4-FFF2-40B4-BE49-F238E27FC236}">
                <a16:creationId xmlns:a16="http://schemas.microsoft.com/office/drawing/2014/main" id="{C32E25F1-D581-8EFE-EE9A-04C99D965758}"/>
              </a:ext>
            </a:extLst>
          </p:cNvPr>
          <p:cNvSpPr txBox="1"/>
          <p:nvPr/>
        </p:nvSpPr>
        <p:spPr>
          <a:xfrm>
            <a:off x="10607211" y="0"/>
            <a:ext cx="1584789" cy="369332"/>
          </a:xfrm>
          <a:prstGeom prst="rect">
            <a:avLst/>
          </a:prstGeom>
          <a:no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800" b="0" i="0" u="none" strike="noStrike" kern="1200" cap="none" spc="0" normalizeH="0" baseline="0" noProof="0" dirty="0">
                <a:ln>
                  <a:noFill/>
                </a:ln>
                <a:solidFill>
                  <a:srgbClr val="FFFFFF">
                    <a:lumMod val="50000"/>
                  </a:srgbClr>
                </a:solidFill>
                <a:effectLst/>
                <a:uLnTx/>
                <a:uFillTx/>
                <a:latin typeface="Meiryo" panose="020B0604030504040204" pitchFamily="34" charset="-128"/>
                <a:ea typeface="Meiryo" panose="020B0604030504040204" pitchFamily="34" charset="-128"/>
                <a:cs typeface="+mn-cs"/>
              </a:rPr>
              <a:t>SEC09-BP01</a:t>
            </a:r>
            <a:endParaRPr kumimoji="0" lang="ja-JP" altLang="en-US" sz="1800" b="0" i="0" u="none" strike="noStrike" kern="1200" cap="none" spc="0" normalizeH="0" baseline="0" noProof="0">
              <a:ln>
                <a:noFill/>
              </a:ln>
              <a:solidFill>
                <a:srgbClr val="FFFFFF">
                  <a:lumMod val="50000"/>
                </a:srgbClr>
              </a:solidFill>
              <a:effectLst/>
              <a:uLnTx/>
              <a:uFillTx/>
              <a:latin typeface="Meiryo" panose="020B0604030504040204" pitchFamily="34" charset="-128"/>
              <a:ea typeface="Meiryo" panose="020B0604030504040204" pitchFamily="34" charset="-128"/>
              <a:cs typeface="+mn-cs"/>
            </a:endParaRPr>
          </a:p>
        </p:txBody>
      </p:sp>
      <p:pic>
        <p:nvPicPr>
          <p:cNvPr id="8" name="Graphic 6">
            <a:extLst>
              <a:ext uri="{FF2B5EF4-FFF2-40B4-BE49-F238E27FC236}">
                <a16:creationId xmlns:a16="http://schemas.microsoft.com/office/drawing/2014/main" id="{4E0C76F0-D25F-C261-4D8E-3631A6F8676F}"/>
              </a:ext>
            </a:extLst>
          </p:cNvPr>
          <p:cNvPicPr>
            <a:picLocks noChangeAspect="1" noChangeArrowheads="1"/>
          </p:cNvPicPr>
          <p:nvPr/>
        </p:nvPicPr>
        <p:blipFill>
          <a:blip r:embed="rId5"/>
          <a:srcRect/>
          <a:stretch/>
        </p:blipFill>
        <p:spPr bwMode="auto">
          <a:xfrm>
            <a:off x="9722956" y="2911584"/>
            <a:ext cx="432000" cy="4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22">
            <a:extLst>
              <a:ext uri="{FF2B5EF4-FFF2-40B4-BE49-F238E27FC236}">
                <a16:creationId xmlns:a16="http://schemas.microsoft.com/office/drawing/2014/main" id="{2C6DB5AC-AF0E-B731-0BC1-87497CF47EEC}"/>
              </a:ext>
            </a:extLst>
          </p:cNvPr>
          <p:cNvSpPr txBox="1"/>
          <p:nvPr/>
        </p:nvSpPr>
        <p:spPr>
          <a:xfrm>
            <a:off x="6353887" y="2368802"/>
            <a:ext cx="894860" cy="228391"/>
          </a:xfrm>
          <a:prstGeom prst="rect">
            <a:avLst/>
          </a:prstGeom>
          <a:noFill/>
        </p:spPr>
        <p:txBody>
          <a:bodyPr wrap="square" lIns="0" tIns="0" rIns="0" bIns="0" rtlCol="0" anchor="ctr">
            <a:noAutofit/>
          </a:body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Helvetica Neue"/>
              </a:rPr>
              <a:t>Client</a:t>
            </a:r>
          </a:p>
        </p:txBody>
      </p:sp>
      <p:pic>
        <p:nvPicPr>
          <p:cNvPr id="10" name="Graphic 24">
            <a:extLst>
              <a:ext uri="{FF2B5EF4-FFF2-40B4-BE49-F238E27FC236}">
                <a16:creationId xmlns:a16="http://schemas.microsoft.com/office/drawing/2014/main" id="{C5E3C8B1-78AC-B499-D5D5-5C5D719C051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85317" y="1919367"/>
            <a:ext cx="432000" cy="4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59">
            <a:extLst>
              <a:ext uri="{FF2B5EF4-FFF2-40B4-BE49-F238E27FC236}">
                <a16:creationId xmlns:a16="http://schemas.microsoft.com/office/drawing/2014/main" id="{CDA75A56-8906-6CE4-5CAC-9D3A7DF9C900}"/>
              </a:ext>
            </a:extLst>
          </p:cNvPr>
          <p:cNvSpPr/>
          <p:nvPr/>
        </p:nvSpPr>
        <p:spPr>
          <a:xfrm>
            <a:off x="7379662" y="1356659"/>
            <a:ext cx="4295278" cy="3310895"/>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609600" tIns="121920"/>
          <a:lstStyle/>
          <a:p>
            <a:pPr marL="0" marR="0" lvl="0" indent="0" algn="l" defTabSz="609576" rtl="0" eaLnBrk="1" fontAlgn="auto"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ysClr val="windowText" lastClr="000000"/>
              </a:solidFill>
              <a:effectLst/>
              <a:uLnTx/>
              <a:uFillTx/>
              <a:latin typeface="Meiryo" panose="020B0604030504040204" pitchFamily="34" charset="-128"/>
              <a:ea typeface="Meiryo" panose="020B0604030504040204" pitchFamily="34" charset="-128"/>
              <a:cs typeface="Arial" panose="020B0604020202020204" pitchFamily="34" charset="0"/>
            </a:endParaRPr>
          </a:p>
        </p:txBody>
      </p:sp>
      <p:pic>
        <p:nvPicPr>
          <p:cNvPr id="13" name="Graphic 20">
            <a:extLst>
              <a:ext uri="{FF2B5EF4-FFF2-40B4-BE49-F238E27FC236}">
                <a16:creationId xmlns:a16="http://schemas.microsoft.com/office/drawing/2014/main" id="{D10B1863-B937-A63E-F3F6-868D3E2A8A3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79661" y="1356658"/>
            <a:ext cx="440267" cy="440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Box 105">
            <a:extLst>
              <a:ext uri="{FF2B5EF4-FFF2-40B4-BE49-F238E27FC236}">
                <a16:creationId xmlns:a16="http://schemas.microsoft.com/office/drawing/2014/main" id="{63358B5C-23E4-A99A-F18B-ABFC05EB4303}"/>
              </a:ext>
            </a:extLst>
          </p:cNvPr>
          <p:cNvSpPr txBox="1"/>
          <p:nvPr/>
        </p:nvSpPr>
        <p:spPr>
          <a:xfrm>
            <a:off x="7755289" y="2368802"/>
            <a:ext cx="1300480" cy="276678"/>
          </a:xfrm>
          <a:prstGeom prst="rect">
            <a:avLst/>
          </a:prstGeom>
          <a:noFill/>
        </p:spPr>
        <p:txBody>
          <a:bodyPr wrap="square" lIns="0" tIns="0" rIns="0" bIns="0" rtlCol="0" anchor="ctr">
            <a:noAutofit/>
          </a:body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CloudFront</a:t>
            </a:r>
          </a:p>
        </p:txBody>
      </p:sp>
      <p:pic>
        <p:nvPicPr>
          <p:cNvPr id="15" name="Graphic 19">
            <a:extLst>
              <a:ext uri="{FF2B5EF4-FFF2-40B4-BE49-F238E27FC236}">
                <a16:creationId xmlns:a16="http://schemas.microsoft.com/office/drawing/2014/main" id="{BD2DE0D6-D0DD-66B4-EC4B-3237ADE6C9B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189529" y="1919367"/>
            <a:ext cx="432000" cy="4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Box 105">
            <a:extLst>
              <a:ext uri="{FF2B5EF4-FFF2-40B4-BE49-F238E27FC236}">
                <a16:creationId xmlns:a16="http://schemas.microsoft.com/office/drawing/2014/main" id="{C7160B6D-E15B-03C7-F2DF-1CD75B9AD103}"/>
              </a:ext>
            </a:extLst>
          </p:cNvPr>
          <p:cNvSpPr txBox="1"/>
          <p:nvPr/>
        </p:nvSpPr>
        <p:spPr>
          <a:xfrm>
            <a:off x="9288716" y="2368802"/>
            <a:ext cx="1300480" cy="276678"/>
          </a:xfrm>
          <a:prstGeom prst="rect">
            <a:avLst/>
          </a:prstGeom>
          <a:noFill/>
        </p:spPr>
        <p:txBody>
          <a:bodyPr wrap="square" lIns="0" tIns="0" rIns="0" bIns="0" rtlCol="0" anchor="ctr">
            <a:noAutofit/>
          </a:bodyPr>
          <a:lstStyle>
            <a:defPPr>
              <a:defRPr lang="en-US"/>
            </a:defPPr>
            <a:lvl1pPr algn="ctr">
              <a:defRPr sz="1333">
                <a:latin typeface="Meiryo" panose="020B0604030504040204" pitchFamily="34" charset="-128"/>
                <a:ea typeface="Meiryo" panose="020B0604030504040204" pitchFamily="34" charset="-128"/>
              </a:defRPr>
            </a:lvl1p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ELB</a:t>
            </a:r>
          </a:p>
        </p:txBody>
      </p:sp>
      <p:sp>
        <p:nvSpPr>
          <p:cNvPr id="17" name="TextBox 105">
            <a:extLst>
              <a:ext uri="{FF2B5EF4-FFF2-40B4-BE49-F238E27FC236}">
                <a16:creationId xmlns:a16="http://schemas.microsoft.com/office/drawing/2014/main" id="{B6240738-1CDA-AB73-61BA-EAAB304F9ACB}"/>
              </a:ext>
            </a:extLst>
          </p:cNvPr>
          <p:cNvSpPr txBox="1"/>
          <p:nvPr/>
        </p:nvSpPr>
        <p:spPr>
          <a:xfrm>
            <a:off x="10809508" y="2368802"/>
            <a:ext cx="807498" cy="276678"/>
          </a:xfrm>
          <a:prstGeom prst="rect">
            <a:avLst/>
          </a:prstGeom>
          <a:noFill/>
        </p:spPr>
        <p:txBody>
          <a:bodyPr wrap="square" lIns="0" tIns="0" rIns="0" bIns="0" rtlCol="0" anchor="ctr">
            <a:noAutofit/>
          </a:bodyPr>
          <a:lstStyle>
            <a:defPPr>
              <a:defRPr lang="en-US"/>
            </a:defPPr>
            <a:lvl1pPr algn="ctr">
              <a:defRPr sz="1333">
                <a:latin typeface="Meiryo" panose="020B0604030504040204" pitchFamily="34" charset="-128"/>
                <a:ea typeface="Meiryo" panose="020B0604030504040204" pitchFamily="34" charset="-128"/>
              </a:defRPr>
            </a:lvl1p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EC2</a:t>
            </a:r>
          </a:p>
        </p:txBody>
      </p:sp>
      <p:pic>
        <p:nvPicPr>
          <p:cNvPr id="18" name="Graphic 62">
            <a:extLst>
              <a:ext uri="{FF2B5EF4-FFF2-40B4-BE49-F238E27FC236}">
                <a16:creationId xmlns:a16="http://schemas.microsoft.com/office/drawing/2014/main" id="{1219D698-2074-FD4F-3C26-9FA07071BD2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997257" y="1919367"/>
            <a:ext cx="432000" cy="4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Graphic 20">
            <a:extLst>
              <a:ext uri="{FF2B5EF4-FFF2-40B4-BE49-F238E27FC236}">
                <a16:creationId xmlns:a16="http://schemas.microsoft.com/office/drawing/2014/main" id="{1C60F19C-58AB-631A-D698-7EED3834715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385352" y="3728783"/>
            <a:ext cx="576000" cy="57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extBox 22">
            <a:extLst>
              <a:ext uri="{FF2B5EF4-FFF2-40B4-BE49-F238E27FC236}">
                <a16:creationId xmlns:a16="http://schemas.microsoft.com/office/drawing/2014/main" id="{7C038ED2-69BE-B8F4-C7B1-919EAB709A27}"/>
              </a:ext>
            </a:extLst>
          </p:cNvPr>
          <p:cNvSpPr txBox="1"/>
          <p:nvPr/>
        </p:nvSpPr>
        <p:spPr>
          <a:xfrm>
            <a:off x="8243549" y="4332301"/>
            <a:ext cx="894860" cy="228391"/>
          </a:xfrm>
          <a:prstGeom prst="rect">
            <a:avLst/>
          </a:prstGeom>
          <a:noFill/>
        </p:spPr>
        <p:txBody>
          <a:bodyPr wrap="square" lIns="0" tIns="0" rIns="0" bIns="0" rtlCol="0" anchor="ctr">
            <a:noAutofit/>
          </a:body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0" lang="en-US" altLang="ja-JP" sz="12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Helvetica Neue"/>
              </a:rPr>
              <a:t>ACM</a:t>
            </a:r>
            <a:endParaRPr kumimoji="0" lang="en-US" sz="12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Helvetica Neue"/>
            </a:endParaRPr>
          </a:p>
        </p:txBody>
      </p:sp>
      <p:cxnSp>
        <p:nvCxnSpPr>
          <p:cNvPr id="21" name="Straight Connector 8">
            <a:extLst>
              <a:ext uri="{FF2B5EF4-FFF2-40B4-BE49-F238E27FC236}">
                <a16:creationId xmlns:a16="http://schemas.microsoft.com/office/drawing/2014/main" id="{703A6F62-B392-6EF9-BC9B-DE78503A0268}"/>
              </a:ext>
            </a:extLst>
          </p:cNvPr>
          <p:cNvCxnSpPr>
            <a:cxnSpLocks/>
            <a:stCxn id="19" idx="0"/>
            <a:endCxn id="40" idx="1"/>
          </p:cNvCxnSpPr>
          <p:nvPr/>
        </p:nvCxnSpPr>
        <p:spPr>
          <a:xfrm flipV="1">
            <a:off x="8673352" y="3497669"/>
            <a:ext cx="945596" cy="231114"/>
          </a:xfrm>
          <a:prstGeom prst="line">
            <a:avLst/>
          </a:prstGeom>
          <a:ln>
            <a:solidFill>
              <a:schemeClr val="accent4">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Connector 8">
            <a:extLst>
              <a:ext uri="{FF2B5EF4-FFF2-40B4-BE49-F238E27FC236}">
                <a16:creationId xmlns:a16="http://schemas.microsoft.com/office/drawing/2014/main" id="{EE86AE38-2AEE-97FC-1C1F-940B7A52FF35}"/>
              </a:ext>
            </a:extLst>
          </p:cNvPr>
          <p:cNvCxnSpPr>
            <a:cxnSpLocks/>
            <a:stCxn id="19" idx="0"/>
            <a:endCxn id="14" idx="2"/>
          </p:cNvCxnSpPr>
          <p:nvPr/>
        </p:nvCxnSpPr>
        <p:spPr>
          <a:xfrm flipH="1" flipV="1">
            <a:off x="8405529" y="2645480"/>
            <a:ext cx="267823" cy="1083303"/>
          </a:xfrm>
          <a:prstGeom prst="line">
            <a:avLst/>
          </a:prstGeom>
          <a:ln>
            <a:solidFill>
              <a:schemeClr val="accent4">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Connector 8">
            <a:extLst>
              <a:ext uri="{FF2B5EF4-FFF2-40B4-BE49-F238E27FC236}">
                <a16:creationId xmlns:a16="http://schemas.microsoft.com/office/drawing/2014/main" id="{D7DB30BB-0D76-38D9-AE3E-CA0709AAE8B6}"/>
              </a:ext>
            </a:extLst>
          </p:cNvPr>
          <p:cNvCxnSpPr>
            <a:cxnSpLocks/>
            <a:stCxn id="10" idx="3"/>
            <a:endCxn id="15" idx="1"/>
          </p:cNvCxnSpPr>
          <p:nvPr/>
        </p:nvCxnSpPr>
        <p:spPr>
          <a:xfrm>
            <a:off x="7017317" y="2135367"/>
            <a:ext cx="1172212" cy="0"/>
          </a:xfrm>
          <a:prstGeom prst="line">
            <a:avLst/>
          </a:prstGeom>
          <a:ln w="25400">
            <a:solidFill>
              <a:srgbClr val="00B050"/>
            </a:solidFill>
            <a:headEnd type="arrow"/>
            <a:tailEnd type="arrow"/>
          </a:ln>
        </p:spPr>
        <p:style>
          <a:lnRef idx="1">
            <a:schemeClr val="accent1"/>
          </a:lnRef>
          <a:fillRef idx="0">
            <a:schemeClr val="accent1"/>
          </a:fillRef>
          <a:effectRef idx="0">
            <a:schemeClr val="accent1"/>
          </a:effectRef>
          <a:fontRef idx="minor">
            <a:schemeClr val="tx1"/>
          </a:fontRef>
        </p:style>
      </p:cxnSp>
      <p:grpSp>
        <p:nvGrpSpPr>
          <p:cNvPr id="24" name="グループ化 23">
            <a:extLst>
              <a:ext uri="{FF2B5EF4-FFF2-40B4-BE49-F238E27FC236}">
                <a16:creationId xmlns:a16="http://schemas.microsoft.com/office/drawing/2014/main" id="{E1855B3C-2DFF-F130-1B0F-33D02D8C8778}"/>
              </a:ext>
            </a:extLst>
          </p:cNvPr>
          <p:cNvGrpSpPr/>
          <p:nvPr/>
        </p:nvGrpSpPr>
        <p:grpSpPr>
          <a:xfrm>
            <a:off x="8621529" y="1989568"/>
            <a:ext cx="1117766" cy="291598"/>
            <a:chOff x="8673351" y="2249587"/>
            <a:chExt cx="953318" cy="291598"/>
          </a:xfrm>
        </p:grpSpPr>
        <p:cxnSp>
          <p:nvCxnSpPr>
            <p:cNvPr id="25" name="Straight Connector 8">
              <a:extLst>
                <a:ext uri="{FF2B5EF4-FFF2-40B4-BE49-F238E27FC236}">
                  <a16:creationId xmlns:a16="http://schemas.microsoft.com/office/drawing/2014/main" id="{E6F1C998-2D6D-2DD7-1883-3D9803B33163}"/>
                </a:ext>
              </a:extLst>
            </p:cNvPr>
            <p:cNvCxnSpPr>
              <a:cxnSpLocks/>
            </p:cNvCxnSpPr>
            <p:nvPr/>
          </p:nvCxnSpPr>
          <p:spPr>
            <a:xfrm flipV="1">
              <a:off x="8673351" y="2249587"/>
              <a:ext cx="953318" cy="2"/>
            </a:xfrm>
            <a:prstGeom prst="line">
              <a:avLst/>
            </a:prstGeom>
            <a:ln w="25400">
              <a:solidFill>
                <a:srgbClr val="00B05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26" name="Straight Connector 8">
              <a:extLst>
                <a:ext uri="{FF2B5EF4-FFF2-40B4-BE49-F238E27FC236}">
                  <a16:creationId xmlns:a16="http://schemas.microsoft.com/office/drawing/2014/main" id="{A183666D-EE50-0887-452A-9ED02ADF6526}"/>
                </a:ext>
              </a:extLst>
            </p:cNvPr>
            <p:cNvCxnSpPr>
              <a:cxnSpLocks/>
            </p:cNvCxnSpPr>
            <p:nvPr/>
          </p:nvCxnSpPr>
          <p:spPr>
            <a:xfrm flipV="1">
              <a:off x="8673351" y="2541183"/>
              <a:ext cx="953318" cy="2"/>
            </a:xfrm>
            <a:prstGeom prst="line">
              <a:avLst/>
            </a:prstGeom>
            <a:ln w="25400">
              <a:solidFill>
                <a:srgbClr val="FF9900"/>
              </a:solidFill>
              <a:headEnd type="arrow"/>
              <a:tailEnd type="arrow"/>
            </a:ln>
          </p:spPr>
          <p:style>
            <a:lnRef idx="1">
              <a:schemeClr val="accent1"/>
            </a:lnRef>
            <a:fillRef idx="0">
              <a:schemeClr val="accent1"/>
            </a:fillRef>
            <a:effectRef idx="0">
              <a:schemeClr val="accent1"/>
            </a:effectRef>
            <a:fontRef idx="minor">
              <a:schemeClr val="tx1"/>
            </a:fontRef>
          </p:style>
        </p:cxnSp>
      </p:grpSp>
      <p:cxnSp>
        <p:nvCxnSpPr>
          <p:cNvPr id="27" name="Straight Connector 8">
            <a:extLst>
              <a:ext uri="{FF2B5EF4-FFF2-40B4-BE49-F238E27FC236}">
                <a16:creationId xmlns:a16="http://schemas.microsoft.com/office/drawing/2014/main" id="{CA85DF3F-7303-5549-6FAE-D55AC5ADB8C5}"/>
              </a:ext>
            </a:extLst>
          </p:cNvPr>
          <p:cNvCxnSpPr>
            <a:cxnSpLocks/>
            <a:stCxn id="56" idx="3"/>
            <a:endCxn id="18" idx="1"/>
          </p:cNvCxnSpPr>
          <p:nvPr/>
        </p:nvCxnSpPr>
        <p:spPr>
          <a:xfrm>
            <a:off x="10154956" y="2135367"/>
            <a:ext cx="842301" cy="0"/>
          </a:xfrm>
          <a:prstGeom prst="line">
            <a:avLst/>
          </a:prstGeom>
          <a:ln w="25400">
            <a:solidFill>
              <a:srgbClr val="FF9900"/>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28" name="Title 1">
            <a:extLst>
              <a:ext uri="{FF2B5EF4-FFF2-40B4-BE49-F238E27FC236}">
                <a16:creationId xmlns:a16="http://schemas.microsoft.com/office/drawing/2014/main" id="{37853923-DDCA-9936-B4BC-E2FCE7EDD367}"/>
              </a:ext>
            </a:extLst>
          </p:cNvPr>
          <p:cNvSpPr txBox="1">
            <a:spLocks/>
          </p:cNvSpPr>
          <p:nvPr/>
        </p:nvSpPr>
        <p:spPr>
          <a:xfrm>
            <a:off x="7379661" y="4690328"/>
            <a:ext cx="3573943" cy="623147"/>
          </a:xfrm>
          <a:prstGeom prst="rect">
            <a:avLst/>
          </a:prstGeom>
          <a:noFill/>
        </p:spPr>
        <p:txBody>
          <a:bodyPr wrap="square" lIns="48000" tIns="48000" rIns="48000" bIns="48000" anchor="ctr" anchorCtr="0">
            <a:noAutofit/>
          </a:bodyPr>
          <a:lstStyle>
            <a:lvl1pPr algn="l" defTabSz="457200" rtl="0" eaLnBrk="1" latinLnBrk="0" hangingPunct="1">
              <a:spcBef>
                <a:spcPct val="0"/>
              </a:spcBef>
              <a:buNone/>
              <a:defRPr sz="2800" b="0" i="0" kern="1200">
                <a:solidFill>
                  <a:srgbClr val="0E2735"/>
                </a:solidFill>
                <a:latin typeface="Meiryo" charset="-128"/>
                <a:ea typeface="Meiryo" charset="-128"/>
                <a:cs typeface="Meiryo" charset="-128"/>
              </a:defRPr>
            </a:lvl1pPr>
          </a:lstStyle>
          <a:p>
            <a:pPr marL="0" marR="0" lvl="0" indent="0" algn="l" defTabSz="380985" rtl="0" eaLnBrk="1" fontAlgn="auto" latinLnBrk="0" hangingPunct="1">
              <a:lnSpc>
                <a:spcPct val="100000"/>
              </a:lnSpc>
              <a:spcBef>
                <a:spcPct val="0"/>
              </a:spcBef>
              <a:spcAft>
                <a:spcPts val="0"/>
              </a:spcAft>
              <a:buClrTx/>
              <a:buSzTx/>
              <a:buFontTx/>
              <a:buNone/>
              <a:tabLst/>
              <a:defRPr/>
            </a:pPr>
            <a:r>
              <a:rPr kumimoji="0" lang="en-US" altLang="ja-JP" sz="12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rPr>
              <a:t>【</a:t>
            </a:r>
            <a:r>
              <a:rPr kumimoji="0" lang="ja-JP" altLang="en-US" sz="12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rPr>
              <a:t>凡例</a:t>
            </a:r>
            <a:r>
              <a:rPr kumimoji="0" lang="en-US" altLang="ja-JP" sz="12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rPr>
              <a:t>】</a:t>
            </a:r>
            <a:r>
              <a:rPr kumimoji="0" lang="ja-JP" altLang="en-US" sz="12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rPr>
              <a:t>暗号化通信</a:t>
            </a:r>
            <a:r>
              <a:rPr kumimoji="0" lang="en-US" altLang="ja-JP" sz="12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rPr>
              <a:t>(HTTPS)</a:t>
            </a:r>
            <a:r>
              <a:rPr kumimoji="0" lang="ja-JP" altLang="en-US" sz="12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rPr>
              <a:t>  </a:t>
            </a:r>
            <a:r>
              <a:rPr kumimoji="0" lang="en-US" altLang="ja-JP" sz="12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rPr>
              <a:t>:</a:t>
            </a:r>
          </a:p>
          <a:p>
            <a:pPr marL="0" marR="0" lvl="0" indent="0" algn="l" defTabSz="380985" rtl="0" eaLnBrk="1" fontAlgn="auto" latinLnBrk="0" hangingPunct="1">
              <a:lnSpc>
                <a:spcPct val="100000"/>
              </a:lnSpc>
              <a:spcBef>
                <a:spcPct val="0"/>
              </a:spcBef>
              <a:spcAft>
                <a:spcPts val="0"/>
              </a:spcAft>
              <a:buClrTx/>
              <a:buSzTx/>
              <a:buFontTx/>
              <a:buNone/>
              <a:tabLst/>
              <a:defRPr/>
            </a:pPr>
            <a:r>
              <a:rPr kumimoji="0" lang="ja-JP" altLang="en-US" sz="1200" b="0" i="0" u="none" strike="noStrike" kern="1200" cap="none" spc="0" normalizeH="0" baseline="0" noProof="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rPr>
              <a:t>非暗号化</a:t>
            </a:r>
            <a:r>
              <a:rPr kumimoji="0" lang="ja-JP" altLang="en-US" sz="12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rPr>
              <a:t>通信</a:t>
            </a:r>
            <a:r>
              <a:rPr kumimoji="0" lang="en-US" altLang="ja-JP" sz="12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rPr>
              <a:t>(HTTP) :</a:t>
            </a:r>
          </a:p>
        </p:txBody>
      </p:sp>
      <p:cxnSp>
        <p:nvCxnSpPr>
          <p:cNvPr id="29" name="Straight Connector 8">
            <a:extLst>
              <a:ext uri="{FF2B5EF4-FFF2-40B4-BE49-F238E27FC236}">
                <a16:creationId xmlns:a16="http://schemas.microsoft.com/office/drawing/2014/main" id="{690A2A82-200A-B69E-4E51-F5121678CBBA}"/>
              </a:ext>
            </a:extLst>
          </p:cNvPr>
          <p:cNvCxnSpPr>
            <a:cxnSpLocks/>
          </p:cNvCxnSpPr>
          <p:nvPr/>
        </p:nvCxnSpPr>
        <p:spPr>
          <a:xfrm flipV="1">
            <a:off x="9721963" y="4908700"/>
            <a:ext cx="591935" cy="2"/>
          </a:xfrm>
          <a:prstGeom prst="line">
            <a:avLst/>
          </a:prstGeom>
          <a:ln w="25400">
            <a:solidFill>
              <a:srgbClr val="00B05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32" name="Straight Connector 8">
            <a:extLst>
              <a:ext uri="{FF2B5EF4-FFF2-40B4-BE49-F238E27FC236}">
                <a16:creationId xmlns:a16="http://schemas.microsoft.com/office/drawing/2014/main" id="{2C36C492-A66A-7F8E-B670-C440B4FB4E2C}"/>
              </a:ext>
            </a:extLst>
          </p:cNvPr>
          <p:cNvCxnSpPr>
            <a:cxnSpLocks/>
          </p:cNvCxnSpPr>
          <p:nvPr/>
        </p:nvCxnSpPr>
        <p:spPr>
          <a:xfrm flipV="1">
            <a:off x="9721963" y="5079431"/>
            <a:ext cx="591935" cy="2"/>
          </a:xfrm>
          <a:prstGeom prst="line">
            <a:avLst/>
          </a:prstGeom>
          <a:ln w="25400">
            <a:solidFill>
              <a:srgbClr val="FF9900"/>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33" name="TextBox 22">
            <a:extLst>
              <a:ext uri="{FF2B5EF4-FFF2-40B4-BE49-F238E27FC236}">
                <a16:creationId xmlns:a16="http://schemas.microsoft.com/office/drawing/2014/main" id="{7E1C74A2-63C0-58EA-1635-27711916823D}"/>
              </a:ext>
            </a:extLst>
          </p:cNvPr>
          <p:cNvSpPr txBox="1"/>
          <p:nvPr/>
        </p:nvSpPr>
        <p:spPr>
          <a:xfrm>
            <a:off x="6353887" y="3359328"/>
            <a:ext cx="894860" cy="228391"/>
          </a:xfrm>
          <a:prstGeom prst="rect">
            <a:avLst/>
          </a:prstGeom>
          <a:noFill/>
        </p:spPr>
        <p:txBody>
          <a:bodyPr wrap="square" lIns="0" tIns="0" rIns="0" bIns="0" rtlCol="0" anchor="ctr">
            <a:noAutofit/>
          </a:body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Helvetica Neue"/>
              </a:rPr>
              <a:t>Client</a:t>
            </a:r>
          </a:p>
        </p:txBody>
      </p:sp>
      <p:pic>
        <p:nvPicPr>
          <p:cNvPr id="35" name="Graphic 24">
            <a:extLst>
              <a:ext uri="{FF2B5EF4-FFF2-40B4-BE49-F238E27FC236}">
                <a16:creationId xmlns:a16="http://schemas.microsoft.com/office/drawing/2014/main" id="{83AB9CCB-1345-4300-3F61-A7B5E045E6C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85317" y="2911584"/>
            <a:ext cx="432000" cy="4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TextBox 105">
            <a:extLst>
              <a:ext uri="{FF2B5EF4-FFF2-40B4-BE49-F238E27FC236}">
                <a16:creationId xmlns:a16="http://schemas.microsoft.com/office/drawing/2014/main" id="{4CCBE508-20C7-DD2C-D964-7224186FF222}"/>
              </a:ext>
            </a:extLst>
          </p:cNvPr>
          <p:cNvSpPr txBox="1"/>
          <p:nvPr/>
        </p:nvSpPr>
        <p:spPr>
          <a:xfrm>
            <a:off x="9618948" y="3359332"/>
            <a:ext cx="672925" cy="276674"/>
          </a:xfrm>
          <a:prstGeom prst="rect">
            <a:avLst/>
          </a:prstGeom>
          <a:noFill/>
        </p:spPr>
        <p:txBody>
          <a:bodyPr wrap="square" lIns="0" tIns="0" rIns="0" bIns="0" rtlCol="0" anchor="ctr">
            <a:noAutofit/>
          </a:bodyPr>
          <a:lstStyle>
            <a:defPPr>
              <a:defRPr lang="en-US"/>
            </a:defPPr>
            <a:lvl1pPr algn="ctr">
              <a:defRPr sz="1333">
                <a:latin typeface="Meiryo" panose="020B0604030504040204" pitchFamily="34" charset="-128"/>
                <a:ea typeface="Meiryo" panose="020B0604030504040204" pitchFamily="34" charset="-128"/>
              </a:defRPr>
            </a:lvl1p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ELB</a:t>
            </a:r>
          </a:p>
        </p:txBody>
      </p:sp>
      <p:sp>
        <p:nvSpPr>
          <p:cNvPr id="42" name="TextBox 105">
            <a:extLst>
              <a:ext uri="{FF2B5EF4-FFF2-40B4-BE49-F238E27FC236}">
                <a16:creationId xmlns:a16="http://schemas.microsoft.com/office/drawing/2014/main" id="{D44678C4-B0C7-25C5-6D2A-7E48397464C2}"/>
              </a:ext>
            </a:extLst>
          </p:cNvPr>
          <p:cNvSpPr txBox="1"/>
          <p:nvPr/>
        </p:nvSpPr>
        <p:spPr>
          <a:xfrm>
            <a:off x="10809508" y="3359328"/>
            <a:ext cx="807498" cy="276678"/>
          </a:xfrm>
          <a:prstGeom prst="rect">
            <a:avLst/>
          </a:prstGeom>
          <a:noFill/>
        </p:spPr>
        <p:txBody>
          <a:bodyPr wrap="square" lIns="0" tIns="0" rIns="0" bIns="0" rtlCol="0" anchor="ctr">
            <a:noAutofit/>
          </a:bodyPr>
          <a:lstStyle>
            <a:defPPr>
              <a:defRPr lang="en-US"/>
            </a:defPPr>
            <a:lvl1pPr algn="ctr">
              <a:defRPr sz="1333">
                <a:latin typeface="Meiryo" panose="020B0604030504040204" pitchFamily="34" charset="-128"/>
                <a:ea typeface="Meiryo" panose="020B0604030504040204" pitchFamily="34" charset="-128"/>
              </a:defRPr>
            </a:lvl1p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EC2</a:t>
            </a:r>
          </a:p>
        </p:txBody>
      </p:sp>
      <p:pic>
        <p:nvPicPr>
          <p:cNvPr id="45" name="Graphic 62">
            <a:extLst>
              <a:ext uri="{FF2B5EF4-FFF2-40B4-BE49-F238E27FC236}">
                <a16:creationId xmlns:a16="http://schemas.microsoft.com/office/drawing/2014/main" id="{450AB75E-6833-0123-AB74-0BF2E90486C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997257" y="2911584"/>
            <a:ext cx="432000" cy="4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6" name="Straight Connector 8">
            <a:extLst>
              <a:ext uri="{FF2B5EF4-FFF2-40B4-BE49-F238E27FC236}">
                <a16:creationId xmlns:a16="http://schemas.microsoft.com/office/drawing/2014/main" id="{B1A05BCC-A032-7437-9801-073475A25155}"/>
              </a:ext>
            </a:extLst>
          </p:cNvPr>
          <p:cNvCxnSpPr>
            <a:cxnSpLocks/>
            <a:stCxn id="35" idx="3"/>
            <a:endCxn id="8" idx="1"/>
          </p:cNvCxnSpPr>
          <p:nvPr/>
        </p:nvCxnSpPr>
        <p:spPr>
          <a:xfrm>
            <a:off x="7017317" y="3127584"/>
            <a:ext cx="2705639" cy="0"/>
          </a:xfrm>
          <a:prstGeom prst="line">
            <a:avLst/>
          </a:prstGeom>
          <a:ln w="25400">
            <a:solidFill>
              <a:srgbClr val="00B05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47" name="Straight Connector 8">
            <a:extLst>
              <a:ext uri="{FF2B5EF4-FFF2-40B4-BE49-F238E27FC236}">
                <a16:creationId xmlns:a16="http://schemas.microsoft.com/office/drawing/2014/main" id="{1058AF3C-1F61-0BCA-11FA-74ED164A5227}"/>
              </a:ext>
            </a:extLst>
          </p:cNvPr>
          <p:cNvCxnSpPr>
            <a:cxnSpLocks/>
            <a:stCxn id="8" idx="3"/>
            <a:endCxn id="45" idx="1"/>
          </p:cNvCxnSpPr>
          <p:nvPr/>
        </p:nvCxnSpPr>
        <p:spPr>
          <a:xfrm>
            <a:off x="10154956" y="3127584"/>
            <a:ext cx="842301" cy="0"/>
          </a:xfrm>
          <a:prstGeom prst="line">
            <a:avLst/>
          </a:prstGeom>
          <a:ln w="25400">
            <a:solidFill>
              <a:srgbClr val="FF99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52" name="Straight Connector 8">
            <a:extLst>
              <a:ext uri="{FF2B5EF4-FFF2-40B4-BE49-F238E27FC236}">
                <a16:creationId xmlns:a16="http://schemas.microsoft.com/office/drawing/2014/main" id="{A4CAA040-619C-7A15-0991-97668A882ACC}"/>
              </a:ext>
            </a:extLst>
          </p:cNvPr>
          <p:cNvCxnSpPr>
            <a:cxnSpLocks/>
            <a:stCxn id="19" idx="0"/>
            <a:endCxn id="16" idx="2"/>
          </p:cNvCxnSpPr>
          <p:nvPr/>
        </p:nvCxnSpPr>
        <p:spPr>
          <a:xfrm flipV="1">
            <a:off x="8673352" y="2645480"/>
            <a:ext cx="1265604" cy="1083303"/>
          </a:xfrm>
          <a:prstGeom prst="line">
            <a:avLst/>
          </a:prstGeom>
          <a:ln>
            <a:solidFill>
              <a:schemeClr val="accent4">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56" name="Graphic 6">
            <a:extLst>
              <a:ext uri="{FF2B5EF4-FFF2-40B4-BE49-F238E27FC236}">
                <a16:creationId xmlns:a16="http://schemas.microsoft.com/office/drawing/2014/main" id="{FF61B416-8E5D-8282-BB69-E8F5D535C192}"/>
              </a:ext>
            </a:extLst>
          </p:cNvPr>
          <p:cNvPicPr>
            <a:picLocks noChangeAspect="1" noChangeArrowheads="1"/>
          </p:cNvPicPr>
          <p:nvPr/>
        </p:nvPicPr>
        <p:blipFill>
          <a:blip r:embed="rId5"/>
          <a:srcRect/>
          <a:stretch/>
        </p:blipFill>
        <p:spPr bwMode="auto">
          <a:xfrm>
            <a:off x="9722956" y="1919367"/>
            <a:ext cx="432000" cy="4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 name="円/楕円 60">
            <a:extLst>
              <a:ext uri="{FF2B5EF4-FFF2-40B4-BE49-F238E27FC236}">
                <a16:creationId xmlns:a16="http://schemas.microsoft.com/office/drawing/2014/main" id="{CA089F6B-E11E-80BA-BD11-7B0EF90B3578}"/>
              </a:ext>
            </a:extLst>
          </p:cNvPr>
          <p:cNvSpPr/>
          <p:nvPr/>
        </p:nvSpPr>
        <p:spPr>
          <a:xfrm>
            <a:off x="10403566" y="2202416"/>
            <a:ext cx="348008" cy="348008"/>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600" b="0" i="0" u="none" strike="noStrike" kern="1200" cap="none" spc="0" normalizeH="0" baseline="0" noProof="0" dirty="0">
                <a:ln>
                  <a:noFill/>
                </a:ln>
                <a:solidFill>
                  <a:srgbClr val="FFFFFF"/>
                </a:solidFill>
                <a:effectLst/>
                <a:uLnTx/>
                <a:uFillTx/>
                <a:latin typeface="Meiryo" panose="020B0604030504040204" pitchFamily="34" charset="-128"/>
                <a:ea typeface="Meiryo" panose="020B0604030504040204" pitchFamily="34" charset="-128"/>
                <a:cs typeface="+mn-cs"/>
              </a:rPr>
              <a:t>B</a:t>
            </a:r>
            <a:endParaRPr kumimoji="1" lang="ja-JP" altLang="en-US" sz="1600" b="0" i="0" u="none" strike="noStrike" kern="1200" cap="none" spc="0" normalizeH="0" baseline="0" noProof="0">
              <a:ln>
                <a:noFill/>
              </a:ln>
              <a:solidFill>
                <a:srgbClr val="FFFFFF"/>
              </a:solidFill>
              <a:effectLst/>
              <a:uLnTx/>
              <a:uFillTx/>
              <a:latin typeface="Meiryo" panose="020B0604030504040204" pitchFamily="34" charset="-128"/>
              <a:ea typeface="Meiryo" panose="020B0604030504040204" pitchFamily="34" charset="-128"/>
              <a:cs typeface="+mn-cs"/>
            </a:endParaRPr>
          </a:p>
        </p:txBody>
      </p:sp>
      <p:sp>
        <p:nvSpPr>
          <p:cNvPr id="64" name="円/楕円 63">
            <a:extLst>
              <a:ext uri="{FF2B5EF4-FFF2-40B4-BE49-F238E27FC236}">
                <a16:creationId xmlns:a16="http://schemas.microsoft.com/office/drawing/2014/main" id="{77947024-A83A-0A11-F7F4-7CE9A9252790}"/>
              </a:ext>
            </a:extLst>
          </p:cNvPr>
          <p:cNvSpPr/>
          <p:nvPr/>
        </p:nvSpPr>
        <p:spPr>
          <a:xfrm>
            <a:off x="10415192" y="3236635"/>
            <a:ext cx="348008" cy="348008"/>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600" b="0" i="0" u="none" strike="noStrike" kern="1200" cap="none" spc="0" normalizeH="0" baseline="0" noProof="0" dirty="0">
                <a:ln>
                  <a:noFill/>
                </a:ln>
                <a:solidFill>
                  <a:srgbClr val="FFFFFF"/>
                </a:solidFill>
                <a:effectLst/>
                <a:uLnTx/>
                <a:uFillTx/>
                <a:latin typeface="Meiryo" panose="020B0604030504040204" pitchFamily="34" charset="-128"/>
                <a:ea typeface="Meiryo" panose="020B0604030504040204" pitchFamily="34" charset="-128"/>
                <a:cs typeface="+mn-cs"/>
              </a:rPr>
              <a:t>B</a:t>
            </a:r>
            <a:endParaRPr kumimoji="1" lang="ja-JP" altLang="en-US" sz="1600" b="0" i="0" u="none" strike="noStrike" kern="1200" cap="none" spc="0" normalizeH="0" baseline="0" noProof="0">
              <a:ln>
                <a:noFill/>
              </a:ln>
              <a:solidFill>
                <a:srgbClr val="FFFFFF"/>
              </a:solidFill>
              <a:effectLst/>
              <a:uLnTx/>
              <a:uFillTx/>
              <a:latin typeface="Meiryo" panose="020B0604030504040204" pitchFamily="34" charset="-128"/>
              <a:ea typeface="Meiryo" panose="020B0604030504040204" pitchFamily="34" charset="-128"/>
              <a:cs typeface="+mn-cs"/>
            </a:endParaRPr>
          </a:p>
        </p:txBody>
      </p:sp>
      <p:sp>
        <p:nvSpPr>
          <p:cNvPr id="65" name="円/楕円 64">
            <a:extLst>
              <a:ext uri="{FF2B5EF4-FFF2-40B4-BE49-F238E27FC236}">
                <a16:creationId xmlns:a16="http://schemas.microsoft.com/office/drawing/2014/main" id="{2CD695FE-6B94-A981-3FA4-F5FD9238E85B}"/>
              </a:ext>
            </a:extLst>
          </p:cNvPr>
          <p:cNvSpPr/>
          <p:nvPr/>
        </p:nvSpPr>
        <p:spPr>
          <a:xfrm>
            <a:off x="8991527" y="2361512"/>
            <a:ext cx="348008" cy="348008"/>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600" b="0" i="0" u="none" strike="noStrike" kern="1200" cap="none" spc="0" normalizeH="0" baseline="0" noProof="0" dirty="0">
                <a:ln>
                  <a:noFill/>
                </a:ln>
                <a:solidFill>
                  <a:srgbClr val="FFFFFF"/>
                </a:solidFill>
                <a:effectLst/>
                <a:uLnTx/>
                <a:uFillTx/>
                <a:latin typeface="Meiryo" panose="020B0604030504040204" pitchFamily="34" charset="-128"/>
                <a:ea typeface="Meiryo" panose="020B0604030504040204" pitchFamily="34" charset="-128"/>
                <a:cs typeface="+mn-cs"/>
              </a:rPr>
              <a:t>B</a:t>
            </a:r>
            <a:endParaRPr kumimoji="1" lang="ja-JP" altLang="en-US" sz="1600" b="0" i="0" u="none" strike="noStrike" kern="1200" cap="none" spc="0" normalizeH="0" baseline="0" noProof="0">
              <a:ln>
                <a:noFill/>
              </a:ln>
              <a:solidFill>
                <a:srgbClr val="FFFFFF"/>
              </a:solidFill>
              <a:effectLst/>
              <a:uLnTx/>
              <a:uFillTx/>
              <a:latin typeface="Meiryo" panose="020B0604030504040204" pitchFamily="34" charset="-128"/>
              <a:ea typeface="Meiryo" panose="020B0604030504040204" pitchFamily="34" charset="-128"/>
              <a:cs typeface="+mn-cs"/>
            </a:endParaRPr>
          </a:p>
        </p:txBody>
      </p:sp>
    </p:spTree>
    <p:extLst>
      <p:ext uri="{BB962C8B-B14F-4D97-AF65-F5344CB8AC3E}">
        <p14:creationId xmlns:p14="http://schemas.microsoft.com/office/powerpoint/2010/main" val="418218899"/>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D0F9A1-029E-71F6-E793-4D162093E776}"/>
              </a:ext>
            </a:extLst>
          </p:cNvPr>
          <p:cNvSpPr>
            <a:spLocks noGrp="1"/>
          </p:cNvSpPr>
          <p:nvPr>
            <p:ph type="title"/>
          </p:nvPr>
        </p:nvSpPr>
        <p:spPr/>
        <p:txBody>
          <a:bodyPr/>
          <a:lstStyle/>
          <a:p>
            <a:pPr algn="l"/>
            <a:r>
              <a:rPr lang="en-JP" sz="2000"/>
              <a:t>レビュー観点 : </a:t>
            </a:r>
            <a:r>
              <a:rPr lang="ja-JP" altLang="en-US" sz="2000"/>
              <a:t>データ保護</a:t>
            </a:r>
            <a:r>
              <a:rPr lang="en-JP" sz="2000"/>
              <a:t>/</a:t>
            </a:r>
            <a:r>
              <a:rPr lang="ja-JP" altLang="en-US" sz="2000"/>
              <a:t>伝送中のデータの保護</a:t>
            </a:r>
            <a:br>
              <a:rPr lang="en-JP" sz="2000"/>
            </a:br>
            <a:r>
              <a:rPr lang="en-US" sz="2800" b="0" i="0" dirty="0">
                <a:solidFill>
                  <a:srgbClr val="16191F"/>
                </a:solidFill>
                <a:effectLst/>
                <a:latin typeface="Amazon Ember" panose="020B0603020204020204" pitchFamily="34" charset="0"/>
              </a:rPr>
              <a:t>SEC09-BP02 </a:t>
            </a:r>
            <a:r>
              <a:rPr lang="ja-JP" altLang="en-US" sz="2800" b="0" i="0">
                <a:solidFill>
                  <a:srgbClr val="16191F"/>
                </a:solidFill>
                <a:effectLst/>
                <a:latin typeface="Amazon Ember" panose="020B0603020204020204" pitchFamily="34" charset="0"/>
              </a:rPr>
              <a:t>伝送中に暗号化を適用する</a:t>
            </a:r>
            <a:endParaRPr lang="en-JP" sz="2800" dirty="0"/>
          </a:p>
        </p:txBody>
      </p:sp>
      <p:sp>
        <p:nvSpPr>
          <p:cNvPr id="3" name="Text Placeholder 2">
            <a:extLst>
              <a:ext uri="{FF2B5EF4-FFF2-40B4-BE49-F238E27FC236}">
                <a16:creationId xmlns:a16="http://schemas.microsoft.com/office/drawing/2014/main" id="{6CD638BC-5BEF-1626-7E3A-3BD989F1AFF4}"/>
              </a:ext>
            </a:extLst>
          </p:cNvPr>
          <p:cNvSpPr>
            <a:spLocks noGrp="1"/>
          </p:cNvSpPr>
          <p:nvPr>
            <p:ph type="body" sz="quarter" idx="10"/>
          </p:nvPr>
        </p:nvSpPr>
        <p:spPr>
          <a:xfrm>
            <a:off x="457200" y="1371600"/>
            <a:ext cx="5733945" cy="4364892"/>
          </a:xfrm>
        </p:spPr>
        <p:txBody>
          <a:bodyPr/>
          <a:lstStyle/>
          <a:p>
            <a:r>
              <a:rPr lang="en-JP" sz="1400" dirty="0">
                <a:solidFill>
                  <a:srgbClr val="0070C0"/>
                </a:solidFill>
              </a:rPr>
              <a:t>ポイント</a:t>
            </a:r>
          </a:p>
          <a:p>
            <a:pPr marL="285750" indent="-285750">
              <a:buFont typeface="Arial" panose="020B0604020202020204" pitchFamily="34" charset="0"/>
              <a:buChar char="•"/>
            </a:pPr>
            <a:r>
              <a:rPr lang="ja-JP" altLang="en-US" sz="1400"/>
              <a:t>機密データを仮想プライベートクラウド（</a:t>
            </a:r>
            <a:r>
              <a:rPr lang="en-US" altLang="ja-JP" sz="1400" dirty="0"/>
              <a:t>VPC</a:t>
            </a:r>
            <a:r>
              <a:rPr lang="ja-JP" altLang="en-US" sz="1400"/>
              <a:t>）の外部に送信する場合は、暗号化されたプロトコルのみを使用し、データが信頼できないネットワークを伝送中も、データの機密性を保持する。</a:t>
            </a:r>
            <a:endParaRPr lang="en-US" altLang="ja-JP" sz="1400" dirty="0"/>
          </a:p>
          <a:p>
            <a:pPr marL="285750" indent="-285750">
              <a:buFont typeface="Arial" panose="020B0604020202020204" pitchFamily="34" charset="0"/>
              <a:buChar char="•"/>
            </a:pPr>
            <a:r>
              <a:rPr lang="en-US" altLang="ja-JP" sz="1400" dirty="0"/>
              <a:t>AWS </a:t>
            </a:r>
            <a:r>
              <a:rPr lang="ja-JP" altLang="en-US" sz="1400"/>
              <a:t>環境内のネットワークトラフィックも、可能であれば、</a:t>
            </a:r>
            <a:r>
              <a:rPr lang="en-US" altLang="ja-JP" sz="1400" dirty="0"/>
              <a:t>TLS </a:t>
            </a:r>
            <a:r>
              <a:rPr lang="ja-JP" altLang="en-US" sz="1400"/>
              <a:t>を使って暗号化する</a:t>
            </a:r>
            <a:endParaRPr lang="en-US" altLang="ja-JP" sz="1400" dirty="0"/>
          </a:p>
          <a:p>
            <a:endParaRPr lang="en-JP" sz="1400" dirty="0"/>
          </a:p>
          <a:p>
            <a:r>
              <a:rPr lang="en-JP" sz="1400">
                <a:solidFill>
                  <a:srgbClr val="0070C0"/>
                </a:solidFill>
              </a:rPr>
              <a:t>レビュー観点の例</a:t>
            </a:r>
            <a:endParaRPr lang="ja-JP" altLang="en-US" sz="1400"/>
          </a:p>
          <a:p>
            <a:pPr marL="285750" indent="-285750">
              <a:buFont typeface="Arial" panose="020B0604020202020204" pitchFamily="34" charset="0"/>
              <a:buChar char="•"/>
            </a:pPr>
            <a:r>
              <a:rPr lang="ja-JP" altLang="en-US" sz="1400"/>
              <a:t>廃止されたバージョンの </a:t>
            </a:r>
            <a:r>
              <a:rPr lang="en-US" altLang="ja-JP" sz="1400" dirty="0"/>
              <a:t>SSL</a:t>
            </a:r>
            <a:r>
              <a:rPr lang="ja-JP" altLang="en-US" sz="1400"/>
              <a:t>、</a:t>
            </a:r>
            <a:r>
              <a:rPr lang="en-US" altLang="ja-JP" sz="1400" dirty="0"/>
              <a:t>TLS</a:t>
            </a:r>
            <a:r>
              <a:rPr lang="ja-JP" altLang="en-US" sz="1400"/>
              <a:t>、および、暗号スイートコンポーネント（</a:t>
            </a:r>
            <a:r>
              <a:rPr lang="en-US" altLang="ja-JP" sz="1400" dirty="0"/>
              <a:t>SSL v3.0</a:t>
            </a:r>
            <a:r>
              <a:rPr lang="ja-JP" altLang="en-US" sz="1400"/>
              <a:t>、</a:t>
            </a:r>
            <a:r>
              <a:rPr lang="en-US" altLang="ja-JP" sz="1400" dirty="0"/>
              <a:t>1024-bit RSA </a:t>
            </a:r>
            <a:r>
              <a:rPr lang="ja-JP" altLang="en-US" sz="1400"/>
              <a:t>キー、</a:t>
            </a:r>
            <a:r>
              <a:rPr lang="en-US" altLang="ja-JP" sz="1400" dirty="0"/>
              <a:t>RC4 </a:t>
            </a:r>
            <a:r>
              <a:rPr lang="ja-JP" altLang="en-US" sz="1400"/>
              <a:t>暗号、など）を使用していないか？</a:t>
            </a:r>
          </a:p>
          <a:p>
            <a:pPr marL="285750" indent="-285750">
              <a:buFont typeface="Arial" panose="020B0604020202020204" pitchFamily="34" charset="0"/>
              <a:buChar char="•"/>
            </a:pPr>
            <a:r>
              <a:rPr lang="ja-JP" altLang="en-US" sz="1400"/>
              <a:t>パブリック向けリソースとの間で暗号化されていない（</a:t>
            </a:r>
            <a:r>
              <a:rPr lang="en-US" altLang="ja-JP" sz="1400" dirty="0"/>
              <a:t>HTTP</a:t>
            </a:r>
            <a:r>
              <a:rPr lang="ja-JP" altLang="en-US" sz="1400"/>
              <a:t>）トラフィックを許可していないか？</a:t>
            </a:r>
          </a:p>
          <a:p>
            <a:pPr marL="285750" indent="-285750">
              <a:buFont typeface="Arial" panose="020B0604020202020204" pitchFamily="34" charset="0"/>
              <a:buChar char="•"/>
            </a:pPr>
            <a:r>
              <a:rPr lang="en-US" altLang="ja-JP" sz="1400" dirty="0"/>
              <a:t>VPC </a:t>
            </a:r>
            <a:r>
              <a:rPr lang="ja-JP" altLang="en-US" sz="1400"/>
              <a:t>とリモートネットワーク間で、</a:t>
            </a:r>
            <a:r>
              <a:rPr lang="en-US" altLang="ja-JP" sz="1400" dirty="0"/>
              <a:t>IPsec</a:t>
            </a:r>
            <a:r>
              <a:rPr lang="ja-JP" altLang="en-US" sz="1400"/>
              <a:t> </a:t>
            </a:r>
            <a:r>
              <a:rPr lang="en-US" altLang="ja-JP" sz="1400" dirty="0"/>
              <a:t>VPN </a:t>
            </a:r>
            <a:r>
              <a:rPr lang="ja-JP" altLang="en-US" sz="1400"/>
              <a:t>接続を使用しているか？</a:t>
            </a:r>
            <a:endParaRPr lang="en-US" altLang="ja-JP" sz="1400" dirty="0"/>
          </a:p>
        </p:txBody>
      </p:sp>
      <p:sp>
        <p:nvSpPr>
          <p:cNvPr id="14" name="Rectangle 8">
            <a:extLst>
              <a:ext uri="{FF2B5EF4-FFF2-40B4-BE49-F238E27FC236}">
                <a16:creationId xmlns:a16="http://schemas.microsoft.com/office/drawing/2014/main" id="{877335E1-A897-06CB-2533-C0DF7CF6AA65}"/>
              </a:ext>
            </a:extLst>
          </p:cNvPr>
          <p:cNvSpPr/>
          <p:nvPr/>
        </p:nvSpPr>
        <p:spPr>
          <a:xfrm>
            <a:off x="6528741" y="4202621"/>
            <a:ext cx="2207822" cy="1795534"/>
          </a:xfrm>
          <a:prstGeom prst="rect">
            <a:avLst/>
          </a:prstGeom>
          <a:noFill/>
          <a:ln w="15875">
            <a:solidFill>
              <a:srgbClr val="00A4A6"/>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Region</a:t>
            </a:r>
          </a:p>
        </p:txBody>
      </p:sp>
      <p:pic>
        <p:nvPicPr>
          <p:cNvPr id="15" name="Graphic 25">
            <a:extLst>
              <a:ext uri="{FF2B5EF4-FFF2-40B4-BE49-F238E27FC236}">
                <a16:creationId xmlns:a16="http://schemas.microsoft.com/office/drawing/2014/main" id="{B4CCF8E1-4EAC-62FD-71DD-9360ACCD4F36}"/>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6528741" y="4202622"/>
            <a:ext cx="381000" cy="381000"/>
          </a:xfrm>
          <a:prstGeom prst="rect">
            <a:avLst/>
          </a:prstGeom>
        </p:spPr>
      </p:pic>
      <p:grpSp>
        <p:nvGrpSpPr>
          <p:cNvPr id="31" name="グループ化 30">
            <a:extLst>
              <a:ext uri="{FF2B5EF4-FFF2-40B4-BE49-F238E27FC236}">
                <a16:creationId xmlns:a16="http://schemas.microsoft.com/office/drawing/2014/main" id="{4C9782CB-9B40-A6D5-77CD-BA15634EC02D}"/>
              </a:ext>
            </a:extLst>
          </p:cNvPr>
          <p:cNvGrpSpPr/>
          <p:nvPr/>
        </p:nvGrpSpPr>
        <p:grpSpPr>
          <a:xfrm>
            <a:off x="6685166" y="4702344"/>
            <a:ext cx="1765300" cy="1237316"/>
            <a:chOff x="6984702" y="3547722"/>
            <a:chExt cx="1765300" cy="1237316"/>
          </a:xfrm>
        </p:grpSpPr>
        <p:sp>
          <p:nvSpPr>
            <p:cNvPr id="16" name="Rectangle 6">
              <a:extLst>
                <a:ext uri="{FF2B5EF4-FFF2-40B4-BE49-F238E27FC236}">
                  <a16:creationId xmlns:a16="http://schemas.microsoft.com/office/drawing/2014/main" id="{B31E1436-C3FD-C635-6E0C-4A8505474FC4}"/>
                </a:ext>
              </a:extLst>
            </p:cNvPr>
            <p:cNvSpPr/>
            <p:nvPr/>
          </p:nvSpPr>
          <p:spPr>
            <a:xfrm>
              <a:off x="6984702" y="3547722"/>
              <a:ext cx="1765300" cy="1237316"/>
            </a:xfrm>
            <a:prstGeom prst="rect">
              <a:avLst/>
            </a:prstGeom>
            <a:noFill/>
            <a:ln w="15875">
              <a:solidFill>
                <a:srgbClr val="8C4FFF"/>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w="0"/>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VPC</a:t>
              </a:r>
            </a:p>
          </p:txBody>
        </p:sp>
        <p:pic>
          <p:nvPicPr>
            <p:cNvPr id="17" name="Graphic 16">
              <a:extLst>
                <a:ext uri="{FF2B5EF4-FFF2-40B4-BE49-F238E27FC236}">
                  <a16:creationId xmlns:a16="http://schemas.microsoft.com/office/drawing/2014/main" id="{C9C61755-00D6-10EB-FB10-D772E899FD52}"/>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6984702" y="3547722"/>
              <a:ext cx="381000" cy="381000"/>
            </a:xfrm>
            <a:prstGeom prst="rect">
              <a:avLst/>
            </a:prstGeom>
          </p:spPr>
        </p:pic>
      </p:grpSp>
      <p:sp>
        <p:nvSpPr>
          <p:cNvPr id="18" name="Rectangle 14">
            <a:extLst>
              <a:ext uri="{FF2B5EF4-FFF2-40B4-BE49-F238E27FC236}">
                <a16:creationId xmlns:a16="http://schemas.microsoft.com/office/drawing/2014/main" id="{FE79E86C-B283-0F6C-7FDE-3124780CFAA2}"/>
              </a:ext>
            </a:extLst>
          </p:cNvPr>
          <p:cNvSpPr/>
          <p:nvPr/>
        </p:nvSpPr>
        <p:spPr>
          <a:xfrm>
            <a:off x="10304272" y="4202620"/>
            <a:ext cx="1421501" cy="1795533"/>
          </a:xfrm>
          <a:prstGeom prst="rect">
            <a:avLst/>
          </a:prstGeom>
          <a:noFill/>
          <a:ln w="15875">
            <a:solidFill>
              <a:srgbClr val="7D8998"/>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err="1">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オンプレミス</a:t>
            </a:r>
            <a:endParaRPr kumimoji="0" lang="en-US" sz="1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endParaRPr>
          </a:p>
        </p:txBody>
      </p:sp>
      <p:pic>
        <p:nvPicPr>
          <p:cNvPr id="19" name="Graphic 27">
            <a:extLst>
              <a:ext uri="{FF2B5EF4-FFF2-40B4-BE49-F238E27FC236}">
                <a16:creationId xmlns:a16="http://schemas.microsoft.com/office/drawing/2014/main" id="{A4795453-A254-8E9A-A8FD-3B3C9ADE9C90}"/>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10304272" y="4202621"/>
            <a:ext cx="381000" cy="381000"/>
          </a:xfrm>
          <a:prstGeom prst="rect">
            <a:avLst/>
          </a:prstGeom>
        </p:spPr>
      </p:pic>
      <p:sp>
        <p:nvSpPr>
          <p:cNvPr id="20" name="TextBox 16">
            <a:extLst>
              <a:ext uri="{FF2B5EF4-FFF2-40B4-BE49-F238E27FC236}">
                <a16:creationId xmlns:a16="http://schemas.microsoft.com/office/drawing/2014/main" id="{1822553E-5C74-9791-EB1C-288F350B4BD8}"/>
              </a:ext>
            </a:extLst>
          </p:cNvPr>
          <p:cNvSpPr txBox="1">
            <a:spLocks noChangeArrowheads="1"/>
          </p:cNvSpPr>
          <p:nvPr/>
        </p:nvSpPr>
        <p:spPr bwMode="auto">
          <a:xfrm>
            <a:off x="6701683" y="5701844"/>
            <a:ext cx="1115568"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EC2 </a:t>
            </a:r>
            <a:r>
              <a:rPr kumimoji="0" lang="en-US" altLang="en-US" sz="1000" b="0" i="0" u="none" strike="noStrike" kern="1200" cap="none" spc="0" normalizeH="0" baseline="0" noProof="0" dirty="0" err="1">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インスタンス</a:t>
            </a:r>
            <a:endParaRPr kumimoji="0" lang="en-US" altLang="en-US" sz="1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endParaRPr>
          </a:p>
        </p:txBody>
      </p:sp>
      <p:pic>
        <p:nvPicPr>
          <p:cNvPr id="21" name="Graphic 46">
            <a:extLst>
              <a:ext uri="{FF2B5EF4-FFF2-40B4-BE49-F238E27FC236}">
                <a16:creationId xmlns:a16="http://schemas.microsoft.com/office/drawing/2014/main" id="{4201AA65-7A29-0724-E10F-DC221E95192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043467" y="5254652"/>
            <a:ext cx="432000" cy="432000"/>
          </a:xfrm>
          <a:prstGeom prst="rect">
            <a:avLst/>
          </a:prstGeom>
        </p:spPr>
      </p:pic>
      <p:sp>
        <p:nvSpPr>
          <p:cNvPr id="22" name="TextBox 11">
            <a:extLst>
              <a:ext uri="{FF2B5EF4-FFF2-40B4-BE49-F238E27FC236}">
                <a16:creationId xmlns:a16="http://schemas.microsoft.com/office/drawing/2014/main" id="{D1E4272B-7C96-9053-FD1F-E1468B9436A2}"/>
              </a:ext>
            </a:extLst>
          </p:cNvPr>
          <p:cNvSpPr txBox="1">
            <a:spLocks noChangeArrowheads="1"/>
          </p:cNvSpPr>
          <p:nvPr/>
        </p:nvSpPr>
        <p:spPr bwMode="auto">
          <a:xfrm>
            <a:off x="9536869" y="5643172"/>
            <a:ext cx="151130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Customer gateway</a:t>
            </a:r>
          </a:p>
        </p:txBody>
      </p:sp>
      <p:pic>
        <p:nvPicPr>
          <p:cNvPr id="23" name="Graphic 59">
            <a:extLst>
              <a:ext uri="{FF2B5EF4-FFF2-40B4-BE49-F238E27FC236}">
                <a16:creationId xmlns:a16="http://schemas.microsoft.com/office/drawing/2014/main" id="{8E222384-1928-CBB1-D124-E8E5CEF4A363}"/>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0093307" y="5254652"/>
            <a:ext cx="432000" cy="432000"/>
          </a:xfrm>
          <a:prstGeom prst="rect">
            <a:avLst/>
          </a:prstGeom>
        </p:spPr>
      </p:pic>
      <p:sp>
        <p:nvSpPr>
          <p:cNvPr id="25" name="TextBox 15">
            <a:extLst>
              <a:ext uri="{FF2B5EF4-FFF2-40B4-BE49-F238E27FC236}">
                <a16:creationId xmlns:a16="http://schemas.microsoft.com/office/drawing/2014/main" id="{E9EE27F4-E22D-0E22-8F50-7F258196723D}"/>
              </a:ext>
            </a:extLst>
          </p:cNvPr>
          <p:cNvSpPr txBox="1">
            <a:spLocks noChangeArrowheads="1"/>
          </p:cNvSpPr>
          <p:nvPr/>
        </p:nvSpPr>
        <p:spPr bwMode="auto">
          <a:xfrm>
            <a:off x="7910302" y="5643172"/>
            <a:ext cx="108969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0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VPN gateway</a:t>
            </a:r>
          </a:p>
        </p:txBody>
      </p:sp>
      <p:pic>
        <p:nvPicPr>
          <p:cNvPr id="26" name="Graphic 47">
            <a:extLst>
              <a:ext uri="{FF2B5EF4-FFF2-40B4-BE49-F238E27FC236}">
                <a16:creationId xmlns:a16="http://schemas.microsoft.com/office/drawing/2014/main" id="{689014D8-2BEF-742A-55BD-813C9FB4D465}"/>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8234466" y="5254652"/>
            <a:ext cx="432000" cy="432000"/>
          </a:xfrm>
          <a:prstGeom prst="rect">
            <a:avLst/>
          </a:prstGeom>
        </p:spPr>
      </p:pic>
      <p:sp>
        <p:nvSpPr>
          <p:cNvPr id="28" name="TextBox 19">
            <a:extLst>
              <a:ext uri="{FF2B5EF4-FFF2-40B4-BE49-F238E27FC236}">
                <a16:creationId xmlns:a16="http://schemas.microsoft.com/office/drawing/2014/main" id="{D8BD34C5-504A-952C-FD80-A0061404F5A3}"/>
              </a:ext>
            </a:extLst>
          </p:cNvPr>
          <p:cNvSpPr txBox="1">
            <a:spLocks noChangeArrowheads="1"/>
          </p:cNvSpPr>
          <p:nvPr/>
        </p:nvSpPr>
        <p:spPr bwMode="auto">
          <a:xfrm>
            <a:off x="8698496" y="4844164"/>
            <a:ext cx="151130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VPN connection</a:t>
            </a:r>
          </a:p>
        </p:txBody>
      </p:sp>
      <p:pic>
        <p:nvPicPr>
          <p:cNvPr id="29" name="Graphic 48">
            <a:extLst>
              <a:ext uri="{FF2B5EF4-FFF2-40B4-BE49-F238E27FC236}">
                <a16:creationId xmlns:a16="http://schemas.microsoft.com/office/drawing/2014/main" id="{471FFEB0-0CF8-8873-75A0-B506E3B6854A}"/>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9238146" y="5032176"/>
            <a:ext cx="432000" cy="432000"/>
          </a:xfrm>
          <a:prstGeom prst="rect">
            <a:avLst/>
          </a:prstGeom>
        </p:spPr>
      </p:pic>
      <p:cxnSp>
        <p:nvCxnSpPr>
          <p:cNvPr id="33" name="直線コネクタ 32">
            <a:extLst>
              <a:ext uri="{FF2B5EF4-FFF2-40B4-BE49-F238E27FC236}">
                <a16:creationId xmlns:a16="http://schemas.microsoft.com/office/drawing/2014/main" id="{0A03772D-FE81-15D6-7C07-140DA08926EE}"/>
              </a:ext>
            </a:extLst>
          </p:cNvPr>
          <p:cNvCxnSpPr>
            <a:stCxn id="26" idx="3"/>
            <a:endCxn id="23" idx="1"/>
          </p:cNvCxnSpPr>
          <p:nvPr/>
        </p:nvCxnSpPr>
        <p:spPr>
          <a:xfrm>
            <a:off x="8666466" y="5470652"/>
            <a:ext cx="1426841" cy="0"/>
          </a:xfrm>
          <a:prstGeom prst="line">
            <a:avLst/>
          </a:prstGeom>
          <a:ln>
            <a:solidFill>
              <a:schemeClr val="accent1"/>
            </a:solidFill>
          </a:ln>
        </p:spPr>
        <p:style>
          <a:lnRef idx="1">
            <a:schemeClr val="accent6"/>
          </a:lnRef>
          <a:fillRef idx="0">
            <a:schemeClr val="accent6"/>
          </a:fillRef>
          <a:effectRef idx="0">
            <a:schemeClr val="accent6"/>
          </a:effectRef>
          <a:fontRef idx="minor">
            <a:schemeClr val="tx1"/>
          </a:fontRef>
        </p:style>
      </p:cxnSp>
      <p:sp>
        <p:nvSpPr>
          <p:cNvPr id="6" name="Text Placeholder 2">
            <a:extLst>
              <a:ext uri="{FF2B5EF4-FFF2-40B4-BE49-F238E27FC236}">
                <a16:creationId xmlns:a16="http://schemas.microsoft.com/office/drawing/2014/main" id="{9E1B67CA-EAC2-1D28-7466-3D725E1350C0}"/>
              </a:ext>
            </a:extLst>
          </p:cNvPr>
          <p:cNvSpPr txBox="1">
            <a:spLocks/>
          </p:cNvSpPr>
          <p:nvPr/>
        </p:nvSpPr>
        <p:spPr>
          <a:xfrm>
            <a:off x="6431280" y="1371600"/>
            <a:ext cx="5284470" cy="4653280"/>
          </a:xfrm>
          <a:prstGeom prst="rect">
            <a:avLst/>
          </a:prstGeom>
        </p:spPr>
        <p:txBody>
          <a:bodyPr vert="horz" lIns="91440" tIns="45720" rIns="91440" bIns="45720" rtlCol="0">
            <a:noAutofit/>
          </a:bodyPr>
          <a:lstStyle>
            <a:lvl1pPr marL="0" indent="0" algn="l" defTabSz="609576" rtl="0" eaLnBrk="1" latinLnBrk="0" hangingPunct="1">
              <a:spcBef>
                <a:spcPct val="20000"/>
              </a:spcBef>
              <a:buFont typeface="Arial" panose="020B0604020202020204" pitchFamily="34" charset="0"/>
              <a:buNone/>
              <a:tabLst/>
              <a:defRPr sz="2167" b="0" i="0" kern="1200">
                <a:solidFill>
                  <a:schemeClr val="tx1"/>
                </a:solidFill>
                <a:latin typeface="Meiryo" panose="020B0604030504040204" pitchFamily="34" charset="-128"/>
                <a:ea typeface="Meiryo" panose="020B0604030504040204" pitchFamily="34" charset="-128"/>
                <a:cs typeface="Amazon Ember Regular" charset="0"/>
              </a:defRPr>
            </a:lvl1pPr>
            <a:lvl2pPr marL="596612" indent="-294999" algn="l" defTabSz="609576" rtl="0" eaLnBrk="1" latinLnBrk="0" hangingPunct="1">
              <a:spcBef>
                <a:spcPct val="20000"/>
              </a:spcBef>
              <a:buFont typeface="Arial"/>
              <a:buChar char="•"/>
              <a:tabLst/>
              <a:defRPr sz="2000" b="0" i="0" kern="1200">
                <a:solidFill>
                  <a:schemeClr val="tx1"/>
                </a:solidFill>
                <a:latin typeface="Meiryo" panose="020B0604030504040204" pitchFamily="34" charset="-128"/>
                <a:ea typeface="Meiryo" panose="020B0604030504040204" pitchFamily="34" charset="-128"/>
                <a:cs typeface="Amazon Ember Regular" charset="0"/>
              </a:defRPr>
            </a:lvl2pPr>
            <a:lvl3pPr marL="892933" indent="-302936" algn="l" defTabSz="609576" rtl="0" eaLnBrk="1" latinLnBrk="0" hangingPunct="1">
              <a:spcBef>
                <a:spcPct val="20000"/>
              </a:spcBef>
              <a:buFont typeface="Arial"/>
              <a:buChar char="•"/>
              <a:tabLst/>
              <a:defRPr sz="1833" b="0" i="0" kern="1200">
                <a:solidFill>
                  <a:schemeClr val="tx1"/>
                </a:solidFill>
                <a:latin typeface="Meiryo" panose="020B0604030504040204" pitchFamily="34" charset="-128"/>
                <a:ea typeface="Meiryo" panose="020B0604030504040204" pitchFamily="34" charset="-128"/>
                <a:cs typeface="Amazon Ember Regular" charset="0"/>
              </a:defRPr>
            </a:lvl3pPr>
            <a:lvl4pPr marL="1222326" indent="-309550" algn="l" defTabSz="609576" rtl="0" eaLnBrk="1" latinLnBrk="0" hangingPunct="1">
              <a:spcBef>
                <a:spcPct val="20000"/>
              </a:spcBef>
              <a:buFont typeface="Arial" panose="020B0604020202020204" pitchFamily="34" charset="0"/>
              <a:buChar char="•"/>
              <a:tabLst/>
              <a:defRPr sz="1667" b="0" i="0" kern="1200">
                <a:solidFill>
                  <a:schemeClr val="tx1"/>
                </a:solidFill>
                <a:latin typeface="Meiryo" panose="020B0604030504040204" pitchFamily="34" charset="-128"/>
                <a:ea typeface="Meiryo" panose="020B0604030504040204" pitchFamily="34" charset="-128"/>
                <a:cs typeface="Amazon Ember Regular" charset="0"/>
              </a:defRPr>
            </a:lvl4pPr>
            <a:lvl5pPr marL="1518648" indent="-316165" algn="l" defTabSz="609576" rtl="0" eaLnBrk="1" latinLnBrk="0" hangingPunct="1">
              <a:spcBef>
                <a:spcPct val="20000"/>
              </a:spcBef>
              <a:buFont typeface="Arial" panose="020B0604020202020204" pitchFamily="34" charset="0"/>
              <a:buChar char="•"/>
              <a:tabLst/>
              <a:defRPr sz="1583" b="0" i="0" kern="1200">
                <a:solidFill>
                  <a:schemeClr val="tx1"/>
                </a:solidFill>
                <a:latin typeface="Meiryo" panose="020B0604030504040204" pitchFamily="34" charset="-128"/>
                <a:ea typeface="Meiryo" panose="020B0604030504040204" pitchFamily="34" charset="-128"/>
                <a:cs typeface="Amazon Ember Regular" charset="0"/>
              </a:defRPr>
            </a:lvl5pPr>
            <a:lvl6pPr marL="3352666" indent="-304788" algn="l" defTabSz="609576" rtl="0" eaLnBrk="1" latinLnBrk="0" hangingPunct="1">
              <a:spcBef>
                <a:spcPct val="20000"/>
              </a:spcBef>
              <a:buFont typeface="Arial"/>
              <a:buChar char="•"/>
              <a:defRPr sz="2667" kern="1200">
                <a:solidFill>
                  <a:schemeClr val="tx1"/>
                </a:solidFill>
                <a:latin typeface="+mn-lt"/>
                <a:ea typeface="+mn-ea"/>
                <a:cs typeface="+mn-cs"/>
              </a:defRPr>
            </a:lvl6pPr>
            <a:lvl7pPr marL="3962242" indent="-304788" algn="l" defTabSz="609576" rtl="0" eaLnBrk="1" latinLnBrk="0" hangingPunct="1">
              <a:spcBef>
                <a:spcPct val="20000"/>
              </a:spcBef>
              <a:buFont typeface="Arial"/>
              <a:buChar char="•"/>
              <a:defRPr sz="2667" kern="1200">
                <a:solidFill>
                  <a:schemeClr val="tx1"/>
                </a:solidFill>
                <a:latin typeface="+mn-lt"/>
                <a:ea typeface="+mn-ea"/>
                <a:cs typeface="+mn-cs"/>
              </a:defRPr>
            </a:lvl7pPr>
            <a:lvl8pPr marL="4571817" indent="-304788" algn="l" defTabSz="609576" rtl="0" eaLnBrk="1" latinLnBrk="0" hangingPunct="1">
              <a:spcBef>
                <a:spcPct val="20000"/>
              </a:spcBef>
              <a:buFont typeface="Arial"/>
              <a:buChar char="•"/>
              <a:defRPr sz="2667" kern="1200">
                <a:solidFill>
                  <a:schemeClr val="tx1"/>
                </a:solidFill>
                <a:latin typeface="+mn-lt"/>
                <a:ea typeface="+mn-ea"/>
                <a:cs typeface="+mn-cs"/>
              </a:defRPr>
            </a:lvl8pPr>
            <a:lvl9pPr marL="5181393" indent="-304788" algn="l" defTabSz="609576" rtl="0" eaLnBrk="1" latinLnBrk="0" hangingPunct="1">
              <a:spcBef>
                <a:spcPct val="20000"/>
              </a:spcBef>
              <a:buFont typeface="Arial"/>
              <a:buChar char="•"/>
              <a:defRPr sz="2667" kern="1200">
                <a:solidFill>
                  <a:schemeClr val="tx1"/>
                </a:solidFill>
                <a:latin typeface="+mn-lt"/>
                <a:ea typeface="+mn-ea"/>
                <a:cs typeface="+mn-cs"/>
              </a:defRPr>
            </a:lvl9pPr>
          </a:lstStyle>
          <a:p>
            <a:pPr marL="0" marR="0" lvl="0" indent="0" algn="l" defTabSz="609576"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ja-JP" altLang="en-US" sz="1400" b="0" i="0" u="none" strike="noStrike" kern="1200" cap="none" spc="0" normalizeH="0" baseline="0" noProof="0">
                <a:ln>
                  <a:noFill/>
                </a:ln>
                <a:solidFill>
                  <a:srgbClr val="0070C0"/>
                </a:solidFill>
                <a:effectLst/>
                <a:uLnTx/>
                <a:uFillTx/>
                <a:latin typeface="Meiryo" panose="020B0604030504040204" pitchFamily="34" charset="-128"/>
                <a:ea typeface="Meiryo" panose="020B0604030504040204" pitchFamily="34" charset="-128"/>
                <a:cs typeface="Amazon Ember Regular" charset="0"/>
              </a:rPr>
              <a:t>実装例</a:t>
            </a:r>
            <a:endParaRPr kumimoji="0" lang="en-US" altLang="ja-JP" sz="1400" b="0" i="0" u="none" strike="noStrike" kern="1200" cap="none" spc="0" normalizeH="0" baseline="0" noProof="0" dirty="0">
              <a:ln>
                <a:noFill/>
              </a:ln>
              <a:solidFill>
                <a:srgbClr val="0070C0"/>
              </a:solidFill>
              <a:effectLst/>
              <a:uLnTx/>
              <a:uFillTx/>
              <a:latin typeface="Meiryo" panose="020B0604030504040204" pitchFamily="34" charset="-128"/>
              <a:ea typeface="Meiryo" panose="020B0604030504040204" pitchFamily="34" charset="-128"/>
              <a:cs typeface="Amazon Ember Regular" charset="0"/>
            </a:endParaRPr>
          </a:p>
          <a:p>
            <a:pPr marL="285750" marR="0" lvl="0" indent="-285750" algn="l" defTabSz="609576"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ja-JP" altLang="en-US" sz="14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クライアントソフトウェアを</a:t>
            </a:r>
            <a:r>
              <a:rPr kumimoji="0" lang="en-US" altLang="ja-JP" sz="14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 </a:t>
            </a:r>
            <a:r>
              <a:rPr kumimoji="0" lang="en" altLang="ja-JP" sz="1400" b="1"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TLS 1.2</a:t>
            </a:r>
            <a:r>
              <a:rPr kumimoji="0" lang="en" altLang="ja-JP" sz="14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 </a:t>
            </a:r>
            <a:r>
              <a:rPr kumimoji="0" lang="ja-JP" altLang="en-US" sz="14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以降を使用するように更新する。</a:t>
            </a:r>
            <a:endParaRPr kumimoji="0" lang="en-US" altLang="ja-JP" sz="14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endParaRPr>
          </a:p>
          <a:p>
            <a:pPr marL="882362" marR="0" lvl="1" indent="-285750" algn="l" defTabSz="609576"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ja-JP" altLang="en-US" sz="1233"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クライアントソフトウェアが使用している</a:t>
            </a:r>
            <a:r>
              <a:rPr kumimoji="0" lang="en-US" altLang="ja-JP" sz="1233"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 TLS </a:t>
            </a:r>
            <a:r>
              <a:rPr kumimoji="0" lang="ja-JP" altLang="en-US" sz="1233"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のバージョンは、</a:t>
            </a:r>
            <a:r>
              <a:rPr kumimoji="0" lang="en-US" altLang="ja-JP" sz="1233"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CloudTrail </a:t>
            </a:r>
            <a:r>
              <a:rPr kumimoji="0" lang="ja-JP" altLang="en-US" sz="1233"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レコードの</a:t>
            </a:r>
            <a:r>
              <a:rPr kumimoji="0" lang="en-US" altLang="ja-JP" sz="1233"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 </a:t>
            </a:r>
            <a:r>
              <a:rPr kumimoji="0" lang="en-US" altLang="ja-JP" sz="1233" b="0" i="0" u="none" strike="noStrike" kern="1200" cap="none" spc="0" normalizeH="0" baseline="0" noProof="0" dirty="0" err="1">
                <a:ln>
                  <a:noFill/>
                </a:ln>
                <a:solidFill>
                  <a:srgbClr val="232F3E"/>
                </a:solidFill>
                <a:effectLst/>
                <a:uLnTx/>
                <a:uFillTx/>
                <a:latin typeface="Meiryo" panose="020B0604030504040204" pitchFamily="34" charset="-128"/>
                <a:ea typeface="Meiryo" panose="020B0604030504040204" pitchFamily="34" charset="-128"/>
                <a:cs typeface="Amazon Ember Regular" charset="0"/>
              </a:rPr>
              <a:t>tlsDetails</a:t>
            </a:r>
            <a:r>
              <a:rPr kumimoji="0" lang="en-US" altLang="ja-JP" sz="1233"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 </a:t>
            </a:r>
            <a:r>
              <a:rPr kumimoji="0" lang="ja-JP" altLang="en-US" sz="1233"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構造体に記録され、</a:t>
            </a:r>
            <a:r>
              <a:rPr kumimoji="0" lang="en" altLang="ja-JP" sz="1233"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AWS CloudTrail Lake</a:t>
            </a:r>
            <a:r>
              <a:rPr kumimoji="0" lang="ja-JP" altLang="en-US" sz="1233"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a:t>
            </a:r>
            <a:r>
              <a:rPr kumimoji="0" lang="en" altLang="ja-JP" sz="1233"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Amazon CloudWatch Log Insights</a:t>
            </a:r>
            <a:r>
              <a:rPr kumimoji="0" lang="ja-JP" altLang="en-US" sz="1233"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で確認できる。</a:t>
            </a:r>
            <a:endParaRPr kumimoji="0" lang="en-US" altLang="ja-JP" sz="1233"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endParaRPr>
          </a:p>
          <a:p>
            <a:pPr marL="285750" marR="0" lvl="0" indent="-285750" algn="l" defTabSz="609576"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US" altLang="ja-JP" sz="14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Amazon CloudFront </a:t>
            </a:r>
            <a:r>
              <a:rPr kumimoji="0" lang="ja-JP" altLang="en-US" sz="14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または </a:t>
            </a:r>
            <a:r>
              <a:rPr kumimoji="0" lang="en-US" altLang="ja-JP" sz="14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Application Load Balancer </a:t>
            </a:r>
            <a:r>
              <a:rPr kumimoji="0" lang="ja-JP" altLang="en-US" sz="14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で</a:t>
            </a:r>
            <a:r>
              <a:rPr kumimoji="0" lang="en-US" altLang="ja-JP" sz="14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 </a:t>
            </a:r>
            <a:r>
              <a:rPr kumimoji="0" lang="ja-JP" altLang="en-US" sz="14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常に</a:t>
            </a:r>
            <a:r>
              <a:rPr kumimoji="0" lang="en-US" altLang="ja-JP" sz="14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 HTTPS </a:t>
            </a:r>
            <a:r>
              <a:rPr kumimoji="0" lang="ja-JP" altLang="en-US" sz="14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を使うように、あるいは、</a:t>
            </a:r>
            <a:r>
              <a:rPr kumimoji="0" lang="en-US" altLang="ja-JP" sz="14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HTTPS </a:t>
            </a:r>
            <a:r>
              <a:rPr kumimoji="0" lang="ja-JP" altLang="en-US" sz="14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に自動的にリダイレクトするように、設定する。</a:t>
            </a:r>
            <a:endParaRPr kumimoji="0" lang="en-US" altLang="ja-JP" sz="14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endParaRPr>
          </a:p>
          <a:p>
            <a:pPr marL="285750" marR="0" lvl="0" indent="-285750" algn="l" defTabSz="609576"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ja-JP" altLang="en-US" sz="14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ポイントツーポイント接続やネットワーク間接続を </a:t>
            </a:r>
            <a:r>
              <a:rPr kumimoji="0" lang="en-US" altLang="ja-JP" sz="14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IPsec VPN </a:t>
            </a:r>
            <a:r>
              <a:rPr kumimoji="0" lang="ja-JP" altLang="en-US" sz="14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で保護する。（下図）</a:t>
            </a:r>
            <a:endParaRPr kumimoji="0" lang="en-US" altLang="ja-JP" sz="14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endParaRPr>
          </a:p>
          <a:p>
            <a:pPr marL="285750" marR="0" lvl="0" indent="-285750" algn="l" defTabSz="609576" rtl="0" eaLnBrk="1" fontAlgn="auto" latinLnBrk="0" hangingPunct="1">
              <a:lnSpc>
                <a:spcPct val="100000"/>
              </a:lnSpc>
              <a:spcBef>
                <a:spcPct val="20000"/>
              </a:spcBef>
              <a:spcAft>
                <a:spcPts val="0"/>
              </a:spcAft>
              <a:buClrTx/>
              <a:buSzTx/>
              <a:buFont typeface="Arial" panose="020B0604020202020204" pitchFamily="34" charset="0"/>
              <a:buChar char="•"/>
              <a:tabLst/>
              <a:defRPr/>
            </a:pPr>
            <a:endParaRPr kumimoji="0" lang="en-US" altLang="ja-JP" sz="14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endParaRPr>
          </a:p>
        </p:txBody>
      </p:sp>
    </p:spTree>
    <p:extLst>
      <p:ext uri="{BB962C8B-B14F-4D97-AF65-F5344CB8AC3E}">
        <p14:creationId xmlns:p14="http://schemas.microsoft.com/office/powerpoint/2010/main" val="2774024701"/>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D0F9A1-029E-71F6-E793-4D162093E776}"/>
              </a:ext>
            </a:extLst>
          </p:cNvPr>
          <p:cNvSpPr>
            <a:spLocks noGrp="1"/>
          </p:cNvSpPr>
          <p:nvPr>
            <p:ph type="title"/>
          </p:nvPr>
        </p:nvSpPr>
        <p:spPr/>
        <p:txBody>
          <a:bodyPr/>
          <a:lstStyle/>
          <a:p>
            <a:pPr algn="l"/>
            <a:r>
              <a:rPr lang="en-JP" sz="2000"/>
              <a:t>レビュー観点 : </a:t>
            </a:r>
            <a:r>
              <a:rPr lang="ja-JP" altLang="en-US" sz="2000"/>
              <a:t>データ保護</a:t>
            </a:r>
            <a:r>
              <a:rPr lang="en-JP" sz="2000"/>
              <a:t>/</a:t>
            </a:r>
            <a:r>
              <a:rPr lang="ja-JP" altLang="en-US" sz="2000"/>
              <a:t>伝送中のデータの保護</a:t>
            </a:r>
            <a:br>
              <a:rPr lang="en-JP" sz="2000"/>
            </a:br>
            <a:r>
              <a:rPr lang="en-US" sz="2800" b="0" i="0" dirty="0">
                <a:solidFill>
                  <a:srgbClr val="16191F"/>
                </a:solidFill>
                <a:effectLst/>
                <a:latin typeface="Amazon Ember" panose="020B0603020204020204" pitchFamily="34" charset="0"/>
              </a:rPr>
              <a:t>SEC09-BP03 </a:t>
            </a:r>
            <a:r>
              <a:rPr lang="ja-JP" altLang="en-US" sz="2800" b="0" i="0">
                <a:solidFill>
                  <a:srgbClr val="16191F"/>
                </a:solidFill>
                <a:effectLst/>
                <a:latin typeface="Amazon Ember" panose="020B0603020204020204" pitchFamily="34" charset="0"/>
              </a:rPr>
              <a:t>意図しないデータアクセスの検出を自動化する</a:t>
            </a:r>
            <a:endParaRPr lang="en-JP" sz="2800" dirty="0"/>
          </a:p>
        </p:txBody>
      </p:sp>
      <p:sp>
        <p:nvSpPr>
          <p:cNvPr id="3" name="Text Placeholder 2">
            <a:extLst>
              <a:ext uri="{FF2B5EF4-FFF2-40B4-BE49-F238E27FC236}">
                <a16:creationId xmlns:a16="http://schemas.microsoft.com/office/drawing/2014/main" id="{6CD638BC-5BEF-1626-7E3A-3BD989F1AFF4}"/>
              </a:ext>
            </a:extLst>
          </p:cNvPr>
          <p:cNvSpPr>
            <a:spLocks noGrp="1"/>
          </p:cNvSpPr>
          <p:nvPr>
            <p:ph type="body" sz="quarter" idx="10"/>
          </p:nvPr>
        </p:nvSpPr>
        <p:spPr>
          <a:xfrm>
            <a:off x="457199" y="1371600"/>
            <a:ext cx="5734800" cy="4364892"/>
          </a:xfrm>
        </p:spPr>
        <p:txBody>
          <a:bodyPr/>
          <a:lstStyle/>
          <a:p>
            <a:r>
              <a:rPr lang="en-JP" sz="1400" dirty="0">
                <a:solidFill>
                  <a:srgbClr val="0070C0"/>
                </a:solidFill>
              </a:rPr>
              <a:t>ポイント</a:t>
            </a:r>
          </a:p>
          <a:p>
            <a:pPr marL="285750" indent="-285750">
              <a:buFont typeface="Arial" panose="020B0604020202020204" pitchFamily="34" charset="0"/>
              <a:buChar char="•"/>
            </a:pPr>
            <a:r>
              <a:rPr lang="ja-JP" altLang="en-US" sz="1400"/>
              <a:t>ツールまたは検出メカニズムを使用し、疑わしい活動や定義された境界外にデータを移動させようとする試みを自動的に検出する。例えば、認識できないホストにデータをコピーしているデータベースシステムを検出する。</a:t>
            </a:r>
            <a:endParaRPr lang="en-JP" sz="1400" dirty="0"/>
          </a:p>
          <a:p>
            <a:endParaRPr lang="en-JP" sz="1400" dirty="0"/>
          </a:p>
          <a:p>
            <a:r>
              <a:rPr lang="en-JP" sz="1400" dirty="0">
                <a:solidFill>
                  <a:srgbClr val="0070C0"/>
                </a:solidFill>
              </a:rPr>
              <a:t>レビュー観点の例</a:t>
            </a:r>
            <a:endParaRPr lang="ja-JP" altLang="en-US" sz="1400"/>
          </a:p>
          <a:p>
            <a:pPr marL="285750" indent="-285750">
              <a:buFont typeface="Arial" panose="020B0604020202020204" pitchFamily="34" charset="0"/>
              <a:buChar char="•"/>
            </a:pPr>
            <a:r>
              <a:rPr lang="en-US" altLang="ja-JP" sz="1400" dirty="0"/>
              <a:t>Amazon </a:t>
            </a:r>
            <a:r>
              <a:rPr lang="en-US" altLang="ja-JP" sz="1400" dirty="0" err="1"/>
              <a:t>GuardDuty</a:t>
            </a:r>
            <a:r>
              <a:rPr lang="ja-JP" altLang="en-US" sz="1400"/>
              <a:t>で監視しているか？</a:t>
            </a:r>
            <a:endParaRPr lang="en-US" altLang="ja-JP" sz="1400" dirty="0"/>
          </a:p>
          <a:p>
            <a:pPr marL="285750" indent="-285750">
              <a:buFont typeface="Arial" panose="020B0604020202020204" pitchFamily="34" charset="0"/>
              <a:buChar char="•"/>
            </a:pPr>
            <a:r>
              <a:rPr lang="en-US" altLang="ja-JP" sz="1400" dirty="0"/>
              <a:t>VPC </a:t>
            </a:r>
            <a:r>
              <a:rPr lang="ja-JP" altLang="en-US" sz="1400"/>
              <a:t>フローログを作成しているか？</a:t>
            </a:r>
          </a:p>
          <a:p>
            <a:pPr marL="285750" indent="-285750">
              <a:buFont typeface="Arial" panose="020B0604020202020204" pitchFamily="34" charset="0"/>
              <a:buChar char="•"/>
            </a:pPr>
            <a:r>
              <a:rPr lang="en-US" altLang="ja-JP" sz="1400" dirty="0"/>
              <a:t>IAM Access Analyzer (for S3) </a:t>
            </a:r>
            <a:r>
              <a:rPr lang="ja-JP" altLang="en-US" sz="1400"/>
              <a:t>を作成しているか？</a:t>
            </a:r>
          </a:p>
        </p:txBody>
      </p:sp>
      <p:sp>
        <p:nvSpPr>
          <p:cNvPr id="4" name="Rectangle 8">
            <a:extLst>
              <a:ext uri="{FF2B5EF4-FFF2-40B4-BE49-F238E27FC236}">
                <a16:creationId xmlns:a16="http://schemas.microsoft.com/office/drawing/2014/main" id="{703A4CC9-F23F-4A2B-9D5C-A00B3FA44BD4}"/>
              </a:ext>
            </a:extLst>
          </p:cNvPr>
          <p:cNvSpPr/>
          <p:nvPr/>
        </p:nvSpPr>
        <p:spPr>
          <a:xfrm>
            <a:off x="6527299" y="2579510"/>
            <a:ext cx="3612586" cy="3688752"/>
          </a:xfrm>
          <a:prstGeom prst="rect">
            <a:avLst/>
          </a:prstGeom>
          <a:noFill/>
          <a:ln w="15875">
            <a:solidFill>
              <a:srgbClr val="00A4A6"/>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Region</a:t>
            </a:r>
          </a:p>
        </p:txBody>
      </p:sp>
      <p:pic>
        <p:nvPicPr>
          <p:cNvPr id="5" name="Graphic 25">
            <a:extLst>
              <a:ext uri="{FF2B5EF4-FFF2-40B4-BE49-F238E27FC236}">
                <a16:creationId xmlns:a16="http://schemas.microsoft.com/office/drawing/2014/main" id="{DDE7783F-751F-DCAE-5274-23C662E20D90}"/>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6527299" y="2579510"/>
            <a:ext cx="381000" cy="381000"/>
          </a:xfrm>
          <a:prstGeom prst="rect">
            <a:avLst/>
          </a:prstGeom>
        </p:spPr>
      </p:pic>
      <p:sp>
        <p:nvSpPr>
          <p:cNvPr id="6" name="Rectangle 6">
            <a:extLst>
              <a:ext uri="{FF2B5EF4-FFF2-40B4-BE49-F238E27FC236}">
                <a16:creationId xmlns:a16="http://schemas.microsoft.com/office/drawing/2014/main" id="{FBAD7E64-26A5-85C7-AFF8-E15A39B997FD}"/>
              </a:ext>
            </a:extLst>
          </p:cNvPr>
          <p:cNvSpPr/>
          <p:nvPr/>
        </p:nvSpPr>
        <p:spPr>
          <a:xfrm>
            <a:off x="6720816" y="3066246"/>
            <a:ext cx="3225551" cy="3116156"/>
          </a:xfrm>
          <a:prstGeom prst="rect">
            <a:avLst/>
          </a:prstGeom>
          <a:noFill/>
          <a:ln w="15875">
            <a:solidFill>
              <a:srgbClr val="8C4FFF"/>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w="0"/>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VPC</a:t>
            </a:r>
          </a:p>
        </p:txBody>
      </p:sp>
      <p:pic>
        <p:nvPicPr>
          <p:cNvPr id="7" name="Graphic 16">
            <a:extLst>
              <a:ext uri="{FF2B5EF4-FFF2-40B4-BE49-F238E27FC236}">
                <a16:creationId xmlns:a16="http://schemas.microsoft.com/office/drawing/2014/main" id="{4C7BCE53-8070-9090-908D-7C98283409A7}"/>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6720817" y="3066246"/>
            <a:ext cx="381000" cy="381000"/>
          </a:xfrm>
          <a:prstGeom prst="rect">
            <a:avLst/>
          </a:prstGeom>
        </p:spPr>
      </p:pic>
      <p:sp>
        <p:nvSpPr>
          <p:cNvPr id="8" name="Rectangle 10">
            <a:extLst>
              <a:ext uri="{FF2B5EF4-FFF2-40B4-BE49-F238E27FC236}">
                <a16:creationId xmlns:a16="http://schemas.microsoft.com/office/drawing/2014/main" id="{49981DFF-0944-D333-518F-B41B412FA523}"/>
              </a:ext>
            </a:extLst>
          </p:cNvPr>
          <p:cNvSpPr/>
          <p:nvPr/>
        </p:nvSpPr>
        <p:spPr>
          <a:xfrm>
            <a:off x="6938668" y="3588412"/>
            <a:ext cx="2808199" cy="2524195"/>
          </a:xfrm>
          <a:prstGeom prst="rect">
            <a:avLst/>
          </a:prstGeom>
          <a:noFill/>
          <a:ln w="15875">
            <a:solidFill>
              <a:srgbClr val="00A4A6"/>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Availability Zone</a:t>
            </a:r>
          </a:p>
        </p:txBody>
      </p:sp>
      <p:sp>
        <p:nvSpPr>
          <p:cNvPr id="9" name="Rectangle 7">
            <a:extLst>
              <a:ext uri="{FF2B5EF4-FFF2-40B4-BE49-F238E27FC236}">
                <a16:creationId xmlns:a16="http://schemas.microsoft.com/office/drawing/2014/main" id="{E1249CB0-7B20-2958-2CF7-BF37FF006C52}"/>
              </a:ext>
            </a:extLst>
          </p:cNvPr>
          <p:cNvSpPr/>
          <p:nvPr/>
        </p:nvSpPr>
        <p:spPr>
          <a:xfrm>
            <a:off x="7123014" y="3959450"/>
            <a:ext cx="1765300" cy="982332"/>
          </a:xfrm>
          <a:prstGeom prst="rect">
            <a:avLst/>
          </a:prstGeom>
          <a:noFill/>
          <a:ln w="15875">
            <a:solidFill>
              <a:srgbClr val="00A4A6"/>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502920" tIns="91440" bIns="4572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Private subnet</a:t>
            </a:r>
          </a:p>
        </p:txBody>
      </p:sp>
      <p:pic>
        <p:nvPicPr>
          <p:cNvPr id="10" name="Graphic 21">
            <a:extLst>
              <a:ext uri="{FF2B5EF4-FFF2-40B4-BE49-F238E27FC236}">
                <a16:creationId xmlns:a16="http://schemas.microsoft.com/office/drawing/2014/main" id="{66BAA835-A809-5E9D-1278-90D541DD6CA0}"/>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7123014" y="3959450"/>
            <a:ext cx="381000" cy="381000"/>
          </a:xfrm>
          <a:prstGeom prst="rect">
            <a:avLst/>
          </a:prstGeom>
        </p:spPr>
      </p:pic>
      <p:sp>
        <p:nvSpPr>
          <p:cNvPr id="13" name="TextBox 16">
            <a:extLst>
              <a:ext uri="{FF2B5EF4-FFF2-40B4-BE49-F238E27FC236}">
                <a16:creationId xmlns:a16="http://schemas.microsoft.com/office/drawing/2014/main" id="{F2DB2235-8C4C-2253-47D0-D79419C71735}"/>
              </a:ext>
            </a:extLst>
          </p:cNvPr>
          <p:cNvSpPr txBox="1">
            <a:spLocks noChangeArrowheads="1"/>
          </p:cNvSpPr>
          <p:nvPr/>
        </p:nvSpPr>
        <p:spPr bwMode="auto">
          <a:xfrm>
            <a:off x="7380266" y="4687207"/>
            <a:ext cx="125079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nchor="ct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2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EC2インスタンス</a:t>
            </a:r>
          </a:p>
        </p:txBody>
      </p:sp>
      <p:pic>
        <p:nvPicPr>
          <p:cNvPr id="14" name="Graphic 46">
            <a:extLst>
              <a:ext uri="{FF2B5EF4-FFF2-40B4-BE49-F238E27FC236}">
                <a16:creationId xmlns:a16="http://schemas.microsoft.com/office/drawing/2014/main" id="{2BDEA7CA-4179-5FC0-563C-6A6CEF54238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789664" y="4250648"/>
            <a:ext cx="432000" cy="432000"/>
          </a:xfrm>
          <a:prstGeom prst="rect">
            <a:avLst/>
          </a:prstGeom>
        </p:spPr>
      </p:pic>
      <p:pic>
        <p:nvPicPr>
          <p:cNvPr id="17" name="Graphic 17">
            <a:extLst>
              <a:ext uri="{FF2B5EF4-FFF2-40B4-BE49-F238E27FC236}">
                <a16:creationId xmlns:a16="http://schemas.microsoft.com/office/drawing/2014/main" id="{63C15320-1B5E-0017-7F50-269B1742584E}"/>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10877375" y="4249496"/>
            <a:ext cx="432000" cy="4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TextBox 9">
            <a:extLst>
              <a:ext uri="{FF2B5EF4-FFF2-40B4-BE49-F238E27FC236}">
                <a16:creationId xmlns:a16="http://schemas.microsoft.com/office/drawing/2014/main" id="{54E07BE7-2D7C-0A50-D49B-182C866D02F8}"/>
              </a:ext>
            </a:extLst>
          </p:cNvPr>
          <p:cNvSpPr txBox="1">
            <a:spLocks noChangeArrowheads="1"/>
          </p:cNvSpPr>
          <p:nvPr/>
        </p:nvSpPr>
        <p:spPr bwMode="auto">
          <a:xfrm>
            <a:off x="9965397" y="3977359"/>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2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Amazon CloudWatch</a:t>
            </a:r>
          </a:p>
        </p:txBody>
      </p:sp>
      <p:sp>
        <p:nvSpPr>
          <p:cNvPr id="19" name="TextBox 31">
            <a:extLst>
              <a:ext uri="{FF2B5EF4-FFF2-40B4-BE49-F238E27FC236}">
                <a16:creationId xmlns:a16="http://schemas.microsoft.com/office/drawing/2014/main" id="{F76F311C-C6EC-86E9-6915-7B0838D765D5}"/>
              </a:ext>
            </a:extLst>
          </p:cNvPr>
          <p:cNvSpPr txBox="1">
            <a:spLocks noChangeArrowheads="1"/>
          </p:cNvSpPr>
          <p:nvPr/>
        </p:nvSpPr>
        <p:spPr bwMode="auto">
          <a:xfrm>
            <a:off x="10511556" y="5169258"/>
            <a:ext cx="116363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2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Logs</a:t>
            </a:r>
          </a:p>
        </p:txBody>
      </p:sp>
      <p:pic>
        <p:nvPicPr>
          <p:cNvPr id="20" name="Graphic 60">
            <a:extLst>
              <a:ext uri="{FF2B5EF4-FFF2-40B4-BE49-F238E27FC236}">
                <a16:creationId xmlns:a16="http://schemas.microsoft.com/office/drawing/2014/main" id="{AEDFD877-C17B-C3C4-B4AE-BA6949789C1C}"/>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0877375" y="4763171"/>
            <a:ext cx="432000" cy="432000"/>
          </a:xfrm>
          <a:prstGeom prst="rect">
            <a:avLst/>
          </a:prstGeom>
        </p:spPr>
      </p:pic>
      <p:sp>
        <p:nvSpPr>
          <p:cNvPr id="21" name="TextBox 20">
            <a:extLst>
              <a:ext uri="{FF2B5EF4-FFF2-40B4-BE49-F238E27FC236}">
                <a16:creationId xmlns:a16="http://schemas.microsoft.com/office/drawing/2014/main" id="{D15CDB18-E6D1-B5A1-F6F3-6C700AE52E81}"/>
              </a:ext>
            </a:extLst>
          </p:cNvPr>
          <p:cNvSpPr txBox="1">
            <a:spLocks noChangeArrowheads="1"/>
          </p:cNvSpPr>
          <p:nvPr/>
        </p:nvSpPr>
        <p:spPr bwMode="auto">
          <a:xfrm>
            <a:off x="8594907" y="5172333"/>
            <a:ext cx="143351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200" b="0" i="0" u="none" strike="noStrike" kern="1200" cap="none" spc="0" normalizeH="0" baseline="0" noProof="0" dirty="0" err="1">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フローログ</a:t>
            </a:r>
            <a:endParaRPr kumimoji="0" lang="en-US" altLang="en-US" sz="12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endParaRPr>
          </a:p>
        </p:txBody>
      </p:sp>
      <p:pic>
        <p:nvPicPr>
          <p:cNvPr id="22" name="Graphic 55">
            <a:extLst>
              <a:ext uri="{FF2B5EF4-FFF2-40B4-BE49-F238E27FC236}">
                <a16:creationId xmlns:a16="http://schemas.microsoft.com/office/drawing/2014/main" id="{F719092A-2006-563F-5A59-6F517739F946}"/>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9079648" y="4763171"/>
            <a:ext cx="432000" cy="432000"/>
          </a:xfrm>
          <a:prstGeom prst="rect">
            <a:avLst/>
          </a:prstGeom>
        </p:spPr>
      </p:pic>
      <p:sp>
        <p:nvSpPr>
          <p:cNvPr id="33" name="Rectangle 7">
            <a:extLst>
              <a:ext uri="{FF2B5EF4-FFF2-40B4-BE49-F238E27FC236}">
                <a16:creationId xmlns:a16="http://schemas.microsoft.com/office/drawing/2014/main" id="{6FE9F75B-C842-52AD-25F5-F1FDF7B58AD6}"/>
              </a:ext>
            </a:extLst>
          </p:cNvPr>
          <p:cNvSpPr/>
          <p:nvPr/>
        </p:nvSpPr>
        <p:spPr>
          <a:xfrm>
            <a:off x="7123014" y="5016560"/>
            <a:ext cx="1765300" cy="982332"/>
          </a:xfrm>
          <a:prstGeom prst="rect">
            <a:avLst/>
          </a:prstGeom>
          <a:noFill/>
          <a:ln w="15875">
            <a:solidFill>
              <a:srgbClr val="00A4A6"/>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502920" tIns="91440" bIns="4572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Private subnet</a:t>
            </a:r>
          </a:p>
        </p:txBody>
      </p:sp>
      <p:pic>
        <p:nvPicPr>
          <p:cNvPr id="34" name="Graphic 21">
            <a:extLst>
              <a:ext uri="{FF2B5EF4-FFF2-40B4-BE49-F238E27FC236}">
                <a16:creationId xmlns:a16="http://schemas.microsoft.com/office/drawing/2014/main" id="{C2ED753A-4CA5-B395-E773-1B4901AD529D}"/>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7123014" y="5016560"/>
            <a:ext cx="381000" cy="381000"/>
          </a:xfrm>
          <a:prstGeom prst="rect">
            <a:avLst/>
          </a:prstGeom>
        </p:spPr>
      </p:pic>
      <p:sp>
        <p:nvSpPr>
          <p:cNvPr id="35" name="TextBox 16">
            <a:extLst>
              <a:ext uri="{FF2B5EF4-FFF2-40B4-BE49-F238E27FC236}">
                <a16:creationId xmlns:a16="http://schemas.microsoft.com/office/drawing/2014/main" id="{953F92A5-C0FD-1597-DFE9-76E0F39622CA}"/>
              </a:ext>
            </a:extLst>
          </p:cNvPr>
          <p:cNvSpPr txBox="1">
            <a:spLocks noChangeArrowheads="1"/>
          </p:cNvSpPr>
          <p:nvPr/>
        </p:nvSpPr>
        <p:spPr bwMode="auto">
          <a:xfrm>
            <a:off x="7380266" y="5744317"/>
            <a:ext cx="125079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nchor="ct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2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EC2インスタンス</a:t>
            </a:r>
          </a:p>
        </p:txBody>
      </p:sp>
      <p:pic>
        <p:nvPicPr>
          <p:cNvPr id="36" name="Graphic 46">
            <a:extLst>
              <a:ext uri="{FF2B5EF4-FFF2-40B4-BE49-F238E27FC236}">
                <a16:creationId xmlns:a16="http://schemas.microsoft.com/office/drawing/2014/main" id="{6E68144F-3501-7C70-8C67-56560537EC0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789664" y="5307758"/>
            <a:ext cx="432000" cy="432000"/>
          </a:xfrm>
          <a:prstGeom prst="rect">
            <a:avLst/>
          </a:prstGeom>
        </p:spPr>
      </p:pic>
      <p:cxnSp>
        <p:nvCxnSpPr>
          <p:cNvPr id="38" name="カギ線コネクタ 37">
            <a:extLst>
              <a:ext uri="{FF2B5EF4-FFF2-40B4-BE49-F238E27FC236}">
                <a16:creationId xmlns:a16="http://schemas.microsoft.com/office/drawing/2014/main" id="{BE551241-FB4F-EBC5-17A9-0EB96AE96CC3}"/>
              </a:ext>
            </a:extLst>
          </p:cNvPr>
          <p:cNvCxnSpPr>
            <a:stCxn id="33" idx="3"/>
            <a:endCxn id="21" idx="2"/>
          </p:cNvCxnSpPr>
          <p:nvPr/>
        </p:nvCxnSpPr>
        <p:spPr>
          <a:xfrm flipV="1">
            <a:off x="8888314" y="5449332"/>
            <a:ext cx="423349" cy="58394"/>
          </a:xfrm>
          <a:prstGeom prst="bentConnector2">
            <a:avLst/>
          </a:prstGeom>
          <a:ln>
            <a:solidFill>
              <a:schemeClr val="accent1"/>
            </a:solidFill>
            <a:prstDash val="dash"/>
          </a:ln>
        </p:spPr>
        <p:style>
          <a:lnRef idx="1">
            <a:schemeClr val="accent6"/>
          </a:lnRef>
          <a:fillRef idx="0">
            <a:schemeClr val="accent6"/>
          </a:fillRef>
          <a:effectRef idx="0">
            <a:schemeClr val="accent6"/>
          </a:effectRef>
          <a:fontRef idx="minor">
            <a:schemeClr val="tx1"/>
          </a:fontRef>
        </p:style>
      </p:cxnSp>
      <p:cxnSp>
        <p:nvCxnSpPr>
          <p:cNvPr id="39" name="カギ線コネクタ 38">
            <a:extLst>
              <a:ext uri="{FF2B5EF4-FFF2-40B4-BE49-F238E27FC236}">
                <a16:creationId xmlns:a16="http://schemas.microsoft.com/office/drawing/2014/main" id="{01700CB3-E25E-F96B-4C20-59CBB6FB4BA3}"/>
              </a:ext>
            </a:extLst>
          </p:cNvPr>
          <p:cNvCxnSpPr>
            <a:cxnSpLocks/>
            <a:stCxn id="9" idx="3"/>
            <a:endCxn id="22" idx="0"/>
          </p:cNvCxnSpPr>
          <p:nvPr/>
        </p:nvCxnSpPr>
        <p:spPr>
          <a:xfrm>
            <a:off x="8888314" y="4450616"/>
            <a:ext cx="407334" cy="312555"/>
          </a:xfrm>
          <a:prstGeom prst="bentConnector2">
            <a:avLst/>
          </a:prstGeom>
          <a:ln>
            <a:solidFill>
              <a:schemeClr val="accent1"/>
            </a:solidFill>
            <a:prstDash val="dash"/>
          </a:ln>
        </p:spPr>
        <p:style>
          <a:lnRef idx="1">
            <a:schemeClr val="accent6"/>
          </a:lnRef>
          <a:fillRef idx="0">
            <a:schemeClr val="accent6"/>
          </a:fillRef>
          <a:effectRef idx="0">
            <a:schemeClr val="accent6"/>
          </a:effectRef>
          <a:fontRef idx="minor">
            <a:schemeClr val="tx1"/>
          </a:fontRef>
        </p:style>
      </p:cxnSp>
      <p:cxnSp>
        <p:nvCxnSpPr>
          <p:cNvPr id="44" name="直線矢印コネクタ 43">
            <a:extLst>
              <a:ext uri="{FF2B5EF4-FFF2-40B4-BE49-F238E27FC236}">
                <a16:creationId xmlns:a16="http://schemas.microsoft.com/office/drawing/2014/main" id="{E3823539-CFA3-D5A5-DC85-F34BE33C425E}"/>
              </a:ext>
            </a:extLst>
          </p:cNvPr>
          <p:cNvCxnSpPr>
            <a:stCxn id="22" idx="3"/>
            <a:endCxn id="20" idx="1"/>
          </p:cNvCxnSpPr>
          <p:nvPr/>
        </p:nvCxnSpPr>
        <p:spPr>
          <a:xfrm>
            <a:off x="9511648" y="4979171"/>
            <a:ext cx="1365727" cy="0"/>
          </a:xfrm>
          <a:prstGeom prst="straightConnector1">
            <a:avLst/>
          </a:prstGeom>
          <a:ln>
            <a:solidFill>
              <a:schemeClr val="accent1"/>
            </a:solidFill>
            <a:headEnd type="none" w="med" len="med"/>
            <a:tailEnd type="triangle" w="med" len="med"/>
          </a:ln>
        </p:spPr>
        <p:style>
          <a:lnRef idx="1">
            <a:schemeClr val="accent6"/>
          </a:lnRef>
          <a:fillRef idx="0">
            <a:schemeClr val="accent6"/>
          </a:fillRef>
          <a:effectRef idx="0">
            <a:schemeClr val="accent6"/>
          </a:effectRef>
          <a:fontRef idx="minor">
            <a:schemeClr val="tx1"/>
          </a:fontRef>
        </p:style>
      </p:cxnSp>
      <p:sp>
        <p:nvSpPr>
          <p:cNvPr id="11" name="Text Placeholder 2">
            <a:extLst>
              <a:ext uri="{FF2B5EF4-FFF2-40B4-BE49-F238E27FC236}">
                <a16:creationId xmlns:a16="http://schemas.microsoft.com/office/drawing/2014/main" id="{80BA41E9-85A4-F7DC-1B94-B7508B255F39}"/>
              </a:ext>
            </a:extLst>
          </p:cNvPr>
          <p:cNvSpPr txBox="1">
            <a:spLocks/>
          </p:cNvSpPr>
          <p:nvPr/>
        </p:nvSpPr>
        <p:spPr>
          <a:xfrm>
            <a:off x="6431280" y="1371600"/>
            <a:ext cx="5284470" cy="4653280"/>
          </a:xfrm>
          <a:prstGeom prst="rect">
            <a:avLst/>
          </a:prstGeom>
        </p:spPr>
        <p:txBody>
          <a:bodyPr vert="horz" lIns="91440" tIns="45720" rIns="91440" bIns="45720" rtlCol="0">
            <a:noAutofit/>
          </a:bodyPr>
          <a:lstStyle>
            <a:lvl1pPr marL="0" indent="0" algn="l" defTabSz="609576" rtl="0" eaLnBrk="1" latinLnBrk="0" hangingPunct="1">
              <a:spcBef>
                <a:spcPct val="20000"/>
              </a:spcBef>
              <a:buFont typeface="Arial" panose="020B0604020202020204" pitchFamily="34" charset="0"/>
              <a:buNone/>
              <a:tabLst/>
              <a:defRPr sz="2167" b="0" i="0" kern="1200">
                <a:solidFill>
                  <a:schemeClr val="tx1"/>
                </a:solidFill>
                <a:latin typeface="Meiryo" panose="020B0604030504040204" pitchFamily="34" charset="-128"/>
                <a:ea typeface="Meiryo" panose="020B0604030504040204" pitchFamily="34" charset="-128"/>
                <a:cs typeface="Amazon Ember Regular" charset="0"/>
              </a:defRPr>
            </a:lvl1pPr>
            <a:lvl2pPr marL="596612" indent="-294999" algn="l" defTabSz="609576" rtl="0" eaLnBrk="1" latinLnBrk="0" hangingPunct="1">
              <a:spcBef>
                <a:spcPct val="20000"/>
              </a:spcBef>
              <a:buFont typeface="Arial"/>
              <a:buChar char="•"/>
              <a:tabLst/>
              <a:defRPr sz="2000" b="0" i="0" kern="1200">
                <a:solidFill>
                  <a:schemeClr val="tx1"/>
                </a:solidFill>
                <a:latin typeface="Meiryo" panose="020B0604030504040204" pitchFamily="34" charset="-128"/>
                <a:ea typeface="Meiryo" panose="020B0604030504040204" pitchFamily="34" charset="-128"/>
                <a:cs typeface="Amazon Ember Regular" charset="0"/>
              </a:defRPr>
            </a:lvl2pPr>
            <a:lvl3pPr marL="892933" indent="-302936" algn="l" defTabSz="609576" rtl="0" eaLnBrk="1" latinLnBrk="0" hangingPunct="1">
              <a:spcBef>
                <a:spcPct val="20000"/>
              </a:spcBef>
              <a:buFont typeface="Arial"/>
              <a:buChar char="•"/>
              <a:tabLst/>
              <a:defRPr sz="1833" b="0" i="0" kern="1200">
                <a:solidFill>
                  <a:schemeClr val="tx1"/>
                </a:solidFill>
                <a:latin typeface="Meiryo" panose="020B0604030504040204" pitchFamily="34" charset="-128"/>
                <a:ea typeface="Meiryo" panose="020B0604030504040204" pitchFamily="34" charset="-128"/>
                <a:cs typeface="Amazon Ember Regular" charset="0"/>
              </a:defRPr>
            </a:lvl3pPr>
            <a:lvl4pPr marL="1222326" indent="-309550" algn="l" defTabSz="609576" rtl="0" eaLnBrk="1" latinLnBrk="0" hangingPunct="1">
              <a:spcBef>
                <a:spcPct val="20000"/>
              </a:spcBef>
              <a:buFont typeface="Arial" panose="020B0604020202020204" pitchFamily="34" charset="0"/>
              <a:buChar char="•"/>
              <a:tabLst/>
              <a:defRPr sz="1667" b="0" i="0" kern="1200">
                <a:solidFill>
                  <a:schemeClr val="tx1"/>
                </a:solidFill>
                <a:latin typeface="Meiryo" panose="020B0604030504040204" pitchFamily="34" charset="-128"/>
                <a:ea typeface="Meiryo" panose="020B0604030504040204" pitchFamily="34" charset="-128"/>
                <a:cs typeface="Amazon Ember Regular" charset="0"/>
              </a:defRPr>
            </a:lvl4pPr>
            <a:lvl5pPr marL="1518648" indent="-316165" algn="l" defTabSz="609576" rtl="0" eaLnBrk="1" latinLnBrk="0" hangingPunct="1">
              <a:spcBef>
                <a:spcPct val="20000"/>
              </a:spcBef>
              <a:buFont typeface="Arial" panose="020B0604020202020204" pitchFamily="34" charset="0"/>
              <a:buChar char="•"/>
              <a:tabLst/>
              <a:defRPr sz="1583" b="0" i="0" kern="1200">
                <a:solidFill>
                  <a:schemeClr val="tx1"/>
                </a:solidFill>
                <a:latin typeface="Meiryo" panose="020B0604030504040204" pitchFamily="34" charset="-128"/>
                <a:ea typeface="Meiryo" panose="020B0604030504040204" pitchFamily="34" charset="-128"/>
                <a:cs typeface="Amazon Ember Regular" charset="0"/>
              </a:defRPr>
            </a:lvl5pPr>
            <a:lvl6pPr marL="3352666" indent="-304788" algn="l" defTabSz="609576" rtl="0" eaLnBrk="1" latinLnBrk="0" hangingPunct="1">
              <a:spcBef>
                <a:spcPct val="20000"/>
              </a:spcBef>
              <a:buFont typeface="Arial"/>
              <a:buChar char="•"/>
              <a:defRPr sz="2667" kern="1200">
                <a:solidFill>
                  <a:schemeClr val="tx1"/>
                </a:solidFill>
                <a:latin typeface="+mn-lt"/>
                <a:ea typeface="+mn-ea"/>
                <a:cs typeface="+mn-cs"/>
              </a:defRPr>
            </a:lvl6pPr>
            <a:lvl7pPr marL="3962242" indent="-304788" algn="l" defTabSz="609576" rtl="0" eaLnBrk="1" latinLnBrk="0" hangingPunct="1">
              <a:spcBef>
                <a:spcPct val="20000"/>
              </a:spcBef>
              <a:buFont typeface="Arial"/>
              <a:buChar char="•"/>
              <a:defRPr sz="2667" kern="1200">
                <a:solidFill>
                  <a:schemeClr val="tx1"/>
                </a:solidFill>
                <a:latin typeface="+mn-lt"/>
                <a:ea typeface="+mn-ea"/>
                <a:cs typeface="+mn-cs"/>
              </a:defRPr>
            </a:lvl7pPr>
            <a:lvl8pPr marL="4571817" indent="-304788" algn="l" defTabSz="609576" rtl="0" eaLnBrk="1" latinLnBrk="0" hangingPunct="1">
              <a:spcBef>
                <a:spcPct val="20000"/>
              </a:spcBef>
              <a:buFont typeface="Arial"/>
              <a:buChar char="•"/>
              <a:defRPr sz="2667" kern="1200">
                <a:solidFill>
                  <a:schemeClr val="tx1"/>
                </a:solidFill>
                <a:latin typeface="+mn-lt"/>
                <a:ea typeface="+mn-ea"/>
                <a:cs typeface="+mn-cs"/>
              </a:defRPr>
            </a:lvl8pPr>
            <a:lvl9pPr marL="5181393" indent="-304788" algn="l" defTabSz="609576" rtl="0" eaLnBrk="1" latinLnBrk="0" hangingPunct="1">
              <a:spcBef>
                <a:spcPct val="20000"/>
              </a:spcBef>
              <a:buFont typeface="Arial"/>
              <a:buChar char="•"/>
              <a:defRPr sz="2667" kern="1200">
                <a:solidFill>
                  <a:schemeClr val="tx1"/>
                </a:solidFill>
                <a:latin typeface="+mn-lt"/>
                <a:ea typeface="+mn-ea"/>
                <a:cs typeface="+mn-cs"/>
              </a:defRPr>
            </a:lvl9pPr>
          </a:lstStyle>
          <a:p>
            <a:pPr marL="0" marR="0" lvl="0" indent="0" algn="l" defTabSz="609576"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ja-JP" altLang="en-US" sz="1400" b="0" i="0" u="none" strike="noStrike" kern="1200" cap="none" spc="0" normalizeH="0" baseline="0" noProof="0">
                <a:ln>
                  <a:noFill/>
                </a:ln>
                <a:solidFill>
                  <a:srgbClr val="0070C0"/>
                </a:solidFill>
                <a:effectLst/>
                <a:uLnTx/>
                <a:uFillTx/>
                <a:latin typeface="Meiryo" panose="020B0604030504040204" pitchFamily="34" charset="-128"/>
                <a:ea typeface="Meiryo" panose="020B0604030504040204" pitchFamily="34" charset="-128"/>
                <a:cs typeface="Amazon Ember Regular" charset="0"/>
              </a:rPr>
              <a:t>実装例</a:t>
            </a:r>
            <a:endParaRPr kumimoji="0" lang="en-US" altLang="ja-JP" sz="1400" b="0" i="0" u="none" strike="noStrike" kern="1200" cap="none" spc="0" normalizeH="0" baseline="0" noProof="0" dirty="0">
              <a:ln>
                <a:noFill/>
              </a:ln>
              <a:solidFill>
                <a:srgbClr val="0070C0"/>
              </a:solidFill>
              <a:effectLst/>
              <a:uLnTx/>
              <a:uFillTx/>
              <a:latin typeface="Meiryo" panose="020B0604030504040204" pitchFamily="34" charset="-128"/>
              <a:ea typeface="Meiryo" panose="020B0604030504040204" pitchFamily="34" charset="-128"/>
              <a:cs typeface="Amazon Ember Regular" charset="0"/>
            </a:endParaRPr>
          </a:p>
          <a:p>
            <a:pPr marL="285750" marR="0" lvl="0" indent="-285750" algn="l" defTabSz="609576"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US" altLang="ja-JP" sz="14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Amazon </a:t>
            </a:r>
            <a:r>
              <a:rPr kumimoji="0" lang="en-US" altLang="ja-JP" sz="1400" b="0" i="0" u="none" strike="noStrike" kern="1200" cap="none" spc="0" normalizeH="0" baseline="0" noProof="0" dirty="0" err="1">
                <a:ln>
                  <a:noFill/>
                </a:ln>
                <a:solidFill>
                  <a:srgbClr val="232F3E"/>
                </a:solidFill>
                <a:effectLst/>
                <a:uLnTx/>
                <a:uFillTx/>
                <a:latin typeface="Meiryo" panose="020B0604030504040204" pitchFamily="34" charset="-128"/>
                <a:ea typeface="Meiryo" panose="020B0604030504040204" pitchFamily="34" charset="-128"/>
                <a:cs typeface="Amazon Ember Regular" charset="0"/>
              </a:rPr>
              <a:t>GuardDuty</a:t>
            </a:r>
            <a:r>
              <a:rPr kumimoji="0" lang="ja-JP" altLang="en-US" sz="14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a:t>
            </a:r>
            <a:r>
              <a:rPr kumimoji="0" lang="en" altLang="ja-JP" sz="14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SEC04-BP03</a:t>
            </a:r>
            <a:r>
              <a:rPr kumimoji="0" lang="ja-JP" altLang="en-US" sz="14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参照）を有効にする。</a:t>
            </a:r>
            <a:endParaRPr kumimoji="0" lang="en-US" altLang="ja-JP" sz="14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endParaRPr>
          </a:p>
          <a:p>
            <a:pPr marL="285750" marR="0" lvl="0" indent="-285750" algn="l" defTabSz="609576"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US" altLang="ja-JP" sz="14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VPC </a:t>
            </a:r>
            <a:r>
              <a:rPr kumimoji="0" lang="ja-JP" altLang="en-US" sz="14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フローログを作成する。（下図）</a:t>
            </a:r>
            <a:endParaRPr kumimoji="0" lang="en-US" altLang="ja-JP" sz="14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endParaRPr>
          </a:p>
          <a:p>
            <a:pPr marL="285750" marR="0" lvl="0" indent="-285750" algn="l" defTabSz="609576"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US" altLang="ja-JP" sz="14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IAM Access Analyzer (for S3) </a:t>
            </a:r>
            <a:r>
              <a:rPr kumimoji="0" lang="ja-JP" altLang="en-US" sz="14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を作成する。</a:t>
            </a:r>
            <a:endParaRPr kumimoji="0" lang="en-US" altLang="ja-JP" sz="14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endParaRPr>
          </a:p>
          <a:p>
            <a:pPr marL="285750" marR="0" lvl="0" indent="-285750" algn="l" defTabSz="609576" rtl="0" eaLnBrk="1" fontAlgn="auto" latinLnBrk="0" hangingPunct="1">
              <a:lnSpc>
                <a:spcPct val="100000"/>
              </a:lnSpc>
              <a:spcBef>
                <a:spcPct val="20000"/>
              </a:spcBef>
              <a:spcAft>
                <a:spcPts val="0"/>
              </a:spcAft>
              <a:buClrTx/>
              <a:buSzTx/>
              <a:buFont typeface="Arial" panose="020B0604020202020204" pitchFamily="34" charset="0"/>
              <a:buChar char="•"/>
              <a:tabLst/>
              <a:defRPr/>
            </a:pPr>
            <a:endParaRPr kumimoji="0" lang="en-US" altLang="ja-JP" sz="14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endParaRPr>
          </a:p>
        </p:txBody>
      </p:sp>
      <p:sp>
        <p:nvSpPr>
          <p:cNvPr id="12" name="テキスト ボックス 11">
            <a:extLst>
              <a:ext uri="{FF2B5EF4-FFF2-40B4-BE49-F238E27FC236}">
                <a16:creationId xmlns:a16="http://schemas.microsoft.com/office/drawing/2014/main" id="{D9F87B6D-2609-4339-6C41-392822B82CC7}"/>
              </a:ext>
            </a:extLst>
          </p:cNvPr>
          <p:cNvSpPr txBox="1"/>
          <p:nvPr/>
        </p:nvSpPr>
        <p:spPr>
          <a:xfrm>
            <a:off x="10235904" y="2573310"/>
            <a:ext cx="1754520" cy="10618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 </a:t>
            </a:r>
            <a:r>
              <a:rPr kumimoji="1" lang="ja-JP" altLang="en-US" sz="9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この図は、フローログが、サブネット内のすべてのネットワークインターフェイスのトラフィックをキャプチャし、フローログレコードを </a:t>
            </a:r>
            <a:r>
              <a:rPr kumimoji="1" lang="en" altLang="ja-JP" sz="9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Amazon CloudWatch Logs </a:t>
            </a:r>
            <a:r>
              <a:rPr kumimoji="1" lang="ja-JP" altLang="en-US" sz="9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に発行する例。</a:t>
            </a:r>
          </a:p>
        </p:txBody>
      </p:sp>
    </p:spTree>
    <p:extLst>
      <p:ext uri="{BB962C8B-B14F-4D97-AF65-F5344CB8AC3E}">
        <p14:creationId xmlns:p14="http://schemas.microsoft.com/office/powerpoint/2010/main" val="268396910"/>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207A3DA7-9856-5344-9678-3121BF4CEB51}"/>
              </a:ext>
            </a:extLst>
          </p:cNvPr>
          <p:cNvSpPr>
            <a:spLocks noGrp="1"/>
          </p:cNvSpPr>
          <p:nvPr>
            <p:ph type="title"/>
          </p:nvPr>
        </p:nvSpPr>
        <p:spPr/>
        <p:txBody>
          <a:bodyPr vert="horz" lIns="91440" tIns="45720" rIns="91440" bIns="45720" rtlCol="0" anchor="t">
            <a:noAutofit/>
          </a:bodyPr>
          <a:lstStyle/>
          <a:p>
            <a:r>
              <a:rPr lang="ja-JP" altLang="en-US" sz="2800" b="0"/>
              <a:t>参考：</a:t>
            </a:r>
            <a:r>
              <a:rPr lang="en-US" altLang="ja-JP" sz="2800" b="0" dirty="0"/>
              <a:t>IAM Access Analyzer</a:t>
            </a:r>
            <a:endParaRPr lang="ja-JP" altLang="en-US" sz="2800" b="0"/>
          </a:p>
        </p:txBody>
      </p:sp>
      <p:sp>
        <p:nvSpPr>
          <p:cNvPr id="17" name="正方形/長方形 16">
            <a:extLst>
              <a:ext uri="{FF2B5EF4-FFF2-40B4-BE49-F238E27FC236}">
                <a16:creationId xmlns:a16="http://schemas.microsoft.com/office/drawing/2014/main" id="{4F7EF8C6-3F87-5B45-90C2-BE5A104C5D96}"/>
              </a:ext>
            </a:extLst>
          </p:cNvPr>
          <p:cNvSpPr/>
          <p:nvPr/>
        </p:nvSpPr>
        <p:spPr>
          <a:xfrm>
            <a:off x="336000" y="1731387"/>
            <a:ext cx="5952000" cy="3786421"/>
          </a:xfrm>
          <a:prstGeom prst="rect">
            <a:avLst/>
          </a:prstGeom>
        </p:spPr>
        <p:txBody>
          <a:bodyPr wrap="square">
            <a:spAutoFit/>
          </a:bodyPr>
          <a:lstStyle/>
          <a:p>
            <a:pPr marL="237057" marR="0" lvl="0" indent="-237057" algn="l" defTabSz="609576" rtl="0" eaLnBrk="1" fontAlgn="auto" latinLnBrk="0" hangingPunct="1">
              <a:lnSpc>
                <a:spcPct val="100000"/>
              </a:lnSpc>
              <a:spcBef>
                <a:spcPts val="0"/>
              </a:spcBef>
              <a:spcAft>
                <a:spcPts val="800"/>
              </a:spcAft>
              <a:buClrTx/>
              <a:buSzTx/>
              <a:buFont typeface="Arial" panose="020B0604020202020204" pitchFamily="34" charset="0"/>
              <a:buChar char="•"/>
              <a:tabLst/>
              <a:defRPr/>
            </a:pPr>
            <a:r>
              <a:rPr kumimoji="0" lang="en-US" altLang="ja-JP" sz="1667"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AWS</a:t>
            </a:r>
            <a:r>
              <a:rPr kumimoji="0" lang="ja-JP" altLang="en-US" sz="1667"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rPr>
              <a:t>アカウント外に対して共有設定されているリソースを検出し可視化する機能</a:t>
            </a:r>
            <a:endParaRPr kumimoji="0" lang="en-US" altLang="ja-JP" sz="1667"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endParaRPr>
          </a:p>
          <a:p>
            <a:pPr marL="721755" marR="0" lvl="1" indent="-304788" algn="l" defTabSz="609576" rtl="0" eaLnBrk="1" fontAlgn="auto" latinLnBrk="0" hangingPunct="1">
              <a:lnSpc>
                <a:spcPct val="100000"/>
              </a:lnSpc>
              <a:spcBef>
                <a:spcPts val="0"/>
              </a:spcBef>
              <a:spcAft>
                <a:spcPts val="800"/>
              </a:spcAft>
              <a:buClrTx/>
              <a:buSzTx/>
              <a:buFont typeface="Wingdings" pitchFamily="2" charset="2"/>
              <a:buChar char="ü"/>
              <a:tabLst/>
              <a:defRPr/>
            </a:pPr>
            <a:r>
              <a:rPr kumimoji="0" lang="ja-JP" altLang="en-US" sz="1667"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rPr>
              <a:t>意図しない・許可されていない共有を検知可能</a:t>
            </a:r>
          </a:p>
          <a:p>
            <a:pPr marL="237057" marR="0" lvl="0" indent="-237057" algn="l" defTabSz="609576" rtl="0" eaLnBrk="1" fontAlgn="auto" latinLnBrk="0" hangingPunct="1">
              <a:lnSpc>
                <a:spcPct val="100000"/>
              </a:lnSpc>
              <a:spcBef>
                <a:spcPts val="0"/>
              </a:spcBef>
              <a:spcAft>
                <a:spcPts val="800"/>
              </a:spcAft>
              <a:buClrTx/>
              <a:buSzTx/>
              <a:buFont typeface="Arial" panose="020B0604020202020204" pitchFamily="34" charset="0"/>
              <a:buChar char="•"/>
              <a:tabLst/>
              <a:defRPr/>
            </a:pPr>
            <a:r>
              <a:rPr kumimoji="0" lang="en-US" altLang="ja-JP" sz="1667"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AWS</a:t>
            </a:r>
            <a:r>
              <a:rPr kumimoji="0" lang="ja-JP" altLang="en-US" sz="1667"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rPr>
              <a:t>アカウント単位、リージョン単位で有効化が必要</a:t>
            </a:r>
          </a:p>
          <a:p>
            <a:pPr marL="237057" marR="0" lvl="0" indent="-237057" algn="l" defTabSz="609576" rtl="0" eaLnBrk="1" fontAlgn="auto" latinLnBrk="0" hangingPunct="1">
              <a:lnSpc>
                <a:spcPct val="100000"/>
              </a:lnSpc>
              <a:spcBef>
                <a:spcPts val="0"/>
              </a:spcBef>
              <a:spcAft>
                <a:spcPts val="800"/>
              </a:spcAft>
              <a:buClrTx/>
              <a:buSzTx/>
              <a:buFont typeface="Arial" panose="020B0604020202020204" pitchFamily="34" charset="0"/>
              <a:buChar char="•"/>
              <a:tabLst/>
              <a:defRPr/>
            </a:pPr>
            <a:r>
              <a:rPr kumimoji="0" lang="ja-JP" altLang="en-US" sz="1667"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rPr>
              <a:t>利用開始すると、</a:t>
            </a:r>
            <a:r>
              <a:rPr kumimoji="0" lang="en-US" altLang="ja-JP" sz="1667"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24</a:t>
            </a:r>
            <a:r>
              <a:rPr kumimoji="0" lang="ja-JP" altLang="en-US" sz="1667"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rPr>
              <a:t>時間おきに自動的に分析を実施</a:t>
            </a:r>
          </a:p>
          <a:p>
            <a:pPr marL="721755" marR="0" lvl="1" indent="-304788" algn="l" defTabSz="609576" rtl="0" eaLnBrk="1" fontAlgn="auto" latinLnBrk="0" hangingPunct="1">
              <a:lnSpc>
                <a:spcPct val="100000"/>
              </a:lnSpc>
              <a:spcBef>
                <a:spcPts val="0"/>
              </a:spcBef>
              <a:spcAft>
                <a:spcPts val="800"/>
              </a:spcAft>
              <a:buClrTx/>
              <a:buSzTx/>
              <a:buFont typeface="Wingdings" pitchFamily="2" charset="2"/>
              <a:buChar char="ü"/>
              <a:tabLst/>
              <a:defRPr/>
            </a:pPr>
            <a:r>
              <a:rPr kumimoji="0" lang="ja-JP" altLang="en-US" sz="1667"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rPr>
              <a:t>新しいポリシーの作成や更新が発生すると、</a:t>
            </a:r>
            <a:r>
              <a:rPr kumimoji="0" lang="en-US" altLang="ja-JP" sz="1667"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30</a:t>
            </a:r>
            <a:r>
              <a:rPr kumimoji="0" lang="ja-JP" altLang="en-US" sz="1667"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rPr>
              <a:t>分以内に分析を自動で行う</a:t>
            </a:r>
          </a:p>
          <a:p>
            <a:pPr marL="237057" marR="0" lvl="0" indent="-237057" algn="l" defTabSz="609576" rtl="0" eaLnBrk="1" fontAlgn="auto" latinLnBrk="0" hangingPunct="1">
              <a:lnSpc>
                <a:spcPct val="100000"/>
              </a:lnSpc>
              <a:spcBef>
                <a:spcPts val="0"/>
              </a:spcBef>
              <a:spcAft>
                <a:spcPts val="800"/>
              </a:spcAft>
              <a:buClrTx/>
              <a:buSzTx/>
              <a:buFont typeface="Arial" panose="020B0604020202020204" pitchFamily="34" charset="0"/>
              <a:buChar char="•"/>
              <a:tabLst/>
              <a:defRPr/>
            </a:pPr>
            <a:r>
              <a:rPr kumimoji="0" lang="ja-JP" altLang="en-US" sz="1667"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rPr>
              <a:t>コンソールで検出結果を確認し、意図した共有で問題ない場合には、結果をアーカイブして一覧表示から消し込むことが可能</a:t>
            </a:r>
          </a:p>
          <a:p>
            <a:pPr marL="721755" marR="0" lvl="1" indent="-304788" algn="l" defTabSz="609576" rtl="0" eaLnBrk="1" fontAlgn="auto" latinLnBrk="0" hangingPunct="1">
              <a:lnSpc>
                <a:spcPct val="100000"/>
              </a:lnSpc>
              <a:spcBef>
                <a:spcPts val="0"/>
              </a:spcBef>
              <a:spcAft>
                <a:spcPts val="800"/>
              </a:spcAft>
              <a:buClrTx/>
              <a:buSzTx/>
              <a:buFont typeface="Wingdings" pitchFamily="2" charset="2"/>
              <a:buChar char="ü"/>
              <a:tabLst/>
              <a:defRPr/>
            </a:pPr>
            <a:r>
              <a:rPr kumimoji="0" lang="ja-JP" altLang="en-US" sz="1667"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rPr>
              <a:t>アーカイブルールを作成しておくと、ルールに合致する結果は自動的にアーカイブされる</a:t>
            </a:r>
          </a:p>
        </p:txBody>
      </p:sp>
      <p:pic>
        <p:nvPicPr>
          <p:cNvPr id="7" name="Graphic 19">
            <a:extLst>
              <a:ext uri="{FF2B5EF4-FFF2-40B4-BE49-F238E27FC236}">
                <a16:creationId xmlns:a16="http://schemas.microsoft.com/office/drawing/2014/main" id="{485878DC-AC6F-174C-A460-514D8EC7C5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53897" y="238046"/>
            <a:ext cx="529089" cy="5290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Graphic 51">
            <a:extLst>
              <a:ext uri="{FF2B5EF4-FFF2-40B4-BE49-F238E27FC236}">
                <a16:creationId xmlns:a16="http://schemas.microsoft.com/office/drawing/2014/main" id="{3C118EE3-328D-174F-B844-1BE7E6C615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25897" y="238046"/>
            <a:ext cx="529089" cy="5290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正方形/長方形 8">
            <a:extLst>
              <a:ext uri="{FF2B5EF4-FFF2-40B4-BE49-F238E27FC236}">
                <a16:creationId xmlns:a16="http://schemas.microsoft.com/office/drawing/2014/main" id="{B2A6D378-38FE-6D40-A7F0-E63E40AD3426}"/>
              </a:ext>
            </a:extLst>
          </p:cNvPr>
          <p:cNvSpPr/>
          <p:nvPr/>
        </p:nvSpPr>
        <p:spPr>
          <a:xfrm>
            <a:off x="449051" y="1029001"/>
            <a:ext cx="5838948" cy="568292"/>
          </a:xfrm>
          <a:prstGeom prst="rect">
            <a:avLst/>
          </a:prstGeom>
          <a:solidFill>
            <a:schemeClr val="tx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ct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1" lang="en-US" altLang="ja-JP" sz="2333" b="0" i="0" u="none" strike="noStrike" kern="1200" cap="none" spc="0" normalizeH="0" baseline="0" noProof="0" dirty="0">
                <a:ln>
                  <a:noFill/>
                </a:ln>
                <a:solidFill>
                  <a:srgbClr val="FFFFFF"/>
                </a:solidFill>
                <a:effectLst/>
                <a:uLnTx/>
                <a:uFillTx/>
                <a:latin typeface="Meiryo" panose="020B0604030504040204" pitchFamily="34" charset="-128"/>
                <a:ea typeface="Meiryo" panose="020B0604030504040204" pitchFamily="34" charset="-128"/>
                <a:cs typeface="+mn-cs"/>
              </a:rPr>
              <a:t>IAM Access Analyzer</a:t>
            </a:r>
            <a:r>
              <a:rPr kumimoji="1" lang="ja-JP" altLang="en-US" sz="2333" b="0" i="0" u="none" strike="noStrike" kern="1200" cap="none" spc="0" normalizeH="0" baseline="0" noProof="0">
                <a:ln>
                  <a:noFill/>
                </a:ln>
                <a:solidFill>
                  <a:srgbClr val="FFFFFF"/>
                </a:solidFill>
                <a:effectLst/>
                <a:uLnTx/>
                <a:uFillTx/>
                <a:latin typeface="Meiryo" panose="020B0604030504040204" pitchFamily="34" charset="-128"/>
                <a:ea typeface="Meiryo" panose="020B0604030504040204" pitchFamily="34" charset="-128"/>
                <a:cs typeface="+mn-cs"/>
              </a:rPr>
              <a:t>概要</a:t>
            </a:r>
            <a:endParaRPr kumimoji="1" lang="ja-JP" altLang="en-US" sz="2333" b="0" i="0" u="none" strike="noStrike" kern="1200" cap="none" spc="0" normalizeH="0" baseline="0" noProof="0" dirty="0">
              <a:ln>
                <a:noFill/>
              </a:ln>
              <a:gradFill>
                <a:gsLst>
                  <a:gs pos="0">
                    <a:srgbClr val="FFFFFF"/>
                  </a:gs>
                  <a:gs pos="100000">
                    <a:srgbClr val="FFFFFF"/>
                  </a:gs>
                </a:gsLst>
                <a:lin ang="5400000" scaled="1"/>
              </a:gradFill>
              <a:effectLst/>
              <a:uLnTx/>
              <a:uFillTx/>
              <a:latin typeface="Meiryo" panose="020B0604030504040204" pitchFamily="34" charset="-128"/>
              <a:ea typeface="Meiryo" panose="020B0604030504040204" pitchFamily="34" charset="-128"/>
              <a:cs typeface="+mn-cs"/>
            </a:endParaRPr>
          </a:p>
        </p:txBody>
      </p:sp>
      <p:graphicFrame>
        <p:nvGraphicFramePr>
          <p:cNvPr id="2" name="表 1">
            <a:extLst>
              <a:ext uri="{FF2B5EF4-FFF2-40B4-BE49-F238E27FC236}">
                <a16:creationId xmlns:a16="http://schemas.microsoft.com/office/drawing/2014/main" id="{BF418515-AF52-4C40-8AC1-408B86E3863B}"/>
              </a:ext>
            </a:extLst>
          </p:cNvPr>
          <p:cNvGraphicFramePr>
            <a:graphicFrameLocks noGrp="1"/>
          </p:cNvGraphicFramePr>
          <p:nvPr/>
        </p:nvGraphicFramePr>
        <p:xfrm>
          <a:off x="6506932" y="1763949"/>
          <a:ext cx="5530460" cy="4427780"/>
        </p:xfrm>
        <a:graphic>
          <a:graphicData uri="http://schemas.openxmlformats.org/drawingml/2006/table">
            <a:tbl>
              <a:tblPr firstRow="1">
                <a:tableStyleId>{073A0DAA-6AF3-43AB-8588-CEC1D06C72B9}</a:tableStyleId>
              </a:tblPr>
              <a:tblGrid>
                <a:gridCol w="1389155">
                  <a:extLst>
                    <a:ext uri="{9D8B030D-6E8A-4147-A177-3AD203B41FA5}">
                      <a16:colId xmlns:a16="http://schemas.microsoft.com/office/drawing/2014/main" val="3458964693"/>
                    </a:ext>
                  </a:extLst>
                </a:gridCol>
                <a:gridCol w="4141305">
                  <a:extLst>
                    <a:ext uri="{9D8B030D-6E8A-4147-A177-3AD203B41FA5}">
                      <a16:colId xmlns:a16="http://schemas.microsoft.com/office/drawing/2014/main" val="1095048474"/>
                    </a:ext>
                  </a:extLst>
                </a:gridCol>
              </a:tblGrid>
              <a:tr h="335900">
                <a:tc>
                  <a:txBody>
                    <a:bodyPr/>
                    <a:lstStyle/>
                    <a:p>
                      <a:r>
                        <a:rPr kumimoji="1" lang="ja-JP" altLang="en-US" sz="1400" b="0">
                          <a:latin typeface="Meiryo" panose="020B0604030504040204" pitchFamily="34" charset="-128"/>
                          <a:ea typeface="Meiryo" panose="020B0604030504040204" pitchFamily="34" charset="-128"/>
                        </a:rPr>
                        <a:t>対象リソース</a:t>
                      </a:r>
                    </a:p>
                  </a:txBody>
                  <a:tcPr marL="60000" marR="60000" marT="60000" marB="60000"/>
                </a:tc>
                <a:tc>
                  <a:txBody>
                    <a:bodyPr/>
                    <a:lstStyle/>
                    <a:p>
                      <a:r>
                        <a:rPr kumimoji="1" lang="ja-JP" altLang="en-US" sz="1400" b="0">
                          <a:latin typeface="Meiryo" panose="020B0604030504040204" pitchFamily="34" charset="-128"/>
                          <a:ea typeface="Meiryo" panose="020B0604030504040204" pitchFamily="34" charset="-128"/>
                        </a:rPr>
                        <a:t>説明</a:t>
                      </a:r>
                    </a:p>
                  </a:txBody>
                  <a:tcPr marL="60000" marR="60000" marT="60000" marB="60000"/>
                </a:tc>
                <a:extLst>
                  <a:ext uri="{0D108BD9-81ED-4DB2-BD59-A6C34878D82A}">
                    <a16:rowId xmlns:a16="http://schemas.microsoft.com/office/drawing/2014/main" val="1795011592"/>
                  </a:ext>
                </a:extLst>
              </a:tr>
              <a:tr h="767700">
                <a:tc>
                  <a:txBody>
                    <a:bodyPr/>
                    <a:lstStyle/>
                    <a:p>
                      <a:r>
                        <a:rPr kumimoji="1" lang="en-US" altLang="ja-JP" sz="1400" b="0" dirty="0">
                          <a:latin typeface="Meiryo" panose="020B0604030504040204" pitchFamily="34" charset="-128"/>
                          <a:ea typeface="Meiryo" panose="020B0604030504040204" pitchFamily="34" charset="-128"/>
                        </a:rPr>
                        <a:t>S3</a:t>
                      </a:r>
                      <a:r>
                        <a:rPr kumimoji="1" lang="ja-JP" altLang="en-US" sz="1400" b="0">
                          <a:latin typeface="Meiryo" panose="020B0604030504040204" pitchFamily="34" charset="-128"/>
                          <a:ea typeface="Meiryo" panose="020B0604030504040204" pitchFamily="34" charset="-128"/>
                        </a:rPr>
                        <a:t>バケット</a:t>
                      </a:r>
                    </a:p>
                  </a:txBody>
                  <a:tcPr marL="60000" marR="60000" marT="60000" marB="60000"/>
                </a:tc>
                <a:tc>
                  <a:txBody>
                    <a:bodyPr/>
                    <a:lstStyle/>
                    <a:p>
                      <a:r>
                        <a:rPr kumimoji="1" lang="en-US" altLang="ja-JP" sz="1400" b="0" dirty="0">
                          <a:latin typeface="Meiryo" panose="020B0604030504040204" pitchFamily="34" charset="-128"/>
                          <a:ea typeface="Meiryo" panose="020B0604030504040204" pitchFamily="34" charset="-128"/>
                        </a:rPr>
                        <a:t>S3</a:t>
                      </a:r>
                      <a:r>
                        <a:rPr kumimoji="1" lang="ja-JP" altLang="en-US" sz="1400" b="0">
                          <a:latin typeface="Meiryo" panose="020B0604030504040204" pitchFamily="34" charset="-128"/>
                          <a:ea typeface="Meiryo" panose="020B0604030504040204" pitchFamily="34" charset="-128"/>
                        </a:rPr>
                        <a:t>バケットが他のアカウントに共有されている、もしくはパブリック・アクセスを許可しているのを検出する。</a:t>
                      </a:r>
                    </a:p>
                  </a:txBody>
                  <a:tcPr marL="60000" marR="60000" marT="60000" marB="60000"/>
                </a:tc>
                <a:extLst>
                  <a:ext uri="{0D108BD9-81ED-4DB2-BD59-A6C34878D82A}">
                    <a16:rowId xmlns:a16="http://schemas.microsoft.com/office/drawing/2014/main" val="2880202011"/>
                  </a:ext>
                </a:extLst>
              </a:tr>
              <a:tr h="589280">
                <a:tc>
                  <a:txBody>
                    <a:bodyPr/>
                    <a:lstStyle/>
                    <a:p>
                      <a:r>
                        <a:rPr kumimoji="1" lang="en-US" altLang="ja-JP" sz="1400" b="0" dirty="0">
                          <a:latin typeface="Meiryo" panose="020B0604030504040204" pitchFamily="34" charset="-128"/>
                          <a:ea typeface="Meiryo" panose="020B0604030504040204" pitchFamily="34" charset="-128"/>
                        </a:rPr>
                        <a:t>IAM</a:t>
                      </a:r>
                      <a:r>
                        <a:rPr kumimoji="1" lang="ja-JP" altLang="en-US" sz="1400" b="0">
                          <a:latin typeface="Meiryo" panose="020B0604030504040204" pitchFamily="34" charset="-128"/>
                          <a:ea typeface="Meiryo" panose="020B0604030504040204" pitchFamily="34" charset="-128"/>
                        </a:rPr>
                        <a:t>ロール</a:t>
                      </a:r>
                    </a:p>
                  </a:txBody>
                  <a:tcPr marL="60000" marR="60000" marT="60000" marB="60000"/>
                </a:tc>
                <a:tc>
                  <a:txBody>
                    <a:bodyPr/>
                    <a:lstStyle/>
                    <a:p>
                      <a:r>
                        <a:rPr kumimoji="1" lang="ja-JP" altLang="en-US" sz="1400" b="0">
                          <a:latin typeface="Meiryo" panose="020B0604030504040204" pitchFamily="34" charset="-128"/>
                          <a:ea typeface="Meiryo" panose="020B0604030504040204" pitchFamily="34" charset="-128"/>
                        </a:rPr>
                        <a:t>外部アカウントからロールにアクセスを許可する信頼ポリシーが設定されていることを検出する。</a:t>
                      </a:r>
                    </a:p>
                  </a:txBody>
                  <a:tcPr marL="60000" marR="60000" marT="60000" marB="60000"/>
                </a:tc>
                <a:extLst>
                  <a:ext uri="{0D108BD9-81ED-4DB2-BD59-A6C34878D82A}">
                    <a16:rowId xmlns:a16="http://schemas.microsoft.com/office/drawing/2014/main" val="2044717251"/>
                  </a:ext>
                </a:extLst>
              </a:tr>
              <a:tr h="983600">
                <a:tc>
                  <a:txBody>
                    <a:bodyPr/>
                    <a:lstStyle/>
                    <a:p>
                      <a:r>
                        <a:rPr kumimoji="1" lang="en-US" altLang="ja-JP" sz="1400" b="0" dirty="0">
                          <a:latin typeface="Meiryo" panose="020B0604030504040204" pitchFamily="34" charset="-128"/>
                          <a:ea typeface="Meiryo" panose="020B0604030504040204" pitchFamily="34" charset="-128"/>
                        </a:rPr>
                        <a:t>KMS</a:t>
                      </a:r>
                      <a:r>
                        <a:rPr kumimoji="1" lang="ja-JP" altLang="en-US" sz="1400" b="0">
                          <a:latin typeface="Meiryo" panose="020B0604030504040204" pitchFamily="34" charset="-128"/>
                          <a:ea typeface="Meiryo" panose="020B0604030504040204" pitchFamily="34" charset="-128"/>
                        </a:rPr>
                        <a:t>キー</a:t>
                      </a:r>
                    </a:p>
                  </a:txBody>
                  <a:tcPr marL="60000" marR="60000" marT="60000" marB="60000"/>
                </a:tc>
                <a:tc>
                  <a:txBody>
                    <a:bodyPr/>
                    <a:lstStyle/>
                    <a:p>
                      <a:r>
                        <a:rPr kumimoji="1" lang="en-US" altLang="ja-JP" sz="1400" b="0" dirty="0">
                          <a:latin typeface="Meiryo" panose="020B0604030504040204" pitchFamily="34" charset="-128"/>
                          <a:ea typeface="Meiryo" panose="020B0604030504040204" pitchFamily="34" charset="-128"/>
                        </a:rPr>
                        <a:t>CMK</a:t>
                      </a:r>
                      <a:r>
                        <a:rPr kumimoji="1" lang="ja-JP" altLang="en-US" sz="1400" b="0">
                          <a:latin typeface="Meiryo" panose="020B0604030504040204" pitchFamily="34" charset="-128"/>
                          <a:ea typeface="Meiryo" panose="020B0604030504040204" pitchFamily="34" charset="-128"/>
                        </a:rPr>
                        <a:t>のキーポリシーについて外部アカウントに許可していないか検査する。</a:t>
                      </a:r>
                      <a:r>
                        <a:rPr kumimoji="1" lang="en-US" altLang="ja-JP" sz="1400" b="0" dirty="0">
                          <a:latin typeface="Meiryo" panose="020B0604030504040204" pitchFamily="34" charset="-128"/>
                          <a:ea typeface="Meiryo" panose="020B0604030504040204" pitchFamily="34" charset="-128"/>
                        </a:rPr>
                        <a:t>KMS</a:t>
                      </a:r>
                      <a:r>
                        <a:rPr kumimoji="1" lang="ja-JP" altLang="en-US" sz="1400" b="0">
                          <a:latin typeface="Meiryo" panose="020B0604030504040204" pitchFamily="34" charset="-128"/>
                          <a:ea typeface="Meiryo" panose="020B0604030504040204" pitchFamily="34" charset="-128"/>
                        </a:rPr>
                        <a:t>の</a:t>
                      </a:r>
                      <a:r>
                        <a:rPr kumimoji="1" lang="en-US" altLang="ja-JP" sz="1400" b="0" dirty="0">
                          <a:latin typeface="Meiryo" panose="020B0604030504040204" pitchFamily="34" charset="-128"/>
                          <a:ea typeface="Meiryo" panose="020B0604030504040204" pitchFamily="34" charset="-128"/>
                        </a:rPr>
                        <a:t>CMK</a:t>
                      </a:r>
                      <a:r>
                        <a:rPr kumimoji="1" lang="ja-JP" altLang="en-US" sz="1400" b="0">
                          <a:latin typeface="Meiryo" panose="020B0604030504040204" pitchFamily="34" charset="-128"/>
                          <a:ea typeface="Meiryo" panose="020B0604030504040204" pitchFamily="34" charset="-128"/>
                        </a:rPr>
                        <a:t>ポリシーに</a:t>
                      </a:r>
                      <a:r>
                        <a:rPr kumimoji="1" lang="en-US" altLang="ja-JP" sz="1400" b="0" dirty="0">
                          <a:latin typeface="Meiryo" panose="020B0604030504040204" pitchFamily="34" charset="-128"/>
                          <a:ea typeface="Meiryo" panose="020B0604030504040204" pitchFamily="34" charset="-128"/>
                        </a:rPr>
                        <a:t>Access Analyzer</a:t>
                      </a:r>
                      <a:r>
                        <a:rPr kumimoji="1" lang="ja-JP" altLang="en-US" sz="1400" b="0">
                          <a:latin typeface="Meiryo" panose="020B0604030504040204" pitchFamily="34" charset="-128"/>
                          <a:ea typeface="Meiryo" panose="020B0604030504040204" pitchFamily="34" charset="-128"/>
                        </a:rPr>
                        <a:t>のアクセスを許可しておく必要がある。</a:t>
                      </a:r>
                    </a:p>
                  </a:txBody>
                  <a:tcPr marL="60000" marR="60000" marT="60000" marB="60000"/>
                </a:tc>
                <a:extLst>
                  <a:ext uri="{0D108BD9-81ED-4DB2-BD59-A6C34878D82A}">
                    <a16:rowId xmlns:a16="http://schemas.microsoft.com/office/drawing/2014/main" val="1994652620"/>
                  </a:ext>
                </a:extLst>
              </a:tr>
              <a:tr h="983600">
                <a:tc>
                  <a:txBody>
                    <a:bodyPr/>
                    <a:lstStyle/>
                    <a:p>
                      <a:r>
                        <a:rPr kumimoji="1" lang="en-US" altLang="ja-JP" sz="1400" b="0" dirty="0">
                          <a:latin typeface="Meiryo" panose="020B0604030504040204" pitchFamily="34" charset="-128"/>
                          <a:ea typeface="Meiryo" panose="020B0604030504040204" pitchFamily="34" charset="-128"/>
                        </a:rPr>
                        <a:t>Lambda</a:t>
                      </a:r>
                      <a:r>
                        <a:rPr kumimoji="1" lang="ja-JP" altLang="en-US" sz="1400" b="0">
                          <a:latin typeface="Meiryo" panose="020B0604030504040204" pitchFamily="34" charset="-128"/>
                          <a:ea typeface="Meiryo" panose="020B0604030504040204" pitchFamily="34" charset="-128"/>
                        </a:rPr>
                        <a:t>関数とレイヤー</a:t>
                      </a:r>
                    </a:p>
                  </a:txBody>
                  <a:tcPr marL="60000" marR="60000" marT="60000" marB="60000"/>
                </a:tc>
                <a:tc>
                  <a:txBody>
                    <a:bodyPr/>
                    <a:lstStyle/>
                    <a:p>
                      <a:r>
                        <a:rPr kumimoji="1" lang="en-US" altLang="ja-JP" sz="1400" b="0" dirty="0">
                          <a:latin typeface="Meiryo" panose="020B0604030504040204" pitchFamily="34" charset="-128"/>
                          <a:ea typeface="Meiryo" panose="020B0604030504040204" pitchFamily="34" charset="-128"/>
                        </a:rPr>
                        <a:t>Lambda</a:t>
                      </a:r>
                      <a:r>
                        <a:rPr kumimoji="1" lang="ja-JP" altLang="en-US" sz="1400" b="0">
                          <a:latin typeface="Meiryo" panose="020B0604030504040204" pitchFamily="34" charset="-128"/>
                          <a:ea typeface="Meiryo" panose="020B0604030504040204" pitchFamily="34" charset="-128"/>
                        </a:rPr>
                        <a:t>関数のポリシーに外部アカウントに対するアクセスが許可されていないか検出する。</a:t>
                      </a:r>
                      <a:r>
                        <a:rPr kumimoji="1" lang="en-US" altLang="ja-JP" sz="1400" b="0" dirty="0">
                          <a:latin typeface="Meiryo" panose="020B0604030504040204" pitchFamily="34" charset="-128"/>
                          <a:ea typeface="Meiryo" panose="020B0604030504040204" pitchFamily="34" charset="-128"/>
                        </a:rPr>
                        <a:t> Lambda API</a:t>
                      </a:r>
                      <a:r>
                        <a:rPr kumimoji="1" lang="ja-JP" altLang="en-US" sz="1400" b="0">
                          <a:latin typeface="Meiryo" panose="020B0604030504040204" pitchFamily="34" charset="-128"/>
                          <a:ea typeface="Meiryo" panose="020B0604030504040204" pitchFamily="34" charset="-128"/>
                        </a:rPr>
                        <a:t>の</a:t>
                      </a:r>
                      <a:r>
                        <a:rPr kumimoji="1" lang="en-US" altLang="ja-JP" sz="1400" b="0" dirty="0">
                          <a:latin typeface="Meiryo" panose="020B0604030504040204" pitchFamily="34" charset="-128"/>
                          <a:ea typeface="Meiryo" panose="020B0604030504040204" pitchFamily="34" charset="-128"/>
                        </a:rPr>
                        <a:t> </a:t>
                      </a:r>
                      <a:r>
                        <a:rPr kumimoji="1" lang="en-US" altLang="ja-JP" sz="1400" b="0" dirty="0" err="1">
                          <a:latin typeface="Meiryo" panose="020B0604030504040204" pitchFamily="34" charset="-128"/>
                          <a:ea typeface="Meiryo" panose="020B0604030504040204" pitchFamily="34" charset="-128"/>
                        </a:rPr>
                        <a:t>AddPermission</a:t>
                      </a:r>
                      <a:r>
                        <a:rPr kumimoji="1" lang="ja-JP" altLang="en-US" sz="1400" b="0">
                          <a:latin typeface="Meiryo" panose="020B0604030504040204" pitchFamily="34" charset="-128"/>
                          <a:ea typeface="Meiryo" panose="020B0604030504040204" pitchFamily="34" charset="-128"/>
                        </a:rPr>
                        <a:t>で追加された権限も検出する。</a:t>
                      </a:r>
                    </a:p>
                  </a:txBody>
                  <a:tcPr marL="60000" marR="60000" marT="60000" marB="60000"/>
                </a:tc>
                <a:extLst>
                  <a:ext uri="{0D108BD9-81ED-4DB2-BD59-A6C34878D82A}">
                    <a16:rowId xmlns:a16="http://schemas.microsoft.com/office/drawing/2014/main" val="3960492845"/>
                  </a:ext>
                </a:extLst>
              </a:tr>
              <a:tr h="767700">
                <a:tc>
                  <a:txBody>
                    <a:bodyPr/>
                    <a:lstStyle/>
                    <a:p>
                      <a:r>
                        <a:rPr kumimoji="1" lang="en-US" altLang="ja-JP" sz="1400" b="0" dirty="0">
                          <a:latin typeface="Meiryo" panose="020B0604030504040204" pitchFamily="34" charset="-128"/>
                          <a:ea typeface="Meiryo" panose="020B0604030504040204" pitchFamily="34" charset="-128"/>
                        </a:rPr>
                        <a:t>SQS</a:t>
                      </a:r>
                      <a:r>
                        <a:rPr kumimoji="1" lang="ja-JP" altLang="en-US" sz="1400" b="0">
                          <a:latin typeface="Meiryo" panose="020B0604030504040204" pitchFamily="34" charset="-128"/>
                          <a:ea typeface="Meiryo" panose="020B0604030504040204" pitchFamily="34" charset="-128"/>
                        </a:rPr>
                        <a:t>キュー</a:t>
                      </a:r>
                    </a:p>
                  </a:txBody>
                  <a:tcPr marL="60000" marR="60000" marT="60000" marB="60000"/>
                </a:tc>
                <a:tc>
                  <a:txBody>
                    <a:bodyPr/>
                    <a:lstStyle/>
                    <a:p>
                      <a:r>
                        <a:rPr kumimoji="1" lang="en-US" altLang="ja-JP" sz="1400" b="0" dirty="0">
                          <a:latin typeface="Meiryo" panose="020B0604030504040204" pitchFamily="34" charset="-128"/>
                          <a:ea typeface="Meiryo" panose="020B0604030504040204" pitchFamily="34" charset="-128"/>
                        </a:rPr>
                        <a:t>Condition</a:t>
                      </a:r>
                      <a:r>
                        <a:rPr kumimoji="1" lang="ja-JP" altLang="en-US" sz="1400" b="0" dirty="0">
                          <a:latin typeface="Meiryo" panose="020B0604030504040204" pitchFamily="34" charset="-128"/>
                          <a:ea typeface="Meiryo" panose="020B0604030504040204" pitchFamily="34" charset="-128"/>
                        </a:rPr>
                        <a:t>ステートメントを含むポリシーから外部アカウントに共有されているリソースがないか検出する。</a:t>
                      </a:r>
                    </a:p>
                  </a:txBody>
                  <a:tcPr marL="60000" marR="60000" marT="60000" marB="60000"/>
                </a:tc>
                <a:extLst>
                  <a:ext uri="{0D108BD9-81ED-4DB2-BD59-A6C34878D82A}">
                    <a16:rowId xmlns:a16="http://schemas.microsoft.com/office/drawing/2014/main" val="2275614793"/>
                  </a:ext>
                </a:extLst>
              </a:tr>
            </a:tbl>
          </a:graphicData>
        </a:graphic>
      </p:graphicFrame>
      <p:sp>
        <p:nvSpPr>
          <p:cNvPr id="25" name="正方形/長方形 24">
            <a:extLst>
              <a:ext uri="{FF2B5EF4-FFF2-40B4-BE49-F238E27FC236}">
                <a16:creationId xmlns:a16="http://schemas.microsoft.com/office/drawing/2014/main" id="{4746C1BC-2A07-964E-A194-6DA6E762BE3D}"/>
              </a:ext>
            </a:extLst>
          </p:cNvPr>
          <p:cNvSpPr/>
          <p:nvPr/>
        </p:nvSpPr>
        <p:spPr>
          <a:xfrm>
            <a:off x="7031189" y="1124086"/>
            <a:ext cx="4822503" cy="63986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ctr"/>
          <a:lstStyle/>
          <a:p>
            <a:pPr marL="0" marR="0" lvl="0" indent="0" algn="ctr" defTabSz="609576" rtl="0" eaLnBrk="1" fontAlgn="auto" latinLnBrk="0" hangingPunct="1">
              <a:lnSpc>
                <a:spcPct val="100000"/>
              </a:lnSpc>
              <a:spcBef>
                <a:spcPts val="0"/>
              </a:spcBef>
              <a:spcAft>
                <a:spcPts val="0"/>
              </a:spcAft>
              <a:buClrTx/>
              <a:buSzTx/>
              <a:buFontTx/>
              <a:buNone/>
              <a:tabLst/>
              <a:defRPr/>
            </a:pPr>
            <a:endParaRPr kumimoji="1" lang="en-US" altLang="ja-JP" sz="2333"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endParaRPr>
          </a:p>
        </p:txBody>
      </p:sp>
      <p:sp>
        <p:nvSpPr>
          <p:cNvPr id="26" name="正方形/長方形 25">
            <a:extLst>
              <a:ext uri="{FF2B5EF4-FFF2-40B4-BE49-F238E27FC236}">
                <a16:creationId xmlns:a16="http://schemas.microsoft.com/office/drawing/2014/main" id="{60B842A8-D646-5940-B71B-720DCAA13E26}"/>
              </a:ext>
            </a:extLst>
          </p:cNvPr>
          <p:cNvSpPr/>
          <p:nvPr/>
        </p:nvSpPr>
        <p:spPr>
          <a:xfrm>
            <a:off x="6506932" y="958419"/>
            <a:ext cx="5172940" cy="63986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ct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1" lang="en-US" altLang="ja-JP" sz="2333"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IAM Access Analyzer</a:t>
            </a:r>
            <a:r>
              <a:rPr kumimoji="1" lang="ja-JP" altLang="en-US" sz="2333" b="0" i="0" u="none" strike="noStrike" kern="1200" cap="none" spc="0" normalizeH="0" baseline="0" noProof="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対象リソース</a:t>
            </a:r>
            <a:endParaRPr kumimoji="1" lang="ja-JP" altLang="en-US" sz="2333"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endParaRPr>
          </a:p>
        </p:txBody>
      </p:sp>
      <p:cxnSp>
        <p:nvCxnSpPr>
          <p:cNvPr id="27" name="直線コネクタ 26">
            <a:extLst>
              <a:ext uri="{FF2B5EF4-FFF2-40B4-BE49-F238E27FC236}">
                <a16:creationId xmlns:a16="http://schemas.microsoft.com/office/drawing/2014/main" id="{EB6B2A9D-6C7C-DA4A-8D08-E8BA08347599}"/>
              </a:ext>
            </a:extLst>
          </p:cNvPr>
          <p:cNvCxnSpPr>
            <a:cxnSpLocks/>
          </p:cNvCxnSpPr>
          <p:nvPr/>
        </p:nvCxnSpPr>
        <p:spPr>
          <a:xfrm>
            <a:off x="6499512" y="1597292"/>
            <a:ext cx="5336978" cy="0"/>
          </a:xfrm>
          <a:prstGeom prst="line">
            <a:avLst/>
          </a:prstGeom>
          <a:ln>
            <a:solidFill>
              <a:srgbClr val="2A2E32"/>
            </a:solidFill>
          </a:ln>
          <a:effectLst/>
        </p:spPr>
        <p:style>
          <a:lnRef idx="2">
            <a:schemeClr val="accent1"/>
          </a:lnRef>
          <a:fillRef idx="0">
            <a:schemeClr val="accent1"/>
          </a:fillRef>
          <a:effectRef idx="1">
            <a:schemeClr val="accent1"/>
          </a:effectRef>
          <a:fontRef idx="minor">
            <a:schemeClr val="tx1"/>
          </a:fontRef>
        </p:style>
      </p:cxnSp>
      <p:sp>
        <p:nvSpPr>
          <p:cNvPr id="30" name="テキスト ボックス 29">
            <a:extLst>
              <a:ext uri="{FF2B5EF4-FFF2-40B4-BE49-F238E27FC236}">
                <a16:creationId xmlns:a16="http://schemas.microsoft.com/office/drawing/2014/main" id="{636E2958-90A5-874D-8B08-500FE683903C}"/>
              </a:ext>
            </a:extLst>
          </p:cNvPr>
          <p:cNvSpPr txBox="1"/>
          <p:nvPr/>
        </p:nvSpPr>
        <p:spPr>
          <a:xfrm>
            <a:off x="5982986" y="6320031"/>
            <a:ext cx="5280000" cy="387350"/>
          </a:xfrm>
          <a:prstGeom prst="rect">
            <a:avLst/>
          </a:prstGeom>
          <a:noFill/>
        </p:spPr>
        <p:txBody>
          <a:bodyPr wrap="square" rtlCol="0">
            <a:spAutoFit/>
          </a:bodyPr>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1" lang="en-US" altLang="ja-JP" sz="1167"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Access Analyzer </a:t>
            </a:r>
            <a:r>
              <a:rPr kumimoji="1" lang="ja-JP" altLang="en-US" sz="1167"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rPr>
              <a:t>リソースタイプ</a:t>
            </a:r>
            <a:endParaRPr kumimoji="1" lang="en-US" altLang="ja-JP" sz="1167"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endParaRPr>
          </a:p>
          <a:p>
            <a:pPr marL="0" marR="0" lvl="0" indent="0" algn="l" defTabSz="609576" rtl="0" eaLnBrk="1" fontAlgn="auto" latinLnBrk="0" hangingPunct="1">
              <a:lnSpc>
                <a:spcPct val="100000"/>
              </a:lnSpc>
              <a:spcBef>
                <a:spcPts val="0"/>
              </a:spcBef>
              <a:spcAft>
                <a:spcPts val="0"/>
              </a:spcAft>
              <a:buClrTx/>
              <a:buSzTx/>
              <a:buFontTx/>
              <a:buNone/>
              <a:tabLst/>
              <a:defRPr/>
            </a:pPr>
            <a:r>
              <a:rPr kumimoji="1" lang="en-US" altLang="ja-JP" sz="75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hlinkClick r:id="rId4"/>
              </a:rPr>
              <a:t>https://docs.aws.amazon.com/ja_jp/IAM/latest/UserGuide/access-analyzer-resources.html</a:t>
            </a:r>
            <a:endParaRPr kumimoji="1" lang="en-US" altLang="ja-JP" sz="75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endParaRPr>
          </a:p>
        </p:txBody>
      </p:sp>
      <p:sp>
        <p:nvSpPr>
          <p:cNvPr id="31" name="テキスト ボックス 30">
            <a:extLst>
              <a:ext uri="{FF2B5EF4-FFF2-40B4-BE49-F238E27FC236}">
                <a16:creationId xmlns:a16="http://schemas.microsoft.com/office/drawing/2014/main" id="{A7D3A1F3-66DD-A144-911B-F20FA507650C}"/>
              </a:ext>
            </a:extLst>
          </p:cNvPr>
          <p:cNvSpPr txBox="1"/>
          <p:nvPr/>
        </p:nvSpPr>
        <p:spPr>
          <a:xfrm>
            <a:off x="559422" y="6051242"/>
            <a:ext cx="5280000" cy="387350"/>
          </a:xfrm>
          <a:prstGeom prst="rect">
            <a:avLst/>
          </a:prstGeom>
          <a:noFill/>
        </p:spPr>
        <p:txBody>
          <a:bodyPr wrap="square" rtlCol="0">
            <a:spAutoFit/>
          </a:bodyPr>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1" lang="en-US" altLang="ja-JP" sz="1167"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AWS IAM Access Analyzer </a:t>
            </a:r>
            <a:r>
              <a:rPr kumimoji="1" lang="ja-JP" altLang="en-US" sz="1167"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rPr>
              <a:t>を使用する</a:t>
            </a:r>
            <a:endParaRPr kumimoji="1" lang="en-US" altLang="ja-JP" sz="1167"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endParaRPr>
          </a:p>
          <a:p>
            <a:pPr marL="0" marR="0" lvl="0" indent="0" algn="l" defTabSz="609576" rtl="0" eaLnBrk="1" fontAlgn="auto" latinLnBrk="0" hangingPunct="1">
              <a:lnSpc>
                <a:spcPct val="100000"/>
              </a:lnSpc>
              <a:spcBef>
                <a:spcPts val="0"/>
              </a:spcBef>
              <a:spcAft>
                <a:spcPts val="0"/>
              </a:spcAft>
              <a:buClrTx/>
              <a:buSzTx/>
              <a:buFontTx/>
              <a:buNone/>
              <a:tabLst/>
              <a:defRPr/>
            </a:pPr>
            <a:r>
              <a:rPr kumimoji="1" lang="en-US" altLang="ja-JP" sz="75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hlinkClick r:id="rId5"/>
              </a:rPr>
              <a:t>https://docs.aws.amazon.com/ja_jp/IAM/latest/UserGuide/what-is-access-analyzer.html</a:t>
            </a:r>
            <a:endParaRPr kumimoji="1" lang="en-US" altLang="ja-JP" sz="75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endParaRPr>
          </a:p>
        </p:txBody>
      </p:sp>
      <p:sp>
        <p:nvSpPr>
          <p:cNvPr id="3" name="テキスト ボックス 2">
            <a:extLst>
              <a:ext uri="{FF2B5EF4-FFF2-40B4-BE49-F238E27FC236}">
                <a16:creationId xmlns:a16="http://schemas.microsoft.com/office/drawing/2014/main" id="{8B041D28-4484-A354-215C-985C8EF85042}"/>
              </a:ext>
            </a:extLst>
          </p:cNvPr>
          <p:cNvSpPr txBox="1"/>
          <p:nvPr/>
        </p:nvSpPr>
        <p:spPr>
          <a:xfrm>
            <a:off x="10607211" y="0"/>
            <a:ext cx="1584789" cy="369332"/>
          </a:xfrm>
          <a:prstGeom prst="rect">
            <a:avLst/>
          </a:prstGeom>
          <a:no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800" b="0" i="0" u="none" strike="noStrike" kern="1200" cap="none" spc="0" normalizeH="0" baseline="0" noProof="0" dirty="0">
                <a:ln>
                  <a:noFill/>
                </a:ln>
                <a:solidFill>
                  <a:srgbClr val="FFFFFF">
                    <a:lumMod val="50000"/>
                  </a:srgbClr>
                </a:solidFill>
                <a:effectLst/>
                <a:uLnTx/>
                <a:uFillTx/>
                <a:latin typeface="Meiryo" panose="020B0604030504040204" pitchFamily="34" charset="-128"/>
                <a:ea typeface="Meiryo" panose="020B0604030504040204" pitchFamily="34" charset="-128"/>
                <a:cs typeface="+mn-cs"/>
              </a:rPr>
              <a:t>SEC09-BP03</a:t>
            </a:r>
            <a:endParaRPr kumimoji="0" lang="ja-JP" altLang="en-US" sz="1800" b="0" i="0" u="none" strike="noStrike" kern="1200" cap="none" spc="0" normalizeH="0" baseline="0" noProof="0">
              <a:ln>
                <a:noFill/>
              </a:ln>
              <a:solidFill>
                <a:srgbClr val="FFFFFF">
                  <a:lumMod val="50000"/>
                </a:srgbClr>
              </a:solidFill>
              <a:effectLst/>
              <a:uLnTx/>
              <a:uFillTx/>
              <a:latin typeface="Meiryo" panose="020B0604030504040204" pitchFamily="34" charset="-128"/>
              <a:ea typeface="Meiryo" panose="020B0604030504040204" pitchFamily="34" charset="-128"/>
              <a:cs typeface="+mn-cs"/>
            </a:endParaRPr>
          </a:p>
        </p:txBody>
      </p:sp>
    </p:spTree>
    <p:extLst>
      <p:ext uri="{BB962C8B-B14F-4D97-AF65-F5344CB8AC3E}">
        <p14:creationId xmlns:p14="http://schemas.microsoft.com/office/powerpoint/2010/main" val="2934053173"/>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207A3DA7-9856-5344-9678-3121BF4CEB51}"/>
              </a:ext>
            </a:extLst>
          </p:cNvPr>
          <p:cNvSpPr>
            <a:spLocks noGrp="1"/>
          </p:cNvSpPr>
          <p:nvPr>
            <p:ph type="title"/>
          </p:nvPr>
        </p:nvSpPr>
        <p:spPr/>
        <p:txBody>
          <a:bodyPr vert="horz" lIns="91440" tIns="45720" rIns="91440" bIns="45720" rtlCol="0" anchor="t">
            <a:noAutofit/>
          </a:bodyPr>
          <a:lstStyle/>
          <a:p>
            <a:r>
              <a:rPr lang="ja-JP" altLang="en-US" sz="2800" b="0"/>
              <a:t>参考：</a:t>
            </a:r>
            <a:r>
              <a:rPr lang="en-US" altLang="ja-JP" sz="2800" b="0" dirty="0"/>
              <a:t>S3</a:t>
            </a:r>
            <a:r>
              <a:rPr lang="ja-JP" altLang="en-US" sz="2800" b="0"/>
              <a:t>のアクセスアナライザー</a:t>
            </a:r>
          </a:p>
        </p:txBody>
      </p:sp>
      <p:sp>
        <p:nvSpPr>
          <p:cNvPr id="17" name="正方形/長方形 16">
            <a:extLst>
              <a:ext uri="{FF2B5EF4-FFF2-40B4-BE49-F238E27FC236}">
                <a16:creationId xmlns:a16="http://schemas.microsoft.com/office/drawing/2014/main" id="{4F7EF8C6-3F87-5B45-90C2-BE5A104C5D96}"/>
              </a:ext>
            </a:extLst>
          </p:cNvPr>
          <p:cNvSpPr/>
          <p:nvPr/>
        </p:nvSpPr>
        <p:spPr>
          <a:xfrm>
            <a:off x="318400" y="1003949"/>
            <a:ext cx="11326638" cy="707886"/>
          </a:xfrm>
          <a:prstGeom prst="rect">
            <a:avLst/>
          </a:prstGeom>
        </p:spPr>
        <p:txBody>
          <a:bodyPr wrap="square">
            <a:spAutoFit/>
          </a:bodyPr>
          <a:lstStyle/>
          <a:p>
            <a:pPr marL="237057" marR="0" lvl="0" indent="-237057" algn="l" defTabSz="609576" rtl="0" eaLnBrk="1" fontAlgn="auto" latinLnBrk="0" hangingPunct="1">
              <a:lnSpc>
                <a:spcPct val="100000"/>
              </a:lnSpc>
              <a:spcBef>
                <a:spcPts val="0"/>
              </a:spcBef>
              <a:spcAft>
                <a:spcPts val="800"/>
              </a:spcAft>
              <a:buClrTx/>
              <a:buSzTx/>
              <a:buFont typeface="Arial" panose="020B0604020202020204" pitchFamily="34" charset="0"/>
              <a:buChar char="•"/>
              <a:tabLst/>
              <a:defRPr/>
            </a:pPr>
            <a:r>
              <a:rPr kumimoji="0" lang="en-US" altLang="ja-JP" sz="2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IAM Access Analyzer</a:t>
            </a:r>
            <a:r>
              <a:rPr kumimoji="0" lang="ja-JP" altLang="en-US" sz="20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rPr>
              <a:t>のアナライザーの使用を開始すると</a:t>
            </a:r>
            <a:r>
              <a:rPr kumimoji="0" lang="en-US" altLang="ja-JP" sz="2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S3</a:t>
            </a:r>
            <a:r>
              <a:rPr kumimoji="0" lang="ja-JP" altLang="en-US" sz="20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rPr>
              <a:t>のコンソールにもアクセスアナライザーが表示される</a:t>
            </a:r>
          </a:p>
        </p:txBody>
      </p:sp>
      <p:pic>
        <p:nvPicPr>
          <p:cNvPr id="6" name="図 5">
            <a:extLst>
              <a:ext uri="{FF2B5EF4-FFF2-40B4-BE49-F238E27FC236}">
                <a16:creationId xmlns:a16="http://schemas.microsoft.com/office/drawing/2014/main" id="{2C4F0254-9B5B-8E40-961C-F1C5743C8330}"/>
              </a:ext>
            </a:extLst>
          </p:cNvPr>
          <p:cNvPicPr>
            <a:picLocks noChangeAspect="1"/>
          </p:cNvPicPr>
          <p:nvPr/>
        </p:nvPicPr>
        <p:blipFill>
          <a:blip r:embed="rId2"/>
          <a:stretch>
            <a:fillRect/>
          </a:stretch>
        </p:blipFill>
        <p:spPr>
          <a:xfrm>
            <a:off x="720000" y="1755162"/>
            <a:ext cx="8928000" cy="4192173"/>
          </a:xfrm>
          <a:prstGeom prst="rect">
            <a:avLst/>
          </a:prstGeom>
          <a:ln>
            <a:solidFill>
              <a:schemeClr val="bg2">
                <a:lumMod val="10000"/>
              </a:schemeClr>
            </a:solidFill>
          </a:ln>
        </p:spPr>
      </p:pic>
      <p:sp>
        <p:nvSpPr>
          <p:cNvPr id="7" name="角丸四角形 6">
            <a:extLst>
              <a:ext uri="{FF2B5EF4-FFF2-40B4-BE49-F238E27FC236}">
                <a16:creationId xmlns:a16="http://schemas.microsoft.com/office/drawing/2014/main" id="{D8AC37BA-834F-CA42-B3FD-B6D25824B20A}"/>
              </a:ext>
            </a:extLst>
          </p:cNvPr>
          <p:cNvSpPr/>
          <p:nvPr/>
        </p:nvSpPr>
        <p:spPr>
          <a:xfrm>
            <a:off x="2315438" y="4330997"/>
            <a:ext cx="7332563" cy="1578698"/>
          </a:xfrm>
          <a:prstGeom prst="roundRect">
            <a:avLst/>
          </a:prstGeom>
          <a:no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576" rtl="0" eaLnBrk="1" fontAlgn="auto" latinLnBrk="0" hangingPunct="1">
              <a:lnSpc>
                <a:spcPct val="100000"/>
              </a:lnSpc>
              <a:spcBef>
                <a:spcPts val="0"/>
              </a:spcBef>
              <a:spcAft>
                <a:spcPts val="0"/>
              </a:spcAft>
              <a:buClrTx/>
              <a:buSzTx/>
              <a:buFontTx/>
              <a:buNone/>
              <a:tabLst/>
              <a:defRPr/>
            </a:pPr>
            <a:endParaRPr kumimoji="0" lang="ja-JP" altLang="en-US" sz="3333" b="0" i="0" u="none" strike="noStrike" kern="1200" cap="none" spc="0" normalizeH="0" baseline="0" noProof="0" dirty="0">
              <a:ln>
                <a:noFill/>
              </a:ln>
              <a:solidFill>
                <a:srgbClr val="FFFFFF"/>
              </a:solidFill>
              <a:effectLst/>
              <a:uLnTx/>
              <a:uFillTx/>
              <a:latin typeface="Meiryo" panose="020B0604030504040204" pitchFamily="34" charset="-128"/>
              <a:ea typeface="Meiryo" panose="020B0604030504040204" pitchFamily="34" charset="-128"/>
              <a:cs typeface="+mn-cs"/>
            </a:endParaRPr>
          </a:p>
        </p:txBody>
      </p:sp>
      <p:sp>
        <p:nvSpPr>
          <p:cNvPr id="8" name="テキスト ボックス 7">
            <a:extLst>
              <a:ext uri="{FF2B5EF4-FFF2-40B4-BE49-F238E27FC236}">
                <a16:creationId xmlns:a16="http://schemas.microsoft.com/office/drawing/2014/main" id="{99592910-BE1D-B342-8BE3-DD55988E8140}"/>
              </a:ext>
            </a:extLst>
          </p:cNvPr>
          <p:cNvSpPr txBox="1"/>
          <p:nvPr/>
        </p:nvSpPr>
        <p:spPr>
          <a:xfrm>
            <a:off x="2160000" y="5947335"/>
            <a:ext cx="7488000" cy="348878"/>
          </a:xfrm>
          <a:prstGeom prst="rect">
            <a:avLst/>
          </a:prstGeom>
          <a:noFill/>
        </p:spPr>
        <p:txBody>
          <a:bodyPr wrap="square" rtlCol="0">
            <a:spAutoFit/>
          </a:bodyPr>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0" lang="ja-JP" altLang="en-US" sz="1667" b="0" i="0" u="none" strike="noStrike" kern="1200" cap="none" spc="0" normalizeH="0" baseline="0" noProof="0">
                <a:ln>
                  <a:noFill/>
                </a:ln>
                <a:solidFill>
                  <a:srgbClr val="FFFFFF">
                    <a:lumMod val="10000"/>
                  </a:srgbClr>
                </a:solidFill>
                <a:effectLst/>
                <a:uLnTx/>
                <a:uFillTx/>
                <a:latin typeface="Meiryo" panose="020B0604030504040204" pitchFamily="34" charset="-128"/>
                <a:ea typeface="Meiryo" panose="020B0604030504040204" pitchFamily="34" charset="-128"/>
                <a:cs typeface="+mn-cs"/>
              </a:rPr>
              <a:t>この例では、アカウント間で</a:t>
            </a:r>
            <a:r>
              <a:rPr kumimoji="0" lang="en-US" altLang="ja-JP" sz="1667" b="0" i="0" u="none" strike="noStrike" kern="1200" cap="none" spc="0" normalizeH="0" baseline="0" noProof="0" dirty="0">
                <a:ln>
                  <a:noFill/>
                </a:ln>
                <a:solidFill>
                  <a:srgbClr val="FFFFFF">
                    <a:lumMod val="10000"/>
                  </a:srgbClr>
                </a:solidFill>
                <a:effectLst/>
                <a:uLnTx/>
                <a:uFillTx/>
                <a:latin typeface="Meiryo" panose="020B0604030504040204" pitchFamily="34" charset="-128"/>
                <a:ea typeface="Meiryo" panose="020B0604030504040204" pitchFamily="34" charset="-128"/>
                <a:cs typeface="+mn-cs"/>
              </a:rPr>
              <a:t>1</a:t>
            </a:r>
            <a:r>
              <a:rPr kumimoji="0" lang="ja-JP" altLang="en-US" sz="1667" b="0" i="0" u="none" strike="noStrike" kern="1200" cap="none" spc="0" normalizeH="0" baseline="0" noProof="0">
                <a:ln>
                  <a:noFill/>
                </a:ln>
                <a:solidFill>
                  <a:srgbClr val="FFFFFF">
                    <a:lumMod val="10000"/>
                  </a:srgbClr>
                </a:solidFill>
                <a:effectLst/>
                <a:uLnTx/>
                <a:uFillTx/>
                <a:latin typeface="Meiryo" panose="020B0604030504040204" pitchFamily="34" charset="-128"/>
                <a:ea typeface="Meiryo" panose="020B0604030504040204" pitchFamily="34" charset="-128"/>
                <a:cs typeface="+mn-cs"/>
              </a:rPr>
              <a:t>つのバケットの</a:t>
            </a:r>
            <a:r>
              <a:rPr kumimoji="0" lang="en-US" altLang="ja-JP" sz="1667" b="0" i="0" u="none" strike="noStrike" kern="1200" cap="none" spc="0" normalizeH="0" baseline="0" noProof="0" dirty="0">
                <a:ln>
                  <a:noFill/>
                </a:ln>
                <a:solidFill>
                  <a:srgbClr val="FFFFFF">
                    <a:lumMod val="10000"/>
                  </a:srgbClr>
                </a:solidFill>
                <a:effectLst/>
                <a:uLnTx/>
                <a:uFillTx/>
                <a:latin typeface="Meiryo" panose="020B0604030504040204" pitchFamily="34" charset="-128"/>
                <a:ea typeface="Meiryo" panose="020B0604030504040204" pitchFamily="34" charset="-128"/>
                <a:cs typeface="+mn-cs"/>
              </a:rPr>
              <a:t>Read</a:t>
            </a:r>
            <a:r>
              <a:rPr kumimoji="0" lang="ja-JP" altLang="en-US" sz="1667" b="0" i="0" u="none" strike="noStrike" kern="1200" cap="none" spc="0" normalizeH="0" baseline="0" noProof="0">
                <a:ln>
                  <a:noFill/>
                </a:ln>
                <a:solidFill>
                  <a:srgbClr val="FFFFFF">
                    <a:lumMod val="10000"/>
                  </a:srgbClr>
                </a:solidFill>
                <a:effectLst/>
                <a:uLnTx/>
                <a:uFillTx/>
                <a:latin typeface="Meiryo" panose="020B0604030504040204" pitchFamily="34" charset="-128"/>
                <a:ea typeface="Meiryo" panose="020B0604030504040204" pitchFamily="34" charset="-128"/>
                <a:cs typeface="+mn-cs"/>
              </a:rPr>
              <a:t>が許可されている</a:t>
            </a:r>
          </a:p>
        </p:txBody>
      </p:sp>
      <p:sp>
        <p:nvSpPr>
          <p:cNvPr id="2" name="テキスト ボックス 1">
            <a:extLst>
              <a:ext uri="{FF2B5EF4-FFF2-40B4-BE49-F238E27FC236}">
                <a16:creationId xmlns:a16="http://schemas.microsoft.com/office/drawing/2014/main" id="{4873181C-F93A-4E2D-067A-3DA2A1ABFE0E}"/>
              </a:ext>
            </a:extLst>
          </p:cNvPr>
          <p:cNvSpPr txBox="1"/>
          <p:nvPr/>
        </p:nvSpPr>
        <p:spPr>
          <a:xfrm>
            <a:off x="10607211" y="0"/>
            <a:ext cx="1584789" cy="369332"/>
          </a:xfrm>
          <a:prstGeom prst="rect">
            <a:avLst/>
          </a:prstGeom>
          <a:no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800" b="0" i="0" u="none" strike="noStrike" kern="1200" cap="none" spc="0" normalizeH="0" baseline="0" noProof="0" dirty="0">
                <a:ln>
                  <a:noFill/>
                </a:ln>
                <a:solidFill>
                  <a:srgbClr val="FFFFFF">
                    <a:lumMod val="50000"/>
                  </a:srgbClr>
                </a:solidFill>
                <a:effectLst/>
                <a:uLnTx/>
                <a:uFillTx/>
                <a:latin typeface="Meiryo" panose="020B0604030504040204" pitchFamily="34" charset="-128"/>
                <a:ea typeface="Meiryo" panose="020B0604030504040204" pitchFamily="34" charset="-128"/>
                <a:cs typeface="+mn-cs"/>
              </a:rPr>
              <a:t>SEC09-BP03</a:t>
            </a:r>
            <a:endParaRPr kumimoji="0" lang="ja-JP" altLang="en-US" sz="1800" b="0" i="0" u="none" strike="noStrike" kern="1200" cap="none" spc="0" normalizeH="0" baseline="0" noProof="0">
              <a:ln>
                <a:noFill/>
              </a:ln>
              <a:solidFill>
                <a:srgbClr val="FFFFFF">
                  <a:lumMod val="50000"/>
                </a:srgbClr>
              </a:solidFill>
              <a:effectLst/>
              <a:uLnTx/>
              <a:uFillTx/>
              <a:latin typeface="Meiryo" panose="020B0604030504040204" pitchFamily="34" charset="-128"/>
              <a:ea typeface="Meiryo" panose="020B0604030504040204" pitchFamily="34" charset="-128"/>
              <a:cs typeface="+mn-cs"/>
            </a:endParaRPr>
          </a:p>
        </p:txBody>
      </p:sp>
    </p:spTree>
    <p:extLst>
      <p:ext uri="{BB962C8B-B14F-4D97-AF65-F5344CB8AC3E}">
        <p14:creationId xmlns:p14="http://schemas.microsoft.com/office/powerpoint/2010/main" val="1224595476"/>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207A3DA7-9856-5344-9678-3121BF4CEB51}"/>
              </a:ext>
            </a:extLst>
          </p:cNvPr>
          <p:cNvSpPr>
            <a:spLocks noGrp="1"/>
          </p:cNvSpPr>
          <p:nvPr>
            <p:ph type="title"/>
          </p:nvPr>
        </p:nvSpPr>
        <p:spPr/>
        <p:txBody>
          <a:bodyPr vert="horz" lIns="91440" tIns="45720" rIns="91440" bIns="45720" rtlCol="0" anchor="t">
            <a:noAutofit/>
          </a:bodyPr>
          <a:lstStyle/>
          <a:p>
            <a:r>
              <a:rPr lang="ja-JP" altLang="en-US" sz="2800" b="0"/>
              <a:t>参考：</a:t>
            </a:r>
            <a:r>
              <a:rPr lang="en-US" altLang="ja-JP" sz="2800" b="0" dirty="0"/>
              <a:t>IAM Access Analyzer</a:t>
            </a:r>
            <a:r>
              <a:rPr lang="ja-JP" altLang="en-US" sz="2800" b="0"/>
              <a:t>の他サービスとの連携</a:t>
            </a:r>
          </a:p>
        </p:txBody>
      </p:sp>
      <p:sp>
        <p:nvSpPr>
          <p:cNvPr id="17" name="正方形/長方形 16">
            <a:extLst>
              <a:ext uri="{FF2B5EF4-FFF2-40B4-BE49-F238E27FC236}">
                <a16:creationId xmlns:a16="http://schemas.microsoft.com/office/drawing/2014/main" id="{4F7EF8C6-3F87-5B45-90C2-BE5A104C5D96}"/>
              </a:ext>
            </a:extLst>
          </p:cNvPr>
          <p:cNvSpPr/>
          <p:nvPr/>
        </p:nvSpPr>
        <p:spPr>
          <a:xfrm>
            <a:off x="318400" y="1003949"/>
            <a:ext cx="11326638" cy="1631216"/>
          </a:xfrm>
          <a:prstGeom prst="rect">
            <a:avLst/>
          </a:prstGeom>
        </p:spPr>
        <p:txBody>
          <a:bodyPr wrap="square">
            <a:spAutoFit/>
          </a:bodyPr>
          <a:lstStyle/>
          <a:p>
            <a:pPr marL="237057" marR="0" lvl="0" indent="-237057" algn="l" defTabSz="609576" rtl="0" eaLnBrk="1" fontAlgn="auto" latinLnBrk="0" hangingPunct="1">
              <a:lnSpc>
                <a:spcPct val="100000"/>
              </a:lnSpc>
              <a:spcBef>
                <a:spcPts val="0"/>
              </a:spcBef>
              <a:spcAft>
                <a:spcPts val="800"/>
              </a:spcAft>
              <a:buClrTx/>
              <a:buSzTx/>
              <a:buFont typeface="Arial" panose="020B0604020202020204" pitchFamily="34" charset="0"/>
              <a:buChar char="•"/>
              <a:tabLst/>
              <a:defRPr/>
            </a:pPr>
            <a:r>
              <a:rPr kumimoji="0" lang="en-US" altLang="ja-JP" sz="2000" b="0" i="0" u="none" strike="noStrike" kern="1200" cap="none" spc="0" normalizeH="0" baseline="0" noProof="0" dirty="0" err="1">
                <a:ln>
                  <a:noFill/>
                </a:ln>
                <a:solidFill>
                  <a:srgbClr val="232F3E"/>
                </a:solidFill>
                <a:effectLst/>
                <a:uLnTx/>
                <a:uFillTx/>
                <a:latin typeface="Meiryo" panose="020B0604030504040204" pitchFamily="34" charset="-128"/>
                <a:ea typeface="Meiryo" panose="020B0604030504040204" pitchFamily="34" charset="-128"/>
                <a:cs typeface="+mn-cs"/>
              </a:rPr>
              <a:t>EventBridge</a:t>
            </a:r>
            <a:r>
              <a:rPr kumimoji="0" lang="ja-JP" altLang="en-US" sz="20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rPr>
              <a:t>による</a:t>
            </a:r>
            <a:r>
              <a:rPr kumimoji="0" lang="en-US" altLang="ja-JP" sz="2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Access Analyzer</a:t>
            </a:r>
            <a:r>
              <a:rPr kumimoji="0" lang="ja-JP" altLang="en-US" sz="20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rPr>
              <a:t>結果イベント起点の通知やアクションのトリガー</a:t>
            </a:r>
          </a:p>
          <a:p>
            <a:pPr marL="237057" marR="0" lvl="0" indent="-237057" algn="l" defTabSz="609576" rtl="0" eaLnBrk="1" fontAlgn="auto" latinLnBrk="0" hangingPunct="1">
              <a:lnSpc>
                <a:spcPct val="100000"/>
              </a:lnSpc>
              <a:spcBef>
                <a:spcPts val="0"/>
              </a:spcBef>
              <a:spcAft>
                <a:spcPts val="800"/>
              </a:spcAft>
              <a:buClrTx/>
              <a:buSzTx/>
              <a:buFont typeface="Arial" panose="020B0604020202020204" pitchFamily="34" charset="0"/>
              <a:buChar char="•"/>
              <a:tabLst/>
              <a:defRPr/>
            </a:pPr>
            <a:r>
              <a:rPr kumimoji="0" lang="en-US" altLang="ja-JP" sz="2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CloudTrail</a:t>
            </a:r>
            <a:r>
              <a:rPr kumimoji="0" lang="ja-JP" altLang="en-US" sz="20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rPr>
              <a:t>による監査</a:t>
            </a:r>
          </a:p>
          <a:p>
            <a:pPr marL="237057" marR="0" lvl="0" indent="-237057" algn="l" defTabSz="609576" rtl="0" eaLnBrk="1" fontAlgn="auto" latinLnBrk="0" hangingPunct="1">
              <a:lnSpc>
                <a:spcPct val="100000"/>
              </a:lnSpc>
              <a:spcBef>
                <a:spcPts val="0"/>
              </a:spcBef>
              <a:spcAft>
                <a:spcPts val="800"/>
              </a:spcAft>
              <a:buClrTx/>
              <a:buSzTx/>
              <a:buFont typeface="Arial" panose="020B0604020202020204" pitchFamily="34" charset="0"/>
              <a:buChar char="•"/>
              <a:tabLst/>
              <a:defRPr/>
            </a:pPr>
            <a:r>
              <a:rPr kumimoji="0" lang="en-US" altLang="ja-JP" sz="2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Security Hub</a:t>
            </a:r>
            <a:r>
              <a:rPr kumimoji="0" lang="ja-JP" altLang="en-US" sz="20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rPr>
              <a:t>への結果の送信、表示</a:t>
            </a:r>
          </a:p>
          <a:p>
            <a:pPr marL="237057" marR="0" lvl="0" indent="-237057" algn="l" defTabSz="609576" rtl="0" eaLnBrk="1" fontAlgn="auto" latinLnBrk="0" hangingPunct="1">
              <a:lnSpc>
                <a:spcPct val="100000"/>
              </a:lnSpc>
              <a:spcBef>
                <a:spcPts val="0"/>
              </a:spcBef>
              <a:spcAft>
                <a:spcPts val="800"/>
              </a:spcAft>
              <a:buClrTx/>
              <a:buSzTx/>
              <a:buFont typeface="Arial" panose="020B0604020202020204" pitchFamily="34" charset="0"/>
              <a:buChar char="•"/>
              <a:tabLst/>
              <a:defRPr/>
            </a:pPr>
            <a:endParaRPr kumimoji="0" lang="ja-JP" altLang="en-US" sz="2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endParaRPr>
          </a:p>
        </p:txBody>
      </p:sp>
      <p:sp>
        <p:nvSpPr>
          <p:cNvPr id="9" name="正方形/長方形 8">
            <a:extLst>
              <a:ext uri="{FF2B5EF4-FFF2-40B4-BE49-F238E27FC236}">
                <a16:creationId xmlns:a16="http://schemas.microsoft.com/office/drawing/2014/main" id="{6CD3028C-720A-CE4F-868C-832D73BEF727}"/>
              </a:ext>
            </a:extLst>
          </p:cNvPr>
          <p:cNvSpPr/>
          <p:nvPr/>
        </p:nvSpPr>
        <p:spPr>
          <a:xfrm>
            <a:off x="2444021" y="4381716"/>
            <a:ext cx="1845276" cy="28072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0" lang="en-US" altLang="ja-JP" sz="1500" b="0" i="0" u="none" strike="noStrike" kern="1200" cap="none" spc="0" normalizeH="0" baseline="0" noProof="0" dirty="0">
                <a:ln>
                  <a:noFill/>
                </a:ln>
                <a:solidFill>
                  <a:srgbClr val="FFFFFF">
                    <a:lumMod val="10000"/>
                  </a:srgbClr>
                </a:solidFill>
                <a:effectLst/>
                <a:uLnTx/>
                <a:uFillTx/>
                <a:latin typeface="Meiryo" panose="020B0604030504040204" pitchFamily="34" charset="-128"/>
                <a:ea typeface="Meiryo" panose="020B0604030504040204" pitchFamily="34" charset="-128"/>
                <a:cs typeface="+mn-cs"/>
              </a:rPr>
              <a:t>Access Analyzer</a:t>
            </a:r>
            <a:endParaRPr kumimoji="0" lang="ja-JP" altLang="en-US" sz="1500" b="0" i="0" u="none" strike="noStrike" kern="1200" cap="none" spc="0" normalizeH="0" baseline="0" noProof="0" dirty="0">
              <a:ln>
                <a:noFill/>
              </a:ln>
              <a:solidFill>
                <a:srgbClr val="FFFFFF">
                  <a:lumMod val="10000"/>
                </a:srgbClr>
              </a:solidFill>
              <a:effectLst/>
              <a:uLnTx/>
              <a:uFillTx/>
              <a:latin typeface="Meiryo" panose="020B0604030504040204" pitchFamily="34" charset="-128"/>
              <a:ea typeface="Meiryo" panose="020B0604030504040204" pitchFamily="34" charset="-128"/>
              <a:cs typeface="+mn-cs"/>
            </a:endParaRPr>
          </a:p>
        </p:txBody>
      </p:sp>
      <p:pic>
        <p:nvPicPr>
          <p:cNvPr id="10" name="Graphic 35">
            <a:extLst>
              <a:ext uri="{FF2B5EF4-FFF2-40B4-BE49-F238E27FC236}">
                <a16:creationId xmlns:a16="http://schemas.microsoft.com/office/drawing/2014/main" id="{F28CEECF-5A57-D046-A856-D1BF5F7DF86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688074" y="3708565"/>
            <a:ext cx="680533" cy="680533"/>
          </a:xfrm>
          <a:prstGeom prst="rect">
            <a:avLst/>
          </a:prstGeom>
        </p:spPr>
      </p:pic>
      <p:pic>
        <p:nvPicPr>
          <p:cNvPr id="11" name="Graphic 51">
            <a:extLst>
              <a:ext uri="{FF2B5EF4-FFF2-40B4-BE49-F238E27FC236}">
                <a16:creationId xmlns:a16="http://schemas.microsoft.com/office/drawing/2014/main" id="{2C13FA1B-EB64-E64C-AF03-874972CC0C2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688647" y="4971091"/>
            <a:ext cx="680533" cy="680533"/>
          </a:xfrm>
          <a:prstGeom prst="rect">
            <a:avLst/>
          </a:prstGeom>
        </p:spPr>
      </p:pic>
      <p:pic>
        <p:nvPicPr>
          <p:cNvPr id="12" name="Graphic 16">
            <a:extLst>
              <a:ext uri="{FF2B5EF4-FFF2-40B4-BE49-F238E27FC236}">
                <a16:creationId xmlns:a16="http://schemas.microsoft.com/office/drawing/2014/main" id="{68F6622F-2F1B-8B4F-8C4B-39C26C6193B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680000" y="2463859"/>
            <a:ext cx="680533" cy="680533"/>
          </a:xfrm>
          <a:prstGeom prst="rect">
            <a:avLst/>
          </a:prstGeom>
        </p:spPr>
      </p:pic>
      <p:sp>
        <p:nvSpPr>
          <p:cNvPr id="13" name="テキスト ボックス 12">
            <a:extLst>
              <a:ext uri="{FF2B5EF4-FFF2-40B4-BE49-F238E27FC236}">
                <a16:creationId xmlns:a16="http://schemas.microsoft.com/office/drawing/2014/main" id="{4AD2257B-5B2D-0A4E-A2D3-2E15D6A11D35}"/>
              </a:ext>
            </a:extLst>
          </p:cNvPr>
          <p:cNvSpPr txBox="1"/>
          <p:nvPr/>
        </p:nvSpPr>
        <p:spPr>
          <a:xfrm>
            <a:off x="7400534" y="3122422"/>
            <a:ext cx="1493333" cy="323165"/>
          </a:xfrm>
          <a:prstGeom prst="rect">
            <a:avLst/>
          </a:prstGeom>
          <a:noFill/>
        </p:spPr>
        <p:txBody>
          <a:bodyPr wrap="square" rtlCol="0">
            <a:spAutoFit/>
          </a:bodyPr>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0" lang="en-US" altLang="ja-JP" sz="1500" b="0" i="0" u="none" strike="noStrike" kern="1200" cap="none" spc="0" normalizeH="0" baseline="0" noProof="0" dirty="0" err="1">
                <a:ln>
                  <a:noFill/>
                </a:ln>
                <a:solidFill>
                  <a:srgbClr val="232F3E"/>
                </a:solidFill>
                <a:effectLst/>
                <a:uLnTx/>
                <a:uFillTx/>
                <a:latin typeface="Meiryo" panose="020B0604030504040204" pitchFamily="34" charset="-128"/>
                <a:ea typeface="Meiryo" panose="020B0604030504040204" pitchFamily="34" charset="-128"/>
                <a:cs typeface="+mn-cs"/>
              </a:rPr>
              <a:t>EventBridge</a:t>
            </a:r>
            <a:endParaRPr kumimoji="0" lang="ja-JP" altLang="en-US" sz="15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endParaRPr>
          </a:p>
        </p:txBody>
      </p:sp>
      <p:sp>
        <p:nvSpPr>
          <p:cNvPr id="14" name="テキスト ボックス 13">
            <a:extLst>
              <a:ext uri="{FF2B5EF4-FFF2-40B4-BE49-F238E27FC236}">
                <a16:creationId xmlns:a16="http://schemas.microsoft.com/office/drawing/2014/main" id="{725E0712-F5AD-BC43-B307-1DAEA74B801C}"/>
              </a:ext>
            </a:extLst>
          </p:cNvPr>
          <p:cNvSpPr txBox="1"/>
          <p:nvPr/>
        </p:nvSpPr>
        <p:spPr>
          <a:xfrm>
            <a:off x="7400714" y="4377592"/>
            <a:ext cx="1493333" cy="323165"/>
          </a:xfrm>
          <a:prstGeom prst="rect">
            <a:avLst/>
          </a:prstGeom>
          <a:noFill/>
        </p:spPr>
        <p:txBody>
          <a:bodyPr wrap="square" rtlCol="0">
            <a:spAutoFit/>
          </a:bodyPr>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0" lang="en-US" altLang="ja-JP" sz="15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Security Hub</a:t>
            </a:r>
            <a:endParaRPr kumimoji="0" lang="ja-JP" altLang="en-US" sz="15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endParaRPr>
          </a:p>
        </p:txBody>
      </p:sp>
      <p:cxnSp>
        <p:nvCxnSpPr>
          <p:cNvPr id="15" name="直線矢印コネクタ 14">
            <a:extLst>
              <a:ext uri="{FF2B5EF4-FFF2-40B4-BE49-F238E27FC236}">
                <a16:creationId xmlns:a16="http://schemas.microsoft.com/office/drawing/2014/main" id="{098397BF-AD00-C848-B879-0BD14AD7C2AD}"/>
              </a:ext>
            </a:extLst>
          </p:cNvPr>
          <p:cNvCxnSpPr>
            <a:cxnSpLocks/>
            <a:endCxn id="12" idx="1"/>
          </p:cNvCxnSpPr>
          <p:nvPr/>
        </p:nvCxnSpPr>
        <p:spPr>
          <a:xfrm flipV="1">
            <a:off x="4293333" y="2804126"/>
            <a:ext cx="3386667" cy="1129748"/>
          </a:xfrm>
          <a:prstGeom prst="straightConnector1">
            <a:avLst/>
          </a:prstGeom>
          <a:ln w="28575">
            <a:solidFill>
              <a:schemeClr val="accent1"/>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16" name="直線矢印コネクタ 15">
            <a:extLst>
              <a:ext uri="{FF2B5EF4-FFF2-40B4-BE49-F238E27FC236}">
                <a16:creationId xmlns:a16="http://schemas.microsoft.com/office/drawing/2014/main" id="{44F2CD84-C1FA-A740-A36D-D1EEF9BA1ABC}"/>
              </a:ext>
            </a:extLst>
          </p:cNvPr>
          <p:cNvCxnSpPr>
            <a:cxnSpLocks/>
            <a:endCxn id="10" idx="1"/>
          </p:cNvCxnSpPr>
          <p:nvPr/>
        </p:nvCxnSpPr>
        <p:spPr>
          <a:xfrm flipV="1">
            <a:off x="4293334" y="4048833"/>
            <a:ext cx="3394740" cy="28763"/>
          </a:xfrm>
          <a:prstGeom prst="straightConnector1">
            <a:avLst/>
          </a:prstGeom>
          <a:ln w="28575">
            <a:solidFill>
              <a:schemeClr val="accent1"/>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18" name="直線矢印コネクタ 17">
            <a:extLst>
              <a:ext uri="{FF2B5EF4-FFF2-40B4-BE49-F238E27FC236}">
                <a16:creationId xmlns:a16="http://schemas.microsoft.com/office/drawing/2014/main" id="{D409CB1C-8C01-514E-BA6D-27105C4F49F8}"/>
              </a:ext>
            </a:extLst>
          </p:cNvPr>
          <p:cNvCxnSpPr>
            <a:cxnSpLocks/>
            <a:endCxn id="11" idx="1"/>
          </p:cNvCxnSpPr>
          <p:nvPr/>
        </p:nvCxnSpPr>
        <p:spPr>
          <a:xfrm>
            <a:off x="4293334" y="4211070"/>
            <a:ext cx="3395313" cy="1100289"/>
          </a:xfrm>
          <a:prstGeom prst="straightConnector1">
            <a:avLst/>
          </a:prstGeom>
          <a:ln w="28575">
            <a:solidFill>
              <a:schemeClr val="accent1"/>
            </a:solidFill>
            <a:tailEnd type="triangle" w="lg" len="lg"/>
          </a:ln>
          <a:effectLst/>
        </p:spPr>
        <p:style>
          <a:lnRef idx="2">
            <a:schemeClr val="accent1"/>
          </a:lnRef>
          <a:fillRef idx="0">
            <a:schemeClr val="accent1"/>
          </a:fillRef>
          <a:effectRef idx="1">
            <a:schemeClr val="accent1"/>
          </a:effectRef>
          <a:fontRef idx="minor">
            <a:schemeClr val="tx1"/>
          </a:fontRef>
        </p:style>
      </p:cxnSp>
      <p:sp>
        <p:nvSpPr>
          <p:cNvPr id="19" name="テキスト ボックス 18">
            <a:extLst>
              <a:ext uri="{FF2B5EF4-FFF2-40B4-BE49-F238E27FC236}">
                <a16:creationId xmlns:a16="http://schemas.microsoft.com/office/drawing/2014/main" id="{57135BD9-D7D6-ED45-A54B-DCE9CD79CB49}"/>
              </a:ext>
            </a:extLst>
          </p:cNvPr>
          <p:cNvSpPr txBox="1"/>
          <p:nvPr/>
        </p:nvSpPr>
        <p:spPr>
          <a:xfrm>
            <a:off x="7553180" y="5651625"/>
            <a:ext cx="1493333" cy="323165"/>
          </a:xfrm>
          <a:prstGeom prst="rect">
            <a:avLst/>
          </a:prstGeom>
          <a:noFill/>
        </p:spPr>
        <p:txBody>
          <a:bodyPr wrap="square" rtlCol="0">
            <a:spAutoFit/>
          </a:bodyPr>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0" lang="en-US" altLang="ja-JP" sz="15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CloudTrail</a:t>
            </a:r>
            <a:endParaRPr kumimoji="0" lang="ja-JP" altLang="en-US" sz="15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endParaRPr>
          </a:p>
        </p:txBody>
      </p:sp>
      <p:sp>
        <p:nvSpPr>
          <p:cNvPr id="20" name="テキスト ボックス 19">
            <a:extLst>
              <a:ext uri="{FF2B5EF4-FFF2-40B4-BE49-F238E27FC236}">
                <a16:creationId xmlns:a16="http://schemas.microsoft.com/office/drawing/2014/main" id="{C7C88E40-48C5-2C4B-B841-37337CCAFCC0}"/>
              </a:ext>
            </a:extLst>
          </p:cNvPr>
          <p:cNvSpPr txBox="1"/>
          <p:nvPr/>
        </p:nvSpPr>
        <p:spPr>
          <a:xfrm>
            <a:off x="5240757" y="4655192"/>
            <a:ext cx="1134487" cy="323165"/>
          </a:xfrm>
          <a:prstGeom prst="rect">
            <a:avLst/>
          </a:prstGeom>
          <a:noFill/>
        </p:spPr>
        <p:txBody>
          <a:bodyPr wrap="square" rtlCol="0">
            <a:spAutoFit/>
          </a:bodyPr>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0" lang="ja-JP" altLang="en-US" sz="15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rPr>
              <a:t>監査ログ</a:t>
            </a:r>
          </a:p>
        </p:txBody>
      </p:sp>
      <p:sp>
        <p:nvSpPr>
          <p:cNvPr id="21" name="テキスト ボックス 20">
            <a:extLst>
              <a:ext uri="{FF2B5EF4-FFF2-40B4-BE49-F238E27FC236}">
                <a16:creationId xmlns:a16="http://schemas.microsoft.com/office/drawing/2014/main" id="{AD5B8634-6170-DC48-BE18-8D4220FEA633}"/>
              </a:ext>
            </a:extLst>
          </p:cNvPr>
          <p:cNvSpPr txBox="1"/>
          <p:nvPr/>
        </p:nvSpPr>
        <p:spPr>
          <a:xfrm>
            <a:off x="5334145" y="3773464"/>
            <a:ext cx="1134487" cy="323165"/>
          </a:xfrm>
          <a:prstGeom prst="rect">
            <a:avLst/>
          </a:prstGeom>
          <a:noFill/>
        </p:spPr>
        <p:txBody>
          <a:bodyPr wrap="square" rtlCol="0">
            <a:spAutoFit/>
          </a:bodyPr>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0" lang="ja-JP" altLang="en-US" sz="15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rPr>
              <a:t>結果</a:t>
            </a:r>
          </a:p>
        </p:txBody>
      </p:sp>
      <p:sp>
        <p:nvSpPr>
          <p:cNvPr id="22" name="テキスト ボックス 21">
            <a:extLst>
              <a:ext uri="{FF2B5EF4-FFF2-40B4-BE49-F238E27FC236}">
                <a16:creationId xmlns:a16="http://schemas.microsoft.com/office/drawing/2014/main" id="{717A1B40-626F-4C45-9D70-3001B4F1AB66}"/>
              </a:ext>
            </a:extLst>
          </p:cNvPr>
          <p:cNvSpPr txBox="1"/>
          <p:nvPr/>
        </p:nvSpPr>
        <p:spPr>
          <a:xfrm>
            <a:off x="5240756" y="2997765"/>
            <a:ext cx="1328363" cy="323165"/>
          </a:xfrm>
          <a:prstGeom prst="rect">
            <a:avLst/>
          </a:prstGeom>
          <a:noFill/>
        </p:spPr>
        <p:txBody>
          <a:bodyPr wrap="square" rtlCol="0">
            <a:spAutoFit/>
          </a:bodyPr>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0" lang="ja-JP" altLang="en-US" sz="15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rPr>
              <a:t>結果イベント</a:t>
            </a:r>
          </a:p>
        </p:txBody>
      </p:sp>
      <p:pic>
        <p:nvPicPr>
          <p:cNvPr id="26" name="Graphic 19">
            <a:extLst>
              <a:ext uri="{FF2B5EF4-FFF2-40B4-BE49-F238E27FC236}">
                <a16:creationId xmlns:a16="http://schemas.microsoft.com/office/drawing/2014/main" id="{DB1441D4-1262-6945-83FB-65D6B1A7309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687624" y="3668129"/>
            <a:ext cx="680533" cy="6805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Graphic 51">
            <a:extLst>
              <a:ext uri="{FF2B5EF4-FFF2-40B4-BE49-F238E27FC236}">
                <a16:creationId xmlns:a16="http://schemas.microsoft.com/office/drawing/2014/main" id="{22ECBE34-3451-5445-88C1-E7A863B4141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434169" y="3668129"/>
            <a:ext cx="680533" cy="6805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テキスト ボックス 1">
            <a:extLst>
              <a:ext uri="{FF2B5EF4-FFF2-40B4-BE49-F238E27FC236}">
                <a16:creationId xmlns:a16="http://schemas.microsoft.com/office/drawing/2014/main" id="{D837939F-5BB5-2789-7B09-2C862B12B951}"/>
              </a:ext>
            </a:extLst>
          </p:cNvPr>
          <p:cNvSpPr txBox="1"/>
          <p:nvPr/>
        </p:nvSpPr>
        <p:spPr>
          <a:xfrm>
            <a:off x="10607211" y="0"/>
            <a:ext cx="1584789" cy="369332"/>
          </a:xfrm>
          <a:prstGeom prst="rect">
            <a:avLst/>
          </a:prstGeom>
          <a:no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800" b="0" i="0" u="none" strike="noStrike" kern="1200" cap="none" spc="0" normalizeH="0" baseline="0" noProof="0" dirty="0">
                <a:ln>
                  <a:noFill/>
                </a:ln>
                <a:solidFill>
                  <a:srgbClr val="FFFFFF">
                    <a:lumMod val="50000"/>
                  </a:srgbClr>
                </a:solidFill>
                <a:effectLst/>
                <a:uLnTx/>
                <a:uFillTx/>
                <a:latin typeface="Meiryo" panose="020B0604030504040204" pitchFamily="34" charset="-128"/>
                <a:ea typeface="Meiryo" panose="020B0604030504040204" pitchFamily="34" charset="-128"/>
                <a:cs typeface="+mn-cs"/>
              </a:rPr>
              <a:t>SEC09-BP03</a:t>
            </a:r>
            <a:endParaRPr kumimoji="0" lang="ja-JP" altLang="en-US" sz="1800" b="0" i="0" u="none" strike="noStrike" kern="1200" cap="none" spc="0" normalizeH="0" baseline="0" noProof="0">
              <a:ln>
                <a:noFill/>
              </a:ln>
              <a:solidFill>
                <a:srgbClr val="FFFFFF">
                  <a:lumMod val="50000"/>
                </a:srgbClr>
              </a:solidFill>
              <a:effectLst/>
              <a:uLnTx/>
              <a:uFillTx/>
              <a:latin typeface="Meiryo" panose="020B0604030504040204" pitchFamily="34" charset="-128"/>
              <a:ea typeface="Meiryo" panose="020B0604030504040204" pitchFamily="34" charset="-128"/>
              <a:cs typeface="+mn-cs"/>
            </a:endParaRPr>
          </a:p>
        </p:txBody>
      </p:sp>
    </p:spTree>
    <p:extLst>
      <p:ext uri="{BB962C8B-B14F-4D97-AF65-F5344CB8AC3E}">
        <p14:creationId xmlns:p14="http://schemas.microsoft.com/office/powerpoint/2010/main" val="72583434"/>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D0F9A1-029E-71F6-E793-4D162093E776}"/>
              </a:ext>
            </a:extLst>
          </p:cNvPr>
          <p:cNvSpPr>
            <a:spLocks noGrp="1"/>
          </p:cNvSpPr>
          <p:nvPr>
            <p:ph type="title"/>
          </p:nvPr>
        </p:nvSpPr>
        <p:spPr/>
        <p:txBody>
          <a:bodyPr/>
          <a:lstStyle/>
          <a:p>
            <a:pPr algn="l"/>
            <a:r>
              <a:rPr lang="en-JP" sz="2000"/>
              <a:t>レビュー観点 : </a:t>
            </a:r>
            <a:r>
              <a:rPr lang="ja-JP" altLang="en-US" sz="2000"/>
              <a:t>データ保護</a:t>
            </a:r>
            <a:r>
              <a:rPr lang="en-JP" sz="2000"/>
              <a:t>/</a:t>
            </a:r>
            <a:r>
              <a:rPr lang="ja-JP" altLang="en-US" sz="2000"/>
              <a:t>伝送中のデータの保護</a:t>
            </a:r>
            <a:br>
              <a:rPr lang="en-JP" sz="2000"/>
            </a:br>
            <a:r>
              <a:rPr lang="en-US" sz="2800" b="0" i="0" dirty="0">
                <a:solidFill>
                  <a:srgbClr val="16191F"/>
                </a:solidFill>
                <a:effectLst/>
                <a:latin typeface="Amazon Ember" panose="020B0603020204020204" pitchFamily="34" charset="0"/>
              </a:rPr>
              <a:t>SEC09-BP04 </a:t>
            </a:r>
            <a:r>
              <a:rPr lang="ja-JP" altLang="en-US" sz="2800" b="0" i="0">
                <a:solidFill>
                  <a:srgbClr val="16191F"/>
                </a:solidFill>
                <a:effectLst/>
                <a:latin typeface="Amazon Ember" panose="020B0603020204020204" pitchFamily="34" charset="0"/>
              </a:rPr>
              <a:t>ネットワーク通信を認証する</a:t>
            </a:r>
            <a:endParaRPr lang="en-JP" sz="2800" dirty="0"/>
          </a:p>
        </p:txBody>
      </p:sp>
      <p:sp>
        <p:nvSpPr>
          <p:cNvPr id="3" name="Text Placeholder 2">
            <a:extLst>
              <a:ext uri="{FF2B5EF4-FFF2-40B4-BE49-F238E27FC236}">
                <a16:creationId xmlns:a16="http://schemas.microsoft.com/office/drawing/2014/main" id="{6CD638BC-5BEF-1626-7E3A-3BD989F1AFF4}"/>
              </a:ext>
            </a:extLst>
          </p:cNvPr>
          <p:cNvSpPr>
            <a:spLocks noGrp="1"/>
          </p:cNvSpPr>
          <p:nvPr>
            <p:ph type="body" sz="quarter" idx="10"/>
          </p:nvPr>
        </p:nvSpPr>
        <p:spPr>
          <a:xfrm>
            <a:off x="457200" y="1371600"/>
            <a:ext cx="11258550" cy="4364892"/>
          </a:xfrm>
        </p:spPr>
        <p:txBody>
          <a:bodyPr/>
          <a:lstStyle/>
          <a:p>
            <a:r>
              <a:rPr lang="en-JP" sz="1400" dirty="0">
                <a:solidFill>
                  <a:srgbClr val="0070C0"/>
                </a:solidFill>
              </a:rPr>
              <a:t>ポイント</a:t>
            </a:r>
          </a:p>
          <a:p>
            <a:pPr marL="285750" indent="-285750">
              <a:buFont typeface="Arial" panose="020B0604020202020204" pitchFamily="34" charset="0"/>
              <a:buChar char="•"/>
            </a:pPr>
            <a:r>
              <a:rPr lang="ja-JP" altLang="en-US" sz="1400"/>
              <a:t>認証をサポートする安全なプロトコル（</a:t>
            </a:r>
            <a:r>
              <a:rPr lang="en-US" altLang="ja-JP" sz="1400" dirty="0"/>
              <a:t>Transport Layer Security</a:t>
            </a:r>
            <a:r>
              <a:rPr lang="ja-JP" altLang="en-US" sz="1400"/>
              <a:t>（</a:t>
            </a:r>
            <a:r>
              <a:rPr lang="en-US" altLang="ja-JP" sz="1400" dirty="0"/>
              <a:t>TLS</a:t>
            </a:r>
            <a:r>
              <a:rPr lang="ja-JP" altLang="en-US" sz="1400"/>
              <a:t>）、</a:t>
            </a:r>
            <a:r>
              <a:rPr lang="en-US" altLang="ja-JP" sz="1400" dirty="0"/>
              <a:t>IPsec</a:t>
            </a:r>
            <a:r>
              <a:rPr lang="ja-JP" altLang="en-US" sz="1400"/>
              <a:t>）を使用する。</a:t>
            </a:r>
            <a:endParaRPr lang="en-US" altLang="ja-JP" sz="1400" dirty="0"/>
          </a:p>
          <a:p>
            <a:pPr marL="285750" indent="-285750">
              <a:buFont typeface="Arial" panose="020B0604020202020204" pitchFamily="34" charset="0"/>
              <a:buChar char="•"/>
            </a:pPr>
            <a:r>
              <a:rPr lang="ja-JP" altLang="en-US" sz="1400"/>
              <a:t>この目的は以下のとおり：</a:t>
            </a:r>
            <a:endParaRPr lang="en-US" altLang="ja-JP" sz="1400" dirty="0"/>
          </a:p>
          <a:p>
            <a:pPr marL="882362" lvl="1" indent="-285750">
              <a:buFont typeface="Arial" panose="020B0604020202020204" pitchFamily="34" charset="0"/>
              <a:buChar char="•"/>
            </a:pPr>
            <a:r>
              <a:rPr lang="ja-JP" altLang="en-US" sz="1200"/>
              <a:t>データの改ざんリスクの軽減</a:t>
            </a:r>
            <a:endParaRPr lang="en-US" altLang="ja-JP" sz="1200" dirty="0"/>
          </a:p>
          <a:p>
            <a:pPr marL="882362" lvl="1" indent="-285750">
              <a:buFont typeface="Arial" panose="020B0604020202020204" pitchFamily="34" charset="0"/>
              <a:buChar char="•"/>
            </a:pPr>
            <a:r>
              <a:rPr lang="ja-JP" altLang="en-US" sz="1200"/>
              <a:t>データの傍受リスクの軽減</a:t>
            </a:r>
            <a:endParaRPr lang="en-JP" sz="1200" dirty="0"/>
          </a:p>
          <a:p>
            <a:endParaRPr lang="en-JP" sz="1400" dirty="0"/>
          </a:p>
          <a:p>
            <a:r>
              <a:rPr lang="en-JP" sz="1400">
                <a:solidFill>
                  <a:srgbClr val="0070C0"/>
                </a:solidFill>
              </a:rPr>
              <a:t>レビュー観点の例</a:t>
            </a:r>
            <a:endParaRPr lang="ja-JP" altLang="en-US" sz="1400"/>
          </a:p>
          <a:p>
            <a:pPr marL="285750" indent="-285750">
              <a:buFont typeface="Arial" panose="020B0604020202020204" pitchFamily="34" charset="0"/>
              <a:buChar char="•"/>
            </a:pPr>
            <a:r>
              <a:rPr lang="en-US" altLang="ja-JP" sz="1400" dirty="0"/>
              <a:t>AWS</a:t>
            </a:r>
            <a:r>
              <a:rPr lang="ja-JP" altLang="en-US" sz="1400"/>
              <a:t>リソースとの通信に</a:t>
            </a:r>
            <a:r>
              <a:rPr lang="en-US" altLang="ja-JP" sz="1400" dirty="0"/>
              <a:t> TLS </a:t>
            </a:r>
            <a:r>
              <a:rPr lang="ja-JP" altLang="en-US" sz="1400"/>
              <a:t>を使用しているか？</a:t>
            </a:r>
          </a:p>
          <a:p>
            <a:pPr marL="285750" indent="-285750">
              <a:buFont typeface="Arial" panose="020B0604020202020204" pitchFamily="34" charset="0"/>
              <a:buChar char="•"/>
            </a:pPr>
            <a:r>
              <a:rPr lang="ja-JP" altLang="en-US" sz="1400"/>
              <a:t>ポイントツーポイント接続やネットワーク間接続に</a:t>
            </a:r>
            <a:r>
              <a:rPr lang="en-US" altLang="ja-JP" sz="1400" dirty="0"/>
              <a:t> IPsec </a:t>
            </a:r>
            <a:r>
              <a:rPr lang="ja-JP" altLang="en-US" sz="1400"/>
              <a:t>を使用しているか？</a:t>
            </a:r>
          </a:p>
        </p:txBody>
      </p:sp>
    </p:spTree>
    <p:extLst>
      <p:ext uri="{BB962C8B-B14F-4D97-AF65-F5344CB8AC3E}">
        <p14:creationId xmlns:p14="http://schemas.microsoft.com/office/powerpoint/2010/main" val="337696256"/>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F4C6E04-3C4B-BF75-CF84-0ED088126CBE}"/>
              </a:ext>
            </a:extLst>
          </p:cNvPr>
          <p:cNvSpPr>
            <a:spLocks noGrp="1"/>
          </p:cNvSpPr>
          <p:nvPr>
            <p:ph type="title"/>
          </p:nvPr>
        </p:nvSpPr>
        <p:spPr/>
        <p:txBody>
          <a:bodyPr/>
          <a:lstStyle/>
          <a:p>
            <a:r>
              <a:rPr lang="en-JP" sz="4000" dirty="0">
                <a:latin typeface="Meiryo" panose="020B0604030504040204" pitchFamily="34" charset="-128"/>
                <a:ea typeface="Meiryo" panose="020B0604030504040204" pitchFamily="34" charset="-128"/>
              </a:rPr>
              <a:t>10. インシデント対応</a:t>
            </a:r>
            <a:endParaRPr lang="en-JP" sz="3600" dirty="0"/>
          </a:p>
        </p:txBody>
      </p:sp>
    </p:spTree>
    <p:extLst>
      <p:ext uri="{BB962C8B-B14F-4D97-AF65-F5344CB8AC3E}">
        <p14:creationId xmlns:p14="http://schemas.microsoft.com/office/powerpoint/2010/main" val="3761241512"/>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3A9AB1-3D94-7B91-2802-E3F651A3A27B}"/>
              </a:ext>
            </a:extLst>
          </p:cNvPr>
          <p:cNvSpPr>
            <a:spLocks noGrp="1"/>
          </p:cNvSpPr>
          <p:nvPr>
            <p:ph type="title"/>
          </p:nvPr>
        </p:nvSpPr>
        <p:spPr/>
        <p:txBody>
          <a:bodyPr/>
          <a:lstStyle/>
          <a:p>
            <a:r>
              <a:rPr lang="ja-JP" altLang="en-US" b="0" i="0">
                <a:solidFill>
                  <a:srgbClr val="16191F"/>
                </a:solidFill>
                <a:effectLst/>
                <a:latin typeface="Amazon Ember" panose="020B0603020204020204" pitchFamily="34" charset="0"/>
              </a:rPr>
              <a:t>インシデント対応</a:t>
            </a:r>
            <a:endParaRPr lang="en-JP" dirty="0"/>
          </a:p>
        </p:txBody>
      </p:sp>
      <p:sp>
        <p:nvSpPr>
          <p:cNvPr id="3" name="Text Placeholder 2">
            <a:extLst>
              <a:ext uri="{FF2B5EF4-FFF2-40B4-BE49-F238E27FC236}">
                <a16:creationId xmlns:a16="http://schemas.microsoft.com/office/drawing/2014/main" id="{0B5C4525-E703-6FAC-189E-1B5E6B30C92E}"/>
              </a:ext>
            </a:extLst>
          </p:cNvPr>
          <p:cNvSpPr>
            <a:spLocks noGrp="1"/>
          </p:cNvSpPr>
          <p:nvPr>
            <p:ph type="body" sz="quarter" idx="10"/>
          </p:nvPr>
        </p:nvSpPr>
        <p:spPr>
          <a:xfrm>
            <a:off x="457200" y="1371600"/>
            <a:ext cx="11258550" cy="4682691"/>
          </a:xfrm>
        </p:spPr>
        <p:txBody>
          <a:bodyPr/>
          <a:lstStyle/>
          <a:p>
            <a:r>
              <a:rPr lang="ja-JP" altLang="en-US" sz="1400" b="1">
                <a:solidFill>
                  <a:srgbClr val="16191F"/>
                </a:solidFill>
                <a:latin typeface="Amazon Ember" panose="020B0603020204020204" pitchFamily="34" charset="0"/>
              </a:rPr>
              <a:t>クラウドレスポンスの設計目標</a:t>
            </a:r>
            <a:endParaRPr lang="en-US" altLang="ja-JP" sz="1400" b="1" dirty="0">
              <a:solidFill>
                <a:srgbClr val="16191F"/>
              </a:solidFill>
              <a:latin typeface="Amazon Ember" panose="020B0603020204020204" pitchFamily="34" charset="0"/>
            </a:endParaRPr>
          </a:p>
          <a:p>
            <a:endParaRPr lang="en-US" altLang="ja-JP" sz="1400" b="1" dirty="0">
              <a:solidFill>
                <a:srgbClr val="16191F"/>
              </a:solidFill>
              <a:latin typeface="Amazon Ember" panose="020B0603020204020204" pitchFamily="34" charset="0"/>
            </a:endParaRPr>
          </a:p>
          <a:p>
            <a:r>
              <a:rPr lang="ja-JP" altLang="en-US" sz="1400" b="1">
                <a:solidFill>
                  <a:srgbClr val="16191F"/>
                </a:solidFill>
                <a:latin typeface="Amazon Ember" panose="020B0603020204020204" pitchFamily="34" charset="0"/>
              </a:rPr>
              <a:t>教育</a:t>
            </a:r>
            <a:endParaRPr lang="en-US" altLang="ja-JP" sz="1400" b="1" dirty="0">
              <a:solidFill>
                <a:srgbClr val="16191F"/>
              </a:solidFill>
              <a:latin typeface="Amazon Ember" panose="020B0603020204020204" pitchFamily="34" charset="0"/>
            </a:endParaRPr>
          </a:p>
          <a:p>
            <a:endParaRPr lang="en-US" altLang="ja-JP" sz="1400" b="1" dirty="0">
              <a:solidFill>
                <a:srgbClr val="16191F"/>
              </a:solidFill>
              <a:latin typeface="Amazon Ember" panose="020B0603020204020204" pitchFamily="34" charset="0"/>
            </a:endParaRPr>
          </a:p>
          <a:p>
            <a:r>
              <a:rPr lang="ja-JP" altLang="en-US" sz="1400" b="1">
                <a:solidFill>
                  <a:srgbClr val="16191F"/>
                </a:solidFill>
                <a:latin typeface="Amazon Ember" panose="020B0603020204020204" pitchFamily="34" charset="0"/>
              </a:rPr>
              <a:t>準備</a:t>
            </a:r>
            <a:endParaRPr lang="en-US" altLang="ja-JP" sz="1400" b="1" i="0" dirty="0">
              <a:solidFill>
                <a:srgbClr val="16191F"/>
              </a:solidFill>
              <a:effectLst/>
              <a:latin typeface="Amazon Ember" panose="020B0603020204020204" pitchFamily="34" charset="0"/>
            </a:endParaRPr>
          </a:p>
          <a:p>
            <a:r>
              <a:rPr lang="ja-JP" altLang="en-US" sz="1400"/>
              <a:t>イベントが発生する前に、インシデント管理計画の作成など、インシデント対応の準備ができているかを確認します。</a:t>
            </a:r>
            <a:endParaRPr lang="en-JP" sz="1400" dirty="0"/>
          </a:p>
          <a:p>
            <a:pPr marL="285750" indent="-285750">
              <a:buFont typeface="Arial" panose="020B0604020202020204" pitchFamily="34" charset="0"/>
              <a:buChar char="•"/>
            </a:pPr>
            <a:r>
              <a:rPr lang="en-US" sz="1200" b="0" i="0" dirty="0">
                <a:solidFill>
                  <a:srgbClr val="16191F"/>
                </a:solidFill>
                <a:effectLst/>
                <a:latin typeface="Amazon Ember" panose="020B0603020204020204" pitchFamily="34" charset="0"/>
                <a:hlinkClick r:id="rId2" action="ppaction://hlinksldjump"/>
              </a:rPr>
              <a:t>SEC10-BP01 </a:t>
            </a:r>
            <a:r>
              <a:rPr lang="ja-JP" altLang="en-US" sz="1200" b="0" i="0">
                <a:solidFill>
                  <a:srgbClr val="16191F"/>
                </a:solidFill>
                <a:effectLst/>
                <a:latin typeface="Amazon Ember" panose="020B0603020204020204" pitchFamily="34" charset="0"/>
                <a:hlinkClick r:id="rId2" action="ppaction://hlinksldjump"/>
              </a:rPr>
              <a:t>重要な人員と外部リソースを特定する</a:t>
            </a:r>
            <a:endParaRPr lang="en-JP" altLang="ja-JP" sz="1200" b="0" i="0" dirty="0">
              <a:solidFill>
                <a:srgbClr val="16191F"/>
              </a:solidFill>
              <a:effectLst/>
              <a:latin typeface="Amazon Ember" panose="020B0603020204020204" pitchFamily="34" charset="0"/>
            </a:endParaRPr>
          </a:p>
          <a:p>
            <a:pPr marL="285750" indent="-285750">
              <a:buFont typeface="Arial" panose="020B0604020202020204" pitchFamily="34" charset="0"/>
              <a:buChar char="•"/>
            </a:pPr>
            <a:r>
              <a:rPr lang="en-US" sz="1200" b="0" i="0" dirty="0">
                <a:solidFill>
                  <a:srgbClr val="16191F"/>
                </a:solidFill>
                <a:effectLst/>
                <a:latin typeface="Amazon Ember" panose="020B0603020204020204" pitchFamily="34" charset="0"/>
                <a:hlinkClick r:id="rId3" action="ppaction://hlinksldjump"/>
              </a:rPr>
              <a:t>SEC10-BP02 </a:t>
            </a:r>
            <a:r>
              <a:rPr lang="ja-JP" altLang="en-US" sz="1200" b="0" i="0">
                <a:solidFill>
                  <a:srgbClr val="16191F"/>
                </a:solidFill>
                <a:effectLst/>
                <a:latin typeface="Amazon Ember" panose="020B0603020204020204" pitchFamily="34" charset="0"/>
                <a:hlinkClick r:id="rId3" action="ppaction://hlinksldjump"/>
              </a:rPr>
              <a:t>インシデント管理計画を作成する</a:t>
            </a:r>
            <a:endParaRPr lang="en-US" altLang="ja-JP" sz="1200" b="0" i="0" dirty="0">
              <a:solidFill>
                <a:srgbClr val="16191F"/>
              </a:solidFill>
              <a:effectLst/>
              <a:latin typeface="Amazon Ember" panose="020B0603020204020204" pitchFamily="34" charset="0"/>
            </a:endParaRPr>
          </a:p>
          <a:p>
            <a:pPr marL="285750" indent="-285750">
              <a:buFont typeface="Arial" panose="020B0604020202020204" pitchFamily="34" charset="0"/>
              <a:buChar char="•"/>
            </a:pPr>
            <a:r>
              <a:rPr lang="en-US" altLang="ja-JP" sz="1200" i="0" dirty="0">
                <a:solidFill>
                  <a:srgbClr val="16191F"/>
                </a:solidFill>
                <a:effectLst/>
                <a:latin typeface="Amazon Ember" panose="020B0603020204020204" pitchFamily="34" charset="0"/>
                <a:hlinkClick r:id="rId4" action="ppaction://hlinksldjump"/>
              </a:rPr>
              <a:t>SEC10-BP03 </a:t>
            </a:r>
            <a:r>
              <a:rPr lang="ja-JP" altLang="en-US" sz="1200" i="0">
                <a:solidFill>
                  <a:srgbClr val="16191F"/>
                </a:solidFill>
                <a:effectLst/>
                <a:latin typeface="Amazon Ember" panose="020B0603020204020204" pitchFamily="34" charset="0"/>
                <a:hlinkClick r:id="rId4" action="ppaction://hlinksldjump"/>
              </a:rPr>
              <a:t>フォレンジック機能を備える</a:t>
            </a:r>
            <a:endParaRPr lang="en-US" altLang="ja-JP" sz="1200" dirty="0">
              <a:solidFill>
                <a:srgbClr val="16191F"/>
              </a:solidFill>
              <a:latin typeface="Amazon Ember" panose="020B0603020204020204" pitchFamily="34" charset="0"/>
            </a:endParaRPr>
          </a:p>
          <a:p>
            <a:pPr marL="285750" indent="-285750">
              <a:buFont typeface="Arial" panose="020B0604020202020204" pitchFamily="34" charset="0"/>
              <a:buChar char="•"/>
            </a:pPr>
            <a:r>
              <a:rPr lang="en-US" altLang="ja-JP" sz="1200" i="0" dirty="0">
                <a:solidFill>
                  <a:srgbClr val="16191F"/>
                </a:solidFill>
                <a:effectLst/>
                <a:latin typeface="Amazon Ember" panose="020B0603020204020204" pitchFamily="34" charset="0"/>
                <a:hlinkClick r:id="rId5" action="ppaction://hlinksldjump"/>
              </a:rPr>
              <a:t>SEC10-BP05 </a:t>
            </a:r>
            <a:r>
              <a:rPr lang="ja-JP" altLang="en-US" sz="1200" i="0">
                <a:solidFill>
                  <a:srgbClr val="16191F"/>
                </a:solidFill>
                <a:effectLst/>
                <a:latin typeface="Amazon Ember" panose="020B0603020204020204" pitchFamily="34" charset="0"/>
                <a:hlinkClick r:id="rId5" action="ppaction://hlinksldjump"/>
              </a:rPr>
              <a:t>アクセスを事前プロビジョニングする</a:t>
            </a:r>
            <a:endParaRPr lang="en-US" altLang="ja-JP" sz="1200" i="0" dirty="0">
              <a:solidFill>
                <a:srgbClr val="16191F"/>
              </a:solidFill>
              <a:effectLst/>
              <a:latin typeface="Amazon Ember" panose="020B0603020204020204" pitchFamily="34" charset="0"/>
            </a:endParaRPr>
          </a:p>
          <a:p>
            <a:pPr marL="285750" indent="-285750">
              <a:buFont typeface="Arial" panose="020B0604020202020204" pitchFamily="34" charset="0"/>
              <a:buChar char="•"/>
            </a:pPr>
            <a:r>
              <a:rPr lang="en-US" altLang="ja-JP" sz="1200" i="0" dirty="0">
                <a:solidFill>
                  <a:srgbClr val="16191F"/>
                </a:solidFill>
                <a:effectLst/>
                <a:latin typeface="Amazon Ember" panose="020B0603020204020204" pitchFamily="34" charset="0"/>
                <a:hlinkClick r:id="rId6" action="ppaction://hlinksldjump"/>
              </a:rPr>
              <a:t>SEC10-BP06 </a:t>
            </a:r>
            <a:r>
              <a:rPr lang="ja-JP" altLang="en-US" sz="1200" i="0">
                <a:solidFill>
                  <a:srgbClr val="16191F"/>
                </a:solidFill>
                <a:effectLst/>
                <a:latin typeface="Amazon Ember" panose="020B0603020204020204" pitchFamily="34" charset="0"/>
                <a:hlinkClick r:id="rId6" action="ppaction://hlinksldjump"/>
              </a:rPr>
              <a:t>ツールを事前デプロイする</a:t>
            </a:r>
            <a:endParaRPr lang="en-US" altLang="ja-JP" sz="1200" i="0" dirty="0">
              <a:solidFill>
                <a:srgbClr val="16191F"/>
              </a:solidFill>
              <a:effectLst/>
              <a:latin typeface="Amazon Ember" panose="020B0603020204020204" pitchFamily="34" charset="0"/>
            </a:endParaRPr>
          </a:p>
          <a:p>
            <a:endParaRPr lang="en-US" sz="1400" dirty="0">
              <a:solidFill>
                <a:srgbClr val="16191F"/>
              </a:solidFill>
              <a:latin typeface="Amazon Ember" panose="020B0603020204020204" pitchFamily="34" charset="0"/>
            </a:endParaRPr>
          </a:p>
          <a:p>
            <a:r>
              <a:rPr lang="ja-JP" altLang="en-US" sz="1400" b="1"/>
              <a:t>シミュレーション</a:t>
            </a:r>
            <a:endParaRPr lang="en-US" altLang="ja-JP" sz="1400" b="1" dirty="0"/>
          </a:p>
          <a:p>
            <a:r>
              <a:rPr lang="ja-JP" altLang="en-US" sz="1400"/>
              <a:t>現実的なシナリオでインシデント管理計画や手順を練習するための体系的な機会を提供しているか確認します。</a:t>
            </a:r>
            <a:endParaRPr lang="en-JP" sz="1400" dirty="0"/>
          </a:p>
          <a:p>
            <a:pPr marL="285750" indent="-285750">
              <a:buFont typeface="Arial" panose="020B0604020202020204" pitchFamily="34" charset="0"/>
              <a:buChar char="•"/>
            </a:pPr>
            <a:r>
              <a:rPr lang="en-US" altLang="ja-JP" sz="1200" dirty="0">
                <a:solidFill>
                  <a:srgbClr val="16191F"/>
                </a:solidFill>
                <a:latin typeface="Amazon Ember" panose="020B0603020204020204" pitchFamily="34" charset="0"/>
                <a:hlinkClick r:id="rId7" action="ppaction://hlinksldjump"/>
              </a:rPr>
              <a:t>SEC10-BP07 </a:t>
            </a:r>
            <a:r>
              <a:rPr lang="ja-JP" altLang="en-US" sz="1200">
                <a:solidFill>
                  <a:srgbClr val="16191F"/>
                </a:solidFill>
                <a:latin typeface="Amazon Ember" panose="020B0603020204020204" pitchFamily="34" charset="0"/>
                <a:hlinkClick r:id="rId7" action="ppaction://hlinksldjump"/>
              </a:rPr>
              <a:t>ゲームデーを実施する</a:t>
            </a:r>
            <a:endParaRPr lang="en-US" altLang="ja-JP" sz="1200" dirty="0">
              <a:solidFill>
                <a:srgbClr val="16191F"/>
              </a:solidFill>
              <a:latin typeface="Amazon Ember" panose="020B0603020204020204" pitchFamily="34" charset="0"/>
            </a:endParaRPr>
          </a:p>
          <a:p>
            <a:endParaRPr lang="en-JP" sz="1200" dirty="0">
              <a:solidFill>
                <a:srgbClr val="16191F"/>
              </a:solidFill>
              <a:latin typeface="Amazon Ember" panose="020B0603020204020204" pitchFamily="34" charset="0"/>
            </a:endParaRPr>
          </a:p>
          <a:p>
            <a:r>
              <a:rPr lang="ja-JP" altLang="en-US" sz="1400" b="1"/>
              <a:t>イテレーション</a:t>
            </a:r>
            <a:endParaRPr lang="en-US" altLang="ja-JP" sz="1400" b="1" dirty="0"/>
          </a:p>
          <a:p>
            <a:r>
              <a:rPr lang="ja-JP" altLang="en-US" sz="1400"/>
              <a:t>インシデントの封じ込めおよび復旧を自動化しているか確認します。</a:t>
            </a:r>
            <a:endParaRPr lang="en-JP" altLang="ja-JP" sz="1400" dirty="0"/>
          </a:p>
          <a:p>
            <a:pPr marL="285750" indent="-285750">
              <a:buFont typeface="Arial" panose="020B0604020202020204" pitchFamily="34" charset="0"/>
              <a:buChar char="•"/>
            </a:pPr>
            <a:r>
              <a:rPr lang="en-US" altLang="ja-JP" sz="1200" dirty="0">
                <a:solidFill>
                  <a:srgbClr val="16191F"/>
                </a:solidFill>
                <a:latin typeface="Amazon Ember" panose="020B0603020204020204" pitchFamily="34" charset="0"/>
                <a:hlinkClick r:id="rId8" action="ppaction://hlinksldjump"/>
              </a:rPr>
              <a:t>SEC10-BP04 </a:t>
            </a:r>
            <a:r>
              <a:rPr lang="ja-JP" altLang="en-US" sz="1200">
                <a:solidFill>
                  <a:srgbClr val="16191F"/>
                </a:solidFill>
                <a:latin typeface="Amazon Ember" panose="020B0603020204020204" pitchFamily="34" charset="0"/>
                <a:hlinkClick r:id="rId8" action="ppaction://hlinksldjump"/>
              </a:rPr>
              <a:t>封じ込め機能を自動化する</a:t>
            </a:r>
            <a:endParaRPr lang="en-JP" altLang="ja-JP" sz="1200" dirty="0">
              <a:solidFill>
                <a:srgbClr val="16191F"/>
              </a:solidFill>
              <a:latin typeface="Amazon Ember" panose="020B0603020204020204" pitchFamily="34" charset="0"/>
            </a:endParaRPr>
          </a:p>
        </p:txBody>
      </p:sp>
    </p:spTree>
    <p:extLst>
      <p:ext uri="{BB962C8B-B14F-4D97-AF65-F5344CB8AC3E}">
        <p14:creationId xmlns:p14="http://schemas.microsoft.com/office/powerpoint/2010/main" val="3895351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68A4D4BE-4CA7-1A02-B88E-3D1F0E812517}"/>
              </a:ext>
            </a:extLst>
          </p:cNvPr>
          <p:cNvGraphicFramePr>
            <a:graphicFrameLocks noGrp="1"/>
          </p:cNvGraphicFramePr>
          <p:nvPr>
            <p:extLst>
              <p:ext uri="{D42A27DB-BD31-4B8C-83A1-F6EECF244321}">
                <p14:modId xmlns:p14="http://schemas.microsoft.com/office/powerpoint/2010/main" val="2658753343"/>
              </p:ext>
            </p:extLst>
          </p:nvPr>
        </p:nvGraphicFramePr>
        <p:xfrm>
          <a:off x="476249" y="1709057"/>
          <a:ext cx="11138806" cy="4531360"/>
        </p:xfrm>
        <a:graphic>
          <a:graphicData uri="http://schemas.openxmlformats.org/drawingml/2006/table">
            <a:tbl>
              <a:tblPr firstRow="1" bandRow="1">
                <a:tableStyleId>{F5AB1C69-6EDB-4FF4-983F-18BD219EF322}</a:tableStyleId>
              </a:tblPr>
              <a:tblGrid>
                <a:gridCol w="481694">
                  <a:extLst>
                    <a:ext uri="{9D8B030D-6E8A-4147-A177-3AD203B41FA5}">
                      <a16:colId xmlns:a16="http://schemas.microsoft.com/office/drawing/2014/main" val="2970402503"/>
                    </a:ext>
                  </a:extLst>
                </a:gridCol>
                <a:gridCol w="2852057">
                  <a:extLst>
                    <a:ext uri="{9D8B030D-6E8A-4147-A177-3AD203B41FA5}">
                      <a16:colId xmlns:a16="http://schemas.microsoft.com/office/drawing/2014/main" val="1442712505"/>
                    </a:ext>
                  </a:extLst>
                </a:gridCol>
                <a:gridCol w="903514">
                  <a:extLst>
                    <a:ext uri="{9D8B030D-6E8A-4147-A177-3AD203B41FA5}">
                      <a16:colId xmlns:a16="http://schemas.microsoft.com/office/drawing/2014/main" val="1242390312"/>
                    </a:ext>
                  </a:extLst>
                </a:gridCol>
                <a:gridCol w="4673780">
                  <a:extLst>
                    <a:ext uri="{9D8B030D-6E8A-4147-A177-3AD203B41FA5}">
                      <a16:colId xmlns:a16="http://schemas.microsoft.com/office/drawing/2014/main" val="327152850"/>
                    </a:ext>
                  </a:extLst>
                </a:gridCol>
                <a:gridCol w="2227761">
                  <a:extLst>
                    <a:ext uri="{9D8B030D-6E8A-4147-A177-3AD203B41FA5}">
                      <a16:colId xmlns:a16="http://schemas.microsoft.com/office/drawing/2014/main" val="901534154"/>
                    </a:ext>
                  </a:extLst>
                </a:gridCol>
              </a:tblGrid>
              <a:tr h="166187">
                <a:tc>
                  <a:txBody>
                    <a:bodyPr/>
                    <a:lstStyle/>
                    <a:p>
                      <a:r>
                        <a:rPr lang="en-JP" sz="1400" dirty="0">
                          <a:latin typeface="Meiryo" panose="020B0604030504040204" pitchFamily="34" charset="-128"/>
                          <a:ea typeface="Meiryo" panose="020B0604030504040204" pitchFamily="34" charset="-128"/>
                        </a:rPr>
                        <a:t>No</a:t>
                      </a:r>
                    </a:p>
                  </a:txBody>
                  <a:tcPr/>
                </a:tc>
                <a:tc>
                  <a:txBody>
                    <a:bodyPr/>
                    <a:lstStyle/>
                    <a:p>
                      <a:r>
                        <a:rPr lang="en-JP" sz="1400" dirty="0">
                          <a:latin typeface="Meiryo" panose="020B0604030504040204" pitchFamily="34" charset="-128"/>
                          <a:ea typeface="Meiryo" panose="020B0604030504040204" pitchFamily="34" charset="-128"/>
                        </a:rPr>
                        <a:t>カテゴリ</a:t>
                      </a:r>
                    </a:p>
                  </a:txBody>
                  <a:tcPr/>
                </a:tc>
                <a:tc>
                  <a:txBody>
                    <a:bodyPr/>
                    <a:lstStyle/>
                    <a:p>
                      <a:pPr algn="ctr"/>
                      <a:r>
                        <a:rPr lang="en-JP" sz="1400" dirty="0">
                          <a:latin typeface="Meiryo" panose="020B0604030504040204" pitchFamily="34" charset="-128"/>
                          <a:ea typeface="Meiryo" panose="020B0604030504040204" pitchFamily="34" charset="-128"/>
                        </a:rPr>
                        <a:t>項目数</a:t>
                      </a:r>
                    </a:p>
                  </a:txBody>
                  <a:tcPr/>
                </a:tc>
                <a:tc>
                  <a:txBody>
                    <a:bodyPr/>
                    <a:lstStyle/>
                    <a:p>
                      <a:r>
                        <a:rPr lang="en-JP" sz="1400" dirty="0">
                          <a:latin typeface="Meiryo" panose="020B0604030504040204" pitchFamily="34" charset="-128"/>
                          <a:ea typeface="Meiryo" panose="020B0604030504040204" pitchFamily="34" charset="-128"/>
                        </a:rPr>
                        <a:t>概要</a:t>
                      </a:r>
                    </a:p>
                  </a:txBody>
                  <a:tcPr/>
                </a:tc>
                <a:tc>
                  <a:txBody>
                    <a:bodyPr/>
                    <a:lstStyle/>
                    <a:p>
                      <a:r>
                        <a:rPr lang="en-JP" sz="1400" dirty="0">
                          <a:latin typeface="Meiryo" panose="020B0604030504040204" pitchFamily="34" charset="-128"/>
                          <a:ea typeface="Meiryo" panose="020B0604030504040204" pitchFamily="34" charset="-128"/>
                        </a:rPr>
                        <a:t>備考</a:t>
                      </a:r>
                    </a:p>
                  </a:txBody>
                  <a:tcPr/>
                </a:tc>
                <a:extLst>
                  <a:ext uri="{0D108BD9-81ED-4DB2-BD59-A6C34878D82A}">
                    <a16:rowId xmlns:a16="http://schemas.microsoft.com/office/drawing/2014/main" val="3068186319"/>
                  </a:ext>
                </a:extLst>
              </a:tr>
              <a:tr h="370840">
                <a:tc>
                  <a:txBody>
                    <a:bodyPr/>
                    <a:lstStyle/>
                    <a:p>
                      <a:r>
                        <a:rPr lang="en-JP" sz="1400" dirty="0">
                          <a:latin typeface="Meiryo" panose="020B0604030504040204" pitchFamily="34" charset="-128"/>
                          <a:ea typeface="Meiryo" panose="020B0604030504040204" pitchFamily="34" charset="-128"/>
                        </a:rPr>
                        <a:t>1</a:t>
                      </a:r>
                    </a:p>
                  </a:txBody>
                  <a:tcPr/>
                </a:tc>
                <a:tc>
                  <a:txBody>
                    <a:bodyPr/>
                    <a:lstStyle/>
                    <a:p>
                      <a:r>
                        <a:rPr lang="en-JP" sz="1400" dirty="0">
                          <a:latin typeface="Meiryo" panose="020B0604030504040204" pitchFamily="34" charset="-128"/>
                          <a:ea typeface="Meiryo" panose="020B0604030504040204" pitchFamily="34" charset="-128"/>
                        </a:rPr>
                        <a:t>セキュリティの基礎</a:t>
                      </a:r>
                    </a:p>
                  </a:txBody>
                  <a:tcPr/>
                </a:tc>
                <a:tc>
                  <a:txBody>
                    <a:bodyPr/>
                    <a:lstStyle/>
                    <a:p>
                      <a:pPr algn="ctr"/>
                      <a:r>
                        <a:rPr lang="en-JP" sz="1400" dirty="0">
                          <a:latin typeface="Meiryo" panose="020B0604030504040204" pitchFamily="34" charset="-128"/>
                          <a:ea typeface="Meiryo" panose="020B0604030504040204" pitchFamily="34" charset="-128"/>
                        </a:rPr>
                        <a:t>8</a:t>
                      </a:r>
                    </a:p>
                  </a:txBody>
                  <a:tcPr/>
                </a:tc>
                <a:tc>
                  <a:txBody>
                    <a:bodyPr/>
                    <a:lstStyle/>
                    <a:p>
                      <a:r>
                        <a:rPr lang="en-JP" sz="1400" dirty="0">
                          <a:latin typeface="Meiryo" panose="020B0604030504040204" pitchFamily="34" charset="-128"/>
                          <a:ea typeface="Meiryo" panose="020B0604030504040204" pitchFamily="34" charset="-128"/>
                        </a:rPr>
                        <a:t>アカウント分離やガバナンス・プロセス</a:t>
                      </a:r>
                    </a:p>
                  </a:txBody>
                  <a:tcPr/>
                </a:tc>
                <a:tc>
                  <a:txBody>
                    <a:bodyPr/>
                    <a:lstStyle/>
                    <a:p>
                      <a:endParaRPr lang="en-JP" sz="1400">
                        <a:latin typeface="Meiryo" panose="020B0604030504040204" pitchFamily="34" charset="-128"/>
                        <a:ea typeface="Meiryo" panose="020B0604030504040204" pitchFamily="34" charset="-128"/>
                      </a:endParaRPr>
                    </a:p>
                  </a:txBody>
                  <a:tcPr/>
                </a:tc>
                <a:extLst>
                  <a:ext uri="{0D108BD9-81ED-4DB2-BD59-A6C34878D82A}">
                    <a16:rowId xmlns:a16="http://schemas.microsoft.com/office/drawing/2014/main" val="2162345385"/>
                  </a:ext>
                </a:extLst>
              </a:tr>
              <a:tr h="370840">
                <a:tc>
                  <a:txBody>
                    <a:bodyPr/>
                    <a:lstStyle/>
                    <a:p>
                      <a:r>
                        <a:rPr lang="en-JP" sz="1400" dirty="0">
                          <a:latin typeface="Meiryo" panose="020B0604030504040204" pitchFamily="34" charset="-128"/>
                          <a:ea typeface="Meiryo" panose="020B0604030504040204" pitchFamily="34" charset="-128"/>
                        </a:rPr>
                        <a:t>2</a:t>
                      </a:r>
                    </a:p>
                  </a:txBody>
                  <a:tcPr/>
                </a:tc>
                <a:tc>
                  <a:txBody>
                    <a:bodyPr/>
                    <a:lstStyle/>
                    <a:p>
                      <a:r>
                        <a:rPr lang="en-JP" sz="1400" dirty="0">
                          <a:latin typeface="Meiryo" panose="020B0604030504040204" pitchFamily="34" charset="-128"/>
                          <a:ea typeface="Meiryo" panose="020B0604030504040204" pitchFamily="34" charset="-128"/>
                        </a:rPr>
                        <a:t>ID管理</a:t>
                      </a:r>
                    </a:p>
                  </a:txBody>
                  <a:tcPr/>
                </a:tc>
                <a:tc>
                  <a:txBody>
                    <a:bodyPr/>
                    <a:lstStyle/>
                    <a:p>
                      <a:pPr algn="ctr"/>
                      <a:r>
                        <a:rPr lang="en-JP" sz="1400" dirty="0">
                          <a:latin typeface="Meiryo" panose="020B0604030504040204" pitchFamily="34" charset="-128"/>
                          <a:ea typeface="Meiryo" panose="020B0604030504040204" pitchFamily="34" charset="-128"/>
                        </a:rPr>
                        <a:t>6</a:t>
                      </a:r>
                    </a:p>
                  </a:txBody>
                  <a:tcPr/>
                </a:tc>
                <a:tc>
                  <a:txBody>
                    <a:bodyPr/>
                    <a:lstStyle/>
                    <a:p>
                      <a:r>
                        <a:rPr lang="en-JP" sz="1400" dirty="0">
                          <a:latin typeface="Meiryo" panose="020B0604030504040204" pitchFamily="34" charset="-128"/>
                          <a:ea typeface="Meiryo" panose="020B0604030504040204" pitchFamily="34" charset="-128"/>
                        </a:rPr>
                        <a:t>認証方式や認証情報の保護</a:t>
                      </a:r>
                    </a:p>
                  </a:txBody>
                  <a:tcPr/>
                </a:tc>
                <a:tc>
                  <a:txBody>
                    <a:bodyPr/>
                    <a:lstStyle/>
                    <a:p>
                      <a:endParaRPr lang="en-JP" sz="1400">
                        <a:latin typeface="Meiryo" panose="020B0604030504040204" pitchFamily="34" charset="-128"/>
                        <a:ea typeface="Meiryo" panose="020B0604030504040204" pitchFamily="34" charset="-128"/>
                      </a:endParaRPr>
                    </a:p>
                  </a:txBody>
                  <a:tcPr/>
                </a:tc>
                <a:extLst>
                  <a:ext uri="{0D108BD9-81ED-4DB2-BD59-A6C34878D82A}">
                    <a16:rowId xmlns:a16="http://schemas.microsoft.com/office/drawing/2014/main" val="3391234210"/>
                  </a:ext>
                </a:extLst>
              </a:tr>
              <a:tr h="370840">
                <a:tc>
                  <a:txBody>
                    <a:bodyPr/>
                    <a:lstStyle/>
                    <a:p>
                      <a:r>
                        <a:rPr lang="en-JP" sz="1400" dirty="0">
                          <a:latin typeface="Meiryo" panose="020B0604030504040204" pitchFamily="34" charset="-128"/>
                          <a:ea typeface="Meiryo" panose="020B0604030504040204" pitchFamily="34" charset="-128"/>
                        </a:rPr>
                        <a:t>3</a:t>
                      </a:r>
                    </a:p>
                  </a:txBody>
                  <a:tcPr/>
                </a:tc>
                <a:tc>
                  <a:txBody>
                    <a:bodyPr/>
                    <a:lstStyle/>
                    <a:p>
                      <a:r>
                        <a:rPr lang="en-JP" sz="1400" dirty="0">
                          <a:latin typeface="Meiryo" panose="020B0604030504040204" pitchFamily="34" charset="-128"/>
                          <a:ea typeface="Meiryo" panose="020B0604030504040204" pitchFamily="34" charset="-128"/>
                        </a:rPr>
                        <a:t>アクセス管理</a:t>
                      </a:r>
                    </a:p>
                  </a:txBody>
                  <a:tcPr/>
                </a:tc>
                <a:tc>
                  <a:txBody>
                    <a:bodyPr/>
                    <a:lstStyle/>
                    <a:p>
                      <a:pPr algn="ctr"/>
                      <a:r>
                        <a:rPr lang="en-JP" sz="1400" dirty="0">
                          <a:latin typeface="Meiryo" panose="020B0604030504040204" pitchFamily="34" charset="-128"/>
                          <a:ea typeface="Meiryo" panose="020B0604030504040204" pitchFamily="34" charset="-128"/>
                        </a:rPr>
                        <a:t>9</a:t>
                      </a:r>
                    </a:p>
                  </a:txBody>
                  <a:tcPr/>
                </a:tc>
                <a:tc>
                  <a:txBody>
                    <a:bodyPr/>
                    <a:lstStyle/>
                    <a:p>
                      <a:r>
                        <a:rPr lang="en-JP" sz="1400" dirty="0">
                          <a:latin typeface="Meiryo" panose="020B0604030504040204" pitchFamily="34" charset="-128"/>
                          <a:ea typeface="Meiryo" panose="020B0604030504040204" pitchFamily="34" charset="-128"/>
                        </a:rPr>
                        <a:t>アクセス権限の管理</a:t>
                      </a:r>
                    </a:p>
                  </a:txBody>
                  <a:tcPr/>
                </a:tc>
                <a:tc>
                  <a:txBody>
                    <a:bodyPr/>
                    <a:lstStyle/>
                    <a:p>
                      <a:endParaRPr lang="en-JP" sz="1400">
                        <a:latin typeface="Meiryo" panose="020B0604030504040204" pitchFamily="34" charset="-128"/>
                        <a:ea typeface="Meiryo" panose="020B0604030504040204" pitchFamily="34" charset="-128"/>
                      </a:endParaRPr>
                    </a:p>
                  </a:txBody>
                  <a:tcPr/>
                </a:tc>
                <a:extLst>
                  <a:ext uri="{0D108BD9-81ED-4DB2-BD59-A6C34878D82A}">
                    <a16:rowId xmlns:a16="http://schemas.microsoft.com/office/drawing/2014/main" val="894693434"/>
                  </a:ext>
                </a:extLst>
              </a:tr>
              <a:tr h="370840">
                <a:tc>
                  <a:txBody>
                    <a:bodyPr/>
                    <a:lstStyle/>
                    <a:p>
                      <a:r>
                        <a:rPr lang="en-JP" sz="1400" dirty="0">
                          <a:latin typeface="Meiryo" panose="020B0604030504040204" pitchFamily="34" charset="-128"/>
                          <a:ea typeface="Meiryo" panose="020B0604030504040204" pitchFamily="34" charset="-128"/>
                        </a:rPr>
                        <a:t>4</a:t>
                      </a:r>
                    </a:p>
                  </a:txBody>
                  <a:tcPr/>
                </a:tc>
                <a:tc>
                  <a:txBody>
                    <a:bodyPr/>
                    <a:lstStyle/>
                    <a:p>
                      <a:r>
                        <a:rPr lang="en-JP" sz="1400" dirty="0">
                          <a:latin typeface="Meiryo" panose="020B0604030504040204" pitchFamily="34" charset="-128"/>
                          <a:ea typeface="Meiryo" panose="020B0604030504040204" pitchFamily="34" charset="-128"/>
                        </a:rPr>
                        <a:t>検知</a:t>
                      </a:r>
                    </a:p>
                  </a:txBody>
                  <a:tcPr/>
                </a:tc>
                <a:tc>
                  <a:txBody>
                    <a:bodyPr/>
                    <a:lstStyle/>
                    <a:p>
                      <a:pPr algn="ctr"/>
                      <a:r>
                        <a:rPr lang="en-JP" sz="1400" dirty="0">
                          <a:latin typeface="Meiryo" panose="020B0604030504040204" pitchFamily="34" charset="-128"/>
                          <a:ea typeface="Meiryo" panose="020B0604030504040204" pitchFamily="34" charset="-128"/>
                        </a:rPr>
                        <a:t>4</a:t>
                      </a:r>
                    </a:p>
                  </a:txBody>
                  <a:tcPr/>
                </a:tc>
                <a:tc>
                  <a:txBody>
                    <a:bodyPr/>
                    <a:lstStyle/>
                    <a:p>
                      <a:r>
                        <a:rPr lang="en-JP" sz="1400" dirty="0">
                          <a:latin typeface="Meiryo" panose="020B0604030504040204" pitchFamily="34" charset="-128"/>
                          <a:ea typeface="Meiryo" panose="020B0604030504040204" pitchFamily="34" charset="-128"/>
                        </a:rPr>
                        <a:t>望ましくな設定変更や不正アクセスの検知</a:t>
                      </a:r>
                    </a:p>
                  </a:txBody>
                  <a:tcPr/>
                </a:tc>
                <a:tc>
                  <a:txBody>
                    <a:bodyPr/>
                    <a:lstStyle/>
                    <a:p>
                      <a:endParaRPr lang="en-JP" sz="1400">
                        <a:latin typeface="Meiryo" panose="020B0604030504040204" pitchFamily="34" charset="-128"/>
                        <a:ea typeface="Meiryo" panose="020B0604030504040204" pitchFamily="34" charset="-128"/>
                      </a:endParaRPr>
                    </a:p>
                  </a:txBody>
                  <a:tcPr/>
                </a:tc>
                <a:extLst>
                  <a:ext uri="{0D108BD9-81ED-4DB2-BD59-A6C34878D82A}">
                    <a16:rowId xmlns:a16="http://schemas.microsoft.com/office/drawing/2014/main" val="3040727848"/>
                  </a:ext>
                </a:extLst>
              </a:tr>
              <a:tr h="370840">
                <a:tc>
                  <a:txBody>
                    <a:bodyPr/>
                    <a:lstStyle/>
                    <a:p>
                      <a:r>
                        <a:rPr lang="en-JP" sz="1400" dirty="0">
                          <a:latin typeface="Meiryo" panose="020B0604030504040204" pitchFamily="34" charset="-128"/>
                          <a:ea typeface="Meiryo" panose="020B0604030504040204" pitchFamily="34" charset="-128"/>
                        </a:rPr>
                        <a:t>5</a:t>
                      </a:r>
                    </a:p>
                  </a:txBody>
                  <a:tcPr/>
                </a:tc>
                <a:tc>
                  <a:txBody>
                    <a:bodyPr/>
                    <a:lstStyle/>
                    <a:p>
                      <a:r>
                        <a:rPr lang="en-JP" sz="1400" dirty="0">
                          <a:latin typeface="Meiryo" panose="020B0604030504040204" pitchFamily="34" charset="-128"/>
                          <a:ea typeface="Meiryo" panose="020B0604030504040204" pitchFamily="34" charset="-128"/>
                        </a:rPr>
                        <a:t>ネットワーク保護</a:t>
                      </a:r>
                    </a:p>
                  </a:txBody>
                  <a:tcPr/>
                </a:tc>
                <a:tc>
                  <a:txBody>
                    <a:bodyPr/>
                    <a:lstStyle/>
                    <a:p>
                      <a:pPr algn="ctr"/>
                      <a:r>
                        <a:rPr lang="en-JP" sz="1400" dirty="0">
                          <a:latin typeface="Meiryo" panose="020B0604030504040204" pitchFamily="34" charset="-128"/>
                          <a:ea typeface="Meiryo" panose="020B0604030504040204" pitchFamily="34" charset="-128"/>
                        </a:rPr>
                        <a:t>4</a:t>
                      </a:r>
                    </a:p>
                  </a:txBody>
                  <a:tcPr/>
                </a:tc>
                <a:tc>
                  <a:txBody>
                    <a:bodyPr/>
                    <a:lstStyle/>
                    <a:p>
                      <a:r>
                        <a:rPr lang="en-JP" sz="1400" dirty="0">
                          <a:latin typeface="Meiryo" panose="020B0604030504040204" pitchFamily="34" charset="-128"/>
                          <a:ea typeface="Meiryo" panose="020B0604030504040204" pitchFamily="34" charset="-128"/>
                        </a:rPr>
                        <a:t>ネットワーク構成の安全性</a:t>
                      </a:r>
                    </a:p>
                  </a:txBody>
                  <a:tcPr/>
                </a:tc>
                <a:tc>
                  <a:txBody>
                    <a:bodyPr/>
                    <a:lstStyle/>
                    <a:p>
                      <a:endParaRPr lang="en-JP" sz="1400">
                        <a:latin typeface="Meiryo" panose="020B0604030504040204" pitchFamily="34" charset="-128"/>
                        <a:ea typeface="Meiryo" panose="020B0604030504040204" pitchFamily="34" charset="-128"/>
                      </a:endParaRPr>
                    </a:p>
                  </a:txBody>
                  <a:tcPr/>
                </a:tc>
                <a:extLst>
                  <a:ext uri="{0D108BD9-81ED-4DB2-BD59-A6C34878D82A}">
                    <a16:rowId xmlns:a16="http://schemas.microsoft.com/office/drawing/2014/main" val="59252038"/>
                  </a:ext>
                </a:extLst>
              </a:tr>
              <a:tr h="370840">
                <a:tc>
                  <a:txBody>
                    <a:bodyPr/>
                    <a:lstStyle/>
                    <a:p>
                      <a:r>
                        <a:rPr lang="en-JP" sz="1400" dirty="0">
                          <a:latin typeface="Meiryo" panose="020B0604030504040204" pitchFamily="34" charset="-128"/>
                          <a:ea typeface="Meiryo" panose="020B0604030504040204" pitchFamily="34" charset="-128"/>
                        </a:rPr>
                        <a:t>6</a:t>
                      </a:r>
                    </a:p>
                  </a:txBody>
                  <a:tcPr/>
                </a:tc>
                <a:tc>
                  <a:txBody>
                    <a:bodyPr/>
                    <a:lstStyle/>
                    <a:p>
                      <a:r>
                        <a:rPr lang="en-JP" sz="1400" dirty="0">
                          <a:latin typeface="Meiryo" panose="020B0604030504040204" pitchFamily="34" charset="-128"/>
                          <a:ea typeface="Meiryo" panose="020B0604030504040204" pitchFamily="34" charset="-128"/>
                        </a:rPr>
                        <a:t>コンピューティングの保護</a:t>
                      </a:r>
                    </a:p>
                  </a:txBody>
                  <a:tcPr/>
                </a:tc>
                <a:tc>
                  <a:txBody>
                    <a:bodyPr/>
                    <a:lstStyle/>
                    <a:p>
                      <a:pPr algn="ctr"/>
                      <a:r>
                        <a:rPr lang="en-JP" sz="1400" dirty="0">
                          <a:latin typeface="Meiryo" panose="020B0604030504040204" pitchFamily="34" charset="-128"/>
                          <a:ea typeface="Meiryo" panose="020B0604030504040204" pitchFamily="34" charset="-128"/>
                        </a:rPr>
                        <a:t>6</a:t>
                      </a:r>
                    </a:p>
                  </a:txBody>
                  <a:tcPr/>
                </a:tc>
                <a:tc>
                  <a:txBody>
                    <a:bodyPr/>
                    <a:lstStyle/>
                    <a:p>
                      <a:r>
                        <a:rPr lang="en-JP" sz="1400" dirty="0">
                          <a:latin typeface="Meiryo" panose="020B0604030504040204" pitchFamily="34" charset="-128"/>
                          <a:ea typeface="Meiryo" panose="020B0604030504040204" pitchFamily="34" charset="-128"/>
                        </a:rPr>
                        <a:t>EC2</a:t>
                      </a:r>
                      <a:r>
                        <a:rPr lang="ja-JP" altLang="en-US" sz="1400">
                          <a:latin typeface="Meiryo" panose="020B0604030504040204" pitchFamily="34" charset="-128"/>
                          <a:ea typeface="Meiryo" panose="020B0604030504040204" pitchFamily="34" charset="-128"/>
                        </a:rPr>
                        <a:t>などの計算資源の保護</a:t>
                      </a:r>
                      <a:endParaRPr lang="en-JP" sz="1400" dirty="0">
                        <a:latin typeface="Meiryo" panose="020B0604030504040204" pitchFamily="34" charset="-128"/>
                        <a:ea typeface="Meiryo" panose="020B0604030504040204" pitchFamily="34" charset="-128"/>
                      </a:endParaRPr>
                    </a:p>
                  </a:txBody>
                  <a:tcPr/>
                </a:tc>
                <a:tc>
                  <a:txBody>
                    <a:bodyPr/>
                    <a:lstStyle/>
                    <a:p>
                      <a:endParaRPr lang="en-JP" sz="1400">
                        <a:latin typeface="Meiryo" panose="020B0604030504040204" pitchFamily="34" charset="-128"/>
                        <a:ea typeface="Meiryo" panose="020B0604030504040204" pitchFamily="34" charset="-128"/>
                      </a:endParaRPr>
                    </a:p>
                  </a:txBody>
                  <a:tcPr/>
                </a:tc>
                <a:extLst>
                  <a:ext uri="{0D108BD9-81ED-4DB2-BD59-A6C34878D82A}">
                    <a16:rowId xmlns:a16="http://schemas.microsoft.com/office/drawing/2014/main" val="31598370"/>
                  </a:ext>
                </a:extLst>
              </a:tr>
              <a:tr h="370840">
                <a:tc>
                  <a:txBody>
                    <a:bodyPr/>
                    <a:lstStyle/>
                    <a:p>
                      <a:r>
                        <a:rPr lang="en-JP" sz="1400" dirty="0">
                          <a:latin typeface="Meiryo" panose="020B0604030504040204" pitchFamily="34" charset="-128"/>
                          <a:ea typeface="Meiryo" panose="020B0604030504040204" pitchFamily="34" charset="-128"/>
                        </a:rPr>
                        <a:t>7</a:t>
                      </a:r>
                    </a:p>
                  </a:txBody>
                  <a:tcPr/>
                </a:tc>
                <a:tc>
                  <a:txBody>
                    <a:bodyPr/>
                    <a:lstStyle/>
                    <a:p>
                      <a:r>
                        <a:rPr lang="en-JP" sz="1400" dirty="0">
                          <a:latin typeface="Meiryo" panose="020B0604030504040204" pitchFamily="34" charset="-128"/>
                          <a:ea typeface="Meiryo" panose="020B0604030504040204" pitchFamily="34" charset="-128"/>
                        </a:rPr>
                        <a:t>データ分類</a:t>
                      </a:r>
                    </a:p>
                  </a:txBody>
                  <a:tcPr/>
                </a:tc>
                <a:tc>
                  <a:txBody>
                    <a:bodyPr/>
                    <a:lstStyle/>
                    <a:p>
                      <a:pPr algn="ctr"/>
                      <a:r>
                        <a:rPr lang="en-JP" sz="1400" dirty="0">
                          <a:latin typeface="Meiryo" panose="020B0604030504040204" pitchFamily="34" charset="-128"/>
                          <a:ea typeface="Meiryo" panose="020B0604030504040204" pitchFamily="34" charset="-128"/>
                        </a:rPr>
                        <a:t>4</a:t>
                      </a:r>
                    </a:p>
                  </a:txBody>
                  <a:tcPr/>
                </a:tc>
                <a:tc>
                  <a:txBody>
                    <a:bodyPr/>
                    <a:lstStyle/>
                    <a:p>
                      <a:r>
                        <a:rPr lang="en-JP" sz="1400" dirty="0">
                          <a:latin typeface="Meiryo" panose="020B0604030504040204" pitchFamily="34" charset="-128"/>
                          <a:ea typeface="Meiryo" panose="020B0604030504040204" pitchFamily="34" charset="-128"/>
                        </a:rPr>
                        <a:t>データの識別・分類と管理</a:t>
                      </a:r>
                    </a:p>
                  </a:txBody>
                  <a:tcPr/>
                </a:tc>
                <a:tc>
                  <a:txBody>
                    <a:bodyPr/>
                    <a:lstStyle/>
                    <a:p>
                      <a:endParaRPr lang="en-JP" sz="1400">
                        <a:latin typeface="Meiryo" panose="020B0604030504040204" pitchFamily="34" charset="-128"/>
                        <a:ea typeface="Meiryo" panose="020B0604030504040204" pitchFamily="34" charset="-128"/>
                      </a:endParaRPr>
                    </a:p>
                  </a:txBody>
                  <a:tcPr/>
                </a:tc>
                <a:extLst>
                  <a:ext uri="{0D108BD9-81ED-4DB2-BD59-A6C34878D82A}">
                    <a16:rowId xmlns:a16="http://schemas.microsoft.com/office/drawing/2014/main" val="3525573490"/>
                  </a:ext>
                </a:extLst>
              </a:tr>
              <a:tr h="370840">
                <a:tc>
                  <a:txBody>
                    <a:bodyPr/>
                    <a:lstStyle/>
                    <a:p>
                      <a:r>
                        <a:rPr lang="en-JP" sz="1400" dirty="0">
                          <a:latin typeface="Meiryo" panose="020B0604030504040204" pitchFamily="34" charset="-128"/>
                          <a:ea typeface="Meiryo" panose="020B0604030504040204" pitchFamily="34" charset="-128"/>
                        </a:rPr>
                        <a:t>8</a:t>
                      </a:r>
                    </a:p>
                  </a:txBody>
                  <a:tcPr/>
                </a:tc>
                <a:tc>
                  <a:txBody>
                    <a:bodyPr/>
                    <a:lstStyle/>
                    <a:p>
                      <a:r>
                        <a:rPr lang="en-JP" sz="1400" dirty="0">
                          <a:latin typeface="Meiryo" panose="020B0604030504040204" pitchFamily="34" charset="-128"/>
                          <a:ea typeface="Meiryo" panose="020B0604030504040204" pitchFamily="34" charset="-128"/>
                        </a:rPr>
                        <a:t>保管中のデータの保護</a:t>
                      </a:r>
                    </a:p>
                  </a:txBody>
                  <a:tcPr/>
                </a:tc>
                <a:tc>
                  <a:txBody>
                    <a:bodyPr/>
                    <a:lstStyle/>
                    <a:p>
                      <a:pPr algn="ctr"/>
                      <a:r>
                        <a:rPr lang="en-JP" sz="1400" dirty="0">
                          <a:latin typeface="Meiryo" panose="020B0604030504040204" pitchFamily="34" charset="-128"/>
                          <a:ea typeface="Meiryo" panose="020B0604030504040204" pitchFamily="34" charset="-128"/>
                        </a:rPr>
                        <a:t>5</a:t>
                      </a:r>
                    </a:p>
                  </a:txBody>
                  <a:tcPr/>
                </a:tc>
                <a:tc>
                  <a:txBody>
                    <a:bodyPr/>
                    <a:lstStyle/>
                    <a:p>
                      <a:r>
                        <a:rPr lang="en-JP" sz="1400" dirty="0">
                          <a:latin typeface="Meiryo" panose="020B0604030504040204" pitchFamily="34" charset="-128"/>
                          <a:ea typeface="Meiryo" panose="020B0604030504040204" pitchFamily="34" charset="-128"/>
                        </a:rPr>
                        <a:t>データの暗号化や鍵管理、アクセス管理</a:t>
                      </a:r>
                    </a:p>
                  </a:txBody>
                  <a:tcPr/>
                </a:tc>
                <a:tc>
                  <a:txBody>
                    <a:bodyPr/>
                    <a:lstStyle/>
                    <a:p>
                      <a:endParaRPr lang="en-JP" sz="1400">
                        <a:latin typeface="Meiryo" panose="020B0604030504040204" pitchFamily="34" charset="-128"/>
                        <a:ea typeface="Meiryo" panose="020B0604030504040204" pitchFamily="34" charset="-128"/>
                      </a:endParaRPr>
                    </a:p>
                  </a:txBody>
                  <a:tcPr/>
                </a:tc>
                <a:extLst>
                  <a:ext uri="{0D108BD9-81ED-4DB2-BD59-A6C34878D82A}">
                    <a16:rowId xmlns:a16="http://schemas.microsoft.com/office/drawing/2014/main" val="3303167899"/>
                  </a:ext>
                </a:extLst>
              </a:tr>
              <a:tr h="370840">
                <a:tc>
                  <a:txBody>
                    <a:bodyPr/>
                    <a:lstStyle/>
                    <a:p>
                      <a:r>
                        <a:rPr lang="en-JP" sz="1400" dirty="0">
                          <a:latin typeface="Meiryo" panose="020B0604030504040204" pitchFamily="34" charset="-128"/>
                          <a:ea typeface="Meiryo" panose="020B0604030504040204" pitchFamily="34" charset="-128"/>
                        </a:rPr>
                        <a:t>9</a:t>
                      </a:r>
                    </a:p>
                  </a:txBody>
                  <a:tcPr/>
                </a:tc>
                <a:tc>
                  <a:txBody>
                    <a:bodyPr/>
                    <a:lstStyle/>
                    <a:p>
                      <a:r>
                        <a:rPr lang="en-JP" sz="1400" dirty="0">
                          <a:latin typeface="Meiryo" panose="020B0604030504040204" pitchFamily="34" charset="-128"/>
                          <a:ea typeface="Meiryo" panose="020B0604030504040204" pitchFamily="34" charset="-128"/>
                        </a:rPr>
                        <a:t>伝送中のデータの保護</a:t>
                      </a:r>
                    </a:p>
                  </a:txBody>
                  <a:tcPr/>
                </a:tc>
                <a:tc>
                  <a:txBody>
                    <a:bodyPr/>
                    <a:lstStyle/>
                    <a:p>
                      <a:pPr algn="ctr"/>
                      <a:r>
                        <a:rPr lang="en-JP" sz="1400" dirty="0">
                          <a:latin typeface="Meiryo" panose="020B0604030504040204" pitchFamily="34" charset="-128"/>
                          <a:ea typeface="Meiryo" panose="020B0604030504040204" pitchFamily="34" charset="-128"/>
                        </a:rPr>
                        <a:t>4</a:t>
                      </a:r>
                    </a:p>
                  </a:txBody>
                  <a:tcPr/>
                </a:tc>
                <a:tc>
                  <a:txBody>
                    <a:bodyPr/>
                    <a:lstStyle/>
                    <a:p>
                      <a:r>
                        <a:rPr lang="en-JP" sz="1400" dirty="0">
                          <a:latin typeface="Meiryo" panose="020B0604030504040204" pitchFamily="34" charset="-128"/>
                          <a:ea typeface="Meiryo" panose="020B0604030504040204" pitchFamily="34" charset="-128"/>
                        </a:rPr>
                        <a:t>証明書、SSL/TLS, IPSec などによる通信の保護</a:t>
                      </a:r>
                    </a:p>
                  </a:txBody>
                  <a:tcPr/>
                </a:tc>
                <a:tc>
                  <a:txBody>
                    <a:bodyPr/>
                    <a:lstStyle/>
                    <a:p>
                      <a:endParaRPr lang="en-JP" sz="1400">
                        <a:latin typeface="Meiryo" panose="020B0604030504040204" pitchFamily="34" charset="-128"/>
                        <a:ea typeface="Meiryo" panose="020B0604030504040204" pitchFamily="34" charset="-128"/>
                      </a:endParaRPr>
                    </a:p>
                  </a:txBody>
                  <a:tcPr/>
                </a:tc>
                <a:extLst>
                  <a:ext uri="{0D108BD9-81ED-4DB2-BD59-A6C34878D82A}">
                    <a16:rowId xmlns:a16="http://schemas.microsoft.com/office/drawing/2014/main" val="2013188303"/>
                  </a:ext>
                </a:extLst>
              </a:tr>
              <a:tr h="370840">
                <a:tc>
                  <a:txBody>
                    <a:bodyPr/>
                    <a:lstStyle/>
                    <a:p>
                      <a:r>
                        <a:rPr lang="en-US" altLang="ja-JP" sz="1400" dirty="0">
                          <a:latin typeface="Meiryo" panose="020B0604030504040204" pitchFamily="34" charset="-128"/>
                          <a:ea typeface="Meiryo" panose="020B0604030504040204" pitchFamily="34" charset="-128"/>
                        </a:rPr>
                        <a:t>10</a:t>
                      </a:r>
                      <a:endParaRPr lang="en-JP" sz="1400" dirty="0">
                        <a:latin typeface="Meiryo" panose="020B0604030504040204" pitchFamily="34" charset="-128"/>
                        <a:ea typeface="Meiryo" panose="020B0604030504040204" pitchFamily="34" charset="-128"/>
                      </a:endParaRPr>
                    </a:p>
                  </a:txBody>
                  <a:tcPr/>
                </a:tc>
                <a:tc>
                  <a:txBody>
                    <a:bodyPr/>
                    <a:lstStyle/>
                    <a:p>
                      <a:r>
                        <a:rPr lang="en-JP" sz="1400" dirty="0">
                          <a:latin typeface="Meiryo" panose="020B0604030504040204" pitchFamily="34" charset="-128"/>
                          <a:ea typeface="Meiryo" panose="020B0604030504040204" pitchFamily="34" charset="-128"/>
                        </a:rPr>
                        <a:t>インシデント対応</a:t>
                      </a:r>
                    </a:p>
                  </a:txBody>
                  <a:tcPr/>
                </a:tc>
                <a:tc>
                  <a:txBody>
                    <a:bodyPr/>
                    <a:lstStyle/>
                    <a:p>
                      <a:pPr algn="ctr"/>
                      <a:r>
                        <a:rPr lang="en-JP" sz="1400" dirty="0">
                          <a:latin typeface="Meiryo" panose="020B0604030504040204" pitchFamily="34" charset="-128"/>
                          <a:ea typeface="Meiryo" panose="020B0604030504040204" pitchFamily="34" charset="-128"/>
                        </a:rPr>
                        <a:t>7</a:t>
                      </a:r>
                    </a:p>
                  </a:txBody>
                  <a:tcPr/>
                </a:tc>
                <a:tc>
                  <a:txBody>
                    <a:bodyPr/>
                    <a:lstStyle/>
                    <a:p>
                      <a:r>
                        <a:rPr lang="en-JP" sz="1400" dirty="0">
                          <a:latin typeface="Meiryo" panose="020B0604030504040204" pitchFamily="34" charset="-128"/>
                          <a:ea typeface="Meiryo" panose="020B0604030504040204" pitchFamily="34" charset="-128"/>
                        </a:rPr>
                        <a:t>インシデントの予測と準備、対応、復旧</a:t>
                      </a:r>
                    </a:p>
                  </a:txBody>
                  <a:tcPr/>
                </a:tc>
                <a:tc>
                  <a:txBody>
                    <a:bodyPr/>
                    <a:lstStyle/>
                    <a:p>
                      <a:endParaRPr lang="en-JP" sz="1400">
                        <a:latin typeface="Meiryo" panose="020B0604030504040204" pitchFamily="34" charset="-128"/>
                        <a:ea typeface="Meiryo" panose="020B0604030504040204" pitchFamily="34" charset="-128"/>
                      </a:endParaRPr>
                    </a:p>
                  </a:txBody>
                  <a:tcPr/>
                </a:tc>
                <a:extLst>
                  <a:ext uri="{0D108BD9-81ED-4DB2-BD59-A6C34878D82A}">
                    <a16:rowId xmlns:a16="http://schemas.microsoft.com/office/drawing/2014/main" val="3999727992"/>
                  </a:ext>
                </a:extLst>
              </a:tr>
              <a:tr h="370840">
                <a:tc>
                  <a:txBody>
                    <a:bodyPr/>
                    <a:lstStyle/>
                    <a:p>
                      <a:r>
                        <a:rPr lang="en-JP" sz="1400" dirty="0">
                          <a:latin typeface="Meiryo" panose="020B0604030504040204" pitchFamily="34" charset="-128"/>
                          <a:ea typeface="Meiryo" panose="020B0604030504040204" pitchFamily="34" charset="-128"/>
                        </a:rPr>
                        <a:t>11</a:t>
                      </a:r>
                    </a:p>
                  </a:txBody>
                  <a:tcPr/>
                </a:tc>
                <a:tc>
                  <a:txBody>
                    <a:bodyPr/>
                    <a:lstStyle/>
                    <a:p>
                      <a:r>
                        <a:rPr lang="en-JP" sz="1400" dirty="0">
                          <a:latin typeface="Meiryo" panose="020B0604030504040204" pitchFamily="34" charset="-128"/>
                          <a:ea typeface="Meiryo" panose="020B0604030504040204" pitchFamily="34" charset="-128"/>
                        </a:rPr>
                        <a:t>アプリケーションのセキュリティ</a:t>
                      </a:r>
                    </a:p>
                  </a:txBody>
                  <a:tcPr/>
                </a:tc>
                <a:tc>
                  <a:txBody>
                    <a:bodyPr/>
                    <a:lstStyle/>
                    <a:p>
                      <a:pPr algn="ctr"/>
                      <a:r>
                        <a:rPr lang="en-JP" sz="1400" dirty="0">
                          <a:latin typeface="Meiryo" panose="020B0604030504040204" pitchFamily="34" charset="-128"/>
                          <a:ea typeface="Meiryo" panose="020B0604030504040204" pitchFamily="34" charset="-128"/>
                        </a:rPr>
                        <a:t>8</a:t>
                      </a:r>
                    </a:p>
                  </a:txBody>
                  <a:tcPr/>
                </a:tc>
                <a:tc>
                  <a:txBody>
                    <a:bodyPr/>
                    <a:lstStyle/>
                    <a:p>
                      <a:r>
                        <a:rPr lang="ja-JP" altLang="en-US" sz="1400">
                          <a:latin typeface="Meiryo" panose="020B0604030504040204" pitchFamily="34" charset="-128"/>
                          <a:ea typeface="Meiryo" panose="020B0604030504040204" pitchFamily="34" charset="-128"/>
                        </a:rPr>
                        <a:t>設計、開発、デプロイのライフサイクル全体を通じて、アプリケーションのセキュリティ</a:t>
                      </a:r>
                      <a:endParaRPr lang="en-JP" sz="1400" dirty="0">
                        <a:latin typeface="Meiryo" panose="020B0604030504040204" pitchFamily="34" charset="-128"/>
                        <a:ea typeface="Meiryo" panose="020B0604030504040204" pitchFamily="34" charset="-128"/>
                      </a:endParaRPr>
                    </a:p>
                  </a:txBody>
                  <a:tcPr/>
                </a:tc>
                <a:tc>
                  <a:txBody>
                    <a:bodyPr/>
                    <a:lstStyle/>
                    <a:p>
                      <a:endParaRPr lang="en-JP" sz="1400" dirty="0">
                        <a:latin typeface="Meiryo" panose="020B0604030504040204" pitchFamily="34" charset="-128"/>
                        <a:ea typeface="Meiryo" panose="020B0604030504040204" pitchFamily="34" charset="-128"/>
                      </a:endParaRPr>
                    </a:p>
                  </a:txBody>
                  <a:tcPr/>
                </a:tc>
                <a:extLst>
                  <a:ext uri="{0D108BD9-81ED-4DB2-BD59-A6C34878D82A}">
                    <a16:rowId xmlns:a16="http://schemas.microsoft.com/office/drawing/2014/main" val="114782336"/>
                  </a:ext>
                </a:extLst>
              </a:tr>
            </a:tbl>
          </a:graphicData>
        </a:graphic>
      </p:graphicFrame>
      <p:sp>
        <p:nvSpPr>
          <p:cNvPr id="7" name="タイトル 6">
            <a:extLst>
              <a:ext uri="{FF2B5EF4-FFF2-40B4-BE49-F238E27FC236}">
                <a16:creationId xmlns:a16="http://schemas.microsoft.com/office/drawing/2014/main" id="{BB240EE6-AF68-4ED5-800D-B5B1BB5F91A4}"/>
              </a:ext>
            </a:extLst>
          </p:cNvPr>
          <p:cNvSpPr>
            <a:spLocks noGrp="1"/>
          </p:cNvSpPr>
          <p:nvPr>
            <p:ph type="title"/>
          </p:nvPr>
        </p:nvSpPr>
        <p:spPr/>
        <p:txBody>
          <a:bodyPr/>
          <a:lstStyle/>
          <a:p>
            <a:r>
              <a:rPr kumimoji="1" lang="ja-JP" altLang="en-US" b="0" kern="0">
                <a:solidFill>
                  <a:srgbClr val="232E3E"/>
                </a:solidFill>
                <a:latin typeface="Amazon Ember"/>
                <a:ea typeface="Meiryo UI"/>
              </a:rPr>
              <a:t>レビュー観点説明資料</a:t>
            </a:r>
            <a:endParaRPr lang="ja-JP" altLang="en-US"/>
          </a:p>
        </p:txBody>
      </p:sp>
      <p:sp>
        <p:nvSpPr>
          <p:cNvPr id="9" name="テキスト プレースホルダー 8">
            <a:extLst>
              <a:ext uri="{FF2B5EF4-FFF2-40B4-BE49-F238E27FC236}">
                <a16:creationId xmlns:a16="http://schemas.microsoft.com/office/drawing/2014/main" id="{9423E029-FC8F-B735-68A9-00D9DEB6344B}"/>
              </a:ext>
            </a:extLst>
          </p:cNvPr>
          <p:cNvSpPr>
            <a:spLocks noGrp="1"/>
          </p:cNvSpPr>
          <p:nvPr>
            <p:ph type="body" sz="quarter" idx="4294967295"/>
          </p:nvPr>
        </p:nvSpPr>
        <p:spPr>
          <a:xfrm>
            <a:off x="0" y="1371600"/>
            <a:ext cx="11258550" cy="3905250"/>
          </a:xfrm>
        </p:spPr>
        <p:txBody>
          <a:bodyPr/>
          <a:lstStyle/>
          <a:p>
            <a:r>
              <a:rPr lang="en-JP" dirty="0"/>
              <a:t>Well-Architected Framework セキュリティの柱の構成</a:t>
            </a:r>
            <a:endParaRPr lang="ja-JP" altLang="en-US"/>
          </a:p>
        </p:txBody>
      </p:sp>
    </p:spTree>
    <p:extLst>
      <p:ext uri="{BB962C8B-B14F-4D97-AF65-F5344CB8AC3E}">
        <p14:creationId xmlns:p14="http://schemas.microsoft.com/office/powerpoint/2010/main" val="23066185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DAFE1B-9D43-D5C2-1163-7CCCD6C012E3}"/>
              </a:ext>
            </a:extLst>
          </p:cNvPr>
          <p:cNvSpPr>
            <a:spLocks noGrp="1"/>
          </p:cNvSpPr>
          <p:nvPr>
            <p:ph type="title"/>
          </p:nvPr>
        </p:nvSpPr>
        <p:spPr/>
        <p:txBody>
          <a:bodyPr/>
          <a:lstStyle/>
          <a:p>
            <a:pPr algn="l"/>
            <a:r>
              <a:rPr lang="en-JP" sz="2400" dirty="0"/>
              <a:t>レビュー観点 : セキュリティの基礎/</a:t>
            </a:r>
            <a:r>
              <a:rPr lang="ja-JP" altLang="en-US" sz="2400"/>
              <a:t>ワークロードを安全に運用する</a:t>
            </a:r>
            <a:br>
              <a:rPr lang="en-JP" sz="2400" dirty="0"/>
            </a:br>
            <a:r>
              <a:rPr lang="en-US" sz="2800" b="0" i="0" dirty="0">
                <a:solidFill>
                  <a:srgbClr val="16191F"/>
                </a:solidFill>
                <a:effectLst/>
                <a:latin typeface="Amazon Ember" panose="020B0603020204020204" pitchFamily="34" charset="0"/>
              </a:rPr>
              <a:t>SEC01-BP03 </a:t>
            </a:r>
            <a:r>
              <a:rPr lang="ja-JP" altLang="en-US" sz="2800" b="0" i="0">
                <a:solidFill>
                  <a:srgbClr val="16191F"/>
                </a:solidFill>
                <a:effectLst/>
                <a:latin typeface="Amazon Ember" panose="020B0603020204020204" pitchFamily="34" charset="0"/>
              </a:rPr>
              <a:t>管理目標を特定および検証する</a:t>
            </a:r>
            <a:endParaRPr lang="en-JP" sz="3600" dirty="0"/>
          </a:p>
        </p:txBody>
      </p:sp>
      <p:sp>
        <p:nvSpPr>
          <p:cNvPr id="3" name="Text Placeholder 2">
            <a:extLst>
              <a:ext uri="{FF2B5EF4-FFF2-40B4-BE49-F238E27FC236}">
                <a16:creationId xmlns:a16="http://schemas.microsoft.com/office/drawing/2014/main" id="{57D180CB-6965-22E7-4C3F-7BC75DB3949C}"/>
              </a:ext>
            </a:extLst>
          </p:cNvPr>
          <p:cNvSpPr>
            <a:spLocks noGrp="1"/>
          </p:cNvSpPr>
          <p:nvPr>
            <p:ph type="body" sz="quarter" idx="10"/>
          </p:nvPr>
        </p:nvSpPr>
        <p:spPr/>
        <p:txBody>
          <a:bodyPr/>
          <a:lstStyle/>
          <a:p>
            <a:r>
              <a:rPr lang="en-JP" sz="1400" dirty="0">
                <a:solidFill>
                  <a:srgbClr val="0070C0"/>
                </a:solidFill>
              </a:rPr>
              <a:t>ポイント</a:t>
            </a:r>
          </a:p>
          <a:p>
            <a:pPr marL="285750" indent="-285750">
              <a:buFont typeface="Arial" panose="020B0604020202020204" pitchFamily="34" charset="0"/>
              <a:buChar char="•"/>
            </a:pPr>
            <a:r>
              <a:rPr lang="en-US" sz="1400" dirty="0" err="1"/>
              <a:t>コンプライアンス要件を特定して、ワークロードに適用する管理目標を定義し、実装していますか、という観点である</a:t>
            </a:r>
            <a:r>
              <a:rPr lang="en-US" sz="1400" dirty="0"/>
              <a:t>。</a:t>
            </a:r>
          </a:p>
          <a:p>
            <a:pPr marL="285750" indent="-285750">
              <a:buFont typeface="Arial" panose="020B0604020202020204" pitchFamily="34" charset="0"/>
              <a:buChar char="•"/>
            </a:pPr>
            <a:r>
              <a:rPr lang="en-US" sz="1400" dirty="0" err="1"/>
              <a:t>AWSの責任共有モデルでは、AWS上でお客様が利用するOSやアプリケーションに責任を持つ</a:t>
            </a:r>
            <a:r>
              <a:rPr lang="en-US" sz="1400" dirty="0"/>
              <a:t>。</a:t>
            </a:r>
          </a:p>
          <a:p>
            <a:pPr marL="882362" lvl="1" indent="-285750">
              <a:buFont typeface="Arial" panose="020B0604020202020204" pitchFamily="34" charset="0"/>
              <a:buChar char="•"/>
            </a:pPr>
            <a:r>
              <a:rPr lang="en-US" sz="1233" dirty="0" err="1"/>
              <a:t>AWSはAWSクラウドで提供されるサービスを実行するインフラストラクチャの保護について責任を負う</a:t>
            </a:r>
            <a:r>
              <a:rPr lang="en-US" sz="1233" dirty="0"/>
              <a:t>。</a:t>
            </a:r>
          </a:p>
          <a:p>
            <a:pPr marL="882362" lvl="1" indent="-285750">
              <a:buFont typeface="Arial" panose="020B0604020202020204" pitchFamily="34" charset="0"/>
              <a:buChar char="•"/>
            </a:pPr>
            <a:r>
              <a:rPr lang="en-US" sz="1233" dirty="0" err="1"/>
              <a:t>また、AWSサービスを利用することで、お客様のワークロードのコンプライアンスチェックを自動化することができる</a:t>
            </a:r>
            <a:r>
              <a:rPr lang="en-US" sz="1233" dirty="0"/>
              <a:t>。</a:t>
            </a:r>
            <a:endParaRPr lang="en-JP" sz="1233" dirty="0"/>
          </a:p>
          <a:p>
            <a:endParaRPr lang="en-JP" sz="1400" dirty="0"/>
          </a:p>
          <a:p>
            <a:r>
              <a:rPr lang="en-JP" sz="1400" dirty="0">
                <a:solidFill>
                  <a:srgbClr val="0070C0"/>
                </a:solidFill>
              </a:rPr>
              <a:t>レビュー観点の例</a:t>
            </a:r>
          </a:p>
          <a:p>
            <a:pPr marL="285750" indent="-285750">
              <a:buFont typeface="Arial" panose="020B0604020202020204" pitchFamily="34" charset="0"/>
              <a:buChar char="•"/>
            </a:pPr>
            <a:r>
              <a:rPr lang="en-JP" sz="1400" dirty="0"/>
              <a:t>コンプライアンス要件を正しく把握し、管理目標を設定しているか</a:t>
            </a:r>
          </a:p>
          <a:p>
            <a:pPr marL="882362" lvl="1" indent="-285750">
              <a:buFont typeface="Arial" panose="020B0604020202020204" pitchFamily="34" charset="0"/>
              <a:buChar char="•"/>
            </a:pPr>
            <a:r>
              <a:rPr lang="en-JP" sz="1200" dirty="0"/>
              <a:t>コンプライアンス要件</a:t>
            </a:r>
            <a:r>
              <a:rPr lang="en-JP" sz="1233" dirty="0"/>
              <a:t>は組織、国や地域、業界など様々な条件によって変わる。企業の定めるコンプライアンス要件への適合性を確認し、必要に応じて法務部門等に相談する必要がある。</a:t>
            </a:r>
          </a:p>
          <a:p>
            <a:pPr marL="285750" indent="-285750">
              <a:buFont typeface="Arial" panose="020B0604020202020204" pitchFamily="34" charset="0"/>
              <a:buChar char="•"/>
            </a:pPr>
            <a:r>
              <a:rPr lang="en-JP" sz="1400" dirty="0"/>
              <a:t>セキュリティ監査を適切なタイミングで実施しているか？</a:t>
            </a:r>
          </a:p>
          <a:p>
            <a:pPr marL="882362" lvl="1" indent="-285750">
              <a:buFont typeface="Arial" panose="020B0604020202020204" pitchFamily="34" charset="0"/>
              <a:buChar char="•"/>
            </a:pPr>
            <a:r>
              <a:rPr lang="en-JP" sz="1233" dirty="0"/>
              <a:t>定期的監査、組織変更や従業員退職時、不正アクセスの疑われる際など</a:t>
            </a:r>
          </a:p>
          <a:p>
            <a:pPr marL="285750" indent="-285750">
              <a:buFont typeface="Arial" panose="020B0604020202020204" pitchFamily="34" charset="0"/>
              <a:buChar char="•"/>
            </a:pPr>
            <a:r>
              <a:rPr lang="en-JP" sz="1400" dirty="0"/>
              <a:t>AWSサービスを利用したモニタリングの自動化を検討しているか？ 例：</a:t>
            </a:r>
          </a:p>
          <a:p>
            <a:pPr marL="882362" lvl="1" indent="-285750">
              <a:buFont typeface="Arial" panose="020B0604020202020204" pitchFamily="34" charset="0"/>
              <a:buChar char="•"/>
            </a:pPr>
            <a:r>
              <a:rPr lang="en-JP" sz="1233" dirty="0"/>
              <a:t>AWS Security Hub セキュリティ基準を有効化することにより、業界標準やベストプラクティスに基づいた自動コンプライアンスチェックを行うことができる。</a:t>
            </a:r>
          </a:p>
          <a:p>
            <a:pPr marL="882362" lvl="1" indent="-285750">
              <a:buFont typeface="Arial" panose="020B0604020202020204" pitchFamily="34" charset="0"/>
              <a:buChar char="•"/>
            </a:pPr>
            <a:r>
              <a:rPr lang="en-JP" sz="1233" dirty="0"/>
              <a:t>AWS Audit Manager により、AWSの使用状況を継続的に監査することができる。</a:t>
            </a:r>
          </a:p>
          <a:p>
            <a:pPr marL="285750" indent="-285750">
              <a:buFont typeface="Arial" panose="020B0604020202020204" pitchFamily="34" charset="0"/>
              <a:buChar char="•"/>
            </a:pPr>
            <a:endParaRPr lang="en-JP" sz="1400" dirty="0"/>
          </a:p>
          <a:p>
            <a:endParaRPr lang="en-JP" sz="1400" dirty="0"/>
          </a:p>
          <a:p>
            <a:endParaRPr lang="en-JP" dirty="0"/>
          </a:p>
        </p:txBody>
      </p:sp>
    </p:spTree>
    <p:extLst>
      <p:ext uri="{BB962C8B-B14F-4D97-AF65-F5344CB8AC3E}">
        <p14:creationId xmlns:p14="http://schemas.microsoft.com/office/powerpoint/2010/main" val="3906138540"/>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E7F86F7-538D-134F-BDE8-EBEE36E95B09}"/>
              </a:ext>
            </a:extLst>
          </p:cNvPr>
          <p:cNvSpPr>
            <a:spLocks noGrp="1"/>
          </p:cNvSpPr>
          <p:nvPr>
            <p:ph type="title"/>
          </p:nvPr>
        </p:nvSpPr>
        <p:spPr/>
        <p:txBody>
          <a:bodyPr vert="horz" lIns="91440" tIns="45720" rIns="91440" bIns="45720" rtlCol="0" anchor="t">
            <a:noAutofit/>
          </a:bodyPr>
          <a:lstStyle/>
          <a:p>
            <a:r>
              <a:rPr lang="ja-JP" altLang="en-US" sz="2800" b="0"/>
              <a:t>参考：セキュリティインシデントの種類と入り口</a:t>
            </a:r>
          </a:p>
        </p:txBody>
      </p:sp>
      <p:sp>
        <p:nvSpPr>
          <p:cNvPr id="3" name="コンテンツ プレースホルダー 4">
            <a:extLst>
              <a:ext uri="{FF2B5EF4-FFF2-40B4-BE49-F238E27FC236}">
                <a16:creationId xmlns:a16="http://schemas.microsoft.com/office/drawing/2014/main" id="{6F077305-0E9A-AC41-87D3-468FA57F1D96}"/>
              </a:ext>
            </a:extLst>
          </p:cNvPr>
          <p:cNvSpPr txBox="1">
            <a:spLocks/>
          </p:cNvSpPr>
          <p:nvPr/>
        </p:nvSpPr>
        <p:spPr>
          <a:xfrm>
            <a:off x="496095" y="1129771"/>
            <a:ext cx="11695906" cy="5046928"/>
          </a:xfrm>
        </p:spPr>
        <p:txBody>
          <a:bodyPr/>
          <a:lstStyle>
            <a:lvl1pPr marL="0" indent="0" algn="l" defTabSz="731520" rtl="0" eaLnBrk="1" latinLnBrk="0" hangingPunct="1">
              <a:spcBef>
                <a:spcPct val="20000"/>
              </a:spcBef>
              <a:buFontTx/>
              <a:buNone/>
              <a:defRPr sz="2600" b="0" i="0" kern="1200">
                <a:solidFill>
                  <a:schemeClr val="tx1"/>
                </a:solidFill>
                <a:latin typeface="Meiryo" panose="020B0604030504040204" pitchFamily="34" charset="-128"/>
                <a:ea typeface="Meiryo" panose="020B0604030504040204" pitchFamily="34" charset="-128"/>
                <a:cs typeface="Amazon Ember Regular" charset="0"/>
              </a:defRPr>
            </a:lvl1pPr>
            <a:lvl2pPr marL="715963" indent="-361950" algn="l" defTabSz="731520" rtl="0" eaLnBrk="1" latinLnBrk="0" hangingPunct="1">
              <a:spcBef>
                <a:spcPct val="20000"/>
              </a:spcBef>
              <a:buFont typeface="Arial"/>
              <a:buChar char="•"/>
              <a:tabLst/>
              <a:defRPr sz="2400" b="0" i="0" kern="1200">
                <a:solidFill>
                  <a:schemeClr val="tx1"/>
                </a:solidFill>
                <a:latin typeface="Meiryo" panose="020B0604030504040204" pitchFamily="34" charset="-128"/>
                <a:ea typeface="Meiryo" panose="020B0604030504040204" pitchFamily="34" charset="-128"/>
                <a:cs typeface="Amazon Ember Regular" charset="0"/>
              </a:defRPr>
            </a:lvl2pPr>
            <a:lvl3pPr marL="1071563" indent="-363538" algn="l" defTabSz="731520" rtl="0" eaLnBrk="1" latinLnBrk="0" hangingPunct="1">
              <a:spcBef>
                <a:spcPct val="20000"/>
              </a:spcBef>
              <a:buFont typeface="Arial"/>
              <a:buChar char="•"/>
              <a:tabLst/>
              <a:defRPr sz="2200" b="0" i="0" kern="1200">
                <a:solidFill>
                  <a:schemeClr val="tx1"/>
                </a:solidFill>
                <a:latin typeface="Meiryo" panose="020B0604030504040204" pitchFamily="34" charset="-128"/>
                <a:ea typeface="Meiryo" panose="020B0604030504040204" pitchFamily="34" charset="-128"/>
                <a:cs typeface="Amazon Ember Regular" charset="0"/>
              </a:defRPr>
            </a:lvl3pPr>
            <a:lvl4pPr marL="1466850" indent="-371475" algn="l" defTabSz="731520" rtl="0" eaLnBrk="1" latinLnBrk="0" hangingPunct="1">
              <a:spcBef>
                <a:spcPct val="20000"/>
              </a:spcBef>
              <a:buFont typeface="Arial" panose="020B0604020202020204" pitchFamily="34" charset="0"/>
              <a:buChar char="•"/>
              <a:tabLst/>
              <a:defRPr sz="2000" b="0" i="0" kern="1200">
                <a:solidFill>
                  <a:schemeClr val="tx1"/>
                </a:solidFill>
                <a:latin typeface="Meiryo" panose="020B0604030504040204" pitchFamily="34" charset="-128"/>
                <a:ea typeface="Meiryo" panose="020B0604030504040204" pitchFamily="34" charset="-128"/>
                <a:cs typeface="Amazon Ember Regular" charset="0"/>
              </a:defRPr>
            </a:lvl4pPr>
            <a:lvl5pPr marL="1822450" indent="-379413" algn="l" defTabSz="731520" rtl="0" eaLnBrk="1" latinLnBrk="0" hangingPunct="1">
              <a:spcBef>
                <a:spcPct val="20000"/>
              </a:spcBef>
              <a:buFont typeface="Arial" panose="020B0604020202020204" pitchFamily="34" charset="0"/>
              <a:buChar char="•"/>
              <a:tabLst/>
              <a:defRPr sz="1800" b="0" i="0" kern="1200">
                <a:solidFill>
                  <a:schemeClr val="tx1"/>
                </a:solidFill>
                <a:latin typeface="Meiryo" panose="020B0604030504040204" pitchFamily="34" charset="-128"/>
                <a:ea typeface="Meiryo" panose="020B0604030504040204" pitchFamily="34" charset="-128"/>
                <a:cs typeface="Amazon Ember Regular" charset="0"/>
              </a:defRPr>
            </a:lvl5pPr>
            <a:lvl6pPr marL="4023360" indent="-365760" algn="l" defTabSz="731520" rtl="0" eaLnBrk="1" latinLnBrk="0" hangingPunct="1">
              <a:spcBef>
                <a:spcPct val="20000"/>
              </a:spcBef>
              <a:buFont typeface="Arial"/>
              <a:buChar char="•"/>
              <a:defRPr sz="3200" kern="1200">
                <a:solidFill>
                  <a:schemeClr val="tx1"/>
                </a:solidFill>
                <a:latin typeface="+mn-lt"/>
                <a:ea typeface="+mn-ea"/>
                <a:cs typeface="+mn-cs"/>
              </a:defRPr>
            </a:lvl6pPr>
            <a:lvl7pPr marL="4754880" indent="-365760" algn="l" defTabSz="731520" rtl="0" eaLnBrk="1" latinLnBrk="0" hangingPunct="1">
              <a:spcBef>
                <a:spcPct val="20000"/>
              </a:spcBef>
              <a:buFont typeface="Arial"/>
              <a:buChar char="•"/>
              <a:defRPr sz="3200" kern="1200">
                <a:solidFill>
                  <a:schemeClr val="tx1"/>
                </a:solidFill>
                <a:latin typeface="+mn-lt"/>
                <a:ea typeface="+mn-ea"/>
                <a:cs typeface="+mn-cs"/>
              </a:defRPr>
            </a:lvl7pPr>
            <a:lvl8pPr marL="5486400" indent="-365760" algn="l" defTabSz="731520" rtl="0" eaLnBrk="1" latinLnBrk="0" hangingPunct="1">
              <a:spcBef>
                <a:spcPct val="20000"/>
              </a:spcBef>
              <a:buFont typeface="Arial"/>
              <a:buChar char="•"/>
              <a:defRPr sz="3200" kern="1200">
                <a:solidFill>
                  <a:schemeClr val="tx1"/>
                </a:solidFill>
                <a:latin typeface="+mn-lt"/>
                <a:ea typeface="+mn-ea"/>
                <a:cs typeface="+mn-cs"/>
              </a:defRPr>
            </a:lvl8pPr>
            <a:lvl9pPr marL="6217920" indent="-365760" algn="l" defTabSz="731520" rtl="0" eaLnBrk="1" latinLnBrk="0" hangingPunct="1">
              <a:spcBef>
                <a:spcPct val="20000"/>
              </a:spcBef>
              <a:buFont typeface="Arial"/>
              <a:buChar char="•"/>
              <a:defRPr sz="3200" kern="1200">
                <a:solidFill>
                  <a:schemeClr val="tx1"/>
                </a:solidFill>
                <a:latin typeface="+mn-lt"/>
                <a:ea typeface="+mn-ea"/>
                <a:cs typeface="+mn-cs"/>
              </a:defRPr>
            </a:lvl9pPr>
          </a:lstStyle>
          <a:p>
            <a:pPr marL="0" marR="0" lvl="0" indent="0" algn="l" defTabSz="609576" rtl="0" eaLnBrk="1" fontAlgn="auto" latinLnBrk="0" hangingPunct="1">
              <a:lnSpc>
                <a:spcPct val="100000"/>
              </a:lnSpc>
              <a:spcBef>
                <a:spcPct val="20000"/>
              </a:spcBef>
              <a:spcAft>
                <a:spcPts val="0"/>
              </a:spcAft>
              <a:buClrTx/>
              <a:buSzTx/>
              <a:buFontTx/>
              <a:buNone/>
              <a:tabLst/>
              <a:defRPr/>
            </a:pPr>
            <a:r>
              <a:rPr kumimoji="1" lang="en-US" altLang="ja-JP" sz="2333"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AWS</a:t>
            </a:r>
            <a:r>
              <a:rPr kumimoji="1" lang="ja-JP" altLang="en-US" sz="2333"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機能で検知されるセキュリティリスクはインシデントとポリシー違反に分類</a:t>
            </a:r>
            <a:endParaRPr kumimoji="1" lang="en-US" altLang="ja-JP" sz="2333"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endParaRPr>
          </a:p>
          <a:p>
            <a:pPr marL="800068" marR="0" lvl="1" indent="-342886" algn="l" defTabSz="609576"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1" lang="ja-JP" altLang="en-US" sz="20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セキュリティインシデントは、悪意を持つ攻撃などが該当し、分析を伴うことが多い</a:t>
            </a:r>
            <a:endParaRPr kumimoji="1" lang="en-US" altLang="ja-JP" sz="20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endParaRPr>
          </a:p>
          <a:p>
            <a:pPr marL="800068" marR="0" lvl="1" indent="-342886" algn="l" defTabSz="609576"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1" lang="ja-JP" altLang="en-US" sz="20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ポリシー違反は不適切な設定、禁止された操作などであり、主に定型的な対応が可能</a:t>
            </a:r>
            <a:endParaRPr kumimoji="1" lang="en-US" altLang="ja-JP" sz="2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endParaRPr>
          </a:p>
        </p:txBody>
      </p:sp>
      <p:sp>
        <p:nvSpPr>
          <p:cNvPr id="4" name="Rectangle 6">
            <a:extLst>
              <a:ext uri="{FF2B5EF4-FFF2-40B4-BE49-F238E27FC236}">
                <a16:creationId xmlns:a16="http://schemas.microsoft.com/office/drawing/2014/main" id="{C166FF4C-30B8-3741-A112-E7E03EE3AD6E}"/>
              </a:ext>
            </a:extLst>
          </p:cNvPr>
          <p:cNvSpPr>
            <a:spLocks noChangeArrowheads="1"/>
          </p:cNvSpPr>
          <p:nvPr/>
        </p:nvSpPr>
        <p:spPr bwMode="auto">
          <a:xfrm>
            <a:off x="2064096" y="4221160"/>
            <a:ext cx="4824000" cy="648000"/>
          </a:xfrm>
          <a:prstGeom prst="rect">
            <a:avLst/>
          </a:prstGeom>
          <a:solidFill>
            <a:schemeClr val="accent1"/>
          </a:solidFill>
          <a:ln w="9525">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Lst>
        </p:spPr>
        <p:txBody>
          <a:bodyPr wrap="none" lIns="90000" tIns="46800" rIns="90000" bIns="46800" anchor="ctr"/>
          <a:lstStyle>
            <a:lvl1pPr marL="173038" indent="-173038">
              <a:defRPr sz="1200" b="1">
                <a:solidFill>
                  <a:schemeClr val="tx1"/>
                </a:solidFill>
                <a:latin typeface="ＭＳ Ｐゴシック" panose="020B0600070205080204" pitchFamily="50" charset="-128"/>
                <a:ea typeface="ＭＳ Ｐゴシック" panose="020B0600070205080204" pitchFamily="50" charset="-128"/>
              </a:defRPr>
            </a:lvl1pPr>
            <a:lvl2pPr>
              <a:defRPr sz="1200" b="1">
                <a:solidFill>
                  <a:schemeClr val="tx1"/>
                </a:solidFill>
                <a:latin typeface="ＭＳ Ｐゴシック" panose="020B0600070205080204" pitchFamily="50" charset="-128"/>
                <a:ea typeface="ＭＳ Ｐゴシック" panose="020B0600070205080204" pitchFamily="50" charset="-128"/>
              </a:defRPr>
            </a:lvl2pPr>
            <a:lvl3pPr>
              <a:defRPr sz="1200" b="1">
                <a:solidFill>
                  <a:schemeClr val="tx1"/>
                </a:solidFill>
                <a:latin typeface="ＭＳ Ｐゴシック" panose="020B0600070205080204" pitchFamily="50" charset="-128"/>
                <a:ea typeface="ＭＳ Ｐゴシック" panose="020B0600070205080204" pitchFamily="50" charset="-128"/>
              </a:defRPr>
            </a:lvl3pPr>
            <a:lvl4pPr>
              <a:defRPr sz="1200" b="1">
                <a:solidFill>
                  <a:schemeClr val="tx1"/>
                </a:solidFill>
                <a:latin typeface="ＭＳ Ｐゴシック" panose="020B0600070205080204" pitchFamily="50" charset="-128"/>
                <a:ea typeface="ＭＳ Ｐゴシック" panose="020B0600070205080204" pitchFamily="50" charset="-128"/>
              </a:defRPr>
            </a:lvl4pPr>
            <a:lvl5pPr>
              <a:defRPr sz="1200" b="1">
                <a:solidFill>
                  <a:schemeClr val="tx1"/>
                </a:solidFill>
                <a:latin typeface="ＭＳ Ｐゴシック" panose="020B0600070205080204" pitchFamily="50" charset="-128"/>
                <a:ea typeface="ＭＳ Ｐゴシック" panose="020B0600070205080204" pitchFamily="50" charset="-128"/>
              </a:defRPr>
            </a:lvl5pPr>
            <a:lvl6pPr eaLnBrk="0" fontAlgn="base" hangingPunct="0">
              <a:spcBef>
                <a:spcPct val="0"/>
              </a:spcBef>
              <a:spcAft>
                <a:spcPct val="0"/>
              </a:spcAft>
              <a:defRPr sz="1200" b="1">
                <a:solidFill>
                  <a:schemeClr val="tx1"/>
                </a:solidFill>
                <a:latin typeface="ＭＳ Ｐゴシック" panose="020B0600070205080204" pitchFamily="50" charset="-128"/>
                <a:ea typeface="ＭＳ Ｐゴシック" panose="020B0600070205080204" pitchFamily="50" charset="-128"/>
              </a:defRPr>
            </a:lvl6pPr>
            <a:lvl7pPr eaLnBrk="0" fontAlgn="base" hangingPunct="0">
              <a:spcBef>
                <a:spcPct val="0"/>
              </a:spcBef>
              <a:spcAft>
                <a:spcPct val="0"/>
              </a:spcAft>
              <a:defRPr sz="1200" b="1">
                <a:solidFill>
                  <a:schemeClr val="tx1"/>
                </a:solidFill>
                <a:latin typeface="ＭＳ Ｐゴシック" panose="020B0600070205080204" pitchFamily="50" charset="-128"/>
                <a:ea typeface="ＭＳ Ｐゴシック" panose="020B0600070205080204" pitchFamily="50" charset="-128"/>
              </a:defRPr>
            </a:lvl7pPr>
            <a:lvl8pPr eaLnBrk="0" fontAlgn="base" hangingPunct="0">
              <a:spcBef>
                <a:spcPct val="0"/>
              </a:spcBef>
              <a:spcAft>
                <a:spcPct val="0"/>
              </a:spcAft>
              <a:defRPr sz="1200" b="1">
                <a:solidFill>
                  <a:schemeClr val="tx1"/>
                </a:solidFill>
                <a:latin typeface="ＭＳ Ｐゴシック" panose="020B0600070205080204" pitchFamily="50" charset="-128"/>
                <a:ea typeface="ＭＳ Ｐゴシック" panose="020B0600070205080204" pitchFamily="50" charset="-128"/>
              </a:defRPr>
            </a:lvl8pPr>
            <a:lvl9pPr eaLnBrk="0" fontAlgn="base" hangingPunct="0">
              <a:spcBef>
                <a:spcPct val="0"/>
              </a:spcBef>
              <a:spcAft>
                <a:spcPct val="0"/>
              </a:spcAft>
              <a:defRPr sz="1200" b="1">
                <a:solidFill>
                  <a:schemeClr val="tx1"/>
                </a:solidFill>
                <a:latin typeface="ＭＳ Ｐゴシック" panose="020B0600070205080204" pitchFamily="50" charset="-128"/>
                <a:ea typeface="ＭＳ Ｐゴシック" panose="020B0600070205080204" pitchFamily="50" charset="-128"/>
              </a:defRPr>
            </a:lvl9pPr>
          </a:lstStyle>
          <a:p>
            <a:pPr marL="144193" marR="0" lvl="0" indent="-144193" algn="ctr" defTabSz="609576" rtl="0" eaLnBrk="1" fontAlgn="auto" latinLnBrk="0" hangingPunct="1">
              <a:lnSpc>
                <a:spcPct val="100000"/>
              </a:lnSpc>
              <a:spcBef>
                <a:spcPts val="0"/>
              </a:spcBef>
              <a:spcAft>
                <a:spcPts val="0"/>
              </a:spcAft>
              <a:buClr>
                <a:srgbClr val="232F3E"/>
              </a:buClr>
              <a:buSzTx/>
              <a:buFontTx/>
              <a:buNone/>
              <a:tabLst/>
              <a:defRPr/>
            </a:pPr>
            <a:r>
              <a:rPr kumimoji="0" lang="ja-JP" altLang="en-US" sz="1667" b="1" i="0" u="none" strike="noStrike" kern="1200" cap="none" spc="0" normalizeH="0" baseline="0" noProof="0" dirty="0">
                <a:ln>
                  <a:noFill/>
                </a:ln>
                <a:solidFill>
                  <a:srgbClr val="FFFFFF"/>
                </a:solidFill>
                <a:effectLst/>
                <a:uLnTx/>
                <a:uFillTx/>
                <a:latin typeface="Meiryo" panose="020B0604030504040204" pitchFamily="34" charset="-128"/>
                <a:ea typeface="Meiryo" panose="020B0604030504040204" pitchFamily="34" charset="-128"/>
                <a:cs typeface="HGP創英角ｺﾞｼｯｸUB" panose="020B0900000000000000" pitchFamily="50" charset="-128"/>
              </a:rPr>
              <a:t>セキュリティ インシデント</a:t>
            </a:r>
          </a:p>
        </p:txBody>
      </p:sp>
      <p:sp>
        <p:nvSpPr>
          <p:cNvPr id="5" name="Rectangle 7">
            <a:extLst>
              <a:ext uri="{FF2B5EF4-FFF2-40B4-BE49-F238E27FC236}">
                <a16:creationId xmlns:a16="http://schemas.microsoft.com/office/drawing/2014/main" id="{292C7FBD-37CE-4D48-81F6-AD22A533B341}"/>
              </a:ext>
            </a:extLst>
          </p:cNvPr>
          <p:cNvSpPr>
            <a:spLocks noChangeArrowheads="1"/>
          </p:cNvSpPr>
          <p:nvPr/>
        </p:nvSpPr>
        <p:spPr bwMode="auto">
          <a:xfrm>
            <a:off x="10200632" y="4221160"/>
            <a:ext cx="1584000" cy="648000"/>
          </a:xfrm>
          <a:prstGeom prst="rect">
            <a:avLst/>
          </a:prstGeom>
          <a:solidFill>
            <a:schemeClr val="bg1"/>
          </a:solidFill>
          <a:ln w="9525">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Lst>
        </p:spPr>
        <p:txBody>
          <a:bodyPr wrap="none" lIns="90000" tIns="46800" rIns="90000" bIns="46800" anchor="ctr"/>
          <a:lstStyle>
            <a:lvl1pPr marL="173038" indent="-173038">
              <a:defRPr sz="1200" b="1">
                <a:solidFill>
                  <a:schemeClr val="tx1"/>
                </a:solidFill>
                <a:latin typeface="ＭＳ Ｐゴシック" panose="020B0600070205080204" pitchFamily="50" charset="-128"/>
                <a:ea typeface="ＭＳ Ｐゴシック" panose="020B0600070205080204" pitchFamily="50" charset="-128"/>
              </a:defRPr>
            </a:lvl1pPr>
            <a:lvl2pPr>
              <a:defRPr sz="1200" b="1">
                <a:solidFill>
                  <a:schemeClr val="tx1"/>
                </a:solidFill>
                <a:latin typeface="ＭＳ Ｐゴシック" panose="020B0600070205080204" pitchFamily="50" charset="-128"/>
                <a:ea typeface="ＭＳ Ｐゴシック" panose="020B0600070205080204" pitchFamily="50" charset="-128"/>
              </a:defRPr>
            </a:lvl2pPr>
            <a:lvl3pPr>
              <a:defRPr sz="1200" b="1">
                <a:solidFill>
                  <a:schemeClr val="tx1"/>
                </a:solidFill>
                <a:latin typeface="ＭＳ Ｐゴシック" panose="020B0600070205080204" pitchFamily="50" charset="-128"/>
                <a:ea typeface="ＭＳ Ｐゴシック" panose="020B0600070205080204" pitchFamily="50" charset="-128"/>
              </a:defRPr>
            </a:lvl3pPr>
            <a:lvl4pPr>
              <a:defRPr sz="1200" b="1">
                <a:solidFill>
                  <a:schemeClr val="tx1"/>
                </a:solidFill>
                <a:latin typeface="ＭＳ Ｐゴシック" panose="020B0600070205080204" pitchFamily="50" charset="-128"/>
                <a:ea typeface="ＭＳ Ｐゴシック" panose="020B0600070205080204" pitchFamily="50" charset="-128"/>
              </a:defRPr>
            </a:lvl4pPr>
            <a:lvl5pPr>
              <a:defRPr sz="1200" b="1">
                <a:solidFill>
                  <a:schemeClr val="tx1"/>
                </a:solidFill>
                <a:latin typeface="ＭＳ Ｐゴシック" panose="020B0600070205080204" pitchFamily="50" charset="-128"/>
                <a:ea typeface="ＭＳ Ｐゴシック" panose="020B0600070205080204" pitchFamily="50" charset="-128"/>
              </a:defRPr>
            </a:lvl5pPr>
            <a:lvl6pPr eaLnBrk="0" fontAlgn="base" hangingPunct="0">
              <a:spcBef>
                <a:spcPct val="0"/>
              </a:spcBef>
              <a:spcAft>
                <a:spcPct val="0"/>
              </a:spcAft>
              <a:defRPr sz="1200" b="1">
                <a:solidFill>
                  <a:schemeClr val="tx1"/>
                </a:solidFill>
                <a:latin typeface="ＭＳ Ｐゴシック" panose="020B0600070205080204" pitchFamily="50" charset="-128"/>
                <a:ea typeface="ＭＳ Ｐゴシック" panose="020B0600070205080204" pitchFamily="50" charset="-128"/>
              </a:defRPr>
            </a:lvl6pPr>
            <a:lvl7pPr eaLnBrk="0" fontAlgn="base" hangingPunct="0">
              <a:spcBef>
                <a:spcPct val="0"/>
              </a:spcBef>
              <a:spcAft>
                <a:spcPct val="0"/>
              </a:spcAft>
              <a:defRPr sz="1200" b="1">
                <a:solidFill>
                  <a:schemeClr val="tx1"/>
                </a:solidFill>
                <a:latin typeface="ＭＳ Ｐゴシック" panose="020B0600070205080204" pitchFamily="50" charset="-128"/>
                <a:ea typeface="ＭＳ Ｐゴシック" panose="020B0600070205080204" pitchFamily="50" charset="-128"/>
              </a:defRPr>
            </a:lvl7pPr>
            <a:lvl8pPr eaLnBrk="0" fontAlgn="base" hangingPunct="0">
              <a:spcBef>
                <a:spcPct val="0"/>
              </a:spcBef>
              <a:spcAft>
                <a:spcPct val="0"/>
              </a:spcAft>
              <a:defRPr sz="1200" b="1">
                <a:solidFill>
                  <a:schemeClr val="tx1"/>
                </a:solidFill>
                <a:latin typeface="ＭＳ Ｐゴシック" panose="020B0600070205080204" pitchFamily="50" charset="-128"/>
                <a:ea typeface="ＭＳ Ｐゴシック" panose="020B0600070205080204" pitchFamily="50" charset="-128"/>
              </a:defRPr>
            </a:lvl8pPr>
            <a:lvl9pPr eaLnBrk="0" fontAlgn="base" hangingPunct="0">
              <a:spcBef>
                <a:spcPct val="0"/>
              </a:spcBef>
              <a:spcAft>
                <a:spcPct val="0"/>
              </a:spcAft>
              <a:defRPr sz="1200" b="1">
                <a:solidFill>
                  <a:schemeClr val="tx1"/>
                </a:solidFill>
                <a:latin typeface="ＭＳ Ｐゴシック" panose="020B0600070205080204" pitchFamily="50" charset="-128"/>
                <a:ea typeface="ＭＳ Ｐゴシック" panose="020B0600070205080204" pitchFamily="50" charset="-128"/>
              </a:defRPr>
            </a:lvl9pPr>
          </a:lstStyle>
          <a:p>
            <a:pPr marL="144193" marR="0" lvl="0" indent="-144193" algn="ctr" defTabSz="609576" rtl="0" eaLnBrk="1" fontAlgn="auto" latinLnBrk="0" hangingPunct="1">
              <a:lnSpc>
                <a:spcPct val="100000"/>
              </a:lnSpc>
              <a:spcBef>
                <a:spcPts val="0"/>
              </a:spcBef>
              <a:spcAft>
                <a:spcPts val="0"/>
              </a:spcAft>
              <a:buClr>
                <a:srgbClr val="232F3E"/>
              </a:buClr>
              <a:buSzTx/>
              <a:buFontTx/>
              <a:buNone/>
              <a:tabLst/>
              <a:defRPr/>
            </a:pPr>
            <a:r>
              <a:rPr kumimoji="0" lang="ja-JP" altLang="en-US" sz="15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HGP創英角ｺﾞｼｯｸUB" panose="020B0900000000000000" pitchFamily="50" charset="-128"/>
              </a:rPr>
              <a:t>脆弱性の発見</a:t>
            </a:r>
          </a:p>
        </p:txBody>
      </p:sp>
      <p:sp>
        <p:nvSpPr>
          <p:cNvPr id="6" name="Text Box 25">
            <a:extLst>
              <a:ext uri="{FF2B5EF4-FFF2-40B4-BE49-F238E27FC236}">
                <a16:creationId xmlns:a16="http://schemas.microsoft.com/office/drawing/2014/main" id="{4E9F6B30-BF3F-E446-A948-533F584D261E}"/>
              </a:ext>
            </a:extLst>
          </p:cNvPr>
          <p:cNvSpPr txBox="1">
            <a:spLocks noChangeArrowheads="1"/>
          </p:cNvSpPr>
          <p:nvPr/>
        </p:nvSpPr>
        <p:spPr bwMode="auto">
          <a:xfrm>
            <a:off x="10200632" y="5444204"/>
            <a:ext cx="1584000" cy="433068"/>
          </a:xfrm>
          <a:prstGeom prst="rect">
            <a:avLst/>
          </a:prstGeom>
          <a:noFill/>
          <a:ln>
            <a:noFill/>
          </a:ln>
          <a:effectLst>
            <a:prstShdw prst="shdw17" dist="17961" dir="2700000">
              <a:schemeClr val="accent1">
                <a:gamma/>
                <a:shade val="60000"/>
                <a:invGamma/>
                <a:alpha val="50000"/>
              </a:schemeClr>
            </a:prstShdw>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lgn="ctr">
                <a:solidFill>
                  <a:schemeClr val="tx1"/>
                </a:solidFill>
                <a:miter lim="800000"/>
                <a:headEnd/>
                <a:tailEnd/>
              </a14:hiddenLine>
            </a:ext>
          </a:extLst>
        </p:spPr>
        <p:txBody>
          <a:bodyPr wrap="square" lIns="90000" tIns="46800" rIns="90000" bIns="46800">
            <a:noAutofit/>
          </a:bodyPr>
          <a:lstStyle>
            <a:lvl1pPr marL="173038" indent="-173038">
              <a:defRPr sz="1200" b="1">
                <a:solidFill>
                  <a:schemeClr val="tx1"/>
                </a:solidFill>
                <a:latin typeface="ＭＳ Ｐゴシック" panose="020B0600070205080204" pitchFamily="50" charset="-128"/>
                <a:ea typeface="ＭＳ Ｐゴシック" panose="020B0600070205080204" pitchFamily="50" charset="-128"/>
              </a:defRPr>
            </a:lvl1pPr>
            <a:lvl2pPr>
              <a:defRPr sz="1200" b="1">
                <a:solidFill>
                  <a:schemeClr val="tx1"/>
                </a:solidFill>
                <a:latin typeface="ＭＳ Ｐゴシック" panose="020B0600070205080204" pitchFamily="50" charset="-128"/>
                <a:ea typeface="ＭＳ Ｐゴシック" panose="020B0600070205080204" pitchFamily="50" charset="-128"/>
              </a:defRPr>
            </a:lvl2pPr>
            <a:lvl3pPr>
              <a:defRPr sz="1200" b="1">
                <a:solidFill>
                  <a:schemeClr val="tx1"/>
                </a:solidFill>
                <a:latin typeface="ＭＳ Ｐゴシック" panose="020B0600070205080204" pitchFamily="50" charset="-128"/>
                <a:ea typeface="ＭＳ Ｐゴシック" panose="020B0600070205080204" pitchFamily="50" charset="-128"/>
              </a:defRPr>
            </a:lvl3pPr>
            <a:lvl4pPr>
              <a:defRPr sz="1200" b="1">
                <a:solidFill>
                  <a:schemeClr val="tx1"/>
                </a:solidFill>
                <a:latin typeface="ＭＳ Ｐゴシック" panose="020B0600070205080204" pitchFamily="50" charset="-128"/>
                <a:ea typeface="ＭＳ Ｐゴシック" panose="020B0600070205080204" pitchFamily="50" charset="-128"/>
              </a:defRPr>
            </a:lvl4pPr>
            <a:lvl5pPr>
              <a:defRPr sz="1200" b="1">
                <a:solidFill>
                  <a:schemeClr val="tx1"/>
                </a:solidFill>
                <a:latin typeface="ＭＳ Ｐゴシック" panose="020B0600070205080204" pitchFamily="50" charset="-128"/>
                <a:ea typeface="ＭＳ Ｐゴシック" panose="020B0600070205080204" pitchFamily="50" charset="-128"/>
              </a:defRPr>
            </a:lvl5pPr>
            <a:lvl6pPr eaLnBrk="0" fontAlgn="base" hangingPunct="0">
              <a:spcBef>
                <a:spcPct val="0"/>
              </a:spcBef>
              <a:spcAft>
                <a:spcPct val="0"/>
              </a:spcAft>
              <a:defRPr sz="1200" b="1">
                <a:solidFill>
                  <a:schemeClr val="tx1"/>
                </a:solidFill>
                <a:latin typeface="ＭＳ Ｐゴシック" panose="020B0600070205080204" pitchFamily="50" charset="-128"/>
                <a:ea typeface="ＭＳ Ｐゴシック" panose="020B0600070205080204" pitchFamily="50" charset="-128"/>
              </a:defRPr>
            </a:lvl6pPr>
            <a:lvl7pPr eaLnBrk="0" fontAlgn="base" hangingPunct="0">
              <a:spcBef>
                <a:spcPct val="0"/>
              </a:spcBef>
              <a:spcAft>
                <a:spcPct val="0"/>
              </a:spcAft>
              <a:defRPr sz="1200" b="1">
                <a:solidFill>
                  <a:schemeClr val="tx1"/>
                </a:solidFill>
                <a:latin typeface="ＭＳ Ｐゴシック" panose="020B0600070205080204" pitchFamily="50" charset="-128"/>
                <a:ea typeface="ＭＳ Ｐゴシック" panose="020B0600070205080204" pitchFamily="50" charset="-128"/>
              </a:defRPr>
            </a:lvl7pPr>
            <a:lvl8pPr eaLnBrk="0" fontAlgn="base" hangingPunct="0">
              <a:spcBef>
                <a:spcPct val="0"/>
              </a:spcBef>
              <a:spcAft>
                <a:spcPct val="0"/>
              </a:spcAft>
              <a:defRPr sz="1200" b="1">
                <a:solidFill>
                  <a:schemeClr val="tx1"/>
                </a:solidFill>
                <a:latin typeface="ＭＳ Ｐゴシック" panose="020B0600070205080204" pitchFamily="50" charset="-128"/>
                <a:ea typeface="ＭＳ Ｐゴシック" panose="020B0600070205080204" pitchFamily="50" charset="-128"/>
              </a:defRPr>
            </a:lvl8pPr>
            <a:lvl9pPr eaLnBrk="0" fontAlgn="base" hangingPunct="0">
              <a:spcBef>
                <a:spcPct val="0"/>
              </a:spcBef>
              <a:spcAft>
                <a:spcPct val="0"/>
              </a:spcAft>
              <a:defRPr sz="1200" b="1">
                <a:solidFill>
                  <a:schemeClr val="tx1"/>
                </a:solidFill>
                <a:latin typeface="ＭＳ Ｐゴシック" panose="020B0600070205080204" pitchFamily="50" charset="-128"/>
                <a:ea typeface="ＭＳ Ｐゴシック" panose="020B0600070205080204" pitchFamily="50" charset="-128"/>
              </a:defRPr>
            </a:lvl9pPr>
          </a:lstStyle>
          <a:p>
            <a:pPr marL="144193" marR="0" lvl="0" indent="-144193" algn="ctr" defTabSz="609576" rtl="0" eaLnBrk="1" fontAlgn="auto" latinLnBrk="0" hangingPunct="1">
              <a:lnSpc>
                <a:spcPct val="100000"/>
              </a:lnSpc>
              <a:spcBef>
                <a:spcPts val="0"/>
              </a:spcBef>
              <a:spcAft>
                <a:spcPts val="0"/>
              </a:spcAft>
              <a:buClr>
                <a:srgbClr val="232F3E"/>
              </a:buClr>
              <a:buSzTx/>
              <a:buFontTx/>
              <a:buNone/>
              <a:tabLst/>
              <a:defRPr/>
            </a:pPr>
            <a:r>
              <a:rPr kumimoji="0" lang="ja-JP" altLang="en-US" sz="1167"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HGP創英角ｺﾞｼｯｸUB" panose="020B0900000000000000" pitchFamily="50" charset="-128"/>
              </a:rPr>
              <a:t>脆弱性対応プロセス</a:t>
            </a:r>
            <a:endParaRPr kumimoji="0" lang="en-US" altLang="ja-JP" sz="1167"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HGP創英角ｺﾞｼｯｸUB" panose="020B0900000000000000" pitchFamily="50" charset="-128"/>
            </a:endParaRPr>
          </a:p>
          <a:p>
            <a:pPr marL="144193" marR="0" lvl="0" indent="-144193" algn="ctr" defTabSz="609576" rtl="0" eaLnBrk="1" fontAlgn="auto" latinLnBrk="0" hangingPunct="1">
              <a:lnSpc>
                <a:spcPct val="100000"/>
              </a:lnSpc>
              <a:spcBef>
                <a:spcPts val="0"/>
              </a:spcBef>
              <a:spcAft>
                <a:spcPts val="0"/>
              </a:spcAft>
              <a:buClr>
                <a:srgbClr val="232F3E"/>
              </a:buClr>
              <a:buSzTx/>
              <a:buFontTx/>
              <a:buNone/>
              <a:tabLst/>
              <a:defRPr/>
            </a:pPr>
            <a:r>
              <a:rPr kumimoji="0" lang="ja-JP" altLang="en-US" sz="1167" b="0" i="0" u="none" strike="noStrike" kern="1200" cap="none" spc="0" normalizeH="0" baseline="0" noProof="0" dirty="0" err="1">
                <a:ln>
                  <a:noFill/>
                </a:ln>
                <a:solidFill>
                  <a:srgbClr val="232F3E"/>
                </a:solidFill>
                <a:effectLst/>
                <a:uLnTx/>
                <a:uFillTx/>
                <a:latin typeface="Meiryo" panose="020B0604030504040204" pitchFamily="34" charset="-128"/>
                <a:ea typeface="Meiryo" panose="020B0604030504040204" pitchFamily="34" charset="-128"/>
                <a:cs typeface="HGP創英角ｺﾞｼｯｸUB" panose="020B0900000000000000" pitchFamily="50" charset="-128"/>
              </a:rPr>
              <a:t>にて</a:t>
            </a:r>
            <a:r>
              <a:rPr kumimoji="0" lang="ja-JP" altLang="en-US" sz="1167"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HGP創英角ｺﾞｼｯｸUB" panose="020B0900000000000000" pitchFamily="50" charset="-128"/>
              </a:rPr>
              <a:t>対応</a:t>
            </a:r>
          </a:p>
        </p:txBody>
      </p:sp>
      <p:sp>
        <p:nvSpPr>
          <p:cNvPr id="7" name="Text Box 26">
            <a:extLst>
              <a:ext uri="{FF2B5EF4-FFF2-40B4-BE49-F238E27FC236}">
                <a16:creationId xmlns:a16="http://schemas.microsoft.com/office/drawing/2014/main" id="{2BBA7B58-40BF-1C4A-B9C3-0A29591C56C2}"/>
              </a:ext>
            </a:extLst>
          </p:cNvPr>
          <p:cNvSpPr txBox="1">
            <a:spLocks noChangeArrowheads="1"/>
          </p:cNvSpPr>
          <p:nvPr/>
        </p:nvSpPr>
        <p:spPr bwMode="auto">
          <a:xfrm>
            <a:off x="2063552" y="5445272"/>
            <a:ext cx="5688632" cy="432000"/>
          </a:xfrm>
          <a:prstGeom prst="rect">
            <a:avLst/>
          </a:prstGeom>
          <a:noFill/>
          <a:ln>
            <a:noFill/>
          </a:ln>
          <a:effectLst>
            <a:prstShdw prst="shdw17" dist="17961" dir="2700000">
              <a:schemeClr val="accent1">
                <a:gamma/>
                <a:shade val="60000"/>
                <a:invGamma/>
                <a:alpha val="50000"/>
              </a:schemeClr>
            </a:prstShdw>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lgn="ctr">
                <a:solidFill>
                  <a:schemeClr val="tx1"/>
                </a:solidFill>
                <a:miter lim="800000"/>
                <a:headEnd/>
                <a:tailEnd/>
              </a14:hiddenLine>
            </a:ext>
          </a:extLst>
        </p:spPr>
        <p:txBody>
          <a:bodyPr lIns="90000" tIns="46800" rIns="90000" bIns="46800" anchor="ctr">
            <a:noAutofit/>
          </a:bodyPr>
          <a:lstStyle>
            <a:lvl1pPr marL="173038" indent="-173038">
              <a:defRPr sz="1200" b="1">
                <a:solidFill>
                  <a:schemeClr val="tx1"/>
                </a:solidFill>
                <a:latin typeface="ＭＳ Ｐゴシック" panose="020B0600070205080204" pitchFamily="50" charset="-128"/>
                <a:ea typeface="ＭＳ Ｐゴシック" panose="020B0600070205080204" pitchFamily="50" charset="-128"/>
              </a:defRPr>
            </a:lvl1pPr>
            <a:lvl2pPr>
              <a:defRPr sz="1200" b="1">
                <a:solidFill>
                  <a:schemeClr val="tx1"/>
                </a:solidFill>
                <a:latin typeface="ＭＳ Ｐゴシック" panose="020B0600070205080204" pitchFamily="50" charset="-128"/>
                <a:ea typeface="ＭＳ Ｐゴシック" panose="020B0600070205080204" pitchFamily="50" charset="-128"/>
              </a:defRPr>
            </a:lvl2pPr>
            <a:lvl3pPr>
              <a:defRPr sz="1200" b="1">
                <a:solidFill>
                  <a:schemeClr val="tx1"/>
                </a:solidFill>
                <a:latin typeface="ＭＳ Ｐゴシック" panose="020B0600070205080204" pitchFamily="50" charset="-128"/>
                <a:ea typeface="ＭＳ Ｐゴシック" panose="020B0600070205080204" pitchFamily="50" charset="-128"/>
              </a:defRPr>
            </a:lvl3pPr>
            <a:lvl4pPr>
              <a:defRPr sz="1200" b="1">
                <a:solidFill>
                  <a:schemeClr val="tx1"/>
                </a:solidFill>
                <a:latin typeface="ＭＳ Ｐゴシック" panose="020B0600070205080204" pitchFamily="50" charset="-128"/>
                <a:ea typeface="ＭＳ Ｐゴシック" panose="020B0600070205080204" pitchFamily="50" charset="-128"/>
              </a:defRPr>
            </a:lvl4pPr>
            <a:lvl5pPr>
              <a:defRPr sz="1200" b="1">
                <a:solidFill>
                  <a:schemeClr val="tx1"/>
                </a:solidFill>
                <a:latin typeface="ＭＳ Ｐゴシック" panose="020B0600070205080204" pitchFamily="50" charset="-128"/>
                <a:ea typeface="ＭＳ Ｐゴシック" panose="020B0600070205080204" pitchFamily="50" charset="-128"/>
              </a:defRPr>
            </a:lvl5pPr>
            <a:lvl6pPr eaLnBrk="0" fontAlgn="base" hangingPunct="0">
              <a:spcBef>
                <a:spcPct val="0"/>
              </a:spcBef>
              <a:spcAft>
                <a:spcPct val="0"/>
              </a:spcAft>
              <a:defRPr sz="1200" b="1">
                <a:solidFill>
                  <a:schemeClr val="tx1"/>
                </a:solidFill>
                <a:latin typeface="ＭＳ Ｐゴシック" panose="020B0600070205080204" pitchFamily="50" charset="-128"/>
                <a:ea typeface="ＭＳ Ｐゴシック" panose="020B0600070205080204" pitchFamily="50" charset="-128"/>
              </a:defRPr>
            </a:lvl6pPr>
            <a:lvl7pPr eaLnBrk="0" fontAlgn="base" hangingPunct="0">
              <a:spcBef>
                <a:spcPct val="0"/>
              </a:spcBef>
              <a:spcAft>
                <a:spcPct val="0"/>
              </a:spcAft>
              <a:defRPr sz="1200" b="1">
                <a:solidFill>
                  <a:schemeClr val="tx1"/>
                </a:solidFill>
                <a:latin typeface="ＭＳ Ｐゴシック" panose="020B0600070205080204" pitchFamily="50" charset="-128"/>
                <a:ea typeface="ＭＳ Ｐゴシック" panose="020B0600070205080204" pitchFamily="50" charset="-128"/>
              </a:defRPr>
            </a:lvl7pPr>
            <a:lvl8pPr eaLnBrk="0" fontAlgn="base" hangingPunct="0">
              <a:spcBef>
                <a:spcPct val="0"/>
              </a:spcBef>
              <a:spcAft>
                <a:spcPct val="0"/>
              </a:spcAft>
              <a:defRPr sz="1200" b="1">
                <a:solidFill>
                  <a:schemeClr val="tx1"/>
                </a:solidFill>
                <a:latin typeface="ＭＳ Ｐゴシック" panose="020B0600070205080204" pitchFamily="50" charset="-128"/>
                <a:ea typeface="ＭＳ Ｐゴシック" panose="020B0600070205080204" pitchFamily="50" charset="-128"/>
              </a:defRPr>
            </a:lvl8pPr>
            <a:lvl9pPr eaLnBrk="0" fontAlgn="base" hangingPunct="0">
              <a:spcBef>
                <a:spcPct val="0"/>
              </a:spcBef>
              <a:spcAft>
                <a:spcPct val="0"/>
              </a:spcAft>
              <a:defRPr sz="1200" b="1">
                <a:solidFill>
                  <a:schemeClr val="tx1"/>
                </a:solidFill>
                <a:latin typeface="ＭＳ Ｐゴシック" panose="020B0600070205080204" pitchFamily="50" charset="-128"/>
                <a:ea typeface="ＭＳ Ｐゴシック" panose="020B0600070205080204" pitchFamily="50" charset="-128"/>
              </a:defRPr>
            </a:lvl9pPr>
          </a:lstStyle>
          <a:p>
            <a:pPr marL="144193" marR="0" lvl="0" indent="-144193" algn="ctr" defTabSz="609576" rtl="0" eaLnBrk="1" fontAlgn="auto" latinLnBrk="0" hangingPunct="1">
              <a:lnSpc>
                <a:spcPct val="100000"/>
              </a:lnSpc>
              <a:spcBef>
                <a:spcPts val="0"/>
              </a:spcBef>
              <a:spcAft>
                <a:spcPts val="0"/>
              </a:spcAft>
              <a:buClr>
                <a:srgbClr val="232F3E"/>
              </a:buClr>
              <a:buSzTx/>
              <a:buFontTx/>
              <a:buNone/>
              <a:tabLst/>
              <a:defRPr/>
            </a:pPr>
            <a:r>
              <a:rPr kumimoji="0" lang="ja-JP" altLang="en-US" sz="1667"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HGP創英角ｺﾞｼｯｸUB" panose="020B0900000000000000" pitchFamily="50" charset="-128"/>
              </a:rPr>
              <a:t>セキュリティインシデント対応プロセスで対応</a:t>
            </a:r>
          </a:p>
        </p:txBody>
      </p:sp>
      <p:sp>
        <p:nvSpPr>
          <p:cNvPr id="8" name="Rectangle 7">
            <a:extLst>
              <a:ext uri="{FF2B5EF4-FFF2-40B4-BE49-F238E27FC236}">
                <a16:creationId xmlns:a16="http://schemas.microsoft.com/office/drawing/2014/main" id="{891F1785-E975-C84D-A125-0264AE9EB8F8}"/>
              </a:ext>
            </a:extLst>
          </p:cNvPr>
          <p:cNvSpPr>
            <a:spLocks noChangeArrowheads="1"/>
          </p:cNvSpPr>
          <p:nvPr/>
        </p:nvSpPr>
        <p:spPr bwMode="auto">
          <a:xfrm>
            <a:off x="7032104" y="4219573"/>
            <a:ext cx="3024000" cy="648000"/>
          </a:xfrm>
          <a:prstGeom prst="rect">
            <a:avLst/>
          </a:prstGeom>
          <a:gradFill flip="none" rotWithShape="1">
            <a:gsLst>
              <a:gs pos="0">
                <a:schemeClr val="accent1"/>
              </a:gs>
              <a:gs pos="50000">
                <a:srgbClr val="FFFFFF"/>
              </a:gs>
              <a:gs pos="100000">
                <a:schemeClr val="bg1"/>
              </a:gs>
            </a:gsLst>
            <a:lin ang="0" scaled="1"/>
            <a:tileRect/>
          </a:gradFill>
          <a:ln w="9525">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Lst>
        </p:spPr>
        <p:txBody>
          <a:bodyPr wrap="none" lIns="90000" tIns="46800" rIns="90000" bIns="46800" anchor="ctr"/>
          <a:lstStyle>
            <a:lvl1pPr marL="173038" indent="-173038">
              <a:defRPr sz="1200" b="1">
                <a:solidFill>
                  <a:schemeClr val="tx1"/>
                </a:solidFill>
                <a:latin typeface="ＭＳ Ｐゴシック" panose="020B0600070205080204" pitchFamily="50" charset="-128"/>
                <a:ea typeface="ＭＳ Ｐゴシック" panose="020B0600070205080204" pitchFamily="50" charset="-128"/>
              </a:defRPr>
            </a:lvl1pPr>
            <a:lvl2pPr>
              <a:defRPr sz="1200" b="1">
                <a:solidFill>
                  <a:schemeClr val="tx1"/>
                </a:solidFill>
                <a:latin typeface="ＭＳ Ｐゴシック" panose="020B0600070205080204" pitchFamily="50" charset="-128"/>
                <a:ea typeface="ＭＳ Ｐゴシック" panose="020B0600070205080204" pitchFamily="50" charset="-128"/>
              </a:defRPr>
            </a:lvl2pPr>
            <a:lvl3pPr>
              <a:defRPr sz="1200" b="1">
                <a:solidFill>
                  <a:schemeClr val="tx1"/>
                </a:solidFill>
                <a:latin typeface="ＭＳ Ｐゴシック" panose="020B0600070205080204" pitchFamily="50" charset="-128"/>
                <a:ea typeface="ＭＳ Ｐゴシック" panose="020B0600070205080204" pitchFamily="50" charset="-128"/>
              </a:defRPr>
            </a:lvl3pPr>
            <a:lvl4pPr>
              <a:defRPr sz="1200" b="1">
                <a:solidFill>
                  <a:schemeClr val="tx1"/>
                </a:solidFill>
                <a:latin typeface="ＭＳ Ｐゴシック" panose="020B0600070205080204" pitchFamily="50" charset="-128"/>
                <a:ea typeface="ＭＳ Ｐゴシック" panose="020B0600070205080204" pitchFamily="50" charset="-128"/>
              </a:defRPr>
            </a:lvl4pPr>
            <a:lvl5pPr>
              <a:defRPr sz="1200" b="1">
                <a:solidFill>
                  <a:schemeClr val="tx1"/>
                </a:solidFill>
                <a:latin typeface="ＭＳ Ｐゴシック" panose="020B0600070205080204" pitchFamily="50" charset="-128"/>
                <a:ea typeface="ＭＳ Ｐゴシック" panose="020B0600070205080204" pitchFamily="50" charset="-128"/>
              </a:defRPr>
            </a:lvl5pPr>
            <a:lvl6pPr eaLnBrk="0" fontAlgn="base" hangingPunct="0">
              <a:spcBef>
                <a:spcPct val="0"/>
              </a:spcBef>
              <a:spcAft>
                <a:spcPct val="0"/>
              </a:spcAft>
              <a:defRPr sz="1200" b="1">
                <a:solidFill>
                  <a:schemeClr val="tx1"/>
                </a:solidFill>
                <a:latin typeface="ＭＳ Ｐゴシック" panose="020B0600070205080204" pitchFamily="50" charset="-128"/>
                <a:ea typeface="ＭＳ Ｐゴシック" panose="020B0600070205080204" pitchFamily="50" charset="-128"/>
              </a:defRPr>
            </a:lvl6pPr>
            <a:lvl7pPr eaLnBrk="0" fontAlgn="base" hangingPunct="0">
              <a:spcBef>
                <a:spcPct val="0"/>
              </a:spcBef>
              <a:spcAft>
                <a:spcPct val="0"/>
              </a:spcAft>
              <a:defRPr sz="1200" b="1">
                <a:solidFill>
                  <a:schemeClr val="tx1"/>
                </a:solidFill>
                <a:latin typeface="ＭＳ Ｐゴシック" panose="020B0600070205080204" pitchFamily="50" charset="-128"/>
                <a:ea typeface="ＭＳ Ｐゴシック" panose="020B0600070205080204" pitchFamily="50" charset="-128"/>
              </a:defRPr>
            </a:lvl7pPr>
            <a:lvl8pPr eaLnBrk="0" fontAlgn="base" hangingPunct="0">
              <a:spcBef>
                <a:spcPct val="0"/>
              </a:spcBef>
              <a:spcAft>
                <a:spcPct val="0"/>
              </a:spcAft>
              <a:defRPr sz="1200" b="1">
                <a:solidFill>
                  <a:schemeClr val="tx1"/>
                </a:solidFill>
                <a:latin typeface="ＭＳ Ｐゴシック" panose="020B0600070205080204" pitchFamily="50" charset="-128"/>
                <a:ea typeface="ＭＳ Ｐゴシック" panose="020B0600070205080204" pitchFamily="50" charset="-128"/>
              </a:defRPr>
            </a:lvl8pPr>
            <a:lvl9pPr eaLnBrk="0" fontAlgn="base" hangingPunct="0">
              <a:spcBef>
                <a:spcPct val="0"/>
              </a:spcBef>
              <a:spcAft>
                <a:spcPct val="0"/>
              </a:spcAft>
              <a:defRPr sz="1200" b="1">
                <a:solidFill>
                  <a:schemeClr val="tx1"/>
                </a:solidFill>
                <a:latin typeface="ＭＳ Ｐゴシック" panose="020B0600070205080204" pitchFamily="50" charset="-128"/>
                <a:ea typeface="ＭＳ Ｐゴシック" panose="020B0600070205080204" pitchFamily="50" charset="-128"/>
              </a:defRPr>
            </a:lvl9pPr>
          </a:lstStyle>
          <a:p>
            <a:pPr marL="144193" marR="0" lvl="0" indent="-144193" algn="ctr" defTabSz="609576" rtl="0" eaLnBrk="1" fontAlgn="auto" latinLnBrk="0" hangingPunct="1">
              <a:lnSpc>
                <a:spcPct val="100000"/>
              </a:lnSpc>
              <a:spcBef>
                <a:spcPts val="0"/>
              </a:spcBef>
              <a:spcAft>
                <a:spcPts val="0"/>
              </a:spcAft>
              <a:buClr>
                <a:srgbClr val="232F3E"/>
              </a:buClr>
              <a:buSzTx/>
              <a:buFontTx/>
              <a:buNone/>
              <a:tabLst/>
              <a:defRPr/>
            </a:pPr>
            <a:r>
              <a:rPr kumimoji="0" lang="ja-JP" altLang="en-US" sz="15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HGP創英角ｺﾞｼｯｸUB" panose="020B0900000000000000" pitchFamily="50" charset="-128"/>
              </a:rPr>
              <a:t>ポリシー違反</a:t>
            </a:r>
            <a:endParaRPr kumimoji="0" lang="en-US" altLang="ja-JP" sz="15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HGP創英角ｺﾞｼｯｸUB" panose="020B0900000000000000" pitchFamily="50" charset="-128"/>
            </a:endParaRPr>
          </a:p>
          <a:p>
            <a:pPr marL="144193" marR="0" lvl="0" indent="-144193" algn="ctr" defTabSz="609576" rtl="0" eaLnBrk="1" fontAlgn="auto" latinLnBrk="0" hangingPunct="1">
              <a:lnSpc>
                <a:spcPct val="100000"/>
              </a:lnSpc>
              <a:spcBef>
                <a:spcPts val="0"/>
              </a:spcBef>
              <a:spcAft>
                <a:spcPts val="0"/>
              </a:spcAft>
              <a:buClr>
                <a:srgbClr val="232F3E"/>
              </a:buClr>
              <a:buSzTx/>
              <a:buFontTx/>
              <a:buNone/>
              <a:tabLst/>
              <a:defRPr/>
            </a:pPr>
            <a:r>
              <a:rPr kumimoji="0" lang="en-US" altLang="ja-JP" sz="15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HGP創英角ｺﾞｼｯｸUB" panose="020B0900000000000000" pitchFamily="50" charset="-128"/>
              </a:rPr>
              <a:t>(</a:t>
            </a:r>
            <a:r>
              <a:rPr kumimoji="0" lang="ja-JP" altLang="en-US" sz="15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HGP創英角ｺﾞｼｯｸUB" panose="020B0900000000000000" pitchFamily="50" charset="-128"/>
              </a:rPr>
              <a:t>不適切な設定</a:t>
            </a:r>
            <a:r>
              <a:rPr kumimoji="0" lang="en-US" altLang="ja-JP" sz="15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HGP創英角ｺﾞｼｯｸUB" panose="020B0900000000000000" pitchFamily="50" charset="-128"/>
              </a:rPr>
              <a:t>)</a:t>
            </a:r>
            <a:endParaRPr kumimoji="0" lang="ja-JP" altLang="en-US" sz="15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HGP創英角ｺﾞｼｯｸUB" panose="020B0900000000000000" pitchFamily="50" charset="-128"/>
            </a:endParaRPr>
          </a:p>
        </p:txBody>
      </p:sp>
      <p:cxnSp>
        <p:nvCxnSpPr>
          <p:cNvPr id="9" name="直線矢印コネクタ 8">
            <a:extLst>
              <a:ext uri="{FF2B5EF4-FFF2-40B4-BE49-F238E27FC236}">
                <a16:creationId xmlns:a16="http://schemas.microsoft.com/office/drawing/2014/main" id="{4E5FEF42-9052-4147-AF40-19ECB992B25A}"/>
              </a:ext>
            </a:extLst>
          </p:cNvPr>
          <p:cNvCxnSpPr>
            <a:cxnSpLocks/>
          </p:cNvCxnSpPr>
          <p:nvPr/>
        </p:nvCxnSpPr>
        <p:spPr>
          <a:xfrm>
            <a:off x="10200632" y="5288314"/>
            <a:ext cx="1584000" cy="0"/>
          </a:xfrm>
          <a:prstGeom prst="straightConnector1">
            <a:avLst/>
          </a:prstGeom>
          <a:ln w="76200">
            <a:solidFill>
              <a:srgbClr val="545B64"/>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 name="直線矢印コネクタ 9">
            <a:extLst>
              <a:ext uri="{FF2B5EF4-FFF2-40B4-BE49-F238E27FC236}">
                <a16:creationId xmlns:a16="http://schemas.microsoft.com/office/drawing/2014/main" id="{8346CCCD-7AA5-E54E-B970-898E69AFD12C}"/>
              </a:ext>
            </a:extLst>
          </p:cNvPr>
          <p:cNvCxnSpPr>
            <a:cxnSpLocks/>
          </p:cNvCxnSpPr>
          <p:nvPr/>
        </p:nvCxnSpPr>
        <p:spPr>
          <a:xfrm>
            <a:off x="2064096" y="5303159"/>
            <a:ext cx="5688088" cy="0"/>
          </a:xfrm>
          <a:prstGeom prst="straightConnector1">
            <a:avLst/>
          </a:prstGeom>
          <a:ln w="76200">
            <a:solidFill>
              <a:schemeClr val="accent3"/>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Text Box 25">
            <a:extLst>
              <a:ext uri="{FF2B5EF4-FFF2-40B4-BE49-F238E27FC236}">
                <a16:creationId xmlns:a16="http://schemas.microsoft.com/office/drawing/2014/main" id="{1C602840-F8EB-BE41-8D48-77F446AE20BB}"/>
              </a:ext>
            </a:extLst>
          </p:cNvPr>
          <p:cNvSpPr txBox="1">
            <a:spLocks noChangeArrowheads="1"/>
          </p:cNvSpPr>
          <p:nvPr/>
        </p:nvSpPr>
        <p:spPr bwMode="auto">
          <a:xfrm>
            <a:off x="7896201" y="5444204"/>
            <a:ext cx="2160064" cy="453715"/>
          </a:xfrm>
          <a:prstGeom prst="rect">
            <a:avLst/>
          </a:prstGeom>
          <a:noFill/>
          <a:ln>
            <a:noFill/>
          </a:ln>
          <a:effectLst>
            <a:prstShdw prst="shdw17" dist="17961" dir="2700000">
              <a:schemeClr val="accent1">
                <a:gamma/>
                <a:shade val="60000"/>
                <a:invGamma/>
                <a:alpha val="50000"/>
              </a:schemeClr>
            </a:prstShdw>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lgn="ctr">
                <a:solidFill>
                  <a:schemeClr val="tx1"/>
                </a:solidFill>
                <a:miter lim="800000"/>
                <a:headEnd/>
                <a:tailEnd/>
              </a14:hiddenLine>
            </a:ext>
          </a:extLst>
        </p:spPr>
        <p:txBody>
          <a:bodyPr wrap="square" lIns="90000" tIns="46800" rIns="90000" bIns="46800">
            <a:spAutoFit/>
          </a:bodyPr>
          <a:lstStyle>
            <a:lvl1pPr marL="173038" indent="-173038">
              <a:defRPr sz="1200" b="1">
                <a:solidFill>
                  <a:schemeClr val="tx1"/>
                </a:solidFill>
                <a:latin typeface="ＭＳ Ｐゴシック" panose="020B0600070205080204" pitchFamily="50" charset="-128"/>
                <a:ea typeface="ＭＳ Ｐゴシック" panose="020B0600070205080204" pitchFamily="50" charset="-128"/>
              </a:defRPr>
            </a:lvl1pPr>
            <a:lvl2pPr>
              <a:defRPr sz="1200" b="1">
                <a:solidFill>
                  <a:schemeClr val="tx1"/>
                </a:solidFill>
                <a:latin typeface="ＭＳ Ｐゴシック" panose="020B0600070205080204" pitchFamily="50" charset="-128"/>
                <a:ea typeface="ＭＳ Ｐゴシック" panose="020B0600070205080204" pitchFamily="50" charset="-128"/>
              </a:defRPr>
            </a:lvl2pPr>
            <a:lvl3pPr>
              <a:defRPr sz="1200" b="1">
                <a:solidFill>
                  <a:schemeClr val="tx1"/>
                </a:solidFill>
                <a:latin typeface="ＭＳ Ｐゴシック" panose="020B0600070205080204" pitchFamily="50" charset="-128"/>
                <a:ea typeface="ＭＳ Ｐゴシック" panose="020B0600070205080204" pitchFamily="50" charset="-128"/>
              </a:defRPr>
            </a:lvl3pPr>
            <a:lvl4pPr>
              <a:defRPr sz="1200" b="1">
                <a:solidFill>
                  <a:schemeClr val="tx1"/>
                </a:solidFill>
                <a:latin typeface="ＭＳ Ｐゴシック" panose="020B0600070205080204" pitchFamily="50" charset="-128"/>
                <a:ea typeface="ＭＳ Ｐゴシック" panose="020B0600070205080204" pitchFamily="50" charset="-128"/>
              </a:defRPr>
            </a:lvl4pPr>
            <a:lvl5pPr>
              <a:defRPr sz="1200" b="1">
                <a:solidFill>
                  <a:schemeClr val="tx1"/>
                </a:solidFill>
                <a:latin typeface="ＭＳ Ｐゴシック" panose="020B0600070205080204" pitchFamily="50" charset="-128"/>
                <a:ea typeface="ＭＳ Ｐゴシック" panose="020B0600070205080204" pitchFamily="50" charset="-128"/>
              </a:defRPr>
            </a:lvl5pPr>
            <a:lvl6pPr eaLnBrk="0" fontAlgn="base" hangingPunct="0">
              <a:spcBef>
                <a:spcPct val="0"/>
              </a:spcBef>
              <a:spcAft>
                <a:spcPct val="0"/>
              </a:spcAft>
              <a:defRPr sz="1200" b="1">
                <a:solidFill>
                  <a:schemeClr val="tx1"/>
                </a:solidFill>
                <a:latin typeface="ＭＳ Ｐゴシック" panose="020B0600070205080204" pitchFamily="50" charset="-128"/>
                <a:ea typeface="ＭＳ Ｐゴシック" panose="020B0600070205080204" pitchFamily="50" charset="-128"/>
              </a:defRPr>
            </a:lvl6pPr>
            <a:lvl7pPr eaLnBrk="0" fontAlgn="base" hangingPunct="0">
              <a:spcBef>
                <a:spcPct val="0"/>
              </a:spcBef>
              <a:spcAft>
                <a:spcPct val="0"/>
              </a:spcAft>
              <a:defRPr sz="1200" b="1">
                <a:solidFill>
                  <a:schemeClr val="tx1"/>
                </a:solidFill>
                <a:latin typeface="ＭＳ Ｐゴシック" panose="020B0600070205080204" pitchFamily="50" charset="-128"/>
                <a:ea typeface="ＭＳ Ｐゴシック" panose="020B0600070205080204" pitchFamily="50" charset="-128"/>
              </a:defRPr>
            </a:lvl7pPr>
            <a:lvl8pPr eaLnBrk="0" fontAlgn="base" hangingPunct="0">
              <a:spcBef>
                <a:spcPct val="0"/>
              </a:spcBef>
              <a:spcAft>
                <a:spcPct val="0"/>
              </a:spcAft>
              <a:defRPr sz="1200" b="1">
                <a:solidFill>
                  <a:schemeClr val="tx1"/>
                </a:solidFill>
                <a:latin typeface="ＭＳ Ｐゴシック" panose="020B0600070205080204" pitchFamily="50" charset="-128"/>
                <a:ea typeface="ＭＳ Ｐゴシック" panose="020B0600070205080204" pitchFamily="50" charset="-128"/>
              </a:defRPr>
            </a:lvl8pPr>
            <a:lvl9pPr eaLnBrk="0" fontAlgn="base" hangingPunct="0">
              <a:spcBef>
                <a:spcPct val="0"/>
              </a:spcBef>
              <a:spcAft>
                <a:spcPct val="0"/>
              </a:spcAft>
              <a:defRPr sz="1200" b="1">
                <a:solidFill>
                  <a:schemeClr val="tx1"/>
                </a:solidFill>
                <a:latin typeface="ＭＳ Ｐゴシック" panose="020B0600070205080204" pitchFamily="50" charset="-128"/>
                <a:ea typeface="ＭＳ Ｐゴシック" panose="020B0600070205080204" pitchFamily="50" charset="-128"/>
              </a:defRPr>
            </a:lvl9pPr>
          </a:lstStyle>
          <a:p>
            <a:pPr marL="144193" marR="0" lvl="0" indent="-144193" algn="ctr" defTabSz="609576" rtl="0" eaLnBrk="1" fontAlgn="auto" latinLnBrk="0" hangingPunct="1">
              <a:lnSpc>
                <a:spcPct val="100000"/>
              </a:lnSpc>
              <a:spcBef>
                <a:spcPts val="0"/>
              </a:spcBef>
              <a:spcAft>
                <a:spcPts val="0"/>
              </a:spcAft>
              <a:buClr>
                <a:srgbClr val="232F3E"/>
              </a:buClr>
              <a:buSzTx/>
              <a:buFontTx/>
              <a:buNone/>
              <a:tabLst/>
              <a:defRPr/>
            </a:pPr>
            <a:r>
              <a:rPr kumimoji="0" lang="ja-JP" altLang="en-US" sz="1167"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HGP創英角ｺﾞｼｯｸUB" panose="020B0900000000000000" pitchFamily="50" charset="-128"/>
              </a:rPr>
              <a:t>システム運用プロセス</a:t>
            </a:r>
            <a:endParaRPr kumimoji="0" lang="en-US" altLang="ja-JP" sz="1167"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HGP創英角ｺﾞｼｯｸUB" panose="020B0900000000000000" pitchFamily="50" charset="-128"/>
            </a:endParaRPr>
          </a:p>
          <a:p>
            <a:pPr marL="144193" marR="0" lvl="0" indent="-144193" algn="ctr" defTabSz="609576" rtl="0" eaLnBrk="1" fontAlgn="auto" latinLnBrk="0" hangingPunct="1">
              <a:lnSpc>
                <a:spcPct val="100000"/>
              </a:lnSpc>
              <a:spcBef>
                <a:spcPts val="0"/>
              </a:spcBef>
              <a:spcAft>
                <a:spcPts val="0"/>
              </a:spcAft>
              <a:buClr>
                <a:srgbClr val="232F3E"/>
              </a:buClr>
              <a:buSzTx/>
              <a:buFontTx/>
              <a:buNone/>
              <a:tabLst/>
              <a:defRPr/>
            </a:pPr>
            <a:r>
              <a:rPr kumimoji="0" lang="ja-JP" altLang="en-US" sz="1167" b="0" i="0" u="none" strike="noStrike" kern="1200" cap="none" spc="0" normalizeH="0" baseline="0" noProof="0" dirty="0" err="1">
                <a:ln>
                  <a:noFill/>
                </a:ln>
                <a:solidFill>
                  <a:srgbClr val="232F3E"/>
                </a:solidFill>
                <a:effectLst/>
                <a:uLnTx/>
                <a:uFillTx/>
                <a:latin typeface="Meiryo" panose="020B0604030504040204" pitchFamily="34" charset="-128"/>
                <a:ea typeface="Meiryo" panose="020B0604030504040204" pitchFamily="34" charset="-128"/>
                <a:cs typeface="HGP創英角ｺﾞｼｯｸUB" panose="020B0900000000000000" pitchFamily="50" charset="-128"/>
              </a:rPr>
              <a:t>にて</a:t>
            </a:r>
            <a:r>
              <a:rPr kumimoji="0" lang="ja-JP" altLang="en-US" sz="1167"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HGP創英角ｺﾞｼｯｸUB" panose="020B0900000000000000" pitchFamily="50" charset="-128"/>
              </a:rPr>
              <a:t>対応</a:t>
            </a:r>
          </a:p>
        </p:txBody>
      </p:sp>
      <p:cxnSp>
        <p:nvCxnSpPr>
          <p:cNvPr id="12" name="直線矢印コネクタ 11">
            <a:extLst>
              <a:ext uri="{FF2B5EF4-FFF2-40B4-BE49-F238E27FC236}">
                <a16:creationId xmlns:a16="http://schemas.microsoft.com/office/drawing/2014/main" id="{5AA17559-3238-514A-945D-56EBAC03D747}"/>
              </a:ext>
            </a:extLst>
          </p:cNvPr>
          <p:cNvCxnSpPr>
            <a:cxnSpLocks/>
          </p:cNvCxnSpPr>
          <p:nvPr/>
        </p:nvCxnSpPr>
        <p:spPr>
          <a:xfrm>
            <a:off x="7824193" y="5303159"/>
            <a:ext cx="2231723" cy="0"/>
          </a:xfrm>
          <a:prstGeom prst="straightConnector1">
            <a:avLst/>
          </a:prstGeom>
          <a:ln w="76200">
            <a:solidFill>
              <a:srgbClr val="545B64"/>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3" name="正方形/長方形 12">
            <a:extLst>
              <a:ext uri="{FF2B5EF4-FFF2-40B4-BE49-F238E27FC236}">
                <a16:creationId xmlns:a16="http://schemas.microsoft.com/office/drawing/2014/main" id="{5E0C26B3-179D-CC40-90E0-E8F15DAB0B29}"/>
              </a:ext>
            </a:extLst>
          </p:cNvPr>
          <p:cNvSpPr/>
          <p:nvPr/>
        </p:nvSpPr>
        <p:spPr>
          <a:xfrm>
            <a:off x="5376256" y="3008607"/>
            <a:ext cx="3024000" cy="648000"/>
          </a:xfrm>
          <a:prstGeom prst="rect">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ctr" anchorCtr="0" forceAA="0" compatLnSpc="1">
            <a:prstTxWarp prst="textNoShape">
              <a:avLst/>
            </a:prstTxWarp>
            <a:noAutofit/>
          </a:body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1" lang="ja-JP" altLang="en-US" sz="1333"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rPr>
              <a:t>設定やイベント、ログ</a:t>
            </a:r>
            <a:r>
              <a:rPr kumimoji="1" lang="ja-JP" altLang="en-US" sz="1333"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の監視</a:t>
            </a:r>
            <a:endParaRPr kumimoji="1" lang="en-US" altLang="ja-JP" sz="1333"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endParaRPr>
          </a:p>
          <a:p>
            <a:pPr marL="0" marR="0" lvl="0" indent="0" algn="ctr" defTabSz="609576" rtl="0" eaLnBrk="1" fontAlgn="auto" latinLnBrk="0" hangingPunct="1">
              <a:lnSpc>
                <a:spcPct val="100000"/>
              </a:lnSpc>
              <a:spcBef>
                <a:spcPts val="0"/>
              </a:spcBef>
              <a:spcAft>
                <a:spcPts val="0"/>
              </a:spcAft>
              <a:buClrTx/>
              <a:buSzTx/>
              <a:buFontTx/>
              <a:buNone/>
              <a:tabLst/>
              <a:defRPr/>
            </a:pPr>
            <a:r>
              <a:rPr kumimoji="1" lang="en-US" altLang="ja-JP" sz="1333" b="1" i="0" u="none" strike="noStrike" kern="1200" cap="none" spc="0" normalizeH="0" baseline="0" noProof="0" dirty="0" err="1">
                <a:ln>
                  <a:noFill/>
                </a:ln>
                <a:solidFill>
                  <a:srgbClr val="232F3E"/>
                </a:solidFill>
                <a:effectLst/>
                <a:uLnTx/>
                <a:uFillTx/>
                <a:latin typeface="Meiryo" panose="020B0604030504040204" pitchFamily="34" charset="-128"/>
                <a:ea typeface="Meiryo" panose="020B0604030504040204" pitchFamily="34" charset="-128"/>
                <a:cs typeface="+mn-cs"/>
              </a:rPr>
              <a:t>GuardDuty</a:t>
            </a:r>
            <a:r>
              <a:rPr kumimoji="1" lang="en-US" altLang="ja-JP" sz="1333" b="1"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 Config, CloudTrail</a:t>
            </a:r>
          </a:p>
        </p:txBody>
      </p:sp>
      <p:sp>
        <p:nvSpPr>
          <p:cNvPr id="14" name="正方形/長方形 13">
            <a:extLst>
              <a:ext uri="{FF2B5EF4-FFF2-40B4-BE49-F238E27FC236}">
                <a16:creationId xmlns:a16="http://schemas.microsoft.com/office/drawing/2014/main" id="{36BD4F11-5A47-1542-BEF2-330D50F28A1C}"/>
              </a:ext>
            </a:extLst>
          </p:cNvPr>
          <p:cNvSpPr/>
          <p:nvPr/>
        </p:nvSpPr>
        <p:spPr>
          <a:xfrm>
            <a:off x="3717971" y="3008607"/>
            <a:ext cx="1584000" cy="648000"/>
          </a:xfrm>
          <a:prstGeom prst="rect">
            <a:avLst/>
          </a:prstGeom>
          <a:solidFill>
            <a:schemeClr val="bg1"/>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ctr" anchorCtr="0" forceAA="0" compatLnSpc="1">
            <a:prstTxWarp prst="textNoShape">
              <a:avLst/>
            </a:prstTxWarp>
            <a:noAutofit/>
          </a:body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1" lang="ja-JP" altLang="en-US" sz="1333"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rPr>
              <a:t>社内窓口</a:t>
            </a:r>
            <a:br>
              <a:rPr kumimoji="1" lang="en-US" altLang="ja-JP" sz="1333"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br>
            <a:r>
              <a:rPr kumimoji="1" lang="ja-JP" altLang="en-US" sz="1333"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rPr>
              <a:t>（内部報告</a:t>
            </a:r>
            <a:r>
              <a:rPr kumimoji="1" lang="en-US" altLang="ja-JP" sz="1333"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a:t>
            </a:r>
            <a:endParaRPr kumimoji="1" lang="ja-JP" altLang="en-US" sz="1333"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endParaRPr>
          </a:p>
        </p:txBody>
      </p:sp>
      <p:sp>
        <p:nvSpPr>
          <p:cNvPr id="15" name="正方形/長方形 14">
            <a:extLst>
              <a:ext uri="{FF2B5EF4-FFF2-40B4-BE49-F238E27FC236}">
                <a16:creationId xmlns:a16="http://schemas.microsoft.com/office/drawing/2014/main" id="{D1953D45-1B0E-6C47-954F-16D392DA79EE}"/>
              </a:ext>
            </a:extLst>
          </p:cNvPr>
          <p:cNvSpPr/>
          <p:nvPr/>
        </p:nvSpPr>
        <p:spPr>
          <a:xfrm>
            <a:off x="2053443" y="3008607"/>
            <a:ext cx="1584000" cy="648000"/>
          </a:xfrm>
          <a:prstGeom prst="rect">
            <a:avLst/>
          </a:prstGeom>
          <a:solidFill>
            <a:schemeClr val="bg1"/>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ctr" anchorCtr="0" forceAA="0" compatLnSpc="1">
            <a:prstTxWarp prst="textNoShape">
              <a:avLst/>
            </a:prstTxWarp>
            <a:noAutofit/>
          </a:body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1" lang="ja-JP" altLang="en-US" sz="1333"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社外窓口</a:t>
            </a:r>
            <a:br>
              <a:rPr kumimoji="1" lang="en-US" altLang="ja-JP" sz="1333"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br>
            <a:r>
              <a:rPr kumimoji="1" lang="ja-JP" altLang="en-US" sz="1333"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（通報・連絡</a:t>
            </a:r>
            <a:r>
              <a:rPr kumimoji="1" lang="en-US" altLang="ja-JP" sz="1333"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a:t>
            </a:r>
            <a:endParaRPr kumimoji="1" lang="ja-JP" altLang="en-US" sz="1333"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endParaRPr>
          </a:p>
        </p:txBody>
      </p:sp>
      <p:sp>
        <p:nvSpPr>
          <p:cNvPr id="16" name="正方形/長方形 15">
            <a:extLst>
              <a:ext uri="{FF2B5EF4-FFF2-40B4-BE49-F238E27FC236}">
                <a16:creationId xmlns:a16="http://schemas.microsoft.com/office/drawing/2014/main" id="{014205AC-1C02-8545-B3FD-B4CED0F773E5}"/>
              </a:ext>
            </a:extLst>
          </p:cNvPr>
          <p:cNvSpPr/>
          <p:nvPr/>
        </p:nvSpPr>
        <p:spPr>
          <a:xfrm>
            <a:off x="8472264" y="3008607"/>
            <a:ext cx="1584000" cy="648000"/>
          </a:xfrm>
          <a:prstGeom prst="rect">
            <a:avLst/>
          </a:prstGeom>
          <a:solidFill>
            <a:schemeClr val="bg1"/>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ctr" anchorCtr="0" forceAA="0" compatLnSpc="1">
            <a:prstTxWarp prst="textNoShape">
              <a:avLst/>
            </a:prstTxWarp>
            <a:noAutofit/>
          </a:body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1" lang="ja-JP" altLang="en-US" sz="1333"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セキュリティ</a:t>
            </a:r>
            <a:endParaRPr kumimoji="1" lang="en-US" altLang="ja-JP" sz="1333"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endParaRPr>
          </a:p>
          <a:p>
            <a:pPr marL="0" marR="0" lvl="0" indent="0" algn="ctr" defTabSz="609576" rtl="0" eaLnBrk="1" fontAlgn="auto" latinLnBrk="0" hangingPunct="1">
              <a:lnSpc>
                <a:spcPct val="100000"/>
              </a:lnSpc>
              <a:spcBef>
                <a:spcPts val="0"/>
              </a:spcBef>
              <a:spcAft>
                <a:spcPts val="0"/>
              </a:spcAft>
              <a:buClrTx/>
              <a:buSzTx/>
              <a:buFontTx/>
              <a:buNone/>
              <a:tabLst/>
              <a:defRPr/>
            </a:pPr>
            <a:r>
              <a:rPr kumimoji="1" lang="ja-JP" altLang="en-US" sz="1333"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アセスメント</a:t>
            </a:r>
          </a:p>
        </p:txBody>
      </p:sp>
      <p:sp>
        <p:nvSpPr>
          <p:cNvPr id="17" name="正方形/長方形 16">
            <a:extLst>
              <a:ext uri="{FF2B5EF4-FFF2-40B4-BE49-F238E27FC236}">
                <a16:creationId xmlns:a16="http://schemas.microsoft.com/office/drawing/2014/main" id="{44B46F7E-240E-C341-990F-33C35BFCB44E}"/>
              </a:ext>
            </a:extLst>
          </p:cNvPr>
          <p:cNvSpPr/>
          <p:nvPr/>
        </p:nvSpPr>
        <p:spPr>
          <a:xfrm>
            <a:off x="10200456" y="3008607"/>
            <a:ext cx="1584000" cy="648000"/>
          </a:xfrm>
          <a:prstGeom prst="rect">
            <a:avLst/>
          </a:prstGeom>
          <a:solidFill>
            <a:schemeClr val="bg1"/>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ctr" anchorCtr="0" forceAA="0" compatLnSpc="1">
            <a:prstTxWarp prst="textNoShape">
              <a:avLst/>
            </a:prstTxWarp>
            <a:noAutofit/>
          </a:body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1" lang="ja-JP" altLang="en-US" sz="1333"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脆弱性診断</a:t>
            </a:r>
            <a:endParaRPr kumimoji="1" lang="en-US" altLang="ja-JP" sz="1333"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endParaRPr>
          </a:p>
          <a:p>
            <a:pPr marL="0" marR="0" lvl="0" indent="0" algn="ctr" defTabSz="609576" rtl="0" eaLnBrk="1" fontAlgn="auto" latinLnBrk="0" hangingPunct="1">
              <a:lnSpc>
                <a:spcPct val="100000"/>
              </a:lnSpc>
              <a:spcBef>
                <a:spcPts val="0"/>
              </a:spcBef>
              <a:spcAft>
                <a:spcPts val="0"/>
              </a:spcAft>
              <a:buClrTx/>
              <a:buSzTx/>
              <a:buFontTx/>
              <a:buNone/>
              <a:tabLst/>
              <a:defRPr/>
            </a:pPr>
            <a:r>
              <a:rPr kumimoji="1" lang="en-US" altLang="ja-JP" sz="1333" b="1"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Inspector</a:t>
            </a:r>
            <a:endParaRPr kumimoji="1" lang="ja-JP" altLang="en-US" sz="1333" b="1"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endParaRPr>
          </a:p>
        </p:txBody>
      </p:sp>
      <p:sp>
        <p:nvSpPr>
          <p:cNvPr id="18" name="Text Box 2">
            <a:extLst>
              <a:ext uri="{FF2B5EF4-FFF2-40B4-BE49-F238E27FC236}">
                <a16:creationId xmlns:a16="http://schemas.microsoft.com/office/drawing/2014/main" id="{3A8677A6-D0D1-504F-BC9A-51768D097AA0}"/>
              </a:ext>
            </a:extLst>
          </p:cNvPr>
          <p:cNvSpPr txBox="1">
            <a:spLocks noChangeArrowheads="1"/>
          </p:cNvSpPr>
          <p:nvPr/>
        </p:nvSpPr>
        <p:spPr bwMode="auto">
          <a:xfrm>
            <a:off x="191528" y="4201343"/>
            <a:ext cx="1656000" cy="648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noAutofit/>
          </a:bodyPr>
          <a:lstStyle>
            <a:lvl1pPr>
              <a:defRPr kumimoji="1" sz="1600">
                <a:solidFill>
                  <a:schemeClr val="tx1"/>
                </a:solidFill>
                <a:latin typeface="Arial" charset="0"/>
                <a:ea typeface="ＭＳ Ｐゴシック" charset="0"/>
                <a:cs typeface="ＭＳ Ｐゴシック" charset="0"/>
              </a:defRPr>
            </a:lvl1pPr>
            <a:lvl2pPr marL="742950" indent="-285750">
              <a:defRPr kumimoji="1" sz="1600">
                <a:solidFill>
                  <a:schemeClr val="tx1"/>
                </a:solidFill>
                <a:latin typeface="Arial" charset="0"/>
                <a:ea typeface="ＭＳ Ｐゴシック" charset="0"/>
              </a:defRPr>
            </a:lvl2pPr>
            <a:lvl3pPr marL="1143000" indent="-228600">
              <a:defRPr kumimoji="1" sz="1600">
                <a:solidFill>
                  <a:schemeClr val="tx1"/>
                </a:solidFill>
                <a:latin typeface="Arial" charset="0"/>
                <a:ea typeface="ＭＳ Ｐゴシック" charset="0"/>
              </a:defRPr>
            </a:lvl3pPr>
            <a:lvl4pPr marL="1600200" indent="-228600">
              <a:defRPr kumimoji="1" sz="1600">
                <a:solidFill>
                  <a:schemeClr val="bg1"/>
                </a:solidFill>
                <a:latin typeface="Arial" charset="0"/>
                <a:ea typeface="ＭＳ Ｐゴシック" charset="0"/>
              </a:defRPr>
            </a:lvl4pPr>
            <a:lvl5pPr marL="2057400" indent="-228600">
              <a:defRPr kumimoji="1" sz="1600">
                <a:solidFill>
                  <a:schemeClr val="bg1"/>
                </a:solidFill>
                <a:latin typeface="Arial" charset="0"/>
                <a:ea typeface="ＭＳ Ｐゴシック" charset="0"/>
              </a:defRPr>
            </a:lvl5pPr>
            <a:lvl6pPr eaLnBrk="0" fontAlgn="base" hangingPunct="0">
              <a:spcBef>
                <a:spcPct val="20000"/>
              </a:spcBef>
              <a:spcAft>
                <a:spcPct val="0"/>
              </a:spcAft>
              <a:buClr>
                <a:schemeClr val="bg1"/>
              </a:buClr>
              <a:buChar char="»"/>
              <a:defRPr kumimoji="1" sz="1600">
                <a:solidFill>
                  <a:schemeClr val="bg1"/>
                </a:solidFill>
                <a:latin typeface="Arial" charset="0"/>
                <a:ea typeface="ＭＳ Ｐゴシック" charset="0"/>
              </a:defRPr>
            </a:lvl6pPr>
            <a:lvl7pPr eaLnBrk="0" fontAlgn="base" hangingPunct="0">
              <a:spcBef>
                <a:spcPct val="20000"/>
              </a:spcBef>
              <a:spcAft>
                <a:spcPct val="0"/>
              </a:spcAft>
              <a:buClr>
                <a:schemeClr val="bg1"/>
              </a:buClr>
              <a:buChar char="»"/>
              <a:defRPr kumimoji="1" sz="1600">
                <a:solidFill>
                  <a:schemeClr val="bg1"/>
                </a:solidFill>
                <a:latin typeface="Arial" charset="0"/>
                <a:ea typeface="ＭＳ Ｐゴシック" charset="0"/>
              </a:defRPr>
            </a:lvl7pPr>
            <a:lvl8pPr eaLnBrk="0" fontAlgn="base" hangingPunct="0">
              <a:spcBef>
                <a:spcPct val="20000"/>
              </a:spcBef>
              <a:spcAft>
                <a:spcPct val="0"/>
              </a:spcAft>
              <a:buClr>
                <a:schemeClr val="bg1"/>
              </a:buClr>
              <a:buChar char="»"/>
              <a:defRPr kumimoji="1" sz="1600">
                <a:solidFill>
                  <a:schemeClr val="bg1"/>
                </a:solidFill>
                <a:latin typeface="Arial" charset="0"/>
                <a:ea typeface="ＭＳ Ｐゴシック" charset="0"/>
              </a:defRPr>
            </a:lvl8pPr>
            <a:lvl9pPr eaLnBrk="0" fontAlgn="base" hangingPunct="0">
              <a:spcBef>
                <a:spcPct val="20000"/>
              </a:spcBef>
              <a:spcAft>
                <a:spcPct val="0"/>
              </a:spcAft>
              <a:buClr>
                <a:schemeClr val="bg1"/>
              </a:buClr>
              <a:buChar char="»"/>
              <a:defRPr kumimoji="1" sz="1600">
                <a:solidFill>
                  <a:schemeClr val="bg1"/>
                </a:solidFill>
                <a:latin typeface="Arial" charset="0"/>
                <a:ea typeface="ＭＳ Ｐゴシック" charset="0"/>
              </a:defRPr>
            </a:lvl9p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1" lang="ja-JP" altLang="en-US" sz="1500" b="1" i="0" u="sng"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HGP創英角ｺﾞｼｯｸUB" charset="0"/>
              </a:rPr>
              <a:t>セキュリティ</a:t>
            </a:r>
            <a:endParaRPr kumimoji="1" lang="en-US" altLang="ja-JP" sz="1500" b="1" i="0" u="sng"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HGP創英角ｺﾞｼｯｸUB" charset="0"/>
            </a:endParaRPr>
          </a:p>
          <a:p>
            <a:pPr marL="0" marR="0" lvl="0" indent="0" algn="ctr" defTabSz="609576" rtl="0" eaLnBrk="1" fontAlgn="auto" latinLnBrk="0" hangingPunct="1">
              <a:lnSpc>
                <a:spcPct val="100000"/>
              </a:lnSpc>
              <a:spcBef>
                <a:spcPts val="0"/>
              </a:spcBef>
              <a:spcAft>
                <a:spcPts val="0"/>
              </a:spcAft>
              <a:buClrTx/>
              <a:buSzTx/>
              <a:buFontTx/>
              <a:buNone/>
              <a:tabLst/>
              <a:defRPr/>
            </a:pPr>
            <a:r>
              <a:rPr kumimoji="1" lang="ja-JP" altLang="en-US" sz="1500" b="1" i="0" u="sng"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HGP創英角ｺﾞｼｯｸUB" charset="0"/>
              </a:rPr>
              <a:t>リスク</a:t>
            </a:r>
            <a:br>
              <a:rPr kumimoji="1" lang="en-US" altLang="ja-JP" sz="1500" b="1" i="0" u="sng"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HGP創英角ｺﾞｼｯｸUB" charset="0"/>
              </a:rPr>
            </a:br>
            <a:r>
              <a:rPr kumimoji="1" lang="en-US" altLang="ja-JP" sz="1500" b="1" i="0" u="sng"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HGP創英角ｺﾞｼｯｸUB" charset="0"/>
              </a:rPr>
              <a:t>(</a:t>
            </a:r>
            <a:r>
              <a:rPr kumimoji="1" lang="ja-JP" altLang="en-US" sz="1500" b="1" i="0" u="sng"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HGP創英角ｺﾞｼｯｸUB" charset="0"/>
              </a:rPr>
              <a:t>イベント</a:t>
            </a:r>
            <a:r>
              <a:rPr kumimoji="1" lang="en-US" altLang="ja-JP" sz="1500" b="1" i="0" u="sng"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HGP創英角ｺﾞｼｯｸUB" charset="0"/>
              </a:rPr>
              <a:t>)</a:t>
            </a:r>
          </a:p>
        </p:txBody>
      </p:sp>
      <p:sp>
        <p:nvSpPr>
          <p:cNvPr id="19" name="矢印: 下 29">
            <a:extLst>
              <a:ext uri="{FF2B5EF4-FFF2-40B4-BE49-F238E27FC236}">
                <a16:creationId xmlns:a16="http://schemas.microsoft.com/office/drawing/2014/main" id="{DD2BA072-DB4E-1249-BE81-1F4E78F764D2}"/>
              </a:ext>
            </a:extLst>
          </p:cNvPr>
          <p:cNvSpPr/>
          <p:nvPr/>
        </p:nvSpPr>
        <p:spPr>
          <a:xfrm>
            <a:off x="10704513" y="3861072"/>
            <a:ext cx="504056" cy="216000"/>
          </a:xfrm>
          <a:prstGeom prst="downArrow">
            <a:avLst/>
          </a:pr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l" defTabSz="609576" rtl="0" eaLnBrk="1" fontAlgn="auto" latinLnBrk="0" hangingPunct="1">
              <a:lnSpc>
                <a:spcPct val="100000"/>
              </a:lnSpc>
              <a:spcBef>
                <a:spcPts val="0"/>
              </a:spcBef>
              <a:spcAft>
                <a:spcPts val="0"/>
              </a:spcAft>
              <a:buClrTx/>
              <a:buSzTx/>
              <a:buFontTx/>
              <a:buNone/>
              <a:tabLst/>
              <a:defRPr/>
            </a:pPr>
            <a:endParaRPr kumimoji="1" lang="ja-JP" altLang="en-US" sz="1333" b="0" i="0" u="none" strike="noStrike" kern="1200" cap="none" spc="0" normalizeH="0" baseline="0" noProof="0" dirty="0">
              <a:ln>
                <a:noFill/>
              </a:ln>
              <a:solidFill>
                <a:srgbClr val="161E2C"/>
              </a:solidFill>
              <a:effectLst/>
              <a:uLnTx/>
              <a:uFillTx/>
              <a:latin typeface="Meiryo" panose="020B0604030504040204" pitchFamily="34" charset="-128"/>
              <a:ea typeface="Meiryo" panose="020B0604030504040204" pitchFamily="34" charset="-128"/>
              <a:cs typeface="+mn-cs"/>
            </a:endParaRPr>
          </a:p>
        </p:txBody>
      </p:sp>
      <p:sp>
        <p:nvSpPr>
          <p:cNvPr id="20" name="矢印: 下 30">
            <a:extLst>
              <a:ext uri="{FF2B5EF4-FFF2-40B4-BE49-F238E27FC236}">
                <a16:creationId xmlns:a16="http://schemas.microsoft.com/office/drawing/2014/main" id="{2369D163-3728-4144-A89E-19386D295F9C}"/>
              </a:ext>
            </a:extLst>
          </p:cNvPr>
          <p:cNvSpPr/>
          <p:nvPr/>
        </p:nvSpPr>
        <p:spPr>
          <a:xfrm>
            <a:off x="9120336" y="3861048"/>
            <a:ext cx="504056" cy="216000"/>
          </a:xfrm>
          <a:prstGeom prst="downArrow">
            <a:avLst/>
          </a:pr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l" defTabSz="609576" rtl="0" eaLnBrk="1" fontAlgn="auto" latinLnBrk="0" hangingPunct="1">
              <a:lnSpc>
                <a:spcPct val="100000"/>
              </a:lnSpc>
              <a:spcBef>
                <a:spcPts val="0"/>
              </a:spcBef>
              <a:spcAft>
                <a:spcPts val="0"/>
              </a:spcAft>
              <a:buClrTx/>
              <a:buSzTx/>
              <a:buFontTx/>
              <a:buNone/>
              <a:tabLst/>
              <a:defRPr/>
            </a:pPr>
            <a:endParaRPr kumimoji="1" lang="ja-JP" altLang="en-US" sz="1333" b="0" i="0" u="none" strike="noStrike" kern="1200" cap="none" spc="0" normalizeH="0" baseline="0" noProof="0" dirty="0">
              <a:ln>
                <a:noFill/>
              </a:ln>
              <a:solidFill>
                <a:srgbClr val="161E2C"/>
              </a:solidFill>
              <a:effectLst/>
              <a:uLnTx/>
              <a:uFillTx/>
              <a:latin typeface="Meiryo" panose="020B0604030504040204" pitchFamily="34" charset="-128"/>
              <a:ea typeface="Meiryo" panose="020B0604030504040204" pitchFamily="34" charset="-128"/>
              <a:cs typeface="+mn-cs"/>
            </a:endParaRPr>
          </a:p>
        </p:txBody>
      </p:sp>
      <p:sp>
        <p:nvSpPr>
          <p:cNvPr id="21" name="矢印: 下 31">
            <a:extLst>
              <a:ext uri="{FF2B5EF4-FFF2-40B4-BE49-F238E27FC236}">
                <a16:creationId xmlns:a16="http://schemas.microsoft.com/office/drawing/2014/main" id="{6710F10E-D983-244A-81A3-A76F6F5B51CB}"/>
              </a:ext>
            </a:extLst>
          </p:cNvPr>
          <p:cNvSpPr/>
          <p:nvPr/>
        </p:nvSpPr>
        <p:spPr>
          <a:xfrm>
            <a:off x="7608169" y="3861072"/>
            <a:ext cx="504056" cy="216000"/>
          </a:xfrm>
          <a:prstGeom prst="downArrow">
            <a:avLst/>
          </a:pr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l" defTabSz="609576" rtl="0" eaLnBrk="1" fontAlgn="auto" latinLnBrk="0" hangingPunct="1">
              <a:lnSpc>
                <a:spcPct val="100000"/>
              </a:lnSpc>
              <a:spcBef>
                <a:spcPts val="0"/>
              </a:spcBef>
              <a:spcAft>
                <a:spcPts val="0"/>
              </a:spcAft>
              <a:buClrTx/>
              <a:buSzTx/>
              <a:buFontTx/>
              <a:buNone/>
              <a:tabLst/>
              <a:defRPr/>
            </a:pPr>
            <a:endParaRPr kumimoji="1" lang="ja-JP" altLang="en-US" sz="1333" b="0" i="0" u="none" strike="noStrike" kern="1200" cap="none" spc="0" normalizeH="0" baseline="0" noProof="0" dirty="0">
              <a:ln>
                <a:noFill/>
              </a:ln>
              <a:solidFill>
                <a:srgbClr val="161E2C"/>
              </a:solidFill>
              <a:effectLst/>
              <a:uLnTx/>
              <a:uFillTx/>
              <a:latin typeface="Meiryo" panose="020B0604030504040204" pitchFamily="34" charset="-128"/>
              <a:ea typeface="Meiryo" panose="020B0604030504040204" pitchFamily="34" charset="-128"/>
              <a:cs typeface="+mn-cs"/>
            </a:endParaRPr>
          </a:p>
        </p:txBody>
      </p:sp>
      <p:sp>
        <p:nvSpPr>
          <p:cNvPr id="22" name="矢印: 下 32">
            <a:extLst>
              <a:ext uri="{FF2B5EF4-FFF2-40B4-BE49-F238E27FC236}">
                <a16:creationId xmlns:a16="http://schemas.microsoft.com/office/drawing/2014/main" id="{89F527B8-9842-0941-AD66-9F6107EBC8B1}"/>
              </a:ext>
            </a:extLst>
          </p:cNvPr>
          <p:cNvSpPr/>
          <p:nvPr/>
        </p:nvSpPr>
        <p:spPr>
          <a:xfrm>
            <a:off x="5879976" y="3861048"/>
            <a:ext cx="504056" cy="216000"/>
          </a:xfrm>
          <a:prstGeom prst="downArrow">
            <a:avLst/>
          </a:pr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l" defTabSz="609576" rtl="0" eaLnBrk="1" fontAlgn="auto" latinLnBrk="0" hangingPunct="1">
              <a:lnSpc>
                <a:spcPct val="100000"/>
              </a:lnSpc>
              <a:spcBef>
                <a:spcPts val="0"/>
              </a:spcBef>
              <a:spcAft>
                <a:spcPts val="0"/>
              </a:spcAft>
              <a:buClrTx/>
              <a:buSzTx/>
              <a:buFontTx/>
              <a:buNone/>
              <a:tabLst/>
              <a:defRPr/>
            </a:pPr>
            <a:endParaRPr kumimoji="1" lang="ja-JP" altLang="en-US" sz="1333" b="0" i="0" u="none" strike="noStrike" kern="1200" cap="none" spc="0" normalizeH="0" baseline="0" noProof="0" dirty="0">
              <a:ln>
                <a:noFill/>
              </a:ln>
              <a:solidFill>
                <a:srgbClr val="161E2C"/>
              </a:solidFill>
              <a:effectLst/>
              <a:uLnTx/>
              <a:uFillTx/>
              <a:latin typeface="Meiryo" panose="020B0604030504040204" pitchFamily="34" charset="-128"/>
              <a:ea typeface="Meiryo" panose="020B0604030504040204" pitchFamily="34" charset="-128"/>
              <a:cs typeface="+mn-cs"/>
            </a:endParaRPr>
          </a:p>
        </p:txBody>
      </p:sp>
      <p:sp>
        <p:nvSpPr>
          <p:cNvPr id="23" name="矢印: 下 33">
            <a:extLst>
              <a:ext uri="{FF2B5EF4-FFF2-40B4-BE49-F238E27FC236}">
                <a16:creationId xmlns:a16="http://schemas.microsoft.com/office/drawing/2014/main" id="{07BEE339-B3D1-8441-B3F2-F15277C76273}"/>
              </a:ext>
            </a:extLst>
          </p:cNvPr>
          <p:cNvSpPr/>
          <p:nvPr/>
        </p:nvSpPr>
        <p:spPr>
          <a:xfrm>
            <a:off x="4223793" y="3861048"/>
            <a:ext cx="504056" cy="216000"/>
          </a:xfrm>
          <a:prstGeom prst="downArrow">
            <a:avLst/>
          </a:pr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l" defTabSz="609576" rtl="0" eaLnBrk="1" fontAlgn="auto" latinLnBrk="0" hangingPunct="1">
              <a:lnSpc>
                <a:spcPct val="100000"/>
              </a:lnSpc>
              <a:spcBef>
                <a:spcPts val="0"/>
              </a:spcBef>
              <a:spcAft>
                <a:spcPts val="0"/>
              </a:spcAft>
              <a:buClrTx/>
              <a:buSzTx/>
              <a:buFontTx/>
              <a:buNone/>
              <a:tabLst/>
              <a:defRPr/>
            </a:pPr>
            <a:endParaRPr kumimoji="1" lang="ja-JP" altLang="en-US" sz="1333" b="0" i="0" u="none" strike="noStrike" kern="1200" cap="none" spc="0" normalizeH="0" baseline="0" noProof="0" dirty="0">
              <a:ln>
                <a:noFill/>
              </a:ln>
              <a:solidFill>
                <a:srgbClr val="161E2C"/>
              </a:solidFill>
              <a:effectLst/>
              <a:uLnTx/>
              <a:uFillTx/>
              <a:latin typeface="Meiryo" panose="020B0604030504040204" pitchFamily="34" charset="-128"/>
              <a:ea typeface="Meiryo" panose="020B0604030504040204" pitchFamily="34" charset="-128"/>
              <a:cs typeface="+mn-cs"/>
            </a:endParaRPr>
          </a:p>
        </p:txBody>
      </p:sp>
      <p:sp>
        <p:nvSpPr>
          <p:cNvPr id="24" name="矢印: 下 34">
            <a:extLst>
              <a:ext uri="{FF2B5EF4-FFF2-40B4-BE49-F238E27FC236}">
                <a16:creationId xmlns:a16="http://schemas.microsoft.com/office/drawing/2014/main" id="{FBC28873-689C-594A-9B1B-AD2A31E40470}"/>
              </a:ext>
            </a:extLst>
          </p:cNvPr>
          <p:cNvSpPr/>
          <p:nvPr/>
        </p:nvSpPr>
        <p:spPr>
          <a:xfrm>
            <a:off x="2567609" y="3861048"/>
            <a:ext cx="504056" cy="216000"/>
          </a:xfrm>
          <a:prstGeom prst="downArrow">
            <a:avLst/>
          </a:pr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l" defTabSz="609576" rtl="0" eaLnBrk="1" fontAlgn="auto" latinLnBrk="0" hangingPunct="1">
              <a:lnSpc>
                <a:spcPct val="100000"/>
              </a:lnSpc>
              <a:spcBef>
                <a:spcPts val="0"/>
              </a:spcBef>
              <a:spcAft>
                <a:spcPts val="0"/>
              </a:spcAft>
              <a:buClrTx/>
              <a:buSzTx/>
              <a:buFontTx/>
              <a:buNone/>
              <a:tabLst/>
              <a:defRPr/>
            </a:pPr>
            <a:endParaRPr kumimoji="1" lang="ja-JP" altLang="en-US" sz="1333" b="0" i="0" u="none" strike="noStrike" kern="1200" cap="none" spc="0" normalizeH="0" baseline="0" noProof="0" dirty="0">
              <a:ln>
                <a:noFill/>
              </a:ln>
              <a:solidFill>
                <a:srgbClr val="161E2C"/>
              </a:solidFill>
              <a:effectLst/>
              <a:uLnTx/>
              <a:uFillTx/>
              <a:latin typeface="Meiryo" panose="020B0604030504040204" pitchFamily="34" charset="-128"/>
              <a:ea typeface="Meiryo" panose="020B0604030504040204" pitchFamily="34" charset="-128"/>
              <a:cs typeface="+mn-cs"/>
            </a:endParaRPr>
          </a:p>
        </p:txBody>
      </p:sp>
      <p:sp>
        <p:nvSpPr>
          <p:cNvPr id="25" name="Text Box 2">
            <a:extLst>
              <a:ext uri="{FF2B5EF4-FFF2-40B4-BE49-F238E27FC236}">
                <a16:creationId xmlns:a16="http://schemas.microsoft.com/office/drawing/2014/main" id="{B81A08CD-CEA2-1B43-85D5-857442B3B28B}"/>
              </a:ext>
            </a:extLst>
          </p:cNvPr>
          <p:cNvSpPr txBox="1">
            <a:spLocks noChangeArrowheads="1"/>
          </p:cNvSpPr>
          <p:nvPr/>
        </p:nvSpPr>
        <p:spPr bwMode="auto">
          <a:xfrm>
            <a:off x="191528" y="2996952"/>
            <a:ext cx="1656000" cy="648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noAutofit/>
          </a:bodyPr>
          <a:lstStyle>
            <a:lvl1pPr>
              <a:defRPr kumimoji="1" sz="1600">
                <a:solidFill>
                  <a:schemeClr val="tx1"/>
                </a:solidFill>
                <a:latin typeface="Arial" charset="0"/>
                <a:ea typeface="ＭＳ Ｐゴシック" charset="0"/>
                <a:cs typeface="ＭＳ Ｐゴシック" charset="0"/>
              </a:defRPr>
            </a:lvl1pPr>
            <a:lvl2pPr marL="742950" indent="-285750">
              <a:defRPr kumimoji="1" sz="1600">
                <a:solidFill>
                  <a:schemeClr val="tx1"/>
                </a:solidFill>
                <a:latin typeface="Arial" charset="0"/>
                <a:ea typeface="ＭＳ Ｐゴシック" charset="0"/>
              </a:defRPr>
            </a:lvl2pPr>
            <a:lvl3pPr marL="1143000" indent="-228600">
              <a:defRPr kumimoji="1" sz="1600">
                <a:solidFill>
                  <a:schemeClr val="tx1"/>
                </a:solidFill>
                <a:latin typeface="Arial" charset="0"/>
                <a:ea typeface="ＭＳ Ｐゴシック" charset="0"/>
              </a:defRPr>
            </a:lvl3pPr>
            <a:lvl4pPr marL="1600200" indent="-228600">
              <a:defRPr kumimoji="1" sz="1600">
                <a:solidFill>
                  <a:schemeClr val="bg1"/>
                </a:solidFill>
                <a:latin typeface="Arial" charset="0"/>
                <a:ea typeface="ＭＳ Ｐゴシック" charset="0"/>
              </a:defRPr>
            </a:lvl4pPr>
            <a:lvl5pPr marL="2057400" indent="-228600">
              <a:defRPr kumimoji="1" sz="1600">
                <a:solidFill>
                  <a:schemeClr val="bg1"/>
                </a:solidFill>
                <a:latin typeface="Arial" charset="0"/>
                <a:ea typeface="ＭＳ Ｐゴシック" charset="0"/>
              </a:defRPr>
            </a:lvl5pPr>
            <a:lvl6pPr eaLnBrk="0" fontAlgn="base" hangingPunct="0">
              <a:spcBef>
                <a:spcPct val="20000"/>
              </a:spcBef>
              <a:spcAft>
                <a:spcPct val="0"/>
              </a:spcAft>
              <a:buClr>
                <a:schemeClr val="bg1"/>
              </a:buClr>
              <a:buChar char="»"/>
              <a:defRPr kumimoji="1" sz="1600">
                <a:solidFill>
                  <a:schemeClr val="bg1"/>
                </a:solidFill>
                <a:latin typeface="Arial" charset="0"/>
                <a:ea typeface="ＭＳ Ｐゴシック" charset="0"/>
              </a:defRPr>
            </a:lvl6pPr>
            <a:lvl7pPr eaLnBrk="0" fontAlgn="base" hangingPunct="0">
              <a:spcBef>
                <a:spcPct val="20000"/>
              </a:spcBef>
              <a:spcAft>
                <a:spcPct val="0"/>
              </a:spcAft>
              <a:buClr>
                <a:schemeClr val="bg1"/>
              </a:buClr>
              <a:buChar char="»"/>
              <a:defRPr kumimoji="1" sz="1600">
                <a:solidFill>
                  <a:schemeClr val="bg1"/>
                </a:solidFill>
                <a:latin typeface="Arial" charset="0"/>
                <a:ea typeface="ＭＳ Ｐゴシック" charset="0"/>
              </a:defRPr>
            </a:lvl7pPr>
            <a:lvl8pPr eaLnBrk="0" fontAlgn="base" hangingPunct="0">
              <a:spcBef>
                <a:spcPct val="20000"/>
              </a:spcBef>
              <a:spcAft>
                <a:spcPct val="0"/>
              </a:spcAft>
              <a:buClr>
                <a:schemeClr val="bg1"/>
              </a:buClr>
              <a:buChar char="»"/>
              <a:defRPr kumimoji="1" sz="1600">
                <a:solidFill>
                  <a:schemeClr val="bg1"/>
                </a:solidFill>
                <a:latin typeface="Arial" charset="0"/>
                <a:ea typeface="ＭＳ Ｐゴシック" charset="0"/>
              </a:defRPr>
            </a:lvl8pPr>
            <a:lvl9pPr eaLnBrk="0" fontAlgn="base" hangingPunct="0">
              <a:spcBef>
                <a:spcPct val="20000"/>
              </a:spcBef>
              <a:spcAft>
                <a:spcPct val="0"/>
              </a:spcAft>
              <a:buClr>
                <a:schemeClr val="bg1"/>
              </a:buClr>
              <a:buChar char="»"/>
              <a:defRPr kumimoji="1" sz="1600">
                <a:solidFill>
                  <a:schemeClr val="bg1"/>
                </a:solidFill>
                <a:latin typeface="Arial" charset="0"/>
                <a:ea typeface="ＭＳ Ｐゴシック" charset="0"/>
              </a:defRPr>
            </a:lvl9p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1" lang="ja-JP" altLang="en-US" sz="1500" b="1" i="0" u="sng"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HGP創英角ｺﾞｼｯｸUB" charset="0"/>
              </a:rPr>
              <a:t>検知ソース</a:t>
            </a:r>
            <a:endParaRPr kumimoji="1" lang="en-US" altLang="ja-JP" sz="1500" b="1" i="0" u="sng"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HGP創英角ｺﾞｼｯｸUB" charset="0"/>
            </a:endParaRPr>
          </a:p>
        </p:txBody>
      </p:sp>
      <p:sp>
        <p:nvSpPr>
          <p:cNvPr id="26" name="Text Box 2">
            <a:extLst>
              <a:ext uri="{FF2B5EF4-FFF2-40B4-BE49-F238E27FC236}">
                <a16:creationId xmlns:a16="http://schemas.microsoft.com/office/drawing/2014/main" id="{AB98A096-C711-8346-82CC-66AEF6DC3EA1}"/>
              </a:ext>
            </a:extLst>
          </p:cNvPr>
          <p:cNvSpPr txBox="1">
            <a:spLocks noChangeArrowheads="1"/>
          </p:cNvSpPr>
          <p:nvPr/>
        </p:nvSpPr>
        <p:spPr bwMode="auto">
          <a:xfrm>
            <a:off x="191344" y="5013248"/>
            <a:ext cx="1656000" cy="648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noAutofit/>
          </a:bodyPr>
          <a:lstStyle>
            <a:lvl1pPr>
              <a:defRPr kumimoji="1" sz="1600">
                <a:solidFill>
                  <a:schemeClr val="tx1"/>
                </a:solidFill>
                <a:latin typeface="Arial" charset="0"/>
                <a:ea typeface="ＭＳ Ｐゴシック" charset="0"/>
                <a:cs typeface="ＭＳ Ｐゴシック" charset="0"/>
              </a:defRPr>
            </a:lvl1pPr>
            <a:lvl2pPr marL="742950" indent="-285750">
              <a:defRPr kumimoji="1" sz="1600">
                <a:solidFill>
                  <a:schemeClr val="tx1"/>
                </a:solidFill>
                <a:latin typeface="Arial" charset="0"/>
                <a:ea typeface="ＭＳ Ｐゴシック" charset="0"/>
              </a:defRPr>
            </a:lvl2pPr>
            <a:lvl3pPr marL="1143000" indent="-228600">
              <a:defRPr kumimoji="1" sz="1600">
                <a:solidFill>
                  <a:schemeClr val="tx1"/>
                </a:solidFill>
                <a:latin typeface="Arial" charset="0"/>
                <a:ea typeface="ＭＳ Ｐゴシック" charset="0"/>
              </a:defRPr>
            </a:lvl3pPr>
            <a:lvl4pPr marL="1600200" indent="-228600">
              <a:defRPr kumimoji="1" sz="1600">
                <a:solidFill>
                  <a:schemeClr val="bg1"/>
                </a:solidFill>
                <a:latin typeface="Arial" charset="0"/>
                <a:ea typeface="ＭＳ Ｐゴシック" charset="0"/>
              </a:defRPr>
            </a:lvl4pPr>
            <a:lvl5pPr marL="2057400" indent="-228600">
              <a:defRPr kumimoji="1" sz="1600">
                <a:solidFill>
                  <a:schemeClr val="bg1"/>
                </a:solidFill>
                <a:latin typeface="Arial" charset="0"/>
                <a:ea typeface="ＭＳ Ｐゴシック" charset="0"/>
              </a:defRPr>
            </a:lvl5pPr>
            <a:lvl6pPr eaLnBrk="0" fontAlgn="base" hangingPunct="0">
              <a:spcBef>
                <a:spcPct val="20000"/>
              </a:spcBef>
              <a:spcAft>
                <a:spcPct val="0"/>
              </a:spcAft>
              <a:buClr>
                <a:schemeClr val="bg1"/>
              </a:buClr>
              <a:buChar char="»"/>
              <a:defRPr kumimoji="1" sz="1600">
                <a:solidFill>
                  <a:schemeClr val="bg1"/>
                </a:solidFill>
                <a:latin typeface="Arial" charset="0"/>
                <a:ea typeface="ＭＳ Ｐゴシック" charset="0"/>
              </a:defRPr>
            </a:lvl6pPr>
            <a:lvl7pPr eaLnBrk="0" fontAlgn="base" hangingPunct="0">
              <a:spcBef>
                <a:spcPct val="20000"/>
              </a:spcBef>
              <a:spcAft>
                <a:spcPct val="0"/>
              </a:spcAft>
              <a:buClr>
                <a:schemeClr val="bg1"/>
              </a:buClr>
              <a:buChar char="»"/>
              <a:defRPr kumimoji="1" sz="1600">
                <a:solidFill>
                  <a:schemeClr val="bg1"/>
                </a:solidFill>
                <a:latin typeface="Arial" charset="0"/>
                <a:ea typeface="ＭＳ Ｐゴシック" charset="0"/>
              </a:defRPr>
            </a:lvl7pPr>
            <a:lvl8pPr eaLnBrk="0" fontAlgn="base" hangingPunct="0">
              <a:spcBef>
                <a:spcPct val="20000"/>
              </a:spcBef>
              <a:spcAft>
                <a:spcPct val="0"/>
              </a:spcAft>
              <a:buClr>
                <a:schemeClr val="bg1"/>
              </a:buClr>
              <a:buChar char="»"/>
              <a:defRPr kumimoji="1" sz="1600">
                <a:solidFill>
                  <a:schemeClr val="bg1"/>
                </a:solidFill>
                <a:latin typeface="Arial" charset="0"/>
                <a:ea typeface="ＭＳ Ｐゴシック" charset="0"/>
              </a:defRPr>
            </a:lvl8pPr>
            <a:lvl9pPr eaLnBrk="0" fontAlgn="base" hangingPunct="0">
              <a:spcBef>
                <a:spcPct val="20000"/>
              </a:spcBef>
              <a:spcAft>
                <a:spcPct val="0"/>
              </a:spcAft>
              <a:buClr>
                <a:schemeClr val="bg1"/>
              </a:buClr>
              <a:buChar char="»"/>
              <a:defRPr kumimoji="1" sz="1600">
                <a:solidFill>
                  <a:schemeClr val="bg1"/>
                </a:solidFill>
                <a:latin typeface="Arial" charset="0"/>
                <a:ea typeface="ＭＳ Ｐゴシック" charset="0"/>
              </a:defRPr>
            </a:lvl9p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1" lang="ja-JP" altLang="en-US" sz="1500" b="1" i="0" u="sng"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HGP創英角ｺﾞｼｯｸUB" charset="0"/>
              </a:rPr>
              <a:t>対応プロセス</a:t>
            </a:r>
            <a:endParaRPr kumimoji="1" lang="en-US" altLang="ja-JP" sz="1500" b="1" i="0" u="sng"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HGP創英角ｺﾞｼｯｸUB" charset="0"/>
            </a:endParaRPr>
          </a:p>
        </p:txBody>
      </p:sp>
      <p:sp>
        <p:nvSpPr>
          <p:cNvPr id="27" name="テキスト ボックス 26">
            <a:extLst>
              <a:ext uri="{FF2B5EF4-FFF2-40B4-BE49-F238E27FC236}">
                <a16:creationId xmlns:a16="http://schemas.microsoft.com/office/drawing/2014/main" id="{EC3817BF-E22D-622C-B8A7-31E0C809B5BF}"/>
              </a:ext>
            </a:extLst>
          </p:cNvPr>
          <p:cNvSpPr txBox="1"/>
          <p:nvPr/>
        </p:nvSpPr>
        <p:spPr>
          <a:xfrm>
            <a:off x="11208569" y="0"/>
            <a:ext cx="983431" cy="369332"/>
          </a:xfrm>
          <a:prstGeom prst="rect">
            <a:avLst/>
          </a:prstGeom>
          <a:no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800" b="0" i="0" u="none" strike="noStrike" kern="1200" cap="none" spc="0" normalizeH="0" baseline="0" noProof="0" dirty="0">
                <a:ln>
                  <a:noFill/>
                </a:ln>
                <a:solidFill>
                  <a:srgbClr val="FFFFFF">
                    <a:lumMod val="50000"/>
                  </a:srgbClr>
                </a:solidFill>
                <a:effectLst/>
                <a:uLnTx/>
                <a:uFillTx/>
                <a:latin typeface="Meiryo" panose="020B0604030504040204" pitchFamily="34" charset="-128"/>
                <a:ea typeface="Meiryo" panose="020B0604030504040204" pitchFamily="34" charset="-128"/>
                <a:cs typeface="+mn-cs"/>
              </a:rPr>
              <a:t>SEC10</a:t>
            </a:r>
            <a:endParaRPr kumimoji="0" lang="ja-JP" altLang="en-US" sz="1800" b="0" i="0" u="none" strike="noStrike" kern="1200" cap="none" spc="0" normalizeH="0" baseline="0" noProof="0">
              <a:ln>
                <a:noFill/>
              </a:ln>
              <a:solidFill>
                <a:srgbClr val="FFFFFF">
                  <a:lumMod val="50000"/>
                </a:srgbClr>
              </a:solidFill>
              <a:effectLst/>
              <a:uLnTx/>
              <a:uFillTx/>
              <a:latin typeface="Meiryo" panose="020B0604030504040204" pitchFamily="34" charset="-128"/>
              <a:ea typeface="Meiryo" panose="020B0604030504040204" pitchFamily="34" charset="-128"/>
              <a:cs typeface="+mn-cs"/>
            </a:endParaRPr>
          </a:p>
        </p:txBody>
      </p:sp>
    </p:spTree>
    <p:extLst>
      <p:ext uri="{BB962C8B-B14F-4D97-AF65-F5344CB8AC3E}">
        <p14:creationId xmlns:p14="http://schemas.microsoft.com/office/powerpoint/2010/main" val="4057953355"/>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正方形/長方形 25">
            <a:extLst>
              <a:ext uri="{FF2B5EF4-FFF2-40B4-BE49-F238E27FC236}">
                <a16:creationId xmlns:a16="http://schemas.microsoft.com/office/drawing/2014/main" id="{EFCB662E-CE58-41A8-BAA6-227BA9DA2F01}"/>
              </a:ext>
            </a:extLst>
          </p:cNvPr>
          <p:cNvSpPr/>
          <p:nvPr/>
        </p:nvSpPr>
        <p:spPr>
          <a:xfrm>
            <a:off x="442699" y="1921680"/>
            <a:ext cx="9493300" cy="3077766"/>
          </a:xfrm>
          <a:prstGeom prst="rect">
            <a:avLst/>
          </a:prstGeom>
        </p:spPr>
        <p:txBody>
          <a:bodyPr wrap="square" lIns="48000" tIns="0" rIns="48000" bIns="0">
            <a:spAutoFit/>
          </a:bodyPr>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0" lang="ja-JP" altLang="en-US" sz="2000" b="0" i="0" u="none" strike="noStrike" kern="1200" cap="none" spc="0" normalizeH="0" baseline="0" noProof="0">
                <a:ln>
                  <a:noFill/>
                </a:ln>
                <a:gradFill>
                  <a:gsLst>
                    <a:gs pos="0">
                      <a:srgbClr val="232F3E">
                        <a:lumMod val="75000"/>
                      </a:srgbClr>
                    </a:gs>
                    <a:gs pos="100000">
                      <a:srgbClr val="232F3E">
                        <a:lumMod val="75000"/>
                      </a:srgbClr>
                    </a:gs>
                  </a:gsLst>
                  <a:lin ang="8100000" scaled="1"/>
                </a:gradFill>
                <a:effectLst/>
                <a:uLnTx/>
                <a:uFillTx/>
                <a:latin typeface="Meiryo" panose="020B0604030504040204" pitchFamily="34" charset="-128"/>
                <a:ea typeface="Meiryo" panose="020B0604030504040204" pitchFamily="34" charset="-128"/>
                <a:cs typeface="+mn-cs"/>
              </a:rPr>
              <a:t>情報セキュリティに関する事故や攻撃の総称</a:t>
            </a:r>
          </a:p>
          <a:p>
            <a:pPr marL="119993" marR="0" lvl="0" indent="-119993" algn="l" defTabSz="60957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ja-JP" altLang="en-US" sz="2000" b="0" i="0" u="none" strike="noStrike" kern="1200" cap="none" spc="0" normalizeH="0" baseline="0" noProof="0">
                <a:ln>
                  <a:noFill/>
                </a:ln>
                <a:gradFill>
                  <a:gsLst>
                    <a:gs pos="0">
                      <a:srgbClr val="232F3E">
                        <a:lumMod val="75000"/>
                      </a:srgbClr>
                    </a:gs>
                    <a:gs pos="100000">
                      <a:srgbClr val="232F3E">
                        <a:lumMod val="75000"/>
                      </a:srgbClr>
                    </a:gs>
                  </a:gsLst>
                  <a:lin ang="8100000" scaled="1"/>
                </a:gradFill>
                <a:effectLst/>
                <a:uLnTx/>
                <a:uFillTx/>
                <a:latin typeface="Meiryo" panose="020B0604030504040204" pitchFamily="34" charset="-128"/>
                <a:ea typeface="Meiryo" panose="020B0604030504040204" pitchFamily="34" charset="-128"/>
                <a:cs typeface="+mn-cs"/>
              </a:rPr>
              <a:t>情報漏えい</a:t>
            </a:r>
          </a:p>
          <a:p>
            <a:pPr marL="119993" marR="0" lvl="0" indent="-119993" algn="l" defTabSz="60957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ja-JP" altLang="en-US" sz="2000" b="0" i="0" u="none" strike="noStrike" kern="1200" cap="none" spc="0" normalizeH="0" baseline="0" noProof="0">
                <a:ln>
                  <a:noFill/>
                </a:ln>
                <a:gradFill>
                  <a:gsLst>
                    <a:gs pos="0">
                      <a:srgbClr val="232F3E">
                        <a:lumMod val="75000"/>
                      </a:srgbClr>
                    </a:gs>
                    <a:gs pos="100000">
                      <a:srgbClr val="232F3E">
                        <a:lumMod val="75000"/>
                      </a:srgbClr>
                    </a:gs>
                  </a:gsLst>
                  <a:lin ang="8100000" scaled="1"/>
                </a:gradFill>
                <a:effectLst/>
                <a:uLnTx/>
                <a:uFillTx/>
                <a:latin typeface="Meiryo" panose="020B0604030504040204" pitchFamily="34" charset="-128"/>
                <a:ea typeface="Meiryo" panose="020B0604030504040204" pitchFamily="34" charset="-128"/>
                <a:cs typeface="+mn-cs"/>
              </a:rPr>
              <a:t>不正侵入</a:t>
            </a:r>
          </a:p>
          <a:p>
            <a:pPr marL="119993" marR="0" lvl="0" indent="-119993" algn="l" defTabSz="60957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ja-JP" altLang="en-US" sz="2000" b="0" i="0" u="none" strike="noStrike" kern="1200" cap="none" spc="0" normalizeH="0" baseline="0" noProof="0">
                <a:ln>
                  <a:noFill/>
                </a:ln>
                <a:gradFill>
                  <a:gsLst>
                    <a:gs pos="0">
                      <a:srgbClr val="232F3E">
                        <a:lumMod val="75000"/>
                      </a:srgbClr>
                    </a:gs>
                    <a:gs pos="100000">
                      <a:srgbClr val="232F3E">
                        <a:lumMod val="75000"/>
                      </a:srgbClr>
                    </a:gs>
                  </a:gsLst>
                  <a:lin ang="8100000" scaled="1"/>
                </a:gradFill>
                <a:effectLst/>
                <a:uLnTx/>
                <a:uFillTx/>
                <a:latin typeface="Meiryo" panose="020B0604030504040204" pitchFamily="34" charset="-128"/>
                <a:ea typeface="Meiryo" panose="020B0604030504040204" pitchFamily="34" charset="-128"/>
                <a:cs typeface="+mn-cs"/>
              </a:rPr>
              <a:t>マルウエア感染</a:t>
            </a:r>
          </a:p>
          <a:p>
            <a:pPr marL="119993" marR="0" lvl="0" indent="-119993" algn="l" defTabSz="60957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ja-JP" sz="2000" b="0" i="0" u="none" strike="noStrike" kern="1200" cap="none" spc="0" normalizeH="0" baseline="0" noProof="0" dirty="0">
                <a:ln>
                  <a:noFill/>
                </a:ln>
                <a:gradFill>
                  <a:gsLst>
                    <a:gs pos="0">
                      <a:srgbClr val="232F3E">
                        <a:lumMod val="75000"/>
                      </a:srgbClr>
                    </a:gs>
                    <a:gs pos="100000">
                      <a:srgbClr val="232F3E">
                        <a:lumMod val="75000"/>
                      </a:srgbClr>
                    </a:gs>
                  </a:gsLst>
                  <a:lin ang="8100000" scaled="1"/>
                </a:gradFill>
                <a:effectLst/>
                <a:uLnTx/>
                <a:uFillTx/>
                <a:latin typeface="Meiryo" panose="020B0604030504040204" pitchFamily="34" charset="-128"/>
                <a:ea typeface="Meiryo" panose="020B0604030504040204" pitchFamily="34" charset="-128"/>
                <a:cs typeface="+mn-cs"/>
              </a:rPr>
              <a:t>Web</a:t>
            </a:r>
            <a:r>
              <a:rPr kumimoji="0" lang="ja-JP" altLang="en-US" sz="2000" b="0" i="0" u="none" strike="noStrike" kern="1200" cap="none" spc="0" normalizeH="0" baseline="0" noProof="0">
                <a:ln>
                  <a:noFill/>
                </a:ln>
                <a:gradFill>
                  <a:gsLst>
                    <a:gs pos="0">
                      <a:srgbClr val="232F3E">
                        <a:lumMod val="75000"/>
                      </a:srgbClr>
                    </a:gs>
                    <a:gs pos="100000">
                      <a:srgbClr val="232F3E">
                        <a:lumMod val="75000"/>
                      </a:srgbClr>
                    </a:gs>
                  </a:gsLst>
                  <a:lin ang="8100000" scaled="1"/>
                </a:gradFill>
                <a:effectLst/>
                <a:uLnTx/>
                <a:uFillTx/>
                <a:latin typeface="Meiryo" panose="020B0604030504040204" pitchFamily="34" charset="-128"/>
                <a:ea typeface="Meiryo" panose="020B0604030504040204" pitchFamily="34" charset="-128"/>
                <a:cs typeface="+mn-cs"/>
              </a:rPr>
              <a:t>サイト改ざん</a:t>
            </a:r>
          </a:p>
          <a:p>
            <a:pPr marL="119993" marR="0" lvl="0" indent="-119993" algn="l" defTabSz="60957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ja-JP" sz="2000" b="0" i="0" u="none" strike="noStrike" kern="1200" cap="none" spc="0" normalizeH="0" baseline="0" noProof="0" dirty="0">
                <a:ln>
                  <a:noFill/>
                </a:ln>
                <a:gradFill>
                  <a:gsLst>
                    <a:gs pos="0">
                      <a:srgbClr val="232F3E">
                        <a:lumMod val="75000"/>
                      </a:srgbClr>
                    </a:gs>
                    <a:gs pos="100000">
                      <a:srgbClr val="232F3E">
                        <a:lumMod val="75000"/>
                      </a:srgbClr>
                    </a:gs>
                  </a:gsLst>
                  <a:lin ang="8100000" scaled="1"/>
                </a:gradFill>
                <a:effectLst/>
                <a:uLnTx/>
                <a:uFillTx/>
                <a:latin typeface="Meiryo" panose="020B0604030504040204" pitchFamily="34" charset="-128"/>
                <a:ea typeface="Meiryo" panose="020B0604030504040204" pitchFamily="34" charset="-128"/>
                <a:cs typeface="+mn-cs"/>
              </a:rPr>
              <a:t>DoS(DDoS) </a:t>
            </a:r>
            <a:r>
              <a:rPr kumimoji="0" lang="ja-JP" altLang="en-US" sz="2000" b="0" i="0" u="none" strike="noStrike" kern="1200" cap="none" spc="0" normalizeH="0" baseline="0" noProof="0">
                <a:ln>
                  <a:noFill/>
                </a:ln>
                <a:gradFill>
                  <a:gsLst>
                    <a:gs pos="0">
                      <a:srgbClr val="232F3E">
                        <a:lumMod val="75000"/>
                      </a:srgbClr>
                    </a:gs>
                    <a:gs pos="100000">
                      <a:srgbClr val="232F3E">
                        <a:lumMod val="75000"/>
                      </a:srgbClr>
                    </a:gs>
                  </a:gsLst>
                  <a:lin ang="8100000" scaled="1"/>
                </a:gradFill>
                <a:effectLst/>
                <a:uLnTx/>
                <a:uFillTx/>
                <a:latin typeface="Meiryo" panose="020B0604030504040204" pitchFamily="34" charset="-128"/>
                <a:ea typeface="Meiryo" panose="020B0604030504040204" pitchFamily="34" charset="-128"/>
                <a:cs typeface="+mn-cs"/>
              </a:rPr>
              <a:t>攻撃　</a:t>
            </a:r>
          </a:p>
          <a:p>
            <a:pPr marL="119993" marR="0" lvl="0" indent="-119993" algn="l" defTabSz="60957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ja-JP" altLang="en-US" sz="2000" b="0" i="0" u="none" strike="noStrike" kern="1200" cap="none" spc="0" normalizeH="0" baseline="0" noProof="0">
                <a:ln>
                  <a:noFill/>
                </a:ln>
                <a:gradFill>
                  <a:gsLst>
                    <a:gs pos="0">
                      <a:srgbClr val="232F3E">
                        <a:lumMod val="75000"/>
                      </a:srgbClr>
                    </a:gs>
                    <a:gs pos="100000">
                      <a:srgbClr val="232F3E">
                        <a:lumMod val="75000"/>
                      </a:srgbClr>
                    </a:gs>
                  </a:gsLst>
                  <a:lin ang="8100000" scaled="1"/>
                </a:gradFill>
                <a:effectLst/>
                <a:uLnTx/>
                <a:uFillTx/>
                <a:latin typeface="Meiryo" panose="020B0604030504040204" pitchFamily="34" charset="-128"/>
                <a:ea typeface="Meiryo" panose="020B0604030504040204" pitchFamily="34" charset="-128"/>
                <a:cs typeface="+mn-cs"/>
              </a:rPr>
              <a:t>業務</a:t>
            </a:r>
            <a:r>
              <a:rPr kumimoji="0" lang="en-US" altLang="ja-JP" sz="2000" b="0" i="0" u="none" strike="noStrike" kern="1200" cap="none" spc="0" normalizeH="0" baseline="0" noProof="0" dirty="0">
                <a:ln>
                  <a:noFill/>
                </a:ln>
                <a:gradFill>
                  <a:gsLst>
                    <a:gs pos="0">
                      <a:srgbClr val="232F3E">
                        <a:lumMod val="75000"/>
                      </a:srgbClr>
                    </a:gs>
                    <a:gs pos="100000">
                      <a:srgbClr val="232F3E">
                        <a:lumMod val="75000"/>
                      </a:srgbClr>
                    </a:gs>
                  </a:gsLst>
                  <a:lin ang="8100000" scaled="1"/>
                </a:gradFill>
                <a:effectLst/>
                <a:uLnTx/>
                <a:uFillTx/>
                <a:latin typeface="Meiryo" panose="020B0604030504040204" pitchFamily="34" charset="-128"/>
                <a:ea typeface="Meiryo" panose="020B0604030504040204" pitchFamily="34" charset="-128"/>
                <a:cs typeface="+mn-cs"/>
              </a:rPr>
              <a:t>PC</a:t>
            </a:r>
            <a:r>
              <a:rPr kumimoji="0" lang="ja-JP" altLang="en-US" sz="2000" b="0" i="0" u="none" strike="noStrike" kern="1200" cap="none" spc="0" normalizeH="0" baseline="0" noProof="0">
                <a:ln>
                  <a:noFill/>
                </a:ln>
                <a:gradFill>
                  <a:gsLst>
                    <a:gs pos="0">
                      <a:srgbClr val="232F3E">
                        <a:lumMod val="75000"/>
                      </a:srgbClr>
                    </a:gs>
                    <a:gs pos="100000">
                      <a:srgbClr val="232F3E">
                        <a:lumMod val="75000"/>
                      </a:srgbClr>
                    </a:gs>
                  </a:gsLst>
                  <a:lin ang="8100000" scaled="1"/>
                </a:gradFill>
                <a:effectLst/>
                <a:uLnTx/>
                <a:uFillTx/>
                <a:latin typeface="Meiryo" panose="020B0604030504040204" pitchFamily="34" charset="-128"/>
                <a:ea typeface="Meiryo" panose="020B0604030504040204" pitchFamily="34" charset="-128"/>
                <a:cs typeface="+mn-cs"/>
              </a:rPr>
              <a:t>やスマホの紛失</a:t>
            </a:r>
          </a:p>
          <a:p>
            <a:pPr marL="119993" marR="0" lvl="0" indent="-119993" algn="l" defTabSz="60957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ja-JP" altLang="en-US" sz="2000" b="0" i="0" u="none" strike="noStrike" kern="1200" cap="none" spc="0" normalizeH="0" baseline="0" noProof="0">
                <a:ln>
                  <a:noFill/>
                </a:ln>
                <a:gradFill>
                  <a:gsLst>
                    <a:gs pos="0">
                      <a:srgbClr val="232F3E">
                        <a:lumMod val="75000"/>
                      </a:srgbClr>
                    </a:gs>
                    <a:gs pos="100000">
                      <a:srgbClr val="232F3E">
                        <a:lumMod val="75000"/>
                      </a:srgbClr>
                    </a:gs>
                  </a:gsLst>
                  <a:lin ang="8100000" scaled="1"/>
                </a:gradFill>
                <a:effectLst/>
                <a:uLnTx/>
                <a:uFillTx/>
                <a:latin typeface="Meiryo" panose="020B0604030504040204" pitchFamily="34" charset="-128"/>
                <a:ea typeface="Meiryo" panose="020B0604030504040204" pitchFamily="34" charset="-128"/>
                <a:cs typeface="+mn-cs"/>
              </a:rPr>
              <a:t>ビジネスメール詐欺</a:t>
            </a:r>
            <a:br>
              <a:rPr kumimoji="0" lang="ja-JP" altLang="en-US" sz="2000" b="0" i="0" u="none" strike="noStrike" kern="1200" cap="none" spc="0" normalizeH="0" baseline="0" noProof="0">
                <a:ln>
                  <a:noFill/>
                </a:ln>
                <a:gradFill>
                  <a:gsLst>
                    <a:gs pos="0">
                      <a:srgbClr val="232F3E">
                        <a:lumMod val="75000"/>
                      </a:srgbClr>
                    </a:gs>
                    <a:gs pos="100000">
                      <a:srgbClr val="232F3E">
                        <a:lumMod val="75000"/>
                      </a:srgbClr>
                    </a:gs>
                  </a:gsLst>
                  <a:lin ang="8100000" scaled="1"/>
                </a:gradFill>
                <a:effectLst/>
                <a:uLnTx/>
                <a:uFillTx/>
                <a:latin typeface="Meiryo" panose="020B0604030504040204" pitchFamily="34" charset="-128"/>
                <a:ea typeface="Meiryo" panose="020B0604030504040204" pitchFamily="34" charset="-128"/>
                <a:cs typeface="+mn-cs"/>
              </a:rPr>
            </a:br>
            <a:endParaRPr kumimoji="0" lang="en-US" altLang="ja-JP" sz="2000" b="0" i="0" u="none" strike="noStrike" kern="1200" cap="none" spc="0" normalizeH="0" baseline="0" noProof="0" dirty="0">
              <a:ln>
                <a:noFill/>
              </a:ln>
              <a:gradFill>
                <a:gsLst>
                  <a:gs pos="0">
                    <a:srgbClr val="232F3E">
                      <a:lumMod val="75000"/>
                    </a:srgbClr>
                  </a:gs>
                  <a:gs pos="100000">
                    <a:srgbClr val="232F3E">
                      <a:lumMod val="75000"/>
                    </a:srgbClr>
                  </a:gs>
                </a:gsLst>
                <a:lin ang="8100000" scaled="1"/>
              </a:gradFill>
              <a:effectLst/>
              <a:uLnTx/>
              <a:uFillTx/>
              <a:latin typeface="Meiryo" panose="020B0604030504040204" pitchFamily="34" charset="-128"/>
              <a:ea typeface="Meiryo" panose="020B0604030504040204" pitchFamily="34" charset="-128"/>
              <a:cs typeface="+mn-cs"/>
            </a:endParaRPr>
          </a:p>
          <a:p>
            <a:pPr marL="0" marR="0" lvl="0" indent="0" algn="l" defTabSz="609576" rtl="0" eaLnBrk="1" fontAlgn="auto" latinLnBrk="0" hangingPunct="1">
              <a:lnSpc>
                <a:spcPct val="100000"/>
              </a:lnSpc>
              <a:spcBef>
                <a:spcPts val="0"/>
              </a:spcBef>
              <a:spcAft>
                <a:spcPts val="0"/>
              </a:spcAft>
              <a:buClrTx/>
              <a:buSzTx/>
              <a:buFontTx/>
              <a:buNone/>
              <a:tabLst/>
              <a:defRPr/>
            </a:pPr>
            <a:r>
              <a:rPr kumimoji="0" lang="ja-JP" altLang="en-US" sz="2000" b="0" i="0" u="none" strike="noStrike" kern="1200" cap="none" spc="0" normalizeH="0" baseline="0" noProof="0">
                <a:ln>
                  <a:noFill/>
                </a:ln>
                <a:gradFill>
                  <a:gsLst>
                    <a:gs pos="0">
                      <a:srgbClr val="232F3E">
                        <a:lumMod val="75000"/>
                      </a:srgbClr>
                    </a:gs>
                    <a:gs pos="100000">
                      <a:srgbClr val="232F3E">
                        <a:lumMod val="75000"/>
                      </a:srgbClr>
                    </a:gs>
                  </a:gsLst>
                  <a:lin ang="8100000" scaled="1"/>
                </a:gradFill>
                <a:effectLst/>
                <a:uLnTx/>
                <a:uFillTx/>
                <a:latin typeface="Meiryo" panose="020B0604030504040204" pitchFamily="34" charset="-128"/>
                <a:ea typeface="Meiryo" panose="020B0604030504040204" pitchFamily="34" charset="-128"/>
                <a:cs typeface="+mn-cs"/>
              </a:rPr>
              <a:t>・・・など</a:t>
            </a:r>
          </a:p>
        </p:txBody>
      </p:sp>
      <p:sp>
        <p:nvSpPr>
          <p:cNvPr id="27" name="正方形/長方形 26">
            <a:extLst>
              <a:ext uri="{FF2B5EF4-FFF2-40B4-BE49-F238E27FC236}">
                <a16:creationId xmlns:a16="http://schemas.microsoft.com/office/drawing/2014/main" id="{7BE29A99-764C-4F00-8FE2-25EC0434AB0E}"/>
              </a:ext>
            </a:extLst>
          </p:cNvPr>
          <p:cNvSpPr/>
          <p:nvPr/>
        </p:nvSpPr>
        <p:spPr>
          <a:xfrm>
            <a:off x="442700" y="1173646"/>
            <a:ext cx="5173302" cy="639864"/>
          </a:xfrm>
          <a:prstGeom prst="rect">
            <a:avLst/>
          </a:prstGeom>
          <a:solidFill>
            <a:schemeClr val="tx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ct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1" lang="ja-JP" altLang="en-US" sz="2333" b="0" i="0" u="none" strike="noStrike" kern="1200" cap="none" spc="0" normalizeH="0" baseline="0" noProof="0">
                <a:ln>
                  <a:noFill/>
                </a:ln>
                <a:gradFill>
                  <a:gsLst>
                    <a:gs pos="0">
                      <a:srgbClr val="FFFFFF"/>
                    </a:gs>
                    <a:gs pos="100000">
                      <a:srgbClr val="FFFFFF"/>
                    </a:gs>
                  </a:gsLst>
                  <a:lin ang="5400000" scaled="1"/>
                </a:gradFill>
                <a:effectLst/>
                <a:uLnTx/>
                <a:uFillTx/>
                <a:latin typeface="Meiryo" panose="020B0604030504040204" pitchFamily="34" charset="-128"/>
                <a:ea typeface="Meiryo" panose="020B0604030504040204" pitchFamily="34" charset="-128"/>
                <a:cs typeface="+mn-cs"/>
              </a:rPr>
              <a:t>セキュリティインシデントとは？</a:t>
            </a:r>
            <a:endParaRPr kumimoji="1" lang="ja-JP" altLang="en-US" sz="2333" b="0" i="0" u="none" strike="noStrike" kern="1200" cap="none" spc="0" normalizeH="0" baseline="0" noProof="0" dirty="0">
              <a:ln>
                <a:noFill/>
              </a:ln>
              <a:gradFill>
                <a:gsLst>
                  <a:gs pos="0">
                    <a:srgbClr val="FFFFFF"/>
                  </a:gs>
                  <a:gs pos="100000">
                    <a:srgbClr val="FFFFFF"/>
                  </a:gs>
                </a:gsLst>
                <a:lin ang="5400000" scaled="1"/>
              </a:gradFill>
              <a:effectLst/>
              <a:uLnTx/>
              <a:uFillTx/>
              <a:latin typeface="Meiryo" panose="020B0604030504040204" pitchFamily="34" charset="-128"/>
              <a:ea typeface="Meiryo" panose="020B0604030504040204" pitchFamily="34" charset="-128"/>
              <a:cs typeface="+mn-cs"/>
            </a:endParaRPr>
          </a:p>
        </p:txBody>
      </p:sp>
      <p:sp>
        <p:nvSpPr>
          <p:cNvPr id="28" name="正方形/長方形 27">
            <a:extLst>
              <a:ext uri="{FF2B5EF4-FFF2-40B4-BE49-F238E27FC236}">
                <a16:creationId xmlns:a16="http://schemas.microsoft.com/office/drawing/2014/main" id="{5AC1F63B-D6D4-4A30-9872-031C0632DD42}"/>
              </a:ext>
            </a:extLst>
          </p:cNvPr>
          <p:cNvSpPr/>
          <p:nvPr/>
        </p:nvSpPr>
        <p:spPr>
          <a:xfrm>
            <a:off x="7031189" y="1124086"/>
            <a:ext cx="4822503" cy="63986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ctr"/>
          <a:lstStyle/>
          <a:p>
            <a:pPr marL="0" marR="0" lvl="0" indent="0" algn="ctr" defTabSz="609576" rtl="0" eaLnBrk="1" fontAlgn="auto" latinLnBrk="0" hangingPunct="1">
              <a:lnSpc>
                <a:spcPct val="100000"/>
              </a:lnSpc>
              <a:spcBef>
                <a:spcPts val="0"/>
              </a:spcBef>
              <a:spcAft>
                <a:spcPts val="0"/>
              </a:spcAft>
              <a:buClrTx/>
              <a:buSzTx/>
              <a:buFontTx/>
              <a:buNone/>
              <a:tabLst/>
              <a:defRPr/>
            </a:pPr>
            <a:endParaRPr kumimoji="1" lang="en-US" altLang="ja-JP" sz="2333"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endParaRPr>
          </a:p>
        </p:txBody>
      </p:sp>
      <p:sp>
        <p:nvSpPr>
          <p:cNvPr id="29" name="正方形/長方形 28">
            <a:extLst>
              <a:ext uri="{FF2B5EF4-FFF2-40B4-BE49-F238E27FC236}">
                <a16:creationId xmlns:a16="http://schemas.microsoft.com/office/drawing/2014/main" id="{BDA9FA7C-B8F4-4F81-A1F0-9328F56FB7FC}"/>
              </a:ext>
            </a:extLst>
          </p:cNvPr>
          <p:cNvSpPr/>
          <p:nvPr/>
        </p:nvSpPr>
        <p:spPr>
          <a:xfrm>
            <a:off x="5950730" y="1173646"/>
            <a:ext cx="5902962" cy="63986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ct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1" lang="en-US" altLang="ja-JP" sz="2333"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AWS</a:t>
            </a:r>
            <a:r>
              <a:rPr kumimoji="1" lang="ja-JP" altLang="en-US" sz="2333" b="0" i="0" u="none" strike="noStrike" kern="1200" cap="none" spc="0" normalizeH="0" baseline="0" noProof="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におけるセキュリティインシデントの特徴</a:t>
            </a:r>
            <a:endParaRPr kumimoji="1" lang="ja-JP" altLang="en-US" sz="2333"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endParaRPr>
          </a:p>
        </p:txBody>
      </p:sp>
      <p:cxnSp>
        <p:nvCxnSpPr>
          <p:cNvPr id="30" name="直線コネクタ 29">
            <a:extLst>
              <a:ext uri="{FF2B5EF4-FFF2-40B4-BE49-F238E27FC236}">
                <a16:creationId xmlns:a16="http://schemas.microsoft.com/office/drawing/2014/main" id="{2889D92B-4F23-4202-9DB2-C41100E8228A}"/>
              </a:ext>
            </a:extLst>
          </p:cNvPr>
          <p:cNvCxnSpPr>
            <a:cxnSpLocks/>
          </p:cNvCxnSpPr>
          <p:nvPr/>
        </p:nvCxnSpPr>
        <p:spPr>
          <a:xfrm>
            <a:off x="5964400" y="1813509"/>
            <a:ext cx="5891600" cy="0"/>
          </a:xfrm>
          <a:prstGeom prst="line">
            <a:avLst/>
          </a:prstGeom>
          <a:ln>
            <a:solidFill>
              <a:srgbClr val="2A2E32"/>
            </a:solidFill>
          </a:ln>
          <a:effectLst/>
        </p:spPr>
        <p:style>
          <a:lnRef idx="2">
            <a:schemeClr val="accent1"/>
          </a:lnRef>
          <a:fillRef idx="0">
            <a:schemeClr val="accent1"/>
          </a:fillRef>
          <a:effectRef idx="1">
            <a:schemeClr val="accent1"/>
          </a:effectRef>
          <a:fontRef idx="minor">
            <a:schemeClr val="tx1"/>
          </a:fontRef>
        </p:style>
      </p:cxnSp>
      <p:sp>
        <p:nvSpPr>
          <p:cNvPr id="2" name="テキスト ボックス 1"/>
          <p:cNvSpPr txBox="1"/>
          <p:nvPr/>
        </p:nvSpPr>
        <p:spPr>
          <a:xfrm>
            <a:off x="624000" y="5829002"/>
            <a:ext cx="4992000" cy="553998"/>
          </a:xfrm>
          <a:prstGeom prst="rect">
            <a:avLst/>
          </a:prstGeom>
          <a:noFill/>
        </p:spPr>
        <p:txBody>
          <a:bodyPr wrap="square" rtlCol="0">
            <a:spAutoFit/>
          </a:bodyPr>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参考</a:t>
            </a:r>
            <a:r>
              <a:rPr kumimoji="1" lang="en-US" altLang="ja-JP" sz="1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 AWS</a:t>
            </a:r>
            <a:r>
              <a:rPr kumimoji="1" lang="ja-JP" altLang="en-US" sz="1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クラウドセキュリティ</a:t>
            </a:r>
            <a:endParaRPr kumimoji="1" lang="en-US" altLang="ja-JP" sz="1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endParaRPr>
          </a:p>
          <a:p>
            <a:pPr marL="0" marR="0" lvl="0" indent="0" algn="l" defTabSz="609576" rtl="0" eaLnBrk="1" fontAlgn="auto" latinLnBrk="0" hangingPunct="1">
              <a:lnSpc>
                <a:spcPct val="100000"/>
              </a:lnSpc>
              <a:spcBef>
                <a:spcPts val="0"/>
              </a:spcBef>
              <a:spcAft>
                <a:spcPts val="0"/>
              </a:spcAft>
              <a:buClrTx/>
              <a:buSzTx/>
              <a:buFontTx/>
              <a:buNone/>
              <a:tabLst/>
              <a:defRPr/>
            </a:pPr>
            <a:r>
              <a:rPr kumimoji="1" lang="en-US" altLang="ja-JP" sz="1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hlinkClick r:id="rId3"/>
              </a:rPr>
              <a:t>https://aws.amazon.com/jp/products/security/?nc=sn&amp;loc=2</a:t>
            </a:r>
            <a:endParaRPr kumimoji="1" lang="en-US" altLang="ja-JP" sz="1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endParaRPr>
          </a:p>
          <a:p>
            <a:pPr marL="0" marR="0" lvl="0" indent="0" algn="l" defTabSz="609576"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セキュリティサービス</a:t>
            </a:r>
          </a:p>
        </p:txBody>
      </p:sp>
      <p:graphicFrame>
        <p:nvGraphicFramePr>
          <p:cNvPr id="14" name="表 13">
            <a:extLst>
              <a:ext uri="{FF2B5EF4-FFF2-40B4-BE49-F238E27FC236}">
                <a16:creationId xmlns:a16="http://schemas.microsoft.com/office/drawing/2014/main" id="{535CE1C1-F5ED-9E49-9E89-402A8858A42E}"/>
              </a:ext>
            </a:extLst>
          </p:cNvPr>
          <p:cNvGraphicFramePr>
            <a:graphicFrameLocks noGrp="1"/>
          </p:cNvGraphicFramePr>
          <p:nvPr/>
        </p:nvGraphicFramePr>
        <p:xfrm>
          <a:off x="5974522" y="1921678"/>
          <a:ext cx="5985565" cy="4084320"/>
        </p:xfrm>
        <a:graphic>
          <a:graphicData uri="http://schemas.openxmlformats.org/drawingml/2006/table">
            <a:tbl>
              <a:tblPr firstRow="1" bandRow="1">
                <a:tableStyleId>{073A0DAA-6AF3-43AB-8588-CEC1D06C72B9}</a:tableStyleId>
              </a:tblPr>
              <a:tblGrid>
                <a:gridCol w="1562282">
                  <a:extLst>
                    <a:ext uri="{9D8B030D-6E8A-4147-A177-3AD203B41FA5}">
                      <a16:colId xmlns:a16="http://schemas.microsoft.com/office/drawing/2014/main" val="3150321029"/>
                    </a:ext>
                  </a:extLst>
                </a:gridCol>
                <a:gridCol w="4423283">
                  <a:extLst>
                    <a:ext uri="{9D8B030D-6E8A-4147-A177-3AD203B41FA5}">
                      <a16:colId xmlns:a16="http://schemas.microsoft.com/office/drawing/2014/main" val="3681328142"/>
                    </a:ext>
                  </a:extLst>
                </a:gridCol>
              </a:tblGrid>
              <a:tr h="335280">
                <a:tc>
                  <a:txBody>
                    <a:bodyPr/>
                    <a:lstStyle/>
                    <a:p>
                      <a:r>
                        <a:rPr kumimoji="1" lang="ja-JP" altLang="en-US" sz="1300">
                          <a:latin typeface="Meiryo" panose="020B0604030504040204" pitchFamily="34" charset="-128"/>
                          <a:ea typeface="Meiryo" panose="020B0604030504040204" pitchFamily="34" charset="-128"/>
                        </a:rPr>
                        <a:t>観点</a:t>
                      </a:r>
                    </a:p>
                  </a:txBody>
                  <a:tcPr marL="121920" marR="121920" marT="60960" marB="60960"/>
                </a:tc>
                <a:tc>
                  <a:txBody>
                    <a:bodyPr/>
                    <a:lstStyle/>
                    <a:p>
                      <a:r>
                        <a:rPr kumimoji="1" lang="en-US" altLang="ja-JP" sz="1300" dirty="0">
                          <a:latin typeface="Meiryo" panose="020B0604030504040204" pitchFamily="34" charset="-128"/>
                          <a:ea typeface="Meiryo" panose="020B0604030504040204" pitchFamily="34" charset="-128"/>
                        </a:rPr>
                        <a:t>AWS</a:t>
                      </a:r>
                      <a:r>
                        <a:rPr kumimoji="1" lang="ja-JP" altLang="en-US" sz="1300">
                          <a:latin typeface="Meiryo" panose="020B0604030504040204" pitchFamily="34" charset="-128"/>
                          <a:ea typeface="Meiryo" panose="020B0604030504040204" pitchFamily="34" charset="-128"/>
                        </a:rPr>
                        <a:t>ならではの特徴</a:t>
                      </a:r>
                    </a:p>
                  </a:txBody>
                  <a:tcPr marL="121920" marR="121920" marT="60960" marB="60960"/>
                </a:tc>
                <a:extLst>
                  <a:ext uri="{0D108BD9-81ED-4DB2-BD59-A6C34878D82A}">
                    <a16:rowId xmlns:a16="http://schemas.microsoft.com/office/drawing/2014/main" val="2188189161"/>
                  </a:ext>
                </a:extLst>
              </a:tr>
              <a:tr h="1747520">
                <a:tc>
                  <a:txBody>
                    <a:bodyPr/>
                    <a:lstStyle/>
                    <a:p>
                      <a:r>
                        <a:rPr kumimoji="1" lang="ja-JP" altLang="en-US" sz="1300">
                          <a:latin typeface="Meiryo" panose="020B0604030504040204" pitchFamily="34" charset="-128"/>
                          <a:ea typeface="Meiryo" panose="020B0604030504040204" pitchFamily="34" charset="-128"/>
                        </a:rPr>
                        <a:t>インシデントの</a:t>
                      </a:r>
                      <a:endParaRPr kumimoji="1" lang="en-US" altLang="ja-JP" sz="1300" dirty="0">
                        <a:latin typeface="Meiryo" panose="020B0604030504040204" pitchFamily="34" charset="-128"/>
                        <a:ea typeface="Meiryo" panose="020B0604030504040204" pitchFamily="34" charset="-128"/>
                      </a:endParaRPr>
                    </a:p>
                    <a:p>
                      <a:r>
                        <a:rPr kumimoji="1" lang="ja-JP" altLang="en-US" sz="1300">
                          <a:latin typeface="Meiryo" panose="020B0604030504040204" pitchFamily="34" charset="-128"/>
                          <a:ea typeface="Meiryo" panose="020B0604030504040204" pitchFamily="34" charset="-128"/>
                        </a:rPr>
                        <a:t>種類</a:t>
                      </a:r>
                    </a:p>
                  </a:txBody>
                  <a:tcPr marL="121920" marR="121920" marT="60960" marB="60960"/>
                </a:tc>
                <a:tc>
                  <a:txBody>
                    <a:bodyPr/>
                    <a:lstStyle/>
                    <a:p>
                      <a:pPr marL="179388" indent="-179388">
                        <a:buFont typeface="Arial" panose="020B0604020202020204" pitchFamily="34" charset="0"/>
                        <a:buChar char="•"/>
                        <a:tabLst/>
                      </a:pPr>
                      <a:r>
                        <a:rPr kumimoji="1" lang="ja-JP" altLang="en-US" sz="1300">
                          <a:latin typeface="Meiryo" panose="020B0604030504040204" pitchFamily="34" charset="-128"/>
                          <a:ea typeface="Meiryo" panose="020B0604030504040204" pitchFamily="34" charset="-128"/>
                        </a:rPr>
                        <a:t>オンプレミス環境においては、業務</a:t>
                      </a:r>
                      <a:r>
                        <a:rPr kumimoji="1" lang="en-US" altLang="ja-JP" sz="1300" dirty="0">
                          <a:latin typeface="Meiryo" panose="020B0604030504040204" pitchFamily="34" charset="-128"/>
                          <a:ea typeface="Meiryo" panose="020B0604030504040204" pitchFamily="34" charset="-128"/>
                        </a:rPr>
                        <a:t>PC</a:t>
                      </a:r>
                      <a:r>
                        <a:rPr kumimoji="1" lang="ja-JP" altLang="en-US" sz="1300">
                          <a:latin typeface="Meiryo" panose="020B0604030504040204" pitchFamily="34" charset="-128"/>
                          <a:ea typeface="Meiryo" panose="020B0604030504040204" pitchFamily="34" charset="-128"/>
                        </a:rPr>
                        <a:t>のマルウェア感染などエンドポイントインシデントが多くを占めるが、</a:t>
                      </a:r>
                      <a:r>
                        <a:rPr kumimoji="1" lang="en-US" altLang="ja-JP" sz="1300" dirty="0">
                          <a:latin typeface="Meiryo" panose="020B0604030504040204" pitchFamily="34" charset="-128"/>
                          <a:ea typeface="Meiryo" panose="020B0604030504040204" pitchFamily="34" charset="-128"/>
                        </a:rPr>
                        <a:t>AWS</a:t>
                      </a:r>
                      <a:r>
                        <a:rPr kumimoji="1" lang="ja-JP" altLang="en-US" sz="1300">
                          <a:latin typeface="Meiryo" panose="020B0604030504040204" pitchFamily="34" charset="-128"/>
                          <a:ea typeface="Meiryo" panose="020B0604030504040204" pitchFamily="34" charset="-128"/>
                        </a:rPr>
                        <a:t>環境ではサーバー型インシデントが多い</a:t>
                      </a:r>
                      <a:endParaRPr kumimoji="1" lang="en-US" altLang="ja-JP" sz="1300" dirty="0">
                        <a:latin typeface="Meiryo" panose="020B0604030504040204" pitchFamily="34" charset="-128"/>
                        <a:ea typeface="Meiryo" panose="020B0604030504040204" pitchFamily="34" charset="-128"/>
                      </a:endParaRPr>
                    </a:p>
                    <a:p>
                      <a:pPr marL="179388" indent="-179388">
                        <a:buFont typeface="Arial" panose="020B0604020202020204" pitchFamily="34" charset="0"/>
                        <a:buChar char="•"/>
                        <a:tabLst/>
                      </a:pPr>
                      <a:r>
                        <a:rPr kumimoji="1" lang="en-US" altLang="ja-JP" sz="1300" dirty="0">
                          <a:latin typeface="Meiryo" panose="020B0604030504040204" pitchFamily="34" charset="-128"/>
                          <a:ea typeface="Meiryo" panose="020B0604030504040204" pitchFamily="34" charset="-128"/>
                        </a:rPr>
                        <a:t>S3</a:t>
                      </a:r>
                      <a:r>
                        <a:rPr kumimoji="1" lang="ja-JP" altLang="en-US" sz="1300">
                          <a:latin typeface="Meiryo" panose="020B0604030504040204" pitchFamily="34" charset="-128"/>
                          <a:ea typeface="Meiryo" panose="020B0604030504040204" pitchFamily="34" charset="-128"/>
                        </a:rPr>
                        <a:t>は代表的な</a:t>
                      </a:r>
                      <a:r>
                        <a:rPr kumimoji="1" lang="en-US" altLang="ja-JP" sz="1300" dirty="0">
                          <a:latin typeface="Meiryo" panose="020B0604030504040204" pitchFamily="34" charset="-128"/>
                          <a:ea typeface="Meiryo" panose="020B0604030504040204" pitchFamily="34" charset="-128"/>
                        </a:rPr>
                        <a:t>Attack Surface</a:t>
                      </a:r>
                      <a:r>
                        <a:rPr kumimoji="1" lang="ja-JP" altLang="en-US" sz="1300">
                          <a:latin typeface="Meiryo" panose="020B0604030504040204" pitchFamily="34" charset="-128"/>
                          <a:ea typeface="Meiryo" panose="020B0604030504040204" pitchFamily="34" charset="-128"/>
                        </a:rPr>
                        <a:t>で</a:t>
                      </a:r>
                      <a:r>
                        <a:rPr kumimoji="1" lang="en-US" altLang="ja-JP" sz="1300" dirty="0">
                          <a:latin typeface="Meiryo" panose="020B0604030504040204" pitchFamily="34" charset="-128"/>
                          <a:ea typeface="Meiryo" panose="020B0604030504040204" pitchFamily="34" charset="-128"/>
                        </a:rPr>
                        <a:t>S3</a:t>
                      </a:r>
                      <a:r>
                        <a:rPr kumimoji="1" lang="ja-JP" altLang="en-US" sz="1300">
                          <a:latin typeface="Meiryo" panose="020B0604030504040204" pitchFamily="34" charset="-128"/>
                          <a:ea typeface="Meiryo" panose="020B0604030504040204" pitchFamily="34" charset="-128"/>
                        </a:rPr>
                        <a:t>からの情報漏えい、</a:t>
                      </a:r>
                      <a:r>
                        <a:rPr kumimoji="1" lang="en-US" altLang="ja-JP" sz="1300" dirty="0">
                          <a:latin typeface="Meiryo" panose="020B0604030504040204" pitchFamily="34" charset="-128"/>
                          <a:ea typeface="Meiryo" panose="020B0604030504040204" pitchFamily="34" charset="-128"/>
                        </a:rPr>
                        <a:t>S3</a:t>
                      </a:r>
                      <a:r>
                        <a:rPr kumimoji="1" lang="ja-JP" altLang="en-US" sz="1300">
                          <a:latin typeface="Meiryo" panose="020B0604030504040204" pitchFamily="34" charset="-128"/>
                          <a:ea typeface="Meiryo" panose="020B0604030504040204" pitchFamily="34" charset="-128"/>
                        </a:rPr>
                        <a:t>への不正アクセスによる</a:t>
                      </a:r>
                      <a:r>
                        <a:rPr kumimoji="1" lang="en-US" altLang="ja-JP" sz="1300" dirty="0">
                          <a:latin typeface="Meiryo" panose="020B0604030504040204" pitchFamily="34" charset="-128"/>
                          <a:ea typeface="Meiryo" panose="020B0604030504040204" pitchFamily="34" charset="-128"/>
                        </a:rPr>
                        <a:t>Web</a:t>
                      </a:r>
                      <a:r>
                        <a:rPr kumimoji="1" lang="ja-JP" altLang="en-US" sz="1300">
                          <a:latin typeface="Meiryo" panose="020B0604030504040204" pitchFamily="34" charset="-128"/>
                          <a:ea typeface="Meiryo" panose="020B0604030504040204" pitchFamily="34" charset="-128"/>
                        </a:rPr>
                        <a:t>コンテンツの改ざん、悪意のあるコードの挿入などが報告されている</a:t>
                      </a:r>
                      <a:endParaRPr kumimoji="1" lang="en-US" altLang="ja-JP" sz="1300" dirty="0">
                        <a:latin typeface="Meiryo" panose="020B0604030504040204" pitchFamily="34" charset="-128"/>
                        <a:ea typeface="Meiryo" panose="020B0604030504040204" pitchFamily="34" charset="-128"/>
                      </a:endParaRPr>
                    </a:p>
                    <a:p>
                      <a:pPr marL="179388" indent="-179388">
                        <a:buFont typeface="Arial" panose="020B0604020202020204" pitchFamily="34" charset="0"/>
                        <a:buChar char="•"/>
                        <a:tabLst/>
                      </a:pPr>
                      <a:r>
                        <a:rPr kumimoji="1" lang="ja-JP" altLang="en-US" sz="1300">
                          <a:latin typeface="Meiryo" panose="020B0604030504040204" pitchFamily="34" charset="-128"/>
                          <a:ea typeface="Meiryo" panose="020B0604030504040204" pitchFamily="34" charset="-128"/>
                        </a:rPr>
                        <a:t>「リソースを勝手に使われる」というオンプレミス環境で考えにくいインシデントが発生しうる</a:t>
                      </a:r>
                    </a:p>
                  </a:txBody>
                  <a:tcPr marL="121920" marR="121920" marT="60960" marB="60960"/>
                </a:tc>
                <a:extLst>
                  <a:ext uri="{0D108BD9-81ED-4DB2-BD59-A6C34878D82A}">
                    <a16:rowId xmlns:a16="http://schemas.microsoft.com/office/drawing/2014/main" val="1975575046"/>
                  </a:ext>
                </a:extLst>
              </a:tr>
              <a:tr h="934720">
                <a:tc>
                  <a:txBody>
                    <a:bodyPr/>
                    <a:lstStyle/>
                    <a:p>
                      <a:r>
                        <a:rPr kumimoji="1" lang="ja-JP" altLang="en-US" sz="1300">
                          <a:latin typeface="Meiryo" panose="020B0604030504040204" pitchFamily="34" charset="-128"/>
                          <a:ea typeface="Meiryo" panose="020B0604030504040204" pitchFamily="34" charset="-128"/>
                        </a:rPr>
                        <a:t>検知方法</a:t>
                      </a:r>
                    </a:p>
                  </a:txBody>
                  <a:tcPr marL="121920" marR="121920" marT="60960" marB="60960"/>
                </a:tc>
                <a:tc>
                  <a:txBody>
                    <a:bodyPr/>
                    <a:lstStyle/>
                    <a:p>
                      <a:pPr marL="179388" indent="-179388">
                        <a:buFont typeface="Arial" panose="020B0604020202020204" pitchFamily="34" charset="0"/>
                        <a:buChar char="•"/>
                        <a:tabLst/>
                      </a:pPr>
                      <a:r>
                        <a:rPr kumimoji="1" lang="ja-JP" altLang="en-US" sz="1300">
                          <a:latin typeface="Meiryo" panose="020B0604030504040204" pitchFamily="34" charset="-128"/>
                          <a:ea typeface="Meiryo" panose="020B0604030504040204" pitchFamily="34" charset="-128"/>
                        </a:rPr>
                        <a:t>コスト情報の異常も監視することが望まれる</a:t>
                      </a:r>
                      <a:endParaRPr kumimoji="1" lang="en-US" altLang="ja-JP" sz="1300" dirty="0">
                        <a:latin typeface="Meiryo" panose="020B0604030504040204" pitchFamily="34" charset="-128"/>
                        <a:ea typeface="Meiryo" panose="020B0604030504040204" pitchFamily="34" charset="-128"/>
                      </a:endParaRPr>
                    </a:p>
                    <a:p>
                      <a:pPr marL="179388" indent="-179388">
                        <a:buFont typeface="Arial" panose="020B0604020202020204" pitchFamily="34" charset="0"/>
                        <a:buChar char="•"/>
                        <a:tabLst/>
                      </a:pPr>
                      <a:r>
                        <a:rPr kumimoji="1" lang="en-US" altLang="ja-JP" sz="1300" dirty="0">
                          <a:latin typeface="Meiryo" panose="020B0604030504040204" pitchFamily="34" charset="-128"/>
                          <a:ea typeface="Meiryo" panose="020B0604030504040204" pitchFamily="34" charset="-128"/>
                        </a:rPr>
                        <a:t>AWS</a:t>
                      </a:r>
                      <a:r>
                        <a:rPr kumimoji="1" lang="ja-JP" altLang="en-US" sz="1300">
                          <a:latin typeface="Meiryo" panose="020B0604030504040204" pitchFamily="34" charset="-128"/>
                          <a:ea typeface="Meiryo" panose="020B0604030504040204" pitchFamily="34" charset="-128"/>
                        </a:rPr>
                        <a:t>からの通知メールが届くことがある</a:t>
                      </a:r>
                      <a:endParaRPr kumimoji="1" lang="en-US" altLang="ja-JP" sz="1300" dirty="0">
                        <a:latin typeface="Meiryo" panose="020B0604030504040204" pitchFamily="34" charset="-128"/>
                        <a:ea typeface="Meiryo" panose="020B0604030504040204" pitchFamily="34" charset="-128"/>
                      </a:endParaRPr>
                    </a:p>
                    <a:p>
                      <a:pPr marL="179388" indent="-179388">
                        <a:buFont typeface="Arial" panose="020B0604020202020204" pitchFamily="34" charset="0"/>
                        <a:buChar char="•"/>
                        <a:tabLst/>
                      </a:pPr>
                      <a:r>
                        <a:rPr kumimoji="1" lang="ja-JP" altLang="en-US" sz="1300">
                          <a:latin typeface="Meiryo" panose="020B0604030504040204" pitchFamily="34" charset="-128"/>
                          <a:ea typeface="Meiryo" panose="020B0604030504040204" pitchFamily="34" charset="-128"/>
                        </a:rPr>
                        <a:t>一般にはセキュリティログでは監視されない性能情報も合わせて監視可能</a:t>
                      </a:r>
                    </a:p>
                  </a:txBody>
                  <a:tcPr marL="121920" marR="121920" marT="60960" marB="60960"/>
                </a:tc>
                <a:extLst>
                  <a:ext uri="{0D108BD9-81ED-4DB2-BD59-A6C34878D82A}">
                    <a16:rowId xmlns:a16="http://schemas.microsoft.com/office/drawing/2014/main" val="3631883948"/>
                  </a:ext>
                </a:extLst>
              </a:tr>
              <a:tr h="731520">
                <a:tc>
                  <a:txBody>
                    <a:bodyPr/>
                    <a:lstStyle/>
                    <a:p>
                      <a:r>
                        <a:rPr kumimoji="1" lang="ja-JP" altLang="en-US" sz="1300">
                          <a:latin typeface="Meiryo" panose="020B0604030504040204" pitchFamily="34" charset="-128"/>
                          <a:ea typeface="Meiryo" panose="020B0604030504040204" pitchFamily="34" charset="-128"/>
                        </a:rPr>
                        <a:t>対応方法</a:t>
                      </a:r>
                    </a:p>
                  </a:txBody>
                  <a:tcPr marL="121920" marR="121920" marT="60960" marB="60960"/>
                </a:tc>
                <a:tc>
                  <a:txBody>
                    <a:bodyPr/>
                    <a:lstStyle/>
                    <a:p>
                      <a:pPr marL="171450" indent="-171450">
                        <a:buFont typeface="Arial" panose="020B0604020202020204" pitchFamily="34" charset="0"/>
                        <a:buChar char="•"/>
                      </a:pPr>
                      <a:r>
                        <a:rPr kumimoji="1" lang="ja-JP" altLang="en-US" sz="1300">
                          <a:latin typeface="Meiryo" panose="020B0604030504040204" pitchFamily="34" charset="-128"/>
                          <a:ea typeface="Meiryo" panose="020B0604030504040204" pitchFamily="34" charset="-128"/>
                        </a:rPr>
                        <a:t>コンソール</a:t>
                      </a:r>
                      <a:r>
                        <a:rPr kumimoji="1" lang="en-US" altLang="ja-JP" sz="1300" dirty="0">
                          <a:latin typeface="Meiryo" panose="020B0604030504040204" pitchFamily="34" charset="-128"/>
                          <a:ea typeface="Meiryo" panose="020B0604030504040204" pitchFamily="34" charset="-128"/>
                        </a:rPr>
                        <a:t>/API</a:t>
                      </a:r>
                      <a:r>
                        <a:rPr kumimoji="1" lang="ja-JP" altLang="en-US" sz="1300">
                          <a:latin typeface="Meiryo" panose="020B0604030504040204" pitchFamily="34" charset="-128"/>
                          <a:ea typeface="Meiryo" panose="020B0604030504040204" pitchFamily="34" charset="-128"/>
                        </a:rPr>
                        <a:t>やサービスを用いて対応が可能</a:t>
                      </a:r>
                      <a:endParaRPr kumimoji="1" lang="en-US" altLang="ja-JP" sz="1300" b="0" dirty="0">
                        <a:solidFill>
                          <a:schemeClr val="dk1"/>
                        </a:solidFill>
                        <a:latin typeface="Meiryo" panose="020B0604030504040204" pitchFamily="34" charset="-128"/>
                        <a:ea typeface="Meiryo" panose="020B0604030504040204" pitchFamily="34" charset="-128"/>
                      </a:endParaRPr>
                    </a:p>
                    <a:p>
                      <a:pPr marL="171450" indent="-171450">
                        <a:buFont typeface="Arial" panose="020B0604020202020204" pitchFamily="34" charset="0"/>
                        <a:buChar char="•"/>
                      </a:pPr>
                      <a:r>
                        <a:rPr kumimoji="1" lang="ja-JP" altLang="en-US" sz="1300" b="1">
                          <a:solidFill>
                            <a:srgbClr val="FF0000"/>
                          </a:solidFill>
                          <a:latin typeface="Meiryo" panose="020B0604030504040204" pitchFamily="34" charset="-128"/>
                          <a:ea typeface="Meiryo" panose="020B0604030504040204" pitchFamily="34" charset="-128"/>
                        </a:rPr>
                        <a:t>隔離、データ保全、影響範囲調査に関して非常に大きなアドバンテージあり</a:t>
                      </a:r>
                      <a:endParaRPr kumimoji="1" lang="en-US" altLang="ja-JP" sz="1300" b="1" dirty="0">
                        <a:solidFill>
                          <a:srgbClr val="FF0000"/>
                        </a:solidFill>
                        <a:latin typeface="Meiryo" panose="020B0604030504040204" pitchFamily="34" charset="-128"/>
                        <a:ea typeface="Meiryo" panose="020B0604030504040204" pitchFamily="34" charset="-128"/>
                      </a:endParaRPr>
                    </a:p>
                  </a:txBody>
                  <a:tcPr marL="121920" marR="121920" marT="60960" marB="60960"/>
                </a:tc>
                <a:extLst>
                  <a:ext uri="{0D108BD9-81ED-4DB2-BD59-A6C34878D82A}">
                    <a16:rowId xmlns:a16="http://schemas.microsoft.com/office/drawing/2014/main" val="3074609599"/>
                  </a:ext>
                </a:extLst>
              </a:tr>
              <a:tr h="335280">
                <a:tc>
                  <a:txBody>
                    <a:bodyPr/>
                    <a:lstStyle/>
                    <a:p>
                      <a:r>
                        <a:rPr kumimoji="1" lang="ja-JP" altLang="en-US" sz="1300">
                          <a:latin typeface="Meiryo" panose="020B0604030504040204" pitchFamily="34" charset="-128"/>
                          <a:ea typeface="Meiryo" panose="020B0604030504040204" pitchFamily="34" charset="-128"/>
                        </a:rPr>
                        <a:t>自動化の容易性</a:t>
                      </a:r>
                    </a:p>
                  </a:txBody>
                  <a:tcPr marL="121920" marR="121920" marT="60960" marB="60960"/>
                </a:tc>
                <a:tc>
                  <a:txBody>
                    <a:bodyPr/>
                    <a:lstStyle/>
                    <a:p>
                      <a:pPr marL="171450" indent="-171450">
                        <a:buFont typeface="Arial" panose="020B0604020202020204" pitchFamily="34" charset="0"/>
                        <a:buChar char="•"/>
                      </a:pPr>
                      <a:r>
                        <a:rPr kumimoji="1" lang="ja-JP" altLang="en-US" sz="1300">
                          <a:latin typeface="Meiryo" panose="020B0604030504040204" pitchFamily="34" charset="-128"/>
                          <a:ea typeface="Meiryo" panose="020B0604030504040204" pitchFamily="34" charset="-128"/>
                        </a:rPr>
                        <a:t>各種</a:t>
                      </a:r>
                      <a:r>
                        <a:rPr kumimoji="1" lang="en-US" altLang="ja-JP" sz="1300" dirty="0">
                          <a:latin typeface="Meiryo" panose="020B0604030504040204" pitchFamily="34" charset="-128"/>
                          <a:ea typeface="Meiryo" panose="020B0604030504040204" pitchFamily="34" charset="-128"/>
                        </a:rPr>
                        <a:t>AWS</a:t>
                      </a:r>
                      <a:r>
                        <a:rPr kumimoji="1" lang="ja-JP" altLang="en-US" sz="1300">
                          <a:latin typeface="Meiryo" panose="020B0604030504040204" pitchFamily="34" charset="-128"/>
                          <a:ea typeface="Meiryo" panose="020B0604030504040204" pitchFamily="34" charset="-128"/>
                        </a:rPr>
                        <a:t>サービスを利用した自動化</a:t>
                      </a:r>
                    </a:p>
                  </a:txBody>
                  <a:tcPr marL="121920" marR="121920" marT="60960" marB="60960"/>
                </a:tc>
                <a:extLst>
                  <a:ext uri="{0D108BD9-81ED-4DB2-BD59-A6C34878D82A}">
                    <a16:rowId xmlns:a16="http://schemas.microsoft.com/office/drawing/2014/main" val="1100296009"/>
                  </a:ext>
                </a:extLst>
              </a:tr>
            </a:tbl>
          </a:graphicData>
        </a:graphic>
      </p:graphicFrame>
      <p:sp>
        <p:nvSpPr>
          <p:cNvPr id="3" name="タイトル 2">
            <a:extLst>
              <a:ext uri="{FF2B5EF4-FFF2-40B4-BE49-F238E27FC236}">
                <a16:creationId xmlns:a16="http://schemas.microsoft.com/office/drawing/2014/main" id="{B3EEB8AA-E6E0-5443-994E-06B51BA98E0F}"/>
              </a:ext>
            </a:extLst>
          </p:cNvPr>
          <p:cNvSpPr>
            <a:spLocks noGrp="1"/>
          </p:cNvSpPr>
          <p:nvPr>
            <p:ph type="title"/>
          </p:nvPr>
        </p:nvSpPr>
        <p:spPr/>
        <p:txBody>
          <a:bodyPr vert="horz" lIns="91440" tIns="45720" rIns="91440" bIns="45720" rtlCol="0" anchor="t">
            <a:noAutofit/>
          </a:bodyPr>
          <a:lstStyle/>
          <a:p>
            <a:r>
              <a:rPr lang="ja-JP" altLang="en-US" sz="2800" b="0"/>
              <a:t>参考：</a:t>
            </a:r>
            <a:r>
              <a:rPr lang="en-US" altLang="ja-JP" sz="2800" b="0" dirty="0"/>
              <a:t>AWS</a:t>
            </a:r>
            <a:r>
              <a:rPr lang="ja-JP" altLang="en-US" sz="2800" b="0"/>
              <a:t>におけるセキュリティインシデント</a:t>
            </a:r>
          </a:p>
        </p:txBody>
      </p:sp>
      <p:sp>
        <p:nvSpPr>
          <p:cNvPr id="4" name="テキスト ボックス 3">
            <a:extLst>
              <a:ext uri="{FF2B5EF4-FFF2-40B4-BE49-F238E27FC236}">
                <a16:creationId xmlns:a16="http://schemas.microsoft.com/office/drawing/2014/main" id="{52248EB2-A809-A6E7-9D8B-E7B7CC21578F}"/>
              </a:ext>
            </a:extLst>
          </p:cNvPr>
          <p:cNvSpPr txBox="1"/>
          <p:nvPr/>
        </p:nvSpPr>
        <p:spPr>
          <a:xfrm>
            <a:off x="11208569" y="0"/>
            <a:ext cx="983431" cy="369332"/>
          </a:xfrm>
          <a:prstGeom prst="rect">
            <a:avLst/>
          </a:prstGeom>
          <a:no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800" b="0" i="0" u="none" strike="noStrike" kern="1200" cap="none" spc="0" normalizeH="0" baseline="0" noProof="0" dirty="0">
                <a:ln>
                  <a:noFill/>
                </a:ln>
                <a:solidFill>
                  <a:srgbClr val="FFFFFF">
                    <a:lumMod val="50000"/>
                  </a:srgbClr>
                </a:solidFill>
                <a:effectLst/>
                <a:uLnTx/>
                <a:uFillTx/>
                <a:latin typeface="Meiryo" panose="020B0604030504040204" pitchFamily="34" charset="-128"/>
                <a:ea typeface="Meiryo" panose="020B0604030504040204" pitchFamily="34" charset="-128"/>
                <a:cs typeface="+mn-cs"/>
              </a:rPr>
              <a:t>SEC10</a:t>
            </a:r>
            <a:endParaRPr kumimoji="0" lang="ja-JP" altLang="en-US" sz="1800" b="0" i="0" u="none" strike="noStrike" kern="1200" cap="none" spc="0" normalizeH="0" baseline="0" noProof="0">
              <a:ln>
                <a:noFill/>
              </a:ln>
              <a:solidFill>
                <a:srgbClr val="FFFFFF">
                  <a:lumMod val="50000"/>
                </a:srgbClr>
              </a:solidFill>
              <a:effectLst/>
              <a:uLnTx/>
              <a:uFillTx/>
              <a:latin typeface="Meiryo" panose="020B0604030504040204" pitchFamily="34" charset="-128"/>
              <a:ea typeface="Meiryo" panose="020B0604030504040204" pitchFamily="34" charset="-128"/>
              <a:cs typeface="+mn-cs"/>
            </a:endParaRPr>
          </a:p>
        </p:txBody>
      </p:sp>
    </p:spTree>
    <p:extLst>
      <p:ext uri="{BB962C8B-B14F-4D97-AF65-F5344CB8AC3E}">
        <p14:creationId xmlns:p14="http://schemas.microsoft.com/office/powerpoint/2010/main" val="731065775"/>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正方形/長方形 25">
            <a:extLst>
              <a:ext uri="{FF2B5EF4-FFF2-40B4-BE49-F238E27FC236}">
                <a16:creationId xmlns:a16="http://schemas.microsoft.com/office/drawing/2014/main" id="{EFCB662E-CE58-41A8-BAA6-227BA9DA2F01}"/>
              </a:ext>
            </a:extLst>
          </p:cNvPr>
          <p:cNvSpPr/>
          <p:nvPr/>
        </p:nvSpPr>
        <p:spPr>
          <a:xfrm>
            <a:off x="445874" y="1945678"/>
            <a:ext cx="6209448" cy="4053097"/>
          </a:xfrm>
          <a:prstGeom prst="rect">
            <a:avLst/>
          </a:prstGeom>
        </p:spPr>
        <p:txBody>
          <a:bodyPr wrap="square" lIns="48000" tIns="0" rIns="48000" bIns="0">
            <a:spAutoFit/>
          </a:bodyPr>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0" lang="ja-JP" altLang="en-US" sz="2000" b="1" i="0" u="sng" strike="noStrike" kern="1200" cap="none" spc="0" normalizeH="0" baseline="0" noProof="0">
                <a:ln>
                  <a:noFill/>
                </a:ln>
                <a:gradFill>
                  <a:gsLst>
                    <a:gs pos="0">
                      <a:srgbClr val="232F3E">
                        <a:lumMod val="75000"/>
                      </a:srgbClr>
                    </a:gs>
                    <a:gs pos="100000">
                      <a:srgbClr val="232F3E">
                        <a:lumMod val="75000"/>
                      </a:srgbClr>
                    </a:gs>
                  </a:gsLst>
                  <a:lin ang="8100000" scaled="1"/>
                </a:gradFill>
                <a:effectLst/>
                <a:uLnTx/>
                <a:uFillTx/>
                <a:latin typeface="Meiryo" panose="020B0604030504040204" pitchFamily="34" charset="-128"/>
                <a:ea typeface="Meiryo" panose="020B0604030504040204" pitchFamily="34" charset="-128"/>
                <a:cs typeface="+mn-cs"/>
              </a:rPr>
              <a:t>現場サイドの観点</a:t>
            </a:r>
          </a:p>
          <a:p>
            <a:pPr marL="239175" marR="0" lvl="0" indent="-239175" algn="l" defTabSz="60957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ja-JP" altLang="en-US" sz="1667" b="0" i="0" u="none" strike="noStrike" kern="1200" cap="none" spc="0" normalizeH="0" baseline="0" noProof="0">
                <a:ln>
                  <a:noFill/>
                </a:ln>
                <a:gradFill>
                  <a:gsLst>
                    <a:gs pos="0">
                      <a:srgbClr val="232F3E">
                        <a:lumMod val="75000"/>
                      </a:srgbClr>
                    </a:gs>
                    <a:gs pos="100000">
                      <a:srgbClr val="232F3E">
                        <a:lumMod val="75000"/>
                      </a:srgbClr>
                    </a:gs>
                  </a:gsLst>
                  <a:lin ang="8100000" scaled="1"/>
                </a:gradFill>
                <a:effectLst/>
                <a:uLnTx/>
                <a:uFillTx/>
                <a:latin typeface="Meiryo" panose="020B0604030504040204" pitchFamily="34" charset="-128"/>
                <a:ea typeface="Meiryo" panose="020B0604030504040204" pitchFamily="34" charset="-128"/>
                <a:cs typeface="+mn-cs"/>
              </a:rPr>
              <a:t>発生するインシデントに対して場渡り的な対応になる。</a:t>
            </a:r>
            <a:endParaRPr kumimoji="0" lang="en-US" altLang="ja-JP" sz="1667" b="0" i="0" u="none" strike="noStrike" kern="1200" cap="none" spc="0" normalizeH="0" baseline="0" noProof="0" dirty="0">
              <a:ln>
                <a:noFill/>
              </a:ln>
              <a:gradFill>
                <a:gsLst>
                  <a:gs pos="0">
                    <a:srgbClr val="232F3E">
                      <a:lumMod val="75000"/>
                    </a:srgbClr>
                  </a:gs>
                  <a:gs pos="100000">
                    <a:srgbClr val="232F3E">
                      <a:lumMod val="75000"/>
                    </a:srgbClr>
                  </a:gs>
                </a:gsLst>
                <a:lin ang="8100000" scaled="1"/>
              </a:gradFill>
              <a:effectLst/>
              <a:uLnTx/>
              <a:uFillTx/>
              <a:latin typeface="Meiryo" panose="020B0604030504040204" pitchFamily="34" charset="-128"/>
              <a:ea typeface="Meiryo" panose="020B0604030504040204" pitchFamily="34" charset="-128"/>
              <a:cs typeface="+mn-cs"/>
            </a:endParaRPr>
          </a:p>
          <a:p>
            <a:pPr marL="711172" marR="0" lvl="1" indent="-292088" algn="l" defTabSz="609576" rtl="0" eaLnBrk="1" fontAlgn="auto" latinLnBrk="0" hangingPunct="1">
              <a:lnSpc>
                <a:spcPct val="100000"/>
              </a:lnSpc>
              <a:spcBef>
                <a:spcPts val="0"/>
              </a:spcBef>
              <a:spcAft>
                <a:spcPts val="0"/>
              </a:spcAft>
              <a:buClrTx/>
              <a:buSzTx/>
              <a:buFont typeface="Wingdings" pitchFamily="2" charset="2"/>
              <a:buChar char="ü"/>
              <a:tabLst/>
              <a:defRPr/>
            </a:pPr>
            <a:r>
              <a:rPr kumimoji="0" lang="ja-JP" altLang="en-US" sz="1667" b="0" i="0" u="none" strike="noStrike" kern="1200" cap="none" spc="0" normalizeH="0" baseline="0" noProof="0">
                <a:ln>
                  <a:noFill/>
                </a:ln>
                <a:gradFill>
                  <a:gsLst>
                    <a:gs pos="0">
                      <a:srgbClr val="232F3E">
                        <a:lumMod val="75000"/>
                      </a:srgbClr>
                    </a:gs>
                    <a:gs pos="100000">
                      <a:srgbClr val="232F3E">
                        <a:lumMod val="75000"/>
                      </a:srgbClr>
                    </a:gs>
                  </a:gsLst>
                  <a:lin ang="8100000" scaled="1"/>
                </a:gradFill>
                <a:effectLst/>
                <a:uLnTx/>
                <a:uFillTx/>
                <a:latin typeface="Meiryo" panose="020B0604030504040204" pitchFamily="34" charset="-128"/>
                <a:ea typeface="Meiryo" panose="020B0604030504040204" pitchFamily="34" charset="-128"/>
                <a:cs typeface="+mn-cs"/>
              </a:rPr>
              <a:t>複数のインシデントが同時多発的に発生したら？</a:t>
            </a:r>
            <a:endParaRPr kumimoji="0" lang="en-US" altLang="ja-JP" sz="1667" b="0" i="0" u="none" strike="noStrike" kern="1200" cap="none" spc="0" normalizeH="0" baseline="0" noProof="0" dirty="0">
              <a:ln>
                <a:noFill/>
              </a:ln>
              <a:gradFill>
                <a:gsLst>
                  <a:gs pos="0">
                    <a:srgbClr val="232F3E">
                      <a:lumMod val="75000"/>
                    </a:srgbClr>
                  </a:gs>
                  <a:gs pos="100000">
                    <a:srgbClr val="232F3E">
                      <a:lumMod val="75000"/>
                    </a:srgbClr>
                  </a:gs>
                </a:gsLst>
                <a:lin ang="8100000" scaled="1"/>
              </a:gradFill>
              <a:effectLst/>
              <a:uLnTx/>
              <a:uFillTx/>
              <a:latin typeface="Meiryo" panose="020B0604030504040204" pitchFamily="34" charset="-128"/>
              <a:ea typeface="Meiryo" panose="020B0604030504040204" pitchFamily="34" charset="-128"/>
              <a:cs typeface="+mn-cs"/>
            </a:endParaRPr>
          </a:p>
          <a:p>
            <a:pPr marL="239175" marR="0" lvl="0" indent="-239175" algn="l" defTabSz="60957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ja-JP" altLang="en-US" sz="1667" b="0" i="0" u="none" strike="noStrike" kern="1200" cap="none" spc="0" normalizeH="0" baseline="0" noProof="0">
                <a:ln>
                  <a:noFill/>
                </a:ln>
                <a:gradFill>
                  <a:gsLst>
                    <a:gs pos="0">
                      <a:srgbClr val="232F3E">
                        <a:lumMod val="75000"/>
                      </a:srgbClr>
                    </a:gs>
                    <a:gs pos="100000">
                      <a:srgbClr val="232F3E">
                        <a:lumMod val="75000"/>
                      </a:srgbClr>
                    </a:gs>
                  </a:gsLst>
                  <a:lin ang="8100000" scaled="1"/>
                </a:gradFill>
                <a:effectLst/>
                <a:uLnTx/>
                <a:uFillTx/>
                <a:latin typeface="Meiryo" panose="020B0604030504040204" pitchFamily="34" charset="-128"/>
                <a:ea typeface="Meiryo" panose="020B0604030504040204" pitchFamily="34" charset="-128"/>
                <a:cs typeface="+mn-cs"/>
              </a:rPr>
              <a:t>個人のスキルに依存しており、属人的な対応に陥ってしまう。</a:t>
            </a:r>
            <a:endParaRPr kumimoji="0" lang="en-US" altLang="ja-JP" sz="1667" b="0" i="0" u="none" strike="noStrike" kern="1200" cap="none" spc="0" normalizeH="0" baseline="0" noProof="0" dirty="0">
              <a:ln>
                <a:noFill/>
              </a:ln>
              <a:gradFill>
                <a:gsLst>
                  <a:gs pos="0">
                    <a:srgbClr val="232F3E">
                      <a:lumMod val="75000"/>
                    </a:srgbClr>
                  </a:gs>
                  <a:gs pos="100000">
                    <a:srgbClr val="232F3E">
                      <a:lumMod val="75000"/>
                    </a:srgbClr>
                  </a:gs>
                </a:gsLst>
                <a:lin ang="8100000" scaled="1"/>
              </a:gradFill>
              <a:effectLst/>
              <a:uLnTx/>
              <a:uFillTx/>
              <a:latin typeface="Meiryo" panose="020B0604030504040204" pitchFamily="34" charset="-128"/>
              <a:ea typeface="Meiryo" panose="020B0604030504040204" pitchFamily="34" charset="-128"/>
              <a:cs typeface="+mn-cs"/>
            </a:endParaRPr>
          </a:p>
          <a:p>
            <a:pPr marL="711172" marR="0" lvl="1" indent="-292088" algn="l" defTabSz="609576" rtl="0" eaLnBrk="1" fontAlgn="auto" latinLnBrk="0" hangingPunct="1">
              <a:lnSpc>
                <a:spcPct val="100000"/>
              </a:lnSpc>
              <a:spcBef>
                <a:spcPts val="0"/>
              </a:spcBef>
              <a:spcAft>
                <a:spcPts val="0"/>
              </a:spcAft>
              <a:buClrTx/>
              <a:buSzTx/>
              <a:buFont typeface="Wingdings" pitchFamily="2" charset="2"/>
              <a:buChar char="ü"/>
              <a:tabLst/>
              <a:defRPr/>
            </a:pPr>
            <a:r>
              <a:rPr kumimoji="0" lang="ja-JP" altLang="en-US" sz="1667" b="0" i="0" u="none" strike="noStrike" kern="1200" cap="none" spc="0" normalizeH="0" baseline="0" noProof="0">
                <a:ln>
                  <a:noFill/>
                </a:ln>
                <a:gradFill>
                  <a:gsLst>
                    <a:gs pos="0">
                      <a:srgbClr val="232F3E">
                        <a:lumMod val="75000"/>
                      </a:srgbClr>
                    </a:gs>
                    <a:gs pos="100000">
                      <a:srgbClr val="232F3E">
                        <a:lumMod val="75000"/>
                      </a:srgbClr>
                    </a:gs>
                  </a:gsLst>
                  <a:lin ang="8100000" scaled="1"/>
                </a:gradFill>
                <a:effectLst/>
                <a:uLnTx/>
                <a:uFillTx/>
                <a:latin typeface="Meiryo" panose="020B0604030504040204" pitchFamily="34" charset="-128"/>
                <a:ea typeface="Meiryo" panose="020B0604030504040204" pitchFamily="34" charset="-128"/>
                <a:cs typeface="+mn-cs"/>
              </a:rPr>
              <a:t>その人が対応できなくなってしまった場合は？</a:t>
            </a:r>
            <a:endParaRPr kumimoji="0" lang="en-US" altLang="ja-JP" sz="1667" b="0" i="0" u="none" strike="noStrike" kern="1200" cap="none" spc="0" normalizeH="0" baseline="0" noProof="0" dirty="0">
              <a:ln>
                <a:noFill/>
              </a:ln>
              <a:gradFill>
                <a:gsLst>
                  <a:gs pos="0">
                    <a:srgbClr val="232F3E">
                      <a:lumMod val="75000"/>
                    </a:srgbClr>
                  </a:gs>
                  <a:gs pos="100000">
                    <a:srgbClr val="232F3E">
                      <a:lumMod val="75000"/>
                    </a:srgbClr>
                  </a:gs>
                </a:gsLst>
                <a:lin ang="8100000" scaled="1"/>
              </a:gradFill>
              <a:effectLst/>
              <a:uLnTx/>
              <a:uFillTx/>
              <a:latin typeface="Meiryo" panose="020B0604030504040204" pitchFamily="34" charset="-128"/>
              <a:ea typeface="Meiryo" panose="020B0604030504040204" pitchFamily="34" charset="-128"/>
              <a:cs typeface="+mn-cs"/>
            </a:endParaRPr>
          </a:p>
          <a:p>
            <a:pPr marL="239175" marR="0" lvl="0" indent="-239175" algn="l" defTabSz="60957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ja-JP" altLang="en-US" sz="1667" b="0" i="0" u="none" strike="noStrike" kern="1200" cap="none" spc="0" normalizeH="0" baseline="0" noProof="0">
                <a:ln>
                  <a:noFill/>
                </a:ln>
                <a:gradFill>
                  <a:gsLst>
                    <a:gs pos="0">
                      <a:srgbClr val="232F3E">
                        <a:lumMod val="75000"/>
                      </a:srgbClr>
                    </a:gs>
                    <a:gs pos="100000">
                      <a:srgbClr val="232F3E">
                        <a:lumMod val="75000"/>
                      </a:srgbClr>
                    </a:gs>
                  </a:gsLst>
                  <a:lin ang="8100000" scaled="1"/>
                </a:gradFill>
                <a:effectLst/>
                <a:uLnTx/>
                <a:uFillTx/>
                <a:latin typeface="Meiryo" panose="020B0604030504040204" pitchFamily="34" charset="-128"/>
                <a:ea typeface="Meiryo" panose="020B0604030504040204" pitchFamily="34" charset="-128"/>
                <a:cs typeface="+mn-cs"/>
              </a:rPr>
              <a:t>チームで対応し難い。</a:t>
            </a:r>
            <a:endParaRPr kumimoji="0" lang="en-US" altLang="ja-JP" sz="1667" b="0" i="0" u="none" strike="noStrike" kern="1200" cap="none" spc="0" normalizeH="0" baseline="0" noProof="0" dirty="0">
              <a:ln>
                <a:noFill/>
              </a:ln>
              <a:gradFill>
                <a:gsLst>
                  <a:gs pos="0">
                    <a:srgbClr val="232F3E">
                      <a:lumMod val="75000"/>
                    </a:srgbClr>
                  </a:gs>
                  <a:gs pos="100000">
                    <a:srgbClr val="232F3E">
                      <a:lumMod val="75000"/>
                    </a:srgbClr>
                  </a:gs>
                </a:gsLst>
                <a:lin ang="8100000" scaled="1"/>
              </a:gradFill>
              <a:effectLst/>
              <a:uLnTx/>
              <a:uFillTx/>
              <a:latin typeface="Meiryo" panose="020B0604030504040204" pitchFamily="34" charset="-128"/>
              <a:ea typeface="Meiryo" panose="020B0604030504040204" pitchFamily="34" charset="-128"/>
              <a:cs typeface="+mn-cs"/>
            </a:endParaRPr>
          </a:p>
          <a:p>
            <a:pPr marL="711172" marR="0" lvl="1" indent="-292088" algn="l" defTabSz="609576" rtl="0" eaLnBrk="1" fontAlgn="auto" latinLnBrk="0" hangingPunct="1">
              <a:lnSpc>
                <a:spcPct val="100000"/>
              </a:lnSpc>
              <a:spcBef>
                <a:spcPts val="0"/>
              </a:spcBef>
              <a:spcAft>
                <a:spcPts val="0"/>
              </a:spcAft>
              <a:buClrTx/>
              <a:buSzTx/>
              <a:buFont typeface="Wingdings" pitchFamily="2" charset="2"/>
              <a:buChar char="ü"/>
              <a:tabLst/>
              <a:defRPr/>
            </a:pPr>
            <a:r>
              <a:rPr kumimoji="0" lang="ja-JP" altLang="en-US" sz="1667" b="0" i="0" u="none" strike="noStrike" kern="1200" cap="none" spc="0" normalizeH="0" baseline="0" noProof="0">
                <a:ln>
                  <a:noFill/>
                </a:ln>
                <a:gradFill>
                  <a:gsLst>
                    <a:gs pos="0">
                      <a:srgbClr val="232F3E">
                        <a:lumMod val="75000"/>
                      </a:srgbClr>
                    </a:gs>
                    <a:gs pos="100000">
                      <a:srgbClr val="232F3E">
                        <a:lumMod val="75000"/>
                      </a:srgbClr>
                    </a:gs>
                  </a:gsLst>
                  <a:lin ang="8100000" scaled="1"/>
                </a:gradFill>
                <a:effectLst/>
                <a:uLnTx/>
                <a:uFillTx/>
                <a:latin typeface="Meiryo" panose="020B0604030504040204" pitchFamily="34" charset="-128"/>
                <a:ea typeface="Meiryo" panose="020B0604030504040204" pitchFamily="34" charset="-128"/>
                <a:cs typeface="+mn-cs"/>
              </a:rPr>
              <a:t>インシデントの内容によっては、他の部門やメンバーとの連携が必要</a:t>
            </a:r>
          </a:p>
          <a:p>
            <a:pPr marL="0" marR="0" lvl="0" indent="0" algn="l" defTabSz="609576" rtl="0" eaLnBrk="1" fontAlgn="auto" latinLnBrk="0" hangingPunct="1">
              <a:lnSpc>
                <a:spcPct val="100000"/>
              </a:lnSpc>
              <a:spcBef>
                <a:spcPts val="0"/>
              </a:spcBef>
              <a:spcAft>
                <a:spcPts val="0"/>
              </a:spcAft>
              <a:buClrTx/>
              <a:buSzTx/>
              <a:buFontTx/>
              <a:buNone/>
              <a:tabLst/>
              <a:defRPr/>
            </a:pPr>
            <a:endParaRPr kumimoji="0" lang="ja-JP" altLang="en-US" sz="2000" b="0" i="0" u="none" strike="noStrike" kern="1200" cap="none" spc="0" normalizeH="0" baseline="0" noProof="0">
              <a:ln>
                <a:noFill/>
              </a:ln>
              <a:gradFill>
                <a:gsLst>
                  <a:gs pos="0">
                    <a:srgbClr val="232F3E">
                      <a:lumMod val="75000"/>
                    </a:srgbClr>
                  </a:gs>
                  <a:gs pos="100000">
                    <a:srgbClr val="232F3E">
                      <a:lumMod val="75000"/>
                    </a:srgbClr>
                  </a:gs>
                </a:gsLst>
                <a:lin ang="8100000" scaled="1"/>
              </a:gradFill>
              <a:effectLst/>
              <a:uLnTx/>
              <a:uFillTx/>
              <a:latin typeface="Meiryo" panose="020B0604030504040204" pitchFamily="34" charset="-128"/>
              <a:ea typeface="Meiryo" panose="020B0604030504040204" pitchFamily="34" charset="-128"/>
              <a:cs typeface="+mn-cs"/>
            </a:endParaRPr>
          </a:p>
          <a:p>
            <a:pPr marL="0" marR="0" lvl="0" indent="0" algn="l" defTabSz="609576" rtl="0" eaLnBrk="1" fontAlgn="auto" latinLnBrk="0" hangingPunct="1">
              <a:lnSpc>
                <a:spcPct val="100000"/>
              </a:lnSpc>
              <a:spcBef>
                <a:spcPts val="0"/>
              </a:spcBef>
              <a:spcAft>
                <a:spcPts val="0"/>
              </a:spcAft>
              <a:buClrTx/>
              <a:buSzTx/>
              <a:buFontTx/>
              <a:buNone/>
              <a:tabLst/>
              <a:defRPr/>
            </a:pPr>
            <a:r>
              <a:rPr kumimoji="0" lang="ja-JP" altLang="en-US" sz="2000" b="1" i="0" u="sng" strike="noStrike" kern="1200" cap="none" spc="0" normalizeH="0" baseline="0" noProof="0">
                <a:ln>
                  <a:noFill/>
                </a:ln>
                <a:gradFill>
                  <a:gsLst>
                    <a:gs pos="0">
                      <a:srgbClr val="232F3E">
                        <a:lumMod val="75000"/>
                      </a:srgbClr>
                    </a:gs>
                    <a:gs pos="100000">
                      <a:srgbClr val="232F3E">
                        <a:lumMod val="75000"/>
                      </a:srgbClr>
                    </a:gs>
                  </a:gsLst>
                  <a:lin ang="8100000" scaled="1"/>
                </a:gradFill>
                <a:effectLst/>
                <a:uLnTx/>
                <a:uFillTx/>
                <a:latin typeface="Meiryo" panose="020B0604030504040204" pitchFamily="34" charset="-128"/>
                <a:ea typeface="Meiryo" panose="020B0604030504040204" pitchFamily="34" charset="-128"/>
                <a:cs typeface="+mn-cs"/>
              </a:rPr>
              <a:t>マネジメントサイドの観点</a:t>
            </a:r>
          </a:p>
          <a:p>
            <a:pPr marL="239175" marR="0" lvl="0" indent="-239175" algn="l" defTabSz="60957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ja-JP" altLang="en-US" sz="1667" b="0" i="0" u="none" strike="noStrike" kern="1200" cap="none" spc="0" normalizeH="0" baseline="0" noProof="0">
                <a:ln>
                  <a:noFill/>
                </a:ln>
                <a:gradFill>
                  <a:gsLst>
                    <a:gs pos="0">
                      <a:srgbClr val="232F3E">
                        <a:lumMod val="75000"/>
                      </a:srgbClr>
                    </a:gs>
                    <a:gs pos="100000">
                      <a:srgbClr val="232F3E">
                        <a:lumMod val="75000"/>
                      </a:srgbClr>
                    </a:gs>
                  </a:gsLst>
                  <a:lin ang="8100000" scaled="1"/>
                </a:gradFill>
                <a:effectLst/>
                <a:uLnTx/>
                <a:uFillTx/>
                <a:latin typeface="Meiryo" panose="020B0604030504040204" pitchFamily="34" charset="-128"/>
                <a:ea typeface="Meiryo" panose="020B0604030504040204" pitchFamily="34" charset="-128"/>
                <a:cs typeface="+mn-cs"/>
              </a:rPr>
              <a:t>今何が起こっているかを把握するのに時間がかかる。</a:t>
            </a:r>
            <a:endParaRPr kumimoji="0" lang="en-US" altLang="ja-JP" sz="1667" b="0" i="0" u="none" strike="noStrike" kern="1200" cap="none" spc="0" normalizeH="0" baseline="0" noProof="0" dirty="0">
              <a:ln>
                <a:noFill/>
              </a:ln>
              <a:gradFill>
                <a:gsLst>
                  <a:gs pos="0">
                    <a:srgbClr val="232F3E">
                      <a:lumMod val="75000"/>
                    </a:srgbClr>
                  </a:gs>
                  <a:gs pos="100000">
                    <a:srgbClr val="232F3E">
                      <a:lumMod val="75000"/>
                    </a:srgbClr>
                  </a:gs>
                </a:gsLst>
                <a:lin ang="8100000" scaled="1"/>
              </a:gradFill>
              <a:effectLst/>
              <a:uLnTx/>
              <a:uFillTx/>
              <a:latin typeface="Meiryo" panose="020B0604030504040204" pitchFamily="34" charset="-128"/>
              <a:ea typeface="Meiryo" panose="020B0604030504040204" pitchFamily="34" charset="-128"/>
              <a:cs typeface="+mn-cs"/>
            </a:endParaRPr>
          </a:p>
          <a:p>
            <a:pPr marL="239175" marR="0" lvl="0" indent="-239175" algn="l" defTabSz="60957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ja-JP" altLang="en-US" sz="1667" b="0" i="0" u="none" strike="noStrike" kern="1200" cap="none" spc="0" normalizeH="0" baseline="0" noProof="0">
                <a:ln>
                  <a:noFill/>
                </a:ln>
                <a:gradFill>
                  <a:gsLst>
                    <a:gs pos="0">
                      <a:srgbClr val="232F3E">
                        <a:lumMod val="75000"/>
                      </a:srgbClr>
                    </a:gs>
                    <a:gs pos="100000">
                      <a:srgbClr val="232F3E">
                        <a:lumMod val="75000"/>
                      </a:srgbClr>
                    </a:gs>
                  </a:gsLst>
                  <a:lin ang="8100000" scaled="1"/>
                </a:gradFill>
                <a:effectLst/>
                <a:uLnTx/>
                <a:uFillTx/>
                <a:latin typeface="Meiryo" panose="020B0604030504040204" pitchFamily="34" charset="-128"/>
                <a:ea typeface="Meiryo" panose="020B0604030504040204" pitchFamily="34" charset="-128"/>
                <a:cs typeface="+mn-cs"/>
              </a:rPr>
              <a:t>対応リソース配分などの計画を十分に立てることが出来ない。</a:t>
            </a:r>
            <a:endParaRPr kumimoji="0" lang="en-US" altLang="ja-JP" sz="1667" b="0" i="0" u="none" strike="noStrike" kern="1200" cap="none" spc="0" normalizeH="0" baseline="0" noProof="0" dirty="0">
              <a:ln>
                <a:noFill/>
              </a:ln>
              <a:gradFill>
                <a:gsLst>
                  <a:gs pos="0">
                    <a:srgbClr val="232F3E">
                      <a:lumMod val="75000"/>
                    </a:srgbClr>
                  </a:gs>
                  <a:gs pos="100000">
                    <a:srgbClr val="232F3E">
                      <a:lumMod val="75000"/>
                    </a:srgbClr>
                  </a:gs>
                </a:gsLst>
                <a:lin ang="8100000" scaled="1"/>
              </a:gradFill>
              <a:effectLst/>
              <a:uLnTx/>
              <a:uFillTx/>
              <a:latin typeface="Meiryo" panose="020B0604030504040204" pitchFamily="34" charset="-128"/>
              <a:ea typeface="Meiryo" panose="020B0604030504040204" pitchFamily="34" charset="-128"/>
              <a:cs typeface="+mn-cs"/>
            </a:endParaRPr>
          </a:p>
          <a:p>
            <a:pPr marL="239175" marR="0" lvl="0" indent="-239175" algn="l" defTabSz="60957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ja-JP" altLang="en-US" sz="1667" b="0" i="0" u="none" strike="noStrike" kern="1200" cap="none" spc="0" normalizeH="0" baseline="0" noProof="0">
                <a:ln>
                  <a:noFill/>
                </a:ln>
                <a:gradFill>
                  <a:gsLst>
                    <a:gs pos="0">
                      <a:srgbClr val="232F3E">
                        <a:lumMod val="75000"/>
                      </a:srgbClr>
                    </a:gs>
                    <a:gs pos="100000">
                      <a:srgbClr val="232F3E">
                        <a:lumMod val="75000"/>
                      </a:srgbClr>
                    </a:gs>
                  </a:gsLst>
                  <a:lin ang="8100000" scaled="1"/>
                </a:gradFill>
                <a:effectLst/>
                <a:uLnTx/>
                <a:uFillTx/>
                <a:latin typeface="Meiryo" panose="020B0604030504040204" pitchFamily="34" charset="-128"/>
                <a:ea typeface="Meiryo" panose="020B0604030504040204" pitchFamily="34" charset="-128"/>
                <a:cs typeface="+mn-cs"/>
              </a:rPr>
              <a:t>インシデントが発生した場合の早期の対応・情報開示が困難</a:t>
            </a:r>
          </a:p>
          <a:p>
            <a:pPr marL="0" marR="0" lvl="0" indent="0" algn="l" defTabSz="609576" rtl="0" eaLnBrk="1" fontAlgn="auto" latinLnBrk="0" hangingPunct="1">
              <a:lnSpc>
                <a:spcPct val="100000"/>
              </a:lnSpc>
              <a:spcBef>
                <a:spcPts val="0"/>
              </a:spcBef>
              <a:spcAft>
                <a:spcPts val="0"/>
              </a:spcAft>
              <a:buClrTx/>
              <a:buSzTx/>
              <a:buFontTx/>
              <a:buNone/>
              <a:tabLst/>
              <a:defRPr/>
            </a:pPr>
            <a:endParaRPr kumimoji="0" lang="ja-JP" altLang="en-US" sz="1667" b="0" i="0" u="none" strike="noStrike" kern="1200" cap="none" spc="0" normalizeH="0" baseline="0" noProof="0">
              <a:ln>
                <a:noFill/>
              </a:ln>
              <a:gradFill>
                <a:gsLst>
                  <a:gs pos="0">
                    <a:srgbClr val="232F3E">
                      <a:lumMod val="75000"/>
                    </a:srgbClr>
                  </a:gs>
                  <a:gs pos="100000">
                    <a:srgbClr val="232F3E">
                      <a:lumMod val="75000"/>
                    </a:srgbClr>
                  </a:gs>
                </a:gsLst>
                <a:lin ang="8100000" scaled="1"/>
              </a:gradFill>
              <a:effectLst/>
              <a:uLnTx/>
              <a:uFillTx/>
              <a:latin typeface="Meiryo" panose="020B0604030504040204" pitchFamily="34" charset="-128"/>
              <a:ea typeface="Meiryo" panose="020B0604030504040204" pitchFamily="34" charset="-128"/>
              <a:cs typeface="+mn-cs"/>
            </a:endParaRPr>
          </a:p>
          <a:p>
            <a:pPr marL="0" marR="0" lvl="0" indent="0" algn="l" defTabSz="609576" rtl="0" eaLnBrk="1" fontAlgn="auto" latinLnBrk="0" hangingPunct="1">
              <a:lnSpc>
                <a:spcPct val="100000"/>
              </a:lnSpc>
              <a:spcBef>
                <a:spcPts val="0"/>
              </a:spcBef>
              <a:spcAft>
                <a:spcPts val="0"/>
              </a:spcAft>
              <a:buClrTx/>
              <a:buSzTx/>
              <a:buFontTx/>
              <a:buNone/>
              <a:tabLst/>
              <a:defRPr/>
            </a:pPr>
            <a:endParaRPr kumimoji="0" lang="ja-JP" altLang="en-US" sz="2000" b="0" i="0" u="none" strike="noStrike" kern="1200" cap="none" spc="0" normalizeH="0" baseline="0" noProof="0">
              <a:ln>
                <a:noFill/>
              </a:ln>
              <a:gradFill>
                <a:gsLst>
                  <a:gs pos="0">
                    <a:srgbClr val="232F3E">
                      <a:lumMod val="75000"/>
                    </a:srgbClr>
                  </a:gs>
                  <a:gs pos="100000">
                    <a:srgbClr val="232F3E">
                      <a:lumMod val="75000"/>
                    </a:srgbClr>
                  </a:gs>
                </a:gsLst>
                <a:lin ang="8100000" scaled="1"/>
              </a:gradFill>
              <a:effectLst/>
              <a:uLnTx/>
              <a:uFillTx/>
              <a:latin typeface="Meiryo" panose="020B0604030504040204" pitchFamily="34" charset="-128"/>
              <a:ea typeface="Meiryo" panose="020B0604030504040204" pitchFamily="34" charset="-128"/>
              <a:cs typeface="+mn-cs"/>
            </a:endParaRPr>
          </a:p>
        </p:txBody>
      </p:sp>
      <p:sp>
        <p:nvSpPr>
          <p:cNvPr id="27" name="正方形/長方形 26">
            <a:extLst>
              <a:ext uri="{FF2B5EF4-FFF2-40B4-BE49-F238E27FC236}">
                <a16:creationId xmlns:a16="http://schemas.microsoft.com/office/drawing/2014/main" id="{7BE29A99-764C-4F00-8FE2-25EC0434AB0E}"/>
              </a:ext>
            </a:extLst>
          </p:cNvPr>
          <p:cNvSpPr/>
          <p:nvPr/>
        </p:nvSpPr>
        <p:spPr>
          <a:xfrm>
            <a:off x="442700" y="1173646"/>
            <a:ext cx="5951474" cy="639864"/>
          </a:xfrm>
          <a:prstGeom prst="rect">
            <a:avLst/>
          </a:prstGeom>
          <a:solidFill>
            <a:schemeClr val="tx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ct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1" lang="ja-JP" altLang="en-US" sz="2333" b="0" i="0" u="none" strike="noStrike" kern="1200" cap="none" spc="0" normalizeH="0" baseline="0" noProof="0">
                <a:ln>
                  <a:noFill/>
                </a:ln>
                <a:gradFill>
                  <a:gsLst>
                    <a:gs pos="0">
                      <a:srgbClr val="FFFFFF"/>
                    </a:gs>
                    <a:gs pos="100000">
                      <a:srgbClr val="FFFFFF"/>
                    </a:gs>
                  </a:gsLst>
                  <a:lin ang="5400000" scaled="1"/>
                </a:gradFill>
                <a:effectLst/>
                <a:uLnTx/>
                <a:uFillTx/>
                <a:latin typeface="Meiryo" panose="020B0604030504040204" pitchFamily="34" charset="-128"/>
                <a:ea typeface="Meiryo" panose="020B0604030504040204" pitchFamily="34" charset="-128"/>
                <a:cs typeface="+mn-cs"/>
              </a:rPr>
              <a:t>インシデント対応における懸念</a:t>
            </a:r>
            <a:endParaRPr kumimoji="1" lang="ja-JP" altLang="en-US" sz="2333" b="0" i="0" u="none" strike="noStrike" kern="1200" cap="none" spc="0" normalizeH="0" baseline="0" noProof="0" dirty="0">
              <a:ln>
                <a:noFill/>
              </a:ln>
              <a:gradFill>
                <a:gsLst>
                  <a:gs pos="0">
                    <a:srgbClr val="FFFFFF"/>
                  </a:gs>
                  <a:gs pos="100000">
                    <a:srgbClr val="FFFFFF"/>
                  </a:gs>
                </a:gsLst>
                <a:lin ang="5400000" scaled="1"/>
              </a:gradFill>
              <a:effectLst/>
              <a:uLnTx/>
              <a:uFillTx/>
              <a:latin typeface="Meiryo" panose="020B0604030504040204" pitchFamily="34" charset="-128"/>
              <a:ea typeface="Meiryo" panose="020B0604030504040204" pitchFamily="34" charset="-128"/>
              <a:cs typeface="+mn-cs"/>
            </a:endParaRPr>
          </a:p>
        </p:txBody>
      </p:sp>
      <p:sp>
        <p:nvSpPr>
          <p:cNvPr id="28" name="正方形/長方形 27">
            <a:extLst>
              <a:ext uri="{FF2B5EF4-FFF2-40B4-BE49-F238E27FC236}">
                <a16:creationId xmlns:a16="http://schemas.microsoft.com/office/drawing/2014/main" id="{5AC1F63B-D6D4-4A30-9872-031C0632DD42}"/>
              </a:ext>
            </a:extLst>
          </p:cNvPr>
          <p:cNvSpPr/>
          <p:nvPr/>
        </p:nvSpPr>
        <p:spPr>
          <a:xfrm>
            <a:off x="7031189" y="1124086"/>
            <a:ext cx="4822503" cy="63986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ctr"/>
          <a:lstStyle/>
          <a:p>
            <a:pPr marL="0" marR="0" lvl="0" indent="0" algn="ctr" defTabSz="609576" rtl="0" eaLnBrk="1" fontAlgn="auto" latinLnBrk="0" hangingPunct="1">
              <a:lnSpc>
                <a:spcPct val="100000"/>
              </a:lnSpc>
              <a:spcBef>
                <a:spcPts val="0"/>
              </a:spcBef>
              <a:spcAft>
                <a:spcPts val="0"/>
              </a:spcAft>
              <a:buClrTx/>
              <a:buSzTx/>
              <a:buFontTx/>
              <a:buNone/>
              <a:tabLst/>
              <a:defRPr/>
            </a:pPr>
            <a:endParaRPr kumimoji="1" lang="en-US" altLang="ja-JP" sz="2667"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endParaRPr>
          </a:p>
        </p:txBody>
      </p:sp>
      <p:sp>
        <p:nvSpPr>
          <p:cNvPr id="29" name="正方形/長方形 28">
            <a:extLst>
              <a:ext uri="{FF2B5EF4-FFF2-40B4-BE49-F238E27FC236}">
                <a16:creationId xmlns:a16="http://schemas.microsoft.com/office/drawing/2014/main" id="{BDA9FA7C-B8F4-4F81-A1F0-9328F56FB7FC}"/>
              </a:ext>
            </a:extLst>
          </p:cNvPr>
          <p:cNvSpPr/>
          <p:nvPr/>
        </p:nvSpPr>
        <p:spPr>
          <a:xfrm>
            <a:off x="6680390" y="1173646"/>
            <a:ext cx="5173302" cy="63986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ct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1" lang="en-US" altLang="ja-JP" sz="2333"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AWS</a:t>
            </a:r>
            <a:r>
              <a:rPr kumimoji="1" lang="ja-JP" altLang="en-US" sz="2333" b="0" i="0" u="none" strike="noStrike" kern="1200" cap="none" spc="0" normalizeH="0" baseline="0" noProof="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におけるセキュリティ</a:t>
            </a:r>
            <a:endParaRPr kumimoji="1" lang="en-US" altLang="ja-JP" sz="2333"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endParaRPr>
          </a:p>
          <a:p>
            <a:pPr marL="0" marR="0" lvl="0" indent="0" algn="ctr" defTabSz="609576" rtl="0" eaLnBrk="1" fontAlgn="auto" latinLnBrk="0" hangingPunct="1">
              <a:lnSpc>
                <a:spcPct val="100000"/>
              </a:lnSpc>
              <a:spcBef>
                <a:spcPts val="0"/>
              </a:spcBef>
              <a:spcAft>
                <a:spcPts val="0"/>
              </a:spcAft>
              <a:buClrTx/>
              <a:buSzTx/>
              <a:buFontTx/>
              <a:buNone/>
              <a:tabLst/>
              <a:defRPr/>
            </a:pPr>
            <a:r>
              <a:rPr kumimoji="1" lang="ja-JP" altLang="en-US" sz="2333" b="0" i="0" u="none" strike="noStrike" kern="1200" cap="none" spc="0" normalizeH="0" baseline="0" noProof="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インシデントの例</a:t>
            </a:r>
            <a:endParaRPr kumimoji="1" lang="ja-JP" altLang="en-US" sz="2333"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endParaRPr>
          </a:p>
        </p:txBody>
      </p:sp>
      <p:cxnSp>
        <p:nvCxnSpPr>
          <p:cNvPr id="30" name="直線コネクタ 29">
            <a:extLst>
              <a:ext uri="{FF2B5EF4-FFF2-40B4-BE49-F238E27FC236}">
                <a16:creationId xmlns:a16="http://schemas.microsoft.com/office/drawing/2014/main" id="{2889D92B-4F23-4202-9DB2-C41100E8228A}"/>
              </a:ext>
            </a:extLst>
          </p:cNvPr>
          <p:cNvCxnSpPr>
            <a:cxnSpLocks/>
          </p:cNvCxnSpPr>
          <p:nvPr/>
        </p:nvCxnSpPr>
        <p:spPr>
          <a:xfrm>
            <a:off x="6548783" y="1813509"/>
            <a:ext cx="5307218" cy="0"/>
          </a:xfrm>
          <a:prstGeom prst="line">
            <a:avLst/>
          </a:prstGeom>
          <a:ln>
            <a:solidFill>
              <a:srgbClr val="2A2E32"/>
            </a:solidFill>
          </a:ln>
          <a:effectLst/>
        </p:spPr>
        <p:style>
          <a:lnRef idx="2">
            <a:schemeClr val="accent1"/>
          </a:lnRef>
          <a:fillRef idx="0">
            <a:schemeClr val="accent1"/>
          </a:fillRef>
          <a:effectRef idx="1">
            <a:schemeClr val="accent1"/>
          </a:effectRef>
          <a:fontRef idx="minor">
            <a:schemeClr val="tx1"/>
          </a:fontRef>
        </p:style>
      </p:cxnSp>
      <p:graphicFrame>
        <p:nvGraphicFramePr>
          <p:cNvPr id="10" name="表 11">
            <a:extLst>
              <a:ext uri="{FF2B5EF4-FFF2-40B4-BE49-F238E27FC236}">
                <a16:creationId xmlns:a16="http://schemas.microsoft.com/office/drawing/2014/main" id="{A03F2232-6884-C546-BD4D-97CA830798A8}"/>
              </a:ext>
            </a:extLst>
          </p:cNvPr>
          <p:cNvGraphicFramePr>
            <a:graphicFrameLocks noGrp="1"/>
          </p:cNvGraphicFramePr>
          <p:nvPr/>
        </p:nvGraphicFramePr>
        <p:xfrm>
          <a:off x="6692348" y="2081740"/>
          <a:ext cx="5194851" cy="3413760"/>
        </p:xfrm>
        <a:graphic>
          <a:graphicData uri="http://schemas.openxmlformats.org/drawingml/2006/table">
            <a:tbl>
              <a:tblPr firstRow="1" bandRow="1">
                <a:tableStyleId>{073A0DAA-6AF3-43AB-8588-CEC1D06C72B9}</a:tableStyleId>
              </a:tblPr>
              <a:tblGrid>
                <a:gridCol w="2849218">
                  <a:extLst>
                    <a:ext uri="{9D8B030D-6E8A-4147-A177-3AD203B41FA5}">
                      <a16:colId xmlns:a16="http://schemas.microsoft.com/office/drawing/2014/main" val="2750153169"/>
                    </a:ext>
                  </a:extLst>
                </a:gridCol>
                <a:gridCol w="2345633">
                  <a:extLst>
                    <a:ext uri="{9D8B030D-6E8A-4147-A177-3AD203B41FA5}">
                      <a16:colId xmlns:a16="http://schemas.microsoft.com/office/drawing/2014/main" val="2040728873"/>
                    </a:ext>
                  </a:extLst>
                </a:gridCol>
              </a:tblGrid>
              <a:tr h="365760">
                <a:tc>
                  <a:txBody>
                    <a:bodyPr/>
                    <a:lstStyle/>
                    <a:p>
                      <a:r>
                        <a:rPr kumimoji="1" lang="ja-JP" altLang="en-US" sz="1600">
                          <a:latin typeface="Meiryo" panose="020B0604030504040204" pitchFamily="34" charset="-128"/>
                          <a:ea typeface="Meiryo" panose="020B0604030504040204" pitchFamily="34" charset="-128"/>
                        </a:rPr>
                        <a:t>インシデント</a:t>
                      </a:r>
                      <a:endParaRPr kumimoji="1" lang="ja-JP" altLang="en-US" sz="1600" b="1">
                        <a:latin typeface="Meiryo" panose="020B0604030504040204" pitchFamily="34" charset="-128"/>
                        <a:ea typeface="Meiryo" panose="020B0604030504040204" pitchFamily="34" charset="-128"/>
                      </a:endParaRPr>
                    </a:p>
                  </a:txBody>
                  <a:tcPr marL="121920" marR="121920" marT="60960" marB="60960"/>
                </a:tc>
                <a:tc>
                  <a:txBody>
                    <a:bodyPr/>
                    <a:lstStyle/>
                    <a:p>
                      <a:r>
                        <a:rPr kumimoji="1" lang="ja-JP" altLang="en-US" sz="1600">
                          <a:latin typeface="Meiryo" panose="020B0604030504040204" pitchFamily="34" charset="-128"/>
                          <a:ea typeface="Meiryo" panose="020B0604030504040204" pitchFamily="34" charset="-128"/>
                        </a:rPr>
                        <a:t>考えられる原因</a:t>
                      </a:r>
                    </a:p>
                  </a:txBody>
                  <a:tcPr marL="121920" marR="121920" marT="60960" marB="60960"/>
                </a:tc>
                <a:extLst>
                  <a:ext uri="{0D108BD9-81ED-4DB2-BD59-A6C34878D82A}">
                    <a16:rowId xmlns:a16="http://schemas.microsoft.com/office/drawing/2014/main" val="1777526069"/>
                  </a:ext>
                </a:extLst>
              </a:tr>
              <a:tr h="609600">
                <a:tc>
                  <a:txBody>
                    <a:bodyPr/>
                    <a:lstStyle/>
                    <a:p>
                      <a:r>
                        <a:rPr kumimoji="1" lang="en-US" altLang="ja-JP" sz="1600" dirty="0">
                          <a:latin typeface="Meiryo" panose="020B0604030504040204" pitchFamily="34" charset="-128"/>
                          <a:ea typeface="Meiryo" panose="020B0604030504040204" pitchFamily="34" charset="-128"/>
                        </a:rPr>
                        <a:t>S3</a:t>
                      </a:r>
                      <a:r>
                        <a:rPr kumimoji="1" lang="ja-JP" altLang="en-US" sz="1600">
                          <a:latin typeface="Meiryo" panose="020B0604030504040204" pitchFamily="34" charset="-128"/>
                          <a:ea typeface="Meiryo" panose="020B0604030504040204" pitchFamily="34" charset="-128"/>
                        </a:rPr>
                        <a:t>からの情報漏洩</a:t>
                      </a:r>
                      <a:endParaRPr kumimoji="1" lang="ja-JP" altLang="en-US" sz="1600" b="0">
                        <a:solidFill>
                          <a:schemeClr val="tx1"/>
                        </a:solidFill>
                        <a:latin typeface="Meiryo" panose="020B0604030504040204" pitchFamily="34" charset="-128"/>
                        <a:ea typeface="Meiryo" panose="020B0604030504040204" pitchFamily="34" charset="-128"/>
                      </a:endParaRPr>
                    </a:p>
                  </a:txBody>
                  <a:tcPr marL="121920" marR="121920" marT="60960" marB="60960"/>
                </a:tc>
                <a:tc>
                  <a:txBody>
                    <a:bodyPr/>
                    <a:lstStyle/>
                    <a:p>
                      <a:pPr marL="171450" indent="-171450">
                        <a:buFont typeface="Arial" panose="020B0604020202020204" pitchFamily="34" charset="0"/>
                        <a:buChar char="•"/>
                      </a:pPr>
                      <a:r>
                        <a:rPr kumimoji="1" lang="ja-JP" altLang="en-US" sz="1600">
                          <a:latin typeface="Meiryo" panose="020B0604030504040204" pitchFamily="34" charset="-128"/>
                          <a:ea typeface="Meiryo" panose="020B0604030504040204" pitchFamily="34" charset="-128"/>
                        </a:rPr>
                        <a:t>不適切なポリシー</a:t>
                      </a:r>
                      <a:endParaRPr kumimoji="1" lang="en-US" altLang="ja-JP" sz="1600" dirty="0">
                        <a:latin typeface="Meiryo" panose="020B0604030504040204" pitchFamily="34" charset="-128"/>
                        <a:ea typeface="Meiryo" panose="020B0604030504040204" pitchFamily="34" charset="-128"/>
                      </a:endParaRPr>
                    </a:p>
                    <a:p>
                      <a:pPr marL="171450" indent="-171450">
                        <a:buFont typeface="Arial" panose="020B0604020202020204" pitchFamily="34" charset="0"/>
                        <a:buChar char="•"/>
                      </a:pPr>
                      <a:r>
                        <a:rPr kumimoji="1" lang="ja-JP" altLang="en-US" sz="1600">
                          <a:latin typeface="Meiryo" panose="020B0604030504040204" pitchFamily="34" charset="-128"/>
                          <a:ea typeface="Meiryo" panose="020B0604030504040204" pitchFamily="34" charset="-128"/>
                        </a:rPr>
                        <a:t>内部犯行</a:t>
                      </a:r>
                      <a:endParaRPr kumimoji="1" lang="en-US" altLang="ja-JP" sz="1600" b="0" dirty="0">
                        <a:solidFill>
                          <a:schemeClr val="tx1"/>
                        </a:solidFill>
                        <a:latin typeface="Meiryo" panose="020B0604030504040204" pitchFamily="34" charset="-128"/>
                        <a:ea typeface="Meiryo" panose="020B0604030504040204" pitchFamily="34" charset="-128"/>
                      </a:endParaRPr>
                    </a:p>
                  </a:txBody>
                  <a:tcPr marL="121920" marR="121920" marT="60960" marB="60960"/>
                </a:tc>
                <a:extLst>
                  <a:ext uri="{0D108BD9-81ED-4DB2-BD59-A6C34878D82A}">
                    <a16:rowId xmlns:a16="http://schemas.microsoft.com/office/drawing/2014/main" val="9150212"/>
                  </a:ext>
                </a:extLst>
              </a:tr>
              <a:tr h="6096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600" dirty="0">
                          <a:latin typeface="Meiryo" panose="020B0604030504040204" pitchFamily="34" charset="-128"/>
                          <a:ea typeface="Meiryo" panose="020B0604030504040204" pitchFamily="34" charset="-128"/>
                        </a:rPr>
                        <a:t>S3</a:t>
                      </a:r>
                      <a:r>
                        <a:rPr kumimoji="1" lang="ja-JP" altLang="en-US" sz="1600">
                          <a:latin typeface="Meiryo" panose="020B0604030504040204" pitchFamily="34" charset="-128"/>
                          <a:ea typeface="Meiryo" panose="020B0604030504040204" pitchFamily="34" charset="-128"/>
                        </a:rPr>
                        <a:t>でホストしている</a:t>
                      </a:r>
                      <a:r>
                        <a:rPr kumimoji="1" lang="en-US" altLang="ja-JP" sz="1600" dirty="0">
                          <a:latin typeface="Meiryo" panose="020B0604030504040204" pitchFamily="34" charset="-128"/>
                          <a:ea typeface="Meiryo" panose="020B0604030504040204" pitchFamily="34" charset="-128"/>
                        </a:rPr>
                        <a:t>Web</a:t>
                      </a:r>
                      <a:r>
                        <a:rPr kumimoji="1" lang="ja-JP" altLang="en-US" sz="1600">
                          <a:latin typeface="Meiryo" panose="020B0604030504040204" pitchFamily="34" charset="-128"/>
                          <a:ea typeface="Meiryo" panose="020B0604030504040204" pitchFamily="34" charset="-128"/>
                        </a:rPr>
                        <a:t>サイトの改ざん</a:t>
                      </a:r>
                      <a:endParaRPr kumimoji="1" lang="en-US" altLang="ja-JP" sz="1600" dirty="0">
                        <a:latin typeface="Meiryo" panose="020B0604030504040204" pitchFamily="34" charset="-128"/>
                        <a:ea typeface="Meiryo" panose="020B0604030504040204" pitchFamily="34" charset="-128"/>
                      </a:endParaRPr>
                    </a:p>
                  </a:txBody>
                  <a:tcPr marL="121920" marR="121920" marT="60960" marB="60960"/>
                </a:tc>
                <a:tc>
                  <a:txBody>
                    <a:bodyPr/>
                    <a:lstStyle/>
                    <a:p>
                      <a:pPr marL="171450" indent="-171450">
                        <a:buFont typeface="Arial" panose="020B0604020202020204" pitchFamily="34" charset="0"/>
                        <a:buChar char="•"/>
                      </a:pPr>
                      <a:r>
                        <a:rPr kumimoji="1" lang="ja-JP" altLang="en-US" sz="1600">
                          <a:latin typeface="Meiryo" panose="020B0604030504040204" pitchFamily="34" charset="-128"/>
                          <a:ea typeface="Meiryo" panose="020B0604030504040204" pitchFamily="34" charset="-128"/>
                        </a:rPr>
                        <a:t>不適切なポリシー</a:t>
                      </a:r>
                      <a:endParaRPr kumimoji="1" lang="en-US" altLang="ja-JP" sz="1600" dirty="0">
                        <a:latin typeface="Meiryo" panose="020B0604030504040204" pitchFamily="34" charset="-128"/>
                        <a:ea typeface="Meiryo" panose="020B0604030504040204" pitchFamily="34" charset="-128"/>
                      </a:endParaRPr>
                    </a:p>
                    <a:p>
                      <a:pPr marL="171450" indent="-171450">
                        <a:buFont typeface="Arial" panose="020B0604020202020204" pitchFamily="34" charset="0"/>
                        <a:buChar char="•"/>
                      </a:pPr>
                      <a:r>
                        <a:rPr kumimoji="1" lang="ja-JP" altLang="en-US" sz="1600">
                          <a:latin typeface="Meiryo" panose="020B0604030504040204" pitchFamily="34" charset="-128"/>
                          <a:ea typeface="Meiryo" panose="020B0604030504040204" pitchFamily="34" charset="-128"/>
                        </a:rPr>
                        <a:t>内部犯行</a:t>
                      </a:r>
                      <a:endParaRPr kumimoji="1" lang="en-US" altLang="ja-JP" sz="1600" b="0" dirty="0">
                        <a:solidFill>
                          <a:schemeClr val="tx1"/>
                        </a:solidFill>
                        <a:latin typeface="Meiryo" panose="020B0604030504040204" pitchFamily="34" charset="-128"/>
                        <a:ea typeface="Meiryo" panose="020B0604030504040204" pitchFamily="34" charset="-128"/>
                      </a:endParaRPr>
                    </a:p>
                  </a:txBody>
                  <a:tcPr marL="121920" marR="121920" marT="60960" marB="60960"/>
                </a:tc>
                <a:extLst>
                  <a:ext uri="{0D108BD9-81ED-4DB2-BD59-A6C34878D82A}">
                    <a16:rowId xmlns:a16="http://schemas.microsoft.com/office/drawing/2014/main" val="312009049"/>
                  </a:ext>
                </a:extLst>
              </a:tr>
              <a:tr h="609600">
                <a:tc>
                  <a:txBody>
                    <a:bodyPr/>
                    <a:lstStyle/>
                    <a:p>
                      <a:r>
                        <a:rPr kumimoji="1" lang="en-US" altLang="ja-JP" sz="1600" dirty="0">
                          <a:latin typeface="Meiryo" panose="020B0604030504040204" pitchFamily="34" charset="-128"/>
                          <a:ea typeface="Meiryo" panose="020B0604030504040204" pitchFamily="34" charset="-128"/>
                        </a:rPr>
                        <a:t>EC2</a:t>
                      </a:r>
                      <a:r>
                        <a:rPr kumimoji="1" lang="ja-JP" altLang="en-US" sz="1600">
                          <a:latin typeface="Meiryo" panose="020B0604030504040204" pitchFamily="34" charset="-128"/>
                          <a:ea typeface="Meiryo" panose="020B0604030504040204" pitchFamily="34" charset="-128"/>
                        </a:rPr>
                        <a:t>が起動され仮想通貨採掘に使用された</a:t>
                      </a:r>
                      <a:endParaRPr kumimoji="1" lang="ja-JP" altLang="en-US" sz="1600" b="0">
                        <a:solidFill>
                          <a:schemeClr val="tx1"/>
                        </a:solidFill>
                        <a:latin typeface="Meiryo" panose="020B0604030504040204" pitchFamily="34" charset="-128"/>
                        <a:ea typeface="Meiryo" panose="020B0604030504040204" pitchFamily="34" charset="-128"/>
                      </a:endParaRPr>
                    </a:p>
                  </a:txBody>
                  <a:tcPr marL="121920" marR="121920" marT="60960" marB="60960"/>
                </a:tc>
                <a:tc>
                  <a: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ja-JP" altLang="en-US" sz="1600">
                          <a:latin typeface="Meiryo" panose="020B0604030504040204" pitchFamily="34" charset="-128"/>
                          <a:ea typeface="Meiryo" panose="020B0604030504040204" pitchFamily="34" charset="-128"/>
                        </a:rPr>
                        <a:t>アカウント情報漏洩</a:t>
                      </a:r>
                    </a:p>
                  </a:txBody>
                  <a:tcPr marL="121920" marR="121920" marT="60960" marB="60960"/>
                </a:tc>
                <a:extLst>
                  <a:ext uri="{0D108BD9-81ED-4DB2-BD59-A6C34878D82A}">
                    <a16:rowId xmlns:a16="http://schemas.microsoft.com/office/drawing/2014/main" val="2727671895"/>
                  </a:ext>
                </a:extLst>
              </a:tr>
              <a:tr h="365760">
                <a:tc>
                  <a:txBody>
                    <a:bodyPr/>
                    <a:lstStyle/>
                    <a:p>
                      <a:r>
                        <a:rPr kumimoji="1" lang="ja-JP" altLang="en-US" sz="1600">
                          <a:latin typeface="Meiryo" panose="020B0604030504040204" pitchFamily="34" charset="-128"/>
                          <a:ea typeface="Meiryo" panose="020B0604030504040204" pitchFamily="34" charset="-128"/>
                        </a:rPr>
                        <a:t>ポートスキャン</a:t>
                      </a:r>
                      <a:r>
                        <a:rPr kumimoji="1" lang="en-US" altLang="ja-JP" sz="1600" dirty="0">
                          <a:latin typeface="Meiryo" panose="020B0604030504040204" pitchFamily="34" charset="-128"/>
                          <a:ea typeface="Meiryo" panose="020B0604030504040204" pitchFamily="34" charset="-128"/>
                        </a:rPr>
                        <a:t>/DDoS</a:t>
                      </a:r>
                      <a:endParaRPr kumimoji="1" lang="ja-JP" altLang="en-US" sz="1600" b="0">
                        <a:solidFill>
                          <a:schemeClr val="tx1"/>
                        </a:solidFill>
                        <a:latin typeface="Meiryo" panose="020B0604030504040204" pitchFamily="34" charset="-128"/>
                        <a:ea typeface="Meiryo" panose="020B0604030504040204" pitchFamily="34" charset="-128"/>
                      </a:endParaRPr>
                    </a:p>
                  </a:txBody>
                  <a:tcPr marL="121920" marR="121920" marT="60960" marB="60960"/>
                </a:tc>
                <a:tc>
                  <a:txBody>
                    <a:bodyPr/>
                    <a:lstStyle/>
                    <a:p>
                      <a:pPr marL="171450" indent="-171450">
                        <a:buFont typeface="Arial" panose="020B0604020202020204" pitchFamily="34" charset="0"/>
                        <a:buChar char="•"/>
                      </a:pPr>
                      <a:r>
                        <a:rPr kumimoji="1" lang="ja-JP" altLang="en-US" sz="1600" b="0">
                          <a:solidFill>
                            <a:schemeClr val="tx1"/>
                          </a:solidFill>
                          <a:latin typeface="Meiryo" panose="020B0604030504040204" pitchFamily="34" charset="-128"/>
                          <a:ea typeface="Meiryo" panose="020B0604030504040204" pitchFamily="34" charset="-128"/>
                        </a:rPr>
                        <a:t>外部からの攻撃</a:t>
                      </a:r>
                    </a:p>
                  </a:txBody>
                  <a:tcPr marL="121920" marR="121920" marT="60960" marB="60960"/>
                </a:tc>
                <a:extLst>
                  <a:ext uri="{0D108BD9-81ED-4DB2-BD59-A6C34878D82A}">
                    <a16:rowId xmlns:a16="http://schemas.microsoft.com/office/drawing/2014/main" val="44996225"/>
                  </a:ext>
                </a:extLst>
              </a:tr>
              <a:tr h="845820">
                <a:tc>
                  <a:txBody>
                    <a:bodyPr/>
                    <a:lstStyle/>
                    <a:p>
                      <a:r>
                        <a:rPr kumimoji="1" lang="en-US" altLang="ja-JP" sz="1600" dirty="0">
                          <a:latin typeface="Meiryo" panose="020B0604030504040204" pitchFamily="34" charset="-128"/>
                          <a:ea typeface="Meiryo" panose="020B0604030504040204" pitchFamily="34" charset="-128"/>
                        </a:rPr>
                        <a:t>EC2</a:t>
                      </a:r>
                      <a:r>
                        <a:rPr kumimoji="1" lang="ja-JP" altLang="en-US" sz="1600">
                          <a:latin typeface="Meiryo" panose="020B0604030504040204" pitchFamily="34" charset="-128"/>
                          <a:ea typeface="Meiryo" panose="020B0604030504040204" pitchFamily="34" charset="-128"/>
                        </a:rPr>
                        <a:t>がマルウェアに感染</a:t>
                      </a:r>
                      <a:endParaRPr kumimoji="1" lang="ja-JP" altLang="en-US" sz="1600" b="0">
                        <a:solidFill>
                          <a:schemeClr val="tx1"/>
                        </a:solidFill>
                        <a:latin typeface="Meiryo" panose="020B0604030504040204" pitchFamily="34" charset="-128"/>
                        <a:ea typeface="Meiryo" panose="020B0604030504040204" pitchFamily="34" charset="-128"/>
                      </a:endParaRPr>
                    </a:p>
                  </a:txBody>
                  <a:tcPr marL="121920" marR="121920" marT="60960" marB="60960"/>
                </a:tc>
                <a:tc>
                  <a:txBody>
                    <a:bodyPr/>
                    <a:lstStyle/>
                    <a:p>
                      <a:pPr marL="171450" indent="-171450">
                        <a:buFont typeface="Arial" panose="020B0604020202020204" pitchFamily="34" charset="0"/>
                        <a:buChar char="•"/>
                      </a:pPr>
                      <a:r>
                        <a:rPr kumimoji="1" lang="ja-JP" altLang="en-US" sz="1600">
                          <a:latin typeface="Meiryo" panose="020B0604030504040204" pitchFamily="34" charset="-128"/>
                          <a:ea typeface="Meiryo" panose="020B0604030504040204" pitchFamily="34" charset="-128"/>
                        </a:rPr>
                        <a:t>脆弱性のあるソフトウェア</a:t>
                      </a:r>
                      <a:endParaRPr kumimoji="1" lang="en-US" altLang="ja-JP" sz="1600" dirty="0">
                        <a:latin typeface="Meiryo" panose="020B0604030504040204" pitchFamily="34" charset="-128"/>
                        <a:ea typeface="Meiryo" panose="020B0604030504040204" pitchFamily="34" charset="-128"/>
                      </a:endParaRPr>
                    </a:p>
                    <a:p>
                      <a:pPr marL="171450" indent="-171450">
                        <a:buFont typeface="Arial" panose="020B0604020202020204" pitchFamily="34" charset="0"/>
                        <a:buChar char="•"/>
                      </a:pPr>
                      <a:r>
                        <a:rPr kumimoji="1" lang="ja-JP" altLang="en-US" sz="1600">
                          <a:latin typeface="Meiryo" panose="020B0604030504040204" pitchFamily="34" charset="-128"/>
                          <a:ea typeface="Meiryo" panose="020B0604030504040204" pitchFamily="34" charset="-128"/>
                        </a:rPr>
                        <a:t>パッチ不適応</a:t>
                      </a:r>
                      <a:endParaRPr kumimoji="1" lang="ja-JP" altLang="en-US" sz="1600" b="0">
                        <a:solidFill>
                          <a:schemeClr val="tx1"/>
                        </a:solidFill>
                        <a:latin typeface="Meiryo" panose="020B0604030504040204" pitchFamily="34" charset="-128"/>
                        <a:ea typeface="Meiryo" panose="020B0604030504040204" pitchFamily="34" charset="-128"/>
                      </a:endParaRPr>
                    </a:p>
                  </a:txBody>
                  <a:tcPr marL="121920" marR="121920" marT="60960" marB="60960"/>
                </a:tc>
                <a:extLst>
                  <a:ext uri="{0D108BD9-81ED-4DB2-BD59-A6C34878D82A}">
                    <a16:rowId xmlns:a16="http://schemas.microsoft.com/office/drawing/2014/main" val="2019122103"/>
                  </a:ext>
                </a:extLst>
              </a:tr>
            </a:tbl>
          </a:graphicData>
        </a:graphic>
      </p:graphicFrame>
      <p:sp>
        <p:nvSpPr>
          <p:cNvPr id="11" name="テキスト ボックス 10">
            <a:extLst>
              <a:ext uri="{FF2B5EF4-FFF2-40B4-BE49-F238E27FC236}">
                <a16:creationId xmlns:a16="http://schemas.microsoft.com/office/drawing/2014/main" id="{D21DA30E-7564-7949-97B6-DBBAF0C3D5F8}"/>
              </a:ext>
            </a:extLst>
          </p:cNvPr>
          <p:cNvSpPr txBox="1"/>
          <p:nvPr/>
        </p:nvSpPr>
        <p:spPr>
          <a:xfrm>
            <a:off x="363378" y="5597959"/>
            <a:ext cx="6030796" cy="400110"/>
          </a:xfrm>
          <a:prstGeom prst="rect">
            <a:avLst/>
          </a:prstGeom>
          <a:solidFill>
            <a:schemeClr val="bg1"/>
          </a:solidFill>
          <a:ln>
            <a:solidFill>
              <a:schemeClr val="tx2"/>
            </a:solidFill>
          </a:ln>
        </p:spPr>
        <p:txBody>
          <a:bodyPr wrap="square" rtlCol="0">
            <a:spAutoFit/>
          </a:body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1" lang="ja-JP" altLang="en-US" sz="2000" b="1"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インシデントに対する適切で的確な備えが必要</a:t>
            </a:r>
          </a:p>
        </p:txBody>
      </p:sp>
      <p:sp>
        <p:nvSpPr>
          <p:cNvPr id="2" name="タイトル 1">
            <a:extLst>
              <a:ext uri="{FF2B5EF4-FFF2-40B4-BE49-F238E27FC236}">
                <a16:creationId xmlns:a16="http://schemas.microsoft.com/office/drawing/2014/main" id="{AD3048F5-E819-B24E-887C-725D710AC776}"/>
              </a:ext>
            </a:extLst>
          </p:cNvPr>
          <p:cNvSpPr>
            <a:spLocks noGrp="1"/>
          </p:cNvSpPr>
          <p:nvPr>
            <p:ph type="title"/>
          </p:nvPr>
        </p:nvSpPr>
        <p:spPr/>
        <p:txBody>
          <a:bodyPr vert="horz" lIns="91440" tIns="45720" rIns="91440" bIns="45720" rtlCol="0" anchor="t">
            <a:noAutofit/>
          </a:bodyPr>
          <a:lstStyle/>
          <a:p>
            <a:r>
              <a:rPr lang="ja-JP" altLang="en-US" sz="2800" b="0"/>
              <a:t>参考：インシデント対応への備え</a:t>
            </a:r>
          </a:p>
        </p:txBody>
      </p:sp>
      <p:sp>
        <p:nvSpPr>
          <p:cNvPr id="3" name="テキスト ボックス 2">
            <a:extLst>
              <a:ext uri="{FF2B5EF4-FFF2-40B4-BE49-F238E27FC236}">
                <a16:creationId xmlns:a16="http://schemas.microsoft.com/office/drawing/2014/main" id="{8C34B61A-E490-3574-71B8-43856505AE27}"/>
              </a:ext>
            </a:extLst>
          </p:cNvPr>
          <p:cNvSpPr txBox="1"/>
          <p:nvPr/>
        </p:nvSpPr>
        <p:spPr>
          <a:xfrm>
            <a:off x="11208569" y="0"/>
            <a:ext cx="983431" cy="369332"/>
          </a:xfrm>
          <a:prstGeom prst="rect">
            <a:avLst/>
          </a:prstGeom>
          <a:no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800" b="0" i="0" u="none" strike="noStrike" kern="1200" cap="none" spc="0" normalizeH="0" baseline="0" noProof="0" dirty="0">
                <a:ln>
                  <a:noFill/>
                </a:ln>
                <a:solidFill>
                  <a:srgbClr val="FFFFFF">
                    <a:lumMod val="50000"/>
                  </a:srgbClr>
                </a:solidFill>
                <a:effectLst/>
                <a:uLnTx/>
                <a:uFillTx/>
                <a:latin typeface="Meiryo" panose="020B0604030504040204" pitchFamily="34" charset="-128"/>
                <a:ea typeface="Meiryo" panose="020B0604030504040204" pitchFamily="34" charset="-128"/>
                <a:cs typeface="+mn-cs"/>
              </a:rPr>
              <a:t>SEC10</a:t>
            </a:r>
            <a:endParaRPr kumimoji="0" lang="ja-JP" altLang="en-US" sz="1800" b="0" i="0" u="none" strike="noStrike" kern="1200" cap="none" spc="0" normalizeH="0" baseline="0" noProof="0">
              <a:ln>
                <a:noFill/>
              </a:ln>
              <a:solidFill>
                <a:srgbClr val="FFFFFF">
                  <a:lumMod val="50000"/>
                </a:srgbClr>
              </a:solidFill>
              <a:effectLst/>
              <a:uLnTx/>
              <a:uFillTx/>
              <a:latin typeface="Meiryo" panose="020B0604030504040204" pitchFamily="34" charset="-128"/>
              <a:ea typeface="Meiryo" panose="020B0604030504040204" pitchFamily="34" charset="-128"/>
              <a:cs typeface="+mn-cs"/>
            </a:endParaRPr>
          </a:p>
        </p:txBody>
      </p:sp>
    </p:spTree>
    <p:extLst>
      <p:ext uri="{BB962C8B-B14F-4D97-AF65-F5344CB8AC3E}">
        <p14:creationId xmlns:p14="http://schemas.microsoft.com/office/powerpoint/2010/main" val="1109285755"/>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92B0E55D-81FA-9949-841B-C39C3FF6A219}"/>
              </a:ext>
            </a:extLst>
          </p:cNvPr>
          <p:cNvSpPr txBox="1"/>
          <p:nvPr/>
        </p:nvSpPr>
        <p:spPr>
          <a:xfrm>
            <a:off x="4080001" y="6253346"/>
            <a:ext cx="7168802" cy="400110"/>
          </a:xfrm>
          <a:prstGeom prst="rect">
            <a:avLst/>
          </a:prstGeom>
          <a:noFill/>
        </p:spPr>
        <p:txBody>
          <a:bodyPr wrap="square" rtlCol="0">
            <a:spAutoFit/>
          </a:bodyPr>
          <a:lstStyle/>
          <a:p>
            <a:r>
              <a:rPr kumimoji="1" lang="en-US" altLang="ja-JP" sz="1000" dirty="0">
                <a:latin typeface="Meiryo" panose="020B0604030504040204" pitchFamily="34" charset="-128"/>
                <a:ea typeface="Meiryo" panose="020B0604030504040204" pitchFamily="34" charset="-128"/>
              </a:rPr>
              <a:t>SEC 10: </a:t>
            </a:r>
            <a:r>
              <a:rPr kumimoji="1" lang="ja-JP" altLang="en-US" sz="1000">
                <a:latin typeface="Meiryo" panose="020B0604030504040204" pitchFamily="34" charset="-128"/>
                <a:ea typeface="Meiryo" panose="020B0604030504040204" pitchFamily="34" charset="-128"/>
              </a:rPr>
              <a:t>インシデントの予測、対応、復旧はどのように行いますか</a:t>
            </a:r>
            <a:r>
              <a:rPr kumimoji="1" lang="en-US" altLang="ja-JP" sz="1000" dirty="0">
                <a:latin typeface="Meiryo" panose="020B0604030504040204" pitchFamily="34" charset="-128"/>
                <a:ea typeface="Meiryo" panose="020B0604030504040204" pitchFamily="34" charset="-128"/>
              </a:rPr>
              <a:t>?</a:t>
            </a:r>
          </a:p>
          <a:p>
            <a:r>
              <a:rPr kumimoji="1" lang="en-US" altLang="ja-JP" sz="1000" dirty="0">
                <a:latin typeface="Meiryo" panose="020B0604030504040204" pitchFamily="34" charset="-128"/>
                <a:ea typeface="Meiryo" panose="020B0604030504040204" pitchFamily="34" charset="-128"/>
                <a:hlinkClick r:id="rId3"/>
              </a:rPr>
              <a:t>https://wa.aws.amazon.com/wellarchitected/2020-07-02T19-33-23/wat.question.SEC_10.ja.html</a:t>
            </a:r>
            <a:endParaRPr kumimoji="1" lang="en-US" altLang="ja-JP" sz="1000" dirty="0">
              <a:latin typeface="Meiryo" panose="020B0604030504040204" pitchFamily="34" charset="-128"/>
              <a:ea typeface="Meiryo" panose="020B0604030504040204" pitchFamily="34" charset="-128"/>
            </a:endParaRPr>
          </a:p>
        </p:txBody>
      </p:sp>
      <p:sp>
        <p:nvSpPr>
          <p:cNvPr id="12" name="正方形/長方形 11">
            <a:extLst>
              <a:ext uri="{FF2B5EF4-FFF2-40B4-BE49-F238E27FC236}">
                <a16:creationId xmlns:a16="http://schemas.microsoft.com/office/drawing/2014/main" id="{1A54A71E-1215-7645-BA7E-3D2FC0533393}"/>
              </a:ext>
            </a:extLst>
          </p:cNvPr>
          <p:cNvSpPr/>
          <p:nvPr/>
        </p:nvSpPr>
        <p:spPr>
          <a:xfrm>
            <a:off x="170501" y="1291281"/>
            <a:ext cx="2722891" cy="766957"/>
          </a:xfrm>
          <a:prstGeom prst="rect">
            <a:avLst/>
          </a:prstGeom>
          <a:solidFill>
            <a:schemeClr val="tx1">
              <a:lumMod val="50000"/>
            </a:schemeClr>
          </a:solidFill>
          <a:ln w="19050">
            <a:solidFill>
              <a:schemeClr val="tx2">
                <a:lumMod val="50000"/>
              </a:schemeClr>
            </a:solidFill>
          </a:ln>
          <a:effectLst/>
        </p:spPr>
        <p:style>
          <a:lnRef idx="1">
            <a:schemeClr val="accent1"/>
          </a:lnRef>
          <a:fillRef idx="3">
            <a:schemeClr val="accent1"/>
          </a:fillRef>
          <a:effectRef idx="2">
            <a:schemeClr val="accent1"/>
          </a:effectRef>
          <a:fontRef idx="minor">
            <a:schemeClr val="lt1"/>
          </a:fontRef>
        </p:style>
        <p:txBody>
          <a:bodyPr lIns="48000" tIns="48000" rIns="48000" bIns="48000" rtlCol="0" anchor="ctr"/>
          <a:lstStyle/>
          <a:p>
            <a:pPr algn="ctr"/>
            <a:r>
              <a:rPr kumimoji="1" lang="ja-JP" altLang="en-US" sz="1500">
                <a:solidFill>
                  <a:schemeClr val="bg1"/>
                </a:solidFill>
                <a:latin typeface="Meiryo" panose="020B0604030504040204" pitchFamily="34" charset="-128"/>
                <a:ea typeface="Meiryo" panose="020B0604030504040204" pitchFamily="34" charset="-128"/>
              </a:rPr>
              <a:t>重要な人員と外部リソースを</a:t>
            </a:r>
            <a:endParaRPr kumimoji="1" lang="en-US" altLang="ja-JP" sz="1500" dirty="0">
              <a:solidFill>
                <a:schemeClr val="bg1"/>
              </a:solidFill>
              <a:latin typeface="Meiryo" panose="020B0604030504040204" pitchFamily="34" charset="-128"/>
              <a:ea typeface="Meiryo" panose="020B0604030504040204" pitchFamily="34" charset="-128"/>
            </a:endParaRPr>
          </a:p>
          <a:p>
            <a:pPr algn="ctr"/>
            <a:r>
              <a:rPr kumimoji="1" lang="ja-JP" altLang="en-US" sz="1500">
                <a:solidFill>
                  <a:schemeClr val="bg1"/>
                </a:solidFill>
                <a:latin typeface="Meiryo" panose="020B0604030504040204" pitchFamily="34" charset="-128"/>
                <a:ea typeface="Meiryo" panose="020B0604030504040204" pitchFamily="34" charset="-128"/>
              </a:rPr>
              <a:t>特定する</a:t>
            </a:r>
          </a:p>
        </p:txBody>
      </p:sp>
      <p:sp>
        <p:nvSpPr>
          <p:cNvPr id="13" name="テキスト ボックス 12">
            <a:extLst>
              <a:ext uri="{FF2B5EF4-FFF2-40B4-BE49-F238E27FC236}">
                <a16:creationId xmlns:a16="http://schemas.microsoft.com/office/drawing/2014/main" id="{ABFC1903-07E2-2946-9770-9173F361C3DB}"/>
              </a:ext>
            </a:extLst>
          </p:cNvPr>
          <p:cNvSpPr txBox="1"/>
          <p:nvPr/>
        </p:nvSpPr>
        <p:spPr>
          <a:xfrm>
            <a:off x="2981739" y="1288795"/>
            <a:ext cx="9051963" cy="784830"/>
          </a:xfrm>
          <a:prstGeom prst="rect">
            <a:avLst/>
          </a:prstGeom>
          <a:noFill/>
          <a:ln w="19050">
            <a:solidFill>
              <a:schemeClr val="tx1"/>
            </a:solidFill>
          </a:ln>
        </p:spPr>
        <p:txBody>
          <a:bodyPr wrap="square" rtlCol="0">
            <a:spAutoFit/>
          </a:bodyPr>
          <a:lstStyle/>
          <a:p>
            <a:pPr marL="247641" indent="-247641">
              <a:buFont typeface="Wingdings" pitchFamily="2" charset="2"/>
              <a:buChar char="ü"/>
            </a:pPr>
            <a:r>
              <a:rPr lang="ja-JP" altLang="en-US" sz="1500">
                <a:latin typeface="Meiryo" panose="020B0604030504040204" pitchFamily="34" charset="-128"/>
                <a:ea typeface="Meiryo" panose="020B0604030504040204" pitchFamily="34" charset="-128"/>
              </a:rPr>
              <a:t>組織内の主要な人員を特定する</a:t>
            </a:r>
            <a:r>
              <a:rPr lang="en-US" altLang="ja-JP" sz="1500" dirty="0">
                <a:latin typeface="Meiryo" panose="020B0604030504040204" pitchFamily="34" charset="-128"/>
                <a:ea typeface="Meiryo" panose="020B0604030504040204" pitchFamily="34" charset="-128"/>
              </a:rPr>
              <a:t>: </a:t>
            </a:r>
            <a:r>
              <a:rPr lang="ja-JP" altLang="en-US" sz="1500">
                <a:latin typeface="Meiryo" panose="020B0604030504040204" pitchFamily="34" charset="-128"/>
                <a:ea typeface="Meiryo" panose="020B0604030504040204" pitchFamily="34" charset="-128"/>
              </a:rPr>
              <a:t>インシデント対応と復旧に必要な人員の連絡先リストを保持する</a:t>
            </a:r>
            <a:endParaRPr lang="en-US" altLang="ja-JP" sz="1500" dirty="0">
              <a:latin typeface="Meiryo" panose="020B0604030504040204" pitchFamily="34" charset="-128"/>
              <a:ea typeface="Meiryo" panose="020B0604030504040204" pitchFamily="34" charset="-128"/>
            </a:endParaRPr>
          </a:p>
          <a:p>
            <a:pPr marL="247641" indent="-247641">
              <a:buFont typeface="Wingdings" pitchFamily="2" charset="2"/>
              <a:buChar char="ü"/>
            </a:pPr>
            <a:r>
              <a:rPr lang="ja-JP" altLang="en-US" sz="1500">
                <a:latin typeface="Meiryo" panose="020B0604030504040204" pitchFamily="34" charset="-128"/>
                <a:ea typeface="Meiryo" panose="020B0604030504040204" pitchFamily="34" charset="-128"/>
              </a:rPr>
              <a:t>外部パートナーを特定する</a:t>
            </a:r>
            <a:r>
              <a:rPr lang="en-US" altLang="ja-JP" sz="1500" dirty="0">
                <a:latin typeface="Meiryo" panose="020B0604030504040204" pitchFamily="34" charset="-128"/>
                <a:ea typeface="Meiryo" panose="020B0604030504040204" pitchFamily="34" charset="-128"/>
              </a:rPr>
              <a:t>:</a:t>
            </a:r>
            <a:r>
              <a:rPr lang="ja-JP" altLang="en-US" sz="1500">
                <a:latin typeface="Meiryo" panose="020B0604030504040204" pitchFamily="34" charset="-128"/>
                <a:ea typeface="Meiryo" panose="020B0604030504040204" pitchFamily="34" charset="-128"/>
              </a:rPr>
              <a:t>必要に応じてインシデント対応と復旧を支援する外部パートナーと連携する</a:t>
            </a:r>
          </a:p>
        </p:txBody>
      </p:sp>
      <p:sp>
        <p:nvSpPr>
          <p:cNvPr id="14" name="正方形/長方形 13">
            <a:extLst>
              <a:ext uri="{FF2B5EF4-FFF2-40B4-BE49-F238E27FC236}">
                <a16:creationId xmlns:a16="http://schemas.microsoft.com/office/drawing/2014/main" id="{7FE7CD05-8FF4-2E49-AD53-17331BABE9BD}"/>
              </a:ext>
            </a:extLst>
          </p:cNvPr>
          <p:cNvSpPr/>
          <p:nvPr/>
        </p:nvSpPr>
        <p:spPr>
          <a:xfrm>
            <a:off x="170501" y="2111029"/>
            <a:ext cx="2722891" cy="1461938"/>
          </a:xfrm>
          <a:prstGeom prst="rect">
            <a:avLst/>
          </a:prstGeom>
          <a:solidFill>
            <a:schemeClr val="tx1">
              <a:lumMod val="50000"/>
            </a:schemeClr>
          </a:solidFill>
          <a:ln w="19050">
            <a:solidFill>
              <a:schemeClr val="tx2">
                <a:lumMod val="50000"/>
              </a:schemeClr>
            </a:solidFill>
          </a:ln>
          <a:effectLst/>
        </p:spPr>
        <p:style>
          <a:lnRef idx="1">
            <a:schemeClr val="accent1"/>
          </a:lnRef>
          <a:fillRef idx="3">
            <a:schemeClr val="accent1"/>
          </a:fillRef>
          <a:effectRef idx="2">
            <a:schemeClr val="accent1"/>
          </a:effectRef>
          <a:fontRef idx="minor">
            <a:schemeClr val="lt1"/>
          </a:fontRef>
        </p:style>
        <p:txBody>
          <a:bodyPr lIns="48000" tIns="48000" rIns="48000" bIns="48000" rtlCol="0" anchor="ctr"/>
          <a:lstStyle/>
          <a:p>
            <a:pPr algn="ctr"/>
            <a:r>
              <a:rPr kumimoji="1" lang="ja-JP" altLang="en-US" sz="1500">
                <a:solidFill>
                  <a:schemeClr val="bg1"/>
                </a:solidFill>
                <a:latin typeface="Meiryo" panose="020B0604030504040204" pitchFamily="34" charset="-128"/>
                <a:ea typeface="Meiryo" panose="020B0604030504040204" pitchFamily="34" charset="-128"/>
              </a:rPr>
              <a:t>インシデント管理計画を</a:t>
            </a:r>
            <a:endParaRPr kumimoji="1" lang="en-US" altLang="ja-JP" sz="1500" dirty="0">
              <a:solidFill>
                <a:schemeClr val="bg1"/>
              </a:solidFill>
              <a:latin typeface="Meiryo" panose="020B0604030504040204" pitchFamily="34" charset="-128"/>
              <a:ea typeface="Meiryo" panose="020B0604030504040204" pitchFamily="34" charset="-128"/>
            </a:endParaRPr>
          </a:p>
          <a:p>
            <a:pPr algn="ctr"/>
            <a:r>
              <a:rPr kumimoji="1" lang="ja-JP" altLang="en-US" sz="1500">
                <a:solidFill>
                  <a:schemeClr val="bg1"/>
                </a:solidFill>
                <a:latin typeface="Meiryo" panose="020B0604030504040204" pitchFamily="34" charset="-128"/>
                <a:ea typeface="Meiryo" panose="020B0604030504040204" pitchFamily="34" charset="-128"/>
              </a:rPr>
              <a:t>作成する</a:t>
            </a:r>
          </a:p>
        </p:txBody>
      </p:sp>
      <p:sp>
        <p:nvSpPr>
          <p:cNvPr id="15" name="テキスト ボックス 14">
            <a:extLst>
              <a:ext uri="{FF2B5EF4-FFF2-40B4-BE49-F238E27FC236}">
                <a16:creationId xmlns:a16="http://schemas.microsoft.com/office/drawing/2014/main" id="{4A855199-DB44-A64A-82CF-667245DFCC03}"/>
              </a:ext>
            </a:extLst>
          </p:cNvPr>
          <p:cNvSpPr txBox="1"/>
          <p:nvPr/>
        </p:nvSpPr>
        <p:spPr>
          <a:xfrm>
            <a:off x="2981739" y="2111029"/>
            <a:ext cx="9051963" cy="1477328"/>
          </a:xfrm>
          <a:prstGeom prst="rect">
            <a:avLst/>
          </a:prstGeom>
          <a:noFill/>
          <a:ln w="19050">
            <a:solidFill>
              <a:schemeClr val="tx1"/>
            </a:solidFill>
          </a:ln>
        </p:spPr>
        <p:txBody>
          <a:bodyPr wrap="square" rtlCol="0">
            <a:spAutoFit/>
          </a:bodyPr>
          <a:lstStyle/>
          <a:p>
            <a:pPr marL="247641" indent="-247641">
              <a:buFont typeface="Wingdings" pitchFamily="2" charset="2"/>
              <a:buChar char="ü"/>
            </a:pPr>
            <a:r>
              <a:rPr lang="ja-JP" altLang="en-US" sz="1500">
                <a:latin typeface="Meiryo" panose="020B0604030504040204" pitchFamily="34" charset="-128"/>
                <a:ea typeface="Meiryo" panose="020B0604030504040204" pitchFamily="34" charset="-128"/>
              </a:rPr>
              <a:t>インシデント対応プレイブックを策定する</a:t>
            </a:r>
            <a:r>
              <a:rPr lang="en-US" altLang="ja-JP" sz="1500" dirty="0">
                <a:latin typeface="Meiryo" panose="020B0604030504040204" pitchFamily="34" charset="-128"/>
                <a:ea typeface="Meiryo" panose="020B0604030504040204" pitchFamily="34" charset="-128"/>
              </a:rPr>
              <a:t>: </a:t>
            </a:r>
            <a:r>
              <a:rPr lang="ja-JP" altLang="en-US" sz="1500">
                <a:latin typeface="Meiryo" panose="020B0604030504040204" pitchFamily="34" charset="-128"/>
                <a:ea typeface="Meiryo" panose="020B0604030504040204" pitchFamily="34" charset="-128"/>
              </a:rPr>
              <a:t>わかりやすいプレイブックには、インシデントに対応して復旧するための手順が詳しく記述されている必要がある</a:t>
            </a:r>
            <a:endParaRPr lang="en-US" altLang="ja-JP" sz="1500" dirty="0">
              <a:latin typeface="Meiryo" panose="020B0604030504040204" pitchFamily="34" charset="-128"/>
              <a:ea typeface="Meiryo" panose="020B0604030504040204" pitchFamily="34" charset="-128"/>
            </a:endParaRPr>
          </a:p>
          <a:p>
            <a:pPr marL="247641" indent="-247641">
              <a:buFont typeface="Wingdings" pitchFamily="2" charset="2"/>
              <a:buChar char="ü"/>
            </a:pPr>
            <a:r>
              <a:rPr lang="ja-JP" altLang="en-US" sz="1500">
                <a:latin typeface="Meiryo" panose="020B0604030504040204" pitchFamily="34" charset="-128"/>
                <a:ea typeface="Meiryo" panose="020B0604030504040204" pitchFamily="34" charset="-128"/>
              </a:rPr>
              <a:t>エスカレーションおよびコミュニケーション計画を策定する</a:t>
            </a:r>
            <a:r>
              <a:rPr lang="en-US" altLang="ja-JP" sz="1500" dirty="0">
                <a:latin typeface="Meiryo" panose="020B0604030504040204" pitchFamily="34" charset="-128"/>
                <a:ea typeface="Meiryo" panose="020B0604030504040204" pitchFamily="34" charset="-128"/>
              </a:rPr>
              <a:t>:</a:t>
            </a:r>
            <a:r>
              <a:rPr lang="ja-JP" altLang="en-US" sz="1500">
                <a:latin typeface="Meiryo" panose="020B0604030504040204" pitchFamily="34" charset="-128"/>
                <a:ea typeface="Meiryo" panose="020B0604030504040204" pitchFamily="34" charset="-128"/>
              </a:rPr>
              <a:t>エスカレーションおよびコミュニケーションには、インシデント中の各ステージで連絡する必要がある組織内外の関係者が含まれている必要がある</a:t>
            </a:r>
            <a:endParaRPr lang="en-US" altLang="ja-JP" sz="1500" dirty="0">
              <a:latin typeface="Meiryo" panose="020B0604030504040204" pitchFamily="34" charset="-128"/>
              <a:ea typeface="Meiryo" panose="020B0604030504040204" pitchFamily="34" charset="-128"/>
            </a:endParaRPr>
          </a:p>
          <a:p>
            <a:pPr marL="247641" indent="-247641">
              <a:buFont typeface="Wingdings" pitchFamily="2" charset="2"/>
              <a:buChar char="ü"/>
            </a:pPr>
            <a:r>
              <a:rPr lang="ja-JP" altLang="en-US" sz="1500">
                <a:latin typeface="Meiryo" panose="020B0604030504040204" pitchFamily="34" charset="-128"/>
                <a:ea typeface="Meiryo" panose="020B0604030504040204" pitchFamily="34" charset="-128"/>
              </a:rPr>
              <a:t>外部広報計画を策定する</a:t>
            </a:r>
            <a:r>
              <a:rPr lang="en-US" altLang="ja-JP" sz="1500" dirty="0">
                <a:latin typeface="Meiryo" panose="020B0604030504040204" pitchFamily="34" charset="-128"/>
                <a:ea typeface="Meiryo" panose="020B0604030504040204" pitchFamily="34" charset="-128"/>
              </a:rPr>
              <a:t>: </a:t>
            </a:r>
            <a:r>
              <a:rPr lang="ja-JP" altLang="en-US" sz="1500">
                <a:latin typeface="Meiryo" panose="020B0604030504040204" pitchFamily="34" charset="-128"/>
                <a:ea typeface="Meiryo" panose="020B0604030504040204" pitchFamily="34" charset="-128"/>
              </a:rPr>
              <a:t>インシデントに関する情報をリリースするための広報計画を策定します。</a:t>
            </a:r>
          </a:p>
        </p:txBody>
      </p:sp>
      <p:sp>
        <p:nvSpPr>
          <p:cNvPr id="16" name="正方形/長方形 15">
            <a:extLst>
              <a:ext uri="{FF2B5EF4-FFF2-40B4-BE49-F238E27FC236}">
                <a16:creationId xmlns:a16="http://schemas.microsoft.com/office/drawing/2014/main" id="{308A2832-235F-8A4E-B7A7-6096D35A0E4B}"/>
              </a:ext>
            </a:extLst>
          </p:cNvPr>
          <p:cNvSpPr/>
          <p:nvPr/>
        </p:nvSpPr>
        <p:spPr>
          <a:xfrm>
            <a:off x="170501" y="3630819"/>
            <a:ext cx="2722891" cy="536122"/>
          </a:xfrm>
          <a:prstGeom prst="rect">
            <a:avLst/>
          </a:prstGeom>
          <a:solidFill>
            <a:schemeClr val="tx1">
              <a:lumMod val="50000"/>
            </a:schemeClr>
          </a:solidFill>
          <a:ln w="19050">
            <a:solidFill>
              <a:schemeClr val="tx2">
                <a:lumMod val="50000"/>
              </a:schemeClr>
            </a:solidFill>
          </a:ln>
          <a:effectLst/>
        </p:spPr>
        <p:style>
          <a:lnRef idx="1">
            <a:schemeClr val="accent1"/>
          </a:lnRef>
          <a:fillRef idx="3">
            <a:schemeClr val="accent1"/>
          </a:fillRef>
          <a:effectRef idx="2">
            <a:schemeClr val="accent1"/>
          </a:effectRef>
          <a:fontRef idx="minor">
            <a:schemeClr val="lt1"/>
          </a:fontRef>
        </p:style>
        <p:txBody>
          <a:bodyPr lIns="48000" tIns="48000" rIns="48000" bIns="48000" rtlCol="0" anchor="ctr"/>
          <a:lstStyle/>
          <a:p>
            <a:pPr algn="ctr"/>
            <a:r>
              <a:rPr kumimoji="1" lang="ja-JP" altLang="en-US" sz="1500">
                <a:solidFill>
                  <a:schemeClr val="bg1"/>
                </a:solidFill>
                <a:latin typeface="Meiryo" panose="020B0604030504040204" pitchFamily="34" charset="-128"/>
                <a:ea typeface="Meiryo" panose="020B0604030504040204" pitchFamily="34" charset="-128"/>
              </a:rPr>
              <a:t>フォレンジック機能を備える</a:t>
            </a:r>
          </a:p>
        </p:txBody>
      </p:sp>
      <p:sp>
        <p:nvSpPr>
          <p:cNvPr id="17" name="テキスト ボックス 16">
            <a:extLst>
              <a:ext uri="{FF2B5EF4-FFF2-40B4-BE49-F238E27FC236}">
                <a16:creationId xmlns:a16="http://schemas.microsoft.com/office/drawing/2014/main" id="{E052F264-721A-2D46-8645-779F9FE9EDA8}"/>
              </a:ext>
            </a:extLst>
          </p:cNvPr>
          <p:cNvSpPr txBox="1"/>
          <p:nvPr/>
        </p:nvSpPr>
        <p:spPr>
          <a:xfrm>
            <a:off x="2981739" y="3628332"/>
            <a:ext cx="9051963" cy="553998"/>
          </a:xfrm>
          <a:prstGeom prst="rect">
            <a:avLst/>
          </a:prstGeom>
          <a:noFill/>
          <a:ln w="19050">
            <a:solidFill>
              <a:schemeClr val="tx1"/>
            </a:solidFill>
          </a:ln>
        </p:spPr>
        <p:txBody>
          <a:bodyPr wrap="square" rtlCol="0">
            <a:spAutoFit/>
          </a:bodyPr>
          <a:lstStyle/>
          <a:p>
            <a:pPr marL="247641" indent="-247641">
              <a:buFont typeface="Wingdings" pitchFamily="2" charset="2"/>
              <a:buChar char="ü"/>
            </a:pPr>
            <a:r>
              <a:rPr lang="ja-JP" altLang="en-US" sz="1500">
                <a:latin typeface="Meiryo" panose="020B0604030504040204" pitchFamily="34" charset="-128"/>
                <a:ea typeface="Meiryo" panose="020B0604030504040204" pitchFamily="34" charset="-128"/>
              </a:rPr>
              <a:t>外部のスペシャリスト、ツール、オートメーションなど、適切なフォレンジック調査能力を特定し、準備します。</a:t>
            </a:r>
          </a:p>
        </p:txBody>
      </p:sp>
      <p:sp>
        <p:nvSpPr>
          <p:cNvPr id="18" name="正方形/長方形 17">
            <a:extLst>
              <a:ext uri="{FF2B5EF4-FFF2-40B4-BE49-F238E27FC236}">
                <a16:creationId xmlns:a16="http://schemas.microsoft.com/office/drawing/2014/main" id="{27937227-DD61-B145-87ED-AFA05951840F}"/>
              </a:ext>
            </a:extLst>
          </p:cNvPr>
          <p:cNvSpPr/>
          <p:nvPr/>
        </p:nvSpPr>
        <p:spPr>
          <a:xfrm>
            <a:off x="168101" y="4212747"/>
            <a:ext cx="2722891" cy="313479"/>
          </a:xfrm>
          <a:prstGeom prst="rect">
            <a:avLst/>
          </a:prstGeom>
          <a:solidFill>
            <a:schemeClr val="tx1">
              <a:lumMod val="50000"/>
            </a:schemeClr>
          </a:solidFill>
          <a:ln w="19050">
            <a:solidFill>
              <a:schemeClr val="tx1">
                <a:lumMod val="50000"/>
              </a:schemeClr>
            </a:solidFill>
          </a:ln>
          <a:effectLst/>
        </p:spPr>
        <p:style>
          <a:lnRef idx="1">
            <a:schemeClr val="accent1"/>
          </a:lnRef>
          <a:fillRef idx="3">
            <a:schemeClr val="accent1"/>
          </a:fillRef>
          <a:effectRef idx="2">
            <a:schemeClr val="accent1"/>
          </a:effectRef>
          <a:fontRef idx="minor">
            <a:schemeClr val="lt1"/>
          </a:fontRef>
        </p:style>
        <p:txBody>
          <a:bodyPr lIns="48000" tIns="48000" rIns="48000" bIns="48000" rtlCol="0" anchor="ctr"/>
          <a:lstStyle/>
          <a:p>
            <a:pPr algn="ctr"/>
            <a:r>
              <a:rPr kumimoji="1" lang="ja-JP" altLang="en-US" sz="1500">
                <a:solidFill>
                  <a:schemeClr val="bg1"/>
                </a:solidFill>
                <a:latin typeface="Meiryo" panose="020B0604030504040204" pitchFamily="34" charset="-128"/>
                <a:ea typeface="Meiryo" panose="020B0604030504040204" pitchFamily="34" charset="-128"/>
              </a:rPr>
              <a:t>封じ込め機能を自動化する</a:t>
            </a:r>
          </a:p>
        </p:txBody>
      </p:sp>
      <p:sp>
        <p:nvSpPr>
          <p:cNvPr id="19" name="テキスト ボックス 18">
            <a:extLst>
              <a:ext uri="{FF2B5EF4-FFF2-40B4-BE49-F238E27FC236}">
                <a16:creationId xmlns:a16="http://schemas.microsoft.com/office/drawing/2014/main" id="{B7C7E5EB-D2EA-CF4F-B36B-5FC3CA16047C}"/>
              </a:ext>
            </a:extLst>
          </p:cNvPr>
          <p:cNvSpPr txBox="1"/>
          <p:nvPr/>
        </p:nvSpPr>
        <p:spPr>
          <a:xfrm>
            <a:off x="2979339" y="4218450"/>
            <a:ext cx="9051963" cy="323165"/>
          </a:xfrm>
          <a:prstGeom prst="rect">
            <a:avLst/>
          </a:prstGeom>
          <a:noFill/>
          <a:ln w="19050">
            <a:solidFill>
              <a:schemeClr val="tx1"/>
            </a:solidFill>
          </a:ln>
        </p:spPr>
        <p:txBody>
          <a:bodyPr wrap="square" rtlCol="0">
            <a:spAutoFit/>
          </a:bodyPr>
          <a:lstStyle/>
          <a:p>
            <a:pPr marL="247641" indent="-247641">
              <a:buFont typeface="Wingdings" pitchFamily="2" charset="2"/>
              <a:buChar char="ü"/>
            </a:pPr>
            <a:r>
              <a:rPr lang="ja-JP" altLang="en-US" sz="1500">
                <a:latin typeface="Meiryo" panose="020B0604030504040204" pitchFamily="34" charset="-128"/>
                <a:ea typeface="Meiryo" panose="020B0604030504040204" pitchFamily="34" charset="-128"/>
              </a:rPr>
              <a:t>インシデントの封じ込めおよび復旧を自動化し、対応時間を短縮するとともに組織的影響を軽減する</a:t>
            </a:r>
          </a:p>
        </p:txBody>
      </p:sp>
      <p:sp>
        <p:nvSpPr>
          <p:cNvPr id="20" name="正方形/長方形 19">
            <a:extLst>
              <a:ext uri="{FF2B5EF4-FFF2-40B4-BE49-F238E27FC236}">
                <a16:creationId xmlns:a16="http://schemas.microsoft.com/office/drawing/2014/main" id="{E4A76438-682A-E646-BE00-680428D928E2}"/>
              </a:ext>
            </a:extLst>
          </p:cNvPr>
          <p:cNvSpPr/>
          <p:nvPr/>
        </p:nvSpPr>
        <p:spPr>
          <a:xfrm>
            <a:off x="168101" y="4586366"/>
            <a:ext cx="2722891" cy="538609"/>
          </a:xfrm>
          <a:prstGeom prst="rect">
            <a:avLst/>
          </a:prstGeom>
          <a:solidFill>
            <a:schemeClr val="tx1">
              <a:lumMod val="50000"/>
            </a:schemeClr>
          </a:solidFill>
          <a:ln w="19050">
            <a:solidFill>
              <a:schemeClr val="tx2">
                <a:lumMod val="50000"/>
              </a:schemeClr>
            </a:solidFill>
          </a:ln>
          <a:effectLst/>
        </p:spPr>
        <p:style>
          <a:lnRef idx="1">
            <a:schemeClr val="accent1"/>
          </a:lnRef>
          <a:fillRef idx="3">
            <a:schemeClr val="accent1"/>
          </a:fillRef>
          <a:effectRef idx="2">
            <a:schemeClr val="accent1"/>
          </a:effectRef>
          <a:fontRef idx="minor">
            <a:schemeClr val="lt1"/>
          </a:fontRef>
        </p:style>
        <p:txBody>
          <a:bodyPr lIns="48000" tIns="48000" rIns="48000" bIns="48000" rtlCol="0" anchor="ctr"/>
          <a:lstStyle/>
          <a:p>
            <a:pPr algn="ctr"/>
            <a:r>
              <a:rPr kumimoji="1" lang="ja-JP" altLang="en-US" sz="1500">
                <a:solidFill>
                  <a:schemeClr val="bg1"/>
                </a:solidFill>
                <a:latin typeface="Meiryo" panose="020B0604030504040204" pitchFamily="34" charset="-128"/>
                <a:ea typeface="Meiryo" panose="020B0604030504040204" pitchFamily="34" charset="-128"/>
              </a:rPr>
              <a:t>事前にアクセス権を付与する</a:t>
            </a:r>
          </a:p>
        </p:txBody>
      </p:sp>
      <p:sp>
        <p:nvSpPr>
          <p:cNvPr id="21" name="テキスト ボックス 20">
            <a:extLst>
              <a:ext uri="{FF2B5EF4-FFF2-40B4-BE49-F238E27FC236}">
                <a16:creationId xmlns:a16="http://schemas.microsoft.com/office/drawing/2014/main" id="{0D0AF639-FF30-C648-9A6E-3E2D74A476B6}"/>
              </a:ext>
            </a:extLst>
          </p:cNvPr>
          <p:cNvSpPr txBox="1"/>
          <p:nvPr/>
        </p:nvSpPr>
        <p:spPr>
          <a:xfrm>
            <a:off x="2979339" y="4586366"/>
            <a:ext cx="9051963" cy="553998"/>
          </a:xfrm>
          <a:prstGeom prst="rect">
            <a:avLst/>
          </a:prstGeom>
          <a:noFill/>
          <a:ln w="19050">
            <a:solidFill>
              <a:schemeClr val="tx1"/>
            </a:solidFill>
          </a:ln>
        </p:spPr>
        <p:txBody>
          <a:bodyPr wrap="square" rtlCol="0">
            <a:spAutoFit/>
          </a:bodyPr>
          <a:lstStyle/>
          <a:p>
            <a:pPr marL="247641" indent="-247641">
              <a:buFont typeface="Wingdings" pitchFamily="2" charset="2"/>
              <a:buChar char="ü"/>
            </a:pPr>
            <a:r>
              <a:rPr lang="ja-JP" altLang="en-US" sz="1500">
                <a:latin typeface="Meiryo" panose="020B0604030504040204" pitchFamily="34" charset="-128"/>
                <a:ea typeface="Meiryo" panose="020B0604030504040204" pitchFamily="34" charset="-128"/>
              </a:rPr>
              <a:t>インシデント応答者が </a:t>
            </a:r>
            <a:r>
              <a:rPr lang="en-US" altLang="ja-JP" sz="1500" dirty="0">
                <a:latin typeface="Meiryo" panose="020B0604030504040204" pitchFamily="34" charset="-128"/>
                <a:ea typeface="Meiryo" panose="020B0604030504040204" pitchFamily="34" charset="-128"/>
              </a:rPr>
              <a:t>AWS </a:t>
            </a:r>
            <a:r>
              <a:rPr lang="ja-JP" altLang="en-US" sz="1500">
                <a:latin typeface="Meiryo" panose="020B0604030504040204" pitchFamily="34" charset="-128"/>
                <a:ea typeface="Meiryo" panose="020B0604030504040204" pitchFamily="34" charset="-128"/>
              </a:rPr>
              <a:t>に事前プロビジョニングされた正しいアクセス権を持っていることを確認しておき、調査から復旧までの時間を短縮する</a:t>
            </a:r>
          </a:p>
        </p:txBody>
      </p:sp>
      <p:sp>
        <p:nvSpPr>
          <p:cNvPr id="23" name="正方形/長方形 22">
            <a:extLst>
              <a:ext uri="{FF2B5EF4-FFF2-40B4-BE49-F238E27FC236}">
                <a16:creationId xmlns:a16="http://schemas.microsoft.com/office/drawing/2014/main" id="{A5E37F1F-A8C9-F94B-9360-757448C3A10F}"/>
              </a:ext>
            </a:extLst>
          </p:cNvPr>
          <p:cNvSpPr/>
          <p:nvPr/>
        </p:nvSpPr>
        <p:spPr>
          <a:xfrm>
            <a:off x="168101" y="5183656"/>
            <a:ext cx="2722891" cy="360169"/>
          </a:xfrm>
          <a:prstGeom prst="rect">
            <a:avLst/>
          </a:prstGeom>
          <a:solidFill>
            <a:schemeClr val="tx1">
              <a:lumMod val="50000"/>
            </a:schemeClr>
          </a:solidFill>
          <a:ln w="19050">
            <a:solidFill>
              <a:schemeClr val="tx2">
                <a:lumMod val="50000"/>
              </a:schemeClr>
            </a:solidFill>
          </a:ln>
          <a:effectLst/>
        </p:spPr>
        <p:style>
          <a:lnRef idx="1">
            <a:schemeClr val="accent1"/>
          </a:lnRef>
          <a:fillRef idx="3">
            <a:schemeClr val="accent1"/>
          </a:fillRef>
          <a:effectRef idx="2">
            <a:schemeClr val="accent1"/>
          </a:effectRef>
          <a:fontRef idx="minor">
            <a:schemeClr val="lt1"/>
          </a:fontRef>
        </p:style>
        <p:txBody>
          <a:bodyPr lIns="48000" tIns="48000" rIns="48000" bIns="48000" rtlCol="0" anchor="ctr"/>
          <a:lstStyle/>
          <a:p>
            <a:pPr algn="ctr"/>
            <a:r>
              <a:rPr kumimoji="1" lang="ja-JP" altLang="en-US" sz="1500">
                <a:solidFill>
                  <a:schemeClr val="bg1"/>
                </a:solidFill>
                <a:latin typeface="Meiryo" panose="020B0604030504040204" pitchFamily="34" charset="-128"/>
                <a:ea typeface="Meiryo" panose="020B0604030504040204" pitchFamily="34" charset="-128"/>
              </a:rPr>
              <a:t>ツールを事前デプロイする</a:t>
            </a:r>
          </a:p>
        </p:txBody>
      </p:sp>
      <p:sp>
        <p:nvSpPr>
          <p:cNvPr id="24" name="テキスト ボックス 23">
            <a:extLst>
              <a:ext uri="{FF2B5EF4-FFF2-40B4-BE49-F238E27FC236}">
                <a16:creationId xmlns:a16="http://schemas.microsoft.com/office/drawing/2014/main" id="{1AC10D65-8BE6-6649-B5AA-CAA5461FDC73}"/>
              </a:ext>
            </a:extLst>
          </p:cNvPr>
          <p:cNvSpPr txBox="1"/>
          <p:nvPr/>
        </p:nvSpPr>
        <p:spPr>
          <a:xfrm>
            <a:off x="2979339" y="5183655"/>
            <a:ext cx="9051963" cy="360169"/>
          </a:xfrm>
          <a:prstGeom prst="rect">
            <a:avLst/>
          </a:prstGeom>
          <a:noFill/>
          <a:ln w="19050">
            <a:solidFill>
              <a:schemeClr val="tx1"/>
            </a:solidFill>
          </a:ln>
        </p:spPr>
        <p:txBody>
          <a:bodyPr wrap="square" rtlCol="0">
            <a:noAutofit/>
          </a:bodyPr>
          <a:lstStyle/>
          <a:p>
            <a:pPr marL="247641" indent="-247641">
              <a:buFont typeface="Wingdings" pitchFamily="2" charset="2"/>
              <a:buChar char="ü"/>
            </a:pPr>
            <a:r>
              <a:rPr lang="ja-JP" altLang="en-US" sz="1500">
                <a:latin typeface="Meiryo" panose="020B0604030504040204" pitchFamily="34" charset="-128"/>
                <a:ea typeface="Meiryo" panose="020B0604030504040204" pitchFamily="34" charset="-128"/>
              </a:rPr>
              <a:t>復旧までの調査時間を短縮できるように、セキュリティ担当者は適切なツールを利用可能にしておく</a:t>
            </a:r>
          </a:p>
        </p:txBody>
      </p:sp>
      <p:sp>
        <p:nvSpPr>
          <p:cNvPr id="25" name="正方形/長方形 24">
            <a:extLst>
              <a:ext uri="{FF2B5EF4-FFF2-40B4-BE49-F238E27FC236}">
                <a16:creationId xmlns:a16="http://schemas.microsoft.com/office/drawing/2014/main" id="{932CAFD0-06DC-ED4B-870C-E294F9C49590}"/>
              </a:ext>
            </a:extLst>
          </p:cNvPr>
          <p:cNvSpPr/>
          <p:nvPr/>
        </p:nvSpPr>
        <p:spPr>
          <a:xfrm>
            <a:off x="168101" y="5599934"/>
            <a:ext cx="2722891" cy="536123"/>
          </a:xfrm>
          <a:prstGeom prst="rect">
            <a:avLst/>
          </a:prstGeom>
          <a:solidFill>
            <a:schemeClr val="tx1">
              <a:lumMod val="50000"/>
            </a:schemeClr>
          </a:solidFill>
          <a:ln w="19050">
            <a:solidFill>
              <a:schemeClr val="tx2">
                <a:lumMod val="50000"/>
              </a:schemeClr>
            </a:solidFill>
          </a:ln>
          <a:effectLst/>
        </p:spPr>
        <p:style>
          <a:lnRef idx="1">
            <a:schemeClr val="accent1"/>
          </a:lnRef>
          <a:fillRef idx="3">
            <a:schemeClr val="accent1"/>
          </a:fillRef>
          <a:effectRef idx="2">
            <a:schemeClr val="accent1"/>
          </a:effectRef>
          <a:fontRef idx="minor">
            <a:schemeClr val="lt1"/>
          </a:fontRef>
        </p:style>
        <p:txBody>
          <a:bodyPr lIns="48000" tIns="48000" rIns="48000" bIns="48000" rtlCol="0" anchor="ctr"/>
          <a:lstStyle/>
          <a:p>
            <a:pPr algn="ctr"/>
            <a:r>
              <a:rPr kumimoji="1" lang="ja-JP" altLang="en-US" sz="1500">
                <a:solidFill>
                  <a:schemeClr val="bg1"/>
                </a:solidFill>
                <a:latin typeface="Meiryo" panose="020B0604030504040204" pitchFamily="34" charset="-128"/>
                <a:ea typeface="Meiryo" panose="020B0604030504040204" pitchFamily="34" charset="-128"/>
              </a:rPr>
              <a:t>ゲームデーを実施する</a:t>
            </a:r>
          </a:p>
        </p:txBody>
      </p:sp>
      <p:sp>
        <p:nvSpPr>
          <p:cNvPr id="31" name="テキスト ボックス 30">
            <a:extLst>
              <a:ext uri="{FF2B5EF4-FFF2-40B4-BE49-F238E27FC236}">
                <a16:creationId xmlns:a16="http://schemas.microsoft.com/office/drawing/2014/main" id="{281B19E3-89AC-8942-882F-3CC9E8E92B47}"/>
              </a:ext>
            </a:extLst>
          </p:cNvPr>
          <p:cNvSpPr txBox="1"/>
          <p:nvPr/>
        </p:nvSpPr>
        <p:spPr>
          <a:xfrm>
            <a:off x="2979339" y="5597448"/>
            <a:ext cx="9051963" cy="553998"/>
          </a:xfrm>
          <a:prstGeom prst="rect">
            <a:avLst/>
          </a:prstGeom>
          <a:noFill/>
          <a:ln w="19050">
            <a:solidFill>
              <a:schemeClr val="tx1"/>
            </a:solidFill>
          </a:ln>
        </p:spPr>
        <p:txBody>
          <a:bodyPr wrap="square" rtlCol="0">
            <a:spAutoFit/>
          </a:bodyPr>
          <a:lstStyle/>
          <a:p>
            <a:pPr marL="247641" indent="-247641">
              <a:buFont typeface="Wingdings" pitchFamily="2" charset="2"/>
              <a:buChar char="ü"/>
            </a:pPr>
            <a:r>
              <a:rPr lang="ja-JP" altLang="en-US" sz="1500">
                <a:latin typeface="Meiryo" panose="020B0604030504040204" pitchFamily="34" charset="-128"/>
                <a:ea typeface="Meiryo" panose="020B0604030504040204" pitchFamily="34" charset="-128"/>
              </a:rPr>
              <a:t>インシデント対応ゲームデー </a:t>
            </a:r>
            <a:r>
              <a:rPr lang="en-US" altLang="ja-JP" sz="1500" dirty="0">
                <a:latin typeface="Meiryo" panose="020B0604030504040204" pitchFamily="34" charset="-128"/>
                <a:ea typeface="Meiryo" panose="020B0604030504040204" pitchFamily="34" charset="-128"/>
              </a:rPr>
              <a:t>(</a:t>
            </a:r>
            <a:r>
              <a:rPr lang="ja-JP" altLang="en-US" sz="1500">
                <a:latin typeface="Meiryo" panose="020B0604030504040204" pitchFamily="34" charset="-128"/>
                <a:ea typeface="Meiryo" panose="020B0604030504040204" pitchFamily="34" charset="-128"/>
              </a:rPr>
              <a:t>シミュレーション</a:t>
            </a:r>
            <a:r>
              <a:rPr lang="en-US" altLang="ja-JP" sz="1500" dirty="0">
                <a:latin typeface="Meiryo" panose="020B0604030504040204" pitchFamily="34" charset="-128"/>
                <a:ea typeface="Meiryo" panose="020B0604030504040204" pitchFamily="34" charset="-128"/>
              </a:rPr>
              <a:t>) </a:t>
            </a:r>
            <a:r>
              <a:rPr lang="ja-JP" altLang="en-US" sz="1500">
                <a:latin typeface="Meiryo" panose="020B0604030504040204" pitchFamily="34" charset="-128"/>
                <a:ea typeface="Meiryo" panose="020B0604030504040204" pitchFamily="34" charset="-128"/>
              </a:rPr>
              <a:t>で定期的に訓練し、そこで得られた教訓をインシデント管理計画に組み込み、継続的に改善します。</a:t>
            </a:r>
          </a:p>
        </p:txBody>
      </p:sp>
      <p:sp>
        <p:nvSpPr>
          <p:cNvPr id="3" name="タイトル 2">
            <a:extLst>
              <a:ext uri="{FF2B5EF4-FFF2-40B4-BE49-F238E27FC236}">
                <a16:creationId xmlns:a16="http://schemas.microsoft.com/office/drawing/2014/main" id="{726D1CBE-3BE2-B34F-933F-4E3E7C953A21}"/>
              </a:ext>
            </a:extLst>
          </p:cNvPr>
          <p:cNvSpPr>
            <a:spLocks noGrp="1"/>
          </p:cNvSpPr>
          <p:nvPr>
            <p:ph type="title"/>
          </p:nvPr>
        </p:nvSpPr>
        <p:spPr/>
        <p:txBody>
          <a:bodyPr vert="horz" lIns="91440" tIns="45720" rIns="91440" bIns="45720" rtlCol="0" anchor="t">
            <a:noAutofit/>
          </a:bodyPr>
          <a:lstStyle/>
          <a:p>
            <a:r>
              <a:rPr lang="ja-JP" altLang="en-US" sz="2800" b="0"/>
              <a:t>参考：インシデントレスポンスのベストプラクティス</a:t>
            </a:r>
          </a:p>
        </p:txBody>
      </p:sp>
      <p:sp>
        <p:nvSpPr>
          <p:cNvPr id="4" name="テキスト ボックス 3">
            <a:extLst>
              <a:ext uri="{FF2B5EF4-FFF2-40B4-BE49-F238E27FC236}">
                <a16:creationId xmlns:a16="http://schemas.microsoft.com/office/drawing/2014/main" id="{535477F3-0BDD-D962-DCB8-570C9BA33BB3}"/>
              </a:ext>
            </a:extLst>
          </p:cNvPr>
          <p:cNvSpPr txBox="1"/>
          <p:nvPr/>
        </p:nvSpPr>
        <p:spPr>
          <a:xfrm>
            <a:off x="11208569" y="0"/>
            <a:ext cx="983431" cy="369332"/>
          </a:xfrm>
          <a:prstGeom prst="rect">
            <a:avLst/>
          </a:prstGeom>
          <a:no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800" b="0" i="0" u="none" strike="noStrike" kern="1200" cap="none" spc="0" normalizeH="0" baseline="0" noProof="0" dirty="0">
                <a:ln>
                  <a:noFill/>
                </a:ln>
                <a:solidFill>
                  <a:srgbClr val="FFFFFF">
                    <a:lumMod val="50000"/>
                  </a:srgbClr>
                </a:solidFill>
                <a:effectLst/>
                <a:uLnTx/>
                <a:uFillTx/>
                <a:latin typeface="Meiryo" panose="020B0604030504040204" pitchFamily="34" charset="-128"/>
                <a:ea typeface="Meiryo" panose="020B0604030504040204" pitchFamily="34" charset="-128"/>
                <a:cs typeface="+mn-cs"/>
              </a:rPr>
              <a:t>SEC10</a:t>
            </a:r>
            <a:endParaRPr kumimoji="0" lang="ja-JP" altLang="en-US" sz="1800" b="0" i="0" u="none" strike="noStrike" kern="1200" cap="none" spc="0" normalizeH="0" baseline="0" noProof="0">
              <a:ln>
                <a:noFill/>
              </a:ln>
              <a:solidFill>
                <a:srgbClr val="FFFFFF">
                  <a:lumMod val="50000"/>
                </a:srgbClr>
              </a:solidFill>
              <a:effectLst/>
              <a:uLnTx/>
              <a:uFillTx/>
              <a:latin typeface="Meiryo" panose="020B0604030504040204" pitchFamily="34" charset="-128"/>
              <a:ea typeface="Meiryo" panose="020B0604030504040204" pitchFamily="34" charset="-128"/>
              <a:cs typeface="+mn-cs"/>
            </a:endParaRPr>
          </a:p>
        </p:txBody>
      </p:sp>
      <p:sp>
        <p:nvSpPr>
          <p:cNvPr id="5" name="Rectangle 5">
            <a:extLst>
              <a:ext uri="{FF2B5EF4-FFF2-40B4-BE49-F238E27FC236}">
                <a16:creationId xmlns:a16="http://schemas.microsoft.com/office/drawing/2014/main" id="{86D030D8-BB8E-FE22-2F1A-794CE4BE401B}"/>
              </a:ext>
            </a:extLst>
          </p:cNvPr>
          <p:cNvSpPr/>
          <p:nvPr/>
        </p:nvSpPr>
        <p:spPr>
          <a:xfrm>
            <a:off x="12069755" y="6932"/>
            <a:ext cx="1888415" cy="49761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JP" sz="2400">
                <a:latin typeface="Meiryo" panose="020B0604030504040204" pitchFamily="34" charset="-128"/>
                <a:ea typeface="Meiryo" panose="020B0604030504040204" pitchFamily="34" charset="-128"/>
              </a:rPr>
              <a:t>8/</a:t>
            </a:r>
            <a:r>
              <a:rPr kumimoji="1" lang="en-US" sz="2400" dirty="0">
                <a:latin typeface="Meiryo" panose="020B0604030504040204" pitchFamily="34" charset="-128"/>
                <a:ea typeface="Meiryo" panose="020B0604030504040204" pitchFamily="34" charset="-128"/>
              </a:rPr>
              <a:t>11</a:t>
            </a:r>
            <a:r>
              <a:rPr kumimoji="1" lang="en-JP" sz="2400">
                <a:latin typeface="Meiryo" panose="020B0604030504040204" pitchFamily="34" charset="-128"/>
                <a:ea typeface="Meiryo" panose="020B0604030504040204" pitchFamily="34" charset="-128"/>
              </a:rPr>
              <a:t> </a:t>
            </a:r>
            <a:r>
              <a:rPr kumimoji="1" lang="ja-JP" altLang="en-US" sz="2400">
                <a:latin typeface="Meiryo" panose="020B0604030504040204" pitchFamily="34" charset="-128"/>
                <a:ea typeface="Meiryo" panose="020B0604030504040204" pitchFamily="34" charset="-128"/>
              </a:rPr>
              <a:t>追加</a:t>
            </a:r>
            <a:endParaRPr kumimoji="1" lang="en-JP" sz="2400" dirty="0">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2050883028"/>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正方形/長方形 25">
            <a:extLst>
              <a:ext uri="{FF2B5EF4-FFF2-40B4-BE49-F238E27FC236}">
                <a16:creationId xmlns:a16="http://schemas.microsoft.com/office/drawing/2014/main" id="{EFCB662E-CE58-41A8-BAA6-227BA9DA2F01}"/>
              </a:ext>
            </a:extLst>
          </p:cNvPr>
          <p:cNvSpPr/>
          <p:nvPr/>
        </p:nvSpPr>
        <p:spPr>
          <a:xfrm>
            <a:off x="361951" y="1117176"/>
            <a:ext cx="9809838" cy="307777"/>
          </a:xfrm>
          <a:prstGeom prst="rect">
            <a:avLst/>
          </a:prstGeom>
        </p:spPr>
        <p:txBody>
          <a:bodyPr wrap="square" lIns="48000" tIns="0" rIns="48000" bIns="0">
            <a:spAutoFit/>
          </a:bodyPr>
          <a:lstStyle/>
          <a:p>
            <a:r>
              <a:rPr lang="ja-JP" altLang="en-US" sz="2000">
                <a:gradFill>
                  <a:gsLst>
                    <a:gs pos="0">
                      <a:schemeClr val="tx1">
                        <a:lumMod val="75000"/>
                      </a:schemeClr>
                    </a:gs>
                    <a:gs pos="100000">
                      <a:schemeClr val="tx1">
                        <a:lumMod val="75000"/>
                      </a:schemeClr>
                    </a:gs>
                  </a:gsLst>
                  <a:lin ang="8100000" scaled="1"/>
                </a:gradFill>
                <a:latin typeface="Meiryo" panose="020B0604030504040204" pitchFamily="34" charset="-128"/>
                <a:ea typeface="Meiryo" panose="020B0604030504040204" pitchFamily="34" charset="-128"/>
              </a:rPr>
              <a:t>オンプレミス環境と比較した場合の</a:t>
            </a:r>
            <a:r>
              <a:rPr lang="en-US" altLang="ja-JP" sz="2000" dirty="0">
                <a:gradFill>
                  <a:gsLst>
                    <a:gs pos="0">
                      <a:schemeClr val="tx1">
                        <a:lumMod val="75000"/>
                      </a:schemeClr>
                    </a:gs>
                    <a:gs pos="100000">
                      <a:schemeClr val="tx1">
                        <a:lumMod val="75000"/>
                      </a:schemeClr>
                    </a:gs>
                  </a:gsLst>
                  <a:lin ang="8100000" scaled="1"/>
                </a:gradFill>
                <a:latin typeface="Meiryo" panose="020B0604030504040204" pitchFamily="34" charset="-128"/>
                <a:ea typeface="Meiryo" panose="020B0604030504040204" pitchFamily="34" charset="-128"/>
              </a:rPr>
              <a:t>AWS</a:t>
            </a:r>
            <a:r>
              <a:rPr lang="ja-JP" altLang="en-US" sz="2000">
                <a:gradFill>
                  <a:gsLst>
                    <a:gs pos="0">
                      <a:schemeClr val="tx1">
                        <a:lumMod val="75000"/>
                      </a:schemeClr>
                    </a:gs>
                    <a:gs pos="100000">
                      <a:schemeClr val="tx1">
                        <a:lumMod val="75000"/>
                      </a:schemeClr>
                    </a:gs>
                  </a:gsLst>
                  <a:lin ang="8100000" scaled="1"/>
                </a:gradFill>
                <a:latin typeface="Meiryo" panose="020B0604030504040204" pitchFamily="34" charset="-128"/>
                <a:ea typeface="Meiryo" panose="020B0604030504040204" pitchFamily="34" charset="-128"/>
              </a:rPr>
              <a:t>環境におけるインシデント対応のメリット</a:t>
            </a:r>
          </a:p>
        </p:txBody>
      </p:sp>
      <p:graphicFrame>
        <p:nvGraphicFramePr>
          <p:cNvPr id="10" name="表 11">
            <a:extLst>
              <a:ext uri="{FF2B5EF4-FFF2-40B4-BE49-F238E27FC236}">
                <a16:creationId xmlns:a16="http://schemas.microsoft.com/office/drawing/2014/main" id="{A03F2232-6884-C546-BD4D-97CA830798A8}"/>
              </a:ext>
            </a:extLst>
          </p:cNvPr>
          <p:cNvGraphicFramePr>
            <a:graphicFrameLocks noGrp="1"/>
          </p:cNvGraphicFramePr>
          <p:nvPr/>
        </p:nvGraphicFramePr>
        <p:xfrm>
          <a:off x="361952" y="1588852"/>
          <a:ext cx="11345838" cy="3970020"/>
        </p:xfrm>
        <a:graphic>
          <a:graphicData uri="http://schemas.openxmlformats.org/drawingml/2006/table">
            <a:tbl>
              <a:tblPr firstRow="1" bandRow="1">
                <a:tableStyleId>{073A0DAA-6AF3-43AB-8588-CEC1D06C72B9}</a:tableStyleId>
              </a:tblPr>
              <a:tblGrid>
                <a:gridCol w="1640918">
                  <a:extLst>
                    <a:ext uri="{9D8B030D-6E8A-4147-A177-3AD203B41FA5}">
                      <a16:colId xmlns:a16="http://schemas.microsoft.com/office/drawing/2014/main" val="2750153169"/>
                    </a:ext>
                  </a:extLst>
                </a:gridCol>
                <a:gridCol w="4852460">
                  <a:extLst>
                    <a:ext uri="{9D8B030D-6E8A-4147-A177-3AD203B41FA5}">
                      <a16:colId xmlns:a16="http://schemas.microsoft.com/office/drawing/2014/main" val="3188070660"/>
                    </a:ext>
                  </a:extLst>
                </a:gridCol>
                <a:gridCol w="4852460">
                  <a:extLst>
                    <a:ext uri="{9D8B030D-6E8A-4147-A177-3AD203B41FA5}">
                      <a16:colId xmlns:a16="http://schemas.microsoft.com/office/drawing/2014/main" val="2040728873"/>
                    </a:ext>
                  </a:extLst>
                </a:gridCol>
              </a:tblGrid>
              <a:tr h="337820">
                <a:tc>
                  <a:txBody>
                    <a:bodyPr/>
                    <a:lstStyle/>
                    <a:p>
                      <a:r>
                        <a:rPr kumimoji="1" lang="ja-JP" altLang="en-US" sz="1400">
                          <a:latin typeface="Meiryo" panose="020B0604030504040204" pitchFamily="34" charset="-128"/>
                          <a:ea typeface="Meiryo" panose="020B0604030504040204" pitchFamily="34" charset="-128"/>
                        </a:rPr>
                        <a:t>対応</a:t>
                      </a:r>
                    </a:p>
                  </a:txBody>
                  <a:tcPr marL="121920" marR="121920" marT="60960" marB="6096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r>
                        <a:rPr kumimoji="1" lang="en-US" altLang="ja-JP" sz="1400" dirty="0">
                          <a:latin typeface="Meiryo" panose="020B0604030504040204" pitchFamily="34" charset="-128"/>
                          <a:ea typeface="Meiryo" panose="020B0604030504040204" pitchFamily="34" charset="-128"/>
                        </a:rPr>
                        <a:t>AWS</a:t>
                      </a:r>
                      <a:r>
                        <a:rPr kumimoji="1" lang="ja-JP" altLang="en-US" sz="1400">
                          <a:latin typeface="Meiryo" panose="020B0604030504040204" pitchFamily="34" charset="-128"/>
                          <a:ea typeface="Meiryo" panose="020B0604030504040204" pitchFamily="34" charset="-128"/>
                        </a:rPr>
                        <a:t>環境</a:t>
                      </a:r>
                    </a:p>
                  </a:txBody>
                  <a:tcPr marL="121920" marR="121920" marT="60960" marB="6096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r>
                        <a:rPr kumimoji="1" lang="ja-JP" altLang="en-US" sz="1400">
                          <a:latin typeface="Meiryo" panose="020B0604030504040204" pitchFamily="34" charset="-128"/>
                          <a:ea typeface="Meiryo" panose="020B0604030504040204" pitchFamily="34" charset="-128"/>
                        </a:rPr>
                        <a:t>オンプレミス</a:t>
                      </a:r>
                    </a:p>
                  </a:txBody>
                  <a:tcPr marL="121920" marR="121920" marT="60960" marB="6096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777526069"/>
                  </a:ext>
                </a:extLst>
              </a:tr>
              <a:tr h="553720">
                <a:tc>
                  <a:txBody>
                    <a:bodyPr/>
                    <a:lstStyle/>
                    <a:p>
                      <a:r>
                        <a:rPr kumimoji="1" lang="ja-JP" altLang="en-US" sz="1400">
                          <a:latin typeface="Meiryo" panose="020B0604030504040204" pitchFamily="34" charset="-128"/>
                          <a:ea typeface="Meiryo" panose="020B0604030504040204" pitchFamily="34" charset="-128"/>
                        </a:rPr>
                        <a:t>隔離</a:t>
                      </a:r>
                    </a:p>
                  </a:txBody>
                  <a:tcPr marL="121920" marR="121920" marT="60960" marB="6096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r>
                        <a:rPr kumimoji="1" lang="en-US" altLang="ja-JP" sz="1400" dirty="0">
                          <a:latin typeface="Meiryo" panose="020B0604030504040204" pitchFamily="34" charset="-128"/>
                          <a:ea typeface="Meiryo" panose="020B0604030504040204" pitchFamily="34" charset="-128"/>
                        </a:rPr>
                        <a:t>Security Group</a:t>
                      </a:r>
                      <a:r>
                        <a:rPr kumimoji="1" lang="ja-JP" altLang="en-US" sz="1400">
                          <a:latin typeface="Meiryo" panose="020B0604030504040204" pitchFamily="34" charset="-128"/>
                          <a:ea typeface="Meiryo" panose="020B0604030504040204" pitchFamily="34" charset="-128"/>
                        </a:rPr>
                        <a:t>を適用する</a:t>
                      </a:r>
                      <a:endParaRPr kumimoji="1" lang="en-US" altLang="ja-JP" sz="1400" dirty="0">
                        <a:latin typeface="Meiryo" panose="020B0604030504040204" pitchFamily="34" charset="-128"/>
                        <a:ea typeface="Meiryo" panose="020B0604030504040204" pitchFamily="34" charset="-128"/>
                      </a:endParaRPr>
                    </a:p>
                    <a:p>
                      <a:r>
                        <a:rPr kumimoji="1" lang="ja-JP" altLang="en-US" sz="1400">
                          <a:latin typeface="Meiryo" panose="020B0604030504040204" pitchFamily="34" charset="-128"/>
                          <a:ea typeface="Meiryo" panose="020B0604030504040204" pitchFamily="34" charset="-128"/>
                        </a:rPr>
                        <a:t>自動化が容易</a:t>
                      </a:r>
                    </a:p>
                  </a:txBody>
                  <a:tcPr marL="121920" marR="121920" marT="60960" marB="6096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r>
                        <a:rPr kumimoji="1" lang="ja-JP" altLang="en-US" sz="1400">
                          <a:latin typeface="Meiryo" panose="020B0604030504040204" pitchFamily="34" charset="-128"/>
                          <a:ea typeface="Meiryo" panose="020B0604030504040204" pitchFamily="34" charset="-128"/>
                        </a:rPr>
                        <a:t>マシンルームに行って抜線を行う必要がある</a:t>
                      </a:r>
                      <a:endParaRPr kumimoji="1" lang="en-US" altLang="ja-JP" sz="1400" dirty="0">
                        <a:latin typeface="Meiryo" panose="020B0604030504040204" pitchFamily="34" charset="-128"/>
                        <a:ea typeface="Meiryo" panose="020B0604030504040204" pitchFamily="34" charset="-128"/>
                      </a:endParaRPr>
                    </a:p>
                    <a:p>
                      <a:r>
                        <a:rPr kumimoji="1" lang="en-US" altLang="ja-JP" sz="1400" dirty="0">
                          <a:latin typeface="Meiryo" panose="020B0604030504040204" pitchFamily="34" charset="-128"/>
                          <a:ea typeface="Meiryo" panose="020B0604030504040204" pitchFamily="34" charset="-128"/>
                        </a:rPr>
                        <a:t>※EDR</a:t>
                      </a:r>
                      <a:r>
                        <a:rPr kumimoji="1" lang="ja-JP" altLang="en-US" sz="1400">
                          <a:latin typeface="Meiryo" panose="020B0604030504040204" pitchFamily="34" charset="-128"/>
                          <a:ea typeface="Meiryo" panose="020B0604030504040204" pitchFamily="34" charset="-128"/>
                        </a:rPr>
                        <a:t>等により制御可能な場合もある</a:t>
                      </a:r>
                      <a:endParaRPr kumimoji="1" lang="en-US" altLang="ja-JP" sz="1400" dirty="0">
                        <a:latin typeface="Meiryo" panose="020B0604030504040204" pitchFamily="34" charset="-128"/>
                        <a:ea typeface="Meiryo" panose="020B0604030504040204" pitchFamily="34" charset="-128"/>
                      </a:endParaRPr>
                    </a:p>
                  </a:txBody>
                  <a:tcPr marL="121920" marR="121920" marT="60960" marB="6096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9150212"/>
                  </a:ext>
                </a:extLst>
              </a:tr>
              <a:tr h="553720">
                <a:tc>
                  <a:txBody>
                    <a:bodyPr/>
                    <a:lstStyle/>
                    <a:p>
                      <a:r>
                        <a:rPr kumimoji="1" lang="ja-JP" altLang="en-US" sz="1400">
                          <a:latin typeface="Meiryo" panose="020B0604030504040204" pitchFamily="34" charset="-128"/>
                          <a:ea typeface="Meiryo" panose="020B0604030504040204" pitchFamily="34" charset="-128"/>
                        </a:rPr>
                        <a:t>データ保全</a:t>
                      </a:r>
                    </a:p>
                  </a:txBody>
                  <a:tcPr marL="121920" marR="121920" marT="60960" marB="6096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r>
                        <a:rPr kumimoji="1" lang="en-US" altLang="ja-JP" sz="1400" dirty="0">
                          <a:latin typeface="Meiryo" panose="020B0604030504040204" pitchFamily="34" charset="-128"/>
                          <a:ea typeface="Meiryo" panose="020B0604030504040204" pitchFamily="34" charset="-128"/>
                        </a:rPr>
                        <a:t>EBS</a:t>
                      </a:r>
                      <a:r>
                        <a:rPr kumimoji="1" lang="ja-JP" altLang="en-US" sz="1400">
                          <a:latin typeface="Meiryo" panose="020B0604030504040204" pitchFamily="34" charset="-128"/>
                          <a:ea typeface="Meiryo" panose="020B0604030504040204" pitchFamily="34" charset="-128"/>
                        </a:rPr>
                        <a:t>スナップショットにより数分でデータ保全が完了</a:t>
                      </a:r>
                    </a:p>
                  </a:txBody>
                  <a:tcPr marL="121920" marR="121920" marT="60960" marB="6096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r>
                        <a:rPr kumimoji="1" lang="ja-JP" altLang="en-US" sz="1400">
                          <a:latin typeface="Meiryo" panose="020B0604030504040204" pitchFamily="34" charset="-128"/>
                          <a:ea typeface="Meiryo" panose="020B0604030504040204" pitchFamily="34" charset="-128"/>
                        </a:rPr>
                        <a:t>ハードディスクのコピーに長い時間がかかる</a:t>
                      </a:r>
                      <a:endParaRPr kumimoji="1" lang="en-US" altLang="ja-JP" sz="1400" dirty="0">
                        <a:latin typeface="Meiryo" panose="020B0604030504040204" pitchFamily="34" charset="-128"/>
                        <a:ea typeface="Meiryo" panose="020B0604030504040204" pitchFamily="34" charset="-128"/>
                      </a:endParaRPr>
                    </a:p>
                    <a:p>
                      <a:r>
                        <a:rPr kumimoji="1" lang="ja-JP" altLang="en-US" sz="1400">
                          <a:latin typeface="Meiryo" panose="020B0604030504040204" pitchFamily="34" charset="-128"/>
                          <a:ea typeface="Meiryo" panose="020B0604030504040204" pitchFamily="34" charset="-128"/>
                        </a:rPr>
                        <a:t>コピー先ディスクの準備やコピー方法などの準備が必要</a:t>
                      </a:r>
                    </a:p>
                  </a:txBody>
                  <a:tcPr marL="121920" marR="121920" marT="60960" marB="6096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12009049"/>
                  </a:ext>
                </a:extLst>
              </a:tr>
              <a:tr h="985520">
                <a:tc>
                  <a:txBody>
                    <a:bodyPr/>
                    <a:lstStyle/>
                    <a:p>
                      <a:r>
                        <a:rPr kumimoji="1" lang="ja-JP" altLang="en-US" sz="1400">
                          <a:latin typeface="Meiryo" panose="020B0604030504040204" pitchFamily="34" charset="-128"/>
                          <a:ea typeface="Meiryo" panose="020B0604030504040204" pitchFamily="34" charset="-128"/>
                        </a:rPr>
                        <a:t>ログ調査</a:t>
                      </a:r>
                    </a:p>
                  </a:txBody>
                  <a:tcPr marL="121920" marR="121920" marT="60960" marB="6096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r>
                        <a:rPr kumimoji="1" lang="en-US" altLang="ja-JP" sz="1400" dirty="0">
                          <a:latin typeface="Meiryo" panose="020B0604030504040204" pitchFamily="34" charset="-128"/>
                          <a:ea typeface="Meiryo" panose="020B0604030504040204" pitchFamily="34" charset="-128"/>
                        </a:rPr>
                        <a:t>CloudWatch Logs</a:t>
                      </a:r>
                      <a:r>
                        <a:rPr kumimoji="1" lang="ja-JP" altLang="en-US" sz="1400">
                          <a:latin typeface="Meiryo" panose="020B0604030504040204" pitchFamily="34" charset="-128"/>
                          <a:ea typeface="Meiryo" panose="020B0604030504040204" pitchFamily="34" charset="-128"/>
                        </a:rPr>
                        <a:t>や</a:t>
                      </a:r>
                      <a:r>
                        <a:rPr kumimoji="1" lang="en-US" altLang="ja-JP" sz="1400" dirty="0">
                          <a:latin typeface="Meiryo" panose="020B0604030504040204" pitchFamily="34" charset="-128"/>
                          <a:ea typeface="Meiryo" panose="020B0604030504040204" pitchFamily="34" charset="-128"/>
                        </a:rPr>
                        <a:t>S3</a:t>
                      </a:r>
                      <a:r>
                        <a:rPr kumimoji="1" lang="ja-JP" altLang="en-US" sz="1400">
                          <a:latin typeface="Meiryo" panose="020B0604030504040204" pitchFamily="34" charset="-128"/>
                          <a:ea typeface="Meiryo" panose="020B0604030504040204" pitchFamily="34" charset="-128"/>
                        </a:rPr>
                        <a:t>に保管されているログをすぐ確認できる</a:t>
                      </a:r>
                      <a:endParaRPr kumimoji="1" lang="en-US" altLang="ja-JP" sz="1400" dirty="0">
                        <a:latin typeface="Meiryo" panose="020B0604030504040204" pitchFamily="34" charset="-128"/>
                        <a:ea typeface="Meiryo" panose="020B0604030504040204" pitchFamily="34" charset="-128"/>
                      </a:endParaRPr>
                    </a:p>
                    <a:p>
                      <a:r>
                        <a:rPr kumimoji="1" lang="en-US" altLang="ja-JP" sz="1400" dirty="0">
                          <a:latin typeface="Meiryo" panose="020B0604030504040204" pitchFamily="34" charset="-128"/>
                          <a:ea typeface="Meiryo" panose="020B0604030504040204" pitchFamily="34" charset="-128"/>
                        </a:rPr>
                        <a:t>SIEM</a:t>
                      </a:r>
                      <a:r>
                        <a:rPr kumimoji="1" lang="ja-JP" altLang="en-US" sz="1400">
                          <a:latin typeface="Meiryo" panose="020B0604030504040204" pitchFamily="34" charset="-128"/>
                          <a:ea typeface="Meiryo" panose="020B0604030504040204" pitchFamily="34" charset="-128"/>
                        </a:rPr>
                        <a:t>、</a:t>
                      </a:r>
                      <a:r>
                        <a:rPr kumimoji="1" lang="en-US" altLang="ja-JP" sz="1400" dirty="0">
                          <a:latin typeface="Meiryo" panose="020B0604030504040204" pitchFamily="34" charset="-128"/>
                          <a:ea typeface="Meiryo" panose="020B0604030504040204" pitchFamily="34" charset="-128"/>
                        </a:rPr>
                        <a:t>Athena</a:t>
                      </a:r>
                      <a:r>
                        <a:rPr kumimoji="1" lang="ja-JP" altLang="en-US" sz="1400">
                          <a:latin typeface="Meiryo" panose="020B0604030504040204" pitchFamily="34" charset="-128"/>
                          <a:ea typeface="Meiryo" panose="020B0604030504040204" pitchFamily="34" charset="-128"/>
                        </a:rPr>
                        <a:t>などを利用して検索が可能</a:t>
                      </a:r>
                      <a:endParaRPr kumimoji="1" lang="en-US" altLang="ja-JP" sz="1400" dirty="0">
                        <a:latin typeface="Meiryo" panose="020B0604030504040204" pitchFamily="34" charset="-128"/>
                        <a:ea typeface="Meiryo" panose="020B0604030504040204" pitchFamily="34" charset="-128"/>
                      </a:endParaRPr>
                    </a:p>
                    <a:p>
                      <a:r>
                        <a:rPr kumimoji="1" lang="en-US" altLang="ja-JP" sz="1400" dirty="0">
                          <a:latin typeface="Meiryo" panose="020B0604030504040204" pitchFamily="34" charset="-128"/>
                          <a:ea typeface="Meiryo" panose="020B0604030504040204" pitchFamily="34" charset="-128"/>
                        </a:rPr>
                        <a:t>AWS</a:t>
                      </a:r>
                      <a:r>
                        <a:rPr kumimoji="1" lang="ja-JP" altLang="en-US" sz="1400">
                          <a:latin typeface="Meiryo" panose="020B0604030504040204" pitchFamily="34" charset="-128"/>
                          <a:ea typeface="Meiryo" panose="020B0604030504040204" pitchFamily="34" charset="-128"/>
                        </a:rPr>
                        <a:t>環境の操作は</a:t>
                      </a:r>
                      <a:r>
                        <a:rPr kumimoji="1" lang="en-US" altLang="ja-JP" sz="1400" dirty="0">
                          <a:latin typeface="Meiryo" panose="020B0604030504040204" pitchFamily="34" charset="-128"/>
                          <a:ea typeface="Meiryo" panose="020B0604030504040204" pitchFamily="34" charset="-128"/>
                        </a:rPr>
                        <a:t>CloudTrail</a:t>
                      </a:r>
                      <a:r>
                        <a:rPr kumimoji="1" lang="ja-JP" altLang="en-US" sz="1400">
                          <a:latin typeface="Meiryo" panose="020B0604030504040204" pitchFamily="34" charset="-128"/>
                          <a:ea typeface="Meiryo" panose="020B0604030504040204" pitchFamily="34" charset="-128"/>
                        </a:rPr>
                        <a:t>で確認可能</a:t>
                      </a:r>
                    </a:p>
                  </a:txBody>
                  <a:tcPr marL="121920" marR="121920" marT="60960" marB="6096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r>
                        <a:rPr kumimoji="1" lang="ja-JP" altLang="en-US" sz="1400">
                          <a:latin typeface="Meiryo" panose="020B0604030504040204" pitchFamily="34" charset="-128"/>
                          <a:ea typeface="Meiryo" panose="020B0604030504040204" pitchFamily="34" charset="-128"/>
                        </a:rPr>
                        <a:t>一般にログを収集するのに時間と手間がかかる</a:t>
                      </a:r>
                      <a:endParaRPr kumimoji="1" lang="en-US" altLang="ja-JP" sz="1400" dirty="0">
                        <a:latin typeface="Meiryo" panose="020B0604030504040204" pitchFamily="34" charset="-128"/>
                        <a:ea typeface="Meiryo" panose="020B0604030504040204" pitchFamily="34" charset="-128"/>
                      </a:endParaRPr>
                    </a:p>
                    <a:p>
                      <a:r>
                        <a:rPr kumimoji="1" lang="ja-JP" altLang="en-US" sz="1400">
                          <a:latin typeface="Meiryo" panose="020B0604030504040204" pitchFamily="34" charset="-128"/>
                          <a:ea typeface="Meiryo" panose="020B0604030504040204" pitchFamily="34" charset="-128"/>
                        </a:rPr>
                        <a:t>大量のテキストファイルの場合は検索に手間と時間がかかる</a:t>
                      </a:r>
                    </a:p>
                  </a:txBody>
                  <a:tcPr marL="121920" marR="121920" marT="60960" marB="6096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727671895"/>
                  </a:ext>
                </a:extLst>
              </a:tr>
              <a:tr h="769620">
                <a:tc>
                  <a:txBody>
                    <a:bodyPr/>
                    <a:lstStyle/>
                    <a:p>
                      <a:r>
                        <a:rPr kumimoji="1" lang="ja-JP" altLang="en-US" sz="1400">
                          <a:latin typeface="Meiryo" panose="020B0604030504040204" pitchFamily="34" charset="-128"/>
                          <a:ea typeface="Meiryo" panose="020B0604030504040204" pitchFamily="34" charset="-128"/>
                        </a:rPr>
                        <a:t>感染範囲の調査</a:t>
                      </a:r>
                    </a:p>
                  </a:txBody>
                  <a:tcPr marL="121920" marR="121920" marT="60960" marB="6096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r>
                        <a:rPr kumimoji="1" lang="en-US" altLang="ja-JP" sz="1400" dirty="0">
                          <a:latin typeface="Meiryo" panose="020B0604030504040204" pitchFamily="34" charset="-128"/>
                          <a:ea typeface="Meiryo" panose="020B0604030504040204" pitchFamily="34" charset="-128"/>
                        </a:rPr>
                        <a:t>AWS Systems Manager</a:t>
                      </a:r>
                      <a:r>
                        <a:rPr kumimoji="1" lang="ja-JP" altLang="en-US" sz="1400">
                          <a:latin typeface="Meiryo" panose="020B0604030504040204" pitchFamily="34" charset="-128"/>
                          <a:ea typeface="Meiryo" panose="020B0604030504040204" pitchFamily="34" charset="-128"/>
                        </a:rPr>
                        <a:t>を使って</a:t>
                      </a:r>
                      <a:r>
                        <a:rPr kumimoji="1" lang="en-US" altLang="ja-JP" sz="1400" dirty="0">
                          <a:latin typeface="Meiryo" panose="020B0604030504040204" pitchFamily="34" charset="-128"/>
                          <a:ea typeface="Meiryo" panose="020B0604030504040204" pitchFamily="34" charset="-128"/>
                        </a:rPr>
                        <a:t>OS, </a:t>
                      </a:r>
                      <a:r>
                        <a:rPr kumimoji="1" lang="ja-JP" altLang="en-US" sz="1400">
                          <a:latin typeface="Meiryo" panose="020B0604030504040204" pitchFamily="34" charset="-128"/>
                          <a:ea typeface="Meiryo" panose="020B0604030504040204" pitchFamily="34" charset="-128"/>
                        </a:rPr>
                        <a:t>パッチ、アプリケーション、起動しているサービス名やレジストリの値などの</a:t>
                      </a:r>
                      <a:r>
                        <a:rPr kumimoji="1" lang="en-US" altLang="ja-JP" sz="1400" dirty="0">
                          <a:latin typeface="Meiryo" panose="020B0604030504040204" pitchFamily="34" charset="-128"/>
                          <a:ea typeface="Meiryo" panose="020B0604030504040204" pitchFamily="34" charset="-128"/>
                        </a:rPr>
                        <a:t>IoC(</a:t>
                      </a:r>
                      <a:r>
                        <a:rPr kumimoji="1" lang="ja-JP" altLang="en-US" sz="1400">
                          <a:latin typeface="Meiryo" panose="020B0604030504040204" pitchFamily="34" charset="-128"/>
                          <a:ea typeface="Meiryo" panose="020B0604030504040204" pitchFamily="34" charset="-128"/>
                        </a:rPr>
                        <a:t>痕跡情報</a:t>
                      </a:r>
                      <a:r>
                        <a:rPr kumimoji="1" lang="en-US" altLang="ja-JP" sz="1400" dirty="0">
                          <a:latin typeface="Meiryo" panose="020B0604030504040204" pitchFamily="34" charset="-128"/>
                          <a:ea typeface="Meiryo" panose="020B0604030504040204" pitchFamily="34" charset="-128"/>
                        </a:rPr>
                        <a:t>)</a:t>
                      </a:r>
                      <a:r>
                        <a:rPr kumimoji="1" lang="ja-JP" altLang="en-US" sz="1400">
                          <a:latin typeface="Meiryo" panose="020B0604030504040204" pitchFamily="34" charset="-128"/>
                          <a:ea typeface="Meiryo" panose="020B0604030504040204" pitchFamily="34" charset="-128"/>
                        </a:rPr>
                        <a:t>調査が可能</a:t>
                      </a:r>
                      <a:endParaRPr kumimoji="1" lang="en-US" altLang="ja-JP" sz="1400" dirty="0">
                        <a:latin typeface="Meiryo" panose="020B0604030504040204" pitchFamily="34" charset="-128"/>
                        <a:ea typeface="Meiryo" panose="020B0604030504040204" pitchFamily="34" charset="-128"/>
                      </a:endParaRPr>
                    </a:p>
                  </a:txBody>
                  <a:tcPr marL="121920" marR="121920" marT="60960" marB="6096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r>
                        <a:rPr kumimoji="1" lang="en-US" altLang="ja-JP" sz="1400" dirty="0">
                          <a:latin typeface="Meiryo" panose="020B0604030504040204" pitchFamily="34" charset="-128"/>
                          <a:ea typeface="Meiryo" panose="020B0604030504040204" pitchFamily="34" charset="-128"/>
                        </a:rPr>
                        <a:t>SSH/RDP</a:t>
                      </a:r>
                      <a:r>
                        <a:rPr kumimoji="1" lang="ja-JP" altLang="en-US" sz="1400">
                          <a:latin typeface="Meiryo" panose="020B0604030504040204" pitchFamily="34" charset="-128"/>
                          <a:ea typeface="Meiryo" panose="020B0604030504040204" pitchFamily="34" charset="-128"/>
                        </a:rPr>
                        <a:t>ログイン、あるいはコンソールログインを行なって調査することになる。台数が多いと多大な手間と時間がかかる。</a:t>
                      </a:r>
                    </a:p>
                  </a:txBody>
                  <a:tcPr marL="121920" marR="121920" marT="60960" marB="6096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44996225"/>
                  </a:ext>
                </a:extLst>
              </a:tr>
              <a:tr h="769620">
                <a:tc>
                  <a:txBody>
                    <a:bodyPr/>
                    <a:lstStyle/>
                    <a:p>
                      <a:r>
                        <a:rPr kumimoji="1" lang="ja-JP" altLang="en-US" sz="1400">
                          <a:latin typeface="Meiryo" panose="020B0604030504040204" pitchFamily="34" charset="-128"/>
                          <a:ea typeface="Meiryo" panose="020B0604030504040204" pitchFamily="34" charset="-128"/>
                        </a:rPr>
                        <a:t>フォレンジック</a:t>
                      </a:r>
                    </a:p>
                  </a:txBody>
                  <a:tcPr marL="121920" marR="121920" marT="60960" marB="6096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r>
                        <a:rPr kumimoji="1" lang="en-US" altLang="ja-JP" sz="1400" dirty="0">
                          <a:latin typeface="Meiryo" panose="020B0604030504040204" pitchFamily="34" charset="-128"/>
                          <a:ea typeface="Meiryo" panose="020B0604030504040204" pitchFamily="34" charset="-128"/>
                        </a:rPr>
                        <a:t>AWS</a:t>
                      </a:r>
                      <a:r>
                        <a:rPr kumimoji="1" lang="ja-JP" altLang="en-US" sz="1400">
                          <a:latin typeface="Meiryo" panose="020B0604030504040204" pitchFamily="34" charset="-128"/>
                          <a:ea typeface="Meiryo" panose="020B0604030504040204" pitchFamily="34" charset="-128"/>
                        </a:rPr>
                        <a:t>環境にフォレンジック環境を構成すれば保全したデータを即参照して解析を行うことが可能</a:t>
                      </a:r>
                      <a:endParaRPr kumimoji="1" lang="en-US" altLang="ja-JP" sz="1400" dirty="0">
                        <a:latin typeface="Meiryo" panose="020B0604030504040204" pitchFamily="34" charset="-128"/>
                        <a:ea typeface="Meiryo" panose="020B0604030504040204" pitchFamily="34" charset="-128"/>
                      </a:endParaRPr>
                    </a:p>
                  </a:txBody>
                  <a:tcPr marL="121920" marR="121920" marT="60960" marB="6096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r>
                        <a:rPr kumimoji="1" lang="en-US" altLang="ja-JP" sz="1400" dirty="0">
                          <a:latin typeface="Meiryo" panose="020B0604030504040204" pitchFamily="34" charset="-128"/>
                          <a:ea typeface="Meiryo" panose="020B0604030504040204" pitchFamily="34" charset="-128"/>
                        </a:rPr>
                        <a:t>Forensic</a:t>
                      </a:r>
                      <a:r>
                        <a:rPr kumimoji="1" lang="ja-JP" altLang="en-US" sz="1400">
                          <a:latin typeface="Meiryo" panose="020B0604030504040204" pitchFamily="34" charset="-128"/>
                          <a:ea typeface="Meiryo" panose="020B0604030504040204" pitchFamily="34" charset="-128"/>
                        </a:rPr>
                        <a:t>ラボに保全したデータを持ち込んで解析する。データの持ち込み（物理的搬送あるいはネットワークダウンロード）がボトルネックとなる</a:t>
                      </a:r>
                    </a:p>
                  </a:txBody>
                  <a:tcPr marL="121920" marR="121920" marT="60960" marB="6096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019122103"/>
                  </a:ext>
                </a:extLst>
              </a:tr>
            </a:tbl>
          </a:graphicData>
        </a:graphic>
      </p:graphicFrame>
      <p:sp>
        <p:nvSpPr>
          <p:cNvPr id="2" name="タイトル 1">
            <a:extLst>
              <a:ext uri="{FF2B5EF4-FFF2-40B4-BE49-F238E27FC236}">
                <a16:creationId xmlns:a16="http://schemas.microsoft.com/office/drawing/2014/main" id="{2054BBFF-984B-3646-BFBD-5BD4C5784E9A}"/>
              </a:ext>
            </a:extLst>
          </p:cNvPr>
          <p:cNvSpPr>
            <a:spLocks noGrp="1"/>
          </p:cNvSpPr>
          <p:nvPr>
            <p:ph type="title"/>
          </p:nvPr>
        </p:nvSpPr>
        <p:spPr/>
        <p:txBody>
          <a:bodyPr vert="horz" lIns="91440" tIns="45720" rIns="91440" bIns="45720" rtlCol="0" anchor="t">
            <a:noAutofit/>
          </a:bodyPr>
          <a:lstStyle/>
          <a:p>
            <a:r>
              <a:rPr lang="ja-JP" altLang="en-US" sz="2800" b="0"/>
              <a:t>参考：インシデント対応における</a:t>
            </a:r>
            <a:r>
              <a:rPr lang="en-US" altLang="ja-JP" sz="2800" b="0" dirty="0"/>
              <a:t>AWS</a:t>
            </a:r>
            <a:r>
              <a:rPr lang="ja-JP" altLang="en-US" sz="2800" b="0"/>
              <a:t>の利点</a:t>
            </a:r>
          </a:p>
        </p:txBody>
      </p:sp>
      <p:sp>
        <p:nvSpPr>
          <p:cNvPr id="3" name="テキスト ボックス 2">
            <a:extLst>
              <a:ext uri="{FF2B5EF4-FFF2-40B4-BE49-F238E27FC236}">
                <a16:creationId xmlns:a16="http://schemas.microsoft.com/office/drawing/2014/main" id="{E8ACEF67-1931-29B7-4E13-53DD928857DE}"/>
              </a:ext>
            </a:extLst>
          </p:cNvPr>
          <p:cNvSpPr txBox="1"/>
          <p:nvPr/>
        </p:nvSpPr>
        <p:spPr>
          <a:xfrm>
            <a:off x="11208569" y="0"/>
            <a:ext cx="983431" cy="369332"/>
          </a:xfrm>
          <a:prstGeom prst="rect">
            <a:avLst/>
          </a:prstGeom>
          <a:no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800" b="0" i="0" u="none" strike="noStrike" kern="1200" cap="none" spc="0" normalizeH="0" baseline="0" noProof="0" dirty="0">
                <a:ln>
                  <a:noFill/>
                </a:ln>
                <a:solidFill>
                  <a:srgbClr val="FFFFFF">
                    <a:lumMod val="50000"/>
                  </a:srgbClr>
                </a:solidFill>
                <a:effectLst/>
                <a:uLnTx/>
                <a:uFillTx/>
                <a:latin typeface="Meiryo" panose="020B0604030504040204" pitchFamily="34" charset="-128"/>
                <a:ea typeface="Meiryo" panose="020B0604030504040204" pitchFamily="34" charset="-128"/>
                <a:cs typeface="+mn-cs"/>
              </a:rPr>
              <a:t>SEC10</a:t>
            </a:r>
            <a:endParaRPr kumimoji="0" lang="ja-JP" altLang="en-US" sz="1800" b="0" i="0" u="none" strike="noStrike" kern="1200" cap="none" spc="0" normalizeH="0" baseline="0" noProof="0">
              <a:ln>
                <a:noFill/>
              </a:ln>
              <a:solidFill>
                <a:srgbClr val="FFFFFF">
                  <a:lumMod val="50000"/>
                </a:srgbClr>
              </a:solidFill>
              <a:effectLst/>
              <a:uLnTx/>
              <a:uFillTx/>
              <a:latin typeface="Meiryo" panose="020B0604030504040204" pitchFamily="34" charset="-128"/>
              <a:ea typeface="Meiryo" panose="020B0604030504040204" pitchFamily="34" charset="-128"/>
              <a:cs typeface="+mn-cs"/>
            </a:endParaRPr>
          </a:p>
        </p:txBody>
      </p:sp>
      <p:sp>
        <p:nvSpPr>
          <p:cNvPr id="4" name="Rectangle 5">
            <a:extLst>
              <a:ext uri="{FF2B5EF4-FFF2-40B4-BE49-F238E27FC236}">
                <a16:creationId xmlns:a16="http://schemas.microsoft.com/office/drawing/2014/main" id="{24D8E152-23D6-6C4E-FFEA-EA5AEE62BFE8}"/>
              </a:ext>
            </a:extLst>
          </p:cNvPr>
          <p:cNvSpPr/>
          <p:nvPr/>
        </p:nvSpPr>
        <p:spPr>
          <a:xfrm>
            <a:off x="12069755" y="6932"/>
            <a:ext cx="1888415" cy="49761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JP" sz="2400">
                <a:latin typeface="Meiryo" panose="020B0604030504040204" pitchFamily="34" charset="-128"/>
                <a:ea typeface="Meiryo" panose="020B0604030504040204" pitchFamily="34" charset="-128"/>
              </a:rPr>
              <a:t>8/</a:t>
            </a:r>
            <a:r>
              <a:rPr kumimoji="1" lang="en-US" sz="2400" dirty="0">
                <a:latin typeface="Meiryo" panose="020B0604030504040204" pitchFamily="34" charset="-128"/>
                <a:ea typeface="Meiryo" panose="020B0604030504040204" pitchFamily="34" charset="-128"/>
              </a:rPr>
              <a:t>11</a:t>
            </a:r>
            <a:r>
              <a:rPr kumimoji="1" lang="en-JP" sz="2400">
                <a:latin typeface="Meiryo" panose="020B0604030504040204" pitchFamily="34" charset="-128"/>
                <a:ea typeface="Meiryo" panose="020B0604030504040204" pitchFamily="34" charset="-128"/>
              </a:rPr>
              <a:t> </a:t>
            </a:r>
            <a:r>
              <a:rPr kumimoji="1" lang="ja-JP" altLang="en-US" sz="2400">
                <a:latin typeface="Meiryo" panose="020B0604030504040204" pitchFamily="34" charset="-128"/>
                <a:ea typeface="Meiryo" panose="020B0604030504040204" pitchFamily="34" charset="-128"/>
              </a:rPr>
              <a:t>追加</a:t>
            </a:r>
            <a:endParaRPr kumimoji="1" lang="en-JP" sz="2400" dirty="0">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1111615395"/>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D0F9A1-029E-71F6-E793-4D162093E776}"/>
              </a:ext>
            </a:extLst>
          </p:cNvPr>
          <p:cNvSpPr>
            <a:spLocks noGrp="1"/>
          </p:cNvSpPr>
          <p:nvPr>
            <p:ph type="title"/>
          </p:nvPr>
        </p:nvSpPr>
        <p:spPr/>
        <p:txBody>
          <a:bodyPr/>
          <a:lstStyle/>
          <a:p>
            <a:pPr algn="l"/>
            <a:r>
              <a:rPr lang="en-JP" sz="2000"/>
              <a:t>レビュー観点 :</a:t>
            </a:r>
            <a:r>
              <a:rPr lang="ja-JP" altLang="en-US" sz="2000"/>
              <a:t>インシデント対応</a:t>
            </a:r>
            <a:r>
              <a:rPr lang="en-JP" sz="2000"/>
              <a:t>/</a:t>
            </a:r>
            <a:r>
              <a:rPr lang="ja-JP" altLang="en-US" sz="2000"/>
              <a:t>準備</a:t>
            </a:r>
            <a:br>
              <a:rPr lang="en-JP" sz="2000"/>
            </a:br>
            <a:r>
              <a:rPr lang="en-US" sz="2800" b="0" i="0" dirty="0">
                <a:solidFill>
                  <a:srgbClr val="16191F"/>
                </a:solidFill>
                <a:effectLst/>
                <a:latin typeface="Amazon Ember" panose="020B0603020204020204" pitchFamily="34" charset="0"/>
              </a:rPr>
              <a:t>SEC10-BP01 </a:t>
            </a:r>
            <a:r>
              <a:rPr lang="ja-JP" altLang="en-US" sz="2800" b="0" i="0">
                <a:solidFill>
                  <a:srgbClr val="16191F"/>
                </a:solidFill>
                <a:effectLst/>
                <a:latin typeface="Amazon Ember" panose="020B0603020204020204" pitchFamily="34" charset="0"/>
              </a:rPr>
              <a:t>重要な人員と外部リソースを特定する</a:t>
            </a:r>
            <a:endParaRPr lang="en-JP" sz="2800" dirty="0"/>
          </a:p>
        </p:txBody>
      </p:sp>
      <p:sp>
        <p:nvSpPr>
          <p:cNvPr id="3" name="Text Placeholder 2">
            <a:extLst>
              <a:ext uri="{FF2B5EF4-FFF2-40B4-BE49-F238E27FC236}">
                <a16:creationId xmlns:a16="http://schemas.microsoft.com/office/drawing/2014/main" id="{6CD638BC-5BEF-1626-7E3A-3BD989F1AFF4}"/>
              </a:ext>
            </a:extLst>
          </p:cNvPr>
          <p:cNvSpPr>
            <a:spLocks noGrp="1"/>
          </p:cNvSpPr>
          <p:nvPr>
            <p:ph type="body" sz="quarter" idx="10"/>
          </p:nvPr>
        </p:nvSpPr>
        <p:spPr>
          <a:xfrm>
            <a:off x="457200" y="1371600"/>
            <a:ext cx="11258550" cy="4364892"/>
          </a:xfrm>
        </p:spPr>
        <p:txBody>
          <a:bodyPr/>
          <a:lstStyle/>
          <a:p>
            <a:r>
              <a:rPr lang="en-JP" sz="1400" dirty="0">
                <a:solidFill>
                  <a:srgbClr val="0070C0"/>
                </a:solidFill>
              </a:rPr>
              <a:t>ポイント</a:t>
            </a:r>
          </a:p>
          <a:p>
            <a:pPr marL="285750" indent="-285750">
              <a:buFont typeface="Arial" panose="020B0604020202020204" pitchFamily="34" charset="0"/>
              <a:buChar char="•"/>
            </a:pPr>
            <a:r>
              <a:rPr lang="ja-JP" altLang="en-US" sz="1400"/>
              <a:t>インシデント対応と復旧に必要な社内外の人員を特定する。</a:t>
            </a:r>
            <a:endParaRPr lang="en-US" altLang="ja-JP" sz="1400" dirty="0"/>
          </a:p>
          <a:p>
            <a:pPr marL="882362" lvl="1" indent="-285750">
              <a:buFont typeface="Arial" panose="020B0604020202020204" pitchFamily="34" charset="0"/>
              <a:buChar char="•"/>
            </a:pPr>
            <a:r>
              <a:rPr lang="ja-JP" altLang="en-US" sz="1233"/>
              <a:t>自チーム内メンバー</a:t>
            </a:r>
            <a:endParaRPr lang="en-US" altLang="ja-JP" sz="1233" dirty="0"/>
          </a:p>
          <a:p>
            <a:pPr marL="882362" lvl="1" indent="-285750">
              <a:buFont typeface="Arial" panose="020B0604020202020204" pitchFamily="34" charset="0"/>
              <a:buChar char="•"/>
            </a:pPr>
            <a:r>
              <a:rPr lang="ja-JP" altLang="en-US" sz="1233"/>
              <a:t>セキュリティチーム</a:t>
            </a:r>
            <a:endParaRPr lang="en-US" altLang="ja-JP" sz="1233" dirty="0"/>
          </a:p>
          <a:p>
            <a:pPr marL="882362" lvl="1" indent="-285750">
              <a:buFont typeface="Arial" panose="020B0604020202020204" pitchFamily="34" charset="0"/>
              <a:buChar char="•"/>
            </a:pPr>
            <a:r>
              <a:rPr lang="ja-JP" altLang="en-US" sz="1233"/>
              <a:t>顧問弁護士</a:t>
            </a:r>
            <a:endParaRPr lang="en-US" altLang="ja-JP" sz="1233" dirty="0"/>
          </a:p>
          <a:p>
            <a:pPr marL="882362" lvl="1" indent="-285750">
              <a:buFont typeface="Arial" panose="020B0604020202020204" pitchFamily="34" charset="0"/>
              <a:buChar char="•"/>
            </a:pPr>
            <a:r>
              <a:rPr lang="ja-JP" altLang="en-US" sz="1233"/>
              <a:t>経営陣</a:t>
            </a:r>
            <a:endParaRPr lang="en-US" altLang="ja-JP" sz="1233" dirty="0"/>
          </a:p>
          <a:p>
            <a:pPr marL="882362" lvl="1" indent="-285750">
              <a:buFont typeface="Arial" panose="020B0604020202020204" pitchFamily="34" charset="0"/>
              <a:buChar char="•"/>
            </a:pPr>
            <a:r>
              <a:rPr lang="ja-JP" altLang="en-US" sz="1233"/>
              <a:t>ビジネスステークホルダー</a:t>
            </a:r>
            <a:endParaRPr lang="en-US" altLang="ja-JP" sz="1233" dirty="0"/>
          </a:p>
          <a:p>
            <a:pPr marL="882362" lvl="1" indent="-285750">
              <a:buFont typeface="Arial" panose="020B0604020202020204" pitchFamily="34" charset="0"/>
              <a:buChar char="•"/>
            </a:pPr>
            <a:r>
              <a:rPr lang="en-JP" sz="1233"/>
              <a:t>AWS </a:t>
            </a:r>
            <a:r>
              <a:rPr lang="ja-JP" altLang="en-US" sz="1233"/>
              <a:t>サポートサービス、など</a:t>
            </a:r>
            <a:endParaRPr lang="en-US" altLang="ja-JP" sz="1233" dirty="0"/>
          </a:p>
          <a:p>
            <a:pPr marL="274638"/>
            <a:r>
              <a:rPr lang="ja-JP" altLang="en-US" sz="1400"/>
              <a:t>応答者に対して、利用するサービスについて教育し、実践的な演習を行うことで、インシデントに対する応答時間を短縮することが目的。</a:t>
            </a:r>
            <a:endParaRPr lang="en-JP" sz="1400" dirty="0"/>
          </a:p>
          <a:p>
            <a:pPr marL="285750" indent="-285750">
              <a:spcBef>
                <a:spcPts val="1200"/>
              </a:spcBef>
              <a:buFont typeface="Arial" panose="020B0604020202020204" pitchFamily="34" charset="0"/>
              <a:buChar char="•"/>
            </a:pPr>
            <a:r>
              <a:rPr lang="ja-JP" altLang="en-US" sz="1400"/>
              <a:t>専門知識および異なる視点を備えた社外の </a:t>
            </a:r>
            <a:r>
              <a:rPr lang="en-JP" sz="1400"/>
              <a:t>AWS </a:t>
            </a:r>
            <a:r>
              <a:rPr lang="ja-JP" altLang="en-US" sz="1400"/>
              <a:t>セキュリティパートナーと連携する。</a:t>
            </a:r>
            <a:br>
              <a:rPr lang="en-US" altLang="ja-JP" sz="1400" dirty="0"/>
            </a:br>
            <a:r>
              <a:rPr lang="ja-JP" altLang="en-US" sz="1400"/>
              <a:t>馴染みのない潜在的なリスクや脅威を特定し、インシデント対応能力を強化することが目的。</a:t>
            </a:r>
            <a:endParaRPr lang="en-JP" sz="1400"/>
          </a:p>
          <a:p>
            <a:endParaRPr lang="en-JP" sz="1400" dirty="0"/>
          </a:p>
          <a:p>
            <a:r>
              <a:rPr lang="en-JP" sz="1400">
                <a:solidFill>
                  <a:srgbClr val="0070C0"/>
                </a:solidFill>
              </a:rPr>
              <a:t>レビュー観点の例</a:t>
            </a:r>
            <a:endParaRPr lang="ja-JP" altLang="en-US" sz="1400"/>
          </a:p>
          <a:p>
            <a:pPr marL="285750" indent="-285750">
              <a:buFont typeface="Arial" panose="020B0604020202020204" pitchFamily="34" charset="0"/>
              <a:buChar char="•"/>
            </a:pPr>
            <a:r>
              <a:rPr lang="ja-JP" altLang="en-US" sz="1400"/>
              <a:t>インシデント対応と復旧に必要な組織内外の人員のリストを作成・管理しているか？</a:t>
            </a:r>
            <a:endParaRPr lang="en-US" altLang="ja-JP" sz="1400" dirty="0"/>
          </a:p>
          <a:p>
            <a:pPr marL="285750" indent="-285750">
              <a:buFont typeface="Arial" panose="020B0604020202020204" pitchFamily="34" charset="0"/>
              <a:buChar char="•"/>
            </a:pPr>
            <a:r>
              <a:rPr lang="ja-JP" altLang="en-US" sz="1400"/>
              <a:t>インシデント対応と復旧を支援してくれる外部パートナーがいるか？</a:t>
            </a:r>
          </a:p>
          <a:p>
            <a:endParaRPr lang="en-JP" sz="1400" dirty="0"/>
          </a:p>
        </p:txBody>
      </p:sp>
    </p:spTree>
    <p:extLst>
      <p:ext uri="{BB962C8B-B14F-4D97-AF65-F5344CB8AC3E}">
        <p14:creationId xmlns:p14="http://schemas.microsoft.com/office/powerpoint/2010/main" val="4238731257"/>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E7F86F7-538D-134F-BDE8-EBEE36E95B09}"/>
              </a:ext>
            </a:extLst>
          </p:cNvPr>
          <p:cNvSpPr>
            <a:spLocks noGrp="1"/>
          </p:cNvSpPr>
          <p:nvPr>
            <p:ph type="title"/>
          </p:nvPr>
        </p:nvSpPr>
        <p:spPr/>
        <p:txBody>
          <a:bodyPr vert="horz" lIns="91440" tIns="45720" rIns="91440" bIns="45720" rtlCol="0" anchor="t">
            <a:noAutofit/>
          </a:bodyPr>
          <a:lstStyle/>
          <a:p>
            <a:r>
              <a:rPr lang="ja-JP" altLang="en-US" sz="2800" b="0"/>
              <a:t>参考：セキュリティインシデント対応の役割定義 </a:t>
            </a:r>
            <a:r>
              <a:rPr lang="en-US" altLang="ja-JP" sz="2800" b="0" dirty="0"/>
              <a:t>(</a:t>
            </a:r>
            <a:r>
              <a:rPr lang="ja-JP" altLang="en-US" sz="2800" b="0"/>
              <a:t>例</a:t>
            </a:r>
            <a:r>
              <a:rPr lang="en-US" altLang="ja-JP" sz="2800" b="0" dirty="0"/>
              <a:t>)</a:t>
            </a:r>
            <a:endParaRPr lang="ja-JP" altLang="en-US" sz="2800" b="0"/>
          </a:p>
        </p:txBody>
      </p:sp>
      <p:sp>
        <p:nvSpPr>
          <p:cNvPr id="3" name="コンテンツ プレースホルダー 3">
            <a:extLst>
              <a:ext uri="{FF2B5EF4-FFF2-40B4-BE49-F238E27FC236}">
                <a16:creationId xmlns:a16="http://schemas.microsoft.com/office/drawing/2014/main" id="{1D96D697-1167-2246-AE5B-4926288F2F1F}"/>
              </a:ext>
            </a:extLst>
          </p:cNvPr>
          <p:cNvSpPr txBox="1">
            <a:spLocks/>
          </p:cNvSpPr>
          <p:nvPr/>
        </p:nvSpPr>
        <p:spPr>
          <a:xfrm>
            <a:off x="496095" y="1129771"/>
            <a:ext cx="11695906" cy="5046928"/>
          </a:xfrm>
        </p:spPr>
        <p:txBody>
          <a:bodyPr/>
          <a:lstStyle>
            <a:lvl1pPr marL="0" indent="0" algn="l" defTabSz="731520" rtl="0" eaLnBrk="1" latinLnBrk="0" hangingPunct="1">
              <a:spcBef>
                <a:spcPct val="20000"/>
              </a:spcBef>
              <a:buFontTx/>
              <a:buNone/>
              <a:defRPr sz="2600" b="0" i="0" kern="1200">
                <a:solidFill>
                  <a:schemeClr val="tx1"/>
                </a:solidFill>
                <a:latin typeface="Meiryo" panose="020B0604030504040204" pitchFamily="34" charset="-128"/>
                <a:ea typeface="Meiryo" panose="020B0604030504040204" pitchFamily="34" charset="-128"/>
                <a:cs typeface="Amazon Ember Regular" charset="0"/>
              </a:defRPr>
            </a:lvl1pPr>
            <a:lvl2pPr marL="715963" indent="-361950" algn="l" defTabSz="731520" rtl="0" eaLnBrk="1" latinLnBrk="0" hangingPunct="1">
              <a:spcBef>
                <a:spcPct val="20000"/>
              </a:spcBef>
              <a:buFont typeface="Arial"/>
              <a:buChar char="•"/>
              <a:tabLst/>
              <a:defRPr sz="2400" b="0" i="0" kern="1200">
                <a:solidFill>
                  <a:schemeClr val="tx1"/>
                </a:solidFill>
                <a:latin typeface="Meiryo" panose="020B0604030504040204" pitchFamily="34" charset="-128"/>
                <a:ea typeface="Meiryo" panose="020B0604030504040204" pitchFamily="34" charset="-128"/>
                <a:cs typeface="Amazon Ember Regular" charset="0"/>
              </a:defRPr>
            </a:lvl2pPr>
            <a:lvl3pPr marL="1071563" indent="-363538" algn="l" defTabSz="731520" rtl="0" eaLnBrk="1" latinLnBrk="0" hangingPunct="1">
              <a:spcBef>
                <a:spcPct val="20000"/>
              </a:spcBef>
              <a:buFont typeface="Arial"/>
              <a:buChar char="•"/>
              <a:tabLst/>
              <a:defRPr sz="2200" b="0" i="0" kern="1200">
                <a:solidFill>
                  <a:schemeClr val="tx1"/>
                </a:solidFill>
                <a:latin typeface="Meiryo" panose="020B0604030504040204" pitchFamily="34" charset="-128"/>
                <a:ea typeface="Meiryo" panose="020B0604030504040204" pitchFamily="34" charset="-128"/>
                <a:cs typeface="Amazon Ember Regular" charset="0"/>
              </a:defRPr>
            </a:lvl3pPr>
            <a:lvl4pPr marL="1466850" indent="-371475" algn="l" defTabSz="731520" rtl="0" eaLnBrk="1" latinLnBrk="0" hangingPunct="1">
              <a:spcBef>
                <a:spcPct val="20000"/>
              </a:spcBef>
              <a:buFont typeface="Arial" panose="020B0604020202020204" pitchFamily="34" charset="0"/>
              <a:buChar char="•"/>
              <a:tabLst/>
              <a:defRPr sz="2000" b="0" i="0" kern="1200">
                <a:solidFill>
                  <a:schemeClr val="tx1"/>
                </a:solidFill>
                <a:latin typeface="Meiryo" panose="020B0604030504040204" pitchFamily="34" charset="-128"/>
                <a:ea typeface="Meiryo" panose="020B0604030504040204" pitchFamily="34" charset="-128"/>
                <a:cs typeface="Amazon Ember Regular" charset="0"/>
              </a:defRPr>
            </a:lvl4pPr>
            <a:lvl5pPr marL="1822450" indent="-379413" algn="l" defTabSz="731520" rtl="0" eaLnBrk="1" latinLnBrk="0" hangingPunct="1">
              <a:spcBef>
                <a:spcPct val="20000"/>
              </a:spcBef>
              <a:buFont typeface="Arial" panose="020B0604020202020204" pitchFamily="34" charset="0"/>
              <a:buChar char="•"/>
              <a:tabLst/>
              <a:defRPr sz="1800" b="0" i="0" kern="1200">
                <a:solidFill>
                  <a:schemeClr val="tx1"/>
                </a:solidFill>
                <a:latin typeface="Meiryo" panose="020B0604030504040204" pitchFamily="34" charset="-128"/>
                <a:ea typeface="Meiryo" panose="020B0604030504040204" pitchFamily="34" charset="-128"/>
                <a:cs typeface="Amazon Ember Regular" charset="0"/>
              </a:defRPr>
            </a:lvl5pPr>
            <a:lvl6pPr marL="4023360" indent="-365760" algn="l" defTabSz="731520" rtl="0" eaLnBrk="1" latinLnBrk="0" hangingPunct="1">
              <a:spcBef>
                <a:spcPct val="20000"/>
              </a:spcBef>
              <a:buFont typeface="Arial"/>
              <a:buChar char="•"/>
              <a:defRPr sz="3200" kern="1200">
                <a:solidFill>
                  <a:schemeClr val="tx1"/>
                </a:solidFill>
                <a:latin typeface="+mn-lt"/>
                <a:ea typeface="+mn-ea"/>
                <a:cs typeface="+mn-cs"/>
              </a:defRPr>
            </a:lvl6pPr>
            <a:lvl7pPr marL="4754880" indent="-365760" algn="l" defTabSz="731520" rtl="0" eaLnBrk="1" latinLnBrk="0" hangingPunct="1">
              <a:spcBef>
                <a:spcPct val="20000"/>
              </a:spcBef>
              <a:buFont typeface="Arial"/>
              <a:buChar char="•"/>
              <a:defRPr sz="3200" kern="1200">
                <a:solidFill>
                  <a:schemeClr val="tx1"/>
                </a:solidFill>
                <a:latin typeface="+mn-lt"/>
                <a:ea typeface="+mn-ea"/>
                <a:cs typeface="+mn-cs"/>
              </a:defRPr>
            </a:lvl7pPr>
            <a:lvl8pPr marL="5486400" indent="-365760" algn="l" defTabSz="731520" rtl="0" eaLnBrk="1" latinLnBrk="0" hangingPunct="1">
              <a:spcBef>
                <a:spcPct val="20000"/>
              </a:spcBef>
              <a:buFont typeface="Arial"/>
              <a:buChar char="•"/>
              <a:defRPr sz="3200" kern="1200">
                <a:solidFill>
                  <a:schemeClr val="tx1"/>
                </a:solidFill>
                <a:latin typeface="+mn-lt"/>
                <a:ea typeface="+mn-ea"/>
                <a:cs typeface="+mn-cs"/>
              </a:defRPr>
            </a:lvl8pPr>
            <a:lvl9pPr marL="6217920" indent="-365760" algn="l" defTabSz="731520" rtl="0" eaLnBrk="1" latinLnBrk="0" hangingPunct="1">
              <a:spcBef>
                <a:spcPct val="20000"/>
              </a:spcBef>
              <a:buFont typeface="Arial"/>
              <a:buChar char="•"/>
              <a:defRPr sz="3200" kern="1200">
                <a:solidFill>
                  <a:schemeClr val="tx1"/>
                </a:solidFill>
                <a:latin typeface="+mn-lt"/>
                <a:ea typeface="+mn-ea"/>
                <a:cs typeface="+mn-cs"/>
              </a:defRPr>
            </a:lvl9pPr>
          </a:lstStyle>
          <a:p>
            <a:pPr marL="0" marR="0" lvl="0" indent="0" algn="l" defTabSz="609576" rtl="0" eaLnBrk="1" fontAlgn="auto" latinLnBrk="0" hangingPunct="1">
              <a:lnSpc>
                <a:spcPct val="100000"/>
              </a:lnSpc>
              <a:spcBef>
                <a:spcPct val="20000"/>
              </a:spcBef>
              <a:spcAft>
                <a:spcPts val="0"/>
              </a:spcAft>
              <a:buClrTx/>
              <a:buSzTx/>
              <a:buFontTx/>
              <a:buNone/>
              <a:tabLst/>
              <a:defRPr/>
            </a:pPr>
            <a:r>
              <a:rPr kumimoji="1" lang="ja-JP" altLang="en-US" sz="2333"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セキュリティインシデント対応は複数の組織にまたがって実施されることが多い</a:t>
            </a:r>
            <a:endParaRPr kumimoji="1" lang="en-US" altLang="ja-JP" sz="2333"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endParaRPr>
          </a:p>
          <a:p>
            <a:pPr marL="800068" marR="0" lvl="1" indent="-342886" algn="l" defTabSz="609576"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1" lang="en-US" altLang="ja-JP" sz="20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SOC		</a:t>
            </a:r>
            <a:r>
              <a:rPr kumimoji="1" lang="ja-JP" altLang="en-US" sz="20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：セキュリティインシデント（あるいはその可能性）を発見し通知</a:t>
            </a:r>
            <a:endParaRPr kumimoji="1" lang="en-US" altLang="ja-JP" sz="20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endParaRPr>
          </a:p>
          <a:p>
            <a:pPr marL="800068" marR="0" lvl="1" indent="-342886" algn="l" defTabSz="609576"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1" lang="en-US" altLang="ja-JP" sz="20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CSIRT		</a:t>
            </a:r>
            <a:r>
              <a:rPr kumimoji="1" lang="ja-JP" altLang="en-US" sz="20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：組織間調整や対応に関する判断</a:t>
            </a:r>
            <a:endParaRPr kumimoji="1" lang="en-US" altLang="ja-JP" sz="20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endParaRPr>
          </a:p>
          <a:p>
            <a:pPr marL="800068" marR="0" lvl="1" indent="-342886" algn="l" defTabSz="609576"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1" lang="ja-JP" altLang="en-US" sz="20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システム部門</a:t>
            </a:r>
            <a:r>
              <a:rPr kumimoji="1" lang="en-US" altLang="ja-JP" sz="20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	</a:t>
            </a:r>
            <a:r>
              <a:rPr kumimoji="1" lang="ja-JP" altLang="en-US" sz="20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：該当システムに対する操作や情報提供</a:t>
            </a:r>
            <a:endParaRPr kumimoji="1" lang="ja-JP" altLang="en-US" sz="2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endParaRPr>
          </a:p>
        </p:txBody>
      </p:sp>
      <p:graphicFrame>
        <p:nvGraphicFramePr>
          <p:cNvPr id="4" name="コンテンツ プレースホルダー 15">
            <a:extLst>
              <a:ext uri="{FF2B5EF4-FFF2-40B4-BE49-F238E27FC236}">
                <a16:creationId xmlns:a16="http://schemas.microsoft.com/office/drawing/2014/main" id="{EF115DB7-9E8B-2543-AB42-F54C84C5D70A}"/>
              </a:ext>
            </a:extLst>
          </p:cNvPr>
          <p:cNvGraphicFramePr>
            <a:graphicFrameLocks/>
          </p:cNvGraphicFramePr>
          <p:nvPr/>
        </p:nvGraphicFramePr>
        <p:xfrm>
          <a:off x="266700" y="2911698"/>
          <a:ext cx="11517932" cy="3267806"/>
        </p:xfrm>
        <a:graphic>
          <a:graphicData uri="http://schemas.openxmlformats.org/drawingml/2006/table">
            <a:tbl>
              <a:tblPr firstRow="1" bandRow="1">
                <a:tableStyleId>{073A0DAA-6AF3-43AB-8588-CEC1D06C72B9}</a:tableStyleId>
              </a:tblPr>
              <a:tblGrid>
                <a:gridCol w="1796852">
                  <a:extLst>
                    <a:ext uri="{9D8B030D-6E8A-4147-A177-3AD203B41FA5}">
                      <a16:colId xmlns:a16="http://schemas.microsoft.com/office/drawing/2014/main" val="928306913"/>
                    </a:ext>
                  </a:extLst>
                </a:gridCol>
                <a:gridCol w="6264696">
                  <a:extLst>
                    <a:ext uri="{9D8B030D-6E8A-4147-A177-3AD203B41FA5}">
                      <a16:colId xmlns:a16="http://schemas.microsoft.com/office/drawing/2014/main" val="4040880118"/>
                    </a:ext>
                  </a:extLst>
                </a:gridCol>
                <a:gridCol w="3456384">
                  <a:extLst>
                    <a:ext uri="{9D8B030D-6E8A-4147-A177-3AD203B41FA5}">
                      <a16:colId xmlns:a16="http://schemas.microsoft.com/office/drawing/2014/main" val="2185646593"/>
                    </a:ext>
                  </a:extLst>
                </a:gridCol>
              </a:tblGrid>
              <a:tr h="307340">
                <a:tc>
                  <a:txBody>
                    <a:bodyPr/>
                    <a:lstStyle/>
                    <a:p>
                      <a:r>
                        <a:rPr kumimoji="1" lang="ja-JP" altLang="en-US" sz="1400">
                          <a:latin typeface="Meiryo" panose="020B0604030504040204" pitchFamily="34" charset="-128"/>
                          <a:ea typeface="Meiryo" panose="020B0604030504040204" pitchFamily="34" charset="-128"/>
                        </a:rPr>
                        <a:t>組織</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r>
                        <a:rPr kumimoji="1" lang="ja-JP" altLang="en-US" sz="1400">
                          <a:latin typeface="Meiryo" panose="020B0604030504040204" pitchFamily="34" charset="-128"/>
                          <a:ea typeface="Meiryo" panose="020B0604030504040204" pitchFamily="34" charset="-128"/>
                        </a:rPr>
                        <a:t>アクセスできる情報の範囲</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r>
                        <a:rPr kumimoji="1" lang="ja-JP" altLang="en-US" sz="1400">
                          <a:latin typeface="Meiryo" panose="020B0604030504040204" pitchFamily="34" charset="-128"/>
                          <a:ea typeface="Meiryo" panose="020B0604030504040204" pitchFamily="34" charset="-128"/>
                        </a:rPr>
                        <a:t>担当者の特性</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933968931"/>
                  </a:ext>
                </a:extLst>
              </a:tr>
              <a:tr h="986822">
                <a:tc>
                  <a:txBody>
                    <a:bodyPr/>
                    <a:lstStyle/>
                    <a:p>
                      <a:r>
                        <a:rPr kumimoji="1" lang="en-US" altLang="ja-JP" sz="1400" dirty="0">
                          <a:latin typeface="Meiryo" panose="020B0604030504040204" pitchFamily="34" charset="-128"/>
                          <a:ea typeface="Meiryo" panose="020B0604030504040204" pitchFamily="34" charset="-128"/>
                        </a:rPr>
                        <a:t>SOC</a:t>
                      </a:r>
                      <a:r>
                        <a:rPr kumimoji="1" lang="ja-JP" altLang="en-US" sz="1400" dirty="0">
                          <a:latin typeface="Meiryo" panose="020B0604030504040204" pitchFamily="34" charset="-128"/>
                          <a:ea typeface="Meiryo" panose="020B0604030504040204" pitchFamily="34" charset="-128"/>
                        </a:rPr>
                        <a:t>監視チーム</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285750" indent="-285750">
                        <a:buFont typeface="Arial" panose="020B0604020202020204" pitchFamily="34" charset="0"/>
                        <a:buChar char="•"/>
                      </a:pPr>
                      <a:r>
                        <a:rPr kumimoji="1" lang="en-US" altLang="ja-JP" sz="1400" dirty="0">
                          <a:latin typeface="Meiryo" panose="020B0604030504040204" pitchFamily="34" charset="-128"/>
                          <a:ea typeface="Meiryo" panose="020B0604030504040204" pitchFamily="34" charset="-128"/>
                        </a:rPr>
                        <a:t>SOC</a:t>
                      </a:r>
                      <a:r>
                        <a:rPr kumimoji="1" lang="ja-JP" altLang="en-US" sz="1400" dirty="0">
                          <a:latin typeface="Meiryo" panose="020B0604030504040204" pitchFamily="34" charset="-128"/>
                          <a:ea typeface="Meiryo" panose="020B0604030504040204" pitchFamily="34" charset="-128"/>
                        </a:rPr>
                        <a:t>からアクセスできる</a:t>
                      </a:r>
                      <a:r>
                        <a:rPr kumimoji="1" lang="en-US" altLang="ja-JP" sz="1400" dirty="0">
                          <a:latin typeface="Meiryo" panose="020B0604030504040204" pitchFamily="34" charset="-128"/>
                          <a:ea typeface="Meiryo" panose="020B0604030504040204" pitchFamily="34" charset="-128"/>
                        </a:rPr>
                        <a:t>SIEM</a:t>
                      </a:r>
                      <a:r>
                        <a:rPr kumimoji="1" lang="ja-JP" altLang="en-US" sz="1400">
                          <a:latin typeface="Meiryo" panose="020B0604030504040204" pitchFamily="34" charset="-128"/>
                          <a:ea typeface="Meiryo" panose="020B0604030504040204" pitchFamily="34" charset="-128"/>
                        </a:rPr>
                        <a:t>やセキュリティサービスの</a:t>
                      </a:r>
                      <a:r>
                        <a:rPr kumimoji="1" lang="ja-JP" altLang="en-US" sz="1400" dirty="0">
                          <a:latin typeface="Meiryo" panose="020B0604030504040204" pitchFamily="34" charset="-128"/>
                          <a:ea typeface="Meiryo" panose="020B0604030504040204" pitchFamily="34" charset="-128"/>
                        </a:rPr>
                        <a:t>コンソールなどに限定</a:t>
                      </a:r>
                      <a:endParaRPr kumimoji="1" lang="en-US" altLang="ja-JP" sz="1400" dirty="0">
                        <a:latin typeface="Meiryo" panose="020B0604030504040204" pitchFamily="34" charset="-128"/>
                        <a:ea typeface="Meiryo" panose="020B0604030504040204" pitchFamily="34" charset="-128"/>
                      </a:endParaRPr>
                    </a:p>
                    <a:p>
                      <a:pPr marL="285750" indent="-285750">
                        <a:buFont typeface="Arial" panose="020B0604020202020204" pitchFamily="34" charset="0"/>
                        <a:buChar char="•"/>
                      </a:pPr>
                      <a:r>
                        <a:rPr kumimoji="1" lang="ja-JP" altLang="en-US" sz="1400" dirty="0">
                          <a:latin typeface="Meiryo" panose="020B0604030504040204" pitchFamily="34" charset="-128"/>
                          <a:ea typeface="Meiryo" panose="020B0604030504040204" pitchFamily="34" charset="-128"/>
                        </a:rPr>
                        <a:t>監視対象システムそのものへのアクセス権はない</a:t>
                      </a:r>
                      <a:endParaRPr kumimoji="1" lang="en-US" altLang="ja-JP" sz="1400" dirty="0">
                        <a:latin typeface="Meiryo" panose="020B0604030504040204" pitchFamily="34" charset="-128"/>
                        <a:ea typeface="Meiryo" panose="020B0604030504040204" pitchFamily="34" charset="-128"/>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285750" indent="-285750">
                        <a:buFont typeface="Arial" panose="020B0604020202020204" pitchFamily="34" charset="0"/>
                        <a:buChar char="•"/>
                      </a:pPr>
                      <a:r>
                        <a:rPr kumimoji="1" lang="ja-JP" altLang="en-US" sz="1400">
                          <a:latin typeface="Meiryo" panose="020B0604030504040204" pitchFamily="34" charset="-128"/>
                          <a:ea typeface="Meiryo" panose="020B0604030504040204" pitchFamily="34" charset="-128"/>
                        </a:rPr>
                        <a:t>オペレーター</a:t>
                      </a:r>
                      <a:endParaRPr kumimoji="1" lang="en-US" altLang="ja-JP" sz="1400" dirty="0">
                        <a:latin typeface="Meiryo" panose="020B0604030504040204" pitchFamily="34" charset="-128"/>
                        <a:ea typeface="Meiryo" panose="020B0604030504040204" pitchFamily="34" charset="-128"/>
                      </a:endParaRPr>
                    </a:p>
                    <a:p>
                      <a:pPr marL="285750" indent="-285750">
                        <a:buFont typeface="Arial" panose="020B0604020202020204" pitchFamily="34" charset="0"/>
                        <a:buChar char="•"/>
                      </a:pPr>
                      <a:r>
                        <a:rPr kumimoji="1" lang="ja-JP" altLang="en-US" sz="1400">
                          <a:latin typeface="Meiryo" panose="020B0604030504040204" pitchFamily="34" charset="-128"/>
                          <a:ea typeface="Meiryo" panose="020B0604030504040204" pitchFamily="34" charset="-128"/>
                        </a:rPr>
                        <a:t>監視対象システムに精通しているわけではない</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699887494"/>
                  </a:ext>
                </a:extLst>
              </a:tr>
              <a:tr h="986822">
                <a:tc>
                  <a:txBody>
                    <a:bodyPr/>
                    <a:lstStyle/>
                    <a:p>
                      <a:r>
                        <a:rPr kumimoji="1" lang="en-US" altLang="ja-JP" sz="1400" dirty="0">
                          <a:latin typeface="Meiryo" panose="020B0604030504040204" pitchFamily="34" charset="-128"/>
                          <a:ea typeface="Meiryo" panose="020B0604030504040204" pitchFamily="34" charset="-128"/>
                        </a:rPr>
                        <a:t>CSIRT</a:t>
                      </a:r>
                      <a:r>
                        <a:rPr kumimoji="1" lang="ja-JP" altLang="en-US" sz="1400">
                          <a:latin typeface="Meiryo" panose="020B0604030504040204" pitchFamily="34" charset="-128"/>
                          <a:ea typeface="Meiryo" panose="020B0604030504040204" pitchFamily="34" charset="-128"/>
                        </a:rPr>
                        <a:t>（</a:t>
                      </a:r>
                      <a:r>
                        <a:rPr kumimoji="1" lang="en-US" altLang="ja-JP" sz="1400" dirty="0">
                          <a:latin typeface="Meiryo" panose="020B0604030504040204" pitchFamily="34" charset="-128"/>
                          <a:ea typeface="Meiryo" panose="020B0604030504040204" pitchFamily="34" charset="-128"/>
                        </a:rPr>
                        <a:t>C</a:t>
                      </a:r>
                      <a:r>
                        <a:rPr kumimoji="1" lang="en" altLang="ja-JP" sz="1400" dirty="0" err="1">
                          <a:latin typeface="Meiryo" panose="020B0604030504040204" pitchFamily="34" charset="-128"/>
                          <a:ea typeface="Meiryo" panose="020B0604030504040204" pitchFamily="34" charset="-128"/>
                        </a:rPr>
                        <a:t>omputer</a:t>
                      </a:r>
                      <a:r>
                        <a:rPr kumimoji="1" lang="en" altLang="ja-JP" sz="1400" dirty="0">
                          <a:latin typeface="Meiryo" panose="020B0604030504040204" pitchFamily="34" charset="-128"/>
                          <a:ea typeface="Meiryo" panose="020B0604030504040204" pitchFamily="34" charset="-128"/>
                        </a:rPr>
                        <a:t> Security Incident Response Team</a:t>
                      </a:r>
                      <a:r>
                        <a:rPr kumimoji="1" lang="ja-JP" altLang="en-US" sz="1400">
                          <a:latin typeface="Meiryo" panose="020B0604030504040204" pitchFamily="34" charset="-128"/>
                          <a:ea typeface="Meiryo" panose="020B0604030504040204" pitchFamily="34" charset="-128"/>
                        </a:rPr>
                        <a:t>）</a:t>
                      </a:r>
                      <a:endParaRPr kumimoji="1" lang="ja-JP" altLang="en-US" sz="1400" dirty="0">
                        <a:latin typeface="Meiryo" panose="020B0604030504040204" pitchFamily="34" charset="-128"/>
                        <a:ea typeface="Meiryo" panose="020B0604030504040204" pitchFamily="34" charset="-128"/>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285750" indent="-285750">
                        <a:buFont typeface="Arial" panose="020B0604020202020204" pitchFamily="34" charset="0"/>
                        <a:buChar char="•"/>
                      </a:pPr>
                      <a:r>
                        <a:rPr kumimoji="1" lang="en-US" altLang="ja-JP" sz="1400" dirty="0">
                          <a:latin typeface="Meiryo" panose="020B0604030504040204" pitchFamily="34" charset="-128"/>
                          <a:ea typeface="Meiryo" panose="020B0604030504040204" pitchFamily="34" charset="-128"/>
                        </a:rPr>
                        <a:t>SOC</a:t>
                      </a:r>
                      <a:r>
                        <a:rPr kumimoji="1" lang="ja-JP" altLang="en-US" sz="1400" dirty="0">
                          <a:latin typeface="Meiryo" panose="020B0604030504040204" pitchFamily="34" charset="-128"/>
                          <a:ea typeface="Meiryo" panose="020B0604030504040204" pitchFamily="34" charset="-128"/>
                        </a:rPr>
                        <a:t>からの情報</a:t>
                      </a:r>
                      <a:endParaRPr kumimoji="1" lang="en-US" altLang="ja-JP" sz="1400" dirty="0">
                        <a:latin typeface="Meiryo" panose="020B0604030504040204" pitchFamily="34" charset="-128"/>
                        <a:ea typeface="Meiryo" panose="020B0604030504040204" pitchFamily="34" charset="-128"/>
                      </a:endParaRPr>
                    </a:p>
                    <a:p>
                      <a:pPr marL="285750" indent="-285750">
                        <a:buFont typeface="Arial" panose="020B0604020202020204" pitchFamily="34" charset="0"/>
                        <a:buChar char="•"/>
                      </a:pPr>
                      <a:r>
                        <a:rPr kumimoji="1" lang="ja-JP" altLang="en-US" sz="1400" dirty="0">
                          <a:latin typeface="Meiryo" panose="020B0604030504040204" pitchFamily="34" charset="-128"/>
                          <a:ea typeface="Meiryo" panose="020B0604030504040204" pitchFamily="34" charset="-128"/>
                        </a:rPr>
                        <a:t>システム部門からの情報</a:t>
                      </a:r>
                      <a:endParaRPr kumimoji="1" lang="en-US" altLang="ja-JP" sz="1400" dirty="0">
                        <a:latin typeface="Meiryo" panose="020B0604030504040204" pitchFamily="34" charset="-128"/>
                        <a:ea typeface="Meiryo" panose="020B0604030504040204" pitchFamily="34" charset="-128"/>
                      </a:endParaRPr>
                    </a:p>
                    <a:p>
                      <a:pPr marL="285750" indent="-285750">
                        <a:buFont typeface="Arial" panose="020B0604020202020204" pitchFamily="34" charset="0"/>
                        <a:buChar char="•"/>
                      </a:pPr>
                      <a:r>
                        <a:rPr kumimoji="1" lang="ja-JP" altLang="en-US" sz="1400" dirty="0">
                          <a:latin typeface="Meiryo" panose="020B0604030504040204" pitchFamily="34" charset="-128"/>
                          <a:ea typeface="Meiryo" panose="020B0604030504040204" pitchFamily="34" charset="-128"/>
                        </a:rPr>
                        <a:t>外部から連携された情報</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285750" indent="-285750">
                        <a:buFont typeface="Arial" panose="020B0604020202020204" pitchFamily="34" charset="0"/>
                        <a:buChar char="•"/>
                      </a:pPr>
                      <a:r>
                        <a:rPr kumimoji="1" lang="ja-JP" altLang="en-US" sz="1400">
                          <a:latin typeface="Meiryo" panose="020B0604030504040204" pitchFamily="34" charset="-128"/>
                          <a:ea typeface="Meiryo" panose="020B0604030504040204" pitchFamily="34" charset="-128"/>
                        </a:rPr>
                        <a:t>インシデント対応専門家</a:t>
                      </a:r>
                      <a:endParaRPr kumimoji="1" lang="en-US" altLang="ja-JP" sz="1400" dirty="0">
                        <a:latin typeface="Meiryo" panose="020B0604030504040204" pitchFamily="34" charset="-128"/>
                        <a:ea typeface="Meiryo" panose="020B0604030504040204" pitchFamily="34" charset="-128"/>
                      </a:endParaRPr>
                    </a:p>
                    <a:p>
                      <a:pPr marL="285750" indent="-285750">
                        <a:buFont typeface="Arial" panose="020B0604020202020204" pitchFamily="34" charset="0"/>
                        <a:buChar char="•"/>
                      </a:pPr>
                      <a:r>
                        <a:rPr kumimoji="1" lang="ja-JP" altLang="en-US" sz="1400">
                          <a:latin typeface="Meiryo" panose="020B0604030504040204" pitchFamily="34" charset="-128"/>
                          <a:ea typeface="Meiryo" panose="020B0604030504040204" pitchFamily="34" charset="-128"/>
                        </a:rPr>
                        <a:t>組織間の調整も行い情報収集、分析を推進する役割</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33544587"/>
                  </a:ext>
                </a:extLst>
              </a:tr>
              <a:tr h="986822">
                <a:tc>
                  <a:txBody>
                    <a:bodyPr/>
                    <a:lstStyle/>
                    <a:p>
                      <a:r>
                        <a:rPr kumimoji="1" lang="ja-JP" altLang="en-US" sz="1400">
                          <a:latin typeface="Meiryo" panose="020B0604030504040204" pitchFamily="34" charset="-128"/>
                          <a:ea typeface="Meiryo" panose="020B0604030504040204" pitchFamily="34" charset="-128"/>
                        </a:rPr>
                        <a:t>システム部門</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285750" indent="-285750">
                        <a:buFont typeface="Arial" panose="020B0604020202020204" pitchFamily="34" charset="0"/>
                        <a:buChar char="•"/>
                      </a:pPr>
                      <a:r>
                        <a:rPr kumimoji="1" lang="ja-JP" altLang="en-US" sz="1400" dirty="0">
                          <a:latin typeface="Meiryo" panose="020B0604030504040204" pitchFamily="34" charset="-128"/>
                          <a:ea typeface="Meiryo" panose="020B0604030504040204" pitchFamily="34" charset="-128"/>
                        </a:rPr>
                        <a:t>システムへのアクセス権</a:t>
                      </a:r>
                      <a:endParaRPr kumimoji="1" lang="en-US" altLang="ja-JP" sz="1400" dirty="0">
                        <a:latin typeface="Meiryo" panose="020B0604030504040204" pitchFamily="34" charset="-128"/>
                        <a:ea typeface="Meiryo" panose="020B0604030504040204" pitchFamily="34" charset="-128"/>
                      </a:endParaRPr>
                    </a:p>
                    <a:p>
                      <a:pPr marL="285750" indent="-285750">
                        <a:buFont typeface="Arial" panose="020B0604020202020204" pitchFamily="34" charset="0"/>
                        <a:buChar char="•"/>
                      </a:pPr>
                      <a:r>
                        <a:rPr kumimoji="1" lang="ja-JP" altLang="en-US" sz="1400" dirty="0">
                          <a:latin typeface="Meiryo" panose="020B0604030504040204" pitchFamily="34" charset="-128"/>
                          <a:ea typeface="Meiryo" panose="020B0604030504040204" pitchFamily="34" charset="-128"/>
                        </a:rPr>
                        <a:t>ログだけではなく、システム設定の確認、実際のデータ保全、隔離操作、回復作業なども担当</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285750" indent="-285750">
                        <a:buFont typeface="Arial" panose="020B0604020202020204" pitchFamily="34" charset="0"/>
                        <a:buChar char="•"/>
                      </a:pPr>
                      <a:r>
                        <a:rPr kumimoji="1" lang="ja-JP" altLang="en-US" sz="1400" dirty="0">
                          <a:latin typeface="Meiryo" panose="020B0604030504040204" pitchFamily="34" charset="-128"/>
                          <a:ea typeface="Meiryo" panose="020B0604030504040204" pitchFamily="34" charset="-128"/>
                        </a:rPr>
                        <a:t>システムに精通</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290316309"/>
                  </a:ext>
                </a:extLst>
              </a:tr>
            </a:tbl>
          </a:graphicData>
        </a:graphic>
      </p:graphicFrame>
      <p:sp>
        <p:nvSpPr>
          <p:cNvPr id="5" name="テキスト ボックス 4">
            <a:extLst>
              <a:ext uri="{FF2B5EF4-FFF2-40B4-BE49-F238E27FC236}">
                <a16:creationId xmlns:a16="http://schemas.microsoft.com/office/drawing/2014/main" id="{7DA68A7A-7299-7059-06F8-4DB19F250A07}"/>
              </a:ext>
            </a:extLst>
          </p:cNvPr>
          <p:cNvSpPr txBox="1"/>
          <p:nvPr/>
        </p:nvSpPr>
        <p:spPr>
          <a:xfrm>
            <a:off x="10607211" y="0"/>
            <a:ext cx="1584789" cy="369332"/>
          </a:xfrm>
          <a:prstGeom prst="rect">
            <a:avLst/>
          </a:prstGeom>
          <a:no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800" b="0" i="0" u="none" strike="noStrike" kern="1200" cap="none" spc="0" normalizeH="0" baseline="0" noProof="0" dirty="0">
                <a:ln>
                  <a:noFill/>
                </a:ln>
                <a:solidFill>
                  <a:srgbClr val="FFFFFF">
                    <a:lumMod val="50000"/>
                  </a:srgbClr>
                </a:solidFill>
                <a:effectLst/>
                <a:uLnTx/>
                <a:uFillTx/>
                <a:latin typeface="Meiryo" panose="020B0604030504040204" pitchFamily="34" charset="-128"/>
                <a:ea typeface="Meiryo" panose="020B0604030504040204" pitchFamily="34" charset="-128"/>
                <a:cs typeface="+mn-cs"/>
              </a:rPr>
              <a:t>SEC10-BP01</a:t>
            </a:r>
            <a:endParaRPr kumimoji="0" lang="ja-JP" altLang="en-US" sz="1800" b="0" i="0" u="none" strike="noStrike" kern="1200" cap="none" spc="0" normalizeH="0" baseline="0" noProof="0">
              <a:ln>
                <a:noFill/>
              </a:ln>
              <a:solidFill>
                <a:srgbClr val="FFFFFF">
                  <a:lumMod val="50000"/>
                </a:srgbClr>
              </a:solidFill>
              <a:effectLst/>
              <a:uLnTx/>
              <a:uFillTx/>
              <a:latin typeface="Meiryo" panose="020B0604030504040204" pitchFamily="34" charset="-128"/>
              <a:ea typeface="Meiryo" panose="020B0604030504040204" pitchFamily="34" charset="-128"/>
              <a:cs typeface="+mn-cs"/>
            </a:endParaRPr>
          </a:p>
        </p:txBody>
      </p:sp>
    </p:spTree>
    <p:extLst>
      <p:ext uri="{BB962C8B-B14F-4D97-AF65-F5344CB8AC3E}">
        <p14:creationId xmlns:p14="http://schemas.microsoft.com/office/powerpoint/2010/main" val="3608722457"/>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D0F9A1-029E-71F6-E793-4D162093E776}"/>
              </a:ext>
            </a:extLst>
          </p:cNvPr>
          <p:cNvSpPr>
            <a:spLocks noGrp="1"/>
          </p:cNvSpPr>
          <p:nvPr>
            <p:ph type="title"/>
          </p:nvPr>
        </p:nvSpPr>
        <p:spPr/>
        <p:txBody>
          <a:bodyPr/>
          <a:lstStyle/>
          <a:p>
            <a:pPr algn="l"/>
            <a:r>
              <a:rPr lang="en-JP" sz="2000"/>
              <a:t>レビュー観点 :</a:t>
            </a:r>
            <a:r>
              <a:rPr lang="ja-JP" altLang="en-US" sz="2000"/>
              <a:t>インシデント対応</a:t>
            </a:r>
            <a:r>
              <a:rPr lang="en-JP" sz="2000"/>
              <a:t>/</a:t>
            </a:r>
            <a:r>
              <a:rPr lang="ja-JP" altLang="en-US" sz="2000"/>
              <a:t>準備</a:t>
            </a:r>
            <a:br>
              <a:rPr lang="en-JP" sz="2000"/>
            </a:br>
            <a:r>
              <a:rPr lang="en-US" sz="2800" b="0" i="0" dirty="0">
                <a:solidFill>
                  <a:srgbClr val="16191F"/>
                </a:solidFill>
                <a:effectLst/>
                <a:latin typeface="Amazon Ember" panose="020B0603020204020204" pitchFamily="34" charset="0"/>
              </a:rPr>
              <a:t>SEC10-BP02 </a:t>
            </a:r>
            <a:r>
              <a:rPr lang="ja-JP" altLang="en-US" sz="2800" b="0" i="0">
                <a:solidFill>
                  <a:srgbClr val="16191F"/>
                </a:solidFill>
                <a:effectLst/>
                <a:latin typeface="Amazon Ember" panose="020B0603020204020204" pitchFamily="34" charset="0"/>
              </a:rPr>
              <a:t>インシデント管理計画を作成する</a:t>
            </a:r>
            <a:endParaRPr lang="en-JP" sz="2800" dirty="0"/>
          </a:p>
        </p:txBody>
      </p:sp>
      <p:sp>
        <p:nvSpPr>
          <p:cNvPr id="3" name="Text Placeholder 2">
            <a:extLst>
              <a:ext uri="{FF2B5EF4-FFF2-40B4-BE49-F238E27FC236}">
                <a16:creationId xmlns:a16="http://schemas.microsoft.com/office/drawing/2014/main" id="{6CD638BC-5BEF-1626-7E3A-3BD989F1AFF4}"/>
              </a:ext>
            </a:extLst>
          </p:cNvPr>
          <p:cNvSpPr>
            <a:spLocks noGrp="1"/>
          </p:cNvSpPr>
          <p:nvPr>
            <p:ph type="body" sz="quarter" idx="10"/>
          </p:nvPr>
        </p:nvSpPr>
        <p:spPr>
          <a:xfrm>
            <a:off x="457200" y="1371600"/>
            <a:ext cx="5734800" cy="4943742"/>
          </a:xfrm>
        </p:spPr>
        <p:txBody>
          <a:bodyPr numCol="1"/>
          <a:lstStyle/>
          <a:p>
            <a:r>
              <a:rPr lang="en-JP" sz="1400" dirty="0">
                <a:solidFill>
                  <a:srgbClr val="0070C0"/>
                </a:solidFill>
              </a:rPr>
              <a:t>ポイント</a:t>
            </a:r>
          </a:p>
          <a:p>
            <a:pPr marL="285750" indent="-285750">
              <a:buFont typeface="Arial" panose="020B0604020202020204" pitchFamily="34" charset="0"/>
              <a:buChar char="•"/>
            </a:pPr>
            <a:r>
              <a:rPr lang="ja-JP" altLang="en-US" sz="1400"/>
              <a:t>インシデント管理計画を作成し、以下のことを事前に検証する。</a:t>
            </a:r>
            <a:endParaRPr lang="en-US" altLang="ja-JP" sz="1400" dirty="0"/>
          </a:p>
          <a:p>
            <a:pPr marL="882362" lvl="1" indent="-285750">
              <a:buFont typeface="Arial" panose="020B0604020202020204" pitchFamily="34" charset="0"/>
              <a:buChar char="•"/>
            </a:pPr>
            <a:r>
              <a:rPr lang="ja-JP" altLang="en-US" sz="1200"/>
              <a:t>できるだけ迅速に通常のオペレーションが復旧すること</a:t>
            </a:r>
            <a:endParaRPr lang="en-US" altLang="ja-JP" sz="1200" dirty="0"/>
          </a:p>
          <a:p>
            <a:pPr marL="882362" lvl="1" indent="-285750">
              <a:buFont typeface="Arial" panose="020B0604020202020204" pitchFamily="34" charset="0"/>
              <a:buChar char="•"/>
            </a:pPr>
            <a:r>
              <a:rPr lang="ja-JP" altLang="en-US" sz="1200"/>
              <a:t>ビジネスへの影響が最小限に抑えられること</a:t>
            </a:r>
            <a:endParaRPr lang="en-US" altLang="ja-JP" sz="1200" dirty="0"/>
          </a:p>
          <a:p>
            <a:pPr marL="882362" lvl="1" indent="-285750">
              <a:buFont typeface="Arial" panose="020B0604020202020204" pitchFamily="34" charset="0"/>
              <a:buChar char="•"/>
            </a:pPr>
            <a:r>
              <a:rPr lang="ja-JP" altLang="en-US" sz="1200"/>
              <a:t>情報がすべての関係者に共有されること</a:t>
            </a:r>
            <a:endParaRPr lang="en-US" altLang="ja-JP" sz="1200" dirty="0"/>
          </a:p>
          <a:p>
            <a:endParaRPr lang="en-JP" sz="1567" dirty="0"/>
          </a:p>
          <a:p>
            <a:r>
              <a:rPr lang="en-JP" sz="1400">
                <a:solidFill>
                  <a:srgbClr val="0070C0"/>
                </a:solidFill>
              </a:rPr>
              <a:t>レビュー観点の例</a:t>
            </a:r>
            <a:endParaRPr lang="ja-JP" altLang="en-US" sz="1400"/>
          </a:p>
          <a:p>
            <a:pPr marL="285750" indent="-285750">
              <a:buFont typeface="Arial" panose="020B0604020202020204" pitchFamily="34" charset="0"/>
              <a:buChar char="•"/>
            </a:pPr>
            <a:r>
              <a:rPr lang="ja-JP" altLang="en-US" sz="1400"/>
              <a:t>想定されるインシデントが列挙されているか？</a:t>
            </a:r>
            <a:endParaRPr lang="en-US" altLang="ja-JP" sz="1400" dirty="0"/>
          </a:p>
          <a:p>
            <a:pPr marL="285750" indent="-285750">
              <a:buFont typeface="Arial" panose="020B0604020202020204" pitchFamily="34" charset="0"/>
              <a:buChar char="•"/>
            </a:pPr>
            <a:r>
              <a:rPr lang="en-US" sz="1400" dirty="0" err="1"/>
              <a:t>想定されるインシデントがビジネスへの影響度で分類されているか</a:t>
            </a:r>
            <a:r>
              <a:rPr lang="en-US" sz="1400" dirty="0"/>
              <a:t>？</a:t>
            </a:r>
          </a:p>
          <a:p>
            <a:pPr marL="285750" indent="-285750">
              <a:buFont typeface="Arial" panose="020B0604020202020204" pitchFamily="34" charset="0"/>
              <a:buChar char="•"/>
            </a:pPr>
            <a:r>
              <a:rPr lang="ja-JP" altLang="en-US" sz="1400"/>
              <a:t>インシデント管理計画に、インシデントを検出して復旧するまでの手順が詳しく記述されているか？</a:t>
            </a:r>
          </a:p>
          <a:p>
            <a:pPr marL="285750" indent="-285750">
              <a:buFont typeface="Arial" panose="020B0604020202020204" pitchFamily="34" charset="0"/>
              <a:buChar char="•"/>
            </a:pPr>
            <a:r>
              <a:rPr lang="ja-JP" altLang="en-US" sz="1400"/>
              <a:t>インシデントに関する情報をリリースするための広報計画を策定しているか？</a:t>
            </a:r>
            <a:endParaRPr lang="en-US" altLang="ja-JP" sz="1400" dirty="0"/>
          </a:p>
          <a:p>
            <a:pPr marL="285750" indent="-285750">
              <a:buFont typeface="Arial" panose="020B0604020202020204" pitchFamily="34" charset="0"/>
              <a:buChar char="•"/>
            </a:pPr>
            <a:r>
              <a:rPr lang="en-US" altLang="ja-JP" sz="1400" dirty="0" err="1"/>
              <a:t>インシデント対応の教育とトレーニングが実施されているか</a:t>
            </a:r>
            <a:r>
              <a:rPr lang="en-US" altLang="ja-JP" sz="1400" dirty="0"/>
              <a:t>？</a:t>
            </a:r>
            <a:endParaRPr lang="en-US" sz="1400" dirty="0"/>
          </a:p>
          <a:p>
            <a:pPr marL="285750" indent="-285750">
              <a:buFont typeface="Arial" panose="020B0604020202020204" pitchFamily="34" charset="0"/>
              <a:buChar char="•"/>
            </a:pPr>
            <a:endParaRPr lang="en-JP" sz="1400" dirty="0"/>
          </a:p>
        </p:txBody>
      </p:sp>
      <p:sp>
        <p:nvSpPr>
          <p:cNvPr id="4" name="Text Placeholder 2">
            <a:extLst>
              <a:ext uri="{FF2B5EF4-FFF2-40B4-BE49-F238E27FC236}">
                <a16:creationId xmlns:a16="http://schemas.microsoft.com/office/drawing/2014/main" id="{011229EB-2542-5031-A804-57BF0DC8AA76}"/>
              </a:ext>
            </a:extLst>
          </p:cNvPr>
          <p:cNvSpPr txBox="1">
            <a:spLocks/>
          </p:cNvSpPr>
          <p:nvPr/>
        </p:nvSpPr>
        <p:spPr>
          <a:xfrm>
            <a:off x="6486860" y="1371599"/>
            <a:ext cx="5228889" cy="5179807"/>
          </a:xfrm>
          <a:prstGeom prst="rect">
            <a:avLst/>
          </a:prstGeom>
        </p:spPr>
        <p:txBody>
          <a:bodyPr vert="horz" lIns="91440" tIns="45720" rIns="91440" bIns="45720" numCol="1" rtlCol="0">
            <a:noAutofit/>
          </a:bodyPr>
          <a:lstStyle>
            <a:lvl1pPr marL="0" indent="0" algn="l" defTabSz="609576" rtl="0" eaLnBrk="1" latinLnBrk="0" hangingPunct="1">
              <a:spcBef>
                <a:spcPct val="20000"/>
              </a:spcBef>
              <a:buFont typeface="Arial" panose="020B0604020202020204" pitchFamily="34" charset="0"/>
              <a:buNone/>
              <a:tabLst/>
              <a:defRPr sz="2167" b="0" i="0" kern="1200">
                <a:solidFill>
                  <a:schemeClr val="tx1"/>
                </a:solidFill>
                <a:latin typeface="Meiryo" panose="020B0604030504040204" pitchFamily="34" charset="-128"/>
                <a:ea typeface="Meiryo" panose="020B0604030504040204" pitchFamily="34" charset="-128"/>
                <a:cs typeface="Amazon Ember Regular" charset="0"/>
              </a:defRPr>
            </a:lvl1pPr>
            <a:lvl2pPr marL="596612" indent="-294999" algn="l" defTabSz="609576" rtl="0" eaLnBrk="1" latinLnBrk="0" hangingPunct="1">
              <a:spcBef>
                <a:spcPct val="20000"/>
              </a:spcBef>
              <a:buFont typeface="Arial"/>
              <a:buChar char="•"/>
              <a:tabLst/>
              <a:defRPr sz="2000" b="0" i="0" kern="1200">
                <a:solidFill>
                  <a:schemeClr val="tx1"/>
                </a:solidFill>
                <a:latin typeface="Meiryo" panose="020B0604030504040204" pitchFamily="34" charset="-128"/>
                <a:ea typeface="Meiryo" panose="020B0604030504040204" pitchFamily="34" charset="-128"/>
                <a:cs typeface="Amazon Ember Regular" charset="0"/>
              </a:defRPr>
            </a:lvl2pPr>
            <a:lvl3pPr marL="892933" indent="-302936" algn="l" defTabSz="609576" rtl="0" eaLnBrk="1" latinLnBrk="0" hangingPunct="1">
              <a:spcBef>
                <a:spcPct val="20000"/>
              </a:spcBef>
              <a:buFont typeface="Arial"/>
              <a:buChar char="•"/>
              <a:tabLst/>
              <a:defRPr sz="1833" b="0" i="0" kern="1200">
                <a:solidFill>
                  <a:schemeClr val="tx1"/>
                </a:solidFill>
                <a:latin typeface="Meiryo" panose="020B0604030504040204" pitchFamily="34" charset="-128"/>
                <a:ea typeface="Meiryo" panose="020B0604030504040204" pitchFamily="34" charset="-128"/>
                <a:cs typeface="Amazon Ember Regular" charset="0"/>
              </a:defRPr>
            </a:lvl3pPr>
            <a:lvl4pPr marL="1222326" indent="-309550" algn="l" defTabSz="609576" rtl="0" eaLnBrk="1" latinLnBrk="0" hangingPunct="1">
              <a:spcBef>
                <a:spcPct val="20000"/>
              </a:spcBef>
              <a:buFont typeface="Arial" panose="020B0604020202020204" pitchFamily="34" charset="0"/>
              <a:buChar char="•"/>
              <a:tabLst/>
              <a:defRPr sz="1667" b="0" i="0" kern="1200">
                <a:solidFill>
                  <a:schemeClr val="tx1"/>
                </a:solidFill>
                <a:latin typeface="Meiryo" panose="020B0604030504040204" pitchFamily="34" charset="-128"/>
                <a:ea typeface="Meiryo" panose="020B0604030504040204" pitchFamily="34" charset="-128"/>
                <a:cs typeface="Amazon Ember Regular" charset="0"/>
              </a:defRPr>
            </a:lvl4pPr>
            <a:lvl5pPr marL="1518648" indent="-316165" algn="l" defTabSz="609576" rtl="0" eaLnBrk="1" latinLnBrk="0" hangingPunct="1">
              <a:spcBef>
                <a:spcPct val="20000"/>
              </a:spcBef>
              <a:buFont typeface="Arial" panose="020B0604020202020204" pitchFamily="34" charset="0"/>
              <a:buChar char="•"/>
              <a:tabLst/>
              <a:defRPr sz="1583" b="0" i="0" kern="1200">
                <a:solidFill>
                  <a:schemeClr val="tx1"/>
                </a:solidFill>
                <a:latin typeface="Meiryo" panose="020B0604030504040204" pitchFamily="34" charset="-128"/>
                <a:ea typeface="Meiryo" panose="020B0604030504040204" pitchFamily="34" charset="-128"/>
                <a:cs typeface="Amazon Ember Regular" charset="0"/>
              </a:defRPr>
            </a:lvl5pPr>
            <a:lvl6pPr marL="3352666" indent="-304788" algn="l" defTabSz="609576" rtl="0" eaLnBrk="1" latinLnBrk="0" hangingPunct="1">
              <a:spcBef>
                <a:spcPct val="20000"/>
              </a:spcBef>
              <a:buFont typeface="Arial"/>
              <a:buChar char="•"/>
              <a:defRPr sz="2667" kern="1200">
                <a:solidFill>
                  <a:schemeClr val="tx1"/>
                </a:solidFill>
                <a:latin typeface="+mn-lt"/>
                <a:ea typeface="+mn-ea"/>
                <a:cs typeface="+mn-cs"/>
              </a:defRPr>
            </a:lvl6pPr>
            <a:lvl7pPr marL="3962242" indent="-304788" algn="l" defTabSz="609576" rtl="0" eaLnBrk="1" latinLnBrk="0" hangingPunct="1">
              <a:spcBef>
                <a:spcPct val="20000"/>
              </a:spcBef>
              <a:buFont typeface="Arial"/>
              <a:buChar char="•"/>
              <a:defRPr sz="2667" kern="1200">
                <a:solidFill>
                  <a:schemeClr val="tx1"/>
                </a:solidFill>
                <a:latin typeface="+mn-lt"/>
                <a:ea typeface="+mn-ea"/>
                <a:cs typeface="+mn-cs"/>
              </a:defRPr>
            </a:lvl7pPr>
            <a:lvl8pPr marL="4571817" indent="-304788" algn="l" defTabSz="609576" rtl="0" eaLnBrk="1" latinLnBrk="0" hangingPunct="1">
              <a:spcBef>
                <a:spcPct val="20000"/>
              </a:spcBef>
              <a:buFont typeface="Arial"/>
              <a:buChar char="•"/>
              <a:defRPr sz="2667" kern="1200">
                <a:solidFill>
                  <a:schemeClr val="tx1"/>
                </a:solidFill>
                <a:latin typeface="+mn-lt"/>
                <a:ea typeface="+mn-ea"/>
                <a:cs typeface="+mn-cs"/>
              </a:defRPr>
            </a:lvl8pPr>
            <a:lvl9pPr marL="5181393" indent="-304788" algn="l" defTabSz="609576" rtl="0" eaLnBrk="1" latinLnBrk="0" hangingPunct="1">
              <a:spcBef>
                <a:spcPct val="20000"/>
              </a:spcBef>
              <a:buFont typeface="Arial"/>
              <a:buChar char="•"/>
              <a:defRPr sz="2667" kern="1200">
                <a:solidFill>
                  <a:schemeClr val="tx1"/>
                </a:solidFill>
                <a:latin typeface="+mn-lt"/>
                <a:ea typeface="+mn-ea"/>
                <a:cs typeface="+mn-cs"/>
              </a:defRPr>
            </a:lvl9pPr>
          </a:lstStyle>
          <a:p>
            <a:pPr marL="0" marR="0" lvl="0" indent="0" algn="l" defTabSz="609576"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ja-JP" altLang="en-US" sz="1400" b="0" i="0" u="none" strike="noStrike" kern="1200" cap="none" spc="0" normalizeH="0" baseline="0" noProof="0">
                <a:ln>
                  <a:noFill/>
                </a:ln>
                <a:solidFill>
                  <a:srgbClr val="0070C0"/>
                </a:solidFill>
                <a:effectLst/>
                <a:uLnTx/>
                <a:uFillTx/>
                <a:latin typeface="Meiryo" panose="020B0604030504040204" pitchFamily="34" charset="-128"/>
                <a:ea typeface="Meiryo" panose="020B0604030504040204" pitchFamily="34" charset="-128"/>
                <a:cs typeface="Amazon Ember Regular" charset="0"/>
              </a:rPr>
              <a:t>実装例</a:t>
            </a:r>
            <a:endParaRPr kumimoji="0" lang="ja-JP" altLang="en-US" sz="14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endParaRPr>
          </a:p>
          <a:p>
            <a:pPr marL="285750" marR="0" lvl="0" indent="-285750" algn="l" defTabSz="609576"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err="1">
                <a:ln>
                  <a:noFill/>
                </a:ln>
                <a:solidFill>
                  <a:srgbClr val="232F3E"/>
                </a:solidFill>
                <a:effectLst/>
                <a:uLnTx/>
                <a:uFillTx/>
                <a:latin typeface="Meiryo" panose="020B0604030504040204" pitchFamily="34" charset="-128"/>
                <a:ea typeface="Meiryo" panose="020B0604030504040204" pitchFamily="34" charset="-128"/>
                <a:cs typeface="Amazon Ember Regular" charset="0"/>
              </a:rPr>
              <a:t>想定されるインシデントの列挙</a:t>
            </a:r>
            <a:endParaRPr kumimoji="0" lang="en-US" sz="14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endParaRPr>
          </a:p>
          <a:p>
            <a:pPr marL="882362" marR="0" lvl="1" indent="-285750" algn="l" defTabSz="609576"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ja-JP" altLang="en-US" sz="12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ネットワークの切断やパフォーマンス低下</a:t>
            </a:r>
            <a:endParaRPr kumimoji="0" lang="en-US" altLang="ja-JP" sz="12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endParaRPr>
          </a:p>
          <a:p>
            <a:pPr marL="882362" marR="0" lvl="1" indent="-285750" algn="l" defTabSz="609576"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ja-JP" altLang="en-US" sz="12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プロセスまたは </a:t>
            </a:r>
            <a:r>
              <a:rPr kumimoji="0" lang="en-JP" sz="12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API</a:t>
            </a:r>
            <a:r>
              <a:rPr kumimoji="0" lang="en-US" sz="12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 </a:t>
            </a:r>
            <a:r>
              <a:rPr kumimoji="0" lang="en-US" sz="1200" b="0" i="0" u="none" strike="noStrike" kern="1200" cap="none" spc="0" normalizeH="0" baseline="0" noProof="0" dirty="0" err="1">
                <a:ln>
                  <a:noFill/>
                </a:ln>
                <a:solidFill>
                  <a:srgbClr val="232F3E"/>
                </a:solidFill>
                <a:effectLst/>
                <a:uLnTx/>
                <a:uFillTx/>
                <a:latin typeface="Meiryo" panose="020B0604030504040204" pitchFamily="34" charset="-128"/>
                <a:ea typeface="Meiryo" panose="020B0604030504040204" pitchFamily="34" charset="-128"/>
                <a:cs typeface="Amazon Ember Regular" charset="0"/>
              </a:rPr>
              <a:t>が応答しない状態</a:t>
            </a:r>
            <a:endParaRPr kumimoji="0" lang="en-US" sz="12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endParaRPr>
          </a:p>
          <a:p>
            <a:pPr marL="882362" marR="0" lvl="1" indent="-285750" algn="l" defTabSz="609576"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ja-JP" altLang="en-US" sz="12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スケジュールされたタスクが実行されない状態</a:t>
            </a:r>
            <a:endParaRPr kumimoji="0" lang="en-US" altLang="ja-JP" sz="12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endParaRPr>
          </a:p>
          <a:p>
            <a:pPr marL="882362" marR="0" lvl="1" indent="-285750" algn="l" defTabSz="609576"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ja-JP" altLang="en-US" sz="12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データまたはサービスが利用できない状態</a:t>
            </a:r>
            <a:endParaRPr kumimoji="0" lang="en-US" altLang="ja-JP" sz="12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endParaRPr>
          </a:p>
          <a:p>
            <a:pPr marL="882362" marR="0" lvl="1" indent="-285750" algn="l" defTabSz="609576"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ja-JP" altLang="en-US" sz="12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計画外のサービス中断</a:t>
            </a:r>
            <a:endParaRPr kumimoji="0" lang="en-US" altLang="ja-JP" sz="12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endParaRPr>
          </a:p>
          <a:p>
            <a:pPr marL="882362" marR="0" lvl="1" indent="-285750" algn="l" defTabSz="609576"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ja-JP" altLang="en-US" sz="12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認証情報の漏洩</a:t>
            </a:r>
            <a:endParaRPr kumimoji="0" lang="en-US" altLang="ja-JP" sz="12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endParaRPr>
          </a:p>
          <a:p>
            <a:pPr marL="882362" marR="0" lvl="1" indent="-285750" algn="l" defTabSz="609576"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ja-JP" altLang="en-US" sz="12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設定ミスによる不具合</a:t>
            </a:r>
            <a:endParaRPr kumimoji="0" lang="en-US" altLang="ja-JP" sz="12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endParaRPr>
          </a:p>
          <a:p>
            <a:pPr marL="285750" marR="0" lvl="0" indent="-285750" algn="l" defTabSz="609576"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ja-JP" altLang="en-US" sz="1567"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ビジネスへの影響度（緊急度）による分類</a:t>
            </a:r>
            <a:endParaRPr kumimoji="0" lang="en-US" altLang="ja-JP" sz="1567"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endParaRPr>
          </a:p>
          <a:p>
            <a:pPr marL="882362" marR="0" lvl="1" indent="-285750" algn="l" defTabSz="609576"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ja-JP" altLang="en-US" sz="12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高：ビジネスに多大な影響を与える。</a:t>
            </a:r>
            <a:endParaRPr kumimoji="0" lang="en-US" altLang="ja-JP" sz="12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endParaRPr>
          </a:p>
          <a:p>
            <a:pPr marL="882362" marR="0" lvl="1" indent="-285750" algn="l" defTabSz="609576"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ja-JP" altLang="en-US" sz="12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中：</a:t>
            </a:r>
            <a:r>
              <a:rPr kumimoji="0" lang="en-US" altLang="ja-JP" sz="12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SLA </a:t>
            </a:r>
            <a:r>
              <a:rPr kumimoji="0" lang="ja-JP" altLang="en-US" sz="12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は守れるが、</a:t>
            </a:r>
            <a:r>
              <a:rPr kumimoji="0" lang="en-US" altLang="ja-JP" sz="12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SLO </a:t>
            </a:r>
            <a:r>
              <a:rPr kumimoji="0" lang="ja-JP" altLang="en-US" sz="12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には影響を与える。</a:t>
            </a:r>
            <a:endParaRPr kumimoji="0" lang="en-US" altLang="ja-JP" sz="12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endParaRPr>
          </a:p>
          <a:p>
            <a:pPr marL="882362" marR="0" lvl="1" indent="-285750" algn="l" defTabSz="609576"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ja-JP" altLang="en-US" sz="12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低：クリティカルでない機能に影響を与える。</a:t>
            </a:r>
            <a:endParaRPr kumimoji="0" lang="en-US" altLang="ja-JP" sz="12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endParaRPr>
          </a:p>
          <a:p>
            <a:pPr marL="285750" marR="0" lvl="0" indent="-285750" algn="l" defTabSz="609576"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ja-JP" altLang="en-US" sz="1567"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インシデント管理計画の作成</a:t>
            </a:r>
            <a:endParaRPr kumimoji="0" lang="en-US" altLang="ja-JP" sz="1567"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endParaRPr>
          </a:p>
          <a:p>
            <a:pPr marL="882362" marR="0" lvl="1" indent="-285750" algn="l" defTabSz="609576"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US" altLang="ja-JP" sz="12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hlinkClick r:id="rId2"/>
              </a:rPr>
              <a:t>AWS Security Incident Response Guide</a:t>
            </a:r>
            <a:endParaRPr kumimoji="0" lang="en-US" altLang="ja-JP" sz="12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endParaRPr>
          </a:p>
          <a:p>
            <a:pPr marL="882362" marR="0" lvl="1" indent="-285750" algn="l" defTabSz="609576"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ja-JP" altLang="en-US" sz="12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インシデントの検出</a:t>
            </a:r>
            <a:endParaRPr kumimoji="0" lang="en-US" altLang="ja-JP" sz="12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endParaRPr>
          </a:p>
          <a:p>
            <a:pPr marL="882362" marR="0" lvl="1" indent="-285750" algn="l" defTabSz="609576"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ja-JP" altLang="en-US" sz="12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インシデントの特定</a:t>
            </a:r>
            <a:endParaRPr kumimoji="0" lang="en-US" altLang="ja-JP" sz="12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endParaRPr>
          </a:p>
          <a:p>
            <a:pPr marL="882362" marR="0" lvl="1" indent="-285750" algn="l" defTabSz="609576"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ja-JP" altLang="en-US" sz="12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インシデントの証跡の収集と分析</a:t>
            </a:r>
            <a:endParaRPr kumimoji="0" lang="en-US" altLang="ja-JP" sz="12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endParaRPr>
          </a:p>
          <a:p>
            <a:pPr marL="882362" marR="0" lvl="1" indent="-285750" algn="l" defTabSz="609576"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ja-JP" altLang="en-US" sz="12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インシデントの封じ込め</a:t>
            </a:r>
            <a:endParaRPr kumimoji="0" lang="en-US" altLang="ja-JP" sz="12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endParaRPr>
          </a:p>
          <a:p>
            <a:pPr marL="882362" marR="0" lvl="1" indent="-285750" algn="l" defTabSz="609576"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ja-JP" altLang="en-US" sz="12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インシデントの除去</a:t>
            </a:r>
            <a:endParaRPr kumimoji="0" lang="en-US" altLang="ja-JP" sz="12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endParaRPr>
          </a:p>
          <a:p>
            <a:pPr marL="882362" marR="0" lvl="1" indent="-285750" algn="l" defTabSz="609576"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ja-JP" altLang="en-US" sz="12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インシデントからの復旧</a:t>
            </a:r>
            <a:endParaRPr kumimoji="0" lang="en-US" altLang="ja-JP" sz="12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endParaRPr>
          </a:p>
          <a:p>
            <a:pPr marL="882362" marR="0" lvl="1" indent="-285750" algn="l" defTabSz="609576"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ja-JP" altLang="en-US" sz="12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インシデントの根本原因分析とフィードバック</a:t>
            </a:r>
            <a:endParaRPr kumimoji="0" lang="en-US" altLang="ja-JP" sz="12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endParaRPr>
          </a:p>
        </p:txBody>
      </p:sp>
    </p:spTree>
    <p:extLst>
      <p:ext uri="{BB962C8B-B14F-4D97-AF65-F5344CB8AC3E}">
        <p14:creationId xmlns:p14="http://schemas.microsoft.com/office/powerpoint/2010/main" val="4216454170"/>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8F96CF4-D3C4-C74F-A9F6-2A0D19908385}"/>
              </a:ext>
            </a:extLst>
          </p:cNvPr>
          <p:cNvSpPr>
            <a:spLocks noGrp="1"/>
          </p:cNvSpPr>
          <p:nvPr>
            <p:ph type="title"/>
          </p:nvPr>
        </p:nvSpPr>
        <p:spPr/>
        <p:txBody>
          <a:bodyPr vert="horz" lIns="91440" tIns="45720" rIns="91440" bIns="45720" rtlCol="0" anchor="t">
            <a:noAutofit/>
          </a:bodyPr>
          <a:lstStyle/>
          <a:p>
            <a:r>
              <a:rPr lang="ja-JP" altLang="en-US" sz="2800" b="0"/>
              <a:t>参考：セキュリティインシデント対応プロセス </a:t>
            </a:r>
            <a:r>
              <a:rPr lang="en-US" altLang="ja-JP" sz="2800" b="0" dirty="0"/>
              <a:t>(</a:t>
            </a:r>
            <a:r>
              <a:rPr lang="ja-JP" altLang="en-US" sz="2800" b="0"/>
              <a:t>例</a:t>
            </a:r>
            <a:r>
              <a:rPr lang="en-US" altLang="ja-JP" sz="2800" b="0" dirty="0"/>
              <a:t>)</a:t>
            </a:r>
            <a:endParaRPr lang="ja-JP" altLang="en-US" sz="2800" b="0"/>
          </a:p>
        </p:txBody>
      </p:sp>
      <p:sp>
        <p:nvSpPr>
          <p:cNvPr id="3" name="コンテンツ プレースホルダー 3">
            <a:extLst>
              <a:ext uri="{FF2B5EF4-FFF2-40B4-BE49-F238E27FC236}">
                <a16:creationId xmlns:a16="http://schemas.microsoft.com/office/drawing/2014/main" id="{500C407E-68BD-2547-B438-D0E6C1716A9B}"/>
              </a:ext>
            </a:extLst>
          </p:cNvPr>
          <p:cNvSpPr txBox="1">
            <a:spLocks/>
          </p:cNvSpPr>
          <p:nvPr/>
        </p:nvSpPr>
        <p:spPr>
          <a:xfrm>
            <a:off x="494771" y="981604"/>
            <a:ext cx="11697229" cy="5046928"/>
          </a:xfrm>
        </p:spPr>
        <p:txBody>
          <a:bodyPr/>
          <a:lstStyle>
            <a:lvl1pPr marL="0" indent="0" algn="l" defTabSz="731520" rtl="0" eaLnBrk="1" latinLnBrk="0" hangingPunct="1">
              <a:spcBef>
                <a:spcPct val="20000"/>
              </a:spcBef>
              <a:buFontTx/>
              <a:buNone/>
              <a:defRPr sz="2600" b="0" i="0" kern="1200">
                <a:solidFill>
                  <a:schemeClr val="tx1"/>
                </a:solidFill>
                <a:latin typeface="Meiryo" panose="020B0604030504040204" pitchFamily="34" charset="-128"/>
                <a:ea typeface="Meiryo" panose="020B0604030504040204" pitchFamily="34" charset="-128"/>
                <a:cs typeface="Amazon Ember Regular" charset="0"/>
              </a:defRPr>
            </a:lvl1pPr>
            <a:lvl2pPr marL="715963" indent="-361950" algn="l" defTabSz="731520" rtl="0" eaLnBrk="1" latinLnBrk="0" hangingPunct="1">
              <a:spcBef>
                <a:spcPct val="20000"/>
              </a:spcBef>
              <a:buFont typeface="Arial"/>
              <a:buChar char="•"/>
              <a:tabLst/>
              <a:defRPr sz="2400" b="0" i="0" kern="1200">
                <a:solidFill>
                  <a:schemeClr val="tx1"/>
                </a:solidFill>
                <a:latin typeface="Meiryo" panose="020B0604030504040204" pitchFamily="34" charset="-128"/>
                <a:ea typeface="Meiryo" panose="020B0604030504040204" pitchFamily="34" charset="-128"/>
                <a:cs typeface="Amazon Ember Regular" charset="0"/>
              </a:defRPr>
            </a:lvl2pPr>
            <a:lvl3pPr marL="1071563" indent="-363538" algn="l" defTabSz="731520" rtl="0" eaLnBrk="1" latinLnBrk="0" hangingPunct="1">
              <a:spcBef>
                <a:spcPct val="20000"/>
              </a:spcBef>
              <a:buFont typeface="Arial"/>
              <a:buChar char="•"/>
              <a:tabLst/>
              <a:defRPr sz="2200" b="0" i="0" kern="1200">
                <a:solidFill>
                  <a:schemeClr val="tx1"/>
                </a:solidFill>
                <a:latin typeface="Meiryo" panose="020B0604030504040204" pitchFamily="34" charset="-128"/>
                <a:ea typeface="Meiryo" panose="020B0604030504040204" pitchFamily="34" charset="-128"/>
                <a:cs typeface="Amazon Ember Regular" charset="0"/>
              </a:defRPr>
            </a:lvl3pPr>
            <a:lvl4pPr marL="1466850" indent="-371475" algn="l" defTabSz="731520" rtl="0" eaLnBrk="1" latinLnBrk="0" hangingPunct="1">
              <a:spcBef>
                <a:spcPct val="20000"/>
              </a:spcBef>
              <a:buFont typeface="Arial" panose="020B0604020202020204" pitchFamily="34" charset="0"/>
              <a:buChar char="•"/>
              <a:tabLst/>
              <a:defRPr sz="2000" b="0" i="0" kern="1200">
                <a:solidFill>
                  <a:schemeClr val="tx1"/>
                </a:solidFill>
                <a:latin typeface="Meiryo" panose="020B0604030504040204" pitchFamily="34" charset="-128"/>
                <a:ea typeface="Meiryo" panose="020B0604030504040204" pitchFamily="34" charset="-128"/>
                <a:cs typeface="Amazon Ember Regular" charset="0"/>
              </a:defRPr>
            </a:lvl4pPr>
            <a:lvl5pPr marL="1822450" indent="-379413" algn="l" defTabSz="731520" rtl="0" eaLnBrk="1" latinLnBrk="0" hangingPunct="1">
              <a:spcBef>
                <a:spcPct val="20000"/>
              </a:spcBef>
              <a:buFont typeface="Arial" panose="020B0604020202020204" pitchFamily="34" charset="0"/>
              <a:buChar char="•"/>
              <a:tabLst/>
              <a:defRPr sz="1800" b="0" i="0" kern="1200">
                <a:solidFill>
                  <a:schemeClr val="tx1"/>
                </a:solidFill>
                <a:latin typeface="Meiryo" panose="020B0604030504040204" pitchFamily="34" charset="-128"/>
                <a:ea typeface="Meiryo" panose="020B0604030504040204" pitchFamily="34" charset="-128"/>
                <a:cs typeface="Amazon Ember Regular" charset="0"/>
              </a:defRPr>
            </a:lvl5pPr>
            <a:lvl6pPr marL="4023360" indent="-365760" algn="l" defTabSz="731520" rtl="0" eaLnBrk="1" latinLnBrk="0" hangingPunct="1">
              <a:spcBef>
                <a:spcPct val="20000"/>
              </a:spcBef>
              <a:buFont typeface="Arial"/>
              <a:buChar char="•"/>
              <a:defRPr sz="3200" kern="1200">
                <a:solidFill>
                  <a:schemeClr val="tx1"/>
                </a:solidFill>
                <a:latin typeface="+mn-lt"/>
                <a:ea typeface="+mn-ea"/>
                <a:cs typeface="+mn-cs"/>
              </a:defRPr>
            </a:lvl6pPr>
            <a:lvl7pPr marL="4754880" indent="-365760" algn="l" defTabSz="731520" rtl="0" eaLnBrk="1" latinLnBrk="0" hangingPunct="1">
              <a:spcBef>
                <a:spcPct val="20000"/>
              </a:spcBef>
              <a:buFont typeface="Arial"/>
              <a:buChar char="•"/>
              <a:defRPr sz="3200" kern="1200">
                <a:solidFill>
                  <a:schemeClr val="tx1"/>
                </a:solidFill>
                <a:latin typeface="+mn-lt"/>
                <a:ea typeface="+mn-ea"/>
                <a:cs typeface="+mn-cs"/>
              </a:defRPr>
            </a:lvl7pPr>
            <a:lvl8pPr marL="5486400" indent="-365760" algn="l" defTabSz="731520" rtl="0" eaLnBrk="1" latinLnBrk="0" hangingPunct="1">
              <a:spcBef>
                <a:spcPct val="20000"/>
              </a:spcBef>
              <a:buFont typeface="Arial"/>
              <a:buChar char="•"/>
              <a:defRPr sz="3200" kern="1200">
                <a:solidFill>
                  <a:schemeClr val="tx1"/>
                </a:solidFill>
                <a:latin typeface="+mn-lt"/>
                <a:ea typeface="+mn-ea"/>
                <a:cs typeface="+mn-cs"/>
              </a:defRPr>
            </a:lvl8pPr>
            <a:lvl9pPr marL="6217920" indent="-365760" algn="l" defTabSz="731520" rtl="0" eaLnBrk="1" latinLnBrk="0" hangingPunct="1">
              <a:spcBef>
                <a:spcPct val="20000"/>
              </a:spcBef>
              <a:buFont typeface="Arial"/>
              <a:buChar char="•"/>
              <a:defRPr sz="3200" kern="1200">
                <a:solidFill>
                  <a:schemeClr val="tx1"/>
                </a:solidFill>
                <a:latin typeface="+mn-lt"/>
                <a:ea typeface="+mn-ea"/>
                <a:cs typeface="+mn-cs"/>
              </a:defRPr>
            </a:lvl9pPr>
          </a:lstStyle>
          <a:p>
            <a:pPr marL="0" marR="0" lvl="0" indent="0" algn="l" defTabSz="609576" rtl="0" eaLnBrk="1" fontAlgn="auto" latinLnBrk="0" hangingPunct="1">
              <a:lnSpc>
                <a:spcPct val="100000"/>
              </a:lnSpc>
              <a:spcBef>
                <a:spcPct val="20000"/>
              </a:spcBef>
              <a:spcAft>
                <a:spcPts val="0"/>
              </a:spcAft>
              <a:buClrTx/>
              <a:buSzTx/>
              <a:buFontTx/>
              <a:buNone/>
              <a:tabLst/>
              <a:defRPr/>
            </a:pPr>
            <a:r>
              <a:rPr kumimoji="1" lang="ja-JP" altLang="en-US" sz="2167"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分析から対応までのプロセスは、複数の組織間でやりとりが行われる</a:t>
            </a:r>
            <a:endParaRPr kumimoji="1" lang="en-US" altLang="ja-JP" sz="2167"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endParaRPr>
          </a:p>
          <a:p>
            <a:pPr marL="800068" marR="0" lvl="1" indent="-342886" algn="l" defTabSz="609576"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1" lang="ja-JP" altLang="en-US" sz="20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企業によって組織ごとの役割やプロセスは異なる</a:t>
            </a:r>
            <a:endParaRPr kumimoji="1" lang="en-US" altLang="ja-JP" sz="2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endParaRPr>
          </a:p>
        </p:txBody>
      </p:sp>
      <p:sp>
        <p:nvSpPr>
          <p:cNvPr id="4" name="角丸四角形 23">
            <a:extLst>
              <a:ext uri="{FF2B5EF4-FFF2-40B4-BE49-F238E27FC236}">
                <a16:creationId xmlns:a16="http://schemas.microsoft.com/office/drawing/2014/main" id="{DDFD4FB2-A52D-C744-AF40-3841B557F496}"/>
              </a:ext>
            </a:extLst>
          </p:cNvPr>
          <p:cNvSpPr/>
          <p:nvPr/>
        </p:nvSpPr>
        <p:spPr>
          <a:xfrm>
            <a:off x="6600056" y="1840673"/>
            <a:ext cx="2448000" cy="360000"/>
          </a:xfrm>
          <a:prstGeom prst="rect">
            <a:avLst/>
          </a:prstGeom>
          <a:solidFill>
            <a:schemeClr val="bg1">
              <a:lumMod val="1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1" lang="en-US" altLang="ja-JP" sz="1600" b="1" i="0" u="none" strike="noStrike" kern="1200" cap="none" spc="0" normalizeH="0" baseline="0" noProof="0" dirty="0">
                <a:ln>
                  <a:noFill/>
                </a:ln>
                <a:solidFill>
                  <a:srgbClr val="FFFFFF"/>
                </a:solidFill>
                <a:effectLst/>
                <a:uLnTx/>
                <a:uFillTx/>
                <a:latin typeface="メイリオ" panose="020B0604030504040204" pitchFamily="34" charset="-128"/>
                <a:ea typeface="メイリオ" panose="020B0604030504040204" pitchFamily="34" charset="-128"/>
                <a:cs typeface="+mn-cs"/>
              </a:rPr>
              <a:t>CSIRT</a:t>
            </a:r>
            <a:endParaRPr kumimoji="1" lang="ja-JP" altLang="en-US" sz="1600" b="1" i="0" u="none" strike="noStrike" kern="1200" cap="none" spc="0" normalizeH="0" baseline="0" noProof="0" dirty="0">
              <a:ln>
                <a:noFill/>
              </a:ln>
              <a:solidFill>
                <a:srgbClr val="FFFFFF"/>
              </a:solidFill>
              <a:effectLst/>
              <a:uLnTx/>
              <a:uFillTx/>
              <a:latin typeface="メイリオ" panose="020B0604030504040204" pitchFamily="34" charset="-128"/>
              <a:ea typeface="メイリオ" panose="020B0604030504040204" pitchFamily="34" charset="-128"/>
              <a:cs typeface="+mn-cs"/>
            </a:endParaRPr>
          </a:p>
        </p:txBody>
      </p:sp>
      <p:sp>
        <p:nvSpPr>
          <p:cNvPr id="5" name="角丸四角形 24">
            <a:extLst>
              <a:ext uri="{FF2B5EF4-FFF2-40B4-BE49-F238E27FC236}">
                <a16:creationId xmlns:a16="http://schemas.microsoft.com/office/drawing/2014/main" id="{DD4FDE90-8007-8947-A7F3-50D883D9754F}"/>
              </a:ext>
            </a:extLst>
          </p:cNvPr>
          <p:cNvSpPr/>
          <p:nvPr/>
        </p:nvSpPr>
        <p:spPr>
          <a:xfrm>
            <a:off x="9192616" y="1840673"/>
            <a:ext cx="2448000" cy="360000"/>
          </a:xfrm>
          <a:prstGeom prst="rect">
            <a:avLst/>
          </a:prstGeom>
          <a:solidFill>
            <a:schemeClr val="bg1">
              <a:lumMod val="1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1" lang="ja-JP" altLang="en-US" sz="1600" b="1" i="0" u="none" strike="noStrike" kern="1200" cap="none" spc="0" normalizeH="0" baseline="0" noProof="0" dirty="0">
                <a:ln>
                  <a:noFill/>
                </a:ln>
                <a:solidFill>
                  <a:srgbClr val="FFFFFF"/>
                </a:solidFill>
                <a:effectLst/>
                <a:uLnTx/>
                <a:uFillTx/>
                <a:latin typeface="メイリオ" panose="020B0604030504040204" pitchFamily="34" charset="-128"/>
                <a:ea typeface="メイリオ" panose="020B0604030504040204" pitchFamily="34" charset="-128"/>
                <a:cs typeface="+mn-cs"/>
              </a:rPr>
              <a:t>システム部門</a:t>
            </a:r>
          </a:p>
        </p:txBody>
      </p:sp>
      <p:sp>
        <p:nvSpPr>
          <p:cNvPr id="6" name="角丸四角形 25">
            <a:extLst>
              <a:ext uri="{FF2B5EF4-FFF2-40B4-BE49-F238E27FC236}">
                <a16:creationId xmlns:a16="http://schemas.microsoft.com/office/drawing/2014/main" id="{35402686-7DF6-1640-84B6-D908F0BCB5DC}"/>
              </a:ext>
            </a:extLst>
          </p:cNvPr>
          <p:cNvSpPr/>
          <p:nvPr/>
        </p:nvSpPr>
        <p:spPr>
          <a:xfrm>
            <a:off x="4007768" y="1840673"/>
            <a:ext cx="2448000" cy="360000"/>
          </a:xfrm>
          <a:prstGeom prst="rect">
            <a:avLst/>
          </a:prstGeom>
          <a:solidFill>
            <a:schemeClr val="bg1">
              <a:lumMod val="1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1" lang="en-US" altLang="ja-JP" sz="1600" b="1" i="0" u="none" strike="noStrike" kern="1200" cap="none" spc="0" normalizeH="0" baseline="0" noProof="0" dirty="0">
                <a:ln>
                  <a:noFill/>
                </a:ln>
                <a:solidFill>
                  <a:srgbClr val="FFFFFF"/>
                </a:solidFill>
                <a:effectLst/>
                <a:uLnTx/>
                <a:uFillTx/>
                <a:latin typeface="メイリオ" panose="020B0604030504040204" pitchFamily="34" charset="-128"/>
                <a:ea typeface="メイリオ" panose="020B0604030504040204" pitchFamily="34" charset="-128"/>
                <a:cs typeface="+mn-cs"/>
              </a:rPr>
              <a:t>SOC</a:t>
            </a:r>
            <a:r>
              <a:rPr kumimoji="1" lang="ja-JP" altLang="en-US" sz="1600" b="1" i="0" u="none" strike="noStrike" kern="1200" cap="none" spc="0" normalizeH="0" baseline="0" noProof="0" dirty="0">
                <a:ln>
                  <a:noFill/>
                </a:ln>
                <a:solidFill>
                  <a:srgbClr val="FFFFFF"/>
                </a:solidFill>
                <a:effectLst/>
                <a:uLnTx/>
                <a:uFillTx/>
                <a:latin typeface="メイリオ" panose="020B0604030504040204" pitchFamily="34" charset="-128"/>
                <a:ea typeface="メイリオ" panose="020B0604030504040204" pitchFamily="34" charset="-128"/>
                <a:cs typeface="+mn-cs"/>
              </a:rPr>
              <a:t>監視</a:t>
            </a:r>
          </a:p>
        </p:txBody>
      </p:sp>
      <p:sp>
        <p:nvSpPr>
          <p:cNvPr id="7" name="角丸四角形 26">
            <a:extLst>
              <a:ext uri="{FF2B5EF4-FFF2-40B4-BE49-F238E27FC236}">
                <a16:creationId xmlns:a16="http://schemas.microsoft.com/office/drawing/2014/main" id="{EABBF533-3D35-A746-8031-603BF49E94F8}"/>
              </a:ext>
            </a:extLst>
          </p:cNvPr>
          <p:cNvSpPr/>
          <p:nvPr/>
        </p:nvSpPr>
        <p:spPr>
          <a:xfrm>
            <a:off x="1415480" y="1840673"/>
            <a:ext cx="2448000" cy="360000"/>
          </a:xfrm>
          <a:prstGeom prst="rect">
            <a:avLst/>
          </a:prstGeom>
          <a:solidFill>
            <a:schemeClr val="bg1">
              <a:lumMod val="1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1" lang="ja-JP" altLang="en-US" sz="1600" b="1" i="0" u="none" strike="noStrike" kern="1200" cap="none" spc="0" normalizeH="0" baseline="0" noProof="0" dirty="0">
                <a:ln>
                  <a:noFill/>
                </a:ln>
                <a:solidFill>
                  <a:srgbClr val="FFFFFF"/>
                </a:solidFill>
                <a:effectLst/>
                <a:uLnTx/>
                <a:uFillTx/>
                <a:latin typeface="メイリオ" panose="020B0604030504040204" pitchFamily="34" charset="-128"/>
                <a:ea typeface="メイリオ" panose="020B0604030504040204" pitchFamily="34" charset="-128"/>
                <a:cs typeface="+mn-cs"/>
              </a:rPr>
              <a:t>検知</a:t>
            </a:r>
            <a:r>
              <a:rPr kumimoji="1" lang="en-US" altLang="ja-JP" sz="1600" b="1" i="0" u="none" strike="noStrike" kern="1200" cap="none" spc="0" normalizeH="0" baseline="0" noProof="0" dirty="0">
                <a:ln>
                  <a:noFill/>
                </a:ln>
                <a:solidFill>
                  <a:srgbClr val="FFFFFF"/>
                </a:solidFill>
                <a:effectLst/>
                <a:uLnTx/>
                <a:uFillTx/>
                <a:latin typeface="メイリオ" panose="020B0604030504040204" pitchFamily="34" charset="-128"/>
                <a:ea typeface="メイリオ" panose="020B0604030504040204" pitchFamily="34" charset="-128"/>
                <a:cs typeface="+mn-cs"/>
              </a:rPr>
              <a:t>/</a:t>
            </a:r>
            <a:r>
              <a:rPr kumimoji="1" lang="ja-JP" altLang="en-US" sz="1600" b="1" i="0" u="none" strike="noStrike" kern="1200" cap="none" spc="0" normalizeH="0" baseline="0" noProof="0" dirty="0">
                <a:ln>
                  <a:noFill/>
                </a:ln>
                <a:solidFill>
                  <a:srgbClr val="FFFFFF"/>
                </a:solidFill>
                <a:effectLst/>
                <a:uLnTx/>
                <a:uFillTx/>
                <a:latin typeface="メイリオ" panose="020B0604030504040204" pitchFamily="34" charset="-128"/>
                <a:ea typeface="メイリオ" panose="020B0604030504040204" pitchFamily="34" charset="-128"/>
                <a:cs typeface="+mn-cs"/>
              </a:rPr>
              <a:t>通知システム</a:t>
            </a:r>
          </a:p>
        </p:txBody>
      </p:sp>
      <p:cxnSp>
        <p:nvCxnSpPr>
          <p:cNvPr id="8" name="直線コネクタ 7">
            <a:extLst>
              <a:ext uri="{FF2B5EF4-FFF2-40B4-BE49-F238E27FC236}">
                <a16:creationId xmlns:a16="http://schemas.microsoft.com/office/drawing/2014/main" id="{BEAC61CD-0E4A-A347-9EF1-3C1A67E7D1E0}"/>
              </a:ext>
            </a:extLst>
          </p:cNvPr>
          <p:cNvCxnSpPr/>
          <p:nvPr/>
        </p:nvCxnSpPr>
        <p:spPr>
          <a:xfrm>
            <a:off x="9120336" y="1840673"/>
            <a:ext cx="0" cy="4320480"/>
          </a:xfrm>
          <a:prstGeom prst="line">
            <a:avLst/>
          </a:prstGeom>
          <a:ln w="12700">
            <a:solidFill>
              <a:schemeClr val="accent4"/>
            </a:solidFill>
            <a:prstDash val="dash"/>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9" name="直線コネクタ 8">
            <a:extLst>
              <a:ext uri="{FF2B5EF4-FFF2-40B4-BE49-F238E27FC236}">
                <a16:creationId xmlns:a16="http://schemas.microsoft.com/office/drawing/2014/main" id="{AA4C2D77-E950-154E-884C-914BEB3A08AF}"/>
              </a:ext>
            </a:extLst>
          </p:cNvPr>
          <p:cNvCxnSpPr/>
          <p:nvPr/>
        </p:nvCxnSpPr>
        <p:spPr>
          <a:xfrm>
            <a:off x="6528048" y="1840673"/>
            <a:ext cx="0" cy="4320480"/>
          </a:xfrm>
          <a:prstGeom prst="line">
            <a:avLst/>
          </a:prstGeom>
          <a:ln w="12700">
            <a:solidFill>
              <a:schemeClr val="accent4"/>
            </a:solidFill>
            <a:prstDash val="dash"/>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CB490028-144D-7149-8A6D-0DF3A868517F}"/>
              </a:ext>
            </a:extLst>
          </p:cNvPr>
          <p:cNvCxnSpPr/>
          <p:nvPr/>
        </p:nvCxnSpPr>
        <p:spPr>
          <a:xfrm>
            <a:off x="3935760" y="1840673"/>
            <a:ext cx="0" cy="4320480"/>
          </a:xfrm>
          <a:prstGeom prst="line">
            <a:avLst/>
          </a:prstGeom>
          <a:ln w="12700">
            <a:solidFill>
              <a:schemeClr val="accent4"/>
            </a:solidFill>
            <a:prstDash val="dash"/>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64621229-2A3D-F44A-BEFB-8DE3BEC61EB8}"/>
              </a:ext>
            </a:extLst>
          </p:cNvPr>
          <p:cNvCxnSpPr/>
          <p:nvPr/>
        </p:nvCxnSpPr>
        <p:spPr>
          <a:xfrm>
            <a:off x="1343472" y="1840673"/>
            <a:ext cx="0" cy="4320480"/>
          </a:xfrm>
          <a:prstGeom prst="line">
            <a:avLst/>
          </a:prstGeom>
          <a:ln w="12700">
            <a:solidFill>
              <a:schemeClr val="accent4"/>
            </a:solidFill>
            <a:prstDash val="dash"/>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12" name="正方形/長方形 11">
            <a:extLst>
              <a:ext uri="{FF2B5EF4-FFF2-40B4-BE49-F238E27FC236}">
                <a16:creationId xmlns:a16="http://schemas.microsoft.com/office/drawing/2014/main" id="{3E4A2207-C176-3B43-A800-CC4AB628747B}"/>
              </a:ext>
            </a:extLst>
          </p:cNvPr>
          <p:cNvSpPr/>
          <p:nvPr/>
        </p:nvSpPr>
        <p:spPr>
          <a:xfrm>
            <a:off x="1487744" y="2848785"/>
            <a:ext cx="2304000" cy="432000"/>
          </a:xfrm>
          <a:prstGeom prst="rect">
            <a:avLst/>
          </a:prstGeom>
          <a:solidFill>
            <a:schemeClr val="bg1"/>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ctr" anchorCtr="0" forceAA="0" compatLnSpc="1">
            <a:prstTxWarp prst="textNoShape">
              <a:avLst/>
            </a:prstTxWarp>
            <a:noAutofit/>
          </a:body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srgbClr val="232F3E"/>
                </a:solidFill>
                <a:effectLst/>
                <a:uLnTx/>
                <a:uFillTx/>
                <a:latin typeface="メイリオ" panose="020B0604030504040204" pitchFamily="34" charset="-128"/>
                <a:ea typeface="メイリオ" panose="020B0604030504040204" pitchFamily="34" charset="-128"/>
                <a:cs typeface="+mn-cs"/>
              </a:rPr>
              <a:t>アラート</a:t>
            </a:r>
          </a:p>
        </p:txBody>
      </p:sp>
      <p:sp>
        <p:nvSpPr>
          <p:cNvPr id="13" name="正方形/長方形 12">
            <a:extLst>
              <a:ext uri="{FF2B5EF4-FFF2-40B4-BE49-F238E27FC236}">
                <a16:creationId xmlns:a16="http://schemas.microsoft.com/office/drawing/2014/main" id="{4DBCB3D1-702D-AA46-B0EE-FF39C4B99594}"/>
              </a:ext>
            </a:extLst>
          </p:cNvPr>
          <p:cNvSpPr/>
          <p:nvPr/>
        </p:nvSpPr>
        <p:spPr>
          <a:xfrm>
            <a:off x="4080032" y="2848785"/>
            <a:ext cx="2304000" cy="432000"/>
          </a:xfrm>
          <a:prstGeom prst="rect">
            <a:avLst/>
          </a:prstGeom>
          <a:solidFill>
            <a:schemeClr val="bg1"/>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ctr" anchorCtr="0" forceAA="0" compatLnSpc="1">
            <a:prstTxWarp prst="textNoShape">
              <a:avLst/>
            </a:prstTxWarp>
            <a:noAutofit/>
          </a:body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srgbClr val="232F3E"/>
                </a:solidFill>
                <a:effectLst/>
                <a:uLnTx/>
                <a:uFillTx/>
                <a:latin typeface="メイリオ" panose="020B0604030504040204" pitchFamily="34" charset="-128"/>
                <a:ea typeface="メイリオ" panose="020B0604030504040204" pitchFamily="34" charset="-128"/>
                <a:cs typeface="+mn-cs"/>
              </a:rPr>
              <a:t>一次分析</a:t>
            </a:r>
          </a:p>
        </p:txBody>
      </p:sp>
      <p:sp>
        <p:nvSpPr>
          <p:cNvPr id="14" name="正方形/長方形 13">
            <a:extLst>
              <a:ext uri="{FF2B5EF4-FFF2-40B4-BE49-F238E27FC236}">
                <a16:creationId xmlns:a16="http://schemas.microsoft.com/office/drawing/2014/main" id="{CB25E1E8-238B-7A42-805B-3F06603C9B10}"/>
              </a:ext>
            </a:extLst>
          </p:cNvPr>
          <p:cNvSpPr/>
          <p:nvPr/>
        </p:nvSpPr>
        <p:spPr>
          <a:xfrm>
            <a:off x="6672320" y="3424849"/>
            <a:ext cx="2304000" cy="432000"/>
          </a:xfrm>
          <a:prstGeom prst="rect">
            <a:avLst/>
          </a:prstGeom>
          <a:solidFill>
            <a:schemeClr val="bg1"/>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ctr" anchorCtr="0" forceAA="0" compatLnSpc="1">
            <a:prstTxWarp prst="textNoShape">
              <a:avLst/>
            </a:prstTxWarp>
            <a:noAutofit/>
          </a:body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srgbClr val="232F3E"/>
                </a:solidFill>
                <a:effectLst/>
                <a:uLnTx/>
                <a:uFillTx/>
                <a:latin typeface="メイリオ" panose="020B0604030504040204" pitchFamily="34" charset="-128"/>
                <a:ea typeface="メイリオ" panose="020B0604030504040204" pitchFamily="34" charset="-128"/>
                <a:cs typeface="+mn-cs"/>
              </a:rPr>
              <a:t>対応要否 一次判定</a:t>
            </a:r>
          </a:p>
        </p:txBody>
      </p:sp>
      <p:sp>
        <p:nvSpPr>
          <p:cNvPr id="15" name="正方形/長方形 14">
            <a:extLst>
              <a:ext uri="{FF2B5EF4-FFF2-40B4-BE49-F238E27FC236}">
                <a16:creationId xmlns:a16="http://schemas.microsoft.com/office/drawing/2014/main" id="{DFA090CB-EC43-3F49-A029-FEB7710D49B2}"/>
              </a:ext>
            </a:extLst>
          </p:cNvPr>
          <p:cNvSpPr/>
          <p:nvPr/>
        </p:nvSpPr>
        <p:spPr>
          <a:xfrm>
            <a:off x="6672064" y="4000969"/>
            <a:ext cx="2304000" cy="432000"/>
          </a:xfrm>
          <a:prstGeom prst="rect">
            <a:avLst/>
          </a:prstGeom>
          <a:solidFill>
            <a:schemeClr val="bg1"/>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ctr" anchorCtr="0" forceAA="0" compatLnSpc="1">
            <a:prstTxWarp prst="textNoShape">
              <a:avLst/>
            </a:prstTxWarp>
            <a:noAutofit/>
          </a:body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srgbClr val="232F3E"/>
                </a:solidFill>
                <a:effectLst/>
                <a:uLnTx/>
                <a:uFillTx/>
                <a:latin typeface="メイリオ" panose="020B0604030504040204" pitchFamily="34" charset="-128"/>
                <a:ea typeface="メイリオ" panose="020B0604030504040204" pitchFamily="34" charset="-128"/>
                <a:cs typeface="+mn-cs"/>
              </a:rPr>
              <a:t>情報収集</a:t>
            </a:r>
          </a:p>
        </p:txBody>
      </p:sp>
      <p:sp>
        <p:nvSpPr>
          <p:cNvPr id="16" name="正方形/長方形 15">
            <a:extLst>
              <a:ext uri="{FF2B5EF4-FFF2-40B4-BE49-F238E27FC236}">
                <a16:creationId xmlns:a16="http://schemas.microsoft.com/office/drawing/2014/main" id="{C7A70D1C-36DF-3F4E-A2EF-7E5E9D6085B9}"/>
              </a:ext>
            </a:extLst>
          </p:cNvPr>
          <p:cNvSpPr/>
          <p:nvPr/>
        </p:nvSpPr>
        <p:spPr>
          <a:xfrm>
            <a:off x="9264608" y="4000913"/>
            <a:ext cx="2304000" cy="432000"/>
          </a:xfrm>
          <a:prstGeom prst="rect">
            <a:avLst/>
          </a:prstGeom>
          <a:solidFill>
            <a:schemeClr val="bg1"/>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ctr" anchorCtr="0" forceAA="0" compatLnSpc="1">
            <a:prstTxWarp prst="textNoShape">
              <a:avLst/>
            </a:prstTxWarp>
            <a:noAutofit/>
          </a:body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srgbClr val="232F3E"/>
                </a:solidFill>
                <a:effectLst/>
                <a:uLnTx/>
                <a:uFillTx/>
                <a:latin typeface="メイリオ" panose="020B0604030504040204" pitchFamily="34" charset="-128"/>
                <a:ea typeface="メイリオ" panose="020B0604030504040204" pitchFamily="34" charset="-128"/>
                <a:cs typeface="+mn-cs"/>
              </a:rPr>
              <a:t>情報提供</a:t>
            </a:r>
          </a:p>
        </p:txBody>
      </p:sp>
      <p:sp>
        <p:nvSpPr>
          <p:cNvPr id="17" name="正方形/長方形 16">
            <a:extLst>
              <a:ext uri="{FF2B5EF4-FFF2-40B4-BE49-F238E27FC236}">
                <a16:creationId xmlns:a16="http://schemas.microsoft.com/office/drawing/2014/main" id="{E5D84379-BD96-CF4C-9388-5E4418B58CD0}"/>
              </a:ext>
            </a:extLst>
          </p:cNvPr>
          <p:cNvSpPr/>
          <p:nvPr/>
        </p:nvSpPr>
        <p:spPr>
          <a:xfrm>
            <a:off x="6672064" y="4576978"/>
            <a:ext cx="2304000" cy="432000"/>
          </a:xfrm>
          <a:prstGeom prst="rect">
            <a:avLst/>
          </a:prstGeom>
          <a:solidFill>
            <a:schemeClr val="bg1"/>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ctr" anchorCtr="0" forceAA="0" compatLnSpc="1">
            <a:prstTxWarp prst="textNoShape">
              <a:avLst/>
            </a:prstTxWarp>
            <a:noAutofit/>
          </a:body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srgbClr val="232F3E"/>
                </a:solidFill>
                <a:effectLst/>
                <a:uLnTx/>
                <a:uFillTx/>
                <a:latin typeface="メイリオ" panose="020B0604030504040204" pitchFamily="34" charset="-128"/>
                <a:ea typeface="メイリオ" panose="020B0604030504040204" pitchFamily="34" charset="-128"/>
                <a:cs typeface="+mn-cs"/>
              </a:rPr>
              <a:t>対応要否判定</a:t>
            </a:r>
          </a:p>
        </p:txBody>
      </p:sp>
      <p:sp>
        <p:nvSpPr>
          <p:cNvPr id="18" name="正方形/長方形 17">
            <a:extLst>
              <a:ext uri="{FF2B5EF4-FFF2-40B4-BE49-F238E27FC236}">
                <a16:creationId xmlns:a16="http://schemas.microsoft.com/office/drawing/2014/main" id="{ACA9F8CA-EA64-7046-9E3E-7F82A1552681}"/>
              </a:ext>
            </a:extLst>
          </p:cNvPr>
          <p:cNvSpPr/>
          <p:nvPr/>
        </p:nvSpPr>
        <p:spPr>
          <a:xfrm>
            <a:off x="6672064" y="5153089"/>
            <a:ext cx="2304000" cy="432000"/>
          </a:xfrm>
          <a:prstGeom prst="rect">
            <a:avLst/>
          </a:prstGeom>
          <a:solidFill>
            <a:schemeClr val="bg1"/>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ctr" anchorCtr="0" forceAA="0" compatLnSpc="1">
            <a:prstTxWarp prst="textNoShape">
              <a:avLst/>
            </a:prstTxWarp>
            <a:noAutofit/>
          </a:body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srgbClr val="232F3E"/>
                </a:solidFill>
                <a:effectLst/>
                <a:uLnTx/>
                <a:uFillTx/>
                <a:latin typeface="メイリオ" panose="020B0604030504040204" pitchFamily="34" charset="-128"/>
                <a:ea typeface="メイリオ" panose="020B0604030504040204" pitchFamily="34" charset="-128"/>
                <a:cs typeface="+mn-cs"/>
              </a:rPr>
              <a:t>対応指示</a:t>
            </a:r>
          </a:p>
        </p:txBody>
      </p:sp>
      <p:sp>
        <p:nvSpPr>
          <p:cNvPr id="19" name="正方形/長方形 18">
            <a:extLst>
              <a:ext uri="{FF2B5EF4-FFF2-40B4-BE49-F238E27FC236}">
                <a16:creationId xmlns:a16="http://schemas.microsoft.com/office/drawing/2014/main" id="{3DE98DB4-2E55-B440-B070-B7A3E9C14468}"/>
              </a:ext>
            </a:extLst>
          </p:cNvPr>
          <p:cNvSpPr/>
          <p:nvPr/>
        </p:nvSpPr>
        <p:spPr>
          <a:xfrm>
            <a:off x="4079776" y="3424905"/>
            <a:ext cx="2304000" cy="432000"/>
          </a:xfrm>
          <a:prstGeom prst="rect">
            <a:avLst/>
          </a:prstGeom>
          <a:solidFill>
            <a:schemeClr val="bg1"/>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ctr" anchorCtr="0" forceAA="0" compatLnSpc="1">
            <a:prstTxWarp prst="textNoShape">
              <a:avLst/>
            </a:prstTxWarp>
            <a:noAutofit/>
          </a:body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srgbClr val="232F3E"/>
                </a:solidFill>
                <a:effectLst/>
                <a:uLnTx/>
                <a:uFillTx/>
                <a:latin typeface="メイリオ" panose="020B0604030504040204" pitchFamily="34" charset="-128"/>
                <a:ea typeface="メイリオ" panose="020B0604030504040204" pitchFamily="34" charset="-128"/>
                <a:cs typeface="+mn-cs"/>
              </a:rPr>
              <a:t>チケット起票</a:t>
            </a:r>
          </a:p>
        </p:txBody>
      </p:sp>
      <p:sp>
        <p:nvSpPr>
          <p:cNvPr id="20" name="正方形/長方形 19">
            <a:extLst>
              <a:ext uri="{FF2B5EF4-FFF2-40B4-BE49-F238E27FC236}">
                <a16:creationId xmlns:a16="http://schemas.microsoft.com/office/drawing/2014/main" id="{D33A05CF-BB05-8646-BB5E-DAB431BAE3BB}"/>
              </a:ext>
            </a:extLst>
          </p:cNvPr>
          <p:cNvSpPr/>
          <p:nvPr/>
        </p:nvSpPr>
        <p:spPr>
          <a:xfrm>
            <a:off x="9264608" y="5153033"/>
            <a:ext cx="2304000" cy="432000"/>
          </a:xfrm>
          <a:prstGeom prst="rect">
            <a:avLst/>
          </a:prstGeom>
          <a:solidFill>
            <a:schemeClr val="bg1"/>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ctr" anchorCtr="0" forceAA="0" compatLnSpc="1">
            <a:prstTxWarp prst="textNoShape">
              <a:avLst/>
            </a:prstTxWarp>
            <a:noAutofit/>
          </a:body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srgbClr val="232F3E"/>
                </a:solidFill>
                <a:effectLst/>
                <a:uLnTx/>
                <a:uFillTx/>
                <a:latin typeface="メイリオ" panose="020B0604030504040204" pitchFamily="34" charset="-128"/>
                <a:ea typeface="メイリオ" panose="020B0604030504040204" pitchFamily="34" charset="-128"/>
                <a:cs typeface="+mn-cs"/>
              </a:rPr>
              <a:t>対応</a:t>
            </a:r>
            <a:r>
              <a:rPr kumimoji="1" lang="en-US" altLang="ja-JP" sz="1200" b="0" i="0" u="none" strike="noStrike" kern="1200" cap="none" spc="0" normalizeH="0" baseline="0" noProof="0" dirty="0">
                <a:ln>
                  <a:noFill/>
                </a:ln>
                <a:solidFill>
                  <a:srgbClr val="232F3E"/>
                </a:solidFill>
                <a:effectLst/>
                <a:uLnTx/>
                <a:uFillTx/>
                <a:latin typeface="メイリオ" panose="020B0604030504040204" pitchFamily="34" charset="-128"/>
                <a:ea typeface="メイリオ" panose="020B0604030504040204" pitchFamily="34" charset="-128"/>
                <a:cs typeface="+mn-cs"/>
              </a:rPr>
              <a:t>(</a:t>
            </a:r>
            <a:r>
              <a:rPr kumimoji="1" lang="ja-JP" altLang="en-US" sz="1200" b="0" i="0" u="none" strike="noStrike" kern="1200" cap="none" spc="0" normalizeH="0" baseline="0" noProof="0" dirty="0">
                <a:ln>
                  <a:noFill/>
                </a:ln>
                <a:solidFill>
                  <a:srgbClr val="232F3E"/>
                </a:solidFill>
                <a:effectLst/>
                <a:uLnTx/>
                <a:uFillTx/>
                <a:latin typeface="メイリオ" panose="020B0604030504040204" pitchFamily="34" charset="-128"/>
                <a:ea typeface="メイリオ" panose="020B0604030504040204" pitchFamily="34" charset="-128"/>
                <a:cs typeface="+mn-cs"/>
              </a:rPr>
              <a:t>抑制</a:t>
            </a:r>
            <a:r>
              <a:rPr kumimoji="1" lang="en-US" altLang="ja-JP" sz="1200" b="0" i="0" u="none" strike="noStrike" kern="1200" cap="none" spc="0" normalizeH="0" baseline="0" noProof="0" dirty="0">
                <a:ln>
                  <a:noFill/>
                </a:ln>
                <a:solidFill>
                  <a:srgbClr val="232F3E"/>
                </a:solidFill>
                <a:effectLst/>
                <a:uLnTx/>
                <a:uFillTx/>
                <a:latin typeface="メイリオ" panose="020B0604030504040204" pitchFamily="34" charset="-128"/>
                <a:ea typeface="メイリオ" panose="020B0604030504040204" pitchFamily="34" charset="-128"/>
                <a:cs typeface="+mn-cs"/>
              </a:rPr>
              <a:t>/</a:t>
            </a:r>
            <a:r>
              <a:rPr kumimoji="1" lang="ja-JP" altLang="en-US" sz="1200" b="0" i="0" u="none" strike="noStrike" kern="1200" cap="none" spc="0" normalizeH="0" baseline="0" noProof="0" dirty="0">
                <a:ln>
                  <a:noFill/>
                </a:ln>
                <a:solidFill>
                  <a:srgbClr val="232F3E"/>
                </a:solidFill>
                <a:effectLst/>
                <a:uLnTx/>
                <a:uFillTx/>
                <a:latin typeface="メイリオ" panose="020B0604030504040204" pitchFamily="34" charset="-128"/>
                <a:ea typeface="メイリオ" panose="020B0604030504040204" pitchFamily="34" charset="-128"/>
                <a:cs typeface="+mn-cs"/>
              </a:rPr>
              <a:t>根絶</a:t>
            </a:r>
            <a:r>
              <a:rPr kumimoji="1" lang="en-US" altLang="ja-JP" sz="1200" b="0" i="0" u="none" strike="noStrike" kern="1200" cap="none" spc="0" normalizeH="0" baseline="0" noProof="0" dirty="0">
                <a:ln>
                  <a:noFill/>
                </a:ln>
                <a:solidFill>
                  <a:srgbClr val="232F3E"/>
                </a:solidFill>
                <a:effectLst/>
                <a:uLnTx/>
                <a:uFillTx/>
                <a:latin typeface="メイリオ" panose="020B0604030504040204" pitchFamily="34" charset="-128"/>
                <a:ea typeface="メイリオ" panose="020B0604030504040204" pitchFamily="34" charset="-128"/>
                <a:cs typeface="+mn-cs"/>
              </a:rPr>
              <a:t>/</a:t>
            </a:r>
            <a:r>
              <a:rPr kumimoji="1" lang="ja-JP" altLang="en-US" sz="1200" b="0" i="0" u="none" strike="noStrike" kern="1200" cap="none" spc="0" normalizeH="0" baseline="0" noProof="0" dirty="0">
                <a:ln>
                  <a:noFill/>
                </a:ln>
                <a:solidFill>
                  <a:srgbClr val="232F3E"/>
                </a:solidFill>
                <a:effectLst/>
                <a:uLnTx/>
                <a:uFillTx/>
                <a:latin typeface="メイリオ" panose="020B0604030504040204" pitchFamily="34" charset="-128"/>
                <a:ea typeface="メイリオ" panose="020B0604030504040204" pitchFamily="34" charset="-128"/>
                <a:cs typeface="+mn-cs"/>
              </a:rPr>
              <a:t>回復</a:t>
            </a:r>
            <a:r>
              <a:rPr kumimoji="1" lang="en-US" altLang="ja-JP" sz="1200" b="0" i="0" u="none" strike="noStrike" kern="1200" cap="none" spc="0" normalizeH="0" baseline="0" noProof="0" dirty="0">
                <a:ln>
                  <a:noFill/>
                </a:ln>
                <a:solidFill>
                  <a:srgbClr val="232F3E"/>
                </a:solidFill>
                <a:effectLst/>
                <a:uLnTx/>
                <a:uFillTx/>
                <a:latin typeface="メイリオ" panose="020B0604030504040204" pitchFamily="34" charset="-128"/>
                <a:ea typeface="メイリオ" panose="020B0604030504040204" pitchFamily="34" charset="-128"/>
                <a:cs typeface="+mn-cs"/>
              </a:rPr>
              <a:t>)</a:t>
            </a:r>
            <a:endParaRPr kumimoji="1" lang="ja-JP" altLang="en-US" sz="1200" b="0" i="0" u="none" strike="noStrike" kern="1200" cap="none" spc="0" normalizeH="0" baseline="0" noProof="0" dirty="0">
              <a:ln>
                <a:noFill/>
              </a:ln>
              <a:solidFill>
                <a:srgbClr val="232F3E"/>
              </a:solidFill>
              <a:effectLst/>
              <a:uLnTx/>
              <a:uFillTx/>
              <a:latin typeface="メイリオ" panose="020B0604030504040204" pitchFamily="34" charset="-128"/>
              <a:ea typeface="メイリオ" panose="020B0604030504040204" pitchFamily="34" charset="-128"/>
              <a:cs typeface="+mn-cs"/>
            </a:endParaRPr>
          </a:p>
        </p:txBody>
      </p:sp>
      <p:sp>
        <p:nvSpPr>
          <p:cNvPr id="21" name="正方形/長方形 20">
            <a:extLst>
              <a:ext uri="{FF2B5EF4-FFF2-40B4-BE49-F238E27FC236}">
                <a16:creationId xmlns:a16="http://schemas.microsoft.com/office/drawing/2014/main" id="{B97D1E26-ED47-9841-A76F-F146C149CF06}"/>
              </a:ext>
            </a:extLst>
          </p:cNvPr>
          <p:cNvSpPr/>
          <p:nvPr/>
        </p:nvSpPr>
        <p:spPr>
          <a:xfrm>
            <a:off x="9264352" y="5729153"/>
            <a:ext cx="2304000" cy="432000"/>
          </a:xfrm>
          <a:prstGeom prst="rect">
            <a:avLst/>
          </a:prstGeom>
          <a:solidFill>
            <a:schemeClr val="bg1"/>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ctr" anchorCtr="0" forceAA="0" compatLnSpc="1">
            <a:prstTxWarp prst="textNoShape">
              <a:avLst/>
            </a:prstTxWarp>
            <a:noAutofit/>
          </a:body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a:ln>
                  <a:noFill/>
                </a:ln>
                <a:solidFill>
                  <a:srgbClr val="232F3E"/>
                </a:solidFill>
                <a:effectLst/>
                <a:uLnTx/>
                <a:uFillTx/>
                <a:latin typeface="メイリオ" panose="020B0604030504040204" pitchFamily="34" charset="-128"/>
                <a:ea typeface="メイリオ" panose="020B0604030504040204" pitchFamily="34" charset="-128"/>
                <a:cs typeface="+mn-cs"/>
              </a:rPr>
              <a:t>作業報告</a:t>
            </a:r>
            <a:endParaRPr kumimoji="1" lang="ja-JP" altLang="en-US" sz="1200" b="0" i="0" u="none" strike="noStrike" kern="1200" cap="none" spc="0" normalizeH="0" baseline="0" noProof="0" dirty="0">
              <a:ln>
                <a:noFill/>
              </a:ln>
              <a:solidFill>
                <a:srgbClr val="232F3E"/>
              </a:solidFill>
              <a:effectLst/>
              <a:uLnTx/>
              <a:uFillTx/>
              <a:latin typeface="メイリオ" panose="020B0604030504040204" pitchFamily="34" charset="-128"/>
              <a:ea typeface="メイリオ" panose="020B0604030504040204" pitchFamily="34" charset="-128"/>
              <a:cs typeface="+mn-cs"/>
            </a:endParaRPr>
          </a:p>
        </p:txBody>
      </p:sp>
      <p:sp>
        <p:nvSpPr>
          <p:cNvPr id="22" name="正方形/長方形 21">
            <a:extLst>
              <a:ext uri="{FF2B5EF4-FFF2-40B4-BE49-F238E27FC236}">
                <a16:creationId xmlns:a16="http://schemas.microsoft.com/office/drawing/2014/main" id="{5776F3F8-5DC2-2B4E-9C3E-DE7A0556E236}"/>
              </a:ext>
            </a:extLst>
          </p:cNvPr>
          <p:cNvSpPr/>
          <p:nvPr/>
        </p:nvSpPr>
        <p:spPr>
          <a:xfrm>
            <a:off x="6672064" y="5729098"/>
            <a:ext cx="2304000" cy="432000"/>
          </a:xfrm>
          <a:prstGeom prst="rect">
            <a:avLst/>
          </a:prstGeom>
          <a:solidFill>
            <a:schemeClr val="bg1"/>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ctr" anchorCtr="0" forceAA="0" compatLnSpc="1">
            <a:prstTxWarp prst="textNoShape">
              <a:avLst/>
            </a:prstTxWarp>
            <a:noAutofit/>
          </a:body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srgbClr val="232F3E"/>
                </a:solidFill>
                <a:effectLst/>
                <a:uLnTx/>
                <a:uFillTx/>
                <a:latin typeface="メイリオ" panose="020B0604030504040204" pitchFamily="34" charset="-128"/>
                <a:ea typeface="メイリオ" panose="020B0604030504040204" pitchFamily="34" charset="-128"/>
                <a:cs typeface="+mn-cs"/>
              </a:rPr>
              <a:t>終了判定</a:t>
            </a:r>
          </a:p>
        </p:txBody>
      </p:sp>
      <p:cxnSp>
        <p:nvCxnSpPr>
          <p:cNvPr id="23" name="直線矢印コネクタ 22">
            <a:extLst>
              <a:ext uri="{FF2B5EF4-FFF2-40B4-BE49-F238E27FC236}">
                <a16:creationId xmlns:a16="http://schemas.microsoft.com/office/drawing/2014/main" id="{EBBC68F1-AD64-A841-908C-9A68EA58A01C}"/>
              </a:ext>
            </a:extLst>
          </p:cNvPr>
          <p:cNvCxnSpPr>
            <a:stCxn id="12" idx="3"/>
            <a:endCxn id="13" idx="1"/>
          </p:cNvCxnSpPr>
          <p:nvPr/>
        </p:nvCxnSpPr>
        <p:spPr>
          <a:xfrm>
            <a:off x="3791744" y="3064785"/>
            <a:ext cx="288288" cy="0"/>
          </a:xfrm>
          <a:prstGeom prst="straightConnector1">
            <a:avLst/>
          </a:prstGeom>
          <a:ln w="12700">
            <a:solidFill>
              <a:srgbClr val="545B64"/>
            </a:solidFill>
            <a:headEnd type="none" w="med" len="sm"/>
            <a:tailEnd type="triangle"/>
          </a:ln>
        </p:spPr>
        <p:style>
          <a:lnRef idx="1">
            <a:schemeClr val="accent1"/>
          </a:lnRef>
          <a:fillRef idx="0">
            <a:schemeClr val="accent1"/>
          </a:fillRef>
          <a:effectRef idx="0">
            <a:schemeClr val="accent1"/>
          </a:effectRef>
          <a:fontRef idx="minor">
            <a:schemeClr val="tx1"/>
          </a:fontRef>
        </p:style>
      </p:cxnSp>
      <p:cxnSp>
        <p:nvCxnSpPr>
          <p:cNvPr id="24" name="直線矢印コネクタ 23">
            <a:extLst>
              <a:ext uri="{FF2B5EF4-FFF2-40B4-BE49-F238E27FC236}">
                <a16:creationId xmlns:a16="http://schemas.microsoft.com/office/drawing/2014/main" id="{7B6D05FA-4B1A-7249-B73F-AF1E5A39796B}"/>
              </a:ext>
            </a:extLst>
          </p:cNvPr>
          <p:cNvCxnSpPr>
            <a:cxnSpLocks/>
            <a:stCxn id="13" idx="2"/>
            <a:endCxn id="19" idx="0"/>
          </p:cNvCxnSpPr>
          <p:nvPr/>
        </p:nvCxnSpPr>
        <p:spPr>
          <a:xfrm flipH="1">
            <a:off x="5231776" y="3280785"/>
            <a:ext cx="256" cy="144120"/>
          </a:xfrm>
          <a:prstGeom prst="straightConnector1">
            <a:avLst/>
          </a:prstGeom>
          <a:ln w="12700">
            <a:solidFill>
              <a:srgbClr val="545B64"/>
            </a:solidFill>
            <a:headEnd type="none" w="med" len="sm"/>
            <a:tailEnd type="triangle"/>
          </a:ln>
        </p:spPr>
        <p:style>
          <a:lnRef idx="1">
            <a:schemeClr val="accent1"/>
          </a:lnRef>
          <a:fillRef idx="0">
            <a:schemeClr val="accent1"/>
          </a:fillRef>
          <a:effectRef idx="0">
            <a:schemeClr val="accent1"/>
          </a:effectRef>
          <a:fontRef idx="minor">
            <a:schemeClr val="tx1"/>
          </a:fontRef>
        </p:style>
      </p:cxnSp>
      <p:cxnSp>
        <p:nvCxnSpPr>
          <p:cNvPr id="25" name="直線矢印コネクタ 24">
            <a:extLst>
              <a:ext uri="{FF2B5EF4-FFF2-40B4-BE49-F238E27FC236}">
                <a16:creationId xmlns:a16="http://schemas.microsoft.com/office/drawing/2014/main" id="{03E504DD-D0E6-954B-8C05-8C619AF5EE03}"/>
              </a:ext>
            </a:extLst>
          </p:cNvPr>
          <p:cNvCxnSpPr>
            <a:cxnSpLocks/>
            <a:stCxn id="19" idx="3"/>
            <a:endCxn id="14" idx="1"/>
          </p:cNvCxnSpPr>
          <p:nvPr/>
        </p:nvCxnSpPr>
        <p:spPr>
          <a:xfrm flipV="1">
            <a:off x="6383776" y="3640850"/>
            <a:ext cx="288544" cy="56"/>
          </a:xfrm>
          <a:prstGeom prst="straightConnector1">
            <a:avLst/>
          </a:prstGeom>
          <a:ln w="12700">
            <a:solidFill>
              <a:srgbClr val="545B64"/>
            </a:solidFill>
            <a:headEnd type="none" w="med" len="sm"/>
            <a:tailEnd type="triangle"/>
          </a:ln>
        </p:spPr>
        <p:style>
          <a:lnRef idx="1">
            <a:schemeClr val="accent1"/>
          </a:lnRef>
          <a:fillRef idx="0">
            <a:schemeClr val="accent1"/>
          </a:fillRef>
          <a:effectRef idx="0">
            <a:schemeClr val="accent1"/>
          </a:effectRef>
          <a:fontRef idx="minor">
            <a:schemeClr val="tx1"/>
          </a:fontRef>
        </p:style>
      </p:cxnSp>
      <p:cxnSp>
        <p:nvCxnSpPr>
          <p:cNvPr id="26" name="直線矢印コネクタ 25">
            <a:extLst>
              <a:ext uri="{FF2B5EF4-FFF2-40B4-BE49-F238E27FC236}">
                <a16:creationId xmlns:a16="http://schemas.microsoft.com/office/drawing/2014/main" id="{A658B18B-D2EF-A74C-B603-2A6E56E40F0B}"/>
              </a:ext>
            </a:extLst>
          </p:cNvPr>
          <p:cNvCxnSpPr>
            <a:cxnSpLocks/>
            <a:stCxn id="14" idx="2"/>
            <a:endCxn id="15" idx="0"/>
          </p:cNvCxnSpPr>
          <p:nvPr/>
        </p:nvCxnSpPr>
        <p:spPr>
          <a:xfrm flipH="1">
            <a:off x="7824065" y="3856849"/>
            <a:ext cx="256" cy="144120"/>
          </a:xfrm>
          <a:prstGeom prst="straightConnector1">
            <a:avLst/>
          </a:prstGeom>
          <a:ln w="12700">
            <a:solidFill>
              <a:srgbClr val="545B64"/>
            </a:solidFill>
            <a:headEnd type="none" w="med" len="sm"/>
            <a:tailEnd type="triangle"/>
          </a:ln>
        </p:spPr>
        <p:style>
          <a:lnRef idx="1">
            <a:schemeClr val="accent1"/>
          </a:lnRef>
          <a:fillRef idx="0">
            <a:schemeClr val="accent1"/>
          </a:fillRef>
          <a:effectRef idx="0">
            <a:schemeClr val="accent1"/>
          </a:effectRef>
          <a:fontRef idx="minor">
            <a:schemeClr val="tx1"/>
          </a:fontRef>
        </p:style>
      </p:cxnSp>
      <p:cxnSp>
        <p:nvCxnSpPr>
          <p:cNvPr id="27" name="直線矢印コネクタ 26">
            <a:extLst>
              <a:ext uri="{FF2B5EF4-FFF2-40B4-BE49-F238E27FC236}">
                <a16:creationId xmlns:a16="http://schemas.microsoft.com/office/drawing/2014/main" id="{182601BD-B703-9D4A-8B06-35FB117A8D04}"/>
              </a:ext>
            </a:extLst>
          </p:cNvPr>
          <p:cNvCxnSpPr>
            <a:cxnSpLocks/>
            <a:stCxn id="15" idx="3"/>
            <a:endCxn id="16" idx="1"/>
          </p:cNvCxnSpPr>
          <p:nvPr/>
        </p:nvCxnSpPr>
        <p:spPr>
          <a:xfrm flipV="1">
            <a:off x="8976065" y="4216914"/>
            <a:ext cx="288544" cy="56"/>
          </a:xfrm>
          <a:prstGeom prst="straightConnector1">
            <a:avLst/>
          </a:prstGeom>
          <a:ln w="12700">
            <a:solidFill>
              <a:srgbClr val="545B64"/>
            </a:solidFill>
            <a:headEnd type="none" w="med" len="sm"/>
            <a:tailEnd type="triangle"/>
          </a:ln>
        </p:spPr>
        <p:style>
          <a:lnRef idx="1">
            <a:schemeClr val="accent1"/>
          </a:lnRef>
          <a:fillRef idx="0">
            <a:schemeClr val="accent1"/>
          </a:fillRef>
          <a:effectRef idx="0">
            <a:schemeClr val="accent1"/>
          </a:effectRef>
          <a:fontRef idx="minor">
            <a:schemeClr val="tx1"/>
          </a:fontRef>
        </p:style>
      </p:cxnSp>
      <p:cxnSp>
        <p:nvCxnSpPr>
          <p:cNvPr id="28" name="コネクタ: カギ線 92">
            <a:extLst>
              <a:ext uri="{FF2B5EF4-FFF2-40B4-BE49-F238E27FC236}">
                <a16:creationId xmlns:a16="http://schemas.microsoft.com/office/drawing/2014/main" id="{23738E33-7751-8D4C-A145-797554FD9687}"/>
              </a:ext>
            </a:extLst>
          </p:cNvPr>
          <p:cNvCxnSpPr>
            <a:cxnSpLocks/>
            <a:stCxn id="16" idx="2"/>
            <a:endCxn id="17" idx="3"/>
          </p:cNvCxnSpPr>
          <p:nvPr/>
        </p:nvCxnSpPr>
        <p:spPr>
          <a:xfrm rot="5400000">
            <a:off x="9516305" y="3892674"/>
            <a:ext cx="360064" cy="1440544"/>
          </a:xfrm>
          <a:prstGeom prst="bentConnector2">
            <a:avLst/>
          </a:prstGeom>
          <a:ln w="12700">
            <a:solidFill>
              <a:srgbClr val="545B64"/>
            </a:solidFill>
            <a:headEnd type="none" w="med" len="sm"/>
            <a:tailEnd type="triangle"/>
          </a:ln>
        </p:spPr>
        <p:style>
          <a:lnRef idx="1">
            <a:schemeClr val="accent1"/>
          </a:lnRef>
          <a:fillRef idx="0">
            <a:schemeClr val="accent1"/>
          </a:fillRef>
          <a:effectRef idx="0">
            <a:schemeClr val="accent1"/>
          </a:effectRef>
          <a:fontRef idx="minor">
            <a:schemeClr val="tx1"/>
          </a:fontRef>
        </p:style>
      </p:cxnSp>
      <p:cxnSp>
        <p:nvCxnSpPr>
          <p:cNvPr id="29" name="直線矢印コネクタ 28">
            <a:extLst>
              <a:ext uri="{FF2B5EF4-FFF2-40B4-BE49-F238E27FC236}">
                <a16:creationId xmlns:a16="http://schemas.microsoft.com/office/drawing/2014/main" id="{FB541937-AA5A-2246-B659-098D0FADBC90}"/>
              </a:ext>
            </a:extLst>
          </p:cNvPr>
          <p:cNvCxnSpPr>
            <a:cxnSpLocks/>
            <a:stCxn id="17" idx="2"/>
            <a:endCxn id="18" idx="0"/>
          </p:cNvCxnSpPr>
          <p:nvPr/>
        </p:nvCxnSpPr>
        <p:spPr>
          <a:xfrm>
            <a:off x="7824064" y="5008977"/>
            <a:ext cx="0" cy="144112"/>
          </a:xfrm>
          <a:prstGeom prst="straightConnector1">
            <a:avLst/>
          </a:prstGeom>
          <a:ln w="12700">
            <a:solidFill>
              <a:srgbClr val="545B64"/>
            </a:solidFill>
            <a:headEnd type="none" w="med" len="sm"/>
            <a:tailEnd type="triangle"/>
          </a:ln>
        </p:spPr>
        <p:style>
          <a:lnRef idx="1">
            <a:schemeClr val="accent1"/>
          </a:lnRef>
          <a:fillRef idx="0">
            <a:schemeClr val="accent1"/>
          </a:fillRef>
          <a:effectRef idx="0">
            <a:schemeClr val="accent1"/>
          </a:effectRef>
          <a:fontRef idx="minor">
            <a:schemeClr val="tx1"/>
          </a:fontRef>
        </p:style>
      </p:cxnSp>
      <p:cxnSp>
        <p:nvCxnSpPr>
          <p:cNvPr id="30" name="直線矢印コネクタ 29">
            <a:extLst>
              <a:ext uri="{FF2B5EF4-FFF2-40B4-BE49-F238E27FC236}">
                <a16:creationId xmlns:a16="http://schemas.microsoft.com/office/drawing/2014/main" id="{5EFC166B-22DB-254D-8E05-C20D9DA79DB2}"/>
              </a:ext>
            </a:extLst>
          </p:cNvPr>
          <p:cNvCxnSpPr>
            <a:cxnSpLocks/>
            <a:stCxn id="18" idx="3"/>
            <a:endCxn id="20" idx="1"/>
          </p:cNvCxnSpPr>
          <p:nvPr/>
        </p:nvCxnSpPr>
        <p:spPr>
          <a:xfrm flipV="1">
            <a:off x="8976065" y="5369034"/>
            <a:ext cx="288544" cy="56"/>
          </a:xfrm>
          <a:prstGeom prst="straightConnector1">
            <a:avLst/>
          </a:prstGeom>
          <a:ln w="12700">
            <a:solidFill>
              <a:srgbClr val="545B64"/>
            </a:solidFill>
            <a:headEnd type="none" w="med" len="sm"/>
            <a:tailEnd type="triangle"/>
          </a:ln>
        </p:spPr>
        <p:style>
          <a:lnRef idx="1">
            <a:schemeClr val="accent1"/>
          </a:lnRef>
          <a:fillRef idx="0">
            <a:schemeClr val="accent1"/>
          </a:fillRef>
          <a:effectRef idx="0">
            <a:schemeClr val="accent1"/>
          </a:effectRef>
          <a:fontRef idx="minor">
            <a:schemeClr val="tx1"/>
          </a:fontRef>
        </p:style>
      </p:cxnSp>
      <p:cxnSp>
        <p:nvCxnSpPr>
          <p:cNvPr id="31" name="直線矢印コネクタ 30">
            <a:extLst>
              <a:ext uri="{FF2B5EF4-FFF2-40B4-BE49-F238E27FC236}">
                <a16:creationId xmlns:a16="http://schemas.microsoft.com/office/drawing/2014/main" id="{61660CBF-F2B0-5F4C-90A8-0E6B93EDED9E}"/>
              </a:ext>
            </a:extLst>
          </p:cNvPr>
          <p:cNvCxnSpPr>
            <a:cxnSpLocks/>
            <a:stCxn id="20" idx="2"/>
            <a:endCxn id="21" idx="0"/>
          </p:cNvCxnSpPr>
          <p:nvPr/>
        </p:nvCxnSpPr>
        <p:spPr>
          <a:xfrm flipH="1">
            <a:off x="10416353" y="5585033"/>
            <a:ext cx="256" cy="144120"/>
          </a:xfrm>
          <a:prstGeom prst="straightConnector1">
            <a:avLst/>
          </a:prstGeom>
          <a:ln w="12700">
            <a:solidFill>
              <a:srgbClr val="545B64"/>
            </a:solidFill>
            <a:headEnd type="none" w="med" len="sm"/>
            <a:tailEnd type="triangle"/>
          </a:ln>
        </p:spPr>
        <p:style>
          <a:lnRef idx="1">
            <a:schemeClr val="accent1"/>
          </a:lnRef>
          <a:fillRef idx="0">
            <a:schemeClr val="accent1"/>
          </a:fillRef>
          <a:effectRef idx="0">
            <a:schemeClr val="accent1"/>
          </a:effectRef>
          <a:fontRef idx="minor">
            <a:schemeClr val="tx1"/>
          </a:fontRef>
        </p:style>
      </p:cxnSp>
      <p:cxnSp>
        <p:nvCxnSpPr>
          <p:cNvPr id="32" name="直線矢印コネクタ 31">
            <a:extLst>
              <a:ext uri="{FF2B5EF4-FFF2-40B4-BE49-F238E27FC236}">
                <a16:creationId xmlns:a16="http://schemas.microsoft.com/office/drawing/2014/main" id="{E3EDA234-B864-424A-83F2-21CBD9E43024}"/>
              </a:ext>
            </a:extLst>
          </p:cNvPr>
          <p:cNvCxnSpPr>
            <a:cxnSpLocks/>
            <a:stCxn id="21" idx="1"/>
            <a:endCxn id="22" idx="3"/>
          </p:cNvCxnSpPr>
          <p:nvPr/>
        </p:nvCxnSpPr>
        <p:spPr>
          <a:xfrm flipH="1" flipV="1">
            <a:off x="8976064" y="5945098"/>
            <a:ext cx="288288" cy="56"/>
          </a:xfrm>
          <a:prstGeom prst="straightConnector1">
            <a:avLst/>
          </a:prstGeom>
          <a:ln w="12700">
            <a:solidFill>
              <a:srgbClr val="545B64"/>
            </a:solidFill>
            <a:headEnd type="none" w="med" len="sm"/>
            <a:tailEnd type="triangle"/>
          </a:ln>
        </p:spPr>
        <p:style>
          <a:lnRef idx="1">
            <a:schemeClr val="accent1"/>
          </a:lnRef>
          <a:fillRef idx="0">
            <a:schemeClr val="accent1"/>
          </a:fillRef>
          <a:effectRef idx="0">
            <a:schemeClr val="accent1"/>
          </a:effectRef>
          <a:fontRef idx="minor">
            <a:schemeClr val="tx1"/>
          </a:fontRef>
        </p:style>
      </p:cxnSp>
      <p:sp>
        <p:nvSpPr>
          <p:cNvPr id="33" name="矢印: 下 116">
            <a:extLst>
              <a:ext uri="{FF2B5EF4-FFF2-40B4-BE49-F238E27FC236}">
                <a16:creationId xmlns:a16="http://schemas.microsoft.com/office/drawing/2014/main" id="{B96CAB13-7AAF-AD4D-80D4-9164AEBD5278}"/>
              </a:ext>
            </a:extLst>
          </p:cNvPr>
          <p:cNvSpPr/>
          <p:nvPr/>
        </p:nvSpPr>
        <p:spPr>
          <a:xfrm>
            <a:off x="776378" y="3424905"/>
            <a:ext cx="575808" cy="1584128"/>
          </a:xfrm>
          <a:prstGeom prst="downArrow">
            <a:avLst/>
          </a:prstGeom>
          <a:solidFill>
            <a:schemeClr val="bg1">
              <a:lumMod val="1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ctr" anchorCtr="0" forceAA="0" compatLnSpc="1">
            <a:prstTxWarp prst="textNoShape">
              <a:avLst/>
            </a:prstTxWarp>
            <a:noAutofit/>
          </a:body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dirty="0">
                <a:ln>
                  <a:noFill/>
                </a:ln>
                <a:solidFill>
                  <a:srgbClr val="FFFFFF"/>
                </a:solidFill>
                <a:effectLst/>
                <a:uLnTx/>
                <a:uFillTx/>
                <a:latin typeface="Calibri" panose="020F0502020204030204"/>
                <a:ea typeface="メイリオ" panose="020B0604030504040204" pitchFamily="34" charset="-128"/>
                <a:cs typeface="+mn-cs"/>
              </a:rPr>
              <a:t>分析</a:t>
            </a:r>
          </a:p>
        </p:txBody>
      </p:sp>
      <p:sp>
        <p:nvSpPr>
          <p:cNvPr id="34" name="矢印: 下 117">
            <a:extLst>
              <a:ext uri="{FF2B5EF4-FFF2-40B4-BE49-F238E27FC236}">
                <a16:creationId xmlns:a16="http://schemas.microsoft.com/office/drawing/2014/main" id="{22FBD313-94DC-2343-B76A-843E491102A8}"/>
              </a:ext>
            </a:extLst>
          </p:cNvPr>
          <p:cNvSpPr/>
          <p:nvPr/>
        </p:nvSpPr>
        <p:spPr>
          <a:xfrm>
            <a:off x="767664" y="5153042"/>
            <a:ext cx="575808" cy="1121651"/>
          </a:xfrm>
          <a:prstGeom prst="downArrow">
            <a:avLst/>
          </a:prstGeom>
          <a:solidFill>
            <a:schemeClr val="bg1">
              <a:lumMod val="1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ctr" anchorCtr="0" forceAA="0" compatLnSpc="1">
            <a:prstTxWarp prst="textNoShape">
              <a:avLst/>
            </a:prstTxWarp>
            <a:noAutofit/>
          </a:body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dirty="0">
                <a:ln>
                  <a:noFill/>
                </a:ln>
                <a:solidFill>
                  <a:srgbClr val="FFFFFF"/>
                </a:solidFill>
                <a:effectLst/>
                <a:uLnTx/>
                <a:uFillTx/>
                <a:latin typeface="Calibri" panose="020F0502020204030204"/>
                <a:ea typeface="メイリオ" panose="020B0604030504040204" pitchFamily="34" charset="-128"/>
                <a:cs typeface="+mn-cs"/>
              </a:rPr>
              <a:t>対応</a:t>
            </a:r>
          </a:p>
        </p:txBody>
      </p:sp>
      <p:sp>
        <p:nvSpPr>
          <p:cNvPr id="35" name="矢印: 下 35">
            <a:extLst>
              <a:ext uri="{FF2B5EF4-FFF2-40B4-BE49-F238E27FC236}">
                <a16:creationId xmlns:a16="http://schemas.microsoft.com/office/drawing/2014/main" id="{64882FAD-B107-B847-9280-CAFA94BB3CF9}"/>
              </a:ext>
            </a:extLst>
          </p:cNvPr>
          <p:cNvSpPr/>
          <p:nvPr/>
        </p:nvSpPr>
        <p:spPr>
          <a:xfrm>
            <a:off x="767408" y="2272762"/>
            <a:ext cx="575808" cy="576024"/>
          </a:xfrm>
          <a:prstGeom prst="downArrow">
            <a:avLst/>
          </a:prstGeom>
          <a:solidFill>
            <a:schemeClr val="bg1"/>
          </a:solid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ctr" anchorCtr="0" forceAA="0" compatLnSpc="1">
            <a:prstTxWarp prst="textNoShape">
              <a:avLst/>
            </a:prstTxWarp>
            <a:noAutofit/>
          </a:body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dirty="0">
                <a:ln>
                  <a:noFill/>
                </a:ln>
                <a:solidFill>
                  <a:srgbClr val="007DBC"/>
                </a:solidFill>
                <a:effectLst/>
                <a:uLnTx/>
                <a:uFillTx/>
                <a:latin typeface="Calibri" panose="020F0502020204030204"/>
                <a:ea typeface="メイリオ" panose="020B0604030504040204" pitchFamily="34" charset="-128"/>
                <a:cs typeface="+mn-cs"/>
              </a:rPr>
              <a:t>検知</a:t>
            </a:r>
          </a:p>
        </p:txBody>
      </p:sp>
      <p:sp>
        <p:nvSpPr>
          <p:cNvPr id="36" name="矢印: 下 36">
            <a:extLst>
              <a:ext uri="{FF2B5EF4-FFF2-40B4-BE49-F238E27FC236}">
                <a16:creationId xmlns:a16="http://schemas.microsoft.com/office/drawing/2014/main" id="{74681D74-F6E3-0147-96FE-E1E32CAC9EA5}"/>
              </a:ext>
            </a:extLst>
          </p:cNvPr>
          <p:cNvSpPr/>
          <p:nvPr/>
        </p:nvSpPr>
        <p:spPr>
          <a:xfrm>
            <a:off x="767408" y="2848826"/>
            <a:ext cx="575808" cy="576024"/>
          </a:xfrm>
          <a:prstGeom prst="downArrow">
            <a:avLst/>
          </a:prstGeom>
          <a:solidFill>
            <a:schemeClr val="bg1">
              <a:lumMod val="1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ctr" anchorCtr="0" forceAA="0" compatLnSpc="1">
            <a:prstTxWarp prst="textNoShape">
              <a:avLst/>
            </a:prstTxWarp>
            <a:noAutofit/>
          </a:body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dirty="0">
                <a:ln>
                  <a:noFill/>
                </a:ln>
                <a:solidFill>
                  <a:srgbClr val="FFFFFF"/>
                </a:solidFill>
                <a:effectLst/>
                <a:uLnTx/>
                <a:uFillTx/>
                <a:latin typeface="Calibri" panose="020F0502020204030204"/>
                <a:ea typeface="メイリオ" panose="020B0604030504040204" pitchFamily="34" charset="-128"/>
                <a:cs typeface="+mn-cs"/>
              </a:rPr>
              <a:t>通知</a:t>
            </a:r>
          </a:p>
        </p:txBody>
      </p:sp>
      <p:sp>
        <p:nvSpPr>
          <p:cNvPr id="37" name="正方形/長方形 36">
            <a:extLst>
              <a:ext uri="{FF2B5EF4-FFF2-40B4-BE49-F238E27FC236}">
                <a16:creationId xmlns:a16="http://schemas.microsoft.com/office/drawing/2014/main" id="{5A1ECEA3-974A-0644-852A-5A37D479870C}"/>
              </a:ext>
            </a:extLst>
          </p:cNvPr>
          <p:cNvSpPr/>
          <p:nvPr/>
        </p:nvSpPr>
        <p:spPr>
          <a:xfrm>
            <a:off x="1487488" y="2272722"/>
            <a:ext cx="2304000" cy="432000"/>
          </a:xfrm>
          <a:prstGeom prst="rect">
            <a:avLst/>
          </a:prstGeom>
          <a:solidFill>
            <a:schemeClr val="bg1"/>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ctr" anchorCtr="0" forceAA="0" compatLnSpc="1">
            <a:prstTxWarp prst="textNoShape">
              <a:avLst/>
            </a:prstTxWarp>
            <a:noAutofit/>
          </a:body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srgbClr val="232F3E"/>
                </a:solidFill>
                <a:effectLst/>
                <a:uLnTx/>
                <a:uFillTx/>
                <a:latin typeface="メイリオ" panose="020B0604030504040204" pitchFamily="34" charset="-128"/>
                <a:ea typeface="メイリオ" panose="020B0604030504040204" pitchFamily="34" charset="-128"/>
                <a:cs typeface="+mn-cs"/>
              </a:rPr>
              <a:t>リスク検知</a:t>
            </a:r>
          </a:p>
        </p:txBody>
      </p:sp>
      <p:cxnSp>
        <p:nvCxnSpPr>
          <p:cNvPr id="38" name="直線矢印コネクタ 37">
            <a:extLst>
              <a:ext uri="{FF2B5EF4-FFF2-40B4-BE49-F238E27FC236}">
                <a16:creationId xmlns:a16="http://schemas.microsoft.com/office/drawing/2014/main" id="{1B28FCD1-C369-434A-B529-405438F0FC7E}"/>
              </a:ext>
            </a:extLst>
          </p:cNvPr>
          <p:cNvCxnSpPr>
            <a:cxnSpLocks/>
            <a:stCxn id="37" idx="2"/>
            <a:endCxn id="12" idx="0"/>
          </p:cNvCxnSpPr>
          <p:nvPr/>
        </p:nvCxnSpPr>
        <p:spPr>
          <a:xfrm>
            <a:off x="2639489" y="2704722"/>
            <a:ext cx="256" cy="144064"/>
          </a:xfrm>
          <a:prstGeom prst="straightConnector1">
            <a:avLst/>
          </a:prstGeom>
          <a:ln w="12700">
            <a:solidFill>
              <a:srgbClr val="545B64"/>
            </a:solidFill>
            <a:headEnd type="none" w="med" len="sm"/>
            <a:tailEnd type="triangle"/>
          </a:ln>
        </p:spPr>
        <p:style>
          <a:lnRef idx="1">
            <a:schemeClr val="accent1"/>
          </a:lnRef>
          <a:fillRef idx="0">
            <a:schemeClr val="accent1"/>
          </a:fillRef>
          <a:effectRef idx="0">
            <a:schemeClr val="accent1"/>
          </a:effectRef>
          <a:fontRef idx="minor">
            <a:schemeClr val="tx1"/>
          </a:fontRef>
        </p:style>
      </p:cxnSp>
      <p:sp>
        <p:nvSpPr>
          <p:cNvPr id="39" name="矢印: 下 39">
            <a:extLst>
              <a:ext uri="{FF2B5EF4-FFF2-40B4-BE49-F238E27FC236}">
                <a16:creationId xmlns:a16="http://schemas.microsoft.com/office/drawing/2014/main" id="{7FD6D37E-42DF-F84D-B537-99204C1C0988}"/>
              </a:ext>
            </a:extLst>
          </p:cNvPr>
          <p:cNvSpPr/>
          <p:nvPr/>
        </p:nvSpPr>
        <p:spPr>
          <a:xfrm>
            <a:off x="263352" y="2848785"/>
            <a:ext cx="575808" cy="3425907"/>
          </a:xfrm>
          <a:prstGeom prst="downArrow">
            <a:avLst/>
          </a:prstGeom>
          <a:solidFill>
            <a:schemeClr val="bg1">
              <a:lumMod val="1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ctr" anchorCtr="0" forceAA="0" compatLnSpc="1">
            <a:prstTxWarp prst="textNoShape">
              <a:avLst/>
            </a:prstTxWarp>
            <a:noAutofit/>
          </a:body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dirty="0">
                <a:ln>
                  <a:noFill/>
                </a:ln>
                <a:solidFill>
                  <a:srgbClr val="FFFFFF"/>
                </a:solidFill>
                <a:effectLst/>
                <a:uLnTx/>
                <a:uFillTx/>
                <a:latin typeface="Calibri" panose="020F0502020204030204"/>
                <a:ea typeface="メイリオ" panose="020B0604030504040204" pitchFamily="34" charset="-128"/>
                <a:cs typeface="+mn-cs"/>
              </a:rPr>
              <a:t>インシデント対応</a:t>
            </a:r>
          </a:p>
        </p:txBody>
      </p:sp>
      <p:sp>
        <p:nvSpPr>
          <p:cNvPr id="40" name="テキスト ボックス 39">
            <a:extLst>
              <a:ext uri="{FF2B5EF4-FFF2-40B4-BE49-F238E27FC236}">
                <a16:creationId xmlns:a16="http://schemas.microsoft.com/office/drawing/2014/main" id="{7246B2B5-E178-1AAA-4C91-C22439346659}"/>
              </a:ext>
            </a:extLst>
          </p:cNvPr>
          <p:cNvSpPr txBox="1"/>
          <p:nvPr/>
        </p:nvSpPr>
        <p:spPr>
          <a:xfrm>
            <a:off x="10607211" y="0"/>
            <a:ext cx="1584789" cy="369332"/>
          </a:xfrm>
          <a:prstGeom prst="rect">
            <a:avLst/>
          </a:prstGeom>
          <a:no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800" b="0" i="0" u="none" strike="noStrike" kern="1200" cap="none" spc="0" normalizeH="0" baseline="0" noProof="0" dirty="0">
                <a:ln>
                  <a:noFill/>
                </a:ln>
                <a:solidFill>
                  <a:srgbClr val="FFFFFF">
                    <a:lumMod val="50000"/>
                  </a:srgbClr>
                </a:solidFill>
                <a:effectLst/>
                <a:uLnTx/>
                <a:uFillTx/>
                <a:latin typeface="Meiryo" panose="020B0604030504040204" pitchFamily="34" charset="-128"/>
                <a:ea typeface="Meiryo" panose="020B0604030504040204" pitchFamily="34" charset="-128"/>
                <a:cs typeface="+mn-cs"/>
              </a:rPr>
              <a:t>SEC10-BP02</a:t>
            </a:r>
            <a:endParaRPr kumimoji="0" lang="ja-JP" altLang="en-US" sz="1800" b="0" i="0" u="none" strike="noStrike" kern="1200" cap="none" spc="0" normalizeH="0" baseline="0" noProof="0">
              <a:ln>
                <a:noFill/>
              </a:ln>
              <a:solidFill>
                <a:srgbClr val="FFFFFF">
                  <a:lumMod val="50000"/>
                </a:srgbClr>
              </a:solidFill>
              <a:effectLst/>
              <a:uLnTx/>
              <a:uFillTx/>
              <a:latin typeface="Meiryo" panose="020B0604030504040204" pitchFamily="34" charset="-128"/>
              <a:ea typeface="Meiryo" panose="020B0604030504040204" pitchFamily="34" charset="-128"/>
              <a:cs typeface="+mn-cs"/>
            </a:endParaRPr>
          </a:p>
        </p:txBody>
      </p:sp>
    </p:spTree>
    <p:extLst>
      <p:ext uri="{BB962C8B-B14F-4D97-AF65-F5344CB8AC3E}">
        <p14:creationId xmlns:p14="http://schemas.microsoft.com/office/powerpoint/2010/main" val="2747856415"/>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207A3DA7-9856-5344-9678-3121BF4CEB51}"/>
              </a:ext>
            </a:extLst>
          </p:cNvPr>
          <p:cNvSpPr>
            <a:spLocks noGrp="1"/>
          </p:cNvSpPr>
          <p:nvPr>
            <p:ph type="title"/>
          </p:nvPr>
        </p:nvSpPr>
        <p:spPr/>
        <p:txBody>
          <a:bodyPr vert="horz" lIns="91440" tIns="45720" rIns="91440" bIns="45720" rtlCol="0" anchor="t">
            <a:noAutofit/>
          </a:bodyPr>
          <a:lstStyle/>
          <a:p>
            <a:r>
              <a:rPr lang="ja-JP" altLang="en-US" sz="2800" b="0"/>
              <a:t>参考：一般的なインシデント対応 </a:t>
            </a:r>
            <a:r>
              <a:rPr lang="en-US" altLang="ja-JP" sz="2800" b="0" dirty="0"/>
              <a:t>(1/3)</a:t>
            </a:r>
            <a:endParaRPr lang="ja-JP" altLang="en-US" sz="2800" b="0"/>
          </a:p>
        </p:txBody>
      </p:sp>
      <p:sp>
        <p:nvSpPr>
          <p:cNvPr id="17" name="正方形/長方形 16">
            <a:extLst>
              <a:ext uri="{FF2B5EF4-FFF2-40B4-BE49-F238E27FC236}">
                <a16:creationId xmlns:a16="http://schemas.microsoft.com/office/drawing/2014/main" id="{4F7EF8C6-3F87-5B45-90C2-BE5A104C5D96}"/>
              </a:ext>
            </a:extLst>
          </p:cNvPr>
          <p:cNvSpPr/>
          <p:nvPr/>
        </p:nvSpPr>
        <p:spPr>
          <a:xfrm>
            <a:off x="316824" y="901824"/>
            <a:ext cx="11565958" cy="348878"/>
          </a:xfrm>
          <a:prstGeom prst="rect">
            <a:avLst/>
          </a:prstGeom>
        </p:spPr>
        <p:txBody>
          <a:bodyPr wrap="square">
            <a:spAutoFit/>
          </a:bodyPr>
          <a:lstStyle/>
          <a:p>
            <a:pPr marL="0" marR="0" lvl="0" indent="0" algn="l" defTabSz="609576" rtl="0" eaLnBrk="1" fontAlgn="auto" latinLnBrk="0" hangingPunct="1">
              <a:lnSpc>
                <a:spcPct val="100000"/>
              </a:lnSpc>
              <a:spcBef>
                <a:spcPts val="0"/>
              </a:spcBef>
              <a:spcAft>
                <a:spcPts val="800"/>
              </a:spcAft>
              <a:buClrTx/>
              <a:buSzTx/>
              <a:buFontTx/>
              <a:buNone/>
              <a:tabLst/>
              <a:defRPr/>
            </a:pPr>
            <a:r>
              <a:rPr kumimoji="0" lang="ja-JP" altLang="en-US" sz="1667"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rPr>
              <a:t>何らかのインシデントを発見した、または外部からの通報でインシデントの発生に気が付いた場合の一般的な対応手順</a:t>
            </a:r>
          </a:p>
        </p:txBody>
      </p:sp>
      <p:sp>
        <p:nvSpPr>
          <p:cNvPr id="35" name="正方形/長方形 19">
            <a:extLst>
              <a:ext uri="{FF2B5EF4-FFF2-40B4-BE49-F238E27FC236}">
                <a16:creationId xmlns:a16="http://schemas.microsoft.com/office/drawing/2014/main" id="{E896EECA-EA85-CD4C-8FB3-24192BF99F9B}"/>
              </a:ext>
            </a:extLst>
          </p:cNvPr>
          <p:cNvSpPr/>
          <p:nvPr/>
        </p:nvSpPr>
        <p:spPr>
          <a:xfrm>
            <a:off x="316825" y="1669974"/>
            <a:ext cx="403176" cy="484767"/>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24000" tIns="24000" rIns="24000" bIns="24000" rtlCol="0" anchor="ctr" anchorCtr="0"/>
          <a:lstStyle/>
          <a:p>
            <a:pPr marL="16933" marR="0" lvl="0" indent="0" algn="ctr" defTabSz="1625495" rtl="0" eaLnBrk="1" fontAlgn="auto" latinLnBrk="0" hangingPunct="1">
              <a:lnSpc>
                <a:spcPct val="100000"/>
              </a:lnSpc>
              <a:spcBef>
                <a:spcPts val="0"/>
              </a:spcBef>
              <a:spcAft>
                <a:spcPts val="0"/>
              </a:spcAft>
              <a:buClrTx/>
              <a:buSzTx/>
              <a:buFontTx/>
              <a:buNone/>
              <a:tabLst/>
              <a:defRPr/>
            </a:pPr>
            <a:r>
              <a:rPr kumimoji="0" lang="en-US" altLang="ja-JP" sz="1333"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1</a:t>
            </a:r>
          </a:p>
        </p:txBody>
      </p:sp>
      <p:sp>
        <p:nvSpPr>
          <p:cNvPr id="36" name="正方形/長方形 19">
            <a:extLst>
              <a:ext uri="{FF2B5EF4-FFF2-40B4-BE49-F238E27FC236}">
                <a16:creationId xmlns:a16="http://schemas.microsoft.com/office/drawing/2014/main" id="{0D4EB3BA-D8BD-424A-8C88-A9C9E652C22F}"/>
              </a:ext>
            </a:extLst>
          </p:cNvPr>
          <p:cNvSpPr/>
          <p:nvPr/>
        </p:nvSpPr>
        <p:spPr>
          <a:xfrm>
            <a:off x="316825" y="2400389"/>
            <a:ext cx="403176" cy="500604"/>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24000" tIns="24000" rIns="24000" bIns="24000" rtlCol="0" anchor="ctr" anchorCtr="0"/>
          <a:lstStyle/>
          <a:p>
            <a:pPr marL="16933" marR="0" lvl="0" indent="0" algn="ctr" defTabSz="1625495" rtl="0" eaLnBrk="1" fontAlgn="auto" latinLnBrk="0" hangingPunct="1">
              <a:lnSpc>
                <a:spcPct val="100000"/>
              </a:lnSpc>
              <a:spcBef>
                <a:spcPts val="0"/>
              </a:spcBef>
              <a:spcAft>
                <a:spcPts val="0"/>
              </a:spcAft>
              <a:buClrTx/>
              <a:buSzTx/>
              <a:buFontTx/>
              <a:buNone/>
              <a:tabLst/>
              <a:defRPr/>
            </a:pPr>
            <a:r>
              <a:rPr kumimoji="0" lang="en-US" altLang="ja-JP" sz="1333"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2</a:t>
            </a:r>
          </a:p>
        </p:txBody>
      </p:sp>
      <p:sp>
        <p:nvSpPr>
          <p:cNvPr id="37" name="正方形/長方形 19">
            <a:extLst>
              <a:ext uri="{FF2B5EF4-FFF2-40B4-BE49-F238E27FC236}">
                <a16:creationId xmlns:a16="http://schemas.microsoft.com/office/drawing/2014/main" id="{B5A29250-C44B-BB46-8456-13B8EE89E7C1}"/>
              </a:ext>
            </a:extLst>
          </p:cNvPr>
          <p:cNvSpPr/>
          <p:nvPr/>
        </p:nvSpPr>
        <p:spPr>
          <a:xfrm>
            <a:off x="316825" y="3106491"/>
            <a:ext cx="403176" cy="486168"/>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24000" tIns="24000" rIns="24000" bIns="24000" rtlCol="0" anchor="ctr" anchorCtr="0"/>
          <a:lstStyle/>
          <a:p>
            <a:pPr marL="16933" marR="0" lvl="0" indent="0" algn="ctr" defTabSz="1625495" rtl="0" eaLnBrk="1" fontAlgn="auto" latinLnBrk="0" hangingPunct="1">
              <a:lnSpc>
                <a:spcPct val="100000"/>
              </a:lnSpc>
              <a:spcBef>
                <a:spcPts val="0"/>
              </a:spcBef>
              <a:spcAft>
                <a:spcPts val="0"/>
              </a:spcAft>
              <a:buClrTx/>
              <a:buSzTx/>
              <a:buFontTx/>
              <a:buNone/>
              <a:tabLst/>
              <a:defRPr/>
            </a:pPr>
            <a:r>
              <a:rPr kumimoji="0" lang="en-US" altLang="ja-JP" sz="1333"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3</a:t>
            </a:r>
          </a:p>
        </p:txBody>
      </p:sp>
      <p:sp>
        <p:nvSpPr>
          <p:cNvPr id="38" name="正方形/長方形 19">
            <a:extLst>
              <a:ext uri="{FF2B5EF4-FFF2-40B4-BE49-F238E27FC236}">
                <a16:creationId xmlns:a16="http://schemas.microsoft.com/office/drawing/2014/main" id="{42BCB382-90F9-8042-AE79-F646E7841B62}"/>
              </a:ext>
            </a:extLst>
          </p:cNvPr>
          <p:cNvSpPr/>
          <p:nvPr/>
        </p:nvSpPr>
        <p:spPr>
          <a:xfrm>
            <a:off x="316825" y="3827549"/>
            <a:ext cx="403176" cy="873909"/>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24000" tIns="24000" rIns="24000" bIns="24000" rtlCol="0" anchor="ctr" anchorCtr="0"/>
          <a:lstStyle/>
          <a:p>
            <a:pPr marL="16933" marR="0" lvl="0" indent="0" algn="ctr" defTabSz="1625495" rtl="0" eaLnBrk="1" fontAlgn="auto" latinLnBrk="0" hangingPunct="1">
              <a:lnSpc>
                <a:spcPct val="100000"/>
              </a:lnSpc>
              <a:spcBef>
                <a:spcPts val="0"/>
              </a:spcBef>
              <a:spcAft>
                <a:spcPts val="0"/>
              </a:spcAft>
              <a:buClrTx/>
              <a:buSzTx/>
              <a:buFontTx/>
              <a:buNone/>
              <a:tabLst/>
              <a:defRPr/>
            </a:pPr>
            <a:r>
              <a:rPr kumimoji="0" lang="en-US" altLang="ja-JP" sz="1333"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4</a:t>
            </a:r>
          </a:p>
        </p:txBody>
      </p:sp>
      <p:sp>
        <p:nvSpPr>
          <p:cNvPr id="39" name="正方形/長方形 19">
            <a:extLst>
              <a:ext uri="{FF2B5EF4-FFF2-40B4-BE49-F238E27FC236}">
                <a16:creationId xmlns:a16="http://schemas.microsoft.com/office/drawing/2014/main" id="{557F113B-A348-5748-8FBA-99283DF9F369}"/>
              </a:ext>
            </a:extLst>
          </p:cNvPr>
          <p:cNvSpPr/>
          <p:nvPr/>
        </p:nvSpPr>
        <p:spPr>
          <a:xfrm>
            <a:off x="316825" y="4949491"/>
            <a:ext cx="403176" cy="642742"/>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24000" tIns="24000" rIns="24000" bIns="24000" rtlCol="0" anchor="ctr" anchorCtr="0"/>
          <a:lstStyle/>
          <a:p>
            <a:pPr marL="16933" marR="0" lvl="0" indent="0" algn="ctr" defTabSz="1625495" rtl="0" eaLnBrk="1" fontAlgn="auto" latinLnBrk="0" hangingPunct="1">
              <a:lnSpc>
                <a:spcPct val="100000"/>
              </a:lnSpc>
              <a:spcBef>
                <a:spcPts val="0"/>
              </a:spcBef>
              <a:spcAft>
                <a:spcPts val="0"/>
              </a:spcAft>
              <a:buClrTx/>
              <a:buSzTx/>
              <a:buFontTx/>
              <a:buNone/>
              <a:tabLst/>
              <a:defRPr/>
            </a:pPr>
            <a:r>
              <a:rPr kumimoji="0" lang="en-US" altLang="ja-JP" sz="1333"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5</a:t>
            </a:r>
          </a:p>
        </p:txBody>
      </p:sp>
      <p:sp>
        <p:nvSpPr>
          <p:cNvPr id="40" name="正方形/長方形 19">
            <a:extLst>
              <a:ext uri="{FF2B5EF4-FFF2-40B4-BE49-F238E27FC236}">
                <a16:creationId xmlns:a16="http://schemas.microsoft.com/office/drawing/2014/main" id="{60AB1F0F-5CB1-E543-9F01-C7A3FCDD669A}"/>
              </a:ext>
            </a:extLst>
          </p:cNvPr>
          <p:cNvSpPr/>
          <p:nvPr/>
        </p:nvSpPr>
        <p:spPr>
          <a:xfrm>
            <a:off x="316825" y="5824481"/>
            <a:ext cx="403176" cy="450025"/>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24000" tIns="24000" rIns="24000" bIns="24000" rtlCol="0" anchor="ctr" anchorCtr="0"/>
          <a:lstStyle/>
          <a:p>
            <a:pPr marL="16933" marR="0" lvl="0" indent="0" algn="ctr" defTabSz="1625495" rtl="0" eaLnBrk="1" fontAlgn="auto" latinLnBrk="0" hangingPunct="1">
              <a:lnSpc>
                <a:spcPct val="100000"/>
              </a:lnSpc>
              <a:spcBef>
                <a:spcPts val="0"/>
              </a:spcBef>
              <a:spcAft>
                <a:spcPts val="0"/>
              </a:spcAft>
              <a:buClrTx/>
              <a:buSzTx/>
              <a:buFontTx/>
              <a:buNone/>
              <a:tabLst/>
              <a:defRPr/>
            </a:pPr>
            <a:r>
              <a:rPr kumimoji="0" lang="en-US" altLang="ja-JP" sz="1333"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6</a:t>
            </a:r>
          </a:p>
        </p:txBody>
      </p:sp>
      <p:sp>
        <p:nvSpPr>
          <p:cNvPr id="42" name="正方形/長方形 19">
            <a:extLst>
              <a:ext uri="{FF2B5EF4-FFF2-40B4-BE49-F238E27FC236}">
                <a16:creationId xmlns:a16="http://schemas.microsoft.com/office/drawing/2014/main" id="{82A4B1CB-5AA2-1A46-8C53-79B24D6B630A}"/>
              </a:ext>
            </a:extLst>
          </p:cNvPr>
          <p:cNvSpPr/>
          <p:nvPr/>
        </p:nvSpPr>
        <p:spPr>
          <a:xfrm>
            <a:off x="791674" y="1669975"/>
            <a:ext cx="2350580" cy="484769"/>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24000" tIns="24000" rIns="24000" bIns="24000" rtlCol="0" anchor="ctr" anchorCtr="0"/>
          <a:lstStyle/>
          <a:p>
            <a:pPr marL="16933" marR="0" lvl="0" indent="0" algn="ctr" defTabSz="1625495" rtl="0" eaLnBrk="1" fontAlgn="auto" latinLnBrk="0" hangingPunct="1">
              <a:lnSpc>
                <a:spcPct val="100000"/>
              </a:lnSpc>
              <a:spcBef>
                <a:spcPts val="0"/>
              </a:spcBef>
              <a:spcAft>
                <a:spcPts val="0"/>
              </a:spcAft>
              <a:buClrTx/>
              <a:buSzTx/>
              <a:buFontTx/>
              <a:buNone/>
              <a:tabLst/>
              <a:defRPr/>
            </a:pPr>
            <a:r>
              <a:rPr kumimoji="0" lang="ja-JP" altLang="en-US" sz="1333"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rPr>
              <a:t>手順の確認</a:t>
            </a:r>
            <a:endParaRPr kumimoji="0" lang="en-US" altLang="ja-JP" sz="1333"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endParaRPr>
          </a:p>
        </p:txBody>
      </p:sp>
      <p:sp>
        <p:nvSpPr>
          <p:cNvPr id="43" name="正方形/長方形 19">
            <a:extLst>
              <a:ext uri="{FF2B5EF4-FFF2-40B4-BE49-F238E27FC236}">
                <a16:creationId xmlns:a16="http://schemas.microsoft.com/office/drawing/2014/main" id="{A8A72B55-8C7F-1D48-B09E-A0B26A689428}"/>
              </a:ext>
            </a:extLst>
          </p:cNvPr>
          <p:cNvSpPr/>
          <p:nvPr/>
        </p:nvSpPr>
        <p:spPr>
          <a:xfrm>
            <a:off x="769421" y="2406237"/>
            <a:ext cx="2350580" cy="486169"/>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24000" tIns="24000" rIns="24000" bIns="24000" rtlCol="0" anchor="ctr" anchorCtr="0"/>
          <a:lstStyle/>
          <a:p>
            <a:pPr marL="16933" marR="0" lvl="0" indent="0" algn="ctr" defTabSz="1625495" rtl="0" eaLnBrk="1" fontAlgn="auto" latinLnBrk="0" hangingPunct="1">
              <a:lnSpc>
                <a:spcPct val="100000"/>
              </a:lnSpc>
              <a:spcBef>
                <a:spcPts val="0"/>
              </a:spcBef>
              <a:spcAft>
                <a:spcPts val="0"/>
              </a:spcAft>
              <a:buClrTx/>
              <a:buSzTx/>
              <a:buFontTx/>
              <a:buNone/>
              <a:tabLst/>
              <a:defRPr/>
            </a:pPr>
            <a:r>
              <a:rPr kumimoji="0" lang="ja-JP" altLang="en-US" sz="1333"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rPr>
              <a:t>作業記録の作成</a:t>
            </a:r>
            <a:endParaRPr kumimoji="0" lang="en-US" altLang="ja-JP" sz="1333"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endParaRPr>
          </a:p>
        </p:txBody>
      </p:sp>
      <p:sp>
        <p:nvSpPr>
          <p:cNvPr id="44" name="正方形/長方形 19">
            <a:extLst>
              <a:ext uri="{FF2B5EF4-FFF2-40B4-BE49-F238E27FC236}">
                <a16:creationId xmlns:a16="http://schemas.microsoft.com/office/drawing/2014/main" id="{8B5E4C17-AC38-604D-93BC-AE94F1E058EB}"/>
              </a:ext>
            </a:extLst>
          </p:cNvPr>
          <p:cNvSpPr/>
          <p:nvPr/>
        </p:nvSpPr>
        <p:spPr>
          <a:xfrm>
            <a:off x="769421" y="3106491"/>
            <a:ext cx="2350580" cy="486168"/>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24000" tIns="24000" rIns="24000" bIns="24000" rtlCol="0" anchor="ctr" anchorCtr="0"/>
          <a:lstStyle/>
          <a:p>
            <a:pPr marL="16933" marR="0" lvl="0" indent="0" algn="ctr" defTabSz="1625495" rtl="0" eaLnBrk="1" fontAlgn="auto" latinLnBrk="0" hangingPunct="1">
              <a:lnSpc>
                <a:spcPct val="100000"/>
              </a:lnSpc>
              <a:spcBef>
                <a:spcPts val="0"/>
              </a:spcBef>
              <a:spcAft>
                <a:spcPts val="0"/>
              </a:spcAft>
              <a:buClrTx/>
              <a:buSzTx/>
              <a:buFontTx/>
              <a:buNone/>
              <a:tabLst/>
              <a:defRPr/>
            </a:pPr>
            <a:r>
              <a:rPr kumimoji="0" lang="ja-JP" altLang="en-US" sz="1333"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rPr>
              <a:t>責任者、担当者への連絡</a:t>
            </a:r>
            <a:endParaRPr kumimoji="0" lang="en-US" altLang="ja-JP" sz="1333"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endParaRPr>
          </a:p>
        </p:txBody>
      </p:sp>
      <p:sp>
        <p:nvSpPr>
          <p:cNvPr id="45" name="正方形/長方形 19">
            <a:extLst>
              <a:ext uri="{FF2B5EF4-FFF2-40B4-BE49-F238E27FC236}">
                <a16:creationId xmlns:a16="http://schemas.microsoft.com/office/drawing/2014/main" id="{DFAC782E-7CAD-5049-AACB-A4585017A41E}"/>
              </a:ext>
            </a:extLst>
          </p:cNvPr>
          <p:cNvSpPr/>
          <p:nvPr/>
        </p:nvSpPr>
        <p:spPr>
          <a:xfrm>
            <a:off x="767735" y="3833673"/>
            <a:ext cx="2350580" cy="873909"/>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24000" tIns="24000" rIns="24000" bIns="24000" rtlCol="0" anchor="ctr" anchorCtr="0"/>
          <a:lstStyle/>
          <a:p>
            <a:pPr marL="16933" marR="0" lvl="0" indent="0" algn="ctr" defTabSz="1625495" rtl="0" eaLnBrk="1" fontAlgn="auto" latinLnBrk="0" hangingPunct="1">
              <a:lnSpc>
                <a:spcPct val="100000"/>
              </a:lnSpc>
              <a:spcBef>
                <a:spcPts val="0"/>
              </a:spcBef>
              <a:spcAft>
                <a:spcPts val="0"/>
              </a:spcAft>
              <a:buClrTx/>
              <a:buSzTx/>
              <a:buFontTx/>
              <a:buNone/>
              <a:tabLst/>
              <a:defRPr/>
            </a:pPr>
            <a:r>
              <a:rPr kumimoji="0" lang="ja-JP" altLang="en-US" sz="1333"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事実の確認</a:t>
            </a:r>
            <a:endParaRPr kumimoji="0" lang="en-US" altLang="ja-JP" sz="1333"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endParaRPr>
          </a:p>
        </p:txBody>
      </p:sp>
      <p:sp>
        <p:nvSpPr>
          <p:cNvPr id="46" name="正方形/長方形 19">
            <a:extLst>
              <a:ext uri="{FF2B5EF4-FFF2-40B4-BE49-F238E27FC236}">
                <a16:creationId xmlns:a16="http://schemas.microsoft.com/office/drawing/2014/main" id="{AA920367-155A-E647-A62D-78F22D9B8B54}"/>
              </a:ext>
            </a:extLst>
          </p:cNvPr>
          <p:cNvSpPr/>
          <p:nvPr/>
        </p:nvSpPr>
        <p:spPr>
          <a:xfrm>
            <a:off x="761701" y="4949491"/>
            <a:ext cx="2350580" cy="642742"/>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24000" tIns="24000" rIns="24000" bIns="24000" rtlCol="0" anchor="ctr" anchorCtr="0"/>
          <a:lstStyle/>
          <a:p>
            <a:pPr marL="16933" marR="0" lvl="0" indent="0" algn="ctr" defTabSz="1625495" rtl="0" eaLnBrk="1" fontAlgn="auto" latinLnBrk="0" hangingPunct="1">
              <a:lnSpc>
                <a:spcPct val="100000"/>
              </a:lnSpc>
              <a:spcBef>
                <a:spcPts val="0"/>
              </a:spcBef>
              <a:spcAft>
                <a:spcPts val="0"/>
              </a:spcAft>
              <a:buClrTx/>
              <a:buSzTx/>
              <a:buFontTx/>
              <a:buNone/>
              <a:tabLst/>
              <a:defRPr/>
            </a:pPr>
            <a:r>
              <a:rPr kumimoji="0" lang="ja-JP" altLang="en-US" sz="1333"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スナップショットの保存</a:t>
            </a:r>
            <a:endParaRPr kumimoji="0" lang="en-US" altLang="ja-JP" sz="1333"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endParaRPr>
          </a:p>
        </p:txBody>
      </p:sp>
      <p:sp>
        <p:nvSpPr>
          <p:cNvPr id="47" name="正方形/長方形 19">
            <a:extLst>
              <a:ext uri="{FF2B5EF4-FFF2-40B4-BE49-F238E27FC236}">
                <a16:creationId xmlns:a16="http://schemas.microsoft.com/office/drawing/2014/main" id="{556E215E-4432-4346-91BA-DFCE555C0EEB}"/>
              </a:ext>
            </a:extLst>
          </p:cNvPr>
          <p:cNvSpPr/>
          <p:nvPr/>
        </p:nvSpPr>
        <p:spPr>
          <a:xfrm>
            <a:off x="761699" y="5824483"/>
            <a:ext cx="2350580" cy="450025"/>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24000" tIns="24000" rIns="24000" bIns="24000" rtlCol="0" anchor="ctr" anchorCtr="0"/>
          <a:lstStyle/>
          <a:p>
            <a:pPr marL="16933" marR="0" lvl="0" indent="0" algn="ctr" defTabSz="1625495" rtl="0" eaLnBrk="1" fontAlgn="auto" latinLnBrk="0" hangingPunct="1">
              <a:lnSpc>
                <a:spcPct val="100000"/>
              </a:lnSpc>
              <a:spcBef>
                <a:spcPts val="0"/>
              </a:spcBef>
              <a:spcAft>
                <a:spcPts val="0"/>
              </a:spcAft>
              <a:buClrTx/>
              <a:buSzTx/>
              <a:buFontTx/>
              <a:buNone/>
              <a:tabLst/>
              <a:defRPr/>
            </a:pPr>
            <a:r>
              <a:rPr kumimoji="0" lang="ja-JP" altLang="en-US" sz="1333"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rPr>
              <a:t>ネットワーク接続やシステムの遮断もしくは停止</a:t>
            </a:r>
            <a:endParaRPr kumimoji="0" lang="en-US" altLang="ja-JP" sz="1333"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endParaRPr>
          </a:p>
        </p:txBody>
      </p:sp>
      <p:sp>
        <p:nvSpPr>
          <p:cNvPr id="48" name="正方形/長方形 19">
            <a:extLst>
              <a:ext uri="{FF2B5EF4-FFF2-40B4-BE49-F238E27FC236}">
                <a16:creationId xmlns:a16="http://schemas.microsoft.com/office/drawing/2014/main" id="{E5757561-E1D4-1E4C-A539-51389CFB0B5B}"/>
              </a:ext>
            </a:extLst>
          </p:cNvPr>
          <p:cNvSpPr/>
          <p:nvPr/>
        </p:nvSpPr>
        <p:spPr>
          <a:xfrm>
            <a:off x="3578284" y="1686005"/>
            <a:ext cx="8402502" cy="484773"/>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24000" tIns="24000" rIns="24000" bIns="24000" rtlCol="0" anchor="ctr" anchorCtr="0"/>
          <a:lstStyle/>
          <a:p>
            <a:pPr marL="16933" marR="0" lvl="0" indent="0" algn="l" defTabSz="1625495" rtl="0" eaLnBrk="1" fontAlgn="auto" latinLnBrk="0" hangingPunct="1">
              <a:lnSpc>
                <a:spcPct val="100000"/>
              </a:lnSpc>
              <a:spcBef>
                <a:spcPts val="0"/>
              </a:spcBef>
              <a:spcAft>
                <a:spcPts val="0"/>
              </a:spcAft>
              <a:buClrTx/>
              <a:buSzTx/>
              <a:buFontTx/>
              <a:buNone/>
              <a:tabLst/>
              <a:defRPr/>
            </a:pPr>
            <a:r>
              <a:rPr kumimoji="0" lang="ja-JP" altLang="en-US" sz="1333"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rPr>
              <a:t>サイトにおけるインシデント対応手順が予め定められている場合には、その内容を確認します。</a:t>
            </a:r>
            <a:endParaRPr kumimoji="0" lang="en-US" altLang="ja-JP" sz="1333"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endParaRPr>
          </a:p>
          <a:p>
            <a:pPr marL="16933" marR="0" lvl="0" indent="0" algn="l" defTabSz="1625495" rtl="0" eaLnBrk="1" fontAlgn="auto" latinLnBrk="0" hangingPunct="1">
              <a:lnSpc>
                <a:spcPct val="100000"/>
              </a:lnSpc>
              <a:spcBef>
                <a:spcPts val="0"/>
              </a:spcBef>
              <a:spcAft>
                <a:spcPts val="0"/>
              </a:spcAft>
              <a:buClrTx/>
              <a:buSzTx/>
              <a:buFontTx/>
              <a:buNone/>
              <a:tabLst/>
              <a:defRPr/>
            </a:pPr>
            <a:r>
              <a:rPr kumimoji="0" lang="ja-JP" altLang="en-US" sz="1333"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rPr>
              <a:t>非常時に備えてセキュリティポリシーや作業マニュアル、その他必要な資料などは予めすぐに参照できる場所に用意しておきます。</a:t>
            </a:r>
          </a:p>
        </p:txBody>
      </p:sp>
      <p:sp>
        <p:nvSpPr>
          <p:cNvPr id="49" name="正方形/長方形 19">
            <a:extLst>
              <a:ext uri="{FF2B5EF4-FFF2-40B4-BE49-F238E27FC236}">
                <a16:creationId xmlns:a16="http://schemas.microsoft.com/office/drawing/2014/main" id="{A193E0D5-EAD0-AF41-8891-2635131D11C5}"/>
              </a:ext>
            </a:extLst>
          </p:cNvPr>
          <p:cNvSpPr/>
          <p:nvPr/>
        </p:nvSpPr>
        <p:spPr>
          <a:xfrm>
            <a:off x="3578284" y="2407632"/>
            <a:ext cx="8402502" cy="484773"/>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24000" tIns="24000" rIns="24000" bIns="24000" rtlCol="0" anchor="ctr" anchorCtr="0"/>
          <a:lstStyle/>
          <a:p>
            <a:pPr marL="16933" marR="0" lvl="0" indent="0" algn="l" defTabSz="1625495" rtl="0" eaLnBrk="1" fontAlgn="auto" latinLnBrk="0" hangingPunct="1">
              <a:lnSpc>
                <a:spcPct val="100000"/>
              </a:lnSpc>
              <a:spcBef>
                <a:spcPts val="0"/>
              </a:spcBef>
              <a:spcAft>
                <a:spcPts val="0"/>
              </a:spcAft>
              <a:buClrTx/>
              <a:buSzTx/>
              <a:buFontTx/>
              <a:buNone/>
              <a:tabLst/>
              <a:defRPr/>
            </a:pPr>
            <a:r>
              <a:rPr kumimoji="0" lang="ja-JP" altLang="en-US" sz="1333"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rPr>
              <a:t>インシデント対応作業について記録を作成します。これは、作業手順を後日評価する際の資料として有効なほか、作業自体により副次的な問題を生じた際には、対応を検討する上で重要な資料となる場合があります。</a:t>
            </a:r>
            <a:endParaRPr kumimoji="0" lang="en-US" altLang="ja-JP" sz="1333"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endParaRPr>
          </a:p>
        </p:txBody>
      </p:sp>
      <p:sp>
        <p:nvSpPr>
          <p:cNvPr id="50" name="正方形/長方形 19">
            <a:extLst>
              <a:ext uri="{FF2B5EF4-FFF2-40B4-BE49-F238E27FC236}">
                <a16:creationId xmlns:a16="http://schemas.microsoft.com/office/drawing/2014/main" id="{28D5BD61-6249-8047-8563-A2CB025251E6}"/>
              </a:ext>
            </a:extLst>
          </p:cNvPr>
          <p:cNvSpPr/>
          <p:nvPr/>
        </p:nvSpPr>
        <p:spPr>
          <a:xfrm>
            <a:off x="3578285" y="3106491"/>
            <a:ext cx="8402502" cy="486169"/>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24000" tIns="24000" rIns="24000" bIns="24000" rtlCol="0" anchor="ctr" anchorCtr="0"/>
          <a:lstStyle/>
          <a:p>
            <a:pPr marL="16933" marR="0" lvl="0" indent="0" algn="l" defTabSz="1625495" rtl="0" eaLnBrk="1" fontAlgn="auto" latinLnBrk="0" hangingPunct="1">
              <a:lnSpc>
                <a:spcPct val="100000"/>
              </a:lnSpc>
              <a:spcBef>
                <a:spcPts val="0"/>
              </a:spcBef>
              <a:spcAft>
                <a:spcPts val="0"/>
              </a:spcAft>
              <a:buClrTx/>
              <a:buSzTx/>
              <a:buFontTx/>
              <a:buNone/>
              <a:tabLst/>
              <a:defRPr/>
            </a:pPr>
            <a:r>
              <a:rPr kumimoji="0" lang="ja-JP" altLang="en-US" sz="1333"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発見者がインシデント対応の担当者でない場合に</a:t>
            </a:r>
            <a:r>
              <a:rPr kumimoji="0" lang="ja-JP" altLang="en-US" sz="1333"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rPr>
              <a:t>は、サイトにおいて事前</a:t>
            </a:r>
            <a:r>
              <a:rPr kumimoji="0" lang="ja-JP" altLang="en-US" sz="1333"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に定義</a:t>
            </a:r>
            <a:r>
              <a:rPr kumimoji="0" lang="ja-JP" altLang="en-US" sz="1333"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rPr>
              <a:t>された連絡先</a:t>
            </a:r>
            <a:r>
              <a:rPr kumimoji="0" lang="en-US" altLang="ja-JP" sz="1333"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a:t>
            </a:r>
            <a:r>
              <a:rPr kumimoji="0" lang="ja-JP" altLang="en-US" sz="1333"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たとえば組織内のインシデント対応</a:t>
            </a:r>
            <a:r>
              <a:rPr kumimoji="0" lang="ja-JP" altLang="en-US" sz="1333"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rPr>
              <a:t>チーム、セキュリティ</a:t>
            </a:r>
            <a:r>
              <a:rPr kumimoji="0" lang="ja-JP" altLang="en-US" sz="1333"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管理者や情報システム部門のインシデント対応担当者など</a:t>
            </a:r>
            <a:r>
              <a:rPr kumimoji="0" lang="en-US" altLang="ja-JP" sz="1333"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 </a:t>
            </a:r>
            <a:r>
              <a:rPr kumimoji="0" lang="ja-JP" altLang="en-US" sz="1333"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に連絡し、指示を仰ぎます。</a:t>
            </a:r>
            <a:endParaRPr kumimoji="0" lang="en-US" altLang="ja-JP" sz="1333"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endParaRPr>
          </a:p>
        </p:txBody>
      </p:sp>
      <p:sp>
        <p:nvSpPr>
          <p:cNvPr id="51" name="正方形/長方形 19">
            <a:extLst>
              <a:ext uri="{FF2B5EF4-FFF2-40B4-BE49-F238E27FC236}">
                <a16:creationId xmlns:a16="http://schemas.microsoft.com/office/drawing/2014/main" id="{FE993C9E-3DDA-894F-BFC1-02BA053DEBBB}"/>
              </a:ext>
            </a:extLst>
          </p:cNvPr>
          <p:cNvSpPr/>
          <p:nvPr/>
        </p:nvSpPr>
        <p:spPr>
          <a:xfrm>
            <a:off x="3578284" y="3825284"/>
            <a:ext cx="8402502" cy="882298"/>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24000" tIns="24000" rIns="24000" bIns="24000" rtlCol="0" anchor="ctr" anchorCtr="0"/>
          <a:lstStyle/>
          <a:p>
            <a:pPr marL="16933" marR="0" lvl="0" indent="0" algn="l" defTabSz="1625495" rtl="0" eaLnBrk="1" fontAlgn="auto" latinLnBrk="0" hangingPunct="1">
              <a:lnSpc>
                <a:spcPct val="100000"/>
              </a:lnSpc>
              <a:spcBef>
                <a:spcPts val="0"/>
              </a:spcBef>
              <a:spcAft>
                <a:spcPts val="0"/>
              </a:spcAft>
              <a:buClrTx/>
              <a:buSzTx/>
              <a:buFontTx/>
              <a:buNone/>
              <a:tabLst/>
              <a:defRPr/>
            </a:pPr>
            <a:r>
              <a:rPr kumimoji="0" lang="ja-JP" altLang="en-US" sz="1333"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サイト内外からインシデントに関する報告を受けたときには、また、自ら発見したインシデントであっても、冷静に、インシデントの内容、状況についての事実を確認します。 不審なアクセスが観測されたとしても、それは必ずしも悪意によるアクセスとは限りません。自らの操作ミス、他のシステム管理者の作業などが原因でないか、あるいは、システム自体の問題 </a:t>
            </a:r>
            <a:r>
              <a:rPr kumimoji="0" lang="en-US" altLang="ja-JP" sz="1333"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a:t>
            </a:r>
            <a:r>
              <a:rPr kumimoji="0" lang="ja-JP" altLang="en-US" sz="1333"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仕様、実装上の誤り</a:t>
            </a:r>
            <a:r>
              <a:rPr kumimoji="0" lang="en-US" altLang="ja-JP" sz="1333"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 </a:t>
            </a:r>
            <a:r>
              <a:rPr kumimoji="0" lang="ja-JP" altLang="en-US" sz="1333"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ではないか、念のため確認することが重要です。</a:t>
            </a:r>
            <a:endParaRPr kumimoji="0" lang="en-US" altLang="ja-JP" sz="1333"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endParaRPr>
          </a:p>
        </p:txBody>
      </p:sp>
      <p:sp>
        <p:nvSpPr>
          <p:cNvPr id="52" name="正方形/長方形 19">
            <a:extLst>
              <a:ext uri="{FF2B5EF4-FFF2-40B4-BE49-F238E27FC236}">
                <a16:creationId xmlns:a16="http://schemas.microsoft.com/office/drawing/2014/main" id="{9B23B478-92E6-B74C-8638-4F14076AD843}"/>
              </a:ext>
            </a:extLst>
          </p:cNvPr>
          <p:cNvSpPr/>
          <p:nvPr/>
        </p:nvSpPr>
        <p:spPr>
          <a:xfrm>
            <a:off x="3578284" y="4948409"/>
            <a:ext cx="8402502" cy="643823"/>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24000" tIns="24000" rIns="24000" bIns="24000" rtlCol="0" anchor="ctr" anchorCtr="0"/>
          <a:lstStyle/>
          <a:p>
            <a:pPr marL="16933" marR="0" lvl="0" indent="0" algn="l" defTabSz="1625495" rtl="0" eaLnBrk="1" fontAlgn="auto" latinLnBrk="0" hangingPunct="1">
              <a:lnSpc>
                <a:spcPct val="100000"/>
              </a:lnSpc>
              <a:spcBef>
                <a:spcPts val="0"/>
              </a:spcBef>
              <a:spcAft>
                <a:spcPts val="0"/>
              </a:spcAft>
              <a:buClrTx/>
              <a:buSzTx/>
              <a:buFontTx/>
              <a:buNone/>
              <a:tabLst/>
              <a:defRPr/>
            </a:pPr>
            <a:r>
              <a:rPr kumimoji="0" lang="ja-JP" altLang="en-US" sz="1333"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システムに対して一定の影響が想定される場合には、後日の調査に備え、インシデント発生時のシステムのスナップショットを保存します。保存すべき項目や範囲は、想定されるインシデントにより異なります。例えばログイン</a:t>
            </a:r>
            <a:r>
              <a:rPr kumimoji="0" lang="ja-JP" altLang="en-US" sz="1333"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rPr>
              <a:t>状況、ネットワーク</a:t>
            </a:r>
            <a:r>
              <a:rPr kumimoji="0" lang="ja-JP" altLang="en-US" sz="1333"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接続やプロセスの稼働状況に関する記録の作成、バックアップデータの作成、ハードディスクのイメージの保存などが挙げられます。</a:t>
            </a:r>
          </a:p>
        </p:txBody>
      </p:sp>
      <p:sp>
        <p:nvSpPr>
          <p:cNvPr id="53" name="正方形/長方形 19">
            <a:extLst>
              <a:ext uri="{FF2B5EF4-FFF2-40B4-BE49-F238E27FC236}">
                <a16:creationId xmlns:a16="http://schemas.microsoft.com/office/drawing/2014/main" id="{83E75D3E-51A6-054C-AB45-DDA3D8E3694E}"/>
              </a:ext>
            </a:extLst>
          </p:cNvPr>
          <p:cNvSpPr/>
          <p:nvPr/>
        </p:nvSpPr>
        <p:spPr>
          <a:xfrm>
            <a:off x="3578284" y="5824232"/>
            <a:ext cx="8402502" cy="450025"/>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24000" tIns="24000" rIns="24000" bIns="24000" rtlCol="0" anchor="ctr" anchorCtr="0"/>
          <a:lstStyle/>
          <a:p>
            <a:pPr marL="16933" marR="0" lvl="0" indent="0" algn="l" defTabSz="1625495" rtl="0" eaLnBrk="1" fontAlgn="auto" latinLnBrk="0" hangingPunct="1">
              <a:lnSpc>
                <a:spcPct val="100000"/>
              </a:lnSpc>
              <a:spcBef>
                <a:spcPts val="0"/>
              </a:spcBef>
              <a:spcAft>
                <a:spcPts val="0"/>
              </a:spcAft>
              <a:buClrTx/>
              <a:buSzTx/>
              <a:buFontTx/>
              <a:buNone/>
              <a:tabLst/>
              <a:defRPr/>
            </a:pPr>
            <a:r>
              <a:rPr kumimoji="0" lang="ja-JP" altLang="en-US" sz="1333"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自システムを介したサイト内外の他のシステムへの攻撃が想定される場合や、その他影響が拡大するおそれのある場合には、ネットワークやシステムの全部もしくは一部を遮断ないし停止し、影響範囲の拡大の防止を図ることを検討します。</a:t>
            </a:r>
            <a:endParaRPr kumimoji="0" lang="en-US" altLang="ja-JP" sz="1333"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endParaRPr>
          </a:p>
        </p:txBody>
      </p:sp>
      <p:sp>
        <p:nvSpPr>
          <p:cNvPr id="59" name="二等辺三角形 21">
            <a:extLst>
              <a:ext uri="{FF2B5EF4-FFF2-40B4-BE49-F238E27FC236}">
                <a16:creationId xmlns:a16="http://schemas.microsoft.com/office/drawing/2014/main" id="{DF79B089-C4F4-474E-B6E2-AC2CA02C1EA3}"/>
              </a:ext>
            </a:extLst>
          </p:cNvPr>
          <p:cNvSpPr/>
          <p:nvPr/>
        </p:nvSpPr>
        <p:spPr>
          <a:xfrm rot="5400000">
            <a:off x="3073766" y="1812212"/>
            <a:ext cx="484769" cy="200298"/>
          </a:xfrm>
          <a:prstGeom prst="triangle">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576" rtl="0" eaLnBrk="1" fontAlgn="auto" latinLnBrk="0" hangingPunct="1">
              <a:lnSpc>
                <a:spcPct val="100000"/>
              </a:lnSpc>
              <a:spcBef>
                <a:spcPts val="0"/>
              </a:spcBef>
              <a:spcAft>
                <a:spcPts val="0"/>
              </a:spcAft>
              <a:buClrTx/>
              <a:buSzTx/>
              <a:buFontTx/>
              <a:buNone/>
              <a:tabLst/>
              <a:defRPr/>
            </a:pPr>
            <a:endParaRPr kumimoji="1" lang="ja-JP" altLang="en-US" sz="1333" b="0" i="0" u="none" strike="noStrike" kern="1200" cap="none" spc="0" normalizeH="0" baseline="0" noProof="0">
              <a:ln>
                <a:noFill/>
              </a:ln>
              <a:solidFill>
                <a:srgbClr val="414042"/>
              </a:solidFill>
              <a:effectLst/>
              <a:uLnTx/>
              <a:uFillTx/>
              <a:latin typeface="Meiryo" panose="020B0604030504040204" pitchFamily="34" charset="-128"/>
              <a:ea typeface="Meiryo" panose="020B0604030504040204" pitchFamily="34" charset="-128"/>
              <a:cs typeface="+mn-cs"/>
            </a:endParaRPr>
          </a:p>
        </p:txBody>
      </p:sp>
      <p:sp>
        <p:nvSpPr>
          <p:cNvPr id="60" name="二等辺三角形 21">
            <a:extLst>
              <a:ext uri="{FF2B5EF4-FFF2-40B4-BE49-F238E27FC236}">
                <a16:creationId xmlns:a16="http://schemas.microsoft.com/office/drawing/2014/main" id="{E581223F-C0FF-9B41-9CA8-EED3242B9E00}"/>
              </a:ext>
            </a:extLst>
          </p:cNvPr>
          <p:cNvSpPr/>
          <p:nvPr/>
        </p:nvSpPr>
        <p:spPr>
          <a:xfrm rot="10800000">
            <a:off x="1502594" y="2192222"/>
            <a:ext cx="783247" cy="147731"/>
          </a:xfrm>
          <a:prstGeom prst="triangle">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576" rtl="0" eaLnBrk="1" fontAlgn="auto" latinLnBrk="0" hangingPunct="1">
              <a:lnSpc>
                <a:spcPct val="100000"/>
              </a:lnSpc>
              <a:spcBef>
                <a:spcPts val="0"/>
              </a:spcBef>
              <a:spcAft>
                <a:spcPts val="0"/>
              </a:spcAft>
              <a:buClrTx/>
              <a:buSzTx/>
              <a:buFontTx/>
              <a:buNone/>
              <a:tabLst/>
              <a:defRPr/>
            </a:pPr>
            <a:endParaRPr kumimoji="1" lang="ja-JP" altLang="en-US" sz="1333"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endParaRPr>
          </a:p>
        </p:txBody>
      </p:sp>
      <p:sp>
        <p:nvSpPr>
          <p:cNvPr id="61" name="二等辺三角形 21">
            <a:extLst>
              <a:ext uri="{FF2B5EF4-FFF2-40B4-BE49-F238E27FC236}">
                <a16:creationId xmlns:a16="http://schemas.microsoft.com/office/drawing/2014/main" id="{BA368607-26FE-B143-B0A9-0B309EF24586}"/>
              </a:ext>
            </a:extLst>
          </p:cNvPr>
          <p:cNvSpPr/>
          <p:nvPr/>
        </p:nvSpPr>
        <p:spPr>
          <a:xfrm rot="10800000">
            <a:off x="1502592" y="2932480"/>
            <a:ext cx="783247" cy="147731"/>
          </a:xfrm>
          <a:prstGeom prst="triangle">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576" rtl="0" eaLnBrk="1" fontAlgn="auto" latinLnBrk="0" hangingPunct="1">
              <a:lnSpc>
                <a:spcPct val="100000"/>
              </a:lnSpc>
              <a:spcBef>
                <a:spcPts val="0"/>
              </a:spcBef>
              <a:spcAft>
                <a:spcPts val="0"/>
              </a:spcAft>
              <a:buClrTx/>
              <a:buSzTx/>
              <a:buFontTx/>
              <a:buNone/>
              <a:tabLst/>
              <a:defRPr/>
            </a:pPr>
            <a:endParaRPr kumimoji="1" lang="ja-JP" altLang="en-US" sz="1333"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endParaRPr>
          </a:p>
        </p:txBody>
      </p:sp>
      <p:sp>
        <p:nvSpPr>
          <p:cNvPr id="62" name="二等辺三角形 21">
            <a:extLst>
              <a:ext uri="{FF2B5EF4-FFF2-40B4-BE49-F238E27FC236}">
                <a16:creationId xmlns:a16="http://schemas.microsoft.com/office/drawing/2014/main" id="{2A8A4A57-045D-C54F-B79E-0D5EA482941B}"/>
              </a:ext>
            </a:extLst>
          </p:cNvPr>
          <p:cNvSpPr/>
          <p:nvPr/>
        </p:nvSpPr>
        <p:spPr>
          <a:xfrm rot="10800000">
            <a:off x="1502592" y="3639300"/>
            <a:ext cx="783247" cy="147731"/>
          </a:xfrm>
          <a:prstGeom prst="triangle">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576" rtl="0" eaLnBrk="1" fontAlgn="auto" latinLnBrk="0" hangingPunct="1">
              <a:lnSpc>
                <a:spcPct val="100000"/>
              </a:lnSpc>
              <a:spcBef>
                <a:spcPts val="0"/>
              </a:spcBef>
              <a:spcAft>
                <a:spcPts val="0"/>
              </a:spcAft>
              <a:buClrTx/>
              <a:buSzTx/>
              <a:buFontTx/>
              <a:buNone/>
              <a:tabLst/>
              <a:defRPr/>
            </a:pPr>
            <a:endParaRPr kumimoji="1" lang="ja-JP" altLang="en-US" sz="1333"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endParaRPr>
          </a:p>
        </p:txBody>
      </p:sp>
      <p:sp>
        <p:nvSpPr>
          <p:cNvPr id="63" name="二等辺三角形 21">
            <a:extLst>
              <a:ext uri="{FF2B5EF4-FFF2-40B4-BE49-F238E27FC236}">
                <a16:creationId xmlns:a16="http://schemas.microsoft.com/office/drawing/2014/main" id="{260371A2-C845-FE42-A109-335980DB0739}"/>
              </a:ext>
            </a:extLst>
          </p:cNvPr>
          <p:cNvSpPr/>
          <p:nvPr/>
        </p:nvSpPr>
        <p:spPr>
          <a:xfrm rot="10800000">
            <a:off x="1502590" y="4750235"/>
            <a:ext cx="783247" cy="147731"/>
          </a:xfrm>
          <a:prstGeom prst="triangle">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576" rtl="0" eaLnBrk="1" fontAlgn="auto" latinLnBrk="0" hangingPunct="1">
              <a:lnSpc>
                <a:spcPct val="100000"/>
              </a:lnSpc>
              <a:spcBef>
                <a:spcPts val="0"/>
              </a:spcBef>
              <a:spcAft>
                <a:spcPts val="0"/>
              </a:spcAft>
              <a:buClrTx/>
              <a:buSzTx/>
              <a:buFontTx/>
              <a:buNone/>
              <a:tabLst/>
              <a:defRPr/>
            </a:pPr>
            <a:endParaRPr kumimoji="1" lang="ja-JP" altLang="en-US" sz="1333"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endParaRPr>
          </a:p>
        </p:txBody>
      </p:sp>
      <p:sp>
        <p:nvSpPr>
          <p:cNvPr id="64" name="二等辺三角形 21">
            <a:extLst>
              <a:ext uri="{FF2B5EF4-FFF2-40B4-BE49-F238E27FC236}">
                <a16:creationId xmlns:a16="http://schemas.microsoft.com/office/drawing/2014/main" id="{39526133-1C93-FB4F-9184-0AE23F89517D}"/>
              </a:ext>
            </a:extLst>
          </p:cNvPr>
          <p:cNvSpPr/>
          <p:nvPr/>
        </p:nvSpPr>
        <p:spPr>
          <a:xfrm rot="10800000">
            <a:off x="1502588" y="5636932"/>
            <a:ext cx="783247" cy="147731"/>
          </a:xfrm>
          <a:prstGeom prst="triangle">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576" rtl="0" eaLnBrk="1" fontAlgn="auto" latinLnBrk="0" hangingPunct="1">
              <a:lnSpc>
                <a:spcPct val="100000"/>
              </a:lnSpc>
              <a:spcBef>
                <a:spcPts val="0"/>
              </a:spcBef>
              <a:spcAft>
                <a:spcPts val="0"/>
              </a:spcAft>
              <a:buClrTx/>
              <a:buSzTx/>
              <a:buFontTx/>
              <a:buNone/>
              <a:tabLst/>
              <a:defRPr/>
            </a:pPr>
            <a:endParaRPr kumimoji="1" lang="ja-JP" altLang="en-US" sz="1333"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endParaRPr>
          </a:p>
        </p:txBody>
      </p:sp>
      <p:sp>
        <p:nvSpPr>
          <p:cNvPr id="67" name="二等辺三角形 21">
            <a:extLst>
              <a:ext uri="{FF2B5EF4-FFF2-40B4-BE49-F238E27FC236}">
                <a16:creationId xmlns:a16="http://schemas.microsoft.com/office/drawing/2014/main" id="{DD795A84-401A-354A-9175-3CA8F97F1DBE}"/>
              </a:ext>
            </a:extLst>
          </p:cNvPr>
          <p:cNvSpPr/>
          <p:nvPr/>
        </p:nvSpPr>
        <p:spPr>
          <a:xfrm rot="5400000">
            <a:off x="3073766" y="2558459"/>
            <a:ext cx="484769" cy="200298"/>
          </a:xfrm>
          <a:prstGeom prst="triangle">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576" rtl="0" eaLnBrk="1" fontAlgn="auto" latinLnBrk="0" hangingPunct="1">
              <a:lnSpc>
                <a:spcPct val="100000"/>
              </a:lnSpc>
              <a:spcBef>
                <a:spcPts val="0"/>
              </a:spcBef>
              <a:spcAft>
                <a:spcPts val="0"/>
              </a:spcAft>
              <a:buClrTx/>
              <a:buSzTx/>
              <a:buFontTx/>
              <a:buNone/>
              <a:tabLst/>
              <a:defRPr/>
            </a:pPr>
            <a:endParaRPr kumimoji="1" lang="ja-JP" altLang="en-US" sz="1333" b="0" i="0" u="none" strike="noStrike" kern="1200" cap="none" spc="0" normalizeH="0" baseline="0" noProof="0">
              <a:ln>
                <a:noFill/>
              </a:ln>
              <a:solidFill>
                <a:srgbClr val="414042"/>
              </a:solidFill>
              <a:effectLst/>
              <a:uLnTx/>
              <a:uFillTx/>
              <a:latin typeface="Meiryo" panose="020B0604030504040204" pitchFamily="34" charset="-128"/>
              <a:ea typeface="Meiryo" panose="020B0604030504040204" pitchFamily="34" charset="-128"/>
              <a:cs typeface="+mn-cs"/>
            </a:endParaRPr>
          </a:p>
        </p:txBody>
      </p:sp>
      <p:sp>
        <p:nvSpPr>
          <p:cNvPr id="68" name="二等辺三角形 21">
            <a:extLst>
              <a:ext uri="{FF2B5EF4-FFF2-40B4-BE49-F238E27FC236}">
                <a16:creationId xmlns:a16="http://schemas.microsoft.com/office/drawing/2014/main" id="{3869AA5F-7D85-5743-BBB4-3AD6B39E5B98}"/>
              </a:ext>
            </a:extLst>
          </p:cNvPr>
          <p:cNvSpPr/>
          <p:nvPr/>
        </p:nvSpPr>
        <p:spPr>
          <a:xfrm rot="5400000">
            <a:off x="3073766" y="3249425"/>
            <a:ext cx="484769" cy="200298"/>
          </a:xfrm>
          <a:prstGeom prst="triangle">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576" rtl="0" eaLnBrk="1" fontAlgn="auto" latinLnBrk="0" hangingPunct="1">
              <a:lnSpc>
                <a:spcPct val="100000"/>
              </a:lnSpc>
              <a:spcBef>
                <a:spcPts val="0"/>
              </a:spcBef>
              <a:spcAft>
                <a:spcPts val="0"/>
              </a:spcAft>
              <a:buClrTx/>
              <a:buSzTx/>
              <a:buFontTx/>
              <a:buNone/>
              <a:tabLst/>
              <a:defRPr/>
            </a:pPr>
            <a:endParaRPr kumimoji="1" lang="ja-JP" altLang="en-US" sz="1333" b="0" i="0" u="none" strike="noStrike" kern="1200" cap="none" spc="0" normalizeH="0" baseline="0" noProof="0">
              <a:ln>
                <a:noFill/>
              </a:ln>
              <a:solidFill>
                <a:srgbClr val="414042"/>
              </a:solidFill>
              <a:effectLst/>
              <a:uLnTx/>
              <a:uFillTx/>
              <a:latin typeface="Meiryo" panose="020B0604030504040204" pitchFamily="34" charset="-128"/>
              <a:ea typeface="Meiryo" panose="020B0604030504040204" pitchFamily="34" charset="-128"/>
              <a:cs typeface="+mn-cs"/>
            </a:endParaRPr>
          </a:p>
        </p:txBody>
      </p:sp>
      <p:sp>
        <p:nvSpPr>
          <p:cNvPr id="69" name="二等辺三角形 21">
            <a:extLst>
              <a:ext uri="{FF2B5EF4-FFF2-40B4-BE49-F238E27FC236}">
                <a16:creationId xmlns:a16="http://schemas.microsoft.com/office/drawing/2014/main" id="{616FF88C-6C4E-9D4C-AF8A-2B7A5F5DF57E}"/>
              </a:ext>
            </a:extLst>
          </p:cNvPr>
          <p:cNvSpPr/>
          <p:nvPr/>
        </p:nvSpPr>
        <p:spPr>
          <a:xfrm rot="5400000">
            <a:off x="2885071" y="4170226"/>
            <a:ext cx="862152" cy="200298"/>
          </a:xfrm>
          <a:prstGeom prst="triangle">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576" rtl="0" eaLnBrk="1" fontAlgn="auto" latinLnBrk="0" hangingPunct="1">
              <a:lnSpc>
                <a:spcPct val="100000"/>
              </a:lnSpc>
              <a:spcBef>
                <a:spcPts val="0"/>
              </a:spcBef>
              <a:spcAft>
                <a:spcPts val="0"/>
              </a:spcAft>
              <a:buClrTx/>
              <a:buSzTx/>
              <a:buFontTx/>
              <a:buNone/>
              <a:tabLst/>
              <a:defRPr/>
            </a:pPr>
            <a:endParaRPr kumimoji="1" lang="ja-JP" altLang="en-US" sz="1333" b="0" i="0" u="none" strike="noStrike" kern="1200" cap="none" spc="0" normalizeH="0" baseline="0" noProof="0">
              <a:ln>
                <a:noFill/>
              </a:ln>
              <a:solidFill>
                <a:srgbClr val="414042"/>
              </a:solidFill>
              <a:effectLst/>
              <a:uLnTx/>
              <a:uFillTx/>
              <a:latin typeface="Meiryo" panose="020B0604030504040204" pitchFamily="34" charset="-128"/>
              <a:ea typeface="Meiryo" panose="020B0604030504040204" pitchFamily="34" charset="-128"/>
              <a:cs typeface="+mn-cs"/>
            </a:endParaRPr>
          </a:p>
        </p:txBody>
      </p:sp>
      <p:sp>
        <p:nvSpPr>
          <p:cNvPr id="70" name="二等辺三角形 21">
            <a:extLst>
              <a:ext uri="{FF2B5EF4-FFF2-40B4-BE49-F238E27FC236}">
                <a16:creationId xmlns:a16="http://schemas.microsoft.com/office/drawing/2014/main" id="{0785AB4B-9A65-1741-BC68-4326E0B5C862}"/>
              </a:ext>
            </a:extLst>
          </p:cNvPr>
          <p:cNvSpPr/>
          <p:nvPr/>
        </p:nvSpPr>
        <p:spPr>
          <a:xfrm rot="5400000">
            <a:off x="2971886" y="5192522"/>
            <a:ext cx="688524" cy="200298"/>
          </a:xfrm>
          <a:prstGeom prst="triangle">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576" rtl="0" eaLnBrk="1" fontAlgn="auto" latinLnBrk="0" hangingPunct="1">
              <a:lnSpc>
                <a:spcPct val="100000"/>
              </a:lnSpc>
              <a:spcBef>
                <a:spcPts val="0"/>
              </a:spcBef>
              <a:spcAft>
                <a:spcPts val="0"/>
              </a:spcAft>
              <a:buClrTx/>
              <a:buSzTx/>
              <a:buFontTx/>
              <a:buNone/>
              <a:tabLst/>
              <a:defRPr/>
            </a:pPr>
            <a:endParaRPr kumimoji="1" lang="ja-JP" altLang="en-US" sz="1333" b="0" i="0" u="none" strike="noStrike" kern="1200" cap="none" spc="0" normalizeH="0" baseline="0" noProof="0">
              <a:ln>
                <a:noFill/>
              </a:ln>
              <a:solidFill>
                <a:srgbClr val="414042"/>
              </a:solidFill>
              <a:effectLst/>
              <a:uLnTx/>
              <a:uFillTx/>
              <a:latin typeface="Meiryo" panose="020B0604030504040204" pitchFamily="34" charset="-128"/>
              <a:ea typeface="Meiryo" panose="020B0604030504040204" pitchFamily="34" charset="-128"/>
              <a:cs typeface="+mn-cs"/>
            </a:endParaRPr>
          </a:p>
        </p:txBody>
      </p:sp>
      <p:sp>
        <p:nvSpPr>
          <p:cNvPr id="71" name="二等辺三角形 21">
            <a:extLst>
              <a:ext uri="{FF2B5EF4-FFF2-40B4-BE49-F238E27FC236}">
                <a16:creationId xmlns:a16="http://schemas.microsoft.com/office/drawing/2014/main" id="{183ED05C-5CA8-1644-B7DB-D1A63865B4EC}"/>
              </a:ext>
            </a:extLst>
          </p:cNvPr>
          <p:cNvSpPr/>
          <p:nvPr/>
        </p:nvSpPr>
        <p:spPr>
          <a:xfrm rot="5400000">
            <a:off x="3073761" y="5966468"/>
            <a:ext cx="484769" cy="200298"/>
          </a:xfrm>
          <a:prstGeom prst="triangle">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576" rtl="0" eaLnBrk="1" fontAlgn="auto" latinLnBrk="0" hangingPunct="1">
              <a:lnSpc>
                <a:spcPct val="100000"/>
              </a:lnSpc>
              <a:spcBef>
                <a:spcPts val="0"/>
              </a:spcBef>
              <a:spcAft>
                <a:spcPts val="0"/>
              </a:spcAft>
              <a:buClrTx/>
              <a:buSzTx/>
              <a:buFontTx/>
              <a:buNone/>
              <a:tabLst/>
              <a:defRPr/>
            </a:pPr>
            <a:endParaRPr kumimoji="1" lang="ja-JP" altLang="en-US" sz="1333" b="0" i="0" u="none" strike="noStrike" kern="1200" cap="none" spc="0" normalizeH="0" baseline="0" noProof="0">
              <a:ln>
                <a:noFill/>
              </a:ln>
              <a:solidFill>
                <a:srgbClr val="414042"/>
              </a:solidFill>
              <a:effectLst/>
              <a:uLnTx/>
              <a:uFillTx/>
              <a:latin typeface="Meiryo" panose="020B0604030504040204" pitchFamily="34" charset="-128"/>
              <a:ea typeface="Meiryo" panose="020B0604030504040204" pitchFamily="34" charset="-128"/>
              <a:cs typeface="+mn-cs"/>
            </a:endParaRPr>
          </a:p>
        </p:txBody>
      </p:sp>
      <p:sp>
        <p:nvSpPr>
          <p:cNvPr id="72" name="テキスト ボックス 29">
            <a:extLst>
              <a:ext uri="{FF2B5EF4-FFF2-40B4-BE49-F238E27FC236}">
                <a16:creationId xmlns:a16="http://schemas.microsoft.com/office/drawing/2014/main" id="{B910BF5A-3FA8-C346-9CD1-9243F623FEBC}"/>
              </a:ext>
            </a:extLst>
          </p:cNvPr>
          <p:cNvSpPr txBox="1"/>
          <p:nvPr/>
        </p:nvSpPr>
        <p:spPr>
          <a:xfrm>
            <a:off x="196102" y="1232105"/>
            <a:ext cx="691148" cy="268860"/>
          </a:xfrm>
          <a:prstGeom prst="rect">
            <a:avLst/>
          </a:prstGeom>
          <a:noFill/>
          <a:ln w="19050">
            <a:noFill/>
          </a:ln>
        </p:spPr>
        <p:txBody>
          <a:bodyPr wrap="none" lIns="0" tIns="0" rIns="0" bIns="0" rtlCol="0" anchor="b">
            <a:noAutofit/>
          </a:bodyPr>
          <a:lstStyle>
            <a:defPPr>
              <a:defRPr lang="en-US"/>
            </a:defPPr>
            <a:lvl1pPr algn="ctr">
              <a:defRPr sz="1200" b="1">
                <a:solidFill>
                  <a:schemeClr val="accent3"/>
                </a:solidFill>
                <a:latin typeface="Meiryo" panose="020B0604030504040204" pitchFamily="34" charset="-128"/>
                <a:ea typeface="Meiryo" panose="020B0604030504040204" pitchFamily="34" charset="-128"/>
                <a:cs typeface="Meiryo" panose="020B0604030504040204" pitchFamily="34" charset="-128"/>
              </a:defRPr>
            </a:lvl1p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0" lang="en-US" altLang="ja-JP" sz="1500" b="1" i="0" u="none" strike="noStrike" kern="1200" cap="none" spc="0" normalizeH="0" baseline="0" noProof="0" dirty="0">
                <a:ln>
                  <a:noFill/>
                </a:ln>
                <a:solidFill>
                  <a:srgbClr val="007DBC"/>
                </a:solidFill>
                <a:effectLst/>
                <a:uLnTx/>
                <a:uFillTx/>
                <a:latin typeface="Meiryo" panose="020B0604030504040204" pitchFamily="34" charset="-128"/>
                <a:ea typeface="Meiryo" panose="020B0604030504040204" pitchFamily="34" charset="-128"/>
              </a:rPr>
              <a:t>No.</a:t>
            </a:r>
          </a:p>
        </p:txBody>
      </p:sp>
      <p:sp>
        <p:nvSpPr>
          <p:cNvPr id="73" name="テキスト ボックス 29">
            <a:extLst>
              <a:ext uri="{FF2B5EF4-FFF2-40B4-BE49-F238E27FC236}">
                <a16:creationId xmlns:a16="http://schemas.microsoft.com/office/drawing/2014/main" id="{DF23547D-A97B-114D-AF37-F355CED6B05E}"/>
              </a:ext>
            </a:extLst>
          </p:cNvPr>
          <p:cNvSpPr txBox="1"/>
          <p:nvPr/>
        </p:nvSpPr>
        <p:spPr>
          <a:xfrm>
            <a:off x="884616" y="1250088"/>
            <a:ext cx="2104744" cy="268860"/>
          </a:xfrm>
          <a:prstGeom prst="rect">
            <a:avLst/>
          </a:prstGeom>
          <a:noFill/>
          <a:ln w="19050">
            <a:noFill/>
          </a:ln>
        </p:spPr>
        <p:txBody>
          <a:bodyPr wrap="none" lIns="0" tIns="0" rIns="0" bIns="0" rtlCol="0" anchor="b">
            <a:noAutofit/>
          </a:bodyPr>
          <a:lstStyle>
            <a:defPPr>
              <a:defRPr lang="en-US"/>
            </a:defPPr>
            <a:lvl1pPr algn="ctr">
              <a:defRPr sz="1200" b="1">
                <a:solidFill>
                  <a:schemeClr val="accent3"/>
                </a:solidFill>
                <a:latin typeface="Meiryo" panose="020B0604030504040204" pitchFamily="34" charset="-128"/>
                <a:ea typeface="Meiryo" panose="020B0604030504040204" pitchFamily="34" charset="-128"/>
                <a:cs typeface="Meiryo" panose="020B0604030504040204" pitchFamily="34" charset="-128"/>
              </a:defRPr>
            </a:lvl1p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0" lang="ja-JP" altLang="en-US" sz="1667" b="1" i="0" u="none" strike="noStrike" kern="1200" cap="none" spc="0" normalizeH="0" baseline="0" noProof="0">
                <a:ln>
                  <a:noFill/>
                </a:ln>
                <a:solidFill>
                  <a:srgbClr val="007DBC"/>
                </a:solidFill>
                <a:effectLst/>
                <a:uLnTx/>
                <a:uFillTx/>
                <a:latin typeface="Meiryo" panose="020B0604030504040204" pitchFamily="34" charset="-128"/>
                <a:ea typeface="Meiryo" panose="020B0604030504040204" pitchFamily="34" charset="-128"/>
              </a:rPr>
              <a:t>作業項目</a:t>
            </a:r>
            <a:endParaRPr kumimoji="0" lang="en-US" altLang="ja-JP" sz="1667" b="1" i="0" u="none" strike="noStrike" kern="1200" cap="none" spc="0" normalizeH="0" baseline="0" noProof="0" dirty="0">
              <a:ln>
                <a:noFill/>
              </a:ln>
              <a:solidFill>
                <a:srgbClr val="007DBC"/>
              </a:solidFill>
              <a:effectLst/>
              <a:uLnTx/>
              <a:uFillTx/>
              <a:latin typeface="Meiryo" panose="020B0604030504040204" pitchFamily="34" charset="-128"/>
              <a:ea typeface="Meiryo" panose="020B0604030504040204" pitchFamily="34" charset="-128"/>
            </a:endParaRPr>
          </a:p>
        </p:txBody>
      </p:sp>
      <p:cxnSp>
        <p:nvCxnSpPr>
          <p:cNvPr id="74" name="直線コネクタ 73">
            <a:extLst>
              <a:ext uri="{FF2B5EF4-FFF2-40B4-BE49-F238E27FC236}">
                <a16:creationId xmlns:a16="http://schemas.microsoft.com/office/drawing/2014/main" id="{F1448CD8-0422-9C46-A7E6-A449648F628F}"/>
              </a:ext>
            </a:extLst>
          </p:cNvPr>
          <p:cNvCxnSpPr>
            <a:cxnSpLocks/>
          </p:cNvCxnSpPr>
          <p:nvPr/>
        </p:nvCxnSpPr>
        <p:spPr>
          <a:xfrm>
            <a:off x="3578284" y="1551628"/>
            <a:ext cx="8402502" cy="0"/>
          </a:xfrm>
          <a:prstGeom prst="line">
            <a:avLst/>
          </a:prstGeom>
          <a:ln w="28575">
            <a:solidFill>
              <a:schemeClr val="accent3"/>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75" name="テキスト ボックス 74">
            <a:extLst>
              <a:ext uri="{FF2B5EF4-FFF2-40B4-BE49-F238E27FC236}">
                <a16:creationId xmlns:a16="http://schemas.microsoft.com/office/drawing/2014/main" id="{688398A1-8445-2E40-86A6-60527B9D034B}"/>
              </a:ext>
            </a:extLst>
          </p:cNvPr>
          <p:cNvSpPr txBox="1"/>
          <p:nvPr/>
        </p:nvSpPr>
        <p:spPr>
          <a:xfrm>
            <a:off x="6053389" y="1212576"/>
            <a:ext cx="3577213" cy="348878"/>
          </a:xfrm>
          <a:prstGeom prst="rect">
            <a:avLst/>
          </a:prstGeom>
          <a:noFill/>
        </p:spPr>
        <p:txBody>
          <a:bodyPr wrap="square" rtlCol="0">
            <a:spAutoFit/>
          </a:body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1" lang="ja-JP" altLang="en-US" sz="1667" b="1" i="0" u="none" strike="noStrike" kern="1200" cap="none" spc="0" normalizeH="0" baseline="0" noProof="0" dirty="0">
                <a:ln>
                  <a:noFill/>
                </a:ln>
                <a:solidFill>
                  <a:srgbClr val="007DBC"/>
                </a:solidFill>
                <a:effectLst/>
                <a:uLnTx/>
                <a:uFillTx/>
                <a:latin typeface="Meiryo" panose="020B0604030504040204" pitchFamily="34" charset="-128"/>
                <a:ea typeface="Meiryo" panose="020B0604030504040204" pitchFamily="34" charset="-128"/>
                <a:cs typeface="+mn-cs"/>
              </a:rPr>
              <a:t>作業詳細</a:t>
            </a:r>
          </a:p>
        </p:txBody>
      </p:sp>
      <p:cxnSp>
        <p:nvCxnSpPr>
          <p:cNvPr id="76" name="直線コネクタ 75">
            <a:extLst>
              <a:ext uri="{FF2B5EF4-FFF2-40B4-BE49-F238E27FC236}">
                <a16:creationId xmlns:a16="http://schemas.microsoft.com/office/drawing/2014/main" id="{5C61C4AC-4EBE-9248-8E14-E5FF35C90977}"/>
              </a:ext>
            </a:extLst>
          </p:cNvPr>
          <p:cNvCxnSpPr>
            <a:cxnSpLocks/>
          </p:cNvCxnSpPr>
          <p:nvPr/>
        </p:nvCxnSpPr>
        <p:spPr>
          <a:xfrm>
            <a:off x="816001" y="1551628"/>
            <a:ext cx="2296278" cy="0"/>
          </a:xfrm>
          <a:prstGeom prst="line">
            <a:avLst/>
          </a:prstGeom>
          <a:ln w="28575">
            <a:solidFill>
              <a:schemeClr val="accent3"/>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77" name="直線コネクタ 76">
            <a:extLst>
              <a:ext uri="{FF2B5EF4-FFF2-40B4-BE49-F238E27FC236}">
                <a16:creationId xmlns:a16="http://schemas.microsoft.com/office/drawing/2014/main" id="{F0FE78FE-1C5A-6A4C-B59E-CC97BAAA7CAE}"/>
              </a:ext>
            </a:extLst>
          </p:cNvPr>
          <p:cNvCxnSpPr>
            <a:cxnSpLocks/>
          </p:cNvCxnSpPr>
          <p:nvPr/>
        </p:nvCxnSpPr>
        <p:spPr>
          <a:xfrm>
            <a:off x="287659" y="1551628"/>
            <a:ext cx="410300" cy="0"/>
          </a:xfrm>
          <a:prstGeom prst="line">
            <a:avLst/>
          </a:prstGeom>
          <a:ln w="28575">
            <a:no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78" name="直線コネクタ 77">
            <a:extLst>
              <a:ext uri="{FF2B5EF4-FFF2-40B4-BE49-F238E27FC236}">
                <a16:creationId xmlns:a16="http://schemas.microsoft.com/office/drawing/2014/main" id="{8FCD73C0-5377-6949-924A-BC2D69E58A12}"/>
              </a:ext>
            </a:extLst>
          </p:cNvPr>
          <p:cNvCxnSpPr>
            <a:cxnSpLocks/>
          </p:cNvCxnSpPr>
          <p:nvPr/>
        </p:nvCxnSpPr>
        <p:spPr>
          <a:xfrm>
            <a:off x="316825" y="1551628"/>
            <a:ext cx="410300" cy="0"/>
          </a:xfrm>
          <a:prstGeom prst="line">
            <a:avLst/>
          </a:prstGeom>
          <a:ln w="28575">
            <a:solidFill>
              <a:schemeClr val="accent3"/>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80" name="正方形/長方形 79">
            <a:extLst>
              <a:ext uri="{FF2B5EF4-FFF2-40B4-BE49-F238E27FC236}">
                <a16:creationId xmlns:a16="http://schemas.microsoft.com/office/drawing/2014/main" id="{C4FDAA04-9ECB-E848-BC5D-3E56488BEEE5}"/>
              </a:ext>
            </a:extLst>
          </p:cNvPr>
          <p:cNvSpPr/>
          <p:nvPr/>
        </p:nvSpPr>
        <p:spPr>
          <a:xfrm>
            <a:off x="5629186" y="6389764"/>
            <a:ext cx="4001416" cy="400110"/>
          </a:xfrm>
          <a:prstGeom prst="rect">
            <a:avLst/>
          </a:prstGeom>
        </p:spPr>
        <p:txBody>
          <a:bodyPr wrap="none">
            <a:spAutoFit/>
          </a:bodyPr>
          <a:lstStyle/>
          <a:p>
            <a:pPr marL="0" marR="0" lvl="0" indent="0" algn="r" defTabSz="609576" rtl="0" eaLnBrk="1" fontAlgn="auto" latinLnBrk="0" hangingPunct="1">
              <a:lnSpc>
                <a:spcPct val="100000"/>
              </a:lnSpc>
              <a:spcBef>
                <a:spcPts val="0"/>
              </a:spcBef>
              <a:spcAft>
                <a:spcPts val="0"/>
              </a:spcAft>
              <a:buClrTx/>
              <a:buSzTx/>
              <a:buFontTx/>
              <a:buNone/>
              <a:tabLst/>
              <a:defRPr/>
            </a:pPr>
            <a:r>
              <a:rPr kumimoji="0" lang="ja-JP" altLang="en-US" sz="10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rPr>
              <a:t>情報元</a:t>
            </a:r>
            <a:r>
              <a:rPr kumimoji="0" lang="en-US" altLang="ja-JP" sz="1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 JPCERT </a:t>
            </a:r>
            <a:r>
              <a:rPr kumimoji="0" lang="ja-JP" altLang="en-US" sz="10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rPr>
              <a:t>コンピュータセキュリティインシデントへの対応</a:t>
            </a:r>
            <a:endParaRPr kumimoji="0" lang="en-US" altLang="ja-JP" sz="1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endParaRPr>
          </a:p>
          <a:p>
            <a:pPr marL="0" marR="0" lvl="0" indent="0" algn="r" defTabSz="609576" rtl="0" eaLnBrk="1" fontAlgn="auto" latinLnBrk="0" hangingPunct="1">
              <a:lnSpc>
                <a:spcPct val="100000"/>
              </a:lnSpc>
              <a:spcBef>
                <a:spcPts val="0"/>
              </a:spcBef>
              <a:spcAft>
                <a:spcPts val="0"/>
              </a:spcAft>
              <a:buClrTx/>
              <a:buSzTx/>
              <a:buFontTx/>
              <a:buNone/>
              <a:tabLst/>
              <a:defRPr/>
            </a:pPr>
            <a:r>
              <a:rPr kumimoji="0" lang="ja-JP" altLang="en-US" sz="10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hlinkClick r:id="rId2"/>
              </a:rPr>
              <a:t>http://www.jpcert.or.jp/ed/2002/ed020002.txt</a:t>
            </a:r>
            <a:endParaRPr kumimoji="0" lang="en-US" altLang="ja-JP" sz="1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endParaRPr>
          </a:p>
        </p:txBody>
      </p:sp>
      <p:sp>
        <p:nvSpPr>
          <p:cNvPr id="81" name="二等辺三角形 21">
            <a:extLst>
              <a:ext uri="{FF2B5EF4-FFF2-40B4-BE49-F238E27FC236}">
                <a16:creationId xmlns:a16="http://schemas.microsoft.com/office/drawing/2014/main" id="{96ECB856-A604-9247-AF27-DB768DA8F05E}"/>
              </a:ext>
            </a:extLst>
          </p:cNvPr>
          <p:cNvSpPr/>
          <p:nvPr/>
        </p:nvSpPr>
        <p:spPr>
          <a:xfrm rot="10800000">
            <a:off x="1502587" y="6325382"/>
            <a:ext cx="783247" cy="147731"/>
          </a:xfrm>
          <a:prstGeom prst="triangle">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576" rtl="0" eaLnBrk="1" fontAlgn="auto" latinLnBrk="0" hangingPunct="1">
              <a:lnSpc>
                <a:spcPct val="100000"/>
              </a:lnSpc>
              <a:spcBef>
                <a:spcPts val="0"/>
              </a:spcBef>
              <a:spcAft>
                <a:spcPts val="0"/>
              </a:spcAft>
              <a:buClrTx/>
              <a:buSzTx/>
              <a:buFontTx/>
              <a:buNone/>
              <a:tabLst/>
              <a:defRPr/>
            </a:pPr>
            <a:endParaRPr kumimoji="1" lang="ja-JP" altLang="en-US" sz="1333"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endParaRPr>
          </a:p>
        </p:txBody>
      </p:sp>
      <p:sp>
        <p:nvSpPr>
          <p:cNvPr id="2" name="テキスト ボックス 1">
            <a:extLst>
              <a:ext uri="{FF2B5EF4-FFF2-40B4-BE49-F238E27FC236}">
                <a16:creationId xmlns:a16="http://schemas.microsoft.com/office/drawing/2014/main" id="{1C9D3089-D576-D05E-A650-EA93ADC02D38}"/>
              </a:ext>
            </a:extLst>
          </p:cNvPr>
          <p:cNvSpPr txBox="1"/>
          <p:nvPr/>
        </p:nvSpPr>
        <p:spPr>
          <a:xfrm>
            <a:off x="10607211" y="0"/>
            <a:ext cx="1584789" cy="369332"/>
          </a:xfrm>
          <a:prstGeom prst="rect">
            <a:avLst/>
          </a:prstGeom>
          <a:no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800" b="0" i="0" u="none" strike="noStrike" kern="1200" cap="none" spc="0" normalizeH="0" baseline="0" noProof="0" dirty="0">
                <a:ln>
                  <a:noFill/>
                </a:ln>
                <a:solidFill>
                  <a:srgbClr val="FFFFFF">
                    <a:lumMod val="50000"/>
                  </a:srgbClr>
                </a:solidFill>
                <a:effectLst/>
                <a:uLnTx/>
                <a:uFillTx/>
                <a:latin typeface="Meiryo" panose="020B0604030504040204" pitchFamily="34" charset="-128"/>
                <a:ea typeface="Meiryo" panose="020B0604030504040204" pitchFamily="34" charset="-128"/>
                <a:cs typeface="+mn-cs"/>
              </a:rPr>
              <a:t>SEC10-BP02</a:t>
            </a:r>
            <a:endParaRPr kumimoji="0" lang="ja-JP" altLang="en-US" sz="1800" b="0" i="0" u="none" strike="noStrike" kern="1200" cap="none" spc="0" normalizeH="0" baseline="0" noProof="0">
              <a:ln>
                <a:noFill/>
              </a:ln>
              <a:solidFill>
                <a:srgbClr val="FFFFFF">
                  <a:lumMod val="50000"/>
                </a:srgbClr>
              </a:solidFill>
              <a:effectLst/>
              <a:uLnTx/>
              <a:uFillTx/>
              <a:latin typeface="Meiryo" panose="020B0604030504040204" pitchFamily="34" charset="-128"/>
              <a:ea typeface="Meiryo" panose="020B0604030504040204" pitchFamily="34" charset="-128"/>
              <a:cs typeface="+mn-cs"/>
            </a:endParaRPr>
          </a:p>
        </p:txBody>
      </p:sp>
    </p:spTree>
    <p:extLst>
      <p:ext uri="{BB962C8B-B14F-4D97-AF65-F5344CB8AC3E}">
        <p14:creationId xmlns:p14="http://schemas.microsoft.com/office/powerpoint/2010/main" val="29954076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DAFE1B-9D43-D5C2-1163-7CCCD6C012E3}"/>
              </a:ext>
            </a:extLst>
          </p:cNvPr>
          <p:cNvSpPr>
            <a:spLocks noGrp="1"/>
          </p:cNvSpPr>
          <p:nvPr>
            <p:ph type="title"/>
          </p:nvPr>
        </p:nvSpPr>
        <p:spPr/>
        <p:txBody>
          <a:bodyPr/>
          <a:lstStyle/>
          <a:p>
            <a:pPr algn="l"/>
            <a:r>
              <a:rPr lang="en-JP" sz="2400" dirty="0"/>
              <a:t>レビュー観点 : セキュリティの基礎/</a:t>
            </a:r>
            <a:r>
              <a:rPr lang="ja-JP" altLang="en-US" sz="2400"/>
              <a:t>ワークロードを安全に運用する</a:t>
            </a:r>
            <a:br>
              <a:rPr lang="en-JP" sz="2400" dirty="0"/>
            </a:br>
            <a:r>
              <a:rPr lang="en-US" sz="2800" b="0" i="0" dirty="0">
                <a:solidFill>
                  <a:srgbClr val="16191F"/>
                </a:solidFill>
                <a:effectLst/>
                <a:latin typeface="Amazon Ember" panose="020B0603020204020204" pitchFamily="34" charset="0"/>
              </a:rPr>
              <a:t>SEC01-BP04 </a:t>
            </a:r>
            <a:r>
              <a:rPr lang="ja-JP" altLang="en-US" sz="2800" b="0" i="0">
                <a:solidFill>
                  <a:srgbClr val="16191F"/>
                </a:solidFill>
                <a:effectLst/>
                <a:latin typeface="Amazon Ember" panose="020B0603020204020204" pitchFamily="34" charset="0"/>
              </a:rPr>
              <a:t>セキュリティ脅威に関する最新情報を入手する</a:t>
            </a:r>
            <a:endParaRPr lang="en-JP" sz="3600" dirty="0"/>
          </a:p>
        </p:txBody>
      </p:sp>
      <p:sp>
        <p:nvSpPr>
          <p:cNvPr id="3" name="Text Placeholder 2">
            <a:extLst>
              <a:ext uri="{FF2B5EF4-FFF2-40B4-BE49-F238E27FC236}">
                <a16:creationId xmlns:a16="http://schemas.microsoft.com/office/drawing/2014/main" id="{57D180CB-6965-22E7-4C3F-7BC75DB3949C}"/>
              </a:ext>
            </a:extLst>
          </p:cNvPr>
          <p:cNvSpPr>
            <a:spLocks noGrp="1"/>
          </p:cNvSpPr>
          <p:nvPr>
            <p:ph type="body" sz="quarter" idx="10"/>
          </p:nvPr>
        </p:nvSpPr>
        <p:spPr/>
        <p:txBody>
          <a:bodyPr/>
          <a:lstStyle/>
          <a:p>
            <a:r>
              <a:rPr lang="en-JP" sz="1400" dirty="0">
                <a:solidFill>
                  <a:srgbClr val="0070C0"/>
                </a:solidFill>
              </a:rPr>
              <a:t>ポイント</a:t>
            </a:r>
          </a:p>
          <a:p>
            <a:pPr marL="285750" indent="-285750">
              <a:buFont typeface="Arial" panose="020B0604020202020204" pitchFamily="34" charset="0"/>
              <a:buChar char="•"/>
            </a:pPr>
            <a:r>
              <a:rPr lang="en-US" sz="1400" dirty="0" err="1"/>
              <a:t>新しいセキュリティ脆弱性が日々生まれてくるため、最新のセキュリティ情報を把握して対応する必要がある</a:t>
            </a:r>
            <a:r>
              <a:rPr lang="en-US" sz="1400" dirty="0"/>
              <a:t>。</a:t>
            </a:r>
          </a:p>
          <a:p>
            <a:pPr marL="882362" lvl="1" indent="-285750">
              <a:buFont typeface="Arial" panose="020B0604020202020204" pitchFamily="34" charset="0"/>
              <a:buChar char="•"/>
            </a:pPr>
            <a:r>
              <a:rPr lang="en-US" sz="1233" dirty="0"/>
              <a:t>CVE</a:t>
            </a:r>
            <a:r>
              <a:rPr lang="ja-JP" altLang="en-US" sz="1233"/>
              <a:t>のような公開されている脆弱性情報（ソフトウェア製品等の脆弱性）を把握することで、最新の脆弱性を広く把握するとともに、顧客が独自に利用しているソフトウェアのバージョンアップなどの対策を検討する。</a:t>
            </a:r>
            <a:endParaRPr lang="en-JP" sz="1233" dirty="0"/>
          </a:p>
          <a:p>
            <a:endParaRPr lang="en-JP" sz="1400" dirty="0"/>
          </a:p>
          <a:p>
            <a:r>
              <a:rPr lang="en-JP" sz="1400" dirty="0">
                <a:solidFill>
                  <a:srgbClr val="0070C0"/>
                </a:solidFill>
              </a:rPr>
              <a:t>レビュー観点の例</a:t>
            </a:r>
          </a:p>
          <a:p>
            <a:pPr marL="285750" indent="-285750">
              <a:buFont typeface="Arial" panose="020B0604020202020204" pitchFamily="34" charset="0"/>
              <a:buChar char="•"/>
            </a:pPr>
            <a:r>
              <a:rPr lang="en-JP" sz="1400" dirty="0"/>
              <a:t>CVE （共通脆弱性識別子）など公開されている脆弱性データベースを確認しているか</a:t>
            </a:r>
          </a:p>
          <a:p>
            <a:pPr marL="882362" lvl="1" indent="-285750">
              <a:buFont typeface="Arial" panose="020B0604020202020204" pitchFamily="34" charset="0"/>
              <a:buChar char="•"/>
            </a:pPr>
            <a:r>
              <a:rPr lang="en-JP" sz="1233" dirty="0"/>
              <a:t>参考: </a:t>
            </a:r>
            <a:r>
              <a:rPr lang="en-US" sz="1233" dirty="0">
                <a:hlinkClick r:id="rId2"/>
              </a:rPr>
              <a:t>https://cve.mitre.org/cve/?ref=wellarchitected</a:t>
            </a:r>
            <a:endParaRPr lang="en-JP" sz="1233" dirty="0"/>
          </a:p>
          <a:p>
            <a:pPr marL="285750" indent="-285750">
              <a:buFont typeface="Arial" panose="020B0604020202020204" pitchFamily="34" charset="0"/>
              <a:buChar char="•"/>
            </a:pPr>
            <a:endParaRPr lang="en-JP" sz="1400" dirty="0"/>
          </a:p>
          <a:p>
            <a:endParaRPr lang="en-JP" sz="1400" dirty="0"/>
          </a:p>
          <a:p>
            <a:endParaRPr lang="en-JP" dirty="0"/>
          </a:p>
        </p:txBody>
      </p:sp>
    </p:spTree>
    <p:extLst>
      <p:ext uri="{BB962C8B-B14F-4D97-AF65-F5344CB8AC3E}">
        <p14:creationId xmlns:p14="http://schemas.microsoft.com/office/powerpoint/2010/main" val="2490935786"/>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207A3DA7-9856-5344-9678-3121BF4CEB51}"/>
              </a:ext>
            </a:extLst>
          </p:cNvPr>
          <p:cNvSpPr>
            <a:spLocks noGrp="1"/>
          </p:cNvSpPr>
          <p:nvPr>
            <p:ph type="title"/>
          </p:nvPr>
        </p:nvSpPr>
        <p:spPr/>
        <p:txBody>
          <a:bodyPr vert="horz" lIns="91440" tIns="45720" rIns="91440" bIns="45720" rtlCol="0" anchor="t">
            <a:noAutofit/>
          </a:bodyPr>
          <a:lstStyle/>
          <a:p>
            <a:r>
              <a:rPr lang="ja-JP" altLang="en-US" sz="2800" b="0"/>
              <a:t>参考：一般的なインシデント対応 </a:t>
            </a:r>
            <a:r>
              <a:rPr lang="en-US" altLang="ja-JP" sz="2800" b="0" dirty="0"/>
              <a:t>(2/3)</a:t>
            </a:r>
            <a:endParaRPr lang="ja-JP" altLang="en-US" sz="2800" b="0"/>
          </a:p>
        </p:txBody>
      </p:sp>
      <p:sp>
        <p:nvSpPr>
          <p:cNvPr id="17" name="正方形/長方形 16">
            <a:extLst>
              <a:ext uri="{FF2B5EF4-FFF2-40B4-BE49-F238E27FC236}">
                <a16:creationId xmlns:a16="http://schemas.microsoft.com/office/drawing/2014/main" id="{4F7EF8C6-3F87-5B45-90C2-BE5A104C5D96}"/>
              </a:ext>
            </a:extLst>
          </p:cNvPr>
          <p:cNvSpPr/>
          <p:nvPr/>
        </p:nvSpPr>
        <p:spPr>
          <a:xfrm>
            <a:off x="316824" y="901824"/>
            <a:ext cx="11631198" cy="348878"/>
          </a:xfrm>
          <a:prstGeom prst="rect">
            <a:avLst/>
          </a:prstGeom>
        </p:spPr>
        <p:txBody>
          <a:bodyPr wrap="square">
            <a:spAutoFit/>
          </a:bodyPr>
          <a:lstStyle/>
          <a:p>
            <a:pPr marL="0" marR="0" lvl="0" indent="0" algn="l" defTabSz="609576" rtl="0" eaLnBrk="1" fontAlgn="auto" latinLnBrk="0" hangingPunct="1">
              <a:lnSpc>
                <a:spcPct val="100000"/>
              </a:lnSpc>
              <a:spcBef>
                <a:spcPts val="0"/>
              </a:spcBef>
              <a:spcAft>
                <a:spcPts val="800"/>
              </a:spcAft>
              <a:buClrTx/>
              <a:buSzTx/>
              <a:buFontTx/>
              <a:buNone/>
              <a:tabLst/>
              <a:defRPr/>
            </a:pPr>
            <a:r>
              <a:rPr kumimoji="0" lang="ja-JP" altLang="en-US" sz="1667"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rPr>
              <a:t>何らかのインシデントを発見した、または外部からの通報でインシデントの発生に気が付いた場合の一般的な対応手順</a:t>
            </a:r>
          </a:p>
        </p:txBody>
      </p:sp>
      <p:sp>
        <p:nvSpPr>
          <p:cNvPr id="35" name="正方形/長方形 19">
            <a:extLst>
              <a:ext uri="{FF2B5EF4-FFF2-40B4-BE49-F238E27FC236}">
                <a16:creationId xmlns:a16="http://schemas.microsoft.com/office/drawing/2014/main" id="{E896EECA-EA85-CD4C-8FB3-24192BF99F9B}"/>
              </a:ext>
            </a:extLst>
          </p:cNvPr>
          <p:cNvSpPr/>
          <p:nvPr/>
        </p:nvSpPr>
        <p:spPr>
          <a:xfrm>
            <a:off x="316825" y="1669974"/>
            <a:ext cx="403176" cy="484767"/>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24000" tIns="24000" rIns="24000" bIns="24000" rtlCol="0" anchor="ctr" anchorCtr="0"/>
          <a:lstStyle/>
          <a:p>
            <a:pPr marL="16933" marR="0" lvl="0" indent="0" algn="ctr" defTabSz="1625495" rtl="0" eaLnBrk="1" fontAlgn="auto" latinLnBrk="0" hangingPunct="1">
              <a:lnSpc>
                <a:spcPct val="100000"/>
              </a:lnSpc>
              <a:spcBef>
                <a:spcPts val="0"/>
              </a:spcBef>
              <a:spcAft>
                <a:spcPts val="0"/>
              </a:spcAft>
              <a:buClrTx/>
              <a:buSzTx/>
              <a:buFontTx/>
              <a:buNone/>
              <a:tabLst/>
              <a:defRPr/>
            </a:pPr>
            <a:r>
              <a:rPr kumimoji="0" lang="en-US" altLang="ja-JP" sz="1333"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7</a:t>
            </a:r>
          </a:p>
        </p:txBody>
      </p:sp>
      <p:sp>
        <p:nvSpPr>
          <p:cNvPr id="36" name="正方形/長方形 19">
            <a:extLst>
              <a:ext uri="{FF2B5EF4-FFF2-40B4-BE49-F238E27FC236}">
                <a16:creationId xmlns:a16="http://schemas.microsoft.com/office/drawing/2014/main" id="{0D4EB3BA-D8BD-424A-8C88-A9C9E652C22F}"/>
              </a:ext>
            </a:extLst>
          </p:cNvPr>
          <p:cNvSpPr/>
          <p:nvPr/>
        </p:nvSpPr>
        <p:spPr>
          <a:xfrm>
            <a:off x="316825" y="2400389"/>
            <a:ext cx="403176" cy="500604"/>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24000" tIns="24000" rIns="24000" bIns="24000" rtlCol="0" anchor="ctr" anchorCtr="0"/>
          <a:lstStyle/>
          <a:p>
            <a:pPr marL="16933" marR="0" lvl="0" indent="0" algn="ctr" defTabSz="1625495" rtl="0" eaLnBrk="1" fontAlgn="auto" latinLnBrk="0" hangingPunct="1">
              <a:lnSpc>
                <a:spcPct val="100000"/>
              </a:lnSpc>
              <a:spcBef>
                <a:spcPts val="0"/>
              </a:spcBef>
              <a:spcAft>
                <a:spcPts val="0"/>
              </a:spcAft>
              <a:buClrTx/>
              <a:buSzTx/>
              <a:buFontTx/>
              <a:buNone/>
              <a:tabLst/>
              <a:defRPr/>
            </a:pPr>
            <a:r>
              <a:rPr kumimoji="0" lang="en-US" altLang="ja-JP" sz="1333"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8</a:t>
            </a:r>
          </a:p>
        </p:txBody>
      </p:sp>
      <p:sp>
        <p:nvSpPr>
          <p:cNvPr id="37" name="正方形/長方形 19">
            <a:extLst>
              <a:ext uri="{FF2B5EF4-FFF2-40B4-BE49-F238E27FC236}">
                <a16:creationId xmlns:a16="http://schemas.microsoft.com/office/drawing/2014/main" id="{B5A29250-C44B-BB46-8456-13B8EE89E7C1}"/>
              </a:ext>
            </a:extLst>
          </p:cNvPr>
          <p:cNvSpPr/>
          <p:nvPr/>
        </p:nvSpPr>
        <p:spPr>
          <a:xfrm>
            <a:off x="316825" y="3106491"/>
            <a:ext cx="403176" cy="620902"/>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24000" tIns="24000" rIns="24000" bIns="24000" rtlCol="0" anchor="ctr" anchorCtr="0"/>
          <a:lstStyle/>
          <a:p>
            <a:pPr marL="16933" marR="0" lvl="0" indent="0" algn="ctr" defTabSz="1625495" rtl="0" eaLnBrk="1" fontAlgn="auto" latinLnBrk="0" hangingPunct="1">
              <a:lnSpc>
                <a:spcPct val="100000"/>
              </a:lnSpc>
              <a:spcBef>
                <a:spcPts val="0"/>
              </a:spcBef>
              <a:spcAft>
                <a:spcPts val="0"/>
              </a:spcAft>
              <a:buClrTx/>
              <a:buSzTx/>
              <a:buFontTx/>
              <a:buNone/>
              <a:tabLst/>
              <a:defRPr/>
            </a:pPr>
            <a:r>
              <a:rPr kumimoji="0" lang="en-US" altLang="ja-JP" sz="1333"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9</a:t>
            </a:r>
          </a:p>
        </p:txBody>
      </p:sp>
      <p:sp>
        <p:nvSpPr>
          <p:cNvPr id="38" name="正方形/長方形 19">
            <a:extLst>
              <a:ext uri="{FF2B5EF4-FFF2-40B4-BE49-F238E27FC236}">
                <a16:creationId xmlns:a16="http://schemas.microsoft.com/office/drawing/2014/main" id="{42BCB382-90F9-8042-AE79-F646E7841B62}"/>
              </a:ext>
            </a:extLst>
          </p:cNvPr>
          <p:cNvSpPr/>
          <p:nvPr/>
        </p:nvSpPr>
        <p:spPr>
          <a:xfrm>
            <a:off x="316822" y="3962130"/>
            <a:ext cx="403176" cy="603371"/>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24000" tIns="24000" rIns="24000" bIns="24000" rtlCol="0" anchor="ctr" anchorCtr="0"/>
          <a:lstStyle/>
          <a:p>
            <a:pPr marL="16933" marR="0" lvl="0" indent="0" algn="ctr" defTabSz="1625495" rtl="0" eaLnBrk="1" fontAlgn="auto" latinLnBrk="0" hangingPunct="1">
              <a:lnSpc>
                <a:spcPct val="100000"/>
              </a:lnSpc>
              <a:spcBef>
                <a:spcPts val="0"/>
              </a:spcBef>
              <a:spcAft>
                <a:spcPts val="0"/>
              </a:spcAft>
              <a:buClrTx/>
              <a:buSzTx/>
              <a:buFontTx/>
              <a:buNone/>
              <a:tabLst/>
              <a:defRPr/>
            </a:pPr>
            <a:r>
              <a:rPr kumimoji="0" lang="en-US" altLang="ja-JP" sz="1333"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10</a:t>
            </a:r>
          </a:p>
        </p:txBody>
      </p:sp>
      <p:sp>
        <p:nvSpPr>
          <p:cNvPr id="39" name="正方形/長方形 19">
            <a:extLst>
              <a:ext uri="{FF2B5EF4-FFF2-40B4-BE49-F238E27FC236}">
                <a16:creationId xmlns:a16="http://schemas.microsoft.com/office/drawing/2014/main" id="{557F113B-A348-5748-8FBA-99283DF9F369}"/>
              </a:ext>
            </a:extLst>
          </p:cNvPr>
          <p:cNvSpPr/>
          <p:nvPr/>
        </p:nvSpPr>
        <p:spPr>
          <a:xfrm>
            <a:off x="312847" y="4823563"/>
            <a:ext cx="403176" cy="450025"/>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24000" tIns="24000" rIns="24000" bIns="24000" rtlCol="0" anchor="ctr" anchorCtr="0"/>
          <a:lstStyle/>
          <a:p>
            <a:pPr marL="16933" marR="0" lvl="0" indent="0" algn="ctr" defTabSz="1625495" rtl="0" eaLnBrk="1" fontAlgn="auto" latinLnBrk="0" hangingPunct="1">
              <a:lnSpc>
                <a:spcPct val="100000"/>
              </a:lnSpc>
              <a:spcBef>
                <a:spcPts val="0"/>
              </a:spcBef>
              <a:spcAft>
                <a:spcPts val="0"/>
              </a:spcAft>
              <a:buClrTx/>
              <a:buSzTx/>
              <a:buFontTx/>
              <a:buNone/>
              <a:tabLst/>
              <a:defRPr/>
            </a:pPr>
            <a:r>
              <a:rPr kumimoji="0" lang="en-US" altLang="ja-JP" sz="1333"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11</a:t>
            </a:r>
          </a:p>
        </p:txBody>
      </p:sp>
      <p:sp>
        <p:nvSpPr>
          <p:cNvPr id="40" name="正方形/長方形 19">
            <a:extLst>
              <a:ext uri="{FF2B5EF4-FFF2-40B4-BE49-F238E27FC236}">
                <a16:creationId xmlns:a16="http://schemas.microsoft.com/office/drawing/2014/main" id="{60AB1F0F-5CB1-E543-9F01-C7A3FCDD669A}"/>
              </a:ext>
            </a:extLst>
          </p:cNvPr>
          <p:cNvSpPr/>
          <p:nvPr/>
        </p:nvSpPr>
        <p:spPr>
          <a:xfrm>
            <a:off x="316825" y="5512453"/>
            <a:ext cx="403176" cy="78352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24000" tIns="24000" rIns="24000" bIns="24000" rtlCol="0" anchor="ctr" anchorCtr="0"/>
          <a:lstStyle/>
          <a:p>
            <a:pPr marL="16933" marR="0" lvl="0" indent="0" algn="ctr" defTabSz="1625495" rtl="0" eaLnBrk="1" fontAlgn="auto" latinLnBrk="0" hangingPunct="1">
              <a:lnSpc>
                <a:spcPct val="100000"/>
              </a:lnSpc>
              <a:spcBef>
                <a:spcPts val="0"/>
              </a:spcBef>
              <a:spcAft>
                <a:spcPts val="0"/>
              </a:spcAft>
              <a:buClrTx/>
              <a:buSzTx/>
              <a:buFontTx/>
              <a:buNone/>
              <a:tabLst/>
              <a:defRPr/>
            </a:pPr>
            <a:r>
              <a:rPr kumimoji="0" lang="en-US" altLang="ja-JP" sz="1333"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12</a:t>
            </a:r>
          </a:p>
        </p:txBody>
      </p:sp>
      <p:sp>
        <p:nvSpPr>
          <p:cNvPr id="42" name="正方形/長方形 19">
            <a:extLst>
              <a:ext uri="{FF2B5EF4-FFF2-40B4-BE49-F238E27FC236}">
                <a16:creationId xmlns:a16="http://schemas.microsoft.com/office/drawing/2014/main" id="{82A4B1CB-5AA2-1A46-8C53-79B24D6B630A}"/>
              </a:ext>
            </a:extLst>
          </p:cNvPr>
          <p:cNvSpPr/>
          <p:nvPr/>
        </p:nvSpPr>
        <p:spPr>
          <a:xfrm>
            <a:off x="791674" y="1669975"/>
            <a:ext cx="2350580" cy="484769"/>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24000" tIns="24000" rIns="24000" bIns="24000" rtlCol="0" anchor="ctr" anchorCtr="0"/>
          <a:lstStyle/>
          <a:p>
            <a:pPr marL="16933" marR="0" lvl="0" indent="0" algn="ctr" defTabSz="1625495" rtl="0" eaLnBrk="1" fontAlgn="auto" latinLnBrk="0" hangingPunct="1">
              <a:lnSpc>
                <a:spcPct val="100000"/>
              </a:lnSpc>
              <a:spcBef>
                <a:spcPts val="0"/>
              </a:spcBef>
              <a:spcAft>
                <a:spcPts val="0"/>
              </a:spcAft>
              <a:buClrTx/>
              <a:buSzTx/>
              <a:buFontTx/>
              <a:buNone/>
              <a:tabLst/>
              <a:defRPr/>
            </a:pPr>
            <a:r>
              <a:rPr kumimoji="0" lang="ja-JP" altLang="en-US" sz="1333"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rPr>
              <a:t>影響範囲の特定</a:t>
            </a:r>
            <a:endParaRPr kumimoji="0" lang="en-US" altLang="ja-JP" sz="1333"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endParaRPr>
          </a:p>
        </p:txBody>
      </p:sp>
      <p:sp>
        <p:nvSpPr>
          <p:cNvPr id="43" name="正方形/長方形 19">
            <a:extLst>
              <a:ext uri="{FF2B5EF4-FFF2-40B4-BE49-F238E27FC236}">
                <a16:creationId xmlns:a16="http://schemas.microsoft.com/office/drawing/2014/main" id="{A8A72B55-8C7F-1D48-B09E-A0B26A689428}"/>
              </a:ext>
            </a:extLst>
          </p:cNvPr>
          <p:cNvSpPr/>
          <p:nvPr/>
        </p:nvSpPr>
        <p:spPr>
          <a:xfrm>
            <a:off x="769421" y="2406237"/>
            <a:ext cx="2350580" cy="486169"/>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24000" tIns="24000" rIns="24000" bIns="24000" rtlCol="0" anchor="ctr" anchorCtr="0"/>
          <a:lstStyle/>
          <a:p>
            <a:pPr marL="16933" marR="0" lvl="0" indent="0" algn="ctr" defTabSz="1625495" rtl="0" eaLnBrk="1" fontAlgn="auto" latinLnBrk="0" hangingPunct="1">
              <a:lnSpc>
                <a:spcPct val="100000"/>
              </a:lnSpc>
              <a:spcBef>
                <a:spcPts val="0"/>
              </a:spcBef>
              <a:spcAft>
                <a:spcPts val="0"/>
              </a:spcAft>
              <a:buClrTx/>
              <a:buSzTx/>
              <a:buFontTx/>
              <a:buNone/>
              <a:tabLst/>
              <a:defRPr/>
            </a:pPr>
            <a:r>
              <a:rPr kumimoji="0" lang="ja-JP" altLang="en-US" sz="1333"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rPr>
              <a:t>渉外、関係サイトへの連絡</a:t>
            </a:r>
            <a:endParaRPr kumimoji="0" lang="en-US" altLang="ja-JP" sz="1333"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endParaRPr>
          </a:p>
        </p:txBody>
      </p:sp>
      <p:sp>
        <p:nvSpPr>
          <p:cNvPr id="44" name="正方形/長方形 19">
            <a:extLst>
              <a:ext uri="{FF2B5EF4-FFF2-40B4-BE49-F238E27FC236}">
                <a16:creationId xmlns:a16="http://schemas.microsoft.com/office/drawing/2014/main" id="{8B5E4C17-AC38-604D-93BC-AE94F1E058EB}"/>
              </a:ext>
            </a:extLst>
          </p:cNvPr>
          <p:cNvSpPr/>
          <p:nvPr/>
        </p:nvSpPr>
        <p:spPr>
          <a:xfrm>
            <a:off x="769421" y="3106491"/>
            <a:ext cx="2350580" cy="620902"/>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24000" tIns="24000" rIns="24000" bIns="24000" rtlCol="0" anchor="ctr" anchorCtr="0"/>
          <a:lstStyle/>
          <a:p>
            <a:pPr marL="16933" marR="0" lvl="0" indent="0" algn="ctr" defTabSz="1625495" rtl="0" eaLnBrk="1" fontAlgn="auto" latinLnBrk="0" hangingPunct="1">
              <a:lnSpc>
                <a:spcPct val="100000"/>
              </a:lnSpc>
              <a:spcBef>
                <a:spcPts val="0"/>
              </a:spcBef>
              <a:spcAft>
                <a:spcPts val="0"/>
              </a:spcAft>
              <a:buClrTx/>
              <a:buSzTx/>
              <a:buFontTx/>
              <a:buNone/>
              <a:tabLst/>
              <a:defRPr/>
            </a:pPr>
            <a:r>
              <a:rPr kumimoji="0" lang="ja-JP" altLang="en-US" sz="1333"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rPr>
              <a:t>要因の特定</a:t>
            </a:r>
            <a:endParaRPr kumimoji="0" lang="en-US" altLang="ja-JP" sz="1333"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endParaRPr>
          </a:p>
        </p:txBody>
      </p:sp>
      <p:sp>
        <p:nvSpPr>
          <p:cNvPr id="45" name="正方形/長方形 19">
            <a:extLst>
              <a:ext uri="{FF2B5EF4-FFF2-40B4-BE49-F238E27FC236}">
                <a16:creationId xmlns:a16="http://schemas.microsoft.com/office/drawing/2014/main" id="{DFAC782E-7CAD-5049-AACB-A4585017A41E}"/>
              </a:ext>
            </a:extLst>
          </p:cNvPr>
          <p:cNvSpPr/>
          <p:nvPr/>
        </p:nvSpPr>
        <p:spPr>
          <a:xfrm>
            <a:off x="767733" y="3968254"/>
            <a:ext cx="2350580" cy="603371"/>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24000" tIns="24000" rIns="24000" bIns="24000" rtlCol="0" anchor="ctr" anchorCtr="0"/>
          <a:lstStyle/>
          <a:p>
            <a:pPr marL="16933" marR="0" lvl="0" indent="0" algn="ctr" defTabSz="1625495" rtl="0" eaLnBrk="1" fontAlgn="auto" latinLnBrk="0" hangingPunct="1">
              <a:lnSpc>
                <a:spcPct val="100000"/>
              </a:lnSpc>
              <a:spcBef>
                <a:spcPts val="0"/>
              </a:spcBef>
              <a:spcAft>
                <a:spcPts val="0"/>
              </a:spcAft>
              <a:buClrTx/>
              <a:buSzTx/>
              <a:buFontTx/>
              <a:buNone/>
              <a:tabLst/>
              <a:defRPr/>
            </a:pPr>
            <a:r>
              <a:rPr kumimoji="0" lang="ja-JP" altLang="en-US" sz="1333"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rPr>
              <a:t>システムの復旧</a:t>
            </a:r>
            <a:endParaRPr kumimoji="0" lang="en-US" altLang="ja-JP" sz="1333"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endParaRPr>
          </a:p>
        </p:txBody>
      </p:sp>
      <p:sp>
        <p:nvSpPr>
          <p:cNvPr id="46" name="正方形/長方形 19">
            <a:extLst>
              <a:ext uri="{FF2B5EF4-FFF2-40B4-BE49-F238E27FC236}">
                <a16:creationId xmlns:a16="http://schemas.microsoft.com/office/drawing/2014/main" id="{AA920367-155A-E647-A62D-78F22D9B8B54}"/>
              </a:ext>
            </a:extLst>
          </p:cNvPr>
          <p:cNvSpPr/>
          <p:nvPr/>
        </p:nvSpPr>
        <p:spPr>
          <a:xfrm>
            <a:off x="757723" y="4823563"/>
            <a:ext cx="2350580" cy="450025"/>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24000" tIns="24000" rIns="24000" bIns="24000" rtlCol="0" anchor="ctr" anchorCtr="0"/>
          <a:lstStyle/>
          <a:p>
            <a:pPr marL="16933" marR="0" lvl="0" indent="0" algn="ctr" defTabSz="1625495" rtl="0" eaLnBrk="1" fontAlgn="auto" latinLnBrk="0" hangingPunct="1">
              <a:lnSpc>
                <a:spcPct val="100000"/>
              </a:lnSpc>
              <a:spcBef>
                <a:spcPts val="0"/>
              </a:spcBef>
              <a:spcAft>
                <a:spcPts val="0"/>
              </a:spcAft>
              <a:buClrTx/>
              <a:buSzTx/>
              <a:buFontTx/>
              <a:buNone/>
              <a:tabLst/>
              <a:defRPr/>
            </a:pPr>
            <a:r>
              <a:rPr kumimoji="0" lang="ja-JP" altLang="en-US" sz="1333"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rPr>
              <a:t>再発防止策の実施</a:t>
            </a:r>
            <a:endParaRPr kumimoji="0" lang="en-US" altLang="ja-JP" sz="1333"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endParaRPr>
          </a:p>
        </p:txBody>
      </p:sp>
      <p:sp>
        <p:nvSpPr>
          <p:cNvPr id="47" name="正方形/長方形 19">
            <a:extLst>
              <a:ext uri="{FF2B5EF4-FFF2-40B4-BE49-F238E27FC236}">
                <a16:creationId xmlns:a16="http://schemas.microsoft.com/office/drawing/2014/main" id="{556E215E-4432-4346-91BA-DFCE555C0EEB}"/>
              </a:ext>
            </a:extLst>
          </p:cNvPr>
          <p:cNvSpPr/>
          <p:nvPr/>
        </p:nvSpPr>
        <p:spPr>
          <a:xfrm>
            <a:off x="761699" y="5512455"/>
            <a:ext cx="2350580" cy="78352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24000" tIns="24000" rIns="24000" bIns="24000" rtlCol="0" anchor="ctr" anchorCtr="0"/>
          <a:lstStyle/>
          <a:p>
            <a:pPr marL="16933" marR="0" lvl="0" indent="0" algn="ctr" defTabSz="1625495" rtl="0" eaLnBrk="1" fontAlgn="auto" latinLnBrk="0" hangingPunct="1">
              <a:lnSpc>
                <a:spcPct val="100000"/>
              </a:lnSpc>
              <a:spcBef>
                <a:spcPts val="0"/>
              </a:spcBef>
              <a:spcAft>
                <a:spcPts val="0"/>
              </a:spcAft>
              <a:buClrTx/>
              <a:buSzTx/>
              <a:buFontTx/>
              <a:buNone/>
              <a:tabLst/>
              <a:defRPr/>
            </a:pPr>
            <a:r>
              <a:rPr kumimoji="0" lang="ja-JP" altLang="en-US" sz="1333"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rPr>
              <a:t>監視体制の強化</a:t>
            </a:r>
            <a:endParaRPr kumimoji="0" lang="en-US" altLang="ja-JP" sz="1333"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endParaRPr>
          </a:p>
        </p:txBody>
      </p:sp>
      <p:sp>
        <p:nvSpPr>
          <p:cNvPr id="48" name="正方形/長方形 19">
            <a:extLst>
              <a:ext uri="{FF2B5EF4-FFF2-40B4-BE49-F238E27FC236}">
                <a16:creationId xmlns:a16="http://schemas.microsoft.com/office/drawing/2014/main" id="{E5757561-E1D4-1E4C-A539-51389CFB0B5B}"/>
              </a:ext>
            </a:extLst>
          </p:cNvPr>
          <p:cNvSpPr/>
          <p:nvPr/>
        </p:nvSpPr>
        <p:spPr>
          <a:xfrm>
            <a:off x="3549497" y="1674962"/>
            <a:ext cx="8402502" cy="484773"/>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24000" tIns="24000" rIns="24000" bIns="24000" rtlCol="0" anchor="ctr" anchorCtr="0"/>
          <a:lstStyle/>
          <a:p>
            <a:pPr marL="16933" marR="0" lvl="0" indent="0" algn="l" defTabSz="1625495" rtl="0" eaLnBrk="1" fontAlgn="auto" latinLnBrk="0" hangingPunct="1">
              <a:lnSpc>
                <a:spcPct val="100000"/>
              </a:lnSpc>
              <a:spcBef>
                <a:spcPts val="0"/>
              </a:spcBef>
              <a:spcAft>
                <a:spcPts val="0"/>
              </a:spcAft>
              <a:buClrTx/>
              <a:buSzTx/>
              <a:buFontTx/>
              <a:buNone/>
              <a:tabLst/>
              <a:defRPr/>
            </a:pPr>
            <a:r>
              <a:rPr kumimoji="0" lang="ja-JP" altLang="en-US" sz="1333"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rPr>
              <a:t>以後の対応を判断する前提として、どのような種類の影響が、サイト内外のどの範囲に対して、どの程度生じたか調査します。  具体的には、他のシステムとの通信の状況、ファイルのアクセス状況を確認します。</a:t>
            </a:r>
          </a:p>
        </p:txBody>
      </p:sp>
      <p:sp>
        <p:nvSpPr>
          <p:cNvPr id="49" name="正方形/長方形 19">
            <a:extLst>
              <a:ext uri="{FF2B5EF4-FFF2-40B4-BE49-F238E27FC236}">
                <a16:creationId xmlns:a16="http://schemas.microsoft.com/office/drawing/2014/main" id="{A193E0D5-EAD0-AF41-8891-2635131D11C5}"/>
              </a:ext>
            </a:extLst>
          </p:cNvPr>
          <p:cNvSpPr/>
          <p:nvPr/>
        </p:nvSpPr>
        <p:spPr>
          <a:xfrm>
            <a:off x="3549497" y="2407632"/>
            <a:ext cx="8402502" cy="484773"/>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24000" tIns="24000" rIns="24000" bIns="24000" rtlCol="0" anchor="ctr" anchorCtr="0"/>
          <a:lstStyle/>
          <a:p>
            <a:pPr marL="16933" marR="0" lvl="0" indent="0" algn="l" defTabSz="1625495" rtl="0" eaLnBrk="1" fontAlgn="auto" latinLnBrk="0" hangingPunct="1">
              <a:lnSpc>
                <a:spcPct val="100000"/>
              </a:lnSpc>
              <a:spcBef>
                <a:spcPts val="0"/>
              </a:spcBef>
              <a:spcAft>
                <a:spcPts val="0"/>
              </a:spcAft>
              <a:buClrTx/>
              <a:buSzTx/>
              <a:buFontTx/>
              <a:buNone/>
              <a:tabLst/>
              <a:defRPr/>
            </a:pPr>
            <a:r>
              <a:rPr kumimoji="0" lang="ja-JP" altLang="en-US" sz="1333"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rPr>
              <a:t>インシデントの発生に際しては、その影響の程度により、サイト内外への事情説明や謝罪などが必要とされる場合があります。広報や渉外などの担当と調整し、適切な情報提供を行ないます。</a:t>
            </a:r>
          </a:p>
        </p:txBody>
      </p:sp>
      <p:sp>
        <p:nvSpPr>
          <p:cNvPr id="50" name="正方形/長方形 19">
            <a:extLst>
              <a:ext uri="{FF2B5EF4-FFF2-40B4-BE49-F238E27FC236}">
                <a16:creationId xmlns:a16="http://schemas.microsoft.com/office/drawing/2014/main" id="{28D5BD61-6249-8047-8563-A2CB025251E6}"/>
              </a:ext>
            </a:extLst>
          </p:cNvPr>
          <p:cNvSpPr/>
          <p:nvPr/>
        </p:nvSpPr>
        <p:spPr>
          <a:xfrm>
            <a:off x="3549498" y="3106490"/>
            <a:ext cx="8402502" cy="620903"/>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24000" tIns="24000" rIns="24000" bIns="24000" rtlCol="0" anchor="ctr" anchorCtr="0"/>
          <a:lstStyle/>
          <a:p>
            <a:pPr marL="16933" marR="0" lvl="0" indent="0" algn="l" defTabSz="1625495" rtl="0" eaLnBrk="1" fontAlgn="auto" latinLnBrk="0" hangingPunct="1">
              <a:lnSpc>
                <a:spcPct val="100000"/>
              </a:lnSpc>
              <a:spcBef>
                <a:spcPts val="0"/>
              </a:spcBef>
              <a:spcAft>
                <a:spcPts val="0"/>
              </a:spcAft>
              <a:buClrTx/>
              <a:buSzTx/>
              <a:buFontTx/>
              <a:buNone/>
              <a:tabLst/>
              <a:defRPr/>
            </a:pPr>
            <a:r>
              <a:rPr kumimoji="0" lang="ja-JP" altLang="en-US" sz="1333"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rPr>
              <a:t>要因を特定し、それに対して適切な再発防止策を実施しない限り、インシデントが再発するおそれがあります。</a:t>
            </a:r>
          </a:p>
          <a:p>
            <a:pPr marL="16933" marR="0" lvl="0" indent="0" algn="l" defTabSz="1625495" rtl="0" eaLnBrk="1" fontAlgn="auto" latinLnBrk="0" hangingPunct="1">
              <a:lnSpc>
                <a:spcPct val="100000"/>
              </a:lnSpc>
              <a:spcBef>
                <a:spcPts val="0"/>
              </a:spcBef>
              <a:spcAft>
                <a:spcPts val="0"/>
              </a:spcAft>
              <a:buClrTx/>
              <a:buSzTx/>
              <a:buFontTx/>
              <a:buNone/>
              <a:tabLst/>
              <a:defRPr/>
            </a:pPr>
            <a:r>
              <a:rPr kumimoji="0" lang="ja-JP" altLang="en-US" sz="1333"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rPr>
              <a:t>外部からのアクセスにより一定の影響を被った場合には、インシデントを発見するきっかけとなったシステムのほか、外部から </a:t>
            </a:r>
            <a:r>
              <a:rPr kumimoji="0" lang="en-US" altLang="ja-JP" sz="1333"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a:t>
            </a:r>
            <a:r>
              <a:rPr kumimoji="0" lang="ja-JP" altLang="en-US" sz="1333"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rPr>
              <a:t>インターネット、電話回線などを通じて</a:t>
            </a:r>
            <a:r>
              <a:rPr kumimoji="0" lang="en-US" altLang="ja-JP" sz="1333"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 </a:t>
            </a:r>
            <a:r>
              <a:rPr kumimoji="0" lang="ja-JP" altLang="en-US" sz="1333"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rPr>
              <a:t>直接アクセスできるシステムに関して、何か問題がないか検討します。</a:t>
            </a:r>
          </a:p>
        </p:txBody>
      </p:sp>
      <p:sp>
        <p:nvSpPr>
          <p:cNvPr id="51" name="正方形/長方形 19">
            <a:extLst>
              <a:ext uri="{FF2B5EF4-FFF2-40B4-BE49-F238E27FC236}">
                <a16:creationId xmlns:a16="http://schemas.microsoft.com/office/drawing/2014/main" id="{FE993C9E-3DDA-894F-BFC1-02BA053DEBBB}"/>
              </a:ext>
            </a:extLst>
          </p:cNvPr>
          <p:cNvSpPr/>
          <p:nvPr/>
        </p:nvSpPr>
        <p:spPr>
          <a:xfrm>
            <a:off x="3549494" y="3959866"/>
            <a:ext cx="8402502" cy="609163"/>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24000" tIns="24000" rIns="24000" bIns="24000" rtlCol="0" anchor="ctr" anchorCtr="0"/>
          <a:lstStyle/>
          <a:p>
            <a:pPr marL="16933" marR="0" lvl="0" indent="0" algn="l" defTabSz="1625495" rtl="0" eaLnBrk="1" fontAlgn="auto" latinLnBrk="0" hangingPunct="1">
              <a:lnSpc>
                <a:spcPct val="100000"/>
              </a:lnSpc>
              <a:spcBef>
                <a:spcPts val="0"/>
              </a:spcBef>
              <a:spcAft>
                <a:spcPts val="0"/>
              </a:spcAft>
              <a:buClrTx/>
              <a:buSzTx/>
              <a:buFontTx/>
              <a:buNone/>
              <a:tabLst/>
              <a:defRPr/>
            </a:pPr>
            <a:r>
              <a:rPr kumimoji="0" lang="ja-JP" altLang="en-US" sz="1333"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rPr>
              <a:t>システムが改ざんや破壊などを受けた場合には、バックアップメディアあるいは配布メディアからシステムを復旧します。バックアップデータを記録した時点において、既にシステムが改ざんされているおそれがある場合、予期しない設定やプログラムが記録されていると考えられます。バックアップメディアからの復旧に際しては、それら予期しない情報をも書き戻してしまわないように留意します。</a:t>
            </a:r>
          </a:p>
        </p:txBody>
      </p:sp>
      <p:sp>
        <p:nvSpPr>
          <p:cNvPr id="52" name="正方形/長方形 19">
            <a:extLst>
              <a:ext uri="{FF2B5EF4-FFF2-40B4-BE49-F238E27FC236}">
                <a16:creationId xmlns:a16="http://schemas.microsoft.com/office/drawing/2014/main" id="{9B23B478-92E6-B74C-8638-4F14076AD843}"/>
              </a:ext>
            </a:extLst>
          </p:cNvPr>
          <p:cNvSpPr/>
          <p:nvPr/>
        </p:nvSpPr>
        <p:spPr>
          <a:xfrm>
            <a:off x="3545520" y="4822479"/>
            <a:ext cx="8402502" cy="450783"/>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24000" tIns="24000" rIns="24000" bIns="24000" rtlCol="0" anchor="ctr" anchorCtr="0"/>
          <a:lstStyle/>
          <a:p>
            <a:pPr marL="16933" marR="0" lvl="0" indent="0" algn="l" defTabSz="1625495" rtl="0" eaLnBrk="1" fontAlgn="auto" latinLnBrk="0" hangingPunct="1">
              <a:lnSpc>
                <a:spcPct val="100000"/>
              </a:lnSpc>
              <a:spcBef>
                <a:spcPts val="0"/>
              </a:spcBef>
              <a:spcAft>
                <a:spcPts val="0"/>
              </a:spcAft>
              <a:buClrTx/>
              <a:buSzTx/>
              <a:buFontTx/>
              <a:buNone/>
              <a:tabLst/>
              <a:defRPr/>
            </a:pPr>
            <a:r>
              <a:rPr kumimoji="0" lang="ja-JP" altLang="en-US" sz="1333"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rPr>
              <a:t>インシデントの再発を防止するため、要因となったシステム上の問題や運用上の問題を除去します。あわせて、他にもセキュリティ上の問題がある場合には、それについても対処しておくことが望まれます。</a:t>
            </a:r>
            <a:endParaRPr kumimoji="0" lang="ja-JP" altLang="en-US" sz="1333"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endParaRPr>
          </a:p>
        </p:txBody>
      </p:sp>
      <p:sp>
        <p:nvSpPr>
          <p:cNvPr id="59" name="二等辺三角形 21">
            <a:extLst>
              <a:ext uri="{FF2B5EF4-FFF2-40B4-BE49-F238E27FC236}">
                <a16:creationId xmlns:a16="http://schemas.microsoft.com/office/drawing/2014/main" id="{DF79B089-C4F4-474E-B6E2-AC2CA02C1EA3}"/>
              </a:ext>
            </a:extLst>
          </p:cNvPr>
          <p:cNvSpPr/>
          <p:nvPr/>
        </p:nvSpPr>
        <p:spPr>
          <a:xfrm rot="5400000">
            <a:off x="3127733" y="1819259"/>
            <a:ext cx="484769" cy="200298"/>
          </a:xfrm>
          <a:prstGeom prst="triangle">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576" rtl="0" eaLnBrk="1" fontAlgn="auto" latinLnBrk="0" hangingPunct="1">
              <a:lnSpc>
                <a:spcPct val="100000"/>
              </a:lnSpc>
              <a:spcBef>
                <a:spcPts val="0"/>
              </a:spcBef>
              <a:spcAft>
                <a:spcPts val="0"/>
              </a:spcAft>
              <a:buClrTx/>
              <a:buSzTx/>
              <a:buFontTx/>
              <a:buNone/>
              <a:tabLst/>
              <a:defRPr/>
            </a:pPr>
            <a:endParaRPr kumimoji="1" lang="ja-JP" altLang="en-US" sz="1333" b="0" i="0" u="none" strike="noStrike" kern="1200" cap="none" spc="0" normalizeH="0" baseline="0" noProof="0">
              <a:ln>
                <a:noFill/>
              </a:ln>
              <a:solidFill>
                <a:srgbClr val="414042"/>
              </a:solidFill>
              <a:effectLst/>
              <a:uLnTx/>
              <a:uFillTx/>
              <a:latin typeface="Meiryo" panose="020B0604030504040204" pitchFamily="34" charset="-128"/>
              <a:ea typeface="Meiryo" panose="020B0604030504040204" pitchFamily="34" charset="-128"/>
              <a:cs typeface="+mn-cs"/>
            </a:endParaRPr>
          </a:p>
        </p:txBody>
      </p:sp>
      <p:sp>
        <p:nvSpPr>
          <p:cNvPr id="60" name="二等辺三角形 21">
            <a:extLst>
              <a:ext uri="{FF2B5EF4-FFF2-40B4-BE49-F238E27FC236}">
                <a16:creationId xmlns:a16="http://schemas.microsoft.com/office/drawing/2014/main" id="{E581223F-C0FF-9B41-9CA8-EED3242B9E00}"/>
              </a:ext>
            </a:extLst>
          </p:cNvPr>
          <p:cNvSpPr/>
          <p:nvPr/>
        </p:nvSpPr>
        <p:spPr>
          <a:xfrm rot="10800000">
            <a:off x="1502594" y="2192222"/>
            <a:ext cx="783247" cy="147731"/>
          </a:xfrm>
          <a:prstGeom prst="triangle">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576" rtl="0" eaLnBrk="1" fontAlgn="auto" latinLnBrk="0" hangingPunct="1">
              <a:lnSpc>
                <a:spcPct val="100000"/>
              </a:lnSpc>
              <a:spcBef>
                <a:spcPts val="0"/>
              </a:spcBef>
              <a:spcAft>
                <a:spcPts val="0"/>
              </a:spcAft>
              <a:buClrTx/>
              <a:buSzTx/>
              <a:buFontTx/>
              <a:buNone/>
              <a:tabLst/>
              <a:defRPr/>
            </a:pPr>
            <a:endParaRPr kumimoji="1" lang="ja-JP" altLang="en-US" sz="1333"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endParaRPr>
          </a:p>
        </p:txBody>
      </p:sp>
      <p:sp>
        <p:nvSpPr>
          <p:cNvPr id="61" name="二等辺三角形 21">
            <a:extLst>
              <a:ext uri="{FF2B5EF4-FFF2-40B4-BE49-F238E27FC236}">
                <a16:creationId xmlns:a16="http://schemas.microsoft.com/office/drawing/2014/main" id="{BA368607-26FE-B143-B0A9-0B309EF24586}"/>
              </a:ext>
            </a:extLst>
          </p:cNvPr>
          <p:cNvSpPr/>
          <p:nvPr/>
        </p:nvSpPr>
        <p:spPr>
          <a:xfrm rot="10800000">
            <a:off x="1502592" y="2932480"/>
            <a:ext cx="783247" cy="147731"/>
          </a:xfrm>
          <a:prstGeom prst="triangle">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576" rtl="0" eaLnBrk="1" fontAlgn="auto" latinLnBrk="0" hangingPunct="1">
              <a:lnSpc>
                <a:spcPct val="100000"/>
              </a:lnSpc>
              <a:spcBef>
                <a:spcPts val="0"/>
              </a:spcBef>
              <a:spcAft>
                <a:spcPts val="0"/>
              </a:spcAft>
              <a:buClrTx/>
              <a:buSzTx/>
              <a:buFontTx/>
              <a:buNone/>
              <a:tabLst/>
              <a:defRPr/>
            </a:pPr>
            <a:endParaRPr kumimoji="1" lang="ja-JP" altLang="en-US" sz="1333"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endParaRPr>
          </a:p>
        </p:txBody>
      </p:sp>
      <p:sp>
        <p:nvSpPr>
          <p:cNvPr id="62" name="二等辺三角形 21">
            <a:extLst>
              <a:ext uri="{FF2B5EF4-FFF2-40B4-BE49-F238E27FC236}">
                <a16:creationId xmlns:a16="http://schemas.microsoft.com/office/drawing/2014/main" id="{2A8A4A57-045D-C54F-B79E-0D5EA482941B}"/>
              </a:ext>
            </a:extLst>
          </p:cNvPr>
          <p:cNvSpPr/>
          <p:nvPr/>
        </p:nvSpPr>
        <p:spPr>
          <a:xfrm rot="10800000">
            <a:off x="1502588" y="3773882"/>
            <a:ext cx="783247" cy="147731"/>
          </a:xfrm>
          <a:prstGeom prst="triangle">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576" rtl="0" eaLnBrk="1" fontAlgn="auto" latinLnBrk="0" hangingPunct="1">
              <a:lnSpc>
                <a:spcPct val="100000"/>
              </a:lnSpc>
              <a:spcBef>
                <a:spcPts val="0"/>
              </a:spcBef>
              <a:spcAft>
                <a:spcPts val="0"/>
              </a:spcAft>
              <a:buClrTx/>
              <a:buSzTx/>
              <a:buFontTx/>
              <a:buNone/>
              <a:tabLst/>
              <a:defRPr/>
            </a:pPr>
            <a:endParaRPr kumimoji="1" lang="ja-JP" altLang="en-US" sz="1333"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endParaRPr>
          </a:p>
        </p:txBody>
      </p:sp>
      <p:sp>
        <p:nvSpPr>
          <p:cNvPr id="63" name="二等辺三角形 21">
            <a:extLst>
              <a:ext uri="{FF2B5EF4-FFF2-40B4-BE49-F238E27FC236}">
                <a16:creationId xmlns:a16="http://schemas.microsoft.com/office/drawing/2014/main" id="{260371A2-C845-FE42-A109-335980DB0739}"/>
              </a:ext>
            </a:extLst>
          </p:cNvPr>
          <p:cNvSpPr/>
          <p:nvPr/>
        </p:nvSpPr>
        <p:spPr>
          <a:xfrm rot="10800000">
            <a:off x="1498612" y="4624305"/>
            <a:ext cx="783247" cy="147731"/>
          </a:xfrm>
          <a:prstGeom prst="triangle">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576" rtl="0" eaLnBrk="1" fontAlgn="auto" latinLnBrk="0" hangingPunct="1">
              <a:lnSpc>
                <a:spcPct val="100000"/>
              </a:lnSpc>
              <a:spcBef>
                <a:spcPts val="0"/>
              </a:spcBef>
              <a:spcAft>
                <a:spcPts val="0"/>
              </a:spcAft>
              <a:buClrTx/>
              <a:buSzTx/>
              <a:buFontTx/>
              <a:buNone/>
              <a:tabLst/>
              <a:defRPr/>
            </a:pPr>
            <a:endParaRPr kumimoji="1" lang="ja-JP" altLang="en-US" sz="1333"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endParaRPr>
          </a:p>
        </p:txBody>
      </p:sp>
      <p:sp>
        <p:nvSpPr>
          <p:cNvPr id="64" name="二等辺三角形 21">
            <a:extLst>
              <a:ext uri="{FF2B5EF4-FFF2-40B4-BE49-F238E27FC236}">
                <a16:creationId xmlns:a16="http://schemas.microsoft.com/office/drawing/2014/main" id="{39526133-1C93-FB4F-9184-0AE23F89517D}"/>
              </a:ext>
            </a:extLst>
          </p:cNvPr>
          <p:cNvSpPr/>
          <p:nvPr/>
        </p:nvSpPr>
        <p:spPr>
          <a:xfrm rot="10800000">
            <a:off x="1541388" y="5333510"/>
            <a:ext cx="783247" cy="147731"/>
          </a:xfrm>
          <a:prstGeom prst="triangle">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576" rtl="0" eaLnBrk="1" fontAlgn="auto" latinLnBrk="0" hangingPunct="1">
              <a:lnSpc>
                <a:spcPct val="100000"/>
              </a:lnSpc>
              <a:spcBef>
                <a:spcPts val="0"/>
              </a:spcBef>
              <a:spcAft>
                <a:spcPts val="0"/>
              </a:spcAft>
              <a:buClrTx/>
              <a:buSzTx/>
              <a:buFontTx/>
              <a:buNone/>
              <a:tabLst/>
              <a:defRPr/>
            </a:pPr>
            <a:endParaRPr kumimoji="1" lang="ja-JP" altLang="en-US" sz="1333"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endParaRPr>
          </a:p>
        </p:txBody>
      </p:sp>
      <p:sp>
        <p:nvSpPr>
          <p:cNvPr id="67" name="二等辺三角形 21">
            <a:extLst>
              <a:ext uri="{FF2B5EF4-FFF2-40B4-BE49-F238E27FC236}">
                <a16:creationId xmlns:a16="http://schemas.microsoft.com/office/drawing/2014/main" id="{DD795A84-401A-354A-9175-3CA8F97F1DBE}"/>
              </a:ext>
            </a:extLst>
          </p:cNvPr>
          <p:cNvSpPr/>
          <p:nvPr/>
        </p:nvSpPr>
        <p:spPr>
          <a:xfrm rot="5400000">
            <a:off x="3127733" y="2565508"/>
            <a:ext cx="484769" cy="200298"/>
          </a:xfrm>
          <a:prstGeom prst="triangle">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576" rtl="0" eaLnBrk="1" fontAlgn="auto" latinLnBrk="0" hangingPunct="1">
              <a:lnSpc>
                <a:spcPct val="100000"/>
              </a:lnSpc>
              <a:spcBef>
                <a:spcPts val="0"/>
              </a:spcBef>
              <a:spcAft>
                <a:spcPts val="0"/>
              </a:spcAft>
              <a:buClrTx/>
              <a:buSzTx/>
              <a:buFontTx/>
              <a:buNone/>
              <a:tabLst/>
              <a:defRPr/>
            </a:pPr>
            <a:endParaRPr kumimoji="1" lang="ja-JP" altLang="en-US" sz="1333" b="0" i="0" u="none" strike="noStrike" kern="1200" cap="none" spc="0" normalizeH="0" baseline="0" noProof="0">
              <a:ln>
                <a:noFill/>
              </a:ln>
              <a:solidFill>
                <a:srgbClr val="414042"/>
              </a:solidFill>
              <a:effectLst/>
              <a:uLnTx/>
              <a:uFillTx/>
              <a:latin typeface="Meiryo" panose="020B0604030504040204" pitchFamily="34" charset="-128"/>
              <a:ea typeface="Meiryo" panose="020B0604030504040204" pitchFamily="34" charset="-128"/>
              <a:cs typeface="+mn-cs"/>
            </a:endParaRPr>
          </a:p>
        </p:txBody>
      </p:sp>
      <p:sp>
        <p:nvSpPr>
          <p:cNvPr id="71" name="二等辺三角形 21">
            <a:extLst>
              <a:ext uri="{FF2B5EF4-FFF2-40B4-BE49-F238E27FC236}">
                <a16:creationId xmlns:a16="http://schemas.microsoft.com/office/drawing/2014/main" id="{183ED05C-5CA8-1644-B7DB-D1A63865B4EC}"/>
              </a:ext>
            </a:extLst>
          </p:cNvPr>
          <p:cNvSpPr/>
          <p:nvPr/>
        </p:nvSpPr>
        <p:spPr>
          <a:xfrm rot="5400000">
            <a:off x="2958765" y="5830701"/>
            <a:ext cx="818013" cy="195618"/>
          </a:xfrm>
          <a:prstGeom prst="triangle">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576" rtl="0" eaLnBrk="1" fontAlgn="auto" latinLnBrk="0" hangingPunct="1">
              <a:lnSpc>
                <a:spcPct val="100000"/>
              </a:lnSpc>
              <a:spcBef>
                <a:spcPts val="0"/>
              </a:spcBef>
              <a:spcAft>
                <a:spcPts val="0"/>
              </a:spcAft>
              <a:buClrTx/>
              <a:buSzTx/>
              <a:buFontTx/>
              <a:buNone/>
              <a:tabLst/>
              <a:defRPr/>
            </a:pPr>
            <a:endParaRPr kumimoji="1" lang="ja-JP" altLang="en-US" sz="1333" b="0" i="0" u="none" strike="noStrike" kern="1200" cap="none" spc="0" normalizeH="0" baseline="0" noProof="0">
              <a:ln>
                <a:noFill/>
              </a:ln>
              <a:solidFill>
                <a:srgbClr val="414042"/>
              </a:solidFill>
              <a:effectLst/>
              <a:uLnTx/>
              <a:uFillTx/>
              <a:latin typeface="Meiryo" panose="020B0604030504040204" pitchFamily="34" charset="-128"/>
              <a:ea typeface="Meiryo" panose="020B0604030504040204" pitchFamily="34" charset="-128"/>
              <a:cs typeface="+mn-cs"/>
            </a:endParaRPr>
          </a:p>
        </p:txBody>
      </p:sp>
      <p:sp>
        <p:nvSpPr>
          <p:cNvPr id="72" name="テキスト ボックス 29">
            <a:extLst>
              <a:ext uri="{FF2B5EF4-FFF2-40B4-BE49-F238E27FC236}">
                <a16:creationId xmlns:a16="http://schemas.microsoft.com/office/drawing/2014/main" id="{B910BF5A-3FA8-C346-9CD1-9243F623FEBC}"/>
              </a:ext>
            </a:extLst>
          </p:cNvPr>
          <p:cNvSpPr txBox="1"/>
          <p:nvPr/>
        </p:nvSpPr>
        <p:spPr>
          <a:xfrm>
            <a:off x="196102" y="1298365"/>
            <a:ext cx="691148" cy="268860"/>
          </a:xfrm>
          <a:prstGeom prst="rect">
            <a:avLst/>
          </a:prstGeom>
          <a:noFill/>
          <a:ln w="19050">
            <a:noFill/>
          </a:ln>
        </p:spPr>
        <p:txBody>
          <a:bodyPr wrap="none" lIns="0" tIns="0" rIns="0" bIns="0" rtlCol="0" anchor="b">
            <a:noAutofit/>
          </a:bodyPr>
          <a:lstStyle>
            <a:defPPr>
              <a:defRPr lang="en-US"/>
            </a:defPPr>
            <a:lvl1pPr algn="ctr">
              <a:defRPr sz="1200" b="1">
                <a:solidFill>
                  <a:schemeClr val="accent3"/>
                </a:solidFill>
                <a:latin typeface="Meiryo" panose="020B0604030504040204" pitchFamily="34" charset="-128"/>
                <a:ea typeface="Meiryo" panose="020B0604030504040204" pitchFamily="34" charset="-128"/>
                <a:cs typeface="Meiryo" panose="020B0604030504040204" pitchFamily="34" charset="-128"/>
              </a:defRPr>
            </a:lvl1p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0" lang="en-US" altLang="ja-JP" sz="1500" b="1" i="0" u="none" strike="noStrike" kern="1200" cap="none" spc="0" normalizeH="0" baseline="0" noProof="0" dirty="0">
                <a:ln>
                  <a:noFill/>
                </a:ln>
                <a:solidFill>
                  <a:srgbClr val="007DBC"/>
                </a:solidFill>
                <a:effectLst/>
                <a:uLnTx/>
                <a:uFillTx/>
                <a:latin typeface="Meiryo" panose="020B0604030504040204" pitchFamily="34" charset="-128"/>
                <a:ea typeface="Meiryo" panose="020B0604030504040204" pitchFamily="34" charset="-128"/>
              </a:rPr>
              <a:t>No.</a:t>
            </a:r>
          </a:p>
        </p:txBody>
      </p:sp>
      <p:sp>
        <p:nvSpPr>
          <p:cNvPr id="73" name="テキスト ボックス 29">
            <a:extLst>
              <a:ext uri="{FF2B5EF4-FFF2-40B4-BE49-F238E27FC236}">
                <a16:creationId xmlns:a16="http://schemas.microsoft.com/office/drawing/2014/main" id="{DF23547D-A97B-114D-AF37-F355CED6B05E}"/>
              </a:ext>
            </a:extLst>
          </p:cNvPr>
          <p:cNvSpPr txBox="1"/>
          <p:nvPr/>
        </p:nvSpPr>
        <p:spPr>
          <a:xfrm>
            <a:off x="884616" y="1316348"/>
            <a:ext cx="2104744" cy="268860"/>
          </a:xfrm>
          <a:prstGeom prst="rect">
            <a:avLst/>
          </a:prstGeom>
          <a:noFill/>
          <a:ln w="19050">
            <a:noFill/>
          </a:ln>
        </p:spPr>
        <p:txBody>
          <a:bodyPr wrap="none" lIns="0" tIns="0" rIns="0" bIns="0" rtlCol="0" anchor="b">
            <a:noAutofit/>
          </a:bodyPr>
          <a:lstStyle>
            <a:defPPr>
              <a:defRPr lang="en-US"/>
            </a:defPPr>
            <a:lvl1pPr algn="ctr">
              <a:defRPr sz="1200" b="1">
                <a:solidFill>
                  <a:schemeClr val="accent3"/>
                </a:solidFill>
                <a:latin typeface="Meiryo" panose="020B0604030504040204" pitchFamily="34" charset="-128"/>
                <a:ea typeface="Meiryo" panose="020B0604030504040204" pitchFamily="34" charset="-128"/>
                <a:cs typeface="Meiryo" panose="020B0604030504040204" pitchFamily="34" charset="-128"/>
              </a:defRPr>
            </a:lvl1p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0" lang="ja-JP" altLang="en-US" sz="1667" b="1" i="0" u="none" strike="noStrike" kern="1200" cap="none" spc="0" normalizeH="0" baseline="0" noProof="0">
                <a:ln>
                  <a:noFill/>
                </a:ln>
                <a:solidFill>
                  <a:srgbClr val="007DBC"/>
                </a:solidFill>
                <a:effectLst/>
                <a:uLnTx/>
                <a:uFillTx/>
                <a:latin typeface="Meiryo" panose="020B0604030504040204" pitchFamily="34" charset="-128"/>
                <a:ea typeface="Meiryo" panose="020B0604030504040204" pitchFamily="34" charset="-128"/>
              </a:rPr>
              <a:t>作業項目</a:t>
            </a:r>
            <a:endParaRPr kumimoji="0" lang="en-US" altLang="ja-JP" sz="1667" b="1" i="0" u="none" strike="noStrike" kern="1200" cap="none" spc="0" normalizeH="0" baseline="0" noProof="0" dirty="0">
              <a:ln>
                <a:noFill/>
              </a:ln>
              <a:solidFill>
                <a:srgbClr val="007DBC"/>
              </a:solidFill>
              <a:effectLst/>
              <a:uLnTx/>
              <a:uFillTx/>
              <a:latin typeface="Meiryo" panose="020B0604030504040204" pitchFamily="34" charset="-128"/>
              <a:ea typeface="Meiryo" panose="020B0604030504040204" pitchFamily="34" charset="-128"/>
            </a:endParaRPr>
          </a:p>
        </p:txBody>
      </p:sp>
      <p:cxnSp>
        <p:nvCxnSpPr>
          <p:cNvPr id="74" name="直線コネクタ 73">
            <a:extLst>
              <a:ext uri="{FF2B5EF4-FFF2-40B4-BE49-F238E27FC236}">
                <a16:creationId xmlns:a16="http://schemas.microsoft.com/office/drawing/2014/main" id="{F1448CD8-0422-9C46-A7E6-A449648F628F}"/>
              </a:ext>
            </a:extLst>
          </p:cNvPr>
          <p:cNvCxnSpPr>
            <a:cxnSpLocks/>
          </p:cNvCxnSpPr>
          <p:nvPr/>
        </p:nvCxnSpPr>
        <p:spPr>
          <a:xfrm>
            <a:off x="3549497" y="1617888"/>
            <a:ext cx="8402502" cy="0"/>
          </a:xfrm>
          <a:prstGeom prst="line">
            <a:avLst/>
          </a:prstGeom>
          <a:ln w="28575">
            <a:solidFill>
              <a:schemeClr val="accent3"/>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75" name="テキスト ボックス 74">
            <a:extLst>
              <a:ext uri="{FF2B5EF4-FFF2-40B4-BE49-F238E27FC236}">
                <a16:creationId xmlns:a16="http://schemas.microsoft.com/office/drawing/2014/main" id="{688398A1-8445-2E40-86A6-60527B9D034B}"/>
              </a:ext>
            </a:extLst>
          </p:cNvPr>
          <p:cNvSpPr txBox="1"/>
          <p:nvPr/>
        </p:nvSpPr>
        <p:spPr>
          <a:xfrm>
            <a:off x="6024602" y="1278836"/>
            <a:ext cx="3577213" cy="348878"/>
          </a:xfrm>
          <a:prstGeom prst="rect">
            <a:avLst/>
          </a:prstGeom>
          <a:noFill/>
        </p:spPr>
        <p:txBody>
          <a:bodyPr wrap="square" rtlCol="0">
            <a:spAutoFit/>
          </a:body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1" lang="ja-JP" altLang="en-US" sz="1667" b="1" i="0" u="none" strike="noStrike" kern="1200" cap="none" spc="0" normalizeH="0" baseline="0" noProof="0" dirty="0">
                <a:ln>
                  <a:noFill/>
                </a:ln>
                <a:solidFill>
                  <a:srgbClr val="007DBC"/>
                </a:solidFill>
                <a:effectLst/>
                <a:uLnTx/>
                <a:uFillTx/>
                <a:latin typeface="Meiryo" panose="020B0604030504040204" pitchFamily="34" charset="-128"/>
                <a:ea typeface="Meiryo" panose="020B0604030504040204" pitchFamily="34" charset="-128"/>
                <a:cs typeface="+mn-cs"/>
              </a:rPr>
              <a:t>作業詳細</a:t>
            </a:r>
          </a:p>
        </p:txBody>
      </p:sp>
      <p:cxnSp>
        <p:nvCxnSpPr>
          <p:cNvPr id="76" name="直線コネクタ 75">
            <a:extLst>
              <a:ext uri="{FF2B5EF4-FFF2-40B4-BE49-F238E27FC236}">
                <a16:creationId xmlns:a16="http://schemas.microsoft.com/office/drawing/2014/main" id="{5C61C4AC-4EBE-9248-8E14-E5FF35C90977}"/>
              </a:ext>
            </a:extLst>
          </p:cNvPr>
          <p:cNvCxnSpPr>
            <a:cxnSpLocks/>
          </p:cNvCxnSpPr>
          <p:nvPr/>
        </p:nvCxnSpPr>
        <p:spPr>
          <a:xfrm>
            <a:off x="816001" y="1617888"/>
            <a:ext cx="2296278" cy="0"/>
          </a:xfrm>
          <a:prstGeom prst="line">
            <a:avLst/>
          </a:prstGeom>
          <a:ln w="28575">
            <a:solidFill>
              <a:schemeClr val="accent3"/>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77" name="直線コネクタ 76">
            <a:extLst>
              <a:ext uri="{FF2B5EF4-FFF2-40B4-BE49-F238E27FC236}">
                <a16:creationId xmlns:a16="http://schemas.microsoft.com/office/drawing/2014/main" id="{F0FE78FE-1C5A-6A4C-B59E-CC97BAAA7CAE}"/>
              </a:ext>
            </a:extLst>
          </p:cNvPr>
          <p:cNvCxnSpPr>
            <a:cxnSpLocks/>
          </p:cNvCxnSpPr>
          <p:nvPr/>
        </p:nvCxnSpPr>
        <p:spPr>
          <a:xfrm>
            <a:off x="287659" y="1617888"/>
            <a:ext cx="410300" cy="0"/>
          </a:xfrm>
          <a:prstGeom prst="line">
            <a:avLst/>
          </a:prstGeom>
          <a:ln w="28575">
            <a:no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78" name="直線コネクタ 77">
            <a:extLst>
              <a:ext uri="{FF2B5EF4-FFF2-40B4-BE49-F238E27FC236}">
                <a16:creationId xmlns:a16="http://schemas.microsoft.com/office/drawing/2014/main" id="{8FCD73C0-5377-6949-924A-BC2D69E58A12}"/>
              </a:ext>
            </a:extLst>
          </p:cNvPr>
          <p:cNvCxnSpPr>
            <a:cxnSpLocks/>
          </p:cNvCxnSpPr>
          <p:nvPr/>
        </p:nvCxnSpPr>
        <p:spPr>
          <a:xfrm>
            <a:off x="316825" y="1617888"/>
            <a:ext cx="410300" cy="0"/>
          </a:xfrm>
          <a:prstGeom prst="line">
            <a:avLst/>
          </a:prstGeom>
          <a:ln w="28575">
            <a:solidFill>
              <a:schemeClr val="accent3"/>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80" name="正方形/長方形 79">
            <a:extLst>
              <a:ext uri="{FF2B5EF4-FFF2-40B4-BE49-F238E27FC236}">
                <a16:creationId xmlns:a16="http://schemas.microsoft.com/office/drawing/2014/main" id="{C4FDAA04-9ECB-E848-BC5D-3E56488BEEE5}"/>
              </a:ext>
            </a:extLst>
          </p:cNvPr>
          <p:cNvSpPr/>
          <p:nvPr/>
        </p:nvSpPr>
        <p:spPr>
          <a:xfrm>
            <a:off x="5600400" y="6370226"/>
            <a:ext cx="4001416" cy="400110"/>
          </a:xfrm>
          <a:prstGeom prst="rect">
            <a:avLst/>
          </a:prstGeom>
        </p:spPr>
        <p:txBody>
          <a:bodyPr wrap="none">
            <a:spAutoFit/>
          </a:bodyPr>
          <a:lstStyle/>
          <a:p>
            <a:pPr marL="0" marR="0" lvl="0" indent="0" algn="r" defTabSz="609576" rtl="0" eaLnBrk="1" fontAlgn="auto" latinLnBrk="0" hangingPunct="1">
              <a:lnSpc>
                <a:spcPct val="100000"/>
              </a:lnSpc>
              <a:spcBef>
                <a:spcPts val="0"/>
              </a:spcBef>
              <a:spcAft>
                <a:spcPts val="0"/>
              </a:spcAft>
              <a:buClrTx/>
              <a:buSzTx/>
              <a:buFontTx/>
              <a:buNone/>
              <a:tabLst/>
              <a:defRPr/>
            </a:pPr>
            <a:r>
              <a:rPr kumimoji="0" lang="ja-JP" altLang="en-US" sz="10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rPr>
              <a:t>情報元</a:t>
            </a:r>
            <a:r>
              <a:rPr kumimoji="0" lang="en-US" altLang="ja-JP" sz="1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 JPCERT </a:t>
            </a:r>
            <a:r>
              <a:rPr kumimoji="0" lang="ja-JP" altLang="en-US" sz="10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rPr>
              <a:t>コンピュータセキュリティインシデントへの対応</a:t>
            </a:r>
            <a:endParaRPr kumimoji="0" lang="en-US" altLang="ja-JP" sz="1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endParaRPr>
          </a:p>
          <a:p>
            <a:pPr marL="0" marR="0" lvl="0" indent="0" algn="r" defTabSz="609576" rtl="0" eaLnBrk="1" fontAlgn="auto" latinLnBrk="0" hangingPunct="1">
              <a:lnSpc>
                <a:spcPct val="100000"/>
              </a:lnSpc>
              <a:spcBef>
                <a:spcPts val="0"/>
              </a:spcBef>
              <a:spcAft>
                <a:spcPts val="0"/>
              </a:spcAft>
              <a:buClrTx/>
              <a:buSzTx/>
              <a:buFontTx/>
              <a:buNone/>
              <a:tabLst/>
              <a:defRPr/>
            </a:pPr>
            <a:r>
              <a:rPr kumimoji="0" lang="ja-JP" altLang="en-US" sz="10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hlinkClick r:id="rId2"/>
              </a:rPr>
              <a:t>http://www.jpcert.or.jp/ed/2002/ed020002.txt</a:t>
            </a:r>
            <a:endParaRPr kumimoji="0" lang="en-US" altLang="ja-JP" sz="1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endParaRPr>
          </a:p>
        </p:txBody>
      </p:sp>
      <p:sp>
        <p:nvSpPr>
          <p:cNvPr id="41" name="二等辺三角形 21">
            <a:extLst>
              <a:ext uri="{FF2B5EF4-FFF2-40B4-BE49-F238E27FC236}">
                <a16:creationId xmlns:a16="http://schemas.microsoft.com/office/drawing/2014/main" id="{A375E872-6D42-5F48-B6E2-C6593B1ACB6C}"/>
              </a:ext>
            </a:extLst>
          </p:cNvPr>
          <p:cNvSpPr/>
          <p:nvPr/>
        </p:nvSpPr>
        <p:spPr>
          <a:xfrm rot="10800000">
            <a:off x="1498612" y="6361262"/>
            <a:ext cx="783247" cy="147731"/>
          </a:xfrm>
          <a:prstGeom prst="triangle">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576" rtl="0" eaLnBrk="1" fontAlgn="auto" latinLnBrk="0" hangingPunct="1">
              <a:lnSpc>
                <a:spcPct val="100000"/>
              </a:lnSpc>
              <a:spcBef>
                <a:spcPts val="0"/>
              </a:spcBef>
              <a:spcAft>
                <a:spcPts val="0"/>
              </a:spcAft>
              <a:buClrTx/>
              <a:buSzTx/>
              <a:buFontTx/>
              <a:buNone/>
              <a:tabLst/>
              <a:defRPr/>
            </a:pPr>
            <a:endParaRPr kumimoji="1" lang="ja-JP" altLang="en-US" sz="1333"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endParaRPr>
          </a:p>
        </p:txBody>
      </p:sp>
      <p:sp>
        <p:nvSpPr>
          <p:cNvPr id="54" name="二等辺三角形 21">
            <a:extLst>
              <a:ext uri="{FF2B5EF4-FFF2-40B4-BE49-F238E27FC236}">
                <a16:creationId xmlns:a16="http://schemas.microsoft.com/office/drawing/2014/main" id="{F6456273-EF03-6547-B220-D8AAE31C67AD}"/>
              </a:ext>
            </a:extLst>
          </p:cNvPr>
          <p:cNvSpPr/>
          <p:nvPr/>
        </p:nvSpPr>
        <p:spPr>
          <a:xfrm rot="5400000">
            <a:off x="3025852" y="4211285"/>
            <a:ext cx="688524" cy="200298"/>
          </a:xfrm>
          <a:prstGeom prst="triangle">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576" rtl="0" eaLnBrk="1" fontAlgn="auto" latinLnBrk="0" hangingPunct="1">
              <a:lnSpc>
                <a:spcPct val="100000"/>
              </a:lnSpc>
              <a:spcBef>
                <a:spcPts val="0"/>
              </a:spcBef>
              <a:spcAft>
                <a:spcPts val="0"/>
              </a:spcAft>
              <a:buClrTx/>
              <a:buSzTx/>
              <a:buFontTx/>
              <a:buNone/>
              <a:tabLst/>
              <a:defRPr/>
            </a:pPr>
            <a:endParaRPr kumimoji="1" lang="ja-JP" altLang="en-US" sz="1333" b="0" i="0" u="none" strike="noStrike" kern="1200" cap="none" spc="0" normalizeH="0" baseline="0" noProof="0">
              <a:ln>
                <a:noFill/>
              </a:ln>
              <a:solidFill>
                <a:srgbClr val="414042"/>
              </a:solidFill>
              <a:effectLst/>
              <a:uLnTx/>
              <a:uFillTx/>
              <a:latin typeface="Meiryo" panose="020B0604030504040204" pitchFamily="34" charset="-128"/>
              <a:ea typeface="Meiryo" panose="020B0604030504040204" pitchFamily="34" charset="-128"/>
              <a:cs typeface="+mn-cs"/>
            </a:endParaRPr>
          </a:p>
        </p:txBody>
      </p:sp>
      <p:sp>
        <p:nvSpPr>
          <p:cNvPr id="55" name="二等辺三角形 21">
            <a:extLst>
              <a:ext uri="{FF2B5EF4-FFF2-40B4-BE49-F238E27FC236}">
                <a16:creationId xmlns:a16="http://schemas.microsoft.com/office/drawing/2014/main" id="{3E477EC5-A5EC-A54B-899E-AF3D429E60F0}"/>
              </a:ext>
            </a:extLst>
          </p:cNvPr>
          <p:cNvSpPr/>
          <p:nvPr/>
        </p:nvSpPr>
        <p:spPr>
          <a:xfrm rot="5400000">
            <a:off x="3025104" y="3357652"/>
            <a:ext cx="688524" cy="200298"/>
          </a:xfrm>
          <a:prstGeom prst="triangle">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576" rtl="0" eaLnBrk="1" fontAlgn="auto" latinLnBrk="0" hangingPunct="1">
              <a:lnSpc>
                <a:spcPct val="100000"/>
              </a:lnSpc>
              <a:spcBef>
                <a:spcPts val="0"/>
              </a:spcBef>
              <a:spcAft>
                <a:spcPts val="0"/>
              </a:spcAft>
              <a:buClrTx/>
              <a:buSzTx/>
              <a:buFontTx/>
              <a:buNone/>
              <a:tabLst/>
              <a:defRPr/>
            </a:pPr>
            <a:endParaRPr kumimoji="1" lang="ja-JP" altLang="en-US" sz="1333" b="0" i="0" u="none" strike="noStrike" kern="1200" cap="none" spc="0" normalizeH="0" baseline="0" noProof="0">
              <a:ln>
                <a:noFill/>
              </a:ln>
              <a:solidFill>
                <a:srgbClr val="414042"/>
              </a:solidFill>
              <a:effectLst/>
              <a:uLnTx/>
              <a:uFillTx/>
              <a:latin typeface="Meiryo" panose="020B0604030504040204" pitchFamily="34" charset="-128"/>
              <a:ea typeface="Meiryo" panose="020B0604030504040204" pitchFamily="34" charset="-128"/>
              <a:cs typeface="+mn-cs"/>
            </a:endParaRPr>
          </a:p>
        </p:txBody>
      </p:sp>
      <p:sp>
        <p:nvSpPr>
          <p:cNvPr id="56" name="二等辺三角形 21">
            <a:extLst>
              <a:ext uri="{FF2B5EF4-FFF2-40B4-BE49-F238E27FC236}">
                <a16:creationId xmlns:a16="http://schemas.microsoft.com/office/drawing/2014/main" id="{C3F08795-42B8-404A-8FD6-712DEC1A7F26}"/>
              </a:ext>
            </a:extLst>
          </p:cNvPr>
          <p:cNvSpPr/>
          <p:nvPr/>
        </p:nvSpPr>
        <p:spPr>
          <a:xfrm rot="5400000">
            <a:off x="3123050" y="4971764"/>
            <a:ext cx="484769" cy="200298"/>
          </a:xfrm>
          <a:prstGeom prst="triangle">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576" rtl="0" eaLnBrk="1" fontAlgn="auto" latinLnBrk="0" hangingPunct="1">
              <a:lnSpc>
                <a:spcPct val="100000"/>
              </a:lnSpc>
              <a:spcBef>
                <a:spcPts val="0"/>
              </a:spcBef>
              <a:spcAft>
                <a:spcPts val="0"/>
              </a:spcAft>
              <a:buClrTx/>
              <a:buSzTx/>
              <a:buFontTx/>
              <a:buNone/>
              <a:tabLst/>
              <a:defRPr/>
            </a:pPr>
            <a:endParaRPr kumimoji="1" lang="ja-JP" altLang="en-US" sz="1333" b="0" i="0" u="none" strike="noStrike" kern="1200" cap="none" spc="0" normalizeH="0" baseline="0" noProof="0">
              <a:ln>
                <a:noFill/>
              </a:ln>
              <a:solidFill>
                <a:srgbClr val="414042"/>
              </a:solidFill>
              <a:effectLst/>
              <a:uLnTx/>
              <a:uFillTx/>
              <a:latin typeface="Meiryo" panose="020B0604030504040204" pitchFamily="34" charset="-128"/>
              <a:ea typeface="Meiryo" panose="020B0604030504040204" pitchFamily="34" charset="-128"/>
              <a:cs typeface="+mn-cs"/>
            </a:endParaRPr>
          </a:p>
        </p:txBody>
      </p:sp>
      <p:sp>
        <p:nvSpPr>
          <p:cNvPr id="57" name="正方形/長方形 19">
            <a:extLst>
              <a:ext uri="{FF2B5EF4-FFF2-40B4-BE49-F238E27FC236}">
                <a16:creationId xmlns:a16="http://schemas.microsoft.com/office/drawing/2014/main" id="{0524AA16-F846-7244-91AF-0FCC579D7817}"/>
              </a:ext>
            </a:extLst>
          </p:cNvPr>
          <p:cNvSpPr/>
          <p:nvPr/>
        </p:nvSpPr>
        <p:spPr>
          <a:xfrm>
            <a:off x="3545520" y="5512454"/>
            <a:ext cx="8402502" cy="818012"/>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24000" tIns="24000" rIns="24000" bIns="24000" rtlCol="0" anchor="ctr" anchorCtr="0"/>
          <a:lstStyle/>
          <a:p>
            <a:pPr marL="16933" marR="0" lvl="0" indent="0" algn="l" defTabSz="1625495" rtl="0" eaLnBrk="1" fontAlgn="auto" latinLnBrk="0" hangingPunct="1">
              <a:lnSpc>
                <a:spcPct val="100000"/>
              </a:lnSpc>
              <a:spcBef>
                <a:spcPts val="0"/>
              </a:spcBef>
              <a:spcAft>
                <a:spcPts val="0"/>
              </a:spcAft>
              <a:buClrTx/>
              <a:buSzTx/>
              <a:buFontTx/>
              <a:buNone/>
              <a:tabLst/>
              <a:defRPr/>
            </a:pPr>
            <a:r>
              <a:rPr kumimoji="0" lang="ja-JP" altLang="en-US" sz="1333"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rPr>
              <a:t>インシデントの再発に備え、漸時監視体制を強化することが望まれます。</a:t>
            </a:r>
          </a:p>
          <a:p>
            <a:pPr marL="16933" marR="0" lvl="0" indent="0" algn="l" defTabSz="1625495" rtl="0" eaLnBrk="1" fontAlgn="auto" latinLnBrk="0" hangingPunct="1">
              <a:lnSpc>
                <a:spcPct val="100000"/>
              </a:lnSpc>
              <a:spcBef>
                <a:spcPts val="0"/>
              </a:spcBef>
              <a:spcAft>
                <a:spcPts val="0"/>
              </a:spcAft>
              <a:buClrTx/>
              <a:buSzTx/>
              <a:buFontTx/>
              <a:buNone/>
              <a:tabLst/>
              <a:defRPr/>
            </a:pPr>
            <a:r>
              <a:rPr kumimoji="0" lang="ja-JP" altLang="en-US" sz="1333"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rPr>
              <a:t>特にアタックを受けた場合には、同一サイト内の他のシステムを対象としたものも含め、同種もしくは別種のアタック </a:t>
            </a:r>
            <a:r>
              <a:rPr kumimoji="0" lang="en-US" altLang="ja-JP" sz="1333"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a:t>
            </a:r>
            <a:r>
              <a:rPr kumimoji="0" lang="ja-JP" altLang="en-US" sz="1333"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rPr>
              <a:t>の試み</a:t>
            </a:r>
            <a:r>
              <a:rPr kumimoji="0" lang="en-US" altLang="ja-JP" sz="1333"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 </a:t>
            </a:r>
            <a:r>
              <a:rPr kumimoji="0" lang="ja-JP" altLang="en-US" sz="1333"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rPr>
              <a:t>が継続する可能性があります。また、一度アタックに成功され、脆弱なサイトのひとつとして情報が流されると、引き続き同種もしくは別種のアタックを受けるおそれがあります。</a:t>
            </a:r>
          </a:p>
        </p:txBody>
      </p:sp>
      <p:sp>
        <p:nvSpPr>
          <p:cNvPr id="2" name="テキスト ボックス 1">
            <a:extLst>
              <a:ext uri="{FF2B5EF4-FFF2-40B4-BE49-F238E27FC236}">
                <a16:creationId xmlns:a16="http://schemas.microsoft.com/office/drawing/2014/main" id="{CF79EAC3-179F-382C-974B-01507157FB85}"/>
              </a:ext>
            </a:extLst>
          </p:cNvPr>
          <p:cNvSpPr txBox="1"/>
          <p:nvPr/>
        </p:nvSpPr>
        <p:spPr>
          <a:xfrm>
            <a:off x="10607211" y="0"/>
            <a:ext cx="1584789" cy="369332"/>
          </a:xfrm>
          <a:prstGeom prst="rect">
            <a:avLst/>
          </a:prstGeom>
          <a:no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800" b="0" i="0" u="none" strike="noStrike" kern="1200" cap="none" spc="0" normalizeH="0" baseline="0" noProof="0" dirty="0">
                <a:ln>
                  <a:noFill/>
                </a:ln>
                <a:solidFill>
                  <a:srgbClr val="FFFFFF">
                    <a:lumMod val="50000"/>
                  </a:srgbClr>
                </a:solidFill>
                <a:effectLst/>
                <a:uLnTx/>
                <a:uFillTx/>
                <a:latin typeface="Meiryo" panose="020B0604030504040204" pitchFamily="34" charset="-128"/>
                <a:ea typeface="Meiryo" panose="020B0604030504040204" pitchFamily="34" charset="-128"/>
                <a:cs typeface="+mn-cs"/>
              </a:rPr>
              <a:t>SEC10-BP02</a:t>
            </a:r>
            <a:endParaRPr kumimoji="0" lang="ja-JP" altLang="en-US" sz="1800" b="0" i="0" u="none" strike="noStrike" kern="1200" cap="none" spc="0" normalizeH="0" baseline="0" noProof="0">
              <a:ln>
                <a:noFill/>
              </a:ln>
              <a:solidFill>
                <a:srgbClr val="FFFFFF">
                  <a:lumMod val="50000"/>
                </a:srgbClr>
              </a:solidFill>
              <a:effectLst/>
              <a:uLnTx/>
              <a:uFillTx/>
              <a:latin typeface="Meiryo" panose="020B0604030504040204" pitchFamily="34" charset="-128"/>
              <a:ea typeface="Meiryo" panose="020B0604030504040204" pitchFamily="34" charset="-128"/>
              <a:cs typeface="+mn-cs"/>
            </a:endParaRPr>
          </a:p>
        </p:txBody>
      </p:sp>
    </p:spTree>
    <p:extLst>
      <p:ext uri="{BB962C8B-B14F-4D97-AF65-F5344CB8AC3E}">
        <p14:creationId xmlns:p14="http://schemas.microsoft.com/office/powerpoint/2010/main" val="1898828050"/>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207A3DA7-9856-5344-9678-3121BF4CEB51}"/>
              </a:ext>
            </a:extLst>
          </p:cNvPr>
          <p:cNvSpPr>
            <a:spLocks noGrp="1"/>
          </p:cNvSpPr>
          <p:nvPr>
            <p:ph type="title"/>
          </p:nvPr>
        </p:nvSpPr>
        <p:spPr/>
        <p:txBody>
          <a:bodyPr vert="horz" lIns="91440" tIns="45720" rIns="91440" bIns="45720" rtlCol="0" anchor="t">
            <a:noAutofit/>
          </a:bodyPr>
          <a:lstStyle/>
          <a:p>
            <a:r>
              <a:rPr lang="ja-JP" altLang="en-US" sz="2800" b="0"/>
              <a:t>参考：一般的なインシデント対応 </a:t>
            </a:r>
            <a:r>
              <a:rPr lang="en-US" altLang="ja-JP" sz="2800" b="0" dirty="0"/>
              <a:t>(3/3)</a:t>
            </a:r>
            <a:endParaRPr lang="ja-JP" altLang="en-US" sz="2800" b="0"/>
          </a:p>
        </p:txBody>
      </p:sp>
      <p:sp>
        <p:nvSpPr>
          <p:cNvPr id="17" name="正方形/長方形 16">
            <a:extLst>
              <a:ext uri="{FF2B5EF4-FFF2-40B4-BE49-F238E27FC236}">
                <a16:creationId xmlns:a16="http://schemas.microsoft.com/office/drawing/2014/main" id="{4F7EF8C6-3F87-5B45-90C2-BE5A104C5D96}"/>
              </a:ext>
            </a:extLst>
          </p:cNvPr>
          <p:cNvSpPr/>
          <p:nvPr/>
        </p:nvSpPr>
        <p:spPr>
          <a:xfrm>
            <a:off x="316824" y="901824"/>
            <a:ext cx="11635175" cy="348878"/>
          </a:xfrm>
          <a:prstGeom prst="rect">
            <a:avLst/>
          </a:prstGeom>
        </p:spPr>
        <p:txBody>
          <a:bodyPr wrap="square">
            <a:spAutoFit/>
          </a:bodyPr>
          <a:lstStyle/>
          <a:p>
            <a:pPr marL="0" marR="0" lvl="0" indent="0" algn="l" defTabSz="609576" rtl="0" eaLnBrk="1" fontAlgn="auto" latinLnBrk="0" hangingPunct="1">
              <a:lnSpc>
                <a:spcPct val="100000"/>
              </a:lnSpc>
              <a:spcBef>
                <a:spcPts val="0"/>
              </a:spcBef>
              <a:spcAft>
                <a:spcPts val="800"/>
              </a:spcAft>
              <a:buClrTx/>
              <a:buSzTx/>
              <a:buFontTx/>
              <a:buNone/>
              <a:tabLst/>
              <a:defRPr/>
            </a:pPr>
            <a:r>
              <a:rPr kumimoji="0" lang="ja-JP" altLang="en-US" sz="1667"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rPr>
              <a:t>何らかのインシデントを発見した、または外部からの通報でインシデントの発生に気が付いた場合の一般的な対応手順</a:t>
            </a:r>
          </a:p>
        </p:txBody>
      </p:sp>
      <p:sp>
        <p:nvSpPr>
          <p:cNvPr id="35" name="正方形/長方形 19">
            <a:extLst>
              <a:ext uri="{FF2B5EF4-FFF2-40B4-BE49-F238E27FC236}">
                <a16:creationId xmlns:a16="http://schemas.microsoft.com/office/drawing/2014/main" id="{E896EECA-EA85-CD4C-8FB3-24192BF99F9B}"/>
              </a:ext>
            </a:extLst>
          </p:cNvPr>
          <p:cNvSpPr/>
          <p:nvPr/>
        </p:nvSpPr>
        <p:spPr>
          <a:xfrm>
            <a:off x="316825" y="1747277"/>
            <a:ext cx="403176" cy="484767"/>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24000" tIns="24000" rIns="24000" bIns="24000" rtlCol="0" anchor="ctr" anchorCtr="0"/>
          <a:lstStyle/>
          <a:p>
            <a:pPr marL="16933" marR="0" lvl="0" indent="0" algn="ctr" defTabSz="1625495" rtl="0" eaLnBrk="1" fontAlgn="auto" latinLnBrk="0" hangingPunct="1">
              <a:lnSpc>
                <a:spcPct val="100000"/>
              </a:lnSpc>
              <a:spcBef>
                <a:spcPts val="0"/>
              </a:spcBef>
              <a:spcAft>
                <a:spcPts val="0"/>
              </a:spcAft>
              <a:buClrTx/>
              <a:buSzTx/>
              <a:buFontTx/>
              <a:buNone/>
              <a:tabLst/>
              <a:defRPr/>
            </a:pPr>
            <a:r>
              <a:rPr kumimoji="0" lang="en-US" altLang="ja-JP" sz="1333"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13</a:t>
            </a:r>
          </a:p>
        </p:txBody>
      </p:sp>
      <p:sp>
        <p:nvSpPr>
          <p:cNvPr id="36" name="正方形/長方形 19">
            <a:extLst>
              <a:ext uri="{FF2B5EF4-FFF2-40B4-BE49-F238E27FC236}">
                <a16:creationId xmlns:a16="http://schemas.microsoft.com/office/drawing/2014/main" id="{0D4EB3BA-D8BD-424A-8C88-A9C9E652C22F}"/>
              </a:ext>
            </a:extLst>
          </p:cNvPr>
          <p:cNvSpPr/>
          <p:nvPr/>
        </p:nvSpPr>
        <p:spPr>
          <a:xfrm>
            <a:off x="316825" y="2477691"/>
            <a:ext cx="403176" cy="637368"/>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24000" tIns="24000" rIns="24000" bIns="24000" rtlCol="0" anchor="ctr" anchorCtr="0"/>
          <a:lstStyle/>
          <a:p>
            <a:pPr marL="16933" marR="0" lvl="0" indent="0" algn="ctr" defTabSz="1625495" rtl="0" eaLnBrk="1" fontAlgn="auto" latinLnBrk="0" hangingPunct="1">
              <a:lnSpc>
                <a:spcPct val="100000"/>
              </a:lnSpc>
              <a:spcBef>
                <a:spcPts val="0"/>
              </a:spcBef>
              <a:spcAft>
                <a:spcPts val="0"/>
              </a:spcAft>
              <a:buClrTx/>
              <a:buSzTx/>
              <a:buFontTx/>
              <a:buNone/>
              <a:tabLst/>
              <a:defRPr/>
            </a:pPr>
            <a:r>
              <a:rPr kumimoji="0" lang="en-US" altLang="ja-JP" sz="1333"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14</a:t>
            </a:r>
          </a:p>
        </p:txBody>
      </p:sp>
      <p:sp>
        <p:nvSpPr>
          <p:cNvPr id="42" name="正方形/長方形 19">
            <a:extLst>
              <a:ext uri="{FF2B5EF4-FFF2-40B4-BE49-F238E27FC236}">
                <a16:creationId xmlns:a16="http://schemas.microsoft.com/office/drawing/2014/main" id="{82A4B1CB-5AA2-1A46-8C53-79B24D6B630A}"/>
              </a:ext>
            </a:extLst>
          </p:cNvPr>
          <p:cNvSpPr/>
          <p:nvPr/>
        </p:nvSpPr>
        <p:spPr>
          <a:xfrm>
            <a:off x="791674" y="1747278"/>
            <a:ext cx="2350580" cy="484769"/>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24000" tIns="24000" rIns="24000" bIns="24000" rtlCol="0" anchor="ctr" anchorCtr="0"/>
          <a:lstStyle/>
          <a:p>
            <a:pPr marL="16933" marR="0" lvl="0" indent="0" algn="ctr" defTabSz="1625495" rtl="0" eaLnBrk="1" fontAlgn="auto" latinLnBrk="0" hangingPunct="1">
              <a:lnSpc>
                <a:spcPct val="100000"/>
              </a:lnSpc>
              <a:spcBef>
                <a:spcPts val="0"/>
              </a:spcBef>
              <a:spcAft>
                <a:spcPts val="0"/>
              </a:spcAft>
              <a:buClrTx/>
              <a:buSzTx/>
              <a:buFontTx/>
              <a:buNone/>
              <a:tabLst/>
              <a:defRPr/>
            </a:pPr>
            <a:r>
              <a:rPr kumimoji="0" lang="ja-JP" altLang="en-US" sz="1333"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rPr>
              <a:t>作業結果の報告</a:t>
            </a:r>
            <a:endParaRPr kumimoji="0" lang="en-US" altLang="ja-JP" sz="1333"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endParaRPr>
          </a:p>
        </p:txBody>
      </p:sp>
      <p:sp>
        <p:nvSpPr>
          <p:cNvPr id="43" name="正方形/長方形 19">
            <a:extLst>
              <a:ext uri="{FF2B5EF4-FFF2-40B4-BE49-F238E27FC236}">
                <a16:creationId xmlns:a16="http://schemas.microsoft.com/office/drawing/2014/main" id="{A8A72B55-8C7F-1D48-B09E-A0B26A689428}"/>
              </a:ext>
            </a:extLst>
          </p:cNvPr>
          <p:cNvSpPr/>
          <p:nvPr/>
        </p:nvSpPr>
        <p:spPr>
          <a:xfrm>
            <a:off x="769421" y="2483539"/>
            <a:ext cx="2350580" cy="637368"/>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24000" tIns="24000" rIns="24000" bIns="24000" rtlCol="0" anchor="ctr" anchorCtr="0"/>
          <a:lstStyle/>
          <a:p>
            <a:pPr marL="16933" marR="0" lvl="0" indent="0" algn="ctr" defTabSz="1625495" rtl="0" eaLnBrk="1" fontAlgn="auto" latinLnBrk="0" hangingPunct="1">
              <a:lnSpc>
                <a:spcPct val="100000"/>
              </a:lnSpc>
              <a:spcBef>
                <a:spcPts val="0"/>
              </a:spcBef>
              <a:spcAft>
                <a:spcPts val="0"/>
              </a:spcAft>
              <a:buClrTx/>
              <a:buSzTx/>
              <a:buFontTx/>
              <a:buNone/>
              <a:tabLst/>
              <a:defRPr/>
            </a:pPr>
            <a:r>
              <a:rPr kumimoji="0" lang="ja-JP" altLang="en-US" sz="1333"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rPr>
              <a:t>作業の評価、ポリシー・</a:t>
            </a:r>
            <a:endParaRPr kumimoji="0" lang="en-US" altLang="ja-JP" sz="1333"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endParaRPr>
          </a:p>
          <a:p>
            <a:pPr marL="16933" marR="0" lvl="0" indent="0" algn="ctr" defTabSz="1625495" rtl="0" eaLnBrk="1" fontAlgn="auto" latinLnBrk="0" hangingPunct="1">
              <a:lnSpc>
                <a:spcPct val="100000"/>
              </a:lnSpc>
              <a:spcBef>
                <a:spcPts val="0"/>
              </a:spcBef>
              <a:spcAft>
                <a:spcPts val="0"/>
              </a:spcAft>
              <a:buClrTx/>
              <a:buSzTx/>
              <a:buFontTx/>
              <a:buNone/>
              <a:tabLst/>
              <a:defRPr/>
            </a:pPr>
            <a:r>
              <a:rPr kumimoji="0" lang="ja-JP" altLang="en-US" sz="1333"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rPr>
              <a:t>運用体制・運用手順の見直し</a:t>
            </a:r>
            <a:endParaRPr kumimoji="0" lang="en-US" altLang="ja-JP" sz="1333"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endParaRPr>
          </a:p>
        </p:txBody>
      </p:sp>
      <p:sp>
        <p:nvSpPr>
          <p:cNvPr id="48" name="正方形/長方形 19">
            <a:extLst>
              <a:ext uri="{FF2B5EF4-FFF2-40B4-BE49-F238E27FC236}">
                <a16:creationId xmlns:a16="http://schemas.microsoft.com/office/drawing/2014/main" id="{E5757561-E1D4-1E4C-A539-51389CFB0B5B}"/>
              </a:ext>
            </a:extLst>
          </p:cNvPr>
          <p:cNvSpPr/>
          <p:nvPr/>
        </p:nvSpPr>
        <p:spPr>
          <a:xfrm>
            <a:off x="3549497" y="1752265"/>
            <a:ext cx="8402502" cy="484773"/>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24000" tIns="24000" rIns="24000" bIns="24000" rtlCol="0" anchor="ctr" anchorCtr="0"/>
          <a:lstStyle/>
          <a:p>
            <a:pPr marL="16933" marR="0" lvl="0" indent="0" algn="l" defTabSz="1625495" rtl="0" eaLnBrk="1" fontAlgn="auto" latinLnBrk="0" hangingPunct="1">
              <a:lnSpc>
                <a:spcPct val="100000"/>
              </a:lnSpc>
              <a:spcBef>
                <a:spcPts val="0"/>
              </a:spcBef>
              <a:spcAft>
                <a:spcPts val="0"/>
              </a:spcAft>
              <a:buClrTx/>
              <a:buSzTx/>
              <a:buFontTx/>
              <a:buNone/>
              <a:tabLst/>
              <a:defRPr/>
            </a:pPr>
            <a:r>
              <a:rPr kumimoji="0" lang="ja-JP" altLang="en-US" sz="1333"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rPr>
              <a:t>作業が終了したら、記録に基づいて作業内容や、作業に要したコスト、確認された損失をまとめ、責任者に報告します。</a:t>
            </a:r>
          </a:p>
        </p:txBody>
      </p:sp>
      <p:sp>
        <p:nvSpPr>
          <p:cNvPr id="49" name="正方形/長方形 19">
            <a:extLst>
              <a:ext uri="{FF2B5EF4-FFF2-40B4-BE49-F238E27FC236}">
                <a16:creationId xmlns:a16="http://schemas.microsoft.com/office/drawing/2014/main" id="{A193E0D5-EAD0-AF41-8891-2635131D11C5}"/>
              </a:ext>
            </a:extLst>
          </p:cNvPr>
          <p:cNvSpPr/>
          <p:nvPr/>
        </p:nvSpPr>
        <p:spPr>
          <a:xfrm>
            <a:off x="3549497" y="2484935"/>
            <a:ext cx="8402502" cy="637368"/>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24000" tIns="24000" rIns="24000" bIns="24000" rtlCol="0" anchor="ctr" anchorCtr="0"/>
          <a:lstStyle/>
          <a:p>
            <a:pPr marL="16933" marR="0" lvl="0" indent="0" algn="l" defTabSz="1625495" rtl="0" eaLnBrk="1" fontAlgn="auto" latinLnBrk="0" hangingPunct="1">
              <a:lnSpc>
                <a:spcPct val="100000"/>
              </a:lnSpc>
              <a:spcBef>
                <a:spcPts val="0"/>
              </a:spcBef>
              <a:spcAft>
                <a:spcPts val="0"/>
              </a:spcAft>
              <a:buClrTx/>
              <a:buSzTx/>
              <a:buFontTx/>
              <a:buNone/>
              <a:tabLst/>
              <a:defRPr/>
            </a:pPr>
            <a:r>
              <a:rPr kumimoji="0" lang="ja-JP" altLang="en-US" sz="1333"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rPr>
              <a:t>作業報告を元に、セキュリティポリシーに定められた手順が十分であったかを見直し、必要であればポリシーの見直しを行います。また、システムや運用体制、運用手順、インシデントに対して実際に実施した対応に問題がないか、適宜検討する機会を設定します。セキュリティ上改善すべき事項があれば、計画を立案し、順次改善を図ります。</a:t>
            </a:r>
          </a:p>
        </p:txBody>
      </p:sp>
      <p:sp>
        <p:nvSpPr>
          <p:cNvPr id="59" name="二等辺三角形 21">
            <a:extLst>
              <a:ext uri="{FF2B5EF4-FFF2-40B4-BE49-F238E27FC236}">
                <a16:creationId xmlns:a16="http://schemas.microsoft.com/office/drawing/2014/main" id="{DF79B089-C4F4-474E-B6E2-AC2CA02C1EA3}"/>
              </a:ext>
            </a:extLst>
          </p:cNvPr>
          <p:cNvSpPr/>
          <p:nvPr/>
        </p:nvSpPr>
        <p:spPr>
          <a:xfrm rot="5400000">
            <a:off x="3127733" y="1896563"/>
            <a:ext cx="484769" cy="200298"/>
          </a:xfrm>
          <a:prstGeom prst="triangle">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576" rtl="0" eaLnBrk="1" fontAlgn="auto" latinLnBrk="0" hangingPunct="1">
              <a:lnSpc>
                <a:spcPct val="100000"/>
              </a:lnSpc>
              <a:spcBef>
                <a:spcPts val="0"/>
              </a:spcBef>
              <a:spcAft>
                <a:spcPts val="0"/>
              </a:spcAft>
              <a:buClrTx/>
              <a:buSzTx/>
              <a:buFontTx/>
              <a:buNone/>
              <a:tabLst/>
              <a:defRPr/>
            </a:pPr>
            <a:endParaRPr kumimoji="1" lang="ja-JP" altLang="en-US" sz="1333" b="0" i="0" u="none" strike="noStrike" kern="1200" cap="none" spc="0" normalizeH="0" baseline="0" noProof="0">
              <a:ln>
                <a:noFill/>
              </a:ln>
              <a:solidFill>
                <a:srgbClr val="414042"/>
              </a:solidFill>
              <a:effectLst/>
              <a:uLnTx/>
              <a:uFillTx/>
              <a:latin typeface="Meiryo" panose="020B0604030504040204" pitchFamily="34" charset="-128"/>
              <a:ea typeface="Meiryo" panose="020B0604030504040204" pitchFamily="34" charset="-128"/>
              <a:cs typeface="+mn-cs"/>
            </a:endParaRPr>
          </a:p>
        </p:txBody>
      </p:sp>
      <p:sp>
        <p:nvSpPr>
          <p:cNvPr id="60" name="二等辺三角形 21">
            <a:extLst>
              <a:ext uri="{FF2B5EF4-FFF2-40B4-BE49-F238E27FC236}">
                <a16:creationId xmlns:a16="http://schemas.microsoft.com/office/drawing/2014/main" id="{E581223F-C0FF-9B41-9CA8-EED3242B9E00}"/>
              </a:ext>
            </a:extLst>
          </p:cNvPr>
          <p:cNvSpPr/>
          <p:nvPr/>
        </p:nvSpPr>
        <p:spPr>
          <a:xfrm rot="10800000">
            <a:off x="1502594" y="2269525"/>
            <a:ext cx="783247" cy="147731"/>
          </a:xfrm>
          <a:prstGeom prst="triangle">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576" rtl="0" eaLnBrk="1" fontAlgn="auto" latinLnBrk="0" hangingPunct="1">
              <a:lnSpc>
                <a:spcPct val="100000"/>
              </a:lnSpc>
              <a:spcBef>
                <a:spcPts val="0"/>
              </a:spcBef>
              <a:spcAft>
                <a:spcPts val="0"/>
              </a:spcAft>
              <a:buClrTx/>
              <a:buSzTx/>
              <a:buFontTx/>
              <a:buNone/>
              <a:tabLst/>
              <a:defRPr/>
            </a:pPr>
            <a:endParaRPr kumimoji="1" lang="ja-JP" altLang="en-US" sz="1333"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endParaRPr>
          </a:p>
        </p:txBody>
      </p:sp>
      <p:sp>
        <p:nvSpPr>
          <p:cNvPr id="67" name="二等辺三角形 21">
            <a:extLst>
              <a:ext uri="{FF2B5EF4-FFF2-40B4-BE49-F238E27FC236}">
                <a16:creationId xmlns:a16="http://schemas.microsoft.com/office/drawing/2014/main" id="{DD795A84-401A-354A-9175-3CA8F97F1DBE}"/>
              </a:ext>
            </a:extLst>
          </p:cNvPr>
          <p:cNvSpPr/>
          <p:nvPr/>
        </p:nvSpPr>
        <p:spPr>
          <a:xfrm rot="5400000">
            <a:off x="3062873" y="2707669"/>
            <a:ext cx="614485" cy="200298"/>
          </a:xfrm>
          <a:prstGeom prst="triangle">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576" rtl="0" eaLnBrk="1" fontAlgn="auto" latinLnBrk="0" hangingPunct="1">
              <a:lnSpc>
                <a:spcPct val="100000"/>
              </a:lnSpc>
              <a:spcBef>
                <a:spcPts val="0"/>
              </a:spcBef>
              <a:spcAft>
                <a:spcPts val="0"/>
              </a:spcAft>
              <a:buClrTx/>
              <a:buSzTx/>
              <a:buFontTx/>
              <a:buNone/>
              <a:tabLst/>
              <a:defRPr/>
            </a:pPr>
            <a:endParaRPr kumimoji="1" lang="ja-JP" altLang="en-US" sz="1333" b="0" i="0" u="none" strike="noStrike" kern="1200" cap="none" spc="0" normalizeH="0" baseline="0" noProof="0">
              <a:ln>
                <a:noFill/>
              </a:ln>
              <a:solidFill>
                <a:srgbClr val="414042"/>
              </a:solidFill>
              <a:effectLst/>
              <a:uLnTx/>
              <a:uFillTx/>
              <a:latin typeface="Meiryo" panose="020B0604030504040204" pitchFamily="34" charset="-128"/>
              <a:ea typeface="Meiryo" panose="020B0604030504040204" pitchFamily="34" charset="-128"/>
              <a:cs typeface="+mn-cs"/>
            </a:endParaRPr>
          </a:p>
        </p:txBody>
      </p:sp>
      <p:sp>
        <p:nvSpPr>
          <p:cNvPr id="72" name="テキスト ボックス 29">
            <a:extLst>
              <a:ext uri="{FF2B5EF4-FFF2-40B4-BE49-F238E27FC236}">
                <a16:creationId xmlns:a16="http://schemas.microsoft.com/office/drawing/2014/main" id="{B910BF5A-3FA8-C346-9CD1-9243F623FEBC}"/>
              </a:ext>
            </a:extLst>
          </p:cNvPr>
          <p:cNvSpPr txBox="1"/>
          <p:nvPr/>
        </p:nvSpPr>
        <p:spPr>
          <a:xfrm>
            <a:off x="196102" y="1375668"/>
            <a:ext cx="691148" cy="268860"/>
          </a:xfrm>
          <a:prstGeom prst="rect">
            <a:avLst/>
          </a:prstGeom>
          <a:noFill/>
          <a:ln w="19050">
            <a:noFill/>
          </a:ln>
        </p:spPr>
        <p:txBody>
          <a:bodyPr wrap="none" lIns="0" tIns="0" rIns="0" bIns="0" rtlCol="0" anchor="b">
            <a:noAutofit/>
          </a:bodyPr>
          <a:lstStyle>
            <a:defPPr>
              <a:defRPr lang="en-US"/>
            </a:defPPr>
            <a:lvl1pPr algn="ctr">
              <a:defRPr sz="1200" b="1">
                <a:solidFill>
                  <a:schemeClr val="accent3"/>
                </a:solidFill>
                <a:latin typeface="Meiryo" panose="020B0604030504040204" pitchFamily="34" charset="-128"/>
                <a:ea typeface="Meiryo" panose="020B0604030504040204" pitchFamily="34" charset="-128"/>
                <a:cs typeface="Meiryo" panose="020B0604030504040204" pitchFamily="34" charset="-128"/>
              </a:defRPr>
            </a:lvl1p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0" lang="en-US" altLang="ja-JP" sz="1500" b="1" i="0" u="none" strike="noStrike" kern="1200" cap="none" spc="0" normalizeH="0" baseline="0" noProof="0" dirty="0">
                <a:ln>
                  <a:noFill/>
                </a:ln>
                <a:solidFill>
                  <a:srgbClr val="007DBC"/>
                </a:solidFill>
                <a:effectLst/>
                <a:uLnTx/>
                <a:uFillTx/>
                <a:latin typeface="Meiryo" panose="020B0604030504040204" pitchFamily="34" charset="-128"/>
                <a:ea typeface="Meiryo" panose="020B0604030504040204" pitchFamily="34" charset="-128"/>
              </a:rPr>
              <a:t>No.</a:t>
            </a:r>
          </a:p>
        </p:txBody>
      </p:sp>
      <p:sp>
        <p:nvSpPr>
          <p:cNvPr id="73" name="テキスト ボックス 29">
            <a:extLst>
              <a:ext uri="{FF2B5EF4-FFF2-40B4-BE49-F238E27FC236}">
                <a16:creationId xmlns:a16="http://schemas.microsoft.com/office/drawing/2014/main" id="{DF23547D-A97B-114D-AF37-F355CED6B05E}"/>
              </a:ext>
            </a:extLst>
          </p:cNvPr>
          <p:cNvSpPr txBox="1"/>
          <p:nvPr/>
        </p:nvSpPr>
        <p:spPr>
          <a:xfrm>
            <a:off x="884616" y="1393651"/>
            <a:ext cx="2104744" cy="268860"/>
          </a:xfrm>
          <a:prstGeom prst="rect">
            <a:avLst/>
          </a:prstGeom>
          <a:noFill/>
          <a:ln w="19050">
            <a:noFill/>
          </a:ln>
        </p:spPr>
        <p:txBody>
          <a:bodyPr wrap="none" lIns="0" tIns="0" rIns="0" bIns="0" rtlCol="0" anchor="b">
            <a:noAutofit/>
          </a:bodyPr>
          <a:lstStyle>
            <a:defPPr>
              <a:defRPr lang="en-US"/>
            </a:defPPr>
            <a:lvl1pPr algn="ctr">
              <a:defRPr sz="1200" b="1">
                <a:solidFill>
                  <a:schemeClr val="accent3"/>
                </a:solidFill>
                <a:latin typeface="Meiryo" panose="020B0604030504040204" pitchFamily="34" charset="-128"/>
                <a:ea typeface="Meiryo" panose="020B0604030504040204" pitchFamily="34" charset="-128"/>
                <a:cs typeface="Meiryo" panose="020B0604030504040204" pitchFamily="34" charset="-128"/>
              </a:defRPr>
            </a:lvl1p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0" lang="ja-JP" altLang="en-US" sz="1667" b="1" i="0" u="none" strike="noStrike" kern="1200" cap="none" spc="0" normalizeH="0" baseline="0" noProof="0">
                <a:ln>
                  <a:noFill/>
                </a:ln>
                <a:solidFill>
                  <a:srgbClr val="007DBC"/>
                </a:solidFill>
                <a:effectLst/>
                <a:uLnTx/>
                <a:uFillTx/>
                <a:latin typeface="Meiryo" panose="020B0604030504040204" pitchFamily="34" charset="-128"/>
                <a:ea typeface="Meiryo" panose="020B0604030504040204" pitchFamily="34" charset="-128"/>
              </a:rPr>
              <a:t>作業項目</a:t>
            </a:r>
            <a:endParaRPr kumimoji="0" lang="en-US" altLang="ja-JP" sz="1667" b="1" i="0" u="none" strike="noStrike" kern="1200" cap="none" spc="0" normalizeH="0" baseline="0" noProof="0" dirty="0">
              <a:ln>
                <a:noFill/>
              </a:ln>
              <a:solidFill>
                <a:srgbClr val="007DBC"/>
              </a:solidFill>
              <a:effectLst/>
              <a:uLnTx/>
              <a:uFillTx/>
              <a:latin typeface="Meiryo" panose="020B0604030504040204" pitchFamily="34" charset="-128"/>
              <a:ea typeface="Meiryo" panose="020B0604030504040204" pitchFamily="34" charset="-128"/>
            </a:endParaRPr>
          </a:p>
        </p:txBody>
      </p:sp>
      <p:cxnSp>
        <p:nvCxnSpPr>
          <p:cNvPr id="74" name="直線コネクタ 73">
            <a:extLst>
              <a:ext uri="{FF2B5EF4-FFF2-40B4-BE49-F238E27FC236}">
                <a16:creationId xmlns:a16="http://schemas.microsoft.com/office/drawing/2014/main" id="{F1448CD8-0422-9C46-A7E6-A449648F628F}"/>
              </a:ext>
            </a:extLst>
          </p:cNvPr>
          <p:cNvCxnSpPr>
            <a:cxnSpLocks/>
          </p:cNvCxnSpPr>
          <p:nvPr/>
        </p:nvCxnSpPr>
        <p:spPr>
          <a:xfrm>
            <a:off x="3549497" y="1695192"/>
            <a:ext cx="8402502" cy="0"/>
          </a:xfrm>
          <a:prstGeom prst="line">
            <a:avLst/>
          </a:prstGeom>
          <a:ln w="28575">
            <a:solidFill>
              <a:schemeClr val="accent3"/>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75" name="テキスト ボックス 74">
            <a:extLst>
              <a:ext uri="{FF2B5EF4-FFF2-40B4-BE49-F238E27FC236}">
                <a16:creationId xmlns:a16="http://schemas.microsoft.com/office/drawing/2014/main" id="{688398A1-8445-2E40-86A6-60527B9D034B}"/>
              </a:ext>
            </a:extLst>
          </p:cNvPr>
          <p:cNvSpPr txBox="1"/>
          <p:nvPr/>
        </p:nvSpPr>
        <p:spPr>
          <a:xfrm>
            <a:off x="6024602" y="1356139"/>
            <a:ext cx="3577213" cy="348878"/>
          </a:xfrm>
          <a:prstGeom prst="rect">
            <a:avLst/>
          </a:prstGeom>
          <a:noFill/>
        </p:spPr>
        <p:txBody>
          <a:bodyPr wrap="square" rtlCol="0">
            <a:spAutoFit/>
          </a:body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1" lang="ja-JP" altLang="en-US" sz="1667" b="1" i="0" u="none" strike="noStrike" kern="1200" cap="none" spc="0" normalizeH="0" baseline="0" noProof="0" dirty="0">
                <a:ln>
                  <a:noFill/>
                </a:ln>
                <a:solidFill>
                  <a:srgbClr val="007DBC"/>
                </a:solidFill>
                <a:effectLst/>
                <a:uLnTx/>
                <a:uFillTx/>
                <a:latin typeface="Meiryo" panose="020B0604030504040204" pitchFamily="34" charset="-128"/>
                <a:ea typeface="Meiryo" panose="020B0604030504040204" pitchFamily="34" charset="-128"/>
                <a:cs typeface="+mn-cs"/>
              </a:rPr>
              <a:t>作業詳細</a:t>
            </a:r>
          </a:p>
        </p:txBody>
      </p:sp>
      <p:cxnSp>
        <p:nvCxnSpPr>
          <p:cNvPr id="76" name="直線コネクタ 75">
            <a:extLst>
              <a:ext uri="{FF2B5EF4-FFF2-40B4-BE49-F238E27FC236}">
                <a16:creationId xmlns:a16="http://schemas.microsoft.com/office/drawing/2014/main" id="{5C61C4AC-4EBE-9248-8E14-E5FF35C90977}"/>
              </a:ext>
            </a:extLst>
          </p:cNvPr>
          <p:cNvCxnSpPr>
            <a:cxnSpLocks/>
          </p:cNvCxnSpPr>
          <p:nvPr/>
        </p:nvCxnSpPr>
        <p:spPr>
          <a:xfrm>
            <a:off x="816001" y="1695192"/>
            <a:ext cx="2296278" cy="0"/>
          </a:xfrm>
          <a:prstGeom prst="line">
            <a:avLst/>
          </a:prstGeom>
          <a:ln w="28575">
            <a:solidFill>
              <a:schemeClr val="accent3"/>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77" name="直線コネクタ 76">
            <a:extLst>
              <a:ext uri="{FF2B5EF4-FFF2-40B4-BE49-F238E27FC236}">
                <a16:creationId xmlns:a16="http://schemas.microsoft.com/office/drawing/2014/main" id="{F0FE78FE-1C5A-6A4C-B59E-CC97BAAA7CAE}"/>
              </a:ext>
            </a:extLst>
          </p:cNvPr>
          <p:cNvCxnSpPr>
            <a:cxnSpLocks/>
          </p:cNvCxnSpPr>
          <p:nvPr/>
        </p:nvCxnSpPr>
        <p:spPr>
          <a:xfrm>
            <a:off x="287659" y="1695192"/>
            <a:ext cx="410300" cy="0"/>
          </a:xfrm>
          <a:prstGeom prst="line">
            <a:avLst/>
          </a:prstGeom>
          <a:ln w="28575">
            <a:no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78" name="直線コネクタ 77">
            <a:extLst>
              <a:ext uri="{FF2B5EF4-FFF2-40B4-BE49-F238E27FC236}">
                <a16:creationId xmlns:a16="http://schemas.microsoft.com/office/drawing/2014/main" id="{8FCD73C0-5377-6949-924A-BC2D69E58A12}"/>
              </a:ext>
            </a:extLst>
          </p:cNvPr>
          <p:cNvCxnSpPr>
            <a:cxnSpLocks/>
          </p:cNvCxnSpPr>
          <p:nvPr/>
        </p:nvCxnSpPr>
        <p:spPr>
          <a:xfrm>
            <a:off x="316825" y="1695192"/>
            <a:ext cx="410300" cy="0"/>
          </a:xfrm>
          <a:prstGeom prst="line">
            <a:avLst/>
          </a:prstGeom>
          <a:ln w="28575">
            <a:solidFill>
              <a:schemeClr val="accent3"/>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80" name="正方形/長方形 79">
            <a:extLst>
              <a:ext uri="{FF2B5EF4-FFF2-40B4-BE49-F238E27FC236}">
                <a16:creationId xmlns:a16="http://schemas.microsoft.com/office/drawing/2014/main" id="{C4FDAA04-9ECB-E848-BC5D-3E56488BEEE5}"/>
              </a:ext>
            </a:extLst>
          </p:cNvPr>
          <p:cNvSpPr/>
          <p:nvPr/>
        </p:nvSpPr>
        <p:spPr>
          <a:xfrm>
            <a:off x="6063104" y="6212309"/>
            <a:ext cx="3948068" cy="461665"/>
          </a:xfrm>
          <a:prstGeom prst="rect">
            <a:avLst/>
          </a:prstGeom>
        </p:spPr>
        <p:txBody>
          <a:bodyPr wrap="none">
            <a:spAutoFit/>
          </a:bodyPr>
          <a:lstStyle/>
          <a:p>
            <a:pPr marL="0" marR="0" lvl="0" indent="0" algn="r" defTabSz="609576" rtl="0" eaLnBrk="1" fontAlgn="auto" latinLnBrk="0" hangingPunct="1">
              <a:lnSpc>
                <a:spcPct val="100000"/>
              </a:lnSpc>
              <a:spcBef>
                <a:spcPts val="0"/>
              </a:spcBef>
              <a:spcAft>
                <a:spcPts val="0"/>
              </a:spcAft>
              <a:buClrTx/>
              <a:buSzTx/>
              <a:buFontTx/>
              <a:buNone/>
              <a:tabLst/>
              <a:defRPr/>
            </a:pPr>
            <a:r>
              <a:rPr kumimoji="0" lang="ja-JP" altLang="en-US" sz="1200" b="0" i="0" u="none" strike="noStrike" kern="1200" cap="none" spc="0" normalizeH="0" baseline="0" noProof="0">
                <a:ln>
                  <a:noFill/>
                </a:ln>
                <a:solidFill>
                  <a:srgbClr val="232F3E"/>
                </a:solidFill>
                <a:effectLst/>
                <a:uLnTx/>
                <a:uFillTx/>
                <a:latin typeface="Meiryo UI" panose="020B0604030504040204" pitchFamily="34" charset="-128"/>
                <a:ea typeface="Meiryo UI" panose="020B0604030504040204" pitchFamily="34" charset="-128"/>
                <a:cs typeface="+mn-cs"/>
              </a:rPr>
              <a:t>情報元</a:t>
            </a:r>
            <a:r>
              <a:rPr kumimoji="0" lang="en-US" altLang="ja-JP" sz="1200" b="0" i="0" u="none" strike="noStrike" kern="1200" cap="none" spc="0" normalizeH="0" baseline="0" noProof="0" dirty="0">
                <a:ln>
                  <a:noFill/>
                </a:ln>
                <a:solidFill>
                  <a:srgbClr val="232F3E"/>
                </a:solidFill>
                <a:effectLst/>
                <a:uLnTx/>
                <a:uFillTx/>
                <a:latin typeface="Meiryo UI" panose="020B0604030504040204" pitchFamily="34" charset="-128"/>
                <a:ea typeface="Meiryo UI" panose="020B0604030504040204" pitchFamily="34" charset="-128"/>
                <a:cs typeface="+mn-cs"/>
              </a:rPr>
              <a:t>: JPCERT </a:t>
            </a:r>
            <a:r>
              <a:rPr kumimoji="0" lang="ja-JP" altLang="en-US" sz="1200" b="0" i="0" u="none" strike="noStrike" kern="1200" cap="none" spc="0" normalizeH="0" baseline="0" noProof="0">
                <a:ln>
                  <a:noFill/>
                </a:ln>
                <a:solidFill>
                  <a:srgbClr val="232F3E"/>
                </a:solidFill>
                <a:effectLst/>
                <a:uLnTx/>
                <a:uFillTx/>
                <a:latin typeface="Meiryo UI" panose="020B0604030504040204" pitchFamily="34" charset="-128"/>
                <a:ea typeface="Meiryo UI" panose="020B0604030504040204" pitchFamily="34" charset="-128"/>
                <a:cs typeface="+mn-cs"/>
              </a:rPr>
              <a:t>コンピュータセキュリティインシデントへの対応</a:t>
            </a:r>
            <a:endParaRPr kumimoji="0" lang="en-US" altLang="ja-JP" sz="1200" b="0" i="0" u="none" strike="noStrike" kern="1200" cap="none" spc="0" normalizeH="0" baseline="0" noProof="0" dirty="0">
              <a:ln>
                <a:noFill/>
              </a:ln>
              <a:solidFill>
                <a:srgbClr val="232F3E"/>
              </a:solidFill>
              <a:effectLst/>
              <a:uLnTx/>
              <a:uFillTx/>
              <a:latin typeface="Meiryo UI" panose="020B0604030504040204" pitchFamily="34" charset="-128"/>
              <a:ea typeface="Meiryo UI" panose="020B0604030504040204" pitchFamily="34" charset="-128"/>
              <a:cs typeface="+mn-cs"/>
            </a:endParaRPr>
          </a:p>
          <a:p>
            <a:pPr marL="0" marR="0" lvl="0" indent="0" algn="r" defTabSz="609576" rtl="0" eaLnBrk="1" fontAlgn="auto" latinLnBrk="0" hangingPunct="1">
              <a:lnSpc>
                <a:spcPct val="100000"/>
              </a:lnSpc>
              <a:spcBef>
                <a:spcPts val="0"/>
              </a:spcBef>
              <a:spcAft>
                <a:spcPts val="0"/>
              </a:spcAft>
              <a:buClrTx/>
              <a:buSzTx/>
              <a:buFontTx/>
              <a:buNone/>
              <a:tabLst/>
              <a:defRPr/>
            </a:pPr>
            <a:r>
              <a:rPr kumimoji="0" lang="ja-JP" altLang="en-US" sz="1200" b="0" i="0" u="none" strike="noStrike" kern="1200" cap="none" spc="0" normalizeH="0" baseline="0" noProof="0">
                <a:ln>
                  <a:noFill/>
                </a:ln>
                <a:solidFill>
                  <a:srgbClr val="232F3E"/>
                </a:solidFill>
                <a:effectLst/>
                <a:uLnTx/>
                <a:uFillTx/>
                <a:latin typeface="Meiryo UI" panose="020B0604030504040204" pitchFamily="34" charset="-128"/>
                <a:ea typeface="Meiryo UI" panose="020B0604030504040204" pitchFamily="34" charset="-128"/>
                <a:cs typeface="+mn-cs"/>
                <a:hlinkClick r:id="rId2"/>
              </a:rPr>
              <a:t>http://www.jpcert.or.jp/ed/2002/ed020002.txt</a:t>
            </a:r>
            <a:endParaRPr kumimoji="0" lang="en-US" altLang="ja-JP" sz="1200" b="0" i="0" u="none" strike="noStrike" kern="1200" cap="none" spc="0" normalizeH="0" baseline="0" noProof="0" dirty="0">
              <a:ln>
                <a:noFill/>
              </a:ln>
              <a:solidFill>
                <a:srgbClr val="232F3E"/>
              </a:solidFill>
              <a:effectLst/>
              <a:uLnTx/>
              <a:uFillTx/>
              <a:latin typeface="Meiryo UI" panose="020B0604030504040204" pitchFamily="34" charset="-128"/>
              <a:ea typeface="Meiryo UI" panose="020B0604030504040204" pitchFamily="34" charset="-128"/>
              <a:cs typeface="+mn-cs"/>
            </a:endParaRPr>
          </a:p>
        </p:txBody>
      </p:sp>
      <p:sp>
        <p:nvSpPr>
          <p:cNvPr id="2" name="テキスト ボックス 1">
            <a:extLst>
              <a:ext uri="{FF2B5EF4-FFF2-40B4-BE49-F238E27FC236}">
                <a16:creationId xmlns:a16="http://schemas.microsoft.com/office/drawing/2014/main" id="{9BB53953-C547-6B2C-BCFE-A6455F689FC0}"/>
              </a:ext>
            </a:extLst>
          </p:cNvPr>
          <p:cNvSpPr txBox="1"/>
          <p:nvPr/>
        </p:nvSpPr>
        <p:spPr>
          <a:xfrm>
            <a:off x="10607211" y="0"/>
            <a:ext cx="1584789" cy="369332"/>
          </a:xfrm>
          <a:prstGeom prst="rect">
            <a:avLst/>
          </a:prstGeom>
          <a:no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800" b="0" i="0" u="none" strike="noStrike" kern="1200" cap="none" spc="0" normalizeH="0" baseline="0" noProof="0" dirty="0">
                <a:ln>
                  <a:noFill/>
                </a:ln>
                <a:solidFill>
                  <a:srgbClr val="FFFFFF">
                    <a:lumMod val="50000"/>
                  </a:srgbClr>
                </a:solidFill>
                <a:effectLst/>
                <a:uLnTx/>
                <a:uFillTx/>
                <a:latin typeface="Meiryo" panose="020B0604030504040204" pitchFamily="34" charset="-128"/>
                <a:ea typeface="Meiryo" panose="020B0604030504040204" pitchFamily="34" charset="-128"/>
                <a:cs typeface="+mn-cs"/>
              </a:rPr>
              <a:t>SEC10-BP02</a:t>
            </a:r>
            <a:endParaRPr kumimoji="0" lang="ja-JP" altLang="en-US" sz="1800" b="0" i="0" u="none" strike="noStrike" kern="1200" cap="none" spc="0" normalizeH="0" baseline="0" noProof="0">
              <a:ln>
                <a:noFill/>
              </a:ln>
              <a:solidFill>
                <a:srgbClr val="FFFFFF">
                  <a:lumMod val="50000"/>
                </a:srgbClr>
              </a:solidFill>
              <a:effectLst/>
              <a:uLnTx/>
              <a:uFillTx/>
              <a:latin typeface="Meiryo" panose="020B0604030504040204" pitchFamily="34" charset="-128"/>
              <a:ea typeface="Meiryo" panose="020B0604030504040204" pitchFamily="34" charset="-128"/>
              <a:cs typeface="+mn-cs"/>
            </a:endParaRPr>
          </a:p>
        </p:txBody>
      </p:sp>
    </p:spTree>
    <p:extLst>
      <p:ext uri="{BB962C8B-B14F-4D97-AF65-F5344CB8AC3E}">
        <p14:creationId xmlns:p14="http://schemas.microsoft.com/office/powerpoint/2010/main" val="2925461274"/>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207A3DA7-9856-5344-9678-3121BF4CEB51}"/>
              </a:ext>
            </a:extLst>
          </p:cNvPr>
          <p:cNvSpPr>
            <a:spLocks noGrp="1"/>
          </p:cNvSpPr>
          <p:nvPr>
            <p:ph type="title"/>
          </p:nvPr>
        </p:nvSpPr>
        <p:spPr/>
        <p:txBody>
          <a:bodyPr vert="horz" lIns="91440" tIns="45720" rIns="91440" bIns="45720" rtlCol="0" anchor="t">
            <a:noAutofit/>
          </a:bodyPr>
          <a:lstStyle/>
          <a:p>
            <a:r>
              <a:rPr lang="ja-JP" altLang="en-US" sz="2800" b="0"/>
              <a:t>参考：</a:t>
            </a:r>
            <a:r>
              <a:rPr lang="en-US" altLang="ja-JP" sz="2800" b="0" dirty="0"/>
              <a:t>AWS</a:t>
            </a:r>
            <a:r>
              <a:rPr lang="ja-JP" altLang="en-US" sz="2800" b="0"/>
              <a:t>におけるインシデントの検知</a:t>
            </a:r>
          </a:p>
        </p:txBody>
      </p:sp>
      <p:sp>
        <p:nvSpPr>
          <p:cNvPr id="17" name="正方形/長方形 16">
            <a:extLst>
              <a:ext uri="{FF2B5EF4-FFF2-40B4-BE49-F238E27FC236}">
                <a16:creationId xmlns:a16="http://schemas.microsoft.com/office/drawing/2014/main" id="{4F7EF8C6-3F87-5B45-90C2-BE5A104C5D96}"/>
              </a:ext>
            </a:extLst>
          </p:cNvPr>
          <p:cNvSpPr/>
          <p:nvPr/>
        </p:nvSpPr>
        <p:spPr>
          <a:xfrm>
            <a:off x="400727" y="1243748"/>
            <a:ext cx="11531733" cy="810350"/>
          </a:xfrm>
          <a:prstGeom prst="rect">
            <a:avLst/>
          </a:prstGeom>
        </p:spPr>
        <p:txBody>
          <a:bodyPr wrap="square">
            <a:spAutoFit/>
          </a:bodyPr>
          <a:lstStyle/>
          <a:p>
            <a:pPr marL="0" marR="0" lvl="0" indent="0" algn="l" defTabSz="609576" rtl="0" eaLnBrk="1" fontAlgn="auto" latinLnBrk="0" hangingPunct="1">
              <a:lnSpc>
                <a:spcPct val="100000"/>
              </a:lnSpc>
              <a:spcBef>
                <a:spcPts val="0"/>
              </a:spcBef>
              <a:spcAft>
                <a:spcPts val="800"/>
              </a:spcAft>
              <a:buClrTx/>
              <a:buSzTx/>
              <a:buFontTx/>
              <a:buNone/>
              <a:tabLst/>
              <a:defRPr/>
            </a:pPr>
            <a:r>
              <a:rPr kumimoji="0" lang="en-US" altLang="ja-JP" sz="2333" b="0" i="0" u="none" strike="noStrike" kern="1200" cap="none" spc="0" normalizeH="0" baseline="0" noProof="0" dirty="0">
                <a:ln>
                  <a:noFill/>
                </a:ln>
                <a:solidFill>
                  <a:srgbClr val="FFFFFF">
                    <a:lumMod val="10000"/>
                  </a:srgbClr>
                </a:solidFill>
                <a:effectLst/>
                <a:uLnTx/>
                <a:uFillTx/>
                <a:latin typeface="Meiryo" panose="020B0604030504040204" pitchFamily="34" charset="-128"/>
                <a:ea typeface="Meiryo" panose="020B0604030504040204" pitchFamily="34" charset="-128"/>
                <a:cs typeface="+mn-cs"/>
              </a:rPr>
              <a:t>AWS</a:t>
            </a:r>
            <a:r>
              <a:rPr kumimoji="0" lang="ja-JP" altLang="en-US" sz="2333" b="0" i="0" u="none" strike="noStrike" kern="1200" cap="none" spc="0" normalizeH="0" baseline="0" noProof="0">
                <a:ln>
                  <a:noFill/>
                </a:ln>
                <a:solidFill>
                  <a:srgbClr val="FFFFFF">
                    <a:lumMod val="10000"/>
                  </a:srgbClr>
                </a:solidFill>
                <a:effectLst/>
                <a:uLnTx/>
                <a:uFillTx/>
                <a:latin typeface="Meiryo" panose="020B0604030504040204" pitchFamily="34" charset="-128"/>
                <a:ea typeface="Meiryo" panose="020B0604030504040204" pitchFamily="34" charset="-128"/>
                <a:cs typeface="+mn-cs"/>
              </a:rPr>
              <a:t>にて稼働するシステムのインシデントの発生を示すイベントは以下により検知される</a:t>
            </a:r>
          </a:p>
        </p:txBody>
      </p:sp>
      <p:sp>
        <p:nvSpPr>
          <p:cNvPr id="5" name="フリーフォーム 4">
            <a:extLst>
              <a:ext uri="{FF2B5EF4-FFF2-40B4-BE49-F238E27FC236}">
                <a16:creationId xmlns:a16="http://schemas.microsoft.com/office/drawing/2014/main" id="{5602C451-C28C-7C4B-949E-A95A779163D7}"/>
              </a:ext>
            </a:extLst>
          </p:cNvPr>
          <p:cNvSpPr/>
          <p:nvPr/>
        </p:nvSpPr>
        <p:spPr>
          <a:xfrm>
            <a:off x="2751547" y="2306556"/>
            <a:ext cx="8956704" cy="506875"/>
          </a:xfrm>
          <a:custGeom>
            <a:avLst/>
            <a:gdLst>
              <a:gd name="connsiteX0" fmla="*/ 0 w 6717528"/>
              <a:gd name="connsiteY0" fmla="*/ 0 h 380156"/>
              <a:gd name="connsiteX1" fmla="*/ 6717528 w 6717528"/>
              <a:gd name="connsiteY1" fmla="*/ 0 h 380156"/>
              <a:gd name="connsiteX2" fmla="*/ 6717528 w 6717528"/>
              <a:gd name="connsiteY2" fmla="*/ 380156 h 380156"/>
              <a:gd name="connsiteX3" fmla="*/ 0 w 6717528"/>
              <a:gd name="connsiteY3" fmla="*/ 380156 h 380156"/>
              <a:gd name="connsiteX4" fmla="*/ 0 w 6717528"/>
              <a:gd name="connsiteY4" fmla="*/ 0 h 380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17528" h="380156">
                <a:moveTo>
                  <a:pt x="0" y="0"/>
                </a:moveTo>
                <a:lnTo>
                  <a:pt x="6717528" y="0"/>
                </a:lnTo>
                <a:lnTo>
                  <a:pt x="6717528" y="380156"/>
                </a:lnTo>
                <a:lnTo>
                  <a:pt x="0" y="380156"/>
                </a:lnTo>
                <a:lnTo>
                  <a:pt x="0" y="0"/>
                </a:lnTo>
                <a:close/>
              </a:path>
            </a:pathLst>
          </a:custGeom>
          <a:solidFill>
            <a:schemeClr val="tx1">
              <a:lumMod val="60000"/>
              <a:lumOff val="40000"/>
            </a:schemeClr>
          </a:solidFill>
          <a:effectLst/>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402332" tIns="81280" rIns="81280" bIns="81280" numCol="1" spcCol="1270" rtlCol="0" anchor="ctr" anchorCtr="0">
            <a:noAutofit/>
          </a:bodyPr>
          <a:lstStyle/>
          <a:p>
            <a:pPr marL="0" marR="0" lvl="0" indent="0" algn="l" defTabSz="1422343" rtl="0" eaLnBrk="1" fontAlgn="auto" latinLnBrk="0" hangingPunct="1">
              <a:lnSpc>
                <a:spcPct val="90000"/>
              </a:lnSpc>
              <a:spcBef>
                <a:spcPct val="0"/>
              </a:spcBef>
              <a:spcAft>
                <a:spcPct val="35000"/>
              </a:spcAft>
              <a:buClrTx/>
              <a:buSzTx/>
              <a:buFontTx/>
              <a:buNone/>
              <a:tabLst/>
              <a:defRPr/>
            </a:pPr>
            <a:r>
              <a:rPr kumimoji="0" lang="ja" altLang="en-US" sz="3000" b="0" i="0" u="none" strike="noStrike" kern="1200" cap="none" spc="0" normalizeH="0" baseline="0" noProof="0" dirty="0">
                <a:ln>
                  <a:noFill/>
                </a:ln>
                <a:solidFill>
                  <a:srgbClr val="FFFFFF"/>
                </a:solidFill>
                <a:effectLst/>
                <a:uLnTx/>
                <a:uFillTx/>
                <a:latin typeface="Meiryo" panose="020B0604030504040204" pitchFamily="34" charset="-128"/>
                <a:ea typeface="Meiryo" panose="020B0604030504040204" pitchFamily="34" charset="-128"/>
                <a:cs typeface="+mn-cs"/>
              </a:rPr>
              <a:t>ログおよびモニタリング</a:t>
            </a:r>
          </a:p>
        </p:txBody>
      </p:sp>
      <p:sp>
        <p:nvSpPr>
          <p:cNvPr id="7" name="円/楕円 6">
            <a:extLst>
              <a:ext uri="{FF2B5EF4-FFF2-40B4-BE49-F238E27FC236}">
                <a16:creationId xmlns:a16="http://schemas.microsoft.com/office/drawing/2014/main" id="{B714531C-7C10-414C-9971-5E4ADB588952}"/>
              </a:ext>
            </a:extLst>
          </p:cNvPr>
          <p:cNvSpPr/>
          <p:nvPr/>
        </p:nvSpPr>
        <p:spPr>
          <a:xfrm>
            <a:off x="2434750" y="2243199"/>
            <a:ext cx="633593" cy="633593"/>
          </a:xfrm>
          <a:prstGeom prst="ellipse">
            <a:avLst/>
          </a:prstGeom>
          <a:ln>
            <a:solidFill>
              <a:schemeClr val="tx1">
                <a:lumMod val="60000"/>
                <a:lumOff val="40000"/>
              </a:schemeClr>
            </a:solidFill>
          </a:ln>
        </p:spPr>
        <p:style>
          <a:lnRef idx="1">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8" name="フリーフォーム 7">
            <a:extLst>
              <a:ext uri="{FF2B5EF4-FFF2-40B4-BE49-F238E27FC236}">
                <a16:creationId xmlns:a16="http://schemas.microsoft.com/office/drawing/2014/main" id="{A46CCCDD-D6A1-E743-8D14-F15842AB13D9}"/>
              </a:ext>
            </a:extLst>
          </p:cNvPr>
          <p:cNvSpPr/>
          <p:nvPr/>
        </p:nvSpPr>
        <p:spPr>
          <a:xfrm>
            <a:off x="3114759" y="3066627"/>
            <a:ext cx="8593492" cy="506875"/>
          </a:xfrm>
          <a:custGeom>
            <a:avLst/>
            <a:gdLst>
              <a:gd name="connsiteX0" fmla="*/ 0 w 6445119"/>
              <a:gd name="connsiteY0" fmla="*/ 0 h 380156"/>
              <a:gd name="connsiteX1" fmla="*/ 6445119 w 6445119"/>
              <a:gd name="connsiteY1" fmla="*/ 0 h 380156"/>
              <a:gd name="connsiteX2" fmla="*/ 6445119 w 6445119"/>
              <a:gd name="connsiteY2" fmla="*/ 380156 h 380156"/>
              <a:gd name="connsiteX3" fmla="*/ 0 w 6445119"/>
              <a:gd name="connsiteY3" fmla="*/ 380156 h 380156"/>
              <a:gd name="connsiteX4" fmla="*/ 0 w 6445119"/>
              <a:gd name="connsiteY4" fmla="*/ 0 h 380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45119" h="380156">
                <a:moveTo>
                  <a:pt x="0" y="0"/>
                </a:moveTo>
                <a:lnTo>
                  <a:pt x="6445119" y="0"/>
                </a:lnTo>
                <a:lnTo>
                  <a:pt x="6445119" y="380156"/>
                </a:lnTo>
                <a:lnTo>
                  <a:pt x="0" y="380156"/>
                </a:lnTo>
                <a:lnTo>
                  <a:pt x="0" y="0"/>
                </a:lnTo>
                <a:close/>
              </a:path>
            </a:pathLst>
          </a:custGeom>
          <a:solidFill>
            <a:schemeClr val="tx1">
              <a:lumMod val="60000"/>
              <a:lumOff val="40000"/>
            </a:schemeClr>
          </a:solidFill>
          <a:effectLst/>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402332" tIns="81280" rIns="81280" bIns="81280" numCol="1" spcCol="1270" rtlCol="0" anchor="ctr" anchorCtr="0">
            <a:noAutofit/>
          </a:bodyPr>
          <a:lstStyle/>
          <a:p>
            <a:pPr marL="0" marR="0" lvl="0" indent="0" algn="l" defTabSz="1422343" rtl="0" eaLnBrk="1" fontAlgn="auto" latinLnBrk="0" hangingPunct="1">
              <a:lnSpc>
                <a:spcPct val="90000"/>
              </a:lnSpc>
              <a:spcBef>
                <a:spcPct val="0"/>
              </a:spcBef>
              <a:spcAft>
                <a:spcPct val="35000"/>
              </a:spcAft>
              <a:buClrTx/>
              <a:buSzTx/>
              <a:buFontTx/>
              <a:buNone/>
              <a:tabLst/>
              <a:defRPr/>
            </a:pPr>
            <a:r>
              <a:rPr kumimoji="0" lang="ja" altLang="en-US" sz="3000" b="0" i="0" u="none" strike="noStrike" kern="1200" cap="none" spc="0" normalizeH="0" baseline="0" noProof="0" dirty="0">
                <a:ln>
                  <a:noFill/>
                </a:ln>
                <a:solidFill>
                  <a:srgbClr val="FFFFFF"/>
                </a:solidFill>
                <a:effectLst/>
                <a:uLnTx/>
                <a:uFillTx/>
                <a:latin typeface="Meiryo" panose="020B0604030504040204" pitchFamily="34" charset="-128"/>
                <a:ea typeface="Meiryo" panose="020B0604030504040204" pitchFamily="34" charset="-128"/>
                <a:cs typeface="+mn-cs"/>
              </a:rPr>
              <a:t>コスト</a:t>
            </a:r>
          </a:p>
        </p:txBody>
      </p:sp>
      <p:sp>
        <p:nvSpPr>
          <p:cNvPr id="9" name="円/楕円 8">
            <a:extLst>
              <a:ext uri="{FF2B5EF4-FFF2-40B4-BE49-F238E27FC236}">
                <a16:creationId xmlns:a16="http://schemas.microsoft.com/office/drawing/2014/main" id="{7DE698BD-6ACD-4141-9204-ED94D390D12F}"/>
              </a:ext>
            </a:extLst>
          </p:cNvPr>
          <p:cNvSpPr/>
          <p:nvPr/>
        </p:nvSpPr>
        <p:spPr>
          <a:xfrm>
            <a:off x="2797962" y="3003268"/>
            <a:ext cx="633593" cy="633593"/>
          </a:xfrm>
          <a:prstGeom prst="ellipse">
            <a:avLst/>
          </a:prstGeom>
          <a:ln>
            <a:solidFill>
              <a:schemeClr val="tx1">
                <a:lumMod val="60000"/>
                <a:lumOff val="40000"/>
              </a:schemeClr>
            </a:solidFill>
          </a:ln>
        </p:spPr>
        <p:style>
          <a:lnRef idx="1">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10" name="フリーフォーム 9">
            <a:extLst>
              <a:ext uri="{FF2B5EF4-FFF2-40B4-BE49-F238E27FC236}">
                <a16:creationId xmlns:a16="http://schemas.microsoft.com/office/drawing/2014/main" id="{AFED864A-30D3-3942-B2F9-12161BDB5C39}"/>
              </a:ext>
            </a:extLst>
          </p:cNvPr>
          <p:cNvSpPr/>
          <p:nvPr/>
        </p:nvSpPr>
        <p:spPr>
          <a:xfrm>
            <a:off x="2797963" y="5241065"/>
            <a:ext cx="8910289" cy="506875"/>
          </a:xfrm>
          <a:custGeom>
            <a:avLst/>
            <a:gdLst>
              <a:gd name="connsiteX0" fmla="*/ 0 w 6361511"/>
              <a:gd name="connsiteY0" fmla="*/ 0 h 380156"/>
              <a:gd name="connsiteX1" fmla="*/ 6361511 w 6361511"/>
              <a:gd name="connsiteY1" fmla="*/ 0 h 380156"/>
              <a:gd name="connsiteX2" fmla="*/ 6361511 w 6361511"/>
              <a:gd name="connsiteY2" fmla="*/ 380156 h 380156"/>
              <a:gd name="connsiteX3" fmla="*/ 0 w 6361511"/>
              <a:gd name="connsiteY3" fmla="*/ 380156 h 380156"/>
              <a:gd name="connsiteX4" fmla="*/ 0 w 6361511"/>
              <a:gd name="connsiteY4" fmla="*/ 0 h 380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61511" h="380156">
                <a:moveTo>
                  <a:pt x="0" y="0"/>
                </a:moveTo>
                <a:lnTo>
                  <a:pt x="6361511" y="0"/>
                </a:lnTo>
                <a:lnTo>
                  <a:pt x="6361511" y="380156"/>
                </a:lnTo>
                <a:lnTo>
                  <a:pt x="0" y="380156"/>
                </a:lnTo>
                <a:lnTo>
                  <a:pt x="0" y="0"/>
                </a:lnTo>
                <a:close/>
              </a:path>
            </a:pathLst>
          </a:custGeom>
          <a:solidFill>
            <a:schemeClr val="bg1">
              <a:lumMod val="65000"/>
            </a:schemeClr>
          </a:solidFill>
          <a:effectLst/>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402332" tIns="81280" rIns="81280" bIns="81280" numCol="1" spcCol="1270" rtlCol="0" anchor="ctr" anchorCtr="0">
            <a:noAutofit/>
          </a:bodyPr>
          <a:lstStyle/>
          <a:p>
            <a:pPr marL="0" marR="0" lvl="0" indent="0" algn="l" defTabSz="1422343" rtl="0" eaLnBrk="1" fontAlgn="auto" latinLnBrk="0" hangingPunct="1">
              <a:lnSpc>
                <a:spcPct val="90000"/>
              </a:lnSpc>
              <a:spcBef>
                <a:spcPct val="0"/>
              </a:spcBef>
              <a:spcAft>
                <a:spcPct val="35000"/>
              </a:spcAft>
              <a:buClrTx/>
              <a:buSzTx/>
              <a:buFontTx/>
              <a:buNone/>
              <a:tabLst/>
              <a:defRPr/>
            </a:pPr>
            <a:r>
              <a:rPr kumimoji="0" lang="en-US" altLang="ja" sz="3000" b="0" i="0" u="none" strike="noStrike" kern="1200" cap="none" spc="0" normalizeH="0" baseline="0" noProof="0" dirty="0">
                <a:ln>
                  <a:noFill/>
                </a:ln>
                <a:solidFill>
                  <a:srgbClr val="FFFFFF"/>
                </a:solidFill>
                <a:effectLst/>
                <a:uLnTx/>
                <a:uFillTx/>
                <a:latin typeface="Meiryo" panose="020B0604030504040204" pitchFamily="34" charset="-128"/>
                <a:ea typeface="Meiryo" panose="020B0604030504040204" pitchFamily="34" charset="-128"/>
                <a:cs typeface="+mn-cs"/>
              </a:rPr>
              <a:t>3</a:t>
            </a:r>
            <a:r>
              <a:rPr kumimoji="0" lang="en-US" altLang="ja" sz="3000" b="0" i="0" u="none" strike="noStrike" kern="1200" cap="none" spc="0" normalizeH="0" baseline="30000" noProof="0" dirty="0">
                <a:ln>
                  <a:noFill/>
                </a:ln>
                <a:solidFill>
                  <a:srgbClr val="FFFFFF"/>
                </a:solidFill>
                <a:effectLst/>
                <a:uLnTx/>
                <a:uFillTx/>
                <a:latin typeface="Meiryo" panose="020B0604030504040204" pitchFamily="34" charset="-128"/>
                <a:ea typeface="Meiryo" panose="020B0604030504040204" pitchFamily="34" charset="-128"/>
                <a:cs typeface="+mn-cs"/>
              </a:rPr>
              <a:t>rd</a:t>
            </a:r>
            <a:r>
              <a:rPr kumimoji="0" lang="en-US" altLang="ja" sz="3000" b="0" i="0" u="none" strike="noStrike" kern="1200" cap="none" spc="0" normalizeH="0" baseline="0" noProof="0" dirty="0">
                <a:ln>
                  <a:noFill/>
                </a:ln>
                <a:solidFill>
                  <a:srgbClr val="FFFFFF"/>
                </a:solidFill>
                <a:effectLst/>
                <a:uLnTx/>
                <a:uFillTx/>
                <a:latin typeface="Meiryo" panose="020B0604030504040204" pitchFamily="34" charset="-128"/>
                <a:ea typeface="Meiryo" panose="020B0604030504040204" pitchFamily="34" charset="-128"/>
                <a:cs typeface="+mn-cs"/>
              </a:rPr>
              <a:t> Party Tool</a:t>
            </a:r>
            <a:r>
              <a:rPr kumimoji="0" lang="ja" altLang="en-US" sz="3000" b="0" i="0" u="none" strike="noStrike" kern="1200" cap="none" spc="0" normalizeH="0" baseline="0" noProof="0" dirty="0">
                <a:ln>
                  <a:noFill/>
                </a:ln>
                <a:solidFill>
                  <a:srgbClr val="FFFFFF"/>
                </a:solidFill>
                <a:effectLst/>
                <a:uLnTx/>
                <a:uFillTx/>
                <a:latin typeface="Meiryo" panose="020B0604030504040204" pitchFamily="34" charset="-128"/>
                <a:ea typeface="Meiryo" panose="020B0604030504040204" pitchFamily="34" charset="-128"/>
                <a:cs typeface="+mn-cs"/>
              </a:rPr>
              <a:t>に</a:t>
            </a:r>
            <a:r>
              <a:rPr kumimoji="0" lang="ja-JP" altLang="en-US" sz="3000" b="0" i="0" u="none" strike="noStrike" kern="1200" cap="none" spc="0" normalizeH="0" baseline="0" noProof="0">
                <a:ln>
                  <a:noFill/>
                </a:ln>
                <a:solidFill>
                  <a:srgbClr val="FFFFFF"/>
                </a:solidFill>
                <a:effectLst/>
                <a:uLnTx/>
                <a:uFillTx/>
                <a:latin typeface="Meiryo" panose="020B0604030504040204" pitchFamily="34" charset="-128"/>
                <a:ea typeface="Meiryo" panose="020B0604030504040204" pitchFamily="34" charset="-128"/>
                <a:cs typeface="+mn-cs"/>
              </a:rPr>
              <a:t>よる通知</a:t>
            </a:r>
            <a:endParaRPr kumimoji="0" lang="ja" altLang="en-US" sz="3000" b="0" i="0" u="none" strike="noStrike" kern="1200" cap="none" spc="0" normalizeH="0" baseline="0" noProof="0" dirty="0">
              <a:ln>
                <a:noFill/>
              </a:ln>
              <a:solidFill>
                <a:srgbClr val="FFFFFF"/>
              </a:solidFill>
              <a:effectLst/>
              <a:uLnTx/>
              <a:uFillTx/>
              <a:latin typeface="Meiryo" panose="020B0604030504040204" pitchFamily="34" charset="-128"/>
              <a:ea typeface="Meiryo" panose="020B0604030504040204" pitchFamily="34" charset="-128"/>
              <a:cs typeface="+mn-cs"/>
            </a:endParaRPr>
          </a:p>
        </p:txBody>
      </p:sp>
      <p:sp>
        <p:nvSpPr>
          <p:cNvPr id="11" name="円/楕円 10">
            <a:extLst>
              <a:ext uri="{FF2B5EF4-FFF2-40B4-BE49-F238E27FC236}">
                <a16:creationId xmlns:a16="http://schemas.microsoft.com/office/drawing/2014/main" id="{00F935BE-F45C-764A-ABDA-12A5E5457E17}"/>
              </a:ext>
            </a:extLst>
          </p:cNvPr>
          <p:cNvSpPr/>
          <p:nvPr/>
        </p:nvSpPr>
        <p:spPr>
          <a:xfrm>
            <a:off x="2434750" y="5129669"/>
            <a:ext cx="633593" cy="633593"/>
          </a:xfrm>
          <a:prstGeom prst="ellipse">
            <a:avLst/>
          </a:prstGeom>
          <a:ln>
            <a:solidFill>
              <a:schemeClr val="tx1">
                <a:lumMod val="60000"/>
                <a:lumOff val="40000"/>
              </a:schemeClr>
            </a:solidFill>
          </a:ln>
        </p:spPr>
        <p:style>
          <a:lnRef idx="1">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12" name="フリーフォーム 11">
            <a:extLst>
              <a:ext uri="{FF2B5EF4-FFF2-40B4-BE49-F238E27FC236}">
                <a16:creationId xmlns:a16="http://schemas.microsoft.com/office/drawing/2014/main" id="{24C69F91-B5CC-0040-B889-267EE40A5D97}"/>
              </a:ext>
            </a:extLst>
          </p:cNvPr>
          <p:cNvSpPr/>
          <p:nvPr/>
        </p:nvSpPr>
        <p:spPr>
          <a:xfrm>
            <a:off x="3226237" y="3814623"/>
            <a:ext cx="8482015" cy="506875"/>
          </a:xfrm>
          <a:custGeom>
            <a:avLst/>
            <a:gdLst>
              <a:gd name="connsiteX0" fmla="*/ 0 w 6445119"/>
              <a:gd name="connsiteY0" fmla="*/ 0 h 380156"/>
              <a:gd name="connsiteX1" fmla="*/ 6445119 w 6445119"/>
              <a:gd name="connsiteY1" fmla="*/ 0 h 380156"/>
              <a:gd name="connsiteX2" fmla="*/ 6445119 w 6445119"/>
              <a:gd name="connsiteY2" fmla="*/ 380156 h 380156"/>
              <a:gd name="connsiteX3" fmla="*/ 0 w 6445119"/>
              <a:gd name="connsiteY3" fmla="*/ 380156 h 380156"/>
              <a:gd name="connsiteX4" fmla="*/ 0 w 6445119"/>
              <a:gd name="connsiteY4" fmla="*/ 0 h 380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45119" h="380156">
                <a:moveTo>
                  <a:pt x="0" y="0"/>
                </a:moveTo>
                <a:lnTo>
                  <a:pt x="6445119" y="0"/>
                </a:lnTo>
                <a:lnTo>
                  <a:pt x="6445119" y="380156"/>
                </a:lnTo>
                <a:lnTo>
                  <a:pt x="0" y="380156"/>
                </a:lnTo>
                <a:lnTo>
                  <a:pt x="0" y="0"/>
                </a:lnTo>
                <a:close/>
              </a:path>
            </a:pathLst>
          </a:custGeom>
          <a:solidFill>
            <a:schemeClr val="tx1">
              <a:lumMod val="60000"/>
              <a:lumOff val="40000"/>
            </a:schemeClr>
          </a:solidFill>
          <a:effectLst/>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402332" tIns="81280" rIns="81280" bIns="81280" numCol="1" spcCol="1270" rtlCol="0" anchor="ctr" anchorCtr="0">
            <a:noAutofit/>
          </a:bodyPr>
          <a:lstStyle/>
          <a:p>
            <a:pPr marL="0" marR="0" lvl="0" indent="0" algn="l" defTabSz="1422343" rtl="0" eaLnBrk="1" fontAlgn="auto" latinLnBrk="0" hangingPunct="1">
              <a:lnSpc>
                <a:spcPct val="90000"/>
              </a:lnSpc>
              <a:spcBef>
                <a:spcPct val="0"/>
              </a:spcBef>
              <a:spcAft>
                <a:spcPct val="35000"/>
              </a:spcAft>
              <a:buClrTx/>
              <a:buSzTx/>
              <a:buFontTx/>
              <a:buNone/>
              <a:tabLst/>
              <a:defRPr/>
            </a:pPr>
            <a:r>
              <a:rPr kumimoji="0" lang="en-US" altLang="ja" sz="3000" b="0" i="0" u="none" strike="noStrike" kern="1200" cap="none" spc="0" normalizeH="0" baseline="0" noProof="0" dirty="0">
                <a:ln>
                  <a:noFill/>
                </a:ln>
                <a:solidFill>
                  <a:srgbClr val="FFFFFF"/>
                </a:solidFill>
                <a:effectLst/>
                <a:uLnTx/>
                <a:uFillTx/>
                <a:latin typeface="Meiryo" panose="020B0604030504040204" pitchFamily="34" charset="-128"/>
                <a:ea typeface="Meiryo" panose="020B0604030504040204" pitchFamily="34" charset="-128"/>
                <a:cs typeface="+mn-cs"/>
              </a:rPr>
              <a:t>AWS</a:t>
            </a:r>
            <a:r>
              <a:rPr kumimoji="0" lang="ja" altLang="en-US" sz="3000" b="0" i="0" u="none" strike="noStrike" kern="1200" cap="none" spc="0" normalizeH="0" baseline="0" noProof="0" dirty="0">
                <a:ln>
                  <a:noFill/>
                </a:ln>
                <a:solidFill>
                  <a:srgbClr val="FFFFFF"/>
                </a:solidFill>
                <a:effectLst/>
                <a:uLnTx/>
                <a:uFillTx/>
                <a:latin typeface="Meiryo" panose="020B0604030504040204" pitchFamily="34" charset="-128"/>
                <a:ea typeface="Meiryo" panose="020B0604030504040204" pitchFamily="34" charset="-128"/>
                <a:cs typeface="+mn-cs"/>
              </a:rPr>
              <a:t>からの通知</a:t>
            </a:r>
          </a:p>
        </p:txBody>
      </p:sp>
      <p:sp>
        <p:nvSpPr>
          <p:cNvPr id="13" name="円/楕円 12">
            <a:extLst>
              <a:ext uri="{FF2B5EF4-FFF2-40B4-BE49-F238E27FC236}">
                <a16:creationId xmlns:a16="http://schemas.microsoft.com/office/drawing/2014/main" id="{C8BDE7AF-28E3-984C-BB21-B7A3ADB735DA}"/>
              </a:ext>
            </a:extLst>
          </p:cNvPr>
          <p:cNvSpPr/>
          <p:nvPr/>
        </p:nvSpPr>
        <p:spPr>
          <a:xfrm>
            <a:off x="2938577" y="3762582"/>
            <a:ext cx="633593" cy="633593"/>
          </a:xfrm>
          <a:prstGeom prst="ellipse">
            <a:avLst/>
          </a:prstGeom>
          <a:ln>
            <a:solidFill>
              <a:schemeClr val="tx1">
                <a:lumMod val="60000"/>
                <a:lumOff val="40000"/>
              </a:schemeClr>
            </a:solidFill>
          </a:ln>
        </p:spPr>
        <p:style>
          <a:lnRef idx="1">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pic>
        <p:nvPicPr>
          <p:cNvPr id="19" name="Picture 7">
            <a:extLst>
              <a:ext uri="{FF2B5EF4-FFF2-40B4-BE49-F238E27FC236}">
                <a16:creationId xmlns:a16="http://schemas.microsoft.com/office/drawing/2014/main" id="{C708A29C-015D-CA43-9DE1-77073F62D1A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a:off x="57152" y="2517212"/>
            <a:ext cx="2937912" cy="2937912"/>
          </a:xfrm>
          <a:prstGeom prst="rect">
            <a:avLst/>
          </a:prstGeom>
        </p:spPr>
      </p:pic>
      <p:sp>
        <p:nvSpPr>
          <p:cNvPr id="16" name="フリーフォーム 15">
            <a:extLst>
              <a:ext uri="{FF2B5EF4-FFF2-40B4-BE49-F238E27FC236}">
                <a16:creationId xmlns:a16="http://schemas.microsoft.com/office/drawing/2014/main" id="{081A6A6B-0F07-434B-8B96-17A44D04260F}"/>
              </a:ext>
            </a:extLst>
          </p:cNvPr>
          <p:cNvSpPr/>
          <p:nvPr/>
        </p:nvSpPr>
        <p:spPr>
          <a:xfrm>
            <a:off x="3114759" y="4527428"/>
            <a:ext cx="8593492" cy="506875"/>
          </a:xfrm>
          <a:custGeom>
            <a:avLst/>
            <a:gdLst>
              <a:gd name="connsiteX0" fmla="*/ 0 w 6445119"/>
              <a:gd name="connsiteY0" fmla="*/ 0 h 380156"/>
              <a:gd name="connsiteX1" fmla="*/ 6445119 w 6445119"/>
              <a:gd name="connsiteY1" fmla="*/ 0 h 380156"/>
              <a:gd name="connsiteX2" fmla="*/ 6445119 w 6445119"/>
              <a:gd name="connsiteY2" fmla="*/ 380156 h 380156"/>
              <a:gd name="connsiteX3" fmla="*/ 0 w 6445119"/>
              <a:gd name="connsiteY3" fmla="*/ 380156 h 380156"/>
              <a:gd name="connsiteX4" fmla="*/ 0 w 6445119"/>
              <a:gd name="connsiteY4" fmla="*/ 0 h 380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45119" h="380156">
                <a:moveTo>
                  <a:pt x="0" y="0"/>
                </a:moveTo>
                <a:lnTo>
                  <a:pt x="6445119" y="0"/>
                </a:lnTo>
                <a:lnTo>
                  <a:pt x="6445119" y="380156"/>
                </a:lnTo>
                <a:lnTo>
                  <a:pt x="0" y="380156"/>
                </a:lnTo>
                <a:lnTo>
                  <a:pt x="0" y="0"/>
                </a:lnTo>
                <a:close/>
              </a:path>
            </a:pathLst>
          </a:custGeom>
          <a:solidFill>
            <a:schemeClr val="tx1">
              <a:lumMod val="60000"/>
              <a:lumOff val="40000"/>
            </a:schemeClr>
          </a:solidFill>
          <a:effectLst/>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402332" tIns="81280" rIns="81280" bIns="81280" numCol="1" spcCol="1270" rtlCol="0" anchor="ctr" anchorCtr="0">
            <a:noAutofit/>
          </a:bodyPr>
          <a:lstStyle/>
          <a:p>
            <a:pPr marL="0" marR="0" lvl="0" indent="0" algn="l" defTabSz="1422343" rtl="0" eaLnBrk="1" fontAlgn="auto" latinLnBrk="0" hangingPunct="1">
              <a:lnSpc>
                <a:spcPct val="90000"/>
              </a:lnSpc>
              <a:spcBef>
                <a:spcPct val="0"/>
              </a:spcBef>
              <a:spcAft>
                <a:spcPct val="35000"/>
              </a:spcAft>
              <a:buClrTx/>
              <a:buSzTx/>
              <a:buFontTx/>
              <a:buNone/>
              <a:tabLst/>
              <a:defRPr/>
            </a:pPr>
            <a:r>
              <a:rPr kumimoji="0" lang="ja-JP" altLang="en-US" sz="3000" b="0" i="0" u="none" strike="noStrike" kern="1200" cap="none" spc="0" normalizeH="0" baseline="0" noProof="0">
                <a:ln>
                  <a:noFill/>
                </a:ln>
                <a:solidFill>
                  <a:srgbClr val="FFFFFF"/>
                </a:solidFill>
                <a:effectLst/>
                <a:uLnTx/>
                <a:uFillTx/>
                <a:latin typeface="Meiryo" panose="020B0604030504040204" pitchFamily="34" charset="-128"/>
                <a:ea typeface="Meiryo" panose="020B0604030504040204" pitchFamily="34" charset="-128"/>
                <a:cs typeface="+mn-cs"/>
              </a:rPr>
              <a:t>セキュリティ対応窓口への連絡</a:t>
            </a:r>
            <a:endParaRPr kumimoji="0" lang="ja" altLang="en-US" sz="3000" b="0" i="0" u="none" strike="noStrike" kern="1200" cap="none" spc="0" normalizeH="0" baseline="0" noProof="0" dirty="0">
              <a:ln>
                <a:noFill/>
              </a:ln>
              <a:solidFill>
                <a:srgbClr val="FFFFFF"/>
              </a:solidFill>
              <a:effectLst/>
              <a:uLnTx/>
              <a:uFillTx/>
              <a:latin typeface="Meiryo" panose="020B0604030504040204" pitchFamily="34" charset="-128"/>
              <a:ea typeface="Meiryo" panose="020B0604030504040204" pitchFamily="34" charset="-128"/>
              <a:cs typeface="+mn-cs"/>
            </a:endParaRPr>
          </a:p>
        </p:txBody>
      </p:sp>
      <p:sp>
        <p:nvSpPr>
          <p:cNvPr id="18" name="円/楕円 17">
            <a:extLst>
              <a:ext uri="{FF2B5EF4-FFF2-40B4-BE49-F238E27FC236}">
                <a16:creationId xmlns:a16="http://schemas.microsoft.com/office/drawing/2014/main" id="{821A4C1F-52FE-3946-BA2D-5BBB8D3F84AD}"/>
              </a:ext>
            </a:extLst>
          </p:cNvPr>
          <p:cNvSpPr/>
          <p:nvPr/>
        </p:nvSpPr>
        <p:spPr>
          <a:xfrm>
            <a:off x="2751546" y="4472664"/>
            <a:ext cx="633593" cy="633593"/>
          </a:xfrm>
          <a:prstGeom prst="ellipse">
            <a:avLst/>
          </a:prstGeom>
          <a:ln>
            <a:solidFill>
              <a:schemeClr val="tx1">
                <a:lumMod val="60000"/>
                <a:lumOff val="40000"/>
              </a:schemeClr>
            </a:solidFill>
          </a:ln>
        </p:spPr>
        <p:style>
          <a:lnRef idx="1">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2" name="テキスト ボックス 1">
            <a:extLst>
              <a:ext uri="{FF2B5EF4-FFF2-40B4-BE49-F238E27FC236}">
                <a16:creationId xmlns:a16="http://schemas.microsoft.com/office/drawing/2014/main" id="{021A4211-3BA8-06C8-D96E-13644A81873E}"/>
              </a:ext>
            </a:extLst>
          </p:cNvPr>
          <p:cNvSpPr txBox="1"/>
          <p:nvPr/>
        </p:nvSpPr>
        <p:spPr>
          <a:xfrm>
            <a:off x="10607211" y="0"/>
            <a:ext cx="1584789" cy="369332"/>
          </a:xfrm>
          <a:prstGeom prst="rect">
            <a:avLst/>
          </a:prstGeom>
          <a:no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800" b="0" i="0" u="none" strike="noStrike" kern="1200" cap="none" spc="0" normalizeH="0" baseline="0" noProof="0" dirty="0">
                <a:ln>
                  <a:noFill/>
                </a:ln>
                <a:solidFill>
                  <a:srgbClr val="FFFFFF">
                    <a:lumMod val="50000"/>
                  </a:srgbClr>
                </a:solidFill>
                <a:effectLst/>
                <a:uLnTx/>
                <a:uFillTx/>
                <a:latin typeface="Meiryo" panose="020B0604030504040204" pitchFamily="34" charset="-128"/>
                <a:ea typeface="Meiryo" panose="020B0604030504040204" pitchFamily="34" charset="-128"/>
                <a:cs typeface="+mn-cs"/>
              </a:rPr>
              <a:t>SEC10-BP02</a:t>
            </a:r>
            <a:endParaRPr kumimoji="0" lang="ja-JP" altLang="en-US" sz="1800" b="0" i="0" u="none" strike="noStrike" kern="1200" cap="none" spc="0" normalizeH="0" baseline="0" noProof="0">
              <a:ln>
                <a:noFill/>
              </a:ln>
              <a:solidFill>
                <a:srgbClr val="FFFFFF">
                  <a:lumMod val="50000"/>
                </a:srgbClr>
              </a:solidFill>
              <a:effectLst/>
              <a:uLnTx/>
              <a:uFillTx/>
              <a:latin typeface="Meiryo" panose="020B0604030504040204" pitchFamily="34" charset="-128"/>
              <a:ea typeface="Meiryo" panose="020B0604030504040204" pitchFamily="34" charset="-128"/>
              <a:cs typeface="+mn-cs"/>
            </a:endParaRPr>
          </a:p>
        </p:txBody>
      </p:sp>
    </p:spTree>
    <p:extLst>
      <p:ext uri="{BB962C8B-B14F-4D97-AF65-F5344CB8AC3E}">
        <p14:creationId xmlns:p14="http://schemas.microsoft.com/office/powerpoint/2010/main" val="766720178"/>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テキスト ボックス 27"/>
          <p:cNvSpPr txBox="1"/>
          <p:nvPr/>
        </p:nvSpPr>
        <p:spPr>
          <a:xfrm>
            <a:off x="5852196" y="6494472"/>
            <a:ext cx="3847103" cy="323165"/>
          </a:xfrm>
          <a:prstGeom prst="rect">
            <a:avLst/>
          </a:prstGeom>
          <a:noFill/>
        </p:spPr>
        <p:txBody>
          <a:bodyPr wrap="square" rtlCol="0">
            <a:spAutoFit/>
          </a:bodyPr>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1" lang="ja-JP" altLang="en-US" sz="15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図の簡略化のため、上図は抜粋イメージ</a:t>
            </a:r>
          </a:p>
        </p:txBody>
      </p:sp>
      <p:sp>
        <p:nvSpPr>
          <p:cNvPr id="82" name="Rectangle 34">
            <a:extLst>
              <a:ext uri="{FF2B5EF4-FFF2-40B4-BE49-F238E27FC236}">
                <a16:creationId xmlns:a16="http://schemas.microsoft.com/office/drawing/2014/main" id="{CE7F7081-419C-2E4F-A999-2923C4338FC0}"/>
              </a:ext>
            </a:extLst>
          </p:cNvPr>
          <p:cNvSpPr/>
          <p:nvPr/>
        </p:nvSpPr>
        <p:spPr>
          <a:xfrm>
            <a:off x="903884" y="1848662"/>
            <a:ext cx="2364898" cy="1199553"/>
          </a:xfrm>
          <a:prstGeom prst="rect">
            <a:avLst/>
          </a:prstGeom>
          <a:solidFill>
            <a:srgbClr val="F3F6F5"/>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algn="l" defTabSz="914341" rtl="0" eaLnBrk="1" fontAlgn="auto" latinLnBrk="0" hangingPunct="1">
              <a:lnSpc>
                <a:spcPct val="100000"/>
              </a:lnSpc>
              <a:spcBef>
                <a:spcPts val="0"/>
              </a:spcBef>
              <a:spcAft>
                <a:spcPts val="0"/>
              </a:spcAft>
              <a:buClrTx/>
              <a:buSzTx/>
              <a:buFontTx/>
              <a:buNone/>
              <a:tabLst/>
              <a:defRPr/>
            </a:pPr>
            <a:r>
              <a:rPr kumimoji="0" lang="en-US" altLang="ja-JP" sz="1167"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B</a:t>
            </a:r>
            <a:r>
              <a:rPr kumimoji="0" lang="ja-JP" altLang="en-US" sz="1167"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システム用アカウント</a:t>
            </a:r>
            <a:endParaRPr kumimoji="0" lang="en-US" sz="1167"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endParaRPr>
          </a:p>
        </p:txBody>
      </p:sp>
      <p:sp>
        <p:nvSpPr>
          <p:cNvPr id="83" name="Rectangle 34">
            <a:extLst>
              <a:ext uri="{FF2B5EF4-FFF2-40B4-BE49-F238E27FC236}">
                <a16:creationId xmlns:a16="http://schemas.microsoft.com/office/drawing/2014/main" id="{CE7F7081-419C-2E4F-A999-2923C4338FC0}"/>
              </a:ext>
            </a:extLst>
          </p:cNvPr>
          <p:cNvSpPr/>
          <p:nvPr/>
        </p:nvSpPr>
        <p:spPr>
          <a:xfrm>
            <a:off x="751484" y="1696262"/>
            <a:ext cx="2364898" cy="1199553"/>
          </a:xfrm>
          <a:prstGeom prst="rect">
            <a:avLst/>
          </a:prstGeom>
          <a:solidFill>
            <a:srgbClr val="F3F6F5"/>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algn="l" defTabSz="914341" rtl="0" eaLnBrk="1" fontAlgn="auto" latinLnBrk="0" hangingPunct="1">
              <a:lnSpc>
                <a:spcPct val="100000"/>
              </a:lnSpc>
              <a:spcBef>
                <a:spcPts val="0"/>
              </a:spcBef>
              <a:spcAft>
                <a:spcPts val="0"/>
              </a:spcAft>
              <a:buClrTx/>
              <a:buSzTx/>
              <a:buFontTx/>
              <a:buNone/>
              <a:tabLst/>
              <a:defRPr/>
            </a:pPr>
            <a:r>
              <a:rPr kumimoji="0" lang="en-US" altLang="ja-JP" sz="1167"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B</a:t>
            </a:r>
            <a:r>
              <a:rPr kumimoji="0" lang="ja-JP" altLang="en-US" sz="1167"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システム用アカウント</a:t>
            </a:r>
            <a:endParaRPr kumimoji="0" lang="en-US" sz="1167"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endParaRPr>
          </a:p>
        </p:txBody>
      </p:sp>
      <p:sp>
        <p:nvSpPr>
          <p:cNvPr id="84" name="Rectangle 34">
            <a:extLst>
              <a:ext uri="{FF2B5EF4-FFF2-40B4-BE49-F238E27FC236}">
                <a16:creationId xmlns:a16="http://schemas.microsoft.com/office/drawing/2014/main" id="{CE7F7081-419C-2E4F-A999-2923C4338FC0}"/>
              </a:ext>
            </a:extLst>
          </p:cNvPr>
          <p:cNvSpPr/>
          <p:nvPr/>
        </p:nvSpPr>
        <p:spPr>
          <a:xfrm>
            <a:off x="2995693" y="3181175"/>
            <a:ext cx="7420307" cy="3297931"/>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algn="l" defTabSz="914341" rtl="0" eaLnBrk="1" fontAlgn="auto" latinLnBrk="0" hangingPunct="1">
              <a:lnSpc>
                <a:spcPct val="100000"/>
              </a:lnSpc>
              <a:spcBef>
                <a:spcPts val="0"/>
              </a:spcBef>
              <a:spcAft>
                <a:spcPts val="0"/>
              </a:spcAft>
              <a:buClrTx/>
              <a:buSzTx/>
              <a:buFontTx/>
              <a:buNone/>
              <a:tabLst/>
              <a:defRPr/>
            </a:pPr>
            <a:r>
              <a:rPr kumimoji="0" lang="en-US" altLang="ja-JP" sz="1167"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A</a:t>
            </a:r>
            <a:r>
              <a:rPr kumimoji="0" lang="ja-JP" altLang="en-US" sz="1167"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システムアカウント</a:t>
            </a:r>
            <a:endParaRPr kumimoji="0" lang="en-US" sz="1167"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endParaRPr>
          </a:p>
        </p:txBody>
      </p:sp>
      <p:sp>
        <p:nvSpPr>
          <p:cNvPr id="86" name="Rectangle 34">
            <a:extLst>
              <a:ext uri="{FF2B5EF4-FFF2-40B4-BE49-F238E27FC236}">
                <a16:creationId xmlns:a16="http://schemas.microsoft.com/office/drawing/2014/main" id="{CE7F7081-419C-2E4F-A999-2923C4338FC0}"/>
              </a:ext>
            </a:extLst>
          </p:cNvPr>
          <p:cNvSpPr/>
          <p:nvPr/>
        </p:nvSpPr>
        <p:spPr>
          <a:xfrm>
            <a:off x="4004332" y="1594853"/>
            <a:ext cx="5148718" cy="135756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algn="l" defTabSz="914341" rtl="0" eaLnBrk="1" fontAlgn="auto" latinLnBrk="0" hangingPunct="1">
              <a:lnSpc>
                <a:spcPct val="100000"/>
              </a:lnSpc>
              <a:spcBef>
                <a:spcPts val="0"/>
              </a:spcBef>
              <a:spcAft>
                <a:spcPts val="0"/>
              </a:spcAft>
              <a:buClrTx/>
              <a:buSzTx/>
              <a:buFontTx/>
              <a:buNone/>
              <a:tabLst/>
              <a:defRPr/>
            </a:pPr>
            <a:r>
              <a:rPr kumimoji="0" lang="ja-JP" altLang="en-US" sz="1167"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セキュリティアカウント や 運用共通アカウント</a:t>
            </a:r>
            <a:endParaRPr kumimoji="0" lang="en-US" altLang="ja-JP" sz="1167"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endParaRPr>
          </a:p>
          <a:p>
            <a:pPr marL="0" marR="0" lvl="0" indent="0" algn="l" defTabSz="914341" rtl="0" eaLnBrk="1" fontAlgn="auto" latinLnBrk="0" hangingPunct="1">
              <a:lnSpc>
                <a:spcPct val="100000"/>
              </a:lnSpc>
              <a:spcBef>
                <a:spcPts val="0"/>
              </a:spcBef>
              <a:spcAft>
                <a:spcPts val="0"/>
              </a:spcAft>
              <a:buClrTx/>
              <a:buSzTx/>
              <a:buFontTx/>
              <a:buNone/>
              <a:tabLst/>
              <a:defRPr/>
            </a:pPr>
            <a:endParaRPr kumimoji="0" lang="en-US" sz="1167"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endParaRPr>
          </a:p>
        </p:txBody>
      </p:sp>
      <p:sp>
        <p:nvSpPr>
          <p:cNvPr id="88" name="TextBox 20">
            <a:extLst>
              <a:ext uri="{FF2B5EF4-FFF2-40B4-BE49-F238E27FC236}">
                <a16:creationId xmlns:a16="http://schemas.microsoft.com/office/drawing/2014/main" id="{0D4AD9C4-8316-5743-94C5-8CCA8519D603}"/>
              </a:ext>
            </a:extLst>
          </p:cNvPr>
          <p:cNvSpPr txBox="1">
            <a:spLocks noChangeArrowheads="1"/>
          </p:cNvSpPr>
          <p:nvPr/>
        </p:nvSpPr>
        <p:spPr bwMode="auto">
          <a:xfrm>
            <a:off x="4635259" y="6151724"/>
            <a:ext cx="970818" cy="271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341" rtl="0" eaLnBrk="1" fontAlgn="auto" latinLnBrk="0" hangingPunct="1">
              <a:lnSpc>
                <a:spcPct val="100000"/>
              </a:lnSpc>
              <a:spcBef>
                <a:spcPts val="0"/>
              </a:spcBef>
              <a:spcAft>
                <a:spcPts val="0"/>
              </a:spcAft>
              <a:buClrTx/>
              <a:buSzTx/>
              <a:buFontTx/>
              <a:buNone/>
              <a:tabLst/>
              <a:defRPr/>
            </a:pPr>
            <a:r>
              <a:rPr kumimoji="0" lang="en-US" altLang="en-US" sz="1167"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Arial" panose="020B0604020202020204" pitchFamily="34" charset="0"/>
              </a:rPr>
              <a:t>Flow logs</a:t>
            </a:r>
          </a:p>
        </p:txBody>
      </p:sp>
      <p:pic>
        <p:nvPicPr>
          <p:cNvPr id="89" name="Graphic 24">
            <a:extLst>
              <a:ext uri="{FF2B5EF4-FFF2-40B4-BE49-F238E27FC236}">
                <a16:creationId xmlns:a16="http://schemas.microsoft.com/office/drawing/2014/main" id="{84065039-5AAB-0141-8574-772D67976406}"/>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4886718" y="5678711"/>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90" name="直線矢印コネクタ 89"/>
          <p:cNvCxnSpPr>
            <a:stCxn id="96" idx="0"/>
            <a:endCxn id="92" idx="2"/>
          </p:cNvCxnSpPr>
          <p:nvPr/>
        </p:nvCxnSpPr>
        <p:spPr bwMode="auto">
          <a:xfrm flipV="1">
            <a:off x="5842240" y="5371086"/>
            <a:ext cx="3" cy="307625"/>
          </a:xfrm>
          <a:prstGeom prst="straightConnector1">
            <a:avLst/>
          </a:prstGeom>
          <a:solidFill>
            <a:schemeClr val="accent2"/>
          </a:solidFill>
          <a:ln w="15875" cap="flat" cmpd="sng" algn="ctr">
            <a:solidFill>
              <a:schemeClr val="tx1"/>
            </a:solidFill>
            <a:prstDash val="solid"/>
            <a:round/>
            <a:headEnd type="none" w="med" len="med"/>
            <a:tailEnd type="triangle"/>
          </a:ln>
          <a:effectLst/>
        </p:spPr>
      </p:cxnSp>
      <p:pic>
        <p:nvPicPr>
          <p:cNvPr id="91" name="Graphic 19">
            <a:extLst>
              <a:ext uri="{FF2B5EF4-FFF2-40B4-BE49-F238E27FC236}">
                <a16:creationId xmlns:a16="http://schemas.microsoft.com/office/drawing/2014/main" id="{686EA806-27E6-C540-879E-B3550F2CC6BA}"/>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5608242" y="4485856"/>
            <a:ext cx="468000" cy="46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 name="TextBox 12">
            <a:extLst>
              <a:ext uri="{FF2B5EF4-FFF2-40B4-BE49-F238E27FC236}">
                <a16:creationId xmlns:a16="http://schemas.microsoft.com/office/drawing/2014/main" id="{D0806C35-987A-2C49-80BE-59DAE855A8A7}"/>
              </a:ext>
            </a:extLst>
          </p:cNvPr>
          <p:cNvSpPr txBox="1">
            <a:spLocks noChangeArrowheads="1"/>
          </p:cNvSpPr>
          <p:nvPr/>
        </p:nvSpPr>
        <p:spPr bwMode="auto">
          <a:xfrm>
            <a:off x="5324196" y="4919552"/>
            <a:ext cx="1036093" cy="451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341" rtl="0" eaLnBrk="1" fontAlgn="auto" latinLnBrk="0" hangingPunct="1">
              <a:lnSpc>
                <a:spcPct val="100000"/>
              </a:lnSpc>
              <a:spcBef>
                <a:spcPts val="0"/>
              </a:spcBef>
              <a:spcAft>
                <a:spcPts val="0"/>
              </a:spcAft>
              <a:buClrTx/>
              <a:buSzTx/>
              <a:buFontTx/>
              <a:buNone/>
              <a:tabLst/>
              <a:defRPr/>
            </a:pPr>
            <a:r>
              <a:rPr kumimoji="0" lang="en-US" altLang="en-US" sz="1167" b="0" i="0" u="none" strike="noStrike" kern="1200" cap="none" spc="0" normalizeH="0" baseline="0" noProof="0" dirty="0" err="1">
                <a:ln>
                  <a:noFill/>
                </a:ln>
                <a:solidFill>
                  <a:srgbClr val="232F3E">
                    <a:lumMod val="75000"/>
                  </a:srgbClr>
                </a:solidFill>
                <a:effectLst/>
                <a:uLnTx/>
                <a:uFillTx/>
                <a:latin typeface="Meiryo" panose="020B0604030504040204" pitchFamily="34" charset="-128"/>
                <a:ea typeface="Meiryo" panose="020B0604030504040204" pitchFamily="34" charset="-128"/>
                <a:cs typeface="Arial" panose="020B0604020202020204" pitchFamily="34" charset="0"/>
              </a:rPr>
              <a:t>GuardDuty</a:t>
            </a:r>
            <a:endParaRPr kumimoji="0" lang="en-US" altLang="en-US" sz="1167"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Arial" panose="020B0604020202020204" pitchFamily="34" charset="0"/>
            </a:endParaRPr>
          </a:p>
          <a:p>
            <a:pPr marL="0" marR="0" lvl="0" indent="0" algn="ctr" defTabSz="914341" rtl="0" eaLnBrk="1" fontAlgn="auto" latinLnBrk="0" hangingPunct="1">
              <a:lnSpc>
                <a:spcPct val="100000"/>
              </a:lnSpc>
              <a:spcBef>
                <a:spcPts val="0"/>
              </a:spcBef>
              <a:spcAft>
                <a:spcPts val="0"/>
              </a:spcAft>
              <a:buClrTx/>
              <a:buSzTx/>
              <a:buFontTx/>
              <a:buNone/>
              <a:tabLst/>
              <a:defRPr/>
            </a:pPr>
            <a:r>
              <a:rPr kumimoji="0" lang="en-US" altLang="en-US" sz="1167"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Arial" panose="020B0604020202020204" pitchFamily="34" charset="0"/>
              </a:rPr>
              <a:t>(</a:t>
            </a:r>
            <a:r>
              <a:rPr kumimoji="0" lang="ja-JP" altLang="en-US" sz="1167"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Arial" panose="020B0604020202020204" pitchFamily="34" charset="0"/>
              </a:rPr>
              <a:t>脅威検知</a:t>
            </a:r>
            <a:r>
              <a:rPr kumimoji="0" lang="en-US" altLang="ja-JP" sz="1167"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Arial" panose="020B0604020202020204" pitchFamily="34" charset="0"/>
              </a:rPr>
              <a:t>)</a:t>
            </a:r>
            <a:endParaRPr kumimoji="0" lang="en-US" altLang="en-US" sz="1167"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Arial" panose="020B0604020202020204" pitchFamily="34" charset="0"/>
            </a:endParaRPr>
          </a:p>
        </p:txBody>
      </p:sp>
      <p:pic>
        <p:nvPicPr>
          <p:cNvPr id="93" name="Graphic 19">
            <a:extLst>
              <a:ext uri="{FF2B5EF4-FFF2-40B4-BE49-F238E27FC236}">
                <a16:creationId xmlns:a16="http://schemas.microsoft.com/office/drawing/2014/main" id="{454AE138-0809-1848-9E6B-0A03D6155F1C}"/>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5611715" y="3334935"/>
            <a:ext cx="468000" cy="46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4" name="TextBox 12">
            <a:extLst>
              <a:ext uri="{FF2B5EF4-FFF2-40B4-BE49-F238E27FC236}">
                <a16:creationId xmlns:a16="http://schemas.microsoft.com/office/drawing/2014/main" id="{B471C867-72B4-C04A-AD52-3C73B832DA6B}"/>
              </a:ext>
            </a:extLst>
          </p:cNvPr>
          <p:cNvSpPr txBox="1">
            <a:spLocks noChangeArrowheads="1"/>
          </p:cNvSpPr>
          <p:nvPr/>
        </p:nvSpPr>
        <p:spPr bwMode="auto">
          <a:xfrm>
            <a:off x="4904197" y="3781226"/>
            <a:ext cx="1860894" cy="451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341" rtl="0" eaLnBrk="1" fontAlgn="auto" latinLnBrk="0" hangingPunct="1">
              <a:lnSpc>
                <a:spcPct val="100000"/>
              </a:lnSpc>
              <a:spcBef>
                <a:spcPts val="0"/>
              </a:spcBef>
              <a:spcAft>
                <a:spcPts val="0"/>
              </a:spcAft>
              <a:buClrTx/>
              <a:buSzTx/>
              <a:buFontTx/>
              <a:buNone/>
              <a:tabLst/>
              <a:defRPr/>
            </a:pPr>
            <a:r>
              <a:rPr kumimoji="0" lang="en-US" altLang="en-US" sz="1167"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Arial" panose="020B0604020202020204" pitchFamily="34" charset="0"/>
              </a:rPr>
              <a:t>Security Hub</a:t>
            </a:r>
          </a:p>
          <a:p>
            <a:pPr marL="0" marR="0" lvl="0" indent="0" algn="ctr" defTabSz="914341" rtl="0" eaLnBrk="1" fontAlgn="auto" latinLnBrk="0" hangingPunct="1">
              <a:lnSpc>
                <a:spcPct val="100000"/>
              </a:lnSpc>
              <a:spcBef>
                <a:spcPts val="0"/>
              </a:spcBef>
              <a:spcAft>
                <a:spcPts val="0"/>
              </a:spcAft>
              <a:buClrTx/>
              <a:buSzTx/>
              <a:buFontTx/>
              <a:buNone/>
              <a:tabLst/>
              <a:defRPr/>
            </a:pPr>
            <a:r>
              <a:rPr kumimoji="0" lang="en-US" altLang="en-US" sz="1167"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Arial" panose="020B0604020202020204" pitchFamily="34" charset="0"/>
              </a:rPr>
              <a:t>(</a:t>
            </a:r>
            <a:r>
              <a:rPr kumimoji="0" lang="ja-JP" altLang="en-US" sz="1167"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Arial" panose="020B0604020202020204" pitchFamily="34" charset="0"/>
              </a:rPr>
              <a:t>セキュリティ状態表示</a:t>
            </a:r>
            <a:r>
              <a:rPr kumimoji="0" lang="en-US" altLang="ja-JP" sz="1167"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Arial" panose="020B0604020202020204" pitchFamily="34" charset="0"/>
              </a:rPr>
              <a:t>)</a:t>
            </a:r>
            <a:endParaRPr kumimoji="0" lang="en-US" altLang="en-US" sz="1167"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Arial" panose="020B0604020202020204" pitchFamily="34" charset="0"/>
            </a:endParaRPr>
          </a:p>
        </p:txBody>
      </p:sp>
      <p:cxnSp>
        <p:nvCxnSpPr>
          <p:cNvPr id="95" name="直線矢印コネクタ 94"/>
          <p:cNvCxnSpPr>
            <a:cxnSpLocks/>
            <a:stCxn id="93" idx="0"/>
            <a:endCxn id="98" idx="2"/>
          </p:cNvCxnSpPr>
          <p:nvPr/>
        </p:nvCxnSpPr>
        <p:spPr bwMode="auto">
          <a:xfrm flipV="1">
            <a:off x="5845715" y="2856513"/>
            <a:ext cx="5598" cy="478422"/>
          </a:xfrm>
          <a:prstGeom prst="straightConnector1">
            <a:avLst/>
          </a:prstGeom>
          <a:solidFill>
            <a:schemeClr val="accent2"/>
          </a:solidFill>
          <a:ln w="15875" cap="flat" cmpd="sng" algn="ctr">
            <a:solidFill>
              <a:schemeClr val="tx1"/>
            </a:solidFill>
            <a:prstDash val="solid"/>
            <a:round/>
            <a:headEnd type="none" w="med" len="med"/>
            <a:tailEnd type="triangle"/>
          </a:ln>
          <a:effectLst/>
        </p:spPr>
      </p:cxnSp>
      <p:pic>
        <p:nvPicPr>
          <p:cNvPr id="96" name="Graphic 21">
            <a:extLst>
              <a:ext uri="{FF2B5EF4-FFF2-40B4-BE49-F238E27FC236}">
                <a16:creationId xmlns:a16="http://schemas.microsoft.com/office/drawing/2014/main" id="{2274BF0C-7782-4E49-BA18-B61AFF72E6DA}"/>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5608240" y="5678711"/>
            <a:ext cx="468000" cy="46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7" name="Graphic 19">
            <a:extLst>
              <a:ext uri="{FF2B5EF4-FFF2-40B4-BE49-F238E27FC236}">
                <a16:creationId xmlns:a16="http://schemas.microsoft.com/office/drawing/2014/main" id="{454AE138-0809-1848-9E6B-0A03D6155F1C}"/>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5608242" y="1955805"/>
            <a:ext cx="468000" cy="46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8" name="TextBox 12">
            <a:extLst>
              <a:ext uri="{FF2B5EF4-FFF2-40B4-BE49-F238E27FC236}">
                <a16:creationId xmlns:a16="http://schemas.microsoft.com/office/drawing/2014/main" id="{B471C867-72B4-C04A-AD52-3C73B832DA6B}"/>
              </a:ext>
            </a:extLst>
          </p:cNvPr>
          <p:cNvSpPr txBox="1">
            <a:spLocks noChangeArrowheads="1"/>
          </p:cNvSpPr>
          <p:nvPr/>
        </p:nvSpPr>
        <p:spPr bwMode="auto">
          <a:xfrm>
            <a:off x="4920066" y="2404979"/>
            <a:ext cx="1862493" cy="451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341" rtl="0" eaLnBrk="1" fontAlgn="auto" latinLnBrk="0" hangingPunct="1">
              <a:lnSpc>
                <a:spcPct val="100000"/>
              </a:lnSpc>
              <a:spcBef>
                <a:spcPts val="0"/>
              </a:spcBef>
              <a:spcAft>
                <a:spcPts val="0"/>
              </a:spcAft>
              <a:buClrTx/>
              <a:buSzTx/>
              <a:buFontTx/>
              <a:buNone/>
              <a:tabLst/>
              <a:defRPr/>
            </a:pPr>
            <a:r>
              <a:rPr kumimoji="0" lang="en-US" altLang="en-US" sz="1167"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Arial" panose="020B0604020202020204" pitchFamily="34" charset="0"/>
              </a:rPr>
              <a:t>Security Hub</a:t>
            </a:r>
          </a:p>
          <a:p>
            <a:pPr marL="0" marR="0" lvl="0" indent="0" algn="ctr" defTabSz="914341" rtl="0" eaLnBrk="1" fontAlgn="auto" latinLnBrk="0" hangingPunct="1">
              <a:lnSpc>
                <a:spcPct val="100000"/>
              </a:lnSpc>
              <a:spcBef>
                <a:spcPts val="0"/>
              </a:spcBef>
              <a:spcAft>
                <a:spcPts val="0"/>
              </a:spcAft>
              <a:buClrTx/>
              <a:buSzTx/>
              <a:buFontTx/>
              <a:buNone/>
              <a:tabLst/>
              <a:defRPr/>
            </a:pPr>
            <a:r>
              <a:rPr kumimoji="0" lang="en-US" altLang="en-US" sz="1167"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Arial" panose="020B0604020202020204" pitchFamily="34" charset="0"/>
              </a:rPr>
              <a:t>(</a:t>
            </a:r>
            <a:r>
              <a:rPr kumimoji="0" lang="ja-JP" altLang="en-US" sz="1167"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Arial" panose="020B0604020202020204" pitchFamily="34" charset="0"/>
              </a:rPr>
              <a:t>セキュリティ状態表示</a:t>
            </a:r>
            <a:r>
              <a:rPr kumimoji="0" lang="en-US" altLang="ja-JP" sz="1167"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Arial" panose="020B0604020202020204" pitchFamily="34" charset="0"/>
              </a:rPr>
              <a:t>)</a:t>
            </a:r>
            <a:endParaRPr kumimoji="0" lang="en-US" altLang="en-US" sz="1167"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Arial" panose="020B0604020202020204" pitchFamily="34" charset="0"/>
            </a:endParaRPr>
          </a:p>
        </p:txBody>
      </p:sp>
      <p:pic>
        <p:nvPicPr>
          <p:cNvPr id="99" name="Graphic 23">
            <a:extLst>
              <a:ext uri="{FF2B5EF4-FFF2-40B4-BE49-F238E27FC236}">
                <a16:creationId xmlns:a16="http://schemas.microsoft.com/office/drawing/2014/main" id="{7A72A076-3A2E-204D-AE19-AFA86185641D}"/>
              </a:ext>
            </a:extLst>
          </p:cNvPr>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6337535" y="5678711"/>
            <a:ext cx="468000" cy="46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0" name="TextBox 12">
            <a:extLst>
              <a:ext uri="{FF2B5EF4-FFF2-40B4-BE49-F238E27FC236}">
                <a16:creationId xmlns:a16="http://schemas.microsoft.com/office/drawing/2014/main" id="{D0806C35-987A-2C49-80BE-59DAE855A8A7}"/>
              </a:ext>
            </a:extLst>
          </p:cNvPr>
          <p:cNvSpPr txBox="1">
            <a:spLocks noChangeArrowheads="1"/>
          </p:cNvSpPr>
          <p:nvPr/>
        </p:nvSpPr>
        <p:spPr bwMode="auto">
          <a:xfrm>
            <a:off x="6033179" y="6151724"/>
            <a:ext cx="1036093" cy="271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341" rtl="0" eaLnBrk="1" fontAlgn="auto" latinLnBrk="0" hangingPunct="1">
              <a:lnSpc>
                <a:spcPct val="100000"/>
              </a:lnSpc>
              <a:spcBef>
                <a:spcPts val="0"/>
              </a:spcBef>
              <a:spcAft>
                <a:spcPts val="0"/>
              </a:spcAft>
              <a:buClrTx/>
              <a:buSzTx/>
              <a:buFontTx/>
              <a:buNone/>
              <a:tabLst/>
              <a:defRPr/>
            </a:pPr>
            <a:r>
              <a:rPr kumimoji="0" lang="en-US" altLang="en-US" sz="1167" b="0" i="0" u="none" strike="noStrike" kern="1200" cap="none" spc="0" normalizeH="0" baseline="0" noProof="0" dirty="0" err="1">
                <a:ln>
                  <a:noFill/>
                </a:ln>
                <a:solidFill>
                  <a:srgbClr val="232F3E">
                    <a:lumMod val="75000"/>
                  </a:srgbClr>
                </a:solidFill>
                <a:effectLst/>
                <a:uLnTx/>
                <a:uFillTx/>
                <a:latin typeface="Meiryo" panose="020B0604030504040204" pitchFamily="34" charset="-128"/>
                <a:ea typeface="Meiryo" panose="020B0604030504040204" pitchFamily="34" charset="-128"/>
                <a:cs typeface="Arial" panose="020B0604020202020204" pitchFamily="34" charset="0"/>
              </a:rPr>
              <a:t>CloudTrail</a:t>
            </a:r>
            <a:endParaRPr kumimoji="0" lang="en-US" altLang="en-US" sz="1167"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Arial" panose="020B0604020202020204" pitchFamily="34" charset="0"/>
            </a:endParaRPr>
          </a:p>
        </p:txBody>
      </p:sp>
      <p:sp>
        <p:nvSpPr>
          <p:cNvPr id="101" name="TextBox 20">
            <a:extLst>
              <a:ext uri="{FF2B5EF4-FFF2-40B4-BE49-F238E27FC236}">
                <a16:creationId xmlns:a16="http://schemas.microsoft.com/office/drawing/2014/main" id="{0D4AD9C4-8316-5743-94C5-8CCA8519D603}"/>
              </a:ext>
            </a:extLst>
          </p:cNvPr>
          <p:cNvSpPr txBox="1">
            <a:spLocks noChangeArrowheads="1"/>
          </p:cNvSpPr>
          <p:nvPr/>
        </p:nvSpPr>
        <p:spPr bwMode="auto">
          <a:xfrm>
            <a:off x="5360308" y="6151724"/>
            <a:ext cx="970818" cy="271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341" rtl="0" eaLnBrk="1" fontAlgn="auto" latinLnBrk="0" hangingPunct="1">
              <a:lnSpc>
                <a:spcPct val="100000"/>
              </a:lnSpc>
              <a:spcBef>
                <a:spcPts val="0"/>
              </a:spcBef>
              <a:spcAft>
                <a:spcPts val="0"/>
              </a:spcAft>
              <a:buClrTx/>
              <a:buSzTx/>
              <a:buFontTx/>
              <a:buNone/>
              <a:tabLst/>
              <a:defRPr/>
            </a:pPr>
            <a:r>
              <a:rPr kumimoji="0" lang="en-US" altLang="en-US" sz="1167"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Arial" panose="020B0604020202020204" pitchFamily="34" charset="0"/>
              </a:rPr>
              <a:t>DNS logs</a:t>
            </a:r>
          </a:p>
        </p:txBody>
      </p:sp>
      <p:cxnSp>
        <p:nvCxnSpPr>
          <p:cNvPr id="102" name="直線矢印コネクタ 101"/>
          <p:cNvCxnSpPr>
            <a:cxnSpLocks/>
            <a:stCxn id="91" idx="0"/>
            <a:endCxn id="94" idx="2"/>
          </p:cNvCxnSpPr>
          <p:nvPr/>
        </p:nvCxnSpPr>
        <p:spPr bwMode="auto">
          <a:xfrm flipH="1" flipV="1">
            <a:off x="5834644" y="4232760"/>
            <a:ext cx="7598" cy="253096"/>
          </a:xfrm>
          <a:prstGeom prst="straightConnector1">
            <a:avLst/>
          </a:prstGeom>
          <a:solidFill>
            <a:schemeClr val="accent2"/>
          </a:solidFill>
          <a:ln w="15875" cap="flat" cmpd="sng" algn="ctr">
            <a:solidFill>
              <a:schemeClr val="tx1"/>
            </a:solidFill>
            <a:prstDash val="solid"/>
            <a:round/>
            <a:headEnd type="none" w="med" len="med"/>
            <a:tailEnd type="triangle"/>
          </a:ln>
          <a:effectLst/>
        </p:spPr>
      </p:cxnSp>
      <p:cxnSp>
        <p:nvCxnSpPr>
          <p:cNvPr id="103" name="カギ線コネクタ 102"/>
          <p:cNvCxnSpPr>
            <a:stCxn id="99" idx="0"/>
            <a:endCxn id="92" idx="2"/>
          </p:cNvCxnSpPr>
          <p:nvPr/>
        </p:nvCxnSpPr>
        <p:spPr>
          <a:xfrm rot="16200000" flipV="1">
            <a:off x="6053077" y="5160253"/>
            <a:ext cx="307625" cy="729292"/>
          </a:xfrm>
          <a:prstGeom prst="bentConnector3">
            <a:avLst>
              <a:gd name="adj1" fmla="val 50000"/>
            </a:avLst>
          </a:prstGeom>
          <a:ln w="15875">
            <a:solidFill>
              <a:schemeClr val="tx1"/>
            </a:solidFill>
            <a:headEnd type="none" w="med" len="sm"/>
            <a:tailEnd type="triangle"/>
          </a:ln>
        </p:spPr>
        <p:style>
          <a:lnRef idx="1">
            <a:schemeClr val="accent1"/>
          </a:lnRef>
          <a:fillRef idx="0">
            <a:schemeClr val="accent1"/>
          </a:fillRef>
          <a:effectRef idx="0">
            <a:schemeClr val="accent1"/>
          </a:effectRef>
          <a:fontRef idx="minor">
            <a:schemeClr val="tx1"/>
          </a:fontRef>
        </p:style>
      </p:cxnSp>
      <p:cxnSp>
        <p:nvCxnSpPr>
          <p:cNvPr id="104" name="カギ線コネクタ 103"/>
          <p:cNvCxnSpPr>
            <a:stCxn id="89" idx="0"/>
            <a:endCxn id="92" idx="2"/>
          </p:cNvCxnSpPr>
          <p:nvPr/>
        </p:nvCxnSpPr>
        <p:spPr>
          <a:xfrm rot="5400000" flipH="1" flipV="1">
            <a:off x="5324968" y="5161437"/>
            <a:ext cx="307625" cy="726925"/>
          </a:xfrm>
          <a:prstGeom prst="bentConnector3">
            <a:avLst>
              <a:gd name="adj1" fmla="val 50000"/>
            </a:avLst>
          </a:prstGeom>
          <a:ln w="15875">
            <a:solidFill>
              <a:schemeClr val="tx1"/>
            </a:solidFill>
            <a:headEnd type="none" w="med" len="sm"/>
            <a:tailEnd type="triangle"/>
          </a:ln>
        </p:spPr>
        <p:style>
          <a:lnRef idx="1">
            <a:schemeClr val="accent1"/>
          </a:lnRef>
          <a:fillRef idx="0">
            <a:schemeClr val="accent1"/>
          </a:fillRef>
          <a:effectRef idx="0">
            <a:schemeClr val="accent1"/>
          </a:effectRef>
          <a:fontRef idx="minor">
            <a:schemeClr val="tx1"/>
          </a:fontRef>
        </p:style>
      </p:cxnSp>
      <p:sp>
        <p:nvSpPr>
          <p:cNvPr id="106" name="TextBox 12">
            <a:extLst>
              <a:ext uri="{FF2B5EF4-FFF2-40B4-BE49-F238E27FC236}">
                <a16:creationId xmlns:a16="http://schemas.microsoft.com/office/drawing/2014/main" id="{D0806C35-987A-2C49-80BE-59DAE855A8A7}"/>
              </a:ext>
            </a:extLst>
          </p:cNvPr>
          <p:cNvSpPr txBox="1">
            <a:spLocks noChangeArrowheads="1"/>
          </p:cNvSpPr>
          <p:nvPr/>
        </p:nvSpPr>
        <p:spPr bwMode="auto">
          <a:xfrm>
            <a:off x="6318509" y="4919550"/>
            <a:ext cx="1309067" cy="631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341" rtl="0" eaLnBrk="1" fontAlgn="auto" latinLnBrk="0" hangingPunct="1">
              <a:lnSpc>
                <a:spcPct val="100000"/>
              </a:lnSpc>
              <a:spcBef>
                <a:spcPts val="0"/>
              </a:spcBef>
              <a:spcAft>
                <a:spcPts val="0"/>
              </a:spcAft>
              <a:buClrTx/>
              <a:buSzTx/>
              <a:buFontTx/>
              <a:buNone/>
              <a:tabLst/>
              <a:defRPr/>
            </a:pPr>
            <a:r>
              <a:rPr kumimoji="0" lang="en-US" altLang="en-US" sz="1167"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Arial" panose="020B0604020202020204" pitchFamily="34" charset="0"/>
              </a:rPr>
              <a:t>IAM</a:t>
            </a:r>
          </a:p>
          <a:p>
            <a:pPr marL="0" marR="0" lvl="0" indent="0" algn="ctr" defTabSz="914341" rtl="0" eaLnBrk="1" fontAlgn="auto" latinLnBrk="0" hangingPunct="1">
              <a:lnSpc>
                <a:spcPct val="100000"/>
              </a:lnSpc>
              <a:spcBef>
                <a:spcPts val="0"/>
              </a:spcBef>
              <a:spcAft>
                <a:spcPts val="0"/>
              </a:spcAft>
              <a:buClrTx/>
              <a:buSzTx/>
              <a:buFontTx/>
              <a:buNone/>
              <a:tabLst/>
              <a:defRPr/>
            </a:pPr>
            <a:r>
              <a:rPr kumimoji="0" lang="en-US" altLang="en-US" sz="1167"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Arial" panose="020B0604020202020204" pitchFamily="34" charset="0"/>
              </a:rPr>
              <a:t>Access Analyzer</a:t>
            </a:r>
          </a:p>
        </p:txBody>
      </p:sp>
      <p:pic>
        <p:nvPicPr>
          <p:cNvPr id="107" name="Graphic 17">
            <a:extLst>
              <a:ext uri="{FF2B5EF4-FFF2-40B4-BE49-F238E27FC236}">
                <a16:creationId xmlns:a16="http://schemas.microsoft.com/office/drawing/2014/main" id="{0774E1D1-148D-8E41-BA9F-6E98DA721DCB}"/>
              </a:ext>
            </a:extLst>
          </p:cNvPr>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4492051" y="4485856"/>
            <a:ext cx="468000" cy="46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8" name="TextBox 12">
            <a:extLst>
              <a:ext uri="{FF2B5EF4-FFF2-40B4-BE49-F238E27FC236}">
                <a16:creationId xmlns:a16="http://schemas.microsoft.com/office/drawing/2014/main" id="{D0806C35-987A-2C49-80BE-59DAE855A8A7}"/>
              </a:ext>
            </a:extLst>
          </p:cNvPr>
          <p:cNvSpPr txBox="1">
            <a:spLocks noChangeArrowheads="1"/>
          </p:cNvSpPr>
          <p:nvPr/>
        </p:nvSpPr>
        <p:spPr bwMode="auto">
          <a:xfrm>
            <a:off x="4054333" y="4919552"/>
            <a:ext cx="1309067" cy="451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341" rtl="0" eaLnBrk="1" fontAlgn="auto" latinLnBrk="0" hangingPunct="1">
              <a:lnSpc>
                <a:spcPct val="100000"/>
              </a:lnSpc>
              <a:spcBef>
                <a:spcPts val="0"/>
              </a:spcBef>
              <a:spcAft>
                <a:spcPts val="0"/>
              </a:spcAft>
              <a:buClrTx/>
              <a:buSzTx/>
              <a:buFontTx/>
              <a:buNone/>
              <a:tabLst/>
              <a:defRPr/>
            </a:pPr>
            <a:r>
              <a:rPr kumimoji="0" lang="en-US" altLang="en-US" sz="1167"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Arial" panose="020B0604020202020204" pitchFamily="34" charset="0"/>
              </a:rPr>
              <a:t>Firewall Manager</a:t>
            </a:r>
          </a:p>
        </p:txBody>
      </p:sp>
      <p:cxnSp>
        <p:nvCxnSpPr>
          <p:cNvPr id="109" name="カギ線コネクタ 108"/>
          <p:cNvCxnSpPr>
            <a:cxnSpLocks/>
            <a:stCxn id="68" idx="0"/>
            <a:endCxn id="94" idx="2"/>
          </p:cNvCxnSpPr>
          <p:nvPr/>
        </p:nvCxnSpPr>
        <p:spPr>
          <a:xfrm rot="16200000" flipV="1">
            <a:off x="6287492" y="3779912"/>
            <a:ext cx="250282" cy="1155978"/>
          </a:xfrm>
          <a:prstGeom prst="bentConnector3">
            <a:avLst>
              <a:gd name="adj1" fmla="val 50000"/>
            </a:avLst>
          </a:prstGeom>
          <a:ln w="15875">
            <a:solidFill>
              <a:schemeClr val="tx1"/>
            </a:solidFill>
            <a:headEnd type="none" w="med" len="sm"/>
            <a:tailEnd type="triangle"/>
          </a:ln>
        </p:spPr>
        <p:style>
          <a:lnRef idx="1">
            <a:schemeClr val="accent1"/>
          </a:lnRef>
          <a:fillRef idx="0">
            <a:schemeClr val="accent1"/>
          </a:fillRef>
          <a:effectRef idx="0">
            <a:schemeClr val="accent1"/>
          </a:effectRef>
          <a:fontRef idx="minor">
            <a:schemeClr val="tx1"/>
          </a:fontRef>
        </p:style>
      </p:cxnSp>
      <p:cxnSp>
        <p:nvCxnSpPr>
          <p:cNvPr id="110" name="カギ線コネクタ 109"/>
          <p:cNvCxnSpPr>
            <a:cxnSpLocks/>
            <a:stCxn id="107" idx="0"/>
            <a:endCxn id="94" idx="2"/>
          </p:cNvCxnSpPr>
          <p:nvPr/>
        </p:nvCxnSpPr>
        <p:spPr>
          <a:xfrm rot="5400000" flipH="1" flipV="1">
            <a:off x="5153799" y="3805012"/>
            <a:ext cx="253096" cy="1108593"/>
          </a:xfrm>
          <a:prstGeom prst="bentConnector3">
            <a:avLst>
              <a:gd name="adj1" fmla="val 50000"/>
            </a:avLst>
          </a:prstGeom>
          <a:ln w="15875">
            <a:solidFill>
              <a:schemeClr val="tx1"/>
            </a:solidFill>
            <a:headEnd type="none" w="med" len="sm"/>
            <a:tailEnd type="triangle"/>
          </a:ln>
        </p:spPr>
        <p:style>
          <a:lnRef idx="1">
            <a:schemeClr val="accent1"/>
          </a:lnRef>
          <a:fillRef idx="0">
            <a:schemeClr val="accent1"/>
          </a:fillRef>
          <a:effectRef idx="0">
            <a:schemeClr val="accent1"/>
          </a:effectRef>
          <a:fontRef idx="minor">
            <a:schemeClr val="tx1"/>
          </a:fontRef>
        </p:style>
      </p:cxnSp>
      <p:pic>
        <p:nvPicPr>
          <p:cNvPr id="112" name="Graphic 8">
            <a:extLst>
              <a:ext uri="{FF2B5EF4-FFF2-40B4-BE49-F238E27FC236}">
                <a16:creationId xmlns:a16="http://schemas.microsoft.com/office/drawing/2014/main" id="{DB012686-D413-7A47-9F5C-67C2A942C485}"/>
              </a:ext>
            </a:extLst>
          </p:cNvPr>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3428618" y="4485858"/>
            <a:ext cx="468000" cy="46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3" name="TextBox 12">
            <a:extLst>
              <a:ext uri="{FF2B5EF4-FFF2-40B4-BE49-F238E27FC236}">
                <a16:creationId xmlns:a16="http://schemas.microsoft.com/office/drawing/2014/main" id="{D0806C35-987A-2C49-80BE-59DAE855A8A7}"/>
              </a:ext>
            </a:extLst>
          </p:cNvPr>
          <p:cNvSpPr txBox="1">
            <a:spLocks noChangeArrowheads="1"/>
          </p:cNvSpPr>
          <p:nvPr/>
        </p:nvSpPr>
        <p:spPr bwMode="auto">
          <a:xfrm>
            <a:off x="3000913" y="4919552"/>
            <a:ext cx="1309067" cy="451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341" rtl="0" eaLnBrk="1" fontAlgn="auto" latinLnBrk="0" hangingPunct="1">
              <a:lnSpc>
                <a:spcPct val="100000"/>
              </a:lnSpc>
              <a:spcBef>
                <a:spcPts val="0"/>
              </a:spcBef>
              <a:spcAft>
                <a:spcPts val="0"/>
              </a:spcAft>
              <a:buClrTx/>
              <a:buSzTx/>
              <a:buFontTx/>
              <a:buNone/>
              <a:tabLst/>
              <a:defRPr/>
            </a:pPr>
            <a:r>
              <a:rPr kumimoji="0" lang="en-US" altLang="en-US" sz="1167" b="0" i="0" u="none" strike="noStrike" kern="1200" cap="none" spc="0" normalizeH="0" baseline="0" noProof="0" dirty="0" err="1">
                <a:ln>
                  <a:noFill/>
                </a:ln>
                <a:solidFill>
                  <a:srgbClr val="232F3E">
                    <a:lumMod val="75000"/>
                  </a:srgbClr>
                </a:solidFill>
                <a:effectLst/>
                <a:uLnTx/>
                <a:uFillTx/>
                <a:latin typeface="Meiryo" panose="020B0604030504040204" pitchFamily="34" charset="-128"/>
                <a:ea typeface="Meiryo" panose="020B0604030504040204" pitchFamily="34" charset="-128"/>
                <a:cs typeface="Arial" panose="020B0604020202020204" pitchFamily="34" charset="0"/>
              </a:rPr>
              <a:t>Config</a:t>
            </a:r>
            <a:endParaRPr kumimoji="0" lang="en-US" altLang="en-US" sz="1167"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Arial" panose="020B0604020202020204" pitchFamily="34" charset="0"/>
            </a:endParaRPr>
          </a:p>
          <a:p>
            <a:pPr marL="0" marR="0" lvl="0" indent="0" algn="ctr" defTabSz="914341" rtl="0" eaLnBrk="1" fontAlgn="auto" latinLnBrk="0" hangingPunct="1">
              <a:lnSpc>
                <a:spcPct val="100000"/>
              </a:lnSpc>
              <a:spcBef>
                <a:spcPts val="0"/>
              </a:spcBef>
              <a:spcAft>
                <a:spcPts val="0"/>
              </a:spcAft>
              <a:buClrTx/>
              <a:buSzTx/>
              <a:buFontTx/>
              <a:buNone/>
              <a:tabLst/>
              <a:defRPr/>
            </a:pPr>
            <a:r>
              <a:rPr kumimoji="0" lang="en-US" altLang="ja-JP" sz="1167"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Arial" panose="020B0604020202020204" pitchFamily="34" charset="0"/>
              </a:rPr>
              <a:t>※1</a:t>
            </a:r>
            <a:endParaRPr kumimoji="0" lang="en-US" altLang="en-US" sz="1167"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Arial" panose="020B0604020202020204" pitchFamily="34" charset="0"/>
            </a:endParaRPr>
          </a:p>
        </p:txBody>
      </p:sp>
      <p:cxnSp>
        <p:nvCxnSpPr>
          <p:cNvPr id="114" name="カギ線コネクタ 113"/>
          <p:cNvCxnSpPr>
            <a:stCxn id="112" idx="0"/>
            <a:endCxn id="93" idx="1"/>
          </p:cNvCxnSpPr>
          <p:nvPr/>
        </p:nvCxnSpPr>
        <p:spPr>
          <a:xfrm rot="5400000" flipH="1" flipV="1">
            <a:off x="4178706" y="3052852"/>
            <a:ext cx="916923" cy="1949098"/>
          </a:xfrm>
          <a:prstGeom prst="bentConnector2">
            <a:avLst/>
          </a:prstGeom>
          <a:ln w="15875">
            <a:solidFill>
              <a:schemeClr val="tx1"/>
            </a:solidFill>
            <a:prstDash val="solid"/>
            <a:headEnd type="none" w="med" len="sm"/>
            <a:tailEnd type="triangle"/>
          </a:ln>
        </p:spPr>
        <p:style>
          <a:lnRef idx="1">
            <a:schemeClr val="accent1"/>
          </a:lnRef>
          <a:fillRef idx="0">
            <a:schemeClr val="accent1"/>
          </a:fillRef>
          <a:effectRef idx="0">
            <a:schemeClr val="accent1"/>
          </a:effectRef>
          <a:fontRef idx="minor">
            <a:schemeClr val="tx1"/>
          </a:fontRef>
        </p:style>
      </p:cxnSp>
      <p:cxnSp>
        <p:nvCxnSpPr>
          <p:cNvPr id="126" name="カギ線コネクタ 125"/>
          <p:cNvCxnSpPr>
            <a:endCxn id="97" idx="1"/>
          </p:cNvCxnSpPr>
          <p:nvPr/>
        </p:nvCxnSpPr>
        <p:spPr>
          <a:xfrm>
            <a:off x="1832909" y="1944668"/>
            <a:ext cx="3775333" cy="245140"/>
          </a:xfrm>
          <a:prstGeom prst="bentConnector3">
            <a:avLst>
              <a:gd name="adj1" fmla="val 50000"/>
            </a:avLst>
          </a:prstGeom>
          <a:ln w="15875">
            <a:solidFill>
              <a:schemeClr val="tx1"/>
            </a:solidFill>
            <a:headEnd type="none" w="med" len="sm"/>
            <a:tailEnd type="triangle"/>
          </a:ln>
        </p:spPr>
        <p:style>
          <a:lnRef idx="1">
            <a:schemeClr val="accent1"/>
          </a:lnRef>
          <a:fillRef idx="0">
            <a:schemeClr val="accent1"/>
          </a:fillRef>
          <a:effectRef idx="0">
            <a:schemeClr val="accent1"/>
          </a:effectRef>
          <a:fontRef idx="minor">
            <a:schemeClr val="tx1"/>
          </a:fontRef>
        </p:style>
      </p:cxnSp>
      <p:cxnSp>
        <p:nvCxnSpPr>
          <p:cNvPr id="127" name="直線矢印コネクタ 126"/>
          <p:cNvCxnSpPr>
            <a:cxnSpLocks/>
            <a:stCxn id="97" idx="3"/>
            <a:endCxn id="116" idx="1"/>
          </p:cNvCxnSpPr>
          <p:nvPr/>
        </p:nvCxnSpPr>
        <p:spPr bwMode="auto">
          <a:xfrm>
            <a:off x="6076242" y="2189805"/>
            <a:ext cx="910876" cy="1"/>
          </a:xfrm>
          <a:prstGeom prst="straightConnector1">
            <a:avLst/>
          </a:prstGeom>
          <a:solidFill>
            <a:schemeClr val="accent2"/>
          </a:solidFill>
          <a:ln w="15875" cap="flat" cmpd="sng" algn="ctr">
            <a:solidFill>
              <a:schemeClr val="tx1"/>
            </a:solidFill>
            <a:prstDash val="solid"/>
            <a:round/>
            <a:headEnd type="none" w="med" len="med"/>
            <a:tailEnd type="triangle"/>
          </a:ln>
          <a:effectLst/>
        </p:spPr>
      </p:cxnSp>
      <p:cxnSp>
        <p:nvCxnSpPr>
          <p:cNvPr id="128" name="直線矢印コネクタ 127"/>
          <p:cNvCxnSpPr>
            <a:cxnSpLocks/>
            <a:stCxn id="116" idx="3"/>
            <a:endCxn id="130" idx="1"/>
          </p:cNvCxnSpPr>
          <p:nvPr/>
        </p:nvCxnSpPr>
        <p:spPr bwMode="auto">
          <a:xfrm>
            <a:off x="7455117" y="2189806"/>
            <a:ext cx="798455" cy="1210"/>
          </a:xfrm>
          <a:prstGeom prst="straightConnector1">
            <a:avLst/>
          </a:prstGeom>
          <a:solidFill>
            <a:schemeClr val="accent2"/>
          </a:solidFill>
          <a:ln w="15875" cap="flat" cmpd="sng" algn="ctr">
            <a:solidFill>
              <a:schemeClr val="tx1"/>
            </a:solidFill>
            <a:prstDash val="solid"/>
            <a:round/>
            <a:headEnd type="none" w="med" len="med"/>
            <a:tailEnd type="triangle"/>
          </a:ln>
          <a:effectLst/>
        </p:spPr>
      </p:cxnSp>
      <p:sp>
        <p:nvSpPr>
          <p:cNvPr id="129" name="TextBox 12">
            <a:extLst>
              <a:ext uri="{FF2B5EF4-FFF2-40B4-BE49-F238E27FC236}">
                <a16:creationId xmlns:a16="http://schemas.microsoft.com/office/drawing/2014/main" id="{B471C867-72B4-C04A-AD52-3C73B832DA6B}"/>
              </a:ext>
            </a:extLst>
          </p:cNvPr>
          <p:cNvSpPr txBox="1">
            <a:spLocks noChangeArrowheads="1"/>
          </p:cNvSpPr>
          <p:nvPr/>
        </p:nvSpPr>
        <p:spPr bwMode="auto">
          <a:xfrm>
            <a:off x="6465788" y="2406385"/>
            <a:ext cx="1551735" cy="271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341" rtl="0" eaLnBrk="1" fontAlgn="auto" latinLnBrk="0" hangingPunct="1">
              <a:lnSpc>
                <a:spcPct val="100000"/>
              </a:lnSpc>
              <a:spcBef>
                <a:spcPts val="0"/>
              </a:spcBef>
              <a:spcAft>
                <a:spcPts val="0"/>
              </a:spcAft>
              <a:buClrTx/>
              <a:buSzTx/>
              <a:buFontTx/>
              <a:buNone/>
              <a:tabLst/>
              <a:defRPr/>
            </a:pPr>
            <a:r>
              <a:rPr kumimoji="0" lang="en-US" altLang="en-US" sz="1167" b="0" i="0" u="none" strike="noStrike" kern="1200" cap="none" spc="0" normalizeH="0" baseline="0" noProof="0" dirty="0" err="1">
                <a:ln>
                  <a:noFill/>
                </a:ln>
                <a:solidFill>
                  <a:srgbClr val="232F3E">
                    <a:lumMod val="75000"/>
                  </a:srgbClr>
                </a:solidFill>
                <a:effectLst/>
                <a:uLnTx/>
                <a:uFillTx/>
                <a:latin typeface="Meiryo" panose="020B0604030504040204" pitchFamily="34" charset="-128"/>
                <a:ea typeface="Meiryo" panose="020B0604030504040204" pitchFamily="34" charset="-128"/>
                <a:cs typeface="Arial" panose="020B0604020202020204" pitchFamily="34" charset="0"/>
              </a:rPr>
              <a:t>EventBridge</a:t>
            </a:r>
            <a:endParaRPr kumimoji="0" lang="en-US" altLang="en-US" sz="1167"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Arial" panose="020B0604020202020204" pitchFamily="34" charset="0"/>
            </a:endParaRPr>
          </a:p>
        </p:txBody>
      </p:sp>
      <p:pic>
        <p:nvPicPr>
          <p:cNvPr id="130" name="Graphic 24">
            <a:extLst>
              <a:ext uri="{FF2B5EF4-FFF2-40B4-BE49-F238E27FC236}">
                <a16:creationId xmlns:a16="http://schemas.microsoft.com/office/drawing/2014/main" id="{3B648519-137D-9249-8386-436FF3FA4846}"/>
              </a:ext>
            </a:extLst>
          </p:cNvPr>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8253572" y="1957016"/>
            <a:ext cx="468000" cy="46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1" name="TextBox 12">
            <a:extLst>
              <a:ext uri="{FF2B5EF4-FFF2-40B4-BE49-F238E27FC236}">
                <a16:creationId xmlns:a16="http://schemas.microsoft.com/office/drawing/2014/main" id="{B471C867-72B4-C04A-AD52-3C73B832DA6B}"/>
              </a:ext>
            </a:extLst>
          </p:cNvPr>
          <p:cNvSpPr txBox="1">
            <a:spLocks noChangeArrowheads="1"/>
          </p:cNvSpPr>
          <p:nvPr/>
        </p:nvSpPr>
        <p:spPr bwMode="auto">
          <a:xfrm>
            <a:off x="7708098" y="2413627"/>
            <a:ext cx="1551735" cy="271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341" rtl="0" eaLnBrk="1" fontAlgn="auto" latinLnBrk="0" hangingPunct="1">
              <a:lnSpc>
                <a:spcPct val="100000"/>
              </a:lnSpc>
              <a:spcBef>
                <a:spcPts val="0"/>
              </a:spcBef>
              <a:spcAft>
                <a:spcPts val="0"/>
              </a:spcAft>
              <a:buClrTx/>
              <a:buSzTx/>
              <a:buFontTx/>
              <a:buNone/>
              <a:tabLst/>
              <a:defRPr/>
            </a:pPr>
            <a:r>
              <a:rPr kumimoji="0" lang="en-US" altLang="en-US" sz="1167"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Arial" panose="020B0604020202020204" pitchFamily="34" charset="0"/>
              </a:rPr>
              <a:t>SNS</a:t>
            </a:r>
          </a:p>
        </p:txBody>
      </p:sp>
      <p:sp>
        <p:nvSpPr>
          <p:cNvPr id="132" name="TextBox 15">
            <a:extLst>
              <a:ext uri="{FF2B5EF4-FFF2-40B4-BE49-F238E27FC236}">
                <a16:creationId xmlns:a16="http://schemas.microsoft.com/office/drawing/2014/main" id="{9BEB67C0-D85E-384B-9EAE-FEFA3A66CABF}"/>
              </a:ext>
            </a:extLst>
          </p:cNvPr>
          <p:cNvSpPr txBox="1">
            <a:spLocks noChangeArrowheads="1"/>
          </p:cNvSpPr>
          <p:nvPr/>
        </p:nvSpPr>
        <p:spPr bwMode="auto">
          <a:xfrm>
            <a:off x="8901120" y="2284141"/>
            <a:ext cx="1265238" cy="271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341" rtl="0" eaLnBrk="1" fontAlgn="auto" latinLnBrk="0" hangingPunct="1">
              <a:lnSpc>
                <a:spcPct val="100000"/>
              </a:lnSpc>
              <a:spcBef>
                <a:spcPts val="0"/>
              </a:spcBef>
              <a:spcAft>
                <a:spcPts val="0"/>
              </a:spcAft>
              <a:buClrTx/>
              <a:buSzTx/>
              <a:buFontTx/>
              <a:buNone/>
              <a:tabLst/>
              <a:defRPr/>
            </a:pPr>
            <a:r>
              <a:rPr kumimoji="0" lang="en-US" altLang="en-US" sz="1167"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Arial" panose="020B0604020202020204" pitchFamily="34" charset="0"/>
              </a:rPr>
              <a:t>Email</a:t>
            </a:r>
          </a:p>
        </p:txBody>
      </p:sp>
      <p:cxnSp>
        <p:nvCxnSpPr>
          <p:cNvPr id="134" name="直線矢印コネクタ 133"/>
          <p:cNvCxnSpPr>
            <a:stCxn id="130" idx="3"/>
          </p:cNvCxnSpPr>
          <p:nvPr/>
        </p:nvCxnSpPr>
        <p:spPr bwMode="auto">
          <a:xfrm>
            <a:off x="8721573" y="2191016"/>
            <a:ext cx="1392245" cy="0"/>
          </a:xfrm>
          <a:prstGeom prst="straightConnector1">
            <a:avLst/>
          </a:prstGeom>
          <a:solidFill>
            <a:schemeClr val="accent2"/>
          </a:solidFill>
          <a:ln w="15875" cap="flat" cmpd="sng" algn="ctr">
            <a:solidFill>
              <a:schemeClr val="tx1"/>
            </a:solidFill>
            <a:prstDash val="solid"/>
            <a:round/>
            <a:headEnd type="none" w="med" len="med"/>
            <a:tailEnd type="triangle"/>
          </a:ln>
          <a:effectLst/>
        </p:spPr>
      </p:cxnSp>
      <p:sp>
        <p:nvSpPr>
          <p:cNvPr id="135" name="TextBox 15">
            <a:extLst>
              <a:ext uri="{FF2B5EF4-FFF2-40B4-BE49-F238E27FC236}">
                <a16:creationId xmlns:a16="http://schemas.microsoft.com/office/drawing/2014/main" id="{9BEB67C0-D85E-384B-9EAE-FEFA3A66CABF}"/>
              </a:ext>
            </a:extLst>
          </p:cNvPr>
          <p:cNvSpPr txBox="1">
            <a:spLocks noChangeArrowheads="1"/>
          </p:cNvSpPr>
          <p:nvPr/>
        </p:nvSpPr>
        <p:spPr bwMode="auto">
          <a:xfrm>
            <a:off x="9827841" y="2501688"/>
            <a:ext cx="1265238" cy="2974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341" rtl="0" eaLnBrk="1" fontAlgn="auto" latinLnBrk="0" hangingPunct="1">
              <a:lnSpc>
                <a:spcPct val="100000"/>
              </a:lnSpc>
              <a:spcBef>
                <a:spcPts val="0"/>
              </a:spcBef>
              <a:spcAft>
                <a:spcPts val="0"/>
              </a:spcAft>
              <a:buClrTx/>
              <a:buSzTx/>
              <a:buFontTx/>
              <a:buNone/>
              <a:tabLst/>
              <a:defRPr/>
            </a:pPr>
            <a:r>
              <a:rPr kumimoji="0" lang="en-US" altLang="en-US" sz="1333" b="0" i="0" u="none" strike="noStrike" kern="1200" cap="none" spc="0" normalizeH="0" baseline="0" noProof="0" dirty="0" err="1">
                <a:ln>
                  <a:noFill/>
                </a:ln>
                <a:solidFill>
                  <a:srgbClr val="232F3E">
                    <a:lumMod val="75000"/>
                  </a:srgbClr>
                </a:solidFill>
                <a:effectLst/>
                <a:uLnTx/>
                <a:uFillTx/>
                <a:latin typeface="Meiryo" panose="020B0604030504040204" pitchFamily="34" charset="-128"/>
                <a:ea typeface="Meiryo" panose="020B0604030504040204" pitchFamily="34" charset="-128"/>
                <a:cs typeface="Arial" panose="020B0604020202020204" pitchFamily="34" charset="0"/>
              </a:rPr>
              <a:t>監視担当</a:t>
            </a:r>
            <a:endParaRPr kumimoji="0" lang="en-US" altLang="en-US" sz="1333"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Arial" panose="020B0604020202020204" pitchFamily="34" charset="0"/>
            </a:endParaRPr>
          </a:p>
        </p:txBody>
      </p:sp>
      <p:sp>
        <p:nvSpPr>
          <p:cNvPr id="138" name="Rectangle 7">
            <a:extLst>
              <a:ext uri="{FF2B5EF4-FFF2-40B4-BE49-F238E27FC236}">
                <a16:creationId xmlns:a16="http://schemas.microsoft.com/office/drawing/2014/main" id="{042147E6-8F24-AD4D-8306-B4FE72A03642}"/>
              </a:ext>
            </a:extLst>
          </p:cNvPr>
          <p:cNvSpPr/>
          <p:nvPr/>
        </p:nvSpPr>
        <p:spPr>
          <a:xfrm>
            <a:off x="9888596" y="1587551"/>
            <a:ext cx="1790176" cy="135721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80000" tIns="96000" rIns="121920" bIns="0" numCol="1" spcCol="0" rtlCol="0" fromWordArt="0" anchor="t" anchorCtr="0" forceAA="0" compatLnSpc="1">
            <a:prstTxWarp prst="textNoShape">
              <a:avLst/>
            </a:prstTxWarp>
            <a:noAutofit/>
          </a:bodyPr>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0" lang="ja-JP" altLang="en-US" sz="1333"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オンプレミス</a:t>
            </a:r>
            <a:endParaRPr kumimoji="0" lang="en-US" sz="1333"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endParaRPr>
          </a:p>
        </p:txBody>
      </p:sp>
      <p:pic>
        <p:nvPicPr>
          <p:cNvPr id="139" name="Graphic 19">
            <a:extLst>
              <a:ext uri="{FF2B5EF4-FFF2-40B4-BE49-F238E27FC236}">
                <a16:creationId xmlns:a16="http://schemas.microsoft.com/office/drawing/2014/main" id="{558849B9-512D-6049-AB40-637404334CB9}"/>
              </a:ext>
            </a:extLst>
          </p:cNvPr>
          <p:cNvPicPr>
            <a:picLocks noChangeAspect="1"/>
          </p:cNvPicPr>
          <p:nvPr/>
        </p:nvPicPr>
        <p:blipFill>
          <a:blip r:embed="rId11" cstate="email">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9888596" y="1587549"/>
            <a:ext cx="330200" cy="330200"/>
          </a:xfrm>
          <a:prstGeom prst="rect">
            <a:avLst/>
          </a:prstGeom>
        </p:spPr>
      </p:pic>
      <p:pic>
        <p:nvPicPr>
          <p:cNvPr id="140" name="Graphic 37">
            <a:extLst>
              <a:ext uri="{FF2B5EF4-FFF2-40B4-BE49-F238E27FC236}">
                <a16:creationId xmlns:a16="http://schemas.microsoft.com/office/drawing/2014/main" id="{B3C38818-397B-1544-87BD-042CB09A4006}"/>
              </a:ext>
            </a:extLst>
          </p:cNvPr>
          <p:cNvPicPr>
            <a:picLocks noChangeAspect="1"/>
          </p:cNvPicPr>
          <p:nvPr/>
        </p:nvPicPr>
        <p:blipFill>
          <a:blip r:embed="rId13" cstate="email">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11039455" y="1938858"/>
            <a:ext cx="495685" cy="495685"/>
          </a:xfrm>
          <a:prstGeom prst="rect">
            <a:avLst/>
          </a:prstGeom>
        </p:spPr>
      </p:pic>
      <p:sp>
        <p:nvSpPr>
          <p:cNvPr id="141" name="テキスト ボックス 140"/>
          <p:cNvSpPr txBox="1"/>
          <p:nvPr/>
        </p:nvSpPr>
        <p:spPr>
          <a:xfrm>
            <a:off x="10747878" y="2448815"/>
            <a:ext cx="1017475" cy="502573"/>
          </a:xfrm>
          <a:prstGeom prst="rect">
            <a:avLst/>
          </a:prstGeom>
          <a:noFill/>
        </p:spPr>
        <p:txBody>
          <a:bodyPr wrap="square" rtlCol="0">
            <a:spAutoFit/>
          </a:body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1" lang="ja-JP" altLang="en-US" sz="1333" b="0" i="0" u="none" strike="noStrike" kern="1200" cap="none" spc="0" normalizeH="0" baseline="0" noProof="0" dirty="0">
                <a:ln>
                  <a:noFill/>
                </a:ln>
                <a:solidFill>
                  <a:srgbClr val="163D51"/>
                </a:solidFill>
                <a:effectLst/>
                <a:uLnTx/>
                <a:uFillTx/>
                <a:latin typeface="Meiryo" panose="020B0604030504040204" pitchFamily="34" charset="-128"/>
                <a:ea typeface="Meiryo" panose="020B0604030504040204" pitchFamily="34" charset="-128"/>
                <a:cs typeface="+mn-cs"/>
              </a:rPr>
              <a:t>監視</a:t>
            </a:r>
            <a:br>
              <a:rPr kumimoji="1" lang="en-US" altLang="ja-JP" sz="1333" b="0" i="0" u="none" strike="noStrike" kern="1200" cap="none" spc="0" normalizeH="0" baseline="0" noProof="0" dirty="0">
                <a:ln>
                  <a:noFill/>
                </a:ln>
                <a:solidFill>
                  <a:srgbClr val="163D51"/>
                </a:solidFill>
                <a:effectLst/>
                <a:uLnTx/>
                <a:uFillTx/>
                <a:latin typeface="Meiryo" panose="020B0604030504040204" pitchFamily="34" charset="-128"/>
                <a:ea typeface="Meiryo" panose="020B0604030504040204" pitchFamily="34" charset="-128"/>
                <a:cs typeface="+mn-cs"/>
              </a:rPr>
            </a:br>
            <a:r>
              <a:rPr kumimoji="1" lang="ja-JP" altLang="en-US" sz="1333" b="0" i="0" u="none" strike="noStrike" kern="1200" cap="none" spc="0" normalizeH="0" baseline="0" noProof="0" dirty="0">
                <a:ln>
                  <a:noFill/>
                </a:ln>
                <a:solidFill>
                  <a:srgbClr val="163D51"/>
                </a:solidFill>
                <a:effectLst/>
                <a:uLnTx/>
                <a:uFillTx/>
                <a:latin typeface="Meiryo" panose="020B0604030504040204" pitchFamily="34" charset="-128"/>
                <a:ea typeface="Meiryo" panose="020B0604030504040204" pitchFamily="34" charset="-128"/>
                <a:cs typeface="+mn-cs"/>
              </a:rPr>
              <a:t>サーバ</a:t>
            </a:r>
          </a:p>
        </p:txBody>
      </p:sp>
      <p:sp>
        <p:nvSpPr>
          <p:cNvPr id="142" name="テキスト ボックス 141"/>
          <p:cNvSpPr txBox="1"/>
          <p:nvPr/>
        </p:nvSpPr>
        <p:spPr>
          <a:xfrm>
            <a:off x="3087489" y="5455906"/>
            <a:ext cx="1457269" cy="631135"/>
          </a:xfrm>
          <a:prstGeom prst="rect">
            <a:avLst/>
          </a:prstGeom>
          <a:noFill/>
        </p:spPr>
        <p:txBody>
          <a:bodyPr wrap="square" rtlCol="0">
            <a:spAutoFit/>
          </a:bodyPr>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1" lang="en-US" altLang="ja-JP" sz="1167"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※1 Security Hub </a:t>
            </a:r>
            <a:r>
              <a:rPr kumimoji="1" lang="ja-JP" altLang="en-US" sz="1167"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セキュリティチェック</a:t>
            </a:r>
          </a:p>
        </p:txBody>
      </p:sp>
      <p:sp>
        <p:nvSpPr>
          <p:cNvPr id="144" name="角丸四角形吹き出し 143">
            <a:extLst>
              <a:ext uri="{FF2B5EF4-FFF2-40B4-BE49-F238E27FC236}">
                <a16:creationId xmlns:a16="http://schemas.microsoft.com/office/drawing/2014/main" id="{FF0844D6-C370-4447-BEFD-D761434393BA}"/>
              </a:ext>
            </a:extLst>
          </p:cNvPr>
          <p:cNvSpPr/>
          <p:nvPr/>
        </p:nvSpPr>
        <p:spPr>
          <a:xfrm>
            <a:off x="107023" y="3248271"/>
            <a:ext cx="2753038" cy="2608056"/>
          </a:xfrm>
          <a:prstGeom prst="wedgeRoundRectCallout">
            <a:avLst>
              <a:gd name="adj1" fmla="val 60712"/>
              <a:gd name="adj2" fmla="val -6668"/>
              <a:gd name="adj3" fmla="val 16667"/>
            </a:avLst>
          </a:prstGeom>
          <a:solidFill>
            <a:schemeClr val="accent1">
              <a:lumMod val="20000"/>
              <a:lumOff val="80000"/>
            </a:schemeClr>
          </a:solidFill>
          <a:ln>
            <a:solidFill>
              <a:srgbClr val="FF8C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48000" tIns="48000" rIns="48000" bIns="48000" numCol="1" spcCol="0" rtlCol="0" fromWordArt="0" anchor="ctr" anchorCtr="0" forceAA="0" compatLnSpc="1">
            <a:prstTxWarp prst="textNoShape">
              <a:avLst/>
            </a:prstTxWarp>
            <a:noAutofit/>
          </a:bodyPr>
          <a:lstStyle/>
          <a:p>
            <a:pPr marL="10584" marR="0" lvl="1" indent="0" algn="l" defTabSz="914341" rtl="0" eaLnBrk="1" fontAlgn="auto" latinLnBrk="0" hangingPunct="1">
              <a:lnSpc>
                <a:spcPct val="100000"/>
              </a:lnSpc>
              <a:spcBef>
                <a:spcPts val="0"/>
              </a:spcBef>
              <a:spcAft>
                <a:spcPts val="0"/>
              </a:spcAft>
              <a:buClrTx/>
              <a:buSzTx/>
              <a:buFontTx/>
              <a:buNone/>
              <a:tabLst/>
              <a:defRPr/>
            </a:pPr>
            <a:r>
              <a:rPr kumimoji="0" lang="ja-JP" altLang="en-US" sz="1400" b="0" i="0" u="none" strike="noStrike" kern="1200" cap="none" spc="0" normalizeH="0" baseline="0" noProof="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インシデントの検知の</a:t>
            </a:r>
            <a:r>
              <a:rPr kumimoji="0" lang="en-US" altLang="ja-JP" sz="14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Input</a:t>
            </a:r>
            <a:r>
              <a:rPr kumimoji="0" lang="ja-JP" altLang="en-US" sz="1400" b="0" i="0" u="none" strike="noStrike" kern="1200" cap="none" spc="0" normalizeH="0" baseline="0" noProof="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となる</a:t>
            </a:r>
            <a:r>
              <a:rPr kumimoji="0" lang="en-US" altLang="ja-JP" sz="14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AWS</a:t>
            </a:r>
            <a:r>
              <a:rPr kumimoji="0" lang="ja-JP" altLang="en-US" sz="1400" b="0" i="0" u="none" strike="noStrike" kern="1200" cap="none" spc="0" normalizeH="0" baseline="0" noProof="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サービス</a:t>
            </a:r>
            <a:endParaRPr kumimoji="0" lang="en-US" altLang="ja-JP" sz="14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endParaRPr>
          </a:p>
          <a:p>
            <a:pPr marL="480452" marR="0" lvl="1" indent="-243401" algn="l" defTabSz="914341" rtl="0" eaLnBrk="1" fontAlgn="auto" latinLnBrk="0" hangingPunct="1">
              <a:lnSpc>
                <a:spcPct val="100000"/>
              </a:lnSpc>
              <a:spcBef>
                <a:spcPts val="0"/>
              </a:spcBef>
              <a:spcAft>
                <a:spcPts val="0"/>
              </a:spcAft>
              <a:buClrTx/>
              <a:buSzTx/>
              <a:buFont typeface="Meiryo UI" panose="020B0604030504040204" pitchFamily="50" charset="-128"/>
              <a:buChar char="-"/>
              <a:tabLst/>
              <a:defRPr/>
            </a:pPr>
            <a:r>
              <a:rPr kumimoji="0" lang="en-US" altLang="ja-JP" sz="12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CloudTrail</a:t>
            </a:r>
          </a:p>
          <a:p>
            <a:pPr marL="480452" marR="0" lvl="1" indent="-243401" algn="l" defTabSz="914341" rtl="0" eaLnBrk="1" fontAlgn="auto" latinLnBrk="0" hangingPunct="1">
              <a:lnSpc>
                <a:spcPct val="100000"/>
              </a:lnSpc>
              <a:spcBef>
                <a:spcPts val="0"/>
              </a:spcBef>
              <a:spcAft>
                <a:spcPts val="0"/>
              </a:spcAft>
              <a:buClrTx/>
              <a:buSzTx/>
              <a:buFont typeface="Meiryo UI" panose="020B0604030504040204" pitchFamily="50" charset="-128"/>
              <a:buChar char="-"/>
              <a:tabLst/>
              <a:defRPr/>
            </a:pPr>
            <a:r>
              <a:rPr kumimoji="0" lang="en-US" altLang="ja-JP" sz="12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CloudWatch Alarm</a:t>
            </a:r>
          </a:p>
          <a:p>
            <a:pPr marL="480452" marR="0" lvl="1" indent="-243401" algn="l" defTabSz="914341" rtl="0" eaLnBrk="1" fontAlgn="auto" latinLnBrk="0" hangingPunct="1">
              <a:lnSpc>
                <a:spcPct val="100000"/>
              </a:lnSpc>
              <a:spcBef>
                <a:spcPts val="0"/>
              </a:spcBef>
              <a:spcAft>
                <a:spcPts val="0"/>
              </a:spcAft>
              <a:buClrTx/>
              <a:buSzTx/>
              <a:buFont typeface="Meiryo UI" panose="020B0604030504040204" pitchFamily="50" charset="-128"/>
              <a:buChar char="-"/>
              <a:tabLst/>
              <a:defRPr/>
            </a:pPr>
            <a:r>
              <a:rPr kumimoji="0" lang="en-US" altLang="ja-JP" sz="1200" b="0" i="0" u="none" strike="noStrike" kern="1200" cap="none" spc="0" normalizeH="0" baseline="0" noProof="0" dirty="0" err="1">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Config</a:t>
            </a:r>
            <a:r>
              <a:rPr kumimoji="0" lang="en-US" altLang="ja-JP" sz="12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 Rules</a:t>
            </a:r>
          </a:p>
          <a:p>
            <a:pPr marL="480452" marR="0" lvl="1" indent="-243401" algn="l" defTabSz="914341" rtl="0" eaLnBrk="1" fontAlgn="auto" latinLnBrk="0" hangingPunct="1">
              <a:lnSpc>
                <a:spcPct val="100000"/>
              </a:lnSpc>
              <a:spcBef>
                <a:spcPts val="0"/>
              </a:spcBef>
              <a:spcAft>
                <a:spcPts val="0"/>
              </a:spcAft>
              <a:buClrTx/>
              <a:buSzTx/>
              <a:buFont typeface="Meiryo UI" panose="020B0604030504040204" pitchFamily="50" charset="-128"/>
              <a:buChar char="-"/>
              <a:tabLst/>
              <a:defRPr/>
            </a:pPr>
            <a:r>
              <a:rPr kumimoji="0" lang="en-US" altLang="ja-JP" sz="1200" b="0" i="0" u="none" strike="noStrike" kern="1200" cap="none" spc="0" normalizeH="0" baseline="0" noProof="0" dirty="0" err="1">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GuardDuty</a:t>
            </a:r>
            <a:endParaRPr kumimoji="0" lang="en-US" altLang="ja-JP" sz="12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endParaRPr>
          </a:p>
          <a:p>
            <a:pPr marL="480452" marR="0" lvl="1" indent="-243401" algn="l" defTabSz="914341" rtl="0" eaLnBrk="1" fontAlgn="auto" latinLnBrk="0" hangingPunct="1">
              <a:lnSpc>
                <a:spcPct val="100000"/>
              </a:lnSpc>
              <a:spcBef>
                <a:spcPts val="0"/>
              </a:spcBef>
              <a:spcAft>
                <a:spcPts val="0"/>
              </a:spcAft>
              <a:buClrTx/>
              <a:buSzTx/>
              <a:buFont typeface="Meiryo UI" panose="020B0604030504040204" pitchFamily="50" charset="-128"/>
              <a:buChar char="-"/>
              <a:tabLst/>
              <a:defRPr/>
            </a:pPr>
            <a:r>
              <a:rPr kumimoji="0" lang="en-US" altLang="ja-JP" sz="12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IAM Access Analyzer</a:t>
            </a:r>
          </a:p>
          <a:p>
            <a:pPr marL="480452" marR="0" lvl="1" indent="-243401" algn="l" defTabSz="914341" rtl="0" eaLnBrk="1" fontAlgn="auto" latinLnBrk="0" hangingPunct="1">
              <a:lnSpc>
                <a:spcPct val="100000"/>
              </a:lnSpc>
              <a:spcBef>
                <a:spcPts val="0"/>
              </a:spcBef>
              <a:spcAft>
                <a:spcPts val="0"/>
              </a:spcAft>
              <a:buClrTx/>
              <a:buSzTx/>
              <a:buFont typeface="Meiryo UI" panose="020B0604030504040204" pitchFamily="50" charset="-128"/>
              <a:buChar char="-"/>
              <a:tabLst/>
              <a:defRPr/>
            </a:pPr>
            <a:r>
              <a:rPr kumimoji="0" lang="en-US" altLang="ja-JP" sz="12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Firewall Manager</a:t>
            </a:r>
          </a:p>
          <a:p>
            <a:pPr marL="480452" marR="0" lvl="1" indent="-243401" algn="l" defTabSz="914341" rtl="0" eaLnBrk="1" fontAlgn="auto" latinLnBrk="0" hangingPunct="1">
              <a:lnSpc>
                <a:spcPct val="100000"/>
              </a:lnSpc>
              <a:spcBef>
                <a:spcPts val="0"/>
              </a:spcBef>
              <a:spcAft>
                <a:spcPts val="0"/>
              </a:spcAft>
              <a:buClrTx/>
              <a:buSzTx/>
              <a:buFont typeface="Meiryo UI" panose="020B0604030504040204" pitchFamily="50" charset="-128"/>
              <a:buChar char="-"/>
              <a:tabLst/>
              <a:defRPr/>
            </a:pPr>
            <a:r>
              <a:rPr kumimoji="0" lang="en-US" altLang="ja-JP" sz="12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Security Hub</a:t>
            </a:r>
          </a:p>
          <a:p>
            <a:pPr marL="480452" marR="0" lvl="1" indent="-243401" algn="l" defTabSz="914341" rtl="0" eaLnBrk="1" fontAlgn="auto" latinLnBrk="0" hangingPunct="1">
              <a:lnSpc>
                <a:spcPct val="100000"/>
              </a:lnSpc>
              <a:spcBef>
                <a:spcPts val="0"/>
              </a:spcBef>
              <a:spcAft>
                <a:spcPts val="0"/>
              </a:spcAft>
              <a:buClrTx/>
              <a:buSzTx/>
              <a:buFont typeface="Meiryo UI" panose="020B0604030504040204" pitchFamily="50" charset="-128"/>
              <a:buChar char="-"/>
              <a:tabLst/>
              <a:defRPr/>
            </a:pPr>
            <a:r>
              <a:rPr kumimoji="0" lang="en-US" altLang="ja-JP" sz="12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Inspector</a:t>
            </a:r>
          </a:p>
          <a:p>
            <a:pPr marL="480452" marR="0" lvl="1" indent="-243401" algn="l" defTabSz="914341" rtl="0" eaLnBrk="1" fontAlgn="auto" latinLnBrk="0" hangingPunct="1">
              <a:lnSpc>
                <a:spcPct val="100000"/>
              </a:lnSpc>
              <a:spcBef>
                <a:spcPts val="0"/>
              </a:spcBef>
              <a:spcAft>
                <a:spcPts val="0"/>
              </a:spcAft>
              <a:buClrTx/>
              <a:buSzTx/>
              <a:buFont typeface="Meiryo UI" panose="020B0604030504040204" pitchFamily="50" charset="-128"/>
              <a:buChar char="-"/>
              <a:tabLst/>
              <a:defRPr/>
            </a:pPr>
            <a:r>
              <a:rPr kumimoji="0" lang="en-US" altLang="ja-JP" sz="12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SSM </a:t>
            </a:r>
            <a:r>
              <a:rPr kumimoji="0" lang="en-US" altLang="ja-JP" sz="1200" b="0" i="0" u="none" strike="noStrike" kern="1200" cap="none" spc="0" normalizeH="0" baseline="0" noProof="0" dirty="0" err="1">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Complience</a:t>
            </a:r>
            <a:endParaRPr kumimoji="0" lang="en-US" altLang="ja-JP" sz="12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endParaRPr>
          </a:p>
          <a:p>
            <a:pPr marL="237052" marR="0" lvl="1" indent="0" algn="l" defTabSz="914341" rtl="0" eaLnBrk="1" fontAlgn="auto" latinLnBrk="0" hangingPunct="1">
              <a:lnSpc>
                <a:spcPct val="100000"/>
              </a:lnSpc>
              <a:spcBef>
                <a:spcPts val="0"/>
              </a:spcBef>
              <a:spcAft>
                <a:spcPts val="0"/>
              </a:spcAft>
              <a:buClrTx/>
              <a:buSzTx/>
              <a:buFontTx/>
              <a:buNone/>
              <a:tabLst/>
              <a:defRPr/>
            </a:pPr>
            <a:r>
              <a:rPr kumimoji="0" lang="ja-JP" altLang="en-US" sz="1400" b="0" i="0" u="none" strike="noStrike" kern="1200" cap="none" spc="0" normalizeH="0" baseline="0" noProof="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など</a:t>
            </a:r>
            <a:endParaRPr kumimoji="0" lang="en-US" altLang="ja-JP" sz="14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endParaRPr>
          </a:p>
        </p:txBody>
      </p:sp>
      <p:pic>
        <p:nvPicPr>
          <p:cNvPr id="68" name="Graphic 19">
            <a:extLst>
              <a:ext uri="{FF2B5EF4-FFF2-40B4-BE49-F238E27FC236}">
                <a16:creationId xmlns:a16="http://schemas.microsoft.com/office/drawing/2014/main" id="{93347C93-C67F-8947-85ED-2D26AEC1F980}"/>
              </a:ext>
            </a:extLst>
          </p:cNvPr>
          <p:cNvPicPr>
            <a:picLocks noChangeAspect="1" noChangeArrowheads="1"/>
          </p:cNvPicPr>
          <p:nvPr/>
        </p:nvPicPr>
        <p:blipFill>
          <a:blip r:embed="rId15" cstate="email">
            <a:extLst>
              <a:ext uri="{28A0092B-C50C-407E-A947-70E740481C1C}">
                <a14:useLocalDpi xmlns:a14="http://schemas.microsoft.com/office/drawing/2010/main"/>
              </a:ext>
            </a:extLst>
          </a:blip>
          <a:srcRect/>
          <a:stretch>
            <a:fillRect/>
          </a:stretch>
        </p:blipFill>
        <p:spPr bwMode="auto">
          <a:xfrm>
            <a:off x="6756622" y="4483042"/>
            <a:ext cx="468000" cy="46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 name="Graphic 50">
            <a:extLst>
              <a:ext uri="{FF2B5EF4-FFF2-40B4-BE49-F238E27FC236}">
                <a16:creationId xmlns:a16="http://schemas.microsoft.com/office/drawing/2014/main" id="{DB3E0142-7159-014F-86EC-561A6A4A26A0}"/>
              </a:ext>
            </a:extLst>
          </p:cNvPr>
          <p:cNvPicPr>
            <a:picLocks noChangeAspect="1" noChangeArrowheads="1"/>
          </p:cNvPicPr>
          <p:nvPr/>
        </p:nvPicPr>
        <p:blipFill>
          <a:blip r:embed="rId16" cstate="email">
            <a:extLst>
              <a:ext uri="{28A0092B-C50C-407E-A947-70E740481C1C}">
                <a14:useLocalDpi xmlns:a14="http://schemas.microsoft.com/office/drawing/2010/main"/>
              </a:ext>
            </a:extLst>
          </a:blip>
          <a:srcRect/>
          <a:stretch>
            <a:fillRect/>
          </a:stretch>
        </p:blipFill>
        <p:spPr bwMode="auto">
          <a:xfrm>
            <a:off x="9357610" y="2038325"/>
            <a:ext cx="363776" cy="363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 name="Rectangle 34">
            <a:extLst>
              <a:ext uri="{FF2B5EF4-FFF2-40B4-BE49-F238E27FC236}">
                <a16:creationId xmlns:a16="http://schemas.microsoft.com/office/drawing/2014/main" id="{4C6DB272-0DBF-534F-8CA1-78715DBFB303}"/>
              </a:ext>
            </a:extLst>
          </p:cNvPr>
          <p:cNvSpPr/>
          <p:nvPr/>
        </p:nvSpPr>
        <p:spPr>
          <a:xfrm>
            <a:off x="599084" y="1543862"/>
            <a:ext cx="2364898" cy="1199553"/>
          </a:xfrm>
          <a:prstGeom prst="rect">
            <a:avLst/>
          </a:prstGeom>
          <a:solidFill>
            <a:srgbClr val="F3F6F5"/>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algn="l" defTabSz="914341" rtl="0" eaLnBrk="1" fontAlgn="auto" latinLnBrk="0" hangingPunct="1">
              <a:lnSpc>
                <a:spcPct val="100000"/>
              </a:lnSpc>
              <a:spcBef>
                <a:spcPts val="0"/>
              </a:spcBef>
              <a:spcAft>
                <a:spcPts val="0"/>
              </a:spcAft>
              <a:buClrTx/>
              <a:buSzTx/>
              <a:buFontTx/>
              <a:buNone/>
              <a:tabLst/>
              <a:defRPr/>
            </a:pPr>
            <a:r>
              <a:rPr kumimoji="0" lang="en-US" altLang="ja-JP" sz="1167"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B</a:t>
            </a:r>
            <a:r>
              <a:rPr kumimoji="0" lang="ja-JP" altLang="en-US" sz="1167"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システムアカウント</a:t>
            </a:r>
            <a:endParaRPr kumimoji="0" lang="en-US" sz="1167"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endParaRPr>
          </a:p>
        </p:txBody>
      </p:sp>
      <p:pic>
        <p:nvPicPr>
          <p:cNvPr id="78" name="Graphic 19">
            <a:extLst>
              <a:ext uri="{FF2B5EF4-FFF2-40B4-BE49-F238E27FC236}">
                <a16:creationId xmlns:a16="http://schemas.microsoft.com/office/drawing/2014/main" id="{AF4CEEA0-CF28-8645-9FB2-B45A1BEB9590}"/>
              </a:ext>
            </a:extLst>
          </p:cNvPr>
          <p:cNvPicPr>
            <a:picLocks noChangeAspect="1" noChangeArrowheads="1"/>
          </p:cNvPicPr>
          <p:nvPr/>
        </p:nvPicPr>
        <p:blipFill>
          <a:blip r:embed="rId17" cstate="email">
            <a:extLst>
              <a:ext uri="{28A0092B-C50C-407E-A947-70E740481C1C}">
                <a14:useLocalDpi xmlns:a14="http://schemas.microsoft.com/office/drawing/2010/main"/>
              </a:ext>
            </a:extLst>
          </a:blip>
          <a:srcRect/>
          <a:stretch>
            <a:fillRect/>
          </a:stretch>
        </p:blipFill>
        <p:spPr bwMode="auto">
          <a:xfrm>
            <a:off x="1591772" y="2413629"/>
            <a:ext cx="239360" cy="2393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9" name="Graphic 19">
            <a:extLst>
              <a:ext uri="{FF2B5EF4-FFF2-40B4-BE49-F238E27FC236}">
                <a16:creationId xmlns:a16="http://schemas.microsoft.com/office/drawing/2014/main" id="{ECDE3015-278B-E440-9571-2BB3ED73C9DF}"/>
              </a:ext>
            </a:extLst>
          </p:cNvPr>
          <p:cNvPicPr>
            <a:picLocks noChangeAspect="1" noChangeArrowheads="1"/>
          </p:cNvPicPr>
          <p:nvPr/>
        </p:nvPicPr>
        <p:blipFill>
          <a:blip r:embed="rId18" cstate="email">
            <a:extLst>
              <a:ext uri="{28A0092B-C50C-407E-A947-70E740481C1C}">
                <a14:useLocalDpi xmlns:a14="http://schemas.microsoft.com/office/drawing/2010/main"/>
              </a:ext>
            </a:extLst>
          </a:blip>
          <a:srcRect/>
          <a:stretch>
            <a:fillRect/>
          </a:stretch>
        </p:blipFill>
        <p:spPr bwMode="auto">
          <a:xfrm>
            <a:off x="1593548" y="1824988"/>
            <a:ext cx="239360" cy="2393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 name="TextBox 12">
            <a:extLst>
              <a:ext uri="{FF2B5EF4-FFF2-40B4-BE49-F238E27FC236}">
                <a16:creationId xmlns:a16="http://schemas.microsoft.com/office/drawing/2014/main" id="{C81446DB-2DA9-A34A-A22F-EF596EE94F7C}"/>
              </a:ext>
            </a:extLst>
          </p:cNvPr>
          <p:cNvSpPr txBox="1">
            <a:spLocks noChangeArrowheads="1"/>
          </p:cNvSpPr>
          <p:nvPr/>
        </p:nvSpPr>
        <p:spPr bwMode="auto">
          <a:xfrm>
            <a:off x="1119265" y="2001077"/>
            <a:ext cx="1184376"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341" rtl="0" eaLnBrk="1" fontAlgn="auto" latinLnBrk="0" hangingPunct="1">
              <a:lnSpc>
                <a:spcPct val="100000"/>
              </a:lnSpc>
              <a:spcBef>
                <a:spcPts val="0"/>
              </a:spcBef>
              <a:spcAft>
                <a:spcPts val="0"/>
              </a:spcAft>
              <a:buClrTx/>
              <a:buSzTx/>
              <a:buFontTx/>
              <a:buNone/>
              <a:tabLst/>
              <a:defRPr/>
            </a:pPr>
            <a:r>
              <a:rPr kumimoji="0" lang="en-US" altLang="en-US" sz="75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Arial" panose="020B0604020202020204" pitchFamily="34" charset="0"/>
              </a:rPr>
              <a:t>Security Hub</a:t>
            </a:r>
          </a:p>
        </p:txBody>
      </p:sp>
      <p:cxnSp>
        <p:nvCxnSpPr>
          <p:cNvPr id="81" name="直線矢印コネクタ 80">
            <a:extLst>
              <a:ext uri="{FF2B5EF4-FFF2-40B4-BE49-F238E27FC236}">
                <a16:creationId xmlns:a16="http://schemas.microsoft.com/office/drawing/2014/main" id="{C8475EAD-0C1D-8841-AF08-FA071C574EB2}"/>
              </a:ext>
            </a:extLst>
          </p:cNvPr>
          <p:cNvCxnSpPr>
            <a:stCxn id="78" idx="0"/>
            <a:endCxn id="80" idx="2"/>
          </p:cNvCxnSpPr>
          <p:nvPr/>
        </p:nvCxnSpPr>
        <p:spPr bwMode="auto">
          <a:xfrm flipV="1">
            <a:off x="1711452" y="2208826"/>
            <a:ext cx="1" cy="204803"/>
          </a:xfrm>
          <a:prstGeom prst="straightConnector1">
            <a:avLst/>
          </a:prstGeom>
          <a:solidFill>
            <a:schemeClr val="accent2"/>
          </a:solidFill>
          <a:ln w="15875" cap="flat" cmpd="sng" algn="ctr">
            <a:solidFill>
              <a:schemeClr val="tx1"/>
            </a:solidFill>
            <a:prstDash val="solid"/>
            <a:round/>
            <a:headEnd type="none" w="med" len="med"/>
            <a:tailEnd type="triangle"/>
          </a:ln>
          <a:effectLst/>
        </p:spPr>
      </p:cxnSp>
      <p:pic>
        <p:nvPicPr>
          <p:cNvPr id="111" name="Graphic 17">
            <a:extLst>
              <a:ext uri="{FF2B5EF4-FFF2-40B4-BE49-F238E27FC236}">
                <a16:creationId xmlns:a16="http://schemas.microsoft.com/office/drawing/2014/main" id="{407CDFEB-2F5C-544E-BF9D-92080925D4A3}"/>
              </a:ext>
            </a:extLst>
          </p:cNvPr>
          <p:cNvPicPr>
            <a:picLocks noChangeAspect="1" noChangeArrowheads="1"/>
          </p:cNvPicPr>
          <p:nvPr/>
        </p:nvPicPr>
        <p:blipFill>
          <a:blip r:embed="rId19" cstate="email">
            <a:extLst>
              <a:ext uri="{28A0092B-C50C-407E-A947-70E740481C1C}">
                <a14:useLocalDpi xmlns:a14="http://schemas.microsoft.com/office/drawing/2010/main"/>
              </a:ext>
            </a:extLst>
          </a:blip>
          <a:srcRect/>
          <a:stretch>
            <a:fillRect/>
          </a:stretch>
        </p:blipFill>
        <p:spPr bwMode="auto">
          <a:xfrm>
            <a:off x="1020893" y="2413629"/>
            <a:ext cx="239360" cy="2393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43" name="カギ線コネクタ 142">
            <a:extLst>
              <a:ext uri="{FF2B5EF4-FFF2-40B4-BE49-F238E27FC236}">
                <a16:creationId xmlns:a16="http://schemas.microsoft.com/office/drawing/2014/main" id="{89BFCBBD-E0BE-6B4C-A4F9-4C8A1A8029E3}"/>
              </a:ext>
            </a:extLst>
          </p:cNvPr>
          <p:cNvCxnSpPr>
            <a:cxnSpLocks/>
            <a:endCxn id="80" idx="2"/>
          </p:cNvCxnSpPr>
          <p:nvPr/>
        </p:nvCxnSpPr>
        <p:spPr>
          <a:xfrm rot="10800000">
            <a:off x="1711454" y="2208826"/>
            <a:ext cx="581509" cy="204810"/>
          </a:xfrm>
          <a:prstGeom prst="bentConnector2">
            <a:avLst/>
          </a:prstGeom>
          <a:ln w="15875">
            <a:solidFill>
              <a:schemeClr val="tx1"/>
            </a:solidFill>
            <a:headEnd type="none" w="med" len="sm"/>
            <a:tailEnd type="triangle" w="sm" len="sm"/>
          </a:ln>
        </p:spPr>
        <p:style>
          <a:lnRef idx="1">
            <a:schemeClr val="accent1"/>
          </a:lnRef>
          <a:fillRef idx="0">
            <a:schemeClr val="accent1"/>
          </a:fillRef>
          <a:effectRef idx="0">
            <a:schemeClr val="accent1"/>
          </a:effectRef>
          <a:fontRef idx="minor">
            <a:schemeClr val="tx1"/>
          </a:fontRef>
        </p:style>
      </p:cxnSp>
      <p:cxnSp>
        <p:nvCxnSpPr>
          <p:cNvPr id="146" name="カギ線コネクタ 145">
            <a:extLst>
              <a:ext uri="{FF2B5EF4-FFF2-40B4-BE49-F238E27FC236}">
                <a16:creationId xmlns:a16="http://schemas.microsoft.com/office/drawing/2014/main" id="{91641A5B-F299-AA4A-A168-3BBDA2EF5EA0}"/>
              </a:ext>
            </a:extLst>
          </p:cNvPr>
          <p:cNvCxnSpPr>
            <a:stCxn id="111" idx="0"/>
            <a:endCxn id="80" idx="2"/>
          </p:cNvCxnSpPr>
          <p:nvPr/>
        </p:nvCxnSpPr>
        <p:spPr>
          <a:xfrm rot="5400000" flipH="1" flipV="1">
            <a:off x="1323612" y="2025788"/>
            <a:ext cx="204803" cy="570880"/>
          </a:xfrm>
          <a:prstGeom prst="bentConnector3">
            <a:avLst>
              <a:gd name="adj1" fmla="val 50000"/>
            </a:avLst>
          </a:prstGeom>
          <a:ln w="15875">
            <a:solidFill>
              <a:schemeClr val="tx1"/>
            </a:solidFill>
            <a:headEnd type="none" w="med" len="sm"/>
            <a:tailEnd type="triangle" w="sm" len="sm"/>
          </a:ln>
        </p:spPr>
        <p:style>
          <a:lnRef idx="1">
            <a:schemeClr val="accent1"/>
          </a:lnRef>
          <a:fillRef idx="0">
            <a:schemeClr val="accent1"/>
          </a:fillRef>
          <a:effectRef idx="0">
            <a:schemeClr val="accent1"/>
          </a:effectRef>
          <a:fontRef idx="minor">
            <a:schemeClr val="tx1"/>
          </a:fontRef>
        </p:style>
      </p:cxnSp>
      <p:pic>
        <p:nvPicPr>
          <p:cNvPr id="147" name="Graphic 19">
            <a:extLst>
              <a:ext uri="{FF2B5EF4-FFF2-40B4-BE49-F238E27FC236}">
                <a16:creationId xmlns:a16="http://schemas.microsoft.com/office/drawing/2014/main" id="{2ADCB20F-4A72-F94D-954C-BF7EC3CE57A6}"/>
              </a:ext>
            </a:extLst>
          </p:cNvPr>
          <p:cNvPicPr>
            <a:picLocks noChangeAspect="1" noChangeArrowheads="1"/>
          </p:cNvPicPr>
          <p:nvPr/>
        </p:nvPicPr>
        <p:blipFill>
          <a:blip r:embed="rId20" cstate="email">
            <a:extLst>
              <a:ext uri="{28A0092B-C50C-407E-A947-70E740481C1C}">
                <a14:useLocalDpi xmlns:a14="http://schemas.microsoft.com/office/drawing/2010/main"/>
              </a:ext>
            </a:extLst>
          </a:blip>
          <a:srcRect/>
          <a:stretch>
            <a:fillRect/>
          </a:stretch>
        </p:blipFill>
        <p:spPr bwMode="auto">
          <a:xfrm>
            <a:off x="2162653" y="2408609"/>
            <a:ext cx="234749" cy="234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8" name="Graphic 20">
            <a:extLst>
              <a:ext uri="{FF2B5EF4-FFF2-40B4-BE49-F238E27FC236}">
                <a16:creationId xmlns:a16="http://schemas.microsoft.com/office/drawing/2014/main" id="{3735CE3D-14F6-EF4B-B69C-EC570E01FFED}"/>
              </a:ext>
            </a:extLst>
          </p:cNvPr>
          <p:cNvPicPr>
            <a:picLocks noChangeAspect="1" noChangeArrowheads="1"/>
          </p:cNvPicPr>
          <p:nvPr/>
        </p:nvPicPr>
        <p:blipFill>
          <a:blip r:embed="rId21" cstate="email">
            <a:extLst>
              <a:ext uri="{28A0092B-C50C-407E-A947-70E740481C1C}">
                <a14:useLocalDpi xmlns:a14="http://schemas.microsoft.com/office/drawing/2010/main"/>
              </a:ext>
            </a:extLst>
          </a:blip>
          <a:srcRect/>
          <a:stretch>
            <a:fillRect/>
          </a:stretch>
        </p:blipFill>
        <p:spPr bwMode="auto">
          <a:xfrm>
            <a:off x="585324" y="1532737"/>
            <a:ext cx="385015" cy="385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9" name="Graphic 20">
            <a:extLst>
              <a:ext uri="{FF2B5EF4-FFF2-40B4-BE49-F238E27FC236}">
                <a16:creationId xmlns:a16="http://schemas.microsoft.com/office/drawing/2014/main" id="{E982A019-6B11-D647-B120-6A99A9CACD89}"/>
              </a:ext>
            </a:extLst>
          </p:cNvPr>
          <p:cNvPicPr>
            <a:picLocks noChangeAspect="1" noChangeArrowheads="1"/>
          </p:cNvPicPr>
          <p:nvPr/>
        </p:nvPicPr>
        <p:blipFill>
          <a:blip r:embed="rId21" cstate="email">
            <a:extLst>
              <a:ext uri="{28A0092B-C50C-407E-A947-70E740481C1C}">
                <a14:useLocalDpi xmlns:a14="http://schemas.microsoft.com/office/drawing/2010/main"/>
              </a:ext>
            </a:extLst>
          </a:blip>
          <a:srcRect/>
          <a:stretch>
            <a:fillRect/>
          </a:stretch>
        </p:blipFill>
        <p:spPr bwMode="auto">
          <a:xfrm>
            <a:off x="4000271" y="1587551"/>
            <a:ext cx="385015" cy="385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0" name="Graphic 20">
            <a:extLst>
              <a:ext uri="{FF2B5EF4-FFF2-40B4-BE49-F238E27FC236}">
                <a16:creationId xmlns:a16="http://schemas.microsoft.com/office/drawing/2014/main" id="{6F25188F-1647-B847-ACF4-4889A0CF7959}"/>
              </a:ext>
            </a:extLst>
          </p:cNvPr>
          <p:cNvPicPr>
            <a:picLocks noChangeAspect="1" noChangeArrowheads="1"/>
          </p:cNvPicPr>
          <p:nvPr/>
        </p:nvPicPr>
        <p:blipFill>
          <a:blip r:embed="rId21" cstate="email">
            <a:extLst>
              <a:ext uri="{28A0092B-C50C-407E-A947-70E740481C1C}">
                <a14:useLocalDpi xmlns:a14="http://schemas.microsoft.com/office/drawing/2010/main"/>
              </a:ext>
            </a:extLst>
          </a:blip>
          <a:srcRect/>
          <a:stretch>
            <a:fillRect/>
          </a:stretch>
        </p:blipFill>
        <p:spPr bwMode="auto">
          <a:xfrm>
            <a:off x="2979979" y="3178119"/>
            <a:ext cx="385015" cy="385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 name="正方形/長方形 66">
            <a:extLst>
              <a:ext uri="{FF2B5EF4-FFF2-40B4-BE49-F238E27FC236}">
                <a16:creationId xmlns:a16="http://schemas.microsoft.com/office/drawing/2014/main" id="{F12ACE67-C91E-B742-85BE-73306CD8FA8A}"/>
              </a:ext>
            </a:extLst>
          </p:cNvPr>
          <p:cNvSpPr/>
          <p:nvPr/>
        </p:nvSpPr>
        <p:spPr>
          <a:xfrm>
            <a:off x="368726" y="1001674"/>
            <a:ext cx="11199140" cy="400110"/>
          </a:xfrm>
          <a:prstGeom prst="rect">
            <a:avLst/>
          </a:prstGeom>
        </p:spPr>
        <p:txBody>
          <a:bodyPr wrap="square">
            <a:spAutoFit/>
          </a:bodyPr>
          <a:lstStyle/>
          <a:p>
            <a:pPr marL="0" marR="0" lvl="0" indent="0" algn="l" defTabSz="609576" rtl="0" eaLnBrk="1" fontAlgn="auto" latinLnBrk="0" hangingPunct="1">
              <a:lnSpc>
                <a:spcPct val="100000"/>
              </a:lnSpc>
              <a:spcBef>
                <a:spcPts val="0"/>
              </a:spcBef>
              <a:spcAft>
                <a:spcPts val="800"/>
              </a:spcAft>
              <a:buClrTx/>
              <a:buSzTx/>
              <a:buFontTx/>
              <a:buNone/>
              <a:tabLst/>
              <a:defRPr/>
            </a:pPr>
            <a:r>
              <a:rPr kumimoji="0" lang="ja-JP" altLang="en-US" sz="20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rPr>
              <a:t>各種ログおよびモニタリングよりインシデントを検知</a:t>
            </a:r>
            <a:endParaRPr kumimoji="0" lang="en-US" altLang="ja-JP" sz="2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endParaRPr>
          </a:p>
        </p:txBody>
      </p:sp>
      <p:sp>
        <p:nvSpPr>
          <p:cNvPr id="74" name="TextBox 12">
            <a:extLst>
              <a:ext uri="{FF2B5EF4-FFF2-40B4-BE49-F238E27FC236}">
                <a16:creationId xmlns:a16="http://schemas.microsoft.com/office/drawing/2014/main" id="{DB499844-4740-AB4D-AE01-507394A3EFB2}"/>
              </a:ext>
            </a:extLst>
          </p:cNvPr>
          <p:cNvSpPr txBox="1">
            <a:spLocks noChangeArrowheads="1"/>
          </p:cNvSpPr>
          <p:nvPr/>
        </p:nvSpPr>
        <p:spPr bwMode="auto">
          <a:xfrm>
            <a:off x="7702571" y="3867008"/>
            <a:ext cx="1551735" cy="271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341" rtl="0" eaLnBrk="1" fontAlgn="auto" latinLnBrk="0" hangingPunct="1">
              <a:lnSpc>
                <a:spcPct val="100000"/>
              </a:lnSpc>
              <a:spcBef>
                <a:spcPts val="0"/>
              </a:spcBef>
              <a:spcAft>
                <a:spcPts val="0"/>
              </a:spcAft>
              <a:buClrTx/>
              <a:buSzTx/>
              <a:buFontTx/>
              <a:buNone/>
              <a:tabLst/>
              <a:defRPr/>
            </a:pPr>
            <a:r>
              <a:rPr kumimoji="0" lang="en-US" altLang="en-US" sz="1167" b="0" i="0" u="none" strike="noStrike" kern="1200" cap="none" spc="0" normalizeH="0" baseline="0" noProof="0" dirty="0" err="1">
                <a:ln>
                  <a:noFill/>
                </a:ln>
                <a:solidFill>
                  <a:srgbClr val="232F3E">
                    <a:lumMod val="75000"/>
                  </a:srgbClr>
                </a:solidFill>
                <a:effectLst/>
                <a:uLnTx/>
                <a:uFillTx/>
                <a:latin typeface="Meiryo" panose="020B0604030504040204" pitchFamily="34" charset="-128"/>
                <a:ea typeface="Meiryo" panose="020B0604030504040204" pitchFamily="34" charset="-128"/>
                <a:cs typeface="Arial" panose="020B0604020202020204" pitchFamily="34" charset="0"/>
              </a:rPr>
              <a:t>EventBridge</a:t>
            </a:r>
            <a:endParaRPr kumimoji="0" lang="en-US" altLang="en-US" sz="1167"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Arial" panose="020B0604020202020204" pitchFamily="34" charset="0"/>
            </a:endParaRPr>
          </a:p>
        </p:txBody>
      </p:sp>
      <p:cxnSp>
        <p:nvCxnSpPr>
          <p:cNvPr id="75" name="直線矢印コネクタ 74">
            <a:extLst>
              <a:ext uri="{FF2B5EF4-FFF2-40B4-BE49-F238E27FC236}">
                <a16:creationId xmlns:a16="http://schemas.microsoft.com/office/drawing/2014/main" id="{1732AE93-C4AC-A740-B38C-6B440E094E65}"/>
              </a:ext>
            </a:extLst>
          </p:cNvPr>
          <p:cNvCxnSpPr>
            <a:cxnSpLocks/>
            <a:stCxn id="117" idx="0"/>
            <a:endCxn id="131" idx="2"/>
          </p:cNvCxnSpPr>
          <p:nvPr/>
        </p:nvCxnSpPr>
        <p:spPr bwMode="auto">
          <a:xfrm flipH="1" flipV="1">
            <a:off x="8483966" y="2685561"/>
            <a:ext cx="6506" cy="730823"/>
          </a:xfrm>
          <a:prstGeom prst="straightConnector1">
            <a:avLst/>
          </a:prstGeom>
          <a:solidFill>
            <a:schemeClr val="accent2"/>
          </a:solidFill>
          <a:ln w="15875" cap="flat" cmpd="sng" algn="ctr">
            <a:solidFill>
              <a:schemeClr val="tx1"/>
            </a:solidFill>
            <a:prstDash val="solid"/>
            <a:round/>
            <a:headEnd type="none" w="med" len="med"/>
            <a:tailEnd type="triangle"/>
          </a:ln>
          <a:effectLst/>
        </p:spPr>
      </p:cxnSp>
      <p:sp>
        <p:nvSpPr>
          <p:cNvPr id="85" name="Rectangle 33">
            <a:extLst>
              <a:ext uri="{FF2B5EF4-FFF2-40B4-BE49-F238E27FC236}">
                <a16:creationId xmlns:a16="http://schemas.microsoft.com/office/drawing/2014/main" id="{A4933EDE-EDE7-8D44-808B-03A9449F0F42}"/>
              </a:ext>
            </a:extLst>
          </p:cNvPr>
          <p:cNvSpPr/>
          <p:nvPr/>
        </p:nvSpPr>
        <p:spPr>
          <a:xfrm>
            <a:off x="7521383" y="4507775"/>
            <a:ext cx="1922189" cy="873440"/>
          </a:xfrm>
          <a:prstGeom prst="rect">
            <a:avLst/>
          </a:prstGeom>
          <a:solidFill>
            <a:srgbClr val="5A6B86">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tIns="62400"/>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Security </a:t>
            </a:r>
            <a:r>
              <a:rPr kumimoji="0" lang="en-US" sz="1000" b="0" i="0" u="none" strike="noStrike" kern="1200" cap="none" spc="0" normalizeH="0" baseline="0" noProof="0" dirty="0" err="1">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Hub管理外のInput</a:t>
            </a:r>
            <a:endParaRPr kumimoji="0" lang="en-US" sz="1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endParaRPr>
          </a:p>
        </p:txBody>
      </p:sp>
      <p:pic>
        <p:nvPicPr>
          <p:cNvPr id="87" name="Graphic 23">
            <a:extLst>
              <a:ext uri="{FF2B5EF4-FFF2-40B4-BE49-F238E27FC236}">
                <a16:creationId xmlns:a16="http://schemas.microsoft.com/office/drawing/2014/main" id="{CC31BE22-007F-2F42-AD98-37DD74B768CA}"/>
              </a:ext>
            </a:extLst>
          </p:cNvPr>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7810018" y="4773000"/>
            <a:ext cx="468000" cy="46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5" name="Graphic 17">
            <a:extLst>
              <a:ext uri="{FF2B5EF4-FFF2-40B4-BE49-F238E27FC236}">
                <a16:creationId xmlns:a16="http://schemas.microsoft.com/office/drawing/2014/main" id="{355DD8BB-A7E1-DB46-A48C-53EC0CDBDBC2}"/>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8600914" y="4773001"/>
            <a:ext cx="471087" cy="47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15" name="直線矢印コネクタ 114">
            <a:extLst>
              <a:ext uri="{FF2B5EF4-FFF2-40B4-BE49-F238E27FC236}">
                <a16:creationId xmlns:a16="http://schemas.microsoft.com/office/drawing/2014/main" id="{E3B4C585-FFA0-1E45-9A8A-95D3C3EC7CD5}"/>
              </a:ext>
            </a:extLst>
          </p:cNvPr>
          <p:cNvCxnSpPr>
            <a:cxnSpLocks/>
            <a:stCxn id="85" idx="0"/>
            <a:endCxn id="74" idx="2"/>
          </p:cNvCxnSpPr>
          <p:nvPr/>
        </p:nvCxnSpPr>
        <p:spPr bwMode="auto">
          <a:xfrm flipH="1" flipV="1">
            <a:off x="8478439" y="4138942"/>
            <a:ext cx="4039" cy="368833"/>
          </a:xfrm>
          <a:prstGeom prst="straightConnector1">
            <a:avLst/>
          </a:prstGeom>
          <a:solidFill>
            <a:schemeClr val="accent2"/>
          </a:solidFill>
          <a:ln w="15875" cap="flat" cmpd="sng" algn="ctr">
            <a:solidFill>
              <a:schemeClr val="tx1"/>
            </a:solidFill>
            <a:prstDash val="solid"/>
            <a:round/>
            <a:headEnd type="none" w="med" len="med"/>
            <a:tailEnd type="triangle"/>
          </a:ln>
          <a:effectLst/>
        </p:spPr>
      </p:cxnSp>
      <p:sp>
        <p:nvSpPr>
          <p:cNvPr id="2" name="タイトル 1">
            <a:extLst>
              <a:ext uri="{FF2B5EF4-FFF2-40B4-BE49-F238E27FC236}">
                <a16:creationId xmlns:a16="http://schemas.microsoft.com/office/drawing/2014/main" id="{63E644E2-37BA-9A46-8B62-C0B7666AC239}"/>
              </a:ext>
            </a:extLst>
          </p:cNvPr>
          <p:cNvSpPr>
            <a:spLocks noGrp="1"/>
          </p:cNvSpPr>
          <p:nvPr>
            <p:ph type="title"/>
          </p:nvPr>
        </p:nvSpPr>
        <p:spPr/>
        <p:txBody>
          <a:bodyPr vert="horz" lIns="91440" tIns="45720" rIns="91440" bIns="45720" rtlCol="0" anchor="t">
            <a:noAutofit/>
          </a:bodyPr>
          <a:lstStyle/>
          <a:p>
            <a:r>
              <a:rPr lang="ja-JP" altLang="en-US" sz="2800" b="0"/>
              <a:t>参考：ログおよびモニタリングによる検知ー概要</a:t>
            </a:r>
          </a:p>
        </p:txBody>
      </p:sp>
      <p:pic>
        <p:nvPicPr>
          <p:cNvPr id="76" name="Graphic 22">
            <a:extLst>
              <a:ext uri="{FF2B5EF4-FFF2-40B4-BE49-F238E27FC236}">
                <a16:creationId xmlns:a16="http://schemas.microsoft.com/office/drawing/2014/main" id="{AA0D4422-2BE8-0446-A7AA-5460DFB917AF}"/>
              </a:ext>
            </a:extLst>
          </p:cNvPr>
          <p:cNvPicPr>
            <a:picLocks noChangeAspect="1" noChangeArrowheads="1"/>
          </p:cNvPicPr>
          <p:nvPr/>
        </p:nvPicPr>
        <p:blipFill>
          <a:blip r:embed="rId23">
            <a:extLst>
              <a:ext uri="{96DAC541-7B7A-43D3-8B79-37D633B846F1}">
                <asvg:svgBlip xmlns:asvg="http://schemas.microsoft.com/office/drawing/2016/SVG/main" r:embed="rId24"/>
              </a:ext>
            </a:extLst>
          </a:blip>
          <a:srcRect/>
          <a:stretch/>
        </p:blipFill>
        <p:spPr bwMode="auto">
          <a:xfrm>
            <a:off x="10218724" y="1950583"/>
            <a:ext cx="523647" cy="523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6" name="Graphic 19">
            <a:extLst>
              <a:ext uri="{FF2B5EF4-FFF2-40B4-BE49-F238E27FC236}">
                <a16:creationId xmlns:a16="http://schemas.microsoft.com/office/drawing/2014/main" id="{9CAA1DA3-C391-1F43-843C-DAC3F22E4959}"/>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6987118" y="1955806"/>
            <a:ext cx="467999" cy="467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7" name="Graphic 19">
            <a:extLst>
              <a:ext uri="{FF2B5EF4-FFF2-40B4-BE49-F238E27FC236}">
                <a16:creationId xmlns:a16="http://schemas.microsoft.com/office/drawing/2014/main" id="{9663F694-C8F3-3640-B1E1-E6FF4B792B27}"/>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8256472" y="3416384"/>
            <a:ext cx="467999" cy="467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テキスト ボックス 2">
            <a:extLst>
              <a:ext uri="{FF2B5EF4-FFF2-40B4-BE49-F238E27FC236}">
                <a16:creationId xmlns:a16="http://schemas.microsoft.com/office/drawing/2014/main" id="{0E09CDAE-0DE4-D5AC-6666-B6DD738CBD85}"/>
              </a:ext>
            </a:extLst>
          </p:cNvPr>
          <p:cNvSpPr txBox="1"/>
          <p:nvPr/>
        </p:nvSpPr>
        <p:spPr>
          <a:xfrm>
            <a:off x="10607211" y="0"/>
            <a:ext cx="1584789" cy="369332"/>
          </a:xfrm>
          <a:prstGeom prst="rect">
            <a:avLst/>
          </a:prstGeom>
          <a:no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800" b="0" i="0" u="none" strike="noStrike" kern="1200" cap="none" spc="0" normalizeH="0" baseline="0" noProof="0" dirty="0">
                <a:ln>
                  <a:noFill/>
                </a:ln>
                <a:solidFill>
                  <a:srgbClr val="FFFFFF">
                    <a:lumMod val="50000"/>
                  </a:srgbClr>
                </a:solidFill>
                <a:effectLst/>
                <a:uLnTx/>
                <a:uFillTx/>
                <a:latin typeface="Meiryo" panose="020B0604030504040204" pitchFamily="34" charset="-128"/>
                <a:ea typeface="Meiryo" panose="020B0604030504040204" pitchFamily="34" charset="-128"/>
                <a:cs typeface="+mn-cs"/>
              </a:rPr>
              <a:t>SEC10-BP02</a:t>
            </a:r>
            <a:endParaRPr kumimoji="0" lang="ja-JP" altLang="en-US" sz="1800" b="0" i="0" u="none" strike="noStrike" kern="1200" cap="none" spc="0" normalizeH="0" baseline="0" noProof="0">
              <a:ln>
                <a:noFill/>
              </a:ln>
              <a:solidFill>
                <a:srgbClr val="FFFFFF">
                  <a:lumMod val="50000"/>
                </a:srgbClr>
              </a:solidFill>
              <a:effectLst/>
              <a:uLnTx/>
              <a:uFillTx/>
              <a:latin typeface="Meiryo" panose="020B0604030504040204" pitchFamily="34" charset="-128"/>
              <a:ea typeface="Meiryo" panose="020B0604030504040204" pitchFamily="34" charset="-128"/>
              <a:cs typeface="+mn-cs"/>
            </a:endParaRPr>
          </a:p>
        </p:txBody>
      </p:sp>
    </p:spTree>
    <p:extLst>
      <p:ext uri="{BB962C8B-B14F-4D97-AF65-F5344CB8AC3E}">
        <p14:creationId xmlns:p14="http://schemas.microsoft.com/office/powerpoint/2010/main" val="1763662257"/>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207A3DA7-9856-5344-9678-3121BF4CEB51}"/>
              </a:ext>
            </a:extLst>
          </p:cNvPr>
          <p:cNvSpPr>
            <a:spLocks noGrp="1"/>
          </p:cNvSpPr>
          <p:nvPr>
            <p:ph type="title"/>
          </p:nvPr>
        </p:nvSpPr>
        <p:spPr/>
        <p:txBody>
          <a:bodyPr vert="horz" lIns="91440" tIns="45720" rIns="91440" bIns="45720" rtlCol="0" anchor="t">
            <a:noAutofit/>
          </a:bodyPr>
          <a:lstStyle/>
          <a:p>
            <a:r>
              <a:rPr lang="ja-JP" altLang="en-US" sz="2800" b="0"/>
              <a:t>参考：誤設定・不正使用検知方法の検討</a:t>
            </a:r>
          </a:p>
        </p:txBody>
      </p:sp>
      <p:sp>
        <p:nvSpPr>
          <p:cNvPr id="17" name="正方形/長方形 16">
            <a:extLst>
              <a:ext uri="{FF2B5EF4-FFF2-40B4-BE49-F238E27FC236}">
                <a16:creationId xmlns:a16="http://schemas.microsoft.com/office/drawing/2014/main" id="{4F7EF8C6-3F87-5B45-90C2-BE5A104C5D96}"/>
              </a:ext>
            </a:extLst>
          </p:cNvPr>
          <p:cNvSpPr/>
          <p:nvPr/>
        </p:nvSpPr>
        <p:spPr>
          <a:xfrm>
            <a:off x="362670" y="1515019"/>
            <a:ext cx="5637331" cy="4529830"/>
          </a:xfrm>
          <a:prstGeom prst="rect">
            <a:avLst/>
          </a:prstGeom>
        </p:spPr>
        <p:txBody>
          <a:bodyPr wrap="square">
            <a:spAutoFit/>
          </a:bodyPr>
          <a:lstStyle/>
          <a:p>
            <a:pPr marL="247641" marR="0" lvl="0" indent="-247641" algn="l" defTabSz="609576" rtl="0" eaLnBrk="1" fontAlgn="auto" latinLnBrk="0" hangingPunct="1">
              <a:lnSpc>
                <a:spcPct val="100000"/>
              </a:lnSpc>
              <a:spcBef>
                <a:spcPts val="0"/>
              </a:spcBef>
              <a:spcAft>
                <a:spcPts val="800"/>
              </a:spcAft>
              <a:buClrTx/>
              <a:buSzTx/>
              <a:buFont typeface="Arial" panose="020B0604020202020204" pitchFamily="34" charset="0"/>
              <a:buChar char="•"/>
              <a:tabLst/>
              <a:defRPr/>
            </a:pPr>
            <a:r>
              <a:rPr kumimoji="0" lang="ja-JP" altLang="en-US" sz="1667"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rPr>
              <a:t>ルールに準拠していない設定を検知</a:t>
            </a:r>
            <a:endParaRPr kumimoji="0" lang="en-US" altLang="ja-JP" sz="1667"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endParaRPr>
          </a:p>
          <a:p>
            <a:pPr marL="247641" marR="0" lvl="0" indent="-247641" algn="l" defTabSz="609576" rtl="0" eaLnBrk="1" fontAlgn="auto" latinLnBrk="0" hangingPunct="1">
              <a:lnSpc>
                <a:spcPct val="100000"/>
              </a:lnSpc>
              <a:spcBef>
                <a:spcPts val="0"/>
              </a:spcBef>
              <a:spcAft>
                <a:spcPts val="800"/>
              </a:spcAft>
              <a:buClrTx/>
              <a:buSzTx/>
              <a:buFont typeface="Arial" panose="020B0604020202020204" pitchFamily="34" charset="0"/>
              <a:buChar char="•"/>
              <a:tabLst/>
              <a:defRPr/>
            </a:pPr>
            <a:r>
              <a:rPr kumimoji="0" lang="ja-JP" altLang="en-US" sz="1667"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rPr>
              <a:t>マネージドルールを使用可能</a:t>
            </a:r>
            <a:endParaRPr kumimoji="0" lang="en-US" altLang="ja-JP" sz="1667"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endParaRPr>
          </a:p>
          <a:p>
            <a:pPr marL="721755" marR="0" lvl="1" indent="-237057" algn="l" defTabSz="609576" rtl="0" eaLnBrk="1" fontAlgn="auto" latinLnBrk="0" hangingPunct="1">
              <a:lnSpc>
                <a:spcPct val="100000"/>
              </a:lnSpc>
              <a:spcBef>
                <a:spcPts val="0"/>
              </a:spcBef>
              <a:spcAft>
                <a:spcPts val="800"/>
              </a:spcAft>
              <a:buClrTx/>
              <a:buSzTx/>
              <a:buFont typeface="Wingdings" pitchFamily="2" charset="2"/>
              <a:buChar char="ü"/>
              <a:tabLst/>
              <a:defRPr/>
            </a:pPr>
            <a:r>
              <a:rPr kumimoji="0" lang="en-US" altLang="ja-JP" sz="15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IAM</a:t>
            </a:r>
            <a:r>
              <a:rPr kumimoji="0" lang="ja-JP" altLang="en-US" sz="15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rPr>
              <a:t>、</a:t>
            </a:r>
            <a:r>
              <a:rPr kumimoji="0" lang="en-US" altLang="ja-JP" sz="15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S3</a:t>
            </a:r>
            <a:r>
              <a:rPr kumimoji="0" lang="ja-JP" altLang="en-US" sz="15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rPr>
              <a:t>、</a:t>
            </a:r>
            <a:r>
              <a:rPr kumimoji="0" lang="en-US" altLang="ja-JP" sz="15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CloudTrail</a:t>
            </a:r>
            <a:r>
              <a:rPr kumimoji="0" lang="ja-JP" altLang="en-US" sz="15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rPr>
              <a:t>等のガバナンス機能が正しく設定されていることを確認する機能が充実しているので、スタートラインとしてこれらを採用することが推奨</a:t>
            </a:r>
            <a:endParaRPr kumimoji="0" lang="en-US" altLang="ja-JP" sz="15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endParaRPr>
          </a:p>
          <a:p>
            <a:pPr marL="247641" marR="0" lvl="0" indent="-247641" algn="l" defTabSz="609576" rtl="0" eaLnBrk="1" fontAlgn="auto" latinLnBrk="0" hangingPunct="1">
              <a:lnSpc>
                <a:spcPct val="100000"/>
              </a:lnSpc>
              <a:spcBef>
                <a:spcPts val="0"/>
              </a:spcBef>
              <a:spcAft>
                <a:spcPts val="800"/>
              </a:spcAft>
              <a:buClrTx/>
              <a:buSzTx/>
              <a:buFont typeface="Arial" panose="020B0604020202020204" pitchFamily="34" charset="0"/>
              <a:buChar char="•"/>
              <a:tabLst/>
              <a:defRPr/>
            </a:pPr>
            <a:r>
              <a:rPr kumimoji="0" lang="en-US" altLang="ja-JP" sz="1667"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Config Conformance Pack</a:t>
            </a:r>
            <a:r>
              <a:rPr kumimoji="0" lang="ja-JP" altLang="en-US" sz="1667"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rPr>
              <a:t>の利用</a:t>
            </a:r>
            <a:endParaRPr kumimoji="0" lang="en-US" altLang="ja-JP" sz="1667"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endParaRPr>
          </a:p>
          <a:p>
            <a:pPr marL="247641" marR="0" lvl="0" indent="-247641" algn="l" defTabSz="60957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ja-JP" altLang="en-US" sz="1667"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rPr>
              <a:t>ネットワークの設定監視はマネージドルールにはほとんどないため、必要に応じてカスタムルールを作成</a:t>
            </a:r>
            <a:br>
              <a:rPr kumimoji="0" lang="en-US" altLang="ja-JP" sz="1667"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br>
            <a:r>
              <a:rPr kumimoji="0" lang="en-US" altLang="ja-JP" sz="15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(Security Group</a:t>
            </a:r>
            <a:r>
              <a:rPr kumimoji="0" lang="ja-JP" altLang="en-US" sz="15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rPr>
              <a:t>は</a:t>
            </a:r>
            <a:r>
              <a:rPr kumimoji="0" lang="en-US" altLang="ja-JP" sz="15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Firewall Manager</a:t>
            </a:r>
            <a:r>
              <a:rPr kumimoji="0" lang="ja-JP" altLang="en-US" sz="15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rPr>
              <a:t>で管理など</a:t>
            </a:r>
            <a:r>
              <a:rPr kumimoji="0" lang="en-US" altLang="ja-JP" sz="15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a:t>
            </a:r>
          </a:p>
          <a:p>
            <a:pPr marL="247641" marR="0" lvl="0" indent="-247641" algn="l" defTabSz="609576" rtl="0" eaLnBrk="1" fontAlgn="auto" latinLnBrk="0" hangingPunct="1">
              <a:lnSpc>
                <a:spcPct val="100000"/>
              </a:lnSpc>
              <a:spcBef>
                <a:spcPts val="0"/>
              </a:spcBef>
              <a:spcAft>
                <a:spcPts val="800"/>
              </a:spcAft>
              <a:buClrTx/>
              <a:buSzTx/>
              <a:buFont typeface="Arial" panose="020B0604020202020204" pitchFamily="34" charset="0"/>
              <a:buChar char="•"/>
              <a:tabLst/>
              <a:defRPr/>
            </a:pPr>
            <a:r>
              <a:rPr kumimoji="0" lang="ja-JP" altLang="en-US" sz="1667"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rPr>
              <a:t>検知タイミング</a:t>
            </a:r>
            <a:endParaRPr kumimoji="0" lang="en-US" altLang="ja-JP" sz="1667"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endParaRPr>
          </a:p>
          <a:p>
            <a:pPr marL="721755" marR="0" lvl="1" indent="-237057" algn="l" defTabSz="609576" rtl="0" eaLnBrk="1" fontAlgn="auto" latinLnBrk="0" hangingPunct="1">
              <a:lnSpc>
                <a:spcPct val="100000"/>
              </a:lnSpc>
              <a:spcBef>
                <a:spcPts val="0"/>
              </a:spcBef>
              <a:spcAft>
                <a:spcPts val="800"/>
              </a:spcAft>
              <a:buClrTx/>
              <a:buSzTx/>
              <a:buFont typeface="Wingdings" pitchFamily="2" charset="2"/>
              <a:buChar char="ü"/>
              <a:tabLst/>
              <a:defRPr/>
            </a:pPr>
            <a:r>
              <a:rPr kumimoji="0" lang="ja-JP" altLang="en-US" sz="15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rPr>
              <a:t>定期的</a:t>
            </a:r>
            <a:r>
              <a:rPr kumimoji="0" lang="en-US" altLang="ja-JP" sz="15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(1</a:t>
            </a:r>
            <a:r>
              <a:rPr kumimoji="0" lang="ja-JP" altLang="en-US" sz="15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rPr>
              <a:t>時間、</a:t>
            </a:r>
            <a:r>
              <a:rPr kumimoji="0" lang="en-US" altLang="ja-JP" sz="15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3</a:t>
            </a:r>
            <a:r>
              <a:rPr kumimoji="0" lang="ja-JP" altLang="en-US" sz="15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rPr>
              <a:t>時間、</a:t>
            </a:r>
            <a:r>
              <a:rPr kumimoji="0" lang="en-US" altLang="ja-JP" sz="15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6</a:t>
            </a:r>
            <a:r>
              <a:rPr kumimoji="0" lang="ja-JP" altLang="en-US" sz="15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rPr>
              <a:t>時間、</a:t>
            </a:r>
            <a:r>
              <a:rPr kumimoji="0" lang="en-US" altLang="ja-JP" sz="15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12</a:t>
            </a:r>
            <a:r>
              <a:rPr kumimoji="0" lang="ja-JP" altLang="en-US" sz="15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rPr>
              <a:t>時間、</a:t>
            </a:r>
            <a:r>
              <a:rPr kumimoji="0" lang="en-US" altLang="ja-JP" sz="15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24</a:t>
            </a:r>
            <a:r>
              <a:rPr kumimoji="0" lang="ja-JP" altLang="en-US" sz="15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rPr>
              <a:t>時間</a:t>
            </a:r>
            <a:r>
              <a:rPr kumimoji="0" lang="en-US" altLang="ja-JP" sz="15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a:t>
            </a:r>
          </a:p>
          <a:p>
            <a:pPr marL="721755" marR="0" lvl="1" indent="-237057" algn="l" defTabSz="609576" rtl="0" eaLnBrk="1" fontAlgn="auto" latinLnBrk="0" hangingPunct="1">
              <a:lnSpc>
                <a:spcPct val="100000"/>
              </a:lnSpc>
              <a:spcBef>
                <a:spcPts val="0"/>
              </a:spcBef>
              <a:spcAft>
                <a:spcPts val="800"/>
              </a:spcAft>
              <a:buClrTx/>
              <a:buSzTx/>
              <a:buFont typeface="Wingdings" pitchFamily="2" charset="2"/>
              <a:buChar char="ü"/>
              <a:tabLst/>
              <a:defRPr/>
            </a:pPr>
            <a:r>
              <a:rPr kumimoji="0" lang="ja-JP" altLang="en-US" sz="1500" b="0" i="0" u="none" strike="noStrike" kern="1200" cap="none" spc="0" normalizeH="0" baseline="0" noProof="0">
                <a:ln>
                  <a:noFill/>
                </a:ln>
                <a:solidFill>
                  <a:srgbClr val="F58535"/>
                </a:solidFill>
                <a:effectLst/>
                <a:uLnTx/>
                <a:uFillTx/>
                <a:latin typeface="Meiryo" panose="020B0604030504040204" pitchFamily="34" charset="-128"/>
                <a:ea typeface="Meiryo" panose="020B0604030504040204" pitchFamily="34" charset="-128"/>
                <a:cs typeface="+mn-cs"/>
              </a:rPr>
              <a:t>通常は</a:t>
            </a:r>
            <a:r>
              <a:rPr kumimoji="0" lang="en-US" altLang="ja-JP" sz="1500" b="0" i="0" u="none" strike="noStrike" kern="1200" cap="none" spc="0" normalizeH="0" baseline="0" noProof="0" dirty="0">
                <a:ln>
                  <a:noFill/>
                </a:ln>
                <a:solidFill>
                  <a:srgbClr val="F58535"/>
                </a:solidFill>
                <a:effectLst/>
                <a:uLnTx/>
                <a:uFillTx/>
                <a:latin typeface="Meiryo" panose="020B0604030504040204" pitchFamily="34" charset="-128"/>
                <a:ea typeface="Meiryo" panose="020B0604030504040204" pitchFamily="34" charset="-128"/>
                <a:cs typeface="+mn-cs"/>
              </a:rPr>
              <a:t>1</a:t>
            </a:r>
            <a:r>
              <a:rPr kumimoji="0" lang="ja-JP" altLang="en-US" sz="1500" b="0" i="0" u="none" strike="noStrike" kern="1200" cap="none" spc="0" normalizeH="0" baseline="0" noProof="0">
                <a:ln>
                  <a:noFill/>
                </a:ln>
                <a:solidFill>
                  <a:srgbClr val="F58535"/>
                </a:solidFill>
                <a:effectLst/>
                <a:uLnTx/>
                <a:uFillTx/>
                <a:latin typeface="Meiryo" panose="020B0604030504040204" pitchFamily="34" charset="-128"/>
                <a:ea typeface="Meiryo" panose="020B0604030504040204" pitchFamily="34" charset="-128"/>
                <a:cs typeface="+mn-cs"/>
              </a:rPr>
              <a:t>日に</a:t>
            </a:r>
            <a:r>
              <a:rPr kumimoji="0" lang="en-US" altLang="ja-JP" sz="1500" b="0" i="0" u="none" strike="noStrike" kern="1200" cap="none" spc="0" normalizeH="0" baseline="0" noProof="0" dirty="0">
                <a:ln>
                  <a:noFill/>
                </a:ln>
                <a:solidFill>
                  <a:srgbClr val="F58535"/>
                </a:solidFill>
                <a:effectLst/>
                <a:uLnTx/>
                <a:uFillTx/>
                <a:latin typeface="Meiryo" panose="020B0604030504040204" pitchFamily="34" charset="-128"/>
                <a:ea typeface="Meiryo" panose="020B0604030504040204" pitchFamily="34" charset="-128"/>
                <a:cs typeface="+mn-cs"/>
              </a:rPr>
              <a:t>1</a:t>
            </a:r>
            <a:r>
              <a:rPr kumimoji="0" lang="ja-JP" altLang="en-US" sz="1500" b="0" i="0" u="none" strike="noStrike" kern="1200" cap="none" spc="0" normalizeH="0" baseline="0" noProof="0">
                <a:ln>
                  <a:noFill/>
                </a:ln>
                <a:solidFill>
                  <a:srgbClr val="F58535"/>
                </a:solidFill>
                <a:effectLst/>
                <a:uLnTx/>
                <a:uFillTx/>
                <a:latin typeface="Meiryo" panose="020B0604030504040204" pitchFamily="34" charset="-128"/>
                <a:ea typeface="Meiryo" panose="020B0604030504040204" pitchFamily="34" charset="-128"/>
                <a:cs typeface="+mn-cs"/>
              </a:rPr>
              <a:t>回程度の頻度で使用</a:t>
            </a:r>
            <a:br>
              <a:rPr kumimoji="0" lang="en-US" altLang="ja-JP" sz="15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br>
            <a:r>
              <a:rPr kumimoji="0" lang="ja-JP" altLang="en-US" sz="15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rPr>
              <a:t> </a:t>
            </a:r>
            <a:r>
              <a:rPr kumimoji="0" lang="en-US" altLang="ja-JP" sz="15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a:t>
            </a:r>
            <a:r>
              <a:rPr kumimoji="0" lang="ja-JP" altLang="en-US" sz="15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rPr>
              <a:t>評価回数が増えるとコスト*が増えるため</a:t>
            </a:r>
            <a:r>
              <a:rPr kumimoji="0" lang="en-US" altLang="ja-JP" sz="15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a:t>
            </a:r>
          </a:p>
          <a:p>
            <a:pPr marL="721755" marR="0" lvl="1" indent="-237057" algn="l" defTabSz="609576" rtl="0" eaLnBrk="1" fontAlgn="auto" latinLnBrk="0" hangingPunct="1">
              <a:lnSpc>
                <a:spcPct val="100000"/>
              </a:lnSpc>
              <a:spcBef>
                <a:spcPts val="0"/>
              </a:spcBef>
              <a:spcAft>
                <a:spcPts val="800"/>
              </a:spcAft>
              <a:buClrTx/>
              <a:buSzTx/>
              <a:buFont typeface="Wingdings" pitchFamily="2" charset="2"/>
              <a:buChar char="ü"/>
              <a:tabLst/>
              <a:defRPr/>
            </a:pPr>
            <a:r>
              <a:rPr kumimoji="0" lang="ja-JP" altLang="en-US" sz="1500" b="0" i="0" u="none" strike="noStrike" kern="1200" cap="none" spc="0" normalizeH="0" baseline="0" noProof="0">
                <a:ln>
                  <a:noFill/>
                </a:ln>
                <a:solidFill>
                  <a:srgbClr val="F58535"/>
                </a:solidFill>
                <a:effectLst/>
                <a:uLnTx/>
                <a:uFillTx/>
                <a:latin typeface="Meiryo" panose="020B0604030504040204" pitchFamily="34" charset="-128"/>
                <a:ea typeface="Meiryo" panose="020B0604030504040204" pitchFamily="34" charset="-128"/>
                <a:cs typeface="+mn-cs"/>
              </a:rPr>
              <a:t>設定変更時</a:t>
            </a:r>
            <a:endParaRPr kumimoji="0" lang="en-US" altLang="ja-JP" sz="1500" b="0" i="0" u="none" strike="noStrike" kern="1200" cap="none" spc="0" normalizeH="0" baseline="0" noProof="0" dirty="0">
              <a:ln>
                <a:noFill/>
              </a:ln>
              <a:solidFill>
                <a:srgbClr val="F58535"/>
              </a:solidFill>
              <a:effectLst/>
              <a:uLnTx/>
              <a:uFillTx/>
              <a:latin typeface="Meiryo" panose="020B0604030504040204" pitchFamily="34" charset="-128"/>
              <a:ea typeface="Meiryo" panose="020B0604030504040204" pitchFamily="34" charset="-128"/>
              <a:cs typeface="+mn-cs"/>
            </a:endParaRPr>
          </a:p>
          <a:p>
            <a:pPr marL="721755" marR="0" lvl="1" indent="-237057" algn="l" defTabSz="609576" rtl="0" eaLnBrk="1" fontAlgn="auto" latinLnBrk="0" hangingPunct="1">
              <a:lnSpc>
                <a:spcPct val="100000"/>
              </a:lnSpc>
              <a:spcBef>
                <a:spcPts val="0"/>
              </a:spcBef>
              <a:spcAft>
                <a:spcPts val="800"/>
              </a:spcAft>
              <a:buClrTx/>
              <a:buSzTx/>
              <a:buFont typeface="Wingdings" pitchFamily="2" charset="2"/>
              <a:buChar char="ü"/>
              <a:tabLst/>
              <a:defRPr/>
            </a:pPr>
            <a:r>
              <a:rPr kumimoji="0" lang="ja-JP" altLang="en-US" sz="15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rPr>
              <a:t>一部リソースのみ対応</a:t>
            </a:r>
            <a:endParaRPr kumimoji="0" lang="en-US" altLang="ja-JP" sz="15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endParaRPr>
          </a:p>
        </p:txBody>
      </p:sp>
      <p:sp>
        <p:nvSpPr>
          <p:cNvPr id="6" name="正方形/長方形 5">
            <a:extLst>
              <a:ext uri="{FF2B5EF4-FFF2-40B4-BE49-F238E27FC236}">
                <a16:creationId xmlns:a16="http://schemas.microsoft.com/office/drawing/2014/main" id="{8C55B14A-4724-EC49-80CB-BB1FC3A4B621}"/>
              </a:ext>
            </a:extLst>
          </p:cNvPr>
          <p:cNvSpPr/>
          <p:nvPr/>
        </p:nvSpPr>
        <p:spPr>
          <a:xfrm>
            <a:off x="442698" y="844709"/>
            <a:ext cx="5568000" cy="568292"/>
          </a:xfrm>
          <a:prstGeom prst="rect">
            <a:avLst/>
          </a:prstGeom>
          <a:solidFill>
            <a:schemeClr val="tx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ct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1" lang="en-US" altLang="ja-JP" sz="2333" b="0" i="0" u="none" strike="noStrike" kern="1200" cap="none" spc="0" normalizeH="0" baseline="0" noProof="0" dirty="0">
                <a:ln>
                  <a:noFill/>
                </a:ln>
                <a:solidFill>
                  <a:srgbClr val="FFFFFF"/>
                </a:solidFill>
                <a:effectLst/>
                <a:uLnTx/>
                <a:uFillTx/>
                <a:latin typeface="Meiryo" panose="020B0604030504040204" pitchFamily="34" charset="-128"/>
                <a:ea typeface="Meiryo" panose="020B0604030504040204" pitchFamily="34" charset="-128"/>
                <a:cs typeface="+mn-cs"/>
              </a:rPr>
              <a:t>Config Rules</a:t>
            </a:r>
            <a:endParaRPr kumimoji="1" lang="ja-JP" altLang="en-US" sz="2333" b="0" i="0" u="none" strike="noStrike" kern="1200" cap="none" spc="0" normalizeH="0" baseline="0" noProof="0" dirty="0">
              <a:ln>
                <a:noFill/>
              </a:ln>
              <a:gradFill>
                <a:gsLst>
                  <a:gs pos="0">
                    <a:srgbClr val="FFFFFF"/>
                  </a:gs>
                  <a:gs pos="100000">
                    <a:srgbClr val="FFFFFF"/>
                  </a:gs>
                </a:gsLst>
                <a:lin ang="5400000" scaled="1"/>
              </a:gradFill>
              <a:effectLst/>
              <a:uLnTx/>
              <a:uFillTx/>
              <a:latin typeface="Meiryo" panose="020B0604030504040204" pitchFamily="34" charset="-128"/>
              <a:ea typeface="Meiryo" panose="020B0604030504040204" pitchFamily="34" charset="-128"/>
              <a:cs typeface="+mn-cs"/>
            </a:endParaRPr>
          </a:p>
        </p:txBody>
      </p:sp>
      <p:sp>
        <p:nvSpPr>
          <p:cNvPr id="7" name="正方形/長方形 6">
            <a:extLst>
              <a:ext uri="{FF2B5EF4-FFF2-40B4-BE49-F238E27FC236}">
                <a16:creationId xmlns:a16="http://schemas.microsoft.com/office/drawing/2014/main" id="{DBFDFA37-B212-6341-8167-1B9C8B79BCCB}"/>
              </a:ext>
            </a:extLst>
          </p:cNvPr>
          <p:cNvSpPr/>
          <p:nvPr/>
        </p:nvSpPr>
        <p:spPr>
          <a:xfrm>
            <a:off x="6192000" y="837001"/>
            <a:ext cx="5568000" cy="568292"/>
          </a:xfrm>
          <a:prstGeom prst="rect">
            <a:avLst/>
          </a:prstGeom>
          <a:solidFill>
            <a:schemeClr val="tx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ct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1" lang="en-US" altLang="ja-JP" sz="2333" b="0" i="0" u="none" strike="noStrike" kern="1200" cap="none" spc="0" normalizeH="0" baseline="0" noProof="0" dirty="0" err="1">
                <a:ln>
                  <a:noFill/>
                </a:ln>
                <a:gradFill>
                  <a:gsLst>
                    <a:gs pos="0">
                      <a:srgbClr val="FFFFFF"/>
                    </a:gs>
                    <a:gs pos="100000">
                      <a:srgbClr val="FFFFFF"/>
                    </a:gs>
                  </a:gsLst>
                  <a:lin ang="5400000" scaled="1"/>
                </a:gradFill>
                <a:effectLst/>
                <a:uLnTx/>
                <a:uFillTx/>
                <a:latin typeface="Meiryo" panose="020B0604030504040204" pitchFamily="34" charset="-128"/>
                <a:ea typeface="Meiryo" panose="020B0604030504040204" pitchFamily="34" charset="-128"/>
                <a:cs typeface="+mn-cs"/>
              </a:rPr>
              <a:t>EventBridge</a:t>
            </a:r>
            <a:endParaRPr kumimoji="1" lang="ja-JP" altLang="en-US" sz="2333" b="0" i="0" u="none" strike="noStrike" kern="1200" cap="none" spc="0" normalizeH="0" baseline="0" noProof="0" dirty="0">
              <a:ln>
                <a:noFill/>
              </a:ln>
              <a:gradFill>
                <a:gsLst>
                  <a:gs pos="0">
                    <a:srgbClr val="FFFFFF"/>
                  </a:gs>
                  <a:gs pos="100000">
                    <a:srgbClr val="FFFFFF"/>
                  </a:gs>
                </a:gsLst>
                <a:lin ang="5400000" scaled="1"/>
              </a:gradFill>
              <a:effectLst/>
              <a:uLnTx/>
              <a:uFillTx/>
              <a:latin typeface="Meiryo" panose="020B0604030504040204" pitchFamily="34" charset="-128"/>
              <a:ea typeface="Meiryo" panose="020B0604030504040204" pitchFamily="34" charset="-128"/>
              <a:cs typeface="+mn-cs"/>
            </a:endParaRPr>
          </a:p>
        </p:txBody>
      </p:sp>
      <p:sp>
        <p:nvSpPr>
          <p:cNvPr id="8" name="正方形/長方形 7">
            <a:extLst>
              <a:ext uri="{FF2B5EF4-FFF2-40B4-BE49-F238E27FC236}">
                <a16:creationId xmlns:a16="http://schemas.microsoft.com/office/drawing/2014/main" id="{B190A6CE-6E5F-C540-9C35-F1DC4611AF03}"/>
              </a:ext>
            </a:extLst>
          </p:cNvPr>
          <p:cNvSpPr/>
          <p:nvPr/>
        </p:nvSpPr>
        <p:spPr>
          <a:xfrm>
            <a:off x="6205460" y="1515018"/>
            <a:ext cx="5637329" cy="3657924"/>
          </a:xfrm>
          <a:prstGeom prst="rect">
            <a:avLst/>
          </a:prstGeom>
        </p:spPr>
        <p:txBody>
          <a:bodyPr wrap="square">
            <a:spAutoFit/>
          </a:bodyPr>
          <a:lstStyle/>
          <a:p>
            <a:pPr marL="247641" marR="0" lvl="0" indent="-247641" algn="l" defTabSz="609576" rtl="0" eaLnBrk="1" fontAlgn="auto" latinLnBrk="0" hangingPunct="1">
              <a:lnSpc>
                <a:spcPct val="100000"/>
              </a:lnSpc>
              <a:spcBef>
                <a:spcPts val="0"/>
              </a:spcBef>
              <a:spcAft>
                <a:spcPts val="800"/>
              </a:spcAft>
              <a:buClrTx/>
              <a:buSzTx/>
              <a:buFont typeface="Arial" panose="020B0604020202020204" pitchFamily="34" charset="0"/>
              <a:buChar char="•"/>
              <a:tabLst/>
              <a:defRPr/>
            </a:pPr>
            <a:r>
              <a:rPr kumimoji="0" lang="ja-JP" altLang="en-US" sz="1667"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rPr>
              <a:t>各種サービスで検知した事象をトリガーにイベント起動</a:t>
            </a:r>
            <a:endParaRPr kumimoji="0" lang="en-US" altLang="ja-JP" sz="1667"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endParaRPr>
          </a:p>
          <a:p>
            <a:pPr marL="715405" marR="0" lvl="1" indent="-292088" algn="l" defTabSz="609576" rtl="0" eaLnBrk="1" fontAlgn="auto" latinLnBrk="0" hangingPunct="1">
              <a:lnSpc>
                <a:spcPct val="100000"/>
              </a:lnSpc>
              <a:spcBef>
                <a:spcPts val="0"/>
              </a:spcBef>
              <a:spcAft>
                <a:spcPts val="800"/>
              </a:spcAft>
              <a:buClrTx/>
              <a:buSzTx/>
              <a:buFont typeface="Wingdings" pitchFamily="2" charset="2"/>
              <a:buChar char="ü"/>
              <a:tabLst/>
              <a:defRPr/>
            </a:pPr>
            <a:r>
              <a:rPr kumimoji="0" lang="ja-JP" altLang="en-US" sz="15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rPr>
              <a:t>事前定義のイベント</a:t>
            </a:r>
            <a:endParaRPr kumimoji="0" lang="en-US" altLang="ja-JP" sz="15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endParaRPr>
          </a:p>
          <a:p>
            <a:pPr marL="715405" marR="0" lvl="1" indent="-292088" algn="l" defTabSz="609576" rtl="0" eaLnBrk="1" fontAlgn="auto" latinLnBrk="0" hangingPunct="1">
              <a:lnSpc>
                <a:spcPct val="100000"/>
              </a:lnSpc>
              <a:spcBef>
                <a:spcPts val="0"/>
              </a:spcBef>
              <a:spcAft>
                <a:spcPts val="800"/>
              </a:spcAft>
              <a:buClrTx/>
              <a:buSzTx/>
              <a:buFont typeface="Wingdings" pitchFamily="2" charset="2"/>
              <a:buChar char="ü"/>
              <a:tabLst/>
              <a:defRPr/>
            </a:pPr>
            <a:r>
              <a:rPr kumimoji="0" lang="ja-JP" altLang="en-US" sz="15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rPr>
              <a:t>特定</a:t>
            </a:r>
            <a:r>
              <a:rPr kumimoji="0" lang="en-US" altLang="ja-JP" sz="15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API</a:t>
            </a:r>
            <a:r>
              <a:rPr kumimoji="0" lang="ja-JP" altLang="en-US" sz="15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rPr>
              <a:t>呼び出し</a:t>
            </a:r>
            <a:endParaRPr kumimoji="0" lang="en-US" altLang="ja-JP" sz="15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endParaRPr>
          </a:p>
          <a:p>
            <a:pPr marL="247641" marR="0" lvl="0" indent="-247641" algn="l" defTabSz="609576" rtl="0" eaLnBrk="1" fontAlgn="auto" latinLnBrk="0" hangingPunct="1">
              <a:lnSpc>
                <a:spcPct val="100000"/>
              </a:lnSpc>
              <a:spcBef>
                <a:spcPts val="0"/>
              </a:spcBef>
              <a:spcAft>
                <a:spcPts val="800"/>
              </a:spcAft>
              <a:buClrTx/>
              <a:buSzTx/>
              <a:buFont typeface="Arial" panose="020B0604020202020204" pitchFamily="34" charset="0"/>
              <a:buChar char="•"/>
              <a:tabLst/>
              <a:defRPr/>
            </a:pPr>
            <a:r>
              <a:rPr kumimoji="0" lang="en-US" altLang="ja-JP" sz="1667" b="0" i="0" u="none" strike="noStrike" kern="1200" cap="none" spc="0" normalizeH="0" baseline="0" noProof="0" dirty="0" err="1">
                <a:ln>
                  <a:noFill/>
                </a:ln>
                <a:solidFill>
                  <a:srgbClr val="232F3E"/>
                </a:solidFill>
                <a:effectLst/>
                <a:uLnTx/>
                <a:uFillTx/>
                <a:latin typeface="Meiryo" panose="020B0604030504040204" pitchFamily="34" charset="-128"/>
                <a:ea typeface="Meiryo" panose="020B0604030504040204" pitchFamily="34" charset="-128"/>
                <a:cs typeface="+mn-cs"/>
              </a:rPr>
              <a:t>EventBridge</a:t>
            </a:r>
            <a:r>
              <a:rPr kumimoji="0" lang="ja-JP" altLang="en-US" sz="1667"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rPr>
              <a:t>カスタムルールを作成</a:t>
            </a:r>
            <a:endParaRPr kumimoji="0" lang="en-US" altLang="ja-JP" sz="1667"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endParaRPr>
          </a:p>
          <a:p>
            <a:pPr marL="247641" marR="0" lvl="0" indent="-247641" algn="l" defTabSz="609576" rtl="0" eaLnBrk="1" fontAlgn="auto" latinLnBrk="0" hangingPunct="1">
              <a:lnSpc>
                <a:spcPct val="100000"/>
              </a:lnSpc>
              <a:spcBef>
                <a:spcPts val="0"/>
              </a:spcBef>
              <a:spcAft>
                <a:spcPts val="800"/>
              </a:spcAft>
              <a:buClrTx/>
              <a:buSzTx/>
              <a:buFont typeface="Arial" panose="020B0604020202020204" pitchFamily="34" charset="0"/>
              <a:buChar char="•"/>
              <a:tabLst/>
              <a:defRPr/>
            </a:pPr>
            <a:r>
              <a:rPr kumimoji="0" lang="ja-JP" altLang="en-US" sz="1667"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rPr>
              <a:t>変更イベントを検知し、呼び出す</a:t>
            </a:r>
            <a:r>
              <a:rPr kumimoji="0" lang="en-US" altLang="ja-JP" sz="1667"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Lambda</a:t>
            </a:r>
            <a:r>
              <a:rPr kumimoji="0" lang="ja-JP" altLang="en-US" sz="1667"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rPr>
              <a:t>関数にて変更内容のチェックおよびアラートを上げる</a:t>
            </a:r>
            <a:endParaRPr kumimoji="0" lang="en-US" altLang="ja-JP" sz="1667"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endParaRPr>
          </a:p>
          <a:p>
            <a:pPr marL="645557" marR="0" lvl="1" indent="-228591" algn="l" defTabSz="609576" rtl="0" eaLnBrk="1" fontAlgn="auto" latinLnBrk="0" hangingPunct="1">
              <a:lnSpc>
                <a:spcPct val="100000"/>
              </a:lnSpc>
              <a:spcBef>
                <a:spcPts val="0"/>
              </a:spcBef>
              <a:spcAft>
                <a:spcPts val="800"/>
              </a:spcAft>
              <a:buClrTx/>
              <a:buSzTx/>
              <a:buFont typeface="Wingdings" pitchFamily="2" charset="2"/>
              <a:buChar char="ü"/>
              <a:tabLst/>
              <a:defRPr/>
            </a:pPr>
            <a:r>
              <a:rPr kumimoji="0" lang="ja-JP" altLang="en-US" sz="15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rPr>
              <a:t>チェックロジック、アラートは</a:t>
            </a:r>
            <a:r>
              <a:rPr kumimoji="0" lang="en-US" altLang="ja-JP" sz="15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Lambda</a:t>
            </a:r>
            <a:r>
              <a:rPr kumimoji="0" lang="ja-JP" altLang="en-US" sz="15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rPr>
              <a:t>関数で作り込み</a:t>
            </a:r>
            <a:endParaRPr kumimoji="0" lang="en-US" altLang="ja-JP" sz="15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endParaRPr>
          </a:p>
          <a:p>
            <a:pPr marL="247641" marR="0" lvl="0" indent="-247641" algn="l" defTabSz="609576" rtl="0" eaLnBrk="1" fontAlgn="auto" latinLnBrk="0" hangingPunct="1">
              <a:lnSpc>
                <a:spcPct val="100000"/>
              </a:lnSpc>
              <a:spcBef>
                <a:spcPts val="0"/>
              </a:spcBef>
              <a:spcAft>
                <a:spcPts val="800"/>
              </a:spcAft>
              <a:buClrTx/>
              <a:buSzTx/>
              <a:buFont typeface="Arial" panose="020B0604020202020204" pitchFamily="34" charset="0"/>
              <a:buChar char="•"/>
              <a:tabLst/>
              <a:defRPr/>
            </a:pPr>
            <a:r>
              <a:rPr kumimoji="0" lang="ja-JP" altLang="en-US" sz="1667" b="0" i="0" u="none" strike="noStrike" kern="1200" cap="none" spc="0" normalizeH="0" baseline="0" noProof="0">
                <a:ln>
                  <a:noFill/>
                </a:ln>
                <a:solidFill>
                  <a:srgbClr val="F58535"/>
                </a:solidFill>
                <a:effectLst/>
                <a:uLnTx/>
                <a:uFillTx/>
                <a:latin typeface="Meiryo" panose="020B0604030504040204" pitchFamily="34" charset="-128"/>
                <a:ea typeface="Meiryo" panose="020B0604030504040204" pitchFamily="34" charset="-128"/>
                <a:cs typeface="+mn-cs"/>
              </a:rPr>
              <a:t>ほぼリアルタイムでの検知が可能</a:t>
            </a:r>
            <a:endParaRPr kumimoji="0" lang="en-US" altLang="ja-JP" sz="1667"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endParaRPr>
          </a:p>
          <a:p>
            <a:pPr marL="247641" marR="0" lvl="0" indent="-247641" algn="l" defTabSz="609576" rtl="0" eaLnBrk="1" fontAlgn="auto" latinLnBrk="0" hangingPunct="1">
              <a:lnSpc>
                <a:spcPct val="100000"/>
              </a:lnSpc>
              <a:spcBef>
                <a:spcPts val="0"/>
              </a:spcBef>
              <a:spcAft>
                <a:spcPts val="800"/>
              </a:spcAft>
              <a:buClrTx/>
              <a:buSzTx/>
              <a:buFont typeface="Arial" panose="020B0604020202020204" pitchFamily="34" charset="0"/>
              <a:buChar char="•"/>
              <a:tabLst/>
              <a:defRPr/>
            </a:pPr>
            <a:endParaRPr kumimoji="0" lang="en-US" altLang="ja-JP" sz="1667"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endParaRPr>
          </a:p>
          <a:p>
            <a:pPr marL="380976" marR="0" lvl="0" indent="-380976" algn="l" defTabSz="609576" rtl="0" eaLnBrk="1" fontAlgn="auto" latinLnBrk="0" hangingPunct="1">
              <a:lnSpc>
                <a:spcPct val="100000"/>
              </a:lnSpc>
              <a:spcBef>
                <a:spcPts val="0"/>
              </a:spcBef>
              <a:spcAft>
                <a:spcPts val="800"/>
              </a:spcAft>
              <a:buClrTx/>
              <a:buSzTx/>
              <a:buFont typeface="Arial" panose="020B0604020202020204" pitchFamily="34" charset="0"/>
              <a:buChar char="•"/>
              <a:tabLst/>
              <a:defRPr/>
            </a:pPr>
            <a:endParaRPr kumimoji="0" lang="en-US" altLang="ja-JP" sz="1667"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endParaRPr>
          </a:p>
        </p:txBody>
      </p:sp>
      <p:pic>
        <p:nvPicPr>
          <p:cNvPr id="13" name="Graphic 8">
            <a:extLst>
              <a:ext uri="{FF2B5EF4-FFF2-40B4-BE49-F238E27FC236}">
                <a16:creationId xmlns:a16="http://schemas.microsoft.com/office/drawing/2014/main" id="{51DA2D45-1442-C946-92DE-03563D42B4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28000" y="897460"/>
            <a:ext cx="450696" cy="450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Graphic 19">
            <a:extLst>
              <a:ext uri="{FF2B5EF4-FFF2-40B4-BE49-F238E27FC236}">
                <a16:creationId xmlns:a16="http://schemas.microsoft.com/office/drawing/2014/main" id="{5E6D24E4-E239-C041-9627-AB71CFFB02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96000" y="903507"/>
            <a:ext cx="450696" cy="450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テキスト ボックス 1">
            <a:extLst>
              <a:ext uri="{FF2B5EF4-FFF2-40B4-BE49-F238E27FC236}">
                <a16:creationId xmlns:a16="http://schemas.microsoft.com/office/drawing/2014/main" id="{F07FEECD-D8EC-843E-8E2E-8E4830044D75}"/>
              </a:ext>
            </a:extLst>
          </p:cNvPr>
          <p:cNvSpPr txBox="1"/>
          <p:nvPr/>
        </p:nvSpPr>
        <p:spPr>
          <a:xfrm>
            <a:off x="10607211" y="0"/>
            <a:ext cx="1584789" cy="369332"/>
          </a:xfrm>
          <a:prstGeom prst="rect">
            <a:avLst/>
          </a:prstGeom>
          <a:no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800" b="0" i="0" u="none" strike="noStrike" kern="1200" cap="none" spc="0" normalizeH="0" baseline="0" noProof="0" dirty="0">
                <a:ln>
                  <a:noFill/>
                </a:ln>
                <a:solidFill>
                  <a:srgbClr val="FFFFFF">
                    <a:lumMod val="50000"/>
                  </a:srgbClr>
                </a:solidFill>
                <a:effectLst/>
                <a:uLnTx/>
                <a:uFillTx/>
                <a:latin typeface="Meiryo" panose="020B0604030504040204" pitchFamily="34" charset="-128"/>
                <a:ea typeface="Meiryo" panose="020B0604030504040204" pitchFamily="34" charset="-128"/>
                <a:cs typeface="+mn-cs"/>
              </a:rPr>
              <a:t>SEC10-BP02</a:t>
            </a:r>
            <a:endParaRPr kumimoji="0" lang="ja-JP" altLang="en-US" sz="1800" b="0" i="0" u="none" strike="noStrike" kern="1200" cap="none" spc="0" normalizeH="0" baseline="0" noProof="0">
              <a:ln>
                <a:noFill/>
              </a:ln>
              <a:solidFill>
                <a:srgbClr val="FFFFFF">
                  <a:lumMod val="50000"/>
                </a:srgbClr>
              </a:solidFill>
              <a:effectLst/>
              <a:uLnTx/>
              <a:uFillTx/>
              <a:latin typeface="Meiryo" panose="020B0604030504040204" pitchFamily="34" charset="-128"/>
              <a:ea typeface="Meiryo" panose="020B0604030504040204" pitchFamily="34" charset="-128"/>
              <a:cs typeface="+mn-cs"/>
            </a:endParaRPr>
          </a:p>
        </p:txBody>
      </p:sp>
    </p:spTree>
    <p:extLst>
      <p:ext uri="{BB962C8B-B14F-4D97-AF65-F5344CB8AC3E}">
        <p14:creationId xmlns:p14="http://schemas.microsoft.com/office/powerpoint/2010/main" val="1037432543"/>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207A3DA7-9856-5344-9678-3121BF4CEB51}"/>
              </a:ext>
            </a:extLst>
          </p:cNvPr>
          <p:cNvSpPr>
            <a:spLocks noGrp="1"/>
          </p:cNvSpPr>
          <p:nvPr>
            <p:ph type="title"/>
          </p:nvPr>
        </p:nvSpPr>
        <p:spPr/>
        <p:txBody>
          <a:bodyPr vert="horz" lIns="91440" tIns="45720" rIns="91440" bIns="45720" rtlCol="0" anchor="t">
            <a:noAutofit/>
          </a:bodyPr>
          <a:lstStyle/>
          <a:p>
            <a:r>
              <a:rPr lang="ja-JP" altLang="en-US" sz="2800" b="0"/>
              <a:t>参考：操作ログの記録対象と監視方式</a:t>
            </a:r>
          </a:p>
        </p:txBody>
      </p:sp>
      <p:sp>
        <p:nvSpPr>
          <p:cNvPr id="17" name="正方形/長方形 16">
            <a:extLst>
              <a:ext uri="{FF2B5EF4-FFF2-40B4-BE49-F238E27FC236}">
                <a16:creationId xmlns:a16="http://schemas.microsoft.com/office/drawing/2014/main" id="{4F7EF8C6-3F87-5B45-90C2-BE5A104C5D96}"/>
              </a:ext>
            </a:extLst>
          </p:cNvPr>
          <p:cNvSpPr/>
          <p:nvPr/>
        </p:nvSpPr>
        <p:spPr>
          <a:xfrm>
            <a:off x="369756" y="908435"/>
            <a:ext cx="11326638" cy="1220847"/>
          </a:xfrm>
          <a:prstGeom prst="rect">
            <a:avLst/>
          </a:prstGeom>
        </p:spPr>
        <p:txBody>
          <a:bodyPr wrap="square">
            <a:spAutoFit/>
          </a:bodyPr>
          <a:lstStyle/>
          <a:p>
            <a:pPr marL="380976" marR="0" lvl="0" indent="-380976" algn="l" defTabSz="609576" rtl="0" eaLnBrk="1" fontAlgn="auto" latinLnBrk="0" hangingPunct="1">
              <a:lnSpc>
                <a:spcPct val="100000"/>
              </a:lnSpc>
              <a:spcBef>
                <a:spcPts val="0"/>
              </a:spcBef>
              <a:spcAft>
                <a:spcPts val="800"/>
              </a:spcAft>
              <a:buClrTx/>
              <a:buSzTx/>
              <a:buFont typeface="Arial" panose="020B0604020202020204" pitchFamily="34" charset="0"/>
              <a:buChar char="•"/>
              <a:tabLst/>
              <a:defRPr/>
            </a:pPr>
            <a:r>
              <a:rPr kumimoji="0" lang="en-US" altLang="ja-JP" sz="2000" b="0" i="0" u="none" strike="noStrike" kern="1200" cap="none" spc="0" normalizeH="0" baseline="0" noProof="0" dirty="0" err="1">
                <a:ln>
                  <a:noFill/>
                </a:ln>
                <a:solidFill>
                  <a:srgbClr val="232F3E"/>
                </a:solidFill>
                <a:effectLst/>
                <a:uLnTx/>
                <a:uFillTx/>
                <a:latin typeface="Meiryo" panose="020B0604030504040204" pitchFamily="34" charset="-128"/>
                <a:ea typeface="Meiryo" panose="020B0604030504040204" pitchFamily="34" charset="-128"/>
                <a:cs typeface="+mn-cs"/>
              </a:rPr>
              <a:t>EventBridge</a:t>
            </a:r>
            <a:r>
              <a:rPr kumimoji="0" lang="ja-JP" altLang="en-US" sz="20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rPr>
              <a:t>により監視を行う</a:t>
            </a:r>
            <a:endParaRPr kumimoji="0" lang="en-US" altLang="ja-JP" sz="2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endParaRPr>
          </a:p>
          <a:p>
            <a:pPr marL="380976" marR="0" lvl="0" indent="-380976" algn="l" defTabSz="609576" rtl="0" eaLnBrk="1" fontAlgn="auto" latinLnBrk="0" hangingPunct="1">
              <a:lnSpc>
                <a:spcPct val="100000"/>
              </a:lnSpc>
              <a:spcBef>
                <a:spcPts val="0"/>
              </a:spcBef>
              <a:spcAft>
                <a:spcPts val="800"/>
              </a:spcAft>
              <a:buClrTx/>
              <a:buSzTx/>
              <a:buFont typeface="Arial" panose="020B0604020202020204" pitchFamily="34" charset="0"/>
              <a:buChar char="•"/>
              <a:tabLst/>
              <a:defRPr/>
            </a:pPr>
            <a:r>
              <a:rPr kumimoji="0" lang="ja-JP" altLang="en-US" sz="20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rPr>
              <a:t>重要権限を持つ</a:t>
            </a:r>
            <a:r>
              <a:rPr kumimoji="0" lang="en-US" altLang="ja-JP" sz="2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IAM</a:t>
            </a:r>
            <a:r>
              <a:rPr kumimoji="0" lang="ja-JP" altLang="en-US" sz="20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rPr>
              <a:t>・特権ユーザに対しどのような行動を監視するか？</a:t>
            </a:r>
            <a:endParaRPr kumimoji="0" lang="en-US" altLang="ja-JP" sz="2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endParaRPr>
          </a:p>
          <a:p>
            <a:pPr marL="380976" marR="0" lvl="0" indent="-380976" algn="l" defTabSz="609576" rtl="0" eaLnBrk="1" fontAlgn="auto" latinLnBrk="0" hangingPunct="1">
              <a:lnSpc>
                <a:spcPct val="100000"/>
              </a:lnSpc>
              <a:spcBef>
                <a:spcPts val="0"/>
              </a:spcBef>
              <a:spcAft>
                <a:spcPts val="800"/>
              </a:spcAft>
              <a:buClrTx/>
              <a:buSzTx/>
              <a:buFont typeface="Arial" panose="020B0604020202020204" pitchFamily="34" charset="0"/>
              <a:buChar char="•"/>
              <a:tabLst/>
              <a:defRPr/>
            </a:pPr>
            <a:r>
              <a:rPr kumimoji="0" lang="ja-JP" altLang="en-US" sz="20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rPr>
              <a:t>不正アクセスにつながる可能性の高い行動は操作ログを記録し監視対象とする</a:t>
            </a:r>
            <a:endParaRPr kumimoji="0" lang="en-US" altLang="ja-JP" sz="2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endParaRPr>
          </a:p>
        </p:txBody>
      </p:sp>
      <p:graphicFrame>
        <p:nvGraphicFramePr>
          <p:cNvPr id="5" name="表 4">
            <a:extLst>
              <a:ext uri="{FF2B5EF4-FFF2-40B4-BE49-F238E27FC236}">
                <a16:creationId xmlns:a16="http://schemas.microsoft.com/office/drawing/2014/main" id="{662F9A5D-D720-C74D-8FFE-F0962611FCED}"/>
              </a:ext>
            </a:extLst>
          </p:cNvPr>
          <p:cNvGraphicFramePr>
            <a:graphicFrameLocks noGrp="1"/>
          </p:cNvGraphicFramePr>
          <p:nvPr/>
        </p:nvGraphicFramePr>
        <p:xfrm>
          <a:off x="430527" y="2184453"/>
          <a:ext cx="11380092" cy="3977640"/>
        </p:xfrm>
        <a:graphic>
          <a:graphicData uri="http://schemas.openxmlformats.org/drawingml/2006/table">
            <a:tbl>
              <a:tblPr firstRow="1" bandRow="1">
                <a:tableStyleId>{073A0DAA-6AF3-43AB-8588-CEC1D06C72B9}</a:tableStyleId>
              </a:tblPr>
              <a:tblGrid>
                <a:gridCol w="2763192">
                  <a:extLst>
                    <a:ext uri="{9D8B030D-6E8A-4147-A177-3AD203B41FA5}">
                      <a16:colId xmlns:a16="http://schemas.microsoft.com/office/drawing/2014/main" val="2582165446"/>
                    </a:ext>
                  </a:extLst>
                </a:gridCol>
                <a:gridCol w="4335184">
                  <a:extLst>
                    <a:ext uri="{9D8B030D-6E8A-4147-A177-3AD203B41FA5}">
                      <a16:colId xmlns:a16="http://schemas.microsoft.com/office/drawing/2014/main" val="1947233311"/>
                    </a:ext>
                  </a:extLst>
                </a:gridCol>
                <a:gridCol w="4281716">
                  <a:extLst>
                    <a:ext uri="{9D8B030D-6E8A-4147-A177-3AD203B41FA5}">
                      <a16:colId xmlns:a16="http://schemas.microsoft.com/office/drawing/2014/main" val="2214006822"/>
                    </a:ext>
                  </a:extLst>
                </a:gridCol>
              </a:tblGrid>
              <a:tr h="363220">
                <a:tc>
                  <a:txBody>
                    <a:bodyPr/>
                    <a:lstStyle/>
                    <a:p>
                      <a:r>
                        <a:rPr kumimoji="1" lang="ja-JP" altLang="en-US" sz="1600">
                          <a:latin typeface="Meiryo" panose="020B0604030504040204" pitchFamily="34" charset="-128"/>
                          <a:ea typeface="Meiryo" panose="020B0604030504040204" pitchFamily="34" charset="-128"/>
                        </a:rPr>
                        <a:t>行動</a:t>
                      </a:r>
                    </a:p>
                  </a:txBody>
                  <a:tcPr marL="121920" marR="121920" marT="60960" marB="6096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r>
                        <a:rPr kumimoji="1" lang="ja-JP" altLang="en-US" sz="1600">
                          <a:latin typeface="Meiryo" panose="020B0604030504040204" pitchFamily="34" charset="-128"/>
                          <a:ea typeface="Meiryo" panose="020B0604030504040204" pitchFamily="34" charset="-128"/>
                        </a:rPr>
                        <a:t>操作ログ記録対象</a:t>
                      </a:r>
                    </a:p>
                  </a:txBody>
                  <a:tcPr marL="121920" marR="121920" marT="60960" marB="6096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r>
                        <a:rPr kumimoji="1" lang="ja-JP" altLang="en-US" sz="1600">
                          <a:latin typeface="Meiryo" panose="020B0604030504040204" pitchFamily="34" charset="-128"/>
                          <a:ea typeface="Meiryo" panose="020B0604030504040204" pitchFamily="34" charset="-128"/>
                        </a:rPr>
                        <a:t>監視方式</a:t>
                      </a:r>
                    </a:p>
                  </a:txBody>
                  <a:tcPr marL="121920" marR="121920" marT="60960" marB="6096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4054343592"/>
                  </a:ext>
                </a:extLst>
              </a:tr>
              <a:tr h="375920">
                <a:tc>
                  <a:txBody>
                    <a:bodyPr/>
                    <a:lstStyle/>
                    <a:p>
                      <a:r>
                        <a:rPr kumimoji="1" lang="ja-JP" altLang="en-US" sz="1600">
                          <a:latin typeface="Meiryo" panose="020B0604030504040204" pitchFamily="34" charset="-128"/>
                          <a:ea typeface="Meiryo" panose="020B0604030504040204" pitchFamily="34" charset="-128"/>
                        </a:rPr>
                        <a:t>システムへの出入り</a:t>
                      </a:r>
                      <a:endParaRPr kumimoji="1" lang="en-US" altLang="ja-JP" sz="1600" dirty="0">
                        <a:latin typeface="Meiryo" panose="020B0604030504040204" pitchFamily="34" charset="-128"/>
                        <a:ea typeface="Meiryo" panose="020B0604030504040204" pitchFamily="34" charset="-128"/>
                      </a:endParaRPr>
                    </a:p>
                  </a:txBody>
                  <a:tcPr marL="121920" marR="121920" marT="60960" marB="6096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r>
                        <a:rPr kumimoji="1" lang="ja-JP" altLang="en-US" sz="1600">
                          <a:latin typeface="Meiryo" panose="020B0604030504040204" pitchFamily="34" charset="-128"/>
                          <a:ea typeface="Meiryo" panose="020B0604030504040204" pitchFamily="34" charset="-128"/>
                        </a:rPr>
                        <a:t>管理コンソールへのログイン・ログアウト</a:t>
                      </a:r>
                      <a:endParaRPr kumimoji="1" lang="en-US" altLang="ja-JP" sz="1600" dirty="0">
                        <a:latin typeface="Meiryo" panose="020B0604030504040204" pitchFamily="34" charset="-128"/>
                        <a:ea typeface="Meiryo" panose="020B0604030504040204" pitchFamily="34" charset="-128"/>
                      </a:endParaRPr>
                    </a:p>
                  </a:txBody>
                  <a:tcPr marL="121920" marR="121920" marT="60960" marB="6096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ja-JP" sz="1600" dirty="0">
                          <a:latin typeface="Meiryo" panose="020B0604030504040204" pitchFamily="34" charset="-128"/>
                          <a:ea typeface="Meiryo" panose="020B0604030504040204" pitchFamily="34" charset="-128"/>
                        </a:rPr>
                        <a:t>CloudTrail, </a:t>
                      </a:r>
                      <a:r>
                        <a:rPr lang="en-US" altLang="ja-JP" sz="1700" dirty="0" err="1">
                          <a:latin typeface="Meiryo" panose="020B0604030504040204" pitchFamily="34" charset="-128"/>
                          <a:ea typeface="Meiryo" panose="020B0604030504040204" pitchFamily="34" charset="-128"/>
                        </a:rPr>
                        <a:t>EventBridge</a:t>
                      </a:r>
                      <a:endParaRPr kumimoji="1" lang="en-US" altLang="ja-JP" sz="1600" strike="sngStrike" dirty="0">
                        <a:latin typeface="Meiryo" panose="020B0604030504040204" pitchFamily="34" charset="-128"/>
                        <a:ea typeface="Meiryo" panose="020B0604030504040204" pitchFamily="34" charset="-128"/>
                      </a:endParaRPr>
                    </a:p>
                  </a:txBody>
                  <a:tcPr marL="121920" marR="121920" marT="60960" marB="6096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856773229"/>
                  </a:ext>
                </a:extLst>
              </a:tr>
              <a:tr h="375920">
                <a:tc>
                  <a:txBody>
                    <a:bodyPr/>
                    <a:lstStyle/>
                    <a:p>
                      <a:r>
                        <a:rPr lang="ja-JP" altLang="en-US" sz="1600">
                          <a:latin typeface="Meiryo" panose="020B0604030504040204" pitchFamily="34" charset="-128"/>
                          <a:ea typeface="Meiryo" panose="020B0604030504040204" pitchFamily="34" charset="-128"/>
                        </a:rPr>
                        <a:t>権限スイッチ</a:t>
                      </a:r>
                    </a:p>
                  </a:txBody>
                  <a:tcPr marL="121920" marR="121920" marT="60960" marB="6096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r>
                        <a:rPr lang="ja-JP" altLang="en-US" sz="1600">
                          <a:latin typeface="Meiryo" panose="020B0604030504040204" pitchFamily="34" charset="-128"/>
                          <a:ea typeface="Meiryo" panose="020B0604030504040204" pitchFamily="34" charset="-128"/>
                        </a:rPr>
                        <a:t>スイッチロール</a:t>
                      </a:r>
                    </a:p>
                  </a:txBody>
                  <a:tcPr marL="121920" marR="121920" marT="60960" marB="6096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ja-JP" sz="1600" dirty="0">
                          <a:latin typeface="Meiryo" panose="020B0604030504040204" pitchFamily="34" charset="-128"/>
                          <a:ea typeface="Meiryo" panose="020B0604030504040204" pitchFamily="34" charset="-128"/>
                        </a:rPr>
                        <a:t>CloudTrail, </a:t>
                      </a:r>
                      <a:r>
                        <a:rPr lang="en-US" altLang="ja-JP" sz="1700" dirty="0" err="1">
                          <a:latin typeface="Meiryo" panose="020B0604030504040204" pitchFamily="34" charset="-128"/>
                          <a:ea typeface="Meiryo" panose="020B0604030504040204" pitchFamily="34" charset="-128"/>
                        </a:rPr>
                        <a:t>EventBridge</a:t>
                      </a:r>
                      <a:endParaRPr kumimoji="1" lang="en-US" altLang="ja-JP" sz="1600" strike="sngStrike" dirty="0">
                        <a:latin typeface="Meiryo" panose="020B0604030504040204" pitchFamily="34" charset="-128"/>
                        <a:ea typeface="Meiryo" panose="020B0604030504040204" pitchFamily="34" charset="-128"/>
                      </a:endParaRPr>
                    </a:p>
                  </a:txBody>
                  <a:tcPr marL="121920" marR="121920" marT="60960" marB="6096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590286320"/>
                  </a:ext>
                </a:extLst>
              </a:tr>
              <a:tr h="604520">
                <a:tc>
                  <a:txBody>
                    <a:bodyPr/>
                    <a:lstStyle/>
                    <a:p>
                      <a:r>
                        <a:rPr lang="ja-JP" altLang="en-US" sz="1600">
                          <a:latin typeface="Meiryo" panose="020B0604030504040204" pitchFamily="34" charset="-128"/>
                          <a:ea typeface="Meiryo" panose="020B0604030504040204" pitchFamily="34" charset="-128"/>
                        </a:rPr>
                        <a:t>権限変更</a:t>
                      </a:r>
                    </a:p>
                  </a:txBody>
                  <a:tcPr marL="121920" marR="121920" marT="60960" marB="6096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r>
                        <a:rPr lang="ja-JP" altLang="en-US" sz="1600">
                          <a:latin typeface="Meiryo" panose="020B0604030504040204" pitchFamily="34" charset="-128"/>
                          <a:ea typeface="Meiryo" panose="020B0604030504040204" pitchFamily="34" charset="-128"/>
                        </a:rPr>
                        <a:t>ポリシー変更（</a:t>
                      </a:r>
                      <a:r>
                        <a:rPr lang="en-US" altLang="ja-JP" sz="1600" dirty="0">
                          <a:latin typeface="Meiryo" panose="020B0604030504040204" pitchFamily="34" charset="-128"/>
                          <a:ea typeface="Meiryo" panose="020B0604030504040204" pitchFamily="34" charset="-128"/>
                        </a:rPr>
                        <a:t>IAM</a:t>
                      </a:r>
                      <a:r>
                        <a:rPr lang="ja-JP" altLang="en-US" sz="1600">
                          <a:latin typeface="Meiryo" panose="020B0604030504040204" pitchFamily="34" charset="-128"/>
                          <a:ea typeface="Meiryo" panose="020B0604030504040204" pitchFamily="34" charset="-128"/>
                        </a:rPr>
                        <a:t>ポリシー、リソースポリシーなど）</a:t>
                      </a:r>
                    </a:p>
                  </a:txBody>
                  <a:tcPr marL="121920" marR="121920" marT="60960" marB="6096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ja-JP" sz="1600" dirty="0">
                          <a:latin typeface="Meiryo" panose="020B0604030504040204" pitchFamily="34" charset="-128"/>
                          <a:ea typeface="Meiryo" panose="020B0604030504040204" pitchFamily="34" charset="-128"/>
                        </a:rPr>
                        <a:t>CloudTrail, Config, </a:t>
                      </a:r>
                      <a:r>
                        <a:rPr lang="en-US" altLang="ja-JP" sz="1700" dirty="0" err="1">
                          <a:latin typeface="Meiryo" panose="020B0604030504040204" pitchFamily="34" charset="-128"/>
                          <a:ea typeface="Meiryo" panose="020B0604030504040204" pitchFamily="34" charset="-128"/>
                        </a:rPr>
                        <a:t>EventBridge</a:t>
                      </a:r>
                      <a:endParaRPr kumimoji="1" lang="en-US" altLang="ja-JP" sz="1600" strike="sngStrike" dirty="0">
                        <a:latin typeface="Meiryo" panose="020B0604030504040204" pitchFamily="34" charset="-128"/>
                        <a:ea typeface="Meiryo" panose="020B0604030504040204" pitchFamily="34" charset="-128"/>
                      </a:endParaRPr>
                    </a:p>
                  </a:txBody>
                  <a:tcPr marL="121920" marR="121920" marT="60960" marB="6096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54076535"/>
                  </a:ext>
                </a:extLst>
              </a:tr>
              <a:tr h="37592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ja-JP" altLang="en-US" sz="1600">
                          <a:latin typeface="Meiryo" panose="020B0604030504040204" pitchFamily="34" charset="-128"/>
                          <a:ea typeface="Meiryo" panose="020B0604030504040204" pitchFamily="34" charset="-128"/>
                        </a:rPr>
                        <a:t>予期せぬネットワーク変更</a:t>
                      </a:r>
                      <a:endParaRPr lang="en-US" altLang="ja-JP" sz="1600" dirty="0">
                        <a:latin typeface="Meiryo" panose="020B0604030504040204" pitchFamily="34" charset="-128"/>
                        <a:ea typeface="Meiryo" panose="020B0604030504040204" pitchFamily="34" charset="-128"/>
                      </a:endParaRPr>
                    </a:p>
                  </a:txBody>
                  <a:tcPr marL="121920" marR="121920" marT="60960" marB="6096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r>
                        <a:rPr lang="ja-JP" altLang="en-US" sz="1600">
                          <a:latin typeface="Meiryo" panose="020B0604030504040204" pitchFamily="34" charset="-128"/>
                          <a:ea typeface="Meiryo" panose="020B0604030504040204" pitchFamily="34" charset="-128"/>
                        </a:rPr>
                        <a:t>ネットワーク構成追加・変更</a:t>
                      </a:r>
                      <a:endParaRPr lang="en-US" altLang="ja-JP" sz="1600" dirty="0">
                        <a:latin typeface="Meiryo" panose="020B0604030504040204" pitchFamily="34" charset="-128"/>
                        <a:ea typeface="Meiryo" panose="020B0604030504040204" pitchFamily="34" charset="-128"/>
                      </a:endParaRPr>
                    </a:p>
                  </a:txBody>
                  <a:tcPr marL="121920" marR="121920" marT="60960" marB="6096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ja-JP" sz="1600" dirty="0">
                          <a:latin typeface="Meiryo" panose="020B0604030504040204" pitchFamily="34" charset="-128"/>
                          <a:ea typeface="Meiryo" panose="020B0604030504040204" pitchFamily="34" charset="-128"/>
                        </a:rPr>
                        <a:t>CloudTrail, Config, </a:t>
                      </a:r>
                      <a:r>
                        <a:rPr lang="en-US" altLang="ja-JP" sz="1700" dirty="0" err="1">
                          <a:latin typeface="Meiryo" panose="020B0604030504040204" pitchFamily="34" charset="-128"/>
                          <a:ea typeface="Meiryo" panose="020B0604030504040204" pitchFamily="34" charset="-128"/>
                        </a:rPr>
                        <a:t>EventBridge</a:t>
                      </a:r>
                      <a:endParaRPr kumimoji="1" lang="en-US" altLang="ja-JP" sz="1600" dirty="0">
                        <a:latin typeface="Meiryo" panose="020B0604030504040204" pitchFamily="34" charset="-128"/>
                        <a:ea typeface="Meiryo" panose="020B0604030504040204" pitchFamily="34" charset="-128"/>
                      </a:endParaRPr>
                    </a:p>
                  </a:txBody>
                  <a:tcPr marL="121920" marR="121920" marT="60960" marB="6096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489015156"/>
                  </a:ext>
                </a:extLst>
              </a:tr>
              <a:tr h="37592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ja-JP" altLang="en-US" sz="1600">
                          <a:latin typeface="Meiryo" panose="020B0604030504040204" pitchFamily="34" charset="-128"/>
                          <a:ea typeface="Meiryo" panose="020B0604030504040204" pitchFamily="34" charset="-128"/>
                        </a:rPr>
                        <a:t>予期せぬログ取得の停止</a:t>
                      </a:r>
                    </a:p>
                  </a:txBody>
                  <a:tcPr marL="121920" marR="121920" marT="60960" marB="6096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r>
                        <a:rPr lang="ja-JP" altLang="en-US" sz="1600" dirty="0">
                          <a:latin typeface="Meiryo" panose="020B0604030504040204" pitchFamily="34" charset="-128"/>
                          <a:ea typeface="Meiryo" panose="020B0604030504040204" pitchFamily="34" charset="-128"/>
                        </a:rPr>
                        <a:t>ログ取得機能の変更・停止・削除</a:t>
                      </a:r>
                      <a:endParaRPr lang="en-US" altLang="ja-JP" sz="1600" dirty="0">
                        <a:latin typeface="Meiryo" panose="020B0604030504040204" pitchFamily="34" charset="-128"/>
                        <a:ea typeface="Meiryo" panose="020B0604030504040204" pitchFamily="34" charset="-128"/>
                      </a:endParaRPr>
                    </a:p>
                  </a:txBody>
                  <a:tcPr marL="121920" marR="121920" marT="60960" marB="6096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ja-JP" sz="1600" dirty="0">
                          <a:latin typeface="Meiryo" panose="020B0604030504040204" pitchFamily="34" charset="-128"/>
                          <a:ea typeface="Meiryo" panose="020B0604030504040204" pitchFamily="34" charset="-128"/>
                        </a:rPr>
                        <a:t>CloudTrail, Config, </a:t>
                      </a:r>
                      <a:r>
                        <a:rPr lang="en-US" altLang="ja-JP" sz="1700" dirty="0" err="1">
                          <a:latin typeface="Meiryo" panose="020B0604030504040204" pitchFamily="34" charset="-128"/>
                          <a:ea typeface="Meiryo" panose="020B0604030504040204" pitchFamily="34" charset="-128"/>
                        </a:rPr>
                        <a:t>EventBridge</a:t>
                      </a:r>
                      <a:endParaRPr kumimoji="1" lang="en-US" altLang="ja-JP" sz="1600" dirty="0">
                        <a:latin typeface="Meiryo" panose="020B0604030504040204" pitchFamily="34" charset="-128"/>
                        <a:ea typeface="Meiryo" panose="020B0604030504040204" pitchFamily="34" charset="-128"/>
                      </a:endParaRPr>
                    </a:p>
                  </a:txBody>
                  <a:tcPr marL="121920" marR="121920" marT="60960" marB="6096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579109595"/>
                  </a:ext>
                </a:extLst>
              </a:tr>
              <a:tr h="617220">
                <a:tc>
                  <a:txBody>
                    <a:bodyPr/>
                    <a:lstStyle/>
                    <a:p>
                      <a:r>
                        <a:rPr lang="ja-JP" altLang="en-US" sz="1600">
                          <a:latin typeface="Meiryo" panose="020B0604030504040204" pitchFamily="34" charset="-128"/>
                          <a:ea typeface="Meiryo" panose="020B0604030504040204" pitchFamily="34" charset="-128"/>
                        </a:rPr>
                        <a:t>大量データ取得</a:t>
                      </a:r>
                    </a:p>
                  </a:txBody>
                  <a:tcPr marL="121920" marR="121920" marT="60960" marB="6096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r>
                        <a:rPr lang="en-US" altLang="ja-JP" sz="1600" dirty="0">
                          <a:latin typeface="Meiryo" panose="020B0604030504040204" pitchFamily="34" charset="-128"/>
                          <a:ea typeface="Meiryo" panose="020B0604030504040204" pitchFamily="34" charset="-128"/>
                        </a:rPr>
                        <a:t>API, </a:t>
                      </a:r>
                      <a:r>
                        <a:rPr lang="ja-JP" altLang="en-US" sz="1600">
                          <a:latin typeface="Meiryo" panose="020B0604030504040204" pitchFamily="34" charset="-128"/>
                          <a:ea typeface="Meiryo" panose="020B0604030504040204" pitchFamily="34" charset="-128"/>
                        </a:rPr>
                        <a:t>アプリケーションなど</a:t>
                      </a:r>
                    </a:p>
                  </a:txBody>
                  <a:tcPr marL="121920" marR="121920" marT="60960" marB="6096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ja-JP" sz="1600" dirty="0">
                          <a:latin typeface="Meiryo" panose="020B0604030504040204" pitchFamily="34" charset="-128"/>
                          <a:ea typeface="Meiryo" panose="020B0604030504040204" pitchFamily="34" charset="-128"/>
                        </a:rPr>
                        <a:t>CloudTrail, </a:t>
                      </a:r>
                      <a:r>
                        <a:rPr lang="en-US" altLang="ja-JP" sz="1700" dirty="0" err="1">
                          <a:latin typeface="Meiryo" panose="020B0604030504040204" pitchFamily="34" charset="-128"/>
                          <a:ea typeface="Meiryo" panose="020B0604030504040204" pitchFamily="34" charset="-128"/>
                        </a:rPr>
                        <a:t>EventBridge</a:t>
                      </a:r>
                      <a:endParaRPr kumimoji="1" lang="en-US" altLang="ja-JP" sz="1600" strike="sngStrike" dirty="0">
                        <a:latin typeface="Meiryo" panose="020B0604030504040204" pitchFamily="34" charset="-128"/>
                        <a:ea typeface="Meiryo" panose="020B0604030504040204" pitchFamily="34" charset="-128"/>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1" lang="ja-JP" altLang="en-US" sz="1600">
                          <a:latin typeface="Meiryo" panose="020B0604030504040204" pitchFamily="34" charset="-128"/>
                          <a:ea typeface="Meiryo" panose="020B0604030504040204" pitchFamily="34" charset="-128"/>
                        </a:rPr>
                        <a:t>アプリケーションログ</a:t>
                      </a:r>
                      <a:endParaRPr kumimoji="1" lang="en-US" altLang="ja-JP" sz="1600" dirty="0">
                        <a:latin typeface="Meiryo" panose="020B0604030504040204" pitchFamily="34" charset="-128"/>
                        <a:ea typeface="Meiryo" panose="020B0604030504040204" pitchFamily="34" charset="-128"/>
                      </a:endParaRPr>
                    </a:p>
                  </a:txBody>
                  <a:tcPr marL="121920" marR="121920" marT="60960" marB="6096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4157842402"/>
                  </a:ext>
                </a:extLst>
              </a:tr>
              <a:tr h="845820">
                <a:tc>
                  <a:txBody>
                    <a:bodyPr/>
                    <a:lstStyle/>
                    <a:p>
                      <a:r>
                        <a:rPr lang="ja-JP" altLang="en-US" sz="1600">
                          <a:latin typeface="Meiryo" panose="020B0604030504040204" pitchFamily="34" charset="-128"/>
                          <a:ea typeface="Meiryo" panose="020B0604030504040204" pitchFamily="34" charset="-128"/>
                        </a:rPr>
                        <a:t>頻度の高い特定の行動</a:t>
                      </a:r>
                      <a:endParaRPr lang="en-US" altLang="ja-JP" sz="1600" dirty="0">
                        <a:latin typeface="Meiryo" panose="020B0604030504040204" pitchFamily="34" charset="-128"/>
                        <a:ea typeface="Meiryo" panose="020B0604030504040204" pitchFamily="34" charset="-128"/>
                      </a:endParaRPr>
                    </a:p>
                    <a:p>
                      <a:r>
                        <a:rPr lang="ja-JP" altLang="en-US" sz="1600">
                          <a:latin typeface="Meiryo" panose="020B0604030504040204" pitchFamily="34" charset="-128"/>
                          <a:ea typeface="Meiryo" panose="020B0604030504040204" pitchFamily="34" charset="-128"/>
                        </a:rPr>
                        <a:t>その他の行動</a:t>
                      </a:r>
                    </a:p>
                  </a:txBody>
                  <a:tcPr marL="121920" marR="121920" marT="60960" marB="6096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altLang="ja-JP" sz="1600" dirty="0">
                          <a:latin typeface="Meiryo" panose="020B0604030504040204" pitchFamily="34" charset="-128"/>
                          <a:ea typeface="Meiryo" panose="020B0604030504040204" pitchFamily="34" charset="-128"/>
                        </a:rPr>
                        <a:t>API, </a:t>
                      </a:r>
                      <a:r>
                        <a:rPr lang="ja-JP" altLang="en-US" sz="1600">
                          <a:latin typeface="Meiryo" panose="020B0604030504040204" pitchFamily="34" charset="-128"/>
                          <a:ea typeface="Meiryo" panose="020B0604030504040204" pitchFamily="34" charset="-128"/>
                        </a:rPr>
                        <a:t>アプリケーションなど</a:t>
                      </a:r>
                      <a:endParaRPr lang="en-US" altLang="ja-JP" sz="1600" dirty="0">
                        <a:latin typeface="Meiryo" panose="020B0604030504040204" pitchFamily="34" charset="-128"/>
                        <a:ea typeface="Meiryo" panose="020B0604030504040204" pitchFamily="34" charset="-128"/>
                      </a:endParaRPr>
                    </a:p>
                  </a:txBody>
                  <a:tcPr marL="121920" marR="121920" marT="60960" marB="6096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ja-JP" sz="1600" dirty="0" err="1">
                          <a:latin typeface="Meiryo" panose="020B0604030504040204" pitchFamily="34" charset="-128"/>
                          <a:ea typeface="Meiryo" panose="020B0604030504040204" pitchFamily="34" charset="-128"/>
                        </a:rPr>
                        <a:t>GuardDuty</a:t>
                      </a:r>
                      <a:endParaRPr kumimoji="1" lang="en-US" altLang="ja-JP" sz="1600" dirty="0">
                        <a:latin typeface="Meiryo" panose="020B0604030504040204" pitchFamily="34" charset="-128"/>
                        <a:ea typeface="Meiryo" panose="020B0604030504040204" pitchFamily="34" charset="-128"/>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ja-JP" sz="1600" dirty="0">
                          <a:latin typeface="Meiryo" panose="020B0604030504040204" pitchFamily="34" charset="-128"/>
                          <a:ea typeface="Meiryo" panose="020B0604030504040204" pitchFamily="34" charset="-128"/>
                        </a:rPr>
                        <a:t>CloudWatch Logs, Lambda</a:t>
                      </a:r>
                      <a:r>
                        <a:rPr kumimoji="1" lang="ja-JP" altLang="en-US" sz="1600" dirty="0">
                          <a:latin typeface="Meiryo" panose="020B0604030504040204" pitchFamily="34" charset="-128"/>
                          <a:ea typeface="Meiryo" panose="020B0604030504040204" pitchFamily="34" charset="-128"/>
                        </a:rPr>
                        <a:t>などの利用</a:t>
                      </a:r>
                      <a:endParaRPr kumimoji="1" lang="en-US" altLang="ja-JP" sz="1600" dirty="0">
                        <a:latin typeface="Meiryo" panose="020B0604030504040204" pitchFamily="34" charset="-128"/>
                        <a:ea typeface="Meiryo" panose="020B0604030504040204" pitchFamily="34" charset="-128"/>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1" lang="ja-JP" altLang="en-US" sz="1600">
                          <a:latin typeface="Meiryo" panose="020B0604030504040204" pitchFamily="34" charset="-128"/>
                          <a:ea typeface="Meiryo" panose="020B0604030504040204" pitchFamily="34" charset="-128"/>
                        </a:rPr>
                        <a:t>アプリケーションログ</a:t>
                      </a:r>
                      <a:endParaRPr kumimoji="1" lang="en-US" altLang="ja-JP" sz="1600" dirty="0">
                        <a:latin typeface="Meiryo" panose="020B0604030504040204" pitchFamily="34" charset="-128"/>
                        <a:ea typeface="Meiryo" panose="020B0604030504040204" pitchFamily="34" charset="-128"/>
                      </a:endParaRPr>
                    </a:p>
                  </a:txBody>
                  <a:tcPr marL="121920" marR="121920" marT="60960" marB="6096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173333711"/>
                  </a:ext>
                </a:extLst>
              </a:tr>
            </a:tbl>
          </a:graphicData>
        </a:graphic>
      </p:graphicFrame>
      <p:sp>
        <p:nvSpPr>
          <p:cNvPr id="2" name="テキスト ボックス 1">
            <a:extLst>
              <a:ext uri="{FF2B5EF4-FFF2-40B4-BE49-F238E27FC236}">
                <a16:creationId xmlns:a16="http://schemas.microsoft.com/office/drawing/2014/main" id="{F8C89474-9BAD-DF88-D362-5C34536B7E67}"/>
              </a:ext>
            </a:extLst>
          </p:cNvPr>
          <p:cNvSpPr txBox="1"/>
          <p:nvPr/>
        </p:nvSpPr>
        <p:spPr>
          <a:xfrm>
            <a:off x="10607211" y="0"/>
            <a:ext cx="1584789" cy="369332"/>
          </a:xfrm>
          <a:prstGeom prst="rect">
            <a:avLst/>
          </a:prstGeom>
          <a:no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800" b="0" i="0" u="none" strike="noStrike" kern="1200" cap="none" spc="0" normalizeH="0" baseline="0" noProof="0" dirty="0">
                <a:ln>
                  <a:noFill/>
                </a:ln>
                <a:solidFill>
                  <a:srgbClr val="FFFFFF">
                    <a:lumMod val="50000"/>
                  </a:srgbClr>
                </a:solidFill>
                <a:effectLst/>
                <a:uLnTx/>
                <a:uFillTx/>
                <a:latin typeface="Meiryo" panose="020B0604030504040204" pitchFamily="34" charset="-128"/>
                <a:ea typeface="Meiryo" panose="020B0604030504040204" pitchFamily="34" charset="-128"/>
                <a:cs typeface="+mn-cs"/>
              </a:rPr>
              <a:t>SEC10-BP02</a:t>
            </a:r>
            <a:endParaRPr kumimoji="0" lang="ja-JP" altLang="en-US" sz="1800" b="0" i="0" u="none" strike="noStrike" kern="1200" cap="none" spc="0" normalizeH="0" baseline="0" noProof="0">
              <a:ln>
                <a:noFill/>
              </a:ln>
              <a:solidFill>
                <a:srgbClr val="FFFFFF">
                  <a:lumMod val="50000"/>
                </a:srgbClr>
              </a:solidFill>
              <a:effectLst/>
              <a:uLnTx/>
              <a:uFillTx/>
              <a:latin typeface="Meiryo" panose="020B0604030504040204" pitchFamily="34" charset="-128"/>
              <a:ea typeface="Meiryo" panose="020B0604030504040204" pitchFamily="34" charset="-128"/>
              <a:cs typeface="+mn-cs"/>
            </a:endParaRPr>
          </a:p>
        </p:txBody>
      </p:sp>
    </p:spTree>
    <p:extLst>
      <p:ext uri="{BB962C8B-B14F-4D97-AF65-F5344CB8AC3E}">
        <p14:creationId xmlns:p14="http://schemas.microsoft.com/office/powerpoint/2010/main" val="2577037259"/>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207A3DA7-9856-5344-9678-3121BF4CEB51}"/>
              </a:ext>
            </a:extLst>
          </p:cNvPr>
          <p:cNvSpPr>
            <a:spLocks noGrp="1"/>
          </p:cNvSpPr>
          <p:nvPr>
            <p:ph type="title"/>
          </p:nvPr>
        </p:nvSpPr>
        <p:spPr/>
        <p:txBody>
          <a:bodyPr vert="horz" lIns="91440" tIns="45720" rIns="91440" bIns="45720" rtlCol="0" anchor="t">
            <a:noAutofit/>
          </a:bodyPr>
          <a:lstStyle/>
          <a:p>
            <a:r>
              <a:rPr lang="ja-JP" altLang="en-US" sz="2800" b="0"/>
              <a:t>参考：</a:t>
            </a:r>
            <a:r>
              <a:rPr lang="en-US" altLang="ja-JP" sz="2800" b="0" dirty="0"/>
              <a:t>CloudTrail</a:t>
            </a:r>
            <a:r>
              <a:rPr lang="ja-JP" altLang="en-US" sz="2800" b="0"/>
              <a:t>と</a:t>
            </a:r>
            <a:r>
              <a:rPr lang="en-US" altLang="ja-JP" sz="2800" b="0" dirty="0" err="1"/>
              <a:t>EventBridge</a:t>
            </a:r>
            <a:r>
              <a:rPr lang="ja-JP" altLang="en-US" sz="2800" b="0"/>
              <a:t>の連携</a:t>
            </a:r>
          </a:p>
        </p:txBody>
      </p:sp>
      <p:sp>
        <p:nvSpPr>
          <p:cNvPr id="17" name="正方形/長方形 16">
            <a:extLst>
              <a:ext uri="{FF2B5EF4-FFF2-40B4-BE49-F238E27FC236}">
                <a16:creationId xmlns:a16="http://schemas.microsoft.com/office/drawing/2014/main" id="{4F7EF8C6-3F87-5B45-90C2-BE5A104C5D96}"/>
              </a:ext>
            </a:extLst>
          </p:cNvPr>
          <p:cNvSpPr/>
          <p:nvPr/>
        </p:nvSpPr>
        <p:spPr>
          <a:xfrm>
            <a:off x="339969" y="921012"/>
            <a:ext cx="11326638" cy="2349361"/>
          </a:xfrm>
          <a:prstGeom prst="rect">
            <a:avLst/>
          </a:prstGeom>
        </p:spPr>
        <p:txBody>
          <a:bodyPr wrap="square">
            <a:spAutoFit/>
          </a:bodyPr>
          <a:lstStyle/>
          <a:p>
            <a:pPr marL="380976" marR="0" lvl="0" indent="-380976" algn="l" defTabSz="609576" rtl="0" eaLnBrk="1" fontAlgn="auto" latinLnBrk="0" hangingPunct="1">
              <a:lnSpc>
                <a:spcPct val="100000"/>
              </a:lnSpc>
              <a:spcBef>
                <a:spcPts val="0"/>
              </a:spcBef>
              <a:spcAft>
                <a:spcPts val="800"/>
              </a:spcAft>
              <a:buClrTx/>
              <a:buSzTx/>
              <a:buFont typeface="Arial" panose="020B0604020202020204" pitchFamily="34" charset="0"/>
              <a:buChar char="•"/>
              <a:tabLst/>
              <a:defRPr/>
            </a:pPr>
            <a:r>
              <a:rPr kumimoji="0" lang="ja-JP" altLang="en-US" sz="20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rPr>
              <a:t>特定のアクションが起きたらイベントを検知</a:t>
            </a:r>
          </a:p>
          <a:p>
            <a:pPr marL="838166" marR="0" lvl="1" indent="-380985" algn="l" defTabSz="609576" rtl="0" eaLnBrk="1" fontAlgn="auto" latinLnBrk="0" hangingPunct="1">
              <a:lnSpc>
                <a:spcPct val="100000"/>
              </a:lnSpc>
              <a:spcBef>
                <a:spcPts val="0"/>
              </a:spcBef>
              <a:spcAft>
                <a:spcPts val="800"/>
              </a:spcAft>
              <a:buClrTx/>
              <a:buSzTx/>
              <a:buFont typeface="Wingdings" pitchFamily="2" charset="2"/>
              <a:buChar char="ü"/>
              <a:tabLst/>
              <a:defRPr/>
            </a:pPr>
            <a:r>
              <a:rPr kumimoji="0" lang="en-US" altLang="ja-JP" sz="2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CloudTrail</a:t>
            </a:r>
            <a:r>
              <a:rPr kumimoji="0" lang="ja-JP" altLang="en-US" sz="20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rPr>
              <a:t>のイベントをニアリアルタイムで検知可能</a:t>
            </a:r>
            <a:endParaRPr kumimoji="0" lang="en-US" altLang="ja-JP" sz="2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endParaRPr>
          </a:p>
          <a:p>
            <a:pPr marL="838166" marR="0" lvl="1" indent="-380985" algn="l" defTabSz="609576" rtl="0" eaLnBrk="1" fontAlgn="auto" latinLnBrk="0" hangingPunct="1">
              <a:lnSpc>
                <a:spcPct val="100000"/>
              </a:lnSpc>
              <a:spcBef>
                <a:spcPts val="0"/>
              </a:spcBef>
              <a:spcAft>
                <a:spcPts val="800"/>
              </a:spcAft>
              <a:buClrTx/>
              <a:buSzTx/>
              <a:buFont typeface="Wingdings" pitchFamily="2" charset="2"/>
              <a:buChar char="ü"/>
              <a:tabLst/>
              <a:defRPr/>
            </a:pPr>
            <a:r>
              <a:rPr kumimoji="0" lang="ja-JP" altLang="en-US" sz="20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rPr>
              <a:t>特定のサービス・特定のイベントに対して検知可能</a:t>
            </a:r>
            <a:endParaRPr kumimoji="0" lang="en-US" altLang="ja-JP" sz="2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endParaRPr>
          </a:p>
          <a:p>
            <a:pPr marL="838166" marR="0" lvl="1" indent="-380985" algn="l" defTabSz="609576" rtl="0" eaLnBrk="1" fontAlgn="auto" latinLnBrk="0" hangingPunct="1">
              <a:lnSpc>
                <a:spcPct val="100000"/>
              </a:lnSpc>
              <a:spcBef>
                <a:spcPts val="0"/>
              </a:spcBef>
              <a:spcAft>
                <a:spcPts val="800"/>
              </a:spcAft>
              <a:buClrTx/>
              <a:buSzTx/>
              <a:buFont typeface="Wingdings" pitchFamily="2" charset="2"/>
              <a:buChar char="ü"/>
              <a:tabLst/>
              <a:defRPr/>
            </a:pPr>
            <a:r>
              <a:rPr kumimoji="0" lang="en-US" altLang="ja-JP" sz="2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CloudTrail</a:t>
            </a:r>
            <a:r>
              <a:rPr kumimoji="0" lang="ja-JP" altLang="en-US" sz="20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rPr>
              <a:t>の証跡を有効化することで</a:t>
            </a:r>
            <a:r>
              <a:rPr kumimoji="0" lang="en-US" altLang="ja-JP" sz="2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API</a:t>
            </a:r>
            <a:r>
              <a:rPr kumimoji="0" lang="ja-JP" altLang="en-US" sz="20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rPr>
              <a:t>操作に対しても設定可能</a:t>
            </a:r>
            <a:endParaRPr kumimoji="0" lang="en-US" altLang="ja-JP" sz="2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endParaRPr>
          </a:p>
          <a:p>
            <a:pPr marL="838166" marR="0" lvl="1" indent="-380985" algn="l" defTabSz="609576" rtl="0" eaLnBrk="1" fontAlgn="auto" latinLnBrk="0" hangingPunct="1">
              <a:lnSpc>
                <a:spcPct val="100000"/>
              </a:lnSpc>
              <a:spcBef>
                <a:spcPts val="0"/>
              </a:spcBef>
              <a:spcAft>
                <a:spcPts val="800"/>
              </a:spcAft>
              <a:buClrTx/>
              <a:buSzTx/>
              <a:buFont typeface="Wingdings" pitchFamily="2" charset="2"/>
              <a:buChar char="ü"/>
              <a:tabLst/>
              <a:defRPr/>
            </a:pPr>
            <a:r>
              <a:rPr kumimoji="0" lang="ja-JP" altLang="en-US" sz="20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rPr>
              <a:t>検知されたイベントは様々なサービスに連携可能</a:t>
            </a:r>
            <a:br>
              <a:rPr kumimoji="0" lang="en-US" altLang="ja-JP" sz="2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br>
            <a:r>
              <a:rPr kumimoji="0" lang="ja-JP" altLang="en-US" sz="20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rPr>
              <a:t>例</a:t>
            </a:r>
            <a:r>
              <a:rPr kumimoji="0" lang="en-US" altLang="ja-JP" sz="2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 SNS/SQS/Lambda/System Manager/Step Functions/Code Pipeline</a:t>
            </a:r>
          </a:p>
        </p:txBody>
      </p:sp>
      <p:sp>
        <p:nvSpPr>
          <p:cNvPr id="9" name="テキスト ボックス 8">
            <a:extLst>
              <a:ext uri="{FF2B5EF4-FFF2-40B4-BE49-F238E27FC236}">
                <a16:creationId xmlns:a16="http://schemas.microsoft.com/office/drawing/2014/main" id="{0F5FF533-5DE1-CF41-B71C-17B6469B0A12}"/>
              </a:ext>
            </a:extLst>
          </p:cNvPr>
          <p:cNvSpPr txBox="1"/>
          <p:nvPr/>
        </p:nvSpPr>
        <p:spPr>
          <a:xfrm>
            <a:off x="603735" y="4968706"/>
            <a:ext cx="1973844" cy="297454"/>
          </a:xfrm>
          <a:prstGeom prst="rect">
            <a:avLst/>
          </a:prstGeom>
          <a:noFill/>
        </p:spPr>
        <p:txBody>
          <a:bodyPr wrap="square" rtlCol="0">
            <a:spAutoFit/>
          </a:bodyPr>
          <a:lstStyle/>
          <a:p>
            <a:pPr marL="0" marR="0" lvl="0" indent="0" algn="ctr" defTabSz="914318" rtl="0" eaLnBrk="1" fontAlgn="auto" latinLnBrk="0" hangingPunct="1">
              <a:lnSpc>
                <a:spcPct val="100000"/>
              </a:lnSpc>
              <a:spcBef>
                <a:spcPts val="0"/>
              </a:spcBef>
              <a:spcAft>
                <a:spcPts val="0"/>
              </a:spcAft>
              <a:buClrTx/>
              <a:buSzTx/>
              <a:buFontTx/>
              <a:buNone/>
              <a:tabLst/>
              <a:defRPr/>
            </a:pPr>
            <a:r>
              <a:rPr kumimoji="0" lang="en-US" altLang="ja-JP" sz="1333" b="0" i="0" u="none" strike="noStrike" kern="1200" cap="none" spc="0" normalizeH="0" baseline="0" noProof="0" dirty="0">
                <a:ln>
                  <a:noFill/>
                </a:ln>
                <a:solidFill>
                  <a:srgbClr val="414042"/>
                </a:solidFill>
                <a:effectLst/>
                <a:uLnTx/>
                <a:uFillTx/>
                <a:latin typeface="Meiryo" panose="020B0604030504040204" pitchFamily="34" charset="-128"/>
                <a:ea typeface="Meiryo" panose="020B0604030504040204" pitchFamily="34" charset="-128"/>
                <a:cs typeface="メイリオ" panose="020B0604030504040204" pitchFamily="50" charset="-128"/>
              </a:rPr>
              <a:t>CloudTrail</a:t>
            </a:r>
            <a:endParaRPr kumimoji="0" lang="en-US" sz="1333" b="0" i="0" u="none" strike="noStrike" kern="1200" cap="none" spc="0" normalizeH="0" baseline="0" noProof="0" dirty="0">
              <a:ln>
                <a:noFill/>
              </a:ln>
              <a:solidFill>
                <a:srgbClr val="414042"/>
              </a:solidFill>
              <a:effectLst/>
              <a:uLnTx/>
              <a:uFillTx/>
              <a:latin typeface="Meiryo" panose="020B0604030504040204" pitchFamily="34" charset="-128"/>
              <a:ea typeface="Meiryo" panose="020B0604030504040204" pitchFamily="34" charset="-128"/>
              <a:cs typeface="メイリオ" panose="020B0604030504040204" pitchFamily="50" charset="-128"/>
            </a:endParaRPr>
          </a:p>
        </p:txBody>
      </p:sp>
      <p:sp>
        <p:nvSpPr>
          <p:cNvPr id="10" name="テキスト ボックス 9">
            <a:extLst>
              <a:ext uri="{FF2B5EF4-FFF2-40B4-BE49-F238E27FC236}">
                <a16:creationId xmlns:a16="http://schemas.microsoft.com/office/drawing/2014/main" id="{CEBD17CF-25F5-B046-A32D-5E8B5318750F}"/>
              </a:ext>
            </a:extLst>
          </p:cNvPr>
          <p:cNvSpPr txBox="1"/>
          <p:nvPr/>
        </p:nvSpPr>
        <p:spPr>
          <a:xfrm>
            <a:off x="2865303" y="4914775"/>
            <a:ext cx="2619524" cy="271934"/>
          </a:xfrm>
          <a:prstGeom prst="rect">
            <a:avLst/>
          </a:prstGeom>
          <a:noFill/>
        </p:spPr>
        <p:txBody>
          <a:bodyPr wrap="square" rtlCol="0">
            <a:spAutoFit/>
          </a:bodyPr>
          <a:lstStyle/>
          <a:p>
            <a:pPr marL="0" marR="0" lvl="0" indent="0" algn="ctr" defTabSz="914318" rtl="0" eaLnBrk="1" fontAlgn="auto" latinLnBrk="0" hangingPunct="1">
              <a:lnSpc>
                <a:spcPct val="100000"/>
              </a:lnSpc>
              <a:spcBef>
                <a:spcPts val="0"/>
              </a:spcBef>
              <a:spcAft>
                <a:spcPts val="0"/>
              </a:spcAft>
              <a:buClrTx/>
              <a:buSzTx/>
              <a:buFontTx/>
              <a:buNone/>
              <a:tabLst/>
              <a:defRPr/>
            </a:pPr>
            <a:r>
              <a:rPr kumimoji="0" lang="en-US" altLang="ja-JP" sz="1167" b="0" i="0" u="none" strike="noStrike" kern="1200" cap="none" spc="0" normalizeH="0" baseline="0" noProof="0" dirty="0" err="1">
                <a:ln>
                  <a:noFill/>
                </a:ln>
                <a:solidFill>
                  <a:srgbClr val="414042"/>
                </a:solidFill>
                <a:effectLst/>
                <a:uLnTx/>
                <a:uFillTx/>
                <a:latin typeface="Meiryo" panose="020B0604030504040204" pitchFamily="34" charset="-128"/>
                <a:ea typeface="Meiryo" panose="020B0604030504040204" pitchFamily="34" charset="-128"/>
                <a:cs typeface="メイリオ" panose="020B0604030504040204" pitchFamily="50" charset="-128"/>
              </a:rPr>
              <a:t>EventBridge</a:t>
            </a:r>
            <a:endParaRPr kumimoji="0" lang="en-US" sz="1167" b="0" i="0" u="none" strike="noStrike" kern="1200" cap="none" spc="0" normalizeH="0" baseline="0" noProof="0" dirty="0">
              <a:ln>
                <a:noFill/>
              </a:ln>
              <a:solidFill>
                <a:srgbClr val="414042"/>
              </a:solidFill>
              <a:effectLst/>
              <a:uLnTx/>
              <a:uFillTx/>
              <a:latin typeface="Meiryo" panose="020B0604030504040204" pitchFamily="34" charset="-128"/>
              <a:ea typeface="Meiryo" panose="020B0604030504040204" pitchFamily="34" charset="-128"/>
              <a:cs typeface="メイリオ" panose="020B0604030504040204" pitchFamily="50" charset="-128"/>
            </a:endParaRPr>
          </a:p>
        </p:txBody>
      </p:sp>
      <p:cxnSp>
        <p:nvCxnSpPr>
          <p:cNvPr id="11" name="直線矢印コネクタ 10">
            <a:extLst>
              <a:ext uri="{FF2B5EF4-FFF2-40B4-BE49-F238E27FC236}">
                <a16:creationId xmlns:a16="http://schemas.microsoft.com/office/drawing/2014/main" id="{CA25D115-12D4-CD4E-A542-6512A976A001}"/>
              </a:ext>
            </a:extLst>
          </p:cNvPr>
          <p:cNvCxnSpPr/>
          <p:nvPr/>
        </p:nvCxnSpPr>
        <p:spPr>
          <a:xfrm>
            <a:off x="2359050" y="4454972"/>
            <a:ext cx="1240831"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2" name="直線矢印コネクタ 11">
            <a:extLst>
              <a:ext uri="{FF2B5EF4-FFF2-40B4-BE49-F238E27FC236}">
                <a16:creationId xmlns:a16="http://schemas.microsoft.com/office/drawing/2014/main" id="{1D593FB7-ACD7-E643-B980-BCC43259CC1B}"/>
              </a:ext>
            </a:extLst>
          </p:cNvPr>
          <p:cNvCxnSpPr/>
          <p:nvPr/>
        </p:nvCxnSpPr>
        <p:spPr>
          <a:xfrm>
            <a:off x="4762459" y="4421991"/>
            <a:ext cx="1240831"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3" name="テキスト ボックス 12">
            <a:extLst>
              <a:ext uri="{FF2B5EF4-FFF2-40B4-BE49-F238E27FC236}">
                <a16:creationId xmlns:a16="http://schemas.microsoft.com/office/drawing/2014/main" id="{5C3FBAAD-4442-6E4D-B180-0B1436A273CA}"/>
              </a:ext>
            </a:extLst>
          </p:cNvPr>
          <p:cNvSpPr txBox="1"/>
          <p:nvPr/>
        </p:nvSpPr>
        <p:spPr>
          <a:xfrm>
            <a:off x="5228381" y="4224142"/>
            <a:ext cx="2531793" cy="400110"/>
          </a:xfrm>
          <a:prstGeom prst="rect">
            <a:avLst/>
          </a:prstGeom>
          <a:noFill/>
        </p:spPr>
        <p:txBody>
          <a:bodyPr wrap="square" rtlCol="0">
            <a:spAutoFit/>
          </a:bodyPr>
          <a:lstStyle/>
          <a:p>
            <a:pPr marL="0" marR="0" lvl="0" indent="0" algn="ctr" defTabSz="914318" rtl="0" eaLnBrk="1" fontAlgn="auto" latinLnBrk="0" hangingPunct="1">
              <a:lnSpc>
                <a:spcPct val="100000"/>
              </a:lnSpc>
              <a:spcBef>
                <a:spcPts val="0"/>
              </a:spcBef>
              <a:spcAft>
                <a:spcPts val="0"/>
              </a:spcAft>
              <a:buClrTx/>
              <a:buSzTx/>
              <a:buFontTx/>
              <a:buNone/>
              <a:tabLst/>
              <a:defRPr/>
            </a:pPr>
            <a:r>
              <a:rPr kumimoji="0" lang="ja-JP" altLang="en-US" sz="2000" b="0" i="0" u="none" strike="noStrike" kern="1200" cap="none" spc="0" normalizeH="0" baseline="0" noProof="0">
                <a:ln>
                  <a:noFill/>
                </a:ln>
                <a:solidFill>
                  <a:srgbClr val="414042"/>
                </a:solidFill>
                <a:effectLst/>
                <a:uLnTx/>
                <a:uFillTx/>
                <a:latin typeface="Meiryo" panose="020B0604030504040204" pitchFamily="34" charset="-128"/>
                <a:ea typeface="Meiryo" panose="020B0604030504040204" pitchFamily="34" charset="-128"/>
                <a:cs typeface="メイリオ" panose="020B0604030504040204" pitchFamily="50" charset="-128"/>
              </a:rPr>
              <a:t>ルール</a:t>
            </a:r>
            <a:endParaRPr kumimoji="0" lang="en-US" sz="2000" b="0" i="0" u="none" strike="noStrike" kern="1200" cap="none" spc="0" normalizeH="0" baseline="0" noProof="0" dirty="0">
              <a:ln>
                <a:noFill/>
              </a:ln>
              <a:solidFill>
                <a:srgbClr val="414042"/>
              </a:solidFill>
              <a:effectLst/>
              <a:uLnTx/>
              <a:uFillTx/>
              <a:latin typeface="Meiryo" panose="020B0604030504040204" pitchFamily="34" charset="-128"/>
              <a:ea typeface="Meiryo" panose="020B0604030504040204" pitchFamily="34" charset="-128"/>
              <a:cs typeface="メイリオ" panose="020B0604030504040204" pitchFamily="50" charset="-128"/>
            </a:endParaRPr>
          </a:p>
        </p:txBody>
      </p:sp>
      <p:cxnSp>
        <p:nvCxnSpPr>
          <p:cNvPr id="14" name="直線矢印コネクタ 13">
            <a:extLst>
              <a:ext uri="{FF2B5EF4-FFF2-40B4-BE49-F238E27FC236}">
                <a16:creationId xmlns:a16="http://schemas.microsoft.com/office/drawing/2014/main" id="{896784C2-417B-4E42-AE1C-E4B4AB15D650}"/>
              </a:ext>
            </a:extLst>
          </p:cNvPr>
          <p:cNvCxnSpPr/>
          <p:nvPr/>
        </p:nvCxnSpPr>
        <p:spPr>
          <a:xfrm>
            <a:off x="7177166" y="4421991"/>
            <a:ext cx="1240831"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5" name="TextBox 56">
            <a:extLst>
              <a:ext uri="{FF2B5EF4-FFF2-40B4-BE49-F238E27FC236}">
                <a16:creationId xmlns:a16="http://schemas.microsoft.com/office/drawing/2014/main" id="{94511BDA-65E6-7F4C-918A-81BF5DCFCE60}"/>
              </a:ext>
            </a:extLst>
          </p:cNvPr>
          <p:cNvSpPr txBox="1"/>
          <p:nvPr/>
        </p:nvSpPr>
        <p:spPr>
          <a:xfrm>
            <a:off x="10846265" y="5300063"/>
            <a:ext cx="900291" cy="239520"/>
          </a:xfrm>
          <a:prstGeom prst="rect">
            <a:avLst/>
          </a:prstGeom>
          <a:noFill/>
        </p:spPr>
        <p:txBody>
          <a:bodyPr wrap="square" lIns="0" tIns="0" rIns="0" bIns="0" rtlCol="0" anchor="t">
            <a:noAutofit/>
          </a:bodyPr>
          <a:lstStyle/>
          <a:p>
            <a:pPr marL="0" marR="0" lvl="0" indent="0" algn="ctr" defTabSz="914318" rtl="0" eaLnBrk="1" fontAlgn="auto" latinLnBrk="0" hangingPunct="1">
              <a:lnSpc>
                <a:spcPct val="100000"/>
              </a:lnSpc>
              <a:spcBef>
                <a:spcPts val="0"/>
              </a:spcBef>
              <a:spcAft>
                <a:spcPts val="0"/>
              </a:spcAft>
              <a:buClrTx/>
              <a:buSzTx/>
              <a:buFontTx/>
              <a:buNone/>
              <a:tabLst/>
              <a:defRPr/>
            </a:pPr>
            <a:r>
              <a:rPr kumimoji="0" lang="en-US" sz="1167" b="0" i="0" u="none" strike="noStrike" kern="1200" cap="none" spc="0" normalizeH="0" baseline="0" noProof="0">
                <a:ln>
                  <a:noFill/>
                </a:ln>
                <a:solidFill>
                  <a:srgbClr val="414042"/>
                </a:solidFill>
                <a:effectLst/>
                <a:uLnTx/>
                <a:uFillTx/>
                <a:latin typeface="Meiryo" panose="020B0604030504040204" pitchFamily="34" charset="-128"/>
                <a:ea typeface="Meiryo" panose="020B0604030504040204" pitchFamily="34" charset="-128"/>
                <a:cs typeface="+mn-cs"/>
              </a:rPr>
              <a:t>Automation</a:t>
            </a:r>
          </a:p>
        </p:txBody>
      </p:sp>
      <p:sp>
        <p:nvSpPr>
          <p:cNvPr id="16" name="TextBox 65">
            <a:extLst>
              <a:ext uri="{FF2B5EF4-FFF2-40B4-BE49-F238E27FC236}">
                <a16:creationId xmlns:a16="http://schemas.microsoft.com/office/drawing/2014/main" id="{32E89E06-D36F-EE4C-B371-7261A6F41B8D}"/>
              </a:ext>
            </a:extLst>
          </p:cNvPr>
          <p:cNvSpPr txBox="1"/>
          <p:nvPr/>
        </p:nvSpPr>
        <p:spPr>
          <a:xfrm>
            <a:off x="10179990" y="5317714"/>
            <a:ext cx="744451" cy="204218"/>
          </a:xfrm>
          <a:prstGeom prst="rect">
            <a:avLst/>
          </a:prstGeom>
          <a:noFill/>
        </p:spPr>
        <p:txBody>
          <a:bodyPr wrap="square" lIns="0" tIns="0" rIns="0" bIns="0" rtlCol="0" anchor="t">
            <a:noAutofit/>
          </a:bodyPr>
          <a:lstStyle/>
          <a:p>
            <a:pPr marL="0" marR="0" lvl="0" indent="0" algn="ctr" defTabSz="914318" rtl="0" eaLnBrk="1" fontAlgn="auto" latinLnBrk="0" hangingPunct="1">
              <a:lnSpc>
                <a:spcPct val="100000"/>
              </a:lnSpc>
              <a:spcBef>
                <a:spcPts val="0"/>
              </a:spcBef>
              <a:spcAft>
                <a:spcPts val="0"/>
              </a:spcAft>
              <a:buClrTx/>
              <a:buSzTx/>
              <a:buFontTx/>
              <a:buNone/>
              <a:tabLst/>
              <a:defRPr/>
            </a:pPr>
            <a:r>
              <a:rPr kumimoji="0" lang="en-US" sz="1167" b="0" i="0" u="none" strike="noStrike" kern="1200" cap="none" spc="0" normalizeH="0" baseline="0" noProof="0">
                <a:ln>
                  <a:noFill/>
                </a:ln>
                <a:solidFill>
                  <a:srgbClr val="414042"/>
                </a:solidFill>
                <a:effectLst/>
                <a:uLnTx/>
                <a:uFillTx/>
                <a:latin typeface="Meiryo" panose="020B0604030504040204" pitchFamily="34" charset="-128"/>
                <a:ea typeface="Meiryo" panose="020B0604030504040204" pitchFamily="34" charset="-128"/>
                <a:cs typeface="+mn-cs"/>
              </a:rPr>
              <a:t>Run Command</a:t>
            </a:r>
          </a:p>
        </p:txBody>
      </p:sp>
      <p:sp>
        <p:nvSpPr>
          <p:cNvPr id="18" name="TextBox 39">
            <a:extLst>
              <a:ext uri="{FF2B5EF4-FFF2-40B4-BE49-F238E27FC236}">
                <a16:creationId xmlns:a16="http://schemas.microsoft.com/office/drawing/2014/main" id="{854867EB-3E7B-3B47-AB6D-EA4660EC5855}"/>
              </a:ext>
            </a:extLst>
          </p:cNvPr>
          <p:cNvSpPr txBox="1"/>
          <p:nvPr/>
        </p:nvSpPr>
        <p:spPr>
          <a:xfrm>
            <a:off x="9424842" y="5342007"/>
            <a:ext cx="825007" cy="155632"/>
          </a:xfrm>
          <a:prstGeom prst="rect">
            <a:avLst/>
          </a:prstGeom>
          <a:noFill/>
        </p:spPr>
        <p:txBody>
          <a:bodyPr wrap="square" lIns="0" tIns="0" rIns="0" bIns="0" rtlCol="0" anchor="t">
            <a:noAutofit/>
          </a:bodyPr>
          <a:lstStyle/>
          <a:p>
            <a:pPr marL="0" marR="0" lvl="0" indent="0" algn="ctr" defTabSz="914318" rtl="0" eaLnBrk="1" fontAlgn="auto" latinLnBrk="0" hangingPunct="1">
              <a:lnSpc>
                <a:spcPct val="100000"/>
              </a:lnSpc>
              <a:spcBef>
                <a:spcPts val="0"/>
              </a:spcBef>
              <a:spcAft>
                <a:spcPts val="0"/>
              </a:spcAft>
              <a:buClrTx/>
              <a:buSzTx/>
              <a:buFontTx/>
              <a:buNone/>
              <a:tabLst/>
              <a:defRPr/>
            </a:pPr>
            <a:r>
              <a:rPr kumimoji="0" lang="en-US" sz="1167" b="0" i="0" u="none" strike="noStrike" kern="1200" cap="none" spc="0" normalizeH="0" baseline="0" noProof="0">
                <a:ln>
                  <a:noFill/>
                </a:ln>
                <a:solidFill>
                  <a:srgbClr val="414042"/>
                </a:solidFill>
                <a:effectLst/>
                <a:uLnTx/>
                <a:uFillTx/>
                <a:latin typeface="Meiryo" panose="020B0604030504040204" pitchFamily="34" charset="-128"/>
                <a:ea typeface="Meiryo" panose="020B0604030504040204" pitchFamily="34" charset="-128"/>
                <a:cs typeface="+mn-cs"/>
              </a:rPr>
              <a:t>AWS</a:t>
            </a:r>
          </a:p>
          <a:p>
            <a:pPr marL="0" marR="0" lvl="0" indent="0" algn="ctr" defTabSz="914318" rtl="0" eaLnBrk="1" fontAlgn="auto" latinLnBrk="0" hangingPunct="1">
              <a:lnSpc>
                <a:spcPct val="100000"/>
              </a:lnSpc>
              <a:spcBef>
                <a:spcPts val="0"/>
              </a:spcBef>
              <a:spcAft>
                <a:spcPts val="0"/>
              </a:spcAft>
              <a:buClrTx/>
              <a:buSzTx/>
              <a:buFontTx/>
              <a:buNone/>
              <a:tabLst/>
              <a:defRPr/>
            </a:pPr>
            <a:r>
              <a:rPr kumimoji="0" lang="en-US" sz="1167" b="0" i="0" u="none" strike="noStrike" kern="1200" cap="none" spc="0" normalizeH="0" baseline="0" noProof="0">
                <a:ln>
                  <a:noFill/>
                </a:ln>
                <a:solidFill>
                  <a:srgbClr val="414042"/>
                </a:solidFill>
                <a:effectLst/>
                <a:uLnTx/>
                <a:uFillTx/>
                <a:latin typeface="Meiryo" panose="020B0604030504040204" pitchFamily="34" charset="-128"/>
                <a:ea typeface="Meiryo" panose="020B0604030504040204" pitchFamily="34" charset="-128"/>
                <a:cs typeface="+mn-cs"/>
              </a:rPr>
              <a:t>Lambda</a:t>
            </a:r>
          </a:p>
        </p:txBody>
      </p:sp>
      <p:sp>
        <p:nvSpPr>
          <p:cNvPr id="19" name="TextBox 64">
            <a:extLst>
              <a:ext uri="{FF2B5EF4-FFF2-40B4-BE49-F238E27FC236}">
                <a16:creationId xmlns:a16="http://schemas.microsoft.com/office/drawing/2014/main" id="{8E3352F6-FD93-A642-9127-8A72A28B1E53}"/>
              </a:ext>
            </a:extLst>
          </p:cNvPr>
          <p:cNvSpPr txBox="1"/>
          <p:nvPr/>
        </p:nvSpPr>
        <p:spPr>
          <a:xfrm>
            <a:off x="7889379" y="5342007"/>
            <a:ext cx="894752" cy="155632"/>
          </a:xfrm>
          <a:prstGeom prst="rect">
            <a:avLst/>
          </a:prstGeom>
          <a:noFill/>
        </p:spPr>
        <p:txBody>
          <a:bodyPr wrap="square" lIns="0" tIns="0" rIns="0" bIns="0" rtlCol="0" anchor="t">
            <a:noAutofit/>
          </a:bodyPr>
          <a:lstStyle/>
          <a:p>
            <a:pPr marL="0" marR="0" lvl="0" indent="0" algn="ctr" defTabSz="914318" rtl="0" eaLnBrk="1" fontAlgn="auto" latinLnBrk="0" hangingPunct="1">
              <a:lnSpc>
                <a:spcPct val="100000"/>
              </a:lnSpc>
              <a:spcBef>
                <a:spcPts val="0"/>
              </a:spcBef>
              <a:spcAft>
                <a:spcPts val="0"/>
              </a:spcAft>
              <a:buClrTx/>
              <a:buSzTx/>
              <a:buFontTx/>
              <a:buNone/>
              <a:tabLst/>
              <a:defRPr/>
            </a:pPr>
            <a:r>
              <a:rPr kumimoji="0" lang="en-US" sz="1167" b="0" i="0" u="none" strike="noStrike" kern="1200" cap="none" spc="0" normalizeH="0" baseline="0" noProof="0">
                <a:ln>
                  <a:noFill/>
                </a:ln>
                <a:solidFill>
                  <a:srgbClr val="414042"/>
                </a:solidFill>
                <a:effectLst/>
                <a:uLnTx/>
                <a:uFillTx/>
                <a:latin typeface="Meiryo" panose="020B0604030504040204" pitchFamily="34" charset="-128"/>
                <a:ea typeface="Meiryo" panose="020B0604030504040204" pitchFamily="34" charset="-128"/>
                <a:cs typeface="+mn-cs"/>
              </a:rPr>
              <a:t>Amazon</a:t>
            </a:r>
            <a:br>
              <a:rPr kumimoji="0" lang="en-US" sz="1167" b="0" i="0" u="none" strike="noStrike" kern="1200" cap="none" spc="0" normalizeH="0" baseline="0" noProof="0">
                <a:ln>
                  <a:noFill/>
                </a:ln>
                <a:solidFill>
                  <a:srgbClr val="414042"/>
                </a:solidFill>
                <a:effectLst/>
                <a:uLnTx/>
                <a:uFillTx/>
                <a:latin typeface="Meiryo" panose="020B0604030504040204" pitchFamily="34" charset="-128"/>
                <a:ea typeface="Meiryo" panose="020B0604030504040204" pitchFamily="34" charset="-128"/>
                <a:cs typeface="+mn-cs"/>
              </a:rPr>
            </a:br>
            <a:r>
              <a:rPr kumimoji="0" lang="en-US" sz="1167" b="0" i="0" u="none" strike="noStrike" kern="1200" cap="none" spc="0" normalizeH="0" baseline="0" noProof="0">
                <a:ln>
                  <a:noFill/>
                </a:ln>
                <a:solidFill>
                  <a:srgbClr val="414042"/>
                </a:solidFill>
                <a:effectLst/>
                <a:uLnTx/>
                <a:uFillTx/>
                <a:latin typeface="Meiryo" panose="020B0604030504040204" pitchFamily="34" charset="-128"/>
                <a:ea typeface="Meiryo" panose="020B0604030504040204" pitchFamily="34" charset="-128"/>
                <a:cs typeface="+mn-cs"/>
              </a:rPr>
              <a:t>SNS</a:t>
            </a:r>
          </a:p>
        </p:txBody>
      </p:sp>
      <p:sp>
        <p:nvSpPr>
          <p:cNvPr id="20" name="TextBox 54">
            <a:extLst>
              <a:ext uri="{FF2B5EF4-FFF2-40B4-BE49-F238E27FC236}">
                <a16:creationId xmlns:a16="http://schemas.microsoft.com/office/drawing/2014/main" id="{655D185B-0D9B-A849-9A22-A2EB4E9B3F8A}"/>
              </a:ext>
            </a:extLst>
          </p:cNvPr>
          <p:cNvSpPr txBox="1"/>
          <p:nvPr/>
        </p:nvSpPr>
        <p:spPr>
          <a:xfrm>
            <a:off x="8633475" y="5342007"/>
            <a:ext cx="894752" cy="155632"/>
          </a:xfrm>
          <a:prstGeom prst="rect">
            <a:avLst/>
          </a:prstGeom>
          <a:noFill/>
        </p:spPr>
        <p:txBody>
          <a:bodyPr wrap="square" lIns="0" tIns="0" rIns="0" bIns="0" rtlCol="0" anchor="t">
            <a:noAutofit/>
          </a:bodyPr>
          <a:lstStyle/>
          <a:p>
            <a:pPr marL="0" marR="0" lvl="0" indent="0" algn="ctr" defTabSz="914318" rtl="0" eaLnBrk="1" fontAlgn="auto" latinLnBrk="0" hangingPunct="1">
              <a:lnSpc>
                <a:spcPct val="100000"/>
              </a:lnSpc>
              <a:spcBef>
                <a:spcPts val="0"/>
              </a:spcBef>
              <a:spcAft>
                <a:spcPts val="0"/>
              </a:spcAft>
              <a:buClrTx/>
              <a:buSzTx/>
              <a:buFontTx/>
              <a:buNone/>
              <a:tabLst/>
              <a:defRPr/>
            </a:pPr>
            <a:r>
              <a:rPr kumimoji="0" lang="en-US" sz="1167" b="0" i="0" u="none" strike="noStrike" kern="1200" cap="none" spc="0" normalizeH="0" baseline="0" noProof="0">
                <a:ln>
                  <a:noFill/>
                </a:ln>
                <a:solidFill>
                  <a:srgbClr val="414042"/>
                </a:solidFill>
                <a:effectLst/>
                <a:uLnTx/>
                <a:uFillTx/>
                <a:latin typeface="Meiryo" panose="020B0604030504040204" pitchFamily="34" charset="-128"/>
                <a:ea typeface="Meiryo" panose="020B0604030504040204" pitchFamily="34" charset="-128"/>
                <a:cs typeface="+mn-cs"/>
              </a:rPr>
              <a:t>Amazon</a:t>
            </a:r>
            <a:br>
              <a:rPr kumimoji="0" lang="en-US" sz="1167" b="0" i="0" u="none" strike="noStrike" kern="1200" cap="none" spc="0" normalizeH="0" baseline="0" noProof="0">
                <a:ln>
                  <a:noFill/>
                </a:ln>
                <a:solidFill>
                  <a:srgbClr val="414042"/>
                </a:solidFill>
                <a:effectLst/>
                <a:uLnTx/>
                <a:uFillTx/>
                <a:latin typeface="Meiryo" panose="020B0604030504040204" pitchFamily="34" charset="-128"/>
                <a:ea typeface="Meiryo" panose="020B0604030504040204" pitchFamily="34" charset="-128"/>
                <a:cs typeface="+mn-cs"/>
              </a:rPr>
            </a:br>
            <a:r>
              <a:rPr kumimoji="0" lang="en-US" sz="1167" b="0" i="0" u="none" strike="noStrike" kern="1200" cap="none" spc="0" normalizeH="0" baseline="0" noProof="0">
                <a:ln>
                  <a:noFill/>
                </a:ln>
                <a:solidFill>
                  <a:srgbClr val="414042"/>
                </a:solidFill>
                <a:effectLst/>
                <a:uLnTx/>
                <a:uFillTx/>
                <a:latin typeface="Meiryo" panose="020B0604030504040204" pitchFamily="34" charset="-128"/>
                <a:ea typeface="Meiryo" panose="020B0604030504040204" pitchFamily="34" charset="-128"/>
                <a:cs typeface="+mn-cs"/>
              </a:rPr>
              <a:t>SQS</a:t>
            </a:r>
          </a:p>
        </p:txBody>
      </p:sp>
      <p:sp>
        <p:nvSpPr>
          <p:cNvPr id="21" name="テキスト ボックス 20">
            <a:extLst>
              <a:ext uri="{FF2B5EF4-FFF2-40B4-BE49-F238E27FC236}">
                <a16:creationId xmlns:a16="http://schemas.microsoft.com/office/drawing/2014/main" id="{BAD48A41-758A-3345-A042-E1B6AA39CFC7}"/>
              </a:ext>
            </a:extLst>
          </p:cNvPr>
          <p:cNvSpPr txBox="1"/>
          <p:nvPr/>
        </p:nvSpPr>
        <p:spPr>
          <a:xfrm>
            <a:off x="8406053" y="4213214"/>
            <a:ext cx="2531793" cy="400110"/>
          </a:xfrm>
          <a:prstGeom prst="rect">
            <a:avLst/>
          </a:prstGeom>
          <a:noFill/>
        </p:spPr>
        <p:txBody>
          <a:bodyPr wrap="square" rtlCol="0">
            <a:spAutoFit/>
          </a:bodyPr>
          <a:lstStyle/>
          <a:p>
            <a:pPr marL="0" marR="0" lvl="0" indent="0" algn="ctr" defTabSz="914318" rtl="0" eaLnBrk="1" fontAlgn="auto" latinLnBrk="0" hangingPunct="1">
              <a:lnSpc>
                <a:spcPct val="100000"/>
              </a:lnSpc>
              <a:spcBef>
                <a:spcPts val="0"/>
              </a:spcBef>
              <a:spcAft>
                <a:spcPts val="0"/>
              </a:spcAft>
              <a:buClrTx/>
              <a:buSzTx/>
              <a:buFontTx/>
              <a:buNone/>
              <a:tabLst/>
              <a:defRPr/>
            </a:pPr>
            <a:r>
              <a:rPr kumimoji="0" lang="ja-JP" altLang="en-US" sz="2000" b="0" i="0" u="none" strike="noStrike" kern="1200" cap="none" spc="0" normalizeH="0" baseline="0" noProof="0">
                <a:ln>
                  <a:noFill/>
                </a:ln>
                <a:solidFill>
                  <a:srgbClr val="414042"/>
                </a:solidFill>
                <a:effectLst/>
                <a:uLnTx/>
                <a:uFillTx/>
                <a:latin typeface="Meiryo" panose="020B0604030504040204" pitchFamily="34" charset="-128"/>
                <a:ea typeface="Meiryo" panose="020B0604030504040204" pitchFamily="34" charset="-128"/>
                <a:cs typeface="メイリオ" panose="020B0604030504040204" pitchFamily="50" charset="-128"/>
              </a:rPr>
              <a:t>ターゲット</a:t>
            </a:r>
            <a:endParaRPr kumimoji="0" lang="en-US" sz="2000" b="0" i="0" u="none" strike="noStrike" kern="1200" cap="none" spc="0" normalizeH="0" baseline="0" noProof="0">
              <a:ln>
                <a:noFill/>
              </a:ln>
              <a:solidFill>
                <a:srgbClr val="414042"/>
              </a:solidFill>
              <a:effectLst/>
              <a:uLnTx/>
              <a:uFillTx/>
              <a:latin typeface="Meiryo" panose="020B0604030504040204" pitchFamily="34" charset="-128"/>
              <a:ea typeface="Meiryo" panose="020B0604030504040204" pitchFamily="34" charset="-128"/>
              <a:cs typeface="メイリオ" panose="020B0604030504040204" pitchFamily="50" charset="-128"/>
            </a:endParaRPr>
          </a:p>
        </p:txBody>
      </p:sp>
      <p:pic>
        <p:nvPicPr>
          <p:cNvPr id="22" name="Graphic 51">
            <a:extLst>
              <a:ext uri="{FF2B5EF4-FFF2-40B4-BE49-F238E27FC236}">
                <a16:creationId xmlns:a16="http://schemas.microsoft.com/office/drawing/2014/main" id="{CD00E648-99E4-1B4E-8CFA-DBD5272FA99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27618" y="3947857"/>
            <a:ext cx="948267" cy="948267"/>
          </a:xfrm>
          <a:prstGeom prst="rect">
            <a:avLst/>
          </a:prstGeom>
        </p:spPr>
      </p:pic>
      <p:pic>
        <p:nvPicPr>
          <p:cNvPr id="28" name="Graphic 33">
            <a:extLst>
              <a:ext uri="{FF2B5EF4-FFF2-40B4-BE49-F238E27FC236}">
                <a16:creationId xmlns:a16="http://schemas.microsoft.com/office/drawing/2014/main" id="{FC7213B0-6652-EF43-94D2-5A7A0EA1F48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071214" y="4716582"/>
            <a:ext cx="531082" cy="531082"/>
          </a:xfrm>
          <a:prstGeom prst="rect">
            <a:avLst/>
          </a:prstGeom>
        </p:spPr>
      </p:pic>
      <p:pic>
        <p:nvPicPr>
          <p:cNvPr id="29" name="Graphic 41">
            <a:extLst>
              <a:ext uri="{FF2B5EF4-FFF2-40B4-BE49-F238E27FC236}">
                <a16:creationId xmlns:a16="http://schemas.microsoft.com/office/drawing/2014/main" id="{0A56605F-33E7-1F48-B146-24071798ECC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815310" y="4716583"/>
            <a:ext cx="531082" cy="531082"/>
          </a:xfrm>
          <a:prstGeom prst="rect">
            <a:avLst/>
          </a:prstGeom>
        </p:spPr>
      </p:pic>
      <p:pic>
        <p:nvPicPr>
          <p:cNvPr id="30" name="Graphic 44">
            <a:extLst>
              <a:ext uri="{FF2B5EF4-FFF2-40B4-BE49-F238E27FC236}">
                <a16:creationId xmlns:a16="http://schemas.microsoft.com/office/drawing/2014/main" id="{80CB1F48-EF8A-5D41-943E-E32CB308A6A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571802" y="4716584"/>
            <a:ext cx="531082" cy="531082"/>
          </a:xfrm>
          <a:prstGeom prst="rect">
            <a:avLst/>
          </a:prstGeom>
        </p:spPr>
      </p:pic>
      <p:pic>
        <p:nvPicPr>
          <p:cNvPr id="31" name="Graphic 69">
            <a:extLst>
              <a:ext uri="{FF2B5EF4-FFF2-40B4-BE49-F238E27FC236}">
                <a16:creationId xmlns:a16="http://schemas.microsoft.com/office/drawing/2014/main" id="{ED569CE9-6B3D-D24B-B81A-374CD7F53474}"/>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0199783" y="4668304"/>
            <a:ext cx="626533" cy="626533"/>
          </a:xfrm>
          <a:prstGeom prst="rect">
            <a:avLst/>
          </a:prstGeom>
        </p:spPr>
      </p:pic>
      <p:pic>
        <p:nvPicPr>
          <p:cNvPr id="32" name="Graphic 62">
            <a:extLst>
              <a:ext uri="{FF2B5EF4-FFF2-40B4-BE49-F238E27FC236}">
                <a16:creationId xmlns:a16="http://schemas.microsoft.com/office/drawing/2014/main" id="{E1435D87-C665-D442-9E0C-BB60488DCBA9}"/>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1036199" y="4722486"/>
            <a:ext cx="492443" cy="492443"/>
          </a:xfrm>
          <a:prstGeom prst="rect">
            <a:avLst/>
          </a:prstGeom>
        </p:spPr>
      </p:pic>
      <p:pic>
        <p:nvPicPr>
          <p:cNvPr id="23" name="Graphic 19">
            <a:extLst>
              <a:ext uri="{FF2B5EF4-FFF2-40B4-BE49-F238E27FC236}">
                <a16:creationId xmlns:a16="http://schemas.microsoft.com/office/drawing/2014/main" id="{AB202733-DE04-F740-A767-EE9C17B4B22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718169" y="3952640"/>
            <a:ext cx="948253" cy="948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テキスト ボックス 1">
            <a:extLst>
              <a:ext uri="{FF2B5EF4-FFF2-40B4-BE49-F238E27FC236}">
                <a16:creationId xmlns:a16="http://schemas.microsoft.com/office/drawing/2014/main" id="{4AEF8D6A-08E8-8591-5D3B-9F9600A77757}"/>
              </a:ext>
            </a:extLst>
          </p:cNvPr>
          <p:cNvSpPr txBox="1"/>
          <p:nvPr/>
        </p:nvSpPr>
        <p:spPr>
          <a:xfrm>
            <a:off x="10607211" y="0"/>
            <a:ext cx="1584789" cy="369332"/>
          </a:xfrm>
          <a:prstGeom prst="rect">
            <a:avLst/>
          </a:prstGeom>
          <a:no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800" b="0" i="0" u="none" strike="noStrike" kern="1200" cap="none" spc="0" normalizeH="0" baseline="0" noProof="0" dirty="0">
                <a:ln>
                  <a:noFill/>
                </a:ln>
                <a:solidFill>
                  <a:srgbClr val="FFFFFF">
                    <a:lumMod val="50000"/>
                  </a:srgbClr>
                </a:solidFill>
                <a:effectLst/>
                <a:uLnTx/>
                <a:uFillTx/>
                <a:latin typeface="Meiryo" panose="020B0604030504040204" pitchFamily="34" charset="-128"/>
                <a:ea typeface="Meiryo" panose="020B0604030504040204" pitchFamily="34" charset="-128"/>
                <a:cs typeface="+mn-cs"/>
              </a:rPr>
              <a:t>SEC10-BP02</a:t>
            </a:r>
            <a:endParaRPr kumimoji="0" lang="ja-JP" altLang="en-US" sz="1800" b="0" i="0" u="none" strike="noStrike" kern="1200" cap="none" spc="0" normalizeH="0" baseline="0" noProof="0">
              <a:ln>
                <a:noFill/>
              </a:ln>
              <a:solidFill>
                <a:srgbClr val="FFFFFF">
                  <a:lumMod val="50000"/>
                </a:srgbClr>
              </a:solidFill>
              <a:effectLst/>
              <a:uLnTx/>
              <a:uFillTx/>
              <a:latin typeface="Meiryo" panose="020B0604030504040204" pitchFamily="34" charset="-128"/>
              <a:ea typeface="Meiryo" panose="020B0604030504040204" pitchFamily="34" charset="-128"/>
              <a:cs typeface="+mn-cs"/>
            </a:endParaRPr>
          </a:p>
        </p:txBody>
      </p:sp>
    </p:spTree>
    <p:extLst>
      <p:ext uri="{BB962C8B-B14F-4D97-AF65-F5344CB8AC3E}">
        <p14:creationId xmlns:p14="http://schemas.microsoft.com/office/powerpoint/2010/main" val="4064907802"/>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1C0BF0F-6CB3-A946-AE78-530281BDA835}"/>
              </a:ext>
            </a:extLst>
          </p:cNvPr>
          <p:cNvSpPr>
            <a:spLocks noGrp="1"/>
          </p:cNvSpPr>
          <p:nvPr>
            <p:ph type="title"/>
          </p:nvPr>
        </p:nvSpPr>
        <p:spPr/>
        <p:txBody>
          <a:bodyPr vert="horz" lIns="91440" tIns="45720" rIns="91440" bIns="45720" rtlCol="0" anchor="t">
            <a:noAutofit/>
          </a:bodyPr>
          <a:lstStyle/>
          <a:p>
            <a:r>
              <a:rPr lang="ja-JP" altLang="en-US" sz="2800" b="0"/>
              <a:t>参考：</a:t>
            </a:r>
            <a:r>
              <a:rPr lang="en-US" altLang="ja-JP" sz="2800" b="0" dirty="0"/>
              <a:t>SSM Incident Manager</a:t>
            </a:r>
            <a:r>
              <a:rPr lang="ja-JP" altLang="en-US" sz="2800" b="0"/>
              <a:t> とは</a:t>
            </a:r>
            <a:r>
              <a:rPr lang="en-US" altLang="ja-JP" sz="2800" b="0" dirty="0"/>
              <a:t>?</a:t>
            </a:r>
            <a:endParaRPr lang="ja-JP" altLang="en-US" sz="2800" b="0"/>
          </a:p>
        </p:txBody>
      </p:sp>
      <p:sp>
        <p:nvSpPr>
          <p:cNvPr id="5" name="Rectangle 54">
            <a:extLst>
              <a:ext uri="{FF2B5EF4-FFF2-40B4-BE49-F238E27FC236}">
                <a16:creationId xmlns:a16="http://schemas.microsoft.com/office/drawing/2014/main" id="{C0A24435-BBA7-7847-85C5-9268949C74C0}"/>
              </a:ext>
            </a:extLst>
          </p:cNvPr>
          <p:cNvSpPr/>
          <p:nvPr/>
        </p:nvSpPr>
        <p:spPr>
          <a:xfrm>
            <a:off x="1865616" y="3005000"/>
            <a:ext cx="8837612" cy="848000"/>
          </a:xfrm>
          <a:prstGeom prst="rect">
            <a:avLst/>
          </a:prstGeom>
          <a:noFill/>
        </p:spPr>
        <p:txBody>
          <a:bodyPr wrap="none" lIns="48000" tIns="0" rIns="48000" bIns="0">
            <a:noAutofit/>
          </a:body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0" lang="en-US" altLang="ja-JP" sz="6000" b="1" i="0" u="none" strike="noStrike" kern="1200" cap="none" spc="0" normalizeH="0" baseline="0" noProof="0" dirty="0">
                <a:ln w="0"/>
                <a:solidFill>
                  <a:srgbClr val="0F1C25"/>
                </a:solidFill>
                <a:effectLst/>
                <a:uLnTx/>
                <a:uFillTx/>
                <a:latin typeface="Meiryo" panose="020B0604030504040204" pitchFamily="34" charset="-128"/>
                <a:ea typeface="Meiryo" panose="020B0604030504040204" pitchFamily="34" charset="-128"/>
                <a:cs typeface="Calibri" panose="020F0502020204030204" pitchFamily="34" charset="0"/>
              </a:rPr>
              <a:t>“Incident Manager”</a:t>
            </a:r>
            <a:endParaRPr kumimoji="0" lang="en-US" sz="6000" b="1" i="0" u="none" strike="noStrike" kern="1200" cap="none" spc="0" normalizeH="0" baseline="0" noProof="0" dirty="0">
              <a:ln w="0"/>
              <a:solidFill>
                <a:srgbClr val="0F1C25"/>
              </a:solidFill>
              <a:effectLst/>
              <a:uLnTx/>
              <a:uFillTx/>
              <a:latin typeface="Meiryo" panose="020B0604030504040204" pitchFamily="34" charset="-128"/>
              <a:ea typeface="Meiryo" panose="020B0604030504040204" pitchFamily="34" charset="-128"/>
              <a:cs typeface="Calibri" panose="020F0502020204030204" pitchFamily="34" charset="0"/>
            </a:endParaRPr>
          </a:p>
        </p:txBody>
      </p:sp>
      <p:cxnSp>
        <p:nvCxnSpPr>
          <p:cNvPr id="7" name="直線矢印コネクタ 22">
            <a:extLst>
              <a:ext uri="{FF2B5EF4-FFF2-40B4-BE49-F238E27FC236}">
                <a16:creationId xmlns:a16="http://schemas.microsoft.com/office/drawing/2014/main" id="{AD347575-787E-2A4C-9A1A-9AA440407569}"/>
              </a:ext>
            </a:extLst>
          </p:cNvPr>
          <p:cNvCxnSpPr>
            <a:cxnSpLocks/>
          </p:cNvCxnSpPr>
          <p:nvPr/>
        </p:nvCxnSpPr>
        <p:spPr>
          <a:xfrm>
            <a:off x="2682690" y="3813908"/>
            <a:ext cx="7170663" cy="0"/>
          </a:xfrm>
          <a:prstGeom prst="straightConnector1">
            <a:avLst/>
          </a:prstGeom>
          <a:ln>
            <a:solidFill>
              <a:srgbClr val="7030A0"/>
            </a:solidFill>
            <a:prstDash val="soli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9" name="object 4">
            <a:extLst>
              <a:ext uri="{FF2B5EF4-FFF2-40B4-BE49-F238E27FC236}">
                <a16:creationId xmlns:a16="http://schemas.microsoft.com/office/drawing/2014/main" id="{F34A9428-90D6-E14F-A79F-787DCF38AFA6}"/>
              </a:ext>
            </a:extLst>
          </p:cNvPr>
          <p:cNvSpPr/>
          <p:nvPr/>
        </p:nvSpPr>
        <p:spPr>
          <a:xfrm>
            <a:off x="0" y="810488"/>
            <a:ext cx="12192000" cy="913208"/>
          </a:xfrm>
          <a:custGeom>
            <a:avLst/>
            <a:gdLst/>
            <a:ahLst/>
            <a:cxnLst/>
            <a:rect l="l" t="t" r="r" b="b"/>
            <a:pathLst>
              <a:path w="9144000" h="1188720">
                <a:moveTo>
                  <a:pt x="0" y="1188720"/>
                </a:moveTo>
                <a:lnTo>
                  <a:pt x="9144000" y="1188720"/>
                </a:lnTo>
                <a:lnTo>
                  <a:pt x="9144000" y="0"/>
                </a:lnTo>
                <a:lnTo>
                  <a:pt x="0" y="0"/>
                </a:lnTo>
                <a:lnTo>
                  <a:pt x="0" y="1188720"/>
                </a:lnTo>
                <a:close/>
              </a:path>
            </a:pathLst>
          </a:custGeom>
          <a:solidFill>
            <a:srgbClr val="DCDCDC">
              <a:alpha val="71000"/>
            </a:srgbClr>
          </a:solidFill>
        </p:spPr>
        <p:txBody>
          <a:bodyPr wrap="square" lIns="0" tIns="0" rIns="0" bIns="0" rtlCol="0" anchor="ctr" anchorCtr="0"/>
          <a:lstStyle/>
          <a:p>
            <a:pPr marL="0" marR="0" lvl="0" indent="0" algn="ctr" defTabSz="1219151" rtl="0" eaLnBrk="1" fontAlgn="auto" latinLnBrk="0" hangingPunct="1">
              <a:lnSpc>
                <a:spcPct val="100000"/>
              </a:lnSpc>
              <a:spcBef>
                <a:spcPts val="0"/>
              </a:spcBef>
              <a:spcAft>
                <a:spcPts val="0"/>
              </a:spcAft>
              <a:buClrTx/>
              <a:buSzTx/>
              <a:buFontTx/>
              <a:buNone/>
              <a:tabLst/>
              <a:defRPr/>
            </a:pPr>
            <a:r>
              <a:rPr kumimoji="0" lang="en-US" altLang="ja-JP" sz="2667" b="0" i="0" u="none" strike="noStrike" kern="0" cap="none" spc="0" normalizeH="0" baseline="0" noProof="0" dirty="0">
                <a:ln>
                  <a:noFill/>
                </a:ln>
                <a:solidFill>
                  <a:srgbClr val="F8F8F8">
                    <a:lumMod val="25000"/>
                  </a:srgbClr>
                </a:solidFill>
                <a:effectLst/>
                <a:uLnTx/>
                <a:uFillTx/>
                <a:latin typeface="Meiryo" panose="020B0604030504040204" pitchFamily="34" charset="-128"/>
                <a:ea typeface="Meiryo" panose="020B0604030504040204" pitchFamily="34" charset="-128"/>
                <a:cs typeface="+mn-cs"/>
              </a:rPr>
              <a:t>Incident Manager </a:t>
            </a:r>
            <a:r>
              <a:rPr kumimoji="0" lang="ja-JP" altLang="en-US" sz="2667" b="0" i="0" u="none" strike="noStrike" kern="0" cap="none" spc="0" normalizeH="0" baseline="0" noProof="0">
                <a:ln>
                  <a:noFill/>
                </a:ln>
                <a:solidFill>
                  <a:srgbClr val="F8F8F8">
                    <a:lumMod val="25000"/>
                  </a:srgbClr>
                </a:solidFill>
                <a:effectLst/>
                <a:uLnTx/>
                <a:uFillTx/>
                <a:latin typeface="Meiryo" panose="020B0604030504040204" pitchFamily="34" charset="-128"/>
                <a:ea typeface="Meiryo" panose="020B0604030504040204" pitchFamily="34" charset="-128"/>
                <a:cs typeface="+mn-cs"/>
              </a:rPr>
              <a:t>は、インデント解決までの時間を短縮するための</a:t>
            </a:r>
            <a:br>
              <a:rPr kumimoji="0" lang="en-US" altLang="ja-JP" sz="2667" b="0" i="0" u="none" strike="noStrike" kern="0" cap="none" spc="0" normalizeH="0" baseline="0" noProof="0" dirty="0">
                <a:ln>
                  <a:noFill/>
                </a:ln>
                <a:solidFill>
                  <a:srgbClr val="F8F8F8">
                    <a:lumMod val="25000"/>
                  </a:srgbClr>
                </a:solidFill>
                <a:effectLst/>
                <a:uLnTx/>
                <a:uFillTx/>
                <a:latin typeface="Meiryo" panose="020B0604030504040204" pitchFamily="34" charset="-128"/>
                <a:ea typeface="Meiryo" panose="020B0604030504040204" pitchFamily="34" charset="-128"/>
                <a:cs typeface="+mn-cs"/>
              </a:rPr>
            </a:br>
            <a:r>
              <a:rPr kumimoji="0" lang="ja-JP" altLang="en-US" sz="2667" b="0" i="0" u="none" strike="noStrike" kern="0" cap="none" spc="0" normalizeH="0" baseline="0" noProof="0">
                <a:ln>
                  <a:noFill/>
                </a:ln>
                <a:solidFill>
                  <a:srgbClr val="F8F8F8">
                    <a:lumMod val="25000"/>
                  </a:srgbClr>
                </a:solidFill>
                <a:effectLst/>
                <a:uLnTx/>
                <a:uFillTx/>
                <a:latin typeface="Meiryo" panose="020B0604030504040204" pitchFamily="34" charset="-128"/>
                <a:ea typeface="Meiryo" panose="020B0604030504040204" pitchFamily="34" charset="-128"/>
                <a:cs typeface="+mn-cs"/>
              </a:rPr>
              <a:t>コラボレーションのためのツールを提供</a:t>
            </a:r>
          </a:p>
        </p:txBody>
      </p:sp>
      <p:pic>
        <p:nvPicPr>
          <p:cNvPr id="6" name="グラフィックス 5">
            <a:extLst>
              <a:ext uri="{FF2B5EF4-FFF2-40B4-BE49-F238E27FC236}">
                <a16:creationId xmlns:a16="http://schemas.microsoft.com/office/drawing/2014/main" id="{E76DA450-5959-6542-843E-D7A72AEF63A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55716" y="2774818"/>
            <a:ext cx="1039091" cy="1039091"/>
          </a:xfrm>
          <a:prstGeom prst="rect">
            <a:avLst/>
          </a:prstGeom>
        </p:spPr>
      </p:pic>
      <p:sp>
        <p:nvSpPr>
          <p:cNvPr id="8" name="角丸四角形 92">
            <a:extLst>
              <a:ext uri="{FF2B5EF4-FFF2-40B4-BE49-F238E27FC236}">
                <a16:creationId xmlns:a16="http://schemas.microsoft.com/office/drawing/2014/main" id="{731687D6-9C3C-7345-AFF3-7F7C7B29AC2C}"/>
              </a:ext>
            </a:extLst>
          </p:cNvPr>
          <p:cNvSpPr/>
          <p:nvPr/>
        </p:nvSpPr>
        <p:spPr>
          <a:xfrm>
            <a:off x="1028257" y="4661909"/>
            <a:ext cx="4540316" cy="1432132"/>
          </a:xfrm>
          <a:prstGeom prst="rect">
            <a:avLst/>
          </a:prstGeom>
          <a:solidFill>
            <a:schemeClr val="tx1">
              <a:lumMod val="10000"/>
              <a:lumOff val="90000"/>
            </a:schemeClr>
          </a:solidFill>
          <a:ln w="28575" cap="flat" cmpd="sng" algn="ctr">
            <a:solidFill>
              <a:srgbClr val="00B0F0"/>
            </a:solidFill>
            <a:prstDash val="solid"/>
          </a:ln>
          <a:effectLst/>
        </p:spPr>
        <p:txBody>
          <a:bodyPr vert="horz" wrap="square" lIns="48000" tIns="48000" rIns="48000" bIns="48000" rtlCol="0" anchor="ctr"/>
          <a:lstStyle/>
          <a:p>
            <a:pPr marL="0" marR="0" lvl="0" indent="0" algn="ctr" defTabSz="1219151" rtl="0" eaLnBrk="1" fontAlgn="auto" latinLnBrk="0" hangingPunct="1">
              <a:lnSpc>
                <a:spcPct val="100000"/>
              </a:lnSpc>
              <a:spcBef>
                <a:spcPts val="0"/>
              </a:spcBef>
              <a:spcAft>
                <a:spcPts val="0"/>
              </a:spcAft>
              <a:buClrTx/>
              <a:buSzTx/>
              <a:buFontTx/>
              <a:buNone/>
              <a:tabLst/>
              <a:defRPr/>
            </a:pPr>
            <a:r>
              <a:rPr kumimoji="1" lang="ja-JP" altLang="en-US" sz="1667" b="1" i="0" u="none" strike="noStrike" kern="0" cap="none" spc="0" normalizeH="0" baseline="0" noProof="0">
                <a:ln>
                  <a:noFill/>
                </a:ln>
                <a:solidFill>
                  <a:srgbClr val="0432FF"/>
                </a:solidFill>
                <a:effectLst/>
                <a:uLnTx/>
                <a:uFillTx/>
                <a:latin typeface="Meiryo" panose="020B0604030504040204" pitchFamily="34" charset="-128"/>
                <a:ea typeface="Meiryo" panose="020B0604030504040204" pitchFamily="34" charset="-128"/>
                <a:cs typeface="メイリオ"/>
              </a:rPr>
              <a:t>重大なインシデントの解決までの</a:t>
            </a:r>
            <a:br>
              <a:rPr kumimoji="1" lang="en-US" altLang="ja-JP" sz="1667" b="1" i="0" u="none" strike="noStrike" kern="0" cap="none" spc="0" normalizeH="0" baseline="0" noProof="0" dirty="0">
                <a:ln>
                  <a:noFill/>
                </a:ln>
                <a:solidFill>
                  <a:srgbClr val="0432FF"/>
                </a:solidFill>
                <a:effectLst/>
                <a:uLnTx/>
                <a:uFillTx/>
                <a:latin typeface="Meiryo" panose="020B0604030504040204" pitchFamily="34" charset="-128"/>
                <a:ea typeface="Meiryo" panose="020B0604030504040204" pitchFamily="34" charset="-128"/>
                <a:cs typeface="メイリオ"/>
              </a:rPr>
            </a:br>
            <a:r>
              <a:rPr kumimoji="1" lang="ja-JP" altLang="en-US" sz="1667" b="1" i="0" u="none" strike="noStrike" kern="0" cap="none" spc="0" normalizeH="0" baseline="0" noProof="0">
                <a:ln>
                  <a:noFill/>
                </a:ln>
                <a:solidFill>
                  <a:srgbClr val="0432FF"/>
                </a:solidFill>
                <a:effectLst/>
                <a:uLnTx/>
                <a:uFillTx/>
                <a:latin typeface="Meiryo" panose="020B0604030504040204" pitchFamily="34" charset="-128"/>
                <a:ea typeface="Meiryo" panose="020B0604030504040204" pitchFamily="34" charset="-128"/>
                <a:cs typeface="メイリオ"/>
              </a:rPr>
              <a:t>時間を短縮すること</a:t>
            </a:r>
            <a:endParaRPr kumimoji="1" lang="en-US" altLang="ja-JP" sz="1667" b="1" i="0" u="none" strike="noStrike" kern="0" cap="none" spc="0" normalizeH="0" baseline="0" noProof="0" dirty="0">
              <a:ln>
                <a:noFill/>
              </a:ln>
              <a:solidFill>
                <a:srgbClr val="0432FF"/>
              </a:solidFill>
              <a:effectLst/>
              <a:uLnTx/>
              <a:uFillTx/>
              <a:latin typeface="Meiryo" panose="020B0604030504040204" pitchFamily="34" charset="-128"/>
              <a:ea typeface="Meiryo" panose="020B0604030504040204" pitchFamily="34" charset="-128"/>
              <a:cs typeface="メイリオ"/>
            </a:endParaRPr>
          </a:p>
        </p:txBody>
      </p:sp>
      <p:sp>
        <p:nvSpPr>
          <p:cNvPr id="10" name="Rectangle 54">
            <a:extLst>
              <a:ext uri="{FF2B5EF4-FFF2-40B4-BE49-F238E27FC236}">
                <a16:creationId xmlns:a16="http://schemas.microsoft.com/office/drawing/2014/main" id="{4D034DA4-462D-9A41-B435-00C316098E0F}"/>
              </a:ext>
            </a:extLst>
          </p:cNvPr>
          <p:cNvSpPr/>
          <p:nvPr/>
        </p:nvSpPr>
        <p:spPr>
          <a:xfrm>
            <a:off x="1034753" y="4113635"/>
            <a:ext cx="4540316" cy="382148"/>
          </a:xfrm>
          <a:prstGeom prst="roundRect">
            <a:avLst>
              <a:gd name="adj" fmla="val 4705"/>
            </a:avLst>
          </a:prstGeom>
          <a:solidFill>
            <a:schemeClr val="bg1">
              <a:lumMod val="95000"/>
            </a:schemeClr>
          </a:solidFill>
          <a:ln w="19050">
            <a:solidFill>
              <a:schemeClr val="bg1">
                <a:lumMod val="75000"/>
              </a:schemeClr>
            </a:solidFill>
          </a:ln>
        </p:spPr>
        <p:txBody>
          <a:bodyPr wrap="none" lIns="57151" tIns="28575" rIns="57151" bIns="28575" anchor="ctr">
            <a:noAutofit/>
          </a:body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0" lang="en-US" sz="1667" b="1" i="0" u="none" strike="noStrike" kern="1200" cap="none" spc="0" normalizeH="0" baseline="0" noProof="0" dirty="0" err="1">
                <a:ln w="0"/>
                <a:solidFill>
                  <a:srgbClr val="0F1C25"/>
                </a:solidFill>
                <a:effectLst/>
                <a:uLnTx/>
                <a:uFillTx/>
                <a:latin typeface="Meiryo" panose="020B0604030504040204" pitchFamily="34" charset="-128"/>
                <a:ea typeface="Meiryo" panose="020B0604030504040204" pitchFamily="34" charset="-128"/>
                <a:cs typeface="Calibri" panose="020F0502020204030204" pitchFamily="34" charset="0"/>
              </a:rPr>
              <a:t>目的</a:t>
            </a:r>
            <a:endParaRPr kumimoji="0" lang="en-US" sz="1667" b="1" i="0" u="none" strike="noStrike" kern="1200" cap="none" spc="0" normalizeH="0" baseline="0" noProof="0" dirty="0">
              <a:ln w="0"/>
              <a:solidFill>
                <a:srgbClr val="0F1C25"/>
              </a:solidFill>
              <a:effectLst/>
              <a:uLnTx/>
              <a:uFillTx/>
              <a:latin typeface="Meiryo" panose="020B0604030504040204" pitchFamily="34" charset="-128"/>
              <a:ea typeface="Meiryo" panose="020B0604030504040204" pitchFamily="34" charset="-128"/>
              <a:cs typeface="Calibri" panose="020F0502020204030204" pitchFamily="34" charset="0"/>
            </a:endParaRPr>
          </a:p>
        </p:txBody>
      </p:sp>
      <p:sp>
        <p:nvSpPr>
          <p:cNvPr id="11" name="角丸四角形 92">
            <a:extLst>
              <a:ext uri="{FF2B5EF4-FFF2-40B4-BE49-F238E27FC236}">
                <a16:creationId xmlns:a16="http://schemas.microsoft.com/office/drawing/2014/main" id="{D0C0AEB5-613E-8D43-9E2D-F73DC7B629D8}"/>
              </a:ext>
            </a:extLst>
          </p:cNvPr>
          <p:cNvSpPr/>
          <p:nvPr/>
        </p:nvSpPr>
        <p:spPr>
          <a:xfrm>
            <a:off x="6113737" y="4661909"/>
            <a:ext cx="4516084" cy="1432132"/>
          </a:xfrm>
          <a:prstGeom prst="rect">
            <a:avLst/>
          </a:prstGeom>
          <a:solidFill>
            <a:schemeClr val="tx1">
              <a:lumMod val="10000"/>
              <a:lumOff val="90000"/>
            </a:schemeClr>
          </a:solidFill>
          <a:ln w="28575" cap="flat" cmpd="sng" algn="ctr">
            <a:solidFill>
              <a:srgbClr val="00B0F0"/>
            </a:solidFill>
            <a:prstDash val="solid"/>
          </a:ln>
          <a:effectLst/>
        </p:spPr>
        <p:txBody>
          <a:bodyPr vert="horz" wrap="square" lIns="48000" tIns="48000" rIns="48000" bIns="48000" rtlCol="0" anchor="ctr"/>
          <a:lstStyle/>
          <a:p>
            <a:pPr marL="0" marR="0" lvl="0" indent="0" algn="ctr" defTabSz="1219151" rtl="0" eaLnBrk="1" fontAlgn="auto" latinLnBrk="0" hangingPunct="1">
              <a:lnSpc>
                <a:spcPct val="100000"/>
              </a:lnSpc>
              <a:spcBef>
                <a:spcPts val="0"/>
              </a:spcBef>
              <a:spcAft>
                <a:spcPts val="0"/>
              </a:spcAft>
              <a:buClrTx/>
              <a:buSzTx/>
              <a:buFontTx/>
              <a:buNone/>
              <a:tabLst/>
              <a:defRPr/>
            </a:pPr>
            <a:r>
              <a:rPr kumimoji="1" lang="ja-JP" altLang="en-US" sz="1667" b="1" i="0" u="none" strike="noStrike" kern="0" cap="none" spc="0" normalizeH="0" baseline="0" noProof="0">
                <a:ln>
                  <a:noFill/>
                </a:ln>
                <a:solidFill>
                  <a:srgbClr val="0432FF"/>
                </a:solidFill>
                <a:effectLst/>
                <a:uLnTx/>
                <a:uFillTx/>
                <a:latin typeface="Meiryo" panose="020B0604030504040204" pitchFamily="34" charset="-128"/>
                <a:ea typeface="Meiryo" panose="020B0604030504040204" pitchFamily="34" charset="-128"/>
                <a:cs typeface="メイリオ"/>
              </a:rPr>
              <a:t>関連する情報を表示しお客様のサービスを復旧にむけたツールを提供する</a:t>
            </a:r>
            <a:endParaRPr kumimoji="1" lang="en-US" altLang="ja-JP" sz="1667" b="1" i="0" u="none" strike="noStrike" kern="0" cap="none" spc="0" normalizeH="0" baseline="0" noProof="0" dirty="0">
              <a:ln>
                <a:noFill/>
              </a:ln>
              <a:solidFill>
                <a:srgbClr val="0432FF"/>
              </a:solidFill>
              <a:effectLst/>
              <a:uLnTx/>
              <a:uFillTx/>
              <a:latin typeface="Meiryo" panose="020B0604030504040204" pitchFamily="34" charset="-128"/>
              <a:ea typeface="Meiryo" panose="020B0604030504040204" pitchFamily="34" charset="-128"/>
              <a:cs typeface="メイリオ"/>
            </a:endParaRPr>
          </a:p>
          <a:p>
            <a:pPr marL="0" marR="0" lvl="0" indent="0" algn="ctr" defTabSz="1219151" rtl="0" eaLnBrk="1" fontAlgn="auto" latinLnBrk="0" hangingPunct="1">
              <a:lnSpc>
                <a:spcPct val="100000"/>
              </a:lnSpc>
              <a:spcBef>
                <a:spcPts val="0"/>
              </a:spcBef>
              <a:spcAft>
                <a:spcPts val="0"/>
              </a:spcAft>
              <a:buClrTx/>
              <a:buSzTx/>
              <a:buFontTx/>
              <a:buNone/>
              <a:tabLst/>
              <a:defRPr/>
            </a:pPr>
            <a:r>
              <a:rPr kumimoji="1" lang="en-US" altLang="ja-JP" sz="1333" b="0" i="0" u="none" strike="noStrike" kern="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メイリオ"/>
              </a:rPr>
              <a:t>Runbook</a:t>
            </a:r>
            <a:r>
              <a:rPr kumimoji="1" lang="ja-JP" altLang="en-US" sz="1333" b="0" i="0" u="none" strike="noStrike" kern="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メイリオ"/>
              </a:rPr>
              <a:t>による対応の自働化</a:t>
            </a:r>
            <a:r>
              <a:rPr kumimoji="1" lang="en-US" altLang="ja-JP" sz="1333" b="0" i="0" u="none" strike="noStrike" kern="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メイリオ"/>
              </a:rPr>
              <a:t> / </a:t>
            </a:r>
            <a:r>
              <a:rPr kumimoji="1" lang="ja-JP" altLang="en-US" sz="1333" b="0" i="0" u="none" strike="noStrike" kern="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メイリオ"/>
              </a:rPr>
              <a:t>インシデント担当者のエンゲージメントとエスカレーション</a:t>
            </a:r>
            <a:r>
              <a:rPr kumimoji="1" lang="en-US" altLang="ja-JP" sz="1333" b="0" i="0" u="none" strike="noStrike" kern="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メイリオ"/>
              </a:rPr>
              <a:t> / AWS Chatbot</a:t>
            </a:r>
            <a:r>
              <a:rPr kumimoji="1" lang="ja-JP" altLang="en-US" sz="1333" b="0" i="0" u="none" strike="noStrike" kern="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メイリオ"/>
              </a:rPr>
              <a:t>との統合を通じたコラボレーション</a:t>
            </a:r>
            <a:r>
              <a:rPr kumimoji="1" lang="en-US" altLang="ja-JP" sz="1333" b="0" i="0" u="none" strike="noStrike" kern="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メイリオ"/>
              </a:rPr>
              <a:t> / </a:t>
            </a:r>
            <a:r>
              <a:rPr kumimoji="1" lang="ja-JP" altLang="en-US" sz="1333" b="0" i="0" u="none" strike="noStrike" kern="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メイリオ"/>
              </a:rPr>
              <a:t>インシデント分析機能</a:t>
            </a:r>
            <a:endParaRPr kumimoji="1" lang="en-US" altLang="ja-JP" sz="1667" b="1" i="0" u="none" strike="noStrike" kern="0" cap="none" spc="0" normalizeH="0" baseline="0" noProof="0" dirty="0">
              <a:ln>
                <a:noFill/>
              </a:ln>
              <a:solidFill>
                <a:srgbClr val="0432FF"/>
              </a:solidFill>
              <a:effectLst/>
              <a:uLnTx/>
              <a:uFillTx/>
              <a:latin typeface="Meiryo" panose="020B0604030504040204" pitchFamily="34" charset="-128"/>
              <a:ea typeface="Meiryo" panose="020B0604030504040204" pitchFamily="34" charset="-128"/>
              <a:cs typeface="メイリオ"/>
            </a:endParaRPr>
          </a:p>
        </p:txBody>
      </p:sp>
      <p:sp>
        <p:nvSpPr>
          <p:cNvPr id="12" name="Rectangle 54">
            <a:extLst>
              <a:ext uri="{FF2B5EF4-FFF2-40B4-BE49-F238E27FC236}">
                <a16:creationId xmlns:a16="http://schemas.microsoft.com/office/drawing/2014/main" id="{5A998080-4457-2744-8B88-2B6B2D36F27C}"/>
              </a:ext>
            </a:extLst>
          </p:cNvPr>
          <p:cNvSpPr/>
          <p:nvPr/>
        </p:nvSpPr>
        <p:spPr>
          <a:xfrm>
            <a:off x="6096001" y="4113635"/>
            <a:ext cx="4540316" cy="382148"/>
          </a:xfrm>
          <a:prstGeom prst="roundRect">
            <a:avLst>
              <a:gd name="adj" fmla="val 4705"/>
            </a:avLst>
          </a:prstGeom>
          <a:solidFill>
            <a:schemeClr val="bg1">
              <a:lumMod val="95000"/>
            </a:schemeClr>
          </a:solidFill>
          <a:ln w="19050">
            <a:solidFill>
              <a:schemeClr val="bg1">
                <a:lumMod val="75000"/>
              </a:schemeClr>
            </a:solidFill>
          </a:ln>
        </p:spPr>
        <p:txBody>
          <a:bodyPr wrap="none" lIns="57151" tIns="28575" rIns="57151" bIns="28575" anchor="ctr">
            <a:noAutofit/>
          </a:body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0" lang="en-US" sz="1667" b="1" i="0" u="none" strike="noStrike" kern="1200" cap="none" spc="0" normalizeH="0" baseline="0" noProof="0" dirty="0" err="1">
                <a:ln w="0"/>
                <a:solidFill>
                  <a:srgbClr val="0F1C25"/>
                </a:solidFill>
                <a:effectLst/>
                <a:uLnTx/>
                <a:uFillTx/>
                <a:latin typeface="Meiryo" panose="020B0604030504040204" pitchFamily="34" charset="-128"/>
                <a:ea typeface="Meiryo" panose="020B0604030504040204" pitchFamily="34" charset="-128"/>
                <a:cs typeface="Calibri" panose="020F0502020204030204" pitchFamily="34" charset="0"/>
              </a:rPr>
              <a:t>何を提供するか</a:t>
            </a:r>
            <a:endParaRPr kumimoji="0" lang="en-US" sz="1667" b="1" i="0" u="none" strike="noStrike" kern="1200" cap="none" spc="0" normalizeH="0" baseline="0" noProof="0" dirty="0">
              <a:ln w="0"/>
              <a:solidFill>
                <a:srgbClr val="0F1C25"/>
              </a:solidFill>
              <a:effectLst/>
              <a:uLnTx/>
              <a:uFillTx/>
              <a:latin typeface="Meiryo" panose="020B0604030504040204" pitchFamily="34" charset="-128"/>
              <a:ea typeface="Meiryo" panose="020B0604030504040204" pitchFamily="34" charset="-128"/>
              <a:cs typeface="Calibri" panose="020F0502020204030204" pitchFamily="34" charset="0"/>
            </a:endParaRPr>
          </a:p>
        </p:txBody>
      </p:sp>
      <p:sp>
        <p:nvSpPr>
          <p:cNvPr id="3" name="テキスト ボックス 2">
            <a:extLst>
              <a:ext uri="{FF2B5EF4-FFF2-40B4-BE49-F238E27FC236}">
                <a16:creationId xmlns:a16="http://schemas.microsoft.com/office/drawing/2014/main" id="{DBCB80EF-F5B8-E6E4-2A99-7049D84A0773}"/>
              </a:ext>
            </a:extLst>
          </p:cNvPr>
          <p:cNvSpPr txBox="1"/>
          <p:nvPr/>
        </p:nvSpPr>
        <p:spPr>
          <a:xfrm>
            <a:off x="10607211" y="0"/>
            <a:ext cx="1584789" cy="369332"/>
          </a:xfrm>
          <a:prstGeom prst="rect">
            <a:avLst/>
          </a:prstGeom>
          <a:no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800" b="0" i="0" u="none" strike="noStrike" kern="1200" cap="none" spc="0" normalizeH="0" baseline="0" noProof="0" dirty="0">
                <a:ln>
                  <a:noFill/>
                </a:ln>
                <a:solidFill>
                  <a:srgbClr val="FFFFFF">
                    <a:lumMod val="50000"/>
                  </a:srgbClr>
                </a:solidFill>
                <a:effectLst/>
                <a:uLnTx/>
                <a:uFillTx/>
                <a:latin typeface="Meiryo" panose="020B0604030504040204" pitchFamily="34" charset="-128"/>
                <a:ea typeface="Meiryo" panose="020B0604030504040204" pitchFamily="34" charset="-128"/>
                <a:cs typeface="+mn-cs"/>
              </a:rPr>
              <a:t>SEC10-BP02</a:t>
            </a:r>
            <a:endParaRPr kumimoji="0" lang="ja-JP" altLang="en-US" sz="1800" b="0" i="0" u="none" strike="noStrike" kern="1200" cap="none" spc="0" normalizeH="0" baseline="0" noProof="0">
              <a:ln>
                <a:noFill/>
              </a:ln>
              <a:solidFill>
                <a:srgbClr val="FFFFFF">
                  <a:lumMod val="50000"/>
                </a:srgbClr>
              </a:solidFill>
              <a:effectLst/>
              <a:uLnTx/>
              <a:uFillTx/>
              <a:latin typeface="Meiryo" panose="020B0604030504040204" pitchFamily="34" charset="-128"/>
              <a:ea typeface="Meiryo" panose="020B0604030504040204" pitchFamily="34" charset="-128"/>
              <a:cs typeface="+mn-cs"/>
            </a:endParaRPr>
          </a:p>
        </p:txBody>
      </p:sp>
    </p:spTree>
    <p:extLst>
      <p:ext uri="{BB962C8B-B14F-4D97-AF65-F5344CB8AC3E}">
        <p14:creationId xmlns:p14="http://schemas.microsoft.com/office/powerpoint/2010/main" val="3597590759"/>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 name="Rounded Rectangle 32">
            <a:extLst>
              <a:ext uri="{FF2B5EF4-FFF2-40B4-BE49-F238E27FC236}">
                <a16:creationId xmlns:a16="http://schemas.microsoft.com/office/drawing/2014/main" id="{F50D4327-0D9E-4446-9D62-7815A2797383}"/>
              </a:ext>
            </a:extLst>
          </p:cNvPr>
          <p:cNvSpPr/>
          <p:nvPr/>
        </p:nvSpPr>
        <p:spPr>
          <a:xfrm>
            <a:off x="4129484" y="5678703"/>
            <a:ext cx="4185733" cy="1026049"/>
          </a:xfrm>
          <a:prstGeom prst="roundRect">
            <a:avLst/>
          </a:prstGeom>
          <a:solidFill>
            <a:schemeClr val="accent4">
              <a:lumMod val="20000"/>
              <a:lumOff val="80000"/>
            </a:schemeClr>
          </a:solidFill>
          <a:ln w="1270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576" rtl="0" eaLnBrk="1" fontAlgn="auto" latinLnBrk="0" hangingPunct="1">
              <a:lnSpc>
                <a:spcPct val="100000"/>
              </a:lnSpc>
              <a:spcBef>
                <a:spcPts val="0"/>
              </a:spcBef>
              <a:spcAft>
                <a:spcPts val="0"/>
              </a:spcAft>
              <a:buClrTx/>
              <a:buSzTx/>
              <a:buFontTx/>
              <a:buNone/>
              <a:tabLst/>
              <a:defRPr/>
            </a:pPr>
            <a:endParaRPr kumimoji="0" lang="en-US" sz="1333"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endParaRPr>
          </a:p>
        </p:txBody>
      </p:sp>
      <p:sp>
        <p:nvSpPr>
          <p:cNvPr id="55" name="Rectangle 54">
            <a:extLst>
              <a:ext uri="{FF2B5EF4-FFF2-40B4-BE49-F238E27FC236}">
                <a16:creationId xmlns:a16="http://schemas.microsoft.com/office/drawing/2014/main" id="{F05AB3BA-9E58-6445-9B56-03902F98C2CF}"/>
              </a:ext>
            </a:extLst>
          </p:cNvPr>
          <p:cNvSpPr/>
          <p:nvPr/>
        </p:nvSpPr>
        <p:spPr>
          <a:xfrm>
            <a:off x="4197963" y="1878891"/>
            <a:ext cx="5691638" cy="3587248"/>
          </a:xfrm>
          <a:prstGeom prst="roundRect">
            <a:avLst>
              <a:gd name="adj" fmla="val 0"/>
            </a:avLst>
          </a:prstGeom>
          <a:solidFill>
            <a:schemeClr val="bg1"/>
          </a:solidFill>
          <a:ln w="19050">
            <a:solidFill>
              <a:schemeClr val="bg1">
                <a:lumMod val="75000"/>
              </a:schemeClr>
            </a:solidFill>
          </a:ln>
        </p:spPr>
        <p:txBody>
          <a:bodyPr wrap="none" lIns="57151" tIns="28575" rIns="57151" bIns="28575" anchor="t">
            <a:noAutofit/>
          </a:body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0" lang="en-US" sz="1667" b="1" i="0" u="none" strike="noStrike" kern="1200" cap="none" spc="0" normalizeH="0" baseline="0" noProof="0" dirty="0">
                <a:ln w="0"/>
                <a:solidFill>
                  <a:srgbClr val="0432FF"/>
                </a:solidFill>
                <a:effectLst/>
                <a:uLnTx/>
                <a:uFillTx/>
                <a:latin typeface="Meiryo" panose="020B0604030504040204" pitchFamily="34" charset="-128"/>
                <a:ea typeface="Meiryo" panose="020B0604030504040204" pitchFamily="34" charset="-128"/>
                <a:cs typeface="Calibri" panose="020F0502020204030204" pitchFamily="34" charset="0"/>
              </a:rPr>
              <a:t>Incident Manager</a:t>
            </a:r>
          </a:p>
        </p:txBody>
      </p:sp>
      <p:sp>
        <p:nvSpPr>
          <p:cNvPr id="137" name="Rectangle 54">
            <a:extLst>
              <a:ext uri="{FF2B5EF4-FFF2-40B4-BE49-F238E27FC236}">
                <a16:creationId xmlns:a16="http://schemas.microsoft.com/office/drawing/2014/main" id="{313686D7-5DB4-2341-A766-230D24FD2F61}"/>
              </a:ext>
            </a:extLst>
          </p:cNvPr>
          <p:cNvSpPr/>
          <p:nvPr/>
        </p:nvSpPr>
        <p:spPr>
          <a:xfrm>
            <a:off x="6336613" y="2274377"/>
            <a:ext cx="3075135" cy="972887"/>
          </a:xfrm>
          <a:prstGeom prst="roundRect">
            <a:avLst>
              <a:gd name="adj" fmla="val 4705"/>
            </a:avLst>
          </a:prstGeom>
          <a:solidFill>
            <a:schemeClr val="accent6">
              <a:lumMod val="20000"/>
              <a:lumOff val="80000"/>
            </a:schemeClr>
          </a:solidFill>
          <a:ln w="19050">
            <a:solidFill>
              <a:schemeClr val="accent6">
                <a:lumMod val="75000"/>
              </a:schemeClr>
            </a:solidFill>
          </a:ln>
        </p:spPr>
        <p:txBody>
          <a:bodyPr wrap="none" lIns="57151" tIns="28575" rIns="57151" bIns="28575" anchor="t">
            <a:noAutofit/>
          </a:body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0" lang="en-US" sz="1500" b="1" i="0" u="none" strike="noStrike" kern="1200" cap="none" spc="0" normalizeH="0" baseline="0" noProof="0" dirty="0" err="1">
                <a:ln w="0"/>
                <a:solidFill>
                  <a:srgbClr val="0F1C25"/>
                </a:solidFill>
                <a:effectLst/>
                <a:uLnTx/>
                <a:uFillTx/>
                <a:latin typeface="Meiryo" panose="020B0604030504040204" pitchFamily="34" charset="-128"/>
                <a:ea typeface="Meiryo" panose="020B0604030504040204" pitchFamily="34" charset="-128"/>
                <a:cs typeface="Calibri" panose="020F0502020204030204" pitchFamily="34" charset="0"/>
              </a:rPr>
              <a:t>インシデント</a:t>
            </a:r>
            <a:endParaRPr kumimoji="0" lang="en-US" sz="1500" b="1" i="0" u="none" strike="noStrike" kern="1200" cap="none" spc="0" normalizeH="0" baseline="0" noProof="0" dirty="0">
              <a:ln w="0"/>
              <a:solidFill>
                <a:srgbClr val="0F1C25"/>
              </a:solidFill>
              <a:effectLst/>
              <a:uLnTx/>
              <a:uFillTx/>
              <a:latin typeface="Meiryo" panose="020B0604030504040204" pitchFamily="34" charset="-128"/>
              <a:ea typeface="Meiryo" panose="020B0604030504040204" pitchFamily="34" charset="-128"/>
              <a:cs typeface="Calibri" panose="020F0502020204030204" pitchFamily="34" charset="0"/>
            </a:endParaRPr>
          </a:p>
        </p:txBody>
      </p:sp>
      <p:sp>
        <p:nvSpPr>
          <p:cNvPr id="123" name="Rectangle 54">
            <a:extLst>
              <a:ext uri="{FF2B5EF4-FFF2-40B4-BE49-F238E27FC236}">
                <a16:creationId xmlns:a16="http://schemas.microsoft.com/office/drawing/2014/main" id="{A36A4C6D-9577-F847-ADF7-FFC344783B37}"/>
              </a:ext>
            </a:extLst>
          </p:cNvPr>
          <p:cNvSpPr/>
          <p:nvPr/>
        </p:nvSpPr>
        <p:spPr>
          <a:xfrm>
            <a:off x="10393333" y="1946162"/>
            <a:ext cx="1466160" cy="1068084"/>
          </a:xfrm>
          <a:prstGeom prst="roundRect">
            <a:avLst>
              <a:gd name="adj" fmla="val 0"/>
            </a:avLst>
          </a:prstGeom>
          <a:solidFill>
            <a:schemeClr val="bg1"/>
          </a:solidFill>
          <a:ln w="19050">
            <a:solidFill>
              <a:schemeClr val="bg1">
                <a:lumMod val="75000"/>
              </a:schemeClr>
            </a:solidFill>
          </a:ln>
        </p:spPr>
        <p:txBody>
          <a:bodyPr wrap="none" lIns="57151" tIns="28575" rIns="57151" bIns="28575" anchor="t">
            <a:noAutofit/>
          </a:body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0" lang="en-US" sz="1500" b="1" i="0" u="none" strike="noStrike" kern="1200" cap="none" spc="0" normalizeH="0" baseline="0" noProof="0" dirty="0">
                <a:ln w="0"/>
                <a:solidFill>
                  <a:srgbClr val="0F1C25"/>
                </a:solidFill>
                <a:effectLst/>
                <a:uLnTx/>
                <a:uFillTx/>
                <a:latin typeface="Meiryo" panose="020B0604030504040204" pitchFamily="34" charset="-128"/>
                <a:ea typeface="Meiryo" panose="020B0604030504040204" pitchFamily="34" charset="-128"/>
                <a:cs typeface="Calibri" panose="020F0502020204030204" pitchFamily="34" charset="0"/>
              </a:rPr>
              <a:t>OpsCenter</a:t>
            </a:r>
          </a:p>
        </p:txBody>
      </p:sp>
      <p:sp>
        <p:nvSpPr>
          <p:cNvPr id="2" name="タイトル 1">
            <a:extLst>
              <a:ext uri="{FF2B5EF4-FFF2-40B4-BE49-F238E27FC236}">
                <a16:creationId xmlns:a16="http://schemas.microsoft.com/office/drawing/2014/main" id="{C60EFE4F-DC94-EA44-A2D6-2638F6CD9A7E}"/>
              </a:ext>
            </a:extLst>
          </p:cNvPr>
          <p:cNvSpPr>
            <a:spLocks noGrp="1"/>
          </p:cNvSpPr>
          <p:nvPr>
            <p:ph type="title"/>
          </p:nvPr>
        </p:nvSpPr>
        <p:spPr/>
        <p:txBody>
          <a:bodyPr vert="horz" lIns="91440" tIns="45720" rIns="91440" bIns="45720" rtlCol="0" anchor="t">
            <a:noAutofit/>
          </a:bodyPr>
          <a:lstStyle/>
          <a:p>
            <a:r>
              <a:rPr lang="ja-JP" altLang="en-US" sz="2800" b="0"/>
              <a:t>参考：</a:t>
            </a:r>
            <a:r>
              <a:rPr lang="en-US" altLang="ja-JP" sz="2800" b="0" dirty="0"/>
              <a:t>SSM Incident Manager</a:t>
            </a:r>
            <a:r>
              <a:rPr lang="ja-JP" altLang="en-US" sz="2800" b="0"/>
              <a:t> </a:t>
            </a:r>
            <a:r>
              <a:rPr lang="en-US" altLang="ja-JP" sz="2800" b="0" dirty="0"/>
              <a:t>- </a:t>
            </a:r>
            <a:r>
              <a:rPr lang="ja-JP" altLang="en-US" sz="2800" b="0"/>
              <a:t>概観</a:t>
            </a:r>
          </a:p>
        </p:txBody>
      </p:sp>
      <p:sp>
        <p:nvSpPr>
          <p:cNvPr id="4" name="object 4">
            <a:extLst>
              <a:ext uri="{FF2B5EF4-FFF2-40B4-BE49-F238E27FC236}">
                <a16:creationId xmlns:a16="http://schemas.microsoft.com/office/drawing/2014/main" id="{125DA2C4-A676-B24A-9695-A5107EAF1142}"/>
              </a:ext>
            </a:extLst>
          </p:cNvPr>
          <p:cNvSpPr/>
          <p:nvPr/>
        </p:nvSpPr>
        <p:spPr>
          <a:xfrm>
            <a:off x="0" y="810488"/>
            <a:ext cx="12192000" cy="913208"/>
          </a:xfrm>
          <a:custGeom>
            <a:avLst/>
            <a:gdLst/>
            <a:ahLst/>
            <a:cxnLst/>
            <a:rect l="l" t="t" r="r" b="b"/>
            <a:pathLst>
              <a:path w="9144000" h="1188720">
                <a:moveTo>
                  <a:pt x="0" y="1188720"/>
                </a:moveTo>
                <a:lnTo>
                  <a:pt x="9144000" y="1188720"/>
                </a:lnTo>
                <a:lnTo>
                  <a:pt x="9144000" y="0"/>
                </a:lnTo>
                <a:lnTo>
                  <a:pt x="0" y="0"/>
                </a:lnTo>
                <a:lnTo>
                  <a:pt x="0" y="1188720"/>
                </a:lnTo>
                <a:close/>
              </a:path>
            </a:pathLst>
          </a:custGeom>
          <a:solidFill>
            <a:srgbClr val="DCDCDC">
              <a:alpha val="71000"/>
            </a:srgbClr>
          </a:solidFill>
        </p:spPr>
        <p:txBody>
          <a:bodyPr wrap="square" lIns="0" tIns="0" rIns="0" bIns="0" rtlCol="0" anchor="ctr" anchorCtr="0"/>
          <a:lstStyle/>
          <a:p>
            <a:pPr marL="0" marR="0" lvl="0" indent="0" algn="ctr" defTabSz="1219151" rtl="0" eaLnBrk="1" fontAlgn="auto" latinLnBrk="0" hangingPunct="1">
              <a:lnSpc>
                <a:spcPct val="100000"/>
              </a:lnSpc>
              <a:spcBef>
                <a:spcPts val="0"/>
              </a:spcBef>
              <a:spcAft>
                <a:spcPts val="0"/>
              </a:spcAft>
              <a:buClrTx/>
              <a:buSzTx/>
              <a:buFontTx/>
              <a:buNone/>
              <a:tabLst/>
              <a:defRPr/>
            </a:pPr>
            <a:r>
              <a:rPr kumimoji="0" lang="ja-JP" altLang="en-US" sz="2667" b="0" i="0" u="none" strike="noStrike" kern="0" cap="none" spc="0" normalizeH="0" baseline="0" noProof="0">
                <a:ln>
                  <a:noFill/>
                </a:ln>
                <a:solidFill>
                  <a:srgbClr val="F8F8F8">
                    <a:lumMod val="25000"/>
                  </a:srgbClr>
                </a:solidFill>
                <a:effectLst/>
                <a:uLnTx/>
                <a:uFillTx/>
                <a:latin typeface="Meiryo" panose="020B0604030504040204" pitchFamily="34" charset="-128"/>
                <a:ea typeface="Meiryo" panose="020B0604030504040204" pitchFamily="34" charset="-128"/>
                <a:cs typeface="+mn-cs"/>
              </a:rPr>
              <a:t>インシデントハンドリング</a:t>
            </a:r>
            <a:r>
              <a:rPr kumimoji="0" lang="en-US" altLang="ja-JP" sz="2667" b="0" i="0" u="none" strike="noStrike" kern="0" cap="none" spc="0" normalizeH="0" baseline="0" noProof="0" dirty="0">
                <a:ln>
                  <a:noFill/>
                </a:ln>
                <a:solidFill>
                  <a:srgbClr val="F8F8F8">
                    <a:lumMod val="25000"/>
                  </a:srgbClr>
                </a:solidFill>
                <a:effectLst/>
                <a:uLnTx/>
                <a:uFillTx/>
                <a:latin typeface="Meiryo" panose="020B0604030504040204" pitchFamily="34" charset="-128"/>
                <a:ea typeface="Meiryo" panose="020B0604030504040204" pitchFamily="34" charset="-128"/>
                <a:cs typeface="+mn-cs"/>
              </a:rPr>
              <a:t>(</a:t>
            </a:r>
            <a:r>
              <a:rPr kumimoji="0" lang="ja-JP" altLang="en-US" sz="2667" b="0" i="0" u="none" strike="noStrike" kern="0" cap="none" spc="0" normalizeH="0" baseline="0" noProof="0">
                <a:ln>
                  <a:noFill/>
                </a:ln>
                <a:solidFill>
                  <a:srgbClr val="F8F8F8">
                    <a:lumMod val="25000"/>
                  </a:srgbClr>
                </a:solidFill>
                <a:effectLst/>
                <a:uLnTx/>
                <a:uFillTx/>
                <a:latin typeface="Meiryo" panose="020B0604030504040204" pitchFamily="34" charset="-128"/>
                <a:ea typeface="Meiryo" panose="020B0604030504040204" pitchFamily="34" charset="-128"/>
                <a:cs typeface="+mn-cs"/>
              </a:rPr>
              <a:t>オンコール呼び出し、トリアージ対応、事後分析</a:t>
            </a:r>
            <a:r>
              <a:rPr kumimoji="0" lang="en-US" altLang="ja-JP" sz="2667" b="0" i="0" u="none" strike="noStrike" kern="0" cap="none" spc="0" normalizeH="0" baseline="0" noProof="0" dirty="0">
                <a:ln>
                  <a:noFill/>
                </a:ln>
                <a:solidFill>
                  <a:srgbClr val="F8F8F8">
                    <a:lumMod val="25000"/>
                  </a:srgbClr>
                </a:solidFill>
                <a:effectLst/>
                <a:uLnTx/>
                <a:uFillTx/>
                <a:latin typeface="Meiryo" panose="020B0604030504040204" pitchFamily="34" charset="-128"/>
                <a:ea typeface="Meiryo" panose="020B0604030504040204" pitchFamily="34" charset="-128"/>
                <a:cs typeface="+mn-cs"/>
              </a:rPr>
              <a:t>)</a:t>
            </a:r>
            <a:br>
              <a:rPr kumimoji="0" lang="en-US" altLang="ja-JP" sz="2667" b="0" i="0" u="none" strike="noStrike" kern="0" cap="none" spc="0" normalizeH="0" baseline="0" noProof="0" dirty="0">
                <a:ln>
                  <a:noFill/>
                </a:ln>
                <a:solidFill>
                  <a:srgbClr val="F8F8F8">
                    <a:lumMod val="25000"/>
                  </a:srgbClr>
                </a:solidFill>
                <a:effectLst/>
                <a:uLnTx/>
                <a:uFillTx/>
                <a:latin typeface="Meiryo" panose="020B0604030504040204" pitchFamily="34" charset="-128"/>
                <a:ea typeface="Meiryo" panose="020B0604030504040204" pitchFamily="34" charset="-128"/>
                <a:cs typeface="+mn-cs"/>
              </a:rPr>
            </a:br>
            <a:r>
              <a:rPr kumimoji="0" lang="ja-JP" altLang="en-US" sz="2667" b="0" i="0" u="none" strike="noStrike" kern="0" cap="none" spc="0" normalizeH="0" baseline="0" noProof="0">
                <a:ln>
                  <a:noFill/>
                </a:ln>
                <a:solidFill>
                  <a:srgbClr val="F8F8F8">
                    <a:lumMod val="25000"/>
                  </a:srgbClr>
                </a:solidFill>
                <a:effectLst/>
                <a:uLnTx/>
                <a:uFillTx/>
                <a:latin typeface="Meiryo" panose="020B0604030504040204" pitchFamily="34" charset="-128"/>
                <a:ea typeface="Meiryo" panose="020B0604030504040204" pitchFamily="34" charset="-128"/>
                <a:cs typeface="+mn-cs"/>
              </a:rPr>
              <a:t>を総合的に管理・支援するフルマネージドサービス</a:t>
            </a:r>
            <a:r>
              <a:rPr kumimoji="0" lang="en-US" altLang="ja-JP" sz="2667" b="0" i="0" u="none" strike="noStrike" kern="0" cap="none" spc="0" normalizeH="0" baseline="0" noProof="0" dirty="0">
                <a:ln>
                  <a:noFill/>
                </a:ln>
                <a:solidFill>
                  <a:srgbClr val="F8F8F8">
                    <a:lumMod val="25000"/>
                  </a:srgbClr>
                </a:solidFill>
                <a:effectLst/>
                <a:uLnTx/>
                <a:uFillTx/>
                <a:latin typeface="Meiryo" panose="020B0604030504040204" pitchFamily="34" charset="-128"/>
                <a:ea typeface="Meiryo" panose="020B0604030504040204" pitchFamily="34" charset="-128"/>
                <a:cs typeface="+mn-cs"/>
              </a:rPr>
              <a:t> </a:t>
            </a:r>
            <a:r>
              <a:rPr kumimoji="0" lang="en-US" altLang="ja-JP" sz="1667" b="0" i="0" u="none" strike="noStrike" kern="0" cap="none" spc="0" normalizeH="0" baseline="0" noProof="0" dirty="0">
                <a:ln>
                  <a:noFill/>
                </a:ln>
                <a:solidFill>
                  <a:srgbClr val="F8F8F8">
                    <a:lumMod val="25000"/>
                  </a:srgbClr>
                </a:solidFill>
                <a:effectLst/>
                <a:uLnTx/>
                <a:uFillTx/>
                <a:latin typeface="Meiryo" panose="020B0604030504040204" pitchFamily="34" charset="-128"/>
                <a:ea typeface="Meiryo" panose="020B0604030504040204" pitchFamily="34" charset="-128"/>
                <a:cs typeface="+mn-cs"/>
              </a:rPr>
              <a:t>(※UI</a:t>
            </a:r>
            <a:r>
              <a:rPr kumimoji="0" lang="ja-JP" altLang="en-US" sz="1667" b="0" i="0" u="none" strike="noStrike" kern="0" cap="none" spc="0" normalizeH="0" baseline="0" noProof="0">
                <a:ln>
                  <a:noFill/>
                </a:ln>
                <a:solidFill>
                  <a:srgbClr val="F8F8F8">
                    <a:lumMod val="25000"/>
                  </a:srgbClr>
                </a:solidFill>
                <a:effectLst/>
                <a:uLnTx/>
                <a:uFillTx/>
                <a:latin typeface="Meiryo" panose="020B0604030504040204" pitchFamily="34" charset="-128"/>
                <a:ea typeface="Meiryo" panose="020B0604030504040204" pitchFamily="34" charset="-128"/>
                <a:cs typeface="+mn-cs"/>
              </a:rPr>
              <a:t>は</a:t>
            </a:r>
            <a:r>
              <a:rPr kumimoji="0" lang="en-US" altLang="ja-JP" sz="1667" b="0" i="0" u="none" strike="noStrike" kern="0" cap="none" spc="0" normalizeH="0" baseline="0" noProof="0" dirty="0">
                <a:ln>
                  <a:noFill/>
                </a:ln>
                <a:solidFill>
                  <a:srgbClr val="F8F8F8">
                    <a:lumMod val="25000"/>
                  </a:srgbClr>
                </a:solidFill>
                <a:effectLst/>
                <a:uLnTx/>
                <a:uFillTx/>
                <a:latin typeface="Meiryo" panose="020B0604030504040204" pitchFamily="34" charset="-128"/>
                <a:ea typeface="Meiryo" panose="020B0604030504040204" pitchFamily="34" charset="-128"/>
                <a:cs typeface="+mn-cs"/>
              </a:rPr>
              <a:t>AWS</a:t>
            </a:r>
            <a:r>
              <a:rPr kumimoji="0" lang="ja-JP" altLang="en-US" sz="1667" b="0" i="0" u="none" strike="noStrike" kern="0" cap="none" spc="0" normalizeH="0" baseline="0" noProof="0">
                <a:ln>
                  <a:noFill/>
                </a:ln>
                <a:solidFill>
                  <a:srgbClr val="F8F8F8">
                    <a:lumMod val="25000"/>
                  </a:srgbClr>
                </a:solidFill>
                <a:effectLst/>
                <a:uLnTx/>
                <a:uFillTx/>
                <a:latin typeface="Meiryo" panose="020B0604030504040204" pitchFamily="34" charset="-128"/>
                <a:ea typeface="Meiryo" panose="020B0604030504040204" pitchFamily="34" charset="-128"/>
                <a:cs typeface="+mn-cs"/>
              </a:rPr>
              <a:t>管理コンソール</a:t>
            </a:r>
            <a:r>
              <a:rPr kumimoji="0" lang="en-US" altLang="ja-JP" sz="1667" b="0" i="0" u="none" strike="noStrike" kern="0" cap="none" spc="0" normalizeH="0" baseline="0" noProof="0" dirty="0">
                <a:ln>
                  <a:noFill/>
                </a:ln>
                <a:solidFill>
                  <a:srgbClr val="F8F8F8">
                    <a:lumMod val="25000"/>
                  </a:srgbClr>
                </a:solidFill>
                <a:effectLst/>
                <a:uLnTx/>
                <a:uFillTx/>
                <a:latin typeface="Meiryo" panose="020B0604030504040204" pitchFamily="34" charset="-128"/>
                <a:ea typeface="Meiryo" panose="020B0604030504040204" pitchFamily="34" charset="-128"/>
                <a:cs typeface="+mn-cs"/>
              </a:rPr>
              <a:t>)</a:t>
            </a:r>
            <a:endParaRPr kumimoji="0" lang="ja-JP" altLang="en-US" sz="2667" b="0" i="0" u="none" strike="noStrike" kern="0" cap="none" spc="0" normalizeH="0" baseline="0" noProof="0">
              <a:ln>
                <a:noFill/>
              </a:ln>
              <a:solidFill>
                <a:srgbClr val="F8F8F8">
                  <a:lumMod val="25000"/>
                </a:srgbClr>
              </a:solidFill>
              <a:effectLst/>
              <a:uLnTx/>
              <a:uFillTx/>
              <a:latin typeface="Meiryo" panose="020B0604030504040204" pitchFamily="34" charset="-128"/>
              <a:ea typeface="Meiryo" panose="020B0604030504040204" pitchFamily="34" charset="-128"/>
              <a:cs typeface="+mn-cs"/>
            </a:endParaRPr>
          </a:p>
        </p:txBody>
      </p:sp>
      <p:pic>
        <p:nvPicPr>
          <p:cNvPr id="57" name="Graphic 22">
            <a:extLst>
              <a:ext uri="{FF2B5EF4-FFF2-40B4-BE49-F238E27FC236}">
                <a16:creationId xmlns:a16="http://schemas.microsoft.com/office/drawing/2014/main" id="{52F15E8B-56BD-8C4A-92E9-C021F9E07587}"/>
              </a:ext>
            </a:extLst>
          </p:cNvPr>
          <p:cNvPicPr>
            <a:picLocks noChangeAspect="1" noChangeArrowheads="1"/>
          </p:cNvPicPr>
          <p:nvPr/>
        </p:nvPicPr>
        <p:blipFill>
          <a:blip r:embed="rId3" cstate="hqprint">
            <a:extLst>
              <a:ext uri="{28A0092B-C50C-407E-A947-70E740481C1C}">
                <a14:useLocalDpi xmlns:a14="http://schemas.microsoft.com/office/drawing/2010/main"/>
              </a:ext>
            </a:extLst>
          </a:blip>
          <a:srcRect/>
          <a:stretch>
            <a:fillRect/>
          </a:stretch>
        </p:blipFill>
        <p:spPr bwMode="auto">
          <a:xfrm>
            <a:off x="1367752" y="4654235"/>
            <a:ext cx="528000" cy="52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 name="Rectangle 54">
            <a:extLst>
              <a:ext uri="{FF2B5EF4-FFF2-40B4-BE49-F238E27FC236}">
                <a16:creationId xmlns:a16="http://schemas.microsoft.com/office/drawing/2014/main" id="{86FCAB0B-C9BE-5B47-AAA4-B15CE6EDD2B9}"/>
              </a:ext>
            </a:extLst>
          </p:cNvPr>
          <p:cNvSpPr/>
          <p:nvPr/>
        </p:nvSpPr>
        <p:spPr>
          <a:xfrm>
            <a:off x="849487" y="5225678"/>
            <a:ext cx="1564532" cy="215678"/>
          </a:xfrm>
          <a:prstGeom prst="rect">
            <a:avLst/>
          </a:prstGeom>
          <a:noFill/>
        </p:spPr>
        <p:txBody>
          <a:bodyPr wrap="none" lIns="48000" tIns="0" rIns="48000" bIns="0">
            <a:noAutofit/>
          </a:body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0" lang="ja-JP" altLang="en-US" sz="1333" b="1" i="0" u="none" strike="noStrike" kern="1200" cap="none" spc="0" normalizeH="0" baseline="0" noProof="0">
                <a:ln w="0"/>
                <a:solidFill>
                  <a:srgbClr val="0F1C25"/>
                </a:solidFill>
                <a:effectLst/>
                <a:uLnTx/>
                <a:uFillTx/>
                <a:latin typeface="Meiryo" panose="020B0604030504040204" pitchFamily="34" charset="-128"/>
                <a:ea typeface="Meiryo" panose="020B0604030504040204" pitchFamily="34" charset="-128"/>
                <a:cs typeface="Calibri" panose="020F0502020204030204" pitchFamily="34" charset="0"/>
              </a:rPr>
              <a:t>運用担当者</a:t>
            </a:r>
            <a:endParaRPr kumimoji="0" lang="en-US" sz="1333" b="1" i="0" u="none" strike="noStrike" kern="1200" cap="none" spc="0" normalizeH="0" baseline="0" noProof="0" dirty="0">
              <a:ln w="0"/>
              <a:solidFill>
                <a:srgbClr val="0F1C25"/>
              </a:solidFill>
              <a:effectLst/>
              <a:uLnTx/>
              <a:uFillTx/>
              <a:latin typeface="Meiryo" panose="020B0604030504040204" pitchFamily="34" charset="-128"/>
              <a:ea typeface="Meiryo" panose="020B0604030504040204" pitchFamily="34" charset="-128"/>
              <a:cs typeface="Calibri" panose="020F0502020204030204" pitchFamily="34" charset="0"/>
            </a:endParaRPr>
          </a:p>
        </p:txBody>
      </p:sp>
      <p:cxnSp>
        <p:nvCxnSpPr>
          <p:cNvPr id="64" name="直線矢印コネクタ 22">
            <a:extLst>
              <a:ext uri="{FF2B5EF4-FFF2-40B4-BE49-F238E27FC236}">
                <a16:creationId xmlns:a16="http://schemas.microsoft.com/office/drawing/2014/main" id="{D29307B7-DDAF-E44B-962C-A9833443C21E}"/>
              </a:ext>
            </a:extLst>
          </p:cNvPr>
          <p:cNvCxnSpPr>
            <a:cxnSpLocks/>
            <a:stCxn id="57" idx="3"/>
            <a:endCxn id="113" idx="1"/>
          </p:cNvCxnSpPr>
          <p:nvPr/>
        </p:nvCxnSpPr>
        <p:spPr>
          <a:xfrm flipV="1">
            <a:off x="1895752" y="3707528"/>
            <a:ext cx="2529813" cy="1210707"/>
          </a:xfrm>
          <a:prstGeom prst="bentConnector3">
            <a:avLst>
              <a:gd name="adj1" fmla="val 50000"/>
            </a:avLst>
          </a:prstGeom>
          <a:ln>
            <a:solidFill>
              <a:schemeClr val="tx1">
                <a:lumMod val="75000"/>
                <a:lumOff val="25000"/>
              </a:schemeClr>
            </a:solidFill>
            <a:prstDash val="solid"/>
            <a:tailEnd type="triangle"/>
          </a:ln>
          <a:effectLst/>
        </p:spPr>
        <p:style>
          <a:lnRef idx="2">
            <a:schemeClr val="accent1"/>
          </a:lnRef>
          <a:fillRef idx="0">
            <a:schemeClr val="accent1"/>
          </a:fillRef>
          <a:effectRef idx="1">
            <a:schemeClr val="accent1"/>
          </a:effectRef>
          <a:fontRef idx="minor">
            <a:schemeClr val="tx1"/>
          </a:fontRef>
        </p:style>
      </p:cxnSp>
      <p:sp>
        <p:nvSpPr>
          <p:cNvPr id="65" name="Rectangle 54">
            <a:extLst>
              <a:ext uri="{FF2B5EF4-FFF2-40B4-BE49-F238E27FC236}">
                <a16:creationId xmlns:a16="http://schemas.microsoft.com/office/drawing/2014/main" id="{BB55D2DA-E5E3-C747-8F1D-2C5F96FCF7C0}"/>
              </a:ext>
            </a:extLst>
          </p:cNvPr>
          <p:cNvSpPr/>
          <p:nvPr/>
        </p:nvSpPr>
        <p:spPr>
          <a:xfrm>
            <a:off x="1972638" y="5022495"/>
            <a:ext cx="1564532" cy="215678"/>
          </a:xfrm>
          <a:prstGeom prst="rect">
            <a:avLst/>
          </a:prstGeom>
          <a:noFill/>
        </p:spPr>
        <p:txBody>
          <a:bodyPr wrap="none" lIns="48000" tIns="0" rIns="48000" bIns="0">
            <a:noAutofit/>
          </a:body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0" lang="ja-JP" altLang="en-US" sz="1333" b="1" i="0" u="none" strike="noStrike" kern="1200" cap="none" spc="0" normalizeH="0" baseline="0" noProof="0">
                <a:ln w="0"/>
                <a:solidFill>
                  <a:srgbClr val="0F1C25"/>
                </a:solidFill>
                <a:effectLst/>
                <a:uLnTx/>
                <a:uFillTx/>
                <a:latin typeface="Meiryo" panose="020B0604030504040204" pitchFamily="34" charset="-128"/>
                <a:ea typeface="Meiryo" panose="020B0604030504040204" pitchFamily="34" charset="-128"/>
                <a:cs typeface="Calibri" panose="020F0502020204030204" pitchFamily="34" charset="0"/>
              </a:rPr>
              <a:t>対応プランを</a:t>
            </a:r>
            <a:br>
              <a:rPr kumimoji="0" lang="en-US" altLang="ja-JP" sz="1333" b="1" i="0" u="none" strike="noStrike" kern="1200" cap="none" spc="0" normalizeH="0" baseline="0" noProof="0" dirty="0">
                <a:ln w="0"/>
                <a:solidFill>
                  <a:srgbClr val="0F1C25"/>
                </a:solidFill>
                <a:effectLst/>
                <a:uLnTx/>
                <a:uFillTx/>
                <a:latin typeface="Meiryo" panose="020B0604030504040204" pitchFamily="34" charset="-128"/>
                <a:ea typeface="Meiryo" panose="020B0604030504040204" pitchFamily="34" charset="-128"/>
                <a:cs typeface="Calibri" panose="020F0502020204030204" pitchFamily="34" charset="0"/>
              </a:rPr>
            </a:br>
            <a:r>
              <a:rPr kumimoji="0" lang="ja-JP" altLang="en-US" sz="1333" b="1" i="0" u="none" strike="noStrike" kern="1200" cap="none" spc="0" normalizeH="0" baseline="0" noProof="0">
                <a:ln w="0"/>
                <a:solidFill>
                  <a:srgbClr val="0F1C25"/>
                </a:solidFill>
                <a:effectLst/>
                <a:uLnTx/>
                <a:uFillTx/>
                <a:latin typeface="Meiryo" panose="020B0604030504040204" pitchFamily="34" charset="-128"/>
                <a:ea typeface="Meiryo" panose="020B0604030504040204" pitchFamily="34" charset="-128"/>
                <a:cs typeface="Calibri" panose="020F0502020204030204" pitchFamily="34" charset="0"/>
              </a:rPr>
              <a:t>手動開始</a:t>
            </a:r>
            <a:endParaRPr kumimoji="0" lang="en-US" sz="1333" b="1" i="0" u="none" strike="noStrike" kern="1200" cap="none" spc="0" normalizeH="0" baseline="0" noProof="0" dirty="0">
              <a:ln w="0"/>
              <a:solidFill>
                <a:srgbClr val="0F1C25"/>
              </a:solidFill>
              <a:effectLst/>
              <a:uLnTx/>
              <a:uFillTx/>
              <a:latin typeface="Meiryo" panose="020B0604030504040204" pitchFamily="34" charset="-128"/>
              <a:ea typeface="Meiryo" panose="020B0604030504040204" pitchFamily="34" charset="-128"/>
              <a:cs typeface="Calibri" panose="020F0502020204030204" pitchFamily="34" charset="0"/>
            </a:endParaRPr>
          </a:p>
        </p:txBody>
      </p:sp>
      <p:pic>
        <p:nvPicPr>
          <p:cNvPr id="66" name="Graphic 17">
            <a:extLst>
              <a:ext uri="{FF2B5EF4-FFF2-40B4-BE49-F238E27FC236}">
                <a16:creationId xmlns:a16="http://schemas.microsoft.com/office/drawing/2014/main" id="{6C3C6F44-102C-6D4C-8F38-33187EBF7E70}"/>
              </a:ext>
            </a:extLst>
          </p:cNvPr>
          <p:cNvPicPr>
            <a:picLocks noChangeAspect="1" noChangeArrowheads="1"/>
          </p:cNvPicPr>
          <p:nvPr/>
        </p:nvPicPr>
        <p:blipFill>
          <a:blip r:embed="rId4" cstate="hqprint">
            <a:extLst>
              <a:ext uri="{28A0092B-C50C-407E-A947-70E740481C1C}">
                <a14:useLocalDpi xmlns:a14="http://schemas.microsoft.com/office/drawing/2010/main"/>
              </a:ext>
            </a:extLst>
          </a:blip>
          <a:srcRect/>
          <a:stretch>
            <a:fillRect/>
          </a:stretch>
        </p:blipFill>
        <p:spPr bwMode="auto">
          <a:xfrm>
            <a:off x="1367752" y="2356116"/>
            <a:ext cx="528000" cy="52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 name="Rectangle 54">
            <a:extLst>
              <a:ext uri="{FF2B5EF4-FFF2-40B4-BE49-F238E27FC236}">
                <a16:creationId xmlns:a16="http://schemas.microsoft.com/office/drawing/2014/main" id="{42D60986-3AF4-AE4A-AA6D-02AAD543CFA8}"/>
              </a:ext>
            </a:extLst>
          </p:cNvPr>
          <p:cNvSpPr/>
          <p:nvPr/>
        </p:nvSpPr>
        <p:spPr>
          <a:xfrm>
            <a:off x="804606" y="3985088"/>
            <a:ext cx="1654301" cy="467949"/>
          </a:xfrm>
          <a:prstGeom prst="rect">
            <a:avLst/>
          </a:prstGeom>
          <a:noFill/>
        </p:spPr>
        <p:txBody>
          <a:bodyPr wrap="none" lIns="57151" tIns="28575" rIns="57151" bIns="28575">
            <a:spAutoFit/>
          </a:body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0" lang="en-US" altLang="ja-JP" sz="1333" b="1" i="0" u="none" strike="noStrike" kern="1200" cap="none" spc="0" normalizeH="0" baseline="0" noProof="0" dirty="0" err="1">
                <a:ln w="0"/>
                <a:solidFill>
                  <a:srgbClr val="0F1C25"/>
                </a:solidFill>
                <a:effectLst/>
                <a:uLnTx/>
                <a:uFillTx/>
                <a:latin typeface="Meiryo" panose="020B0604030504040204" pitchFamily="34" charset="-128"/>
                <a:ea typeface="Meiryo" panose="020B0604030504040204" pitchFamily="34" charset="-128"/>
                <a:cs typeface="Calibri" panose="020F0502020204030204" pitchFamily="34" charset="0"/>
              </a:rPr>
              <a:t>EventBridge</a:t>
            </a:r>
            <a:br>
              <a:rPr kumimoji="0" lang="en-US" altLang="ja-JP" sz="1333" b="1" i="0" u="none" strike="noStrike" kern="1200" cap="none" spc="0" normalizeH="0" baseline="0" noProof="0" dirty="0">
                <a:ln w="0"/>
                <a:solidFill>
                  <a:srgbClr val="0F1C25"/>
                </a:solidFill>
                <a:effectLst/>
                <a:uLnTx/>
                <a:uFillTx/>
                <a:latin typeface="Meiryo" panose="020B0604030504040204" pitchFamily="34" charset="-128"/>
                <a:ea typeface="Meiryo" panose="020B0604030504040204" pitchFamily="34" charset="-128"/>
                <a:cs typeface="Calibri" panose="020F0502020204030204" pitchFamily="34" charset="0"/>
              </a:rPr>
            </a:br>
            <a:r>
              <a:rPr kumimoji="0" lang="en-US" altLang="ja-JP" sz="1333" b="1" i="0" u="none" strike="noStrike" kern="1200" cap="none" spc="0" normalizeH="0" baseline="0" noProof="0" dirty="0">
                <a:ln w="0"/>
                <a:solidFill>
                  <a:srgbClr val="0F1C25"/>
                </a:solidFill>
                <a:effectLst/>
                <a:uLnTx/>
                <a:uFillTx/>
                <a:latin typeface="Meiryo" panose="020B0604030504040204" pitchFamily="34" charset="-128"/>
                <a:ea typeface="Meiryo" panose="020B0604030504040204" pitchFamily="34" charset="-128"/>
                <a:cs typeface="Calibri" panose="020F0502020204030204" pitchFamily="34" charset="0"/>
              </a:rPr>
              <a:t>(</a:t>
            </a:r>
            <a:r>
              <a:rPr kumimoji="0" lang="ja-JP" altLang="en-US" sz="1333" b="1" i="0" u="none" strike="noStrike" kern="1200" cap="none" spc="0" normalizeH="0" baseline="0" noProof="0">
                <a:ln w="0"/>
                <a:solidFill>
                  <a:srgbClr val="7030A0"/>
                </a:solidFill>
                <a:effectLst/>
                <a:uLnTx/>
                <a:uFillTx/>
                <a:latin typeface="Meiryo" panose="020B0604030504040204" pitchFamily="34" charset="-128"/>
                <a:ea typeface="Meiryo" panose="020B0604030504040204" pitchFamily="34" charset="-128"/>
                <a:cs typeface="Calibri" panose="020F0502020204030204" pitchFamily="34" charset="0"/>
              </a:rPr>
              <a:t>ルールターゲット</a:t>
            </a:r>
            <a:r>
              <a:rPr kumimoji="0" lang="en-US" altLang="ja-JP" sz="1333" b="1" i="0" u="none" strike="noStrike" kern="1200" cap="none" spc="0" normalizeH="0" baseline="0" noProof="0" dirty="0">
                <a:ln w="0"/>
                <a:solidFill>
                  <a:srgbClr val="0F1C25"/>
                </a:solidFill>
                <a:effectLst/>
                <a:uLnTx/>
                <a:uFillTx/>
                <a:latin typeface="Meiryo" panose="020B0604030504040204" pitchFamily="34" charset="-128"/>
                <a:ea typeface="Meiryo" panose="020B0604030504040204" pitchFamily="34" charset="-128"/>
                <a:cs typeface="Calibri" panose="020F0502020204030204" pitchFamily="34" charset="0"/>
              </a:rPr>
              <a:t>)</a:t>
            </a:r>
            <a:endParaRPr kumimoji="0" lang="en-US" sz="1333" b="1" i="0" u="none" strike="noStrike" kern="1200" cap="none" spc="0" normalizeH="0" baseline="0" noProof="0" dirty="0">
              <a:ln w="0"/>
              <a:solidFill>
                <a:srgbClr val="0F1C25"/>
              </a:solidFill>
              <a:effectLst/>
              <a:uLnTx/>
              <a:uFillTx/>
              <a:latin typeface="Meiryo" panose="020B0604030504040204" pitchFamily="34" charset="-128"/>
              <a:ea typeface="Meiryo" panose="020B0604030504040204" pitchFamily="34" charset="-128"/>
              <a:cs typeface="Calibri" panose="020F0502020204030204" pitchFamily="34" charset="0"/>
            </a:endParaRPr>
          </a:p>
        </p:txBody>
      </p:sp>
      <p:cxnSp>
        <p:nvCxnSpPr>
          <p:cNvPr id="70" name="直線矢印コネクタ 22">
            <a:extLst>
              <a:ext uri="{FF2B5EF4-FFF2-40B4-BE49-F238E27FC236}">
                <a16:creationId xmlns:a16="http://schemas.microsoft.com/office/drawing/2014/main" id="{950135EE-D1C6-AC40-8D7A-4F957D526C21}"/>
              </a:ext>
            </a:extLst>
          </p:cNvPr>
          <p:cNvCxnSpPr>
            <a:cxnSpLocks/>
            <a:stCxn id="66" idx="3"/>
            <a:endCxn id="113" idx="1"/>
          </p:cNvCxnSpPr>
          <p:nvPr/>
        </p:nvCxnSpPr>
        <p:spPr>
          <a:xfrm>
            <a:off x="1895752" y="2620117"/>
            <a:ext cx="2529813" cy="1087412"/>
          </a:xfrm>
          <a:prstGeom prst="bentConnector3">
            <a:avLst>
              <a:gd name="adj1" fmla="val 50000"/>
            </a:avLst>
          </a:prstGeom>
          <a:ln>
            <a:solidFill>
              <a:schemeClr val="tx1">
                <a:lumMod val="75000"/>
                <a:lumOff val="25000"/>
              </a:schemeClr>
            </a:solidFill>
            <a:prstDash val="solid"/>
            <a:tailEnd type="triangle"/>
          </a:ln>
          <a:effectLst/>
        </p:spPr>
        <p:style>
          <a:lnRef idx="2">
            <a:schemeClr val="accent1"/>
          </a:lnRef>
          <a:fillRef idx="0">
            <a:schemeClr val="accent1"/>
          </a:fillRef>
          <a:effectRef idx="1">
            <a:schemeClr val="accent1"/>
          </a:effectRef>
          <a:fontRef idx="minor">
            <a:schemeClr val="tx1"/>
          </a:fontRef>
        </p:style>
      </p:cxnSp>
      <p:sp>
        <p:nvSpPr>
          <p:cNvPr id="71" name="Rectangle 54">
            <a:extLst>
              <a:ext uri="{FF2B5EF4-FFF2-40B4-BE49-F238E27FC236}">
                <a16:creationId xmlns:a16="http://schemas.microsoft.com/office/drawing/2014/main" id="{C807A8A9-9FDF-7447-ABFF-9B7CFCCE522D}"/>
              </a:ext>
            </a:extLst>
          </p:cNvPr>
          <p:cNvSpPr/>
          <p:nvPr/>
        </p:nvSpPr>
        <p:spPr>
          <a:xfrm>
            <a:off x="3055569" y="3288107"/>
            <a:ext cx="1277552" cy="425232"/>
          </a:xfrm>
          <a:prstGeom prst="rect">
            <a:avLst/>
          </a:prstGeom>
          <a:noFill/>
        </p:spPr>
        <p:txBody>
          <a:bodyPr wrap="none" lIns="48000" tIns="0" rIns="48000" bIns="0">
            <a:noAutofit/>
          </a:body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0" lang="ja-JP" altLang="en-US" sz="1333" b="1" i="0" u="none" strike="noStrike" kern="1200" cap="none" spc="0" normalizeH="0" baseline="0" noProof="0">
                <a:ln w="0"/>
                <a:solidFill>
                  <a:srgbClr val="0F1C25"/>
                </a:solidFill>
                <a:effectLst/>
                <a:uLnTx/>
                <a:uFillTx/>
                <a:latin typeface="Meiryo" panose="020B0604030504040204" pitchFamily="34" charset="-128"/>
                <a:ea typeface="Meiryo" panose="020B0604030504040204" pitchFamily="34" charset="-128"/>
                <a:cs typeface="Calibri" panose="020F0502020204030204" pitchFamily="34" charset="0"/>
              </a:rPr>
              <a:t>対応プラン</a:t>
            </a:r>
            <a:br>
              <a:rPr kumimoji="0" lang="en-US" altLang="ja-JP" sz="1333" b="1" i="0" u="none" strike="noStrike" kern="1200" cap="none" spc="0" normalizeH="0" baseline="0" noProof="0" dirty="0">
                <a:ln w="0"/>
                <a:solidFill>
                  <a:srgbClr val="0F1C25"/>
                </a:solidFill>
                <a:effectLst/>
                <a:uLnTx/>
                <a:uFillTx/>
                <a:latin typeface="Meiryo" panose="020B0604030504040204" pitchFamily="34" charset="-128"/>
                <a:ea typeface="Meiryo" panose="020B0604030504040204" pitchFamily="34" charset="-128"/>
                <a:cs typeface="Calibri" panose="020F0502020204030204" pitchFamily="34" charset="0"/>
              </a:rPr>
            </a:br>
            <a:r>
              <a:rPr kumimoji="0" lang="ja-JP" altLang="en-US" sz="1333" b="1" i="0" u="none" strike="noStrike" kern="1200" cap="none" spc="0" normalizeH="0" baseline="0" noProof="0">
                <a:ln w="0"/>
                <a:solidFill>
                  <a:srgbClr val="0F1C25"/>
                </a:solidFill>
                <a:effectLst/>
                <a:uLnTx/>
                <a:uFillTx/>
                <a:latin typeface="Meiryo" panose="020B0604030504040204" pitchFamily="34" charset="-128"/>
                <a:ea typeface="Meiryo" panose="020B0604030504040204" pitchFamily="34" charset="-128"/>
                <a:cs typeface="Calibri" panose="020F0502020204030204" pitchFamily="34" charset="0"/>
              </a:rPr>
              <a:t>開始</a:t>
            </a:r>
            <a:endParaRPr kumimoji="0" lang="en-US" sz="1333" b="1" i="0" u="none" strike="noStrike" kern="1200" cap="none" spc="0" normalizeH="0" baseline="0" noProof="0" dirty="0">
              <a:ln w="0"/>
              <a:solidFill>
                <a:srgbClr val="0F1C25"/>
              </a:solidFill>
              <a:effectLst/>
              <a:uLnTx/>
              <a:uFillTx/>
              <a:latin typeface="Meiryo" panose="020B0604030504040204" pitchFamily="34" charset="-128"/>
              <a:ea typeface="Meiryo" panose="020B0604030504040204" pitchFamily="34" charset="-128"/>
              <a:cs typeface="Calibri" panose="020F0502020204030204" pitchFamily="34" charset="0"/>
            </a:endParaRPr>
          </a:p>
        </p:txBody>
      </p:sp>
      <p:cxnSp>
        <p:nvCxnSpPr>
          <p:cNvPr id="92" name="直線矢印コネクタ 22">
            <a:extLst>
              <a:ext uri="{FF2B5EF4-FFF2-40B4-BE49-F238E27FC236}">
                <a16:creationId xmlns:a16="http://schemas.microsoft.com/office/drawing/2014/main" id="{C1C54FB8-9F57-0245-97E7-E5B3AFECBE20}"/>
              </a:ext>
            </a:extLst>
          </p:cNvPr>
          <p:cNvCxnSpPr>
            <a:cxnSpLocks/>
          </p:cNvCxnSpPr>
          <p:nvPr/>
        </p:nvCxnSpPr>
        <p:spPr>
          <a:xfrm>
            <a:off x="4938962" y="6088595"/>
            <a:ext cx="992656" cy="0"/>
          </a:xfrm>
          <a:prstGeom prst="straightConnector1">
            <a:avLst/>
          </a:prstGeom>
          <a:ln>
            <a:solidFill>
              <a:schemeClr val="accent1"/>
            </a:solidFill>
            <a:prstDash val="sysDash"/>
            <a:tailEnd type="triangle"/>
          </a:ln>
          <a:effectLst/>
        </p:spPr>
        <p:style>
          <a:lnRef idx="2">
            <a:schemeClr val="accent1"/>
          </a:lnRef>
          <a:fillRef idx="0">
            <a:schemeClr val="accent1"/>
          </a:fillRef>
          <a:effectRef idx="1">
            <a:schemeClr val="accent1"/>
          </a:effectRef>
          <a:fontRef idx="minor">
            <a:schemeClr val="tx1"/>
          </a:fontRef>
        </p:style>
      </p:cxnSp>
      <p:cxnSp>
        <p:nvCxnSpPr>
          <p:cNvPr id="94" name="直線矢印コネクタ 22">
            <a:extLst>
              <a:ext uri="{FF2B5EF4-FFF2-40B4-BE49-F238E27FC236}">
                <a16:creationId xmlns:a16="http://schemas.microsoft.com/office/drawing/2014/main" id="{854DEBC4-7BA9-5646-AF59-7DE7AC71547E}"/>
              </a:ext>
            </a:extLst>
          </p:cNvPr>
          <p:cNvCxnSpPr>
            <a:cxnSpLocks/>
          </p:cNvCxnSpPr>
          <p:nvPr/>
        </p:nvCxnSpPr>
        <p:spPr>
          <a:xfrm>
            <a:off x="6443922" y="6088595"/>
            <a:ext cx="1018807" cy="0"/>
          </a:xfrm>
          <a:prstGeom prst="straightConnector1">
            <a:avLst/>
          </a:prstGeom>
          <a:ln>
            <a:solidFill>
              <a:schemeClr val="accent1"/>
            </a:solidFill>
            <a:prstDash val="sysDash"/>
            <a:tailEnd type="triangle"/>
          </a:ln>
          <a:effectLst/>
        </p:spPr>
        <p:style>
          <a:lnRef idx="2">
            <a:schemeClr val="accent1"/>
          </a:lnRef>
          <a:fillRef idx="0">
            <a:schemeClr val="accent1"/>
          </a:fillRef>
          <a:effectRef idx="1">
            <a:schemeClr val="accent1"/>
          </a:effectRef>
          <a:fontRef idx="minor">
            <a:schemeClr val="tx1"/>
          </a:fontRef>
        </p:style>
      </p:cxnSp>
      <p:sp>
        <p:nvSpPr>
          <p:cNvPr id="96" name="Rectangle 54">
            <a:extLst>
              <a:ext uri="{FF2B5EF4-FFF2-40B4-BE49-F238E27FC236}">
                <a16:creationId xmlns:a16="http://schemas.microsoft.com/office/drawing/2014/main" id="{6C64F404-5D19-F64C-B2CE-1836114FA6B9}"/>
              </a:ext>
            </a:extLst>
          </p:cNvPr>
          <p:cNvSpPr/>
          <p:nvPr/>
        </p:nvSpPr>
        <p:spPr>
          <a:xfrm>
            <a:off x="5124027" y="5884096"/>
            <a:ext cx="804725" cy="215678"/>
          </a:xfrm>
          <a:prstGeom prst="rect">
            <a:avLst/>
          </a:prstGeom>
          <a:noFill/>
        </p:spPr>
        <p:txBody>
          <a:bodyPr wrap="none" lIns="48000" tIns="0" rIns="48000" bIns="0">
            <a:noAutofit/>
          </a:body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0" lang="en-US" altLang="ja-JP" sz="1333" b="1" i="0" u="none" strike="noStrike" kern="1200" cap="none" spc="0" normalizeH="0" baseline="0" noProof="0" dirty="0">
                <a:ln w="0"/>
                <a:solidFill>
                  <a:srgbClr val="0F1C25"/>
                </a:solidFill>
                <a:effectLst/>
                <a:uLnTx/>
                <a:uFillTx/>
                <a:latin typeface="Meiryo" panose="020B0604030504040204" pitchFamily="34" charset="-128"/>
                <a:ea typeface="Meiryo" panose="020B0604030504040204" pitchFamily="34" charset="-128"/>
                <a:cs typeface="Calibri" panose="020F0502020204030204" pitchFamily="34" charset="0"/>
              </a:rPr>
              <a:t>n</a:t>
            </a:r>
            <a:r>
              <a:rPr kumimoji="0" lang="ja-JP" altLang="en-US" sz="1333" b="1" i="0" u="none" strike="noStrike" kern="1200" cap="none" spc="0" normalizeH="0" baseline="0" noProof="0">
                <a:ln w="0"/>
                <a:solidFill>
                  <a:srgbClr val="0F1C25"/>
                </a:solidFill>
                <a:effectLst/>
                <a:uLnTx/>
                <a:uFillTx/>
                <a:latin typeface="Meiryo" panose="020B0604030504040204" pitchFamily="34" charset="-128"/>
                <a:ea typeface="Meiryo" panose="020B0604030504040204" pitchFamily="34" charset="-128"/>
                <a:cs typeface="Calibri" panose="020F0502020204030204" pitchFamily="34" charset="0"/>
              </a:rPr>
              <a:t>分後</a:t>
            </a:r>
            <a:endParaRPr kumimoji="0" lang="en-US" sz="1333" b="1" i="0" u="none" strike="noStrike" kern="1200" cap="none" spc="0" normalizeH="0" baseline="0" noProof="0" dirty="0">
              <a:ln w="0"/>
              <a:solidFill>
                <a:srgbClr val="0F1C25"/>
              </a:solidFill>
              <a:effectLst/>
              <a:uLnTx/>
              <a:uFillTx/>
              <a:latin typeface="Meiryo" panose="020B0604030504040204" pitchFamily="34" charset="-128"/>
              <a:ea typeface="Meiryo" panose="020B0604030504040204" pitchFamily="34" charset="-128"/>
              <a:cs typeface="Calibri" panose="020F0502020204030204" pitchFamily="34" charset="0"/>
            </a:endParaRPr>
          </a:p>
        </p:txBody>
      </p:sp>
      <p:sp>
        <p:nvSpPr>
          <p:cNvPr id="99" name="Rectangle 54">
            <a:extLst>
              <a:ext uri="{FF2B5EF4-FFF2-40B4-BE49-F238E27FC236}">
                <a16:creationId xmlns:a16="http://schemas.microsoft.com/office/drawing/2014/main" id="{12C03E9F-FFA7-3842-BAC0-1FD556DAD3C3}"/>
              </a:ext>
            </a:extLst>
          </p:cNvPr>
          <p:cNvSpPr/>
          <p:nvPr/>
        </p:nvSpPr>
        <p:spPr>
          <a:xfrm>
            <a:off x="6597556" y="5881044"/>
            <a:ext cx="804725" cy="215678"/>
          </a:xfrm>
          <a:prstGeom prst="rect">
            <a:avLst/>
          </a:prstGeom>
          <a:noFill/>
        </p:spPr>
        <p:txBody>
          <a:bodyPr wrap="none" lIns="48000" tIns="0" rIns="48000" bIns="0">
            <a:noAutofit/>
          </a:body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0" lang="en-US" altLang="ja-JP" sz="1333" b="1" i="0" u="none" strike="noStrike" kern="1200" cap="none" spc="0" normalizeH="0" baseline="0" noProof="0" dirty="0">
                <a:ln w="0"/>
                <a:solidFill>
                  <a:srgbClr val="0F1C25"/>
                </a:solidFill>
                <a:effectLst/>
                <a:uLnTx/>
                <a:uFillTx/>
                <a:latin typeface="Meiryo" panose="020B0604030504040204" pitchFamily="34" charset="-128"/>
                <a:ea typeface="Meiryo" panose="020B0604030504040204" pitchFamily="34" charset="-128"/>
                <a:cs typeface="Calibri" panose="020F0502020204030204" pitchFamily="34" charset="0"/>
              </a:rPr>
              <a:t>n</a:t>
            </a:r>
            <a:r>
              <a:rPr kumimoji="0" lang="ja-JP" altLang="en-US" sz="1333" b="1" i="0" u="none" strike="noStrike" kern="1200" cap="none" spc="0" normalizeH="0" baseline="0" noProof="0">
                <a:ln w="0"/>
                <a:solidFill>
                  <a:srgbClr val="0F1C25"/>
                </a:solidFill>
                <a:effectLst/>
                <a:uLnTx/>
                <a:uFillTx/>
                <a:latin typeface="Meiryo" panose="020B0604030504040204" pitchFamily="34" charset="-128"/>
                <a:ea typeface="Meiryo" panose="020B0604030504040204" pitchFamily="34" charset="-128"/>
                <a:cs typeface="Calibri" panose="020F0502020204030204" pitchFamily="34" charset="0"/>
              </a:rPr>
              <a:t>分後</a:t>
            </a:r>
            <a:endParaRPr kumimoji="0" lang="en-US" sz="1333" b="1" i="0" u="none" strike="noStrike" kern="1200" cap="none" spc="0" normalizeH="0" baseline="0" noProof="0" dirty="0">
              <a:ln w="0"/>
              <a:solidFill>
                <a:srgbClr val="0F1C25"/>
              </a:solidFill>
              <a:effectLst/>
              <a:uLnTx/>
              <a:uFillTx/>
              <a:latin typeface="Meiryo" panose="020B0604030504040204" pitchFamily="34" charset="-128"/>
              <a:ea typeface="Meiryo" panose="020B0604030504040204" pitchFamily="34" charset="-128"/>
              <a:cs typeface="Calibri" panose="020F0502020204030204" pitchFamily="34" charset="0"/>
            </a:endParaRPr>
          </a:p>
        </p:txBody>
      </p:sp>
      <p:cxnSp>
        <p:nvCxnSpPr>
          <p:cNvPr id="101" name="直線矢印コネクタ 22">
            <a:extLst>
              <a:ext uri="{FF2B5EF4-FFF2-40B4-BE49-F238E27FC236}">
                <a16:creationId xmlns:a16="http://schemas.microsoft.com/office/drawing/2014/main" id="{FECB6D2A-9F83-6D4C-978E-AB7DDBDBC372}"/>
              </a:ext>
            </a:extLst>
          </p:cNvPr>
          <p:cNvCxnSpPr>
            <a:cxnSpLocks/>
            <a:stCxn id="273" idx="0"/>
            <a:endCxn id="66" idx="1"/>
          </p:cNvCxnSpPr>
          <p:nvPr/>
        </p:nvCxnSpPr>
        <p:spPr>
          <a:xfrm rot="5400000" flipH="1" flipV="1">
            <a:off x="469348" y="2523611"/>
            <a:ext cx="801900" cy="994912"/>
          </a:xfrm>
          <a:prstGeom prst="curvedConnector2">
            <a:avLst/>
          </a:prstGeom>
          <a:ln>
            <a:solidFill>
              <a:schemeClr val="bg1">
                <a:lumMod val="65000"/>
              </a:schemeClr>
            </a:solidFill>
            <a:prstDash val="sysDash"/>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sp>
        <p:nvSpPr>
          <p:cNvPr id="102" name="Rectangle 54">
            <a:extLst>
              <a:ext uri="{FF2B5EF4-FFF2-40B4-BE49-F238E27FC236}">
                <a16:creationId xmlns:a16="http://schemas.microsoft.com/office/drawing/2014/main" id="{0F7545BB-E3DE-C545-B0BE-5FF1CA2163D2}"/>
              </a:ext>
            </a:extLst>
          </p:cNvPr>
          <p:cNvSpPr/>
          <p:nvPr/>
        </p:nvSpPr>
        <p:spPr>
          <a:xfrm>
            <a:off x="132229" y="4045952"/>
            <a:ext cx="498743" cy="264000"/>
          </a:xfrm>
          <a:prstGeom prst="rect">
            <a:avLst/>
          </a:prstGeom>
          <a:noFill/>
        </p:spPr>
        <p:txBody>
          <a:bodyPr wrap="none" lIns="48000" tIns="0" rIns="48000" bIns="0">
            <a:noAutofit/>
          </a:body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0" lang="ja-JP" altLang="en-US" sz="1333" b="1" i="0" u="none" strike="noStrike" kern="1200" cap="none" spc="0" normalizeH="0" baseline="0" noProof="0">
                <a:ln w="0"/>
                <a:solidFill>
                  <a:srgbClr val="0F1C25"/>
                </a:solidFill>
                <a:effectLst/>
                <a:uLnTx/>
                <a:uFillTx/>
                <a:latin typeface="Meiryo" panose="020B0604030504040204" pitchFamily="34" charset="-128"/>
                <a:ea typeface="Meiryo" panose="020B0604030504040204" pitchFamily="34" charset="-128"/>
                <a:cs typeface="Calibri" panose="020F0502020204030204" pitchFamily="34" charset="0"/>
              </a:rPr>
              <a:t>事象</a:t>
            </a:r>
            <a:endParaRPr kumimoji="0" lang="en-US" sz="1333" b="1" i="0" u="none" strike="noStrike" kern="1200" cap="none" spc="0" normalizeH="0" baseline="0" noProof="0" dirty="0">
              <a:ln w="0"/>
              <a:solidFill>
                <a:srgbClr val="0F1C25"/>
              </a:solidFill>
              <a:effectLst/>
              <a:uLnTx/>
              <a:uFillTx/>
              <a:latin typeface="Meiryo" panose="020B0604030504040204" pitchFamily="34" charset="-128"/>
              <a:ea typeface="Meiryo" panose="020B0604030504040204" pitchFamily="34" charset="-128"/>
              <a:cs typeface="Calibri" panose="020F0502020204030204" pitchFamily="34" charset="0"/>
            </a:endParaRPr>
          </a:p>
        </p:txBody>
      </p:sp>
      <p:cxnSp>
        <p:nvCxnSpPr>
          <p:cNvPr id="103" name="直線矢印コネクタ 22">
            <a:extLst>
              <a:ext uri="{FF2B5EF4-FFF2-40B4-BE49-F238E27FC236}">
                <a16:creationId xmlns:a16="http://schemas.microsoft.com/office/drawing/2014/main" id="{F5289590-AA6D-4A4D-A3B2-D33EEFA947BD}"/>
              </a:ext>
            </a:extLst>
          </p:cNvPr>
          <p:cNvCxnSpPr>
            <a:cxnSpLocks/>
            <a:stCxn id="273" idx="2"/>
            <a:endCxn id="57" idx="1"/>
          </p:cNvCxnSpPr>
          <p:nvPr/>
        </p:nvCxnSpPr>
        <p:spPr>
          <a:xfrm rot="16200000" flipH="1">
            <a:off x="404624" y="3955104"/>
            <a:ext cx="931348" cy="994912"/>
          </a:xfrm>
          <a:prstGeom prst="curvedConnector2">
            <a:avLst/>
          </a:prstGeom>
          <a:ln>
            <a:solidFill>
              <a:schemeClr val="bg1">
                <a:lumMod val="65000"/>
              </a:schemeClr>
            </a:solidFill>
            <a:prstDash val="sysDash"/>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sp>
        <p:nvSpPr>
          <p:cNvPr id="106" name="Rectangle 54">
            <a:extLst>
              <a:ext uri="{FF2B5EF4-FFF2-40B4-BE49-F238E27FC236}">
                <a16:creationId xmlns:a16="http://schemas.microsoft.com/office/drawing/2014/main" id="{97A7E66B-DFA9-0640-A3CB-B5351C58DCF7}"/>
              </a:ext>
            </a:extLst>
          </p:cNvPr>
          <p:cNvSpPr/>
          <p:nvPr/>
        </p:nvSpPr>
        <p:spPr>
          <a:xfrm>
            <a:off x="64119" y="2259017"/>
            <a:ext cx="1277552" cy="289052"/>
          </a:xfrm>
          <a:prstGeom prst="rect">
            <a:avLst/>
          </a:prstGeom>
          <a:noFill/>
        </p:spPr>
        <p:txBody>
          <a:bodyPr wrap="none" lIns="48000" tIns="0" rIns="48000" bIns="0">
            <a:noAutofit/>
          </a:body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0" lang="ja-JP" altLang="en-US" sz="1333" b="1" i="0" u="none" strike="noStrike" kern="1200" cap="none" spc="0" normalizeH="0" baseline="0" noProof="0">
                <a:ln w="0"/>
                <a:solidFill>
                  <a:srgbClr val="0F1C25"/>
                </a:solidFill>
                <a:effectLst/>
                <a:uLnTx/>
                <a:uFillTx/>
                <a:latin typeface="Meiryo" panose="020B0604030504040204" pitchFamily="34" charset="-128"/>
                <a:ea typeface="Meiryo" panose="020B0604030504040204" pitchFamily="34" charset="-128"/>
                <a:cs typeface="Calibri" panose="020F0502020204030204" pitchFamily="34" charset="0"/>
              </a:rPr>
              <a:t>メトリクス</a:t>
            </a:r>
            <a:br>
              <a:rPr kumimoji="0" lang="en-US" altLang="ja-JP" sz="1333" b="1" i="0" u="none" strike="noStrike" kern="1200" cap="none" spc="0" normalizeH="0" baseline="0" noProof="0" dirty="0">
                <a:ln w="0"/>
                <a:solidFill>
                  <a:srgbClr val="0F1C25"/>
                </a:solidFill>
                <a:effectLst/>
                <a:uLnTx/>
                <a:uFillTx/>
                <a:latin typeface="Meiryo" panose="020B0604030504040204" pitchFamily="34" charset="-128"/>
                <a:ea typeface="Meiryo" panose="020B0604030504040204" pitchFamily="34" charset="-128"/>
                <a:cs typeface="Calibri" panose="020F0502020204030204" pitchFamily="34" charset="0"/>
              </a:rPr>
            </a:br>
            <a:r>
              <a:rPr kumimoji="0" lang="ja-JP" altLang="en-US" sz="1333" b="1" i="0" u="none" strike="noStrike" kern="1200" cap="none" spc="0" normalizeH="0" baseline="0" noProof="0">
                <a:ln w="0"/>
                <a:solidFill>
                  <a:srgbClr val="0F1C25"/>
                </a:solidFill>
                <a:effectLst/>
                <a:uLnTx/>
                <a:uFillTx/>
                <a:latin typeface="Meiryo" panose="020B0604030504040204" pitchFamily="34" charset="-128"/>
                <a:ea typeface="Meiryo" panose="020B0604030504040204" pitchFamily="34" charset="-128"/>
                <a:cs typeface="Calibri" panose="020F0502020204030204" pitchFamily="34" charset="0"/>
              </a:rPr>
              <a:t>アラーム</a:t>
            </a:r>
            <a:endParaRPr kumimoji="0" lang="en-US" sz="1333" b="1" i="0" u="none" strike="noStrike" kern="1200" cap="none" spc="0" normalizeH="0" baseline="0" noProof="0" dirty="0">
              <a:ln w="0"/>
              <a:solidFill>
                <a:srgbClr val="0F1C25"/>
              </a:solidFill>
              <a:effectLst/>
              <a:uLnTx/>
              <a:uFillTx/>
              <a:latin typeface="Meiryo" panose="020B0604030504040204" pitchFamily="34" charset="-128"/>
              <a:ea typeface="Meiryo" panose="020B0604030504040204" pitchFamily="34" charset="-128"/>
              <a:cs typeface="Calibri" panose="020F0502020204030204" pitchFamily="34" charset="0"/>
            </a:endParaRPr>
          </a:p>
        </p:txBody>
      </p:sp>
      <p:sp>
        <p:nvSpPr>
          <p:cNvPr id="110" name="Rectangle 54">
            <a:extLst>
              <a:ext uri="{FF2B5EF4-FFF2-40B4-BE49-F238E27FC236}">
                <a16:creationId xmlns:a16="http://schemas.microsoft.com/office/drawing/2014/main" id="{C6969C84-FF44-384E-A899-9859D8113B98}"/>
              </a:ext>
            </a:extLst>
          </p:cNvPr>
          <p:cNvSpPr/>
          <p:nvPr/>
        </p:nvSpPr>
        <p:spPr>
          <a:xfrm>
            <a:off x="64119" y="4918236"/>
            <a:ext cx="1277552" cy="289052"/>
          </a:xfrm>
          <a:prstGeom prst="rect">
            <a:avLst/>
          </a:prstGeom>
          <a:noFill/>
        </p:spPr>
        <p:txBody>
          <a:bodyPr wrap="none" lIns="48000" tIns="0" rIns="48000" bIns="0">
            <a:noAutofit/>
          </a:body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0" lang="ja-JP" altLang="en-US" sz="1333" b="1" i="0" u="none" strike="noStrike" kern="1200" cap="none" spc="0" normalizeH="0" baseline="0" noProof="0">
                <a:ln w="0"/>
                <a:solidFill>
                  <a:srgbClr val="0F1C25"/>
                </a:solidFill>
                <a:effectLst/>
                <a:uLnTx/>
                <a:uFillTx/>
                <a:latin typeface="Meiryo" panose="020B0604030504040204" pitchFamily="34" charset="-128"/>
                <a:ea typeface="Meiryo" panose="020B0604030504040204" pitchFamily="34" charset="-128"/>
                <a:cs typeface="Calibri" panose="020F0502020204030204" pitchFamily="34" charset="0"/>
              </a:rPr>
              <a:t>マニュアル</a:t>
            </a:r>
            <a:br>
              <a:rPr kumimoji="0" lang="en-US" altLang="ja-JP" sz="1333" b="1" i="0" u="none" strike="noStrike" kern="1200" cap="none" spc="0" normalizeH="0" baseline="0" noProof="0" dirty="0">
                <a:ln w="0"/>
                <a:solidFill>
                  <a:srgbClr val="0F1C25"/>
                </a:solidFill>
                <a:effectLst/>
                <a:uLnTx/>
                <a:uFillTx/>
                <a:latin typeface="Meiryo" panose="020B0604030504040204" pitchFamily="34" charset="-128"/>
                <a:ea typeface="Meiryo" panose="020B0604030504040204" pitchFamily="34" charset="-128"/>
                <a:cs typeface="Calibri" panose="020F0502020204030204" pitchFamily="34" charset="0"/>
              </a:rPr>
            </a:br>
            <a:r>
              <a:rPr kumimoji="0" lang="ja-JP" altLang="en-US" sz="1333" b="1" i="0" u="none" strike="noStrike" kern="1200" cap="none" spc="0" normalizeH="0" baseline="0" noProof="0">
                <a:ln w="0"/>
                <a:solidFill>
                  <a:srgbClr val="0F1C25"/>
                </a:solidFill>
                <a:effectLst/>
                <a:uLnTx/>
                <a:uFillTx/>
                <a:latin typeface="Meiryo" panose="020B0604030504040204" pitchFamily="34" charset="-128"/>
                <a:ea typeface="Meiryo" panose="020B0604030504040204" pitchFamily="34" charset="-128"/>
                <a:cs typeface="Calibri" panose="020F0502020204030204" pitchFamily="34" charset="0"/>
              </a:rPr>
              <a:t>対応</a:t>
            </a:r>
            <a:endParaRPr kumimoji="0" lang="en-US" sz="1333" b="1" i="0" u="none" strike="noStrike" kern="1200" cap="none" spc="0" normalizeH="0" baseline="0" noProof="0" dirty="0">
              <a:ln w="0"/>
              <a:solidFill>
                <a:srgbClr val="0F1C25"/>
              </a:solidFill>
              <a:effectLst/>
              <a:uLnTx/>
              <a:uFillTx/>
              <a:latin typeface="Meiryo" panose="020B0604030504040204" pitchFamily="34" charset="-128"/>
              <a:ea typeface="Meiryo" panose="020B0604030504040204" pitchFamily="34" charset="-128"/>
              <a:cs typeface="Calibri" panose="020F0502020204030204" pitchFamily="34" charset="0"/>
            </a:endParaRPr>
          </a:p>
        </p:txBody>
      </p:sp>
      <p:sp>
        <p:nvSpPr>
          <p:cNvPr id="113" name="Rectangle 54">
            <a:extLst>
              <a:ext uri="{FF2B5EF4-FFF2-40B4-BE49-F238E27FC236}">
                <a16:creationId xmlns:a16="http://schemas.microsoft.com/office/drawing/2014/main" id="{9763D371-988B-2E43-9DD3-0E199BA7CB0B}"/>
              </a:ext>
            </a:extLst>
          </p:cNvPr>
          <p:cNvSpPr/>
          <p:nvPr/>
        </p:nvSpPr>
        <p:spPr>
          <a:xfrm>
            <a:off x="4425565" y="2662943"/>
            <a:ext cx="1670435" cy="2089171"/>
          </a:xfrm>
          <a:prstGeom prst="roundRect">
            <a:avLst>
              <a:gd name="adj" fmla="val 4705"/>
            </a:avLst>
          </a:prstGeom>
          <a:solidFill>
            <a:schemeClr val="bg1">
              <a:lumMod val="95000"/>
            </a:schemeClr>
          </a:solidFill>
          <a:ln w="19050">
            <a:solidFill>
              <a:schemeClr val="bg1">
                <a:lumMod val="75000"/>
              </a:schemeClr>
            </a:solidFill>
          </a:ln>
        </p:spPr>
        <p:txBody>
          <a:bodyPr wrap="none" lIns="57151" tIns="28575" rIns="57151" bIns="28575" anchor="t">
            <a:noAutofit/>
          </a:body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0" lang="en-US" sz="1500" b="1" i="0" u="none" strike="noStrike" kern="1200" cap="none" spc="0" normalizeH="0" baseline="0" noProof="0" dirty="0" err="1">
                <a:ln w="0"/>
                <a:solidFill>
                  <a:srgbClr val="0F1C25"/>
                </a:solidFill>
                <a:effectLst/>
                <a:uLnTx/>
                <a:uFillTx/>
                <a:latin typeface="Meiryo" panose="020B0604030504040204" pitchFamily="34" charset="-128"/>
                <a:ea typeface="Meiryo" panose="020B0604030504040204" pitchFamily="34" charset="-128"/>
                <a:cs typeface="Calibri" panose="020F0502020204030204" pitchFamily="34" charset="0"/>
              </a:rPr>
              <a:t>対応プラン</a:t>
            </a:r>
            <a:endParaRPr kumimoji="0" lang="en-US" sz="1500" b="1" i="0" u="none" strike="noStrike" kern="1200" cap="none" spc="0" normalizeH="0" baseline="0" noProof="0" dirty="0">
              <a:ln w="0"/>
              <a:solidFill>
                <a:srgbClr val="0F1C25"/>
              </a:solidFill>
              <a:effectLst/>
              <a:uLnTx/>
              <a:uFillTx/>
              <a:latin typeface="Meiryo" panose="020B0604030504040204" pitchFamily="34" charset="-128"/>
              <a:ea typeface="Meiryo" panose="020B0604030504040204" pitchFamily="34" charset="-128"/>
              <a:cs typeface="Calibri" panose="020F0502020204030204" pitchFamily="34" charset="0"/>
            </a:endParaRPr>
          </a:p>
        </p:txBody>
      </p:sp>
      <p:sp>
        <p:nvSpPr>
          <p:cNvPr id="118" name="TextBox 46">
            <a:extLst>
              <a:ext uri="{FF2B5EF4-FFF2-40B4-BE49-F238E27FC236}">
                <a16:creationId xmlns:a16="http://schemas.microsoft.com/office/drawing/2014/main" id="{EC9D9316-DE25-0543-97FA-410A041C93B4}"/>
              </a:ext>
            </a:extLst>
          </p:cNvPr>
          <p:cNvSpPr txBox="1"/>
          <p:nvPr/>
        </p:nvSpPr>
        <p:spPr>
          <a:xfrm>
            <a:off x="4508656" y="3023370"/>
            <a:ext cx="1492004" cy="399878"/>
          </a:xfrm>
          <a:prstGeom prst="rect">
            <a:avLst/>
          </a:prstGeom>
          <a:solidFill>
            <a:schemeClr val="bg1"/>
          </a:solidFill>
          <a:ln>
            <a:solidFill>
              <a:schemeClr val="tx1">
                <a:lumMod val="75000"/>
                <a:lumOff val="25000"/>
              </a:schemeClr>
            </a:solidFill>
          </a:ln>
        </p:spPr>
        <p:txBody>
          <a:bodyPr wrap="none" lIns="48000" tIns="48000" rIns="48000" bIns="48000" rtlCol="0" anchor="ctr">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0" lang="en-US" sz="1333" b="1" i="0" u="none" strike="noStrike" kern="1200" cap="none" spc="0" normalizeH="0" baseline="0" noProof="0" dirty="0" err="1">
                <a:ln>
                  <a:noFill/>
                </a:ln>
                <a:solidFill>
                  <a:srgbClr val="FFFFFF">
                    <a:lumMod val="25000"/>
                  </a:srgbClr>
                </a:solidFill>
                <a:effectLst/>
                <a:uLnTx/>
                <a:uFillTx/>
                <a:latin typeface="Meiryo" panose="020B0604030504040204" pitchFamily="34" charset="-128"/>
                <a:ea typeface="Meiryo" panose="020B0604030504040204" pitchFamily="34" charset="-128"/>
                <a:cs typeface="Amazon Ember" charset="0"/>
              </a:rPr>
              <a:t>インシデント詳細</a:t>
            </a:r>
            <a:endParaRPr kumimoji="0" lang="en-US" sz="1333" b="1" i="0" u="none" strike="noStrike" kern="1200" cap="none" spc="0" normalizeH="0" baseline="0" noProof="0" dirty="0">
              <a:ln>
                <a:noFill/>
              </a:ln>
              <a:solidFill>
                <a:srgbClr val="FFFFFF">
                  <a:lumMod val="25000"/>
                </a:srgbClr>
              </a:solidFill>
              <a:effectLst/>
              <a:uLnTx/>
              <a:uFillTx/>
              <a:latin typeface="Meiryo" panose="020B0604030504040204" pitchFamily="34" charset="-128"/>
              <a:ea typeface="Meiryo" panose="020B0604030504040204" pitchFamily="34" charset="-128"/>
              <a:cs typeface="Amazon Ember" charset="0"/>
            </a:endParaRPr>
          </a:p>
        </p:txBody>
      </p:sp>
      <p:cxnSp>
        <p:nvCxnSpPr>
          <p:cNvPr id="119" name="直線矢印コネクタ 22">
            <a:extLst>
              <a:ext uri="{FF2B5EF4-FFF2-40B4-BE49-F238E27FC236}">
                <a16:creationId xmlns:a16="http://schemas.microsoft.com/office/drawing/2014/main" id="{0F22535F-7853-F44B-90E3-629D091655EB}"/>
              </a:ext>
            </a:extLst>
          </p:cNvPr>
          <p:cNvCxnSpPr>
            <a:cxnSpLocks/>
            <a:stCxn id="118" idx="3"/>
            <a:endCxn id="137" idx="2"/>
          </p:cNvCxnSpPr>
          <p:nvPr/>
        </p:nvCxnSpPr>
        <p:spPr>
          <a:xfrm>
            <a:off x="6000659" y="3223310"/>
            <a:ext cx="1873522" cy="23953"/>
          </a:xfrm>
          <a:prstGeom prst="bentConnector4">
            <a:avLst>
              <a:gd name="adj1" fmla="val 8966"/>
              <a:gd name="adj2" fmla="val 1372474"/>
            </a:avLst>
          </a:prstGeom>
          <a:ln>
            <a:solidFill>
              <a:schemeClr val="tx1">
                <a:lumMod val="75000"/>
                <a:lumOff val="25000"/>
              </a:schemeClr>
            </a:solidFill>
            <a:prstDash val="solid"/>
            <a:tailEnd type="triangle"/>
          </a:ln>
          <a:effectLst/>
        </p:spPr>
        <p:style>
          <a:lnRef idx="2">
            <a:schemeClr val="accent1"/>
          </a:lnRef>
          <a:fillRef idx="0">
            <a:schemeClr val="accent1"/>
          </a:fillRef>
          <a:effectRef idx="1">
            <a:schemeClr val="accent1"/>
          </a:effectRef>
          <a:fontRef idx="minor">
            <a:schemeClr val="tx1"/>
          </a:fontRef>
        </p:style>
      </p:cxnSp>
      <p:sp>
        <p:nvSpPr>
          <p:cNvPr id="122" name="Rectangle 54">
            <a:extLst>
              <a:ext uri="{FF2B5EF4-FFF2-40B4-BE49-F238E27FC236}">
                <a16:creationId xmlns:a16="http://schemas.microsoft.com/office/drawing/2014/main" id="{6FFF6BDC-A9CB-194F-AD84-566BE59873F7}"/>
              </a:ext>
            </a:extLst>
          </p:cNvPr>
          <p:cNvSpPr/>
          <p:nvPr/>
        </p:nvSpPr>
        <p:spPr>
          <a:xfrm>
            <a:off x="6624309" y="3325448"/>
            <a:ext cx="694633" cy="218900"/>
          </a:xfrm>
          <a:prstGeom prst="rect">
            <a:avLst/>
          </a:prstGeom>
          <a:noFill/>
        </p:spPr>
        <p:txBody>
          <a:bodyPr wrap="none" lIns="48000" tIns="0" rIns="48000" bIns="0">
            <a:noAutofit/>
          </a:body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0" lang="ja-JP" altLang="en-US" sz="1333" b="1" i="0" u="none" strike="noStrike" kern="1200" cap="none" spc="0" normalizeH="0" baseline="0" noProof="0">
                <a:ln w="0"/>
                <a:solidFill>
                  <a:srgbClr val="0F1C25"/>
                </a:solidFill>
                <a:effectLst/>
                <a:uLnTx/>
                <a:uFillTx/>
                <a:latin typeface="Meiryo" panose="020B0604030504040204" pitchFamily="34" charset="-128"/>
                <a:ea typeface="Meiryo" panose="020B0604030504040204" pitchFamily="34" charset="-128"/>
                <a:cs typeface="Calibri" panose="020F0502020204030204" pitchFamily="34" charset="0"/>
              </a:rPr>
              <a:t>自動作成</a:t>
            </a:r>
            <a:endParaRPr kumimoji="0" lang="en-US" sz="1333" b="1" i="0" u="none" strike="noStrike" kern="1200" cap="none" spc="0" normalizeH="0" baseline="0" noProof="0" dirty="0">
              <a:ln w="0"/>
              <a:solidFill>
                <a:srgbClr val="0F1C25"/>
              </a:solidFill>
              <a:effectLst/>
              <a:uLnTx/>
              <a:uFillTx/>
              <a:latin typeface="Meiryo" panose="020B0604030504040204" pitchFamily="34" charset="-128"/>
              <a:ea typeface="Meiryo" panose="020B0604030504040204" pitchFamily="34" charset="-128"/>
              <a:cs typeface="Calibri" panose="020F0502020204030204" pitchFamily="34" charset="0"/>
            </a:endParaRPr>
          </a:p>
        </p:txBody>
      </p:sp>
      <p:pic>
        <p:nvPicPr>
          <p:cNvPr id="124" name="Graphic 28">
            <a:extLst>
              <a:ext uri="{FF2B5EF4-FFF2-40B4-BE49-F238E27FC236}">
                <a16:creationId xmlns:a16="http://schemas.microsoft.com/office/drawing/2014/main" id="{1B8C8DDB-81BE-994B-A707-3A02417B6CE4}"/>
              </a:ext>
            </a:extLst>
          </p:cNvPr>
          <p:cNvPicPr>
            <a:picLocks noChangeAspect="1" noChangeArrowheads="1"/>
          </p:cNvPicPr>
          <p:nvPr/>
        </p:nvPicPr>
        <p:blipFill>
          <a:blip r:embed="rId5" cstate="hqprint">
            <a:extLst>
              <a:ext uri="{28A0092B-C50C-407E-A947-70E740481C1C}">
                <a14:useLocalDpi xmlns:a14="http://schemas.microsoft.com/office/drawing/2010/main"/>
              </a:ext>
            </a:extLst>
          </a:blip>
          <a:srcRect/>
          <a:stretch>
            <a:fillRect/>
          </a:stretch>
        </p:blipFill>
        <p:spPr bwMode="auto">
          <a:xfrm>
            <a:off x="10130212" y="1792581"/>
            <a:ext cx="452822" cy="4528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5" name="Rectangle 54">
            <a:extLst>
              <a:ext uri="{FF2B5EF4-FFF2-40B4-BE49-F238E27FC236}">
                <a16:creationId xmlns:a16="http://schemas.microsoft.com/office/drawing/2014/main" id="{D0199B9E-9690-DA47-B7BA-B0FDAFC38E40}"/>
              </a:ext>
            </a:extLst>
          </p:cNvPr>
          <p:cNvSpPr/>
          <p:nvPr/>
        </p:nvSpPr>
        <p:spPr>
          <a:xfrm>
            <a:off x="10635621" y="2270812"/>
            <a:ext cx="980029" cy="543493"/>
          </a:xfrm>
          <a:prstGeom prst="roundRect">
            <a:avLst>
              <a:gd name="adj" fmla="val 4705"/>
            </a:avLst>
          </a:prstGeom>
          <a:solidFill>
            <a:schemeClr val="bg1">
              <a:lumMod val="95000"/>
            </a:schemeClr>
          </a:solidFill>
          <a:ln w="19050">
            <a:solidFill>
              <a:schemeClr val="bg1">
                <a:lumMod val="75000"/>
              </a:schemeClr>
            </a:solidFill>
          </a:ln>
        </p:spPr>
        <p:txBody>
          <a:bodyPr wrap="none" lIns="57151" tIns="28575" rIns="57151" bIns="28575" anchor="t">
            <a:noAutofit/>
          </a:body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0" lang="en-US" sz="1500" b="1" i="0" u="none" strike="noStrike" kern="1200" cap="none" spc="0" normalizeH="0" baseline="0" noProof="0" dirty="0">
                <a:ln w="0"/>
                <a:solidFill>
                  <a:srgbClr val="0F1C25"/>
                </a:solidFill>
                <a:effectLst/>
                <a:uLnTx/>
                <a:uFillTx/>
                <a:latin typeface="Meiryo" panose="020B0604030504040204" pitchFamily="34" charset="-128"/>
                <a:ea typeface="Meiryo" panose="020B0604030504040204" pitchFamily="34" charset="-128"/>
                <a:cs typeface="Calibri" panose="020F0502020204030204" pitchFamily="34" charset="0"/>
              </a:rPr>
              <a:t>(</a:t>
            </a:r>
            <a:r>
              <a:rPr kumimoji="0" lang="en-US" sz="1500" b="1" i="0" u="none" strike="noStrike" kern="1200" cap="none" spc="0" normalizeH="0" baseline="0" noProof="0" dirty="0" err="1">
                <a:ln w="0"/>
                <a:solidFill>
                  <a:srgbClr val="0F1C25"/>
                </a:solidFill>
                <a:effectLst/>
                <a:uLnTx/>
                <a:uFillTx/>
                <a:latin typeface="Meiryo" panose="020B0604030504040204" pitchFamily="34" charset="-128"/>
                <a:ea typeface="Meiryo" panose="020B0604030504040204" pitchFamily="34" charset="-128"/>
                <a:cs typeface="Calibri" panose="020F0502020204030204" pitchFamily="34" charset="0"/>
              </a:rPr>
              <a:t>親</a:t>
            </a:r>
            <a:r>
              <a:rPr kumimoji="0" lang="en-US" sz="1500" b="1" i="0" u="none" strike="noStrike" kern="1200" cap="none" spc="0" normalizeH="0" baseline="0" noProof="0" dirty="0">
                <a:ln w="0"/>
                <a:solidFill>
                  <a:srgbClr val="0F1C25"/>
                </a:solidFill>
                <a:effectLst/>
                <a:uLnTx/>
                <a:uFillTx/>
                <a:latin typeface="Meiryo" panose="020B0604030504040204" pitchFamily="34" charset="-128"/>
                <a:ea typeface="Meiryo" panose="020B0604030504040204" pitchFamily="34" charset="-128"/>
                <a:cs typeface="Calibri" panose="020F0502020204030204" pitchFamily="34" charset="0"/>
              </a:rPr>
              <a:t>)</a:t>
            </a:r>
            <a:br>
              <a:rPr kumimoji="0" lang="en-US" sz="1500" b="1" i="0" u="none" strike="noStrike" kern="1200" cap="none" spc="0" normalizeH="0" baseline="0" noProof="0" dirty="0">
                <a:ln w="0"/>
                <a:solidFill>
                  <a:srgbClr val="0F1C25"/>
                </a:solidFill>
                <a:effectLst/>
                <a:uLnTx/>
                <a:uFillTx/>
                <a:latin typeface="Meiryo" panose="020B0604030504040204" pitchFamily="34" charset="-128"/>
                <a:ea typeface="Meiryo" panose="020B0604030504040204" pitchFamily="34" charset="-128"/>
                <a:cs typeface="Calibri" panose="020F0502020204030204" pitchFamily="34" charset="0"/>
              </a:rPr>
            </a:br>
            <a:r>
              <a:rPr kumimoji="0" lang="en-US" sz="1500" b="1" i="0" u="none" strike="noStrike" kern="1200" cap="none" spc="0" normalizeH="0" baseline="0" noProof="0" dirty="0" err="1">
                <a:ln w="0"/>
                <a:solidFill>
                  <a:srgbClr val="0F1C25"/>
                </a:solidFill>
                <a:effectLst/>
                <a:uLnTx/>
                <a:uFillTx/>
                <a:latin typeface="Meiryo" panose="020B0604030504040204" pitchFamily="34" charset="-128"/>
                <a:ea typeface="Meiryo" panose="020B0604030504040204" pitchFamily="34" charset="-128"/>
                <a:cs typeface="Calibri" panose="020F0502020204030204" pitchFamily="34" charset="0"/>
              </a:rPr>
              <a:t>OpsItem</a:t>
            </a:r>
            <a:endParaRPr kumimoji="0" lang="en-US" sz="1500" b="1" i="0" u="none" strike="noStrike" kern="1200" cap="none" spc="0" normalizeH="0" baseline="0" noProof="0" dirty="0">
              <a:ln w="0"/>
              <a:solidFill>
                <a:srgbClr val="0F1C25"/>
              </a:solidFill>
              <a:effectLst/>
              <a:uLnTx/>
              <a:uFillTx/>
              <a:latin typeface="Meiryo" panose="020B0604030504040204" pitchFamily="34" charset="-128"/>
              <a:ea typeface="Meiryo" panose="020B0604030504040204" pitchFamily="34" charset="-128"/>
              <a:cs typeface="Calibri" panose="020F0502020204030204" pitchFamily="34" charset="0"/>
            </a:endParaRPr>
          </a:p>
        </p:txBody>
      </p:sp>
      <p:cxnSp>
        <p:nvCxnSpPr>
          <p:cNvPr id="72" name="直線矢印コネクタ 22">
            <a:extLst>
              <a:ext uri="{FF2B5EF4-FFF2-40B4-BE49-F238E27FC236}">
                <a16:creationId xmlns:a16="http://schemas.microsoft.com/office/drawing/2014/main" id="{92262782-291A-6143-80CE-9B7EE004B036}"/>
              </a:ext>
            </a:extLst>
          </p:cNvPr>
          <p:cNvCxnSpPr>
            <a:cxnSpLocks/>
            <a:stCxn id="250" idx="3"/>
            <a:endCxn id="260" idx="1"/>
          </p:cNvCxnSpPr>
          <p:nvPr/>
        </p:nvCxnSpPr>
        <p:spPr>
          <a:xfrm>
            <a:off x="9282821" y="2689599"/>
            <a:ext cx="1578815" cy="658423"/>
          </a:xfrm>
          <a:prstGeom prst="bentConnector3">
            <a:avLst>
              <a:gd name="adj1" fmla="val 50000"/>
            </a:avLst>
          </a:prstGeom>
          <a:ln>
            <a:solidFill>
              <a:schemeClr val="bg1">
                <a:lumMod val="65000"/>
              </a:schemeClr>
            </a:solidFill>
            <a:prstDash val="sysDash"/>
            <a:tailEnd type="triangle"/>
          </a:ln>
          <a:effectLst/>
        </p:spPr>
        <p:style>
          <a:lnRef idx="2">
            <a:schemeClr val="accent1"/>
          </a:lnRef>
          <a:fillRef idx="0">
            <a:schemeClr val="accent1"/>
          </a:fillRef>
          <a:effectRef idx="1">
            <a:schemeClr val="accent1"/>
          </a:effectRef>
          <a:fontRef idx="minor">
            <a:schemeClr val="tx1"/>
          </a:fontRef>
        </p:style>
      </p:cxnSp>
      <p:sp>
        <p:nvSpPr>
          <p:cNvPr id="128" name="Rectangle 54">
            <a:extLst>
              <a:ext uri="{FF2B5EF4-FFF2-40B4-BE49-F238E27FC236}">
                <a16:creationId xmlns:a16="http://schemas.microsoft.com/office/drawing/2014/main" id="{E5D804CA-8F9A-1E41-AC15-472D292E001B}"/>
              </a:ext>
            </a:extLst>
          </p:cNvPr>
          <p:cNvSpPr/>
          <p:nvPr/>
        </p:nvSpPr>
        <p:spPr>
          <a:xfrm>
            <a:off x="1972638" y="2185751"/>
            <a:ext cx="1564532" cy="215678"/>
          </a:xfrm>
          <a:prstGeom prst="rect">
            <a:avLst/>
          </a:prstGeom>
          <a:noFill/>
        </p:spPr>
        <p:txBody>
          <a:bodyPr wrap="none" lIns="48000" tIns="0" rIns="48000" bIns="0">
            <a:noAutofit/>
          </a:body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0" lang="ja-JP" altLang="en-US" sz="1333" b="1" i="0" u="none" strike="noStrike" kern="1200" cap="none" spc="0" normalizeH="0" baseline="0" noProof="0">
                <a:ln w="0"/>
                <a:solidFill>
                  <a:srgbClr val="0F1C25"/>
                </a:solidFill>
                <a:effectLst/>
                <a:uLnTx/>
                <a:uFillTx/>
                <a:latin typeface="Meiryo" panose="020B0604030504040204" pitchFamily="34" charset="-128"/>
                <a:ea typeface="Meiryo" panose="020B0604030504040204" pitchFamily="34" charset="-128"/>
                <a:cs typeface="Calibri" panose="020F0502020204030204" pitchFamily="34" charset="0"/>
              </a:rPr>
              <a:t>対応プランを</a:t>
            </a:r>
            <a:br>
              <a:rPr kumimoji="0" lang="en-US" altLang="ja-JP" sz="1333" b="1" i="0" u="none" strike="noStrike" kern="1200" cap="none" spc="0" normalizeH="0" baseline="0" noProof="0" dirty="0">
                <a:ln w="0"/>
                <a:solidFill>
                  <a:srgbClr val="0F1C25"/>
                </a:solidFill>
                <a:effectLst/>
                <a:uLnTx/>
                <a:uFillTx/>
                <a:latin typeface="Meiryo" panose="020B0604030504040204" pitchFamily="34" charset="-128"/>
                <a:ea typeface="Meiryo" panose="020B0604030504040204" pitchFamily="34" charset="-128"/>
                <a:cs typeface="Calibri" panose="020F0502020204030204" pitchFamily="34" charset="0"/>
              </a:rPr>
            </a:br>
            <a:r>
              <a:rPr kumimoji="0" lang="ja-JP" altLang="en-US" sz="1333" b="1" i="0" u="none" strike="noStrike" kern="1200" cap="none" spc="0" normalizeH="0" baseline="0" noProof="0">
                <a:ln w="0"/>
                <a:solidFill>
                  <a:srgbClr val="0F1C25"/>
                </a:solidFill>
                <a:effectLst/>
                <a:uLnTx/>
                <a:uFillTx/>
                <a:latin typeface="Meiryo" panose="020B0604030504040204" pitchFamily="34" charset="-128"/>
                <a:ea typeface="Meiryo" panose="020B0604030504040204" pitchFamily="34" charset="-128"/>
                <a:cs typeface="Calibri" panose="020F0502020204030204" pitchFamily="34" charset="0"/>
              </a:rPr>
              <a:t>自動呼び出し</a:t>
            </a:r>
            <a:endParaRPr kumimoji="0" lang="en-US" sz="1333" b="1" i="0" u="none" strike="noStrike" kern="1200" cap="none" spc="0" normalizeH="0" baseline="0" noProof="0" dirty="0">
              <a:ln w="0"/>
              <a:solidFill>
                <a:srgbClr val="0F1C25"/>
              </a:solidFill>
              <a:effectLst/>
              <a:uLnTx/>
              <a:uFillTx/>
              <a:latin typeface="Meiryo" panose="020B0604030504040204" pitchFamily="34" charset="-128"/>
              <a:ea typeface="Meiryo" panose="020B0604030504040204" pitchFamily="34" charset="-128"/>
              <a:cs typeface="Calibri" panose="020F0502020204030204" pitchFamily="34" charset="0"/>
            </a:endParaRPr>
          </a:p>
        </p:txBody>
      </p:sp>
      <p:sp>
        <p:nvSpPr>
          <p:cNvPr id="161" name="TextBox 46">
            <a:extLst>
              <a:ext uri="{FF2B5EF4-FFF2-40B4-BE49-F238E27FC236}">
                <a16:creationId xmlns:a16="http://schemas.microsoft.com/office/drawing/2014/main" id="{957123CA-AF09-E64D-AE76-FA69143DE75F}"/>
              </a:ext>
            </a:extLst>
          </p:cNvPr>
          <p:cNvSpPr txBox="1"/>
          <p:nvPr/>
        </p:nvSpPr>
        <p:spPr>
          <a:xfrm>
            <a:off x="4508656" y="4340642"/>
            <a:ext cx="1492004" cy="313592"/>
          </a:xfrm>
          <a:prstGeom prst="rect">
            <a:avLst/>
          </a:prstGeom>
          <a:solidFill>
            <a:schemeClr val="bg1"/>
          </a:solidFill>
          <a:ln>
            <a:solidFill>
              <a:schemeClr val="tx1">
                <a:lumMod val="75000"/>
                <a:lumOff val="25000"/>
              </a:schemeClr>
            </a:solidFill>
            <a:prstDash val="dash"/>
          </a:ln>
        </p:spPr>
        <p:txBody>
          <a:bodyPr wrap="none" lIns="48000" tIns="48000" rIns="48000" bIns="48000" rtlCol="0" anchor="ctr">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0" lang="en-US" sz="1333" b="1" i="0" u="none" strike="noStrike" kern="1200" cap="none" spc="0" normalizeH="0" baseline="0" noProof="0" dirty="0" err="1">
                <a:ln>
                  <a:noFill/>
                </a:ln>
                <a:solidFill>
                  <a:srgbClr val="FFFFFF">
                    <a:lumMod val="25000"/>
                  </a:srgbClr>
                </a:solidFill>
                <a:effectLst/>
                <a:uLnTx/>
                <a:uFillTx/>
                <a:latin typeface="Meiryo" panose="020B0604030504040204" pitchFamily="34" charset="-128"/>
                <a:ea typeface="Meiryo" panose="020B0604030504040204" pitchFamily="34" charset="-128"/>
                <a:cs typeface="Amazon Ember" charset="0"/>
              </a:rPr>
              <a:t>エンゲージ先</a:t>
            </a:r>
            <a:endParaRPr kumimoji="0" lang="en-US" sz="1333" b="1" i="0" u="none" strike="noStrike" kern="1200" cap="none" spc="0" normalizeH="0" baseline="0" noProof="0" dirty="0">
              <a:ln>
                <a:noFill/>
              </a:ln>
              <a:solidFill>
                <a:srgbClr val="FFFFFF">
                  <a:lumMod val="25000"/>
                </a:srgbClr>
              </a:solidFill>
              <a:effectLst/>
              <a:uLnTx/>
              <a:uFillTx/>
              <a:latin typeface="Meiryo" panose="020B0604030504040204" pitchFamily="34" charset="-128"/>
              <a:ea typeface="Meiryo" panose="020B0604030504040204" pitchFamily="34" charset="-128"/>
              <a:cs typeface="Amazon Ember" charset="0"/>
            </a:endParaRPr>
          </a:p>
        </p:txBody>
      </p:sp>
      <p:sp>
        <p:nvSpPr>
          <p:cNvPr id="164" name="TextBox 46">
            <a:extLst>
              <a:ext uri="{FF2B5EF4-FFF2-40B4-BE49-F238E27FC236}">
                <a16:creationId xmlns:a16="http://schemas.microsoft.com/office/drawing/2014/main" id="{B8F37A68-8055-4F45-B52F-62F0CDACADBB}"/>
              </a:ext>
            </a:extLst>
          </p:cNvPr>
          <p:cNvSpPr txBox="1"/>
          <p:nvPr/>
        </p:nvSpPr>
        <p:spPr>
          <a:xfrm>
            <a:off x="4508656" y="3556840"/>
            <a:ext cx="1492004" cy="313592"/>
          </a:xfrm>
          <a:prstGeom prst="rect">
            <a:avLst/>
          </a:prstGeom>
          <a:solidFill>
            <a:schemeClr val="bg1"/>
          </a:solidFill>
          <a:ln>
            <a:solidFill>
              <a:schemeClr val="tx1">
                <a:lumMod val="75000"/>
                <a:lumOff val="25000"/>
              </a:schemeClr>
            </a:solidFill>
            <a:prstDash val="dash"/>
          </a:ln>
        </p:spPr>
        <p:txBody>
          <a:bodyPr wrap="none" lIns="48000" tIns="48000" rIns="48000" bIns="48000" rtlCol="0" anchor="ctr">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0" lang="en-US" sz="1333" b="1" i="0" u="none" strike="noStrike" kern="1200" cap="none" spc="0" normalizeH="0" baseline="0" noProof="0" dirty="0" err="1">
                <a:ln>
                  <a:noFill/>
                </a:ln>
                <a:solidFill>
                  <a:srgbClr val="FFFFFF">
                    <a:lumMod val="25000"/>
                  </a:srgbClr>
                </a:solidFill>
                <a:effectLst/>
                <a:uLnTx/>
                <a:uFillTx/>
                <a:latin typeface="Meiryo" panose="020B0604030504040204" pitchFamily="34" charset="-128"/>
                <a:ea typeface="Meiryo" panose="020B0604030504040204" pitchFamily="34" charset="-128"/>
                <a:cs typeface="Amazon Ember" charset="0"/>
              </a:rPr>
              <a:t>ランブック参照先</a:t>
            </a:r>
            <a:endParaRPr kumimoji="0" lang="en-US" sz="1333" b="1" i="0" u="none" strike="noStrike" kern="1200" cap="none" spc="0" normalizeH="0" baseline="0" noProof="0" dirty="0">
              <a:ln>
                <a:noFill/>
              </a:ln>
              <a:solidFill>
                <a:srgbClr val="FFFFFF">
                  <a:lumMod val="25000"/>
                </a:srgbClr>
              </a:solidFill>
              <a:effectLst/>
              <a:uLnTx/>
              <a:uFillTx/>
              <a:latin typeface="Meiryo" panose="020B0604030504040204" pitchFamily="34" charset="-128"/>
              <a:ea typeface="Meiryo" panose="020B0604030504040204" pitchFamily="34" charset="-128"/>
              <a:cs typeface="Amazon Ember" charset="0"/>
            </a:endParaRPr>
          </a:p>
        </p:txBody>
      </p:sp>
      <p:pic>
        <p:nvPicPr>
          <p:cNvPr id="165" name="Graphic 7">
            <a:extLst>
              <a:ext uri="{FF2B5EF4-FFF2-40B4-BE49-F238E27FC236}">
                <a16:creationId xmlns:a16="http://schemas.microsoft.com/office/drawing/2014/main" id="{DAA724DD-C8BF-CD4B-8D3F-8816BB25FAB5}"/>
              </a:ext>
            </a:extLst>
          </p:cNvPr>
          <p:cNvPicPr>
            <a:picLocks noChangeAspect="1" noChangeArrowheads="1"/>
          </p:cNvPicPr>
          <p:nvPr/>
        </p:nvPicPr>
        <p:blipFill>
          <a:blip r:embed="rId6" cstate="hqprint">
            <a:extLst>
              <a:ext uri="{28A0092B-C50C-407E-A947-70E740481C1C}">
                <a14:useLocalDpi xmlns:a14="http://schemas.microsoft.com/office/drawing/2010/main"/>
              </a:ext>
            </a:extLst>
          </a:blip>
          <a:srcRect/>
          <a:stretch>
            <a:fillRect/>
          </a:stretch>
        </p:blipFill>
        <p:spPr bwMode="auto">
          <a:xfrm>
            <a:off x="10931709" y="4099134"/>
            <a:ext cx="452822" cy="4528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6" name="Rectangle 54">
            <a:extLst>
              <a:ext uri="{FF2B5EF4-FFF2-40B4-BE49-F238E27FC236}">
                <a16:creationId xmlns:a16="http://schemas.microsoft.com/office/drawing/2014/main" id="{D7DA8329-95B5-E54E-9766-3104E4E83EA0}"/>
              </a:ext>
            </a:extLst>
          </p:cNvPr>
          <p:cNvSpPr/>
          <p:nvPr/>
        </p:nvSpPr>
        <p:spPr>
          <a:xfrm>
            <a:off x="10515360" y="4543084"/>
            <a:ext cx="1209164" cy="160200"/>
          </a:xfrm>
          <a:prstGeom prst="rect">
            <a:avLst/>
          </a:prstGeom>
          <a:noFill/>
        </p:spPr>
        <p:txBody>
          <a:bodyPr wrap="none" lIns="48000" tIns="0" rIns="48000" bIns="0">
            <a:noAutofit/>
          </a:body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0" lang="en-US" sz="1333" b="1" i="0" u="none" strike="noStrike" kern="1200" cap="none" spc="0" normalizeH="0" baseline="0" noProof="0" dirty="0">
                <a:ln w="0"/>
                <a:solidFill>
                  <a:srgbClr val="0F1C25"/>
                </a:solidFill>
                <a:effectLst/>
                <a:uLnTx/>
                <a:uFillTx/>
                <a:latin typeface="Meiryo" panose="020B0604030504040204" pitchFamily="34" charset="-128"/>
                <a:ea typeface="Meiryo" panose="020B0604030504040204" pitchFamily="34" charset="-128"/>
                <a:cs typeface="Calibri" panose="020F0502020204030204" pitchFamily="34" charset="0"/>
              </a:rPr>
              <a:t>SSM Automation</a:t>
            </a:r>
          </a:p>
        </p:txBody>
      </p:sp>
      <p:cxnSp>
        <p:nvCxnSpPr>
          <p:cNvPr id="169" name="直線矢印コネクタ 22">
            <a:extLst>
              <a:ext uri="{FF2B5EF4-FFF2-40B4-BE49-F238E27FC236}">
                <a16:creationId xmlns:a16="http://schemas.microsoft.com/office/drawing/2014/main" id="{BE1C93E1-1F04-7F4D-AB52-1E5555241200}"/>
              </a:ext>
            </a:extLst>
          </p:cNvPr>
          <p:cNvCxnSpPr>
            <a:cxnSpLocks/>
            <a:stCxn id="164" idx="3"/>
          </p:cNvCxnSpPr>
          <p:nvPr/>
        </p:nvCxnSpPr>
        <p:spPr>
          <a:xfrm>
            <a:off x="6000658" y="3713636"/>
            <a:ext cx="4872675" cy="550315"/>
          </a:xfrm>
          <a:prstGeom prst="bentConnector3">
            <a:avLst>
              <a:gd name="adj1" fmla="val 46247"/>
            </a:avLst>
          </a:prstGeom>
          <a:ln>
            <a:solidFill>
              <a:schemeClr val="tx1">
                <a:lumMod val="75000"/>
                <a:lumOff val="25000"/>
              </a:schemeClr>
            </a:solidFill>
            <a:prstDash val="solid"/>
            <a:tailEnd type="triangle"/>
          </a:ln>
          <a:effectLst/>
        </p:spPr>
        <p:style>
          <a:lnRef idx="2">
            <a:schemeClr val="accent1"/>
          </a:lnRef>
          <a:fillRef idx="0">
            <a:schemeClr val="accent1"/>
          </a:fillRef>
          <a:effectRef idx="1">
            <a:schemeClr val="accent1"/>
          </a:effectRef>
          <a:fontRef idx="minor">
            <a:schemeClr val="tx1"/>
          </a:fontRef>
        </p:style>
      </p:cxnSp>
      <p:sp>
        <p:nvSpPr>
          <p:cNvPr id="172" name="Rectangle 54">
            <a:extLst>
              <a:ext uri="{FF2B5EF4-FFF2-40B4-BE49-F238E27FC236}">
                <a16:creationId xmlns:a16="http://schemas.microsoft.com/office/drawing/2014/main" id="{99A8625A-E895-0345-BEED-43C2DEB682C1}"/>
              </a:ext>
            </a:extLst>
          </p:cNvPr>
          <p:cNvSpPr/>
          <p:nvPr/>
        </p:nvSpPr>
        <p:spPr>
          <a:xfrm>
            <a:off x="8722509" y="3664930"/>
            <a:ext cx="694633" cy="218900"/>
          </a:xfrm>
          <a:prstGeom prst="rect">
            <a:avLst/>
          </a:prstGeom>
          <a:noFill/>
        </p:spPr>
        <p:txBody>
          <a:bodyPr wrap="none" lIns="48000" tIns="0" rIns="48000" bIns="0">
            <a:noAutofit/>
          </a:body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0" lang="ja-JP" altLang="en-US" sz="1333" b="1" i="0" u="none" strike="noStrike" kern="1200" cap="none" spc="0" normalizeH="0" baseline="0" noProof="0">
                <a:ln w="0"/>
                <a:solidFill>
                  <a:srgbClr val="0F1C25"/>
                </a:solidFill>
                <a:effectLst/>
                <a:uLnTx/>
                <a:uFillTx/>
                <a:latin typeface="Meiryo" panose="020B0604030504040204" pitchFamily="34" charset="-128"/>
                <a:ea typeface="Meiryo" panose="020B0604030504040204" pitchFamily="34" charset="-128"/>
                <a:cs typeface="Calibri" panose="020F0502020204030204" pitchFamily="34" charset="0"/>
              </a:rPr>
              <a:t>インシデント作成時</a:t>
            </a:r>
            <a:br>
              <a:rPr kumimoji="0" lang="en-US" altLang="ja-JP" sz="1333" b="1" i="0" u="none" strike="noStrike" kern="1200" cap="none" spc="0" normalizeH="0" baseline="0" noProof="0" dirty="0">
                <a:ln w="0"/>
                <a:solidFill>
                  <a:srgbClr val="0F1C25"/>
                </a:solidFill>
                <a:effectLst/>
                <a:uLnTx/>
                <a:uFillTx/>
                <a:latin typeface="Meiryo" panose="020B0604030504040204" pitchFamily="34" charset="-128"/>
                <a:ea typeface="Meiryo" panose="020B0604030504040204" pitchFamily="34" charset="-128"/>
                <a:cs typeface="Calibri" panose="020F0502020204030204" pitchFamily="34" charset="0"/>
              </a:rPr>
            </a:br>
            <a:r>
              <a:rPr kumimoji="0" lang="ja-JP" altLang="en-US" sz="1333" b="1" i="0" u="none" strike="noStrike" kern="1200" cap="none" spc="0" normalizeH="0" baseline="0" noProof="0">
                <a:ln w="0"/>
                <a:solidFill>
                  <a:srgbClr val="0F1C25"/>
                </a:solidFill>
                <a:effectLst/>
                <a:uLnTx/>
                <a:uFillTx/>
                <a:latin typeface="Meiryo" panose="020B0604030504040204" pitchFamily="34" charset="-128"/>
                <a:ea typeface="Meiryo" panose="020B0604030504040204" pitchFamily="34" charset="-128"/>
                <a:cs typeface="Calibri" panose="020F0502020204030204" pitchFamily="34" charset="0"/>
              </a:rPr>
              <a:t>に指定ランブック</a:t>
            </a:r>
            <a:br>
              <a:rPr kumimoji="0" lang="en-US" altLang="ja-JP" sz="1333" b="1" i="0" u="none" strike="noStrike" kern="1200" cap="none" spc="0" normalizeH="0" baseline="0" noProof="0" dirty="0">
                <a:ln w="0"/>
                <a:solidFill>
                  <a:srgbClr val="0F1C25"/>
                </a:solidFill>
                <a:effectLst/>
                <a:uLnTx/>
                <a:uFillTx/>
                <a:latin typeface="Meiryo" panose="020B0604030504040204" pitchFamily="34" charset="-128"/>
                <a:ea typeface="Meiryo" panose="020B0604030504040204" pitchFamily="34" charset="-128"/>
                <a:cs typeface="Calibri" panose="020F0502020204030204" pitchFamily="34" charset="0"/>
              </a:rPr>
            </a:br>
            <a:r>
              <a:rPr kumimoji="0" lang="ja-JP" altLang="en-US" sz="1333" b="1" i="0" u="none" strike="noStrike" kern="1200" cap="none" spc="0" normalizeH="0" baseline="0" noProof="0">
                <a:ln w="0"/>
                <a:solidFill>
                  <a:srgbClr val="0F1C25"/>
                </a:solidFill>
                <a:effectLst/>
                <a:uLnTx/>
                <a:uFillTx/>
                <a:latin typeface="Meiryo" panose="020B0604030504040204" pitchFamily="34" charset="-128"/>
                <a:ea typeface="Meiryo" panose="020B0604030504040204" pitchFamily="34" charset="-128"/>
                <a:cs typeface="Calibri" panose="020F0502020204030204" pitchFamily="34" charset="0"/>
              </a:rPr>
              <a:t>を自動実行</a:t>
            </a:r>
            <a:endParaRPr kumimoji="0" lang="en-US" sz="1333" b="1" i="0" u="none" strike="noStrike" kern="1200" cap="none" spc="0" normalizeH="0" baseline="0" noProof="0" dirty="0">
              <a:ln w="0"/>
              <a:solidFill>
                <a:srgbClr val="0F1C25"/>
              </a:solidFill>
              <a:effectLst/>
              <a:uLnTx/>
              <a:uFillTx/>
              <a:latin typeface="Meiryo" panose="020B0604030504040204" pitchFamily="34" charset="-128"/>
              <a:ea typeface="Meiryo" panose="020B0604030504040204" pitchFamily="34" charset="-128"/>
              <a:cs typeface="Calibri" panose="020F0502020204030204" pitchFamily="34" charset="0"/>
            </a:endParaRPr>
          </a:p>
        </p:txBody>
      </p:sp>
      <p:sp>
        <p:nvSpPr>
          <p:cNvPr id="180" name="Rectangle 54">
            <a:extLst>
              <a:ext uri="{FF2B5EF4-FFF2-40B4-BE49-F238E27FC236}">
                <a16:creationId xmlns:a16="http://schemas.microsoft.com/office/drawing/2014/main" id="{A45EA815-DF70-8E4C-A270-9CE2CB64A89B}"/>
              </a:ext>
            </a:extLst>
          </p:cNvPr>
          <p:cNvSpPr/>
          <p:nvPr/>
        </p:nvSpPr>
        <p:spPr>
          <a:xfrm>
            <a:off x="4604998" y="4999409"/>
            <a:ext cx="3116440" cy="334408"/>
          </a:xfrm>
          <a:prstGeom prst="roundRect">
            <a:avLst>
              <a:gd name="adj" fmla="val 4705"/>
            </a:avLst>
          </a:prstGeom>
          <a:solidFill>
            <a:schemeClr val="bg1">
              <a:lumMod val="95000"/>
            </a:schemeClr>
          </a:solidFill>
          <a:ln w="19050">
            <a:solidFill>
              <a:schemeClr val="bg1">
                <a:lumMod val="75000"/>
              </a:schemeClr>
            </a:solidFill>
          </a:ln>
        </p:spPr>
        <p:txBody>
          <a:bodyPr wrap="none" lIns="57151" tIns="28575" rIns="57151" bIns="28575" anchor="t">
            <a:noAutofit/>
          </a:bodyPr>
          <a:lstStyle/>
          <a:p>
            <a:pPr marL="0" marR="0" lvl="0" indent="0" algn="ctr" defTabSz="609576" rtl="0" eaLnBrk="1" fontAlgn="auto" latinLnBrk="0" hangingPunct="1">
              <a:lnSpc>
                <a:spcPct val="100000"/>
              </a:lnSpc>
              <a:spcBef>
                <a:spcPts val="0"/>
              </a:spcBef>
              <a:spcAft>
                <a:spcPts val="0"/>
              </a:spcAft>
              <a:buClrTx/>
              <a:buSzTx/>
              <a:buFontTx/>
              <a:buNone/>
              <a:tabLst/>
              <a:defRPr/>
            </a:pPr>
            <a:endParaRPr kumimoji="0" lang="en-US" sz="1500" b="1" i="0" u="none" strike="noStrike" kern="1200" cap="none" spc="0" normalizeH="0" baseline="0" noProof="0" dirty="0">
              <a:ln w="0"/>
              <a:solidFill>
                <a:srgbClr val="0F1C25"/>
              </a:solidFill>
              <a:effectLst/>
              <a:uLnTx/>
              <a:uFillTx/>
              <a:latin typeface="Meiryo" panose="020B0604030504040204" pitchFamily="34" charset="-128"/>
              <a:ea typeface="Meiryo" panose="020B0604030504040204" pitchFamily="34" charset="-128"/>
              <a:cs typeface="Calibri" panose="020F0502020204030204" pitchFamily="34" charset="0"/>
            </a:endParaRPr>
          </a:p>
        </p:txBody>
      </p:sp>
      <p:sp>
        <p:nvSpPr>
          <p:cNvPr id="160" name="Rectangle 54">
            <a:extLst>
              <a:ext uri="{FF2B5EF4-FFF2-40B4-BE49-F238E27FC236}">
                <a16:creationId xmlns:a16="http://schemas.microsoft.com/office/drawing/2014/main" id="{2393DFF2-3C7F-9746-B316-339863033E16}"/>
              </a:ext>
            </a:extLst>
          </p:cNvPr>
          <p:cNvSpPr/>
          <p:nvPr/>
        </p:nvSpPr>
        <p:spPr>
          <a:xfrm>
            <a:off x="4508655" y="4903367"/>
            <a:ext cx="3116440" cy="334408"/>
          </a:xfrm>
          <a:prstGeom prst="roundRect">
            <a:avLst>
              <a:gd name="adj" fmla="val 4705"/>
            </a:avLst>
          </a:prstGeom>
          <a:solidFill>
            <a:schemeClr val="bg1">
              <a:lumMod val="95000"/>
            </a:schemeClr>
          </a:solidFill>
          <a:ln w="19050">
            <a:solidFill>
              <a:schemeClr val="bg1">
                <a:lumMod val="75000"/>
              </a:schemeClr>
            </a:solidFill>
          </a:ln>
        </p:spPr>
        <p:txBody>
          <a:bodyPr wrap="none" lIns="57151" tIns="28575" rIns="57151" bIns="28575" anchor="t">
            <a:noAutofit/>
          </a:body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0" lang="en-US" sz="1500" b="1" i="0" u="none" strike="noStrike" kern="1200" cap="none" spc="0" normalizeH="0" baseline="0" noProof="0" dirty="0" err="1">
                <a:ln w="0"/>
                <a:solidFill>
                  <a:srgbClr val="0F1C25"/>
                </a:solidFill>
                <a:effectLst/>
                <a:uLnTx/>
                <a:uFillTx/>
                <a:latin typeface="Meiryo" panose="020B0604030504040204" pitchFamily="34" charset="-128"/>
                <a:ea typeface="Meiryo" panose="020B0604030504040204" pitchFamily="34" charset="-128"/>
                <a:cs typeface="Calibri" panose="020F0502020204030204" pitchFamily="34" charset="0"/>
              </a:rPr>
              <a:t>連絡先</a:t>
            </a:r>
            <a:r>
              <a:rPr kumimoji="0" lang="en-US" sz="1500" b="1" i="0" u="none" strike="noStrike" kern="1200" cap="none" spc="0" normalizeH="0" baseline="0" noProof="0" dirty="0">
                <a:ln w="0"/>
                <a:solidFill>
                  <a:srgbClr val="0F1C25"/>
                </a:solidFill>
                <a:effectLst/>
                <a:uLnTx/>
                <a:uFillTx/>
                <a:latin typeface="Meiryo" panose="020B0604030504040204" pitchFamily="34" charset="-128"/>
                <a:ea typeface="Meiryo" panose="020B0604030504040204" pitchFamily="34" charset="-128"/>
                <a:cs typeface="Calibri" panose="020F0502020204030204" pitchFamily="34" charset="0"/>
              </a:rPr>
              <a:t> or </a:t>
            </a:r>
            <a:r>
              <a:rPr kumimoji="0" lang="en-US" sz="1500" b="1" i="0" u="none" strike="noStrike" kern="1200" cap="none" spc="0" normalizeH="0" baseline="0" noProof="0" dirty="0" err="1">
                <a:ln w="0"/>
                <a:solidFill>
                  <a:srgbClr val="0F1C25"/>
                </a:solidFill>
                <a:effectLst/>
                <a:uLnTx/>
                <a:uFillTx/>
                <a:latin typeface="Meiryo" panose="020B0604030504040204" pitchFamily="34" charset="-128"/>
                <a:ea typeface="Meiryo" panose="020B0604030504040204" pitchFamily="34" charset="-128"/>
                <a:cs typeface="Calibri" panose="020F0502020204030204" pitchFamily="34" charset="0"/>
              </a:rPr>
              <a:t>エスカレーションプラン</a:t>
            </a:r>
            <a:endParaRPr kumimoji="0" lang="en-US" sz="1500" b="1" i="0" u="none" strike="noStrike" kern="1200" cap="none" spc="0" normalizeH="0" baseline="0" noProof="0" dirty="0">
              <a:ln w="0"/>
              <a:solidFill>
                <a:srgbClr val="0F1C25"/>
              </a:solidFill>
              <a:effectLst/>
              <a:uLnTx/>
              <a:uFillTx/>
              <a:latin typeface="Meiryo" panose="020B0604030504040204" pitchFamily="34" charset="-128"/>
              <a:ea typeface="Meiryo" panose="020B0604030504040204" pitchFamily="34" charset="-128"/>
              <a:cs typeface="Calibri" panose="020F0502020204030204" pitchFamily="34" charset="0"/>
            </a:endParaRPr>
          </a:p>
        </p:txBody>
      </p:sp>
      <p:cxnSp>
        <p:nvCxnSpPr>
          <p:cNvPr id="174" name="直線矢印コネクタ 22">
            <a:extLst>
              <a:ext uri="{FF2B5EF4-FFF2-40B4-BE49-F238E27FC236}">
                <a16:creationId xmlns:a16="http://schemas.microsoft.com/office/drawing/2014/main" id="{FB2696ED-B948-6F48-B8AF-EF6C0ED79C5A}"/>
              </a:ext>
            </a:extLst>
          </p:cNvPr>
          <p:cNvCxnSpPr>
            <a:cxnSpLocks/>
            <a:stCxn id="160" idx="2"/>
            <a:endCxn id="232" idx="0"/>
          </p:cNvCxnSpPr>
          <p:nvPr/>
        </p:nvCxnSpPr>
        <p:spPr>
          <a:xfrm flipH="1">
            <a:off x="4666288" y="5237776"/>
            <a:ext cx="1400588" cy="695625"/>
          </a:xfrm>
          <a:prstGeom prst="straightConnector1">
            <a:avLst/>
          </a:prstGeom>
          <a:ln>
            <a:solidFill>
              <a:schemeClr val="accent6">
                <a:lumMod val="75000"/>
              </a:schemeClr>
            </a:solidFill>
            <a:prstDash val="solid"/>
            <a:tailEnd type="triangle"/>
          </a:ln>
          <a:effectLst/>
        </p:spPr>
        <p:style>
          <a:lnRef idx="2">
            <a:schemeClr val="accent1"/>
          </a:lnRef>
          <a:fillRef idx="0">
            <a:schemeClr val="accent1"/>
          </a:fillRef>
          <a:effectRef idx="1">
            <a:schemeClr val="accent1"/>
          </a:effectRef>
          <a:fontRef idx="minor">
            <a:schemeClr val="tx1"/>
          </a:fontRef>
        </p:style>
      </p:cxnSp>
      <p:cxnSp>
        <p:nvCxnSpPr>
          <p:cNvPr id="183" name="直線矢印コネクタ 22">
            <a:extLst>
              <a:ext uri="{FF2B5EF4-FFF2-40B4-BE49-F238E27FC236}">
                <a16:creationId xmlns:a16="http://schemas.microsoft.com/office/drawing/2014/main" id="{6AA2CCB2-0361-1943-910F-0321D4DAB8D4}"/>
              </a:ext>
            </a:extLst>
          </p:cNvPr>
          <p:cNvCxnSpPr>
            <a:cxnSpLocks/>
            <a:stCxn id="160" idx="2"/>
            <a:endCxn id="233" idx="0"/>
          </p:cNvCxnSpPr>
          <p:nvPr/>
        </p:nvCxnSpPr>
        <p:spPr>
          <a:xfrm>
            <a:off x="6066876" y="5237776"/>
            <a:ext cx="11478" cy="695625"/>
          </a:xfrm>
          <a:prstGeom prst="straightConnector1">
            <a:avLst/>
          </a:prstGeom>
          <a:ln>
            <a:solidFill>
              <a:schemeClr val="accent6">
                <a:lumMod val="75000"/>
              </a:schemeClr>
            </a:solidFill>
            <a:prstDash val="solid"/>
            <a:tailEnd type="triangle"/>
          </a:ln>
          <a:effectLst/>
        </p:spPr>
        <p:style>
          <a:lnRef idx="2">
            <a:schemeClr val="accent1"/>
          </a:lnRef>
          <a:fillRef idx="0">
            <a:schemeClr val="accent1"/>
          </a:fillRef>
          <a:effectRef idx="1">
            <a:schemeClr val="accent1"/>
          </a:effectRef>
          <a:fontRef idx="minor">
            <a:schemeClr val="tx1"/>
          </a:fontRef>
        </p:style>
      </p:cxnSp>
      <p:cxnSp>
        <p:nvCxnSpPr>
          <p:cNvPr id="186" name="直線矢印コネクタ 22">
            <a:extLst>
              <a:ext uri="{FF2B5EF4-FFF2-40B4-BE49-F238E27FC236}">
                <a16:creationId xmlns:a16="http://schemas.microsoft.com/office/drawing/2014/main" id="{FED7768B-29E8-DD4F-A0BD-A05F8A7E372A}"/>
              </a:ext>
            </a:extLst>
          </p:cNvPr>
          <p:cNvCxnSpPr>
            <a:cxnSpLocks/>
            <a:stCxn id="160" idx="2"/>
            <a:endCxn id="234" idx="0"/>
          </p:cNvCxnSpPr>
          <p:nvPr/>
        </p:nvCxnSpPr>
        <p:spPr>
          <a:xfrm>
            <a:off x="6066874" y="5237776"/>
            <a:ext cx="1611502" cy="695625"/>
          </a:xfrm>
          <a:prstGeom prst="straightConnector1">
            <a:avLst/>
          </a:prstGeom>
          <a:ln>
            <a:solidFill>
              <a:schemeClr val="accent6">
                <a:lumMod val="75000"/>
              </a:schemeClr>
            </a:solidFill>
            <a:prstDash val="solid"/>
            <a:tailEnd type="triangle"/>
          </a:ln>
          <a:effectLst/>
        </p:spPr>
        <p:style>
          <a:lnRef idx="2">
            <a:schemeClr val="accent1"/>
          </a:lnRef>
          <a:fillRef idx="0">
            <a:schemeClr val="accent1"/>
          </a:fillRef>
          <a:effectRef idx="1">
            <a:schemeClr val="accent1"/>
          </a:effectRef>
          <a:fontRef idx="minor">
            <a:schemeClr val="tx1"/>
          </a:fontRef>
        </p:style>
      </p:cxnSp>
      <p:sp>
        <p:nvSpPr>
          <p:cNvPr id="182" name="Rectangle 54">
            <a:extLst>
              <a:ext uri="{FF2B5EF4-FFF2-40B4-BE49-F238E27FC236}">
                <a16:creationId xmlns:a16="http://schemas.microsoft.com/office/drawing/2014/main" id="{3E2DD736-7959-0A4C-8D5A-CDA96485BA21}"/>
              </a:ext>
            </a:extLst>
          </p:cNvPr>
          <p:cNvSpPr/>
          <p:nvPr/>
        </p:nvSpPr>
        <p:spPr>
          <a:xfrm>
            <a:off x="4508264" y="5497583"/>
            <a:ext cx="699573" cy="215678"/>
          </a:xfrm>
          <a:prstGeom prst="rect">
            <a:avLst/>
          </a:prstGeom>
          <a:noFill/>
        </p:spPr>
        <p:txBody>
          <a:bodyPr wrap="none" lIns="48000" tIns="0" rIns="48000" bIns="0">
            <a:noAutofit/>
          </a:body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0" lang="en-US" sz="1333" b="1" i="0" u="none" strike="noStrike" kern="1200" cap="none" spc="0" normalizeH="0" baseline="0" noProof="0" dirty="0" err="1">
                <a:ln w="0"/>
                <a:solidFill>
                  <a:srgbClr val="0F1C25"/>
                </a:solidFill>
                <a:effectLst/>
                <a:uLnTx/>
                <a:uFillTx/>
                <a:latin typeface="Meiryo" panose="020B0604030504040204" pitchFamily="34" charset="-128"/>
                <a:ea typeface="Meiryo" panose="020B0604030504040204" pitchFamily="34" charset="-128"/>
                <a:cs typeface="Calibri" panose="020F0502020204030204" pitchFamily="34" charset="0"/>
              </a:rPr>
              <a:t>メール</a:t>
            </a:r>
            <a:endParaRPr kumimoji="0" lang="en-US" sz="1333" b="1" i="0" u="none" strike="noStrike" kern="1200" cap="none" spc="0" normalizeH="0" baseline="0" noProof="0" dirty="0">
              <a:ln w="0"/>
              <a:solidFill>
                <a:srgbClr val="0F1C25"/>
              </a:solidFill>
              <a:effectLst/>
              <a:uLnTx/>
              <a:uFillTx/>
              <a:latin typeface="Meiryo" panose="020B0604030504040204" pitchFamily="34" charset="-128"/>
              <a:ea typeface="Meiryo" panose="020B0604030504040204" pitchFamily="34" charset="-128"/>
              <a:cs typeface="Calibri" panose="020F0502020204030204" pitchFamily="34" charset="0"/>
            </a:endParaRPr>
          </a:p>
        </p:txBody>
      </p:sp>
      <p:sp>
        <p:nvSpPr>
          <p:cNvPr id="189" name="Rectangle 54">
            <a:extLst>
              <a:ext uri="{FF2B5EF4-FFF2-40B4-BE49-F238E27FC236}">
                <a16:creationId xmlns:a16="http://schemas.microsoft.com/office/drawing/2014/main" id="{136B1969-0D28-944C-8F17-FABFCEF4F2F4}"/>
              </a:ext>
            </a:extLst>
          </p:cNvPr>
          <p:cNvSpPr/>
          <p:nvPr/>
        </p:nvSpPr>
        <p:spPr>
          <a:xfrm>
            <a:off x="5470076" y="5497583"/>
            <a:ext cx="699573" cy="215678"/>
          </a:xfrm>
          <a:prstGeom prst="rect">
            <a:avLst/>
          </a:prstGeom>
          <a:noFill/>
        </p:spPr>
        <p:txBody>
          <a:bodyPr wrap="none" lIns="48000" tIns="0" rIns="48000" bIns="0">
            <a:noAutofit/>
          </a:body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0" lang="en-US" sz="1333" b="1" i="0" u="none" strike="noStrike" kern="1200" cap="none" spc="0" normalizeH="0" baseline="0" noProof="0" dirty="0">
                <a:ln w="0"/>
                <a:solidFill>
                  <a:srgbClr val="0F1C25"/>
                </a:solidFill>
                <a:effectLst/>
                <a:uLnTx/>
                <a:uFillTx/>
                <a:latin typeface="Meiryo" panose="020B0604030504040204" pitchFamily="34" charset="-128"/>
                <a:ea typeface="Meiryo" panose="020B0604030504040204" pitchFamily="34" charset="-128"/>
                <a:cs typeface="Calibri" panose="020F0502020204030204" pitchFamily="34" charset="0"/>
              </a:rPr>
              <a:t>SMS</a:t>
            </a:r>
          </a:p>
        </p:txBody>
      </p:sp>
      <p:sp>
        <p:nvSpPr>
          <p:cNvPr id="190" name="Rectangle 54">
            <a:extLst>
              <a:ext uri="{FF2B5EF4-FFF2-40B4-BE49-F238E27FC236}">
                <a16:creationId xmlns:a16="http://schemas.microsoft.com/office/drawing/2014/main" id="{BADD8812-305F-2947-B2F7-F7238932E47F}"/>
              </a:ext>
            </a:extLst>
          </p:cNvPr>
          <p:cNvSpPr/>
          <p:nvPr/>
        </p:nvSpPr>
        <p:spPr>
          <a:xfrm>
            <a:off x="6155992" y="5497583"/>
            <a:ext cx="699573" cy="215678"/>
          </a:xfrm>
          <a:prstGeom prst="rect">
            <a:avLst/>
          </a:prstGeom>
          <a:noFill/>
        </p:spPr>
        <p:txBody>
          <a:bodyPr wrap="none" lIns="48000" tIns="0" rIns="48000" bIns="0">
            <a:noAutofit/>
          </a:body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0" lang="en-US" sz="1333" b="1" i="0" u="none" strike="noStrike" kern="1200" cap="none" spc="0" normalizeH="0" baseline="0" noProof="0" dirty="0" err="1">
                <a:ln w="0"/>
                <a:solidFill>
                  <a:srgbClr val="0F1C25"/>
                </a:solidFill>
                <a:effectLst/>
                <a:uLnTx/>
                <a:uFillTx/>
                <a:latin typeface="Meiryo" panose="020B0604030504040204" pitchFamily="34" charset="-128"/>
                <a:ea typeface="Meiryo" panose="020B0604030504040204" pitchFamily="34" charset="-128"/>
                <a:cs typeface="Calibri" panose="020F0502020204030204" pitchFamily="34" charset="0"/>
              </a:rPr>
              <a:t>電話</a:t>
            </a:r>
            <a:endParaRPr kumimoji="0" lang="en-US" sz="1333" b="1" i="0" u="none" strike="noStrike" kern="1200" cap="none" spc="0" normalizeH="0" baseline="0" noProof="0" dirty="0">
              <a:ln w="0"/>
              <a:solidFill>
                <a:srgbClr val="0F1C25"/>
              </a:solidFill>
              <a:effectLst/>
              <a:uLnTx/>
              <a:uFillTx/>
              <a:latin typeface="Meiryo" panose="020B0604030504040204" pitchFamily="34" charset="-128"/>
              <a:ea typeface="Meiryo" panose="020B0604030504040204" pitchFamily="34" charset="-128"/>
              <a:cs typeface="Calibri" panose="020F0502020204030204" pitchFamily="34" charset="0"/>
            </a:endParaRPr>
          </a:p>
        </p:txBody>
      </p:sp>
      <p:cxnSp>
        <p:nvCxnSpPr>
          <p:cNvPr id="191" name="直線矢印コネクタ 22">
            <a:extLst>
              <a:ext uri="{FF2B5EF4-FFF2-40B4-BE49-F238E27FC236}">
                <a16:creationId xmlns:a16="http://schemas.microsoft.com/office/drawing/2014/main" id="{24CE0106-FA72-D44C-88FA-56CFE63A8729}"/>
              </a:ext>
            </a:extLst>
          </p:cNvPr>
          <p:cNvCxnSpPr>
            <a:cxnSpLocks/>
            <a:stCxn id="161" idx="2"/>
          </p:cNvCxnSpPr>
          <p:nvPr/>
        </p:nvCxnSpPr>
        <p:spPr>
          <a:xfrm flipH="1">
            <a:off x="5254657" y="4654235"/>
            <a:ext cx="2" cy="248418"/>
          </a:xfrm>
          <a:prstGeom prst="straightConnector1">
            <a:avLst/>
          </a:prstGeom>
          <a:ln>
            <a:solidFill>
              <a:schemeClr val="tx1">
                <a:lumMod val="75000"/>
                <a:lumOff val="25000"/>
              </a:schemeClr>
            </a:solidFill>
            <a:prstDash val="solid"/>
            <a:tailEnd type="triangle"/>
          </a:ln>
          <a:effectLst/>
        </p:spPr>
        <p:style>
          <a:lnRef idx="2">
            <a:schemeClr val="accent1"/>
          </a:lnRef>
          <a:fillRef idx="0">
            <a:schemeClr val="accent1"/>
          </a:fillRef>
          <a:effectRef idx="1">
            <a:schemeClr val="accent1"/>
          </a:effectRef>
          <a:fontRef idx="minor">
            <a:schemeClr val="tx1"/>
          </a:fontRef>
        </p:style>
      </p:cxnSp>
      <p:pic>
        <p:nvPicPr>
          <p:cNvPr id="195" name="Graphic 25">
            <a:extLst>
              <a:ext uri="{FF2B5EF4-FFF2-40B4-BE49-F238E27FC236}">
                <a16:creationId xmlns:a16="http://schemas.microsoft.com/office/drawing/2014/main" id="{B932F9BB-C78D-4E40-87B9-D99C5C07468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657842" y="4842063"/>
            <a:ext cx="528000" cy="528000"/>
          </a:xfrm>
          <a:prstGeom prst="rect">
            <a:avLst/>
          </a:prstGeom>
        </p:spPr>
      </p:pic>
      <p:sp>
        <p:nvSpPr>
          <p:cNvPr id="196" name="TextBox 26">
            <a:extLst>
              <a:ext uri="{FF2B5EF4-FFF2-40B4-BE49-F238E27FC236}">
                <a16:creationId xmlns:a16="http://schemas.microsoft.com/office/drawing/2014/main" id="{340E62BE-95D0-574D-BCBD-9CAB239069E7}"/>
              </a:ext>
            </a:extLst>
          </p:cNvPr>
          <p:cNvSpPr txBox="1"/>
          <p:nvPr/>
        </p:nvSpPr>
        <p:spPr>
          <a:xfrm>
            <a:off x="10431402" y="5329574"/>
            <a:ext cx="894797" cy="297454"/>
          </a:xfrm>
          <a:prstGeom prst="rect">
            <a:avLst/>
          </a:prstGeom>
          <a:noFill/>
        </p:spPr>
        <p:txBody>
          <a:bodyPr wrap="none" rtlCol="0">
            <a:spAutoFit/>
          </a:body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0" lang="en-US" sz="1333" b="1"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Chatbot</a:t>
            </a:r>
          </a:p>
        </p:txBody>
      </p:sp>
      <p:pic>
        <p:nvPicPr>
          <p:cNvPr id="197" name="Graphic 23">
            <a:extLst>
              <a:ext uri="{FF2B5EF4-FFF2-40B4-BE49-F238E27FC236}">
                <a16:creationId xmlns:a16="http://schemas.microsoft.com/office/drawing/2014/main" id="{83F2EAB4-8D7B-1F42-A673-A8376B60F0D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020594" y="4899374"/>
            <a:ext cx="413378" cy="413378"/>
          </a:xfrm>
          <a:prstGeom prst="rect">
            <a:avLst/>
          </a:prstGeom>
        </p:spPr>
      </p:pic>
      <p:pic>
        <p:nvPicPr>
          <p:cNvPr id="198" name="Graphic 9">
            <a:extLst>
              <a:ext uri="{FF2B5EF4-FFF2-40B4-BE49-F238E27FC236}">
                <a16:creationId xmlns:a16="http://schemas.microsoft.com/office/drawing/2014/main" id="{6F219AA2-44B3-B94C-8953-E3D1F8426BE3}"/>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1497908" y="5588241"/>
            <a:ext cx="453231" cy="453231"/>
          </a:xfrm>
          <a:prstGeom prst="rect">
            <a:avLst/>
          </a:prstGeom>
        </p:spPr>
      </p:pic>
      <p:sp>
        <p:nvSpPr>
          <p:cNvPr id="199" name="TextBox 12">
            <a:extLst>
              <a:ext uri="{FF2B5EF4-FFF2-40B4-BE49-F238E27FC236}">
                <a16:creationId xmlns:a16="http://schemas.microsoft.com/office/drawing/2014/main" id="{EF687ACB-1769-B143-BA76-446ED0DE4C18}"/>
              </a:ext>
            </a:extLst>
          </p:cNvPr>
          <p:cNvSpPr txBox="1"/>
          <p:nvPr/>
        </p:nvSpPr>
        <p:spPr>
          <a:xfrm>
            <a:off x="11348457" y="6006193"/>
            <a:ext cx="752130" cy="297454"/>
          </a:xfrm>
          <a:prstGeom prst="rect">
            <a:avLst/>
          </a:prstGeom>
          <a:noFill/>
        </p:spPr>
        <p:txBody>
          <a:bodyPr wrap="none" rtlCol="0">
            <a:spAutoFit/>
          </a:body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0" lang="en-US" sz="1333" b="1"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Chime</a:t>
            </a:r>
          </a:p>
        </p:txBody>
      </p:sp>
      <p:sp>
        <p:nvSpPr>
          <p:cNvPr id="200" name="TextBox 12">
            <a:extLst>
              <a:ext uri="{FF2B5EF4-FFF2-40B4-BE49-F238E27FC236}">
                <a16:creationId xmlns:a16="http://schemas.microsoft.com/office/drawing/2014/main" id="{6DAE88EC-EFE5-9343-A966-52E2C743C234}"/>
              </a:ext>
            </a:extLst>
          </p:cNvPr>
          <p:cNvSpPr txBox="1"/>
          <p:nvPr/>
        </p:nvSpPr>
        <p:spPr>
          <a:xfrm>
            <a:off x="11421552" y="5305229"/>
            <a:ext cx="660758" cy="297454"/>
          </a:xfrm>
          <a:prstGeom prst="rect">
            <a:avLst/>
          </a:prstGeom>
          <a:noFill/>
        </p:spPr>
        <p:txBody>
          <a:bodyPr wrap="none" rtlCol="0">
            <a:spAutoFit/>
          </a:body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0" lang="en-US" sz="1333" b="1"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Slack</a:t>
            </a:r>
          </a:p>
        </p:txBody>
      </p:sp>
      <p:pic>
        <p:nvPicPr>
          <p:cNvPr id="201" name="Picture 2" descr="Slack との統合 - Dropbox">
            <a:extLst>
              <a:ext uri="{FF2B5EF4-FFF2-40B4-BE49-F238E27FC236}">
                <a16:creationId xmlns:a16="http://schemas.microsoft.com/office/drawing/2014/main" id="{7E7612CC-6538-2D4B-A24E-AD706D66E8F2}"/>
              </a:ext>
            </a:extLst>
          </p:cNvPr>
          <p:cNvPicPr>
            <a:picLocks noChangeAspect="1" noChangeArrowheads="1"/>
          </p:cNvPicPr>
          <p:nvPr/>
        </p:nvPicPr>
        <p:blipFill rotWithShape="1">
          <a:blip r:embed="rId13" cstate="hqprint">
            <a:extLst>
              <a:ext uri="{28A0092B-C50C-407E-A947-70E740481C1C}">
                <a14:useLocalDpi xmlns:a14="http://schemas.microsoft.com/office/drawing/2010/main"/>
              </a:ext>
            </a:extLst>
          </a:blip>
          <a:srcRect l="9912" t="24373" r="69623" b="24946"/>
          <a:stretch/>
        </p:blipFill>
        <p:spPr bwMode="auto">
          <a:xfrm>
            <a:off x="11515319" y="4876309"/>
            <a:ext cx="453231" cy="459507"/>
          </a:xfrm>
          <a:prstGeom prst="rect">
            <a:avLst/>
          </a:prstGeom>
          <a:noFill/>
          <a:extLst>
            <a:ext uri="{909E8E84-426E-40DD-AFC4-6F175D3DCCD1}">
              <a14:hiddenFill xmlns:a14="http://schemas.microsoft.com/office/drawing/2010/main">
                <a:solidFill>
                  <a:srgbClr val="FFFFFF"/>
                </a:solidFill>
              </a14:hiddenFill>
            </a:ext>
          </a:extLst>
        </p:spPr>
      </p:pic>
      <p:sp>
        <p:nvSpPr>
          <p:cNvPr id="206" name="TextBox 46">
            <a:extLst>
              <a:ext uri="{FF2B5EF4-FFF2-40B4-BE49-F238E27FC236}">
                <a16:creationId xmlns:a16="http://schemas.microsoft.com/office/drawing/2014/main" id="{6D99505C-0D2F-754D-A969-678C43F5CB78}"/>
              </a:ext>
            </a:extLst>
          </p:cNvPr>
          <p:cNvSpPr txBox="1"/>
          <p:nvPr/>
        </p:nvSpPr>
        <p:spPr>
          <a:xfrm>
            <a:off x="4508656" y="3952402"/>
            <a:ext cx="1492004" cy="313592"/>
          </a:xfrm>
          <a:prstGeom prst="rect">
            <a:avLst/>
          </a:prstGeom>
          <a:solidFill>
            <a:schemeClr val="bg1"/>
          </a:solidFill>
          <a:ln>
            <a:solidFill>
              <a:schemeClr val="tx1">
                <a:lumMod val="75000"/>
                <a:lumOff val="25000"/>
              </a:schemeClr>
            </a:solidFill>
            <a:prstDash val="dash"/>
          </a:ln>
        </p:spPr>
        <p:txBody>
          <a:bodyPr wrap="none" lIns="48000" tIns="48000" rIns="48000" bIns="48000" rtlCol="0" anchor="ctr">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0" lang="en-US" sz="1333" b="1" i="0" u="none" strike="noStrike" kern="1200" cap="none" spc="0" normalizeH="0" baseline="0" noProof="0" dirty="0" err="1">
                <a:ln>
                  <a:noFill/>
                </a:ln>
                <a:solidFill>
                  <a:srgbClr val="FFFFFF">
                    <a:lumMod val="25000"/>
                  </a:srgbClr>
                </a:solidFill>
                <a:effectLst/>
                <a:uLnTx/>
                <a:uFillTx/>
                <a:latin typeface="Meiryo" panose="020B0604030504040204" pitchFamily="34" charset="-128"/>
                <a:ea typeface="Meiryo" panose="020B0604030504040204" pitchFamily="34" charset="-128"/>
                <a:cs typeface="Amazon Ember" charset="0"/>
              </a:rPr>
              <a:t>Chatチャネル</a:t>
            </a:r>
            <a:endParaRPr kumimoji="0" lang="en-US" sz="1333" b="1" i="0" u="none" strike="noStrike" kern="1200" cap="none" spc="0" normalizeH="0" baseline="0" noProof="0" dirty="0">
              <a:ln>
                <a:noFill/>
              </a:ln>
              <a:solidFill>
                <a:srgbClr val="FFFFFF">
                  <a:lumMod val="25000"/>
                </a:srgbClr>
              </a:solidFill>
              <a:effectLst/>
              <a:uLnTx/>
              <a:uFillTx/>
              <a:latin typeface="Meiryo" panose="020B0604030504040204" pitchFamily="34" charset="-128"/>
              <a:ea typeface="Meiryo" panose="020B0604030504040204" pitchFamily="34" charset="-128"/>
              <a:cs typeface="Amazon Ember" charset="0"/>
            </a:endParaRPr>
          </a:p>
        </p:txBody>
      </p:sp>
      <p:cxnSp>
        <p:nvCxnSpPr>
          <p:cNvPr id="207" name="直線矢印コネクタ 22">
            <a:extLst>
              <a:ext uri="{FF2B5EF4-FFF2-40B4-BE49-F238E27FC236}">
                <a16:creationId xmlns:a16="http://schemas.microsoft.com/office/drawing/2014/main" id="{2DAF4332-3070-BA47-BBAC-F6A637160CB8}"/>
              </a:ext>
            </a:extLst>
          </p:cNvPr>
          <p:cNvCxnSpPr>
            <a:cxnSpLocks/>
            <a:stCxn id="206" idx="3"/>
            <a:endCxn id="197" idx="1"/>
          </p:cNvCxnSpPr>
          <p:nvPr/>
        </p:nvCxnSpPr>
        <p:spPr>
          <a:xfrm>
            <a:off x="6000659" y="4109198"/>
            <a:ext cx="4019935" cy="996865"/>
          </a:xfrm>
          <a:prstGeom prst="bentConnector3">
            <a:avLst>
              <a:gd name="adj1" fmla="val 50000"/>
            </a:avLst>
          </a:prstGeom>
          <a:ln>
            <a:solidFill>
              <a:schemeClr val="tx1">
                <a:lumMod val="75000"/>
                <a:lumOff val="25000"/>
              </a:schemeClr>
            </a:solidFill>
            <a:prstDash val="solid"/>
            <a:tailEnd type="triangle"/>
          </a:ln>
          <a:effectLst/>
        </p:spPr>
        <p:style>
          <a:lnRef idx="2">
            <a:schemeClr val="accent1"/>
          </a:lnRef>
          <a:fillRef idx="0">
            <a:schemeClr val="accent1"/>
          </a:fillRef>
          <a:effectRef idx="1">
            <a:schemeClr val="accent1"/>
          </a:effectRef>
          <a:fontRef idx="minor">
            <a:schemeClr val="tx1"/>
          </a:fontRef>
        </p:style>
      </p:cxnSp>
      <p:cxnSp>
        <p:nvCxnSpPr>
          <p:cNvPr id="210" name="直線矢印コネクタ 22">
            <a:extLst>
              <a:ext uri="{FF2B5EF4-FFF2-40B4-BE49-F238E27FC236}">
                <a16:creationId xmlns:a16="http://schemas.microsoft.com/office/drawing/2014/main" id="{D3ACB262-1B4B-2E43-B4E6-B3539BA65140}"/>
              </a:ext>
            </a:extLst>
          </p:cNvPr>
          <p:cNvCxnSpPr>
            <a:cxnSpLocks/>
            <a:stCxn id="195" idx="3"/>
            <a:endCxn id="201" idx="1"/>
          </p:cNvCxnSpPr>
          <p:nvPr/>
        </p:nvCxnSpPr>
        <p:spPr>
          <a:xfrm>
            <a:off x="11185843" y="5106063"/>
            <a:ext cx="329476" cy="0"/>
          </a:xfrm>
          <a:prstGeom prst="straightConnector1">
            <a:avLst/>
          </a:prstGeom>
          <a:ln>
            <a:solidFill>
              <a:schemeClr val="tx1">
                <a:lumMod val="75000"/>
                <a:lumOff val="25000"/>
              </a:schemeClr>
            </a:solidFill>
            <a:prstDash val="solid"/>
            <a:tailEnd type="triangle"/>
          </a:ln>
          <a:effectLst/>
        </p:spPr>
        <p:style>
          <a:lnRef idx="2">
            <a:schemeClr val="accent1"/>
          </a:lnRef>
          <a:fillRef idx="0">
            <a:schemeClr val="accent1"/>
          </a:fillRef>
          <a:effectRef idx="1">
            <a:schemeClr val="accent1"/>
          </a:effectRef>
          <a:fontRef idx="minor">
            <a:schemeClr val="tx1"/>
          </a:fontRef>
        </p:style>
      </p:cxnSp>
      <p:cxnSp>
        <p:nvCxnSpPr>
          <p:cNvPr id="214" name="直線矢印コネクタ 22">
            <a:extLst>
              <a:ext uri="{FF2B5EF4-FFF2-40B4-BE49-F238E27FC236}">
                <a16:creationId xmlns:a16="http://schemas.microsoft.com/office/drawing/2014/main" id="{73AAD381-182D-9443-8D8D-95082C0C5757}"/>
              </a:ext>
            </a:extLst>
          </p:cNvPr>
          <p:cNvCxnSpPr>
            <a:cxnSpLocks/>
            <a:stCxn id="195" idx="3"/>
            <a:endCxn id="198" idx="1"/>
          </p:cNvCxnSpPr>
          <p:nvPr/>
        </p:nvCxnSpPr>
        <p:spPr>
          <a:xfrm>
            <a:off x="11185843" y="5106064"/>
            <a:ext cx="312065" cy="708793"/>
          </a:xfrm>
          <a:prstGeom prst="straightConnector1">
            <a:avLst/>
          </a:prstGeom>
          <a:ln>
            <a:solidFill>
              <a:schemeClr val="tx1">
                <a:lumMod val="75000"/>
                <a:lumOff val="25000"/>
              </a:schemeClr>
            </a:solidFill>
            <a:prstDash val="solid"/>
            <a:tailEnd type="triangle"/>
          </a:ln>
          <a:effectLst/>
        </p:spPr>
        <p:style>
          <a:lnRef idx="2">
            <a:schemeClr val="accent1"/>
          </a:lnRef>
          <a:fillRef idx="0">
            <a:schemeClr val="accent1"/>
          </a:fillRef>
          <a:effectRef idx="1">
            <a:schemeClr val="accent1"/>
          </a:effectRef>
          <a:fontRef idx="minor">
            <a:schemeClr val="tx1"/>
          </a:fontRef>
        </p:style>
      </p:cxnSp>
      <p:cxnSp>
        <p:nvCxnSpPr>
          <p:cNvPr id="217" name="直線矢印コネクタ 22">
            <a:extLst>
              <a:ext uri="{FF2B5EF4-FFF2-40B4-BE49-F238E27FC236}">
                <a16:creationId xmlns:a16="http://schemas.microsoft.com/office/drawing/2014/main" id="{FF719CCF-AE72-CE45-94ED-E7C73370CE83}"/>
              </a:ext>
            </a:extLst>
          </p:cNvPr>
          <p:cNvCxnSpPr>
            <a:cxnSpLocks/>
            <a:stCxn id="197" idx="3"/>
            <a:endCxn id="195" idx="1"/>
          </p:cNvCxnSpPr>
          <p:nvPr/>
        </p:nvCxnSpPr>
        <p:spPr>
          <a:xfrm>
            <a:off x="10433973" y="5106063"/>
            <a:ext cx="223869" cy="0"/>
          </a:xfrm>
          <a:prstGeom prst="straightConnector1">
            <a:avLst/>
          </a:prstGeom>
          <a:ln>
            <a:solidFill>
              <a:schemeClr val="tx1">
                <a:lumMod val="75000"/>
                <a:lumOff val="25000"/>
              </a:schemeClr>
            </a:solidFill>
            <a:prstDash val="solid"/>
            <a:tailEnd type="triangle"/>
          </a:ln>
          <a:effectLst/>
        </p:spPr>
        <p:style>
          <a:lnRef idx="2">
            <a:schemeClr val="accent1"/>
          </a:lnRef>
          <a:fillRef idx="0">
            <a:schemeClr val="accent1"/>
          </a:fillRef>
          <a:effectRef idx="1">
            <a:schemeClr val="accent1"/>
          </a:effectRef>
          <a:fontRef idx="minor">
            <a:schemeClr val="tx1"/>
          </a:fontRef>
        </p:style>
      </p:cxnSp>
      <p:cxnSp>
        <p:nvCxnSpPr>
          <p:cNvPr id="221" name="直線矢印コネクタ 22">
            <a:extLst>
              <a:ext uri="{FF2B5EF4-FFF2-40B4-BE49-F238E27FC236}">
                <a16:creationId xmlns:a16="http://schemas.microsoft.com/office/drawing/2014/main" id="{7269B7EF-724F-2B4A-8C1B-B32EC5BFA988}"/>
              </a:ext>
            </a:extLst>
          </p:cNvPr>
          <p:cNvCxnSpPr>
            <a:cxnSpLocks/>
            <a:stCxn id="137" idx="0"/>
            <a:endCxn id="125" idx="0"/>
          </p:cNvCxnSpPr>
          <p:nvPr/>
        </p:nvCxnSpPr>
        <p:spPr>
          <a:xfrm rot="5400000" flipH="1" flipV="1">
            <a:off x="9498126" y="646868"/>
            <a:ext cx="3564" cy="3251455"/>
          </a:xfrm>
          <a:prstGeom prst="curvedConnector3">
            <a:avLst>
              <a:gd name="adj1" fmla="val 8652189"/>
            </a:avLst>
          </a:prstGeom>
          <a:ln>
            <a:solidFill>
              <a:schemeClr val="tx1">
                <a:lumMod val="75000"/>
                <a:lumOff val="25000"/>
              </a:schemeClr>
            </a:solidFill>
            <a:prstDash val="solid"/>
            <a:tailEnd type="triangle"/>
          </a:ln>
          <a:effectLst/>
        </p:spPr>
        <p:style>
          <a:lnRef idx="2">
            <a:schemeClr val="accent1"/>
          </a:lnRef>
          <a:fillRef idx="0">
            <a:schemeClr val="accent1"/>
          </a:fillRef>
          <a:effectRef idx="1">
            <a:schemeClr val="accent1"/>
          </a:effectRef>
          <a:fontRef idx="minor">
            <a:schemeClr val="tx1"/>
          </a:fontRef>
        </p:style>
      </p:cxnSp>
      <p:sp>
        <p:nvSpPr>
          <p:cNvPr id="224" name="Rectangle 54">
            <a:extLst>
              <a:ext uri="{FF2B5EF4-FFF2-40B4-BE49-F238E27FC236}">
                <a16:creationId xmlns:a16="http://schemas.microsoft.com/office/drawing/2014/main" id="{17B7FB6F-C785-3A42-96E1-531323BBED97}"/>
              </a:ext>
            </a:extLst>
          </p:cNvPr>
          <p:cNvSpPr/>
          <p:nvPr/>
        </p:nvSpPr>
        <p:spPr>
          <a:xfrm>
            <a:off x="9099519" y="2048719"/>
            <a:ext cx="694633" cy="218900"/>
          </a:xfrm>
          <a:prstGeom prst="rect">
            <a:avLst/>
          </a:prstGeom>
          <a:noFill/>
        </p:spPr>
        <p:txBody>
          <a:bodyPr wrap="none" lIns="48000" tIns="0" rIns="48000" bIns="0">
            <a:noAutofit/>
          </a:body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0" lang="ja-JP" altLang="en-US" sz="1333" b="1" i="0" u="none" strike="noStrike" kern="1200" cap="none" spc="0" normalizeH="0" baseline="0" noProof="0">
                <a:ln w="0"/>
                <a:solidFill>
                  <a:srgbClr val="0F1C25"/>
                </a:solidFill>
                <a:effectLst/>
                <a:uLnTx/>
                <a:uFillTx/>
                <a:latin typeface="Meiryo" panose="020B0604030504040204" pitchFamily="34" charset="-128"/>
                <a:ea typeface="Meiryo" panose="020B0604030504040204" pitchFamily="34" charset="-128"/>
                <a:cs typeface="Calibri" panose="020F0502020204030204" pitchFamily="34" charset="0"/>
              </a:rPr>
              <a:t>自動作成</a:t>
            </a:r>
            <a:endParaRPr kumimoji="0" lang="en-US" sz="1333" b="1" i="0" u="none" strike="noStrike" kern="1200" cap="none" spc="0" normalizeH="0" baseline="0" noProof="0" dirty="0">
              <a:ln w="0"/>
              <a:solidFill>
                <a:srgbClr val="0F1C25"/>
              </a:solidFill>
              <a:effectLst/>
              <a:uLnTx/>
              <a:uFillTx/>
              <a:latin typeface="Meiryo" panose="020B0604030504040204" pitchFamily="34" charset="-128"/>
              <a:ea typeface="Meiryo" panose="020B0604030504040204" pitchFamily="34" charset="-128"/>
              <a:cs typeface="Calibri" panose="020F0502020204030204" pitchFamily="34" charset="0"/>
            </a:endParaRPr>
          </a:p>
        </p:txBody>
      </p:sp>
      <p:sp>
        <p:nvSpPr>
          <p:cNvPr id="225" name="Rectangle 54">
            <a:extLst>
              <a:ext uri="{FF2B5EF4-FFF2-40B4-BE49-F238E27FC236}">
                <a16:creationId xmlns:a16="http://schemas.microsoft.com/office/drawing/2014/main" id="{50182D4B-18F0-F444-9EDC-82B194EF25E8}"/>
              </a:ext>
            </a:extLst>
          </p:cNvPr>
          <p:cNvSpPr/>
          <p:nvPr/>
        </p:nvSpPr>
        <p:spPr>
          <a:xfrm>
            <a:off x="9283568" y="2464313"/>
            <a:ext cx="694633" cy="218900"/>
          </a:xfrm>
          <a:prstGeom prst="rect">
            <a:avLst/>
          </a:prstGeom>
          <a:noFill/>
        </p:spPr>
        <p:txBody>
          <a:bodyPr wrap="none" lIns="48000" tIns="0" rIns="48000" bIns="0">
            <a:noAutofit/>
          </a:body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0" lang="ja-JP" altLang="en-US" sz="1333" b="1" i="0" u="none" strike="noStrike" kern="1200" cap="none" spc="0" normalizeH="0" baseline="0" noProof="0">
                <a:ln w="0"/>
                <a:solidFill>
                  <a:srgbClr val="0F1C25"/>
                </a:solidFill>
                <a:effectLst/>
                <a:uLnTx/>
                <a:uFillTx/>
                <a:latin typeface="Meiryo" panose="020B0604030504040204" pitchFamily="34" charset="-128"/>
                <a:ea typeface="Meiryo" panose="020B0604030504040204" pitchFamily="34" charset="-128"/>
                <a:cs typeface="Calibri" panose="020F0502020204030204" pitchFamily="34" charset="0"/>
              </a:rPr>
              <a:t>参照</a:t>
            </a:r>
            <a:endParaRPr kumimoji="0" lang="en-US" sz="1333" b="1" i="0" u="none" strike="noStrike" kern="1200" cap="none" spc="0" normalizeH="0" baseline="0" noProof="0" dirty="0">
              <a:ln w="0"/>
              <a:solidFill>
                <a:srgbClr val="0F1C25"/>
              </a:solidFill>
              <a:effectLst/>
              <a:uLnTx/>
              <a:uFillTx/>
              <a:latin typeface="Meiryo" panose="020B0604030504040204" pitchFamily="34" charset="-128"/>
              <a:ea typeface="Meiryo" panose="020B0604030504040204" pitchFamily="34" charset="-128"/>
              <a:cs typeface="Calibri" panose="020F0502020204030204" pitchFamily="34" charset="0"/>
            </a:endParaRPr>
          </a:p>
        </p:txBody>
      </p:sp>
      <p:sp>
        <p:nvSpPr>
          <p:cNvPr id="226" name="Rectangle 54">
            <a:extLst>
              <a:ext uri="{FF2B5EF4-FFF2-40B4-BE49-F238E27FC236}">
                <a16:creationId xmlns:a16="http://schemas.microsoft.com/office/drawing/2014/main" id="{B777E694-23A5-D546-9467-0E565DBD980B}"/>
              </a:ext>
            </a:extLst>
          </p:cNvPr>
          <p:cNvSpPr/>
          <p:nvPr/>
        </p:nvSpPr>
        <p:spPr>
          <a:xfrm>
            <a:off x="8633041" y="4689348"/>
            <a:ext cx="694633" cy="218900"/>
          </a:xfrm>
          <a:prstGeom prst="rect">
            <a:avLst/>
          </a:prstGeom>
          <a:noFill/>
        </p:spPr>
        <p:txBody>
          <a:bodyPr wrap="none" lIns="48000" tIns="0" rIns="48000" bIns="0">
            <a:noAutofit/>
          </a:body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0" lang="en-US" altLang="ja-JP" sz="1333" b="1" i="0" u="none" strike="noStrike" kern="1200" cap="none" spc="0" normalizeH="0" baseline="0" noProof="0" dirty="0">
                <a:ln w="0"/>
                <a:solidFill>
                  <a:srgbClr val="0F1C25"/>
                </a:solidFill>
                <a:effectLst/>
                <a:uLnTx/>
                <a:uFillTx/>
                <a:latin typeface="Meiryo" panose="020B0604030504040204" pitchFamily="34" charset="-128"/>
                <a:ea typeface="Meiryo" panose="020B0604030504040204" pitchFamily="34" charset="-128"/>
                <a:cs typeface="Calibri" panose="020F0502020204030204" pitchFamily="34" charset="0"/>
              </a:rPr>
              <a:t>AWS Chatbot</a:t>
            </a:r>
            <a:r>
              <a:rPr kumimoji="0" lang="ja-JP" altLang="en-US" sz="1333" b="1" i="0" u="none" strike="noStrike" kern="1200" cap="none" spc="0" normalizeH="0" baseline="0" noProof="0">
                <a:ln w="0"/>
                <a:solidFill>
                  <a:srgbClr val="0F1C25"/>
                </a:solidFill>
                <a:effectLst/>
                <a:uLnTx/>
                <a:uFillTx/>
                <a:latin typeface="Meiryo" panose="020B0604030504040204" pitchFamily="34" charset="-128"/>
                <a:ea typeface="Meiryo" panose="020B0604030504040204" pitchFamily="34" charset="-128"/>
                <a:cs typeface="Calibri" panose="020F0502020204030204" pitchFamily="34" charset="0"/>
              </a:rPr>
              <a:t>へ</a:t>
            </a:r>
            <a:br>
              <a:rPr kumimoji="0" lang="en-US" altLang="ja-JP" sz="1333" b="1" i="0" u="none" strike="noStrike" kern="1200" cap="none" spc="0" normalizeH="0" baseline="0" noProof="0" dirty="0">
                <a:ln w="0"/>
                <a:solidFill>
                  <a:srgbClr val="0F1C25"/>
                </a:solidFill>
                <a:effectLst/>
                <a:uLnTx/>
                <a:uFillTx/>
                <a:latin typeface="Meiryo" panose="020B0604030504040204" pitchFamily="34" charset="-128"/>
                <a:ea typeface="Meiryo" panose="020B0604030504040204" pitchFamily="34" charset="-128"/>
                <a:cs typeface="Calibri" panose="020F0502020204030204" pitchFamily="34" charset="0"/>
              </a:rPr>
            </a:br>
            <a:r>
              <a:rPr kumimoji="0" lang="ja-JP" altLang="en-US" sz="1333" b="1" i="0" u="none" strike="noStrike" kern="1200" cap="none" spc="0" normalizeH="0" baseline="0" noProof="0">
                <a:ln w="0"/>
                <a:solidFill>
                  <a:srgbClr val="0F1C25"/>
                </a:solidFill>
                <a:effectLst/>
                <a:uLnTx/>
                <a:uFillTx/>
                <a:latin typeface="Meiryo" panose="020B0604030504040204" pitchFamily="34" charset="-128"/>
                <a:ea typeface="Meiryo" panose="020B0604030504040204" pitchFamily="34" charset="-128"/>
                <a:cs typeface="Calibri" panose="020F0502020204030204" pitchFamily="34" charset="0"/>
              </a:rPr>
              <a:t>インシデント発生通知</a:t>
            </a:r>
            <a:endParaRPr kumimoji="0" lang="en-US" sz="1333" b="1" i="0" u="none" strike="noStrike" kern="1200" cap="none" spc="0" normalizeH="0" baseline="0" noProof="0" dirty="0">
              <a:ln w="0"/>
              <a:solidFill>
                <a:srgbClr val="0F1C25"/>
              </a:solidFill>
              <a:effectLst/>
              <a:uLnTx/>
              <a:uFillTx/>
              <a:latin typeface="Meiryo" panose="020B0604030504040204" pitchFamily="34" charset="-128"/>
              <a:ea typeface="Meiryo" panose="020B0604030504040204" pitchFamily="34" charset="-128"/>
              <a:cs typeface="Calibri" panose="020F0502020204030204" pitchFamily="34" charset="0"/>
            </a:endParaRPr>
          </a:p>
        </p:txBody>
      </p:sp>
      <p:pic>
        <p:nvPicPr>
          <p:cNvPr id="227" name="Graphic 15">
            <a:extLst>
              <a:ext uri="{FF2B5EF4-FFF2-40B4-BE49-F238E27FC236}">
                <a16:creationId xmlns:a16="http://schemas.microsoft.com/office/drawing/2014/main" id="{2E9B7A33-E1F9-5843-9251-FB59F4C5448D}"/>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99769" y="5697106"/>
            <a:ext cx="327205" cy="327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8" name="Graphic 50">
            <a:extLst>
              <a:ext uri="{FF2B5EF4-FFF2-40B4-BE49-F238E27FC236}">
                <a16:creationId xmlns:a16="http://schemas.microsoft.com/office/drawing/2014/main" id="{DAC36E79-0998-FF44-B1E9-26C99881E264}"/>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233843" y="5687831"/>
            <a:ext cx="318362" cy="318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29" name="Straight Connector 50">
            <a:extLst>
              <a:ext uri="{FF2B5EF4-FFF2-40B4-BE49-F238E27FC236}">
                <a16:creationId xmlns:a16="http://schemas.microsoft.com/office/drawing/2014/main" id="{93BC1428-42A5-084E-84A3-D5987667BE0B}"/>
              </a:ext>
            </a:extLst>
          </p:cNvPr>
          <p:cNvCxnSpPr>
            <a:cxnSpLocks/>
          </p:cNvCxnSpPr>
          <p:nvPr/>
        </p:nvCxnSpPr>
        <p:spPr>
          <a:xfrm>
            <a:off x="5213560" y="5787458"/>
            <a:ext cx="0" cy="864000"/>
          </a:xfrm>
          <a:prstGeom prst="line">
            <a:avLst/>
          </a:prstGeom>
          <a:noFill/>
          <a:ln w="12700" cap="flat" cmpd="sng" algn="ctr">
            <a:solidFill>
              <a:srgbClr val="FFFFFF">
                <a:lumMod val="50000"/>
              </a:srgbClr>
            </a:solidFill>
            <a:prstDash val="sysDash"/>
          </a:ln>
          <a:effectLst/>
        </p:spPr>
      </p:cxnSp>
      <p:cxnSp>
        <p:nvCxnSpPr>
          <p:cNvPr id="231" name="Straight Connector 50">
            <a:extLst>
              <a:ext uri="{FF2B5EF4-FFF2-40B4-BE49-F238E27FC236}">
                <a16:creationId xmlns:a16="http://schemas.microsoft.com/office/drawing/2014/main" id="{D13B97EA-1F5C-AC4A-8322-BEEBE8627B9A}"/>
              </a:ext>
            </a:extLst>
          </p:cNvPr>
          <p:cNvCxnSpPr>
            <a:cxnSpLocks/>
          </p:cNvCxnSpPr>
          <p:nvPr/>
        </p:nvCxnSpPr>
        <p:spPr>
          <a:xfrm>
            <a:off x="6665378" y="5787458"/>
            <a:ext cx="0" cy="864000"/>
          </a:xfrm>
          <a:prstGeom prst="line">
            <a:avLst/>
          </a:prstGeom>
          <a:noFill/>
          <a:ln w="12700" cap="flat" cmpd="sng" algn="ctr">
            <a:solidFill>
              <a:srgbClr val="FFFFFF">
                <a:lumMod val="50000"/>
              </a:srgbClr>
            </a:solidFill>
            <a:prstDash val="sysDash"/>
          </a:ln>
          <a:effectLst/>
        </p:spPr>
      </p:cxnSp>
      <p:pic>
        <p:nvPicPr>
          <p:cNvPr id="232" name="Graphic 23">
            <a:extLst>
              <a:ext uri="{FF2B5EF4-FFF2-40B4-BE49-F238E27FC236}">
                <a16:creationId xmlns:a16="http://schemas.microsoft.com/office/drawing/2014/main" id="{359BAECE-0073-D04C-87D5-79052947631D}"/>
              </a:ext>
            </a:extLst>
          </p:cNvPr>
          <p:cNvPicPr>
            <a:picLocks noChangeAspect="1" noChangeArrowheads="1"/>
          </p:cNvPicPr>
          <p:nvPr/>
        </p:nvPicPr>
        <p:blipFill>
          <a:blip r:embed="rId16">
            <a:extLst>
              <a:ext uri="{96DAC541-7B7A-43D3-8B79-37D633B846F1}">
                <asvg:svgBlip xmlns:asvg="http://schemas.microsoft.com/office/drawing/2016/SVG/main" r:embed="rId17"/>
              </a:ext>
            </a:extLst>
          </a:blip>
          <a:srcRect/>
          <a:stretch/>
        </p:blipFill>
        <p:spPr bwMode="auto">
          <a:xfrm flipH="1">
            <a:off x="4425470" y="5933401"/>
            <a:ext cx="481636" cy="4816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3" name="Graphic 23">
            <a:extLst>
              <a:ext uri="{FF2B5EF4-FFF2-40B4-BE49-F238E27FC236}">
                <a16:creationId xmlns:a16="http://schemas.microsoft.com/office/drawing/2014/main" id="{26EB446A-F5A1-EB47-B49E-0E8A45D73E6C}"/>
              </a:ext>
            </a:extLst>
          </p:cNvPr>
          <p:cNvPicPr>
            <a:picLocks noChangeAspect="1" noChangeArrowheads="1"/>
          </p:cNvPicPr>
          <p:nvPr/>
        </p:nvPicPr>
        <p:blipFill>
          <a:blip r:embed="rId16">
            <a:extLst>
              <a:ext uri="{96DAC541-7B7A-43D3-8B79-37D633B846F1}">
                <asvg:svgBlip xmlns:asvg="http://schemas.microsoft.com/office/drawing/2016/SVG/main" r:embed="rId17"/>
              </a:ext>
            </a:extLst>
          </a:blip>
          <a:srcRect/>
          <a:stretch/>
        </p:blipFill>
        <p:spPr bwMode="auto">
          <a:xfrm flipH="1">
            <a:off x="5837537" y="5933401"/>
            <a:ext cx="481636" cy="4816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4" name="Graphic 23">
            <a:extLst>
              <a:ext uri="{FF2B5EF4-FFF2-40B4-BE49-F238E27FC236}">
                <a16:creationId xmlns:a16="http://schemas.microsoft.com/office/drawing/2014/main" id="{06556601-6069-D649-945F-E0B7CD025CD9}"/>
              </a:ext>
            </a:extLst>
          </p:cNvPr>
          <p:cNvPicPr>
            <a:picLocks noChangeAspect="1" noChangeArrowheads="1"/>
          </p:cNvPicPr>
          <p:nvPr/>
        </p:nvPicPr>
        <p:blipFill>
          <a:blip r:embed="rId16">
            <a:extLst>
              <a:ext uri="{96DAC541-7B7A-43D3-8B79-37D633B846F1}">
                <asvg:svgBlip xmlns:asvg="http://schemas.microsoft.com/office/drawing/2016/SVG/main" r:embed="rId17"/>
              </a:ext>
            </a:extLst>
          </a:blip>
          <a:srcRect/>
          <a:stretch/>
        </p:blipFill>
        <p:spPr bwMode="auto">
          <a:xfrm flipH="1">
            <a:off x="7437560" y="5933401"/>
            <a:ext cx="481636" cy="4816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2" name="TextBox 46">
            <a:extLst>
              <a:ext uri="{FF2B5EF4-FFF2-40B4-BE49-F238E27FC236}">
                <a16:creationId xmlns:a16="http://schemas.microsoft.com/office/drawing/2014/main" id="{2995DE94-7415-DD40-8081-509E74304619}"/>
              </a:ext>
            </a:extLst>
          </p:cNvPr>
          <p:cNvSpPr txBox="1"/>
          <p:nvPr/>
        </p:nvSpPr>
        <p:spPr>
          <a:xfrm>
            <a:off x="4196256" y="6473598"/>
            <a:ext cx="941469" cy="181400"/>
          </a:xfrm>
          <a:prstGeom prst="roundRect">
            <a:avLst>
              <a:gd name="adj" fmla="val 50000"/>
            </a:avLst>
          </a:prstGeom>
          <a:solidFill>
            <a:schemeClr val="tx1">
              <a:lumMod val="10000"/>
              <a:lumOff val="90000"/>
            </a:schemeClr>
          </a:solidFill>
          <a:ln>
            <a:solidFill>
              <a:schemeClr val="bg1">
                <a:lumMod val="65000"/>
              </a:schemeClr>
            </a:solidFill>
          </a:ln>
        </p:spPr>
        <p:txBody>
          <a:bodyPr wrap="none" lIns="48000" tIns="48000" rIns="48000" bIns="48000" rtlCol="0" anchor="ctr">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0" lang="en-US" sz="1333" b="1" i="0" u="none" strike="noStrike" kern="1200" cap="none" spc="0" normalizeH="0" baseline="0" noProof="0" dirty="0">
                <a:ln>
                  <a:noFill/>
                </a:ln>
                <a:solidFill>
                  <a:srgbClr val="FFFFFF">
                    <a:lumMod val="25000"/>
                  </a:srgbClr>
                </a:solidFill>
                <a:effectLst/>
                <a:uLnTx/>
                <a:uFillTx/>
                <a:latin typeface="Meiryo" panose="020B0604030504040204" pitchFamily="34" charset="-128"/>
                <a:ea typeface="Meiryo" panose="020B0604030504040204" pitchFamily="34" charset="-128"/>
                <a:cs typeface="Amazon Ember" charset="0"/>
              </a:rPr>
              <a:t>Stage:1</a:t>
            </a:r>
          </a:p>
        </p:txBody>
      </p:sp>
      <p:sp>
        <p:nvSpPr>
          <p:cNvPr id="243" name="TextBox 46">
            <a:extLst>
              <a:ext uri="{FF2B5EF4-FFF2-40B4-BE49-F238E27FC236}">
                <a16:creationId xmlns:a16="http://schemas.microsoft.com/office/drawing/2014/main" id="{8972203F-218F-0F4E-9D16-D3FC09CCB268}"/>
              </a:ext>
            </a:extLst>
          </p:cNvPr>
          <p:cNvSpPr txBox="1"/>
          <p:nvPr/>
        </p:nvSpPr>
        <p:spPr>
          <a:xfrm>
            <a:off x="5615220" y="6473598"/>
            <a:ext cx="941469" cy="181400"/>
          </a:xfrm>
          <a:prstGeom prst="roundRect">
            <a:avLst>
              <a:gd name="adj" fmla="val 50000"/>
            </a:avLst>
          </a:prstGeom>
          <a:solidFill>
            <a:schemeClr val="tx1">
              <a:lumMod val="10000"/>
              <a:lumOff val="90000"/>
            </a:schemeClr>
          </a:solidFill>
          <a:ln>
            <a:solidFill>
              <a:schemeClr val="bg1">
                <a:lumMod val="65000"/>
              </a:schemeClr>
            </a:solidFill>
          </a:ln>
        </p:spPr>
        <p:txBody>
          <a:bodyPr wrap="none" lIns="48000" tIns="48000" rIns="48000" bIns="48000" rtlCol="0" anchor="ctr">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0" lang="en-US" sz="1333" b="1" i="0" u="none" strike="noStrike" kern="1200" cap="none" spc="0" normalizeH="0" baseline="0" noProof="0" dirty="0">
                <a:ln>
                  <a:noFill/>
                </a:ln>
                <a:solidFill>
                  <a:srgbClr val="FFFFFF">
                    <a:lumMod val="25000"/>
                  </a:srgbClr>
                </a:solidFill>
                <a:effectLst/>
                <a:uLnTx/>
                <a:uFillTx/>
                <a:latin typeface="Meiryo" panose="020B0604030504040204" pitchFamily="34" charset="-128"/>
                <a:ea typeface="Meiryo" panose="020B0604030504040204" pitchFamily="34" charset="-128"/>
                <a:cs typeface="Amazon Ember" charset="0"/>
              </a:rPr>
              <a:t>Stage:2</a:t>
            </a:r>
          </a:p>
        </p:txBody>
      </p:sp>
      <p:sp>
        <p:nvSpPr>
          <p:cNvPr id="245" name="TextBox 46">
            <a:extLst>
              <a:ext uri="{FF2B5EF4-FFF2-40B4-BE49-F238E27FC236}">
                <a16:creationId xmlns:a16="http://schemas.microsoft.com/office/drawing/2014/main" id="{9C996914-E6F5-3541-B9FE-0F779D70DFAF}"/>
              </a:ext>
            </a:extLst>
          </p:cNvPr>
          <p:cNvSpPr txBox="1"/>
          <p:nvPr/>
        </p:nvSpPr>
        <p:spPr>
          <a:xfrm>
            <a:off x="7154361" y="6473598"/>
            <a:ext cx="941469" cy="181400"/>
          </a:xfrm>
          <a:prstGeom prst="roundRect">
            <a:avLst>
              <a:gd name="adj" fmla="val 50000"/>
            </a:avLst>
          </a:prstGeom>
          <a:solidFill>
            <a:schemeClr val="tx1">
              <a:lumMod val="10000"/>
              <a:lumOff val="90000"/>
            </a:schemeClr>
          </a:solidFill>
          <a:ln>
            <a:solidFill>
              <a:schemeClr val="bg1">
                <a:lumMod val="65000"/>
              </a:schemeClr>
            </a:solidFill>
          </a:ln>
        </p:spPr>
        <p:txBody>
          <a:bodyPr wrap="none" lIns="48000" tIns="48000" rIns="48000" bIns="48000" rtlCol="0" anchor="ctr">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0" lang="en-US" sz="1333" b="1" i="0" u="none" strike="noStrike" kern="1200" cap="none" spc="0" normalizeH="0" baseline="0" noProof="0" dirty="0">
                <a:ln>
                  <a:noFill/>
                </a:ln>
                <a:solidFill>
                  <a:srgbClr val="FFFFFF">
                    <a:lumMod val="25000"/>
                  </a:srgbClr>
                </a:solidFill>
                <a:effectLst/>
                <a:uLnTx/>
                <a:uFillTx/>
                <a:latin typeface="Meiryo" panose="020B0604030504040204" pitchFamily="34" charset="-128"/>
                <a:ea typeface="Meiryo" panose="020B0604030504040204" pitchFamily="34" charset="-128"/>
                <a:cs typeface="Amazon Ember" charset="0"/>
              </a:rPr>
              <a:t>Stage:3</a:t>
            </a:r>
          </a:p>
        </p:txBody>
      </p:sp>
      <p:sp>
        <p:nvSpPr>
          <p:cNvPr id="246" name="TextBox 46">
            <a:extLst>
              <a:ext uri="{FF2B5EF4-FFF2-40B4-BE49-F238E27FC236}">
                <a16:creationId xmlns:a16="http://schemas.microsoft.com/office/drawing/2014/main" id="{DEB6AA76-8763-1345-B2AA-07BD34892BA0}"/>
              </a:ext>
            </a:extLst>
          </p:cNvPr>
          <p:cNvSpPr txBox="1"/>
          <p:nvPr/>
        </p:nvSpPr>
        <p:spPr>
          <a:xfrm>
            <a:off x="6458229" y="2539827"/>
            <a:ext cx="1235613" cy="299542"/>
          </a:xfrm>
          <a:prstGeom prst="rect">
            <a:avLst/>
          </a:prstGeom>
          <a:solidFill>
            <a:schemeClr val="bg1"/>
          </a:solidFill>
          <a:ln>
            <a:solidFill>
              <a:schemeClr val="tx1">
                <a:lumMod val="75000"/>
                <a:lumOff val="25000"/>
              </a:schemeClr>
            </a:solidFill>
          </a:ln>
        </p:spPr>
        <p:txBody>
          <a:bodyPr wrap="none" lIns="48000" tIns="48000" rIns="48000" bIns="48000" rtlCol="0" anchor="ctr">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0" lang="en-US" sz="1333" b="1" i="0" u="none" strike="noStrike" kern="1200" cap="none" spc="0" normalizeH="0" baseline="0" noProof="0" dirty="0" err="1">
                <a:ln>
                  <a:noFill/>
                </a:ln>
                <a:solidFill>
                  <a:srgbClr val="FFFFFF">
                    <a:lumMod val="25000"/>
                  </a:srgbClr>
                </a:solidFill>
                <a:effectLst/>
                <a:uLnTx/>
                <a:uFillTx/>
                <a:latin typeface="Meiryo" panose="020B0604030504040204" pitchFamily="34" charset="-128"/>
                <a:ea typeface="Meiryo" panose="020B0604030504040204" pitchFamily="34" charset="-128"/>
                <a:cs typeface="Amazon Ember" charset="0"/>
              </a:rPr>
              <a:t>タイムライン</a:t>
            </a:r>
            <a:endParaRPr kumimoji="0" lang="en-US" sz="1333" b="1" i="0" u="none" strike="noStrike" kern="1200" cap="none" spc="0" normalizeH="0" baseline="0" noProof="0" dirty="0">
              <a:ln>
                <a:noFill/>
              </a:ln>
              <a:solidFill>
                <a:srgbClr val="FFFFFF">
                  <a:lumMod val="25000"/>
                </a:srgbClr>
              </a:solidFill>
              <a:effectLst/>
              <a:uLnTx/>
              <a:uFillTx/>
              <a:latin typeface="Meiryo" panose="020B0604030504040204" pitchFamily="34" charset="-128"/>
              <a:ea typeface="Meiryo" panose="020B0604030504040204" pitchFamily="34" charset="-128"/>
              <a:cs typeface="Amazon Ember" charset="0"/>
            </a:endParaRPr>
          </a:p>
        </p:txBody>
      </p:sp>
      <p:sp>
        <p:nvSpPr>
          <p:cNvPr id="250" name="TextBox 46">
            <a:extLst>
              <a:ext uri="{FF2B5EF4-FFF2-40B4-BE49-F238E27FC236}">
                <a16:creationId xmlns:a16="http://schemas.microsoft.com/office/drawing/2014/main" id="{5764EC62-98BB-0F43-91D9-8743870BD119}"/>
              </a:ext>
            </a:extLst>
          </p:cNvPr>
          <p:cNvSpPr txBox="1"/>
          <p:nvPr/>
        </p:nvSpPr>
        <p:spPr>
          <a:xfrm>
            <a:off x="8047207" y="2539827"/>
            <a:ext cx="1235613" cy="299542"/>
          </a:xfrm>
          <a:prstGeom prst="rect">
            <a:avLst/>
          </a:prstGeom>
          <a:solidFill>
            <a:schemeClr val="bg1"/>
          </a:solidFill>
          <a:ln>
            <a:solidFill>
              <a:schemeClr val="tx1">
                <a:lumMod val="75000"/>
                <a:lumOff val="25000"/>
              </a:schemeClr>
            </a:solidFill>
            <a:prstDash val="dash"/>
          </a:ln>
        </p:spPr>
        <p:txBody>
          <a:bodyPr wrap="none" lIns="48000" tIns="48000" rIns="48000" bIns="48000" rtlCol="0" anchor="ctr">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0" lang="en-US" sz="1333" b="1" i="0" u="none" strike="noStrike" kern="1200" cap="none" spc="0" normalizeH="0" baseline="0" noProof="0" dirty="0" err="1">
                <a:ln>
                  <a:noFill/>
                </a:ln>
                <a:solidFill>
                  <a:srgbClr val="FFFFFF">
                    <a:lumMod val="25000"/>
                  </a:srgbClr>
                </a:solidFill>
                <a:effectLst/>
                <a:uLnTx/>
                <a:uFillTx/>
                <a:latin typeface="Meiryo" panose="020B0604030504040204" pitchFamily="34" charset="-128"/>
                <a:ea typeface="Meiryo" panose="020B0604030504040204" pitchFamily="34" charset="-128"/>
                <a:cs typeface="Amazon Ember" charset="0"/>
              </a:rPr>
              <a:t>関連メトリクス</a:t>
            </a:r>
            <a:endParaRPr kumimoji="0" lang="en-US" sz="1333" b="1" i="0" u="none" strike="noStrike" kern="1200" cap="none" spc="0" normalizeH="0" baseline="0" noProof="0" dirty="0">
              <a:ln>
                <a:noFill/>
              </a:ln>
              <a:solidFill>
                <a:srgbClr val="FFFFFF">
                  <a:lumMod val="25000"/>
                </a:srgbClr>
              </a:solidFill>
              <a:effectLst/>
              <a:uLnTx/>
              <a:uFillTx/>
              <a:latin typeface="Meiryo" panose="020B0604030504040204" pitchFamily="34" charset="-128"/>
              <a:ea typeface="Meiryo" panose="020B0604030504040204" pitchFamily="34" charset="-128"/>
              <a:cs typeface="Amazon Ember" charset="0"/>
            </a:endParaRPr>
          </a:p>
        </p:txBody>
      </p:sp>
      <p:sp>
        <p:nvSpPr>
          <p:cNvPr id="251" name="TextBox 46">
            <a:extLst>
              <a:ext uri="{FF2B5EF4-FFF2-40B4-BE49-F238E27FC236}">
                <a16:creationId xmlns:a16="http://schemas.microsoft.com/office/drawing/2014/main" id="{E7E8948F-563E-B744-B9CD-FFA5DE54C66C}"/>
              </a:ext>
            </a:extLst>
          </p:cNvPr>
          <p:cNvSpPr txBox="1"/>
          <p:nvPr/>
        </p:nvSpPr>
        <p:spPr>
          <a:xfrm>
            <a:off x="8044344" y="2900565"/>
            <a:ext cx="1235613" cy="299542"/>
          </a:xfrm>
          <a:prstGeom prst="rect">
            <a:avLst/>
          </a:prstGeom>
          <a:solidFill>
            <a:schemeClr val="bg1"/>
          </a:solidFill>
          <a:ln>
            <a:solidFill>
              <a:schemeClr val="tx1">
                <a:lumMod val="75000"/>
                <a:lumOff val="25000"/>
              </a:schemeClr>
            </a:solidFill>
          </a:ln>
        </p:spPr>
        <p:txBody>
          <a:bodyPr wrap="none" lIns="48000" tIns="48000" rIns="48000" bIns="48000" rtlCol="0" anchor="ctr">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0" lang="en-US" sz="1333" b="1" i="0" u="none" strike="noStrike" kern="1200" cap="none" spc="0" normalizeH="0" baseline="0" noProof="0" dirty="0" err="1">
                <a:ln>
                  <a:noFill/>
                </a:ln>
                <a:solidFill>
                  <a:srgbClr val="FFFFFF">
                    <a:lumMod val="25000"/>
                  </a:srgbClr>
                </a:solidFill>
                <a:effectLst/>
                <a:uLnTx/>
                <a:uFillTx/>
                <a:latin typeface="Meiryo" panose="020B0604030504040204" pitchFamily="34" charset="-128"/>
                <a:ea typeface="Meiryo" panose="020B0604030504040204" pitchFamily="34" charset="-128"/>
                <a:cs typeface="Amazon Ember" charset="0"/>
              </a:rPr>
              <a:t>関連項目</a:t>
            </a:r>
            <a:endParaRPr kumimoji="0" lang="en-US" sz="1333" b="1" i="0" u="none" strike="noStrike" kern="1200" cap="none" spc="0" normalizeH="0" baseline="0" noProof="0" dirty="0">
              <a:ln>
                <a:noFill/>
              </a:ln>
              <a:solidFill>
                <a:srgbClr val="FFFFFF">
                  <a:lumMod val="25000"/>
                </a:srgbClr>
              </a:solidFill>
              <a:effectLst/>
              <a:uLnTx/>
              <a:uFillTx/>
              <a:latin typeface="Meiryo" panose="020B0604030504040204" pitchFamily="34" charset="-128"/>
              <a:ea typeface="Meiryo" panose="020B0604030504040204" pitchFamily="34" charset="-128"/>
              <a:cs typeface="Amazon Ember" charset="0"/>
            </a:endParaRPr>
          </a:p>
        </p:txBody>
      </p:sp>
      <p:pic>
        <p:nvPicPr>
          <p:cNvPr id="260" name="Graphic 17">
            <a:extLst>
              <a:ext uri="{FF2B5EF4-FFF2-40B4-BE49-F238E27FC236}">
                <a16:creationId xmlns:a16="http://schemas.microsoft.com/office/drawing/2014/main" id="{9676285F-B900-2349-9827-8CA791B07787}"/>
              </a:ext>
            </a:extLst>
          </p:cNvPr>
          <p:cNvPicPr>
            <a:picLocks noChangeAspect="1" noChangeArrowheads="1"/>
          </p:cNvPicPr>
          <p:nvPr/>
        </p:nvPicPr>
        <p:blipFill>
          <a:blip r:embed="rId4" cstate="hqprint">
            <a:extLst>
              <a:ext uri="{28A0092B-C50C-407E-A947-70E740481C1C}">
                <a14:useLocalDpi xmlns:a14="http://schemas.microsoft.com/office/drawing/2010/main"/>
              </a:ext>
            </a:extLst>
          </a:blip>
          <a:srcRect/>
          <a:stretch>
            <a:fillRect/>
          </a:stretch>
        </p:blipFill>
        <p:spPr bwMode="auto">
          <a:xfrm>
            <a:off x="10861635" y="3084020"/>
            <a:ext cx="528000" cy="52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3" name="Rectangle 54">
            <a:extLst>
              <a:ext uri="{FF2B5EF4-FFF2-40B4-BE49-F238E27FC236}">
                <a16:creationId xmlns:a16="http://schemas.microsoft.com/office/drawing/2014/main" id="{ABEC9743-2757-5142-9AA9-0D3D95AD60AD}"/>
              </a:ext>
            </a:extLst>
          </p:cNvPr>
          <p:cNvSpPr/>
          <p:nvPr/>
        </p:nvSpPr>
        <p:spPr>
          <a:xfrm>
            <a:off x="10536497" y="3593417"/>
            <a:ext cx="1186994" cy="467949"/>
          </a:xfrm>
          <a:prstGeom prst="rect">
            <a:avLst/>
          </a:prstGeom>
          <a:noFill/>
        </p:spPr>
        <p:txBody>
          <a:bodyPr wrap="none" lIns="57151" tIns="28575" rIns="57151" bIns="28575">
            <a:spAutoFit/>
          </a:body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0" lang="en-US" altLang="ja-JP" sz="1333" b="1" i="0" u="none" strike="noStrike" kern="1200" cap="none" spc="0" normalizeH="0" baseline="0" noProof="0" dirty="0">
                <a:ln w="0"/>
                <a:solidFill>
                  <a:srgbClr val="0F1C25"/>
                </a:solidFill>
                <a:effectLst/>
                <a:uLnTx/>
                <a:uFillTx/>
                <a:latin typeface="Meiryo" panose="020B0604030504040204" pitchFamily="34" charset="-128"/>
                <a:ea typeface="Meiryo" panose="020B0604030504040204" pitchFamily="34" charset="-128"/>
                <a:cs typeface="Calibri" panose="020F0502020204030204" pitchFamily="34" charset="0"/>
              </a:rPr>
              <a:t>CloudWatch</a:t>
            </a:r>
            <a:br>
              <a:rPr kumimoji="0" lang="en-US" altLang="ja-JP" sz="1333" b="1" i="0" u="none" strike="noStrike" kern="1200" cap="none" spc="0" normalizeH="0" baseline="0" noProof="0" dirty="0">
                <a:ln w="0"/>
                <a:solidFill>
                  <a:srgbClr val="0F1C25"/>
                </a:solidFill>
                <a:effectLst/>
                <a:uLnTx/>
                <a:uFillTx/>
                <a:latin typeface="Meiryo" panose="020B0604030504040204" pitchFamily="34" charset="-128"/>
                <a:ea typeface="Meiryo" panose="020B0604030504040204" pitchFamily="34" charset="-128"/>
                <a:cs typeface="Calibri" panose="020F0502020204030204" pitchFamily="34" charset="0"/>
              </a:rPr>
            </a:br>
            <a:r>
              <a:rPr kumimoji="0" lang="en-US" altLang="ja-JP" sz="1333" b="1" i="0" u="none" strike="noStrike" kern="1200" cap="none" spc="0" normalizeH="0" baseline="0" noProof="0" dirty="0">
                <a:ln w="0"/>
                <a:solidFill>
                  <a:srgbClr val="0F1C25"/>
                </a:solidFill>
                <a:effectLst/>
                <a:uLnTx/>
                <a:uFillTx/>
                <a:latin typeface="Meiryo" panose="020B0604030504040204" pitchFamily="34" charset="-128"/>
                <a:ea typeface="Meiryo" panose="020B0604030504040204" pitchFamily="34" charset="-128"/>
                <a:cs typeface="Calibri" panose="020F0502020204030204" pitchFamily="34" charset="0"/>
              </a:rPr>
              <a:t>(</a:t>
            </a:r>
            <a:r>
              <a:rPr kumimoji="0" lang="en-US" altLang="ja-JP" sz="1333" b="1" i="0" u="none" strike="noStrike" kern="1200" cap="none" spc="0" normalizeH="0" baseline="0" noProof="0" dirty="0">
                <a:ln w="0"/>
                <a:solidFill>
                  <a:srgbClr val="7030A0"/>
                </a:solidFill>
                <a:effectLst/>
                <a:uLnTx/>
                <a:uFillTx/>
                <a:latin typeface="Meiryo" panose="020B0604030504040204" pitchFamily="34" charset="-128"/>
                <a:ea typeface="Meiryo" panose="020B0604030504040204" pitchFamily="34" charset="-128"/>
                <a:cs typeface="Calibri" panose="020F0502020204030204" pitchFamily="34" charset="0"/>
              </a:rPr>
              <a:t>Metrics</a:t>
            </a:r>
            <a:r>
              <a:rPr kumimoji="0" lang="en-US" altLang="ja-JP" sz="1333" b="1" i="0" u="none" strike="noStrike" kern="1200" cap="none" spc="0" normalizeH="0" baseline="0" noProof="0" dirty="0">
                <a:ln w="0"/>
                <a:solidFill>
                  <a:srgbClr val="0F1C25"/>
                </a:solidFill>
                <a:effectLst/>
                <a:uLnTx/>
                <a:uFillTx/>
                <a:latin typeface="Meiryo" panose="020B0604030504040204" pitchFamily="34" charset="-128"/>
                <a:ea typeface="Meiryo" panose="020B0604030504040204" pitchFamily="34" charset="-128"/>
                <a:cs typeface="Calibri" panose="020F0502020204030204" pitchFamily="34" charset="0"/>
              </a:rPr>
              <a:t>)</a:t>
            </a:r>
            <a:endParaRPr kumimoji="0" lang="en-US" sz="1333" b="1" i="0" u="none" strike="noStrike" kern="1200" cap="none" spc="0" normalizeH="0" baseline="0" noProof="0" dirty="0">
              <a:ln w="0"/>
              <a:solidFill>
                <a:srgbClr val="0F1C25"/>
              </a:solidFill>
              <a:effectLst/>
              <a:uLnTx/>
              <a:uFillTx/>
              <a:latin typeface="Meiryo" panose="020B0604030504040204" pitchFamily="34" charset="-128"/>
              <a:ea typeface="Meiryo" panose="020B0604030504040204" pitchFamily="34" charset="-128"/>
              <a:cs typeface="Calibri" panose="020F0502020204030204" pitchFamily="34" charset="0"/>
            </a:endParaRPr>
          </a:p>
        </p:txBody>
      </p:sp>
      <p:grpSp>
        <p:nvGrpSpPr>
          <p:cNvPr id="275" name="グループ化 274">
            <a:extLst>
              <a:ext uri="{FF2B5EF4-FFF2-40B4-BE49-F238E27FC236}">
                <a16:creationId xmlns:a16="http://schemas.microsoft.com/office/drawing/2014/main" id="{30A35B1A-AFCE-CC42-BF3B-17BE86F10D2F}"/>
              </a:ext>
            </a:extLst>
          </p:cNvPr>
          <p:cNvGrpSpPr/>
          <p:nvPr/>
        </p:nvGrpSpPr>
        <p:grpSpPr>
          <a:xfrm>
            <a:off x="96634" y="3390859"/>
            <a:ext cx="587771" cy="596028"/>
            <a:chOff x="5486400" y="5617267"/>
            <a:chExt cx="585472" cy="593697"/>
          </a:xfrm>
        </p:grpSpPr>
        <p:sp>
          <p:nvSpPr>
            <p:cNvPr id="273" name="AutoShape 38">
              <a:extLst>
                <a:ext uri="{FF2B5EF4-FFF2-40B4-BE49-F238E27FC236}">
                  <a16:creationId xmlns:a16="http://schemas.microsoft.com/office/drawing/2014/main" id="{0036D3B0-20DD-974A-819F-4924C5F2929D}"/>
                </a:ext>
              </a:extLst>
            </p:cNvPr>
            <p:cNvSpPr>
              <a:spLocks noChangeArrowheads="1"/>
            </p:cNvSpPr>
            <p:nvPr/>
          </p:nvSpPr>
          <p:spPr bwMode="auto">
            <a:xfrm>
              <a:off x="5486400" y="5648303"/>
              <a:ext cx="550251" cy="562661"/>
            </a:xfrm>
            <a:prstGeom prst="roundRect">
              <a:avLst>
                <a:gd name="adj" fmla="val 16667"/>
              </a:avLst>
            </a:prstGeom>
            <a:noFill/>
            <a:ln w="38100">
              <a:solidFill>
                <a:srgbClr val="FF0000"/>
              </a:solidFill>
              <a:round/>
              <a:headEnd/>
              <a:tailEnd/>
            </a:ln>
            <a:effectLst/>
            <a:extLst>
              <a:ext uri="{909E8E84-426E-40DD-AFC4-6F175D3DCCD1}">
                <a14:hiddenFill xmlns:a14="http://schemas.microsoft.com/office/drawing/2010/main">
                  <a:solidFill>
                    <a:srgbClr val="FF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48000" tIns="192000" rIns="48000" bIns="48000" anchor="b"/>
            <a:lstStyle/>
            <a:p>
              <a:pPr marL="0" marR="0" lvl="0" indent="0" algn="ctr" defTabSz="609576" rtl="0" eaLnBrk="0" fontAlgn="auto" latinLnBrk="0" hangingPunct="0">
                <a:lnSpc>
                  <a:spcPct val="90000"/>
                </a:lnSpc>
                <a:spcBef>
                  <a:spcPts val="0"/>
                </a:spcBef>
                <a:spcAft>
                  <a:spcPts val="0"/>
                </a:spcAft>
                <a:buClrTx/>
                <a:buSzTx/>
                <a:buFontTx/>
                <a:buNone/>
                <a:tabLst/>
                <a:defRPr/>
              </a:pPr>
              <a:endParaRPr kumimoji="0" lang="ja-JP" altLang="en-US" sz="2333" b="1" i="0" u="none" strike="noStrike" kern="1200" cap="none" spc="0" normalizeH="0" baseline="0" noProof="0">
                <a:ln>
                  <a:noFill/>
                </a:ln>
                <a:solidFill>
                  <a:srgbClr val="232F3E"/>
                </a:solidFill>
                <a:effectLst>
                  <a:outerShdw blurRad="38100" dist="38100" dir="2700000" algn="tl">
                    <a:srgbClr val="C0C0C0"/>
                  </a:outerShdw>
                </a:effectLst>
                <a:uLnTx/>
                <a:uFillTx/>
                <a:latin typeface="Meiryo" panose="020B0604030504040204" pitchFamily="34" charset="-128"/>
                <a:ea typeface="Meiryo" panose="020B0604030504040204" pitchFamily="34" charset="-128"/>
                <a:cs typeface="+mn-cs"/>
              </a:endParaRPr>
            </a:p>
          </p:txBody>
        </p:sp>
        <p:sp>
          <p:nvSpPr>
            <p:cNvPr id="274" name="AutoShape 39">
              <a:extLst>
                <a:ext uri="{FF2B5EF4-FFF2-40B4-BE49-F238E27FC236}">
                  <a16:creationId xmlns:a16="http://schemas.microsoft.com/office/drawing/2014/main" id="{A9D9BDAA-C799-E14D-A0FA-0A1831CF5260}"/>
                </a:ext>
              </a:extLst>
            </p:cNvPr>
            <p:cNvSpPr>
              <a:spLocks noChangeArrowheads="1"/>
            </p:cNvSpPr>
            <p:nvPr/>
          </p:nvSpPr>
          <p:spPr bwMode="auto">
            <a:xfrm>
              <a:off x="5572489" y="5617267"/>
              <a:ext cx="499383" cy="593697"/>
            </a:xfrm>
            <a:prstGeom prst="irregularSeal2">
              <a:avLst/>
            </a:prstGeom>
            <a:noFill/>
            <a:ln w="38100">
              <a:solidFill>
                <a:srgbClr val="FF0000"/>
              </a:solidFill>
              <a:miter lim="800000"/>
              <a:headEnd/>
              <a:tailEnd/>
            </a:ln>
            <a:effectLst/>
            <a:extLst>
              <a:ext uri="{909E8E84-426E-40DD-AFC4-6F175D3DCCD1}">
                <a14:hiddenFill xmlns:a14="http://schemas.microsoft.com/office/drawing/2010/main">
                  <a:solidFill>
                    <a:srgbClr val="FF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192000" rIns="0" bIns="0" anchor="b"/>
            <a:lstStyle/>
            <a:p>
              <a:pPr marL="0" marR="0" lvl="0" indent="0" algn="ctr" defTabSz="609576" rtl="0" eaLnBrk="0" fontAlgn="auto" latinLnBrk="0" hangingPunct="0">
                <a:lnSpc>
                  <a:spcPct val="90000"/>
                </a:lnSpc>
                <a:spcBef>
                  <a:spcPts val="0"/>
                </a:spcBef>
                <a:spcAft>
                  <a:spcPts val="0"/>
                </a:spcAft>
                <a:buClrTx/>
                <a:buSzTx/>
                <a:buFontTx/>
                <a:buNone/>
                <a:tabLst/>
                <a:defRPr/>
              </a:pPr>
              <a:r>
                <a:rPr kumimoji="0" lang="en-US" altLang="ja-JP" sz="2000" b="1" i="0" u="none" strike="noStrike" kern="1200" cap="none" spc="0" normalizeH="0" baseline="0" noProof="0" dirty="0">
                  <a:ln>
                    <a:noFill/>
                  </a:ln>
                  <a:solidFill>
                    <a:srgbClr val="FF0000"/>
                  </a:solidFill>
                  <a:effectLst>
                    <a:outerShdw blurRad="38100" dist="38100" dir="2700000" algn="tl">
                      <a:srgbClr val="C0C0C0"/>
                    </a:outerShdw>
                  </a:effectLst>
                  <a:uLnTx/>
                  <a:uFillTx/>
                  <a:latin typeface="Meiryo" panose="020B0604030504040204" pitchFamily="34" charset="-128"/>
                  <a:ea typeface="Meiryo" panose="020B0604030504040204" pitchFamily="34" charset="-128"/>
                  <a:cs typeface="+mn-cs"/>
                </a:rPr>
                <a:t>!</a:t>
              </a:r>
              <a:endParaRPr kumimoji="0" lang="ja-JP" altLang="en-US" sz="2000" b="1" i="0" u="none" strike="noStrike" kern="1200" cap="none" spc="0" normalizeH="0" baseline="0" noProof="0">
                <a:ln>
                  <a:noFill/>
                </a:ln>
                <a:solidFill>
                  <a:srgbClr val="FF0000"/>
                </a:solidFill>
                <a:effectLst>
                  <a:outerShdw blurRad="38100" dist="38100" dir="2700000" algn="tl">
                    <a:srgbClr val="C0C0C0"/>
                  </a:outerShdw>
                </a:effectLst>
                <a:uLnTx/>
                <a:uFillTx/>
                <a:latin typeface="Meiryo" panose="020B0604030504040204" pitchFamily="34" charset="-128"/>
                <a:ea typeface="Meiryo" panose="020B0604030504040204" pitchFamily="34" charset="-128"/>
                <a:cs typeface="+mn-cs"/>
              </a:endParaRPr>
            </a:p>
          </p:txBody>
        </p:sp>
      </p:grpSp>
      <p:pic>
        <p:nvPicPr>
          <p:cNvPr id="279" name="Graphic 6">
            <a:extLst>
              <a:ext uri="{FF2B5EF4-FFF2-40B4-BE49-F238E27FC236}">
                <a16:creationId xmlns:a16="http://schemas.microsoft.com/office/drawing/2014/main" id="{C0A5CA78-2D39-D745-ACF2-9E3AB6E329A9}"/>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395643" y="1863319"/>
            <a:ext cx="472218" cy="472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0" name="角丸四角形 92">
            <a:extLst>
              <a:ext uri="{FF2B5EF4-FFF2-40B4-BE49-F238E27FC236}">
                <a16:creationId xmlns:a16="http://schemas.microsoft.com/office/drawing/2014/main" id="{D676EF26-1078-4042-AA2D-28F3B6D33E24}"/>
              </a:ext>
            </a:extLst>
          </p:cNvPr>
          <p:cNvSpPr/>
          <p:nvPr/>
        </p:nvSpPr>
        <p:spPr>
          <a:xfrm>
            <a:off x="575894" y="5741773"/>
            <a:ext cx="3305398" cy="945540"/>
          </a:xfrm>
          <a:prstGeom prst="wedgeRectCallout">
            <a:avLst>
              <a:gd name="adj1" fmla="val 55073"/>
              <a:gd name="adj2" fmla="val -27229"/>
            </a:avLst>
          </a:prstGeom>
          <a:solidFill>
            <a:schemeClr val="tx1">
              <a:lumMod val="10000"/>
              <a:lumOff val="90000"/>
            </a:schemeClr>
          </a:solidFill>
          <a:ln w="28575" cap="flat" cmpd="sng" algn="ctr">
            <a:solidFill>
              <a:srgbClr val="00B0F0"/>
            </a:solidFill>
            <a:prstDash val="solid"/>
          </a:ln>
          <a:effectLst/>
        </p:spPr>
        <p:txBody>
          <a:bodyPr vert="horz" wrap="square" lIns="48000" tIns="48000" rIns="48000" bIns="48000" rtlCol="0" anchor="ctr"/>
          <a:lstStyle/>
          <a:p>
            <a:pPr marL="0" marR="0" lvl="0" indent="0" algn="ctr" defTabSz="1219151" rtl="0" eaLnBrk="1" fontAlgn="auto" latinLnBrk="0" hangingPunct="1">
              <a:lnSpc>
                <a:spcPct val="100000"/>
              </a:lnSpc>
              <a:spcBef>
                <a:spcPts val="0"/>
              </a:spcBef>
              <a:spcAft>
                <a:spcPts val="0"/>
              </a:spcAft>
              <a:buClrTx/>
              <a:buSzTx/>
              <a:buFontTx/>
              <a:buNone/>
              <a:tabLst/>
              <a:defRPr/>
            </a:pPr>
            <a:r>
              <a:rPr kumimoji="1" lang="ja-JP" altLang="en-US" sz="1500" b="1" i="0" u="none" strike="noStrike" kern="0" cap="none" spc="0" normalizeH="0" baseline="0" noProof="0">
                <a:ln>
                  <a:noFill/>
                </a:ln>
                <a:solidFill>
                  <a:srgbClr val="0432FF"/>
                </a:solidFill>
                <a:effectLst/>
                <a:uLnTx/>
                <a:uFillTx/>
                <a:latin typeface="Meiryo" panose="020B0604030504040204" pitchFamily="34" charset="-128"/>
                <a:ea typeface="Meiryo" panose="020B0604030504040204" pitchFamily="34" charset="-128"/>
                <a:cs typeface="メイリオ"/>
              </a:rPr>
              <a:t>インシデント作成後、</a:t>
            </a:r>
            <a:br>
              <a:rPr kumimoji="1" lang="en-US" altLang="ja-JP" sz="1500" b="1" i="0" u="none" strike="noStrike" kern="0" cap="none" spc="0" normalizeH="0" baseline="0" noProof="0" dirty="0">
                <a:ln>
                  <a:noFill/>
                </a:ln>
                <a:solidFill>
                  <a:srgbClr val="0432FF"/>
                </a:solidFill>
                <a:effectLst/>
                <a:uLnTx/>
                <a:uFillTx/>
                <a:latin typeface="Meiryo" panose="020B0604030504040204" pitchFamily="34" charset="-128"/>
                <a:ea typeface="Meiryo" panose="020B0604030504040204" pitchFamily="34" charset="-128"/>
                <a:cs typeface="メイリオ"/>
              </a:rPr>
            </a:br>
            <a:r>
              <a:rPr kumimoji="1" lang="ja-JP" altLang="en-US" sz="1500" b="1" i="0" u="none" strike="noStrike" kern="0" cap="none" spc="0" normalizeH="0" baseline="0" noProof="0">
                <a:ln>
                  <a:noFill/>
                </a:ln>
                <a:solidFill>
                  <a:srgbClr val="0432FF"/>
                </a:solidFill>
                <a:effectLst/>
                <a:uLnTx/>
                <a:uFillTx/>
                <a:latin typeface="Meiryo" panose="020B0604030504040204" pitchFamily="34" charset="-128"/>
                <a:ea typeface="Meiryo" panose="020B0604030504040204" pitchFamily="34" charset="-128"/>
                <a:cs typeface="メイリオ"/>
              </a:rPr>
              <a:t>指定時間の経過に応じて順次連絡</a:t>
            </a:r>
            <a:br>
              <a:rPr kumimoji="1" lang="ja-JP" altLang="en-US" sz="1500" b="1" i="0" u="none" strike="noStrike" kern="0" cap="none" spc="0" normalizeH="0" baseline="0" noProof="0">
                <a:ln>
                  <a:noFill/>
                </a:ln>
                <a:solidFill>
                  <a:srgbClr val="0432FF"/>
                </a:solidFill>
                <a:effectLst/>
                <a:uLnTx/>
                <a:uFillTx/>
                <a:latin typeface="Meiryo" panose="020B0604030504040204" pitchFamily="34" charset="-128"/>
                <a:ea typeface="Meiryo" panose="020B0604030504040204" pitchFamily="34" charset="-128"/>
                <a:cs typeface="メイリオ"/>
              </a:rPr>
            </a:br>
            <a:r>
              <a:rPr kumimoji="1" lang="en-US" altLang="ja-JP" sz="1500" b="1" i="0" u="none" strike="noStrike" kern="0" cap="none" spc="0" normalizeH="0" baseline="0" noProof="0" dirty="0">
                <a:ln>
                  <a:noFill/>
                </a:ln>
                <a:solidFill>
                  <a:srgbClr val="0432FF"/>
                </a:solidFill>
                <a:effectLst/>
                <a:uLnTx/>
                <a:uFillTx/>
                <a:latin typeface="Meiryo" panose="020B0604030504040204" pitchFamily="34" charset="-128"/>
                <a:ea typeface="Meiryo" panose="020B0604030504040204" pitchFamily="34" charset="-128"/>
                <a:cs typeface="メイリオ"/>
              </a:rPr>
              <a:t>(</a:t>
            </a:r>
            <a:r>
              <a:rPr kumimoji="1" lang="ja-JP" altLang="en-US" sz="1500" b="1" i="0" u="none" strike="noStrike" kern="0" cap="none" spc="0" normalizeH="0" baseline="0" noProof="0">
                <a:ln>
                  <a:noFill/>
                </a:ln>
                <a:solidFill>
                  <a:srgbClr val="0432FF"/>
                </a:solidFill>
                <a:effectLst/>
                <a:uLnTx/>
                <a:uFillTx/>
                <a:latin typeface="Meiryo" panose="020B0604030504040204" pitchFamily="34" charset="-128"/>
                <a:ea typeface="Meiryo" panose="020B0604030504040204" pitchFamily="34" charset="-128"/>
                <a:cs typeface="メイリオ"/>
              </a:rPr>
              <a:t>手段：メール</a:t>
            </a:r>
            <a:r>
              <a:rPr kumimoji="1" lang="en-US" altLang="ja-JP" sz="1500" b="1" i="0" u="none" strike="noStrike" kern="0" cap="none" spc="0" normalizeH="0" baseline="0" noProof="0" dirty="0">
                <a:ln>
                  <a:noFill/>
                </a:ln>
                <a:solidFill>
                  <a:srgbClr val="0432FF"/>
                </a:solidFill>
                <a:effectLst/>
                <a:uLnTx/>
                <a:uFillTx/>
                <a:latin typeface="Meiryo" panose="020B0604030504040204" pitchFamily="34" charset="-128"/>
                <a:ea typeface="Meiryo" panose="020B0604030504040204" pitchFamily="34" charset="-128"/>
                <a:cs typeface="メイリオ"/>
              </a:rPr>
              <a:t>/</a:t>
            </a:r>
            <a:r>
              <a:rPr kumimoji="1" lang="en" altLang="ja-JP" sz="1500" b="1" i="0" u="none" strike="noStrike" kern="0" cap="none" spc="0" normalizeH="0" baseline="0" noProof="0" dirty="0">
                <a:ln>
                  <a:noFill/>
                </a:ln>
                <a:solidFill>
                  <a:srgbClr val="0432FF"/>
                </a:solidFill>
                <a:effectLst/>
                <a:uLnTx/>
                <a:uFillTx/>
                <a:latin typeface="Meiryo" panose="020B0604030504040204" pitchFamily="34" charset="-128"/>
                <a:ea typeface="Meiryo" panose="020B0604030504040204" pitchFamily="34" charset="-128"/>
                <a:cs typeface="メイリオ"/>
              </a:rPr>
              <a:t>SMS/</a:t>
            </a:r>
            <a:r>
              <a:rPr kumimoji="1" lang="ja-JP" altLang="en-US" sz="1500" b="1" i="0" u="none" strike="noStrike" kern="0" cap="none" spc="0" normalizeH="0" baseline="0" noProof="0">
                <a:ln>
                  <a:noFill/>
                </a:ln>
                <a:solidFill>
                  <a:srgbClr val="0432FF"/>
                </a:solidFill>
                <a:effectLst/>
                <a:uLnTx/>
                <a:uFillTx/>
                <a:latin typeface="Meiryo" panose="020B0604030504040204" pitchFamily="34" charset="-128"/>
                <a:ea typeface="Meiryo" panose="020B0604030504040204" pitchFamily="34" charset="-128"/>
                <a:cs typeface="メイリオ"/>
              </a:rPr>
              <a:t>電話</a:t>
            </a:r>
            <a:r>
              <a:rPr kumimoji="1" lang="en-US" altLang="ja-JP" sz="1500" b="1" i="0" u="none" strike="noStrike" kern="0" cap="none" spc="0" normalizeH="0" baseline="0" noProof="0" dirty="0">
                <a:ln>
                  <a:noFill/>
                </a:ln>
                <a:solidFill>
                  <a:srgbClr val="0432FF"/>
                </a:solidFill>
                <a:effectLst/>
                <a:uLnTx/>
                <a:uFillTx/>
                <a:latin typeface="Meiryo" panose="020B0604030504040204" pitchFamily="34" charset="-128"/>
                <a:ea typeface="Meiryo" panose="020B0604030504040204" pitchFamily="34" charset="-128"/>
                <a:cs typeface="メイリオ"/>
              </a:rPr>
              <a:t>)</a:t>
            </a:r>
          </a:p>
        </p:txBody>
      </p:sp>
      <p:pic>
        <p:nvPicPr>
          <p:cNvPr id="285" name="Graphic 19">
            <a:extLst>
              <a:ext uri="{FF2B5EF4-FFF2-40B4-BE49-F238E27FC236}">
                <a16:creationId xmlns:a16="http://schemas.microsoft.com/office/drawing/2014/main" id="{C3BAF085-06B9-CE4E-8043-534EF3CFC02B}"/>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360525" y="3442162"/>
            <a:ext cx="528000" cy="52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 name="Graphic 24">
            <a:extLst>
              <a:ext uri="{FF2B5EF4-FFF2-40B4-BE49-F238E27FC236}">
                <a16:creationId xmlns:a16="http://schemas.microsoft.com/office/drawing/2014/main" id="{46B847CA-0E4A-FA46-91A8-63373D70D0BF}"/>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916372" y="3320623"/>
            <a:ext cx="391265" cy="391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7" name="Rectangle 54">
            <a:extLst>
              <a:ext uri="{FF2B5EF4-FFF2-40B4-BE49-F238E27FC236}">
                <a16:creationId xmlns:a16="http://schemas.microsoft.com/office/drawing/2014/main" id="{3865A928-B8E3-E341-B314-9EE76B20C93F}"/>
              </a:ext>
            </a:extLst>
          </p:cNvPr>
          <p:cNvSpPr/>
          <p:nvPr/>
        </p:nvSpPr>
        <p:spPr>
          <a:xfrm>
            <a:off x="791717" y="2874833"/>
            <a:ext cx="1680077" cy="467949"/>
          </a:xfrm>
          <a:prstGeom prst="rect">
            <a:avLst/>
          </a:prstGeom>
          <a:noFill/>
        </p:spPr>
        <p:txBody>
          <a:bodyPr wrap="none" lIns="57151" tIns="28575" rIns="57151" bIns="28575">
            <a:spAutoFit/>
          </a:body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0" lang="en-US" altLang="ja-JP" sz="1333" b="1" i="0" u="none" strike="noStrike" kern="1200" cap="none" spc="0" normalizeH="0" baseline="0" noProof="0" dirty="0">
                <a:ln w="0"/>
                <a:solidFill>
                  <a:srgbClr val="0F1C25"/>
                </a:solidFill>
                <a:effectLst/>
                <a:uLnTx/>
                <a:uFillTx/>
                <a:latin typeface="Meiryo" panose="020B0604030504040204" pitchFamily="34" charset="-128"/>
                <a:ea typeface="Meiryo" panose="020B0604030504040204" pitchFamily="34" charset="-128"/>
                <a:cs typeface="Calibri" panose="020F0502020204030204" pitchFamily="34" charset="0"/>
              </a:rPr>
              <a:t>CloudWatch</a:t>
            </a:r>
            <a:br>
              <a:rPr kumimoji="0" lang="en-US" altLang="ja-JP" sz="1333" b="1" i="0" u="none" strike="noStrike" kern="1200" cap="none" spc="0" normalizeH="0" baseline="0" noProof="0" dirty="0">
                <a:ln w="0"/>
                <a:solidFill>
                  <a:srgbClr val="0F1C25"/>
                </a:solidFill>
                <a:effectLst/>
                <a:uLnTx/>
                <a:uFillTx/>
                <a:latin typeface="Meiryo" panose="020B0604030504040204" pitchFamily="34" charset="-128"/>
                <a:ea typeface="Meiryo" panose="020B0604030504040204" pitchFamily="34" charset="-128"/>
                <a:cs typeface="Calibri" panose="020F0502020204030204" pitchFamily="34" charset="0"/>
              </a:rPr>
            </a:br>
            <a:r>
              <a:rPr kumimoji="0" lang="en-US" altLang="ja-JP" sz="1333" b="1" i="0" u="none" strike="noStrike" kern="1200" cap="none" spc="0" normalizeH="0" baseline="0" noProof="0" dirty="0">
                <a:ln w="0"/>
                <a:solidFill>
                  <a:srgbClr val="0F1C25"/>
                </a:solidFill>
                <a:effectLst/>
                <a:uLnTx/>
                <a:uFillTx/>
                <a:latin typeface="Meiryo" panose="020B0604030504040204" pitchFamily="34" charset="-128"/>
                <a:ea typeface="Meiryo" panose="020B0604030504040204" pitchFamily="34" charset="-128"/>
                <a:cs typeface="Calibri" panose="020F0502020204030204" pitchFamily="34" charset="0"/>
              </a:rPr>
              <a:t>(</a:t>
            </a:r>
            <a:r>
              <a:rPr kumimoji="0" lang="en-US" altLang="ja-JP" sz="1333" b="1" i="0" u="none" strike="noStrike" kern="1200" cap="none" spc="0" normalizeH="0" baseline="0" noProof="0" dirty="0">
                <a:ln w="0"/>
                <a:solidFill>
                  <a:srgbClr val="7030A0"/>
                </a:solidFill>
                <a:effectLst/>
                <a:uLnTx/>
                <a:uFillTx/>
                <a:latin typeface="Meiryo" panose="020B0604030504040204" pitchFamily="34" charset="-128"/>
                <a:ea typeface="Meiryo" panose="020B0604030504040204" pitchFamily="34" charset="-128"/>
                <a:cs typeface="Calibri" panose="020F0502020204030204" pitchFamily="34" charset="0"/>
              </a:rPr>
              <a:t>Alarm</a:t>
            </a:r>
            <a:r>
              <a:rPr kumimoji="0" lang="ja-JP" altLang="en-US" sz="1333" b="1" i="0" u="none" strike="noStrike" kern="1200" cap="none" spc="0" normalizeH="0" baseline="0" noProof="0">
                <a:ln w="0"/>
                <a:solidFill>
                  <a:srgbClr val="7030A0"/>
                </a:solidFill>
                <a:effectLst/>
                <a:uLnTx/>
                <a:uFillTx/>
                <a:latin typeface="Meiryo" panose="020B0604030504040204" pitchFamily="34" charset="-128"/>
                <a:ea typeface="Meiryo" panose="020B0604030504040204" pitchFamily="34" charset="-128"/>
                <a:cs typeface="Calibri" panose="020F0502020204030204" pitchFamily="34" charset="0"/>
              </a:rPr>
              <a:t>アクション</a:t>
            </a:r>
            <a:r>
              <a:rPr kumimoji="0" lang="en-US" altLang="ja-JP" sz="1333" b="1" i="0" u="none" strike="noStrike" kern="1200" cap="none" spc="0" normalizeH="0" baseline="0" noProof="0" dirty="0">
                <a:ln w="0"/>
                <a:solidFill>
                  <a:srgbClr val="0F1C25"/>
                </a:solidFill>
                <a:effectLst/>
                <a:uLnTx/>
                <a:uFillTx/>
                <a:latin typeface="Meiryo" panose="020B0604030504040204" pitchFamily="34" charset="-128"/>
                <a:ea typeface="Meiryo" panose="020B0604030504040204" pitchFamily="34" charset="-128"/>
                <a:cs typeface="Calibri" panose="020F0502020204030204" pitchFamily="34" charset="0"/>
              </a:rPr>
              <a:t>)</a:t>
            </a:r>
            <a:endParaRPr kumimoji="0" lang="en-US" sz="1333" b="1" i="0" u="none" strike="noStrike" kern="1200" cap="none" spc="0" normalizeH="0" baseline="0" noProof="0" dirty="0">
              <a:ln w="0"/>
              <a:solidFill>
                <a:srgbClr val="0F1C25"/>
              </a:solidFill>
              <a:effectLst/>
              <a:uLnTx/>
              <a:uFillTx/>
              <a:latin typeface="Meiryo" panose="020B0604030504040204" pitchFamily="34" charset="-128"/>
              <a:ea typeface="Meiryo" panose="020B0604030504040204" pitchFamily="34" charset="-128"/>
              <a:cs typeface="Calibri" panose="020F0502020204030204" pitchFamily="34" charset="0"/>
            </a:endParaRPr>
          </a:p>
        </p:txBody>
      </p:sp>
      <p:cxnSp>
        <p:nvCxnSpPr>
          <p:cNvPr id="288" name="直線矢印コネクタ 22">
            <a:extLst>
              <a:ext uri="{FF2B5EF4-FFF2-40B4-BE49-F238E27FC236}">
                <a16:creationId xmlns:a16="http://schemas.microsoft.com/office/drawing/2014/main" id="{FE39344D-F5D7-2946-B3E4-3CF32A0FE18F}"/>
              </a:ext>
            </a:extLst>
          </p:cNvPr>
          <p:cNvCxnSpPr>
            <a:cxnSpLocks/>
            <a:stCxn id="285" idx="3"/>
            <a:endCxn id="113" idx="1"/>
          </p:cNvCxnSpPr>
          <p:nvPr/>
        </p:nvCxnSpPr>
        <p:spPr>
          <a:xfrm>
            <a:off x="1888525" y="3706162"/>
            <a:ext cx="2537040" cy="1367"/>
          </a:xfrm>
          <a:prstGeom prst="straightConnector1">
            <a:avLst/>
          </a:prstGeom>
          <a:ln>
            <a:solidFill>
              <a:schemeClr val="tx1">
                <a:lumMod val="75000"/>
                <a:lumOff val="25000"/>
              </a:schemeClr>
            </a:solidFill>
            <a:prstDash val="solid"/>
            <a:tailEnd type="triangle"/>
          </a:ln>
          <a:effectLst/>
        </p:spPr>
        <p:style>
          <a:lnRef idx="2">
            <a:schemeClr val="accent1"/>
          </a:lnRef>
          <a:fillRef idx="0">
            <a:schemeClr val="accent1"/>
          </a:fillRef>
          <a:effectRef idx="1">
            <a:schemeClr val="accent1"/>
          </a:effectRef>
          <a:fontRef idx="minor">
            <a:schemeClr val="tx1"/>
          </a:fontRef>
        </p:style>
      </p:cxnSp>
      <p:cxnSp>
        <p:nvCxnSpPr>
          <p:cNvPr id="291" name="直線矢印コネクタ 22">
            <a:extLst>
              <a:ext uri="{FF2B5EF4-FFF2-40B4-BE49-F238E27FC236}">
                <a16:creationId xmlns:a16="http://schemas.microsoft.com/office/drawing/2014/main" id="{0F08ED2E-7159-B745-ACD0-4953730262A7}"/>
              </a:ext>
            </a:extLst>
          </p:cNvPr>
          <p:cNvCxnSpPr>
            <a:cxnSpLocks/>
            <a:stCxn id="273" idx="3"/>
            <a:endCxn id="285" idx="1"/>
          </p:cNvCxnSpPr>
          <p:nvPr/>
        </p:nvCxnSpPr>
        <p:spPr>
          <a:xfrm>
            <a:off x="649045" y="3704453"/>
            <a:ext cx="711480" cy="1709"/>
          </a:xfrm>
          <a:prstGeom prst="curvedConnector3">
            <a:avLst>
              <a:gd name="adj1" fmla="val 50000"/>
            </a:avLst>
          </a:prstGeom>
          <a:ln>
            <a:solidFill>
              <a:schemeClr val="bg1">
                <a:lumMod val="65000"/>
              </a:schemeClr>
            </a:solidFill>
            <a:prstDash val="sysDash"/>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sp>
        <p:nvSpPr>
          <p:cNvPr id="294" name="Rectangle 54">
            <a:extLst>
              <a:ext uri="{FF2B5EF4-FFF2-40B4-BE49-F238E27FC236}">
                <a16:creationId xmlns:a16="http://schemas.microsoft.com/office/drawing/2014/main" id="{FE3E5866-0C74-544D-AF61-1E75A14F66F2}"/>
              </a:ext>
            </a:extLst>
          </p:cNvPr>
          <p:cNvSpPr/>
          <p:nvPr/>
        </p:nvSpPr>
        <p:spPr>
          <a:xfrm>
            <a:off x="8633041" y="5152898"/>
            <a:ext cx="694633" cy="218900"/>
          </a:xfrm>
          <a:prstGeom prst="rect">
            <a:avLst/>
          </a:prstGeom>
          <a:noFill/>
        </p:spPr>
        <p:txBody>
          <a:bodyPr wrap="none" lIns="48000" tIns="0" rIns="48000" bIns="0">
            <a:noAutofit/>
          </a:body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0" lang="en-US" altLang="ja-JP" sz="1333" b="0" i="0" u="none" strike="noStrike" kern="1200" cap="none" spc="0" normalizeH="0" baseline="0" noProof="0" dirty="0">
                <a:ln w="0"/>
                <a:solidFill>
                  <a:srgbClr val="0F1C25"/>
                </a:solidFill>
                <a:effectLst/>
                <a:uLnTx/>
                <a:uFillTx/>
                <a:latin typeface="Meiryo" panose="020B0604030504040204" pitchFamily="34" charset="-128"/>
                <a:ea typeface="Meiryo" panose="020B0604030504040204" pitchFamily="34" charset="-128"/>
                <a:cs typeface="Calibri" panose="020F0502020204030204" pitchFamily="34" charset="0"/>
              </a:rPr>
              <a:t>(SNS</a:t>
            </a:r>
            <a:r>
              <a:rPr kumimoji="0" lang="ja-JP" altLang="en-US" sz="1333" b="0" i="0" u="none" strike="noStrike" kern="1200" cap="none" spc="0" normalizeH="0" baseline="0" noProof="0">
                <a:ln w="0"/>
                <a:solidFill>
                  <a:srgbClr val="0F1C25"/>
                </a:solidFill>
                <a:effectLst/>
                <a:uLnTx/>
                <a:uFillTx/>
                <a:latin typeface="Meiryo" panose="020B0604030504040204" pitchFamily="34" charset="-128"/>
                <a:ea typeface="Meiryo" panose="020B0604030504040204" pitchFamily="34" charset="-128"/>
                <a:cs typeface="Calibri" panose="020F0502020204030204" pitchFamily="34" charset="0"/>
              </a:rPr>
              <a:t>トピック経由</a:t>
            </a:r>
            <a:r>
              <a:rPr kumimoji="0" lang="en-US" altLang="ja-JP" sz="1333" b="0" i="0" u="none" strike="noStrike" kern="1200" cap="none" spc="0" normalizeH="0" baseline="0" noProof="0" dirty="0">
                <a:ln w="0"/>
                <a:solidFill>
                  <a:srgbClr val="0F1C25"/>
                </a:solidFill>
                <a:effectLst/>
                <a:uLnTx/>
                <a:uFillTx/>
                <a:latin typeface="Meiryo" panose="020B0604030504040204" pitchFamily="34" charset="-128"/>
                <a:ea typeface="Meiryo" panose="020B0604030504040204" pitchFamily="34" charset="-128"/>
                <a:cs typeface="Calibri" panose="020F0502020204030204" pitchFamily="34" charset="0"/>
              </a:rPr>
              <a:t>)</a:t>
            </a:r>
            <a:endParaRPr kumimoji="0" lang="en-US" sz="1333" b="0" i="0" u="none" strike="noStrike" kern="1200" cap="none" spc="0" normalizeH="0" baseline="0" noProof="0" dirty="0">
              <a:ln w="0"/>
              <a:solidFill>
                <a:srgbClr val="0F1C25"/>
              </a:solidFill>
              <a:effectLst/>
              <a:uLnTx/>
              <a:uFillTx/>
              <a:latin typeface="Meiryo" panose="020B0604030504040204" pitchFamily="34" charset="-128"/>
              <a:ea typeface="Meiryo" panose="020B0604030504040204" pitchFamily="34" charset="-128"/>
              <a:cs typeface="Calibri" panose="020F0502020204030204" pitchFamily="34" charset="0"/>
            </a:endParaRPr>
          </a:p>
        </p:txBody>
      </p:sp>
      <p:sp>
        <p:nvSpPr>
          <p:cNvPr id="297" name="TextBox 46">
            <a:extLst>
              <a:ext uri="{FF2B5EF4-FFF2-40B4-BE49-F238E27FC236}">
                <a16:creationId xmlns:a16="http://schemas.microsoft.com/office/drawing/2014/main" id="{2238382A-BCC7-1F4E-8E18-C0CE63C11670}"/>
              </a:ext>
            </a:extLst>
          </p:cNvPr>
          <p:cNvSpPr txBox="1"/>
          <p:nvPr/>
        </p:nvSpPr>
        <p:spPr>
          <a:xfrm>
            <a:off x="6458229" y="2900565"/>
            <a:ext cx="1235613" cy="299542"/>
          </a:xfrm>
          <a:prstGeom prst="rect">
            <a:avLst/>
          </a:prstGeom>
          <a:solidFill>
            <a:schemeClr val="bg1"/>
          </a:solidFill>
          <a:ln>
            <a:solidFill>
              <a:schemeClr val="tx1">
                <a:lumMod val="75000"/>
                <a:lumOff val="25000"/>
              </a:schemeClr>
            </a:solidFill>
          </a:ln>
        </p:spPr>
        <p:txBody>
          <a:bodyPr wrap="none" lIns="48000" tIns="48000" rIns="48000" bIns="48000" rtlCol="0" anchor="ctr">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0" lang="en-US" sz="1333" b="1" i="0" u="none" strike="noStrike" kern="1200" cap="none" spc="0" normalizeH="0" baseline="0" noProof="0" dirty="0" err="1">
                <a:ln>
                  <a:noFill/>
                </a:ln>
                <a:solidFill>
                  <a:srgbClr val="FFFFFF">
                    <a:lumMod val="25000"/>
                  </a:srgbClr>
                </a:solidFill>
                <a:effectLst/>
                <a:uLnTx/>
                <a:uFillTx/>
                <a:latin typeface="Meiryo" panose="020B0604030504040204" pitchFamily="34" charset="-128"/>
                <a:ea typeface="Meiryo" panose="020B0604030504040204" pitchFamily="34" charset="-128"/>
                <a:cs typeface="Amazon Ember" charset="0"/>
              </a:rPr>
              <a:t>影響</a:t>
            </a:r>
            <a:r>
              <a:rPr kumimoji="0" lang="en-US" sz="1333" b="1" i="0" u="none" strike="noStrike" kern="1200" cap="none" spc="0" normalizeH="0" baseline="0" noProof="0" dirty="0">
                <a:ln>
                  <a:noFill/>
                </a:ln>
                <a:solidFill>
                  <a:srgbClr val="FFFFFF">
                    <a:lumMod val="25000"/>
                  </a:srgbClr>
                </a:solidFill>
                <a:effectLst/>
                <a:uLnTx/>
                <a:uFillTx/>
                <a:latin typeface="Meiryo" panose="020B0604030504040204" pitchFamily="34" charset="-128"/>
                <a:ea typeface="Meiryo" panose="020B0604030504040204" pitchFamily="34" charset="-128"/>
                <a:cs typeface="Amazon Ember" charset="0"/>
              </a:rPr>
              <a:t>/</a:t>
            </a:r>
            <a:r>
              <a:rPr kumimoji="0" lang="en-US" sz="1333" b="1" i="0" u="none" strike="noStrike" kern="1200" cap="none" spc="0" normalizeH="0" baseline="0" noProof="0" dirty="0" err="1">
                <a:ln>
                  <a:noFill/>
                </a:ln>
                <a:solidFill>
                  <a:srgbClr val="FFFFFF">
                    <a:lumMod val="25000"/>
                  </a:srgbClr>
                </a:solidFill>
                <a:effectLst/>
                <a:uLnTx/>
                <a:uFillTx/>
                <a:latin typeface="Meiryo" panose="020B0604030504040204" pitchFamily="34" charset="-128"/>
                <a:ea typeface="Meiryo" panose="020B0604030504040204" pitchFamily="34" charset="-128"/>
                <a:cs typeface="Amazon Ember" charset="0"/>
              </a:rPr>
              <a:t>状態</a:t>
            </a:r>
            <a:endParaRPr kumimoji="0" lang="en-US" sz="1333" b="1" i="0" u="none" strike="noStrike" kern="1200" cap="none" spc="0" normalizeH="0" baseline="0" noProof="0" dirty="0">
              <a:ln>
                <a:noFill/>
              </a:ln>
              <a:solidFill>
                <a:srgbClr val="FFFFFF">
                  <a:lumMod val="25000"/>
                </a:srgbClr>
              </a:solidFill>
              <a:effectLst/>
              <a:uLnTx/>
              <a:uFillTx/>
              <a:latin typeface="Meiryo" panose="020B0604030504040204" pitchFamily="34" charset="-128"/>
              <a:ea typeface="Meiryo" panose="020B0604030504040204" pitchFamily="34" charset="-128"/>
              <a:cs typeface="Amazon Ember" charset="0"/>
            </a:endParaRPr>
          </a:p>
        </p:txBody>
      </p:sp>
      <p:sp>
        <p:nvSpPr>
          <p:cNvPr id="95" name="Rectangle 54">
            <a:extLst>
              <a:ext uri="{FF2B5EF4-FFF2-40B4-BE49-F238E27FC236}">
                <a16:creationId xmlns:a16="http://schemas.microsoft.com/office/drawing/2014/main" id="{5A696E52-D21B-084F-8D57-3010884FBAFA}"/>
              </a:ext>
            </a:extLst>
          </p:cNvPr>
          <p:cNvSpPr/>
          <p:nvPr/>
        </p:nvSpPr>
        <p:spPr>
          <a:xfrm>
            <a:off x="8044344" y="3292087"/>
            <a:ext cx="1367403" cy="258688"/>
          </a:xfrm>
          <a:prstGeom prst="roundRect">
            <a:avLst>
              <a:gd name="adj" fmla="val 4705"/>
            </a:avLst>
          </a:prstGeom>
          <a:solidFill>
            <a:schemeClr val="tx1">
              <a:lumMod val="10000"/>
              <a:lumOff val="90000"/>
            </a:schemeClr>
          </a:solidFill>
          <a:ln w="19050">
            <a:solidFill>
              <a:srgbClr val="0070C0"/>
            </a:solidFill>
          </a:ln>
        </p:spPr>
        <p:txBody>
          <a:bodyPr wrap="none" lIns="57151" tIns="28575" rIns="57151" bIns="28575" anchor="t">
            <a:noAutofit/>
          </a:body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0" lang="en-US" sz="1500" b="1" i="0" u="none" strike="noStrike" kern="1200" cap="none" spc="0" normalizeH="0" baseline="0" noProof="0" dirty="0" err="1">
                <a:ln w="0"/>
                <a:solidFill>
                  <a:srgbClr val="0F1C25"/>
                </a:solidFill>
                <a:effectLst/>
                <a:uLnTx/>
                <a:uFillTx/>
                <a:latin typeface="Meiryo" panose="020B0604030504040204" pitchFamily="34" charset="-128"/>
                <a:ea typeface="Meiryo" panose="020B0604030504040204" pitchFamily="34" charset="-128"/>
                <a:cs typeface="Calibri" panose="020F0502020204030204" pitchFamily="34" charset="0"/>
              </a:rPr>
              <a:t>分析</a:t>
            </a:r>
            <a:r>
              <a:rPr kumimoji="0" lang="en-US" sz="1000" b="0" i="0" u="none" strike="noStrike" kern="1200" cap="none" spc="0" normalizeH="0" baseline="0" noProof="0" dirty="0">
                <a:ln w="0"/>
                <a:solidFill>
                  <a:srgbClr val="0F1C25"/>
                </a:solidFill>
                <a:effectLst/>
                <a:uLnTx/>
                <a:uFillTx/>
                <a:latin typeface="Meiryo" panose="020B0604030504040204" pitchFamily="34" charset="-128"/>
                <a:ea typeface="Meiryo" panose="020B0604030504040204" pitchFamily="34" charset="-128"/>
                <a:cs typeface="Calibri" panose="020F0502020204030204" pitchFamily="34" charset="0"/>
              </a:rPr>
              <a:t>(</a:t>
            </a:r>
            <a:r>
              <a:rPr kumimoji="0" lang="en-US" sz="1000" b="0" i="0" u="none" strike="noStrike" kern="1200" cap="none" spc="0" normalizeH="0" baseline="0" noProof="0" dirty="0" err="1">
                <a:ln w="0"/>
                <a:solidFill>
                  <a:srgbClr val="0F1C25"/>
                </a:solidFill>
                <a:effectLst/>
                <a:uLnTx/>
                <a:uFillTx/>
                <a:latin typeface="Meiryo" panose="020B0604030504040204" pitchFamily="34" charset="-128"/>
                <a:ea typeface="Meiryo" panose="020B0604030504040204" pitchFamily="34" charset="-128"/>
                <a:cs typeface="Calibri" panose="020F0502020204030204" pitchFamily="34" charset="0"/>
              </a:rPr>
              <a:t>解決後</a:t>
            </a:r>
            <a:r>
              <a:rPr kumimoji="0" lang="en-US" sz="1000" b="0" i="0" u="none" strike="noStrike" kern="1200" cap="none" spc="0" normalizeH="0" baseline="0" noProof="0" dirty="0">
                <a:ln w="0"/>
                <a:solidFill>
                  <a:srgbClr val="0F1C25"/>
                </a:solidFill>
                <a:effectLst/>
                <a:uLnTx/>
                <a:uFillTx/>
                <a:latin typeface="Meiryo" panose="020B0604030504040204" pitchFamily="34" charset="-128"/>
                <a:ea typeface="Meiryo" panose="020B0604030504040204" pitchFamily="34" charset="-128"/>
                <a:cs typeface="Calibri" panose="020F0502020204030204" pitchFamily="34" charset="0"/>
              </a:rPr>
              <a:t>)</a:t>
            </a:r>
            <a:endParaRPr kumimoji="0" lang="en-US" sz="1500" b="0" i="0" u="none" strike="noStrike" kern="1200" cap="none" spc="0" normalizeH="0" baseline="0" noProof="0" dirty="0">
              <a:ln w="0"/>
              <a:solidFill>
                <a:srgbClr val="0F1C25"/>
              </a:solidFill>
              <a:effectLst/>
              <a:uLnTx/>
              <a:uFillTx/>
              <a:latin typeface="Meiryo" panose="020B0604030504040204" pitchFamily="34" charset="-128"/>
              <a:ea typeface="Meiryo" panose="020B0604030504040204" pitchFamily="34" charset="-128"/>
              <a:cs typeface="Calibri" panose="020F0502020204030204" pitchFamily="34" charset="0"/>
            </a:endParaRPr>
          </a:p>
        </p:txBody>
      </p:sp>
      <p:cxnSp>
        <p:nvCxnSpPr>
          <p:cNvPr id="97" name="直線矢印コネクタ 22">
            <a:extLst>
              <a:ext uri="{FF2B5EF4-FFF2-40B4-BE49-F238E27FC236}">
                <a16:creationId xmlns:a16="http://schemas.microsoft.com/office/drawing/2014/main" id="{8E980463-025B-934B-B102-DCDA4F4C270C}"/>
              </a:ext>
            </a:extLst>
          </p:cNvPr>
          <p:cNvCxnSpPr>
            <a:cxnSpLocks/>
            <a:stCxn id="95" idx="3"/>
            <a:endCxn id="137" idx="3"/>
          </p:cNvCxnSpPr>
          <p:nvPr/>
        </p:nvCxnSpPr>
        <p:spPr>
          <a:xfrm flipV="1">
            <a:off x="9411747" y="2760820"/>
            <a:ext cx="16933" cy="660611"/>
          </a:xfrm>
          <a:prstGeom prst="bentConnector3">
            <a:avLst>
              <a:gd name="adj1" fmla="val 1800000"/>
            </a:avLst>
          </a:prstGeom>
          <a:ln w="19050">
            <a:solidFill>
              <a:schemeClr val="bg1">
                <a:lumMod val="65000"/>
              </a:schemeClr>
            </a:solidFill>
            <a:prstDash val="sysDash"/>
            <a:tailEnd type="triangle"/>
          </a:ln>
          <a:effectLst/>
        </p:spPr>
        <p:style>
          <a:lnRef idx="2">
            <a:schemeClr val="accent1"/>
          </a:lnRef>
          <a:fillRef idx="0">
            <a:schemeClr val="accent1"/>
          </a:fillRef>
          <a:effectRef idx="1">
            <a:schemeClr val="accent1"/>
          </a:effectRef>
          <a:fontRef idx="minor">
            <a:schemeClr val="tx1"/>
          </a:fontRef>
        </p:style>
      </p:cxnSp>
      <p:sp>
        <p:nvSpPr>
          <p:cNvPr id="100" name="Rectangle 54">
            <a:extLst>
              <a:ext uri="{FF2B5EF4-FFF2-40B4-BE49-F238E27FC236}">
                <a16:creationId xmlns:a16="http://schemas.microsoft.com/office/drawing/2014/main" id="{F06D8048-B7C2-2D4F-B3C1-FFF60A953E92}"/>
              </a:ext>
            </a:extLst>
          </p:cNvPr>
          <p:cNvSpPr/>
          <p:nvPr/>
        </p:nvSpPr>
        <p:spPr>
          <a:xfrm>
            <a:off x="9337158" y="3254849"/>
            <a:ext cx="478683" cy="168444"/>
          </a:xfrm>
          <a:prstGeom prst="rect">
            <a:avLst/>
          </a:prstGeom>
          <a:noFill/>
        </p:spPr>
        <p:txBody>
          <a:bodyPr wrap="none" lIns="48000" tIns="0" rIns="48000" bIns="0">
            <a:noAutofit/>
          </a:body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0" lang="ja-JP" altLang="en-US" sz="1000" b="0" i="0" u="none" strike="noStrike" kern="1200" cap="none" spc="0" normalizeH="0" baseline="0" noProof="0">
                <a:ln w="0"/>
                <a:solidFill>
                  <a:srgbClr val="0F1C25"/>
                </a:solidFill>
                <a:effectLst/>
                <a:uLnTx/>
                <a:uFillTx/>
                <a:latin typeface="Meiryo" panose="020B0604030504040204" pitchFamily="34" charset="-128"/>
                <a:ea typeface="Meiryo" panose="020B0604030504040204" pitchFamily="34" charset="-128"/>
                <a:cs typeface="Calibri" panose="020F0502020204030204" pitchFamily="34" charset="0"/>
              </a:rPr>
              <a:t>参照</a:t>
            </a:r>
            <a:endParaRPr kumimoji="0" lang="en-US" sz="1000" b="0" i="0" u="none" strike="noStrike" kern="1200" cap="none" spc="0" normalizeH="0" baseline="0" noProof="0" dirty="0">
              <a:ln w="0"/>
              <a:solidFill>
                <a:srgbClr val="0F1C25"/>
              </a:solidFill>
              <a:effectLst/>
              <a:uLnTx/>
              <a:uFillTx/>
              <a:latin typeface="Meiryo" panose="020B0604030504040204" pitchFamily="34" charset="-128"/>
              <a:ea typeface="Meiryo" panose="020B0604030504040204" pitchFamily="34" charset="-128"/>
              <a:cs typeface="Calibri" panose="020F0502020204030204" pitchFamily="34" charset="0"/>
            </a:endParaRPr>
          </a:p>
        </p:txBody>
      </p:sp>
      <p:sp>
        <p:nvSpPr>
          <p:cNvPr id="104" name="Rectangle 54">
            <a:extLst>
              <a:ext uri="{FF2B5EF4-FFF2-40B4-BE49-F238E27FC236}">
                <a16:creationId xmlns:a16="http://schemas.microsoft.com/office/drawing/2014/main" id="{130B8C24-6197-6E42-8B10-0436CB1E80C3}"/>
              </a:ext>
            </a:extLst>
          </p:cNvPr>
          <p:cNvSpPr/>
          <p:nvPr/>
        </p:nvSpPr>
        <p:spPr>
          <a:xfrm>
            <a:off x="8281406" y="5960168"/>
            <a:ext cx="1564532" cy="408804"/>
          </a:xfrm>
          <a:prstGeom prst="rect">
            <a:avLst/>
          </a:prstGeom>
          <a:noFill/>
        </p:spPr>
        <p:txBody>
          <a:bodyPr wrap="none" lIns="48000" tIns="0" rIns="48000" bIns="0">
            <a:noAutofit/>
          </a:body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0" lang="ja-JP" altLang="en-US" sz="1333" b="1" i="0" u="none" strike="noStrike" kern="1200" cap="none" spc="0" normalizeH="0" baseline="0" noProof="0">
                <a:ln w="0"/>
                <a:solidFill>
                  <a:srgbClr val="0F1C25"/>
                </a:solidFill>
                <a:effectLst/>
                <a:uLnTx/>
                <a:uFillTx/>
                <a:latin typeface="Meiryo" panose="020B0604030504040204" pitchFamily="34" charset="-128"/>
                <a:ea typeface="Meiryo" panose="020B0604030504040204" pitchFamily="34" charset="-128"/>
                <a:cs typeface="Calibri" panose="020F0502020204030204" pitchFamily="34" charset="0"/>
              </a:rPr>
              <a:t>オンコール対応者</a:t>
            </a:r>
            <a:endParaRPr kumimoji="0" lang="en-US" altLang="ja-JP" sz="1333" b="1" i="0" u="none" strike="noStrike" kern="1200" cap="none" spc="0" normalizeH="0" baseline="0" noProof="0" dirty="0">
              <a:ln w="0"/>
              <a:solidFill>
                <a:srgbClr val="0F1C25"/>
              </a:solidFill>
              <a:effectLst/>
              <a:uLnTx/>
              <a:uFillTx/>
              <a:latin typeface="Meiryo" panose="020B0604030504040204" pitchFamily="34" charset="-128"/>
              <a:ea typeface="Meiryo" panose="020B0604030504040204" pitchFamily="34" charset="-128"/>
              <a:cs typeface="Calibri" panose="020F0502020204030204" pitchFamily="34" charset="0"/>
            </a:endParaRPr>
          </a:p>
          <a:p>
            <a:pPr marL="0" marR="0" lvl="0" indent="0" algn="ctr" defTabSz="609576" rtl="0" eaLnBrk="1" fontAlgn="auto" latinLnBrk="0" hangingPunct="1">
              <a:lnSpc>
                <a:spcPct val="100000"/>
              </a:lnSpc>
              <a:spcBef>
                <a:spcPts val="0"/>
              </a:spcBef>
              <a:spcAft>
                <a:spcPts val="0"/>
              </a:spcAft>
              <a:buClrTx/>
              <a:buSzTx/>
              <a:buFontTx/>
              <a:buNone/>
              <a:tabLst/>
              <a:defRPr/>
            </a:pPr>
            <a:r>
              <a:rPr kumimoji="0" lang="en-US" sz="1333" b="1" i="0" u="none" strike="noStrike" kern="1200" cap="none" spc="0" normalizeH="0" baseline="0" noProof="0" dirty="0">
                <a:ln w="0"/>
                <a:solidFill>
                  <a:srgbClr val="0F1C25"/>
                </a:solidFill>
                <a:effectLst/>
                <a:uLnTx/>
                <a:uFillTx/>
                <a:latin typeface="Meiryo" panose="020B0604030504040204" pitchFamily="34" charset="-128"/>
                <a:ea typeface="Meiryo" panose="020B0604030504040204" pitchFamily="34" charset="-128"/>
                <a:cs typeface="Calibri" panose="020F0502020204030204" pitchFamily="34" charset="0"/>
              </a:rPr>
              <a:t>&amp; SME</a:t>
            </a:r>
          </a:p>
        </p:txBody>
      </p:sp>
      <p:pic>
        <p:nvPicPr>
          <p:cNvPr id="98" name="グラフィックス 97">
            <a:extLst>
              <a:ext uri="{FF2B5EF4-FFF2-40B4-BE49-F238E27FC236}">
                <a16:creationId xmlns:a16="http://schemas.microsoft.com/office/drawing/2014/main" id="{4B80A47E-D9FC-734F-A726-B2A06F58B666}"/>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3952304" y="1772308"/>
            <a:ext cx="520378" cy="520378"/>
          </a:xfrm>
          <a:prstGeom prst="rect">
            <a:avLst/>
          </a:prstGeom>
        </p:spPr>
      </p:pic>
      <p:sp>
        <p:nvSpPr>
          <p:cNvPr id="3" name="テキスト ボックス 2">
            <a:extLst>
              <a:ext uri="{FF2B5EF4-FFF2-40B4-BE49-F238E27FC236}">
                <a16:creationId xmlns:a16="http://schemas.microsoft.com/office/drawing/2014/main" id="{2A3A1CE4-B6D6-AD34-B872-9D79A37BBFEC}"/>
              </a:ext>
            </a:extLst>
          </p:cNvPr>
          <p:cNvSpPr txBox="1"/>
          <p:nvPr/>
        </p:nvSpPr>
        <p:spPr>
          <a:xfrm>
            <a:off x="10607211" y="0"/>
            <a:ext cx="1584789" cy="369332"/>
          </a:xfrm>
          <a:prstGeom prst="rect">
            <a:avLst/>
          </a:prstGeom>
          <a:no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800" b="0" i="0" u="none" strike="noStrike" kern="1200" cap="none" spc="0" normalizeH="0" baseline="0" noProof="0" dirty="0">
                <a:ln>
                  <a:noFill/>
                </a:ln>
                <a:solidFill>
                  <a:srgbClr val="FFFFFF">
                    <a:lumMod val="50000"/>
                  </a:srgbClr>
                </a:solidFill>
                <a:effectLst/>
                <a:uLnTx/>
                <a:uFillTx/>
                <a:latin typeface="Meiryo" panose="020B0604030504040204" pitchFamily="34" charset="-128"/>
                <a:ea typeface="Meiryo" panose="020B0604030504040204" pitchFamily="34" charset="-128"/>
                <a:cs typeface="+mn-cs"/>
              </a:rPr>
              <a:t>SEC10-BP02</a:t>
            </a:r>
            <a:endParaRPr kumimoji="0" lang="ja-JP" altLang="en-US" sz="1800" b="0" i="0" u="none" strike="noStrike" kern="1200" cap="none" spc="0" normalizeH="0" baseline="0" noProof="0">
              <a:ln>
                <a:noFill/>
              </a:ln>
              <a:solidFill>
                <a:srgbClr val="FFFFFF">
                  <a:lumMod val="50000"/>
                </a:srgbClr>
              </a:solidFill>
              <a:effectLst/>
              <a:uLnTx/>
              <a:uFillTx/>
              <a:latin typeface="Meiryo" panose="020B0604030504040204" pitchFamily="34" charset="-128"/>
              <a:ea typeface="Meiryo" panose="020B0604030504040204" pitchFamily="34" charset="-128"/>
              <a:cs typeface="+mn-cs"/>
            </a:endParaRPr>
          </a:p>
        </p:txBody>
      </p:sp>
    </p:spTree>
    <p:extLst>
      <p:ext uri="{BB962C8B-B14F-4D97-AF65-F5344CB8AC3E}">
        <p14:creationId xmlns:p14="http://schemas.microsoft.com/office/powerpoint/2010/main" val="574096350"/>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D0F9A1-029E-71F6-E793-4D162093E776}"/>
              </a:ext>
            </a:extLst>
          </p:cNvPr>
          <p:cNvSpPr>
            <a:spLocks noGrp="1"/>
          </p:cNvSpPr>
          <p:nvPr>
            <p:ph type="title"/>
          </p:nvPr>
        </p:nvSpPr>
        <p:spPr/>
        <p:txBody>
          <a:bodyPr/>
          <a:lstStyle/>
          <a:p>
            <a:pPr algn="l"/>
            <a:r>
              <a:rPr lang="en-JP" sz="2000"/>
              <a:t>レビュー観点 :</a:t>
            </a:r>
            <a:r>
              <a:rPr lang="ja-JP" altLang="en-US" sz="2000"/>
              <a:t>インシデント対応</a:t>
            </a:r>
            <a:r>
              <a:rPr lang="en-JP" sz="2000"/>
              <a:t>/</a:t>
            </a:r>
            <a:r>
              <a:rPr lang="ja-JP" altLang="en-US" sz="2000"/>
              <a:t>準備</a:t>
            </a:r>
            <a:br>
              <a:rPr lang="en-JP" sz="2000"/>
            </a:br>
            <a:r>
              <a:rPr lang="en-US" sz="2800" b="0" i="0" dirty="0">
                <a:solidFill>
                  <a:srgbClr val="16191F"/>
                </a:solidFill>
                <a:effectLst/>
                <a:latin typeface="Amazon Ember" panose="020B0603020204020204" pitchFamily="34" charset="0"/>
              </a:rPr>
              <a:t>SEC10-BP03 </a:t>
            </a:r>
            <a:r>
              <a:rPr lang="ja-JP" altLang="en-US" sz="2800" b="0" i="0">
                <a:solidFill>
                  <a:srgbClr val="16191F"/>
                </a:solidFill>
                <a:effectLst/>
                <a:latin typeface="Amazon Ember" panose="020B0603020204020204" pitchFamily="34" charset="0"/>
              </a:rPr>
              <a:t>フォレンジック機能を備える</a:t>
            </a:r>
            <a:endParaRPr lang="en-JP" sz="2800" dirty="0"/>
          </a:p>
        </p:txBody>
      </p:sp>
      <p:sp>
        <p:nvSpPr>
          <p:cNvPr id="3" name="Text Placeholder 2">
            <a:extLst>
              <a:ext uri="{FF2B5EF4-FFF2-40B4-BE49-F238E27FC236}">
                <a16:creationId xmlns:a16="http://schemas.microsoft.com/office/drawing/2014/main" id="{6CD638BC-5BEF-1626-7E3A-3BD989F1AFF4}"/>
              </a:ext>
            </a:extLst>
          </p:cNvPr>
          <p:cNvSpPr>
            <a:spLocks noGrp="1"/>
          </p:cNvSpPr>
          <p:nvPr>
            <p:ph type="body" sz="quarter" idx="10"/>
          </p:nvPr>
        </p:nvSpPr>
        <p:spPr>
          <a:xfrm>
            <a:off x="457200" y="1371600"/>
            <a:ext cx="5733945" cy="4364892"/>
          </a:xfrm>
        </p:spPr>
        <p:txBody>
          <a:bodyPr/>
          <a:lstStyle/>
          <a:p>
            <a:r>
              <a:rPr lang="en-JP" sz="1400" dirty="0">
                <a:solidFill>
                  <a:srgbClr val="0070C0"/>
                </a:solidFill>
              </a:rPr>
              <a:t>ポイント</a:t>
            </a:r>
          </a:p>
          <a:p>
            <a:pPr marL="285750" indent="-285750">
              <a:buFont typeface="Arial" panose="020B0604020202020204" pitchFamily="34" charset="0"/>
              <a:buChar char="•"/>
            </a:pPr>
            <a:r>
              <a:rPr lang="ja-JP" altLang="en-US" sz="1400"/>
              <a:t>インシデント管理計画の中で、証拠の収集と分析が適切に行われるようにしておく。</a:t>
            </a:r>
            <a:endParaRPr lang="en-US" altLang="ja-JP" sz="1400" dirty="0"/>
          </a:p>
          <a:p>
            <a:pPr marL="882362" lvl="1" indent="-285750">
              <a:buFont typeface="Arial" panose="020B0604020202020204" pitchFamily="34" charset="0"/>
              <a:buChar char="•"/>
            </a:pPr>
            <a:r>
              <a:rPr lang="ja-JP" altLang="en-US" sz="1200"/>
              <a:t>収集される証拠と、収集・調査プロセスで使用されるツールを定義する。</a:t>
            </a:r>
            <a:endParaRPr lang="en-US" altLang="ja-JP" sz="1200" dirty="0"/>
          </a:p>
          <a:p>
            <a:pPr marL="882362" lvl="1" indent="-285750">
              <a:buFont typeface="Arial" panose="020B0604020202020204" pitchFamily="34" charset="0"/>
              <a:buChar char="•"/>
            </a:pPr>
            <a:r>
              <a:rPr lang="ja-JP" altLang="en-US" sz="1200"/>
              <a:t>特に稼働中のシステムから証拠を収集するかどうかを決定しておく。</a:t>
            </a:r>
            <a:endParaRPr lang="en-US" altLang="ja-JP" sz="1200" dirty="0"/>
          </a:p>
          <a:p>
            <a:pPr marL="882362" lvl="1" indent="-285750">
              <a:buFont typeface="Arial" panose="020B0604020202020204" pitchFamily="34" charset="0"/>
              <a:buChar char="•"/>
            </a:pPr>
            <a:r>
              <a:rPr lang="ja-JP" altLang="en-US" sz="1200"/>
              <a:t>インシデント管理計画で適切なタイミングと方法で実施されるかを確認しておく。</a:t>
            </a:r>
            <a:endParaRPr lang="en-US" altLang="ja-JP" sz="1200" dirty="0"/>
          </a:p>
          <a:p>
            <a:pPr marL="285750" indent="-285750">
              <a:buFont typeface="Arial" panose="020B0604020202020204" pitchFamily="34" charset="0"/>
              <a:buChar char="•"/>
            </a:pPr>
            <a:r>
              <a:rPr lang="ja-JP" altLang="en-US" sz="1400"/>
              <a:t>外部のスペシャリスト、ツール、オートメーションなど、適切なフォレンジック調査能力を特定し、準備する。</a:t>
            </a:r>
            <a:endParaRPr lang="en-JP" sz="1400" dirty="0"/>
          </a:p>
          <a:p>
            <a:endParaRPr lang="en-JP" sz="1400" dirty="0"/>
          </a:p>
          <a:p>
            <a:r>
              <a:rPr lang="en-JP" sz="1400">
                <a:solidFill>
                  <a:srgbClr val="0070C0"/>
                </a:solidFill>
              </a:rPr>
              <a:t>レビュー観点の例</a:t>
            </a:r>
            <a:endParaRPr lang="ja-JP" altLang="en-US" sz="1400"/>
          </a:p>
          <a:p>
            <a:pPr marL="285750" indent="-285750">
              <a:buFont typeface="Arial" panose="020B0604020202020204" pitchFamily="34" charset="0"/>
              <a:buChar char="•"/>
            </a:pPr>
            <a:r>
              <a:rPr lang="ja-JP" altLang="en-US" sz="1400"/>
              <a:t>稼働中のシステムから証拠を収集できるように計画・準備されているか？</a:t>
            </a:r>
            <a:endParaRPr lang="en-US" sz="1400" dirty="0"/>
          </a:p>
        </p:txBody>
      </p:sp>
      <p:sp>
        <p:nvSpPr>
          <p:cNvPr id="4" name="TextBox 25">
            <a:extLst>
              <a:ext uri="{FF2B5EF4-FFF2-40B4-BE49-F238E27FC236}">
                <a16:creationId xmlns:a16="http://schemas.microsoft.com/office/drawing/2014/main" id="{8CE8161D-5F70-A50D-A0B4-7633F8D604B0}"/>
              </a:ext>
            </a:extLst>
          </p:cNvPr>
          <p:cNvSpPr txBox="1">
            <a:spLocks noChangeArrowheads="1"/>
          </p:cNvSpPr>
          <p:nvPr/>
        </p:nvSpPr>
        <p:spPr bwMode="auto">
          <a:xfrm>
            <a:off x="6545689" y="1815230"/>
            <a:ext cx="104091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8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SNS </a:t>
            </a:r>
            <a:r>
              <a:rPr kumimoji="0" lang="en-US" altLang="en-US" sz="800" b="0" i="0" u="none" strike="noStrike" kern="1200" cap="none" spc="0" normalizeH="0" baseline="0" noProof="0" dirty="0" err="1">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トピック</a:t>
            </a:r>
            <a:endParaRPr kumimoji="0" lang="en-US" altLang="en-US" sz="8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800" b="0" i="0" u="none" strike="noStrike" kern="1200" cap="none" spc="0" normalizeH="0" baseline="0" noProof="0" dirty="0" err="1">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インスタンスID</a:t>
            </a:r>
            <a:endParaRPr kumimoji="0" lang="en-US" altLang="en-US" sz="8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endParaRPr>
          </a:p>
        </p:txBody>
      </p:sp>
      <p:pic>
        <p:nvPicPr>
          <p:cNvPr id="5" name="Graphic 19">
            <a:extLst>
              <a:ext uri="{FF2B5EF4-FFF2-40B4-BE49-F238E27FC236}">
                <a16:creationId xmlns:a16="http://schemas.microsoft.com/office/drawing/2014/main" id="{88A55044-9254-EA18-DD4C-4DFB0AFBEE9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886146" y="1484118"/>
            <a:ext cx="360000" cy="360000"/>
          </a:xfrm>
          <a:prstGeom prst="rect">
            <a:avLst/>
          </a:prstGeom>
        </p:spPr>
      </p:pic>
      <p:pic>
        <p:nvPicPr>
          <p:cNvPr id="6" name="Graphic 17">
            <a:extLst>
              <a:ext uri="{FF2B5EF4-FFF2-40B4-BE49-F238E27FC236}">
                <a16:creationId xmlns:a16="http://schemas.microsoft.com/office/drawing/2014/main" id="{7F83A53C-E2D4-FD46-218C-D71FB0AFA60A}"/>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6886146" y="2877247"/>
            <a:ext cx="360000" cy="3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9">
            <a:extLst>
              <a:ext uri="{FF2B5EF4-FFF2-40B4-BE49-F238E27FC236}">
                <a16:creationId xmlns:a16="http://schemas.microsoft.com/office/drawing/2014/main" id="{8CA46926-D96D-8D92-0A22-EEECC7D611BD}"/>
              </a:ext>
            </a:extLst>
          </p:cNvPr>
          <p:cNvSpPr txBox="1">
            <a:spLocks noChangeArrowheads="1"/>
          </p:cNvSpPr>
          <p:nvPr/>
        </p:nvSpPr>
        <p:spPr bwMode="auto">
          <a:xfrm>
            <a:off x="6333018" y="3241410"/>
            <a:ext cx="146625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8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AWS Step Functions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800" b="0" i="0" u="none" strike="noStrike" kern="1200" cap="none" spc="0" normalizeH="0" baseline="0" noProof="0" dirty="0" err="1">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インシデント対応</a:t>
            </a:r>
            <a:endParaRPr kumimoji="0" lang="en-US" altLang="en-US" sz="8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endParaRPr>
          </a:p>
        </p:txBody>
      </p:sp>
      <p:sp>
        <p:nvSpPr>
          <p:cNvPr id="8" name="TextBox 17">
            <a:extLst>
              <a:ext uri="{FF2B5EF4-FFF2-40B4-BE49-F238E27FC236}">
                <a16:creationId xmlns:a16="http://schemas.microsoft.com/office/drawing/2014/main" id="{5496057C-7F43-3803-CF5B-7FC6011AC289}"/>
              </a:ext>
            </a:extLst>
          </p:cNvPr>
          <p:cNvSpPr txBox="1">
            <a:spLocks noChangeArrowheads="1"/>
          </p:cNvSpPr>
          <p:nvPr/>
        </p:nvSpPr>
        <p:spPr bwMode="auto">
          <a:xfrm>
            <a:off x="6385109" y="2519989"/>
            <a:ext cx="1362074"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800" b="0" i="0" u="none" strike="noStrike" kern="1200" cap="none" spc="0" normalizeH="0" baseline="0" noProof="0" dirty="0" err="1">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インスタンス確認</a:t>
            </a:r>
            <a:endParaRPr kumimoji="0" lang="en-US" altLang="en-US" sz="8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endParaRPr>
          </a:p>
        </p:txBody>
      </p:sp>
      <p:pic>
        <p:nvPicPr>
          <p:cNvPr id="9" name="Graphic 13">
            <a:extLst>
              <a:ext uri="{FF2B5EF4-FFF2-40B4-BE49-F238E27FC236}">
                <a16:creationId xmlns:a16="http://schemas.microsoft.com/office/drawing/2014/main" id="{EBBC6C95-B8D1-F8DC-8B34-650877357B3A}"/>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6886146" y="2182020"/>
            <a:ext cx="360000" cy="3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27">
            <a:extLst>
              <a:ext uri="{FF2B5EF4-FFF2-40B4-BE49-F238E27FC236}">
                <a16:creationId xmlns:a16="http://schemas.microsoft.com/office/drawing/2014/main" id="{E0F0BCBB-785B-534B-6BAD-78275E9755D7}"/>
              </a:ext>
            </a:extLst>
          </p:cNvPr>
          <p:cNvSpPr txBox="1">
            <a:spLocks noChangeArrowheads="1"/>
          </p:cNvSpPr>
          <p:nvPr/>
        </p:nvSpPr>
        <p:spPr bwMode="auto">
          <a:xfrm>
            <a:off x="8454376" y="4681314"/>
            <a:ext cx="12255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8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CloudFormation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800" b="0" i="0" u="none" strike="noStrike" kern="1200" cap="none" spc="0" normalizeH="0" baseline="0" noProof="0" dirty="0" err="1">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スタック</a:t>
            </a:r>
            <a:endParaRPr kumimoji="0" lang="en-US" altLang="en-US" sz="8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800" b="0" i="0" u="none" strike="noStrike" kern="1200" cap="none" spc="0" normalizeH="0" baseline="0" noProof="0" dirty="0" err="1">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クリーンルーム</a:t>
            </a:r>
            <a:endParaRPr kumimoji="0" lang="en-US" altLang="en-US" sz="8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endParaRPr>
          </a:p>
        </p:txBody>
      </p:sp>
      <p:pic>
        <p:nvPicPr>
          <p:cNvPr id="11" name="Graphic 54">
            <a:extLst>
              <a:ext uri="{FF2B5EF4-FFF2-40B4-BE49-F238E27FC236}">
                <a16:creationId xmlns:a16="http://schemas.microsoft.com/office/drawing/2014/main" id="{87454073-EA4C-E05C-CC16-E6A6085013D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877903" y="4340659"/>
            <a:ext cx="360000" cy="360000"/>
          </a:xfrm>
          <a:prstGeom prst="rect">
            <a:avLst/>
          </a:prstGeom>
        </p:spPr>
      </p:pic>
      <p:pic>
        <p:nvPicPr>
          <p:cNvPr id="13" name="図 12">
            <a:extLst>
              <a:ext uri="{FF2B5EF4-FFF2-40B4-BE49-F238E27FC236}">
                <a16:creationId xmlns:a16="http://schemas.microsoft.com/office/drawing/2014/main" id="{00A55220-08C8-A01C-617B-7D5AC2FA3D0A}"/>
              </a:ext>
            </a:extLst>
          </p:cNvPr>
          <p:cNvPicPr>
            <a:picLocks noChangeAspect="1"/>
          </p:cNvPicPr>
          <p:nvPr/>
        </p:nvPicPr>
        <p:blipFill>
          <a:blip r:embed="rId10"/>
          <a:stretch>
            <a:fillRect/>
          </a:stretch>
        </p:blipFill>
        <p:spPr>
          <a:xfrm>
            <a:off x="11405914" y="5796479"/>
            <a:ext cx="381178" cy="360000"/>
          </a:xfrm>
          <a:prstGeom prst="rect">
            <a:avLst/>
          </a:prstGeom>
        </p:spPr>
      </p:pic>
      <p:pic>
        <p:nvPicPr>
          <p:cNvPr id="14" name="Graphic 13">
            <a:extLst>
              <a:ext uri="{FF2B5EF4-FFF2-40B4-BE49-F238E27FC236}">
                <a16:creationId xmlns:a16="http://schemas.microsoft.com/office/drawing/2014/main" id="{620E5AFF-F662-45A6-9425-4D2F9DDAA4CB}"/>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8024337" y="2877247"/>
            <a:ext cx="360000" cy="3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Box 17">
            <a:extLst>
              <a:ext uri="{FF2B5EF4-FFF2-40B4-BE49-F238E27FC236}">
                <a16:creationId xmlns:a16="http://schemas.microsoft.com/office/drawing/2014/main" id="{1754E6DB-EDEF-2885-8788-4635BF6170C5}"/>
              </a:ext>
            </a:extLst>
          </p:cNvPr>
          <p:cNvSpPr txBox="1">
            <a:spLocks noChangeArrowheads="1"/>
          </p:cNvSpPr>
          <p:nvPr/>
        </p:nvSpPr>
        <p:spPr bwMode="auto">
          <a:xfrm>
            <a:off x="7723501" y="3247806"/>
            <a:ext cx="96167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8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Auto Scaling</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800" b="0" i="0" u="none" strike="noStrike" kern="1200" cap="none" spc="0" normalizeH="0" baseline="0" noProof="0" dirty="0" err="1">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から除く</a:t>
            </a:r>
            <a:endParaRPr kumimoji="0" lang="en-US" altLang="en-US" sz="8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endParaRPr>
          </a:p>
        </p:txBody>
      </p:sp>
      <p:pic>
        <p:nvPicPr>
          <p:cNvPr id="16" name="Graphic 13">
            <a:extLst>
              <a:ext uri="{FF2B5EF4-FFF2-40B4-BE49-F238E27FC236}">
                <a16:creationId xmlns:a16="http://schemas.microsoft.com/office/drawing/2014/main" id="{24162510-4B31-ECD9-E728-DCEDB0A31A14}"/>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8877903" y="2877247"/>
            <a:ext cx="360000" cy="3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TextBox 17">
            <a:extLst>
              <a:ext uri="{FF2B5EF4-FFF2-40B4-BE49-F238E27FC236}">
                <a16:creationId xmlns:a16="http://schemas.microsoft.com/office/drawing/2014/main" id="{C4FE287D-FE04-FAD0-49F0-E85895B8952F}"/>
              </a:ext>
            </a:extLst>
          </p:cNvPr>
          <p:cNvSpPr txBox="1">
            <a:spLocks noChangeArrowheads="1"/>
          </p:cNvSpPr>
          <p:nvPr/>
        </p:nvSpPr>
        <p:spPr bwMode="auto">
          <a:xfrm>
            <a:off x="8497291" y="3247806"/>
            <a:ext cx="112728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800" b="0" i="0" u="none" strike="noStrike" kern="1200" cap="none" spc="0" normalizeH="0" baseline="0" noProof="0" dirty="0" err="1">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EBSボリューム</a:t>
            </a:r>
            <a:br>
              <a:rPr kumimoji="0" lang="en-US" altLang="en-US" sz="8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br>
            <a:r>
              <a:rPr kumimoji="0" lang="en-US" altLang="en-US" sz="800" b="0" i="0" u="none" strike="noStrike" kern="1200" cap="none" spc="0" normalizeH="0" baseline="0" noProof="0" dirty="0" err="1">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スナップショット</a:t>
            </a:r>
            <a:endParaRPr kumimoji="0" lang="en-US" altLang="en-US" sz="8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endParaRPr>
          </a:p>
        </p:txBody>
      </p:sp>
      <p:pic>
        <p:nvPicPr>
          <p:cNvPr id="18" name="Graphic 13">
            <a:extLst>
              <a:ext uri="{FF2B5EF4-FFF2-40B4-BE49-F238E27FC236}">
                <a16:creationId xmlns:a16="http://schemas.microsoft.com/office/drawing/2014/main" id="{C58665F0-5EC4-0377-3AD5-C6DA120DD82C}"/>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9793111" y="2877247"/>
            <a:ext cx="360000" cy="3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TextBox 17">
            <a:extLst>
              <a:ext uri="{FF2B5EF4-FFF2-40B4-BE49-F238E27FC236}">
                <a16:creationId xmlns:a16="http://schemas.microsoft.com/office/drawing/2014/main" id="{78ABD3DB-E594-ACFA-AB36-EC08C5B5A531}"/>
              </a:ext>
            </a:extLst>
          </p:cNvPr>
          <p:cNvSpPr txBox="1">
            <a:spLocks noChangeArrowheads="1"/>
          </p:cNvSpPr>
          <p:nvPr/>
        </p:nvSpPr>
        <p:spPr bwMode="auto">
          <a:xfrm>
            <a:off x="9450975" y="3247806"/>
            <a:ext cx="117971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800" b="0" i="0" u="none" strike="noStrike" kern="1200" cap="none" spc="0" normalizeH="0" baseline="0" noProof="0" dirty="0" err="1">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メタデータを記録</a:t>
            </a:r>
            <a:endParaRPr kumimoji="0" lang="en-US" altLang="en-US" sz="8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endParaRPr>
          </a:p>
          <a:p>
            <a:pPr marL="171450" marR="0" lvl="0" indent="-1206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en-US" sz="800" b="0" i="0" u="none" strike="noStrike" kern="1200" cap="none" spc="0" normalizeH="0" baseline="0" noProof="0" dirty="0" err="1">
                <a:ln>
                  <a:noFill/>
                </a:ln>
                <a:solidFill>
                  <a:srgbClr val="FFFFFF">
                    <a:lumMod val="50000"/>
                  </a:srgbClr>
                </a:solidFill>
                <a:effectLst/>
                <a:uLnTx/>
                <a:uFillTx/>
                <a:latin typeface="Meiryo" panose="020B0604030504040204" pitchFamily="34" charset="-128"/>
                <a:ea typeface="Meiryo" panose="020B0604030504040204" pitchFamily="34" charset="-128"/>
                <a:cs typeface="Arial" panose="020B0604020202020204" pitchFamily="34" charset="0"/>
              </a:rPr>
              <a:t>IPアドレス</a:t>
            </a:r>
            <a:endParaRPr kumimoji="0" lang="en-US" altLang="en-US" sz="800" b="0" i="0" u="none" strike="noStrike" kern="1200" cap="none" spc="0" normalizeH="0" baseline="0" noProof="0" dirty="0">
              <a:ln>
                <a:noFill/>
              </a:ln>
              <a:solidFill>
                <a:srgbClr val="FFFFFF">
                  <a:lumMod val="50000"/>
                </a:srgbClr>
              </a:solidFill>
              <a:effectLst/>
              <a:uLnTx/>
              <a:uFillTx/>
              <a:latin typeface="Meiryo" panose="020B0604030504040204" pitchFamily="34" charset="-128"/>
              <a:ea typeface="Meiryo" panose="020B0604030504040204" pitchFamily="34" charset="-128"/>
              <a:cs typeface="Arial" panose="020B0604020202020204" pitchFamily="34" charset="0"/>
            </a:endParaRPr>
          </a:p>
          <a:p>
            <a:pPr marL="171450" marR="0" lvl="0" indent="-1206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en-US" sz="800" b="0" i="0" u="none" strike="noStrike" kern="1200" cap="none" spc="0" normalizeH="0" baseline="0" noProof="0" dirty="0">
                <a:ln>
                  <a:noFill/>
                </a:ln>
                <a:solidFill>
                  <a:srgbClr val="FFFFFF">
                    <a:lumMod val="50000"/>
                  </a:srgbClr>
                </a:solidFill>
                <a:effectLst/>
                <a:uLnTx/>
                <a:uFillTx/>
                <a:latin typeface="Meiryo" panose="020B0604030504040204" pitchFamily="34" charset="-128"/>
                <a:ea typeface="Meiryo" panose="020B0604030504040204" pitchFamily="34" charset="-128"/>
                <a:cs typeface="Arial" panose="020B0604020202020204" pitchFamily="34" charset="0"/>
              </a:rPr>
              <a:t>AMI</a:t>
            </a:r>
          </a:p>
          <a:p>
            <a:pPr marL="171450" marR="0" lvl="0" indent="-1206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en-US" sz="800" b="0" i="0" u="none" strike="noStrike" kern="1200" cap="none" spc="0" normalizeH="0" baseline="0" noProof="0" dirty="0" err="1">
                <a:ln>
                  <a:noFill/>
                </a:ln>
                <a:solidFill>
                  <a:srgbClr val="FFFFFF">
                    <a:lumMod val="50000"/>
                  </a:srgbClr>
                </a:solidFill>
                <a:effectLst/>
                <a:uLnTx/>
                <a:uFillTx/>
                <a:latin typeface="Meiryo" panose="020B0604030504040204" pitchFamily="34" charset="-128"/>
                <a:ea typeface="Meiryo" panose="020B0604030504040204" pitchFamily="34" charset="-128"/>
                <a:cs typeface="Arial" panose="020B0604020202020204" pitchFamily="34" charset="0"/>
              </a:rPr>
              <a:t>サブネット、など</a:t>
            </a:r>
            <a:endParaRPr kumimoji="0" lang="en-US" altLang="en-US" sz="800" b="0" i="0" u="none" strike="noStrike" kern="1200" cap="none" spc="0" normalizeH="0" baseline="0" noProof="0" dirty="0">
              <a:ln>
                <a:noFill/>
              </a:ln>
              <a:solidFill>
                <a:srgbClr val="FFFFFF">
                  <a:lumMod val="50000"/>
                </a:srgbClr>
              </a:solidFill>
              <a:effectLst/>
              <a:uLnTx/>
              <a:uFillTx/>
              <a:latin typeface="Meiryo" panose="020B0604030504040204" pitchFamily="34" charset="-128"/>
              <a:ea typeface="Meiryo" panose="020B0604030504040204" pitchFamily="34" charset="-128"/>
              <a:cs typeface="Arial" panose="020B0604020202020204" pitchFamily="34" charset="0"/>
            </a:endParaRPr>
          </a:p>
        </p:txBody>
      </p:sp>
      <p:pic>
        <p:nvPicPr>
          <p:cNvPr id="20" name="Graphic 13">
            <a:extLst>
              <a:ext uri="{FF2B5EF4-FFF2-40B4-BE49-F238E27FC236}">
                <a16:creationId xmlns:a16="http://schemas.microsoft.com/office/drawing/2014/main" id="{04871848-1F3A-80EE-2F26-B12AB33D7818}"/>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10630685" y="2877247"/>
            <a:ext cx="360000" cy="3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17">
            <a:extLst>
              <a:ext uri="{FF2B5EF4-FFF2-40B4-BE49-F238E27FC236}">
                <a16:creationId xmlns:a16="http://schemas.microsoft.com/office/drawing/2014/main" id="{7C613671-A6C3-871E-E85A-FE20C39600B2}"/>
              </a:ext>
            </a:extLst>
          </p:cNvPr>
          <p:cNvSpPr txBox="1">
            <a:spLocks noChangeArrowheads="1"/>
          </p:cNvSpPr>
          <p:nvPr/>
        </p:nvSpPr>
        <p:spPr bwMode="auto">
          <a:xfrm>
            <a:off x="10257281" y="3247806"/>
            <a:ext cx="112728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800" b="0" i="0" u="none" strike="noStrike" kern="1200" cap="none" spc="0" normalizeH="0" baseline="0" noProof="0" dirty="0" err="1">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タグ付け</a:t>
            </a:r>
            <a:endParaRPr kumimoji="0" lang="en-US" altLang="en-US" sz="8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8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a:t>
            </a:r>
            <a:r>
              <a:rPr kumimoji="0" lang="en-US" altLang="en-US" sz="800" b="0" i="0" u="none" strike="noStrike" kern="1200" cap="none" spc="0" normalizeH="0" baseline="0" noProof="0" dirty="0" err="1">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調査中</a:t>
            </a:r>
            <a:r>
              <a:rPr kumimoji="0" lang="en-US" altLang="en-US" sz="8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a:t>
            </a:r>
          </a:p>
        </p:txBody>
      </p:sp>
      <p:pic>
        <p:nvPicPr>
          <p:cNvPr id="22" name="Graphic 13">
            <a:extLst>
              <a:ext uri="{FF2B5EF4-FFF2-40B4-BE49-F238E27FC236}">
                <a16:creationId xmlns:a16="http://schemas.microsoft.com/office/drawing/2014/main" id="{3473A780-EBB4-1F4B-0613-322D9843AF4F}"/>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11416503" y="2877247"/>
            <a:ext cx="360000" cy="3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TextBox 17">
            <a:extLst>
              <a:ext uri="{FF2B5EF4-FFF2-40B4-BE49-F238E27FC236}">
                <a16:creationId xmlns:a16="http://schemas.microsoft.com/office/drawing/2014/main" id="{875C0DD6-DAF7-839D-B5C8-3FC4C83EC5AF}"/>
              </a:ext>
            </a:extLst>
          </p:cNvPr>
          <p:cNvSpPr txBox="1">
            <a:spLocks noChangeArrowheads="1"/>
          </p:cNvSpPr>
          <p:nvPr/>
        </p:nvSpPr>
        <p:spPr bwMode="auto">
          <a:xfrm>
            <a:off x="11032858" y="3247806"/>
            <a:ext cx="1127288"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800" b="0" i="0" u="none" strike="noStrike" kern="1200" cap="none" spc="0" normalizeH="0" baseline="0" noProof="0" dirty="0" err="1">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通知</a:t>
            </a:r>
            <a:endParaRPr kumimoji="0" lang="en-US" altLang="en-US" sz="8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endParaRPr>
          </a:p>
        </p:txBody>
      </p:sp>
      <p:sp>
        <p:nvSpPr>
          <p:cNvPr id="24" name="TextBox 25">
            <a:extLst>
              <a:ext uri="{FF2B5EF4-FFF2-40B4-BE49-F238E27FC236}">
                <a16:creationId xmlns:a16="http://schemas.microsoft.com/office/drawing/2014/main" id="{864153DC-3038-7468-D00F-134E5934046E}"/>
              </a:ext>
            </a:extLst>
          </p:cNvPr>
          <p:cNvSpPr txBox="1">
            <a:spLocks noChangeArrowheads="1"/>
          </p:cNvSpPr>
          <p:nvPr/>
        </p:nvSpPr>
        <p:spPr bwMode="auto">
          <a:xfrm>
            <a:off x="10997305" y="4700659"/>
            <a:ext cx="119839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8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SNS </a:t>
            </a:r>
            <a:r>
              <a:rPr kumimoji="0" lang="en-US" altLang="en-US" sz="800" b="0" i="0" u="none" strike="noStrike" kern="1200" cap="none" spc="0" normalizeH="0" baseline="0" noProof="0" dirty="0" err="1">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トピック</a:t>
            </a:r>
            <a:endParaRPr kumimoji="0" lang="en-US" altLang="en-US" sz="8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8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EC2インスタンス</a:t>
            </a:r>
            <a:br>
              <a:rPr kumimoji="0" lang="en-US" altLang="en-US" sz="8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br>
            <a:r>
              <a:rPr kumimoji="0" lang="en-US" altLang="en-US" sz="800" b="0" i="0" u="none" strike="noStrike" kern="1200" cap="none" spc="0" normalizeH="0" baseline="0" noProof="0" dirty="0" err="1">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インシデント発生</a:t>
            </a:r>
            <a:r>
              <a:rPr kumimoji="0" lang="en-US" altLang="en-US" sz="8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a:t>
            </a:r>
          </a:p>
        </p:txBody>
      </p:sp>
      <p:pic>
        <p:nvPicPr>
          <p:cNvPr id="25" name="Graphic 19">
            <a:extLst>
              <a:ext uri="{FF2B5EF4-FFF2-40B4-BE49-F238E27FC236}">
                <a16:creationId xmlns:a16="http://schemas.microsoft.com/office/drawing/2014/main" id="{6600DD3A-9321-54B5-258D-06C8F580792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416503" y="4340659"/>
            <a:ext cx="360000" cy="360000"/>
          </a:xfrm>
          <a:prstGeom prst="rect">
            <a:avLst/>
          </a:prstGeom>
        </p:spPr>
      </p:pic>
      <p:sp>
        <p:nvSpPr>
          <p:cNvPr id="26" name="TextBox 17">
            <a:extLst>
              <a:ext uri="{FF2B5EF4-FFF2-40B4-BE49-F238E27FC236}">
                <a16:creationId xmlns:a16="http://schemas.microsoft.com/office/drawing/2014/main" id="{DB6BEB7F-36D6-640F-4C6E-08934A0D310F}"/>
              </a:ext>
            </a:extLst>
          </p:cNvPr>
          <p:cNvSpPr txBox="1">
            <a:spLocks noChangeArrowheads="1"/>
          </p:cNvSpPr>
          <p:nvPr/>
        </p:nvSpPr>
        <p:spPr bwMode="auto">
          <a:xfrm>
            <a:off x="10972714" y="6156479"/>
            <a:ext cx="1127288"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8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Slack</a:t>
            </a:r>
          </a:p>
        </p:txBody>
      </p:sp>
      <p:pic>
        <p:nvPicPr>
          <p:cNvPr id="27" name="Graphic 13">
            <a:extLst>
              <a:ext uri="{FF2B5EF4-FFF2-40B4-BE49-F238E27FC236}">
                <a16:creationId xmlns:a16="http://schemas.microsoft.com/office/drawing/2014/main" id="{E557D812-9D9C-2AFE-D0F3-D291A8893A56}"/>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8024337" y="3607055"/>
            <a:ext cx="360000" cy="3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extBox 17">
            <a:extLst>
              <a:ext uri="{FF2B5EF4-FFF2-40B4-BE49-F238E27FC236}">
                <a16:creationId xmlns:a16="http://schemas.microsoft.com/office/drawing/2014/main" id="{A7BA5E76-48F7-32C7-41DB-584B49D64E4F}"/>
              </a:ext>
            </a:extLst>
          </p:cNvPr>
          <p:cNvSpPr txBox="1">
            <a:spLocks noChangeArrowheads="1"/>
          </p:cNvSpPr>
          <p:nvPr/>
        </p:nvSpPr>
        <p:spPr bwMode="auto">
          <a:xfrm>
            <a:off x="7723501" y="3981878"/>
            <a:ext cx="961673"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800" b="0" i="0" u="none" strike="noStrike" kern="1200" cap="none" spc="0" normalizeH="0" baseline="0" noProof="0" dirty="0" err="1">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SG設定</a:t>
            </a:r>
            <a:endParaRPr kumimoji="0" lang="en-US" altLang="en-US" sz="8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endParaRPr>
          </a:p>
        </p:txBody>
      </p:sp>
      <p:pic>
        <p:nvPicPr>
          <p:cNvPr id="29" name="Graphic 13">
            <a:extLst>
              <a:ext uri="{FF2B5EF4-FFF2-40B4-BE49-F238E27FC236}">
                <a16:creationId xmlns:a16="http://schemas.microsoft.com/office/drawing/2014/main" id="{8B2A25C7-C659-6111-DBE2-F3DBF718CBA6}"/>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8024337" y="4340659"/>
            <a:ext cx="360000" cy="3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TextBox 17">
            <a:extLst>
              <a:ext uri="{FF2B5EF4-FFF2-40B4-BE49-F238E27FC236}">
                <a16:creationId xmlns:a16="http://schemas.microsoft.com/office/drawing/2014/main" id="{19D5773E-2EA7-4CC6-A706-DE8439DF4890}"/>
              </a:ext>
            </a:extLst>
          </p:cNvPr>
          <p:cNvSpPr txBox="1">
            <a:spLocks noChangeArrowheads="1"/>
          </p:cNvSpPr>
          <p:nvPr/>
        </p:nvSpPr>
        <p:spPr bwMode="auto">
          <a:xfrm>
            <a:off x="7723501" y="4681314"/>
            <a:ext cx="96167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800" b="0" i="0" u="none" strike="noStrike" kern="1200" cap="none" spc="0" normalizeH="0" baseline="0" noProof="0" dirty="0" err="1">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クリーンルーム作成</a:t>
            </a:r>
            <a:endParaRPr kumimoji="0" lang="en-US" altLang="en-US" sz="8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endParaRPr>
          </a:p>
        </p:txBody>
      </p:sp>
      <p:pic>
        <p:nvPicPr>
          <p:cNvPr id="31" name="Graphic 13">
            <a:extLst>
              <a:ext uri="{FF2B5EF4-FFF2-40B4-BE49-F238E27FC236}">
                <a16:creationId xmlns:a16="http://schemas.microsoft.com/office/drawing/2014/main" id="{CF292451-C304-FA12-4FA9-72756C21717D}"/>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8024337" y="5066671"/>
            <a:ext cx="360000" cy="3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TextBox 17">
            <a:extLst>
              <a:ext uri="{FF2B5EF4-FFF2-40B4-BE49-F238E27FC236}">
                <a16:creationId xmlns:a16="http://schemas.microsoft.com/office/drawing/2014/main" id="{230AD355-3015-867B-DF03-6F442363ED91}"/>
              </a:ext>
            </a:extLst>
          </p:cNvPr>
          <p:cNvSpPr txBox="1">
            <a:spLocks noChangeArrowheads="1"/>
          </p:cNvSpPr>
          <p:nvPr/>
        </p:nvSpPr>
        <p:spPr bwMode="auto">
          <a:xfrm>
            <a:off x="7723501" y="5428373"/>
            <a:ext cx="961673"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800" b="0" i="0" u="none" strike="noStrike" kern="1200" cap="none" spc="0" normalizeH="0" baseline="0" noProof="0" dirty="0" err="1">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基礎分析</a:t>
            </a:r>
            <a:endParaRPr kumimoji="0" lang="en-US" altLang="en-US" sz="8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endParaRPr>
          </a:p>
        </p:txBody>
      </p:sp>
      <p:pic>
        <p:nvPicPr>
          <p:cNvPr id="33" name="Graphic 13">
            <a:extLst>
              <a:ext uri="{FF2B5EF4-FFF2-40B4-BE49-F238E27FC236}">
                <a16:creationId xmlns:a16="http://schemas.microsoft.com/office/drawing/2014/main" id="{9D5862C0-DE50-9FA9-01EE-0977DB6D1A94}"/>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8024337" y="5796479"/>
            <a:ext cx="360000" cy="3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TextBox 17">
            <a:extLst>
              <a:ext uri="{FF2B5EF4-FFF2-40B4-BE49-F238E27FC236}">
                <a16:creationId xmlns:a16="http://schemas.microsoft.com/office/drawing/2014/main" id="{BF2CDE12-5422-ED43-54BC-F91602544340}"/>
              </a:ext>
            </a:extLst>
          </p:cNvPr>
          <p:cNvSpPr txBox="1">
            <a:spLocks noChangeArrowheads="1"/>
          </p:cNvSpPr>
          <p:nvPr/>
        </p:nvSpPr>
        <p:spPr bwMode="auto">
          <a:xfrm>
            <a:off x="7723501" y="6156479"/>
            <a:ext cx="961673"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800" b="0" i="0" u="none" strike="noStrike" kern="1200" cap="none" spc="0" normalizeH="0" baseline="0" noProof="0" dirty="0" err="1">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レポート作成</a:t>
            </a:r>
            <a:endParaRPr kumimoji="0" lang="en-US" altLang="en-US" sz="8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endParaRPr>
          </a:p>
        </p:txBody>
      </p:sp>
      <p:sp>
        <p:nvSpPr>
          <p:cNvPr id="35" name="TextBox 25">
            <a:extLst>
              <a:ext uri="{FF2B5EF4-FFF2-40B4-BE49-F238E27FC236}">
                <a16:creationId xmlns:a16="http://schemas.microsoft.com/office/drawing/2014/main" id="{DB37875E-A470-FA85-7F5D-117C7EF48B9A}"/>
              </a:ext>
            </a:extLst>
          </p:cNvPr>
          <p:cNvSpPr txBox="1">
            <a:spLocks noChangeArrowheads="1"/>
          </p:cNvSpPr>
          <p:nvPr/>
        </p:nvSpPr>
        <p:spPr bwMode="auto">
          <a:xfrm>
            <a:off x="9304904" y="6156479"/>
            <a:ext cx="119839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8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SNS </a:t>
            </a:r>
            <a:r>
              <a:rPr kumimoji="0" lang="en-US" altLang="en-US" sz="800" b="0" i="0" u="none" strike="noStrike" kern="1200" cap="none" spc="0" normalizeH="0" baseline="0" noProof="0" dirty="0" err="1">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トピック</a:t>
            </a:r>
            <a:endParaRPr kumimoji="0" lang="en-US" altLang="en-US" sz="8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800" b="0" i="0" u="none" strike="noStrike" kern="1200" cap="none" spc="0" normalizeH="0" baseline="0" noProof="0" dirty="0" err="1">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フォレンジック</a:t>
            </a:r>
            <a:br>
              <a:rPr kumimoji="0" lang="en-US" altLang="en-US" sz="8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br>
            <a:r>
              <a:rPr kumimoji="0" lang="en-US" altLang="en-US" sz="800" b="0" i="0" u="none" strike="noStrike" kern="1200" cap="none" spc="0" normalizeH="0" baseline="0" noProof="0" dirty="0" err="1">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レポート</a:t>
            </a:r>
            <a:endParaRPr kumimoji="0" lang="en-US" altLang="en-US" sz="8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endParaRPr>
          </a:p>
        </p:txBody>
      </p:sp>
      <p:pic>
        <p:nvPicPr>
          <p:cNvPr id="36" name="Graphic 19">
            <a:extLst>
              <a:ext uri="{FF2B5EF4-FFF2-40B4-BE49-F238E27FC236}">
                <a16:creationId xmlns:a16="http://schemas.microsoft.com/office/drawing/2014/main" id="{5BE57A1D-2103-423E-FA30-87052274E10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24103" y="5796479"/>
            <a:ext cx="360000" cy="360000"/>
          </a:xfrm>
          <a:prstGeom prst="rect">
            <a:avLst/>
          </a:prstGeom>
        </p:spPr>
      </p:pic>
      <p:cxnSp>
        <p:nvCxnSpPr>
          <p:cNvPr id="38" name="直線矢印コネクタ 37">
            <a:extLst>
              <a:ext uri="{FF2B5EF4-FFF2-40B4-BE49-F238E27FC236}">
                <a16:creationId xmlns:a16="http://schemas.microsoft.com/office/drawing/2014/main" id="{7472C55E-DEEE-8858-3E57-D1FCA6E425C8}"/>
              </a:ext>
            </a:extLst>
          </p:cNvPr>
          <p:cNvCxnSpPr>
            <a:stCxn id="4" idx="2"/>
            <a:endCxn id="9" idx="0"/>
          </p:cNvCxnSpPr>
          <p:nvPr/>
        </p:nvCxnSpPr>
        <p:spPr>
          <a:xfrm>
            <a:off x="7066146" y="2153784"/>
            <a:ext cx="0" cy="28236"/>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40" name="直線矢印コネクタ 39">
            <a:extLst>
              <a:ext uri="{FF2B5EF4-FFF2-40B4-BE49-F238E27FC236}">
                <a16:creationId xmlns:a16="http://schemas.microsoft.com/office/drawing/2014/main" id="{F11A5AC0-7CFE-CCA6-D840-E9FE4F6DFB13}"/>
              </a:ext>
            </a:extLst>
          </p:cNvPr>
          <p:cNvCxnSpPr>
            <a:stCxn id="8" idx="2"/>
            <a:endCxn id="6" idx="0"/>
          </p:cNvCxnSpPr>
          <p:nvPr/>
        </p:nvCxnSpPr>
        <p:spPr>
          <a:xfrm>
            <a:off x="7066146" y="2735433"/>
            <a:ext cx="0" cy="141814"/>
          </a:xfrm>
          <a:prstGeom prst="straightConnector1">
            <a:avLst/>
          </a:prstGeom>
          <a:ln>
            <a:solidFill>
              <a:schemeClr val="accent1"/>
            </a:solidFill>
            <a:tailEnd type="triangle"/>
          </a:ln>
        </p:spPr>
        <p:style>
          <a:lnRef idx="1">
            <a:schemeClr val="accent6"/>
          </a:lnRef>
          <a:fillRef idx="0">
            <a:schemeClr val="accent6"/>
          </a:fillRef>
          <a:effectRef idx="0">
            <a:schemeClr val="accent6"/>
          </a:effectRef>
          <a:fontRef idx="minor">
            <a:schemeClr val="tx1"/>
          </a:fontRef>
        </p:style>
      </p:cxnSp>
      <p:cxnSp>
        <p:nvCxnSpPr>
          <p:cNvPr id="43" name="直線矢印コネクタ 42">
            <a:extLst>
              <a:ext uri="{FF2B5EF4-FFF2-40B4-BE49-F238E27FC236}">
                <a16:creationId xmlns:a16="http://schemas.microsoft.com/office/drawing/2014/main" id="{79CBFD50-4084-20A8-C67B-490BABE5FA78}"/>
              </a:ext>
            </a:extLst>
          </p:cNvPr>
          <p:cNvCxnSpPr>
            <a:endCxn id="25" idx="0"/>
          </p:cNvCxnSpPr>
          <p:nvPr/>
        </p:nvCxnSpPr>
        <p:spPr>
          <a:xfrm>
            <a:off x="11596503" y="3463250"/>
            <a:ext cx="0" cy="877409"/>
          </a:xfrm>
          <a:prstGeom prst="straightConnector1">
            <a:avLst/>
          </a:prstGeom>
          <a:ln>
            <a:solidFill>
              <a:schemeClr val="accent1"/>
            </a:solidFill>
            <a:tailEnd type="triangle"/>
          </a:ln>
        </p:spPr>
        <p:style>
          <a:lnRef idx="1">
            <a:schemeClr val="accent6"/>
          </a:lnRef>
          <a:fillRef idx="0">
            <a:schemeClr val="accent6"/>
          </a:fillRef>
          <a:effectRef idx="0">
            <a:schemeClr val="accent6"/>
          </a:effectRef>
          <a:fontRef idx="minor">
            <a:schemeClr val="tx1"/>
          </a:fontRef>
        </p:style>
      </p:cxnSp>
      <p:cxnSp>
        <p:nvCxnSpPr>
          <p:cNvPr id="44" name="直線矢印コネクタ 43">
            <a:extLst>
              <a:ext uri="{FF2B5EF4-FFF2-40B4-BE49-F238E27FC236}">
                <a16:creationId xmlns:a16="http://schemas.microsoft.com/office/drawing/2014/main" id="{8E40DE14-A76C-83D7-EE45-874AC1C33B4D}"/>
              </a:ext>
            </a:extLst>
          </p:cNvPr>
          <p:cNvCxnSpPr>
            <a:cxnSpLocks/>
            <a:stCxn id="24" idx="2"/>
            <a:endCxn id="13" idx="0"/>
          </p:cNvCxnSpPr>
          <p:nvPr/>
        </p:nvCxnSpPr>
        <p:spPr>
          <a:xfrm>
            <a:off x="11596503" y="5162324"/>
            <a:ext cx="0" cy="634155"/>
          </a:xfrm>
          <a:prstGeom prst="straightConnector1">
            <a:avLst/>
          </a:prstGeom>
          <a:ln>
            <a:solidFill>
              <a:schemeClr val="accent1"/>
            </a:solidFill>
            <a:tailEnd type="triangle"/>
          </a:ln>
        </p:spPr>
        <p:style>
          <a:lnRef idx="1">
            <a:schemeClr val="accent6"/>
          </a:lnRef>
          <a:fillRef idx="0">
            <a:schemeClr val="accent6"/>
          </a:fillRef>
          <a:effectRef idx="0">
            <a:schemeClr val="accent6"/>
          </a:effectRef>
          <a:fontRef idx="minor">
            <a:schemeClr val="tx1"/>
          </a:fontRef>
        </p:style>
      </p:cxnSp>
      <p:cxnSp>
        <p:nvCxnSpPr>
          <p:cNvPr id="47" name="直線矢印コネクタ 46">
            <a:extLst>
              <a:ext uri="{FF2B5EF4-FFF2-40B4-BE49-F238E27FC236}">
                <a16:creationId xmlns:a16="http://schemas.microsoft.com/office/drawing/2014/main" id="{FA5C62C6-FFF7-875D-FDB4-9850CDC1D23B}"/>
              </a:ext>
            </a:extLst>
          </p:cNvPr>
          <p:cNvCxnSpPr>
            <a:cxnSpLocks/>
            <a:stCxn id="33" idx="3"/>
            <a:endCxn id="36" idx="1"/>
          </p:cNvCxnSpPr>
          <p:nvPr/>
        </p:nvCxnSpPr>
        <p:spPr>
          <a:xfrm>
            <a:off x="8384337" y="5976479"/>
            <a:ext cx="1339766" cy="0"/>
          </a:xfrm>
          <a:prstGeom prst="straightConnector1">
            <a:avLst/>
          </a:prstGeom>
          <a:ln>
            <a:solidFill>
              <a:schemeClr val="accent1"/>
            </a:solidFill>
            <a:tailEnd type="triangle"/>
          </a:ln>
        </p:spPr>
        <p:style>
          <a:lnRef idx="1">
            <a:schemeClr val="accent6"/>
          </a:lnRef>
          <a:fillRef idx="0">
            <a:schemeClr val="accent6"/>
          </a:fillRef>
          <a:effectRef idx="0">
            <a:schemeClr val="accent6"/>
          </a:effectRef>
          <a:fontRef idx="minor">
            <a:schemeClr val="tx1"/>
          </a:fontRef>
        </p:style>
      </p:cxnSp>
      <p:cxnSp>
        <p:nvCxnSpPr>
          <p:cNvPr id="50" name="直線矢印コネクタ 49">
            <a:extLst>
              <a:ext uri="{FF2B5EF4-FFF2-40B4-BE49-F238E27FC236}">
                <a16:creationId xmlns:a16="http://schemas.microsoft.com/office/drawing/2014/main" id="{5AB87784-71BC-B98E-2DC6-14D58109BDF2}"/>
              </a:ext>
            </a:extLst>
          </p:cNvPr>
          <p:cNvCxnSpPr>
            <a:cxnSpLocks/>
            <a:stCxn id="36" idx="3"/>
            <a:endCxn id="13" idx="1"/>
          </p:cNvCxnSpPr>
          <p:nvPr/>
        </p:nvCxnSpPr>
        <p:spPr>
          <a:xfrm>
            <a:off x="10084103" y="5976479"/>
            <a:ext cx="1321811" cy="0"/>
          </a:xfrm>
          <a:prstGeom prst="straightConnector1">
            <a:avLst/>
          </a:prstGeom>
          <a:ln>
            <a:solidFill>
              <a:schemeClr val="accent1"/>
            </a:solidFill>
            <a:tailEnd type="triangle"/>
          </a:ln>
        </p:spPr>
        <p:style>
          <a:lnRef idx="1">
            <a:schemeClr val="accent6"/>
          </a:lnRef>
          <a:fillRef idx="0">
            <a:schemeClr val="accent6"/>
          </a:fillRef>
          <a:effectRef idx="0">
            <a:schemeClr val="accent6"/>
          </a:effectRef>
          <a:fontRef idx="minor">
            <a:schemeClr val="tx1"/>
          </a:fontRef>
        </p:style>
      </p:cxnSp>
      <p:sp>
        <p:nvSpPr>
          <p:cNvPr id="53" name="円/楕円 52">
            <a:extLst>
              <a:ext uri="{FF2B5EF4-FFF2-40B4-BE49-F238E27FC236}">
                <a16:creationId xmlns:a16="http://schemas.microsoft.com/office/drawing/2014/main" id="{556CF3A2-5A8F-8B49-AF3C-14DD04ED7D91}"/>
              </a:ext>
            </a:extLst>
          </p:cNvPr>
          <p:cNvSpPr>
            <a:spLocks noChangeAspect="1"/>
          </p:cNvSpPr>
          <p:nvPr/>
        </p:nvSpPr>
        <p:spPr>
          <a:xfrm>
            <a:off x="7572064" y="2949247"/>
            <a:ext cx="216000" cy="216000"/>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000" b="0" i="0" u="none" strike="noStrike" kern="1200" cap="none" spc="0" normalizeH="0" baseline="0" noProof="0" dirty="0">
                <a:ln>
                  <a:noFill/>
                </a:ln>
                <a:solidFill>
                  <a:srgbClr val="FFFFFF"/>
                </a:solidFill>
                <a:effectLst/>
                <a:uLnTx/>
                <a:uFillTx/>
                <a:latin typeface="Meiryo" panose="020B0604030504040204" pitchFamily="34" charset="-128"/>
                <a:ea typeface="Meiryo" panose="020B0604030504040204" pitchFamily="34" charset="-128"/>
                <a:cs typeface="+mn-cs"/>
              </a:rPr>
              <a:t>1</a:t>
            </a:r>
            <a:endParaRPr kumimoji="1" lang="ja-JP" altLang="en-US" sz="1000" b="0" i="0" u="none" strike="noStrike" kern="1200" cap="none" spc="0" normalizeH="0" baseline="0" noProof="0">
              <a:ln>
                <a:noFill/>
              </a:ln>
              <a:solidFill>
                <a:srgbClr val="FFFFFF"/>
              </a:solidFill>
              <a:effectLst/>
              <a:uLnTx/>
              <a:uFillTx/>
              <a:latin typeface="Meiryo" panose="020B0604030504040204" pitchFamily="34" charset="-128"/>
              <a:ea typeface="Meiryo" panose="020B0604030504040204" pitchFamily="34" charset="-128"/>
              <a:cs typeface="+mn-cs"/>
            </a:endParaRPr>
          </a:p>
        </p:txBody>
      </p:sp>
      <p:sp>
        <p:nvSpPr>
          <p:cNvPr id="54" name="円/楕円 53">
            <a:extLst>
              <a:ext uri="{FF2B5EF4-FFF2-40B4-BE49-F238E27FC236}">
                <a16:creationId xmlns:a16="http://schemas.microsoft.com/office/drawing/2014/main" id="{B49BE4CC-8229-F69D-B0A8-190129E739EA}"/>
              </a:ext>
            </a:extLst>
          </p:cNvPr>
          <p:cNvSpPr>
            <a:spLocks noChangeAspect="1"/>
          </p:cNvSpPr>
          <p:nvPr/>
        </p:nvSpPr>
        <p:spPr>
          <a:xfrm>
            <a:off x="7572064" y="3679055"/>
            <a:ext cx="216000" cy="216000"/>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000" b="0" i="0" u="none" strike="noStrike" kern="1200" cap="none" spc="0" normalizeH="0" baseline="0" noProof="0" dirty="0">
                <a:ln>
                  <a:noFill/>
                </a:ln>
                <a:solidFill>
                  <a:srgbClr val="FFFFFF"/>
                </a:solidFill>
                <a:effectLst/>
                <a:uLnTx/>
                <a:uFillTx/>
                <a:latin typeface="Meiryo" panose="020B0604030504040204" pitchFamily="34" charset="-128"/>
                <a:ea typeface="Meiryo" panose="020B0604030504040204" pitchFamily="34" charset="-128"/>
                <a:cs typeface="+mn-cs"/>
              </a:rPr>
              <a:t>2</a:t>
            </a:r>
            <a:endParaRPr kumimoji="1" lang="ja-JP" altLang="en-US" sz="1000" b="0" i="0" u="none" strike="noStrike" kern="1200" cap="none" spc="0" normalizeH="0" baseline="0" noProof="0">
              <a:ln>
                <a:noFill/>
              </a:ln>
              <a:solidFill>
                <a:srgbClr val="FFFFFF"/>
              </a:solidFill>
              <a:effectLst/>
              <a:uLnTx/>
              <a:uFillTx/>
              <a:latin typeface="Meiryo" panose="020B0604030504040204" pitchFamily="34" charset="-128"/>
              <a:ea typeface="Meiryo" panose="020B0604030504040204" pitchFamily="34" charset="-128"/>
              <a:cs typeface="+mn-cs"/>
            </a:endParaRPr>
          </a:p>
        </p:txBody>
      </p:sp>
      <p:sp>
        <p:nvSpPr>
          <p:cNvPr id="55" name="円/楕円 54">
            <a:extLst>
              <a:ext uri="{FF2B5EF4-FFF2-40B4-BE49-F238E27FC236}">
                <a16:creationId xmlns:a16="http://schemas.microsoft.com/office/drawing/2014/main" id="{5F6660A1-5139-681C-27CA-C3D494981C95}"/>
              </a:ext>
            </a:extLst>
          </p:cNvPr>
          <p:cNvSpPr>
            <a:spLocks noChangeAspect="1"/>
          </p:cNvSpPr>
          <p:nvPr/>
        </p:nvSpPr>
        <p:spPr>
          <a:xfrm>
            <a:off x="7572064" y="4408863"/>
            <a:ext cx="216000" cy="216000"/>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000" b="0" i="0" u="none" strike="noStrike" kern="1200" cap="none" spc="0" normalizeH="0" baseline="0" noProof="0" dirty="0">
                <a:ln>
                  <a:noFill/>
                </a:ln>
                <a:solidFill>
                  <a:srgbClr val="FFFFFF"/>
                </a:solidFill>
                <a:effectLst/>
                <a:uLnTx/>
                <a:uFillTx/>
                <a:latin typeface="Meiryo" panose="020B0604030504040204" pitchFamily="34" charset="-128"/>
                <a:ea typeface="Meiryo" panose="020B0604030504040204" pitchFamily="34" charset="-128"/>
                <a:cs typeface="+mn-cs"/>
              </a:rPr>
              <a:t>3</a:t>
            </a:r>
            <a:endParaRPr kumimoji="1" lang="ja-JP" altLang="en-US" sz="1000" b="0" i="0" u="none" strike="noStrike" kern="1200" cap="none" spc="0" normalizeH="0" baseline="0" noProof="0">
              <a:ln>
                <a:noFill/>
              </a:ln>
              <a:solidFill>
                <a:srgbClr val="FFFFFF"/>
              </a:solidFill>
              <a:effectLst/>
              <a:uLnTx/>
              <a:uFillTx/>
              <a:latin typeface="Meiryo" panose="020B0604030504040204" pitchFamily="34" charset="-128"/>
              <a:ea typeface="Meiryo" panose="020B0604030504040204" pitchFamily="34" charset="-128"/>
              <a:cs typeface="+mn-cs"/>
            </a:endParaRPr>
          </a:p>
        </p:txBody>
      </p:sp>
      <p:sp>
        <p:nvSpPr>
          <p:cNvPr id="56" name="円/楕円 55">
            <a:extLst>
              <a:ext uri="{FF2B5EF4-FFF2-40B4-BE49-F238E27FC236}">
                <a16:creationId xmlns:a16="http://schemas.microsoft.com/office/drawing/2014/main" id="{EFFC5D7E-7418-B12E-CAC3-D4348DB10573}"/>
              </a:ext>
            </a:extLst>
          </p:cNvPr>
          <p:cNvSpPr>
            <a:spLocks noChangeAspect="1"/>
          </p:cNvSpPr>
          <p:nvPr/>
        </p:nvSpPr>
        <p:spPr>
          <a:xfrm>
            <a:off x="7572064" y="5138671"/>
            <a:ext cx="216000" cy="216000"/>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000" b="0" i="0" u="none" strike="noStrike" kern="1200" cap="none" spc="0" normalizeH="0" baseline="0" noProof="0" dirty="0">
                <a:ln>
                  <a:noFill/>
                </a:ln>
                <a:solidFill>
                  <a:srgbClr val="FFFFFF"/>
                </a:solidFill>
                <a:effectLst/>
                <a:uLnTx/>
                <a:uFillTx/>
                <a:latin typeface="Meiryo" panose="020B0604030504040204" pitchFamily="34" charset="-128"/>
                <a:ea typeface="Meiryo" panose="020B0604030504040204" pitchFamily="34" charset="-128"/>
                <a:cs typeface="+mn-cs"/>
              </a:rPr>
              <a:t>4</a:t>
            </a:r>
            <a:endParaRPr kumimoji="1" lang="ja-JP" altLang="en-US" sz="1000" b="0" i="0" u="none" strike="noStrike" kern="1200" cap="none" spc="0" normalizeH="0" baseline="0" noProof="0">
              <a:ln>
                <a:noFill/>
              </a:ln>
              <a:solidFill>
                <a:srgbClr val="FFFFFF"/>
              </a:solidFill>
              <a:effectLst/>
              <a:uLnTx/>
              <a:uFillTx/>
              <a:latin typeface="Meiryo" panose="020B0604030504040204" pitchFamily="34" charset="-128"/>
              <a:ea typeface="Meiryo" panose="020B0604030504040204" pitchFamily="34" charset="-128"/>
              <a:cs typeface="+mn-cs"/>
            </a:endParaRPr>
          </a:p>
        </p:txBody>
      </p:sp>
      <p:sp>
        <p:nvSpPr>
          <p:cNvPr id="57" name="円/楕円 56">
            <a:extLst>
              <a:ext uri="{FF2B5EF4-FFF2-40B4-BE49-F238E27FC236}">
                <a16:creationId xmlns:a16="http://schemas.microsoft.com/office/drawing/2014/main" id="{652C6400-3223-7DF3-E9AD-D3949987D13A}"/>
              </a:ext>
            </a:extLst>
          </p:cNvPr>
          <p:cNvSpPr>
            <a:spLocks noChangeAspect="1"/>
          </p:cNvSpPr>
          <p:nvPr/>
        </p:nvSpPr>
        <p:spPr>
          <a:xfrm>
            <a:off x="7572064" y="5868479"/>
            <a:ext cx="216000" cy="216000"/>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000" b="0" i="0" u="none" strike="noStrike" kern="1200" cap="none" spc="0" normalizeH="0" baseline="0" noProof="0" dirty="0">
                <a:ln>
                  <a:noFill/>
                </a:ln>
                <a:solidFill>
                  <a:srgbClr val="FFFFFF"/>
                </a:solidFill>
                <a:effectLst/>
                <a:uLnTx/>
                <a:uFillTx/>
                <a:latin typeface="Meiryo" panose="020B0604030504040204" pitchFamily="34" charset="-128"/>
                <a:ea typeface="Meiryo" panose="020B0604030504040204" pitchFamily="34" charset="-128"/>
                <a:cs typeface="+mn-cs"/>
              </a:rPr>
              <a:t>5</a:t>
            </a:r>
            <a:endParaRPr kumimoji="1" lang="ja-JP" altLang="en-US" sz="1000" b="0" i="0" u="none" strike="noStrike" kern="1200" cap="none" spc="0" normalizeH="0" baseline="0" noProof="0">
              <a:ln>
                <a:noFill/>
              </a:ln>
              <a:solidFill>
                <a:srgbClr val="FFFFFF"/>
              </a:solidFill>
              <a:effectLst/>
              <a:uLnTx/>
              <a:uFillTx/>
              <a:latin typeface="Meiryo" panose="020B0604030504040204" pitchFamily="34" charset="-128"/>
              <a:ea typeface="Meiryo" panose="020B0604030504040204" pitchFamily="34" charset="-128"/>
              <a:cs typeface="+mn-cs"/>
            </a:endParaRPr>
          </a:p>
        </p:txBody>
      </p:sp>
      <p:sp>
        <p:nvSpPr>
          <p:cNvPr id="58" name="テキスト ボックス 57">
            <a:extLst>
              <a:ext uri="{FF2B5EF4-FFF2-40B4-BE49-F238E27FC236}">
                <a16:creationId xmlns:a16="http://schemas.microsoft.com/office/drawing/2014/main" id="{0E3B8DDE-DB12-A429-47AB-E51DFACED464}"/>
              </a:ext>
            </a:extLst>
          </p:cNvPr>
          <p:cNvSpPr txBox="1"/>
          <p:nvPr/>
        </p:nvSpPr>
        <p:spPr>
          <a:xfrm>
            <a:off x="6333018" y="1181916"/>
            <a:ext cx="5670655" cy="307777"/>
          </a:xfrm>
          <a:prstGeom prst="rect">
            <a:avLst/>
          </a:prstGeom>
          <a:noFill/>
        </p:spPr>
        <p:txBody>
          <a:bodyPr wrap="non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a:ln>
                  <a:noFill/>
                </a:ln>
                <a:solidFill>
                  <a:srgbClr val="0070C0"/>
                </a:solidFill>
                <a:effectLst/>
                <a:uLnTx/>
                <a:uFillTx/>
                <a:latin typeface="Meiryo" panose="020B0604030504040204" pitchFamily="34" charset="-128"/>
                <a:ea typeface="Meiryo" panose="020B0604030504040204" pitchFamily="34" charset="-128"/>
                <a:cs typeface="Amazon Ember" panose="020B0603020204020204" pitchFamily="34" charset="0"/>
              </a:rPr>
              <a:t>実装例：</a:t>
            </a:r>
            <a:r>
              <a:rPr kumimoji="1" lang="en-US" altLang="ja-JP" sz="1400" b="0" i="0" u="none" strike="noStrike" kern="1200" cap="none" spc="0" normalizeH="0" baseline="0" noProof="0" dirty="0">
                <a:ln>
                  <a:noFill/>
                </a:ln>
                <a:solidFill>
                  <a:srgbClr val="0070C0"/>
                </a:solidFill>
                <a:effectLst/>
                <a:uLnTx/>
                <a:uFillTx/>
                <a:latin typeface="Meiryo" panose="020B0604030504040204" pitchFamily="34" charset="-128"/>
                <a:ea typeface="Meiryo" panose="020B0604030504040204" pitchFamily="34" charset="-128"/>
                <a:cs typeface="Amazon Ember" panose="020B0603020204020204" pitchFamily="34" charset="0"/>
              </a:rPr>
              <a:t>EC2 Auto Clean Room Forensics</a:t>
            </a:r>
            <a:r>
              <a:rPr kumimoji="1" lang="ja-JP" altLang="en-US" sz="1400" b="0" i="0" u="none" strike="noStrike" kern="1200" cap="none" spc="0" normalizeH="0" baseline="0" noProof="0">
                <a:ln>
                  <a:noFill/>
                </a:ln>
                <a:solidFill>
                  <a:srgbClr val="0070C0"/>
                </a:solidFill>
                <a:effectLst/>
                <a:uLnTx/>
                <a:uFillTx/>
                <a:latin typeface="Meiryo" panose="020B0604030504040204" pitchFamily="34" charset="-128"/>
                <a:ea typeface="Meiryo" panose="020B0604030504040204" pitchFamily="34" charset="-128"/>
                <a:cs typeface="Amazon Ember" panose="020B0603020204020204" pitchFamily="34" charset="0"/>
              </a:rPr>
              <a:t>（隔離し、状態を保存）</a:t>
            </a:r>
          </a:p>
        </p:txBody>
      </p:sp>
      <p:sp>
        <p:nvSpPr>
          <p:cNvPr id="12" name="テキスト ボックス 11">
            <a:extLst>
              <a:ext uri="{FF2B5EF4-FFF2-40B4-BE49-F238E27FC236}">
                <a16:creationId xmlns:a16="http://schemas.microsoft.com/office/drawing/2014/main" id="{E162BC82-4571-F51D-0414-A763BB6FCF3F}"/>
              </a:ext>
            </a:extLst>
          </p:cNvPr>
          <p:cNvSpPr txBox="1"/>
          <p:nvPr/>
        </p:nvSpPr>
        <p:spPr>
          <a:xfrm>
            <a:off x="7755787" y="2026548"/>
            <a:ext cx="2610296" cy="215444"/>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800" b="0" i="0" u="none" strike="noStrike" kern="1200" cap="none" spc="0" normalizeH="0" baseline="0" noProof="0">
                <a:ln>
                  <a:noFill/>
                </a:ln>
                <a:solidFill>
                  <a:srgbClr val="FFFFFF">
                    <a:lumMod val="50000"/>
                  </a:srgbClr>
                </a:solidFill>
                <a:effectLst/>
                <a:uLnTx/>
                <a:uFillTx/>
                <a:latin typeface="Meiryo" panose="020B0604030504040204" pitchFamily="34" charset="-128"/>
                <a:ea typeface="Meiryo" panose="020B0604030504040204" pitchFamily="34" charset="-128"/>
                <a:cs typeface="Amazon Ember" panose="020B0603020204020204" pitchFamily="34" charset="0"/>
              </a:rPr>
              <a:t>プロセスの起動と対象</a:t>
            </a:r>
            <a:r>
              <a:rPr kumimoji="1" lang="en-US" altLang="ja-JP" sz="800" b="0" i="0" u="none" strike="noStrike" kern="1200" cap="none" spc="0" normalizeH="0" baseline="0" noProof="0" dirty="0">
                <a:ln>
                  <a:noFill/>
                </a:ln>
                <a:solidFill>
                  <a:srgbClr val="FFFFFF">
                    <a:lumMod val="50000"/>
                  </a:srgbClr>
                </a:solidFill>
                <a:effectLst/>
                <a:uLnTx/>
                <a:uFillTx/>
                <a:latin typeface="Meiryo" panose="020B0604030504040204" pitchFamily="34" charset="-128"/>
                <a:ea typeface="Meiryo" panose="020B0604030504040204" pitchFamily="34" charset="-128"/>
                <a:cs typeface="Amazon Ember" panose="020B0603020204020204" pitchFamily="34" charset="0"/>
              </a:rPr>
              <a:t>EC2</a:t>
            </a:r>
            <a:r>
              <a:rPr kumimoji="1" lang="ja-JP" altLang="en-US" sz="800" b="0" i="0" u="none" strike="noStrike" kern="1200" cap="none" spc="0" normalizeH="0" baseline="0" noProof="0">
                <a:ln>
                  <a:noFill/>
                </a:ln>
                <a:solidFill>
                  <a:srgbClr val="FFFFFF">
                    <a:lumMod val="50000"/>
                  </a:srgbClr>
                </a:solidFill>
                <a:effectLst/>
                <a:uLnTx/>
                <a:uFillTx/>
                <a:latin typeface="Meiryo" panose="020B0604030504040204" pitchFamily="34" charset="-128"/>
                <a:ea typeface="Meiryo" panose="020B0604030504040204" pitchFamily="34" charset="-128"/>
                <a:cs typeface="Amazon Ember" panose="020B0603020204020204" pitchFamily="34" charset="0"/>
              </a:rPr>
              <a:t>インスタンスの確認</a:t>
            </a:r>
          </a:p>
        </p:txBody>
      </p:sp>
      <p:sp>
        <p:nvSpPr>
          <p:cNvPr id="37" name="右中かっこ 36">
            <a:extLst>
              <a:ext uri="{FF2B5EF4-FFF2-40B4-BE49-F238E27FC236}">
                <a16:creationId xmlns:a16="http://schemas.microsoft.com/office/drawing/2014/main" id="{D4610A64-C59A-AF4A-6264-C73D05F71CF9}"/>
              </a:ext>
            </a:extLst>
          </p:cNvPr>
          <p:cNvSpPr/>
          <p:nvPr/>
        </p:nvSpPr>
        <p:spPr>
          <a:xfrm>
            <a:off x="7566565" y="1473559"/>
            <a:ext cx="212671" cy="1271436"/>
          </a:xfrm>
          <a:prstGeom prst="rightBrace">
            <a:avLst>
              <a:gd name="adj1" fmla="val 52952"/>
              <a:gd name="adj2" fmla="val 50000"/>
            </a:avLst>
          </a:prstGeom>
          <a:ln>
            <a:solidFill>
              <a:schemeClr val="bg1">
                <a:lumMod val="50000"/>
              </a:schemeClr>
            </a:solidFill>
          </a:ln>
        </p:spPr>
        <p:style>
          <a:lnRef idx="1">
            <a:schemeClr val="accent6"/>
          </a:lnRef>
          <a:fillRef idx="0">
            <a:schemeClr val="accent6"/>
          </a:fillRef>
          <a:effectRef idx="0">
            <a:schemeClr val="accent6"/>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232F3E"/>
              </a:solidFill>
              <a:effectLst/>
              <a:uLnTx/>
              <a:uFillTx/>
              <a:latin typeface="Calibri" panose="020F0502020204030204"/>
              <a:ea typeface="メイリオ" panose="020B0604030504040204" pitchFamily="34" charset="-128"/>
              <a:cs typeface="+mn-cs"/>
            </a:endParaRPr>
          </a:p>
        </p:txBody>
      </p:sp>
      <p:sp>
        <p:nvSpPr>
          <p:cNvPr id="41" name="テキスト ボックス 40">
            <a:extLst>
              <a:ext uri="{FF2B5EF4-FFF2-40B4-BE49-F238E27FC236}">
                <a16:creationId xmlns:a16="http://schemas.microsoft.com/office/drawing/2014/main" id="{17044050-9A7B-7F8C-C825-B335DB27941F}"/>
              </a:ext>
            </a:extLst>
          </p:cNvPr>
          <p:cNvSpPr txBox="1"/>
          <p:nvPr/>
        </p:nvSpPr>
        <p:spPr>
          <a:xfrm>
            <a:off x="8326093" y="3656554"/>
            <a:ext cx="1594269" cy="523220"/>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700" b="0" i="0" u="none" strike="noStrike" kern="1200" cap="none" spc="0" normalizeH="0" baseline="0" noProof="0" dirty="0">
                <a:ln>
                  <a:noFill/>
                </a:ln>
                <a:solidFill>
                  <a:srgbClr val="FFFFFF">
                    <a:lumMod val="50000"/>
                  </a:srgbClr>
                </a:solidFill>
                <a:effectLst/>
                <a:uLnTx/>
                <a:uFillTx/>
                <a:latin typeface="Meiryo" panose="020B0604030504040204" pitchFamily="34" charset="-128"/>
                <a:ea typeface="Meiryo" panose="020B0604030504040204" pitchFamily="34" charset="-128"/>
                <a:cs typeface="Amazon Ember" panose="020B0603020204020204" pitchFamily="34" charset="0"/>
              </a:rPr>
              <a:t>EC2</a:t>
            </a:r>
            <a:r>
              <a:rPr kumimoji="1" lang="ja-JP" altLang="en-US" sz="700" b="0" i="0" u="none" strike="noStrike" kern="1200" cap="none" spc="0" normalizeH="0" baseline="0" noProof="0">
                <a:ln>
                  <a:noFill/>
                </a:ln>
                <a:solidFill>
                  <a:srgbClr val="FFFFFF">
                    <a:lumMod val="50000"/>
                  </a:srgbClr>
                </a:solidFill>
                <a:effectLst/>
                <a:uLnTx/>
                <a:uFillTx/>
                <a:latin typeface="Meiryo" panose="020B0604030504040204" pitchFamily="34" charset="-128"/>
                <a:ea typeface="Meiryo" panose="020B0604030504040204" pitchFamily="34" charset="-128"/>
                <a:cs typeface="Amazon Ember" panose="020B0603020204020204" pitchFamily="34" charset="0"/>
              </a:rPr>
              <a:t>インスタンスを</a:t>
            </a:r>
            <a:r>
              <a:rPr kumimoji="1" lang="ja-JP" altLang="en-US" sz="700" b="1" i="0" u="none" strike="noStrike" kern="1200" cap="none" spc="0" normalizeH="0" baseline="0" noProof="0">
                <a:ln>
                  <a:noFill/>
                </a:ln>
                <a:solidFill>
                  <a:srgbClr val="FFFFFF">
                    <a:lumMod val="50000"/>
                  </a:srgbClr>
                </a:solidFill>
                <a:effectLst/>
                <a:uLnTx/>
                <a:uFillTx/>
                <a:latin typeface="Meiryo" panose="020B0604030504040204" pitchFamily="34" charset="-128"/>
                <a:ea typeface="Meiryo" panose="020B0604030504040204" pitchFamily="34" charset="-128"/>
                <a:cs typeface="Amazon Ember" panose="020B0603020204020204" pitchFamily="34" charset="0"/>
              </a:rPr>
              <a:t>隔離</a:t>
            </a:r>
            <a:endParaRPr kumimoji="1" lang="en-US" altLang="ja-JP" sz="700" b="1" i="0" u="none" strike="noStrike" kern="1200" cap="none" spc="0" normalizeH="0" baseline="0" noProof="0" dirty="0">
              <a:ln>
                <a:noFill/>
              </a:ln>
              <a:solidFill>
                <a:srgbClr val="FFFFFF">
                  <a:lumMod val="50000"/>
                </a:srgbClr>
              </a:solidFill>
              <a:effectLst/>
              <a:uLnTx/>
              <a:uFillTx/>
              <a:latin typeface="Meiryo" panose="020B0604030504040204" pitchFamily="34" charset="-128"/>
              <a:ea typeface="Meiryo" panose="020B0604030504040204" pitchFamily="34" charset="-128"/>
              <a:cs typeface="Amazon Ember" panose="020B0603020204020204" pitchFamily="34" charset="0"/>
            </a:endParaRPr>
          </a:p>
          <a:p>
            <a:pPr marL="179388" marR="0" lvl="0" indent="-128588" algn="l" defTabSz="914400" rtl="0" eaLnBrk="1" fontAlgn="auto" latinLnBrk="0" hangingPunct="1">
              <a:lnSpc>
                <a:spcPct val="100000"/>
              </a:lnSpc>
              <a:spcBef>
                <a:spcPts val="0"/>
              </a:spcBef>
              <a:spcAft>
                <a:spcPts val="0"/>
              </a:spcAft>
              <a:buClrTx/>
              <a:buSzTx/>
              <a:buFont typeface="+mj-lt"/>
              <a:buAutoNum type="arabicPeriod"/>
              <a:tabLst/>
              <a:defRPr/>
            </a:pPr>
            <a:r>
              <a:rPr kumimoji="1" lang="ja-JP" altLang="en-US" sz="700" b="0" i="0" u="none" strike="noStrike" kern="1200" cap="none" spc="0" normalizeH="0" baseline="0" noProof="0">
                <a:ln>
                  <a:noFill/>
                </a:ln>
                <a:solidFill>
                  <a:srgbClr val="FFFFFF">
                    <a:lumMod val="50000"/>
                  </a:srgbClr>
                </a:solidFill>
                <a:effectLst/>
                <a:uLnTx/>
                <a:uFillTx/>
                <a:latin typeface="Meiryo" panose="020B0604030504040204" pitchFamily="34" charset="-128"/>
                <a:ea typeface="Meiryo" panose="020B0604030504040204" pitchFamily="34" charset="-128"/>
                <a:cs typeface="Amazon Ember" panose="020B0603020204020204" pitchFamily="34" charset="0"/>
              </a:rPr>
              <a:t>現</a:t>
            </a:r>
            <a:r>
              <a:rPr kumimoji="1" lang="en-US" altLang="ja-JP" sz="700" b="0" i="0" u="none" strike="noStrike" kern="1200" cap="none" spc="0" normalizeH="0" baseline="0" noProof="0" dirty="0">
                <a:ln>
                  <a:noFill/>
                </a:ln>
                <a:solidFill>
                  <a:srgbClr val="FFFFFF">
                    <a:lumMod val="50000"/>
                  </a:srgbClr>
                </a:solidFill>
                <a:effectLst/>
                <a:uLnTx/>
                <a:uFillTx/>
                <a:latin typeface="Meiryo" panose="020B0604030504040204" pitchFamily="34" charset="-128"/>
                <a:ea typeface="Meiryo" panose="020B0604030504040204" pitchFamily="34" charset="-128"/>
                <a:cs typeface="Amazon Ember" panose="020B0603020204020204" pitchFamily="34" charset="0"/>
              </a:rPr>
              <a:t>SG</a:t>
            </a:r>
            <a:r>
              <a:rPr kumimoji="1" lang="ja-JP" altLang="en-US" sz="700" b="0" i="0" u="none" strike="noStrike" kern="1200" cap="none" spc="0" normalizeH="0" baseline="0" noProof="0">
                <a:ln>
                  <a:noFill/>
                </a:ln>
                <a:solidFill>
                  <a:srgbClr val="FFFFFF">
                    <a:lumMod val="50000"/>
                  </a:srgbClr>
                </a:solidFill>
                <a:effectLst/>
                <a:uLnTx/>
                <a:uFillTx/>
                <a:latin typeface="Meiryo" panose="020B0604030504040204" pitchFamily="34" charset="-128"/>
                <a:ea typeface="Meiryo" panose="020B0604030504040204" pitchFamily="34" charset="-128"/>
                <a:cs typeface="Amazon Ember" panose="020B0603020204020204" pitchFamily="34" charset="0"/>
              </a:rPr>
              <a:t>を削除</a:t>
            </a:r>
            <a:endParaRPr kumimoji="1" lang="en-US" altLang="ja-JP" sz="700" b="0" i="0" u="none" strike="noStrike" kern="1200" cap="none" spc="0" normalizeH="0" baseline="0" noProof="0" dirty="0">
              <a:ln>
                <a:noFill/>
              </a:ln>
              <a:solidFill>
                <a:srgbClr val="FFFFFF">
                  <a:lumMod val="50000"/>
                </a:srgbClr>
              </a:solidFill>
              <a:effectLst/>
              <a:uLnTx/>
              <a:uFillTx/>
              <a:latin typeface="Meiryo" panose="020B0604030504040204" pitchFamily="34" charset="-128"/>
              <a:ea typeface="Meiryo" panose="020B0604030504040204" pitchFamily="34" charset="-128"/>
              <a:cs typeface="Amazon Ember" panose="020B0603020204020204" pitchFamily="34" charset="0"/>
            </a:endParaRPr>
          </a:p>
          <a:p>
            <a:pPr marL="179388" marR="0" lvl="0" indent="-128588" algn="l" defTabSz="914400" rtl="0" eaLnBrk="1" fontAlgn="auto" latinLnBrk="0" hangingPunct="1">
              <a:lnSpc>
                <a:spcPct val="100000"/>
              </a:lnSpc>
              <a:spcBef>
                <a:spcPts val="0"/>
              </a:spcBef>
              <a:spcAft>
                <a:spcPts val="0"/>
              </a:spcAft>
              <a:buClrTx/>
              <a:buSzTx/>
              <a:buFont typeface="+mj-lt"/>
              <a:buAutoNum type="arabicPeriod"/>
              <a:tabLst/>
              <a:defRPr/>
            </a:pPr>
            <a:r>
              <a:rPr kumimoji="1" lang="en-US" altLang="ja-JP" sz="700" b="0" i="0" u="none" strike="noStrike" kern="1200" cap="none" spc="0" normalizeH="0" baseline="0" noProof="0" dirty="0">
                <a:ln>
                  <a:noFill/>
                </a:ln>
                <a:solidFill>
                  <a:srgbClr val="FFFFFF">
                    <a:lumMod val="50000"/>
                  </a:srgbClr>
                </a:solidFill>
                <a:effectLst/>
                <a:uLnTx/>
                <a:uFillTx/>
                <a:latin typeface="Meiryo" panose="020B0604030504040204" pitchFamily="34" charset="-128"/>
                <a:ea typeface="Meiryo" panose="020B0604030504040204" pitchFamily="34" charset="-128"/>
                <a:cs typeface="Amazon Ember" panose="020B0603020204020204" pitchFamily="34" charset="0"/>
              </a:rPr>
              <a:t>Isolation SG</a:t>
            </a:r>
            <a:r>
              <a:rPr kumimoji="1" lang="ja-JP" altLang="en-US" sz="700" b="0" i="0" u="none" strike="noStrike" kern="1200" cap="none" spc="0" normalizeH="0" baseline="0" noProof="0">
                <a:ln>
                  <a:noFill/>
                </a:ln>
                <a:solidFill>
                  <a:srgbClr val="FFFFFF">
                    <a:lumMod val="50000"/>
                  </a:srgbClr>
                </a:solidFill>
                <a:effectLst/>
                <a:uLnTx/>
                <a:uFillTx/>
                <a:latin typeface="Meiryo" panose="020B0604030504040204" pitchFamily="34" charset="-128"/>
                <a:ea typeface="Meiryo" panose="020B0604030504040204" pitchFamily="34" charset="-128"/>
                <a:cs typeface="Amazon Ember" panose="020B0603020204020204" pitchFamily="34" charset="0"/>
              </a:rPr>
              <a:t>をアタッチ</a:t>
            </a:r>
            <a:br>
              <a:rPr kumimoji="1" lang="en-US" altLang="ja-JP" sz="700" b="0" i="0" u="none" strike="noStrike" kern="1200" cap="none" spc="0" normalizeH="0" baseline="0" noProof="0" dirty="0">
                <a:ln>
                  <a:noFill/>
                </a:ln>
                <a:solidFill>
                  <a:srgbClr val="FFFFFF">
                    <a:lumMod val="50000"/>
                  </a:srgbClr>
                </a:solidFill>
                <a:effectLst/>
                <a:uLnTx/>
                <a:uFillTx/>
                <a:latin typeface="Meiryo" panose="020B0604030504040204" pitchFamily="34" charset="-128"/>
                <a:ea typeface="Meiryo" panose="020B0604030504040204" pitchFamily="34" charset="-128"/>
                <a:cs typeface="Amazon Ember" panose="020B0603020204020204" pitchFamily="34" charset="0"/>
              </a:rPr>
            </a:br>
            <a:r>
              <a:rPr kumimoji="1" lang="ja-JP" altLang="en-US" sz="700" b="0" i="0" u="none" strike="noStrike" kern="1200" cap="none" spc="0" normalizeH="0" baseline="0" noProof="0">
                <a:ln>
                  <a:noFill/>
                </a:ln>
                <a:solidFill>
                  <a:srgbClr val="FFFFFF">
                    <a:lumMod val="50000"/>
                  </a:srgbClr>
                </a:solidFill>
                <a:effectLst/>
                <a:uLnTx/>
                <a:uFillTx/>
                <a:latin typeface="Meiryo" panose="020B0604030504040204" pitchFamily="34" charset="-128"/>
                <a:ea typeface="Meiryo" panose="020B0604030504040204" pitchFamily="34" charset="-128"/>
                <a:cs typeface="Amazon Ember" panose="020B0603020204020204" pitchFamily="34" charset="0"/>
              </a:rPr>
              <a:t>（</a:t>
            </a:r>
            <a:r>
              <a:rPr kumimoji="1" lang="en-US" altLang="ja-JP" sz="700" b="0" i="0" u="none" strike="noStrike" kern="1200" cap="none" spc="0" normalizeH="0" baseline="0" noProof="0" dirty="0">
                <a:ln>
                  <a:noFill/>
                </a:ln>
                <a:solidFill>
                  <a:srgbClr val="FFFFFF">
                    <a:lumMod val="50000"/>
                  </a:srgbClr>
                </a:solidFill>
                <a:effectLst/>
                <a:uLnTx/>
                <a:uFillTx/>
                <a:latin typeface="Meiryo" panose="020B0604030504040204" pitchFamily="34" charset="-128"/>
                <a:ea typeface="Meiryo" panose="020B0604030504040204" pitchFamily="34" charset="-128"/>
                <a:cs typeface="Amazon Ember" panose="020B0603020204020204" pitchFamily="34" charset="0"/>
              </a:rPr>
              <a:t>No Ingress</a:t>
            </a:r>
            <a:r>
              <a:rPr kumimoji="1" lang="ja-JP" altLang="en-US" sz="700" b="0" i="0" u="none" strike="noStrike" kern="1200" cap="none" spc="0" normalizeH="0" baseline="0" noProof="0">
                <a:ln>
                  <a:noFill/>
                </a:ln>
                <a:solidFill>
                  <a:srgbClr val="FFFFFF">
                    <a:lumMod val="50000"/>
                  </a:srgbClr>
                </a:solidFill>
                <a:effectLst/>
                <a:uLnTx/>
                <a:uFillTx/>
                <a:latin typeface="Meiryo" panose="020B0604030504040204" pitchFamily="34" charset="-128"/>
                <a:ea typeface="Meiryo" panose="020B0604030504040204" pitchFamily="34" charset="-128"/>
                <a:cs typeface="Amazon Ember" panose="020B0603020204020204" pitchFamily="34" charset="0"/>
              </a:rPr>
              <a:t>、</a:t>
            </a:r>
            <a:r>
              <a:rPr kumimoji="1" lang="en-US" altLang="ja-JP" sz="700" b="1" i="0" u="none" strike="noStrike" kern="1200" cap="none" spc="0" normalizeH="0" baseline="0" noProof="0" dirty="0">
                <a:ln>
                  <a:noFill/>
                </a:ln>
                <a:solidFill>
                  <a:srgbClr val="FFFFFF">
                    <a:lumMod val="50000"/>
                  </a:srgbClr>
                </a:solidFill>
                <a:effectLst/>
                <a:uLnTx/>
                <a:uFillTx/>
                <a:latin typeface="Meiryo" panose="020B0604030504040204" pitchFamily="34" charset="-128"/>
                <a:ea typeface="Meiryo" panose="020B0604030504040204" pitchFamily="34" charset="-128"/>
                <a:cs typeface="Amazon Ember" panose="020B0603020204020204" pitchFamily="34" charset="0"/>
              </a:rPr>
              <a:t>No Egress</a:t>
            </a:r>
            <a:r>
              <a:rPr kumimoji="1" lang="ja-JP" altLang="en-US" sz="700" b="0" i="0" u="none" strike="noStrike" kern="1200" cap="none" spc="0" normalizeH="0" baseline="0" noProof="0">
                <a:ln>
                  <a:noFill/>
                </a:ln>
                <a:solidFill>
                  <a:srgbClr val="FFFFFF">
                    <a:lumMod val="50000"/>
                  </a:srgbClr>
                </a:solidFill>
                <a:effectLst/>
                <a:uLnTx/>
                <a:uFillTx/>
                <a:latin typeface="Meiryo" panose="020B0604030504040204" pitchFamily="34" charset="-128"/>
                <a:ea typeface="Meiryo" panose="020B0604030504040204" pitchFamily="34" charset="-128"/>
                <a:cs typeface="Amazon Ember" panose="020B0603020204020204" pitchFamily="34" charset="0"/>
              </a:rPr>
              <a:t>）</a:t>
            </a:r>
          </a:p>
        </p:txBody>
      </p:sp>
      <p:sp>
        <p:nvSpPr>
          <p:cNvPr id="42" name="テキスト ボックス 41">
            <a:extLst>
              <a:ext uri="{FF2B5EF4-FFF2-40B4-BE49-F238E27FC236}">
                <a16:creationId xmlns:a16="http://schemas.microsoft.com/office/drawing/2014/main" id="{2E0AEACF-5EF4-04C8-3014-4D6A6AB8ED97}"/>
              </a:ext>
            </a:extLst>
          </p:cNvPr>
          <p:cNvSpPr txBox="1"/>
          <p:nvPr/>
        </p:nvSpPr>
        <p:spPr>
          <a:xfrm>
            <a:off x="8326093" y="4358547"/>
            <a:ext cx="493604" cy="307777"/>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700" b="0" i="0" u="none" strike="noStrike" kern="1200" cap="none" spc="0" normalizeH="0" baseline="0" noProof="0" dirty="0">
                <a:ln>
                  <a:noFill/>
                </a:ln>
                <a:solidFill>
                  <a:srgbClr val="FFFFFF">
                    <a:lumMod val="50000"/>
                  </a:srgbClr>
                </a:solidFill>
                <a:effectLst/>
                <a:uLnTx/>
                <a:uFillTx/>
                <a:latin typeface="Meiryo" panose="020B0604030504040204" pitchFamily="34" charset="-128"/>
                <a:ea typeface="Meiryo" panose="020B0604030504040204" pitchFamily="34" charset="-128"/>
                <a:cs typeface="Amazon Ember" panose="020B0603020204020204" pitchFamily="34" charset="0"/>
              </a:rPr>
              <a:t>VPC</a:t>
            </a:r>
            <a:r>
              <a:rPr kumimoji="1" lang="ja-JP" altLang="en-US" sz="700" b="0" i="0" u="none" strike="noStrike" kern="1200" cap="none" spc="0" normalizeH="0" baseline="0" noProof="0">
                <a:ln>
                  <a:noFill/>
                </a:ln>
                <a:solidFill>
                  <a:srgbClr val="FFFFFF">
                    <a:lumMod val="50000"/>
                  </a:srgbClr>
                </a:solidFill>
                <a:effectLst/>
                <a:uLnTx/>
                <a:uFillTx/>
                <a:latin typeface="Meiryo" panose="020B0604030504040204" pitchFamily="34" charset="-128"/>
                <a:ea typeface="Meiryo" panose="020B0604030504040204" pitchFamily="34" charset="-128"/>
                <a:cs typeface="Amazon Ember" panose="020B0603020204020204" pitchFamily="34" charset="0"/>
              </a:rPr>
              <a:t>を</a:t>
            </a:r>
            <a:endParaRPr kumimoji="1" lang="en-US" altLang="ja-JP" sz="700" b="0" i="0" u="none" strike="noStrike" kern="1200" cap="none" spc="0" normalizeH="0" baseline="0" noProof="0" dirty="0">
              <a:ln>
                <a:noFill/>
              </a:ln>
              <a:solidFill>
                <a:srgbClr val="FFFFFF">
                  <a:lumMod val="50000"/>
                </a:srgbClr>
              </a:solidFill>
              <a:effectLst/>
              <a:uLnTx/>
              <a:uFillTx/>
              <a:latin typeface="Meiryo" panose="020B0604030504040204" pitchFamily="34" charset="-128"/>
              <a:ea typeface="Meiryo" panose="020B0604030504040204" pitchFamily="34" charset="-128"/>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700" b="0" i="0" u="none" strike="noStrike" kern="1200" cap="none" spc="0" normalizeH="0" baseline="0" noProof="0">
                <a:ln>
                  <a:noFill/>
                </a:ln>
                <a:solidFill>
                  <a:srgbClr val="FFFFFF">
                    <a:lumMod val="50000"/>
                  </a:srgbClr>
                </a:solidFill>
                <a:effectLst/>
                <a:uLnTx/>
                <a:uFillTx/>
                <a:latin typeface="Meiryo" panose="020B0604030504040204" pitchFamily="34" charset="-128"/>
                <a:ea typeface="Meiryo" panose="020B0604030504040204" pitchFamily="34" charset="-128"/>
                <a:cs typeface="Amazon Ember" panose="020B0603020204020204" pitchFamily="34" charset="0"/>
              </a:rPr>
              <a:t>分ける</a:t>
            </a:r>
          </a:p>
        </p:txBody>
      </p:sp>
      <p:sp>
        <p:nvSpPr>
          <p:cNvPr id="45" name="テキスト ボックス 44">
            <a:extLst>
              <a:ext uri="{FF2B5EF4-FFF2-40B4-BE49-F238E27FC236}">
                <a16:creationId xmlns:a16="http://schemas.microsoft.com/office/drawing/2014/main" id="{630F2E4E-10AE-8B5E-0850-DF3BFC5E107E}"/>
              </a:ext>
            </a:extLst>
          </p:cNvPr>
          <p:cNvSpPr txBox="1"/>
          <p:nvPr/>
        </p:nvSpPr>
        <p:spPr>
          <a:xfrm>
            <a:off x="8430044" y="5378641"/>
            <a:ext cx="1363067" cy="307777"/>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700" b="0" i="0" u="none" strike="noStrike" kern="1200" cap="none" spc="0" normalizeH="0" baseline="0" noProof="0" dirty="0">
                <a:ln>
                  <a:noFill/>
                </a:ln>
                <a:solidFill>
                  <a:srgbClr val="FFFFFF">
                    <a:lumMod val="50000"/>
                  </a:srgbClr>
                </a:solidFill>
                <a:effectLst/>
                <a:uLnTx/>
                <a:uFillTx/>
                <a:latin typeface="Meiryo" panose="020B0604030504040204" pitchFamily="34" charset="-128"/>
                <a:ea typeface="Meiryo" panose="020B0604030504040204" pitchFamily="34" charset="-128"/>
                <a:cs typeface="Amazon Ember" panose="020B0603020204020204" pitchFamily="34" charset="0"/>
              </a:rPr>
              <a:t>※</a:t>
            </a:r>
            <a:r>
              <a:rPr kumimoji="1" lang="ja-JP" altLang="en-US" sz="700" b="0" i="0" u="none" strike="noStrike" kern="1200" cap="none" spc="0" normalizeH="0" baseline="0" noProof="0">
                <a:ln>
                  <a:noFill/>
                </a:ln>
                <a:solidFill>
                  <a:srgbClr val="FFFFFF">
                    <a:lumMod val="50000"/>
                  </a:srgbClr>
                </a:solidFill>
                <a:effectLst/>
                <a:uLnTx/>
                <a:uFillTx/>
                <a:latin typeface="Meiryo" panose="020B0604030504040204" pitchFamily="34" charset="-128"/>
                <a:ea typeface="Meiryo" panose="020B0604030504040204" pitchFamily="34" charset="-128"/>
                <a:cs typeface="Amazon Ember" panose="020B0603020204020204" pitchFamily="34" charset="0"/>
              </a:rPr>
              <a:t>どのような調査を行うか、予め準備しておくことが重要</a:t>
            </a:r>
          </a:p>
        </p:txBody>
      </p:sp>
    </p:spTree>
    <p:extLst>
      <p:ext uri="{BB962C8B-B14F-4D97-AF65-F5344CB8AC3E}">
        <p14:creationId xmlns:p14="http://schemas.microsoft.com/office/powerpoint/2010/main" val="14561738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DAFE1B-9D43-D5C2-1163-7CCCD6C012E3}"/>
              </a:ext>
            </a:extLst>
          </p:cNvPr>
          <p:cNvSpPr>
            <a:spLocks noGrp="1"/>
          </p:cNvSpPr>
          <p:nvPr>
            <p:ph type="title"/>
          </p:nvPr>
        </p:nvSpPr>
        <p:spPr/>
        <p:txBody>
          <a:bodyPr/>
          <a:lstStyle/>
          <a:p>
            <a:pPr algn="l"/>
            <a:r>
              <a:rPr lang="en-JP" sz="2400" dirty="0"/>
              <a:t>レビュー観点 : セキュリティの基礎/</a:t>
            </a:r>
            <a:r>
              <a:rPr lang="ja-JP" altLang="en-US" sz="2400"/>
              <a:t>ワークロードを安全に運用する</a:t>
            </a:r>
            <a:br>
              <a:rPr lang="en-JP" sz="2400" dirty="0"/>
            </a:br>
            <a:r>
              <a:rPr lang="en-US" sz="2800" b="0" i="0" dirty="0">
                <a:solidFill>
                  <a:srgbClr val="16191F"/>
                </a:solidFill>
                <a:effectLst/>
                <a:latin typeface="Amazon Ember" panose="020B0603020204020204" pitchFamily="34" charset="0"/>
              </a:rPr>
              <a:t>SEC01-BP05 </a:t>
            </a:r>
            <a:r>
              <a:rPr lang="ja-JP" altLang="en-US" sz="2800" b="0" i="0">
                <a:solidFill>
                  <a:srgbClr val="16191F"/>
                </a:solidFill>
                <a:effectLst/>
                <a:latin typeface="Amazon Ember" panose="020B0603020204020204" pitchFamily="34" charset="0"/>
              </a:rPr>
              <a:t>セキュリティに関する推奨事項を常に把握する</a:t>
            </a:r>
            <a:endParaRPr lang="en-JP" sz="3600" dirty="0"/>
          </a:p>
        </p:txBody>
      </p:sp>
      <p:sp>
        <p:nvSpPr>
          <p:cNvPr id="3" name="Text Placeholder 2">
            <a:extLst>
              <a:ext uri="{FF2B5EF4-FFF2-40B4-BE49-F238E27FC236}">
                <a16:creationId xmlns:a16="http://schemas.microsoft.com/office/drawing/2014/main" id="{57D180CB-6965-22E7-4C3F-7BC75DB3949C}"/>
              </a:ext>
            </a:extLst>
          </p:cNvPr>
          <p:cNvSpPr>
            <a:spLocks noGrp="1"/>
          </p:cNvSpPr>
          <p:nvPr>
            <p:ph type="body" sz="quarter" idx="10"/>
          </p:nvPr>
        </p:nvSpPr>
        <p:spPr/>
        <p:txBody>
          <a:bodyPr/>
          <a:lstStyle/>
          <a:p>
            <a:r>
              <a:rPr lang="en-JP" sz="1400" dirty="0">
                <a:solidFill>
                  <a:srgbClr val="0070C0"/>
                </a:solidFill>
              </a:rPr>
              <a:t>ポイント</a:t>
            </a:r>
          </a:p>
          <a:p>
            <a:pPr marL="285750" indent="-285750">
              <a:buFont typeface="Arial" panose="020B0604020202020204" pitchFamily="34" charset="0"/>
              <a:buChar char="•"/>
            </a:pPr>
            <a:r>
              <a:rPr lang="en-US" sz="1400" dirty="0"/>
              <a:t>AWS などから発表されているセキュリティに関する最新情報を購読・または定期的にチェックすることで、セキュリティに関する推奨事項の最新版を把握し、セキュリティ対策に役立てる。</a:t>
            </a:r>
          </a:p>
          <a:p>
            <a:pPr marL="882362" lvl="1" indent="-285750">
              <a:buFont typeface="Arial" panose="020B0604020202020204" pitchFamily="34" charset="0"/>
              <a:buChar char="•"/>
            </a:pPr>
            <a:r>
              <a:rPr lang="en-US" sz="1200" b="0" i="0" dirty="0">
                <a:solidFill>
                  <a:srgbClr val="1D1C1D"/>
                </a:solidFill>
                <a:effectLst/>
                <a:latin typeface="Slack-Lato"/>
              </a:rPr>
              <a:t>AWS</a:t>
            </a:r>
            <a:r>
              <a:rPr lang="ja-JP" altLang="en-US" sz="1200" b="0" i="0">
                <a:solidFill>
                  <a:srgbClr val="1D1C1D"/>
                </a:solidFill>
                <a:effectLst/>
                <a:latin typeface="Slack-Lato"/>
              </a:rPr>
              <a:t>が公開しているセキュリティ情報では、</a:t>
            </a:r>
            <a:r>
              <a:rPr lang="en-JP" sz="1200" b="0" i="0" dirty="0">
                <a:solidFill>
                  <a:srgbClr val="1D1C1D"/>
                </a:solidFill>
                <a:effectLst/>
                <a:latin typeface="Slack-Lato"/>
              </a:rPr>
              <a:t>既知の</a:t>
            </a:r>
            <a:r>
              <a:rPr lang="ja-JP" altLang="en-US" sz="1200" b="0" i="0">
                <a:solidFill>
                  <a:srgbClr val="1D1C1D"/>
                </a:solidFill>
                <a:effectLst/>
                <a:latin typeface="Slack-Lato"/>
              </a:rPr>
              <a:t>脆弱性に対して</a:t>
            </a:r>
            <a:r>
              <a:rPr lang="en-US" sz="1200" b="0" i="0" dirty="0">
                <a:solidFill>
                  <a:srgbClr val="1D1C1D"/>
                </a:solidFill>
                <a:effectLst/>
                <a:latin typeface="Slack-Lato"/>
              </a:rPr>
              <a:t>AWS</a:t>
            </a:r>
            <a:r>
              <a:rPr lang="ja-JP" altLang="en-US" sz="1200" b="0" i="0">
                <a:solidFill>
                  <a:srgbClr val="1D1C1D"/>
                </a:solidFill>
                <a:effectLst/>
                <a:latin typeface="Slack-Lato"/>
              </a:rPr>
              <a:t>がどのように対応しているか、顧客に推奨されるアクションや対策は何かという情報を掲載している</a:t>
            </a:r>
            <a:endParaRPr lang="en-US" sz="1233" dirty="0"/>
          </a:p>
          <a:p>
            <a:pPr marL="285750" indent="-285750">
              <a:buFont typeface="Arial" panose="020B0604020202020204" pitchFamily="34" charset="0"/>
              <a:buChar char="•"/>
            </a:pPr>
            <a:endParaRPr lang="en-JP" sz="1400" dirty="0"/>
          </a:p>
          <a:p>
            <a:r>
              <a:rPr lang="en-JP" sz="1400" dirty="0">
                <a:solidFill>
                  <a:srgbClr val="0070C0"/>
                </a:solidFill>
              </a:rPr>
              <a:t>参考</a:t>
            </a:r>
          </a:p>
          <a:p>
            <a:pPr marL="285750" indent="-285750">
              <a:buFont typeface="Arial" panose="020B0604020202020204" pitchFamily="34" charset="0"/>
              <a:buChar char="•"/>
            </a:pPr>
            <a:r>
              <a:rPr lang="en-JP" sz="1400" dirty="0"/>
              <a:t>セキュリティ速報</a:t>
            </a:r>
            <a:r>
              <a:rPr lang="en-US" altLang="ja-JP" sz="1400" dirty="0"/>
              <a:t>: </a:t>
            </a:r>
            <a:r>
              <a:rPr lang="en-US" altLang="ja-JP" sz="1400" dirty="0">
                <a:hlinkClick r:id="rId3"/>
              </a:rPr>
              <a:t>https://aws.amazon.com/jp/security/security-bulletins/?card-body.sort-by=item.additionalFields.bulletinDateSort&amp;card-body.sort-order=desc&amp;awsf.bulletins-year=year%232009&amp;awsf.bulletins-flag=*all</a:t>
            </a:r>
            <a:endParaRPr lang="en-US" altLang="ja-JP" sz="1400" dirty="0"/>
          </a:p>
          <a:p>
            <a:pPr marL="285750" indent="-285750">
              <a:buFont typeface="Arial" panose="020B0604020202020204" pitchFamily="34" charset="0"/>
              <a:buChar char="•"/>
            </a:pPr>
            <a:r>
              <a:rPr lang="en-JP" sz="1233" dirty="0"/>
              <a:t>AWS Well-Architected Lab: </a:t>
            </a:r>
            <a:r>
              <a:rPr lang="en-US" sz="1233" dirty="0">
                <a:hlinkClick r:id="rId4"/>
              </a:rPr>
              <a:t>https://wellarchitectedlabs.com/?ref=wellarchitected</a:t>
            </a:r>
            <a:endParaRPr lang="en-US" sz="1233" dirty="0"/>
          </a:p>
          <a:p>
            <a:pPr marL="285750" indent="-285750">
              <a:buFont typeface="Arial" panose="020B0604020202020204" pitchFamily="34" charset="0"/>
              <a:buChar char="•"/>
            </a:pPr>
            <a:r>
              <a:rPr lang="en-US" sz="1233" dirty="0"/>
              <a:t>AWS </a:t>
            </a:r>
            <a:r>
              <a:rPr lang="en-US" sz="1233" dirty="0" err="1"/>
              <a:t>セキュリティブログ</a:t>
            </a:r>
            <a:endParaRPr lang="en-US" sz="1233" dirty="0"/>
          </a:p>
          <a:p>
            <a:pPr marL="882362" lvl="1" indent="-285750">
              <a:buFont typeface="Arial" panose="020B0604020202020204" pitchFamily="34" charset="0"/>
              <a:buChar char="•"/>
            </a:pPr>
            <a:r>
              <a:rPr lang="en-US" sz="1066" dirty="0" err="1"/>
              <a:t>日本語版</a:t>
            </a:r>
            <a:r>
              <a:rPr lang="en-US" sz="1066" dirty="0"/>
              <a:t> : </a:t>
            </a:r>
            <a:r>
              <a:rPr lang="en-US" sz="1066" dirty="0">
                <a:hlinkClick r:id="rId5"/>
              </a:rPr>
              <a:t>https://aws.amazon.com/jp/blogs/news/tag/%E3%82%BB%E3%82%AD%E3%83%A5%E3%83%AA%E3%83%86%E3%82%A3/</a:t>
            </a:r>
            <a:endParaRPr lang="en-US" sz="1066" dirty="0"/>
          </a:p>
          <a:p>
            <a:pPr marL="882362" lvl="1" indent="-285750">
              <a:buFont typeface="Arial" panose="020B0604020202020204" pitchFamily="34" charset="0"/>
              <a:buChar char="•"/>
            </a:pPr>
            <a:r>
              <a:rPr lang="en-US" sz="1066" dirty="0" err="1"/>
              <a:t>英語版</a:t>
            </a:r>
            <a:r>
              <a:rPr lang="en-US" sz="1066" dirty="0"/>
              <a:t> : </a:t>
            </a:r>
            <a:r>
              <a:rPr lang="en-US" sz="1066" dirty="0">
                <a:hlinkClick r:id="rId6"/>
              </a:rPr>
              <a:t>https://aws.amazon.com/jp/blogs/security/?ref=wellarchitected</a:t>
            </a:r>
            <a:endParaRPr lang="en-US" sz="1066" dirty="0"/>
          </a:p>
          <a:p>
            <a:pPr marL="285750" indent="-285750">
              <a:buFont typeface="Arial" panose="020B0604020202020204" pitchFamily="34" charset="0"/>
              <a:buChar char="•"/>
            </a:pPr>
            <a:r>
              <a:rPr lang="en-US" sz="1233" dirty="0" err="1"/>
              <a:t>AWSドキュメント</a:t>
            </a:r>
            <a:r>
              <a:rPr lang="en-US" altLang="ja-JP" sz="1233" dirty="0"/>
              <a:t>: </a:t>
            </a:r>
            <a:r>
              <a:rPr lang="en-US" sz="1233" dirty="0">
                <a:hlinkClick r:id="rId7"/>
              </a:rPr>
              <a:t>https://docs.aws.amazon.com/ja_jp/index.html</a:t>
            </a:r>
            <a:endParaRPr lang="en-US" sz="1233" dirty="0"/>
          </a:p>
          <a:p>
            <a:pPr marL="285750" indent="-285750">
              <a:buFont typeface="Arial" panose="020B0604020202020204" pitchFamily="34" charset="0"/>
              <a:buChar char="•"/>
            </a:pPr>
            <a:endParaRPr lang="en-JP" sz="1233" dirty="0"/>
          </a:p>
          <a:p>
            <a:pPr marL="285750" indent="-285750">
              <a:buFont typeface="Arial" panose="020B0604020202020204" pitchFamily="34" charset="0"/>
              <a:buChar char="•"/>
            </a:pPr>
            <a:endParaRPr lang="en-JP" sz="1400" dirty="0"/>
          </a:p>
          <a:p>
            <a:endParaRPr lang="en-JP" sz="1400" dirty="0"/>
          </a:p>
          <a:p>
            <a:endParaRPr lang="en-JP" dirty="0"/>
          </a:p>
        </p:txBody>
      </p:sp>
    </p:spTree>
    <p:extLst>
      <p:ext uri="{BB962C8B-B14F-4D97-AF65-F5344CB8AC3E}">
        <p14:creationId xmlns:p14="http://schemas.microsoft.com/office/powerpoint/2010/main" val="2839412524"/>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D0F9A1-029E-71F6-E793-4D162093E776}"/>
              </a:ext>
            </a:extLst>
          </p:cNvPr>
          <p:cNvSpPr>
            <a:spLocks noGrp="1"/>
          </p:cNvSpPr>
          <p:nvPr>
            <p:ph type="title"/>
          </p:nvPr>
        </p:nvSpPr>
        <p:spPr/>
        <p:txBody>
          <a:bodyPr/>
          <a:lstStyle/>
          <a:p>
            <a:pPr algn="l"/>
            <a:r>
              <a:rPr lang="en-JP" sz="2000"/>
              <a:t>レビュー観点 :</a:t>
            </a:r>
            <a:r>
              <a:rPr lang="ja-JP" altLang="en-US" sz="2000"/>
              <a:t>インシデント対応</a:t>
            </a:r>
            <a:r>
              <a:rPr lang="en-JP" sz="2000"/>
              <a:t>/</a:t>
            </a:r>
            <a:r>
              <a:rPr lang="ja-JP" altLang="en-US" sz="2000"/>
              <a:t>イテレーション</a:t>
            </a:r>
            <a:br>
              <a:rPr lang="en-JP" sz="2000"/>
            </a:br>
            <a:r>
              <a:rPr lang="en-US" sz="2800" b="0" i="0" dirty="0">
                <a:solidFill>
                  <a:srgbClr val="16191F"/>
                </a:solidFill>
                <a:effectLst/>
                <a:latin typeface="Amazon Ember" panose="020B0603020204020204" pitchFamily="34" charset="0"/>
              </a:rPr>
              <a:t>SEC10-BP04 </a:t>
            </a:r>
            <a:r>
              <a:rPr lang="ja-JP" altLang="en-US" sz="2800" b="0" i="0">
                <a:solidFill>
                  <a:srgbClr val="16191F"/>
                </a:solidFill>
                <a:effectLst/>
                <a:latin typeface="Amazon Ember" panose="020B0603020204020204" pitchFamily="34" charset="0"/>
              </a:rPr>
              <a:t>封じ込め機能を自動化する</a:t>
            </a:r>
            <a:endParaRPr lang="en-JP" sz="2800" dirty="0"/>
          </a:p>
        </p:txBody>
      </p:sp>
      <p:sp>
        <p:nvSpPr>
          <p:cNvPr id="3" name="Text Placeholder 2">
            <a:extLst>
              <a:ext uri="{FF2B5EF4-FFF2-40B4-BE49-F238E27FC236}">
                <a16:creationId xmlns:a16="http://schemas.microsoft.com/office/drawing/2014/main" id="{6CD638BC-5BEF-1626-7E3A-3BD989F1AFF4}"/>
              </a:ext>
            </a:extLst>
          </p:cNvPr>
          <p:cNvSpPr>
            <a:spLocks noGrp="1"/>
          </p:cNvSpPr>
          <p:nvPr>
            <p:ph type="body" sz="quarter" idx="10"/>
          </p:nvPr>
        </p:nvSpPr>
        <p:spPr>
          <a:xfrm>
            <a:off x="457201" y="1371600"/>
            <a:ext cx="4357868" cy="4364892"/>
          </a:xfrm>
        </p:spPr>
        <p:txBody>
          <a:bodyPr/>
          <a:lstStyle/>
          <a:p>
            <a:r>
              <a:rPr lang="en-JP" sz="1400" dirty="0">
                <a:solidFill>
                  <a:srgbClr val="0070C0"/>
                </a:solidFill>
              </a:rPr>
              <a:t>ポイント</a:t>
            </a:r>
          </a:p>
          <a:p>
            <a:pPr marL="285750" indent="-285750">
              <a:buFont typeface="Arial" panose="020B0604020202020204" pitchFamily="34" charset="0"/>
              <a:buChar char="•"/>
            </a:pPr>
            <a:r>
              <a:rPr lang="ja-JP" altLang="en-US" sz="1400"/>
              <a:t>インシデントの封じ込めおよび復旧を自動化し、対応時間を短縮するとともに組織的影響を軽減する。</a:t>
            </a:r>
            <a:endParaRPr lang="en-JP" sz="1400" dirty="0"/>
          </a:p>
          <a:p>
            <a:endParaRPr lang="en-JP" sz="1400" dirty="0"/>
          </a:p>
          <a:p>
            <a:r>
              <a:rPr lang="en-JP" sz="1400">
                <a:solidFill>
                  <a:srgbClr val="0070C0"/>
                </a:solidFill>
              </a:rPr>
              <a:t>レビュー観点の例</a:t>
            </a:r>
            <a:endParaRPr lang="ja-JP" altLang="en-US" sz="1400"/>
          </a:p>
          <a:p>
            <a:pPr marL="285750" indent="-285750">
              <a:buFont typeface="Arial" panose="020B0604020202020204" pitchFamily="34" charset="0"/>
              <a:buChar char="•"/>
            </a:pPr>
            <a:r>
              <a:rPr lang="ja-JP" altLang="en-US" sz="1400"/>
              <a:t>インシデント対応のプロセスをコードベースのソリューションに分解してツール化しているか？</a:t>
            </a:r>
            <a:endParaRPr lang="en-US" altLang="ja-JP" sz="1400" dirty="0"/>
          </a:p>
          <a:p>
            <a:pPr marL="285750" indent="-285750">
              <a:buFont typeface="Arial" panose="020B0604020202020204" pitchFamily="34" charset="0"/>
              <a:buChar char="•"/>
            </a:pPr>
            <a:r>
              <a:rPr lang="en-US" sz="1400" dirty="0" err="1"/>
              <a:t>そのツールをインシデントのアラートやイベントをトリガとして実行するようにしているか</a:t>
            </a:r>
            <a:r>
              <a:rPr lang="en-US" sz="1400" dirty="0"/>
              <a:t>？</a:t>
            </a:r>
          </a:p>
        </p:txBody>
      </p:sp>
      <p:sp>
        <p:nvSpPr>
          <p:cNvPr id="4" name="テキスト ボックス 3">
            <a:extLst>
              <a:ext uri="{FF2B5EF4-FFF2-40B4-BE49-F238E27FC236}">
                <a16:creationId xmlns:a16="http://schemas.microsoft.com/office/drawing/2014/main" id="{F54AB2BB-D812-4C73-D5DE-294C32CBFE8E}"/>
              </a:ext>
            </a:extLst>
          </p:cNvPr>
          <p:cNvSpPr txBox="1"/>
          <p:nvPr/>
        </p:nvSpPr>
        <p:spPr>
          <a:xfrm>
            <a:off x="5124527" y="1371600"/>
            <a:ext cx="4713663"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a:ln>
                  <a:noFill/>
                </a:ln>
                <a:solidFill>
                  <a:srgbClr val="0070C0"/>
                </a:solidFill>
                <a:effectLst/>
                <a:uLnTx/>
                <a:uFillTx/>
                <a:latin typeface="Meiryo" panose="020B0604030504040204" pitchFamily="34" charset="-128"/>
                <a:ea typeface="Meiryo" panose="020B0604030504040204" pitchFamily="34" charset="-128"/>
                <a:cs typeface="Amazon Ember" panose="020B0603020204020204" pitchFamily="34" charset="0"/>
              </a:rPr>
              <a:t>実装例：</a:t>
            </a:r>
            <a:r>
              <a:rPr kumimoji="1" lang="en-US" altLang="ja-JP" sz="1400" b="0" i="0" u="none" strike="noStrike" kern="1200" cap="none" spc="0" normalizeH="0" baseline="0" noProof="0" dirty="0">
                <a:ln>
                  <a:noFill/>
                </a:ln>
                <a:solidFill>
                  <a:srgbClr val="0070C0"/>
                </a:solidFill>
                <a:effectLst/>
                <a:uLnTx/>
                <a:uFillTx/>
                <a:latin typeface="Meiryo" panose="020B0604030504040204" pitchFamily="34" charset="-128"/>
                <a:ea typeface="Meiryo" panose="020B0604030504040204" pitchFamily="34" charset="-128"/>
                <a:cs typeface="Amazon Ember" panose="020B0603020204020204" pitchFamily="34" charset="0"/>
              </a:rPr>
              <a:t>WAF</a:t>
            </a:r>
            <a:r>
              <a:rPr kumimoji="1" lang="ja-JP" altLang="en-US" sz="1400" b="0" i="0" u="none" strike="noStrike" kern="1200" cap="none" spc="0" normalizeH="0" baseline="0" noProof="0">
                <a:ln>
                  <a:noFill/>
                </a:ln>
                <a:solidFill>
                  <a:srgbClr val="0070C0"/>
                </a:solidFill>
                <a:effectLst/>
                <a:uLnTx/>
                <a:uFillTx/>
                <a:latin typeface="Meiryo" panose="020B0604030504040204" pitchFamily="34" charset="-128"/>
                <a:ea typeface="Meiryo" panose="020B0604030504040204" pitchFamily="34" charset="-128"/>
                <a:cs typeface="Amazon Ember" panose="020B0603020204020204" pitchFamily="34" charset="0"/>
              </a:rPr>
              <a:t>のブロックリストに</a:t>
            </a:r>
            <a:r>
              <a:rPr kumimoji="1" lang="en-US" altLang="ja-JP" sz="1400" b="0" i="0" u="none" strike="noStrike" kern="1200" cap="none" spc="0" normalizeH="0" baseline="0" noProof="0" dirty="0">
                <a:ln>
                  <a:noFill/>
                </a:ln>
                <a:solidFill>
                  <a:srgbClr val="0070C0"/>
                </a:solidFill>
                <a:effectLst/>
                <a:uLnTx/>
                <a:uFillTx/>
                <a:latin typeface="Meiryo" panose="020B0604030504040204" pitchFamily="34" charset="-128"/>
                <a:ea typeface="Meiryo" panose="020B0604030504040204" pitchFamily="34" charset="-128"/>
                <a:cs typeface="Amazon Ember" panose="020B0603020204020204" pitchFamily="34" charset="0"/>
              </a:rPr>
              <a:t>IP</a:t>
            </a:r>
            <a:r>
              <a:rPr kumimoji="1" lang="ja-JP" altLang="en-US" sz="1400" b="0" i="0" u="none" strike="noStrike" kern="1200" cap="none" spc="0" normalizeH="0" baseline="0" noProof="0">
                <a:ln>
                  <a:noFill/>
                </a:ln>
                <a:solidFill>
                  <a:srgbClr val="0070C0"/>
                </a:solidFill>
                <a:effectLst/>
                <a:uLnTx/>
                <a:uFillTx/>
                <a:latin typeface="Meiryo" panose="020B0604030504040204" pitchFamily="34" charset="-128"/>
                <a:ea typeface="Meiryo" panose="020B0604030504040204" pitchFamily="34" charset="-128"/>
                <a:cs typeface="Amazon Ember" panose="020B0603020204020204" pitchFamily="34" charset="0"/>
              </a:rPr>
              <a:t>アドレスを自動登録</a:t>
            </a:r>
          </a:p>
        </p:txBody>
      </p:sp>
      <p:sp>
        <p:nvSpPr>
          <p:cNvPr id="6" name="TextBox 11">
            <a:extLst>
              <a:ext uri="{FF2B5EF4-FFF2-40B4-BE49-F238E27FC236}">
                <a16:creationId xmlns:a16="http://schemas.microsoft.com/office/drawing/2014/main" id="{C77EC3F8-7726-435A-E35D-BC6065B83D57}"/>
              </a:ext>
            </a:extLst>
          </p:cNvPr>
          <p:cNvSpPr txBox="1">
            <a:spLocks noChangeArrowheads="1"/>
          </p:cNvSpPr>
          <p:nvPr/>
        </p:nvSpPr>
        <p:spPr bwMode="auto">
          <a:xfrm>
            <a:off x="6161742" y="3417898"/>
            <a:ext cx="190326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700" dirty="0">
                <a:latin typeface="Meiryo" panose="020B0604030504040204" pitchFamily="34" charset="-128"/>
                <a:ea typeface="Meiryo" panose="020B0604030504040204" pitchFamily="34" charset="-128"/>
                <a:cs typeface="Arial" panose="020B0604020202020204" pitchFamily="34" charset="0"/>
              </a:rPr>
              <a:t>WAF </a:t>
            </a:r>
            <a:r>
              <a:rPr lang="en-US" altLang="en-US" sz="700" dirty="0" err="1">
                <a:latin typeface="Meiryo" panose="020B0604030504040204" pitchFamily="34" charset="-128"/>
                <a:ea typeface="Meiryo" panose="020B0604030504040204" pitchFamily="34" charset="-128"/>
                <a:cs typeface="Arial" panose="020B0604020202020204" pitchFamily="34" charset="0"/>
              </a:rPr>
              <a:t>WebACLがアクティビティをKinesis</a:t>
            </a:r>
            <a:r>
              <a:rPr lang="en-US" altLang="en-US" sz="700" dirty="0">
                <a:latin typeface="Meiryo" panose="020B0604030504040204" pitchFamily="34" charset="-128"/>
                <a:ea typeface="Meiryo" panose="020B0604030504040204" pitchFamily="34" charset="-128"/>
                <a:cs typeface="Arial" panose="020B0604020202020204" pitchFamily="34" charset="0"/>
              </a:rPr>
              <a:t> </a:t>
            </a:r>
            <a:r>
              <a:rPr lang="en-US" altLang="en-US" sz="700" dirty="0" err="1">
                <a:latin typeface="Meiryo" panose="020B0604030504040204" pitchFamily="34" charset="-128"/>
                <a:ea typeface="Meiryo" panose="020B0604030504040204" pitchFamily="34" charset="-128"/>
                <a:cs typeface="Arial" panose="020B0604020202020204" pitchFamily="34" charset="0"/>
              </a:rPr>
              <a:t>Firehoseにログ記録</a:t>
            </a:r>
            <a:endParaRPr lang="en-US" altLang="en-US" sz="700" dirty="0">
              <a:latin typeface="Meiryo" panose="020B0604030504040204" pitchFamily="34" charset="-128"/>
              <a:ea typeface="Meiryo" panose="020B0604030504040204" pitchFamily="34" charset="-128"/>
              <a:cs typeface="Arial" panose="020B0604020202020204" pitchFamily="34" charset="0"/>
            </a:endParaRPr>
          </a:p>
        </p:txBody>
      </p:sp>
      <p:pic>
        <p:nvPicPr>
          <p:cNvPr id="7" name="Graphic 12">
            <a:extLst>
              <a:ext uri="{FF2B5EF4-FFF2-40B4-BE49-F238E27FC236}">
                <a16:creationId xmlns:a16="http://schemas.microsoft.com/office/drawing/2014/main" id="{B01C1BB8-3946-5C66-2B99-215AD85A92D9}"/>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5721011" y="3989920"/>
            <a:ext cx="432000" cy="4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19">
            <a:extLst>
              <a:ext uri="{FF2B5EF4-FFF2-40B4-BE49-F238E27FC236}">
                <a16:creationId xmlns:a16="http://schemas.microsoft.com/office/drawing/2014/main" id="{23E81379-EBD1-5CF5-9A56-1D712DBE27EE}"/>
              </a:ext>
            </a:extLst>
          </p:cNvPr>
          <p:cNvSpPr txBox="1">
            <a:spLocks noChangeArrowheads="1"/>
          </p:cNvSpPr>
          <p:nvPr/>
        </p:nvSpPr>
        <p:spPr bwMode="auto">
          <a:xfrm>
            <a:off x="4996123" y="4079251"/>
            <a:ext cx="71192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r" eaLnBrk="1" hangingPunct="1"/>
            <a:r>
              <a:rPr lang="en-US" altLang="en-US" sz="700" dirty="0">
                <a:latin typeface="Meiryo" panose="020B0604030504040204" pitchFamily="34" charset="-128"/>
                <a:ea typeface="Meiryo" panose="020B0604030504040204" pitchFamily="34" charset="-128"/>
                <a:cs typeface="Arial" panose="020B0604020202020204" pitchFamily="34" charset="0"/>
              </a:rPr>
              <a:t>Kinesis</a:t>
            </a:r>
          </a:p>
          <a:p>
            <a:pPr algn="r" eaLnBrk="1" hangingPunct="1"/>
            <a:r>
              <a:rPr lang="en-US" altLang="en-US" sz="700" dirty="0">
                <a:latin typeface="Meiryo" panose="020B0604030504040204" pitchFamily="34" charset="-128"/>
                <a:ea typeface="Meiryo" panose="020B0604030504040204" pitchFamily="34" charset="-128"/>
                <a:cs typeface="Arial" panose="020B0604020202020204" pitchFamily="34" charset="0"/>
              </a:rPr>
              <a:t>Firehose</a:t>
            </a:r>
          </a:p>
        </p:txBody>
      </p:sp>
      <p:pic>
        <p:nvPicPr>
          <p:cNvPr id="9" name="Graphic 14">
            <a:extLst>
              <a:ext uri="{FF2B5EF4-FFF2-40B4-BE49-F238E27FC236}">
                <a16:creationId xmlns:a16="http://schemas.microsoft.com/office/drawing/2014/main" id="{0C564FE2-7018-3369-A071-60DEE1C9FADD}"/>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6633766" y="3989920"/>
            <a:ext cx="432000" cy="4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34">
            <a:extLst>
              <a:ext uri="{FF2B5EF4-FFF2-40B4-BE49-F238E27FC236}">
                <a16:creationId xmlns:a16="http://schemas.microsoft.com/office/drawing/2014/main" id="{49151E65-623A-4430-D41F-D33DDBDB0FCD}"/>
              </a:ext>
            </a:extLst>
          </p:cNvPr>
          <p:cNvSpPr txBox="1">
            <a:spLocks noChangeArrowheads="1"/>
          </p:cNvSpPr>
          <p:nvPr/>
        </p:nvSpPr>
        <p:spPr bwMode="auto">
          <a:xfrm>
            <a:off x="6354830" y="4443861"/>
            <a:ext cx="101837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700" dirty="0" err="1">
                <a:latin typeface="Meiryo" panose="020B0604030504040204" pitchFamily="34" charset="-128"/>
                <a:ea typeface="Meiryo" panose="020B0604030504040204" pitchFamily="34" charset="-128"/>
                <a:cs typeface="Arial" panose="020B0604020202020204" pitchFamily="34" charset="0"/>
              </a:rPr>
              <a:t>Kinesisアプリケーションがトリガーされたルールをリアルタイムで特定</a:t>
            </a:r>
            <a:endParaRPr lang="en-US" altLang="en-US" sz="700" dirty="0">
              <a:latin typeface="Meiryo" panose="020B0604030504040204" pitchFamily="34" charset="-128"/>
              <a:ea typeface="Meiryo" panose="020B0604030504040204" pitchFamily="34" charset="-128"/>
              <a:cs typeface="Arial" panose="020B0604020202020204" pitchFamily="34" charset="0"/>
            </a:endParaRPr>
          </a:p>
        </p:txBody>
      </p:sp>
      <p:pic>
        <p:nvPicPr>
          <p:cNvPr id="11" name="Graphic 10">
            <a:extLst>
              <a:ext uri="{FF2B5EF4-FFF2-40B4-BE49-F238E27FC236}">
                <a16:creationId xmlns:a16="http://schemas.microsoft.com/office/drawing/2014/main" id="{0EF8B21C-92A3-FA11-0099-16E94FE1A594}"/>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46521" y="3989920"/>
            <a:ext cx="432000" cy="4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20">
            <a:extLst>
              <a:ext uri="{FF2B5EF4-FFF2-40B4-BE49-F238E27FC236}">
                <a16:creationId xmlns:a16="http://schemas.microsoft.com/office/drawing/2014/main" id="{44929FA5-F090-1424-EE98-16F5B0D5CB89}"/>
              </a:ext>
            </a:extLst>
          </p:cNvPr>
          <p:cNvSpPr txBox="1">
            <a:spLocks noChangeArrowheads="1"/>
          </p:cNvSpPr>
          <p:nvPr/>
        </p:nvSpPr>
        <p:spPr bwMode="auto">
          <a:xfrm>
            <a:off x="7261893" y="4443861"/>
            <a:ext cx="101837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700" dirty="0" err="1">
                <a:latin typeface="Meiryo" panose="020B0604030504040204" pitchFamily="34" charset="-128"/>
                <a:ea typeface="Meiryo" panose="020B0604030504040204" pitchFamily="34" charset="-128"/>
                <a:cs typeface="Arial" panose="020B0604020202020204" pitchFamily="34" charset="0"/>
              </a:rPr>
              <a:t>Lambda関数がデータをフォーマットしてEventBridgeに送信</a:t>
            </a:r>
            <a:endParaRPr lang="en-US" altLang="en-US" sz="700" dirty="0">
              <a:latin typeface="Meiryo" panose="020B0604030504040204" pitchFamily="34" charset="-128"/>
              <a:ea typeface="Meiryo" panose="020B0604030504040204" pitchFamily="34" charset="-128"/>
              <a:cs typeface="Arial" panose="020B0604020202020204" pitchFamily="34" charset="0"/>
            </a:endParaRPr>
          </a:p>
        </p:txBody>
      </p:sp>
      <p:pic>
        <p:nvPicPr>
          <p:cNvPr id="13" name="Graphic 19">
            <a:extLst>
              <a:ext uri="{FF2B5EF4-FFF2-40B4-BE49-F238E27FC236}">
                <a16:creationId xmlns:a16="http://schemas.microsoft.com/office/drawing/2014/main" id="{8D4C1FA8-1CAA-8365-7787-8BC924851E0C}"/>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8459275" y="3989920"/>
            <a:ext cx="432000" cy="4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Box 11">
            <a:extLst>
              <a:ext uri="{FF2B5EF4-FFF2-40B4-BE49-F238E27FC236}">
                <a16:creationId xmlns:a16="http://schemas.microsoft.com/office/drawing/2014/main" id="{587BBDBC-0EC1-06C1-48DD-BD014A590384}"/>
              </a:ext>
            </a:extLst>
          </p:cNvPr>
          <p:cNvSpPr txBox="1">
            <a:spLocks noChangeArrowheads="1"/>
          </p:cNvSpPr>
          <p:nvPr/>
        </p:nvSpPr>
        <p:spPr bwMode="auto">
          <a:xfrm>
            <a:off x="8236068" y="4443861"/>
            <a:ext cx="835286"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700" dirty="0" err="1">
                <a:latin typeface="Meiryo" panose="020B0604030504040204" pitchFamily="34" charset="-128"/>
                <a:ea typeface="Meiryo" panose="020B0604030504040204" pitchFamily="34" charset="-128"/>
                <a:cs typeface="Arial" panose="020B0604020202020204" pitchFamily="34" charset="0"/>
              </a:rPr>
              <a:t>EventBridgeが受信者側アカウントに送信</a:t>
            </a:r>
            <a:endParaRPr lang="en-US" altLang="en-US" sz="700" dirty="0">
              <a:latin typeface="Meiryo" panose="020B0604030504040204" pitchFamily="34" charset="-128"/>
              <a:ea typeface="Meiryo" panose="020B0604030504040204" pitchFamily="34" charset="-128"/>
              <a:cs typeface="Arial" panose="020B0604020202020204" pitchFamily="34" charset="0"/>
            </a:endParaRPr>
          </a:p>
        </p:txBody>
      </p:sp>
      <p:pic>
        <p:nvPicPr>
          <p:cNvPr id="16" name="Graphic 8">
            <a:extLst>
              <a:ext uri="{FF2B5EF4-FFF2-40B4-BE49-F238E27FC236}">
                <a16:creationId xmlns:a16="http://schemas.microsoft.com/office/drawing/2014/main" id="{72487821-E44B-7FC5-81C6-95BD11C89AD5}"/>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5721011" y="4758627"/>
            <a:ext cx="432000" cy="4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TextBox 9">
            <a:extLst>
              <a:ext uri="{FF2B5EF4-FFF2-40B4-BE49-F238E27FC236}">
                <a16:creationId xmlns:a16="http://schemas.microsoft.com/office/drawing/2014/main" id="{B4BB59DD-F6D6-1800-FE46-D845FA58EDCF}"/>
              </a:ext>
            </a:extLst>
          </p:cNvPr>
          <p:cNvSpPr txBox="1">
            <a:spLocks noChangeArrowheads="1"/>
          </p:cNvSpPr>
          <p:nvPr/>
        </p:nvSpPr>
        <p:spPr bwMode="auto">
          <a:xfrm>
            <a:off x="5300821" y="5227181"/>
            <a:ext cx="1272379" cy="200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700" dirty="0">
                <a:latin typeface="Meiryo" panose="020B0604030504040204" pitchFamily="34" charset="-128"/>
                <a:ea typeface="Meiryo" panose="020B0604030504040204" pitchFamily="34" charset="-128"/>
                <a:cs typeface="Arial" panose="020B0604020202020204" pitchFamily="34" charset="0"/>
              </a:rPr>
              <a:t>S3バケットにログ保存</a:t>
            </a:r>
          </a:p>
        </p:txBody>
      </p:sp>
      <p:sp>
        <p:nvSpPr>
          <p:cNvPr id="18" name="Rectangle 9">
            <a:extLst>
              <a:ext uri="{FF2B5EF4-FFF2-40B4-BE49-F238E27FC236}">
                <a16:creationId xmlns:a16="http://schemas.microsoft.com/office/drawing/2014/main" id="{0A130FF4-0FBD-37F6-1273-29F595D97C8D}"/>
              </a:ext>
            </a:extLst>
          </p:cNvPr>
          <p:cNvSpPr/>
          <p:nvPr/>
        </p:nvSpPr>
        <p:spPr>
          <a:xfrm>
            <a:off x="5213349" y="2714045"/>
            <a:ext cx="3880877" cy="3101539"/>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a:solidFill>
                  <a:schemeClr val="tx1"/>
                </a:solidFill>
                <a:latin typeface="Arial" panose="020B0604020202020204" pitchFamily="34" charset="0"/>
                <a:cs typeface="Arial" panose="020B0604020202020204" pitchFamily="34" charset="0"/>
              </a:rPr>
              <a:t>AWS Cloud</a:t>
            </a:r>
          </a:p>
        </p:txBody>
      </p:sp>
      <p:pic>
        <p:nvPicPr>
          <p:cNvPr id="19" name="Graphic 35">
            <a:extLst>
              <a:ext uri="{FF2B5EF4-FFF2-40B4-BE49-F238E27FC236}">
                <a16:creationId xmlns:a16="http://schemas.microsoft.com/office/drawing/2014/main" id="{9C0CB6C3-5E27-E549-E635-4AD9817FE4B0}"/>
              </a:ext>
            </a:extLst>
          </p:cNvPr>
          <p:cNvPicPr>
            <a:picLocks noChangeAspect="1"/>
          </p:cNvPicPr>
          <p:nvPr/>
        </p:nvPicPr>
        <p:blipFill>
          <a:blip r:embed="rId12">
            <a:extLst>
              <a:ext uri="{96DAC541-7B7A-43D3-8B79-37D633B846F1}">
                <asvg:svgBlip xmlns:asvg="http://schemas.microsoft.com/office/drawing/2016/SVG/main" r:embed="rId13"/>
              </a:ext>
            </a:extLst>
          </a:blip>
          <a:srcRect/>
          <a:stretch/>
        </p:blipFill>
        <p:spPr>
          <a:xfrm>
            <a:off x="5213350" y="2714046"/>
            <a:ext cx="381000" cy="381000"/>
          </a:xfrm>
          <a:prstGeom prst="rect">
            <a:avLst/>
          </a:prstGeom>
        </p:spPr>
      </p:pic>
      <p:pic>
        <p:nvPicPr>
          <p:cNvPr id="20" name="Graphic 23">
            <a:extLst>
              <a:ext uri="{FF2B5EF4-FFF2-40B4-BE49-F238E27FC236}">
                <a16:creationId xmlns:a16="http://schemas.microsoft.com/office/drawing/2014/main" id="{2FD6BD0F-E838-B41C-B3B6-0B751518AB41}"/>
              </a:ext>
            </a:extLst>
          </p:cNvPr>
          <p:cNvPicPr>
            <a:picLocks noChangeAspect="1" noChangeArrowheads="1"/>
          </p:cNvPicPr>
          <p:nvPr/>
        </p:nvPicPr>
        <p:blipFill>
          <a:blip r:embed="rId14">
            <a:extLst>
              <a:ext uri="{96DAC541-7B7A-43D3-8B79-37D633B846F1}">
                <asvg:svgBlip xmlns:asvg="http://schemas.microsoft.com/office/drawing/2016/SVG/main" r:embed="rId15"/>
              </a:ext>
            </a:extLst>
          </a:blip>
          <a:srcRect/>
          <a:stretch/>
        </p:blipFill>
        <p:spPr bwMode="auto">
          <a:xfrm flipH="1">
            <a:off x="5729742" y="1850045"/>
            <a:ext cx="432000" cy="4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Rectangle 9">
            <a:extLst>
              <a:ext uri="{FF2B5EF4-FFF2-40B4-BE49-F238E27FC236}">
                <a16:creationId xmlns:a16="http://schemas.microsoft.com/office/drawing/2014/main" id="{7E4B123B-F634-99E8-A133-54199BA134CB}"/>
              </a:ext>
            </a:extLst>
          </p:cNvPr>
          <p:cNvSpPr/>
          <p:nvPr/>
        </p:nvSpPr>
        <p:spPr>
          <a:xfrm>
            <a:off x="9474592" y="2714044"/>
            <a:ext cx="2458322" cy="3101539"/>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a:solidFill>
                  <a:schemeClr val="tx1"/>
                </a:solidFill>
                <a:latin typeface="Arial" panose="020B0604020202020204" pitchFamily="34" charset="0"/>
                <a:cs typeface="Arial" panose="020B0604020202020204" pitchFamily="34" charset="0"/>
              </a:rPr>
              <a:t>AWS Cloud</a:t>
            </a:r>
          </a:p>
        </p:txBody>
      </p:sp>
      <p:pic>
        <p:nvPicPr>
          <p:cNvPr id="22" name="Graphic 35">
            <a:extLst>
              <a:ext uri="{FF2B5EF4-FFF2-40B4-BE49-F238E27FC236}">
                <a16:creationId xmlns:a16="http://schemas.microsoft.com/office/drawing/2014/main" id="{B121DA09-8314-8016-A4FA-DEB3B68276BB}"/>
              </a:ext>
            </a:extLst>
          </p:cNvPr>
          <p:cNvPicPr>
            <a:picLocks noChangeAspect="1"/>
          </p:cNvPicPr>
          <p:nvPr/>
        </p:nvPicPr>
        <p:blipFill>
          <a:blip r:embed="rId12">
            <a:extLst>
              <a:ext uri="{96DAC541-7B7A-43D3-8B79-37D633B846F1}">
                <asvg:svgBlip xmlns:asvg="http://schemas.microsoft.com/office/drawing/2016/SVG/main" r:embed="rId13"/>
              </a:ext>
            </a:extLst>
          </a:blip>
          <a:srcRect/>
          <a:stretch/>
        </p:blipFill>
        <p:spPr>
          <a:xfrm>
            <a:off x="9474592" y="2714044"/>
            <a:ext cx="381000" cy="381000"/>
          </a:xfrm>
          <a:prstGeom prst="rect">
            <a:avLst/>
          </a:prstGeom>
        </p:spPr>
      </p:pic>
      <p:pic>
        <p:nvPicPr>
          <p:cNvPr id="5" name="Graphic 8">
            <a:extLst>
              <a:ext uri="{FF2B5EF4-FFF2-40B4-BE49-F238E27FC236}">
                <a16:creationId xmlns:a16="http://schemas.microsoft.com/office/drawing/2014/main" id="{CEF7A58A-C2D2-F020-F1CA-E795A0114B66}"/>
              </a:ext>
            </a:extLst>
          </p:cNvPr>
          <p:cNvPicPr>
            <a:picLocks noChangeAspect="1" noChangeArrowheads="1"/>
          </p:cNvPicPr>
          <p:nvPr/>
        </p:nvPicPr>
        <p:blipFill>
          <a:blip r:embed="rId16">
            <a:extLst>
              <a:ext uri="{96DAC541-7B7A-43D3-8B79-37D633B846F1}">
                <asvg:svgBlip xmlns:asvg="http://schemas.microsoft.com/office/drawing/2016/SVG/main" r:embed="rId17"/>
              </a:ext>
            </a:extLst>
          </a:blip>
          <a:srcRect/>
          <a:stretch/>
        </p:blipFill>
        <p:spPr bwMode="auto">
          <a:xfrm>
            <a:off x="5721011" y="3221212"/>
            <a:ext cx="432000" cy="4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Graphic 36">
            <a:extLst>
              <a:ext uri="{FF2B5EF4-FFF2-40B4-BE49-F238E27FC236}">
                <a16:creationId xmlns:a16="http://schemas.microsoft.com/office/drawing/2014/main" id="{90D6065E-AC1F-D790-6303-13FBA4AA81BB}"/>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6150520" y="3221212"/>
            <a:ext cx="216000" cy="216000"/>
          </a:xfrm>
          <a:prstGeom prst="rect">
            <a:avLst/>
          </a:prstGeom>
        </p:spPr>
      </p:pic>
      <p:pic>
        <p:nvPicPr>
          <p:cNvPr id="26" name="Graphic 8">
            <a:extLst>
              <a:ext uri="{FF2B5EF4-FFF2-40B4-BE49-F238E27FC236}">
                <a16:creationId xmlns:a16="http://schemas.microsoft.com/office/drawing/2014/main" id="{9157BCAB-EDE6-02F5-9B0D-A67CD6B3AA82}"/>
              </a:ext>
            </a:extLst>
          </p:cNvPr>
          <p:cNvPicPr>
            <a:picLocks noChangeAspect="1" noChangeArrowheads="1"/>
          </p:cNvPicPr>
          <p:nvPr/>
        </p:nvPicPr>
        <p:blipFill>
          <a:blip r:embed="rId16">
            <a:extLst>
              <a:ext uri="{96DAC541-7B7A-43D3-8B79-37D633B846F1}">
                <asvg:svgBlip xmlns:asvg="http://schemas.microsoft.com/office/drawing/2016/SVG/main" r:embed="rId17"/>
              </a:ext>
            </a:extLst>
          </a:blip>
          <a:srcRect/>
          <a:stretch/>
        </p:blipFill>
        <p:spPr bwMode="auto">
          <a:xfrm>
            <a:off x="10524706" y="3210162"/>
            <a:ext cx="432000" cy="4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Graphic 36">
            <a:extLst>
              <a:ext uri="{FF2B5EF4-FFF2-40B4-BE49-F238E27FC236}">
                <a16:creationId xmlns:a16="http://schemas.microsoft.com/office/drawing/2014/main" id="{67F80381-0B88-767C-A00B-2929CC21CA8A}"/>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10950784" y="3210162"/>
            <a:ext cx="216000" cy="216000"/>
          </a:xfrm>
          <a:prstGeom prst="rect">
            <a:avLst/>
          </a:prstGeom>
        </p:spPr>
      </p:pic>
      <p:pic>
        <p:nvPicPr>
          <p:cNvPr id="28" name="Graphic 19">
            <a:extLst>
              <a:ext uri="{FF2B5EF4-FFF2-40B4-BE49-F238E27FC236}">
                <a16:creationId xmlns:a16="http://schemas.microsoft.com/office/drawing/2014/main" id="{F9B36923-D8D7-B2EA-96DA-3C4C4F1FD00B}"/>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9683530" y="3989920"/>
            <a:ext cx="432000" cy="4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TextBox 11">
            <a:extLst>
              <a:ext uri="{FF2B5EF4-FFF2-40B4-BE49-F238E27FC236}">
                <a16:creationId xmlns:a16="http://schemas.microsoft.com/office/drawing/2014/main" id="{71E4EF87-1481-1E63-FB2C-9377E380CC9E}"/>
              </a:ext>
            </a:extLst>
          </p:cNvPr>
          <p:cNvSpPr txBox="1">
            <a:spLocks noChangeArrowheads="1"/>
          </p:cNvSpPr>
          <p:nvPr/>
        </p:nvSpPr>
        <p:spPr bwMode="auto">
          <a:xfrm>
            <a:off x="9503402" y="4443861"/>
            <a:ext cx="792255"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700" dirty="0" err="1">
                <a:latin typeface="Meiryo" panose="020B0604030504040204" pitchFamily="34" charset="-128"/>
                <a:ea typeface="Meiryo" panose="020B0604030504040204" pitchFamily="34" charset="-128"/>
                <a:cs typeface="Arial" panose="020B0604020202020204" pitchFamily="34" charset="0"/>
              </a:rPr>
              <a:t>EventBridgeがLambda関数を呼び出す</a:t>
            </a:r>
            <a:endParaRPr lang="en-US" altLang="en-US" sz="700" dirty="0">
              <a:latin typeface="Meiryo" panose="020B0604030504040204" pitchFamily="34" charset="-128"/>
              <a:ea typeface="Meiryo" panose="020B0604030504040204" pitchFamily="34" charset="-128"/>
              <a:cs typeface="Arial" panose="020B0604020202020204" pitchFamily="34" charset="0"/>
            </a:endParaRPr>
          </a:p>
        </p:txBody>
      </p:sp>
      <p:pic>
        <p:nvPicPr>
          <p:cNvPr id="30" name="Graphic 10">
            <a:extLst>
              <a:ext uri="{FF2B5EF4-FFF2-40B4-BE49-F238E27FC236}">
                <a16:creationId xmlns:a16="http://schemas.microsoft.com/office/drawing/2014/main" id="{8900A4D6-3ACC-88D1-FDDE-E44A380192D8}"/>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10524706" y="3989920"/>
            <a:ext cx="432000" cy="4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TextBox 20">
            <a:extLst>
              <a:ext uri="{FF2B5EF4-FFF2-40B4-BE49-F238E27FC236}">
                <a16:creationId xmlns:a16="http://schemas.microsoft.com/office/drawing/2014/main" id="{7AB448E3-3267-A3D1-5374-0C0877CFC728}"/>
              </a:ext>
            </a:extLst>
          </p:cNvPr>
          <p:cNvSpPr txBox="1">
            <a:spLocks noChangeArrowheads="1"/>
          </p:cNvSpPr>
          <p:nvPr/>
        </p:nvSpPr>
        <p:spPr bwMode="auto">
          <a:xfrm>
            <a:off x="10295657" y="4443861"/>
            <a:ext cx="83723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700" dirty="0" err="1">
                <a:latin typeface="Meiryo" panose="020B0604030504040204" pitchFamily="34" charset="-128"/>
                <a:ea typeface="Meiryo" panose="020B0604030504040204" pitchFamily="34" charset="-128"/>
                <a:cs typeface="Arial" panose="020B0604020202020204" pitchFamily="34" charset="0"/>
              </a:rPr>
              <a:t>Lambda関数がIPSetを更新</a:t>
            </a:r>
            <a:endParaRPr lang="en-US" altLang="en-US" sz="700" dirty="0">
              <a:latin typeface="Meiryo" panose="020B0604030504040204" pitchFamily="34" charset="-128"/>
              <a:ea typeface="Meiryo" panose="020B0604030504040204" pitchFamily="34" charset="-128"/>
              <a:cs typeface="Arial" panose="020B0604020202020204" pitchFamily="34" charset="0"/>
            </a:endParaRPr>
          </a:p>
        </p:txBody>
      </p:sp>
      <p:cxnSp>
        <p:nvCxnSpPr>
          <p:cNvPr id="33" name="直線矢印コネクタ 32">
            <a:extLst>
              <a:ext uri="{FF2B5EF4-FFF2-40B4-BE49-F238E27FC236}">
                <a16:creationId xmlns:a16="http://schemas.microsoft.com/office/drawing/2014/main" id="{A650D999-0835-A08A-4AB5-9D7DDB2FF783}"/>
              </a:ext>
            </a:extLst>
          </p:cNvPr>
          <p:cNvCxnSpPr>
            <a:stCxn id="5" idx="2"/>
            <a:endCxn id="7" idx="0"/>
          </p:cNvCxnSpPr>
          <p:nvPr/>
        </p:nvCxnSpPr>
        <p:spPr>
          <a:xfrm>
            <a:off x="5937011" y="3653212"/>
            <a:ext cx="0" cy="336708"/>
          </a:xfrm>
          <a:prstGeom prst="straightConnector1">
            <a:avLst/>
          </a:prstGeom>
          <a:ln>
            <a:solidFill>
              <a:schemeClr val="tx2"/>
            </a:solidFill>
            <a:tailEnd type="triangle"/>
          </a:ln>
        </p:spPr>
        <p:style>
          <a:lnRef idx="1">
            <a:schemeClr val="accent6"/>
          </a:lnRef>
          <a:fillRef idx="0">
            <a:schemeClr val="accent6"/>
          </a:fillRef>
          <a:effectRef idx="0">
            <a:schemeClr val="accent6"/>
          </a:effectRef>
          <a:fontRef idx="minor">
            <a:schemeClr val="tx1"/>
          </a:fontRef>
        </p:style>
      </p:cxnSp>
      <p:cxnSp>
        <p:nvCxnSpPr>
          <p:cNvPr id="34" name="直線矢印コネクタ 33">
            <a:extLst>
              <a:ext uri="{FF2B5EF4-FFF2-40B4-BE49-F238E27FC236}">
                <a16:creationId xmlns:a16="http://schemas.microsoft.com/office/drawing/2014/main" id="{6C4F0489-EE21-A015-A25E-29D9F039CEB6}"/>
              </a:ext>
            </a:extLst>
          </p:cNvPr>
          <p:cNvCxnSpPr>
            <a:cxnSpLocks/>
            <a:stCxn id="7" idx="2"/>
            <a:endCxn id="16" idx="0"/>
          </p:cNvCxnSpPr>
          <p:nvPr/>
        </p:nvCxnSpPr>
        <p:spPr>
          <a:xfrm>
            <a:off x="5937011" y="4421920"/>
            <a:ext cx="0" cy="336707"/>
          </a:xfrm>
          <a:prstGeom prst="straightConnector1">
            <a:avLst/>
          </a:prstGeom>
          <a:ln>
            <a:solidFill>
              <a:schemeClr val="tx2"/>
            </a:solidFill>
            <a:tailEnd type="triangle"/>
          </a:ln>
        </p:spPr>
        <p:style>
          <a:lnRef idx="1">
            <a:schemeClr val="accent6"/>
          </a:lnRef>
          <a:fillRef idx="0">
            <a:schemeClr val="accent6"/>
          </a:fillRef>
          <a:effectRef idx="0">
            <a:schemeClr val="accent6"/>
          </a:effectRef>
          <a:fontRef idx="minor">
            <a:schemeClr val="tx1"/>
          </a:fontRef>
        </p:style>
      </p:cxnSp>
      <p:cxnSp>
        <p:nvCxnSpPr>
          <p:cNvPr id="39" name="直線矢印コネクタ 38">
            <a:extLst>
              <a:ext uri="{FF2B5EF4-FFF2-40B4-BE49-F238E27FC236}">
                <a16:creationId xmlns:a16="http://schemas.microsoft.com/office/drawing/2014/main" id="{189D9BD0-7ED0-7CEA-8C3E-6919992055AF}"/>
              </a:ext>
            </a:extLst>
          </p:cNvPr>
          <p:cNvCxnSpPr>
            <a:cxnSpLocks/>
            <a:stCxn id="7" idx="3"/>
            <a:endCxn id="9" idx="1"/>
          </p:cNvCxnSpPr>
          <p:nvPr/>
        </p:nvCxnSpPr>
        <p:spPr>
          <a:xfrm>
            <a:off x="6153011" y="4205920"/>
            <a:ext cx="480755" cy="0"/>
          </a:xfrm>
          <a:prstGeom prst="straightConnector1">
            <a:avLst/>
          </a:prstGeom>
          <a:ln>
            <a:solidFill>
              <a:schemeClr val="tx2"/>
            </a:solidFill>
            <a:tailEnd type="triangle"/>
          </a:ln>
        </p:spPr>
        <p:style>
          <a:lnRef idx="1">
            <a:schemeClr val="accent6"/>
          </a:lnRef>
          <a:fillRef idx="0">
            <a:schemeClr val="accent6"/>
          </a:fillRef>
          <a:effectRef idx="0">
            <a:schemeClr val="accent6"/>
          </a:effectRef>
          <a:fontRef idx="minor">
            <a:schemeClr val="tx1"/>
          </a:fontRef>
        </p:style>
      </p:cxnSp>
      <p:cxnSp>
        <p:nvCxnSpPr>
          <p:cNvPr id="42" name="直線矢印コネクタ 41">
            <a:extLst>
              <a:ext uri="{FF2B5EF4-FFF2-40B4-BE49-F238E27FC236}">
                <a16:creationId xmlns:a16="http://schemas.microsoft.com/office/drawing/2014/main" id="{D051EAC3-4906-BF57-C0F0-34BABE6C728E}"/>
              </a:ext>
            </a:extLst>
          </p:cNvPr>
          <p:cNvCxnSpPr>
            <a:cxnSpLocks/>
            <a:stCxn id="9" idx="3"/>
            <a:endCxn id="11" idx="1"/>
          </p:cNvCxnSpPr>
          <p:nvPr/>
        </p:nvCxnSpPr>
        <p:spPr>
          <a:xfrm>
            <a:off x="7065766" y="4205920"/>
            <a:ext cx="480755" cy="0"/>
          </a:xfrm>
          <a:prstGeom prst="straightConnector1">
            <a:avLst/>
          </a:prstGeom>
          <a:ln>
            <a:solidFill>
              <a:schemeClr val="tx2"/>
            </a:solidFill>
            <a:tailEnd type="triangle"/>
          </a:ln>
        </p:spPr>
        <p:style>
          <a:lnRef idx="1">
            <a:schemeClr val="accent6"/>
          </a:lnRef>
          <a:fillRef idx="0">
            <a:schemeClr val="accent6"/>
          </a:fillRef>
          <a:effectRef idx="0">
            <a:schemeClr val="accent6"/>
          </a:effectRef>
          <a:fontRef idx="minor">
            <a:schemeClr val="tx1"/>
          </a:fontRef>
        </p:style>
      </p:cxnSp>
      <p:cxnSp>
        <p:nvCxnSpPr>
          <p:cNvPr id="45" name="直線矢印コネクタ 44">
            <a:extLst>
              <a:ext uri="{FF2B5EF4-FFF2-40B4-BE49-F238E27FC236}">
                <a16:creationId xmlns:a16="http://schemas.microsoft.com/office/drawing/2014/main" id="{9E6DED92-C4AE-07B9-0F6D-FE8F3B92ED1E}"/>
              </a:ext>
            </a:extLst>
          </p:cNvPr>
          <p:cNvCxnSpPr>
            <a:cxnSpLocks/>
            <a:stCxn id="11" idx="3"/>
            <a:endCxn id="13" idx="1"/>
          </p:cNvCxnSpPr>
          <p:nvPr/>
        </p:nvCxnSpPr>
        <p:spPr>
          <a:xfrm>
            <a:off x="7978521" y="4205920"/>
            <a:ext cx="480754" cy="0"/>
          </a:xfrm>
          <a:prstGeom prst="straightConnector1">
            <a:avLst/>
          </a:prstGeom>
          <a:ln>
            <a:solidFill>
              <a:schemeClr val="tx2"/>
            </a:solidFill>
            <a:tailEnd type="triangle"/>
          </a:ln>
        </p:spPr>
        <p:style>
          <a:lnRef idx="1">
            <a:schemeClr val="accent6"/>
          </a:lnRef>
          <a:fillRef idx="0">
            <a:schemeClr val="accent6"/>
          </a:fillRef>
          <a:effectRef idx="0">
            <a:schemeClr val="accent6"/>
          </a:effectRef>
          <a:fontRef idx="minor">
            <a:schemeClr val="tx1"/>
          </a:fontRef>
        </p:style>
      </p:cxnSp>
      <p:cxnSp>
        <p:nvCxnSpPr>
          <p:cNvPr id="48" name="直線矢印コネクタ 47">
            <a:extLst>
              <a:ext uri="{FF2B5EF4-FFF2-40B4-BE49-F238E27FC236}">
                <a16:creationId xmlns:a16="http://schemas.microsoft.com/office/drawing/2014/main" id="{59FB2C0B-20C3-E360-8343-3586733070F1}"/>
              </a:ext>
            </a:extLst>
          </p:cNvPr>
          <p:cNvCxnSpPr>
            <a:cxnSpLocks/>
            <a:stCxn id="13" idx="3"/>
            <a:endCxn id="28" idx="1"/>
          </p:cNvCxnSpPr>
          <p:nvPr/>
        </p:nvCxnSpPr>
        <p:spPr>
          <a:xfrm>
            <a:off x="8891275" y="4205920"/>
            <a:ext cx="792255" cy="0"/>
          </a:xfrm>
          <a:prstGeom prst="straightConnector1">
            <a:avLst/>
          </a:prstGeom>
          <a:ln>
            <a:solidFill>
              <a:schemeClr val="tx2"/>
            </a:solidFill>
            <a:tailEnd type="triangle"/>
          </a:ln>
        </p:spPr>
        <p:style>
          <a:lnRef idx="1">
            <a:schemeClr val="accent6"/>
          </a:lnRef>
          <a:fillRef idx="0">
            <a:schemeClr val="accent6"/>
          </a:fillRef>
          <a:effectRef idx="0">
            <a:schemeClr val="accent6"/>
          </a:effectRef>
          <a:fontRef idx="minor">
            <a:schemeClr val="tx1"/>
          </a:fontRef>
        </p:style>
      </p:cxnSp>
      <p:cxnSp>
        <p:nvCxnSpPr>
          <p:cNvPr id="51" name="直線矢印コネクタ 50">
            <a:extLst>
              <a:ext uri="{FF2B5EF4-FFF2-40B4-BE49-F238E27FC236}">
                <a16:creationId xmlns:a16="http://schemas.microsoft.com/office/drawing/2014/main" id="{76C4769E-E566-1946-51BD-B6D0EBB56E66}"/>
              </a:ext>
            </a:extLst>
          </p:cNvPr>
          <p:cNvCxnSpPr>
            <a:cxnSpLocks/>
            <a:stCxn id="28" idx="3"/>
            <a:endCxn id="30" idx="1"/>
          </p:cNvCxnSpPr>
          <p:nvPr/>
        </p:nvCxnSpPr>
        <p:spPr>
          <a:xfrm>
            <a:off x="10115530" y="4205920"/>
            <a:ext cx="409176" cy="0"/>
          </a:xfrm>
          <a:prstGeom prst="straightConnector1">
            <a:avLst/>
          </a:prstGeom>
          <a:ln>
            <a:solidFill>
              <a:schemeClr val="tx2"/>
            </a:solidFill>
            <a:tailEnd type="triangle"/>
          </a:ln>
        </p:spPr>
        <p:style>
          <a:lnRef idx="1">
            <a:schemeClr val="accent6"/>
          </a:lnRef>
          <a:fillRef idx="0">
            <a:schemeClr val="accent6"/>
          </a:fillRef>
          <a:effectRef idx="0">
            <a:schemeClr val="accent6"/>
          </a:effectRef>
          <a:fontRef idx="minor">
            <a:schemeClr val="tx1"/>
          </a:fontRef>
        </p:style>
      </p:cxnSp>
      <p:cxnSp>
        <p:nvCxnSpPr>
          <p:cNvPr id="54" name="直線矢印コネクタ 53">
            <a:extLst>
              <a:ext uri="{FF2B5EF4-FFF2-40B4-BE49-F238E27FC236}">
                <a16:creationId xmlns:a16="http://schemas.microsoft.com/office/drawing/2014/main" id="{C8993667-1345-6956-FCBC-8C079A2AF323}"/>
              </a:ext>
            </a:extLst>
          </p:cNvPr>
          <p:cNvCxnSpPr>
            <a:cxnSpLocks/>
            <a:stCxn id="30" idx="0"/>
            <a:endCxn id="26" idx="2"/>
          </p:cNvCxnSpPr>
          <p:nvPr/>
        </p:nvCxnSpPr>
        <p:spPr>
          <a:xfrm flipV="1">
            <a:off x="10740706" y="3642162"/>
            <a:ext cx="0" cy="347758"/>
          </a:xfrm>
          <a:prstGeom prst="straightConnector1">
            <a:avLst/>
          </a:prstGeom>
          <a:ln>
            <a:solidFill>
              <a:schemeClr val="tx2"/>
            </a:solidFill>
            <a:tailEnd type="triangle"/>
          </a:ln>
        </p:spPr>
        <p:style>
          <a:lnRef idx="1">
            <a:schemeClr val="accent6"/>
          </a:lnRef>
          <a:fillRef idx="0">
            <a:schemeClr val="accent6"/>
          </a:fillRef>
          <a:effectRef idx="0">
            <a:schemeClr val="accent6"/>
          </a:effectRef>
          <a:fontRef idx="minor">
            <a:schemeClr val="tx1"/>
          </a:fontRef>
        </p:style>
      </p:cxnSp>
      <p:sp>
        <p:nvSpPr>
          <p:cNvPr id="57" name="TextBox 11">
            <a:extLst>
              <a:ext uri="{FF2B5EF4-FFF2-40B4-BE49-F238E27FC236}">
                <a16:creationId xmlns:a16="http://schemas.microsoft.com/office/drawing/2014/main" id="{86F01FBE-4CD1-D6B1-2D3D-45A7329B0EB1}"/>
              </a:ext>
            </a:extLst>
          </p:cNvPr>
          <p:cNvSpPr txBox="1">
            <a:spLocks noChangeArrowheads="1"/>
          </p:cNvSpPr>
          <p:nvPr/>
        </p:nvSpPr>
        <p:spPr bwMode="auto">
          <a:xfrm>
            <a:off x="10931407" y="3442385"/>
            <a:ext cx="1001507"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700" dirty="0">
                <a:latin typeface="Meiryo" panose="020B0604030504040204" pitchFamily="34" charset="-128"/>
                <a:ea typeface="Meiryo" panose="020B0604030504040204" pitchFamily="34" charset="-128"/>
                <a:cs typeface="Arial" panose="020B0604020202020204" pitchFamily="34" charset="0"/>
              </a:rPr>
              <a:t>WAF </a:t>
            </a:r>
            <a:r>
              <a:rPr lang="en-US" altLang="en-US" sz="700" dirty="0" err="1">
                <a:latin typeface="Meiryo" panose="020B0604030504040204" pitchFamily="34" charset="-128"/>
                <a:ea typeface="Meiryo" panose="020B0604030504040204" pitchFamily="34" charset="-128"/>
                <a:cs typeface="Arial" panose="020B0604020202020204" pitchFamily="34" charset="0"/>
              </a:rPr>
              <a:t>WebACLがプロアクティブにIPアドレスをブロック</a:t>
            </a:r>
            <a:endParaRPr lang="en-US" altLang="en-US" sz="700" dirty="0">
              <a:latin typeface="Meiryo" panose="020B0604030504040204" pitchFamily="34" charset="-128"/>
              <a:ea typeface="Meiryo" panose="020B0604030504040204" pitchFamily="34" charset="-128"/>
              <a:cs typeface="Arial" panose="020B0604020202020204" pitchFamily="34" charset="0"/>
            </a:endParaRPr>
          </a:p>
        </p:txBody>
      </p:sp>
      <p:cxnSp>
        <p:nvCxnSpPr>
          <p:cNvPr id="59" name="直線矢印コネクタ 58">
            <a:extLst>
              <a:ext uri="{FF2B5EF4-FFF2-40B4-BE49-F238E27FC236}">
                <a16:creationId xmlns:a16="http://schemas.microsoft.com/office/drawing/2014/main" id="{D66836A2-CA8D-0749-E338-11D8F2930E28}"/>
              </a:ext>
            </a:extLst>
          </p:cNvPr>
          <p:cNvCxnSpPr>
            <a:cxnSpLocks/>
            <a:stCxn id="20" idx="2"/>
          </p:cNvCxnSpPr>
          <p:nvPr/>
        </p:nvCxnSpPr>
        <p:spPr>
          <a:xfrm flipH="1">
            <a:off x="5945249" y="2282045"/>
            <a:ext cx="493" cy="431999"/>
          </a:xfrm>
          <a:prstGeom prst="straightConnector1">
            <a:avLst/>
          </a:prstGeom>
          <a:ln>
            <a:solidFill>
              <a:schemeClr val="tx2"/>
            </a:solidFill>
            <a:tailEnd type="triangle"/>
          </a:ln>
        </p:spPr>
        <p:style>
          <a:lnRef idx="1">
            <a:schemeClr val="accent6"/>
          </a:lnRef>
          <a:fillRef idx="0">
            <a:schemeClr val="accent6"/>
          </a:fillRef>
          <a:effectRef idx="0">
            <a:schemeClr val="accent6"/>
          </a:effectRef>
          <a:fontRef idx="minor">
            <a:schemeClr val="tx1"/>
          </a:fontRef>
        </p:style>
      </p:cxnSp>
      <p:sp>
        <p:nvSpPr>
          <p:cNvPr id="61" name="Rectangle 5">
            <a:extLst>
              <a:ext uri="{FF2B5EF4-FFF2-40B4-BE49-F238E27FC236}">
                <a16:creationId xmlns:a16="http://schemas.microsoft.com/office/drawing/2014/main" id="{53F9DF0C-C17E-9713-34AE-16E8ACF5874F}"/>
              </a:ext>
            </a:extLst>
          </p:cNvPr>
          <p:cNvSpPr/>
          <p:nvPr/>
        </p:nvSpPr>
        <p:spPr>
          <a:xfrm>
            <a:off x="12069755" y="6932"/>
            <a:ext cx="1888415" cy="49761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JP" sz="2400">
                <a:latin typeface="Meiryo" panose="020B0604030504040204" pitchFamily="34" charset="-128"/>
                <a:ea typeface="Meiryo" panose="020B0604030504040204" pitchFamily="34" charset="-128"/>
              </a:rPr>
              <a:t>8/</a:t>
            </a:r>
            <a:r>
              <a:rPr kumimoji="1" lang="en-US" sz="2400" dirty="0">
                <a:latin typeface="Meiryo" panose="020B0604030504040204" pitchFamily="34" charset="-128"/>
                <a:ea typeface="Meiryo" panose="020B0604030504040204" pitchFamily="34" charset="-128"/>
              </a:rPr>
              <a:t>11</a:t>
            </a:r>
            <a:r>
              <a:rPr kumimoji="1" lang="en-JP" sz="2400">
                <a:latin typeface="Meiryo" panose="020B0604030504040204" pitchFamily="34" charset="-128"/>
                <a:ea typeface="Meiryo" panose="020B0604030504040204" pitchFamily="34" charset="-128"/>
              </a:rPr>
              <a:t> </a:t>
            </a:r>
            <a:r>
              <a:rPr kumimoji="1" lang="ja-JP" altLang="en-US" sz="2400">
                <a:latin typeface="Meiryo" panose="020B0604030504040204" pitchFamily="34" charset="-128"/>
                <a:ea typeface="Meiryo" panose="020B0604030504040204" pitchFamily="34" charset="-128"/>
              </a:rPr>
              <a:t>修正</a:t>
            </a:r>
            <a:endParaRPr kumimoji="1" lang="en-JP" sz="2400" dirty="0">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4245174824"/>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207A3DA7-9856-5344-9678-3121BF4CEB51}"/>
              </a:ext>
            </a:extLst>
          </p:cNvPr>
          <p:cNvSpPr>
            <a:spLocks noGrp="1"/>
          </p:cNvSpPr>
          <p:nvPr>
            <p:ph type="title"/>
          </p:nvPr>
        </p:nvSpPr>
        <p:spPr/>
        <p:txBody>
          <a:bodyPr vert="horz" lIns="91440" tIns="45720" rIns="91440" bIns="45720" rtlCol="0" anchor="t">
            <a:noAutofit/>
          </a:bodyPr>
          <a:lstStyle/>
          <a:p>
            <a:r>
              <a:rPr lang="ja-JP" altLang="en-US" sz="2800" b="0"/>
              <a:t>参考：インシデント対応自動化の考慮点</a:t>
            </a:r>
          </a:p>
        </p:txBody>
      </p:sp>
      <p:sp>
        <p:nvSpPr>
          <p:cNvPr id="17" name="正方形/長方形 16">
            <a:extLst>
              <a:ext uri="{FF2B5EF4-FFF2-40B4-BE49-F238E27FC236}">
                <a16:creationId xmlns:a16="http://schemas.microsoft.com/office/drawing/2014/main" id="{4F7EF8C6-3F87-5B45-90C2-BE5A104C5D96}"/>
              </a:ext>
            </a:extLst>
          </p:cNvPr>
          <p:cNvSpPr/>
          <p:nvPr/>
        </p:nvSpPr>
        <p:spPr>
          <a:xfrm>
            <a:off x="439765" y="843755"/>
            <a:ext cx="11531733" cy="400110"/>
          </a:xfrm>
          <a:prstGeom prst="rect">
            <a:avLst/>
          </a:prstGeom>
        </p:spPr>
        <p:txBody>
          <a:bodyPr wrap="square">
            <a:spAutoFit/>
          </a:bodyPr>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1" lang="ja-JP" altLang="en-US" sz="20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rPr>
              <a:t>自動化を実現するにあたって次の考慮点を検討します。</a:t>
            </a:r>
          </a:p>
        </p:txBody>
      </p:sp>
      <p:sp>
        <p:nvSpPr>
          <p:cNvPr id="16" name="テキスト ボックス 29">
            <a:extLst>
              <a:ext uri="{FF2B5EF4-FFF2-40B4-BE49-F238E27FC236}">
                <a16:creationId xmlns:a16="http://schemas.microsoft.com/office/drawing/2014/main" id="{77DA9355-6F86-3D44-83C4-34C627A21C46}"/>
              </a:ext>
            </a:extLst>
          </p:cNvPr>
          <p:cNvSpPr txBox="1"/>
          <p:nvPr/>
        </p:nvSpPr>
        <p:spPr>
          <a:xfrm>
            <a:off x="723234" y="1419803"/>
            <a:ext cx="691148" cy="268860"/>
          </a:xfrm>
          <a:prstGeom prst="rect">
            <a:avLst/>
          </a:prstGeom>
          <a:noFill/>
          <a:ln w="19050">
            <a:noFill/>
          </a:ln>
        </p:spPr>
        <p:txBody>
          <a:bodyPr wrap="none" lIns="0" tIns="0" rIns="0" bIns="0" rtlCol="0" anchor="b">
            <a:noAutofit/>
          </a:bodyPr>
          <a:lstStyle>
            <a:defPPr>
              <a:defRPr lang="en-US"/>
            </a:defPPr>
            <a:lvl1pPr algn="ctr">
              <a:defRPr sz="1200" b="1">
                <a:solidFill>
                  <a:schemeClr val="accent3"/>
                </a:solidFill>
                <a:latin typeface="Meiryo" panose="020B0604030504040204" pitchFamily="34" charset="-128"/>
                <a:ea typeface="Meiryo" panose="020B0604030504040204" pitchFamily="34" charset="-128"/>
                <a:cs typeface="Meiryo" panose="020B0604030504040204" pitchFamily="34" charset="-128"/>
              </a:defRPr>
            </a:lvl1p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0" lang="en-US" altLang="ja-JP" sz="1500" b="1" i="0" u="none" strike="noStrike" kern="1200" cap="none" spc="0" normalizeH="0" baseline="0" noProof="0" dirty="0">
                <a:ln>
                  <a:noFill/>
                </a:ln>
                <a:solidFill>
                  <a:srgbClr val="007DBC"/>
                </a:solidFill>
                <a:effectLst/>
                <a:uLnTx/>
                <a:uFillTx/>
                <a:latin typeface="Meiryo" panose="020B0604030504040204" pitchFamily="34" charset="-128"/>
                <a:ea typeface="Meiryo" panose="020B0604030504040204" pitchFamily="34" charset="-128"/>
              </a:rPr>
              <a:t>No.</a:t>
            </a:r>
          </a:p>
        </p:txBody>
      </p:sp>
      <p:sp>
        <p:nvSpPr>
          <p:cNvPr id="18" name="正方形/長方形 19">
            <a:extLst>
              <a:ext uri="{FF2B5EF4-FFF2-40B4-BE49-F238E27FC236}">
                <a16:creationId xmlns:a16="http://schemas.microsoft.com/office/drawing/2014/main" id="{6ECA4EF4-2029-124B-A9AA-997666B04BF8}"/>
              </a:ext>
            </a:extLst>
          </p:cNvPr>
          <p:cNvSpPr/>
          <p:nvPr/>
        </p:nvSpPr>
        <p:spPr>
          <a:xfrm>
            <a:off x="863659" y="1862287"/>
            <a:ext cx="415335" cy="675371"/>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24000" tIns="24000" rIns="24000" bIns="24000" rtlCol="0" anchor="ctr" anchorCtr="0"/>
          <a:lstStyle/>
          <a:p>
            <a:pPr marL="16933" marR="0" lvl="0" indent="0" algn="ctr" defTabSz="1625495" rtl="0" eaLnBrk="1" fontAlgn="auto" latinLnBrk="0" hangingPunct="1">
              <a:lnSpc>
                <a:spcPct val="100000"/>
              </a:lnSpc>
              <a:spcBef>
                <a:spcPts val="0"/>
              </a:spcBef>
              <a:spcAft>
                <a:spcPts val="0"/>
              </a:spcAft>
              <a:buClrTx/>
              <a:buSzTx/>
              <a:buFontTx/>
              <a:buNone/>
              <a:tabLst/>
              <a:defRPr/>
            </a:pPr>
            <a:r>
              <a:rPr kumimoji="0" lang="en-US" altLang="ja-JP" sz="1667" b="0" i="0" u="none" strike="noStrike" kern="1200" cap="none" spc="0" normalizeH="0" baseline="0" noProof="0" dirty="0">
                <a:ln>
                  <a:noFill/>
                </a:ln>
                <a:solidFill>
                  <a:srgbClr val="414042"/>
                </a:solidFill>
                <a:effectLst/>
                <a:uLnTx/>
                <a:uFillTx/>
                <a:latin typeface="Meiryo" panose="020B0604030504040204" pitchFamily="34" charset="-128"/>
                <a:ea typeface="Meiryo" panose="020B0604030504040204" pitchFamily="34" charset="-128"/>
                <a:cs typeface="+mn-cs"/>
              </a:rPr>
              <a:t>1</a:t>
            </a:r>
          </a:p>
        </p:txBody>
      </p:sp>
      <p:sp>
        <p:nvSpPr>
          <p:cNvPr id="20" name="正方形/長方形 19">
            <a:extLst>
              <a:ext uri="{FF2B5EF4-FFF2-40B4-BE49-F238E27FC236}">
                <a16:creationId xmlns:a16="http://schemas.microsoft.com/office/drawing/2014/main" id="{D88ACD64-C28E-BC41-A262-43AAD277038A}"/>
              </a:ext>
            </a:extLst>
          </p:cNvPr>
          <p:cNvSpPr/>
          <p:nvPr/>
        </p:nvSpPr>
        <p:spPr>
          <a:xfrm>
            <a:off x="863659" y="3407668"/>
            <a:ext cx="415335" cy="693329"/>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24000" tIns="24000" rIns="24000" bIns="24000" rtlCol="0" anchor="ctr" anchorCtr="0"/>
          <a:lstStyle/>
          <a:p>
            <a:pPr marL="16933" marR="0" lvl="0" indent="0" algn="ctr" defTabSz="1625495" rtl="0" eaLnBrk="1" fontAlgn="auto" latinLnBrk="0" hangingPunct="1">
              <a:lnSpc>
                <a:spcPct val="100000"/>
              </a:lnSpc>
              <a:spcBef>
                <a:spcPts val="0"/>
              </a:spcBef>
              <a:spcAft>
                <a:spcPts val="0"/>
              </a:spcAft>
              <a:buClrTx/>
              <a:buSzTx/>
              <a:buFontTx/>
              <a:buNone/>
              <a:tabLst/>
              <a:defRPr/>
            </a:pPr>
            <a:r>
              <a:rPr kumimoji="0" lang="en-US" altLang="ja-JP" sz="1667" b="0" i="0" u="none" strike="noStrike" kern="1200" cap="none" spc="0" normalizeH="0" baseline="0" noProof="0" dirty="0">
                <a:ln>
                  <a:noFill/>
                </a:ln>
                <a:solidFill>
                  <a:srgbClr val="414042"/>
                </a:solidFill>
                <a:effectLst/>
                <a:uLnTx/>
                <a:uFillTx/>
                <a:latin typeface="Meiryo" panose="020B0604030504040204" pitchFamily="34" charset="-128"/>
                <a:ea typeface="Meiryo" panose="020B0604030504040204" pitchFamily="34" charset="-128"/>
                <a:cs typeface="+mn-cs"/>
              </a:rPr>
              <a:t>3</a:t>
            </a:r>
          </a:p>
        </p:txBody>
      </p:sp>
      <p:sp>
        <p:nvSpPr>
          <p:cNvPr id="21" name="正方形/長方形 19">
            <a:extLst>
              <a:ext uri="{FF2B5EF4-FFF2-40B4-BE49-F238E27FC236}">
                <a16:creationId xmlns:a16="http://schemas.microsoft.com/office/drawing/2014/main" id="{159023BD-5B87-C34F-96D4-3A169A6D244F}"/>
              </a:ext>
            </a:extLst>
          </p:cNvPr>
          <p:cNvSpPr/>
          <p:nvPr/>
        </p:nvSpPr>
        <p:spPr>
          <a:xfrm>
            <a:off x="863659" y="4179270"/>
            <a:ext cx="415335" cy="689731"/>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24000" tIns="24000" rIns="24000" bIns="24000" rtlCol="0" anchor="ctr" anchorCtr="0"/>
          <a:lstStyle/>
          <a:p>
            <a:pPr marL="16933" marR="0" lvl="0" indent="0" algn="ctr" defTabSz="1625495" rtl="0" eaLnBrk="1" fontAlgn="auto" latinLnBrk="0" hangingPunct="1">
              <a:lnSpc>
                <a:spcPct val="100000"/>
              </a:lnSpc>
              <a:spcBef>
                <a:spcPts val="0"/>
              </a:spcBef>
              <a:spcAft>
                <a:spcPts val="0"/>
              </a:spcAft>
              <a:buClrTx/>
              <a:buSzTx/>
              <a:buFontTx/>
              <a:buNone/>
              <a:tabLst/>
              <a:defRPr/>
            </a:pPr>
            <a:r>
              <a:rPr kumimoji="0" lang="en-US" altLang="ja-JP" sz="1667" b="0" i="0" u="none" strike="noStrike" kern="1200" cap="none" spc="0" normalizeH="0" baseline="0" noProof="0" dirty="0">
                <a:ln>
                  <a:noFill/>
                </a:ln>
                <a:solidFill>
                  <a:srgbClr val="414042"/>
                </a:solidFill>
                <a:effectLst/>
                <a:uLnTx/>
                <a:uFillTx/>
                <a:latin typeface="Meiryo" panose="020B0604030504040204" pitchFamily="34" charset="-128"/>
                <a:ea typeface="Meiryo" panose="020B0604030504040204" pitchFamily="34" charset="-128"/>
                <a:cs typeface="+mn-cs"/>
              </a:rPr>
              <a:t>4</a:t>
            </a:r>
          </a:p>
        </p:txBody>
      </p:sp>
      <p:sp>
        <p:nvSpPr>
          <p:cNvPr id="22" name="テキスト ボックス 29">
            <a:extLst>
              <a:ext uri="{FF2B5EF4-FFF2-40B4-BE49-F238E27FC236}">
                <a16:creationId xmlns:a16="http://schemas.microsoft.com/office/drawing/2014/main" id="{E81A6F62-0160-8F4F-9E74-F956C4D97986}"/>
              </a:ext>
            </a:extLst>
          </p:cNvPr>
          <p:cNvSpPr txBox="1"/>
          <p:nvPr/>
        </p:nvSpPr>
        <p:spPr>
          <a:xfrm>
            <a:off x="1399256" y="1439628"/>
            <a:ext cx="3196733" cy="268860"/>
          </a:xfrm>
          <a:prstGeom prst="rect">
            <a:avLst/>
          </a:prstGeom>
          <a:noFill/>
          <a:ln w="19050">
            <a:noFill/>
          </a:ln>
        </p:spPr>
        <p:txBody>
          <a:bodyPr wrap="none" lIns="0" tIns="0" rIns="0" bIns="0" rtlCol="0" anchor="b">
            <a:noAutofit/>
          </a:bodyPr>
          <a:lstStyle>
            <a:defPPr>
              <a:defRPr lang="en-US"/>
            </a:defPPr>
            <a:lvl1pPr algn="ctr">
              <a:defRPr sz="1200" b="1">
                <a:solidFill>
                  <a:schemeClr val="accent3"/>
                </a:solidFill>
                <a:latin typeface="Meiryo" panose="020B0604030504040204" pitchFamily="34" charset="-128"/>
                <a:ea typeface="Meiryo" panose="020B0604030504040204" pitchFamily="34" charset="-128"/>
                <a:cs typeface="Meiryo" panose="020B0604030504040204" pitchFamily="34" charset="-128"/>
              </a:defRPr>
            </a:lvl1p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0" lang="ja-JP" altLang="en-US" sz="1667" b="1" i="0" u="none" strike="noStrike" kern="1200" cap="none" spc="0" normalizeH="0" baseline="0" noProof="0">
                <a:ln>
                  <a:noFill/>
                </a:ln>
                <a:solidFill>
                  <a:srgbClr val="007DBC"/>
                </a:solidFill>
                <a:effectLst/>
                <a:uLnTx/>
                <a:uFillTx/>
                <a:latin typeface="Meiryo" panose="020B0604030504040204" pitchFamily="34" charset="-128"/>
                <a:ea typeface="Meiryo" panose="020B0604030504040204" pitchFamily="34" charset="-128"/>
              </a:rPr>
              <a:t>作業項目</a:t>
            </a:r>
            <a:endParaRPr kumimoji="0" lang="en-US" altLang="ja-JP" sz="1667" b="1" i="0" u="none" strike="noStrike" kern="1200" cap="none" spc="0" normalizeH="0" baseline="0" noProof="0" dirty="0">
              <a:ln>
                <a:noFill/>
              </a:ln>
              <a:solidFill>
                <a:srgbClr val="007DBC"/>
              </a:solidFill>
              <a:effectLst/>
              <a:uLnTx/>
              <a:uFillTx/>
              <a:latin typeface="Meiryo" panose="020B0604030504040204" pitchFamily="34" charset="-128"/>
              <a:ea typeface="Meiryo" panose="020B0604030504040204" pitchFamily="34" charset="-128"/>
            </a:endParaRPr>
          </a:p>
        </p:txBody>
      </p:sp>
      <p:sp>
        <p:nvSpPr>
          <p:cNvPr id="23" name="正方形/長方形 19">
            <a:extLst>
              <a:ext uri="{FF2B5EF4-FFF2-40B4-BE49-F238E27FC236}">
                <a16:creationId xmlns:a16="http://schemas.microsoft.com/office/drawing/2014/main" id="{F3518A5A-E878-8744-BCE2-F5670203A79E}"/>
              </a:ext>
            </a:extLst>
          </p:cNvPr>
          <p:cNvSpPr/>
          <p:nvPr/>
        </p:nvSpPr>
        <p:spPr>
          <a:xfrm>
            <a:off x="1392000" y="1862287"/>
            <a:ext cx="3247045" cy="687762"/>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24000" tIns="24000" rIns="24000" bIns="24000" rtlCol="0" anchor="ctr" anchorCtr="0"/>
          <a:lstStyle/>
          <a:p>
            <a:pPr marL="16933" marR="0" lvl="0" indent="0" algn="ctr" defTabSz="1625495" rtl="0" eaLnBrk="1" fontAlgn="auto" latinLnBrk="0" hangingPunct="1">
              <a:lnSpc>
                <a:spcPct val="100000"/>
              </a:lnSpc>
              <a:spcBef>
                <a:spcPts val="0"/>
              </a:spcBef>
              <a:spcAft>
                <a:spcPts val="0"/>
              </a:spcAft>
              <a:buClrTx/>
              <a:buSzTx/>
              <a:buFontTx/>
              <a:buNone/>
              <a:tabLst/>
              <a:defRPr/>
            </a:pPr>
            <a:r>
              <a:rPr kumimoji="0" lang="ja-JP" altLang="en-US" sz="1667" b="0" i="0" u="none" strike="noStrike" kern="1200" cap="none" spc="0" normalizeH="0" baseline="0" noProof="0">
                <a:ln>
                  <a:noFill/>
                </a:ln>
                <a:solidFill>
                  <a:srgbClr val="414042"/>
                </a:solidFill>
                <a:effectLst/>
                <a:uLnTx/>
                <a:uFillTx/>
                <a:latin typeface="Meiryo" panose="020B0604030504040204" pitchFamily="34" charset="-128"/>
                <a:ea typeface="Meiryo" panose="020B0604030504040204" pitchFamily="34" charset="-128"/>
                <a:cs typeface="+mn-cs"/>
              </a:rPr>
              <a:t>異常となる判断の整理</a:t>
            </a:r>
            <a:endParaRPr kumimoji="0" lang="en-US" altLang="ja-JP" sz="1667" b="0" i="0" u="none" strike="noStrike" kern="1200" cap="none" spc="0" normalizeH="0" baseline="0" noProof="0" dirty="0">
              <a:ln>
                <a:noFill/>
              </a:ln>
              <a:solidFill>
                <a:srgbClr val="414042"/>
              </a:solidFill>
              <a:effectLst/>
              <a:uLnTx/>
              <a:uFillTx/>
              <a:latin typeface="Meiryo" panose="020B0604030504040204" pitchFamily="34" charset="-128"/>
              <a:ea typeface="Meiryo" panose="020B0604030504040204" pitchFamily="34" charset="-128"/>
              <a:cs typeface="+mn-cs"/>
            </a:endParaRPr>
          </a:p>
        </p:txBody>
      </p:sp>
      <p:sp>
        <p:nvSpPr>
          <p:cNvPr id="24" name="正方形/長方形 19">
            <a:extLst>
              <a:ext uri="{FF2B5EF4-FFF2-40B4-BE49-F238E27FC236}">
                <a16:creationId xmlns:a16="http://schemas.microsoft.com/office/drawing/2014/main" id="{CE18A648-8C62-4C42-8BAD-6FC5E82E5AEC}"/>
              </a:ext>
            </a:extLst>
          </p:cNvPr>
          <p:cNvSpPr/>
          <p:nvPr/>
        </p:nvSpPr>
        <p:spPr>
          <a:xfrm>
            <a:off x="1392000" y="3407666"/>
            <a:ext cx="3247045" cy="693335"/>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24000" tIns="24000" rIns="24000" bIns="24000" rtlCol="0" anchor="ctr" anchorCtr="0"/>
          <a:lstStyle/>
          <a:p>
            <a:pPr marL="16933" marR="0" lvl="0" indent="0" algn="ctr" defTabSz="1625495" rtl="0" eaLnBrk="1" fontAlgn="auto" latinLnBrk="0" hangingPunct="1">
              <a:lnSpc>
                <a:spcPct val="100000"/>
              </a:lnSpc>
              <a:spcBef>
                <a:spcPts val="0"/>
              </a:spcBef>
              <a:spcAft>
                <a:spcPts val="0"/>
              </a:spcAft>
              <a:buClrTx/>
              <a:buSzTx/>
              <a:buFontTx/>
              <a:buNone/>
              <a:tabLst/>
              <a:defRPr/>
            </a:pPr>
            <a:r>
              <a:rPr kumimoji="0" lang="ja-JP" altLang="en-US" sz="1667" b="0" i="0" u="none" strike="noStrike" kern="1200" cap="none" spc="0" normalizeH="0" baseline="0" noProof="0">
                <a:ln>
                  <a:noFill/>
                </a:ln>
                <a:solidFill>
                  <a:srgbClr val="414042"/>
                </a:solidFill>
                <a:effectLst/>
                <a:uLnTx/>
                <a:uFillTx/>
                <a:latin typeface="Meiryo" panose="020B0604030504040204" pitchFamily="34" charset="-128"/>
                <a:ea typeface="Meiryo" panose="020B0604030504040204" pitchFamily="34" charset="-128"/>
                <a:cs typeface="+mn-cs"/>
              </a:rPr>
              <a:t>自動化</a:t>
            </a:r>
            <a:r>
              <a:rPr kumimoji="0" lang="en-US" altLang="ja-JP" sz="1667" b="0" i="0" u="none" strike="noStrike" kern="1200" cap="none" spc="0" normalizeH="0" baseline="0" noProof="0">
                <a:ln>
                  <a:noFill/>
                </a:ln>
                <a:solidFill>
                  <a:srgbClr val="414042"/>
                </a:solidFill>
                <a:effectLst/>
                <a:uLnTx/>
                <a:uFillTx/>
                <a:latin typeface="Meiryo" panose="020B0604030504040204" pitchFamily="34" charset="-128"/>
                <a:ea typeface="Meiryo" panose="020B0604030504040204" pitchFamily="34" charset="-128"/>
                <a:cs typeface="+mn-cs"/>
              </a:rPr>
              <a:t>/</a:t>
            </a:r>
            <a:r>
              <a:rPr kumimoji="0" lang="ja-JP" altLang="en-US" sz="1667" b="0" i="0" u="none" strike="noStrike" kern="1200" cap="none" spc="0" normalizeH="0" baseline="0" noProof="0">
                <a:ln>
                  <a:noFill/>
                </a:ln>
                <a:solidFill>
                  <a:srgbClr val="414042"/>
                </a:solidFill>
                <a:effectLst/>
                <a:uLnTx/>
                <a:uFillTx/>
                <a:latin typeface="Meiryo" panose="020B0604030504040204" pitchFamily="34" charset="-128"/>
                <a:ea typeface="Meiryo" panose="020B0604030504040204" pitchFamily="34" charset="-128"/>
                <a:cs typeface="+mn-cs"/>
              </a:rPr>
              <a:t>手動プロセスの策定</a:t>
            </a:r>
            <a:endParaRPr kumimoji="0" lang="en-US" altLang="ja-JP" sz="1667" b="0" i="0" u="none" strike="noStrike" kern="1200" cap="none" spc="0" normalizeH="0" baseline="0" noProof="0" dirty="0">
              <a:ln>
                <a:noFill/>
              </a:ln>
              <a:solidFill>
                <a:srgbClr val="414042"/>
              </a:solidFill>
              <a:effectLst/>
              <a:uLnTx/>
              <a:uFillTx/>
              <a:latin typeface="Meiryo" panose="020B0604030504040204" pitchFamily="34" charset="-128"/>
              <a:ea typeface="Meiryo" panose="020B0604030504040204" pitchFamily="34" charset="-128"/>
              <a:cs typeface="+mn-cs"/>
            </a:endParaRPr>
          </a:p>
        </p:txBody>
      </p:sp>
      <p:sp>
        <p:nvSpPr>
          <p:cNvPr id="25" name="正方形/長方形 19">
            <a:extLst>
              <a:ext uri="{FF2B5EF4-FFF2-40B4-BE49-F238E27FC236}">
                <a16:creationId xmlns:a16="http://schemas.microsoft.com/office/drawing/2014/main" id="{8DF72647-8F0E-9948-847E-8BDDB0BEEBF8}"/>
              </a:ext>
            </a:extLst>
          </p:cNvPr>
          <p:cNvSpPr/>
          <p:nvPr/>
        </p:nvSpPr>
        <p:spPr>
          <a:xfrm>
            <a:off x="1387626" y="4179261"/>
            <a:ext cx="3247045" cy="68974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24000" tIns="24000" rIns="24000" bIns="24000" rtlCol="0" anchor="ctr" anchorCtr="0"/>
          <a:lstStyle/>
          <a:p>
            <a:pPr marL="16933" marR="0" lvl="0" indent="0" algn="ctr" defTabSz="1625495" rtl="0" eaLnBrk="1" fontAlgn="auto" latinLnBrk="0" hangingPunct="1">
              <a:lnSpc>
                <a:spcPct val="100000"/>
              </a:lnSpc>
              <a:spcBef>
                <a:spcPts val="0"/>
              </a:spcBef>
              <a:spcAft>
                <a:spcPts val="0"/>
              </a:spcAft>
              <a:buClrTx/>
              <a:buSzTx/>
              <a:buFontTx/>
              <a:buNone/>
              <a:tabLst/>
              <a:defRPr/>
            </a:pPr>
            <a:r>
              <a:rPr kumimoji="0" lang="ja-JP" altLang="en-US" sz="1667" b="0" i="0" u="none" strike="noStrike" kern="1200" cap="none" spc="0" normalizeH="0" baseline="0" noProof="0">
                <a:ln>
                  <a:noFill/>
                </a:ln>
                <a:solidFill>
                  <a:srgbClr val="414042"/>
                </a:solidFill>
                <a:effectLst/>
                <a:uLnTx/>
                <a:uFillTx/>
                <a:latin typeface="Meiryo" panose="020B0604030504040204" pitchFamily="34" charset="-128"/>
                <a:ea typeface="Meiryo" panose="020B0604030504040204" pitchFamily="34" charset="-128"/>
                <a:cs typeface="+mn-cs"/>
              </a:rPr>
              <a:t>自動化のテスト</a:t>
            </a:r>
            <a:endParaRPr kumimoji="0" lang="en-US" altLang="ja-JP" sz="1667" b="0" i="0" u="none" strike="noStrike" kern="1200" cap="none" spc="0" normalizeH="0" baseline="0" noProof="0" dirty="0">
              <a:ln>
                <a:noFill/>
              </a:ln>
              <a:solidFill>
                <a:srgbClr val="414042"/>
              </a:solidFill>
              <a:effectLst/>
              <a:uLnTx/>
              <a:uFillTx/>
              <a:latin typeface="Meiryo" panose="020B0604030504040204" pitchFamily="34" charset="-128"/>
              <a:ea typeface="Meiryo" panose="020B0604030504040204" pitchFamily="34" charset="-128"/>
              <a:cs typeface="+mn-cs"/>
            </a:endParaRPr>
          </a:p>
        </p:txBody>
      </p:sp>
      <p:sp>
        <p:nvSpPr>
          <p:cNvPr id="26" name="正方形/長方形 25">
            <a:extLst>
              <a:ext uri="{FF2B5EF4-FFF2-40B4-BE49-F238E27FC236}">
                <a16:creationId xmlns:a16="http://schemas.microsoft.com/office/drawing/2014/main" id="{52EAA64A-7555-3A4D-B636-C15B7F9FDE45}"/>
              </a:ext>
            </a:extLst>
          </p:cNvPr>
          <p:cNvSpPr/>
          <p:nvPr/>
        </p:nvSpPr>
        <p:spPr>
          <a:xfrm>
            <a:off x="5252438" y="1862287"/>
            <a:ext cx="6719061" cy="687762"/>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24000" tIns="24000" rIns="24000" bIns="24000" rtlCol="0" anchor="ctr" anchorCtr="0"/>
          <a:lstStyle/>
          <a:p>
            <a:pPr marL="16933" marR="0" lvl="0" indent="0" algn="l" defTabSz="1625495" rtl="0" eaLnBrk="1" fontAlgn="auto" latinLnBrk="0" hangingPunct="1">
              <a:lnSpc>
                <a:spcPct val="100000"/>
              </a:lnSpc>
              <a:spcBef>
                <a:spcPts val="0"/>
              </a:spcBef>
              <a:spcAft>
                <a:spcPts val="0"/>
              </a:spcAft>
              <a:buClrTx/>
              <a:buSzTx/>
              <a:buFontTx/>
              <a:buNone/>
              <a:tabLst/>
              <a:defRPr/>
            </a:pPr>
            <a:r>
              <a:rPr kumimoji="0" lang="ja-JP" altLang="en-US" sz="1500" b="0" i="0" u="none" strike="noStrike" kern="1200" cap="none" spc="0" normalizeH="0" baseline="0" noProof="0">
                <a:ln>
                  <a:noFill/>
                </a:ln>
                <a:solidFill>
                  <a:srgbClr val="414042"/>
                </a:solidFill>
                <a:effectLst/>
                <a:uLnTx/>
                <a:uFillTx/>
                <a:latin typeface="Meiryo" panose="020B0604030504040204" pitchFamily="34" charset="-128"/>
                <a:ea typeface="Meiryo" panose="020B0604030504040204" pitchFamily="34" charset="-128"/>
                <a:cs typeface="+mn-cs"/>
              </a:rPr>
              <a:t>インシデント通知から自動化を設計する場合、可能な限り誤検知を抑えるために「何を持って異常とみなすのか」といった点を整理する必要があります。</a:t>
            </a:r>
          </a:p>
        </p:txBody>
      </p:sp>
      <p:sp>
        <p:nvSpPr>
          <p:cNvPr id="27" name="正方形/長方形 19">
            <a:extLst>
              <a:ext uri="{FF2B5EF4-FFF2-40B4-BE49-F238E27FC236}">
                <a16:creationId xmlns:a16="http://schemas.microsoft.com/office/drawing/2014/main" id="{241F361A-D644-DC48-92FB-7009B9801EC7}"/>
              </a:ext>
            </a:extLst>
          </p:cNvPr>
          <p:cNvSpPr/>
          <p:nvPr/>
        </p:nvSpPr>
        <p:spPr>
          <a:xfrm>
            <a:off x="5252438" y="3407666"/>
            <a:ext cx="6719061" cy="693335"/>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24000" tIns="24000" rIns="24000" bIns="24000" rtlCol="0" anchor="ctr" anchorCtr="0"/>
          <a:lstStyle/>
          <a:p>
            <a:pPr marL="16933" marR="0" lvl="0" indent="0" algn="l" defTabSz="1625495" rtl="0" eaLnBrk="1" fontAlgn="auto" latinLnBrk="0" hangingPunct="1">
              <a:lnSpc>
                <a:spcPct val="100000"/>
              </a:lnSpc>
              <a:spcBef>
                <a:spcPts val="0"/>
              </a:spcBef>
              <a:spcAft>
                <a:spcPts val="0"/>
              </a:spcAft>
              <a:buClrTx/>
              <a:buSzTx/>
              <a:buFontTx/>
              <a:buNone/>
              <a:tabLst/>
              <a:defRPr/>
            </a:pPr>
            <a:r>
              <a:rPr kumimoji="0" lang="ja-JP" altLang="en-US" sz="1500" b="0" i="0" u="none" strike="noStrike" kern="1200" cap="none" spc="0" normalizeH="0" baseline="0" noProof="0">
                <a:ln>
                  <a:noFill/>
                </a:ln>
                <a:solidFill>
                  <a:srgbClr val="414042"/>
                </a:solidFill>
                <a:effectLst/>
                <a:uLnTx/>
                <a:uFillTx/>
                <a:latin typeface="Meiryo" panose="020B0604030504040204" pitchFamily="34" charset="-128"/>
                <a:ea typeface="Meiryo" panose="020B0604030504040204" pitchFamily="34" charset="-128"/>
                <a:cs typeface="+mn-cs"/>
              </a:rPr>
              <a:t>インシデント対応作業について自動化が可能であるかプロセスを策定します。　</a:t>
            </a:r>
            <a:endParaRPr kumimoji="0" lang="en-US" altLang="ja-JP" sz="1500" b="0" i="0" u="none" strike="noStrike" kern="1200" cap="none" spc="0" normalizeH="0" baseline="0" noProof="0" dirty="0">
              <a:ln>
                <a:noFill/>
              </a:ln>
              <a:solidFill>
                <a:srgbClr val="414042"/>
              </a:solidFill>
              <a:effectLst/>
              <a:uLnTx/>
              <a:uFillTx/>
              <a:latin typeface="Meiryo" panose="020B0604030504040204" pitchFamily="34" charset="-128"/>
              <a:ea typeface="Meiryo" panose="020B0604030504040204" pitchFamily="34" charset="-128"/>
              <a:cs typeface="+mn-cs"/>
            </a:endParaRPr>
          </a:p>
          <a:p>
            <a:pPr marL="16933" marR="0" lvl="0" indent="0" algn="l" defTabSz="1625495" rtl="0" eaLnBrk="1" fontAlgn="auto" latinLnBrk="0" hangingPunct="1">
              <a:lnSpc>
                <a:spcPct val="100000"/>
              </a:lnSpc>
              <a:spcBef>
                <a:spcPts val="0"/>
              </a:spcBef>
              <a:spcAft>
                <a:spcPts val="0"/>
              </a:spcAft>
              <a:buClrTx/>
              <a:buSzTx/>
              <a:buFontTx/>
              <a:buNone/>
              <a:tabLst/>
              <a:defRPr/>
            </a:pPr>
            <a:r>
              <a:rPr kumimoji="0" lang="ja-JP" altLang="en-US" sz="1500" b="0" i="0" u="none" strike="noStrike" kern="1200" cap="none" spc="0" normalizeH="0" baseline="0" noProof="0" dirty="0">
                <a:ln>
                  <a:noFill/>
                </a:ln>
                <a:solidFill>
                  <a:srgbClr val="414042"/>
                </a:solidFill>
                <a:effectLst/>
                <a:uLnTx/>
                <a:uFillTx/>
                <a:latin typeface="Meiryo" panose="020B0604030504040204" pitchFamily="34" charset="-128"/>
                <a:ea typeface="Meiryo" panose="020B0604030504040204" pitchFamily="34" charset="-128"/>
                <a:cs typeface="+mn-cs"/>
              </a:rPr>
              <a:t>コード実行による自動処理や外部通知などの連携が可能なものや、人為的に作業が必要となるプロセスであるかを判断することが重要となります。</a:t>
            </a:r>
            <a:endParaRPr kumimoji="0" lang="en-US" altLang="ja-JP" sz="1500" b="0" i="0" u="none" strike="noStrike" kern="1200" cap="none" spc="0" normalizeH="0" baseline="0" noProof="0" dirty="0">
              <a:ln>
                <a:noFill/>
              </a:ln>
              <a:solidFill>
                <a:srgbClr val="414042"/>
              </a:solidFill>
              <a:effectLst/>
              <a:uLnTx/>
              <a:uFillTx/>
              <a:latin typeface="Meiryo" panose="020B0604030504040204" pitchFamily="34" charset="-128"/>
              <a:ea typeface="Meiryo" panose="020B0604030504040204" pitchFamily="34" charset="-128"/>
              <a:cs typeface="+mn-cs"/>
            </a:endParaRPr>
          </a:p>
        </p:txBody>
      </p:sp>
      <p:sp>
        <p:nvSpPr>
          <p:cNvPr id="28" name="正方形/長方形 19">
            <a:extLst>
              <a:ext uri="{FF2B5EF4-FFF2-40B4-BE49-F238E27FC236}">
                <a16:creationId xmlns:a16="http://schemas.microsoft.com/office/drawing/2014/main" id="{0EF38619-14D2-9C4A-AF92-E3B63F0A1F1C}"/>
              </a:ext>
            </a:extLst>
          </p:cNvPr>
          <p:cNvSpPr/>
          <p:nvPr/>
        </p:nvSpPr>
        <p:spPr>
          <a:xfrm>
            <a:off x="5252438" y="4180346"/>
            <a:ext cx="6719061" cy="688655"/>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24000" tIns="24000" rIns="24000" bIns="24000" rtlCol="0" anchor="ctr" anchorCtr="0"/>
          <a:lstStyle/>
          <a:p>
            <a:pPr marL="16933" marR="0" lvl="0" indent="0" algn="l" defTabSz="1625495" rtl="0" eaLnBrk="1" fontAlgn="auto" latinLnBrk="0" hangingPunct="1">
              <a:lnSpc>
                <a:spcPct val="100000"/>
              </a:lnSpc>
              <a:spcBef>
                <a:spcPts val="0"/>
              </a:spcBef>
              <a:spcAft>
                <a:spcPts val="0"/>
              </a:spcAft>
              <a:buClrTx/>
              <a:buSzTx/>
              <a:buFontTx/>
              <a:buNone/>
              <a:tabLst/>
              <a:defRPr/>
            </a:pPr>
            <a:r>
              <a:rPr kumimoji="0" lang="ja-JP" altLang="en-US" sz="1500" b="0" i="0" u="none" strike="noStrike" kern="1200" cap="none" spc="0" normalizeH="0" baseline="0" noProof="0" dirty="0">
                <a:ln>
                  <a:noFill/>
                </a:ln>
                <a:solidFill>
                  <a:srgbClr val="414042"/>
                </a:solidFill>
                <a:effectLst/>
                <a:uLnTx/>
                <a:uFillTx/>
                <a:latin typeface="Meiryo" panose="020B0604030504040204" pitchFamily="34" charset="-128"/>
                <a:ea typeface="Meiryo" panose="020B0604030504040204" pitchFamily="34" charset="-128"/>
                <a:cs typeface="+mn-cs"/>
              </a:rPr>
              <a:t>自動化したプロセスが正しく動作するか、入念なテスト</a:t>
            </a:r>
            <a:r>
              <a:rPr kumimoji="0" lang="en-US" altLang="ja-JP" sz="1500" b="0" i="0" u="none" strike="noStrike" kern="1200" cap="none" spc="0" normalizeH="0" baseline="0" noProof="0" dirty="0">
                <a:ln>
                  <a:noFill/>
                </a:ln>
                <a:solidFill>
                  <a:srgbClr val="414042"/>
                </a:solidFill>
                <a:effectLst/>
                <a:uLnTx/>
                <a:uFillTx/>
                <a:latin typeface="Meiryo" panose="020B0604030504040204" pitchFamily="34" charset="-128"/>
                <a:ea typeface="Meiryo" panose="020B0604030504040204" pitchFamily="34" charset="-128"/>
                <a:cs typeface="+mn-cs"/>
              </a:rPr>
              <a:t>(PoC)</a:t>
            </a:r>
            <a:r>
              <a:rPr kumimoji="0" lang="ja-JP" altLang="en-US" sz="1500" b="0" i="0" u="none" strike="noStrike" kern="1200" cap="none" spc="0" normalizeH="0" baseline="0" noProof="0" dirty="0">
                <a:ln>
                  <a:noFill/>
                </a:ln>
                <a:solidFill>
                  <a:srgbClr val="414042"/>
                </a:solidFill>
                <a:effectLst/>
                <a:uLnTx/>
                <a:uFillTx/>
                <a:latin typeface="Meiryo" panose="020B0604030504040204" pitchFamily="34" charset="-128"/>
                <a:ea typeface="Meiryo" panose="020B0604030504040204" pitchFamily="34" charset="-128"/>
                <a:cs typeface="+mn-cs"/>
              </a:rPr>
              <a:t>を実施します。</a:t>
            </a:r>
            <a:endParaRPr kumimoji="0" lang="en-US" altLang="ja-JP" sz="1500" b="0" i="0" u="none" strike="noStrike" kern="1200" cap="none" spc="0" normalizeH="0" baseline="0" noProof="0" dirty="0">
              <a:ln>
                <a:noFill/>
              </a:ln>
              <a:solidFill>
                <a:srgbClr val="414042"/>
              </a:solidFill>
              <a:effectLst/>
              <a:uLnTx/>
              <a:uFillTx/>
              <a:latin typeface="Meiryo" panose="020B0604030504040204" pitchFamily="34" charset="-128"/>
              <a:ea typeface="Meiryo" panose="020B0604030504040204" pitchFamily="34" charset="-128"/>
              <a:cs typeface="+mn-cs"/>
            </a:endParaRPr>
          </a:p>
          <a:p>
            <a:pPr marL="16933" marR="0" lvl="0" indent="0" algn="l" defTabSz="1625495" rtl="0" eaLnBrk="1" fontAlgn="auto" latinLnBrk="0" hangingPunct="1">
              <a:lnSpc>
                <a:spcPct val="100000"/>
              </a:lnSpc>
              <a:spcBef>
                <a:spcPts val="0"/>
              </a:spcBef>
              <a:spcAft>
                <a:spcPts val="0"/>
              </a:spcAft>
              <a:buClrTx/>
              <a:buSzTx/>
              <a:buFontTx/>
              <a:buNone/>
              <a:tabLst/>
              <a:defRPr/>
            </a:pPr>
            <a:r>
              <a:rPr kumimoji="0" lang="ja-JP" altLang="en-US" sz="1500" b="0" i="0" u="none" strike="noStrike" kern="1200" cap="none" spc="0" normalizeH="0" baseline="0" noProof="0" dirty="0">
                <a:ln>
                  <a:noFill/>
                </a:ln>
                <a:solidFill>
                  <a:srgbClr val="414042"/>
                </a:solidFill>
                <a:effectLst/>
                <a:uLnTx/>
                <a:uFillTx/>
                <a:latin typeface="Meiryo" panose="020B0604030504040204" pitchFamily="34" charset="-128"/>
                <a:ea typeface="Meiryo" panose="020B0604030504040204" pitchFamily="34" charset="-128"/>
                <a:cs typeface="+mn-cs"/>
              </a:rPr>
              <a:t>コード実行におけるパラメータや、セキュリティなども考慮に入れる必要があります。</a:t>
            </a:r>
            <a:endParaRPr kumimoji="0" lang="en-US" altLang="ja-JP" sz="1500" b="0" i="0" u="none" strike="noStrike" kern="1200" cap="none" spc="0" normalizeH="0" baseline="0" noProof="0" dirty="0">
              <a:ln>
                <a:noFill/>
              </a:ln>
              <a:solidFill>
                <a:srgbClr val="414042"/>
              </a:solidFill>
              <a:effectLst/>
              <a:uLnTx/>
              <a:uFillTx/>
              <a:latin typeface="Meiryo" panose="020B0604030504040204" pitchFamily="34" charset="-128"/>
              <a:ea typeface="Meiryo" panose="020B0604030504040204" pitchFamily="34" charset="-128"/>
              <a:cs typeface="+mn-cs"/>
            </a:endParaRPr>
          </a:p>
        </p:txBody>
      </p:sp>
      <p:sp>
        <p:nvSpPr>
          <p:cNvPr id="29" name="二等辺三角形 21">
            <a:extLst>
              <a:ext uri="{FF2B5EF4-FFF2-40B4-BE49-F238E27FC236}">
                <a16:creationId xmlns:a16="http://schemas.microsoft.com/office/drawing/2014/main" id="{15439BF3-2FC7-974C-80FC-D845DF102DDD}"/>
              </a:ext>
            </a:extLst>
          </p:cNvPr>
          <p:cNvSpPr/>
          <p:nvPr/>
        </p:nvSpPr>
        <p:spPr>
          <a:xfrm rot="5400000">
            <a:off x="4616511" y="2075537"/>
            <a:ext cx="692878" cy="295460"/>
          </a:xfrm>
          <a:prstGeom prst="triangle">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576" rtl="0" eaLnBrk="1" fontAlgn="auto" latinLnBrk="0" hangingPunct="1">
              <a:lnSpc>
                <a:spcPct val="100000"/>
              </a:lnSpc>
              <a:spcBef>
                <a:spcPts val="0"/>
              </a:spcBef>
              <a:spcAft>
                <a:spcPts val="0"/>
              </a:spcAft>
              <a:buClrTx/>
              <a:buSzTx/>
              <a:buFontTx/>
              <a:buNone/>
              <a:tabLst/>
              <a:defRPr/>
            </a:pPr>
            <a:endParaRPr kumimoji="1" lang="ja-JP" altLang="en-US" sz="2667" b="0" i="0" u="none" strike="noStrike" kern="1200" cap="none" spc="0" normalizeH="0" baseline="0" noProof="0">
              <a:ln>
                <a:noFill/>
              </a:ln>
              <a:solidFill>
                <a:srgbClr val="414042"/>
              </a:solidFill>
              <a:effectLst/>
              <a:uLnTx/>
              <a:uFillTx/>
              <a:latin typeface="Meiryo" panose="020B0604030504040204" pitchFamily="34" charset="-128"/>
              <a:ea typeface="Meiryo" panose="020B0604030504040204" pitchFamily="34" charset="-128"/>
              <a:cs typeface="+mn-cs"/>
            </a:endParaRPr>
          </a:p>
        </p:txBody>
      </p:sp>
      <p:cxnSp>
        <p:nvCxnSpPr>
          <p:cNvPr id="32" name="直線コネクタ 31">
            <a:extLst>
              <a:ext uri="{FF2B5EF4-FFF2-40B4-BE49-F238E27FC236}">
                <a16:creationId xmlns:a16="http://schemas.microsoft.com/office/drawing/2014/main" id="{12ABC0E8-84AA-B343-8787-FF99F1F60FE1}"/>
              </a:ext>
            </a:extLst>
          </p:cNvPr>
          <p:cNvCxnSpPr>
            <a:cxnSpLocks/>
          </p:cNvCxnSpPr>
          <p:nvPr/>
        </p:nvCxnSpPr>
        <p:spPr>
          <a:xfrm>
            <a:off x="5252436" y="1778680"/>
            <a:ext cx="6719061" cy="0"/>
          </a:xfrm>
          <a:prstGeom prst="line">
            <a:avLst/>
          </a:prstGeom>
          <a:ln w="28575">
            <a:solidFill>
              <a:schemeClr val="accent3"/>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33" name="テキスト ボックス 32">
            <a:extLst>
              <a:ext uri="{FF2B5EF4-FFF2-40B4-BE49-F238E27FC236}">
                <a16:creationId xmlns:a16="http://schemas.microsoft.com/office/drawing/2014/main" id="{DBB84991-9BA9-3E4A-87DC-BC0880D5CEDC}"/>
              </a:ext>
            </a:extLst>
          </p:cNvPr>
          <p:cNvSpPr txBox="1"/>
          <p:nvPr/>
        </p:nvSpPr>
        <p:spPr>
          <a:xfrm>
            <a:off x="6480000" y="1372772"/>
            <a:ext cx="3577213" cy="348878"/>
          </a:xfrm>
          <a:prstGeom prst="rect">
            <a:avLst/>
          </a:prstGeom>
          <a:noFill/>
        </p:spPr>
        <p:txBody>
          <a:bodyPr wrap="square" rtlCol="0">
            <a:spAutoFit/>
          </a:body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1" lang="ja-JP" altLang="en-US" sz="1667" b="1" i="0" u="none" strike="noStrike" kern="1200" cap="none" spc="0" normalizeH="0" baseline="0" noProof="0" dirty="0">
                <a:ln>
                  <a:noFill/>
                </a:ln>
                <a:solidFill>
                  <a:srgbClr val="007DBC"/>
                </a:solidFill>
                <a:effectLst/>
                <a:uLnTx/>
                <a:uFillTx/>
                <a:latin typeface="Meiryo" panose="020B0604030504040204" pitchFamily="34" charset="-128"/>
                <a:ea typeface="Meiryo" panose="020B0604030504040204" pitchFamily="34" charset="-128"/>
                <a:cs typeface="+mn-cs"/>
              </a:rPr>
              <a:t>作業詳細</a:t>
            </a:r>
          </a:p>
        </p:txBody>
      </p:sp>
      <p:sp>
        <p:nvSpPr>
          <p:cNvPr id="34" name="正方形/長方形 19">
            <a:extLst>
              <a:ext uri="{FF2B5EF4-FFF2-40B4-BE49-F238E27FC236}">
                <a16:creationId xmlns:a16="http://schemas.microsoft.com/office/drawing/2014/main" id="{EA0B44D7-C88C-4344-9445-477193CA7667}"/>
              </a:ext>
            </a:extLst>
          </p:cNvPr>
          <p:cNvSpPr/>
          <p:nvPr/>
        </p:nvSpPr>
        <p:spPr>
          <a:xfrm>
            <a:off x="863659" y="2639668"/>
            <a:ext cx="415335" cy="693329"/>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24000" tIns="24000" rIns="24000" bIns="24000" rtlCol="0" anchor="ctr" anchorCtr="0"/>
          <a:lstStyle/>
          <a:p>
            <a:pPr marL="16933" marR="0" lvl="0" indent="0" algn="ctr" defTabSz="1625495" rtl="0" eaLnBrk="1" fontAlgn="auto" latinLnBrk="0" hangingPunct="1">
              <a:lnSpc>
                <a:spcPct val="100000"/>
              </a:lnSpc>
              <a:spcBef>
                <a:spcPts val="0"/>
              </a:spcBef>
              <a:spcAft>
                <a:spcPts val="0"/>
              </a:spcAft>
              <a:buClrTx/>
              <a:buSzTx/>
              <a:buFontTx/>
              <a:buNone/>
              <a:tabLst/>
              <a:defRPr/>
            </a:pPr>
            <a:r>
              <a:rPr kumimoji="0" lang="en-US" altLang="ja-JP" sz="1667" b="0" i="0" u="none" strike="noStrike" kern="1200" cap="none" spc="0" normalizeH="0" baseline="0" noProof="0" dirty="0">
                <a:ln>
                  <a:noFill/>
                </a:ln>
                <a:solidFill>
                  <a:srgbClr val="414042"/>
                </a:solidFill>
                <a:effectLst/>
                <a:uLnTx/>
                <a:uFillTx/>
                <a:latin typeface="Meiryo" panose="020B0604030504040204" pitchFamily="34" charset="-128"/>
                <a:ea typeface="Meiryo" panose="020B0604030504040204" pitchFamily="34" charset="-128"/>
                <a:cs typeface="+mn-cs"/>
              </a:rPr>
              <a:t>2</a:t>
            </a:r>
          </a:p>
        </p:txBody>
      </p:sp>
      <p:sp>
        <p:nvSpPr>
          <p:cNvPr id="35" name="正方形/長方形 19">
            <a:extLst>
              <a:ext uri="{FF2B5EF4-FFF2-40B4-BE49-F238E27FC236}">
                <a16:creationId xmlns:a16="http://schemas.microsoft.com/office/drawing/2014/main" id="{94BB322D-5106-FF40-951F-38DF8207E6F7}"/>
              </a:ext>
            </a:extLst>
          </p:cNvPr>
          <p:cNvSpPr/>
          <p:nvPr/>
        </p:nvSpPr>
        <p:spPr>
          <a:xfrm>
            <a:off x="1392000" y="2639666"/>
            <a:ext cx="3247045" cy="693335"/>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24000" tIns="24000" rIns="24000" bIns="24000" rtlCol="0" anchor="ctr" anchorCtr="0"/>
          <a:lstStyle/>
          <a:p>
            <a:pPr marL="16933" marR="0" lvl="0" indent="0" algn="ctr" defTabSz="1625495" rtl="0" eaLnBrk="1" fontAlgn="auto" latinLnBrk="0" hangingPunct="1">
              <a:lnSpc>
                <a:spcPct val="100000"/>
              </a:lnSpc>
              <a:spcBef>
                <a:spcPts val="0"/>
              </a:spcBef>
              <a:spcAft>
                <a:spcPts val="0"/>
              </a:spcAft>
              <a:buClrTx/>
              <a:buSzTx/>
              <a:buFontTx/>
              <a:buNone/>
              <a:tabLst/>
              <a:defRPr/>
            </a:pPr>
            <a:r>
              <a:rPr kumimoji="0" lang="ja-JP" altLang="en-US" sz="1667" b="0" i="0" u="none" strike="noStrike" kern="1200" cap="none" spc="0" normalizeH="0" baseline="0" noProof="0" dirty="0">
                <a:ln>
                  <a:noFill/>
                </a:ln>
                <a:solidFill>
                  <a:srgbClr val="414042"/>
                </a:solidFill>
                <a:effectLst/>
                <a:uLnTx/>
                <a:uFillTx/>
                <a:latin typeface="Meiryo" panose="020B0604030504040204" pitchFamily="34" charset="-128"/>
                <a:ea typeface="Meiryo" panose="020B0604030504040204" pitchFamily="34" charset="-128"/>
                <a:cs typeface="+mn-cs"/>
              </a:rPr>
              <a:t>ワークフローの検討</a:t>
            </a:r>
            <a:endParaRPr kumimoji="0" lang="en-US" altLang="ja-JP" sz="1667" b="0" i="0" u="none" strike="noStrike" kern="1200" cap="none" spc="0" normalizeH="0" baseline="0" noProof="0" dirty="0">
              <a:ln>
                <a:noFill/>
              </a:ln>
              <a:solidFill>
                <a:srgbClr val="414042"/>
              </a:solidFill>
              <a:effectLst/>
              <a:uLnTx/>
              <a:uFillTx/>
              <a:latin typeface="Meiryo" panose="020B0604030504040204" pitchFamily="34" charset="-128"/>
              <a:ea typeface="Meiryo" panose="020B0604030504040204" pitchFamily="34" charset="-128"/>
              <a:cs typeface="+mn-cs"/>
            </a:endParaRPr>
          </a:p>
        </p:txBody>
      </p:sp>
      <p:sp>
        <p:nvSpPr>
          <p:cNvPr id="36" name="正方形/長方形 19">
            <a:extLst>
              <a:ext uri="{FF2B5EF4-FFF2-40B4-BE49-F238E27FC236}">
                <a16:creationId xmlns:a16="http://schemas.microsoft.com/office/drawing/2014/main" id="{65F825DE-3BDB-6843-B10A-631FAE9E13F0}"/>
              </a:ext>
            </a:extLst>
          </p:cNvPr>
          <p:cNvSpPr/>
          <p:nvPr/>
        </p:nvSpPr>
        <p:spPr>
          <a:xfrm>
            <a:off x="5252438" y="2639666"/>
            <a:ext cx="6719061" cy="687762"/>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24000" tIns="24000" rIns="24000" bIns="24000" rtlCol="0" anchor="ctr" anchorCtr="0"/>
          <a:lstStyle/>
          <a:p>
            <a:pPr marL="16933" marR="0" lvl="0" indent="0" algn="l" defTabSz="1625495" rtl="0" eaLnBrk="1" fontAlgn="auto" latinLnBrk="0" hangingPunct="1">
              <a:lnSpc>
                <a:spcPct val="100000"/>
              </a:lnSpc>
              <a:spcBef>
                <a:spcPts val="0"/>
              </a:spcBef>
              <a:spcAft>
                <a:spcPts val="0"/>
              </a:spcAft>
              <a:buClrTx/>
              <a:buSzTx/>
              <a:buFontTx/>
              <a:buNone/>
              <a:tabLst/>
              <a:defRPr/>
            </a:pPr>
            <a:r>
              <a:rPr kumimoji="0" lang="ja-JP" altLang="en-US" sz="1500" b="0" i="0" u="none" strike="noStrike" kern="1200" cap="none" spc="0" normalizeH="0" baseline="0" noProof="0" dirty="0">
                <a:ln>
                  <a:noFill/>
                </a:ln>
                <a:solidFill>
                  <a:srgbClr val="414042"/>
                </a:solidFill>
                <a:effectLst/>
                <a:uLnTx/>
                <a:uFillTx/>
                <a:latin typeface="Meiryo" panose="020B0604030504040204" pitchFamily="34" charset="-128"/>
                <a:ea typeface="Meiryo" panose="020B0604030504040204" pitchFamily="34" charset="-128"/>
                <a:cs typeface="+mn-cs"/>
              </a:rPr>
              <a:t>エンジニアのスキル、ナレッジ、暗黙知を可視化してワークフロー化することで、運用手順を標準化します。</a:t>
            </a:r>
            <a:endParaRPr kumimoji="0" lang="en-US" altLang="ja-JP" sz="1500" b="0" i="0" u="none" strike="noStrike" kern="1200" cap="none" spc="0" normalizeH="0" baseline="0" noProof="0" dirty="0">
              <a:ln>
                <a:noFill/>
              </a:ln>
              <a:solidFill>
                <a:srgbClr val="414042"/>
              </a:solidFill>
              <a:effectLst/>
              <a:uLnTx/>
              <a:uFillTx/>
              <a:latin typeface="Meiryo" panose="020B0604030504040204" pitchFamily="34" charset="-128"/>
              <a:ea typeface="Meiryo" panose="020B0604030504040204" pitchFamily="34" charset="-128"/>
              <a:cs typeface="+mn-cs"/>
            </a:endParaRPr>
          </a:p>
        </p:txBody>
      </p:sp>
      <p:sp>
        <p:nvSpPr>
          <p:cNvPr id="38" name="正方形/長方形 19">
            <a:extLst>
              <a:ext uri="{FF2B5EF4-FFF2-40B4-BE49-F238E27FC236}">
                <a16:creationId xmlns:a16="http://schemas.microsoft.com/office/drawing/2014/main" id="{01ADCCBD-D505-4540-BF2B-082C194B225F}"/>
              </a:ext>
            </a:extLst>
          </p:cNvPr>
          <p:cNvSpPr/>
          <p:nvPr/>
        </p:nvSpPr>
        <p:spPr>
          <a:xfrm>
            <a:off x="863659" y="4947263"/>
            <a:ext cx="415335" cy="689731"/>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24000" tIns="24000" rIns="24000" bIns="24000" rtlCol="0" anchor="ctr" anchorCtr="0"/>
          <a:lstStyle/>
          <a:p>
            <a:pPr marL="16933" marR="0" lvl="0" indent="0" algn="ctr" defTabSz="1625495" rtl="0" eaLnBrk="1" fontAlgn="auto" latinLnBrk="0" hangingPunct="1">
              <a:lnSpc>
                <a:spcPct val="100000"/>
              </a:lnSpc>
              <a:spcBef>
                <a:spcPts val="0"/>
              </a:spcBef>
              <a:spcAft>
                <a:spcPts val="0"/>
              </a:spcAft>
              <a:buClrTx/>
              <a:buSzTx/>
              <a:buFontTx/>
              <a:buNone/>
              <a:tabLst/>
              <a:defRPr/>
            </a:pPr>
            <a:r>
              <a:rPr kumimoji="0" lang="en-US" altLang="ja-JP" sz="1667" b="0" i="0" u="none" strike="noStrike" kern="1200" cap="none" spc="0" normalizeH="0" baseline="0" noProof="0" dirty="0">
                <a:ln>
                  <a:noFill/>
                </a:ln>
                <a:solidFill>
                  <a:srgbClr val="414042"/>
                </a:solidFill>
                <a:effectLst/>
                <a:uLnTx/>
                <a:uFillTx/>
                <a:latin typeface="Meiryo" panose="020B0604030504040204" pitchFamily="34" charset="-128"/>
                <a:ea typeface="Meiryo" panose="020B0604030504040204" pitchFamily="34" charset="-128"/>
                <a:cs typeface="+mn-cs"/>
              </a:rPr>
              <a:t>5</a:t>
            </a:r>
          </a:p>
        </p:txBody>
      </p:sp>
      <p:sp>
        <p:nvSpPr>
          <p:cNvPr id="39" name="正方形/長方形 19">
            <a:extLst>
              <a:ext uri="{FF2B5EF4-FFF2-40B4-BE49-F238E27FC236}">
                <a16:creationId xmlns:a16="http://schemas.microsoft.com/office/drawing/2014/main" id="{D8AD824C-C141-8B41-8B1E-ADE5EAE79084}"/>
              </a:ext>
            </a:extLst>
          </p:cNvPr>
          <p:cNvSpPr/>
          <p:nvPr/>
        </p:nvSpPr>
        <p:spPr>
          <a:xfrm>
            <a:off x="1392000" y="4947261"/>
            <a:ext cx="3247045" cy="68974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24000" tIns="24000" rIns="24000" bIns="24000" rtlCol="0" anchor="ctr" anchorCtr="0"/>
          <a:lstStyle/>
          <a:p>
            <a:pPr marL="16933" marR="0" lvl="0" indent="0" algn="ctr" defTabSz="1625495" rtl="0" eaLnBrk="1" fontAlgn="auto" latinLnBrk="0" hangingPunct="1">
              <a:lnSpc>
                <a:spcPct val="100000"/>
              </a:lnSpc>
              <a:spcBef>
                <a:spcPts val="0"/>
              </a:spcBef>
              <a:spcAft>
                <a:spcPts val="0"/>
              </a:spcAft>
              <a:buClrTx/>
              <a:buSzTx/>
              <a:buFontTx/>
              <a:buNone/>
              <a:tabLst/>
              <a:defRPr/>
            </a:pPr>
            <a:r>
              <a:rPr kumimoji="0" lang="ja-JP" altLang="en-US" sz="1667" b="0" i="0" u="none" strike="noStrike" kern="1200" cap="none" spc="0" normalizeH="0" baseline="0" noProof="0" dirty="0">
                <a:ln>
                  <a:noFill/>
                </a:ln>
                <a:solidFill>
                  <a:srgbClr val="414042"/>
                </a:solidFill>
                <a:effectLst/>
                <a:uLnTx/>
                <a:uFillTx/>
                <a:latin typeface="Meiryo" panose="020B0604030504040204" pitchFamily="34" charset="-128"/>
                <a:ea typeface="Meiryo" panose="020B0604030504040204" pitchFamily="34" charset="-128"/>
                <a:cs typeface="+mn-cs"/>
              </a:rPr>
              <a:t>自動化実施後の通知</a:t>
            </a:r>
            <a:endParaRPr kumimoji="0" lang="en-US" altLang="ja-JP" sz="1667" b="0" i="0" u="none" strike="noStrike" kern="1200" cap="none" spc="0" normalizeH="0" baseline="0" noProof="0" dirty="0">
              <a:ln>
                <a:noFill/>
              </a:ln>
              <a:solidFill>
                <a:srgbClr val="414042"/>
              </a:solidFill>
              <a:effectLst/>
              <a:uLnTx/>
              <a:uFillTx/>
              <a:latin typeface="Meiryo" panose="020B0604030504040204" pitchFamily="34" charset="-128"/>
              <a:ea typeface="Meiryo" panose="020B0604030504040204" pitchFamily="34" charset="-128"/>
              <a:cs typeface="+mn-cs"/>
            </a:endParaRPr>
          </a:p>
        </p:txBody>
      </p:sp>
      <p:sp>
        <p:nvSpPr>
          <p:cNvPr id="40" name="正方形/長方形 19">
            <a:extLst>
              <a:ext uri="{FF2B5EF4-FFF2-40B4-BE49-F238E27FC236}">
                <a16:creationId xmlns:a16="http://schemas.microsoft.com/office/drawing/2014/main" id="{82455257-06A8-1341-B171-5AA5A79D99D6}"/>
              </a:ext>
            </a:extLst>
          </p:cNvPr>
          <p:cNvSpPr/>
          <p:nvPr/>
        </p:nvSpPr>
        <p:spPr>
          <a:xfrm>
            <a:off x="5252438" y="4947261"/>
            <a:ext cx="6719061" cy="68974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24000" tIns="24000" rIns="24000" bIns="24000" rtlCol="0" anchor="ctr" anchorCtr="0"/>
          <a:lstStyle/>
          <a:p>
            <a:pPr marL="16933" marR="0" lvl="0" indent="0" algn="l" defTabSz="1625495" rtl="0" eaLnBrk="1" fontAlgn="auto" latinLnBrk="0" hangingPunct="1">
              <a:lnSpc>
                <a:spcPct val="100000"/>
              </a:lnSpc>
              <a:spcBef>
                <a:spcPts val="0"/>
              </a:spcBef>
              <a:spcAft>
                <a:spcPts val="0"/>
              </a:spcAft>
              <a:buClrTx/>
              <a:buSzTx/>
              <a:buFontTx/>
              <a:buNone/>
              <a:tabLst/>
              <a:defRPr/>
            </a:pPr>
            <a:r>
              <a:rPr kumimoji="0" lang="ja-JP" altLang="en-US" sz="1500" b="0" i="0" u="none" strike="noStrike" kern="1200" cap="none" spc="0" normalizeH="0" baseline="0" noProof="0" dirty="0">
                <a:ln>
                  <a:noFill/>
                </a:ln>
                <a:solidFill>
                  <a:srgbClr val="414042"/>
                </a:solidFill>
                <a:effectLst/>
                <a:uLnTx/>
                <a:uFillTx/>
                <a:latin typeface="Meiryo" panose="020B0604030504040204" pitchFamily="34" charset="-128"/>
                <a:ea typeface="Meiryo" panose="020B0604030504040204" pitchFamily="34" charset="-128"/>
                <a:cs typeface="+mn-cs"/>
              </a:rPr>
              <a:t>プロセスによって、処理が完了したことをログ出力でエビデンスとして残し、また必要なメンバーに通知を送り、情報を連携できるようにします。</a:t>
            </a:r>
            <a:endParaRPr kumimoji="0" lang="en-US" altLang="ja-JP" sz="1500" b="0" i="0" u="none" strike="noStrike" kern="1200" cap="none" spc="0" normalizeH="0" baseline="0" noProof="0" dirty="0">
              <a:ln>
                <a:noFill/>
              </a:ln>
              <a:solidFill>
                <a:srgbClr val="414042"/>
              </a:solidFill>
              <a:effectLst/>
              <a:uLnTx/>
              <a:uFillTx/>
              <a:latin typeface="Meiryo" panose="020B0604030504040204" pitchFamily="34" charset="-128"/>
              <a:ea typeface="Meiryo" panose="020B0604030504040204" pitchFamily="34" charset="-128"/>
              <a:cs typeface="+mn-cs"/>
            </a:endParaRPr>
          </a:p>
        </p:txBody>
      </p:sp>
      <p:sp>
        <p:nvSpPr>
          <p:cNvPr id="42" name="テキスト ボックス 41">
            <a:extLst>
              <a:ext uri="{FF2B5EF4-FFF2-40B4-BE49-F238E27FC236}">
                <a16:creationId xmlns:a16="http://schemas.microsoft.com/office/drawing/2014/main" id="{6FA8D1F5-11D3-964D-BC33-531101BE3415}"/>
              </a:ext>
            </a:extLst>
          </p:cNvPr>
          <p:cNvSpPr txBox="1"/>
          <p:nvPr/>
        </p:nvSpPr>
        <p:spPr>
          <a:xfrm>
            <a:off x="1824000" y="5789582"/>
            <a:ext cx="8544000" cy="553998"/>
          </a:xfrm>
          <a:prstGeom prst="rect">
            <a:avLst/>
          </a:prstGeom>
          <a:solidFill>
            <a:schemeClr val="accent3">
              <a:lumMod val="20000"/>
              <a:lumOff val="80000"/>
            </a:schemeClr>
          </a:solidFill>
        </p:spPr>
        <p:txBody>
          <a:bodyPr wrap="square" rtlCol="0">
            <a:spAutoFit/>
          </a:bodyPr>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1" lang="ja-JP" altLang="en-US" sz="1500" b="1"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ポイント：</a:t>
            </a:r>
            <a:endParaRPr kumimoji="1" lang="en-US" altLang="ja-JP" sz="1500" b="1"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endParaRPr>
          </a:p>
          <a:p>
            <a:pPr marL="0" marR="0" lvl="0" indent="0" algn="l" defTabSz="609576" rtl="0" eaLnBrk="1" fontAlgn="auto" latinLnBrk="0" hangingPunct="1">
              <a:lnSpc>
                <a:spcPct val="100000"/>
              </a:lnSpc>
              <a:spcBef>
                <a:spcPts val="0"/>
              </a:spcBef>
              <a:spcAft>
                <a:spcPts val="0"/>
              </a:spcAft>
              <a:buClrTx/>
              <a:buSzTx/>
              <a:buFontTx/>
              <a:buNone/>
              <a:tabLst/>
              <a:defRPr/>
            </a:pPr>
            <a:r>
              <a:rPr kumimoji="1" lang="ja-JP" altLang="en-US" sz="15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全てが自動化できるものではなく、ワークフローを検討し効率化を図ることが目的となる。</a:t>
            </a:r>
          </a:p>
        </p:txBody>
      </p:sp>
      <p:cxnSp>
        <p:nvCxnSpPr>
          <p:cNvPr id="43" name="直線コネクタ 42">
            <a:extLst>
              <a:ext uri="{FF2B5EF4-FFF2-40B4-BE49-F238E27FC236}">
                <a16:creationId xmlns:a16="http://schemas.microsoft.com/office/drawing/2014/main" id="{0425DFB9-3404-2F48-BF7A-08F91EB415FD}"/>
              </a:ext>
            </a:extLst>
          </p:cNvPr>
          <p:cNvCxnSpPr>
            <a:cxnSpLocks/>
          </p:cNvCxnSpPr>
          <p:nvPr/>
        </p:nvCxnSpPr>
        <p:spPr>
          <a:xfrm>
            <a:off x="1392000" y="1778680"/>
            <a:ext cx="3247045" cy="0"/>
          </a:xfrm>
          <a:prstGeom prst="line">
            <a:avLst/>
          </a:prstGeom>
          <a:ln w="28575">
            <a:solidFill>
              <a:schemeClr val="accent3"/>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44" name="直線コネクタ 43">
            <a:extLst>
              <a:ext uri="{FF2B5EF4-FFF2-40B4-BE49-F238E27FC236}">
                <a16:creationId xmlns:a16="http://schemas.microsoft.com/office/drawing/2014/main" id="{7C6CC198-AAB1-F74A-85F7-B6AFDD5D47FB}"/>
              </a:ext>
            </a:extLst>
          </p:cNvPr>
          <p:cNvCxnSpPr>
            <a:cxnSpLocks/>
          </p:cNvCxnSpPr>
          <p:nvPr/>
        </p:nvCxnSpPr>
        <p:spPr>
          <a:xfrm>
            <a:off x="863659" y="1778680"/>
            <a:ext cx="410300" cy="0"/>
          </a:xfrm>
          <a:prstGeom prst="line">
            <a:avLst/>
          </a:prstGeom>
          <a:ln w="28575">
            <a:no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46" name="二等辺三角形 21">
            <a:extLst>
              <a:ext uri="{FF2B5EF4-FFF2-40B4-BE49-F238E27FC236}">
                <a16:creationId xmlns:a16="http://schemas.microsoft.com/office/drawing/2014/main" id="{C2844B4D-9EEB-6C4B-A05D-8B1D4880EB5F}"/>
              </a:ext>
            </a:extLst>
          </p:cNvPr>
          <p:cNvSpPr/>
          <p:nvPr/>
        </p:nvSpPr>
        <p:spPr>
          <a:xfrm rot="5400000">
            <a:off x="4616509" y="2846375"/>
            <a:ext cx="692878" cy="295460"/>
          </a:xfrm>
          <a:prstGeom prst="triangle">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576" rtl="0" eaLnBrk="1" fontAlgn="auto" latinLnBrk="0" hangingPunct="1">
              <a:lnSpc>
                <a:spcPct val="100000"/>
              </a:lnSpc>
              <a:spcBef>
                <a:spcPts val="0"/>
              </a:spcBef>
              <a:spcAft>
                <a:spcPts val="0"/>
              </a:spcAft>
              <a:buClrTx/>
              <a:buSzTx/>
              <a:buFontTx/>
              <a:buNone/>
              <a:tabLst/>
              <a:defRPr/>
            </a:pPr>
            <a:endParaRPr kumimoji="1" lang="ja-JP" altLang="en-US" sz="2667" b="0" i="0" u="none" strike="noStrike" kern="1200" cap="none" spc="0" normalizeH="0" baseline="0" noProof="0">
              <a:ln>
                <a:noFill/>
              </a:ln>
              <a:solidFill>
                <a:srgbClr val="414042"/>
              </a:solidFill>
              <a:effectLst/>
              <a:uLnTx/>
              <a:uFillTx/>
              <a:latin typeface="Meiryo" panose="020B0604030504040204" pitchFamily="34" charset="-128"/>
              <a:ea typeface="Meiryo" panose="020B0604030504040204" pitchFamily="34" charset="-128"/>
              <a:cs typeface="+mn-cs"/>
            </a:endParaRPr>
          </a:p>
        </p:txBody>
      </p:sp>
      <p:sp>
        <p:nvSpPr>
          <p:cNvPr id="47" name="二等辺三角形 21">
            <a:extLst>
              <a:ext uri="{FF2B5EF4-FFF2-40B4-BE49-F238E27FC236}">
                <a16:creationId xmlns:a16="http://schemas.microsoft.com/office/drawing/2014/main" id="{A490B96F-80A4-3942-B5C5-9A4653D18BD1}"/>
              </a:ext>
            </a:extLst>
          </p:cNvPr>
          <p:cNvSpPr/>
          <p:nvPr/>
        </p:nvSpPr>
        <p:spPr>
          <a:xfrm rot="5400000">
            <a:off x="4616509" y="3627708"/>
            <a:ext cx="692878" cy="295460"/>
          </a:xfrm>
          <a:prstGeom prst="triangle">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576" rtl="0" eaLnBrk="1" fontAlgn="auto" latinLnBrk="0" hangingPunct="1">
              <a:lnSpc>
                <a:spcPct val="100000"/>
              </a:lnSpc>
              <a:spcBef>
                <a:spcPts val="0"/>
              </a:spcBef>
              <a:spcAft>
                <a:spcPts val="0"/>
              </a:spcAft>
              <a:buClrTx/>
              <a:buSzTx/>
              <a:buFontTx/>
              <a:buNone/>
              <a:tabLst/>
              <a:defRPr/>
            </a:pPr>
            <a:endParaRPr kumimoji="1" lang="ja-JP" altLang="en-US" sz="2667" b="0" i="0" u="none" strike="noStrike" kern="1200" cap="none" spc="0" normalizeH="0" baseline="0" noProof="0">
              <a:ln>
                <a:noFill/>
              </a:ln>
              <a:solidFill>
                <a:srgbClr val="414042"/>
              </a:solidFill>
              <a:effectLst/>
              <a:uLnTx/>
              <a:uFillTx/>
              <a:latin typeface="Meiryo" panose="020B0604030504040204" pitchFamily="34" charset="-128"/>
              <a:ea typeface="Meiryo" panose="020B0604030504040204" pitchFamily="34" charset="-128"/>
              <a:cs typeface="+mn-cs"/>
            </a:endParaRPr>
          </a:p>
        </p:txBody>
      </p:sp>
      <p:sp>
        <p:nvSpPr>
          <p:cNvPr id="48" name="二等辺三角形 21">
            <a:extLst>
              <a:ext uri="{FF2B5EF4-FFF2-40B4-BE49-F238E27FC236}">
                <a16:creationId xmlns:a16="http://schemas.microsoft.com/office/drawing/2014/main" id="{ACDC5B44-5961-6F4C-B2B0-2310E95B2BD3}"/>
              </a:ext>
            </a:extLst>
          </p:cNvPr>
          <p:cNvSpPr/>
          <p:nvPr/>
        </p:nvSpPr>
        <p:spPr>
          <a:xfrm rot="5400000">
            <a:off x="4616509" y="4379598"/>
            <a:ext cx="692878" cy="295460"/>
          </a:xfrm>
          <a:prstGeom prst="triangle">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576" rtl="0" eaLnBrk="1" fontAlgn="auto" latinLnBrk="0" hangingPunct="1">
              <a:lnSpc>
                <a:spcPct val="100000"/>
              </a:lnSpc>
              <a:spcBef>
                <a:spcPts val="0"/>
              </a:spcBef>
              <a:spcAft>
                <a:spcPts val="0"/>
              </a:spcAft>
              <a:buClrTx/>
              <a:buSzTx/>
              <a:buFontTx/>
              <a:buNone/>
              <a:tabLst/>
              <a:defRPr/>
            </a:pPr>
            <a:endParaRPr kumimoji="1" lang="ja-JP" altLang="en-US" sz="2667" b="0" i="0" u="none" strike="noStrike" kern="1200" cap="none" spc="0" normalizeH="0" baseline="0" noProof="0">
              <a:ln>
                <a:noFill/>
              </a:ln>
              <a:solidFill>
                <a:srgbClr val="414042"/>
              </a:solidFill>
              <a:effectLst/>
              <a:uLnTx/>
              <a:uFillTx/>
              <a:latin typeface="Meiryo" panose="020B0604030504040204" pitchFamily="34" charset="-128"/>
              <a:ea typeface="Meiryo" panose="020B0604030504040204" pitchFamily="34" charset="-128"/>
              <a:cs typeface="+mn-cs"/>
            </a:endParaRPr>
          </a:p>
        </p:txBody>
      </p:sp>
      <p:sp>
        <p:nvSpPr>
          <p:cNvPr id="49" name="二等辺三角形 21">
            <a:extLst>
              <a:ext uri="{FF2B5EF4-FFF2-40B4-BE49-F238E27FC236}">
                <a16:creationId xmlns:a16="http://schemas.microsoft.com/office/drawing/2014/main" id="{3A615165-0740-DC43-9EED-05FE449DC7F6}"/>
              </a:ext>
            </a:extLst>
          </p:cNvPr>
          <p:cNvSpPr/>
          <p:nvPr/>
        </p:nvSpPr>
        <p:spPr>
          <a:xfrm rot="5400000">
            <a:off x="4616509" y="5165977"/>
            <a:ext cx="692878" cy="295460"/>
          </a:xfrm>
          <a:prstGeom prst="triangle">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576" rtl="0" eaLnBrk="1" fontAlgn="auto" latinLnBrk="0" hangingPunct="1">
              <a:lnSpc>
                <a:spcPct val="100000"/>
              </a:lnSpc>
              <a:spcBef>
                <a:spcPts val="0"/>
              </a:spcBef>
              <a:spcAft>
                <a:spcPts val="0"/>
              </a:spcAft>
              <a:buClrTx/>
              <a:buSzTx/>
              <a:buFontTx/>
              <a:buNone/>
              <a:tabLst/>
              <a:defRPr/>
            </a:pPr>
            <a:endParaRPr kumimoji="1" lang="ja-JP" altLang="en-US" sz="2667" b="0" i="0" u="none" strike="noStrike" kern="1200" cap="none" spc="0" normalizeH="0" baseline="0" noProof="0">
              <a:ln>
                <a:noFill/>
              </a:ln>
              <a:solidFill>
                <a:srgbClr val="414042"/>
              </a:solidFill>
              <a:effectLst/>
              <a:uLnTx/>
              <a:uFillTx/>
              <a:latin typeface="Meiryo" panose="020B0604030504040204" pitchFamily="34" charset="-128"/>
              <a:ea typeface="Meiryo" panose="020B0604030504040204" pitchFamily="34" charset="-128"/>
              <a:cs typeface="+mn-cs"/>
            </a:endParaRPr>
          </a:p>
        </p:txBody>
      </p:sp>
      <p:cxnSp>
        <p:nvCxnSpPr>
          <p:cNvPr id="50" name="直線コネクタ 49">
            <a:extLst>
              <a:ext uri="{FF2B5EF4-FFF2-40B4-BE49-F238E27FC236}">
                <a16:creationId xmlns:a16="http://schemas.microsoft.com/office/drawing/2014/main" id="{D4E1126F-55F7-BA46-AD93-334478F3A296}"/>
              </a:ext>
            </a:extLst>
          </p:cNvPr>
          <p:cNvCxnSpPr>
            <a:cxnSpLocks/>
          </p:cNvCxnSpPr>
          <p:nvPr/>
        </p:nvCxnSpPr>
        <p:spPr>
          <a:xfrm>
            <a:off x="863659" y="1778680"/>
            <a:ext cx="410300" cy="0"/>
          </a:xfrm>
          <a:prstGeom prst="line">
            <a:avLst/>
          </a:prstGeom>
          <a:ln w="28575">
            <a:solidFill>
              <a:schemeClr val="accent3"/>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2" name="テキスト ボックス 1">
            <a:extLst>
              <a:ext uri="{FF2B5EF4-FFF2-40B4-BE49-F238E27FC236}">
                <a16:creationId xmlns:a16="http://schemas.microsoft.com/office/drawing/2014/main" id="{DB86A336-FE53-AE56-351B-EE74688953AC}"/>
              </a:ext>
            </a:extLst>
          </p:cNvPr>
          <p:cNvSpPr txBox="1"/>
          <p:nvPr/>
        </p:nvSpPr>
        <p:spPr>
          <a:xfrm>
            <a:off x="10607211" y="0"/>
            <a:ext cx="1584789" cy="369332"/>
          </a:xfrm>
          <a:prstGeom prst="rect">
            <a:avLst/>
          </a:prstGeom>
          <a:no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800" b="0" i="0" u="none" strike="noStrike" kern="1200" cap="none" spc="0" normalizeH="0" baseline="0" noProof="0" dirty="0">
                <a:ln>
                  <a:noFill/>
                </a:ln>
                <a:solidFill>
                  <a:srgbClr val="FFFFFF">
                    <a:lumMod val="50000"/>
                  </a:srgbClr>
                </a:solidFill>
                <a:effectLst/>
                <a:uLnTx/>
                <a:uFillTx/>
                <a:latin typeface="Meiryo" panose="020B0604030504040204" pitchFamily="34" charset="-128"/>
                <a:ea typeface="Meiryo" panose="020B0604030504040204" pitchFamily="34" charset="-128"/>
                <a:cs typeface="+mn-cs"/>
              </a:rPr>
              <a:t>SEC10-BP04</a:t>
            </a:r>
            <a:endParaRPr kumimoji="0" lang="ja-JP" altLang="en-US" sz="1800" b="0" i="0" u="none" strike="noStrike" kern="1200" cap="none" spc="0" normalizeH="0" baseline="0" noProof="0">
              <a:ln>
                <a:noFill/>
              </a:ln>
              <a:solidFill>
                <a:srgbClr val="FFFFFF">
                  <a:lumMod val="50000"/>
                </a:srgbClr>
              </a:solidFill>
              <a:effectLst/>
              <a:uLnTx/>
              <a:uFillTx/>
              <a:latin typeface="Meiryo" panose="020B0604030504040204" pitchFamily="34" charset="-128"/>
              <a:ea typeface="Meiryo" panose="020B0604030504040204" pitchFamily="34" charset="-128"/>
              <a:cs typeface="+mn-cs"/>
            </a:endParaRPr>
          </a:p>
        </p:txBody>
      </p:sp>
    </p:spTree>
    <p:extLst>
      <p:ext uri="{BB962C8B-B14F-4D97-AF65-F5344CB8AC3E}">
        <p14:creationId xmlns:p14="http://schemas.microsoft.com/office/powerpoint/2010/main" val="2466749168"/>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207A3DA7-9856-5344-9678-3121BF4CEB51}"/>
              </a:ext>
            </a:extLst>
          </p:cNvPr>
          <p:cNvSpPr>
            <a:spLocks noGrp="1"/>
          </p:cNvSpPr>
          <p:nvPr>
            <p:ph type="title"/>
          </p:nvPr>
        </p:nvSpPr>
        <p:spPr/>
        <p:txBody>
          <a:bodyPr vert="horz" lIns="91440" tIns="45720" rIns="91440" bIns="45720" rtlCol="0" anchor="t">
            <a:noAutofit/>
          </a:bodyPr>
          <a:lstStyle/>
          <a:p>
            <a:r>
              <a:rPr lang="ja-JP" altLang="en-US" sz="2800" b="0"/>
              <a:t>参考：検知後の対応自動化：リソースの閉塞 </a:t>
            </a:r>
            <a:r>
              <a:rPr lang="en-US" altLang="ja-JP" sz="2800" b="0" dirty="0"/>
              <a:t>or </a:t>
            </a:r>
            <a:r>
              <a:rPr lang="ja-JP" altLang="en-US" sz="2800" b="0"/>
              <a:t>自動修復</a:t>
            </a:r>
          </a:p>
        </p:txBody>
      </p:sp>
      <p:sp>
        <p:nvSpPr>
          <p:cNvPr id="17" name="正方形/長方形 16">
            <a:extLst>
              <a:ext uri="{FF2B5EF4-FFF2-40B4-BE49-F238E27FC236}">
                <a16:creationId xmlns:a16="http://schemas.microsoft.com/office/drawing/2014/main" id="{4F7EF8C6-3F87-5B45-90C2-BE5A104C5D96}"/>
              </a:ext>
            </a:extLst>
          </p:cNvPr>
          <p:cNvSpPr/>
          <p:nvPr/>
        </p:nvSpPr>
        <p:spPr>
          <a:xfrm>
            <a:off x="552802" y="1055262"/>
            <a:ext cx="11531733" cy="1092800"/>
          </a:xfrm>
          <a:prstGeom prst="rect">
            <a:avLst/>
          </a:prstGeom>
        </p:spPr>
        <p:txBody>
          <a:bodyPr wrap="square">
            <a:spAutoFit/>
          </a:bodyPr>
          <a:lstStyle/>
          <a:p>
            <a:pPr marL="380985" marR="0" lvl="0" indent="-380985" algn="l" defTabSz="60957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ja-JP" altLang="en-US" sz="1667"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rPr>
              <a:t>リソースを閉塞する</a:t>
            </a:r>
            <a:r>
              <a:rPr kumimoji="1" lang="en-US" altLang="ja-JP" sz="1667"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a:t>
            </a:r>
            <a:r>
              <a:rPr kumimoji="1" lang="ja-JP" altLang="en-US" sz="1667"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rPr>
              <a:t>セキュリティグループ無効化、</a:t>
            </a:r>
            <a:r>
              <a:rPr kumimoji="1" lang="en-US" altLang="ja-JP" sz="1667"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IAM</a:t>
            </a:r>
            <a:r>
              <a:rPr kumimoji="1" lang="ja-JP" altLang="en-US" sz="1667"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rPr>
              <a:t>ポリシー変更、リソース停止</a:t>
            </a:r>
            <a:r>
              <a:rPr kumimoji="1" lang="en-US" altLang="ja-JP" sz="1667"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a:t>
            </a:r>
            <a:r>
              <a:rPr kumimoji="1" lang="ja-JP" altLang="en-US" sz="1667"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rPr>
              <a:t>までなら比較的容易</a:t>
            </a:r>
            <a:endParaRPr kumimoji="1" lang="en-US" altLang="ja-JP" sz="1667"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endParaRPr>
          </a:p>
          <a:p>
            <a:pPr marL="380985" marR="0" lvl="0" indent="-380985" algn="l" defTabSz="60957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ja-JP" altLang="en-US" sz="1667"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rPr>
              <a:t>自動修復するためには設定マスターのリポジトリ管理が必要となり難易度が高い</a:t>
            </a:r>
            <a:endParaRPr kumimoji="1" lang="en-US" altLang="ja-JP" sz="1667"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endParaRPr>
          </a:p>
          <a:p>
            <a:pPr marL="990545" marR="0" lvl="1" indent="-380985" algn="l" defTabSz="609576" rtl="0" eaLnBrk="1" fontAlgn="auto" latinLnBrk="0" hangingPunct="1">
              <a:lnSpc>
                <a:spcPct val="100000"/>
              </a:lnSpc>
              <a:spcBef>
                <a:spcPts val="0"/>
              </a:spcBef>
              <a:spcAft>
                <a:spcPts val="0"/>
              </a:spcAft>
              <a:buClrTx/>
              <a:buSzTx/>
              <a:buFont typeface="Wingdings" pitchFamily="2" charset="2"/>
              <a:buChar char="ü"/>
              <a:tabLst/>
              <a:defRPr/>
            </a:pPr>
            <a:r>
              <a:rPr kumimoji="1" lang="ja-JP" altLang="en-US" sz="15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rPr>
              <a:t>特に、</a:t>
            </a:r>
            <a:r>
              <a:rPr kumimoji="1" lang="en-US" altLang="ja-JP" sz="15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YES/NO</a:t>
            </a:r>
            <a:r>
              <a:rPr kumimoji="1" lang="ja-JP" altLang="en-US" sz="15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rPr>
              <a:t>の設定値ではなく値の監視が必要なもの</a:t>
            </a:r>
            <a:r>
              <a:rPr kumimoji="1" lang="en-US" altLang="ja-JP" sz="15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a:t>
            </a:r>
            <a:r>
              <a:rPr kumimoji="1" lang="ja-JP" altLang="en-US" sz="15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rPr>
              <a:t>例えば特定の</a:t>
            </a:r>
            <a:r>
              <a:rPr kumimoji="1" lang="en-US" altLang="ja-JP" sz="15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IP</a:t>
            </a:r>
            <a:r>
              <a:rPr kumimoji="1" lang="ja-JP" altLang="en-US" sz="15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rPr>
              <a:t>でないといけない、等</a:t>
            </a:r>
            <a:r>
              <a:rPr kumimoji="1" lang="en-US" altLang="ja-JP" sz="15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a:t>
            </a:r>
          </a:p>
          <a:p>
            <a:pPr marL="380985" marR="0" lvl="0" indent="-380985" algn="l" defTabSz="60957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ja-JP" altLang="en-US" sz="1667"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rPr>
              <a:t>自動修復の対象としては、設定が</a:t>
            </a:r>
            <a:r>
              <a:rPr kumimoji="1" lang="en-US" altLang="ja-JP" sz="1667"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YES/NO</a:t>
            </a:r>
            <a:r>
              <a:rPr kumimoji="1" lang="ja-JP" altLang="en-US" sz="1667"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rPr>
              <a:t>で監視できるものから始めると良い</a:t>
            </a:r>
          </a:p>
        </p:txBody>
      </p:sp>
      <p:graphicFrame>
        <p:nvGraphicFramePr>
          <p:cNvPr id="31" name="表 30">
            <a:extLst>
              <a:ext uri="{FF2B5EF4-FFF2-40B4-BE49-F238E27FC236}">
                <a16:creationId xmlns:a16="http://schemas.microsoft.com/office/drawing/2014/main" id="{CA46CD6B-5DC5-0A44-A639-4EF014300E60}"/>
              </a:ext>
            </a:extLst>
          </p:cNvPr>
          <p:cNvGraphicFramePr>
            <a:graphicFrameLocks noGrp="1"/>
          </p:cNvGraphicFramePr>
          <p:nvPr/>
        </p:nvGraphicFramePr>
        <p:xfrm>
          <a:off x="336001" y="2469000"/>
          <a:ext cx="11519998" cy="3754120"/>
        </p:xfrm>
        <a:graphic>
          <a:graphicData uri="http://schemas.openxmlformats.org/drawingml/2006/table">
            <a:tbl>
              <a:tblPr firstRow="1" bandRow="1">
                <a:tableStyleId>{073A0DAA-6AF3-43AB-8588-CEC1D06C72B9}</a:tableStyleId>
              </a:tblPr>
              <a:tblGrid>
                <a:gridCol w="2880000">
                  <a:extLst>
                    <a:ext uri="{9D8B030D-6E8A-4147-A177-3AD203B41FA5}">
                      <a16:colId xmlns:a16="http://schemas.microsoft.com/office/drawing/2014/main" val="738647851"/>
                    </a:ext>
                  </a:extLst>
                </a:gridCol>
                <a:gridCol w="3940173">
                  <a:extLst>
                    <a:ext uri="{9D8B030D-6E8A-4147-A177-3AD203B41FA5}">
                      <a16:colId xmlns:a16="http://schemas.microsoft.com/office/drawing/2014/main" val="507351252"/>
                    </a:ext>
                  </a:extLst>
                </a:gridCol>
                <a:gridCol w="4699825">
                  <a:extLst>
                    <a:ext uri="{9D8B030D-6E8A-4147-A177-3AD203B41FA5}">
                      <a16:colId xmlns:a16="http://schemas.microsoft.com/office/drawing/2014/main" val="2051493435"/>
                    </a:ext>
                  </a:extLst>
                </a:gridCol>
              </a:tblGrid>
              <a:tr h="337820">
                <a:tc>
                  <a:txBody>
                    <a:bodyPr/>
                    <a:lstStyle/>
                    <a:p>
                      <a:r>
                        <a:rPr kumimoji="1" lang="ja-JP" altLang="en-US" sz="1400">
                          <a:latin typeface="Meiryo" panose="020B0604030504040204" pitchFamily="34" charset="-128"/>
                          <a:ea typeface="Meiryo" panose="020B0604030504040204" pitchFamily="34" charset="-128"/>
                        </a:rPr>
                        <a:t>インシデント</a:t>
                      </a:r>
                      <a:endParaRPr kumimoji="1" lang="ja-JP" altLang="en-US" sz="1400" b="1">
                        <a:latin typeface="Meiryo" panose="020B0604030504040204" pitchFamily="34" charset="-128"/>
                        <a:ea typeface="Meiryo" panose="020B0604030504040204" pitchFamily="34" charset="-128"/>
                      </a:endParaRPr>
                    </a:p>
                  </a:txBody>
                  <a:tcPr marL="121920" marR="121920" marT="60960" marB="6096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r>
                        <a:rPr kumimoji="1" lang="ja-JP" altLang="en-US" sz="1400">
                          <a:latin typeface="Meiryo" panose="020B0604030504040204" pitchFamily="34" charset="-128"/>
                          <a:ea typeface="Meiryo" panose="020B0604030504040204" pitchFamily="34" charset="-128"/>
                        </a:rPr>
                        <a:t>検知方法（例）</a:t>
                      </a:r>
                    </a:p>
                  </a:txBody>
                  <a:tcPr marL="121920" marR="121920" marT="60960" marB="6096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r>
                        <a:rPr kumimoji="1" lang="ja-JP" altLang="en-US" sz="1400">
                          <a:latin typeface="Meiryo" panose="020B0604030504040204" pitchFamily="34" charset="-128"/>
                          <a:ea typeface="Meiryo" panose="020B0604030504040204" pitchFamily="34" charset="-128"/>
                        </a:rPr>
                        <a:t>自動化</a:t>
                      </a:r>
                      <a:r>
                        <a:rPr kumimoji="1" lang="ja-JP" altLang="en-US" sz="1400" dirty="0">
                          <a:latin typeface="Meiryo" panose="020B0604030504040204" pitchFamily="34" charset="-128"/>
                          <a:ea typeface="Meiryo" panose="020B0604030504040204" pitchFamily="34" charset="-128"/>
                        </a:rPr>
                        <a:t>対応（例）</a:t>
                      </a:r>
                    </a:p>
                  </a:txBody>
                  <a:tcPr marL="121920" marR="121920" marT="60960" marB="6096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543227239"/>
                  </a:ext>
                </a:extLst>
              </a:tr>
              <a:tr h="769620">
                <a:tc>
                  <a:txBody>
                    <a:bodyPr/>
                    <a:lstStyle/>
                    <a:p>
                      <a:r>
                        <a:rPr kumimoji="1" lang="en-US" altLang="ja-JP" sz="1400" dirty="0">
                          <a:latin typeface="Meiryo" panose="020B0604030504040204" pitchFamily="34" charset="-128"/>
                          <a:ea typeface="Meiryo" panose="020B0604030504040204" pitchFamily="34" charset="-128"/>
                        </a:rPr>
                        <a:t>S3</a:t>
                      </a:r>
                      <a:r>
                        <a:rPr kumimoji="1" lang="ja-JP" altLang="en-US" sz="1400">
                          <a:latin typeface="Meiryo" panose="020B0604030504040204" pitchFamily="34" charset="-128"/>
                          <a:ea typeface="Meiryo" panose="020B0604030504040204" pitchFamily="34" charset="-128"/>
                        </a:rPr>
                        <a:t>からの情報漏洩</a:t>
                      </a:r>
                      <a:endParaRPr kumimoji="1" lang="ja-JP" altLang="en-US" sz="1400" b="0">
                        <a:solidFill>
                          <a:schemeClr val="tx1"/>
                        </a:solidFill>
                        <a:latin typeface="Meiryo" panose="020B0604030504040204" pitchFamily="34" charset="-128"/>
                        <a:ea typeface="Meiryo" panose="020B0604030504040204" pitchFamily="34" charset="-128"/>
                      </a:endParaRPr>
                    </a:p>
                  </a:txBody>
                  <a:tcPr marL="121920" marR="121920" marT="60960" marB="6096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171450" indent="-171450">
                        <a:buFont typeface="Arial" panose="020B0604020202020204" pitchFamily="34" charset="0"/>
                        <a:buChar char="•"/>
                      </a:pPr>
                      <a:r>
                        <a:rPr kumimoji="1" lang="ja-JP" altLang="en-US" sz="1400">
                          <a:latin typeface="Meiryo" panose="020B0604030504040204" pitchFamily="34" charset="-128"/>
                          <a:ea typeface="Meiryo" panose="020B0604030504040204" pitchFamily="34" charset="-128"/>
                        </a:rPr>
                        <a:t>外部からの通報（漏洩した情報がどこかに公開、転売されたなど）</a:t>
                      </a:r>
                      <a:endParaRPr kumimoji="1" lang="en-US" altLang="ja-JP" sz="1400" dirty="0">
                        <a:latin typeface="Meiryo" panose="020B0604030504040204" pitchFamily="34" charset="-128"/>
                        <a:ea typeface="Meiryo" panose="020B0604030504040204" pitchFamily="34" charset="-128"/>
                      </a:endParaRPr>
                    </a:p>
                    <a:p>
                      <a:pPr marL="171450" indent="-171450">
                        <a:buFont typeface="Arial" panose="020B0604020202020204" pitchFamily="34" charset="0"/>
                        <a:buChar char="•"/>
                      </a:pPr>
                      <a:r>
                        <a:rPr kumimoji="1" lang="ja-JP" altLang="en-US" sz="1400">
                          <a:latin typeface="Meiryo" panose="020B0604030504040204" pitchFamily="34" charset="-128"/>
                          <a:ea typeface="Meiryo" panose="020B0604030504040204" pitchFamily="34" charset="-128"/>
                        </a:rPr>
                        <a:t>ポリシー設定の誤りに担当者が気がついた</a:t>
                      </a:r>
                      <a:endParaRPr kumimoji="1" lang="en-US" altLang="ja-JP" sz="1400" dirty="0">
                        <a:latin typeface="Meiryo" panose="020B0604030504040204" pitchFamily="34" charset="-128"/>
                        <a:ea typeface="Meiryo" panose="020B0604030504040204" pitchFamily="34" charset="-128"/>
                      </a:endParaRPr>
                    </a:p>
                  </a:txBody>
                  <a:tcPr marL="121920" marR="121920" marT="60960" marB="6096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171450" indent="-171450">
                        <a:buFont typeface="Arial" panose="020B0604020202020204" pitchFamily="34" charset="0"/>
                        <a:buChar char="•"/>
                      </a:pPr>
                      <a:r>
                        <a:rPr kumimoji="1" lang="ja-JP" altLang="en-US" sz="1400">
                          <a:latin typeface="Meiryo" panose="020B0604030504040204" pitchFamily="34" charset="-128"/>
                          <a:ea typeface="Meiryo" panose="020B0604030504040204" pitchFamily="34" charset="-128"/>
                        </a:rPr>
                        <a:t>ポリシーに準拠していない</a:t>
                      </a:r>
                      <a:r>
                        <a:rPr kumimoji="1" lang="en-US" altLang="ja-JP" sz="1400" dirty="0">
                          <a:latin typeface="Meiryo" panose="020B0604030504040204" pitchFamily="34" charset="-128"/>
                          <a:ea typeface="Meiryo" panose="020B0604030504040204" pitchFamily="34" charset="-128"/>
                        </a:rPr>
                        <a:t>S3 bucket</a:t>
                      </a:r>
                      <a:r>
                        <a:rPr kumimoji="1" lang="ja-JP" altLang="en-US" sz="1400">
                          <a:latin typeface="Meiryo" panose="020B0604030504040204" pitchFamily="34" charset="-128"/>
                          <a:ea typeface="Meiryo" panose="020B0604030504040204" pitchFamily="34" charset="-128"/>
                        </a:rPr>
                        <a:t>の自動検知</a:t>
                      </a:r>
                      <a:endParaRPr kumimoji="1" lang="en-US" altLang="ja-JP" sz="1400" dirty="0">
                        <a:latin typeface="Meiryo" panose="020B0604030504040204" pitchFamily="34" charset="-128"/>
                        <a:ea typeface="Meiryo" panose="020B0604030504040204" pitchFamily="34" charset="-128"/>
                      </a:endParaRPr>
                    </a:p>
                    <a:p>
                      <a:pPr marL="171450" indent="-171450">
                        <a:buFont typeface="Arial" panose="020B0604020202020204" pitchFamily="34" charset="0"/>
                        <a:buChar char="•"/>
                      </a:pPr>
                      <a:r>
                        <a:rPr kumimoji="1" lang="ja-JP" altLang="en-US" sz="1400">
                          <a:latin typeface="Meiryo" panose="020B0604030504040204" pitchFamily="34" charset="-128"/>
                          <a:ea typeface="Meiryo" panose="020B0604030504040204" pitchFamily="34" charset="-128"/>
                        </a:rPr>
                        <a:t>ポリシーや暗号化設定の自動適用</a:t>
                      </a:r>
                      <a:endParaRPr kumimoji="1" lang="en-US" altLang="ja-JP" sz="1400" b="0" dirty="0">
                        <a:solidFill>
                          <a:schemeClr val="tx1"/>
                        </a:solidFill>
                        <a:latin typeface="Meiryo" panose="020B0604030504040204" pitchFamily="34" charset="-128"/>
                        <a:ea typeface="Meiryo" panose="020B0604030504040204" pitchFamily="34" charset="-128"/>
                      </a:endParaRPr>
                    </a:p>
                  </a:txBody>
                  <a:tcPr marL="121920" marR="121920" marT="60960" marB="6096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43947791"/>
                  </a:ext>
                </a:extLst>
              </a:tr>
              <a:tr h="76962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400" dirty="0">
                          <a:latin typeface="Meiryo" panose="020B0604030504040204" pitchFamily="34" charset="-128"/>
                          <a:ea typeface="Meiryo" panose="020B0604030504040204" pitchFamily="34" charset="-128"/>
                        </a:rPr>
                        <a:t>S3</a:t>
                      </a:r>
                      <a:r>
                        <a:rPr kumimoji="1" lang="ja-JP" altLang="en-US" sz="1400">
                          <a:latin typeface="Meiryo" panose="020B0604030504040204" pitchFamily="34" charset="-128"/>
                          <a:ea typeface="Meiryo" panose="020B0604030504040204" pitchFamily="34" charset="-128"/>
                        </a:rPr>
                        <a:t>でホストしている</a:t>
                      </a:r>
                      <a:r>
                        <a:rPr kumimoji="1" lang="en-US" altLang="ja-JP" sz="1400" dirty="0">
                          <a:latin typeface="Meiryo" panose="020B0604030504040204" pitchFamily="34" charset="-128"/>
                          <a:ea typeface="Meiryo" panose="020B0604030504040204" pitchFamily="34" charset="-128"/>
                        </a:rPr>
                        <a:t>Web</a:t>
                      </a:r>
                      <a:r>
                        <a:rPr kumimoji="1" lang="ja-JP" altLang="en-US" sz="1400">
                          <a:latin typeface="Meiryo" panose="020B0604030504040204" pitchFamily="34" charset="-128"/>
                          <a:ea typeface="Meiryo" panose="020B0604030504040204" pitchFamily="34" charset="-128"/>
                        </a:rPr>
                        <a:t>サイト改ざん</a:t>
                      </a:r>
                      <a:endParaRPr kumimoji="1" lang="en-US" altLang="ja-JP" sz="1400" dirty="0">
                        <a:latin typeface="Meiryo" panose="020B0604030504040204" pitchFamily="34" charset="-128"/>
                        <a:ea typeface="Meiryo" panose="020B0604030504040204" pitchFamily="34"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a:latin typeface="Meiryo" panose="020B0604030504040204" pitchFamily="34" charset="-128"/>
                          <a:ea typeface="Meiryo" panose="020B0604030504040204" pitchFamily="34" charset="-128"/>
                        </a:rPr>
                        <a:t>悪意あるコードの挿入</a:t>
                      </a:r>
                      <a:endParaRPr lang="en-US" altLang="ja-JP" sz="1400" b="0" dirty="0">
                        <a:solidFill>
                          <a:schemeClr val="tx1"/>
                        </a:solidFill>
                        <a:latin typeface="Meiryo" panose="020B0604030504040204" pitchFamily="34" charset="-128"/>
                        <a:ea typeface="Meiryo" panose="020B0604030504040204" pitchFamily="34" charset="-128"/>
                      </a:endParaRPr>
                    </a:p>
                  </a:txBody>
                  <a:tcPr marL="121920" marR="121920" marT="60960" marB="6096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171450" indent="-171450">
                        <a:buFont typeface="Arial" panose="020B0604020202020204" pitchFamily="34" charset="0"/>
                        <a:buChar char="•"/>
                      </a:pPr>
                      <a:r>
                        <a:rPr kumimoji="1" lang="ja-JP" altLang="en-US" sz="1400">
                          <a:latin typeface="Meiryo" panose="020B0604030504040204" pitchFamily="34" charset="-128"/>
                          <a:ea typeface="Meiryo" panose="020B0604030504040204" pitchFamily="34" charset="-128"/>
                        </a:rPr>
                        <a:t>外部からの通報</a:t>
                      </a:r>
                      <a:endParaRPr kumimoji="1" lang="en-US" altLang="ja-JP" sz="1400" dirty="0">
                        <a:latin typeface="Meiryo" panose="020B0604030504040204" pitchFamily="34" charset="-128"/>
                        <a:ea typeface="Meiryo" panose="020B0604030504040204" pitchFamily="34" charset="-128"/>
                      </a:endParaRPr>
                    </a:p>
                    <a:p>
                      <a:pPr marL="171450" indent="-171450">
                        <a:buFont typeface="Arial" panose="020B0604020202020204" pitchFamily="34" charset="0"/>
                        <a:buChar char="•"/>
                      </a:pPr>
                      <a:r>
                        <a:rPr kumimoji="1" lang="ja-JP" altLang="en-US" sz="1400">
                          <a:latin typeface="Meiryo" panose="020B0604030504040204" pitchFamily="34" charset="-128"/>
                          <a:ea typeface="Meiryo" panose="020B0604030504040204" pitchFamily="34" charset="-128"/>
                        </a:rPr>
                        <a:t>不審な通信の発生</a:t>
                      </a:r>
                      <a:endParaRPr kumimoji="1" lang="ja-JP" altLang="en-US" sz="1400" b="0">
                        <a:solidFill>
                          <a:schemeClr val="tx1"/>
                        </a:solidFill>
                        <a:latin typeface="Meiryo" panose="020B0604030504040204" pitchFamily="34" charset="-128"/>
                        <a:ea typeface="Meiryo" panose="020B0604030504040204" pitchFamily="34" charset="-128"/>
                      </a:endParaRPr>
                    </a:p>
                  </a:txBody>
                  <a:tcPr marL="121920" marR="121920" marT="60960" marB="6096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171450" indent="-171450">
                        <a:buFont typeface="Arial" panose="020B0604020202020204" pitchFamily="34" charset="0"/>
                        <a:buChar char="•"/>
                      </a:pPr>
                      <a:r>
                        <a:rPr kumimoji="1" lang="ja-JP" altLang="en-US" sz="1400">
                          <a:latin typeface="Meiryo" panose="020B0604030504040204" pitchFamily="34" charset="-128"/>
                          <a:ea typeface="Meiryo" panose="020B0604030504040204" pitchFamily="34" charset="-128"/>
                        </a:rPr>
                        <a:t>ポリシーに準拠していない</a:t>
                      </a:r>
                      <a:r>
                        <a:rPr kumimoji="1" lang="en-US" altLang="ja-JP" sz="1400" dirty="0">
                          <a:latin typeface="Meiryo" panose="020B0604030504040204" pitchFamily="34" charset="-128"/>
                          <a:ea typeface="Meiryo" panose="020B0604030504040204" pitchFamily="34" charset="-128"/>
                        </a:rPr>
                        <a:t>S3 bucket</a:t>
                      </a:r>
                      <a:r>
                        <a:rPr kumimoji="1" lang="ja-JP" altLang="en-US" sz="1400">
                          <a:latin typeface="Meiryo" panose="020B0604030504040204" pitchFamily="34" charset="-128"/>
                          <a:ea typeface="Meiryo" panose="020B0604030504040204" pitchFamily="34" charset="-128"/>
                        </a:rPr>
                        <a:t>の自動検知</a:t>
                      </a:r>
                      <a:endParaRPr kumimoji="1" lang="en-US" altLang="ja-JP" sz="1400" dirty="0">
                        <a:latin typeface="Meiryo" panose="020B0604030504040204" pitchFamily="34" charset="-128"/>
                        <a:ea typeface="Meiryo" panose="020B0604030504040204" pitchFamily="34" charset="-128"/>
                      </a:endParaRPr>
                    </a:p>
                    <a:p>
                      <a:pPr marL="171450" indent="-171450">
                        <a:buFont typeface="Arial" panose="020B0604020202020204" pitchFamily="34" charset="0"/>
                        <a:buChar char="•"/>
                      </a:pPr>
                      <a:r>
                        <a:rPr kumimoji="1" lang="ja-JP" altLang="en-US" sz="1400">
                          <a:latin typeface="Meiryo" panose="020B0604030504040204" pitchFamily="34" charset="-128"/>
                          <a:ea typeface="Meiryo" panose="020B0604030504040204" pitchFamily="34" charset="-128"/>
                        </a:rPr>
                        <a:t>ポリシーや暗号化設定の自動適用</a:t>
                      </a:r>
                      <a:endParaRPr kumimoji="1" lang="en-US" altLang="ja-JP" sz="1400" b="0" dirty="0">
                        <a:solidFill>
                          <a:schemeClr val="tx1"/>
                        </a:solidFill>
                        <a:latin typeface="Meiryo" panose="020B0604030504040204" pitchFamily="34" charset="-128"/>
                        <a:ea typeface="Meiryo" panose="020B0604030504040204" pitchFamily="34" charset="-128"/>
                      </a:endParaRPr>
                    </a:p>
                  </a:txBody>
                  <a:tcPr marL="121920" marR="121920" marT="60960" marB="6096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134463205"/>
                  </a:ext>
                </a:extLst>
              </a:tr>
              <a:tr h="769620">
                <a:tc>
                  <a:txBody>
                    <a:bodyPr/>
                    <a:lstStyle/>
                    <a:p>
                      <a:r>
                        <a:rPr kumimoji="1" lang="en-US" altLang="ja-JP" sz="1400" dirty="0">
                          <a:latin typeface="Meiryo" panose="020B0604030504040204" pitchFamily="34" charset="-128"/>
                          <a:ea typeface="Meiryo" panose="020B0604030504040204" pitchFamily="34" charset="-128"/>
                        </a:rPr>
                        <a:t>EC2</a:t>
                      </a:r>
                      <a:r>
                        <a:rPr kumimoji="1" lang="ja-JP" altLang="en-US" sz="1400">
                          <a:latin typeface="Meiryo" panose="020B0604030504040204" pitchFamily="34" charset="-128"/>
                          <a:ea typeface="Meiryo" panose="020B0604030504040204" pitchFamily="34" charset="-128"/>
                        </a:rPr>
                        <a:t>が起動され仮想通貨採掘に使用された</a:t>
                      </a:r>
                      <a:endParaRPr kumimoji="1" lang="ja-JP" altLang="en-US" sz="1400" b="0">
                        <a:solidFill>
                          <a:schemeClr val="tx1"/>
                        </a:solidFill>
                        <a:latin typeface="Meiryo" panose="020B0604030504040204" pitchFamily="34" charset="-128"/>
                        <a:ea typeface="Meiryo" panose="020B0604030504040204" pitchFamily="34" charset="-128"/>
                      </a:endParaRPr>
                    </a:p>
                  </a:txBody>
                  <a:tcPr marL="121920" marR="121920" marT="60960" marB="6096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171450" indent="-171450">
                        <a:buFont typeface="Arial" panose="020B0604020202020204" pitchFamily="34" charset="0"/>
                        <a:buChar char="•"/>
                      </a:pPr>
                      <a:r>
                        <a:rPr kumimoji="1" lang="en-US" altLang="ja-JP" sz="1400" dirty="0" err="1">
                          <a:latin typeface="Meiryo" panose="020B0604030504040204" pitchFamily="34" charset="-128"/>
                          <a:ea typeface="Meiryo" panose="020B0604030504040204" pitchFamily="34" charset="-128"/>
                        </a:rPr>
                        <a:t>GuardDuty</a:t>
                      </a:r>
                      <a:r>
                        <a:rPr kumimoji="1" lang="ja-JP" altLang="en-US" sz="1400">
                          <a:latin typeface="Meiryo" panose="020B0604030504040204" pitchFamily="34" charset="-128"/>
                          <a:ea typeface="Meiryo" panose="020B0604030504040204" pitchFamily="34" charset="-128"/>
                        </a:rPr>
                        <a:t>での検知</a:t>
                      </a:r>
                      <a:endParaRPr kumimoji="1" lang="en-US" altLang="ja-JP" sz="1400" dirty="0">
                        <a:latin typeface="Meiryo" panose="020B0604030504040204" pitchFamily="34" charset="-128"/>
                        <a:ea typeface="Meiryo" panose="020B0604030504040204" pitchFamily="34" charset="-128"/>
                      </a:endParaRPr>
                    </a:p>
                    <a:p>
                      <a:pPr marL="171450" indent="-171450">
                        <a:buFont typeface="Arial" panose="020B0604020202020204" pitchFamily="34" charset="0"/>
                        <a:buChar char="•"/>
                      </a:pPr>
                      <a:r>
                        <a:rPr kumimoji="1" lang="ja-JP" altLang="en-US" sz="1400">
                          <a:latin typeface="Meiryo" panose="020B0604030504040204" pitchFamily="34" charset="-128"/>
                          <a:ea typeface="Meiryo" panose="020B0604030504040204" pitchFamily="34" charset="-128"/>
                        </a:rPr>
                        <a:t>ビリングアラート</a:t>
                      </a:r>
                      <a:endParaRPr kumimoji="1" lang="en-US" altLang="ja-JP" sz="1400" dirty="0">
                        <a:latin typeface="Meiryo" panose="020B0604030504040204" pitchFamily="34" charset="-128"/>
                        <a:ea typeface="Meiryo" panose="020B0604030504040204" pitchFamily="34" charset="-128"/>
                      </a:endParaRPr>
                    </a:p>
                    <a:p>
                      <a:pPr marL="171450" indent="-171450">
                        <a:buFont typeface="Arial" panose="020B0604020202020204" pitchFamily="34" charset="0"/>
                        <a:buChar char="•"/>
                      </a:pPr>
                      <a:r>
                        <a:rPr kumimoji="1" lang="en-US" altLang="ja-JP" sz="1400" dirty="0">
                          <a:latin typeface="Meiryo" panose="020B0604030504040204" pitchFamily="34" charset="-128"/>
                          <a:ea typeface="Meiryo" panose="020B0604030504040204" pitchFamily="34" charset="-128"/>
                        </a:rPr>
                        <a:t>AWS</a:t>
                      </a:r>
                      <a:r>
                        <a:rPr kumimoji="1" lang="ja-JP" altLang="en-US" sz="1400">
                          <a:latin typeface="Meiryo" panose="020B0604030504040204" pitchFamily="34" charset="-128"/>
                          <a:ea typeface="Meiryo" panose="020B0604030504040204" pitchFamily="34" charset="-128"/>
                        </a:rPr>
                        <a:t>からの通知</a:t>
                      </a:r>
                      <a:endParaRPr kumimoji="1" lang="ja-JP" altLang="en-US" sz="1400" b="0">
                        <a:solidFill>
                          <a:schemeClr val="tx1"/>
                        </a:solidFill>
                        <a:latin typeface="Meiryo" panose="020B0604030504040204" pitchFamily="34" charset="-128"/>
                        <a:ea typeface="Meiryo" panose="020B0604030504040204" pitchFamily="34" charset="-128"/>
                      </a:endParaRPr>
                    </a:p>
                  </a:txBody>
                  <a:tcPr marL="121920" marR="121920" marT="60960" marB="6096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171450" marR="0" lvl="0" indent="-171450" algn="l" defTabSz="457189"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ja-JP" altLang="en-US" sz="1400">
                          <a:solidFill>
                            <a:schemeClr val="tx1"/>
                          </a:solidFill>
                          <a:latin typeface="Meiryo" panose="020B0604030504040204" pitchFamily="34" charset="-128"/>
                          <a:ea typeface="Meiryo" panose="020B0604030504040204" pitchFamily="34" charset="-128"/>
                        </a:rPr>
                        <a:t>対象の</a:t>
                      </a:r>
                      <a:r>
                        <a:rPr kumimoji="1" lang="en-US" altLang="ja-JP" sz="1400" dirty="0">
                          <a:solidFill>
                            <a:schemeClr val="tx1"/>
                          </a:solidFill>
                          <a:latin typeface="Meiryo" panose="020B0604030504040204" pitchFamily="34" charset="-128"/>
                          <a:ea typeface="Meiryo" panose="020B0604030504040204" pitchFamily="34" charset="-128"/>
                        </a:rPr>
                        <a:t>EC2</a:t>
                      </a:r>
                      <a:r>
                        <a:rPr kumimoji="1" lang="ja-JP" altLang="en-US" sz="1400">
                          <a:solidFill>
                            <a:schemeClr val="tx1"/>
                          </a:solidFill>
                          <a:latin typeface="Meiryo" panose="020B0604030504040204" pitchFamily="34" charset="-128"/>
                          <a:ea typeface="Meiryo" panose="020B0604030504040204" pitchFamily="34" charset="-128"/>
                        </a:rPr>
                        <a:t>を隔離する</a:t>
                      </a:r>
                      <a:r>
                        <a:rPr kumimoji="1" lang="en-US" altLang="ja-JP" sz="1400" dirty="0">
                          <a:solidFill>
                            <a:schemeClr val="tx1"/>
                          </a:solidFill>
                          <a:latin typeface="Meiryo" panose="020B0604030504040204" pitchFamily="34" charset="-128"/>
                          <a:ea typeface="Meiryo" panose="020B0604030504040204" pitchFamily="34" charset="-128"/>
                        </a:rPr>
                        <a:t>Security Group</a:t>
                      </a:r>
                      <a:r>
                        <a:rPr kumimoji="1" lang="ja-JP" altLang="en-US" sz="1400">
                          <a:solidFill>
                            <a:schemeClr val="tx1"/>
                          </a:solidFill>
                          <a:latin typeface="Meiryo" panose="020B0604030504040204" pitchFamily="34" charset="-128"/>
                          <a:ea typeface="Meiryo" panose="020B0604030504040204" pitchFamily="34" charset="-128"/>
                        </a:rPr>
                        <a:t>の自動適用</a:t>
                      </a:r>
                      <a:endParaRPr kumimoji="1" lang="en-US" altLang="ja-JP" sz="1400" b="0" dirty="0">
                        <a:solidFill>
                          <a:schemeClr val="tx1"/>
                        </a:solidFill>
                        <a:latin typeface="Meiryo" panose="020B0604030504040204" pitchFamily="34" charset="-128"/>
                        <a:ea typeface="Meiryo" panose="020B0604030504040204" pitchFamily="34" charset="-128"/>
                      </a:endParaRPr>
                    </a:p>
                  </a:txBody>
                  <a:tcPr marL="121920" marR="121920" marT="60960" marB="6096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229366777"/>
                  </a:ext>
                </a:extLst>
              </a:tr>
              <a:tr h="769620">
                <a:tc>
                  <a:txBody>
                    <a:bodyPr/>
                    <a:lstStyle/>
                    <a:p>
                      <a:r>
                        <a:rPr kumimoji="1" lang="ja-JP" altLang="en-US" sz="1400">
                          <a:latin typeface="Meiryo" panose="020B0604030504040204" pitchFamily="34" charset="-128"/>
                          <a:ea typeface="Meiryo" panose="020B0604030504040204" pitchFamily="34" charset="-128"/>
                        </a:rPr>
                        <a:t>不審アクセス</a:t>
                      </a:r>
                      <a:endParaRPr kumimoji="1" lang="ja-JP" altLang="en-US" sz="1400" b="0">
                        <a:solidFill>
                          <a:schemeClr val="tx1"/>
                        </a:solidFill>
                        <a:latin typeface="Meiryo" panose="020B0604030504040204" pitchFamily="34" charset="-128"/>
                        <a:ea typeface="Meiryo" panose="020B0604030504040204" pitchFamily="34" charset="-128"/>
                      </a:endParaRPr>
                    </a:p>
                  </a:txBody>
                  <a:tcPr marL="121920" marR="121920" marT="60960" marB="6096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171450" indent="-171450">
                        <a:buFont typeface="Arial" panose="020B0604020202020204" pitchFamily="34" charset="0"/>
                        <a:buChar char="•"/>
                      </a:pPr>
                      <a:r>
                        <a:rPr kumimoji="1" lang="en-US" altLang="ja-JP" sz="1400" dirty="0" err="1">
                          <a:latin typeface="Meiryo" panose="020B0604030504040204" pitchFamily="34" charset="-128"/>
                          <a:ea typeface="Meiryo" panose="020B0604030504040204" pitchFamily="34" charset="-128"/>
                        </a:rPr>
                        <a:t>GuardDuty</a:t>
                      </a:r>
                      <a:r>
                        <a:rPr kumimoji="1" lang="ja-JP" altLang="en-US" sz="1400">
                          <a:latin typeface="Meiryo" panose="020B0604030504040204" pitchFamily="34" charset="-128"/>
                          <a:ea typeface="Meiryo" panose="020B0604030504040204" pitchFamily="34" charset="-128"/>
                        </a:rPr>
                        <a:t>での検知</a:t>
                      </a:r>
                      <a:endParaRPr kumimoji="1" lang="en-US" altLang="ja-JP" sz="1400" b="0" dirty="0">
                        <a:solidFill>
                          <a:schemeClr val="dk1"/>
                        </a:solidFill>
                        <a:latin typeface="Meiryo" panose="020B0604030504040204" pitchFamily="34" charset="-128"/>
                        <a:ea typeface="Meiryo" panose="020B0604030504040204" pitchFamily="34" charset="-128"/>
                      </a:endParaRPr>
                    </a:p>
                    <a:p>
                      <a:pPr marL="171450" indent="-171450">
                        <a:buFont typeface="Arial" panose="020B0604020202020204" pitchFamily="34" charset="0"/>
                        <a:buChar char="•"/>
                      </a:pPr>
                      <a:r>
                        <a:rPr kumimoji="1" lang="en-US" altLang="ja-JP" sz="1400" b="0" dirty="0">
                          <a:solidFill>
                            <a:schemeClr val="tx1"/>
                          </a:solidFill>
                          <a:latin typeface="Meiryo" panose="020B0604030504040204" pitchFamily="34" charset="-128"/>
                          <a:ea typeface="Meiryo" panose="020B0604030504040204" pitchFamily="34" charset="-128"/>
                        </a:rPr>
                        <a:t>ALB</a:t>
                      </a:r>
                      <a:r>
                        <a:rPr kumimoji="1" lang="ja-JP" altLang="en-US" sz="1400" b="0">
                          <a:solidFill>
                            <a:schemeClr val="tx1"/>
                          </a:solidFill>
                          <a:latin typeface="Meiryo" panose="020B0604030504040204" pitchFamily="34" charset="-128"/>
                          <a:ea typeface="Meiryo" panose="020B0604030504040204" pitchFamily="34" charset="-128"/>
                        </a:rPr>
                        <a:t>アクセスログ</a:t>
                      </a:r>
                      <a:endParaRPr kumimoji="1" lang="en-US" altLang="ja-JP" sz="1400" b="0" dirty="0">
                        <a:solidFill>
                          <a:schemeClr val="tx1"/>
                        </a:solidFill>
                        <a:latin typeface="Meiryo" panose="020B0604030504040204" pitchFamily="34" charset="-128"/>
                        <a:ea typeface="Meiryo" panose="020B0604030504040204" pitchFamily="34" charset="-128"/>
                      </a:endParaRPr>
                    </a:p>
                    <a:p>
                      <a:pPr marL="171450" indent="-171450">
                        <a:buFont typeface="Arial" panose="020B0604020202020204" pitchFamily="34" charset="0"/>
                        <a:buChar char="•"/>
                      </a:pPr>
                      <a:r>
                        <a:rPr kumimoji="1" lang="en-US" altLang="ja-JP" sz="1400" b="0" dirty="0">
                          <a:solidFill>
                            <a:schemeClr val="tx1"/>
                          </a:solidFill>
                          <a:latin typeface="Meiryo" panose="020B0604030504040204" pitchFamily="34" charset="-128"/>
                          <a:ea typeface="Meiryo" panose="020B0604030504040204" pitchFamily="34" charset="-128"/>
                        </a:rPr>
                        <a:t>WAF</a:t>
                      </a:r>
                      <a:r>
                        <a:rPr kumimoji="1" lang="ja-JP" altLang="en-US" sz="1400" b="0">
                          <a:solidFill>
                            <a:schemeClr val="tx1"/>
                          </a:solidFill>
                          <a:latin typeface="Meiryo" panose="020B0604030504040204" pitchFamily="34" charset="-128"/>
                          <a:ea typeface="Meiryo" panose="020B0604030504040204" pitchFamily="34" charset="-128"/>
                        </a:rPr>
                        <a:t>ログ</a:t>
                      </a:r>
                    </a:p>
                  </a:txBody>
                  <a:tcPr marL="121920" marR="121920" marT="60960" marB="6096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171450" indent="-171450">
                        <a:buFont typeface="Arial" panose="020B0604020202020204" pitchFamily="34" charset="0"/>
                        <a:buChar char="•"/>
                      </a:pPr>
                      <a:r>
                        <a:rPr kumimoji="1" lang="ja-JP" altLang="en-US" sz="1400">
                          <a:solidFill>
                            <a:schemeClr val="tx1"/>
                          </a:solidFill>
                          <a:latin typeface="Meiryo" panose="020B0604030504040204" pitchFamily="34" charset="-128"/>
                          <a:ea typeface="Meiryo" panose="020B0604030504040204" pitchFamily="34" charset="-128"/>
                        </a:rPr>
                        <a:t>アクセス元</a:t>
                      </a:r>
                      <a:r>
                        <a:rPr kumimoji="1" lang="en-US" altLang="ja-JP" sz="1400" dirty="0">
                          <a:solidFill>
                            <a:schemeClr val="tx1"/>
                          </a:solidFill>
                          <a:latin typeface="Meiryo" panose="020B0604030504040204" pitchFamily="34" charset="-128"/>
                          <a:ea typeface="Meiryo" panose="020B0604030504040204" pitchFamily="34" charset="-128"/>
                        </a:rPr>
                        <a:t>IP</a:t>
                      </a:r>
                      <a:r>
                        <a:rPr kumimoji="1" lang="ja-JP" altLang="en-US" sz="1400" dirty="0">
                          <a:solidFill>
                            <a:schemeClr val="tx1"/>
                          </a:solidFill>
                          <a:latin typeface="Meiryo" panose="020B0604030504040204" pitchFamily="34" charset="-128"/>
                          <a:ea typeface="Meiryo" panose="020B0604030504040204" pitchFamily="34" charset="-128"/>
                        </a:rPr>
                        <a:t>からの通信をブロックする</a:t>
                      </a:r>
                      <a:r>
                        <a:rPr kumimoji="1" lang="en-US" altLang="ja-JP" sz="1400" dirty="0">
                          <a:solidFill>
                            <a:schemeClr val="tx1"/>
                          </a:solidFill>
                          <a:latin typeface="Meiryo" panose="020B0604030504040204" pitchFamily="34" charset="-128"/>
                          <a:ea typeface="Meiryo" panose="020B0604030504040204" pitchFamily="34" charset="-128"/>
                        </a:rPr>
                        <a:t>NACL/WAF</a:t>
                      </a:r>
                      <a:r>
                        <a:rPr kumimoji="1" lang="ja-JP" altLang="en-US" sz="1400" dirty="0">
                          <a:solidFill>
                            <a:schemeClr val="tx1"/>
                          </a:solidFill>
                          <a:latin typeface="Meiryo" panose="020B0604030504040204" pitchFamily="34" charset="-128"/>
                          <a:ea typeface="Meiryo" panose="020B0604030504040204" pitchFamily="34" charset="-128"/>
                        </a:rPr>
                        <a:t>ルールを設定</a:t>
                      </a:r>
                      <a:endParaRPr kumimoji="1" lang="ja-JP" altLang="en-US" sz="1400" b="0" dirty="0">
                        <a:solidFill>
                          <a:schemeClr val="tx1"/>
                        </a:solidFill>
                        <a:latin typeface="Meiryo" panose="020B0604030504040204" pitchFamily="34" charset="-128"/>
                        <a:ea typeface="Meiryo" panose="020B0604030504040204" pitchFamily="34" charset="-128"/>
                      </a:endParaRPr>
                    </a:p>
                  </a:txBody>
                  <a:tcPr marL="121920" marR="121920" marT="60960" marB="6096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881639957"/>
                  </a:ext>
                </a:extLst>
              </a:tr>
              <a:tr h="337820">
                <a:tc>
                  <a:txBody>
                    <a:bodyPr/>
                    <a:lstStyle/>
                    <a:p>
                      <a:r>
                        <a:rPr kumimoji="1" lang="en-US" altLang="ja-JP" sz="1400" dirty="0">
                          <a:latin typeface="Meiryo" panose="020B0604030504040204" pitchFamily="34" charset="-128"/>
                          <a:ea typeface="Meiryo" panose="020B0604030504040204" pitchFamily="34" charset="-128"/>
                        </a:rPr>
                        <a:t>EC2</a:t>
                      </a:r>
                      <a:r>
                        <a:rPr kumimoji="1" lang="ja-JP" altLang="en-US" sz="1400">
                          <a:latin typeface="Meiryo" panose="020B0604030504040204" pitchFamily="34" charset="-128"/>
                          <a:ea typeface="Meiryo" panose="020B0604030504040204" pitchFamily="34" charset="-128"/>
                        </a:rPr>
                        <a:t>がマルウェアに感染</a:t>
                      </a:r>
                      <a:endParaRPr kumimoji="1" lang="ja-JP" altLang="en-US" sz="1400" b="0">
                        <a:solidFill>
                          <a:schemeClr val="tx1"/>
                        </a:solidFill>
                        <a:latin typeface="Meiryo" panose="020B0604030504040204" pitchFamily="34" charset="-128"/>
                        <a:ea typeface="Meiryo" panose="020B0604030504040204" pitchFamily="34" charset="-128"/>
                      </a:endParaRPr>
                    </a:p>
                  </a:txBody>
                  <a:tcPr marL="121920" marR="121920" marT="60960" marB="6096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171450" indent="-171450">
                        <a:buFont typeface="Arial" panose="020B0604020202020204" pitchFamily="34" charset="0"/>
                        <a:buChar char="•"/>
                      </a:pPr>
                      <a:r>
                        <a:rPr kumimoji="1" lang="en-US" altLang="ja-JP" sz="1400" dirty="0" err="1">
                          <a:latin typeface="Meiryo" panose="020B0604030504040204" pitchFamily="34" charset="-128"/>
                          <a:ea typeface="Meiryo" panose="020B0604030504040204" pitchFamily="34" charset="-128"/>
                        </a:rPr>
                        <a:t>GuardDuty</a:t>
                      </a:r>
                      <a:r>
                        <a:rPr kumimoji="1" lang="ja-JP" altLang="en-US" sz="1400">
                          <a:latin typeface="Meiryo" panose="020B0604030504040204" pitchFamily="34" charset="-128"/>
                          <a:ea typeface="Meiryo" panose="020B0604030504040204" pitchFamily="34" charset="-128"/>
                        </a:rPr>
                        <a:t>での</a:t>
                      </a:r>
                      <a:r>
                        <a:rPr kumimoji="1" lang="en-US" altLang="ja-JP" sz="1400" dirty="0">
                          <a:latin typeface="Meiryo" panose="020B0604030504040204" pitchFamily="34" charset="-128"/>
                          <a:ea typeface="Meiryo" panose="020B0604030504040204" pitchFamily="34" charset="-128"/>
                        </a:rPr>
                        <a:t>EC2</a:t>
                      </a:r>
                      <a:r>
                        <a:rPr kumimoji="1" lang="ja-JP" altLang="en-US" sz="1400">
                          <a:latin typeface="Meiryo" panose="020B0604030504040204" pitchFamily="34" charset="-128"/>
                          <a:ea typeface="Meiryo" panose="020B0604030504040204" pitchFamily="34" charset="-128"/>
                        </a:rPr>
                        <a:t>通信の検知</a:t>
                      </a:r>
                      <a:endParaRPr kumimoji="1" lang="ja-JP" altLang="en-US" sz="1400" b="0">
                        <a:solidFill>
                          <a:schemeClr val="tx1"/>
                        </a:solidFill>
                        <a:latin typeface="Meiryo" panose="020B0604030504040204" pitchFamily="34" charset="-128"/>
                        <a:ea typeface="Meiryo" panose="020B0604030504040204" pitchFamily="34" charset="-128"/>
                      </a:endParaRPr>
                    </a:p>
                  </a:txBody>
                  <a:tcPr marL="121920" marR="121920" marT="60960" marB="6096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171450" indent="-171450">
                        <a:buFont typeface="Arial" panose="020B0604020202020204" pitchFamily="34" charset="0"/>
                        <a:buChar char="•"/>
                      </a:pPr>
                      <a:r>
                        <a:rPr kumimoji="1" lang="ja-JP" altLang="en-US" sz="1400">
                          <a:solidFill>
                            <a:schemeClr val="tx1"/>
                          </a:solidFill>
                          <a:latin typeface="Meiryo" panose="020B0604030504040204" pitchFamily="34" charset="-128"/>
                          <a:ea typeface="Meiryo" panose="020B0604030504040204" pitchFamily="34" charset="-128"/>
                        </a:rPr>
                        <a:t>感染</a:t>
                      </a:r>
                      <a:r>
                        <a:rPr kumimoji="1" lang="ja-JP" altLang="en-US" sz="1400" dirty="0">
                          <a:solidFill>
                            <a:schemeClr val="tx1"/>
                          </a:solidFill>
                          <a:latin typeface="Meiryo" panose="020B0604030504040204" pitchFamily="34" charset="-128"/>
                          <a:ea typeface="Meiryo" panose="020B0604030504040204" pitchFamily="34" charset="-128"/>
                        </a:rPr>
                        <a:t>した</a:t>
                      </a:r>
                      <a:r>
                        <a:rPr kumimoji="1" lang="en-US" altLang="ja-JP" sz="1400" dirty="0">
                          <a:solidFill>
                            <a:schemeClr val="tx1"/>
                          </a:solidFill>
                          <a:latin typeface="Meiryo" panose="020B0604030504040204" pitchFamily="34" charset="-128"/>
                          <a:ea typeface="Meiryo" panose="020B0604030504040204" pitchFamily="34" charset="-128"/>
                        </a:rPr>
                        <a:t>EC2</a:t>
                      </a:r>
                      <a:r>
                        <a:rPr kumimoji="1" lang="ja-JP" altLang="en-US" sz="1400" dirty="0">
                          <a:solidFill>
                            <a:schemeClr val="tx1"/>
                          </a:solidFill>
                          <a:latin typeface="Meiryo" panose="020B0604030504040204" pitchFamily="34" charset="-128"/>
                          <a:ea typeface="Meiryo" panose="020B0604030504040204" pitchFamily="34" charset="-128"/>
                        </a:rPr>
                        <a:t>を</a:t>
                      </a:r>
                      <a:r>
                        <a:rPr kumimoji="1" lang="ja-JP" altLang="en-US" sz="1400">
                          <a:solidFill>
                            <a:schemeClr val="tx1"/>
                          </a:solidFill>
                          <a:latin typeface="Meiryo" panose="020B0604030504040204" pitchFamily="34" charset="-128"/>
                          <a:ea typeface="Meiryo" panose="020B0604030504040204" pitchFamily="34" charset="-128"/>
                        </a:rPr>
                        <a:t>隔離する</a:t>
                      </a:r>
                      <a:r>
                        <a:rPr kumimoji="1" lang="en-US" altLang="ja-JP" sz="1400" dirty="0">
                          <a:solidFill>
                            <a:schemeClr val="tx1"/>
                          </a:solidFill>
                          <a:latin typeface="Meiryo" panose="020B0604030504040204" pitchFamily="34" charset="-128"/>
                          <a:ea typeface="Meiryo" panose="020B0604030504040204" pitchFamily="34" charset="-128"/>
                        </a:rPr>
                        <a:t>Security Group</a:t>
                      </a:r>
                      <a:r>
                        <a:rPr kumimoji="1" lang="ja-JP" altLang="en-US" sz="1400">
                          <a:solidFill>
                            <a:schemeClr val="tx1"/>
                          </a:solidFill>
                          <a:latin typeface="Meiryo" panose="020B0604030504040204" pitchFamily="34" charset="-128"/>
                          <a:ea typeface="Meiryo" panose="020B0604030504040204" pitchFamily="34" charset="-128"/>
                        </a:rPr>
                        <a:t>の</a:t>
                      </a:r>
                      <a:r>
                        <a:rPr kumimoji="1" lang="ja-JP" altLang="en-US" sz="1400" dirty="0">
                          <a:solidFill>
                            <a:schemeClr val="tx1"/>
                          </a:solidFill>
                          <a:latin typeface="Meiryo" panose="020B0604030504040204" pitchFamily="34" charset="-128"/>
                          <a:ea typeface="Meiryo" panose="020B0604030504040204" pitchFamily="34" charset="-128"/>
                        </a:rPr>
                        <a:t>自動適用</a:t>
                      </a:r>
                      <a:endParaRPr kumimoji="1" lang="en-US" altLang="ja-JP" sz="1400" b="0" dirty="0">
                        <a:solidFill>
                          <a:schemeClr val="tx1"/>
                        </a:solidFill>
                        <a:latin typeface="Meiryo" panose="020B0604030504040204" pitchFamily="34" charset="-128"/>
                        <a:ea typeface="Meiryo" panose="020B0604030504040204" pitchFamily="34" charset="-128"/>
                      </a:endParaRPr>
                    </a:p>
                  </a:txBody>
                  <a:tcPr marL="121920" marR="121920" marT="60960" marB="6096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072837541"/>
                  </a:ext>
                </a:extLst>
              </a:tr>
            </a:tbl>
          </a:graphicData>
        </a:graphic>
      </p:graphicFrame>
      <p:sp>
        <p:nvSpPr>
          <p:cNvPr id="2" name="テキスト ボックス 1">
            <a:extLst>
              <a:ext uri="{FF2B5EF4-FFF2-40B4-BE49-F238E27FC236}">
                <a16:creationId xmlns:a16="http://schemas.microsoft.com/office/drawing/2014/main" id="{DDF91D80-4A8E-2B70-08EF-825BC69E0F50}"/>
              </a:ext>
            </a:extLst>
          </p:cNvPr>
          <p:cNvSpPr txBox="1"/>
          <p:nvPr/>
        </p:nvSpPr>
        <p:spPr>
          <a:xfrm>
            <a:off x="10607211" y="0"/>
            <a:ext cx="1584789" cy="369332"/>
          </a:xfrm>
          <a:prstGeom prst="rect">
            <a:avLst/>
          </a:prstGeom>
          <a:no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800" b="0" i="0" u="none" strike="noStrike" kern="1200" cap="none" spc="0" normalizeH="0" baseline="0" noProof="0" dirty="0">
                <a:ln>
                  <a:noFill/>
                </a:ln>
                <a:solidFill>
                  <a:srgbClr val="FFFFFF">
                    <a:lumMod val="50000"/>
                  </a:srgbClr>
                </a:solidFill>
                <a:effectLst/>
                <a:uLnTx/>
                <a:uFillTx/>
                <a:latin typeface="Meiryo" panose="020B0604030504040204" pitchFamily="34" charset="-128"/>
                <a:ea typeface="Meiryo" panose="020B0604030504040204" pitchFamily="34" charset="-128"/>
                <a:cs typeface="+mn-cs"/>
              </a:rPr>
              <a:t>SEC10-BP04</a:t>
            </a:r>
            <a:endParaRPr kumimoji="0" lang="ja-JP" altLang="en-US" sz="1800" b="0" i="0" u="none" strike="noStrike" kern="1200" cap="none" spc="0" normalizeH="0" baseline="0" noProof="0">
              <a:ln>
                <a:noFill/>
              </a:ln>
              <a:solidFill>
                <a:srgbClr val="FFFFFF">
                  <a:lumMod val="50000"/>
                </a:srgbClr>
              </a:solidFill>
              <a:effectLst/>
              <a:uLnTx/>
              <a:uFillTx/>
              <a:latin typeface="Meiryo" panose="020B0604030504040204" pitchFamily="34" charset="-128"/>
              <a:ea typeface="Meiryo" panose="020B0604030504040204" pitchFamily="34" charset="-128"/>
              <a:cs typeface="+mn-cs"/>
            </a:endParaRPr>
          </a:p>
        </p:txBody>
      </p:sp>
    </p:spTree>
    <p:extLst>
      <p:ext uri="{BB962C8B-B14F-4D97-AF65-F5344CB8AC3E}">
        <p14:creationId xmlns:p14="http://schemas.microsoft.com/office/powerpoint/2010/main" val="477994194"/>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207A3DA7-9856-5344-9678-3121BF4CEB51}"/>
              </a:ext>
            </a:extLst>
          </p:cNvPr>
          <p:cNvSpPr>
            <a:spLocks noGrp="1"/>
          </p:cNvSpPr>
          <p:nvPr>
            <p:ph type="title"/>
          </p:nvPr>
        </p:nvSpPr>
        <p:spPr/>
        <p:txBody>
          <a:bodyPr vert="horz" lIns="91440" tIns="45720" rIns="91440" bIns="45720" rtlCol="0" anchor="t">
            <a:noAutofit/>
          </a:bodyPr>
          <a:lstStyle/>
          <a:p>
            <a:r>
              <a:rPr lang="ja-JP" altLang="en-US" sz="2800" b="0"/>
              <a:t>参考：インシデント対応の自動化</a:t>
            </a:r>
          </a:p>
        </p:txBody>
      </p:sp>
      <p:sp>
        <p:nvSpPr>
          <p:cNvPr id="17" name="正方形/長方形 16">
            <a:extLst>
              <a:ext uri="{FF2B5EF4-FFF2-40B4-BE49-F238E27FC236}">
                <a16:creationId xmlns:a16="http://schemas.microsoft.com/office/drawing/2014/main" id="{4F7EF8C6-3F87-5B45-90C2-BE5A104C5D96}"/>
              </a:ext>
            </a:extLst>
          </p:cNvPr>
          <p:cNvSpPr/>
          <p:nvPr/>
        </p:nvSpPr>
        <p:spPr>
          <a:xfrm>
            <a:off x="284589" y="1048353"/>
            <a:ext cx="11641365" cy="707886"/>
          </a:xfrm>
          <a:prstGeom prst="rect">
            <a:avLst/>
          </a:prstGeom>
        </p:spPr>
        <p:txBody>
          <a:bodyPr wrap="square">
            <a:spAutoFit/>
          </a:bodyPr>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0" lang="en-US" altLang="ja-JP" sz="2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AWS</a:t>
            </a:r>
            <a:r>
              <a:rPr kumimoji="0" lang="ja-JP" altLang="en-US" sz="20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サービスを用いたインシデント対応の自動化を実装するパターンとして、以下のサービスが考えられます。</a:t>
            </a:r>
            <a:endParaRPr kumimoji="0" lang="en-US" altLang="ja-JP" sz="2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endParaRPr>
          </a:p>
        </p:txBody>
      </p:sp>
      <p:sp>
        <p:nvSpPr>
          <p:cNvPr id="16" name="TextBox 7">
            <a:extLst>
              <a:ext uri="{FF2B5EF4-FFF2-40B4-BE49-F238E27FC236}">
                <a16:creationId xmlns:a16="http://schemas.microsoft.com/office/drawing/2014/main" id="{4B11FF2B-DB25-054B-AAE8-0FEC4C448A80}"/>
              </a:ext>
            </a:extLst>
          </p:cNvPr>
          <p:cNvSpPr txBox="1"/>
          <p:nvPr/>
        </p:nvSpPr>
        <p:spPr>
          <a:xfrm>
            <a:off x="239045" y="2365833"/>
            <a:ext cx="5183303" cy="1744585"/>
          </a:xfrm>
          <a:prstGeom prst="rect">
            <a:avLst/>
          </a:prstGeom>
          <a:solidFill>
            <a:schemeClr val="bg1"/>
          </a:soli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algn="ctr">
              <a:defRPr kumimoji="1" sz="1200" b="1">
                <a:solidFill>
                  <a:schemeClr val="tx2"/>
                </a:solidFill>
                <a:latin typeface="Meiryo" charset="-128"/>
                <a:ea typeface="Meiryo" charset="-128"/>
                <a:cs typeface="Meiryo" charset="-128"/>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1" lang="en-US" altLang="ja-JP" sz="1667" b="1" i="0" u="none" strike="noStrike" kern="1200" cap="none" spc="0" normalizeH="0" baseline="0" noProof="0" dirty="0" err="1">
                <a:ln>
                  <a:noFill/>
                </a:ln>
                <a:solidFill>
                  <a:srgbClr val="232F3E"/>
                </a:solidFill>
                <a:effectLst/>
                <a:uLnTx/>
                <a:uFillTx/>
                <a:latin typeface="Meiryo" panose="020B0604030504040204" pitchFamily="34" charset="-128"/>
                <a:ea typeface="Meiryo" panose="020B0604030504040204" pitchFamily="34" charset="-128"/>
              </a:rPr>
              <a:t>EventBridge</a:t>
            </a:r>
            <a:r>
              <a:rPr kumimoji="1" lang="ja-JP" altLang="en-US" sz="1667" b="1"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rPr>
              <a:t>監視</a:t>
            </a:r>
            <a:r>
              <a:rPr kumimoji="1" lang="ja-JP" altLang="en-US" sz="1667" b="1"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rPr>
              <a:t>を</a:t>
            </a:r>
            <a:r>
              <a:rPr kumimoji="1" lang="ja-JP" altLang="en-US" sz="1667" b="1"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rPr>
              <a:t>用いた</a:t>
            </a:r>
            <a:r>
              <a:rPr kumimoji="1" lang="en-US" altLang="ja-JP" sz="1667" b="1" i="0" u="none" strike="noStrike" kern="1200" cap="none" spc="0" normalizeH="0" baseline="0" noProof="0" dirty="0" err="1">
                <a:ln>
                  <a:noFill/>
                </a:ln>
                <a:solidFill>
                  <a:srgbClr val="232F3E"/>
                </a:solidFill>
                <a:effectLst/>
                <a:uLnTx/>
                <a:uFillTx/>
                <a:latin typeface="Meiryo" panose="020B0604030504040204" pitchFamily="34" charset="-128"/>
                <a:ea typeface="Meiryo" panose="020B0604030504040204" pitchFamily="34" charset="-128"/>
              </a:rPr>
              <a:t>Lamdba</a:t>
            </a:r>
            <a:r>
              <a:rPr kumimoji="1" lang="ja-JP" altLang="en-US" sz="1667" b="1"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rPr>
              <a:t>実行</a:t>
            </a:r>
            <a:endParaRPr kumimoji="1" lang="en-US" altLang="ja-JP" sz="1667" b="1"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endParaRPr>
          </a:p>
        </p:txBody>
      </p:sp>
      <p:sp>
        <p:nvSpPr>
          <p:cNvPr id="18" name="正方形/長方形 26">
            <a:extLst>
              <a:ext uri="{FF2B5EF4-FFF2-40B4-BE49-F238E27FC236}">
                <a16:creationId xmlns:a16="http://schemas.microsoft.com/office/drawing/2014/main" id="{BAFA0B85-A933-D74C-B4C1-006CD9728CD4}"/>
              </a:ext>
            </a:extLst>
          </p:cNvPr>
          <p:cNvSpPr/>
          <p:nvPr/>
        </p:nvSpPr>
        <p:spPr>
          <a:xfrm>
            <a:off x="240002" y="1824079"/>
            <a:ext cx="5182444" cy="452922"/>
          </a:xfrm>
          <a:prstGeom prst="rect">
            <a:avLst/>
          </a:prstGeom>
          <a:solidFill>
            <a:schemeClr val="tx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ct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1" lang="ja-JP" altLang="en-US" sz="2333" b="0" i="0" u="none" strike="noStrike" kern="1200" cap="none" spc="0" normalizeH="0" baseline="0" noProof="0" dirty="0">
                <a:ln>
                  <a:noFill/>
                </a:ln>
                <a:gradFill>
                  <a:gsLst>
                    <a:gs pos="0">
                      <a:srgbClr val="FFFFFF"/>
                    </a:gs>
                    <a:gs pos="100000">
                      <a:srgbClr val="FFFFFF"/>
                    </a:gs>
                  </a:gsLst>
                  <a:lin ang="5400000" scaled="1"/>
                </a:gradFill>
                <a:effectLst/>
                <a:uLnTx/>
                <a:uFillTx/>
                <a:latin typeface="Meiryo" panose="020B0604030504040204" pitchFamily="34" charset="-128"/>
                <a:ea typeface="Meiryo" panose="020B0604030504040204" pitchFamily="34" charset="-128"/>
                <a:cs typeface="+mn-cs"/>
              </a:rPr>
              <a:t>サービス</a:t>
            </a:r>
          </a:p>
        </p:txBody>
      </p:sp>
      <p:sp>
        <p:nvSpPr>
          <p:cNvPr id="20" name="正方形/長方形 42">
            <a:extLst>
              <a:ext uri="{FF2B5EF4-FFF2-40B4-BE49-F238E27FC236}">
                <a16:creationId xmlns:a16="http://schemas.microsoft.com/office/drawing/2014/main" id="{A75D7852-5850-D343-A59D-FE8978724608}"/>
              </a:ext>
            </a:extLst>
          </p:cNvPr>
          <p:cNvSpPr/>
          <p:nvPr/>
        </p:nvSpPr>
        <p:spPr>
          <a:xfrm>
            <a:off x="5582188" y="1824079"/>
            <a:ext cx="6389310" cy="452922"/>
          </a:xfrm>
          <a:prstGeom prst="rect">
            <a:avLst/>
          </a:prstGeom>
          <a:solidFill>
            <a:schemeClr val="tx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ct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1" lang="ja-JP" altLang="en-US" sz="2333" b="0" i="0" u="none" strike="noStrike" kern="1200" cap="none" spc="0" normalizeH="0" baseline="0" noProof="0" dirty="0">
                <a:ln>
                  <a:noFill/>
                </a:ln>
                <a:gradFill>
                  <a:gsLst>
                    <a:gs pos="0">
                      <a:srgbClr val="FFFFFF"/>
                    </a:gs>
                    <a:gs pos="100000">
                      <a:srgbClr val="FFFFFF"/>
                    </a:gs>
                  </a:gsLst>
                  <a:lin ang="5400000" scaled="1"/>
                </a:gradFill>
                <a:effectLst/>
                <a:uLnTx/>
                <a:uFillTx/>
                <a:latin typeface="Meiryo" panose="020B0604030504040204" pitchFamily="34" charset="-128"/>
                <a:ea typeface="Meiryo" panose="020B0604030504040204" pitchFamily="34" charset="-128"/>
                <a:cs typeface="+mn-cs"/>
              </a:rPr>
              <a:t>特徴</a:t>
            </a:r>
          </a:p>
        </p:txBody>
      </p:sp>
      <p:sp>
        <p:nvSpPr>
          <p:cNvPr id="21" name="Rectangle 10">
            <a:extLst>
              <a:ext uri="{FF2B5EF4-FFF2-40B4-BE49-F238E27FC236}">
                <a16:creationId xmlns:a16="http://schemas.microsoft.com/office/drawing/2014/main" id="{4E4D381B-5965-404F-A1D9-A8C338D882E2}"/>
              </a:ext>
            </a:extLst>
          </p:cNvPr>
          <p:cNvSpPr/>
          <p:nvPr/>
        </p:nvSpPr>
        <p:spPr>
          <a:xfrm>
            <a:off x="5582188" y="2365009"/>
            <a:ext cx="6389310" cy="1744578"/>
          </a:xfrm>
          <a:prstGeom prst="rect">
            <a:avLst/>
          </a:prstGeom>
          <a:ln>
            <a:solidFill>
              <a:schemeClr val="bg1">
                <a:lumMod val="75000"/>
              </a:schemeClr>
            </a:solidFill>
          </a:ln>
        </p:spPr>
        <p:txBody>
          <a:bodyPr wrap="square" lIns="64000" tIns="64000" rIns="64000" bIns="64000" anchor="ctr">
            <a:noAutofit/>
          </a:bodyPr>
          <a:lstStyle/>
          <a:p>
            <a:pPr marL="228591" marR="0" lvl="0" indent="-228591" algn="l" defTabSz="60957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ja-JP" altLang="en-US" sz="1667" b="0" i="0" u="none" strike="noStrike" kern="1200" cap="none" spc="0" normalizeH="0" baseline="0" noProof="0" dirty="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Meiryo" panose="020B0604030504040204" pitchFamily="50" charset="-128"/>
              </a:rPr>
              <a:t>脅威の</a:t>
            </a:r>
            <a:r>
              <a:rPr kumimoji="0" lang="ja-JP" altLang="en-US" sz="1667" b="0" i="0" u="none" strike="noStrike" kern="1200" cap="none" spc="0" normalizeH="0" baseline="0" noProof="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Meiryo" panose="020B0604030504040204" pitchFamily="50" charset="-128"/>
              </a:rPr>
              <a:t>トリガーを</a:t>
            </a:r>
            <a:r>
              <a:rPr kumimoji="0" lang="en-US" altLang="ja-JP" sz="1667" b="0" i="0" u="none" strike="noStrike" kern="1200" cap="none" spc="0" normalizeH="0" baseline="0" noProof="0" dirty="0" err="1">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Meiryo" panose="020B0604030504040204" pitchFamily="50" charset="-128"/>
              </a:rPr>
              <a:t>EventBridge</a:t>
            </a:r>
            <a:r>
              <a:rPr kumimoji="0" lang="ja-JP" altLang="en-US" sz="1667" b="0" i="0" u="none" strike="noStrike" kern="1200" cap="none" spc="0" normalizeH="0" baseline="0" noProof="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Meiryo" panose="020B0604030504040204" pitchFamily="50" charset="-128"/>
              </a:rPr>
              <a:t>で監視</a:t>
            </a:r>
            <a:r>
              <a:rPr kumimoji="0" lang="ja-JP" altLang="en-US" sz="1667" b="0" i="0" u="none" strike="noStrike" kern="1200" cap="none" spc="0" normalizeH="0" baseline="0" noProof="0" dirty="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Meiryo" panose="020B0604030504040204" pitchFamily="50" charset="-128"/>
              </a:rPr>
              <a:t>し、検知した際に応答を自動</a:t>
            </a:r>
            <a:r>
              <a:rPr kumimoji="0" lang="ja-JP" altLang="en-US" sz="1667" b="0" i="0" u="none" strike="noStrike" kern="1200" cap="none" spc="0" normalizeH="0" baseline="0" noProof="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Meiryo" panose="020B0604030504040204" pitchFamily="50" charset="-128"/>
              </a:rPr>
              <a:t>実行する</a:t>
            </a:r>
            <a:endParaRPr kumimoji="0" lang="en-US" altLang="ja-JP" sz="1667" b="0" i="0" u="none" strike="noStrike" kern="1200" cap="none" spc="0" normalizeH="0" baseline="0" noProof="0" dirty="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Meiryo" panose="020B0604030504040204" pitchFamily="50" charset="-128"/>
            </a:endParaRPr>
          </a:p>
          <a:p>
            <a:pPr marL="228591" marR="0" lvl="0" indent="-228591" algn="l" defTabSz="60957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ja-JP" altLang="en-US" sz="1667" b="0" i="0" u="none" strike="noStrike" kern="1200" cap="none" spc="0" normalizeH="0" baseline="0" noProof="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Meiryo" panose="020B0604030504040204" pitchFamily="50" charset="-128"/>
              </a:rPr>
              <a:t>リアルタイムに近い対応が可能</a:t>
            </a:r>
            <a:endParaRPr kumimoji="0" lang="en-US" altLang="ja-JP" sz="1667" b="0" i="0" u="none" strike="noStrike" kern="1200" cap="none" spc="0" normalizeH="0" baseline="0" noProof="0" dirty="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Meiryo" panose="020B0604030504040204" pitchFamily="50" charset="-128"/>
            </a:endParaRPr>
          </a:p>
          <a:p>
            <a:pPr marL="228591" marR="0" lvl="0" indent="-228591" algn="l" defTabSz="60957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ja-JP" sz="1667" b="0" i="0" u="none" strike="noStrike" kern="1200" cap="none" spc="0" normalizeH="0" baseline="0" noProof="0" dirty="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Meiryo" panose="020B0604030504040204" pitchFamily="50" charset="-128"/>
              </a:rPr>
              <a:t>AWS Lambda</a:t>
            </a:r>
            <a:r>
              <a:rPr kumimoji="0" lang="ja-JP" altLang="en-US" sz="1667" b="0" i="0" u="none" strike="noStrike" kern="1200" cap="none" spc="0" normalizeH="0" baseline="0" noProof="0" dirty="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Meiryo" panose="020B0604030504040204" pitchFamily="50" charset="-128"/>
              </a:rPr>
              <a:t>等を用いてコード実行する手法などが考えられます。</a:t>
            </a:r>
          </a:p>
        </p:txBody>
      </p:sp>
      <p:cxnSp>
        <p:nvCxnSpPr>
          <p:cNvPr id="22" name="直線コネクタ 48">
            <a:extLst>
              <a:ext uri="{FF2B5EF4-FFF2-40B4-BE49-F238E27FC236}">
                <a16:creationId xmlns:a16="http://schemas.microsoft.com/office/drawing/2014/main" id="{FB42C700-F647-504B-A237-311C8C3DF165}"/>
              </a:ext>
            </a:extLst>
          </p:cNvPr>
          <p:cNvCxnSpPr>
            <a:cxnSpLocks/>
          </p:cNvCxnSpPr>
          <p:nvPr/>
        </p:nvCxnSpPr>
        <p:spPr>
          <a:xfrm>
            <a:off x="239045" y="4197000"/>
            <a:ext cx="11732453" cy="0"/>
          </a:xfrm>
          <a:prstGeom prst="line">
            <a:avLst/>
          </a:prstGeom>
          <a:ln w="9525">
            <a:solidFill>
              <a:schemeClr val="bg1">
                <a:lumMod val="75000"/>
              </a:schemeClr>
            </a:solidFill>
            <a:prstDash val="dash"/>
            <a:tailEnd type="none"/>
          </a:ln>
          <a:effectLst/>
        </p:spPr>
        <p:style>
          <a:lnRef idx="2">
            <a:schemeClr val="accent1"/>
          </a:lnRef>
          <a:fillRef idx="0">
            <a:schemeClr val="accent1"/>
          </a:fillRef>
          <a:effectRef idx="1">
            <a:schemeClr val="accent1"/>
          </a:effectRef>
          <a:fontRef idx="minor">
            <a:schemeClr val="tx1"/>
          </a:fontRef>
        </p:style>
      </p:cxnSp>
      <p:sp>
        <p:nvSpPr>
          <p:cNvPr id="23" name="TextBox 7">
            <a:extLst>
              <a:ext uri="{FF2B5EF4-FFF2-40B4-BE49-F238E27FC236}">
                <a16:creationId xmlns:a16="http://schemas.microsoft.com/office/drawing/2014/main" id="{D24E780B-A939-CC41-BE57-76BA5820BBD4}"/>
              </a:ext>
            </a:extLst>
          </p:cNvPr>
          <p:cNvSpPr txBox="1"/>
          <p:nvPr/>
        </p:nvSpPr>
        <p:spPr>
          <a:xfrm>
            <a:off x="239045" y="4287449"/>
            <a:ext cx="5183303" cy="1742963"/>
          </a:xfrm>
          <a:prstGeom prst="rect">
            <a:avLst/>
          </a:prstGeom>
          <a:solidFill>
            <a:schemeClr val="bg1"/>
          </a:soli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algn="ctr">
              <a:defRPr kumimoji="1" sz="1200" b="1">
                <a:solidFill>
                  <a:schemeClr val="tx2"/>
                </a:solidFill>
                <a:latin typeface="Meiryo" charset="-128"/>
                <a:ea typeface="Meiryo" charset="-128"/>
                <a:cs typeface="Meiryo" charset="-128"/>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1" lang="en-US" altLang="ja-JP" sz="1667" b="1"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rPr>
              <a:t>Config Rules</a:t>
            </a:r>
            <a:r>
              <a:rPr kumimoji="1" lang="ja-JP" altLang="en-US" sz="1667" b="1"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rPr>
              <a:t>修復アクションを用いた</a:t>
            </a:r>
            <a:endParaRPr kumimoji="1" lang="en-US" altLang="ja-JP" sz="1667" b="1"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endParaRPr>
          </a:p>
          <a:p>
            <a:pPr marL="0" marR="0" lvl="0" indent="0" algn="ctr" defTabSz="609576" rtl="0" eaLnBrk="1" fontAlgn="auto" latinLnBrk="0" hangingPunct="1">
              <a:lnSpc>
                <a:spcPct val="100000"/>
              </a:lnSpc>
              <a:spcBef>
                <a:spcPts val="0"/>
              </a:spcBef>
              <a:spcAft>
                <a:spcPts val="0"/>
              </a:spcAft>
              <a:buClrTx/>
              <a:buSzTx/>
              <a:buFontTx/>
              <a:buNone/>
              <a:tabLst/>
              <a:defRPr/>
            </a:pPr>
            <a:r>
              <a:rPr kumimoji="1" lang="en-US" altLang="ja-JP" sz="1667" b="1"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rPr>
              <a:t>Systems Manager Automation</a:t>
            </a:r>
            <a:r>
              <a:rPr kumimoji="1" lang="ja-JP" altLang="en-US" sz="1667" b="1"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rPr>
              <a:t>実行</a:t>
            </a:r>
            <a:endParaRPr kumimoji="1" lang="en-US" altLang="ja-JP" sz="1667" b="1"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endParaRPr>
          </a:p>
        </p:txBody>
      </p:sp>
      <p:sp>
        <p:nvSpPr>
          <p:cNvPr id="24" name="Rectangle 10">
            <a:extLst>
              <a:ext uri="{FF2B5EF4-FFF2-40B4-BE49-F238E27FC236}">
                <a16:creationId xmlns:a16="http://schemas.microsoft.com/office/drawing/2014/main" id="{FB228C73-EF61-2045-A153-79106019C56C}"/>
              </a:ext>
            </a:extLst>
          </p:cNvPr>
          <p:cNvSpPr/>
          <p:nvPr/>
        </p:nvSpPr>
        <p:spPr>
          <a:xfrm>
            <a:off x="5582188" y="4283582"/>
            <a:ext cx="6389310" cy="1742962"/>
          </a:xfrm>
          <a:prstGeom prst="rect">
            <a:avLst/>
          </a:prstGeom>
          <a:ln>
            <a:solidFill>
              <a:schemeClr val="bg1">
                <a:lumMod val="75000"/>
              </a:schemeClr>
            </a:solidFill>
          </a:ln>
        </p:spPr>
        <p:txBody>
          <a:bodyPr wrap="square" lIns="64000" tIns="64000" rIns="64000" bIns="64000" anchor="ctr">
            <a:noAutofit/>
          </a:bodyPr>
          <a:lstStyle/>
          <a:p>
            <a:pPr marL="228591" marR="0" lvl="0" indent="-228591" algn="l" defTabSz="60957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ja-JP" sz="1667" b="0" i="0" u="none" strike="noStrike" kern="1200" cap="none" spc="0" normalizeH="0" baseline="0" noProof="0" dirty="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Meiryo" panose="020B0604030504040204" pitchFamily="50" charset="-128"/>
              </a:rPr>
              <a:t>Config Rules</a:t>
            </a:r>
            <a:r>
              <a:rPr kumimoji="0" lang="ja-JP" altLang="en-US" sz="1667" b="0" i="0" u="none" strike="noStrike" kern="1200" cap="none" spc="0" normalizeH="0" baseline="0" noProof="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Meiryo" panose="020B0604030504040204" pitchFamily="50" charset="-128"/>
              </a:rPr>
              <a:t>にて検知したルール非準拠のリソースに対する修復アクションとして</a:t>
            </a:r>
            <a:r>
              <a:rPr kumimoji="0" lang="en-US" altLang="ja-JP" sz="1667" b="0" i="0" u="none" strike="noStrike" kern="1200" cap="none" spc="0" normalizeH="0" baseline="0" noProof="0" dirty="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Meiryo" panose="020B0604030504040204" pitchFamily="50" charset="-128"/>
              </a:rPr>
              <a:t>Systems Manager Automation</a:t>
            </a:r>
            <a:r>
              <a:rPr kumimoji="0" lang="ja-JP" altLang="en-US" sz="1667" b="0" i="0" u="none" strike="noStrike" kern="1200" cap="none" spc="0" normalizeH="0" baseline="0" noProof="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Meiryo" panose="020B0604030504040204" pitchFamily="50" charset="-128"/>
              </a:rPr>
              <a:t>を実行</a:t>
            </a:r>
            <a:endParaRPr kumimoji="0" lang="en-US" altLang="ja-JP" sz="1667" b="0" i="0" u="none" strike="noStrike" kern="1200" cap="none" spc="0" normalizeH="0" baseline="0" noProof="0" dirty="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Meiryo" panose="020B0604030504040204" pitchFamily="50" charset="-128"/>
            </a:endParaRPr>
          </a:p>
          <a:p>
            <a:pPr marL="228591" marR="0" lvl="0" indent="-228591" algn="l" defTabSz="60957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ja-JP" altLang="en-US" sz="1667" b="0" i="0" u="none" strike="noStrike" kern="1200" cap="none" spc="0" normalizeH="0" baseline="0" noProof="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Meiryo" panose="020B0604030504040204" pitchFamily="50" charset="-128"/>
              </a:rPr>
              <a:t>修復アクションは手動による呼び出し（修復処理の自動化）</a:t>
            </a:r>
            <a:endParaRPr kumimoji="0" lang="en-US" altLang="ja-JP" sz="1667" b="0" i="0" u="none" strike="noStrike" kern="1200" cap="none" spc="0" normalizeH="0" baseline="0" noProof="0" dirty="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Meiryo" panose="020B0604030504040204" pitchFamily="50" charset="-128"/>
            </a:endParaRPr>
          </a:p>
          <a:p>
            <a:pPr marL="228591" marR="0" lvl="0" indent="-228591" algn="l" defTabSz="60957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ja-JP" altLang="en-US" sz="1667" b="0" i="0" u="none" strike="noStrike" kern="1200" cap="none" spc="0" normalizeH="0" baseline="0" noProof="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Meiryo" panose="020B0604030504040204" pitchFamily="50" charset="-128"/>
              </a:rPr>
              <a:t>検知から修復まで自動化するためには</a:t>
            </a:r>
            <a:r>
              <a:rPr kumimoji="0" lang="en-US" altLang="ja-JP" sz="1667" b="0" i="0" u="none" strike="noStrike" kern="1200" cap="none" spc="0" normalizeH="0" baseline="0" noProof="0" dirty="0" err="1">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Meiryo" panose="020B0604030504040204" pitchFamily="50" charset="-128"/>
              </a:rPr>
              <a:t>EventBridge</a:t>
            </a:r>
            <a:r>
              <a:rPr kumimoji="0" lang="ja-JP" altLang="en-US" sz="1667" b="0" i="0" u="none" strike="noStrike" kern="1200" cap="none" spc="0" normalizeH="0" baseline="0" noProof="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Meiryo" panose="020B0604030504040204" pitchFamily="50" charset="-128"/>
              </a:rPr>
              <a:t>で</a:t>
            </a:r>
            <a:r>
              <a:rPr kumimoji="0" lang="en-US" altLang="ja-JP" sz="1667" b="0" i="0" u="none" strike="noStrike" kern="1200" cap="none" spc="0" normalizeH="0" baseline="0" noProof="0" dirty="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Meiryo" panose="020B0604030504040204" pitchFamily="50" charset="-128"/>
              </a:rPr>
              <a:t>Config Rule Compliance Change</a:t>
            </a:r>
            <a:r>
              <a:rPr kumimoji="0" lang="ja-JP" altLang="en-US" sz="1667" b="0" i="0" u="none" strike="noStrike" kern="1200" cap="none" spc="0" normalizeH="0" baseline="0" noProof="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Meiryo" panose="020B0604030504040204" pitchFamily="50" charset="-128"/>
              </a:rPr>
              <a:t>イベントを監視し、</a:t>
            </a:r>
            <a:r>
              <a:rPr kumimoji="0" lang="en-US" altLang="ja-JP" sz="1667" b="0" i="0" u="none" strike="noStrike" kern="1200" cap="none" spc="0" normalizeH="0" baseline="0" noProof="0" dirty="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Meiryo" panose="020B0604030504040204" pitchFamily="50" charset="-128"/>
              </a:rPr>
              <a:t>Lambda</a:t>
            </a:r>
            <a:r>
              <a:rPr kumimoji="0" lang="ja-JP" altLang="en-US" sz="1667" b="0" i="0" u="none" strike="noStrike" kern="1200" cap="none" spc="0" normalizeH="0" baseline="0" noProof="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Meiryo" panose="020B0604030504040204" pitchFamily="50" charset="-128"/>
              </a:rPr>
              <a:t>から修復アクションを実行する</a:t>
            </a:r>
            <a:endParaRPr kumimoji="0" lang="en-US" altLang="ja-JP" sz="1667" b="0" i="0" u="none" strike="noStrike" kern="1200" cap="none" spc="0" normalizeH="0" baseline="0" noProof="0" dirty="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Meiryo" panose="020B0604030504040204" pitchFamily="50" charset="-128"/>
            </a:endParaRPr>
          </a:p>
        </p:txBody>
      </p:sp>
      <p:pic>
        <p:nvPicPr>
          <p:cNvPr id="26" name="Graphic 62">
            <a:extLst>
              <a:ext uri="{FF2B5EF4-FFF2-40B4-BE49-F238E27FC236}">
                <a16:creationId xmlns:a16="http://schemas.microsoft.com/office/drawing/2014/main" id="{512B0349-50EF-C549-9A0B-E25C130D83A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939034" y="4510800"/>
            <a:ext cx="560898" cy="560898"/>
          </a:xfrm>
          <a:prstGeom prst="rect">
            <a:avLst/>
          </a:prstGeom>
        </p:spPr>
      </p:pic>
      <p:pic>
        <p:nvPicPr>
          <p:cNvPr id="29" name="Graphic 42">
            <a:extLst>
              <a:ext uri="{FF2B5EF4-FFF2-40B4-BE49-F238E27FC236}">
                <a16:creationId xmlns:a16="http://schemas.microsoft.com/office/drawing/2014/main" id="{28B6B34F-19C1-2649-BB2B-970D66A8B85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912506" y="2651233"/>
            <a:ext cx="560898" cy="560898"/>
          </a:xfrm>
          <a:prstGeom prst="rect">
            <a:avLst/>
          </a:prstGeom>
        </p:spPr>
      </p:pic>
      <p:cxnSp>
        <p:nvCxnSpPr>
          <p:cNvPr id="31" name="Straight Arrow Connector 68">
            <a:extLst>
              <a:ext uri="{FF2B5EF4-FFF2-40B4-BE49-F238E27FC236}">
                <a16:creationId xmlns:a16="http://schemas.microsoft.com/office/drawing/2014/main" id="{825D7C6E-F0DF-9B4C-9458-CEE47F148D92}"/>
              </a:ext>
            </a:extLst>
          </p:cNvPr>
          <p:cNvCxnSpPr>
            <a:cxnSpLocks/>
            <a:stCxn id="25" idx="3"/>
            <a:endCxn id="29" idx="1"/>
          </p:cNvCxnSpPr>
          <p:nvPr/>
        </p:nvCxnSpPr>
        <p:spPr>
          <a:xfrm>
            <a:off x="2267057" y="2930569"/>
            <a:ext cx="1645449" cy="1113"/>
          </a:xfrm>
          <a:prstGeom prst="straightConnector1">
            <a:avLst/>
          </a:prstGeom>
          <a:ln w="12700">
            <a:solidFill>
              <a:srgbClr val="545B6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32" name="TextBox 10">
            <a:extLst>
              <a:ext uri="{FF2B5EF4-FFF2-40B4-BE49-F238E27FC236}">
                <a16:creationId xmlns:a16="http://schemas.microsoft.com/office/drawing/2014/main" id="{40C2FA5F-4484-2B45-A11F-2C1AB5FD3E32}"/>
              </a:ext>
            </a:extLst>
          </p:cNvPr>
          <p:cNvSpPr txBox="1"/>
          <p:nvPr/>
        </p:nvSpPr>
        <p:spPr>
          <a:xfrm>
            <a:off x="3216000" y="3181656"/>
            <a:ext cx="2008736" cy="297454"/>
          </a:xfrm>
          <a:prstGeom prst="rect">
            <a:avLst/>
          </a:prstGeom>
          <a:noFill/>
        </p:spPr>
        <p:txBody>
          <a:bodyPr wrap="square" rtlCol="0">
            <a:spAutoFit/>
          </a:body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0" lang="en-US" sz="1333"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Lambda</a:t>
            </a:r>
          </a:p>
        </p:txBody>
      </p:sp>
      <p:sp>
        <p:nvSpPr>
          <p:cNvPr id="36" name="TextBox 35">
            <a:extLst>
              <a:ext uri="{FF2B5EF4-FFF2-40B4-BE49-F238E27FC236}">
                <a16:creationId xmlns:a16="http://schemas.microsoft.com/office/drawing/2014/main" id="{3FEDCE13-6B15-BA47-A118-9B8CBD3F9A08}"/>
              </a:ext>
            </a:extLst>
          </p:cNvPr>
          <p:cNvSpPr txBox="1"/>
          <p:nvPr/>
        </p:nvSpPr>
        <p:spPr>
          <a:xfrm>
            <a:off x="3495535" y="5041224"/>
            <a:ext cx="1603363" cy="297454"/>
          </a:xfrm>
          <a:prstGeom prst="rect">
            <a:avLst/>
          </a:prstGeom>
          <a:noFill/>
        </p:spPr>
        <p:txBody>
          <a:bodyPr wrap="square" rtlCol="0">
            <a:spAutoFit/>
          </a:body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0" lang="en-US" sz="1333"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Automation</a:t>
            </a:r>
          </a:p>
        </p:txBody>
      </p:sp>
      <p:sp>
        <p:nvSpPr>
          <p:cNvPr id="37" name="TextBox 5">
            <a:extLst>
              <a:ext uri="{FF2B5EF4-FFF2-40B4-BE49-F238E27FC236}">
                <a16:creationId xmlns:a16="http://schemas.microsoft.com/office/drawing/2014/main" id="{61E97CE7-340F-584F-9B90-13892AD98933}"/>
              </a:ext>
            </a:extLst>
          </p:cNvPr>
          <p:cNvSpPr txBox="1"/>
          <p:nvPr/>
        </p:nvSpPr>
        <p:spPr>
          <a:xfrm>
            <a:off x="816001" y="3265202"/>
            <a:ext cx="2240158" cy="297454"/>
          </a:xfrm>
          <a:prstGeom prst="rect">
            <a:avLst/>
          </a:prstGeom>
          <a:noFill/>
        </p:spPr>
        <p:txBody>
          <a:bodyPr wrap="square" rtlCol="0">
            <a:spAutoFit/>
          </a:body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0" lang="en-US" sz="1333" b="0" i="0" u="none" strike="noStrike" kern="1200" cap="none" spc="0" normalizeH="0" baseline="0" noProof="0" dirty="0" err="1">
                <a:ln>
                  <a:noFill/>
                </a:ln>
                <a:solidFill>
                  <a:srgbClr val="232F3E"/>
                </a:solidFill>
                <a:effectLst/>
                <a:uLnTx/>
                <a:uFillTx/>
                <a:latin typeface="Meiryo" panose="020B0604030504040204" pitchFamily="34" charset="-128"/>
                <a:ea typeface="Meiryo" panose="020B0604030504040204" pitchFamily="34" charset="-128"/>
                <a:cs typeface="+mn-cs"/>
              </a:rPr>
              <a:t>EventBridge</a:t>
            </a:r>
            <a:endParaRPr kumimoji="0" lang="en-US" sz="1333"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endParaRPr>
          </a:p>
        </p:txBody>
      </p:sp>
      <p:pic>
        <p:nvPicPr>
          <p:cNvPr id="51" name="Graphic 8">
            <a:extLst>
              <a:ext uri="{FF2B5EF4-FFF2-40B4-BE49-F238E27FC236}">
                <a16:creationId xmlns:a16="http://schemas.microsoft.com/office/drawing/2014/main" id="{DB9B7097-94B4-8F42-B085-638627BACD6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17238" y="4440487"/>
            <a:ext cx="701525" cy="70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 name="TextBox 35">
            <a:extLst>
              <a:ext uri="{FF2B5EF4-FFF2-40B4-BE49-F238E27FC236}">
                <a16:creationId xmlns:a16="http://schemas.microsoft.com/office/drawing/2014/main" id="{B5A6C8D3-3BC3-3D4C-9C6B-3E3587784AAE}"/>
              </a:ext>
            </a:extLst>
          </p:cNvPr>
          <p:cNvSpPr txBox="1"/>
          <p:nvPr/>
        </p:nvSpPr>
        <p:spPr>
          <a:xfrm>
            <a:off x="1192716" y="5103055"/>
            <a:ext cx="1603363" cy="297454"/>
          </a:xfrm>
          <a:prstGeom prst="rect">
            <a:avLst/>
          </a:prstGeom>
          <a:noFill/>
        </p:spPr>
        <p:txBody>
          <a:bodyPr wrap="square" rtlCol="0">
            <a:spAutoFit/>
          </a:body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0" lang="en-US" sz="1333"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Config</a:t>
            </a:r>
          </a:p>
        </p:txBody>
      </p:sp>
      <p:cxnSp>
        <p:nvCxnSpPr>
          <p:cNvPr id="55" name="Straight Arrow Connector 68">
            <a:extLst>
              <a:ext uri="{FF2B5EF4-FFF2-40B4-BE49-F238E27FC236}">
                <a16:creationId xmlns:a16="http://schemas.microsoft.com/office/drawing/2014/main" id="{AA4EACEA-0C7E-CF44-9D2D-BCCF09FAF247}"/>
              </a:ext>
            </a:extLst>
          </p:cNvPr>
          <p:cNvCxnSpPr>
            <a:cxnSpLocks/>
            <a:stCxn id="51" idx="3"/>
            <a:endCxn id="26" idx="1"/>
          </p:cNvCxnSpPr>
          <p:nvPr/>
        </p:nvCxnSpPr>
        <p:spPr>
          <a:xfrm>
            <a:off x="2318764" y="4791249"/>
            <a:ext cx="1620271" cy="0"/>
          </a:xfrm>
          <a:prstGeom prst="straightConnector1">
            <a:avLst/>
          </a:prstGeom>
          <a:ln w="12700">
            <a:solidFill>
              <a:srgbClr val="545B6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pic>
        <p:nvPicPr>
          <p:cNvPr id="25" name="Graphic 19">
            <a:extLst>
              <a:ext uri="{FF2B5EF4-FFF2-40B4-BE49-F238E27FC236}">
                <a16:creationId xmlns:a16="http://schemas.microsoft.com/office/drawing/2014/main" id="{F7A855A5-A4A7-E241-9B1A-BCECF26E84E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65533" y="2579806"/>
            <a:ext cx="701524" cy="7015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テキスト ボックス 1">
            <a:extLst>
              <a:ext uri="{FF2B5EF4-FFF2-40B4-BE49-F238E27FC236}">
                <a16:creationId xmlns:a16="http://schemas.microsoft.com/office/drawing/2014/main" id="{73FA5813-0236-EC55-97D7-D041F2AA3E7B}"/>
              </a:ext>
            </a:extLst>
          </p:cNvPr>
          <p:cNvSpPr txBox="1"/>
          <p:nvPr/>
        </p:nvSpPr>
        <p:spPr>
          <a:xfrm>
            <a:off x="10607211" y="0"/>
            <a:ext cx="1584789" cy="369332"/>
          </a:xfrm>
          <a:prstGeom prst="rect">
            <a:avLst/>
          </a:prstGeom>
          <a:no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800" b="0" i="0" u="none" strike="noStrike" kern="1200" cap="none" spc="0" normalizeH="0" baseline="0" noProof="0" dirty="0">
                <a:ln>
                  <a:noFill/>
                </a:ln>
                <a:solidFill>
                  <a:srgbClr val="FFFFFF">
                    <a:lumMod val="50000"/>
                  </a:srgbClr>
                </a:solidFill>
                <a:effectLst/>
                <a:uLnTx/>
                <a:uFillTx/>
                <a:latin typeface="Meiryo" panose="020B0604030504040204" pitchFamily="34" charset="-128"/>
                <a:ea typeface="Meiryo" panose="020B0604030504040204" pitchFamily="34" charset="-128"/>
                <a:cs typeface="+mn-cs"/>
              </a:rPr>
              <a:t>SEC10-BP04</a:t>
            </a:r>
            <a:endParaRPr kumimoji="0" lang="ja-JP" altLang="en-US" sz="1800" b="0" i="0" u="none" strike="noStrike" kern="1200" cap="none" spc="0" normalizeH="0" baseline="0" noProof="0">
              <a:ln>
                <a:noFill/>
              </a:ln>
              <a:solidFill>
                <a:srgbClr val="FFFFFF">
                  <a:lumMod val="50000"/>
                </a:srgbClr>
              </a:solidFill>
              <a:effectLst/>
              <a:uLnTx/>
              <a:uFillTx/>
              <a:latin typeface="Meiryo" panose="020B0604030504040204" pitchFamily="34" charset="-128"/>
              <a:ea typeface="Meiryo" panose="020B0604030504040204" pitchFamily="34" charset="-128"/>
              <a:cs typeface="+mn-cs"/>
            </a:endParaRPr>
          </a:p>
        </p:txBody>
      </p:sp>
    </p:spTree>
    <p:extLst>
      <p:ext uri="{BB962C8B-B14F-4D97-AF65-F5344CB8AC3E}">
        <p14:creationId xmlns:p14="http://schemas.microsoft.com/office/powerpoint/2010/main" val="2836376130"/>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Rectangle 7">
            <a:extLst>
              <a:ext uri="{FF2B5EF4-FFF2-40B4-BE49-F238E27FC236}">
                <a16:creationId xmlns:a16="http://schemas.microsoft.com/office/drawing/2014/main" id="{BC8CCA21-4467-2D42-A797-F707CD31F193}"/>
              </a:ext>
            </a:extLst>
          </p:cNvPr>
          <p:cNvSpPr/>
          <p:nvPr/>
        </p:nvSpPr>
        <p:spPr>
          <a:xfrm>
            <a:off x="6419217" y="1672784"/>
            <a:ext cx="1464867" cy="1373952"/>
          </a:xfrm>
          <a:prstGeom prst="rect">
            <a:avLst/>
          </a:prstGeom>
          <a:solidFill>
            <a:srgbClr val="007CBC">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288000" tIns="48000"/>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5B9CD5"/>
                </a:solidFill>
                <a:effectLst/>
                <a:uLnTx/>
                <a:uFillTx/>
                <a:latin typeface="Meiryo" panose="020B0604030504040204" pitchFamily="34" charset="-128"/>
                <a:ea typeface="Meiryo" panose="020B0604030504040204" pitchFamily="34" charset="-128"/>
                <a:cs typeface="Arial" panose="020B0604020202020204" pitchFamily="34" charset="0"/>
              </a:rPr>
              <a:t>Private subnet</a:t>
            </a:r>
          </a:p>
        </p:txBody>
      </p:sp>
      <p:pic>
        <p:nvPicPr>
          <p:cNvPr id="126" name="Graphic 35">
            <a:extLst>
              <a:ext uri="{FF2B5EF4-FFF2-40B4-BE49-F238E27FC236}">
                <a16:creationId xmlns:a16="http://schemas.microsoft.com/office/drawing/2014/main" id="{8030E823-1B49-7543-BD4A-11DC873849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19219" y="1670667"/>
            <a:ext cx="194116" cy="1941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タイトル 3">
            <a:extLst>
              <a:ext uri="{FF2B5EF4-FFF2-40B4-BE49-F238E27FC236}">
                <a16:creationId xmlns:a16="http://schemas.microsoft.com/office/drawing/2014/main" id="{207A3DA7-9856-5344-9678-3121BF4CEB51}"/>
              </a:ext>
            </a:extLst>
          </p:cNvPr>
          <p:cNvSpPr>
            <a:spLocks noGrp="1"/>
          </p:cNvSpPr>
          <p:nvPr>
            <p:ph type="title"/>
          </p:nvPr>
        </p:nvSpPr>
        <p:spPr/>
        <p:txBody>
          <a:bodyPr vert="horz" lIns="91440" tIns="45720" rIns="91440" bIns="45720" rtlCol="0" anchor="t">
            <a:noAutofit/>
          </a:bodyPr>
          <a:lstStyle/>
          <a:p>
            <a:r>
              <a:rPr lang="ja-JP" altLang="en-US" sz="2800" b="0"/>
              <a:t>参考：自動化対応例</a:t>
            </a:r>
            <a:r>
              <a:rPr lang="en-US" altLang="ja-JP" sz="2800" b="0" dirty="0"/>
              <a:t> EC2</a:t>
            </a:r>
            <a:r>
              <a:rPr lang="ja-JP" altLang="en-US" sz="2800" b="0"/>
              <a:t>のマルウェア感染</a:t>
            </a:r>
          </a:p>
        </p:txBody>
      </p:sp>
      <p:sp>
        <p:nvSpPr>
          <p:cNvPr id="17" name="正方形/長方形 16">
            <a:extLst>
              <a:ext uri="{FF2B5EF4-FFF2-40B4-BE49-F238E27FC236}">
                <a16:creationId xmlns:a16="http://schemas.microsoft.com/office/drawing/2014/main" id="{4F7EF8C6-3F87-5B45-90C2-BE5A104C5D96}"/>
              </a:ext>
            </a:extLst>
          </p:cNvPr>
          <p:cNvSpPr/>
          <p:nvPr/>
        </p:nvSpPr>
        <p:spPr>
          <a:xfrm>
            <a:off x="412191" y="1043668"/>
            <a:ext cx="11531733" cy="348878"/>
          </a:xfrm>
          <a:prstGeom prst="rect">
            <a:avLst/>
          </a:prstGeom>
        </p:spPr>
        <p:txBody>
          <a:bodyPr wrap="square">
            <a:spAutoFit/>
          </a:bodyPr>
          <a:lstStyle/>
          <a:p>
            <a:pPr marL="0" marR="0" lvl="0" indent="0" algn="l" defTabSz="609576" rtl="0" eaLnBrk="1" fontAlgn="auto" latinLnBrk="0" hangingPunct="1">
              <a:lnSpc>
                <a:spcPct val="100000"/>
              </a:lnSpc>
              <a:spcBef>
                <a:spcPts val="0"/>
              </a:spcBef>
              <a:spcAft>
                <a:spcPts val="800"/>
              </a:spcAft>
              <a:buClrTx/>
              <a:buSzTx/>
              <a:buFontTx/>
              <a:buNone/>
              <a:tabLst/>
              <a:defRPr/>
            </a:pPr>
            <a:r>
              <a:rPr kumimoji="0" lang="en-US" altLang="ja-JP" sz="1667"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EC2</a:t>
            </a:r>
            <a:r>
              <a:rPr kumimoji="0" lang="ja-JP" altLang="en-US" sz="1667"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rPr>
              <a:t>がマルウェアに感染した場合、</a:t>
            </a:r>
            <a:r>
              <a:rPr kumimoji="0" lang="en-US" altLang="ja-JP" sz="1667"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Security Group</a:t>
            </a:r>
            <a:r>
              <a:rPr kumimoji="0" lang="ja-JP" altLang="en-US" sz="1667"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rPr>
              <a:t>を</a:t>
            </a:r>
            <a:r>
              <a:rPr kumimoji="0" lang="en-US" altLang="ja-JP" sz="1667"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Lambda</a:t>
            </a:r>
            <a:r>
              <a:rPr kumimoji="0" lang="ja-JP" altLang="en-US" sz="1667"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rPr>
              <a:t>で自動的に設定することで隔離</a:t>
            </a:r>
          </a:p>
        </p:txBody>
      </p:sp>
      <p:sp>
        <p:nvSpPr>
          <p:cNvPr id="87" name="Rectangle 6">
            <a:extLst>
              <a:ext uri="{FF2B5EF4-FFF2-40B4-BE49-F238E27FC236}">
                <a16:creationId xmlns:a16="http://schemas.microsoft.com/office/drawing/2014/main" id="{31111008-AF67-4D44-BE31-C86857FA2299}"/>
              </a:ext>
            </a:extLst>
          </p:cNvPr>
          <p:cNvSpPr/>
          <p:nvPr/>
        </p:nvSpPr>
        <p:spPr>
          <a:xfrm>
            <a:off x="1982615" y="1578634"/>
            <a:ext cx="6144000" cy="1555722"/>
          </a:xfrm>
          <a:prstGeom prst="rect">
            <a:avLst/>
          </a:prstGeom>
          <a:noFill/>
          <a:ln w="12700">
            <a:solidFill>
              <a:srgbClr val="1E8900"/>
            </a:solidFill>
          </a:ln>
        </p:spPr>
        <p:style>
          <a:lnRef idx="2">
            <a:schemeClr val="accent1">
              <a:shade val="50000"/>
            </a:schemeClr>
          </a:lnRef>
          <a:fillRef idx="1">
            <a:schemeClr val="accent1"/>
          </a:fillRef>
          <a:effectRef idx="0">
            <a:schemeClr val="accent1"/>
          </a:effectRef>
          <a:fontRef idx="minor">
            <a:schemeClr val="lt1"/>
          </a:fontRef>
        </p:style>
        <p:txBody>
          <a:bodyPr lIns="288000" tIns="48000"/>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w="0"/>
                <a:solidFill>
                  <a:srgbClr val="1E8900"/>
                </a:solidFill>
                <a:effectLst/>
                <a:uLnTx/>
                <a:uFillTx/>
                <a:latin typeface="Meiryo" panose="020B0604030504040204" pitchFamily="34" charset="-128"/>
                <a:ea typeface="Meiryo" panose="020B0604030504040204" pitchFamily="34" charset="-128"/>
                <a:cs typeface="Arial" panose="020B0604020202020204" pitchFamily="34" charset="0"/>
              </a:rPr>
              <a:t>VPC</a:t>
            </a:r>
          </a:p>
        </p:txBody>
      </p:sp>
      <p:pic>
        <p:nvPicPr>
          <p:cNvPr id="88" name="Graphic 28">
            <a:extLst>
              <a:ext uri="{FF2B5EF4-FFF2-40B4-BE49-F238E27FC236}">
                <a16:creationId xmlns:a16="http://schemas.microsoft.com/office/drawing/2014/main" id="{830384CB-CC0E-5F48-936A-BE0C9A239C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2616" y="1578636"/>
            <a:ext cx="233389" cy="2333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9" name="Rectangle 7">
            <a:extLst>
              <a:ext uri="{FF2B5EF4-FFF2-40B4-BE49-F238E27FC236}">
                <a16:creationId xmlns:a16="http://schemas.microsoft.com/office/drawing/2014/main" id="{37C9BA7E-CDAB-7948-8661-4432911C0484}"/>
              </a:ext>
            </a:extLst>
          </p:cNvPr>
          <p:cNvSpPr/>
          <p:nvPr/>
        </p:nvSpPr>
        <p:spPr>
          <a:xfrm>
            <a:off x="4207505" y="1674902"/>
            <a:ext cx="1464867" cy="1373952"/>
          </a:xfrm>
          <a:prstGeom prst="rect">
            <a:avLst/>
          </a:prstGeom>
          <a:solidFill>
            <a:srgbClr val="007CBC">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288000" tIns="48000"/>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5B9CD5"/>
                </a:solidFill>
                <a:effectLst/>
                <a:uLnTx/>
                <a:uFillTx/>
                <a:latin typeface="Meiryo" panose="020B0604030504040204" pitchFamily="34" charset="-128"/>
                <a:ea typeface="Meiryo" panose="020B0604030504040204" pitchFamily="34" charset="-128"/>
                <a:cs typeface="Arial" panose="020B0604020202020204" pitchFamily="34" charset="0"/>
              </a:rPr>
              <a:t>Private subnet</a:t>
            </a:r>
          </a:p>
        </p:txBody>
      </p:sp>
      <p:sp>
        <p:nvSpPr>
          <p:cNvPr id="90" name="Rectangle 32">
            <a:extLst>
              <a:ext uri="{FF2B5EF4-FFF2-40B4-BE49-F238E27FC236}">
                <a16:creationId xmlns:a16="http://schemas.microsoft.com/office/drawing/2014/main" id="{00F51A47-B2B3-4B4A-B4A5-8C219F397515}"/>
              </a:ext>
            </a:extLst>
          </p:cNvPr>
          <p:cNvSpPr/>
          <p:nvPr/>
        </p:nvSpPr>
        <p:spPr>
          <a:xfrm>
            <a:off x="2640413" y="1678653"/>
            <a:ext cx="1213940" cy="1368084"/>
          </a:xfrm>
          <a:prstGeom prst="rect">
            <a:avLst/>
          </a:prstGeom>
          <a:solidFill>
            <a:srgbClr val="1D8900">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288000" tIns="48000"/>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1E8900"/>
                </a:solidFill>
                <a:effectLst/>
                <a:uLnTx/>
                <a:uFillTx/>
                <a:latin typeface="Meiryo" panose="020B0604030504040204" pitchFamily="34" charset="-128"/>
                <a:ea typeface="Meiryo" panose="020B0604030504040204" pitchFamily="34" charset="-128"/>
                <a:cs typeface="Arial" panose="020B0604020202020204" pitchFamily="34" charset="0"/>
              </a:rPr>
              <a:t>Public subnet</a:t>
            </a:r>
          </a:p>
        </p:txBody>
      </p:sp>
      <p:pic>
        <p:nvPicPr>
          <p:cNvPr id="91" name="Graphic 34">
            <a:extLst>
              <a:ext uri="{FF2B5EF4-FFF2-40B4-BE49-F238E27FC236}">
                <a16:creationId xmlns:a16="http://schemas.microsoft.com/office/drawing/2014/main" id="{249BA81A-8909-A54F-9216-0B884C45DF7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40412" y="1678654"/>
            <a:ext cx="194118" cy="1941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 name="Graphic 35">
            <a:extLst>
              <a:ext uri="{FF2B5EF4-FFF2-40B4-BE49-F238E27FC236}">
                <a16:creationId xmlns:a16="http://schemas.microsoft.com/office/drawing/2014/main" id="{EE7B2B1E-FA54-5F4F-8F89-0632062627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07506" y="1672784"/>
            <a:ext cx="194116" cy="1941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5" name="Graphic 37">
            <a:extLst>
              <a:ext uri="{FF2B5EF4-FFF2-40B4-BE49-F238E27FC236}">
                <a16:creationId xmlns:a16="http://schemas.microsoft.com/office/drawing/2014/main" id="{0A5E810A-9059-EA47-A951-B139B725288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33686" y="1987741"/>
            <a:ext cx="375196" cy="375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7" name="Graphic 8">
            <a:extLst>
              <a:ext uri="{FF2B5EF4-FFF2-40B4-BE49-F238E27FC236}">
                <a16:creationId xmlns:a16="http://schemas.microsoft.com/office/drawing/2014/main" id="{1378F1BA-8582-9043-98B6-328D8428526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62446" y="1978952"/>
            <a:ext cx="375196" cy="375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テキスト ボックス 1">
            <a:extLst>
              <a:ext uri="{FF2B5EF4-FFF2-40B4-BE49-F238E27FC236}">
                <a16:creationId xmlns:a16="http://schemas.microsoft.com/office/drawing/2014/main" id="{71DBA4B8-E9CF-AF46-B681-28FB8E0C7132}"/>
              </a:ext>
            </a:extLst>
          </p:cNvPr>
          <p:cNvSpPr txBox="1"/>
          <p:nvPr/>
        </p:nvSpPr>
        <p:spPr>
          <a:xfrm>
            <a:off x="4393072" y="2046391"/>
            <a:ext cx="491900" cy="220510"/>
          </a:xfrm>
          <a:prstGeom prst="rect">
            <a:avLst/>
          </a:prstGeom>
          <a:noFill/>
        </p:spPr>
        <p:txBody>
          <a:bodyPr wrap="square" rtlCol="0">
            <a:spAutoFit/>
          </a:bodyPr>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1" lang="en-US" altLang="ja-JP" sz="833"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WEB</a:t>
            </a:r>
            <a:endParaRPr kumimoji="1" lang="ja-JP" altLang="en-US" sz="833"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endParaRPr>
          </a:p>
        </p:txBody>
      </p:sp>
      <p:sp>
        <p:nvSpPr>
          <p:cNvPr id="101" name="テキスト ボックス 100">
            <a:extLst>
              <a:ext uri="{FF2B5EF4-FFF2-40B4-BE49-F238E27FC236}">
                <a16:creationId xmlns:a16="http://schemas.microsoft.com/office/drawing/2014/main" id="{B49B629E-2278-1546-A554-608250CAB94B}"/>
              </a:ext>
            </a:extLst>
          </p:cNvPr>
          <p:cNvSpPr txBox="1"/>
          <p:nvPr/>
        </p:nvSpPr>
        <p:spPr>
          <a:xfrm>
            <a:off x="4389653" y="2583843"/>
            <a:ext cx="576000" cy="220510"/>
          </a:xfrm>
          <a:prstGeom prst="rect">
            <a:avLst/>
          </a:prstGeom>
          <a:noFill/>
        </p:spPr>
        <p:txBody>
          <a:bodyPr wrap="square" rtlCol="0">
            <a:spAutoFit/>
          </a:bodyPr>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1" lang="en-US" altLang="ja-JP" sz="833"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WEB</a:t>
            </a:r>
            <a:endParaRPr kumimoji="1" lang="ja-JP" altLang="en-US" sz="833"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endParaRPr>
          </a:p>
        </p:txBody>
      </p:sp>
      <p:sp>
        <p:nvSpPr>
          <p:cNvPr id="102" name="テキスト ボックス 101">
            <a:extLst>
              <a:ext uri="{FF2B5EF4-FFF2-40B4-BE49-F238E27FC236}">
                <a16:creationId xmlns:a16="http://schemas.microsoft.com/office/drawing/2014/main" id="{921E6417-DE05-9C4A-901D-8DB66DC3725C}"/>
              </a:ext>
            </a:extLst>
          </p:cNvPr>
          <p:cNvSpPr txBox="1"/>
          <p:nvPr/>
        </p:nvSpPr>
        <p:spPr>
          <a:xfrm>
            <a:off x="5097685" y="2046391"/>
            <a:ext cx="576000" cy="220510"/>
          </a:xfrm>
          <a:prstGeom prst="rect">
            <a:avLst/>
          </a:prstGeom>
          <a:noFill/>
        </p:spPr>
        <p:txBody>
          <a:bodyPr wrap="square" rtlCol="0">
            <a:spAutoFit/>
          </a:bodyPr>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1" lang="en-US" altLang="ja-JP" sz="833"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AP</a:t>
            </a:r>
            <a:endParaRPr kumimoji="1" lang="ja-JP" altLang="en-US" sz="833"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endParaRPr>
          </a:p>
        </p:txBody>
      </p:sp>
      <p:sp>
        <p:nvSpPr>
          <p:cNvPr id="103" name="テキスト ボックス 102">
            <a:extLst>
              <a:ext uri="{FF2B5EF4-FFF2-40B4-BE49-F238E27FC236}">
                <a16:creationId xmlns:a16="http://schemas.microsoft.com/office/drawing/2014/main" id="{FF097B38-C69F-DF45-A021-F73A496F8970}"/>
              </a:ext>
            </a:extLst>
          </p:cNvPr>
          <p:cNvSpPr txBox="1"/>
          <p:nvPr/>
        </p:nvSpPr>
        <p:spPr>
          <a:xfrm>
            <a:off x="5096372" y="2583843"/>
            <a:ext cx="576000" cy="220510"/>
          </a:xfrm>
          <a:prstGeom prst="rect">
            <a:avLst/>
          </a:prstGeom>
          <a:noFill/>
        </p:spPr>
        <p:txBody>
          <a:bodyPr wrap="square" rtlCol="0">
            <a:spAutoFit/>
          </a:bodyPr>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1" lang="en-US" altLang="ja-JP" sz="833"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AP</a:t>
            </a:r>
            <a:endParaRPr kumimoji="1" lang="ja-JP" altLang="en-US" sz="833"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endParaRPr>
          </a:p>
        </p:txBody>
      </p:sp>
      <p:cxnSp>
        <p:nvCxnSpPr>
          <p:cNvPr id="104" name="Straight Arrow Connector 9">
            <a:extLst>
              <a:ext uri="{FF2B5EF4-FFF2-40B4-BE49-F238E27FC236}">
                <a16:creationId xmlns:a16="http://schemas.microsoft.com/office/drawing/2014/main" id="{EC8768C2-20FB-EF4D-8A15-02C12AD90E71}"/>
              </a:ext>
            </a:extLst>
          </p:cNvPr>
          <p:cNvCxnSpPr>
            <a:cxnSpLocks/>
            <a:stCxn id="94" idx="1"/>
            <a:endCxn id="97" idx="3"/>
          </p:cNvCxnSpPr>
          <p:nvPr/>
        </p:nvCxnSpPr>
        <p:spPr>
          <a:xfrm flipH="1" flipV="1">
            <a:off x="3437642" y="2166549"/>
            <a:ext cx="1005692" cy="8968"/>
          </a:xfrm>
          <a:prstGeom prst="straightConnector1">
            <a:avLst/>
          </a:prstGeom>
          <a:ln w="6350">
            <a:solidFill>
              <a:srgbClr val="545B6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06" name="Straight Arrow Connector 9">
            <a:extLst>
              <a:ext uri="{FF2B5EF4-FFF2-40B4-BE49-F238E27FC236}">
                <a16:creationId xmlns:a16="http://schemas.microsoft.com/office/drawing/2014/main" id="{9D1BEC34-2226-9344-B55C-FBB0E02975F9}"/>
              </a:ext>
            </a:extLst>
          </p:cNvPr>
          <p:cNvCxnSpPr>
            <a:cxnSpLocks/>
            <a:stCxn id="98" idx="1"/>
            <a:endCxn id="97" idx="3"/>
          </p:cNvCxnSpPr>
          <p:nvPr/>
        </p:nvCxnSpPr>
        <p:spPr>
          <a:xfrm flipH="1" flipV="1">
            <a:off x="3437642" y="2166549"/>
            <a:ext cx="1005692" cy="534568"/>
          </a:xfrm>
          <a:prstGeom prst="straightConnector1">
            <a:avLst/>
          </a:prstGeom>
          <a:ln w="6350">
            <a:solidFill>
              <a:srgbClr val="545B6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09" name="Straight Arrow Connector 9">
            <a:extLst>
              <a:ext uri="{FF2B5EF4-FFF2-40B4-BE49-F238E27FC236}">
                <a16:creationId xmlns:a16="http://schemas.microsoft.com/office/drawing/2014/main" id="{1A97ED60-16B8-5345-B748-A9B5D6379E45}"/>
              </a:ext>
            </a:extLst>
          </p:cNvPr>
          <p:cNvCxnSpPr>
            <a:cxnSpLocks/>
            <a:stCxn id="100" idx="1"/>
            <a:endCxn id="94" idx="3"/>
          </p:cNvCxnSpPr>
          <p:nvPr/>
        </p:nvCxnSpPr>
        <p:spPr>
          <a:xfrm flipH="1" flipV="1">
            <a:off x="4818529" y="2175518"/>
            <a:ext cx="278245" cy="525600"/>
          </a:xfrm>
          <a:prstGeom prst="straightConnector1">
            <a:avLst/>
          </a:prstGeom>
          <a:ln w="6350">
            <a:solidFill>
              <a:srgbClr val="545B6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pic>
        <p:nvPicPr>
          <p:cNvPr id="94" name="Graphic 60">
            <a:extLst>
              <a:ext uri="{FF2B5EF4-FFF2-40B4-BE49-F238E27FC236}">
                <a16:creationId xmlns:a16="http://schemas.microsoft.com/office/drawing/2014/main" id="{1C9BC556-EA9B-474A-94DE-082DF4AAC45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43335" y="1987920"/>
            <a:ext cx="375196" cy="375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8" name="Graphic 60">
            <a:extLst>
              <a:ext uri="{FF2B5EF4-FFF2-40B4-BE49-F238E27FC236}">
                <a16:creationId xmlns:a16="http://schemas.microsoft.com/office/drawing/2014/main" id="{2FFEE2DF-4105-C04D-96AA-647F65FF7F1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43335" y="2513520"/>
            <a:ext cx="375196" cy="375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 name="Graphic 60">
            <a:extLst>
              <a:ext uri="{FF2B5EF4-FFF2-40B4-BE49-F238E27FC236}">
                <a16:creationId xmlns:a16="http://schemas.microsoft.com/office/drawing/2014/main" id="{2EB61162-ADA8-194F-AF44-761DA73FCDE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96777" y="1987741"/>
            <a:ext cx="375196" cy="375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0" name="Graphic 60">
            <a:extLst>
              <a:ext uri="{FF2B5EF4-FFF2-40B4-BE49-F238E27FC236}">
                <a16:creationId xmlns:a16="http://schemas.microsoft.com/office/drawing/2014/main" id="{6911F20B-4D4D-2446-8A85-993AB112D6A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96776" y="2513520"/>
            <a:ext cx="375196" cy="375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16" name="Straight Arrow Connector 9">
            <a:extLst>
              <a:ext uri="{FF2B5EF4-FFF2-40B4-BE49-F238E27FC236}">
                <a16:creationId xmlns:a16="http://schemas.microsoft.com/office/drawing/2014/main" id="{109782C6-95FA-8C42-B66C-C36DC39918CA}"/>
              </a:ext>
            </a:extLst>
          </p:cNvPr>
          <p:cNvCxnSpPr>
            <a:cxnSpLocks/>
            <a:stCxn id="99" idx="1"/>
            <a:endCxn id="94" idx="3"/>
          </p:cNvCxnSpPr>
          <p:nvPr/>
        </p:nvCxnSpPr>
        <p:spPr>
          <a:xfrm flipH="1">
            <a:off x="4818530" y="2175339"/>
            <a:ext cx="278247" cy="178"/>
          </a:xfrm>
          <a:prstGeom prst="straightConnector1">
            <a:avLst/>
          </a:prstGeom>
          <a:ln w="6350">
            <a:solidFill>
              <a:srgbClr val="545B6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19" name="Straight Arrow Connector 9">
            <a:extLst>
              <a:ext uri="{FF2B5EF4-FFF2-40B4-BE49-F238E27FC236}">
                <a16:creationId xmlns:a16="http://schemas.microsoft.com/office/drawing/2014/main" id="{F9FF8484-BC5D-F642-BFE5-348C73939A9C}"/>
              </a:ext>
            </a:extLst>
          </p:cNvPr>
          <p:cNvCxnSpPr>
            <a:cxnSpLocks/>
            <a:stCxn id="99" idx="1"/>
            <a:endCxn id="98" idx="3"/>
          </p:cNvCxnSpPr>
          <p:nvPr/>
        </p:nvCxnSpPr>
        <p:spPr>
          <a:xfrm flipH="1">
            <a:off x="4818530" y="2175339"/>
            <a:ext cx="278247" cy="525778"/>
          </a:xfrm>
          <a:prstGeom prst="straightConnector1">
            <a:avLst/>
          </a:prstGeom>
          <a:ln w="6350">
            <a:solidFill>
              <a:srgbClr val="545B6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22" name="Straight Arrow Connector 9">
            <a:extLst>
              <a:ext uri="{FF2B5EF4-FFF2-40B4-BE49-F238E27FC236}">
                <a16:creationId xmlns:a16="http://schemas.microsoft.com/office/drawing/2014/main" id="{E9036A70-54CF-C744-BB08-B0D33C71906D}"/>
              </a:ext>
            </a:extLst>
          </p:cNvPr>
          <p:cNvCxnSpPr>
            <a:cxnSpLocks/>
            <a:stCxn id="100" idx="1"/>
            <a:endCxn id="98" idx="3"/>
          </p:cNvCxnSpPr>
          <p:nvPr/>
        </p:nvCxnSpPr>
        <p:spPr>
          <a:xfrm flipH="1">
            <a:off x="4818529" y="2701118"/>
            <a:ext cx="278245" cy="0"/>
          </a:xfrm>
          <a:prstGeom prst="straightConnector1">
            <a:avLst/>
          </a:prstGeom>
          <a:ln w="6350">
            <a:solidFill>
              <a:srgbClr val="545B6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27" name="Straight Arrow Connector 9">
            <a:extLst>
              <a:ext uri="{FF2B5EF4-FFF2-40B4-BE49-F238E27FC236}">
                <a16:creationId xmlns:a16="http://schemas.microsoft.com/office/drawing/2014/main" id="{BEA8CDA4-0D67-5144-91E5-2C56DC8697CA}"/>
              </a:ext>
            </a:extLst>
          </p:cNvPr>
          <p:cNvCxnSpPr>
            <a:cxnSpLocks/>
            <a:stCxn id="95" idx="1"/>
            <a:endCxn id="99" idx="3"/>
          </p:cNvCxnSpPr>
          <p:nvPr/>
        </p:nvCxnSpPr>
        <p:spPr>
          <a:xfrm flipH="1">
            <a:off x="5471973" y="2175338"/>
            <a:ext cx="1161713" cy="0"/>
          </a:xfrm>
          <a:prstGeom prst="straightConnector1">
            <a:avLst/>
          </a:prstGeom>
          <a:ln w="6350">
            <a:solidFill>
              <a:srgbClr val="545B6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pic>
        <p:nvPicPr>
          <p:cNvPr id="131" name="Graphic 60">
            <a:extLst>
              <a:ext uri="{FF2B5EF4-FFF2-40B4-BE49-F238E27FC236}">
                <a16:creationId xmlns:a16="http://schemas.microsoft.com/office/drawing/2014/main" id="{DDC3B97C-85C0-F749-B086-FBF4F02542B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272844" y="1987741"/>
            <a:ext cx="375196" cy="375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2" name="テキスト ボックス 131">
            <a:extLst>
              <a:ext uri="{FF2B5EF4-FFF2-40B4-BE49-F238E27FC236}">
                <a16:creationId xmlns:a16="http://schemas.microsoft.com/office/drawing/2014/main" id="{A20E2171-837A-E94A-A5DB-98DF8A54A81F}"/>
              </a:ext>
            </a:extLst>
          </p:cNvPr>
          <p:cNvSpPr txBox="1"/>
          <p:nvPr/>
        </p:nvSpPr>
        <p:spPr>
          <a:xfrm>
            <a:off x="7151651" y="2056780"/>
            <a:ext cx="639285" cy="220510"/>
          </a:xfrm>
          <a:prstGeom prst="rect">
            <a:avLst/>
          </a:prstGeom>
          <a:noFill/>
        </p:spPr>
        <p:txBody>
          <a:bodyPr wrap="square" rtlCol="0">
            <a:spAutoFit/>
          </a:bodyPr>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1" lang="en-US" altLang="ja-JP" sz="833"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Bastion</a:t>
            </a:r>
            <a:endParaRPr kumimoji="1" lang="ja-JP" altLang="en-US" sz="833"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endParaRPr>
          </a:p>
        </p:txBody>
      </p:sp>
      <p:cxnSp>
        <p:nvCxnSpPr>
          <p:cNvPr id="133" name="Straight Arrow Connector 9">
            <a:extLst>
              <a:ext uri="{FF2B5EF4-FFF2-40B4-BE49-F238E27FC236}">
                <a16:creationId xmlns:a16="http://schemas.microsoft.com/office/drawing/2014/main" id="{7CF58A22-2EE5-B448-9BF5-9EB0A60E8EB7}"/>
              </a:ext>
            </a:extLst>
          </p:cNvPr>
          <p:cNvCxnSpPr>
            <a:cxnSpLocks/>
            <a:stCxn id="95" idx="1"/>
            <a:endCxn id="100" idx="3"/>
          </p:cNvCxnSpPr>
          <p:nvPr/>
        </p:nvCxnSpPr>
        <p:spPr>
          <a:xfrm flipH="1">
            <a:off x="5471971" y="2175339"/>
            <a:ext cx="1161715" cy="525778"/>
          </a:xfrm>
          <a:prstGeom prst="straightConnector1">
            <a:avLst/>
          </a:prstGeom>
          <a:ln w="6350">
            <a:solidFill>
              <a:srgbClr val="545B6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sp>
        <p:nvSpPr>
          <p:cNvPr id="136" name="Rectangle 30">
            <a:extLst>
              <a:ext uri="{FF2B5EF4-FFF2-40B4-BE49-F238E27FC236}">
                <a16:creationId xmlns:a16="http://schemas.microsoft.com/office/drawing/2014/main" id="{E38B4DD9-79E6-5F47-959E-6D1E88989EDD}"/>
              </a:ext>
            </a:extLst>
          </p:cNvPr>
          <p:cNvSpPr/>
          <p:nvPr/>
        </p:nvSpPr>
        <p:spPr>
          <a:xfrm>
            <a:off x="6579769" y="1937101"/>
            <a:ext cx="522713" cy="501567"/>
          </a:xfrm>
          <a:prstGeom prst="rect">
            <a:avLst/>
          </a:prstGeom>
          <a:noFill/>
          <a:ln w="12700">
            <a:solidFill>
              <a:srgbClr val="DF3312"/>
            </a:solidFill>
          </a:ln>
        </p:spPr>
        <p:style>
          <a:lnRef idx="2">
            <a:schemeClr val="accent1">
              <a:shade val="50000"/>
            </a:schemeClr>
          </a:lnRef>
          <a:fillRef idx="1">
            <a:schemeClr val="accent1"/>
          </a:fillRef>
          <a:effectRef idx="0">
            <a:schemeClr val="accent1"/>
          </a:effectRef>
          <a:fontRef idx="minor">
            <a:schemeClr val="lt1"/>
          </a:fontRef>
        </p:style>
        <p:txBody>
          <a:bodyPr tIns="48000" anchorCtr="1"/>
          <a:lstStyle/>
          <a:p>
            <a:pPr marL="0" marR="0" lvl="0" indent="0" algn="l" defTabSz="609576" rtl="0" eaLnBrk="1" fontAlgn="auto" latinLnBrk="0" hangingPunct="1">
              <a:lnSpc>
                <a:spcPct val="100000"/>
              </a:lnSpc>
              <a:spcBef>
                <a:spcPts val="0"/>
              </a:spcBef>
              <a:spcAft>
                <a:spcPts val="0"/>
              </a:spcAft>
              <a:buClrTx/>
              <a:buSzTx/>
              <a:buFontTx/>
              <a:buNone/>
              <a:tabLst/>
              <a:defRPr/>
            </a:pPr>
            <a:endParaRPr kumimoji="0" lang="en-US" sz="1167" b="0" i="0" u="none" strike="noStrike" kern="1200" cap="none" spc="0" normalizeH="0" baseline="0" noProof="0" dirty="0">
              <a:ln>
                <a:noFill/>
              </a:ln>
              <a:solidFill>
                <a:srgbClr val="DF3312"/>
              </a:solidFill>
              <a:effectLst/>
              <a:uLnTx/>
              <a:uFillTx/>
              <a:latin typeface="Meiryo" panose="020B0604030504040204" pitchFamily="34" charset="-128"/>
              <a:ea typeface="Meiryo" panose="020B0604030504040204" pitchFamily="34" charset="-128"/>
              <a:cs typeface="Arial" panose="020B0604020202020204" pitchFamily="34" charset="0"/>
            </a:endParaRPr>
          </a:p>
        </p:txBody>
      </p:sp>
      <p:sp>
        <p:nvSpPr>
          <p:cNvPr id="137" name="Rectangle 30">
            <a:extLst>
              <a:ext uri="{FF2B5EF4-FFF2-40B4-BE49-F238E27FC236}">
                <a16:creationId xmlns:a16="http://schemas.microsoft.com/office/drawing/2014/main" id="{4255E507-387F-8F4A-8481-1199B9F3B0DD}"/>
              </a:ext>
            </a:extLst>
          </p:cNvPr>
          <p:cNvSpPr/>
          <p:nvPr/>
        </p:nvSpPr>
        <p:spPr>
          <a:xfrm>
            <a:off x="7209974" y="1930845"/>
            <a:ext cx="522713" cy="501567"/>
          </a:xfrm>
          <a:prstGeom prst="rect">
            <a:avLst/>
          </a:prstGeom>
          <a:noFill/>
          <a:ln w="12700">
            <a:solidFill>
              <a:srgbClr val="DF3312"/>
            </a:solidFill>
          </a:ln>
        </p:spPr>
        <p:style>
          <a:lnRef idx="2">
            <a:schemeClr val="accent1">
              <a:shade val="50000"/>
            </a:schemeClr>
          </a:lnRef>
          <a:fillRef idx="1">
            <a:schemeClr val="accent1"/>
          </a:fillRef>
          <a:effectRef idx="0">
            <a:schemeClr val="accent1"/>
          </a:effectRef>
          <a:fontRef idx="minor">
            <a:schemeClr val="lt1"/>
          </a:fontRef>
        </p:style>
        <p:txBody>
          <a:bodyPr tIns="48000" anchorCtr="1"/>
          <a:lstStyle/>
          <a:p>
            <a:pPr marL="0" marR="0" lvl="0" indent="0" algn="l" defTabSz="609576" rtl="0" eaLnBrk="1" fontAlgn="auto" latinLnBrk="0" hangingPunct="1">
              <a:lnSpc>
                <a:spcPct val="100000"/>
              </a:lnSpc>
              <a:spcBef>
                <a:spcPts val="0"/>
              </a:spcBef>
              <a:spcAft>
                <a:spcPts val="0"/>
              </a:spcAft>
              <a:buClrTx/>
              <a:buSzTx/>
              <a:buFontTx/>
              <a:buNone/>
              <a:tabLst/>
              <a:defRPr/>
            </a:pPr>
            <a:endParaRPr kumimoji="0" lang="en-US" sz="1167" b="0" i="0" u="none" strike="noStrike" kern="1200" cap="none" spc="0" normalizeH="0" baseline="0" noProof="0" dirty="0">
              <a:ln>
                <a:noFill/>
              </a:ln>
              <a:solidFill>
                <a:srgbClr val="DF3312"/>
              </a:solidFill>
              <a:effectLst/>
              <a:uLnTx/>
              <a:uFillTx/>
              <a:latin typeface="Meiryo" panose="020B0604030504040204" pitchFamily="34" charset="-128"/>
              <a:ea typeface="Meiryo" panose="020B0604030504040204" pitchFamily="34" charset="-128"/>
              <a:cs typeface="Arial" panose="020B0604020202020204" pitchFamily="34" charset="0"/>
            </a:endParaRPr>
          </a:p>
        </p:txBody>
      </p:sp>
      <p:sp>
        <p:nvSpPr>
          <p:cNvPr id="138" name="Rectangle 30">
            <a:extLst>
              <a:ext uri="{FF2B5EF4-FFF2-40B4-BE49-F238E27FC236}">
                <a16:creationId xmlns:a16="http://schemas.microsoft.com/office/drawing/2014/main" id="{849CEA32-C94E-B642-A60F-2A98AB9BD952}"/>
              </a:ext>
            </a:extLst>
          </p:cNvPr>
          <p:cNvSpPr/>
          <p:nvPr/>
        </p:nvSpPr>
        <p:spPr>
          <a:xfrm>
            <a:off x="4373655" y="1914699"/>
            <a:ext cx="522713" cy="501567"/>
          </a:xfrm>
          <a:prstGeom prst="rect">
            <a:avLst/>
          </a:prstGeom>
          <a:noFill/>
          <a:ln w="12700">
            <a:solidFill>
              <a:srgbClr val="DF3312"/>
            </a:solidFill>
          </a:ln>
        </p:spPr>
        <p:style>
          <a:lnRef idx="2">
            <a:schemeClr val="accent1">
              <a:shade val="50000"/>
            </a:schemeClr>
          </a:lnRef>
          <a:fillRef idx="1">
            <a:schemeClr val="accent1"/>
          </a:fillRef>
          <a:effectRef idx="0">
            <a:schemeClr val="accent1"/>
          </a:effectRef>
          <a:fontRef idx="minor">
            <a:schemeClr val="lt1"/>
          </a:fontRef>
        </p:style>
        <p:txBody>
          <a:bodyPr tIns="48000" anchorCtr="1"/>
          <a:lstStyle/>
          <a:p>
            <a:pPr marL="0" marR="0" lvl="0" indent="0" algn="l" defTabSz="609576" rtl="0" eaLnBrk="1" fontAlgn="auto" latinLnBrk="0" hangingPunct="1">
              <a:lnSpc>
                <a:spcPct val="100000"/>
              </a:lnSpc>
              <a:spcBef>
                <a:spcPts val="0"/>
              </a:spcBef>
              <a:spcAft>
                <a:spcPts val="0"/>
              </a:spcAft>
              <a:buClrTx/>
              <a:buSzTx/>
              <a:buFontTx/>
              <a:buNone/>
              <a:tabLst/>
              <a:defRPr/>
            </a:pPr>
            <a:endParaRPr kumimoji="0" lang="en-US" sz="1167" b="0" i="0" u="none" strike="noStrike" kern="1200" cap="none" spc="0" normalizeH="0" baseline="0" noProof="0" dirty="0">
              <a:ln>
                <a:noFill/>
              </a:ln>
              <a:solidFill>
                <a:srgbClr val="DF3312"/>
              </a:solidFill>
              <a:effectLst/>
              <a:uLnTx/>
              <a:uFillTx/>
              <a:latin typeface="Meiryo" panose="020B0604030504040204" pitchFamily="34" charset="-128"/>
              <a:ea typeface="Meiryo" panose="020B0604030504040204" pitchFamily="34" charset="-128"/>
              <a:cs typeface="Arial" panose="020B0604020202020204" pitchFamily="34" charset="0"/>
            </a:endParaRPr>
          </a:p>
        </p:txBody>
      </p:sp>
      <p:sp>
        <p:nvSpPr>
          <p:cNvPr id="139" name="Rectangle 30">
            <a:extLst>
              <a:ext uri="{FF2B5EF4-FFF2-40B4-BE49-F238E27FC236}">
                <a16:creationId xmlns:a16="http://schemas.microsoft.com/office/drawing/2014/main" id="{0F90EB34-B9B4-224B-BEEA-FB938BACA476}"/>
              </a:ext>
            </a:extLst>
          </p:cNvPr>
          <p:cNvSpPr/>
          <p:nvPr/>
        </p:nvSpPr>
        <p:spPr>
          <a:xfrm>
            <a:off x="2986028" y="1903801"/>
            <a:ext cx="522713" cy="501567"/>
          </a:xfrm>
          <a:prstGeom prst="rect">
            <a:avLst/>
          </a:prstGeom>
          <a:noFill/>
          <a:ln w="12700">
            <a:solidFill>
              <a:srgbClr val="DF3312"/>
            </a:solidFill>
          </a:ln>
        </p:spPr>
        <p:style>
          <a:lnRef idx="2">
            <a:schemeClr val="accent1">
              <a:shade val="50000"/>
            </a:schemeClr>
          </a:lnRef>
          <a:fillRef idx="1">
            <a:schemeClr val="accent1"/>
          </a:fillRef>
          <a:effectRef idx="0">
            <a:schemeClr val="accent1"/>
          </a:effectRef>
          <a:fontRef idx="minor">
            <a:schemeClr val="lt1"/>
          </a:fontRef>
        </p:style>
        <p:txBody>
          <a:bodyPr tIns="48000" anchorCtr="1"/>
          <a:lstStyle/>
          <a:p>
            <a:pPr marL="0" marR="0" lvl="0" indent="0" algn="l" defTabSz="609576" rtl="0" eaLnBrk="1" fontAlgn="auto" latinLnBrk="0" hangingPunct="1">
              <a:lnSpc>
                <a:spcPct val="100000"/>
              </a:lnSpc>
              <a:spcBef>
                <a:spcPts val="0"/>
              </a:spcBef>
              <a:spcAft>
                <a:spcPts val="0"/>
              </a:spcAft>
              <a:buClrTx/>
              <a:buSzTx/>
              <a:buFontTx/>
              <a:buNone/>
              <a:tabLst/>
              <a:defRPr/>
            </a:pPr>
            <a:endParaRPr kumimoji="0" lang="en-US" sz="1167" b="0" i="0" u="none" strike="noStrike" kern="1200" cap="none" spc="0" normalizeH="0" baseline="0" noProof="0" dirty="0">
              <a:ln>
                <a:noFill/>
              </a:ln>
              <a:solidFill>
                <a:srgbClr val="DF3312"/>
              </a:solidFill>
              <a:effectLst/>
              <a:uLnTx/>
              <a:uFillTx/>
              <a:latin typeface="Meiryo" panose="020B0604030504040204" pitchFamily="34" charset="-128"/>
              <a:ea typeface="Meiryo" panose="020B0604030504040204" pitchFamily="34" charset="-128"/>
              <a:cs typeface="Arial" panose="020B0604020202020204" pitchFamily="34" charset="0"/>
            </a:endParaRPr>
          </a:p>
        </p:txBody>
      </p:sp>
      <p:sp>
        <p:nvSpPr>
          <p:cNvPr id="140" name="Rectangle 30">
            <a:extLst>
              <a:ext uri="{FF2B5EF4-FFF2-40B4-BE49-F238E27FC236}">
                <a16:creationId xmlns:a16="http://schemas.microsoft.com/office/drawing/2014/main" id="{E585E7ED-D031-3D46-ACC3-0CD256BE1E55}"/>
              </a:ext>
            </a:extLst>
          </p:cNvPr>
          <p:cNvSpPr/>
          <p:nvPr/>
        </p:nvSpPr>
        <p:spPr>
          <a:xfrm>
            <a:off x="5027901" y="1918041"/>
            <a:ext cx="522713" cy="501567"/>
          </a:xfrm>
          <a:prstGeom prst="rect">
            <a:avLst/>
          </a:prstGeom>
          <a:noFill/>
          <a:ln w="12700">
            <a:solidFill>
              <a:srgbClr val="DF3312"/>
            </a:solidFill>
          </a:ln>
        </p:spPr>
        <p:style>
          <a:lnRef idx="2">
            <a:schemeClr val="accent1">
              <a:shade val="50000"/>
            </a:schemeClr>
          </a:lnRef>
          <a:fillRef idx="1">
            <a:schemeClr val="accent1"/>
          </a:fillRef>
          <a:effectRef idx="0">
            <a:schemeClr val="accent1"/>
          </a:effectRef>
          <a:fontRef idx="minor">
            <a:schemeClr val="lt1"/>
          </a:fontRef>
        </p:style>
        <p:txBody>
          <a:bodyPr tIns="48000" anchorCtr="1"/>
          <a:lstStyle/>
          <a:p>
            <a:pPr marL="0" marR="0" lvl="0" indent="0" algn="l" defTabSz="609576" rtl="0" eaLnBrk="1" fontAlgn="auto" latinLnBrk="0" hangingPunct="1">
              <a:lnSpc>
                <a:spcPct val="100000"/>
              </a:lnSpc>
              <a:spcBef>
                <a:spcPts val="0"/>
              </a:spcBef>
              <a:spcAft>
                <a:spcPts val="0"/>
              </a:spcAft>
              <a:buClrTx/>
              <a:buSzTx/>
              <a:buFontTx/>
              <a:buNone/>
              <a:tabLst/>
              <a:defRPr/>
            </a:pPr>
            <a:endParaRPr kumimoji="0" lang="en-US" sz="1167" b="0" i="0" u="none" strike="noStrike" kern="1200" cap="none" spc="0" normalizeH="0" baseline="0" noProof="0" dirty="0">
              <a:ln>
                <a:noFill/>
              </a:ln>
              <a:solidFill>
                <a:srgbClr val="DF3312"/>
              </a:solidFill>
              <a:effectLst/>
              <a:uLnTx/>
              <a:uFillTx/>
              <a:latin typeface="Meiryo" panose="020B0604030504040204" pitchFamily="34" charset="-128"/>
              <a:ea typeface="Meiryo" panose="020B0604030504040204" pitchFamily="34" charset="-128"/>
              <a:cs typeface="Arial" panose="020B0604020202020204" pitchFamily="34" charset="0"/>
            </a:endParaRPr>
          </a:p>
        </p:txBody>
      </p:sp>
      <p:sp>
        <p:nvSpPr>
          <p:cNvPr id="141" name="Rectangle 30">
            <a:extLst>
              <a:ext uri="{FF2B5EF4-FFF2-40B4-BE49-F238E27FC236}">
                <a16:creationId xmlns:a16="http://schemas.microsoft.com/office/drawing/2014/main" id="{2E33FAA2-15A6-6E45-A4EA-7EC9D46AAF66}"/>
              </a:ext>
            </a:extLst>
          </p:cNvPr>
          <p:cNvSpPr/>
          <p:nvPr/>
        </p:nvSpPr>
        <p:spPr>
          <a:xfrm>
            <a:off x="5018354" y="2462439"/>
            <a:ext cx="522713" cy="501567"/>
          </a:xfrm>
          <a:prstGeom prst="rect">
            <a:avLst/>
          </a:prstGeom>
          <a:noFill/>
          <a:ln w="12700">
            <a:solidFill>
              <a:srgbClr val="DF3312"/>
            </a:solidFill>
          </a:ln>
        </p:spPr>
        <p:style>
          <a:lnRef idx="2">
            <a:schemeClr val="accent1">
              <a:shade val="50000"/>
            </a:schemeClr>
          </a:lnRef>
          <a:fillRef idx="1">
            <a:schemeClr val="accent1"/>
          </a:fillRef>
          <a:effectRef idx="0">
            <a:schemeClr val="accent1"/>
          </a:effectRef>
          <a:fontRef idx="minor">
            <a:schemeClr val="lt1"/>
          </a:fontRef>
        </p:style>
        <p:txBody>
          <a:bodyPr tIns="48000" anchorCtr="1"/>
          <a:lstStyle/>
          <a:p>
            <a:pPr marL="0" marR="0" lvl="0" indent="0" algn="l" defTabSz="609576" rtl="0" eaLnBrk="1" fontAlgn="auto" latinLnBrk="0" hangingPunct="1">
              <a:lnSpc>
                <a:spcPct val="100000"/>
              </a:lnSpc>
              <a:spcBef>
                <a:spcPts val="0"/>
              </a:spcBef>
              <a:spcAft>
                <a:spcPts val="0"/>
              </a:spcAft>
              <a:buClrTx/>
              <a:buSzTx/>
              <a:buFontTx/>
              <a:buNone/>
              <a:tabLst/>
              <a:defRPr/>
            </a:pPr>
            <a:endParaRPr kumimoji="0" lang="en-US" sz="1167" b="0" i="0" u="none" strike="noStrike" kern="1200" cap="none" spc="0" normalizeH="0" baseline="0" noProof="0" dirty="0">
              <a:ln>
                <a:noFill/>
              </a:ln>
              <a:solidFill>
                <a:srgbClr val="DF3312"/>
              </a:solidFill>
              <a:effectLst/>
              <a:uLnTx/>
              <a:uFillTx/>
              <a:latin typeface="Meiryo" panose="020B0604030504040204" pitchFamily="34" charset="-128"/>
              <a:ea typeface="Meiryo" panose="020B0604030504040204" pitchFamily="34" charset="-128"/>
              <a:cs typeface="Arial" panose="020B0604020202020204" pitchFamily="34" charset="0"/>
            </a:endParaRPr>
          </a:p>
        </p:txBody>
      </p:sp>
      <p:sp>
        <p:nvSpPr>
          <p:cNvPr id="142" name="Rectangle 30">
            <a:extLst>
              <a:ext uri="{FF2B5EF4-FFF2-40B4-BE49-F238E27FC236}">
                <a16:creationId xmlns:a16="http://schemas.microsoft.com/office/drawing/2014/main" id="{D6C1D2C8-2975-8A4E-A408-A01D87D0E944}"/>
              </a:ext>
            </a:extLst>
          </p:cNvPr>
          <p:cNvSpPr/>
          <p:nvPr/>
        </p:nvSpPr>
        <p:spPr>
          <a:xfrm>
            <a:off x="4373165" y="2466027"/>
            <a:ext cx="522713" cy="501567"/>
          </a:xfrm>
          <a:prstGeom prst="rect">
            <a:avLst/>
          </a:prstGeom>
          <a:noFill/>
          <a:ln w="12700">
            <a:solidFill>
              <a:srgbClr val="DF3312"/>
            </a:solidFill>
          </a:ln>
        </p:spPr>
        <p:style>
          <a:lnRef idx="2">
            <a:schemeClr val="accent1">
              <a:shade val="50000"/>
            </a:schemeClr>
          </a:lnRef>
          <a:fillRef idx="1">
            <a:schemeClr val="accent1"/>
          </a:fillRef>
          <a:effectRef idx="0">
            <a:schemeClr val="accent1"/>
          </a:effectRef>
          <a:fontRef idx="minor">
            <a:schemeClr val="lt1"/>
          </a:fontRef>
        </p:style>
        <p:txBody>
          <a:bodyPr tIns="48000" anchorCtr="1"/>
          <a:lstStyle/>
          <a:p>
            <a:pPr marL="0" marR="0" lvl="0" indent="0" algn="l" defTabSz="609576" rtl="0" eaLnBrk="1" fontAlgn="auto" latinLnBrk="0" hangingPunct="1">
              <a:lnSpc>
                <a:spcPct val="100000"/>
              </a:lnSpc>
              <a:spcBef>
                <a:spcPts val="0"/>
              </a:spcBef>
              <a:spcAft>
                <a:spcPts val="0"/>
              </a:spcAft>
              <a:buClrTx/>
              <a:buSzTx/>
              <a:buFontTx/>
              <a:buNone/>
              <a:tabLst/>
              <a:defRPr/>
            </a:pPr>
            <a:endParaRPr kumimoji="0" lang="en-US" sz="1167" b="0" i="0" u="none" strike="noStrike" kern="1200" cap="none" spc="0" normalizeH="0" baseline="0" noProof="0" dirty="0">
              <a:ln>
                <a:noFill/>
              </a:ln>
              <a:solidFill>
                <a:srgbClr val="DF3312"/>
              </a:solidFill>
              <a:effectLst/>
              <a:uLnTx/>
              <a:uFillTx/>
              <a:latin typeface="Meiryo" panose="020B0604030504040204" pitchFamily="34" charset="-128"/>
              <a:ea typeface="Meiryo" panose="020B0604030504040204" pitchFamily="34" charset="-128"/>
              <a:cs typeface="Arial" panose="020B0604020202020204" pitchFamily="34" charset="0"/>
            </a:endParaRPr>
          </a:p>
        </p:txBody>
      </p:sp>
      <p:sp>
        <p:nvSpPr>
          <p:cNvPr id="143" name="四角形吹き出し 142">
            <a:extLst>
              <a:ext uri="{FF2B5EF4-FFF2-40B4-BE49-F238E27FC236}">
                <a16:creationId xmlns:a16="http://schemas.microsoft.com/office/drawing/2014/main" id="{CDB3BAA1-75FA-1845-B865-47A268D93819}"/>
              </a:ext>
            </a:extLst>
          </p:cNvPr>
          <p:cNvSpPr/>
          <p:nvPr/>
        </p:nvSpPr>
        <p:spPr>
          <a:xfrm>
            <a:off x="3446424" y="1490493"/>
            <a:ext cx="746871" cy="273380"/>
          </a:xfrm>
          <a:prstGeom prst="wedgeRectCallout">
            <a:avLst>
              <a:gd name="adj1" fmla="val 89275"/>
              <a:gd name="adj2" fmla="val 168254"/>
            </a:avLst>
          </a:prstGeom>
          <a:solidFill>
            <a:srgbClr val="C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1" lang="ja-JP" altLang="en-US" sz="1167" b="0" i="0" u="none" strike="noStrike" kern="1200" cap="none" spc="0" normalizeH="0" baseline="0" noProof="0">
                <a:ln>
                  <a:noFill/>
                </a:ln>
                <a:solidFill>
                  <a:srgbClr val="FFFFFF"/>
                </a:solidFill>
                <a:effectLst/>
                <a:uLnTx/>
                <a:uFillTx/>
                <a:latin typeface="Meiryo" panose="020B0604030504040204" pitchFamily="34" charset="-128"/>
                <a:ea typeface="Meiryo" panose="020B0604030504040204" pitchFamily="34" charset="-128"/>
                <a:cs typeface="+mn-cs"/>
              </a:rPr>
              <a:t>感染</a:t>
            </a:r>
            <a:endParaRPr kumimoji="1" lang="ja-JP" altLang="en-US" sz="1167" b="0" i="0" u="none" strike="noStrike" kern="1200" cap="none" spc="0" normalizeH="0" baseline="0" noProof="0" dirty="0">
              <a:ln>
                <a:noFill/>
              </a:ln>
              <a:solidFill>
                <a:srgbClr val="FFFFFF"/>
              </a:solidFill>
              <a:effectLst/>
              <a:uLnTx/>
              <a:uFillTx/>
              <a:latin typeface="Meiryo" panose="020B0604030504040204" pitchFamily="34" charset="-128"/>
              <a:ea typeface="Meiryo" panose="020B0604030504040204" pitchFamily="34" charset="-128"/>
              <a:cs typeface="+mn-cs"/>
            </a:endParaRPr>
          </a:p>
        </p:txBody>
      </p:sp>
      <p:sp>
        <p:nvSpPr>
          <p:cNvPr id="144" name="Rectangle 7">
            <a:extLst>
              <a:ext uri="{FF2B5EF4-FFF2-40B4-BE49-F238E27FC236}">
                <a16:creationId xmlns:a16="http://schemas.microsoft.com/office/drawing/2014/main" id="{9F6F26BD-AA92-724C-9D3C-B13BE36A863D}"/>
              </a:ext>
            </a:extLst>
          </p:cNvPr>
          <p:cNvSpPr/>
          <p:nvPr/>
        </p:nvSpPr>
        <p:spPr>
          <a:xfrm>
            <a:off x="6353533" y="3566118"/>
            <a:ext cx="1464867" cy="1364624"/>
          </a:xfrm>
          <a:prstGeom prst="rect">
            <a:avLst/>
          </a:prstGeom>
          <a:solidFill>
            <a:srgbClr val="007CBC">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288000" tIns="48000"/>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5B9CD5"/>
                </a:solidFill>
                <a:effectLst/>
                <a:uLnTx/>
                <a:uFillTx/>
                <a:latin typeface="Meiryo" panose="020B0604030504040204" pitchFamily="34" charset="-128"/>
                <a:ea typeface="Meiryo" panose="020B0604030504040204" pitchFamily="34" charset="-128"/>
                <a:cs typeface="Arial" panose="020B0604020202020204" pitchFamily="34" charset="0"/>
              </a:rPr>
              <a:t>Private subnet</a:t>
            </a:r>
          </a:p>
        </p:txBody>
      </p:sp>
      <p:pic>
        <p:nvPicPr>
          <p:cNvPr id="145" name="Graphic 35">
            <a:extLst>
              <a:ext uri="{FF2B5EF4-FFF2-40B4-BE49-F238E27FC236}">
                <a16:creationId xmlns:a16="http://schemas.microsoft.com/office/drawing/2014/main" id="{1EA6B1A2-7BF1-B442-8DE1-A7110B81A0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53535" y="3564000"/>
            <a:ext cx="194116" cy="1941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6" name="Rectangle 6">
            <a:extLst>
              <a:ext uri="{FF2B5EF4-FFF2-40B4-BE49-F238E27FC236}">
                <a16:creationId xmlns:a16="http://schemas.microsoft.com/office/drawing/2014/main" id="{854CA96C-F381-1241-B4F6-47317A20C76D}"/>
              </a:ext>
            </a:extLst>
          </p:cNvPr>
          <p:cNvSpPr/>
          <p:nvPr/>
        </p:nvSpPr>
        <p:spPr>
          <a:xfrm>
            <a:off x="1982615" y="3450875"/>
            <a:ext cx="6144000" cy="1559438"/>
          </a:xfrm>
          <a:prstGeom prst="rect">
            <a:avLst/>
          </a:prstGeom>
          <a:noFill/>
          <a:ln w="12700">
            <a:solidFill>
              <a:srgbClr val="1E8900"/>
            </a:solidFill>
          </a:ln>
        </p:spPr>
        <p:style>
          <a:lnRef idx="2">
            <a:schemeClr val="accent1">
              <a:shade val="50000"/>
            </a:schemeClr>
          </a:lnRef>
          <a:fillRef idx="1">
            <a:schemeClr val="accent1"/>
          </a:fillRef>
          <a:effectRef idx="0">
            <a:schemeClr val="accent1"/>
          </a:effectRef>
          <a:fontRef idx="minor">
            <a:schemeClr val="lt1"/>
          </a:fontRef>
        </p:style>
        <p:txBody>
          <a:bodyPr lIns="288000" tIns="48000"/>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w="0"/>
                <a:solidFill>
                  <a:srgbClr val="1E8900"/>
                </a:solidFill>
                <a:effectLst/>
                <a:uLnTx/>
                <a:uFillTx/>
                <a:latin typeface="Meiryo" panose="020B0604030504040204" pitchFamily="34" charset="-128"/>
                <a:ea typeface="Meiryo" panose="020B0604030504040204" pitchFamily="34" charset="-128"/>
                <a:cs typeface="Arial" panose="020B0604020202020204" pitchFamily="34" charset="0"/>
              </a:rPr>
              <a:t>VPC</a:t>
            </a:r>
          </a:p>
        </p:txBody>
      </p:sp>
      <p:pic>
        <p:nvPicPr>
          <p:cNvPr id="147" name="Graphic 28">
            <a:extLst>
              <a:ext uri="{FF2B5EF4-FFF2-40B4-BE49-F238E27FC236}">
                <a16:creationId xmlns:a16="http://schemas.microsoft.com/office/drawing/2014/main" id="{C7ECDFC0-B032-D248-B980-F10FFC977B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2616" y="3450876"/>
            <a:ext cx="233389" cy="2333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8" name="Rectangle 7">
            <a:extLst>
              <a:ext uri="{FF2B5EF4-FFF2-40B4-BE49-F238E27FC236}">
                <a16:creationId xmlns:a16="http://schemas.microsoft.com/office/drawing/2014/main" id="{878CDF07-DBAC-844E-A721-F3829DCB01CF}"/>
              </a:ext>
            </a:extLst>
          </p:cNvPr>
          <p:cNvSpPr/>
          <p:nvPr/>
        </p:nvSpPr>
        <p:spPr>
          <a:xfrm>
            <a:off x="4207505" y="3558907"/>
            <a:ext cx="1464867" cy="1373952"/>
          </a:xfrm>
          <a:prstGeom prst="rect">
            <a:avLst/>
          </a:prstGeom>
          <a:solidFill>
            <a:srgbClr val="007CBC">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288000" tIns="48000"/>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5B9CD5"/>
                </a:solidFill>
                <a:effectLst/>
                <a:uLnTx/>
                <a:uFillTx/>
                <a:latin typeface="Meiryo" panose="020B0604030504040204" pitchFamily="34" charset="-128"/>
                <a:ea typeface="Meiryo" panose="020B0604030504040204" pitchFamily="34" charset="-128"/>
                <a:cs typeface="Arial" panose="020B0604020202020204" pitchFamily="34" charset="0"/>
              </a:rPr>
              <a:t>Private subnet</a:t>
            </a:r>
          </a:p>
        </p:txBody>
      </p:sp>
      <p:sp>
        <p:nvSpPr>
          <p:cNvPr id="149" name="Rectangle 32">
            <a:extLst>
              <a:ext uri="{FF2B5EF4-FFF2-40B4-BE49-F238E27FC236}">
                <a16:creationId xmlns:a16="http://schemas.microsoft.com/office/drawing/2014/main" id="{CF2318DE-0022-9C41-AA81-0407FB584F05}"/>
              </a:ext>
            </a:extLst>
          </p:cNvPr>
          <p:cNvSpPr/>
          <p:nvPr/>
        </p:nvSpPr>
        <p:spPr>
          <a:xfrm>
            <a:off x="2635746" y="3556789"/>
            <a:ext cx="1213940" cy="1373952"/>
          </a:xfrm>
          <a:prstGeom prst="rect">
            <a:avLst/>
          </a:prstGeom>
          <a:solidFill>
            <a:srgbClr val="1D8900">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288000" tIns="48000"/>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1E8900"/>
                </a:solidFill>
                <a:effectLst/>
                <a:uLnTx/>
                <a:uFillTx/>
                <a:latin typeface="Meiryo" panose="020B0604030504040204" pitchFamily="34" charset="-128"/>
                <a:ea typeface="Meiryo" panose="020B0604030504040204" pitchFamily="34" charset="-128"/>
                <a:cs typeface="Arial" panose="020B0604020202020204" pitchFamily="34" charset="0"/>
              </a:rPr>
              <a:t>Public subnet</a:t>
            </a:r>
          </a:p>
        </p:txBody>
      </p:sp>
      <p:pic>
        <p:nvPicPr>
          <p:cNvPr id="150" name="Graphic 34">
            <a:extLst>
              <a:ext uri="{FF2B5EF4-FFF2-40B4-BE49-F238E27FC236}">
                <a16:creationId xmlns:a16="http://schemas.microsoft.com/office/drawing/2014/main" id="{8D467DDB-B6E9-0146-992B-49F41588DA9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35745" y="3556789"/>
            <a:ext cx="194118" cy="1941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1" name="Graphic 35">
            <a:extLst>
              <a:ext uri="{FF2B5EF4-FFF2-40B4-BE49-F238E27FC236}">
                <a16:creationId xmlns:a16="http://schemas.microsoft.com/office/drawing/2014/main" id="{2E89432A-26BD-104E-A2DA-AAA276782D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07506" y="3556789"/>
            <a:ext cx="194116" cy="1941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 name="Graphic 37">
            <a:extLst>
              <a:ext uri="{FF2B5EF4-FFF2-40B4-BE49-F238E27FC236}">
                <a16:creationId xmlns:a16="http://schemas.microsoft.com/office/drawing/2014/main" id="{DC8EDB60-86F1-EE4F-803A-CBE766087F7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33686" y="3871746"/>
            <a:ext cx="375196" cy="375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5" name="Graphic 8">
            <a:extLst>
              <a:ext uri="{FF2B5EF4-FFF2-40B4-BE49-F238E27FC236}">
                <a16:creationId xmlns:a16="http://schemas.microsoft.com/office/drawing/2014/main" id="{9BF2B535-CD7F-CF47-A39A-28DDBE7A415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62446" y="3862957"/>
            <a:ext cx="375196" cy="375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6" name="テキスト ボックス 155">
            <a:extLst>
              <a:ext uri="{FF2B5EF4-FFF2-40B4-BE49-F238E27FC236}">
                <a16:creationId xmlns:a16="http://schemas.microsoft.com/office/drawing/2014/main" id="{3663F4B6-A362-E84A-AACC-CD0E6C971D34}"/>
              </a:ext>
            </a:extLst>
          </p:cNvPr>
          <p:cNvSpPr txBox="1"/>
          <p:nvPr/>
        </p:nvSpPr>
        <p:spPr>
          <a:xfrm>
            <a:off x="4393072" y="3930396"/>
            <a:ext cx="491900" cy="220510"/>
          </a:xfrm>
          <a:prstGeom prst="rect">
            <a:avLst/>
          </a:prstGeom>
          <a:noFill/>
        </p:spPr>
        <p:txBody>
          <a:bodyPr wrap="square" rtlCol="0">
            <a:spAutoFit/>
          </a:bodyPr>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1" lang="en-US" altLang="ja-JP" sz="833"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WEB</a:t>
            </a:r>
            <a:endParaRPr kumimoji="1" lang="ja-JP" altLang="en-US" sz="833"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endParaRPr>
          </a:p>
        </p:txBody>
      </p:sp>
      <p:sp>
        <p:nvSpPr>
          <p:cNvPr id="157" name="テキスト ボックス 156">
            <a:extLst>
              <a:ext uri="{FF2B5EF4-FFF2-40B4-BE49-F238E27FC236}">
                <a16:creationId xmlns:a16="http://schemas.microsoft.com/office/drawing/2014/main" id="{018C041E-B04D-0E46-9736-26FB3C76B57E}"/>
              </a:ext>
            </a:extLst>
          </p:cNvPr>
          <p:cNvSpPr txBox="1"/>
          <p:nvPr/>
        </p:nvSpPr>
        <p:spPr>
          <a:xfrm>
            <a:off x="4389653" y="4467849"/>
            <a:ext cx="576000" cy="220510"/>
          </a:xfrm>
          <a:prstGeom prst="rect">
            <a:avLst/>
          </a:prstGeom>
          <a:noFill/>
        </p:spPr>
        <p:txBody>
          <a:bodyPr wrap="square" rtlCol="0">
            <a:spAutoFit/>
          </a:bodyPr>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1" lang="en-US" altLang="ja-JP" sz="833"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WEB</a:t>
            </a:r>
            <a:endParaRPr kumimoji="1" lang="ja-JP" altLang="en-US" sz="833"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endParaRPr>
          </a:p>
        </p:txBody>
      </p:sp>
      <p:sp>
        <p:nvSpPr>
          <p:cNvPr id="158" name="テキスト ボックス 157">
            <a:extLst>
              <a:ext uri="{FF2B5EF4-FFF2-40B4-BE49-F238E27FC236}">
                <a16:creationId xmlns:a16="http://schemas.microsoft.com/office/drawing/2014/main" id="{914D1C7D-8BA0-A243-8918-5C18C14AEC97}"/>
              </a:ext>
            </a:extLst>
          </p:cNvPr>
          <p:cNvSpPr txBox="1"/>
          <p:nvPr/>
        </p:nvSpPr>
        <p:spPr>
          <a:xfrm>
            <a:off x="5097685" y="3930396"/>
            <a:ext cx="576000" cy="220510"/>
          </a:xfrm>
          <a:prstGeom prst="rect">
            <a:avLst/>
          </a:prstGeom>
          <a:noFill/>
        </p:spPr>
        <p:txBody>
          <a:bodyPr wrap="square" rtlCol="0">
            <a:spAutoFit/>
          </a:bodyPr>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1" lang="en-US" altLang="ja-JP" sz="833"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AP</a:t>
            </a:r>
            <a:endParaRPr kumimoji="1" lang="ja-JP" altLang="en-US" sz="833"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endParaRPr>
          </a:p>
        </p:txBody>
      </p:sp>
      <p:sp>
        <p:nvSpPr>
          <p:cNvPr id="159" name="テキスト ボックス 158">
            <a:extLst>
              <a:ext uri="{FF2B5EF4-FFF2-40B4-BE49-F238E27FC236}">
                <a16:creationId xmlns:a16="http://schemas.microsoft.com/office/drawing/2014/main" id="{09A25A2B-82D7-C14C-9A64-CDFA7AEEAE4D}"/>
              </a:ext>
            </a:extLst>
          </p:cNvPr>
          <p:cNvSpPr txBox="1"/>
          <p:nvPr/>
        </p:nvSpPr>
        <p:spPr>
          <a:xfrm>
            <a:off x="5096372" y="4467848"/>
            <a:ext cx="576000" cy="220510"/>
          </a:xfrm>
          <a:prstGeom prst="rect">
            <a:avLst/>
          </a:prstGeom>
          <a:noFill/>
        </p:spPr>
        <p:txBody>
          <a:bodyPr wrap="square" rtlCol="0">
            <a:spAutoFit/>
          </a:bodyPr>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1" lang="en-US" altLang="ja-JP" sz="833"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AP</a:t>
            </a:r>
            <a:endParaRPr kumimoji="1" lang="ja-JP" altLang="en-US" sz="833"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endParaRPr>
          </a:p>
        </p:txBody>
      </p:sp>
      <p:cxnSp>
        <p:nvCxnSpPr>
          <p:cNvPr id="161" name="Straight Arrow Connector 9">
            <a:extLst>
              <a:ext uri="{FF2B5EF4-FFF2-40B4-BE49-F238E27FC236}">
                <a16:creationId xmlns:a16="http://schemas.microsoft.com/office/drawing/2014/main" id="{C10E248B-E260-834E-A455-70D1940F5944}"/>
              </a:ext>
            </a:extLst>
          </p:cNvPr>
          <p:cNvCxnSpPr>
            <a:cxnSpLocks/>
            <a:stCxn id="164" idx="1"/>
            <a:endCxn id="155" idx="3"/>
          </p:cNvCxnSpPr>
          <p:nvPr/>
        </p:nvCxnSpPr>
        <p:spPr>
          <a:xfrm flipH="1" flipV="1">
            <a:off x="3437642" y="4050554"/>
            <a:ext cx="1005692" cy="534568"/>
          </a:xfrm>
          <a:prstGeom prst="straightConnector1">
            <a:avLst/>
          </a:prstGeom>
          <a:ln w="6350">
            <a:solidFill>
              <a:srgbClr val="545B6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pic>
        <p:nvPicPr>
          <p:cNvPr id="163" name="Graphic 60">
            <a:extLst>
              <a:ext uri="{FF2B5EF4-FFF2-40B4-BE49-F238E27FC236}">
                <a16:creationId xmlns:a16="http://schemas.microsoft.com/office/drawing/2014/main" id="{75F85C90-E1D9-A547-9879-38BBFC51734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43335" y="3871925"/>
            <a:ext cx="375196" cy="375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4" name="Graphic 60">
            <a:extLst>
              <a:ext uri="{FF2B5EF4-FFF2-40B4-BE49-F238E27FC236}">
                <a16:creationId xmlns:a16="http://schemas.microsoft.com/office/drawing/2014/main" id="{D6725D18-8813-D448-8DEE-58203D0AEC1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43335" y="4397525"/>
            <a:ext cx="375196" cy="375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5" name="Graphic 60">
            <a:extLst>
              <a:ext uri="{FF2B5EF4-FFF2-40B4-BE49-F238E27FC236}">
                <a16:creationId xmlns:a16="http://schemas.microsoft.com/office/drawing/2014/main" id="{189ED53F-BB84-7C49-8A5B-A9B123B6AAE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96777" y="3871746"/>
            <a:ext cx="375196" cy="375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6" name="Graphic 60">
            <a:extLst>
              <a:ext uri="{FF2B5EF4-FFF2-40B4-BE49-F238E27FC236}">
                <a16:creationId xmlns:a16="http://schemas.microsoft.com/office/drawing/2014/main" id="{D7E78D70-5670-6F40-A248-B424FF1E3E6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96776" y="4397525"/>
            <a:ext cx="375196" cy="375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68" name="Straight Arrow Connector 9">
            <a:extLst>
              <a:ext uri="{FF2B5EF4-FFF2-40B4-BE49-F238E27FC236}">
                <a16:creationId xmlns:a16="http://schemas.microsoft.com/office/drawing/2014/main" id="{C198C801-41EA-D24C-BD23-AD6B6BF8A3BD}"/>
              </a:ext>
            </a:extLst>
          </p:cNvPr>
          <p:cNvCxnSpPr>
            <a:cxnSpLocks/>
            <a:stCxn id="165" idx="1"/>
            <a:endCxn id="164" idx="3"/>
          </p:cNvCxnSpPr>
          <p:nvPr/>
        </p:nvCxnSpPr>
        <p:spPr>
          <a:xfrm flipH="1">
            <a:off x="4818530" y="4059344"/>
            <a:ext cx="278247" cy="525778"/>
          </a:xfrm>
          <a:prstGeom prst="straightConnector1">
            <a:avLst/>
          </a:prstGeom>
          <a:ln w="6350">
            <a:solidFill>
              <a:srgbClr val="545B6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69" name="Straight Arrow Connector 9">
            <a:extLst>
              <a:ext uri="{FF2B5EF4-FFF2-40B4-BE49-F238E27FC236}">
                <a16:creationId xmlns:a16="http://schemas.microsoft.com/office/drawing/2014/main" id="{F39BFCA7-1A2F-FB4C-BABB-2A3802DDF047}"/>
              </a:ext>
            </a:extLst>
          </p:cNvPr>
          <p:cNvCxnSpPr>
            <a:cxnSpLocks/>
            <a:stCxn id="166" idx="1"/>
            <a:endCxn id="164" idx="3"/>
          </p:cNvCxnSpPr>
          <p:nvPr/>
        </p:nvCxnSpPr>
        <p:spPr>
          <a:xfrm flipH="1">
            <a:off x="4818529" y="4585123"/>
            <a:ext cx="278245" cy="0"/>
          </a:xfrm>
          <a:prstGeom prst="straightConnector1">
            <a:avLst/>
          </a:prstGeom>
          <a:ln w="6350">
            <a:solidFill>
              <a:srgbClr val="545B6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70" name="Straight Arrow Connector 9">
            <a:extLst>
              <a:ext uri="{FF2B5EF4-FFF2-40B4-BE49-F238E27FC236}">
                <a16:creationId xmlns:a16="http://schemas.microsoft.com/office/drawing/2014/main" id="{E7D5B11F-9FC8-C54D-913B-86C8EA9FE7E9}"/>
              </a:ext>
            </a:extLst>
          </p:cNvPr>
          <p:cNvCxnSpPr>
            <a:cxnSpLocks/>
            <a:stCxn id="153" idx="1"/>
            <a:endCxn id="165" idx="3"/>
          </p:cNvCxnSpPr>
          <p:nvPr/>
        </p:nvCxnSpPr>
        <p:spPr>
          <a:xfrm flipH="1">
            <a:off x="5471973" y="4059344"/>
            <a:ext cx="1161713" cy="0"/>
          </a:xfrm>
          <a:prstGeom prst="straightConnector1">
            <a:avLst/>
          </a:prstGeom>
          <a:ln w="6350">
            <a:solidFill>
              <a:srgbClr val="545B6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pic>
        <p:nvPicPr>
          <p:cNvPr id="171" name="Graphic 60">
            <a:extLst>
              <a:ext uri="{FF2B5EF4-FFF2-40B4-BE49-F238E27FC236}">
                <a16:creationId xmlns:a16="http://schemas.microsoft.com/office/drawing/2014/main" id="{E72356DA-CBED-2446-8D0C-9C42185FEDD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272844" y="3871746"/>
            <a:ext cx="375196" cy="375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2" name="テキスト ボックス 171">
            <a:extLst>
              <a:ext uri="{FF2B5EF4-FFF2-40B4-BE49-F238E27FC236}">
                <a16:creationId xmlns:a16="http://schemas.microsoft.com/office/drawing/2014/main" id="{62483D5D-0074-C441-84EA-9F82B8A49BAE}"/>
              </a:ext>
            </a:extLst>
          </p:cNvPr>
          <p:cNvSpPr txBox="1"/>
          <p:nvPr/>
        </p:nvSpPr>
        <p:spPr>
          <a:xfrm>
            <a:off x="7151651" y="3940785"/>
            <a:ext cx="639285" cy="220510"/>
          </a:xfrm>
          <a:prstGeom prst="rect">
            <a:avLst/>
          </a:prstGeom>
          <a:noFill/>
        </p:spPr>
        <p:txBody>
          <a:bodyPr wrap="square" rtlCol="0">
            <a:spAutoFit/>
          </a:bodyPr>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1" lang="en-US" altLang="ja-JP" sz="833"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Bastion</a:t>
            </a:r>
            <a:endParaRPr kumimoji="1" lang="ja-JP" altLang="en-US" sz="833"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endParaRPr>
          </a:p>
        </p:txBody>
      </p:sp>
      <p:cxnSp>
        <p:nvCxnSpPr>
          <p:cNvPr id="173" name="Straight Arrow Connector 9">
            <a:extLst>
              <a:ext uri="{FF2B5EF4-FFF2-40B4-BE49-F238E27FC236}">
                <a16:creationId xmlns:a16="http://schemas.microsoft.com/office/drawing/2014/main" id="{115DC77B-E4E2-1A48-89F4-0F599FE75032}"/>
              </a:ext>
            </a:extLst>
          </p:cNvPr>
          <p:cNvCxnSpPr>
            <a:cxnSpLocks/>
            <a:stCxn id="153" idx="1"/>
            <a:endCxn id="166" idx="3"/>
          </p:cNvCxnSpPr>
          <p:nvPr/>
        </p:nvCxnSpPr>
        <p:spPr>
          <a:xfrm flipH="1">
            <a:off x="5471971" y="4059344"/>
            <a:ext cx="1161715" cy="525778"/>
          </a:xfrm>
          <a:prstGeom prst="straightConnector1">
            <a:avLst/>
          </a:prstGeom>
          <a:ln w="6350">
            <a:solidFill>
              <a:srgbClr val="545B6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sp>
        <p:nvSpPr>
          <p:cNvPr id="174" name="Rectangle 30">
            <a:extLst>
              <a:ext uri="{FF2B5EF4-FFF2-40B4-BE49-F238E27FC236}">
                <a16:creationId xmlns:a16="http://schemas.microsoft.com/office/drawing/2014/main" id="{3636F99F-A886-0841-9F56-8515A75F190D}"/>
              </a:ext>
            </a:extLst>
          </p:cNvPr>
          <p:cNvSpPr/>
          <p:nvPr/>
        </p:nvSpPr>
        <p:spPr>
          <a:xfrm>
            <a:off x="6579769" y="3821106"/>
            <a:ext cx="522713" cy="501567"/>
          </a:xfrm>
          <a:prstGeom prst="rect">
            <a:avLst/>
          </a:prstGeom>
          <a:noFill/>
          <a:ln w="12700">
            <a:solidFill>
              <a:srgbClr val="DF3312"/>
            </a:solidFill>
          </a:ln>
        </p:spPr>
        <p:style>
          <a:lnRef idx="2">
            <a:schemeClr val="accent1">
              <a:shade val="50000"/>
            </a:schemeClr>
          </a:lnRef>
          <a:fillRef idx="1">
            <a:schemeClr val="accent1"/>
          </a:fillRef>
          <a:effectRef idx="0">
            <a:schemeClr val="accent1"/>
          </a:effectRef>
          <a:fontRef idx="minor">
            <a:schemeClr val="lt1"/>
          </a:fontRef>
        </p:style>
        <p:txBody>
          <a:bodyPr tIns="48000" anchorCtr="1"/>
          <a:lstStyle/>
          <a:p>
            <a:pPr marL="0" marR="0" lvl="0" indent="0" algn="l" defTabSz="609576" rtl="0" eaLnBrk="1" fontAlgn="auto" latinLnBrk="0" hangingPunct="1">
              <a:lnSpc>
                <a:spcPct val="100000"/>
              </a:lnSpc>
              <a:spcBef>
                <a:spcPts val="0"/>
              </a:spcBef>
              <a:spcAft>
                <a:spcPts val="0"/>
              </a:spcAft>
              <a:buClrTx/>
              <a:buSzTx/>
              <a:buFontTx/>
              <a:buNone/>
              <a:tabLst/>
              <a:defRPr/>
            </a:pPr>
            <a:endParaRPr kumimoji="0" lang="en-US" sz="1167" b="0" i="0" u="none" strike="noStrike" kern="1200" cap="none" spc="0" normalizeH="0" baseline="0" noProof="0" dirty="0">
              <a:ln>
                <a:noFill/>
              </a:ln>
              <a:solidFill>
                <a:srgbClr val="DF3312"/>
              </a:solidFill>
              <a:effectLst/>
              <a:uLnTx/>
              <a:uFillTx/>
              <a:latin typeface="Meiryo" panose="020B0604030504040204" pitchFamily="34" charset="-128"/>
              <a:ea typeface="Meiryo" panose="020B0604030504040204" pitchFamily="34" charset="-128"/>
              <a:cs typeface="Arial" panose="020B0604020202020204" pitchFamily="34" charset="0"/>
            </a:endParaRPr>
          </a:p>
        </p:txBody>
      </p:sp>
      <p:sp>
        <p:nvSpPr>
          <p:cNvPr id="175" name="Rectangle 30">
            <a:extLst>
              <a:ext uri="{FF2B5EF4-FFF2-40B4-BE49-F238E27FC236}">
                <a16:creationId xmlns:a16="http://schemas.microsoft.com/office/drawing/2014/main" id="{A18196E5-B63A-F849-AE89-D47FA8168FD5}"/>
              </a:ext>
            </a:extLst>
          </p:cNvPr>
          <p:cNvSpPr/>
          <p:nvPr/>
        </p:nvSpPr>
        <p:spPr>
          <a:xfrm>
            <a:off x="7209974" y="3814850"/>
            <a:ext cx="522713" cy="501567"/>
          </a:xfrm>
          <a:prstGeom prst="rect">
            <a:avLst/>
          </a:prstGeom>
          <a:noFill/>
          <a:ln w="12700">
            <a:solidFill>
              <a:srgbClr val="DF3312"/>
            </a:solidFill>
          </a:ln>
        </p:spPr>
        <p:style>
          <a:lnRef idx="2">
            <a:schemeClr val="accent1">
              <a:shade val="50000"/>
            </a:schemeClr>
          </a:lnRef>
          <a:fillRef idx="1">
            <a:schemeClr val="accent1"/>
          </a:fillRef>
          <a:effectRef idx="0">
            <a:schemeClr val="accent1"/>
          </a:effectRef>
          <a:fontRef idx="minor">
            <a:schemeClr val="lt1"/>
          </a:fontRef>
        </p:style>
        <p:txBody>
          <a:bodyPr tIns="48000" anchorCtr="1"/>
          <a:lstStyle/>
          <a:p>
            <a:pPr marL="0" marR="0" lvl="0" indent="0" algn="l" defTabSz="609576" rtl="0" eaLnBrk="1" fontAlgn="auto" latinLnBrk="0" hangingPunct="1">
              <a:lnSpc>
                <a:spcPct val="100000"/>
              </a:lnSpc>
              <a:spcBef>
                <a:spcPts val="0"/>
              </a:spcBef>
              <a:spcAft>
                <a:spcPts val="0"/>
              </a:spcAft>
              <a:buClrTx/>
              <a:buSzTx/>
              <a:buFontTx/>
              <a:buNone/>
              <a:tabLst/>
              <a:defRPr/>
            </a:pPr>
            <a:endParaRPr kumimoji="0" lang="en-US" sz="1167" b="0" i="0" u="none" strike="noStrike" kern="1200" cap="none" spc="0" normalizeH="0" baseline="0" noProof="0" dirty="0">
              <a:ln>
                <a:noFill/>
              </a:ln>
              <a:solidFill>
                <a:srgbClr val="DF3312"/>
              </a:solidFill>
              <a:effectLst/>
              <a:uLnTx/>
              <a:uFillTx/>
              <a:latin typeface="Meiryo" panose="020B0604030504040204" pitchFamily="34" charset="-128"/>
              <a:ea typeface="Meiryo" panose="020B0604030504040204" pitchFamily="34" charset="-128"/>
              <a:cs typeface="Arial" panose="020B0604020202020204" pitchFamily="34" charset="0"/>
            </a:endParaRPr>
          </a:p>
        </p:txBody>
      </p:sp>
      <p:sp>
        <p:nvSpPr>
          <p:cNvPr id="176" name="Rectangle 30">
            <a:extLst>
              <a:ext uri="{FF2B5EF4-FFF2-40B4-BE49-F238E27FC236}">
                <a16:creationId xmlns:a16="http://schemas.microsoft.com/office/drawing/2014/main" id="{05F726DB-4571-3045-815C-C264ADCADFE0}"/>
              </a:ext>
            </a:extLst>
          </p:cNvPr>
          <p:cNvSpPr/>
          <p:nvPr/>
        </p:nvSpPr>
        <p:spPr>
          <a:xfrm>
            <a:off x="4373655" y="3798705"/>
            <a:ext cx="522713" cy="501567"/>
          </a:xfrm>
          <a:prstGeom prst="rect">
            <a:avLst/>
          </a:prstGeom>
          <a:noFill/>
          <a:ln w="12700">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tIns="48000" anchorCtr="1"/>
          <a:lstStyle/>
          <a:p>
            <a:pPr marL="0" marR="0" lvl="0" indent="0" algn="l" defTabSz="609576" rtl="0" eaLnBrk="1" fontAlgn="auto" latinLnBrk="0" hangingPunct="1">
              <a:lnSpc>
                <a:spcPct val="100000"/>
              </a:lnSpc>
              <a:spcBef>
                <a:spcPts val="0"/>
              </a:spcBef>
              <a:spcAft>
                <a:spcPts val="0"/>
              </a:spcAft>
              <a:buClrTx/>
              <a:buSzTx/>
              <a:buFontTx/>
              <a:buNone/>
              <a:tabLst/>
              <a:defRPr/>
            </a:pPr>
            <a:endParaRPr kumimoji="0" lang="en-US" sz="1167" b="0" i="0" u="none" strike="noStrike" kern="1200" cap="none" spc="0" normalizeH="0" baseline="0" noProof="0" dirty="0">
              <a:ln>
                <a:noFill/>
              </a:ln>
              <a:solidFill>
                <a:srgbClr val="DF3312"/>
              </a:solidFill>
              <a:effectLst/>
              <a:uLnTx/>
              <a:uFillTx/>
              <a:latin typeface="Meiryo" panose="020B0604030504040204" pitchFamily="34" charset="-128"/>
              <a:ea typeface="Meiryo" panose="020B0604030504040204" pitchFamily="34" charset="-128"/>
              <a:cs typeface="Arial" panose="020B0604020202020204" pitchFamily="34" charset="0"/>
            </a:endParaRPr>
          </a:p>
        </p:txBody>
      </p:sp>
      <p:sp>
        <p:nvSpPr>
          <p:cNvPr id="177" name="Rectangle 30">
            <a:extLst>
              <a:ext uri="{FF2B5EF4-FFF2-40B4-BE49-F238E27FC236}">
                <a16:creationId xmlns:a16="http://schemas.microsoft.com/office/drawing/2014/main" id="{30E9C450-038D-A749-8F54-7D78BE097E1A}"/>
              </a:ext>
            </a:extLst>
          </p:cNvPr>
          <p:cNvSpPr/>
          <p:nvPr/>
        </p:nvSpPr>
        <p:spPr>
          <a:xfrm>
            <a:off x="2986028" y="3787806"/>
            <a:ext cx="522713" cy="501567"/>
          </a:xfrm>
          <a:prstGeom prst="rect">
            <a:avLst/>
          </a:prstGeom>
          <a:noFill/>
          <a:ln w="12700">
            <a:solidFill>
              <a:srgbClr val="DF3312"/>
            </a:solidFill>
          </a:ln>
        </p:spPr>
        <p:style>
          <a:lnRef idx="2">
            <a:schemeClr val="accent1">
              <a:shade val="50000"/>
            </a:schemeClr>
          </a:lnRef>
          <a:fillRef idx="1">
            <a:schemeClr val="accent1"/>
          </a:fillRef>
          <a:effectRef idx="0">
            <a:schemeClr val="accent1"/>
          </a:effectRef>
          <a:fontRef idx="minor">
            <a:schemeClr val="lt1"/>
          </a:fontRef>
        </p:style>
        <p:txBody>
          <a:bodyPr tIns="48000" anchorCtr="1"/>
          <a:lstStyle/>
          <a:p>
            <a:pPr marL="0" marR="0" lvl="0" indent="0" algn="l" defTabSz="609576" rtl="0" eaLnBrk="1" fontAlgn="auto" latinLnBrk="0" hangingPunct="1">
              <a:lnSpc>
                <a:spcPct val="100000"/>
              </a:lnSpc>
              <a:spcBef>
                <a:spcPts val="0"/>
              </a:spcBef>
              <a:spcAft>
                <a:spcPts val="0"/>
              </a:spcAft>
              <a:buClrTx/>
              <a:buSzTx/>
              <a:buFontTx/>
              <a:buNone/>
              <a:tabLst/>
              <a:defRPr/>
            </a:pPr>
            <a:endParaRPr kumimoji="0" lang="en-US" sz="1167" b="0" i="0" u="none" strike="noStrike" kern="1200" cap="none" spc="0" normalizeH="0" baseline="0" noProof="0" dirty="0">
              <a:ln>
                <a:noFill/>
              </a:ln>
              <a:solidFill>
                <a:srgbClr val="DF3312"/>
              </a:solidFill>
              <a:effectLst/>
              <a:uLnTx/>
              <a:uFillTx/>
              <a:latin typeface="Meiryo" panose="020B0604030504040204" pitchFamily="34" charset="-128"/>
              <a:ea typeface="Meiryo" panose="020B0604030504040204" pitchFamily="34" charset="-128"/>
              <a:cs typeface="Arial" panose="020B0604020202020204" pitchFamily="34" charset="0"/>
            </a:endParaRPr>
          </a:p>
        </p:txBody>
      </p:sp>
      <p:sp>
        <p:nvSpPr>
          <p:cNvPr id="178" name="Rectangle 30">
            <a:extLst>
              <a:ext uri="{FF2B5EF4-FFF2-40B4-BE49-F238E27FC236}">
                <a16:creationId xmlns:a16="http://schemas.microsoft.com/office/drawing/2014/main" id="{70253DCD-831E-BE42-9BEE-06209854813A}"/>
              </a:ext>
            </a:extLst>
          </p:cNvPr>
          <p:cNvSpPr/>
          <p:nvPr/>
        </p:nvSpPr>
        <p:spPr>
          <a:xfrm>
            <a:off x="5027901" y="3802046"/>
            <a:ext cx="522713" cy="501567"/>
          </a:xfrm>
          <a:prstGeom prst="rect">
            <a:avLst/>
          </a:prstGeom>
          <a:noFill/>
          <a:ln w="12700">
            <a:solidFill>
              <a:srgbClr val="DF3312"/>
            </a:solidFill>
          </a:ln>
        </p:spPr>
        <p:style>
          <a:lnRef idx="2">
            <a:schemeClr val="accent1">
              <a:shade val="50000"/>
            </a:schemeClr>
          </a:lnRef>
          <a:fillRef idx="1">
            <a:schemeClr val="accent1"/>
          </a:fillRef>
          <a:effectRef idx="0">
            <a:schemeClr val="accent1"/>
          </a:effectRef>
          <a:fontRef idx="minor">
            <a:schemeClr val="lt1"/>
          </a:fontRef>
        </p:style>
        <p:txBody>
          <a:bodyPr tIns="48000" anchorCtr="1"/>
          <a:lstStyle/>
          <a:p>
            <a:pPr marL="0" marR="0" lvl="0" indent="0" algn="l" defTabSz="609576" rtl="0" eaLnBrk="1" fontAlgn="auto" latinLnBrk="0" hangingPunct="1">
              <a:lnSpc>
                <a:spcPct val="100000"/>
              </a:lnSpc>
              <a:spcBef>
                <a:spcPts val="0"/>
              </a:spcBef>
              <a:spcAft>
                <a:spcPts val="0"/>
              </a:spcAft>
              <a:buClrTx/>
              <a:buSzTx/>
              <a:buFontTx/>
              <a:buNone/>
              <a:tabLst/>
              <a:defRPr/>
            </a:pPr>
            <a:endParaRPr kumimoji="0" lang="en-US" sz="1167" b="0" i="0" u="none" strike="noStrike" kern="1200" cap="none" spc="0" normalizeH="0" baseline="0" noProof="0" dirty="0">
              <a:ln>
                <a:noFill/>
              </a:ln>
              <a:solidFill>
                <a:srgbClr val="DF3312"/>
              </a:solidFill>
              <a:effectLst/>
              <a:uLnTx/>
              <a:uFillTx/>
              <a:latin typeface="Meiryo" panose="020B0604030504040204" pitchFamily="34" charset="-128"/>
              <a:ea typeface="Meiryo" panose="020B0604030504040204" pitchFamily="34" charset="-128"/>
              <a:cs typeface="Arial" panose="020B0604020202020204" pitchFamily="34" charset="0"/>
            </a:endParaRPr>
          </a:p>
        </p:txBody>
      </p:sp>
      <p:sp>
        <p:nvSpPr>
          <p:cNvPr id="179" name="Rectangle 30">
            <a:extLst>
              <a:ext uri="{FF2B5EF4-FFF2-40B4-BE49-F238E27FC236}">
                <a16:creationId xmlns:a16="http://schemas.microsoft.com/office/drawing/2014/main" id="{87A4F95B-6E18-8A42-9730-FB819BC00281}"/>
              </a:ext>
            </a:extLst>
          </p:cNvPr>
          <p:cNvSpPr/>
          <p:nvPr/>
        </p:nvSpPr>
        <p:spPr>
          <a:xfrm>
            <a:off x="5018354" y="4346445"/>
            <a:ext cx="522713" cy="501567"/>
          </a:xfrm>
          <a:prstGeom prst="rect">
            <a:avLst/>
          </a:prstGeom>
          <a:noFill/>
          <a:ln w="12700">
            <a:solidFill>
              <a:srgbClr val="DF3312"/>
            </a:solidFill>
          </a:ln>
        </p:spPr>
        <p:style>
          <a:lnRef idx="2">
            <a:schemeClr val="accent1">
              <a:shade val="50000"/>
            </a:schemeClr>
          </a:lnRef>
          <a:fillRef idx="1">
            <a:schemeClr val="accent1"/>
          </a:fillRef>
          <a:effectRef idx="0">
            <a:schemeClr val="accent1"/>
          </a:effectRef>
          <a:fontRef idx="minor">
            <a:schemeClr val="lt1"/>
          </a:fontRef>
        </p:style>
        <p:txBody>
          <a:bodyPr tIns="48000" anchorCtr="1"/>
          <a:lstStyle/>
          <a:p>
            <a:pPr marL="0" marR="0" lvl="0" indent="0" algn="l" defTabSz="609576" rtl="0" eaLnBrk="1" fontAlgn="auto" latinLnBrk="0" hangingPunct="1">
              <a:lnSpc>
                <a:spcPct val="100000"/>
              </a:lnSpc>
              <a:spcBef>
                <a:spcPts val="0"/>
              </a:spcBef>
              <a:spcAft>
                <a:spcPts val="0"/>
              </a:spcAft>
              <a:buClrTx/>
              <a:buSzTx/>
              <a:buFontTx/>
              <a:buNone/>
              <a:tabLst/>
              <a:defRPr/>
            </a:pPr>
            <a:endParaRPr kumimoji="0" lang="en-US" sz="1167" b="0" i="0" u="none" strike="noStrike" kern="1200" cap="none" spc="0" normalizeH="0" baseline="0" noProof="0" dirty="0">
              <a:ln>
                <a:noFill/>
              </a:ln>
              <a:solidFill>
                <a:srgbClr val="DF3312"/>
              </a:solidFill>
              <a:effectLst/>
              <a:uLnTx/>
              <a:uFillTx/>
              <a:latin typeface="Meiryo" panose="020B0604030504040204" pitchFamily="34" charset="-128"/>
              <a:ea typeface="Meiryo" panose="020B0604030504040204" pitchFamily="34" charset="-128"/>
              <a:cs typeface="Arial" panose="020B0604020202020204" pitchFamily="34" charset="0"/>
            </a:endParaRPr>
          </a:p>
        </p:txBody>
      </p:sp>
      <p:sp>
        <p:nvSpPr>
          <p:cNvPr id="180" name="Rectangle 30">
            <a:extLst>
              <a:ext uri="{FF2B5EF4-FFF2-40B4-BE49-F238E27FC236}">
                <a16:creationId xmlns:a16="http://schemas.microsoft.com/office/drawing/2014/main" id="{75227DB4-60AF-DF48-9AAF-C790C165DB8F}"/>
              </a:ext>
            </a:extLst>
          </p:cNvPr>
          <p:cNvSpPr/>
          <p:nvPr/>
        </p:nvSpPr>
        <p:spPr>
          <a:xfrm>
            <a:off x="4373165" y="4350032"/>
            <a:ext cx="522713" cy="501567"/>
          </a:xfrm>
          <a:prstGeom prst="rect">
            <a:avLst/>
          </a:prstGeom>
          <a:noFill/>
          <a:ln w="12700">
            <a:solidFill>
              <a:srgbClr val="DF3312"/>
            </a:solidFill>
          </a:ln>
        </p:spPr>
        <p:style>
          <a:lnRef idx="2">
            <a:schemeClr val="accent1">
              <a:shade val="50000"/>
            </a:schemeClr>
          </a:lnRef>
          <a:fillRef idx="1">
            <a:schemeClr val="accent1"/>
          </a:fillRef>
          <a:effectRef idx="0">
            <a:schemeClr val="accent1"/>
          </a:effectRef>
          <a:fontRef idx="minor">
            <a:schemeClr val="lt1"/>
          </a:fontRef>
        </p:style>
        <p:txBody>
          <a:bodyPr tIns="48000" anchorCtr="1"/>
          <a:lstStyle/>
          <a:p>
            <a:pPr marL="0" marR="0" lvl="0" indent="0" algn="l" defTabSz="609576" rtl="0" eaLnBrk="1" fontAlgn="auto" latinLnBrk="0" hangingPunct="1">
              <a:lnSpc>
                <a:spcPct val="100000"/>
              </a:lnSpc>
              <a:spcBef>
                <a:spcPts val="0"/>
              </a:spcBef>
              <a:spcAft>
                <a:spcPts val="0"/>
              </a:spcAft>
              <a:buClrTx/>
              <a:buSzTx/>
              <a:buFontTx/>
              <a:buNone/>
              <a:tabLst/>
              <a:defRPr/>
            </a:pPr>
            <a:endParaRPr kumimoji="0" lang="en-US" sz="1167" b="0" i="0" u="none" strike="noStrike" kern="1200" cap="none" spc="0" normalizeH="0" baseline="0" noProof="0" dirty="0">
              <a:ln>
                <a:noFill/>
              </a:ln>
              <a:solidFill>
                <a:srgbClr val="DF3312"/>
              </a:solidFill>
              <a:effectLst/>
              <a:uLnTx/>
              <a:uFillTx/>
              <a:latin typeface="Meiryo" panose="020B0604030504040204" pitchFamily="34" charset="-128"/>
              <a:ea typeface="Meiryo" panose="020B0604030504040204" pitchFamily="34" charset="-128"/>
              <a:cs typeface="Arial" panose="020B0604020202020204" pitchFamily="34" charset="0"/>
            </a:endParaRPr>
          </a:p>
        </p:txBody>
      </p:sp>
      <p:sp>
        <p:nvSpPr>
          <p:cNvPr id="183" name="Rectangle 7">
            <a:extLst>
              <a:ext uri="{FF2B5EF4-FFF2-40B4-BE49-F238E27FC236}">
                <a16:creationId xmlns:a16="http://schemas.microsoft.com/office/drawing/2014/main" id="{AED2B756-F3FB-1D41-907F-28407D5A6BD5}"/>
              </a:ext>
            </a:extLst>
          </p:cNvPr>
          <p:cNvSpPr/>
          <p:nvPr/>
        </p:nvSpPr>
        <p:spPr>
          <a:xfrm>
            <a:off x="6353533" y="5430395"/>
            <a:ext cx="1464867" cy="854651"/>
          </a:xfrm>
          <a:prstGeom prst="rect">
            <a:avLst/>
          </a:prstGeom>
          <a:solidFill>
            <a:srgbClr val="007CBC">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288000" tIns="48000"/>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5B9CD5"/>
                </a:solidFill>
                <a:effectLst/>
                <a:uLnTx/>
                <a:uFillTx/>
                <a:latin typeface="Meiryo" panose="020B0604030504040204" pitchFamily="34" charset="-128"/>
                <a:ea typeface="Meiryo" panose="020B0604030504040204" pitchFamily="34" charset="-128"/>
                <a:cs typeface="Arial" panose="020B0604020202020204" pitchFamily="34" charset="0"/>
              </a:rPr>
              <a:t>Private subnet</a:t>
            </a:r>
          </a:p>
        </p:txBody>
      </p:sp>
      <p:pic>
        <p:nvPicPr>
          <p:cNvPr id="184" name="Graphic 35">
            <a:extLst>
              <a:ext uri="{FF2B5EF4-FFF2-40B4-BE49-F238E27FC236}">
                <a16:creationId xmlns:a16="http://schemas.microsoft.com/office/drawing/2014/main" id="{606B13FF-6599-1048-826C-8132C53A8F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53535" y="5428278"/>
            <a:ext cx="194116" cy="1941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5" name="Rectangle 6">
            <a:extLst>
              <a:ext uri="{FF2B5EF4-FFF2-40B4-BE49-F238E27FC236}">
                <a16:creationId xmlns:a16="http://schemas.microsoft.com/office/drawing/2014/main" id="{C4D5A19D-A4FF-FF4D-9E0F-4D2586B4EDC9}"/>
              </a:ext>
            </a:extLst>
          </p:cNvPr>
          <p:cNvSpPr/>
          <p:nvPr/>
        </p:nvSpPr>
        <p:spPr>
          <a:xfrm>
            <a:off x="1982615" y="5321808"/>
            <a:ext cx="6144000" cy="1083193"/>
          </a:xfrm>
          <a:prstGeom prst="rect">
            <a:avLst/>
          </a:prstGeom>
          <a:noFill/>
          <a:ln w="12700">
            <a:solidFill>
              <a:srgbClr val="1E8900"/>
            </a:solidFill>
          </a:ln>
        </p:spPr>
        <p:style>
          <a:lnRef idx="2">
            <a:schemeClr val="accent1">
              <a:shade val="50000"/>
            </a:schemeClr>
          </a:lnRef>
          <a:fillRef idx="1">
            <a:schemeClr val="accent1"/>
          </a:fillRef>
          <a:effectRef idx="0">
            <a:schemeClr val="accent1"/>
          </a:effectRef>
          <a:fontRef idx="minor">
            <a:schemeClr val="lt1"/>
          </a:fontRef>
        </p:style>
        <p:txBody>
          <a:bodyPr lIns="288000" tIns="48000"/>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w="0"/>
                <a:solidFill>
                  <a:srgbClr val="1E8900"/>
                </a:solidFill>
                <a:effectLst/>
                <a:uLnTx/>
                <a:uFillTx/>
                <a:latin typeface="Meiryo" panose="020B0604030504040204" pitchFamily="34" charset="-128"/>
                <a:ea typeface="Meiryo" panose="020B0604030504040204" pitchFamily="34" charset="-128"/>
                <a:cs typeface="Arial" panose="020B0604020202020204" pitchFamily="34" charset="0"/>
              </a:rPr>
              <a:t>VPC</a:t>
            </a:r>
          </a:p>
        </p:txBody>
      </p:sp>
      <p:pic>
        <p:nvPicPr>
          <p:cNvPr id="186" name="Graphic 28">
            <a:extLst>
              <a:ext uri="{FF2B5EF4-FFF2-40B4-BE49-F238E27FC236}">
                <a16:creationId xmlns:a16="http://schemas.microsoft.com/office/drawing/2014/main" id="{62A8CC3A-7969-DD49-A56F-3545087ABF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2616" y="5321807"/>
            <a:ext cx="233389" cy="2333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7" name="Rectangle 7">
            <a:extLst>
              <a:ext uri="{FF2B5EF4-FFF2-40B4-BE49-F238E27FC236}">
                <a16:creationId xmlns:a16="http://schemas.microsoft.com/office/drawing/2014/main" id="{CBA7F3B2-4ACB-664D-B69A-08D7A4469FD2}"/>
              </a:ext>
            </a:extLst>
          </p:cNvPr>
          <p:cNvSpPr/>
          <p:nvPr/>
        </p:nvSpPr>
        <p:spPr>
          <a:xfrm>
            <a:off x="4207505" y="5423184"/>
            <a:ext cx="1464867" cy="860493"/>
          </a:xfrm>
          <a:prstGeom prst="rect">
            <a:avLst/>
          </a:prstGeom>
          <a:solidFill>
            <a:srgbClr val="007CBC">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288000" tIns="48000"/>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5B9CD5"/>
                </a:solidFill>
                <a:effectLst/>
                <a:uLnTx/>
                <a:uFillTx/>
                <a:latin typeface="Meiryo" panose="020B0604030504040204" pitchFamily="34" charset="-128"/>
                <a:ea typeface="Meiryo" panose="020B0604030504040204" pitchFamily="34" charset="-128"/>
                <a:cs typeface="Arial" panose="020B0604020202020204" pitchFamily="34" charset="0"/>
              </a:rPr>
              <a:t>Private subnet</a:t>
            </a:r>
          </a:p>
        </p:txBody>
      </p:sp>
      <p:sp>
        <p:nvSpPr>
          <p:cNvPr id="188" name="Rectangle 32">
            <a:extLst>
              <a:ext uri="{FF2B5EF4-FFF2-40B4-BE49-F238E27FC236}">
                <a16:creationId xmlns:a16="http://schemas.microsoft.com/office/drawing/2014/main" id="{0FF1C46C-9A0B-2143-8587-55FD5A4C8C21}"/>
              </a:ext>
            </a:extLst>
          </p:cNvPr>
          <p:cNvSpPr/>
          <p:nvPr/>
        </p:nvSpPr>
        <p:spPr>
          <a:xfrm>
            <a:off x="2635746" y="5421067"/>
            <a:ext cx="1213940" cy="860493"/>
          </a:xfrm>
          <a:prstGeom prst="rect">
            <a:avLst/>
          </a:prstGeom>
          <a:solidFill>
            <a:srgbClr val="1D8900">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288000" tIns="48000"/>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1E8900"/>
                </a:solidFill>
                <a:effectLst/>
                <a:uLnTx/>
                <a:uFillTx/>
                <a:latin typeface="Meiryo" panose="020B0604030504040204" pitchFamily="34" charset="-128"/>
                <a:ea typeface="Meiryo" panose="020B0604030504040204" pitchFamily="34" charset="-128"/>
                <a:cs typeface="Arial" panose="020B0604020202020204" pitchFamily="34" charset="0"/>
              </a:rPr>
              <a:t>Public subnet</a:t>
            </a:r>
          </a:p>
        </p:txBody>
      </p:sp>
      <p:pic>
        <p:nvPicPr>
          <p:cNvPr id="189" name="Graphic 34">
            <a:extLst>
              <a:ext uri="{FF2B5EF4-FFF2-40B4-BE49-F238E27FC236}">
                <a16:creationId xmlns:a16="http://schemas.microsoft.com/office/drawing/2014/main" id="{63B12629-74D4-2349-9603-AE266CB66BD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35745" y="5421067"/>
            <a:ext cx="194118" cy="1941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0" name="Graphic 35">
            <a:extLst>
              <a:ext uri="{FF2B5EF4-FFF2-40B4-BE49-F238E27FC236}">
                <a16:creationId xmlns:a16="http://schemas.microsoft.com/office/drawing/2014/main" id="{9D76F440-C2F2-1644-A6BF-43B1767329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07506" y="5421067"/>
            <a:ext cx="194116" cy="1941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3" name="テキスト ボックス 192">
            <a:extLst>
              <a:ext uri="{FF2B5EF4-FFF2-40B4-BE49-F238E27FC236}">
                <a16:creationId xmlns:a16="http://schemas.microsoft.com/office/drawing/2014/main" id="{ADE069D3-40C3-1C49-A06D-23C151153BF8}"/>
              </a:ext>
            </a:extLst>
          </p:cNvPr>
          <p:cNvSpPr txBox="1"/>
          <p:nvPr/>
        </p:nvSpPr>
        <p:spPr>
          <a:xfrm>
            <a:off x="4393072" y="5794674"/>
            <a:ext cx="491900" cy="220510"/>
          </a:xfrm>
          <a:prstGeom prst="rect">
            <a:avLst/>
          </a:prstGeom>
          <a:noFill/>
        </p:spPr>
        <p:txBody>
          <a:bodyPr wrap="square" rtlCol="0">
            <a:spAutoFit/>
          </a:bodyPr>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1" lang="en-US" altLang="ja-JP" sz="833"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WEB</a:t>
            </a:r>
            <a:endParaRPr kumimoji="1" lang="ja-JP" altLang="en-US" sz="833"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endParaRPr>
          </a:p>
        </p:txBody>
      </p:sp>
      <p:pic>
        <p:nvPicPr>
          <p:cNvPr id="198" name="Graphic 60">
            <a:extLst>
              <a:ext uri="{FF2B5EF4-FFF2-40B4-BE49-F238E27FC236}">
                <a16:creationId xmlns:a16="http://schemas.microsoft.com/office/drawing/2014/main" id="{5098070F-B799-FB4C-8C11-A184B04EF27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43335" y="5736203"/>
            <a:ext cx="375196" cy="375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 name="Graphic 60">
            <a:extLst>
              <a:ext uri="{FF2B5EF4-FFF2-40B4-BE49-F238E27FC236}">
                <a16:creationId xmlns:a16="http://schemas.microsoft.com/office/drawing/2014/main" id="{41A3B7C9-8F33-0743-A856-61494955738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266768" y="5728272"/>
            <a:ext cx="375196" cy="375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6" name="テキスト ボックス 205">
            <a:extLst>
              <a:ext uri="{FF2B5EF4-FFF2-40B4-BE49-F238E27FC236}">
                <a16:creationId xmlns:a16="http://schemas.microsoft.com/office/drawing/2014/main" id="{8B0CCFE0-751D-7144-85D6-746ECA90D5C0}"/>
              </a:ext>
            </a:extLst>
          </p:cNvPr>
          <p:cNvSpPr txBox="1"/>
          <p:nvPr/>
        </p:nvSpPr>
        <p:spPr>
          <a:xfrm>
            <a:off x="7141600" y="5786922"/>
            <a:ext cx="720667" cy="220510"/>
          </a:xfrm>
          <a:prstGeom prst="rect">
            <a:avLst/>
          </a:prstGeom>
          <a:noFill/>
        </p:spPr>
        <p:txBody>
          <a:bodyPr wrap="square" rtlCol="0">
            <a:spAutoFit/>
          </a:bodyPr>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1" lang="en-US" altLang="ja-JP" sz="833"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Forensic</a:t>
            </a:r>
            <a:endParaRPr kumimoji="1" lang="ja-JP" altLang="en-US" sz="833"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endParaRPr>
          </a:p>
        </p:txBody>
      </p:sp>
      <p:sp>
        <p:nvSpPr>
          <p:cNvPr id="210" name="Rectangle 30">
            <a:extLst>
              <a:ext uri="{FF2B5EF4-FFF2-40B4-BE49-F238E27FC236}">
                <a16:creationId xmlns:a16="http://schemas.microsoft.com/office/drawing/2014/main" id="{AAED2A02-6A04-0A45-95C8-3B3516CAF53B}"/>
              </a:ext>
            </a:extLst>
          </p:cNvPr>
          <p:cNvSpPr/>
          <p:nvPr/>
        </p:nvSpPr>
        <p:spPr>
          <a:xfrm>
            <a:off x="4373655" y="5662982"/>
            <a:ext cx="522713" cy="501567"/>
          </a:xfrm>
          <a:prstGeom prst="rect">
            <a:avLst/>
          </a:prstGeom>
          <a:noFill/>
          <a:ln w="12700">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tIns="48000" anchorCtr="1"/>
          <a:lstStyle/>
          <a:p>
            <a:pPr marL="0" marR="0" lvl="0" indent="0" algn="l" defTabSz="609576" rtl="0" eaLnBrk="1" fontAlgn="auto" latinLnBrk="0" hangingPunct="1">
              <a:lnSpc>
                <a:spcPct val="100000"/>
              </a:lnSpc>
              <a:spcBef>
                <a:spcPts val="0"/>
              </a:spcBef>
              <a:spcAft>
                <a:spcPts val="0"/>
              </a:spcAft>
              <a:buClrTx/>
              <a:buSzTx/>
              <a:buFontTx/>
              <a:buNone/>
              <a:tabLst/>
              <a:defRPr/>
            </a:pPr>
            <a:endParaRPr kumimoji="0" lang="en-US" sz="1167" b="0" i="0" u="none" strike="noStrike" kern="1200" cap="none" spc="0" normalizeH="0" baseline="0" noProof="0" dirty="0">
              <a:ln>
                <a:noFill/>
              </a:ln>
              <a:solidFill>
                <a:srgbClr val="DF3312"/>
              </a:solidFill>
              <a:effectLst/>
              <a:uLnTx/>
              <a:uFillTx/>
              <a:latin typeface="Meiryo" panose="020B0604030504040204" pitchFamily="34" charset="-128"/>
              <a:ea typeface="Meiryo" panose="020B0604030504040204" pitchFamily="34" charset="-128"/>
              <a:cs typeface="Arial" panose="020B0604020202020204" pitchFamily="34" charset="0"/>
            </a:endParaRPr>
          </a:p>
        </p:txBody>
      </p:sp>
      <p:pic>
        <p:nvPicPr>
          <p:cNvPr id="216" name="Graphic 6">
            <a:extLst>
              <a:ext uri="{FF2B5EF4-FFF2-40B4-BE49-F238E27FC236}">
                <a16:creationId xmlns:a16="http://schemas.microsoft.com/office/drawing/2014/main" id="{5AF41C6F-2EC1-9740-A257-053338B848F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807656" y="5701264"/>
            <a:ext cx="445072" cy="4450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7" name="Graphic 16">
            <a:extLst>
              <a:ext uri="{FF2B5EF4-FFF2-40B4-BE49-F238E27FC236}">
                <a16:creationId xmlns:a16="http://schemas.microsoft.com/office/drawing/2014/main" id="{E0ABA306-DBDB-F140-A883-2273694709F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155220" y="5736023"/>
            <a:ext cx="379395" cy="3793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18" name="Straight Arrow Connector 9">
            <a:extLst>
              <a:ext uri="{FF2B5EF4-FFF2-40B4-BE49-F238E27FC236}">
                <a16:creationId xmlns:a16="http://schemas.microsoft.com/office/drawing/2014/main" id="{8D3E3B2B-B1DA-4B4C-BEA4-9CA37EF20DC0}"/>
              </a:ext>
            </a:extLst>
          </p:cNvPr>
          <p:cNvCxnSpPr>
            <a:cxnSpLocks/>
            <a:stCxn id="217" idx="1"/>
            <a:endCxn id="198" idx="3"/>
          </p:cNvCxnSpPr>
          <p:nvPr/>
        </p:nvCxnSpPr>
        <p:spPr>
          <a:xfrm flipH="1" flipV="1">
            <a:off x="4818530" y="5923800"/>
            <a:ext cx="336691" cy="1920"/>
          </a:xfrm>
          <a:prstGeom prst="straightConnector1">
            <a:avLst/>
          </a:prstGeom>
          <a:ln w="6350">
            <a:solidFill>
              <a:srgbClr val="545B64"/>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225" name="Left Arrow 67">
            <a:extLst>
              <a:ext uri="{FF2B5EF4-FFF2-40B4-BE49-F238E27FC236}">
                <a16:creationId xmlns:a16="http://schemas.microsoft.com/office/drawing/2014/main" id="{A178AF32-EEDF-194C-BCDA-A960EF6FC3FA}"/>
              </a:ext>
            </a:extLst>
          </p:cNvPr>
          <p:cNvSpPr/>
          <p:nvPr/>
        </p:nvSpPr>
        <p:spPr>
          <a:xfrm rot="10800000">
            <a:off x="5522162" y="5829790"/>
            <a:ext cx="336691" cy="187660"/>
          </a:xfrm>
          <a:prstGeom prst="lef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9576" rtl="0" eaLnBrk="1" fontAlgn="auto" latinLnBrk="0" hangingPunct="1">
              <a:lnSpc>
                <a:spcPct val="100000"/>
              </a:lnSpc>
              <a:spcBef>
                <a:spcPts val="0"/>
              </a:spcBef>
              <a:spcAft>
                <a:spcPts val="0"/>
              </a:spcAft>
              <a:buClrTx/>
              <a:buSzTx/>
              <a:buFontTx/>
              <a:buNone/>
              <a:tabLst/>
              <a:defRPr/>
            </a:pPr>
            <a:endParaRPr kumimoji="0" lang="en-US" sz="3333" b="0" i="0" u="none" strike="noStrike" kern="1200" cap="none" spc="0" normalizeH="0" baseline="0" noProof="0">
              <a:ln>
                <a:noFill/>
              </a:ln>
              <a:solidFill>
                <a:srgbClr val="FFFFFF"/>
              </a:solidFill>
              <a:effectLst/>
              <a:uLnTx/>
              <a:uFillTx/>
              <a:latin typeface="Meiryo" panose="020B0604030504040204" pitchFamily="34" charset="-128"/>
              <a:ea typeface="Meiryo" panose="020B0604030504040204" pitchFamily="34" charset="-128"/>
              <a:cs typeface="+mn-cs"/>
            </a:endParaRPr>
          </a:p>
        </p:txBody>
      </p:sp>
      <p:sp>
        <p:nvSpPr>
          <p:cNvPr id="226" name="Left Arrow 67">
            <a:extLst>
              <a:ext uri="{FF2B5EF4-FFF2-40B4-BE49-F238E27FC236}">
                <a16:creationId xmlns:a16="http://schemas.microsoft.com/office/drawing/2014/main" id="{360DC043-C996-D545-AB82-D342492F97CF}"/>
              </a:ext>
            </a:extLst>
          </p:cNvPr>
          <p:cNvSpPr/>
          <p:nvPr/>
        </p:nvSpPr>
        <p:spPr>
          <a:xfrm rot="10800000">
            <a:off x="6226359" y="5814193"/>
            <a:ext cx="336691" cy="187660"/>
          </a:xfrm>
          <a:prstGeom prst="lef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9576" rtl="0" eaLnBrk="1" fontAlgn="auto" latinLnBrk="0" hangingPunct="1">
              <a:lnSpc>
                <a:spcPct val="100000"/>
              </a:lnSpc>
              <a:spcBef>
                <a:spcPts val="0"/>
              </a:spcBef>
              <a:spcAft>
                <a:spcPts val="0"/>
              </a:spcAft>
              <a:buClrTx/>
              <a:buSzTx/>
              <a:buFontTx/>
              <a:buNone/>
              <a:tabLst/>
              <a:defRPr/>
            </a:pPr>
            <a:endParaRPr kumimoji="0" lang="en-US" sz="3333" b="0" i="0" u="none" strike="noStrike" kern="1200" cap="none" spc="0" normalizeH="0" baseline="0" noProof="0">
              <a:ln>
                <a:noFill/>
              </a:ln>
              <a:solidFill>
                <a:srgbClr val="FFFFFF"/>
              </a:solidFill>
              <a:effectLst/>
              <a:uLnTx/>
              <a:uFillTx/>
              <a:latin typeface="Meiryo" panose="020B0604030504040204" pitchFamily="34" charset="-128"/>
              <a:ea typeface="Meiryo" panose="020B0604030504040204" pitchFamily="34" charset="-128"/>
              <a:cs typeface="+mn-cs"/>
            </a:endParaRPr>
          </a:p>
        </p:txBody>
      </p:sp>
      <p:pic>
        <p:nvPicPr>
          <p:cNvPr id="227" name="Graphic 16">
            <a:extLst>
              <a:ext uri="{FF2B5EF4-FFF2-40B4-BE49-F238E27FC236}">
                <a16:creationId xmlns:a16="http://schemas.microsoft.com/office/drawing/2014/main" id="{261985D3-8676-914F-9761-5637AA9512E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595598" y="5722143"/>
            <a:ext cx="379395" cy="3793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28" name="Straight Arrow Connector 9">
            <a:extLst>
              <a:ext uri="{FF2B5EF4-FFF2-40B4-BE49-F238E27FC236}">
                <a16:creationId xmlns:a16="http://schemas.microsoft.com/office/drawing/2014/main" id="{7B999644-E0E9-6A41-82C2-E8D2278A4A25}"/>
              </a:ext>
            </a:extLst>
          </p:cNvPr>
          <p:cNvCxnSpPr>
            <a:cxnSpLocks/>
            <a:stCxn id="227" idx="3"/>
            <a:endCxn id="205" idx="1"/>
          </p:cNvCxnSpPr>
          <p:nvPr/>
        </p:nvCxnSpPr>
        <p:spPr>
          <a:xfrm>
            <a:off x="6974994" y="5911841"/>
            <a:ext cx="291773" cy="4029"/>
          </a:xfrm>
          <a:prstGeom prst="straightConnector1">
            <a:avLst/>
          </a:prstGeom>
          <a:ln w="6350">
            <a:solidFill>
              <a:srgbClr val="545B64"/>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233" name="Rectangle 30">
            <a:extLst>
              <a:ext uri="{FF2B5EF4-FFF2-40B4-BE49-F238E27FC236}">
                <a16:creationId xmlns:a16="http://schemas.microsoft.com/office/drawing/2014/main" id="{7A6E7553-94FC-4746-A7CD-2C6BC6FE6C04}"/>
              </a:ext>
            </a:extLst>
          </p:cNvPr>
          <p:cNvSpPr/>
          <p:nvPr/>
        </p:nvSpPr>
        <p:spPr>
          <a:xfrm>
            <a:off x="7188314" y="5667001"/>
            <a:ext cx="522713" cy="501567"/>
          </a:xfrm>
          <a:prstGeom prst="rect">
            <a:avLst/>
          </a:prstGeom>
          <a:noFill/>
          <a:ln w="12700">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tIns="48000" anchorCtr="1"/>
          <a:lstStyle/>
          <a:p>
            <a:pPr marL="0" marR="0" lvl="0" indent="0" algn="l" defTabSz="609576" rtl="0" eaLnBrk="1" fontAlgn="auto" latinLnBrk="0" hangingPunct="1">
              <a:lnSpc>
                <a:spcPct val="100000"/>
              </a:lnSpc>
              <a:spcBef>
                <a:spcPts val="0"/>
              </a:spcBef>
              <a:spcAft>
                <a:spcPts val="0"/>
              </a:spcAft>
              <a:buClrTx/>
              <a:buSzTx/>
              <a:buFontTx/>
              <a:buNone/>
              <a:tabLst/>
              <a:defRPr/>
            </a:pPr>
            <a:endParaRPr kumimoji="0" lang="en-US" sz="1167" b="0" i="0" u="none" strike="noStrike" kern="1200" cap="none" spc="0" normalizeH="0" baseline="0" noProof="0" dirty="0">
              <a:ln>
                <a:noFill/>
              </a:ln>
              <a:solidFill>
                <a:srgbClr val="DF3312"/>
              </a:solidFill>
              <a:effectLst/>
              <a:uLnTx/>
              <a:uFillTx/>
              <a:latin typeface="Meiryo" panose="020B0604030504040204" pitchFamily="34" charset="-128"/>
              <a:ea typeface="Meiryo" panose="020B0604030504040204" pitchFamily="34" charset="-128"/>
              <a:cs typeface="Arial" panose="020B0604020202020204" pitchFamily="34" charset="0"/>
            </a:endParaRPr>
          </a:p>
        </p:txBody>
      </p:sp>
      <p:sp>
        <p:nvSpPr>
          <p:cNvPr id="234" name="テキスト ボックス 233">
            <a:extLst>
              <a:ext uri="{FF2B5EF4-FFF2-40B4-BE49-F238E27FC236}">
                <a16:creationId xmlns:a16="http://schemas.microsoft.com/office/drawing/2014/main" id="{750CEAE3-DFD9-6C4A-9938-052344CABA82}"/>
              </a:ext>
            </a:extLst>
          </p:cNvPr>
          <p:cNvSpPr txBox="1"/>
          <p:nvPr/>
        </p:nvSpPr>
        <p:spPr>
          <a:xfrm>
            <a:off x="816001" y="1538572"/>
            <a:ext cx="742207" cy="297454"/>
          </a:xfrm>
          <a:prstGeom prst="rect">
            <a:avLst/>
          </a:prstGeom>
          <a:noFill/>
        </p:spPr>
        <p:txBody>
          <a:bodyPr wrap="square" rtlCol="0">
            <a:spAutoFit/>
          </a:bodyPr>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1" lang="en-US" altLang="ja-JP" sz="1333"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Step0</a:t>
            </a:r>
            <a:endParaRPr kumimoji="1" lang="ja-JP" altLang="en-US" sz="1333"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endParaRPr>
          </a:p>
        </p:txBody>
      </p:sp>
      <p:sp>
        <p:nvSpPr>
          <p:cNvPr id="235" name="テキスト ボックス 234">
            <a:extLst>
              <a:ext uri="{FF2B5EF4-FFF2-40B4-BE49-F238E27FC236}">
                <a16:creationId xmlns:a16="http://schemas.microsoft.com/office/drawing/2014/main" id="{675C303C-AAF9-2B4D-A2D7-5D2ED44A5C0A}"/>
              </a:ext>
            </a:extLst>
          </p:cNvPr>
          <p:cNvSpPr txBox="1"/>
          <p:nvPr/>
        </p:nvSpPr>
        <p:spPr>
          <a:xfrm>
            <a:off x="817985" y="3401970"/>
            <a:ext cx="742207" cy="297454"/>
          </a:xfrm>
          <a:prstGeom prst="rect">
            <a:avLst/>
          </a:prstGeom>
          <a:noFill/>
        </p:spPr>
        <p:txBody>
          <a:bodyPr wrap="square" rtlCol="0">
            <a:spAutoFit/>
          </a:bodyPr>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1" lang="en-US" altLang="ja-JP" sz="1333"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Step1</a:t>
            </a:r>
            <a:endParaRPr kumimoji="1" lang="ja-JP" altLang="en-US" sz="1333"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endParaRPr>
          </a:p>
        </p:txBody>
      </p:sp>
      <p:sp>
        <p:nvSpPr>
          <p:cNvPr id="236" name="テキスト ボックス 235">
            <a:extLst>
              <a:ext uri="{FF2B5EF4-FFF2-40B4-BE49-F238E27FC236}">
                <a16:creationId xmlns:a16="http://schemas.microsoft.com/office/drawing/2014/main" id="{6C5C711D-9E63-4F4C-80C1-201B39AD4ED3}"/>
              </a:ext>
            </a:extLst>
          </p:cNvPr>
          <p:cNvSpPr txBox="1"/>
          <p:nvPr/>
        </p:nvSpPr>
        <p:spPr>
          <a:xfrm>
            <a:off x="816001" y="5221354"/>
            <a:ext cx="742207" cy="297454"/>
          </a:xfrm>
          <a:prstGeom prst="rect">
            <a:avLst/>
          </a:prstGeom>
          <a:noFill/>
        </p:spPr>
        <p:txBody>
          <a:bodyPr wrap="square" rtlCol="0">
            <a:spAutoFit/>
          </a:bodyPr>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1" lang="en-US" altLang="ja-JP" sz="1333"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Step2</a:t>
            </a:r>
            <a:endParaRPr kumimoji="1" lang="ja-JP" altLang="en-US" sz="1333"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endParaRPr>
          </a:p>
        </p:txBody>
      </p:sp>
      <p:cxnSp>
        <p:nvCxnSpPr>
          <p:cNvPr id="238" name="直線コネクタ 237">
            <a:extLst>
              <a:ext uri="{FF2B5EF4-FFF2-40B4-BE49-F238E27FC236}">
                <a16:creationId xmlns:a16="http://schemas.microsoft.com/office/drawing/2014/main" id="{184E40DC-D684-5E48-8763-6E1C394AF07F}"/>
              </a:ext>
            </a:extLst>
          </p:cNvPr>
          <p:cNvCxnSpPr/>
          <p:nvPr/>
        </p:nvCxnSpPr>
        <p:spPr>
          <a:xfrm>
            <a:off x="866303" y="3288215"/>
            <a:ext cx="11040000" cy="0"/>
          </a:xfrm>
          <a:prstGeom prst="line">
            <a:avLst/>
          </a:prstGeom>
          <a:ln w="9525">
            <a:solidFill>
              <a:schemeClr val="bg2">
                <a:lumMod val="10000"/>
              </a:schemeClr>
            </a:solidFill>
            <a:prstDash val="dash"/>
          </a:ln>
          <a:effectLst/>
        </p:spPr>
        <p:style>
          <a:lnRef idx="2">
            <a:schemeClr val="accent1"/>
          </a:lnRef>
          <a:fillRef idx="0">
            <a:schemeClr val="accent1"/>
          </a:fillRef>
          <a:effectRef idx="1">
            <a:schemeClr val="accent1"/>
          </a:effectRef>
          <a:fontRef idx="minor">
            <a:schemeClr val="tx1"/>
          </a:fontRef>
        </p:style>
      </p:cxnSp>
      <p:cxnSp>
        <p:nvCxnSpPr>
          <p:cNvPr id="239" name="直線コネクタ 238">
            <a:extLst>
              <a:ext uri="{FF2B5EF4-FFF2-40B4-BE49-F238E27FC236}">
                <a16:creationId xmlns:a16="http://schemas.microsoft.com/office/drawing/2014/main" id="{CFF4D3A5-A2B5-2A41-99F3-D4E666373AC3}"/>
              </a:ext>
            </a:extLst>
          </p:cNvPr>
          <p:cNvCxnSpPr/>
          <p:nvPr/>
        </p:nvCxnSpPr>
        <p:spPr>
          <a:xfrm>
            <a:off x="866303" y="5150355"/>
            <a:ext cx="11040000" cy="0"/>
          </a:xfrm>
          <a:prstGeom prst="line">
            <a:avLst/>
          </a:prstGeom>
          <a:ln w="9525">
            <a:solidFill>
              <a:schemeClr val="bg2">
                <a:lumMod val="10000"/>
              </a:schemeClr>
            </a:solidFill>
            <a:prstDash val="dash"/>
          </a:ln>
          <a:effectLst/>
        </p:spPr>
        <p:style>
          <a:lnRef idx="2">
            <a:schemeClr val="accent1"/>
          </a:lnRef>
          <a:fillRef idx="0">
            <a:schemeClr val="accent1"/>
          </a:fillRef>
          <a:effectRef idx="1">
            <a:schemeClr val="accent1"/>
          </a:effectRef>
          <a:fontRef idx="minor">
            <a:schemeClr val="tx1"/>
          </a:fontRef>
        </p:style>
      </p:cxnSp>
      <p:sp>
        <p:nvSpPr>
          <p:cNvPr id="215" name="四角形吹き出し 214">
            <a:extLst>
              <a:ext uri="{FF2B5EF4-FFF2-40B4-BE49-F238E27FC236}">
                <a16:creationId xmlns:a16="http://schemas.microsoft.com/office/drawing/2014/main" id="{F6CE4214-EFA0-5449-B0D0-6BFE1FBECAEC}"/>
              </a:ext>
            </a:extLst>
          </p:cNvPr>
          <p:cNvSpPr/>
          <p:nvPr/>
        </p:nvSpPr>
        <p:spPr>
          <a:xfrm>
            <a:off x="4369472" y="6359537"/>
            <a:ext cx="3946268" cy="368785"/>
          </a:xfrm>
          <a:prstGeom prst="wedgeRectCallout">
            <a:avLst>
              <a:gd name="adj1" fmla="val 25561"/>
              <a:gd name="adj2" fmla="val -140214"/>
            </a:avLst>
          </a:prstGeom>
          <a:solidFill>
            <a:srgbClr val="C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1" lang="en-US" altLang="ja-JP" sz="1167" b="0" i="0" u="none" strike="noStrike" kern="1200" cap="none" spc="0" normalizeH="0" baseline="0" noProof="0" dirty="0">
                <a:ln>
                  <a:noFill/>
                </a:ln>
                <a:solidFill>
                  <a:srgbClr val="FFFFFF"/>
                </a:solidFill>
                <a:effectLst/>
                <a:uLnTx/>
                <a:uFillTx/>
                <a:latin typeface="Meiryo" panose="020B0604030504040204" pitchFamily="34" charset="-128"/>
                <a:ea typeface="Meiryo" panose="020B0604030504040204" pitchFamily="34" charset="-128"/>
                <a:cs typeface="+mn-cs"/>
              </a:rPr>
              <a:t>EBS</a:t>
            </a:r>
            <a:r>
              <a:rPr kumimoji="1" lang="ja-JP" altLang="en-US" sz="1167" b="0" i="0" u="none" strike="noStrike" kern="1200" cap="none" spc="0" normalizeH="0" baseline="0" noProof="0">
                <a:ln>
                  <a:noFill/>
                </a:ln>
                <a:solidFill>
                  <a:srgbClr val="FFFFFF"/>
                </a:solidFill>
                <a:effectLst/>
                <a:uLnTx/>
                <a:uFillTx/>
                <a:latin typeface="Meiryo" panose="020B0604030504040204" pitchFamily="34" charset="-128"/>
                <a:ea typeface="Meiryo" panose="020B0604030504040204" pitchFamily="34" charset="-128"/>
                <a:cs typeface="+mn-cs"/>
              </a:rPr>
              <a:t>スナップショットを取得</a:t>
            </a:r>
          </a:p>
          <a:p>
            <a:pPr marL="0" marR="0" lvl="0" indent="0" algn="ctr" defTabSz="609576" rtl="0" eaLnBrk="1" fontAlgn="auto" latinLnBrk="0" hangingPunct="1">
              <a:lnSpc>
                <a:spcPct val="100000"/>
              </a:lnSpc>
              <a:spcBef>
                <a:spcPts val="0"/>
              </a:spcBef>
              <a:spcAft>
                <a:spcPts val="0"/>
              </a:spcAft>
              <a:buClrTx/>
              <a:buSzTx/>
              <a:buFontTx/>
              <a:buNone/>
              <a:tabLst/>
              <a:defRPr/>
            </a:pPr>
            <a:r>
              <a:rPr kumimoji="1" lang="ja-JP" altLang="en-US" sz="1167" b="0" i="0" u="none" strike="noStrike" kern="1200" cap="none" spc="0" normalizeH="0" baseline="0" noProof="0">
                <a:ln>
                  <a:noFill/>
                </a:ln>
                <a:solidFill>
                  <a:srgbClr val="FFFFFF"/>
                </a:solidFill>
                <a:effectLst/>
                <a:uLnTx/>
                <a:uFillTx/>
                <a:latin typeface="Meiryo" panose="020B0604030504040204" pitchFamily="34" charset="-128"/>
                <a:ea typeface="Meiryo" panose="020B0604030504040204" pitchFamily="34" charset="-128"/>
                <a:cs typeface="+mn-cs"/>
              </a:rPr>
              <a:t>スナップショットから</a:t>
            </a:r>
            <a:r>
              <a:rPr kumimoji="1" lang="en-US" altLang="ja-JP" sz="1167" b="0" i="0" u="none" strike="noStrike" kern="1200" cap="none" spc="0" normalizeH="0" baseline="0" noProof="0" dirty="0">
                <a:ln>
                  <a:noFill/>
                </a:ln>
                <a:solidFill>
                  <a:srgbClr val="FFFFFF"/>
                </a:solidFill>
                <a:effectLst/>
                <a:uLnTx/>
                <a:uFillTx/>
                <a:latin typeface="Meiryo" panose="020B0604030504040204" pitchFamily="34" charset="-128"/>
                <a:ea typeface="Meiryo" panose="020B0604030504040204" pitchFamily="34" charset="-128"/>
                <a:cs typeface="+mn-cs"/>
              </a:rPr>
              <a:t>EBS</a:t>
            </a:r>
            <a:r>
              <a:rPr kumimoji="1" lang="ja-JP" altLang="en-US" sz="1167" b="0" i="0" u="none" strike="noStrike" kern="1200" cap="none" spc="0" normalizeH="0" baseline="0" noProof="0">
                <a:ln>
                  <a:noFill/>
                </a:ln>
                <a:solidFill>
                  <a:srgbClr val="FFFFFF"/>
                </a:solidFill>
                <a:effectLst/>
                <a:uLnTx/>
                <a:uFillTx/>
                <a:latin typeface="Meiryo" panose="020B0604030504040204" pitchFamily="34" charset="-128"/>
                <a:ea typeface="Meiryo" panose="020B0604030504040204" pitchFamily="34" charset="-128"/>
                <a:cs typeface="+mn-cs"/>
              </a:rPr>
              <a:t>を作成し</a:t>
            </a:r>
            <a:r>
              <a:rPr kumimoji="1" lang="en-US" altLang="ja-JP" sz="1167" b="0" i="0" u="none" strike="noStrike" kern="1200" cap="none" spc="0" normalizeH="0" baseline="0" noProof="0" dirty="0">
                <a:ln>
                  <a:noFill/>
                </a:ln>
                <a:solidFill>
                  <a:srgbClr val="FFFFFF"/>
                </a:solidFill>
                <a:effectLst/>
                <a:uLnTx/>
                <a:uFillTx/>
                <a:latin typeface="Meiryo" panose="020B0604030504040204" pitchFamily="34" charset="-128"/>
                <a:ea typeface="Meiryo" panose="020B0604030504040204" pitchFamily="34" charset="-128"/>
                <a:cs typeface="+mn-cs"/>
              </a:rPr>
              <a:t>Forensic</a:t>
            </a:r>
            <a:r>
              <a:rPr kumimoji="1" lang="ja-JP" altLang="en-US" sz="1167" b="0" i="0" u="none" strike="noStrike" kern="1200" cap="none" spc="0" normalizeH="0" baseline="0" noProof="0">
                <a:ln>
                  <a:noFill/>
                </a:ln>
                <a:solidFill>
                  <a:srgbClr val="FFFFFF"/>
                </a:solidFill>
                <a:effectLst/>
                <a:uLnTx/>
                <a:uFillTx/>
                <a:latin typeface="Meiryo" panose="020B0604030504040204" pitchFamily="34" charset="-128"/>
                <a:ea typeface="Meiryo" panose="020B0604030504040204" pitchFamily="34" charset="-128"/>
                <a:cs typeface="+mn-cs"/>
              </a:rPr>
              <a:t>環境で解析</a:t>
            </a:r>
          </a:p>
        </p:txBody>
      </p:sp>
      <p:sp>
        <p:nvSpPr>
          <p:cNvPr id="240" name="下矢印 239">
            <a:extLst>
              <a:ext uri="{FF2B5EF4-FFF2-40B4-BE49-F238E27FC236}">
                <a16:creationId xmlns:a16="http://schemas.microsoft.com/office/drawing/2014/main" id="{57CCE012-72F5-5D4D-BD41-42773A16A372}"/>
              </a:ext>
            </a:extLst>
          </p:cNvPr>
          <p:cNvSpPr/>
          <p:nvPr/>
        </p:nvSpPr>
        <p:spPr>
          <a:xfrm>
            <a:off x="4819022" y="3154077"/>
            <a:ext cx="277351" cy="268278"/>
          </a:xfrm>
          <a:prstGeom prst="downArrow">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576" rtl="0" eaLnBrk="1" fontAlgn="auto" latinLnBrk="0" hangingPunct="1">
              <a:lnSpc>
                <a:spcPct val="100000"/>
              </a:lnSpc>
              <a:spcBef>
                <a:spcPts val="0"/>
              </a:spcBef>
              <a:spcAft>
                <a:spcPts val="0"/>
              </a:spcAft>
              <a:buClrTx/>
              <a:buSzTx/>
              <a:buFontTx/>
              <a:buNone/>
              <a:tabLst/>
              <a:defRPr/>
            </a:pPr>
            <a:endParaRPr kumimoji="1" lang="ja-JP" altLang="en-US" sz="4000" b="0" i="0" u="none" strike="noStrike" kern="1200" cap="none" spc="0" normalizeH="0" baseline="0" noProof="0" dirty="0">
              <a:ln>
                <a:noFill/>
              </a:ln>
              <a:solidFill>
                <a:srgbClr val="FFFFFF"/>
              </a:solidFill>
              <a:effectLst/>
              <a:uLnTx/>
              <a:uFillTx/>
              <a:latin typeface="Meiryo" panose="020B0604030504040204" pitchFamily="34" charset="-128"/>
              <a:ea typeface="Meiryo" panose="020B0604030504040204" pitchFamily="34" charset="-128"/>
              <a:cs typeface="+mn-cs"/>
            </a:endParaRPr>
          </a:p>
        </p:txBody>
      </p:sp>
      <p:sp>
        <p:nvSpPr>
          <p:cNvPr id="241" name="下矢印 240">
            <a:extLst>
              <a:ext uri="{FF2B5EF4-FFF2-40B4-BE49-F238E27FC236}">
                <a16:creationId xmlns:a16="http://schemas.microsoft.com/office/drawing/2014/main" id="{2B1043A8-5A78-094D-A746-F9B477462366}"/>
              </a:ext>
            </a:extLst>
          </p:cNvPr>
          <p:cNvSpPr/>
          <p:nvPr/>
        </p:nvSpPr>
        <p:spPr>
          <a:xfrm>
            <a:off x="4801265" y="5033159"/>
            <a:ext cx="277351" cy="268278"/>
          </a:xfrm>
          <a:prstGeom prst="downArrow">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576" rtl="0" eaLnBrk="1" fontAlgn="auto" latinLnBrk="0" hangingPunct="1">
              <a:lnSpc>
                <a:spcPct val="100000"/>
              </a:lnSpc>
              <a:spcBef>
                <a:spcPts val="0"/>
              </a:spcBef>
              <a:spcAft>
                <a:spcPts val="0"/>
              </a:spcAft>
              <a:buClrTx/>
              <a:buSzTx/>
              <a:buFontTx/>
              <a:buNone/>
              <a:tabLst/>
              <a:defRPr/>
            </a:pPr>
            <a:endParaRPr kumimoji="1" lang="ja-JP" altLang="en-US" sz="4000" b="0" i="0" u="none" strike="noStrike" kern="1200" cap="none" spc="0" normalizeH="0" baseline="0" noProof="0" dirty="0">
              <a:ln>
                <a:noFill/>
              </a:ln>
              <a:solidFill>
                <a:srgbClr val="FFFFFF"/>
              </a:solidFill>
              <a:effectLst/>
              <a:uLnTx/>
              <a:uFillTx/>
              <a:latin typeface="Meiryo" panose="020B0604030504040204" pitchFamily="34" charset="-128"/>
              <a:ea typeface="Meiryo" panose="020B0604030504040204" pitchFamily="34" charset="-128"/>
              <a:cs typeface="+mn-cs"/>
            </a:endParaRPr>
          </a:p>
        </p:txBody>
      </p:sp>
      <p:sp>
        <p:nvSpPr>
          <p:cNvPr id="181" name="四角形吹き出し 180">
            <a:extLst>
              <a:ext uri="{FF2B5EF4-FFF2-40B4-BE49-F238E27FC236}">
                <a16:creationId xmlns:a16="http://schemas.microsoft.com/office/drawing/2014/main" id="{4596CEA9-44B2-0042-97E1-CB6B2522D0C5}"/>
              </a:ext>
            </a:extLst>
          </p:cNvPr>
          <p:cNvSpPr/>
          <p:nvPr/>
        </p:nvSpPr>
        <p:spPr>
          <a:xfrm>
            <a:off x="1719622" y="3134356"/>
            <a:ext cx="2795873" cy="368785"/>
          </a:xfrm>
          <a:prstGeom prst="wedgeRectCallout">
            <a:avLst>
              <a:gd name="adj1" fmla="val 47520"/>
              <a:gd name="adj2" fmla="val 147463"/>
            </a:avLst>
          </a:prstGeom>
          <a:solidFill>
            <a:srgbClr val="C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1" lang="en-US" altLang="ja-JP" sz="1167" b="0" i="0" u="none" strike="noStrike" kern="1200" cap="none" spc="0" normalizeH="0" baseline="0" noProof="0" dirty="0" err="1">
                <a:ln>
                  <a:noFill/>
                </a:ln>
                <a:solidFill>
                  <a:srgbClr val="FFFFFF"/>
                </a:solidFill>
                <a:effectLst/>
                <a:uLnTx/>
                <a:uFillTx/>
                <a:latin typeface="Meiryo" panose="020B0604030504040204" pitchFamily="34" charset="-128"/>
                <a:ea typeface="Meiryo" panose="020B0604030504040204" pitchFamily="34" charset="-128"/>
                <a:cs typeface="+mn-cs"/>
              </a:rPr>
              <a:t>AutoScale</a:t>
            </a:r>
            <a:r>
              <a:rPr kumimoji="1" lang="ja-JP" altLang="en-US" sz="1167" b="0" i="0" u="none" strike="noStrike" kern="1200" cap="none" spc="0" normalizeH="0" baseline="0" noProof="0">
                <a:ln>
                  <a:noFill/>
                </a:ln>
                <a:solidFill>
                  <a:srgbClr val="FFFFFF"/>
                </a:solidFill>
                <a:effectLst/>
                <a:uLnTx/>
                <a:uFillTx/>
                <a:latin typeface="Meiryo" panose="020B0604030504040204" pitchFamily="34" charset="-128"/>
                <a:ea typeface="Meiryo" panose="020B0604030504040204" pitchFamily="34" charset="-128"/>
                <a:cs typeface="+mn-cs"/>
              </a:rPr>
              <a:t>グループから削除</a:t>
            </a:r>
          </a:p>
          <a:p>
            <a:pPr marL="0" marR="0" lvl="0" indent="0" algn="ctr" defTabSz="609576" rtl="0" eaLnBrk="1" fontAlgn="auto" latinLnBrk="0" hangingPunct="1">
              <a:lnSpc>
                <a:spcPct val="100000"/>
              </a:lnSpc>
              <a:spcBef>
                <a:spcPts val="0"/>
              </a:spcBef>
              <a:spcAft>
                <a:spcPts val="0"/>
              </a:spcAft>
              <a:buClrTx/>
              <a:buSzTx/>
              <a:buFontTx/>
              <a:buNone/>
              <a:tabLst/>
              <a:defRPr/>
            </a:pPr>
            <a:r>
              <a:rPr kumimoji="1" lang="en-US" altLang="ja-JP" sz="1167" b="0" i="0" u="none" strike="noStrike" kern="1200" cap="none" spc="0" normalizeH="0" baseline="0" noProof="0" dirty="0">
                <a:ln>
                  <a:noFill/>
                </a:ln>
                <a:solidFill>
                  <a:srgbClr val="FFFFFF"/>
                </a:solidFill>
                <a:effectLst/>
                <a:uLnTx/>
                <a:uFillTx/>
                <a:latin typeface="Meiryo" panose="020B0604030504040204" pitchFamily="34" charset="-128"/>
                <a:ea typeface="Meiryo" panose="020B0604030504040204" pitchFamily="34" charset="-128"/>
                <a:cs typeface="+mn-cs"/>
              </a:rPr>
              <a:t>Security Group</a:t>
            </a:r>
            <a:r>
              <a:rPr kumimoji="1" lang="ja-JP" altLang="en-US" sz="1167" b="0" i="0" u="none" strike="noStrike" kern="1200" cap="none" spc="0" normalizeH="0" baseline="0" noProof="0">
                <a:ln>
                  <a:noFill/>
                </a:ln>
                <a:solidFill>
                  <a:srgbClr val="FFFFFF"/>
                </a:solidFill>
                <a:effectLst/>
                <a:uLnTx/>
                <a:uFillTx/>
                <a:latin typeface="Meiryo" panose="020B0604030504040204" pitchFamily="34" charset="-128"/>
                <a:ea typeface="Meiryo" panose="020B0604030504040204" pitchFamily="34" charset="-128"/>
                <a:cs typeface="+mn-cs"/>
              </a:rPr>
              <a:t>を適応することで隔離</a:t>
            </a:r>
          </a:p>
        </p:txBody>
      </p:sp>
      <p:pic>
        <p:nvPicPr>
          <p:cNvPr id="105" name="Graphic 19">
            <a:extLst>
              <a:ext uri="{FF2B5EF4-FFF2-40B4-BE49-F238E27FC236}">
                <a16:creationId xmlns:a16="http://schemas.microsoft.com/office/drawing/2014/main" id="{B7465A07-2A42-1345-8B93-2D03C5C8A83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910176" y="1596566"/>
            <a:ext cx="449825" cy="449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フリーフォーム 6">
            <a:extLst>
              <a:ext uri="{FF2B5EF4-FFF2-40B4-BE49-F238E27FC236}">
                <a16:creationId xmlns:a16="http://schemas.microsoft.com/office/drawing/2014/main" id="{AD588700-86D0-A94E-99B1-BC8752E2C20A}"/>
              </a:ext>
            </a:extLst>
          </p:cNvPr>
          <p:cNvSpPr/>
          <p:nvPr/>
        </p:nvSpPr>
        <p:spPr>
          <a:xfrm>
            <a:off x="4758432" y="1521597"/>
            <a:ext cx="4119238" cy="632718"/>
          </a:xfrm>
          <a:custGeom>
            <a:avLst/>
            <a:gdLst>
              <a:gd name="connsiteX0" fmla="*/ 0 w 3089429"/>
              <a:gd name="connsiteY0" fmla="*/ 474539 h 474539"/>
              <a:gd name="connsiteX1" fmla="*/ 1500327 w 3089429"/>
              <a:gd name="connsiteY1" fmla="*/ 4022 h 474539"/>
              <a:gd name="connsiteX2" fmla="*/ 3089429 w 3089429"/>
              <a:gd name="connsiteY2" fmla="*/ 234842 h 474539"/>
              <a:gd name="connsiteX3" fmla="*/ 3089429 w 3089429"/>
              <a:gd name="connsiteY3" fmla="*/ 234842 h 474539"/>
            </a:gdLst>
            <a:ahLst/>
            <a:cxnLst>
              <a:cxn ang="0">
                <a:pos x="connsiteX0" y="connsiteY0"/>
              </a:cxn>
              <a:cxn ang="0">
                <a:pos x="connsiteX1" y="connsiteY1"/>
              </a:cxn>
              <a:cxn ang="0">
                <a:pos x="connsiteX2" y="connsiteY2"/>
              </a:cxn>
              <a:cxn ang="0">
                <a:pos x="connsiteX3" y="connsiteY3"/>
              </a:cxn>
            </a:cxnLst>
            <a:rect l="l" t="t" r="r" b="b"/>
            <a:pathLst>
              <a:path w="3089429" h="474539">
                <a:moveTo>
                  <a:pt x="0" y="474539"/>
                </a:moveTo>
                <a:cubicBezTo>
                  <a:pt x="492711" y="259255"/>
                  <a:pt x="985422" y="43971"/>
                  <a:pt x="1500327" y="4022"/>
                </a:cubicBezTo>
                <a:cubicBezTo>
                  <a:pt x="2015232" y="-35928"/>
                  <a:pt x="3089429" y="234842"/>
                  <a:pt x="3089429" y="234842"/>
                </a:cubicBezTo>
                <a:lnTo>
                  <a:pt x="3089429" y="234842"/>
                </a:lnTo>
              </a:path>
            </a:pathLst>
          </a:custGeom>
          <a:noFill/>
          <a:ln w="19050">
            <a:solidFill>
              <a:srgbClr val="FF0000"/>
            </a:solidFill>
            <a:tailEnd type="arrow"/>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576" rtl="0" eaLnBrk="1" fontAlgn="auto" latinLnBrk="0" hangingPunct="1">
              <a:lnSpc>
                <a:spcPct val="100000"/>
              </a:lnSpc>
              <a:spcBef>
                <a:spcPts val="0"/>
              </a:spcBef>
              <a:spcAft>
                <a:spcPts val="0"/>
              </a:spcAft>
              <a:buClrTx/>
              <a:buSzTx/>
              <a:buFontTx/>
              <a:buNone/>
              <a:tabLst/>
              <a:defRPr/>
            </a:pPr>
            <a:endParaRPr kumimoji="1" lang="ja-JP" altLang="en-US" sz="4000" b="0" i="0" u="none" strike="noStrike" kern="1200" cap="none" spc="0" normalizeH="0" baseline="0" noProof="0">
              <a:ln>
                <a:noFill/>
              </a:ln>
              <a:solidFill>
                <a:srgbClr val="FFFFFF"/>
              </a:solidFill>
              <a:effectLst/>
              <a:uLnTx/>
              <a:uFillTx/>
              <a:latin typeface="Meiryo" panose="020B0604030504040204" pitchFamily="34" charset="-128"/>
              <a:ea typeface="Meiryo" panose="020B0604030504040204" pitchFamily="34" charset="-128"/>
              <a:cs typeface="+mn-cs"/>
            </a:endParaRPr>
          </a:p>
        </p:txBody>
      </p:sp>
      <p:sp>
        <p:nvSpPr>
          <p:cNvPr id="8" name="テキスト ボックス 7">
            <a:extLst>
              <a:ext uri="{FF2B5EF4-FFF2-40B4-BE49-F238E27FC236}">
                <a16:creationId xmlns:a16="http://schemas.microsoft.com/office/drawing/2014/main" id="{C53E8FB5-BC75-6D41-BCA0-CB36B9D2D6A6}"/>
              </a:ext>
            </a:extLst>
          </p:cNvPr>
          <p:cNvSpPr txBox="1"/>
          <p:nvPr/>
        </p:nvSpPr>
        <p:spPr>
          <a:xfrm>
            <a:off x="7431139" y="1317035"/>
            <a:ext cx="1883860" cy="271934"/>
          </a:xfrm>
          <a:prstGeom prst="rect">
            <a:avLst/>
          </a:prstGeom>
          <a:noFill/>
        </p:spPr>
        <p:txBody>
          <a:bodyPr wrap="square" rtlCol="0">
            <a:spAutoFit/>
          </a:bodyPr>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1" lang="ja-JP" altLang="en-US" sz="1167" b="1" i="0" u="none" strike="noStrike" kern="1200" cap="none" spc="0" normalizeH="0" baseline="0" noProof="0">
                <a:ln>
                  <a:noFill/>
                </a:ln>
                <a:solidFill>
                  <a:srgbClr val="FF0000"/>
                </a:solidFill>
                <a:effectLst/>
                <a:uLnTx/>
                <a:uFillTx/>
                <a:latin typeface="Meiryo" panose="020B0604030504040204" pitchFamily="34" charset="-128"/>
                <a:ea typeface="Meiryo" panose="020B0604030504040204" pitchFamily="34" charset="-128"/>
                <a:cs typeface="+mn-cs"/>
              </a:rPr>
              <a:t>感染を検知</a:t>
            </a:r>
          </a:p>
        </p:txBody>
      </p:sp>
      <p:cxnSp>
        <p:nvCxnSpPr>
          <p:cNvPr id="10" name="直線矢印コネクタ 9">
            <a:extLst>
              <a:ext uri="{FF2B5EF4-FFF2-40B4-BE49-F238E27FC236}">
                <a16:creationId xmlns:a16="http://schemas.microsoft.com/office/drawing/2014/main" id="{3899047A-4E0D-934A-8311-0DE526C309BD}"/>
              </a:ext>
            </a:extLst>
          </p:cNvPr>
          <p:cNvCxnSpPr>
            <a:cxnSpLocks/>
            <a:stCxn id="105" idx="2"/>
            <a:endCxn id="130" idx="0"/>
          </p:cNvCxnSpPr>
          <p:nvPr/>
        </p:nvCxnSpPr>
        <p:spPr>
          <a:xfrm>
            <a:off x="9135088" y="2046391"/>
            <a:ext cx="1107" cy="467128"/>
          </a:xfrm>
          <a:prstGeom prst="straightConnector1">
            <a:avLst/>
          </a:prstGeom>
          <a:ln>
            <a:solidFill>
              <a:srgbClr val="0432FF"/>
            </a:solidFill>
            <a:tailEnd type="arrow"/>
          </a:ln>
          <a:effectLst/>
        </p:spPr>
        <p:style>
          <a:lnRef idx="2">
            <a:schemeClr val="accent1"/>
          </a:lnRef>
          <a:fillRef idx="0">
            <a:schemeClr val="accent1"/>
          </a:fillRef>
          <a:effectRef idx="1">
            <a:schemeClr val="accent1"/>
          </a:effectRef>
          <a:fontRef idx="minor">
            <a:schemeClr val="tx1"/>
          </a:fontRef>
        </p:style>
      </p:cxnSp>
      <p:sp>
        <p:nvSpPr>
          <p:cNvPr id="113" name="テキスト ボックス 112">
            <a:extLst>
              <a:ext uri="{FF2B5EF4-FFF2-40B4-BE49-F238E27FC236}">
                <a16:creationId xmlns:a16="http://schemas.microsoft.com/office/drawing/2014/main" id="{338E9F76-9E46-4C4C-B9B4-41CB1E8CC85D}"/>
              </a:ext>
            </a:extLst>
          </p:cNvPr>
          <p:cNvSpPr txBox="1"/>
          <p:nvPr/>
        </p:nvSpPr>
        <p:spPr>
          <a:xfrm>
            <a:off x="9131839" y="2119764"/>
            <a:ext cx="1883860" cy="297454"/>
          </a:xfrm>
          <a:prstGeom prst="rect">
            <a:avLst/>
          </a:prstGeom>
          <a:noFill/>
        </p:spPr>
        <p:txBody>
          <a:bodyPr wrap="square" rtlCol="0">
            <a:spAutoFit/>
          </a:bodyPr>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1" lang="ja-JP" altLang="en-US" sz="1333" b="0" i="0" u="none" strike="noStrike" kern="1200" cap="none" spc="0" normalizeH="0" baseline="0" noProof="0">
                <a:ln>
                  <a:noFill/>
                </a:ln>
                <a:solidFill>
                  <a:srgbClr val="0432FF"/>
                </a:solidFill>
                <a:effectLst/>
                <a:uLnTx/>
                <a:uFillTx/>
                <a:latin typeface="Meiryo" panose="020B0604030504040204" pitchFamily="34" charset="-128"/>
                <a:ea typeface="Meiryo" panose="020B0604030504040204" pitchFamily="34" charset="-128"/>
                <a:cs typeface="+mn-cs"/>
              </a:rPr>
              <a:t>脅威検知イベント送信</a:t>
            </a:r>
          </a:p>
        </p:txBody>
      </p:sp>
      <p:sp>
        <p:nvSpPr>
          <p:cNvPr id="114" name="テキスト ボックス 113">
            <a:extLst>
              <a:ext uri="{FF2B5EF4-FFF2-40B4-BE49-F238E27FC236}">
                <a16:creationId xmlns:a16="http://schemas.microsoft.com/office/drawing/2014/main" id="{80AD086C-C4FF-4040-85EE-DAAD8DE0ADE9}"/>
              </a:ext>
            </a:extLst>
          </p:cNvPr>
          <p:cNvSpPr txBox="1"/>
          <p:nvPr/>
        </p:nvSpPr>
        <p:spPr>
          <a:xfrm>
            <a:off x="9314999" y="1657329"/>
            <a:ext cx="1883860" cy="297454"/>
          </a:xfrm>
          <a:prstGeom prst="rect">
            <a:avLst/>
          </a:prstGeom>
          <a:noFill/>
        </p:spPr>
        <p:txBody>
          <a:bodyPr wrap="square" rtlCol="0">
            <a:spAutoFit/>
          </a:bodyPr>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1" lang="en-US" altLang="ja-JP" sz="1333" b="0" i="0" u="none" strike="noStrike" kern="1200" cap="none" spc="0" normalizeH="0" baseline="0" noProof="0" dirty="0" err="1">
                <a:ln>
                  <a:noFill/>
                </a:ln>
                <a:solidFill>
                  <a:srgbClr val="FFFFFF">
                    <a:lumMod val="10000"/>
                  </a:srgbClr>
                </a:solidFill>
                <a:effectLst/>
                <a:uLnTx/>
                <a:uFillTx/>
                <a:latin typeface="Meiryo" panose="020B0604030504040204" pitchFamily="34" charset="-128"/>
                <a:ea typeface="Meiryo" panose="020B0604030504040204" pitchFamily="34" charset="-128"/>
                <a:cs typeface="+mn-cs"/>
              </a:rPr>
              <a:t>GuardDuty</a:t>
            </a:r>
            <a:endParaRPr kumimoji="1" lang="ja-JP" altLang="en-US" sz="1333" b="0" i="0" u="none" strike="noStrike" kern="1200" cap="none" spc="0" normalizeH="0" baseline="0" noProof="0">
              <a:ln>
                <a:noFill/>
              </a:ln>
              <a:solidFill>
                <a:srgbClr val="FFFFFF">
                  <a:lumMod val="10000"/>
                </a:srgbClr>
              </a:solidFill>
              <a:effectLst/>
              <a:uLnTx/>
              <a:uFillTx/>
              <a:latin typeface="Meiryo" panose="020B0604030504040204" pitchFamily="34" charset="-128"/>
              <a:ea typeface="Meiryo" panose="020B0604030504040204" pitchFamily="34" charset="-128"/>
              <a:cs typeface="+mn-cs"/>
            </a:endParaRPr>
          </a:p>
        </p:txBody>
      </p:sp>
      <p:sp>
        <p:nvSpPr>
          <p:cNvPr id="115" name="テキスト ボックス 114">
            <a:extLst>
              <a:ext uri="{FF2B5EF4-FFF2-40B4-BE49-F238E27FC236}">
                <a16:creationId xmlns:a16="http://schemas.microsoft.com/office/drawing/2014/main" id="{671F790A-DC4F-DA41-9015-E7EDA1C0C41C}"/>
              </a:ext>
            </a:extLst>
          </p:cNvPr>
          <p:cNvSpPr txBox="1"/>
          <p:nvPr/>
        </p:nvSpPr>
        <p:spPr>
          <a:xfrm>
            <a:off x="9353737" y="2580333"/>
            <a:ext cx="1883860" cy="297454"/>
          </a:xfrm>
          <a:prstGeom prst="rect">
            <a:avLst/>
          </a:prstGeom>
          <a:noFill/>
        </p:spPr>
        <p:txBody>
          <a:bodyPr wrap="square" rtlCol="0">
            <a:spAutoFit/>
          </a:bodyPr>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1" lang="en-US" altLang="ja-JP" sz="1333" b="0" i="0" u="none" strike="noStrike" kern="1200" cap="none" spc="0" normalizeH="0" baseline="0" noProof="0" dirty="0" err="1">
                <a:ln>
                  <a:noFill/>
                </a:ln>
                <a:solidFill>
                  <a:srgbClr val="FFFFFF">
                    <a:lumMod val="10000"/>
                  </a:srgbClr>
                </a:solidFill>
                <a:effectLst/>
                <a:uLnTx/>
                <a:uFillTx/>
                <a:latin typeface="Meiryo" panose="020B0604030504040204" pitchFamily="34" charset="-128"/>
                <a:ea typeface="Meiryo" panose="020B0604030504040204" pitchFamily="34" charset="-128"/>
                <a:cs typeface="+mn-cs"/>
              </a:rPr>
              <a:t>EventBridge</a:t>
            </a:r>
            <a:endParaRPr kumimoji="1" lang="ja-JP" altLang="en-US" sz="1333" b="0" i="0" u="none" strike="noStrike" kern="1200" cap="none" spc="0" normalizeH="0" baseline="0" noProof="0">
              <a:ln>
                <a:noFill/>
              </a:ln>
              <a:solidFill>
                <a:srgbClr val="FFFFFF">
                  <a:lumMod val="10000"/>
                </a:srgbClr>
              </a:solidFill>
              <a:effectLst/>
              <a:uLnTx/>
              <a:uFillTx/>
              <a:latin typeface="Meiryo" panose="020B0604030504040204" pitchFamily="34" charset="-128"/>
              <a:ea typeface="Meiryo" panose="020B0604030504040204" pitchFamily="34" charset="-128"/>
              <a:cs typeface="+mn-cs"/>
            </a:endParaRPr>
          </a:p>
        </p:txBody>
      </p:sp>
      <p:cxnSp>
        <p:nvCxnSpPr>
          <p:cNvPr id="120" name="直線矢印コネクタ 119">
            <a:extLst>
              <a:ext uri="{FF2B5EF4-FFF2-40B4-BE49-F238E27FC236}">
                <a16:creationId xmlns:a16="http://schemas.microsoft.com/office/drawing/2014/main" id="{9092A184-D4BE-CC43-8F6D-798305B75FE4}"/>
              </a:ext>
            </a:extLst>
          </p:cNvPr>
          <p:cNvCxnSpPr>
            <a:cxnSpLocks/>
            <a:stCxn id="130" idx="2"/>
            <a:endCxn id="182" idx="0"/>
          </p:cNvCxnSpPr>
          <p:nvPr/>
        </p:nvCxnSpPr>
        <p:spPr>
          <a:xfrm flipH="1">
            <a:off x="9128828" y="2963344"/>
            <a:ext cx="7368" cy="596798"/>
          </a:xfrm>
          <a:prstGeom prst="straightConnector1">
            <a:avLst/>
          </a:prstGeom>
          <a:ln>
            <a:solidFill>
              <a:srgbClr val="0432FF"/>
            </a:solidFill>
            <a:tailEnd type="arrow"/>
          </a:ln>
          <a:effectLst/>
        </p:spPr>
        <p:style>
          <a:lnRef idx="2">
            <a:schemeClr val="accent1"/>
          </a:lnRef>
          <a:fillRef idx="0">
            <a:schemeClr val="accent1"/>
          </a:fillRef>
          <a:effectRef idx="1">
            <a:schemeClr val="accent1"/>
          </a:effectRef>
          <a:fontRef idx="minor">
            <a:schemeClr val="tx1"/>
          </a:fontRef>
        </p:style>
      </p:cxnSp>
      <p:sp>
        <p:nvSpPr>
          <p:cNvPr id="123" name="テキスト ボックス 122">
            <a:extLst>
              <a:ext uri="{FF2B5EF4-FFF2-40B4-BE49-F238E27FC236}">
                <a16:creationId xmlns:a16="http://schemas.microsoft.com/office/drawing/2014/main" id="{6A351E92-0C72-4C4F-9211-D4D4FFD079F5}"/>
              </a:ext>
            </a:extLst>
          </p:cNvPr>
          <p:cNvSpPr txBox="1"/>
          <p:nvPr/>
        </p:nvSpPr>
        <p:spPr>
          <a:xfrm>
            <a:off x="9131839" y="3025824"/>
            <a:ext cx="2187598" cy="297454"/>
          </a:xfrm>
          <a:prstGeom prst="rect">
            <a:avLst/>
          </a:prstGeom>
          <a:noFill/>
        </p:spPr>
        <p:txBody>
          <a:bodyPr wrap="square" rtlCol="0">
            <a:spAutoFit/>
          </a:bodyPr>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1" lang="en-US" altLang="ja-JP" sz="1333" b="0" i="0" u="none" strike="noStrike" kern="1200" cap="none" spc="0" normalizeH="0" baseline="0" noProof="0" dirty="0">
                <a:ln>
                  <a:noFill/>
                </a:ln>
                <a:solidFill>
                  <a:srgbClr val="0432FF"/>
                </a:solidFill>
                <a:effectLst/>
                <a:uLnTx/>
                <a:uFillTx/>
                <a:latin typeface="Meiryo" panose="020B0604030504040204" pitchFamily="34" charset="-128"/>
                <a:ea typeface="Meiryo" panose="020B0604030504040204" pitchFamily="34" charset="-128"/>
                <a:cs typeface="+mn-cs"/>
              </a:rPr>
              <a:t>Lambda</a:t>
            </a:r>
            <a:r>
              <a:rPr kumimoji="1" lang="ja-JP" altLang="en-US" sz="1333" b="0" i="0" u="none" strike="noStrike" kern="1200" cap="none" spc="0" normalizeH="0" baseline="0" noProof="0">
                <a:ln>
                  <a:noFill/>
                </a:ln>
                <a:solidFill>
                  <a:srgbClr val="0432FF"/>
                </a:solidFill>
                <a:effectLst/>
                <a:uLnTx/>
                <a:uFillTx/>
                <a:latin typeface="Meiryo" panose="020B0604030504040204" pitchFamily="34" charset="-128"/>
                <a:ea typeface="Meiryo" panose="020B0604030504040204" pitchFamily="34" charset="-128"/>
                <a:cs typeface="+mn-cs"/>
              </a:rPr>
              <a:t>実行</a:t>
            </a:r>
          </a:p>
        </p:txBody>
      </p:sp>
      <p:sp>
        <p:nvSpPr>
          <p:cNvPr id="128" name="テキスト ボックス 127">
            <a:extLst>
              <a:ext uri="{FF2B5EF4-FFF2-40B4-BE49-F238E27FC236}">
                <a16:creationId xmlns:a16="http://schemas.microsoft.com/office/drawing/2014/main" id="{A4095358-1743-544C-8340-4D02C6373E6F}"/>
              </a:ext>
            </a:extLst>
          </p:cNvPr>
          <p:cNvSpPr txBox="1"/>
          <p:nvPr/>
        </p:nvSpPr>
        <p:spPr>
          <a:xfrm>
            <a:off x="9310183" y="3601749"/>
            <a:ext cx="1883860" cy="297454"/>
          </a:xfrm>
          <a:prstGeom prst="rect">
            <a:avLst/>
          </a:prstGeom>
          <a:noFill/>
        </p:spPr>
        <p:txBody>
          <a:bodyPr wrap="square" rtlCol="0">
            <a:spAutoFit/>
          </a:bodyPr>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1" lang="en-US" altLang="ja-JP" sz="1333" b="0" i="0" u="none" strike="noStrike" kern="1200" cap="none" spc="0" normalizeH="0" baseline="0" noProof="0" dirty="0">
                <a:ln>
                  <a:noFill/>
                </a:ln>
                <a:solidFill>
                  <a:srgbClr val="FFFFFF">
                    <a:lumMod val="10000"/>
                  </a:srgbClr>
                </a:solidFill>
                <a:effectLst/>
                <a:uLnTx/>
                <a:uFillTx/>
                <a:latin typeface="Meiryo" panose="020B0604030504040204" pitchFamily="34" charset="-128"/>
                <a:ea typeface="Meiryo" panose="020B0604030504040204" pitchFamily="34" charset="-128"/>
                <a:cs typeface="+mn-cs"/>
              </a:rPr>
              <a:t>Lambda</a:t>
            </a:r>
            <a:endParaRPr kumimoji="1" lang="ja-JP" altLang="en-US" sz="1333" b="0" i="0" u="none" strike="noStrike" kern="1200" cap="none" spc="0" normalizeH="0" baseline="0" noProof="0">
              <a:ln>
                <a:noFill/>
              </a:ln>
              <a:solidFill>
                <a:srgbClr val="FFFFFF">
                  <a:lumMod val="10000"/>
                </a:srgbClr>
              </a:solidFill>
              <a:effectLst/>
              <a:uLnTx/>
              <a:uFillTx/>
              <a:latin typeface="Meiryo" panose="020B0604030504040204" pitchFamily="34" charset="-128"/>
              <a:ea typeface="Meiryo" panose="020B0604030504040204" pitchFamily="34" charset="-128"/>
              <a:cs typeface="+mn-cs"/>
            </a:endParaRPr>
          </a:p>
        </p:txBody>
      </p:sp>
      <p:cxnSp>
        <p:nvCxnSpPr>
          <p:cNvPr id="129" name="Straight Arrow Connector 9">
            <a:extLst>
              <a:ext uri="{FF2B5EF4-FFF2-40B4-BE49-F238E27FC236}">
                <a16:creationId xmlns:a16="http://schemas.microsoft.com/office/drawing/2014/main" id="{B5E11803-7824-C24A-B9C0-1A26B5A0C83D}"/>
              </a:ext>
            </a:extLst>
          </p:cNvPr>
          <p:cNvCxnSpPr>
            <a:cxnSpLocks/>
            <a:stCxn id="163" idx="1"/>
            <a:endCxn id="155" idx="3"/>
          </p:cNvCxnSpPr>
          <p:nvPr/>
        </p:nvCxnSpPr>
        <p:spPr>
          <a:xfrm flipH="1" flipV="1">
            <a:off x="3437642" y="4050554"/>
            <a:ext cx="1005692" cy="8968"/>
          </a:xfrm>
          <a:prstGeom prst="straightConnector1">
            <a:avLst/>
          </a:prstGeom>
          <a:ln w="6350">
            <a:solidFill>
              <a:srgbClr val="545B64"/>
            </a:solidFill>
            <a:prstDash val="dash"/>
            <a:headEnd type="arrow" w="med" len="sm"/>
            <a:tailEnd type="none" w="med" len="sm"/>
          </a:ln>
        </p:spPr>
        <p:style>
          <a:lnRef idx="1">
            <a:schemeClr val="accent1"/>
          </a:lnRef>
          <a:fillRef idx="0">
            <a:schemeClr val="accent1"/>
          </a:fillRef>
          <a:effectRef idx="0">
            <a:schemeClr val="accent1"/>
          </a:effectRef>
          <a:fontRef idx="minor">
            <a:schemeClr val="tx1"/>
          </a:fontRef>
        </p:style>
      </p:cxnSp>
      <p:sp>
        <p:nvSpPr>
          <p:cNvPr id="20" name="テキスト ボックス 19">
            <a:extLst>
              <a:ext uri="{FF2B5EF4-FFF2-40B4-BE49-F238E27FC236}">
                <a16:creationId xmlns:a16="http://schemas.microsoft.com/office/drawing/2014/main" id="{F4B83E69-E74C-3B45-AE20-D718E0914E13}"/>
              </a:ext>
            </a:extLst>
          </p:cNvPr>
          <p:cNvSpPr txBox="1"/>
          <p:nvPr/>
        </p:nvSpPr>
        <p:spPr>
          <a:xfrm>
            <a:off x="3709667" y="3919542"/>
            <a:ext cx="808478" cy="348878"/>
          </a:xfrm>
          <a:prstGeom prst="rect">
            <a:avLst/>
          </a:prstGeom>
          <a:noFill/>
        </p:spPr>
        <p:txBody>
          <a:bodyPr wrap="square" rtlCol="0">
            <a:spAutoFit/>
          </a:bodyPr>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1" lang="en-US" altLang="ja-JP" sz="1667"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a:t>
            </a:r>
            <a:endParaRPr kumimoji="1" lang="ja-JP" altLang="en-US" sz="1667"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endParaRPr>
          </a:p>
        </p:txBody>
      </p:sp>
      <p:sp>
        <p:nvSpPr>
          <p:cNvPr id="21" name="フリーフォーム 20">
            <a:extLst>
              <a:ext uri="{FF2B5EF4-FFF2-40B4-BE49-F238E27FC236}">
                <a16:creationId xmlns:a16="http://schemas.microsoft.com/office/drawing/2014/main" id="{6AF7F0B5-92F0-1D4C-BCEA-7DC3361757B3}"/>
              </a:ext>
            </a:extLst>
          </p:cNvPr>
          <p:cNvSpPr/>
          <p:nvPr/>
        </p:nvSpPr>
        <p:spPr>
          <a:xfrm>
            <a:off x="3977196" y="3404818"/>
            <a:ext cx="4888638" cy="572378"/>
          </a:xfrm>
          <a:custGeom>
            <a:avLst/>
            <a:gdLst>
              <a:gd name="connsiteX0" fmla="*/ 3666478 w 3666478"/>
              <a:gd name="connsiteY0" fmla="*/ 269486 h 429284"/>
              <a:gd name="connsiteX1" fmla="*/ 1198486 w 3666478"/>
              <a:gd name="connsiteY1" fmla="*/ 3156 h 429284"/>
              <a:gd name="connsiteX2" fmla="*/ 0 w 3666478"/>
              <a:gd name="connsiteY2" fmla="*/ 429284 h 429284"/>
            </a:gdLst>
            <a:ahLst/>
            <a:cxnLst>
              <a:cxn ang="0">
                <a:pos x="connsiteX0" y="connsiteY0"/>
              </a:cxn>
              <a:cxn ang="0">
                <a:pos x="connsiteX1" y="connsiteY1"/>
              </a:cxn>
              <a:cxn ang="0">
                <a:pos x="connsiteX2" y="connsiteY2"/>
              </a:cxn>
            </a:cxnLst>
            <a:rect l="l" t="t" r="r" b="b"/>
            <a:pathLst>
              <a:path w="3666478" h="429284">
                <a:moveTo>
                  <a:pt x="3666478" y="269486"/>
                </a:moveTo>
                <a:cubicBezTo>
                  <a:pt x="2738022" y="123004"/>
                  <a:pt x="1809566" y="-23477"/>
                  <a:pt x="1198486" y="3156"/>
                </a:cubicBezTo>
                <a:cubicBezTo>
                  <a:pt x="587406" y="29789"/>
                  <a:pt x="293703" y="229536"/>
                  <a:pt x="0" y="429284"/>
                </a:cubicBezTo>
              </a:path>
            </a:pathLst>
          </a:custGeom>
          <a:noFill/>
          <a:ln w="19050">
            <a:solidFill>
              <a:srgbClr val="FF0000"/>
            </a:solidFill>
            <a:headEnd type="none"/>
            <a:tailEnd type="arrow"/>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576" rtl="0" eaLnBrk="1" fontAlgn="auto" latinLnBrk="0" hangingPunct="1">
              <a:lnSpc>
                <a:spcPct val="100000"/>
              </a:lnSpc>
              <a:spcBef>
                <a:spcPts val="0"/>
              </a:spcBef>
              <a:spcAft>
                <a:spcPts val="0"/>
              </a:spcAft>
              <a:buClrTx/>
              <a:buSzTx/>
              <a:buFontTx/>
              <a:buNone/>
              <a:tabLst/>
              <a:defRPr/>
            </a:pPr>
            <a:endParaRPr kumimoji="1" lang="ja-JP" altLang="en-US" sz="4000" b="0" i="0" u="none" strike="noStrike" kern="1200" cap="none" spc="0" normalizeH="0" baseline="0" noProof="0">
              <a:ln>
                <a:noFill/>
              </a:ln>
              <a:solidFill>
                <a:srgbClr val="FFFFFF"/>
              </a:solidFill>
              <a:effectLst/>
              <a:uLnTx/>
              <a:uFillTx/>
              <a:latin typeface="Meiryo" panose="020B0604030504040204" pitchFamily="34" charset="-128"/>
              <a:ea typeface="Meiryo" panose="020B0604030504040204" pitchFamily="34" charset="-128"/>
              <a:cs typeface="+mn-cs"/>
            </a:endParaRPr>
          </a:p>
        </p:txBody>
      </p:sp>
      <p:sp>
        <p:nvSpPr>
          <p:cNvPr id="22" name="フリーフォーム 21">
            <a:extLst>
              <a:ext uri="{FF2B5EF4-FFF2-40B4-BE49-F238E27FC236}">
                <a16:creationId xmlns:a16="http://schemas.microsoft.com/office/drawing/2014/main" id="{4FD0D3D5-FB4E-7641-A375-FCD5917D0E44}"/>
              </a:ext>
            </a:extLst>
          </p:cNvPr>
          <p:cNvSpPr/>
          <p:nvPr/>
        </p:nvSpPr>
        <p:spPr>
          <a:xfrm>
            <a:off x="4876800" y="3774510"/>
            <a:ext cx="3941523" cy="677103"/>
          </a:xfrm>
          <a:custGeom>
            <a:avLst/>
            <a:gdLst>
              <a:gd name="connsiteX0" fmla="*/ 2956142 w 2956142"/>
              <a:gd name="connsiteY0" fmla="*/ 0 h 507827"/>
              <a:gd name="connsiteX1" fmla="*/ 676405 w 2956142"/>
              <a:gd name="connsiteY1" fmla="*/ 488515 h 507827"/>
              <a:gd name="connsiteX2" fmla="*/ 0 w 2956142"/>
              <a:gd name="connsiteY2" fmla="*/ 363255 h 507827"/>
            </a:gdLst>
            <a:ahLst/>
            <a:cxnLst>
              <a:cxn ang="0">
                <a:pos x="connsiteX0" y="connsiteY0"/>
              </a:cxn>
              <a:cxn ang="0">
                <a:pos x="connsiteX1" y="connsiteY1"/>
              </a:cxn>
              <a:cxn ang="0">
                <a:pos x="connsiteX2" y="connsiteY2"/>
              </a:cxn>
            </a:cxnLst>
            <a:rect l="l" t="t" r="r" b="b"/>
            <a:pathLst>
              <a:path w="2956142" h="507827">
                <a:moveTo>
                  <a:pt x="2956142" y="0"/>
                </a:moveTo>
                <a:cubicBezTo>
                  <a:pt x="2062618" y="213986"/>
                  <a:pt x="1169095" y="427973"/>
                  <a:pt x="676405" y="488515"/>
                </a:cubicBezTo>
                <a:cubicBezTo>
                  <a:pt x="183715" y="549057"/>
                  <a:pt x="91857" y="456156"/>
                  <a:pt x="0" y="363255"/>
                </a:cubicBezTo>
              </a:path>
            </a:pathLst>
          </a:custGeom>
          <a:noFill/>
          <a:ln w="19050">
            <a:solidFill>
              <a:srgbClr val="FF0000"/>
            </a:solidFill>
            <a:tailEnd type="arrow"/>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576" rtl="0" eaLnBrk="1" fontAlgn="auto" latinLnBrk="0" hangingPunct="1">
              <a:lnSpc>
                <a:spcPct val="100000"/>
              </a:lnSpc>
              <a:spcBef>
                <a:spcPts val="0"/>
              </a:spcBef>
              <a:spcAft>
                <a:spcPts val="0"/>
              </a:spcAft>
              <a:buClrTx/>
              <a:buSzTx/>
              <a:buFontTx/>
              <a:buNone/>
              <a:tabLst/>
              <a:defRPr/>
            </a:pPr>
            <a:endParaRPr kumimoji="1" lang="ja-JP" altLang="en-US" sz="4000" b="0" i="0" u="none" strike="noStrike" kern="1200" cap="none" spc="0" normalizeH="0" baseline="0" noProof="0">
              <a:ln>
                <a:noFill/>
              </a:ln>
              <a:solidFill>
                <a:srgbClr val="FFFFFF"/>
              </a:solidFill>
              <a:effectLst/>
              <a:uLnTx/>
              <a:uFillTx/>
              <a:latin typeface="Meiryo" panose="020B0604030504040204" pitchFamily="34" charset="-128"/>
              <a:ea typeface="Meiryo" panose="020B0604030504040204" pitchFamily="34" charset="-128"/>
              <a:cs typeface="+mn-cs"/>
            </a:endParaRPr>
          </a:p>
        </p:txBody>
      </p:sp>
      <p:sp>
        <p:nvSpPr>
          <p:cNvPr id="134" name="テキスト ボックス 133">
            <a:extLst>
              <a:ext uri="{FF2B5EF4-FFF2-40B4-BE49-F238E27FC236}">
                <a16:creationId xmlns:a16="http://schemas.microsoft.com/office/drawing/2014/main" id="{01AC0D6F-DCCD-6249-9850-7A835C3B7BAE}"/>
              </a:ext>
            </a:extLst>
          </p:cNvPr>
          <p:cNvSpPr txBox="1"/>
          <p:nvPr/>
        </p:nvSpPr>
        <p:spPr>
          <a:xfrm>
            <a:off x="6740386" y="3248661"/>
            <a:ext cx="2350332" cy="271934"/>
          </a:xfrm>
          <a:prstGeom prst="rect">
            <a:avLst/>
          </a:prstGeom>
          <a:noFill/>
        </p:spPr>
        <p:txBody>
          <a:bodyPr wrap="square" rtlCol="0">
            <a:spAutoFit/>
          </a:bodyPr>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1" lang="en-US" altLang="ja-JP" sz="1167" b="1" i="0" u="none" strike="noStrike" kern="1200" cap="none" spc="0" normalizeH="0" baseline="0" noProof="0" dirty="0" err="1">
                <a:ln>
                  <a:noFill/>
                </a:ln>
                <a:solidFill>
                  <a:srgbClr val="FF0000"/>
                </a:solidFill>
                <a:effectLst/>
                <a:uLnTx/>
                <a:uFillTx/>
                <a:latin typeface="Meiryo" panose="020B0604030504040204" pitchFamily="34" charset="-128"/>
                <a:ea typeface="Meiryo" panose="020B0604030504040204" pitchFamily="34" charset="-128"/>
                <a:cs typeface="+mn-cs"/>
              </a:rPr>
              <a:t>AutoScale</a:t>
            </a:r>
            <a:r>
              <a:rPr kumimoji="1" lang="ja-JP" altLang="en-US" sz="1167" b="1" i="0" u="none" strike="noStrike" kern="1200" cap="none" spc="0" normalizeH="0" baseline="0" noProof="0">
                <a:ln>
                  <a:noFill/>
                </a:ln>
                <a:solidFill>
                  <a:srgbClr val="FF0000"/>
                </a:solidFill>
                <a:effectLst/>
                <a:uLnTx/>
                <a:uFillTx/>
                <a:latin typeface="Meiryo" panose="020B0604030504040204" pitchFamily="34" charset="-128"/>
                <a:ea typeface="Meiryo" panose="020B0604030504040204" pitchFamily="34" charset="-128"/>
                <a:cs typeface="+mn-cs"/>
              </a:rPr>
              <a:t>グループから削除</a:t>
            </a:r>
          </a:p>
        </p:txBody>
      </p:sp>
      <p:sp>
        <p:nvSpPr>
          <p:cNvPr id="135" name="テキスト ボックス 134">
            <a:extLst>
              <a:ext uri="{FF2B5EF4-FFF2-40B4-BE49-F238E27FC236}">
                <a16:creationId xmlns:a16="http://schemas.microsoft.com/office/drawing/2014/main" id="{5321D6B9-D458-154D-8CBD-E331A0D34607}"/>
              </a:ext>
            </a:extLst>
          </p:cNvPr>
          <p:cNvSpPr txBox="1"/>
          <p:nvPr/>
        </p:nvSpPr>
        <p:spPr>
          <a:xfrm>
            <a:off x="7029467" y="4202816"/>
            <a:ext cx="2350332" cy="271934"/>
          </a:xfrm>
          <a:prstGeom prst="rect">
            <a:avLst/>
          </a:prstGeom>
          <a:noFill/>
        </p:spPr>
        <p:txBody>
          <a:bodyPr wrap="square" rtlCol="0">
            <a:spAutoFit/>
          </a:bodyPr>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1" lang="en-US" altLang="ja-JP" sz="1167" b="1" i="0" u="none" strike="noStrike" kern="1200" cap="none" spc="0" normalizeH="0" baseline="0" noProof="0" dirty="0">
                <a:ln>
                  <a:noFill/>
                </a:ln>
                <a:solidFill>
                  <a:srgbClr val="FF0000"/>
                </a:solidFill>
                <a:effectLst/>
                <a:uLnTx/>
                <a:uFillTx/>
                <a:latin typeface="Meiryo" panose="020B0604030504040204" pitchFamily="34" charset="-128"/>
                <a:ea typeface="Meiryo" panose="020B0604030504040204" pitchFamily="34" charset="-128"/>
                <a:cs typeface="+mn-cs"/>
              </a:rPr>
              <a:t>Security Group</a:t>
            </a:r>
            <a:r>
              <a:rPr kumimoji="1" lang="ja-JP" altLang="en-US" sz="1167" b="1" i="0" u="none" strike="noStrike" kern="1200" cap="none" spc="0" normalizeH="0" baseline="0" noProof="0">
                <a:ln>
                  <a:noFill/>
                </a:ln>
                <a:solidFill>
                  <a:srgbClr val="FF0000"/>
                </a:solidFill>
                <a:effectLst/>
                <a:uLnTx/>
                <a:uFillTx/>
                <a:latin typeface="Meiryo" panose="020B0604030504040204" pitchFamily="34" charset="-128"/>
                <a:ea typeface="Meiryo" panose="020B0604030504040204" pitchFamily="34" charset="-128"/>
                <a:cs typeface="+mn-cs"/>
              </a:rPr>
              <a:t>適用</a:t>
            </a:r>
          </a:p>
        </p:txBody>
      </p:sp>
      <p:sp>
        <p:nvSpPr>
          <p:cNvPr id="154" name="テキスト ボックス 153">
            <a:extLst>
              <a:ext uri="{FF2B5EF4-FFF2-40B4-BE49-F238E27FC236}">
                <a16:creationId xmlns:a16="http://schemas.microsoft.com/office/drawing/2014/main" id="{432A08D0-B88B-904C-8762-0848D45E52FD}"/>
              </a:ext>
            </a:extLst>
          </p:cNvPr>
          <p:cNvSpPr txBox="1"/>
          <p:nvPr/>
        </p:nvSpPr>
        <p:spPr>
          <a:xfrm>
            <a:off x="9362225" y="5686443"/>
            <a:ext cx="1883860" cy="297454"/>
          </a:xfrm>
          <a:prstGeom prst="rect">
            <a:avLst/>
          </a:prstGeom>
          <a:noFill/>
        </p:spPr>
        <p:txBody>
          <a:bodyPr wrap="square" rtlCol="0">
            <a:spAutoFit/>
          </a:bodyPr>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1" lang="en-US" altLang="ja-JP" sz="1333" b="0" i="0" u="none" strike="noStrike" kern="1200" cap="none" spc="0" normalizeH="0" baseline="0" noProof="0" dirty="0">
                <a:ln>
                  <a:noFill/>
                </a:ln>
                <a:solidFill>
                  <a:srgbClr val="FFFFFF">
                    <a:lumMod val="10000"/>
                  </a:srgbClr>
                </a:solidFill>
                <a:effectLst/>
                <a:uLnTx/>
                <a:uFillTx/>
                <a:latin typeface="Meiryo" panose="020B0604030504040204" pitchFamily="34" charset="-128"/>
                <a:ea typeface="Meiryo" panose="020B0604030504040204" pitchFamily="34" charset="-128"/>
                <a:cs typeface="+mn-cs"/>
              </a:rPr>
              <a:t>Lambda</a:t>
            </a:r>
            <a:endParaRPr kumimoji="1" lang="ja-JP" altLang="en-US" sz="1333" b="0" i="0" u="none" strike="noStrike" kern="1200" cap="none" spc="0" normalizeH="0" baseline="0" noProof="0">
              <a:ln>
                <a:noFill/>
              </a:ln>
              <a:solidFill>
                <a:srgbClr val="FFFFFF">
                  <a:lumMod val="10000"/>
                </a:srgbClr>
              </a:solidFill>
              <a:effectLst/>
              <a:uLnTx/>
              <a:uFillTx/>
              <a:latin typeface="Meiryo" panose="020B0604030504040204" pitchFamily="34" charset="-128"/>
              <a:ea typeface="Meiryo" panose="020B0604030504040204" pitchFamily="34" charset="-128"/>
              <a:cs typeface="+mn-cs"/>
            </a:endParaRPr>
          </a:p>
        </p:txBody>
      </p:sp>
      <p:cxnSp>
        <p:nvCxnSpPr>
          <p:cNvPr id="160" name="直線矢印コネクタ 159">
            <a:extLst>
              <a:ext uri="{FF2B5EF4-FFF2-40B4-BE49-F238E27FC236}">
                <a16:creationId xmlns:a16="http://schemas.microsoft.com/office/drawing/2014/main" id="{77104E19-EC4C-E14E-835B-3EAEA893858D}"/>
              </a:ext>
            </a:extLst>
          </p:cNvPr>
          <p:cNvCxnSpPr>
            <a:cxnSpLocks/>
            <a:stCxn id="182" idx="2"/>
            <a:endCxn id="191" idx="0"/>
          </p:cNvCxnSpPr>
          <p:nvPr/>
        </p:nvCxnSpPr>
        <p:spPr>
          <a:xfrm>
            <a:off x="9128828" y="4002766"/>
            <a:ext cx="24935" cy="1629024"/>
          </a:xfrm>
          <a:prstGeom prst="straightConnector1">
            <a:avLst/>
          </a:prstGeom>
          <a:ln>
            <a:solidFill>
              <a:srgbClr val="0432FF"/>
            </a:solidFill>
            <a:tailEnd type="arrow"/>
          </a:ln>
          <a:effectLst/>
        </p:spPr>
        <p:style>
          <a:lnRef idx="2">
            <a:schemeClr val="accent1"/>
          </a:lnRef>
          <a:fillRef idx="0">
            <a:schemeClr val="accent1"/>
          </a:fillRef>
          <a:effectRef idx="1">
            <a:schemeClr val="accent1"/>
          </a:effectRef>
          <a:fontRef idx="minor">
            <a:schemeClr val="tx1"/>
          </a:fontRef>
        </p:style>
      </p:cxnSp>
      <p:sp>
        <p:nvSpPr>
          <p:cNvPr id="25" name="フリーフォーム 24">
            <a:extLst>
              <a:ext uri="{FF2B5EF4-FFF2-40B4-BE49-F238E27FC236}">
                <a16:creationId xmlns:a16="http://schemas.microsoft.com/office/drawing/2014/main" id="{D5D3EC41-CA21-814F-9A34-39B874B5F184}"/>
              </a:ext>
            </a:extLst>
          </p:cNvPr>
          <p:cNvSpPr/>
          <p:nvPr/>
        </p:nvSpPr>
        <p:spPr>
          <a:xfrm>
            <a:off x="4746595" y="5504136"/>
            <a:ext cx="4107402" cy="295942"/>
          </a:xfrm>
          <a:custGeom>
            <a:avLst/>
            <a:gdLst>
              <a:gd name="connsiteX0" fmla="*/ 3080551 w 3080551"/>
              <a:gd name="connsiteY0" fmla="*/ 221956 h 221956"/>
              <a:gd name="connsiteX1" fmla="*/ 603681 w 3080551"/>
              <a:gd name="connsiteY1" fmla="*/ 15 h 221956"/>
              <a:gd name="connsiteX2" fmla="*/ 0 w 3080551"/>
              <a:gd name="connsiteY2" fmla="*/ 213079 h 221956"/>
            </a:gdLst>
            <a:ahLst/>
            <a:cxnLst>
              <a:cxn ang="0">
                <a:pos x="connsiteX0" y="connsiteY0"/>
              </a:cxn>
              <a:cxn ang="0">
                <a:pos x="connsiteX1" y="connsiteY1"/>
              </a:cxn>
              <a:cxn ang="0">
                <a:pos x="connsiteX2" y="connsiteY2"/>
              </a:cxn>
            </a:cxnLst>
            <a:rect l="l" t="t" r="r" b="b"/>
            <a:pathLst>
              <a:path w="3080551" h="221956">
                <a:moveTo>
                  <a:pt x="3080551" y="221956"/>
                </a:moveTo>
                <a:cubicBezTo>
                  <a:pt x="2098828" y="111725"/>
                  <a:pt x="1117106" y="1494"/>
                  <a:pt x="603681" y="15"/>
                </a:cubicBezTo>
                <a:cubicBezTo>
                  <a:pt x="90256" y="-1465"/>
                  <a:pt x="45128" y="105807"/>
                  <a:pt x="0" y="213079"/>
                </a:cubicBezTo>
              </a:path>
            </a:pathLst>
          </a:custGeom>
          <a:noFill/>
          <a:ln w="19050">
            <a:solidFill>
              <a:srgbClr val="FF0000"/>
            </a:solidFill>
            <a:tailEnd type="arrow"/>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576" rtl="0" eaLnBrk="1" fontAlgn="auto" latinLnBrk="0" hangingPunct="1">
              <a:lnSpc>
                <a:spcPct val="100000"/>
              </a:lnSpc>
              <a:spcBef>
                <a:spcPts val="0"/>
              </a:spcBef>
              <a:spcAft>
                <a:spcPts val="0"/>
              </a:spcAft>
              <a:buClrTx/>
              <a:buSzTx/>
              <a:buFontTx/>
              <a:buNone/>
              <a:tabLst/>
              <a:defRPr/>
            </a:pPr>
            <a:endParaRPr kumimoji="1" lang="ja-JP" altLang="en-US" sz="4000" b="0" i="0" u="none" strike="noStrike" kern="1200" cap="none" spc="0" normalizeH="0" baseline="0" noProof="0">
              <a:ln>
                <a:noFill/>
              </a:ln>
              <a:solidFill>
                <a:srgbClr val="FFFFFF"/>
              </a:solidFill>
              <a:effectLst/>
              <a:uLnTx/>
              <a:uFillTx/>
              <a:latin typeface="Meiryo" panose="020B0604030504040204" pitchFamily="34" charset="-128"/>
              <a:ea typeface="Meiryo" panose="020B0604030504040204" pitchFamily="34" charset="-128"/>
              <a:cs typeface="+mn-cs"/>
            </a:endParaRPr>
          </a:p>
        </p:txBody>
      </p:sp>
      <p:sp>
        <p:nvSpPr>
          <p:cNvPr id="162" name="テキスト ボックス 161">
            <a:extLst>
              <a:ext uri="{FF2B5EF4-FFF2-40B4-BE49-F238E27FC236}">
                <a16:creationId xmlns:a16="http://schemas.microsoft.com/office/drawing/2014/main" id="{613E8E75-82F9-9E4E-8C0C-A39C0D9456D5}"/>
              </a:ext>
            </a:extLst>
          </p:cNvPr>
          <p:cNvSpPr txBox="1"/>
          <p:nvPr/>
        </p:nvSpPr>
        <p:spPr>
          <a:xfrm>
            <a:off x="7556422" y="5409677"/>
            <a:ext cx="2350332" cy="271934"/>
          </a:xfrm>
          <a:prstGeom prst="rect">
            <a:avLst/>
          </a:prstGeom>
          <a:noFill/>
        </p:spPr>
        <p:txBody>
          <a:bodyPr wrap="square" rtlCol="0">
            <a:spAutoFit/>
          </a:bodyPr>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1" lang="en-US" altLang="ja-JP" sz="1167" b="1" i="0" u="none" strike="noStrike" kern="1200" cap="none" spc="0" normalizeH="0" baseline="0" noProof="0" dirty="0">
                <a:ln>
                  <a:noFill/>
                </a:ln>
                <a:solidFill>
                  <a:srgbClr val="FF0000"/>
                </a:solidFill>
                <a:effectLst/>
                <a:uLnTx/>
                <a:uFillTx/>
                <a:latin typeface="Meiryo" panose="020B0604030504040204" pitchFamily="34" charset="-128"/>
                <a:ea typeface="Meiryo" panose="020B0604030504040204" pitchFamily="34" charset="-128"/>
                <a:cs typeface="+mn-cs"/>
              </a:rPr>
              <a:t>EBS Snapshot</a:t>
            </a:r>
            <a:r>
              <a:rPr kumimoji="1" lang="ja-JP" altLang="en-US" sz="1167" b="1" i="0" u="none" strike="noStrike" kern="1200" cap="none" spc="0" normalizeH="0" baseline="0" noProof="0">
                <a:ln>
                  <a:noFill/>
                </a:ln>
                <a:solidFill>
                  <a:srgbClr val="FF0000"/>
                </a:solidFill>
                <a:effectLst/>
                <a:uLnTx/>
                <a:uFillTx/>
                <a:latin typeface="Meiryo" panose="020B0604030504040204" pitchFamily="34" charset="-128"/>
                <a:ea typeface="Meiryo" panose="020B0604030504040204" pitchFamily="34" charset="-128"/>
                <a:cs typeface="+mn-cs"/>
              </a:rPr>
              <a:t>取得</a:t>
            </a:r>
          </a:p>
        </p:txBody>
      </p:sp>
      <p:sp>
        <p:nvSpPr>
          <p:cNvPr id="26" name="フリーフォーム 25">
            <a:extLst>
              <a:ext uri="{FF2B5EF4-FFF2-40B4-BE49-F238E27FC236}">
                <a16:creationId xmlns:a16="http://schemas.microsoft.com/office/drawing/2014/main" id="{F80C000D-E333-DB43-9B95-F136920B0670}"/>
              </a:ext>
            </a:extLst>
          </p:cNvPr>
          <p:cNvSpPr/>
          <p:nvPr/>
        </p:nvSpPr>
        <p:spPr>
          <a:xfrm>
            <a:off x="7632528" y="5824296"/>
            <a:ext cx="1185796" cy="196705"/>
          </a:xfrm>
          <a:custGeom>
            <a:avLst/>
            <a:gdLst>
              <a:gd name="connsiteX0" fmla="*/ 889347 w 889347"/>
              <a:gd name="connsiteY0" fmla="*/ 0 h 147529"/>
              <a:gd name="connsiteX1" fmla="*/ 187890 w 889347"/>
              <a:gd name="connsiteY1" fmla="*/ 137787 h 147529"/>
              <a:gd name="connsiteX2" fmla="*/ 0 w 889347"/>
              <a:gd name="connsiteY2" fmla="*/ 125261 h 147529"/>
            </a:gdLst>
            <a:ahLst/>
            <a:cxnLst>
              <a:cxn ang="0">
                <a:pos x="connsiteX0" y="connsiteY0"/>
              </a:cxn>
              <a:cxn ang="0">
                <a:pos x="connsiteX1" y="connsiteY1"/>
              </a:cxn>
              <a:cxn ang="0">
                <a:pos x="connsiteX2" y="connsiteY2"/>
              </a:cxn>
            </a:cxnLst>
            <a:rect l="l" t="t" r="r" b="b"/>
            <a:pathLst>
              <a:path w="889347" h="147529">
                <a:moveTo>
                  <a:pt x="889347" y="0"/>
                </a:moveTo>
                <a:cubicBezTo>
                  <a:pt x="612730" y="58455"/>
                  <a:pt x="336114" y="116910"/>
                  <a:pt x="187890" y="137787"/>
                </a:cubicBezTo>
                <a:cubicBezTo>
                  <a:pt x="39666" y="158664"/>
                  <a:pt x="19833" y="141962"/>
                  <a:pt x="0" y="125261"/>
                </a:cubicBezTo>
              </a:path>
            </a:pathLst>
          </a:custGeom>
          <a:noFill/>
          <a:ln w="19050">
            <a:solidFill>
              <a:srgbClr val="FF0000"/>
            </a:solidFill>
            <a:tailEnd type="arrow"/>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576" rtl="0" eaLnBrk="1" fontAlgn="auto" latinLnBrk="0" hangingPunct="1">
              <a:lnSpc>
                <a:spcPct val="100000"/>
              </a:lnSpc>
              <a:spcBef>
                <a:spcPts val="0"/>
              </a:spcBef>
              <a:spcAft>
                <a:spcPts val="0"/>
              </a:spcAft>
              <a:buClrTx/>
              <a:buSzTx/>
              <a:buFontTx/>
              <a:buNone/>
              <a:tabLst/>
              <a:defRPr/>
            </a:pPr>
            <a:endParaRPr kumimoji="1" lang="ja-JP" altLang="en-US" sz="4000" b="0" i="0" u="none" strike="noStrike" kern="1200" cap="none" spc="0" normalizeH="0" baseline="0" noProof="0">
              <a:ln>
                <a:noFill/>
              </a:ln>
              <a:solidFill>
                <a:srgbClr val="FFFFFF"/>
              </a:solidFill>
              <a:effectLst/>
              <a:uLnTx/>
              <a:uFillTx/>
              <a:latin typeface="Meiryo" panose="020B0604030504040204" pitchFamily="34" charset="-128"/>
              <a:ea typeface="Meiryo" panose="020B0604030504040204" pitchFamily="34" charset="-128"/>
              <a:cs typeface="+mn-cs"/>
            </a:endParaRPr>
          </a:p>
        </p:txBody>
      </p:sp>
      <p:sp>
        <p:nvSpPr>
          <p:cNvPr id="167" name="テキスト ボックス 166">
            <a:extLst>
              <a:ext uri="{FF2B5EF4-FFF2-40B4-BE49-F238E27FC236}">
                <a16:creationId xmlns:a16="http://schemas.microsoft.com/office/drawing/2014/main" id="{9E1674E8-9184-634B-A4E5-F3A17FC13A11}"/>
              </a:ext>
            </a:extLst>
          </p:cNvPr>
          <p:cNvSpPr txBox="1"/>
          <p:nvPr/>
        </p:nvSpPr>
        <p:spPr>
          <a:xfrm>
            <a:off x="7692959" y="6029596"/>
            <a:ext cx="2350332" cy="451534"/>
          </a:xfrm>
          <a:prstGeom prst="rect">
            <a:avLst/>
          </a:prstGeom>
          <a:noFill/>
        </p:spPr>
        <p:txBody>
          <a:bodyPr wrap="square" rtlCol="0">
            <a:spAutoFit/>
          </a:bodyPr>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1" lang="en-US" altLang="ja-JP" sz="1167" b="1" i="0" u="none" strike="noStrike" kern="1200" cap="none" spc="0" normalizeH="0" baseline="0" noProof="0" dirty="0">
                <a:ln>
                  <a:noFill/>
                </a:ln>
                <a:solidFill>
                  <a:srgbClr val="FF0000"/>
                </a:solidFill>
                <a:effectLst/>
                <a:uLnTx/>
                <a:uFillTx/>
                <a:latin typeface="Meiryo" panose="020B0604030504040204" pitchFamily="34" charset="-128"/>
                <a:ea typeface="Meiryo" panose="020B0604030504040204" pitchFamily="34" charset="-128"/>
                <a:cs typeface="+mn-cs"/>
              </a:rPr>
              <a:t>Forensic</a:t>
            </a:r>
            <a:r>
              <a:rPr kumimoji="1" lang="ja-JP" altLang="en-US" sz="1167" b="1" i="0" u="none" strike="noStrike" kern="1200" cap="none" spc="0" normalizeH="0" baseline="0" noProof="0">
                <a:ln>
                  <a:noFill/>
                </a:ln>
                <a:solidFill>
                  <a:srgbClr val="FF0000"/>
                </a:solidFill>
                <a:effectLst/>
                <a:uLnTx/>
                <a:uFillTx/>
                <a:latin typeface="Meiryo" panose="020B0604030504040204" pitchFamily="34" charset="-128"/>
                <a:ea typeface="Meiryo" panose="020B0604030504040204" pitchFamily="34" charset="-128"/>
                <a:cs typeface="+mn-cs"/>
              </a:rPr>
              <a:t>環境にインスタンス起動</a:t>
            </a:r>
          </a:p>
        </p:txBody>
      </p:sp>
      <p:pic>
        <p:nvPicPr>
          <p:cNvPr id="182" name="Graphic 13">
            <a:extLst>
              <a:ext uri="{FF2B5EF4-FFF2-40B4-BE49-F238E27FC236}">
                <a16:creationId xmlns:a16="http://schemas.microsoft.com/office/drawing/2014/main" id="{250BE086-EEEF-5B42-A51E-30BBC0E624A3}"/>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907516" y="3560142"/>
            <a:ext cx="442624" cy="442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1" name="Graphic 13">
            <a:extLst>
              <a:ext uri="{FF2B5EF4-FFF2-40B4-BE49-F238E27FC236}">
                <a16:creationId xmlns:a16="http://schemas.microsoft.com/office/drawing/2014/main" id="{AA9AB0EC-EB57-0347-9790-DD5CC4F96177}"/>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932450" y="5631790"/>
            <a:ext cx="442624" cy="442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0" name="Graphic 19">
            <a:extLst>
              <a:ext uri="{FF2B5EF4-FFF2-40B4-BE49-F238E27FC236}">
                <a16:creationId xmlns:a16="http://schemas.microsoft.com/office/drawing/2014/main" id="{861CFEC3-C8A0-8848-A5E8-84E45EB4F330}"/>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911283" y="2513520"/>
            <a:ext cx="449824" cy="4498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テキスト ボックス 2">
            <a:extLst>
              <a:ext uri="{FF2B5EF4-FFF2-40B4-BE49-F238E27FC236}">
                <a16:creationId xmlns:a16="http://schemas.microsoft.com/office/drawing/2014/main" id="{7F72E5E3-B71D-EA6B-6AC6-B6A3B27BFFF6}"/>
              </a:ext>
            </a:extLst>
          </p:cNvPr>
          <p:cNvSpPr txBox="1"/>
          <p:nvPr/>
        </p:nvSpPr>
        <p:spPr>
          <a:xfrm>
            <a:off x="10607211" y="0"/>
            <a:ext cx="1584789" cy="369332"/>
          </a:xfrm>
          <a:prstGeom prst="rect">
            <a:avLst/>
          </a:prstGeom>
          <a:no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800" b="0" i="0" u="none" strike="noStrike" kern="1200" cap="none" spc="0" normalizeH="0" baseline="0" noProof="0" dirty="0">
                <a:ln>
                  <a:noFill/>
                </a:ln>
                <a:solidFill>
                  <a:srgbClr val="FFFFFF">
                    <a:lumMod val="50000"/>
                  </a:srgbClr>
                </a:solidFill>
                <a:effectLst/>
                <a:uLnTx/>
                <a:uFillTx/>
                <a:latin typeface="Meiryo" panose="020B0604030504040204" pitchFamily="34" charset="-128"/>
                <a:ea typeface="Meiryo" panose="020B0604030504040204" pitchFamily="34" charset="-128"/>
                <a:cs typeface="+mn-cs"/>
              </a:rPr>
              <a:t>SEC10-BP04</a:t>
            </a:r>
            <a:endParaRPr kumimoji="0" lang="ja-JP" altLang="en-US" sz="1800" b="0" i="0" u="none" strike="noStrike" kern="1200" cap="none" spc="0" normalizeH="0" baseline="0" noProof="0">
              <a:ln>
                <a:noFill/>
              </a:ln>
              <a:solidFill>
                <a:srgbClr val="FFFFFF">
                  <a:lumMod val="50000"/>
                </a:srgbClr>
              </a:solidFill>
              <a:effectLst/>
              <a:uLnTx/>
              <a:uFillTx/>
              <a:latin typeface="Meiryo" panose="020B0604030504040204" pitchFamily="34" charset="-128"/>
              <a:ea typeface="Meiryo" panose="020B0604030504040204" pitchFamily="34" charset="-128"/>
              <a:cs typeface="+mn-cs"/>
            </a:endParaRPr>
          </a:p>
        </p:txBody>
      </p:sp>
    </p:spTree>
    <p:extLst>
      <p:ext uri="{BB962C8B-B14F-4D97-AF65-F5344CB8AC3E}">
        <p14:creationId xmlns:p14="http://schemas.microsoft.com/office/powerpoint/2010/main" val="4266002261"/>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D0F9A1-029E-71F6-E793-4D162093E776}"/>
              </a:ext>
            </a:extLst>
          </p:cNvPr>
          <p:cNvSpPr>
            <a:spLocks noGrp="1"/>
          </p:cNvSpPr>
          <p:nvPr>
            <p:ph type="title"/>
          </p:nvPr>
        </p:nvSpPr>
        <p:spPr/>
        <p:txBody>
          <a:bodyPr/>
          <a:lstStyle/>
          <a:p>
            <a:pPr algn="l"/>
            <a:r>
              <a:rPr lang="en-JP" sz="2000" dirty="0"/>
              <a:t>レビュー観点 :</a:t>
            </a:r>
            <a:r>
              <a:rPr lang="ja-JP" altLang="en-US" sz="2000"/>
              <a:t>インシデント対応</a:t>
            </a:r>
            <a:r>
              <a:rPr lang="en-JP" sz="2000" dirty="0"/>
              <a:t>/</a:t>
            </a:r>
            <a:r>
              <a:rPr lang="ja-JP" altLang="en-US" sz="2000"/>
              <a:t>準備</a:t>
            </a:r>
            <a:br>
              <a:rPr lang="en-JP" sz="2000" dirty="0"/>
            </a:br>
            <a:r>
              <a:rPr lang="en-US" sz="2800" b="0" i="0" dirty="0">
                <a:solidFill>
                  <a:srgbClr val="16191F"/>
                </a:solidFill>
                <a:effectLst/>
                <a:latin typeface="Amazon Ember" panose="020B0603020204020204" pitchFamily="34" charset="0"/>
              </a:rPr>
              <a:t>SEC10-BP05 </a:t>
            </a:r>
            <a:r>
              <a:rPr lang="ja-JP" altLang="en-US" sz="2800" b="0" i="0">
                <a:solidFill>
                  <a:srgbClr val="16191F"/>
                </a:solidFill>
                <a:effectLst/>
                <a:latin typeface="Amazon Ember" panose="020B0603020204020204" pitchFamily="34" charset="0"/>
              </a:rPr>
              <a:t>アクセスを事前プロビジョニングする</a:t>
            </a:r>
            <a:endParaRPr lang="en-JP" sz="2800" dirty="0"/>
          </a:p>
        </p:txBody>
      </p:sp>
      <p:sp>
        <p:nvSpPr>
          <p:cNvPr id="3" name="Text Placeholder 2">
            <a:extLst>
              <a:ext uri="{FF2B5EF4-FFF2-40B4-BE49-F238E27FC236}">
                <a16:creationId xmlns:a16="http://schemas.microsoft.com/office/drawing/2014/main" id="{6CD638BC-5BEF-1626-7E3A-3BD989F1AFF4}"/>
              </a:ext>
            </a:extLst>
          </p:cNvPr>
          <p:cNvSpPr>
            <a:spLocks noGrp="1"/>
          </p:cNvSpPr>
          <p:nvPr>
            <p:ph type="body" sz="quarter" idx="10"/>
          </p:nvPr>
        </p:nvSpPr>
        <p:spPr>
          <a:xfrm>
            <a:off x="457200" y="1371600"/>
            <a:ext cx="5733945" cy="4364892"/>
          </a:xfrm>
        </p:spPr>
        <p:txBody>
          <a:bodyPr/>
          <a:lstStyle/>
          <a:p>
            <a:r>
              <a:rPr lang="en-JP" sz="1400" dirty="0">
                <a:solidFill>
                  <a:srgbClr val="0070C0"/>
                </a:solidFill>
              </a:rPr>
              <a:t>ポイント</a:t>
            </a:r>
          </a:p>
          <a:p>
            <a:pPr marL="285750" indent="-285750">
              <a:buFont typeface="Arial" panose="020B0604020202020204" pitchFamily="34" charset="0"/>
              <a:buChar char="•"/>
            </a:pPr>
            <a:r>
              <a:rPr lang="ja-JP" altLang="en-US" sz="1400"/>
              <a:t>インシデント対応者に、調査から復旧までに必要な正しいアクセス権を、事前にプロビジョニングしておく。</a:t>
            </a:r>
            <a:endParaRPr lang="en-US" altLang="ja-JP" sz="1400" dirty="0"/>
          </a:p>
          <a:p>
            <a:pPr marL="285750" indent="-285750">
              <a:buFont typeface="Arial" panose="020B0604020202020204" pitchFamily="34" charset="0"/>
              <a:buChar char="•"/>
            </a:pPr>
            <a:r>
              <a:rPr lang="ja-JP" altLang="en-US" sz="1400"/>
              <a:t>時間を短縮することが目的。</a:t>
            </a:r>
            <a:endParaRPr lang="en-JP" sz="1400" dirty="0"/>
          </a:p>
          <a:p>
            <a:endParaRPr lang="en-JP" sz="1400" dirty="0"/>
          </a:p>
          <a:p>
            <a:r>
              <a:rPr lang="en-JP" sz="1400">
                <a:solidFill>
                  <a:srgbClr val="0070C0"/>
                </a:solidFill>
              </a:rPr>
              <a:t>レビュー観点の例</a:t>
            </a:r>
            <a:endParaRPr lang="ja-JP" altLang="en-US" sz="1400"/>
          </a:p>
          <a:p>
            <a:pPr marL="285750" indent="-285750">
              <a:buFont typeface="Arial" panose="020B0604020202020204" pitchFamily="34" charset="0"/>
              <a:buChar char="•"/>
            </a:pPr>
            <a:r>
              <a:rPr lang="ja-JP" altLang="en-US" sz="1400"/>
              <a:t>ルートアカウントをインシデント対応に使用していないか？</a:t>
            </a:r>
          </a:p>
          <a:p>
            <a:pPr marL="285750" indent="-285750">
              <a:buFont typeface="Arial" panose="020B0604020202020204" pitchFamily="34" charset="0"/>
              <a:buChar char="•"/>
            </a:pPr>
            <a:r>
              <a:rPr lang="ja-JP" altLang="en-US" sz="1400"/>
              <a:t>既存のユーザーアカウントに変更を加えて対応しようとしていないか？</a:t>
            </a:r>
            <a:endParaRPr lang="en-JP" sz="1400" dirty="0"/>
          </a:p>
        </p:txBody>
      </p:sp>
      <p:sp>
        <p:nvSpPr>
          <p:cNvPr id="4" name="三角形 3">
            <a:extLst>
              <a:ext uri="{FF2B5EF4-FFF2-40B4-BE49-F238E27FC236}">
                <a16:creationId xmlns:a16="http://schemas.microsoft.com/office/drawing/2014/main" id="{E23BEA4F-7BD6-D7C2-7D7F-38418C429C05}"/>
              </a:ext>
            </a:extLst>
          </p:cNvPr>
          <p:cNvSpPr>
            <a:spLocks noChangeAspect="1"/>
          </p:cNvSpPr>
          <p:nvPr/>
        </p:nvSpPr>
        <p:spPr>
          <a:xfrm>
            <a:off x="6721285" y="3601840"/>
            <a:ext cx="936000" cy="806897"/>
          </a:xfrm>
          <a:prstGeom prst="triangle">
            <a:avLst/>
          </a:prstGeom>
          <a:no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9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Directory</a:t>
            </a:r>
            <a:endParaRPr kumimoji="1" lang="ja-JP" altLang="en-US" sz="9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endParaRPr>
          </a:p>
        </p:txBody>
      </p:sp>
      <p:sp>
        <p:nvSpPr>
          <p:cNvPr id="5" name="正方形/長方形 4">
            <a:extLst>
              <a:ext uri="{FF2B5EF4-FFF2-40B4-BE49-F238E27FC236}">
                <a16:creationId xmlns:a16="http://schemas.microsoft.com/office/drawing/2014/main" id="{8BB563DB-B331-654F-3EDD-2D99C127409D}"/>
              </a:ext>
            </a:extLst>
          </p:cNvPr>
          <p:cNvSpPr>
            <a:spLocks noChangeAspect="1"/>
          </p:cNvSpPr>
          <p:nvPr/>
        </p:nvSpPr>
        <p:spPr>
          <a:xfrm>
            <a:off x="6721285" y="4723240"/>
            <a:ext cx="936000" cy="936000"/>
          </a:xfrm>
          <a:prstGeom prst="rect">
            <a:avLst/>
          </a:prstGeom>
          <a:no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9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Identity Provider</a:t>
            </a:r>
            <a:endParaRPr kumimoji="1" lang="ja-JP" altLang="en-US" sz="9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endParaRPr>
          </a:p>
        </p:txBody>
      </p:sp>
      <p:sp>
        <p:nvSpPr>
          <p:cNvPr id="6" name="正方形/長方形 5">
            <a:extLst>
              <a:ext uri="{FF2B5EF4-FFF2-40B4-BE49-F238E27FC236}">
                <a16:creationId xmlns:a16="http://schemas.microsoft.com/office/drawing/2014/main" id="{58235C2A-7DCA-5433-34BD-3B233D7FE715}"/>
              </a:ext>
            </a:extLst>
          </p:cNvPr>
          <p:cNvSpPr>
            <a:spLocks noChangeAspect="1"/>
          </p:cNvSpPr>
          <p:nvPr/>
        </p:nvSpPr>
        <p:spPr>
          <a:xfrm>
            <a:off x="8265545" y="4723240"/>
            <a:ext cx="936000" cy="936000"/>
          </a:xfrm>
          <a:prstGeom prst="rect">
            <a:avLst/>
          </a:prstGeom>
          <a:no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9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Temporary elevated access broker</a:t>
            </a:r>
            <a:endParaRPr kumimoji="1" lang="ja-JP" altLang="en-US" sz="9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endParaRPr>
          </a:p>
        </p:txBody>
      </p:sp>
      <p:sp>
        <p:nvSpPr>
          <p:cNvPr id="7" name="正方形/長方形 6">
            <a:extLst>
              <a:ext uri="{FF2B5EF4-FFF2-40B4-BE49-F238E27FC236}">
                <a16:creationId xmlns:a16="http://schemas.microsoft.com/office/drawing/2014/main" id="{D2CD14A2-AB87-8391-6543-2280834409AF}"/>
              </a:ext>
            </a:extLst>
          </p:cNvPr>
          <p:cNvSpPr>
            <a:spLocks noChangeAspect="1"/>
          </p:cNvSpPr>
          <p:nvPr/>
        </p:nvSpPr>
        <p:spPr>
          <a:xfrm>
            <a:off x="8265545" y="3472737"/>
            <a:ext cx="936000" cy="936000"/>
          </a:xfrm>
          <a:prstGeom prst="rect">
            <a:avLst/>
          </a:prstGeom>
          <a:noFill/>
          <a:ln>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9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Change and incident management</a:t>
            </a:r>
            <a:endParaRPr kumimoji="1" lang="ja-JP" altLang="en-US" sz="9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endParaRPr>
          </a:p>
        </p:txBody>
      </p:sp>
      <p:sp>
        <p:nvSpPr>
          <p:cNvPr id="8" name="Rectangle 40">
            <a:extLst>
              <a:ext uri="{FF2B5EF4-FFF2-40B4-BE49-F238E27FC236}">
                <a16:creationId xmlns:a16="http://schemas.microsoft.com/office/drawing/2014/main" id="{9153EAB4-CF05-D0B0-98B1-535D1DA6D1E5}"/>
              </a:ext>
            </a:extLst>
          </p:cNvPr>
          <p:cNvSpPr/>
          <p:nvPr/>
        </p:nvSpPr>
        <p:spPr>
          <a:xfrm>
            <a:off x="9777167" y="3472737"/>
            <a:ext cx="2067991" cy="2186503"/>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72000" tIns="72000" rIns="72000" bIns="72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AWS Target environment</a:t>
            </a:r>
          </a:p>
        </p:txBody>
      </p:sp>
      <p:pic>
        <p:nvPicPr>
          <p:cNvPr id="9" name="Graphic 44">
            <a:extLst>
              <a:ext uri="{FF2B5EF4-FFF2-40B4-BE49-F238E27FC236}">
                <a16:creationId xmlns:a16="http://schemas.microsoft.com/office/drawing/2014/main" id="{8C7DCF0F-2D06-36B7-0E96-91457FEF9436}"/>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9777168" y="3472737"/>
            <a:ext cx="381000" cy="381000"/>
          </a:xfrm>
          <a:prstGeom prst="rect">
            <a:avLst/>
          </a:prstGeom>
        </p:spPr>
      </p:pic>
      <p:pic>
        <p:nvPicPr>
          <p:cNvPr id="10" name="Graphic 22">
            <a:extLst>
              <a:ext uri="{FF2B5EF4-FFF2-40B4-BE49-F238E27FC236}">
                <a16:creationId xmlns:a16="http://schemas.microsoft.com/office/drawing/2014/main" id="{B5D1967F-21A9-EBD0-354F-4E77F4AC98C5}"/>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8504945" y="595799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39">
            <a:extLst>
              <a:ext uri="{FF2B5EF4-FFF2-40B4-BE49-F238E27FC236}">
                <a16:creationId xmlns:a16="http://schemas.microsoft.com/office/drawing/2014/main" id="{53F12567-3F01-80A2-9E65-17FDF6317468}"/>
              </a:ext>
            </a:extLst>
          </p:cNvPr>
          <p:cNvSpPr txBox="1">
            <a:spLocks noChangeArrowheads="1"/>
          </p:cNvSpPr>
          <p:nvPr/>
        </p:nvSpPr>
        <p:spPr bwMode="auto">
          <a:xfrm>
            <a:off x="8196970" y="6415190"/>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200" b="0" i="0" u="none" strike="noStrike" kern="1200" cap="none" spc="0" normalizeH="0" baseline="0" noProof="0" dirty="0">
                <a:ln>
                  <a:noFill/>
                </a:ln>
                <a:solidFill>
                  <a:srgbClr val="232F3E"/>
                </a:solidFill>
                <a:effectLst/>
                <a:uLnTx/>
                <a:uFillTx/>
                <a:latin typeface="Arial" panose="020B0604020202020204" pitchFamily="34" charset="0"/>
                <a:ea typeface="+mn-ea"/>
                <a:cs typeface="Arial" panose="020B0604020202020204" pitchFamily="34" charset="0"/>
              </a:rPr>
              <a:t>User</a:t>
            </a:r>
          </a:p>
        </p:txBody>
      </p:sp>
      <p:cxnSp>
        <p:nvCxnSpPr>
          <p:cNvPr id="13" name="直線コネクタ 12">
            <a:extLst>
              <a:ext uri="{FF2B5EF4-FFF2-40B4-BE49-F238E27FC236}">
                <a16:creationId xmlns:a16="http://schemas.microsoft.com/office/drawing/2014/main" id="{0FFA7769-D737-E161-165B-47FD40134F50}"/>
              </a:ext>
            </a:extLst>
          </p:cNvPr>
          <p:cNvCxnSpPr>
            <a:stCxn id="4" idx="3"/>
            <a:endCxn id="5" idx="0"/>
          </p:cNvCxnSpPr>
          <p:nvPr/>
        </p:nvCxnSpPr>
        <p:spPr>
          <a:xfrm>
            <a:off x="7189285" y="4408737"/>
            <a:ext cx="0" cy="314503"/>
          </a:xfrm>
          <a:prstGeom prst="line">
            <a:avLst/>
          </a:prstGeom>
          <a:ln>
            <a:solidFill>
              <a:schemeClr val="tx2"/>
            </a:solidFill>
          </a:ln>
        </p:spPr>
        <p:style>
          <a:lnRef idx="1">
            <a:schemeClr val="accent6"/>
          </a:lnRef>
          <a:fillRef idx="0">
            <a:schemeClr val="accent6"/>
          </a:fillRef>
          <a:effectRef idx="0">
            <a:schemeClr val="accent6"/>
          </a:effectRef>
          <a:fontRef idx="minor">
            <a:schemeClr val="tx1"/>
          </a:fontRef>
        </p:style>
      </p:cxnSp>
      <p:cxnSp>
        <p:nvCxnSpPr>
          <p:cNvPr id="14" name="直線コネクタ 13">
            <a:extLst>
              <a:ext uri="{FF2B5EF4-FFF2-40B4-BE49-F238E27FC236}">
                <a16:creationId xmlns:a16="http://schemas.microsoft.com/office/drawing/2014/main" id="{55365834-1E9A-2266-7B18-C34D13B0AB65}"/>
              </a:ext>
            </a:extLst>
          </p:cNvPr>
          <p:cNvCxnSpPr>
            <a:cxnSpLocks/>
            <a:stCxn id="7" idx="2"/>
            <a:endCxn id="6" idx="0"/>
          </p:cNvCxnSpPr>
          <p:nvPr/>
        </p:nvCxnSpPr>
        <p:spPr>
          <a:xfrm>
            <a:off x="8733545" y="4408737"/>
            <a:ext cx="0" cy="314503"/>
          </a:xfrm>
          <a:prstGeom prst="line">
            <a:avLst/>
          </a:prstGeom>
          <a:ln>
            <a:solidFill>
              <a:schemeClr val="tx2"/>
            </a:solidFill>
            <a:prstDash val="dash"/>
          </a:ln>
        </p:spPr>
        <p:style>
          <a:lnRef idx="1">
            <a:schemeClr val="accent6"/>
          </a:lnRef>
          <a:fillRef idx="0">
            <a:schemeClr val="accent6"/>
          </a:fillRef>
          <a:effectRef idx="0">
            <a:schemeClr val="accent6"/>
          </a:effectRef>
          <a:fontRef idx="minor">
            <a:schemeClr val="tx1"/>
          </a:fontRef>
        </p:style>
      </p:cxnSp>
      <p:cxnSp>
        <p:nvCxnSpPr>
          <p:cNvPr id="18" name="直線矢印コネクタ 17">
            <a:extLst>
              <a:ext uri="{FF2B5EF4-FFF2-40B4-BE49-F238E27FC236}">
                <a16:creationId xmlns:a16="http://schemas.microsoft.com/office/drawing/2014/main" id="{D38BF5EE-7A0B-675C-7B06-79676775BA83}"/>
              </a:ext>
            </a:extLst>
          </p:cNvPr>
          <p:cNvCxnSpPr>
            <a:stCxn id="10" idx="0"/>
            <a:endCxn id="6" idx="2"/>
          </p:cNvCxnSpPr>
          <p:nvPr/>
        </p:nvCxnSpPr>
        <p:spPr>
          <a:xfrm flipV="1">
            <a:off x="8733545" y="5659240"/>
            <a:ext cx="0" cy="298750"/>
          </a:xfrm>
          <a:prstGeom prst="straightConnector1">
            <a:avLst/>
          </a:prstGeom>
          <a:ln>
            <a:solidFill>
              <a:schemeClr val="tx2"/>
            </a:solidFill>
            <a:tailEnd type="triangle"/>
          </a:ln>
        </p:spPr>
        <p:style>
          <a:lnRef idx="1">
            <a:schemeClr val="accent6"/>
          </a:lnRef>
          <a:fillRef idx="0">
            <a:schemeClr val="accent6"/>
          </a:fillRef>
          <a:effectRef idx="0">
            <a:schemeClr val="accent6"/>
          </a:effectRef>
          <a:fontRef idx="minor">
            <a:schemeClr val="tx1"/>
          </a:fontRef>
        </p:style>
      </p:cxnSp>
      <p:cxnSp>
        <p:nvCxnSpPr>
          <p:cNvPr id="19" name="直線矢印コネクタ 18">
            <a:extLst>
              <a:ext uri="{FF2B5EF4-FFF2-40B4-BE49-F238E27FC236}">
                <a16:creationId xmlns:a16="http://schemas.microsoft.com/office/drawing/2014/main" id="{60E566E5-8786-FAA3-6F46-F98061A20645}"/>
              </a:ext>
            </a:extLst>
          </p:cNvPr>
          <p:cNvCxnSpPr>
            <a:cxnSpLocks/>
            <a:stCxn id="6" idx="3"/>
          </p:cNvCxnSpPr>
          <p:nvPr/>
        </p:nvCxnSpPr>
        <p:spPr>
          <a:xfrm>
            <a:off x="9201545" y="5191240"/>
            <a:ext cx="575622" cy="0"/>
          </a:xfrm>
          <a:prstGeom prst="straightConnector1">
            <a:avLst/>
          </a:prstGeom>
          <a:ln>
            <a:solidFill>
              <a:schemeClr val="tx2"/>
            </a:solidFill>
            <a:tailEnd type="triangle"/>
          </a:ln>
        </p:spPr>
        <p:style>
          <a:lnRef idx="1">
            <a:schemeClr val="accent6"/>
          </a:lnRef>
          <a:fillRef idx="0">
            <a:schemeClr val="accent6"/>
          </a:fillRef>
          <a:effectRef idx="0">
            <a:schemeClr val="accent6"/>
          </a:effectRef>
          <a:fontRef idx="minor">
            <a:schemeClr val="tx1"/>
          </a:fontRef>
        </p:style>
      </p:cxnSp>
      <p:grpSp>
        <p:nvGrpSpPr>
          <p:cNvPr id="25" name="グループ化 24">
            <a:extLst>
              <a:ext uri="{FF2B5EF4-FFF2-40B4-BE49-F238E27FC236}">
                <a16:creationId xmlns:a16="http://schemas.microsoft.com/office/drawing/2014/main" id="{4987F2A9-3B9C-90FB-86E0-EBEA346F36B6}"/>
              </a:ext>
            </a:extLst>
          </p:cNvPr>
          <p:cNvGrpSpPr/>
          <p:nvPr/>
        </p:nvGrpSpPr>
        <p:grpSpPr>
          <a:xfrm>
            <a:off x="7657285" y="5004683"/>
            <a:ext cx="608260" cy="373115"/>
            <a:chOff x="7657285" y="2740285"/>
            <a:chExt cx="608260" cy="373115"/>
          </a:xfrm>
        </p:grpSpPr>
        <p:cxnSp>
          <p:nvCxnSpPr>
            <p:cNvPr id="23" name="直線矢印コネクタ 22">
              <a:extLst>
                <a:ext uri="{FF2B5EF4-FFF2-40B4-BE49-F238E27FC236}">
                  <a16:creationId xmlns:a16="http://schemas.microsoft.com/office/drawing/2014/main" id="{78BC026C-0751-DF5E-AA8E-7CA3A50083DC}"/>
                </a:ext>
              </a:extLst>
            </p:cNvPr>
            <p:cNvCxnSpPr>
              <a:cxnSpLocks/>
            </p:cNvCxnSpPr>
            <p:nvPr/>
          </p:nvCxnSpPr>
          <p:spPr>
            <a:xfrm>
              <a:off x="7657285" y="2740285"/>
              <a:ext cx="608260" cy="0"/>
            </a:xfrm>
            <a:prstGeom prst="straightConnector1">
              <a:avLst/>
            </a:prstGeom>
            <a:ln>
              <a:solidFill>
                <a:schemeClr val="tx2"/>
              </a:solidFill>
              <a:tailEnd type="triangle"/>
            </a:ln>
          </p:spPr>
          <p:style>
            <a:lnRef idx="1">
              <a:schemeClr val="accent6"/>
            </a:lnRef>
            <a:fillRef idx="0">
              <a:schemeClr val="accent6"/>
            </a:fillRef>
            <a:effectRef idx="0">
              <a:schemeClr val="accent6"/>
            </a:effectRef>
            <a:fontRef idx="minor">
              <a:schemeClr val="tx1"/>
            </a:fontRef>
          </p:style>
        </p:cxnSp>
        <p:cxnSp>
          <p:nvCxnSpPr>
            <p:cNvPr id="24" name="直線矢印コネクタ 23">
              <a:extLst>
                <a:ext uri="{FF2B5EF4-FFF2-40B4-BE49-F238E27FC236}">
                  <a16:creationId xmlns:a16="http://schemas.microsoft.com/office/drawing/2014/main" id="{D66019E2-AA67-1C7F-6A23-1C34E34951E5}"/>
                </a:ext>
              </a:extLst>
            </p:cNvPr>
            <p:cNvCxnSpPr>
              <a:cxnSpLocks/>
            </p:cNvCxnSpPr>
            <p:nvPr/>
          </p:nvCxnSpPr>
          <p:spPr>
            <a:xfrm flipH="1">
              <a:off x="7657285" y="3113400"/>
              <a:ext cx="608260" cy="0"/>
            </a:xfrm>
            <a:prstGeom prst="straightConnector1">
              <a:avLst/>
            </a:prstGeom>
            <a:ln>
              <a:solidFill>
                <a:schemeClr val="tx2"/>
              </a:solidFill>
              <a:tailEnd type="triangle"/>
            </a:ln>
          </p:spPr>
          <p:style>
            <a:lnRef idx="1">
              <a:schemeClr val="accent6"/>
            </a:lnRef>
            <a:fillRef idx="0">
              <a:schemeClr val="accent6"/>
            </a:fillRef>
            <a:effectRef idx="0">
              <a:schemeClr val="accent6"/>
            </a:effectRef>
            <a:fontRef idx="minor">
              <a:schemeClr val="tx1"/>
            </a:fontRef>
          </p:style>
        </p:cxnSp>
      </p:grpSp>
      <p:sp>
        <p:nvSpPr>
          <p:cNvPr id="26" name="円/楕円 25">
            <a:extLst>
              <a:ext uri="{FF2B5EF4-FFF2-40B4-BE49-F238E27FC236}">
                <a16:creationId xmlns:a16="http://schemas.microsoft.com/office/drawing/2014/main" id="{E9D467C7-7FD6-CF27-06F8-9C39A22177D8}"/>
              </a:ext>
            </a:extLst>
          </p:cNvPr>
          <p:cNvSpPr>
            <a:spLocks noChangeAspect="1"/>
          </p:cNvSpPr>
          <p:nvPr/>
        </p:nvSpPr>
        <p:spPr>
          <a:xfrm>
            <a:off x="7817415" y="5047240"/>
            <a:ext cx="288000" cy="288000"/>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cap="none" spc="0" normalizeH="0" baseline="0" noProof="0" dirty="0">
                <a:ln>
                  <a:noFill/>
                </a:ln>
                <a:solidFill>
                  <a:srgbClr val="FFFFFF"/>
                </a:solidFill>
                <a:effectLst/>
                <a:uLnTx/>
                <a:uFillTx/>
                <a:latin typeface="Meiryo" panose="020B0604030504040204" pitchFamily="34" charset="-128"/>
                <a:ea typeface="Meiryo" panose="020B0604030504040204" pitchFamily="34" charset="-128"/>
                <a:cs typeface="+mn-cs"/>
              </a:rPr>
              <a:t>1</a:t>
            </a:r>
            <a:endParaRPr kumimoji="1" lang="ja-JP" altLang="en-US" sz="1200" b="0" i="0" u="none" strike="noStrike" kern="1200" cap="none" spc="0" normalizeH="0" baseline="0" noProof="0">
              <a:ln>
                <a:noFill/>
              </a:ln>
              <a:solidFill>
                <a:srgbClr val="FFFFFF"/>
              </a:solidFill>
              <a:effectLst/>
              <a:uLnTx/>
              <a:uFillTx/>
              <a:latin typeface="Meiryo" panose="020B0604030504040204" pitchFamily="34" charset="-128"/>
              <a:ea typeface="Meiryo" panose="020B0604030504040204" pitchFamily="34" charset="-128"/>
              <a:cs typeface="+mn-cs"/>
            </a:endParaRPr>
          </a:p>
        </p:txBody>
      </p:sp>
      <p:sp>
        <p:nvSpPr>
          <p:cNvPr id="27" name="円/楕円 26">
            <a:extLst>
              <a:ext uri="{FF2B5EF4-FFF2-40B4-BE49-F238E27FC236}">
                <a16:creationId xmlns:a16="http://schemas.microsoft.com/office/drawing/2014/main" id="{BAC6ABA8-6788-224C-2C26-8E1837EC731E}"/>
              </a:ext>
            </a:extLst>
          </p:cNvPr>
          <p:cNvSpPr>
            <a:spLocks noChangeAspect="1"/>
          </p:cNvSpPr>
          <p:nvPr/>
        </p:nvSpPr>
        <p:spPr>
          <a:xfrm>
            <a:off x="8788445" y="5680991"/>
            <a:ext cx="288000" cy="288000"/>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cap="none" spc="0" normalizeH="0" baseline="0" noProof="0" dirty="0">
                <a:ln>
                  <a:noFill/>
                </a:ln>
                <a:solidFill>
                  <a:srgbClr val="FFFFFF"/>
                </a:solidFill>
                <a:effectLst/>
                <a:uLnTx/>
                <a:uFillTx/>
                <a:latin typeface="Meiryo" panose="020B0604030504040204" pitchFamily="34" charset="-128"/>
                <a:ea typeface="Meiryo" panose="020B0604030504040204" pitchFamily="34" charset="-128"/>
                <a:cs typeface="+mn-cs"/>
              </a:rPr>
              <a:t>2</a:t>
            </a:r>
            <a:endParaRPr kumimoji="1" lang="ja-JP" altLang="en-US" sz="1200" b="0" i="0" u="none" strike="noStrike" kern="1200" cap="none" spc="0" normalizeH="0" baseline="0" noProof="0">
              <a:ln>
                <a:noFill/>
              </a:ln>
              <a:solidFill>
                <a:srgbClr val="FFFFFF"/>
              </a:solidFill>
              <a:effectLst/>
              <a:uLnTx/>
              <a:uFillTx/>
              <a:latin typeface="Meiryo" panose="020B0604030504040204" pitchFamily="34" charset="-128"/>
              <a:ea typeface="Meiryo" panose="020B0604030504040204" pitchFamily="34" charset="-128"/>
              <a:cs typeface="+mn-cs"/>
            </a:endParaRPr>
          </a:p>
        </p:txBody>
      </p:sp>
      <p:sp>
        <p:nvSpPr>
          <p:cNvPr id="28" name="円/楕円 27">
            <a:extLst>
              <a:ext uri="{FF2B5EF4-FFF2-40B4-BE49-F238E27FC236}">
                <a16:creationId xmlns:a16="http://schemas.microsoft.com/office/drawing/2014/main" id="{155F1EBF-9340-4269-520D-2E10940FF5A9}"/>
              </a:ext>
            </a:extLst>
          </p:cNvPr>
          <p:cNvSpPr>
            <a:spLocks noChangeAspect="1"/>
          </p:cNvSpPr>
          <p:nvPr/>
        </p:nvSpPr>
        <p:spPr>
          <a:xfrm>
            <a:off x="8589545" y="4569096"/>
            <a:ext cx="288000" cy="288000"/>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cap="none" spc="0" normalizeH="0" baseline="0" noProof="0" dirty="0">
                <a:ln>
                  <a:noFill/>
                </a:ln>
                <a:solidFill>
                  <a:srgbClr val="FFFFFF"/>
                </a:solidFill>
                <a:effectLst/>
                <a:uLnTx/>
                <a:uFillTx/>
                <a:latin typeface="Meiryo" panose="020B0604030504040204" pitchFamily="34" charset="-128"/>
                <a:ea typeface="Meiryo" panose="020B0604030504040204" pitchFamily="34" charset="-128"/>
                <a:cs typeface="+mn-cs"/>
              </a:rPr>
              <a:t>3</a:t>
            </a:r>
            <a:endParaRPr kumimoji="1" lang="ja-JP" altLang="en-US" sz="1200" b="0" i="0" u="none" strike="noStrike" kern="1200" cap="none" spc="0" normalizeH="0" baseline="0" noProof="0">
              <a:ln>
                <a:noFill/>
              </a:ln>
              <a:solidFill>
                <a:srgbClr val="FFFFFF"/>
              </a:solidFill>
              <a:effectLst/>
              <a:uLnTx/>
              <a:uFillTx/>
              <a:latin typeface="Meiryo" panose="020B0604030504040204" pitchFamily="34" charset="-128"/>
              <a:ea typeface="Meiryo" panose="020B0604030504040204" pitchFamily="34" charset="-128"/>
              <a:cs typeface="+mn-cs"/>
            </a:endParaRPr>
          </a:p>
        </p:txBody>
      </p:sp>
      <p:sp>
        <p:nvSpPr>
          <p:cNvPr id="29" name="円/楕円 28">
            <a:extLst>
              <a:ext uri="{FF2B5EF4-FFF2-40B4-BE49-F238E27FC236}">
                <a16:creationId xmlns:a16="http://schemas.microsoft.com/office/drawing/2014/main" id="{0ABA2AAA-712E-A992-0B2D-57F590E4AA83}"/>
              </a:ext>
            </a:extLst>
          </p:cNvPr>
          <p:cNvSpPr>
            <a:spLocks noChangeAspect="1"/>
          </p:cNvSpPr>
          <p:nvPr/>
        </p:nvSpPr>
        <p:spPr>
          <a:xfrm>
            <a:off x="9342177" y="5233798"/>
            <a:ext cx="288000" cy="288000"/>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cap="none" spc="0" normalizeH="0" baseline="0" noProof="0" dirty="0">
                <a:ln>
                  <a:noFill/>
                </a:ln>
                <a:solidFill>
                  <a:srgbClr val="FFFFFF"/>
                </a:solidFill>
                <a:effectLst/>
                <a:uLnTx/>
                <a:uFillTx/>
                <a:latin typeface="Meiryo" panose="020B0604030504040204" pitchFamily="34" charset="-128"/>
                <a:ea typeface="Meiryo" panose="020B0604030504040204" pitchFamily="34" charset="-128"/>
                <a:cs typeface="+mn-cs"/>
              </a:rPr>
              <a:t>4</a:t>
            </a:r>
            <a:endParaRPr kumimoji="1" lang="ja-JP" altLang="en-US" sz="1200" b="0" i="0" u="none" strike="noStrike" kern="1200" cap="none" spc="0" normalizeH="0" baseline="0" noProof="0">
              <a:ln>
                <a:noFill/>
              </a:ln>
              <a:solidFill>
                <a:srgbClr val="FFFFFF"/>
              </a:solidFill>
              <a:effectLst/>
              <a:uLnTx/>
              <a:uFillTx/>
              <a:latin typeface="Meiryo" panose="020B0604030504040204" pitchFamily="34" charset="-128"/>
              <a:ea typeface="Meiryo" panose="020B0604030504040204" pitchFamily="34" charset="-128"/>
              <a:cs typeface="+mn-cs"/>
            </a:endParaRPr>
          </a:p>
        </p:txBody>
      </p:sp>
      <p:sp>
        <p:nvSpPr>
          <p:cNvPr id="30" name="テキスト ボックス 29">
            <a:extLst>
              <a:ext uri="{FF2B5EF4-FFF2-40B4-BE49-F238E27FC236}">
                <a16:creationId xmlns:a16="http://schemas.microsoft.com/office/drawing/2014/main" id="{D94D2DAD-186D-7A4C-AF4E-CE98D013CAFD}"/>
              </a:ext>
            </a:extLst>
          </p:cNvPr>
          <p:cNvSpPr txBox="1"/>
          <p:nvPr/>
        </p:nvSpPr>
        <p:spPr>
          <a:xfrm>
            <a:off x="9107560" y="5781574"/>
            <a:ext cx="2929007" cy="938719"/>
          </a:xfrm>
          <a:prstGeom prst="rect">
            <a:avLst/>
          </a:prstGeom>
          <a:solidFill>
            <a:schemeClr val="bg1"/>
          </a:solidFill>
        </p:spPr>
        <p:txBody>
          <a:bodyPr wrap="none" rtlCol="0">
            <a:spAutoFit/>
          </a:bodyPr>
          <a:lstStyle/>
          <a:p>
            <a:pPr marL="177800" marR="0" lvl="0" indent="-177800" algn="l" defTabSz="914400" rtl="0" eaLnBrk="1" fontAlgn="auto" latinLnBrk="0" hangingPunct="1">
              <a:lnSpc>
                <a:spcPct val="100000"/>
              </a:lnSpc>
              <a:spcBef>
                <a:spcPts val="300"/>
              </a:spcBef>
              <a:spcAft>
                <a:spcPts val="300"/>
              </a:spcAft>
              <a:buClrTx/>
              <a:buSzTx/>
              <a:buFontTx/>
              <a:buNone/>
              <a:tabLst/>
              <a:defRPr/>
            </a:pPr>
            <a:r>
              <a:rPr kumimoji="1" lang="en-US" altLang="ja-JP" sz="1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1.	</a:t>
            </a:r>
            <a:r>
              <a:rPr kumimoji="1" lang="ja-JP" altLang="en-US" sz="10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ユーザーを認証し、適格性を判断</a:t>
            </a:r>
            <a:endParaRPr kumimoji="1" lang="en-US" altLang="ja-JP" sz="1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endParaRPr>
          </a:p>
          <a:p>
            <a:pPr marL="177800" marR="0" lvl="0" indent="-177800" algn="l" defTabSz="914400" rtl="0" eaLnBrk="1" fontAlgn="auto" latinLnBrk="0" hangingPunct="1">
              <a:lnSpc>
                <a:spcPct val="100000"/>
              </a:lnSpc>
              <a:spcBef>
                <a:spcPts val="300"/>
              </a:spcBef>
              <a:spcAft>
                <a:spcPts val="300"/>
              </a:spcAft>
              <a:buClrTx/>
              <a:buSzTx/>
              <a:buFontTx/>
              <a:buNone/>
              <a:tabLst/>
              <a:defRPr/>
            </a:pPr>
            <a:r>
              <a:rPr kumimoji="1" lang="en-US" altLang="ja-JP" sz="1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2.	</a:t>
            </a:r>
            <a:r>
              <a:rPr kumimoji="1" lang="ja-JP" altLang="en-US" sz="10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一時的なアクセス権限の昇格プロセスを開始</a:t>
            </a:r>
            <a:endParaRPr kumimoji="1" lang="en-US" altLang="ja-JP" sz="1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endParaRPr>
          </a:p>
          <a:p>
            <a:pPr marL="177800" marR="0" lvl="0" indent="-177800" algn="l" defTabSz="914400" rtl="0" eaLnBrk="1" fontAlgn="auto" latinLnBrk="0" hangingPunct="1">
              <a:lnSpc>
                <a:spcPct val="100000"/>
              </a:lnSpc>
              <a:spcBef>
                <a:spcPts val="300"/>
              </a:spcBef>
              <a:spcAft>
                <a:spcPts val="300"/>
              </a:spcAft>
              <a:buClrTx/>
              <a:buSzTx/>
              <a:buFontTx/>
              <a:buNone/>
              <a:tabLst/>
              <a:defRPr/>
            </a:pPr>
            <a:r>
              <a:rPr kumimoji="1" lang="en-US" altLang="ja-JP" sz="1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3.	</a:t>
            </a:r>
            <a:r>
              <a:rPr kumimoji="1" lang="ja-JP" altLang="en-US" sz="10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アクセス権限の付与を承認</a:t>
            </a:r>
            <a:endParaRPr kumimoji="1" lang="en-US" altLang="ja-JP" sz="1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endParaRPr>
          </a:p>
          <a:p>
            <a:pPr marL="177800" marR="0" lvl="0" indent="-177800" algn="l" defTabSz="914400" rtl="0" eaLnBrk="1" fontAlgn="auto" latinLnBrk="0" hangingPunct="1">
              <a:lnSpc>
                <a:spcPct val="100000"/>
              </a:lnSpc>
              <a:spcBef>
                <a:spcPts val="300"/>
              </a:spcBef>
              <a:spcAft>
                <a:spcPts val="300"/>
              </a:spcAft>
              <a:buClrTx/>
              <a:buSzTx/>
              <a:buFontTx/>
              <a:buNone/>
              <a:tabLst/>
              <a:defRPr/>
            </a:pPr>
            <a:r>
              <a:rPr kumimoji="1" lang="en-US" altLang="ja-JP" sz="1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4.	</a:t>
            </a:r>
            <a:r>
              <a:rPr kumimoji="1" lang="ja-JP" altLang="en-US" sz="10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期限付きのアクセスを許可</a:t>
            </a:r>
          </a:p>
        </p:txBody>
      </p:sp>
      <p:sp>
        <p:nvSpPr>
          <p:cNvPr id="12" name="Text Placeholder 2">
            <a:extLst>
              <a:ext uri="{FF2B5EF4-FFF2-40B4-BE49-F238E27FC236}">
                <a16:creationId xmlns:a16="http://schemas.microsoft.com/office/drawing/2014/main" id="{12B4123F-8530-CCD2-104B-DC6B9FFF64F3}"/>
              </a:ext>
            </a:extLst>
          </p:cNvPr>
          <p:cNvSpPr txBox="1">
            <a:spLocks/>
          </p:cNvSpPr>
          <p:nvPr/>
        </p:nvSpPr>
        <p:spPr>
          <a:xfrm>
            <a:off x="6431280" y="1371600"/>
            <a:ext cx="5284470" cy="1973765"/>
          </a:xfrm>
          <a:prstGeom prst="rect">
            <a:avLst/>
          </a:prstGeom>
        </p:spPr>
        <p:txBody>
          <a:bodyPr vert="horz" lIns="91440" tIns="45720" rIns="91440" bIns="45720" rtlCol="0">
            <a:noAutofit/>
          </a:bodyPr>
          <a:lstStyle>
            <a:lvl1pPr marL="0" indent="0" algn="l" defTabSz="609576" rtl="0" eaLnBrk="1" latinLnBrk="0" hangingPunct="1">
              <a:spcBef>
                <a:spcPct val="20000"/>
              </a:spcBef>
              <a:buFont typeface="Arial" panose="020B0604020202020204" pitchFamily="34" charset="0"/>
              <a:buNone/>
              <a:tabLst/>
              <a:defRPr sz="2167" b="0" i="0" kern="1200">
                <a:solidFill>
                  <a:schemeClr val="tx1"/>
                </a:solidFill>
                <a:latin typeface="Meiryo" panose="020B0604030504040204" pitchFamily="34" charset="-128"/>
                <a:ea typeface="Meiryo" panose="020B0604030504040204" pitchFamily="34" charset="-128"/>
                <a:cs typeface="Amazon Ember Regular" charset="0"/>
              </a:defRPr>
            </a:lvl1pPr>
            <a:lvl2pPr marL="596612" indent="-294999" algn="l" defTabSz="609576" rtl="0" eaLnBrk="1" latinLnBrk="0" hangingPunct="1">
              <a:spcBef>
                <a:spcPct val="20000"/>
              </a:spcBef>
              <a:buFont typeface="Arial"/>
              <a:buChar char="•"/>
              <a:tabLst/>
              <a:defRPr sz="2000" b="0" i="0" kern="1200">
                <a:solidFill>
                  <a:schemeClr val="tx1"/>
                </a:solidFill>
                <a:latin typeface="Meiryo" panose="020B0604030504040204" pitchFamily="34" charset="-128"/>
                <a:ea typeface="Meiryo" panose="020B0604030504040204" pitchFamily="34" charset="-128"/>
                <a:cs typeface="Amazon Ember Regular" charset="0"/>
              </a:defRPr>
            </a:lvl2pPr>
            <a:lvl3pPr marL="892933" indent="-302936" algn="l" defTabSz="609576" rtl="0" eaLnBrk="1" latinLnBrk="0" hangingPunct="1">
              <a:spcBef>
                <a:spcPct val="20000"/>
              </a:spcBef>
              <a:buFont typeface="Arial"/>
              <a:buChar char="•"/>
              <a:tabLst/>
              <a:defRPr sz="1833" b="0" i="0" kern="1200">
                <a:solidFill>
                  <a:schemeClr val="tx1"/>
                </a:solidFill>
                <a:latin typeface="Meiryo" panose="020B0604030504040204" pitchFamily="34" charset="-128"/>
                <a:ea typeface="Meiryo" panose="020B0604030504040204" pitchFamily="34" charset="-128"/>
                <a:cs typeface="Amazon Ember Regular" charset="0"/>
              </a:defRPr>
            </a:lvl3pPr>
            <a:lvl4pPr marL="1222326" indent="-309550" algn="l" defTabSz="609576" rtl="0" eaLnBrk="1" latinLnBrk="0" hangingPunct="1">
              <a:spcBef>
                <a:spcPct val="20000"/>
              </a:spcBef>
              <a:buFont typeface="Arial" panose="020B0604020202020204" pitchFamily="34" charset="0"/>
              <a:buChar char="•"/>
              <a:tabLst/>
              <a:defRPr sz="1667" b="0" i="0" kern="1200">
                <a:solidFill>
                  <a:schemeClr val="tx1"/>
                </a:solidFill>
                <a:latin typeface="Meiryo" panose="020B0604030504040204" pitchFamily="34" charset="-128"/>
                <a:ea typeface="Meiryo" panose="020B0604030504040204" pitchFamily="34" charset="-128"/>
                <a:cs typeface="Amazon Ember Regular" charset="0"/>
              </a:defRPr>
            </a:lvl4pPr>
            <a:lvl5pPr marL="1518648" indent="-316165" algn="l" defTabSz="609576" rtl="0" eaLnBrk="1" latinLnBrk="0" hangingPunct="1">
              <a:spcBef>
                <a:spcPct val="20000"/>
              </a:spcBef>
              <a:buFont typeface="Arial" panose="020B0604020202020204" pitchFamily="34" charset="0"/>
              <a:buChar char="•"/>
              <a:tabLst/>
              <a:defRPr sz="1583" b="0" i="0" kern="1200">
                <a:solidFill>
                  <a:schemeClr val="tx1"/>
                </a:solidFill>
                <a:latin typeface="Meiryo" panose="020B0604030504040204" pitchFamily="34" charset="-128"/>
                <a:ea typeface="Meiryo" panose="020B0604030504040204" pitchFamily="34" charset="-128"/>
                <a:cs typeface="Amazon Ember Regular" charset="0"/>
              </a:defRPr>
            </a:lvl5pPr>
            <a:lvl6pPr marL="3352666" indent="-304788" algn="l" defTabSz="609576" rtl="0" eaLnBrk="1" latinLnBrk="0" hangingPunct="1">
              <a:spcBef>
                <a:spcPct val="20000"/>
              </a:spcBef>
              <a:buFont typeface="Arial"/>
              <a:buChar char="•"/>
              <a:defRPr sz="2667" kern="1200">
                <a:solidFill>
                  <a:schemeClr val="tx1"/>
                </a:solidFill>
                <a:latin typeface="+mn-lt"/>
                <a:ea typeface="+mn-ea"/>
                <a:cs typeface="+mn-cs"/>
              </a:defRPr>
            </a:lvl6pPr>
            <a:lvl7pPr marL="3962242" indent="-304788" algn="l" defTabSz="609576" rtl="0" eaLnBrk="1" latinLnBrk="0" hangingPunct="1">
              <a:spcBef>
                <a:spcPct val="20000"/>
              </a:spcBef>
              <a:buFont typeface="Arial"/>
              <a:buChar char="•"/>
              <a:defRPr sz="2667" kern="1200">
                <a:solidFill>
                  <a:schemeClr val="tx1"/>
                </a:solidFill>
                <a:latin typeface="+mn-lt"/>
                <a:ea typeface="+mn-ea"/>
                <a:cs typeface="+mn-cs"/>
              </a:defRPr>
            </a:lvl7pPr>
            <a:lvl8pPr marL="4571817" indent="-304788" algn="l" defTabSz="609576" rtl="0" eaLnBrk="1" latinLnBrk="0" hangingPunct="1">
              <a:spcBef>
                <a:spcPct val="20000"/>
              </a:spcBef>
              <a:buFont typeface="Arial"/>
              <a:buChar char="•"/>
              <a:defRPr sz="2667" kern="1200">
                <a:solidFill>
                  <a:schemeClr val="tx1"/>
                </a:solidFill>
                <a:latin typeface="+mn-lt"/>
                <a:ea typeface="+mn-ea"/>
                <a:cs typeface="+mn-cs"/>
              </a:defRPr>
            </a:lvl8pPr>
            <a:lvl9pPr marL="5181393" indent="-304788" algn="l" defTabSz="609576" rtl="0" eaLnBrk="1" latinLnBrk="0" hangingPunct="1">
              <a:spcBef>
                <a:spcPct val="20000"/>
              </a:spcBef>
              <a:buFont typeface="Arial"/>
              <a:buChar char="•"/>
              <a:defRPr sz="2667" kern="1200">
                <a:solidFill>
                  <a:schemeClr val="tx1"/>
                </a:solidFill>
                <a:latin typeface="+mn-lt"/>
                <a:ea typeface="+mn-ea"/>
                <a:cs typeface="+mn-cs"/>
              </a:defRPr>
            </a:lvl9pPr>
          </a:lstStyle>
          <a:p>
            <a:pPr marL="0" marR="0" lvl="0" indent="0" algn="l" defTabSz="609576"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ja-JP" altLang="en-US" sz="1400" b="0" i="0" u="none" strike="noStrike" kern="1200" cap="none" spc="0" normalizeH="0" baseline="0" noProof="0">
                <a:ln>
                  <a:noFill/>
                </a:ln>
                <a:solidFill>
                  <a:srgbClr val="0070C0"/>
                </a:solidFill>
                <a:effectLst/>
                <a:uLnTx/>
                <a:uFillTx/>
                <a:latin typeface="Meiryo" panose="020B0604030504040204" pitchFamily="34" charset="-128"/>
                <a:ea typeface="Meiryo" panose="020B0604030504040204" pitchFamily="34" charset="-128"/>
                <a:cs typeface="Amazon Ember Regular" charset="0"/>
              </a:rPr>
              <a:t>実装例</a:t>
            </a:r>
            <a:endParaRPr kumimoji="0" lang="en-US" altLang="ja-JP" sz="1400" b="0" i="0" u="none" strike="noStrike" kern="1200" cap="none" spc="0" normalizeH="0" baseline="0" noProof="0" dirty="0">
              <a:ln>
                <a:noFill/>
              </a:ln>
              <a:solidFill>
                <a:srgbClr val="0070C0"/>
              </a:solidFill>
              <a:effectLst/>
              <a:uLnTx/>
              <a:uFillTx/>
              <a:latin typeface="Meiryo" panose="020B0604030504040204" pitchFamily="34" charset="-128"/>
              <a:ea typeface="Meiryo" panose="020B0604030504040204" pitchFamily="34" charset="-128"/>
              <a:cs typeface="Amazon Ember Regular" charset="0"/>
            </a:endParaRPr>
          </a:p>
          <a:p>
            <a:pPr marL="285750" marR="0" lvl="0" indent="-285750" algn="l" defTabSz="609576"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ja-JP" altLang="en-US" sz="12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専用のセキュリティアカウントで、インシデント対応専用</a:t>
            </a:r>
            <a:r>
              <a:rPr kumimoji="0" lang="en" altLang="ja-JP" sz="12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IAM</a:t>
            </a:r>
            <a:r>
              <a:rPr kumimoji="0" lang="ja-JP" altLang="en-US" sz="12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ユーザーアカウントを作成する。</a:t>
            </a:r>
          </a:p>
          <a:p>
            <a:pPr marL="285750" marR="0" lvl="0" indent="-285750" algn="l" defTabSz="609576"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US" altLang="ja-JP" sz="12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&lt;</a:t>
            </a:r>
            <a:r>
              <a:rPr kumimoji="0" lang="en" altLang="ja-JP" sz="12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USER_ID&gt;-BREAK-GLASS</a:t>
            </a:r>
            <a:r>
              <a:rPr kumimoji="0" lang="ja-JP" altLang="en-US" sz="12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という名前をつける。</a:t>
            </a:r>
          </a:p>
          <a:p>
            <a:pPr marL="285750" marR="0" lvl="0" indent="-285750" algn="l" defTabSz="609576"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ja-JP" altLang="en-US" sz="12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ユーザーアカウントには、強力なパスワードポリシーと多要素認証（</a:t>
            </a:r>
            <a:r>
              <a:rPr kumimoji="0" lang="en" altLang="ja-JP" sz="12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MFA</a:t>
            </a:r>
            <a:r>
              <a:rPr kumimoji="0" lang="ja-JP" altLang="en" sz="12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a:t>
            </a:r>
            <a:r>
              <a:rPr kumimoji="0" lang="ja-JP" altLang="en-US" sz="12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を適用する。</a:t>
            </a:r>
          </a:p>
          <a:p>
            <a:pPr marL="285750" marR="0" lvl="0" indent="-285750" algn="l" defTabSz="609576"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ja-JP" altLang="en-US" sz="12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インシデントごとにプレイブックを作成し、必要なアクションのみを許可する個別の</a:t>
            </a:r>
            <a:r>
              <a:rPr kumimoji="0" lang="en" altLang="ja-JP" sz="12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IAM</a:t>
            </a:r>
            <a:r>
              <a:rPr kumimoji="0" lang="ja-JP" altLang="en-US" sz="12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ポリシーを作成する。</a:t>
            </a:r>
          </a:p>
          <a:p>
            <a:pPr marL="285750" marR="0" lvl="0" indent="-285750" algn="l" defTabSz="609576"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 altLang="ja-JP" sz="12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IAM</a:t>
            </a:r>
            <a:r>
              <a:rPr kumimoji="0" lang="ja-JP" altLang="en-US" sz="12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ロールには、</a:t>
            </a:r>
            <a:r>
              <a:rPr kumimoji="0" lang="en" altLang="ja-JP" sz="12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BREAK-GLASS-ROLE </a:t>
            </a:r>
            <a:r>
              <a:rPr kumimoji="0" lang="ja-JP" altLang="en-US" sz="12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という名前をつける。</a:t>
            </a:r>
          </a:p>
          <a:p>
            <a:pPr marL="285750" marR="0" lvl="0" indent="-285750" algn="l" defTabSz="609576" rtl="0" eaLnBrk="1" fontAlgn="auto" latinLnBrk="0" hangingPunct="1">
              <a:lnSpc>
                <a:spcPct val="100000"/>
              </a:lnSpc>
              <a:spcBef>
                <a:spcPct val="20000"/>
              </a:spcBef>
              <a:spcAft>
                <a:spcPts val="0"/>
              </a:spcAft>
              <a:buClrTx/>
              <a:buSzTx/>
              <a:buFont typeface="Arial" panose="020B0604020202020204" pitchFamily="34" charset="0"/>
              <a:buChar char="•"/>
              <a:tabLst/>
              <a:defRPr/>
            </a:pPr>
            <a:endParaRPr kumimoji="0" lang="ja-JP" altLang="en-US" sz="14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endParaRPr>
          </a:p>
        </p:txBody>
      </p:sp>
    </p:spTree>
    <p:extLst>
      <p:ext uri="{BB962C8B-B14F-4D97-AF65-F5344CB8AC3E}">
        <p14:creationId xmlns:p14="http://schemas.microsoft.com/office/powerpoint/2010/main" val="1721642995"/>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D0F9A1-029E-71F6-E793-4D162093E776}"/>
              </a:ext>
            </a:extLst>
          </p:cNvPr>
          <p:cNvSpPr>
            <a:spLocks noGrp="1"/>
          </p:cNvSpPr>
          <p:nvPr>
            <p:ph type="title"/>
          </p:nvPr>
        </p:nvSpPr>
        <p:spPr/>
        <p:txBody>
          <a:bodyPr/>
          <a:lstStyle/>
          <a:p>
            <a:pPr algn="l"/>
            <a:r>
              <a:rPr lang="en-JP" sz="2000"/>
              <a:t>レビュー観点 :</a:t>
            </a:r>
            <a:r>
              <a:rPr lang="ja-JP" altLang="en-US" sz="2000"/>
              <a:t>インシデント対応</a:t>
            </a:r>
            <a:r>
              <a:rPr lang="en-JP" sz="2000"/>
              <a:t>/</a:t>
            </a:r>
            <a:r>
              <a:rPr lang="ja-JP" altLang="en-US" sz="2000"/>
              <a:t>準備</a:t>
            </a:r>
            <a:br>
              <a:rPr lang="en-JP" sz="2000"/>
            </a:br>
            <a:r>
              <a:rPr lang="en-US" sz="2800" b="0" i="0" dirty="0">
                <a:solidFill>
                  <a:srgbClr val="16191F"/>
                </a:solidFill>
                <a:effectLst/>
                <a:latin typeface="Amazon Ember" panose="020B0603020204020204" pitchFamily="34" charset="0"/>
              </a:rPr>
              <a:t>SEC10-BP06 </a:t>
            </a:r>
            <a:r>
              <a:rPr lang="ja-JP" altLang="en-US" sz="2800" b="0" i="0">
                <a:solidFill>
                  <a:srgbClr val="16191F"/>
                </a:solidFill>
                <a:effectLst/>
                <a:latin typeface="Amazon Ember" panose="020B0603020204020204" pitchFamily="34" charset="0"/>
              </a:rPr>
              <a:t>ツールを事前デプロイする</a:t>
            </a:r>
            <a:endParaRPr lang="en-JP" sz="2800" dirty="0"/>
          </a:p>
        </p:txBody>
      </p:sp>
      <p:sp>
        <p:nvSpPr>
          <p:cNvPr id="3" name="Text Placeholder 2">
            <a:extLst>
              <a:ext uri="{FF2B5EF4-FFF2-40B4-BE49-F238E27FC236}">
                <a16:creationId xmlns:a16="http://schemas.microsoft.com/office/drawing/2014/main" id="{6CD638BC-5BEF-1626-7E3A-3BD989F1AFF4}"/>
              </a:ext>
            </a:extLst>
          </p:cNvPr>
          <p:cNvSpPr>
            <a:spLocks noGrp="1"/>
          </p:cNvSpPr>
          <p:nvPr>
            <p:ph type="body" sz="quarter" idx="10"/>
          </p:nvPr>
        </p:nvSpPr>
        <p:spPr>
          <a:xfrm>
            <a:off x="457200" y="1371600"/>
            <a:ext cx="5733945" cy="4364892"/>
          </a:xfrm>
        </p:spPr>
        <p:txBody>
          <a:bodyPr/>
          <a:lstStyle/>
          <a:p>
            <a:r>
              <a:rPr lang="en-JP" sz="1400" dirty="0">
                <a:solidFill>
                  <a:srgbClr val="0070C0"/>
                </a:solidFill>
              </a:rPr>
              <a:t>ポイント</a:t>
            </a:r>
          </a:p>
          <a:p>
            <a:pPr marL="285750" indent="-285750">
              <a:buFont typeface="Arial" panose="020B0604020202020204" pitchFamily="34" charset="0"/>
              <a:buChar char="•"/>
            </a:pPr>
            <a:r>
              <a:rPr lang="en-US" altLang="ja-JP" sz="1400" dirty="0"/>
              <a:t>AWS </a:t>
            </a:r>
            <a:r>
              <a:rPr lang="ja-JP" altLang="en-US" sz="1400"/>
              <a:t>に適切なツールをあらかじめ配備しておき、セキュリティ担当者がインシデント発生時に適切な対応ができるようにする。</a:t>
            </a:r>
            <a:endParaRPr lang="en-US" altLang="ja-JP" sz="1400" dirty="0"/>
          </a:p>
          <a:p>
            <a:pPr marL="285750" indent="-285750">
              <a:buFont typeface="Arial" panose="020B0604020202020204" pitchFamily="34" charset="0"/>
              <a:buChar char="•"/>
            </a:pPr>
            <a:r>
              <a:rPr lang="ja-JP" altLang="en-US" sz="1400"/>
              <a:t>繰り返し発生する通常のアラートを処理する機能を自動化して、アラート疲れを回避する。</a:t>
            </a:r>
            <a:endParaRPr lang="en-JP" sz="1400" dirty="0"/>
          </a:p>
          <a:p>
            <a:pPr marL="285750" indent="-285750">
              <a:buFont typeface="Arial" panose="020B0604020202020204" pitchFamily="34" charset="0"/>
              <a:buChar char="•"/>
            </a:pPr>
            <a:endParaRPr lang="en-JP" sz="1400" dirty="0"/>
          </a:p>
          <a:p>
            <a:endParaRPr lang="en-JP" sz="1400" dirty="0"/>
          </a:p>
          <a:p>
            <a:r>
              <a:rPr lang="en-JP" sz="1400">
                <a:solidFill>
                  <a:srgbClr val="0070C0"/>
                </a:solidFill>
              </a:rPr>
              <a:t>レビュー観点の例</a:t>
            </a:r>
            <a:endParaRPr lang="ja-JP" altLang="en-US" sz="1400"/>
          </a:p>
          <a:p>
            <a:pPr marL="285750" indent="-285750">
              <a:buFont typeface="Arial" panose="020B0604020202020204" pitchFamily="34" charset="0"/>
              <a:buChar char="•"/>
            </a:pPr>
            <a:r>
              <a:rPr lang="ja-JP" altLang="en-US" sz="1400"/>
              <a:t>セキュリティ関連データを一箇所に集める仕組みがあるか？</a:t>
            </a:r>
            <a:endParaRPr lang="en-US" altLang="ja-JP" sz="1400" dirty="0"/>
          </a:p>
          <a:p>
            <a:pPr marL="285750" indent="-285750">
              <a:buFont typeface="Arial" panose="020B0604020202020204" pitchFamily="34" charset="0"/>
              <a:buChar char="•"/>
            </a:pPr>
            <a:r>
              <a:rPr lang="en-US" altLang="ja-JP" sz="1400" dirty="0"/>
              <a:t>Amazon Detective </a:t>
            </a:r>
            <a:r>
              <a:rPr lang="ja-JP" altLang="en-US" sz="1400"/>
              <a:t>を有効にしているか？</a:t>
            </a:r>
            <a:endParaRPr lang="en-JP" sz="1400" dirty="0"/>
          </a:p>
        </p:txBody>
      </p:sp>
      <p:sp>
        <p:nvSpPr>
          <p:cNvPr id="4" name="Text Placeholder 2">
            <a:extLst>
              <a:ext uri="{FF2B5EF4-FFF2-40B4-BE49-F238E27FC236}">
                <a16:creationId xmlns:a16="http://schemas.microsoft.com/office/drawing/2014/main" id="{9B01D9D9-0B1C-4608-D444-6C6A10F34359}"/>
              </a:ext>
            </a:extLst>
          </p:cNvPr>
          <p:cNvSpPr txBox="1">
            <a:spLocks/>
          </p:cNvSpPr>
          <p:nvPr/>
        </p:nvSpPr>
        <p:spPr>
          <a:xfrm>
            <a:off x="6431280" y="1371600"/>
            <a:ext cx="5284470" cy="1973765"/>
          </a:xfrm>
          <a:prstGeom prst="rect">
            <a:avLst/>
          </a:prstGeom>
        </p:spPr>
        <p:txBody>
          <a:bodyPr vert="horz" lIns="91440" tIns="45720" rIns="91440" bIns="45720" rtlCol="0">
            <a:noAutofit/>
          </a:bodyPr>
          <a:lstStyle>
            <a:lvl1pPr marL="0" indent="0" algn="l" defTabSz="609576" rtl="0" eaLnBrk="1" latinLnBrk="0" hangingPunct="1">
              <a:spcBef>
                <a:spcPct val="20000"/>
              </a:spcBef>
              <a:buFont typeface="Arial" panose="020B0604020202020204" pitchFamily="34" charset="0"/>
              <a:buNone/>
              <a:tabLst/>
              <a:defRPr sz="2167" b="0" i="0" kern="1200">
                <a:solidFill>
                  <a:schemeClr val="tx1"/>
                </a:solidFill>
                <a:latin typeface="Meiryo" panose="020B0604030504040204" pitchFamily="34" charset="-128"/>
                <a:ea typeface="Meiryo" panose="020B0604030504040204" pitchFamily="34" charset="-128"/>
                <a:cs typeface="Amazon Ember Regular" charset="0"/>
              </a:defRPr>
            </a:lvl1pPr>
            <a:lvl2pPr marL="596612" indent="-294999" algn="l" defTabSz="609576" rtl="0" eaLnBrk="1" latinLnBrk="0" hangingPunct="1">
              <a:spcBef>
                <a:spcPct val="20000"/>
              </a:spcBef>
              <a:buFont typeface="Arial"/>
              <a:buChar char="•"/>
              <a:tabLst/>
              <a:defRPr sz="2000" b="0" i="0" kern="1200">
                <a:solidFill>
                  <a:schemeClr val="tx1"/>
                </a:solidFill>
                <a:latin typeface="Meiryo" panose="020B0604030504040204" pitchFamily="34" charset="-128"/>
                <a:ea typeface="Meiryo" panose="020B0604030504040204" pitchFamily="34" charset="-128"/>
                <a:cs typeface="Amazon Ember Regular" charset="0"/>
              </a:defRPr>
            </a:lvl2pPr>
            <a:lvl3pPr marL="892933" indent="-302936" algn="l" defTabSz="609576" rtl="0" eaLnBrk="1" latinLnBrk="0" hangingPunct="1">
              <a:spcBef>
                <a:spcPct val="20000"/>
              </a:spcBef>
              <a:buFont typeface="Arial"/>
              <a:buChar char="•"/>
              <a:tabLst/>
              <a:defRPr sz="1833" b="0" i="0" kern="1200">
                <a:solidFill>
                  <a:schemeClr val="tx1"/>
                </a:solidFill>
                <a:latin typeface="Meiryo" panose="020B0604030504040204" pitchFamily="34" charset="-128"/>
                <a:ea typeface="Meiryo" panose="020B0604030504040204" pitchFamily="34" charset="-128"/>
                <a:cs typeface="Amazon Ember Regular" charset="0"/>
              </a:defRPr>
            </a:lvl3pPr>
            <a:lvl4pPr marL="1222326" indent="-309550" algn="l" defTabSz="609576" rtl="0" eaLnBrk="1" latinLnBrk="0" hangingPunct="1">
              <a:spcBef>
                <a:spcPct val="20000"/>
              </a:spcBef>
              <a:buFont typeface="Arial" panose="020B0604020202020204" pitchFamily="34" charset="0"/>
              <a:buChar char="•"/>
              <a:tabLst/>
              <a:defRPr sz="1667" b="0" i="0" kern="1200">
                <a:solidFill>
                  <a:schemeClr val="tx1"/>
                </a:solidFill>
                <a:latin typeface="Meiryo" panose="020B0604030504040204" pitchFamily="34" charset="-128"/>
                <a:ea typeface="Meiryo" panose="020B0604030504040204" pitchFamily="34" charset="-128"/>
                <a:cs typeface="Amazon Ember Regular" charset="0"/>
              </a:defRPr>
            </a:lvl4pPr>
            <a:lvl5pPr marL="1518648" indent="-316165" algn="l" defTabSz="609576" rtl="0" eaLnBrk="1" latinLnBrk="0" hangingPunct="1">
              <a:spcBef>
                <a:spcPct val="20000"/>
              </a:spcBef>
              <a:buFont typeface="Arial" panose="020B0604020202020204" pitchFamily="34" charset="0"/>
              <a:buChar char="•"/>
              <a:tabLst/>
              <a:defRPr sz="1583" b="0" i="0" kern="1200">
                <a:solidFill>
                  <a:schemeClr val="tx1"/>
                </a:solidFill>
                <a:latin typeface="Meiryo" panose="020B0604030504040204" pitchFamily="34" charset="-128"/>
                <a:ea typeface="Meiryo" panose="020B0604030504040204" pitchFamily="34" charset="-128"/>
                <a:cs typeface="Amazon Ember Regular" charset="0"/>
              </a:defRPr>
            </a:lvl5pPr>
            <a:lvl6pPr marL="3352666" indent="-304788" algn="l" defTabSz="609576" rtl="0" eaLnBrk="1" latinLnBrk="0" hangingPunct="1">
              <a:spcBef>
                <a:spcPct val="20000"/>
              </a:spcBef>
              <a:buFont typeface="Arial"/>
              <a:buChar char="•"/>
              <a:defRPr sz="2667" kern="1200">
                <a:solidFill>
                  <a:schemeClr val="tx1"/>
                </a:solidFill>
                <a:latin typeface="+mn-lt"/>
                <a:ea typeface="+mn-ea"/>
                <a:cs typeface="+mn-cs"/>
              </a:defRPr>
            </a:lvl6pPr>
            <a:lvl7pPr marL="3962242" indent="-304788" algn="l" defTabSz="609576" rtl="0" eaLnBrk="1" latinLnBrk="0" hangingPunct="1">
              <a:spcBef>
                <a:spcPct val="20000"/>
              </a:spcBef>
              <a:buFont typeface="Arial"/>
              <a:buChar char="•"/>
              <a:defRPr sz="2667" kern="1200">
                <a:solidFill>
                  <a:schemeClr val="tx1"/>
                </a:solidFill>
                <a:latin typeface="+mn-lt"/>
                <a:ea typeface="+mn-ea"/>
                <a:cs typeface="+mn-cs"/>
              </a:defRPr>
            </a:lvl7pPr>
            <a:lvl8pPr marL="4571817" indent="-304788" algn="l" defTabSz="609576" rtl="0" eaLnBrk="1" latinLnBrk="0" hangingPunct="1">
              <a:spcBef>
                <a:spcPct val="20000"/>
              </a:spcBef>
              <a:buFont typeface="Arial"/>
              <a:buChar char="•"/>
              <a:defRPr sz="2667" kern="1200">
                <a:solidFill>
                  <a:schemeClr val="tx1"/>
                </a:solidFill>
                <a:latin typeface="+mn-lt"/>
                <a:ea typeface="+mn-ea"/>
                <a:cs typeface="+mn-cs"/>
              </a:defRPr>
            </a:lvl8pPr>
            <a:lvl9pPr marL="5181393" indent="-304788" algn="l" defTabSz="609576" rtl="0" eaLnBrk="1" latinLnBrk="0" hangingPunct="1">
              <a:spcBef>
                <a:spcPct val="20000"/>
              </a:spcBef>
              <a:buFont typeface="Arial"/>
              <a:buChar char="•"/>
              <a:defRPr sz="2667" kern="1200">
                <a:solidFill>
                  <a:schemeClr val="tx1"/>
                </a:solidFill>
                <a:latin typeface="+mn-lt"/>
                <a:ea typeface="+mn-ea"/>
                <a:cs typeface="+mn-cs"/>
              </a:defRPr>
            </a:lvl9pPr>
          </a:lstStyle>
          <a:p>
            <a:pPr marL="0" marR="0" lvl="0" indent="0" algn="l" defTabSz="609576"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ja-JP" altLang="en-US" sz="1400" b="0" i="0" u="none" strike="noStrike" kern="1200" cap="none" spc="0" normalizeH="0" baseline="0" noProof="0">
                <a:ln>
                  <a:noFill/>
                </a:ln>
                <a:solidFill>
                  <a:srgbClr val="0070C0"/>
                </a:solidFill>
                <a:effectLst/>
                <a:uLnTx/>
                <a:uFillTx/>
                <a:latin typeface="Meiryo" panose="020B0604030504040204" pitchFamily="34" charset="-128"/>
                <a:ea typeface="Meiryo" panose="020B0604030504040204" pitchFamily="34" charset="-128"/>
                <a:cs typeface="Amazon Ember Regular" charset="0"/>
              </a:rPr>
              <a:t>実装例</a:t>
            </a:r>
            <a:endParaRPr kumimoji="0" lang="en-US" altLang="ja-JP" sz="1400" b="0" i="0" u="none" strike="noStrike" kern="1200" cap="none" spc="0" normalizeH="0" baseline="0" noProof="0" dirty="0">
              <a:ln>
                <a:noFill/>
              </a:ln>
              <a:solidFill>
                <a:srgbClr val="0070C0"/>
              </a:solidFill>
              <a:effectLst/>
              <a:uLnTx/>
              <a:uFillTx/>
              <a:latin typeface="Meiryo" panose="020B0604030504040204" pitchFamily="34" charset="-128"/>
              <a:ea typeface="Meiryo" panose="020B0604030504040204" pitchFamily="34" charset="-128"/>
              <a:cs typeface="Amazon Ember Regular" charset="0"/>
            </a:endParaRPr>
          </a:p>
          <a:p>
            <a:pPr marL="285750" marR="0" lvl="0" indent="-285750" algn="l" defTabSz="609576"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US" altLang="ja-JP" sz="12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Amazon Detective </a:t>
            </a:r>
            <a:r>
              <a:rPr kumimoji="0" lang="ja-JP" altLang="en-US" sz="12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を有効にする。</a:t>
            </a:r>
          </a:p>
          <a:p>
            <a:pPr marL="285750" marR="0" lvl="0" indent="-285750" algn="l" defTabSz="609576" rtl="0" eaLnBrk="1" fontAlgn="auto" latinLnBrk="0" hangingPunct="1">
              <a:lnSpc>
                <a:spcPct val="100000"/>
              </a:lnSpc>
              <a:spcBef>
                <a:spcPct val="20000"/>
              </a:spcBef>
              <a:spcAft>
                <a:spcPts val="0"/>
              </a:spcAft>
              <a:buClrTx/>
              <a:buSzTx/>
              <a:buFont typeface="Arial" panose="020B0604020202020204" pitchFamily="34" charset="0"/>
              <a:buChar char="•"/>
              <a:tabLst/>
              <a:defRPr/>
            </a:pPr>
            <a:endParaRPr kumimoji="0" lang="ja-JP" altLang="en-US" sz="14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endParaRPr>
          </a:p>
        </p:txBody>
      </p:sp>
      <p:sp>
        <p:nvSpPr>
          <p:cNvPr id="5" name="正方形/長方形 4">
            <a:extLst>
              <a:ext uri="{FF2B5EF4-FFF2-40B4-BE49-F238E27FC236}">
                <a16:creationId xmlns:a16="http://schemas.microsoft.com/office/drawing/2014/main" id="{AA561C51-11D5-0108-5D76-8063B5D7D6D7}"/>
              </a:ext>
            </a:extLst>
          </p:cNvPr>
          <p:cNvSpPr/>
          <p:nvPr/>
        </p:nvSpPr>
        <p:spPr>
          <a:xfrm>
            <a:off x="7492691" y="3627050"/>
            <a:ext cx="869795" cy="401444"/>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a:ln>
                  <a:noFill/>
                </a:ln>
                <a:solidFill>
                  <a:srgbClr val="FF9900"/>
                </a:solidFill>
                <a:effectLst/>
                <a:uLnTx/>
                <a:uFillTx/>
                <a:latin typeface="Meiryo" panose="020B0604030504040204" pitchFamily="34" charset="-128"/>
                <a:ea typeface="Meiryo" panose="020B0604030504040204" pitchFamily="34" charset="-128"/>
                <a:cs typeface="+mn-cs"/>
              </a:rPr>
              <a:t>検知</a:t>
            </a:r>
          </a:p>
        </p:txBody>
      </p:sp>
      <p:sp>
        <p:nvSpPr>
          <p:cNvPr id="6" name="正方形/長方形 5">
            <a:extLst>
              <a:ext uri="{FF2B5EF4-FFF2-40B4-BE49-F238E27FC236}">
                <a16:creationId xmlns:a16="http://schemas.microsoft.com/office/drawing/2014/main" id="{620DC377-EB87-C900-AF38-1F3DD0A0FCCD}"/>
              </a:ext>
            </a:extLst>
          </p:cNvPr>
          <p:cNvSpPr/>
          <p:nvPr/>
        </p:nvSpPr>
        <p:spPr>
          <a:xfrm>
            <a:off x="9944786" y="3627050"/>
            <a:ext cx="869795" cy="401444"/>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a:ln>
                  <a:noFill/>
                </a:ln>
                <a:solidFill>
                  <a:srgbClr val="FF9900"/>
                </a:solidFill>
                <a:effectLst/>
                <a:uLnTx/>
                <a:uFillTx/>
                <a:latin typeface="Meiryo" panose="020B0604030504040204" pitchFamily="34" charset="-128"/>
                <a:ea typeface="Meiryo" panose="020B0604030504040204" pitchFamily="34" charset="-128"/>
                <a:cs typeface="+mn-cs"/>
              </a:rPr>
              <a:t>対応</a:t>
            </a:r>
          </a:p>
        </p:txBody>
      </p:sp>
      <p:sp>
        <p:nvSpPr>
          <p:cNvPr id="7" name="正方形/長方形 6">
            <a:extLst>
              <a:ext uri="{FF2B5EF4-FFF2-40B4-BE49-F238E27FC236}">
                <a16:creationId xmlns:a16="http://schemas.microsoft.com/office/drawing/2014/main" id="{D9B34531-8029-F704-E991-ECB4DA37B175}"/>
              </a:ext>
            </a:extLst>
          </p:cNvPr>
          <p:cNvSpPr/>
          <p:nvPr/>
        </p:nvSpPr>
        <p:spPr>
          <a:xfrm>
            <a:off x="11068974" y="3627050"/>
            <a:ext cx="869795" cy="401444"/>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a:ln>
                  <a:noFill/>
                </a:ln>
                <a:solidFill>
                  <a:srgbClr val="FF9900"/>
                </a:solidFill>
                <a:effectLst/>
                <a:uLnTx/>
                <a:uFillTx/>
                <a:latin typeface="Meiryo" panose="020B0604030504040204" pitchFamily="34" charset="-128"/>
                <a:ea typeface="Meiryo" panose="020B0604030504040204" pitchFamily="34" charset="-128"/>
                <a:cs typeface="+mn-cs"/>
              </a:rPr>
              <a:t>復旧</a:t>
            </a:r>
          </a:p>
        </p:txBody>
      </p:sp>
      <p:cxnSp>
        <p:nvCxnSpPr>
          <p:cNvPr id="9" name="直線矢印コネクタ 8">
            <a:extLst>
              <a:ext uri="{FF2B5EF4-FFF2-40B4-BE49-F238E27FC236}">
                <a16:creationId xmlns:a16="http://schemas.microsoft.com/office/drawing/2014/main" id="{E7A94CC1-7BEE-9FC0-1273-A835A89F90DC}"/>
              </a:ext>
            </a:extLst>
          </p:cNvPr>
          <p:cNvCxnSpPr>
            <a:stCxn id="5" idx="3"/>
            <a:endCxn id="6" idx="1"/>
          </p:cNvCxnSpPr>
          <p:nvPr/>
        </p:nvCxnSpPr>
        <p:spPr>
          <a:xfrm>
            <a:off x="8362486" y="3827772"/>
            <a:ext cx="1582300" cy="0"/>
          </a:xfrm>
          <a:prstGeom prst="straightConnector1">
            <a:avLst/>
          </a:prstGeom>
          <a:ln>
            <a:solidFill>
              <a:schemeClr val="accent1"/>
            </a:solidFill>
            <a:tailEnd type="triangle"/>
          </a:ln>
        </p:spPr>
        <p:style>
          <a:lnRef idx="1">
            <a:schemeClr val="accent6"/>
          </a:lnRef>
          <a:fillRef idx="0">
            <a:schemeClr val="accent6"/>
          </a:fillRef>
          <a:effectRef idx="0">
            <a:schemeClr val="accent6"/>
          </a:effectRef>
          <a:fontRef idx="minor">
            <a:schemeClr val="tx1"/>
          </a:fontRef>
        </p:style>
      </p:cxnSp>
      <p:cxnSp>
        <p:nvCxnSpPr>
          <p:cNvPr id="10" name="直線矢印コネクタ 9">
            <a:extLst>
              <a:ext uri="{FF2B5EF4-FFF2-40B4-BE49-F238E27FC236}">
                <a16:creationId xmlns:a16="http://schemas.microsoft.com/office/drawing/2014/main" id="{26256445-418D-7BB7-BB90-5C59996111C0}"/>
              </a:ext>
            </a:extLst>
          </p:cNvPr>
          <p:cNvCxnSpPr>
            <a:cxnSpLocks/>
            <a:stCxn id="6" idx="3"/>
            <a:endCxn id="7" idx="1"/>
          </p:cNvCxnSpPr>
          <p:nvPr/>
        </p:nvCxnSpPr>
        <p:spPr>
          <a:xfrm>
            <a:off x="10814581" y="3827772"/>
            <a:ext cx="254393" cy="0"/>
          </a:xfrm>
          <a:prstGeom prst="straightConnector1">
            <a:avLst/>
          </a:prstGeom>
          <a:ln>
            <a:solidFill>
              <a:schemeClr val="accent1"/>
            </a:solidFill>
            <a:tailEnd type="triangle"/>
          </a:ln>
        </p:spPr>
        <p:style>
          <a:lnRef idx="1">
            <a:schemeClr val="accent6"/>
          </a:lnRef>
          <a:fillRef idx="0">
            <a:schemeClr val="accent6"/>
          </a:fillRef>
          <a:effectRef idx="0">
            <a:schemeClr val="accent6"/>
          </a:effectRef>
          <a:fontRef idx="minor">
            <a:schemeClr val="tx1"/>
          </a:fontRef>
        </p:style>
      </p:cxnSp>
      <p:cxnSp>
        <p:nvCxnSpPr>
          <p:cNvPr id="14" name="カギ線コネクタ 13">
            <a:extLst>
              <a:ext uri="{FF2B5EF4-FFF2-40B4-BE49-F238E27FC236}">
                <a16:creationId xmlns:a16="http://schemas.microsoft.com/office/drawing/2014/main" id="{039B74FB-E0D6-DA34-BE33-88F081DA8E36}"/>
              </a:ext>
            </a:extLst>
          </p:cNvPr>
          <p:cNvCxnSpPr>
            <a:cxnSpLocks/>
            <a:stCxn id="5" idx="0"/>
            <a:endCxn id="6" idx="0"/>
          </p:cNvCxnSpPr>
          <p:nvPr/>
        </p:nvCxnSpPr>
        <p:spPr>
          <a:xfrm rot="5400000" flipH="1" flipV="1">
            <a:off x="9153636" y="2401003"/>
            <a:ext cx="12700" cy="2452095"/>
          </a:xfrm>
          <a:prstGeom prst="bentConnector3">
            <a:avLst>
              <a:gd name="adj1" fmla="val 1800000"/>
            </a:avLst>
          </a:prstGeom>
          <a:ln>
            <a:solidFill>
              <a:schemeClr val="accent1"/>
            </a:solidFill>
            <a:tailEnd type="triangle"/>
          </a:ln>
        </p:spPr>
        <p:style>
          <a:lnRef idx="1">
            <a:schemeClr val="accent6"/>
          </a:lnRef>
          <a:fillRef idx="0">
            <a:schemeClr val="accent6"/>
          </a:fillRef>
          <a:effectRef idx="0">
            <a:schemeClr val="accent6"/>
          </a:effectRef>
          <a:fontRef idx="minor">
            <a:schemeClr val="tx1"/>
          </a:fontRef>
        </p:style>
      </p:cxnSp>
      <p:cxnSp>
        <p:nvCxnSpPr>
          <p:cNvPr id="15" name="カギ線コネクタ 14">
            <a:extLst>
              <a:ext uri="{FF2B5EF4-FFF2-40B4-BE49-F238E27FC236}">
                <a16:creationId xmlns:a16="http://schemas.microsoft.com/office/drawing/2014/main" id="{7C7804C7-B948-4CD2-35A2-B1D43DBBA1D8}"/>
              </a:ext>
            </a:extLst>
          </p:cNvPr>
          <p:cNvCxnSpPr>
            <a:cxnSpLocks/>
          </p:cNvCxnSpPr>
          <p:nvPr/>
        </p:nvCxnSpPr>
        <p:spPr>
          <a:xfrm rot="16200000" flipH="1">
            <a:off x="9153636" y="2802446"/>
            <a:ext cx="12700" cy="2452095"/>
          </a:xfrm>
          <a:prstGeom prst="bentConnector3">
            <a:avLst>
              <a:gd name="adj1" fmla="val 1800000"/>
            </a:avLst>
          </a:prstGeom>
          <a:ln>
            <a:solidFill>
              <a:schemeClr val="accent1"/>
            </a:solidFill>
            <a:tailEnd type="triangle"/>
          </a:ln>
        </p:spPr>
        <p:style>
          <a:lnRef idx="1">
            <a:schemeClr val="accent6"/>
          </a:lnRef>
          <a:fillRef idx="0">
            <a:schemeClr val="accent6"/>
          </a:fillRef>
          <a:effectRef idx="0">
            <a:schemeClr val="accent6"/>
          </a:effectRef>
          <a:fontRef idx="minor">
            <a:schemeClr val="tx1"/>
          </a:fontRef>
        </p:style>
      </p:cxnSp>
      <p:sp>
        <p:nvSpPr>
          <p:cNvPr id="18" name="テキスト ボックス 17">
            <a:extLst>
              <a:ext uri="{FF2B5EF4-FFF2-40B4-BE49-F238E27FC236}">
                <a16:creationId xmlns:a16="http://schemas.microsoft.com/office/drawing/2014/main" id="{ADCBCBE5-BE7C-291E-5260-41EF4A0FEA1A}"/>
              </a:ext>
            </a:extLst>
          </p:cNvPr>
          <p:cNvSpPr txBox="1"/>
          <p:nvPr/>
        </p:nvSpPr>
        <p:spPr>
          <a:xfrm>
            <a:off x="8888117" y="4265574"/>
            <a:ext cx="543739" cy="307777"/>
          </a:xfrm>
          <a:prstGeom prst="rect">
            <a:avLst/>
          </a:prstGeom>
          <a:noFill/>
        </p:spPr>
        <p:txBody>
          <a:bodyPr wrap="non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a:ln>
                  <a:noFill/>
                </a:ln>
                <a:solidFill>
                  <a:srgbClr val="FF9900"/>
                </a:solidFill>
                <a:effectLst/>
                <a:uLnTx/>
                <a:uFillTx/>
                <a:latin typeface="Meiryo" panose="020B0604030504040204" pitchFamily="34" charset="-128"/>
                <a:ea typeface="Meiryo" panose="020B0604030504040204" pitchFamily="34" charset="-128"/>
                <a:cs typeface="Amazon Ember" panose="020B0603020204020204" pitchFamily="34" charset="0"/>
              </a:rPr>
              <a:t>調査</a:t>
            </a:r>
          </a:p>
        </p:txBody>
      </p:sp>
      <p:sp>
        <p:nvSpPr>
          <p:cNvPr id="19" name="テキスト ボックス 18">
            <a:extLst>
              <a:ext uri="{FF2B5EF4-FFF2-40B4-BE49-F238E27FC236}">
                <a16:creationId xmlns:a16="http://schemas.microsoft.com/office/drawing/2014/main" id="{96E4566B-0478-6708-A18C-D3DE2B2E0907}"/>
              </a:ext>
            </a:extLst>
          </p:cNvPr>
          <p:cNvSpPr txBox="1"/>
          <p:nvPr/>
        </p:nvSpPr>
        <p:spPr>
          <a:xfrm>
            <a:off x="9657457" y="3117660"/>
            <a:ext cx="723275" cy="307777"/>
          </a:xfrm>
          <a:prstGeom prst="rect">
            <a:avLst/>
          </a:prstGeom>
          <a:noFill/>
        </p:spPr>
        <p:txBody>
          <a:bodyPr wrap="non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a:ln>
                  <a:noFill/>
                </a:ln>
                <a:solidFill>
                  <a:srgbClr val="FF9900"/>
                </a:solidFill>
                <a:effectLst/>
                <a:uLnTx/>
                <a:uFillTx/>
                <a:latin typeface="Meiryo" panose="020B0604030504040204" pitchFamily="34" charset="-128"/>
                <a:ea typeface="Meiryo" panose="020B0604030504040204" pitchFamily="34" charset="-128"/>
                <a:cs typeface="Amazon Ember" panose="020B0603020204020204" pitchFamily="34" charset="0"/>
              </a:rPr>
              <a:t>自動化</a:t>
            </a:r>
          </a:p>
        </p:txBody>
      </p:sp>
      <p:grpSp>
        <p:nvGrpSpPr>
          <p:cNvPr id="36" name="グループ化 35">
            <a:extLst>
              <a:ext uri="{FF2B5EF4-FFF2-40B4-BE49-F238E27FC236}">
                <a16:creationId xmlns:a16="http://schemas.microsoft.com/office/drawing/2014/main" id="{2A96CF7F-9AE3-484E-8C91-922FC192D354}"/>
              </a:ext>
            </a:extLst>
          </p:cNvPr>
          <p:cNvGrpSpPr/>
          <p:nvPr/>
        </p:nvGrpSpPr>
        <p:grpSpPr>
          <a:xfrm>
            <a:off x="6558641" y="2265764"/>
            <a:ext cx="2737894" cy="947796"/>
            <a:chOff x="9671227" y="1169937"/>
            <a:chExt cx="2737894" cy="947796"/>
          </a:xfrm>
        </p:grpSpPr>
        <p:pic>
          <p:nvPicPr>
            <p:cNvPr id="20" name="Graphic 21">
              <a:extLst>
                <a:ext uri="{FF2B5EF4-FFF2-40B4-BE49-F238E27FC236}">
                  <a16:creationId xmlns:a16="http://schemas.microsoft.com/office/drawing/2014/main" id="{25D2523D-01D1-537C-A273-2DD4FFA8BDCA}"/>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9818688" y="1169937"/>
              <a:ext cx="432000" cy="4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TextBox 15">
              <a:extLst>
                <a:ext uri="{FF2B5EF4-FFF2-40B4-BE49-F238E27FC236}">
                  <a16:creationId xmlns:a16="http://schemas.microsoft.com/office/drawing/2014/main" id="{95275BE6-DFB6-4654-26C4-68C4FE43C02A}"/>
                </a:ext>
              </a:extLst>
            </p:cNvPr>
            <p:cNvSpPr txBox="1">
              <a:spLocks noChangeArrowheads="1"/>
            </p:cNvSpPr>
            <p:nvPr/>
          </p:nvSpPr>
          <p:spPr bwMode="auto">
            <a:xfrm>
              <a:off x="9671227" y="1609902"/>
              <a:ext cx="72692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9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Amazon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9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Inspector</a:t>
              </a:r>
            </a:p>
          </p:txBody>
        </p:sp>
        <p:pic>
          <p:nvPicPr>
            <p:cNvPr id="23" name="Graphic 6">
              <a:extLst>
                <a:ext uri="{FF2B5EF4-FFF2-40B4-BE49-F238E27FC236}">
                  <a16:creationId xmlns:a16="http://schemas.microsoft.com/office/drawing/2014/main" id="{F34BCC6B-167B-3BE7-65D1-9A8CEB721618}"/>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10493471" y="1169937"/>
              <a:ext cx="432000" cy="4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Box 9">
              <a:extLst>
                <a:ext uri="{FF2B5EF4-FFF2-40B4-BE49-F238E27FC236}">
                  <a16:creationId xmlns:a16="http://schemas.microsoft.com/office/drawing/2014/main" id="{DE9387CF-D2F3-5146-4F25-CDDB21CE753B}"/>
                </a:ext>
              </a:extLst>
            </p:cNvPr>
            <p:cNvSpPr txBox="1">
              <a:spLocks noChangeArrowheads="1"/>
            </p:cNvSpPr>
            <p:nvPr/>
          </p:nvSpPr>
          <p:spPr bwMode="auto">
            <a:xfrm>
              <a:off x="10387041" y="1609902"/>
              <a:ext cx="64486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9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Amazon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9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Macie</a:t>
              </a:r>
            </a:p>
          </p:txBody>
        </p:sp>
        <p:pic>
          <p:nvPicPr>
            <p:cNvPr id="25" name="Graphic 19">
              <a:extLst>
                <a:ext uri="{FF2B5EF4-FFF2-40B4-BE49-F238E27FC236}">
                  <a16:creationId xmlns:a16="http://schemas.microsoft.com/office/drawing/2014/main" id="{30DF56FF-B7B4-9BCF-2E4A-381484F60030}"/>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11168254" y="1169937"/>
              <a:ext cx="432000" cy="4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TextBox 12">
              <a:extLst>
                <a:ext uri="{FF2B5EF4-FFF2-40B4-BE49-F238E27FC236}">
                  <a16:creationId xmlns:a16="http://schemas.microsoft.com/office/drawing/2014/main" id="{F6847545-D25C-B4F5-3979-2980EC9CC5B3}"/>
                </a:ext>
              </a:extLst>
            </p:cNvPr>
            <p:cNvSpPr txBox="1">
              <a:spLocks noChangeArrowheads="1"/>
            </p:cNvSpPr>
            <p:nvPr/>
          </p:nvSpPr>
          <p:spPr bwMode="auto">
            <a:xfrm>
              <a:off x="10971523" y="1609902"/>
              <a:ext cx="82546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9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Amazon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900" b="0" i="0" u="none" strike="noStrike" kern="1200" cap="none" spc="0" normalizeH="0" baseline="0" noProof="0" dirty="0" err="1">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GuardDuty</a:t>
              </a:r>
              <a:endParaRPr kumimoji="0" lang="en-US" altLang="en-US" sz="9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endParaRPr>
            </a:p>
          </p:txBody>
        </p:sp>
        <p:pic>
          <p:nvPicPr>
            <p:cNvPr id="34" name="Graphic 19">
              <a:extLst>
                <a:ext uri="{FF2B5EF4-FFF2-40B4-BE49-F238E27FC236}">
                  <a16:creationId xmlns:a16="http://schemas.microsoft.com/office/drawing/2014/main" id="{8F97AD20-AC5C-C454-63BB-C819A6690C21}"/>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11843038" y="1169937"/>
              <a:ext cx="432000" cy="4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TextBox 12">
              <a:extLst>
                <a:ext uri="{FF2B5EF4-FFF2-40B4-BE49-F238E27FC236}">
                  <a16:creationId xmlns:a16="http://schemas.microsoft.com/office/drawing/2014/main" id="{EE9EDC4D-9800-F33F-65C2-AE03CECEF73F}"/>
                </a:ext>
              </a:extLst>
            </p:cNvPr>
            <p:cNvSpPr txBox="1">
              <a:spLocks noChangeArrowheads="1"/>
            </p:cNvSpPr>
            <p:nvPr/>
          </p:nvSpPr>
          <p:spPr bwMode="auto">
            <a:xfrm>
              <a:off x="11696533" y="1609902"/>
              <a:ext cx="712588"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900" b="0" i="0" u="none" strike="noStrike" kern="1200" cap="none" spc="0" normalizeH="0" baseline="0" noProof="0" dirty="0">
                  <a:ln>
                    <a:noFill/>
                  </a:ln>
                  <a:solidFill>
                    <a:srgbClr val="232F3E"/>
                  </a:solidFill>
                  <a:effectLst/>
                  <a:uLnTx/>
                  <a:uFillTx/>
                  <a:latin typeface="Arial" panose="020B0604020202020204" pitchFamily="34" charset="0"/>
                  <a:ea typeface="Amazon Ember" panose="020B0603020204020204" pitchFamily="34" charset="0"/>
                  <a:cs typeface="Arial" panose="020B0604020202020204" pitchFamily="34" charset="0"/>
                </a:rPr>
                <a:t>AWS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900" b="0" i="0" u="none" strike="noStrike" kern="1200" cap="none" spc="0" normalizeH="0" baseline="0" noProof="0" dirty="0">
                  <a:ln>
                    <a:noFill/>
                  </a:ln>
                  <a:solidFill>
                    <a:srgbClr val="232F3E"/>
                  </a:solidFill>
                  <a:effectLst/>
                  <a:uLnTx/>
                  <a:uFillTx/>
                  <a:latin typeface="Arial" panose="020B0604020202020204" pitchFamily="34" charset="0"/>
                  <a:ea typeface="Amazon Ember" panose="020B0603020204020204" pitchFamily="34" charset="0"/>
                  <a:cs typeface="Arial" panose="020B0604020202020204" pitchFamily="34" charset="0"/>
                </a:rPr>
                <a:t>Security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900" b="0" i="0" u="none" strike="noStrike" kern="1200" cap="none" spc="0" normalizeH="0" baseline="0" noProof="0" dirty="0">
                  <a:ln>
                    <a:noFill/>
                  </a:ln>
                  <a:solidFill>
                    <a:srgbClr val="232F3E"/>
                  </a:solidFill>
                  <a:effectLst/>
                  <a:uLnTx/>
                  <a:uFillTx/>
                  <a:latin typeface="Arial" panose="020B0604020202020204" pitchFamily="34" charset="0"/>
                  <a:ea typeface="Amazon Ember" panose="020B0603020204020204" pitchFamily="34" charset="0"/>
                  <a:cs typeface="Arial" panose="020B0604020202020204" pitchFamily="34" charset="0"/>
                </a:rPr>
                <a:t>Hub</a:t>
              </a:r>
            </a:p>
          </p:txBody>
        </p:sp>
      </p:grpSp>
      <p:pic>
        <p:nvPicPr>
          <p:cNvPr id="37" name="Graphic 10">
            <a:extLst>
              <a:ext uri="{FF2B5EF4-FFF2-40B4-BE49-F238E27FC236}">
                <a16:creationId xmlns:a16="http://schemas.microsoft.com/office/drawing/2014/main" id="{A4069D7E-AB41-A2FC-0BDF-6084B88A325B}"/>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9780792" y="2265764"/>
            <a:ext cx="432000" cy="4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 name="TextBox 20">
            <a:extLst>
              <a:ext uri="{FF2B5EF4-FFF2-40B4-BE49-F238E27FC236}">
                <a16:creationId xmlns:a16="http://schemas.microsoft.com/office/drawing/2014/main" id="{2719B0B8-C5DC-BE8A-0F52-447B6EA433EB}"/>
              </a:ext>
            </a:extLst>
          </p:cNvPr>
          <p:cNvSpPr txBox="1">
            <a:spLocks noChangeArrowheads="1"/>
          </p:cNvSpPr>
          <p:nvPr/>
        </p:nvSpPr>
        <p:spPr bwMode="auto">
          <a:xfrm>
            <a:off x="9647436" y="2715265"/>
            <a:ext cx="69871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9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AWS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9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Lambda</a:t>
            </a:r>
          </a:p>
        </p:txBody>
      </p:sp>
      <p:grpSp>
        <p:nvGrpSpPr>
          <p:cNvPr id="46" name="グループ化 45">
            <a:extLst>
              <a:ext uri="{FF2B5EF4-FFF2-40B4-BE49-F238E27FC236}">
                <a16:creationId xmlns:a16="http://schemas.microsoft.com/office/drawing/2014/main" id="{312620D0-1581-437C-8216-C83396C6CC37}"/>
              </a:ext>
            </a:extLst>
          </p:cNvPr>
          <p:cNvGrpSpPr/>
          <p:nvPr/>
        </p:nvGrpSpPr>
        <p:grpSpPr>
          <a:xfrm>
            <a:off x="8035002" y="4623853"/>
            <a:ext cx="2413591" cy="801332"/>
            <a:chOff x="7576181" y="4608056"/>
            <a:chExt cx="2413591" cy="801332"/>
          </a:xfrm>
        </p:grpSpPr>
        <p:pic>
          <p:nvPicPr>
            <p:cNvPr id="40" name="Graphic 6">
              <a:extLst>
                <a:ext uri="{FF2B5EF4-FFF2-40B4-BE49-F238E27FC236}">
                  <a16:creationId xmlns:a16="http://schemas.microsoft.com/office/drawing/2014/main" id="{76E4ADD5-3F40-B1F9-D1FB-A396613F26BE}"/>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7696295" y="4608056"/>
              <a:ext cx="432000" cy="4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TextBox 9">
              <a:extLst>
                <a:ext uri="{FF2B5EF4-FFF2-40B4-BE49-F238E27FC236}">
                  <a16:creationId xmlns:a16="http://schemas.microsoft.com/office/drawing/2014/main" id="{C1276A07-A519-A834-DC8E-4F98F76AE578}"/>
                </a:ext>
              </a:extLst>
            </p:cNvPr>
            <p:cNvSpPr txBox="1">
              <a:spLocks noChangeArrowheads="1"/>
            </p:cNvSpPr>
            <p:nvPr/>
          </p:nvSpPr>
          <p:spPr bwMode="auto">
            <a:xfrm>
              <a:off x="7576181" y="5040056"/>
              <a:ext cx="69381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9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Amazon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9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VPC</a:t>
              </a:r>
            </a:p>
          </p:txBody>
        </p:sp>
        <p:pic>
          <p:nvPicPr>
            <p:cNvPr id="42" name="Graphic 17">
              <a:extLst>
                <a:ext uri="{FF2B5EF4-FFF2-40B4-BE49-F238E27FC236}">
                  <a16:creationId xmlns:a16="http://schemas.microsoft.com/office/drawing/2014/main" id="{07760747-6874-B5FD-0471-AEEEF71D1003}"/>
                </a:ext>
              </a:extLst>
            </p:cNvPr>
            <p:cNvPicPr>
              <a:picLocks noChangeAspect="1" noChangeArrowheads="1"/>
            </p:cNvPicPr>
            <p:nvPr/>
          </p:nvPicPr>
          <p:blipFill>
            <a:blip r:embed="rId14">
              <a:extLst>
                <a:ext uri="{96DAC541-7B7A-43D3-8B79-37D633B846F1}">
                  <asvg:svgBlip xmlns:asvg="http://schemas.microsoft.com/office/drawing/2016/SVG/main" r:embed="rId15"/>
                </a:ext>
              </a:extLst>
            </a:blip>
            <a:srcRect/>
            <a:stretch/>
          </p:blipFill>
          <p:spPr bwMode="auto">
            <a:xfrm>
              <a:off x="8513993" y="4608056"/>
              <a:ext cx="432000" cy="4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 name="TextBox 9">
              <a:extLst>
                <a:ext uri="{FF2B5EF4-FFF2-40B4-BE49-F238E27FC236}">
                  <a16:creationId xmlns:a16="http://schemas.microsoft.com/office/drawing/2014/main" id="{4B00681E-2B8A-D163-FB91-1E05A9E0DDCB}"/>
                </a:ext>
              </a:extLst>
            </p:cNvPr>
            <p:cNvSpPr txBox="1">
              <a:spLocks noChangeArrowheads="1"/>
            </p:cNvSpPr>
            <p:nvPr/>
          </p:nvSpPr>
          <p:spPr bwMode="auto">
            <a:xfrm>
              <a:off x="8292579" y="5040056"/>
              <a:ext cx="91625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9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Amazon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9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CloudWatch</a:t>
              </a:r>
            </a:p>
          </p:txBody>
        </p:sp>
        <p:pic>
          <p:nvPicPr>
            <p:cNvPr id="44" name="Graphic 23">
              <a:extLst>
                <a:ext uri="{FF2B5EF4-FFF2-40B4-BE49-F238E27FC236}">
                  <a16:creationId xmlns:a16="http://schemas.microsoft.com/office/drawing/2014/main" id="{BBCB1EE9-3739-BA53-0A25-45A839EB064C}"/>
                </a:ext>
              </a:extLst>
            </p:cNvPr>
            <p:cNvPicPr>
              <a:picLocks noChangeAspect="1" noChangeArrowheads="1"/>
            </p:cNvPicPr>
            <p:nvPr/>
          </p:nvPicPr>
          <p:blipFill>
            <a:blip r:embed="rId16">
              <a:extLst>
                <a:ext uri="{96DAC541-7B7A-43D3-8B79-37D633B846F1}">
                  <asvg:svgBlip xmlns:asvg="http://schemas.microsoft.com/office/drawing/2016/SVG/main" r:embed="rId17"/>
                </a:ext>
              </a:extLst>
            </a:blip>
            <a:srcRect/>
            <a:stretch/>
          </p:blipFill>
          <p:spPr bwMode="auto">
            <a:xfrm>
              <a:off x="9331691" y="4608056"/>
              <a:ext cx="432000" cy="4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 name="TextBox 15">
              <a:extLst>
                <a:ext uri="{FF2B5EF4-FFF2-40B4-BE49-F238E27FC236}">
                  <a16:creationId xmlns:a16="http://schemas.microsoft.com/office/drawing/2014/main" id="{93D7BB1E-9C6C-E8F8-65BD-61A9E57BFC45}"/>
                </a:ext>
              </a:extLst>
            </p:cNvPr>
            <p:cNvSpPr txBox="1">
              <a:spLocks noChangeArrowheads="1"/>
            </p:cNvSpPr>
            <p:nvPr/>
          </p:nvSpPr>
          <p:spPr bwMode="auto">
            <a:xfrm>
              <a:off x="9160365" y="5040056"/>
              <a:ext cx="82940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9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AWS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9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CloudTrail</a:t>
              </a:r>
            </a:p>
          </p:txBody>
        </p:sp>
      </p:grpSp>
      <p:pic>
        <p:nvPicPr>
          <p:cNvPr id="47" name="Graphic 20">
            <a:extLst>
              <a:ext uri="{FF2B5EF4-FFF2-40B4-BE49-F238E27FC236}">
                <a16:creationId xmlns:a16="http://schemas.microsoft.com/office/drawing/2014/main" id="{C528155E-FF16-0AB8-6031-911366D088C9}"/>
              </a:ext>
            </a:extLst>
          </p:cNvPr>
          <p:cNvPicPr>
            <a:picLocks noChangeAspect="1" noChangeArrowheads="1"/>
          </p:cNvPicPr>
          <p:nvPr/>
        </p:nvPicPr>
        <p:blipFill>
          <a:blip r:embed="rId18">
            <a:extLst>
              <a:ext uri="{96DAC541-7B7A-43D3-8B79-37D633B846F1}">
                <asvg:svgBlip xmlns:asvg="http://schemas.microsoft.com/office/drawing/2016/SVG/main" r:embed="rId19"/>
              </a:ext>
            </a:extLst>
          </a:blip>
          <a:srcRect/>
          <a:stretch/>
        </p:blipFill>
        <p:spPr bwMode="auto">
          <a:xfrm>
            <a:off x="8900814" y="5543496"/>
            <a:ext cx="576000" cy="57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 name="TextBox 12">
            <a:extLst>
              <a:ext uri="{FF2B5EF4-FFF2-40B4-BE49-F238E27FC236}">
                <a16:creationId xmlns:a16="http://schemas.microsoft.com/office/drawing/2014/main" id="{374C9C04-A402-E417-935E-A49304B3B798}"/>
              </a:ext>
            </a:extLst>
          </p:cNvPr>
          <p:cNvSpPr txBox="1">
            <a:spLocks noChangeArrowheads="1"/>
          </p:cNvSpPr>
          <p:nvPr/>
        </p:nvSpPr>
        <p:spPr bwMode="auto">
          <a:xfrm>
            <a:off x="8050629" y="6135742"/>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2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Amazon Detective</a:t>
            </a:r>
          </a:p>
        </p:txBody>
      </p:sp>
    </p:spTree>
    <p:extLst>
      <p:ext uri="{BB962C8B-B14F-4D97-AF65-F5344CB8AC3E}">
        <p14:creationId xmlns:p14="http://schemas.microsoft.com/office/powerpoint/2010/main" val="3736882044"/>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20">
            <a:extLst>
              <a:ext uri="{FF2B5EF4-FFF2-40B4-BE49-F238E27FC236}">
                <a16:creationId xmlns:a16="http://schemas.microsoft.com/office/drawing/2014/main" id="{3C195959-7613-379B-2354-9604E90BB0D4}"/>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1519433" y="1351313"/>
            <a:ext cx="2844000" cy="284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 name="正方形/長方形 56">
            <a:extLst>
              <a:ext uri="{FF2B5EF4-FFF2-40B4-BE49-F238E27FC236}">
                <a16:creationId xmlns:a16="http://schemas.microsoft.com/office/drawing/2014/main" id="{17CE9549-311B-45D2-83D4-715382A40E72}"/>
              </a:ext>
            </a:extLst>
          </p:cNvPr>
          <p:cNvSpPr/>
          <p:nvPr/>
        </p:nvSpPr>
        <p:spPr>
          <a:xfrm>
            <a:off x="5626148" y="1124086"/>
            <a:ext cx="6261055" cy="639864"/>
          </a:xfrm>
          <a:prstGeom prst="rect">
            <a:avLst/>
          </a:prstGeom>
          <a:solidFill>
            <a:srgbClr val="163D51"/>
          </a:solidFill>
          <a:ln>
            <a:no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ctr"/>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0" lang="ja-JP" altLang="en-US" sz="2333" b="0" i="0" u="none" strike="noStrike" kern="1200" cap="none" spc="0" normalizeH="0" baseline="0" noProof="0" dirty="0">
                <a:ln>
                  <a:noFill/>
                </a:ln>
                <a:gradFill>
                  <a:gsLst>
                    <a:gs pos="0">
                      <a:srgbClr val="FFFFFF"/>
                    </a:gs>
                    <a:gs pos="100000">
                      <a:srgbClr val="FFFFFF"/>
                    </a:gs>
                  </a:gsLst>
                  <a:lin ang="5400000" scaled="1"/>
                </a:gradFill>
                <a:effectLst/>
                <a:uLnTx/>
                <a:uFillTx/>
                <a:latin typeface="Meiryo" panose="020B0604030504040204" pitchFamily="34" charset="-128"/>
                <a:ea typeface="Meiryo" panose="020B0604030504040204" pitchFamily="34" charset="-128"/>
                <a:cs typeface="+mn-cs"/>
              </a:rPr>
              <a:t>サービス概要</a:t>
            </a:r>
          </a:p>
        </p:txBody>
      </p:sp>
      <p:sp>
        <p:nvSpPr>
          <p:cNvPr id="58" name="正方形/長方形 57">
            <a:extLst>
              <a:ext uri="{FF2B5EF4-FFF2-40B4-BE49-F238E27FC236}">
                <a16:creationId xmlns:a16="http://schemas.microsoft.com/office/drawing/2014/main" id="{89092AE6-C005-40E4-820D-0B3B11566313}"/>
              </a:ext>
            </a:extLst>
          </p:cNvPr>
          <p:cNvSpPr/>
          <p:nvPr/>
        </p:nvSpPr>
        <p:spPr>
          <a:xfrm>
            <a:off x="5626146" y="1825562"/>
            <a:ext cx="6261055" cy="371350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square" lIns="48000" tIns="48000" rIns="48000" bIns="48000" rtlCol="0" anchor="t" anchorCtr="0">
            <a:spAutoFit/>
          </a:bodyPr>
          <a:lstStyle/>
          <a:p>
            <a:pPr marL="191983" marR="0" lvl="0" indent="-191983" algn="l" defTabSz="609576"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ja-JP" altLang="en-US" sz="1667" b="0" i="0" u="none" strike="noStrike" kern="1200" cap="none" spc="0" normalizeH="0" baseline="0" noProof="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ログの自動収集と継続的な更新</a:t>
            </a:r>
            <a:endParaRPr kumimoji="0" lang="en-US" altLang="ja-JP" sz="1667"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endParaRPr>
          </a:p>
          <a:p>
            <a:pPr marL="519886" marR="0" lvl="1" indent="-220919" algn="l" defTabSz="609576" rtl="0" eaLnBrk="1" fontAlgn="auto" latinLnBrk="0" hangingPunct="1">
              <a:lnSpc>
                <a:spcPct val="100000"/>
              </a:lnSpc>
              <a:spcBef>
                <a:spcPts val="600"/>
              </a:spcBef>
              <a:spcAft>
                <a:spcPts val="0"/>
              </a:spcAft>
              <a:buClrTx/>
              <a:buSzTx/>
              <a:buFont typeface="Wingdings" pitchFamily="2" charset="2"/>
              <a:buChar char="ü"/>
              <a:tabLst/>
              <a:defRPr/>
            </a:pPr>
            <a:r>
              <a:rPr kumimoji="0" lang="ja-JP" altLang="en-US" sz="1500" b="0" i="0" u="none" strike="noStrike" kern="1200" cap="none" spc="0" normalizeH="0" baseline="0" noProof="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テラバイト規模の通信ログ、</a:t>
            </a:r>
            <a:r>
              <a:rPr kumimoji="0" lang="en" altLang="ja-JP" sz="15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AWS</a:t>
            </a:r>
            <a:r>
              <a:rPr kumimoji="0" lang="ja-JP" altLang="en-US" sz="1500" b="0" i="0" u="none" strike="noStrike" kern="1200" cap="none" spc="0" normalizeH="0" baseline="0" noProof="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の操作履歴、脅威の検出結果を継続的に自動で収集し、グラフモデルに整理。</a:t>
            </a:r>
            <a:endParaRPr kumimoji="0" lang="en-US" altLang="ja-JP" sz="1667"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endParaRPr>
          </a:p>
          <a:p>
            <a:pPr marL="191983" marR="0" lvl="0" indent="-191983" algn="l" defTabSz="609576"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ja-JP" altLang="en-US" sz="1667" b="0" i="0" u="none" strike="noStrike" kern="1200" cap="none" spc="0" normalizeH="0" baseline="0" noProof="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より迅速で効果的な調査を支援</a:t>
            </a:r>
            <a:endParaRPr kumimoji="0" lang="en-US" altLang="ja-JP" sz="1667"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endParaRPr>
          </a:p>
          <a:p>
            <a:pPr marL="519886" marR="0" lvl="1" indent="-220919" algn="l" defTabSz="609576" rtl="0" eaLnBrk="1" fontAlgn="auto" latinLnBrk="0" hangingPunct="1">
              <a:lnSpc>
                <a:spcPct val="100000"/>
              </a:lnSpc>
              <a:spcBef>
                <a:spcPts val="600"/>
              </a:spcBef>
              <a:spcAft>
                <a:spcPts val="0"/>
              </a:spcAft>
              <a:buClrTx/>
              <a:buSzTx/>
              <a:buFont typeface="Wingdings" pitchFamily="2" charset="2"/>
              <a:buChar char="ü"/>
              <a:tabLst/>
              <a:defRPr/>
            </a:pPr>
            <a:r>
              <a:rPr kumimoji="0" lang="ja-JP" altLang="en-US" sz="1500" b="0" i="0" u="none" strike="noStrike" kern="1200" cap="none" spc="0" normalizeH="0" baseline="0" noProof="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情報を一ヶ所に集めて、統一的な画面からインタラクティブに調査可能。</a:t>
            </a:r>
          </a:p>
          <a:p>
            <a:pPr marL="519886" marR="0" lvl="1" indent="-220919" algn="l" defTabSz="609576" rtl="0" eaLnBrk="1" fontAlgn="auto" latinLnBrk="0" hangingPunct="1">
              <a:lnSpc>
                <a:spcPct val="100000"/>
              </a:lnSpc>
              <a:spcBef>
                <a:spcPts val="600"/>
              </a:spcBef>
              <a:spcAft>
                <a:spcPts val="0"/>
              </a:spcAft>
              <a:buClrTx/>
              <a:buSzTx/>
              <a:buFont typeface="Wingdings" pitchFamily="2" charset="2"/>
              <a:buChar char="ü"/>
              <a:tabLst/>
              <a:defRPr/>
            </a:pPr>
            <a:r>
              <a:rPr kumimoji="0" lang="ja-JP" altLang="en-US" sz="1500" b="0" i="0" u="none" strike="noStrike" kern="1200" cap="none" spc="0" normalizeH="0" baseline="0" noProof="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通常値と異常値の表示、時系列の変化、影響を受けたリソースや関連する情報へのドリルダウン等で迅速に調査可能。</a:t>
            </a:r>
            <a:endParaRPr kumimoji="0" lang="en-US" altLang="ja-JP" sz="15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endParaRPr>
          </a:p>
          <a:p>
            <a:pPr marL="191983" marR="0" lvl="0" indent="-191983" algn="l" defTabSz="609576"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ja-JP" altLang="en-US" sz="1667" b="0" i="0" u="none" strike="noStrike" kern="1200" cap="none" spc="0" normalizeH="0" baseline="0" noProof="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使いやすいビジュアライゼーション</a:t>
            </a:r>
            <a:endParaRPr kumimoji="0" lang="en-US" altLang="ja-JP" sz="1667"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endParaRPr>
          </a:p>
          <a:p>
            <a:pPr marL="519886" marR="0" lvl="1" indent="-185201" algn="l" defTabSz="609576" rtl="0" eaLnBrk="1" fontAlgn="auto" latinLnBrk="0" hangingPunct="1">
              <a:lnSpc>
                <a:spcPct val="100000"/>
              </a:lnSpc>
              <a:spcBef>
                <a:spcPts val="600"/>
              </a:spcBef>
              <a:spcAft>
                <a:spcPts val="0"/>
              </a:spcAft>
              <a:buClrTx/>
              <a:buSzTx/>
              <a:buFont typeface="Wingdings" pitchFamily="2" charset="2"/>
              <a:buChar char="ü"/>
              <a:tabLst/>
              <a:defRPr/>
            </a:pPr>
            <a:r>
              <a:rPr kumimoji="0" lang="ja-JP" altLang="en-US" sz="1500" b="0" i="0" u="none" strike="noStrike" kern="1200" cap="none" spc="0" normalizeH="0" baseline="0" noProof="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機械学習、統計分析、グラフ理論を利用したインタラクティブなビジュアライゼーションを提供。</a:t>
            </a:r>
            <a:endParaRPr kumimoji="0" lang="en-US" altLang="ja-JP" sz="15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endParaRPr>
          </a:p>
          <a:p>
            <a:pPr marL="519886" marR="0" lvl="1" indent="-185201" algn="l" defTabSz="609576" rtl="0" eaLnBrk="1" fontAlgn="auto" latinLnBrk="0" hangingPunct="1">
              <a:lnSpc>
                <a:spcPct val="100000"/>
              </a:lnSpc>
              <a:spcBef>
                <a:spcPts val="600"/>
              </a:spcBef>
              <a:spcAft>
                <a:spcPts val="0"/>
              </a:spcAft>
              <a:buClrTx/>
              <a:buSzTx/>
              <a:buFont typeface="Wingdings" pitchFamily="2" charset="2"/>
              <a:buChar char="ü"/>
              <a:tabLst/>
              <a:defRPr/>
            </a:pPr>
            <a:r>
              <a:rPr kumimoji="0" lang="ja-JP" altLang="en-US" sz="1500" b="0" i="0" u="none" strike="noStrike" kern="1200" cap="none" spc="0" normalizeH="0" baseline="0" noProof="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詳細とコンテキストを含むビジュアライゼーションを分析して、調査結果の根本的原因を特定可能。</a:t>
            </a:r>
            <a:endParaRPr kumimoji="0" lang="en-US" altLang="ja-JP" sz="15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endParaRPr>
          </a:p>
        </p:txBody>
      </p:sp>
      <p:cxnSp>
        <p:nvCxnSpPr>
          <p:cNvPr id="59" name="直線コネクタ 58">
            <a:extLst>
              <a:ext uri="{FF2B5EF4-FFF2-40B4-BE49-F238E27FC236}">
                <a16:creationId xmlns:a16="http://schemas.microsoft.com/office/drawing/2014/main" id="{1DCEE0F4-83F2-43E3-AF4B-7C2659E56095}"/>
              </a:ext>
            </a:extLst>
          </p:cNvPr>
          <p:cNvCxnSpPr/>
          <p:nvPr/>
        </p:nvCxnSpPr>
        <p:spPr>
          <a:xfrm flipH="1">
            <a:off x="551033" y="4811991"/>
            <a:ext cx="4780800" cy="0"/>
          </a:xfrm>
          <a:prstGeom prst="line">
            <a:avLst/>
          </a:prstGeom>
          <a:ln w="38100">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60" name="正方形/長方形 59">
            <a:extLst>
              <a:ext uri="{FF2B5EF4-FFF2-40B4-BE49-F238E27FC236}">
                <a16:creationId xmlns:a16="http://schemas.microsoft.com/office/drawing/2014/main" id="{DAA26083-B29C-4446-9D08-A076B7F1D624}"/>
              </a:ext>
            </a:extLst>
          </p:cNvPr>
          <p:cNvSpPr/>
          <p:nvPr/>
        </p:nvSpPr>
        <p:spPr>
          <a:xfrm>
            <a:off x="456593" y="4970320"/>
            <a:ext cx="4969680" cy="1020267"/>
          </a:xfrm>
          <a:prstGeom prst="rect">
            <a:avLst/>
          </a:prstGeom>
          <a:noFill/>
          <a:ln w="12700">
            <a:noFill/>
          </a:ln>
          <a:effectLst/>
        </p:spPr>
        <p:style>
          <a:lnRef idx="1">
            <a:schemeClr val="accent1"/>
          </a:lnRef>
          <a:fillRef idx="3">
            <a:schemeClr val="accent1"/>
          </a:fillRef>
          <a:effectRef idx="2">
            <a:schemeClr val="accent1"/>
          </a:effectRef>
          <a:fontRef idx="minor">
            <a:schemeClr val="lt1"/>
          </a:fontRef>
        </p:style>
        <p:txBody>
          <a:bodyPr wrap="square" lIns="48000" tIns="48000" rIns="48000" bIns="48000" rtlCol="0" anchor="t" anchorCtr="0">
            <a:spAutoFit/>
          </a:body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0" lang="ja-JP" altLang="en-US" sz="2000" b="0" i="0" u="none" strike="noStrike" kern="1200" cap="none" spc="0" normalizeH="0" baseline="0" noProof="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インシデントの調査プロセスを簡素化し</a:t>
            </a:r>
            <a:br>
              <a:rPr kumimoji="0" lang="en-US" altLang="ja-JP" sz="20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br>
            <a:r>
              <a:rPr kumimoji="0" lang="ja-JP" altLang="en-US" sz="2000" b="0" i="0" u="none" strike="noStrike" kern="1200" cap="none" spc="0" normalizeH="0" baseline="0" noProof="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セキュリティチームが迅速かつ効果的な</a:t>
            </a:r>
            <a:br>
              <a:rPr kumimoji="0" lang="en-US" altLang="ja-JP" sz="20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br>
            <a:r>
              <a:rPr kumimoji="0" lang="ja-JP" altLang="en-US" sz="2000" b="0" i="0" u="none" strike="noStrike" kern="1200" cap="none" spc="0" normalizeH="0" baseline="0" noProof="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調査を実施できるように支援するサービス</a:t>
            </a:r>
          </a:p>
        </p:txBody>
      </p:sp>
      <p:sp>
        <p:nvSpPr>
          <p:cNvPr id="61" name="正方形/長方形 60">
            <a:extLst>
              <a:ext uri="{FF2B5EF4-FFF2-40B4-BE49-F238E27FC236}">
                <a16:creationId xmlns:a16="http://schemas.microsoft.com/office/drawing/2014/main" id="{2557BC9E-B9AE-4281-B466-438A7BFEE772}"/>
              </a:ext>
            </a:extLst>
          </p:cNvPr>
          <p:cNvSpPr/>
          <p:nvPr/>
        </p:nvSpPr>
        <p:spPr>
          <a:xfrm>
            <a:off x="551033" y="4230040"/>
            <a:ext cx="4780800" cy="512496"/>
          </a:xfrm>
          <a:prstGeom prst="rect">
            <a:avLst/>
          </a:prstGeom>
          <a:ln>
            <a:noFill/>
          </a:ln>
        </p:spPr>
        <p:txBody>
          <a:bodyPr wrap="square" lIns="192000" tIns="48000" rIns="48000" bIns="48000" anchor="ctr" anchorCtr="0">
            <a:noAutofit/>
          </a:body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0" lang="en-US" altLang="ja-JP" sz="2667" b="1"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Amazon Detective</a:t>
            </a:r>
            <a:endParaRPr kumimoji="0" lang="ja-JP" altLang="en-US" sz="2667" b="1"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endParaRPr>
          </a:p>
        </p:txBody>
      </p:sp>
      <p:sp>
        <p:nvSpPr>
          <p:cNvPr id="2" name="タイトル 1">
            <a:extLst>
              <a:ext uri="{FF2B5EF4-FFF2-40B4-BE49-F238E27FC236}">
                <a16:creationId xmlns:a16="http://schemas.microsoft.com/office/drawing/2014/main" id="{44EBB439-32E8-894D-B601-F4BC73167053}"/>
              </a:ext>
            </a:extLst>
          </p:cNvPr>
          <p:cNvSpPr>
            <a:spLocks noGrp="1"/>
          </p:cNvSpPr>
          <p:nvPr>
            <p:ph type="title"/>
          </p:nvPr>
        </p:nvSpPr>
        <p:spPr>
          <a:xfrm>
            <a:off x="466225" y="180668"/>
            <a:ext cx="11259550" cy="727655"/>
          </a:xfrm>
        </p:spPr>
        <p:txBody>
          <a:bodyPr vert="horz" lIns="91440" tIns="45720" rIns="91440" bIns="45720" rtlCol="0" anchor="t">
            <a:noAutofit/>
          </a:bodyPr>
          <a:lstStyle/>
          <a:p>
            <a:r>
              <a:rPr lang="ja-JP" altLang="en-US" sz="2800" b="0"/>
              <a:t>参考：</a:t>
            </a:r>
            <a:r>
              <a:rPr lang="en-US" altLang="ja-JP" sz="2800" b="0" dirty="0"/>
              <a:t>Amazon Detective </a:t>
            </a:r>
            <a:r>
              <a:rPr lang="ja-JP" altLang="en-US" sz="2800" b="0"/>
              <a:t>概要</a:t>
            </a:r>
          </a:p>
        </p:txBody>
      </p:sp>
      <p:sp>
        <p:nvSpPr>
          <p:cNvPr id="3" name="テキスト ボックス 2">
            <a:extLst>
              <a:ext uri="{FF2B5EF4-FFF2-40B4-BE49-F238E27FC236}">
                <a16:creationId xmlns:a16="http://schemas.microsoft.com/office/drawing/2014/main" id="{0E5A2668-B202-00E2-F0EE-1305CD5E5B78}"/>
              </a:ext>
            </a:extLst>
          </p:cNvPr>
          <p:cNvSpPr txBox="1"/>
          <p:nvPr/>
        </p:nvSpPr>
        <p:spPr>
          <a:xfrm>
            <a:off x="10607211" y="0"/>
            <a:ext cx="1584789" cy="369332"/>
          </a:xfrm>
          <a:prstGeom prst="rect">
            <a:avLst/>
          </a:prstGeom>
          <a:no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800" b="0" i="0" u="none" strike="noStrike" kern="1200" cap="none" spc="0" normalizeH="0" baseline="0" noProof="0" dirty="0">
                <a:ln>
                  <a:noFill/>
                </a:ln>
                <a:solidFill>
                  <a:srgbClr val="FFFFFF">
                    <a:lumMod val="50000"/>
                  </a:srgbClr>
                </a:solidFill>
                <a:effectLst/>
                <a:uLnTx/>
                <a:uFillTx/>
                <a:latin typeface="Meiryo" panose="020B0604030504040204" pitchFamily="34" charset="-128"/>
                <a:ea typeface="Meiryo" panose="020B0604030504040204" pitchFamily="34" charset="-128"/>
                <a:cs typeface="+mn-cs"/>
              </a:rPr>
              <a:t>SEC10-BP06</a:t>
            </a:r>
            <a:endParaRPr kumimoji="0" lang="ja-JP" altLang="en-US" sz="1800" b="0" i="0" u="none" strike="noStrike" kern="1200" cap="none" spc="0" normalizeH="0" baseline="0" noProof="0">
              <a:ln>
                <a:noFill/>
              </a:ln>
              <a:solidFill>
                <a:srgbClr val="FFFFFF">
                  <a:lumMod val="50000"/>
                </a:srgbClr>
              </a:solidFill>
              <a:effectLst/>
              <a:uLnTx/>
              <a:uFillTx/>
              <a:latin typeface="Meiryo" panose="020B0604030504040204" pitchFamily="34" charset="-128"/>
              <a:ea typeface="Meiryo" panose="020B0604030504040204" pitchFamily="34" charset="-128"/>
              <a:cs typeface="+mn-cs"/>
            </a:endParaRPr>
          </a:p>
        </p:txBody>
      </p:sp>
    </p:spTree>
    <p:extLst>
      <p:ext uri="{BB962C8B-B14F-4D97-AF65-F5344CB8AC3E}">
        <p14:creationId xmlns:p14="http://schemas.microsoft.com/office/powerpoint/2010/main" val="1274792157"/>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D0F9A1-029E-71F6-E793-4D162093E776}"/>
              </a:ext>
            </a:extLst>
          </p:cNvPr>
          <p:cNvSpPr>
            <a:spLocks noGrp="1"/>
          </p:cNvSpPr>
          <p:nvPr>
            <p:ph type="title"/>
          </p:nvPr>
        </p:nvSpPr>
        <p:spPr/>
        <p:txBody>
          <a:bodyPr/>
          <a:lstStyle/>
          <a:p>
            <a:pPr algn="l"/>
            <a:r>
              <a:rPr lang="en-JP" sz="2000"/>
              <a:t>レビュー観点 :</a:t>
            </a:r>
            <a:r>
              <a:rPr lang="ja-JP" altLang="en-US" sz="2000"/>
              <a:t>インシデント対応</a:t>
            </a:r>
            <a:r>
              <a:rPr lang="en-JP" sz="2000"/>
              <a:t>/</a:t>
            </a:r>
            <a:r>
              <a:rPr lang="ja-JP" altLang="en-US" sz="2000"/>
              <a:t>シミュレーション</a:t>
            </a:r>
            <a:br>
              <a:rPr lang="en-JP" sz="2000"/>
            </a:br>
            <a:r>
              <a:rPr lang="en-US" sz="2800" b="0" i="0" dirty="0">
                <a:solidFill>
                  <a:srgbClr val="16191F"/>
                </a:solidFill>
                <a:effectLst/>
                <a:latin typeface="Amazon Ember" panose="020B0603020204020204" pitchFamily="34" charset="0"/>
              </a:rPr>
              <a:t>SEC10-BP07 </a:t>
            </a:r>
            <a:r>
              <a:rPr lang="ja-JP" altLang="en-US" sz="2800" b="0" i="0">
                <a:solidFill>
                  <a:srgbClr val="16191F"/>
                </a:solidFill>
                <a:effectLst/>
                <a:latin typeface="Amazon Ember" panose="020B0603020204020204" pitchFamily="34" charset="0"/>
              </a:rPr>
              <a:t>ゲームデーを実施する</a:t>
            </a:r>
            <a:endParaRPr lang="en-JP" sz="2800" dirty="0"/>
          </a:p>
        </p:txBody>
      </p:sp>
      <p:sp>
        <p:nvSpPr>
          <p:cNvPr id="3" name="Text Placeholder 2">
            <a:extLst>
              <a:ext uri="{FF2B5EF4-FFF2-40B4-BE49-F238E27FC236}">
                <a16:creationId xmlns:a16="http://schemas.microsoft.com/office/drawing/2014/main" id="{6CD638BC-5BEF-1626-7E3A-3BD989F1AFF4}"/>
              </a:ext>
            </a:extLst>
          </p:cNvPr>
          <p:cNvSpPr>
            <a:spLocks noGrp="1"/>
          </p:cNvSpPr>
          <p:nvPr>
            <p:ph type="body" sz="quarter" idx="10"/>
          </p:nvPr>
        </p:nvSpPr>
        <p:spPr>
          <a:xfrm>
            <a:off x="457200" y="1371600"/>
            <a:ext cx="5733945" cy="4364892"/>
          </a:xfrm>
        </p:spPr>
        <p:txBody>
          <a:bodyPr/>
          <a:lstStyle/>
          <a:p>
            <a:r>
              <a:rPr lang="en-JP" sz="1400" dirty="0">
                <a:solidFill>
                  <a:srgbClr val="0070C0"/>
                </a:solidFill>
              </a:rPr>
              <a:t>ポイント</a:t>
            </a:r>
          </a:p>
          <a:p>
            <a:pPr marL="285750" indent="-285750">
              <a:buFont typeface="Arial" panose="020B0604020202020204" pitchFamily="34" charset="0"/>
              <a:buChar char="•"/>
            </a:pPr>
            <a:r>
              <a:rPr lang="ja-JP" altLang="en-US" sz="1400"/>
              <a:t>ゲームデーは、障害やイベントをシミュレートして、システム、プロセス、チームの対応をテストする内部イベント。</a:t>
            </a:r>
            <a:endParaRPr lang="en-JP" sz="1400" dirty="0"/>
          </a:p>
          <a:p>
            <a:pPr marL="285750" indent="-285750">
              <a:buFont typeface="Arial" panose="020B0604020202020204" pitchFamily="34" charset="0"/>
              <a:buChar char="•"/>
            </a:pPr>
            <a:r>
              <a:rPr lang="en-US" sz="1400" dirty="0" err="1"/>
              <a:t>実施する目的は以下のとおり</a:t>
            </a:r>
            <a:r>
              <a:rPr lang="en-US" sz="1400" dirty="0"/>
              <a:t>：</a:t>
            </a:r>
          </a:p>
          <a:p>
            <a:pPr marL="882362" lvl="1" indent="-285750">
              <a:buFont typeface="Arial" panose="020B0604020202020204" pitchFamily="34" charset="0"/>
              <a:buChar char="•"/>
            </a:pPr>
            <a:r>
              <a:rPr lang="ja-JP" altLang="en-US" sz="1200"/>
              <a:t>準備態勢の検証</a:t>
            </a:r>
            <a:endParaRPr lang="en-US" altLang="ja-JP" sz="1200" dirty="0"/>
          </a:p>
          <a:p>
            <a:pPr marL="882362" lvl="1" indent="-285750">
              <a:buFont typeface="Arial" panose="020B0604020202020204" pitchFamily="34" charset="0"/>
              <a:buChar char="•"/>
            </a:pPr>
            <a:r>
              <a:rPr lang="ja-JP" altLang="en-US" sz="1200"/>
              <a:t>対応できる自信の向上</a:t>
            </a:r>
            <a:endParaRPr lang="en-US" altLang="ja-JP" sz="1200" dirty="0"/>
          </a:p>
          <a:p>
            <a:pPr marL="882362" lvl="1" indent="-285750">
              <a:buFont typeface="Arial" panose="020B0604020202020204" pitchFamily="34" charset="0"/>
              <a:buChar char="•"/>
            </a:pPr>
            <a:r>
              <a:rPr lang="ja-JP" altLang="en-US" sz="1200"/>
              <a:t>コンプライアンスまたは契約上の義務への準拠</a:t>
            </a:r>
            <a:endParaRPr lang="en-US" altLang="ja-JP" sz="1200" dirty="0"/>
          </a:p>
          <a:p>
            <a:pPr marL="882362" lvl="1" indent="-285750">
              <a:buFont typeface="Arial" panose="020B0604020202020204" pitchFamily="34" charset="0"/>
              <a:buChar char="•"/>
            </a:pPr>
            <a:r>
              <a:rPr lang="ja-JP" altLang="en-US" sz="1200"/>
              <a:t>認定のためのアーティファクトの生成</a:t>
            </a:r>
            <a:endParaRPr lang="en-US" altLang="ja-JP" sz="1200" dirty="0"/>
          </a:p>
          <a:p>
            <a:pPr marL="882362" lvl="1" indent="-285750">
              <a:buFont typeface="Arial" panose="020B0604020202020204" pitchFamily="34" charset="0"/>
              <a:buChar char="•"/>
            </a:pPr>
            <a:r>
              <a:rPr lang="ja-JP" altLang="en-US" sz="1200"/>
              <a:t>対応の俊敏性の改善</a:t>
            </a:r>
            <a:endParaRPr lang="en-US" altLang="ja-JP" sz="1200" dirty="0"/>
          </a:p>
          <a:p>
            <a:pPr marL="882362" lvl="1" indent="-285750">
              <a:buFont typeface="Arial" panose="020B0604020202020204" pitchFamily="34" charset="0"/>
              <a:buChar char="•"/>
            </a:pPr>
            <a:r>
              <a:rPr lang="ja-JP" altLang="en-US" sz="1200"/>
              <a:t>対応のツールの改善</a:t>
            </a:r>
            <a:endParaRPr lang="en-US" altLang="ja-JP" sz="1200" dirty="0"/>
          </a:p>
          <a:p>
            <a:pPr marL="882362" lvl="1" indent="-285750">
              <a:buFont typeface="Arial" panose="020B0604020202020204" pitchFamily="34" charset="0"/>
              <a:buChar char="•"/>
            </a:pPr>
            <a:r>
              <a:rPr lang="ja-JP" altLang="en-US" sz="1200"/>
              <a:t>コミュニケーションやエスカレーションの改善</a:t>
            </a:r>
            <a:endParaRPr lang="en-US" altLang="ja-JP" sz="1200" dirty="0"/>
          </a:p>
          <a:p>
            <a:pPr marL="882362" lvl="1" indent="-285750">
              <a:buFont typeface="Arial" panose="020B0604020202020204" pitchFamily="34" charset="0"/>
              <a:buChar char="•"/>
            </a:pPr>
            <a:r>
              <a:rPr lang="ja-JP" altLang="en-US" sz="1200"/>
              <a:t>まれで予期外の事態への準備</a:t>
            </a:r>
            <a:endParaRPr lang="en-JP" sz="1200" dirty="0"/>
          </a:p>
          <a:p>
            <a:endParaRPr lang="en-JP" sz="1400" dirty="0"/>
          </a:p>
          <a:p>
            <a:r>
              <a:rPr lang="en-JP" sz="1400">
                <a:solidFill>
                  <a:srgbClr val="0070C0"/>
                </a:solidFill>
              </a:rPr>
              <a:t>レビュー観点の例</a:t>
            </a:r>
            <a:endParaRPr lang="ja-JP" altLang="en-US" sz="1400"/>
          </a:p>
          <a:p>
            <a:pPr marL="285750" indent="-285750">
              <a:buFont typeface="Arial" panose="020B0604020202020204" pitchFamily="34" charset="0"/>
              <a:buChar char="•"/>
            </a:pPr>
            <a:r>
              <a:rPr lang="ja-JP" altLang="en-US" sz="1400"/>
              <a:t>ゲームデーを定期的に実施するように計画しているか？</a:t>
            </a:r>
            <a:endParaRPr lang="en-US" altLang="ja-JP" sz="1400" dirty="0"/>
          </a:p>
          <a:p>
            <a:pPr marL="285750" indent="-285750">
              <a:buFont typeface="Arial" panose="020B0604020202020204" pitchFamily="34" charset="0"/>
              <a:buChar char="•"/>
            </a:pPr>
            <a:r>
              <a:rPr lang="en-US" sz="1400" dirty="0" err="1"/>
              <a:t>シナリオは現実的でチャレンジングなものになっているか</a:t>
            </a:r>
            <a:r>
              <a:rPr lang="en-US" sz="1400" dirty="0"/>
              <a:t>？</a:t>
            </a:r>
          </a:p>
          <a:p>
            <a:pPr marL="285750" indent="-285750">
              <a:buFont typeface="Arial" panose="020B0604020202020204" pitchFamily="34" charset="0"/>
              <a:buChar char="•"/>
            </a:pPr>
            <a:r>
              <a:rPr lang="en-US" sz="1400" dirty="0" err="1"/>
              <a:t>実施した結果を元に、現在のシステムやプロセスを改善するようになっているか</a:t>
            </a:r>
            <a:r>
              <a:rPr lang="en-US" sz="1400" dirty="0"/>
              <a:t>？</a:t>
            </a:r>
            <a:endParaRPr lang="en-JP" sz="1400" dirty="0"/>
          </a:p>
        </p:txBody>
      </p:sp>
      <p:sp>
        <p:nvSpPr>
          <p:cNvPr id="8" name="Text Placeholder 2">
            <a:extLst>
              <a:ext uri="{FF2B5EF4-FFF2-40B4-BE49-F238E27FC236}">
                <a16:creationId xmlns:a16="http://schemas.microsoft.com/office/drawing/2014/main" id="{1D88AD52-188F-1EA9-AC8A-259A611C016C}"/>
              </a:ext>
            </a:extLst>
          </p:cNvPr>
          <p:cNvSpPr txBox="1">
            <a:spLocks/>
          </p:cNvSpPr>
          <p:nvPr/>
        </p:nvSpPr>
        <p:spPr>
          <a:xfrm>
            <a:off x="6431280" y="1371600"/>
            <a:ext cx="5284470" cy="4364892"/>
          </a:xfrm>
          <a:prstGeom prst="rect">
            <a:avLst/>
          </a:prstGeom>
        </p:spPr>
        <p:txBody>
          <a:bodyPr vert="horz" lIns="91440" tIns="45720" rIns="91440" bIns="45720" rtlCol="0">
            <a:noAutofit/>
          </a:bodyPr>
          <a:lstStyle>
            <a:lvl1pPr marL="0" indent="0" algn="l" defTabSz="609576" rtl="0" eaLnBrk="1" latinLnBrk="0" hangingPunct="1">
              <a:spcBef>
                <a:spcPct val="20000"/>
              </a:spcBef>
              <a:buFont typeface="Arial" panose="020B0604020202020204" pitchFamily="34" charset="0"/>
              <a:buNone/>
              <a:tabLst/>
              <a:defRPr sz="2167" b="0" i="0" kern="1200">
                <a:solidFill>
                  <a:schemeClr val="tx1"/>
                </a:solidFill>
                <a:latin typeface="Meiryo" panose="020B0604030504040204" pitchFamily="34" charset="-128"/>
                <a:ea typeface="Meiryo" panose="020B0604030504040204" pitchFamily="34" charset="-128"/>
                <a:cs typeface="Amazon Ember Regular" charset="0"/>
              </a:defRPr>
            </a:lvl1pPr>
            <a:lvl2pPr marL="596612" indent="-294999" algn="l" defTabSz="609576" rtl="0" eaLnBrk="1" latinLnBrk="0" hangingPunct="1">
              <a:spcBef>
                <a:spcPct val="20000"/>
              </a:spcBef>
              <a:buFont typeface="Arial"/>
              <a:buChar char="•"/>
              <a:tabLst/>
              <a:defRPr sz="2000" b="0" i="0" kern="1200">
                <a:solidFill>
                  <a:schemeClr val="tx1"/>
                </a:solidFill>
                <a:latin typeface="Meiryo" panose="020B0604030504040204" pitchFamily="34" charset="-128"/>
                <a:ea typeface="Meiryo" panose="020B0604030504040204" pitchFamily="34" charset="-128"/>
                <a:cs typeface="Amazon Ember Regular" charset="0"/>
              </a:defRPr>
            </a:lvl2pPr>
            <a:lvl3pPr marL="892933" indent="-302936" algn="l" defTabSz="609576" rtl="0" eaLnBrk="1" latinLnBrk="0" hangingPunct="1">
              <a:spcBef>
                <a:spcPct val="20000"/>
              </a:spcBef>
              <a:buFont typeface="Arial"/>
              <a:buChar char="•"/>
              <a:tabLst/>
              <a:defRPr sz="1833" b="0" i="0" kern="1200">
                <a:solidFill>
                  <a:schemeClr val="tx1"/>
                </a:solidFill>
                <a:latin typeface="Meiryo" panose="020B0604030504040204" pitchFamily="34" charset="-128"/>
                <a:ea typeface="Meiryo" panose="020B0604030504040204" pitchFamily="34" charset="-128"/>
                <a:cs typeface="Amazon Ember Regular" charset="0"/>
              </a:defRPr>
            </a:lvl3pPr>
            <a:lvl4pPr marL="1222326" indent="-309550" algn="l" defTabSz="609576" rtl="0" eaLnBrk="1" latinLnBrk="0" hangingPunct="1">
              <a:spcBef>
                <a:spcPct val="20000"/>
              </a:spcBef>
              <a:buFont typeface="Arial" panose="020B0604020202020204" pitchFamily="34" charset="0"/>
              <a:buChar char="•"/>
              <a:tabLst/>
              <a:defRPr sz="1667" b="0" i="0" kern="1200">
                <a:solidFill>
                  <a:schemeClr val="tx1"/>
                </a:solidFill>
                <a:latin typeface="Meiryo" panose="020B0604030504040204" pitchFamily="34" charset="-128"/>
                <a:ea typeface="Meiryo" panose="020B0604030504040204" pitchFamily="34" charset="-128"/>
                <a:cs typeface="Amazon Ember Regular" charset="0"/>
              </a:defRPr>
            </a:lvl4pPr>
            <a:lvl5pPr marL="1518648" indent="-316165" algn="l" defTabSz="609576" rtl="0" eaLnBrk="1" latinLnBrk="0" hangingPunct="1">
              <a:spcBef>
                <a:spcPct val="20000"/>
              </a:spcBef>
              <a:buFont typeface="Arial" panose="020B0604020202020204" pitchFamily="34" charset="0"/>
              <a:buChar char="•"/>
              <a:tabLst/>
              <a:defRPr sz="1583" b="0" i="0" kern="1200">
                <a:solidFill>
                  <a:schemeClr val="tx1"/>
                </a:solidFill>
                <a:latin typeface="Meiryo" panose="020B0604030504040204" pitchFamily="34" charset="-128"/>
                <a:ea typeface="Meiryo" panose="020B0604030504040204" pitchFamily="34" charset="-128"/>
                <a:cs typeface="Amazon Ember Regular" charset="0"/>
              </a:defRPr>
            </a:lvl5pPr>
            <a:lvl6pPr marL="3352666" indent="-304788" algn="l" defTabSz="609576" rtl="0" eaLnBrk="1" latinLnBrk="0" hangingPunct="1">
              <a:spcBef>
                <a:spcPct val="20000"/>
              </a:spcBef>
              <a:buFont typeface="Arial"/>
              <a:buChar char="•"/>
              <a:defRPr sz="2667" kern="1200">
                <a:solidFill>
                  <a:schemeClr val="tx1"/>
                </a:solidFill>
                <a:latin typeface="+mn-lt"/>
                <a:ea typeface="+mn-ea"/>
                <a:cs typeface="+mn-cs"/>
              </a:defRPr>
            </a:lvl6pPr>
            <a:lvl7pPr marL="3962242" indent="-304788" algn="l" defTabSz="609576" rtl="0" eaLnBrk="1" latinLnBrk="0" hangingPunct="1">
              <a:spcBef>
                <a:spcPct val="20000"/>
              </a:spcBef>
              <a:buFont typeface="Arial"/>
              <a:buChar char="•"/>
              <a:defRPr sz="2667" kern="1200">
                <a:solidFill>
                  <a:schemeClr val="tx1"/>
                </a:solidFill>
                <a:latin typeface="+mn-lt"/>
                <a:ea typeface="+mn-ea"/>
                <a:cs typeface="+mn-cs"/>
              </a:defRPr>
            </a:lvl7pPr>
            <a:lvl8pPr marL="4571817" indent="-304788" algn="l" defTabSz="609576" rtl="0" eaLnBrk="1" latinLnBrk="0" hangingPunct="1">
              <a:spcBef>
                <a:spcPct val="20000"/>
              </a:spcBef>
              <a:buFont typeface="Arial"/>
              <a:buChar char="•"/>
              <a:defRPr sz="2667" kern="1200">
                <a:solidFill>
                  <a:schemeClr val="tx1"/>
                </a:solidFill>
                <a:latin typeface="+mn-lt"/>
                <a:ea typeface="+mn-ea"/>
                <a:cs typeface="+mn-cs"/>
              </a:defRPr>
            </a:lvl8pPr>
            <a:lvl9pPr marL="5181393" indent="-304788" algn="l" defTabSz="609576" rtl="0" eaLnBrk="1" latinLnBrk="0" hangingPunct="1">
              <a:spcBef>
                <a:spcPct val="20000"/>
              </a:spcBef>
              <a:buFont typeface="Arial"/>
              <a:buChar char="•"/>
              <a:defRPr sz="2667" kern="1200">
                <a:solidFill>
                  <a:schemeClr val="tx1"/>
                </a:solidFill>
                <a:latin typeface="+mn-lt"/>
                <a:ea typeface="+mn-ea"/>
                <a:cs typeface="+mn-cs"/>
              </a:defRPr>
            </a:lvl9pPr>
          </a:lstStyle>
          <a:p>
            <a:pPr marL="0" marR="0" lvl="0" indent="0" algn="l" defTabSz="609576"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ja-JP" altLang="en-US" sz="1400" b="0" i="0" u="none" strike="noStrike" kern="1200" cap="none" spc="0" normalizeH="0" baseline="0" noProof="0">
                <a:ln>
                  <a:noFill/>
                </a:ln>
                <a:solidFill>
                  <a:srgbClr val="0070C0"/>
                </a:solidFill>
                <a:effectLst/>
                <a:uLnTx/>
                <a:uFillTx/>
                <a:latin typeface="Meiryo" panose="020B0604030504040204" pitchFamily="34" charset="-128"/>
                <a:ea typeface="Meiryo" panose="020B0604030504040204" pitchFamily="34" charset="-128"/>
                <a:cs typeface="Amazon Ember Regular" charset="0"/>
              </a:rPr>
              <a:t>実装例</a:t>
            </a:r>
            <a:endParaRPr kumimoji="0" lang="en-US" altLang="ja-JP" sz="1400" b="0" i="0" u="none" strike="noStrike" kern="1200" cap="none" spc="0" normalizeH="0" baseline="0" noProof="0" dirty="0">
              <a:ln>
                <a:noFill/>
              </a:ln>
              <a:solidFill>
                <a:srgbClr val="0070C0"/>
              </a:solidFill>
              <a:effectLst/>
              <a:uLnTx/>
              <a:uFillTx/>
              <a:latin typeface="Meiryo" panose="020B0604030504040204" pitchFamily="34" charset="-128"/>
              <a:ea typeface="Meiryo" panose="020B0604030504040204" pitchFamily="34" charset="-128"/>
              <a:cs typeface="Amazon Ember Regular" charset="0"/>
            </a:endParaRPr>
          </a:p>
          <a:p>
            <a:pPr marL="0" marR="0" lvl="0" indent="0" algn="l" defTabSz="609576"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ja-JP" altLang="en-US" sz="1400" b="0" i="0" u="none" strike="noStrike" kern="1200" cap="none" spc="0" normalizeH="0" baseline="0" noProof="0">
                <a:ln>
                  <a:noFill/>
                </a:ln>
                <a:solidFill>
                  <a:srgbClr val="0070C0"/>
                </a:solidFill>
                <a:effectLst/>
                <a:uLnTx/>
                <a:uFillTx/>
                <a:latin typeface="Meiryo" panose="020B0604030504040204" pitchFamily="34" charset="-128"/>
                <a:ea typeface="Meiryo" panose="020B0604030504040204" pitchFamily="34" charset="-128"/>
                <a:cs typeface="Amazon Ember Regular" charset="0"/>
              </a:rPr>
              <a:t>ゲームデーの</a:t>
            </a:r>
            <a:r>
              <a:rPr kumimoji="0" lang="en-US" altLang="ja-JP" sz="1400" b="0" i="0" u="none" strike="noStrike" kern="1200" cap="none" spc="0" normalizeH="0" baseline="0" noProof="0" dirty="0">
                <a:ln>
                  <a:noFill/>
                </a:ln>
                <a:solidFill>
                  <a:srgbClr val="0070C0"/>
                </a:solidFill>
                <a:effectLst/>
                <a:uLnTx/>
                <a:uFillTx/>
                <a:latin typeface="Meiryo" panose="020B0604030504040204" pitchFamily="34" charset="-128"/>
                <a:ea typeface="Meiryo" panose="020B0604030504040204" pitchFamily="34" charset="-128"/>
                <a:cs typeface="Amazon Ember Regular" charset="0"/>
              </a:rPr>
              <a:t>3</a:t>
            </a:r>
            <a:r>
              <a:rPr kumimoji="0" lang="ja-JP" altLang="en-US" sz="1400" b="0" i="0" u="none" strike="noStrike" kern="1200" cap="none" spc="0" normalizeH="0" baseline="0" noProof="0">
                <a:ln>
                  <a:noFill/>
                </a:ln>
                <a:solidFill>
                  <a:srgbClr val="0070C0"/>
                </a:solidFill>
                <a:effectLst/>
                <a:uLnTx/>
                <a:uFillTx/>
                <a:latin typeface="Meiryo" panose="020B0604030504040204" pitchFamily="34" charset="-128"/>
                <a:ea typeface="Meiryo" panose="020B0604030504040204" pitchFamily="34" charset="-128"/>
                <a:cs typeface="Amazon Ember Regular" charset="0"/>
              </a:rPr>
              <a:t>つのタイプ</a:t>
            </a:r>
            <a:endParaRPr kumimoji="0" lang="en-US" altLang="ja-JP" sz="1400" b="0" i="0" u="none" strike="noStrike" kern="1200" cap="none" spc="0" normalizeH="0" baseline="0" noProof="0" dirty="0">
              <a:ln>
                <a:noFill/>
              </a:ln>
              <a:solidFill>
                <a:srgbClr val="0070C0"/>
              </a:solidFill>
              <a:effectLst/>
              <a:uLnTx/>
              <a:uFillTx/>
              <a:latin typeface="Meiryo" panose="020B0604030504040204" pitchFamily="34" charset="-128"/>
              <a:ea typeface="Meiryo" panose="020B0604030504040204" pitchFamily="34" charset="-128"/>
              <a:cs typeface="Amazon Ember Regular" charset="0"/>
            </a:endParaRPr>
          </a:p>
          <a:p>
            <a:pPr marL="285750" marR="0" lvl="0" indent="-285750" algn="l" defTabSz="609576"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ja-JP" altLang="en-US" sz="14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机上演習</a:t>
            </a:r>
            <a:endParaRPr kumimoji="0" lang="en-US" altLang="ja-JP" sz="14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endParaRPr>
          </a:p>
          <a:p>
            <a:pPr marL="673100" marR="0" lvl="1" indent="-220663" algn="l" defTabSz="609576"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ja-JP" altLang="en-US" sz="12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ディスカッションベースのセッション。</a:t>
            </a:r>
            <a:endParaRPr kumimoji="0" lang="en-US" altLang="ja-JP" sz="12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endParaRPr>
          </a:p>
          <a:p>
            <a:pPr marL="673100" marR="0" lvl="1" indent="-220663" algn="l" defTabSz="609576"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ja-JP" altLang="en-US" sz="12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インシデント対応ツールやスクリプトを実際に使用することは含まれない。</a:t>
            </a:r>
            <a:endParaRPr kumimoji="0" lang="en-US" altLang="ja-JP" sz="12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endParaRPr>
          </a:p>
          <a:p>
            <a:pPr marL="285750" marR="0" lvl="0" indent="-285750" algn="l" defTabSz="609576"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ja-JP" altLang="en-US" sz="14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パープルチーム演習</a:t>
            </a:r>
            <a:endParaRPr kumimoji="0" lang="en-US" altLang="ja-JP" sz="14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endParaRPr>
          </a:p>
          <a:p>
            <a:pPr marL="673100" marR="0" lvl="1" indent="-220663" algn="l" defTabSz="609576"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ja-JP" altLang="en-US" sz="12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インシデント対応者 </a:t>
            </a:r>
            <a:r>
              <a:rPr kumimoji="0" lang="en-US" altLang="ja-JP" sz="12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a:t>
            </a:r>
            <a:r>
              <a:rPr kumimoji="0" lang="ja-JP" altLang="en-US" sz="12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ブルーチーム</a:t>
            </a:r>
            <a:r>
              <a:rPr kumimoji="0" lang="en-US" altLang="ja-JP" sz="12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 </a:t>
            </a:r>
            <a:r>
              <a:rPr kumimoji="0" lang="ja-JP" altLang="en-US" sz="12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と模擬の脅威アクター </a:t>
            </a:r>
            <a:r>
              <a:rPr kumimoji="0" lang="en-US" altLang="ja-JP" sz="12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a:t>
            </a:r>
            <a:r>
              <a:rPr kumimoji="0" lang="ja-JP" altLang="en-US" sz="12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レッドチーム</a:t>
            </a:r>
            <a:r>
              <a:rPr kumimoji="0" lang="en-US" altLang="ja-JP" sz="12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 </a:t>
            </a:r>
            <a:r>
              <a:rPr kumimoji="0" lang="ja-JP" altLang="en-US" sz="12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のコラボレーション。</a:t>
            </a:r>
            <a:endParaRPr kumimoji="0" lang="en-US" altLang="ja-JP" sz="12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endParaRPr>
          </a:p>
          <a:p>
            <a:pPr marL="673100" marR="0" lvl="1" indent="-220663" algn="l" defTabSz="609576"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ja-JP" altLang="en-US" sz="12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インシデント対応の取り組みを支援する検出メカニズム、ツール、標準運用手順 </a:t>
            </a:r>
            <a:r>
              <a:rPr kumimoji="0" lang="en-US" altLang="ja-JP" sz="12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(SOP) </a:t>
            </a:r>
            <a:r>
              <a:rPr kumimoji="0" lang="ja-JP" altLang="en-US" sz="12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に重点を置く。</a:t>
            </a:r>
            <a:endParaRPr kumimoji="0" lang="en-US" altLang="ja-JP" sz="12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endParaRPr>
          </a:p>
          <a:p>
            <a:pPr marL="285750" marR="0" lvl="0" indent="-285750" algn="l" defTabSz="609576"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ja-JP" altLang="en-US" sz="14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レッドチーム演習</a:t>
            </a:r>
            <a:endParaRPr kumimoji="0" lang="en-US" altLang="ja-JP" sz="14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endParaRPr>
          </a:p>
          <a:p>
            <a:pPr marL="673100" marR="0" lvl="1" indent="-220663" algn="l" defTabSz="609576"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ja-JP" altLang="en-US" sz="12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防御側 </a:t>
            </a:r>
            <a:r>
              <a:rPr kumimoji="0" lang="en-US" altLang="ja-JP" sz="12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a:t>
            </a:r>
            <a:r>
              <a:rPr kumimoji="0" lang="ja-JP" altLang="en-US" sz="12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ブルーチーム</a:t>
            </a:r>
            <a:r>
              <a:rPr kumimoji="0" lang="en-US" altLang="ja-JP" sz="12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 </a:t>
            </a:r>
            <a:r>
              <a:rPr kumimoji="0" lang="ja-JP" altLang="en-US" sz="12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は、演習の範囲と期間について必ずしも知識を持っているとは限らないため、実際のインシデントにどのように対応するか、より現実的に評価できる。</a:t>
            </a:r>
            <a:endParaRPr kumimoji="0" lang="en-US" altLang="ja-JP" sz="11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endParaRPr>
          </a:p>
          <a:p>
            <a:pPr marL="0" marR="0" lvl="1" indent="0" algn="l" defTabSz="609576" rtl="0" eaLnBrk="1" fontAlgn="auto" latinLnBrk="0" hangingPunct="1">
              <a:lnSpc>
                <a:spcPct val="100000"/>
              </a:lnSpc>
              <a:spcBef>
                <a:spcPts val="1224"/>
              </a:spcBef>
              <a:spcAft>
                <a:spcPts val="0"/>
              </a:spcAft>
              <a:buClrTx/>
              <a:buSzTx/>
              <a:buFont typeface="Arial"/>
              <a:buNone/>
              <a:tabLst/>
              <a:defRPr/>
            </a:pPr>
            <a:r>
              <a:rPr kumimoji="0" lang="ja-JP" altLang="en-US" sz="1400" b="0" i="0" u="none" strike="noStrike" kern="1200" cap="none" spc="0" normalizeH="0" baseline="0" noProof="0">
                <a:ln>
                  <a:noFill/>
                </a:ln>
                <a:solidFill>
                  <a:srgbClr val="0070C0"/>
                </a:solidFill>
                <a:effectLst/>
                <a:uLnTx/>
                <a:uFillTx/>
                <a:latin typeface="Meiryo" panose="020B0604030504040204" pitchFamily="34" charset="-128"/>
                <a:ea typeface="Meiryo" panose="020B0604030504040204" pitchFamily="34" charset="-128"/>
                <a:cs typeface="Amazon Ember Regular" charset="0"/>
              </a:rPr>
              <a:t>実施手順</a:t>
            </a:r>
            <a:endParaRPr kumimoji="0" lang="en-US" altLang="ja-JP" sz="1400" b="0" i="0" u="none" strike="noStrike" kern="1200" cap="none" spc="0" normalizeH="0" baseline="0" noProof="0" dirty="0">
              <a:ln>
                <a:noFill/>
              </a:ln>
              <a:solidFill>
                <a:srgbClr val="0070C0"/>
              </a:solidFill>
              <a:effectLst/>
              <a:uLnTx/>
              <a:uFillTx/>
              <a:latin typeface="Meiryo" panose="020B0604030504040204" pitchFamily="34" charset="-128"/>
              <a:ea typeface="Meiryo" panose="020B0604030504040204" pitchFamily="34" charset="-128"/>
              <a:cs typeface="Amazon Ember Regular" charset="0"/>
            </a:endParaRPr>
          </a:p>
          <a:p>
            <a:pPr marL="342900" marR="0" lvl="1" indent="-342900" algn="l" defTabSz="609576" rtl="0" eaLnBrk="1" fontAlgn="auto" latinLnBrk="0" hangingPunct="1">
              <a:lnSpc>
                <a:spcPct val="100000"/>
              </a:lnSpc>
              <a:spcBef>
                <a:spcPct val="20000"/>
              </a:spcBef>
              <a:spcAft>
                <a:spcPts val="0"/>
              </a:spcAft>
              <a:buClrTx/>
              <a:buSzTx/>
              <a:buFont typeface="+mj-lt"/>
              <a:buAutoNum type="arabicPeriod"/>
              <a:tabLst/>
              <a:defRPr/>
            </a:pPr>
            <a:r>
              <a:rPr kumimoji="0" lang="ja-JP" altLang="en-US" sz="14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ゲームデーのシナリオと目的を定義</a:t>
            </a:r>
            <a:endParaRPr kumimoji="0" lang="en-US" altLang="ja-JP" sz="14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endParaRPr>
          </a:p>
          <a:p>
            <a:pPr marL="342900" marR="0" lvl="1" indent="-342900" algn="l" defTabSz="609576" rtl="0" eaLnBrk="1" fontAlgn="auto" latinLnBrk="0" hangingPunct="1">
              <a:lnSpc>
                <a:spcPct val="100000"/>
              </a:lnSpc>
              <a:spcBef>
                <a:spcPct val="20000"/>
              </a:spcBef>
              <a:spcAft>
                <a:spcPts val="0"/>
              </a:spcAft>
              <a:buClrTx/>
              <a:buSzTx/>
              <a:buFont typeface="+mj-lt"/>
              <a:buAutoNum type="arabicPeriod"/>
              <a:tabLst/>
              <a:defRPr/>
            </a:pPr>
            <a:r>
              <a:rPr kumimoji="0" lang="ja-JP" altLang="en-US" sz="14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ファシリテーターと参加者の決定</a:t>
            </a:r>
            <a:endParaRPr kumimoji="0" lang="en-US" altLang="ja-JP" sz="14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endParaRPr>
          </a:p>
          <a:p>
            <a:pPr marL="342900" marR="0" lvl="1" indent="-342900" algn="l" defTabSz="609576" rtl="0" eaLnBrk="1" fontAlgn="auto" latinLnBrk="0" hangingPunct="1">
              <a:lnSpc>
                <a:spcPct val="100000"/>
              </a:lnSpc>
              <a:spcBef>
                <a:spcPct val="20000"/>
              </a:spcBef>
              <a:spcAft>
                <a:spcPts val="0"/>
              </a:spcAft>
              <a:buClrTx/>
              <a:buSzTx/>
              <a:buFont typeface="+mj-lt"/>
              <a:buAutoNum type="arabicPeriod"/>
              <a:tabLst/>
              <a:defRPr/>
            </a:pPr>
            <a:r>
              <a:rPr kumimoji="0" lang="ja-JP" altLang="en-US" sz="14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シナリオのテストと最終版の作成</a:t>
            </a:r>
            <a:endParaRPr kumimoji="0" lang="en-US" altLang="ja-JP" sz="14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endParaRPr>
          </a:p>
          <a:p>
            <a:pPr marL="342900" marR="0" lvl="1" indent="-342900" algn="l" defTabSz="609576" rtl="0" eaLnBrk="1" fontAlgn="auto" latinLnBrk="0" hangingPunct="1">
              <a:lnSpc>
                <a:spcPct val="100000"/>
              </a:lnSpc>
              <a:spcBef>
                <a:spcPct val="20000"/>
              </a:spcBef>
              <a:spcAft>
                <a:spcPts val="0"/>
              </a:spcAft>
              <a:buClrTx/>
              <a:buSzTx/>
              <a:buFont typeface="+mj-lt"/>
              <a:buAutoNum type="arabicPeriod"/>
              <a:tabLst/>
              <a:defRPr/>
            </a:pPr>
            <a:r>
              <a:rPr kumimoji="0" lang="ja-JP" altLang="en-US" sz="14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ゲームデーの実施</a:t>
            </a:r>
            <a:endParaRPr kumimoji="0" lang="en-US" altLang="ja-JP" sz="14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endParaRPr>
          </a:p>
          <a:p>
            <a:pPr marL="342900" marR="0" lvl="1" indent="-342900" algn="l" defTabSz="609576" rtl="0" eaLnBrk="1" fontAlgn="auto" latinLnBrk="0" hangingPunct="1">
              <a:lnSpc>
                <a:spcPct val="100000"/>
              </a:lnSpc>
              <a:spcBef>
                <a:spcPct val="20000"/>
              </a:spcBef>
              <a:spcAft>
                <a:spcPts val="0"/>
              </a:spcAft>
              <a:buClrTx/>
              <a:buSzTx/>
              <a:buFont typeface="+mj-lt"/>
              <a:buAutoNum type="arabicPeriod"/>
              <a:tabLst/>
              <a:defRPr/>
            </a:pPr>
            <a:r>
              <a:rPr kumimoji="0" lang="ja-JP" altLang="en-US" sz="14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アフターアクションレビュー </a:t>
            </a:r>
            <a:r>
              <a:rPr kumimoji="0" lang="en-US" altLang="ja-JP" sz="14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(AAR) </a:t>
            </a:r>
            <a:r>
              <a:rPr kumimoji="0" lang="ja-JP" altLang="en-US" sz="14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の作成</a:t>
            </a:r>
            <a:endParaRPr kumimoji="0" lang="en-US" altLang="ja-JP" sz="14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endParaRPr>
          </a:p>
          <a:p>
            <a:pPr marL="342900" marR="0" lvl="1" indent="-342900" algn="l" defTabSz="609576" rtl="0" eaLnBrk="1" fontAlgn="auto" latinLnBrk="0" hangingPunct="1">
              <a:lnSpc>
                <a:spcPct val="100000"/>
              </a:lnSpc>
              <a:spcBef>
                <a:spcPct val="20000"/>
              </a:spcBef>
              <a:spcAft>
                <a:spcPts val="0"/>
              </a:spcAft>
              <a:buClrTx/>
              <a:buSzTx/>
              <a:buFont typeface="+mj-lt"/>
              <a:buAutoNum type="arabicPeriod"/>
              <a:tabLst/>
              <a:defRPr/>
            </a:pPr>
            <a:endParaRPr kumimoji="0" lang="en-US" altLang="ja-JP" sz="12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endParaRPr>
          </a:p>
        </p:txBody>
      </p:sp>
    </p:spTree>
    <p:extLst>
      <p:ext uri="{BB962C8B-B14F-4D97-AF65-F5344CB8AC3E}">
        <p14:creationId xmlns:p14="http://schemas.microsoft.com/office/powerpoint/2010/main" val="1245808454"/>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正方形/長方形 27">
            <a:extLst>
              <a:ext uri="{FF2B5EF4-FFF2-40B4-BE49-F238E27FC236}">
                <a16:creationId xmlns:a16="http://schemas.microsoft.com/office/drawing/2014/main" id="{5AC1F63B-D6D4-4A30-9872-031C0632DD42}"/>
              </a:ext>
            </a:extLst>
          </p:cNvPr>
          <p:cNvSpPr/>
          <p:nvPr/>
        </p:nvSpPr>
        <p:spPr>
          <a:xfrm>
            <a:off x="7031189" y="1124086"/>
            <a:ext cx="4822503" cy="63986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ctr"/>
          <a:lstStyle/>
          <a:p>
            <a:pPr marL="0" marR="0" lvl="0" indent="0" algn="ctr" defTabSz="609576" rtl="0" eaLnBrk="1" fontAlgn="auto" latinLnBrk="0" hangingPunct="1">
              <a:lnSpc>
                <a:spcPct val="100000"/>
              </a:lnSpc>
              <a:spcBef>
                <a:spcPts val="0"/>
              </a:spcBef>
              <a:spcAft>
                <a:spcPts val="0"/>
              </a:spcAft>
              <a:buClrTx/>
              <a:buSzTx/>
              <a:buFontTx/>
              <a:buNone/>
              <a:tabLst/>
              <a:defRPr/>
            </a:pPr>
            <a:endParaRPr kumimoji="1" lang="en-US" altLang="ja-JP" sz="2333"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endParaRPr>
          </a:p>
        </p:txBody>
      </p:sp>
      <p:sp>
        <p:nvSpPr>
          <p:cNvPr id="29" name="正方形/長方形 28">
            <a:extLst>
              <a:ext uri="{FF2B5EF4-FFF2-40B4-BE49-F238E27FC236}">
                <a16:creationId xmlns:a16="http://schemas.microsoft.com/office/drawing/2014/main" id="{BDA9FA7C-B8F4-4F81-A1F0-9328F56FB7FC}"/>
              </a:ext>
            </a:extLst>
          </p:cNvPr>
          <p:cNvSpPr/>
          <p:nvPr/>
        </p:nvSpPr>
        <p:spPr>
          <a:xfrm>
            <a:off x="361951" y="1079896"/>
            <a:ext cx="10902397" cy="63986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ctr"/>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1" lang="ja-JP" altLang="en-US" sz="2000" b="0" i="0" u="none" strike="noStrike" kern="1200" cap="none" spc="0" normalizeH="0" baseline="0" noProof="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インシデント対応体制の確立には、教育、準備、シミュレーション、改善のサイクルが重要</a:t>
            </a:r>
          </a:p>
        </p:txBody>
      </p:sp>
      <p:sp>
        <p:nvSpPr>
          <p:cNvPr id="3" name="フリーフォーム 2">
            <a:extLst>
              <a:ext uri="{FF2B5EF4-FFF2-40B4-BE49-F238E27FC236}">
                <a16:creationId xmlns:a16="http://schemas.microsoft.com/office/drawing/2014/main" id="{2C8FC5B4-CDBE-E149-8701-83F42146772C}"/>
              </a:ext>
            </a:extLst>
          </p:cNvPr>
          <p:cNvSpPr/>
          <p:nvPr/>
        </p:nvSpPr>
        <p:spPr>
          <a:xfrm>
            <a:off x="4560001" y="1797001"/>
            <a:ext cx="2033928" cy="1474972"/>
          </a:xfrm>
          <a:custGeom>
            <a:avLst/>
            <a:gdLst>
              <a:gd name="connsiteX0" fmla="*/ 0 w 1905003"/>
              <a:gd name="connsiteY0" fmla="*/ 690739 h 1381478"/>
              <a:gd name="connsiteX1" fmla="*/ 952502 w 1905003"/>
              <a:gd name="connsiteY1" fmla="*/ 0 h 1381478"/>
              <a:gd name="connsiteX2" fmla="*/ 1905004 w 1905003"/>
              <a:gd name="connsiteY2" fmla="*/ 690739 h 1381478"/>
              <a:gd name="connsiteX3" fmla="*/ 952502 w 1905003"/>
              <a:gd name="connsiteY3" fmla="*/ 1381478 h 1381478"/>
              <a:gd name="connsiteX4" fmla="*/ 0 w 1905003"/>
              <a:gd name="connsiteY4" fmla="*/ 690739 h 1381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03" h="1381478">
                <a:moveTo>
                  <a:pt x="0" y="690739"/>
                </a:moveTo>
                <a:cubicBezTo>
                  <a:pt x="0" y="309254"/>
                  <a:pt x="426450" y="0"/>
                  <a:pt x="952502" y="0"/>
                </a:cubicBezTo>
                <a:cubicBezTo>
                  <a:pt x="1478554" y="0"/>
                  <a:pt x="1905004" y="309254"/>
                  <a:pt x="1905004" y="690739"/>
                </a:cubicBezTo>
                <a:cubicBezTo>
                  <a:pt x="1905004" y="1072224"/>
                  <a:pt x="1478554" y="1381478"/>
                  <a:pt x="952502" y="1381478"/>
                </a:cubicBezTo>
                <a:cubicBezTo>
                  <a:pt x="426450" y="1381478"/>
                  <a:pt x="0" y="1072224"/>
                  <a:pt x="0" y="690739"/>
                </a:cubicBezTo>
                <a:close/>
              </a:path>
            </a:pathLst>
          </a:custGeom>
          <a:solidFill>
            <a:schemeClr val="tx2">
              <a:lumMod val="60000"/>
              <a:lumOff val="40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02455" tIns="300231" rIns="402455" bIns="300231" numCol="1" spcCol="1270" anchor="ctr" anchorCtr="0">
            <a:noAutofit/>
          </a:bodyPr>
          <a:lstStyle/>
          <a:p>
            <a:pPr marL="0" marR="0" lvl="0" indent="0" algn="ctr" defTabSz="1066757" rtl="0" eaLnBrk="1" fontAlgn="auto" latinLnBrk="0" hangingPunct="1">
              <a:lnSpc>
                <a:spcPct val="90000"/>
              </a:lnSpc>
              <a:spcBef>
                <a:spcPct val="0"/>
              </a:spcBef>
              <a:spcAft>
                <a:spcPct val="35000"/>
              </a:spcAft>
              <a:buClrTx/>
              <a:buSzTx/>
              <a:buFontTx/>
              <a:buNone/>
              <a:tabLst/>
              <a:defRPr/>
            </a:pPr>
            <a:r>
              <a:rPr kumimoji="1" lang="en-US" altLang="ja-JP" sz="2333" b="1" i="0" u="none" strike="noStrike" kern="1200" cap="none" spc="0" normalizeH="0" baseline="0" noProof="0" dirty="0">
                <a:ln>
                  <a:noFill/>
                </a:ln>
                <a:solidFill>
                  <a:srgbClr val="FFFFFF"/>
                </a:solidFill>
                <a:effectLst/>
                <a:uLnTx/>
                <a:uFillTx/>
                <a:latin typeface="Meiryo" panose="020B0604030504040204" pitchFamily="34" charset="-128"/>
                <a:ea typeface="Meiryo" panose="020B0604030504040204" pitchFamily="34" charset="-128"/>
                <a:cs typeface="+mn-cs"/>
              </a:rPr>
              <a:t>1.</a:t>
            </a:r>
            <a:r>
              <a:rPr kumimoji="1" lang="ja-JP" altLang="en-US" sz="2333" b="1" i="0" u="none" strike="noStrike" kern="1200" cap="none" spc="0" normalizeH="0" baseline="0" noProof="0">
                <a:ln>
                  <a:noFill/>
                </a:ln>
                <a:solidFill>
                  <a:srgbClr val="FFFFFF"/>
                </a:solidFill>
                <a:effectLst/>
                <a:uLnTx/>
                <a:uFillTx/>
                <a:latin typeface="Meiryo" panose="020B0604030504040204" pitchFamily="34" charset="-128"/>
                <a:ea typeface="Meiryo" panose="020B0604030504040204" pitchFamily="34" charset="-128"/>
                <a:cs typeface="+mn-cs"/>
              </a:rPr>
              <a:t>教育</a:t>
            </a:r>
            <a:endParaRPr kumimoji="1" lang="en-US" altLang="ja-JP" sz="2333" b="1" i="0" u="none" strike="noStrike" kern="1200" cap="none" spc="0" normalizeH="0" baseline="0" noProof="0" dirty="0">
              <a:ln>
                <a:noFill/>
              </a:ln>
              <a:solidFill>
                <a:srgbClr val="FFFFFF"/>
              </a:solidFill>
              <a:effectLst/>
              <a:uLnTx/>
              <a:uFillTx/>
              <a:latin typeface="Meiryo" panose="020B0604030504040204" pitchFamily="34" charset="-128"/>
              <a:ea typeface="Meiryo" panose="020B0604030504040204" pitchFamily="34" charset="-128"/>
              <a:cs typeface="+mn-cs"/>
            </a:endParaRPr>
          </a:p>
        </p:txBody>
      </p:sp>
      <p:sp>
        <p:nvSpPr>
          <p:cNvPr id="4" name="フリーフォーム 3">
            <a:extLst>
              <a:ext uri="{FF2B5EF4-FFF2-40B4-BE49-F238E27FC236}">
                <a16:creationId xmlns:a16="http://schemas.microsoft.com/office/drawing/2014/main" id="{F19AB469-2CDF-6842-A7F0-0E583E933BE6}"/>
              </a:ext>
            </a:extLst>
          </p:cNvPr>
          <p:cNvSpPr/>
          <p:nvPr/>
        </p:nvSpPr>
        <p:spPr>
          <a:xfrm rot="1858849">
            <a:off x="6687834" y="2757121"/>
            <a:ext cx="827342" cy="399062"/>
          </a:xfrm>
          <a:custGeom>
            <a:avLst/>
            <a:gdLst>
              <a:gd name="connsiteX0" fmla="*/ 0 w 620506"/>
              <a:gd name="connsiteY0" fmla="*/ 93250 h 466248"/>
              <a:gd name="connsiteX1" fmla="*/ 387382 w 620506"/>
              <a:gd name="connsiteY1" fmla="*/ 93250 h 466248"/>
              <a:gd name="connsiteX2" fmla="*/ 387382 w 620506"/>
              <a:gd name="connsiteY2" fmla="*/ 0 h 466248"/>
              <a:gd name="connsiteX3" fmla="*/ 620506 w 620506"/>
              <a:gd name="connsiteY3" fmla="*/ 233124 h 466248"/>
              <a:gd name="connsiteX4" fmla="*/ 387382 w 620506"/>
              <a:gd name="connsiteY4" fmla="*/ 466248 h 466248"/>
              <a:gd name="connsiteX5" fmla="*/ 387382 w 620506"/>
              <a:gd name="connsiteY5" fmla="*/ 372998 h 466248"/>
              <a:gd name="connsiteX6" fmla="*/ 0 w 620506"/>
              <a:gd name="connsiteY6" fmla="*/ 372998 h 466248"/>
              <a:gd name="connsiteX7" fmla="*/ 0 w 620506"/>
              <a:gd name="connsiteY7" fmla="*/ 93250 h 466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0506" h="466248">
                <a:moveTo>
                  <a:pt x="0" y="93250"/>
                </a:moveTo>
                <a:lnTo>
                  <a:pt x="387382" y="93250"/>
                </a:lnTo>
                <a:lnTo>
                  <a:pt x="387382" y="0"/>
                </a:lnTo>
                <a:lnTo>
                  <a:pt x="620506" y="233124"/>
                </a:lnTo>
                <a:lnTo>
                  <a:pt x="387382" y="466248"/>
                </a:lnTo>
                <a:lnTo>
                  <a:pt x="387382" y="372998"/>
                </a:lnTo>
                <a:lnTo>
                  <a:pt x="0" y="372998"/>
                </a:lnTo>
                <a:lnTo>
                  <a:pt x="0" y="93250"/>
                </a:lnTo>
                <a:close/>
              </a:path>
            </a:pathLst>
          </a:custGeom>
          <a:solidFill>
            <a:srgbClr val="F58535"/>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2" tIns="124333" rIns="186498" bIns="124332" numCol="1" spcCol="1270" anchor="ctr" anchorCtr="0">
            <a:noAutofit/>
          </a:bodyPr>
          <a:lstStyle/>
          <a:p>
            <a:pPr marL="0" marR="0" lvl="0" indent="0" algn="ctr" defTabSz="1244550" rtl="0" eaLnBrk="1" fontAlgn="auto" latinLnBrk="0" hangingPunct="1">
              <a:lnSpc>
                <a:spcPct val="90000"/>
              </a:lnSpc>
              <a:spcBef>
                <a:spcPct val="0"/>
              </a:spcBef>
              <a:spcAft>
                <a:spcPct val="35000"/>
              </a:spcAft>
              <a:buClrTx/>
              <a:buSzTx/>
              <a:buFontTx/>
              <a:buNone/>
              <a:tabLst/>
              <a:defRPr/>
            </a:pPr>
            <a:endParaRPr kumimoji="1" lang="ja-JP" altLang="en-US" sz="2667" b="0" i="0" u="none" strike="noStrike" kern="1200" cap="none" spc="0" normalizeH="0" baseline="0" noProof="0">
              <a:ln>
                <a:noFill/>
              </a:ln>
              <a:solidFill>
                <a:srgbClr val="FFFFFF"/>
              </a:solidFill>
              <a:effectLst/>
              <a:uLnTx/>
              <a:uFillTx/>
              <a:latin typeface="Meiryo" panose="020B0604030504040204" pitchFamily="34" charset="-128"/>
              <a:ea typeface="Meiryo" panose="020B0604030504040204" pitchFamily="34" charset="-128"/>
              <a:cs typeface="+mn-cs"/>
            </a:endParaRPr>
          </a:p>
        </p:txBody>
      </p:sp>
      <p:sp>
        <p:nvSpPr>
          <p:cNvPr id="5" name="フリーフォーム 4">
            <a:extLst>
              <a:ext uri="{FF2B5EF4-FFF2-40B4-BE49-F238E27FC236}">
                <a16:creationId xmlns:a16="http://schemas.microsoft.com/office/drawing/2014/main" id="{1A51CF53-4943-6343-8139-4C587F79CB34}"/>
              </a:ext>
            </a:extLst>
          </p:cNvPr>
          <p:cNvSpPr/>
          <p:nvPr/>
        </p:nvSpPr>
        <p:spPr>
          <a:xfrm>
            <a:off x="7423227" y="2953457"/>
            <a:ext cx="2033928" cy="1474972"/>
          </a:xfrm>
          <a:custGeom>
            <a:avLst/>
            <a:gdLst>
              <a:gd name="connsiteX0" fmla="*/ 0 w 1905003"/>
              <a:gd name="connsiteY0" fmla="*/ 690739 h 1381478"/>
              <a:gd name="connsiteX1" fmla="*/ 952502 w 1905003"/>
              <a:gd name="connsiteY1" fmla="*/ 0 h 1381478"/>
              <a:gd name="connsiteX2" fmla="*/ 1905004 w 1905003"/>
              <a:gd name="connsiteY2" fmla="*/ 690739 h 1381478"/>
              <a:gd name="connsiteX3" fmla="*/ 952502 w 1905003"/>
              <a:gd name="connsiteY3" fmla="*/ 1381478 h 1381478"/>
              <a:gd name="connsiteX4" fmla="*/ 0 w 1905003"/>
              <a:gd name="connsiteY4" fmla="*/ 690739 h 1381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03" h="1381478">
                <a:moveTo>
                  <a:pt x="0" y="690739"/>
                </a:moveTo>
                <a:cubicBezTo>
                  <a:pt x="0" y="309254"/>
                  <a:pt x="426450" y="0"/>
                  <a:pt x="952502" y="0"/>
                </a:cubicBezTo>
                <a:cubicBezTo>
                  <a:pt x="1478554" y="0"/>
                  <a:pt x="1905004" y="309254"/>
                  <a:pt x="1905004" y="690739"/>
                </a:cubicBezTo>
                <a:cubicBezTo>
                  <a:pt x="1905004" y="1072224"/>
                  <a:pt x="1478554" y="1381478"/>
                  <a:pt x="952502" y="1381478"/>
                </a:cubicBezTo>
                <a:cubicBezTo>
                  <a:pt x="426450" y="1381478"/>
                  <a:pt x="0" y="1072224"/>
                  <a:pt x="0" y="690739"/>
                </a:cubicBezTo>
                <a:close/>
              </a:path>
            </a:pathLst>
          </a:custGeom>
          <a:solidFill>
            <a:schemeClr val="tx2">
              <a:lumMod val="60000"/>
              <a:lumOff val="40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02455" tIns="300231" rIns="402455" bIns="300231" numCol="1" spcCol="1270" anchor="ctr" anchorCtr="0">
            <a:noAutofit/>
          </a:bodyPr>
          <a:lstStyle/>
          <a:p>
            <a:pPr marL="0" marR="0" lvl="0" indent="0" algn="ctr" defTabSz="1066757" rtl="0" eaLnBrk="1" fontAlgn="auto" latinLnBrk="0" hangingPunct="1">
              <a:lnSpc>
                <a:spcPct val="90000"/>
              </a:lnSpc>
              <a:spcBef>
                <a:spcPct val="0"/>
              </a:spcBef>
              <a:spcAft>
                <a:spcPct val="35000"/>
              </a:spcAft>
              <a:buClrTx/>
              <a:buSzTx/>
              <a:buFontTx/>
              <a:buNone/>
              <a:tabLst/>
              <a:defRPr/>
            </a:pPr>
            <a:r>
              <a:rPr kumimoji="1" lang="en-US" altLang="ja-JP" sz="2333" b="1" i="0" u="none" strike="noStrike" kern="1200" cap="none" spc="0" normalizeH="0" baseline="0" noProof="0">
                <a:ln>
                  <a:noFill/>
                </a:ln>
                <a:solidFill>
                  <a:srgbClr val="FFFFFF"/>
                </a:solidFill>
                <a:effectLst/>
                <a:uLnTx/>
                <a:uFillTx/>
                <a:latin typeface="Meiryo" panose="020B0604030504040204" pitchFamily="34" charset="-128"/>
                <a:ea typeface="Meiryo" panose="020B0604030504040204" pitchFamily="34" charset="-128"/>
                <a:cs typeface="+mn-cs"/>
              </a:rPr>
              <a:t>2.</a:t>
            </a:r>
            <a:r>
              <a:rPr kumimoji="1" lang="ja-JP" altLang="en-US" sz="2333" b="1" i="0" u="none" strike="noStrike" kern="1200" cap="none" spc="0" normalizeH="0" baseline="0" noProof="0">
                <a:ln>
                  <a:noFill/>
                </a:ln>
                <a:solidFill>
                  <a:srgbClr val="FFFFFF"/>
                </a:solidFill>
                <a:effectLst/>
                <a:uLnTx/>
                <a:uFillTx/>
                <a:latin typeface="Meiryo" panose="020B0604030504040204" pitchFamily="34" charset="-128"/>
                <a:ea typeface="Meiryo" panose="020B0604030504040204" pitchFamily="34" charset="-128"/>
                <a:cs typeface="+mn-cs"/>
              </a:rPr>
              <a:t>準備</a:t>
            </a:r>
            <a:endParaRPr kumimoji="1" lang="en-US" altLang="ja-JP" sz="2333" b="1" i="0" u="none" strike="noStrike" kern="1200" cap="none" spc="0" normalizeH="0" baseline="0" noProof="0">
              <a:ln>
                <a:noFill/>
              </a:ln>
              <a:solidFill>
                <a:srgbClr val="FFFFFF"/>
              </a:solidFill>
              <a:effectLst/>
              <a:uLnTx/>
              <a:uFillTx/>
              <a:latin typeface="Meiryo" panose="020B0604030504040204" pitchFamily="34" charset="-128"/>
              <a:ea typeface="Meiryo" panose="020B0604030504040204" pitchFamily="34" charset="-128"/>
              <a:cs typeface="+mn-cs"/>
            </a:endParaRPr>
          </a:p>
        </p:txBody>
      </p:sp>
      <p:sp>
        <p:nvSpPr>
          <p:cNvPr id="7" name="フリーフォーム 6">
            <a:extLst>
              <a:ext uri="{FF2B5EF4-FFF2-40B4-BE49-F238E27FC236}">
                <a16:creationId xmlns:a16="http://schemas.microsoft.com/office/drawing/2014/main" id="{A0C069B6-E033-0941-A3D5-01452FBE613B}"/>
              </a:ext>
            </a:extLst>
          </p:cNvPr>
          <p:cNvSpPr/>
          <p:nvPr/>
        </p:nvSpPr>
        <p:spPr>
          <a:xfrm>
            <a:off x="4665160" y="4111154"/>
            <a:ext cx="2033928" cy="1474972"/>
          </a:xfrm>
          <a:custGeom>
            <a:avLst/>
            <a:gdLst>
              <a:gd name="connsiteX0" fmla="*/ 0 w 1905003"/>
              <a:gd name="connsiteY0" fmla="*/ 690739 h 1381478"/>
              <a:gd name="connsiteX1" fmla="*/ 952502 w 1905003"/>
              <a:gd name="connsiteY1" fmla="*/ 0 h 1381478"/>
              <a:gd name="connsiteX2" fmla="*/ 1905004 w 1905003"/>
              <a:gd name="connsiteY2" fmla="*/ 690739 h 1381478"/>
              <a:gd name="connsiteX3" fmla="*/ 952502 w 1905003"/>
              <a:gd name="connsiteY3" fmla="*/ 1381478 h 1381478"/>
              <a:gd name="connsiteX4" fmla="*/ 0 w 1905003"/>
              <a:gd name="connsiteY4" fmla="*/ 690739 h 1381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03" h="1381478">
                <a:moveTo>
                  <a:pt x="0" y="690739"/>
                </a:moveTo>
                <a:cubicBezTo>
                  <a:pt x="0" y="309254"/>
                  <a:pt x="426450" y="0"/>
                  <a:pt x="952502" y="0"/>
                </a:cubicBezTo>
                <a:cubicBezTo>
                  <a:pt x="1478554" y="0"/>
                  <a:pt x="1905004" y="309254"/>
                  <a:pt x="1905004" y="690739"/>
                </a:cubicBezTo>
                <a:cubicBezTo>
                  <a:pt x="1905004" y="1072224"/>
                  <a:pt x="1478554" y="1381478"/>
                  <a:pt x="952502" y="1381478"/>
                </a:cubicBezTo>
                <a:cubicBezTo>
                  <a:pt x="426450" y="1381478"/>
                  <a:pt x="0" y="1072224"/>
                  <a:pt x="0" y="690739"/>
                </a:cubicBezTo>
                <a:close/>
              </a:path>
            </a:pathLst>
          </a:custGeom>
          <a:solidFill>
            <a:schemeClr val="tx2">
              <a:lumMod val="60000"/>
              <a:lumOff val="40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none" lIns="395682" tIns="293458" rIns="395682" bIns="293458" numCol="1" spcCol="1270" anchor="ctr" anchorCtr="0">
            <a:noAutofit/>
          </a:bodyPr>
          <a:lstStyle/>
          <a:p>
            <a:pPr marL="0" marR="0" lvl="0" indent="0" algn="ctr" defTabSz="829700" rtl="0" eaLnBrk="1" fontAlgn="auto" latinLnBrk="0" hangingPunct="1">
              <a:lnSpc>
                <a:spcPct val="90000"/>
              </a:lnSpc>
              <a:spcBef>
                <a:spcPct val="0"/>
              </a:spcBef>
              <a:spcAft>
                <a:spcPct val="35000"/>
              </a:spcAft>
              <a:buClrTx/>
              <a:buSzTx/>
              <a:buFontTx/>
              <a:buNone/>
              <a:tabLst/>
              <a:defRPr/>
            </a:pPr>
            <a:r>
              <a:rPr kumimoji="1" lang="en-US" altLang="ja-JP" sz="1667" b="1" i="0" u="none" strike="noStrike" kern="1200" cap="none" spc="0" normalizeH="0" baseline="0" noProof="0" dirty="0">
                <a:ln>
                  <a:noFill/>
                </a:ln>
                <a:solidFill>
                  <a:srgbClr val="FFFFFF"/>
                </a:solidFill>
                <a:effectLst/>
                <a:uLnTx/>
                <a:uFillTx/>
                <a:latin typeface="Meiryo" panose="020B0604030504040204" pitchFamily="34" charset="-128"/>
                <a:ea typeface="Meiryo" panose="020B0604030504040204" pitchFamily="34" charset="-128"/>
                <a:cs typeface="+mn-cs"/>
              </a:rPr>
              <a:t>3. </a:t>
            </a:r>
            <a:r>
              <a:rPr kumimoji="1" lang="ja-JP" altLang="en-US" sz="1667" b="1" i="0" u="none" strike="noStrike" kern="1200" cap="none" spc="0" normalizeH="0" baseline="0" noProof="0">
                <a:ln>
                  <a:noFill/>
                </a:ln>
                <a:solidFill>
                  <a:srgbClr val="FFFFFF"/>
                </a:solidFill>
                <a:effectLst/>
                <a:uLnTx/>
                <a:uFillTx/>
                <a:latin typeface="Meiryo" panose="020B0604030504040204" pitchFamily="34" charset="-128"/>
                <a:ea typeface="Meiryo" panose="020B0604030504040204" pitchFamily="34" charset="-128"/>
                <a:cs typeface="+mn-cs"/>
              </a:rPr>
              <a:t>シミュレーション</a:t>
            </a:r>
            <a:endParaRPr kumimoji="1" lang="en-US" altLang="ja-JP" sz="1667" b="1" i="0" u="none" strike="noStrike" kern="1200" cap="none" spc="0" normalizeH="0" baseline="0" noProof="0" dirty="0">
              <a:ln>
                <a:noFill/>
              </a:ln>
              <a:solidFill>
                <a:srgbClr val="FFFFFF"/>
              </a:solidFill>
              <a:effectLst/>
              <a:uLnTx/>
              <a:uFillTx/>
              <a:latin typeface="Meiryo" panose="020B0604030504040204" pitchFamily="34" charset="-128"/>
              <a:ea typeface="Meiryo" panose="020B0604030504040204" pitchFamily="34" charset="-128"/>
              <a:cs typeface="+mn-cs"/>
            </a:endParaRPr>
          </a:p>
        </p:txBody>
      </p:sp>
      <p:sp>
        <p:nvSpPr>
          <p:cNvPr id="9" name="フリーフォーム 8">
            <a:extLst>
              <a:ext uri="{FF2B5EF4-FFF2-40B4-BE49-F238E27FC236}">
                <a16:creationId xmlns:a16="http://schemas.microsoft.com/office/drawing/2014/main" id="{F54A45C3-A3EB-CB45-A3A2-8D20AD4C39AA}"/>
              </a:ext>
            </a:extLst>
          </p:cNvPr>
          <p:cNvSpPr/>
          <p:nvPr/>
        </p:nvSpPr>
        <p:spPr>
          <a:xfrm>
            <a:off x="1795959" y="3025938"/>
            <a:ext cx="2033928" cy="1474972"/>
          </a:xfrm>
          <a:custGeom>
            <a:avLst/>
            <a:gdLst>
              <a:gd name="connsiteX0" fmla="*/ 0 w 1905003"/>
              <a:gd name="connsiteY0" fmla="*/ 690739 h 1381478"/>
              <a:gd name="connsiteX1" fmla="*/ 952502 w 1905003"/>
              <a:gd name="connsiteY1" fmla="*/ 0 h 1381478"/>
              <a:gd name="connsiteX2" fmla="*/ 1905004 w 1905003"/>
              <a:gd name="connsiteY2" fmla="*/ 690739 h 1381478"/>
              <a:gd name="connsiteX3" fmla="*/ 952502 w 1905003"/>
              <a:gd name="connsiteY3" fmla="*/ 1381478 h 1381478"/>
              <a:gd name="connsiteX4" fmla="*/ 0 w 1905003"/>
              <a:gd name="connsiteY4" fmla="*/ 690739 h 1381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03" h="1381478">
                <a:moveTo>
                  <a:pt x="0" y="690739"/>
                </a:moveTo>
                <a:cubicBezTo>
                  <a:pt x="0" y="309254"/>
                  <a:pt x="426450" y="0"/>
                  <a:pt x="952502" y="0"/>
                </a:cubicBezTo>
                <a:cubicBezTo>
                  <a:pt x="1478554" y="0"/>
                  <a:pt x="1905004" y="309254"/>
                  <a:pt x="1905004" y="690739"/>
                </a:cubicBezTo>
                <a:cubicBezTo>
                  <a:pt x="1905004" y="1072224"/>
                  <a:pt x="1478554" y="1381478"/>
                  <a:pt x="952502" y="1381478"/>
                </a:cubicBezTo>
                <a:cubicBezTo>
                  <a:pt x="426450" y="1381478"/>
                  <a:pt x="0" y="1072224"/>
                  <a:pt x="0" y="690739"/>
                </a:cubicBezTo>
                <a:close/>
              </a:path>
            </a:pathLst>
          </a:custGeom>
          <a:solidFill>
            <a:schemeClr val="tx2">
              <a:lumMod val="60000"/>
              <a:lumOff val="40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02455" tIns="300231" rIns="402455" bIns="300231" numCol="1" spcCol="1270" anchor="ctr" anchorCtr="0">
            <a:noAutofit/>
          </a:bodyPr>
          <a:lstStyle/>
          <a:p>
            <a:pPr marL="0" marR="0" lvl="0" indent="0" algn="ctr" defTabSz="1066757" rtl="0" eaLnBrk="1" fontAlgn="auto" latinLnBrk="0" hangingPunct="1">
              <a:lnSpc>
                <a:spcPct val="90000"/>
              </a:lnSpc>
              <a:spcBef>
                <a:spcPct val="0"/>
              </a:spcBef>
              <a:spcAft>
                <a:spcPct val="35000"/>
              </a:spcAft>
              <a:buClrTx/>
              <a:buSzTx/>
              <a:buFontTx/>
              <a:buNone/>
              <a:tabLst/>
              <a:defRPr/>
            </a:pPr>
            <a:r>
              <a:rPr kumimoji="1" lang="en-US" altLang="ja-JP" sz="2333" b="1" i="0" u="none" strike="noStrike" kern="1200" cap="none" spc="0" normalizeH="0" baseline="0" noProof="0" dirty="0">
                <a:ln>
                  <a:noFill/>
                </a:ln>
                <a:solidFill>
                  <a:srgbClr val="FFFFFF"/>
                </a:solidFill>
                <a:effectLst/>
                <a:uLnTx/>
                <a:uFillTx/>
                <a:latin typeface="Meiryo" panose="020B0604030504040204" pitchFamily="34" charset="-128"/>
                <a:ea typeface="Meiryo" panose="020B0604030504040204" pitchFamily="34" charset="-128"/>
                <a:cs typeface="+mn-cs"/>
              </a:rPr>
              <a:t>4.</a:t>
            </a:r>
            <a:r>
              <a:rPr kumimoji="1" lang="ja-JP" altLang="en-US" sz="2333" b="1" i="0" u="none" strike="noStrike" kern="1200" cap="none" spc="0" normalizeH="0" baseline="0" noProof="0">
                <a:ln>
                  <a:noFill/>
                </a:ln>
                <a:solidFill>
                  <a:srgbClr val="FFFFFF"/>
                </a:solidFill>
                <a:effectLst/>
                <a:uLnTx/>
                <a:uFillTx/>
                <a:latin typeface="Meiryo" panose="020B0604030504040204" pitchFamily="34" charset="-128"/>
                <a:ea typeface="Meiryo" panose="020B0604030504040204" pitchFamily="34" charset="-128"/>
                <a:cs typeface="+mn-cs"/>
              </a:rPr>
              <a:t>改善</a:t>
            </a:r>
          </a:p>
        </p:txBody>
      </p:sp>
      <p:sp>
        <p:nvSpPr>
          <p:cNvPr id="20" name="正方形/長方形 19">
            <a:extLst>
              <a:ext uri="{FF2B5EF4-FFF2-40B4-BE49-F238E27FC236}">
                <a16:creationId xmlns:a16="http://schemas.microsoft.com/office/drawing/2014/main" id="{FD644454-9942-894C-85EF-44D343AC3F21}"/>
              </a:ext>
            </a:extLst>
          </p:cNvPr>
          <p:cNvSpPr/>
          <p:nvPr/>
        </p:nvSpPr>
        <p:spPr>
          <a:xfrm>
            <a:off x="7031189" y="2143851"/>
            <a:ext cx="4822503" cy="707694"/>
          </a:xfrm>
          <a:prstGeom prst="rect">
            <a:avLst/>
          </a:prstGeom>
        </p:spPr>
        <p:txBody>
          <a:bodyPr wrap="square">
            <a:spAutoFit/>
          </a:bodyPr>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0" lang="ja-JP" altLang="en-US" sz="1333"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rPr>
              <a:t>運用担当者、インシデント対応担当者に</a:t>
            </a:r>
            <a:endParaRPr kumimoji="0" lang="en-US" altLang="ja-JP" sz="1333"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endParaRPr>
          </a:p>
          <a:p>
            <a:pPr marL="0" marR="0" lvl="0" indent="0" algn="l" defTabSz="609576" rtl="0" eaLnBrk="1" fontAlgn="auto" latinLnBrk="0" hangingPunct="1">
              <a:lnSpc>
                <a:spcPct val="100000"/>
              </a:lnSpc>
              <a:spcBef>
                <a:spcPts val="0"/>
              </a:spcBef>
              <a:spcAft>
                <a:spcPts val="0"/>
              </a:spcAft>
              <a:buClrTx/>
              <a:buSzTx/>
              <a:buFontTx/>
              <a:buNone/>
              <a:tabLst/>
              <a:defRPr/>
            </a:pPr>
            <a:r>
              <a:rPr kumimoji="0" lang="en-US" altLang="ja-JP" sz="1333"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AWS</a:t>
            </a:r>
            <a:r>
              <a:rPr kumimoji="0" lang="ja-JP" altLang="en-US" sz="1333"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rPr>
              <a:t>クラウドおよび組織におけるインシデントレスポンスを教育</a:t>
            </a:r>
          </a:p>
        </p:txBody>
      </p:sp>
      <p:sp>
        <p:nvSpPr>
          <p:cNvPr id="21" name="正方形/長方形 20">
            <a:extLst>
              <a:ext uri="{FF2B5EF4-FFF2-40B4-BE49-F238E27FC236}">
                <a16:creationId xmlns:a16="http://schemas.microsoft.com/office/drawing/2014/main" id="{9B191A26-4DCA-4649-A175-52492365930A}"/>
              </a:ext>
            </a:extLst>
          </p:cNvPr>
          <p:cNvSpPr/>
          <p:nvPr/>
        </p:nvSpPr>
        <p:spPr>
          <a:xfrm>
            <a:off x="8842533" y="4335679"/>
            <a:ext cx="3349467" cy="912814"/>
          </a:xfrm>
          <a:prstGeom prst="rect">
            <a:avLst/>
          </a:prstGeom>
        </p:spPr>
        <p:txBody>
          <a:bodyPr wrap="square">
            <a:spAutoFit/>
          </a:bodyPr>
          <a:lstStyle/>
          <a:p>
            <a:pPr marL="228591" marR="0" lvl="0" indent="-228591" algn="l" defTabSz="60957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ja-JP" altLang="en-US" sz="1333"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rPr>
              <a:t>体制と役割の明確化</a:t>
            </a:r>
            <a:endParaRPr kumimoji="0" lang="en-US" altLang="ja-JP" sz="1333"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endParaRPr>
          </a:p>
          <a:p>
            <a:pPr marL="228591" marR="0" lvl="0" indent="-228591" algn="l" defTabSz="60957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ja-JP" altLang="en-US" sz="1333"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rPr>
              <a:t>適切な検知</a:t>
            </a:r>
            <a:r>
              <a:rPr kumimoji="0" lang="ja-JP" altLang="ja-JP" sz="1333"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rPr>
              <a:t>機能</a:t>
            </a:r>
            <a:r>
              <a:rPr kumimoji="0" lang="ja-JP" altLang="en-US" sz="1333"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rPr>
              <a:t>の</a:t>
            </a:r>
            <a:r>
              <a:rPr kumimoji="0" lang="ja-JP" altLang="ja-JP" sz="1333"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rPr>
              <a:t>有効</a:t>
            </a:r>
            <a:r>
              <a:rPr kumimoji="0" lang="ja-JP" altLang="en-US" sz="1333"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rPr>
              <a:t>化</a:t>
            </a:r>
            <a:endParaRPr kumimoji="0" lang="en-US" altLang="ja-JP" sz="1333"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endParaRPr>
          </a:p>
          <a:p>
            <a:pPr marL="228591" marR="0" lvl="0" indent="-228591" algn="l" defTabSz="60957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ja-JP" altLang="ja-JP" sz="1333"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rPr>
              <a:t>ツール</a:t>
            </a:r>
            <a:r>
              <a:rPr kumimoji="0" lang="ja-JP" altLang="en-US" sz="1333"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rPr>
              <a:t>や</a:t>
            </a:r>
            <a:r>
              <a:rPr kumimoji="0" lang="ja-JP" altLang="ja-JP" sz="1333"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rPr>
              <a:t>アクセス</a:t>
            </a:r>
            <a:r>
              <a:rPr kumimoji="0" lang="ja-JP" altLang="en-US" sz="1333"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rPr>
              <a:t>の</a:t>
            </a:r>
            <a:r>
              <a:rPr kumimoji="0" lang="ja-JP" altLang="ja-JP" sz="1333"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rPr>
              <a:t>確保</a:t>
            </a:r>
            <a:endParaRPr kumimoji="0" lang="en-US" altLang="ja-JP" sz="1333"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endParaRPr>
          </a:p>
          <a:p>
            <a:pPr marL="228591" marR="0" lvl="0" indent="-228591" algn="l" defTabSz="60957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ja-JP" altLang="en-US" sz="1333" b="1"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rPr>
              <a:t>プレイブック</a:t>
            </a:r>
            <a:r>
              <a:rPr kumimoji="0" lang="en-US" altLang="ja-JP" sz="1333" b="1"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a:t>
            </a:r>
            <a:r>
              <a:rPr kumimoji="0" lang="ja-JP" altLang="en-US" sz="1333" b="1"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rPr>
              <a:t>運用手順書</a:t>
            </a:r>
            <a:r>
              <a:rPr kumimoji="0" lang="en-US" altLang="ja-JP" sz="1333" b="1"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a:t>
            </a:r>
            <a:r>
              <a:rPr kumimoji="0" lang="ja-JP" altLang="en-US" sz="1333" b="1"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rPr>
              <a:t> </a:t>
            </a:r>
            <a:r>
              <a:rPr kumimoji="0" lang="ja-JP" altLang="en-US" sz="1333"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rPr>
              <a:t>の</a:t>
            </a:r>
            <a:r>
              <a:rPr kumimoji="0" lang="ja-JP" altLang="ja-JP" sz="1333"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rPr>
              <a:t>準備</a:t>
            </a:r>
            <a:endParaRPr kumimoji="0" lang="ja-JP" altLang="en-US" sz="1333"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endParaRPr>
          </a:p>
        </p:txBody>
      </p:sp>
      <p:sp>
        <p:nvSpPr>
          <p:cNvPr id="22" name="正方形/長方形 21">
            <a:extLst>
              <a:ext uri="{FF2B5EF4-FFF2-40B4-BE49-F238E27FC236}">
                <a16:creationId xmlns:a16="http://schemas.microsoft.com/office/drawing/2014/main" id="{7CB37C4A-ABE2-134B-86D1-8DB40850A938}"/>
              </a:ext>
            </a:extLst>
          </p:cNvPr>
          <p:cNvSpPr/>
          <p:nvPr/>
        </p:nvSpPr>
        <p:spPr>
          <a:xfrm>
            <a:off x="6067122" y="5449325"/>
            <a:ext cx="3485487" cy="502573"/>
          </a:xfrm>
          <a:prstGeom prst="rect">
            <a:avLst/>
          </a:prstGeom>
        </p:spPr>
        <p:txBody>
          <a:bodyPr wrap="square">
            <a:spAutoFit/>
          </a:bodyPr>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0" lang="ja-JP" altLang="ja-JP" sz="1333"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rPr>
              <a:t>セキュリティイベントをシミュレート</a:t>
            </a:r>
            <a:endParaRPr kumimoji="0" lang="en-US" altLang="ja-JP" sz="1333"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endParaRPr>
          </a:p>
          <a:p>
            <a:pPr marL="0" marR="0" lvl="0" indent="0" algn="l" defTabSz="609576" rtl="0" eaLnBrk="1" fontAlgn="auto" latinLnBrk="0" hangingPunct="1">
              <a:lnSpc>
                <a:spcPct val="100000"/>
              </a:lnSpc>
              <a:spcBef>
                <a:spcPts val="0"/>
              </a:spcBef>
              <a:spcAft>
                <a:spcPts val="0"/>
              </a:spcAft>
              <a:buClrTx/>
              <a:buSzTx/>
              <a:buFontTx/>
              <a:buNone/>
              <a:tabLst/>
              <a:defRPr/>
            </a:pPr>
            <a:r>
              <a:rPr kumimoji="0" lang="ja-JP" altLang="ja-JP" sz="1333"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rPr>
              <a:t>準備</a:t>
            </a:r>
            <a:r>
              <a:rPr kumimoji="0" lang="ja-JP" altLang="en-US" sz="1333"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rPr>
              <a:t>が十分か確認</a:t>
            </a:r>
          </a:p>
        </p:txBody>
      </p:sp>
      <p:sp>
        <p:nvSpPr>
          <p:cNvPr id="23" name="正方形/長方形 22">
            <a:extLst>
              <a:ext uri="{FF2B5EF4-FFF2-40B4-BE49-F238E27FC236}">
                <a16:creationId xmlns:a16="http://schemas.microsoft.com/office/drawing/2014/main" id="{539A8608-4E63-3947-97E7-8297466190A4}"/>
              </a:ext>
            </a:extLst>
          </p:cNvPr>
          <p:cNvSpPr/>
          <p:nvPr/>
        </p:nvSpPr>
        <p:spPr>
          <a:xfrm>
            <a:off x="566735" y="4467081"/>
            <a:ext cx="2918027" cy="1117935"/>
          </a:xfrm>
          <a:prstGeom prst="rect">
            <a:avLst/>
          </a:prstGeom>
        </p:spPr>
        <p:txBody>
          <a:bodyPr wrap="square">
            <a:spAutoFit/>
          </a:bodyPr>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0" lang="ja-JP" altLang="en-US" sz="1333"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rPr>
              <a:t>シミュレーション結果をもとに</a:t>
            </a:r>
            <a:endParaRPr kumimoji="0" lang="en-US" altLang="ja-JP" sz="1333"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endParaRPr>
          </a:p>
          <a:p>
            <a:pPr marL="228591" marR="0" lvl="0" indent="-228591" algn="l" defTabSz="60957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ja-JP" altLang="en-US" sz="1333"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rPr>
              <a:t>よりスケーラブルなレスポンス</a:t>
            </a:r>
            <a:endParaRPr kumimoji="0" lang="en-US" altLang="ja-JP" sz="1333"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endParaRPr>
          </a:p>
          <a:p>
            <a:pPr marL="228591" marR="0" lvl="0" indent="-228591" algn="l" defTabSz="60957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ja-JP" altLang="en-US" sz="1333"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rPr>
              <a:t>さらなる応答時間の短縮</a:t>
            </a:r>
            <a:endParaRPr kumimoji="0" lang="en-US" altLang="ja-JP" sz="1333"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endParaRPr>
          </a:p>
          <a:p>
            <a:pPr marL="228591" marR="0" lvl="0" indent="-228591" algn="l" defTabSz="60957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ja-JP" altLang="en-US" sz="1333"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rPr>
              <a:t>さらなるリスク低減</a:t>
            </a:r>
            <a:br>
              <a:rPr kumimoji="0" lang="en-US" altLang="ja-JP" sz="1333"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br>
            <a:r>
              <a:rPr kumimoji="0" lang="ja-JP" altLang="en-US" sz="1333"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rPr>
              <a:t>を目指し改善を繰り返す</a:t>
            </a:r>
            <a:endParaRPr kumimoji="0" lang="en-US" altLang="ja-JP" sz="1333"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endParaRPr>
          </a:p>
        </p:txBody>
      </p:sp>
      <p:sp>
        <p:nvSpPr>
          <p:cNvPr id="14" name="正方形/長方形 13">
            <a:extLst>
              <a:ext uri="{FF2B5EF4-FFF2-40B4-BE49-F238E27FC236}">
                <a16:creationId xmlns:a16="http://schemas.microsoft.com/office/drawing/2014/main" id="{ABF991D9-D231-7A4E-98AB-2520276E3B8C}"/>
              </a:ext>
            </a:extLst>
          </p:cNvPr>
          <p:cNvSpPr/>
          <p:nvPr/>
        </p:nvSpPr>
        <p:spPr>
          <a:xfrm>
            <a:off x="695352" y="6006251"/>
            <a:ext cx="6261567" cy="451534"/>
          </a:xfrm>
          <a:prstGeom prst="rect">
            <a:avLst/>
          </a:prstGeom>
        </p:spPr>
        <p:txBody>
          <a:bodyPr wrap="square">
            <a:spAutoFit/>
          </a:bodyPr>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0" lang="en-US" altLang="ja-JP" sz="1167"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a:t>
            </a:r>
            <a:r>
              <a:rPr kumimoji="0" lang="ja-JP" altLang="en-US" sz="1167"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rPr>
              <a:t>参考</a:t>
            </a:r>
            <a:r>
              <a:rPr kumimoji="0" lang="en-US" altLang="ja-JP" sz="1167"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a:t>
            </a:r>
            <a:r>
              <a:rPr kumimoji="0" lang="ja-JP" altLang="en-US" sz="1167"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rPr>
              <a:t>インシデントレスポンスホワイトペーパー</a:t>
            </a:r>
            <a:endParaRPr kumimoji="0" lang="en-US" altLang="ja-JP" sz="1167"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endParaRPr>
          </a:p>
          <a:p>
            <a:pPr marL="0" marR="0" lvl="0" indent="0" algn="l" defTabSz="609576" rtl="0" eaLnBrk="1" fontAlgn="auto" latinLnBrk="0" hangingPunct="1">
              <a:lnSpc>
                <a:spcPct val="100000"/>
              </a:lnSpc>
              <a:spcBef>
                <a:spcPts val="0"/>
              </a:spcBef>
              <a:spcAft>
                <a:spcPts val="0"/>
              </a:spcAft>
              <a:buClrTx/>
              <a:buSzTx/>
              <a:buFontTx/>
              <a:buNone/>
              <a:tabLst/>
              <a:defRPr/>
            </a:pPr>
            <a:r>
              <a:rPr kumimoji="0" lang="ja-JP" altLang="en-US" sz="1167"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hlinkClick r:id="rId3"/>
              </a:rPr>
              <a:t>https://d1.awsstatic.com/whitepapers/aws_security_incident_response.pdf</a:t>
            </a:r>
            <a:endParaRPr kumimoji="0" lang="en-US" altLang="ja-JP" sz="1167"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endParaRPr>
          </a:p>
        </p:txBody>
      </p:sp>
      <p:sp>
        <p:nvSpPr>
          <p:cNvPr id="18" name="フリーフォーム 17">
            <a:extLst>
              <a:ext uri="{FF2B5EF4-FFF2-40B4-BE49-F238E27FC236}">
                <a16:creationId xmlns:a16="http://schemas.microsoft.com/office/drawing/2014/main" id="{798127F8-99DB-BB46-B0AA-5110FD326FC9}"/>
              </a:ext>
            </a:extLst>
          </p:cNvPr>
          <p:cNvSpPr/>
          <p:nvPr/>
        </p:nvSpPr>
        <p:spPr>
          <a:xfrm rot="8970714">
            <a:off x="6716038" y="4283313"/>
            <a:ext cx="827342" cy="399062"/>
          </a:xfrm>
          <a:custGeom>
            <a:avLst/>
            <a:gdLst>
              <a:gd name="connsiteX0" fmla="*/ 0 w 620506"/>
              <a:gd name="connsiteY0" fmla="*/ 93250 h 466248"/>
              <a:gd name="connsiteX1" fmla="*/ 387382 w 620506"/>
              <a:gd name="connsiteY1" fmla="*/ 93250 h 466248"/>
              <a:gd name="connsiteX2" fmla="*/ 387382 w 620506"/>
              <a:gd name="connsiteY2" fmla="*/ 0 h 466248"/>
              <a:gd name="connsiteX3" fmla="*/ 620506 w 620506"/>
              <a:gd name="connsiteY3" fmla="*/ 233124 h 466248"/>
              <a:gd name="connsiteX4" fmla="*/ 387382 w 620506"/>
              <a:gd name="connsiteY4" fmla="*/ 466248 h 466248"/>
              <a:gd name="connsiteX5" fmla="*/ 387382 w 620506"/>
              <a:gd name="connsiteY5" fmla="*/ 372998 h 466248"/>
              <a:gd name="connsiteX6" fmla="*/ 0 w 620506"/>
              <a:gd name="connsiteY6" fmla="*/ 372998 h 466248"/>
              <a:gd name="connsiteX7" fmla="*/ 0 w 620506"/>
              <a:gd name="connsiteY7" fmla="*/ 93250 h 466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0506" h="466248">
                <a:moveTo>
                  <a:pt x="0" y="93250"/>
                </a:moveTo>
                <a:lnTo>
                  <a:pt x="387382" y="93250"/>
                </a:lnTo>
                <a:lnTo>
                  <a:pt x="387382" y="0"/>
                </a:lnTo>
                <a:lnTo>
                  <a:pt x="620506" y="233124"/>
                </a:lnTo>
                <a:lnTo>
                  <a:pt x="387382" y="466248"/>
                </a:lnTo>
                <a:lnTo>
                  <a:pt x="387382" y="372998"/>
                </a:lnTo>
                <a:lnTo>
                  <a:pt x="0" y="372998"/>
                </a:lnTo>
                <a:lnTo>
                  <a:pt x="0" y="93250"/>
                </a:lnTo>
                <a:close/>
              </a:path>
            </a:pathLst>
          </a:custGeom>
          <a:solidFill>
            <a:srgbClr val="F58535"/>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2" tIns="124333" rIns="186498" bIns="124332" numCol="1" spcCol="1270" anchor="ctr" anchorCtr="0">
            <a:noAutofit/>
          </a:bodyPr>
          <a:lstStyle/>
          <a:p>
            <a:pPr marL="0" marR="0" lvl="0" indent="0" algn="ctr" defTabSz="1244550" rtl="0" eaLnBrk="1" fontAlgn="auto" latinLnBrk="0" hangingPunct="1">
              <a:lnSpc>
                <a:spcPct val="90000"/>
              </a:lnSpc>
              <a:spcBef>
                <a:spcPct val="0"/>
              </a:spcBef>
              <a:spcAft>
                <a:spcPct val="35000"/>
              </a:spcAft>
              <a:buClrTx/>
              <a:buSzTx/>
              <a:buFontTx/>
              <a:buNone/>
              <a:tabLst/>
              <a:defRPr/>
            </a:pPr>
            <a:endParaRPr kumimoji="1" lang="ja-JP" altLang="en-US" sz="2667" b="0" i="0" u="none" strike="noStrike" kern="1200" cap="none" spc="0" normalizeH="0" baseline="0" noProof="0">
              <a:ln>
                <a:noFill/>
              </a:ln>
              <a:solidFill>
                <a:srgbClr val="FFFFFF"/>
              </a:solidFill>
              <a:effectLst/>
              <a:uLnTx/>
              <a:uFillTx/>
              <a:latin typeface="Meiryo" panose="020B0604030504040204" pitchFamily="34" charset="-128"/>
              <a:ea typeface="Meiryo" panose="020B0604030504040204" pitchFamily="34" charset="-128"/>
              <a:cs typeface="+mn-cs"/>
            </a:endParaRPr>
          </a:p>
        </p:txBody>
      </p:sp>
      <p:sp>
        <p:nvSpPr>
          <p:cNvPr id="19" name="フリーフォーム 18">
            <a:extLst>
              <a:ext uri="{FF2B5EF4-FFF2-40B4-BE49-F238E27FC236}">
                <a16:creationId xmlns:a16="http://schemas.microsoft.com/office/drawing/2014/main" id="{F589064A-00EF-174F-94ED-1F9D30A9A6FF}"/>
              </a:ext>
            </a:extLst>
          </p:cNvPr>
          <p:cNvSpPr/>
          <p:nvPr/>
        </p:nvSpPr>
        <p:spPr>
          <a:xfrm rot="12992962">
            <a:off x="3731087" y="4308131"/>
            <a:ext cx="827342" cy="399062"/>
          </a:xfrm>
          <a:custGeom>
            <a:avLst/>
            <a:gdLst>
              <a:gd name="connsiteX0" fmla="*/ 0 w 620506"/>
              <a:gd name="connsiteY0" fmla="*/ 93250 h 466248"/>
              <a:gd name="connsiteX1" fmla="*/ 387382 w 620506"/>
              <a:gd name="connsiteY1" fmla="*/ 93250 h 466248"/>
              <a:gd name="connsiteX2" fmla="*/ 387382 w 620506"/>
              <a:gd name="connsiteY2" fmla="*/ 0 h 466248"/>
              <a:gd name="connsiteX3" fmla="*/ 620506 w 620506"/>
              <a:gd name="connsiteY3" fmla="*/ 233124 h 466248"/>
              <a:gd name="connsiteX4" fmla="*/ 387382 w 620506"/>
              <a:gd name="connsiteY4" fmla="*/ 466248 h 466248"/>
              <a:gd name="connsiteX5" fmla="*/ 387382 w 620506"/>
              <a:gd name="connsiteY5" fmla="*/ 372998 h 466248"/>
              <a:gd name="connsiteX6" fmla="*/ 0 w 620506"/>
              <a:gd name="connsiteY6" fmla="*/ 372998 h 466248"/>
              <a:gd name="connsiteX7" fmla="*/ 0 w 620506"/>
              <a:gd name="connsiteY7" fmla="*/ 93250 h 466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0506" h="466248">
                <a:moveTo>
                  <a:pt x="0" y="93250"/>
                </a:moveTo>
                <a:lnTo>
                  <a:pt x="387382" y="93250"/>
                </a:lnTo>
                <a:lnTo>
                  <a:pt x="387382" y="0"/>
                </a:lnTo>
                <a:lnTo>
                  <a:pt x="620506" y="233124"/>
                </a:lnTo>
                <a:lnTo>
                  <a:pt x="387382" y="466248"/>
                </a:lnTo>
                <a:lnTo>
                  <a:pt x="387382" y="372998"/>
                </a:lnTo>
                <a:lnTo>
                  <a:pt x="0" y="372998"/>
                </a:lnTo>
                <a:lnTo>
                  <a:pt x="0" y="93250"/>
                </a:lnTo>
                <a:close/>
              </a:path>
            </a:pathLst>
          </a:custGeom>
          <a:solidFill>
            <a:srgbClr val="F58535"/>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2" tIns="124333" rIns="186498" bIns="124332" numCol="1" spcCol="1270" anchor="ctr" anchorCtr="0">
            <a:noAutofit/>
          </a:bodyPr>
          <a:lstStyle/>
          <a:p>
            <a:pPr marL="0" marR="0" lvl="0" indent="0" algn="ctr" defTabSz="1244550" rtl="0" eaLnBrk="1" fontAlgn="auto" latinLnBrk="0" hangingPunct="1">
              <a:lnSpc>
                <a:spcPct val="90000"/>
              </a:lnSpc>
              <a:spcBef>
                <a:spcPct val="0"/>
              </a:spcBef>
              <a:spcAft>
                <a:spcPct val="35000"/>
              </a:spcAft>
              <a:buClrTx/>
              <a:buSzTx/>
              <a:buFontTx/>
              <a:buNone/>
              <a:tabLst/>
              <a:defRPr/>
            </a:pPr>
            <a:endParaRPr kumimoji="1" lang="ja-JP" altLang="en-US" sz="2667" b="0" i="0" u="none" strike="noStrike" kern="1200" cap="none" spc="0" normalizeH="0" baseline="0" noProof="0">
              <a:ln>
                <a:noFill/>
              </a:ln>
              <a:solidFill>
                <a:srgbClr val="FFFFFF"/>
              </a:solidFill>
              <a:effectLst/>
              <a:uLnTx/>
              <a:uFillTx/>
              <a:latin typeface="Meiryo" panose="020B0604030504040204" pitchFamily="34" charset="-128"/>
              <a:ea typeface="Meiryo" panose="020B0604030504040204" pitchFamily="34" charset="-128"/>
              <a:cs typeface="+mn-cs"/>
            </a:endParaRPr>
          </a:p>
        </p:txBody>
      </p:sp>
      <p:sp>
        <p:nvSpPr>
          <p:cNvPr id="24" name="フリーフォーム 23">
            <a:extLst>
              <a:ext uri="{FF2B5EF4-FFF2-40B4-BE49-F238E27FC236}">
                <a16:creationId xmlns:a16="http://schemas.microsoft.com/office/drawing/2014/main" id="{65A2E635-F0AB-634F-AE0F-05CBF7E22219}"/>
              </a:ext>
            </a:extLst>
          </p:cNvPr>
          <p:cNvSpPr/>
          <p:nvPr/>
        </p:nvSpPr>
        <p:spPr>
          <a:xfrm rot="19546901">
            <a:off x="3641849" y="2712591"/>
            <a:ext cx="827342" cy="399062"/>
          </a:xfrm>
          <a:custGeom>
            <a:avLst/>
            <a:gdLst>
              <a:gd name="connsiteX0" fmla="*/ 0 w 620506"/>
              <a:gd name="connsiteY0" fmla="*/ 93250 h 466248"/>
              <a:gd name="connsiteX1" fmla="*/ 387382 w 620506"/>
              <a:gd name="connsiteY1" fmla="*/ 93250 h 466248"/>
              <a:gd name="connsiteX2" fmla="*/ 387382 w 620506"/>
              <a:gd name="connsiteY2" fmla="*/ 0 h 466248"/>
              <a:gd name="connsiteX3" fmla="*/ 620506 w 620506"/>
              <a:gd name="connsiteY3" fmla="*/ 233124 h 466248"/>
              <a:gd name="connsiteX4" fmla="*/ 387382 w 620506"/>
              <a:gd name="connsiteY4" fmla="*/ 466248 h 466248"/>
              <a:gd name="connsiteX5" fmla="*/ 387382 w 620506"/>
              <a:gd name="connsiteY5" fmla="*/ 372998 h 466248"/>
              <a:gd name="connsiteX6" fmla="*/ 0 w 620506"/>
              <a:gd name="connsiteY6" fmla="*/ 372998 h 466248"/>
              <a:gd name="connsiteX7" fmla="*/ 0 w 620506"/>
              <a:gd name="connsiteY7" fmla="*/ 93250 h 466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0506" h="466248">
                <a:moveTo>
                  <a:pt x="0" y="93250"/>
                </a:moveTo>
                <a:lnTo>
                  <a:pt x="387382" y="93250"/>
                </a:lnTo>
                <a:lnTo>
                  <a:pt x="387382" y="0"/>
                </a:lnTo>
                <a:lnTo>
                  <a:pt x="620506" y="233124"/>
                </a:lnTo>
                <a:lnTo>
                  <a:pt x="387382" y="466248"/>
                </a:lnTo>
                <a:lnTo>
                  <a:pt x="387382" y="372998"/>
                </a:lnTo>
                <a:lnTo>
                  <a:pt x="0" y="372998"/>
                </a:lnTo>
                <a:lnTo>
                  <a:pt x="0" y="93250"/>
                </a:lnTo>
                <a:close/>
              </a:path>
            </a:pathLst>
          </a:custGeom>
          <a:solidFill>
            <a:srgbClr val="F58535"/>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2" tIns="124333" rIns="186498" bIns="124332" numCol="1" spcCol="1270" anchor="ctr" anchorCtr="0">
            <a:noAutofit/>
          </a:bodyPr>
          <a:lstStyle/>
          <a:p>
            <a:pPr marL="0" marR="0" lvl="0" indent="0" algn="ctr" defTabSz="1244550" rtl="0" eaLnBrk="1" fontAlgn="auto" latinLnBrk="0" hangingPunct="1">
              <a:lnSpc>
                <a:spcPct val="90000"/>
              </a:lnSpc>
              <a:spcBef>
                <a:spcPct val="0"/>
              </a:spcBef>
              <a:spcAft>
                <a:spcPct val="35000"/>
              </a:spcAft>
              <a:buClrTx/>
              <a:buSzTx/>
              <a:buFontTx/>
              <a:buNone/>
              <a:tabLst/>
              <a:defRPr/>
            </a:pPr>
            <a:endParaRPr kumimoji="1" lang="ja-JP" altLang="en-US" sz="2667" b="0" i="0" u="none" strike="noStrike" kern="1200" cap="none" spc="0" normalizeH="0" baseline="0" noProof="0">
              <a:ln>
                <a:noFill/>
              </a:ln>
              <a:solidFill>
                <a:srgbClr val="FFFFFF"/>
              </a:solidFill>
              <a:effectLst/>
              <a:uLnTx/>
              <a:uFillTx/>
              <a:latin typeface="Meiryo" panose="020B0604030504040204" pitchFamily="34" charset="-128"/>
              <a:ea typeface="Meiryo" panose="020B0604030504040204" pitchFamily="34" charset="-128"/>
              <a:cs typeface="+mn-cs"/>
            </a:endParaRPr>
          </a:p>
        </p:txBody>
      </p:sp>
      <p:sp>
        <p:nvSpPr>
          <p:cNvPr id="2" name="タイトル 1">
            <a:extLst>
              <a:ext uri="{FF2B5EF4-FFF2-40B4-BE49-F238E27FC236}">
                <a16:creationId xmlns:a16="http://schemas.microsoft.com/office/drawing/2014/main" id="{1ABA8DF8-BD9B-CE4A-B914-879D62D93471}"/>
              </a:ext>
            </a:extLst>
          </p:cNvPr>
          <p:cNvSpPr>
            <a:spLocks noGrp="1"/>
          </p:cNvSpPr>
          <p:nvPr>
            <p:ph type="title"/>
          </p:nvPr>
        </p:nvSpPr>
        <p:spPr/>
        <p:txBody>
          <a:bodyPr vert="horz" lIns="91440" tIns="45720" rIns="91440" bIns="45720" rtlCol="0" anchor="t">
            <a:noAutofit/>
          </a:bodyPr>
          <a:lstStyle/>
          <a:p>
            <a:r>
              <a:rPr lang="ja-JP" altLang="en-US" sz="2800" b="0"/>
              <a:t>参考：インシデント対応体制の確立</a:t>
            </a:r>
          </a:p>
        </p:txBody>
      </p:sp>
      <p:sp>
        <p:nvSpPr>
          <p:cNvPr id="6" name="テキスト ボックス 5">
            <a:extLst>
              <a:ext uri="{FF2B5EF4-FFF2-40B4-BE49-F238E27FC236}">
                <a16:creationId xmlns:a16="http://schemas.microsoft.com/office/drawing/2014/main" id="{51AA8F85-E470-3F0D-0151-1D850EF64E7F}"/>
              </a:ext>
            </a:extLst>
          </p:cNvPr>
          <p:cNvSpPr txBox="1"/>
          <p:nvPr/>
        </p:nvSpPr>
        <p:spPr>
          <a:xfrm>
            <a:off x="10607211" y="0"/>
            <a:ext cx="1584789" cy="369332"/>
          </a:xfrm>
          <a:prstGeom prst="rect">
            <a:avLst/>
          </a:prstGeom>
          <a:no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800" b="0" i="0" u="none" strike="noStrike" kern="1200" cap="none" spc="0" normalizeH="0" baseline="0" noProof="0" dirty="0">
                <a:ln>
                  <a:noFill/>
                </a:ln>
                <a:solidFill>
                  <a:srgbClr val="FFFFFF">
                    <a:lumMod val="50000"/>
                  </a:srgbClr>
                </a:solidFill>
                <a:effectLst/>
                <a:uLnTx/>
                <a:uFillTx/>
                <a:latin typeface="Meiryo" panose="020B0604030504040204" pitchFamily="34" charset="-128"/>
                <a:ea typeface="Meiryo" panose="020B0604030504040204" pitchFamily="34" charset="-128"/>
                <a:cs typeface="+mn-cs"/>
              </a:rPr>
              <a:t>SEC10-BP07</a:t>
            </a:r>
            <a:endParaRPr kumimoji="0" lang="ja-JP" altLang="en-US" sz="1800" b="0" i="0" u="none" strike="noStrike" kern="1200" cap="none" spc="0" normalizeH="0" baseline="0" noProof="0">
              <a:ln>
                <a:noFill/>
              </a:ln>
              <a:solidFill>
                <a:srgbClr val="FFFFFF">
                  <a:lumMod val="50000"/>
                </a:srgbClr>
              </a:solidFill>
              <a:effectLst/>
              <a:uLnTx/>
              <a:uFillTx/>
              <a:latin typeface="Meiryo" panose="020B0604030504040204" pitchFamily="34" charset="-128"/>
              <a:ea typeface="Meiryo" panose="020B0604030504040204" pitchFamily="34" charset="-128"/>
              <a:cs typeface="+mn-cs"/>
            </a:endParaRPr>
          </a:p>
        </p:txBody>
      </p:sp>
    </p:spTree>
    <p:extLst>
      <p:ext uri="{BB962C8B-B14F-4D97-AF65-F5344CB8AC3E}">
        <p14:creationId xmlns:p14="http://schemas.microsoft.com/office/powerpoint/2010/main" val="29159437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DAFE1B-9D43-D5C2-1163-7CCCD6C012E3}"/>
              </a:ext>
            </a:extLst>
          </p:cNvPr>
          <p:cNvSpPr>
            <a:spLocks noGrp="1"/>
          </p:cNvSpPr>
          <p:nvPr>
            <p:ph type="title"/>
          </p:nvPr>
        </p:nvSpPr>
        <p:spPr/>
        <p:txBody>
          <a:bodyPr/>
          <a:lstStyle/>
          <a:p>
            <a:pPr algn="l"/>
            <a:r>
              <a:rPr lang="en-JP" sz="2400" dirty="0"/>
              <a:t>レビュー観点 : セキュリティの基礎/</a:t>
            </a:r>
            <a:r>
              <a:rPr lang="ja-JP" altLang="en-US" sz="2400"/>
              <a:t>ワークロードを安全に運用する</a:t>
            </a:r>
            <a:br>
              <a:rPr lang="en-JP" sz="2400" dirty="0"/>
            </a:br>
            <a:r>
              <a:rPr lang="en-US" sz="2800" b="0" i="0" dirty="0">
                <a:solidFill>
                  <a:srgbClr val="16191F"/>
                </a:solidFill>
                <a:effectLst/>
                <a:latin typeface="Amazon Ember" panose="020B0603020204020204" pitchFamily="34" charset="0"/>
              </a:rPr>
              <a:t>SEC01-BP06 </a:t>
            </a:r>
            <a:r>
              <a:rPr lang="ja-JP" altLang="en-US" sz="2800" b="0" i="0">
                <a:solidFill>
                  <a:srgbClr val="16191F"/>
                </a:solidFill>
                <a:effectLst/>
                <a:latin typeface="Amazon Ember" panose="020B0603020204020204" pitchFamily="34" charset="0"/>
              </a:rPr>
              <a:t>パイプラインのセキュリティコントロールのテストと検証を自動化する</a:t>
            </a:r>
            <a:endParaRPr lang="en-JP" sz="3600" dirty="0"/>
          </a:p>
        </p:txBody>
      </p:sp>
      <p:sp>
        <p:nvSpPr>
          <p:cNvPr id="3" name="Text Placeholder 2">
            <a:extLst>
              <a:ext uri="{FF2B5EF4-FFF2-40B4-BE49-F238E27FC236}">
                <a16:creationId xmlns:a16="http://schemas.microsoft.com/office/drawing/2014/main" id="{57D180CB-6965-22E7-4C3F-7BC75DB3949C}"/>
              </a:ext>
            </a:extLst>
          </p:cNvPr>
          <p:cNvSpPr>
            <a:spLocks noGrp="1"/>
          </p:cNvSpPr>
          <p:nvPr>
            <p:ph type="body" sz="quarter" idx="10"/>
          </p:nvPr>
        </p:nvSpPr>
        <p:spPr>
          <a:xfrm>
            <a:off x="457200" y="1371600"/>
            <a:ext cx="5240215" cy="3905251"/>
          </a:xfrm>
        </p:spPr>
        <p:txBody>
          <a:bodyPr/>
          <a:lstStyle/>
          <a:p>
            <a:r>
              <a:rPr lang="en-JP" sz="1400" dirty="0">
                <a:solidFill>
                  <a:srgbClr val="0070C0"/>
                </a:solidFill>
              </a:rPr>
              <a:t>ポイント</a:t>
            </a:r>
          </a:p>
          <a:p>
            <a:pPr marL="285750" indent="-285750">
              <a:buFont typeface="Arial" panose="020B0604020202020204" pitchFamily="34" charset="0"/>
              <a:buChar char="•"/>
            </a:pPr>
            <a:r>
              <a:rPr lang="en-US" sz="1400" dirty="0"/>
              <a:t>CI/CD </a:t>
            </a:r>
            <a:r>
              <a:rPr lang="en-US" sz="1400" dirty="0" err="1"/>
              <a:t>を実施する場合に、脆弱な設定やワークロードが本番環境にデプロイされると問題になる</a:t>
            </a:r>
            <a:r>
              <a:rPr lang="en-US" sz="1400" dirty="0"/>
              <a:t>。</a:t>
            </a:r>
          </a:p>
          <a:p>
            <a:pPr marL="285750" indent="-285750">
              <a:buFont typeface="Arial" panose="020B0604020202020204" pitchFamily="34" charset="0"/>
              <a:buChar char="•"/>
            </a:pPr>
            <a:r>
              <a:rPr lang="en-US" sz="1400" dirty="0" err="1"/>
              <a:t>継続的にセキュリティ品質管理を行うための確認項目である</a:t>
            </a:r>
            <a:r>
              <a:rPr lang="en-US" sz="1400" dirty="0"/>
              <a:t>。</a:t>
            </a:r>
            <a:endParaRPr lang="en-JP" sz="1400" dirty="0"/>
          </a:p>
          <a:p>
            <a:endParaRPr lang="en-JP" sz="1400" dirty="0"/>
          </a:p>
          <a:p>
            <a:r>
              <a:rPr lang="en-JP" sz="1400" dirty="0">
                <a:solidFill>
                  <a:srgbClr val="0070C0"/>
                </a:solidFill>
              </a:rPr>
              <a:t>レビュー観点の例</a:t>
            </a:r>
          </a:p>
          <a:p>
            <a:pPr marL="285750" indent="-285750">
              <a:buFont typeface="Arial" panose="020B0604020202020204" pitchFamily="34" charset="0"/>
              <a:buChar char="•"/>
            </a:pPr>
            <a:r>
              <a:rPr lang="ja-JP" altLang="en-US" sz="1400">
                <a:solidFill>
                  <a:srgbClr val="16191F"/>
                </a:solidFill>
                <a:latin typeface="Amazon Ember" panose="020B0603020204020204" pitchFamily="34" charset="0"/>
              </a:rPr>
              <a:t>デプロイのためのテンプレートの安全性が確認されているか</a:t>
            </a:r>
          </a:p>
          <a:p>
            <a:pPr marL="285750" indent="-285750">
              <a:buFont typeface="Arial" panose="020B0604020202020204" pitchFamily="34" charset="0"/>
              <a:buChar char="•"/>
            </a:pPr>
            <a:r>
              <a:rPr lang="en-US" altLang="ja-JP" sz="1400" dirty="0">
                <a:solidFill>
                  <a:srgbClr val="16191F"/>
                </a:solidFill>
                <a:latin typeface="Amazon Ember" panose="020B0603020204020204" pitchFamily="34" charset="0"/>
              </a:rPr>
              <a:t>CI/CD</a:t>
            </a:r>
            <a:r>
              <a:rPr lang="ja-JP" altLang="en-US" sz="1400">
                <a:solidFill>
                  <a:srgbClr val="16191F"/>
                </a:solidFill>
                <a:latin typeface="Amazon Ember" panose="020B0603020204020204" pitchFamily="34" charset="0"/>
              </a:rPr>
              <a:t>パイプラインの中で、セキュリティテストの自動化を行なっているか</a:t>
            </a:r>
          </a:p>
          <a:p>
            <a:pPr marL="285750" indent="-285750">
              <a:buFont typeface="Arial" panose="020B0604020202020204" pitchFamily="34" charset="0"/>
              <a:buChar char="•"/>
            </a:pPr>
            <a:r>
              <a:rPr lang="ja-JP" altLang="en-US" sz="1400">
                <a:solidFill>
                  <a:srgbClr val="16191F"/>
                </a:solidFill>
                <a:latin typeface="Amazon Ember" panose="020B0603020204020204" pitchFamily="34" charset="0"/>
              </a:rPr>
              <a:t>変更トラッキングを行なっているか</a:t>
            </a:r>
            <a:endParaRPr lang="en-JP" sz="1233" dirty="0"/>
          </a:p>
          <a:p>
            <a:pPr marL="285750" indent="-285750">
              <a:buFont typeface="Arial" panose="020B0604020202020204" pitchFamily="34" charset="0"/>
              <a:buChar char="•"/>
            </a:pPr>
            <a:endParaRPr lang="en-JP" sz="1400" dirty="0"/>
          </a:p>
          <a:p>
            <a:endParaRPr lang="en-JP" sz="1400" dirty="0"/>
          </a:p>
          <a:p>
            <a:endParaRPr lang="en-JP" dirty="0"/>
          </a:p>
        </p:txBody>
      </p:sp>
      <p:sp>
        <p:nvSpPr>
          <p:cNvPr id="4" name="Text Placeholder 2">
            <a:extLst>
              <a:ext uri="{FF2B5EF4-FFF2-40B4-BE49-F238E27FC236}">
                <a16:creationId xmlns:a16="http://schemas.microsoft.com/office/drawing/2014/main" id="{45F1812D-77A5-2BC4-349C-AF66FB09CC6B}"/>
              </a:ext>
            </a:extLst>
          </p:cNvPr>
          <p:cNvSpPr txBox="1">
            <a:spLocks/>
          </p:cNvSpPr>
          <p:nvPr/>
        </p:nvSpPr>
        <p:spPr>
          <a:xfrm>
            <a:off x="6494587" y="1371600"/>
            <a:ext cx="5240215" cy="3905251"/>
          </a:xfrm>
          <a:prstGeom prst="rect">
            <a:avLst/>
          </a:prstGeom>
        </p:spPr>
        <p:txBody>
          <a:bodyPr vert="horz" lIns="91440" tIns="45720" rIns="91440" bIns="45720" rtlCol="0">
            <a:noAutofit/>
          </a:bodyPr>
          <a:lstStyle>
            <a:lvl1pPr marL="0" indent="0" algn="l" defTabSz="609576" rtl="0" eaLnBrk="1" latinLnBrk="0" hangingPunct="1">
              <a:spcBef>
                <a:spcPct val="20000"/>
              </a:spcBef>
              <a:buFont typeface="Arial" panose="020B0604020202020204" pitchFamily="34" charset="0"/>
              <a:buNone/>
              <a:tabLst/>
              <a:defRPr sz="2167" b="0" i="0" kern="1200">
                <a:solidFill>
                  <a:schemeClr val="tx1"/>
                </a:solidFill>
                <a:latin typeface="Meiryo" panose="020B0604030504040204" pitchFamily="34" charset="-128"/>
                <a:ea typeface="Meiryo" panose="020B0604030504040204" pitchFamily="34" charset="-128"/>
                <a:cs typeface="Amazon Ember Regular" charset="0"/>
              </a:defRPr>
            </a:lvl1pPr>
            <a:lvl2pPr marL="596612" indent="-294999" algn="l" defTabSz="609576" rtl="0" eaLnBrk="1" latinLnBrk="0" hangingPunct="1">
              <a:spcBef>
                <a:spcPct val="20000"/>
              </a:spcBef>
              <a:buFont typeface="Arial"/>
              <a:buChar char="•"/>
              <a:tabLst/>
              <a:defRPr sz="2000" b="0" i="0" kern="1200">
                <a:solidFill>
                  <a:schemeClr val="tx1"/>
                </a:solidFill>
                <a:latin typeface="Meiryo" panose="020B0604030504040204" pitchFamily="34" charset="-128"/>
                <a:ea typeface="Meiryo" panose="020B0604030504040204" pitchFamily="34" charset="-128"/>
                <a:cs typeface="Amazon Ember Regular" charset="0"/>
              </a:defRPr>
            </a:lvl2pPr>
            <a:lvl3pPr marL="892933" indent="-302936" algn="l" defTabSz="609576" rtl="0" eaLnBrk="1" latinLnBrk="0" hangingPunct="1">
              <a:spcBef>
                <a:spcPct val="20000"/>
              </a:spcBef>
              <a:buFont typeface="Arial"/>
              <a:buChar char="•"/>
              <a:tabLst/>
              <a:defRPr sz="1833" b="0" i="0" kern="1200">
                <a:solidFill>
                  <a:schemeClr val="tx1"/>
                </a:solidFill>
                <a:latin typeface="Meiryo" panose="020B0604030504040204" pitchFamily="34" charset="-128"/>
                <a:ea typeface="Meiryo" panose="020B0604030504040204" pitchFamily="34" charset="-128"/>
                <a:cs typeface="Amazon Ember Regular" charset="0"/>
              </a:defRPr>
            </a:lvl3pPr>
            <a:lvl4pPr marL="1222326" indent="-309550" algn="l" defTabSz="609576" rtl="0" eaLnBrk="1" latinLnBrk="0" hangingPunct="1">
              <a:spcBef>
                <a:spcPct val="20000"/>
              </a:spcBef>
              <a:buFont typeface="Arial" panose="020B0604020202020204" pitchFamily="34" charset="0"/>
              <a:buChar char="•"/>
              <a:tabLst/>
              <a:defRPr sz="1667" b="0" i="0" kern="1200">
                <a:solidFill>
                  <a:schemeClr val="tx1"/>
                </a:solidFill>
                <a:latin typeface="Meiryo" panose="020B0604030504040204" pitchFamily="34" charset="-128"/>
                <a:ea typeface="Meiryo" panose="020B0604030504040204" pitchFamily="34" charset="-128"/>
                <a:cs typeface="Amazon Ember Regular" charset="0"/>
              </a:defRPr>
            </a:lvl4pPr>
            <a:lvl5pPr marL="1518648" indent="-316165" algn="l" defTabSz="609576" rtl="0" eaLnBrk="1" latinLnBrk="0" hangingPunct="1">
              <a:spcBef>
                <a:spcPct val="20000"/>
              </a:spcBef>
              <a:buFont typeface="Arial" panose="020B0604020202020204" pitchFamily="34" charset="0"/>
              <a:buChar char="•"/>
              <a:tabLst/>
              <a:defRPr sz="1583" b="0" i="0" kern="1200">
                <a:solidFill>
                  <a:schemeClr val="tx1"/>
                </a:solidFill>
                <a:latin typeface="Meiryo" panose="020B0604030504040204" pitchFamily="34" charset="-128"/>
                <a:ea typeface="Meiryo" panose="020B0604030504040204" pitchFamily="34" charset="-128"/>
                <a:cs typeface="Amazon Ember Regular" charset="0"/>
              </a:defRPr>
            </a:lvl5pPr>
            <a:lvl6pPr marL="3352666" indent="-304788" algn="l" defTabSz="609576" rtl="0" eaLnBrk="1" latinLnBrk="0" hangingPunct="1">
              <a:spcBef>
                <a:spcPct val="20000"/>
              </a:spcBef>
              <a:buFont typeface="Arial"/>
              <a:buChar char="•"/>
              <a:defRPr sz="2667" kern="1200">
                <a:solidFill>
                  <a:schemeClr val="tx1"/>
                </a:solidFill>
                <a:latin typeface="+mn-lt"/>
                <a:ea typeface="+mn-ea"/>
                <a:cs typeface="+mn-cs"/>
              </a:defRPr>
            </a:lvl6pPr>
            <a:lvl7pPr marL="3962242" indent="-304788" algn="l" defTabSz="609576" rtl="0" eaLnBrk="1" latinLnBrk="0" hangingPunct="1">
              <a:spcBef>
                <a:spcPct val="20000"/>
              </a:spcBef>
              <a:buFont typeface="Arial"/>
              <a:buChar char="•"/>
              <a:defRPr sz="2667" kern="1200">
                <a:solidFill>
                  <a:schemeClr val="tx1"/>
                </a:solidFill>
                <a:latin typeface="+mn-lt"/>
                <a:ea typeface="+mn-ea"/>
                <a:cs typeface="+mn-cs"/>
              </a:defRPr>
            </a:lvl7pPr>
            <a:lvl8pPr marL="4571817" indent="-304788" algn="l" defTabSz="609576" rtl="0" eaLnBrk="1" latinLnBrk="0" hangingPunct="1">
              <a:spcBef>
                <a:spcPct val="20000"/>
              </a:spcBef>
              <a:buFont typeface="Arial"/>
              <a:buChar char="•"/>
              <a:defRPr sz="2667" kern="1200">
                <a:solidFill>
                  <a:schemeClr val="tx1"/>
                </a:solidFill>
                <a:latin typeface="+mn-lt"/>
                <a:ea typeface="+mn-ea"/>
                <a:cs typeface="+mn-cs"/>
              </a:defRPr>
            </a:lvl8pPr>
            <a:lvl9pPr marL="5181393" indent="-304788" algn="l" defTabSz="609576" rtl="0" eaLnBrk="1" latinLnBrk="0" hangingPunct="1">
              <a:spcBef>
                <a:spcPct val="20000"/>
              </a:spcBef>
              <a:buFont typeface="Arial"/>
              <a:buChar char="•"/>
              <a:defRPr sz="2667" kern="1200">
                <a:solidFill>
                  <a:schemeClr val="tx1"/>
                </a:solidFill>
                <a:latin typeface="+mn-lt"/>
                <a:ea typeface="+mn-ea"/>
                <a:cs typeface="+mn-cs"/>
              </a:defRPr>
            </a:lvl9pPr>
          </a:lstStyle>
          <a:p>
            <a:r>
              <a:rPr lang="en-JP" sz="1400" dirty="0">
                <a:solidFill>
                  <a:srgbClr val="0070C0"/>
                </a:solidFill>
              </a:rPr>
              <a:t>実装例</a:t>
            </a:r>
            <a:endParaRPr lang="en-US" altLang="ja-JP" sz="1400" b="0" i="0" dirty="0">
              <a:solidFill>
                <a:srgbClr val="16191F"/>
              </a:solidFill>
              <a:effectLst/>
              <a:latin typeface="Amazon Ember" panose="020B0603020204020204" pitchFamily="34" charset="0"/>
            </a:endParaRPr>
          </a:p>
          <a:p>
            <a:pPr marL="285750" indent="-285750">
              <a:buFont typeface="Arial" panose="020B0604020202020204" pitchFamily="34" charset="0"/>
              <a:buChar char="•"/>
            </a:pPr>
            <a:r>
              <a:rPr lang="ja-JP" altLang="en-US" sz="1400" b="0" i="0">
                <a:solidFill>
                  <a:srgbClr val="16191F"/>
                </a:solidFill>
                <a:effectLst/>
                <a:latin typeface="Amazon Ember" panose="020B0603020204020204" pitchFamily="34" charset="0"/>
              </a:rPr>
              <a:t>マシンイメージやインフラストラクチャなどの項目をコードテンプレートとしてスキャンして、セキュリティの脆弱性、不規則性、ドリフトを確認する</a:t>
            </a:r>
            <a:endParaRPr lang="en-US" altLang="ja-JP" sz="1400" b="0" i="0" dirty="0">
              <a:solidFill>
                <a:srgbClr val="16191F"/>
              </a:solidFill>
              <a:effectLst/>
              <a:latin typeface="Amazon Ember" panose="020B0603020204020204" pitchFamily="34" charset="0"/>
            </a:endParaRPr>
          </a:p>
          <a:p>
            <a:pPr marL="882362" lvl="1" indent="-285750">
              <a:buFont typeface="Arial" panose="020B0604020202020204" pitchFamily="34" charset="0"/>
              <a:buChar char="•"/>
            </a:pPr>
            <a:r>
              <a:rPr lang="en-JP" sz="1400" dirty="0"/>
              <a:t>AWS CloudFormation Guard により、CloudFormation テンプレートの安全性をチェックする</a:t>
            </a:r>
            <a:endParaRPr lang="en-US" altLang="ja-JP" sz="1400" b="0" i="0" baseline="30000" dirty="0">
              <a:solidFill>
                <a:srgbClr val="16191F"/>
              </a:solidFill>
              <a:effectLst/>
              <a:latin typeface="Amazon Ember" panose="020B0603020204020204" pitchFamily="34" charset="0"/>
            </a:endParaRPr>
          </a:p>
          <a:p>
            <a:pPr marL="285750" indent="-285750">
              <a:buFont typeface="Arial" panose="020B0604020202020204" pitchFamily="34" charset="0"/>
              <a:buChar char="•"/>
            </a:pPr>
            <a:r>
              <a:rPr lang="en-JP" sz="1400" dirty="0"/>
              <a:t>CI/CDパイプラインの中でセキュリティ問題をテストする</a:t>
            </a:r>
          </a:p>
          <a:p>
            <a:pPr marL="285750" indent="-285750">
              <a:buFont typeface="Arial" panose="020B0604020202020204" pitchFamily="34" charset="0"/>
              <a:buChar char="•"/>
            </a:pPr>
            <a:r>
              <a:rPr lang="en-JP" sz="1400" dirty="0"/>
              <a:t>AWS Config によって、サービスの設定が一定のルールを満たしているかを継続的に監査する</a:t>
            </a:r>
          </a:p>
          <a:p>
            <a:pPr marL="285750" indent="-285750">
              <a:buFont typeface="Arial" panose="020B0604020202020204" pitchFamily="34" charset="0"/>
              <a:buChar char="•"/>
            </a:pPr>
            <a:r>
              <a:rPr lang="en-JP" sz="1400" dirty="0"/>
              <a:t>計画的な変更だけでなく、インシデントなどに伴う予期しない変更を行なった場合にも対応する</a:t>
            </a:r>
          </a:p>
          <a:p>
            <a:pPr marL="285750" indent="-285750">
              <a:buFont typeface="Arial" panose="020B0604020202020204" pitchFamily="34" charset="0"/>
              <a:buChar char="•"/>
            </a:pPr>
            <a:endParaRPr lang="en-JP" sz="1400" dirty="0"/>
          </a:p>
          <a:p>
            <a:endParaRPr lang="en-JP" dirty="0"/>
          </a:p>
        </p:txBody>
      </p:sp>
      <p:sp>
        <p:nvSpPr>
          <p:cNvPr id="8" name="TextBox 7">
            <a:extLst>
              <a:ext uri="{FF2B5EF4-FFF2-40B4-BE49-F238E27FC236}">
                <a16:creationId xmlns:a16="http://schemas.microsoft.com/office/drawing/2014/main" id="{B8A3DD40-D3CD-CD52-86D1-FCD3A2A700DB}"/>
              </a:ext>
            </a:extLst>
          </p:cNvPr>
          <p:cNvSpPr txBox="1"/>
          <p:nvPr/>
        </p:nvSpPr>
        <p:spPr>
          <a:xfrm>
            <a:off x="876823" y="5276851"/>
            <a:ext cx="10857978" cy="1061829"/>
          </a:xfrm>
          <a:prstGeom prst="rect">
            <a:avLst/>
          </a:prstGeom>
          <a:noFill/>
        </p:spPr>
        <p:txBody>
          <a:bodyPr wrap="square" rtlCol="0">
            <a:spAutoFit/>
          </a:bodyPr>
          <a:lstStyle/>
          <a:p>
            <a:r>
              <a:rPr kumimoji="1" lang="en-JP" sz="1050" dirty="0">
                <a:latin typeface="Meiryo" panose="020B0604030504040204" pitchFamily="34" charset="-128"/>
                <a:ea typeface="Meiryo" panose="020B0604030504040204" pitchFamily="34" charset="-128"/>
                <a:cs typeface="Amazon Ember" panose="020B0603020204020204" pitchFamily="34" charset="0"/>
              </a:rPr>
              <a:t>参考: </a:t>
            </a:r>
          </a:p>
          <a:p>
            <a:pPr marL="171450" indent="-171450">
              <a:buFont typeface="Arial" panose="020B0604020202020204" pitchFamily="34" charset="0"/>
              <a:buChar char="•"/>
            </a:pPr>
            <a:r>
              <a:rPr kumimoji="1" lang="en-JP" sz="1050" dirty="0">
                <a:latin typeface="Meiryo" panose="020B0604030504040204" pitchFamily="34" charset="-128"/>
                <a:ea typeface="Meiryo" panose="020B0604030504040204" pitchFamily="34" charset="-128"/>
                <a:cs typeface="Amazon Ember" panose="020B0603020204020204" pitchFamily="34" charset="0"/>
              </a:rPr>
              <a:t>AWS Cloud Operations &amp; Migrations Blog “</a:t>
            </a:r>
            <a:r>
              <a:rPr lang="en-US" sz="1050" b="0" i="0" dirty="0">
                <a:solidFill>
                  <a:srgbClr val="232F3E"/>
                </a:solidFill>
                <a:effectLst/>
                <a:latin typeface="AmazonEmberBold" panose="020B0603020204020204" pitchFamily="34" charset="0"/>
              </a:rPr>
              <a:t>Introducing AWS CloudFormation Guard 2.0”</a:t>
            </a:r>
            <a:r>
              <a:rPr kumimoji="1" lang="en-JP" sz="1050" b="0" i="0" dirty="0">
                <a:solidFill>
                  <a:srgbClr val="232F3E"/>
                </a:solidFill>
                <a:effectLst/>
                <a:latin typeface="Meiryo" panose="020B0604030504040204" pitchFamily="34" charset="-128"/>
                <a:ea typeface="Meiryo" panose="020B0604030504040204" pitchFamily="34" charset="-128"/>
                <a:cs typeface="Amazon Ember" panose="020B0603020204020204" pitchFamily="34" charset="0"/>
              </a:rPr>
              <a:t> </a:t>
            </a:r>
            <a:br>
              <a:rPr kumimoji="1" lang="en-JP" sz="1050" b="0" i="0" dirty="0">
                <a:solidFill>
                  <a:srgbClr val="232F3E"/>
                </a:solidFill>
                <a:effectLst/>
                <a:latin typeface="Meiryo" panose="020B0604030504040204" pitchFamily="34" charset="-128"/>
                <a:ea typeface="Meiryo" panose="020B0604030504040204" pitchFamily="34" charset="-128"/>
                <a:cs typeface="Amazon Ember" panose="020B0603020204020204" pitchFamily="34" charset="0"/>
              </a:rPr>
            </a:br>
            <a:r>
              <a:rPr kumimoji="1" lang="en-US" sz="1050" dirty="0">
                <a:latin typeface="Meiryo" panose="020B0604030504040204" pitchFamily="34" charset="-128"/>
                <a:ea typeface="Meiryo" panose="020B0604030504040204" pitchFamily="34" charset="-128"/>
                <a:cs typeface="Amazon Ember" panose="020B0603020204020204" pitchFamily="34" charset="0"/>
                <a:hlinkClick r:id="rId3"/>
              </a:rPr>
              <a:t>https://aws.amazon.com/jp/blogs/mt/introducing-aws-cloudformation-guard-2-0/</a:t>
            </a:r>
            <a:endParaRPr kumimoji="1" lang="en-JP" sz="1050" dirty="0">
              <a:latin typeface="Meiryo" panose="020B0604030504040204" pitchFamily="34" charset="-128"/>
              <a:ea typeface="Meiryo" panose="020B0604030504040204" pitchFamily="34" charset="-128"/>
              <a:cs typeface="Amazon Ember" panose="020B0603020204020204" pitchFamily="34" charset="0"/>
            </a:endParaRPr>
          </a:p>
          <a:p>
            <a:pPr marL="171450" indent="-171450">
              <a:buFont typeface="Arial" panose="020B0604020202020204" pitchFamily="34" charset="0"/>
              <a:buChar char="•"/>
            </a:pPr>
            <a:r>
              <a:rPr kumimoji="1" lang="en-JP" sz="1050" dirty="0">
                <a:latin typeface="Meiryo" panose="020B0604030504040204" pitchFamily="34" charset="-128"/>
                <a:ea typeface="Meiryo" panose="020B0604030504040204" pitchFamily="34" charset="-128"/>
                <a:cs typeface="Amazon Ember" panose="020B0603020204020204" pitchFamily="34" charset="0"/>
              </a:rPr>
              <a:t>AWS Security Blog “</a:t>
            </a:r>
            <a:r>
              <a:rPr lang="en-US" sz="1050" b="0" i="0" dirty="0">
                <a:solidFill>
                  <a:srgbClr val="232F3E"/>
                </a:solidFill>
                <a:effectLst/>
                <a:latin typeface="AmazonEmberBold" panose="020B0603020204020204" pitchFamily="34" charset="0"/>
              </a:rPr>
              <a:t>Integrating AWS CloudFormation security tests with AWS Security Hub and AWS </a:t>
            </a:r>
            <a:r>
              <a:rPr lang="en-US" sz="1050" b="0" i="0" dirty="0" err="1">
                <a:solidFill>
                  <a:srgbClr val="232F3E"/>
                </a:solidFill>
                <a:effectLst/>
                <a:latin typeface="AmazonEmberBold" panose="020B0603020204020204" pitchFamily="34" charset="0"/>
              </a:rPr>
              <a:t>CodeBuild</a:t>
            </a:r>
            <a:r>
              <a:rPr lang="en-US" sz="1050" b="0" i="0" dirty="0">
                <a:solidFill>
                  <a:srgbClr val="232F3E"/>
                </a:solidFill>
                <a:effectLst/>
                <a:latin typeface="AmazonEmberBold" panose="020B0603020204020204" pitchFamily="34" charset="0"/>
              </a:rPr>
              <a:t> reports</a:t>
            </a:r>
            <a:r>
              <a:rPr kumimoji="1" lang="en-JP" sz="1050" b="0" i="0" dirty="0">
                <a:solidFill>
                  <a:srgbClr val="232F3E"/>
                </a:solidFill>
                <a:effectLst/>
                <a:latin typeface="Meiryo" panose="020B0604030504040204" pitchFamily="34" charset="-128"/>
                <a:ea typeface="Meiryo" panose="020B0604030504040204" pitchFamily="34" charset="-128"/>
                <a:cs typeface="Amazon Ember" panose="020B0603020204020204" pitchFamily="34" charset="0"/>
              </a:rPr>
              <a:t>” </a:t>
            </a:r>
            <a:r>
              <a:rPr kumimoji="1" lang="en-US" sz="1050" b="0" i="0" dirty="0">
                <a:solidFill>
                  <a:srgbClr val="232F3E"/>
                </a:solidFill>
                <a:effectLst/>
                <a:latin typeface="Meiryo" panose="020B0604030504040204" pitchFamily="34" charset="-128"/>
                <a:ea typeface="Meiryo" panose="020B0604030504040204" pitchFamily="34" charset="-128"/>
                <a:cs typeface="Amazon Ember" panose="020B0603020204020204" pitchFamily="34" charset="0"/>
                <a:hlinkClick r:id="rId4"/>
              </a:rPr>
              <a:t>https://aws.amazon.com/jp/blogs/security/integrating-aws-cloudformation-security-tests-with-aws-security-hub-and-aws-codebuild-reports/</a:t>
            </a:r>
            <a:endParaRPr kumimoji="1" lang="en-US" sz="1050" b="0" i="0" dirty="0">
              <a:solidFill>
                <a:srgbClr val="232F3E"/>
              </a:solidFill>
              <a:effectLst/>
              <a:latin typeface="Meiryo" panose="020B0604030504040204" pitchFamily="34" charset="-128"/>
              <a:ea typeface="Meiryo" panose="020B0604030504040204" pitchFamily="34" charset="-128"/>
              <a:cs typeface="Amazon Ember" panose="020B0603020204020204" pitchFamily="34" charset="0"/>
            </a:endParaRPr>
          </a:p>
          <a:p>
            <a:pPr marL="171450" indent="-171450">
              <a:buFont typeface="Arial" panose="020B0604020202020204" pitchFamily="34" charset="0"/>
              <a:buChar char="•"/>
            </a:pPr>
            <a:endParaRPr lang="en-US" sz="1050" b="0" i="0" dirty="0">
              <a:solidFill>
                <a:srgbClr val="232F3E"/>
              </a:solidFill>
              <a:effectLst/>
              <a:latin typeface="AmazonEmberBold" panose="020B0603020204020204" pitchFamily="34" charset="0"/>
            </a:endParaRPr>
          </a:p>
        </p:txBody>
      </p:sp>
    </p:spTree>
    <p:extLst>
      <p:ext uri="{BB962C8B-B14F-4D97-AF65-F5344CB8AC3E}">
        <p14:creationId xmlns:p14="http://schemas.microsoft.com/office/powerpoint/2010/main" val="2971813089"/>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F4C6E04-3C4B-BF75-CF84-0ED088126CBE}"/>
              </a:ext>
            </a:extLst>
          </p:cNvPr>
          <p:cNvSpPr>
            <a:spLocks noGrp="1"/>
          </p:cNvSpPr>
          <p:nvPr>
            <p:ph type="title"/>
          </p:nvPr>
        </p:nvSpPr>
        <p:spPr>
          <a:xfrm>
            <a:off x="609599" y="2539280"/>
            <a:ext cx="8963025" cy="1625599"/>
          </a:xfrm>
        </p:spPr>
        <p:txBody>
          <a:bodyPr/>
          <a:lstStyle/>
          <a:p>
            <a:r>
              <a:rPr lang="en-JP" sz="4000" dirty="0">
                <a:latin typeface="Meiryo" panose="020B0604030504040204" pitchFamily="34" charset="-128"/>
                <a:ea typeface="Meiryo" panose="020B0604030504040204" pitchFamily="34" charset="-128"/>
              </a:rPr>
              <a:t>11. アプリケーションのセキュリティ</a:t>
            </a:r>
            <a:endParaRPr lang="en-JP" sz="3600" dirty="0"/>
          </a:p>
        </p:txBody>
      </p:sp>
    </p:spTree>
    <p:extLst>
      <p:ext uri="{BB962C8B-B14F-4D97-AF65-F5344CB8AC3E}">
        <p14:creationId xmlns:p14="http://schemas.microsoft.com/office/powerpoint/2010/main" val="935759277"/>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3A9AB1-3D94-7B91-2802-E3F651A3A27B}"/>
              </a:ext>
            </a:extLst>
          </p:cNvPr>
          <p:cNvSpPr>
            <a:spLocks noGrp="1"/>
          </p:cNvSpPr>
          <p:nvPr>
            <p:ph type="title"/>
          </p:nvPr>
        </p:nvSpPr>
        <p:spPr/>
        <p:txBody>
          <a:bodyPr/>
          <a:lstStyle/>
          <a:p>
            <a:r>
              <a:rPr lang="ja-JP" altLang="en-US" b="0" i="0">
                <a:solidFill>
                  <a:srgbClr val="16191F"/>
                </a:solidFill>
                <a:effectLst/>
                <a:latin typeface="Amazon Ember" panose="020B0603020204020204" pitchFamily="34" charset="0"/>
              </a:rPr>
              <a:t>アプリケーションのセキュリティ</a:t>
            </a:r>
            <a:endParaRPr lang="en-JP" dirty="0"/>
          </a:p>
        </p:txBody>
      </p:sp>
      <p:sp>
        <p:nvSpPr>
          <p:cNvPr id="3" name="Text Placeholder 2">
            <a:extLst>
              <a:ext uri="{FF2B5EF4-FFF2-40B4-BE49-F238E27FC236}">
                <a16:creationId xmlns:a16="http://schemas.microsoft.com/office/drawing/2014/main" id="{0B5C4525-E703-6FAC-189E-1B5E6B30C92E}"/>
              </a:ext>
            </a:extLst>
          </p:cNvPr>
          <p:cNvSpPr>
            <a:spLocks noGrp="1"/>
          </p:cNvSpPr>
          <p:nvPr>
            <p:ph type="body" sz="quarter" idx="10"/>
          </p:nvPr>
        </p:nvSpPr>
        <p:spPr>
          <a:xfrm>
            <a:off x="457200" y="1371600"/>
            <a:ext cx="11258550" cy="4682691"/>
          </a:xfrm>
        </p:spPr>
        <p:txBody>
          <a:bodyPr/>
          <a:lstStyle/>
          <a:p>
            <a:r>
              <a:rPr lang="ja-JP" altLang="en-US" sz="1800"/>
              <a:t>開発するアプリケーションのセキュリティの設計、構築、テストの各方法の全体的な環境・プロセスを確認します。</a:t>
            </a:r>
            <a:endParaRPr lang="en-JP" sz="1800" dirty="0"/>
          </a:p>
          <a:p>
            <a:pPr marL="285750" indent="-285750">
              <a:buFont typeface="Arial" panose="020B0604020202020204" pitchFamily="34" charset="0"/>
              <a:buChar char="•"/>
            </a:pPr>
            <a:r>
              <a:rPr lang="en-US" sz="1600" b="0" i="0" dirty="0">
                <a:solidFill>
                  <a:srgbClr val="16191F"/>
                </a:solidFill>
                <a:effectLst/>
                <a:latin typeface="Amazon Ember" panose="020B0603020204020204" pitchFamily="34" charset="0"/>
                <a:hlinkClick r:id="rId2" action="ppaction://hlinksldjump"/>
              </a:rPr>
              <a:t>SEC11-BP01 </a:t>
            </a:r>
            <a:r>
              <a:rPr lang="ja-JP" altLang="en-US" sz="1600" b="0" i="0">
                <a:solidFill>
                  <a:srgbClr val="16191F"/>
                </a:solidFill>
                <a:effectLst/>
                <a:latin typeface="Amazon Ember" panose="020B0603020204020204" pitchFamily="34" charset="0"/>
                <a:hlinkClick r:id="rId2" action="ppaction://hlinksldjump"/>
              </a:rPr>
              <a:t>アプリケーションのセキュリティに関するトレーニングを実施する</a:t>
            </a:r>
            <a:endParaRPr lang="en-JP" altLang="ja-JP" sz="1600" b="0" i="0" dirty="0">
              <a:solidFill>
                <a:srgbClr val="16191F"/>
              </a:solidFill>
              <a:effectLst/>
              <a:latin typeface="Amazon Ember" panose="020B0603020204020204" pitchFamily="34" charset="0"/>
            </a:endParaRPr>
          </a:p>
          <a:p>
            <a:pPr marL="285750" indent="-285750">
              <a:buFont typeface="Arial" panose="020B0604020202020204" pitchFamily="34" charset="0"/>
              <a:buChar char="•"/>
            </a:pPr>
            <a:r>
              <a:rPr lang="en-US" sz="1600" b="0" i="0" dirty="0">
                <a:solidFill>
                  <a:srgbClr val="16191F"/>
                </a:solidFill>
                <a:effectLst/>
                <a:latin typeface="Amazon Ember" panose="020B0603020204020204" pitchFamily="34" charset="0"/>
                <a:hlinkClick r:id="rId3" action="ppaction://hlinksldjump"/>
              </a:rPr>
              <a:t>SEC11-BP02 </a:t>
            </a:r>
            <a:r>
              <a:rPr lang="ja-JP" altLang="en-US" sz="1600" b="0" i="0">
                <a:solidFill>
                  <a:srgbClr val="16191F"/>
                </a:solidFill>
                <a:effectLst/>
                <a:latin typeface="Amazon Ember" panose="020B0603020204020204" pitchFamily="34" charset="0"/>
                <a:hlinkClick r:id="rId3" action="ppaction://hlinksldjump"/>
              </a:rPr>
              <a:t>開発およびリリースライフサイクル全体を通じてテストを自動化する</a:t>
            </a:r>
            <a:endParaRPr lang="en-US" altLang="ja-JP" sz="1600" b="0" i="0" dirty="0">
              <a:solidFill>
                <a:srgbClr val="16191F"/>
              </a:solidFill>
              <a:effectLst/>
              <a:latin typeface="Amazon Ember" panose="020B0603020204020204" pitchFamily="34" charset="0"/>
            </a:endParaRPr>
          </a:p>
          <a:p>
            <a:pPr marL="285750" indent="-285750">
              <a:buFont typeface="Arial" panose="020B0604020202020204" pitchFamily="34" charset="0"/>
              <a:buChar char="•"/>
            </a:pPr>
            <a:r>
              <a:rPr lang="en-US" altLang="ja-JP" sz="1600" i="0" dirty="0">
                <a:solidFill>
                  <a:srgbClr val="16191F"/>
                </a:solidFill>
                <a:effectLst/>
                <a:latin typeface="Amazon Ember" panose="020B0603020204020204" pitchFamily="34" charset="0"/>
                <a:hlinkClick r:id="rId4" action="ppaction://hlinksldjump"/>
              </a:rPr>
              <a:t>SEC11-BP03 </a:t>
            </a:r>
            <a:r>
              <a:rPr lang="ja-JP" altLang="en-US" sz="1600" i="0">
                <a:solidFill>
                  <a:srgbClr val="16191F"/>
                </a:solidFill>
                <a:effectLst/>
                <a:latin typeface="Amazon Ember" panose="020B0603020204020204" pitchFamily="34" charset="0"/>
                <a:hlinkClick r:id="rId4" action="ppaction://hlinksldjump"/>
              </a:rPr>
              <a:t>定期的にペネトレーションテストを実施する</a:t>
            </a:r>
            <a:endParaRPr lang="en-US" altLang="ja-JP" sz="1600" dirty="0">
              <a:solidFill>
                <a:srgbClr val="16191F"/>
              </a:solidFill>
              <a:latin typeface="Amazon Ember" panose="020B0603020204020204" pitchFamily="34" charset="0"/>
            </a:endParaRPr>
          </a:p>
          <a:p>
            <a:pPr marL="285750" indent="-285750">
              <a:buFont typeface="Arial" panose="020B0604020202020204" pitchFamily="34" charset="0"/>
              <a:buChar char="•"/>
            </a:pPr>
            <a:r>
              <a:rPr lang="en-US" altLang="ja-JP" sz="1600" i="0" dirty="0">
                <a:solidFill>
                  <a:srgbClr val="16191F"/>
                </a:solidFill>
                <a:effectLst/>
                <a:latin typeface="Amazon Ember" panose="020B0603020204020204" pitchFamily="34" charset="0"/>
                <a:hlinkClick r:id="rId5" action="ppaction://hlinksldjump"/>
              </a:rPr>
              <a:t>SEC11-BP04 </a:t>
            </a:r>
            <a:r>
              <a:rPr lang="ja-JP" altLang="en-US" sz="1600" i="0">
                <a:solidFill>
                  <a:srgbClr val="16191F"/>
                </a:solidFill>
                <a:effectLst/>
                <a:latin typeface="Amazon Ember" panose="020B0603020204020204" pitchFamily="34" charset="0"/>
                <a:hlinkClick r:id="rId5" action="ppaction://hlinksldjump"/>
              </a:rPr>
              <a:t>手動のコードレビュー</a:t>
            </a:r>
            <a:endParaRPr lang="en-US" altLang="ja-JP" sz="1600" i="0" dirty="0">
              <a:solidFill>
                <a:srgbClr val="16191F"/>
              </a:solidFill>
              <a:effectLst/>
              <a:latin typeface="Amazon Ember" panose="020B0603020204020204" pitchFamily="34" charset="0"/>
            </a:endParaRPr>
          </a:p>
          <a:p>
            <a:pPr marL="285750" indent="-285750">
              <a:buFont typeface="Arial" panose="020B0604020202020204" pitchFamily="34" charset="0"/>
              <a:buChar char="•"/>
            </a:pPr>
            <a:r>
              <a:rPr lang="en-US" altLang="ja-JP" sz="1600" i="0" dirty="0">
                <a:solidFill>
                  <a:srgbClr val="16191F"/>
                </a:solidFill>
                <a:effectLst/>
                <a:latin typeface="Amazon Ember" panose="020B0603020204020204" pitchFamily="34" charset="0"/>
                <a:hlinkClick r:id="rId6" action="ppaction://hlinksldjump"/>
              </a:rPr>
              <a:t>SEC11-BP05 </a:t>
            </a:r>
            <a:r>
              <a:rPr lang="ja-JP" altLang="en-US" sz="1600" i="0">
                <a:solidFill>
                  <a:srgbClr val="16191F"/>
                </a:solidFill>
                <a:effectLst/>
                <a:latin typeface="Amazon Ember" panose="020B0603020204020204" pitchFamily="34" charset="0"/>
                <a:hlinkClick r:id="rId6" action="ppaction://hlinksldjump"/>
              </a:rPr>
              <a:t>パッケージと依存関係のサービスを一元化する</a:t>
            </a:r>
            <a:endParaRPr lang="en-US" altLang="ja-JP" sz="1600" i="0" dirty="0">
              <a:solidFill>
                <a:srgbClr val="16191F"/>
              </a:solidFill>
              <a:effectLst/>
              <a:latin typeface="Amazon Ember" panose="020B0603020204020204" pitchFamily="34" charset="0"/>
            </a:endParaRPr>
          </a:p>
          <a:p>
            <a:pPr marL="285750" indent="-285750">
              <a:buFont typeface="Arial" panose="020B0604020202020204" pitchFamily="34" charset="0"/>
              <a:buChar char="•"/>
            </a:pPr>
            <a:r>
              <a:rPr lang="en-JP" altLang="ja-JP" sz="1600">
                <a:solidFill>
                  <a:srgbClr val="16191F"/>
                </a:solidFill>
                <a:latin typeface="Amazon Ember" panose="020B0603020204020204" pitchFamily="34" charset="0"/>
                <a:hlinkClick r:id="rId7" action="ppaction://hlinksldjump"/>
              </a:rPr>
              <a:t>SEC11-BP06 </a:t>
            </a:r>
            <a:r>
              <a:rPr lang="ja-JP" altLang="en-US" sz="1600">
                <a:solidFill>
                  <a:srgbClr val="16191F"/>
                </a:solidFill>
                <a:latin typeface="Amazon Ember" panose="020B0603020204020204" pitchFamily="34" charset="0"/>
                <a:hlinkClick r:id="rId7" action="ppaction://hlinksldjump"/>
              </a:rPr>
              <a:t>ソフトウェアをプログラムでデプロイする</a:t>
            </a:r>
            <a:endParaRPr lang="en-US" altLang="ja-JP" sz="1600" dirty="0">
              <a:solidFill>
                <a:srgbClr val="16191F"/>
              </a:solidFill>
              <a:latin typeface="Amazon Ember" panose="020B0603020204020204" pitchFamily="34" charset="0"/>
            </a:endParaRPr>
          </a:p>
          <a:p>
            <a:pPr marL="285750" indent="-285750">
              <a:buFont typeface="Arial" panose="020B0604020202020204" pitchFamily="34" charset="0"/>
              <a:buChar char="•"/>
            </a:pPr>
            <a:r>
              <a:rPr lang="en-JP" altLang="ja-JP" sz="1600">
                <a:solidFill>
                  <a:srgbClr val="16191F"/>
                </a:solidFill>
                <a:latin typeface="Amazon Ember" panose="020B0603020204020204" pitchFamily="34" charset="0"/>
                <a:hlinkClick r:id="rId8" action="ppaction://hlinksldjump"/>
              </a:rPr>
              <a:t>SEC11-BP07 </a:t>
            </a:r>
            <a:r>
              <a:rPr lang="ja-JP" altLang="en-US" sz="1600">
                <a:solidFill>
                  <a:srgbClr val="16191F"/>
                </a:solidFill>
                <a:latin typeface="Amazon Ember" panose="020B0603020204020204" pitchFamily="34" charset="0"/>
                <a:hlinkClick r:id="rId8" action="ppaction://hlinksldjump"/>
              </a:rPr>
              <a:t>パイプラインのセキュリティ特性を定期的に評価する</a:t>
            </a:r>
            <a:endParaRPr lang="en-US" altLang="ja-JP" sz="1600" dirty="0">
              <a:solidFill>
                <a:srgbClr val="16191F"/>
              </a:solidFill>
              <a:latin typeface="Amazon Ember" panose="020B0603020204020204" pitchFamily="34" charset="0"/>
            </a:endParaRPr>
          </a:p>
          <a:p>
            <a:pPr marL="285750" indent="-285750">
              <a:buFont typeface="Arial" panose="020B0604020202020204" pitchFamily="34" charset="0"/>
              <a:buChar char="•"/>
            </a:pPr>
            <a:r>
              <a:rPr lang="en-JP" altLang="ja-JP" sz="1600">
                <a:solidFill>
                  <a:srgbClr val="16191F"/>
                </a:solidFill>
                <a:latin typeface="Amazon Ember" panose="020B0603020204020204" pitchFamily="34" charset="0"/>
                <a:hlinkClick r:id="rId9" action="ppaction://hlinksldjump"/>
              </a:rPr>
              <a:t>SEC11-BP08 </a:t>
            </a:r>
            <a:r>
              <a:rPr lang="ja-JP" altLang="en-US" sz="1600">
                <a:solidFill>
                  <a:srgbClr val="16191F"/>
                </a:solidFill>
                <a:latin typeface="Amazon Ember" panose="020B0603020204020204" pitchFamily="34" charset="0"/>
                <a:hlinkClick r:id="rId9" action="ppaction://hlinksldjump"/>
              </a:rPr>
              <a:t>ワークロードチームにセキュリティのオーナーシップを根付かせるプログラムを構築する</a:t>
            </a:r>
            <a:endParaRPr lang="en-JP" altLang="ja-JP" sz="1600">
              <a:solidFill>
                <a:srgbClr val="16191F"/>
              </a:solidFill>
              <a:latin typeface="Amazon Ember" panose="020B0603020204020204" pitchFamily="34" charset="0"/>
            </a:endParaRPr>
          </a:p>
        </p:txBody>
      </p:sp>
    </p:spTree>
    <p:extLst>
      <p:ext uri="{BB962C8B-B14F-4D97-AF65-F5344CB8AC3E}">
        <p14:creationId xmlns:p14="http://schemas.microsoft.com/office/powerpoint/2010/main" val="2952380928"/>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D0F9A1-029E-71F6-E793-4D162093E776}"/>
              </a:ext>
            </a:extLst>
          </p:cNvPr>
          <p:cNvSpPr>
            <a:spLocks noGrp="1"/>
          </p:cNvSpPr>
          <p:nvPr>
            <p:ph type="title"/>
          </p:nvPr>
        </p:nvSpPr>
        <p:spPr/>
        <p:txBody>
          <a:bodyPr/>
          <a:lstStyle/>
          <a:p>
            <a:pPr algn="l"/>
            <a:r>
              <a:rPr lang="en-JP" sz="2000"/>
              <a:t>レビュー観点 :</a:t>
            </a:r>
            <a:r>
              <a:rPr lang="ja-JP" altLang="en-US" sz="2000"/>
              <a:t>アプリケーションのセキュリティ</a:t>
            </a:r>
            <a:br>
              <a:rPr lang="en-JP" sz="2000"/>
            </a:br>
            <a:r>
              <a:rPr lang="en-US" sz="2800" b="0" i="0" dirty="0">
                <a:solidFill>
                  <a:srgbClr val="16191F"/>
                </a:solidFill>
                <a:effectLst/>
                <a:latin typeface="Amazon Ember" panose="020B0603020204020204" pitchFamily="34" charset="0"/>
              </a:rPr>
              <a:t>SEC11-BP01 </a:t>
            </a:r>
            <a:r>
              <a:rPr lang="ja-JP" altLang="en-US" sz="2800" b="0" i="0">
                <a:solidFill>
                  <a:srgbClr val="16191F"/>
                </a:solidFill>
                <a:effectLst/>
                <a:latin typeface="Amazon Ember" panose="020B0603020204020204" pitchFamily="34" charset="0"/>
              </a:rPr>
              <a:t>アプリケーションのセキュリティに関するトレーニングを実施する</a:t>
            </a:r>
            <a:endParaRPr lang="en-JP" sz="2800" dirty="0"/>
          </a:p>
        </p:txBody>
      </p:sp>
      <p:sp>
        <p:nvSpPr>
          <p:cNvPr id="3" name="Text Placeholder 2">
            <a:extLst>
              <a:ext uri="{FF2B5EF4-FFF2-40B4-BE49-F238E27FC236}">
                <a16:creationId xmlns:a16="http://schemas.microsoft.com/office/drawing/2014/main" id="{6CD638BC-5BEF-1626-7E3A-3BD989F1AFF4}"/>
              </a:ext>
            </a:extLst>
          </p:cNvPr>
          <p:cNvSpPr>
            <a:spLocks noGrp="1"/>
          </p:cNvSpPr>
          <p:nvPr>
            <p:ph type="body" sz="quarter" idx="10"/>
          </p:nvPr>
        </p:nvSpPr>
        <p:spPr>
          <a:xfrm>
            <a:off x="457200" y="1371600"/>
            <a:ext cx="5733945" cy="4364892"/>
          </a:xfrm>
        </p:spPr>
        <p:txBody>
          <a:bodyPr/>
          <a:lstStyle/>
          <a:p>
            <a:r>
              <a:rPr lang="en-JP" sz="1400" dirty="0">
                <a:solidFill>
                  <a:srgbClr val="0070C0"/>
                </a:solidFill>
              </a:rPr>
              <a:t>ポイント</a:t>
            </a:r>
          </a:p>
          <a:p>
            <a:pPr marL="285750" indent="-285750">
              <a:buFont typeface="Arial" panose="020B0604020202020204" pitchFamily="34" charset="0"/>
              <a:buChar char="•"/>
            </a:pPr>
            <a:r>
              <a:rPr lang="ja-JP" altLang="en-US" sz="1400"/>
              <a:t>組織のビルダーに対して、アプリケーションのセキュアな開発と運用のための一般的な手法に関するトレーニングを実施する。</a:t>
            </a:r>
            <a:endParaRPr lang="en-JP" sz="1400" dirty="0"/>
          </a:p>
          <a:p>
            <a:pPr marL="285750" indent="-285750">
              <a:buFont typeface="Arial" panose="020B0604020202020204" pitchFamily="34" charset="0"/>
              <a:buChar char="•"/>
            </a:pPr>
            <a:r>
              <a:rPr lang="ja-JP" altLang="en-US" sz="1400"/>
              <a:t>セキュリティを意識してアプリケーションを設計・開発することにより、以下の効果が期待される。</a:t>
            </a:r>
            <a:endParaRPr lang="en-US" altLang="ja-JP" sz="1400" dirty="0"/>
          </a:p>
          <a:p>
            <a:pPr marL="882362" lvl="1" indent="-285750">
              <a:buFont typeface="Arial" panose="020B0604020202020204" pitchFamily="34" charset="0"/>
              <a:buChar char="•"/>
            </a:pPr>
            <a:r>
              <a:rPr lang="ja-JP" altLang="en-US" sz="1200"/>
              <a:t>セキュリティのレビューステージでしか検知されない問題が発生する可能性を減らす。</a:t>
            </a:r>
            <a:endParaRPr lang="en-US" altLang="ja-JP" sz="1200" dirty="0"/>
          </a:p>
          <a:p>
            <a:pPr marL="882362" lvl="1" indent="-285750">
              <a:buFont typeface="Arial" panose="020B0604020202020204" pitchFamily="34" charset="0"/>
              <a:buChar char="•"/>
            </a:pPr>
            <a:r>
              <a:rPr lang="ja-JP" altLang="en-US" sz="1200"/>
              <a:t>セキュリティレビューステージ後に必要な再作業を削減でき、ソフトウェアや機能をリリースするまでの時間を短縮する。</a:t>
            </a:r>
            <a:endParaRPr lang="en-JP" sz="1200" dirty="0"/>
          </a:p>
          <a:p>
            <a:endParaRPr lang="en-JP" sz="1400" dirty="0"/>
          </a:p>
          <a:p>
            <a:r>
              <a:rPr lang="en-JP" sz="1400">
                <a:solidFill>
                  <a:srgbClr val="0070C0"/>
                </a:solidFill>
              </a:rPr>
              <a:t>レビュー観点の例</a:t>
            </a:r>
            <a:endParaRPr lang="ja-JP" altLang="en-US" sz="1400"/>
          </a:p>
          <a:p>
            <a:pPr marL="285750" indent="-285750">
              <a:buFont typeface="Arial" panose="020B0604020202020204" pitchFamily="34" charset="0"/>
              <a:buChar char="•"/>
            </a:pPr>
            <a:r>
              <a:rPr lang="ja-JP" altLang="en-US" sz="1400"/>
              <a:t>組織のビルダーは、セキュアなアプリケーションの開発手法を知っているか？</a:t>
            </a:r>
            <a:endParaRPr lang="en-US" altLang="ja-JP" sz="1400" dirty="0"/>
          </a:p>
          <a:p>
            <a:pPr marL="285750" indent="-285750">
              <a:buFont typeface="Arial" panose="020B0604020202020204" pitchFamily="34" charset="0"/>
              <a:buChar char="•"/>
            </a:pPr>
            <a:r>
              <a:rPr lang="ja-JP" altLang="en-US" sz="1400"/>
              <a:t>その開発手法を使って設計・開発しているか？</a:t>
            </a:r>
            <a:endParaRPr lang="en-US" altLang="ja-JP" sz="1400" dirty="0"/>
          </a:p>
          <a:p>
            <a:pPr marL="285750" indent="-285750">
              <a:buFont typeface="Arial" panose="020B0604020202020204" pitchFamily="34" charset="0"/>
              <a:buChar char="•"/>
            </a:pPr>
            <a:r>
              <a:rPr lang="ja-JP" altLang="en-US" sz="1400"/>
              <a:t>開発の初期の段階で、求められるセキュリティ要件を理解しているか？</a:t>
            </a:r>
          </a:p>
        </p:txBody>
      </p:sp>
      <p:sp>
        <p:nvSpPr>
          <p:cNvPr id="4" name="Text Placeholder 2">
            <a:extLst>
              <a:ext uri="{FF2B5EF4-FFF2-40B4-BE49-F238E27FC236}">
                <a16:creationId xmlns:a16="http://schemas.microsoft.com/office/drawing/2014/main" id="{0F9D81F7-04CF-0A58-7A2E-35432AFA046E}"/>
              </a:ext>
            </a:extLst>
          </p:cNvPr>
          <p:cNvSpPr txBox="1">
            <a:spLocks/>
          </p:cNvSpPr>
          <p:nvPr/>
        </p:nvSpPr>
        <p:spPr>
          <a:xfrm>
            <a:off x="6431280" y="1371600"/>
            <a:ext cx="5284470" cy="4364892"/>
          </a:xfrm>
          <a:prstGeom prst="rect">
            <a:avLst/>
          </a:prstGeom>
        </p:spPr>
        <p:txBody>
          <a:bodyPr vert="horz" lIns="91440" tIns="45720" rIns="91440" bIns="45720" rtlCol="0">
            <a:noAutofit/>
          </a:bodyPr>
          <a:lstStyle>
            <a:lvl1pPr marL="0" indent="0" algn="l" defTabSz="609576" rtl="0" eaLnBrk="1" latinLnBrk="0" hangingPunct="1">
              <a:spcBef>
                <a:spcPct val="20000"/>
              </a:spcBef>
              <a:buFont typeface="Arial" panose="020B0604020202020204" pitchFamily="34" charset="0"/>
              <a:buNone/>
              <a:tabLst/>
              <a:defRPr sz="2167" b="0" i="0" kern="1200">
                <a:solidFill>
                  <a:schemeClr val="tx1"/>
                </a:solidFill>
                <a:latin typeface="Meiryo" panose="020B0604030504040204" pitchFamily="34" charset="-128"/>
                <a:ea typeface="Meiryo" panose="020B0604030504040204" pitchFamily="34" charset="-128"/>
                <a:cs typeface="Amazon Ember Regular" charset="0"/>
              </a:defRPr>
            </a:lvl1pPr>
            <a:lvl2pPr marL="596612" indent="-294999" algn="l" defTabSz="609576" rtl="0" eaLnBrk="1" latinLnBrk="0" hangingPunct="1">
              <a:spcBef>
                <a:spcPct val="20000"/>
              </a:spcBef>
              <a:buFont typeface="Arial"/>
              <a:buChar char="•"/>
              <a:tabLst/>
              <a:defRPr sz="2000" b="0" i="0" kern="1200">
                <a:solidFill>
                  <a:schemeClr val="tx1"/>
                </a:solidFill>
                <a:latin typeface="Meiryo" panose="020B0604030504040204" pitchFamily="34" charset="-128"/>
                <a:ea typeface="Meiryo" panose="020B0604030504040204" pitchFamily="34" charset="-128"/>
                <a:cs typeface="Amazon Ember Regular" charset="0"/>
              </a:defRPr>
            </a:lvl2pPr>
            <a:lvl3pPr marL="892933" indent="-302936" algn="l" defTabSz="609576" rtl="0" eaLnBrk="1" latinLnBrk="0" hangingPunct="1">
              <a:spcBef>
                <a:spcPct val="20000"/>
              </a:spcBef>
              <a:buFont typeface="Arial"/>
              <a:buChar char="•"/>
              <a:tabLst/>
              <a:defRPr sz="1833" b="0" i="0" kern="1200">
                <a:solidFill>
                  <a:schemeClr val="tx1"/>
                </a:solidFill>
                <a:latin typeface="Meiryo" panose="020B0604030504040204" pitchFamily="34" charset="-128"/>
                <a:ea typeface="Meiryo" panose="020B0604030504040204" pitchFamily="34" charset="-128"/>
                <a:cs typeface="Amazon Ember Regular" charset="0"/>
              </a:defRPr>
            </a:lvl3pPr>
            <a:lvl4pPr marL="1222326" indent="-309550" algn="l" defTabSz="609576" rtl="0" eaLnBrk="1" latinLnBrk="0" hangingPunct="1">
              <a:spcBef>
                <a:spcPct val="20000"/>
              </a:spcBef>
              <a:buFont typeface="Arial" panose="020B0604020202020204" pitchFamily="34" charset="0"/>
              <a:buChar char="•"/>
              <a:tabLst/>
              <a:defRPr sz="1667" b="0" i="0" kern="1200">
                <a:solidFill>
                  <a:schemeClr val="tx1"/>
                </a:solidFill>
                <a:latin typeface="Meiryo" panose="020B0604030504040204" pitchFamily="34" charset="-128"/>
                <a:ea typeface="Meiryo" panose="020B0604030504040204" pitchFamily="34" charset="-128"/>
                <a:cs typeface="Amazon Ember Regular" charset="0"/>
              </a:defRPr>
            </a:lvl4pPr>
            <a:lvl5pPr marL="1518648" indent="-316165" algn="l" defTabSz="609576" rtl="0" eaLnBrk="1" latinLnBrk="0" hangingPunct="1">
              <a:spcBef>
                <a:spcPct val="20000"/>
              </a:spcBef>
              <a:buFont typeface="Arial" panose="020B0604020202020204" pitchFamily="34" charset="0"/>
              <a:buChar char="•"/>
              <a:tabLst/>
              <a:defRPr sz="1583" b="0" i="0" kern="1200">
                <a:solidFill>
                  <a:schemeClr val="tx1"/>
                </a:solidFill>
                <a:latin typeface="Meiryo" panose="020B0604030504040204" pitchFamily="34" charset="-128"/>
                <a:ea typeface="Meiryo" panose="020B0604030504040204" pitchFamily="34" charset="-128"/>
                <a:cs typeface="Amazon Ember Regular" charset="0"/>
              </a:defRPr>
            </a:lvl5pPr>
            <a:lvl6pPr marL="3352666" indent="-304788" algn="l" defTabSz="609576" rtl="0" eaLnBrk="1" latinLnBrk="0" hangingPunct="1">
              <a:spcBef>
                <a:spcPct val="20000"/>
              </a:spcBef>
              <a:buFont typeface="Arial"/>
              <a:buChar char="•"/>
              <a:defRPr sz="2667" kern="1200">
                <a:solidFill>
                  <a:schemeClr val="tx1"/>
                </a:solidFill>
                <a:latin typeface="+mn-lt"/>
                <a:ea typeface="+mn-ea"/>
                <a:cs typeface="+mn-cs"/>
              </a:defRPr>
            </a:lvl6pPr>
            <a:lvl7pPr marL="3962242" indent="-304788" algn="l" defTabSz="609576" rtl="0" eaLnBrk="1" latinLnBrk="0" hangingPunct="1">
              <a:spcBef>
                <a:spcPct val="20000"/>
              </a:spcBef>
              <a:buFont typeface="Arial"/>
              <a:buChar char="•"/>
              <a:defRPr sz="2667" kern="1200">
                <a:solidFill>
                  <a:schemeClr val="tx1"/>
                </a:solidFill>
                <a:latin typeface="+mn-lt"/>
                <a:ea typeface="+mn-ea"/>
                <a:cs typeface="+mn-cs"/>
              </a:defRPr>
            </a:lvl7pPr>
            <a:lvl8pPr marL="4571817" indent="-304788" algn="l" defTabSz="609576" rtl="0" eaLnBrk="1" latinLnBrk="0" hangingPunct="1">
              <a:spcBef>
                <a:spcPct val="20000"/>
              </a:spcBef>
              <a:buFont typeface="Arial"/>
              <a:buChar char="•"/>
              <a:defRPr sz="2667" kern="1200">
                <a:solidFill>
                  <a:schemeClr val="tx1"/>
                </a:solidFill>
                <a:latin typeface="+mn-lt"/>
                <a:ea typeface="+mn-ea"/>
                <a:cs typeface="+mn-cs"/>
              </a:defRPr>
            </a:lvl8pPr>
            <a:lvl9pPr marL="5181393" indent="-304788" algn="l" defTabSz="609576" rtl="0" eaLnBrk="1" latinLnBrk="0" hangingPunct="1">
              <a:spcBef>
                <a:spcPct val="20000"/>
              </a:spcBef>
              <a:buFont typeface="Arial"/>
              <a:buChar char="•"/>
              <a:defRPr sz="2667" kern="1200">
                <a:solidFill>
                  <a:schemeClr val="tx1"/>
                </a:solidFill>
                <a:latin typeface="+mn-lt"/>
                <a:ea typeface="+mn-ea"/>
                <a:cs typeface="+mn-cs"/>
              </a:defRPr>
            </a:lvl9pPr>
          </a:lstStyle>
          <a:p>
            <a:pPr marL="0" marR="0" lvl="0" indent="0" algn="l" defTabSz="609576"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ja-JP" altLang="en-US" sz="1400" b="0" i="0" u="none" strike="noStrike" kern="1200" cap="none" spc="0" normalizeH="0" baseline="0" noProof="0">
                <a:ln>
                  <a:noFill/>
                </a:ln>
                <a:solidFill>
                  <a:srgbClr val="0070C0"/>
                </a:solidFill>
                <a:effectLst/>
                <a:uLnTx/>
                <a:uFillTx/>
                <a:latin typeface="Meiryo" panose="020B0604030504040204" pitchFamily="34" charset="-128"/>
                <a:ea typeface="Meiryo" panose="020B0604030504040204" pitchFamily="34" charset="-128"/>
                <a:cs typeface="Amazon Ember Regular" charset="0"/>
              </a:rPr>
              <a:t>実装例</a:t>
            </a:r>
            <a:endParaRPr kumimoji="0" lang="en-US" altLang="ja-JP" sz="1400" b="0" i="0" u="none" strike="noStrike" kern="1200" cap="none" spc="0" normalizeH="0" baseline="0" noProof="0" dirty="0">
              <a:ln>
                <a:noFill/>
              </a:ln>
              <a:solidFill>
                <a:srgbClr val="0070C0"/>
              </a:solidFill>
              <a:effectLst/>
              <a:uLnTx/>
              <a:uFillTx/>
              <a:latin typeface="Meiryo" panose="020B0604030504040204" pitchFamily="34" charset="-128"/>
              <a:ea typeface="Meiryo" panose="020B0604030504040204" pitchFamily="34" charset="-128"/>
              <a:cs typeface="Amazon Ember Regular" charset="0"/>
            </a:endParaRPr>
          </a:p>
          <a:p>
            <a:pPr marL="285750" marR="0" lvl="0" indent="-285750" algn="l" defTabSz="609576"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ja-JP" altLang="en-US" sz="14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ビルダーに、</a:t>
            </a:r>
            <a:r>
              <a:rPr kumimoji="0" lang="ja-JP" altLang="en-US" sz="14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hlinkClick r:id="rId2"/>
              </a:rPr>
              <a:t>脅威モデリングのコース</a:t>
            </a:r>
            <a:r>
              <a:rPr kumimoji="0" lang="ja-JP" altLang="en-US" sz="14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を受講させる。（</a:t>
            </a:r>
            <a:r>
              <a:rPr kumimoji="0" lang="en" altLang="ja-JP" sz="14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SEC01-BP07</a:t>
            </a:r>
            <a:r>
              <a:rPr kumimoji="0" lang="ja-JP" altLang="en-US" sz="14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a:t>
            </a:r>
            <a:endParaRPr kumimoji="0" lang="en-US" altLang="ja-JP" sz="14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endParaRPr>
          </a:p>
          <a:p>
            <a:pPr marL="285750" marR="0" lvl="0" indent="-285750" algn="l" defTabSz="609576"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ja-JP" altLang="en-US" sz="14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セキュリティレビューの項目を、セキュリティトレーニングに含める。</a:t>
            </a:r>
            <a:endParaRPr kumimoji="0" lang="en-US" altLang="ja-JP" sz="14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endParaRPr>
          </a:p>
          <a:p>
            <a:pPr marL="285750" marR="0" lvl="0" indent="-285750" algn="l" defTabSz="609576"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ja-JP" altLang="en-US" sz="14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セキュリティレビューやセキュリティトレーニングに関して、ビルダーからのフィードバックを得て、改善する。</a:t>
            </a:r>
            <a:endParaRPr kumimoji="0" lang="en-US" altLang="ja-JP" sz="14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endParaRPr>
          </a:p>
          <a:p>
            <a:pPr marL="285750" marR="0" lvl="0" indent="-285750" algn="l" defTabSz="609576"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ja-JP" altLang="en-US" sz="14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ビルダーが、セキュリティ要件を満たすためのコード例やテンプレート例などを見つけられるようにする。</a:t>
            </a:r>
          </a:p>
        </p:txBody>
      </p:sp>
    </p:spTree>
    <p:extLst>
      <p:ext uri="{BB962C8B-B14F-4D97-AF65-F5344CB8AC3E}">
        <p14:creationId xmlns:p14="http://schemas.microsoft.com/office/powerpoint/2010/main" val="1994734163"/>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正方形/長方形 45">
            <a:extLst>
              <a:ext uri="{FF2B5EF4-FFF2-40B4-BE49-F238E27FC236}">
                <a16:creationId xmlns:a16="http://schemas.microsoft.com/office/drawing/2014/main" id="{D6282E9E-3304-7CEC-91AD-7926FB77E218}"/>
              </a:ext>
            </a:extLst>
          </p:cNvPr>
          <p:cNvSpPr/>
          <p:nvPr/>
        </p:nvSpPr>
        <p:spPr>
          <a:xfrm>
            <a:off x="6587186" y="4187626"/>
            <a:ext cx="5284470" cy="1947975"/>
          </a:xfrm>
          <a:prstGeom prst="rect">
            <a:avLst/>
          </a:prstGeom>
          <a:noFill/>
          <a:ln w="3175">
            <a:solidFill>
              <a:schemeClr val="bg1">
                <a:lumMod val="50000"/>
              </a:schemeClr>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2400" b="0" i="0" u="none" strike="noStrike" kern="1200" cap="none" spc="0" normalizeH="0" baseline="0" noProof="0">
              <a:ln>
                <a:noFill/>
              </a:ln>
              <a:solidFill>
                <a:srgbClr val="FFFFFF"/>
              </a:solidFill>
              <a:effectLst/>
              <a:uLnTx/>
              <a:uFillTx/>
              <a:latin typeface="Meiryo" panose="020B0604030504040204" pitchFamily="34" charset="-128"/>
              <a:ea typeface="Meiryo" panose="020B0604030504040204" pitchFamily="34" charset="-128"/>
              <a:cs typeface="+mn-cs"/>
            </a:endParaRPr>
          </a:p>
        </p:txBody>
      </p:sp>
      <p:sp>
        <p:nvSpPr>
          <p:cNvPr id="2" name="Title 1">
            <a:extLst>
              <a:ext uri="{FF2B5EF4-FFF2-40B4-BE49-F238E27FC236}">
                <a16:creationId xmlns:a16="http://schemas.microsoft.com/office/drawing/2014/main" id="{06D0F9A1-029E-71F6-E793-4D162093E776}"/>
              </a:ext>
            </a:extLst>
          </p:cNvPr>
          <p:cNvSpPr>
            <a:spLocks noGrp="1"/>
          </p:cNvSpPr>
          <p:nvPr>
            <p:ph type="title"/>
          </p:nvPr>
        </p:nvSpPr>
        <p:spPr/>
        <p:txBody>
          <a:bodyPr/>
          <a:lstStyle/>
          <a:p>
            <a:pPr algn="l"/>
            <a:r>
              <a:rPr lang="en-JP" sz="2000"/>
              <a:t>レビュー観点 :</a:t>
            </a:r>
            <a:r>
              <a:rPr lang="ja-JP" altLang="en-US" sz="2000"/>
              <a:t>アプリケーションのセキュリティ</a:t>
            </a:r>
            <a:br>
              <a:rPr lang="en-JP" sz="2000"/>
            </a:br>
            <a:r>
              <a:rPr lang="en-US" sz="2800" b="0" i="0" dirty="0">
                <a:solidFill>
                  <a:srgbClr val="16191F"/>
                </a:solidFill>
                <a:effectLst/>
                <a:latin typeface="Amazon Ember" panose="020B0603020204020204" pitchFamily="34" charset="0"/>
              </a:rPr>
              <a:t>SEC11-BP02 </a:t>
            </a:r>
            <a:r>
              <a:rPr lang="ja-JP" altLang="en-US" sz="2800" b="0" i="0">
                <a:solidFill>
                  <a:srgbClr val="16191F"/>
                </a:solidFill>
                <a:effectLst/>
                <a:latin typeface="Amazon Ember" panose="020B0603020204020204" pitchFamily="34" charset="0"/>
              </a:rPr>
              <a:t>開発およびリリースライフサイクル全体を通じてテストを自動化する</a:t>
            </a:r>
            <a:endParaRPr lang="en-JP" sz="2800" dirty="0"/>
          </a:p>
        </p:txBody>
      </p:sp>
      <p:sp>
        <p:nvSpPr>
          <p:cNvPr id="3" name="Text Placeholder 2">
            <a:extLst>
              <a:ext uri="{FF2B5EF4-FFF2-40B4-BE49-F238E27FC236}">
                <a16:creationId xmlns:a16="http://schemas.microsoft.com/office/drawing/2014/main" id="{6CD638BC-5BEF-1626-7E3A-3BD989F1AFF4}"/>
              </a:ext>
            </a:extLst>
          </p:cNvPr>
          <p:cNvSpPr>
            <a:spLocks noGrp="1"/>
          </p:cNvSpPr>
          <p:nvPr>
            <p:ph type="body" sz="quarter" idx="10"/>
          </p:nvPr>
        </p:nvSpPr>
        <p:spPr>
          <a:xfrm>
            <a:off x="457200" y="1371600"/>
            <a:ext cx="5733945" cy="4364892"/>
          </a:xfrm>
        </p:spPr>
        <p:txBody>
          <a:bodyPr/>
          <a:lstStyle/>
          <a:p>
            <a:r>
              <a:rPr lang="en-JP" sz="1400" dirty="0">
                <a:solidFill>
                  <a:srgbClr val="0070C0"/>
                </a:solidFill>
              </a:rPr>
              <a:t>ポイント</a:t>
            </a:r>
          </a:p>
          <a:p>
            <a:pPr marL="285750" indent="-285750">
              <a:buFont typeface="Arial" panose="020B0604020202020204" pitchFamily="34" charset="0"/>
              <a:buChar char="•"/>
            </a:pPr>
            <a:r>
              <a:rPr lang="ja-JP" altLang="en-US" sz="1400"/>
              <a:t>開発およびリリースライフサイクル全体を通じて、潜在的な問題を検知するプログラムを使用して、セキュリティ特性のテストを自動化する。</a:t>
            </a:r>
            <a:endParaRPr lang="en-US" altLang="ja-JP" sz="1400" dirty="0"/>
          </a:p>
          <a:p>
            <a:pPr marL="285750" indent="-285750">
              <a:buFont typeface="Arial" panose="020B0604020202020204" pitchFamily="34" charset="0"/>
              <a:buChar char="•"/>
            </a:pPr>
            <a:r>
              <a:rPr lang="ja-JP" altLang="en-US" sz="1400"/>
              <a:t>自動化により、リリース前にソフトウェアの潜在的な問題を一貫して繰り返し確認することが容易になり、提供されるソフトウェアにおけるセキュリティ問題のリスクを減らすことができる。</a:t>
            </a:r>
            <a:endParaRPr lang="en-US" altLang="ja-JP" sz="1400" dirty="0"/>
          </a:p>
          <a:p>
            <a:pPr marL="285750" indent="-285750">
              <a:buFont typeface="Arial" panose="020B0604020202020204" pitchFamily="34" charset="0"/>
              <a:buChar char="•"/>
            </a:pPr>
            <a:r>
              <a:rPr lang="ja-JP" altLang="en-US" sz="1400"/>
              <a:t>開発の初期の段階で実施することにより、セキュリティの問題を検知してから修正するまでの時間を短縮できる。 </a:t>
            </a:r>
            <a:endParaRPr lang="en-JP" sz="1400" dirty="0"/>
          </a:p>
          <a:p>
            <a:endParaRPr lang="en-JP" sz="1400" dirty="0"/>
          </a:p>
          <a:p>
            <a:r>
              <a:rPr lang="en-JP" sz="1400">
                <a:solidFill>
                  <a:srgbClr val="0070C0"/>
                </a:solidFill>
              </a:rPr>
              <a:t>レビュー観点の例</a:t>
            </a:r>
            <a:endParaRPr lang="ja-JP" altLang="en-US" sz="1400"/>
          </a:p>
          <a:p>
            <a:pPr marL="285750" indent="-285750">
              <a:buFont typeface="Arial" panose="020B0604020202020204" pitchFamily="34" charset="0"/>
              <a:buChar char="•"/>
            </a:pPr>
            <a:r>
              <a:rPr lang="ja-JP" altLang="en-US" sz="1400"/>
              <a:t>静的アプリケーションセキュリティテスト（</a:t>
            </a:r>
            <a:r>
              <a:rPr lang="en-US" altLang="ja-JP" sz="1400" dirty="0"/>
              <a:t>SAST</a:t>
            </a:r>
            <a:r>
              <a:rPr lang="ja-JP" altLang="en-US" sz="1400"/>
              <a:t>）を実装しているか？</a:t>
            </a:r>
            <a:endParaRPr lang="en-US" altLang="ja-JP" sz="1400" dirty="0"/>
          </a:p>
          <a:p>
            <a:pPr marL="285750" indent="-285750">
              <a:buFont typeface="Arial" panose="020B0604020202020204" pitchFamily="34" charset="0"/>
              <a:buChar char="•"/>
            </a:pPr>
            <a:r>
              <a:rPr lang="ja-JP" altLang="en-US" sz="1400"/>
              <a:t>動的分析セキュリティテスト（</a:t>
            </a:r>
            <a:r>
              <a:rPr lang="en-US" altLang="ja-JP" sz="1400" dirty="0"/>
              <a:t>DAST</a:t>
            </a:r>
            <a:r>
              <a:rPr lang="ja-JP" altLang="en-US" sz="1400"/>
              <a:t>）を実装しているか？</a:t>
            </a:r>
            <a:endParaRPr lang="en-US" altLang="ja-JP" sz="1400" dirty="0"/>
          </a:p>
          <a:p>
            <a:pPr marL="285750" indent="-285750">
              <a:buFont typeface="Arial" panose="020B0604020202020204" pitchFamily="34" charset="0"/>
              <a:buChar char="•"/>
            </a:pPr>
            <a:r>
              <a:rPr lang="ja-JP" altLang="en-US" sz="1400"/>
              <a:t>セキュリティユニットテストを自動化しているか？</a:t>
            </a:r>
            <a:endParaRPr lang="en-US" altLang="ja-JP" sz="1400" dirty="0"/>
          </a:p>
          <a:p>
            <a:pPr marL="285750" indent="-285750">
              <a:buFont typeface="Arial" panose="020B0604020202020204" pitchFamily="34" charset="0"/>
              <a:buChar char="•"/>
            </a:pPr>
            <a:r>
              <a:rPr lang="ja-JP" altLang="en-US" sz="1400"/>
              <a:t>開発の初期の段階で自動化テストを実施しているか？</a:t>
            </a:r>
            <a:endParaRPr lang="en-JP" sz="1400" dirty="0"/>
          </a:p>
        </p:txBody>
      </p:sp>
      <p:sp>
        <p:nvSpPr>
          <p:cNvPr id="5" name="Text Placeholder 2">
            <a:extLst>
              <a:ext uri="{FF2B5EF4-FFF2-40B4-BE49-F238E27FC236}">
                <a16:creationId xmlns:a16="http://schemas.microsoft.com/office/drawing/2014/main" id="{E9B13C8C-3645-C060-2397-1469BD903018}"/>
              </a:ext>
            </a:extLst>
          </p:cNvPr>
          <p:cNvSpPr txBox="1">
            <a:spLocks/>
          </p:cNvSpPr>
          <p:nvPr/>
        </p:nvSpPr>
        <p:spPr>
          <a:xfrm>
            <a:off x="6431280" y="1371600"/>
            <a:ext cx="5284470" cy="2143692"/>
          </a:xfrm>
          <a:prstGeom prst="rect">
            <a:avLst/>
          </a:prstGeom>
        </p:spPr>
        <p:txBody>
          <a:bodyPr vert="horz" lIns="91440" tIns="45720" rIns="91440" bIns="45720" rtlCol="0">
            <a:noAutofit/>
          </a:bodyPr>
          <a:lstStyle>
            <a:lvl1pPr marL="0" indent="0" algn="l" defTabSz="609576" rtl="0" eaLnBrk="1" latinLnBrk="0" hangingPunct="1">
              <a:spcBef>
                <a:spcPct val="20000"/>
              </a:spcBef>
              <a:buFont typeface="Arial" panose="020B0604020202020204" pitchFamily="34" charset="0"/>
              <a:buNone/>
              <a:tabLst/>
              <a:defRPr sz="2167" b="0" i="0" kern="1200">
                <a:solidFill>
                  <a:schemeClr val="tx1"/>
                </a:solidFill>
                <a:latin typeface="Meiryo" panose="020B0604030504040204" pitchFamily="34" charset="-128"/>
                <a:ea typeface="Meiryo" panose="020B0604030504040204" pitchFamily="34" charset="-128"/>
                <a:cs typeface="Amazon Ember Regular" charset="0"/>
              </a:defRPr>
            </a:lvl1pPr>
            <a:lvl2pPr marL="596612" indent="-294999" algn="l" defTabSz="609576" rtl="0" eaLnBrk="1" latinLnBrk="0" hangingPunct="1">
              <a:spcBef>
                <a:spcPct val="20000"/>
              </a:spcBef>
              <a:buFont typeface="Arial"/>
              <a:buChar char="•"/>
              <a:tabLst/>
              <a:defRPr sz="2000" b="0" i="0" kern="1200">
                <a:solidFill>
                  <a:schemeClr val="tx1"/>
                </a:solidFill>
                <a:latin typeface="Meiryo" panose="020B0604030504040204" pitchFamily="34" charset="-128"/>
                <a:ea typeface="Meiryo" panose="020B0604030504040204" pitchFamily="34" charset="-128"/>
                <a:cs typeface="Amazon Ember Regular" charset="0"/>
              </a:defRPr>
            </a:lvl2pPr>
            <a:lvl3pPr marL="892933" indent="-302936" algn="l" defTabSz="609576" rtl="0" eaLnBrk="1" latinLnBrk="0" hangingPunct="1">
              <a:spcBef>
                <a:spcPct val="20000"/>
              </a:spcBef>
              <a:buFont typeface="Arial"/>
              <a:buChar char="•"/>
              <a:tabLst/>
              <a:defRPr sz="1833" b="0" i="0" kern="1200">
                <a:solidFill>
                  <a:schemeClr val="tx1"/>
                </a:solidFill>
                <a:latin typeface="Meiryo" panose="020B0604030504040204" pitchFamily="34" charset="-128"/>
                <a:ea typeface="Meiryo" panose="020B0604030504040204" pitchFamily="34" charset="-128"/>
                <a:cs typeface="Amazon Ember Regular" charset="0"/>
              </a:defRPr>
            </a:lvl3pPr>
            <a:lvl4pPr marL="1222326" indent="-309550" algn="l" defTabSz="609576" rtl="0" eaLnBrk="1" latinLnBrk="0" hangingPunct="1">
              <a:spcBef>
                <a:spcPct val="20000"/>
              </a:spcBef>
              <a:buFont typeface="Arial" panose="020B0604020202020204" pitchFamily="34" charset="0"/>
              <a:buChar char="•"/>
              <a:tabLst/>
              <a:defRPr sz="1667" b="0" i="0" kern="1200">
                <a:solidFill>
                  <a:schemeClr val="tx1"/>
                </a:solidFill>
                <a:latin typeface="Meiryo" panose="020B0604030504040204" pitchFamily="34" charset="-128"/>
                <a:ea typeface="Meiryo" panose="020B0604030504040204" pitchFamily="34" charset="-128"/>
                <a:cs typeface="Amazon Ember Regular" charset="0"/>
              </a:defRPr>
            </a:lvl4pPr>
            <a:lvl5pPr marL="1518648" indent="-316165" algn="l" defTabSz="609576" rtl="0" eaLnBrk="1" latinLnBrk="0" hangingPunct="1">
              <a:spcBef>
                <a:spcPct val="20000"/>
              </a:spcBef>
              <a:buFont typeface="Arial" panose="020B0604020202020204" pitchFamily="34" charset="0"/>
              <a:buChar char="•"/>
              <a:tabLst/>
              <a:defRPr sz="1583" b="0" i="0" kern="1200">
                <a:solidFill>
                  <a:schemeClr val="tx1"/>
                </a:solidFill>
                <a:latin typeface="Meiryo" panose="020B0604030504040204" pitchFamily="34" charset="-128"/>
                <a:ea typeface="Meiryo" panose="020B0604030504040204" pitchFamily="34" charset="-128"/>
                <a:cs typeface="Amazon Ember Regular" charset="0"/>
              </a:defRPr>
            </a:lvl5pPr>
            <a:lvl6pPr marL="3352666" indent="-304788" algn="l" defTabSz="609576" rtl="0" eaLnBrk="1" latinLnBrk="0" hangingPunct="1">
              <a:spcBef>
                <a:spcPct val="20000"/>
              </a:spcBef>
              <a:buFont typeface="Arial"/>
              <a:buChar char="•"/>
              <a:defRPr sz="2667" kern="1200">
                <a:solidFill>
                  <a:schemeClr val="tx1"/>
                </a:solidFill>
                <a:latin typeface="+mn-lt"/>
                <a:ea typeface="+mn-ea"/>
                <a:cs typeface="+mn-cs"/>
              </a:defRPr>
            </a:lvl6pPr>
            <a:lvl7pPr marL="3962242" indent="-304788" algn="l" defTabSz="609576" rtl="0" eaLnBrk="1" latinLnBrk="0" hangingPunct="1">
              <a:spcBef>
                <a:spcPct val="20000"/>
              </a:spcBef>
              <a:buFont typeface="Arial"/>
              <a:buChar char="•"/>
              <a:defRPr sz="2667" kern="1200">
                <a:solidFill>
                  <a:schemeClr val="tx1"/>
                </a:solidFill>
                <a:latin typeface="+mn-lt"/>
                <a:ea typeface="+mn-ea"/>
                <a:cs typeface="+mn-cs"/>
              </a:defRPr>
            </a:lvl7pPr>
            <a:lvl8pPr marL="4571817" indent="-304788" algn="l" defTabSz="609576" rtl="0" eaLnBrk="1" latinLnBrk="0" hangingPunct="1">
              <a:spcBef>
                <a:spcPct val="20000"/>
              </a:spcBef>
              <a:buFont typeface="Arial"/>
              <a:buChar char="•"/>
              <a:defRPr sz="2667" kern="1200">
                <a:solidFill>
                  <a:schemeClr val="tx1"/>
                </a:solidFill>
                <a:latin typeface="+mn-lt"/>
                <a:ea typeface="+mn-ea"/>
                <a:cs typeface="+mn-cs"/>
              </a:defRPr>
            </a:lvl8pPr>
            <a:lvl9pPr marL="5181393" indent="-304788" algn="l" defTabSz="609576" rtl="0" eaLnBrk="1" latinLnBrk="0" hangingPunct="1">
              <a:spcBef>
                <a:spcPct val="20000"/>
              </a:spcBef>
              <a:buFont typeface="Arial"/>
              <a:buChar char="•"/>
              <a:defRPr sz="2667" kern="1200">
                <a:solidFill>
                  <a:schemeClr val="tx1"/>
                </a:solidFill>
                <a:latin typeface="+mn-lt"/>
                <a:ea typeface="+mn-ea"/>
                <a:cs typeface="+mn-cs"/>
              </a:defRPr>
            </a:lvl9pPr>
          </a:lstStyle>
          <a:p>
            <a:pPr marL="0" marR="0" lvl="0" indent="0" algn="l" defTabSz="609576"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ja-JP" altLang="en-US" sz="1400" b="0" i="0" u="none" strike="noStrike" kern="1200" cap="none" spc="0" normalizeH="0" baseline="0" noProof="0">
                <a:ln>
                  <a:noFill/>
                </a:ln>
                <a:solidFill>
                  <a:srgbClr val="0070C0"/>
                </a:solidFill>
                <a:effectLst/>
                <a:uLnTx/>
                <a:uFillTx/>
                <a:latin typeface="Meiryo" panose="020B0604030504040204" pitchFamily="34" charset="-128"/>
                <a:ea typeface="Meiryo" panose="020B0604030504040204" pitchFamily="34" charset="-128"/>
                <a:cs typeface="Amazon Ember Regular" charset="0"/>
              </a:rPr>
              <a:t>実装例</a:t>
            </a:r>
            <a:endParaRPr kumimoji="0" lang="en-US" altLang="ja-JP" sz="1400" b="0" i="0" u="none" strike="noStrike" kern="1200" cap="none" spc="0" normalizeH="0" baseline="0" noProof="0" dirty="0">
              <a:ln>
                <a:noFill/>
              </a:ln>
              <a:solidFill>
                <a:srgbClr val="0070C0"/>
              </a:solidFill>
              <a:effectLst/>
              <a:uLnTx/>
              <a:uFillTx/>
              <a:latin typeface="Meiryo" panose="020B0604030504040204" pitchFamily="34" charset="-128"/>
              <a:ea typeface="Meiryo" panose="020B0604030504040204" pitchFamily="34" charset="-128"/>
              <a:cs typeface="Amazon Ember Regular" charset="0"/>
            </a:endParaRPr>
          </a:p>
          <a:p>
            <a:pPr marL="285750" marR="0" lvl="0" indent="-285750" algn="l" defTabSz="609576"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ja-JP" altLang="en-US" sz="14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hlinkClick r:id="rId2"/>
              </a:rPr>
              <a:t>静的アプリケーションセキュリティテスト（</a:t>
            </a:r>
            <a:r>
              <a:rPr kumimoji="0" lang="en" altLang="ja-JP" sz="14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hlinkClick r:id="rId2"/>
              </a:rPr>
              <a:t>SAST</a:t>
            </a:r>
            <a:r>
              <a:rPr kumimoji="0" lang="ja-JP" altLang="en-US" sz="14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hlinkClick r:id="rId2"/>
              </a:rPr>
              <a:t>）</a:t>
            </a:r>
            <a:r>
              <a:rPr kumimoji="0" lang="ja-JP" altLang="en-US" sz="14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を実装し、ソースコードの異常なセキュリティパターンを分析し、脆弱性のあるコードを検知する。</a:t>
            </a:r>
            <a:endParaRPr kumimoji="0" lang="en-US" altLang="ja-JP" sz="14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endParaRPr>
          </a:p>
          <a:p>
            <a:pPr marL="882362" marR="0" lvl="1" indent="-285750" algn="l" defTabSz="609576" rtl="0" eaLnBrk="1" fontAlgn="auto" latinLnBrk="0" hangingPunct="1">
              <a:lnSpc>
                <a:spcPct val="100000"/>
              </a:lnSpc>
              <a:spcBef>
                <a:spcPct val="20000"/>
              </a:spcBef>
              <a:spcAft>
                <a:spcPts val="0"/>
              </a:spcAft>
              <a:buClrTx/>
              <a:buSzTx/>
              <a:buFont typeface="Wingdings" pitchFamily="2" charset="2"/>
              <a:buChar char="ü"/>
              <a:tabLst/>
              <a:defRPr/>
            </a:pPr>
            <a:r>
              <a:rPr kumimoji="0" lang="en-US" altLang="ja-JP" sz="12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Amazon </a:t>
            </a:r>
            <a:r>
              <a:rPr kumimoji="0" lang="en-US" altLang="ja-JP" sz="1200" b="0" i="0" u="none" strike="noStrike" kern="1200" cap="none" spc="0" normalizeH="0" baseline="0" noProof="0" dirty="0" err="1">
                <a:ln>
                  <a:noFill/>
                </a:ln>
                <a:solidFill>
                  <a:srgbClr val="232F3E"/>
                </a:solidFill>
                <a:effectLst/>
                <a:uLnTx/>
                <a:uFillTx/>
                <a:latin typeface="Meiryo" panose="020B0604030504040204" pitchFamily="34" charset="-128"/>
                <a:ea typeface="Meiryo" panose="020B0604030504040204" pitchFamily="34" charset="-128"/>
                <a:cs typeface="Amazon Ember Regular" charset="0"/>
              </a:rPr>
              <a:t>CodeGuru</a:t>
            </a:r>
            <a:r>
              <a:rPr kumimoji="0" lang="en-US" altLang="ja-JP" sz="12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 Reviewer</a:t>
            </a:r>
          </a:p>
          <a:p>
            <a:pPr marL="285750" marR="0" lvl="0" indent="-285750" algn="l" defTabSz="609576"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ja-JP" altLang="en-US" sz="14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hlinkClick r:id="rId3"/>
              </a:rPr>
              <a:t>動的分析セキュリティテスト（</a:t>
            </a:r>
            <a:r>
              <a:rPr kumimoji="0" lang="en" altLang="ja-JP" sz="14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hlinkClick r:id="rId3"/>
              </a:rPr>
              <a:t>DAST</a:t>
            </a:r>
            <a:r>
              <a:rPr kumimoji="0" lang="ja-JP" altLang="en-US" sz="14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hlinkClick r:id="rId3"/>
              </a:rPr>
              <a:t>）</a:t>
            </a:r>
            <a:r>
              <a:rPr kumimoji="0" lang="ja-JP" altLang="en-US" sz="14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を</a:t>
            </a:r>
            <a:r>
              <a:rPr kumimoji="0" lang="en-US" altLang="ja-JP" sz="14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Staging</a:t>
            </a:r>
            <a:r>
              <a:rPr kumimoji="0" lang="ja-JP" altLang="en-US" sz="14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のアプリケーションで実施し、潜在的な予期していない動作を検出する。</a:t>
            </a:r>
            <a:r>
              <a:rPr kumimoji="0" lang="en-US" altLang="ja-JP" sz="14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※DAST</a:t>
            </a:r>
            <a:r>
              <a:rPr kumimoji="0" lang="ja-JP" altLang="en-US" sz="14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は</a:t>
            </a:r>
            <a:r>
              <a:rPr kumimoji="0" lang="ja-JP" altLang="en-US" sz="14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hlinkClick r:id="rId4"/>
              </a:rPr>
              <a:t>ペネトレーションテスト</a:t>
            </a:r>
            <a:r>
              <a:rPr kumimoji="0" lang="ja-JP" altLang="en-US" sz="14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とも言う。</a:t>
            </a:r>
            <a:endParaRPr kumimoji="0" lang="en-US" altLang="ja-JP" sz="14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endParaRPr>
          </a:p>
          <a:p>
            <a:pPr marL="0" marR="0" lvl="0" indent="0" algn="l" defTabSz="609576" rtl="0" eaLnBrk="1" fontAlgn="auto" latinLnBrk="0" hangingPunct="1">
              <a:lnSpc>
                <a:spcPct val="100000"/>
              </a:lnSpc>
              <a:spcBef>
                <a:spcPts val="864"/>
              </a:spcBef>
              <a:spcAft>
                <a:spcPts val="0"/>
              </a:spcAft>
              <a:buClrTx/>
              <a:buSzTx/>
              <a:buFont typeface="Arial" panose="020B0604020202020204" pitchFamily="34" charset="0"/>
              <a:buNone/>
              <a:tabLst/>
              <a:defRPr/>
            </a:pPr>
            <a:r>
              <a:rPr kumimoji="0" lang="en-US" altLang="ja-JP" sz="11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a:t>
            </a:r>
            <a:r>
              <a:rPr kumimoji="0" lang="en-US" altLang="ja-JP" sz="11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hlinkClick r:id="rId5"/>
              </a:rPr>
              <a:t>SAST </a:t>
            </a:r>
            <a:r>
              <a:rPr kumimoji="0" lang="ja-JP" altLang="en-US" sz="11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hlinkClick r:id="rId5"/>
              </a:rPr>
              <a:t>と </a:t>
            </a:r>
            <a:r>
              <a:rPr kumimoji="0" lang="en-US" altLang="ja-JP" sz="11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hlinkClick r:id="rId5"/>
              </a:rPr>
              <a:t>DAST</a:t>
            </a:r>
            <a:r>
              <a:rPr kumimoji="0" lang="ja-JP" altLang="en-US" sz="11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hlinkClick r:id="rId5"/>
              </a:rPr>
              <a:t>とは？</a:t>
            </a:r>
            <a:r>
              <a:rPr kumimoji="0" lang="en-US" altLang="ja-JP" sz="11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hlinkClick r:id="rId5"/>
              </a:rPr>
              <a:t>: </a:t>
            </a:r>
            <a:r>
              <a:rPr kumimoji="0" lang="ja-JP" altLang="en-US" sz="11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hlinkClick r:id="rId5"/>
              </a:rPr>
              <a:t>それぞれの特徴と使い分け</a:t>
            </a:r>
            <a:r>
              <a:rPr kumimoji="0" lang="ja-JP" altLang="en-US" sz="11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（日本語記事）</a:t>
            </a:r>
            <a:endParaRPr kumimoji="0" lang="en-US" altLang="ja-JP" sz="11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endParaRPr>
          </a:p>
        </p:txBody>
      </p:sp>
      <p:pic>
        <p:nvPicPr>
          <p:cNvPr id="4" name="Graphic 21">
            <a:extLst>
              <a:ext uri="{FF2B5EF4-FFF2-40B4-BE49-F238E27FC236}">
                <a16:creationId xmlns:a16="http://schemas.microsoft.com/office/drawing/2014/main" id="{8080CC4D-FB66-D68C-A76B-5637A061C4BE}"/>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6865606" y="4608909"/>
            <a:ext cx="360000" cy="3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Graphic 19">
            <a:extLst>
              <a:ext uri="{FF2B5EF4-FFF2-40B4-BE49-F238E27FC236}">
                <a16:creationId xmlns:a16="http://schemas.microsoft.com/office/drawing/2014/main" id="{8ABAAA84-83F1-58E2-E8E2-B19C330F2D80}"/>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7739366" y="4608909"/>
            <a:ext cx="360000" cy="3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11">
            <a:extLst>
              <a:ext uri="{FF2B5EF4-FFF2-40B4-BE49-F238E27FC236}">
                <a16:creationId xmlns:a16="http://schemas.microsoft.com/office/drawing/2014/main" id="{14178497-1C1F-C034-DAD4-B1CE8044662C}"/>
              </a:ext>
            </a:extLst>
          </p:cNvPr>
          <p:cNvSpPr txBox="1">
            <a:spLocks noChangeArrowheads="1"/>
          </p:cNvSpPr>
          <p:nvPr/>
        </p:nvSpPr>
        <p:spPr bwMode="auto">
          <a:xfrm>
            <a:off x="7558547" y="4990355"/>
            <a:ext cx="72163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8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AWS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800" b="0" i="0" u="none" strike="noStrike" kern="1200" cap="none" spc="0" normalizeH="0" baseline="0" noProof="0" dirty="0" err="1">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CodeBuild</a:t>
            </a:r>
            <a:endParaRPr kumimoji="0" lang="en-US" altLang="en-US" sz="8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endParaRPr>
          </a:p>
        </p:txBody>
      </p:sp>
      <p:sp>
        <p:nvSpPr>
          <p:cNvPr id="8" name="TextBox 12">
            <a:extLst>
              <a:ext uri="{FF2B5EF4-FFF2-40B4-BE49-F238E27FC236}">
                <a16:creationId xmlns:a16="http://schemas.microsoft.com/office/drawing/2014/main" id="{D162AD99-9F17-CECF-3B37-F6B9E45663C4}"/>
              </a:ext>
            </a:extLst>
          </p:cNvPr>
          <p:cNvSpPr txBox="1">
            <a:spLocks noChangeArrowheads="1"/>
          </p:cNvSpPr>
          <p:nvPr/>
        </p:nvSpPr>
        <p:spPr bwMode="auto">
          <a:xfrm>
            <a:off x="6587186" y="4974269"/>
            <a:ext cx="90511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8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AWS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800" b="0" i="0" u="none" strike="noStrike" kern="1200" cap="none" spc="0" normalizeH="0" baseline="0" noProof="0" dirty="0" err="1">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CodeCommit</a:t>
            </a:r>
            <a:endParaRPr kumimoji="0" lang="en-US" altLang="en-US" sz="8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endParaRPr>
          </a:p>
        </p:txBody>
      </p:sp>
      <p:pic>
        <p:nvPicPr>
          <p:cNvPr id="9" name="Graphic 6">
            <a:extLst>
              <a:ext uri="{FF2B5EF4-FFF2-40B4-BE49-F238E27FC236}">
                <a16:creationId xmlns:a16="http://schemas.microsoft.com/office/drawing/2014/main" id="{107510A7-2A64-03A5-50EB-A0748856E00B}"/>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6407186" y="5981295"/>
            <a:ext cx="360000" cy="3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9">
            <a:extLst>
              <a:ext uri="{FF2B5EF4-FFF2-40B4-BE49-F238E27FC236}">
                <a16:creationId xmlns:a16="http://schemas.microsoft.com/office/drawing/2014/main" id="{8950754E-6A9F-48EA-AD90-61226E9B2740}"/>
              </a:ext>
            </a:extLst>
          </p:cNvPr>
          <p:cNvSpPr txBox="1">
            <a:spLocks noChangeArrowheads="1"/>
          </p:cNvSpPr>
          <p:nvPr/>
        </p:nvSpPr>
        <p:spPr bwMode="auto">
          <a:xfrm>
            <a:off x="6145126" y="6350726"/>
            <a:ext cx="91613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8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AWS</a:t>
            </a:r>
            <a:br>
              <a:rPr kumimoji="0" lang="en-US" altLang="en-US" sz="8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br>
            <a:r>
              <a:rPr kumimoji="0" lang="en-US" altLang="en-US" sz="800" b="0" i="0" u="none" strike="noStrike" kern="1200" cap="none" spc="0" normalizeH="0" baseline="0" noProof="0" dirty="0" err="1">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CodePipeline</a:t>
            </a:r>
            <a:endParaRPr kumimoji="0" lang="en-US" altLang="en-US" sz="8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endParaRPr>
          </a:p>
        </p:txBody>
      </p:sp>
      <p:pic>
        <p:nvPicPr>
          <p:cNvPr id="11" name="Graphic 18">
            <a:extLst>
              <a:ext uri="{FF2B5EF4-FFF2-40B4-BE49-F238E27FC236}">
                <a16:creationId xmlns:a16="http://schemas.microsoft.com/office/drawing/2014/main" id="{13ABB75A-D907-FFAB-1CC6-F7B252B54420}"/>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9486889" y="4608909"/>
            <a:ext cx="360000" cy="3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Graphic 20">
            <a:extLst>
              <a:ext uri="{FF2B5EF4-FFF2-40B4-BE49-F238E27FC236}">
                <a16:creationId xmlns:a16="http://schemas.microsoft.com/office/drawing/2014/main" id="{DDC49577-F4C2-DF2C-948A-5C0AA6EFCF64}"/>
              </a:ext>
            </a:extLst>
          </p:cNvPr>
          <p:cNvPicPr>
            <a:picLocks noChangeAspect="1" noChangeArrowheads="1"/>
          </p:cNvPicPr>
          <p:nvPr/>
        </p:nvPicPr>
        <p:blipFill>
          <a:blip r:embed="rId14">
            <a:extLst>
              <a:ext uri="{96DAC541-7B7A-43D3-8B79-37D633B846F1}">
                <asvg:svgBlip xmlns:asvg="http://schemas.microsoft.com/office/drawing/2016/SVG/main" r:embed="rId15"/>
              </a:ext>
            </a:extLst>
          </a:blip>
          <a:srcRect/>
          <a:stretch/>
        </p:blipFill>
        <p:spPr bwMode="auto">
          <a:xfrm>
            <a:off x="8613128" y="4608909"/>
            <a:ext cx="360000" cy="3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22">
            <a:extLst>
              <a:ext uri="{FF2B5EF4-FFF2-40B4-BE49-F238E27FC236}">
                <a16:creationId xmlns:a16="http://schemas.microsoft.com/office/drawing/2014/main" id="{214ECB9E-8D42-26CF-5BA4-F9EED41CDB20}"/>
              </a:ext>
            </a:extLst>
          </p:cNvPr>
          <p:cNvSpPr txBox="1">
            <a:spLocks noChangeArrowheads="1"/>
          </p:cNvSpPr>
          <p:nvPr/>
        </p:nvSpPr>
        <p:spPr bwMode="auto">
          <a:xfrm>
            <a:off x="8474859" y="4974269"/>
            <a:ext cx="63653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8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Amazon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8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ECR</a:t>
            </a:r>
          </a:p>
        </p:txBody>
      </p:sp>
      <p:sp>
        <p:nvSpPr>
          <p:cNvPr id="14" name="TextBox 24">
            <a:extLst>
              <a:ext uri="{FF2B5EF4-FFF2-40B4-BE49-F238E27FC236}">
                <a16:creationId xmlns:a16="http://schemas.microsoft.com/office/drawing/2014/main" id="{F1B86E69-4B27-D630-FBED-DDFBBA2DAD5C}"/>
              </a:ext>
            </a:extLst>
          </p:cNvPr>
          <p:cNvSpPr txBox="1">
            <a:spLocks noChangeArrowheads="1"/>
          </p:cNvSpPr>
          <p:nvPr/>
        </p:nvSpPr>
        <p:spPr bwMode="auto">
          <a:xfrm>
            <a:off x="9346953" y="4974269"/>
            <a:ext cx="63021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8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Amazon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8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ECS</a:t>
            </a:r>
          </a:p>
        </p:txBody>
      </p:sp>
      <p:pic>
        <p:nvPicPr>
          <p:cNvPr id="15" name="Graphic 14">
            <a:extLst>
              <a:ext uri="{FF2B5EF4-FFF2-40B4-BE49-F238E27FC236}">
                <a16:creationId xmlns:a16="http://schemas.microsoft.com/office/drawing/2014/main" id="{DC5B41EC-1976-F201-1BF9-6700D20E3992}"/>
              </a:ext>
            </a:extLst>
          </p:cNvPr>
          <p:cNvPicPr>
            <a:picLocks noChangeAspect="1" noChangeArrowheads="1"/>
          </p:cNvPicPr>
          <p:nvPr/>
        </p:nvPicPr>
        <p:blipFill>
          <a:blip r:embed="rId16">
            <a:extLst>
              <a:ext uri="{96DAC541-7B7A-43D3-8B79-37D633B846F1}">
                <asvg:svgBlip xmlns:asvg="http://schemas.microsoft.com/office/drawing/2016/SVG/main" r:embed="rId17"/>
              </a:ext>
            </a:extLst>
          </a:blip>
          <a:srcRect/>
          <a:stretch/>
        </p:blipFill>
        <p:spPr bwMode="auto">
          <a:xfrm>
            <a:off x="10360650" y="4608909"/>
            <a:ext cx="360000" cy="3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Box 12">
            <a:extLst>
              <a:ext uri="{FF2B5EF4-FFF2-40B4-BE49-F238E27FC236}">
                <a16:creationId xmlns:a16="http://schemas.microsoft.com/office/drawing/2014/main" id="{2200F38D-9AAB-5928-7386-9E70224A4EC0}"/>
              </a:ext>
            </a:extLst>
          </p:cNvPr>
          <p:cNvSpPr txBox="1">
            <a:spLocks noChangeArrowheads="1"/>
          </p:cNvSpPr>
          <p:nvPr/>
        </p:nvSpPr>
        <p:spPr bwMode="auto">
          <a:xfrm>
            <a:off x="10239742" y="4974269"/>
            <a:ext cx="60284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8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AWS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800" b="0" i="0" u="none" strike="noStrike" kern="1200" cap="none" spc="0" normalizeH="0" baseline="0" noProof="0" dirty="0" err="1">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Fargate</a:t>
            </a:r>
            <a:endParaRPr kumimoji="0" lang="en-US" altLang="en-US" sz="8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endParaRPr>
          </a:p>
        </p:txBody>
      </p:sp>
      <p:sp>
        <p:nvSpPr>
          <p:cNvPr id="17" name="TextBox 16">
            <a:extLst>
              <a:ext uri="{FF2B5EF4-FFF2-40B4-BE49-F238E27FC236}">
                <a16:creationId xmlns:a16="http://schemas.microsoft.com/office/drawing/2014/main" id="{96FEE727-72F2-1834-239B-900DE4D3DAD1}"/>
              </a:ext>
            </a:extLst>
          </p:cNvPr>
          <p:cNvSpPr txBox="1">
            <a:spLocks noChangeArrowheads="1"/>
          </p:cNvSpPr>
          <p:nvPr/>
        </p:nvSpPr>
        <p:spPr bwMode="auto">
          <a:xfrm>
            <a:off x="11063798" y="5920157"/>
            <a:ext cx="727143"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8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EC2 Instance</a:t>
            </a:r>
          </a:p>
        </p:txBody>
      </p:sp>
      <p:pic>
        <p:nvPicPr>
          <p:cNvPr id="18" name="Graphic 46">
            <a:extLst>
              <a:ext uri="{FF2B5EF4-FFF2-40B4-BE49-F238E27FC236}">
                <a16:creationId xmlns:a16="http://schemas.microsoft.com/office/drawing/2014/main" id="{EDCE03D7-FC04-7F3C-FA9E-F30B34BF6DEF}"/>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11222157" y="5534553"/>
            <a:ext cx="396000" cy="396000"/>
          </a:xfrm>
          <a:prstGeom prst="rect">
            <a:avLst/>
          </a:prstGeom>
        </p:spPr>
      </p:pic>
      <p:pic>
        <p:nvPicPr>
          <p:cNvPr id="19" name="Graphic 19">
            <a:extLst>
              <a:ext uri="{FF2B5EF4-FFF2-40B4-BE49-F238E27FC236}">
                <a16:creationId xmlns:a16="http://schemas.microsoft.com/office/drawing/2014/main" id="{CE6DB9A4-D8CF-4795-6C6E-076056029E0D}"/>
              </a:ext>
            </a:extLst>
          </p:cNvPr>
          <p:cNvPicPr>
            <a:picLocks noChangeAspect="1" noChangeArrowheads="1"/>
          </p:cNvPicPr>
          <p:nvPr/>
        </p:nvPicPr>
        <p:blipFill>
          <a:blip r:embed="rId20">
            <a:extLst>
              <a:ext uri="{96DAC541-7B7A-43D3-8B79-37D633B846F1}">
                <asvg:svgBlip xmlns:asvg="http://schemas.microsoft.com/office/drawing/2016/SVG/main" r:embed="rId21"/>
              </a:ext>
            </a:extLst>
          </a:blip>
          <a:srcRect/>
          <a:stretch/>
        </p:blipFill>
        <p:spPr bwMode="auto">
          <a:xfrm>
            <a:off x="7739366" y="5534553"/>
            <a:ext cx="360000" cy="3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extBox 12">
            <a:extLst>
              <a:ext uri="{FF2B5EF4-FFF2-40B4-BE49-F238E27FC236}">
                <a16:creationId xmlns:a16="http://schemas.microsoft.com/office/drawing/2014/main" id="{AF58DBF8-57E5-4478-C3EB-CCFBFA969C7F}"/>
              </a:ext>
            </a:extLst>
          </p:cNvPr>
          <p:cNvSpPr txBox="1">
            <a:spLocks noChangeArrowheads="1"/>
          </p:cNvSpPr>
          <p:nvPr/>
        </p:nvSpPr>
        <p:spPr bwMode="auto">
          <a:xfrm>
            <a:off x="8065984" y="5488552"/>
            <a:ext cx="72714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8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Amazon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800" b="1" i="0" u="none" strike="noStrike" kern="1200" cap="none" spc="0" normalizeH="0" baseline="0" noProof="0" dirty="0" err="1">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CodeGuru</a:t>
            </a:r>
            <a:endParaRPr kumimoji="0" lang="en-US" altLang="en-US" sz="800" b="1"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800" b="1"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Reviewer</a:t>
            </a:r>
          </a:p>
        </p:txBody>
      </p:sp>
      <p:pic>
        <p:nvPicPr>
          <p:cNvPr id="21" name="Graphic 19">
            <a:extLst>
              <a:ext uri="{FF2B5EF4-FFF2-40B4-BE49-F238E27FC236}">
                <a16:creationId xmlns:a16="http://schemas.microsoft.com/office/drawing/2014/main" id="{05E9E6B4-44B9-02F0-ECAA-CDAA80BA2D80}"/>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11240157" y="4608909"/>
            <a:ext cx="360000" cy="3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TextBox 11">
            <a:extLst>
              <a:ext uri="{FF2B5EF4-FFF2-40B4-BE49-F238E27FC236}">
                <a16:creationId xmlns:a16="http://schemas.microsoft.com/office/drawing/2014/main" id="{12BF1617-565C-DCD2-909D-CE6171DB7CF7}"/>
              </a:ext>
            </a:extLst>
          </p:cNvPr>
          <p:cNvSpPr txBox="1">
            <a:spLocks noChangeArrowheads="1"/>
          </p:cNvSpPr>
          <p:nvPr/>
        </p:nvSpPr>
        <p:spPr bwMode="auto">
          <a:xfrm>
            <a:off x="11059338" y="4974269"/>
            <a:ext cx="72163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8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AWS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800" b="0" i="0" u="none" strike="noStrike" kern="1200" cap="none" spc="0" normalizeH="0" baseline="0" noProof="0" dirty="0" err="1">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CodeBuild</a:t>
            </a:r>
            <a:endParaRPr kumimoji="0" lang="en-US" altLang="en-US" sz="8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endParaRPr>
          </a:p>
        </p:txBody>
      </p:sp>
      <p:cxnSp>
        <p:nvCxnSpPr>
          <p:cNvPr id="24" name="直線矢印コネクタ 23">
            <a:extLst>
              <a:ext uri="{FF2B5EF4-FFF2-40B4-BE49-F238E27FC236}">
                <a16:creationId xmlns:a16="http://schemas.microsoft.com/office/drawing/2014/main" id="{3DD0ACD4-0F58-3414-2E85-E63219C2DDA0}"/>
              </a:ext>
            </a:extLst>
          </p:cNvPr>
          <p:cNvCxnSpPr>
            <a:stCxn id="4" idx="3"/>
            <a:endCxn id="6" idx="1"/>
          </p:cNvCxnSpPr>
          <p:nvPr/>
        </p:nvCxnSpPr>
        <p:spPr>
          <a:xfrm>
            <a:off x="7225606" y="4788909"/>
            <a:ext cx="513760" cy="0"/>
          </a:xfrm>
          <a:prstGeom prst="straightConnector1">
            <a:avLst/>
          </a:prstGeom>
          <a:ln>
            <a:solidFill>
              <a:schemeClr val="accent1"/>
            </a:solidFill>
            <a:tailEnd type="triangle"/>
          </a:ln>
        </p:spPr>
        <p:style>
          <a:lnRef idx="1">
            <a:schemeClr val="accent6"/>
          </a:lnRef>
          <a:fillRef idx="0">
            <a:schemeClr val="accent6"/>
          </a:fillRef>
          <a:effectRef idx="0">
            <a:schemeClr val="accent6"/>
          </a:effectRef>
          <a:fontRef idx="minor">
            <a:schemeClr val="tx1"/>
          </a:fontRef>
        </p:style>
      </p:cxnSp>
      <p:cxnSp>
        <p:nvCxnSpPr>
          <p:cNvPr id="25" name="直線矢印コネクタ 24">
            <a:extLst>
              <a:ext uri="{FF2B5EF4-FFF2-40B4-BE49-F238E27FC236}">
                <a16:creationId xmlns:a16="http://schemas.microsoft.com/office/drawing/2014/main" id="{0EAEB01B-7445-A689-5007-3A81BAB52E09}"/>
              </a:ext>
            </a:extLst>
          </p:cNvPr>
          <p:cNvCxnSpPr>
            <a:cxnSpLocks/>
            <a:stCxn id="6" idx="3"/>
            <a:endCxn id="12" idx="1"/>
          </p:cNvCxnSpPr>
          <p:nvPr/>
        </p:nvCxnSpPr>
        <p:spPr>
          <a:xfrm>
            <a:off x="8099366" y="4788909"/>
            <a:ext cx="513762" cy="0"/>
          </a:xfrm>
          <a:prstGeom prst="straightConnector1">
            <a:avLst/>
          </a:prstGeom>
          <a:ln>
            <a:solidFill>
              <a:schemeClr val="accent1"/>
            </a:solidFill>
            <a:tailEnd type="triangle"/>
          </a:ln>
        </p:spPr>
        <p:style>
          <a:lnRef idx="1">
            <a:schemeClr val="accent6"/>
          </a:lnRef>
          <a:fillRef idx="0">
            <a:schemeClr val="accent6"/>
          </a:fillRef>
          <a:effectRef idx="0">
            <a:schemeClr val="accent6"/>
          </a:effectRef>
          <a:fontRef idx="minor">
            <a:schemeClr val="tx1"/>
          </a:fontRef>
        </p:style>
      </p:cxnSp>
      <p:cxnSp>
        <p:nvCxnSpPr>
          <p:cNvPr id="28" name="直線矢印コネクタ 27">
            <a:extLst>
              <a:ext uri="{FF2B5EF4-FFF2-40B4-BE49-F238E27FC236}">
                <a16:creationId xmlns:a16="http://schemas.microsoft.com/office/drawing/2014/main" id="{18C81DAD-025D-99D8-8CDE-ED0D89908C31}"/>
              </a:ext>
            </a:extLst>
          </p:cNvPr>
          <p:cNvCxnSpPr>
            <a:cxnSpLocks/>
            <a:stCxn id="12" idx="3"/>
            <a:endCxn id="11" idx="1"/>
          </p:cNvCxnSpPr>
          <p:nvPr/>
        </p:nvCxnSpPr>
        <p:spPr>
          <a:xfrm>
            <a:off x="8973128" y="4788909"/>
            <a:ext cx="513761" cy="0"/>
          </a:xfrm>
          <a:prstGeom prst="straightConnector1">
            <a:avLst/>
          </a:prstGeom>
          <a:ln>
            <a:solidFill>
              <a:schemeClr val="accent1"/>
            </a:solidFill>
            <a:tailEnd type="triangle"/>
          </a:ln>
        </p:spPr>
        <p:style>
          <a:lnRef idx="1">
            <a:schemeClr val="accent6"/>
          </a:lnRef>
          <a:fillRef idx="0">
            <a:schemeClr val="accent6"/>
          </a:fillRef>
          <a:effectRef idx="0">
            <a:schemeClr val="accent6"/>
          </a:effectRef>
          <a:fontRef idx="minor">
            <a:schemeClr val="tx1"/>
          </a:fontRef>
        </p:style>
      </p:cxnSp>
      <p:cxnSp>
        <p:nvCxnSpPr>
          <p:cNvPr id="29" name="直線矢印コネクタ 28">
            <a:extLst>
              <a:ext uri="{FF2B5EF4-FFF2-40B4-BE49-F238E27FC236}">
                <a16:creationId xmlns:a16="http://schemas.microsoft.com/office/drawing/2014/main" id="{02A73B12-169A-B0F8-F806-E36BC0828AB6}"/>
              </a:ext>
            </a:extLst>
          </p:cNvPr>
          <p:cNvCxnSpPr>
            <a:cxnSpLocks/>
            <a:stCxn id="11" idx="3"/>
            <a:endCxn id="15" idx="1"/>
          </p:cNvCxnSpPr>
          <p:nvPr/>
        </p:nvCxnSpPr>
        <p:spPr>
          <a:xfrm>
            <a:off x="9846889" y="4788909"/>
            <a:ext cx="513761" cy="0"/>
          </a:xfrm>
          <a:prstGeom prst="straightConnector1">
            <a:avLst/>
          </a:prstGeom>
          <a:ln>
            <a:solidFill>
              <a:schemeClr val="accent1"/>
            </a:solidFill>
            <a:tailEnd type="triangle"/>
          </a:ln>
        </p:spPr>
        <p:style>
          <a:lnRef idx="1">
            <a:schemeClr val="accent6"/>
          </a:lnRef>
          <a:fillRef idx="0">
            <a:schemeClr val="accent6"/>
          </a:fillRef>
          <a:effectRef idx="0">
            <a:schemeClr val="accent6"/>
          </a:effectRef>
          <a:fontRef idx="minor">
            <a:schemeClr val="tx1"/>
          </a:fontRef>
        </p:style>
      </p:cxnSp>
      <p:cxnSp>
        <p:nvCxnSpPr>
          <p:cNvPr id="30" name="直線矢印コネクタ 29">
            <a:extLst>
              <a:ext uri="{FF2B5EF4-FFF2-40B4-BE49-F238E27FC236}">
                <a16:creationId xmlns:a16="http://schemas.microsoft.com/office/drawing/2014/main" id="{BF03DCA5-AA45-A339-A73A-064221338549}"/>
              </a:ext>
            </a:extLst>
          </p:cNvPr>
          <p:cNvCxnSpPr>
            <a:cxnSpLocks/>
            <a:stCxn id="15" idx="3"/>
            <a:endCxn id="21" idx="1"/>
          </p:cNvCxnSpPr>
          <p:nvPr/>
        </p:nvCxnSpPr>
        <p:spPr>
          <a:xfrm>
            <a:off x="10720650" y="4788909"/>
            <a:ext cx="519507" cy="0"/>
          </a:xfrm>
          <a:prstGeom prst="straightConnector1">
            <a:avLst/>
          </a:prstGeom>
          <a:ln>
            <a:solidFill>
              <a:schemeClr val="accent1"/>
            </a:solidFill>
            <a:tailEnd type="triangle"/>
          </a:ln>
        </p:spPr>
        <p:style>
          <a:lnRef idx="1">
            <a:schemeClr val="accent6"/>
          </a:lnRef>
          <a:fillRef idx="0">
            <a:schemeClr val="accent6"/>
          </a:fillRef>
          <a:effectRef idx="0">
            <a:schemeClr val="accent6"/>
          </a:effectRef>
          <a:fontRef idx="minor">
            <a:schemeClr val="tx1"/>
          </a:fontRef>
        </p:style>
      </p:cxnSp>
      <p:cxnSp>
        <p:nvCxnSpPr>
          <p:cNvPr id="38" name="直線矢印コネクタ 37">
            <a:extLst>
              <a:ext uri="{FF2B5EF4-FFF2-40B4-BE49-F238E27FC236}">
                <a16:creationId xmlns:a16="http://schemas.microsoft.com/office/drawing/2014/main" id="{73D547B1-3FA7-FECF-14B4-253129E1AB03}"/>
              </a:ext>
            </a:extLst>
          </p:cNvPr>
          <p:cNvCxnSpPr>
            <a:stCxn id="19" idx="0"/>
            <a:endCxn id="7" idx="2"/>
          </p:cNvCxnSpPr>
          <p:nvPr/>
        </p:nvCxnSpPr>
        <p:spPr>
          <a:xfrm flipV="1">
            <a:off x="7919366" y="5328909"/>
            <a:ext cx="0" cy="205644"/>
          </a:xfrm>
          <a:prstGeom prst="straightConnector1">
            <a:avLst/>
          </a:prstGeom>
          <a:ln>
            <a:solidFill>
              <a:schemeClr val="accent1"/>
            </a:solidFill>
            <a:tailEnd type="triangle"/>
          </a:ln>
        </p:spPr>
        <p:style>
          <a:lnRef idx="1">
            <a:schemeClr val="accent6"/>
          </a:lnRef>
          <a:fillRef idx="0">
            <a:schemeClr val="accent6"/>
          </a:fillRef>
          <a:effectRef idx="0">
            <a:schemeClr val="accent6"/>
          </a:effectRef>
          <a:fontRef idx="minor">
            <a:schemeClr val="tx1"/>
          </a:fontRef>
        </p:style>
      </p:cxnSp>
      <p:cxnSp>
        <p:nvCxnSpPr>
          <p:cNvPr id="39" name="直線矢印コネクタ 38">
            <a:extLst>
              <a:ext uri="{FF2B5EF4-FFF2-40B4-BE49-F238E27FC236}">
                <a16:creationId xmlns:a16="http://schemas.microsoft.com/office/drawing/2014/main" id="{2ED06C15-FC51-3D86-F645-851D112FCFDD}"/>
              </a:ext>
            </a:extLst>
          </p:cNvPr>
          <p:cNvCxnSpPr>
            <a:cxnSpLocks/>
            <a:stCxn id="18" idx="0"/>
            <a:endCxn id="22" idx="2"/>
          </p:cNvCxnSpPr>
          <p:nvPr/>
        </p:nvCxnSpPr>
        <p:spPr>
          <a:xfrm flipV="1">
            <a:off x="11420157" y="5312823"/>
            <a:ext cx="0" cy="221730"/>
          </a:xfrm>
          <a:prstGeom prst="straightConnector1">
            <a:avLst/>
          </a:prstGeom>
          <a:ln>
            <a:solidFill>
              <a:schemeClr val="accent1"/>
            </a:solidFill>
            <a:tailEnd type="triangle"/>
          </a:ln>
        </p:spPr>
        <p:style>
          <a:lnRef idx="1">
            <a:schemeClr val="accent6"/>
          </a:lnRef>
          <a:fillRef idx="0">
            <a:schemeClr val="accent6"/>
          </a:fillRef>
          <a:effectRef idx="0">
            <a:schemeClr val="accent6"/>
          </a:effectRef>
          <a:fontRef idx="minor">
            <a:schemeClr val="tx1"/>
          </a:fontRef>
        </p:style>
      </p:cxnSp>
      <p:sp>
        <p:nvSpPr>
          <p:cNvPr id="43" name="テキスト ボックス 42">
            <a:extLst>
              <a:ext uri="{FF2B5EF4-FFF2-40B4-BE49-F238E27FC236}">
                <a16:creationId xmlns:a16="http://schemas.microsoft.com/office/drawing/2014/main" id="{B5AACA3B-DC9D-C35D-436E-C6680E109254}"/>
              </a:ext>
            </a:extLst>
          </p:cNvPr>
          <p:cNvSpPr txBox="1"/>
          <p:nvPr/>
        </p:nvSpPr>
        <p:spPr>
          <a:xfrm>
            <a:off x="7648264" y="4395462"/>
            <a:ext cx="537327" cy="246221"/>
          </a:xfrm>
          <a:prstGeom prst="rect">
            <a:avLst/>
          </a:prstGeom>
          <a:noFill/>
        </p:spPr>
        <p:txBody>
          <a:bodyPr wrap="non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000" b="1"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SAST</a:t>
            </a:r>
            <a:endParaRPr kumimoji="1" lang="ja-JP" altLang="en-US" sz="1000" b="1"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endParaRPr>
          </a:p>
        </p:txBody>
      </p:sp>
      <p:sp>
        <p:nvSpPr>
          <p:cNvPr id="44" name="テキスト ボックス 43">
            <a:extLst>
              <a:ext uri="{FF2B5EF4-FFF2-40B4-BE49-F238E27FC236}">
                <a16:creationId xmlns:a16="http://schemas.microsoft.com/office/drawing/2014/main" id="{A1630649-1FC9-BE03-A601-89373FD2D405}"/>
              </a:ext>
            </a:extLst>
          </p:cNvPr>
          <p:cNvSpPr txBox="1"/>
          <p:nvPr/>
        </p:nvSpPr>
        <p:spPr>
          <a:xfrm>
            <a:off x="11151493" y="4395462"/>
            <a:ext cx="551754" cy="246221"/>
          </a:xfrm>
          <a:prstGeom prst="rect">
            <a:avLst/>
          </a:prstGeom>
          <a:noFill/>
        </p:spPr>
        <p:txBody>
          <a:bodyPr wrap="non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000" b="1"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DAST</a:t>
            </a:r>
            <a:endParaRPr kumimoji="1" lang="ja-JP" altLang="en-US" sz="1000" b="1"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endParaRPr>
          </a:p>
        </p:txBody>
      </p:sp>
      <p:sp>
        <p:nvSpPr>
          <p:cNvPr id="45" name="角丸四角形 44">
            <a:extLst>
              <a:ext uri="{FF2B5EF4-FFF2-40B4-BE49-F238E27FC236}">
                <a16:creationId xmlns:a16="http://schemas.microsoft.com/office/drawing/2014/main" id="{39CBCF3D-050F-DC67-379A-18B291C96579}"/>
              </a:ext>
            </a:extLst>
          </p:cNvPr>
          <p:cNvSpPr/>
          <p:nvPr/>
        </p:nvSpPr>
        <p:spPr>
          <a:xfrm>
            <a:off x="11053833" y="5600108"/>
            <a:ext cx="727143" cy="265471"/>
          </a:xfrm>
          <a:prstGeom prst="roundRect">
            <a:avLst>
              <a:gd name="adj" fmla="val 50000"/>
            </a:avLst>
          </a:prstGeom>
          <a:solidFill>
            <a:srgbClr val="3B5076">
              <a:alpha val="50196"/>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800" b="1" i="0" u="none" strike="noStrike" kern="1200" cap="none" spc="0" normalizeH="0" baseline="0" noProof="0" dirty="0" err="1">
                <a:ln>
                  <a:noFill/>
                </a:ln>
                <a:solidFill>
                  <a:srgbClr val="FFFFFF"/>
                </a:solidFill>
                <a:effectLst/>
                <a:uLnTx/>
                <a:uFillTx/>
                <a:latin typeface="Meiryo" panose="020B0604030504040204" pitchFamily="34" charset="-128"/>
                <a:ea typeface="Meiryo" panose="020B0604030504040204" pitchFamily="34" charset="-128"/>
                <a:cs typeface="+mn-cs"/>
              </a:rPr>
              <a:t>zaproxy</a:t>
            </a:r>
            <a:endParaRPr kumimoji="1" lang="ja-JP" altLang="en-US" sz="800" b="1" i="0" u="none" strike="noStrike" kern="1200" cap="none" spc="0" normalizeH="0" baseline="0" noProof="0">
              <a:ln>
                <a:noFill/>
              </a:ln>
              <a:solidFill>
                <a:srgbClr val="FFFFFF"/>
              </a:solidFill>
              <a:effectLst/>
              <a:uLnTx/>
              <a:uFillTx/>
              <a:latin typeface="Meiryo" panose="020B0604030504040204" pitchFamily="34" charset="-128"/>
              <a:ea typeface="Meiryo" panose="020B0604030504040204" pitchFamily="34" charset="-128"/>
              <a:cs typeface="+mn-cs"/>
            </a:endParaRPr>
          </a:p>
        </p:txBody>
      </p:sp>
      <p:sp>
        <p:nvSpPr>
          <p:cNvPr id="47" name="テキスト ボックス 46">
            <a:extLst>
              <a:ext uri="{FF2B5EF4-FFF2-40B4-BE49-F238E27FC236}">
                <a16:creationId xmlns:a16="http://schemas.microsoft.com/office/drawing/2014/main" id="{1CEC76CD-0A2B-7A8F-3C7C-312210EB786F}"/>
              </a:ext>
            </a:extLst>
          </p:cNvPr>
          <p:cNvSpPr txBox="1"/>
          <p:nvPr/>
        </p:nvSpPr>
        <p:spPr>
          <a:xfrm>
            <a:off x="6439706" y="3702061"/>
            <a:ext cx="5450531" cy="446276"/>
          </a:xfrm>
          <a:prstGeom prst="rect">
            <a:avLst/>
          </a:prstGeom>
          <a:noFill/>
        </p:spPr>
        <p:txBody>
          <a:bodyPr wrap="non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hlinkClick r:id="rId22"/>
              </a:rPr>
              <a:t>Security for Developers Workshop</a:t>
            </a:r>
            <a:r>
              <a:rPr kumimoji="1" lang="en-US" altLang="ja-JP" sz="12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 </a:t>
            </a:r>
            <a:r>
              <a:rPr kumimoji="1" lang="en-US" altLang="ja-JP" sz="800" b="0" i="0" u="none" strike="noStrike" kern="1200" cap="none" spc="0" normalizeH="0" baseline="0" noProof="0" dirty="0">
                <a:ln>
                  <a:noFill/>
                </a:ln>
                <a:solidFill>
                  <a:srgbClr val="FF0000"/>
                </a:solidFill>
                <a:effectLst/>
                <a:uLnTx/>
                <a:uFillTx/>
                <a:latin typeface="Meiryo" panose="020B0604030504040204" pitchFamily="34" charset="-128"/>
                <a:ea typeface="Meiryo" panose="020B0604030504040204" pitchFamily="34" charset="-128"/>
                <a:cs typeface="Amazon Ember" panose="020B0603020204020204" pitchFamily="34" charset="0"/>
              </a:rPr>
              <a:t>※</a:t>
            </a:r>
            <a:r>
              <a:rPr kumimoji="1" lang="ja-JP" altLang="en-US" sz="800" b="0" i="0" u="none" strike="noStrike" kern="1200" cap="none" spc="0" normalizeH="0" baseline="0" noProof="0">
                <a:ln>
                  <a:noFill/>
                </a:ln>
                <a:solidFill>
                  <a:srgbClr val="FF0000"/>
                </a:solidFill>
                <a:effectLst/>
                <a:uLnTx/>
                <a:uFillTx/>
                <a:latin typeface="Meiryo" panose="020B0604030504040204" pitchFamily="34" charset="-128"/>
                <a:ea typeface="Meiryo" panose="020B0604030504040204" pitchFamily="34" charset="-128"/>
                <a:cs typeface="Amazon Ember" panose="020B0603020204020204" pitchFamily="34" charset="0"/>
              </a:rPr>
              <a:t>英語版を受講して下さい。日本語版は内容が古いです。</a:t>
            </a:r>
            <a:endParaRPr kumimoji="1" lang="en-US" altLang="ja-JP" sz="800" b="0" i="0" u="none" strike="noStrike" kern="1200" cap="none" spc="0" normalizeH="0" baseline="0" noProof="0" dirty="0">
              <a:ln>
                <a:noFill/>
              </a:ln>
              <a:solidFill>
                <a:srgbClr val="FF0000"/>
              </a:solidFill>
              <a:effectLst/>
              <a:uLnTx/>
              <a:uFillTx/>
              <a:latin typeface="Meiryo" panose="020B0604030504040204" pitchFamily="34" charset="-128"/>
              <a:ea typeface="Meiryo" panose="020B0604030504040204" pitchFamily="34" charset="-128"/>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1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SAST</a:t>
            </a:r>
            <a:r>
              <a:rPr kumimoji="1" lang="ja-JP" altLang="en-US" sz="11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と</a:t>
            </a:r>
            <a:r>
              <a:rPr kumimoji="1" lang="en-US" altLang="ja-JP" sz="11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DAST</a:t>
            </a:r>
            <a:r>
              <a:rPr kumimoji="1" lang="ja-JP" altLang="en-US" sz="11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を</a:t>
            </a:r>
            <a:r>
              <a:rPr kumimoji="1" lang="en-US" altLang="ja-JP" sz="1100" b="0" i="0" u="none" strike="noStrike" kern="1200" cap="none" spc="0" normalizeH="0" baseline="0" noProof="0" dirty="0" err="1">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CodePipeline</a:t>
            </a:r>
            <a:r>
              <a:rPr kumimoji="1" lang="ja-JP" altLang="en-US" sz="11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で自動化している例</a:t>
            </a:r>
          </a:p>
        </p:txBody>
      </p:sp>
      <p:sp>
        <p:nvSpPr>
          <p:cNvPr id="48" name="テキスト ボックス 47">
            <a:extLst>
              <a:ext uri="{FF2B5EF4-FFF2-40B4-BE49-F238E27FC236}">
                <a16:creationId xmlns:a16="http://schemas.microsoft.com/office/drawing/2014/main" id="{419F794D-88A8-0965-97D8-39139A39A9E6}"/>
              </a:ext>
            </a:extLst>
          </p:cNvPr>
          <p:cNvSpPr txBox="1"/>
          <p:nvPr/>
        </p:nvSpPr>
        <p:spPr>
          <a:xfrm>
            <a:off x="6603193" y="4212793"/>
            <a:ext cx="1056260" cy="415498"/>
          </a:xfrm>
          <a:prstGeom prst="rect">
            <a:avLst/>
          </a:prstGeom>
          <a:noFill/>
        </p:spPr>
        <p:txBody>
          <a:bodyPr wrap="square" lIns="36000" rIns="36000" rtlCol="0">
            <a:spAutoFit/>
          </a:bodyPr>
          <a:lstStyle/>
          <a:p>
            <a:pPr marL="136525" marR="0" lvl="0" indent="-127000" algn="l" defTabSz="914400" rtl="0" eaLnBrk="1" fontAlgn="auto" latinLnBrk="0" hangingPunct="1">
              <a:lnSpc>
                <a:spcPct val="100000"/>
              </a:lnSpc>
              <a:spcBef>
                <a:spcPts val="0"/>
              </a:spcBef>
              <a:spcAft>
                <a:spcPts val="0"/>
              </a:spcAft>
              <a:buClrTx/>
              <a:buSzTx/>
              <a:buFontTx/>
              <a:buNone/>
              <a:tabLst/>
              <a:defRPr/>
            </a:pPr>
            <a:r>
              <a:rPr kumimoji="1" lang="en-US" altLang="ja-JP" sz="7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①	</a:t>
            </a:r>
            <a:r>
              <a:rPr kumimoji="1" lang="ja-JP" altLang="en-US" sz="7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リポジトリにコードが</a:t>
            </a:r>
            <a:r>
              <a:rPr kumimoji="1" lang="en-US" altLang="ja-JP" sz="7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push</a:t>
            </a:r>
            <a:r>
              <a:rPr kumimoji="1" lang="ja-JP" altLang="en-US" sz="7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されるとパイプラインが起動</a:t>
            </a:r>
          </a:p>
        </p:txBody>
      </p:sp>
      <p:sp>
        <p:nvSpPr>
          <p:cNvPr id="50" name="テキスト ボックス 49">
            <a:extLst>
              <a:ext uri="{FF2B5EF4-FFF2-40B4-BE49-F238E27FC236}">
                <a16:creationId xmlns:a16="http://schemas.microsoft.com/office/drawing/2014/main" id="{71FD8C12-D832-45F0-5C4F-FCFFF075338A}"/>
              </a:ext>
            </a:extLst>
          </p:cNvPr>
          <p:cNvSpPr txBox="1"/>
          <p:nvPr/>
        </p:nvSpPr>
        <p:spPr>
          <a:xfrm>
            <a:off x="8100850" y="4212793"/>
            <a:ext cx="1056260" cy="415498"/>
          </a:xfrm>
          <a:prstGeom prst="rect">
            <a:avLst/>
          </a:prstGeom>
          <a:noFill/>
        </p:spPr>
        <p:txBody>
          <a:bodyPr wrap="square" lIns="36000" rIns="36000" rtlCol="0">
            <a:spAutoFit/>
          </a:bodyPr>
          <a:lstStyle/>
          <a:p>
            <a:pPr marL="136525" marR="0" lvl="0" indent="-127000" algn="l" defTabSz="914400" rtl="0" eaLnBrk="1" fontAlgn="auto" latinLnBrk="0" hangingPunct="1">
              <a:lnSpc>
                <a:spcPct val="100000"/>
              </a:lnSpc>
              <a:spcBef>
                <a:spcPts val="0"/>
              </a:spcBef>
              <a:spcAft>
                <a:spcPts val="0"/>
              </a:spcAft>
              <a:buClrTx/>
              <a:buSzTx/>
              <a:buFontTx/>
              <a:buNone/>
              <a:tabLst/>
              <a:defRPr/>
            </a:pPr>
            <a:r>
              <a:rPr kumimoji="1" lang="ja-JP" altLang="en-US" sz="7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②</a:t>
            </a:r>
            <a:r>
              <a:rPr kumimoji="1" lang="en-US" altLang="ja-JP" sz="7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	SAST</a:t>
            </a:r>
            <a:r>
              <a:rPr kumimoji="1" lang="ja-JP" altLang="en-US" sz="7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に合格するとコンテナイメージが作成され</a:t>
            </a:r>
            <a:r>
              <a:rPr kumimoji="1" lang="en-US" altLang="ja-JP" sz="7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ECR</a:t>
            </a:r>
            <a:r>
              <a:rPr kumimoji="1" lang="ja-JP" altLang="en-US" sz="7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に</a:t>
            </a:r>
            <a:r>
              <a:rPr kumimoji="1" lang="en-US" altLang="ja-JP" sz="7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push</a:t>
            </a:r>
            <a:endParaRPr kumimoji="1" lang="ja-JP" altLang="en-US" sz="7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endParaRPr>
          </a:p>
        </p:txBody>
      </p:sp>
      <p:sp>
        <p:nvSpPr>
          <p:cNvPr id="51" name="テキスト ボックス 50">
            <a:extLst>
              <a:ext uri="{FF2B5EF4-FFF2-40B4-BE49-F238E27FC236}">
                <a16:creationId xmlns:a16="http://schemas.microsoft.com/office/drawing/2014/main" id="{0CF274E8-0A1C-7A06-8264-E5EE20BF8C45}"/>
              </a:ext>
            </a:extLst>
          </p:cNvPr>
          <p:cNvSpPr txBox="1"/>
          <p:nvPr/>
        </p:nvSpPr>
        <p:spPr>
          <a:xfrm>
            <a:off x="9283320" y="4212793"/>
            <a:ext cx="733231" cy="307777"/>
          </a:xfrm>
          <a:prstGeom prst="rect">
            <a:avLst/>
          </a:prstGeom>
          <a:noFill/>
        </p:spPr>
        <p:txBody>
          <a:bodyPr wrap="square" lIns="36000" rIns="36000" rtlCol="0">
            <a:spAutoFit/>
          </a:bodyPr>
          <a:lstStyle/>
          <a:p>
            <a:pPr marL="136525" marR="0" lvl="0" indent="-127000" algn="l" defTabSz="914400" rtl="0" eaLnBrk="1" fontAlgn="auto" latinLnBrk="0" hangingPunct="1">
              <a:lnSpc>
                <a:spcPct val="100000"/>
              </a:lnSpc>
              <a:spcBef>
                <a:spcPts val="0"/>
              </a:spcBef>
              <a:spcAft>
                <a:spcPts val="0"/>
              </a:spcAft>
              <a:buClrTx/>
              <a:buSzTx/>
              <a:buFontTx/>
              <a:buNone/>
              <a:tabLst/>
              <a:defRPr/>
            </a:pPr>
            <a:r>
              <a:rPr kumimoji="1" lang="ja-JP" altLang="en-US" sz="7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③</a:t>
            </a:r>
            <a:r>
              <a:rPr kumimoji="1" lang="en-US" altLang="ja-JP" sz="7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	Staging</a:t>
            </a:r>
            <a:r>
              <a:rPr kumimoji="1" lang="ja-JP" altLang="en-US" sz="7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環境にデプロイ</a:t>
            </a:r>
          </a:p>
        </p:txBody>
      </p:sp>
      <p:sp>
        <p:nvSpPr>
          <p:cNvPr id="52" name="テキスト ボックス 51">
            <a:extLst>
              <a:ext uri="{FF2B5EF4-FFF2-40B4-BE49-F238E27FC236}">
                <a16:creationId xmlns:a16="http://schemas.microsoft.com/office/drawing/2014/main" id="{468D032B-2C5A-40FC-D89B-758981E35D80}"/>
              </a:ext>
            </a:extLst>
          </p:cNvPr>
          <p:cNvSpPr txBox="1"/>
          <p:nvPr/>
        </p:nvSpPr>
        <p:spPr>
          <a:xfrm>
            <a:off x="10368142" y="4212793"/>
            <a:ext cx="866273" cy="415498"/>
          </a:xfrm>
          <a:prstGeom prst="rect">
            <a:avLst/>
          </a:prstGeom>
          <a:noFill/>
        </p:spPr>
        <p:txBody>
          <a:bodyPr wrap="square" lIns="36000" rIns="36000" rtlCol="0">
            <a:spAutoFit/>
          </a:bodyPr>
          <a:lstStyle/>
          <a:p>
            <a:pPr marL="136525" marR="0" lvl="0" indent="-127000" algn="l" defTabSz="914400" rtl="0" eaLnBrk="1" fontAlgn="auto" latinLnBrk="0" hangingPunct="1">
              <a:lnSpc>
                <a:spcPct val="100000"/>
              </a:lnSpc>
              <a:spcBef>
                <a:spcPts val="0"/>
              </a:spcBef>
              <a:spcAft>
                <a:spcPts val="0"/>
              </a:spcAft>
              <a:buClrTx/>
              <a:buSzTx/>
              <a:buFontTx/>
              <a:buNone/>
              <a:tabLst/>
              <a:defRPr/>
            </a:pPr>
            <a:r>
              <a:rPr kumimoji="1" lang="ja-JP" altLang="en-US" sz="7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④</a:t>
            </a:r>
            <a:r>
              <a:rPr kumimoji="1" lang="en-US" altLang="ja-JP" sz="7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	Staging</a:t>
            </a:r>
            <a:r>
              <a:rPr kumimoji="1" lang="ja-JP" altLang="en-US" sz="7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環境にデプロイされたら</a:t>
            </a:r>
            <a:r>
              <a:rPr kumimoji="1" lang="en-US" altLang="ja-JP" sz="7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DAST</a:t>
            </a:r>
            <a:r>
              <a:rPr kumimoji="1" lang="ja-JP" altLang="en-US" sz="7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を実行</a:t>
            </a:r>
          </a:p>
        </p:txBody>
      </p:sp>
      <p:sp>
        <p:nvSpPr>
          <p:cNvPr id="53" name="テキスト ボックス 52">
            <a:extLst>
              <a:ext uri="{FF2B5EF4-FFF2-40B4-BE49-F238E27FC236}">
                <a16:creationId xmlns:a16="http://schemas.microsoft.com/office/drawing/2014/main" id="{C92FA842-18E8-D082-0EFF-A9ED710F2BB6}"/>
              </a:ext>
            </a:extLst>
          </p:cNvPr>
          <p:cNvSpPr txBox="1"/>
          <p:nvPr/>
        </p:nvSpPr>
        <p:spPr>
          <a:xfrm>
            <a:off x="9578164" y="5541439"/>
            <a:ext cx="1471209" cy="461665"/>
          </a:xfrm>
          <a:prstGeom prst="rect">
            <a:avLst/>
          </a:prstGeom>
          <a:noFill/>
        </p:spPr>
        <p:txBody>
          <a:bodyPr wrap="square" lIns="36000" rIns="36000" rtlCol="0">
            <a:spAutoFit/>
          </a:bodyPr>
          <a:lstStyle/>
          <a:p>
            <a:pPr marL="9525" marR="0" lvl="0" indent="0" algn="r" defTabSz="914400" rtl="0" eaLnBrk="1" fontAlgn="auto" latinLnBrk="0" hangingPunct="1">
              <a:lnSpc>
                <a:spcPct val="100000"/>
              </a:lnSpc>
              <a:spcBef>
                <a:spcPts val="0"/>
              </a:spcBef>
              <a:spcAft>
                <a:spcPts val="0"/>
              </a:spcAft>
              <a:buClrTx/>
              <a:buSzTx/>
              <a:buFontTx/>
              <a:buNone/>
              <a:tabLst/>
              <a:defRPr/>
            </a:pPr>
            <a:r>
              <a:rPr kumimoji="1" lang="en-US" altLang="ja-JP" sz="8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Workshop</a:t>
            </a:r>
            <a:r>
              <a:rPr kumimoji="1" lang="ja-JP" altLang="en-US" sz="8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では</a:t>
            </a:r>
            <a:br>
              <a:rPr kumimoji="1" lang="en-US" altLang="ja-JP" sz="8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br>
            <a:r>
              <a:rPr kumimoji="1" lang="en-US" altLang="ja-JP" sz="800" b="1"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hlinkClick r:id="rId23"/>
              </a:rPr>
              <a:t>Zed Attack Proxy (ZAP)</a:t>
            </a:r>
            <a:r>
              <a:rPr kumimoji="1" lang="en-US" altLang="ja-JP" sz="8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 </a:t>
            </a:r>
            <a:r>
              <a:rPr kumimoji="1" lang="ja-JP" altLang="en-US" sz="8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を使用</a:t>
            </a:r>
          </a:p>
        </p:txBody>
      </p:sp>
      <p:sp>
        <p:nvSpPr>
          <p:cNvPr id="54" name="テキスト ボックス 53">
            <a:extLst>
              <a:ext uri="{FF2B5EF4-FFF2-40B4-BE49-F238E27FC236}">
                <a16:creationId xmlns:a16="http://schemas.microsoft.com/office/drawing/2014/main" id="{F3662F36-5D6D-5736-6205-2CEB01C692F0}"/>
              </a:ext>
            </a:extLst>
          </p:cNvPr>
          <p:cNvSpPr txBox="1"/>
          <p:nvPr/>
        </p:nvSpPr>
        <p:spPr>
          <a:xfrm>
            <a:off x="7131323" y="6142330"/>
            <a:ext cx="2885274" cy="523220"/>
          </a:xfrm>
          <a:prstGeom prst="rect">
            <a:avLst/>
          </a:prstGeom>
          <a:noFill/>
        </p:spPr>
        <p:txBody>
          <a:bodyPr wrap="square" lIns="36000" rIns="36000" rtlCol="0">
            <a:spAutoFit/>
          </a:bodyPr>
          <a:lstStyle/>
          <a:p>
            <a:pPr marL="136525" marR="0" lvl="0" indent="-127000" algn="l" defTabSz="914400" rtl="0" eaLnBrk="1" fontAlgn="auto" latinLnBrk="0" hangingPunct="1">
              <a:lnSpc>
                <a:spcPct val="100000"/>
              </a:lnSpc>
              <a:spcBef>
                <a:spcPts val="0"/>
              </a:spcBef>
              <a:spcAft>
                <a:spcPts val="0"/>
              </a:spcAft>
              <a:buClrTx/>
              <a:buSzTx/>
              <a:buFontTx/>
              <a:buNone/>
              <a:tabLst/>
              <a:defRPr/>
            </a:pPr>
            <a:r>
              <a:rPr kumimoji="1" lang="en-US" altLang="ja-JP" sz="7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	Workshop</a:t>
            </a:r>
            <a:r>
              <a:rPr kumimoji="1" lang="ja-JP" altLang="en-US" sz="7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では</a:t>
            </a:r>
            <a:r>
              <a:rPr kumimoji="1" lang="en-US" altLang="ja-JP" sz="7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SAST</a:t>
            </a:r>
            <a:r>
              <a:rPr kumimoji="1" lang="ja-JP" altLang="en-US" sz="7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と並行して、</a:t>
            </a:r>
            <a:r>
              <a:rPr kumimoji="1" lang="en-US" altLang="ja-JP" sz="7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SCA (Software Composition Analysis) </a:t>
            </a:r>
            <a:r>
              <a:rPr kumimoji="1" lang="ja-JP" altLang="en-US" sz="7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と</a:t>
            </a:r>
            <a:r>
              <a:rPr kumimoji="1" lang="en-US" altLang="ja-JP" sz="7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 </a:t>
            </a:r>
            <a:r>
              <a:rPr kumimoji="1" lang="en" altLang="ja-JP" sz="7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License Analysis</a:t>
            </a:r>
            <a:r>
              <a:rPr kumimoji="1" lang="ja-JP" altLang="en-US" sz="7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を</a:t>
            </a:r>
            <a:r>
              <a:rPr kumimoji="1" lang="en-US" altLang="ja-JP" sz="7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 </a:t>
            </a:r>
            <a:r>
              <a:rPr kumimoji="1" lang="ja-JP" altLang="en-US" sz="7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実施していますが、</a:t>
            </a:r>
            <a:r>
              <a:rPr kumimoji="1" lang="en-US" altLang="ja-JP" sz="7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Workshop </a:t>
            </a:r>
            <a:r>
              <a:rPr kumimoji="1" lang="ja-JP" altLang="en-US" sz="7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の注釈にも書かれている通り、セキュアな</a:t>
            </a:r>
            <a:r>
              <a:rPr kumimoji="1" lang="en-US" altLang="ja-JP" sz="7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 Dependencies </a:t>
            </a:r>
            <a:r>
              <a:rPr kumimoji="1" lang="ja-JP" altLang="en-US" sz="7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を使用した</a:t>
            </a:r>
            <a:r>
              <a:rPr kumimoji="1" lang="en-US" altLang="ja-JP" sz="7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 AMI </a:t>
            </a:r>
            <a:r>
              <a:rPr kumimoji="1" lang="ja-JP" altLang="en-US" sz="7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を作成することを検討してください。</a:t>
            </a:r>
          </a:p>
        </p:txBody>
      </p:sp>
    </p:spTree>
    <p:extLst>
      <p:ext uri="{BB962C8B-B14F-4D97-AF65-F5344CB8AC3E}">
        <p14:creationId xmlns:p14="http://schemas.microsoft.com/office/powerpoint/2010/main" val="2484093392"/>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207A3DA7-9856-5344-9678-3121BF4CEB51}"/>
              </a:ext>
            </a:extLst>
          </p:cNvPr>
          <p:cNvSpPr>
            <a:spLocks noGrp="1"/>
          </p:cNvSpPr>
          <p:nvPr>
            <p:ph type="title"/>
          </p:nvPr>
        </p:nvSpPr>
        <p:spPr/>
        <p:txBody>
          <a:bodyPr vert="horz" lIns="91440" tIns="45720" rIns="91440" bIns="45720" rtlCol="0" anchor="t">
            <a:noAutofit/>
          </a:bodyPr>
          <a:lstStyle/>
          <a:p>
            <a:r>
              <a:rPr lang="ja-JP" altLang="en-US" sz="2800" b="0"/>
              <a:t>参考：テストの比較</a:t>
            </a:r>
          </a:p>
        </p:txBody>
      </p:sp>
      <p:sp>
        <p:nvSpPr>
          <p:cNvPr id="6" name="テキスト ボックス 5">
            <a:extLst>
              <a:ext uri="{FF2B5EF4-FFF2-40B4-BE49-F238E27FC236}">
                <a16:creationId xmlns:a16="http://schemas.microsoft.com/office/drawing/2014/main" id="{CDA7E01F-7D3D-B79E-65C1-E61FB81CBF3D}"/>
              </a:ext>
            </a:extLst>
          </p:cNvPr>
          <p:cNvSpPr txBox="1"/>
          <p:nvPr/>
        </p:nvSpPr>
        <p:spPr>
          <a:xfrm>
            <a:off x="10607211" y="0"/>
            <a:ext cx="1584789" cy="369332"/>
          </a:xfrm>
          <a:prstGeom prst="rect">
            <a:avLst/>
          </a:prstGeom>
          <a:no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800" b="0" i="0" u="none" strike="noStrike" kern="1200" cap="none" spc="0" normalizeH="0" baseline="0" noProof="0" dirty="0">
                <a:ln>
                  <a:noFill/>
                </a:ln>
                <a:solidFill>
                  <a:srgbClr val="FFFFFF">
                    <a:lumMod val="50000"/>
                  </a:srgbClr>
                </a:solidFill>
                <a:effectLst/>
                <a:uLnTx/>
                <a:uFillTx/>
                <a:latin typeface="Meiryo" panose="020B0604030504040204" pitchFamily="34" charset="-128"/>
                <a:ea typeface="Meiryo" panose="020B0604030504040204" pitchFamily="34" charset="-128"/>
                <a:cs typeface="+mn-cs"/>
              </a:rPr>
              <a:t>SEC11-BP02</a:t>
            </a:r>
            <a:endParaRPr kumimoji="0" lang="ja-JP" altLang="en-US" sz="1800" b="0" i="0" u="none" strike="noStrike" kern="1200" cap="none" spc="0" normalizeH="0" baseline="0" noProof="0">
              <a:ln>
                <a:noFill/>
              </a:ln>
              <a:solidFill>
                <a:srgbClr val="FFFFFF">
                  <a:lumMod val="50000"/>
                </a:srgbClr>
              </a:solidFill>
              <a:effectLst/>
              <a:uLnTx/>
              <a:uFillTx/>
              <a:latin typeface="Meiryo" panose="020B0604030504040204" pitchFamily="34" charset="-128"/>
              <a:ea typeface="Meiryo" panose="020B0604030504040204" pitchFamily="34" charset="-128"/>
              <a:cs typeface="+mn-cs"/>
            </a:endParaRPr>
          </a:p>
        </p:txBody>
      </p:sp>
      <p:graphicFrame>
        <p:nvGraphicFramePr>
          <p:cNvPr id="20" name="表 22">
            <a:extLst>
              <a:ext uri="{FF2B5EF4-FFF2-40B4-BE49-F238E27FC236}">
                <a16:creationId xmlns:a16="http://schemas.microsoft.com/office/drawing/2014/main" id="{37FB3B7F-311A-06B2-7482-7DF0B1744F2A}"/>
              </a:ext>
            </a:extLst>
          </p:cNvPr>
          <p:cNvGraphicFramePr>
            <a:graphicFrameLocks noGrp="1"/>
          </p:cNvGraphicFramePr>
          <p:nvPr/>
        </p:nvGraphicFramePr>
        <p:xfrm>
          <a:off x="457200" y="943953"/>
          <a:ext cx="11438625" cy="4291188"/>
        </p:xfrm>
        <a:graphic>
          <a:graphicData uri="http://schemas.openxmlformats.org/drawingml/2006/table">
            <a:tbl>
              <a:tblPr firstRow="1" bandRow="1">
                <a:tableStyleId>{5940675A-B579-460E-94D1-54222C63F5DA}</a:tableStyleId>
              </a:tblPr>
              <a:tblGrid>
                <a:gridCol w="3562709">
                  <a:extLst>
                    <a:ext uri="{9D8B030D-6E8A-4147-A177-3AD203B41FA5}">
                      <a16:colId xmlns:a16="http://schemas.microsoft.com/office/drawing/2014/main" val="2824014535"/>
                    </a:ext>
                  </a:extLst>
                </a:gridCol>
                <a:gridCol w="3640348">
                  <a:extLst>
                    <a:ext uri="{9D8B030D-6E8A-4147-A177-3AD203B41FA5}">
                      <a16:colId xmlns:a16="http://schemas.microsoft.com/office/drawing/2014/main" val="2220166891"/>
                    </a:ext>
                  </a:extLst>
                </a:gridCol>
                <a:gridCol w="4235568">
                  <a:extLst>
                    <a:ext uri="{9D8B030D-6E8A-4147-A177-3AD203B41FA5}">
                      <a16:colId xmlns:a16="http://schemas.microsoft.com/office/drawing/2014/main" val="2403932867"/>
                    </a:ext>
                  </a:extLst>
                </a:gridCol>
              </a:tblGrid>
              <a:tr h="409206">
                <a:tc>
                  <a:txBody>
                    <a:bodyPr/>
                    <a:lstStyle/>
                    <a:p>
                      <a:r>
                        <a:rPr kumimoji="1" lang="ja-JP" altLang="en-US" sz="1400">
                          <a:latin typeface="Meiryo" panose="020B0604030504040204" pitchFamily="34" charset="-128"/>
                          <a:ea typeface="Meiryo" panose="020B0604030504040204" pitchFamily="34" charset="-128"/>
                        </a:rPr>
                        <a:t>テスト</a:t>
                      </a:r>
                    </a:p>
                  </a:txBody>
                  <a:tcPr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lumMod val="95000"/>
                      </a:schemeClr>
                    </a:solidFill>
                  </a:tcPr>
                </a:tc>
                <a:tc>
                  <a:txBody>
                    <a:bodyPr/>
                    <a:lstStyle/>
                    <a:p>
                      <a:r>
                        <a:rPr kumimoji="1" lang="ja-JP" altLang="en-US" sz="1400">
                          <a:latin typeface="Meiryo" panose="020B0604030504040204" pitchFamily="34" charset="-128"/>
                          <a:ea typeface="Meiryo" panose="020B0604030504040204" pitchFamily="34" charset="-128"/>
                        </a:rPr>
                        <a:t>概要</a:t>
                      </a:r>
                    </a:p>
                  </a:txBody>
                  <a:tcPr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lumMod val="95000"/>
                      </a:schemeClr>
                    </a:solidFill>
                  </a:tcPr>
                </a:tc>
                <a:tc>
                  <a:txBody>
                    <a:bodyPr/>
                    <a:lstStyle/>
                    <a:p>
                      <a:r>
                        <a:rPr kumimoji="1" lang="ja-JP" altLang="en-US" sz="1400">
                          <a:latin typeface="Meiryo" panose="020B0604030504040204" pitchFamily="34" charset="-128"/>
                          <a:ea typeface="Meiryo" panose="020B0604030504040204" pitchFamily="34" charset="-128"/>
                        </a:rPr>
                        <a:t>検出できる脆弱性の例</a:t>
                      </a:r>
                    </a:p>
                  </a:txBody>
                  <a:tcPr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524582939"/>
                  </a:ext>
                </a:extLst>
              </a:tr>
              <a:tr h="2341220">
                <a:tc>
                  <a:txBody>
                    <a:bodyPr/>
                    <a:lstStyle/>
                    <a:p>
                      <a:r>
                        <a:rPr lang="ja-JP" altLang="en-US" sz="1400">
                          <a:latin typeface="Meiryo" panose="020B0604030504040204" pitchFamily="34" charset="-128"/>
                          <a:ea typeface="Meiryo" panose="020B0604030504040204" pitchFamily="34" charset="-128"/>
                        </a:rPr>
                        <a:t>静的アプリケーションセキュリティテスト（</a:t>
                      </a:r>
                      <a:r>
                        <a:rPr lang="en-US" altLang="ja-JP" sz="1400" dirty="0">
                          <a:latin typeface="Meiryo" panose="020B0604030504040204" pitchFamily="34" charset="-128"/>
                          <a:ea typeface="Meiryo" panose="020B0604030504040204" pitchFamily="34" charset="-128"/>
                        </a:rPr>
                        <a:t>SAST</a:t>
                      </a:r>
                      <a:r>
                        <a:rPr lang="ja-JP" altLang="en-US" sz="1400">
                          <a:latin typeface="Meiryo" panose="020B0604030504040204" pitchFamily="34" charset="-128"/>
                          <a:ea typeface="Meiryo" panose="020B0604030504040204" pitchFamily="34" charset="-128"/>
                        </a:rPr>
                        <a:t>）</a:t>
                      </a:r>
                      <a:endParaRPr kumimoji="1" lang="ja-JP" altLang="en-US" sz="1400">
                        <a:latin typeface="Meiryo" panose="020B0604030504040204" pitchFamily="34" charset="-128"/>
                        <a:ea typeface="Meiryo" panose="020B0604030504040204" pitchFamily="34" charset="-128"/>
                      </a:endParaRPr>
                    </a:p>
                  </a:txBody>
                  <a:tcP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tcPr>
                </a:tc>
                <a:tc>
                  <a:txBody>
                    <a:bodyPr/>
                    <a:lstStyle/>
                    <a:p>
                      <a:r>
                        <a:rPr lang="ja-JP" altLang="en-US" sz="1400">
                          <a:latin typeface="Meiryo" panose="020B0604030504040204" pitchFamily="34" charset="-128"/>
                          <a:ea typeface="Meiryo" panose="020B0604030504040204" pitchFamily="34" charset="-128"/>
                        </a:rPr>
                        <a:t>プログラムコードを実行せずに、ドキュメントやソースコードなどのチェックによって脆弱性を検出するテスト</a:t>
                      </a:r>
                      <a:endParaRPr kumimoji="1" lang="ja-JP" altLang="en-US" sz="1400">
                        <a:latin typeface="Meiryo" panose="020B0604030504040204" pitchFamily="34" charset="-128"/>
                        <a:ea typeface="Meiryo" panose="020B0604030504040204" pitchFamily="34" charset="-128"/>
                      </a:endParaRPr>
                    </a:p>
                  </a:txBody>
                  <a:tcP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tcPr>
                </a:tc>
                <a:tc>
                  <a:txBody>
                    <a:bodyPr/>
                    <a:lstStyle/>
                    <a:p>
                      <a:pPr marL="179388" indent="-179388">
                        <a:buFont typeface="Arial" panose="020B0604020202020204" pitchFamily="34" charset="0"/>
                        <a:buChar char="•"/>
                        <a:tabLst/>
                      </a:pPr>
                      <a:r>
                        <a:rPr lang="en" altLang="ja-JP" sz="1400" b="0" dirty="0">
                          <a:latin typeface="Meiryo" panose="020B0604030504040204" pitchFamily="34" charset="-128"/>
                          <a:ea typeface="Meiryo" panose="020B0604030504040204" pitchFamily="34" charset="-128"/>
                        </a:rPr>
                        <a:t>SQL</a:t>
                      </a:r>
                      <a:r>
                        <a:rPr lang="ja-JP" altLang="en-US" sz="1400" b="0">
                          <a:latin typeface="Meiryo" panose="020B0604030504040204" pitchFamily="34" charset="-128"/>
                          <a:ea typeface="Meiryo" panose="020B0604030504040204" pitchFamily="34" charset="-128"/>
                        </a:rPr>
                        <a:t>インジェクションなどのインジェクション</a:t>
                      </a:r>
                      <a:endParaRPr lang="en-US" altLang="ja-JP" sz="1400" b="0" dirty="0">
                        <a:latin typeface="Meiryo" panose="020B0604030504040204" pitchFamily="34" charset="-128"/>
                        <a:ea typeface="Meiryo" panose="020B0604030504040204" pitchFamily="34" charset="-128"/>
                      </a:endParaRPr>
                    </a:p>
                    <a:p>
                      <a:pPr marL="179388" indent="-179388">
                        <a:buFont typeface="Arial" panose="020B0604020202020204" pitchFamily="34" charset="0"/>
                        <a:buChar char="•"/>
                        <a:tabLst/>
                      </a:pPr>
                      <a:r>
                        <a:rPr lang="ja-JP" altLang="en-US" sz="1400" b="0">
                          <a:latin typeface="Meiryo" panose="020B0604030504040204" pitchFamily="34" charset="-128"/>
                          <a:ea typeface="Meiryo" panose="020B0604030504040204" pitchFamily="34" charset="-128"/>
                        </a:rPr>
                        <a:t>クロスサイトスクリプティング（</a:t>
                      </a:r>
                      <a:r>
                        <a:rPr lang="en" altLang="ja-JP" sz="1400" b="0" dirty="0">
                          <a:latin typeface="Meiryo" panose="020B0604030504040204" pitchFamily="34" charset="-128"/>
                          <a:ea typeface="Meiryo" panose="020B0604030504040204" pitchFamily="34" charset="-128"/>
                        </a:rPr>
                        <a:t>XSS</a:t>
                      </a:r>
                      <a:r>
                        <a:rPr lang="ja-JP" altLang="en-US" sz="1400" b="0">
                          <a:latin typeface="Meiryo" panose="020B0604030504040204" pitchFamily="34" charset="-128"/>
                          <a:ea typeface="Meiryo" panose="020B0604030504040204" pitchFamily="34" charset="-128"/>
                        </a:rPr>
                        <a:t>）</a:t>
                      </a:r>
                      <a:endParaRPr lang="en-US" altLang="ja-JP" sz="1400" b="0" dirty="0">
                        <a:latin typeface="Meiryo" panose="020B0604030504040204" pitchFamily="34" charset="-128"/>
                        <a:ea typeface="Meiryo" panose="020B0604030504040204" pitchFamily="34" charset="-128"/>
                      </a:endParaRPr>
                    </a:p>
                    <a:p>
                      <a:pPr marL="179388" indent="-179388">
                        <a:buFont typeface="Arial" panose="020B0604020202020204" pitchFamily="34" charset="0"/>
                        <a:buChar char="•"/>
                        <a:tabLst/>
                      </a:pPr>
                      <a:r>
                        <a:rPr lang="ja-JP" altLang="en-US" sz="1400" b="0">
                          <a:latin typeface="Meiryo" panose="020B0604030504040204" pitchFamily="34" charset="-128"/>
                          <a:ea typeface="Meiryo" panose="020B0604030504040204" pitchFamily="34" charset="-128"/>
                        </a:rPr>
                        <a:t>クロスサイトリクエストフォージェリ（</a:t>
                      </a:r>
                      <a:r>
                        <a:rPr lang="en" altLang="ja-JP" sz="1400" b="0" dirty="0">
                          <a:latin typeface="Meiryo" panose="020B0604030504040204" pitchFamily="34" charset="-128"/>
                          <a:ea typeface="Meiryo" panose="020B0604030504040204" pitchFamily="34" charset="-128"/>
                        </a:rPr>
                        <a:t>CSRF</a:t>
                      </a:r>
                      <a:r>
                        <a:rPr lang="ja-JP" altLang="en-US" sz="1400" b="0">
                          <a:latin typeface="Meiryo" panose="020B0604030504040204" pitchFamily="34" charset="-128"/>
                          <a:ea typeface="Meiryo" panose="020B0604030504040204" pitchFamily="34" charset="-128"/>
                        </a:rPr>
                        <a:t>）</a:t>
                      </a:r>
                      <a:endParaRPr lang="en" altLang="ja-JP" sz="1400" b="0" dirty="0">
                        <a:latin typeface="Meiryo" panose="020B0604030504040204" pitchFamily="34" charset="-128"/>
                        <a:ea typeface="Meiryo" panose="020B0604030504040204" pitchFamily="34" charset="-128"/>
                      </a:endParaRPr>
                    </a:p>
                    <a:p>
                      <a:pPr marL="179388" indent="-179388">
                        <a:buFont typeface="Arial" panose="020B0604020202020204" pitchFamily="34" charset="0"/>
                        <a:buChar char="•"/>
                        <a:tabLst/>
                      </a:pPr>
                      <a:r>
                        <a:rPr kumimoji="1" lang="en" altLang="ja-JP" sz="1400" b="0" dirty="0">
                          <a:latin typeface="Meiryo" panose="020B0604030504040204" pitchFamily="34" charset="-128"/>
                          <a:ea typeface="Meiryo" panose="020B0604030504040204" pitchFamily="34" charset="-128"/>
                        </a:rPr>
                        <a:t>HTTP</a:t>
                      </a:r>
                      <a:r>
                        <a:rPr kumimoji="1" lang="ja-JP" altLang="en-US" sz="1400" b="0">
                          <a:latin typeface="Meiryo" panose="020B0604030504040204" pitchFamily="34" charset="-128"/>
                          <a:ea typeface="Meiryo" panose="020B0604030504040204" pitchFamily="34" charset="-128"/>
                        </a:rPr>
                        <a:t>レスポンス分割</a:t>
                      </a:r>
                    </a:p>
                    <a:p>
                      <a:pPr marL="179388" indent="-179388">
                        <a:buFont typeface="Arial" panose="020B0604020202020204" pitchFamily="34" charset="0"/>
                        <a:buChar char="•"/>
                        <a:tabLst/>
                      </a:pPr>
                      <a:r>
                        <a:rPr kumimoji="1" lang="ja-JP" altLang="en-US" sz="1400" b="0">
                          <a:latin typeface="Meiryo" panose="020B0604030504040204" pitchFamily="34" charset="-128"/>
                          <a:ea typeface="Meiryo" panose="020B0604030504040204" pitchFamily="34" charset="-128"/>
                        </a:rPr>
                        <a:t>悪意のあるファイルの実行</a:t>
                      </a:r>
                      <a:endParaRPr kumimoji="1" lang="en-US" altLang="ja-JP" sz="1400" b="0" dirty="0">
                        <a:latin typeface="Meiryo" panose="020B0604030504040204" pitchFamily="34" charset="-128"/>
                        <a:ea typeface="Meiryo" panose="020B0604030504040204" pitchFamily="34" charset="-128"/>
                      </a:endParaRPr>
                    </a:p>
                    <a:p>
                      <a:pPr marL="179388" indent="-179388">
                        <a:buFont typeface="Arial" panose="020B0604020202020204" pitchFamily="34" charset="0"/>
                        <a:buChar char="•"/>
                        <a:tabLst/>
                      </a:pPr>
                      <a:r>
                        <a:rPr lang="ja-JP" altLang="en-US" sz="1400" b="0">
                          <a:latin typeface="Meiryo" panose="020B0604030504040204" pitchFamily="34" charset="-128"/>
                          <a:ea typeface="Meiryo" panose="020B0604030504040204" pitchFamily="34" charset="-128"/>
                        </a:rPr>
                        <a:t>バッファーオーバーフロー</a:t>
                      </a:r>
                      <a:endParaRPr lang="en-US" altLang="ja-JP" sz="1400" b="0" dirty="0">
                        <a:latin typeface="Meiryo" panose="020B0604030504040204" pitchFamily="34" charset="-128"/>
                        <a:ea typeface="Meiryo" panose="020B0604030504040204" pitchFamily="34" charset="-128"/>
                      </a:endParaRPr>
                    </a:p>
                    <a:p>
                      <a:pPr marL="179388" indent="-179388">
                        <a:buFont typeface="Arial" panose="020B0604020202020204" pitchFamily="34" charset="0"/>
                        <a:buChar char="•"/>
                        <a:tabLst/>
                      </a:pPr>
                      <a:r>
                        <a:rPr lang="en" altLang="ja-JP" sz="1400" b="0" dirty="0">
                          <a:latin typeface="Meiryo" panose="020B0604030504040204" pitchFamily="34" charset="-128"/>
                          <a:ea typeface="Meiryo" panose="020B0604030504040204" pitchFamily="34" charset="-128"/>
                        </a:rPr>
                        <a:t>XML </a:t>
                      </a:r>
                      <a:r>
                        <a:rPr lang="ja-JP" altLang="en-US" sz="1400" b="0">
                          <a:latin typeface="Meiryo" panose="020B0604030504040204" pitchFamily="34" charset="-128"/>
                          <a:ea typeface="Meiryo" panose="020B0604030504040204" pitchFamily="34" charset="-128"/>
                        </a:rPr>
                        <a:t>外部エンティティ参照（</a:t>
                      </a:r>
                      <a:r>
                        <a:rPr lang="en-US" altLang="ja-JP" sz="1400" b="0" dirty="0">
                          <a:latin typeface="Meiryo" panose="020B0604030504040204" pitchFamily="34" charset="-128"/>
                          <a:ea typeface="Meiryo" panose="020B0604030504040204" pitchFamily="34" charset="-128"/>
                        </a:rPr>
                        <a:t>XXE)</a:t>
                      </a:r>
                    </a:p>
                    <a:p>
                      <a:endParaRPr kumimoji="1" lang="en-US" altLang="ja-JP" sz="1400" b="0" dirty="0">
                        <a:latin typeface="Meiryo" panose="020B0604030504040204" pitchFamily="34" charset="-128"/>
                        <a:ea typeface="Meiryo" panose="020B0604030504040204" pitchFamily="34" charset="-128"/>
                      </a:endParaRPr>
                    </a:p>
                  </a:txBody>
                  <a:tcP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1155894974"/>
                  </a:ext>
                </a:extLst>
              </a:tr>
              <a:tr h="1022602">
                <a:tc>
                  <a:txBody>
                    <a:bodyPr/>
                    <a:lstStyle/>
                    <a:p>
                      <a:r>
                        <a:rPr kumimoji="1" lang="ja-JP" altLang="en-US" sz="1400">
                          <a:latin typeface="Meiryo" panose="020B0604030504040204" pitchFamily="34" charset="-128"/>
                          <a:ea typeface="Meiryo" panose="020B0604030504040204" pitchFamily="34" charset="-128"/>
                        </a:rPr>
                        <a:t>動的分析セキュリティテスト（</a:t>
                      </a:r>
                      <a:r>
                        <a:rPr kumimoji="1" lang="en" altLang="ja-JP" sz="1400" dirty="0">
                          <a:latin typeface="Meiryo" panose="020B0604030504040204" pitchFamily="34" charset="-128"/>
                          <a:ea typeface="Meiryo" panose="020B0604030504040204" pitchFamily="34" charset="-128"/>
                        </a:rPr>
                        <a:t>DAST</a:t>
                      </a:r>
                      <a:r>
                        <a:rPr kumimoji="1" lang="ja-JP" altLang="en" sz="1400">
                          <a:latin typeface="Meiryo" panose="020B0604030504040204" pitchFamily="34" charset="-128"/>
                          <a:ea typeface="Meiryo" panose="020B0604030504040204" pitchFamily="34" charset="-128"/>
                        </a:rPr>
                        <a:t>）</a:t>
                      </a:r>
                      <a:endParaRPr kumimoji="1" lang="ja-JP" altLang="en-US" sz="1400">
                        <a:latin typeface="Meiryo" panose="020B0604030504040204" pitchFamily="34" charset="-128"/>
                        <a:ea typeface="Meiryo" panose="020B0604030504040204" pitchFamily="34" charset="-128"/>
                      </a:endParaRPr>
                    </a:p>
                  </a:txBody>
                  <a:tcP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tcPr>
                </a:tc>
                <a:tc>
                  <a:txBody>
                    <a:bodyPr/>
                    <a:lstStyle/>
                    <a:p>
                      <a:r>
                        <a:rPr lang="ja-JP" altLang="en-US" sz="1400">
                          <a:latin typeface="Meiryo" panose="020B0604030504040204" pitchFamily="34" charset="-128"/>
                          <a:ea typeface="Meiryo" panose="020B0604030504040204" pitchFamily="34" charset="-128"/>
                        </a:rPr>
                        <a:t>プログラムコードを実行して、その結果からソフトウェアの脆弱性を検出するテスト</a:t>
                      </a:r>
                      <a:endParaRPr kumimoji="1" lang="ja-JP" altLang="en-US" sz="1400">
                        <a:latin typeface="Meiryo" panose="020B0604030504040204" pitchFamily="34" charset="-128"/>
                        <a:ea typeface="Meiryo" panose="020B0604030504040204" pitchFamily="34" charset="-128"/>
                      </a:endParaRPr>
                    </a:p>
                  </a:txBody>
                  <a:tcP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tcPr>
                </a:tc>
                <a:tc>
                  <a:txBody>
                    <a:bodyPr/>
                    <a:lstStyle/>
                    <a:p>
                      <a:pPr marL="179388" indent="-179388">
                        <a:buFont typeface="Arial" panose="020B0604020202020204" pitchFamily="34" charset="0"/>
                        <a:buChar char="•"/>
                        <a:tabLst/>
                      </a:pPr>
                      <a:r>
                        <a:rPr lang="ja-JP" altLang="en-US" sz="1400">
                          <a:latin typeface="Meiryo" panose="020B0604030504040204" pitchFamily="34" charset="-128"/>
                          <a:ea typeface="Meiryo" panose="020B0604030504040204" pitchFamily="34" charset="-128"/>
                        </a:rPr>
                        <a:t>認証関連の脆弱性</a:t>
                      </a:r>
                      <a:endParaRPr lang="en-US" altLang="ja-JP" sz="1400" dirty="0">
                        <a:latin typeface="Meiryo" panose="020B0604030504040204" pitchFamily="34" charset="-128"/>
                        <a:ea typeface="Meiryo" panose="020B0604030504040204" pitchFamily="34" charset="-128"/>
                      </a:endParaRPr>
                    </a:p>
                    <a:p>
                      <a:pPr marL="179388" indent="-179388">
                        <a:buFont typeface="Arial" panose="020B0604020202020204" pitchFamily="34" charset="0"/>
                        <a:buChar char="•"/>
                        <a:tabLst/>
                      </a:pPr>
                      <a:r>
                        <a:rPr lang="ja-JP" altLang="en-US" sz="1400">
                          <a:latin typeface="Meiryo" panose="020B0604030504040204" pitchFamily="34" charset="-128"/>
                          <a:ea typeface="Meiryo" panose="020B0604030504040204" pitchFamily="34" charset="-128"/>
                        </a:rPr>
                        <a:t>サーバーの設定ミスによる脆弱性</a:t>
                      </a:r>
                      <a:endParaRPr lang="en-US" altLang="ja-JP" sz="1400" dirty="0">
                        <a:latin typeface="Meiryo" panose="020B0604030504040204" pitchFamily="34" charset="-128"/>
                        <a:ea typeface="Meiryo" panose="020B0604030504040204" pitchFamily="34" charset="-128"/>
                      </a:endParaRPr>
                    </a:p>
                    <a:p>
                      <a:pPr marL="179388" indent="-179388">
                        <a:buFont typeface="Arial" panose="020B0604020202020204" pitchFamily="34" charset="0"/>
                        <a:buChar char="•"/>
                        <a:tabLst/>
                      </a:pPr>
                      <a:r>
                        <a:rPr lang="ja-JP" altLang="en-US" sz="1400">
                          <a:latin typeface="Meiryo" panose="020B0604030504040204" pitchFamily="34" charset="-128"/>
                          <a:ea typeface="Meiryo" panose="020B0604030504040204" pitchFamily="34" charset="-128"/>
                        </a:rPr>
                        <a:t>パストラバーサル</a:t>
                      </a:r>
                      <a:endParaRPr lang="en-US" altLang="ja-JP" sz="1400" dirty="0">
                        <a:latin typeface="Meiryo" panose="020B0604030504040204" pitchFamily="34" charset="-128"/>
                        <a:ea typeface="Meiryo" panose="020B0604030504040204" pitchFamily="34" charset="-128"/>
                      </a:endParaRPr>
                    </a:p>
                    <a:p>
                      <a:r>
                        <a:rPr lang="en-US" altLang="ja-JP" sz="1400" dirty="0">
                          <a:latin typeface="Meiryo" panose="020B0604030504040204" pitchFamily="34" charset="-128"/>
                          <a:ea typeface="Meiryo" panose="020B0604030504040204" pitchFamily="34" charset="-128"/>
                        </a:rPr>
                        <a:t>※SAST</a:t>
                      </a:r>
                      <a:r>
                        <a:rPr lang="ja-JP" altLang="en-US" sz="1400">
                          <a:latin typeface="Meiryo" panose="020B0604030504040204" pitchFamily="34" charset="-128"/>
                          <a:ea typeface="Meiryo" panose="020B0604030504040204" pitchFamily="34" charset="-128"/>
                        </a:rPr>
                        <a:t>でチェックする脆弱性もテストする</a:t>
                      </a:r>
                      <a:endParaRPr lang="en-US" altLang="ja-JP" sz="1400" dirty="0">
                        <a:latin typeface="Meiryo" panose="020B0604030504040204" pitchFamily="34" charset="-128"/>
                        <a:ea typeface="Meiryo" panose="020B0604030504040204" pitchFamily="34" charset="-128"/>
                      </a:endParaRPr>
                    </a:p>
                  </a:txBody>
                  <a:tcP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3697136241"/>
                  </a:ext>
                </a:extLst>
              </a:tr>
              <a:tr h="457480">
                <a:tc>
                  <a:txBody>
                    <a:bodyPr/>
                    <a:lstStyle/>
                    <a:p>
                      <a:r>
                        <a:rPr lang="ja-JP" altLang="en-US" sz="1400">
                          <a:latin typeface="Meiryo" panose="020B0604030504040204" pitchFamily="34" charset="-128"/>
                          <a:ea typeface="Meiryo" panose="020B0604030504040204" pitchFamily="34" charset="-128"/>
                        </a:rPr>
                        <a:t>セキュリティユニットテスト</a:t>
                      </a:r>
                      <a:endParaRPr kumimoji="1" lang="ja-JP" altLang="en-US" sz="1400">
                        <a:latin typeface="Meiryo" panose="020B0604030504040204" pitchFamily="34" charset="-128"/>
                        <a:ea typeface="Meiryo" panose="020B0604030504040204" pitchFamily="34" charset="-128"/>
                      </a:endParaRPr>
                    </a:p>
                  </a:txBody>
                  <a:tcP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tcPr>
                </a:tc>
                <a:tc>
                  <a:txBody>
                    <a:bodyPr/>
                    <a:lstStyle/>
                    <a:p>
                      <a:r>
                        <a:rPr kumimoji="1" lang="ja-JP" altLang="en-US" sz="1400">
                          <a:latin typeface="Meiryo" panose="020B0604030504040204" pitchFamily="34" charset="-128"/>
                          <a:ea typeface="Meiryo" panose="020B0604030504040204" pitchFamily="34" charset="-128"/>
                        </a:rPr>
                        <a:t>モジュール個別のユニットテストにセキュリティ項目を含めたテスト</a:t>
                      </a:r>
                    </a:p>
                  </a:txBody>
                  <a:tcP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tcPr>
                </a:tc>
                <a:tc>
                  <a:txBody>
                    <a:bodyPr/>
                    <a:lstStyle/>
                    <a:p>
                      <a:endParaRPr kumimoji="1" lang="ja-JP" altLang="en-US" sz="1400">
                        <a:latin typeface="Meiryo" panose="020B0604030504040204" pitchFamily="34" charset="-128"/>
                        <a:ea typeface="Meiryo" panose="020B0604030504040204" pitchFamily="34" charset="-128"/>
                      </a:endParaRPr>
                    </a:p>
                  </a:txBody>
                  <a:tcP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3788855196"/>
                  </a:ext>
                </a:extLst>
              </a:tr>
            </a:tbl>
          </a:graphicData>
        </a:graphic>
      </p:graphicFrame>
    </p:spTree>
    <p:extLst>
      <p:ext uri="{BB962C8B-B14F-4D97-AF65-F5344CB8AC3E}">
        <p14:creationId xmlns:p14="http://schemas.microsoft.com/office/powerpoint/2010/main" val="2601630798"/>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207A3DA7-9856-5344-9678-3121BF4CEB51}"/>
              </a:ext>
            </a:extLst>
          </p:cNvPr>
          <p:cNvSpPr>
            <a:spLocks noGrp="1"/>
          </p:cNvSpPr>
          <p:nvPr>
            <p:ph type="title"/>
          </p:nvPr>
        </p:nvSpPr>
        <p:spPr/>
        <p:txBody>
          <a:bodyPr vert="horz" lIns="91440" tIns="45720" rIns="91440" bIns="45720" rtlCol="0" anchor="t">
            <a:noAutofit/>
          </a:bodyPr>
          <a:lstStyle/>
          <a:p>
            <a:r>
              <a:rPr lang="ja-JP" altLang="en-US" sz="2800" b="0"/>
              <a:t>参考：</a:t>
            </a:r>
            <a:r>
              <a:rPr lang="en" altLang="ja-JP" sz="2800" b="0" dirty="0"/>
              <a:t>Amazon </a:t>
            </a:r>
            <a:r>
              <a:rPr lang="en" altLang="ja-JP" sz="2800" b="0" dirty="0" err="1"/>
              <a:t>CodeGuru</a:t>
            </a:r>
            <a:r>
              <a:rPr lang="en" altLang="ja-JP" sz="2800" b="0" dirty="0"/>
              <a:t> Reviewer</a:t>
            </a:r>
            <a:endParaRPr lang="ja-JP" altLang="en-US" sz="2800" b="0"/>
          </a:p>
        </p:txBody>
      </p:sp>
      <p:sp>
        <p:nvSpPr>
          <p:cNvPr id="2" name="正方形/長方形 1">
            <a:extLst>
              <a:ext uri="{FF2B5EF4-FFF2-40B4-BE49-F238E27FC236}">
                <a16:creationId xmlns:a16="http://schemas.microsoft.com/office/drawing/2014/main" id="{81518C9A-93DE-E812-3E45-D4995B1BEBDD}"/>
              </a:ext>
            </a:extLst>
          </p:cNvPr>
          <p:cNvSpPr/>
          <p:nvPr/>
        </p:nvSpPr>
        <p:spPr>
          <a:xfrm>
            <a:off x="457200" y="1124086"/>
            <a:ext cx="4948177" cy="639864"/>
          </a:xfrm>
          <a:prstGeom prst="rect">
            <a:avLst/>
          </a:prstGeom>
          <a:solidFill>
            <a:srgbClr val="163D51"/>
          </a:solidFill>
          <a:ln>
            <a:no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ctr"/>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0" lang="ja-JP" altLang="en-US" sz="2333" b="0" i="0" u="none" strike="noStrike" kern="1200" cap="none" spc="0" normalizeH="0" baseline="0" noProof="0">
                <a:ln>
                  <a:noFill/>
                </a:ln>
                <a:gradFill>
                  <a:gsLst>
                    <a:gs pos="0">
                      <a:srgbClr val="FFFFFF"/>
                    </a:gs>
                    <a:gs pos="100000">
                      <a:srgbClr val="FFFFFF"/>
                    </a:gs>
                  </a:gsLst>
                  <a:lin ang="5400000" scaled="1"/>
                </a:gradFill>
                <a:effectLst/>
                <a:uLnTx/>
                <a:uFillTx/>
                <a:latin typeface="Meiryo" panose="020B0604030504040204" pitchFamily="34" charset="-128"/>
                <a:ea typeface="Meiryo" panose="020B0604030504040204" pitchFamily="34" charset="-128"/>
                <a:cs typeface="+mn-cs"/>
              </a:rPr>
              <a:t>概要</a:t>
            </a:r>
            <a:endParaRPr kumimoji="0" lang="ja-JP" altLang="en-US" sz="2333" b="0" i="0" u="none" strike="noStrike" kern="1200" cap="none" spc="0" normalizeH="0" baseline="0" noProof="0" dirty="0">
              <a:ln>
                <a:noFill/>
              </a:ln>
              <a:gradFill>
                <a:gsLst>
                  <a:gs pos="0">
                    <a:srgbClr val="FFFFFF"/>
                  </a:gs>
                  <a:gs pos="100000">
                    <a:srgbClr val="FFFFFF"/>
                  </a:gs>
                </a:gsLst>
                <a:lin ang="5400000" scaled="1"/>
              </a:gradFill>
              <a:effectLst/>
              <a:uLnTx/>
              <a:uFillTx/>
              <a:latin typeface="Meiryo" panose="020B0604030504040204" pitchFamily="34" charset="-128"/>
              <a:ea typeface="Meiryo" panose="020B0604030504040204" pitchFamily="34" charset="-128"/>
              <a:cs typeface="+mn-cs"/>
            </a:endParaRPr>
          </a:p>
        </p:txBody>
      </p:sp>
      <p:sp>
        <p:nvSpPr>
          <p:cNvPr id="3" name="テキスト ボックス 2">
            <a:extLst>
              <a:ext uri="{FF2B5EF4-FFF2-40B4-BE49-F238E27FC236}">
                <a16:creationId xmlns:a16="http://schemas.microsoft.com/office/drawing/2014/main" id="{7B5C6A7F-64EB-8CC6-9D53-2B21927820E9}"/>
              </a:ext>
            </a:extLst>
          </p:cNvPr>
          <p:cNvSpPr txBox="1"/>
          <p:nvPr/>
        </p:nvSpPr>
        <p:spPr>
          <a:xfrm>
            <a:off x="457201" y="1863517"/>
            <a:ext cx="4948176" cy="3488006"/>
          </a:xfrm>
          <a:prstGeom prst="rect">
            <a:avLst/>
          </a:prstGeom>
          <a:noFill/>
        </p:spPr>
        <p:txBody>
          <a:bodyPr wrap="square" rtlCol="0">
            <a:spAutoFit/>
          </a:bodyPr>
          <a:lstStyle/>
          <a:p>
            <a:pPr marL="285750" marR="0" lvl="0" indent="-285750" algn="l" defTabSz="914400" rtl="0" eaLnBrk="1" fontAlgn="auto" latinLnBrk="0" hangingPunct="1">
              <a:lnSpc>
                <a:spcPct val="114000"/>
              </a:lnSpc>
              <a:spcBef>
                <a:spcPts val="1200"/>
              </a:spcBef>
              <a:spcAft>
                <a:spcPts val="0"/>
              </a:spcAft>
              <a:buClrTx/>
              <a:buSzTx/>
              <a:buFont typeface="Arial" panose="020B0604020202020204" pitchFamily="34" charset="0"/>
              <a:buChar char="•"/>
              <a:tabLst/>
              <a:defRPr/>
            </a:pPr>
            <a:r>
              <a:rPr kumimoji="1" lang="ja-JP" altLang="en-US" sz="16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開発者は機械学習のメリットを享受し、自動的にベストプラクティに沿っていない問題箇所を特定することができ、本番環境に影響を与える可能性のある問題を未然に防ぐことができる。</a:t>
            </a:r>
          </a:p>
          <a:p>
            <a:pPr marL="285750" marR="0" lvl="0" indent="-285750" algn="l" defTabSz="914400" rtl="0" eaLnBrk="1" fontAlgn="auto" latinLnBrk="0" hangingPunct="1">
              <a:lnSpc>
                <a:spcPct val="114000"/>
              </a:lnSpc>
              <a:spcBef>
                <a:spcPts val="1200"/>
              </a:spcBef>
              <a:spcAft>
                <a:spcPts val="0"/>
              </a:spcAft>
              <a:buClrTx/>
              <a:buSzTx/>
              <a:buFont typeface="Arial" panose="020B0604020202020204" pitchFamily="34" charset="0"/>
              <a:buChar char="•"/>
              <a:tabLst/>
              <a:defRPr/>
            </a:pPr>
            <a:r>
              <a:rPr kumimoji="1" lang="ja-JP" altLang="en-US" sz="16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コードの具体的な改善方法も推奨事項に含まれており、開発者はコード例や関連ドキュメントを参照することが可能。</a:t>
            </a:r>
          </a:p>
          <a:p>
            <a:pPr marL="285750" marR="0" lvl="0" indent="-285750" algn="l" defTabSz="914400" rtl="0" eaLnBrk="1" fontAlgn="auto" latinLnBrk="0" hangingPunct="1">
              <a:lnSpc>
                <a:spcPct val="114000"/>
              </a:lnSpc>
              <a:spcBef>
                <a:spcPts val="1200"/>
              </a:spcBef>
              <a:spcAft>
                <a:spcPts val="0"/>
              </a:spcAft>
              <a:buClrTx/>
              <a:buSzTx/>
              <a:buFont typeface="Arial" panose="020B0604020202020204" pitchFamily="34" charset="0"/>
              <a:buChar char="•"/>
              <a:tabLst/>
              <a:defRPr/>
            </a:pPr>
            <a:r>
              <a:rPr kumimoji="1" lang="ja-JP" altLang="en-US" sz="16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開発者は</a:t>
            </a:r>
            <a:r>
              <a:rPr kumimoji="1" lang="en" altLang="ja-JP" sz="16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Amazon </a:t>
            </a:r>
            <a:r>
              <a:rPr kumimoji="1" lang="en" altLang="ja-JP" sz="1600" b="0" i="0" u="none" strike="noStrike" kern="1200" cap="none" spc="0" normalizeH="0" baseline="0" noProof="0" dirty="0" err="1">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CodeGuru</a:t>
            </a:r>
            <a:r>
              <a:rPr kumimoji="1" lang="en" altLang="ja-JP" sz="16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 Reviewer</a:t>
            </a:r>
            <a:r>
              <a:rPr kumimoji="1" lang="ja-JP" altLang="en-US" sz="16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をレビュアーの一員としてみなすことができ、追加のソフトウェアインストール不要、通常の開発ワークフローに変更なく簡単に利用を始められる。</a:t>
            </a:r>
          </a:p>
        </p:txBody>
      </p:sp>
      <p:sp>
        <p:nvSpPr>
          <p:cNvPr id="5" name="正方形/長方形 4">
            <a:extLst>
              <a:ext uri="{FF2B5EF4-FFF2-40B4-BE49-F238E27FC236}">
                <a16:creationId xmlns:a16="http://schemas.microsoft.com/office/drawing/2014/main" id="{500CB2D7-1123-5D1C-2F20-7467F9487A57}"/>
              </a:ext>
            </a:extLst>
          </p:cNvPr>
          <p:cNvSpPr/>
          <p:nvPr/>
        </p:nvSpPr>
        <p:spPr>
          <a:xfrm>
            <a:off x="6086975" y="1124086"/>
            <a:ext cx="5647825" cy="639864"/>
          </a:xfrm>
          <a:prstGeom prst="rect">
            <a:avLst/>
          </a:prstGeom>
          <a:solidFill>
            <a:srgbClr val="163D51"/>
          </a:solidFill>
          <a:ln>
            <a:no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ctr"/>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0" lang="ja-JP" altLang="en-US" sz="2333" b="0" i="0" u="none" strike="noStrike" kern="1200" cap="none" spc="0" normalizeH="0" baseline="0" noProof="0">
                <a:ln>
                  <a:noFill/>
                </a:ln>
                <a:gradFill>
                  <a:gsLst>
                    <a:gs pos="0">
                      <a:srgbClr val="FFFFFF"/>
                    </a:gs>
                    <a:gs pos="100000">
                      <a:srgbClr val="FFFFFF"/>
                    </a:gs>
                  </a:gsLst>
                  <a:lin ang="5400000" scaled="1"/>
                </a:gradFill>
                <a:effectLst/>
                <a:uLnTx/>
                <a:uFillTx/>
                <a:latin typeface="Meiryo" panose="020B0604030504040204" pitchFamily="34" charset="-128"/>
                <a:ea typeface="Meiryo" panose="020B0604030504040204" pitchFamily="34" charset="-128"/>
                <a:cs typeface="+mn-cs"/>
              </a:rPr>
              <a:t>位置づけ</a:t>
            </a:r>
            <a:endParaRPr kumimoji="0" lang="ja-JP" altLang="en-US" sz="2333" b="0" i="0" u="none" strike="noStrike" kern="1200" cap="none" spc="0" normalizeH="0" baseline="0" noProof="0" dirty="0">
              <a:ln>
                <a:noFill/>
              </a:ln>
              <a:gradFill>
                <a:gsLst>
                  <a:gs pos="0">
                    <a:srgbClr val="FFFFFF"/>
                  </a:gs>
                  <a:gs pos="100000">
                    <a:srgbClr val="FFFFFF"/>
                  </a:gs>
                </a:gsLst>
                <a:lin ang="5400000" scaled="1"/>
              </a:gradFill>
              <a:effectLst/>
              <a:uLnTx/>
              <a:uFillTx/>
              <a:latin typeface="Meiryo" panose="020B0604030504040204" pitchFamily="34" charset="-128"/>
              <a:ea typeface="Meiryo" panose="020B0604030504040204" pitchFamily="34" charset="-128"/>
              <a:cs typeface="+mn-cs"/>
            </a:endParaRPr>
          </a:p>
        </p:txBody>
      </p:sp>
      <p:cxnSp>
        <p:nvCxnSpPr>
          <p:cNvPr id="7" name="直線矢印コネクタ 6">
            <a:extLst>
              <a:ext uri="{FF2B5EF4-FFF2-40B4-BE49-F238E27FC236}">
                <a16:creationId xmlns:a16="http://schemas.microsoft.com/office/drawing/2014/main" id="{3A903307-4B6F-E358-5C96-15719E0FED5D}"/>
              </a:ext>
            </a:extLst>
          </p:cNvPr>
          <p:cNvCxnSpPr>
            <a:cxnSpLocks/>
          </p:cNvCxnSpPr>
          <p:nvPr/>
        </p:nvCxnSpPr>
        <p:spPr>
          <a:xfrm flipV="1">
            <a:off x="7157014" y="1817221"/>
            <a:ext cx="0" cy="3761772"/>
          </a:xfrm>
          <a:prstGeom prst="straightConnector1">
            <a:avLst/>
          </a:prstGeom>
          <a:ln w="28575">
            <a:solidFill>
              <a:schemeClr val="tx1"/>
            </a:solidFill>
            <a:tailEnd type="triangle"/>
          </a:ln>
        </p:spPr>
        <p:style>
          <a:lnRef idx="1">
            <a:schemeClr val="accent6"/>
          </a:lnRef>
          <a:fillRef idx="0">
            <a:schemeClr val="accent6"/>
          </a:fillRef>
          <a:effectRef idx="0">
            <a:schemeClr val="accent6"/>
          </a:effectRef>
          <a:fontRef idx="minor">
            <a:schemeClr val="tx1"/>
          </a:fontRef>
        </p:style>
      </p:cxnSp>
      <p:pic>
        <p:nvPicPr>
          <p:cNvPr id="8" name="Graphic 21">
            <a:extLst>
              <a:ext uri="{FF2B5EF4-FFF2-40B4-BE49-F238E27FC236}">
                <a16:creationId xmlns:a16="http://schemas.microsoft.com/office/drawing/2014/main" id="{936E60E3-048A-8FC6-4B34-E9DCDFDC66E3}"/>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6941015" y="5800283"/>
            <a:ext cx="432000" cy="4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12">
            <a:extLst>
              <a:ext uri="{FF2B5EF4-FFF2-40B4-BE49-F238E27FC236}">
                <a16:creationId xmlns:a16="http://schemas.microsoft.com/office/drawing/2014/main" id="{73B80A00-7C6D-75EA-2263-17FD6513CE4E}"/>
              </a:ext>
            </a:extLst>
          </p:cNvPr>
          <p:cNvSpPr txBox="1">
            <a:spLocks noChangeArrowheads="1"/>
          </p:cNvSpPr>
          <p:nvPr/>
        </p:nvSpPr>
        <p:spPr bwMode="auto">
          <a:xfrm>
            <a:off x="6521262" y="6235291"/>
            <a:ext cx="1271507"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9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AWS </a:t>
            </a:r>
            <a:r>
              <a:rPr kumimoji="0" lang="en-US" altLang="en-US" sz="900" b="0" i="0" u="none" strike="noStrike" kern="1200" cap="none" spc="0" normalizeH="0" baseline="0" noProof="0" dirty="0" err="1">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CodeCommit</a:t>
            </a:r>
            <a:endParaRPr kumimoji="0" lang="en-US" altLang="en-US" sz="9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endParaRPr>
          </a:p>
        </p:txBody>
      </p:sp>
      <p:pic>
        <p:nvPicPr>
          <p:cNvPr id="10" name="図 9">
            <a:extLst>
              <a:ext uri="{FF2B5EF4-FFF2-40B4-BE49-F238E27FC236}">
                <a16:creationId xmlns:a16="http://schemas.microsoft.com/office/drawing/2014/main" id="{BAC6AA6B-9C90-C296-603B-D2109CD82BA7}"/>
              </a:ext>
            </a:extLst>
          </p:cNvPr>
          <p:cNvPicPr>
            <a:picLocks noChangeAspect="1"/>
          </p:cNvPicPr>
          <p:nvPr/>
        </p:nvPicPr>
        <p:blipFill>
          <a:blip r:embed="rId4"/>
          <a:stretch>
            <a:fillRect/>
          </a:stretch>
        </p:blipFill>
        <p:spPr>
          <a:xfrm>
            <a:off x="8650724" y="5800283"/>
            <a:ext cx="417102" cy="432000"/>
          </a:xfrm>
          <a:prstGeom prst="rect">
            <a:avLst/>
          </a:prstGeom>
        </p:spPr>
      </p:pic>
      <p:sp>
        <p:nvSpPr>
          <p:cNvPr id="11" name="テキスト ボックス 10">
            <a:extLst>
              <a:ext uri="{FF2B5EF4-FFF2-40B4-BE49-F238E27FC236}">
                <a16:creationId xmlns:a16="http://schemas.microsoft.com/office/drawing/2014/main" id="{BD707609-AB8C-52B7-E6C7-D60CEA754EBF}"/>
              </a:ext>
            </a:extLst>
          </p:cNvPr>
          <p:cNvSpPr txBox="1"/>
          <p:nvPr/>
        </p:nvSpPr>
        <p:spPr>
          <a:xfrm>
            <a:off x="8573269" y="6235291"/>
            <a:ext cx="569387" cy="230832"/>
          </a:xfrm>
          <a:prstGeom prst="rect">
            <a:avLst/>
          </a:prstGeom>
          <a:noFill/>
        </p:spPr>
        <p:txBody>
          <a:bodyPr wrap="non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9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GitHub</a:t>
            </a:r>
            <a:endParaRPr kumimoji="1" lang="ja-JP" altLang="en-US" sz="9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endParaRPr>
          </a:p>
        </p:txBody>
      </p:sp>
      <p:pic>
        <p:nvPicPr>
          <p:cNvPr id="12" name="図 11">
            <a:extLst>
              <a:ext uri="{FF2B5EF4-FFF2-40B4-BE49-F238E27FC236}">
                <a16:creationId xmlns:a16="http://schemas.microsoft.com/office/drawing/2014/main" id="{DF2C33C3-B6FF-5ABF-7890-EB733E34C116}"/>
              </a:ext>
            </a:extLst>
          </p:cNvPr>
          <p:cNvPicPr>
            <a:picLocks noChangeAspect="1"/>
          </p:cNvPicPr>
          <p:nvPr/>
        </p:nvPicPr>
        <p:blipFill>
          <a:blip r:embed="rId5"/>
          <a:stretch>
            <a:fillRect/>
          </a:stretch>
        </p:blipFill>
        <p:spPr>
          <a:xfrm>
            <a:off x="7913408" y="5800283"/>
            <a:ext cx="432000" cy="432000"/>
          </a:xfrm>
          <a:prstGeom prst="rect">
            <a:avLst/>
          </a:prstGeom>
        </p:spPr>
      </p:pic>
      <p:sp>
        <p:nvSpPr>
          <p:cNvPr id="13" name="テキスト ボックス 12">
            <a:extLst>
              <a:ext uri="{FF2B5EF4-FFF2-40B4-BE49-F238E27FC236}">
                <a16:creationId xmlns:a16="http://schemas.microsoft.com/office/drawing/2014/main" id="{0E5EFE1F-FAC3-C019-4C15-1F43078FB31F}"/>
              </a:ext>
            </a:extLst>
          </p:cNvPr>
          <p:cNvSpPr txBox="1"/>
          <p:nvPr/>
        </p:nvSpPr>
        <p:spPr>
          <a:xfrm>
            <a:off x="7781829" y="6235291"/>
            <a:ext cx="708847" cy="230832"/>
          </a:xfrm>
          <a:prstGeom prst="rect">
            <a:avLst/>
          </a:prstGeom>
          <a:noFill/>
        </p:spPr>
        <p:txBody>
          <a:bodyPr wrap="non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9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Bitbucket</a:t>
            </a:r>
            <a:endParaRPr kumimoji="1" lang="ja-JP" altLang="en-US" sz="9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endParaRPr>
          </a:p>
        </p:txBody>
      </p:sp>
      <p:sp>
        <p:nvSpPr>
          <p:cNvPr id="14" name="テキスト ボックス 13">
            <a:extLst>
              <a:ext uri="{FF2B5EF4-FFF2-40B4-BE49-F238E27FC236}">
                <a16:creationId xmlns:a16="http://schemas.microsoft.com/office/drawing/2014/main" id="{5F6C5938-953C-8963-3069-94B6F0AC879F}"/>
              </a:ext>
            </a:extLst>
          </p:cNvPr>
          <p:cNvSpPr txBox="1"/>
          <p:nvPr/>
        </p:nvSpPr>
        <p:spPr>
          <a:xfrm>
            <a:off x="7846209" y="3974622"/>
            <a:ext cx="1441420" cy="307777"/>
          </a:xfrm>
          <a:prstGeom prst="rect">
            <a:avLst/>
          </a:prstGeom>
          <a:noFill/>
        </p:spPr>
        <p:txBody>
          <a:bodyPr wrap="non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ローカルで開発</a:t>
            </a:r>
          </a:p>
        </p:txBody>
      </p:sp>
      <p:sp>
        <p:nvSpPr>
          <p:cNvPr id="15" name="テキスト ボックス 14">
            <a:extLst>
              <a:ext uri="{FF2B5EF4-FFF2-40B4-BE49-F238E27FC236}">
                <a16:creationId xmlns:a16="http://schemas.microsoft.com/office/drawing/2014/main" id="{B2A51193-0B00-C725-7F77-0BA0282A7709}"/>
              </a:ext>
            </a:extLst>
          </p:cNvPr>
          <p:cNvSpPr txBox="1"/>
          <p:nvPr/>
        </p:nvSpPr>
        <p:spPr>
          <a:xfrm>
            <a:off x="7846209" y="3006860"/>
            <a:ext cx="1441420" cy="307777"/>
          </a:xfrm>
          <a:prstGeom prst="rect">
            <a:avLst/>
          </a:prstGeom>
          <a:noFill/>
        </p:spPr>
        <p:txBody>
          <a:bodyPr wrap="non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コードレビュー</a:t>
            </a:r>
          </a:p>
        </p:txBody>
      </p:sp>
      <p:sp>
        <p:nvSpPr>
          <p:cNvPr id="16" name="円/楕円 15">
            <a:extLst>
              <a:ext uri="{FF2B5EF4-FFF2-40B4-BE49-F238E27FC236}">
                <a16:creationId xmlns:a16="http://schemas.microsoft.com/office/drawing/2014/main" id="{7D8EF742-2B94-5975-896F-BB87BF0AA17A}"/>
              </a:ext>
            </a:extLst>
          </p:cNvPr>
          <p:cNvSpPr/>
          <p:nvPr/>
        </p:nvSpPr>
        <p:spPr>
          <a:xfrm>
            <a:off x="7039258" y="4942384"/>
            <a:ext cx="235513" cy="235513"/>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2400" b="0" i="0" u="none" strike="noStrike" kern="1200" cap="none" spc="0" normalizeH="0" baseline="0" noProof="0">
              <a:ln>
                <a:noFill/>
              </a:ln>
              <a:solidFill>
                <a:srgbClr val="FFFFFF"/>
              </a:solidFill>
              <a:effectLst/>
              <a:uLnTx/>
              <a:uFillTx/>
              <a:latin typeface="Meiryo" panose="020B0604030504040204" pitchFamily="34" charset="-128"/>
              <a:ea typeface="Meiryo" panose="020B0604030504040204" pitchFamily="34" charset="-128"/>
              <a:cs typeface="+mn-cs"/>
            </a:endParaRPr>
          </a:p>
        </p:txBody>
      </p:sp>
      <p:sp>
        <p:nvSpPr>
          <p:cNvPr id="17" name="円/楕円 16">
            <a:extLst>
              <a:ext uri="{FF2B5EF4-FFF2-40B4-BE49-F238E27FC236}">
                <a16:creationId xmlns:a16="http://schemas.microsoft.com/office/drawing/2014/main" id="{4397E110-F41F-B9BA-4EBF-8C02B52245C2}"/>
              </a:ext>
            </a:extLst>
          </p:cNvPr>
          <p:cNvSpPr/>
          <p:nvPr/>
        </p:nvSpPr>
        <p:spPr>
          <a:xfrm>
            <a:off x="7039258" y="2111362"/>
            <a:ext cx="235513" cy="235513"/>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2400" b="0" i="0" u="none" strike="noStrike" kern="1200" cap="none" spc="0" normalizeH="0" baseline="0" noProof="0">
              <a:ln>
                <a:noFill/>
              </a:ln>
              <a:solidFill>
                <a:srgbClr val="FFFFFF"/>
              </a:solidFill>
              <a:effectLst/>
              <a:uLnTx/>
              <a:uFillTx/>
              <a:latin typeface="Meiryo" panose="020B0604030504040204" pitchFamily="34" charset="-128"/>
              <a:ea typeface="Meiryo" panose="020B0604030504040204" pitchFamily="34" charset="-128"/>
              <a:cs typeface="+mn-cs"/>
            </a:endParaRPr>
          </a:p>
        </p:txBody>
      </p:sp>
      <p:sp>
        <p:nvSpPr>
          <p:cNvPr id="18" name="テキスト ボックス 17">
            <a:extLst>
              <a:ext uri="{FF2B5EF4-FFF2-40B4-BE49-F238E27FC236}">
                <a16:creationId xmlns:a16="http://schemas.microsoft.com/office/drawing/2014/main" id="{3C234714-B68F-1362-DC17-24FEE080AB18}"/>
              </a:ext>
            </a:extLst>
          </p:cNvPr>
          <p:cNvSpPr txBox="1"/>
          <p:nvPr/>
        </p:nvSpPr>
        <p:spPr>
          <a:xfrm>
            <a:off x="6246412" y="4906252"/>
            <a:ext cx="792846" cy="307777"/>
          </a:xfrm>
          <a:prstGeom prst="rect">
            <a:avLst/>
          </a:prstGeom>
          <a:noFill/>
        </p:spPr>
        <p:txBody>
          <a:bodyPr wrap="none" rtlCol="0" anchor="ctr">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en-US" altLang="ja-JP" sz="14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Branch</a:t>
            </a:r>
            <a:endParaRPr kumimoji="1" lang="ja-JP" altLang="en-US" sz="14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endParaRPr>
          </a:p>
        </p:txBody>
      </p:sp>
      <p:sp>
        <p:nvSpPr>
          <p:cNvPr id="19" name="テキスト ボックス 18">
            <a:extLst>
              <a:ext uri="{FF2B5EF4-FFF2-40B4-BE49-F238E27FC236}">
                <a16:creationId xmlns:a16="http://schemas.microsoft.com/office/drawing/2014/main" id="{AD7422F1-B9E3-7F23-8D75-13D23E6AF448}"/>
              </a:ext>
            </a:extLst>
          </p:cNvPr>
          <p:cNvSpPr txBox="1"/>
          <p:nvPr/>
        </p:nvSpPr>
        <p:spPr>
          <a:xfrm>
            <a:off x="6280396" y="2075230"/>
            <a:ext cx="724878" cy="307777"/>
          </a:xfrm>
          <a:prstGeom prst="rect">
            <a:avLst/>
          </a:prstGeom>
          <a:noFill/>
        </p:spPr>
        <p:txBody>
          <a:bodyPr wrap="none" rtlCol="0" anchor="ctr">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en-US" altLang="ja-JP" sz="14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Merge</a:t>
            </a:r>
            <a:endParaRPr kumimoji="1" lang="ja-JP" altLang="en-US" sz="14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endParaRPr>
          </a:p>
        </p:txBody>
      </p:sp>
      <p:cxnSp>
        <p:nvCxnSpPr>
          <p:cNvPr id="21" name="カギ線コネクタ 20">
            <a:extLst>
              <a:ext uri="{FF2B5EF4-FFF2-40B4-BE49-F238E27FC236}">
                <a16:creationId xmlns:a16="http://schemas.microsoft.com/office/drawing/2014/main" id="{78AE04F8-2E0A-C199-72E8-F0E3AEDB3844}"/>
              </a:ext>
            </a:extLst>
          </p:cNvPr>
          <p:cNvCxnSpPr>
            <a:stCxn id="16" idx="6"/>
            <a:endCxn id="14" idx="2"/>
          </p:cNvCxnSpPr>
          <p:nvPr/>
        </p:nvCxnSpPr>
        <p:spPr>
          <a:xfrm flipV="1">
            <a:off x="7274771" y="4282399"/>
            <a:ext cx="1292148" cy="777742"/>
          </a:xfrm>
          <a:prstGeom prst="bentConnector2">
            <a:avLst/>
          </a:prstGeom>
          <a:ln w="28575">
            <a:solidFill>
              <a:schemeClr val="tx1"/>
            </a:solidFill>
            <a:tailEnd type="triangle"/>
          </a:ln>
        </p:spPr>
        <p:style>
          <a:lnRef idx="1">
            <a:schemeClr val="accent6"/>
          </a:lnRef>
          <a:fillRef idx="0">
            <a:schemeClr val="accent6"/>
          </a:fillRef>
          <a:effectRef idx="0">
            <a:schemeClr val="accent6"/>
          </a:effectRef>
          <a:fontRef idx="minor">
            <a:schemeClr val="tx1"/>
          </a:fontRef>
        </p:style>
      </p:cxnSp>
      <p:cxnSp>
        <p:nvCxnSpPr>
          <p:cNvPr id="22" name="直線矢印コネクタ 21">
            <a:extLst>
              <a:ext uri="{FF2B5EF4-FFF2-40B4-BE49-F238E27FC236}">
                <a16:creationId xmlns:a16="http://schemas.microsoft.com/office/drawing/2014/main" id="{79FA73E5-344F-5FD1-F4E7-AB0732CBE763}"/>
              </a:ext>
            </a:extLst>
          </p:cNvPr>
          <p:cNvCxnSpPr>
            <a:cxnSpLocks/>
            <a:stCxn id="14" idx="0"/>
            <a:endCxn id="15" idx="2"/>
          </p:cNvCxnSpPr>
          <p:nvPr/>
        </p:nvCxnSpPr>
        <p:spPr>
          <a:xfrm flipV="1">
            <a:off x="8566919" y="3314637"/>
            <a:ext cx="0" cy="659985"/>
          </a:xfrm>
          <a:prstGeom prst="straightConnector1">
            <a:avLst/>
          </a:prstGeom>
          <a:ln w="28575">
            <a:solidFill>
              <a:schemeClr val="tx1"/>
            </a:solidFill>
            <a:tailEnd type="triangle"/>
          </a:ln>
        </p:spPr>
        <p:style>
          <a:lnRef idx="1">
            <a:schemeClr val="accent6"/>
          </a:lnRef>
          <a:fillRef idx="0">
            <a:schemeClr val="accent6"/>
          </a:fillRef>
          <a:effectRef idx="0">
            <a:schemeClr val="accent6"/>
          </a:effectRef>
          <a:fontRef idx="minor">
            <a:schemeClr val="tx1"/>
          </a:fontRef>
        </p:style>
      </p:cxnSp>
      <p:cxnSp>
        <p:nvCxnSpPr>
          <p:cNvPr id="25" name="カギ線コネクタ 24">
            <a:extLst>
              <a:ext uri="{FF2B5EF4-FFF2-40B4-BE49-F238E27FC236}">
                <a16:creationId xmlns:a16="http://schemas.microsoft.com/office/drawing/2014/main" id="{278A01CE-4D0A-4D53-6BCC-45E41A8AD80C}"/>
              </a:ext>
            </a:extLst>
          </p:cNvPr>
          <p:cNvCxnSpPr>
            <a:cxnSpLocks/>
            <a:stCxn id="15" idx="0"/>
            <a:endCxn id="17" idx="6"/>
          </p:cNvCxnSpPr>
          <p:nvPr/>
        </p:nvCxnSpPr>
        <p:spPr>
          <a:xfrm rot="16200000" flipV="1">
            <a:off x="7531975" y="1971916"/>
            <a:ext cx="777741" cy="1292148"/>
          </a:xfrm>
          <a:prstGeom prst="bentConnector2">
            <a:avLst/>
          </a:prstGeom>
          <a:ln w="28575">
            <a:solidFill>
              <a:schemeClr val="tx1"/>
            </a:solidFill>
            <a:tailEnd type="triangle"/>
          </a:ln>
        </p:spPr>
        <p:style>
          <a:lnRef idx="1">
            <a:schemeClr val="accent6"/>
          </a:lnRef>
          <a:fillRef idx="0">
            <a:schemeClr val="accent6"/>
          </a:fillRef>
          <a:effectRef idx="0">
            <a:schemeClr val="accent6"/>
          </a:effectRef>
          <a:fontRef idx="minor">
            <a:schemeClr val="tx1"/>
          </a:fontRef>
        </p:style>
      </p:cxnSp>
      <p:pic>
        <p:nvPicPr>
          <p:cNvPr id="28" name="Graphic 17">
            <a:extLst>
              <a:ext uri="{FF2B5EF4-FFF2-40B4-BE49-F238E27FC236}">
                <a16:creationId xmlns:a16="http://schemas.microsoft.com/office/drawing/2014/main" id="{2F15A4E1-4BDE-8F36-CC15-7DD874300445}"/>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9441430" y="3912510"/>
            <a:ext cx="432000" cy="4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TextBox 9">
            <a:extLst>
              <a:ext uri="{FF2B5EF4-FFF2-40B4-BE49-F238E27FC236}">
                <a16:creationId xmlns:a16="http://schemas.microsoft.com/office/drawing/2014/main" id="{229845F6-1E58-8BFA-75A9-C74E7752FCCD}"/>
              </a:ext>
            </a:extLst>
          </p:cNvPr>
          <p:cNvSpPr txBox="1">
            <a:spLocks noChangeArrowheads="1"/>
          </p:cNvSpPr>
          <p:nvPr/>
        </p:nvSpPr>
        <p:spPr bwMode="auto">
          <a:xfrm>
            <a:off x="9117726" y="4344510"/>
            <a:ext cx="1079408"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9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AWS Cloud9</a:t>
            </a:r>
          </a:p>
        </p:txBody>
      </p:sp>
      <p:sp>
        <p:nvSpPr>
          <p:cNvPr id="30" name="テキスト ボックス 29">
            <a:extLst>
              <a:ext uri="{FF2B5EF4-FFF2-40B4-BE49-F238E27FC236}">
                <a16:creationId xmlns:a16="http://schemas.microsoft.com/office/drawing/2014/main" id="{4369E8D0-0066-5B8C-ADEC-DCAC107D9575}"/>
              </a:ext>
            </a:extLst>
          </p:cNvPr>
          <p:cNvSpPr txBox="1"/>
          <p:nvPr/>
        </p:nvSpPr>
        <p:spPr>
          <a:xfrm>
            <a:off x="7304154" y="3490740"/>
            <a:ext cx="1256883" cy="307777"/>
          </a:xfrm>
          <a:prstGeom prst="rect">
            <a:avLst/>
          </a:prstGeom>
          <a:noFill/>
        </p:spPr>
        <p:txBody>
          <a:bodyPr wrap="none" rtlCol="0" anchor="ctr">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en-US" altLang="ja-JP" sz="1400" b="0" i="0" u="none" strike="noStrike" kern="1200" cap="none" spc="0" normalizeH="0" baseline="0" noProof="0" dirty="0">
                <a:ln>
                  <a:noFill/>
                </a:ln>
                <a:solidFill>
                  <a:srgbClr val="FF9900"/>
                </a:solidFill>
                <a:effectLst/>
                <a:uLnTx/>
                <a:uFillTx/>
                <a:latin typeface="Meiryo" panose="020B0604030504040204" pitchFamily="34" charset="-128"/>
                <a:ea typeface="Meiryo" panose="020B0604030504040204" pitchFamily="34" charset="-128"/>
                <a:cs typeface="Amazon Ember" panose="020B0603020204020204" pitchFamily="34" charset="0"/>
              </a:rPr>
              <a:t>Pull Request</a:t>
            </a:r>
            <a:endParaRPr kumimoji="1" lang="ja-JP" altLang="en-US" sz="1400" b="0" i="0" u="none" strike="noStrike" kern="1200" cap="none" spc="0" normalizeH="0" baseline="0" noProof="0">
              <a:ln>
                <a:noFill/>
              </a:ln>
              <a:solidFill>
                <a:srgbClr val="FF9900"/>
              </a:solidFill>
              <a:effectLst/>
              <a:uLnTx/>
              <a:uFillTx/>
              <a:latin typeface="Meiryo" panose="020B0604030504040204" pitchFamily="34" charset="-128"/>
              <a:ea typeface="Meiryo" panose="020B0604030504040204" pitchFamily="34" charset="-128"/>
              <a:cs typeface="Amazon Ember" panose="020B0603020204020204" pitchFamily="34" charset="0"/>
            </a:endParaRPr>
          </a:p>
        </p:txBody>
      </p:sp>
      <p:sp>
        <p:nvSpPr>
          <p:cNvPr id="31" name="テキスト ボックス 30">
            <a:extLst>
              <a:ext uri="{FF2B5EF4-FFF2-40B4-BE49-F238E27FC236}">
                <a16:creationId xmlns:a16="http://schemas.microsoft.com/office/drawing/2014/main" id="{172CADC2-77AA-A7E4-6A33-CAB0A01FBA19}"/>
              </a:ext>
            </a:extLst>
          </p:cNvPr>
          <p:cNvSpPr txBox="1"/>
          <p:nvPr/>
        </p:nvSpPr>
        <p:spPr>
          <a:xfrm>
            <a:off x="8017298" y="2390275"/>
            <a:ext cx="543739" cy="307777"/>
          </a:xfrm>
          <a:prstGeom prst="rect">
            <a:avLst/>
          </a:prstGeom>
          <a:noFill/>
        </p:spPr>
        <p:txBody>
          <a:bodyPr wrap="none" rtlCol="0" anchor="ctr">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承認</a:t>
            </a:r>
          </a:p>
        </p:txBody>
      </p:sp>
      <p:pic>
        <p:nvPicPr>
          <p:cNvPr id="32" name="Graphic 23">
            <a:extLst>
              <a:ext uri="{FF2B5EF4-FFF2-40B4-BE49-F238E27FC236}">
                <a16:creationId xmlns:a16="http://schemas.microsoft.com/office/drawing/2014/main" id="{CCE821CD-5402-E213-A250-C84C8E8EFD83}"/>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flipH="1">
            <a:off x="9433997" y="294283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TextBox 9">
            <a:extLst>
              <a:ext uri="{FF2B5EF4-FFF2-40B4-BE49-F238E27FC236}">
                <a16:creationId xmlns:a16="http://schemas.microsoft.com/office/drawing/2014/main" id="{B1FC8A7D-8EC0-B868-D464-FFED77FDFDC1}"/>
              </a:ext>
            </a:extLst>
          </p:cNvPr>
          <p:cNvSpPr txBox="1">
            <a:spLocks noChangeArrowheads="1"/>
          </p:cNvSpPr>
          <p:nvPr/>
        </p:nvSpPr>
        <p:spPr bwMode="auto">
          <a:xfrm>
            <a:off x="9117726" y="3395902"/>
            <a:ext cx="1079408"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900" b="0" i="0" u="none" strike="noStrike" kern="1200" cap="none" spc="0" normalizeH="0" baseline="0" noProof="0" dirty="0" err="1">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レビュア</a:t>
            </a:r>
            <a:r>
              <a:rPr kumimoji="0" lang="en-US" altLang="en-US" sz="9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ー</a:t>
            </a:r>
          </a:p>
        </p:txBody>
      </p:sp>
      <p:sp>
        <p:nvSpPr>
          <p:cNvPr id="34" name="加算記号 33">
            <a:extLst>
              <a:ext uri="{FF2B5EF4-FFF2-40B4-BE49-F238E27FC236}">
                <a16:creationId xmlns:a16="http://schemas.microsoft.com/office/drawing/2014/main" id="{0A2495FF-94C9-B80C-E383-4A55CD916126}"/>
              </a:ext>
            </a:extLst>
          </p:cNvPr>
          <p:cNvSpPr/>
          <p:nvPr/>
        </p:nvSpPr>
        <p:spPr>
          <a:xfrm>
            <a:off x="9976823" y="3059227"/>
            <a:ext cx="235154" cy="235154"/>
          </a:xfrm>
          <a:prstGeom prst="mathPlus">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2400" b="0" i="0" u="none" strike="noStrike" kern="1200" cap="none" spc="0" normalizeH="0" baseline="0" noProof="0">
              <a:ln>
                <a:noFill/>
              </a:ln>
              <a:solidFill>
                <a:srgbClr val="FFFFFF"/>
              </a:solidFill>
              <a:effectLst/>
              <a:uLnTx/>
              <a:uFillTx/>
              <a:latin typeface="Meiryo" panose="020B0604030504040204" pitchFamily="34" charset="-128"/>
              <a:ea typeface="Meiryo" panose="020B0604030504040204" pitchFamily="34" charset="-128"/>
              <a:cs typeface="+mn-cs"/>
            </a:endParaRPr>
          </a:p>
        </p:txBody>
      </p:sp>
      <p:pic>
        <p:nvPicPr>
          <p:cNvPr id="35" name="Graphic 19">
            <a:extLst>
              <a:ext uri="{FF2B5EF4-FFF2-40B4-BE49-F238E27FC236}">
                <a16:creationId xmlns:a16="http://schemas.microsoft.com/office/drawing/2014/main" id="{41A315D7-919C-F344-2F45-530AB8CD279A}"/>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10377274" y="279043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TextBox 12">
            <a:extLst>
              <a:ext uri="{FF2B5EF4-FFF2-40B4-BE49-F238E27FC236}">
                <a16:creationId xmlns:a16="http://schemas.microsoft.com/office/drawing/2014/main" id="{803B88B7-1BE5-C2EE-25B1-28A25752BD20}"/>
              </a:ext>
            </a:extLst>
          </p:cNvPr>
          <p:cNvSpPr txBox="1">
            <a:spLocks noChangeArrowheads="1"/>
          </p:cNvSpPr>
          <p:nvPr/>
        </p:nvSpPr>
        <p:spPr bwMode="auto">
          <a:xfrm>
            <a:off x="9657430" y="3580157"/>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2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Amazon </a:t>
            </a:r>
            <a:r>
              <a:rPr kumimoji="0" lang="en-US" altLang="en-US" sz="1200" b="0" i="0" u="none" strike="noStrike" kern="1200" cap="none" spc="0" normalizeH="0" baseline="0" noProof="0" dirty="0" err="1">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CodeGuru</a:t>
            </a:r>
            <a:endParaRPr kumimoji="0" lang="en-US" altLang="en-US" sz="12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2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Reviewer</a:t>
            </a:r>
          </a:p>
        </p:txBody>
      </p:sp>
      <p:sp>
        <p:nvSpPr>
          <p:cNvPr id="6" name="テキスト ボックス 5">
            <a:extLst>
              <a:ext uri="{FF2B5EF4-FFF2-40B4-BE49-F238E27FC236}">
                <a16:creationId xmlns:a16="http://schemas.microsoft.com/office/drawing/2014/main" id="{CDA7E01F-7D3D-B79E-65C1-E61FB81CBF3D}"/>
              </a:ext>
            </a:extLst>
          </p:cNvPr>
          <p:cNvSpPr txBox="1"/>
          <p:nvPr/>
        </p:nvSpPr>
        <p:spPr>
          <a:xfrm>
            <a:off x="10607211" y="0"/>
            <a:ext cx="1584789" cy="369332"/>
          </a:xfrm>
          <a:prstGeom prst="rect">
            <a:avLst/>
          </a:prstGeom>
          <a:no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800" b="0" i="0" u="none" strike="noStrike" kern="1200" cap="none" spc="0" normalizeH="0" baseline="0" noProof="0" dirty="0">
                <a:ln>
                  <a:noFill/>
                </a:ln>
                <a:solidFill>
                  <a:srgbClr val="FFFFFF">
                    <a:lumMod val="50000"/>
                  </a:srgbClr>
                </a:solidFill>
                <a:effectLst/>
                <a:uLnTx/>
                <a:uFillTx/>
                <a:latin typeface="Meiryo" panose="020B0604030504040204" pitchFamily="34" charset="-128"/>
                <a:ea typeface="Meiryo" panose="020B0604030504040204" pitchFamily="34" charset="-128"/>
                <a:cs typeface="+mn-cs"/>
              </a:rPr>
              <a:t>SEC11-BP02</a:t>
            </a:r>
            <a:endParaRPr kumimoji="0" lang="ja-JP" altLang="en-US" sz="1800" b="0" i="0" u="none" strike="noStrike" kern="1200" cap="none" spc="0" normalizeH="0" baseline="0" noProof="0">
              <a:ln>
                <a:noFill/>
              </a:ln>
              <a:solidFill>
                <a:srgbClr val="FFFFFF">
                  <a:lumMod val="50000"/>
                </a:srgbClr>
              </a:solidFill>
              <a:effectLst/>
              <a:uLnTx/>
              <a:uFillTx/>
              <a:latin typeface="Meiryo" panose="020B0604030504040204" pitchFamily="34" charset="-128"/>
              <a:ea typeface="Meiryo" panose="020B0604030504040204" pitchFamily="34" charset="-128"/>
              <a:cs typeface="+mn-cs"/>
            </a:endParaRPr>
          </a:p>
        </p:txBody>
      </p:sp>
    </p:spTree>
    <p:extLst>
      <p:ext uri="{BB962C8B-B14F-4D97-AF65-F5344CB8AC3E}">
        <p14:creationId xmlns:p14="http://schemas.microsoft.com/office/powerpoint/2010/main" val="1865681128"/>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D0F9A1-029E-71F6-E793-4D162093E776}"/>
              </a:ext>
            </a:extLst>
          </p:cNvPr>
          <p:cNvSpPr>
            <a:spLocks noGrp="1"/>
          </p:cNvSpPr>
          <p:nvPr>
            <p:ph type="title"/>
          </p:nvPr>
        </p:nvSpPr>
        <p:spPr/>
        <p:txBody>
          <a:bodyPr/>
          <a:lstStyle/>
          <a:p>
            <a:pPr algn="l"/>
            <a:r>
              <a:rPr lang="en-JP" sz="2000"/>
              <a:t>レビュー観点 :</a:t>
            </a:r>
            <a:r>
              <a:rPr lang="ja-JP" altLang="en-US" sz="2000"/>
              <a:t>アプリケーションのセキュリティ</a:t>
            </a:r>
            <a:br>
              <a:rPr lang="en-JP" sz="2000"/>
            </a:br>
            <a:r>
              <a:rPr lang="en-US" sz="2800" b="0" i="0" dirty="0">
                <a:solidFill>
                  <a:srgbClr val="16191F"/>
                </a:solidFill>
                <a:effectLst/>
                <a:latin typeface="Amazon Ember" panose="020B0603020204020204" pitchFamily="34" charset="0"/>
              </a:rPr>
              <a:t>SEC11-BP03 </a:t>
            </a:r>
            <a:r>
              <a:rPr lang="ja-JP" altLang="en-US" sz="2800" b="0" i="0">
                <a:solidFill>
                  <a:srgbClr val="16191F"/>
                </a:solidFill>
                <a:effectLst/>
                <a:latin typeface="Amazon Ember" panose="020B0603020204020204" pitchFamily="34" charset="0"/>
              </a:rPr>
              <a:t>定期的にペネトレーションテストを実施する</a:t>
            </a:r>
            <a:endParaRPr lang="en-JP" sz="2800" dirty="0"/>
          </a:p>
        </p:txBody>
      </p:sp>
      <p:sp>
        <p:nvSpPr>
          <p:cNvPr id="3" name="Text Placeholder 2">
            <a:extLst>
              <a:ext uri="{FF2B5EF4-FFF2-40B4-BE49-F238E27FC236}">
                <a16:creationId xmlns:a16="http://schemas.microsoft.com/office/drawing/2014/main" id="{6CD638BC-5BEF-1626-7E3A-3BD989F1AFF4}"/>
              </a:ext>
            </a:extLst>
          </p:cNvPr>
          <p:cNvSpPr>
            <a:spLocks noGrp="1"/>
          </p:cNvSpPr>
          <p:nvPr>
            <p:ph type="body" sz="quarter" idx="10"/>
          </p:nvPr>
        </p:nvSpPr>
        <p:spPr>
          <a:xfrm>
            <a:off x="457200" y="1371600"/>
            <a:ext cx="5733945" cy="4364892"/>
          </a:xfrm>
        </p:spPr>
        <p:txBody>
          <a:bodyPr/>
          <a:lstStyle/>
          <a:p>
            <a:r>
              <a:rPr lang="en-JP" sz="1400" dirty="0">
                <a:solidFill>
                  <a:srgbClr val="0070C0"/>
                </a:solidFill>
              </a:rPr>
              <a:t>ポイント</a:t>
            </a:r>
          </a:p>
          <a:p>
            <a:pPr marL="285750" indent="-285750">
              <a:buFont typeface="Arial" panose="020B0604020202020204" pitchFamily="34" charset="0"/>
              <a:buChar char="•"/>
            </a:pPr>
            <a:r>
              <a:rPr lang="ja-JP" altLang="en-US" sz="1400"/>
              <a:t>定期的にソフトウェアのペネトレーションテストを実施する。</a:t>
            </a:r>
            <a:endParaRPr lang="en-US" altLang="ja-JP" sz="1400" dirty="0"/>
          </a:p>
          <a:p>
            <a:pPr marL="285750" indent="-285750">
              <a:buFont typeface="Arial" panose="020B0604020202020204" pitchFamily="34" charset="0"/>
              <a:buChar char="•"/>
            </a:pPr>
            <a:r>
              <a:rPr lang="ja-JP" altLang="en-US" sz="1400"/>
              <a:t>自動化されたテストや手動のコードレビューでは検知できない、ソフトウェアの潜在的な問題を検知することが目的。</a:t>
            </a:r>
            <a:endParaRPr lang="en-JP" sz="1400" dirty="0"/>
          </a:p>
          <a:p>
            <a:pPr marL="882362" lvl="1" indent="-285750">
              <a:buFont typeface="Arial" panose="020B0604020202020204" pitchFamily="34" charset="0"/>
              <a:buChar char="•"/>
            </a:pPr>
            <a:r>
              <a:rPr lang="ja-JP" altLang="en-US" sz="1200"/>
              <a:t>保護する必要があるデータを公開している、</a:t>
            </a:r>
            <a:endParaRPr lang="en-US" altLang="ja-JP" sz="1200" dirty="0"/>
          </a:p>
          <a:p>
            <a:pPr marL="882362" lvl="1" indent="-285750">
              <a:buFont typeface="Arial" panose="020B0604020202020204" pitchFamily="34" charset="0"/>
              <a:buChar char="•"/>
            </a:pPr>
            <a:r>
              <a:rPr lang="ja-JP" altLang="en-US" sz="1200"/>
              <a:t>予期したよりも広範なアクセス許可を付与している</a:t>
            </a:r>
            <a:r>
              <a:rPr lang="ja-JP" altLang="en-US" sz="1233"/>
              <a:t>、など</a:t>
            </a:r>
            <a:endParaRPr lang="en-US" altLang="ja-JP" sz="1233" dirty="0"/>
          </a:p>
          <a:p>
            <a:pPr marL="285750" indent="-285750">
              <a:buFont typeface="Arial" panose="020B0604020202020204" pitchFamily="34" charset="0"/>
              <a:buChar char="•"/>
            </a:pPr>
            <a:r>
              <a:rPr lang="ja-JP" altLang="en-US" sz="1400"/>
              <a:t>システムの機能がリリースに十分に近く、さらに問題の修正に十分な時間を確保できる時期に行う。</a:t>
            </a:r>
            <a:endParaRPr lang="en-JP" sz="1400" dirty="0"/>
          </a:p>
          <a:p>
            <a:endParaRPr lang="en-JP" sz="1400" dirty="0"/>
          </a:p>
          <a:p>
            <a:r>
              <a:rPr lang="en-JP" sz="1400">
                <a:solidFill>
                  <a:srgbClr val="0070C0"/>
                </a:solidFill>
              </a:rPr>
              <a:t>レビュー観点の例</a:t>
            </a:r>
            <a:endParaRPr lang="ja-JP" altLang="en-US" sz="1400"/>
          </a:p>
          <a:p>
            <a:pPr marL="285750" indent="-285750">
              <a:buFont typeface="Arial" panose="020B0604020202020204" pitchFamily="34" charset="0"/>
              <a:buChar char="•"/>
            </a:pPr>
            <a:r>
              <a:rPr lang="ja-JP" altLang="en-US" sz="1400"/>
              <a:t>新しい機能をリリースしたり、機能や技術的な実装の大きな変更をアプリケーションに加えたりする際に、ペネトレーションテストを実施するようにしているか？</a:t>
            </a:r>
            <a:endParaRPr lang="en-US" altLang="ja-JP" sz="1400" dirty="0"/>
          </a:p>
          <a:p>
            <a:pPr marL="285750" indent="-285750">
              <a:buFont typeface="Arial" panose="020B0604020202020204" pitchFamily="34" charset="0"/>
              <a:buChar char="•"/>
            </a:pPr>
            <a:r>
              <a:rPr lang="ja-JP" altLang="en-US" sz="1400"/>
              <a:t>既知のセキュリティの問題、または広く発生しているセキュリティの問題に対してのみペネトレーションテストを実施していないか？</a:t>
            </a:r>
          </a:p>
          <a:p>
            <a:pPr marL="285750" indent="-285750">
              <a:buFont typeface="Arial" panose="020B0604020202020204" pitchFamily="34" charset="0"/>
              <a:buChar char="•"/>
            </a:pPr>
            <a:r>
              <a:rPr lang="ja-JP" altLang="en-US" sz="1400"/>
              <a:t>依存するサードパーティツールやライブラリを含めたアプリケーション全体のペネトレーションテストを実施しているか？</a:t>
            </a:r>
          </a:p>
        </p:txBody>
      </p:sp>
      <p:sp>
        <p:nvSpPr>
          <p:cNvPr id="5" name="Text Placeholder 2">
            <a:extLst>
              <a:ext uri="{FF2B5EF4-FFF2-40B4-BE49-F238E27FC236}">
                <a16:creationId xmlns:a16="http://schemas.microsoft.com/office/drawing/2014/main" id="{655B23E0-EC23-42E2-3750-6A110F01EBAF}"/>
              </a:ext>
            </a:extLst>
          </p:cNvPr>
          <p:cNvSpPr txBox="1">
            <a:spLocks/>
          </p:cNvSpPr>
          <p:nvPr/>
        </p:nvSpPr>
        <p:spPr>
          <a:xfrm>
            <a:off x="6431280" y="1371600"/>
            <a:ext cx="5284470" cy="4364892"/>
          </a:xfrm>
          <a:prstGeom prst="rect">
            <a:avLst/>
          </a:prstGeom>
        </p:spPr>
        <p:txBody>
          <a:bodyPr vert="horz" lIns="91440" tIns="45720" rIns="91440" bIns="45720" rtlCol="0">
            <a:noAutofit/>
          </a:bodyPr>
          <a:lstStyle>
            <a:lvl1pPr marL="0" indent="0" algn="l" defTabSz="609576" rtl="0" eaLnBrk="1" latinLnBrk="0" hangingPunct="1">
              <a:spcBef>
                <a:spcPct val="20000"/>
              </a:spcBef>
              <a:buFont typeface="Arial" panose="020B0604020202020204" pitchFamily="34" charset="0"/>
              <a:buNone/>
              <a:tabLst/>
              <a:defRPr sz="2167" b="0" i="0" kern="1200">
                <a:solidFill>
                  <a:schemeClr val="tx1"/>
                </a:solidFill>
                <a:latin typeface="Meiryo" panose="020B0604030504040204" pitchFamily="34" charset="-128"/>
                <a:ea typeface="Meiryo" panose="020B0604030504040204" pitchFamily="34" charset="-128"/>
                <a:cs typeface="Amazon Ember Regular" charset="0"/>
              </a:defRPr>
            </a:lvl1pPr>
            <a:lvl2pPr marL="596612" indent="-294999" algn="l" defTabSz="609576" rtl="0" eaLnBrk="1" latinLnBrk="0" hangingPunct="1">
              <a:spcBef>
                <a:spcPct val="20000"/>
              </a:spcBef>
              <a:buFont typeface="Arial"/>
              <a:buChar char="•"/>
              <a:tabLst/>
              <a:defRPr sz="2000" b="0" i="0" kern="1200">
                <a:solidFill>
                  <a:schemeClr val="tx1"/>
                </a:solidFill>
                <a:latin typeface="Meiryo" panose="020B0604030504040204" pitchFamily="34" charset="-128"/>
                <a:ea typeface="Meiryo" panose="020B0604030504040204" pitchFamily="34" charset="-128"/>
                <a:cs typeface="Amazon Ember Regular" charset="0"/>
              </a:defRPr>
            </a:lvl2pPr>
            <a:lvl3pPr marL="892933" indent="-302936" algn="l" defTabSz="609576" rtl="0" eaLnBrk="1" latinLnBrk="0" hangingPunct="1">
              <a:spcBef>
                <a:spcPct val="20000"/>
              </a:spcBef>
              <a:buFont typeface="Arial"/>
              <a:buChar char="•"/>
              <a:tabLst/>
              <a:defRPr sz="1833" b="0" i="0" kern="1200">
                <a:solidFill>
                  <a:schemeClr val="tx1"/>
                </a:solidFill>
                <a:latin typeface="Meiryo" panose="020B0604030504040204" pitchFamily="34" charset="-128"/>
                <a:ea typeface="Meiryo" panose="020B0604030504040204" pitchFamily="34" charset="-128"/>
                <a:cs typeface="Amazon Ember Regular" charset="0"/>
              </a:defRPr>
            </a:lvl3pPr>
            <a:lvl4pPr marL="1222326" indent="-309550" algn="l" defTabSz="609576" rtl="0" eaLnBrk="1" latinLnBrk="0" hangingPunct="1">
              <a:spcBef>
                <a:spcPct val="20000"/>
              </a:spcBef>
              <a:buFont typeface="Arial" panose="020B0604020202020204" pitchFamily="34" charset="0"/>
              <a:buChar char="•"/>
              <a:tabLst/>
              <a:defRPr sz="1667" b="0" i="0" kern="1200">
                <a:solidFill>
                  <a:schemeClr val="tx1"/>
                </a:solidFill>
                <a:latin typeface="Meiryo" panose="020B0604030504040204" pitchFamily="34" charset="-128"/>
                <a:ea typeface="Meiryo" panose="020B0604030504040204" pitchFamily="34" charset="-128"/>
                <a:cs typeface="Amazon Ember Regular" charset="0"/>
              </a:defRPr>
            </a:lvl4pPr>
            <a:lvl5pPr marL="1518648" indent="-316165" algn="l" defTabSz="609576" rtl="0" eaLnBrk="1" latinLnBrk="0" hangingPunct="1">
              <a:spcBef>
                <a:spcPct val="20000"/>
              </a:spcBef>
              <a:buFont typeface="Arial" panose="020B0604020202020204" pitchFamily="34" charset="0"/>
              <a:buChar char="•"/>
              <a:tabLst/>
              <a:defRPr sz="1583" b="0" i="0" kern="1200">
                <a:solidFill>
                  <a:schemeClr val="tx1"/>
                </a:solidFill>
                <a:latin typeface="Meiryo" panose="020B0604030504040204" pitchFamily="34" charset="-128"/>
                <a:ea typeface="Meiryo" panose="020B0604030504040204" pitchFamily="34" charset="-128"/>
                <a:cs typeface="Amazon Ember Regular" charset="0"/>
              </a:defRPr>
            </a:lvl5pPr>
            <a:lvl6pPr marL="3352666" indent="-304788" algn="l" defTabSz="609576" rtl="0" eaLnBrk="1" latinLnBrk="0" hangingPunct="1">
              <a:spcBef>
                <a:spcPct val="20000"/>
              </a:spcBef>
              <a:buFont typeface="Arial"/>
              <a:buChar char="•"/>
              <a:defRPr sz="2667" kern="1200">
                <a:solidFill>
                  <a:schemeClr val="tx1"/>
                </a:solidFill>
                <a:latin typeface="+mn-lt"/>
                <a:ea typeface="+mn-ea"/>
                <a:cs typeface="+mn-cs"/>
              </a:defRPr>
            </a:lvl6pPr>
            <a:lvl7pPr marL="3962242" indent="-304788" algn="l" defTabSz="609576" rtl="0" eaLnBrk="1" latinLnBrk="0" hangingPunct="1">
              <a:spcBef>
                <a:spcPct val="20000"/>
              </a:spcBef>
              <a:buFont typeface="Arial"/>
              <a:buChar char="•"/>
              <a:defRPr sz="2667" kern="1200">
                <a:solidFill>
                  <a:schemeClr val="tx1"/>
                </a:solidFill>
                <a:latin typeface="+mn-lt"/>
                <a:ea typeface="+mn-ea"/>
                <a:cs typeface="+mn-cs"/>
              </a:defRPr>
            </a:lvl7pPr>
            <a:lvl8pPr marL="4571817" indent="-304788" algn="l" defTabSz="609576" rtl="0" eaLnBrk="1" latinLnBrk="0" hangingPunct="1">
              <a:spcBef>
                <a:spcPct val="20000"/>
              </a:spcBef>
              <a:buFont typeface="Arial"/>
              <a:buChar char="•"/>
              <a:defRPr sz="2667" kern="1200">
                <a:solidFill>
                  <a:schemeClr val="tx1"/>
                </a:solidFill>
                <a:latin typeface="+mn-lt"/>
                <a:ea typeface="+mn-ea"/>
                <a:cs typeface="+mn-cs"/>
              </a:defRPr>
            </a:lvl8pPr>
            <a:lvl9pPr marL="5181393" indent="-304788" algn="l" defTabSz="609576" rtl="0" eaLnBrk="1" latinLnBrk="0" hangingPunct="1">
              <a:spcBef>
                <a:spcPct val="20000"/>
              </a:spcBef>
              <a:buFont typeface="Arial"/>
              <a:buChar char="•"/>
              <a:defRPr sz="2667" kern="1200">
                <a:solidFill>
                  <a:schemeClr val="tx1"/>
                </a:solidFill>
                <a:latin typeface="+mn-lt"/>
                <a:ea typeface="+mn-ea"/>
                <a:cs typeface="+mn-cs"/>
              </a:defRPr>
            </a:lvl9pPr>
          </a:lstStyle>
          <a:p>
            <a:pPr marL="0" marR="0" lvl="0" indent="0" algn="l" defTabSz="609576"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ja-JP" altLang="en-US" sz="1400" b="0" i="0" u="none" strike="noStrike" kern="1200" cap="none" spc="0" normalizeH="0" baseline="0" noProof="0">
                <a:ln>
                  <a:noFill/>
                </a:ln>
                <a:solidFill>
                  <a:srgbClr val="0070C0"/>
                </a:solidFill>
                <a:effectLst/>
                <a:uLnTx/>
                <a:uFillTx/>
                <a:latin typeface="Meiryo" panose="020B0604030504040204" pitchFamily="34" charset="-128"/>
                <a:ea typeface="Meiryo" panose="020B0604030504040204" pitchFamily="34" charset="-128"/>
                <a:cs typeface="Amazon Ember Regular" charset="0"/>
              </a:rPr>
              <a:t>実装例</a:t>
            </a:r>
            <a:endParaRPr kumimoji="0" lang="en-US" altLang="ja-JP" sz="1400" b="0" i="0" u="none" strike="noStrike" kern="1200" cap="none" spc="0" normalizeH="0" baseline="0" noProof="0" dirty="0">
              <a:ln>
                <a:noFill/>
              </a:ln>
              <a:solidFill>
                <a:srgbClr val="0070C0"/>
              </a:solidFill>
              <a:effectLst/>
              <a:uLnTx/>
              <a:uFillTx/>
              <a:latin typeface="Meiryo" panose="020B0604030504040204" pitchFamily="34" charset="-128"/>
              <a:ea typeface="Meiryo" panose="020B0604030504040204" pitchFamily="34" charset="-128"/>
              <a:cs typeface="Amazon Ember Regular" charset="0"/>
            </a:endParaRPr>
          </a:p>
          <a:p>
            <a:pPr marL="285750" marR="0" lvl="0" indent="-285750" algn="l" defTabSz="609576"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ja-JP" altLang="en-US" sz="14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hlinkClick r:id="rId2"/>
              </a:rPr>
              <a:t>脅威モデル</a:t>
            </a:r>
            <a:r>
              <a:rPr kumimoji="0" lang="ja-JP" altLang="en-US" sz="14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a:t>
            </a:r>
            <a:r>
              <a:rPr kumimoji="0" lang="en" altLang="ja-JP" sz="14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SEC01-BP07</a:t>
            </a:r>
            <a:r>
              <a:rPr kumimoji="0" lang="ja-JP" altLang="en-US" sz="14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）に基づいて、ペネトレーションテストのスコープを決定する。</a:t>
            </a:r>
            <a:endParaRPr kumimoji="0" lang="en-US" altLang="ja-JP" sz="14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endParaRPr>
          </a:p>
          <a:p>
            <a:pPr marL="285750" marR="0" lvl="0" indent="-285750" algn="l" defTabSz="609576"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ja-JP" altLang="en-US" sz="14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システムの機能がリリースに十分に近く、さらに問題の修正に十分な時間を確保できる時期に、ペネトレーションテストの実施を計画し、実施する。</a:t>
            </a:r>
            <a:endParaRPr kumimoji="0" lang="en-US" altLang="ja-JP" sz="14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endParaRPr>
          </a:p>
          <a:p>
            <a:pPr marL="285750" marR="0" lvl="0" indent="-285750" algn="l" defTabSz="609576"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ja-JP" altLang="en-US" sz="14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ペネトレーションテストでの検出結果を分析して、システム的なセキュリティの問題を検知し、自動化テストを追加したり、ビルダーの教育に反映したりする。</a:t>
            </a:r>
          </a:p>
        </p:txBody>
      </p:sp>
    </p:spTree>
    <p:extLst>
      <p:ext uri="{BB962C8B-B14F-4D97-AF65-F5344CB8AC3E}">
        <p14:creationId xmlns:p14="http://schemas.microsoft.com/office/powerpoint/2010/main" val="3152175974"/>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207A3DA7-9856-5344-9678-3121BF4CEB51}"/>
              </a:ext>
            </a:extLst>
          </p:cNvPr>
          <p:cNvSpPr>
            <a:spLocks noGrp="1"/>
          </p:cNvSpPr>
          <p:nvPr>
            <p:ph type="title"/>
          </p:nvPr>
        </p:nvSpPr>
        <p:spPr/>
        <p:txBody>
          <a:bodyPr vert="horz" lIns="91440" tIns="45720" rIns="91440" bIns="45720" rtlCol="0" anchor="t">
            <a:noAutofit/>
          </a:bodyPr>
          <a:lstStyle/>
          <a:p>
            <a:r>
              <a:rPr lang="ja-JP" altLang="en-US" sz="2800" b="0"/>
              <a:t>参考：</a:t>
            </a:r>
            <a:r>
              <a:rPr lang="en" altLang="ja-JP" sz="2800" b="0" dirty="0"/>
              <a:t>AWS</a:t>
            </a:r>
            <a:r>
              <a:rPr lang="ja-JP" altLang="en-US" sz="2800" b="0"/>
              <a:t>におけるペネトレーションテストの実施について</a:t>
            </a:r>
          </a:p>
        </p:txBody>
      </p:sp>
      <p:sp>
        <p:nvSpPr>
          <p:cNvPr id="6" name="テキスト ボックス 5">
            <a:extLst>
              <a:ext uri="{FF2B5EF4-FFF2-40B4-BE49-F238E27FC236}">
                <a16:creationId xmlns:a16="http://schemas.microsoft.com/office/drawing/2014/main" id="{CDA7E01F-7D3D-B79E-65C1-E61FB81CBF3D}"/>
              </a:ext>
            </a:extLst>
          </p:cNvPr>
          <p:cNvSpPr txBox="1"/>
          <p:nvPr/>
        </p:nvSpPr>
        <p:spPr>
          <a:xfrm>
            <a:off x="10607211" y="0"/>
            <a:ext cx="1584789" cy="369332"/>
          </a:xfrm>
          <a:prstGeom prst="rect">
            <a:avLst/>
          </a:prstGeom>
          <a:no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800" b="0" i="0" u="none" strike="noStrike" kern="1200" cap="none" spc="0" normalizeH="0" baseline="0" noProof="0" dirty="0">
                <a:ln>
                  <a:noFill/>
                </a:ln>
                <a:solidFill>
                  <a:srgbClr val="FFFFFF">
                    <a:lumMod val="50000"/>
                  </a:srgbClr>
                </a:solidFill>
                <a:effectLst/>
                <a:uLnTx/>
                <a:uFillTx/>
                <a:latin typeface="Meiryo" panose="020B0604030504040204" pitchFamily="34" charset="-128"/>
                <a:ea typeface="Meiryo" panose="020B0604030504040204" pitchFamily="34" charset="-128"/>
                <a:cs typeface="+mn-cs"/>
              </a:rPr>
              <a:t>SEC11-BP03</a:t>
            </a:r>
            <a:endParaRPr kumimoji="0" lang="ja-JP" altLang="en-US" sz="1800" b="0" i="0" u="none" strike="noStrike" kern="1200" cap="none" spc="0" normalizeH="0" baseline="0" noProof="0">
              <a:ln>
                <a:noFill/>
              </a:ln>
              <a:solidFill>
                <a:srgbClr val="FFFFFF">
                  <a:lumMod val="50000"/>
                </a:srgbClr>
              </a:solidFill>
              <a:effectLst/>
              <a:uLnTx/>
              <a:uFillTx/>
              <a:latin typeface="Meiryo" panose="020B0604030504040204" pitchFamily="34" charset="-128"/>
              <a:ea typeface="Meiryo" panose="020B0604030504040204" pitchFamily="34" charset="-128"/>
              <a:cs typeface="+mn-cs"/>
            </a:endParaRPr>
          </a:p>
        </p:txBody>
      </p:sp>
      <p:sp>
        <p:nvSpPr>
          <p:cNvPr id="20" name="テキスト ボックス 19">
            <a:extLst>
              <a:ext uri="{FF2B5EF4-FFF2-40B4-BE49-F238E27FC236}">
                <a16:creationId xmlns:a16="http://schemas.microsoft.com/office/drawing/2014/main" id="{FA0EDF07-2498-5E76-6CC3-80064B803CD3}"/>
              </a:ext>
            </a:extLst>
          </p:cNvPr>
          <p:cNvSpPr txBox="1"/>
          <p:nvPr/>
        </p:nvSpPr>
        <p:spPr>
          <a:xfrm>
            <a:off x="475250" y="927203"/>
            <a:ext cx="11259550" cy="670953"/>
          </a:xfrm>
          <a:prstGeom prst="rect">
            <a:avLst/>
          </a:prstGeom>
          <a:noFill/>
        </p:spPr>
        <p:txBody>
          <a:bodyPr wrap="square" rtlCol="0">
            <a:spAutoFit/>
          </a:bodyPr>
          <a:lstStyle/>
          <a:p>
            <a:pPr algn="l">
              <a:lnSpc>
                <a:spcPct val="120000"/>
              </a:lnSpc>
            </a:pPr>
            <a:r>
              <a:rPr kumimoji="1" lang="en-US" altLang="ja-JP" sz="1600" dirty="0">
                <a:latin typeface="Meiryo" panose="020B0604030504040204" pitchFamily="34" charset="-128"/>
                <a:ea typeface="Meiryo" panose="020B0604030504040204" pitchFamily="34" charset="-128"/>
                <a:cs typeface="Amazon Ember" panose="020B0603020204020204" pitchFamily="34" charset="0"/>
              </a:rPr>
              <a:t>AWS</a:t>
            </a:r>
            <a:r>
              <a:rPr kumimoji="1" lang="ja-JP" altLang="en-US" sz="1600">
                <a:latin typeface="Meiryo" panose="020B0604030504040204" pitchFamily="34" charset="-128"/>
                <a:ea typeface="Meiryo" panose="020B0604030504040204" pitchFamily="34" charset="-128"/>
                <a:cs typeface="Amazon Ember" panose="020B0603020204020204" pitchFamily="34" charset="0"/>
              </a:rPr>
              <a:t>上のリソースに対してペネトレーションテストを実施する場合は、</a:t>
            </a:r>
            <a:r>
              <a:rPr kumimoji="1" lang="ja-JP" altLang="en-US" sz="1600">
                <a:latin typeface="Meiryo" panose="020B0604030504040204" pitchFamily="34" charset="-128"/>
                <a:ea typeface="Meiryo" panose="020B0604030504040204" pitchFamily="34" charset="-128"/>
                <a:cs typeface="Amazon Ember" panose="020B0603020204020204" pitchFamily="34" charset="0"/>
                <a:hlinkClick r:id="rId2"/>
              </a:rPr>
              <a:t>こちら</a:t>
            </a:r>
            <a:r>
              <a:rPr kumimoji="1" lang="ja-JP" altLang="en-US" sz="1600">
                <a:latin typeface="Meiryo" panose="020B0604030504040204" pitchFamily="34" charset="-128"/>
                <a:ea typeface="Meiryo" panose="020B0604030504040204" pitchFamily="34" charset="-128"/>
                <a:cs typeface="Amazon Ember" panose="020B0603020204020204" pitchFamily="34" charset="0"/>
              </a:rPr>
              <a:t>のポリシーに従って下さい。</a:t>
            </a:r>
            <a:endParaRPr kumimoji="1" lang="en-US" altLang="ja-JP" sz="1600" dirty="0">
              <a:latin typeface="Meiryo" panose="020B0604030504040204" pitchFamily="34" charset="-128"/>
              <a:ea typeface="Meiryo" panose="020B0604030504040204" pitchFamily="34" charset="-128"/>
              <a:cs typeface="Amazon Ember" panose="020B0603020204020204" pitchFamily="34" charset="0"/>
            </a:endParaRPr>
          </a:p>
          <a:p>
            <a:pPr algn="l">
              <a:lnSpc>
                <a:spcPct val="120000"/>
              </a:lnSpc>
            </a:pPr>
            <a:r>
              <a:rPr kumimoji="1" lang="en-US" altLang="ja-JP" sz="1600" dirty="0">
                <a:latin typeface="Meiryo" panose="020B0604030504040204" pitchFamily="34" charset="-128"/>
                <a:ea typeface="Meiryo" panose="020B0604030504040204" pitchFamily="34" charset="-128"/>
                <a:cs typeface="Amazon Ember" panose="020B0603020204020204" pitchFamily="34" charset="0"/>
              </a:rPr>
              <a:t>2023</a:t>
            </a:r>
            <a:r>
              <a:rPr kumimoji="1" lang="ja-JP" altLang="en-US" sz="1600">
                <a:latin typeface="Meiryo" panose="020B0604030504040204" pitchFamily="34" charset="-128"/>
                <a:ea typeface="Meiryo" panose="020B0604030504040204" pitchFamily="34" charset="-128"/>
                <a:cs typeface="Amazon Ember" panose="020B0603020204020204" pitchFamily="34" charset="0"/>
              </a:rPr>
              <a:t>年８月時点の内容を以下にまとめます。</a:t>
            </a:r>
            <a:endParaRPr kumimoji="1" lang="en-US" altLang="ja-JP" sz="1600" dirty="0">
              <a:latin typeface="Meiryo" panose="020B0604030504040204" pitchFamily="34" charset="-128"/>
              <a:ea typeface="Meiryo" panose="020B0604030504040204" pitchFamily="34" charset="-128"/>
              <a:cs typeface="Amazon Ember" panose="020B0603020204020204" pitchFamily="34" charset="0"/>
            </a:endParaRPr>
          </a:p>
        </p:txBody>
      </p:sp>
      <p:sp>
        <p:nvSpPr>
          <p:cNvPr id="23" name="テキスト ボックス 22">
            <a:extLst>
              <a:ext uri="{FF2B5EF4-FFF2-40B4-BE49-F238E27FC236}">
                <a16:creationId xmlns:a16="http://schemas.microsoft.com/office/drawing/2014/main" id="{0EE100C9-D2F1-3155-EA71-6244B6D65957}"/>
              </a:ext>
            </a:extLst>
          </p:cNvPr>
          <p:cNvSpPr txBox="1"/>
          <p:nvPr/>
        </p:nvSpPr>
        <p:spPr>
          <a:xfrm>
            <a:off x="475250" y="1747777"/>
            <a:ext cx="3934704" cy="4590039"/>
          </a:xfrm>
          <a:prstGeom prst="rect">
            <a:avLst/>
          </a:prstGeom>
          <a:solidFill>
            <a:schemeClr val="bg1">
              <a:lumMod val="95000"/>
            </a:schemeClr>
          </a:solidFill>
        </p:spPr>
        <p:txBody>
          <a:bodyPr wrap="square" rtlCol="0">
            <a:spAutoFit/>
          </a:bodyPr>
          <a:lstStyle/>
          <a:p>
            <a:pPr algn="l">
              <a:lnSpc>
                <a:spcPct val="114000"/>
              </a:lnSpc>
              <a:spcAft>
                <a:spcPts val="600"/>
              </a:spcAft>
            </a:pPr>
            <a:r>
              <a:rPr kumimoji="1" lang="ja-JP" altLang="en-US" sz="1600">
                <a:latin typeface="Meiryo" panose="020B0604030504040204" pitchFamily="34" charset="-128"/>
                <a:ea typeface="Meiryo" panose="020B0604030504040204" pitchFamily="34" charset="-128"/>
                <a:cs typeface="Amazon Ember" panose="020B0603020204020204" pitchFamily="34" charset="0"/>
              </a:rPr>
              <a:t>次に列記するサービス以外にペネトレーションテストを実施する場合は、事前に承認を得て下さい。</a:t>
            </a:r>
            <a:endParaRPr kumimoji="1" lang="en-US" altLang="ja-JP" sz="1600" dirty="0">
              <a:latin typeface="Meiryo" panose="020B0604030504040204" pitchFamily="34" charset="-128"/>
              <a:ea typeface="Meiryo" panose="020B0604030504040204" pitchFamily="34" charset="-128"/>
              <a:cs typeface="Amazon Ember" panose="020B0603020204020204" pitchFamily="34" charset="0"/>
            </a:endParaRPr>
          </a:p>
          <a:p>
            <a:pPr marL="285750" indent="-193675" algn="l">
              <a:lnSpc>
                <a:spcPct val="114000"/>
              </a:lnSpc>
              <a:buFont typeface="Arial" panose="020B0604020202020204" pitchFamily="34" charset="0"/>
              <a:buChar char="•"/>
            </a:pPr>
            <a:r>
              <a:rPr kumimoji="1" lang="en" altLang="ja-JP" sz="1200" dirty="0">
                <a:latin typeface="Meiryo" panose="020B0604030504040204" pitchFamily="34" charset="-128"/>
                <a:ea typeface="Meiryo" panose="020B0604030504040204" pitchFamily="34" charset="-128"/>
                <a:cs typeface="Amazon Ember" panose="020B0603020204020204" pitchFamily="34" charset="0"/>
              </a:rPr>
              <a:t>Amazon EC2 </a:t>
            </a:r>
            <a:r>
              <a:rPr kumimoji="1" lang="ja-JP" altLang="en-US" sz="1200">
                <a:latin typeface="Meiryo" panose="020B0604030504040204" pitchFamily="34" charset="-128"/>
                <a:ea typeface="Meiryo" panose="020B0604030504040204" pitchFamily="34" charset="-128"/>
                <a:cs typeface="Amazon Ember" panose="020B0603020204020204" pitchFamily="34" charset="0"/>
              </a:rPr>
              <a:t>インスタンス、</a:t>
            </a:r>
            <a:r>
              <a:rPr kumimoji="1" lang="en" altLang="ja-JP" sz="1200" dirty="0">
                <a:latin typeface="Meiryo" panose="020B0604030504040204" pitchFamily="34" charset="-128"/>
                <a:ea typeface="Meiryo" panose="020B0604030504040204" pitchFamily="34" charset="-128"/>
                <a:cs typeface="Amazon Ember" panose="020B0603020204020204" pitchFamily="34" charset="0"/>
              </a:rPr>
              <a:t>WAF</a:t>
            </a:r>
            <a:r>
              <a:rPr kumimoji="1" lang="ja-JP" altLang="en" sz="1200">
                <a:latin typeface="Meiryo" panose="020B0604030504040204" pitchFamily="34" charset="-128"/>
                <a:ea typeface="Meiryo" panose="020B0604030504040204" pitchFamily="34" charset="-128"/>
                <a:cs typeface="Amazon Ember" panose="020B0603020204020204" pitchFamily="34" charset="0"/>
              </a:rPr>
              <a:t>、</a:t>
            </a:r>
            <a:r>
              <a:rPr kumimoji="1" lang="en" altLang="ja-JP" sz="1200" dirty="0">
                <a:latin typeface="Meiryo" panose="020B0604030504040204" pitchFamily="34" charset="-128"/>
                <a:ea typeface="Meiryo" panose="020B0604030504040204" pitchFamily="34" charset="-128"/>
                <a:cs typeface="Amazon Ember" panose="020B0603020204020204" pitchFamily="34" charset="0"/>
              </a:rPr>
              <a:t>NAT </a:t>
            </a:r>
            <a:r>
              <a:rPr kumimoji="1" lang="ja-JP" altLang="en-US" sz="1200">
                <a:latin typeface="Meiryo" panose="020B0604030504040204" pitchFamily="34" charset="-128"/>
                <a:ea typeface="Meiryo" panose="020B0604030504040204" pitchFamily="34" charset="-128"/>
                <a:cs typeface="Amazon Ember" panose="020B0603020204020204" pitchFamily="34" charset="0"/>
              </a:rPr>
              <a:t>ゲートウェイ、</a:t>
            </a:r>
            <a:r>
              <a:rPr kumimoji="1" lang="en" altLang="ja-JP" sz="1200" dirty="0">
                <a:latin typeface="Meiryo" panose="020B0604030504040204" pitchFamily="34" charset="-128"/>
                <a:ea typeface="Meiryo" panose="020B0604030504040204" pitchFamily="34" charset="-128"/>
                <a:cs typeface="Amazon Ember" panose="020B0603020204020204" pitchFamily="34" charset="0"/>
              </a:rPr>
              <a:t>Elastic Load Balancer</a:t>
            </a:r>
          </a:p>
          <a:p>
            <a:pPr marL="285750" indent="-193675" algn="l">
              <a:lnSpc>
                <a:spcPct val="114000"/>
              </a:lnSpc>
              <a:buFont typeface="Arial" panose="020B0604020202020204" pitchFamily="34" charset="0"/>
              <a:buChar char="•"/>
            </a:pPr>
            <a:r>
              <a:rPr kumimoji="1" lang="en" altLang="ja-JP" sz="1200" dirty="0">
                <a:latin typeface="Meiryo" panose="020B0604030504040204" pitchFamily="34" charset="-128"/>
                <a:ea typeface="Meiryo" panose="020B0604030504040204" pitchFamily="34" charset="-128"/>
                <a:cs typeface="Amazon Ember" panose="020B0603020204020204" pitchFamily="34" charset="0"/>
              </a:rPr>
              <a:t>Amazon RDS</a:t>
            </a:r>
          </a:p>
          <a:p>
            <a:pPr marL="285750" indent="-193675" algn="l">
              <a:lnSpc>
                <a:spcPct val="114000"/>
              </a:lnSpc>
              <a:buFont typeface="Arial" panose="020B0604020202020204" pitchFamily="34" charset="0"/>
              <a:buChar char="•"/>
            </a:pPr>
            <a:r>
              <a:rPr kumimoji="1" lang="en" altLang="ja-JP" sz="1200" dirty="0">
                <a:latin typeface="Meiryo" panose="020B0604030504040204" pitchFamily="34" charset="-128"/>
                <a:ea typeface="Meiryo" panose="020B0604030504040204" pitchFamily="34" charset="-128"/>
                <a:cs typeface="Amazon Ember" panose="020B0603020204020204" pitchFamily="34" charset="0"/>
              </a:rPr>
              <a:t>Amazon CloudFront</a:t>
            </a:r>
          </a:p>
          <a:p>
            <a:pPr marL="285750" indent="-193675" algn="l">
              <a:lnSpc>
                <a:spcPct val="114000"/>
              </a:lnSpc>
              <a:buFont typeface="Arial" panose="020B0604020202020204" pitchFamily="34" charset="0"/>
              <a:buChar char="•"/>
            </a:pPr>
            <a:r>
              <a:rPr kumimoji="1" lang="en" altLang="ja-JP" sz="1200" dirty="0">
                <a:latin typeface="Meiryo" panose="020B0604030504040204" pitchFamily="34" charset="-128"/>
                <a:ea typeface="Meiryo" panose="020B0604030504040204" pitchFamily="34" charset="-128"/>
                <a:cs typeface="Amazon Ember" panose="020B0603020204020204" pitchFamily="34" charset="0"/>
              </a:rPr>
              <a:t>Amazon Aurora</a:t>
            </a:r>
          </a:p>
          <a:p>
            <a:pPr marL="285750" indent="-193675" algn="l">
              <a:lnSpc>
                <a:spcPct val="114000"/>
              </a:lnSpc>
              <a:buFont typeface="Arial" panose="020B0604020202020204" pitchFamily="34" charset="0"/>
              <a:buChar char="•"/>
            </a:pPr>
            <a:r>
              <a:rPr kumimoji="1" lang="en" altLang="ja-JP" sz="1200" dirty="0">
                <a:latin typeface="Meiryo" panose="020B0604030504040204" pitchFamily="34" charset="-128"/>
                <a:ea typeface="Meiryo" panose="020B0604030504040204" pitchFamily="34" charset="-128"/>
                <a:cs typeface="Amazon Ember" panose="020B0603020204020204" pitchFamily="34" charset="0"/>
              </a:rPr>
              <a:t>Amazon API Gateway</a:t>
            </a:r>
          </a:p>
          <a:p>
            <a:pPr marL="285750" indent="-193675" algn="l">
              <a:lnSpc>
                <a:spcPct val="114000"/>
              </a:lnSpc>
              <a:buFont typeface="Arial" panose="020B0604020202020204" pitchFamily="34" charset="0"/>
              <a:buChar char="•"/>
            </a:pPr>
            <a:r>
              <a:rPr kumimoji="1" lang="en" altLang="ja-JP" sz="1200" dirty="0">
                <a:latin typeface="Meiryo" panose="020B0604030504040204" pitchFamily="34" charset="-128"/>
                <a:ea typeface="Meiryo" panose="020B0604030504040204" pitchFamily="34" charset="-128"/>
                <a:cs typeface="Amazon Ember" panose="020B0603020204020204" pitchFamily="34" charset="0"/>
              </a:rPr>
              <a:t>AWS AppSync</a:t>
            </a:r>
          </a:p>
          <a:p>
            <a:pPr marL="285750" indent="-193675" algn="l">
              <a:lnSpc>
                <a:spcPct val="114000"/>
              </a:lnSpc>
              <a:buFont typeface="Arial" panose="020B0604020202020204" pitchFamily="34" charset="0"/>
              <a:buChar char="•"/>
            </a:pPr>
            <a:r>
              <a:rPr kumimoji="1" lang="en" altLang="ja-JP" sz="1200" dirty="0">
                <a:latin typeface="Meiryo" panose="020B0604030504040204" pitchFamily="34" charset="-128"/>
                <a:ea typeface="Meiryo" panose="020B0604030504040204" pitchFamily="34" charset="-128"/>
                <a:cs typeface="Amazon Ember" panose="020B0603020204020204" pitchFamily="34" charset="0"/>
              </a:rPr>
              <a:t>AWS Lambda </a:t>
            </a:r>
            <a:r>
              <a:rPr kumimoji="1" lang="ja-JP" altLang="en-US" sz="1200">
                <a:latin typeface="Meiryo" panose="020B0604030504040204" pitchFamily="34" charset="-128"/>
                <a:ea typeface="Meiryo" panose="020B0604030504040204" pitchFamily="34" charset="-128"/>
                <a:cs typeface="Amazon Ember" panose="020B0603020204020204" pitchFamily="34" charset="0"/>
              </a:rPr>
              <a:t>関数および </a:t>
            </a:r>
            <a:r>
              <a:rPr kumimoji="1" lang="en" altLang="ja-JP" sz="1200" dirty="0">
                <a:latin typeface="Meiryo" panose="020B0604030504040204" pitchFamily="34" charset="-128"/>
                <a:ea typeface="Meiryo" panose="020B0604030504040204" pitchFamily="34" charset="-128"/>
                <a:cs typeface="Amazon Ember" panose="020B0603020204020204" pitchFamily="34" charset="0"/>
              </a:rPr>
              <a:t>Lambda Edge </a:t>
            </a:r>
            <a:r>
              <a:rPr kumimoji="1" lang="ja-JP" altLang="en-US" sz="1200">
                <a:latin typeface="Meiryo" panose="020B0604030504040204" pitchFamily="34" charset="-128"/>
                <a:ea typeface="Meiryo" panose="020B0604030504040204" pitchFamily="34" charset="-128"/>
                <a:cs typeface="Amazon Ember" panose="020B0603020204020204" pitchFamily="34" charset="0"/>
              </a:rPr>
              <a:t>関数</a:t>
            </a:r>
          </a:p>
          <a:p>
            <a:pPr marL="285750" indent="-193675" algn="l">
              <a:lnSpc>
                <a:spcPct val="114000"/>
              </a:lnSpc>
              <a:buFont typeface="Arial" panose="020B0604020202020204" pitchFamily="34" charset="0"/>
              <a:buChar char="•"/>
            </a:pPr>
            <a:r>
              <a:rPr kumimoji="1" lang="en" altLang="ja-JP" sz="1200" dirty="0">
                <a:latin typeface="Meiryo" panose="020B0604030504040204" pitchFamily="34" charset="-128"/>
                <a:ea typeface="Meiryo" panose="020B0604030504040204" pitchFamily="34" charset="-128"/>
                <a:cs typeface="Amazon Ember" panose="020B0603020204020204" pitchFamily="34" charset="0"/>
              </a:rPr>
              <a:t>Amazon </a:t>
            </a:r>
            <a:r>
              <a:rPr kumimoji="1" lang="en" altLang="ja-JP" sz="1200" dirty="0" err="1">
                <a:latin typeface="Meiryo" panose="020B0604030504040204" pitchFamily="34" charset="-128"/>
                <a:ea typeface="Meiryo" panose="020B0604030504040204" pitchFamily="34" charset="-128"/>
                <a:cs typeface="Amazon Ember" panose="020B0603020204020204" pitchFamily="34" charset="0"/>
              </a:rPr>
              <a:t>Lightsail</a:t>
            </a:r>
            <a:r>
              <a:rPr kumimoji="1" lang="en" altLang="ja-JP" sz="1200" dirty="0">
                <a:latin typeface="Meiryo" panose="020B0604030504040204" pitchFamily="34" charset="-128"/>
                <a:ea typeface="Meiryo" panose="020B0604030504040204" pitchFamily="34" charset="-128"/>
                <a:cs typeface="Amazon Ember" panose="020B0603020204020204" pitchFamily="34" charset="0"/>
              </a:rPr>
              <a:t> </a:t>
            </a:r>
            <a:r>
              <a:rPr kumimoji="1" lang="ja-JP" altLang="en-US" sz="1200">
                <a:latin typeface="Meiryo" panose="020B0604030504040204" pitchFamily="34" charset="-128"/>
                <a:ea typeface="Meiryo" panose="020B0604030504040204" pitchFamily="34" charset="-128"/>
                <a:cs typeface="Amazon Ember" panose="020B0603020204020204" pitchFamily="34" charset="0"/>
              </a:rPr>
              <a:t>リソース</a:t>
            </a:r>
          </a:p>
          <a:p>
            <a:pPr marL="285750" indent="-193675" algn="l">
              <a:lnSpc>
                <a:spcPct val="114000"/>
              </a:lnSpc>
              <a:buFont typeface="Arial" panose="020B0604020202020204" pitchFamily="34" charset="0"/>
              <a:buChar char="•"/>
            </a:pPr>
            <a:r>
              <a:rPr kumimoji="1" lang="en" altLang="ja-JP" sz="1200" dirty="0">
                <a:latin typeface="Meiryo" panose="020B0604030504040204" pitchFamily="34" charset="-128"/>
                <a:ea typeface="Meiryo" panose="020B0604030504040204" pitchFamily="34" charset="-128"/>
                <a:cs typeface="Amazon Ember" panose="020B0603020204020204" pitchFamily="34" charset="0"/>
              </a:rPr>
              <a:t>Amazon Elastic Beanstalk </a:t>
            </a:r>
            <a:r>
              <a:rPr kumimoji="1" lang="ja-JP" altLang="en-US" sz="1200">
                <a:latin typeface="Meiryo" panose="020B0604030504040204" pitchFamily="34" charset="-128"/>
                <a:ea typeface="Meiryo" panose="020B0604030504040204" pitchFamily="34" charset="-128"/>
                <a:cs typeface="Amazon Ember" panose="020B0603020204020204" pitchFamily="34" charset="0"/>
              </a:rPr>
              <a:t>環境</a:t>
            </a:r>
          </a:p>
          <a:p>
            <a:pPr marL="285750" indent="-193675" algn="l">
              <a:lnSpc>
                <a:spcPct val="114000"/>
              </a:lnSpc>
              <a:buFont typeface="Arial" panose="020B0604020202020204" pitchFamily="34" charset="0"/>
              <a:buChar char="•"/>
            </a:pPr>
            <a:r>
              <a:rPr kumimoji="1" lang="en" altLang="ja-JP" sz="1200" dirty="0">
                <a:latin typeface="Meiryo" panose="020B0604030504040204" pitchFamily="34" charset="-128"/>
                <a:ea typeface="Meiryo" panose="020B0604030504040204" pitchFamily="34" charset="-128"/>
                <a:cs typeface="Amazon Ember" panose="020B0603020204020204" pitchFamily="34" charset="0"/>
              </a:rPr>
              <a:t>Amazon Elastic Container Service</a:t>
            </a:r>
          </a:p>
          <a:p>
            <a:pPr marL="285750" indent="-193675" algn="l">
              <a:lnSpc>
                <a:spcPct val="114000"/>
              </a:lnSpc>
              <a:buFont typeface="Arial" panose="020B0604020202020204" pitchFamily="34" charset="0"/>
              <a:buChar char="•"/>
            </a:pPr>
            <a:r>
              <a:rPr kumimoji="1" lang="en" altLang="ja-JP" sz="1200" dirty="0">
                <a:latin typeface="Meiryo" panose="020B0604030504040204" pitchFamily="34" charset="-128"/>
                <a:ea typeface="Meiryo" panose="020B0604030504040204" pitchFamily="34" charset="-128"/>
                <a:cs typeface="Amazon Ember" panose="020B0603020204020204" pitchFamily="34" charset="0"/>
              </a:rPr>
              <a:t>AWS </a:t>
            </a:r>
            <a:r>
              <a:rPr kumimoji="1" lang="en" altLang="ja-JP" sz="1200" dirty="0" err="1">
                <a:latin typeface="Meiryo" panose="020B0604030504040204" pitchFamily="34" charset="-128"/>
                <a:ea typeface="Meiryo" panose="020B0604030504040204" pitchFamily="34" charset="-128"/>
                <a:cs typeface="Amazon Ember" panose="020B0603020204020204" pitchFamily="34" charset="0"/>
              </a:rPr>
              <a:t>Fargate</a:t>
            </a:r>
            <a:endParaRPr kumimoji="1" lang="en" altLang="ja-JP" sz="1200" dirty="0">
              <a:latin typeface="Meiryo" panose="020B0604030504040204" pitchFamily="34" charset="-128"/>
              <a:ea typeface="Meiryo" panose="020B0604030504040204" pitchFamily="34" charset="-128"/>
              <a:cs typeface="Amazon Ember" panose="020B0603020204020204" pitchFamily="34" charset="0"/>
            </a:endParaRPr>
          </a:p>
          <a:p>
            <a:pPr marL="285750" indent="-193675" algn="l">
              <a:lnSpc>
                <a:spcPct val="114000"/>
              </a:lnSpc>
              <a:buFont typeface="Arial" panose="020B0604020202020204" pitchFamily="34" charset="0"/>
              <a:buChar char="•"/>
            </a:pPr>
            <a:r>
              <a:rPr kumimoji="1" lang="en" altLang="ja-JP" sz="1200" dirty="0">
                <a:latin typeface="Meiryo" panose="020B0604030504040204" pitchFamily="34" charset="-128"/>
                <a:ea typeface="Meiryo" panose="020B0604030504040204" pitchFamily="34" charset="-128"/>
                <a:cs typeface="Amazon Ember" panose="020B0603020204020204" pitchFamily="34" charset="0"/>
              </a:rPr>
              <a:t>Amazon Elasticsearch</a:t>
            </a:r>
          </a:p>
          <a:p>
            <a:pPr marL="285750" indent="-193675" algn="l">
              <a:lnSpc>
                <a:spcPct val="114000"/>
              </a:lnSpc>
              <a:buFont typeface="Arial" panose="020B0604020202020204" pitchFamily="34" charset="0"/>
              <a:buChar char="•"/>
            </a:pPr>
            <a:r>
              <a:rPr kumimoji="1" lang="en" altLang="ja-JP" sz="1200" dirty="0">
                <a:latin typeface="Meiryo" panose="020B0604030504040204" pitchFamily="34" charset="-128"/>
                <a:ea typeface="Meiryo" panose="020B0604030504040204" pitchFamily="34" charset="-128"/>
                <a:cs typeface="Amazon Ember" panose="020B0603020204020204" pitchFamily="34" charset="0"/>
              </a:rPr>
              <a:t>Amazon </a:t>
            </a:r>
            <a:r>
              <a:rPr kumimoji="1" lang="en" altLang="ja-JP" sz="1200" dirty="0" err="1">
                <a:latin typeface="Meiryo" panose="020B0604030504040204" pitchFamily="34" charset="-128"/>
                <a:ea typeface="Meiryo" panose="020B0604030504040204" pitchFamily="34" charset="-128"/>
                <a:cs typeface="Amazon Ember" panose="020B0603020204020204" pitchFamily="34" charset="0"/>
              </a:rPr>
              <a:t>FSx</a:t>
            </a:r>
            <a:endParaRPr kumimoji="1" lang="en" altLang="ja-JP" sz="1200" dirty="0">
              <a:latin typeface="Meiryo" panose="020B0604030504040204" pitchFamily="34" charset="-128"/>
              <a:ea typeface="Meiryo" panose="020B0604030504040204" pitchFamily="34" charset="-128"/>
              <a:cs typeface="Amazon Ember" panose="020B0603020204020204" pitchFamily="34" charset="0"/>
            </a:endParaRPr>
          </a:p>
          <a:p>
            <a:pPr marL="285750" indent="-193675" algn="l">
              <a:lnSpc>
                <a:spcPct val="114000"/>
              </a:lnSpc>
              <a:buFont typeface="Arial" panose="020B0604020202020204" pitchFamily="34" charset="0"/>
              <a:buChar char="•"/>
            </a:pPr>
            <a:r>
              <a:rPr kumimoji="1" lang="en" altLang="ja-JP" sz="1200" dirty="0">
                <a:latin typeface="Meiryo" panose="020B0604030504040204" pitchFamily="34" charset="-128"/>
                <a:ea typeface="Meiryo" panose="020B0604030504040204" pitchFamily="34" charset="-128"/>
                <a:cs typeface="Amazon Ember" panose="020B0603020204020204" pitchFamily="34" charset="0"/>
              </a:rPr>
              <a:t>Amazon Transit Gateway</a:t>
            </a:r>
          </a:p>
          <a:p>
            <a:pPr marL="285750" indent="-193675" algn="l">
              <a:lnSpc>
                <a:spcPct val="114000"/>
              </a:lnSpc>
              <a:buFont typeface="Arial" panose="020B0604020202020204" pitchFamily="34" charset="0"/>
              <a:buChar char="•"/>
            </a:pPr>
            <a:r>
              <a:rPr kumimoji="1" lang="en" altLang="ja-JP" sz="1200" dirty="0">
                <a:latin typeface="Meiryo" panose="020B0604030504040204" pitchFamily="34" charset="-128"/>
                <a:ea typeface="Meiryo" panose="020B0604030504040204" pitchFamily="34" charset="-128"/>
                <a:cs typeface="Amazon Ember" panose="020B0603020204020204" pitchFamily="34" charset="0"/>
              </a:rPr>
              <a:t>S3 </a:t>
            </a:r>
            <a:r>
              <a:rPr kumimoji="1" lang="ja-JP" altLang="en-US" sz="1200">
                <a:latin typeface="Meiryo" panose="020B0604030504040204" pitchFamily="34" charset="-128"/>
                <a:ea typeface="Meiryo" panose="020B0604030504040204" pitchFamily="34" charset="-128"/>
                <a:cs typeface="Amazon Ember" panose="020B0603020204020204" pitchFamily="34" charset="0"/>
              </a:rPr>
              <a:t>ホストアプリケーション </a:t>
            </a:r>
            <a:r>
              <a:rPr kumimoji="1" lang="en-US" altLang="ja-JP" sz="1200" dirty="0">
                <a:latin typeface="Meiryo" panose="020B0604030504040204" pitchFamily="34" charset="-128"/>
                <a:ea typeface="Meiryo" panose="020B0604030504040204" pitchFamily="34" charset="-128"/>
                <a:cs typeface="Amazon Ember" panose="020B0603020204020204" pitchFamily="34" charset="0"/>
              </a:rPr>
              <a:t>(</a:t>
            </a:r>
            <a:r>
              <a:rPr kumimoji="1" lang="en" altLang="ja-JP" sz="1200" dirty="0">
                <a:latin typeface="Meiryo" panose="020B0604030504040204" pitchFamily="34" charset="-128"/>
                <a:ea typeface="Meiryo" panose="020B0604030504040204" pitchFamily="34" charset="-128"/>
                <a:cs typeface="Amazon Ember" panose="020B0603020204020204" pitchFamily="34" charset="0"/>
              </a:rPr>
              <a:t>S3 </a:t>
            </a:r>
            <a:r>
              <a:rPr kumimoji="1" lang="ja-JP" altLang="en-US" sz="1200">
                <a:latin typeface="Meiryo" panose="020B0604030504040204" pitchFamily="34" charset="-128"/>
                <a:ea typeface="Meiryo" panose="020B0604030504040204" pitchFamily="34" charset="-128"/>
                <a:cs typeface="Amazon Ember" panose="020B0603020204020204" pitchFamily="34" charset="0"/>
              </a:rPr>
              <a:t>バケットをターゲットにすることは厳に禁じられています</a:t>
            </a:r>
            <a:r>
              <a:rPr kumimoji="1" lang="en-US" altLang="ja-JP" sz="1200" dirty="0">
                <a:latin typeface="Meiryo" panose="020B0604030504040204" pitchFamily="34" charset="-128"/>
                <a:ea typeface="Meiryo" panose="020B0604030504040204" pitchFamily="34" charset="-128"/>
                <a:cs typeface="Amazon Ember" panose="020B0603020204020204" pitchFamily="34" charset="0"/>
              </a:rPr>
              <a:t>) </a:t>
            </a:r>
          </a:p>
        </p:txBody>
      </p:sp>
      <p:sp>
        <p:nvSpPr>
          <p:cNvPr id="24" name="テキスト ボックス 23">
            <a:extLst>
              <a:ext uri="{FF2B5EF4-FFF2-40B4-BE49-F238E27FC236}">
                <a16:creationId xmlns:a16="http://schemas.microsoft.com/office/drawing/2014/main" id="{3D1846ED-3F29-F83D-3073-C8D0B6A8DE75}"/>
              </a:ext>
            </a:extLst>
          </p:cNvPr>
          <p:cNvSpPr txBox="1"/>
          <p:nvPr/>
        </p:nvSpPr>
        <p:spPr>
          <a:xfrm>
            <a:off x="4655641" y="1747777"/>
            <a:ext cx="4164268" cy="2976071"/>
          </a:xfrm>
          <a:prstGeom prst="rect">
            <a:avLst/>
          </a:prstGeom>
          <a:solidFill>
            <a:schemeClr val="bg1">
              <a:lumMod val="95000"/>
            </a:schemeClr>
          </a:solidFill>
        </p:spPr>
        <p:txBody>
          <a:bodyPr wrap="square" rtlCol="0">
            <a:spAutoFit/>
          </a:bodyPr>
          <a:lstStyle/>
          <a:p>
            <a:pPr algn="l">
              <a:lnSpc>
                <a:spcPct val="114000"/>
              </a:lnSpc>
              <a:spcAft>
                <a:spcPts val="600"/>
              </a:spcAft>
            </a:pPr>
            <a:r>
              <a:rPr kumimoji="1" lang="ja-JP" altLang="en-US" sz="1600">
                <a:latin typeface="Meiryo" panose="020B0604030504040204" pitchFamily="34" charset="-128"/>
                <a:ea typeface="Meiryo" panose="020B0604030504040204" pitchFamily="34" charset="-128"/>
                <a:cs typeface="Amazon Ember" panose="020B0603020204020204" pitchFamily="34" charset="0"/>
              </a:rPr>
              <a:t>次に列記するテストは実施しないで下さい。</a:t>
            </a:r>
            <a:endParaRPr kumimoji="1" lang="en" altLang="ja-JP" sz="1200" dirty="0">
              <a:latin typeface="Meiryo" panose="020B0604030504040204" pitchFamily="34" charset="-128"/>
              <a:ea typeface="Meiryo" panose="020B0604030504040204" pitchFamily="34" charset="-128"/>
              <a:cs typeface="Amazon Ember" panose="020B0603020204020204" pitchFamily="34" charset="0"/>
            </a:endParaRPr>
          </a:p>
          <a:p>
            <a:pPr marL="285750" indent="-193675" algn="l">
              <a:lnSpc>
                <a:spcPct val="114000"/>
              </a:lnSpc>
              <a:buFont typeface="Arial" panose="020B0604020202020204" pitchFamily="34" charset="0"/>
              <a:buChar char="•"/>
            </a:pPr>
            <a:r>
              <a:rPr kumimoji="1" lang="en" altLang="ja-JP" sz="1200" dirty="0">
                <a:latin typeface="Meiryo" panose="020B0604030504040204" pitchFamily="34" charset="-128"/>
                <a:ea typeface="Meiryo" panose="020B0604030504040204" pitchFamily="34" charset="-128"/>
                <a:cs typeface="Amazon Ember" panose="020B0603020204020204" pitchFamily="34" charset="0"/>
              </a:rPr>
              <a:t>Amazon Route 53 </a:t>
            </a:r>
            <a:r>
              <a:rPr kumimoji="1" lang="ja-JP" altLang="en-US" sz="1200">
                <a:latin typeface="Meiryo" panose="020B0604030504040204" pitchFamily="34" charset="-128"/>
                <a:ea typeface="Meiryo" panose="020B0604030504040204" pitchFamily="34" charset="-128"/>
                <a:cs typeface="Amazon Ember" panose="020B0603020204020204" pitchFamily="34" charset="0"/>
              </a:rPr>
              <a:t>ホストゾーン経由の </a:t>
            </a:r>
            <a:r>
              <a:rPr kumimoji="1" lang="en" altLang="ja-JP" sz="1200" dirty="0">
                <a:latin typeface="Meiryo" panose="020B0604030504040204" pitchFamily="34" charset="-128"/>
                <a:ea typeface="Meiryo" panose="020B0604030504040204" pitchFamily="34" charset="-128"/>
                <a:cs typeface="Amazon Ember" panose="020B0603020204020204" pitchFamily="34" charset="0"/>
              </a:rPr>
              <a:t>DNS </a:t>
            </a:r>
            <a:r>
              <a:rPr kumimoji="1" lang="ja-JP" altLang="en-US" sz="1200">
                <a:latin typeface="Meiryo" panose="020B0604030504040204" pitchFamily="34" charset="-128"/>
                <a:ea typeface="Meiryo" panose="020B0604030504040204" pitchFamily="34" charset="-128"/>
                <a:cs typeface="Amazon Ember" panose="020B0603020204020204" pitchFamily="34" charset="0"/>
              </a:rPr>
              <a:t>ゾーンウォーキング</a:t>
            </a:r>
          </a:p>
          <a:p>
            <a:pPr marL="285750" indent="-193675" algn="l">
              <a:lnSpc>
                <a:spcPct val="114000"/>
              </a:lnSpc>
              <a:buFont typeface="Arial" panose="020B0604020202020204" pitchFamily="34" charset="0"/>
              <a:buChar char="•"/>
            </a:pPr>
            <a:r>
              <a:rPr kumimoji="1" lang="en" altLang="ja-JP" sz="1200" dirty="0">
                <a:latin typeface="Meiryo" panose="020B0604030504040204" pitchFamily="34" charset="-128"/>
                <a:ea typeface="Meiryo" panose="020B0604030504040204" pitchFamily="34" charset="-128"/>
                <a:cs typeface="Amazon Ember" panose="020B0603020204020204" pitchFamily="34" charset="0"/>
              </a:rPr>
              <a:t>Route 53 </a:t>
            </a:r>
            <a:r>
              <a:rPr kumimoji="1" lang="ja-JP" altLang="en-US" sz="1200">
                <a:latin typeface="Meiryo" panose="020B0604030504040204" pitchFamily="34" charset="-128"/>
                <a:ea typeface="Meiryo" panose="020B0604030504040204" pitchFamily="34" charset="-128"/>
                <a:cs typeface="Amazon Ember" panose="020B0603020204020204" pitchFamily="34" charset="0"/>
              </a:rPr>
              <a:t>経由の </a:t>
            </a:r>
            <a:r>
              <a:rPr kumimoji="1" lang="en" altLang="ja-JP" sz="1200" dirty="0">
                <a:latin typeface="Meiryo" panose="020B0604030504040204" pitchFamily="34" charset="-128"/>
                <a:ea typeface="Meiryo" panose="020B0604030504040204" pitchFamily="34" charset="-128"/>
                <a:cs typeface="Amazon Ember" panose="020B0603020204020204" pitchFamily="34" charset="0"/>
              </a:rPr>
              <a:t>DNS </a:t>
            </a:r>
            <a:r>
              <a:rPr kumimoji="1" lang="ja-JP" altLang="en-US" sz="1200">
                <a:latin typeface="Meiryo" panose="020B0604030504040204" pitchFamily="34" charset="-128"/>
                <a:ea typeface="Meiryo" panose="020B0604030504040204" pitchFamily="34" charset="-128"/>
                <a:cs typeface="Amazon Ember" panose="020B0603020204020204" pitchFamily="34" charset="0"/>
              </a:rPr>
              <a:t>ハイジャック</a:t>
            </a:r>
          </a:p>
          <a:p>
            <a:pPr marL="285750" indent="-193675" algn="l">
              <a:lnSpc>
                <a:spcPct val="114000"/>
              </a:lnSpc>
              <a:buFont typeface="Arial" panose="020B0604020202020204" pitchFamily="34" charset="0"/>
              <a:buChar char="•"/>
            </a:pPr>
            <a:r>
              <a:rPr kumimoji="1" lang="en" altLang="ja-JP" sz="1200" dirty="0">
                <a:latin typeface="Meiryo" panose="020B0604030504040204" pitchFamily="34" charset="-128"/>
                <a:ea typeface="Meiryo" panose="020B0604030504040204" pitchFamily="34" charset="-128"/>
                <a:cs typeface="Amazon Ember" panose="020B0603020204020204" pitchFamily="34" charset="0"/>
              </a:rPr>
              <a:t>Route 53 </a:t>
            </a:r>
            <a:r>
              <a:rPr kumimoji="1" lang="ja-JP" altLang="en-US" sz="1200">
                <a:latin typeface="Meiryo" panose="020B0604030504040204" pitchFamily="34" charset="-128"/>
                <a:ea typeface="Meiryo" panose="020B0604030504040204" pitchFamily="34" charset="-128"/>
                <a:cs typeface="Amazon Ember" panose="020B0603020204020204" pitchFamily="34" charset="0"/>
              </a:rPr>
              <a:t>経由の </a:t>
            </a:r>
            <a:r>
              <a:rPr kumimoji="1" lang="en" altLang="ja-JP" sz="1200" dirty="0">
                <a:latin typeface="Meiryo" panose="020B0604030504040204" pitchFamily="34" charset="-128"/>
                <a:ea typeface="Meiryo" panose="020B0604030504040204" pitchFamily="34" charset="-128"/>
                <a:cs typeface="Amazon Ember" panose="020B0603020204020204" pitchFamily="34" charset="0"/>
              </a:rPr>
              <a:t>DNS </a:t>
            </a:r>
            <a:r>
              <a:rPr kumimoji="1" lang="ja-JP" altLang="en-US" sz="1200">
                <a:latin typeface="Meiryo" panose="020B0604030504040204" pitchFamily="34" charset="-128"/>
                <a:ea typeface="Meiryo" panose="020B0604030504040204" pitchFamily="34" charset="-128"/>
                <a:cs typeface="Amazon Ember" panose="020B0603020204020204" pitchFamily="34" charset="0"/>
              </a:rPr>
              <a:t>ファーミング</a:t>
            </a:r>
          </a:p>
          <a:p>
            <a:pPr marL="285750" indent="-193675" algn="l">
              <a:lnSpc>
                <a:spcPct val="114000"/>
              </a:lnSpc>
              <a:buFont typeface="Arial" panose="020B0604020202020204" pitchFamily="34" charset="0"/>
              <a:buChar char="•"/>
            </a:pPr>
            <a:r>
              <a:rPr kumimoji="1" lang="ja-JP" altLang="en-US" sz="1200">
                <a:latin typeface="Meiryo" panose="020B0604030504040204" pitchFamily="34" charset="-128"/>
                <a:ea typeface="Meiryo" panose="020B0604030504040204" pitchFamily="34" charset="-128"/>
                <a:cs typeface="Amazon Ember" panose="020B0603020204020204" pitchFamily="34" charset="0"/>
              </a:rPr>
              <a:t>サービス妨害 </a:t>
            </a:r>
            <a:r>
              <a:rPr kumimoji="1" lang="en-US" altLang="ja-JP" sz="1200" dirty="0">
                <a:latin typeface="Meiryo" panose="020B0604030504040204" pitchFamily="34" charset="-128"/>
                <a:ea typeface="Meiryo" panose="020B0604030504040204" pitchFamily="34" charset="-128"/>
                <a:cs typeface="Amazon Ember" panose="020B0603020204020204" pitchFamily="34" charset="0"/>
              </a:rPr>
              <a:t>(</a:t>
            </a:r>
            <a:r>
              <a:rPr kumimoji="1" lang="en" altLang="ja-JP" sz="1200" dirty="0">
                <a:latin typeface="Meiryo" panose="020B0604030504040204" pitchFamily="34" charset="-128"/>
                <a:ea typeface="Meiryo" panose="020B0604030504040204" pitchFamily="34" charset="-128"/>
                <a:cs typeface="Amazon Ember" panose="020B0603020204020204" pitchFamily="34" charset="0"/>
              </a:rPr>
              <a:t>DoS)</a:t>
            </a:r>
            <a:r>
              <a:rPr kumimoji="1" lang="ja-JP" altLang="en" sz="1200">
                <a:latin typeface="Meiryo" panose="020B0604030504040204" pitchFamily="34" charset="-128"/>
                <a:ea typeface="Meiryo" panose="020B0604030504040204" pitchFamily="34" charset="-128"/>
                <a:cs typeface="Amazon Ember" panose="020B0603020204020204" pitchFamily="34" charset="0"/>
              </a:rPr>
              <a:t>、</a:t>
            </a:r>
            <a:r>
              <a:rPr kumimoji="1" lang="ja-JP" altLang="en-US" sz="1200">
                <a:latin typeface="Meiryo" panose="020B0604030504040204" pitchFamily="34" charset="-128"/>
                <a:ea typeface="Meiryo" panose="020B0604030504040204" pitchFamily="34" charset="-128"/>
                <a:cs typeface="Amazon Ember" panose="020B0603020204020204" pitchFamily="34" charset="0"/>
              </a:rPr>
              <a:t>分散サービス妨害 </a:t>
            </a:r>
            <a:r>
              <a:rPr kumimoji="1" lang="en-US" altLang="ja-JP" sz="1200" dirty="0">
                <a:latin typeface="Meiryo" panose="020B0604030504040204" pitchFamily="34" charset="-128"/>
                <a:ea typeface="Meiryo" panose="020B0604030504040204" pitchFamily="34" charset="-128"/>
                <a:cs typeface="Amazon Ember" panose="020B0603020204020204" pitchFamily="34" charset="0"/>
              </a:rPr>
              <a:t>(</a:t>
            </a:r>
            <a:r>
              <a:rPr kumimoji="1" lang="en" altLang="ja-JP" sz="1200" dirty="0">
                <a:latin typeface="Meiryo" panose="020B0604030504040204" pitchFamily="34" charset="-128"/>
                <a:ea typeface="Meiryo" panose="020B0604030504040204" pitchFamily="34" charset="-128"/>
                <a:cs typeface="Amazon Ember" panose="020B0603020204020204" pitchFamily="34" charset="0"/>
              </a:rPr>
              <a:t>DDoS)</a:t>
            </a:r>
            <a:r>
              <a:rPr kumimoji="1" lang="ja-JP" altLang="en" sz="1200">
                <a:latin typeface="Meiryo" panose="020B0604030504040204" pitchFamily="34" charset="-128"/>
                <a:ea typeface="Meiryo" panose="020B0604030504040204" pitchFamily="34" charset="-128"/>
                <a:cs typeface="Amazon Ember" panose="020B0603020204020204" pitchFamily="34" charset="0"/>
              </a:rPr>
              <a:t>、</a:t>
            </a:r>
            <a:r>
              <a:rPr kumimoji="1" lang="ja-JP" altLang="en-US" sz="1200">
                <a:latin typeface="Meiryo" panose="020B0604030504040204" pitchFamily="34" charset="-128"/>
                <a:ea typeface="Meiryo" panose="020B0604030504040204" pitchFamily="34" charset="-128"/>
                <a:cs typeface="Amazon Ember" panose="020B0603020204020204" pitchFamily="34" charset="0"/>
              </a:rPr>
              <a:t>シミュレートされた </a:t>
            </a:r>
            <a:r>
              <a:rPr kumimoji="1" lang="en" altLang="ja-JP" sz="1200" dirty="0">
                <a:latin typeface="Meiryo" panose="020B0604030504040204" pitchFamily="34" charset="-128"/>
                <a:ea typeface="Meiryo" panose="020B0604030504040204" pitchFamily="34" charset="-128"/>
                <a:cs typeface="Amazon Ember" panose="020B0603020204020204" pitchFamily="34" charset="0"/>
              </a:rPr>
              <a:t>DoS</a:t>
            </a:r>
            <a:r>
              <a:rPr kumimoji="1" lang="ja-JP" altLang="en" sz="1200">
                <a:latin typeface="Meiryo" panose="020B0604030504040204" pitchFamily="34" charset="-128"/>
                <a:ea typeface="Meiryo" panose="020B0604030504040204" pitchFamily="34" charset="-128"/>
                <a:cs typeface="Amazon Ember" panose="020B0603020204020204" pitchFamily="34" charset="0"/>
              </a:rPr>
              <a:t>、</a:t>
            </a:r>
            <a:r>
              <a:rPr kumimoji="1" lang="ja-JP" altLang="en-US" sz="1200">
                <a:latin typeface="Meiryo" panose="020B0604030504040204" pitchFamily="34" charset="-128"/>
                <a:ea typeface="Meiryo" panose="020B0604030504040204" pitchFamily="34" charset="-128"/>
                <a:cs typeface="Amazon Ember" panose="020B0603020204020204" pitchFamily="34" charset="0"/>
              </a:rPr>
              <a:t>シミュレートされた </a:t>
            </a:r>
            <a:r>
              <a:rPr kumimoji="1" lang="en" altLang="ja-JP" sz="1200" dirty="0">
                <a:latin typeface="Meiryo" panose="020B0604030504040204" pitchFamily="34" charset="-128"/>
                <a:ea typeface="Meiryo" panose="020B0604030504040204" pitchFamily="34" charset="-128"/>
                <a:cs typeface="Amazon Ember" panose="020B0603020204020204" pitchFamily="34" charset="0"/>
              </a:rPr>
              <a:t>DDoS (</a:t>
            </a:r>
            <a:r>
              <a:rPr kumimoji="1" lang="ja-JP" altLang="en-US" sz="1200">
                <a:latin typeface="Meiryo" panose="020B0604030504040204" pitchFamily="34" charset="-128"/>
                <a:ea typeface="Meiryo" panose="020B0604030504040204" pitchFamily="34" charset="-128"/>
                <a:cs typeface="Amazon Ember" panose="020B0603020204020204" pitchFamily="34" charset="0"/>
              </a:rPr>
              <a:t>これらは </a:t>
            </a:r>
            <a:r>
              <a:rPr kumimoji="1" lang="en" altLang="ja-JP" sz="1200" dirty="0">
                <a:latin typeface="Meiryo" panose="020B0604030504040204" pitchFamily="34" charset="-128"/>
                <a:ea typeface="Meiryo" panose="020B0604030504040204" pitchFamily="34" charset="-128"/>
                <a:cs typeface="Amazon Ember" panose="020B0603020204020204" pitchFamily="34" charset="0"/>
                <a:hlinkClick r:id="rId3"/>
              </a:rPr>
              <a:t>DDoS </a:t>
            </a:r>
            <a:r>
              <a:rPr kumimoji="1" lang="ja-JP" altLang="en-US" sz="1200">
                <a:latin typeface="Meiryo" panose="020B0604030504040204" pitchFamily="34" charset="-128"/>
                <a:ea typeface="Meiryo" panose="020B0604030504040204" pitchFamily="34" charset="-128"/>
                <a:cs typeface="Amazon Ember" panose="020B0603020204020204" pitchFamily="34" charset="0"/>
                <a:hlinkClick r:id="rId3"/>
              </a:rPr>
              <a:t>シミュレーションテストポリシー</a:t>
            </a:r>
            <a:r>
              <a:rPr kumimoji="1" lang="ja-JP" altLang="en-US" sz="1200">
                <a:latin typeface="Meiryo" panose="020B0604030504040204" pitchFamily="34" charset="-128"/>
                <a:ea typeface="Meiryo" panose="020B0604030504040204" pitchFamily="34" charset="-128"/>
                <a:cs typeface="Amazon Ember" panose="020B0603020204020204" pitchFamily="34" charset="0"/>
              </a:rPr>
              <a:t>の対象です</a:t>
            </a:r>
            <a:r>
              <a:rPr kumimoji="1" lang="en-US" altLang="ja-JP" sz="1200" dirty="0">
                <a:latin typeface="Meiryo" panose="020B0604030504040204" pitchFamily="34" charset="-128"/>
                <a:ea typeface="Meiryo" panose="020B0604030504040204" pitchFamily="34" charset="-128"/>
                <a:cs typeface="Amazon Ember" panose="020B0603020204020204" pitchFamily="34" charset="0"/>
              </a:rPr>
              <a:t>)</a:t>
            </a:r>
          </a:p>
          <a:p>
            <a:pPr marL="285750" indent="-193675" algn="l">
              <a:lnSpc>
                <a:spcPct val="114000"/>
              </a:lnSpc>
              <a:buFont typeface="Arial" panose="020B0604020202020204" pitchFamily="34" charset="0"/>
              <a:buChar char="•"/>
            </a:pPr>
            <a:r>
              <a:rPr kumimoji="1" lang="ja-JP" altLang="en-US" sz="1200">
                <a:latin typeface="Meiryo" panose="020B0604030504040204" pitchFamily="34" charset="-128"/>
                <a:ea typeface="Meiryo" panose="020B0604030504040204" pitchFamily="34" charset="-128"/>
                <a:cs typeface="Amazon Ember" panose="020B0603020204020204" pitchFamily="34" charset="0"/>
              </a:rPr>
              <a:t>ポートフラッディング</a:t>
            </a:r>
          </a:p>
          <a:p>
            <a:pPr marL="285750" indent="-193675" algn="l">
              <a:lnSpc>
                <a:spcPct val="114000"/>
              </a:lnSpc>
              <a:buFont typeface="Arial" panose="020B0604020202020204" pitchFamily="34" charset="0"/>
              <a:buChar char="•"/>
            </a:pPr>
            <a:r>
              <a:rPr kumimoji="1" lang="ja-JP" altLang="en-US" sz="1200">
                <a:latin typeface="Meiryo" panose="020B0604030504040204" pitchFamily="34" charset="-128"/>
                <a:ea typeface="Meiryo" panose="020B0604030504040204" pitchFamily="34" charset="-128"/>
                <a:cs typeface="Amazon Ember" panose="020B0603020204020204" pitchFamily="34" charset="0"/>
              </a:rPr>
              <a:t>プロトコルフラッディング</a:t>
            </a:r>
          </a:p>
          <a:p>
            <a:pPr marL="285750" indent="-193675" algn="l">
              <a:lnSpc>
                <a:spcPct val="114000"/>
              </a:lnSpc>
              <a:buFont typeface="Arial" panose="020B0604020202020204" pitchFamily="34" charset="0"/>
              <a:buChar char="•"/>
            </a:pPr>
            <a:r>
              <a:rPr kumimoji="1" lang="ja-JP" altLang="en-US" sz="1200">
                <a:latin typeface="Meiryo" panose="020B0604030504040204" pitchFamily="34" charset="-128"/>
                <a:ea typeface="Meiryo" panose="020B0604030504040204" pitchFamily="34" charset="-128"/>
                <a:cs typeface="Amazon Ember" panose="020B0603020204020204" pitchFamily="34" charset="0"/>
              </a:rPr>
              <a:t>リクエストフラッディング </a:t>
            </a:r>
            <a:r>
              <a:rPr kumimoji="1" lang="en-US" altLang="ja-JP" sz="1200" dirty="0">
                <a:latin typeface="Meiryo" panose="020B0604030504040204" pitchFamily="34" charset="-128"/>
                <a:ea typeface="Meiryo" panose="020B0604030504040204" pitchFamily="34" charset="-128"/>
                <a:cs typeface="Amazon Ember" panose="020B0603020204020204" pitchFamily="34" charset="0"/>
              </a:rPr>
              <a:t>(</a:t>
            </a:r>
            <a:r>
              <a:rPr kumimoji="1" lang="ja-JP" altLang="en-US" sz="1200">
                <a:latin typeface="Meiryo" panose="020B0604030504040204" pitchFamily="34" charset="-128"/>
                <a:ea typeface="Meiryo" panose="020B0604030504040204" pitchFamily="34" charset="-128"/>
                <a:cs typeface="Amazon Ember" panose="020B0603020204020204" pitchFamily="34" charset="0"/>
              </a:rPr>
              <a:t>ログインリクエストフラッディング、</a:t>
            </a:r>
            <a:r>
              <a:rPr kumimoji="1" lang="en" altLang="ja-JP" sz="1200" dirty="0">
                <a:latin typeface="Meiryo" panose="020B0604030504040204" pitchFamily="34" charset="-128"/>
                <a:ea typeface="Meiryo" panose="020B0604030504040204" pitchFamily="34" charset="-128"/>
                <a:cs typeface="Amazon Ember" panose="020B0603020204020204" pitchFamily="34" charset="0"/>
              </a:rPr>
              <a:t>API </a:t>
            </a:r>
            <a:r>
              <a:rPr kumimoji="1" lang="ja-JP" altLang="en-US" sz="1200">
                <a:latin typeface="Meiryo" panose="020B0604030504040204" pitchFamily="34" charset="-128"/>
                <a:ea typeface="Meiryo" panose="020B0604030504040204" pitchFamily="34" charset="-128"/>
                <a:cs typeface="Amazon Ember" panose="020B0603020204020204" pitchFamily="34" charset="0"/>
              </a:rPr>
              <a:t>リクエストフラッディング</a:t>
            </a:r>
            <a:r>
              <a:rPr kumimoji="1" lang="en-US" altLang="ja-JP" sz="1200" dirty="0">
                <a:latin typeface="Meiryo" panose="020B0604030504040204" pitchFamily="34" charset="-128"/>
                <a:ea typeface="Meiryo" panose="020B0604030504040204" pitchFamily="34" charset="-128"/>
                <a:cs typeface="Amazon Ember" panose="020B0603020204020204" pitchFamily="34" charset="0"/>
              </a:rPr>
              <a:t>) </a:t>
            </a:r>
          </a:p>
        </p:txBody>
      </p:sp>
      <p:sp>
        <p:nvSpPr>
          <p:cNvPr id="26" name="テキスト ボックス 25">
            <a:extLst>
              <a:ext uri="{FF2B5EF4-FFF2-40B4-BE49-F238E27FC236}">
                <a16:creationId xmlns:a16="http://schemas.microsoft.com/office/drawing/2014/main" id="{8A94609B-C90B-C5AE-8743-1852DE41E86D}"/>
              </a:ext>
            </a:extLst>
          </p:cNvPr>
          <p:cNvSpPr txBox="1"/>
          <p:nvPr/>
        </p:nvSpPr>
        <p:spPr>
          <a:xfrm>
            <a:off x="9065595" y="1747777"/>
            <a:ext cx="2694283" cy="2765694"/>
          </a:xfrm>
          <a:prstGeom prst="rect">
            <a:avLst/>
          </a:prstGeom>
          <a:solidFill>
            <a:schemeClr val="bg1">
              <a:lumMod val="95000"/>
            </a:schemeClr>
          </a:solidFill>
        </p:spPr>
        <p:txBody>
          <a:bodyPr wrap="square" rtlCol="0">
            <a:spAutoFit/>
          </a:bodyPr>
          <a:lstStyle/>
          <a:p>
            <a:pPr algn="l">
              <a:lnSpc>
                <a:spcPct val="114000"/>
              </a:lnSpc>
              <a:spcAft>
                <a:spcPts val="600"/>
              </a:spcAft>
            </a:pPr>
            <a:r>
              <a:rPr kumimoji="1" lang="ja-JP" altLang="en-US" sz="1600">
                <a:latin typeface="Meiryo" panose="020B0604030504040204" pitchFamily="34" charset="-128"/>
                <a:ea typeface="Meiryo" panose="020B0604030504040204" pitchFamily="34" charset="-128"/>
                <a:cs typeface="Amazon Ember" panose="020B0603020204020204" pitchFamily="34" charset="0"/>
              </a:rPr>
              <a:t>ペネトレーションテスト以外のテストを実施する場合は、事前に承認を得るようにして下さい。</a:t>
            </a:r>
            <a:endParaRPr kumimoji="1" lang="en" altLang="ja-JP" sz="1200" dirty="0">
              <a:latin typeface="Meiryo" panose="020B0604030504040204" pitchFamily="34" charset="-128"/>
              <a:ea typeface="Meiryo" panose="020B0604030504040204" pitchFamily="34" charset="-128"/>
              <a:cs typeface="Amazon Ember" panose="020B0603020204020204" pitchFamily="34" charset="0"/>
            </a:endParaRPr>
          </a:p>
          <a:p>
            <a:pPr marL="285750" indent="-193675" algn="l">
              <a:lnSpc>
                <a:spcPct val="114000"/>
              </a:lnSpc>
              <a:buFont typeface="Arial" panose="020B0604020202020204" pitchFamily="34" charset="0"/>
              <a:buChar char="•"/>
            </a:pPr>
            <a:r>
              <a:rPr kumimoji="1" lang="en" altLang="ja-JP" sz="1200" dirty="0">
                <a:latin typeface="Meiryo" panose="020B0604030504040204" pitchFamily="34" charset="-128"/>
                <a:ea typeface="Meiryo" panose="020B0604030504040204" pitchFamily="34" charset="-128"/>
                <a:cs typeface="Amazon Ember" panose="020B0603020204020204" pitchFamily="34" charset="0"/>
              </a:rPr>
              <a:t>Command and Control (C2) </a:t>
            </a:r>
          </a:p>
          <a:p>
            <a:pPr marL="285750" indent="-193675" algn="l">
              <a:lnSpc>
                <a:spcPct val="114000"/>
              </a:lnSpc>
              <a:buFont typeface="Arial" panose="020B0604020202020204" pitchFamily="34" charset="0"/>
              <a:buChar char="•"/>
            </a:pPr>
            <a:r>
              <a:rPr kumimoji="1" lang="en" altLang="ja-JP" sz="1200" dirty="0">
                <a:latin typeface="Meiryo" panose="020B0604030504040204" pitchFamily="34" charset="-128"/>
                <a:ea typeface="Meiryo" panose="020B0604030504040204" pitchFamily="34" charset="-128"/>
                <a:cs typeface="Amazon Ember" panose="020B0603020204020204" pitchFamily="34" charset="0"/>
              </a:rPr>
              <a:t>Red/Blue/Purple Team </a:t>
            </a:r>
            <a:r>
              <a:rPr kumimoji="1" lang="ja-JP" altLang="en-US" sz="1200">
                <a:latin typeface="Meiryo" panose="020B0604030504040204" pitchFamily="34" charset="-128"/>
                <a:ea typeface="Meiryo" panose="020B0604030504040204" pitchFamily="34" charset="-128"/>
                <a:cs typeface="Amazon Ember" panose="020B0603020204020204" pitchFamily="34" charset="0"/>
              </a:rPr>
              <a:t>テスト</a:t>
            </a:r>
            <a:endParaRPr kumimoji="1" lang="en-US" altLang="ja-JP" sz="1200" dirty="0">
              <a:latin typeface="Meiryo" panose="020B0604030504040204" pitchFamily="34" charset="-128"/>
              <a:ea typeface="Meiryo" panose="020B0604030504040204" pitchFamily="34" charset="-128"/>
              <a:cs typeface="Amazon Ember" panose="020B0603020204020204" pitchFamily="34" charset="0"/>
            </a:endParaRPr>
          </a:p>
          <a:p>
            <a:pPr marL="285750" indent="-193675" algn="l">
              <a:lnSpc>
                <a:spcPct val="114000"/>
              </a:lnSpc>
              <a:buFont typeface="Arial" panose="020B0604020202020204" pitchFamily="34" charset="0"/>
              <a:buChar char="•"/>
            </a:pPr>
            <a:r>
              <a:rPr kumimoji="1" lang="ja-JP" altLang="en-US" sz="1200">
                <a:latin typeface="Meiryo" panose="020B0604030504040204" pitchFamily="34" charset="-128"/>
                <a:ea typeface="Meiryo" panose="020B0604030504040204" pitchFamily="34" charset="-128"/>
                <a:cs typeface="Amazon Ember" panose="020B0603020204020204" pitchFamily="34" charset="0"/>
              </a:rPr>
              <a:t>ネットワーク負荷テスト</a:t>
            </a:r>
          </a:p>
          <a:p>
            <a:pPr marL="285750" indent="-193675" algn="l">
              <a:lnSpc>
                <a:spcPct val="114000"/>
              </a:lnSpc>
              <a:buFont typeface="Arial" panose="020B0604020202020204" pitchFamily="34" charset="0"/>
              <a:buChar char="•"/>
            </a:pPr>
            <a:r>
              <a:rPr kumimoji="1" lang="en" altLang="ja-JP" sz="1200" dirty="0" err="1">
                <a:latin typeface="Meiryo" panose="020B0604030504040204" pitchFamily="34" charset="-128"/>
                <a:ea typeface="Meiryo" panose="020B0604030504040204" pitchFamily="34" charset="-128"/>
                <a:cs typeface="Amazon Ember" panose="020B0603020204020204" pitchFamily="34" charset="0"/>
              </a:rPr>
              <a:t>iPerf</a:t>
            </a:r>
            <a:r>
              <a:rPr kumimoji="1" lang="en" altLang="ja-JP" sz="1200" dirty="0">
                <a:latin typeface="Meiryo" panose="020B0604030504040204" pitchFamily="34" charset="-128"/>
                <a:ea typeface="Meiryo" panose="020B0604030504040204" pitchFamily="34" charset="-128"/>
                <a:cs typeface="Amazon Ember" panose="020B0603020204020204" pitchFamily="34" charset="0"/>
              </a:rPr>
              <a:t> </a:t>
            </a:r>
            <a:r>
              <a:rPr kumimoji="1" lang="ja-JP" altLang="en-US" sz="1200">
                <a:latin typeface="Meiryo" panose="020B0604030504040204" pitchFamily="34" charset="-128"/>
                <a:ea typeface="Meiryo" panose="020B0604030504040204" pitchFamily="34" charset="-128"/>
                <a:cs typeface="Amazon Ember" panose="020B0603020204020204" pitchFamily="34" charset="0"/>
              </a:rPr>
              <a:t>テスト</a:t>
            </a:r>
          </a:p>
          <a:p>
            <a:pPr marL="285750" indent="-193675" algn="l">
              <a:lnSpc>
                <a:spcPct val="114000"/>
              </a:lnSpc>
              <a:buFont typeface="Arial" panose="020B0604020202020204" pitchFamily="34" charset="0"/>
              <a:buChar char="•"/>
            </a:pPr>
            <a:r>
              <a:rPr kumimoji="1" lang="en" altLang="ja-JP" sz="1200" dirty="0">
                <a:latin typeface="Meiryo" panose="020B0604030504040204" pitchFamily="34" charset="-128"/>
                <a:ea typeface="Meiryo" panose="020B0604030504040204" pitchFamily="34" charset="-128"/>
                <a:cs typeface="Amazon Ember" panose="020B0603020204020204" pitchFamily="34" charset="0"/>
              </a:rPr>
              <a:t>DDoS </a:t>
            </a:r>
            <a:r>
              <a:rPr kumimoji="1" lang="ja-JP" altLang="en-US" sz="1200">
                <a:latin typeface="Meiryo" panose="020B0604030504040204" pitchFamily="34" charset="-128"/>
                <a:ea typeface="Meiryo" panose="020B0604030504040204" pitchFamily="34" charset="-128"/>
                <a:cs typeface="Amazon Ember" panose="020B0603020204020204" pitchFamily="34" charset="0"/>
              </a:rPr>
              <a:t>シミュレーションテスト</a:t>
            </a:r>
            <a:endParaRPr kumimoji="1" lang="en-US" altLang="ja-JP" sz="1200" dirty="0">
              <a:latin typeface="Meiryo" panose="020B0604030504040204" pitchFamily="34" charset="-128"/>
              <a:ea typeface="Meiryo" panose="020B0604030504040204" pitchFamily="34" charset="-128"/>
              <a:cs typeface="Amazon Ember" panose="020B0603020204020204" pitchFamily="34" charset="0"/>
            </a:endParaRPr>
          </a:p>
          <a:p>
            <a:pPr marL="285750" indent="-193675" algn="l">
              <a:lnSpc>
                <a:spcPct val="114000"/>
              </a:lnSpc>
              <a:buFont typeface="Arial" panose="020B0604020202020204" pitchFamily="34" charset="0"/>
              <a:buChar char="•"/>
            </a:pPr>
            <a:r>
              <a:rPr kumimoji="1" lang="ja-JP" altLang="en-US" sz="1200">
                <a:latin typeface="Meiryo" panose="020B0604030504040204" pitchFamily="34" charset="-128"/>
                <a:ea typeface="Meiryo" panose="020B0604030504040204" pitchFamily="34" charset="-128"/>
                <a:cs typeface="Amazon Ember" panose="020B0603020204020204" pitchFamily="34" charset="0"/>
              </a:rPr>
              <a:t>フィッシングシミュレーション</a:t>
            </a:r>
          </a:p>
          <a:p>
            <a:pPr marL="285750" indent="-193675" algn="l">
              <a:lnSpc>
                <a:spcPct val="114000"/>
              </a:lnSpc>
              <a:buFont typeface="Arial" panose="020B0604020202020204" pitchFamily="34" charset="0"/>
              <a:buChar char="•"/>
            </a:pPr>
            <a:r>
              <a:rPr kumimoji="1" lang="ja-JP" altLang="en-US" sz="1200">
                <a:latin typeface="Meiryo" panose="020B0604030504040204" pitchFamily="34" charset="-128"/>
                <a:ea typeface="Meiryo" panose="020B0604030504040204" pitchFamily="34" charset="-128"/>
                <a:cs typeface="Amazon Ember" panose="020B0603020204020204" pitchFamily="34" charset="0"/>
              </a:rPr>
              <a:t>マルウェアテスト</a:t>
            </a:r>
            <a:endParaRPr kumimoji="1" lang="en-US" altLang="ja-JP" sz="1200" dirty="0">
              <a:latin typeface="Meiryo" panose="020B0604030504040204" pitchFamily="34" charset="-128"/>
              <a:ea typeface="Meiryo" panose="020B0604030504040204" pitchFamily="34" charset="-128"/>
              <a:cs typeface="Amazon Ember" panose="020B0603020204020204" pitchFamily="34" charset="0"/>
            </a:endParaRPr>
          </a:p>
        </p:txBody>
      </p:sp>
      <p:sp>
        <p:nvSpPr>
          <p:cNvPr id="27" name="テキスト ボックス 26">
            <a:extLst>
              <a:ext uri="{FF2B5EF4-FFF2-40B4-BE49-F238E27FC236}">
                <a16:creationId xmlns:a16="http://schemas.microsoft.com/office/drawing/2014/main" id="{94F60050-7678-91DA-CD2B-74603875F865}"/>
              </a:ext>
            </a:extLst>
          </p:cNvPr>
          <p:cNvSpPr txBox="1"/>
          <p:nvPr/>
        </p:nvSpPr>
        <p:spPr>
          <a:xfrm>
            <a:off x="4655641" y="4912233"/>
            <a:ext cx="4164268" cy="723853"/>
          </a:xfrm>
          <a:prstGeom prst="rect">
            <a:avLst/>
          </a:prstGeom>
          <a:solidFill>
            <a:schemeClr val="bg1">
              <a:lumMod val="95000"/>
            </a:schemeClr>
          </a:solidFill>
        </p:spPr>
        <p:txBody>
          <a:bodyPr wrap="square" rtlCol="0">
            <a:spAutoFit/>
          </a:bodyPr>
          <a:lstStyle/>
          <a:p>
            <a:pPr algn="l">
              <a:lnSpc>
                <a:spcPct val="114000"/>
              </a:lnSpc>
              <a:spcAft>
                <a:spcPts val="600"/>
              </a:spcAft>
            </a:pPr>
            <a:r>
              <a:rPr kumimoji="1" lang="ja-JP" altLang="en-US" sz="1200">
                <a:latin typeface="Meiryo" panose="020B0604030504040204" pitchFamily="34" charset="-128"/>
                <a:ea typeface="Meiryo" panose="020B0604030504040204" pitchFamily="34" charset="-128"/>
                <a:cs typeface="Amazon Ember" panose="020B0603020204020204" pitchFamily="34" charset="0"/>
              </a:rPr>
              <a:t>セキュリティ評価ツールを</a:t>
            </a:r>
            <a:r>
              <a:rPr kumimoji="1" lang="en-US" altLang="ja-JP" sz="1200" dirty="0">
                <a:latin typeface="Meiryo" panose="020B0604030504040204" pitchFamily="34" charset="-128"/>
                <a:ea typeface="Meiryo" panose="020B0604030504040204" pitchFamily="34" charset="-128"/>
                <a:cs typeface="Amazon Ember" panose="020B0603020204020204" pitchFamily="34" charset="0"/>
              </a:rPr>
              <a:t>AWS IP</a:t>
            </a:r>
            <a:r>
              <a:rPr kumimoji="1" lang="ja-JP" altLang="en-US" sz="1200">
                <a:latin typeface="Meiryo" panose="020B0604030504040204" pitchFamily="34" charset="-128"/>
                <a:ea typeface="Meiryo" panose="020B0604030504040204" pitchFamily="34" charset="-128"/>
                <a:cs typeface="Amazon Ember" panose="020B0603020204020204" pitchFamily="34" charset="0"/>
              </a:rPr>
              <a:t>空間や他のクラウドプロバイダーにホストして、オンプレミスや</a:t>
            </a:r>
            <a:r>
              <a:rPr kumimoji="1" lang="en-US" altLang="ja-JP" sz="1200" dirty="0">
                <a:latin typeface="Meiryo" panose="020B0604030504040204" pitchFamily="34" charset="-128"/>
                <a:ea typeface="Meiryo" panose="020B0604030504040204" pitchFamily="34" charset="-128"/>
                <a:cs typeface="Amazon Ember" panose="020B0603020204020204" pitchFamily="34" charset="0"/>
              </a:rPr>
              <a:t>AWS</a:t>
            </a:r>
            <a:r>
              <a:rPr kumimoji="1" lang="ja-JP" altLang="en-US" sz="1200">
                <a:latin typeface="Meiryo" panose="020B0604030504040204" pitchFamily="34" charset="-128"/>
                <a:ea typeface="Meiryo" panose="020B0604030504040204" pitchFamily="34" charset="-128"/>
                <a:cs typeface="Amazon Ember" panose="020B0603020204020204" pitchFamily="34" charset="0"/>
              </a:rPr>
              <a:t>内、ダードパーティによるテストを実施することは許可します。</a:t>
            </a:r>
            <a:endParaRPr kumimoji="1" lang="en-US" altLang="ja-JP" sz="1200" dirty="0">
              <a:latin typeface="Meiryo" panose="020B0604030504040204" pitchFamily="34" charset="-128"/>
              <a:ea typeface="Meiryo" panose="020B0604030504040204" pitchFamily="34" charset="-128"/>
              <a:cs typeface="Amazon Ember" panose="020B0603020204020204" pitchFamily="34" charset="0"/>
            </a:endParaRPr>
          </a:p>
        </p:txBody>
      </p:sp>
      <p:sp>
        <p:nvSpPr>
          <p:cNvPr id="37" name="テキスト ボックス 36">
            <a:extLst>
              <a:ext uri="{FF2B5EF4-FFF2-40B4-BE49-F238E27FC236}">
                <a16:creationId xmlns:a16="http://schemas.microsoft.com/office/drawing/2014/main" id="{4ED9CBD3-B07E-5BB3-1BCB-2BAB4A436F62}"/>
              </a:ext>
            </a:extLst>
          </p:cNvPr>
          <p:cNvSpPr txBox="1"/>
          <p:nvPr/>
        </p:nvSpPr>
        <p:spPr>
          <a:xfrm>
            <a:off x="4655641" y="5824470"/>
            <a:ext cx="4164268" cy="513346"/>
          </a:xfrm>
          <a:prstGeom prst="rect">
            <a:avLst/>
          </a:prstGeom>
          <a:solidFill>
            <a:schemeClr val="bg1">
              <a:lumMod val="95000"/>
            </a:schemeClr>
          </a:solidFill>
        </p:spPr>
        <p:txBody>
          <a:bodyPr wrap="square" rtlCol="0">
            <a:spAutoFit/>
          </a:bodyPr>
          <a:lstStyle/>
          <a:p>
            <a:pPr algn="l">
              <a:lnSpc>
                <a:spcPct val="114000"/>
              </a:lnSpc>
              <a:spcAft>
                <a:spcPts val="600"/>
              </a:spcAft>
            </a:pPr>
            <a:r>
              <a:rPr kumimoji="1" lang="en" altLang="ja-JP" sz="1200" dirty="0">
                <a:latin typeface="Meiryo" panose="020B0604030504040204" pitchFamily="34" charset="-128"/>
                <a:ea typeface="Meiryo" panose="020B0604030504040204" pitchFamily="34" charset="-128"/>
                <a:cs typeface="Amazon Ember" panose="020B0603020204020204" pitchFamily="34" charset="0"/>
              </a:rPr>
              <a:t>AWS </a:t>
            </a:r>
            <a:r>
              <a:rPr kumimoji="1" lang="ja-JP" altLang="en-US" sz="1200">
                <a:latin typeface="Meiryo" panose="020B0604030504040204" pitchFamily="34" charset="-128"/>
                <a:ea typeface="Meiryo" panose="020B0604030504040204" pitchFamily="34" charset="-128"/>
                <a:cs typeface="Amazon Ember" panose="020B0603020204020204" pitchFamily="34" charset="0"/>
              </a:rPr>
              <a:t>インフラストラクチャまたは </a:t>
            </a:r>
            <a:r>
              <a:rPr kumimoji="1" lang="en" altLang="ja-JP" sz="1200" dirty="0">
                <a:latin typeface="Meiryo" panose="020B0604030504040204" pitchFamily="34" charset="-128"/>
                <a:ea typeface="Meiryo" panose="020B0604030504040204" pitchFamily="34" charset="-128"/>
                <a:cs typeface="Amazon Ember" panose="020B0603020204020204" pitchFamily="34" charset="0"/>
              </a:rPr>
              <a:t>AWS </a:t>
            </a:r>
            <a:r>
              <a:rPr kumimoji="1" lang="ja-JP" altLang="en-US" sz="1200">
                <a:latin typeface="Meiryo" panose="020B0604030504040204" pitchFamily="34" charset="-128"/>
                <a:ea typeface="Meiryo" panose="020B0604030504040204" pitchFamily="34" charset="-128"/>
                <a:cs typeface="Amazon Ember" panose="020B0603020204020204" pitchFamily="34" charset="0"/>
              </a:rPr>
              <a:t>サービス自体のセキュリティ評価を行うことはできません。</a:t>
            </a:r>
            <a:endParaRPr kumimoji="1" lang="en-US" altLang="ja-JP" sz="1200" dirty="0">
              <a:latin typeface="Meiryo" panose="020B0604030504040204" pitchFamily="34" charset="-128"/>
              <a:ea typeface="Meiryo" panose="020B0604030504040204" pitchFamily="34" charset="-128"/>
              <a:cs typeface="Amazon Ember" panose="020B0603020204020204" pitchFamily="34" charset="0"/>
            </a:endParaRPr>
          </a:p>
        </p:txBody>
      </p:sp>
      <p:sp>
        <p:nvSpPr>
          <p:cNvPr id="39" name="Rectangle 5">
            <a:extLst>
              <a:ext uri="{FF2B5EF4-FFF2-40B4-BE49-F238E27FC236}">
                <a16:creationId xmlns:a16="http://schemas.microsoft.com/office/drawing/2014/main" id="{B2249C0C-1968-3221-45F9-9A6C74BBD0E0}"/>
              </a:ext>
            </a:extLst>
          </p:cNvPr>
          <p:cNvSpPr/>
          <p:nvPr/>
        </p:nvSpPr>
        <p:spPr>
          <a:xfrm>
            <a:off x="12069755" y="6932"/>
            <a:ext cx="1888415" cy="49761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JP" sz="2400">
                <a:latin typeface="Meiryo" panose="020B0604030504040204" pitchFamily="34" charset="-128"/>
                <a:ea typeface="Meiryo" panose="020B0604030504040204" pitchFamily="34" charset="-128"/>
              </a:rPr>
              <a:t>8/</a:t>
            </a:r>
            <a:r>
              <a:rPr kumimoji="1" lang="en-US" sz="2400" dirty="0">
                <a:latin typeface="Meiryo" panose="020B0604030504040204" pitchFamily="34" charset="-128"/>
                <a:ea typeface="Meiryo" panose="020B0604030504040204" pitchFamily="34" charset="-128"/>
              </a:rPr>
              <a:t>11</a:t>
            </a:r>
            <a:r>
              <a:rPr kumimoji="1" lang="en-JP" sz="2400">
                <a:latin typeface="Meiryo" panose="020B0604030504040204" pitchFamily="34" charset="-128"/>
                <a:ea typeface="Meiryo" panose="020B0604030504040204" pitchFamily="34" charset="-128"/>
              </a:rPr>
              <a:t> </a:t>
            </a:r>
            <a:r>
              <a:rPr kumimoji="1" lang="ja-JP" altLang="en-US" sz="2400">
                <a:latin typeface="Meiryo" panose="020B0604030504040204" pitchFamily="34" charset="-128"/>
                <a:ea typeface="Meiryo" panose="020B0604030504040204" pitchFamily="34" charset="-128"/>
              </a:rPr>
              <a:t>追加</a:t>
            </a:r>
            <a:endParaRPr kumimoji="1" lang="en-JP" sz="2400" dirty="0">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1021930386"/>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D0F9A1-029E-71F6-E793-4D162093E776}"/>
              </a:ext>
            </a:extLst>
          </p:cNvPr>
          <p:cNvSpPr>
            <a:spLocks noGrp="1"/>
          </p:cNvSpPr>
          <p:nvPr>
            <p:ph type="title"/>
          </p:nvPr>
        </p:nvSpPr>
        <p:spPr/>
        <p:txBody>
          <a:bodyPr/>
          <a:lstStyle/>
          <a:p>
            <a:pPr algn="l"/>
            <a:r>
              <a:rPr lang="en-JP" sz="2000"/>
              <a:t>レビュー観点 :</a:t>
            </a:r>
            <a:r>
              <a:rPr lang="ja-JP" altLang="en-US" sz="2000"/>
              <a:t>アプリケーションのセキュリティ</a:t>
            </a:r>
            <a:br>
              <a:rPr lang="en-JP" sz="2000"/>
            </a:br>
            <a:r>
              <a:rPr lang="en-US" sz="2800" b="0" i="0" dirty="0">
                <a:solidFill>
                  <a:srgbClr val="16191F"/>
                </a:solidFill>
                <a:effectLst/>
                <a:latin typeface="Amazon Ember" panose="020B0603020204020204" pitchFamily="34" charset="0"/>
              </a:rPr>
              <a:t>SEC11-BP04 </a:t>
            </a:r>
            <a:r>
              <a:rPr lang="ja-JP" altLang="en-US" sz="2800" b="0" i="0">
                <a:solidFill>
                  <a:srgbClr val="16191F"/>
                </a:solidFill>
                <a:effectLst/>
                <a:latin typeface="Amazon Ember" panose="020B0603020204020204" pitchFamily="34" charset="0"/>
              </a:rPr>
              <a:t>手動のコードレビュー</a:t>
            </a:r>
            <a:endParaRPr lang="en-JP" sz="2800" dirty="0"/>
          </a:p>
        </p:txBody>
      </p:sp>
      <p:sp>
        <p:nvSpPr>
          <p:cNvPr id="3" name="Text Placeholder 2">
            <a:extLst>
              <a:ext uri="{FF2B5EF4-FFF2-40B4-BE49-F238E27FC236}">
                <a16:creationId xmlns:a16="http://schemas.microsoft.com/office/drawing/2014/main" id="{6CD638BC-5BEF-1626-7E3A-3BD989F1AFF4}"/>
              </a:ext>
            </a:extLst>
          </p:cNvPr>
          <p:cNvSpPr>
            <a:spLocks noGrp="1"/>
          </p:cNvSpPr>
          <p:nvPr>
            <p:ph type="body" sz="quarter" idx="10"/>
          </p:nvPr>
        </p:nvSpPr>
        <p:spPr>
          <a:xfrm>
            <a:off x="457200" y="1371600"/>
            <a:ext cx="5733945" cy="4364892"/>
          </a:xfrm>
        </p:spPr>
        <p:txBody>
          <a:bodyPr/>
          <a:lstStyle/>
          <a:p>
            <a:r>
              <a:rPr lang="en-JP" sz="1400" dirty="0">
                <a:solidFill>
                  <a:srgbClr val="0070C0"/>
                </a:solidFill>
              </a:rPr>
              <a:t>ポイント</a:t>
            </a:r>
          </a:p>
          <a:p>
            <a:pPr marL="285750" indent="-285750">
              <a:buFont typeface="Arial" panose="020B0604020202020204" pitchFamily="34" charset="0"/>
              <a:buChar char="•"/>
            </a:pPr>
            <a:r>
              <a:rPr lang="ja-JP" altLang="en-US" sz="1400"/>
              <a:t>作成するソフトウェアについて、コードを記述したビルダー以外の人が、手動のコードレビューを実施する。</a:t>
            </a:r>
            <a:endParaRPr lang="en-JP" sz="1400" dirty="0"/>
          </a:p>
          <a:p>
            <a:pPr marL="285750" indent="-285750">
              <a:buFont typeface="Arial" panose="020B0604020202020204" pitchFamily="34" charset="0"/>
              <a:buChar char="•"/>
            </a:pPr>
            <a:r>
              <a:rPr lang="en-US" sz="1400" dirty="0" err="1"/>
              <a:t>手動のコードレビューの目的は以下のとおり</a:t>
            </a:r>
            <a:r>
              <a:rPr lang="en-US" sz="1400" dirty="0"/>
              <a:t>：</a:t>
            </a:r>
          </a:p>
          <a:p>
            <a:pPr marL="882362" lvl="1" indent="-285750">
              <a:buFont typeface="Arial" panose="020B0604020202020204" pitchFamily="34" charset="0"/>
              <a:buChar char="•"/>
            </a:pPr>
            <a:r>
              <a:rPr lang="ja-JP" altLang="en-US" sz="1200"/>
              <a:t>開発中のソフトウェアの品質を改善する</a:t>
            </a:r>
            <a:endParaRPr lang="en-US" altLang="ja-JP" sz="1200" dirty="0"/>
          </a:p>
          <a:p>
            <a:pPr marL="882362" lvl="1" indent="-285750">
              <a:buFont typeface="Arial" panose="020B0604020202020204" pitchFamily="34" charset="0"/>
              <a:buChar char="•"/>
            </a:pPr>
            <a:r>
              <a:rPr lang="ja-JP" altLang="en-US" sz="1200"/>
              <a:t>後工程で検知される問題数を低減する</a:t>
            </a:r>
            <a:endParaRPr lang="en-US" altLang="ja-JP" sz="1200" dirty="0"/>
          </a:p>
          <a:p>
            <a:pPr marL="882362" lvl="1" indent="-285750">
              <a:buFont typeface="Arial" panose="020B0604020202020204" pitchFamily="34" charset="0"/>
              <a:buChar char="•"/>
            </a:pPr>
            <a:r>
              <a:rPr lang="ja-JP" altLang="en-US" sz="1200"/>
              <a:t>経験の浅いチームメンバーのスキルアップを支援する</a:t>
            </a:r>
            <a:endParaRPr lang="en-US" altLang="ja-JP" sz="1200" dirty="0"/>
          </a:p>
          <a:p>
            <a:pPr marL="882362" lvl="1" indent="-285750">
              <a:buFont typeface="Arial" panose="020B0604020202020204" pitchFamily="34" charset="0"/>
              <a:buChar char="•"/>
            </a:pPr>
            <a:r>
              <a:rPr lang="ja-JP" altLang="en-US" sz="1200"/>
              <a:t>自動化できる領域を確認する</a:t>
            </a:r>
            <a:endParaRPr lang="en-JP" sz="1200" dirty="0"/>
          </a:p>
          <a:p>
            <a:endParaRPr lang="en-JP" sz="1400" dirty="0"/>
          </a:p>
          <a:p>
            <a:r>
              <a:rPr lang="en-JP" sz="1400">
                <a:solidFill>
                  <a:srgbClr val="0070C0"/>
                </a:solidFill>
              </a:rPr>
              <a:t>レビュー観点の例</a:t>
            </a:r>
            <a:endParaRPr lang="ja-JP" altLang="en-US" sz="1400"/>
          </a:p>
          <a:p>
            <a:pPr marL="285750" indent="-285750">
              <a:buFont typeface="Arial" panose="020B0604020202020204" pitchFamily="34" charset="0"/>
              <a:buChar char="•"/>
            </a:pPr>
            <a:r>
              <a:rPr lang="ja-JP" altLang="en-US" sz="1400"/>
              <a:t>手動のコードレビューを実施しているか？</a:t>
            </a:r>
          </a:p>
          <a:p>
            <a:pPr marL="285750" indent="-285750">
              <a:buFont typeface="Arial" panose="020B0604020202020204" pitchFamily="34" charset="0"/>
              <a:buChar char="•"/>
            </a:pPr>
            <a:r>
              <a:rPr lang="ja-JP" altLang="en-US" sz="1400"/>
              <a:t>コードを記述したビルダー以外の人がコードレビューを実施することになっているか？</a:t>
            </a:r>
          </a:p>
        </p:txBody>
      </p:sp>
      <p:sp>
        <p:nvSpPr>
          <p:cNvPr id="21" name="Text Placeholder 2">
            <a:extLst>
              <a:ext uri="{FF2B5EF4-FFF2-40B4-BE49-F238E27FC236}">
                <a16:creationId xmlns:a16="http://schemas.microsoft.com/office/drawing/2014/main" id="{743B7E96-FFCA-4761-9942-231C4B08691E}"/>
              </a:ext>
            </a:extLst>
          </p:cNvPr>
          <p:cNvSpPr txBox="1">
            <a:spLocks/>
          </p:cNvSpPr>
          <p:nvPr/>
        </p:nvSpPr>
        <p:spPr>
          <a:xfrm>
            <a:off x="6431280" y="1371600"/>
            <a:ext cx="5284470" cy="4364892"/>
          </a:xfrm>
          <a:prstGeom prst="rect">
            <a:avLst/>
          </a:prstGeom>
        </p:spPr>
        <p:txBody>
          <a:bodyPr vert="horz" lIns="91440" tIns="45720" rIns="91440" bIns="45720" rtlCol="0">
            <a:noAutofit/>
          </a:bodyPr>
          <a:lstStyle>
            <a:lvl1pPr marL="0" indent="0" algn="l" defTabSz="609576" rtl="0" eaLnBrk="1" latinLnBrk="0" hangingPunct="1">
              <a:spcBef>
                <a:spcPct val="20000"/>
              </a:spcBef>
              <a:buFont typeface="Arial" panose="020B0604020202020204" pitchFamily="34" charset="0"/>
              <a:buNone/>
              <a:tabLst/>
              <a:defRPr sz="2167" b="0" i="0" kern="1200">
                <a:solidFill>
                  <a:schemeClr val="tx1"/>
                </a:solidFill>
                <a:latin typeface="Meiryo" panose="020B0604030504040204" pitchFamily="34" charset="-128"/>
                <a:ea typeface="Meiryo" panose="020B0604030504040204" pitchFamily="34" charset="-128"/>
                <a:cs typeface="Amazon Ember Regular" charset="0"/>
              </a:defRPr>
            </a:lvl1pPr>
            <a:lvl2pPr marL="596612" indent="-294999" algn="l" defTabSz="609576" rtl="0" eaLnBrk="1" latinLnBrk="0" hangingPunct="1">
              <a:spcBef>
                <a:spcPct val="20000"/>
              </a:spcBef>
              <a:buFont typeface="Arial"/>
              <a:buChar char="•"/>
              <a:tabLst/>
              <a:defRPr sz="2000" b="0" i="0" kern="1200">
                <a:solidFill>
                  <a:schemeClr val="tx1"/>
                </a:solidFill>
                <a:latin typeface="Meiryo" panose="020B0604030504040204" pitchFamily="34" charset="-128"/>
                <a:ea typeface="Meiryo" panose="020B0604030504040204" pitchFamily="34" charset="-128"/>
                <a:cs typeface="Amazon Ember Regular" charset="0"/>
              </a:defRPr>
            </a:lvl2pPr>
            <a:lvl3pPr marL="892933" indent="-302936" algn="l" defTabSz="609576" rtl="0" eaLnBrk="1" latinLnBrk="0" hangingPunct="1">
              <a:spcBef>
                <a:spcPct val="20000"/>
              </a:spcBef>
              <a:buFont typeface="Arial"/>
              <a:buChar char="•"/>
              <a:tabLst/>
              <a:defRPr sz="1833" b="0" i="0" kern="1200">
                <a:solidFill>
                  <a:schemeClr val="tx1"/>
                </a:solidFill>
                <a:latin typeface="Meiryo" panose="020B0604030504040204" pitchFamily="34" charset="-128"/>
                <a:ea typeface="Meiryo" panose="020B0604030504040204" pitchFamily="34" charset="-128"/>
                <a:cs typeface="Amazon Ember Regular" charset="0"/>
              </a:defRPr>
            </a:lvl3pPr>
            <a:lvl4pPr marL="1222326" indent="-309550" algn="l" defTabSz="609576" rtl="0" eaLnBrk="1" latinLnBrk="0" hangingPunct="1">
              <a:spcBef>
                <a:spcPct val="20000"/>
              </a:spcBef>
              <a:buFont typeface="Arial" panose="020B0604020202020204" pitchFamily="34" charset="0"/>
              <a:buChar char="•"/>
              <a:tabLst/>
              <a:defRPr sz="1667" b="0" i="0" kern="1200">
                <a:solidFill>
                  <a:schemeClr val="tx1"/>
                </a:solidFill>
                <a:latin typeface="Meiryo" panose="020B0604030504040204" pitchFamily="34" charset="-128"/>
                <a:ea typeface="Meiryo" panose="020B0604030504040204" pitchFamily="34" charset="-128"/>
                <a:cs typeface="Amazon Ember Regular" charset="0"/>
              </a:defRPr>
            </a:lvl4pPr>
            <a:lvl5pPr marL="1518648" indent="-316165" algn="l" defTabSz="609576" rtl="0" eaLnBrk="1" latinLnBrk="0" hangingPunct="1">
              <a:spcBef>
                <a:spcPct val="20000"/>
              </a:spcBef>
              <a:buFont typeface="Arial" panose="020B0604020202020204" pitchFamily="34" charset="0"/>
              <a:buChar char="•"/>
              <a:tabLst/>
              <a:defRPr sz="1583" b="0" i="0" kern="1200">
                <a:solidFill>
                  <a:schemeClr val="tx1"/>
                </a:solidFill>
                <a:latin typeface="Meiryo" panose="020B0604030504040204" pitchFamily="34" charset="-128"/>
                <a:ea typeface="Meiryo" panose="020B0604030504040204" pitchFamily="34" charset="-128"/>
                <a:cs typeface="Amazon Ember Regular" charset="0"/>
              </a:defRPr>
            </a:lvl5pPr>
            <a:lvl6pPr marL="3352666" indent="-304788" algn="l" defTabSz="609576" rtl="0" eaLnBrk="1" latinLnBrk="0" hangingPunct="1">
              <a:spcBef>
                <a:spcPct val="20000"/>
              </a:spcBef>
              <a:buFont typeface="Arial"/>
              <a:buChar char="•"/>
              <a:defRPr sz="2667" kern="1200">
                <a:solidFill>
                  <a:schemeClr val="tx1"/>
                </a:solidFill>
                <a:latin typeface="+mn-lt"/>
                <a:ea typeface="+mn-ea"/>
                <a:cs typeface="+mn-cs"/>
              </a:defRPr>
            </a:lvl6pPr>
            <a:lvl7pPr marL="3962242" indent="-304788" algn="l" defTabSz="609576" rtl="0" eaLnBrk="1" latinLnBrk="0" hangingPunct="1">
              <a:spcBef>
                <a:spcPct val="20000"/>
              </a:spcBef>
              <a:buFont typeface="Arial"/>
              <a:buChar char="•"/>
              <a:defRPr sz="2667" kern="1200">
                <a:solidFill>
                  <a:schemeClr val="tx1"/>
                </a:solidFill>
                <a:latin typeface="+mn-lt"/>
                <a:ea typeface="+mn-ea"/>
                <a:cs typeface="+mn-cs"/>
              </a:defRPr>
            </a:lvl7pPr>
            <a:lvl8pPr marL="4571817" indent="-304788" algn="l" defTabSz="609576" rtl="0" eaLnBrk="1" latinLnBrk="0" hangingPunct="1">
              <a:spcBef>
                <a:spcPct val="20000"/>
              </a:spcBef>
              <a:buFont typeface="Arial"/>
              <a:buChar char="•"/>
              <a:defRPr sz="2667" kern="1200">
                <a:solidFill>
                  <a:schemeClr val="tx1"/>
                </a:solidFill>
                <a:latin typeface="+mn-lt"/>
                <a:ea typeface="+mn-ea"/>
                <a:cs typeface="+mn-cs"/>
              </a:defRPr>
            </a:lvl8pPr>
            <a:lvl9pPr marL="5181393" indent="-304788" algn="l" defTabSz="609576" rtl="0" eaLnBrk="1" latinLnBrk="0" hangingPunct="1">
              <a:spcBef>
                <a:spcPct val="20000"/>
              </a:spcBef>
              <a:buFont typeface="Arial"/>
              <a:buChar char="•"/>
              <a:defRPr sz="2667" kern="1200">
                <a:solidFill>
                  <a:schemeClr val="tx1"/>
                </a:solidFill>
                <a:latin typeface="+mn-lt"/>
                <a:ea typeface="+mn-ea"/>
                <a:cs typeface="+mn-cs"/>
              </a:defRPr>
            </a:lvl9pPr>
          </a:lstStyle>
          <a:p>
            <a:pPr marL="0" marR="0" lvl="0" indent="0" algn="l" defTabSz="609576"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ja-JP" altLang="en-US" sz="1400" b="0" i="0" u="none" strike="noStrike" kern="1200" cap="none" spc="0" normalizeH="0" baseline="0" noProof="0">
                <a:ln>
                  <a:noFill/>
                </a:ln>
                <a:solidFill>
                  <a:srgbClr val="0070C0"/>
                </a:solidFill>
                <a:effectLst/>
                <a:uLnTx/>
                <a:uFillTx/>
                <a:latin typeface="Meiryo" panose="020B0604030504040204" pitchFamily="34" charset="-128"/>
                <a:ea typeface="Meiryo" panose="020B0604030504040204" pitchFamily="34" charset="-128"/>
                <a:cs typeface="Amazon Ember Regular" charset="0"/>
              </a:rPr>
              <a:t>実装例</a:t>
            </a:r>
            <a:endParaRPr kumimoji="0" lang="en-US" altLang="ja-JP" sz="1400" b="0" i="0" u="none" strike="noStrike" kern="1200" cap="none" spc="0" normalizeH="0" baseline="0" noProof="0" dirty="0">
              <a:ln>
                <a:noFill/>
              </a:ln>
              <a:solidFill>
                <a:srgbClr val="0070C0"/>
              </a:solidFill>
              <a:effectLst/>
              <a:uLnTx/>
              <a:uFillTx/>
              <a:latin typeface="Meiryo" panose="020B0604030504040204" pitchFamily="34" charset="-128"/>
              <a:ea typeface="Meiryo" panose="020B0604030504040204" pitchFamily="34" charset="-128"/>
              <a:cs typeface="Amazon Ember Regular" charset="0"/>
            </a:endParaRPr>
          </a:p>
          <a:p>
            <a:pPr marL="285750" marR="0" lvl="0" indent="-285750" algn="l" defTabSz="609576"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ja-JP" altLang="en-US" sz="14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全体的なコード管理フローの一部として、レビューステップを実装する。詳細は、ブランチ、プルリクエスト、マージで使用するアプローチによって異なる。</a:t>
            </a:r>
            <a:endParaRPr kumimoji="0" lang="en-US" altLang="ja-JP" sz="14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endParaRPr>
          </a:p>
          <a:p>
            <a:pPr marL="285750" marR="0" lvl="0" indent="-285750" algn="l" defTabSz="609576"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ja-JP" altLang="en-US" sz="14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コードレビューの管理と支援のために、</a:t>
            </a:r>
            <a:r>
              <a:rPr kumimoji="0" lang="en-US" altLang="ja-JP" sz="14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Amazon </a:t>
            </a:r>
            <a:r>
              <a:rPr kumimoji="0" lang="en-US" altLang="ja-JP" sz="1400" b="0" i="0" u="none" strike="noStrike" kern="1200" cap="none" spc="0" normalizeH="0" baseline="0" noProof="0" dirty="0" err="1">
                <a:ln>
                  <a:noFill/>
                </a:ln>
                <a:solidFill>
                  <a:srgbClr val="232F3E"/>
                </a:solidFill>
                <a:effectLst/>
                <a:uLnTx/>
                <a:uFillTx/>
                <a:latin typeface="Meiryo" panose="020B0604030504040204" pitchFamily="34" charset="-128"/>
                <a:ea typeface="Meiryo" panose="020B0604030504040204" pitchFamily="34" charset="-128"/>
                <a:cs typeface="Amazon Ember Regular" charset="0"/>
              </a:rPr>
              <a:t>CodeGrue</a:t>
            </a:r>
            <a:r>
              <a:rPr kumimoji="0" lang="en-US" altLang="ja-JP" sz="14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 Reviewer </a:t>
            </a:r>
            <a:r>
              <a:rPr kumimoji="0" lang="ja-JP" altLang="en-US" sz="14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を使用する。</a:t>
            </a:r>
            <a:endParaRPr kumimoji="0" lang="en-US" altLang="ja-JP" sz="14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endParaRPr>
          </a:p>
          <a:p>
            <a:pPr marL="285750" marR="0" lvl="0" indent="-285750" algn="l" defTabSz="609576"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ja-JP" altLang="en-US" sz="14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手動のコードレビューで発見された問題を自動的に検知するプロセスがないか検討する。</a:t>
            </a:r>
          </a:p>
        </p:txBody>
      </p:sp>
    </p:spTree>
    <p:extLst>
      <p:ext uri="{BB962C8B-B14F-4D97-AF65-F5344CB8AC3E}">
        <p14:creationId xmlns:p14="http://schemas.microsoft.com/office/powerpoint/2010/main" val="1680792494"/>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D0F9A1-029E-71F6-E793-4D162093E776}"/>
              </a:ext>
            </a:extLst>
          </p:cNvPr>
          <p:cNvSpPr>
            <a:spLocks noGrp="1"/>
          </p:cNvSpPr>
          <p:nvPr>
            <p:ph type="title"/>
          </p:nvPr>
        </p:nvSpPr>
        <p:spPr/>
        <p:txBody>
          <a:bodyPr/>
          <a:lstStyle/>
          <a:p>
            <a:pPr algn="l"/>
            <a:r>
              <a:rPr lang="en-JP" sz="2000"/>
              <a:t>レビュー観点 :</a:t>
            </a:r>
            <a:r>
              <a:rPr lang="ja-JP" altLang="en-US" sz="2000"/>
              <a:t>アプリケーションのセキュリティ</a:t>
            </a:r>
            <a:br>
              <a:rPr lang="en-JP" sz="2000"/>
            </a:br>
            <a:r>
              <a:rPr lang="en-US" sz="2800" b="0" i="0" dirty="0">
                <a:solidFill>
                  <a:srgbClr val="16191F"/>
                </a:solidFill>
                <a:effectLst/>
                <a:latin typeface="Amazon Ember" panose="020B0603020204020204" pitchFamily="34" charset="0"/>
              </a:rPr>
              <a:t>SEC11-BP05 </a:t>
            </a:r>
            <a:r>
              <a:rPr lang="ja-JP" altLang="en-US" sz="2800" b="0" i="0">
                <a:solidFill>
                  <a:srgbClr val="16191F"/>
                </a:solidFill>
                <a:effectLst/>
                <a:latin typeface="Amazon Ember" panose="020B0603020204020204" pitchFamily="34" charset="0"/>
              </a:rPr>
              <a:t>パッケージと依存関係のサービスを一元化する</a:t>
            </a:r>
            <a:endParaRPr lang="en-JP" sz="2800" dirty="0"/>
          </a:p>
        </p:txBody>
      </p:sp>
      <p:sp>
        <p:nvSpPr>
          <p:cNvPr id="3" name="Text Placeholder 2">
            <a:extLst>
              <a:ext uri="{FF2B5EF4-FFF2-40B4-BE49-F238E27FC236}">
                <a16:creationId xmlns:a16="http://schemas.microsoft.com/office/drawing/2014/main" id="{6CD638BC-5BEF-1626-7E3A-3BD989F1AFF4}"/>
              </a:ext>
            </a:extLst>
          </p:cNvPr>
          <p:cNvSpPr>
            <a:spLocks noGrp="1"/>
          </p:cNvSpPr>
          <p:nvPr>
            <p:ph type="body" sz="quarter" idx="10"/>
          </p:nvPr>
        </p:nvSpPr>
        <p:spPr>
          <a:xfrm>
            <a:off x="457200" y="1371599"/>
            <a:ext cx="5733945" cy="5249119"/>
          </a:xfrm>
        </p:spPr>
        <p:txBody>
          <a:bodyPr/>
          <a:lstStyle/>
          <a:p>
            <a:r>
              <a:rPr lang="en-JP" sz="1400" dirty="0">
                <a:solidFill>
                  <a:srgbClr val="0070C0"/>
                </a:solidFill>
              </a:rPr>
              <a:t>ポイント</a:t>
            </a:r>
          </a:p>
          <a:p>
            <a:pPr marL="285750" indent="-285750">
              <a:buFont typeface="Arial" panose="020B0604020202020204" pitchFamily="34" charset="0"/>
              <a:buChar char="•"/>
            </a:pPr>
            <a:r>
              <a:rPr lang="ja-JP" altLang="en-US" sz="1400"/>
              <a:t>ビルダーチームに対して、ソフトウェアパッケージとその他の依存関係（</a:t>
            </a:r>
            <a:r>
              <a:rPr lang="en" altLang="ja-JP" sz="1400" dirty="0"/>
              <a:t>dependencies</a:t>
            </a:r>
            <a:r>
              <a:rPr lang="ja-JP" altLang="en-US" sz="1400"/>
              <a:t>）を取得するための一元化されたサービスを提供する。</a:t>
            </a:r>
            <a:endParaRPr lang="en-JP" sz="1400" dirty="0"/>
          </a:p>
          <a:p>
            <a:pPr marL="285750" indent="-285750">
              <a:buFont typeface="Arial" panose="020B0604020202020204" pitchFamily="34" charset="0"/>
              <a:buChar char="•"/>
            </a:pPr>
            <a:r>
              <a:rPr lang="en-US" sz="1400" dirty="0" err="1"/>
              <a:t>この目的は以下のとおり</a:t>
            </a:r>
            <a:r>
              <a:rPr lang="en-US" sz="1400" dirty="0"/>
              <a:t>：</a:t>
            </a:r>
          </a:p>
          <a:p>
            <a:pPr marL="882362" lvl="1" indent="-285750">
              <a:buFont typeface="Arial" panose="020B0604020202020204" pitchFamily="34" charset="0"/>
              <a:buChar char="•"/>
            </a:pPr>
            <a:r>
              <a:rPr lang="ja-JP" altLang="en-US" sz="1233"/>
              <a:t>パッケージが使用される前に、そのパッケージを検証する</a:t>
            </a:r>
            <a:endParaRPr lang="en-US" altLang="ja-JP" sz="1233" dirty="0"/>
          </a:p>
          <a:p>
            <a:pPr marL="882362" lvl="1" indent="-285750">
              <a:buFont typeface="Arial" panose="020B0604020202020204" pitchFamily="34" charset="0"/>
              <a:buChar char="•"/>
            </a:pPr>
            <a:r>
              <a:rPr lang="ja-JP" altLang="en-US" sz="1233"/>
              <a:t>既存のパッケージの変更による予期しない問題のリスクを低減する</a:t>
            </a:r>
            <a:endParaRPr lang="en-US" altLang="ja-JP" sz="1233" dirty="0"/>
          </a:p>
          <a:p>
            <a:pPr marL="882362" lvl="1" indent="-285750">
              <a:buFont typeface="Arial" panose="020B0604020202020204" pitchFamily="34" charset="0"/>
              <a:buChar char="•"/>
            </a:pPr>
            <a:r>
              <a:rPr lang="ja-JP" altLang="en-US" sz="1233"/>
              <a:t>インターネット上の任意のパッケージをビルダーチームが使用することによるリスクを低減する</a:t>
            </a:r>
            <a:endParaRPr lang="en-US" altLang="ja-JP" sz="1233" dirty="0"/>
          </a:p>
          <a:p>
            <a:pPr marL="882362" lvl="1" indent="-285750">
              <a:buFont typeface="Arial" panose="020B0604020202020204" pitchFamily="34" charset="0"/>
              <a:buChar char="•"/>
            </a:pPr>
            <a:r>
              <a:rPr lang="ja-JP" altLang="en-US" sz="1233"/>
              <a:t>誰が、どのようなパッケージを使用しているかを把握することで、パッケージの更新が必要な場合に、ワークロードチームに通知することが可能</a:t>
            </a:r>
            <a:endParaRPr lang="en-US" altLang="ja-JP" sz="1233" dirty="0"/>
          </a:p>
          <a:p>
            <a:pPr marL="285750" indent="-285750">
              <a:buFont typeface="Arial" panose="020B0604020202020204" pitchFamily="34" charset="0"/>
              <a:buChar char="•"/>
            </a:pPr>
            <a:r>
              <a:rPr lang="ja-JP" altLang="en-US" sz="1400"/>
              <a:t>テストフローと組み合わせて使用することで、開発中のソフトウェアの品質についての信頼性を高めることができる。</a:t>
            </a:r>
            <a:endParaRPr lang="en-JP" sz="1400" dirty="0"/>
          </a:p>
          <a:p>
            <a:endParaRPr lang="en-JP" sz="1400" dirty="0"/>
          </a:p>
          <a:p>
            <a:r>
              <a:rPr lang="en-JP" sz="1400">
                <a:solidFill>
                  <a:srgbClr val="0070C0"/>
                </a:solidFill>
              </a:rPr>
              <a:t>レビュー観点の例</a:t>
            </a:r>
            <a:endParaRPr lang="ja-JP" altLang="en-US" sz="1400"/>
          </a:p>
          <a:p>
            <a:pPr marL="285750" indent="-285750">
              <a:buFont typeface="Arial" panose="020B0604020202020204" pitchFamily="34" charset="0"/>
              <a:buChar char="•"/>
            </a:pPr>
            <a:r>
              <a:rPr lang="ja-JP" altLang="en-US" sz="1400"/>
              <a:t>ビルダーが、インターネット上の任意のリポジトリからパッケージを取得していないか？</a:t>
            </a:r>
          </a:p>
          <a:p>
            <a:pPr marL="285750" indent="-285750">
              <a:buFont typeface="Arial" panose="020B0604020202020204" pitchFamily="34" charset="0"/>
              <a:buChar char="•"/>
            </a:pPr>
            <a:r>
              <a:rPr lang="ja-JP" altLang="en-US" sz="1400"/>
              <a:t>ビルダーに提供する前に、新しいパッケージをテストしているか？</a:t>
            </a:r>
            <a:endParaRPr lang="en-US" altLang="ja-JP" sz="1400" dirty="0"/>
          </a:p>
          <a:p>
            <a:pPr marL="285750" indent="-285750">
              <a:buFont typeface="Arial" panose="020B0604020202020204" pitchFamily="34" charset="0"/>
              <a:buChar char="•"/>
            </a:pPr>
            <a:r>
              <a:rPr lang="ja-JP" altLang="en-US" sz="1400"/>
              <a:t>誰がどのようなパッケージを使用しているか、把握しているか？</a:t>
            </a:r>
          </a:p>
        </p:txBody>
      </p:sp>
      <p:sp>
        <p:nvSpPr>
          <p:cNvPr id="4" name="Text Placeholder 2">
            <a:extLst>
              <a:ext uri="{FF2B5EF4-FFF2-40B4-BE49-F238E27FC236}">
                <a16:creationId xmlns:a16="http://schemas.microsoft.com/office/drawing/2014/main" id="{D3ED4156-55AF-9505-15DE-83E3208EB7D3}"/>
              </a:ext>
            </a:extLst>
          </p:cNvPr>
          <p:cNvSpPr txBox="1">
            <a:spLocks/>
          </p:cNvSpPr>
          <p:nvPr/>
        </p:nvSpPr>
        <p:spPr>
          <a:xfrm>
            <a:off x="6431280" y="1371600"/>
            <a:ext cx="5284470" cy="4364892"/>
          </a:xfrm>
          <a:prstGeom prst="rect">
            <a:avLst/>
          </a:prstGeom>
        </p:spPr>
        <p:txBody>
          <a:bodyPr vert="horz" lIns="91440" tIns="45720" rIns="91440" bIns="45720" rtlCol="0">
            <a:noAutofit/>
          </a:bodyPr>
          <a:lstStyle>
            <a:lvl1pPr marL="0" indent="0" algn="l" defTabSz="609576" rtl="0" eaLnBrk="1" latinLnBrk="0" hangingPunct="1">
              <a:spcBef>
                <a:spcPct val="20000"/>
              </a:spcBef>
              <a:buFont typeface="Arial" panose="020B0604020202020204" pitchFamily="34" charset="0"/>
              <a:buNone/>
              <a:tabLst/>
              <a:defRPr sz="2167" b="0" i="0" kern="1200">
                <a:solidFill>
                  <a:schemeClr val="tx1"/>
                </a:solidFill>
                <a:latin typeface="Meiryo" panose="020B0604030504040204" pitchFamily="34" charset="-128"/>
                <a:ea typeface="Meiryo" panose="020B0604030504040204" pitchFamily="34" charset="-128"/>
                <a:cs typeface="Amazon Ember Regular" charset="0"/>
              </a:defRPr>
            </a:lvl1pPr>
            <a:lvl2pPr marL="596612" indent="-294999" algn="l" defTabSz="609576" rtl="0" eaLnBrk="1" latinLnBrk="0" hangingPunct="1">
              <a:spcBef>
                <a:spcPct val="20000"/>
              </a:spcBef>
              <a:buFont typeface="Arial"/>
              <a:buChar char="•"/>
              <a:tabLst/>
              <a:defRPr sz="2000" b="0" i="0" kern="1200">
                <a:solidFill>
                  <a:schemeClr val="tx1"/>
                </a:solidFill>
                <a:latin typeface="Meiryo" panose="020B0604030504040204" pitchFamily="34" charset="-128"/>
                <a:ea typeface="Meiryo" panose="020B0604030504040204" pitchFamily="34" charset="-128"/>
                <a:cs typeface="Amazon Ember Regular" charset="0"/>
              </a:defRPr>
            </a:lvl2pPr>
            <a:lvl3pPr marL="892933" indent="-302936" algn="l" defTabSz="609576" rtl="0" eaLnBrk="1" latinLnBrk="0" hangingPunct="1">
              <a:spcBef>
                <a:spcPct val="20000"/>
              </a:spcBef>
              <a:buFont typeface="Arial"/>
              <a:buChar char="•"/>
              <a:tabLst/>
              <a:defRPr sz="1833" b="0" i="0" kern="1200">
                <a:solidFill>
                  <a:schemeClr val="tx1"/>
                </a:solidFill>
                <a:latin typeface="Meiryo" panose="020B0604030504040204" pitchFamily="34" charset="-128"/>
                <a:ea typeface="Meiryo" panose="020B0604030504040204" pitchFamily="34" charset="-128"/>
                <a:cs typeface="Amazon Ember Regular" charset="0"/>
              </a:defRPr>
            </a:lvl3pPr>
            <a:lvl4pPr marL="1222326" indent="-309550" algn="l" defTabSz="609576" rtl="0" eaLnBrk="1" latinLnBrk="0" hangingPunct="1">
              <a:spcBef>
                <a:spcPct val="20000"/>
              </a:spcBef>
              <a:buFont typeface="Arial" panose="020B0604020202020204" pitchFamily="34" charset="0"/>
              <a:buChar char="•"/>
              <a:tabLst/>
              <a:defRPr sz="1667" b="0" i="0" kern="1200">
                <a:solidFill>
                  <a:schemeClr val="tx1"/>
                </a:solidFill>
                <a:latin typeface="Meiryo" panose="020B0604030504040204" pitchFamily="34" charset="-128"/>
                <a:ea typeface="Meiryo" panose="020B0604030504040204" pitchFamily="34" charset="-128"/>
                <a:cs typeface="Amazon Ember Regular" charset="0"/>
              </a:defRPr>
            </a:lvl4pPr>
            <a:lvl5pPr marL="1518648" indent="-316165" algn="l" defTabSz="609576" rtl="0" eaLnBrk="1" latinLnBrk="0" hangingPunct="1">
              <a:spcBef>
                <a:spcPct val="20000"/>
              </a:spcBef>
              <a:buFont typeface="Arial" panose="020B0604020202020204" pitchFamily="34" charset="0"/>
              <a:buChar char="•"/>
              <a:tabLst/>
              <a:defRPr sz="1583" b="0" i="0" kern="1200">
                <a:solidFill>
                  <a:schemeClr val="tx1"/>
                </a:solidFill>
                <a:latin typeface="Meiryo" panose="020B0604030504040204" pitchFamily="34" charset="-128"/>
                <a:ea typeface="Meiryo" panose="020B0604030504040204" pitchFamily="34" charset="-128"/>
                <a:cs typeface="Amazon Ember Regular" charset="0"/>
              </a:defRPr>
            </a:lvl5pPr>
            <a:lvl6pPr marL="3352666" indent="-304788" algn="l" defTabSz="609576" rtl="0" eaLnBrk="1" latinLnBrk="0" hangingPunct="1">
              <a:spcBef>
                <a:spcPct val="20000"/>
              </a:spcBef>
              <a:buFont typeface="Arial"/>
              <a:buChar char="•"/>
              <a:defRPr sz="2667" kern="1200">
                <a:solidFill>
                  <a:schemeClr val="tx1"/>
                </a:solidFill>
                <a:latin typeface="+mn-lt"/>
                <a:ea typeface="+mn-ea"/>
                <a:cs typeface="+mn-cs"/>
              </a:defRPr>
            </a:lvl6pPr>
            <a:lvl7pPr marL="3962242" indent="-304788" algn="l" defTabSz="609576" rtl="0" eaLnBrk="1" latinLnBrk="0" hangingPunct="1">
              <a:spcBef>
                <a:spcPct val="20000"/>
              </a:spcBef>
              <a:buFont typeface="Arial"/>
              <a:buChar char="•"/>
              <a:defRPr sz="2667" kern="1200">
                <a:solidFill>
                  <a:schemeClr val="tx1"/>
                </a:solidFill>
                <a:latin typeface="+mn-lt"/>
                <a:ea typeface="+mn-ea"/>
                <a:cs typeface="+mn-cs"/>
              </a:defRPr>
            </a:lvl7pPr>
            <a:lvl8pPr marL="4571817" indent="-304788" algn="l" defTabSz="609576" rtl="0" eaLnBrk="1" latinLnBrk="0" hangingPunct="1">
              <a:spcBef>
                <a:spcPct val="20000"/>
              </a:spcBef>
              <a:buFont typeface="Arial"/>
              <a:buChar char="•"/>
              <a:defRPr sz="2667" kern="1200">
                <a:solidFill>
                  <a:schemeClr val="tx1"/>
                </a:solidFill>
                <a:latin typeface="+mn-lt"/>
                <a:ea typeface="+mn-ea"/>
                <a:cs typeface="+mn-cs"/>
              </a:defRPr>
            </a:lvl8pPr>
            <a:lvl9pPr marL="5181393" indent="-304788" algn="l" defTabSz="609576" rtl="0" eaLnBrk="1" latinLnBrk="0" hangingPunct="1">
              <a:spcBef>
                <a:spcPct val="20000"/>
              </a:spcBef>
              <a:buFont typeface="Arial"/>
              <a:buChar char="•"/>
              <a:defRPr sz="2667" kern="1200">
                <a:solidFill>
                  <a:schemeClr val="tx1"/>
                </a:solidFill>
                <a:latin typeface="+mn-lt"/>
                <a:ea typeface="+mn-ea"/>
                <a:cs typeface="+mn-cs"/>
              </a:defRPr>
            </a:lvl9pPr>
          </a:lstStyle>
          <a:p>
            <a:pPr marL="0" marR="0" lvl="0" indent="0" algn="l" defTabSz="609576"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ja-JP" altLang="en-US" sz="1400" b="0" i="0" u="none" strike="noStrike" kern="1200" cap="none" spc="0" normalizeH="0" baseline="0" noProof="0">
                <a:ln>
                  <a:noFill/>
                </a:ln>
                <a:solidFill>
                  <a:srgbClr val="0070C0"/>
                </a:solidFill>
                <a:effectLst/>
                <a:uLnTx/>
                <a:uFillTx/>
                <a:latin typeface="Meiryo" panose="020B0604030504040204" pitchFamily="34" charset="-128"/>
                <a:ea typeface="Meiryo" panose="020B0604030504040204" pitchFamily="34" charset="-128"/>
                <a:cs typeface="Amazon Ember Regular" charset="0"/>
              </a:rPr>
              <a:t>実装例</a:t>
            </a:r>
            <a:endParaRPr kumimoji="0" lang="en-US" altLang="ja-JP" sz="1400" b="0" i="0" u="none" strike="noStrike" kern="1200" cap="none" spc="0" normalizeH="0" baseline="0" noProof="0" dirty="0">
              <a:ln>
                <a:noFill/>
              </a:ln>
              <a:solidFill>
                <a:srgbClr val="0070C0"/>
              </a:solidFill>
              <a:effectLst/>
              <a:uLnTx/>
              <a:uFillTx/>
              <a:latin typeface="Meiryo" panose="020B0604030504040204" pitchFamily="34" charset="-128"/>
              <a:ea typeface="Meiryo" panose="020B0604030504040204" pitchFamily="34" charset="-128"/>
              <a:cs typeface="Amazon Ember Regular" charset="0"/>
            </a:endParaRPr>
          </a:p>
          <a:p>
            <a:pPr marL="285750" marR="0" lvl="0" indent="-285750" algn="l" defTabSz="609576"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ja-JP" altLang="en-US" sz="14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ソフトウェアが開発されているすべての環境で利用可能な、論理的に一元化されたリポジトリサービスを実装する。</a:t>
            </a:r>
          </a:p>
          <a:p>
            <a:pPr marL="285750" marR="0" lvl="0" indent="-285750" algn="l" defTabSz="609576"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 altLang="ja-JP" sz="14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AWS </a:t>
            </a:r>
            <a:r>
              <a:rPr kumimoji="0" lang="ja-JP" altLang="en-US" sz="14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アカウント のベンディングプロセスの一部として、リポジトリへのアクセスを含める。</a:t>
            </a:r>
          </a:p>
          <a:p>
            <a:pPr marL="285750" marR="0" lvl="0" indent="-285750" algn="l" defTabSz="609576"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ja-JP" altLang="en-US" sz="14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パッケージをリポジトリに公開する前に、パッケージの自動化テストを構築する。</a:t>
            </a:r>
          </a:p>
          <a:p>
            <a:pPr marL="285750" marR="0" lvl="0" indent="-285750" algn="l" defTabSz="609576"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ja-JP" altLang="en-US" sz="14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新しいパッケージのリクエストとその対応が自動化されたメカニズムをビルダーチームに提供する。</a:t>
            </a:r>
          </a:p>
          <a:p>
            <a:pPr marL="285750" marR="0" lvl="0" indent="-285750" algn="l" defTabSz="609576"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ja-JP" altLang="en-US" sz="14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リポジトリ内のパッケージを定期的にスキャンして、新しく発見された問題の潜在的な影響を識別する。</a:t>
            </a:r>
            <a:endParaRPr kumimoji="0" lang="en" altLang="ja-JP" sz="14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endParaRPr>
          </a:p>
          <a:p>
            <a:pPr marL="285750" marR="0" lvl="0" indent="-285750" algn="l" defTabSz="609576"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 altLang="ja-JP" sz="14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AWS </a:t>
            </a:r>
            <a:r>
              <a:rPr kumimoji="0" lang="en" altLang="ja-JP" sz="1400" b="0" i="0" u="none" strike="noStrike" kern="1200" cap="none" spc="0" normalizeH="0" baseline="0" noProof="0" dirty="0" err="1">
                <a:ln>
                  <a:noFill/>
                </a:ln>
                <a:solidFill>
                  <a:srgbClr val="232F3E"/>
                </a:solidFill>
                <a:effectLst/>
                <a:uLnTx/>
                <a:uFillTx/>
                <a:latin typeface="Meiryo" panose="020B0604030504040204" pitchFamily="34" charset="-128"/>
                <a:ea typeface="Meiryo" panose="020B0604030504040204" pitchFamily="34" charset="-128"/>
                <a:cs typeface="Amazon Ember Regular" charset="0"/>
              </a:rPr>
              <a:t>CodeArtifact</a:t>
            </a:r>
            <a:r>
              <a:rPr kumimoji="0" lang="en" altLang="ja-JP" sz="14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 </a:t>
            </a:r>
            <a:r>
              <a:rPr kumimoji="0" lang="ja-JP" altLang="en-US" sz="14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を使用してプライベートリポジトリを構築する。</a:t>
            </a:r>
          </a:p>
        </p:txBody>
      </p:sp>
    </p:spTree>
    <p:extLst>
      <p:ext uri="{BB962C8B-B14F-4D97-AF65-F5344CB8AC3E}">
        <p14:creationId xmlns:p14="http://schemas.microsoft.com/office/powerpoint/2010/main" val="30386022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AD65CBD-B7BF-D8CE-1DAB-5A67C0A939F0}"/>
              </a:ext>
            </a:extLst>
          </p:cNvPr>
          <p:cNvSpPr>
            <a:spLocks noGrp="1"/>
          </p:cNvSpPr>
          <p:nvPr>
            <p:ph type="title"/>
          </p:nvPr>
        </p:nvSpPr>
        <p:spPr/>
        <p:txBody>
          <a:bodyPr/>
          <a:lstStyle/>
          <a:p>
            <a:r>
              <a:rPr lang="en-JP" dirty="0"/>
              <a:t>参考: CI/CDパイプラインを実現する</a:t>
            </a:r>
            <a:r>
              <a:rPr lang="en-US" altLang="ja-JP" dirty="0"/>
              <a:t>AWS</a:t>
            </a:r>
            <a:r>
              <a:rPr lang="ja-JP" altLang="en-US"/>
              <a:t>サービス</a:t>
            </a:r>
            <a:endParaRPr lang="en-JP" dirty="0"/>
          </a:p>
        </p:txBody>
      </p:sp>
      <p:sp>
        <p:nvSpPr>
          <p:cNvPr id="5" name="Rectangle 4">
            <a:extLst>
              <a:ext uri="{FF2B5EF4-FFF2-40B4-BE49-F238E27FC236}">
                <a16:creationId xmlns:a16="http://schemas.microsoft.com/office/drawing/2014/main" id="{02B144A5-B550-B3AE-D696-DEDB43D68F77}"/>
              </a:ext>
            </a:extLst>
          </p:cNvPr>
          <p:cNvSpPr/>
          <p:nvPr/>
        </p:nvSpPr>
        <p:spPr>
          <a:xfrm>
            <a:off x="796066" y="1375331"/>
            <a:ext cx="2381079" cy="82833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kumimoji="1" lang="en-JP" sz="2000" dirty="0">
                <a:latin typeface="Meiryo" panose="020B0604030504040204" pitchFamily="34" charset="-128"/>
                <a:ea typeface="Meiryo" panose="020B0604030504040204" pitchFamily="34" charset="-128"/>
              </a:rPr>
              <a:t>ソースコードの</a:t>
            </a:r>
            <a:br>
              <a:rPr kumimoji="1" lang="en-JP" sz="2000" dirty="0">
                <a:latin typeface="Meiryo" panose="020B0604030504040204" pitchFamily="34" charset="-128"/>
                <a:ea typeface="Meiryo" panose="020B0604030504040204" pitchFamily="34" charset="-128"/>
              </a:rPr>
            </a:br>
            <a:r>
              <a:rPr kumimoji="1" lang="en-JP" sz="2000" dirty="0">
                <a:latin typeface="Meiryo" panose="020B0604030504040204" pitchFamily="34" charset="-128"/>
                <a:ea typeface="Meiryo" panose="020B0604030504040204" pitchFamily="34" charset="-128"/>
              </a:rPr>
              <a:t>バージョン管理</a:t>
            </a:r>
          </a:p>
        </p:txBody>
      </p:sp>
      <p:sp>
        <p:nvSpPr>
          <p:cNvPr id="6" name="Rectangle 5">
            <a:extLst>
              <a:ext uri="{FF2B5EF4-FFF2-40B4-BE49-F238E27FC236}">
                <a16:creationId xmlns:a16="http://schemas.microsoft.com/office/drawing/2014/main" id="{737D24F0-3FF9-F8BA-45B8-148FD83E6235}"/>
              </a:ext>
            </a:extLst>
          </p:cNvPr>
          <p:cNvSpPr/>
          <p:nvPr/>
        </p:nvSpPr>
        <p:spPr>
          <a:xfrm>
            <a:off x="796065" y="2539992"/>
            <a:ext cx="2381079" cy="82833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kumimoji="1" lang="en-JP" sz="2000" dirty="0">
                <a:latin typeface="Meiryo" panose="020B0604030504040204" pitchFamily="34" charset="-128"/>
                <a:ea typeface="Meiryo" panose="020B0604030504040204" pitchFamily="34" charset="-128"/>
              </a:rPr>
              <a:t>ビルド自動化</a:t>
            </a:r>
          </a:p>
        </p:txBody>
      </p:sp>
      <p:sp>
        <p:nvSpPr>
          <p:cNvPr id="7" name="Rectangle 6">
            <a:extLst>
              <a:ext uri="{FF2B5EF4-FFF2-40B4-BE49-F238E27FC236}">
                <a16:creationId xmlns:a16="http://schemas.microsoft.com/office/drawing/2014/main" id="{CAC0070F-8D54-CC3A-3273-3D5DE7B4E8CC}"/>
              </a:ext>
            </a:extLst>
          </p:cNvPr>
          <p:cNvSpPr/>
          <p:nvPr/>
        </p:nvSpPr>
        <p:spPr>
          <a:xfrm>
            <a:off x="796065" y="3727989"/>
            <a:ext cx="2381079" cy="82833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kumimoji="1" lang="en-JP" sz="2000" dirty="0">
                <a:latin typeface="Meiryo" panose="020B0604030504040204" pitchFamily="34" charset="-128"/>
                <a:ea typeface="Meiryo" panose="020B0604030504040204" pitchFamily="34" charset="-128"/>
              </a:rPr>
              <a:t>デプロイ自動化</a:t>
            </a:r>
          </a:p>
        </p:txBody>
      </p:sp>
      <p:sp>
        <p:nvSpPr>
          <p:cNvPr id="8" name="Rectangle 7">
            <a:extLst>
              <a:ext uri="{FF2B5EF4-FFF2-40B4-BE49-F238E27FC236}">
                <a16:creationId xmlns:a16="http://schemas.microsoft.com/office/drawing/2014/main" id="{E1C4C440-5B9F-846C-2788-115E2FA08EFE}"/>
              </a:ext>
            </a:extLst>
          </p:cNvPr>
          <p:cNvSpPr/>
          <p:nvPr/>
        </p:nvSpPr>
        <p:spPr>
          <a:xfrm>
            <a:off x="796065" y="4923022"/>
            <a:ext cx="2381079" cy="82833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kumimoji="1" lang="en-JP" sz="2000" dirty="0">
                <a:latin typeface="Meiryo" panose="020B0604030504040204" pitchFamily="34" charset="-128"/>
                <a:ea typeface="Meiryo" panose="020B0604030504040204" pitchFamily="34" charset="-128"/>
              </a:rPr>
              <a:t>ワークフロー管理</a:t>
            </a:r>
          </a:p>
        </p:txBody>
      </p:sp>
      <p:pic>
        <p:nvPicPr>
          <p:cNvPr id="9" name="Graphic 21">
            <a:extLst>
              <a:ext uri="{FF2B5EF4-FFF2-40B4-BE49-F238E27FC236}">
                <a16:creationId xmlns:a16="http://schemas.microsoft.com/office/drawing/2014/main" id="{27A0A0C6-110A-5F46-85A7-9E621C29459E}"/>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3567929" y="1375331"/>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12">
            <a:extLst>
              <a:ext uri="{FF2B5EF4-FFF2-40B4-BE49-F238E27FC236}">
                <a16:creationId xmlns:a16="http://schemas.microsoft.com/office/drawing/2014/main" id="{93632A57-6037-03DE-EEBB-889D83470A7A}"/>
              </a:ext>
            </a:extLst>
          </p:cNvPr>
          <p:cNvSpPr txBox="1">
            <a:spLocks noChangeArrowheads="1"/>
          </p:cNvSpPr>
          <p:nvPr/>
        </p:nvSpPr>
        <p:spPr bwMode="auto">
          <a:xfrm>
            <a:off x="2847998" y="2095907"/>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a:t>
            </a:r>
            <a:r>
              <a:rPr lang="en-US" altLang="en-US" sz="1200" dirty="0" err="1">
                <a:latin typeface="Arial" panose="020B0604020202020204" pitchFamily="34" charset="0"/>
                <a:ea typeface="Amazon Ember" panose="020B0603020204020204" pitchFamily="34" charset="0"/>
                <a:cs typeface="Arial" panose="020B0604020202020204" pitchFamily="34" charset="0"/>
              </a:rPr>
              <a:t>CodeCommit</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pic>
        <p:nvPicPr>
          <p:cNvPr id="12" name="Graphic 19">
            <a:extLst>
              <a:ext uri="{FF2B5EF4-FFF2-40B4-BE49-F238E27FC236}">
                <a16:creationId xmlns:a16="http://schemas.microsoft.com/office/drawing/2014/main" id="{8A827B54-27E1-FC6F-B7EE-02BA85EB783D}"/>
              </a:ext>
            </a:extLst>
          </p:cNvPr>
          <p:cNvPicPr>
            <a:picLocks noChangeAspect="1" noChangeArrowheads="1"/>
          </p:cNvPicPr>
          <p:nvPr/>
        </p:nvPicPr>
        <p:blipFill>
          <a:blip r:embed="rId5">
            <a:extLst>
              <a:ext uri="{96DAC541-7B7A-43D3-8B79-37D633B846F1}">
                <asvg:svgBlip xmlns:asvg="http://schemas.microsoft.com/office/drawing/2016/SVG/main" r:embed="rId6"/>
              </a:ext>
            </a:extLst>
          </a:blip>
          <a:srcRect/>
          <a:stretch/>
        </p:blipFill>
        <p:spPr bwMode="auto">
          <a:xfrm>
            <a:off x="3567929" y="2539992"/>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11">
            <a:extLst>
              <a:ext uri="{FF2B5EF4-FFF2-40B4-BE49-F238E27FC236}">
                <a16:creationId xmlns:a16="http://schemas.microsoft.com/office/drawing/2014/main" id="{E56B4AEF-D5F2-EF9F-5659-DD2AAFF99FC6}"/>
              </a:ext>
            </a:extLst>
          </p:cNvPr>
          <p:cNvSpPr txBox="1">
            <a:spLocks noChangeArrowheads="1"/>
          </p:cNvSpPr>
          <p:nvPr/>
        </p:nvSpPr>
        <p:spPr bwMode="auto">
          <a:xfrm>
            <a:off x="2802754" y="3302903"/>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CodeBuild</a:t>
            </a:r>
          </a:p>
        </p:txBody>
      </p:sp>
      <p:pic>
        <p:nvPicPr>
          <p:cNvPr id="14" name="Graphic 23">
            <a:extLst>
              <a:ext uri="{FF2B5EF4-FFF2-40B4-BE49-F238E27FC236}">
                <a16:creationId xmlns:a16="http://schemas.microsoft.com/office/drawing/2014/main" id="{F44788B1-23A9-943D-D18D-E3DD899BB136}"/>
              </a:ext>
            </a:extLst>
          </p:cNvPr>
          <p:cNvPicPr>
            <a:picLocks noChangeAspect="1" noChangeArrowheads="1"/>
          </p:cNvPicPr>
          <p:nvPr/>
        </p:nvPicPr>
        <p:blipFill>
          <a:blip r:embed="rId7">
            <a:extLst>
              <a:ext uri="{96DAC541-7B7A-43D3-8B79-37D633B846F1}">
                <asvg:svgBlip xmlns:asvg="http://schemas.microsoft.com/office/drawing/2016/SVG/main" r:embed="rId8"/>
              </a:ext>
            </a:extLst>
          </a:blip>
          <a:srcRect/>
          <a:stretch/>
        </p:blipFill>
        <p:spPr bwMode="auto">
          <a:xfrm>
            <a:off x="3567929" y="3727989"/>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Box 15">
            <a:extLst>
              <a:ext uri="{FF2B5EF4-FFF2-40B4-BE49-F238E27FC236}">
                <a16:creationId xmlns:a16="http://schemas.microsoft.com/office/drawing/2014/main" id="{3E3C0D2B-9FE8-9957-0EA9-1AD2FF47C12C}"/>
              </a:ext>
            </a:extLst>
          </p:cNvPr>
          <p:cNvSpPr txBox="1">
            <a:spLocks noChangeArrowheads="1"/>
          </p:cNvSpPr>
          <p:nvPr/>
        </p:nvSpPr>
        <p:spPr bwMode="auto">
          <a:xfrm>
            <a:off x="2847998" y="4489989"/>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CodeDeploy</a:t>
            </a:r>
          </a:p>
        </p:txBody>
      </p:sp>
      <p:pic>
        <p:nvPicPr>
          <p:cNvPr id="16" name="Graphic 6">
            <a:extLst>
              <a:ext uri="{FF2B5EF4-FFF2-40B4-BE49-F238E27FC236}">
                <a16:creationId xmlns:a16="http://schemas.microsoft.com/office/drawing/2014/main" id="{7815D382-C5C0-70CE-EDF9-48DCEB27EE58}"/>
              </a:ext>
            </a:extLst>
          </p:cNvPr>
          <p:cNvPicPr>
            <a:picLocks noChangeAspect="1" noChangeArrowheads="1"/>
          </p:cNvPicPr>
          <p:nvPr/>
        </p:nvPicPr>
        <p:blipFill>
          <a:blip r:embed="rId9">
            <a:extLst>
              <a:ext uri="{96DAC541-7B7A-43D3-8B79-37D633B846F1}">
                <asvg:svgBlip xmlns:asvg="http://schemas.microsoft.com/office/drawing/2016/SVG/main" r:embed="rId10"/>
              </a:ext>
            </a:extLst>
          </a:blip>
          <a:srcRect/>
          <a:stretch/>
        </p:blipFill>
        <p:spPr bwMode="auto">
          <a:xfrm>
            <a:off x="3551794" y="4923022"/>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TextBox 9">
            <a:extLst>
              <a:ext uri="{FF2B5EF4-FFF2-40B4-BE49-F238E27FC236}">
                <a16:creationId xmlns:a16="http://schemas.microsoft.com/office/drawing/2014/main" id="{921510FF-1E96-52E1-BDF7-B8F3E496CD15}"/>
              </a:ext>
            </a:extLst>
          </p:cNvPr>
          <p:cNvSpPr txBox="1">
            <a:spLocks noChangeArrowheads="1"/>
          </p:cNvSpPr>
          <p:nvPr/>
        </p:nvSpPr>
        <p:spPr bwMode="auto">
          <a:xfrm>
            <a:off x="2811226" y="5754813"/>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a:t>
            </a:r>
            <a:r>
              <a:rPr lang="en-US" altLang="en-US" sz="1200" dirty="0" err="1">
                <a:latin typeface="Arial" panose="020B0604020202020204" pitchFamily="34" charset="0"/>
                <a:ea typeface="Amazon Ember" panose="020B0603020204020204" pitchFamily="34" charset="0"/>
                <a:cs typeface="Arial" panose="020B0604020202020204" pitchFamily="34" charset="0"/>
              </a:rPr>
              <a:t>CodePipeline</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sp>
        <p:nvSpPr>
          <p:cNvPr id="18" name="TextBox 17">
            <a:extLst>
              <a:ext uri="{FF2B5EF4-FFF2-40B4-BE49-F238E27FC236}">
                <a16:creationId xmlns:a16="http://schemas.microsoft.com/office/drawing/2014/main" id="{59F63BEB-E104-27D4-59F5-8FCEEEC5DD1D}"/>
              </a:ext>
            </a:extLst>
          </p:cNvPr>
          <p:cNvSpPr txBox="1"/>
          <p:nvPr/>
        </p:nvSpPr>
        <p:spPr>
          <a:xfrm>
            <a:off x="4641078" y="1375331"/>
            <a:ext cx="3319579" cy="738664"/>
          </a:xfrm>
          <a:prstGeom prst="rect">
            <a:avLst/>
          </a:prstGeom>
          <a:noFill/>
        </p:spPr>
        <p:txBody>
          <a:bodyPr wrap="square" rtlCol="0">
            <a:spAutoFit/>
          </a:bodyPr>
          <a:lstStyle/>
          <a:p>
            <a:pPr marL="180975" indent="-180975" algn="l">
              <a:buFont typeface="Arial" panose="020B0604020202020204" pitchFamily="34" charset="0"/>
              <a:buChar char="•"/>
            </a:pPr>
            <a:r>
              <a:rPr kumimoji="1" lang="en-JP" sz="1400" dirty="0">
                <a:latin typeface="Meiryo" panose="020B0604030504040204" pitchFamily="34" charset="-128"/>
                <a:ea typeface="Meiryo" panose="020B0604030504040204" pitchFamily="34" charset="-128"/>
                <a:cs typeface="Amazon Ember" panose="020B0603020204020204" pitchFamily="34" charset="0"/>
              </a:rPr>
              <a:t>Git互換のレポジトリサービス</a:t>
            </a:r>
          </a:p>
          <a:p>
            <a:pPr marL="180975" indent="-180975" algn="l">
              <a:buFont typeface="Arial" panose="020B0604020202020204" pitchFamily="34" charset="0"/>
              <a:buChar char="•"/>
            </a:pPr>
            <a:r>
              <a:rPr kumimoji="1" lang="en-JP" sz="1400" dirty="0">
                <a:latin typeface="Meiryo" panose="020B0604030504040204" pitchFamily="34" charset="-128"/>
                <a:ea typeface="Meiryo" panose="020B0604030504040204" pitchFamily="34" charset="-128"/>
                <a:cs typeface="Amazon Ember" panose="020B0603020204020204" pitchFamily="34" charset="0"/>
              </a:rPr>
              <a:t>Pushイベントなどをトリガーに、SNS/Lambdaを呼び出し可能</a:t>
            </a:r>
          </a:p>
        </p:txBody>
      </p:sp>
      <p:sp>
        <p:nvSpPr>
          <p:cNvPr id="19" name="TextBox 18">
            <a:extLst>
              <a:ext uri="{FF2B5EF4-FFF2-40B4-BE49-F238E27FC236}">
                <a16:creationId xmlns:a16="http://schemas.microsoft.com/office/drawing/2014/main" id="{F624223E-8844-D7FF-0F12-E42723C19AEB}"/>
              </a:ext>
            </a:extLst>
          </p:cNvPr>
          <p:cNvSpPr txBox="1"/>
          <p:nvPr/>
        </p:nvSpPr>
        <p:spPr>
          <a:xfrm>
            <a:off x="4641078" y="2539992"/>
            <a:ext cx="3121396" cy="954107"/>
          </a:xfrm>
          <a:prstGeom prst="rect">
            <a:avLst/>
          </a:prstGeom>
          <a:noFill/>
        </p:spPr>
        <p:txBody>
          <a:bodyPr wrap="square" rtlCol="0">
            <a:spAutoFit/>
          </a:bodyPr>
          <a:lstStyle/>
          <a:p>
            <a:pPr marL="180975" indent="-180975" algn="l">
              <a:buFont typeface="Arial" panose="020B0604020202020204" pitchFamily="34" charset="0"/>
              <a:buChar char="•"/>
            </a:pPr>
            <a:r>
              <a:rPr kumimoji="1" lang="en-JP" sz="1400" dirty="0">
                <a:latin typeface="Meiryo" panose="020B0604030504040204" pitchFamily="34" charset="-128"/>
                <a:ea typeface="Meiryo" panose="020B0604030504040204" pitchFamily="34" charset="-128"/>
                <a:cs typeface="Amazon Ember" panose="020B0603020204020204" pitchFamily="34" charset="0"/>
              </a:rPr>
              <a:t>Git互換のレポジトリサービス</a:t>
            </a:r>
          </a:p>
          <a:p>
            <a:pPr marL="180975" indent="-180975" algn="l">
              <a:buFont typeface="Arial" panose="020B0604020202020204" pitchFamily="34" charset="0"/>
              <a:buChar char="•"/>
            </a:pPr>
            <a:r>
              <a:rPr kumimoji="1" lang="en-JP" sz="1400" dirty="0">
                <a:latin typeface="Meiryo" panose="020B0604030504040204" pitchFamily="34" charset="-128"/>
                <a:ea typeface="Meiryo" panose="020B0604030504040204" pitchFamily="34" charset="-128"/>
                <a:cs typeface="Amazon Ember" panose="020B0603020204020204" pitchFamily="34" charset="0"/>
              </a:rPr>
              <a:t>コンパイル、テスト、パッケージ作成、Dockerイメージ作成などをサポート</a:t>
            </a:r>
          </a:p>
        </p:txBody>
      </p:sp>
      <p:sp>
        <p:nvSpPr>
          <p:cNvPr id="20" name="TextBox 19">
            <a:extLst>
              <a:ext uri="{FF2B5EF4-FFF2-40B4-BE49-F238E27FC236}">
                <a16:creationId xmlns:a16="http://schemas.microsoft.com/office/drawing/2014/main" id="{BEC67775-62C2-FDED-3BDB-F9D571A9C7A3}"/>
              </a:ext>
            </a:extLst>
          </p:cNvPr>
          <p:cNvSpPr txBox="1"/>
          <p:nvPr/>
        </p:nvSpPr>
        <p:spPr>
          <a:xfrm>
            <a:off x="4641078" y="3727989"/>
            <a:ext cx="3394883" cy="738664"/>
          </a:xfrm>
          <a:prstGeom prst="rect">
            <a:avLst/>
          </a:prstGeom>
          <a:noFill/>
        </p:spPr>
        <p:txBody>
          <a:bodyPr wrap="square" rtlCol="0">
            <a:spAutoFit/>
          </a:bodyPr>
          <a:lstStyle/>
          <a:p>
            <a:pPr marL="180975" indent="-180975" algn="l">
              <a:buFont typeface="Arial" panose="020B0604020202020204" pitchFamily="34" charset="0"/>
              <a:buChar char="•"/>
            </a:pPr>
            <a:r>
              <a:rPr kumimoji="1" lang="en-JP" sz="1400" dirty="0">
                <a:latin typeface="Meiryo" panose="020B0604030504040204" pitchFamily="34" charset="-128"/>
                <a:ea typeface="Meiryo" panose="020B0604030504040204" pitchFamily="34" charset="-128"/>
                <a:cs typeface="Amazon Ember" panose="020B0603020204020204" pitchFamily="34" charset="0"/>
              </a:rPr>
              <a:t>S3またはGit上のコードをデプロイ</a:t>
            </a:r>
          </a:p>
          <a:p>
            <a:pPr marL="180975" indent="-180975" algn="l">
              <a:buFont typeface="Arial" panose="020B0604020202020204" pitchFamily="34" charset="0"/>
              <a:buChar char="•"/>
            </a:pPr>
            <a:r>
              <a:rPr kumimoji="1" lang="en-JP" sz="1400" dirty="0">
                <a:latin typeface="Meiryo" panose="020B0604030504040204" pitchFamily="34" charset="-128"/>
                <a:ea typeface="Meiryo" panose="020B0604030504040204" pitchFamily="34" charset="-128"/>
                <a:cs typeface="Amazon Ember" panose="020B0603020204020204" pitchFamily="34" charset="0"/>
              </a:rPr>
              <a:t>In-place, Blue/Greenなどのデプロイをサポート</a:t>
            </a:r>
          </a:p>
        </p:txBody>
      </p:sp>
      <p:sp>
        <p:nvSpPr>
          <p:cNvPr id="21" name="TextBox 20">
            <a:extLst>
              <a:ext uri="{FF2B5EF4-FFF2-40B4-BE49-F238E27FC236}">
                <a16:creationId xmlns:a16="http://schemas.microsoft.com/office/drawing/2014/main" id="{226C050B-CBD5-F461-99E3-A6788981AC7D}"/>
              </a:ext>
            </a:extLst>
          </p:cNvPr>
          <p:cNvSpPr txBox="1"/>
          <p:nvPr/>
        </p:nvSpPr>
        <p:spPr>
          <a:xfrm>
            <a:off x="4624943" y="4923022"/>
            <a:ext cx="3121396" cy="954107"/>
          </a:xfrm>
          <a:prstGeom prst="rect">
            <a:avLst/>
          </a:prstGeom>
          <a:noFill/>
        </p:spPr>
        <p:txBody>
          <a:bodyPr wrap="square" rtlCol="0">
            <a:spAutoFit/>
          </a:bodyPr>
          <a:lstStyle/>
          <a:p>
            <a:pPr marL="180975" indent="-180975" algn="l">
              <a:buFont typeface="Arial" panose="020B0604020202020204" pitchFamily="34" charset="0"/>
              <a:buChar char="•"/>
            </a:pPr>
            <a:r>
              <a:rPr kumimoji="1" lang="en-JP" sz="1400" dirty="0">
                <a:latin typeface="Meiryo" panose="020B0604030504040204" pitchFamily="34" charset="-128"/>
                <a:ea typeface="Meiryo" panose="020B0604030504040204" pitchFamily="34" charset="-128"/>
                <a:cs typeface="Amazon Ember" panose="020B0603020204020204" pitchFamily="34" charset="0"/>
              </a:rPr>
              <a:t>リリースプロセスのモデル化と見える化</a:t>
            </a:r>
          </a:p>
          <a:p>
            <a:pPr marL="180975" indent="-180975" algn="l">
              <a:buFont typeface="Arial" panose="020B0604020202020204" pitchFamily="34" charset="0"/>
              <a:buChar char="•"/>
            </a:pPr>
            <a:r>
              <a:rPr kumimoji="1" lang="en-JP" sz="1400" dirty="0">
                <a:latin typeface="Meiryo" panose="020B0604030504040204" pitchFamily="34" charset="-128"/>
                <a:ea typeface="Meiryo" panose="020B0604030504040204" pitchFamily="34" charset="-128"/>
                <a:cs typeface="Amazon Ember" panose="020B0603020204020204" pitchFamily="34" charset="0"/>
              </a:rPr>
              <a:t>カスタムアクションによる柔軟なパイプライン作成</a:t>
            </a:r>
          </a:p>
        </p:txBody>
      </p:sp>
      <p:pic>
        <p:nvPicPr>
          <p:cNvPr id="22" name="Graphic 21">
            <a:extLst>
              <a:ext uri="{FF2B5EF4-FFF2-40B4-BE49-F238E27FC236}">
                <a16:creationId xmlns:a16="http://schemas.microsoft.com/office/drawing/2014/main" id="{C9637CB4-26D6-C8DF-54CA-5C60786EEEB8}"/>
              </a:ext>
            </a:extLst>
          </p:cNvPr>
          <p:cNvPicPr>
            <a:picLocks noChangeAspect="1" noChangeArrowheads="1"/>
          </p:cNvPicPr>
          <p:nvPr/>
        </p:nvPicPr>
        <p:blipFill>
          <a:blip r:embed="rId11">
            <a:extLst>
              <a:ext uri="{96DAC541-7B7A-43D3-8B79-37D633B846F1}">
                <asvg:svgBlip xmlns:asvg="http://schemas.microsoft.com/office/drawing/2016/SVG/main" r:embed="rId12"/>
              </a:ext>
            </a:extLst>
          </a:blip>
          <a:srcRect/>
          <a:stretch/>
        </p:blipFill>
        <p:spPr bwMode="auto">
          <a:xfrm>
            <a:off x="8383052" y="3727989"/>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TextBox 12">
            <a:extLst>
              <a:ext uri="{FF2B5EF4-FFF2-40B4-BE49-F238E27FC236}">
                <a16:creationId xmlns:a16="http://schemas.microsoft.com/office/drawing/2014/main" id="{235EECA3-90DD-0131-6887-AA59662AF9B7}"/>
              </a:ext>
            </a:extLst>
          </p:cNvPr>
          <p:cNvSpPr txBox="1">
            <a:spLocks noChangeArrowheads="1"/>
          </p:cNvSpPr>
          <p:nvPr/>
        </p:nvSpPr>
        <p:spPr bwMode="auto">
          <a:xfrm>
            <a:off x="7635340" y="4507039"/>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CloudFormation</a:t>
            </a:r>
          </a:p>
        </p:txBody>
      </p:sp>
      <p:sp>
        <p:nvSpPr>
          <p:cNvPr id="24" name="TextBox 23">
            <a:extLst>
              <a:ext uri="{FF2B5EF4-FFF2-40B4-BE49-F238E27FC236}">
                <a16:creationId xmlns:a16="http://schemas.microsoft.com/office/drawing/2014/main" id="{E20C7F25-2E7B-BD59-3A75-C5BD14405059}"/>
              </a:ext>
            </a:extLst>
          </p:cNvPr>
          <p:cNvSpPr txBox="1"/>
          <p:nvPr/>
        </p:nvSpPr>
        <p:spPr>
          <a:xfrm>
            <a:off x="9263935" y="3768375"/>
            <a:ext cx="2547962" cy="523220"/>
          </a:xfrm>
          <a:prstGeom prst="rect">
            <a:avLst/>
          </a:prstGeom>
          <a:noFill/>
        </p:spPr>
        <p:txBody>
          <a:bodyPr wrap="square" rtlCol="0">
            <a:spAutoFit/>
          </a:bodyPr>
          <a:lstStyle/>
          <a:p>
            <a:pPr marL="180975" indent="-180975" algn="l">
              <a:buFont typeface="Arial" panose="020B0604020202020204" pitchFamily="34" charset="0"/>
              <a:buChar char="•"/>
            </a:pPr>
            <a:r>
              <a:rPr kumimoji="1" lang="en-JP" sz="1400" dirty="0">
                <a:latin typeface="Meiryo" panose="020B0604030504040204" pitchFamily="34" charset="-128"/>
                <a:ea typeface="Meiryo" panose="020B0604030504040204" pitchFamily="34" charset="-128"/>
                <a:cs typeface="Amazon Ember" panose="020B0603020204020204" pitchFamily="34" charset="0"/>
              </a:rPr>
              <a:t>AWSリソースのプロビジョニングや設定を自動化</a:t>
            </a:r>
          </a:p>
        </p:txBody>
      </p:sp>
      <p:cxnSp>
        <p:nvCxnSpPr>
          <p:cNvPr id="26" name="Straight Connector 25">
            <a:extLst>
              <a:ext uri="{FF2B5EF4-FFF2-40B4-BE49-F238E27FC236}">
                <a16:creationId xmlns:a16="http://schemas.microsoft.com/office/drawing/2014/main" id="{101A6F79-A344-06E3-92ED-68AA26217892}"/>
              </a:ext>
            </a:extLst>
          </p:cNvPr>
          <p:cNvCxnSpPr/>
          <p:nvPr/>
        </p:nvCxnSpPr>
        <p:spPr>
          <a:xfrm>
            <a:off x="796065" y="2372906"/>
            <a:ext cx="10510222" cy="0"/>
          </a:xfrm>
          <a:prstGeom prst="line">
            <a:avLst/>
          </a:prstGeom>
          <a:ln w="12700">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6069DB29-5DB5-0064-2667-689527B42DAE}"/>
              </a:ext>
            </a:extLst>
          </p:cNvPr>
          <p:cNvCxnSpPr/>
          <p:nvPr/>
        </p:nvCxnSpPr>
        <p:spPr>
          <a:xfrm>
            <a:off x="757672" y="3579902"/>
            <a:ext cx="10510222" cy="0"/>
          </a:xfrm>
          <a:prstGeom prst="line">
            <a:avLst/>
          </a:prstGeom>
          <a:ln w="12700">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8627D074-65CD-9275-6275-31D70160026B}"/>
              </a:ext>
            </a:extLst>
          </p:cNvPr>
          <p:cNvCxnSpPr/>
          <p:nvPr/>
        </p:nvCxnSpPr>
        <p:spPr>
          <a:xfrm>
            <a:off x="757672" y="4766988"/>
            <a:ext cx="10510222" cy="0"/>
          </a:xfrm>
          <a:prstGeom prst="line">
            <a:avLst/>
          </a:prstGeom>
          <a:ln w="12700">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30" name="テキスト ボックス 2">
            <a:extLst>
              <a:ext uri="{FF2B5EF4-FFF2-40B4-BE49-F238E27FC236}">
                <a16:creationId xmlns:a16="http://schemas.microsoft.com/office/drawing/2014/main" id="{45F2A3FC-5347-6492-03C2-1E6A91F9297F}"/>
              </a:ext>
            </a:extLst>
          </p:cNvPr>
          <p:cNvSpPr txBox="1"/>
          <p:nvPr/>
        </p:nvSpPr>
        <p:spPr>
          <a:xfrm>
            <a:off x="10607211" y="0"/>
            <a:ext cx="1584789" cy="369332"/>
          </a:xfrm>
          <a:prstGeom prst="rect">
            <a:avLst/>
          </a:prstGeom>
          <a:noFill/>
        </p:spPr>
        <p:txBody>
          <a:bodyPr wrap="square" anchor="ctr">
            <a:spAutoFit/>
          </a:bodyPr>
          <a:lstStyle/>
          <a:p>
            <a:pPr algn="ctr"/>
            <a:r>
              <a:rPr lang="en-US" altLang="ja-JP" sz="1800" b="0" i="0" dirty="0">
                <a:solidFill>
                  <a:schemeClr val="bg1">
                    <a:lumMod val="50000"/>
                  </a:schemeClr>
                </a:solidFill>
                <a:effectLst/>
                <a:latin typeface="Meiryo" panose="020B0604030504040204" pitchFamily="34" charset="-128"/>
                <a:ea typeface="Meiryo" panose="020B0604030504040204" pitchFamily="34" charset="-128"/>
              </a:rPr>
              <a:t>SEC01-BP06</a:t>
            </a:r>
            <a:endParaRPr lang="ja-JP" altLang="en-US">
              <a:solidFill>
                <a:schemeClr val="bg1">
                  <a:lumMod val="50000"/>
                </a:schemeClr>
              </a:solidFill>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4203389584"/>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16">
            <a:extLst>
              <a:ext uri="{FF2B5EF4-FFF2-40B4-BE49-F238E27FC236}">
                <a16:creationId xmlns:a16="http://schemas.microsoft.com/office/drawing/2014/main" id="{53BF56F3-CF02-6CCD-5FA8-ECAEF617B569}"/>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1519433" y="1368677"/>
            <a:ext cx="2844000" cy="284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 name="正方形/長方形 56">
            <a:extLst>
              <a:ext uri="{FF2B5EF4-FFF2-40B4-BE49-F238E27FC236}">
                <a16:creationId xmlns:a16="http://schemas.microsoft.com/office/drawing/2014/main" id="{17CE9549-311B-45D2-83D4-715382A40E72}"/>
              </a:ext>
            </a:extLst>
          </p:cNvPr>
          <p:cNvSpPr/>
          <p:nvPr/>
        </p:nvSpPr>
        <p:spPr>
          <a:xfrm>
            <a:off x="5626148" y="1124086"/>
            <a:ext cx="6261055" cy="639864"/>
          </a:xfrm>
          <a:prstGeom prst="rect">
            <a:avLst/>
          </a:prstGeom>
          <a:solidFill>
            <a:srgbClr val="163D51"/>
          </a:solidFill>
          <a:ln>
            <a:no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ctr"/>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0" lang="ja-JP" altLang="en-US" sz="2333" b="0" i="0" u="none" strike="noStrike" kern="1200" cap="none" spc="0" normalizeH="0" baseline="0" noProof="0" dirty="0">
                <a:ln>
                  <a:noFill/>
                </a:ln>
                <a:gradFill>
                  <a:gsLst>
                    <a:gs pos="0">
                      <a:srgbClr val="FFFFFF"/>
                    </a:gs>
                    <a:gs pos="100000">
                      <a:srgbClr val="FFFFFF"/>
                    </a:gs>
                  </a:gsLst>
                  <a:lin ang="5400000" scaled="1"/>
                </a:gradFill>
                <a:effectLst/>
                <a:uLnTx/>
                <a:uFillTx/>
                <a:latin typeface="Meiryo" panose="020B0604030504040204" pitchFamily="34" charset="-128"/>
                <a:ea typeface="Meiryo" panose="020B0604030504040204" pitchFamily="34" charset="-128"/>
                <a:cs typeface="+mn-cs"/>
              </a:rPr>
              <a:t>サービス概要</a:t>
            </a:r>
          </a:p>
        </p:txBody>
      </p:sp>
      <p:sp>
        <p:nvSpPr>
          <p:cNvPr id="58" name="正方形/長方形 57">
            <a:extLst>
              <a:ext uri="{FF2B5EF4-FFF2-40B4-BE49-F238E27FC236}">
                <a16:creationId xmlns:a16="http://schemas.microsoft.com/office/drawing/2014/main" id="{89092AE6-C005-40E4-820D-0B3B11566313}"/>
              </a:ext>
            </a:extLst>
          </p:cNvPr>
          <p:cNvSpPr/>
          <p:nvPr/>
        </p:nvSpPr>
        <p:spPr>
          <a:xfrm>
            <a:off x="5626146" y="1825562"/>
            <a:ext cx="6261055" cy="304710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square" lIns="48000" tIns="48000" rIns="48000" bIns="48000" rtlCol="0" anchor="t" anchorCtr="0">
            <a:spAutoFit/>
          </a:bodyPr>
          <a:lstStyle/>
          <a:p>
            <a:pPr marL="191983" marR="0" lvl="0" indent="-191983" algn="l" defTabSz="609576"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ja-JP" altLang="en-US" sz="1667" b="0" i="0" u="none" strike="noStrike" kern="1200" cap="none" spc="0" normalizeH="0" baseline="0" noProof="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セキュアでスケーラブルなマネージドアーティファクト管理</a:t>
            </a:r>
          </a:p>
          <a:p>
            <a:pPr marL="191983" marR="0" lvl="0" indent="-191983" algn="l" defTabSz="609576"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 altLang="ja-JP" sz="1667"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Maven, Gradle, </a:t>
            </a:r>
            <a:r>
              <a:rPr kumimoji="0" lang="en" altLang="ja-JP" sz="1667" b="0" i="0" u="none" strike="noStrike" kern="1200" cap="none" spc="0" normalizeH="0" baseline="0" noProof="0" dirty="0" err="1">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npm</a:t>
            </a:r>
            <a:r>
              <a:rPr kumimoji="0" lang="en" altLang="ja-JP" sz="1667"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 yarn, twine, pip </a:t>
            </a:r>
            <a:r>
              <a:rPr kumimoji="0" lang="ja-JP" altLang="en-US" sz="1667" b="0" i="0" u="none" strike="noStrike" kern="1200" cap="none" spc="0" normalizeH="0" baseline="0" noProof="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などの一般的なビルドツール、パッケージマネージャーから利用可能</a:t>
            </a:r>
          </a:p>
          <a:p>
            <a:pPr marL="191983" marR="0" lvl="0" indent="-191983" algn="l" defTabSz="609576"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 altLang="ja-JP" sz="1667" b="0" i="0" u="none" strike="noStrike" kern="1200" cap="none" spc="0" normalizeH="0" baseline="0" noProof="0" dirty="0" err="1">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npm</a:t>
            </a:r>
            <a:r>
              <a:rPr kumimoji="0" lang="en" altLang="ja-JP" sz="1667"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 </a:t>
            </a:r>
            <a:r>
              <a:rPr kumimoji="0" lang="ja-JP" altLang="en-US" sz="1667" b="0" i="0" u="none" strike="noStrike" kern="1200" cap="none" spc="0" normalizeH="0" baseline="0" noProof="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パブリックリポジトリ、</a:t>
            </a:r>
            <a:r>
              <a:rPr kumimoji="0" lang="en" altLang="ja-JP" sz="1667"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Maven Central, Python </a:t>
            </a:r>
            <a:r>
              <a:rPr kumimoji="0" lang="en" altLang="ja-JP" sz="1667" b="0" i="0" u="none" strike="noStrike" kern="1200" cap="none" spc="0" normalizeH="0" baseline="0" noProof="0" dirty="0" err="1">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Pacage</a:t>
            </a:r>
            <a:r>
              <a:rPr kumimoji="0" lang="en" altLang="ja-JP" sz="1667"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 Index (</a:t>
            </a:r>
            <a:r>
              <a:rPr kumimoji="0" lang="en" altLang="ja-JP" sz="1667" b="0" i="0" u="none" strike="noStrike" kern="1200" cap="none" spc="0" normalizeH="0" baseline="0" noProof="0" dirty="0" err="1">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PyPi</a:t>
            </a:r>
            <a:r>
              <a:rPr kumimoji="0" lang="en" altLang="ja-JP" sz="1667"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 </a:t>
            </a:r>
            <a:r>
              <a:rPr kumimoji="0" lang="ja-JP" altLang="en-US" sz="1667" b="0" i="0" u="none" strike="noStrike" kern="1200" cap="none" spc="0" normalizeH="0" baseline="0" noProof="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などからパッケージ取得可能</a:t>
            </a:r>
          </a:p>
          <a:p>
            <a:pPr marL="191983" marR="0" lvl="0" indent="-191983" algn="l" defTabSz="609576"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 altLang="ja-JP" sz="1667"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AWS Key Management Service (KMS) </a:t>
            </a:r>
            <a:r>
              <a:rPr kumimoji="0" lang="ja-JP" altLang="en-US" sz="1667" b="0" i="0" u="none" strike="noStrike" kern="1200" cap="none" spc="0" normalizeH="0" baseline="0" noProof="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による暗号化をサポート</a:t>
            </a:r>
          </a:p>
          <a:p>
            <a:pPr marL="191983" marR="0" lvl="0" indent="-191983" algn="l" defTabSz="609576"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ja-JP" altLang="en-US" sz="1667" b="0" i="0" u="none" strike="noStrike" kern="1200" cap="none" spc="0" normalizeH="0" baseline="0" noProof="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リポジトリはポリグロットで、サポートされている任意のパケージを含めることができる</a:t>
            </a:r>
          </a:p>
          <a:p>
            <a:pPr marL="191983" marR="0" lvl="0" indent="-191983" algn="l" defTabSz="609576"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 altLang="ja-JP" sz="1667"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VPC </a:t>
            </a:r>
            <a:r>
              <a:rPr kumimoji="0" lang="ja-JP" altLang="en-US" sz="1667" b="0" i="0" u="none" strike="noStrike" kern="1200" cap="none" spc="0" normalizeH="0" baseline="0" noProof="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エンドポイントをサポート</a:t>
            </a:r>
            <a:endParaRPr kumimoji="0" lang="en-US" altLang="ja-JP" sz="15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endParaRPr>
          </a:p>
        </p:txBody>
      </p:sp>
      <p:cxnSp>
        <p:nvCxnSpPr>
          <p:cNvPr id="59" name="直線コネクタ 58">
            <a:extLst>
              <a:ext uri="{FF2B5EF4-FFF2-40B4-BE49-F238E27FC236}">
                <a16:creationId xmlns:a16="http://schemas.microsoft.com/office/drawing/2014/main" id="{1DCEE0F4-83F2-43E3-AF4B-7C2659E56095}"/>
              </a:ext>
            </a:extLst>
          </p:cNvPr>
          <p:cNvCxnSpPr/>
          <p:nvPr/>
        </p:nvCxnSpPr>
        <p:spPr>
          <a:xfrm flipH="1">
            <a:off x="551033" y="4811991"/>
            <a:ext cx="4780800" cy="0"/>
          </a:xfrm>
          <a:prstGeom prst="line">
            <a:avLst/>
          </a:prstGeom>
          <a:ln w="38100">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60" name="正方形/長方形 59">
            <a:extLst>
              <a:ext uri="{FF2B5EF4-FFF2-40B4-BE49-F238E27FC236}">
                <a16:creationId xmlns:a16="http://schemas.microsoft.com/office/drawing/2014/main" id="{DAA26083-B29C-4446-9D08-A076B7F1D624}"/>
              </a:ext>
            </a:extLst>
          </p:cNvPr>
          <p:cNvSpPr/>
          <p:nvPr/>
        </p:nvSpPr>
        <p:spPr>
          <a:xfrm>
            <a:off x="456593" y="4970320"/>
            <a:ext cx="4969680" cy="1020267"/>
          </a:xfrm>
          <a:prstGeom prst="rect">
            <a:avLst/>
          </a:prstGeom>
          <a:noFill/>
          <a:ln w="12700">
            <a:noFill/>
          </a:ln>
          <a:effectLst/>
        </p:spPr>
        <p:style>
          <a:lnRef idx="1">
            <a:schemeClr val="accent1"/>
          </a:lnRef>
          <a:fillRef idx="3">
            <a:schemeClr val="accent1"/>
          </a:fillRef>
          <a:effectRef idx="2">
            <a:schemeClr val="accent1"/>
          </a:effectRef>
          <a:fontRef idx="minor">
            <a:schemeClr val="lt1"/>
          </a:fontRef>
        </p:style>
        <p:txBody>
          <a:bodyPr wrap="square" lIns="48000" tIns="48000" rIns="48000" bIns="48000" rtlCol="0" anchor="t" anchorCtr="0">
            <a:spAutoFit/>
          </a:body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0" lang="ja-JP" altLang="en-US" sz="2000" b="0" i="0" u="none" strike="noStrike" kern="1200" cap="none" spc="0" normalizeH="0" baseline="0" noProof="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ソフトウェア開発のためのセキュアかつ</a:t>
            </a:r>
            <a:br>
              <a:rPr kumimoji="0" lang="en-US" altLang="ja-JP" sz="20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br>
            <a:r>
              <a:rPr kumimoji="0" lang="ja-JP" altLang="en-US" sz="2000" b="0" i="0" u="none" strike="noStrike" kern="1200" cap="none" spc="0" normalizeH="0" baseline="0" noProof="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スケーラブルでコスト効率性に優れた</a:t>
            </a:r>
            <a:br>
              <a:rPr kumimoji="0" lang="en-US" altLang="ja-JP" sz="20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br>
            <a:r>
              <a:rPr kumimoji="0" lang="ja-JP" altLang="en-US" sz="2000" b="0" i="0" u="none" strike="noStrike" kern="1200" cap="none" spc="0" normalizeH="0" baseline="0" noProof="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パッケージ管理</a:t>
            </a:r>
          </a:p>
        </p:txBody>
      </p:sp>
      <p:sp>
        <p:nvSpPr>
          <p:cNvPr id="61" name="正方形/長方形 60">
            <a:extLst>
              <a:ext uri="{FF2B5EF4-FFF2-40B4-BE49-F238E27FC236}">
                <a16:creationId xmlns:a16="http://schemas.microsoft.com/office/drawing/2014/main" id="{2557BC9E-B9AE-4281-B466-438A7BFEE772}"/>
              </a:ext>
            </a:extLst>
          </p:cNvPr>
          <p:cNvSpPr/>
          <p:nvPr/>
        </p:nvSpPr>
        <p:spPr>
          <a:xfrm>
            <a:off x="551033" y="4230040"/>
            <a:ext cx="4780800" cy="512496"/>
          </a:xfrm>
          <a:prstGeom prst="rect">
            <a:avLst/>
          </a:prstGeom>
          <a:ln>
            <a:noFill/>
          </a:ln>
        </p:spPr>
        <p:txBody>
          <a:bodyPr wrap="square" lIns="192000" tIns="48000" rIns="48000" bIns="48000" anchor="ctr" anchorCtr="0">
            <a:noAutofit/>
          </a:body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0" lang="en-US" altLang="ja-JP" sz="2667" b="1"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AWS </a:t>
            </a:r>
            <a:r>
              <a:rPr kumimoji="0" lang="en-US" altLang="ja-JP" sz="2667" b="1" i="0" u="none" strike="noStrike" kern="1200" cap="none" spc="0" normalizeH="0" baseline="0" noProof="0" dirty="0" err="1">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CodeArtifact</a:t>
            </a:r>
            <a:endParaRPr kumimoji="0" lang="ja-JP" altLang="en-US" sz="2667" b="1"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endParaRPr>
          </a:p>
        </p:txBody>
      </p:sp>
      <p:sp>
        <p:nvSpPr>
          <p:cNvPr id="2" name="タイトル 1">
            <a:extLst>
              <a:ext uri="{FF2B5EF4-FFF2-40B4-BE49-F238E27FC236}">
                <a16:creationId xmlns:a16="http://schemas.microsoft.com/office/drawing/2014/main" id="{44EBB439-32E8-894D-B601-F4BC73167053}"/>
              </a:ext>
            </a:extLst>
          </p:cNvPr>
          <p:cNvSpPr>
            <a:spLocks noGrp="1"/>
          </p:cNvSpPr>
          <p:nvPr>
            <p:ph type="title"/>
          </p:nvPr>
        </p:nvSpPr>
        <p:spPr>
          <a:xfrm>
            <a:off x="466225" y="180668"/>
            <a:ext cx="11259550" cy="727655"/>
          </a:xfrm>
        </p:spPr>
        <p:txBody>
          <a:bodyPr vert="horz" lIns="91440" tIns="45720" rIns="91440" bIns="45720" rtlCol="0" anchor="t">
            <a:noAutofit/>
          </a:bodyPr>
          <a:lstStyle/>
          <a:p>
            <a:r>
              <a:rPr lang="ja-JP" altLang="en-US" sz="2800" b="0"/>
              <a:t>参考：</a:t>
            </a:r>
            <a:r>
              <a:rPr lang="en-US" altLang="ja-JP" sz="2800" b="0" dirty="0"/>
              <a:t>AWS </a:t>
            </a:r>
            <a:r>
              <a:rPr lang="en-US" altLang="ja-JP" sz="2800" b="0" dirty="0" err="1"/>
              <a:t>CodeArtifact</a:t>
            </a:r>
            <a:r>
              <a:rPr lang="en-US" altLang="ja-JP" sz="2800" b="0" dirty="0"/>
              <a:t> </a:t>
            </a:r>
            <a:r>
              <a:rPr lang="ja-JP" altLang="en-US" sz="2800" b="0"/>
              <a:t>概要</a:t>
            </a:r>
          </a:p>
        </p:txBody>
      </p:sp>
      <p:sp>
        <p:nvSpPr>
          <p:cNvPr id="4" name="テキスト ボックス 3">
            <a:extLst>
              <a:ext uri="{FF2B5EF4-FFF2-40B4-BE49-F238E27FC236}">
                <a16:creationId xmlns:a16="http://schemas.microsoft.com/office/drawing/2014/main" id="{9FC0F6F8-900B-5607-ABAC-B11C10CAA0CB}"/>
              </a:ext>
            </a:extLst>
          </p:cNvPr>
          <p:cNvSpPr txBox="1"/>
          <p:nvPr/>
        </p:nvSpPr>
        <p:spPr>
          <a:xfrm>
            <a:off x="10607211" y="0"/>
            <a:ext cx="1584789" cy="369332"/>
          </a:xfrm>
          <a:prstGeom prst="rect">
            <a:avLst/>
          </a:prstGeom>
          <a:no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800" b="0" i="0" u="none" strike="noStrike" kern="1200" cap="none" spc="0" normalizeH="0" baseline="0" noProof="0" dirty="0">
                <a:ln>
                  <a:noFill/>
                </a:ln>
                <a:solidFill>
                  <a:srgbClr val="FFFFFF">
                    <a:lumMod val="50000"/>
                  </a:srgbClr>
                </a:solidFill>
                <a:effectLst/>
                <a:uLnTx/>
                <a:uFillTx/>
                <a:latin typeface="Meiryo" panose="020B0604030504040204" pitchFamily="34" charset="-128"/>
                <a:ea typeface="Meiryo" panose="020B0604030504040204" pitchFamily="34" charset="-128"/>
                <a:cs typeface="+mn-cs"/>
              </a:rPr>
              <a:t>SEC11-BP05</a:t>
            </a:r>
            <a:endParaRPr kumimoji="0" lang="ja-JP" altLang="en-US" sz="1800" b="0" i="0" u="none" strike="noStrike" kern="1200" cap="none" spc="0" normalizeH="0" baseline="0" noProof="0">
              <a:ln>
                <a:noFill/>
              </a:ln>
              <a:solidFill>
                <a:srgbClr val="FFFFFF">
                  <a:lumMod val="50000"/>
                </a:srgbClr>
              </a:solidFill>
              <a:effectLst/>
              <a:uLnTx/>
              <a:uFillTx/>
              <a:latin typeface="Meiryo" panose="020B0604030504040204" pitchFamily="34" charset="-128"/>
              <a:ea typeface="Meiryo" panose="020B0604030504040204" pitchFamily="34" charset="-128"/>
              <a:cs typeface="+mn-cs"/>
            </a:endParaRPr>
          </a:p>
        </p:txBody>
      </p:sp>
    </p:spTree>
    <p:extLst>
      <p:ext uri="{BB962C8B-B14F-4D97-AF65-F5344CB8AC3E}">
        <p14:creationId xmlns:p14="http://schemas.microsoft.com/office/powerpoint/2010/main" val="2260173490"/>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D0F9A1-029E-71F6-E793-4D162093E776}"/>
              </a:ext>
            </a:extLst>
          </p:cNvPr>
          <p:cNvSpPr>
            <a:spLocks noGrp="1"/>
          </p:cNvSpPr>
          <p:nvPr>
            <p:ph type="title"/>
          </p:nvPr>
        </p:nvSpPr>
        <p:spPr/>
        <p:txBody>
          <a:bodyPr/>
          <a:lstStyle/>
          <a:p>
            <a:pPr algn="l"/>
            <a:r>
              <a:rPr lang="en-JP" sz="2000"/>
              <a:t>レビュー観点 :</a:t>
            </a:r>
            <a:r>
              <a:rPr lang="ja-JP" altLang="en-US" sz="2000"/>
              <a:t>アプリケーションのセキュリティ</a:t>
            </a:r>
            <a:br>
              <a:rPr lang="en-JP" sz="2000"/>
            </a:br>
            <a:r>
              <a:rPr lang="en-US" sz="2800" b="0" i="0" dirty="0">
                <a:solidFill>
                  <a:srgbClr val="16191F"/>
                </a:solidFill>
                <a:effectLst/>
                <a:latin typeface="Amazon Ember" panose="020B0603020204020204" pitchFamily="34" charset="0"/>
              </a:rPr>
              <a:t>SEC11-BP06 </a:t>
            </a:r>
            <a:r>
              <a:rPr lang="ja-JP" altLang="en-US" sz="2800" b="0" i="0">
                <a:solidFill>
                  <a:srgbClr val="16191F"/>
                </a:solidFill>
                <a:effectLst/>
                <a:latin typeface="Amazon Ember" panose="020B0603020204020204" pitchFamily="34" charset="0"/>
              </a:rPr>
              <a:t>ソフトウェアをプログラムでデプロイする</a:t>
            </a:r>
            <a:endParaRPr lang="en-JP" sz="2800" dirty="0"/>
          </a:p>
        </p:txBody>
      </p:sp>
      <p:sp>
        <p:nvSpPr>
          <p:cNvPr id="3" name="Text Placeholder 2">
            <a:extLst>
              <a:ext uri="{FF2B5EF4-FFF2-40B4-BE49-F238E27FC236}">
                <a16:creationId xmlns:a16="http://schemas.microsoft.com/office/drawing/2014/main" id="{6CD638BC-5BEF-1626-7E3A-3BD989F1AFF4}"/>
              </a:ext>
            </a:extLst>
          </p:cNvPr>
          <p:cNvSpPr>
            <a:spLocks noGrp="1"/>
          </p:cNvSpPr>
          <p:nvPr>
            <p:ph type="body" sz="quarter" idx="10"/>
          </p:nvPr>
        </p:nvSpPr>
        <p:spPr>
          <a:xfrm>
            <a:off x="457200" y="1371600"/>
            <a:ext cx="5733945" cy="4364892"/>
          </a:xfrm>
        </p:spPr>
        <p:txBody>
          <a:bodyPr/>
          <a:lstStyle/>
          <a:p>
            <a:r>
              <a:rPr lang="en-JP" sz="1400" dirty="0">
                <a:solidFill>
                  <a:srgbClr val="0070C0"/>
                </a:solidFill>
              </a:rPr>
              <a:t>ポイント</a:t>
            </a:r>
          </a:p>
          <a:p>
            <a:pPr marL="285750" indent="-285750">
              <a:buFont typeface="Arial" panose="020B0604020202020204" pitchFamily="34" charset="0"/>
              <a:buChar char="•"/>
            </a:pPr>
            <a:r>
              <a:rPr lang="ja-JP" altLang="en-US" sz="1400"/>
              <a:t>ソフトウェアのデプロイをプログラムで行う。</a:t>
            </a:r>
            <a:endParaRPr lang="en-US" altLang="ja-JP" sz="1400" dirty="0"/>
          </a:p>
          <a:p>
            <a:pPr marL="285750" indent="-285750">
              <a:buFont typeface="Arial" panose="020B0604020202020204" pitchFamily="34" charset="0"/>
              <a:buChar char="•"/>
            </a:pPr>
            <a:r>
              <a:rPr lang="ja-JP" altLang="en-US" sz="1400"/>
              <a:t>この目的は以下のとおり：</a:t>
            </a:r>
            <a:endParaRPr lang="en-US" altLang="ja-JP" sz="1400" dirty="0"/>
          </a:p>
          <a:p>
            <a:pPr marL="882362" lvl="1" indent="-285750">
              <a:buFont typeface="Arial" panose="020B0604020202020204" pitchFamily="34" charset="0"/>
              <a:buChar char="•"/>
            </a:pPr>
            <a:r>
              <a:rPr lang="ja-JP" altLang="en-US" sz="1200"/>
              <a:t>デプロイに失敗したり、人的エラーにより予期しない問題が発生したりする可能性を低減する。</a:t>
            </a:r>
            <a:endParaRPr lang="en-US" altLang="ja-JP" sz="1200" dirty="0"/>
          </a:p>
          <a:p>
            <a:pPr marL="882362" lvl="1" indent="-285750">
              <a:buFont typeface="Arial" panose="020B0604020202020204" pitchFamily="34" charset="0"/>
              <a:buChar char="•"/>
            </a:pPr>
            <a:r>
              <a:rPr lang="ja-JP" altLang="en-US" sz="1200"/>
              <a:t>テスト済みのソフトウェアが確実にデプロイされる。</a:t>
            </a:r>
            <a:endParaRPr lang="en-US" altLang="ja-JP" sz="1200" dirty="0"/>
          </a:p>
          <a:p>
            <a:pPr marL="882362" lvl="1" indent="-285750">
              <a:buFont typeface="Arial" panose="020B0604020202020204" pitchFamily="34" charset="0"/>
              <a:buChar char="•"/>
            </a:pPr>
            <a:r>
              <a:rPr lang="ja-JP" altLang="en-US" sz="1200"/>
              <a:t>複数の環境に同じコードをデプロイする。</a:t>
            </a:r>
            <a:endParaRPr lang="en-US" altLang="ja-JP" sz="1200" dirty="0"/>
          </a:p>
          <a:p>
            <a:pPr marL="882362" lvl="1" indent="-285750">
              <a:buFont typeface="Arial" panose="020B0604020202020204" pitchFamily="34" charset="0"/>
              <a:buChar char="•"/>
            </a:pPr>
            <a:r>
              <a:rPr lang="ja-JP" altLang="en-US" sz="1200"/>
              <a:t>ソフトウェアのリリース頻度を上げる。</a:t>
            </a:r>
            <a:endParaRPr lang="en-US" altLang="ja-JP" sz="1200" dirty="0"/>
          </a:p>
          <a:p>
            <a:pPr marL="882362" lvl="1" indent="-285750">
              <a:buFont typeface="Arial" panose="020B0604020202020204" pitchFamily="34" charset="0"/>
              <a:buChar char="•"/>
            </a:pPr>
            <a:r>
              <a:rPr lang="ja-JP" altLang="en-US" sz="1200"/>
              <a:t>デプロイ中に予期しないイベントが発生しても自動でロールバックできる。</a:t>
            </a:r>
            <a:endParaRPr lang="en-JP" sz="1200" dirty="0"/>
          </a:p>
          <a:p>
            <a:endParaRPr lang="en-JP" sz="1400" dirty="0"/>
          </a:p>
          <a:p>
            <a:r>
              <a:rPr lang="en-JP" sz="1400">
                <a:solidFill>
                  <a:srgbClr val="0070C0"/>
                </a:solidFill>
              </a:rPr>
              <a:t>レビュー観点の例</a:t>
            </a:r>
            <a:endParaRPr lang="ja-JP" altLang="en-US" sz="1400"/>
          </a:p>
          <a:p>
            <a:pPr marL="285750" indent="-285750">
              <a:buFont typeface="Arial" panose="020B0604020202020204" pitchFamily="34" charset="0"/>
              <a:buChar char="•"/>
            </a:pPr>
            <a:r>
              <a:rPr lang="ja-JP" altLang="en-US" sz="1400"/>
              <a:t>本番環境に、ソフトウェアを手動でデプロイしていないか？</a:t>
            </a:r>
          </a:p>
          <a:p>
            <a:pPr marL="285750" indent="-285750">
              <a:buFont typeface="Arial" panose="020B0604020202020204" pitchFamily="34" charset="0"/>
              <a:buChar char="•"/>
            </a:pPr>
            <a:r>
              <a:rPr lang="ja-JP" altLang="en-US" sz="1400"/>
              <a:t>デプロイ先の環境に合わせて、ソフトウェアに手動で変更を加えていないか？</a:t>
            </a:r>
          </a:p>
        </p:txBody>
      </p:sp>
      <p:sp>
        <p:nvSpPr>
          <p:cNvPr id="4" name="Text Placeholder 2">
            <a:extLst>
              <a:ext uri="{FF2B5EF4-FFF2-40B4-BE49-F238E27FC236}">
                <a16:creationId xmlns:a16="http://schemas.microsoft.com/office/drawing/2014/main" id="{3435F42F-851F-EB9C-5989-6E7B1C201F99}"/>
              </a:ext>
            </a:extLst>
          </p:cNvPr>
          <p:cNvSpPr txBox="1">
            <a:spLocks/>
          </p:cNvSpPr>
          <p:nvPr/>
        </p:nvSpPr>
        <p:spPr>
          <a:xfrm>
            <a:off x="6431280" y="1371600"/>
            <a:ext cx="5284470" cy="4653280"/>
          </a:xfrm>
          <a:prstGeom prst="rect">
            <a:avLst/>
          </a:prstGeom>
        </p:spPr>
        <p:txBody>
          <a:bodyPr vert="horz" lIns="91440" tIns="45720" rIns="91440" bIns="45720" rtlCol="0">
            <a:noAutofit/>
          </a:bodyPr>
          <a:lstStyle>
            <a:lvl1pPr marL="0" indent="0" algn="l" defTabSz="609576" rtl="0" eaLnBrk="1" latinLnBrk="0" hangingPunct="1">
              <a:spcBef>
                <a:spcPct val="20000"/>
              </a:spcBef>
              <a:buFont typeface="Arial" panose="020B0604020202020204" pitchFamily="34" charset="0"/>
              <a:buNone/>
              <a:tabLst/>
              <a:defRPr sz="2167" b="0" i="0" kern="1200">
                <a:solidFill>
                  <a:schemeClr val="tx1"/>
                </a:solidFill>
                <a:latin typeface="Meiryo" panose="020B0604030504040204" pitchFamily="34" charset="-128"/>
                <a:ea typeface="Meiryo" panose="020B0604030504040204" pitchFamily="34" charset="-128"/>
                <a:cs typeface="Amazon Ember Regular" charset="0"/>
              </a:defRPr>
            </a:lvl1pPr>
            <a:lvl2pPr marL="596612" indent="-294999" algn="l" defTabSz="609576" rtl="0" eaLnBrk="1" latinLnBrk="0" hangingPunct="1">
              <a:spcBef>
                <a:spcPct val="20000"/>
              </a:spcBef>
              <a:buFont typeface="Arial"/>
              <a:buChar char="•"/>
              <a:tabLst/>
              <a:defRPr sz="2000" b="0" i="0" kern="1200">
                <a:solidFill>
                  <a:schemeClr val="tx1"/>
                </a:solidFill>
                <a:latin typeface="Meiryo" panose="020B0604030504040204" pitchFamily="34" charset="-128"/>
                <a:ea typeface="Meiryo" panose="020B0604030504040204" pitchFamily="34" charset="-128"/>
                <a:cs typeface="Amazon Ember Regular" charset="0"/>
              </a:defRPr>
            </a:lvl2pPr>
            <a:lvl3pPr marL="892933" indent="-302936" algn="l" defTabSz="609576" rtl="0" eaLnBrk="1" latinLnBrk="0" hangingPunct="1">
              <a:spcBef>
                <a:spcPct val="20000"/>
              </a:spcBef>
              <a:buFont typeface="Arial"/>
              <a:buChar char="•"/>
              <a:tabLst/>
              <a:defRPr sz="1833" b="0" i="0" kern="1200">
                <a:solidFill>
                  <a:schemeClr val="tx1"/>
                </a:solidFill>
                <a:latin typeface="Meiryo" panose="020B0604030504040204" pitchFamily="34" charset="-128"/>
                <a:ea typeface="Meiryo" panose="020B0604030504040204" pitchFamily="34" charset="-128"/>
                <a:cs typeface="Amazon Ember Regular" charset="0"/>
              </a:defRPr>
            </a:lvl3pPr>
            <a:lvl4pPr marL="1222326" indent="-309550" algn="l" defTabSz="609576" rtl="0" eaLnBrk="1" latinLnBrk="0" hangingPunct="1">
              <a:spcBef>
                <a:spcPct val="20000"/>
              </a:spcBef>
              <a:buFont typeface="Arial" panose="020B0604020202020204" pitchFamily="34" charset="0"/>
              <a:buChar char="•"/>
              <a:tabLst/>
              <a:defRPr sz="1667" b="0" i="0" kern="1200">
                <a:solidFill>
                  <a:schemeClr val="tx1"/>
                </a:solidFill>
                <a:latin typeface="Meiryo" panose="020B0604030504040204" pitchFamily="34" charset="-128"/>
                <a:ea typeface="Meiryo" panose="020B0604030504040204" pitchFamily="34" charset="-128"/>
                <a:cs typeface="Amazon Ember Regular" charset="0"/>
              </a:defRPr>
            </a:lvl4pPr>
            <a:lvl5pPr marL="1518648" indent="-316165" algn="l" defTabSz="609576" rtl="0" eaLnBrk="1" latinLnBrk="0" hangingPunct="1">
              <a:spcBef>
                <a:spcPct val="20000"/>
              </a:spcBef>
              <a:buFont typeface="Arial" panose="020B0604020202020204" pitchFamily="34" charset="0"/>
              <a:buChar char="•"/>
              <a:tabLst/>
              <a:defRPr sz="1583" b="0" i="0" kern="1200">
                <a:solidFill>
                  <a:schemeClr val="tx1"/>
                </a:solidFill>
                <a:latin typeface="Meiryo" panose="020B0604030504040204" pitchFamily="34" charset="-128"/>
                <a:ea typeface="Meiryo" panose="020B0604030504040204" pitchFamily="34" charset="-128"/>
                <a:cs typeface="Amazon Ember Regular" charset="0"/>
              </a:defRPr>
            </a:lvl5pPr>
            <a:lvl6pPr marL="3352666" indent="-304788" algn="l" defTabSz="609576" rtl="0" eaLnBrk="1" latinLnBrk="0" hangingPunct="1">
              <a:spcBef>
                <a:spcPct val="20000"/>
              </a:spcBef>
              <a:buFont typeface="Arial"/>
              <a:buChar char="•"/>
              <a:defRPr sz="2667" kern="1200">
                <a:solidFill>
                  <a:schemeClr val="tx1"/>
                </a:solidFill>
                <a:latin typeface="+mn-lt"/>
                <a:ea typeface="+mn-ea"/>
                <a:cs typeface="+mn-cs"/>
              </a:defRPr>
            </a:lvl6pPr>
            <a:lvl7pPr marL="3962242" indent="-304788" algn="l" defTabSz="609576" rtl="0" eaLnBrk="1" latinLnBrk="0" hangingPunct="1">
              <a:spcBef>
                <a:spcPct val="20000"/>
              </a:spcBef>
              <a:buFont typeface="Arial"/>
              <a:buChar char="•"/>
              <a:defRPr sz="2667" kern="1200">
                <a:solidFill>
                  <a:schemeClr val="tx1"/>
                </a:solidFill>
                <a:latin typeface="+mn-lt"/>
                <a:ea typeface="+mn-ea"/>
                <a:cs typeface="+mn-cs"/>
              </a:defRPr>
            </a:lvl7pPr>
            <a:lvl8pPr marL="4571817" indent="-304788" algn="l" defTabSz="609576" rtl="0" eaLnBrk="1" latinLnBrk="0" hangingPunct="1">
              <a:spcBef>
                <a:spcPct val="20000"/>
              </a:spcBef>
              <a:buFont typeface="Arial"/>
              <a:buChar char="•"/>
              <a:defRPr sz="2667" kern="1200">
                <a:solidFill>
                  <a:schemeClr val="tx1"/>
                </a:solidFill>
                <a:latin typeface="+mn-lt"/>
                <a:ea typeface="+mn-ea"/>
                <a:cs typeface="+mn-cs"/>
              </a:defRPr>
            </a:lvl8pPr>
            <a:lvl9pPr marL="5181393" indent="-304788" algn="l" defTabSz="609576" rtl="0" eaLnBrk="1" latinLnBrk="0" hangingPunct="1">
              <a:spcBef>
                <a:spcPct val="20000"/>
              </a:spcBef>
              <a:buFont typeface="Arial"/>
              <a:buChar char="•"/>
              <a:defRPr sz="2667" kern="1200">
                <a:solidFill>
                  <a:schemeClr val="tx1"/>
                </a:solidFill>
                <a:latin typeface="+mn-lt"/>
                <a:ea typeface="+mn-ea"/>
                <a:cs typeface="+mn-cs"/>
              </a:defRPr>
            </a:lvl9pPr>
          </a:lstStyle>
          <a:p>
            <a:pPr marL="0" marR="0" lvl="0" indent="0" algn="l" defTabSz="609576"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ja-JP" altLang="en-US" sz="1400" b="0" i="0" u="none" strike="noStrike" kern="1200" cap="none" spc="0" normalizeH="0" baseline="0" noProof="0">
                <a:ln>
                  <a:noFill/>
                </a:ln>
                <a:solidFill>
                  <a:srgbClr val="0070C0"/>
                </a:solidFill>
                <a:effectLst/>
                <a:uLnTx/>
                <a:uFillTx/>
                <a:latin typeface="Meiryo" panose="020B0604030504040204" pitchFamily="34" charset="-128"/>
                <a:ea typeface="Meiryo" panose="020B0604030504040204" pitchFamily="34" charset="-128"/>
                <a:cs typeface="Amazon Ember Regular" charset="0"/>
              </a:rPr>
              <a:t>実装例</a:t>
            </a:r>
            <a:endParaRPr kumimoji="0" lang="en-US" altLang="ja-JP" sz="1400" b="0" i="0" u="none" strike="noStrike" kern="1200" cap="none" spc="0" normalizeH="0" baseline="0" noProof="0" dirty="0">
              <a:ln>
                <a:noFill/>
              </a:ln>
              <a:solidFill>
                <a:srgbClr val="0070C0"/>
              </a:solidFill>
              <a:effectLst/>
              <a:uLnTx/>
              <a:uFillTx/>
              <a:latin typeface="Meiryo" panose="020B0604030504040204" pitchFamily="34" charset="-128"/>
              <a:ea typeface="Meiryo" panose="020B0604030504040204" pitchFamily="34" charset="-128"/>
              <a:cs typeface="Amazon Ember Regular" charset="0"/>
            </a:endParaRPr>
          </a:p>
          <a:p>
            <a:pPr marL="285750" marR="0" lvl="0" indent="-285750" algn="l" defTabSz="609576"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 altLang="ja-JP" sz="14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CI/CD </a:t>
            </a:r>
            <a:r>
              <a:rPr kumimoji="0" lang="ja-JP" altLang="en-US" sz="14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パイプラインを構築して、</a:t>
            </a:r>
            <a:r>
              <a:rPr kumimoji="0" lang="en-US" altLang="ja-JP" sz="14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CI/CD</a:t>
            </a:r>
            <a:r>
              <a:rPr kumimoji="0" lang="ja-JP" altLang="en-US" sz="14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ツールでデプロイされるようにする。</a:t>
            </a:r>
            <a:endParaRPr kumimoji="0" lang="en-US" altLang="ja-JP" sz="14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endParaRPr>
          </a:p>
          <a:p>
            <a:pPr marL="285750" marR="0" lvl="0" indent="-285750" algn="l" defTabSz="609576"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ja-JP" altLang="en-US" sz="14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ホワイトペーパー「</a:t>
            </a:r>
            <a:r>
              <a:rPr kumimoji="0" lang="en" altLang="ja-JP" sz="14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hlinkClick r:id="rId2"/>
              </a:rPr>
              <a:t>Organizing Your AWS Environment Using Multiple Accounts</a:t>
            </a:r>
            <a:r>
              <a:rPr kumimoji="0" lang="ja-JP" altLang="en-US" sz="14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hlinkClick r:id="rId2"/>
              </a:rPr>
              <a:t>（複数のアカウントを使用した </a:t>
            </a:r>
            <a:r>
              <a:rPr kumimoji="0" lang="en" altLang="ja-JP" sz="14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hlinkClick r:id="rId2"/>
              </a:rPr>
              <a:t>AWS </a:t>
            </a:r>
            <a:r>
              <a:rPr kumimoji="0" lang="ja-JP" altLang="en-US" sz="14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hlinkClick r:id="rId2"/>
              </a:rPr>
              <a:t>環境の組織化）</a:t>
            </a:r>
            <a:r>
              <a:rPr kumimoji="0" lang="ja-JP" altLang="en-US" sz="14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」のガイダンスにしたがって環境を分離する。 </a:t>
            </a:r>
            <a:endParaRPr kumimoji="0" lang="en-US" altLang="ja-JP" sz="14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endParaRPr>
          </a:p>
          <a:p>
            <a:pPr marL="285750" marR="0" lvl="0" indent="-285750" algn="l" defTabSz="609576"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 altLang="ja-JP" sz="14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hlinkClick r:id="rId3"/>
              </a:rPr>
              <a:t>Twelve-Factor App</a:t>
            </a:r>
            <a:r>
              <a:rPr kumimoji="0" lang="en-US" altLang="ja-JP" sz="14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 </a:t>
            </a:r>
            <a:r>
              <a:rPr kumimoji="0" lang="ja-JP" altLang="en-US" sz="14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の原則にしたがってソフトウェアを開発する。特に、構成の外部化の原則により、複数の環境に同じコードをデプロイできるようにする。すなわち、環境固有の設定を </a:t>
            </a:r>
            <a:r>
              <a:rPr kumimoji="0" lang="en-US" altLang="ja-JP" sz="14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AWS Systems Manager Parameter Store </a:t>
            </a:r>
            <a:r>
              <a:rPr kumimoji="0" lang="ja-JP" altLang="en-US" sz="14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などの外部ソースから取得するように、ソフトウェアを設計する。</a:t>
            </a:r>
            <a:endParaRPr kumimoji="0" lang="en-US" altLang="ja-JP" sz="14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endParaRPr>
          </a:p>
          <a:p>
            <a:pPr marL="285750" marR="0" lvl="0" indent="-285750" algn="l" defTabSz="609576"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ja-JP" altLang="en-US" sz="14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デプロイ中に予期しないイベントが発生した場合に自動でロールバックするようにデプロイする。（ブルー</a:t>
            </a:r>
            <a:r>
              <a:rPr kumimoji="0" lang="en-US" altLang="ja-JP" sz="14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a:t>
            </a:r>
            <a:r>
              <a:rPr kumimoji="0" lang="ja-JP" altLang="en-US" sz="14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グリーンデプロイなど）</a:t>
            </a:r>
            <a:endParaRPr kumimoji="0" lang="en-US" altLang="ja-JP" sz="14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endParaRPr>
          </a:p>
          <a:p>
            <a:pPr marL="285750" marR="0" lvl="0" indent="-285750" algn="l" defTabSz="609576"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 altLang="ja-JP" sz="14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Canary </a:t>
            </a:r>
            <a:r>
              <a:rPr kumimoji="0" lang="ja-JP" altLang="en-US" sz="14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を使用してデプロイの成功を確認する。</a:t>
            </a:r>
            <a:endParaRPr kumimoji="0" lang="en-US" altLang="ja-JP" sz="14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endParaRPr>
          </a:p>
          <a:p>
            <a:pPr marL="285750" marR="0" lvl="0" indent="-285750" algn="l" defTabSz="609576"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US" altLang="ja-JP" sz="14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AWS Signer </a:t>
            </a:r>
            <a:r>
              <a:rPr kumimoji="0" lang="ja-JP" altLang="en-US" sz="14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などを使用してテスト後にパッケージに署名し、デプロイ中にこれらの署名を検証して、テスト済みのソフトウェアとデプロイされたソフトウェアとが同じであることを確認する。</a:t>
            </a:r>
          </a:p>
        </p:txBody>
      </p:sp>
    </p:spTree>
    <p:extLst>
      <p:ext uri="{BB962C8B-B14F-4D97-AF65-F5344CB8AC3E}">
        <p14:creationId xmlns:p14="http://schemas.microsoft.com/office/powerpoint/2010/main" val="2333324632"/>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207A3DA7-9856-5344-9678-3121BF4CEB51}"/>
              </a:ext>
            </a:extLst>
          </p:cNvPr>
          <p:cNvSpPr>
            <a:spLocks noGrp="1"/>
          </p:cNvSpPr>
          <p:nvPr>
            <p:ph type="title"/>
          </p:nvPr>
        </p:nvSpPr>
        <p:spPr/>
        <p:txBody>
          <a:bodyPr vert="horz" lIns="91440" tIns="45720" rIns="91440" bIns="45720" rtlCol="0" anchor="t">
            <a:noAutofit/>
          </a:bodyPr>
          <a:lstStyle/>
          <a:p>
            <a:r>
              <a:rPr lang="ja-JP" altLang="en-US" sz="2800" b="0"/>
              <a:t>参考：</a:t>
            </a:r>
            <a:r>
              <a:rPr lang="en-US" altLang="ja-JP" sz="2800" b="0" dirty="0"/>
              <a:t>The </a:t>
            </a:r>
            <a:r>
              <a:rPr lang="en" altLang="ja-JP" sz="2800" b="0" dirty="0"/>
              <a:t>Twelve-Factor App</a:t>
            </a:r>
            <a:r>
              <a:rPr lang="ja-JP" altLang="en-US" sz="2800" b="0"/>
              <a:t>（</a:t>
            </a:r>
            <a:r>
              <a:rPr lang="en" altLang="ja-JP" sz="2800" b="0" dirty="0"/>
              <a:t>https://12factor.net/ja/</a:t>
            </a:r>
            <a:r>
              <a:rPr lang="ja-JP" altLang="en-US" sz="2800" b="0"/>
              <a:t>）</a:t>
            </a:r>
          </a:p>
        </p:txBody>
      </p:sp>
      <p:sp>
        <p:nvSpPr>
          <p:cNvPr id="2" name="テキスト ボックス 1">
            <a:extLst>
              <a:ext uri="{FF2B5EF4-FFF2-40B4-BE49-F238E27FC236}">
                <a16:creationId xmlns:a16="http://schemas.microsoft.com/office/drawing/2014/main" id="{F2B202FC-4C5A-071A-DB25-98D590A796BA}"/>
              </a:ext>
            </a:extLst>
          </p:cNvPr>
          <p:cNvSpPr txBox="1"/>
          <p:nvPr/>
        </p:nvSpPr>
        <p:spPr>
          <a:xfrm>
            <a:off x="475250" y="880903"/>
            <a:ext cx="7523213"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 altLang="ja-JP" sz="16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Web</a:t>
            </a:r>
            <a:r>
              <a:rPr kumimoji="1" lang="ja-JP" altLang="en-US" sz="16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アプリケーション や</a:t>
            </a:r>
            <a:r>
              <a:rPr kumimoji="1" lang="en-US" altLang="ja-JP" sz="16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 </a:t>
            </a:r>
            <a:r>
              <a:rPr kumimoji="1" lang="en" altLang="ja-JP" sz="16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Software as a Service </a:t>
            </a:r>
            <a:r>
              <a:rPr kumimoji="1" lang="ja-JP" altLang="en-US" sz="16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を作り上げるための方法論。</a:t>
            </a:r>
          </a:p>
        </p:txBody>
      </p:sp>
      <p:graphicFrame>
        <p:nvGraphicFramePr>
          <p:cNvPr id="3" name="表 4">
            <a:extLst>
              <a:ext uri="{FF2B5EF4-FFF2-40B4-BE49-F238E27FC236}">
                <a16:creationId xmlns:a16="http://schemas.microsoft.com/office/drawing/2014/main" id="{14042B40-A417-0F6B-4EAB-561A1854CCF5}"/>
              </a:ext>
            </a:extLst>
          </p:cNvPr>
          <p:cNvGraphicFramePr>
            <a:graphicFrameLocks noGrp="1"/>
          </p:cNvGraphicFramePr>
          <p:nvPr/>
        </p:nvGraphicFramePr>
        <p:xfrm>
          <a:off x="475250" y="1321550"/>
          <a:ext cx="11259549" cy="4450080"/>
        </p:xfrm>
        <a:graphic>
          <a:graphicData uri="http://schemas.openxmlformats.org/drawingml/2006/table">
            <a:tbl>
              <a:tblPr firstRow="1" bandRow="1">
                <a:tableStyleId>{5940675A-B579-460E-94D1-54222C63F5DA}</a:tableStyleId>
              </a:tblPr>
              <a:tblGrid>
                <a:gridCol w="601196">
                  <a:extLst>
                    <a:ext uri="{9D8B030D-6E8A-4147-A177-3AD203B41FA5}">
                      <a16:colId xmlns:a16="http://schemas.microsoft.com/office/drawing/2014/main" val="1762264835"/>
                    </a:ext>
                  </a:extLst>
                </a:gridCol>
                <a:gridCol w="2662177">
                  <a:extLst>
                    <a:ext uri="{9D8B030D-6E8A-4147-A177-3AD203B41FA5}">
                      <a16:colId xmlns:a16="http://schemas.microsoft.com/office/drawing/2014/main" val="3684286630"/>
                    </a:ext>
                  </a:extLst>
                </a:gridCol>
                <a:gridCol w="7996176">
                  <a:extLst>
                    <a:ext uri="{9D8B030D-6E8A-4147-A177-3AD203B41FA5}">
                      <a16:colId xmlns:a16="http://schemas.microsoft.com/office/drawing/2014/main" val="255215087"/>
                    </a:ext>
                  </a:extLst>
                </a:gridCol>
              </a:tblGrid>
              <a:tr h="370840">
                <a:tc>
                  <a:txBody>
                    <a:bodyPr/>
                    <a:lstStyle/>
                    <a:p>
                      <a:pPr algn="r"/>
                      <a:r>
                        <a:rPr kumimoji="1" lang="en-US" altLang="ja-JP" sz="1600" dirty="0">
                          <a:latin typeface="Meiryo" panose="020B0604030504040204" pitchFamily="34" charset="-128"/>
                          <a:ea typeface="Meiryo" panose="020B0604030504040204" pitchFamily="34" charset="-128"/>
                        </a:rPr>
                        <a:t>1</a:t>
                      </a:r>
                      <a:endParaRPr kumimoji="1" lang="ja-JP" altLang="en-US" sz="1600">
                        <a:latin typeface="Meiryo" panose="020B0604030504040204" pitchFamily="34" charset="-128"/>
                        <a:ea typeface="Meiryo" panose="020B0604030504040204" pitchFamily="34" charset="-128"/>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r>
                        <a:rPr kumimoji="1" lang="ja-JP" altLang="en-US" sz="1600">
                          <a:latin typeface="Meiryo" panose="020B0604030504040204" pitchFamily="34" charset="-128"/>
                          <a:ea typeface="Meiryo" panose="020B0604030504040204" pitchFamily="34" charset="-128"/>
                        </a:rPr>
                        <a:t>コードベース</a:t>
                      </a: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r>
                        <a:rPr kumimoji="1" lang="ja-JP" altLang="en-US" sz="1600">
                          <a:latin typeface="Meiryo" panose="020B0604030504040204" pitchFamily="34" charset="-128"/>
                          <a:ea typeface="Meiryo" panose="020B0604030504040204" pitchFamily="34" charset="-128"/>
                        </a:rPr>
                        <a:t>バージョン管理されている</a:t>
                      </a:r>
                      <a:r>
                        <a:rPr kumimoji="1" lang="en-US" altLang="ja-JP" sz="1600" dirty="0">
                          <a:latin typeface="Meiryo" panose="020B0604030504040204" pitchFamily="34" charset="-128"/>
                          <a:ea typeface="Meiryo" panose="020B0604030504040204" pitchFamily="34" charset="-128"/>
                        </a:rPr>
                        <a:t>1</a:t>
                      </a:r>
                      <a:r>
                        <a:rPr kumimoji="1" lang="ja-JP" altLang="en-US" sz="1600">
                          <a:latin typeface="Meiryo" panose="020B0604030504040204" pitchFamily="34" charset="-128"/>
                          <a:ea typeface="Meiryo" panose="020B0604030504040204" pitchFamily="34" charset="-128"/>
                        </a:rPr>
                        <a:t>つのコードベースと複数のデプロイ</a:t>
                      </a: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2604380280"/>
                  </a:ext>
                </a:extLst>
              </a:tr>
              <a:tr h="370840">
                <a:tc>
                  <a:txBody>
                    <a:bodyPr/>
                    <a:lstStyle/>
                    <a:p>
                      <a:pPr algn="r"/>
                      <a:r>
                        <a:rPr kumimoji="1" lang="en-US" altLang="ja-JP" sz="1600" dirty="0">
                          <a:latin typeface="Meiryo" panose="020B0604030504040204" pitchFamily="34" charset="-128"/>
                          <a:ea typeface="Meiryo" panose="020B0604030504040204" pitchFamily="34" charset="-128"/>
                        </a:rPr>
                        <a:t>2</a:t>
                      </a:r>
                      <a:endParaRPr kumimoji="1" lang="ja-JP" altLang="en-US" sz="1600">
                        <a:latin typeface="Meiryo" panose="020B0604030504040204" pitchFamily="34" charset="-128"/>
                        <a:ea typeface="Meiryo" panose="020B0604030504040204" pitchFamily="34" charset="-128"/>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r>
                        <a:rPr kumimoji="1" lang="ja-JP" altLang="en-US" sz="1600">
                          <a:latin typeface="Meiryo" panose="020B0604030504040204" pitchFamily="34" charset="-128"/>
                          <a:ea typeface="Meiryo" panose="020B0604030504040204" pitchFamily="34" charset="-128"/>
                        </a:rPr>
                        <a:t>依存関係</a:t>
                      </a: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r>
                        <a:rPr kumimoji="1" lang="ja-JP" altLang="en-US" sz="1600">
                          <a:latin typeface="Meiryo" panose="020B0604030504040204" pitchFamily="34" charset="-128"/>
                          <a:ea typeface="Meiryo" panose="020B0604030504040204" pitchFamily="34" charset="-128"/>
                        </a:rPr>
                        <a:t>依存関係を明示的に宣言し分離する</a:t>
                      </a: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263975326"/>
                  </a:ext>
                </a:extLst>
              </a:tr>
              <a:tr h="370840">
                <a:tc>
                  <a:txBody>
                    <a:bodyPr/>
                    <a:lstStyle/>
                    <a:p>
                      <a:pPr algn="r"/>
                      <a:r>
                        <a:rPr kumimoji="1" lang="en-US" altLang="ja-JP" sz="1600" dirty="0">
                          <a:latin typeface="Meiryo" panose="020B0604030504040204" pitchFamily="34" charset="-128"/>
                          <a:ea typeface="Meiryo" panose="020B0604030504040204" pitchFamily="34" charset="-128"/>
                        </a:rPr>
                        <a:t>3</a:t>
                      </a:r>
                      <a:endParaRPr kumimoji="1" lang="ja-JP" altLang="en-US" sz="1600">
                        <a:latin typeface="Meiryo" panose="020B0604030504040204" pitchFamily="34" charset="-128"/>
                        <a:ea typeface="Meiryo" panose="020B0604030504040204" pitchFamily="34" charset="-128"/>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r>
                        <a:rPr kumimoji="1" lang="ja-JP" altLang="en-US" sz="1600">
                          <a:latin typeface="Meiryo" panose="020B0604030504040204" pitchFamily="34" charset="-128"/>
                          <a:ea typeface="Meiryo" panose="020B0604030504040204" pitchFamily="34" charset="-128"/>
                        </a:rPr>
                        <a:t>設定</a:t>
                      </a: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r>
                        <a:rPr kumimoji="1" lang="ja-JP" altLang="en-US" sz="1600">
                          <a:latin typeface="Meiryo" panose="020B0604030504040204" pitchFamily="34" charset="-128"/>
                          <a:ea typeface="Meiryo" panose="020B0604030504040204" pitchFamily="34" charset="-128"/>
                        </a:rPr>
                        <a:t>設定を環境変数に格納する</a:t>
                      </a: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552878507"/>
                  </a:ext>
                </a:extLst>
              </a:tr>
              <a:tr h="370840">
                <a:tc>
                  <a:txBody>
                    <a:bodyPr/>
                    <a:lstStyle/>
                    <a:p>
                      <a:pPr algn="r"/>
                      <a:r>
                        <a:rPr kumimoji="1" lang="en-US" altLang="ja-JP" sz="1600" dirty="0">
                          <a:latin typeface="Meiryo" panose="020B0604030504040204" pitchFamily="34" charset="-128"/>
                          <a:ea typeface="Meiryo" panose="020B0604030504040204" pitchFamily="34" charset="-128"/>
                        </a:rPr>
                        <a:t>4</a:t>
                      </a:r>
                      <a:endParaRPr kumimoji="1" lang="ja-JP" altLang="en-US" sz="1600">
                        <a:latin typeface="Meiryo" panose="020B0604030504040204" pitchFamily="34" charset="-128"/>
                        <a:ea typeface="Meiryo" panose="020B0604030504040204" pitchFamily="34" charset="-128"/>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r>
                        <a:rPr kumimoji="1" lang="ja-JP" altLang="en-US" sz="1600">
                          <a:latin typeface="Meiryo" panose="020B0604030504040204" pitchFamily="34" charset="-128"/>
                          <a:ea typeface="Meiryo" panose="020B0604030504040204" pitchFamily="34" charset="-128"/>
                        </a:rPr>
                        <a:t>バックエンドサービス</a:t>
                      </a: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r>
                        <a:rPr kumimoji="1" lang="ja-JP" altLang="en-US" sz="1600">
                          <a:latin typeface="Meiryo" panose="020B0604030504040204" pitchFamily="34" charset="-128"/>
                          <a:ea typeface="Meiryo" panose="020B0604030504040204" pitchFamily="34" charset="-128"/>
                        </a:rPr>
                        <a:t>バックエンドサービスをアタッチされたリソースとして扱う</a:t>
                      </a: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679660330"/>
                  </a:ext>
                </a:extLst>
              </a:tr>
              <a:tr h="370840">
                <a:tc>
                  <a:txBody>
                    <a:bodyPr/>
                    <a:lstStyle/>
                    <a:p>
                      <a:pPr algn="r"/>
                      <a:r>
                        <a:rPr kumimoji="1" lang="en-US" altLang="ja-JP" sz="1600" dirty="0">
                          <a:latin typeface="Meiryo" panose="020B0604030504040204" pitchFamily="34" charset="-128"/>
                          <a:ea typeface="Meiryo" panose="020B0604030504040204" pitchFamily="34" charset="-128"/>
                        </a:rPr>
                        <a:t>5</a:t>
                      </a:r>
                      <a:endParaRPr kumimoji="1" lang="ja-JP" altLang="en-US" sz="1600">
                        <a:latin typeface="Meiryo" panose="020B0604030504040204" pitchFamily="34" charset="-128"/>
                        <a:ea typeface="Meiryo" panose="020B0604030504040204" pitchFamily="34" charset="-128"/>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r>
                        <a:rPr kumimoji="1" lang="ja-JP" altLang="en-US" sz="1600">
                          <a:latin typeface="Meiryo" panose="020B0604030504040204" pitchFamily="34" charset="-128"/>
                          <a:ea typeface="Meiryo" panose="020B0604030504040204" pitchFamily="34" charset="-128"/>
                        </a:rPr>
                        <a:t>ビルド、リリース、実行</a:t>
                      </a: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r>
                        <a:rPr kumimoji="1" lang="ja-JP" altLang="en-US" sz="1600">
                          <a:latin typeface="Meiryo" panose="020B0604030504040204" pitchFamily="34" charset="-128"/>
                          <a:ea typeface="Meiryo" panose="020B0604030504040204" pitchFamily="34" charset="-128"/>
                        </a:rPr>
                        <a:t>ビルド、リリース、実行の</a:t>
                      </a:r>
                      <a:r>
                        <a:rPr kumimoji="1" lang="en-US" altLang="ja-JP" sz="1600" dirty="0">
                          <a:latin typeface="Meiryo" panose="020B0604030504040204" pitchFamily="34" charset="-128"/>
                          <a:ea typeface="Meiryo" panose="020B0604030504040204" pitchFamily="34" charset="-128"/>
                        </a:rPr>
                        <a:t>3</a:t>
                      </a:r>
                      <a:r>
                        <a:rPr kumimoji="1" lang="ja-JP" altLang="en-US" sz="1600">
                          <a:latin typeface="Meiryo" panose="020B0604030504040204" pitchFamily="34" charset="-128"/>
                          <a:ea typeface="Meiryo" panose="020B0604030504040204" pitchFamily="34" charset="-128"/>
                        </a:rPr>
                        <a:t>つのステージを厳密に分離する</a:t>
                      </a: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2173365838"/>
                  </a:ext>
                </a:extLst>
              </a:tr>
              <a:tr h="370840">
                <a:tc>
                  <a:txBody>
                    <a:bodyPr/>
                    <a:lstStyle/>
                    <a:p>
                      <a:pPr algn="r"/>
                      <a:r>
                        <a:rPr kumimoji="1" lang="en-US" altLang="ja-JP" sz="1600" dirty="0">
                          <a:latin typeface="Meiryo" panose="020B0604030504040204" pitchFamily="34" charset="-128"/>
                          <a:ea typeface="Meiryo" panose="020B0604030504040204" pitchFamily="34" charset="-128"/>
                        </a:rPr>
                        <a:t>6</a:t>
                      </a:r>
                      <a:endParaRPr kumimoji="1" lang="ja-JP" altLang="en-US" sz="1600">
                        <a:latin typeface="Meiryo" panose="020B0604030504040204" pitchFamily="34" charset="-128"/>
                        <a:ea typeface="Meiryo" panose="020B0604030504040204" pitchFamily="34" charset="-128"/>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r>
                        <a:rPr kumimoji="1" lang="ja-JP" altLang="en-US" sz="1600">
                          <a:latin typeface="Meiryo" panose="020B0604030504040204" pitchFamily="34" charset="-128"/>
                          <a:ea typeface="Meiryo" panose="020B0604030504040204" pitchFamily="34" charset="-128"/>
                        </a:rPr>
                        <a:t>プロセス</a:t>
                      </a: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r>
                        <a:rPr kumimoji="1" lang="ja-JP" altLang="en-US" sz="1600">
                          <a:latin typeface="Meiryo" panose="020B0604030504040204" pitchFamily="34" charset="-128"/>
                          <a:ea typeface="Meiryo" panose="020B0604030504040204" pitchFamily="34" charset="-128"/>
                        </a:rPr>
                        <a:t>アプリケーションを</a:t>
                      </a:r>
                      <a:r>
                        <a:rPr kumimoji="1" lang="en-US" altLang="ja-JP" sz="1600" dirty="0">
                          <a:latin typeface="Meiryo" panose="020B0604030504040204" pitchFamily="34" charset="-128"/>
                          <a:ea typeface="Meiryo" panose="020B0604030504040204" pitchFamily="34" charset="-128"/>
                        </a:rPr>
                        <a:t>1</a:t>
                      </a:r>
                      <a:r>
                        <a:rPr kumimoji="1" lang="ja-JP" altLang="en-US" sz="1600">
                          <a:latin typeface="Meiryo" panose="020B0604030504040204" pitchFamily="34" charset="-128"/>
                          <a:ea typeface="Meiryo" panose="020B0604030504040204" pitchFamily="34" charset="-128"/>
                        </a:rPr>
                        <a:t>つもしくは複数のステートレスなプロセスとして実行する</a:t>
                      </a: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826488680"/>
                  </a:ext>
                </a:extLst>
              </a:tr>
              <a:tr h="370840">
                <a:tc>
                  <a:txBody>
                    <a:bodyPr/>
                    <a:lstStyle/>
                    <a:p>
                      <a:pPr algn="r"/>
                      <a:r>
                        <a:rPr kumimoji="1" lang="en-US" altLang="ja-JP" sz="1600" dirty="0">
                          <a:latin typeface="Meiryo" panose="020B0604030504040204" pitchFamily="34" charset="-128"/>
                          <a:ea typeface="Meiryo" panose="020B0604030504040204" pitchFamily="34" charset="-128"/>
                        </a:rPr>
                        <a:t>7</a:t>
                      </a:r>
                      <a:endParaRPr kumimoji="1" lang="ja-JP" altLang="en-US" sz="1600">
                        <a:latin typeface="Meiryo" panose="020B0604030504040204" pitchFamily="34" charset="-128"/>
                        <a:ea typeface="Meiryo" panose="020B0604030504040204" pitchFamily="34" charset="-128"/>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r>
                        <a:rPr kumimoji="1" lang="ja-JP" altLang="en-US" sz="1600">
                          <a:latin typeface="Meiryo" panose="020B0604030504040204" pitchFamily="34" charset="-128"/>
                          <a:ea typeface="Meiryo" panose="020B0604030504040204" pitchFamily="34" charset="-128"/>
                        </a:rPr>
                        <a:t>ポートバインディング</a:t>
                      </a: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r>
                        <a:rPr kumimoji="1" lang="ja-JP" altLang="en-US" sz="1600">
                          <a:latin typeface="Meiryo" panose="020B0604030504040204" pitchFamily="34" charset="-128"/>
                          <a:ea typeface="Meiryo" panose="020B0604030504040204" pitchFamily="34" charset="-128"/>
                        </a:rPr>
                        <a:t>ポートバインディングを通してサービスを公開する</a:t>
                      </a: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266981233"/>
                  </a:ext>
                </a:extLst>
              </a:tr>
              <a:tr h="370840">
                <a:tc>
                  <a:txBody>
                    <a:bodyPr/>
                    <a:lstStyle/>
                    <a:p>
                      <a:pPr algn="r"/>
                      <a:r>
                        <a:rPr kumimoji="1" lang="en-US" altLang="ja-JP" sz="1600" dirty="0">
                          <a:latin typeface="Meiryo" panose="020B0604030504040204" pitchFamily="34" charset="-128"/>
                          <a:ea typeface="Meiryo" panose="020B0604030504040204" pitchFamily="34" charset="-128"/>
                        </a:rPr>
                        <a:t>8</a:t>
                      </a:r>
                      <a:endParaRPr kumimoji="1" lang="ja-JP" altLang="en-US" sz="1600">
                        <a:latin typeface="Meiryo" panose="020B0604030504040204" pitchFamily="34" charset="-128"/>
                        <a:ea typeface="Meiryo" panose="020B0604030504040204" pitchFamily="34" charset="-128"/>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r>
                        <a:rPr kumimoji="1" lang="ja-JP" altLang="en-US" sz="1600">
                          <a:latin typeface="Meiryo" panose="020B0604030504040204" pitchFamily="34" charset="-128"/>
                          <a:ea typeface="Meiryo" panose="020B0604030504040204" pitchFamily="34" charset="-128"/>
                        </a:rPr>
                        <a:t>並行性</a:t>
                      </a: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r>
                        <a:rPr kumimoji="1" lang="ja-JP" altLang="en-US" sz="1600">
                          <a:latin typeface="Meiryo" panose="020B0604030504040204" pitchFamily="34" charset="-128"/>
                          <a:ea typeface="Meiryo" panose="020B0604030504040204" pitchFamily="34" charset="-128"/>
                        </a:rPr>
                        <a:t>プロセスモデルによってスケールアウトする</a:t>
                      </a: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2197174574"/>
                  </a:ext>
                </a:extLst>
              </a:tr>
              <a:tr h="370840">
                <a:tc>
                  <a:txBody>
                    <a:bodyPr/>
                    <a:lstStyle/>
                    <a:p>
                      <a:pPr algn="r"/>
                      <a:r>
                        <a:rPr kumimoji="1" lang="en-US" altLang="ja-JP" sz="1600" dirty="0">
                          <a:latin typeface="Meiryo" panose="020B0604030504040204" pitchFamily="34" charset="-128"/>
                          <a:ea typeface="Meiryo" panose="020B0604030504040204" pitchFamily="34" charset="-128"/>
                        </a:rPr>
                        <a:t>9</a:t>
                      </a:r>
                      <a:endParaRPr kumimoji="1" lang="ja-JP" altLang="en-US" sz="1600">
                        <a:latin typeface="Meiryo" panose="020B0604030504040204" pitchFamily="34" charset="-128"/>
                        <a:ea typeface="Meiryo" panose="020B0604030504040204" pitchFamily="34" charset="-128"/>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r>
                        <a:rPr kumimoji="1" lang="ja-JP" altLang="en-US" sz="1600">
                          <a:latin typeface="Meiryo" panose="020B0604030504040204" pitchFamily="34" charset="-128"/>
                          <a:ea typeface="Meiryo" panose="020B0604030504040204" pitchFamily="34" charset="-128"/>
                        </a:rPr>
                        <a:t>廃棄容易性</a:t>
                      </a: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r>
                        <a:rPr kumimoji="1" lang="ja-JP" altLang="en-US" sz="1600">
                          <a:latin typeface="Meiryo" panose="020B0604030504040204" pitchFamily="34" charset="-128"/>
                          <a:ea typeface="Meiryo" panose="020B0604030504040204" pitchFamily="34" charset="-128"/>
                        </a:rPr>
                        <a:t>高速な起動とグレースフルシャットダウンで堅牢性を最大化する</a:t>
                      </a: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444729222"/>
                  </a:ext>
                </a:extLst>
              </a:tr>
              <a:tr h="370840">
                <a:tc>
                  <a:txBody>
                    <a:bodyPr/>
                    <a:lstStyle/>
                    <a:p>
                      <a:pPr algn="r"/>
                      <a:r>
                        <a:rPr kumimoji="1" lang="en-US" altLang="ja-JP" sz="1600" dirty="0">
                          <a:latin typeface="Meiryo" panose="020B0604030504040204" pitchFamily="34" charset="-128"/>
                          <a:ea typeface="Meiryo" panose="020B0604030504040204" pitchFamily="34" charset="-128"/>
                        </a:rPr>
                        <a:t>10</a:t>
                      </a:r>
                      <a:endParaRPr kumimoji="1" lang="ja-JP" altLang="en-US" sz="1600">
                        <a:latin typeface="Meiryo" panose="020B0604030504040204" pitchFamily="34" charset="-128"/>
                        <a:ea typeface="Meiryo" panose="020B0604030504040204" pitchFamily="34" charset="-128"/>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r>
                        <a:rPr kumimoji="1" lang="ja-JP" altLang="en-US" sz="1600">
                          <a:latin typeface="Meiryo" panose="020B0604030504040204" pitchFamily="34" charset="-128"/>
                          <a:ea typeface="Meiryo" panose="020B0604030504040204" pitchFamily="34" charset="-128"/>
                        </a:rPr>
                        <a:t>開発</a:t>
                      </a:r>
                      <a:r>
                        <a:rPr kumimoji="1" lang="en-US" altLang="ja-JP" sz="1600" dirty="0">
                          <a:latin typeface="Meiryo" panose="020B0604030504040204" pitchFamily="34" charset="-128"/>
                          <a:ea typeface="Meiryo" panose="020B0604030504040204" pitchFamily="34" charset="-128"/>
                        </a:rPr>
                        <a:t>/</a:t>
                      </a:r>
                      <a:r>
                        <a:rPr kumimoji="1" lang="ja-JP" altLang="en-US" sz="1600">
                          <a:latin typeface="Meiryo" panose="020B0604030504040204" pitchFamily="34" charset="-128"/>
                          <a:ea typeface="Meiryo" panose="020B0604030504040204" pitchFamily="34" charset="-128"/>
                        </a:rPr>
                        <a:t>本番一致</a:t>
                      </a: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r>
                        <a:rPr kumimoji="1" lang="ja-JP" altLang="en-US" sz="1600">
                          <a:latin typeface="Meiryo" panose="020B0604030504040204" pitchFamily="34" charset="-128"/>
                          <a:ea typeface="Meiryo" panose="020B0604030504040204" pitchFamily="34" charset="-128"/>
                        </a:rPr>
                        <a:t>開発、ステージング、本番環境をできるだけ一致させた状態を保つ</a:t>
                      </a: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662787454"/>
                  </a:ext>
                </a:extLst>
              </a:tr>
              <a:tr h="370840">
                <a:tc>
                  <a:txBody>
                    <a:bodyPr/>
                    <a:lstStyle/>
                    <a:p>
                      <a:pPr algn="r"/>
                      <a:r>
                        <a:rPr kumimoji="1" lang="en-US" altLang="ja-JP" sz="1600" dirty="0">
                          <a:latin typeface="Meiryo" panose="020B0604030504040204" pitchFamily="34" charset="-128"/>
                          <a:ea typeface="Meiryo" panose="020B0604030504040204" pitchFamily="34" charset="-128"/>
                        </a:rPr>
                        <a:t>11</a:t>
                      </a:r>
                      <a:endParaRPr kumimoji="1" lang="ja-JP" altLang="en-US" sz="1600">
                        <a:latin typeface="Meiryo" panose="020B0604030504040204" pitchFamily="34" charset="-128"/>
                        <a:ea typeface="Meiryo" panose="020B0604030504040204" pitchFamily="34" charset="-128"/>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r>
                        <a:rPr kumimoji="1" lang="ja-JP" altLang="en-US" sz="1600">
                          <a:latin typeface="Meiryo" panose="020B0604030504040204" pitchFamily="34" charset="-128"/>
                          <a:ea typeface="Meiryo" panose="020B0604030504040204" pitchFamily="34" charset="-128"/>
                        </a:rPr>
                        <a:t>ログ</a:t>
                      </a: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r>
                        <a:rPr kumimoji="1" lang="ja-JP" altLang="en-US" sz="1600">
                          <a:latin typeface="Meiryo" panose="020B0604030504040204" pitchFamily="34" charset="-128"/>
                          <a:ea typeface="Meiryo" panose="020B0604030504040204" pitchFamily="34" charset="-128"/>
                        </a:rPr>
                        <a:t>ログをイベントストリームとして扱う</a:t>
                      </a: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385815931"/>
                  </a:ext>
                </a:extLst>
              </a:tr>
              <a:tr h="370840">
                <a:tc>
                  <a:txBody>
                    <a:bodyPr/>
                    <a:lstStyle/>
                    <a:p>
                      <a:pPr algn="r"/>
                      <a:r>
                        <a:rPr kumimoji="1" lang="en-US" altLang="ja-JP" sz="1600" dirty="0">
                          <a:latin typeface="Meiryo" panose="020B0604030504040204" pitchFamily="34" charset="-128"/>
                          <a:ea typeface="Meiryo" panose="020B0604030504040204" pitchFamily="34" charset="-128"/>
                        </a:rPr>
                        <a:t>12</a:t>
                      </a:r>
                      <a:endParaRPr kumimoji="1" lang="ja-JP" altLang="en-US" sz="1600">
                        <a:latin typeface="Meiryo" panose="020B0604030504040204" pitchFamily="34" charset="-128"/>
                        <a:ea typeface="Meiryo" panose="020B0604030504040204" pitchFamily="34" charset="-128"/>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r>
                        <a:rPr kumimoji="1" lang="ja-JP" altLang="en-US" sz="1600">
                          <a:latin typeface="Meiryo" panose="020B0604030504040204" pitchFamily="34" charset="-128"/>
                          <a:ea typeface="Meiryo" panose="020B0604030504040204" pitchFamily="34" charset="-128"/>
                        </a:rPr>
                        <a:t>管理プロセス</a:t>
                      </a: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r>
                        <a:rPr kumimoji="1" lang="ja-JP" altLang="en-US" sz="1600">
                          <a:latin typeface="Meiryo" panose="020B0604030504040204" pitchFamily="34" charset="-128"/>
                          <a:ea typeface="Meiryo" panose="020B0604030504040204" pitchFamily="34" charset="-128"/>
                        </a:rPr>
                        <a:t>管理タスクを</a:t>
                      </a:r>
                      <a:r>
                        <a:rPr kumimoji="1" lang="en-US" altLang="ja-JP" sz="1600" dirty="0">
                          <a:latin typeface="Meiryo" panose="020B0604030504040204" pitchFamily="34" charset="-128"/>
                          <a:ea typeface="Meiryo" panose="020B0604030504040204" pitchFamily="34" charset="-128"/>
                        </a:rPr>
                        <a:t>1</a:t>
                      </a:r>
                      <a:r>
                        <a:rPr kumimoji="1" lang="ja-JP" altLang="en-US" sz="1600">
                          <a:latin typeface="Meiryo" panose="020B0604030504040204" pitchFamily="34" charset="-128"/>
                          <a:ea typeface="Meiryo" panose="020B0604030504040204" pitchFamily="34" charset="-128"/>
                        </a:rPr>
                        <a:t>回限りのプロセスとして実行する</a:t>
                      </a: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3604223"/>
                  </a:ext>
                </a:extLst>
              </a:tr>
            </a:tbl>
          </a:graphicData>
        </a:graphic>
      </p:graphicFrame>
      <p:sp>
        <p:nvSpPr>
          <p:cNvPr id="5" name="テキスト ボックス 4">
            <a:extLst>
              <a:ext uri="{FF2B5EF4-FFF2-40B4-BE49-F238E27FC236}">
                <a16:creationId xmlns:a16="http://schemas.microsoft.com/office/drawing/2014/main" id="{150D7500-F396-9C52-6658-F87ADD4AF094}"/>
              </a:ext>
            </a:extLst>
          </p:cNvPr>
          <p:cNvSpPr txBox="1"/>
          <p:nvPr/>
        </p:nvSpPr>
        <p:spPr>
          <a:xfrm>
            <a:off x="10607211" y="0"/>
            <a:ext cx="1584789" cy="369332"/>
          </a:xfrm>
          <a:prstGeom prst="rect">
            <a:avLst/>
          </a:prstGeom>
          <a:no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800" b="0" i="0" u="none" strike="noStrike" kern="1200" cap="none" spc="0" normalizeH="0" baseline="0" noProof="0" dirty="0">
                <a:ln>
                  <a:noFill/>
                </a:ln>
                <a:solidFill>
                  <a:srgbClr val="FFFFFF">
                    <a:lumMod val="50000"/>
                  </a:srgbClr>
                </a:solidFill>
                <a:effectLst/>
                <a:uLnTx/>
                <a:uFillTx/>
                <a:latin typeface="Meiryo" panose="020B0604030504040204" pitchFamily="34" charset="-128"/>
                <a:ea typeface="Meiryo" panose="020B0604030504040204" pitchFamily="34" charset="-128"/>
                <a:cs typeface="+mn-cs"/>
              </a:rPr>
              <a:t>SEC11-BP06</a:t>
            </a:r>
            <a:endParaRPr kumimoji="0" lang="ja-JP" altLang="en-US" sz="1800" b="0" i="0" u="none" strike="noStrike" kern="1200" cap="none" spc="0" normalizeH="0" baseline="0" noProof="0">
              <a:ln>
                <a:noFill/>
              </a:ln>
              <a:solidFill>
                <a:srgbClr val="FFFFFF">
                  <a:lumMod val="50000"/>
                </a:srgbClr>
              </a:solidFill>
              <a:effectLst/>
              <a:uLnTx/>
              <a:uFillTx/>
              <a:latin typeface="Meiryo" panose="020B0604030504040204" pitchFamily="34" charset="-128"/>
              <a:ea typeface="Meiryo" panose="020B0604030504040204" pitchFamily="34" charset="-128"/>
              <a:cs typeface="+mn-cs"/>
            </a:endParaRPr>
          </a:p>
        </p:txBody>
      </p:sp>
    </p:spTree>
    <p:extLst>
      <p:ext uri="{BB962C8B-B14F-4D97-AF65-F5344CB8AC3E}">
        <p14:creationId xmlns:p14="http://schemas.microsoft.com/office/powerpoint/2010/main" val="1015466582"/>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207A3DA7-9856-5344-9678-3121BF4CEB51}"/>
              </a:ext>
            </a:extLst>
          </p:cNvPr>
          <p:cNvSpPr>
            <a:spLocks noGrp="1"/>
          </p:cNvSpPr>
          <p:nvPr>
            <p:ph type="title"/>
          </p:nvPr>
        </p:nvSpPr>
        <p:spPr/>
        <p:txBody>
          <a:bodyPr vert="horz" lIns="91440" tIns="45720" rIns="91440" bIns="45720" rtlCol="0" anchor="t">
            <a:noAutofit/>
          </a:bodyPr>
          <a:lstStyle/>
          <a:p>
            <a:r>
              <a:rPr lang="ja-JP" altLang="en-US" sz="2800" b="0"/>
              <a:t>参考：</a:t>
            </a:r>
            <a:r>
              <a:rPr lang="en" altLang="ja-JP" sz="2800" b="0" dirty="0"/>
              <a:t>AWS Systems Manager Parameter Store</a:t>
            </a:r>
            <a:endParaRPr lang="ja-JP" altLang="en-US" sz="2800" b="0"/>
          </a:p>
        </p:txBody>
      </p:sp>
      <p:pic>
        <p:nvPicPr>
          <p:cNvPr id="2" name="Graphic 52">
            <a:extLst>
              <a:ext uri="{FF2B5EF4-FFF2-40B4-BE49-F238E27FC236}">
                <a16:creationId xmlns:a16="http://schemas.microsoft.com/office/drawing/2014/main" id="{C50C2E12-9077-85C4-8B46-7436EB22E4B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996357" y="153248"/>
            <a:ext cx="457200" cy="457200"/>
          </a:xfrm>
          <a:prstGeom prst="rect">
            <a:avLst/>
          </a:prstGeom>
        </p:spPr>
      </p:pic>
      <p:sp>
        <p:nvSpPr>
          <p:cNvPr id="3" name="テキスト ボックス 2">
            <a:extLst>
              <a:ext uri="{FF2B5EF4-FFF2-40B4-BE49-F238E27FC236}">
                <a16:creationId xmlns:a16="http://schemas.microsoft.com/office/drawing/2014/main" id="{4F525EE3-30DD-B650-DCDE-D6DD587D379A}"/>
              </a:ext>
            </a:extLst>
          </p:cNvPr>
          <p:cNvSpPr txBox="1"/>
          <p:nvPr/>
        </p:nvSpPr>
        <p:spPr>
          <a:xfrm>
            <a:off x="475250" y="711626"/>
            <a:ext cx="5519460"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構成や設定情報の管理のための安全な階層型ストレージ。</a:t>
            </a:r>
          </a:p>
        </p:txBody>
      </p:sp>
      <p:sp>
        <p:nvSpPr>
          <p:cNvPr id="5" name="正方形/長方形 4">
            <a:extLst>
              <a:ext uri="{FF2B5EF4-FFF2-40B4-BE49-F238E27FC236}">
                <a16:creationId xmlns:a16="http://schemas.microsoft.com/office/drawing/2014/main" id="{CF8FE822-A9C8-FC25-89E6-3E779B8B08CD}"/>
              </a:ext>
            </a:extLst>
          </p:cNvPr>
          <p:cNvSpPr/>
          <p:nvPr/>
        </p:nvSpPr>
        <p:spPr>
          <a:xfrm>
            <a:off x="457200" y="1297711"/>
            <a:ext cx="5638800" cy="639864"/>
          </a:xfrm>
          <a:prstGeom prst="rect">
            <a:avLst/>
          </a:prstGeom>
          <a:solidFill>
            <a:srgbClr val="163D51"/>
          </a:solidFill>
          <a:ln>
            <a:no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ctr"/>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0" lang="ja-JP" altLang="en-US" sz="2333" b="0" i="0" u="none" strike="noStrike" kern="1200" cap="none" spc="0" normalizeH="0" baseline="0" noProof="0">
                <a:ln>
                  <a:noFill/>
                </a:ln>
                <a:gradFill>
                  <a:gsLst>
                    <a:gs pos="0">
                      <a:srgbClr val="FFFFFF"/>
                    </a:gs>
                    <a:gs pos="100000">
                      <a:srgbClr val="FFFFFF"/>
                    </a:gs>
                  </a:gsLst>
                  <a:lin ang="5400000" scaled="1"/>
                </a:gradFill>
                <a:effectLst/>
                <a:uLnTx/>
                <a:uFillTx/>
                <a:latin typeface="Meiryo" panose="020B0604030504040204" pitchFamily="34" charset="-128"/>
                <a:ea typeface="Meiryo" panose="020B0604030504040204" pitchFamily="34" charset="-128"/>
                <a:cs typeface="+mn-cs"/>
              </a:rPr>
              <a:t>概要</a:t>
            </a:r>
            <a:endParaRPr kumimoji="0" lang="ja-JP" altLang="en-US" sz="2333" b="0" i="0" u="none" strike="noStrike" kern="1200" cap="none" spc="0" normalizeH="0" baseline="0" noProof="0" dirty="0">
              <a:ln>
                <a:noFill/>
              </a:ln>
              <a:gradFill>
                <a:gsLst>
                  <a:gs pos="0">
                    <a:srgbClr val="FFFFFF"/>
                  </a:gs>
                  <a:gs pos="100000">
                    <a:srgbClr val="FFFFFF"/>
                  </a:gs>
                </a:gsLst>
                <a:lin ang="5400000" scaled="1"/>
              </a:gradFill>
              <a:effectLst/>
              <a:uLnTx/>
              <a:uFillTx/>
              <a:latin typeface="Meiryo" panose="020B0604030504040204" pitchFamily="34" charset="-128"/>
              <a:ea typeface="Meiryo" panose="020B0604030504040204" pitchFamily="34" charset="-128"/>
              <a:cs typeface="+mn-cs"/>
            </a:endParaRPr>
          </a:p>
        </p:txBody>
      </p:sp>
      <p:sp>
        <p:nvSpPr>
          <p:cNvPr id="6" name="テキスト ボックス 5">
            <a:extLst>
              <a:ext uri="{FF2B5EF4-FFF2-40B4-BE49-F238E27FC236}">
                <a16:creationId xmlns:a16="http://schemas.microsoft.com/office/drawing/2014/main" id="{4D8B1CA3-8DFB-AEF0-4D54-F0242077F24D}"/>
              </a:ext>
            </a:extLst>
          </p:cNvPr>
          <p:cNvSpPr txBox="1"/>
          <p:nvPr/>
        </p:nvSpPr>
        <p:spPr>
          <a:xfrm>
            <a:off x="457200" y="2007133"/>
            <a:ext cx="5638800" cy="3662541"/>
          </a:xfrm>
          <a:prstGeom prst="rect">
            <a:avLst/>
          </a:prstGeom>
          <a:noFill/>
        </p:spPr>
        <p:txBody>
          <a:bodyPr wrap="square" rtlCol="0">
            <a:spAutoFit/>
          </a:bodyPr>
          <a:lstStyle/>
          <a:p>
            <a:pPr marL="285750" marR="0" lvl="0" indent="-285750" algn="l" defTabSz="914400" rtl="0" eaLnBrk="1" fontAlgn="auto" latinLnBrk="0" hangingPunct="1">
              <a:lnSpc>
                <a:spcPct val="120000"/>
              </a:lnSpc>
              <a:spcBef>
                <a:spcPts val="1200"/>
              </a:spcBef>
              <a:spcAft>
                <a:spcPts val="0"/>
              </a:spcAft>
              <a:buClrTx/>
              <a:buSzTx/>
              <a:buFont typeface="Arial" panose="020B0604020202020204" pitchFamily="34" charset="0"/>
              <a:buChar char="•"/>
              <a:tabLst/>
              <a:defRPr/>
            </a:pPr>
            <a:r>
              <a:rPr kumimoji="1" lang="ja-JP" altLang="en-US" sz="16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コンフィグレーションや設定値を権限別の階層型で保存</a:t>
            </a:r>
          </a:p>
          <a:p>
            <a:pPr marL="742950" marR="0" lvl="1" indent="-285750" algn="l" defTabSz="914400" rtl="0" eaLnBrk="1" fontAlgn="auto" latinLnBrk="0" hangingPunct="1">
              <a:lnSpc>
                <a:spcPct val="120000"/>
              </a:lnSpc>
              <a:spcBef>
                <a:spcPts val="1200"/>
              </a:spcBef>
              <a:spcAft>
                <a:spcPts val="0"/>
              </a:spcAft>
              <a:buClrTx/>
              <a:buSzTx/>
              <a:buFont typeface="Wingdings" pitchFamily="2" charset="2"/>
              <a:buChar char="ü"/>
              <a:tabLst/>
              <a:defRPr/>
            </a:pPr>
            <a:r>
              <a:rPr kumimoji="1" lang="en" altLang="ja-JP" sz="16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IAM</a:t>
            </a:r>
            <a:r>
              <a:rPr kumimoji="1" lang="ja-JP" altLang="en-US" sz="16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によるアクセス制御</a:t>
            </a:r>
          </a:p>
          <a:p>
            <a:pPr marL="285750" marR="0" lvl="0" indent="-285750" algn="l" defTabSz="914400" rtl="0" eaLnBrk="1" fontAlgn="auto" latinLnBrk="0" hangingPunct="1">
              <a:lnSpc>
                <a:spcPct val="120000"/>
              </a:lnSpc>
              <a:spcBef>
                <a:spcPts val="1200"/>
              </a:spcBef>
              <a:spcAft>
                <a:spcPts val="0"/>
              </a:spcAft>
              <a:buClrTx/>
              <a:buSzTx/>
              <a:buFont typeface="Arial" panose="020B0604020202020204" pitchFamily="34" charset="0"/>
              <a:buChar char="•"/>
              <a:tabLst/>
              <a:defRPr/>
            </a:pPr>
            <a:r>
              <a:rPr kumimoji="1" lang="ja-JP" altLang="en-US" sz="16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パスワードなど機密情報を</a:t>
            </a:r>
            <a:r>
              <a:rPr kumimoji="1" lang="en" altLang="ja-JP" sz="16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KMS</a:t>
            </a:r>
            <a:r>
              <a:rPr kumimoji="1" lang="ja-JP" altLang="en-US" sz="16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で暗号化</a:t>
            </a:r>
          </a:p>
          <a:p>
            <a:pPr marL="285750" marR="0" lvl="0" indent="-285750" algn="l" defTabSz="914400" rtl="0" eaLnBrk="1" fontAlgn="auto" latinLnBrk="0" hangingPunct="1">
              <a:lnSpc>
                <a:spcPct val="120000"/>
              </a:lnSpc>
              <a:spcBef>
                <a:spcPts val="1200"/>
              </a:spcBef>
              <a:spcAft>
                <a:spcPts val="0"/>
              </a:spcAft>
              <a:buClrTx/>
              <a:buSzTx/>
              <a:buFont typeface="Arial" panose="020B0604020202020204" pitchFamily="34" charset="0"/>
              <a:buChar char="•"/>
              <a:tabLst/>
              <a:defRPr/>
            </a:pPr>
            <a:r>
              <a:rPr kumimoji="1" lang="ja-JP" altLang="en-US" sz="16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パブリックパラメータあり</a:t>
            </a:r>
          </a:p>
          <a:p>
            <a:pPr marL="742950" marR="0" lvl="1" indent="-285750" algn="l" defTabSz="914400" rtl="0" eaLnBrk="1" fontAlgn="auto" latinLnBrk="0" hangingPunct="1">
              <a:lnSpc>
                <a:spcPct val="120000"/>
              </a:lnSpc>
              <a:spcBef>
                <a:spcPts val="1200"/>
              </a:spcBef>
              <a:spcAft>
                <a:spcPts val="0"/>
              </a:spcAft>
              <a:buClrTx/>
              <a:buSzTx/>
              <a:buFont typeface="Wingdings" pitchFamily="2" charset="2"/>
              <a:buChar char="ü"/>
              <a:tabLst/>
              <a:defRPr/>
            </a:pPr>
            <a:r>
              <a:rPr kumimoji="1" lang="en" altLang="ja-JP" sz="16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AWS</a:t>
            </a:r>
            <a:r>
              <a:rPr kumimoji="1" lang="ja-JP" altLang="en-US" sz="16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が提供するパラメータ</a:t>
            </a:r>
            <a:br>
              <a:rPr kumimoji="1" lang="en-US" altLang="ja-JP" sz="16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br>
            <a:r>
              <a:rPr kumimoji="1" lang="ja-JP" altLang="en-US" sz="16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例</a:t>
            </a:r>
            <a:r>
              <a:rPr kumimoji="1" lang="en-US" altLang="ja-JP" sz="16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 </a:t>
            </a:r>
            <a:r>
              <a:rPr kumimoji="1" lang="en" altLang="ja-JP" sz="16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AMI</a:t>
            </a:r>
            <a:r>
              <a:rPr kumimoji="1" lang="ja-JP" altLang="en-US" sz="16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情報</a:t>
            </a:r>
          </a:p>
          <a:p>
            <a:pPr marL="285750" marR="0" lvl="0" indent="-285750" algn="l" defTabSz="914400" rtl="0" eaLnBrk="1" fontAlgn="auto" latinLnBrk="0" hangingPunct="1">
              <a:lnSpc>
                <a:spcPct val="120000"/>
              </a:lnSpc>
              <a:spcBef>
                <a:spcPts val="1200"/>
              </a:spcBef>
              <a:spcAft>
                <a:spcPts val="0"/>
              </a:spcAft>
              <a:buClrTx/>
              <a:buSzTx/>
              <a:buFont typeface="Arial" panose="020B0604020202020204" pitchFamily="34" charset="0"/>
              <a:buChar char="•"/>
              <a:tabLst/>
              <a:defRPr/>
            </a:pPr>
            <a:r>
              <a:rPr kumimoji="1" lang="en" altLang="ja-JP" sz="16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CloudFormation, Lambda, ECS, </a:t>
            </a:r>
            <a:r>
              <a:rPr kumimoji="1" lang="en" altLang="ja-JP" sz="1600" b="0" i="0" u="none" strike="noStrike" kern="1200" cap="none" spc="0" normalizeH="0" baseline="0" noProof="0" dirty="0" err="1">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CodeBuild</a:t>
            </a:r>
            <a:r>
              <a:rPr kumimoji="1" lang="en" altLang="ja-JP" sz="16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 </a:t>
            </a:r>
            <a:r>
              <a:rPr kumimoji="1" lang="en" altLang="ja-JP" sz="1600" b="0" i="0" u="none" strike="noStrike" kern="1200" cap="none" spc="0" normalizeH="0" baseline="0" noProof="0" dirty="0" err="1">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CodeDeploy</a:t>
            </a:r>
            <a:r>
              <a:rPr kumimoji="1" lang="ja-JP" altLang="en-US" sz="16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などのサービスと統合済み</a:t>
            </a:r>
          </a:p>
          <a:p>
            <a:pPr marL="742950" marR="0" lvl="1" indent="-285750" algn="l" defTabSz="914400" rtl="0" eaLnBrk="1" fontAlgn="auto" latinLnBrk="0" hangingPunct="1">
              <a:lnSpc>
                <a:spcPct val="120000"/>
              </a:lnSpc>
              <a:spcBef>
                <a:spcPts val="1200"/>
              </a:spcBef>
              <a:spcAft>
                <a:spcPts val="0"/>
              </a:spcAft>
              <a:buClrTx/>
              <a:buSzTx/>
              <a:buFont typeface="Wingdings" pitchFamily="2" charset="2"/>
              <a:buChar char="ü"/>
              <a:tabLst/>
              <a:defRPr/>
            </a:pPr>
            <a:r>
              <a:rPr kumimoji="1" lang="ja-JP" altLang="en-US" sz="16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環境変数を渡す用途などに使用</a:t>
            </a:r>
          </a:p>
        </p:txBody>
      </p:sp>
      <p:sp>
        <p:nvSpPr>
          <p:cNvPr id="7" name="正方形/長方形 6">
            <a:extLst>
              <a:ext uri="{FF2B5EF4-FFF2-40B4-BE49-F238E27FC236}">
                <a16:creationId xmlns:a16="http://schemas.microsoft.com/office/drawing/2014/main" id="{4E9B6F0E-99DC-7D94-D67F-31EA1423128C}"/>
              </a:ext>
            </a:extLst>
          </p:cNvPr>
          <p:cNvSpPr/>
          <p:nvPr/>
        </p:nvSpPr>
        <p:spPr>
          <a:xfrm>
            <a:off x="6944809" y="1949261"/>
            <a:ext cx="983848" cy="423660"/>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600" b="0" i="0" u="none" strike="noStrike" kern="1200" cap="none" spc="0" normalizeH="0" baseline="0" noProof="0" dirty="0">
                <a:ln>
                  <a:noFill/>
                </a:ln>
                <a:solidFill>
                  <a:srgbClr val="FFFFFF"/>
                </a:solidFill>
                <a:effectLst/>
                <a:uLnTx/>
                <a:uFillTx/>
                <a:latin typeface="Meiryo" panose="020B0604030504040204" pitchFamily="34" charset="-128"/>
                <a:ea typeface="Meiryo" panose="020B0604030504040204" pitchFamily="34" charset="-128"/>
                <a:cs typeface="+mn-cs"/>
              </a:rPr>
              <a:t>Dev</a:t>
            </a:r>
            <a:endParaRPr kumimoji="1" lang="ja-JP" altLang="en-US" sz="1600" b="0" i="0" u="none" strike="noStrike" kern="1200" cap="none" spc="0" normalizeH="0" baseline="0" noProof="0">
              <a:ln>
                <a:noFill/>
              </a:ln>
              <a:solidFill>
                <a:srgbClr val="FFFFFF"/>
              </a:solidFill>
              <a:effectLst/>
              <a:uLnTx/>
              <a:uFillTx/>
              <a:latin typeface="Meiryo" panose="020B0604030504040204" pitchFamily="34" charset="-128"/>
              <a:ea typeface="Meiryo" panose="020B0604030504040204" pitchFamily="34" charset="-128"/>
              <a:cs typeface="+mn-cs"/>
            </a:endParaRPr>
          </a:p>
        </p:txBody>
      </p:sp>
      <p:sp>
        <p:nvSpPr>
          <p:cNvPr id="8" name="正方形/長方形 7">
            <a:extLst>
              <a:ext uri="{FF2B5EF4-FFF2-40B4-BE49-F238E27FC236}">
                <a16:creationId xmlns:a16="http://schemas.microsoft.com/office/drawing/2014/main" id="{62FEDE1F-4AD1-EAA9-8E50-0369D06A0A2B}"/>
              </a:ext>
            </a:extLst>
          </p:cNvPr>
          <p:cNvSpPr/>
          <p:nvPr/>
        </p:nvSpPr>
        <p:spPr>
          <a:xfrm>
            <a:off x="8229533" y="1949261"/>
            <a:ext cx="983848" cy="42366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600" b="0" i="0" u="none" strike="noStrike" kern="1200" cap="none" spc="0" normalizeH="0" baseline="0" noProof="0" dirty="0">
                <a:ln>
                  <a:noFill/>
                </a:ln>
                <a:solidFill>
                  <a:srgbClr val="FFFFFF"/>
                </a:solidFill>
                <a:effectLst/>
                <a:uLnTx/>
                <a:uFillTx/>
                <a:latin typeface="Meiryo" panose="020B0604030504040204" pitchFamily="34" charset="-128"/>
                <a:ea typeface="Meiryo" panose="020B0604030504040204" pitchFamily="34" charset="-128"/>
                <a:cs typeface="+mn-cs"/>
              </a:rPr>
              <a:t>Test</a:t>
            </a:r>
            <a:endParaRPr kumimoji="1" lang="ja-JP" altLang="en-US" sz="1600" b="0" i="0" u="none" strike="noStrike" kern="1200" cap="none" spc="0" normalizeH="0" baseline="0" noProof="0">
              <a:ln>
                <a:noFill/>
              </a:ln>
              <a:solidFill>
                <a:srgbClr val="FFFFFF"/>
              </a:solidFill>
              <a:effectLst/>
              <a:uLnTx/>
              <a:uFillTx/>
              <a:latin typeface="Meiryo" panose="020B0604030504040204" pitchFamily="34" charset="-128"/>
              <a:ea typeface="Meiryo" panose="020B0604030504040204" pitchFamily="34" charset="-128"/>
              <a:cs typeface="+mn-cs"/>
            </a:endParaRPr>
          </a:p>
        </p:txBody>
      </p:sp>
      <p:sp>
        <p:nvSpPr>
          <p:cNvPr id="9" name="正方形/長方形 8">
            <a:extLst>
              <a:ext uri="{FF2B5EF4-FFF2-40B4-BE49-F238E27FC236}">
                <a16:creationId xmlns:a16="http://schemas.microsoft.com/office/drawing/2014/main" id="{959D8263-21CA-09CF-E387-00F77AA35625}"/>
              </a:ext>
            </a:extLst>
          </p:cNvPr>
          <p:cNvSpPr/>
          <p:nvPr/>
        </p:nvSpPr>
        <p:spPr>
          <a:xfrm>
            <a:off x="10291758" y="1949261"/>
            <a:ext cx="983848" cy="42366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600" b="0" i="0" u="none" strike="noStrike" kern="1200" cap="none" spc="0" normalizeH="0" baseline="0" noProof="0" dirty="0">
                <a:ln>
                  <a:noFill/>
                </a:ln>
                <a:solidFill>
                  <a:srgbClr val="FFFFFF"/>
                </a:solidFill>
                <a:effectLst/>
                <a:uLnTx/>
                <a:uFillTx/>
                <a:latin typeface="Meiryo" panose="020B0604030504040204" pitchFamily="34" charset="-128"/>
                <a:ea typeface="Meiryo" panose="020B0604030504040204" pitchFamily="34" charset="-128"/>
                <a:cs typeface="+mn-cs"/>
              </a:rPr>
              <a:t>Prod</a:t>
            </a:r>
            <a:endParaRPr kumimoji="1" lang="ja-JP" altLang="en-US" sz="1600" b="0" i="0" u="none" strike="noStrike" kern="1200" cap="none" spc="0" normalizeH="0" baseline="0" noProof="0">
              <a:ln>
                <a:noFill/>
              </a:ln>
              <a:solidFill>
                <a:srgbClr val="FFFFFF"/>
              </a:solidFill>
              <a:effectLst/>
              <a:uLnTx/>
              <a:uFillTx/>
              <a:latin typeface="Meiryo" panose="020B0604030504040204" pitchFamily="34" charset="-128"/>
              <a:ea typeface="Meiryo" panose="020B0604030504040204" pitchFamily="34" charset="-128"/>
              <a:cs typeface="+mn-cs"/>
            </a:endParaRPr>
          </a:p>
        </p:txBody>
      </p:sp>
      <p:sp>
        <p:nvSpPr>
          <p:cNvPr id="10" name="角丸四角形 9">
            <a:extLst>
              <a:ext uri="{FF2B5EF4-FFF2-40B4-BE49-F238E27FC236}">
                <a16:creationId xmlns:a16="http://schemas.microsoft.com/office/drawing/2014/main" id="{1CEB0194-4E14-98EF-21E6-0010821FA75D}"/>
              </a:ext>
            </a:extLst>
          </p:cNvPr>
          <p:cNvSpPr/>
          <p:nvPr/>
        </p:nvSpPr>
        <p:spPr>
          <a:xfrm>
            <a:off x="6944809" y="2708478"/>
            <a:ext cx="983848" cy="416688"/>
          </a:xfrm>
          <a:prstGeom prst="roundRect">
            <a:avLst>
              <a:gd name="adj" fmla="val 50000"/>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600" b="0" i="0" u="none" strike="noStrike" kern="1200" cap="none" spc="0" normalizeH="0" baseline="0" noProof="0" dirty="0">
                <a:ln>
                  <a:noFill/>
                </a:ln>
                <a:solidFill>
                  <a:srgbClr val="FFFFFF"/>
                </a:solidFill>
                <a:effectLst/>
                <a:uLnTx/>
                <a:uFillTx/>
                <a:latin typeface="Meiryo" panose="020B0604030504040204" pitchFamily="34" charset="-128"/>
                <a:ea typeface="Meiryo" panose="020B0604030504040204" pitchFamily="34" charset="-128"/>
                <a:cs typeface="+mn-cs"/>
              </a:rPr>
              <a:t>App</a:t>
            </a:r>
            <a:endParaRPr kumimoji="1" lang="ja-JP" altLang="en-US" sz="1600" b="0" i="0" u="none" strike="noStrike" kern="1200" cap="none" spc="0" normalizeH="0" baseline="0" noProof="0">
              <a:ln>
                <a:noFill/>
              </a:ln>
              <a:solidFill>
                <a:srgbClr val="FFFFFF"/>
              </a:solidFill>
              <a:effectLst/>
              <a:uLnTx/>
              <a:uFillTx/>
              <a:latin typeface="Meiryo" panose="020B0604030504040204" pitchFamily="34" charset="-128"/>
              <a:ea typeface="Meiryo" panose="020B0604030504040204" pitchFamily="34" charset="-128"/>
              <a:cs typeface="+mn-cs"/>
            </a:endParaRPr>
          </a:p>
        </p:txBody>
      </p:sp>
      <p:sp>
        <p:nvSpPr>
          <p:cNvPr id="11" name="角丸四角形 10">
            <a:extLst>
              <a:ext uri="{FF2B5EF4-FFF2-40B4-BE49-F238E27FC236}">
                <a16:creationId xmlns:a16="http://schemas.microsoft.com/office/drawing/2014/main" id="{0650E419-F872-F1D4-857F-45B91D5C7ADD}"/>
              </a:ext>
            </a:extLst>
          </p:cNvPr>
          <p:cNvSpPr/>
          <p:nvPr/>
        </p:nvSpPr>
        <p:spPr>
          <a:xfrm>
            <a:off x="8229533" y="2708478"/>
            <a:ext cx="983848" cy="416688"/>
          </a:xfrm>
          <a:prstGeom prst="roundRect">
            <a:avLst>
              <a:gd name="adj" fmla="val 50000"/>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600" b="0" i="0" u="none" strike="noStrike" kern="1200" cap="none" spc="0" normalizeH="0" baseline="0" noProof="0" dirty="0">
                <a:ln>
                  <a:noFill/>
                </a:ln>
                <a:solidFill>
                  <a:srgbClr val="FFFFFF"/>
                </a:solidFill>
                <a:effectLst/>
                <a:uLnTx/>
                <a:uFillTx/>
                <a:latin typeface="Meiryo" panose="020B0604030504040204" pitchFamily="34" charset="-128"/>
                <a:ea typeface="Meiryo" panose="020B0604030504040204" pitchFamily="34" charset="-128"/>
                <a:cs typeface="+mn-cs"/>
              </a:rPr>
              <a:t>App</a:t>
            </a:r>
            <a:endParaRPr kumimoji="1" lang="ja-JP" altLang="en-US" sz="1600" b="0" i="0" u="none" strike="noStrike" kern="1200" cap="none" spc="0" normalizeH="0" baseline="0" noProof="0">
              <a:ln>
                <a:noFill/>
              </a:ln>
              <a:solidFill>
                <a:srgbClr val="FFFFFF"/>
              </a:solidFill>
              <a:effectLst/>
              <a:uLnTx/>
              <a:uFillTx/>
              <a:latin typeface="Meiryo" panose="020B0604030504040204" pitchFamily="34" charset="-128"/>
              <a:ea typeface="Meiryo" panose="020B0604030504040204" pitchFamily="34" charset="-128"/>
              <a:cs typeface="+mn-cs"/>
            </a:endParaRPr>
          </a:p>
        </p:txBody>
      </p:sp>
      <p:sp>
        <p:nvSpPr>
          <p:cNvPr id="12" name="角丸四角形 11">
            <a:extLst>
              <a:ext uri="{FF2B5EF4-FFF2-40B4-BE49-F238E27FC236}">
                <a16:creationId xmlns:a16="http://schemas.microsoft.com/office/drawing/2014/main" id="{9302F88E-0665-E751-DF23-6F1F30BC2D8C}"/>
              </a:ext>
            </a:extLst>
          </p:cNvPr>
          <p:cNvSpPr/>
          <p:nvPr/>
        </p:nvSpPr>
        <p:spPr>
          <a:xfrm>
            <a:off x="10291758" y="2708478"/>
            <a:ext cx="983848" cy="416688"/>
          </a:xfrm>
          <a:prstGeom prst="roundRect">
            <a:avLst>
              <a:gd name="adj" fmla="val 50000"/>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600" b="0" i="0" u="none" strike="noStrike" kern="1200" cap="none" spc="0" normalizeH="0" baseline="0" noProof="0" dirty="0">
                <a:ln>
                  <a:noFill/>
                </a:ln>
                <a:solidFill>
                  <a:srgbClr val="FFFFFF"/>
                </a:solidFill>
                <a:effectLst/>
                <a:uLnTx/>
                <a:uFillTx/>
                <a:latin typeface="Meiryo" panose="020B0604030504040204" pitchFamily="34" charset="-128"/>
                <a:ea typeface="Meiryo" panose="020B0604030504040204" pitchFamily="34" charset="-128"/>
                <a:cs typeface="+mn-cs"/>
              </a:rPr>
              <a:t>App</a:t>
            </a:r>
            <a:endParaRPr kumimoji="1" lang="ja-JP" altLang="en-US" sz="1600" b="0" i="0" u="none" strike="noStrike" kern="1200" cap="none" spc="0" normalizeH="0" baseline="0" noProof="0">
              <a:ln>
                <a:noFill/>
              </a:ln>
              <a:solidFill>
                <a:srgbClr val="FFFFFF"/>
              </a:solidFill>
              <a:effectLst/>
              <a:uLnTx/>
              <a:uFillTx/>
              <a:latin typeface="Meiryo" panose="020B0604030504040204" pitchFamily="34" charset="-128"/>
              <a:ea typeface="Meiryo" panose="020B0604030504040204" pitchFamily="34" charset="-128"/>
              <a:cs typeface="+mn-cs"/>
            </a:endParaRPr>
          </a:p>
        </p:txBody>
      </p:sp>
      <p:pic>
        <p:nvPicPr>
          <p:cNvPr id="13" name="Graphic 52">
            <a:extLst>
              <a:ext uri="{FF2B5EF4-FFF2-40B4-BE49-F238E27FC236}">
                <a16:creationId xmlns:a16="http://schemas.microsoft.com/office/drawing/2014/main" id="{7904D3CE-A1A8-BC71-34EC-ECCFE3631B9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999723" y="3753540"/>
            <a:ext cx="457200" cy="457200"/>
          </a:xfrm>
          <a:prstGeom prst="rect">
            <a:avLst/>
          </a:prstGeom>
        </p:spPr>
      </p:pic>
      <p:sp>
        <p:nvSpPr>
          <p:cNvPr id="14" name="テキスト ボックス 13">
            <a:extLst>
              <a:ext uri="{FF2B5EF4-FFF2-40B4-BE49-F238E27FC236}">
                <a16:creationId xmlns:a16="http://schemas.microsoft.com/office/drawing/2014/main" id="{3E6CB430-89BB-8AA3-D65D-F50AB8F930C6}"/>
              </a:ext>
            </a:extLst>
          </p:cNvPr>
          <p:cNvSpPr txBox="1"/>
          <p:nvPr/>
        </p:nvSpPr>
        <p:spPr>
          <a:xfrm>
            <a:off x="7456923" y="3859029"/>
            <a:ext cx="1656223" cy="246221"/>
          </a:xfrm>
          <a:prstGeom prst="rect">
            <a:avLst/>
          </a:prstGeom>
          <a:noFill/>
        </p:spPr>
        <p:txBody>
          <a:bodyPr wrap="non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/test/app/</a:t>
            </a:r>
            <a:r>
              <a:rPr kumimoji="1" lang="en-US" altLang="ja-JP" sz="1000" b="0" i="0" u="none" strike="noStrike" kern="1200" cap="none" spc="0" normalizeH="0" baseline="0" noProof="0" dirty="0" err="1">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db_password</a:t>
            </a:r>
            <a:endParaRPr kumimoji="1" lang="ja-JP" altLang="en-US" sz="10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endParaRPr>
          </a:p>
        </p:txBody>
      </p:sp>
      <p:pic>
        <p:nvPicPr>
          <p:cNvPr id="15" name="Graphic 52">
            <a:extLst>
              <a:ext uri="{FF2B5EF4-FFF2-40B4-BE49-F238E27FC236}">
                <a16:creationId xmlns:a16="http://schemas.microsoft.com/office/drawing/2014/main" id="{19C80F2F-C815-F9D9-7E44-52BC886AD51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25975" y="3753540"/>
            <a:ext cx="457200" cy="457200"/>
          </a:xfrm>
          <a:prstGeom prst="rect">
            <a:avLst/>
          </a:prstGeom>
        </p:spPr>
      </p:pic>
      <p:sp>
        <p:nvSpPr>
          <p:cNvPr id="16" name="テキスト ボックス 15">
            <a:extLst>
              <a:ext uri="{FF2B5EF4-FFF2-40B4-BE49-F238E27FC236}">
                <a16:creationId xmlns:a16="http://schemas.microsoft.com/office/drawing/2014/main" id="{D7B4235C-0CB4-067A-F154-E24217165124}"/>
              </a:ext>
            </a:extLst>
          </p:cNvPr>
          <p:cNvSpPr txBox="1"/>
          <p:nvPr/>
        </p:nvSpPr>
        <p:spPr>
          <a:xfrm>
            <a:off x="10183175" y="3859029"/>
            <a:ext cx="1709122" cy="246221"/>
          </a:xfrm>
          <a:prstGeom prst="rect">
            <a:avLst/>
          </a:prstGeom>
          <a:noFill/>
        </p:spPr>
        <p:txBody>
          <a:bodyPr wrap="non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/prod/app/</a:t>
            </a:r>
            <a:r>
              <a:rPr kumimoji="1" lang="en-US" altLang="ja-JP" sz="1000" b="0" i="0" u="none" strike="noStrike" kern="1200" cap="none" spc="0" normalizeH="0" baseline="0" noProof="0" dirty="0" err="1">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db_password</a:t>
            </a:r>
            <a:endParaRPr kumimoji="1" lang="ja-JP" altLang="en-US" sz="10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endParaRPr>
          </a:p>
        </p:txBody>
      </p:sp>
      <p:cxnSp>
        <p:nvCxnSpPr>
          <p:cNvPr id="18" name="直線矢印コネクタ 17">
            <a:extLst>
              <a:ext uri="{FF2B5EF4-FFF2-40B4-BE49-F238E27FC236}">
                <a16:creationId xmlns:a16="http://schemas.microsoft.com/office/drawing/2014/main" id="{7B3CC48D-49E2-5A2C-EEBF-EC3D6B3EB896}"/>
              </a:ext>
            </a:extLst>
          </p:cNvPr>
          <p:cNvCxnSpPr>
            <a:stCxn id="10" idx="2"/>
            <a:endCxn id="14" idx="0"/>
          </p:cNvCxnSpPr>
          <p:nvPr/>
        </p:nvCxnSpPr>
        <p:spPr>
          <a:xfrm>
            <a:off x="7436733" y="3125166"/>
            <a:ext cx="848302" cy="733863"/>
          </a:xfrm>
          <a:prstGeom prst="straightConnector1">
            <a:avLst/>
          </a:prstGeom>
          <a:ln>
            <a:solidFill>
              <a:schemeClr val="accent5"/>
            </a:solidFill>
            <a:tailEnd type="triangle"/>
          </a:ln>
        </p:spPr>
        <p:style>
          <a:lnRef idx="1">
            <a:schemeClr val="accent6"/>
          </a:lnRef>
          <a:fillRef idx="0">
            <a:schemeClr val="accent6"/>
          </a:fillRef>
          <a:effectRef idx="0">
            <a:schemeClr val="accent6"/>
          </a:effectRef>
          <a:fontRef idx="minor">
            <a:schemeClr val="tx1"/>
          </a:fontRef>
        </p:style>
      </p:cxnSp>
      <p:cxnSp>
        <p:nvCxnSpPr>
          <p:cNvPr id="19" name="直線矢印コネクタ 18">
            <a:extLst>
              <a:ext uri="{FF2B5EF4-FFF2-40B4-BE49-F238E27FC236}">
                <a16:creationId xmlns:a16="http://schemas.microsoft.com/office/drawing/2014/main" id="{C558AE0B-25E5-055A-A023-19CD4DE45768}"/>
              </a:ext>
            </a:extLst>
          </p:cNvPr>
          <p:cNvCxnSpPr>
            <a:cxnSpLocks/>
            <a:stCxn id="11" idx="2"/>
            <a:endCxn id="14" idx="0"/>
          </p:cNvCxnSpPr>
          <p:nvPr/>
        </p:nvCxnSpPr>
        <p:spPr>
          <a:xfrm flipH="1">
            <a:off x="8285035" y="3125166"/>
            <a:ext cx="436422" cy="733863"/>
          </a:xfrm>
          <a:prstGeom prst="straightConnector1">
            <a:avLst/>
          </a:prstGeom>
          <a:ln>
            <a:solidFill>
              <a:schemeClr val="accent5"/>
            </a:solidFill>
            <a:tailEnd type="triangle"/>
          </a:ln>
        </p:spPr>
        <p:style>
          <a:lnRef idx="1">
            <a:schemeClr val="accent6"/>
          </a:lnRef>
          <a:fillRef idx="0">
            <a:schemeClr val="accent6"/>
          </a:fillRef>
          <a:effectRef idx="0">
            <a:schemeClr val="accent6"/>
          </a:effectRef>
          <a:fontRef idx="minor">
            <a:schemeClr val="tx1"/>
          </a:fontRef>
        </p:style>
      </p:cxnSp>
      <p:cxnSp>
        <p:nvCxnSpPr>
          <p:cNvPr id="22" name="直線矢印コネクタ 21">
            <a:extLst>
              <a:ext uri="{FF2B5EF4-FFF2-40B4-BE49-F238E27FC236}">
                <a16:creationId xmlns:a16="http://schemas.microsoft.com/office/drawing/2014/main" id="{293A1502-77E6-DCDD-1B31-BE28D7A359EF}"/>
              </a:ext>
            </a:extLst>
          </p:cNvPr>
          <p:cNvCxnSpPr>
            <a:cxnSpLocks/>
            <a:stCxn id="12" idx="2"/>
            <a:endCxn id="16" idx="0"/>
          </p:cNvCxnSpPr>
          <p:nvPr/>
        </p:nvCxnSpPr>
        <p:spPr>
          <a:xfrm>
            <a:off x="10783682" y="3125166"/>
            <a:ext cx="254054" cy="733863"/>
          </a:xfrm>
          <a:prstGeom prst="straightConnector1">
            <a:avLst/>
          </a:prstGeom>
          <a:ln>
            <a:solidFill>
              <a:schemeClr val="accent5"/>
            </a:solidFill>
            <a:tailEnd type="triangle"/>
          </a:ln>
        </p:spPr>
        <p:style>
          <a:lnRef idx="1">
            <a:schemeClr val="accent6"/>
          </a:lnRef>
          <a:fillRef idx="0">
            <a:schemeClr val="accent6"/>
          </a:fillRef>
          <a:effectRef idx="0">
            <a:schemeClr val="accent6"/>
          </a:effectRef>
          <a:fontRef idx="minor">
            <a:schemeClr val="tx1"/>
          </a:fontRef>
        </p:style>
      </p:cxnSp>
      <p:sp>
        <p:nvSpPr>
          <p:cNvPr id="25" name="右矢印 24">
            <a:extLst>
              <a:ext uri="{FF2B5EF4-FFF2-40B4-BE49-F238E27FC236}">
                <a16:creationId xmlns:a16="http://schemas.microsoft.com/office/drawing/2014/main" id="{8811A080-F4C0-BEF6-3E01-DFEAC74E4B97}"/>
              </a:ext>
            </a:extLst>
          </p:cNvPr>
          <p:cNvSpPr/>
          <p:nvPr/>
        </p:nvSpPr>
        <p:spPr>
          <a:xfrm>
            <a:off x="6724890" y="1365814"/>
            <a:ext cx="4945560" cy="490740"/>
          </a:xfrm>
          <a:prstGeom prst="rightArrow">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2400" b="0" i="0" u="none" strike="noStrike" kern="1200" cap="none" spc="0" normalizeH="0" baseline="0" noProof="0">
              <a:ln>
                <a:noFill/>
              </a:ln>
              <a:solidFill>
                <a:srgbClr val="FFFFFF"/>
              </a:solidFill>
              <a:effectLst/>
              <a:uLnTx/>
              <a:uFillTx/>
              <a:latin typeface="Meiryo" panose="020B0604030504040204" pitchFamily="34" charset="-128"/>
              <a:ea typeface="Meiryo" panose="020B0604030504040204" pitchFamily="34" charset="-128"/>
              <a:cs typeface="+mn-cs"/>
            </a:endParaRPr>
          </a:p>
        </p:txBody>
      </p:sp>
      <p:sp>
        <p:nvSpPr>
          <p:cNvPr id="17" name="テキスト ボックス 16">
            <a:extLst>
              <a:ext uri="{FF2B5EF4-FFF2-40B4-BE49-F238E27FC236}">
                <a16:creationId xmlns:a16="http://schemas.microsoft.com/office/drawing/2014/main" id="{0D5D0881-C2C1-29BB-61E9-50B6F51C34AB}"/>
              </a:ext>
            </a:extLst>
          </p:cNvPr>
          <p:cNvSpPr txBox="1"/>
          <p:nvPr/>
        </p:nvSpPr>
        <p:spPr>
          <a:xfrm>
            <a:off x="10607211" y="0"/>
            <a:ext cx="1584789" cy="369332"/>
          </a:xfrm>
          <a:prstGeom prst="rect">
            <a:avLst/>
          </a:prstGeom>
          <a:no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800" b="0" i="0" u="none" strike="noStrike" kern="1200" cap="none" spc="0" normalizeH="0" baseline="0" noProof="0" dirty="0">
                <a:ln>
                  <a:noFill/>
                </a:ln>
                <a:solidFill>
                  <a:srgbClr val="FFFFFF">
                    <a:lumMod val="50000"/>
                  </a:srgbClr>
                </a:solidFill>
                <a:effectLst/>
                <a:uLnTx/>
                <a:uFillTx/>
                <a:latin typeface="Meiryo" panose="020B0604030504040204" pitchFamily="34" charset="-128"/>
                <a:ea typeface="Meiryo" panose="020B0604030504040204" pitchFamily="34" charset="-128"/>
                <a:cs typeface="+mn-cs"/>
              </a:rPr>
              <a:t>SEC11-BP06</a:t>
            </a:r>
            <a:endParaRPr kumimoji="0" lang="ja-JP" altLang="en-US" sz="1800" b="0" i="0" u="none" strike="noStrike" kern="1200" cap="none" spc="0" normalizeH="0" baseline="0" noProof="0">
              <a:ln>
                <a:noFill/>
              </a:ln>
              <a:solidFill>
                <a:srgbClr val="FFFFFF">
                  <a:lumMod val="50000"/>
                </a:srgbClr>
              </a:solidFill>
              <a:effectLst/>
              <a:uLnTx/>
              <a:uFillTx/>
              <a:latin typeface="Meiryo" panose="020B0604030504040204" pitchFamily="34" charset="-128"/>
              <a:ea typeface="Meiryo" panose="020B0604030504040204" pitchFamily="34" charset="-128"/>
              <a:cs typeface="+mn-cs"/>
            </a:endParaRPr>
          </a:p>
        </p:txBody>
      </p:sp>
    </p:spTree>
    <p:extLst>
      <p:ext uri="{BB962C8B-B14F-4D97-AF65-F5344CB8AC3E}">
        <p14:creationId xmlns:p14="http://schemas.microsoft.com/office/powerpoint/2010/main" val="1237112059"/>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207A3DA7-9856-5344-9678-3121BF4CEB51}"/>
              </a:ext>
            </a:extLst>
          </p:cNvPr>
          <p:cNvSpPr>
            <a:spLocks noGrp="1"/>
          </p:cNvSpPr>
          <p:nvPr>
            <p:ph type="title"/>
          </p:nvPr>
        </p:nvSpPr>
        <p:spPr/>
        <p:txBody>
          <a:bodyPr vert="horz" lIns="91440" tIns="45720" rIns="91440" bIns="45720" rtlCol="0" anchor="t">
            <a:noAutofit/>
          </a:bodyPr>
          <a:lstStyle/>
          <a:p>
            <a:r>
              <a:rPr lang="ja-JP" altLang="en-US" sz="2800" b="0"/>
              <a:t>参考：</a:t>
            </a:r>
            <a:r>
              <a:rPr lang="en" altLang="ja-JP" sz="2800" b="0" dirty="0"/>
              <a:t>Amazon CloudWatch Synthetics Canary</a:t>
            </a:r>
            <a:endParaRPr lang="ja-JP" altLang="en-US" sz="2800" b="0"/>
          </a:p>
        </p:txBody>
      </p:sp>
      <p:sp>
        <p:nvSpPr>
          <p:cNvPr id="2" name="テキスト ボックス 1">
            <a:extLst>
              <a:ext uri="{FF2B5EF4-FFF2-40B4-BE49-F238E27FC236}">
                <a16:creationId xmlns:a16="http://schemas.microsoft.com/office/drawing/2014/main" id="{51DB46F8-284A-0E9C-3016-1F68043D9050}"/>
              </a:ext>
            </a:extLst>
          </p:cNvPr>
          <p:cNvSpPr txBox="1"/>
          <p:nvPr/>
        </p:nvSpPr>
        <p:spPr>
          <a:xfrm>
            <a:off x="475250" y="880903"/>
            <a:ext cx="9983759" cy="830997"/>
          </a:xfrm>
          <a:prstGeom prst="rect">
            <a:avLst/>
          </a:prstGeom>
          <a:noFill/>
        </p:spPr>
        <p:txBody>
          <a:bodyPr wrap="non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en" altLang="ja-JP" sz="16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CloudWatch Synthetics </a:t>
            </a:r>
            <a:r>
              <a:rPr kumimoji="1" lang="ja-JP" altLang="en-US" sz="16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は、</a:t>
            </a:r>
            <a:r>
              <a:rPr kumimoji="1" lang="en" altLang="ja-JP" sz="16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Web </a:t>
            </a:r>
            <a:r>
              <a:rPr kumimoji="1" lang="ja-JP" altLang="en-US" sz="16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アプリケーションと </a:t>
            </a:r>
            <a:r>
              <a:rPr kumimoji="1" lang="en" altLang="ja-JP" sz="16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API </a:t>
            </a:r>
            <a:r>
              <a:rPr kumimoji="1" lang="ja-JP" altLang="en-US" sz="16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を簡単に監視できるようにするサービス。</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ja-JP" altLang="en-US" sz="16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実際のユーザートラフィックがなくてもエンドポイントを継続的にテストすることが可能。</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ja-JP" altLang="en-US" sz="16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設定したしきい値に基づいてエラーがあればアラートを上げることができる。</a:t>
            </a:r>
          </a:p>
        </p:txBody>
      </p:sp>
      <p:pic>
        <p:nvPicPr>
          <p:cNvPr id="5" name="図 4">
            <a:extLst>
              <a:ext uri="{FF2B5EF4-FFF2-40B4-BE49-F238E27FC236}">
                <a16:creationId xmlns:a16="http://schemas.microsoft.com/office/drawing/2014/main" id="{FAD626CC-AF88-365C-309E-310169DA40A3}"/>
              </a:ext>
            </a:extLst>
          </p:cNvPr>
          <p:cNvPicPr>
            <a:picLocks noChangeAspect="1"/>
          </p:cNvPicPr>
          <p:nvPr/>
        </p:nvPicPr>
        <p:blipFill>
          <a:blip r:embed="rId2"/>
          <a:stretch>
            <a:fillRect/>
          </a:stretch>
        </p:blipFill>
        <p:spPr>
          <a:xfrm>
            <a:off x="703017" y="1864536"/>
            <a:ext cx="10785965" cy="4374218"/>
          </a:xfrm>
          <a:prstGeom prst="rect">
            <a:avLst/>
          </a:prstGeom>
        </p:spPr>
      </p:pic>
      <p:sp>
        <p:nvSpPr>
          <p:cNvPr id="3" name="テキスト ボックス 2">
            <a:extLst>
              <a:ext uri="{FF2B5EF4-FFF2-40B4-BE49-F238E27FC236}">
                <a16:creationId xmlns:a16="http://schemas.microsoft.com/office/drawing/2014/main" id="{72931FFC-F120-A1BC-6456-AC2B36CA4976}"/>
              </a:ext>
            </a:extLst>
          </p:cNvPr>
          <p:cNvSpPr txBox="1"/>
          <p:nvPr/>
        </p:nvSpPr>
        <p:spPr>
          <a:xfrm>
            <a:off x="10607211" y="0"/>
            <a:ext cx="1584789" cy="369332"/>
          </a:xfrm>
          <a:prstGeom prst="rect">
            <a:avLst/>
          </a:prstGeom>
          <a:no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800" b="0" i="0" u="none" strike="noStrike" kern="1200" cap="none" spc="0" normalizeH="0" baseline="0" noProof="0" dirty="0">
                <a:ln>
                  <a:noFill/>
                </a:ln>
                <a:solidFill>
                  <a:srgbClr val="FFFFFF">
                    <a:lumMod val="50000"/>
                  </a:srgbClr>
                </a:solidFill>
                <a:effectLst/>
                <a:uLnTx/>
                <a:uFillTx/>
                <a:latin typeface="Meiryo" panose="020B0604030504040204" pitchFamily="34" charset="-128"/>
                <a:ea typeface="Meiryo" panose="020B0604030504040204" pitchFamily="34" charset="-128"/>
                <a:cs typeface="+mn-cs"/>
              </a:rPr>
              <a:t>SEC11-BP06</a:t>
            </a:r>
            <a:endParaRPr kumimoji="0" lang="ja-JP" altLang="en-US" sz="1800" b="0" i="0" u="none" strike="noStrike" kern="1200" cap="none" spc="0" normalizeH="0" baseline="0" noProof="0">
              <a:ln>
                <a:noFill/>
              </a:ln>
              <a:solidFill>
                <a:srgbClr val="FFFFFF">
                  <a:lumMod val="50000"/>
                </a:srgbClr>
              </a:solidFill>
              <a:effectLst/>
              <a:uLnTx/>
              <a:uFillTx/>
              <a:latin typeface="Meiryo" panose="020B0604030504040204" pitchFamily="34" charset="-128"/>
              <a:ea typeface="Meiryo" panose="020B0604030504040204" pitchFamily="34" charset="-128"/>
              <a:cs typeface="+mn-cs"/>
            </a:endParaRPr>
          </a:p>
        </p:txBody>
      </p:sp>
    </p:spTree>
    <p:extLst>
      <p:ext uri="{BB962C8B-B14F-4D97-AF65-F5344CB8AC3E}">
        <p14:creationId xmlns:p14="http://schemas.microsoft.com/office/powerpoint/2010/main" val="1187760490"/>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D0F9A1-029E-71F6-E793-4D162093E776}"/>
              </a:ext>
            </a:extLst>
          </p:cNvPr>
          <p:cNvSpPr>
            <a:spLocks noGrp="1"/>
          </p:cNvSpPr>
          <p:nvPr>
            <p:ph type="title"/>
          </p:nvPr>
        </p:nvSpPr>
        <p:spPr/>
        <p:txBody>
          <a:bodyPr/>
          <a:lstStyle/>
          <a:p>
            <a:pPr algn="l"/>
            <a:r>
              <a:rPr lang="en-JP" sz="2000"/>
              <a:t>レビュー観点 :</a:t>
            </a:r>
            <a:r>
              <a:rPr lang="ja-JP" altLang="en-US" sz="2000"/>
              <a:t>アプリケーションのセキュリティ</a:t>
            </a:r>
            <a:br>
              <a:rPr lang="en-JP" sz="2000"/>
            </a:br>
            <a:r>
              <a:rPr lang="en-US" sz="2800" b="0" i="0" dirty="0">
                <a:solidFill>
                  <a:srgbClr val="16191F"/>
                </a:solidFill>
                <a:effectLst/>
                <a:latin typeface="Amazon Ember" panose="020B0603020204020204" pitchFamily="34" charset="0"/>
              </a:rPr>
              <a:t>SEC11-BP07 </a:t>
            </a:r>
            <a:r>
              <a:rPr lang="ja-JP" altLang="en-US" sz="2800" b="0" i="0">
                <a:solidFill>
                  <a:srgbClr val="16191F"/>
                </a:solidFill>
                <a:effectLst/>
                <a:latin typeface="Amazon Ember" panose="020B0603020204020204" pitchFamily="34" charset="0"/>
              </a:rPr>
              <a:t>パイプラインのセキュリティ特性を定期的に評価する</a:t>
            </a:r>
            <a:endParaRPr lang="en-JP" sz="2800" dirty="0"/>
          </a:p>
        </p:txBody>
      </p:sp>
      <p:sp>
        <p:nvSpPr>
          <p:cNvPr id="3" name="Text Placeholder 2">
            <a:extLst>
              <a:ext uri="{FF2B5EF4-FFF2-40B4-BE49-F238E27FC236}">
                <a16:creationId xmlns:a16="http://schemas.microsoft.com/office/drawing/2014/main" id="{6CD638BC-5BEF-1626-7E3A-3BD989F1AFF4}"/>
              </a:ext>
            </a:extLst>
          </p:cNvPr>
          <p:cNvSpPr>
            <a:spLocks noGrp="1"/>
          </p:cNvSpPr>
          <p:nvPr>
            <p:ph type="body" sz="quarter" idx="10"/>
          </p:nvPr>
        </p:nvSpPr>
        <p:spPr>
          <a:xfrm>
            <a:off x="457200" y="1371600"/>
            <a:ext cx="5733945" cy="5080000"/>
          </a:xfrm>
        </p:spPr>
        <p:txBody>
          <a:bodyPr/>
          <a:lstStyle/>
          <a:p>
            <a:r>
              <a:rPr lang="en-JP" sz="1400" dirty="0">
                <a:solidFill>
                  <a:srgbClr val="0070C0"/>
                </a:solidFill>
              </a:rPr>
              <a:t>ポイント</a:t>
            </a:r>
          </a:p>
          <a:p>
            <a:pPr marL="285750" indent="-285750">
              <a:buFont typeface="Arial" panose="020B0604020202020204" pitchFamily="34" charset="0"/>
              <a:buChar char="•"/>
            </a:pPr>
            <a:r>
              <a:rPr lang="ja-JP" altLang="en-US" sz="1400"/>
              <a:t>ソフトウェアの開発環境（</a:t>
            </a:r>
            <a:r>
              <a:rPr lang="en-US" altLang="ja-JP" sz="1400" dirty="0"/>
              <a:t>CI/CD </a:t>
            </a:r>
            <a:r>
              <a:rPr lang="ja-JP" altLang="en-US" sz="1400"/>
              <a:t>パイプライン）にも、</a:t>
            </a:r>
            <a:r>
              <a:rPr lang="en-JP" sz="1400"/>
              <a:t>Well-Architected </a:t>
            </a:r>
            <a:r>
              <a:rPr lang="ja-JP" altLang="en-US" sz="1400"/>
              <a:t>セキュリティの柱の原則を適用する。</a:t>
            </a:r>
            <a:endParaRPr lang="en-US" altLang="ja-JP" sz="1400" dirty="0"/>
          </a:p>
          <a:p>
            <a:pPr marL="882362" lvl="1" indent="-285750">
              <a:buFont typeface="Arial" panose="020B0604020202020204" pitchFamily="34" charset="0"/>
              <a:buChar char="•"/>
            </a:pPr>
            <a:r>
              <a:rPr lang="ja-JP" altLang="en-US" sz="1200"/>
              <a:t>最小権限の原則を適用する。</a:t>
            </a:r>
            <a:endParaRPr lang="en-US" altLang="ja-JP" sz="1200" dirty="0"/>
          </a:p>
          <a:p>
            <a:pPr marL="1178683" lvl="2" indent="-285750">
              <a:buFont typeface="Arial" panose="020B0604020202020204" pitchFamily="34" charset="0"/>
              <a:buChar char="•"/>
            </a:pPr>
            <a:r>
              <a:rPr lang="ja-JP" altLang="en-US" sz="1033"/>
              <a:t>パイプラインに実装されるテストは、テストを使用するビルダーによって編集できないようにする。</a:t>
            </a:r>
            <a:endParaRPr lang="en-US" altLang="ja-JP" sz="1033" dirty="0"/>
          </a:p>
          <a:p>
            <a:pPr marL="1178683" lvl="2" indent="-285750">
              <a:buFont typeface="Arial" panose="020B0604020202020204" pitchFamily="34" charset="0"/>
              <a:buChar char="•"/>
            </a:pPr>
            <a:r>
              <a:rPr lang="ja-JP" altLang="en-US" sz="1033"/>
              <a:t>パイプラインへのアクセス許可は、実施するデプロイに必要なものだけに制限し、誤った環境へのデプロイを防ぐ。</a:t>
            </a:r>
            <a:endParaRPr lang="en-US" altLang="ja-JP" sz="1033" dirty="0"/>
          </a:p>
          <a:p>
            <a:pPr marL="882362" lvl="1" indent="-285750">
              <a:buFont typeface="Arial" panose="020B0604020202020204" pitchFamily="34" charset="0"/>
              <a:buChar char="•"/>
            </a:pPr>
            <a:r>
              <a:rPr lang="ja-JP" altLang="en-US" sz="1200"/>
              <a:t>パイプラインのアクセスに長期的な認証情報を使用しない。</a:t>
            </a:r>
            <a:endParaRPr lang="en-US" altLang="ja-JP" sz="1200" dirty="0"/>
          </a:p>
          <a:p>
            <a:pPr marL="882362" lvl="1" indent="-285750">
              <a:buFont typeface="Arial" panose="020B0604020202020204" pitchFamily="34" charset="0"/>
              <a:buChar char="•"/>
            </a:pPr>
            <a:r>
              <a:rPr lang="ja-JP" altLang="en-US" sz="1200"/>
              <a:t>ソフトウェアの開発環境を監視する。</a:t>
            </a:r>
            <a:endParaRPr lang="en-JP" sz="1200" dirty="0"/>
          </a:p>
          <a:p>
            <a:pPr marL="285750" indent="-285750">
              <a:buFont typeface="Arial" panose="020B0604020202020204" pitchFamily="34" charset="0"/>
              <a:buChar char="•"/>
            </a:pPr>
            <a:r>
              <a:rPr lang="en-US" sz="1400" dirty="0" err="1"/>
              <a:t>これにより、</a:t>
            </a:r>
            <a:r>
              <a:rPr lang="en-US" altLang="ja-JP" sz="1400" dirty="0" err="1"/>
              <a:t>CI</a:t>
            </a:r>
            <a:r>
              <a:rPr lang="en-US" altLang="ja-JP" sz="1400" dirty="0"/>
              <a:t>/CD </a:t>
            </a:r>
            <a:r>
              <a:rPr lang="ja-JP" altLang="en-US" sz="1400"/>
              <a:t>パイプラインを通過するソフトウェアのセキュリティを確保する。</a:t>
            </a:r>
            <a:endParaRPr lang="en-JP" sz="1400" dirty="0"/>
          </a:p>
          <a:p>
            <a:endParaRPr lang="en-JP" sz="1400" dirty="0"/>
          </a:p>
          <a:p>
            <a:r>
              <a:rPr lang="en-JP" sz="1400">
                <a:solidFill>
                  <a:srgbClr val="0070C0"/>
                </a:solidFill>
              </a:rPr>
              <a:t>レビュー観点の例</a:t>
            </a:r>
            <a:endParaRPr lang="ja-JP" altLang="en-US" sz="1400"/>
          </a:p>
          <a:p>
            <a:pPr marL="285750" indent="-285750">
              <a:buFont typeface="Arial" panose="020B0604020202020204" pitchFamily="34" charset="0"/>
              <a:buChar char="•"/>
            </a:pPr>
            <a:r>
              <a:rPr lang="ja-JP" altLang="en-US" sz="1400"/>
              <a:t>ソフトウェアの開発環境（</a:t>
            </a:r>
            <a:r>
              <a:rPr lang="en" altLang="ja-JP" sz="1400" dirty="0"/>
              <a:t>CI/CD </a:t>
            </a:r>
            <a:r>
              <a:rPr lang="ja-JP" altLang="en-US" sz="1400"/>
              <a:t>パイプライン）も、セキュリティレビューされているか？</a:t>
            </a:r>
            <a:endParaRPr lang="en-US" altLang="ja-JP" sz="1400" dirty="0"/>
          </a:p>
          <a:p>
            <a:pPr marL="285750" indent="-285750">
              <a:buFont typeface="Arial" panose="020B0604020202020204" pitchFamily="34" charset="0"/>
              <a:buChar char="•"/>
            </a:pPr>
            <a:r>
              <a:rPr lang="ja-JP" altLang="en-US" sz="1400"/>
              <a:t>デプロイパイプラインへの広範すぎるアクセス許可を付与していないか？</a:t>
            </a:r>
          </a:p>
          <a:p>
            <a:pPr marL="285750" indent="-285750">
              <a:buFont typeface="Arial" panose="020B0604020202020204" pitchFamily="34" charset="0"/>
              <a:buChar char="•"/>
            </a:pPr>
            <a:r>
              <a:rPr lang="ja-JP" altLang="en-US" sz="1400"/>
              <a:t>長期的な認証情報、またはハードコード化された認証情報を使用していないか？</a:t>
            </a:r>
          </a:p>
        </p:txBody>
      </p:sp>
      <p:sp>
        <p:nvSpPr>
          <p:cNvPr id="4" name="Text Placeholder 2">
            <a:extLst>
              <a:ext uri="{FF2B5EF4-FFF2-40B4-BE49-F238E27FC236}">
                <a16:creationId xmlns:a16="http://schemas.microsoft.com/office/drawing/2014/main" id="{EE4DABB0-BD60-B52C-4055-D66CD9E67096}"/>
              </a:ext>
            </a:extLst>
          </p:cNvPr>
          <p:cNvSpPr txBox="1">
            <a:spLocks/>
          </p:cNvSpPr>
          <p:nvPr/>
        </p:nvSpPr>
        <p:spPr>
          <a:xfrm>
            <a:off x="6431280" y="1371600"/>
            <a:ext cx="5284470" cy="4653280"/>
          </a:xfrm>
          <a:prstGeom prst="rect">
            <a:avLst/>
          </a:prstGeom>
        </p:spPr>
        <p:txBody>
          <a:bodyPr vert="horz" lIns="91440" tIns="45720" rIns="91440" bIns="45720" rtlCol="0">
            <a:noAutofit/>
          </a:bodyPr>
          <a:lstStyle>
            <a:lvl1pPr marL="0" indent="0" algn="l" defTabSz="609576" rtl="0" eaLnBrk="1" latinLnBrk="0" hangingPunct="1">
              <a:spcBef>
                <a:spcPct val="20000"/>
              </a:spcBef>
              <a:buFont typeface="Arial" panose="020B0604020202020204" pitchFamily="34" charset="0"/>
              <a:buNone/>
              <a:tabLst/>
              <a:defRPr sz="2167" b="0" i="0" kern="1200">
                <a:solidFill>
                  <a:schemeClr val="tx1"/>
                </a:solidFill>
                <a:latin typeface="Meiryo" panose="020B0604030504040204" pitchFamily="34" charset="-128"/>
                <a:ea typeface="Meiryo" panose="020B0604030504040204" pitchFamily="34" charset="-128"/>
                <a:cs typeface="Amazon Ember Regular" charset="0"/>
              </a:defRPr>
            </a:lvl1pPr>
            <a:lvl2pPr marL="596612" indent="-294999" algn="l" defTabSz="609576" rtl="0" eaLnBrk="1" latinLnBrk="0" hangingPunct="1">
              <a:spcBef>
                <a:spcPct val="20000"/>
              </a:spcBef>
              <a:buFont typeface="Arial"/>
              <a:buChar char="•"/>
              <a:tabLst/>
              <a:defRPr sz="2000" b="0" i="0" kern="1200">
                <a:solidFill>
                  <a:schemeClr val="tx1"/>
                </a:solidFill>
                <a:latin typeface="Meiryo" panose="020B0604030504040204" pitchFamily="34" charset="-128"/>
                <a:ea typeface="Meiryo" panose="020B0604030504040204" pitchFamily="34" charset="-128"/>
                <a:cs typeface="Amazon Ember Regular" charset="0"/>
              </a:defRPr>
            </a:lvl2pPr>
            <a:lvl3pPr marL="892933" indent="-302936" algn="l" defTabSz="609576" rtl="0" eaLnBrk="1" latinLnBrk="0" hangingPunct="1">
              <a:spcBef>
                <a:spcPct val="20000"/>
              </a:spcBef>
              <a:buFont typeface="Arial"/>
              <a:buChar char="•"/>
              <a:tabLst/>
              <a:defRPr sz="1833" b="0" i="0" kern="1200">
                <a:solidFill>
                  <a:schemeClr val="tx1"/>
                </a:solidFill>
                <a:latin typeface="Meiryo" panose="020B0604030504040204" pitchFamily="34" charset="-128"/>
                <a:ea typeface="Meiryo" panose="020B0604030504040204" pitchFamily="34" charset="-128"/>
                <a:cs typeface="Amazon Ember Regular" charset="0"/>
              </a:defRPr>
            </a:lvl3pPr>
            <a:lvl4pPr marL="1222326" indent="-309550" algn="l" defTabSz="609576" rtl="0" eaLnBrk="1" latinLnBrk="0" hangingPunct="1">
              <a:spcBef>
                <a:spcPct val="20000"/>
              </a:spcBef>
              <a:buFont typeface="Arial" panose="020B0604020202020204" pitchFamily="34" charset="0"/>
              <a:buChar char="•"/>
              <a:tabLst/>
              <a:defRPr sz="1667" b="0" i="0" kern="1200">
                <a:solidFill>
                  <a:schemeClr val="tx1"/>
                </a:solidFill>
                <a:latin typeface="Meiryo" panose="020B0604030504040204" pitchFamily="34" charset="-128"/>
                <a:ea typeface="Meiryo" panose="020B0604030504040204" pitchFamily="34" charset="-128"/>
                <a:cs typeface="Amazon Ember Regular" charset="0"/>
              </a:defRPr>
            </a:lvl4pPr>
            <a:lvl5pPr marL="1518648" indent="-316165" algn="l" defTabSz="609576" rtl="0" eaLnBrk="1" latinLnBrk="0" hangingPunct="1">
              <a:spcBef>
                <a:spcPct val="20000"/>
              </a:spcBef>
              <a:buFont typeface="Arial" panose="020B0604020202020204" pitchFamily="34" charset="0"/>
              <a:buChar char="•"/>
              <a:tabLst/>
              <a:defRPr sz="1583" b="0" i="0" kern="1200">
                <a:solidFill>
                  <a:schemeClr val="tx1"/>
                </a:solidFill>
                <a:latin typeface="Meiryo" panose="020B0604030504040204" pitchFamily="34" charset="-128"/>
                <a:ea typeface="Meiryo" panose="020B0604030504040204" pitchFamily="34" charset="-128"/>
                <a:cs typeface="Amazon Ember Regular" charset="0"/>
              </a:defRPr>
            </a:lvl5pPr>
            <a:lvl6pPr marL="3352666" indent="-304788" algn="l" defTabSz="609576" rtl="0" eaLnBrk="1" latinLnBrk="0" hangingPunct="1">
              <a:spcBef>
                <a:spcPct val="20000"/>
              </a:spcBef>
              <a:buFont typeface="Arial"/>
              <a:buChar char="•"/>
              <a:defRPr sz="2667" kern="1200">
                <a:solidFill>
                  <a:schemeClr val="tx1"/>
                </a:solidFill>
                <a:latin typeface="+mn-lt"/>
                <a:ea typeface="+mn-ea"/>
                <a:cs typeface="+mn-cs"/>
              </a:defRPr>
            </a:lvl6pPr>
            <a:lvl7pPr marL="3962242" indent="-304788" algn="l" defTabSz="609576" rtl="0" eaLnBrk="1" latinLnBrk="0" hangingPunct="1">
              <a:spcBef>
                <a:spcPct val="20000"/>
              </a:spcBef>
              <a:buFont typeface="Arial"/>
              <a:buChar char="•"/>
              <a:defRPr sz="2667" kern="1200">
                <a:solidFill>
                  <a:schemeClr val="tx1"/>
                </a:solidFill>
                <a:latin typeface="+mn-lt"/>
                <a:ea typeface="+mn-ea"/>
                <a:cs typeface="+mn-cs"/>
              </a:defRPr>
            </a:lvl7pPr>
            <a:lvl8pPr marL="4571817" indent="-304788" algn="l" defTabSz="609576" rtl="0" eaLnBrk="1" latinLnBrk="0" hangingPunct="1">
              <a:spcBef>
                <a:spcPct val="20000"/>
              </a:spcBef>
              <a:buFont typeface="Arial"/>
              <a:buChar char="•"/>
              <a:defRPr sz="2667" kern="1200">
                <a:solidFill>
                  <a:schemeClr val="tx1"/>
                </a:solidFill>
                <a:latin typeface="+mn-lt"/>
                <a:ea typeface="+mn-ea"/>
                <a:cs typeface="+mn-cs"/>
              </a:defRPr>
            </a:lvl8pPr>
            <a:lvl9pPr marL="5181393" indent="-304788" algn="l" defTabSz="609576" rtl="0" eaLnBrk="1" latinLnBrk="0" hangingPunct="1">
              <a:spcBef>
                <a:spcPct val="20000"/>
              </a:spcBef>
              <a:buFont typeface="Arial"/>
              <a:buChar char="•"/>
              <a:defRPr sz="2667" kern="1200">
                <a:solidFill>
                  <a:schemeClr val="tx1"/>
                </a:solidFill>
                <a:latin typeface="+mn-lt"/>
                <a:ea typeface="+mn-ea"/>
                <a:cs typeface="+mn-cs"/>
              </a:defRPr>
            </a:lvl9pPr>
          </a:lstStyle>
          <a:p>
            <a:pPr marL="0" marR="0" lvl="0" indent="0" algn="l" defTabSz="609576"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ja-JP" altLang="en-US" sz="1400" b="0" i="0" u="none" strike="noStrike" kern="1200" cap="none" spc="0" normalizeH="0" baseline="0" noProof="0">
                <a:ln>
                  <a:noFill/>
                </a:ln>
                <a:solidFill>
                  <a:srgbClr val="0070C0"/>
                </a:solidFill>
                <a:effectLst/>
                <a:uLnTx/>
                <a:uFillTx/>
                <a:latin typeface="Meiryo" panose="020B0604030504040204" pitchFamily="34" charset="-128"/>
                <a:ea typeface="Meiryo" panose="020B0604030504040204" pitchFamily="34" charset="-128"/>
                <a:cs typeface="Amazon Ember Regular" charset="0"/>
              </a:rPr>
              <a:t>実装例</a:t>
            </a:r>
            <a:endParaRPr kumimoji="0" lang="en-US" altLang="ja-JP" sz="1400" b="0" i="0" u="none" strike="noStrike" kern="1200" cap="none" spc="0" normalizeH="0" baseline="0" noProof="0" dirty="0">
              <a:ln>
                <a:noFill/>
              </a:ln>
              <a:solidFill>
                <a:srgbClr val="0070C0"/>
              </a:solidFill>
              <a:effectLst/>
              <a:uLnTx/>
              <a:uFillTx/>
              <a:latin typeface="Meiryo" panose="020B0604030504040204" pitchFamily="34" charset="-128"/>
              <a:ea typeface="Meiryo" panose="020B0604030504040204" pitchFamily="34" charset="-128"/>
              <a:cs typeface="Amazon Ember Regular" charset="0"/>
            </a:endParaRPr>
          </a:p>
          <a:p>
            <a:pPr marL="285750" marR="0" lvl="0" indent="-285750" algn="l" defTabSz="609576"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US" altLang="ja-JP" sz="14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hlinkClick r:id="rId2"/>
              </a:rPr>
              <a:t>Deployment Pipeline Reference Architecture</a:t>
            </a:r>
            <a:r>
              <a:rPr kumimoji="0" lang="en-US" altLang="ja-JP" sz="14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 </a:t>
            </a:r>
            <a:r>
              <a:rPr kumimoji="0" lang="ja-JP" altLang="en-US" sz="14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参照。</a:t>
            </a:r>
            <a:endParaRPr kumimoji="0" lang="en-US" altLang="ja-JP" sz="14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endParaRPr>
          </a:p>
          <a:p>
            <a:pPr marL="285750" marR="0" lvl="0" indent="-285750" algn="l" defTabSz="609576"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US" altLang="ja-JP" sz="14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hlinkClick r:id="rId3"/>
              </a:rPr>
              <a:t>New – Deployment Pipelines Reference Architecture and Reference Implementations</a:t>
            </a:r>
            <a:r>
              <a:rPr kumimoji="0" lang="en-US" altLang="ja-JP" sz="14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 </a:t>
            </a:r>
            <a:r>
              <a:rPr kumimoji="0" lang="ja-JP" altLang="en-US" sz="14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参照。</a:t>
            </a:r>
            <a:endParaRPr kumimoji="0" lang="en-US" altLang="ja-JP" sz="14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endParaRPr>
          </a:p>
        </p:txBody>
      </p:sp>
      <p:pic>
        <p:nvPicPr>
          <p:cNvPr id="8" name="図 7">
            <a:extLst>
              <a:ext uri="{FF2B5EF4-FFF2-40B4-BE49-F238E27FC236}">
                <a16:creationId xmlns:a16="http://schemas.microsoft.com/office/drawing/2014/main" id="{1F7730D8-111E-F604-E5EA-74B8A97232E6}"/>
              </a:ext>
            </a:extLst>
          </p:cNvPr>
          <p:cNvPicPr>
            <a:picLocks noChangeAspect="1"/>
          </p:cNvPicPr>
          <p:nvPr/>
        </p:nvPicPr>
        <p:blipFill>
          <a:blip r:embed="rId4"/>
          <a:stretch>
            <a:fillRect/>
          </a:stretch>
        </p:blipFill>
        <p:spPr>
          <a:xfrm>
            <a:off x="6431280" y="2565751"/>
            <a:ext cx="5433060" cy="3085591"/>
          </a:xfrm>
          <a:prstGeom prst="rect">
            <a:avLst/>
          </a:prstGeom>
        </p:spPr>
      </p:pic>
    </p:spTree>
    <p:extLst>
      <p:ext uri="{BB962C8B-B14F-4D97-AF65-F5344CB8AC3E}">
        <p14:creationId xmlns:p14="http://schemas.microsoft.com/office/powerpoint/2010/main" val="1508040605"/>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D0F9A1-029E-71F6-E793-4D162093E776}"/>
              </a:ext>
            </a:extLst>
          </p:cNvPr>
          <p:cNvSpPr>
            <a:spLocks noGrp="1"/>
          </p:cNvSpPr>
          <p:nvPr>
            <p:ph type="title"/>
          </p:nvPr>
        </p:nvSpPr>
        <p:spPr/>
        <p:txBody>
          <a:bodyPr/>
          <a:lstStyle/>
          <a:p>
            <a:pPr algn="l"/>
            <a:r>
              <a:rPr lang="en-JP" sz="2000"/>
              <a:t>レビュー観点 :</a:t>
            </a:r>
            <a:r>
              <a:rPr lang="ja-JP" altLang="en-US" sz="2000"/>
              <a:t>アプリケーションのセキュリティ</a:t>
            </a:r>
            <a:br>
              <a:rPr lang="en-JP" sz="2000"/>
            </a:br>
            <a:r>
              <a:rPr lang="en-US" sz="2800" b="0" i="0" dirty="0">
                <a:solidFill>
                  <a:srgbClr val="16191F"/>
                </a:solidFill>
                <a:effectLst/>
                <a:latin typeface="Amazon Ember" panose="020B0603020204020204" pitchFamily="34" charset="0"/>
              </a:rPr>
              <a:t>SEC11-BP08 </a:t>
            </a:r>
            <a:r>
              <a:rPr lang="ja-JP" altLang="en-US" sz="2800" b="0" i="0">
                <a:solidFill>
                  <a:srgbClr val="16191F"/>
                </a:solidFill>
                <a:effectLst/>
                <a:latin typeface="Amazon Ember" panose="020B0603020204020204" pitchFamily="34" charset="0"/>
              </a:rPr>
              <a:t>ワークロードチームにセキュリティのオーナーシップを根付かせるプログラムを構築する</a:t>
            </a:r>
            <a:endParaRPr lang="en-JP" sz="2800" dirty="0"/>
          </a:p>
        </p:txBody>
      </p:sp>
      <p:sp>
        <p:nvSpPr>
          <p:cNvPr id="3" name="Text Placeholder 2">
            <a:extLst>
              <a:ext uri="{FF2B5EF4-FFF2-40B4-BE49-F238E27FC236}">
                <a16:creationId xmlns:a16="http://schemas.microsoft.com/office/drawing/2014/main" id="{6CD638BC-5BEF-1626-7E3A-3BD989F1AFF4}"/>
              </a:ext>
            </a:extLst>
          </p:cNvPr>
          <p:cNvSpPr>
            <a:spLocks noGrp="1"/>
          </p:cNvSpPr>
          <p:nvPr>
            <p:ph type="body" sz="quarter" idx="10"/>
          </p:nvPr>
        </p:nvSpPr>
        <p:spPr>
          <a:xfrm>
            <a:off x="457200" y="1371600"/>
            <a:ext cx="5733945" cy="4364892"/>
          </a:xfrm>
        </p:spPr>
        <p:txBody>
          <a:bodyPr/>
          <a:lstStyle/>
          <a:p>
            <a:r>
              <a:rPr lang="en-JP" sz="1400" dirty="0">
                <a:solidFill>
                  <a:srgbClr val="0070C0"/>
                </a:solidFill>
              </a:rPr>
              <a:t>ポイント</a:t>
            </a:r>
          </a:p>
          <a:p>
            <a:pPr marL="285750" indent="-285750">
              <a:buFont typeface="Arial" panose="020B0604020202020204" pitchFamily="34" charset="0"/>
              <a:buChar char="•"/>
            </a:pPr>
            <a:r>
              <a:rPr lang="ja-JP" altLang="en-US" sz="1400"/>
              <a:t>ビルダーチームが、開発の初期の段階で、作成するソフトウェアのセキュリティに関する決定を行えるようにするプログラムやメカニズムを構築する。</a:t>
            </a:r>
            <a:endParaRPr lang="en-JP" sz="1400" dirty="0"/>
          </a:p>
          <a:p>
            <a:pPr marL="285750" indent="-285750">
              <a:buFont typeface="Arial" panose="020B0604020202020204" pitchFamily="34" charset="0"/>
              <a:buChar char="•"/>
            </a:pPr>
            <a:r>
              <a:rPr lang="ja-JP" altLang="en-US" sz="1400"/>
              <a:t>ビルダーチームにセキュリティのオーナーシップを根付かせることで、以下の効果が期待される：</a:t>
            </a:r>
            <a:endParaRPr lang="en-US" altLang="ja-JP" sz="1400" dirty="0"/>
          </a:p>
          <a:p>
            <a:pPr marL="882362" lvl="1" indent="-285750">
              <a:buFont typeface="Arial" panose="020B0604020202020204" pitchFamily="34" charset="0"/>
              <a:buChar char="•"/>
            </a:pPr>
            <a:r>
              <a:rPr lang="ja-JP" altLang="en-US" sz="1200"/>
              <a:t>開発サイクルの初期の段階でセキュリティに関する質の高い意思決定を行えるようになり、より迅速でセキュアなワークロードの構築が可能になる。</a:t>
            </a:r>
            <a:endParaRPr lang="en-US" altLang="ja-JP" sz="1200" dirty="0"/>
          </a:p>
          <a:p>
            <a:pPr marL="882362" lvl="1" indent="-285750">
              <a:buFont typeface="Arial" panose="020B0604020202020204" pitchFamily="34" charset="0"/>
              <a:buChar char="•"/>
            </a:pPr>
            <a:r>
              <a:rPr lang="ja-JP" altLang="en-US" sz="1200"/>
              <a:t>オーナーシップのカルチャーを育み、システムの運用に良い影響を与える。</a:t>
            </a:r>
            <a:endParaRPr lang="en-JP" sz="1200" dirty="0"/>
          </a:p>
          <a:p>
            <a:endParaRPr lang="en-JP" sz="1400" dirty="0"/>
          </a:p>
          <a:p>
            <a:r>
              <a:rPr lang="en-JP" sz="1400">
                <a:solidFill>
                  <a:srgbClr val="0070C0"/>
                </a:solidFill>
              </a:rPr>
              <a:t>レビュー観点の例</a:t>
            </a:r>
            <a:endParaRPr lang="ja-JP" altLang="en-US" sz="1400"/>
          </a:p>
          <a:p>
            <a:pPr marL="285750" indent="-285750">
              <a:buFont typeface="Arial" panose="020B0604020202020204" pitchFamily="34" charset="0"/>
              <a:buChar char="•"/>
            </a:pPr>
            <a:r>
              <a:rPr lang="ja-JP" altLang="en-US" sz="1400"/>
              <a:t>セキュリティ設計に関するすべての意思決定をセキュリティチームに委ねていないか？</a:t>
            </a:r>
          </a:p>
          <a:p>
            <a:pPr marL="285750" indent="-285750">
              <a:buFont typeface="Arial" panose="020B0604020202020204" pitchFamily="34" charset="0"/>
              <a:buChar char="•"/>
            </a:pPr>
            <a:r>
              <a:rPr lang="ja-JP" altLang="en-US" sz="1400"/>
              <a:t>プログラムの運用に関して、ビルダーとセキュリティスタッフからのフィードバックをもらっているか？</a:t>
            </a:r>
          </a:p>
        </p:txBody>
      </p:sp>
      <p:sp>
        <p:nvSpPr>
          <p:cNvPr id="4" name="Text Placeholder 2">
            <a:extLst>
              <a:ext uri="{FF2B5EF4-FFF2-40B4-BE49-F238E27FC236}">
                <a16:creationId xmlns:a16="http://schemas.microsoft.com/office/drawing/2014/main" id="{479141B0-DB00-B331-3D25-41645B457ADC}"/>
              </a:ext>
            </a:extLst>
          </p:cNvPr>
          <p:cNvSpPr txBox="1">
            <a:spLocks/>
          </p:cNvSpPr>
          <p:nvPr/>
        </p:nvSpPr>
        <p:spPr>
          <a:xfrm>
            <a:off x="6431280" y="1371600"/>
            <a:ext cx="5284470" cy="4653280"/>
          </a:xfrm>
          <a:prstGeom prst="rect">
            <a:avLst/>
          </a:prstGeom>
        </p:spPr>
        <p:txBody>
          <a:bodyPr vert="horz" lIns="91440" tIns="45720" rIns="91440" bIns="45720" rtlCol="0">
            <a:noAutofit/>
          </a:bodyPr>
          <a:lstStyle>
            <a:lvl1pPr marL="0" indent="0" algn="l" defTabSz="609576" rtl="0" eaLnBrk="1" latinLnBrk="0" hangingPunct="1">
              <a:spcBef>
                <a:spcPct val="20000"/>
              </a:spcBef>
              <a:buFont typeface="Arial" panose="020B0604020202020204" pitchFamily="34" charset="0"/>
              <a:buNone/>
              <a:tabLst/>
              <a:defRPr sz="2167" b="0" i="0" kern="1200">
                <a:solidFill>
                  <a:schemeClr val="tx1"/>
                </a:solidFill>
                <a:latin typeface="Meiryo" panose="020B0604030504040204" pitchFamily="34" charset="-128"/>
                <a:ea typeface="Meiryo" panose="020B0604030504040204" pitchFamily="34" charset="-128"/>
                <a:cs typeface="Amazon Ember Regular" charset="0"/>
              </a:defRPr>
            </a:lvl1pPr>
            <a:lvl2pPr marL="596612" indent="-294999" algn="l" defTabSz="609576" rtl="0" eaLnBrk="1" latinLnBrk="0" hangingPunct="1">
              <a:spcBef>
                <a:spcPct val="20000"/>
              </a:spcBef>
              <a:buFont typeface="Arial"/>
              <a:buChar char="•"/>
              <a:tabLst/>
              <a:defRPr sz="2000" b="0" i="0" kern="1200">
                <a:solidFill>
                  <a:schemeClr val="tx1"/>
                </a:solidFill>
                <a:latin typeface="Meiryo" panose="020B0604030504040204" pitchFamily="34" charset="-128"/>
                <a:ea typeface="Meiryo" panose="020B0604030504040204" pitchFamily="34" charset="-128"/>
                <a:cs typeface="Amazon Ember Regular" charset="0"/>
              </a:defRPr>
            </a:lvl2pPr>
            <a:lvl3pPr marL="892933" indent="-302936" algn="l" defTabSz="609576" rtl="0" eaLnBrk="1" latinLnBrk="0" hangingPunct="1">
              <a:spcBef>
                <a:spcPct val="20000"/>
              </a:spcBef>
              <a:buFont typeface="Arial"/>
              <a:buChar char="•"/>
              <a:tabLst/>
              <a:defRPr sz="1833" b="0" i="0" kern="1200">
                <a:solidFill>
                  <a:schemeClr val="tx1"/>
                </a:solidFill>
                <a:latin typeface="Meiryo" panose="020B0604030504040204" pitchFamily="34" charset="-128"/>
                <a:ea typeface="Meiryo" panose="020B0604030504040204" pitchFamily="34" charset="-128"/>
                <a:cs typeface="Amazon Ember Regular" charset="0"/>
              </a:defRPr>
            </a:lvl3pPr>
            <a:lvl4pPr marL="1222326" indent="-309550" algn="l" defTabSz="609576" rtl="0" eaLnBrk="1" latinLnBrk="0" hangingPunct="1">
              <a:spcBef>
                <a:spcPct val="20000"/>
              </a:spcBef>
              <a:buFont typeface="Arial" panose="020B0604020202020204" pitchFamily="34" charset="0"/>
              <a:buChar char="•"/>
              <a:tabLst/>
              <a:defRPr sz="1667" b="0" i="0" kern="1200">
                <a:solidFill>
                  <a:schemeClr val="tx1"/>
                </a:solidFill>
                <a:latin typeface="Meiryo" panose="020B0604030504040204" pitchFamily="34" charset="-128"/>
                <a:ea typeface="Meiryo" panose="020B0604030504040204" pitchFamily="34" charset="-128"/>
                <a:cs typeface="Amazon Ember Regular" charset="0"/>
              </a:defRPr>
            </a:lvl4pPr>
            <a:lvl5pPr marL="1518648" indent="-316165" algn="l" defTabSz="609576" rtl="0" eaLnBrk="1" latinLnBrk="0" hangingPunct="1">
              <a:spcBef>
                <a:spcPct val="20000"/>
              </a:spcBef>
              <a:buFont typeface="Arial" panose="020B0604020202020204" pitchFamily="34" charset="0"/>
              <a:buChar char="•"/>
              <a:tabLst/>
              <a:defRPr sz="1583" b="0" i="0" kern="1200">
                <a:solidFill>
                  <a:schemeClr val="tx1"/>
                </a:solidFill>
                <a:latin typeface="Meiryo" panose="020B0604030504040204" pitchFamily="34" charset="-128"/>
                <a:ea typeface="Meiryo" panose="020B0604030504040204" pitchFamily="34" charset="-128"/>
                <a:cs typeface="Amazon Ember Regular" charset="0"/>
              </a:defRPr>
            </a:lvl5pPr>
            <a:lvl6pPr marL="3352666" indent="-304788" algn="l" defTabSz="609576" rtl="0" eaLnBrk="1" latinLnBrk="0" hangingPunct="1">
              <a:spcBef>
                <a:spcPct val="20000"/>
              </a:spcBef>
              <a:buFont typeface="Arial"/>
              <a:buChar char="•"/>
              <a:defRPr sz="2667" kern="1200">
                <a:solidFill>
                  <a:schemeClr val="tx1"/>
                </a:solidFill>
                <a:latin typeface="+mn-lt"/>
                <a:ea typeface="+mn-ea"/>
                <a:cs typeface="+mn-cs"/>
              </a:defRPr>
            </a:lvl6pPr>
            <a:lvl7pPr marL="3962242" indent="-304788" algn="l" defTabSz="609576" rtl="0" eaLnBrk="1" latinLnBrk="0" hangingPunct="1">
              <a:spcBef>
                <a:spcPct val="20000"/>
              </a:spcBef>
              <a:buFont typeface="Arial"/>
              <a:buChar char="•"/>
              <a:defRPr sz="2667" kern="1200">
                <a:solidFill>
                  <a:schemeClr val="tx1"/>
                </a:solidFill>
                <a:latin typeface="+mn-lt"/>
                <a:ea typeface="+mn-ea"/>
                <a:cs typeface="+mn-cs"/>
              </a:defRPr>
            </a:lvl7pPr>
            <a:lvl8pPr marL="4571817" indent="-304788" algn="l" defTabSz="609576" rtl="0" eaLnBrk="1" latinLnBrk="0" hangingPunct="1">
              <a:spcBef>
                <a:spcPct val="20000"/>
              </a:spcBef>
              <a:buFont typeface="Arial"/>
              <a:buChar char="•"/>
              <a:defRPr sz="2667" kern="1200">
                <a:solidFill>
                  <a:schemeClr val="tx1"/>
                </a:solidFill>
                <a:latin typeface="+mn-lt"/>
                <a:ea typeface="+mn-ea"/>
                <a:cs typeface="+mn-cs"/>
              </a:defRPr>
            </a:lvl8pPr>
            <a:lvl9pPr marL="5181393" indent="-304788" algn="l" defTabSz="609576" rtl="0" eaLnBrk="1" latinLnBrk="0" hangingPunct="1">
              <a:spcBef>
                <a:spcPct val="20000"/>
              </a:spcBef>
              <a:buFont typeface="Arial"/>
              <a:buChar char="•"/>
              <a:defRPr sz="2667" kern="1200">
                <a:solidFill>
                  <a:schemeClr val="tx1"/>
                </a:solidFill>
                <a:latin typeface="+mn-lt"/>
                <a:ea typeface="+mn-ea"/>
                <a:cs typeface="+mn-cs"/>
              </a:defRPr>
            </a:lvl9pPr>
          </a:lstStyle>
          <a:p>
            <a:pPr marL="0" marR="0" lvl="0" indent="0" algn="l" defTabSz="609576"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ja-JP" altLang="en-US" sz="1400" b="0" i="0" u="none" strike="noStrike" kern="1200" cap="none" spc="0" normalizeH="0" baseline="0" noProof="0">
                <a:ln>
                  <a:noFill/>
                </a:ln>
                <a:solidFill>
                  <a:srgbClr val="0070C0"/>
                </a:solidFill>
                <a:effectLst/>
                <a:uLnTx/>
                <a:uFillTx/>
                <a:latin typeface="Meiryo" panose="020B0604030504040204" pitchFamily="34" charset="-128"/>
                <a:ea typeface="Meiryo" panose="020B0604030504040204" pitchFamily="34" charset="-128"/>
                <a:cs typeface="Amazon Ember Regular" charset="0"/>
              </a:rPr>
              <a:t>実装例</a:t>
            </a:r>
            <a:endParaRPr kumimoji="0" lang="en-US" altLang="ja-JP" sz="1400" b="0" i="0" u="none" strike="noStrike" kern="1200" cap="none" spc="0" normalizeH="0" baseline="0" noProof="0" dirty="0">
              <a:ln>
                <a:noFill/>
              </a:ln>
              <a:solidFill>
                <a:srgbClr val="0070C0"/>
              </a:solidFill>
              <a:effectLst/>
              <a:uLnTx/>
              <a:uFillTx/>
              <a:latin typeface="Meiryo" panose="020B0604030504040204" pitchFamily="34" charset="-128"/>
              <a:ea typeface="Meiryo" panose="020B0604030504040204" pitchFamily="34" charset="-128"/>
              <a:cs typeface="Amazon Ember Regular" charset="0"/>
            </a:endParaRPr>
          </a:p>
          <a:p>
            <a:pPr marL="285750" marR="0" lvl="0" indent="-285750" algn="l" defTabSz="609576"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ja-JP" altLang="en-US" sz="14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a:t>
            </a:r>
            <a:r>
              <a:rPr kumimoji="0" lang="en" altLang="ja-JP" sz="14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SEC11-BP01 </a:t>
            </a:r>
            <a:r>
              <a:rPr kumimoji="0" lang="ja-JP" altLang="en-US" sz="14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アプリケーションのセキュリティに関するトレーニングを実施する」から始める。</a:t>
            </a:r>
            <a:endParaRPr kumimoji="0" lang="en-US" altLang="ja-JP" sz="14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endParaRPr>
          </a:p>
          <a:p>
            <a:pPr marL="285750" marR="0" lvl="0" indent="-285750" algn="l" defTabSz="609576"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ja-JP" altLang="en-US" sz="14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組織に適切と思われるプログラム（メカニズム）の運用モデルを選択する。</a:t>
            </a:r>
            <a:endParaRPr kumimoji="0" lang="en-US" altLang="ja-JP" sz="14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endParaRPr>
          </a:p>
          <a:p>
            <a:pPr marL="939512" marR="0" lvl="1" indent="-342900" algn="l" defTabSz="609576" rtl="0" eaLnBrk="1" fontAlgn="auto" latinLnBrk="0" hangingPunct="1">
              <a:lnSpc>
                <a:spcPct val="100000"/>
              </a:lnSpc>
              <a:spcBef>
                <a:spcPct val="20000"/>
              </a:spcBef>
              <a:spcAft>
                <a:spcPts val="0"/>
              </a:spcAft>
              <a:buClrTx/>
              <a:buSzTx/>
              <a:buFont typeface="+mj-lt"/>
              <a:buAutoNum type="arabicPeriod"/>
              <a:tabLst/>
              <a:defRPr/>
            </a:pPr>
            <a:r>
              <a:rPr kumimoji="0" lang="ja-JP" altLang="en-US" sz="1233"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ビルダーをトレーニングする。</a:t>
            </a:r>
            <a:endParaRPr kumimoji="0" lang="en-US" altLang="ja-JP" sz="1233"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endParaRPr>
          </a:p>
          <a:p>
            <a:pPr marL="939512" marR="0" lvl="1" indent="-342900" algn="l" defTabSz="609576" rtl="0" eaLnBrk="1" fontAlgn="auto" latinLnBrk="0" hangingPunct="1">
              <a:lnSpc>
                <a:spcPct val="100000"/>
              </a:lnSpc>
              <a:spcBef>
                <a:spcPct val="20000"/>
              </a:spcBef>
              <a:spcAft>
                <a:spcPts val="0"/>
              </a:spcAft>
              <a:buClrTx/>
              <a:buSzTx/>
              <a:buFont typeface="+mj-lt"/>
              <a:buAutoNum type="arabicPeriod"/>
              <a:tabLst/>
              <a:defRPr/>
            </a:pPr>
            <a:r>
              <a:rPr kumimoji="0" lang="ja-JP" altLang="en-US" sz="1233"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ビルダーチームにセキュリティスタッフを配置する。</a:t>
            </a:r>
            <a:endParaRPr kumimoji="0" lang="en-US" altLang="ja-JP" sz="1233"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endParaRPr>
          </a:p>
          <a:p>
            <a:pPr marL="939512" marR="0" lvl="1" indent="-342900" algn="l" defTabSz="609576" rtl="0" eaLnBrk="1" fontAlgn="auto" latinLnBrk="0" hangingPunct="1">
              <a:lnSpc>
                <a:spcPct val="100000"/>
              </a:lnSpc>
              <a:spcBef>
                <a:spcPct val="20000"/>
              </a:spcBef>
              <a:spcAft>
                <a:spcPts val="0"/>
              </a:spcAft>
              <a:buClrTx/>
              <a:buSzTx/>
              <a:buFont typeface="+mj-lt"/>
              <a:buAutoNum type="arabicPeriod"/>
              <a:tabLst/>
              <a:defRPr/>
            </a:pPr>
            <a:r>
              <a:rPr kumimoji="0" lang="ja-JP" altLang="en-US" sz="1233"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ビルダーチームにセキュリティスタッフを連携させる。</a:t>
            </a:r>
            <a:endParaRPr kumimoji="0" lang="en-US" altLang="ja-JP" sz="1233"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endParaRPr>
          </a:p>
          <a:p>
            <a:pPr marL="597934" marR="0" lvl="2" indent="0" algn="l" defTabSz="609576" rtl="0" eaLnBrk="1" fontAlgn="auto" latinLnBrk="0" hangingPunct="1">
              <a:lnSpc>
                <a:spcPct val="100000"/>
              </a:lnSpc>
              <a:spcBef>
                <a:spcPct val="20000"/>
              </a:spcBef>
              <a:spcAft>
                <a:spcPts val="0"/>
              </a:spcAft>
              <a:buClrTx/>
              <a:buSzTx/>
              <a:buFont typeface="Arial"/>
              <a:buNone/>
              <a:tabLst/>
              <a:defRPr/>
            </a:pPr>
            <a:r>
              <a:rPr kumimoji="0" lang="en-US" altLang="ja-JP" sz="11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※1</a:t>
            </a:r>
            <a:r>
              <a:rPr kumimoji="0" lang="ja-JP" altLang="en-US" sz="11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と</a:t>
            </a:r>
            <a:r>
              <a:rPr kumimoji="0" lang="en-US" altLang="ja-JP" sz="11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2</a:t>
            </a:r>
            <a:r>
              <a:rPr kumimoji="0" lang="ja-JP" altLang="en-US" sz="11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a:t>
            </a:r>
            <a:r>
              <a:rPr kumimoji="0" lang="en-US" altLang="ja-JP" sz="11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1</a:t>
            </a:r>
            <a:r>
              <a:rPr kumimoji="0" lang="ja-JP" altLang="en-US" sz="11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と</a:t>
            </a:r>
            <a:r>
              <a:rPr kumimoji="0" lang="en-US" altLang="ja-JP" sz="11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3 </a:t>
            </a:r>
            <a:r>
              <a:rPr kumimoji="0" lang="ja-JP" altLang="en-US" sz="11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は併用可。</a:t>
            </a:r>
            <a:endParaRPr kumimoji="0" lang="en-US" altLang="ja-JP" sz="11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endParaRPr>
          </a:p>
          <a:p>
            <a:pPr marL="285750" marR="0" lvl="0" indent="-285750" algn="l" defTabSz="609576"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ja-JP" altLang="en-US" sz="14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選択したモデルが組織に適しているかどうかを検証するために、単一または小規模のワークロードチームでテストする。</a:t>
            </a:r>
            <a:endParaRPr kumimoji="0" lang="en-US" altLang="ja-JP" sz="14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endParaRPr>
          </a:p>
          <a:p>
            <a:pPr marL="285750" marR="0" lvl="0" indent="-285750" algn="l" defTabSz="609576"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ja-JP" altLang="en-US" sz="14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メトリクスを使用してプログラム（メカニズム）を評価する。</a:t>
            </a:r>
            <a:endParaRPr kumimoji="0" lang="en-US" altLang="ja-JP" sz="14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endParaRPr>
          </a:p>
          <a:p>
            <a:pPr marL="882362" marR="0" lvl="1" indent="-285750" algn="l" defTabSz="609576"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ja-JP" altLang="en-US" sz="12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プログラムへの参加人数、</a:t>
            </a:r>
            <a:endParaRPr kumimoji="0" lang="en-US" altLang="ja-JP" sz="12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endParaRPr>
          </a:p>
          <a:p>
            <a:pPr marL="882362" marR="0" lvl="1" indent="-285750" algn="l" defTabSz="609576"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ja-JP" altLang="en-US" sz="12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レビューに要した時間、など</a:t>
            </a:r>
            <a:endParaRPr kumimoji="0" lang="en-US" altLang="ja-JP" sz="12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endParaRPr>
          </a:p>
          <a:p>
            <a:pPr marL="285750" marR="0" lvl="0" indent="-285750" algn="l" defTabSz="609576"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ja-JP" altLang="en-US" sz="14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ビルダーやセキュリティスタッフからのフィードバックや上記のメトリクスを使用して、プログラム（メカニズム）を改善する。 </a:t>
            </a:r>
            <a:endParaRPr kumimoji="0" lang="en-US" altLang="ja-JP" sz="14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endParaRPr>
          </a:p>
          <a:p>
            <a:pPr marL="285750" marR="0" lvl="0" indent="-285750" algn="l" defTabSz="609576" rtl="0" eaLnBrk="1" fontAlgn="auto" latinLnBrk="0" hangingPunct="1">
              <a:lnSpc>
                <a:spcPct val="100000"/>
              </a:lnSpc>
              <a:spcBef>
                <a:spcPct val="20000"/>
              </a:spcBef>
              <a:spcAft>
                <a:spcPts val="0"/>
              </a:spcAft>
              <a:buClrTx/>
              <a:buSzTx/>
              <a:buFont typeface="Arial" panose="020B0604020202020204" pitchFamily="34" charset="0"/>
              <a:buChar char="•"/>
              <a:tabLst/>
              <a:defRPr/>
            </a:pPr>
            <a:endParaRPr kumimoji="0" lang="en-US" altLang="ja-JP" sz="14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endParaRPr>
          </a:p>
          <a:p>
            <a:pPr marL="285750" marR="0" lvl="0" indent="-285750" algn="l" defTabSz="609576" rtl="0" eaLnBrk="1" fontAlgn="auto" latinLnBrk="0" hangingPunct="1">
              <a:lnSpc>
                <a:spcPct val="100000"/>
              </a:lnSpc>
              <a:spcBef>
                <a:spcPct val="20000"/>
              </a:spcBef>
              <a:spcAft>
                <a:spcPts val="0"/>
              </a:spcAft>
              <a:buClrTx/>
              <a:buSzTx/>
              <a:buFont typeface="Arial" panose="020B0604020202020204" pitchFamily="34" charset="0"/>
              <a:buChar char="•"/>
              <a:tabLst/>
              <a:defRPr/>
            </a:pPr>
            <a:endParaRPr kumimoji="0" lang="ja-JP" altLang="en-US" sz="14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endParaRPr>
          </a:p>
        </p:txBody>
      </p:sp>
    </p:spTree>
    <p:extLst>
      <p:ext uri="{BB962C8B-B14F-4D97-AF65-F5344CB8AC3E}">
        <p14:creationId xmlns:p14="http://schemas.microsoft.com/office/powerpoint/2010/main" val="21770672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A4610E-5202-5B2E-D2D0-7E2DC408B6A1}"/>
              </a:ext>
            </a:extLst>
          </p:cNvPr>
          <p:cNvSpPr>
            <a:spLocks noGrp="1"/>
          </p:cNvSpPr>
          <p:nvPr>
            <p:ph type="title"/>
          </p:nvPr>
        </p:nvSpPr>
        <p:spPr/>
        <p:txBody>
          <a:bodyPr/>
          <a:lstStyle/>
          <a:p>
            <a:r>
              <a:rPr lang="en-JP" dirty="0"/>
              <a:t>参考: CI/CDパイプラインでのテストの自動化例</a:t>
            </a:r>
          </a:p>
        </p:txBody>
      </p:sp>
      <p:sp>
        <p:nvSpPr>
          <p:cNvPr id="4" name="TextBox 3">
            <a:extLst>
              <a:ext uri="{FF2B5EF4-FFF2-40B4-BE49-F238E27FC236}">
                <a16:creationId xmlns:a16="http://schemas.microsoft.com/office/drawing/2014/main" id="{CCEAD3B3-F69F-2A27-C102-1D58983377BC}"/>
              </a:ext>
            </a:extLst>
          </p:cNvPr>
          <p:cNvSpPr txBox="1"/>
          <p:nvPr/>
        </p:nvSpPr>
        <p:spPr>
          <a:xfrm>
            <a:off x="3867324" y="6393348"/>
            <a:ext cx="6615878" cy="461665"/>
          </a:xfrm>
          <a:prstGeom prst="rect">
            <a:avLst/>
          </a:prstGeom>
          <a:noFill/>
        </p:spPr>
        <p:txBody>
          <a:bodyPr wrap="square">
            <a:spAutoFit/>
          </a:bodyPr>
          <a:lstStyle/>
          <a:p>
            <a:r>
              <a:rPr lang="en-JP" sz="1200" dirty="0"/>
              <a:t>参考: AWS builders.flash「DevSecOpsパイプラインを構築してみよう！」</a:t>
            </a:r>
          </a:p>
          <a:p>
            <a:r>
              <a:rPr lang="en-US" sz="1200" dirty="0">
                <a:hlinkClick r:id="rId2"/>
              </a:rPr>
              <a:t>https://aws.amazon.com/jp/builders-flash/202208/create-devsecops-pipeline/?awsf.filter-name=*all</a:t>
            </a:r>
            <a:endParaRPr lang="en-JP" sz="1200" dirty="0"/>
          </a:p>
        </p:txBody>
      </p:sp>
      <p:pic>
        <p:nvPicPr>
          <p:cNvPr id="5" name="Graphic 21">
            <a:extLst>
              <a:ext uri="{FF2B5EF4-FFF2-40B4-BE49-F238E27FC236}">
                <a16:creationId xmlns:a16="http://schemas.microsoft.com/office/drawing/2014/main" id="{2DBEA70B-0F69-9895-C248-21195A04B721}"/>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3120025" y="1660650"/>
            <a:ext cx="613273" cy="613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12">
            <a:extLst>
              <a:ext uri="{FF2B5EF4-FFF2-40B4-BE49-F238E27FC236}">
                <a16:creationId xmlns:a16="http://schemas.microsoft.com/office/drawing/2014/main" id="{1D9D9377-48D7-D6AF-A842-0788B555986F}"/>
              </a:ext>
            </a:extLst>
          </p:cNvPr>
          <p:cNvSpPr txBox="1">
            <a:spLocks noChangeArrowheads="1"/>
          </p:cNvSpPr>
          <p:nvPr/>
        </p:nvSpPr>
        <p:spPr bwMode="auto">
          <a:xfrm>
            <a:off x="2101710" y="2309053"/>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a:t>
            </a:r>
            <a:r>
              <a:rPr lang="en-US" altLang="en-US" sz="1200" dirty="0" err="1">
                <a:latin typeface="Arial" panose="020B0604020202020204" pitchFamily="34" charset="0"/>
                <a:ea typeface="Amazon Ember" panose="020B0603020204020204" pitchFamily="34" charset="0"/>
                <a:cs typeface="Arial" panose="020B0604020202020204" pitchFamily="34" charset="0"/>
              </a:rPr>
              <a:t>CodeCommit</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pic>
        <p:nvPicPr>
          <p:cNvPr id="7" name="Graphic 19">
            <a:extLst>
              <a:ext uri="{FF2B5EF4-FFF2-40B4-BE49-F238E27FC236}">
                <a16:creationId xmlns:a16="http://schemas.microsoft.com/office/drawing/2014/main" id="{2BF0B23B-1347-1D7D-026B-E585890E1CDC}"/>
              </a:ext>
            </a:extLst>
          </p:cNvPr>
          <p:cNvPicPr>
            <a:picLocks noChangeAspect="1" noChangeArrowheads="1"/>
          </p:cNvPicPr>
          <p:nvPr/>
        </p:nvPicPr>
        <p:blipFill>
          <a:blip r:embed="rId5">
            <a:extLst>
              <a:ext uri="{96DAC541-7B7A-43D3-8B79-37D633B846F1}">
                <asvg:svgBlip xmlns:asvg="http://schemas.microsoft.com/office/drawing/2016/SVG/main" r:embed="rId6"/>
              </a:ext>
            </a:extLst>
          </a:blip>
          <a:srcRect/>
          <a:stretch/>
        </p:blipFill>
        <p:spPr bwMode="auto">
          <a:xfrm>
            <a:off x="6455331" y="1664956"/>
            <a:ext cx="613273" cy="613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11">
            <a:extLst>
              <a:ext uri="{FF2B5EF4-FFF2-40B4-BE49-F238E27FC236}">
                <a16:creationId xmlns:a16="http://schemas.microsoft.com/office/drawing/2014/main" id="{4BDB7FBA-DA23-6D99-77CD-966943A46E78}"/>
              </a:ext>
            </a:extLst>
          </p:cNvPr>
          <p:cNvSpPr txBox="1">
            <a:spLocks noChangeArrowheads="1"/>
          </p:cNvSpPr>
          <p:nvPr/>
        </p:nvSpPr>
        <p:spPr bwMode="auto">
          <a:xfrm>
            <a:off x="5655073" y="2289364"/>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a:t>
            </a:r>
            <a:r>
              <a:rPr lang="en-US" altLang="en-US" sz="1200" dirty="0" err="1">
                <a:latin typeface="Arial" panose="020B0604020202020204" pitchFamily="34" charset="0"/>
                <a:ea typeface="Amazon Ember" panose="020B0603020204020204" pitchFamily="34" charset="0"/>
                <a:cs typeface="Arial" panose="020B0604020202020204" pitchFamily="34" charset="0"/>
              </a:rPr>
              <a:t>CodeBuild</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pic>
        <p:nvPicPr>
          <p:cNvPr id="9" name="Graphic 23">
            <a:extLst>
              <a:ext uri="{FF2B5EF4-FFF2-40B4-BE49-F238E27FC236}">
                <a16:creationId xmlns:a16="http://schemas.microsoft.com/office/drawing/2014/main" id="{778FA26C-F362-BD5A-FEE6-C9A13F7BCF36}"/>
              </a:ext>
            </a:extLst>
          </p:cNvPr>
          <p:cNvPicPr>
            <a:picLocks noChangeAspect="1" noChangeArrowheads="1"/>
          </p:cNvPicPr>
          <p:nvPr/>
        </p:nvPicPr>
        <p:blipFill>
          <a:blip r:embed="rId7">
            <a:extLst>
              <a:ext uri="{96DAC541-7B7A-43D3-8B79-37D633B846F1}">
                <asvg:svgBlip xmlns:asvg="http://schemas.microsoft.com/office/drawing/2016/SVG/main" r:embed="rId8"/>
              </a:ext>
            </a:extLst>
          </a:blip>
          <a:srcRect/>
          <a:stretch/>
        </p:blipFill>
        <p:spPr bwMode="auto">
          <a:xfrm>
            <a:off x="7175263" y="2602788"/>
            <a:ext cx="613273" cy="613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15">
            <a:extLst>
              <a:ext uri="{FF2B5EF4-FFF2-40B4-BE49-F238E27FC236}">
                <a16:creationId xmlns:a16="http://schemas.microsoft.com/office/drawing/2014/main" id="{CB4FB60C-D984-0D32-8110-4EFC7F5335BC}"/>
              </a:ext>
            </a:extLst>
          </p:cNvPr>
          <p:cNvSpPr txBox="1">
            <a:spLocks noChangeArrowheads="1"/>
          </p:cNvSpPr>
          <p:nvPr/>
        </p:nvSpPr>
        <p:spPr bwMode="auto">
          <a:xfrm>
            <a:off x="6455331" y="3190479"/>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a:t>
            </a:r>
            <a:r>
              <a:rPr lang="en-US" altLang="en-US" sz="1200" dirty="0" err="1">
                <a:latin typeface="Arial" panose="020B0604020202020204" pitchFamily="34" charset="0"/>
                <a:ea typeface="Amazon Ember" panose="020B0603020204020204" pitchFamily="34" charset="0"/>
                <a:cs typeface="Arial" panose="020B0604020202020204" pitchFamily="34" charset="0"/>
              </a:rPr>
              <a:t>CodeDeploy</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pic>
        <p:nvPicPr>
          <p:cNvPr id="11" name="Graphic 6">
            <a:extLst>
              <a:ext uri="{FF2B5EF4-FFF2-40B4-BE49-F238E27FC236}">
                <a16:creationId xmlns:a16="http://schemas.microsoft.com/office/drawing/2014/main" id="{2047049D-C147-8B38-153A-BD4079B8C7A7}"/>
              </a:ext>
            </a:extLst>
          </p:cNvPr>
          <p:cNvPicPr>
            <a:picLocks noChangeAspect="1" noChangeArrowheads="1"/>
          </p:cNvPicPr>
          <p:nvPr/>
        </p:nvPicPr>
        <p:blipFill>
          <a:blip r:embed="rId9">
            <a:extLst>
              <a:ext uri="{96DAC541-7B7A-43D3-8B79-37D633B846F1}">
                <asvg:svgBlip xmlns:asvg="http://schemas.microsoft.com/office/drawing/2016/SVG/main" r:embed="rId10"/>
              </a:ext>
            </a:extLst>
          </a:blip>
          <a:srcRect/>
          <a:stretch/>
        </p:blipFill>
        <p:spPr bwMode="auto">
          <a:xfrm>
            <a:off x="4591195" y="1657059"/>
            <a:ext cx="613273" cy="613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9">
            <a:extLst>
              <a:ext uri="{FF2B5EF4-FFF2-40B4-BE49-F238E27FC236}">
                <a16:creationId xmlns:a16="http://schemas.microsoft.com/office/drawing/2014/main" id="{2BA7467E-171E-1F43-D44C-40EA3915AE63}"/>
              </a:ext>
            </a:extLst>
          </p:cNvPr>
          <p:cNvSpPr txBox="1">
            <a:spLocks noChangeArrowheads="1"/>
          </p:cNvSpPr>
          <p:nvPr/>
        </p:nvSpPr>
        <p:spPr bwMode="auto">
          <a:xfrm>
            <a:off x="3811813" y="2305462"/>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a:t>
            </a:r>
            <a:r>
              <a:rPr lang="en-US" altLang="en-US" sz="1200" dirty="0" err="1">
                <a:latin typeface="Arial" panose="020B0604020202020204" pitchFamily="34" charset="0"/>
                <a:ea typeface="Amazon Ember" panose="020B0603020204020204" pitchFamily="34" charset="0"/>
                <a:cs typeface="Arial" panose="020B0604020202020204" pitchFamily="34" charset="0"/>
              </a:rPr>
              <a:t>CodePipeline</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pic>
        <p:nvPicPr>
          <p:cNvPr id="13" name="Graphic 23">
            <a:extLst>
              <a:ext uri="{FF2B5EF4-FFF2-40B4-BE49-F238E27FC236}">
                <a16:creationId xmlns:a16="http://schemas.microsoft.com/office/drawing/2014/main" id="{EF9EC1A1-AE24-C88E-B5E7-CA0091363983}"/>
              </a:ext>
            </a:extLst>
          </p:cNvPr>
          <p:cNvPicPr>
            <a:picLocks noChangeAspect="1" noChangeArrowheads="1"/>
          </p:cNvPicPr>
          <p:nvPr/>
        </p:nvPicPr>
        <p:blipFill>
          <a:blip r:embed="rId11">
            <a:extLst>
              <a:ext uri="{96DAC541-7B7A-43D3-8B79-37D633B846F1}">
                <asvg:svgBlip xmlns:asvg="http://schemas.microsoft.com/office/drawing/2016/SVG/main" r:embed="rId12"/>
              </a:ext>
            </a:extLst>
          </a:blip>
          <a:srcRect/>
          <a:stretch/>
        </p:blipFill>
        <p:spPr bwMode="auto">
          <a:xfrm flipH="1">
            <a:off x="1237673" y="2206235"/>
            <a:ext cx="613273" cy="613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Graphic 13">
            <a:extLst>
              <a:ext uri="{FF2B5EF4-FFF2-40B4-BE49-F238E27FC236}">
                <a16:creationId xmlns:a16="http://schemas.microsoft.com/office/drawing/2014/main" id="{77C98362-E842-D03B-E93E-ED79CB894602}"/>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613956" y="1749036"/>
            <a:ext cx="457200" cy="457200"/>
          </a:xfrm>
          <a:prstGeom prst="rect">
            <a:avLst/>
          </a:prstGeom>
        </p:spPr>
      </p:pic>
      <p:cxnSp>
        <p:nvCxnSpPr>
          <p:cNvPr id="16" name="Straight Arrow Connector 15">
            <a:extLst>
              <a:ext uri="{FF2B5EF4-FFF2-40B4-BE49-F238E27FC236}">
                <a16:creationId xmlns:a16="http://schemas.microsoft.com/office/drawing/2014/main" id="{C009421A-7598-B350-7437-6DB7560415F2}"/>
              </a:ext>
            </a:extLst>
          </p:cNvPr>
          <p:cNvCxnSpPr>
            <a:stCxn id="14" idx="3"/>
            <a:endCxn id="5" idx="1"/>
          </p:cNvCxnSpPr>
          <p:nvPr/>
        </p:nvCxnSpPr>
        <p:spPr>
          <a:xfrm flipV="1">
            <a:off x="2071156" y="1967287"/>
            <a:ext cx="1048869" cy="1034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68AA428E-A3E0-80AE-3044-C4F827336352}"/>
              </a:ext>
            </a:extLst>
          </p:cNvPr>
          <p:cNvSpPr txBox="1"/>
          <p:nvPr/>
        </p:nvSpPr>
        <p:spPr>
          <a:xfrm>
            <a:off x="1450836" y="2833228"/>
            <a:ext cx="800219" cy="338554"/>
          </a:xfrm>
          <a:prstGeom prst="rect">
            <a:avLst/>
          </a:prstGeom>
          <a:noFill/>
        </p:spPr>
        <p:txBody>
          <a:bodyPr wrap="none" rtlCol="0">
            <a:spAutoFit/>
          </a:bodyPr>
          <a:lstStyle/>
          <a:p>
            <a:pPr algn="l"/>
            <a:r>
              <a:rPr kumimoji="1" lang="en-JP" sz="1600" dirty="0">
                <a:latin typeface="Meiryo" panose="020B0604030504040204" pitchFamily="34" charset="-128"/>
                <a:ea typeface="Meiryo" panose="020B0604030504040204" pitchFamily="34" charset="-128"/>
                <a:cs typeface="Amazon Ember" panose="020B0603020204020204" pitchFamily="34" charset="0"/>
              </a:rPr>
              <a:t>開発者</a:t>
            </a:r>
          </a:p>
        </p:txBody>
      </p:sp>
      <p:cxnSp>
        <p:nvCxnSpPr>
          <p:cNvPr id="18" name="Straight Arrow Connector 17">
            <a:extLst>
              <a:ext uri="{FF2B5EF4-FFF2-40B4-BE49-F238E27FC236}">
                <a16:creationId xmlns:a16="http://schemas.microsoft.com/office/drawing/2014/main" id="{D3EE9CB3-0A24-EA42-4078-988F6D6D646C}"/>
              </a:ext>
            </a:extLst>
          </p:cNvPr>
          <p:cNvCxnSpPr>
            <a:cxnSpLocks/>
            <a:stCxn id="5" idx="3"/>
            <a:endCxn id="11" idx="1"/>
          </p:cNvCxnSpPr>
          <p:nvPr/>
        </p:nvCxnSpPr>
        <p:spPr>
          <a:xfrm flipV="1">
            <a:off x="3733298" y="1963696"/>
            <a:ext cx="857897" cy="359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FF032890-91DC-5AD5-F5DD-8D0CF0B9D1FB}"/>
              </a:ext>
            </a:extLst>
          </p:cNvPr>
          <p:cNvCxnSpPr>
            <a:cxnSpLocks/>
            <a:stCxn id="11" idx="3"/>
            <a:endCxn id="7" idx="1"/>
          </p:cNvCxnSpPr>
          <p:nvPr/>
        </p:nvCxnSpPr>
        <p:spPr>
          <a:xfrm>
            <a:off x="5204468" y="1963696"/>
            <a:ext cx="1250863" cy="789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7" name="TextBox 26">
            <a:extLst>
              <a:ext uri="{FF2B5EF4-FFF2-40B4-BE49-F238E27FC236}">
                <a16:creationId xmlns:a16="http://schemas.microsoft.com/office/drawing/2014/main" id="{9ACEF5F6-01C4-6D89-EF5E-A07454C85A79}"/>
              </a:ext>
            </a:extLst>
          </p:cNvPr>
          <p:cNvSpPr txBox="1"/>
          <p:nvPr/>
        </p:nvSpPr>
        <p:spPr>
          <a:xfrm>
            <a:off x="1800224" y="1219327"/>
            <a:ext cx="1745599" cy="461665"/>
          </a:xfrm>
          <a:prstGeom prst="rect">
            <a:avLst/>
          </a:prstGeom>
          <a:noFill/>
        </p:spPr>
        <p:txBody>
          <a:bodyPr wrap="square" rtlCol="0">
            <a:spAutoFit/>
          </a:bodyPr>
          <a:lstStyle/>
          <a:p>
            <a:pPr algn="l"/>
            <a:r>
              <a:rPr kumimoji="1" lang="en-JP" sz="1200" dirty="0">
                <a:latin typeface="Meiryo" panose="020B0604030504040204" pitchFamily="34" charset="-128"/>
                <a:ea typeface="Meiryo" panose="020B0604030504040204" pitchFamily="34" charset="-128"/>
                <a:cs typeface="Amazon Ember" panose="020B0603020204020204" pitchFamily="34" charset="0"/>
              </a:rPr>
              <a:t>❶ git push で</a:t>
            </a:r>
            <a:br>
              <a:rPr kumimoji="1" lang="en-JP" sz="1200" dirty="0">
                <a:latin typeface="Meiryo" panose="020B0604030504040204" pitchFamily="34" charset="-128"/>
                <a:ea typeface="Meiryo" panose="020B0604030504040204" pitchFamily="34" charset="-128"/>
                <a:cs typeface="Amazon Ember" panose="020B0603020204020204" pitchFamily="34" charset="0"/>
              </a:rPr>
            </a:br>
            <a:r>
              <a:rPr kumimoji="1" lang="en-JP" sz="1200" dirty="0">
                <a:latin typeface="Meiryo" panose="020B0604030504040204" pitchFamily="34" charset="-128"/>
                <a:ea typeface="Meiryo" panose="020B0604030504040204" pitchFamily="34" charset="-128"/>
                <a:cs typeface="Amazon Ember" panose="020B0603020204020204" pitchFamily="34" charset="0"/>
              </a:rPr>
              <a:t>リポジトリを更新</a:t>
            </a:r>
          </a:p>
        </p:txBody>
      </p:sp>
      <p:sp>
        <p:nvSpPr>
          <p:cNvPr id="29" name="TextBox 28">
            <a:extLst>
              <a:ext uri="{FF2B5EF4-FFF2-40B4-BE49-F238E27FC236}">
                <a16:creationId xmlns:a16="http://schemas.microsoft.com/office/drawing/2014/main" id="{BE82AEDC-F8C5-B5BE-98F7-9C7057AF0555}"/>
              </a:ext>
            </a:extLst>
          </p:cNvPr>
          <p:cNvSpPr txBox="1"/>
          <p:nvPr/>
        </p:nvSpPr>
        <p:spPr>
          <a:xfrm>
            <a:off x="3705424" y="833001"/>
            <a:ext cx="2195122" cy="646331"/>
          </a:xfrm>
          <a:prstGeom prst="rect">
            <a:avLst/>
          </a:prstGeom>
          <a:noFill/>
        </p:spPr>
        <p:txBody>
          <a:bodyPr wrap="square" rtlCol="0">
            <a:spAutoFit/>
          </a:bodyPr>
          <a:lstStyle/>
          <a:p>
            <a:pPr algn="l"/>
            <a:r>
              <a:rPr kumimoji="1" lang="en-JP" sz="1200" dirty="0">
                <a:latin typeface="Meiryo" panose="020B0604030504040204" pitchFamily="34" charset="-128"/>
                <a:ea typeface="Meiryo" panose="020B0604030504040204" pitchFamily="34" charset="-128"/>
                <a:cs typeface="Amazon Ember" panose="020B0603020204020204" pitchFamily="34" charset="0"/>
              </a:rPr>
              <a:t>❷CodePipelineがdevブランチへの更新を検知し、パイプラインを開始</a:t>
            </a:r>
          </a:p>
        </p:txBody>
      </p:sp>
      <p:cxnSp>
        <p:nvCxnSpPr>
          <p:cNvPr id="31" name="Straight Arrow Connector 30">
            <a:extLst>
              <a:ext uri="{FF2B5EF4-FFF2-40B4-BE49-F238E27FC236}">
                <a16:creationId xmlns:a16="http://schemas.microsoft.com/office/drawing/2014/main" id="{9BB2C765-2E80-4670-7636-B07D6CE67F22}"/>
              </a:ext>
            </a:extLst>
          </p:cNvPr>
          <p:cNvCxnSpPr>
            <a:cxnSpLocks/>
            <a:stCxn id="7" idx="1"/>
            <a:endCxn id="75" idx="3"/>
          </p:cNvCxnSpPr>
          <p:nvPr/>
        </p:nvCxnSpPr>
        <p:spPr>
          <a:xfrm flipH="1">
            <a:off x="5345759" y="1971593"/>
            <a:ext cx="1109572" cy="195363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7" name="TextBox 36">
            <a:extLst>
              <a:ext uri="{FF2B5EF4-FFF2-40B4-BE49-F238E27FC236}">
                <a16:creationId xmlns:a16="http://schemas.microsoft.com/office/drawing/2014/main" id="{05216402-DD67-4754-9AFB-D80D0185E4FE}"/>
              </a:ext>
            </a:extLst>
          </p:cNvPr>
          <p:cNvSpPr txBox="1"/>
          <p:nvPr/>
        </p:nvSpPr>
        <p:spPr>
          <a:xfrm>
            <a:off x="3759508" y="2751246"/>
            <a:ext cx="2259498" cy="461665"/>
          </a:xfrm>
          <a:prstGeom prst="rect">
            <a:avLst/>
          </a:prstGeom>
          <a:noFill/>
        </p:spPr>
        <p:txBody>
          <a:bodyPr wrap="square" rtlCol="0">
            <a:spAutoFit/>
          </a:bodyPr>
          <a:lstStyle/>
          <a:p>
            <a:pPr algn="r"/>
            <a:r>
              <a:rPr kumimoji="1" lang="en-JP" sz="1200" dirty="0">
                <a:latin typeface="Meiryo" panose="020B0604030504040204" pitchFamily="34" charset="-128"/>
                <a:ea typeface="Meiryo" panose="020B0604030504040204" pitchFamily="34" charset="-128"/>
                <a:cs typeface="Amazon Ember" panose="020B0603020204020204" pitchFamily="34" charset="0"/>
              </a:rPr>
              <a:t>❺ CodeBuildがDockerイメージをビルドしECRへプッシュ</a:t>
            </a:r>
          </a:p>
        </p:txBody>
      </p:sp>
      <p:pic>
        <p:nvPicPr>
          <p:cNvPr id="40" name="Graphic 14">
            <a:extLst>
              <a:ext uri="{FF2B5EF4-FFF2-40B4-BE49-F238E27FC236}">
                <a16:creationId xmlns:a16="http://schemas.microsoft.com/office/drawing/2014/main" id="{EF9D3C91-72CC-CAA9-5DE2-699080861376}"/>
              </a:ext>
            </a:extLst>
          </p:cNvPr>
          <p:cNvPicPr>
            <a:picLocks noChangeAspect="1" noChangeArrowheads="1"/>
          </p:cNvPicPr>
          <p:nvPr/>
        </p:nvPicPr>
        <p:blipFill>
          <a:blip r:embed="rId15">
            <a:extLst>
              <a:ext uri="{96DAC541-7B7A-43D3-8B79-37D633B846F1}">
                <asvg:svgBlip xmlns:asvg="http://schemas.microsoft.com/office/drawing/2016/SVG/main" r:embed="rId16"/>
              </a:ext>
            </a:extLst>
          </a:blip>
          <a:srcRect/>
          <a:stretch/>
        </p:blipFill>
        <p:spPr bwMode="auto">
          <a:xfrm>
            <a:off x="8966411" y="2600305"/>
            <a:ext cx="613273" cy="613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TextBox 12">
            <a:extLst>
              <a:ext uri="{FF2B5EF4-FFF2-40B4-BE49-F238E27FC236}">
                <a16:creationId xmlns:a16="http://schemas.microsoft.com/office/drawing/2014/main" id="{B084A393-B858-E834-B5BE-5DFC824C5853}"/>
              </a:ext>
            </a:extLst>
          </p:cNvPr>
          <p:cNvSpPr txBox="1">
            <a:spLocks noChangeArrowheads="1"/>
          </p:cNvSpPr>
          <p:nvPr/>
        </p:nvSpPr>
        <p:spPr bwMode="auto">
          <a:xfrm>
            <a:off x="8133222" y="317671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a:t>
            </a:r>
            <a:r>
              <a:rPr lang="en-US" altLang="en-US" sz="1200" dirty="0" err="1">
                <a:latin typeface="Arial" panose="020B0604020202020204" pitchFamily="34" charset="0"/>
                <a:ea typeface="Amazon Ember" panose="020B0603020204020204" pitchFamily="34" charset="0"/>
                <a:cs typeface="Arial" panose="020B0604020202020204" pitchFamily="34" charset="0"/>
              </a:rPr>
              <a:t>Fargate</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sp>
        <p:nvSpPr>
          <p:cNvPr id="46" name="TextBox 45">
            <a:extLst>
              <a:ext uri="{FF2B5EF4-FFF2-40B4-BE49-F238E27FC236}">
                <a16:creationId xmlns:a16="http://schemas.microsoft.com/office/drawing/2014/main" id="{1FB2F41F-B92C-5C32-0FB8-556875F3AAC6}"/>
              </a:ext>
            </a:extLst>
          </p:cNvPr>
          <p:cNvSpPr txBox="1"/>
          <p:nvPr/>
        </p:nvSpPr>
        <p:spPr>
          <a:xfrm>
            <a:off x="7128171" y="1656606"/>
            <a:ext cx="1434820" cy="461665"/>
          </a:xfrm>
          <a:prstGeom prst="rect">
            <a:avLst/>
          </a:prstGeom>
          <a:solidFill>
            <a:srgbClr val="FFFF00"/>
          </a:solidFill>
        </p:spPr>
        <p:txBody>
          <a:bodyPr wrap="square" rtlCol="0">
            <a:spAutoFit/>
          </a:bodyPr>
          <a:lstStyle/>
          <a:p>
            <a:pPr algn="l"/>
            <a:r>
              <a:rPr kumimoji="1" lang="en-JP" sz="1200" dirty="0">
                <a:latin typeface="Meiryo" panose="020B0604030504040204" pitchFamily="34" charset="-128"/>
                <a:ea typeface="Meiryo" panose="020B0604030504040204" pitchFamily="34" charset="-128"/>
                <a:cs typeface="Amazon Ember" panose="020B0603020204020204" pitchFamily="34" charset="0"/>
              </a:rPr>
              <a:t>❹ CodeBuildで</a:t>
            </a:r>
            <a:br>
              <a:rPr kumimoji="1" lang="en-JP" sz="1200" dirty="0">
                <a:latin typeface="Meiryo" panose="020B0604030504040204" pitchFamily="34" charset="-128"/>
                <a:ea typeface="Meiryo" panose="020B0604030504040204" pitchFamily="34" charset="-128"/>
                <a:cs typeface="Amazon Ember" panose="020B0603020204020204" pitchFamily="34" charset="0"/>
              </a:rPr>
            </a:br>
            <a:r>
              <a:rPr kumimoji="1" lang="en-JP" sz="1200" dirty="0">
                <a:highlight>
                  <a:srgbClr val="FFFF00"/>
                </a:highlight>
                <a:latin typeface="Meiryo" panose="020B0604030504040204" pitchFamily="34" charset="-128"/>
                <a:ea typeface="Meiryo" panose="020B0604030504040204" pitchFamily="34" charset="-128"/>
                <a:cs typeface="Amazon Ember" panose="020B0603020204020204" pitchFamily="34" charset="0"/>
              </a:rPr>
              <a:t>単体テスト</a:t>
            </a:r>
            <a:r>
              <a:rPr kumimoji="1" lang="en-JP" sz="1200" dirty="0">
                <a:latin typeface="Meiryo" panose="020B0604030504040204" pitchFamily="34" charset="-128"/>
                <a:ea typeface="Meiryo" panose="020B0604030504040204" pitchFamily="34" charset="-128"/>
                <a:cs typeface="Amazon Ember" panose="020B0603020204020204" pitchFamily="34" charset="0"/>
              </a:rPr>
              <a:t>を実行</a:t>
            </a:r>
          </a:p>
        </p:txBody>
      </p:sp>
      <p:sp>
        <p:nvSpPr>
          <p:cNvPr id="47" name="Rectangle 46">
            <a:extLst>
              <a:ext uri="{FF2B5EF4-FFF2-40B4-BE49-F238E27FC236}">
                <a16:creationId xmlns:a16="http://schemas.microsoft.com/office/drawing/2014/main" id="{183EF3A3-23C8-DDDA-9FDA-0BB874D24BF7}"/>
              </a:ext>
            </a:extLst>
          </p:cNvPr>
          <p:cNvSpPr/>
          <p:nvPr/>
        </p:nvSpPr>
        <p:spPr>
          <a:xfrm>
            <a:off x="794757" y="758739"/>
            <a:ext cx="9941184" cy="2714552"/>
          </a:xfrm>
          <a:prstGeom prst="rect">
            <a:avLst/>
          </a:prstGeom>
          <a:noFill/>
          <a:ln w="15875">
            <a:solidFill>
              <a:srgbClr val="E7157B"/>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err="1">
                <a:solidFill>
                  <a:schemeClr val="tx1"/>
                </a:solidFill>
                <a:latin typeface="Arial" panose="020B0604020202020204" pitchFamily="34" charset="0"/>
                <a:cs typeface="Arial" panose="020B0604020202020204" pitchFamily="34" charset="0"/>
              </a:rPr>
              <a:t>開発用アカウント</a:t>
            </a:r>
            <a:endParaRPr lang="en-US" sz="1200" dirty="0">
              <a:solidFill>
                <a:schemeClr val="tx1"/>
              </a:solidFill>
              <a:latin typeface="Arial" panose="020B0604020202020204" pitchFamily="34" charset="0"/>
              <a:cs typeface="Arial" panose="020B0604020202020204" pitchFamily="34" charset="0"/>
            </a:endParaRPr>
          </a:p>
        </p:txBody>
      </p:sp>
      <p:pic>
        <p:nvPicPr>
          <p:cNvPr id="48" name="Graphic 47">
            <a:extLst>
              <a:ext uri="{FF2B5EF4-FFF2-40B4-BE49-F238E27FC236}">
                <a16:creationId xmlns:a16="http://schemas.microsoft.com/office/drawing/2014/main" id="{9D5D3263-6433-7F2F-6B83-E0E9961A4546}"/>
              </a:ext>
            </a:extLst>
          </p:cNvPr>
          <p:cNvPicPr>
            <a:picLocks noChangeAspect="1"/>
          </p:cNvPicPr>
          <p:nvPr/>
        </p:nvPicPr>
        <p:blipFill>
          <a:blip r:embed="rId17">
            <a:extLst>
              <a:ext uri="{96DAC541-7B7A-43D3-8B79-37D633B846F1}">
                <asvg:svgBlip xmlns:asvg="http://schemas.microsoft.com/office/drawing/2016/SVG/main" r:embed="rId18"/>
              </a:ext>
            </a:extLst>
          </a:blip>
          <a:srcRect/>
          <a:stretch/>
        </p:blipFill>
        <p:spPr>
          <a:xfrm>
            <a:off x="793361" y="743469"/>
            <a:ext cx="381000" cy="381000"/>
          </a:xfrm>
          <a:prstGeom prst="rect">
            <a:avLst/>
          </a:prstGeom>
        </p:spPr>
      </p:pic>
      <p:sp>
        <p:nvSpPr>
          <p:cNvPr id="58" name="Rectangle 57">
            <a:extLst>
              <a:ext uri="{FF2B5EF4-FFF2-40B4-BE49-F238E27FC236}">
                <a16:creationId xmlns:a16="http://schemas.microsoft.com/office/drawing/2014/main" id="{D8546174-CBFA-A398-C4CD-AF0069A52A9B}"/>
              </a:ext>
            </a:extLst>
          </p:cNvPr>
          <p:cNvSpPr/>
          <p:nvPr/>
        </p:nvSpPr>
        <p:spPr>
          <a:xfrm>
            <a:off x="791965" y="4556084"/>
            <a:ext cx="9941184" cy="1723408"/>
          </a:xfrm>
          <a:prstGeom prst="rect">
            <a:avLst/>
          </a:prstGeom>
          <a:noFill/>
          <a:ln w="15875">
            <a:solidFill>
              <a:srgbClr val="E7157B"/>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err="1">
                <a:solidFill>
                  <a:schemeClr val="tx1"/>
                </a:solidFill>
                <a:latin typeface="Arial" panose="020B0604020202020204" pitchFamily="34" charset="0"/>
                <a:cs typeface="Arial" panose="020B0604020202020204" pitchFamily="34" charset="0"/>
              </a:rPr>
              <a:t>本番アカウント</a:t>
            </a:r>
            <a:endParaRPr lang="en-US" sz="1200" dirty="0">
              <a:solidFill>
                <a:schemeClr val="tx1"/>
              </a:solidFill>
              <a:latin typeface="Arial" panose="020B0604020202020204" pitchFamily="34" charset="0"/>
              <a:cs typeface="Arial" panose="020B0604020202020204" pitchFamily="34" charset="0"/>
            </a:endParaRPr>
          </a:p>
        </p:txBody>
      </p:sp>
      <p:pic>
        <p:nvPicPr>
          <p:cNvPr id="59" name="Graphic 58">
            <a:extLst>
              <a:ext uri="{FF2B5EF4-FFF2-40B4-BE49-F238E27FC236}">
                <a16:creationId xmlns:a16="http://schemas.microsoft.com/office/drawing/2014/main" id="{06A36854-9E4C-578F-BE5D-CBB313C5B08C}"/>
              </a:ext>
            </a:extLst>
          </p:cNvPr>
          <p:cNvPicPr>
            <a:picLocks noChangeAspect="1"/>
          </p:cNvPicPr>
          <p:nvPr/>
        </p:nvPicPr>
        <p:blipFill>
          <a:blip r:embed="rId17">
            <a:extLst>
              <a:ext uri="{96DAC541-7B7A-43D3-8B79-37D633B846F1}">
                <asvg:svgBlip xmlns:asvg="http://schemas.microsoft.com/office/drawing/2016/SVG/main" r:embed="rId18"/>
              </a:ext>
            </a:extLst>
          </a:blip>
          <a:srcRect/>
          <a:stretch/>
        </p:blipFill>
        <p:spPr>
          <a:xfrm>
            <a:off x="791965" y="4556084"/>
            <a:ext cx="381000" cy="381000"/>
          </a:xfrm>
          <a:prstGeom prst="rect">
            <a:avLst/>
          </a:prstGeom>
        </p:spPr>
      </p:pic>
      <p:pic>
        <p:nvPicPr>
          <p:cNvPr id="62" name="Graphic 14">
            <a:extLst>
              <a:ext uri="{FF2B5EF4-FFF2-40B4-BE49-F238E27FC236}">
                <a16:creationId xmlns:a16="http://schemas.microsoft.com/office/drawing/2014/main" id="{B5827BB8-F832-E132-AAB6-00886FCCA908}"/>
              </a:ext>
            </a:extLst>
          </p:cNvPr>
          <p:cNvPicPr>
            <a:picLocks noChangeAspect="1" noChangeArrowheads="1"/>
          </p:cNvPicPr>
          <p:nvPr/>
        </p:nvPicPr>
        <p:blipFill>
          <a:blip r:embed="rId15">
            <a:extLst>
              <a:ext uri="{96DAC541-7B7A-43D3-8B79-37D633B846F1}">
                <asvg:svgBlip xmlns:asvg="http://schemas.microsoft.com/office/drawing/2016/SVG/main" r:embed="rId16"/>
              </a:ext>
            </a:extLst>
          </a:blip>
          <a:srcRect/>
          <a:stretch/>
        </p:blipFill>
        <p:spPr bwMode="auto">
          <a:xfrm>
            <a:off x="9699802" y="5085174"/>
            <a:ext cx="613273" cy="613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 name="TextBox 12">
            <a:extLst>
              <a:ext uri="{FF2B5EF4-FFF2-40B4-BE49-F238E27FC236}">
                <a16:creationId xmlns:a16="http://schemas.microsoft.com/office/drawing/2014/main" id="{379702FB-5E96-688E-5AFD-7A1DC38456DD}"/>
              </a:ext>
            </a:extLst>
          </p:cNvPr>
          <p:cNvSpPr txBox="1">
            <a:spLocks noChangeArrowheads="1"/>
          </p:cNvSpPr>
          <p:nvPr/>
        </p:nvSpPr>
        <p:spPr bwMode="auto">
          <a:xfrm>
            <a:off x="8866613" y="5683753"/>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a:t>
            </a:r>
            <a:r>
              <a:rPr lang="en-US" altLang="en-US" sz="1200" dirty="0" err="1">
                <a:latin typeface="Arial" panose="020B0604020202020204" pitchFamily="34" charset="0"/>
                <a:ea typeface="Amazon Ember" panose="020B0603020204020204" pitchFamily="34" charset="0"/>
                <a:cs typeface="Arial" panose="020B0604020202020204" pitchFamily="34" charset="0"/>
              </a:rPr>
              <a:t>Fargate</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sp>
        <p:nvSpPr>
          <p:cNvPr id="64" name="TextBox 63">
            <a:extLst>
              <a:ext uri="{FF2B5EF4-FFF2-40B4-BE49-F238E27FC236}">
                <a16:creationId xmlns:a16="http://schemas.microsoft.com/office/drawing/2014/main" id="{08F1DF39-BCDD-52D4-8728-E9643CC47292}"/>
              </a:ext>
            </a:extLst>
          </p:cNvPr>
          <p:cNvSpPr txBox="1"/>
          <p:nvPr/>
        </p:nvSpPr>
        <p:spPr>
          <a:xfrm>
            <a:off x="7383297" y="2184759"/>
            <a:ext cx="3138160" cy="461665"/>
          </a:xfrm>
          <a:prstGeom prst="rect">
            <a:avLst/>
          </a:prstGeom>
          <a:noFill/>
        </p:spPr>
        <p:txBody>
          <a:bodyPr wrap="square" rtlCol="0">
            <a:spAutoFit/>
          </a:bodyPr>
          <a:lstStyle/>
          <a:p>
            <a:pPr algn="l"/>
            <a:r>
              <a:rPr kumimoji="1" lang="en-JP" sz="1200" dirty="0">
                <a:latin typeface="Meiryo" panose="020B0604030504040204" pitchFamily="34" charset="-128"/>
                <a:ea typeface="Meiryo" panose="020B0604030504040204" pitchFamily="34" charset="-128"/>
                <a:cs typeface="Amazon Ember" panose="020B0603020204020204" pitchFamily="34" charset="0"/>
              </a:rPr>
              <a:t>❻ CodeDeployがECRのDockerイメージを開発環境のECSクラスタにデプロイ</a:t>
            </a:r>
          </a:p>
        </p:txBody>
      </p:sp>
      <p:pic>
        <p:nvPicPr>
          <p:cNvPr id="75" name="Graphic 20">
            <a:extLst>
              <a:ext uri="{FF2B5EF4-FFF2-40B4-BE49-F238E27FC236}">
                <a16:creationId xmlns:a16="http://schemas.microsoft.com/office/drawing/2014/main" id="{4BF3F030-CC1D-5B52-0F5E-C9A814528CAE}"/>
              </a:ext>
            </a:extLst>
          </p:cNvPr>
          <p:cNvPicPr>
            <a:picLocks noChangeAspect="1" noChangeArrowheads="1"/>
          </p:cNvPicPr>
          <p:nvPr/>
        </p:nvPicPr>
        <p:blipFill>
          <a:blip r:embed="rId19">
            <a:extLst>
              <a:ext uri="{96DAC541-7B7A-43D3-8B79-37D633B846F1}">
                <asvg:svgBlip xmlns:asvg="http://schemas.microsoft.com/office/drawing/2016/SVG/main" r:embed="rId20"/>
              </a:ext>
            </a:extLst>
          </a:blip>
          <a:srcRect/>
          <a:stretch/>
        </p:blipFill>
        <p:spPr bwMode="auto">
          <a:xfrm>
            <a:off x="4732486" y="3618587"/>
            <a:ext cx="613273" cy="613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6" name="TextBox 22">
            <a:extLst>
              <a:ext uri="{FF2B5EF4-FFF2-40B4-BE49-F238E27FC236}">
                <a16:creationId xmlns:a16="http://schemas.microsoft.com/office/drawing/2014/main" id="{7BAFD3B2-4302-32F6-E9FD-30D3EB488308}"/>
              </a:ext>
            </a:extLst>
          </p:cNvPr>
          <p:cNvSpPr txBox="1">
            <a:spLocks noChangeArrowheads="1"/>
          </p:cNvSpPr>
          <p:nvPr/>
        </p:nvSpPr>
        <p:spPr bwMode="auto">
          <a:xfrm>
            <a:off x="3942800" y="4187782"/>
            <a:ext cx="22812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ECR</a:t>
            </a:r>
          </a:p>
        </p:txBody>
      </p:sp>
      <p:cxnSp>
        <p:nvCxnSpPr>
          <p:cNvPr id="82" name="Straight Arrow Connector 81">
            <a:extLst>
              <a:ext uri="{FF2B5EF4-FFF2-40B4-BE49-F238E27FC236}">
                <a16:creationId xmlns:a16="http://schemas.microsoft.com/office/drawing/2014/main" id="{57DCC827-0ED7-A118-83B8-D8F569D9FC71}"/>
              </a:ext>
            </a:extLst>
          </p:cNvPr>
          <p:cNvCxnSpPr>
            <a:cxnSpLocks/>
            <a:stCxn id="75" idx="3"/>
            <a:endCxn id="9" idx="1"/>
          </p:cNvCxnSpPr>
          <p:nvPr/>
        </p:nvCxnSpPr>
        <p:spPr>
          <a:xfrm flipV="1">
            <a:off x="5345759" y="2909425"/>
            <a:ext cx="1829504" cy="101579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7" name="Straight Arrow Connector 86">
            <a:extLst>
              <a:ext uri="{FF2B5EF4-FFF2-40B4-BE49-F238E27FC236}">
                <a16:creationId xmlns:a16="http://schemas.microsoft.com/office/drawing/2014/main" id="{3597F307-673E-C537-5D19-0859B63906C2}"/>
              </a:ext>
            </a:extLst>
          </p:cNvPr>
          <p:cNvCxnSpPr>
            <a:cxnSpLocks/>
            <a:stCxn id="9" idx="3"/>
            <a:endCxn id="40" idx="1"/>
          </p:cNvCxnSpPr>
          <p:nvPr/>
        </p:nvCxnSpPr>
        <p:spPr>
          <a:xfrm flipV="1">
            <a:off x="7788536" y="2906942"/>
            <a:ext cx="1177875" cy="248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94" name="Graphic 19">
            <a:extLst>
              <a:ext uri="{FF2B5EF4-FFF2-40B4-BE49-F238E27FC236}">
                <a16:creationId xmlns:a16="http://schemas.microsoft.com/office/drawing/2014/main" id="{ADECE901-333C-AA18-465A-21F72A7CC533}"/>
              </a:ext>
            </a:extLst>
          </p:cNvPr>
          <p:cNvPicPr>
            <a:picLocks noChangeAspect="1" noChangeArrowheads="1"/>
          </p:cNvPicPr>
          <p:nvPr/>
        </p:nvPicPr>
        <p:blipFill>
          <a:blip r:embed="rId5">
            <a:extLst>
              <a:ext uri="{96DAC541-7B7A-43D3-8B79-37D633B846F1}">
                <asvg:svgBlip xmlns:asvg="http://schemas.microsoft.com/office/drawing/2016/SVG/main" r:embed="rId6"/>
              </a:ext>
            </a:extLst>
          </a:blip>
          <a:srcRect/>
          <a:stretch/>
        </p:blipFill>
        <p:spPr bwMode="auto">
          <a:xfrm>
            <a:off x="5900545" y="4648509"/>
            <a:ext cx="613273" cy="613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5" name="Graphic 23">
            <a:extLst>
              <a:ext uri="{FF2B5EF4-FFF2-40B4-BE49-F238E27FC236}">
                <a16:creationId xmlns:a16="http://schemas.microsoft.com/office/drawing/2014/main" id="{6A7D2AF5-1B82-A65F-10B6-D4E178B23698}"/>
              </a:ext>
            </a:extLst>
          </p:cNvPr>
          <p:cNvPicPr>
            <a:picLocks noChangeAspect="1" noChangeArrowheads="1"/>
          </p:cNvPicPr>
          <p:nvPr/>
        </p:nvPicPr>
        <p:blipFill>
          <a:blip r:embed="rId7">
            <a:extLst>
              <a:ext uri="{96DAC541-7B7A-43D3-8B79-37D633B846F1}">
                <asvg:svgBlip xmlns:asvg="http://schemas.microsoft.com/office/drawing/2016/SVG/main" r:embed="rId8"/>
              </a:ext>
            </a:extLst>
          </a:blip>
          <a:srcRect/>
          <a:stretch/>
        </p:blipFill>
        <p:spPr bwMode="auto">
          <a:xfrm>
            <a:off x="7863758" y="5085174"/>
            <a:ext cx="613273" cy="613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6" name="Graphic 6">
            <a:extLst>
              <a:ext uri="{FF2B5EF4-FFF2-40B4-BE49-F238E27FC236}">
                <a16:creationId xmlns:a16="http://schemas.microsoft.com/office/drawing/2014/main" id="{0B762A13-44C8-C9ED-DA07-90585F29506A}"/>
              </a:ext>
            </a:extLst>
          </p:cNvPr>
          <p:cNvPicPr>
            <a:picLocks noChangeAspect="1" noChangeArrowheads="1"/>
          </p:cNvPicPr>
          <p:nvPr/>
        </p:nvPicPr>
        <p:blipFill>
          <a:blip r:embed="rId9">
            <a:extLst>
              <a:ext uri="{96DAC541-7B7A-43D3-8B79-37D633B846F1}">
                <asvg:svgBlip xmlns:asvg="http://schemas.microsoft.com/office/drawing/2016/SVG/main" r:embed="rId10"/>
              </a:ext>
            </a:extLst>
          </a:blip>
          <a:srcRect/>
          <a:stretch/>
        </p:blipFill>
        <p:spPr bwMode="auto">
          <a:xfrm>
            <a:off x="4591195" y="4658796"/>
            <a:ext cx="613273" cy="613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97" name="Straight Arrow Connector 96">
            <a:extLst>
              <a:ext uri="{FF2B5EF4-FFF2-40B4-BE49-F238E27FC236}">
                <a16:creationId xmlns:a16="http://schemas.microsoft.com/office/drawing/2014/main" id="{2C93E19E-2A7B-B462-73D9-3EE478C5B80A}"/>
              </a:ext>
            </a:extLst>
          </p:cNvPr>
          <p:cNvCxnSpPr>
            <a:cxnSpLocks/>
            <a:stCxn id="96" idx="3"/>
            <a:endCxn id="94" idx="1"/>
          </p:cNvCxnSpPr>
          <p:nvPr/>
        </p:nvCxnSpPr>
        <p:spPr>
          <a:xfrm flipV="1">
            <a:off x="5204468" y="4955146"/>
            <a:ext cx="696077" cy="1028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8" name="Straight Arrow Connector 97">
            <a:extLst>
              <a:ext uri="{FF2B5EF4-FFF2-40B4-BE49-F238E27FC236}">
                <a16:creationId xmlns:a16="http://schemas.microsoft.com/office/drawing/2014/main" id="{3F8870B0-8D04-62C2-4899-F6B67FCD8851}"/>
              </a:ext>
            </a:extLst>
          </p:cNvPr>
          <p:cNvCxnSpPr>
            <a:cxnSpLocks/>
            <a:stCxn id="75" idx="3"/>
            <a:endCxn id="95" idx="1"/>
          </p:cNvCxnSpPr>
          <p:nvPr/>
        </p:nvCxnSpPr>
        <p:spPr>
          <a:xfrm>
            <a:off x="5345759" y="3925224"/>
            <a:ext cx="2517999" cy="146658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0" name="Elbow Connector 99">
            <a:extLst>
              <a:ext uri="{FF2B5EF4-FFF2-40B4-BE49-F238E27FC236}">
                <a16:creationId xmlns:a16="http://schemas.microsoft.com/office/drawing/2014/main" id="{47750F83-6EA8-FE6C-91B3-7C8B8A296D45}"/>
              </a:ext>
            </a:extLst>
          </p:cNvPr>
          <p:cNvCxnSpPr>
            <a:stCxn id="5" idx="2"/>
            <a:endCxn id="96" idx="1"/>
          </p:cNvCxnSpPr>
          <p:nvPr/>
        </p:nvCxnSpPr>
        <p:spPr>
          <a:xfrm rot="16200000" flipH="1">
            <a:off x="2663173" y="3037411"/>
            <a:ext cx="2691510" cy="1164533"/>
          </a:xfrm>
          <a:prstGeom prst="bentConnector2">
            <a:avLst/>
          </a:prstGeom>
          <a:ln w="6350">
            <a:prstDash val="dashDot"/>
            <a:tailEnd type="triangle"/>
          </a:ln>
        </p:spPr>
        <p:style>
          <a:lnRef idx="2">
            <a:schemeClr val="accent1"/>
          </a:lnRef>
          <a:fillRef idx="0">
            <a:schemeClr val="accent1"/>
          </a:fillRef>
          <a:effectRef idx="1">
            <a:schemeClr val="accent1"/>
          </a:effectRef>
          <a:fontRef idx="minor">
            <a:schemeClr val="tx1"/>
          </a:fontRef>
        </p:style>
      </p:cxnSp>
      <p:sp>
        <p:nvSpPr>
          <p:cNvPr id="103" name="TextBox 102">
            <a:extLst>
              <a:ext uri="{FF2B5EF4-FFF2-40B4-BE49-F238E27FC236}">
                <a16:creationId xmlns:a16="http://schemas.microsoft.com/office/drawing/2014/main" id="{0A7B421E-F428-0A3E-B2D6-AD4EA0588B69}"/>
              </a:ext>
            </a:extLst>
          </p:cNvPr>
          <p:cNvSpPr txBox="1"/>
          <p:nvPr/>
        </p:nvSpPr>
        <p:spPr>
          <a:xfrm>
            <a:off x="9899555" y="2648562"/>
            <a:ext cx="2031807" cy="461665"/>
          </a:xfrm>
          <a:prstGeom prst="rect">
            <a:avLst/>
          </a:prstGeom>
          <a:solidFill>
            <a:srgbClr val="FFFF00"/>
          </a:solidFill>
        </p:spPr>
        <p:txBody>
          <a:bodyPr wrap="square" rtlCol="0">
            <a:spAutoFit/>
          </a:bodyPr>
          <a:lstStyle/>
          <a:p>
            <a:pPr algn="l"/>
            <a:r>
              <a:rPr kumimoji="1" lang="en-JP" sz="1200" dirty="0">
                <a:latin typeface="Meiryo" panose="020B0604030504040204" pitchFamily="34" charset="-128"/>
                <a:ea typeface="Meiryo" panose="020B0604030504040204" pitchFamily="34" charset="-128"/>
                <a:cs typeface="Amazon Ember" panose="020B0603020204020204" pitchFamily="34" charset="0"/>
              </a:rPr>
              <a:t>❼開発環境で</a:t>
            </a:r>
            <a:br>
              <a:rPr kumimoji="1" lang="en-JP" sz="1200" dirty="0">
                <a:latin typeface="Meiryo" panose="020B0604030504040204" pitchFamily="34" charset="-128"/>
                <a:ea typeface="Meiryo" panose="020B0604030504040204" pitchFamily="34" charset="-128"/>
                <a:cs typeface="Amazon Ember" panose="020B0603020204020204" pitchFamily="34" charset="0"/>
              </a:rPr>
            </a:br>
            <a:r>
              <a:rPr kumimoji="1" lang="en-JP" sz="1200" dirty="0">
                <a:highlight>
                  <a:srgbClr val="FFFF00"/>
                </a:highlight>
                <a:latin typeface="Meiryo" panose="020B0604030504040204" pitchFamily="34" charset="-128"/>
                <a:ea typeface="Meiryo" panose="020B0604030504040204" pitchFamily="34" charset="-128"/>
                <a:cs typeface="Amazon Ember" panose="020B0603020204020204" pitchFamily="34" charset="0"/>
              </a:rPr>
              <a:t>統合テスト</a:t>
            </a:r>
            <a:r>
              <a:rPr kumimoji="1" lang="en-JP" sz="1200" dirty="0">
                <a:latin typeface="Meiryo" panose="020B0604030504040204" pitchFamily="34" charset="-128"/>
                <a:ea typeface="Meiryo" panose="020B0604030504040204" pitchFamily="34" charset="-128"/>
                <a:cs typeface="Amazon Ember" panose="020B0603020204020204" pitchFamily="34" charset="0"/>
              </a:rPr>
              <a:t>を実行</a:t>
            </a:r>
          </a:p>
        </p:txBody>
      </p:sp>
      <p:sp>
        <p:nvSpPr>
          <p:cNvPr id="104" name="TextBox 103">
            <a:extLst>
              <a:ext uri="{FF2B5EF4-FFF2-40B4-BE49-F238E27FC236}">
                <a16:creationId xmlns:a16="http://schemas.microsoft.com/office/drawing/2014/main" id="{F2C48072-A0A4-DB30-125C-E518B8496624}"/>
              </a:ext>
            </a:extLst>
          </p:cNvPr>
          <p:cNvSpPr txBox="1"/>
          <p:nvPr/>
        </p:nvSpPr>
        <p:spPr>
          <a:xfrm>
            <a:off x="1610489" y="4955145"/>
            <a:ext cx="2512499" cy="646331"/>
          </a:xfrm>
          <a:prstGeom prst="rect">
            <a:avLst/>
          </a:prstGeom>
          <a:noFill/>
        </p:spPr>
        <p:txBody>
          <a:bodyPr wrap="square" rtlCol="0">
            <a:spAutoFit/>
          </a:bodyPr>
          <a:lstStyle/>
          <a:p>
            <a:pPr algn="l"/>
            <a:r>
              <a:rPr kumimoji="1" lang="en-JP" sz="1200" dirty="0">
                <a:latin typeface="Meiryo" panose="020B0604030504040204" pitchFamily="34" charset="-128"/>
                <a:ea typeface="Meiryo" panose="020B0604030504040204" pitchFamily="34" charset="-128"/>
                <a:cs typeface="Amazon Ember" panose="020B0603020204020204" pitchFamily="34" charset="0"/>
              </a:rPr>
              <a:t>❽変更がmainブランチにマージされた時に、CodePipeline が更新を検知し、パイプラインを開始</a:t>
            </a:r>
          </a:p>
        </p:txBody>
      </p:sp>
      <p:sp>
        <p:nvSpPr>
          <p:cNvPr id="106" name="TextBox 11">
            <a:extLst>
              <a:ext uri="{FF2B5EF4-FFF2-40B4-BE49-F238E27FC236}">
                <a16:creationId xmlns:a16="http://schemas.microsoft.com/office/drawing/2014/main" id="{6BBEFB18-CCD7-BBEE-4AE4-9B676031EEE1}"/>
              </a:ext>
            </a:extLst>
          </p:cNvPr>
          <p:cNvSpPr txBox="1">
            <a:spLocks noChangeArrowheads="1"/>
          </p:cNvSpPr>
          <p:nvPr/>
        </p:nvSpPr>
        <p:spPr bwMode="auto">
          <a:xfrm>
            <a:off x="5114336" y="5224030"/>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a:t>
            </a:r>
            <a:r>
              <a:rPr lang="en-US" altLang="en-US" sz="1200" dirty="0" err="1">
                <a:latin typeface="Arial" panose="020B0604020202020204" pitchFamily="34" charset="0"/>
                <a:ea typeface="Amazon Ember" panose="020B0603020204020204" pitchFamily="34" charset="0"/>
                <a:cs typeface="Arial" panose="020B0604020202020204" pitchFamily="34" charset="0"/>
              </a:rPr>
              <a:t>CodeBuild</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sp>
        <p:nvSpPr>
          <p:cNvPr id="107" name="TextBox 9">
            <a:extLst>
              <a:ext uri="{FF2B5EF4-FFF2-40B4-BE49-F238E27FC236}">
                <a16:creationId xmlns:a16="http://schemas.microsoft.com/office/drawing/2014/main" id="{AFB958D4-2590-0F47-3EDE-4B54AF54DFC1}"/>
              </a:ext>
            </a:extLst>
          </p:cNvPr>
          <p:cNvSpPr txBox="1">
            <a:spLocks noChangeArrowheads="1"/>
          </p:cNvSpPr>
          <p:nvPr/>
        </p:nvSpPr>
        <p:spPr bwMode="auto">
          <a:xfrm>
            <a:off x="3750235" y="5278866"/>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a:t>
            </a:r>
            <a:r>
              <a:rPr lang="en-US" altLang="en-US" sz="1200" dirty="0" err="1">
                <a:latin typeface="Arial" panose="020B0604020202020204" pitchFamily="34" charset="0"/>
                <a:ea typeface="Amazon Ember" panose="020B0603020204020204" pitchFamily="34" charset="0"/>
                <a:cs typeface="Arial" panose="020B0604020202020204" pitchFamily="34" charset="0"/>
              </a:rPr>
              <a:t>CodePipeline</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cxnSp>
        <p:nvCxnSpPr>
          <p:cNvPr id="111" name="Straight Arrow Connector 110">
            <a:extLst>
              <a:ext uri="{FF2B5EF4-FFF2-40B4-BE49-F238E27FC236}">
                <a16:creationId xmlns:a16="http://schemas.microsoft.com/office/drawing/2014/main" id="{F849D11F-9CC9-2C9F-77C3-FF7C1E5C7A5B}"/>
              </a:ext>
            </a:extLst>
          </p:cNvPr>
          <p:cNvCxnSpPr>
            <a:cxnSpLocks/>
            <a:stCxn id="94" idx="1"/>
            <a:endCxn id="75" idx="3"/>
          </p:cNvCxnSpPr>
          <p:nvPr/>
        </p:nvCxnSpPr>
        <p:spPr>
          <a:xfrm flipH="1" flipV="1">
            <a:off x="5345759" y="3925224"/>
            <a:ext cx="554786" cy="102992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7" name="Straight Arrow Connector 116">
            <a:extLst>
              <a:ext uri="{FF2B5EF4-FFF2-40B4-BE49-F238E27FC236}">
                <a16:creationId xmlns:a16="http://schemas.microsoft.com/office/drawing/2014/main" id="{80563955-4BBB-9875-FCEB-AB22608E8B2C}"/>
              </a:ext>
            </a:extLst>
          </p:cNvPr>
          <p:cNvCxnSpPr>
            <a:cxnSpLocks/>
          </p:cNvCxnSpPr>
          <p:nvPr/>
        </p:nvCxnSpPr>
        <p:spPr>
          <a:xfrm flipV="1">
            <a:off x="8499479" y="5362530"/>
            <a:ext cx="1177875" cy="248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18" name="TextBox 15">
            <a:extLst>
              <a:ext uri="{FF2B5EF4-FFF2-40B4-BE49-F238E27FC236}">
                <a16:creationId xmlns:a16="http://schemas.microsoft.com/office/drawing/2014/main" id="{D6407179-C256-82FC-6E04-E0BFDD6857B6}"/>
              </a:ext>
            </a:extLst>
          </p:cNvPr>
          <p:cNvSpPr txBox="1">
            <a:spLocks noChangeArrowheads="1"/>
          </p:cNvSpPr>
          <p:nvPr/>
        </p:nvSpPr>
        <p:spPr bwMode="auto">
          <a:xfrm>
            <a:off x="7070913" y="5677940"/>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a:t>
            </a:r>
            <a:r>
              <a:rPr lang="en-US" altLang="en-US" sz="1200" dirty="0" err="1">
                <a:latin typeface="Arial" panose="020B0604020202020204" pitchFamily="34" charset="0"/>
                <a:ea typeface="Amazon Ember" panose="020B0603020204020204" pitchFamily="34" charset="0"/>
                <a:cs typeface="Arial" panose="020B0604020202020204" pitchFamily="34" charset="0"/>
              </a:rPr>
              <a:t>CodeDeploy</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sp>
        <p:nvSpPr>
          <p:cNvPr id="119" name="TextBox 118">
            <a:extLst>
              <a:ext uri="{FF2B5EF4-FFF2-40B4-BE49-F238E27FC236}">
                <a16:creationId xmlns:a16="http://schemas.microsoft.com/office/drawing/2014/main" id="{C668314A-9638-CDA3-16AD-497BAE8BF438}"/>
              </a:ext>
            </a:extLst>
          </p:cNvPr>
          <p:cNvSpPr txBox="1"/>
          <p:nvPr/>
        </p:nvSpPr>
        <p:spPr>
          <a:xfrm>
            <a:off x="7754391" y="4673434"/>
            <a:ext cx="2789429" cy="461665"/>
          </a:xfrm>
          <a:prstGeom prst="rect">
            <a:avLst/>
          </a:prstGeom>
          <a:noFill/>
        </p:spPr>
        <p:txBody>
          <a:bodyPr wrap="square" rtlCol="0">
            <a:spAutoFit/>
          </a:bodyPr>
          <a:lstStyle/>
          <a:p>
            <a:pPr algn="l"/>
            <a:r>
              <a:rPr kumimoji="1" lang="en-JP" sz="1200" dirty="0">
                <a:latin typeface="Meiryo" panose="020B0604030504040204" pitchFamily="34" charset="-128"/>
                <a:ea typeface="Meiryo" panose="020B0604030504040204" pitchFamily="34" charset="-128"/>
                <a:cs typeface="Amazon Ember" panose="020B0603020204020204" pitchFamily="34" charset="0"/>
              </a:rPr>
              <a:t>❾ECRのDockerイメージを本番環境の</a:t>
            </a:r>
            <a:r>
              <a:rPr kumimoji="1" lang="en-US" altLang="ja-JP" sz="1200" dirty="0">
                <a:latin typeface="Meiryo" panose="020B0604030504040204" pitchFamily="34" charset="-128"/>
                <a:ea typeface="Meiryo" panose="020B0604030504040204" pitchFamily="34" charset="-128"/>
                <a:cs typeface="Amazon Ember" panose="020B0603020204020204" pitchFamily="34" charset="0"/>
              </a:rPr>
              <a:t>ECR</a:t>
            </a:r>
            <a:r>
              <a:rPr kumimoji="1" lang="ja-JP" altLang="en-US" sz="1200">
                <a:latin typeface="Meiryo" panose="020B0604030504040204" pitchFamily="34" charset="-128"/>
                <a:ea typeface="Meiryo" panose="020B0604030504040204" pitchFamily="34" charset="-128"/>
                <a:cs typeface="Amazon Ember" panose="020B0603020204020204" pitchFamily="34" charset="0"/>
              </a:rPr>
              <a:t>クラスタにデプロイ</a:t>
            </a:r>
            <a:endParaRPr kumimoji="1" lang="en-US" altLang="ja-JP" sz="1200" dirty="0">
              <a:latin typeface="Meiryo" panose="020B0604030504040204" pitchFamily="34" charset="-128"/>
              <a:ea typeface="Meiryo" panose="020B0604030504040204" pitchFamily="34" charset="-128"/>
              <a:cs typeface="Amazon Ember" panose="020B0603020204020204" pitchFamily="34" charset="0"/>
            </a:endParaRPr>
          </a:p>
        </p:txBody>
      </p:sp>
      <p:pic>
        <p:nvPicPr>
          <p:cNvPr id="126" name="Graphic 19">
            <a:extLst>
              <a:ext uri="{FF2B5EF4-FFF2-40B4-BE49-F238E27FC236}">
                <a16:creationId xmlns:a16="http://schemas.microsoft.com/office/drawing/2014/main" id="{AB63531C-C85F-964F-48A5-DF38322EEAAE}"/>
              </a:ext>
            </a:extLst>
          </p:cNvPr>
          <p:cNvPicPr>
            <a:picLocks noChangeAspect="1" noChangeArrowheads="1"/>
          </p:cNvPicPr>
          <p:nvPr/>
        </p:nvPicPr>
        <p:blipFill>
          <a:blip r:embed="rId21">
            <a:extLst>
              <a:ext uri="{96DAC541-7B7A-43D3-8B79-37D633B846F1}">
                <asvg:svgBlip xmlns:asvg="http://schemas.microsoft.com/office/drawing/2016/SVG/main" r:embed="rId22"/>
              </a:ext>
            </a:extLst>
          </a:blip>
          <a:srcRect/>
          <a:stretch/>
        </p:blipFill>
        <p:spPr bwMode="auto">
          <a:xfrm>
            <a:off x="6395764" y="784659"/>
            <a:ext cx="546428" cy="546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7" name="TextBox 12">
            <a:extLst>
              <a:ext uri="{FF2B5EF4-FFF2-40B4-BE49-F238E27FC236}">
                <a16:creationId xmlns:a16="http://schemas.microsoft.com/office/drawing/2014/main" id="{86D05420-6A23-A0DD-661B-B6477EA17416}"/>
              </a:ext>
            </a:extLst>
          </p:cNvPr>
          <p:cNvSpPr txBox="1">
            <a:spLocks noChangeArrowheads="1"/>
          </p:cNvSpPr>
          <p:nvPr/>
        </p:nvSpPr>
        <p:spPr bwMode="auto">
          <a:xfrm>
            <a:off x="5610501" y="1257928"/>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a:t>
            </a:r>
            <a:r>
              <a:rPr lang="en-US" altLang="en-US" sz="1200" dirty="0" err="1">
                <a:latin typeface="Arial" panose="020B0604020202020204" pitchFamily="34" charset="0"/>
                <a:ea typeface="Amazon Ember" panose="020B0603020204020204" pitchFamily="34" charset="0"/>
                <a:cs typeface="Arial" panose="020B0604020202020204" pitchFamily="34" charset="0"/>
              </a:rPr>
              <a:t>CodeGuru</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cxnSp>
        <p:nvCxnSpPr>
          <p:cNvPr id="128" name="Straight Arrow Connector 127">
            <a:extLst>
              <a:ext uri="{FF2B5EF4-FFF2-40B4-BE49-F238E27FC236}">
                <a16:creationId xmlns:a16="http://schemas.microsoft.com/office/drawing/2014/main" id="{8BCACEDB-4F18-7E07-05E4-3F012954BBF1}"/>
              </a:ext>
            </a:extLst>
          </p:cNvPr>
          <p:cNvCxnSpPr>
            <a:cxnSpLocks/>
            <a:stCxn id="11" idx="3"/>
            <a:endCxn id="126" idx="1"/>
          </p:cNvCxnSpPr>
          <p:nvPr/>
        </p:nvCxnSpPr>
        <p:spPr>
          <a:xfrm flipV="1">
            <a:off x="5204468" y="1057873"/>
            <a:ext cx="1191296" cy="90582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31" name="TextBox 130">
            <a:extLst>
              <a:ext uri="{FF2B5EF4-FFF2-40B4-BE49-F238E27FC236}">
                <a16:creationId xmlns:a16="http://schemas.microsoft.com/office/drawing/2014/main" id="{ACEFFD59-9CE9-600A-71C4-3E262E250171}"/>
              </a:ext>
            </a:extLst>
          </p:cNvPr>
          <p:cNvSpPr txBox="1"/>
          <p:nvPr/>
        </p:nvSpPr>
        <p:spPr>
          <a:xfrm>
            <a:off x="6993720" y="634406"/>
            <a:ext cx="1434820" cy="646331"/>
          </a:xfrm>
          <a:prstGeom prst="rect">
            <a:avLst/>
          </a:prstGeom>
          <a:solidFill>
            <a:srgbClr val="FFFF00"/>
          </a:solidFill>
        </p:spPr>
        <p:txBody>
          <a:bodyPr wrap="square" rtlCol="0">
            <a:spAutoFit/>
          </a:bodyPr>
          <a:lstStyle/>
          <a:p>
            <a:pPr algn="l"/>
            <a:r>
              <a:rPr kumimoji="1" lang="en-JP" sz="1200" dirty="0">
                <a:latin typeface="Meiryo" panose="020B0604030504040204" pitchFamily="34" charset="-128"/>
                <a:ea typeface="Meiryo" panose="020B0604030504040204" pitchFamily="34" charset="-128"/>
                <a:cs typeface="Amazon Ember" panose="020B0603020204020204" pitchFamily="34" charset="0"/>
              </a:rPr>
              <a:t>❸CodeGuruで</a:t>
            </a:r>
            <a:br>
              <a:rPr kumimoji="1" lang="en-JP" sz="1200" dirty="0">
                <a:latin typeface="Meiryo" panose="020B0604030504040204" pitchFamily="34" charset="-128"/>
                <a:ea typeface="Meiryo" panose="020B0604030504040204" pitchFamily="34" charset="-128"/>
                <a:cs typeface="Amazon Ember" panose="020B0603020204020204" pitchFamily="34" charset="0"/>
              </a:rPr>
            </a:br>
            <a:r>
              <a:rPr kumimoji="1" lang="en-JP" sz="1200" dirty="0">
                <a:highlight>
                  <a:srgbClr val="FFFF00"/>
                </a:highlight>
                <a:latin typeface="Meiryo" panose="020B0604030504040204" pitchFamily="34" charset="-128"/>
                <a:ea typeface="Meiryo" panose="020B0604030504040204" pitchFamily="34" charset="-128"/>
                <a:cs typeface="Amazon Ember" panose="020B0603020204020204" pitchFamily="34" charset="0"/>
              </a:rPr>
              <a:t>ソースコードの脆弱性スキャン</a:t>
            </a:r>
            <a:r>
              <a:rPr kumimoji="1" lang="en-JP" sz="1200" dirty="0">
                <a:latin typeface="Meiryo" panose="020B0604030504040204" pitchFamily="34" charset="-128"/>
                <a:ea typeface="Meiryo" panose="020B0604030504040204" pitchFamily="34" charset="-128"/>
                <a:cs typeface="Amazon Ember" panose="020B0603020204020204" pitchFamily="34" charset="0"/>
              </a:rPr>
              <a:t>実行</a:t>
            </a:r>
          </a:p>
        </p:txBody>
      </p:sp>
      <p:sp>
        <p:nvSpPr>
          <p:cNvPr id="133" name="テキスト ボックス 2">
            <a:extLst>
              <a:ext uri="{FF2B5EF4-FFF2-40B4-BE49-F238E27FC236}">
                <a16:creationId xmlns:a16="http://schemas.microsoft.com/office/drawing/2014/main" id="{6C026A71-278A-CC13-3826-02632919520A}"/>
              </a:ext>
            </a:extLst>
          </p:cNvPr>
          <p:cNvSpPr txBox="1"/>
          <p:nvPr/>
        </p:nvSpPr>
        <p:spPr>
          <a:xfrm>
            <a:off x="10607211" y="0"/>
            <a:ext cx="1584789" cy="369332"/>
          </a:xfrm>
          <a:prstGeom prst="rect">
            <a:avLst/>
          </a:prstGeom>
          <a:noFill/>
        </p:spPr>
        <p:txBody>
          <a:bodyPr wrap="square" anchor="ctr">
            <a:spAutoFit/>
          </a:bodyPr>
          <a:lstStyle/>
          <a:p>
            <a:pPr algn="ctr"/>
            <a:r>
              <a:rPr lang="en-US" altLang="ja-JP" sz="1800" b="0" i="0" dirty="0">
                <a:solidFill>
                  <a:schemeClr val="bg1">
                    <a:lumMod val="50000"/>
                  </a:schemeClr>
                </a:solidFill>
                <a:effectLst/>
                <a:latin typeface="Meiryo" panose="020B0604030504040204" pitchFamily="34" charset="-128"/>
                <a:ea typeface="Meiryo" panose="020B0604030504040204" pitchFamily="34" charset="-128"/>
              </a:rPr>
              <a:t>SEC01-BP06</a:t>
            </a:r>
            <a:endParaRPr lang="ja-JP" altLang="en-US">
              <a:solidFill>
                <a:schemeClr val="bg1">
                  <a:lumMod val="50000"/>
                </a:schemeClr>
              </a:solidFill>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33066157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DAFE1B-9D43-D5C2-1163-7CCCD6C012E3}"/>
              </a:ext>
            </a:extLst>
          </p:cNvPr>
          <p:cNvSpPr>
            <a:spLocks noGrp="1"/>
          </p:cNvSpPr>
          <p:nvPr>
            <p:ph type="title"/>
          </p:nvPr>
        </p:nvSpPr>
        <p:spPr/>
        <p:txBody>
          <a:bodyPr/>
          <a:lstStyle/>
          <a:p>
            <a:pPr algn="l"/>
            <a:r>
              <a:rPr lang="en-JP" sz="2400" dirty="0"/>
              <a:t>レビュー観点 : セキュリティの基礎/</a:t>
            </a:r>
            <a:r>
              <a:rPr lang="ja-JP" altLang="en-US" sz="2400"/>
              <a:t>ワークロードを安全に運用する</a:t>
            </a:r>
            <a:br>
              <a:rPr lang="en-JP" sz="2400" dirty="0"/>
            </a:br>
            <a:r>
              <a:rPr lang="en-US" sz="2400" b="0" i="0" dirty="0">
                <a:solidFill>
                  <a:srgbClr val="16191F"/>
                </a:solidFill>
                <a:effectLst/>
                <a:latin typeface="Amazon Ember" panose="020B0603020204020204" pitchFamily="34" charset="0"/>
              </a:rPr>
              <a:t>SEC01-BP0</a:t>
            </a:r>
            <a:r>
              <a:rPr lang="en-US" altLang="ja-JP" sz="2400" b="0" i="0" dirty="0">
                <a:solidFill>
                  <a:srgbClr val="16191F"/>
                </a:solidFill>
                <a:effectLst/>
                <a:latin typeface="Amazon Ember" panose="020B0603020204020204" pitchFamily="34" charset="0"/>
              </a:rPr>
              <a:t>7 </a:t>
            </a:r>
            <a:r>
              <a:rPr lang="ja-JP" altLang="en-US" sz="2400" b="0" i="0">
                <a:solidFill>
                  <a:srgbClr val="16191F"/>
                </a:solidFill>
                <a:effectLst/>
                <a:latin typeface="Amazon Ember" panose="020B0603020204020204" pitchFamily="34" charset="0"/>
              </a:rPr>
              <a:t>脅威モデルを使用して脅威を特定し、緩和策の優先順位を付ける</a:t>
            </a:r>
            <a:br>
              <a:rPr lang="en-US" altLang="ja-JP" sz="2800" b="0" i="0" dirty="0">
                <a:solidFill>
                  <a:srgbClr val="16191F"/>
                </a:solidFill>
                <a:effectLst/>
                <a:latin typeface="Amazon Ember" panose="020B0603020204020204" pitchFamily="34" charset="0"/>
              </a:rPr>
            </a:br>
            <a:endParaRPr lang="en-JP" sz="3600" dirty="0"/>
          </a:p>
        </p:txBody>
      </p:sp>
      <p:sp>
        <p:nvSpPr>
          <p:cNvPr id="3" name="Text Placeholder 2">
            <a:extLst>
              <a:ext uri="{FF2B5EF4-FFF2-40B4-BE49-F238E27FC236}">
                <a16:creationId xmlns:a16="http://schemas.microsoft.com/office/drawing/2014/main" id="{57D180CB-6965-22E7-4C3F-7BC75DB3949C}"/>
              </a:ext>
            </a:extLst>
          </p:cNvPr>
          <p:cNvSpPr>
            <a:spLocks noGrp="1"/>
          </p:cNvSpPr>
          <p:nvPr>
            <p:ph type="body" sz="quarter" idx="10"/>
          </p:nvPr>
        </p:nvSpPr>
        <p:spPr>
          <a:xfrm>
            <a:off x="457200" y="1371601"/>
            <a:ext cx="11258550" cy="2438400"/>
          </a:xfrm>
        </p:spPr>
        <p:txBody>
          <a:bodyPr/>
          <a:lstStyle/>
          <a:p>
            <a:r>
              <a:rPr lang="en-JP" sz="1400" dirty="0">
                <a:solidFill>
                  <a:srgbClr val="0070C0"/>
                </a:solidFill>
              </a:rPr>
              <a:t>ポイント</a:t>
            </a:r>
          </a:p>
          <a:p>
            <a:pPr marL="285750" indent="-285750">
              <a:buFont typeface="Arial" panose="020B0604020202020204" pitchFamily="34" charset="0"/>
              <a:buChar char="•"/>
            </a:pPr>
            <a:r>
              <a:rPr lang="en-US" sz="1400" dirty="0" err="1"/>
              <a:t>脅威モデリング</a:t>
            </a:r>
            <a:r>
              <a:rPr lang="en-US" sz="1400" baseline="30000" dirty="0"/>
              <a:t>*1</a:t>
            </a:r>
            <a:r>
              <a:rPr lang="en-US" sz="1400" dirty="0"/>
              <a:t> を行い、ワークロードに対する潜在的な脅威を洗い出すとともに、その重要性を評価して優先順位をつけて、防止・検出・対応を行うことが望ましい。</a:t>
            </a:r>
          </a:p>
          <a:p>
            <a:pPr marL="285750" indent="-285750">
              <a:buFont typeface="Arial" panose="020B0604020202020204" pitchFamily="34" charset="0"/>
              <a:buChar char="•"/>
            </a:pPr>
            <a:r>
              <a:rPr lang="en-US" sz="1400" dirty="0"/>
              <a:t>脅威モデリングはソフトウェア開発プロジェクトの中で実施するとともに、ソフトウェア運用のライフサイクルを通して見直していく必要があります。例えばアーキテクチャやインフラが変更された時、新しいバージョンの製品・ライブラリ等が導入された時、セキュリティインシデントが起きた時、など。</a:t>
            </a:r>
            <a:endParaRPr lang="en-JP" sz="1400" dirty="0"/>
          </a:p>
          <a:p>
            <a:endParaRPr lang="en-JP" sz="1400" dirty="0"/>
          </a:p>
          <a:p>
            <a:r>
              <a:rPr lang="en-JP" sz="1400" dirty="0">
                <a:solidFill>
                  <a:srgbClr val="0070C0"/>
                </a:solidFill>
              </a:rPr>
              <a:t>レビュー観点の例</a:t>
            </a:r>
          </a:p>
          <a:p>
            <a:pPr marL="285750" indent="-285750">
              <a:buFont typeface="Arial" panose="020B0604020202020204" pitchFamily="34" charset="0"/>
              <a:buChar char="•"/>
            </a:pPr>
            <a:r>
              <a:rPr lang="en-JP" sz="1400" dirty="0"/>
              <a:t>脅威モデリングが実施されているか？</a:t>
            </a:r>
          </a:p>
          <a:p>
            <a:pPr marL="285750" indent="-285750">
              <a:buFont typeface="Arial" panose="020B0604020202020204" pitchFamily="34" charset="0"/>
              <a:buChar char="•"/>
            </a:pPr>
            <a:r>
              <a:rPr lang="en-JP" sz="1400" dirty="0"/>
              <a:t>保護する対象や、潜在的な脅威が特定され、それらを予防・検出・対応するための措置が取られているか？</a:t>
            </a:r>
          </a:p>
          <a:p>
            <a:endParaRPr lang="en-JP" sz="1400" dirty="0"/>
          </a:p>
          <a:p>
            <a:endParaRPr lang="en-JP" dirty="0"/>
          </a:p>
        </p:txBody>
      </p:sp>
      <p:sp>
        <p:nvSpPr>
          <p:cNvPr id="4" name="TextBox 3">
            <a:extLst>
              <a:ext uri="{FF2B5EF4-FFF2-40B4-BE49-F238E27FC236}">
                <a16:creationId xmlns:a16="http://schemas.microsoft.com/office/drawing/2014/main" id="{BD4D03A1-5E9E-A96A-D2F9-EE4EBA2C93C7}"/>
              </a:ext>
            </a:extLst>
          </p:cNvPr>
          <p:cNvSpPr txBox="1"/>
          <p:nvPr/>
        </p:nvSpPr>
        <p:spPr>
          <a:xfrm>
            <a:off x="4158344" y="6427753"/>
            <a:ext cx="4857420" cy="276999"/>
          </a:xfrm>
          <a:prstGeom prst="rect">
            <a:avLst/>
          </a:prstGeom>
          <a:noFill/>
        </p:spPr>
        <p:txBody>
          <a:bodyPr wrap="none" rtlCol="0">
            <a:spAutoFit/>
          </a:bodyPr>
          <a:lstStyle/>
          <a:p>
            <a:pPr algn="l"/>
            <a:r>
              <a:rPr kumimoji="1" lang="en-JP" sz="1200" dirty="0">
                <a:latin typeface="Meiryo" panose="020B0604030504040204" pitchFamily="34" charset="-128"/>
                <a:ea typeface="Meiryo" panose="020B0604030504040204" pitchFamily="34" charset="-128"/>
                <a:cs typeface="Amazon Ember" panose="020B0603020204020204" pitchFamily="34" charset="0"/>
              </a:rPr>
              <a:t>*1参考: </a:t>
            </a:r>
            <a:r>
              <a:rPr kumimoji="1" lang="en-US" sz="1200" dirty="0">
                <a:latin typeface="Meiryo" panose="020B0604030504040204" pitchFamily="34" charset="-128"/>
                <a:ea typeface="Meiryo" panose="020B0604030504040204" pitchFamily="34" charset="-128"/>
                <a:cs typeface="Amazon Ember" panose="020B0603020204020204" pitchFamily="34" charset="0"/>
              </a:rPr>
              <a:t>https://</a:t>
            </a:r>
            <a:r>
              <a:rPr kumimoji="1" lang="en-US" sz="1200" dirty="0" err="1">
                <a:latin typeface="Meiryo" panose="020B0604030504040204" pitchFamily="34" charset="-128"/>
                <a:ea typeface="Meiryo" panose="020B0604030504040204" pitchFamily="34" charset="-128"/>
                <a:cs typeface="Amazon Ember" panose="020B0603020204020204" pitchFamily="34" charset="0"/>
              </a:rPr>
              <a:t>owasp.org</a:t>
            </a:r>
            <a:r>
              <a:rPr kumimoji="1" lang="en-US" sz="1200" dirty="0">
                <a:latin typeface="Meiryo" panose="020B0604030504040204" pitchFamily="34" charset="-128"/>
                <a:ea typeface="Meiryo" panose="020B0604030504040204" pitchFamily="34" charset="-128"/>
                <a:cs typeface="Amazon Ember" panose="020B0603020204020204" pitchFamily="34" charset="0"/>
              </a:rPr>
              <a:t>/www-community/</a:t>
            </a:r>
            <a:r>
              <a:rPr kumimoji="1" lang="en-US" sz="1200" dirty="0" err="1">
                <a:latin typeface="Meiryo" panose="020B0604030504040204" pitchFamily="34" charset="-128"/>
                <a:ea typeface="Meiryo" panose="020B0604030504040204" pitchFamily="34" charset="-128"/>
                <a:cs typeface="Amazon Ember" panose="020B0603020204020204" pitchFamily="34" charset="0"/>
              </a:rPr>
              <a:t>Threat_Modeling</a:t>
            </a:r>
            <a:endParaRPr kumimoji="1" lang="en-JP" sz="1200" dirty="0">
              <a:latin typeface="Meiryo" panose="020B0604030504040204" pitchFamily="34" charset="-128"/>
              <a:ea typeface="Meiryo" panose="020B0604030504040204" pitchFamily="34" charset="-128"/>
              <a:cs typeface="Amazon Ember" panose="020B0603020204020204" pitchFamily="34" charset="0"/>
            </a:endParaRPr>
          </a:p>
        </p:txBody>
      </p:sp>
      <p:sp>
        <p:nvSpPr>
          <p:cNvPr id="5" name="Rectangle 4">
            <a:extLst>
              <a:ext uri="{FF2B5EF4-FFF2-40B4-BE49-F238E27FC236}">
                <a16:creationId xmlns:a16="http://schemas.microsoft.com/office/drawing/2014/main" id="{B9D587E4-C14B-4508-F797-9C8D851FE41A}"/>
              </a:ext>
            </a:extLst>
          </p:cNvPr>
          <p:cNvSpPr/>
          <p:nvPr/>
        </p:nvSpPr>
        <p:spPr>
          <a:xfrm>
            <a:off x="1545772" y="4158343"/>
            <a:ext cx="1458685" cy="762000"/>
          </a:xfrm>
          <a:prstGeom prst="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JP" sz="1400" dirty="0">
                <a:solidFill>
                  <a:schemeClr val="tx1"/>
                </a:solidFill>
                <a:latin typeface="Meiryo" panose="020B0604030504040204" pitchFamily="34" charset="-128"/>
                <a:ea typeface="Meiryo" panose="020B0604030504040204" pitchFamily="34" charset="-128"/>
              </a:rPr>
              <a:t>脅威モデリングの対象範囲を決める</a:t>
            </a:r>
          </a:p>
        </p:txBody>
      </p:sp>
      <p:sp>
        <p:nvSpPr>
          <p:cNvPr id="6" name="Rectangle 5">
            <a:extLst>
              <a:ext uri="{FF2B5EF4-FFF2-40B4-BE49-F238E27FC236}">
                <a16:creationId xmlns:a16="http://schemas.microsoft.com/office/drawing/2014/main" id="{7D3953B2-9D31-AA83-8034-0B1A472DD32E}"/>
              </a:ext>
            </a:extLst>
          </p:cNvPr>
          <p:cNvSpPr/>
          <p:nvPr/>
        </p:nvSpPr>
        <p:spPr>
          <a:xfrm>
            <a:off x="3750727" y="4158343"/>
            <a:ext cx="1458685" cy="762000"/>
          </a:xfrm>
          <a:prstGeom prst="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JP" sz="1400" dirty="0">
                <a:solidFill>
                  <a:schemeClr val="tx1"/>
                </a:solidFill>
                <a:latin typeface="Meiryo" panose="020B0604030504040204" pitchFamily="34" charset="-128"/>
                <a:ea typeface="Meiryo" panose="020B0604030504040204" pitchFamily="34" charset="-128"/>
              </a:rPr>
              <a:t>潜在的な脅威を特定する</a:t>
            </a:r>
          </a:p>
        </p:txBody>
      </p:sp>
      <p:sp>
        <p:nvSpPr>
          <p:cNvPr id="7" name="Rectangle 6">
            <a:extLst>
              <a:ext uri="{FF2B5EF4-FFF2-40B4-BE49-F238E27FC236}">
                <a16:creationId xmlns:a16="http://schemas.microsoft.com/office/drawing/2014/main" id="{694DF3E1-2A7F-365D-A25B-D298FCE44F95}"/>
              </a:ext>
            </a:extLst>
          </p:cNvPr>
          <p:cNvSpPr/>
          <p:nvPr/>
        </p:nvSpPr>
        <p:spPr>
          <a:xfrm>
            <a:off x="4310742" y="5328296"/>
            <a:ext cx="1458685" cy="762000"/>
          </a:xfrm>
          <a:prstGeom prst="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JP" sz="1400" dirty="0">
                <a:solidFill>
                  <a:schemeClr val="tx1"/>
                </a:solidFill>
                <a:latin typeface="Meiryo" panose="020B0604030504040204" pitchFamily="34" charset="-128"/>
                <a:ea typeface="Meiryo" panose="020B0604030504040204" pitchFamily="34" charset="-128"/>
              </a:rPr>
              <a:t>脅威を予防するためには何をすべきか？</a:t>
            </a:r>
          </a:p>
        </p:txBody>
      </p:sp>
      <p:sp>
        <p:nvSpPr>
          <p:cNvPr id="8" name="Rectangle 7">
            <a:extLst>
              <a:ext uri="{FF2B5EF4-FFF2-40B4-BE49-F238E27FC236}">
                <a16:creationId xmlns:a16="http://schemas.microsoft.com/office/drawing/2014/main" id="{21619EEA-6E95-945C-8E3F-A26E4F015B76}"/>
              </a:ext>
            </a:extLst>
          </p:cNvPr>
          <p:cNvSpPr/>
          <p:nvPr/>
        </p:nvSpPr>
        <p:spPr>
          <a:xfrm>
            <a:off x="6515697" y="5328296"/>
            <a:ext cx="1458685" cy="762000"/>
          </a:xfrm>
          <a:prstGeom prst="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JP" sz="1400" dirty="0">
                <a:solidFill>
                  <a:schemeClr val="tx1"/>
                </a:solidFill>
                <a:latin typeface="Meiryo" panose="020B0604030504040204" pitchFamily="34" charset="-128"/>
                <a:ea typeface="Meiryo" panose="020B0604030504040204" pitchFamily="34" charset="-128"/>
              </a:rPr>
              <a:t>脅威を検出するためには何をすべきか？</a:t>
            </a:r>
          </a:p>
        </p:txBody>
      </p:sp>
      <p:sp>
        <p:nvSpPr>
          <p:cNvPr id="9" name="Rectangle 8">
            <a:extLst>
              <a:ext uri="{FF2B5EF4-FFF2-40B4-BE49-F238E27FC236}">
                <a16:creationId xmlns:a16="http://schemas.microsoft.com/office/drawing/2014/main" id="{2A7A288F-0C2F-D814-A3C7-37D0B1DC0669}"/>
              </a:ext>
            </a:extLst>
          </p:cNvPr>
          <p:cNvSpPr/>
          <p:nvPr/>
        </p:nvSpPr>
        <p:spPr>
          <a:xfrm>
            <a:off x="8720653" y="5328296"/>
            <a:ext cx="1458685" cy="762000"/>
          </a:xfrm>
          <a:prstGeom prst="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JP" sz="1400" dirty="0">
                <a:solidFill>
                  <a:schemeClr val="tx1"/>
                </a:solidFill>
                <a:latin typeface="Meiryo" panose="020B0604030504040204" pitchFamily="34" charset="-128"/>
                <a:ea typeface="Meiryo" panose="020B0604030504040204" pitchFamily="34" charset="-128"/>
              </a:rPr>
              <a:t>もし脅威が現実化したらどう対応をすべきか？</a:t>
            </a:r>
          </a:p>
        </p:txBody>
      </p:sp>
      <p:sp>
        <p:nvSpPr>
          <p:cNvPr id="10" name="Rectangle 9">
            <a:extLst>
              <a:ext uri="{FF2B5EF4-FFF2-40B4-BE49-F238E27FC236}">
                <a16:creationId xmlns:a16="http://schemas.microsoft.com/office/drawing/2014/main" id="{C2BBBE14-6F32-E7CD-AA2F-24DE78D88C32}"/>
              </a:ext>
            </a:extLst>
          </p:cNvPr>
          <p:cNvSpPr/>
          <p:nvPr/>
        </p:nvSpPr>
        <p:spPr>
          <a:xfrm>
            <a:off x="5955682" y="4158343"/>
            <a:ext cx="1653432" cy="762000"/>
          </a:xfrm>
          <a:prstGeom prst="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JP" sz="1400" dirty="0">
                <a:solidFill>
                  <a:schemeClr val="tx1"/>
                </a:solidFill>
                <a:latin typeface="Meiryo" panose="020B0604030504040204" pitchFamily="34" charset="-128"/>
                <a:ea typeface="Meiryo" panose="020B0604030504040204" pitchFamily="34" charset="-128"/>
              </a:rPr>
              <a:t>脅威が現実化したらどのくらいの影響があるか？</a:t>
            </a:r>
          </a:p>
        </p:txBody>
      </p:sp>
      <p:cxnSp>
        <p:nvCxnSpPr>
          <p:cNvPr id="14" name="Straight Arrow Connector 13">
            <a:extLst>
              <a:ext uri="{FF2B5EF4-FFF2-40B4-BE49-F238E27FC236}">
                <a16:creationId xmlns:a16="http://schemas.microsoft.com/office/drawing/2014/main" id="{E7A318ED-7138-1B84-A7A1-2D5AFB642432}"/>
              </a:ext>
            </a:extLst>
          </p:cNvPr>
          <p:cNvCxnSpPr>
            <a:stCxn id="5" idx="3"/>
            <a:endCxn id="6" idx="1"/>
          </p:cNvCxnSpPr>
          <p:nvPr/>
        </p:nvCxnSpPr>
        <p:spPr>
          <a:xfrm>
            <a:off x="3004457" y="4539343"/>
            <a:ext cx="746270" cy="0"/>
          </a:xfrm>
          <a:prstGeom prst="straightConnector1">
            <a:avLst/>
          </a:prstGeom>
          <a:ln>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70EA9467-8CEC-B0C4-9AD2-DCE28D2D1AB8}"/>
              </a:ext>
            </a:extLst>
          </p:cNvPr>
          <p:cNvCxnSpPr/>
          <p:nvPr/>
        </p:nvCxnSpPr>
        <p:spPr>
          <a:xfrm>
            <a:off x="5209412" y="4550229"/>
            <a:ext cx="746270" cy="0"/>
          </a:xfrm>
          <a:prstGeom prst="straightConnector1">
            <a:avLst/>
          </a:prstGeom>
          <a:ln>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840360EF-0BF0-2288-69AA-CA06FDC6F0D3}"/>
              </a:ext>
            </a:extLst>
          </p:cNvPr>
          <p:cNvCxnSpPr/>
          <p:nvPr/>
        </p:nvCxnSpPr>
        <p:spPr>
          <a:xfrm>
            <a:off x="5769427" y="5747657"/>
            <a:ext cx="746270" cy="0"/>
          </a:xfrm>
          <a:prstGeom prst="straightConnector1">
            <a:avLst/>
          </a:prstGeom>
          <a:ln>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62DF01C8-78AF-6F4F-1F1B-41B7C1506382}"/>
              </a:ext>
            </a:extLst>
          </p:cNvPr>
          <p:cNvCxnSpPr/>
          <p:nvPr/>
        </p:nvCxnSpPr>
        <p:spPr>
          <a:xfrm>
            <a:off x="7974382" y="5682343"/>
            <a:ext cx="746270" cy="0"/>
          </a:xfrm>
          <a:prstGeom prst="straightConnector1">
            <a:avLst/>
          </a:prstGeom>
          <a:ln>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19" name="Elbow Connector 18">
            <a:extLst>
              <a:ext uri="{FF2B5EF4-FFF2-40B4-BE49-F238E27FC236}">
                <a16:creationId xmlns:a16="http://schemas.microsoft.com/office/drawing/2014/main" id="{7201A083-9FD1-D212-1C81-6D5FFA379027}"/>
              </a:ext>
            </a:extLst>
          </p:cNvPr>
          <p:cNvCxnSpPr>
            <a:stCxn id="10" idx="3"/>
            <a:endCxn id="7" idx="1"/>
          </p:cNvCxnSpPr>
          <p:nvPr/>
        </p:nvCxnSpPr>
        <p:spPr>
          <a:xfrm flipH="1">
            <a:off x="4310742" y="4539343"/>
            <a:ext cx="3298372" cy="1169953"/>
          </a:xfrm>
          <a:prstGeom prst="bentConnector5">
            <a:avLst>
              <a:gd name="adj1" fmla="val -6931"/>
              <a:gd name="adj2" fmla="val 50000"/>
              <a:gd name="adj3" fmla="val 106931"/>
            </a:avLst>
          </a:prstGeom>
          <a:ln>
            <a:solidFill>
              <a:schemeClr val="accent3"/>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430727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83E9BC-84C2-9B44-D215-3466D49D2D0F}"/>
              </a:ext>
            </a:extLst>
          </p:cNvPr>
          <p:cNvSpPr>
            <a:spLocks noGrp="1"/>
          </p:cNvSpPr>
          <p:nvPr>
            <p:ph type="title"/>
          </p:nvPr>
        </p:nvSpPr>
        <p:spPr/>
        <p:txBody>
          <a:bodyPr/>
          <a:lstStyle/>
          <a:p>
            <a:r>
              <a:rPr lang="en-JP" b="0" dirty="0"/>
              <a:t>参考: 脅威モデリング手法の例</a:t>
            </a:r>
          </a:p>
        </p:txBody>
      </p:sp>
      <p:graphicFrame>
        <p:nvGraphicFramePr>
          <p:cNvPr id="4" name="Table 4">
            <a:extLst>
              <a:ext uri="{FF2B5EF4-FFF2-40B4-BE49-F238E27FC236}">
                <a16:creationId xmlns:a16="http://schemas.microsoft.com/office/drawing/2014/main" id="{27F68AC9-76DD-A8F8-ED8E-CD86E5CCFABA}"/>
              </a:ext>
            </a:extLst>
          </p:cNvPr>
          <p:cNvGraphicFramePr>
            <a:graphicFrameLocks noGrp="1"/>
          </p:cNvGraphicFramePr>
          <p:nvPr>
            <p:extLst>
              <p:ext uri="{D42A27DB-BD31-4B8C-83A1-F6EECF244321}">
                <p14:modId xmlns:p14="http://schemas.microsoft.com/office/powerpoint/2010/main" val="3171743871"/>
              </p:ext>
            </p:extLst>
          </p:nvPr>
        </p:nvGraphicFramePr>
        <p:xfrm>
          <a:off x="736600" y="1764694"/>
          <a:ext cx="5664200" cy="3972560"/>
        </p:xfrm>
        <a:graphic>
          <a:graphicData uri="http://schemas.openxmlformats.org/drawingml/2006/table">
            <a:tbl>
              <a:tblPr firstRow="1" bandRow="1">
                <a:tableStyleId>{F5AB1C69-6EDB-4FF4-983F-18BD219EF322}</a:tableStyleId>
              </a:tblPr>
              <a:tblGrid>
                <a:gridCol w="2832100">
                  <a:extLst>
                    <a:ext uri="{9D8B030D-6E8A-4147-A177-3AD203B41FA5}">
                      <a16:colId xmlns:a16="http://schemas.microsoft.com/office/drawing/2014/main" val="1077000401"/>
                    </a:ext>
                  </a:extLst>
                </a:gridCol>
                <a:gridCol w="2832100">
                  <a:extLst>
                    <a:ext uri="{9D8B030D-6E8A-4147-A177-3AD203B41FA5}">
                      <a16:colId xmlns:a16="http://schemas.microsoft.com/office/drawing/2014/main" val="368506793"/>
                    </a:ext>
                  </a:extLst>
                </a:gridCol>
              </a:tblGrid>
              <a:tr h="370840">
                <a:tc>
                  <a:txBody>
                    <a:bodyPr/>
                    <a:lstStyle/>
                    <a:p>
                      <a:r>
                        <a:rPr lang="en-JP" sz="1400" dirty="0">
                          <a:latin typeface="Meiryo" panose="020B0604030504040204" pitchFamily="34" charset="-128"/>
                          <a:ea typeface="Meiryo" panose="020B0604030504040204" pitchFamily="34" charset="-128"/>
                        </a:rPr>
                        <a:t>脅威</a:t>
                      </a:r>
                    </a:p>
                  </a:txBody>
                  <a:tcPr/>
                </a:tc>
                <a:tc>
                  <a:txBody>
                    <a:bodyPr/>
                    <a:lstStyle/>
                    <a:p>
                      <a:r>
                        <a:rPr lang="en-JP" sz="1400" dirty="0">
                          <a:latin typeface="Meiryo" panose="020B0604030504040204" pitchFamily="34" charset="-128"/>
                          <a:ea typeface="Meiryo" panose="020B0604030504040204" pitchFamily="34" charset="-128"/>
                        </a:rPr>
                        <a:t>説明</a:t>
                      </a:r>
                    </a:p>
                  </a:txBody>
                  <a:tcPr/>
                </a:tc>
                <a:extLst>
                  <a:ext uri="{0D108BD9-81ED-4DB2-BD59-A6C34878D82A}">
                    <a16:rowId xmlns:a16="http://schemas.microsoft.com/office/drawing/2014/main" val="425838413"/>
                  </a:ext>
                </a:extLst>
              </a:tr>
              <a:tr h="370840">
                <a:tc>
                  <a:txBody>
                    <a:bodyPr/>
                    <a:lstStyle/>
                    <a:p>
                      <a:r>
                        <a:rPr lang="en-JP" sz="1400" dirty="0">
                          <a:latin typeface="Meiryo" panose="020B0604030504040204" pitchFamily="34" charset="-128"/>
                          <a:ea typeface="Meiryo" panose="020B0604030504040204" pitchFamily="34" charset="-128"/>
                        </a:rPr>
                        <a:t>なりすまし</a:t>
                      </a:r>
                      <a:r>
                        <a:rPr lang="en-US" sz="1400" dirty="0">
                          <a:latin typeface="Meiryo" panose="020B0604030504040204" pitchFamily="34" charset="-128"/>
                          <a:ea typeface="Meiryo" panose="020B0604030504040204" pitchFamily="34" charset="-128"/>
                        </a:rPr>
                        <a:t> (</a:t>
                      </a:r>
                      <a:r>
                        <a:rPr lang="en-JP" sz="1400" dirty="0">
                          <a:latin typeface="Meiryo" panose="020B0604030504040204" pitchFamily="34" charset="-128"/>
                          <a:ea typeface="Meiryo" panose="020B0604030504040204" pitchFamily="34" charset="-128"/>
                        </a:rPr>
                        <a:t>Spoofing)</a:t>
                      </a:r>
                    </a:p>
                  </a:txBody>
                  <a:tcPr/>
                </a:tc>
                <a:tc>
                  <a:txBody>
                    <a:bodyPr/>
                    <a:lstStyle/>
                    <a:p>
                      <a:r>
                        <a:rPr lang="en-JP" sz="1400" dirty="0">
                          <a:latin typeface="Meiryo" panose="020B0604030504040204" pitchFamily="34" charset="-128"/>
                          <a:ea typeface="Meiryo" panose="020B0604030504040204" pitchFamily="34" charset="-128"/>
                        </a:rPr>
                        <a:t>第三者が別のユーザーになりすます</a:t>
                      </a:r>
                    </a:p>
                  </a:txBody>
                  <a:tcPr/>
                </a:tc>
                <a:extLst>
                  <a:ext uri="{0D108BD9-81ED-4DB2-BD59-A6C34878D82A}">
                    <a16:rowId xmlns:a16="http://schemas.microsoft.com/office/drawing/2014/main" val="3680424235"/>
                  </a:ext>
                </a:extLst>
              </a:tr>
              <a:tr h="370840">
                <a:tc>
                  <a:txBody>
                    <a:bodyPr/>
                    <a:lstStyle/>
                    <a:p>
                      <a:r>
                        <a:rPr lang="en-JP" sz="1400" dirty="0">
                          <a:latin typeface="Meiryo" panose="020B0604030504040204" pitchFamily="34" charset="-128"/>
                          <a:ea typeface="Meiryo" panose="020B0604030504040204" pitchFamily="34" charset="-128"/>
                        </a:rPr>
                        <a:t>改ざん (Tampering)</a:t>
                      </a:r>
                    </a:p>
                  </a:txBody>
                  <a:tcPr/>
                </a:tc>
                <a:tc>
                  <a:txBody>
                    <a:bodyPr/>
                    <a:lstStyle/>
                    <a:p>
                      <a:r>
                        <a:rPr lang="en-JP" sz="1400" dirty="0">
                          <a:latin typeface="Meiryo" panose="020B0604030504040204" pitchFamily="34" charset="-128"/>
                          <a:ea typeface="Meiryo" panose="020B0604030504040204" pitchFamily="34" charset="-128"/>
                        </a:rPr>
                        <a:t>データを改竄する</a:t>
                      </a:r>
                    </a:p>
                  </a:txBody>
                  <a:tcPr/>
                </a:tc>
                <a:extLst>
                  <a:ext uri="{0D108BD9-81ED-4DB2-BD59-A6C34878D82A}">
                    <a16:rowId xmlns:a16="http://schemas.microsoft.com/office/drawing/2014/main" val="2662771530"/>
                  </a:ext>
                </a:extLst>
              </a:tr>
              <a:tr h="370840">
                <a:tc>
                  <a:txBody>
                    <a:bodyPr/>
                    <a:lstStyle/>
                    <a:p>
                      <a:r>
                        <a:rPr lang="en-JP" sz="1400" dirty="0">
                          <a:latin typeface="Meiryo" panose="020B0604030504040204" pitchFamily="34" charset="-128"/>
                          <a:ea typeface="Meiryo" panose="020B0604030504040204" pitchFamily="34" charset="-128"/>
                        </a:rPr>
                        <a:t>否認 (Repudiation)</a:t>
                      </a:r>
                    </a:p>
                  </a:txBody>
                  <a:tcPr/>
                </a:tc>
                <a:tc>
                  <a:txBody>
                    <a:bodyPr/>
                    <a:lstStyle/>
                    <a:p>
                      <a:r>
                        <a:rPr lang="en-JP" sz="1400" dirty="0">
                          <a:latin typeface="Meiryo" panose="020B0604030504040204" pitchFamily="34" charset="-128"/>
                          <a:ea typeface="Meiryo" panose="020B0604030504040204" pitchFamily="34" charset="-128"/>
                        </a:rPr>
                        <a:t>特定の行動や取引に関与したことを当事者が後で否定する</a:t>
                      </a:r>
                    </a:p>
                  </a:txBody>
                  <a:tcPr/>
                </a:tc>
                <a:extLst>
                  <a:ext uri="{0D108BD9-81ED-4DB2-BD59-A6C34878D82A}">
                    <a16:rowId xmlns:a16="http://schemas.microsoft.com/office/drawing/2014/main" val="69093768"/>
                  </a:ext>
                </a:extLst>
              </a:tr>
              <a:tr h="370840">
                <a:tc>
                  <a:txBody>
                    <a:bodyPr/>
                    <a:lstStyle/>
                    <a:p>
                      <a:r>
                        <a:rPr lang="en-JP" sz="1400" dirty="0">
                          <a:latin typeface="Meiryo" panose="020B0604030504040204" pitchFamily="34" charset="-128"/>
                          <a:ea typeface="Meiryo" panose="020B0604030504040204" pitchFamily="34" charset="-128"/>
                        </a:rPr>
                        <a:t>情報漏洩 (Information Disclosure)</a:t>
                      </a:r>
                    </a:p>
                  </a:txBody>
                  <a:tcPr/>
                </a:tc>
                <a:tc>
                  <a:txBody>
                    <a:bodyPr/>
                    <a:lstStyle/>
                    <a:p>
                      <a:r>
                        <a:rPr lang="en-JP" sz="1400" dirty="0">
                          <a:latin typeface="Meiryo" panose="020B0604030504040204" pitchFamily="34" charset="-128"/>
                          <a:ea typeface="Meiryo" panose="020B0604030504040204" pitchFamily="34" charset="-128"/>
                        </a:rPr>
                        <a:t>機密情報などが流出する</a:t>
                      </a:r>
                    </a:p>
                  </a:txBody>
                  <a:tcPr/>
                </a:tc>
                <a:extLst>
                  <a:ext uri="{0D108BD9-81ED-4DB2-BD59-A6C34878D82A}">
                    <a16:rowId xmlns:a16="http://schemas.microsoft.com/office/drawing/2014/main" val="642212258"/>
                  </a:ext>
                </a:extLst>
              </a:tr>
              <a:tr h="370840">
                <a:tc>
                  <a:txBody>
                    <a:bodyPr/>
                    <a:lstStyle/>
                    <a:p>
                      <a:r>
                        <a:rPr lang="en-JP" sz="1400" dirty="0">
                          <a:latin typeface="Meiryo" panose="020B0604030504040204" pitchFamily="34" charset="-128"/>
                          <a:ea typeface="Meiryo" panose="020B0604030504040204" pitchFamily="34" charset="-128"/>
                        </a:rPr>
                        <a:t>DoS攻撃 (Denial of Service)</a:t>
                      </a:r>
                    </a:p>
                  </a:txBody>
                  <a:tcPr/>
                </a:tc>
                <a:tc>
                  <a:txBody>
                    <a:bodyPr/>
                    <a:lstStyle/>
                    <a:p>
                      <a:r>
                        <a:rPr lang="en-JP" sz="1400" dirty="0">
                          <a:latin typeface="Meiryo" panose="020B0604030504040204" pitchFamily="34" charset="-128"/>
                          <a:ea typeface="Meiryo" panose="020B0604030504040204" pitchFamily="34" charset="-128"/>
                        </a:rPr>
                        <a:t>不正なリクエストを大量に送ることでサービスに負荷をかけ、通常のサービス提供ができないようにする</a:t>
                      </a:r>
                    </a:p>
                  </a:txBody>
                  <a:tcPr/>
                </a:tc>
                <a:extLst>
                  <a:ext uri="{0D108BD9-81ED-4DB2-BD59-A6C34878D82A}">
                    <a16:rowId xmlns:a16="http://schemas.microsoft.com/office/drawing/2014/main" val="541348956"/>
                  </a:ext>
                </a:extLst>
              </a:tr>
              <a:tr h="370840">
                <a:tc>
                  <a:txBody>
                    <a:bodyPr/>
                    <a:lstStyle/>
                    <a:p>
                      <a:r>
                        <a:rPr lang="en-JP" sz="1400" dirty="0">
                          <a:latin typeface="Meiryo" panose="020B0604030504040204" pitchFamily="34" charset="-128"/>
                          <a:ea typeface="Meiryo" panose="020B0604030504040204" pitchFamily="34" charset="-128"/>
                        </a:rPr>
                        <a:t>権限昇格 (Elevation of priviledge)</a:t>
                      </a:r>
                    </a:p>
                  </a:txBody>
                  <a:tcPr/>
                </a:tc>
                <a:tc>
                  <a:txBody>
                    <a:bodyPr/>
                    <a:lstStyle/>
                    <a:p>
                      <a:r>
                        <a:rPr lang="en-JP" sz="1400" dirty="0">
                          <a:latin typeface="Meiryo" panose="020B0604030504040204" pitchFamily="34" charset="-128"/>
                          <a:ea typeface="Meiryo" panose="020B0604030504040204" pitchFamily="34" charset="-128"/>
                        </a:rPr>
                        <a:t>管理者権限を持たないはずのユーザーが管理者権限のそうさができるようになる</a:t>
                      </a:r>
                    </a:p>
                  </a:txBody>
                  <a:tcPr/>
                </a:tc>
                <a:extLst>
                  <a:ext uri="{0D108BD9-81ED-4DB2-BD59-A6C34878D82A}">
                    <a16:rowId xmlns:a16="http://schemas.microsoft.com/office/drawing/2014/main" val="1282184610"/>
                  </a:ext>
                </a:extLst>
              </a:tr>
            </a:tbl>
          </a:graphicData>
        </a:graphic>
      </p:graphicFrame>
      <p:sp>
        <p:nvSpPr>
          <p:cNvPr id="5" name="TextBox 4">
            <a:extLst>
              <a:ext uri="{FF2B5EF4-FFF2-40B4-BE49-F238E27FC236}">
                <a16:creationId xmlns:a16="http://schemas.microsoft.com/office/drawing/2014/main" id="{11239380-D7D0-208D-3D66-4CDBD9390BEF}"/>
              </a:ext>
            </a:extLst>
          </p:cNvPr>
          <p:cNvSpPr txBox="1"/>
          <p:nvPr/>
        </p:nvSpPr>
        <p:spPr>
          <a:xfrm>
            <a:off x="736600" y="1087067"/>
            <a:ext cx="4580100" cy="646331"/>
          </a:xfrm>
          <a:prstGeom prst="rect">
            <a:avLst/>
          </a:prstGeom>
          <a:noFill/>
        </p:spPr>
        <p:txBody>
          <a:bodyPr wrap="none" rtlCol="0">
            <a:spAutoFit/>
          </a:bodyPr>
          <a:lstStyle/>
          <a:p>
            <a:pPr algn="l"/>
            <a:r>
              <a:rPr kumimoji="1" lang="en-JP" b="1" dirty="0">
                <a:latin typeface="Meiryo" panose="020B0604030504040204" pitchFamily="34" charset="-128"/>
                <a:ea typeface="Meiryo" panose="020B0604030504040204" pitchFamily="34" charset="-128"/>
                <a:cs typeface="Amazon Ember" panose="020B0603020204020204" pitchFamily="34" charset="0"/>
              </a:rPr>
              <a:t>STRIDE</a:t>
            </a:r>
          </a:p>
          <a:p>
            <a:pPr algn="l"/>
            <a:r>
              <a:rPr kumimoji="1" lang="en-JP" dirty="0">
                <a:latin typeface="Meiryo" panose="020B0604030504040204" pitchFamily="34" charset="-128"/>
                <a:ea typeface="Meiryo" panose="020B0604030504040204" pitchFamily="34" charset="-128"/>
                <a:cs typeface="Amazon Ember" panose="020B0603020204020204" pitchFamily="34" charset="0"/>
              </a:rPr>
              <a:t>ITシステムにおける脅威のカテゴリの定義</a:t>
            </a:r>
          </a:p>
        </p:txBody>
      </p:sp>
      <p:sp>
        <p:nvSpPr>
          <p:cNvPr id="7" name="TextBox 6">
            <a:extLst>
              <a:ext uri="{FF2B5EF4-FFF2-40B4-BE49-F238E27FC236}">
                <a16:creationId xmlns:a16="http://schemas.microsoft.com/office/drawing/2014/main" id="{C6B7279A-C5DE-E0BF-DC1F-C056DB64B8EE}"/>
              </a:ext>
            </a:extLst>
          </p:cNvPr>
          <p:cNvSpPr txBox="1"/>
          <p:nvPr/>
        </p:nvSpPr>
        <p:spPr>
          <a:xfrm>
            <a:off x="736600" y="5737254"/>
            <a:ext cx="5664200" cy="338554"/>
          </a:xfrm>
          <a:prstGeom prst="rect">
            <a:avLst/>
          </a:prstGeom>
          <a:noFill/>
        </p:spPr>
        <p:txBody>
          <a:bodyPr wrap="square">
            <a:spAutoFit/>
          </a:bodyPr>
          <a:lstStyle/>
          <a:p>
            <a:r>
              <a:rPr lang="en-JP" sz="1600" dirty="0"/>
              <a:t>参考: https://en.wikipedia.org/wiki/STRIDE_(security%29</a:t>
            </a:r>
          </a:p>
        </p:txBody>
      </p:sp>
      <p:sp>
        <p:nvSpPr>
          <p:cNvPr id="8" name="TextBox 7">
            <a:extLst>
              <a:ext uri="{FF2B5EF4-FFF2-40B4-BE49-F238E27FC236}">
                <a16:creationId xmlns:a16="http://schemas.microsoft.com/office/drawing/2014/main" id="{2A5218D4-C2D0-BCDB-F29C-3398B8CC11B3}"/>
              </a:ext>
            </a:extLst>
          </p:cNvPr>
          <p:cNvSpPr txBox="1"/>
          <p:nvPr/>
        </p:nvSpPr>
        <p:spPr>
          <a:xfrm>
            <a:off x="6875300" y="1087067"/>
            <a:ext cx="4339650" cy="646331"/>
          </a:xfrm>
          <a:prstGeom prst="rect">
            <a:avLst/>
          </a:prstGeom>
          <a:noFill/>
        </p:spPr>
        <p:txBody>
          <a:bodyPr wrap="none" rtlCol="0">
            <a:spAutoFit/>
          </a:bodyPr>
          <a:lstStyle/>
          <a:p>
            <a:pPr algn="l"/>
            <a:r>
              <a:rPr kumimoji="1" lang="en-JP" b="1" dirty="0">
                <a:latin typeface="Meiryo" panose="020B0604030504040204" pitchFamily="34" charset="-128"/>
                <a:ea typeface="Meiryo" panose="020B0604030504040204" pitchFamily="34" charset="-128"/>
                <a:cs typeface="Amazon Ember" panose="020B0603020204020204" pitchFamily="34" charset="0"/>
              </a:rPr>
              <a:t>Attack Tree （攻撃木）</a:t>
            </a:r>
          </a:p>
          <a:p>
            <a:pPr algn="l"/>
            <a:r>
              <a:rPr kumimoji="1" lang="en-JP" dirty="0">
                <a:latin typeface="Meiryo" panose="020B0604030504040204" pitchFamily="34" charset="-128"/>
                <a:ea typeface="Meiryo" panose="020B0604030504040204" pitchFamily="34" charset="-128"/>
                <a:cs typeface="Amazon Ember" panose="020B0603020204020204" pitchFamily="34" charset="0"/>
              </a:rPr>
              <a:t>脅威とその実現手段を階層的に分析する</a:t>
            </a:r>
          </a:p>
        </p:txBody>
      </p:sp>
      <p:sp>
        <p:nvSpPr>
          <p:cNvPr id="10" name="Rectangle 9">
            <a:extLst>
              <a:ext uri="{FF2B5EF4-FFF2-40B4-BE49-F238E27FC236}">
                <a16:creationId xmlns:a16="http://schemas.microsoft.com/office/drawing/2014/main" id="{7579B2B2-625E-9407-470C-08A3B8A7B3E8}"/>
              </a:ext>
            </a:extLst>
          </p:cNvPr>
          <p:cNvSpPr/>
          <p:nvPr/>
        </p:nvSpPr>
        <p:spPr>
          <a:xfrm>
            <a:off x="7935176" y="2368677"/>
            <a:ext cx="1688189" cy="434220"/>
          </a:xfrm>
          <a:prstGeom prst="rect">
            <a:avLst/>
          </a:prstGeom>
          <a:solidFill>
            <a:srgbClr val="0070C0"/>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JP" sz="1400" b="1" dirty="0">
                <a:solidFill>
                  <a:schemeClr val="bg1"/>
                </a:solidFill>
                <a:latin typeface="Meiryo" panose="020B0604030504040204" pitchFamily="34" charset="-128"/>
                <a:ea typeface="Meiryo" panose="020B0604030504040204" pitchFamily="34" charset="-128"/>
              </a:rPr>
              <a:t>サーバ上の</a:t>
            </a:r>
          </a:p>
          <a:p>
            <a:pPr algn="ctr"/>
            <a:r>
              <a:rPr kumimoji="1" lang="en-JP" sz="1400" b="1" dirty="0">
                <a:solidFill>
                  <a:schemeClr val="bg1"/>
                </a:solidFill>
                <a:latin typeface="Meiryo" panose="020B0604030504040204" pitchFamily="34" charset="-128"/>
                <a:ea typeface="Meiryo" panose="020B0604030504040204" pitchFamily="34" charset="-128"/>
              </a:rPr>
              <a:t>機密情報を盗む</a:t>
            </a:r>
          </a:p>
        </p:txBody>
      </p:sp>
      <p:sp>
        <p:nvSpPr>
          <p:cNvPr id="12" name="Rectangle 11">
            <a:extLst>
              <a:ext uri="{FF2B5EF4-FFF2-40B4-BE49-F238E27FC236}">
                <a16:creationId xmlns:a16="http://schemas.microsoft.com/office/drawing/2014/main" id="{9FF07FF1-E0EC-8A8D-B316-FB316402A274}"/>
              </a:ext>
            </a:extLst>
          </p:cNvPr>
          <p:cNvSpPr/>
          <p:nvPr/>
        </p:nvSpPr>
        <p:spPr>
          <a:xfrm>
            <a:off x="7338789" y="3159600"/>
            <a:ext cx="1688189" cy="434220"/>
          </a:xfrm>
          <a:prstGeom prst="rect">
            <a:avLst/>
          </a:prstGeom>
          <a:solidFill>
            <a:schemeClr val="bg1"/>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JP" sz="1400" dirty="0">
                <a:solidFill>
                  <a:schemeClr val="tx1"/>
                </a:solidFill>
                <a:latin typeface="Meiryo" panose="020B0604030504040204" pitchFamily="34" charset="-128"/>
                <a:ea typeface="Meiryo" panose="020B0604030504040204" pitchFamily="34" charset="-128"/>
              </a:rPr>
              <a:t>ユーザーになりすます</a:t>
            </a:r>
          </a:p>
        </p:txBody>
      </p:sp>
      <p:sp>
        <p:nvSpPr>
          <p:cNvPr id="13" name="Rectangle 12">
            <a:extLst>
              <a:ext uri="{FF2B5EF4-FFF2-40B4-BE49-F238E27FC236}">
                <a16:creationId xmlns:a16="http://schemas.microsoft.com/office/drawing/2014/main" id="{264173EF-DBA6-F0CA-F7D2-DDDF88E18FAF}"/>
              </a:ext>
            </a:extLst>
          </p:cNvPr>
          <p:cNvSpPr/>
          <p:nvPr/>
        </p:nvSpPr>
        <p:spPr>
          <a:xfrm>
            <a:off x="9241124" y="3158657"/>
            <a:ext cx="1281025" cy="434220"/>
          </a:xfrm>
          <a:prstGeom prst="rect">
            <a:avLst/>
          </a:prstGeom>
          <a:solidFill>
            <a:schemeClr val="bg1"/>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JP" sz="1400" dirty="0">
                <a:solidFill>
                  <a:schemeClr val="tx1"/>
                </a:solidFill>
                <a:latin typeface="Meiryo" panose="020B0604030504040204" pitchFamily="34" charset="-128"/>
                <a:ea typeface="Meiryo" panose="020B0604030504040204" pitchFamily="34" charset="-128"/>
              </a:rPr>
              <a:t>ネットワークを盗聴する</a:t>
            </a:r>
          </a:p>
        </p:txBody>
      </p:sp>
      <p:sp>
        <p:nvSpPr>
          <p:cNvPr id="14" name="Rectangle 13">
            <a:extLst>
              <a:ext uri="{FF2B5EF4-FFF2-40B4-BE49-F238E27FC236}">
                <a16:creationId xmlns:a16="http://schemas.microsoft.com/office/drawing/2014/main" id="{E2B3E94B-063B-2B7C-1020-AA49161F7A65}"/>
              </a:ext>
            </a:extLst>
          </p:cNvPr>
          <p:cNvSpPr/>
          <p:nvPr/>
        </p:nvSpPr>
        <p:spPr>
          <a:xfrm>
            <a:off x="7091082" y="4023722"/>
            <a:ext cx="1688189" cy="434220"/>
          </a:xfrm>
          <a:prstGeom prst="rect">
            <a:avLst/>
          </a:prstGeom>
          <a:solidFill>
            <a:schemeClr val="bg1"/>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JP" sz="1400" dirty="0">
                <a:solidFill>
                  <a:schemeClr val="tx1"/>
                </a:solidFill>
                <a:latin typeface="Meiryo" panose="020B0604030504040204" pitchFamily="34" charset="-128"/>
                <a:ea typeface="Meiryo" panose="020B0604030504040204" pitchFamily="34" charset="-128"/>
              </a:rPr>
              <a:t>認証パスワードを盗む</a:t>
            </a:r>
          </a:p>
        </p:txBody>
      </p:sp>
      <p:sp>
        <p:nvSpPr>
          <p:cNvPr id="15" name="Rectangle 14">
            <a:extLst>
              <a:ext uri="{FF2B5EF4-FFF2-40B4-BE49-F238E27FC236}">
                <a16:creationId xmlns:a16="http://schemas.microsoft.com/office/drawing/2014/main" id="{C1BD4F7A-7EDA-4D03-B8E1-3B9AFEE21C0F}"/>
              </a:ext>
            </a:extLst>
          </p:cNvPr>
          <p:cNvSpPr/>
          <p:nvPr/>
        </p:nvSpPr>
        <p:spPr>
          <a:xfrm>
            <a:off x="8509905" y="4820473"/>
            <a:ext cx="1202873" cy="434220"/>
          </a:xfrm>
          <a:prstGeom prst="rect">
            <a:avLst/>
          </a:prstGeom>
          <a:solidFill>
            <a:schemeClr val="bg1"/>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JP" sz="1400" dirty="0">
                <a:solidFill>
                  <a:schemeClr val="tx1"/>
                </a:solidFill>
                <a:latin typeface="Meiryo" panose="020B0604030504040204" pitchFamily="34" charset="-128"/>
                <a:ea typeface="Meiryo" panose="020B0604030504040204" pitchFamily="34" charset="-128"/>
              </a:rPr>
              <a:t>パソコンに</a:t>
            </a:r>
            <a:br>
              <a:rPr kumimoji="1" lang="en-JP" sz="1400" dirty="0">
                <a:solidFill>
                  <a:schemeClr val="tx1"/>
                </a:solidFill>
                <a:latin typeface="Meiryo" panose="020B0604030504040204" pitchFamily="34" charset="-128"/>
                <a:ea typeface="Meiryo" panose="020B0604030504040204" pitchFamily="34" charset="-128"/>
              </a:rPr>
            </a:br>
            <a:r>
              <a:rPr kumimoji="1" lang="en-JP" sz="1400" dirty="0">
                <a:solidFill>
                  <a:schemeClr val="tx1"/>
                </a:solidFill>
                <a:latin typeface="Meiryo" panose="020B0604030504040204" pitchFamily="34" charset="-128"/>
                <a:ea typeface="Meiryo" panose="020B0604030504040204" pitchFamily="34" charset="-128"/>
              </a:rPr>
              <a:t>マルウェア</a:t>
            </a:r>
          </a:p>
        </p:txBody>
      </p:sp>
      <p:sp>
        <p:nvSpPr>
          <p:cNvPr id="16" name="Rectangle 15">
            <a:extLst>
              <a:ext uri="{FF2B5EF4-FFF2-40B4-BE49-F238E27FC236}">
                <a16:creationId xmlns:a16="http://schemas.microsoft.com/office/drawing/2014/main" id="{116BE98B-F7DE-C4EC-29EB-0D9314D8C42E}"/>
              </a:ext>
            </a:extLst>
          </p:cNvPr>
          <p:cNvSpPr/>
          <p:nvPr/>
        </p:nvSpPr>
        <p:spPr>
          <a:xfrm>
            <a:off x="6733266" y="4820473"/>
            <a:ext cx="1668234" cy="434220"/>
          </a:xfrm>
          <a:prstGeom prst="rect">
            <a:avLst/>
          </a:prstGeom>
          <a:solidFill>
            <a:schemeClr val="bg1"/>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JP" sz="1400" dirty="0">
                <a:solidFill>
                  <a:schemeClr val="tx1"/>
                </a:solidFill>
                <a:latin typeface="Meiryo" panose="020B0604030504040204" pitchFamily="34" charset="-128"/>
                <a:ea typeface="Meiryo" panose="020B0604030504040204" pitchFamily="34" charset="-128"/>
              </a:rPr>
              <a:t>ソーシャル</a:t>
            </a:r>
          </a:p>
          <a:p>
            <a:pPr algn="ctr"/>
            <a:r>
              <a:rPr kumimoji="1" lang="en-JP" sz="1400" dirty="0">
                <a:solidFill>
                  <a:schemeClr val="tx1"/>
                </a:solidFill>
                <a:latin typeface="Meiryo" panose="020B0604030504040204" pitchFamily="34" charset="-128"/>
                <a:ea typeface="Meiryo" panose="020B0604030504040204" pitchFamily="34" charset="-128"/>
              </a:rPr>
              <a:t>エンジニアリング</a:t>
            </a:r>
          </a:p>
        </p:txBody>
      </p:sp>
      <p:sp>
        <p:nvSpPr>
          <p:cNvPr id="17" name="Rectangle 16">
            <a:extLst>
              <a:ext uri="{FF2B5EF4-FFF2-40B4-BE49-F238E27FC236}">
                <a16:creationId xmlns:a16="http://schemas.microsoft.com/office/drawing/2014/main" id="{2F960481-4D40-E312-C974-EAE110C679C6}"/>
              </a:ext>
            </a:extLst>
          </p:cNvPr>
          <p:cNvSpPr/>
          <p:nvPr/>
        </p:nvSpPr>
        <p:spPr>
          <a:xfrm>
            <a:off x="9032419" y="4023722"/>
            <a:ext cx="1415087" cy="434220"/>
          </a:xfrm>
          <a:prstGeom prst="rect">
            <a:avLst/>
          </a:prstGeom>
          <a:solidFill>
            <a:schemeClr val="bg1"/>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JP" sz="1400" dirty="0">
                <a:solidFill>
                  <a:schemeClr val="tx1"/>
                </a:solidFill>
                <a:latin typeface="Meiryo" panose="020B0604030504040204" pitchFamily="34" charset="-128"/>
                <a:ea typeface="Meiryo" panose="020B0604030504040204" pitchFamily="34" charset="-128"/>
              </a:rPr>
              <a:t>SQLインジェクション</a:t>
            </a:r>
          </a:p>
        </p:txBody>
      </p:sp>
      <p:cxnSp>
        <p:nvCxnSpPr>
          <p:cNvPr id="19" name="Straight Connector 18">
            <a:extLst>
              <a:ext uri="{FF2B5EF4-FFF2-40B4-BE49-F238E27FC236}">
                <a16:creationId xmlns:a16="http://schemas.microsoft.com/office/drawing/2014/main" id="{E16B3791-0B49-0255-2B07-58932B87094F}"/>
              </a:ext>
            </a:extLst>
          </p:cNvPr>
          <p:cNvCxnSpPr>
            <a:stCxn id="10" idx="2"/>
            <a:endCxn id="12" idx="0"/>
          </p:cNvCxnSpPr>
          <p:nvPr/>
        </p:nvCxnSpPr>
        <p:spPr>
          <a:xfrm flipH="1">
            <a:off x="8182884" y="2802897"/>
            <a:ext cx="596387" cy="356703"/>
          </a:xfrm>
          <a:prstGeom prst="line">
            <a:avLst/>
          </a:prstGeom>
        </p:spPr>
        <p:style>
          <a:lnRef idx="1">
            <a:schemeClr val="accent3"/>
          </a:lnRef>
          <a:fillRef idx="0">
            <a:schemeClr val="accent3"/>
          </a:fillRef>
          <a:effectRef idx="0">
            <a:schemeClr val="accent3"/>
          </a:effectRef>
          <a:fontRef idx="minor">
            <a:schemeClr val="tx1"/>
          </a:fontRef>
        </p:style>
      </p:cxnSp>
      <p:cxnSp>
        <p:nvCxnSpPr>
          <p:cNvPr id="21" name="Straight Connector 20">
            <a:extLst>
              <a:ext uri="{FF2B5EF4-FFF2-40B4-BE49-F238E27FC236}">
                <a16:creationId xmlns:a16="http://schemas.microsoft.com/office/drawing/2014/main" id="{759156D8-068C-9ED2-770B-E4926158C2B5}"/>
              </a:ext>
            </a:extLst>
          </p:cNvPr>
          <p:cNvCxnSpPr>
            <a:cxnSpLocks/>
            <a:stCxn id="10" idx="2"/>
            <a:endCxn id="13" idx="0"/>
          </p:cNvCxnSpPr>
          <p:nvPr/>
        </p:nvCxnSpPr>
        <p:spPr>
          <a:xfrm>
            <a:off x="8779271" y="2802897"/>
            <a:ext cx="1102366" cy="355760"/>
          </a:xfrm>
          <a:prstGeom prst="line">
            <a:avLst/>
          </a:prstGeom>
        </p:spPr>
        <p:style>
          <a:lnRef idx="1">
            <a:schemeClr val="accent3"/>
          </a:lnRef>
          <a:fillRef idx="0">
            <a:schemeClr val="accent3"/>
          </a:fillRef>
          <a:effectRef idx="0">
            <a:schemeClr val="accent3"/>
          </a:effectRef>
          <a:fontRef idx="minor">
            <a:schemeClr val="tx1"/>
          </a:fontRef>
        </p:style>
      </p:cxnSp>
      <p:cxnSp>
        <p:nvCxnSpPr>
          <p:cNvPr id="24" name="Straight Connector 23">
            <a:extLst>
              <a:ext uri="{FF2B5EF4-FFF2-40B4-BE49-F238E27FC236}">
                <a16:creationId xmlns:a16="http://schemas.microsoft.com/office/drawing/2014/main" id="{586AC3E4-426E-0DC3-021E-AEDAC8BE44BA}"/>
              </a:ext>
            </a:extLst>
          </p:cNvPr>
          <p:cNvCxnSpPr>
            <a:cxnSpLocks/>
            <a:stCxn id="12" idx="2"/>
            <a:endCxn id="14" idx="0"/>
          </p:cNvCxnSpPr>
          <p:nvPr/>
        </p:nvCxnSpPr>
        <p:spPr>
          <a:xfrm flipH="1">
            <a:off x="7935177" y="3593820"/>
            <a:ext cx="247707" cy="429902"/>
          </a:xfrm>
          <a:prstGeom prst="line">
            <a:avLst/>
          </a:prstGeom>
        </p:spPr>
        <p:style>
          <a:lnRef idx="1">
            <a:schemeClr val="accent3"/>
          </a:lnRef>
          <a:fillRef idx="0">
            <a:schemeClr val="accent3"/>
          </a:fillRef>
          <a:effectRef idx="0">
            <a:schemeClr val="accent3"/>
          </a:effectRef>
          <a:fontRef idx="minor">
            <a:schemeClr val="tx1"/>
          </a:fontRef>
        </p:style>
      </p:cxnSp>
      <p:cxnSp>
        <p:nvCxnSpPr>
          <p:cNvPr id="27" name="Straight Connector 26">
            <a:extLst>
              <a:ext uri="{FF2B5EF4-FFF2-40B4-BE49-F238E27FC236}">
                <a16:creationId xmlns:a16="http://schemas.microsoft.com/office/drawing/2014/main" id="{92502A6B-796E-BE1D-DEA5-3B0388B58104}"/>
              </a:ext>
            </a:extLst>
          </p:cNvPr>
          <p:cNvCxnSpPr>
            <a:cxnSpLocks/>
            <a:stCxn id="12" idx="2"/>
            <a:endCxn id="17" idx="0"/>
          </p:cNvCxnSpPr>
          <p:nvPr/>
        </p:nvCxnSpPr>
        <p:spPr>
          <a:xfrm>
            <a:off x="8182884" y="3593820"/>
            <a:ext cx="1557079" cy="429902"/>
          </a:xfrm>
          <a:prstGeom prst="line">
            <a:avLst/>
          </a:prstGeom>
        </p:spPr>
        <p:style>
          <a:lnRef idx="1">
            <a:schemeClr val="accent3"/>
          </a:lnRef>
          <a:fillRef idx="0">
            <a:schemeClr val="accent3"/>
          </a:fillRef>
          <a:effectRef idx="0">
            <a:schemeClr val="accent3"/>
          </a:effectRef>
          <a:fontRef idx="minor">
            <a:schemeClr val="tx1"/>
          </a:fontRef>
        </p:style>
      </p:cxnSp>
      <p:cxnSp>
        <p:nvCxnSpPr>
          <p:cNvPr id="30" name="Straight Connector 29">
            <a:extLst>
              <a:ext uri="{FF2B5EF4-FFF2-40B4-BE49-F238E27FC236}">
                <a16:creationId xmlns:a16="http://schemas.microsoft.com/office/drawing/2014/main" id="{99A44C97-F800-B9B0-ED95-EA420B4F596C}"/>
              </a:ext>
            </a:extLst>
          </p:cNvPr>
          <p:cNvCxnSpPr>
            <a:cxnSpLocks/>
            <a:stCxn id="14" idx="2"/>
            <a:endCxn id="16" idx="0"/>
          </p:cNvCxnSpPr>
          <p:nvPr/>
        </p:nvCxnSpPr>
        <p:spPr>
          <a:xfrm flipH="1">
            <a:off x="7567383" y="4457942"/>
            <a:ext cx="367794" cy="362531"/>
          </a:xfrm>
          <a:prstGeom prst="line">
            <a:avLst/>
          </a:prstGeom>
        </p:spPr>
        <p:style>
          <a:lnRef idx="1">
            <a:schemeClr val="accent3"/>
          </a:lnRef>
          <a:fillRef idx="0">
            <a:schemeClr val="accent3"/>
          </a:fillRef>
          <a:effectRef idx="0">
            <a:schemeClr val="accent3"/>
          </a:effectRef>
          <a:fontRef idx="minor">
            <a:schemeClr val="tx1"/>
          </a:fontRef>
        </p:style>
      </p:cxnSp>
      <p:cxnSp>
        <p:nvCxnSpPr>
          <p:cNvPr id="34" name="Straight Connector 33">
            <a:extLst>
              <a:ext uri="{FF2B5EF4-FFF2-40B4-BE49-F238E27FC236}">
                <a16:creationId xmlns:a16="http://schemas.microsoft.com/office/drawing/2014/main" id="{50A558CA-8F70-5B75-0A6C-0878D05CD882}"/>
              </a:ext>
            </a:extLst>
          </p:cNvPr>
          <p:cNvCxnSpPr>
            <a:cxnSpLocks/>
            <a:stCxn id="14" idx="2"/>
            <a:endCxn id="15" idx="0"/>
          </p:cNvCxnSpPr>
          <p:nvPr/>
        </p:nvCxnSpPr>
        <p:spPr>
          <a:xfrm>
            <a:off x="7935177" y="4457942"/>
            <a:ext cx="1176165" cy="362531"/>
          </a:xfrm>
          <a:prstGeom prst="line">
            <a:avLst/>
          </a:prstGeom>
        </p:spPr>
        <p:style>
          <a:lnRef idx="1">
            <a:schemeClr val="accent3"/>
          </a:lnRef>
          <a:fillRef idx="0">
            <a:schemeClr val="accent3"/>
          </a:fillRef>
          <a:effectRef idx="0">
            <a:schemeClr val="accent3"/>
          </a:effectRef>
          <a:fontRef idx="minor">
            <a:schemeClr val="tx1"/>
          </a:fontRef>
        </p:style>
      </p:cxnSp>
      <p:sp>
        <p:nvSpPr>
          <p:cNvPr id="38" name="Rectangle 37">
            <a:extLst>
              <a:ext uri="{FF2B5EF4-FFF2-40B4-BE49-F238E27FC236}">
                <a16:creationId xmlns:a16="http://schemas.microsoft.com/office/drawing/2014/main" id="{72D9F4D0-FE49-BC4C-AF9B-E601FBE03FAF}"/>
              </a:ext>
            </a:extLst>
          </p:cNvPr>
          <p:cNvSpPr/>
          <p:nvPr/>
        </p:nvSpPr>
        <p:spPr>
          <a:xfrm>
            <a:off x="9840176" y="4820473"/>
            <a:ext cx="1281025" cy="434220"/>
          </a:xfrm>
          <a:prstGeom prst="rect">
            <a:avLst/>
          </a:prstGeom>
          <a:solidFill>
            <a:schemeClr val="bg1"/>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JP" sz="1400" dirty="0">
                <a:solidFill>
                  <a:schemeClr val="tx1"/>
                </a:solidFill>
                <a:latin typeface="Meiryo" panose="020B0604030504040204" pitchFamily="34" charset="-128"/>
                <a:ea typeface="Meiryo" panose="020B0604030504040204" pitchFamily="34" charset="-128"/>
              </a:rPr>
              <a:t>フィッシング</a:t>
            </a:r>
          </a:p>
        </p:txBody>
      </p:sp>
      <p:cxnSp>
        <p:nvCxnSpPr>
          <p:cNvPr id="39" name="Straight Connector 38">
            <a:extLst>
              <a:ext uri="{FF2B5EF4-FFF2-40B4-BE49-F238E27FC236}">
                <a16:creationId xmlns:a16="http://schemas.microsoft.com/office/drawing/2014/main" id="{93BE58C5-DF28-AC64-060F-17568FA6DC89}"/>
              </a:ext>
            </a:extLst>
          </p:cNvPr>
          <p:cNvCxnSpPr>
            <a:cxnSpLocks/>
            <a:stCxn id="14" idx="2"/>
            <a:endCxn id="38" idx="0"/>
          </p:cNvCxnSpPr>
          <p:nvPr/>
        </p:nvCxnSpPr>
        <p:spPr>
          <a:xfrm>
            <a:off x="7935177" y="4457942"/>
            <a:ext cx="2545512" cy="362531"/>
          </a:xfrm>
          <a:prstGeom prst="line">
            <a:avLst/>
          </a:prstGeom>
        </p:spPr>
        <p:style>
          <a:lnRef idx="1">
            <a:schemeClr val="accent3"/>
          </a:lnRef>
          <a:fillRef idx="0">
            <a:schemeClr val="accent3"/>
          </a:fillRef>
          <a:effectRef idx="0">
            <a:schemeClr val="accent3"/>
          </a:effectRef>
          <a:fontRef idx="minor">
            <a:schemeClr val="tx1"/>
          </a:fontRef>
        </p:style>
      </p:cxnSp>
      <p:sp>
        <p:nvSpPr>
          <p:cNvPr id="42" name="TextBox 41">
            <a:extLst>
              <a:ext uri="{FF2B5EF4-FFF2-40B4-BE49-F238E27FC236}">
                <a16:creationId xmlns:a16="http://schemas.microsoft.com/office/drawing/2014/main" id="{5B4D01FB-EC6B-AAA1-0969-A9275AC02624}"/>
              </a:ext>
            </a:extLst>
          </p:cNvPr>
          <p:cNvSpPr txBox="1"/>
          <p:nvPr/>
        </p:nvSpPr>
        <p:spPr>
          <a:xfrm>
            <a:off x="7870959" y="2099500"/>
            <a:ext cx="902811" cy="307777"/>
          </a:xfrm>
          <a:prstGeom prst="rect">
            <a:avLst/>
          </a:prstGeom>
          <a:noFill/>
        </p:spPr>
        <p:txBody>
          <a:bodyPr wrap="none" rtlCol="0">
            <a:spAutoFit/>
          </a:bodyPr>
          <a:lstStyle/>
          <a:p>
            <a:pPr algn="l"/>
            <a:r>
              <a:rPr kumimoji="1" lang="en-JP" sz="1400" b="1" dirty="0">
                <a:solidFill>
                  <a:schemeClr val="accent3"/>
                </a:solidFill>
                <a:latin typeface="Meiryo" panose="020B0604030504040204" pitchFamily="34" charset="-128"/>
                <a:ea typeface="Meiryo" panose="020B0604030504040204" pitchFamily="34" charset="-128"/>
                <a:cs typeface="Amazon Ember" panose="020B0603020204020204" pitchFamily="34" charset="0"/>
              </a:rPr>
              <a:t>攻撃目標</a:t>
            </a:r>
          </a:p>
        </p:txBody>
      </p:sp>
      <p:sp>
        <p:nvSpPr>
          <p:cNvPr id="47" name="Right Brace 46">
            <a:extLst>
              <a:ext uri="{FF2B5EF4-FFF2-40B4-BE49-F238E27FC236}">
                <a16:creationId xmlns:a16="http://schemas.microsoft.com/office/drawing/2014/main" id="{A78C69F2-0CA9-3279-9BF7-7BD116A3F1A3}"/>
              </a:ext>
            </a:extLst>
          </p:cNvPr>
          <p:cNvSpPr/>
          <p:nvPr/>
        </p:nvSpPr>
        <p:spPr>
          <a:xfrm>
            <a:off x="11077076" y="2933242"/>
            <a:ext cx="413657" cy="2373086"/>
          </a:xfrm>
          <a:prstGeom prst="rightBrace">
            <a:avLst/>
          </a:prstGeom>
          <a:ln w="12700">
            <a:solidFill>
              <a:schemeClr val="bg1">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JP"/>
          </a:p>
        </p:txBody>
      </p:sp>
      <p:sp>
        <p:nvSpPr>
          <p:cNvPr id="48" name="TextBox 47">
            <a:extLst>
              <a:ext uri="{FF2B5EF4-FFF2-40B4-BE49-F238E27FC236}">
                <a16:creationId xmlns:a16="http://schemas.microsoft.com/office/drawing/2014/main" id="{548C641C-AF95-3783-1C72-460A4749E11C}"/>
              </a:ext>
            </a:extLst>
          </p:cNvPr>
          <p:cNvSpPr txBox="1"/>
          <p:nvPr/>
        </p:nvSpPr>
        <p:spPr>
          <a:xfrm>
            <a:off x="11333213" y="3929709"/>
            <a:ext cx="595035" cy="338554"/>
          </a:xfrm>
          <a:prstGeom prst="rect">
            <a:avLst/>
          </a:prstGeom>
          <a:noFill/>
        </p:spPr>
        <p:txBody>
          <a:bodyPr wrap="none" rtlCol="0">
            <a:spAutoFit/>
          </a:bodyPr>
          <a:lstStyle/>
          <a:p>
            <a:pPr algn="l"/>
            <a:r>
              <a:rPr kumimoji="1" lang="en-JP" sz="1600" dirty="0">
                <a:latin typeface="Meiryo" panose="020B0604030504040204" pitchFamily="34" charset="-128"/>
                <a:ea typeface="Meiryo" panose="020B0604030504040204" pitchFamily="34" charset="-128"/>
                <a:cs typeface="Amazon Ember" panose="020B0603020204020204" pitchFamily="34" charset="0"/>
              </a:rPr>
              <a:t>手段</a:t>
            </a:r>
          </a:p>
        </p:txBody>
      </p:sp>
      <p:sp>
        <p:nvSpPr>
          <p:cNvPr id="3" name="テキスト ボックス 2">
            <a:extLst>
              <a:ext uri="{FF2B5EF4-FFF2-40B4-BE49-F238E27FC236}">
                <a16:creationId xmlns:a16="http://schemas.microsoft.com/office/drawing/2014/main" id="{5FA5B736-2C34-86F3-1383-787D9C3DC808}"/>
              </a:ext>
            </a:extLst>
          </p:cNvPr>
          <p:cNvSpPr txBox="1"/>
          <p:nvPr/>
        </p:nvSpPr>
        <p:spPr>
          <a:xfrm>
            <a:off x="10607211" y="0"/>
            <a:ext cx="1584789" cy="369332"/>
          </a:xfrm>
          <a:prstGeom prst="rect">
            <a:avLst/>
          </a:prstGeom>
          <a:noFill/>
        </p:spPr>
        <p:txBody>
          <a:bodyPr wrap="square" anchor="ctr">
            <a:spAutoFit/>
          </a:bodyPr>
          <a:lstStyle/>
          <a:p>
            <a:pPr algn="ctr"/>
            <a:r>
              <a:rPr lang="en-US" altLang="ja-JP" sz="1800" b="0" i="0" dirty="0">
                <a:solidFill>
                  <a:schemeClr val="bg1">
                    <a:lumMod val="50000"/>
                  </a:schemeClr>
                </a:solidFill>
                <a:effectLst/>
                <a:latin typeface="Meiryo" panose="020B0604030504040204" pitchFamily="34" charset="-128"/>
                <a:ea typeface="Meiryo" panose="020B0604030504040204" pitchFamily="34" charset="-128"/>
              </a:rPr>
              <a:t>SEC01-BP07</a:t>
            </a:r>
            <a:endParaRPr lang="ja-JP" altLang="en-US">
              <a:solidFill>
                <a:schemeClr val="bg1">
                  <a:lumMod val="50000"/>
                </a:schemeClr>
              </a:solidFill>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21207294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DAFE1B-9D43-D5C2-1163-7CCCD6C012E3}"/>
              </a:ext>
            </a:extLst>
          </p:cNvPr>
          <p:cNvSpPr>
            <a:spLocks noGrp="1"/>
          </p:cNvSpPr>
          <p:nvPr>
            <p:ph type="title"/>
          </p:nvPr>
        </p:nvSpPr>
        <p:spPr/>
        <p:txBody>
          <a:bodyPr/>
          <a:lstStyle/>
          <a:p>
            <a:pPr algn="l"/>
            <a:r>
              <a:rPr lang="en-JP" sz="2400" dirty="0"/>
              <a:t>レビュー観点 : セキュリティの基礎/</a:t>
            </a:r>
            <a:r>
              <a:rPr lang="ja-JP" altLang="en-US" sz="2400"/>
              <a:t>ワークロードを安全に運用する</a:t>
            </a:r>
            <a:br>
              <a:rPr lang="en-JP" sz="2400" dirty="0"/>
            </a:br>
            <a:r>
              <a:rPr lang="en-US" sz="2800" b="0" i="0" dirty="0">
                <a:solidFill>
                  <a:srgbClr val="16191F"/>
                </a:solidFill>
                <a:effectLst/>
                <a:latin typeface="Amazon Ember" panose="020B0603020204020204" pitchFamily="34" charset="0"/>
              </a:rPr>
              <a:t>SEC01-BP0</a:t>
            </a:r>
            <a:r>
              <a:rPr lang="en-US" altLang="ja-JP" sz="2800" b="0" i="0" dirty="0">
                <a:solidFill>
                  <a:srgbClr val="16191F"/>
                </a:solidFill>
                <a:effectLst/>
                <a:latin typeface="Amazon Ember" panose="020B0603020204020204" pitchFamily="34" charset="0"/>
              </a:rPr>
              <a:t>8 </a:t>
            </a:r>
            <a:r>
              <a:rPr lang="ja-JP" altLang="en-US" sz="2800" b="0" i="0">
                <a:solidFill>
                  <a:srgbClr val="16191F"/>
                </a:solidFill>
                <a:effectLst/>
                <a:latin typeface="Amazon Ember" panose="020B0603020204020204" pitchFamily="34" charset="0"/>
              </a:rPr>
              <a:t>新しいセキュリティサービスと機能を定期的に評価および実装する</a:t>
            </a:r>
            <a:endParaRPr lang="en-JP" sz="3600" dirty="0"/>
          </a:p>
        </p:txBody>
      </p:sp>
      <p:sp>
        <p:nvSpPr>
          <p:cNvPr id="3" name="Text Placeholder 2">
            <a:extLst>
              <a:ext uri="{FF2B5EF4-FFF2-40B4-BE49-F238E27FC236}">
                <a16:creationId xmlns:a16="http://schemas.microsoft.com/office/drawing/2014/main" id="{57D180CB-6965-22E7-4C3F-7BC75DB3949C}"/>
              </a:ext>
            </a:extLst>
          </p:cNvPr>
          <p:cNvSpPr>
            <a:spLocks noGrp="1"/>
          </p:cNvSpPr>
          <p:nvPr>
            <p:ph type="body" sz="quarter" idx="10"/>
          </p:nvPr>
        </p:nvSpPr>
        <p:spPr/>
        <p:txBody>
          <a:bodyPr/>
          <a:lstStyle/>
          <a:p>
            <a:r>
              <a:rPr lang="en-JP" sz="1400" dirty="0">
                <a:solidFill>
                  <a:srgbClr val="0070C0"/>
                </a:solidFill>
              </a:rPr>
              <a:t>ポイント</a:t>
            </a:r>
          </a:p>
          <a:p>
            <a:pPr marL="285750" indent="-285750">
              <a:buFont typeface="Arial" panose="020B0604020202020204" pitchFamily="34" charset="0"/>
              <a:buChar char="•"/>
            </a:pPr>
            <a:r>
              <a:rPr lang="en-US" sz="1400" dirty="0" err="1"/>
              <a:t>定期的な見直しと改善のプロセスを定義し、システムのライフサイクルを通じたセキュリティの見直しを行なう必要がある</a:t>
            </a:r>
            <a:r>
              <a:rPr lang="en-US" sz="1400" dirty="0"/>
              <a:t>。</a:t>
            </a:r>
            <a:endParaRPr lang="en-JP" sz="1400" dirty="0"/>
          </a:p>
          <a:p>
            <a:endParaRPr lang="en-JP" sz="1400" dirty="0"/>
          </a:p>
          <a:p>
            <a:r>
              <a:rPr lang="en-JP" sz="1400" dirty="0">
                <a:solidFill>
                  <a:srgbClr val="0070C0"/>
                </a:solidFill>
              </a:rPr>
              <a:t>レビュー観点の例</a:t>
            </a:r>
          </a:p>
          <a:p>
            <a:pPr marL="285750" indent="-285750">
              <a:buFont typeface="Arial" panose="020B0604020202020204" pitchFamily="34" charset="0"/>
              <a:buChar char="•"/>
            </a:pPr>
            <a:r>
              <a:rPr lang="en-JP" sz="1400" dirty="0"/>
              <a:t>コンプライアンス要件や、AWSやパートナーのセキュリティサービス・機能について定期的な見直しを行なうためのプロセスが決められているか？</a:t>
            </a:r>
          </a:p>
          <a:p>
            <a:pPr marL="285750" indent="-285750">
              <a:buFont typeface="Arial" panose="020B0604020202020204" pitchFamily="34" charset="0"/>
              <a:buChar char="•"/>
            </a:pPr>
            <a:r>
              <a:rPr lang="en-JP" sz="1400" dirty="0"/>
              <a:t>新しいAWSサービスを導入する際のプロセスは決まっているか？ </a:t>
            </a:r>
          </a:p>
          <a:p>
            <a:pPr marL="882362" lvl="1" indent="-285750">
              <a:buFont typeface="Arial" panose="020B0604020202020204" pitchFamily="34" charset="0"/>
              <a:buChar char="•"/>
            </a:pPr>
            <a:r>
              <a:rPr lang="en-JP" sz="1233" dirty="0"/>
              <a:t>新しいサービスの機能の評価、コンプライアンス要件への適合性評価、検証環境を使ってテストした後に本番環境に導入するプロセス</a:t>
            </a:r>
          </a:p>
          <a:p>
            <a:pPr marL="285750" indent="-285750">
              <a:buFont typeface="Arial" panose="020B0604020202020204" pitchFamily="34" charset="0"/>
              <a:buChar char="•"/>
            </a:pPr>
            <a:endParaRPr lang="en-JP" sz="1400" dirty="0"/>
          </a:p>
          <a:p>
            <a:endParaRPr lang="en-JP" sz="1400" dirty="0"/>
          </a:p>
          <a:p>
            <a:endParaRPr lang="en-JP" dirty="0"/>
          </a:p>
        </p:txBody>
      </p:sp>
    </p:spTree>
    <p:extLst>
      <p:ext uri="{BB962C8B-B14F-4D97-AF65-F5344CB8AC3E}">
        <p14:creationId xmlns:p14="http://schemas.microsoft.com/office/powerpoint/2010/main" val="42629588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正方形/長方形 56">
            <a:extLst>
              <a:ext uri="{FF2B5EF4-FFF2-40B4-BE49-F238E27FC236}">
                <a16:creationId xmlns:a16="http://schemas.microsoft.com/office/drawing/2014/main" id="{17CE9549-311B-45D2-83D4-715382A40E72}"/>
              </a:ext>
            </a:extLst>
          </p:cNvPr>
          <p:cNvSpPr/>
          <p:nvPr/>
        </p:nvSpPr>
        <p:spPr>
          <a:xfrm>
            <a:off x="5389617" y="1124086"/>
            <a:ext cx="6438573" cy="639864"/>
          </a:xfrm>
          <a:prstGeom prst="rect">
            <a:avLst/>
          </a:prstGeom>
          <a:solidFill>
            <a:schemeClr val="tx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ctr"/>
          <a:lstStyle/>
          <a:p>
            <a:r>
              <a:rPr kumimoji="1" lang="ja-JP" altLang="en-US" sz="2667" dirty="0">
                <a:gradFill>
                  <a:gsLst>
                    <a:gs pos="0">
                      <a:schemeClr val="bg1"/>
                    </a:gs>
                    <a:gs pos="100000">
                      <a:schemeClr val="bg1"/>
                    </a:gs>
                  </a:gsLst>
                  <a:lin ang="5400000" scaled="1"/>
                </a:gradFill>
                <a:latin typeface="Meiryo" panose="020B0604030504040204" pitchFamily="34" charset="-128"/>
                <a:ea typeface="Meiryo" panose="020B0604030504040204" pitchFamily="34" charset="-128"/>
              </a:rPr>
              <a:t>サービス概要</a:t>
            </a:r>
          </a:p>
        </p:txBody>
      </p:sp>
      <p:sp>
        <p:nvSpPr>
          <p:cNvPr id="58" name="正方形/長方形 57">
            <a:extLst>
              <a:ext uri="{FF2B5EF4-FFF2-40B4-BE49-F238E27FC236}">
                <a16:creationId xmlns:a16="http://schemas.microsoft.com/office/drawing/2014/main" id="{89092AE6-C005-40E4-820D-0B3B11566313}"/>
              </a:ext>
            </a:extLst>
          </p:cNvPr>
          <p:cNvSpPr/>
          <p:nvPr/>
        </p:nvSpPr>
        <p:spPr>
          <a:xfrm>
            <a:off x="5492190" y="1825560"/>
            <a:ext cx="6336000" cy="338046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square" lIns="48000" tIns="48000" rIns="48000" bIns="48000" rtlCol="0" anchor="t" anchorCtr="0">
            <a:spAutoFit/>
          </a:bodyPr>
          <a:lstStyle/>
          <a:p>
            <a:pPr marL="191987" indent="-191987">
              <a:buFont typeface="Arial" panose="020B0604020202020204" pitchFamily="34" charset="0"/>
              <a:buChar char="•"/>
            </a:pPr>
            <a:r>
              <a:rPr kumimoji="1" lang="en-US" altLang="ja-JP" sz="2000" b="1"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AWS</a:t>
            </a:r>
            <a:r>
              <a:rPr kumimoji="1" lang="ja-JP" altLang="en-US" sz="2000" b="1"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の構成にルールを設け、遵守されているか監視</a:t>
            </a:r>
            <a:endParaRPr kumimoji="1" lang="en-US" altLang="ja-JP" sz="2000" b="1"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endParaRPr>
          </a:p>
          <a:p>
            <a:pPr marL="479969" indent="-311979">
              <a:buFont typeface="Wingdings" panose="05000000000000000000" pitchFamily="2" charset="2"/>
              <a:buChar char="Ø"/>
            </a:pPr>
            <a:r>
              <a:rPr kumimoji="1" lang="ja-JP" altLang="en-US"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すぐに</a:t>
            </a:r>
            <a:r>
              <a:rPr kumimoji="1" lang="ja-JP" altLang="en-US" sz="1667">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利用できる</a:t>
            </a:r>
            <a:r>
              <a:rPr kumimoji="1" lang="en-US" altLang="ja-JP"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300</a:t>
            </a:r>
            <a:r>
              <a:rPr kumimoji="1" lang="ja-JP" altLang="en-US" sz="1667">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以上</a:t>
            </a:r>
            <a:r>
              <a:rPr kumimoji="1" lang="ja-JP" altLang="en-US"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の監視ルール</a:t>
            </a:r>
            <a:endParaRPr kumimoji="1" lang="en-US" altLang="ja-JP"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endParaRPr>
          </a:p>
          <a:p>
            <a:pPr marL="479969" indent="-311979">
              <a:buFont typeface="Wingdings" panose="05000000000000000000" pitchFamily="2" charset="2"/>
              <a:buChar char="Ø"/>
            </a:pPr>
            <a:r>
              <a:rPr kumimoji="1" lang="ja-JP" altLang="en-US"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新しくカスタマイズルールを作成することも可能</a:t>
            </a:r>
          </a:p>
          <a:p>
            <a:pPr marL="191987" indent="-191987">
              <a:spcBef>
                <a:spcPts val="400"/>
              </a:spcBef>
              <a:buFont typeface="Arial" panose="020B0604020202020204" pitchFamily="34" charset="0"/>
              <a:buChar char="•"/>
            </a:pPr>
            <a:r>
              <a:rPr kumimoji="1" lang="ja-JP" altLang="en-US" sz="2000" b="1"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構成変更の履歴を</a:t>
            </a:r>
            <a:r>
              <a:rPr kumimoji="1" lang="ja-JP" altLang="en-US" sz="2000" b="1">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すべて記録</a:t>
            </a:r>
            <a:endParaRPr kumimoji="1" lang="ja-JP" altLang="en-US" sz="200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endParaRPr>
          </a:p>
          <a:p>
            <a:pPr marL="479969" indent="-311979">
              <a:buFont typeface="Wingdings" panose="05000000000000000000" pitchFamily="2" charset="2"/>
              <a:buChar char="Ø"/>
            </a:pPr>
            <a:r>
              <a:rPr kumimoji="1" lang="ja-JP" altLang="en-US"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複数の</a:t>
            </a:r>
            <a:r>
              <a:rPr kumimoji="1" lang="en-US" altLang="ja-JP"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AWS</a:t>
            </a:r>
            <a:r>
              <a:rPr kumimoji="1" lang="ja-JP" altLang="en-US"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アカウントを利用している場合は</a:t>
            </a:r>
            <a:br>
              <a:rPr kumimoji="1" lang="en-US" altLang="ja-JP"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br>
            <a:r>
              <a:rPr kumimoji="1" lang="ja-JP" altLang="en-US"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アカウントをまたいで</a:t>
            </a:r>
            <a:r>
              <a:rPr kumimoji="1" lang="ja-JP" altLang="en-US" sz="1667">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利用可能</a:t>
            </a:r>
            <a:endParaRPr kumimoji="1" lang="en-US" altLang="ja-JP"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endParaRPr>
          </a:p>
          <a:p>
            <a:pPr marL="479969" indent="-311979">
              <a:buFont typeface="Wingdings" panose="05000000000000000000" pitchFamily="2" charset="2"/>
              <a:buChar char="Ø"/>
            </a:pPr>
            <a:r>
              <a:rPr kumimoji="1" lang="ja-JP" altLang="en-US" sz="1667">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構成情報は定期的にスナップショットとして</a:t>
            </a:r>
            <a:r>
              <a:rPr kumimoji="1" lang="en-US" altLang="ja-JP"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S3</a:t>
            </a:r>
            <a:r>
              <a:rPr kumimoji="1" lang="ja-JP" altLang="en-US" sz="1667">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に保存</a:t>
            </a:r>
          </a:p>
          <a:p>
            <a:pPr marL="479969" indent="-311979">
              <a:buFont typeface="Wingdings" panose="05000000000000000000" pitchFamily="2" charset="2"/>
              <a:buChar char="Ø"/>
            </a:pPr>
            <a:r>
              <a:rPr kumimoji="1" lang="ja-JP" altLang="en-US" sz="1667">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必要に応じ</a:t>
            </a:r>
            <a:r>
              <a:rPr kumimoji="1" lang="en-US" altLang="ja-JP"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SNS</a:t>
            </a:r>
            <a:r>
              <a:rPr kumimoji="1" lang="ja-JP" altLang="en-US" sz="1667">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を使った通知も可能</a:t>
            </a:r>
            <a:endParaRPr kumimoji="1" lang="en-US" altLang="ja-JP"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endParaRPr>
          </a:p>
          <a:p>
            <a:pPr marL="479969" indent="-311979">
              <a:buFont typeface="Wingdings" panose="05000000000000000000" pitchFamily="2" charset="2"/>
              <a:buChar char="Ø"/>
            </a:pPr>
            <a:r>
              <a:rPr kumimoji="1" lang="ja-JP" altLang="en-US" sz="1667">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保持期間はデフォルト７年間</a:t>
            </a:r>
            <a:r>
              <a:rPr kumimoji="1" lang="en-US" altLang="ja-JP"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(30</a:t>
            </a:r>
            <a:r>
              <a:rPr kumimoji="1" lang="ja-JP" altLang="en-US" sz="1667">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日間～７年間で設定可</a:t>
            </a:r>
            <a:r>
              <a:rPr kumimoji="1" lang="en-US" altLang="ja-JP"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a:t>
            </a:r>
            <a:endParaRPr kumimoji="1" lang="ja-JP" altLang="en-US" sz="1667">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endParaRPr>
          </a:p>
          <a:p>
            <a:pPr marL="187847" indent="-174618">
              <a:buFont typeface="Arial" panose="020B0604020202020204" pitchFamily="34" charset="0"/>
              <a:buChar char="•"/>
            </a:pPr>
            <a:r>
              <a:rPr kumimoji="1" lang="en-US" altLang="ja-JP" sz="200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Control Tower</a:t>
            </a:r>
            <a:r>
              <a:rPr kumimoji="1" lang="ja-JP" altLang="en-US" sz="200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は以下</a:t>
            </a:r>
            <a:r>
              <a:rPr kumimoji="1" lang="en-US" altLang="ja-JP" sz="200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Config</a:t>
            </a:r>
            <a:r>
              <a:rPr kumimoji="1" lang="ja-JP" altLang="en-US" sz="200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の構成を行う</a:t>
            </a:r>
            <a:endParaRPr kumimoji="1" lang="en-US" altLang="ja-JP" sz="200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endParaRPr>
          </a:p>
          <a:p>
            <a:pPr marL="492105" lvl="1" indent="-304259">
              <a:buFont typeface="Wingdings" pitchFamily="2" charset="2"/>
              <a:buChar char="Ø"/>
            </a:pPr>
            <a:r>
              <a:rPr kumimoji="1" lang="ja-JP" altLang="en-US" sz="1667">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構成情報の記録を有効にする（必須、変更不可）</a:t>
            </a:r>
            <a:endParaRPr kumimoji="1" lang="en-US" altLang="ja-JP"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endParaRPr>
          </a:p>
          <a:p>
            <a:pPr marL="492105" lvl="1" indent="-304259">
              <a:buFont typeface="Wingdings" pitchFamily="2" charset="2"/>
              <a:buChar char="Ø"/>
            </a:pPr>
            <a:r>
              <a:rPr kumimoji="1" lang="en-US" altLang="ja-JP"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Config Rule</a:t>
            </a:r>
            <a:r>
              <a:rPr kumimoji="1" lang="ja-JP" altLang="en-US" sz="1667">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を用いたガードレールの適用</a:t>
            </a:r>
            <a:endParaRPr kumimoji="1" lang="en-US" altLang="ja-JP"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endParaRPr>
          </a:p>
        </p:txBody>
      </p:sp>
      <p:cxnSp>
        <p:nvCxnSpPr>
          <p:cNvPr id="59" name="直線コネクタ 58">
            <a:extLst>
              <a:ext uri="{FF2B5EF4-FFF2-40B4-BE49-F238E27FC236}">
                <a16:creationId xmlns:a16="http://schemas.microsoft.com/office/drawing/2014/main" id="{1DCEE0F4-83F2-43E3-AF4B-7C2659E56095}"/>
              </a:ext>
            </a:extLst>
          </p:cNvPr>
          <p:cNvCxnSpPr/>
          <p:nvPr/>
        </p:nvCxnSpPr>
        <p:spPr>
          <a:xfrm flipH="1">
            <a:off x="547200" y="4811991"/>
            <a:ext cx="4780800" cy="0"/>
          </a:xfrm>
          <a:prstGeom prst="line">
            <a:avLst/>
          </a:prstGeom>
          <a:ln w="38100">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60" name="正方形/長方形 59">
            <a:extLst>
              <a:ext uri="{FF2B5EF4-FFF2-40B4-BE49-F238E27FC236}">
                <a16:creationId xmlns:a16="http://schemas.microsoft.com/office/drawing/2014/main" id="{DAA26083-B29C-4446-9D08-A076B7F1D624}"/>
              </a:ext>
            </a:extLst>
          </p:cNvPr>
          <p:cNvSpPr/>
          <p:nvPr/>
        </p:nvSpPr>
        <p:spPr>
          <a:xfrm>
            <a:off x="547200" y="4970316"/>
            <a:ext cx="4780800" cy="1328237"/>
          </a:xfrm>
          <a:prstGeom prst="rect">
            <a:avLst/>
          </a:prstGeom>
          <a:noFill/>
          <a:ln w="1270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wrap="square" lIns="48000" tIns="48000" rIns="48000" bIns="48000" rtlCol="0" anchor="t" anchorCtr="0">
            <a:spAutoFit/>
          </a:bodyPr>
          <a:lstStyle/>
          <a:p>
            <a:pPr algn="ctr"/>
            <a:r>
              <a:rPr kumimoji="1" lang="en-US" altLang="ja-JP" sz="2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AWS</a:t>
            </a:r>
            <a:r>
              <a:rPr kumimoji="1" lang="ja-JP" altLang="en-US" sz="2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の構成履歴の追跡管理と</a:t>
            </a:r>
            <a:br>
              <a:rPr kumimoji="1" lang="ja-JP" altLang="en-US" sz="2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br>
            <a:r>
              <a:rPr kumimoji="1" lang="ja-JP" altLang="en-US" sz="2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構成ルールをチェックする</a:t>
            </a:r>
            <a:br>
              <a:rPr kumimoji="1" lang="en-US" altLang="ja-JP" sz="2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br>
            <a:r>
              <a:rPr kumimoji="1" lang="ja-JP" altLang="en-US" sz="2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運用支援サービス</a:t>
            </a:r>
          </a:p>
        </p:txBody>
      </p:sp>
      <p:sp>
        <p:nvSpPr>
          <p:cNvPr id="61" name="正方形/長方形 60">
            <a:extLst>
              <a:ext uri="{FF2B5EF4-FFF2-40B4-BE49-F238E27FC236}">
                <a16:creationId xmlns:a16="http://schemas.microsoft.com/office/drawing/2014/main" id="{2557BC9E-B9AE-4281-B466-438A7BFEE772}"/>
              </a:ext>
            </a:extLst>
          </p:cNvPr>
          <p:cNvSpPr/>
          <p:nvPr/>
        </p:nvSpPr>
        <p:spPr>
          <a:xfrm>
            <a:off x="547200" y="4230040"/>
            <a:ext cx="4780800" cy="512496"/>
          </a:xfrm>
          <a:prstGeom prst="rect">
            <a:avLst/>
          </a:prstGeom>
          <a:ln>
            <a:noFill/>
          </a:ln>
        </p:spPr>
        <p:txBody>
          <a:bodyPr wrap="square" lIns="192000" tIns="48000" rIns="48000" bIns="48000" anchor="ctr" anchorCtr="0">
            <a:noAutofit/>
          </a:bodyPr>
          <a:lstStyle/>
          <a:p>
            <a:pPr algn="ctr"/>
            <a:r>
              <a:rPr kumimoji="1" lang="en-US" altLang="ja-JP" sz="2667" b="1"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AWS</a:t>
            </a:r>
            <a:r>
              <a:rPr kumimoji="1" lang="ja-JP" altLang="en-US" sz="2667" b="1"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 </a:t>
            </a:r>
            <a:r>
              <a:rPr kumimoji="1" lang="en-US" altLang="ja-JP" sz="2667" b="1" dirty="0" err="1">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Config</a:t>
            </a:r>
            <a:endParaRPr lang="ja-JP" altLang="en-US" sz="2667" b="1"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endParaRPr>
          </a:p>
        </p:txBody>
      </p:sp>
      <p:sp>
        <p:nvSpPr>
          <p:cNvPr id="2" name="テキスト ボックス 1"/>
          <p:cNvSpPr txBox="1"/>
          <p:nvPr/>
        </p:nvSpPr>
        <p:spPr>
          <a:xfrm>
            <a:off x="5440903" y="5464064"/>
            <a:ext cx="6336000" cy="1221360"/>
          </a:xfrm>
          <a:prstGeom prst="rect">
            <a:avLst/>
          </a:prstGeom>
          <a:noFill/>
        </p:spPr>
        <p:txBody>
          <a:bodyPr wrap="square" rtlCol="0">
            <a:spAutoFit/>
          </a:bodyPr>
          <a:lstStyle/>
          <a:p>
            <a:r>
              <a:rPr kumimoji="1" lang="en-US" altLang="ja-JP" sz="917" dirty="0">
                <a:solidFill>
                  <a:schemeClr val="tx1">
                    <a:lumMod val="75000"/>
                  </a:schemeClr>
                </a:solidFill>
                <a:latin typeface="Meiryo" panose="020B0604030504040204" pitchFamily="34" charset="-128"/>
                <a:ea typeface="Meiryo" panose="020B0604030504040204" pitchFamily="34" charset="-128"/>
              </a:rPr>
              <a:t>AWS Config </a:t>
            </a:r>
            <a:r>
              <a:rPr kumimoji="1" lang="ja-JP" altLang="en-US" sz="917">
                <a:solidFill>
                  <a:schemeClr val="tx1">
                    <a:lumMod val="75000"/>
                  </a:schemeClr>
                </a:solidFill>
                <a:latin typeface="Meiryo" panose="020B0604030504040204" pitchFamily="34" charset="-128"/>
                <a:ea typeface="Meiryo" panose="020B0604030504040204" pitchFamily="34" charset="-128"/>
              </a:rPr>
              <a:t>のよくある質問</a:t>
            </a:r>
            <a:endParaRPr kumimoji="1" lang="en-US" altLang="ja-JP" sz="917" dirty="0">
              <a:solidFill>
                <a:schemeClr val="tx1">
                  <a:lumMod val="75000"/>
                </a:schemeClr>
              </a:solidFill>
              <a:latin typeface="Meiryo" panose="020B0604030504040204" pitchFamily="34" charset="-128"/>
              <a:ea typeface="Meiryo" panose="020B0604030504040204" pitchFamily="34" charset="-128"/>
              <a:hlinkClick r:id="rId3"/>
            </a:endParaRPr>
          </a:p>
          <a:p>
            <a:r>
              <a:rPr kumimoji="1" lang="en-US" altLang="ja-JP" sz="917" dirty="0">
                <a:solidFill>
                  <a:schemeClr val="tx1">
                    <a:lumMod val="75000"/>
                  </a:schemeClr>
                </a:solidFill>
                <a:latin typeface="Meiryo" panose="020B0604030504040204" pitchFamily="34" charset="-128"/>
                <a:ea typeface="Meiryo" panose="020B0604030504040204" pitchFamily="34" charset="-128"/>
                <a:hlinkClick r:id="rId3"/>
              </a:rPr>
              <a:t>https://aws.amazon.com/jp/config/faq/</a:t>
            </a:r>
          </a:p>
          <a:p>
            <a:r>
              <a:rPr kumimoji="1" lang="en-US" altLang="ja-JP" sz="917" dirty="0">
                <a:solidFill>
                  <a:schemeClr val="tx1">
                    <a:lumMod val="75000"/>
                  </a:schemeClr>
                </a:solidFill>
                <a:latin typeface="Meiryo" panose="020B0604030504040204" pitchFamily="34" charset="-128"/>
                <a:ea typeface="Meiryo" panose="020B0604030504040204" pitchFamily="34" charset="-128"/>
              </a:rPr>
              <a:t>[AWS Black Belt Online Seminar] AWS Config</a:t>
            </a:r>
            <a:endParaRPr kumimoji="1" lang="ja-JP" altLang="en-US" sz="917" dirty="0">
              <a:solidFill>
                <a:schemeClr val="tx1">
                  <a:lumMod val="75000"/>
                </a:schemeClr>
              </a:solidFill>
              <a:latin typeface="Meiryo" panose="020B0604030504040204" pitchFamily="34" charset="-128"/>
              <a:ea typeface="Meiryo" panose="020B0604030504040204" pitchFamily="34" charset="-128"/>
            </a:endParaRPr>
          </a:p>
          <a:p>
            <a:r>
              <a:rPr kumimoji="1" lang="en-US" altLang="ja-JP" sz="917" dirty="0">
                <a:solidFill>
                  <a:schemeClr val="tx1">
                    <a:lumMod val="75000"/>
                  </a:schemeClr>
                </a:solidFill>
                <a:latin typeface="Meiryo" panose="020B0604030504040204" pitchFamily="34" charset="-128"/>
                <a:ea typeface="Meiryo" panose="020B0604030504040204" pitchFamily="34" charset="-128"/>
                <a:hlinkClick r:id="rId4"/>
              </a:rPr>
              <a:t>https://d1.awsstatic.com/webinars/jp/pdf/services/20190618_AWS-Blackbelt_Config.pdf</a:t>
            </a:r>
          </a:p>
          <a:p>
            <a:r>
              <a:rPr kumimoji="1" lang="en-US" altLang="ja-JP" sz="917" dirty="0">
                <a:solidFill>
                  <a:schemeClr val="tx1">
                    <a:lumMod val="75000"/>
                  </a:schemeClr>
                </a:solidFill>
                <a:latin typeface="Meiryo" panose="020B0604030504040204" pitchFamily="34" charset="-128"/>
                <a:ea typeface="Meiryo" panose="020B0604030504040204" pitchFamily="34" charset="-128"/>
              </a:rPr>
              <a:t>[AWS Black Belt Online Seminar] AWS Config Update</a:t>
            </a:r>
          </a:p>
          <a:p>
            <a:r>
              <a:rPr kumimoji="1" lang="en-US" altLang="ja-JP" sz="917" dirty="0">
                <a:solidFill>
                  <a:schemeClr val="tx1">
                    <a:lumMod val="75000"/>
                  </a:schemeClr>
                </a:solidFill>
                <a:latin typeface="Meiryo" panose="020B0604030504040204" pitchFamily="34" charset="-128"/>
                <a:ea typeface="Meiryo" panose="020B0604030504040204" pitchFamily="34" charset="-128"/>
                <a:hlinkClick r:id="rId4"/>
              </a:rPr>
              <a:t>https://d1.awsstatic.com/webinars/jp/pdf/services/20201208_AWSBlackBelt_ConfigUpdate_A.pdf</a:t>
            </a:r>
            <a:endParaRPr kumimoji="1" lang="en-US" altLang="ja-JP" sz="917" dirty="0">
              <a:solidFill>
                <a:schemeClr val="tx1">
                  <a:lumMod val="75000"/>
                </a:schemeClr>
              </a:solidFill>
              <a:latin typeface="Meiryo" panose="020B0604030504040204" pitchFamily="34" charset="-128"/>
              <a:ea typeface="Meiryo" panose="020B0604030504040204" pitchFamily="34" charset="-128"/>
            </a:endParaRPr>
          </a:p>
          <a:p>
            <a:r>
              <a:rPr kumimoji="1" lang="en-US" altLang="ja-JP" sz="917" dirty="0">
                <a:solidFill>
                  <a:schemeClr val="tx1">
                    <a:lumMod val="75000"/>
                  </a:schemeClr>
                </a:solidFill>
                <a:latin typeface="Meiryo" panose="020B0604030504040204" pitchFamily="34" charset="-128"/>
                <a:ea typeface="Meiryo" panose="020B0604030504040204" pitchFamily="34" charset="-128"/>
              </a:rPr>
              <a:t>Control Tower </a:t>
            </a:r>
            <a:r>
              <a:rPr kumimoji="1" lang="ja-JP" altLang="en-US" sz="917">
                <a:solidFill>
                  <a:schemeClr val="tx1">
                    <a:lumMod val="75000"/>
                  </a:schemeClr>
                </a:solidFill>
                <a:latin typeface="Meiryo" panose="020B0604030504040204" pitchFamily="34" charset="-128"/>
                <a:ea typeface="Meiryo" panose="020B0604030504040204" pitchFamily="34" charset="-128"/>
              </a:rPr>
              <a:t>ガードレールのリファレンス</a:t>
            </a:r>
            <a:endParaRPr kumimoji="1" lang="en-US" altLang="ja-JP" sz="917" dirty="0">
              <a:solidFill>
                <a:schemeClr val="tx1">
                  <a:lumMod val="75000"/>
                </a:schemeClr>
              </a:solidFill>
              <a:latin typeface="Meiryo" panose="020B0604030504040204" pitchFamily="34" charset="-128"/>
              <a:ea typeface="Meiryo" panose="020B0604030504040204" pitchFamily="34" charset="-128"/>
              <a:hlinkClick r:id="rId4"/>
            </a:endParaRPr>
          </a:p>
          <a:p>
            <a:r>
              <a:rPr kumimoji="1" lang="en-US" altLang="ja-JP" sz="917" dirty="0">
                <a:solidFill>
                  <a:schemeClr val="tx1">
                    <a:lumMod val="75000"/>
                  </a:schemeClr>
                </a:solidFill>
                <a:latin typeface="Meiryo" panose="020B0604030504040204" pitchFamily="34" charset="-128"/>
                <a:ea typeface="Meiryo" panose="020B0604030504040204" pitchFamily="34" charset="-128"/>
                <a:hlinkClick r:id="rId4"/>
              </a:rPr>
              <a:t>https://docs.aws.amazon.com/ja_jp/controltower/latest/userguide/guardrails-reference.html</a:t>
            </a:r>
          </a:p>
        </p:txBody>
      </p:sp>
      <p:pic>
        <p:nvPicPr>
          <p:cNvPr id="11" name="Graphic 8">
            <a:extLst>
              <a:ext uri="{FF2B5EF4-FFF2-40B4-BE49-F238E27FC236}">
                <a16:creationId xmlns:a16="http://schemas.microsoft.com/office/drawing/2014/main" id="{DB012686-D413-7A47-9F5C-67C2A942C485}"/>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590475" y="1377465"/>
            <a:ext cx="2777527" cy="27775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タイトル 2">
            <a:extLst>
              <a:ext uri="{FF2B5EF4-FFF2-40B4-BE49-F238E27FC236}">
                <a16:creationId xmlns:a16="http://schemas.microsoft.com/office/drawing/2014/main" id="{5400193E-710B-AC4A-BE32-2A3742FF585D}"/>
              </a:ext>
            </a:extLst>
          </p:cNvPr>
          <p:cNvSpPr>
            <a:spLocks noGrp="1"/>
          </p:cNvSpPr>
          <p:nvPr>
            <p:ph type="title"/>
          </p:nvPr>
        </p:nvSpPr>
        <p:spPr/>
        <p:txBody>
          <a:bodyPr/>
          <a:lstStyle/>
          <a:p>
            <a:r>
              <a:rPr lang="en-JP" sz="2800" b="0" dirty="0"/>
              <a:t>参考: </a:t>
            </a:r>
            <a:r>
              <a:rPr lang="en-US" altLang="ja-JP" sz="2800" b="0" dirty="0">
                <a:gradFill>
                  <a:gsLst>
                    <a:gs pos="0">
                      <a:schemeClr val="tx1">
                        <a:lumMod val="75000"/>
                      </a:schemeClr>
                    </a:gs>
                    <a:gs pos="100000">
                      <a:schemeClr val="tx1">
                        <a:lumMod val="75000"/>
                      </a:schemeClr>
                    </a:gs>
                  </a:gsLst>
                  <a:lin ang="16200000" scaled="0"/>
                </a:gradFill>
              </a:rPr>
              <a:t>AWS</a:t>
            </a:r>
            <a:r>
              <a:rPr lang="ja-JP" altLang="en-US" sz="2800" b="0">
                <a:gradFill>
                  <a:gsLst>
                    <a:gs pos="0">
                      <a:schemeClr val="tx1">
                        <a:lumMod val="75000"/>
                      </a:schemeClr>
                    </a:gs>
                    <a:gs pos="100000">
                      <a:schemeClr val="tx1">
                        <a:lumMod val="75000"/>
                      </a:schemeClr>
                    </a:gs>
                  </a:gsLst>
                  <a:lin ang="16200000" scaled="0"/>
                </a:gradFill>
              </a:rPr>
              <a:t> </a:t>
            </a:r>
            <a:r>
              <a:rPr lang="en-US" altLang="ja-JP" sz="2800" b="0" dirty="0">
                <a:gradFill>
                  <a:gsLst>
                    <a:gs pos="0">
                      <a:schemeClr val="tx1">
                        <a:lumMod val="75000"/>
                      </a:schemeClr>
                    </a:gs>
                    <a:gs pos="100000">
                      <a:schemeClr val="tx1">
                        <a:lumMod val="75000"/>
                      </a:schemeClr>
                    </a:gs>
                  </a:gsLst>
                  <a:lin ang="16200000" scaled="0"/>
                </a:gradFill>
              </a:rPr>
              <a:t>Config</a:t>
            </a:r>
            <a:r>
              <a:rPr lang="ja-JP" altLang="en-US" sz="2800" b="0">
                <a:gradFill>
                  <a:gsLst>
                    <a:gs pos="0">
                      <a:schemeClr val="tx1">
                        <a:lumMod val="75000"/>
                      </a:schemeClr>
                    </a:gs>
                    <a:gs pos="100000">
                      <a:schemeClr val="tx1">
                        <a:lumMod val="75000"/>
                      </a:schemeClr>
                    </a:gs>
                  </a:gsLst>
                  <a:lin ang="16200000" scaled="0"/>
                </a:gradFill>
              </a:rPr>
              <a:t>の概要</a:t>
            </a:r>
            <a:endParaRPr lang="ja-JP" altLang="en-US" sz="2800" b="0"/>
          </a:p>
        </p:txBody>
      </p:sp>
      <p:sp>
        <p:nvSpPr>
          <p:cNvPr id="4" name="テキスト ボックス 3">
            <a:extLst>
              <a:ext uri="{FF2B5EF4-FFF2-40B4-BE49-F238E27FC236}">
                <a16:creationId xmlns:a16="http://schemas.microsoft.com/office/drawing/2014/main" id="{04AEE49A-417A-DFD9-AEE7-42F44B34D377}"/>
              </a:ext>
            </a:extLst>
          </p:cNvPr>
          <p:cNvSpPr txBox="1"/>
          <p:nvPr/>
        </p:nvSpPr>
        <p:spPr>
          <a:xfrm>
            <a:off x="10607211" y="0"/>
            <a:ext cx="1584789" cy="369332"/>
          </a:xfrm>
          <a:prstGeom prst="rect">
            <a:avLst/>
          </a:prstGeom>
          <a:noFill/>
        </p:spPr>
        <p:txBody>
          <a:bodyPr wrap="square" anchor="ctr">
            <a:spAutoFit/>
          </a:bodyPr>
          <a:lstStyle/>
          <a:p>
            <a:pPr algn="ctr"/>
            <a:r>
              <a:rPr lang="en-US" altLang="ja-JP" sz="1800" b="0" i="0" dirty="0">
                <a:solidFill>
                  <a:schemeClr val="bg1">
                    <a:lumMod val="50000"/>
                  </a:schemeClr>
                </a:solidFill>
                <a:effectLst/>
                <a:latin typeface="Meiryo" panose="020B0604030504040204" pitchFamily="34" charset="-128"/>
                <a:ea typeface="Meiryo" panose="020B0604030504040204" pitchFamily="34" charset="-128"/>
              </a:rPr>
              <a:t>SEC01-BP08</a:t>
            </a:r>
            <a:endParaRPr lang="ja-JP" altLang="en-US">
              <a:solidFill>
                <a:schemeClr val="bg1">
                  <a:lumMod val="50000"/>
                </a:schemeClr>
              </a:solidFill>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26584576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E74D0D83-7361-378B-6CC3-B6733DF4B95C}"/>
              </a:ext>
            </a:extLst>
          </p:cNvPr>
          <p:cNvSpPr>
            <a:spLocks noGrp="1"/>
          </p:cNvSpPr>
          <p:nvPr>
            <p:ph type="title"/>
          </p:nvPr>
        </p:nvSpPr>
        <p:spPr/>
        <p:txBody>
          <a:bodyPr/>
          <a:lstStyle/>
          <a:p>
            <a:r>
              <a:rPr lang="en-JP" dirty="0"/>
              <a:t>1. セキュリティの基礎</a:t>
            </a:r>
          </a:p>
        </p:txBody>
      </p:sp>
    </p:spTree>
    <p:extLst>
      <p:ext uri="{BB962C8B-B14F-4D97-AF65-F5344CB8AC3E}">
        <p14:creationId xmlns:p14="http://schemas.microsoft.com/office/powerpoint/2010/main" val="399571089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FA6361CD-CAD0-DD4E-B6DD-9719EDE50FC9}"/>
              </a:ext>
            </a:extLst>
          </p:cNvPr>
          <p:cNvSpPr/>
          <p:nvPr/>
        </p:nvSpPr>
        <p:spPr>
          <a:xfrm>
            <a:off x="6284359" y="4314999"/>
            <a:ext cx="4221613" cy="2112748"/>
          </a:xfrm>
          <a:prstGeom prst="rect">
            <a:avLst/>
          </a:prstGeom>
          <a:solidFill>
            <a:schemeClr val="bg1"/>
          </a:solidFill>
          <a:ln>
            <a:solidFill>
              <a:schemeClr val="tx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3333" dirty="0">
              <a:latin typeface="Meiryo" panose="020B0604030504040204" pitchFamily="34" charset="-128"/>
              <a:ea typeface="Meiryo" panose="020B0604030504040204" pitchFamily="34" charset="-128"/>
            </a:endParaRPr>
          </a:p>
        </p:txBody>
      </p:sp>
      <p:sp>
        <p:nvSpPr>
          <p:cNvPr id="86" name="Rectangle 10">
            <a:extLst>
              <a:ext uri="{FF2B5EF4-FFF2-40B4-BE49-F238E27FC236}">
                <a16:creationId xmlns:a16="http://schemas.microsoft.com/office/drawing/2014/main" id="{CD53AA86-C6DD-4349-91EF-D6C98D099207}"/>
              </a:ext>
            </a:extLst>
          </p:cNvPr>
          <p:cNvSpPr/>
          <p:nvPr/>
        </p:nvSpPr>
        <p:spPr>
          <a:xfrm>
            <a:off x="183729" y="1949054"/>
            <a:ext cx="5861193" cy="4075212"/>
          </a:xfrm>
          <a:prstGeom prst="rect">
            <a:avLst/>
          </a:prstGeom>
        </p:spPr>
        <p:txBody>
          <a:bodyPr wrap="square" lIns="24000" tIns="24000" rIns="24000" bIns="24000">
            <a:spAutoFit/>
          </a:bodyPr>
          <a:lstStyle/>
          <a:p>
            <a:pPr marL="119993" indent="-119993">
              <a:spcBef>
                <a:spcPts val="267"/>
              </a:spcBef>
              <a:buFont typeface="Arial" panose="020B0604020202020204" pitchFamily="34" charset="0"/>
              <a:buChar char="•"/>
            </a:pPr>
            <a:r>
              <a:rPr kumimoji="1" lang="en-US" altLang="ja-JP" sz="2000" b="1"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Config</a:t>
            </a:r>
            <a:r>
              <a:rPr kumimoji="1" lang="ja-JP" altLang="en-US" sz="2000" b="1"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は</a:t>
            </a:r>
            <a:r>
              <a:rPr kumimoji="1" lang="en-US" altLang="ja-JP" sz="2000" b="1"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2</a:t>
            </a:r>
            <a:r>
              <a:rPr kumimoji="1" lang="ja-JP" altLang="en-US" sz="2000" b="1" dirty="0" err="1">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つの</a:t>
            </a:r>
            <a:r>
              <a:rPr kumimoji="1" lang="ja-JP" altLang="en-US" sz="2000" b="1"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機能を持つ</a:t>
            </a:r>
            <a:endParaRPr kumimoji="1" lang="en-US" altLang="ja-JP" sz="2000" b="1"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endParaRPr>
          </a:p>
          <a:p>
            <a:pPr marL="625159" indent="-457171">
              <a:spcBef>
                <a:spcPts val="267"/>
              </a:spcBef>
              <a:buFont typeface="+mj-lt"/>
              <a:buAutoNum type="arabicPeriod"/>
            </a:pPr>
            <a:r>
              <a:rPr kumimoji="1" lang="ja-JP" altLang="en-US" sz="2000" u="sng"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構成変更の追跡</a:t>
            </a:r>
            <a:endParaRPr kumimoji="1" lang="en-US" altLang="ja-JP" sz="2000" u="sng"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endParaRPr>
          </a:p>
          <a:p>
            <a:pPr marL="674661" lvl="1" indent="-228856">
              <a:spcBef>
                <a:spcPts val="267"/>
              </a:spcBef>
              <a:buFont typeface="Arial" panose="020B0604020202020204" pitchFamily="34" charset="0"/>
              <a:buChar char="•"/>
            </a:pPr>
            <a:r>
              <a:rPr kumimoji="1" lang="en-US" altLang="ja-JP" sz="20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AWS</a:t>
            </a:r>
            <a:r>
              <a:rPr kumimoji="1" lang="ja-JP" altLang="en-US" sz="20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リソース構成の変更履歴を記録したり追跡することができる</a:t>
            </a:r>
            <a:endParaRPr kumimoji="1" lang="en-US" altLang="ja-JP" sz="20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endParaRPr>
          </a:p>
          <a:p>
            <a:pPr marL="625159" indent="-457171">
              <a:spcBef>
                <a:spcPts val="267"/>
              </a:spcBef>
              <a:buFont typeface="+mj-lt"/>
              <a:buAutoNum type="arabicPeriod"/>
            </a:pPr>
            <a:r>
              <a:rPr kumimoji="1" lang="ja-JP" altLang="en-US" sz="2000" u="sng"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ルール監視</a:t>
            </a:r>
            <a:endParaRPr kumimoji="1" lang="en-US" altLang="ja-JP" sz="2000" u="sng"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endParaRPr>
          </a:p>
          <a:p>
            <a:pPr marL="674661" lvl="1" indent="-228856">
              <a:spcBef>
                <a:spcPts val="267"/>
              </a:spcBef>
              <a:buFont typeface="Arial" panose="020B0604020202020204" pitchFamily="34" charset="0"/>
              <a:buChar char="•"/>
            </a:pPr>
            <a:r>
              <a:rPr kumimoji="1" lang="ja-JP" altLang="en-US" sz="20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構成ルールを設けルールに</a:t>
            </a:r>
            <a:r>
              <a:rPr kumimoji="1" lang="ja-JP" altLang="en-US" sz="200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沿っていない</a:t>
            </a:r>
            <a:br>
              <a:rPr kumimoji="1" lang="en-US" altLang="ja-JP" sz="20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br>
            <a:r>
              <a:rPr kumimoji="1" lang="ja-JP" altLang="en-US" sz="200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リソース</a:t>
            </a:r>
            <a:r>
              <a:rPr kumimoji="1" lang="ja-JP" altLang="en-US" sz="20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に対して通知したり自動</a:t>
            </a:r>
            <a:r>
              <a:rPr kumimoji="1" lang="ja-JP" altLang="en-US" sz="200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修正できる</a:t>
            </a:r>
            <a:endParaRPr kumimoji="1" lang="en-US" altLang="ja-JP" sz="20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endParaRPr>
          </a:p>
          <a:p>
            <a:pPr marL="674661" lvl="1" indent="-228856">
              <a:spcBef>
                <a:spcPts val="267"/>
              </a:spcBef>
              <a:buFont typeface="Arial" panose="020B0604020202020204" pitchFamily="34" charset="0"/>
              <a:buChar char="•"/>
            </a:pPr>
            <a:r>
              <a:rPr kumimoji="1" lang="ja-JP" altLang="en-US" sz="200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すぐ</a:t>
            </a:r>
            <a:r>
              <a:rPr kumimoji="1" lang="ja-JP" altLang="en-US" sz="20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に利用できるマネージドルール</a:t>
            </a:r>
            <a:r>
              <a:rPr kumimoji="1" lang="ja-JP" altLang="en-US" sz="200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を提供</a:t>
            </a:r>
            <a:endParaRPr kumimoji="1" lang="en-US" altLang="ja-JP" sz="20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endParaRPr>
          </a:p>
          <a:p>
            <a:pPr marL="674661" lvl="1" indent="-228856">
              <a:spcBef>
                <a:spcPts val="267"/>
              </a:spcBef>
              <a:buFont typeface="Arial" panose="020B0604020202020204" pitchFamily="34" charset="0"/>
              <a:buChar char="•"/>
            </a:pPr>
            <a:r>
              <a:rPr kumimoji="1" lang="ja-JP" altLang="en-US" sz="200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カスタムルール</a:t>
            </a:r>
            <a:r>
              <a:rPr kumimoji="1" lang="ja-JP" altLang="en-US" sz="20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を作成することも可能</a:t>
            </a:r>
            <a:endParaRPr kumimoji="1" lang="en-US" altLang="ja-JP" sz="20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endParaRPr>
          </a:p>
          <a:p>
            <a:pPr marL="119993" indent="-119993">
              <a:spcBef>
                <a:spcPts val="533"/>
              </a:spcBef>
              <a:buFont typeface="Arial" panose="020B0604020202020204" pitchFamily="34" charset="0"/>
              <a:buChar char="•"/>
            </a:pPr>
            <a:r>
              <a:rPr kumimoji="1" lang="ja-JP" altLang="en-US" sz="2000" b="1"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アカウントをまたいで利用可能</a:t>
            </a:r>
            <a:endParaRPr kumimoji="1" lang="en-US" altLang="ja-JP" sz="2000" b="1"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endParaRPr>
          </a:p>
          <a:p>
            <a:pPr marL="479969" indent="-311979">
              <a:spcBef>
                <a:spcPts val="267"/>
              </a:spcBef>
              <a:buFont typeface="Wingdings" panose="05000000000000000000" pitchFamily="2" charset="2"/>
              <a:buChar char="Ø"/>
            </a:pPr>
            <a:r>
              <a:rPr kumimoji="1" lang="ja-JP" altLang="en-US" sz="20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特定の管理アカウントから傘下のアカウントをまとめて管理</a:t>
            </a:r>
            <a:r>
              <a:rPr kumimoji="1" lang="en-US" altLang="ja-JP" sz="20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a:t>
            </a:r>
            <a:r>
              <a:rPr kumimoji="1" lang="ja-JP" altLang="en-US" sz="20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アグリゲータ</a:t>
            </a:r>
            <a:r>
              <a:rPr kumimoji="1" lang="en-US" altLang="ja-JP" sz="20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a:t>
            </a:r>
          </a:p>
        </p:txBody>
      </p:sp>
      <p:sp>
        <p:nvSpPr>
          <p:cNvPr id="25" name="Title 1">
            <a:extLst>
              <a:ext uri="{FF2B5EF4-FFF2-40B4-BE49-F238E27FC236}">
                <a16:creationId xmlns:a16="http://schemas.microsoft.com/office/drawing/2014/main" id="{2000858B-745F-4BFD-84A3-FE95917378A9}"/>
              </a:ext>
            </a:extLst>
          </p:cNvPr>
          <p:cNvSpPr>
            <a:spLocks noGrp="1"/>
          </p:cNvSpPr>
          <p:nvPr>
            <p:ph type="title"/>
          </p:nvPr>
        </p:nvSpPr>
        <p:spPr>
          <a:prstGeom prst="rect">
            <a:avLst/>
          </a:prstGeom>
        </p:spPr>
        <p:txBody>
          <a:bodyPr vert="horz" lIns="24000" tIns="24000" rIns="24000" bIns="24000" rtlCol="0" anchor="ctr" anchorCtr="0">
            <a:noAutofit/>
          </a:bodyPr>
          <a:lstStyle/>
          <a:p>
            <a:pPr lvl="0"/>
            <a:r>
              <a:rPr lang="en-JP" b="0" dirty="0"/>
              <a:t>参考: </a:t>
            </a:r>
            <a:r>
              <a:rPr lang="en-US" altLang="ja-JP" b="0" dirty="0">
                <a:gradFill>
                  <a:gsLst>
                    <a:gs pos="0">
                      <a:schemeClr val="tx1">
                        <a:lumMod val="75000"/>
                      </a:schemeClr>
                    </a:gs>
                    <a:gs pos="100000">
                      <a:schemeClr val="tx1">
                        <a:lumMod val="75000"/>
                      </a:schemeClr>
                    </a:gs>
                  </a:gsLst>
                  <a:lin ang="16200000" scaled="0"/>
                </a:gradFill>
              </a:rPr>
              <a:t>AWS</a:t>
            </a:r>
            <a:r>
              <a:rPr lang="ja-JP" altLang="en-US" b="0">
                <a:gradFill>
                  <a:gsLst>
                    <a:gs pos="0">
                      <a:schemeClr val="tx1">
                        <a:lumMod val="75000"/>
                      </a:schemeClr>
                    </a:gs>
                    <a:gs pos="100000">
                      <a:schemeClr val="tx1">
                        <a:lumMod val="75000"/>
                      </a:schemeClr>
                    </a:gs>
                  </a:gsLst>
                  <a:lin ang="16200000" scaled="0"/>
                </a:gradFill>
              </a:rPr>
              <a:t> </a:t>
            </a:r>
            <a:r>
              <a:rPr lang="en-US" altLang="ja-JP" b="0" dirty="0">
                <a:gradFill>
                  <a:gsLst>
                    <a:gs pos="0">
                      <a:schemeClr val="tx1">
                        <a:lumMod val="75000"/>
                      </a:schemeClr>
                    </a:gs>
                    <a:gs pos="100000">
                      <a:schemeClr val="tx1">
                        <a:lumMod val="75000"/>
                      </a:schemeClr>
                    </a:gs>
                  </a:gsLst>
                  <a:lin ang="16200000" scaled="0"/>
                </a:gradFill>
              </a:rPr>
              <a:t>Config</a:t>
            </a:r>
            <a:r>
              <a:rPr lang="ja-JP" altLang="en-US" b="0" dirty="0">
                <a:gradFill>
                  <a:gsLst>
                    <a:gs pos="0">
                      <a:schemeClr val="tx1">
                        <a:lumMod val="75000"/>
                      </a:schemeClr>
                    </a:gs>
                    <a:gs pos="100000">
                      <a:schemeClr val="tx1">
                        <a:lumMod val="75000"/>
                      </a:schemeClr>
                    </a:gs>
                  </a:gsLst>
                  <a:lin ang="16200000" scaled="0"/>
                </a:gradFill>
              </a:rPr>
              <a:t>の概要</a:t>
            </a:r>
          </a:p>
        </p:txBody>
      </p:sp>
      <p:sp>
        <p:nvSpPr>
          <p:cNvPr id="16" name="正方形/長方形 15">
            <a:extLst>
              <a:ext uri="{FF2B5EF4-FFF2-40B4-BE49-F238E27FC236}">
                <a16:creationId xmlns:a16="http://schemas.microsoft.com/office/drawing/2014/main" id="{6B885332-5841-4A87-BEF3-A37441983B47}"/>
              </a:ext>
            </a:extLst>
          </p:cNvPr>
          <p:cNvSpPr/>
          <p:nvPr/>
        </p:nvSpPr>
        <p:spPr>
          <a:xfrm>
            <a:off x="183728" y="1173648"/>
            <a:ext cx="5045280" cy="639864"/>
          </a:xfrm>
          <a:prstGeom prst="rect">
            <a:avLst/>
          </a:prstGeom>
          <a:solidFill>
            <a:schemeClr val="tx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ctr"/>
          <a:lstStyle/>
          <a:p>
            <a:pPr algn="ctr"/>
            <a:r>
              <a:rPr kumimoji="1" lang="en-US" altLang="ja-JP" sz="2667" dirty="0">
                <a:gradFill>
                  <a:gsLst>
                    <a:gs pos="0">
                      <a:schemeClr val="bg1"/>
                    </a:gs>
                    <a:gs pos="100000">
                      <a:schemeClr val="bg1"/>
                    </a:gs>
                  </a:gsLst>
                  <a:lin ang="5400000" scaled="1"/>
                </a:gradFill>
                <a:latin typeface="Meiryo" panose="020B0604030504040204" pitchFamily="34" charset="-128"/>
                <a:ea typeface="Meiryo" panose="020B0604030504040204" pitchFamily="34" charset="-128"/>
              </a:rPr>
              <a:t>AWS Config</a:t>
            </a:r>
            <a:r>
              <a:rPr kumimoji="1" lang="ja-JP" altLang="en-US" sz="2667">
                <a:gradFill>
                  <a:gsLst>
                    <a:gs pos="0">
                      <a:schemeClr val="bg1"/>
                    </a:gs>
                    <a:gs pos="100000">
                      <a:schemeClr val="bg1"/>
                    </a:gs>
                  </a:gsLst>
                  <a:lin ang="5400000" scaled="1"/>
                </a:gradFill>
                <a:latin typeface="Meiryo" panose="020B0604030504040204" pitchFamily="34" charset="-128"/>
                <a:ea typeface="Meiryo" panose="020B0604030504040204" pitchFamily="34" charset="-128"/>
              </a:rPr>
              <a:t>概要</a:t>
            </a:r>
          </a:p>
        </p:txBody>
      </p:sp>
      <p:pic>
        <p:nvPicPr>
          <p:cNvPr id="9" name="図 8">
            <a:extLst>
              <a:ext uri="{FF2B5EF4-FFF2-40B4-BE49-F238E27FC236}">
                <a16:creationId xmlns:a16="http://schemas.microsoft.com/office/drawing/2014/main" id="{F568B570-2298-3A40-9DD0-928F829D7A21}"/>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002536" y="978129"/>
            <a:ext cx="6096000" cy="3172988"/>
          </a:xfrm>
          <a:prstGeom prst="rect">
            <a:avLst/>
          </a:prstGeom>
        </p:spPr>
      </p:pic>
      <p:sp>
        <p:nvSpPr>
          <p:cNvPr id="6" name="テキスト ボックス 22">
            <a:extLst>
              <a:ext uri="{FF2B5EF4-FFF2-40B4-BE49-F238E27FC236}">
                <a16:creationId xmlns:a16="http://schemas.microsoft.com/office/drawing/2014/main" id="{A37DFAC0-5E44-EA44-891F-8D5EE9CCBAF5}"/>
              </a:ext>
            </a:extLst>
          </p:cNvPr>
          <p:cNvSpPr txBox="1"/>
          <p:nvPr/>
        </p:nvSpPr>
        <p:spPr>
          <a:xfrm>
            <a:off x="8779197" y="4987746"/>
            <a:ext cx="1942409" cy="502573"/>
          </a:xfrm>
          <a:prstGeom prst="rect">
            <a:avLst/>
          </a:prstGeom>
          <a:noFill/>
        </p:spPr>
        <p:txBody>
          <a:bodyPr wrap="square" rtlCol="0">
            <a:spAutoFit/>
          </a:bodyPr>
          <a:lstStyle/>
          <a:p>
            <a:pPr marL="0" lvl="1" algn="ctr"/>
            <a:r>
              <a:rPr lang="ja-JP" altLang="en-US" sz="1333" dirty="0">
                <a:solidFill>
                  <a:schemeClr val="tx1">
                    <a:lumMod val="75000"/>
                  </a:schemeClr>
                </a:solidFill>
                <a:latin typeface="Meiryo" panose="020B0604030504040204" pitchFamily="34" charset="-128"/>
                <a:ea typeface="Meiryo" panose="020B0604030504040204" pitchFamily="34" charset="-128"/>
                <a:cs typeface="Meiryo" charset="-128"/>
              </a:rPr>
              <a:t>ボリュームの</a:t>
            </a:r>
            <a:br>
              <a:rPr lang="en-US" altLang="ja-JP" sz="1333" dirty="0">
                <a:solidFill>
                  <a:schemeClr val="tx1">
                    <a:lumMod val="75000"/>
                  </a:schemeClr>
                </a:solidFill>
                <a:latin typeface="Meiryo" panose="020B0604030504040204" pitchFamily="34" charset="-128"/>
                <a:ea typeface="Meiryo" panose="020B0604030504040204" pitchFamily="34" charset="-128"/>
                <a:cs typeface="Meiryo" charset="-128"/>
              </a:rPr>
            </a:br>
            <a:r>
              <a:rPr lang="ja-JP" altLang="en-US" sz="1333" dirty="0">
                <a:solidFill>
                  <a:schemeClr val="tx1">
                    <a:lumMod val="75000"/>
                  </a:schemeClr>
                </a:solidFill>
                <a:latin typeface="Meiryo" panose="020B0604030504040204" pitchFamily="34" charset="-128"/>
                <a:ea typeface="Meiryo" panose="020B0604030504040204" pitchFamily="34" charset="-128"/>
                <a:cs typeface="Meiryo" charset="-128"/>
              </a:rPr>
              <a:t>暗号化</a:t>
            </a:r>
          </a:p>
        </p:txBody>
      </p:sp>
      <p:sp>
        <p:nvSpPr>
          <p:cNvPr id="7" name="テキスト ボックス 23">
            <a:extLst>
              <a:ext uri="{FF2B5EF4-FFF2-40B4-BE49-F238E27FC236}">
                <a16:creationId xmlns:a16="http://schemas.microsoft.com/office/drawing/2014/main" id="{F43CB8DF-EE63-FF44-8E1E-96BD4988882D}"/>
              </a:ext>
            </a:extLst>
          </p:cNvPr>
          <p:cNvSpPr txBox="1"/>
          <p:nvPr/>
        </p:nvSpPr>
        <p:spPr>
          <a:xfrm>
            <a:off x="7816160" y="4999948"/>
            <a:ext cx="1507633" cy="297454"/>
          </a:xfrm>
          <a:prstGeom prst="rect">
            <a:avLst/>
          </a:prstGeom>
          <a:noFill/>
        </p:spPr>
        <p:txBody>
          <a:bodyPr wrap="square" rtlCol="0">
            <a:spAutoFit/>
          </a:bodyPr>
          <a:lstStyle/>
          <a:p>
            <a:pPr marL="0" lvl="1" algn="ctr"/>
            <a:r>
              <a:rPr lang="en-US" altLang="ja-JP" sz="1333" dirty="0">
                <a:solidFill>
                  <a:schemeClr val="tx1">
                    <a:lumMod val="75000"/>
                  </a:schemeClr>
                </a:solidFill>
                <a:latin typeface="Meiryo" panose="020B0604030504040204" pitchFamily="34" charset="-128"/>
                <a:ea typeface="Meiryo" panose="020B0604030504040204" pitchFamily="34" charset="-128"/>
                <a:cs typeface="Meiryo" charset="-128"/>
              </a:rPr>
              <a:t>SSH</a:t>
            </a:r>
            <a:r>
              <a:rPr lang="ja-JP" altLang="en-US" sz="1333" dirty="0">
                <a:solidFill>
                  <a:schemeClr val="tx1">
                    <a:lumMod val="75000"/>
                  </a:schemeClr>
                </a:solidFill>
                <a:latin typeface="Meiryo" panose="020B0604030504040204" pitchFamily="34" charset="-128"/>
                <a:ea typeface="Meiryo" panose="020B0604030504040204" pitchFamily="34" charset="-128"/>
                <a:cs typeface="Meiryo" charset="-128"/>
              </a:rPr>
              <a:t>の制限</a:t>
            </a:r>
          </a:p>
        </p:txBody>
      </p:sp>
      <p:sp>
        <p:nvSpPr>
          <p:cNvPr id="8" name="テキスト ボックス 24">
            <a:extLst>
              <a:ext uri="{FF2B5EF4-FFF2-40B4-BE49-F238E27FC236}">
                <a16:creationId xmlns:a16="http://schemas.microsoft.com/office/drawing/2014/main" id="{1D0CA329-3311-D148-8A96-85E91B9E2F54}"/>
              </a:ext>
            </a:extLst>
          </p:cNvPr>
          <p:cNvSpPr txBox="1"/>
          <p:nvPr/>
        </p:nvSpPr>
        <p:spPr>
          <a:xfrm>
            <a:off x="8889139" y="5947747"/>
            <a:ext cx="2032342" cy="297454"/>
          </a:xfrm>
          <a:prstGeom prst="rect">
            <a:avLst/>
          </a:prstGeom>
          <a:noFill/>
        </p:spPr>
        <p:txBody>
          <a:bodyPr wrap="square" rtlCol="0">
            <a:spAutoFit/>
          </a:bodyPr>
          <a:lstStyle/>
          <a:p>
            <a:pPr marL="0" lvl="1" algn="ctr"/>
            <a:r>
              <a:rPr lang="ja-JP" altLang="en-US" sz="1333" dirty="0">
                <a:solidFill>
                  <a:schemeClr val="tx1">
                    <a:lumMod val="75000"/>
                  </a:schemeClr>
                </a:solidFill>
                <a:latin typeface="Meiryo" panose="020B0604030504040204" pitchFamily="34" charset="-128"/>
                <a:ea typeface="Meiryo" panose="020B0604030504040204" pitchFamily="34" charset="-128"/>
                <a:cs typeface="Meiryo" charset="-128"/>
              </a:rPr>
              <a:t>ポート設定</a:t>
            </a:r>
          </a:p>
        </p:txBody>
      </p:sp>
      <p:pic>
        <p:nvPicPr>
          <p:cNvPr id="10" name="Picture 35" descr="Deck_Lock.png">
            <a:extLst>
              <a:ext uri="{FF2B5EF4-FFF2-40B4-BE49-F238E27FC236}">
                <a16:creationId xmlns:a16="http://schemas.microsoft.com/office/drawing/2014/main" id="{54286839-4B36-7B41-BD56-E522CEE2282A}"/>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607501" y="4606448"/>
            <a:ext cx="423398" cy="423398"/>
          </a:xfrm>
          <a:prstGeom prst="rect">
            <a:avLst/>
          </a:prstGeom>
        </p:spPr>
      </p:pic>
      <p:pic>
        <p:nvPicPr>
          <p:cNvPr id="11" name="Picture 25">
            <a:extLst>
              <a:ext uri="{FF2B5EF4-FFF2-40B4-BE49-F238E27FC236}">
                <a16:creationId xmlns:a16="http://schemas.microsoft.com/office/drawing/2014/main" id="{DBEC1C0A-1EC3-D24B-9600-A6B3A73C4AEF}"/>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311215" y="4603748"/>
            <a:ext cx="563967" cy="436135"/>
          </a:xfrm>
          <a:prstGeom prst="rect">
            <a:avLst/>
          </a:prstGeom>
        </p:spPr>
      </p:pic>
      <p:pic>
        <p:nvPicPr>
          <p:cNvPr id="12" name="Picture Placeholder 8">
            <a:extLst>
              <a:ext uri="{FF2B5EF4-FFF2-40B4-BE49-F238E27FC236}">
                <a16:creationId xmlns:a16="http://schemas.microsoft.com/office/drawing/2014/main" id="{5D98749A-9E8D-664C-808A-F37E5BD32076}"/>
              </a:ext>
            </a:extLst>
          </p:cNvPr>
          <p:cNvPicPr>
            <a:picLocks noChangeAspect="1"/>
          </p:cNvPicPr>
          <p:nvPr/>
        </p:nvPicPr>
        <p:blipFill>
          <a:blip r:embed="rId6" cstate="email">
            <a:extLst>
              <a:ext uri="{28A0092B-C50C-407E-A947-70E740481C1C}">
                <a14:useLocalDpi xmlns:a14="http://schemas.microsoft.com/office/drawing/2010/main"/>
              </a:ext>
            </a:extLst>
          </a:blip>
          <a:srcRect l="-37404" r="-37404"/>
          <a:stretch>
            <a:fillRect/>
          </a:stretch>
        </p:blipFill>
        <p:spPr>
          <a:xfrm>
            <a:off x="9485271" y="5521283"/>
            <a:ext cx="728489" cy="416738"/>
          </a:xfrm>
          <a:prstGeom prst="rect">
            <a:avLst/>
          </a:prstGeom>
        </p:spPr>
      </p:pic>
      <p:sp>
        <p:nvSpPr>
          <p:cNvPr id="13" name="テキスト ボックス 28">
            <a:extLst>
              <a:ext uri="{FF2B5EF4-FFF2-40B4-BE49-F238E27FC236}">
                <a16:creationId xmlns:a16="http://schemas.microsoft.com/office/drawing/2014/main" id="{B373B802-0BAE-3144-A6DF-37BB89654211}"/>
              </a:ext>
            </a:extLst>
          </p:cNvPr>
          <p:cNvSpPr txBox="1"/>
          <p:nvPr/>
        </p:nvSpPr>
        <p:spPr>
          <a:xfrm>
            <a:off x="7760013" y="5902053"/>
            <a:ext cx="1637555" cy="297454"/>
          </a:xfrm>
          <a:prstGeom prst="rect">
            <a:avLst/>
          </a:prstGeom>
          <a:noFill/>
        </p:spPr>
        <p:txBody>
          <a:bodyPr wrap="square" rtlCol="0">
            <a:spAutoFit/>
          </a:bodyPr>
          <a:lstStyle/>
          <a:p>
            <a:pPr marL="0" lvl="1" algn="ctr"/>
            <a:r>
              <a:rPr lang="ja-JP" altLang="en-US" sz="1333" dirty="0">
                <a:solidFill>
                  <a:schemeClr val="tx1">
                    <a:lumMod val="75000"/>
                  </a:schemeClr>
                </a:solidFill>
                <a:latin typeface="Meiryo" panose="020B0604030504040204" pitchFamily="34" charset="-128"/>
                <a:ea typeface="Meiryo" panose="020B0604030504040204" pitchFamily="34" charset="-128"/>
                <a:cs typeface="Meiryo" charset="-128"/>
              </a:rPr>
              <a:t>タグの付与</a:t>
            </a:r>
          </a:p>
        </p:txBody>
      </p:sp>
      <p:pic>
        <p:nvPicPr>
          <p:cNvPr id="14" name="Picture 59">
            <a:extLst>
              <a:ext uri="{FF2B5EF4-FFF2-40B4-BE49-F238E27FC236}">
                <a16:creationId xmlns:a16="http://schemas.microsoft.com/office/drawing/2014/main" id="{0E2B5349-DD61-774F-849F-D1B2DB84F01D}"/>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8346928" y="5546787"/>
            <a:ext cx="472922" cy="365727"/>
          </a:xfrm>
          <a:prstGeom prst="rect">
            <a:avLst/>
          </a:prstGeom>
        </p:spPr>
      </p:pic>
      <p:sp>
        <p:nvSpPr>
          <p:cNvPr id="15" name="テキスト ボックス 30">
            <a:extLst>
              <a:ext uri="{FF2B5EF4-FFF2-40B4-BE49-F238E27FC236}">
                <a16:creationId xmlns:a16="http://schemas.microsoft.com/office/drawing/2014/main" id="{A3DFFFE8-797E-424A-B0A5-E48FEA117993}"/>
              </a:ext>
            </a:extLst>
          </p:cNvPr>
          <p:cNvSpPr txBox="1"/>
          <p:nvPr/>
        </p:nvSpPr>
        <p:spPr>
          <a:xfrm>
            <a:off x="5937446" y="5067630"/>
            <a:ext cx="2409483" cy="502573"/>
          </a:xfrm>
          <a:prstGeom prst="rect">
            <a:avLst/>
          </a:prstGeom>
          <a:noFill/>
        </p:spPr>
        <p:txBody>
          <a:bodyPr wrap="square" rtlCol="0">
            <a:spAutoFit/>
          </a:bodyPr>
          <a:lstStyle/>
          <a:p>
            <a:pPr marL="0" lvl="1" algn="ctr"/>
            <a:r>
              <a:rPr lang="ja-JP" altLang="en-US" sz="1333" dirty="0">
                <a:solidFill>
                  <a:schemeClr val="tx1">
                    <a:lumMod val="75000"/>
                  </a:schemeClr>
                </a:solidFill>
                <a:latin typeface="Meiryo" panose="020B0604030504040204" pitchFamily="34" charset="-128"/>
                <a:ea typeface="Meiryo" panose="020B0604030504040204" pitchFamily="34" charset="-128"/>
                <a:cs typeface="Meiryo" charset="-128"/>
              </a:rPr>
              <a:t>ルートアカウントの</a:t>
            </a:r>
            <a:endParaRPr lang="en-US" altLang="ja-JP" sz="1333" dirty="0">
              <a:solidFill>
                <a:schemeClr val="tx1">
                  <a:lumMod val="75000"/>
                </a:schemeClr>
              </a:solidFill>
              <a:latin typeface="Meiryo" panose="020B0604030504040204" pitchFamily="34" charset="-128"/>
              <a:ea typeface="Meiryo" panose="020B0604030504040204" pitchFamily="34" charset="-128"/>
              <a:cs typeface="Meiryo" charset="-128"/>
            </a:endParaRPr>
          </a:p>
          <a:p>
            <a:pPr marL="0" lvl="1" algn="ctr"/>
            <a:r>
              <a:rPr lang="en-US" altLang="ja-JP" sz="1333" dirty="0">
                <a:solidFill>
                  <a:schemeClr val="tx1">
                    <a:lumMod val="75000"/>
                  </a:schemeClr>
                </a:solidFill>
                <a:latin typeface="Meiryo" panose="020B0604030504040204" pitchFamily="34" charset="-128"/>
                <a:ea typeface="Meiryo" panose="020B0604030504040204" pitchFamily="34" charset="-128"/>
                <a:cs typeface="Meiryo" charset="-128"/>
              </a:rPr>
              <a:t>MFA</a:t>
            </a:r>
            <a:endParaRPr lang="ja-JP" altLang="en-US" sz="1333" dirty="0">
              <a:solidFill>
                <a:schemeClr val="tx1">
                  <a:lumMod val="75000"/>
                </a:schemeClr>
              </a:solidFill>
              <a:latin typeface="Meiryo" panose="020B0604030504040204" pitchFamily="34" charset="-128"/>
              <a:ea typeface="Meiryo" panose="020B0604030504040204" pitchFamily="34" charset="-128"/>
              <a:cs typeface="Meiryo" charset="-128"/>
            </a:endParaRPr>
          </a:p>
        </p:txBody>
      </p:sp>
      <p:pic>
        <p:nvPicPr>
          <p:cNvPr id="17" name="Picture 44">
            <a:extLst>
              <a:ext uri="{FF2B5EF4-FFF2-40B4-BE49-F238E27FC236}">
                <a16:creationId xmlns:a16="http://schemas.microsoft.com/office/drawing/2014/main" id="{DAEE4006-8AEB-F74F-AB5A-6CC839323278}"/>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6934080" y="4618044"/>
            <a:ext cx="540815" cy="421836"/>
          </a:xfrm>
          <a:prstGeom prst="rect">
            <a:avLst/>
          </a:prstGeom>
        </p:spPr>
      </p:pic>
      <p:pic>
        <p:nvPicPr>
          <p:cNvPr id="18" name="Picture 61">
            <a:extLst>
              <a:ext uri="{FF2B5EF4-FFF2-40B4-BE49-F238E27FC236}">
                <a16:creationId xmlns:a16="http://schemas.microsoft.com/office/drawing/2014/main" id="{A957B6A7-EE99-F94E-A189-BA669944F4C1}"/>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6965184" y="5535091"/>
            <a:ext cx="506524" cy="389118"/>
          </a:xfrm>
          <a:prstGeom prst="rect">
            <a:avLst/>
          </a:prstGeom>
        </p:spPr>
      </p:pic>
      <p:sp>
        <p:nvSpPr>
          <p:cNvPr id="19" name="テキスト ボックス 29">
            <a:extLst>
              <a:ext uri="{FF2B5EF4-FFF2-40B4-BE49-F238E27FC236}">
                <a16:creationId xmlns:a16="http://schemas.microsoft.com/office/drawing/2014/main" id="{3740F608-29BF-8547-9BC1-47D4B5EEAF84}"/>
              </a:ext>
            </a:extLst>
          </p:cNvPr>
          <p:cNvSpPr txBox="1"/>
          <p:nvPr/>
        </p:nvSpPr>
        <p:spPr>
          <a:xfrm>
            <a:off x="6933990" y="4314999"/>
            <a:ext cx="3174796" cy="371148"/>
          </a:xfrm>
          <a:prstGeom prst="rect">
            <a:avLst/>
          </a:prstGeom>
          <a:noFill/>
          <a:ln w="19050">
            <a:noFill/>
          </a:ln>
        </p:spPr>
        <p:txBody>
          <a:bodyPr wrap="none" lIns="0" tIns="0" rIns="0" bIns="0" rtlCol="0" anchor="ctr">
            <a:noAutofit/>
          </a:bodyPr>
          <a:lstStyle>
            <a:defPPr>
              <a:defRPr lang="en-US"/>
            </a:defPPr>
            <a:lvl1pPr algn="ctr">
              <a:defRPr kumimoji="1" sz="2000" b="1">
                <a:solidFill>
                  <a:srgbClr val="00A2C9"/>
                </a:solidFill>
                <a:latin typeface="Arial" panose="020B0604020202020204" pitchFamily="34" charset="0"/>
                <a:ea typeface="メイリオ" panose="020B0604030504040204" pitchFamily="50" charset="-128"/>
              </a:defRPr>
            </a:lvl1pPr>
          </a:lstStyle>
          <a:p>
            <a:r>
              <a:rPr lang="ja-JP" altLang="en-US" sz="1333" dirty="0">
                <a:solidFill>
                  <a:schemeClr val="tx1">
                    <a:lumMod val="75000"/>
                  </a:schemeClr>
                </a:solidFill>
                <a:latin typeface="Meiryo" panose="020B0604030504040204" pitchFamily="34" charset="-128"/>
                <a:ea typeface="Meiryo" panose="020B0604030504040204" pitchFamily="34" charset="-128"/>
              </a:rPr>
              <a:t>ルール項目の例</a:t>
            </a:r>
            <a:endParaRPr lang="en-US" altLang="ja-JP" sz="1333" dirty="0">
              <a:solidFill>
                <a:schemeClr val="tx1">
                  <a:lumMod val="75000"/>
                </a:schemeClr>
              </a:solidFill>
              <a:latin typeface="Meiryo" panose="020B0604030504040204" pitchFamily="34" charset="-128"/>
              <a:ea typeface="Meiryo" panose="020B0604030504040204" pitchFamily="34" charset="-128"/>
            </a:endParaRPr>
          </a:p>
        </p:txBody>
      </p:sp>
      <p:sp>
        <p:nvSpPr>
          <p:cNvPr id="20" name="テキスト ボックス 32">
            <a:extLst>
              <a:ext uri="{FF2B5EF4-FFF2-40B4-BE49-F238E27FC236}">
                <a16:creationId xmlns:a16="http://schemas.microsoft.com/office/drawing/2014/main" id="{E0FCD637-2E39-1942-9436-D80A1C9B869D}"/>
              </a:ext>
            </a:extLst>
          </p:cNvPr>
          <p:cNvSpPr txBox="1"/>
          <p:nvPr/>
        </p:nvSpPr>
        <p:spPr>
          <a:xfrm>
            <a:off x="6002536" y="5850343"/>
            <a:ext cx="2451405" cy="502573"/>
          </a:xfrm>
          <a:prstGeom prst="rect">
            <a:avLst/>
          </a:prstGeom>
          <a:noFill/>
        </p:spPr>
        <p:txBody>
          <a:bodyPr wrap="square" rtlCol="0">
            <a:spAutoFit/>
          </a:bodyPr>
          <a:lstStyle/>
          <a:p>
            <a:pPr marL="0" lvl="1" algn="ctr"/>
            <a:r>
              <a:rPr lang="en-US" altLang="ja-JP" sz="1333" dirty="0" err="1">
                <a:solidFill>
                  <a:schemeClr val="tx1">
                    <a:lumMod val="75000"/>
                  </a:schemeClr>
                </a:solidFill>
                <a:latin typeface="Meiryo" panose="020B0604030504040204" pitchFamily="34" charset="-128"/>
                <a:ea typeface="Meiryo" panose="020B0604030504040204" pitchFamily="34" charset="-128"/>
                <a:cs typeface="Meiryo" charset="-128"/>
              </a:rPr>
              <a:t>CloudTrail</a:t>
            </a:r>
            <a:r>
              <a:rPr lang="ja-JP" altLang="en-US" sz="1333" dirty="0">
                <a:solidFill>
                  <a:schemeClr val="tx1">
                    <a:lumMod val="75000"/>
                  </a:schemeClr>
                </a:solidFill>
                <a:latin typeface="Meiryo" panose="020B0604030504040204" pitchFamily="34" charset="-128"/>
                <a:ea typeface="Meiryo" panose="020B0604030504040204" pitchFamily="34" charset="-128"/>
                <a:cs typeface="Meiryo" charset="-128"/>
              </a:rPr>
              <a:t>の</a:t>
            </a:r>
            <a:br>
              <a:rPr lang="en-US" altLang="ja-JP" sz="1333" dirty="0">
                <a:solidFill>
                  <a:schemeClr val="tx1">
                    <a:lumMod val="75000"/>
                  </a:schemeClr>
                </a:solidFill>
                <a:latin typeface="Meiryo" panose="020B0604030504040204" pitchFamily="34" charset="-128"/>
                <a:ea typeface="Meiryo" panose="020B0604030504040204" pitchFamily="34" charset="-128"/>
                <a:cs typeface="Meiryo" charset="-128"/>
              </a:rPr>
            </a:br>
            <a:r>
              <a:rPr lang="ja-JP" altLang="en-US" sz="1333" dirty="0">
                <a:solidFill>
                  <a:schemeClr val="tx1">
                    <a:lumMod val="75000"/>
                  </a:schemeClr>
                </a:solidFill>
                <a:latin typeface="Meiryo" panose="020B0604030504040204" pitchFamily="34" charset="-128"/>
                <a:ea typeface="Meiryo" panose="020B0604030504040204" pitchFamily="34" charset="-128"/>
                <a:cs typeface="Meiryo" charset="-128"/>
              </a:rPr>
              <a:t>有効化</a:t>
            </a:r>
          </a:p>
        </p:txBody>
      </p:sp>
      <p:cxnSp>
        <p:nvCxnSpPr>
          <p:cNvPr id="4" name="直線コネクタ 3">
            <a:extLst>
              <a:ext uri="{FF2B5EF4-FFF2-40B4-BE49-F238E27FC236}">
                <a16:creationId xmlns:a16="http://schemas.microsoft.com/office/drawing/2014/main" id="{AEB0301F-D497-B244-9DD7-731023CD618A}"/>
              </a:ext>
            </a:extLst>
          </p:cNvPr>
          <p:cNvCxnSpPr/>
          <p:nvPr/>
        </p:nvCxnSpPr>
        <p:spPr>
          <a:xfrm flipV="1">
            <a:off x="9329823" y="3621002"/>
            <a:ext cx="161476" cy="725633"/>
          </a:xfrm>
          <a:prstGeom prst="line">
            <a:avLst/>
          </a:prstGeom>
          <a:ln w="12700">
            <a:solidFill>
              <a:schemeClr val="tx1">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3" name="テキスト ボックス 2">
            <a:extLst>
              <a:ext uri="{FF2B5EF4-FFF2-40B4-BE49-F238E27FC236}">
                <a16:creationId xmlns:a16="http://schemas.microsoft.com/office/drawing/2014/main" id="{266DE179-E884-415C-B38C-8BC049721F4A}"/>
              </a:ext>
            </a:extLst>
          </p:cNvPr>
          <p:cNvSpPr txBox="1"/>
          <p:nvPr/>
        </p:nvSpPr>
        <p:spPr>
          <a:xfrm>
            <a:off x="10607211" y="0"/>
            <a:ext cx="1584789" cy="369332"/>
          </a:xfrm>
          <a:prstGeom prst="rect">
            <a:avLst/>
          </a:prstGeom>
          <a:noFill/>
        </p:spPr>
        <p:txBody>
          <a:bodyPr wrap="square" anchor="ctr">
            <a:spAutoFit/>
          </a:bodyPr>
          <a:lstStyle/>
          <a:p>
            <a:pPr algn="ctr"/>
            <a:r>
              <a:rPr lang="en-US" altLang="ja-JP" sz="1800" b="0" i="0" dirty="0">
                <a:solidFill>
                  <a:schemeClr val="bg1">
                    <a:lumMod val="50000"/>
                  </a:schemeClr>
                </a:solidFill>
                <a:effectLst/>
                <a:latin typeface="Meiryo" panose="020B0604030504040204" pitchFamily="34" charset="-128"/>
                <a:ea typeface="Meiryo" panose="020B0604030504040204" pitchFamily="34" charset="-128"/>
              </a:rPr>
              <a:t>SEC01-BP08</a:t>
            </a:r>
            <a:endParaRPr lang="ja-JP" altLang="en-US">
              <a:solidFill>
                <a:schemeClr val="bg1">
                  <a:lumMod val="50000"/>
                </a:schemeClr>
              </a:solidFill>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15370764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F4C6E04-3C4B-BF75-CF84-0ED088126CBE}"/>
              </a:ext>
            </a:extLst>
          </p:cNvPr>
          <p:cNvSpPr>
            <a:spLocks noGrp="1"/>
          </p:cNvSpPr>
          <p:nvPr>
            <p:ph type="title"/>
          </p:nvPr>
        </p:nvSpPr>
        <p:spPr/>
        <p:txBody>
          <a:bodyPr/>
          <a:lstStyle/>
          <a:p>
            <a:r>
              <a:rPr lang="en-US" sz="4000" i="0" dirty="0" err="1">
                <a:effectLst/>
                <a:latin typeface="Amazon Ember" panose="020B0603020204020204" pitchFamily="34" charset="0"/>
              </a:rPr>
              <a:t>IDとアクセス管理</a:t>
            </a:r>
            <a:br>
              <a:rPr lang="en-US" sz="4000" i="0" dirty="0">
                <a:effectLst/>
                <a:latin typeface="Amazon Ember" panose="020B0603020204020204" pitchFamily="34" charset="0"/>
              </a:rPr>
            </a:br>
            <a:r>
              <a:rPr lang="en-US" sz="2400" i="0" dirty="0">
                <a:effectLst/>
                <a:latin typeface="Amazon Ember" panose="020B0603020204020204" pitchFamily="34" charset="0"/>
              </a:rPr>
              <a:t>2. </a:t>
            </a:r>
            <a:r>
              <a:rPr lang="en-US" sz="2400" i="0" dirty="0" err="1">
                <a:effectLst/>
                <a:latin typeface="Amazon Ember" panose="020B0603020204020204" pitchFamily="34" charset="0"/>
              </a:rPr>
              <a:t>ID管理</a:t>
            </a:r>
            <a:br>
              <a:rPr lang="en-US" sz="2400" i="0" dirty="0">
                <a:effectLst/>
                <a:latin typeface="Amazon Ember" panose="020B0603020204020204" pitchFamily="34" charset="0"/>
              </a:rPr>
            </a:br>
            <a:r>
              <a:rPr lang="en-US" sz="2400" i="0" dirty="0">
                <a:effectLst/>
                <a:latin typeface="Amazon Ember" panose="020B0603020204020204" pitchFamily="34" charset="0"/>
              </a:rPr>
              <a:t>3. </a:t>
            </a:r>
            <a:r>
              <a:rPr lang="en-US" sz="2400" i="0" dirty="0" err="1">
                <a:effectLst/>
                <a:latin typeface="Amazon Ember" panose="020B0603020204020204" pitchFamily="34" charset="0"/>
              </a:rPr>
              <a:t>アクセス管理</a:t>
            </a:r>
            <a:endParaRPr lang="en-JP" dirty="0"/>
          </a:p>
        </p:txBody>
      </p:sp>
    </p:spTree>
    <p:extLst>
      <p:ext uri="{BB962C8B-B14F-4D97-AF65-F5344CB8AC3E}">
        <p14:creationId xmlns:p14="http://schemas.microsoft.com/office/powerpoint/2010/main" val="401604636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3A9AB1-3D94-7B91-2802-E3F651A3A27B}"/>
              </a:ext>
            </a:extLst>
          </p:cNvPr>
          <p:cNvSpPr>
            <a:spLocks noGrp="1"/>
          </p:cNvSpPr>
          <p:nvPr>
            <p:ph type="title"/>
          </p:nvPr>
        </p:nvSpPr>
        <p:spPr/>
        <p:txBody>
          <a:bodyPr/>
          <a:lstStyle/>
          <a:p>
            <a:r>
              <a:rPr lang="en-US" i="0" dirty="0" err="1">
                <a:solidFill>
                  <a:srgbClr val="16191F"/>
                </a:solidFill>
                <a:effectLst/>
                <a:latin typeface="Amazon Ember" panose="020B0603020204020204" pitchFamily="34" charset="0"/>
              </a:rPr>
              <a:t>IDとアクセス管理</a:t>
            </a:r>
            <a:endParaRPr lang="en-JP" dirty="0"/>
          </a:p>
        </p:txBody>
      </p:sp>
      <p:sp>
        <p:nvSpPr>
          <p:cNvPr id="3" name="Text Placeholder 2">
            <a:extLst>
              <a:ext uri="{FF2B5EF4-FFF2-40B4-BE49-F238E27FC236}">
                <a16:creationId xmlns:a16="http://schemas.microsoft.com/office/drawing/2014/main" id="{0B5C4525-E703-6FAC-189E-1B5E6B30C92E}"/>
              </a:ext>
            </a:extLst>
          </p:cNvPr>
          <p:cNvSpPr>
            <a:spLocks noGrp="1"/>
          </p:cNvSpPr>
          <p:nvPr>
            <p:ph type="body" sz="quarter" idx="10"/>
          </p:nvPr>
        </p:nvSpPr>
        <p:spPr>
          <a:xfrm>
            <a:off x="457200" y="1114426"/>
            <a:ext cx="11258550" cy="4162426"/>
          </a:xfrm>
        </p:spPr>
        <p:txBody>
          <a:bodyPr/>
          <a:lstStyle/>
          <a:p>
            <a:r>
              <a:rPr lang="en-US" sz="1800" b="1" i="0" dirty="0" err="1">
                <a:solidFill>
                  <a:srgbClr val="16191F"/>
                </a:solidFill>
                <a:effectLst/>
                <a:latin typeface="Amazon Ember" panose="020B0603020204020204" pitchFamily="34" charset="0"/>
              </a:rPr>
              <a:t>ID管理</a:t>
            </a:r>
            <a:endParaRPr lang="en-US" altLang="ja-JP" sz="1800" b="1" i="0" dirty="0">
              <a:solidFill>
                <a:srgbClr val="16191F"/>
              </a:solidFill>
              <a:effectLst/>
              <a:latin typeface="Amazon Ember" panose="020B0603020204020204" pitchFamily="34" charset="0"/>
            </a:endParaRPr>
          </a:p>
          <a:p>
            <a:r>
              <a:rPr lang="en-JP" sz="1800" dirty="0"/>
              <a:t>ユーザーやマシン（プログラム）の使うID、特に認証情報の安全な管理方法について確認する。</a:t>
            </a:r>
          </a:p>
          <a:p>
            <a:pPr marL="285750" indent="-285750">
              <a:buFont typeface="Arial" panose="020B0604020202020204" pitchFamily="34" charset="0"/>
              <a:buChar char="•"/>
            </a:pPr>
            <a:r>
              <a:rPr lang="en-US" sz="1400" b="0" i="0" dirty="0">
                <a:solidFill>
                  <a:srgbClr val="16191F"/>
                </a:solidFill>
                <a:effectLst/>
                <a:latin typeface="Amazon Ember" panose="020B0603020204020204" pitchFamily="34" charset="0"/>
                <a:hlinkClick r:id="rId2" action="ppaction://hlinksldjump"/>
              </a:rPr>
              <a:t>SEC02-BP01 </a:t>
            </a:r>
            <a:r>
              <a:rPr lang="ja-JP" altLang="en-US" sz="1400" b="0" i="0">
                <a:solidFill>
                  <a:srgbClr val="16191F"/>
                </a:solidFill>
                <a:effectLst/>
                <a:latin typeface="Amazon Ember" panose="020B0603020204020204" pitchFamily="34" charset="0"/>
                <a:hlinkClick r:id="rId2" action="ppaction://hlinksldjump"/>
              </a:rPr>
              <a:t>強力なサインインメカニズムを使用する</a:t>
            </a:r>
            <a:endParaRPr lang="en-JP" altLang="ja-JP" sz="1400" b="0" i="0" dirty="0">
              <a:solidFill>
                <a:srgbClr val="16191F"/>
              </a:solidFill>
              <a:effectLst/>
              <a:latin typeface="Amazon Ember" panose="020B0603020204020204" pitchFamily="34" charset="0"/>
            </a:endParaRPr>
          </a:p>
          <a:p>
            <a:pPr marL="285750" indent="-285750">
              <a:buFont typeface="Arial" panose="020B0604020202020204" pitchFamily="34" charset="0"/>
              <a:buChar char="•"/>
            </a:pPr>
            <a:r>
              <a:rPr lang="en-US" sz="1400" b="0" i="0" dirty="0">
                <a:solidFill>
                  <a:srgbClr val="16191F"/>
                </a:solidFill>
                <a:effectLst/>
                <a:latin typeface="Amazon Ember" panose="020B0603020204020204" pitchFamily="34" charset="0"/>
                <a:hlinkClick r:id="rId3" action="ppaction://hlinksldjump"/>
              </a:rPr>
              <a:t>SEC02-BP02 </a:t>
            </a:r>
            <a:r>
              <a:rPr lang="ja-JP" altLang="en-US" sz="1400" b="0" i="0">
                <a:solidFill>
                  <a:srgbClr val="16191F"/>
                </a:solidFill>
                <a:effectLst/>
                <a:latin typeface="Amazon Ember" panose="020B0603020204020204" pitchFamily="34" charset="0"/>
                <a:hlinkClick r:id="rId3" action="ppaction://hlinksldjump"/>
              </a:rPr>
              <a:t>一時的な認証情報を使用する</a:t>
            </a:r>
            <a:endParaRPr lang="en-US" altLang="ja-JP" sz="1400" b="0" i="0" dirty="0">
              <a:solidFill>
                <a:srgbClr val="16191F"/>
              </a:solidFill>
              <a:effectLst/>
              <a:latin typeface="Amazon Ember" panose="020B0603020204020204" pitchFamily="34" charset="0"/>
            </a:endParaRPr>
          </a:p>
          <a:p>
            <a:pPr marL="285750" indent="-285750">
              <a:buFont typeface="Arial" panose="020B0604020202020204" pitchFamily="34" charset="0"/>
              <a:buChar char="•"/>
            </a:pPr>
            <a:r>
              <a:rPr lang="en-US" altLang="ja-JP" sz="1400" i="0" dirty="0">
                <a:solidFill>
                  <a:srgbClr val="16191F"/>
                </a:solidFill>
                <a:effectLst/>
                <a:latin typeface="Amazon Ember" panose="020B0603020204020204" pitchFamily="34" charset="0"/>
                <a:hlinkClick r:id="rId4" action="ppaction://hlinksldjump"/>
              </a:rPr>
              <a:t>SEC02-BP03 </a:t>
            </a:r>
            <a:r>
              <a:rPr lang="ja-JP" altLang="en-US" sz="1400" i="0">
                <a:solidFill>
                  <a:srgbClr val="16191F"/>
                </a:solidFill>
                <a:effectLst/>
                <a:latin typeface="Amazon Ember" panose="020B0603020204020204" pitchFamily="34" charset="0"/>
                <a:hlinkClick r:id="rId4" action="ppaction://hlinksldjump"/>
              </a:rPr>
              <a:t>シークレットを安全に保存して使用する</a:t>
            </a:r>
            <a:endParaRPr lang="en-US" altLang="ja-JP" sz="1400" dirty="0">
              <a:solidFill>
                <a:srgbClr val="16191F"/>
              </a:solidFill>
              <a:latin typeface="Amazon Ember" panose="020B0603020204020204" pitchFamily="34" charset="0"/>
            </a:endParaRPr>
          </a:p>
          <a:p>
            <a:pPr marL="285750" indent="-285750">
              <a:buFont typeface="Arial" panose="020B0604020202020204" pitchFamily="34" charset="0"/>
              <a:buChar char="•"/>
            </a:pPr>
            <a:r>
              <a:rPr lang="en-US" altLang="ja-JP" sz="1400" i="0" dirty="0">
                <a:solidFill>
                  <a:srgbClr val="16191F"/>
                </a:solidFill>
                <a:effectLst/>
                <a:latin typeface="Amazon Ember" panose="020B0603020204020204" pitchFamily="34" charset="0"/>
                <a:hlinkClick r:id="rId5" action="ppaction://hlinksldjump"/>
              </a:rPr>
              <a:t>SEC02-BP04 </a:t>
            </a:r>
            <a:r>
              <a:rPr lang="ja-JP" altLang="en-US" sz="1400" i="0">
                <a:solidFill>
                  <a:srgbClr val="16191F"/>
                </a:solidFill>
                <a:effectLst/>
                <a:latin typeface="Amazon Ember" panose="020B0603020204020204" pitchFamily="34" charset="0"/>
                <a:hlinkClick r:id="rId5" action="ppaction://hlinksldjump"/>
              </a:rPr>
              <a:t>一元化された </a:t>
            </a:r>
            <a:r>
              <a:rPr lang="en-US" altLang="ja-JP" sz="1400" i="0" dirty="0">
                <a:solidFill>
                  <a:srgbClr val="16191F"/>
                </a:solidFill>
                <a:effectLst/>
                <a:latin typeface="Amazon Ember" panose="020B0603020204020204" pitchFamily="34" charset="0"/>
                <a:hlinkClick r:id="rId5" action="ppaction://hlinksldjump"/>
              </a:rPr>
              <a:t>ID </a:t>
            </a:r>
            <a:r>
              <a:rPr lang="ja-JP" altLang="en-US" sz="1400" i="0">
                <a:solidFill>
                  <a:srgbClr val="16191F"/>
                </a:solidFill>
                <a:effectLst/>
                <a:latin typeface="Amazon Ember" panose="020B0603020204020204" pitchFamily="34" charset="0"/>
                <a:hlinkClick r:id="rId5" action="ppaction://hlinksldjump"/>
              </a:rPr>
              <a:t>プロバイダーを利用する</a:t>
            </a:r>
            <a:endParaRPr lang="ja-JP" altLang="en-US" sz="1400" i="0">
              <a:solidFill>
                <a:srgbClr val="16191F"/>
              </a:solidFill>
              <a:effectLst/>
              <a:latin typeface="Amazon Ember" panose="020B0603020204020204" pitchFamily="34" charset="0"/>
            </a:endParaRPr>
          </a:p>
          <a:p>
            <a:pPr marL="285750" indent="-285750">
              <a:buFont typeface="Arial" panose="020B0604020202020204" pitchFamily="34" charset="0"/>
              <a:buChar char="•"/>
            </a:pPr>
            <a:r>
              <a:rPr lang="en-US" altLang="ja-JP" sz="1400" i="0" dirty="0">
                <a:solidFill>
                  <a:srgbClr val="16191F"/>
                </a:solidFill>
                <a:effectLst/>
                <a:latin typeface="Amazon Ember" panose="020B0603020204020204" pitchFamily="34" charset="0"/>
                <a:hlinkClick r:id="rId6" action="ppaction://hlinksldjump"/>
              </a:rPr>
              <a:t>SEC02-BP05 </a:t>
            </a:r>
            <a:r>
              <a:rPr lang="ja-JP" altLang="en-US" sz="1400" i="0">
                <a:solidFill>
                  <a:srgbClr val="16191F"/>
                </a:solidFill>
                <a:effectLst/>
                <a:latin typeface="Amazon Ember" panose="020B0603020204020204" pitchFamily="34" charset="0"/>
                <a:hlinkClick r:id="rId6" action="ppaction://hlinksldjump"/>
              </a:rPr>
              <a:t>定期的に認証情報を監査およびローテーションする</a:t>
            </a:r>
            <a:endParaRPr lang="en-US" altLang="ja-JP" sz="1400" dirty="0">
              <a:solidFill>
                <a:srgbClr val="16191F"/>
              </a:solidFill>
              <a:latin typeface="Amazon Ember" panose="020B0603020204020204" pitchFamily="34" charset="0"/>
            </a:endParaRPr>
          </a:p>
          <a:p>
            <a:pPr marL="285750" indent="-285750">
              <a:buFont typeface="Arial" panose="020B0604020202020204" pitchFamily="34" charset="0"/>
              <a:buChar char="•"/>
            </a:pPr>
            <a:r>
              <a:rPr lang="en-US" sz="1400" dirty="0">
                <a:solidFill>
                  <a:srgbClr val="16191F"/>
                </a:solidFill>
                <a:latin typeface="Amazon Ember" panose="020B0603020204020204" pitchFamily="34" charset="0"/>
                <a:hlinkClick r:id="rId7" action="ppaction://hlinksldjump"/>
              </a:rPr>
              <a:t>SEC02-BP06 </a:t>
            </a:r>
            <a:r>
              <a:rPr lang="ja-JP" altLang="en-US" sz="1400">
                <a:solidFill>
                  <a:srgbClr val="16191F"/>
                </a:solidFill>
                <a:latin typeface="Amazon Ember" panose="020B0603020204020204" pitchFamily="34" charset="0"/>
                <a:hlinkClick r:id="rId7" action="ppaction://hlinksldjump"/>
              </a:rPr>
              <a:t>ユーザーグループと属性を活用する</a:t>
            </a:r>
            <a:br>
              <a:rPr lang="en-US" altLang="ja-JP" sz="1600" dirty="0">
                <a:solidFill>
                  <a:srgbClr val="16191F"/>
                </a:solidFill>
                <a:latin typeface="Amazon Ember" panose="020B0603020204020204" pitchFamily="34" charset="0"/>
              </a:rPr>
            </a:br>
            <a:endParaRPr lang="en-US" sz="1800" dirty="0">
              <a:solidFill>
                <a:srgbClr val="16191F"/>
              </a:solidFill>
              <a:latin typeface="Amazon Ember" panose="020B0603020204020204" pitchFamily="34" charset="0"/>
            </a:endParaRPr>
          </a:p>
          <a:p>
            <a:r>
              <a:rPr lang="ja-JP" altLang="en-US" sz="1800" b="1"/>
              <a:t>アクセス管理</a:t>
            </a:r>
            <a:r>
              <a:rPr lang="en-US" altLang="ja-JP" sz="1800" b="1" dirty="0"/>
              <a:t> (Permission Management)</a:t>
            </a:r>
          </a:p>
          <a:p>
            <a:r>
              <a:rPr lang="en-JP" sz="1800" dirty="0"/>
              <a:t>AWSサービスやリソースに対するアクセス権限の管理方法について確認する。</a:t>
            </a:r>
          </a:p>
          <a:p>
            <a:pPr marL="285750" indent="-285750">
              <a:buFont typeface="Arial" panose="020B0604020202020204" pitchFamily="34" charset="0"/>
              <a:buChar char="•"/>
            </a:pPr>
            <a:r>
              <a:rPr lang="en-US" sz="1400" b="0" i="0" dirty="0">
                <a:solidFill>
                  <a:srgbClr val="16191F"/>
                </a:solidFill>
                <a:effectLst/>
                <a:latin typeface="Amazon Ember" panose="020B0603020204020204" pitchFamily="34" charset="0"/>
                <a:hlinkClick r:id="rId8" action="ppaction://hlinksldjump"/>
              </a:rPr>
              <a:t>SEC03-BP01 </a:t>
            </a:r>
            <a:r>
              <a:rPr lang="ja-JP" altLang="en-US" sz="1400" b="0" i="0">
                <a:solidFill>
                  <a:srgbClr val="16191F"/>
                </a:solidFill>
                <a:effectLst/>
                <a:latin typeface="Amazon Ember" panose="020B0603020204020204" pitchFamily="34" charset="0"/>
                <a:hlinkClick r:id="rId8" action="ppaction://hlinksldjump"/>
              </a:rPr>
              <a:t>アクセス要件を定義する</a:t>
            </a:r>
            <a:endParaRPr lang="ja-JP" altLang="en-US" sz="1400" b="0" i="0">
              <a:solidFill>
                <a:srgbClr val="16191F"/>
              </a:solidFill>
              <a:effectLst/>
              <a:latin typeface="Amazon Ember" panose="020B0603020204020204" pitchFamily="34" charset="0"/>
            </a:endParaRPr>
          </a:p>
          <a:p>
            <a:pPr marL="285750" indent="-285750">
              <a:buFont typeface="Arial" panose="020B0604020202020204" pitchFamily="34" charset="0"/>
              <a:buChar char="•"/>
            </a:pPr>
            <a:r>
              <a:rPr lang="en-US" sz="1400" b="0" i="0" dirty="0">
                <a:solidFill>
                  <a:srgbClr val="16191F"/>
                </a:solidFill>
                <a:effectLst/>
                <a:latin typeface="Amazon Ember" panose="020B0603020204020204" pitchFamily="34" charset="0"/>
                <a:hlinkClick r:id="rId9" action="ppaction://hlinksldjump"/>
              </a:rPr>
              <a:t>SEC03-BP02 </a:t>
            </a:r>
            <a:r>
              <a:rPr lang="ja-JP" altLang="en-US" sz="1400" b="0" i="0">
                <a:solidFill>
                  <a:srgbClr val="16191F"/>
                </a:solidFill>
                <a:effectLst/>
                <a:latin typeface="Amazon Ember" panose="020B0603020204020204" pitchFamily="34" charset="0"/>
                <a:hlinkClick r:id="rId9" action="ppaction://hlinksldjump"/>
              </a:rPr>
              <a:t>最小特権のアクセスを付与します</a:t>
            </a:r>
            <a:endParaRPr lang="en-US" altLang="ja-JP" sz="1400" b="0" i="0" dirty="0">
              <a:solidFill>
                <a:srgbClr val="16191F"/>
              </a:solidFill>
              <a:effectLst/>
              <a:latin typeface="Amazon Ember" panose="020B0603020204020204" pitchFamily="34" charset="0"/>
            </a:endParaRPr>
          </a:p>
          <a:p>
            <a:pPr marL="285750" indent="-285750">
              <a:buFont typeface="Arial" panose="020B0604020202020204" pitchFamily="34" charset="0"/>
              <a:buChar char="•"/>
            </a:pPr>
            <a:r>
              <a:rPr lang="en-US" sz="1400" b="0" i="0" dirty="0">
                <a:solidFill>
                  <a:srgbClr val="16191F"/>
                </a:solidFill>
                <a:effectLst/>
                <a:latin typeface="Amazon Ember" panose="020B0603020204020204" pitchFamily="34" charset="0"/>
                <a:hlinkClick r:id="rId10" action="ppaction://hlinksldjump"/>
              </a:rPr>
              <a:t>SEC03-BP03 </a:t>
            </a:r>
            <a:r>
              <a:rPr lang="ja-JP" altLang="en-US" sz="1400" b="0" i="0">
                <a:solidFill>
                  <a:srgbClr val="16191F"/>
                </a:solidFill>
                <a:effectLst/>
                <a:latin typeface="Amazon Ember" panose="020B0603020204020204" pitchFamily="34" charset="0"/>
                <a:hlinkClick r:id="rId10" action="ppaction://hlinksldjump"/>
              </a:rPr>
              <a:t>緊急アクセスのプロセスを確立する</a:t>
            </a:r>
            <a:endParaRPr lang="en-US" altLang="ja-JP" sz="1400" b="0" i="0" dirty="0">
              <a:solidFill>
                <a:srgbClr val="16191F"/>
              </a:solidFill>
              <a:effectLst/>
              <a:latin typeface="Amazon Ember" panose="020B0603020204020204" pitchFamily="34" charset="0"/>
            </a:endParaRPr>
          </a:p>
          <a:p>
            <a:pPr marL="285750" indent="-285750">
              <a:buFont typeface="Arial" panose="020B0604020202020204" pitchFamily="34" charset="0"/>
              <a:buChar char="•"/>
            </a:pPr>
            <a:r>
              <a:rPr lang="en-US" altLang="ja-JP" sz="1400" b="0" i="0" dirty="0">
                <a:solidFill>
                  <a:srgbClr val="16191F"/>
                </a:solidFill>
                <a:effectLst/>
                <a:latin typeface="Amazon Ember" panose="020B0603020204020204" pitchFamily="34" charset="0"/>
                <a:hlinkClick r:id="rId11" action="ppaction://hlinksldjump"/>
              </a:rPr>
              <a:t>SEC03-BP04 </a:t>
            </a:r>
            <a:r>
              <a:rPr lang="ja-JP" altLang="en-US" sz="1400" b="0" i="0">
                <a:solidFill>
                  <a:srgbClr val="16191F"/>
                </a:solidFill>
                <a:effectLst/>
                <a:latin typeface="Amazon Ember" panose="020B0603020204020204" pitchFamily="34" charset="0"/>
                <a:hlinkClick r:id="rId11" action="ppaction://hlinksldjump"/>
              </a:rPr>
              <a:t>アクセス許可を継続的に削減する</a:t>
            </a:r>
            <a:endParaRPr lang="ja-JP" altLang="en-US" sz="1400" b="0" i="0">
              <a:solidFill>
                <a:srgbClr val="16191F"/>
              </a:solidFill>
              <a:effectLst/>
              <a:latin typeface="Amazon Ember" panose="020B0603020204020204" pitchFamily="34" charset="0"/>
            </a:endParaRPr>
          </a:p>
          <a:p>
            <a:pPr marL="285750" indent="-285750">
              <a:buFont typeface="Arial" panose="020B0604020202020204" pitchFamily="34" charset="0"/>
              <a:buChar char="•"/>
            </a:pPr>
            <a:r>
              <a:rPr lang="en-US" altLang="ja-JP" sz="1400" b="0" i="0" dirty="0">
                <a:solidFill>
                  <a:srgbClr val="16191F"/>
                </a:solidFill>
                <a:effectLst/>
                <a:latin typeface="Amazon Ember" panose="020B0603020204020204" pitchFamily="34" charset="0"/>
                <a:hlinkClick r:id="rId12" action="ppaction://hlinksldjump"/>
              </a:rPr>
              <a:t>SEC03-BP05 </a:t>
            </a:r>
            <a:r>
              <a:rPr lang="ja-JP" altLang="en-US" sz="1400" b="0" i="0">
                <a:solidFill>
                  <a:srgbClr val="16191F"/>
                </a:solidFill>
                <a:effectLst/>
                <a:latin typeface="Amazon Ember" panose="020B0603020204020204" pitchFamily="34" charset="0"/>
                <a:hlinkClick r:id="rId12" action="ppaction://hlinksldjump"/>
              </a:rPr>
              <a:t>組織のアクセス許可ガードレールを定義する</a:t>
            </a:r>
            <a:endParaRPr lang="ja-JP" altLang="en-US" sz="1400" b="0" i="0">
              <a:solidFill>
                <a:srgbClr val="16191F"/>
              </a:solidFill>
              <a:effectLst/>
              <a:latin typeface="Amazon Ember" panose="020B0603020204020204" pitchFamily="34" charset="0"/>
            </a:endParaRPr>
          </a:p>
          <a:p>
            <a:pPr marL="285750" indent="-285750">
              <a:buFont typeface="Arial" panose="020B0604020202020204" pitchFamily="34" charset="0"/>
              <a:buChar char="•"/>
            </a:pPr>
            <a:r>
              <a:rPr lang="en-US" altLang="ja-JP" sz="1400" b="0" i="0" dirty="0">
                <a:solidFill>
                  <a:srgbClr val="16191F"/>
                </a:solidFill>
                <a:effectLst/>
                <a:latin typeface="Amazon Ember" panose="020B0603020204020204" pitchFamily="34" charset="0"/>
                <a:hlinkClick r:id="rId13" action="ppaction://hlinksldjump"/>
              </a:rPr>
              <a:t>SEC03-BP06 </a:t>
            </a:r>
            <a:r>
              <a:rPr lang="ja-JP" altLang="en-US" sz="1400" b="0" i="0">
                <a:solidFill>
                  <a:srgbClr val="16191F"/>
                </a:solidFill>
                <a:effectLst/>
                <a:latin typeface="Amazon Ember" panose="020B0603020204020204" pitchFamily="34" charset="0"/>
                <a:hlinkClick r:id="rId13" action="ppaction://hlinksldjump"/>
              </a:rPr>
              <a:t>ライフサイクルに基づいてアクセスを管理する</a:t>
            </a:r>
            <a:endParaRPr lang="ja-JP" altLang="en-US" sz="1400" b="0" i="0">
              <a:solidFill>
                <a:srgbClr val="16191F"/>
              </a:solidFill>
              <a:effectLst/>
              <a:latin typeface="Amazon Ember" panose="020B0603020204020204" pitchFamily="34" charset="0"/>
            </a:endParaRPr>
          </a:p>
          <a:p>
            <a:pPr marL="285750" indent="-285750">
              <a:buFont typeface="Arial" panose="020B0604020202020204" pitchFamily="34" charset="0"/>
              <a:buChar char="•"/>
            </a:pPr>
            <a:r>
              <a:rPr lang="en-US" altLang="ja-JP" sz="1400" b="0" i="0" dirty="0">
                <a:solidFill>
                  <a:srgbClr val="16191F"/>
                </a:solidFill>
                <a:effectLst/>
                <a:latin typeface="Amazon Ember" panose="020B0603020204020204" pitchFamily="34" charset="0"/>
                <a:hlinkClick r:id="rId14" action="ppaction://hlinksldjump"/>
              </a:rPr>
              <a:t>SEC03-BP07 </a:t>
            </a:r>
            <a:r>
              <a:rPr lang="ja-JP" altLang="en-US" sz="1400" b="0" i="0">
                <a:solidFill>
                  <a:srgbClr val="16191F"/>
                </a:solidFill>
                <a:effectLst/>
                <a:latin typeface="Amazon Ember" panose="020B0603020204020204" pitchFamily="34" charset="0"/>
                <a:hlinkClick r:id="rId14" action="ppaction://hlinksldjump"/>
              </a:rPr>
              <a:t>パブリックおよびクロスアカウントアクセスの分析</a:t>
            </a:r>
            <a:endParaRPr lang="ja-JP" altLang="en-US" sz="1400" b="0" i="0">
              <a:solidFill>
                <a:srgbClr val="16191F"/>
              </a:solidFill>
              <a:effectLst/>
              <a:latin typeface="Amazon Ember" panose="020B0603020204020204" pitchFamily="34" charset="0"/>
            </a:endParaRPr>
          </a:p>
          <a:p>
            <a:pPr marL="285750" indent="-285750">
              <a:buFont typeface="Arial" panose="020B0604020202020204" pitchFamily="34" charset="0"/>
              <a:buChar char="•"/>
            </a:pPr>
            <a:r>
              <a:rPr lang="en-US" altLang="ja-JP" sz="1400" b="0" i="0" dirty="0">
                <a:solidFill>
                  <a:srgbClr val="16191F"/>
                </a:solidFill>
                <a:effectLst/>
                <a:latin typeface="Amazon Ember" panose="020B0603020204020204" pitchFamily="34" charset="0"/>
                <a:hlinkClick r:id="rId15" action="ppaction://hlinksldjump"/>
              </a:rPr>
              <a:t>SEC03-BP08 </a:t>
            </a:r>
            <a:r>
              <a:rPr lang="ja-JP" altLang="en-US" sz="1400" b="0" i="0">
                <a:solidFill>
                  <a:srgbClr val="16191F"/>
                </a:solidFill>
                <a:effectLst/>
                <a:latin typeface="Amazon Ember" panose="020B0603020204020204" pitchFamily="34" charset="0"/>
                <a:hlinkClick r:id="rId15" action="ppaction://hlinksldjump"/>
              </a:rPr>
              <a:t>組織内でリソースを安全に共有する</a:t>
            </a:r>
            <a:endParaRPr lang="ja-JP" altLang="en-US" sz="1400" b="0" i="0">
              <a:solidFill>
                <a:srgbClr val="16191F"/>
              </a:solidFill>
              <a:effectLst/>
              <a:latin typeface="Amazon Ember" panose="020B0603020204020204" pitchFamily="34" charset="0"/>
            </a:endParaRPr>
          </a:p>
          <a:p>
            <a:pPr marL="285750" indent="-285750">
              <a:buFont typeface="Arial" panose="020B0604020202020204" pitchFamily="34" charset="0"/>
              <a:buChar char="•"/>
            </a:pPr>
            <a:r>
              <a:rPr lang="en-US" altLang="ja-JP" sz="1400" b="0" i="0" dirty="0">
                <a:solidFill>
                  <a:srgbClr val="16191F"/>
                </a:solidFill>
                <a:effectLst/>
                <a:latin typeface="Amazon Ember" panose="020B0603020204020204" pitchFamily="34" charset="0"/>
                <a:hlinkClick r:id="rId16" action="ppaction://hlinksldjump"/>
              </a:rPr>
              <a:t>SEC03-BP09 </a:t>
            </a:r>
            <a:r>
              <a:rPr lang="ja-JP" altLang="en-US" sz="1400" b="0" i="0">
                <a:solidFill>
                  <a:srgbClr val="16191F"/>
                </a:solidFill>
                <a:effectLst/>
                <a:latin typeface="Amazon Ember" panose="020B0603020204020204" pitchFamily="34" charset="0"/>
                <a:hlinkClick r:id="rId16" action="ppaction://hlinksldjump"/>
              </a:rPr>
              <a:t>サードパーティーとリソースを安全に共有する</a:t>
            </a:r>
            <a:endParaRPr lang="ja-JP" altLang="en-US" sz="1400" b="0" i="0">
              <a:solidFill>
                <a:srgbClr val="16191F"/>
              </a:solidFill>
              <a:effectLst/>
              <a:latin typeface="Amazon Ember" panose="020B0603020204020204" pitchFamily="34" charset="0"/>
            </a:endParaRPr>
          </a:p>
          <a:p>
            <a:endParaRPr lang="en-JP" sz="1800" dirty="0"/>
          </a:p>
        </p:txBody>
      </p:sp>
    </p:spTree>
    <p:extLst>
      <p:ext uri="{BB962C8B-B14F-4D97-AF65-F5344CB8AC3E}">
        <p14:creationId xmlns:p14="http://schemas.microsoft.com/office/powerpoint/2010/main" val="18820001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DAFE1B-9D43-D5C2-1163-7CCCD6C012E3}"/>
              </a:ext>
            </a:extLst>
          </p:cNvPr>
          <p:cNvSpPr>
            <a:spLocks noGrp="1"/>
          </p:cNvSpPr>
          <p:nvPr>
            <p:ph type="title"/>
          </p:nvPr>
        </p:nvSpPr>
        <p:spPr/>
        <p:txBody>
          <a:bodyPr/>
          <a:lstStyle/>
          <a:p>
            <a:pPr algn="l"/>
            <a:r>
              <a:rPr lang="en-JP" sz="2400" dirty="0"/>
              <a:t>レビュー観点 : </a:t>
            </a:r>
            <a:r>
              <a:rPr lang="en-US" altLang="ja-JP" sz="2400" dirty="0"/>
              <a:t>ID</a:t>
            </a:r>
            <a:r>
              <a:rPr lang="ja-JP" altLang="en-US" sz="2400"/>
              <a:t>とアクセス管理</a:t>
            </a:r>
            <a:r>
              <a:rPr lang="en-US" altLang="ja-JP" sz="2400" dirty="0"/>
              <a:t> / ID</a:t>
            </a:r>
            <a:r>
              <a:rPr lang="ja-JP" altLang="en-US" sz="2400"/>
              <a:t>管理</a:t>
            </a:r>
            <a:br>
              <a:rPr lang="en-JP" sz="2400" dirty="0"/>
            </a:br>
            <a:r>
              <a:rPr lang="en-US" sz="2800" b="0" i="0" dirty="0">
                <a:solidFill>
                  <a:srgbClr val="16191F"/>
                </a:solidFill>
                <a:effectLst/>
                <a:latin typeface="Amazon Ember" panose="020B0603020204020204" pitchFamily="34" charset="0"/>
              </a:rPr>
              <a:t>SEC02-BP01 </a:t>
            </a:r>
            <a:r>
              <a:rPr lang="ja-JP" altLang="en-US" sz="2800" b="0" i="0">
                <a:solidFill>
                  <a:srgbClr val="16191F"/>
                </a:solidFill>
                <a:effectLst/>
                <a:latin typeface="Amazon Ember" panose="020B0603020204020204" pitchFamily="34" charset="0"/>
              </a:rPr>
              <a:t>強力なサインインメカニズムを使用する</a:t>
            </a:r>
            <a:endParaRPr lang="en-JP" sz="3600" dirty="0"/>
          </a:p>
        </p:txBody>
      </p:sp>
      <p:sp>
        <p:nvSpPr>
          <p:cNvPr id="3" name="Text Placeholder 2">
            <a:extLst>
              <a:ext uri="{FF2B5EF4-FFF2-40B4-BE49-F238E27FC236}">
                <a16:creationId xmlns:a16="http://schemas.microsoft.com/office/drawing/2014/main" id="{57D180CB-6965-22E7-4C3F-7BC75DB3949C}"/>
              </a:ext>
            </a:extLst>
          </p:cNvPr>
          <p:cNvSpPr>
            <a:spLocks noGrp="1"/>
          </p:cNvSpPr>
          <p:nvPr>
            <p:ph type="body" sz="quarter" idx="10"/>
          </p:nvPr>
        </p:nvSpPr>
        <p:spPr/>
        <p:txBody>
          <a:bodyPr/>
          <a:lstStyle/>
          <a:p>
            <a:r>
              <a:rPr lang="en-JP" sz="1400" dirty="0">
                <a:solidFill>
                  <a:srgbClr val="0070C0"/>
                </a:solidFill>
              </a:rPr>
              <a:t>ポイント</a:t>
            </a:r>
          </a:p>
          <a:p>
            <a:pPr marL="285750" indent="-285750">
              <a:buFont typeface="Arial" panose="020B0604020202020204" pitchFamily="34" charset="0"/>
              <a:buChar char="•"/>
            </a:pPr>
            <a:r>
              <a:rPr lang="en-US" sz="1400" dirty="0" err="1"/>
              <a:t>ユーザーが</a:t>
            </a:r>
            <a:r>
              <a:rPr lang="en-US" altLang="ja-JP" sz="1400" dirty="0" err="1"/>
              <a:t>AWS</a:t>
            </a:r>
            <a:r>
              <a:rPr lang="ja-JP" altLang="en-US" sz="1400"/>
              <a:t>環境にサインイン（ログイン）する場合の安全な方法を設定するための確認項目。</a:t>
            </a:r>
            <a:endParaRPr lang="en-US" altLang="ja-JP" sz="1400" dirty="0"/>
          </a:p>
          <a:p>
            <a:pPr marL="285750" indent="-285750">
              <a:buFont typeface="Arial" panose="020B0604020202020204" pitchFamily="34" charset="0"/>
              <a:buChar char="•"/>
            </a:pPr>
            <a:r>
              <a:rPr lang="en-JP" sz="1400" dirty="0"/>
              <a:t>AWS環境の利用者（AWSサービスにマネージメントコンソールやAPI, CLIなどでアクセスする）と、ワークロードの利用者（コンシューマ）は異なる認証方式を用いる点に注意。</a:t>
            </a:r>
          </a:p>
          <a:p>
            <a:endParaRPr lang="en-JP" sz="1400" dirty="0"/>
          </a:p>
          <a:p>
            <a:r>
              <a:rPr lang="en-JP" sz="1400" dirty="0">
                <a:solidFill>
                  <a:srgbClr val="0070C0"/>
                </a:solidFill>
              </a:rPr>
              <a:t>レビュー観点の例</a:t>
            </a:r>
          </a:p>
          <a:p>
            <a:pPr marL="285750" indent="-285750">
              <a:buFont typeface="Arial" panose="020B0604020202020204" pitchFamily="34" charset="0"/>
              <a:buChar char="•"/>
            </a:pPr>
            <a:r>
              <a:rPr lang="en-JP" sz="1400" dirty="0"/>
              <a:t>すでに社内で利用されてるユーザーディレクトリ (Active Directory等) などがある場合、AWS IAM Identity Center を利用した シングルサインオン</a:t>
            </a:r>
            <a:r>
              <a:rPr lang="ja-JP" altLang="en-US" sz="1400"/>
              <a:t> </a:t>
            </a:r>
            <a:r>
              <a:rPr lang="en-US" altLang="ja-JP" sz="1400" dirty="0"/>
              <a:t>(SSO) </a:t>
            </a:r>
            <a:r>
              <a:rPr lang="ja-JP" altLang="en-US" sz="1400"/>
              <a:t>を利用する。</a:t>
            </a:r>
            <a:endParaRPr lang="en-US" altLang="ja-JP" sz="1400" dirty="0"/>
          </a:p>
          <a:p>
            <a:pPr marL="882362" lvl="1" indent="-285750">
              <a:buFont typeface="Arial" panose="020B0604020202020204" pitchFamily="34" charset="0"/>
              <a:buChar char="•"/>
            </a:pPr>
            <a:r>
              <a:rPr lang="en-US" sz="1233" dirty="0" err="1"/>
              <a:t>必要最小限の権限を付与したIAMロールを、</a:t>
            </a:r>
            <a:r>
              <a:rPr lang="en-US" altLang="ja-JP" sz="1233" dirty="0" err="1"/>
              <a:t>AD</a:t>
            </a:r>
            <a:r>
              <a:rPr lang="en-US" altLang="ja-JP" sz="1233" dirty="0"/>
              <a:t> (Active Directory) </a:t>
            </a:r>
            <a:r>
              <a:rPr lang="ja-JP" altLang="en-US" sz="1233"/>
              <a:t>グループ等に割り当てる</a:t>
            </a:r>
            <a:endParaRPr lang="en-JP" sz="1233" dirty="0"/>
          </a:p>
          <a:p>
            <a:pPr marL="285750" indent="-285750">
              <a:buFont typeface="Arial" panose="020B0604020202020204" pitchFamily="34" charset="0"/>
              <a:buChar char="•"/>
            </a:pPr>
            <a:r>
              <a:rPr lang="en-JP" sz="1400" dirty="0"/>
              <a:t>安全なユーザー認証方式を設定する</a:t>
            </a:r>
          </a:p>
          <a:p>
            <a:pPr marL="882362" lvl="1" indent="-285750">
              <a:buFont typeface="Arial" panose="020B0604020202020204" pitchFamily="34" charset="0"/>
              <a:buChar char="•"/>
            </a:pPr>
            <a:r>
              <a:rPr lang="en-JP" sz="1233" dirty="0"/>
              <a:t>可能な限りMFAを設定する</a:t>
            </a:r>
          </a:p>
          <a:p>
            <a:pPr marL="882362" lvl="1" indent="-285750">
              <a:buFont typeface="Arial" panose="020B0604020202020204" pitchFamily="34" charset="0"/>
              <a:buChar char="•"/>
            </a:pPr>
            <a:r>
              <a:rPr lang="en-JP" sz="1233" dirty="0"/>
              <a:t>パスワードポリシーを設定して、推測されやすいパスワードが設定できないようにする</a:t>
            </a:r>
          </a:p>
          <a:p>
            <a:pPr marL="285750" indent="-285750">
              <a:buFont typeface="Arial" panose="020B0604020202020204" pitchFamily="34" charset="0"/>
              <a:buChar char="•"/>
            </a:pPr>
            <a:r>
              <a:rPr lang="en-JP" sz="1233" dirty="0"/>
              <a:t>同じIDを複数のユーザーで共有しない</a:t>
            </a:r>
          </a:p>
          <a:p>
            <a:pPr marL="285750" indent="-285750">
              <a:buFont typeface="Arial" panose="020B0604020202020204" pitchFamily="34" charset="0"/>
              <a:buChar char="•"/>
            </a:pPr>
            <a:r>
              <a:rPr lang="en-JP" sz="1233" dirty="0"/>
              <a:t>ワークロードの利用者（コンシューマー）については、IAMユーザーではなく、Amazon Cognito user pools を使用し、Cognito user pools または外部のIDプロバイダを使って認証を行う</a:t>
            </a:r>
          </a:p>
          <a:p>
            <a:pPr marL="882362" lvl="1" indent="-285750">
              <a:buFont typeface="Arial" panose="020B0604020202020204" pitchFamily="34" charset="0"/>
              <a:buChar char="•"/>
            </a:pPr>
            <a:r>
              <a:rPr lang="en-JP" sz="1066" dirty="0"/>
              <a:t>Cognito user pools でも、MFAやパスワードポリシーを適切に設定する</a:t>
            </a:r>
          </a:p>
          <a:p>
            <a:pPr marL="882362" lvl="1" indent="-285750">
              <a:buFont typeface="Arial" panose="020B0604020202020204" pitchFamily="34" charset="0"/>
              <a:buChar char="•"/>
            </a:pPr>
            <a:r>
              <a:rPr lang="en-JP" sz="1066" dirty="0"/>
              <a:t>IAMユーザーとしてログインする必要があるのは、マネージメントコンソールやAPI/CLIなどでAWSサービスにアクセスする必要がある人のみ。</a:t>
            </a:r>
          </a:p>
          <a:p>
            <a:pPr marL="285750" indent="-285750">
              <a:buFont typeface="Arial" panose="020B0604020202020204" pitchFamily="34" charset="0"/>
              <a:buChar char="•"/>
            </a:pPr>
            <a:endParaRPr lang="en-JP" sz="1400" dirty="0"/>
          </a:p>
          <a:p>
            <a:endParaRPr lang="en-JP" sz="1400" dirty="0"/>
          </a:p>
          <a:p>
            <a:endParaRPr lang="en-JP" dirty="0"/>
          </a:p>
        </p:txBody>
      </p:sp>
    </p:spTree>
    <p:extLst>
      <p:ext uri="{BB962C8B-B14F-4D97-AF65-F5344CB8AC3E}">
        <p14:creationId xmlns:p14="http://schemas.microsoft.com/office/powerpoint/2010/main" val="298933635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prstGeom prst="rect">
            <a:avLst/>
          </a:prstGeom>
        </p:spPr>
        <p:txBody>
          <a:bodyPr vert="horz" lIns="24000" tIns="24000" rIns="24000" bIns="24000" rtlCol="0" anchor="ctr" anchorCtr="0">
            <a:noAutofit/>
          </a:bodyPr>
          <a:lstStyle/>
          <a:p>
            <a:pPr lvl="0"/>
            <a:r>
              <a:rPr lang="ja-JP" altLang="en-US" sz="2800" b="0">
                <a:gradFill>
                  <a:gsLst>
                    <a:gs pos="0">
                      <a:schemeClr val="tx1">
                        <a:lumMod val="75000"/>
                      </a:schemeClr>
                    </a:gs>
                    <a:gs pos="100000">
                      <a:schemeClr val="tx1">
                        <a:lumMod val="75000"/>
                      </a:schemeClr>
                    </a:gs>
                  </a:gsLst>
                  <a:lin ang="16200000" scaled="0"/>
                </a:gradFill>
              </a:rPr>
              <a:t>参考</a:t>
            </a:r>
            <a:r>
              <a:rPr lang="en-US" altLang="ja-JP" sz="2800" b="0" dirty="0">
                <a:gradFill>
                  <a:gsLst>
                    <a:gs pos="0">
                      <a:schemeClr val="tx1">
                        <a:lumMod val="75000"/>
                      </a:schemeClr>
                    </a:gs>
                    <a:gs pos="100000">
                      <a:schemeClr val="tx1">
                        <a:lumMod val="75000"/>
                      </a:schemeClr>
                    </a:gs>
                  </a:gsLst>
                  <a:lin ang="16200000" scaled="0"/>
                </a:gradFill>
              </a:rPr>
              <a:t>: </a:t>
            </a:r>
            <a:r>
              <a:rPr lang="ja-JP" altLang="en-US" sz="2800" b="0">
                <a:gradFill>
                  <a:gsLst>
                    <a:gs pos="0">
                      <a:schemeClr val="tx1">
                        <a:lumMod val="75000"/>
                      </a:schemeClr>
                    </a:gs>
                    <a:gs pos="100000">
                      <a:schemeClr val="tx1">
                        <a:lumMod val="75000"/>
                      </a:schemeClr>
                    </a:gs>
                  </a:gsLst>
                  <a:lin ang="16200000" scaled="0"/>
                </a:gradFill>
              </a:rPr>
              <a:t>マルチアカウント</a:t>
            </a:r>
            <a:r>
              <a:rPr lang="ja-JP" altLang="en-US" sz="2800" b="0" dirty="0">
                <a:gradFill>
                  <a:gsLst>
                    <a:gs pos="0">
                      <a:schemeClr val="tx1">
                        <a:lumMod val="75000"/>
                      </a:schemeClr>
                    </a:gs>
                    <a:gs pos="100000">
                      <a:schemeClr val="tx1">
                        <a:lumMod val="75000"/>
                      </a:schemeClr>
                    </a:gs>
                  </a:gsLst>
                  <a:lin ang="16200000" scaled="0"/>
                </a:gradFill>
              </a:rPr>
              <a:t>環境で</a:t>
            </a:r>
            <a:r>
              <a:rPr lang="ja-JP" altLang="en-US" sz="2800" b="0">
                <a:gradFill>
                  <a:gsLst>
                    <a:gs pos="0">
                      <a:schemeClr val="tx1">
                        <a:lumMod val="75000"/>
                      </a:schemeClr>
                    </a:gs>
                    <a:gs pos="100000">
                      <a:schemeClr val="tx1">
                        <a:lumMod val="75000"/>
                      </a:schemeClr>
                    </a:gs>
                  </a:gsLst>
                  <a:lin ang="16200000" scaled="0"/>
                </a:gradFill>
              </a:rPr>
              <a:t>の</a:t>
            </a:r>
            <a:r>
              <a:rPr lang="en-US" altLang="ja-JP" sz="2800" b="0" dirty="0">
                <a:gradFill>
                  <a:gsLst>
                    <a:gs pos="0">
                      <a:schemeClr val="tx1">
                        <a:lumMod val="75000"/>
                      </a:schemeClr>
                    </a:gs>
                    <a:gs pos="100000">
                      <a:schemeClr val="tx1">
                        <a:lumMod val="75000"/>
                      </a:schemeClr>
                    </a:gs>
                  </a:gsLst>
                  <a:lin ang="16200000" scaled="0"/>
                </a:gradFill>
              </a:rPr>
              <a:t>ID</a:t>
            </a:r>
            <a:r>
              <a:rPr lang="ja-JP" altLang="en-US" sz="2800" b="0">
                <a:gradFill>
                  <a:gsLst>
                    <a:gs pos="0">
                      <a:schemeClr val="tx1">
                        <a:lumMod val="75000"/>
                      </a:schemeClr>
                    </a:gs>
                    <a:gs pos="100000">
                      <a:schemeClr val="tx1">
                        <a:lumMod val="75000"/>
                      </a:schemeClr>
                    </a:gs>
                  </a:gsLst>
                  <a:lin ang="16200000" scaled="0"/>
                </a:gradFill>
              </a:rPr>
              <a:t>管理</a:t>
            </a:r>
            <a:r>
              <a:rPr lang="en-US" altLang="ja-JP" sz="2800" b="0" dirty="0">
                <a:gradFill>
                  <a:gsLst>
                    <a:gs pos="0">
                      <a:schemeClr val="tx1">
                        <a:lumMod val="75000"/>
                      </a:schemeClr>
                    </a:gs>
                    <a:gs pos="100000">
                      <a:schemeClr val="tx1">
                        <a:lumMod val="75000"/>
                      </a:schemeClr>
                    </a:gs>
                  </a:gsLst>
                  <a:lin ang="16200000" scaled="0"/>
                </a:gradFill>
              </a:rPr>
              <a:t>/</a:t>
            </a:r>
            <a:r>
              <a:rPr lang="ja-JP" altLang="en-US" sz="2800" b="0">
                <a:gradFill>
                  <a:gsLst>
                    <a:gs pos="0">
                      <a:schemeClr val="tx1">
                        <a:lumMod val="75000"/>
                      </a:schemeClr>
                    </a:gs>
                    <a:gs pos="100000">
                      <a:schemeClr val="tx1">
                        <a:lumMod val="75000"/>
                      </a:schemeClr>
                    </a:gs>
                  </a:gsLst>
                  <a:lin ang="16200000" scaled="0"/>
                </a:gradFill>
              </a:rPr>
              <a:t>認証の</a:t>
            </a:r>
            <a:r>
              <a:rPr lang="ja-JP" altLang="en-US" sz="2800" b="0" dirty="0">
                <a:gradFill>
                  <a:gsLst>
                    <a:gs pos="0">
                      <a:schemeClr val="tx1">
                        <a:lumMod val="75000"/>
                      </a:schemeClr>
                    </a:gs>
                    <a:gs pos="100000">
                      <a:schemeClr val="tx1">
                        <a:lumMod val="75000"/>
                      </a:schemeClr>
                    </a:gs>
                  </a:gsLst>
                  <a:lin ang="16200000" scaled="0"/>
                </a:gradFill>
              </a:rPr>
              <a:t>課題</a:t>
            </a:r>
          </a:p>
        </p:txBody>
      </p:sp>
      <p:sp>
        <p:nvSpPr>
          <p:cNvPr id="24" name="正方形/長方形 23">
            <a:extLst>
              <a:ext uri="{FF2B5EF4-FFF2-40B4-BE49-F238E27FC236}">
                <a16:creationId xmlns:a16="http://schemas.microsoft.com/office/drawing/2014/main" id="{3E3A3F66-CE58-4037-BB83-BFDA2DD12AFF}"/>
              </a:ext>
            </a:extLst>
          </p:cNvPr>
          <p:cNvSpPr/>
          <p:nvPr/>
        </p:nvSpPr>
        <p:spPr>
          <a:xfrm>
            <a:off x="442698" y="1866473"/>
            <a:ext cx="4251680" cy="2353966"/>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square" lIns="48000" tIns="48000" rIns="48000" bIns="48000" rtlCol="0" anchor="t" anchorCtr="0">
            <a:spAutoFit/>
          </a:bodyPr>
          <a:lstStyle/>
          <a:p>
            <a:pPr marL="191992" indent="-191992">
              <a:spcBef>
                <a:spcPts val="400"/>
              </a:spcBef>
              <a:buFont typeface="Arial" panose="020B0604020202020204" pitchFamily="34" charset="0"/>
              <a:buChar char="•"/>
            </a:pPr>
            <a:r>
              <a:rPr kumimoji="1" lang="ja-JP" altLang="en-US" sz="20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個別のアカウントでの管理</a:t>
            </a:r>
            <a:endParaRPr kumimoji="1" lang="en-US" altLang="ja-JP" sz="20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endParaRPr>
          </a:p>
          <a:p>
            <a:pPr marL="479981" indent="-311988">
              <a:spcBef>
                <a:spcPts val="400"/>
              </a:spcBef>
              <a:buFont typeface="Wingdings" panose="05000000000000000000" pitchFamily="2" charset="2"/>
              <a:buChar char="Ø"/>
            </a:pPr>
            <a:r>
              <a:rPr kumimoji="1" lang="ja-JP" altLang="en-US" sz="20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マルチアカウント環境では、アカウント毎</a:t>
            </a:r>
            <a:r>
              <a:rPr kumimoji="1" lang="ja-JP" altLang="en-US" sz="200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に</a:t>
            </a:r>
            <a:r>
              <a:rPr kumimoji="1" lang="en-US" altLang="ja-JP" sz="20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IAM</a:t>
            </a:r>
            <a:r>
              <a:rPr kumimoji="1" lang="ja-JP" altLang="en-US" sz="200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ユーザーを</a:t>
            </a:r>
            <a:r>
              <a:rPr kumimoji="1" lang="ja-JP" altLang="en-US" sz="20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作成して管理するのは、</a:t>
            </a:r>
            <a:r>
              <a:rPr kumimoji="1" lang="ja-JP" altLang="en-US" sz="2000" u="sng"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高負担＆非効率</a:t>
            </a:r>
            <a:endParaRPr kumimoji="1" lang="en-US" altLang="ja-JP" sz="2000" u="sng"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endParaRPr>
          </a:p>
          <a:p>
            <a:pPr marL="479981" indent="-311988">
              <a:spcBef>
                <a:spcPts val="400"/>
              </a:spcBef>
              <a:buFont typeface="Wingdings" panose="05000000000000000000" pitchFamily="2" charset="2"/>
              <a:buChar char="Ø"/>
            </a:pPr>
            <a:r>
              <a:rPr kumimoji="1" lang="ja-JP" altLang="en-US" sz="20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管理漏れやパスワードの使いまわしによる危殆化などのリスク</a:t>
            </a:r>
            <a:endParaRPr kumimoji="1" lang="en-US" altLang="ja-JP" sz="20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endParaRPr>
          </a:p>
        </p:txBody>
      </p:sp>
      <p:sp>
        <p:nvSpPr>
          <p:cNvPr id="25" name="正方形/長方形 24">
            <a:extLst>
              <a:ext uri="{FF2B5EF4-FFF2-40B4-BE49-F238E27FC236}">
                <a16:creationId xmlns:a16="http://schemas.microsoft.com/office/drawing/2014/main" id="{E7CDE4F5-8D4E-4C36-BB2D-DC66A4ACA4E0}"/>
              </a:ext>
            </a:extLst>
          </p:cNvPr>
          <p:cNvSpPr/>
          <p:nvPr/>
        </p:nvSpPr>
        <p:spPr>
          <a:xfrm>
            <a:off x="442698" y="1173646"/>
            <a:ext cx="4251680" cy="639864"/>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ctr"/>
          <a:lstStyle/>
          <a:p>
            <a:pPr algn="ctr"/>
            <a:r>
              <a:rPr kumimoji="1" lang="ja-JP" altLang="en-US" sz="2000" dirty="0">
                <a:gradFill>
                  <a:gsLst>
                    <a:gs pos="0">
                      <a:schemeClr val="bg1"/>
                    </a:gs>
                    <a:gs pos="100000">
                      <a:schemeClr val="bg1"/>
                    </a:gs>
                  </a:gsLst>
                  <a:lin ang="5400000" scaled="1"/>
                </a:gradFill>
                <a:latin typeface="Meiryo" panose="020B0604030504040204" pitchFamily="34" charset="-128"/>
                <a:ea typeface="Meiryo" panose="020B0604030504040204" pitchFamily="34" charset="-128"/>
              </a:rPr>
              <a:t>マルチアカウント環境での課題</a:t>
            </a:r>
            <a:endParaRPr kumimoji="1" lang="en-US" altLang="ja-JP" sz="2000" dirty="0">
              <a:gradFill>
                <a:gsLst>
                  <a:gs pos="0">
                    <a:schemeClr val="bg1"/>
                  </a:gs>
                  <a:gs pos="100000">
                    <a:schemeClr val="bg1"/>
                  </a:gs>
                </a:gsLst>
                <a:lin ang="5400000" scaled="1"/>
              </a:gradFill>
              <a:latin typeface="Meiryo" panose="020B0604030504040204" pitchFamily="34" charset="-128"/>
              <a:ea typeface="Meiryo" panose="020B0604030504040204" pitchFamily="34" charset="-128"/>
            </a:endParaRPr>
          </a:p>
        </p:txBody>
      </p:sp>
      <p:sp>
        <p:nvSpPr>
          <p:cNvPr id="27" name="正方形/長方形 26">
            <a:extLst>
              <a:ext uri="{FF2B5EF4-FFF2-40B4-BE49-F238E27FC236}">
                <a16:creationId xmlns:a16="http://schemas.microsoft.com/office/drawing/2014/main" id="{C4003F25-BEFE-43ED-A44D-69FBA41F2558}"/>
              </a:ext>
            </a:extLst>
          </p:cNvPr>
          <p:cNvSpPr/>
          <p:nvPr/>
        </p:nvSpPr>
        <p:spPr>
          <a:xfrm>
            <a:off x="5052061" y="1080146"/>
            <a:ext cx="6885022" cy="63986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ctr"/>
          <a:lstStyle/>
          <a:p>
            <a:pPr algn="ctr"/>
            <a:r>
              <a:rPr kumimoji="1" lang="ja-JP" altLang="en-US" sz="200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複数</a:t>
            </a:r>
            <a:r>
              <a:rPr kumimoji="1" lang="en-US" altLang="ja-JP" sz="200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AWS</a:t>
            </a:r>
            <a:r>
              <a:rPr kumimoji="1" lang="ja-JP" altLang="en-US" sz="200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アカウント</a:t>
            </a:r>
            <a:r>
              <a:rPr kumimoji="1" lang="ja-JP" altLang="en-US" sz="200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を</a:t>
            </a:r>
            <a:r>
              <a:rPr kumimoji="1" lang="en-US" altLang="ja-JP" sz="200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IAM</a:t>
            </a:r>
            <a:r>
              <a:rPr kumimoji="1" lang="ja-JP" altLang="en-US" sz="200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ユーザーで</a:t>
            </a:r>
            <a:r>
              <a:rPr kumimoji="1" lang="ja-JP" altLang="en-US" sz="200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管理する場合</a:t>
            </a:r>
            <a:endParaRPr kumimoji="1" lang="en-US" altLang="ja-JP" sz="200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endParaRPr>
          </a:p>
        </p:txBody>
      </p:sp>
      <p:cxnSp>
        <p:nvCxnSpPr>
          <p:cNvPr id="28" name="直線コネクタ 27">
            <a:extLst>
              <a:ext uri="{FF2B5EF4-FFF2-40B4-BE49-F238E27FC236}">
                <a16:creationId xmlns:a16="http://schemas.microsoft.com/office/drawing/2014/main" id="{D8448862-9655-4206-A562-598A8A3ECEC3}"/>
              </a:ext>
            </a:extLst>
          </p:cNvPr>
          <p:cNvCxnSpPr>
            <a:cxnSpLocks/>
          </p:cNvCxnSpPr>
          <p:nvPr/>
        </p:nvCxnSpPr>
        <p:spPr>
          <a:xfrm>
            <a:off x="5307281" y="1813509"/>
            <a:ext cx="6693991" cy="0"/>
          </a:xfrm>
          <a:prstGeom prst="line">
            <a:avLst/>
          </a:prstGeom>
          <a:ln>
            <a:solidFill>
              <a:srgbClr val="2A2E32"/>
            </a:solidFill>
          </a:ln>
          <a:effectLst/>
        </p:spPr>
        <p:style>
          <a:lnRef idx="2">
            <a:schemeClr val="accent1"/>
          </a:lnRef>
          <a:fillRef idx="0">
            <a:schemeClr val="accent1"/>
          </a:fillRef>
          <a:effectRef idx="1">
            <a:schemeClr val="accent1"/>
          </a:effectRef>
          <a:fontRef idx="minor">
            <a:schemeClr val="tx1"/>
          </a:fontRef>
        </p:style>
      </p:cxnSp>
      <p:sp>
        <p:nvSpPr>
          <p:cNvPr id="35" name="テキスト ボックス 34">
            <a:extLst>
              <a:ext uri="{FF2B5EF4-FFF2-40B4-BE49-F238E27FC236}">
                <a16:creationId xmlns:a16="http://schemas.microsoft.com/office/drawing/2014/main" id="{6CD467AE-6B44-4253-9EDB-8863801A2945}"/>
              </a:ext>
            </a:extLst>
          </p:cNvPr>
          <p:cNvSpPr txBox="1"/>
          <p:nvPr/>
        </p:nvSpPr>
        <p:spPr>
          <a:xfrm>
            <a:off x="5603506" y="4759855"/>
            <a:ext cx="2235103" cy="1033353"/>
          </a:xfrm>
          <a:prstGeom prst="rect">
            <a:avLst/>
          </a:prstGeom>
          <a:solidFill>
            <a:schemeClr val="tx1">
              <a:lumMod val="75000"/>
            </a:schemeClr>
          </a:solidFill>
        </p:spPr>
        <p:txBody>
          <a:bodyPr wrap="square" lIns="24000" tIns="24000" rIns="24000" bIns="24000" rtlCol="0">
            <a:noAutofit/>
          </a:bodyPr>
          <a:lstStyle/>
          <a:p>
            <a:pPr algn="ctr"/>
            <a:r>
              <a:rPr kumimoji="1" lang="ja-JP" altLang="en-US" sz="1500" dirty="0">
                <a:gradFill>
                  <a:gsLst>
                    <a:gs pos="0">
                      <a:schemeClr val="bg1"/>
                    </a:gs>
                    <a:gs pos="100000">
                      <a:schemeClr val="bg1"/>
                    </a:gs>
                  </a:gsLst>
                  <a:lin ang="5400000" scaled="1"/>
                </a:gradFill>
                <a:latin typeface="Meiryo" panose="020B0604030504040204" pitchFamily="34" charset="-128"/>
                <a:ea typeface="Meiryo" panose="020B0604030504040204" pitchFamily="34" charset="-128"/>
              </a:rPr>
              <a:t>それぞれのアカウントで</a:t>
            </a:r>
            <a:r>
              <a:rPr kumimoji="1" lang="en-US" altLang="ja-JP" sz="1500" dirty="0">
                <a:gradFill>
                  <a:gsLst>
                    <a:gs pos="0">
                      <a:schemeClr val="bg1"/>
                    </a:gs>
                    <a:gs pos="100000">
                      <a:schemeClr val="bg1"/>
                    </a:gs>
                  </a:gsLst>
                  <a:lin ang="5400000" scaled="1"/>
                </a:gradFill>
                <a:latin typeface="Meiryo" panose="020B0604030504040204" pitchFamily="34" charset="-128"/>
                <a:ea typeface="Meiryo" panose="020B0604030504040204" pitchFamily="34" charset="-128"/>
              </a:rPr>
              <a:t>AWS IAM</a:t>
            </a:r>
            <a:r>
              <a:rPr kumimoji="1" lang="ja-JP" altLang="en-US" sz="1500" dirty="0">
                <a:gradFill>
                  <a:gsLst>
                    <a:gs pos="0">
                      <a:schemeClr val="bg1"/>
                    </a:gs>
                    <a:gs pos="100000">
                      <a:schemeClr val="bg1"/>
                    </a:gs>
                  </a:gsLst>
                  <a:lin ang="5400000" scaled="1"/>
                </a:gradFill>
                <a:latin typeface="Meiryo" panose="020B0604030504040204" pitchFamily="34" charset="-128"/>
                <a:ea typeface="Meiryo" panose="020B0604030504040204" pitchFamily="34" charset="-128"/>
              </a:rPr>
              <a:t>ユーザーや</a:t>
            </a:r>
            <a:br>
              <a:rPr kumimoji="1" lang="en-US" altLang="ja-JP" sz="1500" dirty="0">
                <a:gradFill>
                  <a:gsLst>
                    <a:gs pos="0">
                      <a:schemeClr val="bg1"/>
                    </a:gs>
                    <a:gs pos="100000">
                      <a:schemeClr val="bg1"/>
                    </a:gs>
                  </a:gsLst>
                  <a:lin ang="5400000" scaled="1"/>
                </a:gradFill>
                <a:latin typeface="Meiryo" panose="020B0604030504040204" pitchFamily="34" charset="-128"/>
                <a:ea typeface="Meiryo" panose="020B0604030504040204" pitchFamily="34" charset="-128"/>
              </a:rPr>
            </a:br>
            <a:r>
              <a:rPr kumimoji="1" lang="ja-JP" altLang="en-US" sz="1500" dirty="0">
                <a:gradFill>
                  <a:gsLst>
                    <a:gs pos="0">
                      <a:schemeClr val="bg1"/>
                    </a:gs>
                    <a:gs pos="100000">
                      <a:schemeClr val="bg1"/>
                    </a:gs>
                  </a:gsLst>
                  <a:lin ang="5400000" scaled="1"/>
                </a:gradFill>
                <a:latin typeface="Meiryo" panose="020B0604030504040204" pitchFamily="34" charset="-128"/>
                <a:ea typeface="Meiryo" panose="020B0604030504040204" pitchFamily="34" charset="-128"/>
              </a:rPr>
              <a:t>パスワードを管理</a:t>
            </a:r>
            <a:br>
              <a:rPr kumimoji="1" lang="en-US" altLang="ja-JP" sz="1500" dirty="0">
                <a:gradFill>
                  <a:gsLst>
                    <a:gs pos="0">
                      <a:schemeClr val="bg1"/>
                    </a:gs>
                    <a:gs pos="100000">
                      <a:schemeClr val="bg1"/>
                    </a:gs>
                  </a:gsLst>
                  <a:lin ang="5400000" scaled="1"/>
                </a:gradFill>
                <a:latin typeface="Meiryo" panose="020B0604030504040204" pitchFamily="34" charset="-128"/>
                <a:ea typeface="Meiryo" panose="020B0604030504040204" pitchFamily="34" charset="-128"/>
              </a:rPr>
            </a:br>
            <a:r>
              <a:rPr kumimoji="1" lang="ja-JP" altLang="en-US" sz="1500" dirty="0">
                <a:gradFill>
                  <a:gsLst>
                    <a:gs pos="0">
                      <a:schemeClr val="bg1"/>
                    </a:gs>
                    <a:gs pos="100000">
                      <a:schemeClr val="bg1"/>
                    </a:gs>
                  </a:gsLst>
                  <a:lin ang="5400000" scaled="1"/>
                </a:gradFill>
                <a:latin typeface="Meiryo" panose="020B0604030504040204" pitchFamily="34" charset="-128"/>
                <a:ea typeface="Meiryo" panose="020B0604030504040204" pitchFamily="34" charset="-128"/>
              </a:rPr>
              <a:t>しなければならない</a:t>
            </a:r>
            <a:endParaRPr kumimoji="1" lang="en-US" altLang="ja-JP" sz="1500" dirty="0">
              <a:gradFill>
                <a:gsLst>
                  <a:gs pos="0">
                    <a:schemeClr val="bg1"/>
                  </a:gs>
                  <a:gs pos="100000">
                    <a:schemeClr val="bg1"/>
                  </a:gs>
                </a:gsLst>
                <a:lin ang="5400000" scaled="1"/>
              </a:gradFill>
              <a:latin typeface="Meiryo" panose="020B0604030504040204" pitchFamily="34" charset="-128"/>
              <a:ea typeface="Meiryo" panose="020B0604030504040204" pitchFamily="34" charset="-128"/>
            </a:endParaRPr>
          </a:p>
        </p:txBody>
      </p:sp>
      <p:sp>
        <p:nvSpPr>
          <p:cNvPr id="38" name="テキスト ボックス 37">
            <a:extLst>
              <a:ext uri="{FF2B5EF4-FFF2-40B4-BE49-F238E27FC236}">
                <a16:creationId xmlns:a16="http://schemas.microsoft.com/office/drawing/2014/main" id="{EF7E5980-8397-417E-89E6-DDA5D4104FB7}"/>
              </a:ext>
            </a:extLst>
          </p:cNvPr>
          <p:cNvSpPr txBox="1"/>
          <p:nvPr/>
        </p:nvSpPr>
        <p:spPr>
          <a:xfrm>
            <a:off x="10047305" y="2379073"/>
            <a:ext cx="1808696" cy="253590"/>
          </a:xfrm>
          <a:prstGeom prst="rect">
            <a:avLst/>
          </a:prstGeom>
          <a:noFill/>
        </p:spPr>
        <p:txBody>
          <a:bodyPr wrap="square" lIns="24000" tIns="24000" rIns="24000" bIns="24000" rtlCol="0" anchor="ctr" anchorCtr="0">
            <a:spAutoFit/>
          </a:bodyPr>
          <a:lstStyle/>
          <a:p>
            <a:r>
              <a:rPr kumimoji="1" lang="ja-JP" altLang="en-US" sz="1333" dirty="0">
                <a:latin typeface="Meiryo" panose="020B0604030504040204" pitchFamily="34" charset="-128"/>
                <a:ea typeface="Meiryo" panose="020B0604030504040204" pitchFamily="34" charset="-128"/>
              </a:rPr>
              <a:t>太郎</a:t>
            </a:r>
            <a:r>
              <a:rPr kumimoji="1" lang="en-US" altLang="ja-JP" sz="1333" dirty="0">
                <a:latin typeface="Meiryo" panose="020B0604030504040204" pitchFamily="34" charset="-128"/>
                <a:ea typeface="Meiryo" panose="020B0604030504040204" pitchFamily="34" charset="-128"/>
              </a:rPr>
              <a:t>(</a:t>
            </a:r>
            <a:r>
              <a:rPr kumimoji="1" lang="ja-JP" altLang="en-US" sz="1333" dirty="0">
                <a:latin typeface="Meiryo" panose="020B0604030504040204" pitchFamily="34" charset="-128"/>
                <a:ea typeface="Meiryo" panose="020B0604030504040204" pitchFamily="34" charset="-128"/>
              </a:rPr>
              <a:t>管理アカウント</a:t>
            </a:r>
            <a:r>
              <a:rPr kumimoji="1" lang="en-US" altLang="ja-JP" sz="1333" dirty="0">
                <a:latin typeface="Meiryo" panose="020B0604030504040204" pitchFamily="34" charset="-128"/>
                <a:ea typeface="Meiryo" panose="020B0604030504040204" pitchFamily="34" charset="-128"/>
              </a:rPr>
              <a:t>)</a:t>
            </a:r>
            <a:endParaRPr kumimoji="1" lang="ja-JP" altLang="en-US" sz="1333" dirty="0">
              <a:latin typeface="Meiryo" panose="020B0604030504040204" pitchFamily="34" charset="-128"/>
              <a:ea typeface="Meiryo" panose="020B0604030504040204" pitchFamily="34" charset="-128"/>
            </a:endParaRPr>
          </a:p>
        </p:txBody>
      </p:sp>
      <p:cxnSp>
        <p:nvCxnSpPr>
          <p:cNvPr id="7" name="コネクタ: カギ線 6">
            <a:extLst>
              <a:ext uri="{FF2B5EF4-FFF2-40B4-BE49-F238E27FC236}">
                <a16:creationId xmlns:a16="http://schemas.microsoft.com/office/drawing/2014/main" id="{E85AD8DA-60F8-46F3-861F-30D31B21D09A}"/>
              </a:ext>
            </a:extLst>
          </p:cNvPr>
          <p:cNvCxnSpPr>
            <a:cxnSpLocks/>
            <a:stCxn id="12" idx="3"/>
            <a:endCxn id="30" idx="1"/>
          </p:cNvCxnSpPr>
          <p:nvPr/>
        </p:nvCxnSpPr>
        <p:spPr>
          <a:xfrm flipV="1">
            <a:off x="7763418" y="2577173"/>
            <a:ext cx="1713485" cy="1238478"/>
          </a:xfrm>
          <a:prstGeom prst="bentConnector3">
            <a:avLst/>
          </a:prstGeom>
          <a:ln>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4" name="コネクタ: カギ線 53">
            <a:extLst>
              <a:ext uri="{FF2B5EF4-FFF2-40B4-BE49-F238E27FC236}">
                <a16:creationId xmlns:a16="http://schemas.microsoft.com/office/drawing/2014/main" id="{EDB945F3-07C3-4859-8A48-DC0B898F5A6C}"/>
              </a:ext>
            </a:extLst>
          </p:cNvPr>
          <p:cNvCxnSpPr>
            <a:cxnSpLocks/>
            <a:stCxn id="12" idx="3"/>
            <a:endCxn id="32" idx="1"/>
          </p:cNvCxnSpPr>
          <p:nvPr/>
        </p:nvCxnSpPr>
        <p:spPr>
          <a:xfrm>
            <a:off x="7763418" y="3815651"/>
            <a:ext cx="1713485" cy="1644573"/>
          </a:xfrm>
          <a:prstGeom prst="bentConnector3">
            <a:avLst/>
          </a:prstGeom>
          <a:ln>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7" name="コネクタ: カギ線 56">
            <a:extLst>
              <a:ext uri="{FF2B5EF4-FFF2-40B4-BE49-F238E27FC236}">
                <a16:creationId xmlns:a16="http://schemas.microsoft.com/office/drawing/2014/main" id="{9A420B2A-7237-4DBB-A4E0-E3CF0EF890F4}"/>
              </a:ext>
            </a:extLst>
          </p:cNvPr>
          <p:cNvCxnSpPr>
            <a:cxnSpLocks/>
            <a:stCxn id="12" idx="3"/>
            <a:endCxn id="31" idx="1"/>
          </p:cNvCxnSpPr>
          <p:nvPr/>
        </p:nvCxnSpPr>
        <p:spPr>
          <a:xfrm>
            <a:off x="7763418" y="3815651"/>
            <a:ext cx="1713485" cy="132598"/>
          </a:xfrm>
          <a:prstGeom prst="bentConnector3">
            <a:avLst/>
          </a:prstGeom>
          <a:ln>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12" name="正方形/長方形 11">
            <a:extLst>
              <a:ext uri="{FF2B5EF4-FFF2-40B4-BE49-F238E27FC236}">
                <a16:creationId xmlns:a16="http://schemas.microsoft.com/office/drawing/2014/main" id="{A216F164-5404-4DC2-A0D3-998F42B02C3D}"/>
              </a:ext>
            </a:extLst>
          </p:cNvPr>
          <p:cNvSpPr/>
          <p:nvPr/>
        </p:nvSpPr>
        <p:spPr>
          <a:xfrm>
            <a:off x="5678697" y="3042181"/>
            <a:ext cx="2084722" cy="1546940"/>
          </a:xfrm>
          <a:prstGeom prst="rect">
            <a:avLst/>
          </a:prstGeom>
          <a:noFill/>
          <a:ln w="1270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3667" dirty="0">
              <a:latin typeface="Meiryo" panose="020B0604030504040204" pitchFamily="34" charset="-128"/>
              <a:ea typeface="Meiryo" panose="020B0604030504040204" pitchFamily="34" charset="-128"/>
            </a:endParaRPr>
          </a:p>
        </p:txBody>
      </p:sp>
      <p:sp>
        <p:nvSpPr>
          <p:cNvPr id="30" name="Rounded Rectangle 18">
            <a:extLst>
              <a:ext uri="{FF2B5EF4-FFF2-40B4-BE49-F238E27FC236}">
                <a16:creationId xmlns:a16="http://schemas.microsoft.com/office/drawing/2014/main" id="{1B691C0E-BC9D-441B-BBA4-09F3B36B1DD9}"/>
              </a:ext>
            </a:extLst>
          </p:cNvPr>
          <p:cNvSpPr/>
          <p:nvPr/>
        </p:nvSpPr>
        <p:spPr>
          <a:xfrm>
            <a:off x="9476904" y="2007132"/>
            <a:ext cx="2522058" cy="1140080"/>
          </a:xfrm>
          <a:prstGeom prst="roundRect">
            <a:avLst>
              <a:gd name="adj" fmla="val 0"/>
            </a:avLst>
          </a:prstGeom>
          <a:noFill/>
          <a:ln w="12700">
            <a:solidFill>
              <a:schemeClr val="bg1">
                <a:lumMod val="75000"/>
              </a:schemeClr>
            </a:solidFill>
            <a:prstDash val="solid"/>
          </a:ln>
          <a:effectLst/>
        </p:spPr>
        <p:style>
          <a:lnRef idx="1">
            <a:schemeClr val="accent1"/>
          </a:lnRef>
          <a:fillRef idx="3">
            <a:schemeClr val="accent1"/>
          </a:fillRef>
          <a:effectRef idx="2">
            <a:schemeClr val="accent1"/>
          </a:effectRef>
          <a:fontRef idx="minor">
            <a:schemeClr val="lt1"/>
          </a:fontRef>
        </p:style>
        <p:txBody>
          <a:bodyPr lIns="24000" tIns="24000" rIns="24000" bIns="24000" anchor="t" anchorCtr="0"/>
          <a:lstStyle/>
          <a:p>
            <a:pPr algn="r" defTabSz="609561">
              <a:defRPr/>
            </a:pPr>
            <a:r>
              <a:rPr lang="ja-JP" altLang="en-US" sz="1500" dirty="0">
                <a:solidFill>
                  <a:schemeClr val="tx1">
                    <a:lumMod val="75000"/>
                  </a:schemeClr>
                </a:solidFill>
                <a:latin typeface="Meiryo" panose="020B0604030504040204" pitchFamily="34" charset="-128"/>
                <a:ea typeface="Meiryo" panose="020B0604030504040204" pitchFamily="34" charset="-128"/>
              </a:rPr>
              <a:t>管理アカウント</a:t>
            </a:r>
            <a:endParaRPr lang="en-US" altLang="ja-JP" sz="1500" dirty="0">
              <a:solidFill>
                <a:schemeClr val="tx1">
                  <a:lumMod val="75000"/>
                </a:schemeClr>
              </a:solidFill>
              <a:latin typeface="Meiryo" panose="020B0604030504040204" pitchFamily="34" charset="-128"/>
              <a:ea typeface="Meiryo" panose="020B0604030504040204" pitchFamily="34" charset="-128"/>
            </a:endParaRPr>
          </a:p>
        </p:txBody>
      </p:sp>
      <p:sp>
        <p:nvSpPr>
          <p:cNvPr id="31" name="Rounded Rectangle 18">
            <a:extLst>
              <a:ext uri="{FF2B5EF4-FFF2-40B4-BE49-F238E27FC236}">
                <a16:creationId xmlns:a16="http://schemas.microsoft.com/office/drawing/2014/main" id="{71D8534E-22CC-490F-BA97-8099A8685F57}"/>
              </a:ext>
            </a:extLst>
          </p:cNvPr>
          <p:cNvSpPr/>
          <p:nvPr/>
        </p:nvSpPr>
        <p:spPr>
          <a:xfrm>
            <a:off x="9476904" y="3378208"/>
            <a:ext cx="2522058" cy="1140080"/>
          </a:xfrm>
          <a:prstGeom prst="roundRect">
            <a:avLst>
              <a:gd name="adj" fmla="val 0"/>
            </a:avLst>
          </a:prstGeom>
          <a:noFill/>
          <a:ln w="12700">
            <a:solidFill>
              <a:schemeClr val="bg1">
                <a:lumMod val="75000"/>
              </a:schemeClr>
            </a:solidFill>
            <a:prstDash val="solid"/>
          </a:ln>
          <a:effectLst/>
        </p:spPr>
        <p:style>
          <a:lnRef idx="1">
            <a:schemeClr val="accent1"/>
          </a:lnRef>
          <a:fillRef idx="3">
            <a:schemeClr val="accent1"/>
          </a:fillRef>
          <a:effectRef idx="2">
            <a:schemeClr val="accent1"/>
          </a:effectRef>
          <a:fontRef idx="minor">
            <a:schemeClr val="lt1"/>
          </a:fontRef>
        </p:style>
        <p:txBody>
          <a:bodyPr lIns="24000" tIns="24000" rIns="24000" bIns="24000" anchor="t" anchorCtr="0"/>
          <a:lstStyle/>
          <a:p>
            <a:pPr algn="r" defTabSz="609561">
              <a:defRPr/>
            </a:pPr>
            <a:r>
              <a:rPr lang="en-US" altLang="ja-JP" sz="1500" dirty="0">
                <a:solidFill>
                  <a:schemeClr val="tx1">
                    <a:lumMod val="75000"/>
                  </a:schemeClr>
                </a:solidFill>
                <a:latin typeface="Meiryo" panose="020B0604030504040204" pitchFamily="34" charset="-128"/>
                <a:ea typeface="Meiryo" panose="020B0604030504040204" pitchFamily="34" charset="-128"/>
              </a:rPr>
              <a:t>A</a:t>
            </a:r>
            <a:r>
              <a:rPr lang="ja-JP" altLang="en-US" sz="1500" dirty="0">
                <a:solidFill>
                  <a:schemeClr val="tx1">
                    <a:lumMod val="75000"/>
                  </a:schemeClr>
                </a:solidFill>
                <a:latin typeface="Meiryo" panose="020B0604030504040204" pitchFamily="34" charset="-128"/>
                <a:ea typeface="Meiryo" panose="020B0604030504040204" pitchFamily="34" charset="-128"/>
              </a:rPr>
              <a:t>システム本番アカウント</a:t>
            </a:r>
            <a:endParaRPr lang="en-US" altLang="ja-JP" sz="1500" dirty="0">
              <a:solidFill>
                <a:schemeClr val="tx1">
                  <a:lumMod val="75000"/>
                </a:schemeClr>
              </a:solidFill>
              <a:latin typeface="Meiryo" panose="020B0604030504040204" pitchFamily="34" charset="-128"/>
              <a:ea typeface="Meiryo" panose="020B0604030504040204" pitchFamily="34" charset="-128"/>
            </a:endParaRPr>
          </a:p>
        </p:txBody>
      </p:sp>
      <p:sp>
        <p:nvSpPr>
          <p:cNvPr id="32" name="Rounded Rectangle 18">
            <a:extLst>
              <a:ext uri="{FF2B5EF4-FFF2-40B4-BE49-F238E27FC236}">
                <a16:creationId xmlns:a16="http://schemas.microsoft.com/office/drawing/2014/main" id="{C713D355-ECA1-4DED-9D24-DA93ABD937D6}"/>
              </a:ext>
            </a:extLst>
          </p:cNvPr>
          <p:cNvSpPr/>
          <p:nvPr/>
        </p:nvSpPr>
        <p:spPr>
          <a:xfrm>
            <a:off x="9476904" y="4890184"/>
            <a:ext cx="2522058" cy="1140080"/>
          </a:xfrm>
          <a:prstGeom prst="roundRect">
            <a:avLst>
              <a:gd name="adj" fmla="val 0"/>
            </a:avLst>
          </a:prstGeom>
          <a:noFill/>
          <a:ln w="12700">
            <a:solidFill>
              <a:schemeClr val="bg1">
                <a:lumMod val="75000"/>
              </a:schemeClr>
            </a:solidFill>
            <a:prstDash val="solid"/>
          </a:ln>
          <a:effectLst/>
        </p:spPr>
        <p:style>
          <a:lnRef idx="1">
            <a:schemeClr val="accent1"/>
          </a:lnRef>
          <a:fillRef idx="3">
            <a:schemeClr val="accent1"/>
          </a:fillRef>
          <a:effectRef idx="2">
            <a:schemeClr val="accent1"/>
          </a:effectRef>
          <a:fontRef idx="minor">
            <a:schemeClr val="lt1"/>
          </a:fontRef>
        </p:style>
        <p:txBody>
          <a:bodyPr lIns="24000" tIns="24000" rIns="24000" bIns="24000" anchor="t" anchorCtr="0"/>
          <a:lstStyle/>
          <a:p>
            <a:pPr algn="r" defTabSz="609561">
              <a:defRPr/>
            </a:pPr>
            <a:r>
              <a:rPr lang="en-US" altLang="ja-JP" sz="1500" dirty="0">
                <a:solidFill>
                  <a:schemeClr val="tx1">
                    <a:lumMod val="75000"/>
                  </a:schemeClr>
                </a:solidFill>
                <a:latin typeface="Meiryo" panose="020B0604030504040204" pitchFamily="34" charset="-128"/>
                <a:ea typeface="Meiryo" panose="020B0604030504040204" pitchFamily="34" charset="-128"/>
              </a:rPr>
              <a:t>A</a:t>
            </a:r>
            <a:r>
              <a:rPr lang="ja-JP" altLang="en-US" sz="1500" dirty="0">
                <a:solidFill>
                  <a:schemeClr val="tx1">
                    <a:lumMod val="75000"/>
                  </a:schemeClr>
                </a:solidFill>
                <a:latin typeface="Meiryo" panose="020B0604030504040204" pitchFamily="34" charset="-128"/>
                <a:ea typeface="Meiryo" panose="020B0604030504040204" pitchFamily="34" charset="-128"/>
              </a:rPr>
              <a:t>システム開発アカウント</a:t>
            </a:r>
            <a:endParaRPr lang="en-US" altLang="ja-JP" sz="1500" dirty="0">
              <a:solidFill>
                <a:schemeClr val="tx1">
                  <a:lumMod val="75000"/>
                </a:schemeClr>
              </a:solidFill>
              <a:latin typeface="Meiryo" panose="020B0604030504040204" pitchFamily="34" charset="-128"/>
              <a:ea typeface="Meiryo" panose="020B0604030504040204" pitchFamily="34" charset="-128"/>
            </a:endParaRPr>
          </a:p>
        </p:txBody>
      </p:sp>
      <p:sp>
        <p:nvSpPr>
          <p:cNvPr id="2" name="下矢印 1"/>
          <p:cNvSpPr/>
          <p:nvPr/>
        </p:nvSpPr>
        <p:spPr>
          <a:xfrm>
            <a:off x="1776000" y="4589120"/>
            <a:ext cx="1824000" cy="375880"/>
          </a:xfrm>
          <a:prstGeom prst="down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3667" dirty="0">
              <a:latin typeface="Meiryo" panose="020B0604030504040204" pitchFamily="34" charset="-128"/>
              <a:ea typeface="Meiryo" panose="020B0604030504040204" pitchFamily="34" charset="-128"/>
            </a:endParaRPr>
          </a:p>
        </p:txBody>
      </p:sp>
      <p:sp>
        <p:nvSpPr>
          <p:cNvPr id="45" name="テキスト ボックス 44">
            <a:extLst>
              <a:ext uri="{FF2B5EF4-FFF2-40B4-BE49-F238E27FC236}">
                <a16:creationId xmlns:a16="http://schemas.microsoft.com/office/drawing/2014/main" id="{6CD467AE-6B44-4253-9EDB-8863801A2945}"/>
              </a:ext>
            </a:extLst>
          </p:cNvPr>
          <p:cNvSpPr txBox="1"/>
          <p:nvPr/>
        </p:nvSpPr>
        <p:spPr>
          <a:xfrm>
            <a:off x="1200001" y="5125044"/>
            <a:ext cx="3143884" cy="1033353"/>
          </a:xfrm>
          <a:prstGeom prst="rect">
            <a:avLst/>
          </a:prstGeom>
          <a:solidFill>
            <a:schemeClr val="bg1"/>
          </a:solidFill>
          <a:ln>
            <a:solidFill>
              <a:schemeClr val="tx2"/>
            </a:solidFill>
          </a:ln>
        </p:spPr>
        <p:txBody>
          <a:bodyPr wrap="square" lIns="24000" tIns="24000" rIns="24000" bIns="24000" rtlCol="0" anchor="ctr">
            <a:noAutofit/>
          </a:bodyPr>
          <a:lstStyle/>
          <a:p>
            <a:pPr algn="ctr"/>
            <a:r>
              <a:rPr kumimoji="1" lang="ja-JP" altLang="en-US" sz="2000" dirty="0">
                <a:latin typeface="Meiryo" panose="020B0604030504040204" pitchFamily="34" charset="-128"/>
                <a:ea typeface="Meiryo" panose="020B0604030504040204" pitchFamily="34" charset="-128"/>
              </a:rPr>
              <a:t>統合的</a:t>
            </a:r>
            <a:r>
              <a:rPr kumimoji="1" lang="ja-JP" altLang="en-US" sz="2000">
                <a:latin typeface="Meiryo" panose="020B0604030504040204" pitchFamily="34" charset="-128"/>
                <a:ea typeface="Meiryo" panose="020B0604030504040204" pitchFamily="34" charset="-128"/>
              </a:rPr>
              <a:t>な</a:t>
            </a:r>
            <a:r>
              <a:rPr kumimoji="1" lang="en-US" altLang="ja-JP" sz="2000" dirty="0">
                <a:latin typeface="Meiryo" panose="020B0604030504040204" pitchFamily="34" charset="-128"/>
                <a:ea typeface="Meiryo" panose="020B0604030504040204" pitchFamily="34" charset="-128"/>
              </a:rPr>
              <a:t>ID</a:t>
            </a:r>
            <a:r>
              <a:rPr kumimoji="1" lang="ja-JP" altLang="en-US" sz="2000">
                <a:latin typeface="Meiryo" panose="020B0604030504040204" pitchFamily="34" charset="-128"/>
                <a:ea typeface="Meiryo" panose="020B0604030504040204" pitchFamily="34" charset="-128"/>
              </a:rPr>
              <a:t>管理</a:t>
            </a:r>
            <a:r>
              <a:rPr kumimoji="1" lang="ja-JP" altLang="en-US" sz="2000" dirty="0">
                <a:latin typeface="Meiryo" panose="020B0604030504040204" pitchFamily="34" charset="-128"/>
                <a:ea typeface="Meiryo" panose="020B0604030504040204" pitchFamily="34" charset="-128"/>
              </a:rPr>
              <a:t>の</a:t>
            </a:r>
            <a:br>
              <a:rPr kumimoji="1" lang="en-US" altLang="ja-JP" sz="2000" dirty="0">
                <a:latin typeface="Meiryo" panose="020B0604030504040204" pitchFamily="34" charset="-128"/>
                <a:ea typeface="Meiryo" panose="020B0604030504040204" pitchFamily="34" charset="-128"/>
              </a:rPr>
            </a:br>
            <a:r>
              <a:rPr kumimoji="1" lang="ja-JP" altLang="en-US" sz="2000" dirty="0">
                <a:latin typeface="Meiryo" panose="020B0604030504040204" pitchFamily="34" charset="-128"/>
                <a:ea typeface="Meiryo" panose="020B0604030504040204" pitchFamily="34" charset="-128"/>
              </a:rPr>
              <a:t>仕組みが必要</a:t>
            </a:r>
            <a:endParaRPr kumimoji="1" lang="en-US" altLang="ja-JP" sz="2000" dirty="0">
              <a:latin typeface="Meiryo" panose="020B0604030504040204" pitchFamily="34" charset="-128"/>
              <a:ea typeface="Meiryo" panose="020B0604030504040204" pitchFamily="34" charset="-128"/>
            </a:endParaRPr>
          </a:p>
        </p:txBody>
      </p:sp>
      <p:sp>
        <p:nvSpPr>
          <p:cNvPr id="46" name="正方形/長方形 45">
            <a:extLst>
              <a:ext uri="{FF2B5EF4-FFF2-40B4-BE49-F238E27FC236}">
                <a16:creationId xmlns:a16="http://schemas.microsoft.com/office/drawing/2014/main" id="{2E36240B-D4B6-4485-86CB-A0C3F2381215}"/>
              </a:ext>
            </a:extLst>
          </p:cNvPr>
          <p:cNvSpPr/>
          <p:nvPr/>
        </p:nvSpPr>
        <p:spPr>
          <a:xfrm>
            <a:off x="5788897" y="4010032"/>
            <a:ext cx="990204" cy="394632"/>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ja-JP" altLang="en-US" sz="1333"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太郎さん</a:t>
            </a:r>
            <a:endParaRPr kumimoji="1" lang="en-US" altLang="ja-JP" sz="1333"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endParaRPr>
          </a:p>
          <a:p>
            <a:pPr algn="ctr"/>
            <a:r>
              <a:rPr kumimoji="1" lang="ja-JP" altLang="en-US" sz="1333"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クラウド</a:t>
            </a:r>
            <a:endParaRPr kumimoji="1" lang="en-US" altLang="ja-JP" sz="1333"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endParaRPr>
          </a:p>
          <a:p>
            <a:pPr algn="ctr"/>
            <a:r>
              <a:rPr kumimoji="1" lang="ja-JP" altLang="en-US" sz="1333" b="1"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管理</a:t>
            </a:r>
            <a:r>
              <a:rPr kumimoji="1" lang="ja-JP" altLang="en-US" sz="1333"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担当</a:t>
            </a:r>
          </a:p>
        </p:txBody>
      </p:sp>
      <p:pic>
        <p:nvPicPr>
          <p:cNvPr id="47" name="図 46">
            <a:extLst>
              <a:ext uri="{FF2B5EF4-FFF2-40B4-BE49-F238E27FC236}">
                <a16:creationId xmlns:a16="http://schemas.microsoft.com/office/drawing/2014/main" id="{19162840-7C59-414F-9549-E39523121B7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118794" y="3145956"/>
            <a:ext cx="373162" cy="624000"/>
          </a:xfrm>
          <a:prstGeom prst="rect">
            <a:avLst/>
          </a:prstGeom>
        </p:spPr>
      </p:pic>
      <p:sp>
        <p:nvSpPr>
          <p:cNvPr id="48" name="正方形/長方形 47">
            <a:extLst>
              <a:ext uri="{FF2B5EF4-FFF2-40B4-BE49-F238E27FC236}">
                <a16:creationId xmlns:a16="http://schemas.microsoft.com/office/drawing/2014/main" id="{2E36240B-D4B6-4485-86CB-A0C3F2381215}"/>
              </a:ext>
            </a:extLst>
          </p:cNvPr>
          <p:cNvSpPr/>
          <p:nvPr/>
        </p:nvSpPr>
        <p:spPr>
          <a:xfrm>
            <a:off x="6700199" y="4072136"/>
            <a:ext cx="990204" cy="31014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ja-JP" altLang="en-US" sz="1333"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五郎さん</a:t>
            </a:r>
            <a:endParaRPr kumimoji="1" lang="en-US" altLang="ja-JP" sz="1333"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endParaRPr>
          </a:p>
          <a:p>
            <a:pPr algn="ctr"/>
            <a:r>
              <a:rPr kumimoji="1" lang="ja-JP" altLang="en-US" sz="1333"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クラウド</a:t>
            </a:r>
            <a:endParaRPr kumimoji="1" lang="en-US" altLang="ja-JP" sz="1333"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endParaRPr>
          </a:p>
          <a:p>
            <a:pPr algn="ctr"/>
            <a:r>
              <a:rPr kumimoji="1" lang="ja-JP" altLang="en-US" sz="1333" b="1"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開発</a:t>
            </a:r>
            <a:r>
              <a:rPr kumimoji="1" lang="ja-JP" altLang="en-US" sz="1333"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担当</a:t>
            </a:r>
          </a:p>
        </p:txBody>
      </p:sp>
      <p:pic>
        <p:nvPicPr>
          <p:cNvPr id="51" name="図 50">
            <a:extLst>
              <a:ext uri="{FF2B5EF4-FFF2-40B4-BE49-F238E27FC236}">
                <a16:creationId xmlns:a16="http://schemas.microsoft.com/office/drawing/2014/main" id="{2E8596D0-F7B9-45BE-9FDB-434B80A0221C}"/>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048756" y="3148620"/>
            <a:ext cx="371612" cy="624000"/>
          </a:xfrm>
          <a:prstGeom prst="rect">
            <a:avLst/>
          </a:prstGeom>
        </p:spPr>
      </p:pic>
      <p:pic>
        <p:nvPicPr>
          <p:cNvPr id="52" name="Graphic 11">
            <a:extLst>
              <a:ext uri="{FF2B5EF4-FFF2-40B4-BE49-F238E27FC236}">
                <a16:creationId xmlns:a16="http://schemas.microsoft.com/office/drawing/2014/main" id="{FB03A242-3668-3548-9646-58017EB87A8F}"/>
              </a:ext>
            </a:extLst>
          </p:cNvPr>
          <p:cNvPicPr>
            <a:picLocks noChangeAspect="1"/>
          </p:cNvPicPr>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9471866" y="2016685"/>
            <a:ext cx="240958" cy="240958"/>
          </a:xfrm>
          <a:prstGeom prst="rect">
            <a:avLst/>
          </a:prstGeom>
        </p:spPr>
      </p:pic>
      <p:pic>
        <p:nvPicPr>
          <p:cNvPr id="53" name="Graphic 11">
            <a:extLst>
              <a:ext uri="{FF2B5EF4-FFF2-40B4-BE49-F238E27FC236}">
                <a16:creationId xmlns:a16="http://schemas.microsoft.com/office/drawing/2014/main" id="{FB03A242-3668-3548-9646-58017EB87A8F}"/>
              </a:ext>
            </a:extLst>
          </p:cNvPr>
          <p:cNvPicPr>
            <a:picLocks noChangeAspect="1"/>
          </p:cNvPicPr>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9471866" y="3378209"/>
            <a:ext cx="240958" cy="240958"/>
          </a:xfrm>
          <a:prstGeom prst="rect">
            <a:avLst/>
          </a:prstGeom>
        </p:spPr>
      </p:pic>
      <p:pic>
        <p:nvPicPr>
          <p:cNvPr id="55" name="Graphic 11">
            <a:extLst>
              <a:ext uri="{FF2B5EF4-FFF2-40B4-BE49-F238E27FC236}">
                <a16:creationId xmlns:a16="http://schemas.microsoft.com/office/drawing/2014/main" id="{FB03A242-3668-3548-9646-58017EB87A8F}"/>
              </a:ext>
            </a:extLst>
          </p:cNvPr>
          <p:cNvPicPr>
            <a:picLocks noChangeAspect="1"/>
          </p:cNvPicPr>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9471866" y="4890185"/>
            <a:ext cx="240958" cy="240958"/>
          </a:xfrm>
          <a:prstGeom prst="rect">
            <a:avLst/>
          </a:prstGeom>
        </p:spPr>
      </p:pic>
      <p:pic>
        <p:nvPicPr>
          <p:cNvPr id="58" name="図 57">
            <a:extLst>
              <a:ext uri="{FF2B5EF4-FFF2-40B4-BE49-F238E27FC236}">
                <a16:creationId xmlns:a16="http://schemas.microsoft.com/office/drawing/2014/main" id="{19162840-7C59-414F-9549-E39523121B74}"/>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9712824" y="2242979"/>
            <a:ext cx="260538" cy="435673"/>
          </a:xfrm>
          <a:prstGeom prst="rect">
            <a:avLst/>
          </a:prstGeom>
        </p:spPr>
      </p:pic>
      <p:pic>
        <p:nvPicPr>
          <p:cNvPr id="59" name="図 58">
            <a:extLst>
              <a:ext uri="{FF2B5EF4-FFF2-40B4-BE49-F238E27FC236}">
                <a16:creationId xmlns:a16="http://schemas.microsoft.com/office/drawing/2014/main" id="{2E8596D0-F7B9-45BE-9FDB-434B80A0221C}"/>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9711844" y="4068908"/>
            <a:ext cx="255068" cy="428303"/>
          </a:xfrm>
          <a:prstGeom prst="rect">
            <a:avLst/>
          </a:prstGeom>
        </p:spPr>
      </p:pic>
      <p:sp>
        <p:nvSpPr>
          <p:cNvPr id="70" name="テキスト ボックス 69">
            <a:extLst>
              <a:ext uri="{FF2B5EF4-FFF2-40B4-BE49-F238E27FC236}">
                <a16:creationId xmlns:a16="http://schemas.microsoft.com/office/drawing/2014/main" id="{EF7E5980-8397-417E-89E6-DDA5D4104FB7}"/>
              </a:ext>
            </a:extLst>
          </p:cNvPr>
          <p:cNvSpPr txBox="1"/>
          <p:nvPr/>
        </p:nvSpPr>
        <p:spPr>
          <a:xfrm>
            <a:off x="10046324" y="3742301"/>
            <a:ext cx="1952636" cy="253590"/>
          </a:xfrm>
          <a:prstGeom prst="rect">
            <a:avLst/>
          </a:prstGeom>
          <a:noFill/>
        </p:spPr>
        <p:txBody>
          <a:bodyPr wrap="square" lIns="24000" tIns="24000" rIns="24000" bIns="24000" rtlCol="0" anchor="ctr" anchorCtr="0">
            <a:spAutoFit/>
          </a:bodyPr>
          <a:lstStyle/>
          <a:p>
            <a:r>
              <a:rPr kumimoji="1" lang="ja-JP" altLang="en-US" sz="1333" dirty="0">
                <a:latin typeface="Meiryo" panose="020B0604030504040204" pitchFamily="34" charset="-128"/>
                <a:ea typeface="Meiryo" panose="020B0604030504040204" pitchFamily="34" charset="-128"/>
              </a:rPr>
              <a:t>太郎</a:t>
            </a:r>
            <a:r>
              <a:rPr kumimoji="1" lang="en-US" altLang="ja-JP" sz="1333" dirty="0">
                <a:latin typeface="Meiryo" panose="020B0604030504040204" pitchFamily="34" charset="-128"/>
                <a:ea typeface="Meiryo" panose="020B0604030504040204" pitchFamily="34" charset="-128"/>
              </a:rPr>
              <a:t>(A</a:t>
            </a:r>
            <a:r>
              <a:rPr kumimoji="1" lang="ja-JP" altLang="en-US" sz="1333" dirty="0">
                <a:latin typeface="Meiryo" panose="020B0604030504040204" pitchFamily="34" charset="-128"/>
                <a:ea typeface="Meiryo" panose="020B0604030504040204" pitchFamily="34" charset="-128"/>
              </a:rPr>
              <a:t>本番</a:t>
            </a:r>
            <a:r>
              <a:rPr kumimoji="1" lang="en-US" altLang="ja-JP" sz="1333" dirty="0">
                <a:latin typeface="Meiryo" panose="020B0604030504040204" pitchFamily="34" charset="-128"/>
                <a:ea typeface="Meiryo" panose="020B0604030504040204" pitchFamily="34" charset="-128"/>
              </a:rPr>
              <a:t>)</a:t>
            </a:r>
            <a:endParaRPr kumimoji="1" lang="ja-JP" altLang="en-US" sz="1333" dirty="0">
              <a:latin typeface="Meiryo" panose="020B0604030504040204" pitchFamily="34" charset="-128"/>
              <a:ea typeface="Meiryo" panose="020B0604030504040204" pitchFamily="34" charset="-128"/>
            </a:endParaRPr>
          </a:p>
        </p:txBody>
      </p:sp>
      <p:pic>
        <p:nvPicPr>
          <p:cNvPr id="73" name="図 72">
            <a:extLst>
              <a:ext uri="{FF2B5EF4-FFF2-40B4-BE49-F238E27FC236}">
                <a16:creationId xmlns:a16="http://schemas.microsoft.com/office/drawing/2014/main" id="{19162840-7C59-414F-9549-E39523121B74}"/>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9711844" y="3606208"/>
            <a:ext cx="260538" cy="435673"/>
          </a:xfrm>
          <a:prstGeom prst="rect">
            <a:avLst/>
          </a:prstGeom>
        </p:spPr>
      </p:pic>
      <p:sp>
        <p:nvSpPr>
          <p:cNvPr id="74" name="正方形/長方形 73">
            <a:extLst>
              <a:ext uri="{FF2B5EF4-FFF2-40B4-BE49-F238E27FC236}">
                <a16:creationId xmlns:a16="http://schemas.microsoft.com/office/drawing/2014/main" id="{2E36240B-D4B6-4485-86CB-A0C3F2381215}"/>
              </a:ext>
            </a:extLst>
          </p:cNvPr>
          <p:cNvSpPr/>
          <p:nvPr/>
        </p:nvSpPr>
        <p:spPr>
          <a:xfrm>
            <a:off x="9982015" y="4094065"/>
            <a:ext cx="2019376" cy="31014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kumimoji="1" lang="ja-JP" altLang="en-US" sz="1333" dirty="0">
                <a:solidFill>
                  <a:srgbClr val="163D51"/>
                </a:solidFill>
                <a:latin typeface="Meiryo" panose="020B0604030504040204" pitchFamily="34" charset="-128"/>
                <a:ea typeface="Meiryo" panose="020B0604030504040204" pitchFamily="34" charset="-128"/>
              </a:rPr>
              <a:t>五郎</a:t>
            </a:r>
            <a:r>
              <a:rPr kumimoji="1" lang="en-US" altLang="ja-JP" sz="1333" dirty="0">
                <a:solidFill>
                  <a:srgbClr val="163D51"/>
                </a:solidFill>
                <a:latin typeface="Meiryo" panose="020B0604030504040204" pitchFamily="34" charset="-128"/>
                <a:ea typeface="Meiryo" panose="020B0604030504040204" pitchFamily="34" charset="-128"/>
              </a:rPr>
              <a:t>(A</a:t>
            </a:r>
            <a:r>
              <a:rPr kumimoji="1" lang="ja-JP" altLang="en-US" sz="1333" dirty="0">
                <a:solidFill>
                  <a:srgbClr val="163D51"/>
                </a:solidFill>
                <a:latin typeface="Meiryo" panose="020B0604030504040204" pitchFamily="34" charset="-128"/>
                <a:ea typeface="Meiryo" panose="020B0604030504040204" pitchFamily="34" charset="-128"/>
              </a:rPr>
              <a:t>本番</a:t>
            </a:r>
            <a:r>
              <a:rPr kumimoji="1" lang="en-US" altLang="ja-JP" sz="1333" b="1" dirty="0">
                <a:solidFill>
                  <a:srgbClr val="163D51"/>
                </a:solidFill>
                <a:latin typeface="Meiryo" panose="020B0604030504040204" pitchFamily="34" charset="-128"/>
                <a:ea typeface="Meiryo" panose="020B0604030504040204" pitchFamily="34" charset="-128"/>
              </a:rPr>
              <a:t>)</a:t>
            </a:r>
            <a:endParaRPr kumimoji="1" lang="ja-JP" altLang="en-US" sz="1333" dirty="0">
              <a:solidFill>
                <a:srgbClr val="163D51"/>
              </a:solidFill>
              <a:latin typeface="Meiryo" panose="020B0604030504040204" pitchFamily="34" charset="-128"/>
              <a:ea typeface="Meiryo" panose="020B0604030504040204" pitchFamily="34" charset="-128"/>
            </a:endParaRPr>
          </a:p>
        </p:txBody>
      </p:sp>
      <p:pic>
        <p:nvPicPr>
          <p:cNvPr id="78" name="図 77">
            <a:extLst>
              <a:ext uri="{FF2B5EF4-FFF2-40B4-BE49-F238E27FC236}">
                <a16:creationId xmlns:a16="http://schemas.microsoft.com/office/drawing/2014/main" id="{2E8596D0-F7B9-45BE-9FDB-434B80A0221C}"/>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9649969" y="5564419"/>
            <a:ext cx="255068" cy="428303"/>
          </a:xfrm>
          <a:prstGeom prst="rect">
            <a:avLst/>
          </a:prstGeom>
        </p:spPr>
      </p:pic>
      <p:sp>
        <p:nvSpPr>
          <p:cNvPr id="79" name="テキスト ボックス 78">
            <a:extLst>
              <a:ext uri="{FF2B5EF4-FFF2-40B4-BE49-F238E27FC236}">
                <a16:creationId xmlns:a16="http://schemas.microsoft.com/office/drawing/2014/main" id="{EF7E5980-8397-417E-89E6-DDA5D4104FB7}"/>
              </a:ext>
            </a:extLst>
          </p:cNvPr>
          <p:cNvSpPr txBox="1"/>
          <p:nvPr/>
        </p:nvSpPr>
        <p:spPr>
          <a:xfrm>
            <a:off x="10046323" y="5237814"/>
            <a:ext cx="1890760" cy="253590"/>
          </a:xfrm>
          <a:prstGeom prst="rect">
            <a:avLst/>
          </a:prstGeom>
          <a:noFill/>
        </p:spPr>
        <p:txBody>
          <a:bodyPr wrap="square" lIns="24000" tIns="24000" rIns="24000" bIns="24000" rtlCol="0" anchor="ctr" anchorCtr="0">
            <a:spAutoFit/>
          </a:bodyPr>
          <a:lstStyle/>
          <a:p>
            <a:r>
              <a:rPr kumimoji="1" lang="ja-JP" altLang="en-US" sz="1333" dirty="0">
                <a:latin typeface="Meiryo" panose="020B0604030504040204" pitchFamily="34" charset="-128"/>
                <a:ea typeface="Meiryo" panose="020B0604030504040204" pitchFamily="34" charset="-128"/>
              </a:rPr>
              <a:t>太郎</a:t>
            </a:r>
            <a:r>
              <a:rPr kumimoji="1" lang="en-US" altLang="ja-JP" sz="1333" dirty="0">
                <a:latin typeface="Meiryo" panose="020B0604030504040204" pitchFamily="34" charset="-128"/>
                <a:ea typeface="Meiryo" panose="020B0604030504040204" pitchFamily="34" charset="-128"/>
              </a:rPr>
              <a:t>(A</a:t>
            </a:r>
            <a:r>
              <a:rPr kumimoji="1" lang="ja-JP" altLang="en-US" sz="1333" dirty="0">
                <a:latin typeface="Meiryo" panose="020B0604030504040204" pitchFamily="34" charset="-128"/>
                <a:ea typeface="Meiryo" panose="020B0604030504040204" pitchFamily="34" charset="-128"/>
              </a:rPr>
              <a:t>開発</a:t>
            </a:r>
            <a:r>
              <a:rPr kumimoji="1" lang="en-US" altLang="ja-JP" sz="1333" dirty="0">
                <a:latin typeface="Meiryo" panose="020B0604030504040204" pitchFamily="34" charset="-128"/>
                <a:ea typeface="Meiryo" panose="020B0604030504040204" pitchFamily="34" charset="-128"/>
              </a:rPr>
              <a:t>)</a:t>
            </a:r>
            <a:endParaRPr kumimoji="1" lang="ja-JP" altLang="en-US" sz="1333" dirty="0">
              <a:latin typeface="Meiryo" panose="020B0604030504040204" pitchFamily="34" charset="-128"/>
              <a:ea typeface="Meiryo" panose="020B0604030504040204" pitchFamily="34" charset="-128"/>
            </a:endParaRPr>
          </a:p>
        </p:txBody>
      </p:sp>
      <p:pic>
        <p:nvPicPr>
          <p:cNvPr id="80" name="図 79">
            <a:extLst>
              <a:ext uri="{FF2B5EF4-FFF2-40B4-BE49-F238E27FC236}">
                <a16:creationId xmlns:a16="http://schemas.microsoft.com/office/drawing/2014/main" id="{19162840-7C59-414F-9549-E39523121B74}"/>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9649969" y="5101719"/>
            <a:ext cx="260538" cy="435673"/>
          </a:xfrm>
          <a:prstGeom prst="rect">
            <a:avLst/>
          </a:prstGeom>
        </p:spPr>
      </p:pic>
      <p:sp>
        <p:nvSpPr>
          <p:cNvPr id="81" name="正方形/長方形 80">
            <a:extLst>
              <a:ext uri="{FF2B5EF4-FFF2-40B4-BE49-F238E27FC236}">
                <a16:creationId xmlns:a16="http://schemas.microsoft.com/office/drawing/2014/main" id="{2E36240B-D4B6-4485-86CB-A0C3F2381215}"/>
              </a:ext>
            </a:extLst>
          </p:cNvPr>
          <p:cNvSpPr/>
          <p:nvPr/>
        </p:nvSpPr>
        <p:spPr>
          <a:xfrm>
            <a:off x="9966912" y="5638136"/>
            <a:ext cx="1864132" cy="31014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kumimoji="1" lang="ja-JP" altLang="en-US" sz="1333" dirty="0">
                <a:solidFill>
                  <a:schemeClr val="tx1"/>
                </a:solidFill>
                <a:latin typeface="Meiryo" panose="020B0604030504040204" pitchFamily="34" charset="-128"/>
                <a:ea typeface="Meiryo" panose="020B0604030504040204" pitchFamily="34" charset="-128"/>
              </a:rPr>
              <a:t>五郎</a:t>
            </a:r>
            <a:r>
              <a:rPr kumimoji="1" lang="en-US" altLang="ja-JP" sz="1333"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(A</a:t>
            </a:r>
            <a:r>
              <a:rPr kumimoji="1" lang="ja-JP" altLang="en-US" sz="1333"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開発</a:t>
            </a:r>
            <a:r>
              <a:rPr kumimoji="1" lang="en-US" altLang="ja-JP" sz="1333" b="1"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a:t>
            </a:r>
            <a:endParaRPr kumimoji="1" lang="ja-JP" altLang="en-US" sz="1333"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endParaRPr>
          </a:p>
        </p:txBody>
      </p:sp>
      <p:sp>
        <p:nvSpPr>
          <p:cNvPr id="82" name="角丸四角形吹き出し 81">
            <a:extLst>
              <a:ext uri="{FF2B5EF4-FFF2-40B4-BE49-F238E27FC236}">
                <a16:creationId xmlns:a16="http://schemas.microsoft.com/office/drawing/2014/main" id="{399DEDE3-BE10-3348-8EF6-B9CD2E2F30F3}"/>
              </a:ext>
            </a:extLst>
          </p:cNvPr>
          <p:cNvSpPr/>
          <p:nvPr/>
        </p:nvSpPr>
        <p:spPr>
          <a:xfrm>
            <a:off x="4768322" y="1681641"/>
            <a:ext cx="3823680" cy="972795"/>
          </a:xfrm>
          <a:prstGeom prst="wedgeRoundRectCallout">
            <a:avLst>
              <a:gd name="adj1" fmla="val -55703"/>
              <a:gd name="adj2" fmla="val 107949"/>
              <a:gd name="adj3" fmla="val 16667"/>
            </a:avLst>
          </a:prstGeom>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48000" tIns="48000" rIns="48000" bIns="48000" numCol="1" spcCol="0" rtlCol="0" fromWordArt="0" anchor="ctr" anchorCtr="0" forceAA="0" compatLnSpc="1">
            <a:prstTxWarp prst="textNoShape">
              <a:avLst/>
            </a:prstTxWarp>
            <a:noAutofit/>
          </a:bodyPr>
          <a:lstStyle/>
          <a:p>
            <a:pPr defTabSz="914363"/>
            <a:r>
              <a:rPr lang="ja-JP" altLang="en-US" sz="1167" dirty="0">
                <a:solidFill>
                  <a:srgbClr val="2A2E32"/>
                </a:solidFill>
                <a:latin typeface="Meiryo" panose="020B0604030504040204" pitchFamily="34" charset="-128"/>
                <a:ea typeface="Meiryo" panose="020B0604030504040204" pitchFamily="34" charset="-128"/>
              </a:rPr>
              <a:t>具体例</a:t>
            </a:r>
            <a:endParaRPr lang="en-US" altLang="ja-JP" sz="1167" dirty="0">
              <a:solidFill>
                <a:srgbClr val="2A2E32"/>
              </a:solidFill>
              <a:latin typeface="Meiryo" panose="020B0604030504040204" pitchFamily="34" charset="-128"/>
              <a:ea typeface="Meiryo" panose="020B0604030504040204" pitchFamily="34" charset="-128"/>
            </a:endParaRPr>
          </a:p>
          <a:p>
            <a:pPr defTabSz="914363"/>
            <a:r>
              <a:rPr lang="ja-JP" altLang="en-US" sz="1167" dirty="0">
                <a:solidFill>
                  <a:srgbClr val="2A2E32"/>
                </a:solidFill>
                <a:latin typeface="Meiryo" panose="020B0604030504040204" pitchFamily="34" charset="-128"/>
                <a:ea typeface="Meiryo" panose="020B0604030504040204" pitchFamily="34" charset="-128"/>
              </a:rPr>
              <a:t>ケース１）開発担当の増員</a:t>
            </a:r>
            <a:r>
              <a:rPr lang="en-US" altLang="ja-JP" sz="1167" dirty="0">
                <a:solidFill>
                  <a:srgbClr val="2A2E32"/>
                </a:solidFill>
                <a:latin typeface="Meiryo" panose="020B0604030504040204" pitchFamily="34" charset="-128"/>
                <a:ea typeface="Meiryo" panose="020B0604030504040204" pitchFamily="34" charset="-128"/>
              </a:rPr>
              <a:t>(IAM</a:t>
            </a:r>
            <a:r>
              <a:rPr lang="ja-JP" altLang="en-US" sz="1167">
                <a:solidFill>
                  <a:srgbClr val="2A2E32"/>
                </a:solidFill>
                <a:latin typeface="Meiryo" panose="020B0604030504040204" pitchFamily="34" charset="-128"/>
                <a:ea typeface="Meiryo" panose="020B0604030504040204" pitchFamily="34" charset="-128"/>
              </a:rPr>
              <a:t>ユーザーの</a:t>
            </a:r>
            <a:r>
              <a:rPr lang="ja-JP" altLang="en-US" sz="1167" dirty="0">
                <a:solidFill>
                  <a:srgbClr val="2A2E32"/>
                </a:solidFill>
                <a:latin typeface="Meiryo" panose="020B0604030504040204" pitchFamily="34" charset="-128"/>
                <a:ea typeface="Meiryo" panose="020B0604030504040204" pitchFamily="34" charset="-128"/>
              </a:rPr>
              <a:t>増加）</a:t>
            </a:r>
            <a:endParaRPr lang="en-US" altLang="ja-JP" sz="1167" dirty="0">
              <a:solidFill>
                <a:srgbClr val="2A2E32"/>
              </a:solidFill>
              <a:latin typeface="Meiryo" panose="020B0604030504040204" pitchFamily="34" charset="-128"/>
              <a:ea typeface="Meiryo" panose="020B0604030504040204" pitchFamily="34" charset="-128"/>
            </a:endParaRPr>
          </a:p>
          <a:p>
            <a:pPr defTabSz="914363"/>
            <a:r>
              <a:rPr lang="ja-JP" altLang="en-US" sz="1167" dirty="0">
                <a:solidFill>
                  <a:srgbClr val="2A2E32"/>
                </a:solidFill>
                <a:latin typeface="Meiryo" panose="020B0604030504040204" pitchFamily="34" charset="-128"/>
                <a:ea typeface="Meiryo" panose="020B0604030504040204" pitchFamily="34" charset="-128"/>
              </a:rPr>
              <a:t>ケース２）新規</a:t>
            </a:r>
            <a:r>
              <a:rPr lang="en-US" altLang="ja-JP" sz="1167" dirty="0">
                <a:solidFill>
                  <a:srgbClr val="2A2E32"/>
                </a:solidFill>
                <a:latin typeface="Meiryo" panose="020B0604030504040204" pitchFamily="34" charset="-128"/>
                <a:ea typeface="Meiryo" panose="020B0604030504040204" pitchFamily="34" charset="-128"/>
              </a:rPr>
              <a:t>B</a:t>
            </a:r>
            <a:r>
              <a:rPr lang="ja-JP" altLang="en-US" sz="1167" dirty="0">
                <a:solidFill>
                  <a:srgbClr val="2A2E32"/>
                </a:solidFill>
                <a:latin typeface="Meiryo" panose="020B0604030504040204" pitchFamily="34" charset="-128"/>
                <a:ea typeface="Meiryo" panose="020B0604030504040204" pitchFamily="34" charset="-128"/>
              </a:rPr>
              <a:t>システムの開発</a:t>
            </a:r>
            <a:r>
              <a:rPr lang="en-US" altLang="ja-JP" sz="1167" dirty="0">
                <a:solidFill>
                  <a:srgbClr val="2A2E32"/>
                </a:solidFill>
                <a:latin typeface="Meiryo" panose="020B0604030504040204" pitchFamily="34" charset="-128"/>
                <a:ea typeface="Meiryo" panose="020B0604030504040204" pitchFamily="34" charset="-128"/>
              </a:rPr>
              <a:t>(AWS</a:t>
            </a:r>
            <a:r>
              <a:rPr lang="ja-JP" altLang="en-US" sz="1167" dirty="0">
                <a:solidFill>
                  <a:srgbClr val="2A2E32"/>
                </a:solidFill>
                <a:latin typeface="Meiryo" panose="020B0604030504040204" pitchFamily="34" charset="-128"/>
                <a:ea typeface="Meiryo" panose="020B0604030504040204" pitchFamily="34" charset="-128"/>
              </a:rPr>
              <a:t>アカウントの増加）</a:t>
            </a:r>
            <a:endParaRPr lang="en-US" altLang="ja-JP" sz="1167" dirty="0">
              <a:solidFill>
                <a:srgbClr val="2A2E32"/>
              </a:solidFill>
              <a:latin typeface="Meiryo" panose="020B0604030504040204" pitchFamily="34" charset="-128"/>
              <a:ea typeface="Meiryo" panose="020B0604030504040204" pitchFamily="34" charset="-128"/>
            </a:endParaRPr>
          </a:p>
          <a:p>
            <a:pPr defTabSz="914363"/>
            <a:endParaRPr lang="en-US" altLang="ja-JP" sz="1333" dirty="0">
              <a:solidFill>
                <a:srgbClr val="2A2E32"/>
              </a:solidFill>
              <a:latin typeface="Meiryo" panose="020B0604030504040204" pitchFamily="34" charset="-128"/>
              <a:ea typeface="Meiryo" panose="020B0604030504040204" pitchFamily="34" charset="-128"/>
            </a:endParaRPr>
          </a:p>
        </p:txBody>
      </p:sp>
      <p:sp>
        <p:nvSpPr>
          <p:cNvPr id="36" name="角丸四角形吹き出し 35">
            <a:extLst>
              <a:ext uri="{FF2B5EF4-FFF2-40B4-BE49-F238E27FC236}">
                <a16:creationId xmlns:a16="http://schemas.microsoft.com/office/drawing/2014/main" id="{399DEDE3-BE10-3348-8EF6-B9CD2E2F30F3}"/>
              </a:ext>
            </a:extLst>
          </p:cNvPr>
          <p:cNvSpPr/>
          <p:nvPr/>
        </p:nvSpPr>
        <p:spPr>
          <a:xfrm>
            <a:off x="4343885" y="5925782"/>
            <a:ext cx="4373025" cy="577860"/>
          </a:xfrm>
          <a:prstGeom prst="wedgeRoundRectCallout">
            <a:avLst>
              <a:gd name="adj1" fmla="val -58130"/>
              <a:gd name="adj2" fmla="val -87856"/>
              <a:gd name="adj3" fmla="val 16667"/>
            </a:avLst>
          </a:prstGeom>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48000" tIns="48000" rIns="48000" bIns="48000" numCol="1" spcCol="0" rtlCol="0" fromWordArt="0" anchor="ctr" anchorCtr="0" forceAA="0" compatLnSpc="1">
            <a:prstTxWarp prst="textNoShape">
              <a:avLst/>
            </a:prstTxWarp>
            <a:noAutofit/>
          </a:bodyPr>
          <a:lstStyle/>
          <a:p>
            <a:pPr defTabSz="914363"/>
            <a:r>
              <a:rPr lang="ja-JP" altLang="en-US" sz="1333" dirty="0">
                <a:solidFill>
                  <a:srgbClr val="2A2E32"/>
                </a:solidFill>
                <a:latin typeface="Meiryo" panose="020B0604030504040204" pitchFamily="34" charset="-128"/>
                <a:ea typeface="Meiryo" panose="020B0604030504040204" pitchFamily="34" charset="-128"/>
              </a:rPr>
              <a:t>ポイント：</a:t>
            </a:r>
            <a:endParaRPr lang="en-US" altLang="ja-JP" sz="1333" dirty="0">
              <a:solidFill>
                <a:srgbClr val="2A2E32"/>
              </a:solidFill>
              <a:latin typeface="Meiryo" panose="020B0604030504040204" pitchFamily="34" charset="-128"/>
              <a:ea typeface="Meiryo" panose="020B0604030504040204" pitchFamily="34" charset="-128"/>
            </a:endParaRPr>
          </a:p>
          <a:p>
            <a:pPr defTabSz="914363"/>
            <a:r>
              <a:rPr lang="en-US" altLang="ja-JP" sz="1333" dirty="0">
                <a:solidFill>
                  <a:srgbClr val="2A2E32"/>
                </a:solidFill>
                <a:latin typeface="Meiryo" panose="020B0604030504040204" pitchFamily="34" charset="-128"/>
                <a:ea typeface="Meiryo" panose="020B0604030504040204" pitchFamily="34" charset="-128"/>
              </a:rPr>
              <a:t>IAM”</a:t>
            </a:r>
            <a:r>
              <a:rPr lang="ja-JP" altLang="en-US" sz="1333" dirty="0">
                <a:solidFill>
                  <a:srgbClr val="2A2E32"/>
                </a:solidFill>
                <a:latin typeface="Meiryo" panose="020B0604030504040204" pitchFamily="34" charset="-128"/>
                <a:ea typeface="Meiryo" panose="020B0604030504040204" pitchFamily="34" charset="-128"/>
              </a:rPr>
              <a:t>ユーザ</a:t>
            </a:r>
            <a:r>
              <a:rPr lang="en-US" altLang="ja-JP" sz="1333" dirty="0">
                <a:solidFill>
                  <a:srgbClr val="2A2E32"/>
                </a:solidFill>
                <a:latin typeface="Meiryo" panose="020B0604030504040204" pitchFamily="34" charset="-128"/>
                <a:ea typeface="Meiryo" panose="020B0604030504040204" pitchFamily="34" charset="-128"/>
              </a:rPr>
              <a:t>”</a:t>
            </a:r>
            <a:r>
              <a:rPr lang="ja-JP" altLang="en-US" sz="1333" dirty="0" err="1">
                <a:solidFill>
                  <a:srgbClr val="2A2E32"/>
                </a:solidFill>
                <a:latin typeface="Meiryo" panose="020B0604030504040204" pitchFamily="34" charset="-128"/>
                <a:ea typeface="Meiryo" panose="020B0604030504040204" pitchFamily="34" charset="-128"/>
              </a:rPr>
              <a:t>に依</a:t>
            </a:r>
            <a:r>
              <a:rPr lang="ja-JP" altLang="en-US" sz="1333" dirty="0">
                <a:solidFill>
                  <a:srgbClr val="2A2E32"/>
                </a:solidFill>
                <a:latin typeface="Meiryo" panose="020B0604030504040204" pitchFamily="34" charset="-128"/>
                <a:ea typeface="Meiryo" panose="020B0604030504040204" pitchFamily="34" charset="-128"/>
              </a:rPr>
              <a:t>存しない</a:t>
            </a:r>
            <a:r>
              <a:rPr lang="ja-JP" altLang="en-US" sz="1333">
                <a:solidFill>
                  <a:srgbClr val="2A2E32"/>
                </a:solidFill>
                <a:latin typeface="Meiryo" panose="020B0604030504040204" pitchFamily="34" charset="-128"/>
                <a:ea typeface="Meiryo" panose="020B0604030504040204" pitchFamily="34" charset="-128"/>
              </a:rPr>
              <a:t>、認証の</a:t>
            </a:r>
            <a:r>
              <a:rPr lang="ja-JP" altLang="en-US" sz="1333" dirty="0">
                <a:solidFill>
                  <a:srgbClr val="2A2E32"/>
                </a:solidFill>
                <a:latin typeface="Meiryo" panose="020B0604030504040204" pitchFamily="34" charset="-128"/>
                <a:ea typeface="Meiryo" panose="020B0604030504040204" pitchFamily="34" charset="-128"/>
              </a:rPr>
              <a:t>仕組みの構築。</a:t>
            </a:r>
            <a:endParaRPr lang="en-US" altLang="ja-JP" sz="1333" dirty="0">
              <a:solidFill>
                <a:srgbClr val="2A2E32"/>
              </a:solidFill>
              <a:latin typeface="Meiryo" panose="020B0604030504040204" pitchFamily="34" charset="-128"/>
              <a:ea typeface="Meiryo" panose="020B0604030504040204" pitchFamily="34" charset="-128"/>
            </a:endParaRPr>
          </a:p>
        </p:txBody>
      </p:sp>
      <p:sp>
        <p:nvSpPr>
          <p:cNvPr id="3" name="テキスト ボックス 1">
            <a:extLst>
              <a:ext uri="{FF2B5EF4-FFF2-40B4-BE49-F238E27FC236}">
                <a16:creationId xmlns:a16="http://schemas.microsoft.com/office/drawing/2014/main" id="{218940F7-FC23-01F8-6990-4BA98EE8D751}"/>
              </a:ext>
            </a:extLst>
          </p:cNvPr>
          <p:cNvSpPr txBox="1"/>
          <p:nvPr/>
        </p:nvSpPr>
        <p:spPr>
          <a:xfrm>
            <a:off x="10607211" y="0"/>
            <a:ext cx="1584789" cy="369332"/>
          </a:xfrm>
          <a:prstGeom prst="rect">
            <a:avLst/>
          </a:prstGeom>
          <a:noFill/>
        </p:spPr>
        <p:txBody>
          <a:bodyPr wrap="square" anchor="ctr">
            <a:spAutoFit/>
          </a:bodyPr>
          <a:lstStyle/>
          <a:p>
            <a:pPr algn="ctr"/>
            <a:r>
              <a:rPr lang="en-US" altLang="ja-JP" sz="1800" b="0" i="0" dirty="0">
                <a:solidFill>
                  <a:schemeClr val="bg1">
                    <a:lumMod val="50000"/>
                  </a:schemeClr>
                </a:solidFill>
                <a:effectLst/>
                <a:latin typeface="Meiryo" panose="020B0604030504040204" pitchFamily="34" charset="-128"/>
                <a:ea typeface="Meiryo" panose="020B0604030504040204" pitchFamily="34" charset="-128"/>
              </a:rPr>
              <a:t>SEC02-BP01</a:t>
            </a:r>
            <a:endParaRPr lang="ja-JP" altLang="en-US">
              <a:solidFill>
                <a:schemeClr val="bg1">
                  <a:lumMod val="50000"/>
                </a:schemeClr>
              </a:solidFill>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211748998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テキスト ボックス 22"/>
          <p:cNvSpPr txBox="1"/>
          <p:nvPr/>
        </p:nvSpPr>
        <p:spPr>
          <a:xfrm>
            <a:off x="399637" y="880904"/>
            <a:ext cx="11430412" cy="1631216"/>
          </a:xfrm>
          <a:prstGeom prst="rect">
            <a:avLst/>
          </a:prstGeom>
          <a:noFill/>
        </p:spPr>
        <p:txBody>
          <a:bodyPr wrap="square" rtlCol="0">
            <a:spAutoFit/>
          </a:bodyPr>
          <a:lstStyle/>
          <a:p>
            <a:pPr marL="342900" indent="-342900">
              <a:buFont typeface="Arial" panose="020B0604020202020204" pitchFamily="34" charset="0"/>
              <a:buChar char="•"/>
            </a:pPr>
            <a:r>
              <a:rPr kumimoji="1" lang="ja-JP" altLang="en-US" sz="2000" dirty="0">
                <a:solidFill>
                  <a:schemeClr val="tx1">
                    <a:lumMod val="75000"/>
                  </a:schemeClr>
                </a:solidFill>
                <a:latin typeface="Meiryo" panose="020B0604030504040204" pitchFamily="34" charset="-128"/>
                <a:ea typeface="Meiryo" panose="020B0604030504040204" pitchFamily="34" charset="-128"/>
              </a:rPr>
              <a:t>企業向けのユースケース</a:t>
            </a:r>
            <a:r>
              <a:rPr kumimoji="1" lang="ja-JP" altLang="en-US" sz="2000">
                <a:solidFill>
                  <a:schemeClr val="tx1">
                    <a:lumMod val="75000"/>
                  </a:schemeClr>
                </a:solidFill>
                <a:latin typeface="Meiryo" panose="020B0604030504040204" pitchFamily="34" charset="-128"/>
                <a:ea typeface="Meiryo" panose="020B0604030504040204" pitchFamily="34" charset="-128"/>
              </a:rPr>
              <a:t>では</a:t>
            </a:r>
            <a:r>
              <a:rPr kumimoji="1" lang="en-US" altLang="ja-JP" sz="2000" dirty="0">
                <a:solidFill>
                  <a:schemeClr val="tx1">
                    <a:lumMod val="75000"/>
                  </a:schemeClr>
                </a:solidFill>
                <a:latin typeface="Meiryo" panose="020B0604030504040204" pitchFamily="34" charset="-128"/>
                <a:ea typeface="Meiryo" panose="020B0604030504040204" pitchFamily="34" charset="-128"/>
              </a:rPr>
              <a:t>Active Directory(AD) </a:t>
            </a:r>
            <a:r>
              <a:rPr kumimoji="1" lang="ja-JP" altLang="en-US" sz="2000">
                <a:solidFill>
                  <a:schemeClr val="tx1">
                    <a:lumMod val="75000"/>
                  </a:schemeClr>
                </a:solidFill>
                <a:latin typeface="Meiryo" panose="020B0604030504040204" pitchFamily="34" charset="-128"/>
                <a:ea typeface="Meiryo" panose="020B0604030504040204" pitchFamily="34" charset="-128"/>
              </a:rPr>
              <a:t>や</a:t>
            </a:r>
            <a:r>
              <a:rPr kumimoji="1" lang="en-US" altLang="ja-JP" sz="2000" dirty="0">
                <a:solidFill>
                  <a:schemeClr val="tx1">
                    <a:lumMod val="75000"/>
                  </a:schemeClr>
                </a:solidFill>
                <a:latin typeface="Meiryo" panose="020B0604030504040204" pitchFamily="34" charset="-128"/>
                <a:ea typeface="Meiryo" panose="020B0604030504040204" pitchFamily="34" charset="-128"/>
              </a:rPr>
              <a:t>ADFS(Active Directory Federation Service) </a:t>
            </a:r>
            <a:r>
              <a:rPr kumimoji="1" lang="ja-JP" altLang="en-US" sz="2000">
                <a:solidFill>
                  <a:schemeClr val="tx1">
                    <a:lumMod val="75000"/>
                  </a:schemeClr>
                </a:solidFill>
                <a:latin typeface="Meiryo" panose="020B0604030504040204" pitchFamily="34" charset="-128"/>
                <a:ea typeface="Meiryo" panose="020B0604030504040204" pitchFamily="34" charset="-128"/>
              </a:rPr>
              <a:t>などが</a:t>
            </a:r>
            <a:r>
              <a:rPr kumimoji="1" lang="en-US" altLang="ja-JP" sz="2000" dirty="0">
                <a:solidFill>
                  <a:schemeClr val="tx1">
                    <a:lumMod val="75000"/>
                  </a:schemeClr>
                </a:solidFill>
                <a:latin typeface="Meiryo" panose="020B0604030504040204" pitchFamily="34" charset="-128"/>
                <a:ea typeface="Meiryo" panose="020B0604030504040204" pitchFamily="34" charset="-128"/>
              </a:rPr>
              <a:t>ID</a:t>
            </a:r>
            <a:r>
              <a:rPr kumimoji="1" lang="ja-JP" altLang="en-US" sz="2000">
                <a:solidFill>
                  <a:schemeClr val="tx1">
                    <a:lumMod val="75000"/>
                  </a:schemeClr>
                </a:solidFill>
                <a:latin typeface="Meiryo" panose="020B0604030504040204" pitchFamily="34" charset="-128"/>
                <a:ea typeface="Meiryo" panose="020B0604030504040204" pitchFamily="34" charset="-128"/>
              </a:rPr>
              <a:t>プロバイダと</a:t>
            </a:r>
            <a:r>
              <a:rPr kumimoji="1" lang="ja-JP" altLang="en-US" sz="2000" dirty="0">
                <a:solidFill>
                  <a:schemeClr val="tx1">
                    <a:lumMod val="75000"/>
                  </a:schemeClr>
                </a:solidFill>
                <a:latin typeface="Meiryo" panose="020B0604030504040204" pitchFamily="34" charset="-128"/>
                <a:ea typeface="Meiryo" panose="020B0604030504040204" pitchFamily="34" charset="-128"/>
              </a:rPr>
              <a:t>して</a:t>
            </a:r>
            <a:r>
              <a:rPr kumimoji="1" lang="ja-JP" altLang="en-US" sz="2000">
                <a:solidFill>
                  <a:schemeClr val="tx1">
                    <a:lumMod val="75000"/>
                  </a:schemeClr>
                </a:solidFill>
                <a:latin typeface="Meiryo" panose="020B0604030504040204" pitchFamily="34" charset="-128"/>
                <a:ea typeface="Meiryo" panose="020B0604030504040204" pitchFamily="34" charset="-128"/>
              </a:rPr>
              <a:t>使用され、</a:t>
            </a:r>
            <a:r>
              <a:rPr kumimoji="1" lang="en-US" altLang="ja-JP" sz="2000" dirty="0">
                <a:solidFill>
                  <a:schemeClr val="tx1">
                    <a:lumMod val="75000"/>
                  </a:schemeClr>
                </a:solidFill>
                <a:latin typeface="Meiryo" panose="020B0604030504040204" pitchFamily="34" charset="-128"/>
                <a:ea typeface="Meiryo" panose="020B0604030504040204" pitchFamily="34" charset="-128"/>
              </a:rPr>
              <a:t>ID</a:t>
            </a:r>
            <a:r>
              <a:rPr kumimoji="1" lang="ja-JP" altLang="en-US" sz="2000">
                <a:solidFill>
                  <a:schemeClr val="tx1">
                    <a:lumMod val="75000"/>
                  </a:schemeClr>
                </a:solidFill>
                <a:latin typeface="Meiryo" panose="020B0604030504040204" pitchFamily="34" charset="-128"/>
                <a:ea typeface="Meiryo" panose="020B0604030504040204" pitchFamily="34" charset="-128"/>
              </a:rPr>
              <a:t>プロバイダ上</a:t>
            </a:r>
            <a:r>
              <a:rPr kumimoji="1" lang="ja-JP" altLang="en-US" sz="2000" dirty="0">
                <a:solidFill>
                  <a:schemeClr val="tx1">
                    <a:lumMod val="75000"/>
                  </a:schemeClr>
                </a:solidFill>
                <a:latin typeface="Meiryo" panose="020B0604030504040204" pitchFamily="34" charset="-128"/>
                <a:ea typeface="Meiryo" panose="020B0604030504040204" pitchFamily="34" charset="-128"/>
              </a:rPr>
              <a:t>の</a:t>
            </a:r>
            <a:r>
              <a:rPr kumimoji="1" lang="ja-JP" altLang="en-US" sz="2000">
                <a:solidFill>
                  <a:schemeClr val="tx1">
                    <a:lumMod val="75000"/>
                  </a:schemeClr>
                </a:solidFill>
                <a:latin typeface="Meiryo" panose="020B0604030504040204" pitchFamily="34" charset="-128"/>
                <a:ea typeface="Meiryo" panose="020B0604030504040204" pitchFamily="34" charset="-128"/>
              </a:rPr>
              <a:t>ユーザーは人事情報と同期</a:t>
            </a:r>
            <a:r>
              <a:rPr kumimoji="1" lang="ja-JP" altLang="en-US" sz="2000" dirty="0">
                <a:solidFill>
                  <a:schemeClr val="tx1">
                    <a:lumMod val="75000"/>
                  </a:schemeClr>
                </a:solidFill>
                <a:latin typeface="Meiryo" panose="020B0604030504040204" pitchFamily="34" charset="-128"/>
                <a:ea typeface="Meiryo" panose="020B0604030504040204" pitchFamily="34" charset="-128"/>
              </a:rPr>
              <a:t>される</a:t>
            </a:r>
            <a:r>
              <a:rPr kumimoji="1" lang="ja-JP" altLang="en-US" sz="2000">
                <a:solidFill>
                  <a:schemeClr val="tx1">
                    <a:lumMod val="75000"/>
                  </a:schemeClr>
                </a:solidFill>
                <a:latin typeface="Meiryo" panose="020B0604030504040204" pitchFamily="34" charset="-128"/>
                <a:ea typeface="Meiryo" panose="020B0604030504040204" pitchFamily="34" charset="-128"/>
              </a:rPr>
              <a:t>ように運用されている</a:t>
            </a:r>
            <a:r>
              <a:rPr kumimoji="1" lang="ja-JP" altLang="en-US" sz="2000" dirty="0">
                <a:solidFill>
                  <a:schemeClr val="tx1">
                    <a:lumMod val="75000"/>
                  </a:schemeClr>
                </a:solidFill>
                <a:latin typeface="Meiryo" panose="020B0604030504040204" pitchFamily="34" charset="-128"/>
                <a:ea typeface="Meiryo" panose="020B0604030504040204" pitchFamily="34" charset="-128"/>
              </a:rPr>
              <a:t>ケースが</a:t>
            </a:r>
            <a:r>
              <a:rPr kumimoji="1" lang="ja-JP" altLang="en-US" sz="2000">
                <a:solidFill>
                  <a:schemeClr val="tx1">
                    <a:lumMod val="75000"/>
                  </a:schemeClr>
                </a:solidFill>
                <a:latin typeface="Meiryo" panose="020B0604030504040204" pitchFamily="34" charset="-128"/>
                <a:ea typeface="Meiryo" panose="020B0604030504040204" pitchFamily="34" charset="-128"/>
              </a:rPr>
              <a:t>多い。</a:t>
            </a:r>
            <a:endParaRPr kumimoji="1" lang="en-US" altLang="ja-JP" sz="2000" dirty="0">
              <a:solidFill>
                <a:schemeClr val="tx1">
                  <a:lumMod val="75000"/>
                </a:schemeClr>
              </a:solidFill>
              <a:latin typeface="Meiryo" panose="020B0604030504040204" pitchFamily="34" charset="-128"/>
              <a:ea typeface="Meiryo" panose="020B0604030504040204" pitchFamily="34" charset="-128"/>
            </a:endParaRPr>
          </a:p>
          <a:p>
            <a:pPr marL="342900" indent="-342900">
              <a:buFont typeface="Arial" panose="020B0604020202020204" pitchFamily="34" charset="0"/>
              <a:buChar char="•"/>
            </a:pPr>
            <a:r>
              <a:rPr kumimoji="1" lang="en-US" altLang="ja-JP" sz="2000" dirty="0">
                <a:solidFill>
                  <a:schemeClr val="tx1">
                    <a:lumMod val="75000"/>
                  </a:schemeClr>
                </a:solidFill>
                <a:latin typeface="Meiryo" panose="020B0604030504040204" pitchFamily="34" charset="-128"/>
                <a:ea typeface="Meiryo" panose="020B0604030504040204" pitchFamily="34" charset="-128"/>
              </a:rPr>
              <a:t>AWS</a:t>
            </a:r>
            <a:r>
              <a:rPr kumimoji="1" lang="ja-JP" altLang="en-US" sz="2000">
                <a:solidFill>
                  <a:schemeClr val="tx1">
                    <a:lumMod val="75000"/>
                  </a:schemeClr>
                </a:solidFill>
                <a:latin typeface="Meiryo" panose="020B0604030504040204" pitchFamily="34" charset="-128"/>
                <a:ea typeface="Meiryo" panose="020B0604030504040204" pitchFamily="34" charset="-128"/>
              </a:rPr>
              <a:t>は</a:t>
            </a:r>
            <a:r>
              <a:rPr kumimoji="1" lang="en-US" altLang="ja-JP" sz="2000" dirty="0">
                <a:solidFill>
                  <a:schemeClr val="tx1">
                    <a:lumMod val="75000"/>
                  </a:schemeClr>
                </a:solidFill>
                <a:latin typeface="Meiryo" panose="020B0604030504040204" pitchFamily="34" charset="-128"/>
                <a:ea typeface="Meiryo" panose="020B0604030504040204" pitchFamily="34" charset="-128"/>
              </a:rPr>
              <a:t>ID</a:t>
            </a:r>
            <a:r>
              <a:rPr kumimoji="1" lang="ja-JP" altLang="en-US" sz="2000">
                <a:solidFill>
                  <a:schemeClr val="tx1">
                    <a:lumMod val="75000"/>
                  </a:schemeClr>
                </a:solidFill>
                <a:latin typeface="Meiryo" panose="020B0604030504040204" pitchFamily="34" charset="-128"/>
                <a:ea typeface="Meiryo" panose="020B0604030504040204" pitchFamily="34" charset="-128"/>
              </a:rPr>
              <a:t>プロバイダの認証を信頼することで、</a:t>
            </a:r>
            <a:r>
              <a:rPr kumimoji="1" lang="en-US" altLang="ja-JP" sz="2000" dirty="0">
                <a:solidFill>
                  <a:schemeClr val="tx1">
                    <a:lumMod val="75000"/>
                  </a:schemeClr>
                </a:solidFill>
                <a:latin typeface="Meiryo" panose="020B0604030504040204" pitchFamily="34" charset="-128"/>
                <a:ea typeface="Meiryo" panose="020B0604030504040204" pitchFamily="34" charset="-128"/>
              </a:rPr>
              <a:t>ID</a:t>
            </a:r>
            <a:r>
              <a:rPr kumimoji="1" lang="ja-JP" altLang="en-US" sz="2000">
                <a:solidFill>
                  <a:schemeClr val="tx1">
                    <a:lumMod val="75000"/>
                  </a:schemeClr>
                </a:solidFill>
                <a:latin typeface="Meiryo" panose="020B0604030504040204" pitchFamily="34" charset="-128"/>
                <a:ea typeface="Meiryo" panose="020B0604030504040204" pitchFamily="34" charset="-128"/>
              </a:rPr>
              <a:t>プロバイダのユーザー</a:t>
            </a:r>
            <a:r>
              <a:rPr kumimoji="1" lang="en-US" altLang="ja-JP" sz="2000" dirty="0">
                <a:solidFill>
                  <a:schemeClr val="tx1">
                    <a:lumMod val="75000"/>
                  </a:schemeClr>
                </a:solidFill>
                <a:latin typeface="Meiryo" panose="020B0604030504040204" pitchFamily="34" charset="-128"/>
                <a:ea typeface="Meiryo" panose="020B0604030504040204" pitchFamily="34" charset="-128"/>
              </a:rPr>
              <a:t>(</a:t>
            </a:r>
            <a:r>
              <a:rPr kumimoji="1" lang="ja-JP" altLang="en-US" sz="2000">
                <a:solidFill>
                  <a:schemeClr val="tx1">
                    <a:lumMod val="75000"/>
                  </a:schemeClr>
                </a:solidFill>
                <a:latin typeface="Meiryo" panose="020B0604030504040204" pitchFamily="34" charset="-128"/>
                <a:ea typeface="Meiryo" panose="020B0604030504040204" pitchFamily="34" charset="-128"/>
              </a:rPr>
              <a:t>グループ</a:t>
            </a:r>
            <a:r>
              <a:rPr kumimoji="1" lang="en-US" altLang="ja-JP" sz="2000" dirty="0">
                <a:solidFill>
                  <a:schemeClr val="tx1">
                    <a:lumMod val="75000"/>
                  </a:schemeClr>
                </a:solidFill>
                <a:latin typeface="Meiryo" panose="020B0604030504040204" pitchFamily="34" charset="-128"/>
                <a:ea typeface="Meiryo" panose="020B0604030504040204" pitchFamily="34" charset="-128"/>
              </a:rPr>
              <a:t>)</a:t>
            </a:r>
            <a:r>
              <a:rPr kumimoji="1" lang="ja-JP" altLang="en-US" sz="2000">
                <a:solidFill>
                  <a:schemeClr val="tx1">
                    <a:lumMod val="75000"/>
                  </a:schemeClr>
                </a:solidFill>
                <a:latin typeface="Meiryo" panose="020B0604030504040204" pitchFamily="34" charset="-128"/>
                <a:ea typeface="Meiryo" panose="020B0604030504040204" pitchFamily="34" charset="-128"/>
              </a:rPr>
              <a:t>を使用することができる。</a:t>
            </a:r>
            <a:endParaRPr kumimoji="1" lang="en-US" altLang="ja-JP" sz="2000" dirty="0">
              <a:solidFill>
                <a:schemeClr val="tx1">
                  <a:lumMod val="75000"/>
                </a:schemeClr>
              </a:solidFill>
              <a:latin typeface="Meiryo" panose="020B0604030504040204" pitchFamily="34" charset="-128"/>
              <a:ea typeface="Meiryo" panose="020B0604030504040204" pitchFamily="34" charset="-128"/>
            </a:endParaRPr>
          </a:p>
        </p:txBody>
      </p:sp>
      <p:sp>
        <p:nvSpPr>
          <p:cNvPr id="55" name="テキスト ボックス 54">
            <a:extLst>
              <a:ext uri="{FF2B5EF4-FFF2-40B4-BE49-F238E27FC236}">
                <a16:creationId xmlns:a16="http://schemas.microsoft.com/office/drawing/2014/main" id="{2BF3A7B5-D022-D140-9C88-D71B46487905}"/>
              </a:ext>
            </a:extLst>
          </p:cNvPr>
          <p:cNvSpPr txBox="1"/>
          <p:nvPr/>
        </p:nvSpPr>
        <p:spPr>
          <a:xfrm>
            <a:off x="18859" y="4774802"/>
            <a:ext cx="1319203" cy="323165"/>
          </a:xfrm>
          <a:prstGeom prst="rect">
            <a:avLst/>
          </a:prstGeom>
          <a:noFill/>
        </p:spPr>
        <p:txBody>
          <a:bodyPr wrap="square" rtlCol="0">
            <a:spAutoFit/>
          </a:bodyPr>
          <a:lstStyle/>
          <a:p>
            <a:r>
              <a:rPr kumimoji="1" lang="ja-JP" altLang="en-US" sz="1500" dirty="0">
                <a:solidFill>
                  <a:schemeClr val="tx1">
                    <a:lumMod val="75000"/>
                  </a:schemeClr>
                </a:solidFill>
                <a:latin typeface="Meiryo" panose="020B0604030504040204" pitchFamily="34" charset="-128"/>
                <a:ea typeface="Meiryo" panose="020B0604030504040204" pitchFamily="34" charset="-128"/>
              </a:rPr>
              <a:t>アカウント</a:t>
            </a:r>
            <a:r>
              <a:rPr kumimoji="1" lang="en-US" altLang="ja-JP" sz="1500" dirty="0">
                <a:solidFill>
                  <a:schemeClr val="tx1">
                    <a:lumMod val="75000"/>
                  </a:schemeClr>
                </a:solidFill>
                <a:latin typeface="Meiryo" panose="020B0604030504040204" pitchFamily="34" charset="-128"/>
                <a:ea typeface="Meiryo" panose="020B0604030504040204" pitchFamily="34" charset="-128"/>
              </a:rPr>
              <a:t>1</a:t>
            </a:r>
          </a:p>
        </p:txBody>
      </p:sp>
      <p:sp>
        <p:nvSpPr>
          <p:cNvPr id="63" name="Rectangle 34">
            <a:extLst>
              <a:ext uri="{FF2B5EF4-FFF2-40B4-BE49-F238E27FC236}">
                <a16:creationId xmlns:a16="http://schemas.microsoft.com/office/drawing/2014/main" id="{7420E2C0-985C-BF4E-99A2-1C978E5CF8EE}"/>
              </a:ext>
            </a:extLst>
          </p:cNvPr>
          <p:cNvSpPr/>
          <p:nvPr/>
        </p:nvSpPr>
        <p:spPr>
          <a:xfrm>
            <a:off x="1195677" y="4815222"/>
            <a:ext cx="2151233" cy="1231800"/>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0" tIns="121920" rIns="121920" bIns="60960" numCol="1" spcCol="0" rtlCol="0" fromWordArt="0" anchor="t" anchorCtr="0" forceAA="0" compatLnSpc="1">
            <a:prstTxWarp prst="textNoShape">
              <a:avLst/>
            </a:prstTxWarp>
            <a:noAutofit/>
          </a:bodyPr>
          <a:lstStyle/>
          <a:p>
            <a:pPr defTabSz="609561">
              <a:defRPr/>
            </a:pPr>
            <a:endParaRPr lang="en-US" sz="1500" dirty="0">
              <a:solidFill>
                <a:schemeClr val="tx1">
                  <a:lumMod val="75000"/>
                </a:schemeClr>
              </a:solidFill>
              <a:latin typeface="Meiryo" panose="020B0604030504040204" pitchFamily="34" charset="-128"/>
              <a:ea typeface="Meiryo" panose="020B0604030504040204" pitchFamily="34" charset="-128"/>
            </a:endParaRPr>
          </a:p>
        </p:txBody>
      </p:sp>
      <p:pic>
        <p:nvPicPr>
          <p:cNvPr id="62" name="Graphic 11">
            <a:extLst>
              <a:ext uri="{FF2B5EF4-FFF2-40B4-BE49-F238E27FC236}">
                <a16:creationId xmlns:a16="http://schemas.microsoft.com/office/drawing/2014/main" id="{747B5DD8-D97F-B14E-B3DD-8172E6270D9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88338" y="4805596"/>
            <a:ext cx="387858" cy="387858"/>
          </a:xfrm>
          <a:prstGeom prst="rect">
            <a:avLst/>
          </a:prstGeom>
        </p:spPr>
      </p:pic>
      <p:sp>
        <p:nvSpPr>
          <p:cNvPr id="67" name="テキスト ボックス 66">
            <a:extLst>
              <a:ext uri="{FF2B5EF4-FFF2-40B4-BE49-F238E27FC236}">
                <a16:creationId xmlns:a16="http://schemas.microsoft.com/office/drawing/2014/main" id="{2BF3A7B5-D022-D140-9C88-D71B46487905}"/>
              </a:ext>
            </a:extLst>
          </p:cNvPr>
          <p:cNvSpPr txBox="1"/>
          <p:nvPr/>
        </p:nvSpPr>
        <p:spPr>
          <a:xfrm>
            <a:off x="3946429" y="4774802"/>
            <a:ext cx="1319203" cy="323165"/>
          </a:xfrm>
          <a:prstGeom prst="rect">
            <a:avLst/>
          </a:prstGeom>
          <a:noFill/>
        </p:spPr>
        <p:txBody>
          <a:bodyPr wrap="square" rtlCol="0">
            <a:spAutoFit/>
          </a:bodyPr>
          <a:lstStyle/>
          <a:p>
            <a:r>
              <a:rPr kumimoji="1" lang="ja-JP" altLang="en-US" sz="1500" dirty="0">
                <a:solidFill>
                  <a:schemeClr val="tx1">
                    <a:lumMod val="75000"/>
                  </a:schemeClr>
                </a:solidFill>
                <a:latin typeface="Meiryo" panose="020B0604030504040204" pitchFamily="34" charset="-128"/>
                <a:ea typeface="Meiryo" panose="020B0604030504040204" pitchFamily="34" charset="-128"/>
              </a:rPr>
              <a:t>アカウント</a:t>
            </a:r>
            <a:r>
              <a:rPr kumimoji="1" lang="en-US" altLang="ja-JP" sz="1500" dirty="0">
                <a:solidFill>
                  <a:schemeClr val="tx1">
                    <a:lumMod val="75000"/>
                  </a:schemeClr>
                </a:solidFill>
                <a:latin typeface="Meiryo" panose="020B0604030504040204" pitchFamily="34" charset="-128"/>
                <a:ea typeface="Meiryo" panose="020B0604030504040204" pitchFamily="34" charset="-128"/>
              </a:rPr>
              <a:t>2</a:t>
            </a:r>
          </a:p>
        </p:txBody>
      </p:sp>
      <p:sp>
        <p:nvSpPr>
          <p:cNvPr id="68" name="Rectangle 34">
            <a:extLst>
              <a:ext uri="{FF2B5EF4-FFF2-40B4-BE49-F238E27FC236}">
                <a16:creationId xmlns:a16="http://schemas.microsoft.com/office/drawing/2014/main" id="{7420E2C0-985C-BF4E-99A2-1C978E5CF8EE}"/>
              </a:ext>
            </a:extLst>
          </p:cNvPr>
          <p:cNvSpPr/>
          <p:nvPr/>
        </p:nvSpPr>
        <p:spPr>
          <a:xfrm>
            <a:off x="5123248" y="4815222"/>
            <a:ext cx="2151233" cy="1231800"/>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0" tIns="121920" rIns="121920" bIns="60960" numCol="1" spcCol="0" rtlCol="0" fromWordArt="0" anchor="t" anchorCtr="0" forceAA="0" compatLnSpc="1">
            <a:prstTxWarp prst="textNoShape">
              <a:avLst/>
            </a:prstTxWarp>
            <a:noAutofit/>
          </a:bodyPr>
          <a:lstStyle/>
          <a:p>
            <a:pPr defTabSz="609561">
              <a:defRPr/>
            </a:pPr>
            <a:endParaRPr lang="en-US" sz="1500" dirty="0">
              <a:solidFill>
                <a:schemeClr val="tx1">
                  <a:lumMod val="75000"/>
                </a:schemeClr>
              </a:solidFill>
              <a:latin typeface="Meiryo" panose="020B0604030504040204" pitchFamily="34" charset="-128"/>
              <a:ea typeface="Meiryo" panose="020B0604030504040204" pitchFamily="34" charset="-128"/>
            </a:endParaRPr>
          </a:p>
        </p:txBody>
      </p:sp>
      <p:pic>
        <p:nvPicPr>
          <p:cNvPr id="69" name="Graphic 11">
            <a:extLst>
              <a:ext uri="{FF2B5EF4-FFF2-40B4-BE49-F238E27FC236}">
                <a16:creationId xmlns:a16="http://schemas.microsoft.com/office/drawing/2014/main" id="{747B5DD8-D97F-B14E-B3DD-8172E6270D9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115909" y="4805596"/>
            <a:ext cx="387858" cy="387858"/>
          </a:xfrm>
          <a:prstGeom prst="rect">
            <a:avLst/>
          </a:prstGeom>
        </p:spPr>
      </p:pic>
      <p:sp>
        <p:nvSpPr>
          <p:cNvPr id="73" name="テキスト ボックス 72">
            <a:extLst>
              <a:ext uri="{FF2B5EF4-FFF2-40B4-BE49-F238E27FC236}">
                <a16:creationId xmlns:a16="http://schemas.microsoft.com/office/drawing/2014/main" id="{2BF3A7B5-D022-D140-9C88-D71B46487905}"/>
              </a:ext>
            </a:extLst>
          </p:cNvPr>
          <p:cNvSpPr txBox="1"/>
          <p:nvPr/>
        </p:nvSpPr>
        <p:spPr>
          <a:xfrm>
            <a:off x="7873999" y="4774802"/>
            <a:ext cx="1319203" cy="323165"/>
          </a:xfrm>
          <a:prstGeom prst="rect">
            <a:avLst/>
          </a:prstGeom>
          <a:noFill/>
        </p:spPr>
        <p:txBody>
          <a:bodyPr wrap="square" rtlCol="0">
            <a:spAutoFit/>
          </a:bodyPr>
          <a:lstStyle/>
          <a:p>
            <a:r>
              <a:rPr kumimoji="1" lang="ja-JP" altLang="en-US" sz="1500" dirty="0">
                <a:solidFill>
                  <a:schemeClr val="tx1">
                    <a:lumMod val="75000"/>
                  </a:schemeClr>
                </a:solidFill>
                <a:latin typeface="Meiryo" panose="020B0604030504040204" pitchFamily="34" charset="-128"/>
                <a:ea typeface="Meiryo" panose="020B0604030504040204" pitchFamily="34" charset="-128"/>
              </a:rPr>
              <a:t>アカウント</a:t>
            </a:r>
            <a:r>
              <a:rPr kumimoji="1" lang="en-US" altLang="ja-JP" sz="1500" dirty="0">
                <a:solidFill>
                  <a:schemeClr val="tx1">
                    <a:lumMod val="75000"/>
                  </a:schemeClr>
                </a:solidFill>
                <a:latin typeface="Meiryo" panose="020B0604030504040204" pitchFamily="34" charset="-128"/>
                <a:ea typeface="Meiryo" panose="020B0604030504040204" pitchFamily="34" charset="-128"/>
              </a:rPr>
              <a:t>3</a:t>
            </a:r>
          </a:p>
        </p:txBody>
      </p:sp>
      <p:sp>
        <p:nvSpPr>
          <p:cNvPr id="74" name="Rectangle 34">
            <a:extLst>
              <a:ext uri="{FF2B5EF4-FFF2-40B4-BE49-F238E27FC236}">
                <a16:creationId xmlns:a16="http://schemas.microsoft.com/office/drawing/2014/main" id="{7420E2C0-985C-BF4E-99A2-1C978E5CF8EE}"/>
              </a:ext>
            </a:extLst>
          </p:cNvPr>
          <p:cNvSpPr/>
          <p:nvPr/>
        </p:nvSpPr>
        <p:spPr>
          <a:xfrm>
            <a:off x="9050819" y="4815222"/>
            <a:ext cx="2151233" cy="1231800"/>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0" tIns="121920" rIns="121920" bIns="60960" numCol="1" spcCol="0" rtlCol="0" fromWordArt="0" anchor="t" anchorCtr="0" forceAA="0" compatLnSpc="1">
            <a:prstTxWarp prst="textNoShape">
              <a:avLst/>
            </a:prstTxWarp>
            <a:noAutofit/>
          </a:bodyPr>
          <a:lstStyle/>
          <a:p>
            <a:pPr defTabSz="609561">
              <a:defRPr/>
            </a:pPr>
            <a:endParaRPr lang="en-US" sz="1500" dirty="0">
              <a:solidFill>
                <a:schemeClr val="tx1">
                  <a:lumMod val="75000"/>
                </a:schemeClr>
              </a:solidFill>
              <a:latin typeface="Meiryo" panose="020B0604030504040204" pitchFamily="34" charset="-128"/>
              <a:ea typeface="Meiryo" panose="020B0604030504040204" pitchFamily="34" charset="-128"/>
            </a:endParaRPr>
          </a:p>
        </p:txBody>
      </p:sp>
      <p:pic>
        <p:nvPicPr>
          <p:cNvPr id="75" name="Graphic 11">
            <a:extLst>
              <a:ext uri="{FF2B5EF4-FFF2-40B4-BE49-F238E27FC236}">
                <a16:creationId xmlns:a16="http://schemas.microsoft.com/office/drawing/2014/main" id="{747B5DD8-D97F-B14E-B3DD-8172E6270D9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043479" y="4805596"/>
            <a:ext cx="387858" cy="387858"/>
          </a:xfrm>
          <a:prstGeom prst="rect">
            <a:avLst/>
          </a:prstGeom>
        </p:spPr>
      </p:pic>
      <p:sp>
        <p:nvSpPr>
          <p:cNvPr id="34" name="Rounded Rectangle 18">
            <a:extLst>
              <a:ext uri="{FF2B5EF4-FFF2-40B4-BE49-F238E27FC236}">
                <a16:creationId xmlns:a16="http://schemas.microsoft.com/office/drawing/2014/main" id="{93D5F3DA-D704-8E4F-B533-BD97E510BC39}"/>
              </a:ext>
            </a:extLst>
          </p:cNvPr>
          <p:cNvSpPr/>
          <p:nvPr/>
        </p:nvSpPr>
        <p:spPr>
          <a:xfrm>
            <a:off x="399638" y="3584166"/>
            <a:ext cx="2720363" cy="704471"/>
          </a:xfrm>
          <a:prstGeom prst="roundRect">
            <a:avLst>
              <a:gd name="adj" fmla="val 9818"/>
            </a:avLst>
          </a:prstGeom>
          <a:solidFill>
            <a:schemeClr val="bg1"/>
          </a:solidFill>
          <a:ln w="28575">
            <a:solidFill>
              <a:srgbClr val="FFC000"/>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3667" dirty="0">
              <a:solidFill>
                <a:schemeClr val="bg2">
                  <a:lumMod val="10000"/>
                </a:schemeClr>
              </a:solidFill>
              <a:latin typeface="Meiryo" panose="020B0604030504040204" pitchFamily="34" charset="-128"/>
              <a:ea typeface="Meiryo" panose="020B0604030504040204" pitchFamily="34" charset="-128"/>
              <a:cs typeface="Arial"/>
            </a:endParaRPr>
          </a:p>
        </p:txBody>
      </p:sp>
      <p:sp>
        <p:nvSpPr>
          <p:cNvPr id="66" name="テキスト ボックス 65">
            <a:extLst>
              <a:ext uri="{FF2B5EF4-FFF2-40B4-BE49-F238E27FC236}">
                <a16:creationId xmlns:a16="http://schemas.microsoft.com/office/drawing/2014/main" id="{2BF3A7B5-D022-D140-9C88-D71B46487905}"/>
              </a:ext>
            </a:extLst>
          </p:cNvPr>
          <p:cNvSpPr txBox="1"/>
          <p:nvPr/>
        </p:nvSpPr>
        <p:spPr>
          <a:xfrm>
            <a:off x="1043776" y="3636893"/>
            <a:ext cx="1622243" cy="553998"/>
          </a:xfrm>
          <a:prstGeom prst="rect">
            <a:avLst/>
          </a:prstGeom>
          <a:noFill/>
        </p:spPr>
        <p:txBody>
          <a:bodyPr wrap="square" rIns="48000" rtlCol="0">
            <a:spAutoFit/>
          </a:bodyPr>
          <a:lstStyle/>
          <a:p>
            <a:r>
              <a:rPr kumimoji="1" lang="en-US" altLang="ja-JP" sz="1500" dirty="0">
                <a:solidFill>
                  <a:schemeClr val="tx1">
                    <a:lumMod val="75000"/>
                  </a:schemeClr>
                </a:solidFill>
                <a:latin typeface="Meiryo" panose="020B0604030504040204" pitchFamily="34" charset="-128"/>
                <a:ea typeface="Meiryo" panose="020B0604030504040204" pitchFamily="34" charset="-128"/>
              </a:rPr>
              <a:t> example.com</a:t>
            </a:r>
          </a:p>
          <a:p>
            <a:r>
              <a:rPr kumimoji="1" lang="en-US" altLang="ja-JP" sz="1500" dirty="0">
                <a:solidFill>
                  <a:schemeClr val="tx1">
                    <a:lumMod val="75000"/>
                  </a:schemeClr>
                </a:solidFill>
                <a:latin typeface="Meiryo" panose="020B0604030504040204" pitchFamily="34" charset="-128"/>
                <a:ea typeface="Meiryo" panose="020B0604030504040204" pitchFamily="34" charset="-128"/>
              </a:rPr>
              <a:t> AWSUser001</a:t>
            </a:r>
            <a:endParaRPr kumimoji="1" lang="ja-JP" altLang="en-US" sz="1500" dirty="0">
              <a:solidFill>
                <a:schemeClr val="tx1">
                  <a:lumMod val="75000"/>
                </a:schemeClr>
              </a:solidFill>
              <a:latin typeface="Meiryo" panose="020B0604030504040204" pitchFamily="34" charset="-128"/>
              <a:ea typeface="Meiryo" panose="020B0604030504040204" pitchFamily="34" charset="-128"/>
            </a:endParaRPr>
          </a:p>
        </p:txBody>
      </p:sp>
      <p:sp>
        <p:nvSpPr>
          <p:cNvPr id="38" name="テキスト ボックス 37">
            <a:extLst>
              <a:ext uri="{FF2B5EF4-FFF2-40B4-BE49-F238E27FC236}">
                <a16:creationId xmlns:a16="http://schemas.microsoft.com/office/drawing/2014/main" id="{C49D3D22-4AD5-5546-8004-6412E93BB84E}"/>
              </a:ext>
            </a:extLst>
          </p:cNvPr>
          <p:cNvSpPr txBox="1"/>
          <p:nvPr/>
        </p:nvSpPr>
        <p:spPr>
          <a:xfrm>
            <a:off x="381261" y="3238996"/>
            <a:ext cx="2947272" cy="323165"/>
          </a:xfrm>
          <a:prstGeom prst="rect">
            <a:avLst/>
          </a:prstGeom>
          <a:noFill/>
          <a:ln>
            <a:noFill/>
          </a:ln>
        </p:spPr>
        <p:txBody>
          <a:bodyPr wrap="square" rtlCol="0">
            <a:spAutoFit/>
          </a:bodyPr>
          <a:lstStyle/>
          <a:p>
            <a:r>
              <a:rPr kumimoji="1" lang="en-US" altLang="ja-JP" sz="1500" dirty="0">
                <a:solidFill>
                  <a:schemeClr val="tx1">
                    <a:lumMod val="75000"/>
                  </a:schemeClr>
                </a:solidFill>
                <a:latin typeface="Meiryo" panose="020B0604030504040204" pitchFamily="34" charset="-128"/>
                <a:ea typeface="Meiryo" panose="020B0604030504040204" pitchFamily="34" charset="-128"/>
              </a:rPr>
              <a:t>AD</a:t>
            </a:r>
            <a:r>
              <a:rPr kumimoji="1" lang="ja-JP" altLang="en-US" sz="1500" dirty="0">
                <a:solidFill>
                  <a:schemeClr val="tx1">
                    <a:lumMod val="75000"/>
                  </a:schemeClr>
                </a:solidFill>
                <a:latin typeface="Meiryo" panose="020B0604030504040204" pitchFamily="34" charset="-128"/>
                <a:ea typeface="Meiryo" panose="020B0604030504040204" pitchFamily="34" charset="-128"/>
              </a:rPr>
              <a:t>等の</a:t>
            </a:r>
            <a:r>
              <a:rPr kumimoji="1" lang="en-US" altLang="ja-JP" sz="1500" dirty="0">
                <a:solidFill>
                  <a:schemeClr val="tx1">
                    <a:lumMod val="75000"/>
                  </a:schemeClr>
                </a:solidFill>
                <a:latin typeface="Meiryo" panose="020B0604030504040204" pitchFamily="34" charset="-128"/>
                <a:ea typeface="Meiryo" panose="020B0604030504040204" pitchFamily="34" charset="-128"/>
              </a:rPr>
              <a:t>ID</a:t>
            </a:r>
            <a:r>
              <a:rPr kumimoji="1" lang="ja-JP" altLang="en-US" sz="1500" dirty="0">
                <a:solidFill>
                  <a:schemeClr val="tx1">
                    <a:lumMod val="75000"/>
                  </a:schemeClr>
                </a:solidFill>
                <a:latin typeface="Meiryo" panose="020B0604030504040204" pitchFamily="34" charset="-128"/>
                <a:ea typeface="Meiryo" panose="020B0604030504040204" pitchFamily="34" charset="-128"/>
              </a:rPr>
              <a:t>プロバイダ</a:t>
            </a:r>
          </a:p>
        </p:txBody>
      </p:sp>
      <p:cxnSp>
        <p:nvCxnSpPr>
          <p:cNvPr id="26" name="直線矢印コネクタ 25">
            <a:extLst>
              <a:ext uri="{FF2B5EF4-FFF2-40B4-BE49-F238E27FC236}">
                <a16:creationId xmlns:a16="http://schemas.microsoft.com/office/drawing/2014/main" id="{2E69D9F5-8563-944A-8B27-C790C240F72A}"/>
              </a:ext>
            </a:extLst>
          </p:cNvPr>
          <p:cNvCxnSpPr>
            <a:cxnSpLocks/>
          </p:cNvCxnSpPr>
          <p:nvPr/>
        </p:nvCxnSpPr>
        <p:spPr>
          <a:xfrm flipV="1">
            <a:off x="2160000" y="4400339"/>
            <a:ext cx="0" cy="410992"/>
          </a:xfrm>
          <a:prstGeom prst="straightConnector1">
            <a:avLst/>
          </a:prstGeom>
          <a:ln>
            <a:solidFill>
              <a:schemeClr val="bg1">
                <a:lumMod val="5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27" name="テキスト ボックス 26">
            <a:extLst>
              <a:ext uri="{FF2B5EF4-FFF2-40B4-BE49-F238E27FC236}">
                <a16:creationId xmlns:a16="http://schemas.microsoft.com/office/drawing/2014/main" id="{3E523C67-5C66-5744-9CF3-4167A57A2B82}"/>
              </a:ext>
            </a:extLst>
          </p:cNvPr>
          <p:cNvSpPr txBox="1"/>
          <p:nvPr/>
        </p:nvSpPr>
        <p:spPr>
          <a:xfrm>
            <a:off x="2207470" y="4438132"/>
            <a:ext cx="720531" cy="271934"/>
          </a:xfrm>
          <a:prstGeom prst="rect">
            <a:avLst/>
          </a:prstGeom>
          <a:noFill/>
        </p:spPr>
        <p:txBody>
          <a:bodyPr wrap="square" rtlCol="0">
            <a:spAutoFit/>
          </a:bodyPr>
          <a:lstStyle/>
          <a:p>
            <a:pPr defTabSz="609546">
              <a:defRPr/>
            </a:pPr>
            <a:r>
              <a:rPr lang="ja-JP" altLang="en-US" sz="1167" dirty="0">
                <a:solidFill>
                  <a:schemeClr val="tx1">
                    <a:lumMod val="75000"/>
                  </a:schemeClr>
                </a:solidFill>
                <a:latin typeface="Meiryo" panose="020B0604030504040204" pitchFamily="34" charset="-128"/>
                <a:ea typeface="Meiryo" panose="020B0604030504040204" pitchFamily="34" charset="-128"/>
              </a:rPr>
              <a:t>信頼</a:t>
            </a:r>
            <a:endParaRPr lang="en-US" altLang="ja-JP" sz="1167" dirty="0">
              <a:solidFill>
                <a:schemeClr val="tx1">
                  <a:lumMod val="75000"/>
                </a:schemeClr>
              </a:solidFill>
              <a:latin typeface="Meiryo" panose="020B0604030504040204" pitchFamily="34" charset="-128"/>
              <a:ea typeface="Meiryo" panose="020B0604030504040204" pitchFamily="34" charset="-128"/>
            </a:endParaRPr>
          </a:p>
        </p:txBody>
      </p:sp>
      <p:cxnSp>
        <p:nvCxnSpPr>
          <p:cNvPr id="28" name="カギ線コネクタ 27">
            <a:extLst>
              <a:ext uri="{FF2B5EF4-FFF2-40B4-BE49-F238E27FC236}">
                <a16:creationId xmlns:a16="http://schemas.microsoft.com/office/drawing/2014/main" id="{DCEC63FF-C4E7-9147-94D8-D1C3538AE90B}"/>
              </a:ext>
            </a:extLst>
          </p:cNvPr>
          <p:cNvCxnSpPr>
            <a:cxnSpLocks/>
          </p:cNvCxnSpPr>
          <p:nvPr/>
        </p:nvCxnSpPr>
        <p:spPr>
          <a:xfrm rot="16200000" flipV="1">
            <a:off x="4435924" y="3036015"/>
            <a:ext cx="692682" cy="2857951"/>
          </a:xfrm>
          <a:prstGeom prst="bentConnector2">
            <a:avLst/>
          </a:prstGeom>
          <a:ln>
            <a:solidFill>
              <a:schemeClr val="bg1">
                <a:lumMod val="5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9" name="カギ線コネクタ 28">
            <a:extLst>
              <a:ext uri="{FF2B5EF4-FFF2-40B4-BE49-F238E27FC236}">
                <a16:creationId xmlns:a16="http://schemas.microsoft.com/office/drawing/2014/main" id="{4FACE57D-F6FA-314F-80CE-5E4869745FC1}"/>
              </a:ext>
            </a:extLst>
          </p:cNvPr>
          <p:cNvCxnSpPr>
            <a:cxnSpLocks/>
          </p:cNvCxnSpPr>
          <p:nvPr/>
        </p:nvCxnSpPr>
        <p:spPr>
          <a:xfrm rot="16200000" flipV="1">
            <a:off x="6147498" y="1106710"/>
            <a:ext cx="902563" cy="6506678"/>
          </a:xfrm>
          <a:prstGeom prst="bentConnector2">
            <a:avLst/>
          </a:prstGeom>
          <a:ln>
            <a:solidFill>
              <a:schemeClr val="bg1">
                <a:lumMod val="5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30" name="テキスト ボックス 29">
            <a:extLst>
              <a:ext uri="{FF2B5EF4-FFF2-40B4-BE49-F238E27FC236}">
                <a16:creationId xmlns:a16="http://schemas.microsoft.com/office/drawing/2014/main" id="{8D807F13-06B3-644B-8CCC-A611D0AFE3BD}"/>
              </a:ext>
            </a:extLst>
          </p:cNvPr>
          <p:cNvSpPr txBox="1"/>
          <p:nvPr/>
        </p:nvSpPr>
        <p:spPr>
          <a:xfrm>
            <a:off x="5578350" y="4438132"/>
            <a:ext cx="720531" cy="271934"/>
          </a:xfrm>
          <a:prstGeom prst="rect">
            <a:avLst/>
          </a:prstGeom>
          <a:noFill/>
        </p:spPr>
        <p:txBody>
          <a:bodyPr wrap="square" rtlCol="0">
            <a:spAutoFit/>
          </a:bodyPr>
          <a:lstStyle/>
          <a:p>
            <a:pPr defTabSz="609546">
              <a:defRPr/>
            </a:pPr>
            <a:r>
              <a:rPr lang="ja-JP" altLang="en-US" sz="1167">
                <a:solidFill>
                  <a:schemeClr val="tx1">
                    <a:lumMod val="75000"/>
                  </a:schemeClr>
                </a:solidFill>
                <a:latin typeface="Meiryo" panose="020B0604030504040204" pitchFamily="34" charset="-128"/>
                <a:ea typeface="Meiryo" panose="020B0604030504040204" pitchFamily="34" charset="-128"/>
              </a:rPr>
              <a:t>信頼</a:t>
            </a:r>
            <a:endParaRPr lang="en-US" altLang="ja-JP" sz="1167" dirty="0">
              <a:solidFill>
                <a:schemeClr val="tx1">
                  <a:lumMod val="75000"/>
                </a:schemeClr>
              </a:solidFill>
              <a:latin typeface="Meiryo" panose="020B0604030504040204" pitchFamily="34" charset="-128"/>
              <a:ea typeface="Meiryo" panose="020B0604030504040204" pitchFamily="34" charset="-128"/>
            </a:endParaRPr>
          </a:p>
        </p:txBody>
      </p:sp>
      <p:sp>
        <p:nvSpPr>
          <p:cNvPr id="31" name="テキスト ボックス 30">
            <a:extLst>
              <a:ext uri="{FF2B5EF4-FFF2-40B4-BE49-F238E27FC236}">
                <a16:creationId xmlns:a16="http://schemas.microsoft.com/office/drawing/2014/main" id="{D76BEC43-1E8B-B24F-82F1-2EBD7FF14DB9}"/>
              </a:ext>
            </a:extLst>
          </p:cNvPr>
          <p:cNvSpPr txBox="1"/>
          <p:nvPr/>
        </p:nvSpPr>
        <p:spPr>
          <a:xfrm>
            <a:off x="9214985" y="4438132"/>
            <a:ext cx="720531" cy="271934"/>
          </a:xfrm>
          <a:prstGeom prst="rect">
            <a:avLst/>
          </a:prstGeom>
          <a:noFill/>
        </p:spPr>
        <p:txBody>
          <a:bodyPr wrap="square" rtlCol="0">
            <a:spAutoFit/>
          </a:bodyPr>
          <a:lstStyle/>
          <a:p>
            <a:pPr defTabSz="609546">
              <a:defRPr/>
            </a:pPr>
            <a:r>
              <a:rPr lang="ja-JP" altLang="en-US" sz="1167">
                <a:solidFill>
                  <a:schemeClr val="tx1">
                    <a:lumMod val="75000"/>
                  </a:schemeClr>
                </a:solidFill>
                <a:latin typeface="Meiryo" panose="020B0604030504040204" pitchFamily="34" charset="-128"/>
                <a:ea typeface="Meiryo" panose="020B0604030504040204" pitchFamily="34" charset="-128"/>
              </a:rPr>
              <a:t>信頼</a:t>
            </a:r>
            <a:endParaRPr lang="en-US" altLang="ja-JP" sz="1167" dirty="0">
              <a:solidFill>
                <a:schemeClr val="tx1">
                  <a:lumMod val="75000"/>
                </a:schemeClr>
              </a:solidFill>
              <a:latin typeface="Meiryo" panose="020B0604030504040204" pitchFamily="34" charset="-128"/>
              <a:ea typeface="Meiryo" panose="020B0604030504040204" pitchFamily="34" charset="-128"/>
            </a:endParaRPr>
          </a:p>
        </p:txBody>
      </p:sp>
      <p:sp>
        <p:nvSpPr>
          <p:cNvPr id="36" name="四角形吹き出し 35"/>
          <p:cNvSpPr/>
          <p:nvPr/>
        </p:nvSpPr>
        <p:spPr>
          <a:xfrm>
            <a:off x="5578349" y="3257022"/>
            <a:ext cx="3145998" cy="335907"/>
          </a:xfrm>
          <a:prstGeom prst="wedgeRectCallout">
            <a:avLst>
              <a:gd name="adj1" fmla="val 34007"/>
              <a:gd name="adj2" fmla="val 130630"/>
            </a:avLst>
          </a:prstGeom>
          <a:solidFill>
            <a:srgbClr val="FFFFFF"/>
          </a:solidFill>
          <a:ln>
            <a:solidFill>
              <a:schemeClr val="tx1">
                <a:lumMod val="75000"/>
              </a:schemeClr>
            </a:solidFill>
          </a:ln>
          <a:effectLst/>
        </p:spPr>
        <p:style>
          <a:lnRef idx="1">
            <a:schemeClr val="accent1"/>
          </a:lnRef>
          <a:fillRef idx="3">
            <a:schemeClr val="accent1"/>
          </a:fillRef>
          <a:effectRef idx="2">
            <a:schemeClr val="accent1"/>
          </a:effectRef>
          <a:fontRef idx="minor">
            <a:schemeClr val="lt1"/>
          </a:fontRef>
        </p:style>
        <p:txBody>
          <a:bodyPr lIns="48000" tIns="48000" rIns="48000" bIns="48000" rtlCol="0" anchor="ctr"/>
          <a:lstStyle/>
          <a:p>
            <a:r>
              <a:rPr kumimoji="1" lang="en-US" altLang="ja-JP" sz="1500" dirty="0">
                <a:solidFill>
                  <a:schemeClr val="tx1">
                    <a:lumMod val="75000"/>
                  </a:schemeClr>
                </a:solidFill>
                <a:latin typeface="Meiryo" panose="020B0604030504040204" pitchFamily="34" charset="-128"/>
                <a:ea typeface="Meiryo" panose="020B0604030504040204" pitchFamily="34" charset="-128"/>
              </a:rPr>
              <a:t>1. ID</a:t>
            </a:r>
            <a:r>
              <a:rPr kumimoji="1" lang="ja-JP" altLang="en-US" sz="1500" dirty="0">
                <a:solidFill>
                  <a:schemeClr val="tx1">
                    <a:lumMod val="75000"/>
                  </a:schemeClr>
                </a:solidFill>
                <a:latin typeface="Meiryo" panose="020B0604030504040204" pitchFamily="34" charset="-128"/>
                <a:ea typeface="Meiryo" panose="020B0604030504040204" pitchFamily="34" charset="-128"/>
              </a:rPr>
              <a:t>プロバイダの認証を信頼する。</a:t>
            </a:r>
            <a:endParaRPr kumimoji="1" lang="en-US" altLang="ja-JP" sz="1500" dirty="0">
              <a:solidFill>
                <a:schemeClr val="tx1">
                  <a:lumMod val="75000"/>
                </a:schemeClr>
              </a:solidFill>
              <a:latin typeface="Meiryo" panose="020B0604030504040204" pitchFamily="34" charset="-128"/>
              <a:ea typeface="Meiryo" panose="020B0604030504040204" pitchFamily="34" charset="-128"/>
            </a:endParaRPr>
          </a:p>
        </p:txBody>
      </p:sp>
      <p:sp>
        <p:nvSpPr>
          <p:cNvPr id="39" name="四角形吹き出し 38"/>
          <p:cNvSpPr/>
          <p:nvPr/>
        </p:nvSpPr>
        <p:spPr>
          <a:xfrm>
            <a:off x="5477580" y="6117102"/>
            <a:ext cx="4196507" cy="575898"/>
          </a:xfrm>
          <a:prstGeom prst="wedgeRectCallout">
            <a:avLst>
              <a:gd name="adj1" fmla="val -35866"/>
              <a:gd name="adj2" fmla="val -91700"/>
            </a:avLst>
          </a:prstGeom>
          <a:solidFill>
            <a:srgbClr val="FFFFFF"/>
          </a:solidFill>
          <a:ln>
            <a:solidFill>
              <a:schemeClr val="tx1">
                <a:lumMod val="75000"/>
              </a:schemeClr>
            </a:solidFill>
          </a:ln>
          <a:effectLst/>
        </p:spPr>
        <p:style>
          <a:lnRef idx="1">
            <a:schemeClr val="accent1"/>
          </a:lnRef>
          <a:fillRef idx="3">
            <a:schemeClr val="accent1"/>
          </a:fillRef>
          <a:effectRef idx="2">
            <a:schemeClr val="accent1"/>
          </a:effectRef>
          <a:fontRef idx="minor">
            <a:schemeClr val="lt1"/>
          </a:fontRef>
        </p:style>
        <p:txBody>
          <a:bodyPr lIns="48000" tIns="48000" rIns="48000" bIns="48000" rtlCol="0" anchor="ctr"/>
          <a:lstStyle/>
          <a:p>
            <a:r>
              <a:rPr kumimoji="1" lang="en-US" altLang="ja-JP" sz="1500" dirty="0">
                <a:solidFill>
                  <a:schemeClr val="tx1">
                    <a:lumMod val="75000"/>
                  </a:schemeClr>
                </a:solidFill>
                <a:latin typeface="Meiryo" panose="020B0604030504040204" pitchFamily="34" charset="-128"/>
                <a:ea typeface="Meiryo" panose="020B0604030504040204" pitchFamily="34" charset="-128"/>
              </a:rPr>
              <a:t>2. ID</a:t>
            </a:r>
            <a:r>
              <a:rPr kumimoji="1" lang="ja-JP" altLang="en-US" sz="1500" dirty="0">
                <a:solidFill>
                  <a:schemeClr val="tx1">
                    <a:lumMod val="75000"/>
                  </a:schemeClr>
                </a:solidFill>
                <a:latin typeface="Meiryo" panose="020B0604030504040204" pitchFamily="34" charset="-128"/>
                <a:ea typeface="Meiryo" panose="020B0604030504040204" pitchFamily="34" charset="-128"/>
              </a:rPr>
              <a:t>プロバイダ認証したユーザーとグループに応じて</a:t>
            </a:r>
            <a:r>
              <a:rPr kumimoji="1" lang="en-US" altLang="ja-JP" sz="1500" dirty="0">
                <a:solidFill>
                  <a:schemeClr val="tx1">
                    <a:lumMod val="75000"/>
                  </a:schemeClr>
                </a:solidFill>
                <a:latin typeface="Meiryo" panose="020B0604030504040204" pitchFamily="34" charset="-128"/>
                <a:ea typeface="Meiryo" panose="020B0604030504040204" pitchFamily="34" charset="-128"/>
              </a:rPr>
              <a:t>AWS</a:t>
            </a:r>
            <a:r>
              <a:rPr kumimoji="1" lang="ja-JP" altLang="en-US" sz="1500" dirty="0">
                <a:solidFill>
                  <a:schemeClr val="tx1">
                    <a:lumMod val="75000"/>
                  </a:schemeClr>
                </a:solidFill>
                <a:latin typeface="Meiryo" panose="020B0604030504040204" pitchFamily="34" charset="-128"/>
                <a:ea typeface="Meiryo" panose="020B0604030504040204" pitchFamily="34" charset="-128"/>
              </a:rPr>
              <a:t>は認可（アクセス許可）を出す。</a:t>
            </a:r>
            <a:endParaRPr kumimoji="1" lang="en-US" altLang="ja-JP" sz="1500" dirty="0">
              <a:solidFill>
                <a:schemeClr val="tx1">
                  <a:lumMod val="75000"/>
                </a:schemeClr>
              </a:solidFill>
              <a:latin typeface="Meiryo" panose="020B0604030504040204" pitchFamily="34" charset="-128"/>
              <a:ea typeface="Meiryo" panose="020B0604030504040204" pitchFamily="34" charset="-128"/>
            </a:endParaRPr>
          </a:p>
        </p:txBody>
      </p:sp>
      <p:pic>
        <p:nvPicPr>
          <p:cNvPr id="35" name="Graphic 22">
            <a:extLst>
              <a:ext uri="{FF2B5EF4-FFF2-40B4-BE49-F238E27FC236}">
                <a16:creationId xmlns:a16="http://schemas.microsoft.com/office/drawing/2014/main" id="{C2D0A74D-5725-1B49-98C0-F9D8DD4DB14C}"/>
              </a:ext>
            </a:extLst>
          </p:cNvPr>
          <p:cNvPicPr>
            <a:picLocks noChangeAspect="1" noChangeArrowheads="1"/>
          </p:cNvPicPr>
          <p:nvPr/>
        </p:nvPicPr>
        <p:blipFill>
          <a:blip r:embed="rId5">
            <a:extLst>
              <a:ext uri="{96DAC541-7B7A-43D3-8B79-37D633B846F1}">
                <asvg:svgBlip xmlns:asvg="http://schemas.microsoft.com/office/drawing/2016/SVG/main" r:embed="rId6"/>
              </a:ext>
            </a:extLst>
          </a:blip>
          <a:srcRect/>
          <a:stretch/>
        </p:blipFill>
        <p:spPr bwMode="auto">
          <a:xfrm>
            <a:off x="632045" y="3680314"/>
            <a:ext cx="553743" cy="5537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テキスト ボックス 1">
            <a:extLst>
              <a:ext uri="{FF2B5EF4-FFF2-40B4-BE49-F238E27FC236}">
                <a16:creationId xmlns:a16="http://schemas.microsoft.com/office/drawing/2014/main" id="{AEE52536-F5A3-B54C-995C-C24A5167BA0E}"/>
              </a:ext>
            </a:extLst>
          </p:cNvPr>
          <p:cNvSpPr txBox="1"/>
          <p:nvPr/>
        </p:nvSpPr>
        <p:spPr>
          <a:xfrm>
            <a:off x="1195676" y="2498815"/>
            <a:ext cx="10683787" cy="605422"/>
          </a:xfrm>
          <a:prstGeom prst="rect">
            <a:avLst/>
          </a:prstGeom>
          <a:noFill/>
        </p:spPr>
        <p:txBody>
          <a:bodyPr wrap="square" rtlCol="0">
            <a:spAutoFit/>
          </a:bodyPr>
          <a:lstStyle/>
          <a:p>
            <a:r>
              <a:rPr kumimoji="1" lang="en-US" altLang="ja-JP" sz="1667" dirty="0">
                <a:latin typeface="Meiryo" panose="020B0604030504040204" pitchFamily="34" charset="-128"/>
                <a:ea typeface="Meiryo" panose="020B0604030504040204" pitchFamily="34" charset="-128"/>
              </a:rPr>
              <a:t>※</a:t>
            </a:r>
            <a:r>
              <a:rPr kumimoji="1" lang="ja-JP" altLang="en-US" sz="1667">
                <a:latin typeface="Meiryo" panose="020B0604030504040204" pitchFamily="34" charset="-128"/>
                <a:ea typeface="Meiryo" panose="020B0604030504040204" pitchFamily="34" charset="-128"/>
              </a:rPr>
              <a:t>社外の開発者など</a:t>
            </a:r>
            <a:r>
              <a:rPr kumimoji="1" lang="en-US" altLang="ja-JP" sz="1667" dirty="0">
                <a:latin typeface="Meiryo" panose="020B0604030504040204" pitchFamily="34" charset="-128"/>
                <a:ea typeface="Meiryo" panose="020B0604030504040204" pitchFamily="34" charset="-128"/>
              </a:rPr>
              <a:t>ID</a:t>
            </a:r>
            <a:r>
              <a:rPr kumimoji="1" lang="ja-JP" altLang="en-US" sz="1667">
                <a:latin typeface="Meiryo" panose="020B0604030504040204" pitchFamily="34" charset="-128"/>
                <a:ea typeface="Meiryo" panose="020B0604030504040204" pitchFamily="34" charset="-128"/>
              </a:rPr>
              <a:t>プロバイダに登録されないユーザーは、</a:t>
            </a:r>
            <a:r>
              <a:rPr kumimoji="1" lang="en-US" altLang="ja-JP" sz="1667" dirty="0">
                <a:latin typeface="Meiryo" panose="020B0604030504040204" pitchFamily="34" charset="-128"/>
                <a:ea typeface="Meiryo" panose="020B0604030504040204" pitchFamily="34" charset="-128"/>
              </a:rPr>
              <a:t>ID</a:t>
            </a:r>
            <a:r>
              <a:rPr kumimoji="1" lang="ja-JP" altLang="en-US" sz="1667">
                <a:latin typeface="Meiryo" panose="020B0604030504040204" pitchFamily="34" charset="-128"/>
                <a:ea typeface="Meiryo" panose="020B0604030504040204" pitchFamily="34" charset="-128"/>
              </a:rPr>
              <a:t>プロバイダ外でユーザーの管理、認証の仕組みを検討する必要がある</a:t>
            </a:r>
          </a:p>
        </p:txBody>
      </p:sp>
      <p:sp>
        <p:nvSpPr>
          <p:cNvPr id="3" name="タイトル 2">
            <a:extLst>
              <a:ext uri="{FF2B5EF4-FFF2-40B4-BE49-F238E27FC236}">
                <a16:creationId xmlns:a16="http://schemas.microsoft.com/office/drawing/2014/main" id="{28456CD6-DE14-9540-9F59-C8A0E7E7F2BB}"/>
              </a:ext>
            </a:extLst>
          </p:cNvPr>
          <p:cNvSpPr>
            <a:spLocks noGrp="1"/>
          </p:cNvSpPr>
          <p:nvPr>
            <p:ph type="title"/>
          </p:nvPr>
        </p:nvSpPr>
        <p:spPr/>
        <p:txBody>
          <a:bodyPr/>
          <a:lstStyle/>
          <a:p>
            <a:r>
              <a:rPr lang="ja-JP" altLang="en-US" sz="2800" b="0"/>
              <a:t>参考</a:t>
            </a:r>
            <a:r>
              <a:rPr lang="en-US" altLang="ja-JP" sz="2800" b="0" dirty="0"/>
              <a:t>: </a:t>
            </a:r>
            <a:r>
              <a:rPr lang="ja-JP" altLang="en-US" sz="2800" b="0"/>
              <a:t>認証を</a:t>
            </a:r>
            <a:r>
              <a:rPr lang="en-US" altLang="ja-JP" sz="2800" b="0" dirty="0"/>
              <a:t>ID</a:t>
            </a:r>
            <a:r>
              <a:rPr lang="ja-JP" altLang="en-US" sz="2800" b="0"/>
              <a:t>プロバイダに委任する</a:t>
            </a:r>
          </a:p>
        </p:txBody>
      </p:sp>
      <p:sp>
        <p:nvSpPr>
          <p:cNvPr id="4" name="テキスト ボックス 1">
            <a:extLst>
              <a:ext uri="{FF2B5EF4-FFF2-40B4-BE49-F238E27FC236}">
                <a16:creationId xmlns:a16="http://schemas.microsoft.com/office/drawing/2014/main" id="{4AE00C70-5E34-EC1F-0286-016CCF49C3D8}"/>
              </a:ext>
            </a:extLst>
          </p:cNvPr>
          <p:cNvSpPr txBox="1"/>
          <p:nvPr/>
        </p:nvSpPr>
        <p:spPr>
          <a:xfrm>
            <a:off x="10607211" y="0"/>
            <a:ext cx="1584789" cy="369332"/>
          </a:xfrm>
          <a:prstGeom prst="rect">
            <a:avLst/>
          </a:prstGeom>
          <a:noFill/>
        </p:spPr>
        <p:txBody>
          <a:bodyPr wrap="square" anchor="ctr">
            <a:spAutoFit/>
          </a:bodyPr>
          <a:lstStyle/>
          <a:p>
            <a:pPr algn="ctr"/>
            <a:r>
              <a:rPr lang="en-US" altLang="ja-JP" sz="1800" b="0" i="0" dirty="0">
                <a:solidFill>
                  <a:schemeClr val="bg1">
                    <a:lumMod val="50000"/>
                  </a:schemeClr>
                </a:solidFill>
                <a:effectLst/>
                <a:latin typeface="Meiryo" panose="020B0604030504040204" pitchFamily="34" charset="-128"/>
                <a:ea typeface="Meiryo" panose="020B0604030504040204" pitchFamily="34" charset="-128"/>
              </a:rPr>
              <a:t>SEC02-BP01</a:t>
            </a:r>
            <a:endParaRPr lang="ja-JP" altLang="en-US">
              <a:solidFill>
                <a:schemeClr val="bg1">
                  <a:lumMod val="50000"/>
                </a:schemeClr>
              </a:solidFill>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269834928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Graphic 6">
            <a:extLst>
              <a:ext uri="{FF2B5EF4-FFF2-40B4-BE49-F238E27FC236}">
                <a16:creationId xmlns:a16="http://schemas.microsoft.com/office/drawing/2014/main" id="{54F0984D-FD2B-0847-82CB-C4CFECCE01A0}"/>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524000" y="1279105"/>
            <a:ext cx="2827200" cy="282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itle 1">
            <a:extLst>
              <a:ext uri="{FF2B5EF4-FFF2-40B4-BE49-F238E27FC236}">
                <a16:creationId xmlns:a16="http://schemas.microsoft.com/office/drawing/2014/main" id="{AAA55DEE-4756-4C9B-B5BC-AB8F79CBD113}"/>
              </a:ext>
            </a:extLst>
          </p:cNvPr>
          <p:cNvSpPr>
            <a:spLocks noGrp="1"/>
          </p:cNvSpPr>
          <p:nvPr>
            <p:ph type="title"/>
          </p:nvPr>
        </p:nvSpPr>
        <p:spPr>
          <a:prstGeom prst="rect">
            <a:avLst/>
          </a:prstGeom>
        </p:spPr>
        <p:txBody>
          <a:bodyPr vert="horz" lIns="24000" tIns="24000" rIns="24000" bIns="24000" rtlCol="0" anchor="ctr" anchorCtr="0">
            <a:noAutofit/>
          </a:bodyPr>
          <a:lstStyle/>
          <a:p>
            <a:pPr lvl="0"/>
            <a:r>
              <a:rPr lang="ja-JP" altLang="en-US" sz="2800" b="0">
                <a:gradFill>
                  <a:gsLst>
                    <a:gs pos="0">
                      <a:schemeClr val="tx1">
                        <a:lumMod val="75000"/>
                      </a:schemeClr>
                    </a:gs>
                    <a:gs pos="100000">
                      <a:schemeClr val="tx1">
                        <a:lumMod val="75000"/>
                      </a:schemeClr>
                    </a:gs>
                  </a:gsLst>
                  <a:lin ang="16200000" scaled="0"/>
                </a:gradFill>
              </a:rPr>
              <a:t>参考</a:t>
            </a:r>
            <a:r>
              <a:rPr lang="en-US" altLang="ja-JP" sz="2800" b="0" dirty="0">
                <a:gradFill>
                  <a:gsLst>
                    <a:gs pos="0">
                      <a:schemeClr val="tx1">
                        <a:lumMod val="75000"/>
                      </a:schemeClr>
                    </a:gs>
                    <a:gs pos="100000">
                      <a:schemeClr val="tx1">
                        <a:lumMod val="75000"/>
                      </a:schemeClr>
                    </a:gs>
                  </a:gsLst>
                  <a:lin ang="16200000" scaled="0"/>
                </a:gradFill>
              </a:rPr>
              <a:t>: AWS IAM Identity Center </a:t>
            </a:r>
            <a:r>
              <a:rPr lang="ja-JP" altLang="en-US" sz="2800" b="0" dirty="0">
                <a:gradFill>
                  <a:gsLst>
                    <a:gs pos="0">
                      <a:schemeClr val="tx1">
                        <a:lumMod val="75000"/>
                      </a:schemeClr>
                    </a:gs>
                    <a:gs pos="100000">
                      <a:schemeClr val="tx1">
                        <a:lumMod val="75000"/>
                      </a:schemeClr>
                    </a:gs>
                  </a:gsLst>
                  <a:lin ang="16200000" scaled="0"/>
                </a:gradFill>
              </a:rPr>
              <a:t>とは？</a:t>
            </a:r>
          </a:p>
        </p:txBody>
      </p:sp>
      <p:sp>
        <p:nvSpPr>
          <p:cNvPr id="8" name="正方形/長方形 7">
            <a:extLst>
              <a:ext uri="{FF2B5EF4-FFF2-40B4-BE49-F238E27FC236}">
                <a16:creationId xmlns:a16="http://schemas.microsoft.com/office/drawing/2014/main" id="{743E3736-C692-42C7-8C3A-1981E39E8649}"/>
              </a:ext>
            </a:extLst>
          </p:cNvPr>
          <p:cNvSpPr/>
          <p:nvPr/>
        </p:nvSpPr>
        <p:spPr>
          <a:xfrm>
            <a:off x="5750129" y="1124086"/>
            <a:ext cx="6018178" cy="639864"/>
          </a:xfrm>
          <a:prstGeom prst="rect">
            <a:avLst/>
          </a:prstGeom>
          <a:solidFill>
            <a:srgbClr val="232F3E"/>
          </a:solidFill>
          <a:ln>
            <a:no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ctr"/>
          <a:lstStyle/>
          <a:p>
            <a:r>
              <a:rPr kumimoji="1" lang="ja-JP" altLang="en-US" sz="2333" dirty="0">
                <a:gradFill>
                  <a:gsLst>
                    <a:gs pos="0">
                      <a:schemeClr val="bg1"/>
                    </a:gs>
                    <a:gs pos="100000">
                      <a:schemeClr val="bg1"/>
                    </a:gs>
                  </a:gsLst>
                  <a:lin ang="5400000" scaled="1"/>
                </a:gradFill>
                <a:latin typeface="Meiryo" panose="020B0604030504040204" pitchFamily="34" charset="-128"/>
                <a:ea typeface="Meiryo" panose="020B0604030504040204" pitchFamily="34" charset="-128"/>
              </a:rPr>
              <a:t>サービス概要</a:t>
            </a:r>
          </a:p>
        </p:txBody>
      </p:sp>
      <p:sp>
        <p:nvSpPr>
          <p:cNvPr id="9" name="正方形/長方形 8">
            <a:extLst>
              <a:ext uri="{FF2B5EF4-FFF2-40B4-BE49-F238E27FC236}">
                <a16:creationId xmlns:a16="http://schemas.microsoft.com/office/drawing/2014/main" id="{E2972D4B-F02A-4762-96E3-C0F11A1FAE16}"/>
              </a:ext>
            </a:extLst>
          </p:cNvPr>
          <p:cNvSpPr/>
          <p:nvPr/>
        </p:nvSpPr>
        <p:spPr>
          <a:xfrm>
            <a:off x="5750129" y="1825560"/>
            <a:ext cx="6018178" cy="371389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48000" tIns="48000" rIns="48000" bIns="48000" rtlCol="0" anchor="t" anchorCtr="0">
            <a:spAutoFit/>
          </a:bodyPr>
          <a:lstStyle/>
          <a:p>
            <a:pPr marL="191992" indent="-191992">
              <a:buFont typeface="Arial" panose="020B0604020202020204" pitchFamily="34" charset="0"/>
              <a:buChar char="•"/>
            </a:pPr>
            <a:r>
              <a:rPr kumimoji="1" lang="en-US" altLang="ja-JP" sz="20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Organizations</a:t>
            </a:r>
            <a:r>
              <a:rPr kumimoji="1" lang="ja-JP" altLang="en-US" sz="20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の有効化が前提となるサービス</a:t>
            </a:r>
            <a:endParaRPr kumimoji="1" lang="en-US" altLang="ja-JP" sz="200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endParaRPr>
          </a:p>
          <a:p>
            <a:pPr marL="191992" indent="-191992">
              <a:buFont typeface="Arial" panose="020B0604020202020204" pitchFamily="34" charset="0"/>
              <a:buChar char="•"/>
            </a:pPr>
            <a:r>
              <a:rPr kumimoji="1" lang="ja-JP" altLang="en-US" sz="200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複数</a:t>
            </a:r>
            <a:r>
              <a:rPr kumimoji="1" lang="en-US" altLang="ja-JP" sz="200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AWS</a:t>
            </a:r>
            <a:r>
              <a:rPr kumimoji="1" lang="ja-JP" altLang="en-US" sz="200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アカウントおよびアプリへのシングル</a:t>
            </a:r>
            <a:br>
              <a:rPr kumimoji="1" lang="en-US" altLang="ja-JP" sz="200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br>
            <a:r>
              <a:rPr kumimoji="1" lang="ja-JP" altLang="en-US" sz="200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サインオンを一元管理</a:t>
            </a:r>
          </a:p>
          <a:p>
            <a:pPr marL="479981" indent="-311988">
              <a:spcBef>
                <a:spcPts val="267"/>
              </a:spcBef>
              <a:buFont typeface="Wingdings" panose="05000000000000000000" pitchFamily="2" charset="2"/>
              <a:buChar char="Ø"/>
            </a:pPr>
            <a:r>
              <a:rPr kumimoji="1" lang="ja-JP" altLang="en-US"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内部</a:t>
            </a:r>
            <a:r>
              <a:rPr kumimoji="1" lang="en-US" altLang="ja-JP"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ID</a:t>
            </a:r>
            <a:r>
              <a:rPr kumimoji="1" lang="ja-JP" altLang="en-US"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リポジトリ</a:t>
            </a:r>
            <a:r>
              <a:rPr kumimoji="1" lang="en-US" altLang="ja-JP"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 SAML 2.0 </a:t>
            </a:r>
            <a:r>
              <a:rPr kumimoji="1" lang="ja-JP" altLang="en-US"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対応外部</a:t>
            </a:r>
            <a:r>
              <a:rPr kumimoji="1" lang="en-US" altLang="ja-JP"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ID</a:t>
            </a:r>
            <a:r>
              <a:rPr kumimoji="1" lang="ja-JP" altLang="en-US"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プロバイダー</a:t>
            </a:r>
            <a:r>
              <a:rPr kumimoji="1" lang="en-US" altLang="ja-JP"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 Active</a:t>
            </a:r>
            <a:r>
              <a:rPr kumimoji="1" lang="ja-JP" altLang="en-US"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 </a:t>
            </a:r>
            <a:r>
              <a:rPr kumimoji="1" lang="en-US" altLang="ja-JP"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Directory</a:t>
            </a:r>
            <a:r>
              <a:rPr kumimoji="1" lang="ja-JP" altLang="en-US"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をユーザープールに利用することができる</a:t>
            </a:r>
            <a:r>
              <a:rPr kumimoji="1" lang="en-US" altLang="ja-JP"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a:t>
            </a:r>
            <a:r>
              <a:rPr kumimoji="1" lang="ja-JP" altLang="en-US"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いずれか</a:t>
            </a:r>
            <a:r>
              <a:rPr kumimoji="1" lang="en-US" altLang="ja-JP"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1</a:t>
            </a:r>
            <a:r>
              <a:rPr kumimoji="1" lang="ja-JP" altLang="en-US"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つで併用不可</a:t>
            </a:r>
            <a:r>
              <a:rPr kumimoji="1" lang="en-US" altLang="ja-JP"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a:t>
            </a:r>
          </a:p>
          <a:p>
            <a:pPr marL="479981" indent="-311988">
              <a:spcBef>
                <a:spcPts val="267"/>
              </a:spcBef>
              <a:buFont typeface="Wingdings" panose="05000000000000000000" pitchFamily="2" charset="2"/>
              <a:buChar char="Ø"/>
            </a:pPr>
            <a:r>
              <a:rPr kumimoji="1" lang="ja-JP" altLang="en-US"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専用のポータルが準備される</a:t>
            </a:r>
            <a:endParaRPr kumimoji="1" lang="en-US" altLang="ja-JP" sz="1667">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endParaRPr>
          </a:p>
          <a:p>
            <a:pPr marL="479981" indent="-311988">
              <a:spcBef>
                <a:spcPts val="267"/>
              </a:spcBef>
              <a:buFont typeface="Wingdings" panose="05000000000000000000" pitchFamily="2" charset="2"/>
              <a:buChar char="Ø"/>
            </a:pPr>
            <a:r>
              <a:rPr kumimoji="1" lang="ja-JP" altLang="en-US" sz="1667">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多要素</a:t>
            </a:r>
            <a:r>
              <a:rPr kumimoji="1" lang="ja-JP" altLang="en-US"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認証が可能</a:t>
            </a:r>
            <a:endParaRPr kumimoji="1" lang="en-US" altLang="ja-JP"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endParaRPr>
          </a:p>
          <a:p>
            <a:pPr marL="479981" indent="-311988">
              <a:spcBef>
                <a:spcPts val="267"/>
              </a:spcBef>
              <a:buFont typeface="Wingdings" panose="05000000000000000000" pitchFamily="2" charset="2"/>
              <a:buChar char="Ø"/>
            </a:pPr>
            <a:r>
              <a:rPr kumimoji="1" lang="en-US" altLang="ja-JP"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Control Tower</a:t>
            </a:r>
            <a:r>
              <a:rPr kumimoji="1" lang="ja-JP" altLang="en-US"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の</a:t>
            </a:r>
            <a:r>
              <a:rPr kumimoji="1" lang="en-US" altLang="ja-JP"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Landing Zone</a:t>
            </a:r>
            <a:r>
              <a:rPr kumimoji="1" lang="ja-JP" altLang="en-US"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に含まれており、適用時にプロビジョニングされる</a:t>
            </a:r>
            <a:r>
              <a:rPr kumimoji="1" lang="en-US" altLang="ja-JP"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a:t>
            </a:r>
            <a:r>
              <a:rPr kumimoji="1" lang="ja-JP" altLang="en-US"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使用するかは任意</a:t>
            </a:r>
            <a:r>
              <a:rPr kumimoji="1" lang="en-US" altLang="ja-JP"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a:t>
            </a:r>
          </a:p>
          <a:p>
            <a:pPr marL="479981" indent="-311988">
              <a:spcBef>
                <a:spcPts val="267"/>
              </a:spcBef>
              <a:buFont typeface="Wingdings" panose="05000000000000000000" pitchFamily="2" charset="2"/>
              <a:buChar char="Ø"/>
            </a:pPr>
            <a:r>
              <a:rPr kumimoji="1" lang="ja-JP" altLang="en-US"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テンプレートに沿って</a:t>
            </a:r>
            <a:r>
              <a:rPr kumimoji="1" lang="en-US" altLang="ja-JP"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SAML</a:t>
            </a:r>
            <a:r>
              <a:rPr kumimoji="1" lang="ja-JP" altLang="en-US"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アプリを簡単に連携</a:t>
            </a:r>
            <a:br>
              <a:rPr kumimoji="1" lang="en-US" altLang="ja-JP"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br>
            <a:r>
              <a:rPr kumimoji="1" lang="ja-JP" altLang="en-US"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することができる</a:t>
            </a:r>
            <a:endParaRPr kumimoji="1" lang="en-US" altLang="ja-JP"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endParaRPr>
          </a:p>
          <a:p>
            <a:pPr marL="479981" indent="-311988">
              <a:spcBef>
                <a:spcPts val="267"/>
              </a:spcBef>
              <a:buFont typeface="Wingdings" panose="05000000000000000000" pitchFamily="2" charset="2"/>
              <a:buChar char="Ø"/>
            </a:pPr>
            <a:endParaRPr kumimoji="1" lang="en-US" altLang="ja-JP" sz="100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endParaRPr>
          </a:p>
        </p:txBody>
      </p:sp>
      <p:cxnSp>
        <p:nvCxnSpPr>
          <p:cNvPr id="10" name="直線コネクタ 9">
            <a:extLst>
              <a:ext uri="{FF2B5EF4-FFF2-40B4-BE49-F238E27FC236}">
                <a16:creationId xmlns:a16="http://schemas.microsoft.com/office/drawing/2014/main" id="{644D5167-477A-471E-A62E-686C08694EA9}"/>
              </a:ext>
            </a:extLst>
          </p:cNvPr>
          <p:cNvCxnSpPr/>
          <p:nvPr/>
        </p:nvCxnSpPr>
        <p:spPr>
          <a:xfrm flipH="1">
            <a:off x="547200" y="4811991"/>
            <a:ext cx="4780800" cy="0"/>
          </a:xfrm>
          <a:prstGeom prst="line">
            <a:avLst/>
          </a:prstGeom>
          <a:ln w="38100">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11" name="正方形/長方形 10">
            <a:extLst>
              <a:ext uri="{FF2B5EF4-FFF2-40B4-BE49-F238E27FC236}">
                <a16:creationId xmlns:a16="http://schemas.microsoft.com/office/drawing/2014/main" id="{0B158AE3-457D-46C5-BA36-4C413EC254B4}"/>
              </a:ext>
            </a:extLst>
          </p:cNvPr>
          <p:cNvSpPr/>
          <p:nvPr/>
        </p:nvSpPr>
        <p:spPr>
          <a:xfrm>
            <a:off x="547200" y="4970317"/>
            <a:ext cx="4780800" cy="814955"/>
          </a:xfrm>
          <a:prstGeom prst="rect">
            <a:avLst/>
          </a:prstGeom>
          <a:noFill/>
          <a:ln w="1270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wrap="square" lIns="48000" tIns="48000" rIns="48000" bIns="48000" rtlCol="0" anchor="t" anchorCtr="0">
            <a:spAutoFit/>
          </a:bodyPr>
          <a:lstStyle/>
          <a:p>
            <a:pPr algn="ctr"/>
            <a:r>
              <a:rPr kumimoji="1" lang="ja-JP" altLang="en-US" sz="2333">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複数</a:t>
            </a:r>
            <a:r>
              <a:rPr kumimoji="1" lang="en-US" altLang="ja-JP" sz="2333"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AWS</a:t>
            </a:r>
            <a:r>
              <a:rPr kumimoji="1" lang="ja-JP" altLang="en-US" sz="2333">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アカウントや</a:t>
            </a:r>
            <a:r>
              <a:rPr kumimoji="1" lang="en-US" altLang="ja-JP" sz="2333"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SAML</a:t>
            </a:r>
            <a:br>
              <a:rPr kumimoji="1" lang="en-US" altLang="ja-JP" sz="2333"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br>
            <a:r>
              <a:rPr kumimoji="1" lang="ja-JP" altLang="en-US" sz="2333">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ベースアプリの認証を一元管理</a:t>
            </a:r>
            <a:endParaRPr kumimoji="1" lang="ja-JP" altLang="en-US" sz="2333"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endParaRPr>
          </a:p>
        </p:txBody>
      </p:sp>
      <p:sp>
        <p:nvSpPr>
          <p:cNvPr id="12" name="正方形/長方形 11">
            <a:extLst>
              <a:ext uri="{FF2B5EF4-FFF2-40B4-BE49-F238E27FC236}">
                <a16:creationId xmlns:a16="http://schemas.microsoft.com/office/drawing/2014/main" id="{299E7F19-D315-4D76-9854-ADBB3FEC0111}"/>
              </a:ext>
            </a:extLst>
          </p:cNvPr>
          <p:cNvSpPr/>
          <p:nvPr/>
        </p:nvSpPr>
        <p:spPr>
          <a:xfrm>
            <a:off x="547200" y="4219880"/>
            <a:ext cx="4780800" cy="512496"/>
          </a:xfrm>
          <a:prstGeom prst="rect">
            <a:avLst/>
          </a:prstGeom>
          <a:ln>
            <a:noFill/>
          </a:ln>
        </p:spPr>
        <p:txBody>
          <a:bodyPr wrap="square" lIns="192000" tIns="48000" rIns="48000" bIns="48000" anchor="ctr" anchorCtr="0">
            <a:noAutofit/>
          </a:bodyPr>
          <a:lstStyle/>
          <a:p>
            <a:pPr algn="ctr"/>
            <a:r>
              <a:rPr kumimoji="1" lang="en-US" altLang="ja-JP" sz="2333" b="1">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AWS</a:t>
            </a:r>
            <a:r>
              <a:rPr kumimoji="1" lang="ja-JP" altLang="en-US" sz="2333" b="1">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 </a:t>
            </a:r>
            <a:r>
              <a:rPr kumimoji="1" lang="en-US" altLang="ja-JP" sz="2333" b="1">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IAM Identity Center</a:t>
            </a:r>
            <a:endParaRPr lang="ja-JP" altLang="en-US" sz="2333" b="1"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endParaRPr>
          </a:p>
        </p:txBody>
      </p:sp>
      <p:sp>
        <p:nvSpPr>
          <p:cNvPr id="2" name="テキスト ボックス 1">
            <a:extLst>
              <a:ext uri="{FF2B5EF4-FFF2-40B4-BE49-F238E27FC236}">
                <a16:creationId xmlns:a16="http://schemas.microsoft.com/office/drawing/2014/main" id="{B272F8D0-AEDD-503E-27B0-1E50A44085C0}"/>
              </a:ext>
            </a:extLst>
          </p:cNvPr>
          <p:cNvSpPr txBox="1"/>
          <p:nvPr/>
        </p:nvSpPr>
        <p:spPr>
          <a:xfrm>
            <a:off x="10607211" y="0"/>
            <a:ext cx="1584789" cy="369332"/>
          </a:xfrm>
          <a:prstGeom prst="rect">
            <a:avLst/>
          </a:prstGeom>
          <a:noFill/>
        </p:spPr>
        <p:txBody>
          <a:bodyPr wrap="square" anchor="ctr">
            <a:spAutoFit/>
          </a:bodyPr>
          <a:lstStyle/>
          <a:p>
            <a:pPr algn="ctr"/>
            <a:r>
              <a:rPr lang="en-US" altLang="ja-JP" sz="1800" b="0" i="0" dirty="0">
                <a:solidFill>
                  <a:schemeClr val="bg1">
                    <a:lumMod val="50000"/>
                  </a:schemeClr>
                </a:solidFill>
                <a:effectLst/>
                <a:latin typeface="Meiryo" panose="020B0604030504040204" pitchFamily="34" charset="-128"/>
                <a:ea typeface="Meiryo" panose="020B0604030504040204" pitchFamily="34" charset="-128"/>
              </a:rPr>
              <a:t>SEC02-BP01</a:t>
            </a:r>
            <a:endParaRPr lang="ja-JP" altLang="en-US">
              <a:solidFill>
                <a:schemeClr val="bg1">
                  <a:lumMod val="50000"/>
                </a:schemeClr>
              </a:solidFill>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322213171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Graphic 49">
            <a:extLst>
              <a:ext uri="{FF2B5EF4-FFF2-40B4-BE49-F238E27FC236}">
                <a16:creationId xmlns:a16="http://schemas.microsoft.com/office/drawing/2014/main" id="{5A8C48C1-32E1-C747-BB4B-5E3B849CF7A7}"/>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0922031" y="5122977"/>
            <a:ext cx="549970" cy="549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 name="Graphic 49">
            <a:extLst>
              <a:ext uri="{FF2B5EF4-FFF2-40B4-BE49-F238E27FC236}">
                <a16:creationId xmlns:a16="http://schemas.microsoft.com/office/drawing/2014/main" id="{5A8C48C1-32E1-C747-BB4B-5E3B849CF7A7}"/>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9094638" y="5122978"/>
            <a:ext cx="549970" cy="549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Graphic 49">
            <a:extLst>
              <a:ext uri="{FF2B5EF4-FFF2-40B4-BE49-F238E27FC236}">
                <a16:creationId xmlns:a16="http://schemas.microsoft.com/office/drawing/2014/main" id="{5A8C48C1-32E1-C747-BB4B-5E3B849CF7A7}"/>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7275009" y="5130592"/>
            <a:ext cx="549970" cy="549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14">
            <a:extLst>
              <a:ext uri="{FF2B5EF4-FFF2-40B4-BE49-F238E27FC236}">
                <a16:creationId xmlns:a16="http://schemas.microsoft.com/office/drawing/2014/main" id="{84E08800-B964-4C2B-8A17-B734D8587C3B}"/>
              </a:ext>
            </a:extLst>
          </p:cNvPr>
          <p:cNvSpPr txBox="1"/>
          <p:nvPr/>
        </p:nvSpPr>
        <p:spPr>
          <a:xfrm>
            <a:off x="442699" y="1897336"/>
            <a:ext cx="5891674" cy="3164706"/>
          </a:xfrm>
          <a:prstGeom prst="rect">
            <a:avLst/>
          </a:prstGeom>
          <a:noFill/>
        </p:spPr>
        <p:txBody>
          <a:bodyPr wrap="square" lIns="24000" tIns="24000" rIns="24000" bIns="24000" rtlCol="0">
            <a:spAutoFit/>
          </a:bodyPr>
          <a:lstStyle/>
          <a:p>
            <a:pPr marL="119995" indent="-119995">
              <a:spcBef>
                <a:spcPts val="133"/>
              </a:spcBef>
              <a:buFont typeface="Arial" panose="020B0604020202020204" pitchFamily="34" charset="0"/>
              <a:buChar char="•"/>
            </a:pPr>
            <a:r>
              <a:rPr kumimoji="1" lang="en-US" altLang="ja-JP" sz="2000" dirty="0">
                <a:solidFill>
                  <a:schemeClr val="tx1">
                    <a:lumMod val="50000"/>
                  </a:schemeClr>
                </a:solidFill>
                <a:latin typeface="Meiryo" panose="020B0604030504040204" pitchFamily="34" charset="-128"/>
                <a:ea typeface="Meiryo" panose="020B0604030504040204" pitchFamily="34" charset="-128"/>
                <a:cs typeface="Meiryo" charset="-128"/>
              </a:rPr>
              <a:t>AWS</a:t>
            </a:r>
            <a:r>
              <a:rPr kumimoji="1" lang="ja-JP" altLang="en-US" sz="2000" dirty="0">
                <a:solidFill>
                  <a:schemeClr val="tx1">
                    <a:lumMod val="50000"/>
                  </a:schemeClr>
                </a:solidFill>
                <a:latin typeface="Meiryo" panose="020B0604030504040204" pitchFamily="34" charset="-128"/>
                <a:ea typeface="Meiryo" panose="020B0604030504040204" pitchFamily="34" charset="-128"/>
                <a:cs typeface="Meiryo" charset="-128"/>
              </a:rPr>
              <a:t> </a:t>
            </a:r>
            <a:r>
              <a:rPr kumimoji="1" lang="en-US" altLang="ja-JP" sz="2000" dirty="0">
                <a:solidFill>
                  <a:schemeClr val="bg2">
                    <a:lumMod val="10000"/>
                  </a:schemeClr>
                </a:solidFill>
                <a:latin typeface="Meiryo" panose="020B0604030504040204" pitchFamily="34" charset="-128"/>
                <a:ea typeface="Meiryo" panose="020B0604030504040204" pitchFamily="34" charset="-128"/>
                <a:cs typeface="Meiryo" charset="-128"/>
              </a:rPr>
              <a:t>Organizations</a:t>
            </a:r>
            <a:r>
              <a:rPr kumimoji="1" lang="ja-JP" altLang="en-US" sz="2000" dirty="0">
                <a:solidFill>
                  <a:schemeClr val="bg2">
                    <a:lumMod val="10000"/>
                  </a:schemeClr>
                </a:solidFill>
                <a:latin typeface="Meiryo" panose="020B0604030504040204" pitchFamily="34" charset="-128"/>
                <a:ea typeface="Meiryo" panose="020B0604030504040204" pitchFamily="34" charset="-128"/>
                <a:cs typeface="Meiryo" charset="-128"/>
              </a:rPr>
              <a:t>下のアカウントでは、管理アカウント（支払いアカウント）に設定する</a:t>
            </a:r>
            <a:r>
              <a:rPr kumimoji="1" lang="en-US" altLang="ja-JP" sz="2000" dirty="0">
                <a:solidFill>
                  <a:schemeClr val="bg2">
                    <a:lumMod val="10000"/>
                  </a:schemeClr>
                </a:solidFill>
                <a:latin typeface="Meiryo" panose="020B0604030504040204" pitchFamily="34" charset="-128"/>
                <a:ea typeface="Meiryo" panose="020B0604030504040204" pitchFamily="34" charset="-128"/>
                <a:cs typeface="Meiryo" charset="-128"/>
              </a:rPr>
              <a:t>AWS</a:t>
            </a:r>
            <a:r>
              <a:rPr kumimoji="1" lang="ja-JP" altLang="en-US" sz="2000">
                <a:solidFill>
                  <a:schemeClr val="bg2">
                    <a:lumMod val="10000"/>
                  </a:schemeClr>
                </a:solidFill>
                <a:latin typeface="Meiryo" panose="020B0604030504040204" pitchFamily="34" charset="-128"/>
                <a:ea typeface="Meiryo" panose="020B0604030504040204" pitchFamily="34" charset="-128"/>
                <a:cs typeface="Meiryo" charset="-128"/>
              </a:rPr>
              <a:t> </a:t>
            </a:r>
            <a:r>
              <a:rPr kumimoji="1" lang="en-US" altLang="ja-JP" sz="2000" dirty="0">
                <a:solidFill>
                  <a:schemeClr val="bg2">
                    <a:lumMod val="10000"/>
                  </a:schemeClr>
                </a:solidFill>
                <a:latin typeface="Meiryo" panose="020B0604030504040204" pitchFamily="34" charset="-128"/>
                <a:ea typeface="Meiryo" panose="020B0604030504040204" pitchFamily="34" charset="-128"/>
                <a:cs typeface="Meiryo" charset="-128"/>
              </a:rPr>
              <a:t>IAM Identity Center</a:t>
            </a:r>
            <a:r>
              <a:rPr kumimoji="1" lang="en-US" altLang="ja-JP" sz="2000" dirty="0">
                <a:solidFill>
                  <a:srgbClr val="FF9900"/>
                </a:solidFill>
                <a:latin typeface="Meiryo" panose="020B0604030504040204" pitchFamily="34" charset="-128"/>
                <a:ea typeface="Meiryo" panose="020B0604030504040204" pitchFamily="34" charset="-128"/>
                <a:cs typeface="Meiryo" charset="-128"/>
              </a:rPr>
              <a:t>*</a:t>
            </a:r>
            <a:r>
              <a:rPr kumimoji="1" lang="ja-JP" altLang="en-US" sz="2000">
                <a:solidFill>
                  <a:schemeClr val="bg2">
                    <a:lumMod val="10000"/>
                  </a:schemeClr>
                </a:solidFill>
                <a:latin typeface="Meiryo" panose="020B0604030504040204" pitchFamily="34" charset="-128"/>
                <a:ea typeface="Meiryo" panose="020B0604030504040204" pitchFamily="34" charset="-128"/>
                <a:cs typeface="Meiryo" charset="-128"/>
              </a:rPr>
              <a:t>を利用してシングルサインオンを</a:t>
            </a:r>
            <a:r>
              <a:rPr kumimoji="1" lang="ja-JP" altLang="en-US" sz="2000" dirty="0">
                <a:solidFill>
                  <a:schemeClr val="bg2">
                    <a:lumMod val="10000"/>
                  </a:schemeClr>
                </a:solidFill>
                <a:latin typeface="Meiryo" panose="020B0604030504040204" pitchFamily="34" charset="-128"/>
                <a:ea typeface="Meiryo" panose="020B0604030504040204" pitchFamily="34" charset="-128"/>
                <a:cs typeface="Meiryo" charset="-128"/>
              </a:rPr>
              <a:t>構成可能</a:t>
            </a:r>
            <a:endParaRPr kumimoji="1" lang="en-US" altLang="ja-JP" sz="2000" dirty="0">
              <a:solidFill>
                <a:schemeClr val="bg2">
                  <a:lumMod val="10000"/>
                </a:schemeClr>
              </a:solidFill>
              <a:latin typeface="Meiryo" panose="020B0604030504040204" pitchFamily="34" charset="-128"/>
              <a:ea typeface="Meiryo" panose="020B0604030504040204" pitchFamily="34" charset="-128"/>
              <a:cs typeface="Meiryo" charset="-128"/>
            </a:endParaRPr>
          </a:p>
          <a:p>
            <a:pPr marL="119995" indent="-119995">
              <a:spcBef>
                <a:spcPts val="133"/>
              </a:spcBef>
              <a:buFont typeface="Arial" panose="020B0604020202020204" pitchFamily="34" charset="0"/>
              <a:buChar char="•"/>
            </a:pPr>
            <a:r>
              <a:rPr kumimoji="1" lang="ja-JP" altLang="en-US" sz="2000">
                <a:solidFill>
                  <a:schemeClr val="bg2">
                    <a:lumMod val="10000"/>
                  </a:schemeClr>
                </a:solidFill>
                <a:latin typeface="Meiryo" panose="020B0604030504040204" pitchFamily="34" charset="-128"/>
                <a:ea typeface="Meiryo" panose="020B0604030504040204" pitchFamily="34" charset="-128"/>
                <a:cs typeface="Meiryo" charset="-128"/>
              </a:rPr>
              <a:t>権限は許可セット</a:t>
            </a:r>
            <a:r>
              <a:rPr kumimoji="1" lang="en-US" altLang="ja-JP" sz="2000" baseline="30000" dirty="0">
                <a:solidFill>
                  <a:srgbClr val="FF9900"/>
                </a:solidFill>
                <a:latin typeface="Meiryo" panose="020B0604030504040204" pitchFamily="34" charset="-128"/>
                <a:ea typeface="Meiryo" panose="020B0604030504040204" pitchFamily="34" charset="-128"/>
                <a:cs typeface="Meiryo" charset="-128"/>
              </a:rPr>
              <a:t>**</a:t>
            </a:r>
            <a:r>
              <a:rPr kumimoji="1" lang="ja-JP" altLang="en-US" sz="2000">
                <a:solidFill>
                  <a:schemeClr val="bg2">
                    <a:lumMod val="10000"/>
                  </a:schemeClr>
                </a:solidFill>
                <a:latin typeface="Meiryo" panose="020B0604030504040204" pitchFamily="34" charset="-128"/>
                <a:ea typeface="Meiryo" panose="020B0604030504040204" pitchFamily="34" charset="-128"/>
                <a:cs typeface="Meiryo" charset="-128"/>
              </a:rPr>
              <a:t>または</a:t>
            </a:r>
            <a:r>
              <a:rPr kumimoji="1" lang="en-US" altLang="ja-JP" sz="2000" dirty="0">
                <a:solidFill>
                  <a:schemeClr val="bg2">
                    <a:lumMod val="10000"/>
                  </a:schemeClr>
                </a:solidFill>
                <a:latin typeface="Meiryo" panose="020B0604030504040204" pitchFamily="34" charset="-128"/>
                <a:ea typeface="Meiryo" panose="020B0604030504040204" pitchFamily="34" charset="-128"/>
                <a:cs typeface="Meiryo" charset="-128"/>
              </a:rPr>
              <a:t>IAM</a:t>
            </a:r>
            <a:r>
              <a:rPr kumimoji="1" lang="ja-JP" altLang="en-US" sz="2000">
                <a:solidFill>
                  <a:schemeClr val="bg2">
                    <a:lumMod val="10000"/>
                  </a:schemeClr>
                </a:solidFill>
                <a:latin typeface="Meiryo" panose="020B0604030504040204" pitchFamily="34" charset="-128"/>
                <a:ea typeface="Meiryo" panose="020B0604030504040204" pitchFamily="34" charset="-128"/>
                <a:cs typeface="Meiryo" charset="-128"/>
              </a:rPr>
              <a:t>管理ポリシー、</a:t>
            </a:r>
            <a:r>
              <a:rPr kumimoji="1" lang="en-US" altLang="ja-JP" sz="2000" dirty="0">
                <a:solidFill>
                  <a:schemeClr val="bg2">
                    <a:lumMod val="10000"/>
                  </a:schemeClr>
                </a:solidFill>
                <a:latin typeface="Meiryo" panose="020B0604030504040204" pitchFamily="34" charset="-128"/>
                <a:ea typeface="Meiryo" panose="020B0604030504040204" pitchFamily="34" charset="-128"/>
                <a:cs typeface="Meiryo" charset="-128"/>
              </a:rPr>
              <a:t>Permissions Boundary</a:t>
            </a:r>
            <a:r>
              <a:rPr kumimoji="1" lang="ja-JP" altLang="en-US" sz="2000">
                <a:solidFill>
                  <a:schemeClr val="bg2">
                    <a:lumMod val="10000"/>
                  </a:schemeClr>
                </a:solidFill>
                <a:latin typeface="Meiryo" panose="020B0604030504040204" pitchFamily="34" charset="-128"/>
                <a:ea typeface="Meiryo" panose="020B0604030504040204" pitchFamily="34" charset="-128"/>
                <a:cs typeface="Meiryo" charset="-128"/>
              </a:rPr>
              <a:t>で</a:t>
            </a:r>
            <a:r>
              <a:rPr kumimoji="1" lang="ja-JP" altLang="en-US" sz="2000" dirty="0">
                <a:solidFill>
                  <a:schemeClr val="bg2">
                    <a:lumMod val="10000"/>
                  </a:schemeClr>
                </a:solidFill>
                <a:latin typeface="Meiryo" panose="020B0604030504040204" pitchFamily="34" charset="-128"/>
                <a:ea typeface="Meiryo" panose="020B0604030504040204" pitchFamily="34" charset="-128"/>
                <a:cs typeface="Meiryo" charset="-128"/>
              </a:rPr>
              <a:t>定義する</a:t>
            </a:r>
            <a:endParaRPr kumimoji="1" lang="en-US" altLang="ja-JP" sz="2000" dirty="0">
              <a:solidFill>
                <a:schemeClr val="bg2">
                  <a:lumMod val="10000"/>
                </a:schemeClr>
              </a:solidFill>
              <a:latin typeface="Meiryo" panose="020B0604030504040204" pitchFamily="34" charset="-128"/>
              <a:ea typeface="Meiryo" panose="020B0604030504040204" pitchFamily="34" charset="-128"/>
              <a:cs typeface="Meiryo" charset="-128"/>
            </a:endParaRPr>
          </a:p>
          <a:p>
            <a:pPr marL="119995" lvl="1" indent="-119995">
              <a:spcBef>
                <a:spcPts val="133"/>
              </a:spcBef>
              <a:buFont typeface="Arial" panose="020B0604020202020204" pitchFamily="34" charset="0"/>
              <a:buChar char="•"/>
            </a:pPr>
            <a:r>
              <a:rPr kumimoji="1" lang="ja-JP" altLang="en-US" sz="2000" dirty="0">
                <a:solidFill>
                  <a:schemeClr val="bg2">
                    <a:lumMod val="10000"/>
                  </a:schemeClr>
                </a:solidFill>
                <a:latin typeface="Meiryo" panose="020B0604030504040204" pitchFamily="34" charset="-128"/>
                <a:ea typeface="Meiryo" panose="020B0604030504040204" pitchFamily="34" charset="-128"/>
                <a:cs typeface="Meiryo" charset="-128"/>
              </a:rPr>
              <a:t>利用者</a:t>
            </a:r>
            <a:r>
              <a:rPr kumimoji="1" lang="ja-JP" altLang="en-US" sz="2000">
                <a:solidFill>
                  <a:schemeClr val="bg2">
                    <a:lumMod val="10000"/>
                  </a:schemeClr>
                </a:solidFill>
                <a:latin typeface="Meiryo" panose="020B0604030504040204" pitchFamily="34" charset="-128"/>
                <a:ea typeface="Meiryo" panose="020B0604030504040204" pitchFamily="34" charset="-128"/>
                <a:cs typeface="Meiryo" charset="-128"/>
              </a:rPr>
              <a:t>は、</a:t>
            </a:r>
            <a:r>
              <a:rPr kumimoji="1" lang="en-US" altLang="ja-JP" sz="2000" dirty="0">
                <a:solidFill>
                  <a:schemeClr val="bg2">
                    <a:lumMod val="10000"/>
                  </a:schemeClr>
                </a:solidFill>
                <a:latin typeface="Meiryo" panose="020B0604030504040204" pitchFamily="34" charset="-128"/>
                <a:ea typeface="Meiryo" panose="020B0604030504040204" pitchFamily="34" charset="-128"/>
                <a:cs typeface="Meiryo" charset="-128"/>
              </a:rPr>
              <a:t>AWS </a:t>
            </a:r>
            <a:r>
              <a:rPr kumimoji="1" lang="ja-JP" altLang="en-US" sz="2000">
                <a:solidFill>
                  <a:schemeClr val="bg2">
                    <a:lumMod val="10000"/>
                  </a:schemeClr>
                </a:solidFill>
                <a:latin typeface="Meiryo" panose="020B0604030504040204" pitchFamily="34" charset="-128"/>
                <a:ea typeface="Meiryo" panose="020B0604030504040204" pitchFamily="34" charset="-128"/>
                <a:cs typeface="Meiryo" charset="-128"/>
              </a:rPr>
              <a:t>アクセスポータルと</a:t>
            </a:r>
            <a:r>
              <a:rPr kumimoji="1" lang="ja-JP" altLang="en-US" sz="2000" dirty="0">
                <a:solidFill>
                  <a:schemeClr val="bg2">
                    <a:lumMod val="10000"/>
                  </a:schemeClr>
                </a:solidFill>
                <a:latin typeface="Meiryo" panose="020B0604030504040204" pitchFamily="34" charset="-128"/>
                <a:ea typeface="Meiryo" panose="020B0604030504040204" pitchFamily="34" charset="-128"/>
                <a:cs typeface="Meiryo" charset="-128"/>
              </a:rPr>
              <a:t>いう専用</a:t>
            </a:r>
            <a:r>
              <a:rPr kumimoji="1" lang="en-US" altLang="ja-JP" sz="2000" dirty="0">
                <a:solidFill>
                  <a:schemeClr val="bg2">
                    <a:lumMod val="10000"/>
                  </a:schemeClr>
                </a:solidFill>
                <a:latin typeface="Meiryo" panose="020B0604030504040204" pitchFamily="34" charset="-128"/>
                <a:ea typeface="Meiryo" panose="020B0604030504040204" pitchFamily="34" charset="-128"/>
                <a:cs typeface="Meiryo" charset="-128"/>
              </a:rPr>
              <a:t>URL</a:t>
            </a:r>
            <a:r>
              <a:rPr kumimoji="1" lang="ja-JP" altLang="en-US" sz="2000" dirty="0">
                <a:solidFill>
                  <a:schemeClr val="bg2">
                    <a:lumMod val="10000"/>
                  </a:schemeClr>
                </a:solidFill>
                <a:latin typeface="Meiryo" panose="020B0604030504040204" pitchFamily="34" charset="-128"/>
                <a:ea typeface="Meiryo" panose="020B0604030504040204" pitchFamily="34" charset="-128"/>
                <a:cs typeface="Meiryo" charset="-128"/>
              </a:rPr>
              <a:t>から</a:t>
            </a:r>
            <a:r>
              <a:rPr kumimoji="1" lang="ja-JP" altLang="en-US" sz="2000">
                <a:solidFill>
                  <a:schemeClr val="bg2">
                    <a:lumMod val="10000"/>
                  </a:schemeClr>
                </a:solidFill>
                <a:latin typeface="Meiryo" panose="020B0604030504040204" pitchFamily="34" charset="-128"/>
                <a:ea typeface="Meiryo" panose="020B0604030504040204" pitchFamily="34" charset="-128"/>
                <a:cs typeface="Meiryo" charset="-128"/>
              </a:rPr>
              <a:t>ログインする</a:t>
            </a:r>
            <a:endParaRPr kumimoji="1" lang="en-US" altLang="ja-JP" sz="2000" dirty="0">
              <a:solidFill>
                <a:schemeClr val="bg2">
                  <a:lumMod val="10000"/>
                </a:schemeClr>
              </a:solidFill>
              <a:latin typeface="Meiryo" panose="020B0604030504040204" pitchFamily="34" charset="-128"/>
              <a:ea typeface="Meiryo" panose="020B0604030504040204" pitchFamily="34" charset="-128"/>
              <a:cs typeface="Meiryo" charset="-128"/>
            </a:endParaRPr>
          </a:p>
          <a:p>
            <a:pPr marL="119995" lvl="1" indent="-119995">
              <a:spcBef>
                <a:spcPts val="133"/>
              </a:spcBef>
              <a:buFont typeface="Arial" panose="020B0604020202020204" pitchFamily="34" charset="0"/>
              <a:buChar char="•"/>
            </a:pPr>
            <a:r>
              <a:rPr kumimoji="1" lang="en-US" altLang="ja-JP" sz="2000" dirty="0">
                <a:solidFill>
                  <a:schemeClr val="bg2">
                    <a:lumMod val="10000"/>
                  </a:schemeClr>
                </a:solidFill>
                <a:latin typeface="Meiryo" panose="020B0604030504040204" pitchFamily="34" charset="-128"/>
                <a:ea typeface="Meiryo" panose="020B0604030504040204" pitchFamily="34" charset="-128"/>
                <a:cs typeface="Meiryo" charset="-128"/>
              </a:rPr>
              <a:t>Control Tower</a:t>
            </a:r>
            <a:r>
              <a:rPr kumimoji="1" lang="ja-JP" altLang="en-US" sz="2000">
                <a:solidFill>
                  <a:schemeClr val="bg2">
                    <a:lumMod val="10000"/>
                  </a:schemeClr>
                </a:solidFill>
                <a:latin typeface="Meiryo" panose="020B0604030504040204" pitchFamily="34" charset="-128"/>
                <a:ea typeface="Meiryo" panose="020B0604030504040204" pitchFamily="34" charset="-128"/>
                <a:cs typeface="Meiryo" charset="-128"/>
              </a:rPr>
              <a:t>を適用した場合構成される</a:t>
            </a:r>
            <a:br>
              <a:rPr kumimoji="1" lang="en-US" altLang="ja-JP" sz="2000" dirty="0">
                <a:solidFill>
                  <a:schemeClr val="bg2">
                    <a:lumMod val="10000"/>
                  </a:schemeClr>
                </a:solidFill>
                <a:latin typeface="Meiryo" panose="020B0604030504040204" pitchFamily="34" charset="-128"/>
                <a:ea typeface="Meiryo" panose="020B0604030504040204" pitchFamily="34" charset="-128"/>
                <a:cs typeface="Meiryo" charset="-128"/>
              </a:rPr>
            </a:br>
            <a:r>
              <a:rPr kumimoji="1" lang="en-US" altLang="ja-JP" sz="2000" dirty="0">
                <a:solidFill>
                  <a:schemeClr val="bg2">
                    <a:lumMod val="10000"/>
                  </a:schemeClr>
                </a:solidFill>
                <a:latin typeface="Meiryo" panose="020B0604030504040204" pitchFamily="34" charset="-128"/>
                <a:ea typeface="Meiryo" panose="020B0604030504040204" pitchFamily="34" charset="-128"/>
                <a:cs typeface="Meiryo" charset="-128"/>
              </a:rPr>
              <a:t>(</a:t>
            </a:r>
            <a:r>
              <a:rPr kumimoji="1" lang="ja-JP" altLang="en-US" sz="2000">
                <a:solidFill>
                  <a:schemeClr val="bg2">
                    <a:lumMod val="10000"/>
                  </a:schemeClr>
                </a:solidFill>
                <a:latin typeface="Meiryo" panose="020B0604030504040204" pitchFamily="34" charset="-128"/>
                <a:ea typeface="Meiryo" panose="020B0604030504040204" pitchFamily="34" charset="-128"/>
                <a:cs typeface="Meiryo" charset="-128"/>
              </a:rPr>
              <a:t>使うのは必須ではない</a:t>
            </a:r>
            <a:r>
              <a:rPr kumimoji="1" lang="en-US" altLang="ja-JP" sz="2000" dirty="0">
                <a:solidFill>
                  <a:schemeClr val="bg2">
                    <a:lumMod val="10000"/>
                  </a:schemeClr>
                </a:solidFill>
                <a:latin typeface="Meiryo" panose="020B0604030504040204" pitchFamily="34" charset="-128"/>
                <a:ea typeface="Meiryo" panose="020B0604030504040204" pitchFamily="34" charset="-128"/>
                <a:cs typeface="Meiryo" charset="-128"/>
              </a:rPr>
              <a:t>)</a:t>
            </a:r>
          </a:p>
        </p:txBody>
      </p:sp>
      <p:sp>
        <p:nvSpPr>
          <p:cNvPr id="13" name="正方形/長方形 12">
            <a:extLst>
              <a:ext uri="{FF2B5EF4-FFF2-40B4-BE49-F238E27FC236}">
                <a16:creationId xmlns:a16="http://schemas.microsoft.com/office/drawing/2014/main" id="{00E6ED94-1135-4B46-8C68-5EADD9B59769}"/>
              </a:ext>
            </a:extLst>
          </p:cNvPr>
          <p:cNvSpPr/>
          <p:nvPr/>
        </p:nvSpPr>
        <p:spPr>
          <a:xfrm>
            <a:off x="6519672" y="1173646"/>
            <a:ext cx="5479289" cy="63986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ctr"/>
          <a:lstStyle/>
          <a:p>
            <a:pPr algn="ctr"/>
            <a:r>
              <a:rPr kumimoji="1" lang="ja-JP" altLang="en-US" sz="2333"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環境アクセスの要件</a:t>
            </a:r>
          </a:p>
        </p:txBody>
      </p:sp>
      <p:sp>
        <p:nvSpPr>
          <p:cNvPr id="14" name="正方形/長方形 13">
            <a:extLst>
              <a:ext uri="{FF2B5EF4-FFF2-40B4-BE49-F238E27FC236}">
                <a16:creationId xmlns:a16="http://schemas.microsoft.com/office/drawing/2014/main" id="{6F54C04A-6FA8-45FB-979D-8D29C465492D}"/>
              </a:ext>
            </a:extLst>
          </p:cNvPr>
          <p:cNvSpPr/>
          <p:nvPr/>
        </p:nvSpPr>
        <p:spPr>
          <a:xfrm>
            <a:off x="442699" y="1173646"/>
            <a:ext cx="5891674" cy="639864"/>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ctr"/>
          <a:lstStyle/>
          <a:p>
            <a:pPr algn="ctr"/>
            <a:r>
              <a:rPr kumimoji="1" lang="ja-JP" altLang="en-US" sz="2333" dirty="0">
                <a:gradFill>
                  <a:gsLst>
                    <a:gs pos="0">
                      <a:schemeClr val="bg1"/>
                    </a:gs>
                    <a:gs pos="100000">
                      <a:schemeClr val="bg1"/>
                    </a:gs>
                  </a:gsLst>
                  <a:lin ang="5400000" scaled="1"/>
                </a:gradFill>
                <a:latin typeface="Meiryo" panose="020B0604030504040204" pitchFamily="34" charset="-128"/>
                <a:ea typeface="Meiryo" panose="020B0604030504040204" pitchFamily="34" charset="-128"/>
              </a:rPr>
              <a:t>方式の説明</a:t>
            </a:r>
          </a:p>
        </p:txBody>
      </p:sp>
      <p:cxnSp>
        <p:nvCxnSpPr>
          <p:cNvPr id="15" name="直線コネクタ 14">
            <a:extLst>
              <a:ext uri="{FF2B5EF4-FFF2-40B4-BE49-F238E27FC236}">
                <a16:creationId xmlns:a16="http://schemas.microsoft.com/office/drawing/2014/main" id="{91F929C8-F3FE-406A-8883-13E818135A79}"/>
              </a:ext>
            </a:extLst>
          </p:cNvPr>
          <p:cNvCxnSpPr/>
          <p:nvPr/>
        </p:nvCxnSpPr>
        <p:spPr>
          <a:xfrm>
            <a:off x="6519671" y="1813509"/>
            <a:ext cx="5481600" cy="0"/>
          </a:xfrm>
          <a:prstGeom prst="line">
            <a:avLst/>
          </a:prstGeom>
          <a:ln>
            <a:solidFill>
              <a:srgbClr val="2A2E32"/>
            </a:solidFill>
          </a:ln>
          <a:effectLst/>
        </p:spPr>
        <p:style>
          <a:lnRef idx="2">
            <a:schemeClr val="accent1"/>
          </a:lnRef>
          <a:fillRef idx="0">
            <a:schemeClr val="accent1"/>
          </a:fillRef>
          <a:effectRef idx="1">
            <a:schemeClr val="accent1"/>
          </a:effectRef>
          <a:fontRef idx="minor">
            <a:schemeClr val="tx1"/>
          </a:fontRef>
        </p:style>
      </p:cxnSp>
      <p:sp>
        <p:nvSpPr>
          <p:cNvPr id="16" name="Rectangle 31">
            <a:extLst>
              <a:ext uri="{FF2B5EF4-FFF2-40B4-BE49-F238E27FC236}">
                <a16:creationId xmlns:a16="http://schemas.microsoft.com/office/drawing/2014/main" id="{0EB8B091-E866-5B45-9D39-DB380AE8EEA5}"/>
              </a:ext>
            </a:extLst>
          </p:cNvPr>
          <p:cNvSpPr/>
          <p:nvPr/>
        </p:nvSpPr>
        <p:spPr>
          <a:xfrm>
            <a:off x="8101221" y="2361698"/>
            <a:ext cx="3370780" cy="154730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0" tIns="121920" rIns="121920" bIns="60960" numCol="1" spcCol="0" rtlCol="0" fromWordArt="0" anchor="t" anchorCtr="0" forceAA="0" compatLnSpc="1">
            <a:prstTxWarp prst="textNoShape">
              <a:avLst/>
            </a:prstTxWarp>
            <a:noAutofit/>
          </a:bodyPr>
          <a:lstStyle/>
          <a:p>
            <a:pPr algn="l"/>
            <a:r>
              <a:rPr lang="ja-JP" altLang="en-US" sz="1500" dirty="0">
                <a:solidFill>
                  <a:sysClr val="windowText" lastClr="000000"/>
                </a:solidFill>
                <a:latin typeface="Meiryo" panose="020B0604030504040204" pitchFamily="34" charset="-128"/>
                <a:ea typeface="Meiryo" panose="020B0604030504040204" pitchFamily="34" charset="-128"/>
              </a:rPr>
              <a:t>管理アカウント</a:t>
            </a:r>
            <a:endParaRPr lang="en-US" sz="1500" dirty="0">
              <a:solidFill>
                <a:sysClr val="windowText" lastClr="000000"/>
              </a:solidFill>
              <a:latin typeface="Meiryo" panose="020B0604030504040204" pitchFamily="34" charset="-128"/>
              <a:ea typeface="Meiryo" panose="020B0604030504040204" pitchFamily="34" charset="-128"/>
            </a:endParaRPr>
          </a:p>
        </p:txBody>
      </p:sp>
      <p:sp>
        <p:nvSpPr>
          <p:cNvPr id="19" name="Rectangle 31">
            <a:extLst>
              <a:ext uri="{FF2B5EF4-FFF2-40B4-BE49-F238E27FC236}">
                <a16:creationId xmlns:a16="http://schemas.microsoft.com/office/drawing/2014/main" id="{0EB8B091-E866-5B45-9D39-DB380AE8EEA5}"/>
              </a:ext>
            </a:extLst>
          </p:cNvPr>
          <p:cNvSpPr/>
          <p:nvPr/>
        </p:nvSpPr>
        <p:spPr>
          <a:xfrm>
            <a:off x="6672000" y="4389000"/>
            <a:ext cx="1632000" cy="172800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0" tIns="121920" rIns="121920" bIns="60960" numCol="1" spcCol="0" rtlCol="0" fromWordArt="0" anchor="t" anchorCtr="0" forceAA="0" compatLnSpc="1">
            <a:prstTxWarp prst="textNoShape">
              <a:avLst/>
            </a:prstTxWarp>
            <a:noAutofit/>
          </a:bodyPr>
          <a:lstStyle/>
          <a:p>
            <a:pPr algn="l"/>
            <a:r>
              <a:rPr lang="en-US" sz="1167" dirty="0" err="1">
                <a:solidFill>
                  <a:sysClr val="windowText" lastClr="000000"/>
                </a:solidFill>
                <a:latin typeface="Meiryo" panose="020B0604030504040204" pitchFamily="34" charset="-128"/>
                <a:ea typeface="Meiryo" panose="020B0604030504040204" pitchFamily="34" charset="-128"/>
              </a:rPr>
              <a:t>アカウントA</a:t>
            </a:r>
            <a:endParaRPr lang="en-US" sz="1167" dirty="0">
              <a:solidFill>
                <a:sysClr val="windowText" lastClr="000000"/>
              </a:solidFill>
              <a:latin typeface="Meiryo" panose="020B0604030504040204" pitchFamily="34" charset="-128"/>
              <a:ea typeface="Meiryo" panose="020B0604030504040204" pitchFamily="34" charset="-128"/>
            </a:endParaRPr>
          </a:p>
        </p:txBody>
      </p:sp>
      <p:pic>
        <p:nvPicPr>
          <p:cNvPr id="22" name="Graphic 35">
            <a:extLst>
              <a:ext uri="{FF2B5EF4-FFF2-40B4-BE49-F238E27FC236}">
                <a16:creationId xmlns:a16="http://schemas.microsoft.com/office/drawing/2014/main" id="{57B6EAE4-66F4-694C-AEFF-8077B029FAC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671998" y="4389000"/>
            <a:ext cx="440267" cy="440267"/>
          </a:xfrm>
          <a:prstGeom prst="rect">
            <a:avLst/>
          </a:prstGeom>
        </p:spPr>
      </p:pic>
      <p:sp>
        <p:nvSpPr>
          <p:cNvPr id="26" name="Rectangle 31">
            <a:extLst>
              <a:ext uri="{FF2B5EF4-FFF2-40B4-BE49-F238E27FC236}">
                <a16:creationId xmlns:a16="http://schemas.microsoft.com/office/drawing/2014/main" id="{0EB8B091-E866-5B45-9D39-DB380AE8EEA5}"/>
              </a:ext>
            </a:extLst>
          </p:cNvPr>
          <p:cNvSpPr/>
          <p:nvPr/>
        </p:nvSpPr>
        <p:spPr>
          <a:xfrm>
            <a:off x="8496002" y="4389000"/>
            <a:ext cx="1632000" cy="172800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0" tIns="121920" rIns="121920" bIns="60960" numCol="1" spcCol="0" rtlCol="0" fromWordArt="0" anchor="t" anchorCtr="0" forceAA="0" compatLnSpc="1">
            <a:prstTxWarp prst="textNoShape">
              <a:avLst/>
            </a:prstTxWarp>
            <a:noAutofit/>
          </a:bodyPr>
          <a:lstStyle/>
          <a:p>
            <a:pPr algn="l"/>
            <a:r>
              <a:rPr lang="en-US" sz="1167" dirty="0" err="1">
                <a:solidFill>
                  <a:sysClr val="windowText" lastClr="000000"/>
                </a:solidFill>
                <a:latin typeface="Meiryo" panose="020B0604030504040204" pitchFamily="34" charset="-128"/>
                <a:ea typeface="Meiryo" panose="020B0604030504040204" pitchFamily="34" charset="-128"/>
              </a:rPr>
              <a:t>アカウントB</a:t>
            </a:r>
            <a:endParaRPr lang="en-US" sz="1167" dirty="0">
              <a:solidFill>
                <a:sysClr val="windowText" lastClr="000000"/>
              </a:solidFill>
              <a:latin typeface="Meiryo" panose="020B0604030504040204" pitchFamily="34" charset="-128"/>
              <a:ea typeface="Meiryo" panose="020B0604030504040204" pitchFamily="34" charset="-128"/>
            </a:endParaRPr>
          </a:p>
        </p:txBody>
      </p:sp>
      <p:pic>
        <p:nvPicPr>
          <p:cNvPr id="27" name="Graphic 35">
            <a:extLst>
              <a:ext uri="{FF2B5EF4-FFF2-40B4-BE49-F238E27FC236}">
                <a16:creationId xmlns:a16="http://schemas.microsoft.com/office/drawing/2014/main" id="{57B6EAE4-66F4-694C-AEFF-8077B029FAC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496000" y="4389000"/>
            <a:ext cx="440267" cy="440267"/>
          </a:xfrm>
          <a:prstGeom prst="rect">
            <a:avLst/>
          </a:prstGeom>
        </p:spPr>
      </p:pic>
      <p:sp>
        <p:nvSpPr>
          <p:cNvPr id="35" name="Rectangle 31">
            <a:extLst>
              <a:ext uri="{FF2B5EF4-FFF2-40B4-BE49-F238E27FC236}">
                <a16:creationId xmlns:a16="http://schemas.microsoft.com/office/drawing/2014/main" id="{0EB8B091-E866-5B45-9D39-DB380AE8EEA5}"/>
              </a:ext>
            </a:extLst>
          </p:cNvPr>
          <p:cNvSpPr/>
          <p:nvPr/>
        </p:nvSpPr>
        <p:spPr>
          <a:xfrm>
            <a:off x="10320002" y="4389000"/>
            <a:ext cx="1632000" cy="172800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0" tIns="121920" rIns="121920" bIns="60960" numCol="1" spcCol="0" rtlCol="0" fromWordArt="0" anchor="t" anchorCtr="0" forceAA="0" compatLnSpc="1">
            <a:prstTxWarp prst="textNoShape">
              <a:avLst/>
            </a:prstTxWarp>
            <a:noAutofit/>
          </a:bodyPr>
          <a:lstStyle/>
          <a:p>
            <a:pPr algn="l"/>
            <a:r>
              <a:rPr lang="en-US" sz="1167" dirty="0" err="1">
                <a:solidFill>
                  <a:sysClr val="windowText" lastClr="000000"/>
                </a:solidFill>
                <a:latin typeface="Meiryo" panose="020B0604030504040204" pitchFamily="34" charset="-128"/>
                <a:ea typeface="Meiryo" panose="020B0604030504040204" pitchFamily="34" charset="-128"/>
              </a:rPr>
              <a:t>アカウントC</a:t>
            </a:r>
            <a:endParaRPr lang="en-US" sz="1167" dirty="0">
              <a:solidFill>
                <a:sysClr val="windowText" lastClr="000000"/>
              </a:solidFill>
              <a:latin typeface="Meiryo" panose="020B0604030504040204" pitchFamily="34" charset="-128"/>
              <a:ea typeface="Meiryo" panose="020B0604030504040204" pitchFamily="34" charset="-128"/>
            </a:endParaRPr>
          </a:p>
        </p:txBody>
      </p:sp>
      <p:pic>
        <p:nvPicPr>
          <p:cNvPr id="36" name="Graphic 35">
            <a:extLst>
              <a:ext uri="{FF2B5EF4-FFF2-40B4-BE49-F238E27FC236}">
                <a16:creationId xmlns:a16="http://schemas.microsoft.com/office/drawing/2014/main" id="{57B6EAE4-66F4-694C-AEFF-8077B029FAC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320000" y="4389000"/>
            <a:ext cx="440267" cy="440267"/>
          </a:xfrm>
          <a:prstGeom prst="rect">
            <a:avLst/>
          </a:prstGeom>
        </p:spPr>
      </p:pic>
      <p:pic>
        <p:nvPicPr>
          <p:cNvPr id="42" name="Graphic 39">
            <a:extLst>
              <a:ext uri="{FF2B5EF4-FFF2-40B4-BE49-F238E27FC236}">
                <a16:creationId xmlns:a16="http://schemas.microsoft.com/office/drawing/2014/main" id="{6FA71975-EA2D-784E-8A28-738A17320E9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959312" y="3302472"/>
            <a:ext cx="427931" cy="427931"/>
          </a:xfrm>
          <a:prstGeom prst="rect">
            <a:avLst/>
          </a:prstGeom>
        </p:spPr>
      </p:pic>
      <p:cxnSp>
        <p:nvCxnSpPr>
          <p:cNvPr id="45" name="直線矢印コネクタ 44"/>
          <p:cNvCxnSpPr>
            <a:cxnSpLocks/>
            <a:endCxn id="28" idx="0"/>
          </p:cNvCxnSpPr>
          <p:nvPr/>
        </p:nvCxnSpPr>
        <p:spPr>
          <a:xfrm flipH="1">
            <a:off x="7549994" y="3813000"/>
            <a:ext cx="1914570" cy="1317592"/>
          </a:xfrm>
          <a:prstGeom prst="straightConnector1">
            <a:avLst/>
          </a:prstGeom>
          <a:ln w="12700">
            <a:tailEnd type="triangle"/>
          </a:ln>
          <a:effectLst/>
        </p:spPr>
        <p:style>
          <a:lnRef idx="2">
            <a:schemeClr val="accent6"/>
          </a:lnRef>
          <a:fillRef idx="0">
            <a:schemeClr val="accent6"/>
          </a:fillRef>
          <a:effectRef idx="1">
            <a:schemeClr val="accent6"/>
          </a:effectRef>
          <a:fontRef idx="minor">
            <a:schemeClr val="tx1"/>
          </a:fontRef>
        </p:style>
      </p:cxnSp>
      <p:cxnSp>
        <p:nvCxnSpPr>
          <p:cNvPr id="46" name="直線矢印コネクタ 45"/>
          <p:cNvCxnSpPr>
            <a:cxnSpLocks/>
            <a:endCxn id="29" idx="0"/>
          </p:cNvCxnSpPr>
          <p:nvPr/>
        </p:nvCxnSpPr>
        <p:spPr>
          <a:xfrm flipH="1">
            <a:off x="9369622" y="3813000"/>
            <a:ext cx="94942" cy="1309978"/>
          </a:xfrm>
          <a:prstGeom prst="straightConnector1">
            <a:avLst/>
          </a:prstGeom>
          <a:ln w="12700">
            <a:tailEnd type="triangle"/>
          </a:ln>
          <a:effectLst/>
        </p:spPr>
        <p:style>
          <a:lnRef idx="2">
            <a:schemeClr val="accent6"/>
          </a:lnRef>
          <a:fillRef idx="0">
            <a:schemeClr val="accent6"/>
          </a:fillRef>
          <a:effectRef idx="1">
            <a:schemeClr val="accent6"/>
          </a:effectRef>
          <a:fontRef idx="minor">
            <a:schemeClr val="tx1"/>
          </a:fontRef>
        </p:style>
      </p:cxnSp>
      <p:cxnSp>
        <p:nvCxnSpPr>
          <p:cNvPr id="54" name="直線矢印コネクタ 53"/>
          <p:cNvCxnSpPr/>
          <p:nvPr/>
        </p:nvCxnSpPr>
        <p:spPr>
          <a:xfrm>
            <a:off x="9464562" y="3813001"/>
            <a:ext cx="1751862" cy="1411143"/>
          </a:xfrm>
          <a:prstGeom prst="straightConnector1">
            <a:avLst/>
          </a:prstGeom>
          <a:ln w="12700">
            <a:tailEnd type="triangle"/>
          </a:ln>
          <a:effectLst/>
        </p:spPr>
        <p:style>
          <a:lnRef idx="2">
            <a:schemeClr val="accent6"/>
          </a:lnRef>
          <a:fillRef idx="0">
            <a:schemeClr val="accent6"/>
          </a:fillRef>
          <a:effectRef idx="1">
            <a:schemeClr val="accent6"/>
          </a:effectRef>
          <a:fontRef idx="minor">
            <a:schemeClr val="tx1"/>
          </a:fontRef>
        </p:style>
      </p:cxnSp>
      <p:cxnSp>
        <p:nvCxnSpPr>
          <p:cNvPr id="52" name="直線矢印コネクタ 51"/>
          <p:cNvCxnSpPr/>
          <p:nvPr/>
        </p:nvCxnSpPr>
        <p:spPr>
          <a:xfrm flipV="1">
            <a:off x="7387243" y="3516439"/>
            <a:ext cx="1780758" cy="7258"/>
          </a:xfrm>
          <a:prstGeom prst="straightConnector1">
            <a:avLst/>
          </a:prstGeom>
          <a:ln w="12700">
            <a:tailEnd type="triangle"/>
          </a:ln>
          <a:effectLst/>
        </p:spPr>
        <p:style>
          <a:lnRef idx="2">
            <a:schemeClr val="accent6"/>
          </a:lnRef>
          <a:fillRef idx="0">
            <a:schemeClr val="accent6"/>
          </a:fillRef>
          <a:effectRef idx="1">
            <a:schemeClr val="accent6"/>
          </a:effectRef>
          <a:fontRef idx="minor">
            <a:schemeClr val="tx1"/>
          </a:fontRef>
        </p:style>
      </p:cxnSp>
      <p:pic>
        <p:nvPicPr>
          <p:cNvPr id="31" name="Graphic 35">
            <a:extLst>
              <a:ext uri="{FF2B5EF4-FFF2-40B4-BE49-F238E27FC236}">
                <a16:creationId xmlns:a16="http://schemas.microsoft.com/office/drawing/2014/main" id="{57B6EAE4-66F4-694C-AEFF-8077B029FAC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112000" y="2364776"/>
            <a:ext cx="440267" cy="440267"/>
          </a:xfrm>
          <a:prstGeom prst="rect">
            <a:avLst/>
          </a:prstGeom>
        </p:spPr>
      </p:pic>
      <p:pic>
        <p:nvPicPr>
          <p:cNvPr id="43" name="Graphic 29">
            <a:extLst>
              <a:ext uri="{FF2B5EF4-FFF2-40B4-BE49-F238E27FC236}">
                <a16:creationId xmlns:a16="http://schemas.microsoft.com/office/drawing/2014/main" id="{2653218A-3C81-C046-9EB9-786BB598050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223635" y="3302472"/>
            <a:ext cx="427931" cy="427931"/>
          </a:xfrm>
          <a:prstGeom prst="rect">
            <a:avLst/>
          </a:prstGeom>
        </p:spPr>
      </p:pic>
      <p:cxnSp>
        <p:nvCxnSpPr>
          <p:cNvPr id="44" name="直線矢印コネクタ 43"/>
          <p:cNvCxnSpPr/>
          <p:nvPr/>
        </p:nvCxnSpPr>
        <p:spPr>
          <a:xfrm flipH="1">
            <a:off x="9761126" y="3512807"/>
            <a:ext cx="363209" cy="7262"/>
          </a:xfrm>
          <a:prstGeom prst="straightConnector1">
            <a:avLst/>
          </a:prstGeom>
          <a:ln w="12700">
            <a:tailEnd type="triangle"/>
          </a:ln>
          <a:effectLst/>
        </p:spPr>
        <p:style>
          <a:lnRef idx="2">
            <a:schemeClr val="accent6"/>
          </a:lnRef>
          <a:fillRef idx="0">
            <a:schemeClr val="accent6"/>
          </a:fillRef>
          <a:effectRef idx="1">
            <a:schemeClr val="accent6"/>
          </a:effectRef>
          <a:fontRef idx="minor">
            <a:schemeClr val="tx1"/>
          </a:fontRef>
        </p:style>
      </p:cxnSp>
      <p:sp>
        <p:nvSpPr>
          <p:cNvPr id="47" name="正方形/長方形 46">
            <a:extLst>
              <a:ext uri="{FF2B5EF4-FFF2-40B4-BE49-F238E27FC236}">
                <a16:creationId xmlns:a16="http://schemas.microsoft.com/office/drawing/2014/main" id="{E7CDE4F5-8D4E-4C36-BB2D-DC66A4ACA4E0}"/>
              </a:ext>
            </a:extLst>
          </p:cNvPr>
          <p:cNvSpPr/>
          <p:nvPr/>
        </p:nvSpPr>
        <p:spPr>
          <a:xfrm>
            <a:off x="8595717" y="2788525"/>
            <a:ext cx="1547812" cy="3840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ctr"/>
          <a:lstStyle/>
          <a:p>
            <a:pPr algn="ctr"/>
            <a:r>
              <a:rPr kumimoji="1" lang="en-US" altLang="ja-JP" sz="1167" dirty="0">
                <a:solidFill>
                  <a:schemeClr val="tx1"/>
                </a:solidFill>
                <a:latin typeface="Meiryo" panose="020B0604030504040204" pitchFamily="34" charset="-128"/>
                <a:ea typeface="Meiryo" panose="020B0604030504040204" pitchFamily="34" charset="-128"/>
              </a:rPr>
              <a:t>AWS</a:t>
            </a:r>
            <a:r>
              <a:rPr kumimoji="1" lang="ja-JP" altLang="en-US" sz="1167">
                <a:solidFill>
                  <a:schemeClr val="tx1"/>
                </a:solidFill>
                <a:latin typeface="Meiryo" panose="020B0604030504040204" pitchFamily="34" charset="-128"/>
                <a:ea typeface="Meiryo" panose="020B0604030504040204" pitchFamily="34" charset="-128"/>
              </a:rPr>
              <a:t> </a:t>
            </a:r>
            <a:r>
              <a:rPr kumimoji="1" lang="en-US" altLang="ja-JP" sz="1167" dirty="0">
                <a:solidFill>
                  <a:schemeClr val="tx1"/>
                </a:solidFill>
                <a:latin typeface="Meiryo" panose="020B0604030504040204" pitchFamily="34" charset="-128"/>
                <a:ea typeface="Meiryo" panose="020B0604030504040204" pitchFamily="34" charset="-128"/>
              </a:rPr>
              <a:t>IAM</a:t>
            </a:r>
            <a:br>
              <a:rPr kumimoji="1" lang="en-US" altLang="ja-JP" sz="1167" dirty="0">
                <a:solidFill>
                  <a:schemeClr val="tx1"/>
                </a:solidFill>
                <a:latin typeface="Meiryo" panose="020B0604030504040204" pitchFamily="34" charset="-128"/>
                <a:ea typeface="Meiryo" panose="020B0604030504040204" pitchFamily="34" charset="-128"/>
              </a:rPr>
            </a:br>
            <a:r>
              <a:rPr kumimoji="1" lang="en-US" altLang="ja-JP" sz="1167" dirty="0">
                <a:solidFill>
                  <a:schemeClr val="tx1"/>
                </a:solidFill>
                <a:latin typeface="Meiryo" panose="020B0604030504040204" pitchFamily="34" charset="-128"/>
                <a:ea typeface="Meiryo" panose="020B0604030504040204" pitchFamily="34" charset="-128"/>
              </a:rPr>
              <a:t>Identity Center</a:t>
            </a:r>
          </a:p>
        </p:txBody>
      </p:sp>
      <p:sp>
        <p:nvSpPr>
          <p:cNvPr id="53" name="正方形/長方形 52">
            <a:extLst>
              <a:ext uri="{FF2B5EF4-FFF2-40B4-BE49-F238E27FC236}">
                <a16:creationId xmlns:a16="http://schemas.microsoft.com/office/drawing/2014/main" id="{E7CDE4F5-8D4E-4C36-BB2D-DC66A4ACA4E0}"/>
              </a:ext>
            </a:extLst>
          </p:cNvPr>
          <p:cNvSpPr/>
          <p:nvPr/>
        </p:nvSpPr>
        <p:spPr>
          <a:xfrm>
            <a:off x="9786611" y="2805043"/>
            <a:ext cx="1751861" cy="3840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ctr"/>
          <a:lstStyle/>
          <a:p>
            <a:pPr algn="ctr"/>
            <a:r>
              <a:rPr kumimoji="1" lang="en-US" altLang="ja-JP" sz="1167" dirty="0">
                <a:solidFill>
                  <a:schemeClr val="tx1"/>
                </a:solidFill>
                <a:latin typeface="Meiryo" panose="020B0604030504040204" pitchFamily="34" charset="-128"/>
                <a:ea typeface="Meiryo" panose="020B0604030504040204" pitchFamily="34" charset="-128"/>
              </a:rPr>
              <a:t>AWS IAM Identity Center  ID</a:t>
            </a:r>
            <a:r>
              <a:rPr kumimoji="1" lang="ja-JP" altLang="en-US" sz="1167" dirty="0">
                <a:solidFill>
                  <a:schemeClr val="tx1"/>
                </a:solidFill>
                <a:latin typeface="Meiryo" panose="020B0604030504040204" pitchFamily="34" charset="-128"/>
                <a:ea typeface="Meiryo" panose="020B0604030504040204" pitchFamily="34" charset="-128"/>
              </a:rPr>
              <a:t>プール</a:t>
            </a:r>
            <a:endParaRPr kumimoji="1" lang="en-US" altLang="ja-JP" sz="1167" dirty="0">
              <a:solidFill>
                <a:schemeClr val="tx1"/>
              </a:solidFill>
              <a:latin typeface="Meiryo" panose="020B0604030504040204" pitchFamily="34" charset="-128"/>
              <a:ea typeface="Meiryo" panose="020B0604030504040204" pitchFamily="34" charset="-128"/>
            </a:endParaRPr>
          </a:p>
        </p:txBody>
      </p:sp>
      <p:pic>
        <p:nvPicPr>
          <p:cNvPr id="33" name="Graphic 6">
            <a:extLst>
              <a:ext uri="{FF2B5EF4-FFF2-40B4-BE49-F238E27FC236}">
                <a16:creationId xmlns:a16="http://schemas.microsoft.com/office/drawing/2014/main" id="{54F0984D-FD2B-0847-82CB-C4CFECCE01A0}"/>
              </a:ext>
            </a:extLst>
          </p:cNvPr>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9162983" y="3221705"/>
            <a:ext cx="585663" cy="58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タイトル 1">
            <a:extLst>
              <a:ext uri="{FF2B5EF4-FFF2-40B4-BE49-F238E27FC236}">
                <a16:creationId xmlns:a16="http://schemas.microsoft.com/office/drawing/2014/main" id="{6E5F8C8F-721E-2447-87FC-19CB01A17D4C}"/>
              </a:ext>
            </a:extLst>
          </p:cNvPr>
          <p:cNvSpPr>
            <a:spLocks noGrp="1"/>
          </p:cNvSpPr>
          <p:nvPr>
            <p:ph type="title"/>
          </p:nvPr>
        </p:nvSpPr>
        <p:spPr/>
        <p:txBody>
          <a:bodyPr/>
          <a:lstStyle/>
          <a:p>
            <a:r>
              <a:rPr lang="ja-JP" altLang="en-US" sz="2800" b="0"/>
              <a:t>参考</a:t>
            </a:r>
            <a:r>
              <a:rPr lang="en-US" altLang="ja-JP" sz="2800" b="0" dirty="0"/>
              <a:t>: AWS IAM Identity Center </a:t>
            </a:r>
            <a:r>
              <a:rPr lang="ja-JP" altLang="en-US" sz="2800" b="0"/>
              <a:t>による認証方式</a:t>
            </a:r>
            <a:r>
              <a:rPr lang="en-US" altLang="ja-JP" sz="2800" b="0" dirty="0"/>
              <a:t> (1)</a:t>
            </a:r>
            <a:endParaRPr lang="ja-JP" altLang="en-US" sz="2800" b="0"/>
          </a:p>
        </p:txBody>
      </p:sp>
      <p:sp>
        <p:nvSpPr>
          <p:cNvPr id="34" name="テキスト ボックス 33">
            <a:extLst>
              <a:ext uri="{FF2B5EF4-FFF2-40B4-BE49-F238E27FC236}">
                <a16:creationId xmlns:a16="http://schemas.microsoft.com/office/drawing/2014/main" id="{68C87886-593A-136F-3E8C-BF31F532ACA6}"/>
              </a:ext>
            </a:extLst>
          </p:cNvPr>
          <p:cNvSpPr txBox="1"/>
          <p:nvPr/>
        </p:nvSpPr>
        <p:spPr>
          <a:xfrm>
            <a:off x="543278" y="5530468"/>
            <a:ext cx="4515134" cy="553998"/>
          </a:xfrm>
          <a:prstGeom prst="rect">
            <a:avLst/>
          </a:prstGeom>
          <a:noFill/>
        </p:spPr>
        <p:txBody>
          <a:bodyPr wrap="square" rtlCol="0">
            <a:spAutoFit/>
          </a:bodyPr>
          <a:lstStyle/>
          <a:p>
            <a:r>
              <a:rPr kumimoji="1" lang="en-US" altLang="ja-JP" sz="1500" b="1" dirty="0">
                <a:solidFill>
                  <a:srgbClr val="FF9900"/>
                </a:solidFill>
                <a:latin typeface="Meiryo" panose="020B0604030504040204" pitchFamily="34" charset="-128"/>
                <a:ea typeface="Meiryo" panose="020B0604030504040204" pitchFamily="34" charset="-128"/>
                <a:cs typeface="Amazon Ember" panose="020B0603020204020204" pitchFamily="34" charset="0"/>
              </a:rPr>
              <a:t>*</a:t>
            </a:r>
            <a:r>
              <a:rPr kumimoji="1" lang="en-US" altLang="ja-JP" sz="1500" dirty="0">
                <a:latin typeface="Meiryo" panose="020B0604030504040204" pitchFamily="34" charset="-128"/>
                <a:ea typeface="Meiryo" panose="020B0604030504040204" pitchFamily="34" charset="-128"/>
                <a:cs typeface="Amazon Ember" panose="020B0603020204020204" pitchFamily="34" charset="0"/>
              </a:rPr>
              <a:t> AWS Single Sign-On</a:t>
            </a:r>
            <a:r>
              <a:rPr kumimoji="1" lang="ja-JP" altLang="en-US" sz="1500">
                <a:latin typeface="Meiryo" panose="020B0604030504040204" pitchFamily="34" charset="-128"/>
                <a:ea typeface="Meiryo" panose="020B0604030504040204" pitchFamily="34" charset="-128"/>
                <a:cs typeface="Amazon Ember" panose="020B0603020204020204" pitchFamily="34" charset="0"/>
              </a:rPr>
              <a:t>の後継サービス</a:t>
            </a:r>
            <a:endParaRPr kumimoji="1" lang="en-US" altLang="ja-JP" sz="1500" dirty="0">
              <a:latin typeface="Meiryo" panose="020B0604030504040204" pitchFamily="34" charset="-128"/>
              <a:ea typeface="Meiryo" panose="020B0604030504040204" pitchFamily="34" charset="-128"/>
              <a:cs typeface="Amazon Ember" panose="020B0603020204020204" pitchFamily="34" charset="0"/>
            </a:endParaRPr>
          </a:p>
          <a:p>
            <a:r>
              <a:rPr kumimoji="1" lang="en-US" altLang="ja-JP" sz="1500" dirty="0">
                <a:solidFill>
                  <a:srgbClr val="FF9900"/>
                </a:solidFill>
                <a:latin typeface="Meiryo" panose="020B0604030504040204" pitchFamily="34" charset="-128"/>
                <a:ea typeface="Meiryo" panose="020B0604030504040204" pitchFamily="34" charset="-128"/>
                <a:cs typeface="Amazon Ember" panose="020B0603020204020204" pitchFamily="34" charset="0"/>
              </a:rPr>
              <a:t>**</a:t>
            </a:r>
            <a:r>
              <a:rPr kumimoji="1" lang="en-US" altLang="ja-JP" sz="1500" dirty="0">
                <a:latin typeface="Meiryo" panose="020B0604030504040204" pitchFamily="34" charset="-128"/>
                <a:ea typeface="Meiryo" panose="020B0604030504040204" pitchFamily="34" charset="-128"/>
                <a:cs typeface="Amazon Ember" panose="020B0603020204020204" pitchFamily="34" charset="0"/>
              </a:rPr>
              <a:t> IAM</a:t>
            </a:r>
            <a:r>
              <a:rPr kumimoji="1" lang="ja-JP" altLang="en-US" sz="1500">
                <a:latin typeface="Meiryo" panose="020B0604030504040204" pitchFamily="34" charset="-128"/>
                <a:ea typeface="Meiryo" panose="020B0604030504040204" pitchFamily="34" charset="-128"/>
                <a:cs typeface="Amazon Ember" panose="020B0603020204020204" pitchFamily="34" charset="0"/>
              </a:rPr>
              <a:t>ポリシーと同様の</a:t>
            </a:r>
            <a:r>
              <a:rPr kumimoji="1" lang="en-US" altLang="ja-JP" sz="1500" dirty="0">
                <a:latin typeface="Meiryo" panose="020B0604030504040204" pitchFamily="34" charset="-128"/>
                <a:ea typeface="Meiryo" panose="020B0604030504040204" pitchFamily="34" charset="-128"/>
                <a:cs typeface="Amazon Ember" panose="020B0603020204020204" pitchFamily="34" charset="0"/>
              </a:rPr>
              <a:t>JSON</a:t>
            </a:r>
            <a:r>
              <a:rPr kumimoji="1" lang="ja-JP" altLang="en-US" sz="1500">
                <a:latin typeface="Meiryo" panose="020B0604030504040204" pitchFamily="34" charset="-128"/>
                <a:ea typeface="Meiryo" panose="020B0604030504040204" pitchFamily="34" charset="-128"/>
                <a:cs typeface="Amazon Ember" panose="020B0603020204020204" pitchFamily="34" charset="0"/>
              </a:rPr>
              <a:t>ドキュメント</a:t>
            </a:r>
          </a:p>
        </p:txBody>
      </p:sp>
      <p:sp>
        <p:nvSpPr>
          <p:cNvPr id="3" name="TextBox 2">
            <a:extLst>
              <a:ext uri="{FF2B5EF4-FFF2-40B4-BE49-F238E27FC236}">
                <a16:creationId xmlns:a16="http://schemas.microsoft.com/office/drawing/2014/main" id="{2D01816D-58C7-8939-99D1-C319078A2A14}"/>
              </a:ext>
            </a:extLst>
          </p:cNvPr>
          <p:cNvSpPr txBox="1"/>
          <p:nvPr/>
        </p:nvSpPr>
        <p:spPr>
          <a:xfrm>
            <a:off x="442699" y="631743"/>
            <a:ext cx="5582362" cy="369332"/>
          </a:xfrm>
          <a:prstGeom prst="rect">
            <a:avLst/>
          </a:prstGeom>
          <a:noFill/>
        </p:spPr>
        <p:txBody>
          <a:bodyPr wrap="none" rtlCol="0">
            <a:spAutoFit/>
          </a:bodyPr>
          <a:lstStyle/>
          <a:p>
            <a:pPr algn="l"/>
            <a:r>
              <a:rPr kumimoji="1" lang="en-JP" dirty="0">
                <a:latin typeface="Meiryo" panose="020B0604030504040204" pitchFamily="34" charset="-128"/>
                <a:ea typeface="Meiryo" panose="020B0604030504040204" pitchFamily="34" charset="-128"/>
                <a:cs typeface="Amazon Ember" panose="020B0603020204020204" pitchFamily="34" charset="0"/>
              </a:rPr>
              <a:t>AWS IAM Identity CenterのIDプールを利用した例</a:t>
            </a:r>
          </a:p>
        </p:txBody>
      </p:sp>
      <p:sp>
        <p:nvSpPr>
          <p:cNvPr id="4" name="テキスト ボックス 1">
            <a:extLst>
              <a:ext uri="{FF2B5EF4-FFF2-40B4-BE49-F238E27FC236}">
                <a16:creationId xmlns:a16="http://schemas.microsoft.com/office/drawing/2014/main" id="{0447DAE2-2D83-6293-7A2C-455DB1F979E4}"/>
              </a:ext>
            </a:extLst>
          </p:cNvPr>
          <p:cNvSpPr txBox="1"/>
          <p:nvPr/>
        </p:nvSpPr>
        <p:spPr>
          <a:xfrm>
            <a:off x="10607211" y="0"/>
            <a:ext cx="1584789" cy="369332"/>
          </a:xfrm>
          <a:prstGeom prst="rect">
            <a:avLst/>
          </a:prstGeom>
          <a:noFill/>
        </p:spPr>
        <p:txBody>
          <a:bodyPr wrap="square" anchor="ctr">
            <a:spAutoFit/>
          </a:bodyPr>
          <a:lstStyle/>
          <a:p>
            <a:pPr algn="ctr"/>
            <a:r>
              <a:rPr lang="en-US" altLang="ja-JP" sz="1800" b="0" i="0" dirty="0">
                <a:solidFill>
                  <a:schemeClr val="bg1">
                    <a:lumMod val="50000"/>
                  </a:schemeClr>
                </a:solidFill>
                <a:effectLst/>
                <a:latin typeface="Meiryo" panose="020B0604030504040204" pitchFamily="34" charset="-128"/>
                <a:ea typeface="Meiryo" panose="020B0604030504040204" pitchFamily="34" charset="-128"/>
              </a:rPr>
              <a:t>SEC02-BP01</a:t>
            </a:r>
            <a:endParaRPr lang="ja-JP" altLang="en-US">
              <a:solidFill>
                <a:schemeClr val="bg1">
                  <a:lumMod val="50000"/>
                </a:schemeClr>
              </a:solidFill>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3176026302"/>
      </p:ext>
    </p:extLst>
  </p:cSld>
  <p:clrMapOvr>
    <a:masterClrMapping/>
  </p:clrMapOvr>
  <p:transition spd="slow">
    <p:push dir="u"/>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 name="Graphic 49">
            <a:extLst>
              <a:ext uri="{FF2B5EF4-FFF2-40B4-BE49-F238E27FC236}">
                <a16:creationId xmlns:a16="http://schemas.microsoft.com/office/drawing/2014/main" id="{5A8C48C1-32E1-C747-BB4B-5E3B849CF7A7}"/>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0853695" y="5060870"/>
            <a:ext cx="695596" cy="695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 name="Graphic 49">
            <a:extLst>
              <a:ext uri="{FF2B5EF4-FFF2-40B4-BE49-F238E27FC236}">
                <a16:creationId xmlns:a16="http://schemas.microsoft.com/office/drawing/2014/main" id="{5A8C48C1-32E1-C747-BB4B-5E3B849CF7A7}"/>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9034455" y="5063165"/>
            <a:ext cx="695596" cy="695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 name="Graphic 49">
            <a:extLst>
              <a:ext uri="{FF2B5EF4-FFF2-40B4-BE49-F238E27FC236}">
                <a16:creationId xmlns:a16="http://schemas.microsoft.com/office/drawing/2014/main" id="{5A8C48C1-32E1-C747-BB4B-5E3B849CF7A7}"/>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7210453" y="5061983"/>
            <a:ext cx="695596" cy="695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 name="Graphic 6">
            <a:extLst>
              <a:ext uri="{FF2B5EF4-FFF2-40B4-BE49-F238E27FC236}">
                <a16:creationId xmlns:a16="http://schemas.microsoft.com/office/drawing/2014/main" id="{54F0984D-FD2B-0847-82CB-C4CFECCE01A0}"/>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8020992" y="3231458"/>
            <a:ext cx="598667" cy="5986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14">
            <a:extLst>
              <a:ext uri="{FF2B5EF4-FFF2-40B4-BE49-F238E27FC236}">
                <a16:creationId xmlns:a16="http://schemas.microsoft.com/office/drawing/2014/main" id="{84E08800-B964-4C2B-8A17-B734D8587C3B}"/>
              </a:ext>
            </a:extLst>
          </p:cNvPr>
          <p:cNvSpPr txBox="1"/>
          <p:nvPr/>
        </p:nvSpPr>
        <p:spPr>
          <a:xfrm>
            <a:off x="442699" y="1897335"/>
            <a:ext cx="5479289" cy="3485307"/>
          </a:xfrm>
          <a:prstGeom prst="rect">
            <a:avLst/>
          </a:prstGeom>
          <a:noFill/>
        </p:spPr>
        <p:txBody>
          <a:bodyPr wrap="square" lIns="24000" tIns="24000" rIns="24000" bIns="24000" rtlCol="0">
            <a:spAutoFit/>
          </a:bodyPr>
          <a:lstStyle/>
          <a:p>
            <a:pPr marL="119995" indent="-119995">
              <a:spcBef>
                <a:spcPts val="133"/>
              </a:spcBef>
              <a:buFont typeface="Arial" panose="020B0604020202020204" pitchFamily="34" charset="0"/>
              <a:buChar char="•"/>
            </a:pPr>
            <a:r>
              <a:rPr kumimoji="1" lang="en-US" altLang="ja-JP" sz="2000" dirty="0">
                <a:latin typeface="Meiryo" panose="020B0604030504040204" pitchFamily="34" charset="-128"/>
                <a:ea typeface="Meiryo" panose="020B0604030504040204" pitchFamily="34" charset="-128"/>
                <a:cs typeface="Meiryo" charset="-128"/>
              </a:rPr>
              <a:t>AWS</a:t>
            </a:r>
            <a:r>
              <a:rPr kumimoji="1" lang="ja-JP" altLang="en-US" sz="2000" dirty="0">
                <a:latin typeface="Meiryo" panose="020B0604030504040204" pitchFamily="34" charset="-128"/>
                <a:ea typeface="Meiryo" panose="020B0604030504040204" pitchFamily="34" charset="-128"/>
                <a:cs typeface="Meiryo" charset="-128"/>
              </a:rPr>
              <a:t> </a:t>
            </a:r>
            <a:r>
              <a:rPr kumimoji="1" lang="en-US" altLang="ja-JP" sz="2000" dirty="0">
                <a:latin typeface="Meiryo" panose="020B0604030504040204" pitchFamily="34" charset="-128"/>
                <a:ea typeface="Meiryo" panose="020B0604030504040204" pitchFamily="34" charset="-128"/>
                <a:cs typeface="Meiryo" charset="-128"/>
              </a:rPr>
              <a:t>Organizations</a:t>
            </a:r>
            <a:r>
              <a:rPr kumimoji="1" lang="ja-JP" altLang="en-US" sz="2000" dirty="0">
                <a:latin typeface="Meiryo" panose="020B0604030504040204" pitchFamily="34" charset="-128"/>
                <a:ea typeface="Meiryo" panose="020B0604030504040204" pitchFamily="34" charset="-128"/>
                <a:cs typeface="Meiryo" charset="-128"/>
              </a:rPr>
              <a:t>下のアカウントでは、マスターアカウント（支払いアカウント）に設定する</a:t>
            </a:r>
            <a:r>
              <a:rPr kumimoji="1" lang="en-US" altLang="ja-JP" sz="2000" dirty="0">
                <a:latin typeface="Meiryo" panose="020B0604030504040204" pitchFamily="34" charset="-128"/>
                <a:ea typeface="Meiryo" panose="020B0604030504040204" pitchFamily="34" charset="-128"/>
                <a:cs typeface="Meiryo" charset="-128"/>
              </a:rPr>
              <a:t>AWS</a:t>
            </a:r>
            <a:r>
              <a:rPr kumimoji="1" lang="ja-JP" altLang="en-US" sz="2000">
                <a:latin typeface="Meiryo" panose="020B0604030504040204" pitchFamily="34" charset="-128"/>
                <a:ea typeface="Meiryo" panose="020B0604030504040204" pitchFamily="34" charset="-128"/>
                <a:cs typeface="Meiryo" charset="-128"/>
              </a:rPr>
              <a:t> </a:t>
            </a:r>
            <a:r>
              <a:rPr kumimoji="1" lang="en-US" altLang="ja-JP" sz="2000" dirty="0">
                <a:latin typeface="Meiryo" panose="020B0604030504040204" pitchFamily="34" charset="-128"/>
                <a:ea typeface="Meiryo" panose="020B0604030504040204" pitchFamily="34" charset="-128"/>
                <a:cs typeface="Meiryo" charset="-128"/>
              </a:rPr>
              <a:t>IAM Identity Center</a:t>
            </a:r>
            <a:r>
              <a:rPr kumimoji="1" lang="ja-JP" altLang="en-US" sz="2000">
                <a:latin typeface="Meiryo" panose="020B0604030504040204" pitchFamily="34" charset="-128"/>
                <a:ea typeface="Meiryo" panose="020B0604030504040204" pitchFamily="34" charset="-128"/>
                <a:cs typeface="Meiryo" charset="-128"/>
              </a:rPr>
              <a:t>を利用してシングルサインオンを</a:t>
            </a:r>
            <a:r>
              <a:rPr kumimoji="1" lang="ja-JP" altLang="en-US" sz="2000" dirty="0">
                <a:latin typeface="Meiryo" panose="020B0604030504040204" pitchFamily="34" charset="-128"/>
                <a:ea typeface="Meiryo" panose="020B0604030504040204" pitchFamily="34" charset="-128"/>
                <a:cs typeface="Meiryo" charset="-128"/>
              </a:rPr>
              <a:t>構成可能</a:t>
            </a:r>
            <a:endParaRPr kumimoji="1" lang="en-US" altLang="ja-JP" sz="2000" dirty="0">
              <a:latin typeface="Meiryo" panose="020B0604030504040204" pitchFamily="34" charset="-128"/>
              <a:ea typeface="Meiryo" panose="020B0604030504040204" pitchFamily="34" charset="-128"/>
              <a:cs typeface="Meiryo" charset="-128"/>
            </a:endParaRPr>
          </a:p>
          <a:p>
            <a:pPr marL="119995" indent="-119995">
              <a:spcBef>
                <a:spcPts val="133"/>
              </a:spcBef>
              <a:buFont typeface="Arial" panose="020B0604020202020204" pitchFamily="34" charset="0"/>
              <a:buChar char="•"/>
            </a:pPr>
            <a:r>
              <a:rPr kumimoji="1" lang="ja-JP" altLang="en-US" sz="2000">
                <a:solidFill>
                  <a:schemeClr val="bg2">
                    <a:lumMod val="10000"/>
                  </a:schemeClr>
                </a:solidFill>
                <a:latin typeface="Meiryo" panose="020B0604030504040204" pitchFamily="34" charset="-128"/>
                <a:ea typeface="Meiryo" panose="020B0604030504040204" pitchFamily="34" charset="-128"/>
                <a:cs typeface="Meiryo" charset="-128"/>
              </a:rPr>
              <a:t>権限は許可セット</a:t>
            </a:r>
            <a:r>
              <a:rPr kumimoji="1" lang="en-US" altLang="ja-JP" sz="2000" baseline="30000" dirty="0">
                <a:solidFill>
                  <a:srgbClr val="FF9900"/>
                </a:solidFill>
                <a:latin typeface="Meiryo" panose="020B0604030504040204" pitchFamily="34" charset="-128"/>
                <a:ea typeface="Meiryo" panose="020B0604030504040204" pitchFamily="34" charset="-128"/>
                <a:cs typeface="Meiryo" charset="-128"/>
              </a:rPr>
              <a:t>*</a:t>
            </a:r>
            <a:r>
              <a:rPr kumimoji="1" lang="ja-JP" altLang="en-US" sz="2000">
                <a:solidFill>
                  <a:schemeClr val="bg2">
                    <a:lumMod val="10000"/>
                  </a:schemeClr>
                </a:solidFill>
                <a:latin typeface="Meiryo" panose="020B0604030504040204" pitchFamily="34" charset="-128"/>
                <a:ea typeface="Meiryo" panose="020B0604030504040204" pitchFamily="34" charset="-128"/>
                <a:cs typeface="Meiryo" charset="-128"/>
              </a:rPr>
              <a:t>または</a:t>
            </a:r>
            <a:r>
              <a:rPr kumimoji="1" lang="en-US" altLang="ja-JP" sz="2000" dirty="0">
                <a:solidFill>
                  <a:schemeClr val="bg2">
                    <a:lumMod val="10000"/>
                  </a:schemeClr>
                </a:solidFill>
                <a:latin typeface="Meiryo" panose="020B0604030504040204" pitchFamily="34" charset="-128"/>
                <a:ea typeface="Meiryo" panose="020B0604030504040204" pitchFamily="34" charset="-128"/>
                <a:cs typeface="Meiryo" charset="-128"/>
              </a:rPr>
              <a:t>IAM</a:t>
            </a:r>
            <a:r>
              <a:rPr kumimoji="1" lang="ja-JP" altLang="en-US" sz="2000">
                <a:solidFill>
                  <a:schemeClr val="bg2">
                    <a:lumMod val="10000"/>
                  </a:schemeClr>
                </a:solidFill>
                <a:latin typeface="Meiryo" panose="020B0604030504040204" pitchFamily="34" charset="-128"/>
                <a:ea typeface="Meiryo" panose="020B0604030504040204" pitchFamily="34" charset="-128"/>
                <a:cs typeface="Meiryo" charset="-128"/>
              </a:rPr>
              <a:t>管理ポリシー、</a:t>
            </a:r>
            <a:r>
              <a:rPr kumimoji="1" lang="en-US" altLang="ja-JP" sz="2000" dirty="0">
                <a:solidFill>
                  <a:schemeClr val="bg2">
                    <a:lumMod val="10000"/>
                  </a:schemeClr>
                </a:solidFill>
                <a:latin typeface="Meiryo" panose="020B0604030504040204" pitchFamily="34" charset="-128"/>
                <a:ea typeface="Meiryo" panose="020B0604030504040204" pitchFamily="34" charset="-128"/>
                <a:cs typeface="Meiryo" charset="-128"/>
              </a:rPr>
              <a:t>Permissions Boundary</a:t>
            </a:r>
            <a:r>
              <a:rPr kumimoji="1" lang="ja-JP" altLang="en-US" sz="2000">
                <a:solidFill>
                  <a:schemeClr val="bg2">
                    <a:lumMod val="10000"/>
                  </a:schemeClr>
                </a:solidFill>
                <a:latin typeface="Meiryo" panose="020B0604030504040204" pitchFamily="34" charset="-128"/>
                <a:ea typeface="Meiryo" panose="020B0604030504040204" pitchFamily="34" charset="-128"/>
                <a:cs typeface="Meiryo" charset="-128"/>
              </a:rPr>
              <a:t>で定義する</a:t>
            </a:r>
            <a:endParaRPr kumimoji="1" lang="en-US" altLang="ja-JP" sz="2000" dirty="0">
              <a:solidFill>
                <a:schemeClr val="bg2">
                  <a:lumMod val="10000"/>
                </a:schemeClr>
              </a:solidFill>
              <a:latin typeface="Meiryo" panose="020B0604030504040204" pitchFamily="34" charset="-128"/>
              <a:ea typeface="Meiryo" panose="020B0604030504040204" pitchFamily="34" charset="-128"/>
              <a:cs typeface="Meiryo" charset="-128"/>
            </a:endParaRPr>
          </a:p>
          <a:p>
            <a:pPr marL="119995" indent="-119995">
              <a:spcBef>
                <a:spcPts val="133"/>
              </a:spcBef>
              <a:buFont typeface="Arial" panose="020B0604020202020204" pitchFamily="34" charset="0"/>
              <a:buChar char="•"/>
            </a:pPr>
            <a:r>
              <a:rPr kumimoji="1" lang="en-US" altLang="ja-JP" sz="2000" dirty="0" err="1">
                <a:latin typeface="Meiryo" panose="020B0604030504040204" pitchFamily="34" charset="-128"/>
                <a:ea typeface="Meiryo" panose="020B0604030504040204" pitchFamily="34" charset="-128"/>
                <a:cs typeface="Meiryo" charset="-128"/>
              </a:rPr>
              <a:t>SimpleAD</a:t>
            </a:r>
            <a:r>
              <a:rPr kumimoji="1" lang="ja-JP" altLang="en-US" sz="2000" dirty="0">
                <a:latin typeface="Meiryo" panose="020B0604030504040204" pitchFamily="34" charset="-128"/>
                <a:ea typeface="Meiryo" panose="020B0604030504040204" pitchFamily="34" charset="-128"/>
                <a:cs typeface="Meiryo" charset="-128"/>
              </a:rPr>
              <a:t>の代わりに機能面、運用面に優れる対応</a:t>
            </a:r>
            <a:r>
              <a:rPr kumimoji="1" lang="en-US" altLang="ja-JP" sz="2000" dirty="0">
                <a:latin typeface="Meiryo" panose="020B0604030504040204" pitchFamily="34" charset="-128"/>
                <a:ea typeface="Meiryo" panose="020B0604030504040204" pitchFamily="34" charset="-128"/>
                <a:cs typeface="Meiryo" charset="-128"/>
              </a:rPr>
              <a:t>IDP</a:t>
            </a:r>
            <a:r>
              <a:rPr kumimoji="1" lang="ja-JP" altLang="en-US" sz="2000" dirty="0">
                <a:latin typeface="Meiryo" panose="020B0604030504040204" pitchFamily="34" charset="-128"/>
                <a:ea typeface="Meiryo" panose="020B0604030504040204" pitchFamily="34" charset="-128"/>
                <a:cs typeface="Meiryo" charset="-128"/>
              </a:rPr>
              <a:t>を利用可能</a:t>
            </a:r>
            <a:endParaRPr kumimoji="1" lang="en-US" altLang="ja-JP" sz="2000" dirty="0">
              <a:latin typeface="Meiryo" panose="020B0604030504040204" pitchFamily="34" charset="-128"/>
              <a:ea typeface="Meiryo" panose="020B0604030504040204" pitchFamily="34" charset="-128"/>
              <a:cs typeface="Meiryo" charset="-128"/>
            </a:endParaRPr>
          </a:p>
          <a:p>
            <a:pPr marL="620159" lvl="1" indent="-380985">
              <a:spcBef>
                <a:spcPts val="133"/>
              </a:spcBef>
              <a:buFont typeface="Wingdings" panose="05000000000000000000" pitchFamily="2" charset="2"/>
              <a:buChar char="Ø"/>
            </a:pPr>
            <a:r>
              <a:rPr kumimoji="1" lang="en-US" altLang="ja-JP" sz="2000" b="1" dirty="0">
                <a:solidFill>
                  <a:srgbClr val="0070C0"/>
                </a:solidFill>
                <a:latin typeface="Meiryo" panose="020B0604030504040204" pitchFamily="34" charset="-128"/>
                <a:ea typeface="Meiryo" panose="020B0604030504040204" pitchFamily="34" charset="-128"/>
                <a:cs typeface="Meiryo" charset="-128"/>
              </a:rPr>
              <a:t>IDP</a:t>
            </a:r>
            <a:r>
              <a:rPr kumimoji="1" lang="ja-JP" altLang="en-US" sz="2000" b="1" dirty="0">
                <a:solidFill>
                  <a:srgbClr val="0070C0"/>
                </a:solidFill>
                <a:latin typeface="Meiryo" panose="020B0604030504040204" pitchFamily="34" charset="-128"/>
                <a:ea typeface="Meiryo" panose="020B0604030504040204" pitchFamily="34" charset="-128"/>
                <a:cs typeface="Meiryo" charset="-128"/>
              </a:rPr>
              <a:t>側の構築、利用コストが発生</a:t>
            </a:r>
            <a:endParaRPr kumimoji="1" lang="en-US" altLang="ja-JP" sz="2000" b="1" dirty="0">
              <a:solidFill>
                <a:srgbClr val="0070C0"/>
              </a:solidFill>
              <a:latin typeface="Meiryo" panose="020B0604030504040204" pitchFamily="34" charset="-128"/>
              <a:ea typeface="Meiryo" panose="020B0604030504040204" pitchFamily="34" charset="-128"/>
              <a:cs typeface="Meiryo" charset="-128"/>
            </a:endParaRPr>
          </a:p>
          <a:p>
            <a:pPr marL="119995" lvl="1" indent="-119995">
              <a:spcBef>
                <a:spcPts val="133"/>
              </a:spcBef>
              <a:buFont typeface="Arial" panose="020B0604020202020204" pitchFamily="34" charset="0"/>
              <a:buChar char="•"/>
            </a:pPr>
            <a:r>
              <a:rPr kumimoji="1" lang="ja-JP" altLang="en-US" sz="2000" dirty="0">
                <a:latin typeface="Meiryo" panose="020B0604030504040204" pitchFamily="34" charset="-128"/>
                <a:ea typeface="Meiryo" panose="020B0604030504040204" pitchFamily="34" charset="-128"/>
                <a:cs typeface="Meiryo" charset="-128"/>
              </a:rPr>
              <a:t>利用者</a:t>
            </a:r>
            <a:r>
              <a:rPr kumimoji="1" lang="ja-JP" altLang="en-US" sz="2000">
                <a:latin typeface="Meiryo" panose="020B0604030504040204" pitchFamily="34" charset="-128"/>
                <a:ea typeface="Meiryo" panose="020B0604030504040204" pitchFamily="34" charset="-128"/>
                <a:cs typeface="Meiryo" charset="-128"/>
              </a:rPr>
              <a:t>は、</a:t>
            </a:r>
            <a:r>
              <a:rPr kumimoji="1" lang="en-US" altLang="ja-JP" sz="2000" dirty="0">
                <a:latin typeface="Meiryo" panose="020B0604030504040204" pitchFamily="34" charset="-128"/>
                <a:ea typeface="Meiryo" panose="020B0604030504040204" pitchFamily="34" charset="-128"/>
                <a:cs typeface="Meiryo" charset="-128"/>
              </a:rPr>
              <a:t>AWS</a:t>
            </a:r>
            <a:r>
              <a:rPr kumimoji="1" lang="ja-JP" altLang="en-US" sz="2000">
                <a:latin typeface="Meiryo" panose="020B0604030504040204" pitchFamily="34" charset="-128"/>
                <a:ea typeface="Meiryo" panose="020B0604030504040204" pitchFamily="34" charset="-128"/>
                <a:cs typeface="Meiryo" charset="-128"/>
              </a:rPr>
              <a:t>アクセスポータル</a:t>
            </a:r>
            <a:r>
              <a:rPr kumimoji="1" lang="ja-JP" altLang="en-US" sz="2000" dirty="0">
                <a:latin typeface="Meiryo" panose="020B0604030504040204" pitchFamily="34" charset="-128"/>
                <a:ea typeface="Meiryo" panose="020B0604030504040204" pitchFamily="34" charset="-128"/>
                <a:cs typeface="Meiryo" charset="-128"/>
              </a:rPr>
              <a:t>という専用</a:t>
            </a:r>
            <a:r>
              <a:rPr kumimoji="1" lang="en-US" altLang="ja-JP" sz="2000" dirty="0">
                <a:latin typeface="Meiryo" panose="020B0604030504040204" pitchFamily="34" charset="-128"/>
                <a:ea typeface="Meiryo" panose="020B0604030504040204" pitchFamily="34" charset="-128"/>
                <a:cs typeface="Meiryo" charset="-128"/>
              </a:rPr>
              <a:t>URL</a:t>
            </a:r>
            <a:r>
              <a:rPr kumimoji="1" lang="ja-JP" altLang="en-US" sz="2000" dirty="0">
                <a:latin typeface="Meiryo" panose="020B0604030504040204" pitchFamily="34" charset="-128"/>
                <a:ea typeface="Meiryo" panose="020B0604030504040204" pitchFamily="34" charset="-128"/>
                <a:cs typeface="Meiryo" charset="-128"/>
              </a:rPr>
              <a:t>からログインする</a:t>
            </a:r>
            <a:endParaRPr kumimoji="1" lang="en-US" altLang="ja-JP" sz="2000" dirty="0">
              <a:latin typeface="Meiryo" panose="020B0604030504040204" pitchFamily="34" charset="-128"/>
              <a:ea typeface="Meiryo" panose="020B0604030504040204" pitchFamily="34" charset="-128"/>
              <a:cs typeface="Meiryo" charset="-128"/>
            </a:endParaRPr>
          </a:p>
        </p:txBody>
      </p:sp>
      <p:sp>
        <p:nvSpPr>
          <p:cNvPr id="13" name="正方形/長方形 12">
            <a:extLst>
              <a:ext uri="{FF2B5EF4-FFF2-40B4-BE49-F238E27FC236}">
                <a16:creationId xmlns:a16="http://schemas.microsoft.com/office/drawing/2014/main" id="{00E6ED94-1135-4B46-8C68-5EADD9B59769}"/>
              </a:ext>
            </a:extLst>
          </p:cNvPr>
          <p:cNvSpPr/>
          <p:nvPr/>
        </p:nvSpPr>
        <p:spPr>
          <a:xfrm>
            <a:off x="6519672" y="1173646"/>
            <a:ext cx="5479289" cy="63986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ctr"/>
          <a:lstStyle/>
          <a:p>
            <a:pPr algn="ctr"/>
            <a:r>
              <a:rPr kumimoji="1" lang="ja-JP" altLang="en-US" sz="2333"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環境アクセスの要件</a:t>
            </a:r>
          </a:p>
        </p:txBody>
      </p:sp>
      <p:sp>
        <p:nvSpPr>
          <p:cNvPr id="14" name="正方形/長方形 13">
            <a:extLst>
              <a:ext uri="{FF2B5EF4-FFF2-40B4-BE49-F238E27FC236}">
                <a16:creationId xmlns:a16="http://schemas.microsoft.com/office/drawing/2014/main" id="{6F54C04A-6FA8-45FB-979D-8D29C465492D}"/>
              </a:ext>
            </a:extLst>
          </p:cNvPr>
          <p:cNvSpPr/>
          <p:nvPr/>
        </p:nvSpPr>
        <p:spPr>
          <a:xfrm>
            <a:off x="442699" y="1173646"/>
            <a:ext cx="5479289" cy="639864"/>
          </a:xfrm>
          <a:prstGeom prst="rect">
            <a:avLst/>
          </a:prstGeom>
          <a:solidFill>
            <a:srgbClr val="232F3E"/>
          </a:solidFill>
          <a:ln>
            <a:no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ctr"/>
          <a:lstStyle/>
          <a:p>
            <a:pPr algn="ctr"/>
            <a:r>
              <a:rPr kumimoji="1" lang="ja-JP" altLang="en-US" sz="2333" dirty="0">
                <a:gradFill>
                  <a:gsLst>
                    <a:gs pos="0">
                      <a:schemeClr val="bg1"/>
                    </a:gs>
                    <a:gs pos="100000">
                      <a:schemeClr val="bg1"/>
                    </a:gs>
                  </a:gsLst>
                  <a:lin ang="5400000" scaled="1"/>
                </a:gradFill>
                <a:latin typeface="Meiryo" panose="020B0604030504040204" pitchFamily="34" charset="-128"/>
                <a:ea typeface="Meiryo" panose="020B0604030504040204" pitchFamily="34" charset="-128"/>
              </a:rPr>
              <a:t>方式の説明</a:t>
            </a:r>
          </a:p>
        </p:txBody>
      </p:sp>
      <p:cxnSp>
        <p:nvCxnSpPr>
          <p:cNvPr id="15" name="直線コネクタ 14">
            <a:extLst>
              <a:ext uri="{FF2B5EF4-FFF2-40B4-BE49-F238E27FC236}">
                <a16:creationId xmlns:a16="http://schemas.microsoft.com/office/drawing/2014/main" id="{91F929C8-F3FE-406A-8883-13E818135A79}"/>
              </a:ext>
            </a:extLst>
          </p:cNvPr>
          <p:cNvCxnSpPr/>
          <p:nvPr/>
        </p:nvCxnSpPr>
        <p:spPr>
          <a:xfrm>
            <a:off x="6519671" y="1813509"/>
            <a:ext cx="5481600" cy="0"/>
          </a:xfrm>
          <a:prstGeom prst="line">
            <a:avLst/>
          </a:prstGeom>
          <a:ln>
            <a:solidFill>
              <a:srgbClr val="2A2E32"/>
            </a:solidFill>
          </a:ln>
          <a:effectLst/>
        </p:spPr>
        <p:style>
          <a:lnRef idx="2">
            <a:schemeClr val="accent1"/>
          </a:lnRef>
          <a:fillRef idx="0">
            <a:schemeClr val="accent1"/>
          </a:fillRef>
          <a:effectRef idx="1">
            <a:schemeClr val="accent1"/>
          </a:effectRef>
          <a:fontRef idx="minor">
            <a:schemeClr val="tx1"/>
          </a:fontRef>
        </p:style>
      </p:cxnSp>
      <p:sp>
        <p:nvSpPr>
          <p:cNvPr id="16" name="Rectangle 31">
            <a:extLst>
              <a:ext uri="{FF2B5EF4-FFF2-40B4-BE49-F238E27FC236}">
                <a16:creationId xmlns:a16="http://schemas.microsoft.com/office/drawing/2014/main" id="{0EB8B091-E866-5B45-9D39-DB380AE8EEA5}"/>
              </a:ext>
            </a:extLst>
          </p:cNvPr>
          <p:cNvSpPr/>
          <p:nvPr/>
        </p:nvSpPr>
        <p:spPr>
          <a:xfrm>
            <a:off x="7344001" y="2361698"/>
            <a:ext cx="2303998" cy="154730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0" tIns="121920" rIns="121920" bIns="60960" numCol="1" spcCol="0" rtlCol="0" fromWordArt="0" anchor="t" anchorCtr="0" forceAA="0" compatLnSpc="1">
            <a:prstTxWarp prst="textNoShape">
              <a:avLst/>
            </a:prstTxWarp>
            <a:noAutofit/>
          </a:bodyPr>
          <a:lstStyle/>
          <a:p>
            <a:pPr algn="l"/>
            <a:r>
              <a:rPr lang="ja-JP" altLang="en-US" sz="1500">
                <a:solidFill>
                  <a:sysClr val="windowText" lastClr="000000"/>
                </a:solidFill>
                <a:latin typeface="Meiryo" panose="020B0604030504040204" pitchFamily="34" charset="-128"/>
                <a:ea typeface="Meiryo" panose="020B0604030504040204" pitchFamily="34" charset="-128"/>
              </a:rPr>
              <a:t>管理アカウント</a:t>
            </a:r>
            <a:endParaRPr lang="en-US" sz="1500" dirty="0">
              <a:solidFill>
                <a:sysClr val="windowText" lastClr="000000"/>
              </a:solidFill>
              <a:latin typeface="Meiryo" panose="020B0604030504040204" pitchFamily="34" charset="-128"/>
              <a:ea typeface="Meiryo" panose="020B0604030504040204" pitchFamily="34" charset="-128"/>
            </a:endParaRPr>
          </a:p>
        </p:txBody>
      </p:sp>
      <p:sp>
        <p:nvSpPr>
          <p:cNvPr id="19" name="Rectangle 31">
            <a:extLst>
              <a:ext uri="{FF2B5EF4-FFF2-40B4-BE49-F238E27FC236}">
                <a16:creationId xmlns:a16="http://schemas.microsoft.com/office/drawing/2014/main" id="{0EB8B091-E866-5B45-9D39-DB380AE8EEA5}"/>
              </a:ext>
            </a:extLst>
          </p:cNvPr>
          <p:cNvSpPr/>
          <p:nvPr/>
        </p:nvSpPr>
        <p:spPr>
          <a:xfrm>
            <a:off x="6672000" y="4389000"/>
            <a:ext cx="1632000" cy="172800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0" tIns="121920" rIns="121920" bIns="60960" numCol="1" spcCol="0" rtlCol="0" fromWordArt="0" anchor="t" anchorCtr="0" forceAA="0" compatLnSpc="1">
            <a:prstTxWarp prst="textNoShape">
              <a:avLst/>
            </a:prstTxWarp>
            <a:noAutofit/>
          </a:bodyPr>
          <a:lstStyle/>
          <a:p>
            <a:pPr algn="l"/>
            <a:r>
              <a:rPr lang="en-US" sz="1167" dirty="0" err="1">
                <a:solidFill>
                  <a:sysClr val="windowText" lastClr="000000"/>
                </a:solidFill>
                <a:latin typeface="Meiryo" panose="020B0604030504040204" pitchFamily="34" charset="-128"/>
                <a:ea typeface="Meiryo" panose="020B0604030504040204" pitchFamily="34" charset="-128"/>
              </a:rPr>
              <a:t>アカウントA</a:t>
            </a:r>
            <a:endParaRPr lang="en-US" sz="1167" dirty="0">
              <a:solidFill>
                <a:sysClr val="windowText" lastClr="000000"/>
              </a:solidFill>
              <a:latin typeface="Meiryo" panose="020B0604030504040204" pitchFamily="34" charset="-128"/>
              <a:ea typeface="Meiryo" panose="020B0604030504040204" pitchFamily="34" charset="-128"/>
            </a:endParaRPr>
          </a:p>
        </p:txBody>
      </p:sp>
      <p:pic>
        <p:nvPicPr>
          <p:cNvPr id="22" name="Graphic 35">
            <a:extLst>
              <a:ext uri="{FF2B5EF4-FFF2-40B4-BE49-F238E27FC236}">
                <a16:creationId xmlns:a16="http://schemas.microsoft.com/office/drawing/2014/main" id="{57B6EAE4-66F4-694C-AEFF-8077B029FAC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671998" y="4389000"/>
            <a:ext cx="440267" cy="440267"/>
          </a:xfrm>
          <a:prstGeom prst="rect">
            <a:avLst/>
          </a:prstGeom>
        </p:spPr>
      </p:pic>
      <p:sp>
        <p:nvSpPr>
          <p:cNvPr id="26" name="Rectangle 31">
            <a:extLst>
              <a:ext uri="{FF2B5EF4-FFF2-40B4-BE49-F238E27FC236}">
                <a16:creationId xmlns:a16="http://schemas.microsoft.com/office/drawing/2014/main" id="{0EB8B091-E866-5B45-9D39-DB380AE8EEA5}"/>
              </a:ext>
            </a:extLst>
          </p:cNvPr>
          <p:cNvSpPr/>
          <p:nvPr/>
        </p:nvSpPr>
        <p:spPr>
          <a:xfrm>
            <a:off x="8496002" y="4389000"/>
            <a:ext cx="1632000" cy="172800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0" tIns="121920" rIns="121920" bIns="60960" numCol="1" spcCol="0" rtlCol="0" fromWordArt="0" anchor="t" anchorCtr="0" forceAA="0" compatLnSpc="1">
            <a:prstTxWarp prst="textNoShape">
              <a:avLst/>
            </a:prstTxWarp>
            <a:noAutofit/>
          </a:bodyPr>
          <a:lstStyle/>
          <a:p>
            <a:pPr algn="l"/>
            <a:r>
              <a:rPr lang="en-US" sz="1167" dirty="0" err="1">
                <a:solidFill>
                  <a:sysClr val="windowText" lastClr="000000"/>
                </a:solidFill>
                <a:latin typeface="Meiryo" panose="020B0604030504040204" pitchFamily="34" charset="-128"/>
                <a:ea typeface="Meiryo" panose="020B0604030504040204" pitchFamily="34" charset="-128"/>
              </a:rPr>
              <a:t>アカウントB</a:t>
            </a:r>
            <a:endParaRPr lang="en-US" sz="1167" dirty="0">
              <a:solidFill>
                <a:sysClr val="windowText" lastClr="000000"/>
              </a:solidFill>
              <a:latin typeface="Meiryo" panose="020B0604030504040204" pitchFamily="34" charset="-128"/>
              <a:ea typeface="Meiryo" panose="020B0604030504040204" pitchFamily="34" charset="-128"/>
            </a:endParaRPr>
          </a:p>
        </p:txBody>
      </p:sp>
      <p:pic>
        <p:nvPicPr>
          <p:cNvPr id="27" name="Graphic 35">
            <a:extLst>
              <a:ext uri="{FF2B5EF4-FFF2-40B4-BE49-F238E27FC236}">
                <a16:creationId xmlns:a16="http://schemas.microsoft.com/office/drawing/2014/main" id="{57B6EAE4-66F4-694C-AEFF-8077B029FAC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496000" y="4389000"/>
            <a:ext cx="440267" cy="440267"/>
          </a:xfrm>
          <a:prstGeom prst="rect">
            <a:avLst/>
          </a:prstGeom>
        </p:spPr>
      </p:pic>
      <p:sp>
        <p:nvSpPr>
          <p:cNvPr id="35" name="Rectangle 31">
            <a:extLst>
              <a:ext uri="{FF2B5EF4-FFF2-40B4-BE49-F238E27FC236}">
                <a16:creationId xmlns:a16="http://schemas.microsoft.com/office/drawing/2014/main" id="{0EB8B091-E866-5B45-9D39-DB380AE8EEA5}"/>
              </a:ext>
            </a:extLst>
          </p:cNvPr>
          <p:cNvSpPr/>
          <p:nvPr/>
        </p:nvSpPr>
        <p:spPr>
          <a:xfrm>
            <a:off x="10320002" y="4389000"/>
            <a:ext cx="1632000" cy="172800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0" tIns="121920" rIns="121920" bIns="60960" numCol="1" spcCol="0" rtlCol="0" fromWordArt="0" anchor="t" anchorCtr="0" forceAA="0" compatLnSpc="1">
            <a:prstTxWarp prst="textNoShape">
              <a:avLst/>
            </a:prstTxWarp>
            <a:noAutofit/>
          </a:bodyPr>
          <a:lstStyle/>
          <a:p>
            <a:pPr algn="l"/>
            <a:r>
              <a:rPr lang="en-US" sz="1167" dirty="0" err="1">
                <a:solidFill>
                  <a:sysClr val="windowText" lastClr="000000"/>
                </a:solidFill>
                <a:latin typeface="Meiryo" panose="020B0604030504040204" pitchFamily="34" charset="-128"/>
                <a:ea typeface="Meiryo" panose="020B0604030504040204" pitchFamily="34" charset="-128"/>
              </a:rPr>
              <a:t>アカウントC</a:t>
            </a:r>
            <a:endParaRPr lang="en-US" sz="1167" dirty="0">
              <a:solidFill>
                <a:sysClr val="windowText" lastClr="000000"/>
              </a:solidFill>
              <a:latin typeface="Meiryo" panose="020B0604030504040204" pitchFamily="34" charset="-128"/>
              <a:ea typeface="Meiryo" panose="020B0604030504040204" pitchFamily="34" charset="-128"/>
            </a:endParaRPr>
          </a:p>
        </p:txBody>
      </p:sp>
      <p:pic>
        <p:nvPicPr>
          <p:cNvPr id="36" name="Graphic 35">
            <a:extLst>
              <a:ext uri="{FF2B5EF4-FFF2-40B4-BE49-F238E27FC236}">
                <a16:creationId xmlns:a16="http://schemas.microsoft.com/office/drawing/2014/main" id="{57B6EAE4-66F4-694C-AEFF-8077B029FAC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320000" y="4389000"/>
            <a:ext cx="440267" cy="440267"/>
          </a:xfrm>
          <a:prstGeom prst="rect">
            <a:avLst/>
          </a:prstGeom>
        </p:spPr>
      </p:pic>
      <p:pic>
        <p:nvPicPr>
          <p:cNvPr id="42" name="Graphic 39">
            <a:extLst>
              <a:ext uri="{FF2B5EF4-FFF2-40B4-BE49-F238E27FC236}">
                <a16:creationId xmlns:a16="http://schemas.microsoft.com/office/drawing/2014/main" id="{6FA71975-EA2D-784E-8A28-738A17320E9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672000" y="3319596"/>
            <a:ext cx="427931" cy="427931"/>
          </a:xfrm>
          <a:prstGeom prst="rect">
            <a:avLst/>
          </a:prstGeom>
        </p:spPr>
      </p:pic>
      <p:cxnSp>
        <p:nvCxnSpPr>
          <p:cNvPr id="45" name="直線矢印コネクタ 44"/>
          <p:cNvCxnSpPr/>
          <p:nvPr/>
        </p:nvCxnSpPr>
        <p:spPr>
          <a:xfrm flipH="1">
            <a:off x="7558742" y="3830125"/>
            <a:ext cx="758812" cy="1230876"/>
          </a:xfrm>
          <a:prstGeom prst="straightConnector1">
            <a:avLst/>
          </a:prstGeom>
          <a:ln w="12700">
            <a:tailEnd type="triangle"/>
          </a:ln>
          <a:effectLst/>
        </p:spPr>
        <p:style>
          <a:lnRef idx="2">
            <a:schemeClr val="accent6"/>
          </a:lnRef>
          <a:fillRef idx="0">
            <a:schemeClr val="accent6"/>
          </a:fillRef>
          <a:effectRef idx="1">
            <a:schemeClr val="accent6"/>
          </a:effectRef>
          <a:fontRef idx="minor">
            <a:schemeClr val="tx1"/>
          </a:fontRef>
        </p:style>
      </p:cxnSp>
      <p:cxnSp>
        <p:nvCxnSpPr>
          <p:cNvPr id="46" name="直線矢印コネクタ 45"/>
          <p:cNvCxnSpPr/>
          <p:nvPr/>
        </p:nvCxnSpPr>
        <p:spPr>
          <a:xfrm>
            <a:off x="8317554" y="3830125"/>
            <a:ext cx="1065189" cy="1230876"/>
          </a:xfrm>
          <a:prstGeom prst="straightConnector1">
            <a:avLst/>
          </a:prstGeom>
          <a:ln w="12700">
            <a:tailEnd type="triangle"/>
          </a:ln>
          <a:effectLst/>
        </p:spPr>
        <p:style>
          <a:lnRef idx="2">
            <a:schemeClr val="accent6"/>
          </a:lnRef>
          <a:fillRef idx="0">
            <a:schemeClr val="accent6"/>
          </a:fillRef>
          <a:effectRef idx="1">
            <a:schemeClr val="accent6"/>
          </a:effectRef>
          <a:fontRef idx="minor">
            <a:schemeClr val="tx1"/>
          </a:fontRef>
        </p:style>
      </p:cxnSp>
      <p:cxnSp>
        <p:nvCxnSpPr>
          <p:cNvPr id="54" name="直線矢印コネクタ 53"/>
          <p:cNvCxnSpPr/>
          <p:nvPr/>
        </p:nvCxnSpPr>
        <p:spPr>
          <a:xfrm>
            <a:off x="8317554" y="3830125"/>
            <a:ext cx="2889189" cy="1230876"/>
          </a:xfrm>
          <a:prstGeom prst="straightConnector1">
            <a:avLst/>
          </a:prstGeom>
          <a:ln w="12700">
            <a:tailEnd type="triangle"/>
          </a:ln>
          <a:effectLst/>
        </p:spPr>
        <p:style>
          <a:lnRef idx="2">
            <a:schemeClr val="accent6"/>
          </a:lnRef>
          <a:fillRef idx="0">
            <a:schemeClr val="accent6"/>
          </a:fillRef>
          <a:effectRef idx="1">
            <a:schemeClr val="accent6"/>
          </a:effectRef>
          <a:fontRef idx="minor">
            <a:schemeClr val="tx1"/>
          </a:fontRef>
        </p:style>
      </p:cxnSp>
      <p:cxnSp>
        <p:nvCxnSpPr>
          <p:cNvPr id="52" name="直線矢印コネクタ 51"/>
          <p:cNvCxnSpPr>
            <a:stCxn id="42" idx="3"/>
          </p:cNvCxnSpPr>
          <p:nvPr/>
        </p:nvCxnSpPr>
        <p:spPr>
          <a:xfrm>
            <a:off x="7099932" y="3533562"/>
            <a:ext cx="921060" cy="2"/>
          </a:xfrm>
          <a:prstGeom prst="straightConnector1">
            <a:avLst/>
          </a:prstGeom>
          <a:ln w="12700">
            <a:tailEnd type="triangle"/>
          </a:ln>
          <a:effectLst/>
        </p:spPr>
        <p:style>
          <a:lnRef idx="2">
            <a:schemeClr val="accent6"/>
          </a:lnRef>
          <a:fillRef idx="0">
            <a:schemeClr val="accent6"/>
          </a:fillRef>
          <a:effectRef idx="1">
            <a:schemeClr val="accent6"/>
          </a:effectRef>
          <a:fontRef idx="minor">
            <a:schemeClr val="tx1"/>
          </a:fontRef>
        </p:style>
      </p:cxnSp>
      <p:pic>
        <p:nvPicPr>
          <p:cNvPr id="31" name="Graphic 35">
            <a:extLst>
              <a:ext uri="{FF2B5EF4-FFF2-40B4-BE49-F238E27FC236}">
                <a16:creationId xmlns:a16="http://schemas.microsoft.com/office/drawing/2014/main" id="{57B6EAE4-66F4-694C-AEFF-8077B029FAC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344752" y="2364776"/>
            <a:ext cx="440267" cy="440267"/>
          </a:xfrm>
          <a:prstGeom prst="rect">
            <a:avLst/>
          </a:prstGeom>
        </p:spPr>
      </p:pic>
      <p:sp>
        <p:nvSpPr>
          <p:cNvPr id="47" name="正方形/長方形 46">
            <a:extLst>
              <a:ext uri="{FF2B5EF4-FFF2-40B4-BE49-F238E27FC236}">
                <a16:creationId xmlns:a16="http://schemas.microsoft.com/office/drawing/2014/main" id="{E7CDE4F5-8D4E-4C36-BB2D-DC66A4ACA4E0}"/>
              </a:ext>
            </a:extLst>
          </p:cNvPr>
          <p:cNvSpPr/>
          <p:nvPr/>
        </p:nvSpPr>
        <p:spPr>
          <a:xfrm>
            <a:off x="7576358" y="2851738"/>
            <a:ext cx="1238778" cy="3840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ctr"/>
          <a:lstStyle/>
          <a:p>
            <a:pPr algn="ctr"/>
            <a:r>
              <a:rPr kumimoji="1" lang="en-US" altLang="ja-JP" sz="1000" dirty="0">
                <a:solidFill>
                  <a:schemeClr val="tx1"/>
                </a:solidFill>
                <a:latin typeface="Meiryo" panose="020B0604030504040204" pitchFamily="34" charset="-128"/>
                <a:ea typeface="Meiryo" panose="020B0604030504040204" pitchFamily="34" charset="-128"/>
              </a:rPr>
              <a:t>AWS</a:t>
            </a:r>
            <a:r>
              <a:rPr kumimoji="1" lang="ja-JP" altLang="en-US" sz="1000">
                <a:solidFill>
                  <a:schemeClr val="tx1"/>
                </a:solidFill>
                <a:latin typeface="Meiryo" panose="020B0604030504040204" pitchFamily="34" charset="-128"/>
                <a:ea typeface="Meiryo" panose="020B0604030504040204" pitchFamily="34" charset="-128"/>
              </a:rPr>
              <a:t> </a:t>
            </a:r>
            <a:r>
              <a:rPr kumimoji="1" lang="en-US" altLang="ja-JP" sz="1000" dirty="0">
                <a:solidFill>
                  <a:schemeClr val="tx1"/>
                </a:solidFill>
                <a:latin typeface="Meiryo" panose="020B0604030504040204" pitchFamily="34" charset="-128"/>
                <a:ea typeface="Meiryo" panose="020B0604030504040204" pitchFamily="34" charset="-128"/>
              </a:rPr>
              <a:t>IAM Identity Center</a:t>
            </a:r>
          </a:p>
        </p:txBody>
      </p:sp>
      <p:pic>
        <p:nvPicPr>
          <p:cNvPr id="37" name="Graphic 9">
            <a:extLst>
              <a:ext uri="{FF2B5EF4-FFF2-40B4-BE49-F238E27FC236}">
                <a16:creationId xmlns:a16="http://schemas.microsoft.com/office/drawing/2014/main" id="{832F2B36-B3CA-4C49-941E-56AFE215FAE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991830" y="3248774"/>
            <a:ext cx="569576" cy="569576"/>
          </a:xfrm>
          <a:prstGeom prst="rect">
            <a:avLst/>
          </a:prstGeom>
        </p:spPr>
      </p:pic>
      <p:sp>
        <p:nvSpPr>
          <p:cNvPr id="38" name="Rectangle 31">
            <a:extLst>
              <a:ext uri="{FF2B5EF4-FFF2-40B4-BE49-F238E27FC236}">
                <a16:creationId xmlns:a16="http://schemas.microsoft.com/office/drawing/2014/main" id="{0EB8B091-E866-5B45-9D39-DB380AE8EEA5}"/>
              </a:ext>
            </a:extLst>
          </p:cNvPr>
          <p:cNvSpPr/>
          <p:nvPr/>
        </p:nvSpPr>
        <p:spPr>
          <a:xfrm>
            <a:off x="9822880" y="2361698"/>
            <a:ext cx="2113005" cy="154730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0" tIns="121920" rIns="121920" bIns="60960" numCol="1" spcCol="0" rtlCol="0" fromWordArt="0" anchor="t" anchorCtr="0" forceAA="0" compatLnSpc="1">
            <a:prstTxWarp prst="textNoShape">
              <a:avLst/>
            </a:prstTxWarp>
            <a:noAutofit/>
          </a:bodyPr>
          <a:lstStyle/>
          <a:p>
            <a:r>
              <a:rPr lang="en-US" altLang="ja-JP" sz="1500" dirty="0">
                <a:solidFill>
                  <a:sysClr val="windowText" lastClr="000000"/>
                </a:solidFill>
                <a:latin typeface="Meiryo" panose="020B0604030504040204" pitchFamily="34" charset="-128"/>
                <a:ea typeface="Meiryo" panose="020B0604030504040204" pitchFamily="34" charset="-128"/>
              </a:rPr>
              <a:t>AWS</a:t>
            </a:r>
            <a:r>
              <a:rPr lang="ja-JP" altLang="en-US" sz="1500" dirty="0">
                <a:solidFill>
                  <a:sysClr val="windowText" lastClr="000000"/>
                </a:solidFill>
                <a:latin typeface="Meiryo" panose="020B0604030504040204" pitchFamily="34" charset="-128"/>
                <a:ea typeface="Meiryo" panose="020B0604030504040204" pitchFamily="34" charset="-128"/>
              </a:rPr>
              <a:t> </a:t>
            </a:r>
            <a:r>
              <a:rPr lang="en-US" altLang="ja-JP" sz="1500" dirty="0">
                <a:solidFill>
                  <a:sysClr val="windowText" lastClr="000000"/>
                </a:solidFill>
                <a:latin typeface="Meiryo" panose="020B0604030504040204" pitchFamily="34" charset="-128"/>
                <a:ea typeface="Meiryo" panose="020B0604030504040204" pitchFamily="34" charset="-128"/>
              </a:rPr>
              <a:t>or</a:t>
            </a:r>
            <a:r>
              <a:rPr lang="ja-JP" altLang="en-US" sz="1500" dirty="0">
                <a:solidFill>
                  <a:sysClr val="windowText" lastClr="000000"/>
                </a:solidFill>
                <a:latin typeface="Meiryo" panose="020B0604030504040204" pitchFamily="34" charset="-128"/>
                <a:ea typeface="Meiryo" panose="020B0604030504040204" pitchFamily="34" charset="-128"/>
              </a:rPr>
              <a:t> </a:t>
            </a:r>
            <a:r>
              <a:rPr lang="en-US" altLang="ja-JP" sz="1500" dirty="0">
                <a:solidFill>
                  <a:sysClr val="windowText" lastClr="000000"/>
                </a:solidFill>
                <a:latin typeface="Meiryo" panose="020B0604030504040204" pitchFamily="34" charset="-128"/>
                <a:ea typeface="Meiryo" panose="020B0604030504040204" pitchFamily="34" charset="-128"/>
              </a:rPr>
              <a:t>SaaS</a:t>
            </a:r>
          </a:p>
        </p:txBody>
      </p:sp>
      <p:pic>
        <p:nvPicPr>
          <p:cNvPr id="39" name="Graphic 35">
            <a:extLst>
              <a:ext uri="{FF2B5EF4-FFF2-40B4-BE49-F238E27FC236}">
                <a16:creationId xmlns:a16="http://schemas.microsoft.com/office/drawing/2014/main" id="{57B6EAE4-66F4-694C-AEFF-8077B029FAC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833657" y="2364776"/>
            <a:ext cx="440267" cy="440267"/>
          </a:xfrm>
          <a:prstGeom prst="rect">
            <a:avLst/>
          </a:prstGeom>
        </p:spPr>
      </p:pic>
      <p:pic>
        <p:nvPicPr>
          <p:cNvPr id="40" name="Graphic 29">
            <a:extLst>
              <a:ext uri="{FF2B5EF4-FFF2-40B4-BE49-F238E27FC236}">
                <a16:creationId xmlns:a16="http://schemas.microsoft.com/office/drawing/2014/main" id="{2653218A-3C81-C046-9EB9-786BB5980507}"/>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0658115" y="3281496"/>
            <a:ext cx="470724" cy="470724"/>
          </a:xfrm>
          <a:prstGeom prst="rect">
            <a:avLst/>
          </a:prstGeom>
        </p:spPr>
      </p:pic>
      <p:sp>
        <p:nvSpPr>
          <p:cNvPr id="41" name="正方形/長方形 40">
            <a:extLst>
              <a:ext uri="{FF2B5EF4-FFF2-40B4-BE49-F238E27FC236}">
                <a16:creationId xmlns:a16="http://schemas.microsoft.com/office/drawing/2014/main" id="{E7CDE4F5-8D4E-4C36-BB2D-DC66A4ACA4E0}"/>
              </a:ext>
            </a:extLst>
          </p:cNvPr>
          <p:cNvSpPr/>
          <p:nvPr/>
        </p:nvSpPr>
        <p:spPr>
          <a:xfrm>
            <a:off x="10486982" y="2949000"/>
            <a:ext cx="784802" cy="3840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none" lIns="144000" tIns="48000" rIns="48000" bIns="48000" rtlCol="0" anchor="ctr"/>
          <a:lstStyle/>
          <a:p>
            <a:pPr algn="ctr"/>
            <a:r>
              <a:rPr kumimoji="1" lang="ja-JP" altLang="en-US" sz="1333" dirty="0">
                <a:solidFill>
                  <a:schemeClr val="tx1"/>
                </a:solidFill>
                <a:latin typeface="Meiryo" panose="020B0604030504040204" pitchFamily="34" charset="-128"/>
                <a:ea typeface="Meiryo" panose="020B0604030504040204" pitchFamily="34" charset="-128"/>
              </a:rPr>
              <a:t>対応</a:t>
            </a:r>
            <a:r>
              <a:rPr kumimoji="1" lang="en-US" altLang="ja-JP" sz="1333" dirty="0">
                <a:solidFill>
                  <a:schemeClr val="tx1"/>
                </a:solidFill>
                <a:latin typeface="Meiryo" panose="020B0604030504040204" pitchFamily="34" charset="-128"/>
                <a:ea typeface="Meiryo" panose="020B0604030504040204" pitchFamily="34" charset="-128"/>
              </a:rPr>
              <a:t>IDP※</a:t>
            </a:r>
          </a:p>
        </p:txBody>
      </p:sp>
      <p:cxnSp>
        <p:nvCxnSpPr>
          <p:cNvPr id="48" name="直線矢印コネクタ 47"/>
          <p:cNvCxnSpPr>
            <a:endCxn id="37" idx="1"/>
          </p:cNvCxnSpPr>
          <p:nvPr/>
        </p:nvCxnSpPr>
        <p:spPr>
          <a:xfrm flipV="1">
            <a:off x="8614114" y="3533562"/>
            <a:ext cx="377715" cy="2"/>
          </a:xfrm>
          <a:prstGeom prst="straightConnector1">
            <a:avLst/>
          </a:prstGeom>
          <a:ln w="12700">
            <a:tailEnd type="triangle"/>
          </a:ln>
          <a:effectLst/>
        </p:spPr>
        <p:style>
          <a:lnRef idx="2">
            <a:schemeClr val="accent6"/>
          </a:lnRef>
          <a:fillRef idx="0">
            <a:schemeClr val="accent6"/>
          </a:fillRef>
          <a:effectRef idx="1">
            <a:schemeClr val="accent6"/>
          </a:effectRef>
          <a:fontRef idx="minor">
            <a:schemeClr val="tx1"/>
          </a:fontRef>
        </p:style>
      </p:cxnSp>
      <p:cxnSp>
        <p:nvCxnSpPr>
          <p:cNvPr id="49" name="直線矢印コネクタ 48"/>
          <p:cNvCxnSpPr>
            <a:stCxn id="37" idx="3"/>
            <a:endCxn id="40" idx="1"/>
          </p:cNvCxnSpPr>
          <p:nvPr/>
        </p:nvCxnSpPr>
        <p:spPr>
          <a:xfrm flipV="1">
            <a:off x="9561406" y="3516858"/>
            <a:ext cx="1096708" cy="16704"/>
          </a:xfrm>
          <a:prstGeom prst="straightConnector1">
            <a:avLst/>
          </a:prstGeom>
          <a:ln w="12700">
            <a:tailEnd type="triangle"/>
          </a:ln>
          <a:effectLst/>
        </p:spPr>
        <p:style>
          <a:lnRef idx="2">
            <a:schemeClr val="accent6"/>
          </a:lnRef>
          <a:fillRef idx="0">
            <a:schemeClr val="accent6"/>
          </a:fillRef>
          <a:effectRef idx="1">
            <a:schemeClr val="accent6"/>
          </a:effectRef>
          <a:fontRef idx="minor">
            <a:schemeClr val="tx1"/>
          </a:fontRef>
        </p:style>
      </p:cxnSp>
      <p:sp>
        <p:nvSpPr>
          <p:cNvPr id="33" name="正方形/長方形 32">
            <a:extLst>
              <a:ext uri="{FF2B5EF4-FFF2-40B4-BE49-F238E27FC236}">
                <a16:creationId xmlns:a16="http://schemas.microsoft.com/office/drawing/2014/main" id="{E7CDE4F5-8D4E-4C36-BB2D-DC66A4ACA4E0}"/>
              </a:ext>
            </a:extLst>
          </p:cNvPr>
          <p:cNvSpPr/>
          <p:nvPr/>
        </p:nvSpPr>
        <p:spPr>
          <a:xfrm>
            <a:off x="361951" y="5850000"/>
            <a:ext cx="11424000" cy="6720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ctr"/>
          <a:lstStyle/>
          <a:p>
            <a:r>
              <a:rPr kumimoji="1" lang="en-US" altLang="ja-JP" sz="1167" dirty="0">
                <a:solidFill>
                  <a:schemeClr val="tx1"/>
                </a:solidFill>
                <a:latin typeface="Meiryo" panose="020B0604030504040204" pitchFamily="34" charset="-128"/>
                <a:ea typeface="Meiryo" panose="020B0604030504040204" pitchFamily="34" charset="-128"/>
              </a:rPr>
              <a:t>※</a:t>
            </a:r>
            <a:r>
              <a:rPr kumimoji="1" lang="en-US" altLang="ja-JP" sz="1167" dirty="0" err="1">
                <a:solidFill>
                  <a:schemeClr val="tx1"/>
                </a:solidFill>
                <a:latin typeface="Meiryo" panose="020B0604030504040204" pitchFamily="34" charset="-128"/>
                <a:ea typeface="Meiryo" panose="020B0604030504040204" pitchFamily="34" charset="-128"/>
              </a:rPr>
              <a:t>Okta</a:t>
            </a:r>
            <a:r>
              <a:rPr kumimoji="1" lang="en-US" altLang="ja-JP" sz="1167" dirty="0">
                <a:solidFill>
                  <a:schemeClr val="tx1"/>
                </a:solidFill>
                <a:latin typeface="Meiryo" panose="020B0604030504040204" pitchFamily="34" charset="-128"/>
                <a:ea typeface="Meiryo" panose="020B0604030504040204" pitchFamily="34" charset="-128"/>
              </a:rPr>
              <a:t> Universal Directory</a:t>
            </a:r>
            <a:r>
              <a:rPr kumimoji="1" lang="ja-JP" altLang="en-US" sz="1167" dirty="0" err="1">
                <a:solidFill>
                  <a:schemeClr val="tx1"/>
                </a:solidFill>
                <a:latin typeface="Meiryo" panose="020B0604030504040204" pitchFamily="34" charset="-128"/>
                <a:ea typeface="Meiryo" panose="020B0604030504040204" pitchFamily="34" charset="-128"/>
              </a:rPr>
              <a:t>、</a:t>
            </a:r>
            <a:r>
              <a:rPr kumimoji="1" lang="en-US" altLang="ja-JP" sz="1167" dirty="0">
                <a:solidFill>
                  <a:schemeClr val="tx1"/>
                </a:solidFill>
                <a:latin typeface="Meiryo" panose="020B0604030504040204" pitchFamily="34" charset="-128"/>
                <a:ea typeface="Meiryo" panose="020B0604030504040204" pitchFamily="34" charset="-128"/>
              </a:rPr>
              <a:t>Azure AD</a:t>
            </a:r>
            <a:r>
              <a:rPr kumimoji="1" lang="ja-JP" altLang="en-US" sz="1167" dirty="0" err="1">
                <a:solidFill>
                  <a:schemeClr val="tx1"/>
                </a:solidFill>
                <a:latin typeface="Meiryo" panose="020B0604030504040204" pitchFamily="34" charset="-128"/>
                <a:ea typeface="Meiryo" panose="020B0604030504040204" pitchFamily="34" charset="-128"/>
              </a:rPr>
              <a:t>、</a:t>
            </a:r>
            <a:r>
              <a:rPr kumimoji="1" lang="en-US" altLang="ja-JP" sz="1167" dirty="0" err="1">
                <a:solidFill>
                  <a:schemeClr val="tx1"/>
                </a:solidFill>
                <a:latin typeface="Meiryo" panose="020B0604030504040204" pitchFamily="34" charset="-128"/>
                <a:ea typeface="Meiryo" panose="020B0604030504040204" pitchFamily="34" charset="-128"/>
              </a:rPr>
              <a:t>OneLogin</a:t>
            </a:r>
            <a:r>
              <a:rPr kumimoji="1" lang="ja-JP" altLang="en-US" sz="1167" dirty="0" err="1">
                <a:solidFill>
                  <a:schemeClr val="tx1"/>
                </a:solidFill>
                <a:latin typeface="Meiryo" panose="020B0604030504040204" pitchFamily="34" charset="-128"/>
                <a:ea typeface="Meiryo" panose="020B0604030504040204" pitchFamily="34" charset="-128"/>
              </a:rPr>
              <a:t>、</a:t>
            </a:r>
            <a:r>
              <a:rPr kumimoji="1" lang="en-US" altLang="ja-JP" sz="1167" dirty="0">
                <a:solidFill>
                  <a:schemeClr val="tx1"/>
                </a:solidFill>
                <a:latin typeface="Meiryo" panose="020B0604030504040204" pitchFamily="34" charset="-128"/>
                <a:ea typeface="Meiryo" panose="020B0604030504040204" pitchFamily="34" charset="-128"/>
              </a:rPr>
              <a:t>Ping Identity</a:t>
            </a:r>
          </a:p>
          <a:p>
            <a:r>
              <a:rPr kumimoji="1" lang="ja-JP" altLang="en-US" sz="1167" dirty="0">
                <a:solidFill>
                  <a:schemeClr val="tx1"/>
                </a:solidFill>
                <a:latin typeface="Meiryo" panose="020B0604030504040204" pitchFamily="34" charset="-128"/>
                <a:ea typeface="Meiryo" panose="020B0604030504040204" pitchFamily="34" charset="-128"/>
              </a:rPr>
              <a:t>サポートされる </a:t>
            </a:r>
            <a:r>
              <a:rPr kumimoji="1" lang="en-US" altLang="ja-JP" sz="1167" dirty="0">
                <a:solidFill>
                  <a:schemeClr val="tx1"/>
                </a:solidFill>
                <a:latin typeface="Meiryo" panose="020B0604030504040204" pitchFamily="34" charset="-128"/>
                <a:ea typeface="Meiryo" panose="020B0604030504040204" pitchFamily="34" charset="-128"/>
              </a:rPr>
              <a:t>ID </a:t>
            </a:r>
            <a:r>
              <a:rPr kumimoji="1" lang="ja-JP" altLang="en-US" sz="1167" dirty="0">
                <a:solidFill>
                  <a:schemeClr val="tx1"/>
                </a:solidFill>
                <a:latin typeface="Meiryo" panose="020B0604030504040204" pitchFamily="34" charset="-128"/>
                <a:ea typeface="Meiryo" panose="020B0604030504040204" pitchFamily="34" charset="-128"/>
              </a:rPr>
              <a:t>プロバイダーの最新情報ついては、下記ドキュメントをご参照ください</a:t>
            </a:r>
          </a:p>
          <a:p>
            <a:r>
              <a:rPr kumimoji="1" lang="en-US" altLang="ja-JP" sz="1167" dirty="0">
                <a:solidFill>
                  <a:schemeClr val="tx1"/>
                </a:solidFill>
                <a:latin typeface="Meiryo" panose="020B0604030504040204" pitchFamily="34" charset="-128"/>
                <a:ea typeface="Meiryo" panose="020B0604030504040204" pitchFamily="34" charset="-128"/>
              </a:rPr>
              <a:t>https://docs.aws.amazon.com/ja_jp/singlesignon/latest/userguide/supported-idps.html</a:t>
            </a:r>
          </a:p>
        </p:txBody>
      </p:sp>
      <p:sp>
        <p:nvSpPr>
          <p:cNvPr id="2" name="タイトル 1">
            <a:extLst>
              <a:ext uri="{FF2B5EF4-FFF2-40B4-BE49-F238E27FC236}">
                <a16:creationId xmlns:a16="http://schemas.microsoft.com/office/drawing/2014/main" id="{4FA1483B-88E2-4A4A-B847-D08DACB03B82}"/>
              </a:ext>
            </a:extLst>
          </p:cNvPr>
          <p:cNvSpPr>
            <a:spLocks noGrp="1"/>
          </p:cNvSpPr>
          <p:nvPr>
            <p:ph type="title"/>
          </p:nvPr>
        </p:nvSpPr>
        <p:spPr/>
        <p:txBody>
          <a:bodyPr/>
          <a:lstStyle/>
          <a:p>
            <a:r>
              <a:rPr lang="ja-JP" altLang="en-US" sz="2800" b="0"/>
              <a:t>参考</a:t>
            </a:r>
            <a:r>
              <a:rPr lang="en-US" altLang="ja-JP" sz="2800" b="0" dirty="0"/>
              <a:t>: AWS IAM Identity Center </a:t>
            </a:r>
            <a:r>
              <a:rPr lang="ja-JP" altLang="en-US" sz="2800" b="0"/>
              <a:t>による認証方式</a:t>
            </a:r>
            <a:r>
              <a:rPr lang="en-US" altLang="ja-JP" sz="2800" b="0" dirty="0"/>
              <a:t> (2)</a:t>
            </a:r>
            <a:endParaRPr lang="ja-JP" altLang="en-US" sz="2800" b="0"/>
          </a:p>
        </p:txBody>
      </p:sp>
      <p:sp>
        <p:nvSpPr>
          <p:cNvPr id="53" name="テキスト ボックス 52">
            <a:extLst>
              <a:ext uri="{FF2B5EF4-FFF2-40B4-BE49-F238E27FC236}">
                <a16:creationId xmlns:a16="http://schemas.microsoft.com/office/drawing/2014/main" id="{4DE20CCA-F40F-EEE5-A827-8898E5838C37}"/>
              </a:ext>
            </a:extLst>
          </p:cNvPr>
          <p:cNvSpPr txBox="1"/>
          <p:nvPr/>
        </p:nvSpPr>
        <p:spPr>
          <a:xfrm>
            <a:off x="434956" y="5542223"/>
            <a:ext cx="4515134" cy="323165"/>
          </a:xfrm>
          <a:prstGeom prst="rect">
            <a:avLst/>
          </a:prstGeom>
          <a:noFill/>
        </p:spPr>
        <p:txBody>
          <a:bodyPr wrap="square" rtlCol="0">
            <a:spAutoFit/>
          </a:bodyPr>
          <a:lstStyle/>
          <a:p>
            <a:r>
              <a:rPr kumimoji="1" lang="en-US" altLang="ja-JP" sz="1500" dirty="0">
                <a:solidFill>
                  <a:srgbClr val="FF9900"/>
                </a:solidFill>
                <a:latin typeface="Meiryo" panose="020B0604030504040204" pitchFamily="34" charset="-128"/>
                <a:ea typeface="Meiryo" panose="020B0604030504040204" pitchFamily="34" charset="-128"/>
                <a:cs typeface="Amazon Ember" panose="020B0603020204020204" pitchFamily="34" charset="0"/>
              </a:rPr>
              <a:t>*</a:t>
            </a:r>
            <a:r>
              <a:rPr kumimoji="1" lang="en-US" altLang="ja-JP" sz="1500" dirty="0">
                <a:latin typeface="Meiryo" panose="020B0604030504040204" pitchFamily="34" charset="-128"/>
                <a:ea typeface="Meiryo" panose="020B0604030504040204" pitchFamily="34" charset="-128"/>
                <a:cs typeface="Amazon Ember" panose="020B0603020204020204" pitchFamily="34" charset="0"/>
              </a:rPr>
              <a:t> IAM</a:t>
            </a:r>
            <a:r>
              <a:rPr kumimoji="1" lang="ja-JP" altLang="en-US" sz="1500">
                <a:latin typeface="Meiryo" panose="020B0604030504040204" pitchFamily="34" charset="-128"/>
                <a:ea typeface="Meiryo" panose="020B0604030504040204" pitchFamily="34" charset="-128"/>
                <a:cs typeface="Amazon Ember" panose="020B0603020204020204" pitchFamily="34" charset="0"/>
              </a:rPr>
              <a:t>ポリシーと同様の</a:t>
            </a:r>
            <a:r>
              <a:rPr kumimoji="1" lang="en-US" altLang="ja-JP" sz="1500" dirty="0">
                <a:latin typeface="Meiryo" panose="020B0604030504040204" pitchFamily="34" charset="-128"/>
                <a:ea typeface="Meiryo" panose="020B0604030504040204" pitchFamily="34" charset="-128"/>
                <a:cs typeface="Amazon Ember" panose="020B0603020204020204" pitchFamily="34" charset="0"/>
              </a:rPr>
              <a:t>JSON</a:t>
            </a:r>
            <a:r>
              <a:rPr kumimoji="1" lang="ja-JP" altLang="en-US" sz="1500">
                <a:latin typeface="Meiryo" panose="020B0604030504040204" pitchFamily="34" charset="-128"/>
                <a:ea typeface="Meiryo" panose="020B0604030504040204" pitchFamily="34" charset="-128"/>
                <a:cs typeface="Amazon Ember" panose="020B0603020204020204" pitchFamily="34" charset="0"/>
              </a:rPr>
              <a:t>ドキュメント</a:t>
            </a:r>
          </a:p>
        </p:txBody>
      </p:sp>
      <p:sp>
        <p:nvSpPr>
          <p:cNvPr id="3" name="TextBox 2">
            <a:extLst>
              <a:ext uri="{FF2B5EF4-FFF2-40B4-BE49-F238E27FC236}">
                <a16:creationId xmlns:a16="http://schemas.microsoft.com/office/drawing/2014/main" id="{8C0012FA-9BEB-3B44-76BC-B2A8C6FC6777}"/>
              </a:ext>
            </a:extLst>
          </p:cNvPr>
          <p:cNvSpPr txBox="1"/>
          <p:nvPr/>
        </p:nvSpPr>
        <p:spPr>
          <a:xfrm>
            <a:off x="442699" y="631743"/>
            <a:ext cx="3451586" cy="369332"/>
          </a:xfrm>
          <a:prstGeom prst="rect">
            <a:avLst/>
          </a:prstGeom>
          <a:noFill/>
        </p:spPr>
        <p:txBody>
          <a:bodyPr wrap="none" rtlCol="0">
            <a:spAutoFit/>
          </a:bodyPr>
          <a:lstStyle/>
          <a:p>
            <a:pPr algn="l"/>
            <a:r>
              <a:rPr kumimoji="1" lang="en-JP" dirty="0">
                <a:latin typeface="Meiryo" panose="020B0604030504040204" pitchFamily="34" charset="-128"/>
                <a:ea typeface="Meiryo" panose="020B0604030504040204" pitchFamily="34" charset="-128"/>
                <a:cs typeface="Amazon Ember" panose="020B0603020204020204" pitchFamily="34" charset="0"/>
              </a:rPr>
              <a:t>外部IDプロバイダを利用した例</a:t>
            </a:r>
          </a:p>
        </p:txBody>
      </p:sp>
      <p:sp>
        <p:nvSpPr>
          <p:cNvPr id="4" name="テキスト ボックス 1">
            <a:extLst>
              <a:ext uri="{FF2B5EF4-FFF2-40B4-BE49-F238E27FC236}">
                <a16:creationId xmlns:a16="http://schemas.microsoft.com/office/drawing/2014/main" id="{3ED9C95A-44D8-8FF4-B7E3-E23D46BD9D56}"/>
              </a:ext>
            </a:extLst>
          </p:cNvPr>
          <p:cNvSpPr txBox="1"/>
          <p:nvPr/>
        </p:nvSpPr>
        <p:spPr>
          <a:xfrm>
            <a:off x="10607211" y="0"/>
            <a:ext cx="1584789" cy="369332"/>
          </a:xfrm>
          <a:prstGeom prst="rect">
            <a:avLst/>
          </a:prstGeom>
          <a:noFill/>
        </p:spPr>
        <p:txBody>
          <a:bodyPr wrap="square" anchor="ctr">
            <a:spAutoFit/>
          </a:bodyPr>
          <a:lstStyle/>
          <a:p>
            <a:pPr algn="ctr"/>
            <a:r>
              <a:rPr lang="en-US" altLang="ja-JP" sz="1800" b="0" i="0" dirty="0">
                <a:solidFill>
                  <a:schemeClr val="bg1">
                    <a:lumMod val="50000"/>
                  </a:schemeClr>
                </a:solidFill>
                <a:effectLst/>
                <a:latin typeface="Meiryo" panose="020B0604030504040204" pitchFamily="34" charset="-128"/>
                <a:ea typeface="Meiryo" panose="020B0604030504040204" pitchFamily="34" charset="-128"/>
              </a:rPr>
              <a:t>SEC02-BP01</a:t>
            </a:r>
            <a:endParaRPr lang="ja-JP" altLang="en-US">
              <a:solidFill>
                <a:schemeClr val="bg1">
                  <a:lumMod val="50000"/>
                </a:schemeClr>
              </a:solidFill>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601241175"/>
      </p:ext>
    </p:extLst>
  </p:cSld>
  <p:clrMapOvr>
    <a:masterClrMapping/>
  </p:clrMapOvr>
  <p:transition spd="slow">
    <p:push dir="u"/>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361951" y="153249"/>
            <a:ext cx="11525248" cy="727655"/>
          </a:xfrm>
          <a:prstGeom prst="rect">
            <a:avLst/>
          </a:prstGeom>
        </p:spPr>
        <p:txBody>
          <a:bodyPr vert="horz" lIns="24000" tIns="24000" rIns="24000" bIns="24000" rtlCol="0" anchor="ctr" anchorCtr="0">
            <a:noAutofit/>
          </a:bodyPr>
          <a:lstStyle/>
          <a:p>
            <a:pPr lvl="0"/>
            <a:r>
              <a:rPr lang="ja-JP" altLang="en-US" sz="2800" b="0">
                <a:gradFill>
                  <a:gsLst>
                    <a:gs pos="0">
                      <a:schemeClr val="tx1">
                        <a:lumMod val="75000"/>
                      </a:schemeClr>
                    </a:gs>
                    <a:gs pos="100000">
                      <a:schemeClr val="tx1">
                        <a:lumMod val="75000"/>
                      </a:schemeClr>
                    </a:gs>
                  </a:gsLst>
                  <a:lin ang="16200000" scaled="0"/>
                </a:gradFill>
              </a:rPr>
              <a:t>参考</a:t>
            </a:r>
            <a:r>
              <a:rPr lang="en-US" altLang="ja-JP" sz="2800" b="0" dirty="0">
                <a:gradFill>
                  <a:gsLst>
                    <a:gs pos="0">
                      <a:schemeClr val="tx1">
                        <a:lumMod val="75000"/>
                      </a:schemeClr>
                    </a:gs>
                    <a:gs pos="100000">
                      <a:schemeClr val="tx1">
                        <a:lumMod val="75000"/>
                      </a:schemeClr>
                    </a:gs>
                  </a:gsLst>
                  <a:lin ang="16200000" scaled="0"/>
                </a:gradFill>
              </a:rPr>
              <a:t>: Amazon Cognito</a:t>
            </a:r>
            <a:r>
              <a:rPr lang="ja-JP" altLang="en-US" sz="2800" b="0" dirty="0">
                <a:gradFill>
                  <a:gsLst>
                    <a:gs pos="0">
                      <a:schemeClr val="tx1">
                        <a:lumMod val="75000"/>
                      </a:schemeClr>
                    </a:gs>
                    <a:gs pos="100000">
                      <a:schemeClr val="tx1">
                        <a:lumMod val="75000"/>
                      </a:schemeClr>
                    </a:gs>
                  </a:gsLst>
                  <a:lin ang="16200000" scaled="0"/>
                </a:gradFill>
              </a:rPr>
              <a:t>の概要</a:t>
            </a:r>
          </a:p>
        </p:txBody>
      </p:sp>
      <p:sp>
        <p:nvSpPr>
          <p:cNvPr id="23" name="Rectangle 10">
            <a:extLst>
              <a:ext uri="{FF2B5EF4-FFF2-40B4-BE49-F238E27FC236}">
                <a16:creationId xmlns:a16="http://schemas.microsoft.com/office/drawing/2014/main" id="{DE710E16-FA6B-4740-8E76-D544B9C0953C}"/>
              </a:ext>
            </a:extLst>
          </p:cNvPr>
          <p:cNvSpPr/>
          <p:nvPr/>
        </p:nvSpPr>
        <p:spPr>
          <a:xfrm>
            <a:off x="361952" y="1871185"/>
            <a:ext cx="4987289" cy="3936777"/>
          </a:xfrm>
          <a:prstGeom prst="rect">
            <a:avLst/>
          </a:prstGeom>
        </p:spPr>
        <p:txBody>
          <a:bodyPr wrap="square" lIns="24000" tIns="24000" rIns="24000" bIns="24000">
            <a:spAutoFit/>
          </a:bodyPr>
          <a:lstStyle/>
          <a:p>
            <a:pPr marL="119997" indent="-119997">
              <a:spcBef>
                <a:spcPts val="267"/>
              </a:spcBef>
              <a:buFont typeface="Arial" panose="020B0604020202020204" pitchFamily="34" charset="0"/>
              <a:buChar char="•"/>
            </a:pPr>
            <a:r>
              <a:rPr kumimoji="1" lang="en-US" altLang="ja-JP" sz="2267" b="1" dirty="0">
                <a:gradFill>
                  <a:gsLst>
                    <a:gs pos="0">
                      <a:schemeClr val="tx1">
                        <a:lumMod val="75000"/>
                      </a:schemeClr>
                    </a:gs>
                    <a:gs pos="100000">
                      <a:schemeClr val="tx1">
                        <a:lumMod val="75000"/>
                      </a:schemeClr>
                    </a:gs>
                  </a:gsLst>
                  <a:lin ang="16200000" scaled="0"/>
                </a:gradFill>
                <a:latin typeface="Arial" panose="020B0604020202020204" pitchFamily="34" charset="0"/>
                <a:ea typeface="Meiryo UI" panose="020B0604030504040204" pitchFamily="50" charset="-128"/>
                <a:cs typeface="メイリオ" panose="020B0604030504040204" pitchFamily="50" charset="-128"/>
              </a:rPr>
              <a:t>AWS</a:t>
            </a:r>
            <a:r>
              <a:rPr kumimoji="1" lang="ja-JP" altLang="en-US" sz="2267" b="1" dirty="0">
                <a:gradFill>
                  <a:gsLst>
                    <a:gs pos="0">
                      <a:schemeClr val="tx1">
                        <a:lumMod val="75000"/>
                      </a:schemeClr>
                    </a:gs>
                    <a:gs pos="100000">
                      <a:schemeClr val="tx1">
                        <a:lumMod val="75000"/>
                      </a:schemeClr>
                    </a:gs>
                  </a:gsLst>
                  <a:lin ang="16200000" scaled="0"/>
                </a:gradFill>
                <a:latin typeface="Arial" panose="020B0604020202020204" pitchFamily="34" charset="0"/>
                <a:ea typeface="Meiryo UI" panose="020B0604030504040204" pitchFamily="50" charset="-128"/>
                <a:cs typeface="メイリオ" panose="020B0604030504040204" pitchFamily="50" charset="-128"/>
              </a:rPr>
              <a:t>の認証・認可の提供サービス</a:t>
            </a:r>
            <a:endParaRPr kumimoji="1" lang="en-US" altLang="ja-JP" sz="2267" b="1" dirty="0">
              <a:gradFill>
                <a:gsLst>
                  <a:gs pos="0">
                    <a:schemeClr val="tx1">
                      <a:lumMod val="75000"/>
                    </a:schemeClr>
                  </a:gs>
                  <a:gs pos="100000">
                    <a:schemeClr val="tx1">
                      <a:lumMod val="75000"/>
                    </a:schemeClr>
                  </a:gs>
                </a:gsLst>
                <a:lin ang="16200000" scaled="0"/>
              </a:gradFill>
              <a:latin typeface="Arial" panose="020B0604020202020204" pitchFamily="34" charset="0"/>
              <a:ea typeface="Meiryo UI" panose="020B0604030504040204" pitchFamily="50" charset="-128"/>
              <a:cs typeface="メイリオ" panose="020B0604030504040204" pitchFamily="50" charset="-128"/>
            </a:endParaRPr>
          </a:p>
          <a:p>
            <a:pPr marL="479988" indent="-311992">
              <a:spcBef>
                <a:spcPts val="267"/>
              </a:spcBef>
              <a:buFont typeface="Wingdings" panose="05000000000000000000" pitchFamily="2" charset="2"/>
              <a:buChar char="Ø"/>
            </a:pPr>
            <a:r>
              <a:rPr kumimoji="1" lang="ja-JP" altLang="en-US" sz="2000">
                <a:gradFill>
                  <a:gsLst>
                    <a:gs pos="0">
                      <a:schemeClr val="tx1">
                        <a:lumMod val="75000"/>
                      </a:schemeClr>
                    </a:gs>
                    <a:gs pos="100000">
                      <a:schemeClr val="tx1">
                        <a:lumMod val="75000"/>
                      </a:schemeClr>
                    </a:gs>
                  </a:gsLst>
                  <a:lin ang="5400000" scaled="1"/>
                </a:gradFill>
                <a:latin typeface="+mj-lt"/>
                <a:ea typeface="Meiryo UI" panose="020B0604030504040204" pitchFamily="50" charset="-128"/>
              </a:rPr>
              <a:t>完全マネージド型のモバイル、ウェブアプリ向けの認証・認可を提供</a:t>
            </a:r>
            <a:endParaRPr kumimoji="1" lang="en-US" altLang="ja-JP" sz="2000" dirty="0">
              <a:gradFill>
                <a:gsLst>
                  <a:gs pos="0">
                    <a:schemeClr val="tx1">
                      <a:lumMod val="75000"/>
                    </a:schemeClr>
                  </a:gs>
                  <a:gs pos="100000">
                    <a:schemeClr val="tx1">
                      <a:lumMod val="75000"/>
                    </a:schemeClr>
                  </a:gs>
                </a:gsLst>
                <a:lin ang="16200000" scaled="0"/>
              </a:gradFill>
              <a:latin typeface="Arial" panose="020B0604020202020204" pitchFamily="34" charset="0"/>
              <a:ea typeface="Meiryo UI" panose="020B0604030504040204" pitchFamily="50" charset="-128"/>
              <a:cs typeface="メイリオ" panose="020B0604030504040204" pitchFamily="50" charset="-128"/>
            </a:endParaRPr>
          </a:p>
          <a:p>
            <a:pPr marL="479988" indent="-311992">
              <a:spcBef>
                <a:spcPts val="267"/>
              </a:spcBef>
              <a:buFont typeface="Wingdings" panose="05000000000000000000" pitchFamily="2" charset="2"/>
              <a:buChar char="Ø"/>
            </a:pPr>
            <a:r>
              <a:rPr kumimoji="1" lang="en-US" altLang="ja-JP" sz="2000" dirty="0">
                <a:gradFill>
                  <a:gsLst>
                    <a:gs pos="0">
                      <a:schemeClr val="tx1">
                        <a:lumMod val="75000"/>
                      </a:schemeClr>
                    </a:gs>
                    <a:gs pos="100000">
                      <a:schemeClr val="tx1">
                        <a:lumMod val="75000"/>
                      </a:schemeClr>
                    </a:gs>
                  </a:gsLst>
                  <a:lin ang="16200000" scaled="0"/>
                </a:gradFill>
                <a:latin typeface="Arial" panose="020B0604020202020204" pitchFamily="34" charset="0"/>
                <a:ea typeface="Meiryo UI" panose="020B0604030504040204" pitchFamily="50" charset="-128"/>
                <a:cs typeface="メイリオ" panose="020B0604030504040204" pitchFamily="50" charset="-128"/>
              </a:rPr>
              <a:t>Amplify</a:t>
            </a:r>
            <a:r>
              <a:rPr kumimoji="1" lang="ja-JP" altLang="en-US" sz="2000" dirty="0">
                <a:gradFill>
                  <a:gsLst>
                    <a:gs pos="0">
                      <a:schemeClr val="tx1">
                        <a:lumMod val="75000"/>
                      </a:schemeClr>
                    </a:gs>
                    <a:gs pos="100000">
                      <a:schemeClr val="tx1">
                        <a:lumMod val="75000"/>
                      </a:schemeClr>
                    </a:gs>
                  </a:gsLst>
                  <a:lin ang="16200000" scaled="0"/>
                </a:gradFill>
                <a:latin typeface="Arial" panose="020B0604020202020204" pitchFamily="34" charset="0"/>
                <a:ea typeface="Meiryo UI" panose="020B0604030504040204" pitchFamily="50" charset="-128"/>
                <a:cs typeface="メイリオ" panose="020B0604030504040204" pitchFamily="50" charset="-128"/>
              </a:rPr>
              <a:t>、</a:t>
            </a:r>
            <a:r>
              <a:rPr kumimoji="1" lang="en-US" altLang="ja-JP" sz="2000" dirty="0">
                <a:gradFill>
                  <a:gsLst>
                    <a:gs pos="0">
                      <a:schemeClr val="tx1">
                        <a:lumMod val="75000"/>
                      </a:schemeClr>
                    </a:gs>
                    <a:gs pos="100000">
                      <a:schemeClr val="tx1">
                        <a:lumMod val="75000"/>
                      </a:schemeClr>
                    </a:gs>
                  </a:gsLst>
                  <a:lin ang="16200000" scaled="0"/>
                </a:gradFill>
                <a:latin typeface="Arial" panose="020B0604020202020204" pitchFamily="34" charset="0"/>
                <a:ea typeface="Meiryo UI" panose="020B0604030504040204" pitchFamily="50" charset="-128"/>
                <a:cs typeface="メイリオ" panose="020B0604030504040204" pitchFamily="50" charset="-128"/>
              </a:rPr>
              <a:t>AppSync</a:t>
            </a:r>
            <a:r>
              <a:rPr kumimoji="1" lang="ja-JP" altLang="en-US" sz="2000" dirty="0">
                <a:gradFill>
                  <a:gsLst>
                    <a:gs pos="0">
                      <a:schemeClr val="tx1">
                        <a:lumMod val="75000"/>
                      </a:schemeClr>
                    </a:gs>
                    <a:gs pos="100000">
                      <a:schemeClr val="tx1">
                        <a:lumMod val="75000"/>
                      </a:schemeClr>
                    </a:gs>
                  </a:gsLst>
                  <a:lin ang="16200000" scaled="0"/>
                </a:gradFill>
                <a:latin typeface="Arial" panose="020B0604020202020204" pitchFamily="34" charset="0"/>
                <a:ea typeface="Meiryo UI" panose="020B0604030504040204" pitchFamily="50" charset="-128"/>
                <a:cs typeface="メイリオ" panose="020B0604030504040204" pitchFamily="50" charset="-128"/>
              </a:rPr>
              <a:t>などの別サービスとも統合されており、すぐに</a:t>
            </a:r>
            <a:r>
              <a:rPr kumimoji="1" lang="en-US" altLang="ja-JP" sz="2000" dirty="0">
                <a:gradFill>
                  <a:gsLst>
                    <a:gs pos="0">
                      <a:schemeClr val="tx1">
                        <a:lumMod val="75000"/>
                      </a:schemeClr>
                    </a:gs>
                    <a:gs pos="100000">
                      <a:schemeClr val="tx1">
                        <a:lumMod val="75000"/>
                      </a:schemeClr>
                    </a:gs>
                  </a:gsLst>
                  <a:lin ang="16200000" scaled="0"/>
                </a:gradFill>
                <a:latin typeface="Arial" panose="020B0604020202020204" pitchFamily="34" charset="0"/>
                <a:ea typeface="Meiryo UI" panose="020B0604030504040204" pitchFamily="50" charset="-128"/>
                <a:cs typeface="メイリオ" panose="020B0604030504040204" pitchFamily="50" charset="-128"/>
              </a:rPr>
              <a:t>Web</a:t>
            </a:r>
            <a:r>
              <a:rPr kumimoji="1" lang="ja-JP" altLang="en-US" sz="2000" dirty="0">
                <a:gradFill>
                  <a:gsLst>
                    <a:gs pos="0">
                      <a:schemeClr val="tx1">
                        <a:lumMod val="75000"/>
                      </a:schemeClr>
                    </a:gs>
                    <a:gs pos="100000">
                      <a:schemeClr val="tx1">
                        <a:lumMod val="75000"/>
                      </a:schemeClr>
                    </a:gs>
                  </a:gsLst>
                  <a:lin ang="16200000" scaled="0"/>
                </a:gradFill>
                <a:latin typeface="Arial" panose="020B0604020202020204" pitchFamily="34" charset="0"/>
                <a:ea typeface="Meiryo UI" panose="020B0604030504040204" pitchFamily="50" charset="-128"/>
                <a:cs typeface="メイリオ" panose="020B0604030504040204" pitchFamily="50" charset="-128"/>
              </a:rPr>
              <a:t>、モバイルアプリに</a:t>
            </a:r>
            <a:br>
              <a:rPr kumimoji="1" lang="en-US" altLang="ja-JP" sz="2000" dirty="0">
                <a:gradFill>
                  <a:gsLst>
                    <a:gs pos="0">
                      <a:schemeClr val="tx1">
                        <a:lumMod val="75000"/>
                      </a:schemeClr>
                    </a:gs>
                    <a:gs pos="100000">
                      <a:schemeClr val="tx1">
                        <a:lumMod val="75000"/>
                      </a:schemeClr>
                    </a:gs>
                  </a:gsLst>
                  <a:lin ang="16200000" scaled="0"/>
                </a:gradFill>
                <a:latin typeface="Arial" panose="020B0604020202020204" pitchFamily="34" charset="0"/>
                <a:ea typeface="Meiryo UI" panose="020B0604030504040204" pitchFamily="50" charset="-128"/>
                <a:cs typeface="メイリオ" panose="020B0604030504040204" pitchFamily="50" charset="-128"/>
              </a:rPr>
            </a:br>
            <a:r>
              <a:rPr kumimoji="1" lang="ja-JP" altLang="en-US" sz="2000" dirty="0">
                <a:gradFill>
                  <a:gsLst>
                    <a:gs pos="0">
                      <a:schemeClr val="tx1">
                        <a:lumMod val="75000"/>
                      </a:schemeClr>
                    </a:gs>
                    <a:gs pos="100000">
                      <a:schemeClr val="tx1">
                        <a:lumMod val="75000"/>
                      </a:schemeClr>
                    </a:gs>
                  </a:gsLst>
                  <a:lin ang="16200000" scaled="0"/>
                </a:gradFill>
                <a:latin typeface="Arial" panose="020B0604020202020204" pitchFamily="34" charset="0"/>
                <a:ea typeface="Meiryo UI" panose="020B0604030504040204" pitchFamily="50" charset="-128"/>
                <a:cs typeface="メイリオ" panose="020B0604030504040204" pitchFamily="50" charset="-128"/>
              </a:rPr>
              <a:t>認証、認可を統合することができる</a:t>
            </a:r>
            <a:endParaRPr kumimoji="1" lang="en-US" altLang="ja-JP" sz="2000" dirty="0">
              <a:gradFill>
                <a:gsLst>
                  <a:gs pos="0">
                    <a:schemeClr val="tx1">
                      <a:lumMod val="75000"/>
                    </a:schemeClr>
                  </a:gs>
                  <a:gs pos="100000">
                    <a:schemeClr val="tx1">
                      <a:lumMod val="75000"/>
                    </a:schemeClr>
                  </a:gs>
                </a:gsLst>
                <a:lin ang="16200000" scaled="0"/>
              </a:gradFill>
              <a:latin typeface="Arial" panose="020B0604020202020204" pitchFamily="34" charset="0"/>
              <a:ea typeface="Meiryo UI" panose="020B0604030504040204" pitchFamily="50" charset="-128"/>
              <a:cs typeface="メイリオ" panose="020B0604030504040204" pitchFamily="50" charset="-128"/>
            </a:endParaRPr>
          </a:p>
          <a:p>
            <a:pPr marL="479988" indent="-311992">
              <a:spcBef>
                <a:spcPts val="267"/>
              </a:spcBef>
              <a:buFont typeface="Wingdings" panose="05000000000000000000" pitchFamily="2" charset="2"/>
              <a:buChar char="Ø"/>
            </a:pPr>
            <a:r>
              <a:rPr kumimoji="1" lang="en-US" altLang="ja-JP" sz="2000" dirty="0">
                <a:gradFill>
                  <a:gsLst>
                    <a:gs pos="0">
                      <a:schemeClr val="tx1">
                        <a:lumMod val="75000"/>
                      </a:schemeClr>
                    </a:gs>
                    <a:gs pos="100000">
                      <a:schemeClr val="tx1">
                        <a:lumMod val="75000"/>
                      </a:schemeClr>
                    </a:gs>
                  </a:gsLst>
                  <a:lin ang="16200000" scaled="0"/>
                </a:gradFill>
                <a:latin typeface="Arial" panose="020B0604020202020204" pitchFamily="34" charset="0"/>
                <a:ea typeface="Meiryo UI" panose="020B0604030504040204" pitchFamily="50" charset="-128"/>
                <a:cs typeface="メイリオ" panose="020B0604030504040204" pitchFamily="50" charset="-128"/>
              </a:rPr>
              <a:t>Cognito</a:t>
            </a:r>
            <a:r>
              <a:rPr kumimoji="1" lang="ja-JP" altLang="en-US" sz="2000" dirty="0">
                <a:gradFill>
                  <a:gsLst>
                    <a:gs pos="0">
                      <a:schemeClr val="tx1">
                        <a:lumMod val="75000"/>
                      </a:schemeClr>
                    </a:gs>
                    <a:gs pos="100000">
                      <a:schemeClr val="tx1">
                        <a:lumMod val="75000"/>
                      </a:schemeClr>
                    </a:gs>
                  </a:gsLst>
                  <a:lin ang="16200000" scaled="0"/>
                </a:gradFill>
                <a:latin typeface="Arial" panose="020B0604020202020204" pitchFamily="34" charset="0"/>
                <a:ea typeface="Meiryo UI" panose="020B0604030504040204" pitchFamily="50" charset="-128"/>
                <a:cs typeface="メイリオ" panose="020B0604030504040204" pitchFamily="50" charset="-128"/>
              </a:rPr>
              <a:t>自身、もしくは外部</a:t>
            </a:r>
            <a:r>
              <a:rPr kumimoji="1" lang="en-US" altLang="ja-JP" sz="2000" dirty="0">
                <a:gradFill>
                  <a:gsLst>
                    <a:gs pos="0">
                      <a:schemeClr val="tx1">
                        <a:lumMod val="75000"/>
                      </a:schemeClr>
                    </a:gs>
                    <a:gs pos="100000">
                      <a:schemeClr val="tx1">
                        <a:lumMod val="75000"/>
                      </a:schemeClr>
                    </a:gs>
                  </a:gsLst>
                  <a:lin ang="16200000" scaled="0"/>
                </a:gradFill>
                <a:latin typeface="Arial" panose="020B0604020202020204" pitchFamily="34" charset="0"/>
                <a:ea typeface="Meiryo UI" panose="020B0604030504040204" pitchFamily="50" charset="-128"/>
                <a:cs typeface="メイリオ" panose="020B0604030504040204" pitchFamily="50" charset="-128"/>
              </a:rPr>
              <a:t>ID</a:t>
            </a:r>
            <a:r>
              <a:rPr kumimoji="1" lang="ja-JP" altLang="en-US" sz="2000" dirty="0">
                <a:gradFill>
                  <a:gsLst>
                    <a:gs pos="0">
                      <a:schemeClr val="tx1">
                        <a:lumMod val="75000"/>
                      </a:schemeClr>
                    </a:gs>
                    <a:gs pos="100000">
                      <a:schemeClr val="tx1">
                        <a:lumMod val="75000"/>
                      </a:schemeClr>
                    </a:gs>
                  </a:gsLst>
                  <a:lin ang="16200000" scaled="0"/>
                </a:gradFill>
                <a:latin typeface="Arial" panose="020B0604020202020204" pitchFamily="34" charset="0"/>
                <a:ea typeface="Meiryo UI" panose="020B0604030504040204" pitchFamily="50" charset="-128"/>
                <a:cs typeface="メイリオ" panose="020B0604030504040204" pitchFamily="50" charset="-128"/>
              </a:rPr>
              <a:t>プールと連携させること</a:t>
            </a:r>
            <a:r>
              <a:rPr kumimoji="1" lang="ja-JP" altLang="en-US" sz="2000">
                <a:gradFill>
                  <a:gsLst>
                    <a:gs pos="0">
                      <a:schemeClr val="tx1">
                        <a:lumMod val="75000"/>
                      </a:schemeClr>
                    </a:gs>
                    <a:gs pos="100000">
                      <a:schemeClr val="tx1">
                        <a:lumMod val="75000"/>
                      </a:schemeClr>
                    </a:gs>
                  </a:gsLst>
                  <a:lin ang="16200000" scaled="0"/>
                </a:gradFill>
                <a:latin typeface="Arial" panose="020B0604020202020204" pitchFamily="34" charset="0"/>
                <a:ea typeface="Meiryo UI" panose="020B0604030504040204" pitchFamily="50" charset="-128"/>
                <a:cs typeface="メイリオ" panose="020B0604030504040204" pitchFamily="50" charset="-128"/>
              </a:rPr>
              <a:t>もできる</a:t>
            </a:r>
            <a:endParaRPr kumimoji="1" lang="en-US" altLang="ja-JP" sz="2000" dirty="0">
              <a:gradFill>
                <a:gsLst>
                  <a:gs pos="0">
                    <a:schemeClr val="tx1">
                      <a:lumMod val="75000"/>
                    </a:schemeClr>
                  </a:gs>
                  <a:gs pos="100000">
                    <a:schemeClr val="tx1">
                      <a:lumMod val="75000"/>
                    </a:schemeClr>
                  </a:gs>
                </a:gsLst>
                <a:lin ang="16200000" scaled="0"/>
              </a:gradFill>
              <a:latin typeface="Arial" panose="020B0604020202020204" pitchFamily="34" charset="0"/>
              <a:ea typeface="Meiryo UI" panose="020B0604030504040204" pitchFamily="50" charset="-128"/>
              <a:cs typeface="メイリオ" panose="020B0604030504040204" pitchFamily="50" charset="-128"/>
            </a:endParaRPr>
          </a:p>
          <a:p>
            <a:pPr marL="926100" lvl="1" indent="-342900">
              <a:buFont typeface="Arial" panose="020B0604020202020204" pitchFamily="34" charset="0"/>
              <a:buChar char="•"/>
            </a:pPr>
            <a:r>
              <a:rPr kumimoji="1" lang="en-US" altLang="ja-JP" sz="2000" dirty="0">
                <a:gradFill>
                  <a:gsLst>
                    <a:gs pos="0">
                      <a:schemeClr val="tx1">
                        <a:lumMod val="75000"/>
                      </a:schemeClr>
                    </a:gs>
                    <a:gs pos="100000">
                      <a:schemeClr val="tx1">
                        <a:lumMod val="75000"/>
                      </a:schemeClr>
                    </a:gs>
                  </a:gsLst>
                  <a:lin ang="5400000" scaled="1"/>
                </a:gradFill>
                <a:latin typeface="+mj-lt"/>
                <a:ea typeface="Meiryo UI" panose="020B0604030504040204" pitchFamily="50" charset="-128"/>
              </a:rPr>
              <a:t>SAML</a:t>
            </a:r>
            <a:r>
              <a:rPr kumimoji="1" lang="ja-JP" altLang="en-US" sz="2000">
                <a:gradFill>
                  <a:gsLst>
                    <a:gs pos="0">
                      <a:schemeClr val="tx1">
                        <a:lumMod val="75000"/>
                      </a:schemeClr>
                    </a:gs>
                    <a:gs pos="100000">
                      <a:schemeClr val="tx1">
                        <a:lumMod val="75000"/>
                      </a:schemeClr>
                    </a:gs>
                  </a:gsLst>
                  <a:lin ang="5400000" scaled="1"/>
                </a:gradFill>
                <a:latin typeface="+mj-lt"/>
                <a:ea typeface="Meiryo UI" panose="020B0604030504040204" pitchFamily="50" charset="-128"/>
              </a:rPr>
              <a:t>、</a:t>
            </a:r>
            <a:r>
              <a:rPr kumimoji="1" lang="en-US" altLang="ja-JP" sz="2000" dirty="0">
                <a:gradFill>
                  <a:gsLst>
                    <a:gs pos="0">
                      <a:schemeClr val="tx1">
                        <a:lumMod val="75000"/>
                      </a:schemeClr>
                    </a:gs>
                    <a:gs pos="100000">
                      <a:schemeClr val="tx1">
                        <a:lumMod val="75000"/>
                      </a:schemeClr>
                    </a:gs>
                  </a:gsLst>
                  <a:lin ang="5400000" scaled="1"/>
                </a:gradFill>
                <a:latin typeface="+mj-lt"/>
                <a:ea typeface="Meiryo UI" panose="020B0604030504040204" pitchFamily="50" charset="-128"/>
              </a:rPr>
              <a:t>OAuth</a:t>
            </a:r>
            <a:r>
              <a:rPr kumimoji="1" lang="ja-JP" altLang="en-US" sz="2000">
                <a:gradFill>
                  <a:gsLst>
                    <a:gs pos="0">
                      <a:schemeClr val="tx1">
                        <a:lumMod val="75000"/>
                      </a:schemeClr>
                    </a:gs>
                    <a:gs pos="100000">
                      <a:schemeClr val="tx1">
                        <a:lumMod val="75000"/>
                      </a:schemeClr>
                    </a:gs>
                  </a:gsLst>
                  <a:lin ang="5400000" scaled="1"/>
                </a:gradFill>
                <a:latin typeface="+mj-lt"/>
                <a:ea typeface="Meiryo UI" panose="020B0604030504040204" pitchFamily="50" charset="-128"/>
              </a:rPr>
              <a:t>または</a:t>
            </a:r>
            <a:r>
              <a:rPr kumimoji="1" lang="en-US" altLang="ja-JP" sz="2000" dirty="0">
                <a:gradFill>
                  <a:gsLst>
                    <a:gs pos="0">
                      <a:schemeClr val="tx1">
                        <a:lumMod val="75000"/>
                      </a:schemeClr>
                    </a:gs>
                    <a:gs pos="100000">
                      <a:schemeClr val="tx1">
                        <a:lumMod val="75000"/>
                      </a:schemeClr>
                    </a:gs>
                  </a:gsLst>
                  <a:lin ang="5400000" scaled="1"/>
                </a:gradFill>
                <a:latin typeface="+mj-lt"/>
                <a:ea typeface="Meiryo UI" panose="020B0604030504040204" pitchFamily="50" charset="-128"/>
              </a:rPr>
              <a:t>OpenID</a:t>
            </a:r>
            <a:r>
              <a:rPr kumimoji="1" lang="ja-JP" altLang="en-US" sz="2000">
                <a:gradFill>
                  <a:gsLst>
                    <a:gs pos="0">
                      <a:schemeClr val="tx1">
                        <a:lumMod val="75000"/>
                      </a:schemeClr>
                    </a:gs>
                    <a:gs pos="100000">
                      <a:schemeClr val="tx1">
                        <a:lumMod val="75000"/>
                      </a:schemeClr>
                    </a:gs>
                  </a:gsLst>
                  <a:lin ang="5400000" scaled="1"/>
                </a:gradFill>
                <a:latin typeface="+mj-lt"/>
                <a:ea typeface="Meiryo UI" panose="020B0604030504040204" pitchFamily="50" charset="-128"/>
              </a:rPr>
              <a:t> </a:t>
            </a:r>
            <a:r>
              <a:rPr kumimoji="1" lang="en-US" altLang="ja-JP" sz="2000" dirty="0">
                <a:gradFill>
                  <a:gsLst>
                    <a:gs pos="0">
                      <a:schemeClr val="tx1">
                        <a:lumMod val="75000"/>
                      </a:schemeClr>
                    </a:gs>
                    <a:gs pos="100000">
                      <a:schemeClr val="tx1">
                        <a:lumMod val="75000"/>
                      </a:schemeClr>
                    </a:gs>
                  </a:gsLst>
                  <a:lin ang="5400000" scaled="1"/>
                </a:gradFill>
                <a:latin typeface="+mj-lt"/>
                <a:ea typeface="Meiryo UI" panose="020B0604030504040204" pitchFamily="50" charset="-128"/>
              </a:rPr>
              <a:t>Connect</a:t>
            </a:r>
            <a:r>
              <a:rPr kumimoji="1" lang="ja-JP" altLang="en-US" sz="2000">
                <a:gradFill>
                  <a:gsLst>
                    <a:gs pos="0">
                      <a:schemeClr val="tx1">
                        <a:lumMod val="75000"/>
                      </a:schemeClr>
                    </a:gs>
                    <a:gs pos="100000">
                      <a:schemeClr val="tx1">
                        <a:lumMod val="75000"/>
                      </a:schemeClr>
                    </a:gs>
                  </a:gsLst>
                  <a:lin ang="5400000" scaled="1"/>
                </a:gradFill>
                <a:latin typeface="+mj-lt"/>
                <a:ea typeface="Meiryo UI" panose="020B0604030504040204" pitchFamily="50" charset="-128"/>
              </a:rPr>
              <a:t>でのアクセスを提供</a:t>
            </a:r>
            <a:endParaRPr kumimoji="1" lang="en-US" altLang="ja-JP" sz="2000" dirty="0">
              <a:gradFill>
                <a:gsLst>
                  <a:gs pos="0">
                    <a:schemeClr val="tx1">
                      <a:lumMod val="75000"/>
                    </a:schemeClr>
                  </a:gs>
                  <a:gs pos="100000">
                    <a:schemeClr val="tx1">
                      <a:lumMod val="75000"/>
                    </a:schemeClr>
                  </a:gs>
                </a:gsLst>
                <a:lin ang="5400000" scaled="1"/>
              </a:gradFill>
              <a:latin typeface="+mj-lt"/>
              <a:ea typeface="Meiryo UI" panose="020B0604030504040204" pitchFamily="50" charset="-128"/>
            </a:endParaRPr>
          </a:p>
          <a:p>
            <a:pPr marL="926100" lvl="1" indent="-342900">
              <a:buFont typeface="Arial" panose="020B0604020202020204" pitchFamily="34" charset="0"/>
              <a:buChar char="•"/>
            </a:pPr>
            <a:r>
              <a:rPr kumimoji="1" lang="ja-JP" altLang="en-US" sz="2000">
                <a:gradFill>
                  <a:gsLst>
                    <a:gs pos="0">
                      <a:schemeClr val="tx1">
                        <a:lumMod val="75000"/>
                      </a:schemeClr>
                    </a:gs>
                    <a:gs pos="100000">
                      <a:schemeClr val="tx1">
                        <a:lumMod val="75000"/>
                      </a:schemeClr>
                    </a:gs>
                  </a:gsLst>
                  <a:lin ang="5400000" scaled="1"/>
                </a:gradFill>
                <a:latin typeface="+mj-lt"/>
                <a:ea typeface="Meiryo UI" panose="020B0604030504040204" pitchFamily="50" charset="-128"/>
              </a:rPr>
              <a:t>多要素認証（</a:t>
            </a:r>
            <a:r>
              <a:rPr kumimoji="1" lang="en-US" altLang="ja-JP" sz="2000" dirty="0">
                <a:gradFill>
                  <a:gsLst>
                    <a:gs pos="0">
                      <a:schemeClr val="tx1">
                        <a:lumMod val="75000"/>
                      </a:schemeClr>
                    </a:gs>
                    <a:gs pos="100000">
                      <a:schemeClr val="tx1">
                        <a:lumMod val="75000"/>
                      </a:schemeClr>
                    </a:gs>
                  </a:gsLst>
                  <a:lin ang="5400000" scaled="1"/>
                </a:gradFill>
                <a:latin typeface="+mj-lt"/>
                <a:ea typeface="Meiryo UI" panose="020B0604030504040204" pitchFamily="50" charset="-128"/>
              </a:rPr>
              <a:t>MFA</a:t>
            </a:r>
            <a:r>
              <a:rPr kumimoji="1" lang="ja-JP" altLang="en-US" sz="2000">
                <a:gradFill>
                  <a:gsLst>
                    <a:gs pos="0">
                      <a:schemeClr val="tx1">
                        <a:lumMod val="75000"/>
                      </a:schemeClr>
                    </a:gs>
                    <a:gs pos="100000">
                      <a:schemeClr val="tx1">
                        <a:lumMod val="75000"/>
                      </a:schemeClr>
                    </a:gs>
                  </a:gsLst>
                  <a:lin ang="5400000" scaled="1"/>
                </a:gradFill>
                <a:latin typeface="+mj-lt"/>
                <a:ea typeface="Meiryo UI" panose="020B0604030504040204" pitchFamily="50" charset="-128"/>
              </a:rPr>
              <a:t>）の利用も可能</a:t>
            </a:r>
            <a:endParaRPr kumimoji="1" lang="en-US" altLang="ja-JP" sz="2000" dirty="0">
              <a:gradFill>
                <a:gsLst>
                  <a:gs pos="0">
                    <a:schemeClr val="tx1">
                      <a:lumMod val="75000"/>
                    </a:schemeClr>
                  </a:gs>
                  <a:gs pos="100000">
                    <a:schemeClr val="tx1">
                      <a:lumMod val="75000"/>
                    </a:schemeClr>
                  </a:gs>
                </a:gsLst>
                <a:lin ang="5400000" scaled="1"/>
              </a:gradFill>
              <a:latin typeface="+mj-lt"/>
              <a:ea typeface="Meiryo UI" panose="020B0604030504040204" pitchFamily="50" charset="-128"/>
            </a:endParaRPr>
          </a:p>
          <a:p>
            <a:pPr marL="937188" lvl="1" indent="-311992">
              <a:spcBef>
                <a:spcPts val="267"/>
              </a:spcBef>
              <a:buFont typeface="Wingdings" panose="05000000000000000000" pitchFamily="2" charset="2"/>
              <a:buChar char="Ø"/>
            </a:pPr>
            <a:endParaRPr kumimoji="1" lang="en-US" altLang="ja-JP" sz="2000" dirty="0">
              <a:gradFill>
                <a:gsLst>
                  <a:gs pos="0">
                    <a:schemeClr val="tx1">
                      <a:lumMod val="75000"/>
                    </a:schemeClr>
                  </a:gs>
                  <a:gs pos="100000">
                    <a:schemeClr val="tx1">
                      <a:lumMod val="75000"/>
                    </a:schemeClr>
                  </a:gs>
                </a:gsLst>
                <a:lin ang="16200000" scaled="0"/>
              </a:gradFill>
              <a:latin typeface="Arial" panose="020B0604020202020204" pitchFamily="34" charset="0"/>
              <a:ea typeface="Meiryo UI" panose="020B0604030504040204" pitchFamily="50" charset="-128"/>
              <a:cs typeface="メイリオ" panose="020B0604030504040204" pitchFamily="50" charset="-128"/>
            </a:endParaRPr>
          </a:p>
        </p:txBody>
      </p:sp>
      <p:sp>
        <p:nvSpPr>
          <p:cNvPr id="59" name="正方形/長方形 58">
            <a:extLst>
              <a:ext uri="{FF2B5EF4-FFF2-40B4-BE49-F238E27FC236}">
                <a16:creationId xmlns:a16="http://schemas.microsoft.com/office/drawing/2014/main" id="{40962072-E8EB-4279-8FE6-F1FC1341BBF9}"/>
              </a:ext>
            </a:extLst>
          </p:cNvPr>
          <p:cNvSpPr/>
          <p:nvPr/>
        </p:nvSpPr>
        <p:spPr>
          <a:xfrm>
            <a:off x="361952" y="1173645"/>
            <a:ext cx="4987289" cy="639864"/>
          </a:xfrm>
          <a:prstGeom prst="rect">
            <a:avLst/>
          </a:prstGeom>
          <a:solidFill>
            <a:srgbClr val="163D51"/>
          </a:solidFill>
          <a:ln>
            <a:no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ctr"/>
          <a:lstStyle/>
          <a:p>
            <a:pPr algn="ctr"/>
            <a:r>
              <a:rPr kumimoji="1" lang="en-US" altLang="ja-JP" sz="2533" b="1" dirty="0">
                <a:gradFill>
                  <a:gsLst>
                    <a:gs pos="0">
                      <a:schemeClr val="bg1"/>
                    </a:gs>
                    <a:gs pos="100000">
                      <a:schemeClr val="bg1"/>
                    </a:gs>
                  </a:gsLst>
                  <a:lin ang="5400000" scaled="1"/>
                </a:gradFill>
                <a:latin typeface="+mj-lt"/>
                <a:ea typeface="Meiryo UI" panose="020B0604030504040204" pitchFamily="50" charset="-128"/>
              </a:rPr>
              <a:t>Cognito</a:t>
            </a:r>
            <a:r>
              <a:rPr kumimoji="1" lang="ja-JP" altLang="en-US" sz="2533" b="1" dirty="0">
                <a:gradFill>
                  <a:gsLst>
                    <a:gs pos="0">
                      <a:schemeClr val="bg1"/>
                    </a:gs>
                    <a:gs pos="100000">
                      <a:schemeClr val="bg1"/>
                    </a:gs>
                  </a:gsLst>
                  <a:lin ang="5400000" scaled="1"/>
                </a:gradFill>
                <a:latin typeface="+mj-lt"/>
                <a:ea typeface="Meiryo UI" panose="020B0604030504040204" pitchFamily="50" charset="-128"/>
              </a:rPr>
              <a:t>の概要</a:t>
            </a:r>
          </a:p>
        </p:txBody>
      </p:sp>
      <p:sp>
        <p:nvSpPr>
          <p:cNvPr id="60" name="正方形/長方形 59">
            <a:extLst>
              <a:ext uri="{FF2B5EF4-FFF2-40B4-BE49-F238E27FC236}">
                <a16:creationId xmlns:a16="http://schemas.microsoft.com/office/drawing/2014/main" id="{50801D26-5D82-463E-9441-8FE3AF4C706D}"/>
              </a:ext>
            </a:extLst>
          </p:cNvPr>
          <p:cNvSpPr/>
          <p:nvPr/>
        </p:nvSpPr>
        <p:spPr>
          <a:xfrm>
            <a:off x="5967104" y="1173645"/>
            <a:ext cx="6031857" cy="639864"/>
          </a:xfrm>
          <a:prstGeom prst="rect">
            <a:avLst/>
          </a:prstGeom>
          <a:solidFill>
            <a:srgbClr val="F2F4F4"/>
          </a:solidFill>
          <a:ln>
            <a:no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ctr"/>
          <a:lstStyle/>
          <a:p>
            <a:pPr algn="ctr"/>
            <a:r>
              <a:rPr kumimoji="1" lang="en-US" altLang="ja-JP" sz="2533" b="1" dirty="0">
                <a:gradFill>
                  <a:gsLst>
                    <a:gs pos="0">
                      <a:schemeClr val="tx1">
                        <a:lumMod val="75000"/>
                      </a:schemeClr>
                    </a:gs>
                    <a:gs pos="100000">
                      <a:schemeClr val="tx1">
                        <a:lumMod val="75000"/>
                      </a:schemeClr>
                    </a:gs>
                  </a:gsLst>
                  <a:lin ang="5400000" scaled="1"/>
                </a:gradFill>
                <a:latin typeface="+mj-lt"/>
                <a:ea typeface="Meiryo UI" panose="020B0604030504040204" pitchFamily="50" charset="-128"/>
              </a:rPr>
              <a:t>Cognito</a:t>
            </a:r>
            <a:r>
              <a:rPr kumimoji="1" lang="ja-JP" altLang="en-US" sz="2533" b="1" dirty="0">
                <a:gradFill>
                  <a:gsLst>
                    <a:gs pos="0">
                      <a:schemeClr val="tx1">
                        <a:lumMod val="75000"/>
                      </a:schemeClr>
                    </a:gs>
                    <a:gs pos="100000">
                      <a:schemeClr val="tx1">
                        <a:lumMod val="75000"/>
                      </a:schemeClr>
                    </a:gs>
                  </a:gsLst>
                  <a:lin ang="5400000" scaled="1"/>
                </a:gradFill>
                <a:latin typeface="+mj-lt"/>
                <a:ea typeface="Meiryo UI" panose="020B0604030504040204" pitchFamily="50" charset="-128"/>
              </a:rPr>
              <a:t>で提供する機能</a:t>
            </a:r>
          </a:p>
        </p:txBody>
      </p:sp>
      <p:cxnSp>
        <p:nvCxnSpPr>
          <p:cNvPr id="61" name="直線コネクタ 60">
            <a:extLst>
              <a:ext uri="{FF2B5EF4-FFF2-40B4-BE49-F238E27FC236}">
                <a16:creationId xmlns:a16="http://schemas.microsoft.com/office/drawing/2014/main" id="{8E7D8D95-B2D0-4371-9E52-A12AECFC53F5}"/>
              </a:ext>
            </a:extLst>
          </p:cNvPr>
          <p:cNvCxnSpPr>
            <a:cxnSpLocks/>
          </p:cNvCxnSpPr>
          <p:nvPr/>
        </p:nvCxnSpPr>
        <p:spPr>
          <a:xfrm>
            <a:off x="5965360" y="1813509"/>
            <a:ext cx="6033600" cy="0"/>
          </a:xfrm>
          <a:prstGeom prst="line">
            <a:avLst/>
          </a:prstGeom>
          <a:ln>
            <a:solidFill>
              <a:srgbClr val="2A2E32"/>
            </a:solidFill>
          </a:ln>
          <a:effectLst/>
        </p:spPr>
        <p:style>
          <a:lnRef idx="2">
            <a:schemeClr val="accent1"/>
          </a:lnRef>
          <a:fillRef idx="0">
            <a:schemeClr val="accent1"/>
          </a:fillRef>
          <a:effectRef idx="1">
            <a:schemeClr val="accent1"/>
          </a:effectRef>
          <a:fontRef idx="minor">
            <a:schemeClr val="tx1"/>
          </a:fontRef>
        </p:style>
      </p:cxnSp>
      <p:sp>
        <p:nvSpPr>
          <p:cNvPr id="63" name="Rectangle 10">
            <a:extLst>
              <a:ext uri="{FF2B5EF4-FFF2-40B4-BE49-F238E27FC236}">
                <a16:creationId xmlns:a16="http://schemas.microsoft.com/office/drawing/2014/main" id="{FBD6EC6A-BB7B-4060-801B-39C31A737394}"/>
              </a:ext>
            </a:extLst>
          </p:cNvPr>
          <p:cNvSpPr/>
          <p:nvPr/>
        </p:nvSpPr>
        <p:spPr>
          <a:xfrm>
            <a:off x="5965360" y="1892287"/>
            <a:ext cx="6033600" cy="445816"/>
          </a:xfrm>
          <a:prstGeom prst="rect">
            <a:avLst/>
          </a:prstGeom>
        </p:spPr>
        <p:txBody>
          <a:bodyPr wrap="square" lIns="48000" tIns="48000" rIns="48000" bIns="48000">
            <a:spAutoFit/>
          </a:bodyPr>
          <a:lstStyle/>
          <a:p>
            <a:pPr marL="119997" indent="-119997">
              <a:spcBef>
                <a:spcPts val="267"/>
              </a:spcBef>
              <a:buFont typeface="Arial" panose="020B0604020202020204" pitchFamily="34" charset="0"/>
              <a:buChar char="•"/>
            </a:pPr>
            <a:r>
              <a:rPr kumimoji="1" lang="ja-JP" altLang="en-US" sz="2267" b="1" dirty="0">
                <a:gradFill>
                  <a:gsLst>
                    <a:gs pos="0">
                      <a:schemeClr val="tx1">
                        <a:lumMod val="75000"/>
                      </a:schemeClr>
                    </a:gs>
                    <a:gs pos="100000">
                      <a:schemeClr val="tx1">
                        <a:lumMod val="75000"/>
                      </a:schemeClr>
                    </a:gs>
                  </a:gsLst>
                  <a:lin ang="16200000" scaled="0"/>
                </a:gradFill>
                <a:latin typeface="Arial" panose="020B0604020202020204" pitchFamily="34" charset="0"/>
                <a:ea typeface="Meiryo UI" panose="020B0604030504040204" pitchFamily="50" charset="-128"/>
                <a:cs typeface="メイリオ" panose="020B0604030504040204" pitchFamily="50" charset="-128"/>
              </a:rPr>
              <a:t>モバイル </a:t>
            </a:r>
            <a:r>
              <a:rPr kumimoji="1" lang="en-US" altLang="ja-JP" sz="2267" b="1" dirty="0">
                <a:gradFill>
                  <a:gsLst>
                    <a:gs pos="0">
                      <a:schemeClr val="tx1">
                        <a:lumMod val="75000"/>
                      </a:schemeClr>
                    </a:gs>
                    <a:gs pos="100000">
                      <a:schemeClr val="tx1">
                        <a:lumMod val="75000"/>
                      </a:schemeClr>
                    </a:gs>
                  </a:gsLst>
                  <a:lin ang="16200000" scaled="0"/>
                </a:gradFill>
                <a:latin typeface="Arial" panose="020B0604020202020204" pitchFamily="34" charset="0"/>
                <a:ea typeface="Meiryo UI" panose="020B0604030504040204" pitchFamily="50" charset="-128"/>
                <a:cs typeface="メイリオ" panose="020B0604030504040204" pitchFamily="50" charset="-128"/>
              </a:rPr>
              <a:t>/</a:t>
            </a:r>
            <a:r>
              <a:rPr kumimoji="1" lang="ja-JP" altLang="en-US" sz="2267" b="1" dirty="0">
                <a:gradFill>
                  <a:gsLst>
                    <a:gs pos="0">
                      <a:schemeClr val="tx1">
                        <a:lumMod val="75000"/>
                      </a:schemeClr>
                    </a:gs>
                    <a:gs pos="100000">
                      <a:schemeClr val="tx1">
                        <a:lumMod val="75000"/>
                      </a:schemeClr>
                    </a:gs>
                  </a:gsLst>
                  <a:lin ang="16200000" scaled="0"/>
                </a:gradFill>
                <a:latin typeface="Arial" panose="020B0604020202020204" pitchFamily="34" charset="0"/>
                <a:ea typeface="Meiryo UI" panose="020B0604030504040204" pitchFamily="50" charset="-128"/>
                <a:cs typeface="メイリオ" panose="020B0604030504040204" pitchFamily="50" charset="-128"/>
              </a:rPr>
              <a:t> </a:t>
            </a:r>
            <a:r>
              <a:rPr kumimoji="1" lang="en-US" altLang="ja-JP" sz="2267" b="1" dirty="0">
                <a:gradFill>
                  <a:gsLst>
                    <a:gs pos="0">
                      <a:schemeClr val="tx1">
                        <a:lumMod val="75000"/>
                      </a:schemeClr>
                    </a:gs>
                    <a:gs pos="100000">
                      <a:schemeClr val="tx1">
                        <a:lumMod val="75000"/>
                      </a:schemeClr>
                    </a:gs>
                  </a:gsLst>
                  <a:lin ang="16200000" scaled="0"/>
                </a:gradFill>
                <a:latin typeface="Arial" panose="020B0604020202020204" pitchFamily="34" charset="0"/>
                <a:ea typeface="Meiryo UI" panose="020B0604030504040204" pitchFamily="50" charset="-128"/>
                <a:cs typeface="メイリオ" panose="020B0604030504040204" pitchFamily="50" charset="-128"/>
              </a:rPr>
              <a:t>Web</a:t>
            </a:r>
            <a:r>
              <a:rPr kumimoji="1" lang="ja-JP" altLang="en-US" sz="2267" b="1" dirty="0">
                <a:gradFill>
                  <a:gsLst>
                    <a:gs pos="0">
                      <a:schemeClr val="tx1">
                        <a:lumMod val="75000"/>
                      </a:schemeClr>
                    </a:gs>
                    <a:gs pos="100000">
                      <a:schemeClr val="tx1">
                        <a:lumMod val="75000"/>
                      </a:schemeClr>
                    </a:gs>
                  </a:gsLst>
                  <a:lin ang="16200000" scaled="0"/>
                </a:gradFill>
                <a:latin typeface="Arial" panose="020B0604020202020204" pitchFamily="34" charset="0"/>
                <a:ea typeface="Meiryo UI" panose="020B0604030504040204" pitchFamily="50" charset="-128"/>
                <a:cs typeface="メイリオ" panose="020B0604030504040204" pitchFamily="50" charset="-128"/>
              </a:rPr>
              <a:t>アプリの認証・認可を提供</a:t>
            </a:r>
            <a:endParaRPr kumimoji="1" lang="en-US" altLang="ja-JP" sz="2267" b="1" dirty="0">
              <a:gradFill>
                <a:gsLst>
                  <a:gs pos="0">
                    <a:schemeClr val="tx1">
                      <a:lumMod val="75000"/>
                    </a:schemeClr>
                  </a:gs>
                  <a:gs pos="100000">
                    <a:schemeClr val="tx1">
                      <a:lumMod val="75000"/>
                    </a:schemeClr>
                  </a:gs>
                </a:gsLst>
                <a:lin ang="16200000" scaled="0"/>
              </a:gradFill>
              <a:latin typeface="Arial" panose="020B0604020202020204" pitchFamily="34" charset="0"/>
              <a:ea typeface="Meiryo UI" panose="020B0604030504040204" pitchFamily="50" charset="-128"/>
              <a:cs typeface="メイリオ" panose="020B0604030504040204" pitchFamily="50" charset="-128"/>
            </a:endParaRPr>
          </a:p>
        </p:txBody>
      </p:sp>
      <p:pic>
        <p:nvPicPr>
          <p:cNvPr id="11" name="Graphic 21">
            <a:extLst>
              <a:ext uri="{FF2B5EF4-FFF2-40B4-BE49-F238E27FC236}">
                <a16:creationId xmlns:a16="http://schemas.microsoft.com/office/drawing/2014/main" id="{3469D08F-247C-40B0-AEC0-F5795E3EAE3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94405" y="2596805"/>
            <a:ext cx="1346131" cy="1346131"/>
          </a:xfrm>
          <a:prstGeom prst="rect">
            <a:avLst/>
          </a:prstGeom>
        </p:spPr>
      </p:pic>
      <p:pic>
        <p:nvPicPr>
          <p:cNvPr id="13" name="Graphic 21">
            <a:extLst>
              <a:ext uri="{FF2B5EF4-FFF2-40B4-BE49-F238E27FC236}">
                <a16:creationId xmlns:a16="http://schemas.microsoft.com/office/drawing/2014/main" id="{89ECC960-AD04-43EE-B787-AA0C9AB0CFA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94405" y="4510272"/>
            <a:ext cx="1346131" cy="1346131"/>
          </a:xfrm>
          <a:prstGeom prst="rect">
            <a:avLst/>
          </a:prstGeom>
        </p:spPr>
      </p:pic>
      <p:pic>
        <p:nvPicPr>
          <p:cNvPr id="14" name="Graphic 21">
            <a:extLst>
              <a:ext uri="{FF2B5EF4-FFF2-40B4-BE49-F238E27FC236}">
                <a16:creationId xmlns:a16="http://schemas.microsoft.com/office/drawing/2014/main" id="{7E0A0CA3-6C3C-4F47-AC9C-A47C641F382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647090" y="4757405"/>
            <a:ext cx="851868" cy="851868"/>
          </a:xfrm>
          <a:prstGeom prst="rect">
            <a:avLst/>
          </a:prstGeom>
        </p:spPr>
      </p:pic>
      <p:pic>
        <p:nvPicPr>
          <p:cNvPr id="15" name="Graphic 8">
            <a:extLst>
              <a:ext uri="{FF2B5EF4-FFF2-40B4-BE49-F238E27FC236}">
                <a16:creationId xmlns:a16="http://schemas.microsoft.com/office/drawing/2014/main" id="{46AC9A27-8CE4-4B66-85A1-98DD7C90F41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647090" y="2843938"/>
            <a:ext cx="851868" cy="851868"/>
          </a:xfrm>
          <a:prstGeom prst="rect">
            <a:avLst/>
          </a:prstGeom>
        </p:spPr>
      </p:pic>
      <p:cxnSp>
        <p:nvCxnSpPr>
          <p:cNvPr id="4" name="直線矢印コネクタ 3">
            <a:extLst>
              <a:ext uri="{FF2B5EF4-FFF2-40B4-BE49-F238E27FC236}">
                <a16:creationId xmlns:a16="http://schemas.microsoft.com/office/drawing/2014/main" id="{F49D9548-3305-49C3-BE76-5A82B22472BF}"/>
              </a:ext>
            </a:extLst>
          </p:cNvPr>
          <p:cNvCxnSpPr>
            <a:cxnSpLocks/>
          </p:cNvCxnSpPr>
          <p:nvPr/>
        </p:nvCxnSpPr>
        <p:spPr>
          <a:xfrm>
            <a:off x="8702747" y="5456368"/>
            <a:ext cx="1541224" cy="1"/>
          </a:xfrm>
          <a:prstGeom prst="straightConnector1">
            <a:avLst/>
          </a:prstGeom>
          <a:ln w="57150">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8" name="直線矢印コネクタ 17">
            <a:extLst>
              <a:ext uri="{FF2B5EF4-FFF2-40B4-BE49-F238E27FC236}">
                <a16:creationId xmlns:a16="http://schemas.microsoft.com/office/drawing/2014/main" id="{E0A72CB7-0481-4526-833F-6D7701136C8A}"/>
              </a:ext>
            </a:extLst>
          </p:cNvPr>
          <p:cNvCxnSpPr>
            <a:cxnSpLocks/>
          </p:cNvCxnSpPr>
          <p:nvPr/>
        </p:nvCxnSpPr>
        <p:spPr>
          <a:xfrm>
            <a:off x="8702747" y="3553930"/>
            <a:ext cx="1541224" cy="1"/>
          </a:xfrm>
          <a:prstGeom prst="straightConnector1">
            <a:avLst/>
          </a:prstGeom>
          <a:ln w="57150">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5" name="正方形/長方形 4">
            <a:extLst>
              <a:ext uri="{FF2B5EF4-FFF2-40B4-BE49-F238E27FC236}">
                <a16:creationId xmlns:a16="http://schemas.microsoft.com/office/drawing/2014/main" id="{72959A88-C978-456D-8F19-A08B910FD66A}"/>
              </a:ext>
            </a:extLst>
          </p:cNvPr>
          <p:cNvSpPr/>
          <p:nvPr/>
        </p:nvSpPr>
        <p:spPr>
          <a:xfrm>
            <a:off x="8585783" y="2596805"/>
            <a:ext cx="1742103" cy="6240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24000" tIns="24000" rIns="24000" bIns="24000" rtlCol="0" anchor="ctr"/>
          <a:lstStyle/>
          <a:p>
            <a:pPr algn="ctr"/>
            <a:r>
              <a:rPr kumimoji="1" lang="en-US" altLang="ja-JP" sz="1600" dirty="0">
                <a:gradFill>
                  <a:gsLst>
                    <a:gs pos="0">
                      <a:schemeClr val="tx1">
                        <a:lumMod val="75000"/>
                      </a:schemeClr>
                    </a:gs>
                    <a:gs pos="100000">
                      <a:schemeClr val="tx1">
                        <a:lumMod val="75000"/>
                      </a:schemeClr>
                    </a:gs>
                  </a:gsLst>
                  <a:lin ang="5400000" scaled="1"/>
                </a:gradFill>
                <a:latin typeface="+mj-lt"/>
                <a:ea typeface="Meiryo UI" panose="020B0604030504040204" pitchFamily="50" charset="-128"/>
              </a:rPr>
              <a:t>Cognito</a:t>
            </a:r>
            <a:r>
              <a:rPr kumimoji="1" lang="ja-JP" altLang="en-US" sz="1600" dirty="0">
                <a:gradFill>
                  <a:gsLst>
                    <a:gs pos="0">
                      <a:schemeClr val="tx1">
                        <a:lumMod val="75000"/>
                      </a:schemeClr>
                    </a:gs>
                    <a:gs pos="100000">
                      <a:schemeClr val="tx1">
                        <a:lumMod val="75000"/>
                      </a:schemeClr>
                    </a:gs>
                  </a:gsLst>
                  <a:lin ang="5400000" scaled="1"/>
                </a:gradFill>
                <a:latin typeface="+mj-lt"/>
                <a:ea typeface="Meiryo UI" panose="020B0604030504040204" pitchFamily="50" charset="-128"/>
              </a:rPr>
              <a:t>で</a:t>
            </a:r>
            <a:br>
              <a:rPr kumimoji="1" lang="en-US" altLang="ja-JP" sz="1600" dirty="0">
                <a:gradFill>
                  <a:gsLst>
                    <a:gs pos="0">
                      <a:schemeClr val="tx1">
                        <a:lumMod val="75000"/>
                      </a:schemeClr>
                    </a:gs>
                    <a:gs pos="100000">
                      <a:schemeClr val="tx1">
                        <a:lumMod val="75000"/>
                      </a:schemeClr>
                    </a:gs>
                  </a:gsLst>
                  <a:lin ang="5400000" scaled="1"/>
                </a:gradFill>
                <a:latin typeface="+mj-lt"/>
                <a:ea typeface="Meiryo UI" panose="020B0604030504040204" pitchFamily="50" charset="-128"/>
              </a:rPr>
            </a:br>
            <a:r>
              <a:rPr kumimoji="1" lang="ja-JP" altLang="en-US" sz="1600" dirty="0">
                <a:gradFill>
                  <a:gsLst>
                    <a:gs pos="0">
                      <a:schemeClr val="tx1">
                        <a:lumMod val="75000"/>
                      </a:schemeClr>
                    </a:gs>
                    <a:gs pos="100000">
                      <a:schemeClr val="tx1">
                        <a:lumMod val="75000"/>
                      </a:schemeClr>
                    </a:gs>
                  </a:gsLst>
                  <a:lin ang="5400000" scaled="1"/>
                </a:gradFill>
                <a:latin typeface="+mj-lt"/>
                <a:ea typeface="Meiryo UI" panose="020B0604030504040204" pitchFamily="50" charset="-128"/>
              </a:rPr>
              <a:t>トークンを発行</a:t>
            </a:r>
          </a:p>
        </p:txBody>
      </p:sp>
      <p:sp>
        <p:nvSpPr>
          <p:cNvPr id="20" name="正方形/長方形 19">
            <a:extLst>
              <a:ext uri="{FF2B5EF4-FFF2-40B4-BE49-F238E27FC236}">
                <a16:creationId xmlns:a16="http://schemas.microsoft.com/office/drawing/2014/main" id="{AB5E5EBB-4EBA-4B13-8358-D81B9434F7D7}"/>
              </a:ext>
            </a:extLst>
          </p:cNvPr>
          <p:cNvSpPr/>
          <p:nvPr/>
        </p:nvSpPr>
        <p:spPr>
          <a:xfrm>
            <a:off x="8585783" y="4502639"/>
            <a:ext cx="1742104" cy="6240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24000" tIns="24000" rIns="24000" bIns="24000" rtlCol="0" anchor="ctr"/>
          <a:lstStyle/>
          <a:p>
            <a:pPr algn="ctr"/>
            <a:r>
              <a:rPr kumimoji="1" lang="en-US" altLang="ja-JP" sz="1600" dirty="0">
                <a:gradFill>
                  <a:gsLst>
                    <a:gs pos="0">
                      <a:schemeClr val="tx1">
                        <a:lumMod val="75000"/>
                      </a:schemeClr>
                    </a:gs>
                    <a:gs pos="100000">
                      <a:schemeClr val="tx1">
                        <a:lumMod val="75000"/>
                      </a:schemeClr>
                    </a:gs>
                  </a:gsLst>
                  <a:lin ang="5400000" scaled="1"/>
                </a:gradFill>
                <a:latin typeface="+mj-lt"/>
                <a:ea typeface="Meiryo UI" panose="020B0604030504040204" pitchFamily="50" charset="-128"/>
              </a:rPr>
              <a:t>Cognito</a:t>
            </a:r>
            <a:r>
              <a:rPr kumimoji="1" lang="ja-JP" altLang="en-US" sz="1600" dirty="0">
                <a:gradFill>
                  <a:gsLst>
                    <a:gs pos="0">
                      <a:schemeClr val="tx1">
                        <a:lumMod val="75000"/>
                      </a:schemeClr>
                    </a:gs>
                    <a:gs pos="100000">
                      <a:schemeClr val="tx1">
                        <a:lumMod val="75000"/>
                      </a:schemeClr>
                    </a:gs>
                  </a:gsLst>
                  <a:lin ang="5400000" scaled="1"/>
                </a:gradFill>
                <a:latin typeface="+mj-lt"/>
                <a:ea typeface="Meiryo UI" panose="020B0604030504040204" pitchFamily="50" charset="-128"/>
              </a:rPr>
              <a:t>で</a:t>
            </a:r>
            <a:br>
              <a:rPr kumimoji="1" lang="en-US" altLang="ja-JP" sz="1600" dirty="0">
                <a:gradFill>
                  <a:gsLst>
                    <a:gs pos="0">
                      <a:schemeClr val="tx1">
                        <a:lumMod val="75000"/>
                      </a:schemeClr>
                    </a:gs>
                    <a:gs pos="100000">
                      <a:schemeClr val="tx1">
                        <a:lumMod val="75000"/>
                      </a:schemeClr>
                    </a:gs>
                  </a:gsLst>
                  <a:lin ang="5400000" scaled="1"/>
                </a:gradFill>
                <a:latin typeface="+mj-lt"/>
                <a:ea typeface="Meiryo UI" panose="020B0604030504040204" pitchFamily="50" charset="-128"/>
              </a:rPr>
            </a:br>
            <a:r>
              <a:rPr kumimoji="1" lang="ja-JP" altLang="en-US" sz="1600" dirty="0">
                <a:gradFill>
                  <a:gsLst>
                    <a:gs pos="0">
                      <a:schemeClr val="tx1">
                        <a:lumMod val="75000"/>
                      </a:schemeClr>
                    </a:gs>
                    <a:gs pos="100000">
                      <a:schemeClr val="tx1">
                        <a:lumMod val="75000"/>
                      </a:schemeClr>
                    </a:gs>
                  </a:gsLst>
                  <a:lin ang="5400000" scaled="1"/>
                </a:gradFill>
                <a:latin typeface="+mj-lt"/>
                <a:ea typeface="Meiryo UI" panose="020B0604030504040204" pitchFamily="50" charset="-128"/>
              </a:rPr>
              <a:t>クレデンシャルを発行</a:t>
            </a:r>
          </a:p>
        </p:txBody>
      </p:sp>
      <p:sp>
        <p:nvSpPr>
          <p:cNvPr id="21" name="正方形/長方形 20">
            <a:extLst>
              <a:ext uri="{FF2B5EF4-FFF2-40B4-BE49-F238E27FC236}">
                <a16:creationId xmlns:a16="http://schemas.microsoft.com/office/drawing/2014/main" id="{8641BDA1-FF8B-44E1-A298-7C0BF0441D33}"/>
              </a:ext>
            </a:extLst>
          </p:cNvPr>
          <p:cNvSpPr/>
          <p:nvPr/>
        </p:nvSpPr>
        <p:spPr>
          <a:xfrm>
            <a:off x="5968124" y="2630673"/>
            <a:ext cx="1618011" cy="694172"/>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24000" tIns="24000" rIns="24000" bIns="24000" rtlCol="0" anchor="ctr"/>
          <a:lstStyle/>
          <a:p>
            <a:pPr algn="ctr"/>
            <a:r>
              <a:rPr kumimoji="1" lang="ja-JP" altLang="en-US" sz="1867" dirty="0">
                <a:gradFill>
                  <a:gsLst>
                    <a:gs pos="0">
                      <a:schemeClr val="tx1">
                        <a:lumMod val="75000"/>
                      </a:schemeClr>
                    </a:gs>
                    <a:gs pos="100000">
                      <a:schemeClr val="tx1">
                        <a:lumMod val="75000"/>
                      </a:schemeClr>
                    </a:gs>
                  </a:gsLst>
                  <a:lin ang="5400000" scaled="1"/>
                </a:gradFill>
                <a:latin typeface="+mj-lt"/>
                <a:ea typeface="Meiryo UI" panose="020B0604030504040204" pitchFamily="50" charset="-128"/>
              </a:rPr>
              <a:t>ユーザープール</a:t>
            </a:r>
            <a:br>
              <a:rPr kumimoji="1" lang="en-US" altLang="ja-JP" sz="1867" dirty="0">
                <a:gradFill>
                  <a:gsLst>
                    <a:gs pos="0">
                      <a:schemeClr val="tx1">
                        <a:lumMod val="75000"/>
                      </a:schemeClr>
                    </a:gs>
                    <a:gs pos="100000">
                      <a:schemeClr val="tx1">
                        <a:lumMod val="75000"/>
                      </a:schemeClr>
                    </a:gs>
                  </a:gsLst>
                  <a:lin ang="5400000" scaled="1"/>
                </a:gradFill>
                <a:latin typeface="+mj-lt"/>
                <a:ea typeface="Meiryo UI" panose="020B0604030504040204" pitchFamily="50" charset="-128"/>
              </a:rPr>
            </a:br>
            <a:r>
              <a:rPr kumimoji="1" lang="ja-JP" altLang="en-US" sz="1867" dirty="0">
                <a:gradFill>
                  <a:gsLst>
                    <a:gs pos="0">
                      <a:schemeClr val="tx1">
                        <a:lumMod val="75000"/>
                      </a:schemeClr>
                    </a:gs>
                    <a:gs pos="100000">
                      <a:schemeClr val="tx1">
                        <a:lumMod val="75000"/>
                      </a:schemeClr>
                    </a:gs>
                  </a:gsLst>
                  <a:lin ang="5400000" scaled="1"/>
                </a:gradFill>
                <a:latin typeface="+mj-lt"/>
                <a:ea typeface="Meiryo UI" panose="020B0604030504040204" pitchFamily="50" charset="-128"/>
              </a:rPr>
              <a:t>➡ </a:t>
            </a:r>
            <a:r>
              <a:rPr kumimoji="1" lang="ja-JP" altLang="en-US" sz="1867" dirty="0">
                <a:gradFill>
                  <a:gsLst>
                    <a:gs pos="0">
                      <a:schemeClr val="tx1">
                        <a:lumMod val="75000"/>
                      </a:schemeClr>
                    </a:gs>
                    <a:gs pos="100000">
                      <a:schemeClr val="tx1">
                        <a:lumMod val="75000"/>
                      </a:schemeClr>
                    </a:gs>
                  </a:gsLst>
                  <a:lin ang="5400000" scaled="1"/>
                </a:gradFill>
                <a:highlight>
                  <a:srgbClr val="FFFF00"/>
                </a:highlight>
                <a:latin typeface="+mj-lt"/>
                <a:ea typeface="Meiryo UI" panose="020B0604030504040204" pitchFamily="50" charset="-128"/>
              </a:rPr>
              <a:t>認証を提供</a:t>
            </a:r>
          </a:p>
        </p:txBody>
      </p:sp>
      <p:sp>
        <p:nvSpPr>
          <p:cNvPr id="22" name="正方形/長方形 21">
            <a:extLst>
              <a:ext uri="{FF2B5EF4-FFF2-40B4-BE49-F238E27FC236}">
                <a16:creationId xmlns:a16="http://schemas.microsoft.com/office/drawing/2014/main" id="{66CCFF6B-BB35-4745-B3AF-3BDA1E479DC8}"/>
              </a:ext>
            </a:extLst>
          </p:cNvPr>
          <p:cNvSpPr/>
          <p:nvPr/>
        </p:nvSpPr>
        <p:spPr>
          <a:xfrm>
            <a:off x="5968124" y="4536506"/>
            <a:ext cx="1618011" cy="694172"/>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24000" tIns="24000" rIns="24000" bIns="24000" rtlCol="0" anchor="ctr"/>
          <a:lstStyle/>
          <a:p>
            <a:pPr algn="ctr"/>
            <a:r>
              <a:rPr kumimoji="1" lang="en-US" altLang="ja-JP" sz="1867" dirty="0">
                <a:gradFill>
                  <a:gsLst>
                    <a:gs pos="0">
                      <a:schemeClr val="tx1">
                        <a:lumMod val="75000"/>
                      </a:schemeClr>
                    </a:gs>
                    <a:gs pos="100000">
                      <a:schemeClr val="tx1">
                        <a:lumMod val="75000"/>
                      </a:schemeClr>
                    </a:gs>
                  </a:gsLst>
                  <a:lin ang="5400000" scaled="1"/>
                </a:gradFill>
                <a:latin typeface="+mj-lt"/>
                <a:ea typeface="Meiryo UI" panose="020B0604030504040204" pitchFamily="50" charset="-128"/>
              </a:rPr>
              <a:t>ID</a:t>
            </a:r>
            <a:r>
              <a:rPr kumimoji="1" lang="ja-JP" altLang="en-US" sz="1867" dirty="0">
                <a:gradFill>
                  <a:gsLst>
                    <a:gs pos="0">
                      <a:schemeClr val="tx1">
                        <a:lumMod val="75000"/>
                      </a:schemeClr>
                    </a:gs>
                    <a:gs pos="100000">
                      <a:schemeClr val="tx1">
                        <a:lumMod val="75000"/>
                      </a:schemeClr>
                    </a:gs>
                  </a:gsLst>
                  <a:lin ang="5400000" scaled="1"/>
                </a:gradFill>
                <a:latin typeface="+mj-lt"/>
                <a:ea typeface="Meiryo UI" panose="020B0604030504040204" pitchFamily="50" charset="-128"/>
              </a:rPr>
              <a:t>プール</a:t>
            </a:r>
            <a:br>
              <a:rPr kumimoji="1" lang="en-US" altLang="ja-JP" sz="1867" dirty="0">
                <a:gradFill>
                  <a:gsLst>
                    <a:gs pos="0">
                      <a:schemeClr val="tx1">
                        <a:lumMod val="75000"/>
                      </a:schemeClr>
                    </a:gs>
                    <a:gs pos="100000">
                      <a:schemeClr val="tx1">
                        <a:lumMod val="75000"/>
                      </a:schemeClr>
                    </a:gs>
                  </a:gsLst>
                  <a:lin ang="5400000" scaled="1"/>
                </a:gradFill>
                <a:latin typeface="+mj-lt"/>
                <a:ea typeface="Meiryo UI" panose="020B0604030504040204" pitchFamily="50" charset="-128"/>
              </a:rPr>
            </a:br>
            <a:r>
              <a:rPr kumimoji="1" lang="ja-JP" altLang="en-US" sz="1867" dirty="0">
                <a:gradFill>
                  <a:gsLst>
                    <a:gs pos="0">
                      <a:schemeClr val="tx1">
                        <a:lumMod val="75000"/>
                      </a:schemeClr>
                    </a:gs>
                    <a:gs pos="100000">
                      <a:schemeClr val="tx1">
                        <a:lumMod val="75000"/>
                      </a:schemeClr>
                    </a:gs>
                  </a:gsLst>
                  <a:lin ang="5400000" scaled="1"/>
                </a:gradFill>
                <a:latin typeface="+mj-lt"/>
                <a:ea typeface="Meiryo UI" panose="020B0604030504040204" pitchFamily="50" charset="-128"/>
              </a:rPr>
              <a:t>➡</a:t>
            </a:r>
            <a:r>
              <a:rPr kumimoji="1" lang="ja-JP" altLang="en-US" sz="1867" dirty="0">
                <a:gradFill>
                  <a:gsLst>
                    <a:gs pos="0">
                      <a:schemeClr val="tx1">
                        <a:lumMod val="75000"/>
                      </a:schemeClr>
                    </a:gs>
                    <a:gs pos="100000">
                      <a:schemeClr val="tx1">
                        <a:lumMod val="75000"/>
                      </a:schemeClr>
                    </a:gs>
                  </a:gsLst>
                  <a:lin ang="5400000" scaled="1"/>
                </a:gradFill>
                <a:highlight>
                  <a:srgbClr val="FFFF00"/>
                </a:highlight>
                <a:latin typeface="+mj-lt"/>
                <a:ea typeface="Meiryo UI" panose="020B0604030504040204" pitchFamily="50" charset="-128"/>
              </a:rPr>
              <a:t>認可を提供</a:t>
            </a:r>
          </a:p>
        </p:txBody>
      </p:sp>
      <p:sp>
        <p:nvSpPr>
          <p:cNvPr id="24" name="正方形/長方形 23">
            <a:extLst>
              <a:ext uri="{FF2B5EF4-FFF2-40B4-BE49-F238E27FC236}">
                <a16:creationId xmlns:a16="http://schemas.microsoft.com/office/drawing/2014/main" id="{71FA832E-D723-47C2-91BD-3FE19282B861}"/>
              </a:ext>
            </a:extLst>
          </p:cNvPr>
          <p:cNvSpPr/>
          <p:nvPr/>
        </p:nvSpPr>
        <p:spPr>
          <a:xfrm>
            <a:off x="10300009" y="3719578"/>
            <a:ext cx="1546028" cy="30208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24000" tIns="24000" rIns="24000" bIns="24000" rtlCol="0" anchor="ctr"/>
          <a:lstStyle/>
          <a:p>
            <a:pPr algn="ctr"/>
            <a:r>
              <a:rPr kumimoji="1" lang="ja-JP" altLang="en-US" sz="1467" b="1" dirty="0">
                <a:gradFill>
                  <a:gsLst>
                    <a:gs pos="0">
                      <a:schemeClr val="tx1">
                        <a:lumMod val="75000"/>
                      </a:schemeClr>
                    </a:gs>
                    <a:gs pos="100000">
                      <a:schemeClr val="tx1">
                        <a:lumMod val="75000"/>
                      </a:schemeClr>
                    </a:gs>
                  </a:gsLst>
                  <a:lin ang="5400000" scaled="1"/>
                </a:gradFill>
                <a:latin typeface="+mj-lt"/>
                <a:ea typeface="Meiryo UI" panose="020B0604030504040204" pitchFamily="50" charset="-128"/>
              </a:rPr>
              <a:t>お客様作成アプリ</a:t>
            </a:r>
          </a:p>
        </p:txBody>
      </p:sp>
      <p:sp>
        <p:nvSpPr>
          <p:cNvPr id="27" name="正方形/長方形 26">
            <a:extLst>
              <a:ext uri="{FF2B5EF4-FFF2-40B4-BE49-F238E27FC236}">
                <a16:creationId xmlns:a16="http://schemas.microsoft.com/office/drawing/2014/main" id="{AFCE49FF-919E-481A-8039-043DABA4B83E}"/>
              </a:ext>
            </a:extLst>
          </p:cNvPr>
          <p:cNvSpPr/>
          <p:nvPr/>
        </p:nvSpPr>
        <p:spPr>
          <a:xfrm>
            <a:off x="10210593" y="5647667"/>
            <a:ext cx="1724856" cy="40314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24000" tIns="24000" rIns="24000" bIns="24000" rtlCol="0" anchor="ctr"/>
          <a:lstStyle/>
          <a:p>
            <a:pPr algn="ctr"/>
            <a:r>
              <a:rPr kumimoji="1" lang="en-US" altLang="ja-JP" sz="1467" b="1" dirty="0">
                <a:gradFill>
                  <a:gsLst>
                    <a:gs pos="0">
                      <a:schemeClr val="tx1">
                        <a:lumMod val="75000"/>
                      </a:schemeClr>
                    </a:gs>
                    <a:gs pos="100000">
                      <a:schemeClr val="tx1">
                        <a:lumMod val="75000"/>
                      </a:schemeClr>
                    </a:gs>
                  </a:gsLst>
                  <a:lin ang="5400000" scaled="1"/>
                </a:gradFill>
                <a:latin typeface="+mj-lt"/>
                <a:ea typeface="Meiryo UI" panose="020B0604030504040204" pitchFamily="50" charset="-128"/>
              </a:rPr>
              <a:t>AWS</a:t>
            </a:r>
            <a:r>
              <a:rPr kumimoji="1" lang="ja-JP" altLang="en-US" sz="1467" b="1" dirty="0">
                <a:gradFill>
                  <a:gsLst>
                    <a:gs pos="0">
                      <a:schemeClr val="tx1">
                        <a:lumMod val="75000"/>
                      </a:schemeClr>
                    </a:gs>
                    <a:gs pos="100000">
                      <a:schemeClr val="tx1">
                        <a:lumMod val="75000"/>
                      </a:schemeClr>
                    </a:gs>
                  </a:gsLst>
                  <a:lin ang="5400000" scaled="1"/>
                </a:gradFill>
                <a:latin typeface="+mj-lt"/>
                <a:ea typeface="Meiryo UI" panose="020B0604030504040204" pitchFamily="50" charset="-128"/>
              </a:rPr>
              <a:t>リソース</a:t>
            </a:r>
            <a:br>
              <a:rPr kumimoji="1" lang="en-US" altLang="ja-JP" sz="1467" b="1" dirty="0">
                <a:gradFill>
                  <a:gsLst>
                    <a:gs pos="0">
                      <a:schemeClr val="tx1">
                        <a:lumMod val="75000"/>
                      </a:schemeClr>
                    </a:gs>
                    <a:gs pos="100000">
                      <a:schemeClr val="tx1">
                        <a:lumMod val="75000"/>
                      </a:schemeClr>
                    </a:gs>
                  </a:gsLst>
                  <a:lin ang="5400000" scaled="1"/>
                </a:gradFill>
                <a:latin typeface="+mj-lt"/>
                <a:ea typeface="Meiryo UI" panose="020B0604030504040204" pitchFamily="50" charset="-128"/>
              </a:rPr>
            </a:br>
            <a:r>
              <a:rPr kumimoji="1" lang="en-US" altLang="ja-JP" sz="1333" dirty="0">
                <a:gradFill>
                  <a:gsLst>
                    <a:gs pos="0">
                      <a:schemeClr val="tx1">
                        <a:lumMod val="75000"/>
                      </a:schemeClr>
                    </a:gs>
                    <a:gs pos="100000">
                      <a:schemeClr val="tx1">
                        <a:lumMod val="75000"/>
                      </a:schemeClr>
                    </a:gs>
                  </a:gsLst>
                  <a:lin ang="5400000" scaled="1"/>
                </a:gradFill>
                <a:latin typeface="+mj-lt"/>
                <a:ea typeface="Meiryo UI" panose="020B0604030504040204" pitchFamily="50" charset="-128"/>
              </a:rPr>
              <a:t>※</a:t>
            </a:r>
            <a:r>
              <a:rPr kumimoji="1" lang="ja-JP" altLang="en-US" sz="1333" dirty="0">
                <a:gradFill>
                  <a:gsLst>
                    <a:gs pos="0">
                      <a:schemeClr val="tx1">
                        <a:lumMod val="75000"/>
                      </a:schemeClr>
                    </a:gs>
                    <a:gs pos="100000">
                      <a:schemeClr val="tx1">
                        <a:lumMod val="75000"/>
                      </a:schemeClr>
                    </a:gs>
                  </a:gsLst>
                  <a:lin ang="5400000" scaled="1"/>
                </a:gradFill>
                <a:latin typeface="+mj-lt"/>
                <a:ea typeface="Meiryo UI" panose="020B0604030504040204" pitchFamily="50" charset="-128"/>
              </a:rPr>
              <a:t>お客様アプリでない</a:t>
            </a:r>
            <a:endParaRPr kumimoji="1" lang="ja-JP" altLang="en-US" sz="1467" dirty="0">
              <a:gradFill>
                <a:gsLst>
                  <a:gs pos="0">
                    <a:schemeClr val="tx1">
                      <a:lumMod val="75000"/>
                    </a:schemeClr>
                  </a:gs>
                  <a:gs pos="100000">
                    <a:schemeClr val="tx1">
                      <a:lumMod val="75000"/>
                    </a:schemeClr>
                  </a:gs>
                </a:gsLst>
                <a:lin ang="5400000" scaled="1"/>
              </a:gradFill>
              <a:latin typeface="+mj-lt"/>
              <a:ea typeface="Meiryo UI" panose="020B0604030504040204" pitchFamily="50" charset="-128"/>
            </a:endParaRPr>
          </a:p>
        </p:txBody>
      </p:sp>
      <p:pic>
        <p:nvPicPr>
          <p:cNvPr id="28" name="Graphic 22">
            <a:extLst>
              <a:ext uri="{FF2B5EF4-FFF2-40B4-BE49-F238E27FC236}">
                <a16:creationId xmlns:a16="http://schemas.microsoft.com/office/drawing/2014/main" id="{C8BA91DC-DA21-482E-8210-65FE51DD9BE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194445" y="3291540"/>
            <a:ext cx="524779" cy="524779"/>
          </a:xfrm>
          <a:prstGeom prst="rect">
            <a:avLst/>
          </a:prstGeom>
        </p:spPr>
      </p:pic>
      <p:pic>
        <p:nvPicPr>
          <p:cNvPr id="29" name="Graphic 22">
            <a:extLst>
              <a:ext uri="{FF2B5EF4-FFF2-40B4-BE49-F238E27FC236}">
                <a16:creationId xmlns:a16="http://schemas.microsoft.com/office/drawing/2014/main" id="{2FC32135-012F-41A0-A21D-91A934616429}"/>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194445" y="5193977"/>
            <a:ext cx="524779" cy="524779"/>
          </a:xfrm>
          <a:prstGeom prst="rect">
            <a:avLst/>
          </a:prstGeom>
        </p:spPr>
      </p:pic>
      <p:sp>
        <p:nvSpPr>
          <p:cNvPr id="2" name="テキスト ボックス 1">
            <a:extLst>
              <a:ext uri="{FF2B5EF4-FFF2-40B4-BE49-F238E27FC236}">
                <a16:creationId xmlns:a16="http://schemas.microsoft.com/office/drawing/2014/main" id="{62407C1E-E805-2A5C-300D-28BE294FB49A}"/>
              </a:ext>
            </a:extLst>
          </p:cNvPr>
          <p:cNvSpPr txBox="1"/>
          <p:nvPr/>
        </p:nvSpPr>
        <p:spPr>
          <a:xfrm>
            <a:off x="10607211" y="0"/>
            <a:ext cx="1584789" cy="369332"/>
          </a:xfrm>
          <a:prstGeom prst="rect">
            <a:avLst/>
          </a:prstGeom>
          <a:noFill/>
        </p:spPr>
        <p:txBody>
          <a:bodyPr wrap="square" anchor="ctr">
            <a:spAutoFit/>
          </a:bodyPr>
          <a:lstStyle/>
          <a:p>
            <a:pPr algn="ctr"/>
            <a:r>
              <a:rPr lang="en-US" altLang="ja-JP" sz="1800" b="0" i="0" dirty="0">
                <a:solidFill>
                  <a:schemeClr val="bg1">
                    <a:lumMod val="50000"/>
                  </a:schemeClr>
                </a:solidFill>
                <a:effectLst/>
                <a:latin typeface="Meiryo" panose="020B0604030504040204" pitchFamily="34" charset="-128"/>
                <a:ea typeface="Meiryo" panose="020B0604030504040204" pitchFamily="34" charset="-128"/>
              </a:rPr>
              <a:t>SEC02-BP01</a:t>
            </a:r>
            <a:endParaRPr lang="ja-JP" altLang="en-US">
              <a:solidFill>
                <a:schemeClr val="bg1">
                  <a:lumMod val="50000"/>
                </a:schemeClr>
              </a:solidFill>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13246222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3A9AB1-3D94-7B91-2802-E3F651A3A27B}"/>
              </a:ext>
            </a:extLst>
          </p:cNvPr>
          <p:cNvSpPr>
            <a:spLocks noGrp="1"/>
          </p:cNvSpPr>
          <p:nvPr>
            <p:ph type="title"/>
          </p:nvPr>
        </p:nvSpPr>
        <p:spPr/>
        <p:txBody>
          <a:bodyPr/>
          <a:lstStyle/>
          <a:p>
            <a:r>
              <a:rPr lang="en-US" i="0" dirty="0" err="1">
                <a:solidFill>
                  <a:srgbClr val="16191F"/>
                </a:solidFill>
                <a:effectLst/>
                <a:latin typeface="Amazon Ember" panose="020B0603020204020204" pitchFamily="34" charset="0"/>
              </a:rPr>
              <a:t>セキュリティの基礎</a:t>
            </a:r>
            <a:endParaRPr lang="en-JP" dirty="0"/>
          </a:p>
        </p:txBody>
      </p:sp>
      <p:sp>
        <p:nvSpPr>
          <p:cNvPr id="3" name="Text Placeholder 2">
            <a:extLst>
              <a:ext uri="{FF2B5EF4-FFF2-40B4-BE49-F238E27FC236}">
                <a16:creationId xmlns:a16="http://schemas.microsoft.com/office/drawing/2014/main" id="{0B5C4525-E703-6FAC-189E-1B5E6B30C92E}"/>
              </a:ext>
            </a:extLst>
          </p:cNvPr>
          <p:cNvSpPr>
            <a:spLocks noGrp="1"/>
          </p:cNvSpPr>
          <p:nvPr>
            <p:ph type="body" sz="quarter" idx="10"/>
          </p:nvPr>
        </p:nvSpPr>
        <p:spPr/>
        <p:txBody>
          <a:bodyPr/>
          <a:lstStyle/>
          <a:p>
            <a:r>
              <a:rPr lang="en-US" sz="1800" b="1" i="0" dirty="0">
                <a:solidFill>
                  <a:srgbClr val="16191F"/>
                </a:solidFill>
                <a:effectLst/>
                <a:latin typeface="Amazon Ember" panose="020B0603020204020204" pitchFamily="34" charset="0"/>
              </a:rPr>
              <a:t>AWS </a:t>
            </a:r>
            <a:r>
              <a:rPr lang="ja-JP" altLang="en-US" sz="1800" b="1" i="0">
                <a:solidFill>
                  <a:srgbClr val="16191F"/>
                </a:solidFill>
                <a:effectLst/>
                <a:latin typeface="Amazon Ember" panose="020B0603020204020204" pitchFamily="34" charset="0"/>
              </a:rPr>
              <a:t>アカウントの管理と分離</a:t>
            </a:r>
            <a:endParaRPr lang="en-US" altLang="ja-JP" sz="1800" b="1" i="0" dirty="0">
              <a:solidFill>
                <a:srgbClr val="16191F"/>
              </a:solidFill>
              <a:effectLst/>
              <a:latin typeface="Amazon Ember" panose="020B0603020204020204" pitchFamily="34" charset="0"/>
            </a:endParaRPr>
          </a:p>
          <a:p>
            <a:r>
              <a:rPr lang="en-JP" sz="1800" dirty="0"/>
              <a:t>複数の</a:t>
            </a:r>
            <a:r>
              <a:rPr lang="en-US" altLang="ja-JP" sz="1800" dirty="0"/>
              <a:t>AWS</a:t>
            </a:r>
            <a:r>
              <a:rPr lang="ja-JP" altLang="en-US" sz="1800"/>
              <a:t>アカウント（</a:t>
            </a:r>
            <a:r>
              <a:rPr lang="en-JP" sz="1800" dirty="0"/>
              <a:t>マルチアカウント）を利用して、用途ごとに適切に環境を分離した上で、全体を管理・統制するための仕組みを導入しているか、ということを確認する。</a:t>
            </a:r>
          </a:p>
          <a:p>
            <a:pPr marL="285750" indent="-285750">
              <a:buFont typeface="Arial" panose="020B0604020202020204" pitchFamily="34" charset="0"/>
              <a:buChar char="•"/>
            </a:pPr>
            <a:r>
              <a:rPr lang="en-US" sz="1600" b="0" i="0" dirty="0">
                <a:solidFill>
                  <a:srgbClr val="16191F"/>
                </a:solidFill>
                <a:effectLst/>
                <a:latin typeface="Amazon Ember" panose="020B0603020204020204" pitchFamily="34" charset="0"/>
                <a:hlinkClick r:id="rId2" action="ppaction://hlinksldjump"/>
              </a:rPr>
              <a:t>SEC01-BP01 </a:t>
            </a:r>
            <a:r>
              <a:rPr lang="ja-JP" altLang="en-US" sz="1600" b="0" i="0">
                <a:solidFill>
                  <a:srgbClr val="16191F"/>
                </a:solidFill>
                <a:effectLst/>
                <a:latin typeface="Amazon Ember" panose="020B0603020204020204" pitchFamily="34" charset="0"/>
                <a:hlinkClick r:id="rId2" action="ppaction://hlinksldjump"/>
              </a:rPr>
              <a:t>アカウントを使用してワークロードを分ける</a:t>
            </a:r>
            <a:endParaRPr lang="en-JP" altLang="ja-JP" sz="1600" b="0" i="0" dirty="0">
              <a:solidFill>
                <a:srgbClr val="16191F"/>
              </a:solidFill>
              <a:effectLst/>
              <a:latin typeface="Amazon Ember" panose="020B0603020204020204" pitchFamily="34" charset="0"/>
            </a:endParaRPr>
          </a:p>
          <a:p>
            <a:pPr marL="285750" indent="-285750">
              <a:buFont typeface="Arial" panose="020B0604020202020204" pitchFamily="34" charset="0"/>
              <a:buChar char="•"/>
            </a:pPr>
            <a:r>
              <a:rPr lang="en-US" sz="1600" b="0" i="0" dirty="0">
                <a:solidFill>
                  <a:srgbClr val="16191F"/>
                </a:solidFill>
                <a:effectLst/>
                <a:latin typeface="Amazon Ember" panose="020B0603020204020204" pitchFamily="34" charset="0"/>
                <a:hlinkClick r:id="rId3" action="ppaction://hlinksldjump"/>
              </a:rPr>
              <a:t>SEC01-BP02 </a:t>
            </a:r>
            <a:r>
              <a:rPr lang="ja-JP" altLang="en-US" sz="1600" b="0" i="0">
                <a:solidFill>
                  <a:srgbClr val="16191F"/>
                </a:solidFill>
                <a:effectLst/>
                <a:latin typeface="Amazon Ember" panose="020B0603020204020204" pitchFamily="34" charset="0"/>
                <a:hlinkClick r:id="rId3" action="ppaction://hlinksldjump"/>
              </a:rPr>
              <a:t>セキュアアカウントのルートユーザーおよびプロパティ</a:t>
            </a:r>
            <a:endParaRPr lang="en-US" altLang="ja-JP" sz="1800" b="0" i="0" dirty="0">
              <a:solidFill>
                <a:srgbClr val="16191F"/>
              </a:solidFill>
              <a:effectLst/>
              <a:latin typeface="Amazon Ember" panose="020B0603020204020204" pitchFamily="34" charset="0"/>
            </a:endParaRPr>
          </a:p>
          <a:p>
            <a:endParaRPr lang="en-US" sz="1800" dirty="0">
              <a:solidFill>
                <a:srgbClr val="16191F"/>
              </a:solidFill>
              <a:latin typeface="Amazon Ember" panose="020B0603020204020204" pitchFamily="34" charset="0"/>
            </a:endParaRPr>
          </a:p>
          <a:p>
            <a:r>
              <a:rPr lang="ja-JP" altLang="en-US" sz="1800" b="1"/>
              <a:t>ワークロードを安全に運用する</a:t>
            </a:r>
            <a:endParaRPr lang="en-US" altLang="ja-JP" sz="1800" b="1" dirty="0">
              <a:solidFill>
                <a:srgbClr val="16191F"/>
              </a:solidFill>
              <a:latin typeface="Amazon Ember" panose="020B0603020204020204" pitchFamily="34" charset="0"/>
            </a:endParaRPr>
          </a:p>
          <a:p>
            <a:r>
              <a:rPr lang="en-JP" sz="1800" dirty="0"/>
              <a:t>ワークロードの設計・ビルド・実行・継続的ライフサイクルなどライフサイクル全体におけるベストプラクティスが実践されているかを確認する。</a:t>
            </a:r>
          </a:p>
          <a:p>
            <a:pPr marL="285750" indent="-285750">
              <a:buFont typeface="Arial" panose="020B0604020202020204" pitchFamily="34" charset="0"/>
              <a:buChar char="•"/>
            </a:pPr>
            <a:r>
              <a:rPr lang="en-US" sz="1600" b="0" i="0" dirty="0">
                <a:solidFill>
                  <a:srgbClr val="16191F"/>
                </a:solidFill>
                <a:effectLst/>
                <a:latin typeface="Amazon Ember" panose="020B0603020204020204" pitchFamily="34" charset="0"/>
                <a:hlinkClick r:id="rId4" action="ppaction://hlinksldjump"/>
              </a:rPr>
              <a:t>SEC01-BP03 </a:t>
            </a:r>
            <a:r>
              <a:rPr lang="ja-JP" altLang="en-US" sz="1600" b="0" i="0">
                <a:solidFill>
                  <a:srgbClr val="16191F"/>
                </a:solidFill>
                <a:effectLst/>
                <a:latin typeface="Amazon Ember" panose="020B0603020204020204" pitchFamily="34" charset="0"/>
                <a:hlinkClick r:id="rId4" action="ppaction://hlinksldjump"/>
              </a:rPr>
              <a:t>管理目標を特定および検証する</a:t>
            </a:r>
            <a:endParaRPr lang="en-US" altLang="ja-JP" sz="1600" b="0" i="0" dirty="0">
              <a:solidFill>
                <a:srgbClr val="16191F"/>
              </a:solidFill>
              <a:effectLst/>
              <a:latin typeface="Amazon Ember" panose="020B0603020204020204" pitchFamily="34" charset="0"/>
            </a:endParaRPr>
          </a:p>
          <a:p>
            <a:pPr marL="285750" indent="-285750">
              <a:buFont typeface="Arial" panose="020B0604020202020204" pitchFamily="34" charset="0"/>
              <a:buChar char="•"/>
            </a:pPr>
            <a:r>
              <a:rPr lang="en-US" sz="1600" b="0" i="0" dirty="0">
                <a:solidFill>
                  <a:srgbClr val="16191F"/>
                </a:solidFill>
                <a:effectLst/>
                <a:latin typeface="Amazon Ember" panose="020B0603020204020204" pitchFamily="34" charset="0"/>
                <a:hlinkClick r:id="rId5" action="ppaction://hlinksldjump"/>
              </a:rPr>
              <a:t>SEC01-BP04 </a:t>
            </a:r>
            <a:r>
              <a:rPr lang="ja-JP" altLang="en-US" sz="1600" b="0" i="0">
                <a:solidFill>
                  <a:srgbClr val="16191F"/>
                </a:solidFill>
                <a:effectLst/>
                <a:latin typeface="Amazon Ember" panose="020B0603020204020204" pitchFamily="34" charset="0"/>
                <a:hlinkClick r:id="rId5" action="ppaction://hlinksldjump"/>
              </a:rPr>
              <a:t>セキュリティ脅威に関する最新情報を入手する</a:t>
            </a:r>
            <a:endParaRPr lang="en-US" altLang="ja-JP" sz="1600" b="0" i="0" dirty="0">
              <a:solidFill>
                <a:srgbClr val="16191F"/>
              </a:solidFill>
              <a:effectLst/>
              <a:latin typeface="Amazon Ember" panose="020B0603020204020204" pitchFamily="34" charset="0"/>
            </a:endParaRPr>
          </a:p>
          <a:p>
            <a:pPr marL="285750" indent="-285750">
              <a:buFont typeface="Arial" panose="020B0604020202020204" pitchFamily="34" charset="0"/>
              <a:buChar char="•"/>
            </a:pPr>
            <a:r>
              <a:rPr lang="en-US" sz="1600" b="0" i="0" dirty="0">
                <a:solidFill>
                  <a:srgbClr val="16191F"/>
                </a:solidFill>
                <a:effectLst/>
                <a:latin typeface="Amazon Ember" panose="020B0603020204020204" pitchFamily="34" charset="0"/>
                <a:hlinkClick r:id="rId6" action="ppaction://hlinksldjump"/>
              </a:rPr>
              <a:t>SEC01-BP05 </a:t>
            </a:r>
            <a:r>
              <a:rPr lang="ja-JP" altLang="en-US" sz="1600" b="0" i="0">
                <a:solidFill>
                  <a:srgbClr val="16191F"/>
                </a:solidFill>
                <a:effectLst/>
                <a:latin typeface="Amazon Ember" panose="020B0603020204020204" pitchFamily="34" charset="0"/>
                <a:hlinkClick r:id="rId6" action="ppaction://hlinksldjump"/>
              </a:rPr>
              <a:t>セキュリティに関する推奨事項を常に把握する</a:t>
            </a:r>
            <a:endParaRPr lang="en-US" altLang="ja-JP" sz="1600" b="0" i="0" dirty="0">
              <a:solidFill>
                <a:srgbClr val="16191F"/>
              </a:solidFill>
              <a:effectLst/>
              <a:latin typeface="Amazon Ember" panose="020B0603020204020204" pitchFamily="34" charset="0"/>
            </a:endParaRPr>
          </a:p>
          <a:p>
            <a:pPr marL="285750" indent="-285750">
              <a:buFont typeface="Arial" panose="020B0604020202020204" pitchFamily="34" charset="0"/>
              <a:buChar char="•"/>
            </a:pPr>
            <a:r>
              <a:rPr lang="en-US" sz="1600" b="0" i="0" dirty="0">
                <a:solidFill>
                  <a:srgbClr val="16191F"/>
                </a:solidFill>
                <a:effectLst/>
                <a:latin typeface="Amazon Ember" panose="020B0603020204020204" pitchFamily="34" charset="0"/>
                <a:hlinkClick r:id="rId7" action="ppaction://hlinksldjump"/>
              </a:rPr>
              <a:t>SEC01-BP06 </a:t>
            </a:r>
            <a:r>
              <a:rPr lang="ja-JP" altLang="en-US" sz="1600" b="0" i="0">
                <a:solidFill>
                  <a:srgbClr val="16191F"/>
                </a:solidFill>
                <a:effectLst/>
                <a:latin typeface="Amazon Ember" panose="020B0603020204020204" pitchFamily="34" charset="0"/>
                <a:hlinkClick r:id="rId7" action="ppaction://hlinksldjump"/>
              </a:rPr>
              <a:t>パイプラインのセキュリティコントロールのテストと検証を自動化する</a:t>
            </a:r>
            <a:endParaRPr lang="en-US" altLang="ja-JP" sz="1600" b="0" i="0" dirty="0">
              <a:solidFill>
                <a:srgbClr val="16191F"/>
              </a:solidFill>
              <a:effectLst/>
              <a:latin typeface="Amazon Ember" panose="020B0603020204020204" pitchFamily="34" charset="0"/>
            </a:endParaRPr>
          </a:p>
          <a:p>
            <a:pPr marL="285750" indent="-285750">
              <a:buFont typeface="Arial" panose="020B0604020202020204" pitchFamily="34" charset="0"/>
              <a:buChar char="•"/>
            </a:pPr>
            <a:r>
              <a:rPr lang="en-US" sz="1600" b="0" i="0" dirty="0">
                <a:solidFill>
                  <a:srgbClr val="16191F"/>
                </a:solidFill>
                <a:effectLst/>
                <a:latin typeface="Amazon Ember" panose="020B0603020204020204" pitchFamily="34" charset="0"/>
                <a:hlinkClick r:id="rId8" action="ppaction://hlinksldjump"/>
              </a:rPr>
              <a:t>SEC01-BP0</a:t>
            </a:r>
            <a:r>
              <a:rPr lang="en-US" altLang="ja-JP" sz="1600" b="0" i="0" dirty="0">
                <a:solidFill>
                  <a:srgbClr val="16191F"/>
                </a:solidFill>
                <a:effectLst/>
                <a:latin typeface="Amazon Ember" panose="020B0603020204020204" pitchFamily="34" charset="0"/>
                <a:hlinkClick r:id="rId8" action="ppaction://hlinksldjump"/>
              </a:rPr>
              <a:t>7 </a:t>
            </a:r>
            <a:r>
              <a:rPr lang="ja-JP" altLang="en-US" sz="1600" b="0" i="0">
                <a:solidFill>
                  <a:srgbClr val="16191F"/>
                </a:solidFill>
                <a:effectLst/>
                <a:latin typeface="Amazon Ember" panose="020B0603020204020204" pitchFamily="34" charset="0"/>
                <a:hlinkClick r:id="rId8" action="ppaction://hlinksldjump"/>
              </a:rPr>
              <a:t>脅威モデルを使用して脅威を特定し、緩和策の優先順位を付ける</a:t>
            </a:r>
            <a:endParaRPr lang="en-US" altLang="ja-JP" sz="1600" b="0" i="0" dirty="0">
              <a:solidFill>
                <a:srgbClr val="16191F"/>
              </a:solidFill>
              <a:effectLst/>
              <a:latin typeface="Amazon Ember" panose="020B0603020204020204" pitchFamily="34" charset="0"/>
            </a:endParaRPr>
          </a:p>
          <a:p>
            <a:pPr marL="285750" indent="-285750">
              <a:buFont typeface="Arial" panose="020B0604020202020204" pitchFamily="34" charset="0"/>
              <a:buChar char="•"/>
            </a:pPr>
            <a:r>
              <a:rPr lang="en-US" sz="1600" b="0" i="0" dirty="0">
                <a:solidFill>
                  <a:srgbClr val="16191F"/>
                </a:solidFill>
                <a:effectLst/>
                <a:latin typeface="Amazon Ember" panose="020B0603020204020204" pitchFamily="34" charset="0"/>
                <a:hlinkClick r:id="rId9" action="ppaction://hlinksldjump"/>
              </a:rPr>
              <a:t>SEC01-BP0</a:t>
            </a:r>
            <a:r>
              <a:rPr lang="en-US" altLang="ja-JP" sz="1600" b="0" i="0" dirty="0">
                <a:solidFill>
                  <a:srgbClr val="16191F"/>
                </a:solidFill>
                <a:effectLst/>
                <a:latin typeface="Amazon Ember" panose="020B0603020204020204" pitchFamily="34" charset="0"/>
                <a:hlinkClick r:id="rId9" action="ppaction://hlinksldjump"/>
              </a:rPr>
              <a:t>8 </a:t>
            </a:r>
            <a:r>
              <a:rPr lang="ja-JP" altLang="en-US" sz="1600" b="0" i="0">
                <a:solidFill>
                  <a:srgbClr val="16191F"/>
                </a:solidFill>
                <a:effectLst/>
                <a:latin typeface="Amazon Ember" panose="020B0603020204020204" pitchFamily="34" charset="0"/>
                <a:hlinkClick r:id="rId9" action="ppaction://hlinksldjump"/>
              </a:rPr>
              <a:t>新しいセキュリティサービスと機能を定期的に評価および実装する</a:t>
            </a:r>
            <a:br>
              <a:rPr lang="en-US" altLang="ja-JP" sz="1800" b="0" i="0" dirty="0">
                <a:solidFill>
                  <a:srgbClr val="16191F"/>
                </a:solidFill>
                <a:effectLst/>
                <a:latin typeface="Amazon Ember" panose="020B0603020204020204" pitchFamily="34" charset="0"/>
              </a:rPr>
            </a:br>
            <a:endParaRPr lang="en-JP" sz="1800" dirty="0"/>
          </a:p>
          <a:p>
            <a:endParaRPr lang="en-JP" sz="1800" dirty="0"/>
          </a:p>
        </p:txBody>
      </p:sp>
    </p:spTree>
    <p:extLst>
      <p:ext uri="{BB962C8B-B14F-4D97-AF65-F5344CB8AC3E}">
        <p14:creationId xmlns:p14="http://schemas.microsoft.com/office/powerpoint/2010/main" val="153976031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DAFE1B-9D43-D5C2-1163-7CCCD6C012E3}"/>
              </a:ext>
            </a:extLst>
          </p:cNvPr>
          <p:cNvSpPr>
            <a:spLocks noGrp="1"/>
          </p:cNvSpPr>
          <p:nvPr>
            <p:ph type="title"/>
          </p:nvPr>
        </p:nvSpPr>
        <p:spPr/>
        <p:txBody>
          <a:bodyPr/>
          <a:lstStyle/>
          <a:p>
            <a:pPr algn="l"/>
            <a:r>
              <a:rPr lang="en-JP" sz="2400" dirty="0"/>
              <a:t>レビュー観点 : </a:t>
            </a:r>
            <a:r>
              <a:rPr lang="en-US" altLang="ja-JP" sz="2400" dirty="0"/>
              <a:t>ID</a:t>
            </a:r>
            <a:r>
              <a:rPr lang="ja-JP" altLang="en-US" sz="2400"/>
              <a:t>とアクセス管理</a:t>
            </a:r>
            <a:r>
              <a:rPr lang="en-US" altLang="ja-JP" sz="2400" dirty="0"/>
              <a:t> / ID</a:t>
            </a:r>
            <a:r>
              <a:rPr lang="ja-JP" altLang="en-US" sz="2400"/>
              <a:t>管理</a:t>
            </a:r>
            <a:br>
              <a:rPr lang="en-JP" sz="2400" dirty="0"/>
            </a:br>
            <a:r>
              <a:rPr lang="en-US" sz="2800" b="0" i="0" dirty="0">
                <a:solidFill>
                  <a:srgbClr val="16191F"/>
                </a:solidFill>
                <a:effectLst/>
                <a:latin typeface="Amazon Ember" panose="020B0603020204020204" pitchFamily="34" charset="0"/>
              </a:rPr>
              <a:t>SEC02-BP02 </a:t>
            </a:r>
            <a:r>
              <a:rPr lang="ja-JP" altLang="en-US" sz="2800" b="0" i="0">
                <a:solidFill>
                  <a:srgbClr val="16191F"/>
                </a:solidFill>
                <a:effectLst/>
                <a:latin typeface="Amazon Ember" panose="020B0603020204020204" pitchFamily="34" charset="0"/>
              </a:rPr>
              <a:t>一時的な認証情報を使用する</a:t>
            </a:r>
            <a:endParaRPr lang="en-JP" sz="3600" dirty="0"/>
          </a:p>
        </p:txBody>
      </p:sp>
      <p:sp>
        <p:nvSpPr>
          <p:cNvPr id="3" name="Text Placeholder 2">
            <a:extLst>
              <a:ext uri="{FF2B5EF4-FFF2-40B4-BE49-F238E27FC236}">
                <a16:creationId xmlns:a16="http://schemas.microsoft.com/office/drawing/2014/main" id="{57D180CB-6965-22E7-4C3F-7BC75DB3949C}"/>
              </a:ext>
            </a:extLst>
          </p:cNvPr>
          <p:cNvSpPr>
            <a:spLocks noGrp="1"/>
          </p:cNvSpPr>
          <p:nvPr>
            <p:ph type="body" sz="quarter" idx="10"/>
          </p:nvPr>
        </p:nvSpPr>
        <p:spPr>
          <a:xfrm>
            <a:off x="457200" y="1371600"/>
            <a:ext cx="11258550" cy="4669692"/>
          </a:xfrm>
        </p:spPr>
        <p:txBody>
          <a:bodyPr/>
          <a:lstStyle/>
          <a:p>
            <a:r>
              <a:rPr lang="en-JP" sz="1400" dirty="0">
                <a:solidFill>
                  <a:srgbClr val="0070C0"/>
                </a:solidFill>
              </a:rPr>
              <a:t>ポイント</a:t>
            </a:r>
          </a:p>
          <a:p>
            <a:pPr marL="285750" indent="-285750">
              <a:buFont typeface="Arial" panose="020B0604020202020204" pitchFamily="34" charset="0"/>
              <a:buChar char="•"/>
            </a:pPr>
            <a:r>
              <a:rPr lang="en-US" sz="1400" dirty="0" err="1"/>
              <a:t>AWSサービスにCLIやAPIでアクセスする場合に、長期的な認証情報（例：IAMユーザーに対して発行されるアクセスキ</a:t>
            </a:r>
            <a:r>
              <a:rPr lang="en-US" sz="1400" dirty="0"/>
              <a:t>ー）</a:t>
            </a:r>
            <a:r>
              <a:rPr lang="en-US" sz="1400" dirty="0" err="1"/>
              <a:t>と短期的な認証情報（例：</a:t>
            </a:r>
            <a:r>
              <a:rPr lang="en-US" altLang="ja-JP" sz="1400" dirty="0" err="1"/>
              <a:t>IAM</a:t>
            </a:r>
            <a:r>
              <a:rPr lang="ja-JP" altLang="en-US" sz="1400"/>
              <a:t>ロールを使う場合に発行されるトークン）がある。</a:t>
            </a:r>
            <a:endParaRPr lang="en-US" altLang="ja-JP" sz="1400" dirty="0"/>
          </a:p>
          <a:p>
            <a:pPr marL="285750" indent="-285750">
              <a:buFont typeface="Arial" panose="020B0604020202020204" pitchFamily="34" charset="0"/>
              <a:buChar char="•"/>
            </a:pPr>
            <a:r>
              <a:rPr lang="ja-JP" altLang="en-US" sz="1400"/>
              <a:t>長期的な認証情報を利用することで、認証情報の漏洩などのリスクが発生するため、</a:t>
            </a:r>
            <a:r>
              <a:rPr lang="en-US" sz="1400" dirty="0" err="1"/>
              <a:t>可能な限り一時的な認証情報を使うことが推奨される</a:t>
            </a:r>
            <a:r>
              <a:rPr lang="en-US" sz="1400" dirty="0"/>
              <a:t>。</a:t>
            </a:r>
            <a:endParaRPr lang="en-JP" sz="1400" dirty="0"/>
          </a:p>
          <a:p>
            <a:endParaRPr lang="en-JP" sz="1400" dirty="0"/>
          </a:p>
          <a:p>
            <a:r>
              <a:rPr lang="en-JP" sz="1400" dirty="0">
                <a:solidFill>
                  <a:srgbClr val="0070C0"/>
                </a:solidFill>
              </a:rPr>
              <a:t>レビュー観点の例</a:t>
            </a:r>
          </a:p>
          <a:p>
            <a:pPr marL="285750" indent="-285750">
              <a:buFont typeface="Arial" panose="020B0604020202020204" pitchFamily="34" charset="0"/>
              <a:buChar char="•"/>
            </a:pPr>
            <a:r>
              <a:rPr lang="en-JP" sz="1400" dirty="0"/>
              <a:t>人間のユーザーがAWSサービスを利用する場合</a:t>
            </a:r>
          </a:p>
          <a:p>
            <a:pPr marL="882362" lvl="1" indent="-285750">
              <a:buFont typeface="Arial" panose="020B0604020202020204" pitchFamily="34" charset="0"/>
              <a:buChar char="•"/>
            </a:pPr>
            <a:r>
              <a:rPr lang="en-JP" sz="1233" dirty="0"/>
              <a:t>可能な限りSSOによる認証を行うことで、長期的なアクセスキーの利用を避ける。</a:t>
            </a:r>
          </a:p>
          <a:p>
            <a:pPr marL="882362" lvl="1" indent="-285750">
              <a:buFont typeface="Arial" panose="020B0604020202020204" pitchFamily="34" charset="0"/>
              <a:buChar char="•"/>
            </a:pPr>
            <a:r>
              <a:rPr lang="en-US" sz="1233" dirty="0"/>
              <a:t>Software as a Service (SaaS) </a:t>
            </a:r>
            <a:r>
              <a:rPr lang="ja-JP" altLang="en-US" sz="1233"/>
              <a:t>などのサードパーティーに、</a:t>
            </a:r>
            <a:r>
              <a:rPr lang="en-US" sz="1233" dirty="0"/>
              <a:t>AWS </a:t>
            </a:r>
            <a:r>
              <a:rPr lang="ja-JP" altLang="en-US" sz="1233"/>
              <a:t>アカウント のリソースへのアクセスを付与する際、クロスアカウントロールおよびリソースベースポリシーを使用する</a:t>
            </a:r>
            <a:endParaRPr lang="en-JP" sz="1233" dirty="0"/>
          </a:p>
          <a:p>
            <a:pPr marL="285750" indent="-285750">
              <a:buFont typeface="Arial" panose="020B0604020202020204" pitchFamily="34" charset="0"/>
              <a:buChar char="•"/>
            </a:pPr>
            <a:r>
              <a:rPr lang="en-JP" sz="1400" dirty="0"/>
              <a:t>マシンからAWSサービスにアクセスする場合</a:t>
            </a:r>
          </a:p>
          <a:p>
            <a:pPr marL="882362" lvl="1" indent="-285750">
              <a:buFont typeface="Arial" panose="020B0604020202020204" pitchFamily="34" charset="0"/>
              <a:buChar char="•"/>
            </a:pPr>
            <a:r>
              <a:rPr lang="en-JP" sz="1233" dirty="0"/>
              <a:t>EC2やLambda等からAWSサービスにアクセスする場合、IAMロールにより権限を付与する。</a:t>
            </a:r>
          </a:p>
          <a:p>
            <a:pPr marL="882362" lvl="1" indent="-285750">
              <a:buFont typeface="Arial" panose="020B0604020202020204" pitchFamily="34" charset="0"/>
              <a:buChar char="•"/>
            </a:pPr>
            <a:r>
              <a:rPr lang="en-JP" sz="1233" dirty="0"/>
              <a:t>IoTデバイスの場合、AWS IoT Core認証情報プロバイダーを利用する</a:t>
            </a:r>
          </a:p>
          <a:p>
            <a:pPr marL="882362" lvl="1" indent="-285750">
              <a:buFont typeface="Arial" panose="020B0604020202020204" pitchFamily="34" charset="0"/>
              <a:buChar char="•"/>
            </a:pPr>
            <a:r>
              <a:rPr lang="en-JP" sz="1233" dirty="0"/>
              <a:t>オンプレミスのシステムや、</a:t>
            </a:r>
            <a:r>
              <a:rPr lang="en-US" altLang="ja-JP" sz="1233" dirty="0"/>
              <a:t>AWS</a:t>
            </a:r>
            <a:r>
              <a:rPr lang="ja-JP" altLang="en-US" sz="1233"/>
              <a:t>外のシステム</a:t>
            </a:r>
            <a:r>
              <a:rPr lang="ja-JP" altLang="en-JP" sz="1233"/>
              <a:t>の</a:t>
            </a:r>
            <a:r>
              <a:rPr lang="ja-JP" altLang="en-US" sz="1233"/>
              <a:t>場合、</a:t>
            </a:r>
            <a:r>
              <a:rPr lang="en-US" altLang="ja-JP" sz="1233" dirty="0"/>
              <a:t>IAM Roles Anywhere </a:t>
            </a:r>
            <a:r>
              <a:rPr lang="ja-JP" altLang="en-US" sz="1233"/>
              <a:t>を利用する</a:t>
            </a:r>
            <a:endParaRPr lang="en-JP" sz="1233" dirty="0"/>
          </a:p>
          <a:p>
            <a:pPr marL="285750" indent="-285750">
              <a:buFont typeface="Arial" panose="020B0604020202020204" pitchFamily="34" charset="0"/>
              <a:buChar char="•"/>
            </a:pPr>
            <a:r>
              <a:rPr lang="en-JP" sz="1400" dirty="0"/>
              <a:t>コードに認証情報を埋め込まない</a:t>
            </a:r>
          </a:p>
          <a:p>
            <a:pPr marL="285750" indent="-285750">
              <a:buFont typeface="Arial" panose="020B0604020202020204" pitchFamily="34" charset="0"/>
              <a:buChar char="•"/>
            </a:pPr>
            <a:r>
              <a:rPr lang="en-JP" sz="1400" dirty="0"/>
              <a:t>やむをえずにAWSアクセスキーを使う場合、ローテーションを行う</a:t>
            </a:r>
          </a:p>
          <a:p>
            <a:pPr marL="882362" lvl="1" indent="-285750">
              <a:buFont typeface="Arial" panose="020B0604020202020204" pitchFamily="34" charset="0"/>
              <a:buChar char="•"/>
            </a:pPr>
            <a:r>
              <a:rPr lang="en-JP" sz="1100" dirty="0"/>
              <a:t>サードパーティのAWSクライアントを使う場合など、長期的認証情報が必要となる場合があるので注意</a:t>
            </a:r>
          </a:p>
          <a:p>
            <a:pPr marL="882362" lvl="1" indent="-285750">
              <a:buFont typeface="Arial" panose="020B0604020202020204" pitchFamily="34" charset="0"/>
              <a:buChar char="•"/>
            </a:pPr>
            <a:r>
              <a:rPr lang="en-JP" sz="1100" dirty="0"/>
              <a:t>AWS Secrets Manager で認証情報（シークレット）の管理やローテーションが可能</a:t>
            </a:r>
          </a:p>
          <a:p>
            <a:pPr marL="882362" lvl="1" indent="-285750">
              <a:buFont typeface="Arial" panose="020B0604020202020204" pitchFamily="34" charset="0"/>
              <a:buChar char="•"/>
            </a:pPr>
            <a:endParaRPr lang="en-JP" sz="1066" dirty="0"/>
          </a:p>
          <a:p>
            <a:pPr marL="285750" indent="-285750">
              <a:buFont typeface="Arial" panose="020B0604020202020204" pitchFamily="34" charset="0"/>
              <a:buChar char="•"/>
            </a:pPr>
            <a:endParaRPr lang="en-JP" sz="1400" dirty="0"/>
          </a:p>
          <a:p>
            <a:endParaRPr lang="en-JP" sz="1400" dirty="0"/>
          </a:p>
          <a:p>
            <a:endParaRPr lang="en-JP" dirty="0"/>
          </a:p>
        </p:txBody>
      </p:sp>
    </p:spTree>
    <p:extLst>
      <p:ext uri="{BB962C8B-B14F-4D97-AF65-F5344CB8AC3E}">
        <p14:creationId xmlns:p14="http://schemas.microsoft.com/office/powerpoint/2010/main" val="82194157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DAFE1B-9D43-D5C2-1163-7CCCD6C012E3}"/>
              </a:ext>
            </a:extLst>
          </p:cNvPr>
          <p:cNvSpPr>
            <a:spLocks noGrp="1"/>
          </p:cNvSpPr>
          <p:nvPr>
            <p:ph type="title"/>
          </p:nvPr>
        </p:nvSpPr>
        <p:spPr>
          <a:xfrm>
            <a:off x="457200" y="153248"/>
            <a:ext cx="11258550" cy="366957"/>
          </a:xfrm>
        </p:spPr>
        <p:txBody>
          <a:bodyPr/>
          <a:lstStyle/>
          <a:p>
            <a:pPr algn="l"/>
            <a:r>
              <a:rPr lang="en-JP" sz="2400" dirty="0"/>
              <a:t>レビュー観点 : </a:t>
            </a:r>
            <a:r>
              <a:rPr lang="en-US" altLang="ja-JP" sz="2400" dirty="0"/>
              <a:t>ID</a:t>
            </a:r>
            <a:r>
              <a:rPr lang="ja-JP" altLang="en-US" sz="2400"/>
              <a:t>とアクセス管理</a:t>
            </a:r>
            <a:r>
              <a:rPr lang="en-US" altLang="ja-JP" sz="2400" dirty="0"/>
              <a:t> / ID</a:t>
            </a:r>
            <a:r>
              <a:rPr lang="ja-JP" altLang="en-US" sz="2400"/>
              <a:t>管理</a:t>
            </a:r>
            <a:br>
              <a:rPr lang="en-JP" sz="2400" dirty="0"/>
            </a:br>
            <a:r>
              <a:rPr lang="en-US" sz="2800" b="0" i="0" dirty="0">
                <a:solidFill>
                  <a:srgbClr val="16191F"/>
                </a:solidFill>
                <a:effectLst/>
                <a:latin typeface="Amazon Ember" panose="020B0603020204020204" pitchFamily="34" charset="0"/>
              </a:rPr>
              <a:t>SEC02-BP0</a:t>
            </a:r>
            <a:r>
              <a:rPr lang="en-US" altLang="ja-JP" sz="2800" b="0" i="0" dirty="0">
                <a:solidFill>
                  <a:srgbClr val="16191F"/>
                </a:solidFill>
                <a:effectLst/>
                <a:latin typeface="Amazon Ember" panose="020B0603020204020204" pitchFamily="34" charset="0"/>
              </a:rPr>
              <a:t>3 </a:t>
            </a:r>
            <a:r>
              <a:rPr lang="ja-JP" altLang="en-US" sz="2800" b="0" i="0">
                <a:solidFill>
                  <a:srgbClr val="16191F"/>
                </a:solidFill>
                <a:effectLst/>
                <a:latin typeface="Amazon Ember" panose="020B0603020204020204" pitchFamily="34" charset="0"/>
              </a:rPr>
              <a:t>シークレットを安全に保存して使用する</a:t>
            </a:r>
            <a:endParaRPr lang="en-JP" sz="3600" dirty="0"/>
          </a:p>
        </p:txBody>
      </p:sp>
      <p:sp>
        <p:nvSpPr>
          <p:cNvPr id="3" name="Text Placeholder 2">
            <a:extLst>
              <a:ext uri="{FF2B5EF4-FFF2-40B4-BE49-F238E27FC236}">
                <a16:creationId xmlns:a16="http://schemas.microsoft.com/office/drawing/2014/main" id="{57D180CB-6965-22E7-4C3F-7BC75DB3949C}"/>
              </a:ext>
            </a:extLst>
          </p:cNvPr>
          <p:cNvSpPr>
            <a:spLocks noGrp="1"/>
          </p:cNvSpPr>
          <p:nvPr>
            <p:ph type="body" sz="quarter" idx="10"/>
          </p:nvPr>
        </p:nvSpPr>
        <p:spPr>
          <a:xfrm>
            <a:off x="457200" y="1371601"/>
            <a:ext cx="11258550" cy="1731108"/>
          </a:xfrm>
        </p:spPr>
        <p:txBody>
          <a:bodyPr/>
          <a:lstStyle/>
          <a:p>
            <a:r>
              <a:rPr lang="en-JP" sz="1400" dirty="0">
                <a:solidFill>
                  <a:srgbClr val="0070C0"/>
                </a:solidFill>
              </a:rPr>
              <a:t>ポイント</a:t>
            </a:r>
          </a:p>
          <a:p>
            <a:pPr marL="285750" indent="-285750">
              <a:buFont typeface="Arial" panose="020B0604020202020204" pitchFamily="34" charset="0"/>
              <a:buChar char="•"/>
            </a:pPr>
            <a:r>
              <a:rPr lang="en-US" sz="1400" dirty="0" err="1"/>
              <a:t>コードからDBやサードパーティサービスにアクセスする場合に、認証情報（APIアクセスキ</a:t>
            </a:r>
            <a:r>
              <a:rPr lang="en-US" sz="1400" dirty="0"/>
              <a:t>ー、</a:t>
            </a:r>
            <a:r>
              <a:rPr lang="en-US" sz="1400" dirty="0" err="1"/>
              <a:t>パスワード、Oauthトークンなど）を安全に扱う必要がある</a:t>
            </a:r>
            <a:r>
              <a:rPr lang="en-US" sz="1400" dirty="0"/>
              <a:t>。</a:t>
            </a:r>
            <a:endParaRPr lang="en-JP" sz="1400" dirty="0"/>
          </a:p>
          <a:p>
            <a:endParaRPr lang="en-JP" sz="1400" dirty="0"/>
          </a:p>
          <a:p>
            <a:r>
              <a:rPr lang="en-JP" sz="1400" dirty="0">
                <a:solidFill>
                  <a:srgbClr val="0070C0"/>
                </a:solidFill>
              </a:rPr>
              <a:t>レビュー観点の例</a:t>
            </a:r>
          </a:p>
          <a:p>
            <a:pPr marL="285750" indent="-285750">
              <a:buFont typeface="Arial" panose="020B0604020202020204" pitchFamily="34" charset="0"/>
              <a:buChar char="•"/>
            </a:pPr>
            <a:r>
              <a:rPr lang="en-JP" sz="1400" dirty="0"/>
              <a:t>認証情報をコードに書き込まない。（ソースコードや設定ファイルに書き込むことで、漏洩リスクが高まる）</a:t>
            </a:r>
          </a:p>
          <a:p>
            <a:pPr marL="285750" indent="-285750">
              <a:buFont typeface="Arial" panose="020B0604020202020204" pitchFamily="34" charset="0"/>
              <a:buChar char="•"/>
            </a:pPr>
            <a:r>
              <a:rPr lang="en-JP" sz="1400" dirty="0"/>
              <a:t>以下の表のように、長期的認証情報を置き換える方法を検討する。</a:t>
            </a:r>
          </a:p>
          <a:p>
            <a:endParaRPr lang="en-JP" sz="1400" dirty="0"/>
          </a:p>
          <a:p>
            <a:endParaRPr lang="en-JP" dirty="0"/>
          </a:p>
        </p:txBody>
      </p:sp>
      <p:graphicFrame>
        <p:nvGraphicFramePr>
          <p:cNvPr id="4" name="Table 4">
            <a:extLst>
              <a:ext uri="{FF2B5EF4-FFF2-40B4-BE49-F238E27FC236}">
                <a16:creationId xmlns:a16="http://schemas.microsoft.com/office/drawing/2014/main" id="{5532B67B-72DC-4B8F-A60B-CF65EE0B3401}"/>
              </a:ext>
            </a:extLst>
          </p:cNvPr>
          <p:cNvGraphicFramePr>
            <a:graphicFrameLocks noGrp="1"/>
          </p:cNvGraphicFramePr>
          <p:nvPr>
            <p:extLst>
              <p:ext uri="{D42A27DB-BD31-4B8C-83A1-F6EECF244321}">
                <p14:modId xmlns:p14="http://schemas.microsoft.com/office/powerpoint/2010/main" val="2208466382"/>
              </p:ext>
            </p:extLst>
          </p:nvPr>
        </p:nvGraphicFramePr>
        <p:xfrm>
          <a:off x="719015" y="3200400"/>
          <a:ext cx="10824309" cy="2484120"/>
        </p:xfrm>
        <a:graphic>
          <a:graphicData uri="http://schemas.openxmlformats.org/drawingml/2006/table">
            <a:tbl>
              <a:tblPr firstRow="1" bandRow="1">
                <a:tableStyleId>{F5AB1C69-6EDB-4FF4-983F-18BD219EF322}</a:tableStyleId>
              </a:tblPr>
              <a:tblGrid>
                <a:gridCol w="1841305">
                  <a:extLst>
                    <a:ext uri="{9D8B030D-6E8A-4147-A177-3AD203B41FA5}">
                      <a16:colId xmlns:a16="http://schemas.microsoft.com/office/drawing/2014/main" val="2408384731"/>
                    </a:ext>
                  </a:extLst>
                </a:gridCol>
                <a:gridCol w="4051495">
                  <a:extLst>
                    <a:ext uri="{9D8B030D-6E8A-4147-A177-3AD203B41FA5}">
                      <a16:colId xmlns:a16="http://schemas.microsoft.com/office/drawing/2014/main" val="3997694308"/>
                    </a:ext>
                  </a:extLst>
                </a:gridCol>
                <a:gridCol w="4931509">
                  <a:extLst>
                    <a:ext uri="{9D8B030D-6E8A-4147-A177-3AD203B41FA5}">
                      <a16:colId xmlns:a16="http://schemas.microsoft.com/office/drawing/2014/main" val="51362489"/>
                    </a:ext>
                  </a:extLst>
                </a:gridCol>
              </a:tblGrid>
              <a:tr h="202666">
                <a:tc>
                  <a:txBody>
                    <a:bodyPr/>
                    <a:lstStyle/>
                    <a:p>
                      <a:r>
                        <a:rPr lang="en-JP" sz="1200" dirty="0">
                          <a:latin typeface="Meiryo" panose="020B0604030504040204" pitchFamily="34" charset="-128"/>
                          <a:ea typeface="Meiryo" panose="020B0604030504040204" pitchFamily="34" charset="-128"/>
                        </a:rPr>
                        <a:t>認証情報の種類</a:t>
                      </a:r>
                    </a:p>
                  </a:txBody>
                  <a:tcPr/>
                </a:tc>
                <a:tc>
                  <a:txBody>
                    <a:bodyPr/>
                    <a:lstStyle/>
                    <a:p>
                      <a:r>
                        <a:rPr lang="en-JP" sz="1200" dirty="0">
                          <a:latin typeface="Meiryo" panose="020B0604030504040204" pitchFamily="34" charset="-128"/>
                          <a:ea typeface="Meiryo" panose="020B0604030504040204" pitchFamily="34" charset="-128"/>
                        </a:rPr>
                        <a:t>説明</a:t>
                      </a:r>
                    </a:p>
                  </a:txBody>
                  <a:tcPr/>
                </a:tc>
                <a:tc>
                  <a:txBody>
                    <a:bodyPr/>
                    <a:lstStyle/>
                    <a:p>
                      <a:r>
                        <a:rPr lang="en-JP" sz="1200" dirty="0">
                          <a:latin typeface="Meiryo" panose="020B0604030504040204" pitchFamily="34" charset="-128"/>
                          <a:ea typeface="Meiryo" panose="020B0604030504040204" pitchFamily="34" charset="-128"/>
                        </a:rPr>
                        <a:t>置き換えの案</a:t>
                      </a:r>
                    </a:p>
                  </a:txBody>
                  <a:tcPr/>
                </a:tc>
                <a:extLst>
                  <a:ext uri="{0D108BD9-81ED-4DB2-BD59-A6C34878D82A}">
                    <a16:rowId xmlns:a16="http://schemas.microsoft.com/office/drawing/2014/main" val="1327160883"/>
                  </a:ext>
                </a:extLst>
              </a:tr>
              <a:tr h="202666">
                <a:tc>
                  <a:txBody>
                    <a:bodyPr/>
                    <a:lstStyle/>
                    <a:p>
                      <a:r>
                        <a:rPr lang="en-JP" sz="1200" dirty="0">
                          <a:latin typeface="Meiryo" panose="020B0604030504040204" pitchFamily="34" charset="-128"/>
                          <a:ea typeface="Meiryo" panose="020B0604030504040204" pitchFamily="34" charset="-128"/>
                        </a:rPr>
                        <a:t>IAMアクセスキー</a:t>
                      </a:r>
                    </a:p>
                  </a:txBody>
                  <a:tcPr/>
                </a:tc>
                <a:tc>
                  <a:txBody>
                    <a:bodyPr/>
                    <a:lstStyle/>
                    <a:p>
                      <a:r>
                        <a:rPr lang="en-JP" sz="1200" dirty="0">
                          <a:latin typeface="Meiryo" panose="020B0604030504040204" pitchFamily="34" charset="-128"/>
                          <a:ea typeface="Meiryo" panose="020B0604030504040204" pitchFamily="34" charset="-128"/>
                        </a:rPr>
                        <a:t>AWS IAMのアクセスキーやシークレットアクセスキー（コードからAWS APIなどを呼び出す際に利用される）</a:t>
                      </a:r>
                    </a:p>
                  </a:txBody>
                  <a:tcPr/>
                </a:tc>
                <a:tc>
                  <a:txBody>
                    <a:bodyPr/>
                    <a:lstStyle/>
                    <a:p>
                      <a:r>
                        <a:rPr lang="en-JP" sz="1200" dirty="0">
                          <a:latin typeface="Meiryo" panose="020B0604030504040204" pitchFamily="34" charset="-128"/>
                          <a:ea typeface="Meiryo" panose="020B0604030504040204" pitchFamily="34" charset="-128"/>
                        </a:rPr>
                        <a:t>処理を実行するサービス（例: EC2, Lambda）に対して</a:t>
                      </a:r>
                      <a:r>
                        <a:rPr lang="ja-JP" altLang="en-US" sz="1200">
                          <a:latin typeface="Meiryo" panose="020B0604030504040204" pitchFamily="34" charset="-128"/>
                          <a:ea typeface="Meiryo" panose="020B0604030504040204" pitchFamily="34" charset="-128"/>
                        </a:rPr>
                        <a:t> </a:t>
                      </a:r>
                      <a:r>
                        <a:rPr lang="en-US" altLang="ja-JP" sz="1200" dirty="0">
                          <a:latin typeface="Meiryo" panose="020B0604030504040204" pitchFamily="34" charset="-128"/>
                          <a:ea typeface="Meiryo" panose="020B0604030504040204" pitchFamily="34" charset="-128"/>
                        </a:rPr>
                        <a:t>IAM</a:t>
                      </a:r>
                      <a:r>
                        <a:rPr lang="ja-JP" altLang="en-US" sz="1200">
                          <a:latin typeface="Meiryo" panose="020B0604030504040204" pitchFamily="34" charset="-128"/>
                          <a:ea typeface="Meiryo" panose="020B0604030504040204" pitchFamily="34" charset="-128"/>
                        </a:rPr>
                        <a:t>ロールを割り当てる。（</a:t>
                      </a:r>
                      <a:r>
                        <a:rPr lang="en-US" sz="1200" b="0" i="0" dirty="0">
                          <a:solidFill>
                            <a:srgbClr val="16191F"/>
                          </a:solidFill>
                          <a:effectLst/>
                          <a:latin typeface="Meiryo" panose="020B0604030504040204" pitchFamily="34" charset="-128"/>
                          <a:ea typeface="Meiryo" panose="020B0604030504040204" pitchFamily="34" charset="-128"/>
                        </a:rPr>
                        <a:t>SEC02-BP02も参照のこと）</a:t>
                      </a:r>
                      <a:endParaRPr lang="en-JP" sz="1200" dirty="0">
                        <a:latin typeface="Meiryo" panose="020B0604030504040204" pitchFamily="34" charset="-128"/>
                        <a:ea typeface="Meiryo" panose="020B0604030504040204" pitchFamily="34" charset="-128"/>
                      </a:endParaRPr>
                    </a:p>
                  </a:txBody>
                  <a:tcPr/>
                </a:tc>
                <a:extLst>
                  <a:ext uri="{0D108BD9-81ED-4DB2-BD59-A6C34878D82A}">
                    <a16:rowId xmlns:a16="http://schemas.microsoft.com/office/drawing/2014/main" val="221876614"/>
                  </a:ext>
                </a:extLst>
              </a:tr>
              <a:tr h="202666">
                <a:tc>
                  <a:txBody>
                    <a:bodyPr/>
                    <a:lstStyle/>
                    <a:p>
                      <a:r>
                        <a:rPr lang="en-JP" sz="1200" dirty="0">
                          <a:latin typeface="Meiryo" panose="020B0604030504040204" pitchFamily="34" charset="-128"/>
                          <a:ea typeface="Meiryo" panose="020B0604030504040204" pitchFamily="34" charset="-128"/>
                        </a:rPr>
                        <a:t>SSH 鍵</a:t>
                      </a:r>
                    </a:p>
                  </a:txBody>
                  <a:tcPr/>
                </a:tc>
                <a:tc>
                  <a:txBody>
                    <a:bodyPr/>
                    <a:lstStyle/>
                    <a:p>
                      <a:r>
                        <a:rPr lang="en-JP" sz="1200" dirty="0">
                          <a:latin typeface="Meiryo" panose="020B0604030504040204" pitchFamily="34" charset="-128"/>
                          <a:ea typeface="Meiryo" panose="020B0604030504040204" pitchFamily="34" charset="-128"/>
                        </a:rPr>
                        <a:t>EC2 Linuxインスタンスにログインする際のSSH鍵</a:t>
                      </a:r>
                    </a:p>
                  </a:txBody>
                  <a:tcPr/>
                </a:tc>
                <a:tc>
                  <a:txBody>
                    <a:bodyPr/>
                    <a:lstStyle/>
                    <a:p>
                      <a:r>
                        <a:rPr lang="en-JP" sz="1200" dirty="0">
                          <a:latin typeface="Meiryo" panose="020B0604030504040204" pitchFamily="34" charset="-128"/>
                          <a:ea typeface="Meiryo" panose="020B0604030504040204" pitchFamily="34" charset="-128"/>
                        </a:rPr>
                        <a:t>AWS Systems ManagerやEC2 Instance Connectを利用してログインする</a:t>
                      </a:r>
                    </a:p>
                  </a:txBody>
                  <a:tcPr/>
                </a:tc>
                <a:extLst>
                  <a:ext uri="{0D108BD9-81ED-4DB2-BD59-A6C34878D82A}">
                    <a16:rowId xmlns:a16="http://schemas.microsoft.com/office/drawing/2014/main" val="2450955654"/>
                  </a:ext>
                </a:extLst>
              </a:tr>
              <a:tr h="202666">
                <a:tc>
                  <a:txBody>
                    <a:bodyPr/>
                    <a:lstStyle/>
                    <a:p>
                      <a:r>
                        <a:rPr lang="en-JP" sz="1200" dirty="0">
                          <a:latin typeface="Meiryo" panose="020B0604030504040204" pitchFamily="34" charset="-128"/>
                          <a:ea typeface="Meiryo" panose="020B0604030504040204" pitchFamily="34" charset="-128"/>
                        </a:rPr>
                        <a:t>アプリケーションやDBのパスワード</a:t>
                      </a:r>
                    </a:p>
                  </a:txBody>
                  <a:tcPr/>
                </a:tc>
                <a:tc>
                  <a:txBody>
                    <a:bodyPr/>
                    <a:lstStyle/>
                    <a:p>
                      <a:r>
                        <a:rPr lang="en-JP" sz="1200" dirty="0">
                          <a:latin typeface="Meiryo" panose="020B0604030504040204" pitchFamily="34" charset="-128"/>
                          <a:ea typeface="Meiryo" panose="020B0604030504040204" pitchFamily="34" charset="-128"/>
                        </a:rPr>
                        <a:t>パスワード文字列（平文）</a:t>
                      </a:r>
                    </a:p>
                  </a:txBody>
                  <a:tcPr/>
                </a:tc>
                <a:tc>
                  <a:txBody>
                    <a:bodyPr/>
                    <a:lstStyle/>
                    <a:p>
                      <a:r>
                        <a:rPr lang="en-JP" sz="1200" dirty="0">
                          <a:latin typeface="Meiryo" panose="020B0604030504040204" pitchFamily="34" charset="-128"/>
                          <a:ea typeface="Meiryo" panose="020B0604030504040204" pitchFamily="34" charset="-128"/>
                        </a:rPr>
                        <a:t>AWS Secrets Manager によってパスワードを管理する。</a:t>
                      </a:r>
                    </a:p>
                    <a:p>
                      <a:r>
                        <a:rPr lang="en-JP" sz="1200" dirty="0">
                          <a:latin typeface="Meiryo" panose="020B0604030504040204" pitchFamily="34" charset="-128"/>
                          <a:ea typeface="Meiryo" panose="020B0604030504040204" pitchFamily="34" charset="-128"/>
                        </a:rPr>
                        <a:t>一部のDBではIAMデータベース認証がサポートされるのでこちらを利用する。</a:t>
                      </a:r>
                    </a:p>
                    <a:p>
                      <a:r>
                        <a:rPr lang="en-US" sz="700" dirty="0">
                          <a:latin typeface="Meiryo" panose="020B0604030504040204" pitchFamily="34" charset="-128"/>
                          <a:ea typeface="Meiryo" panose="020B0604030504040204" pitchFamily="34" charset="-128"/>
                        </a:rPr>
                        <a:t>https://</a:t>
                      </a:r>
                      <a:r>
                        <a:rPr lang="en-US" sz="700" dirty="0" err="1">
                          <a:latin typeface="Meiryo" panose="020B0604030504040204" pitchFamily="34" charset="-128"/>
                          <a:ea typeface="Meiryo" panose="020B0604030504040204" pitchFamily="34" charset="-128"/>
                        </a:rPr>
                        <a:t>docs.aws.amazon.com</a:t>
                      </a:r>
                      <a:r>
                        <a:rPr lang="en-US" sz="700" dirty="0">
                          <a:latin typeface="Meiryo" panose="020B0604030504040204" pitchFamily="34" charset="-128"/>
                          <a:ea typeface="Meiryo" panose="020B0604030504040204" pitchFamily="34" charset="-128"/>
                        </a:rPr>
                        <a:t>/</a:t>
                      </a:r>
                      <a:r>
                        <a:rPr lang="en-US" sz="700" dirty="0" err="1">
                          <a:latin typeface="Meiryo" panose="020B0604030504040204" pitchFamily="34" charset="-128"/>
                          <a:ea typeface="Meiryo" panose="020B0604030504040204" pitchFamily="34" charset="-128"/>
                        </a:rPr>
                        <a:t>ja_jp</a:t>
                      </a:r>
                      <a:r>
                        <a:rPr lang="en-US" sz="700" dirty="0">
                          <a:latin typeface="Meiryo" panose="020B0604030504040204" pitchFamily="34" charset="-128"/>
                          <a:ea typeface="Meiryo" panose="020B0604030504040204" pitchFamily="34" charset="-128"/>
                        </a:rPr>
                        <a:t>/</a:t>
                      </a:r>
                      <a:r>
                        <a:rPr lang="en-US" sz="700" dirty="0" err="1">
                          <a:latin typeface="Meiryo" panose="020B0604030504040204" pitchFamily="34" charset="-128"/>
                          <a:ea typeface="Meiryo" panose="020B0604030504040204" pitchFamily="34" charset="-128"/>
                        </a:rPr>
                        <a:t>AmazonRDS</a:t>
                      </a:r>
                      <a:r>
                        <a:rPr lang="en-US" sz="700" dirty="0">
                          <a:latin typeface="Meiryo" panose="020B0604030504040204" pitchFamily="34" charset="-128"/>
                          <a:ea typeface="Meiryo" panose="020B0604030504040204" pitchFamily="34" charset="-128"/>
                        </a:rPr>
                        <a:t>/latest/</a:t>
                      </a:r>
                      <a:r>
                        <a:rPr lang="en-US" sz="700" dirty="0" err="1">
                          <a:latin typeface="Meiryo" panose="020B0604030504040204" pitchFamily="34" charset="-128"/>
                          <a:ea typeface="Meiryo" panose="020B0604030504040204" pitchFamily="34" charset="-128"/>
                        </a:rPr>
                        <a:t>UserGuide</a:t>
                      </a:r>
                      <a:r>
                        <a:rPr lang="en-US" sz="700" dirty="0">
                          <a:latin typeface="Meiryo" panose="020B0604030504040204" pitchFamily="34" charset="-128"/>
                          <a:ea typeface="Meiryo" panose="020B0604030504040204" pitchFamily="34" charset="-128"/>
                        </a:rPr>
                        <a:t>/</a:t>
                      </a:r>
                      <a:r>
                        <a:rPr lang="en-US" sz="700" dirty="0" err="1">
                          <a:latin typeface="Meiryo" panose="020B0604030504040204" pitchFamily="34" charset="-128"/>
                          <a:ea typeface="Meiryo" panose="020B0604030504040204" pitchFamily="34" charset="-128"/>
                        </a:rPr>
                        <a:t>UsingWithRDS.IAMDBAuth.html</a:t>
                      </a:r>
                      <a:endParaRPr lang="en-JP" sz="1200" dirty="0">
                        <a:latin typeface="Meiryo" panose="020B0604030504040204" pitchFamily="34" charset="-128"/>
                        <a:ea typeface="Meiryo" panose="020B0604030504040204" pitchFamily="34" charset="-128"/>
                      </a:endParaRPr>
                    </a:p>
                  </a:txBody>
                  <a:tcPr/>
                </a:tc>
                <a:extLst>
                  <a:ext uri="{0D108BD9-81ED-4DB2-BD59-A6C34878D82A}">
                    <a16:rowId xmlns:a16="http://schemas.microsoft.com/office/drawing/2014/main" val="2667776095"/>
                  </a:ext>
                </a:extLst>
              </a:tr>
              <a:tr h="202666">
                <a:tc>
                  <a:txBody>
                    <a:bodyPr/>
                    <a:lstStyle/>
                    <a:p>
                      <a:r>
                        <a:rPr lang="en-JP" sz="1200" dirty="0">
                          <a:latin typeface="Meiryo" panose="020B0604030504040204" pitchFamily="34" charset="-128"/>
                          <a:ea typeface="Meiryo" panose="020B0604030504040204" pitchFamily="34" charset="-128"/>
                        </a:rPr>
                        <a:t>O</a:t>
                      </a:r>
                      <a:r>
                        <a:rPr lang="en-US" sz="1200" dirty="0">
                          <a:latin typeface="Meiryo" panose="020B0604030504040204" pitchFamily="34" charset="-128"/>
                          <a:ea typeface="Meiryo" panose="020B0604030504040204" pitchFamily="34" charset="-128"/>
                        </a:rPr>
                        <a:t>a</a:t>
                      </a:r>
                      <a:r>
                        <a:rPr lang="en-JP" sz="1200" dirty="0">
                          <a:latin typeface="Meiryo" panose="020B0604030504040204" pitchFamily="34" charset="-128"/>
                          <a:ea typeface="Meiryo" panose="020B0604030504040204" pitchFamily="34" charset="-128"/>
                        </a:rPr>
                        <a:t>uthトークン</a:t>
                      </a:r>
                    </a:p>
                  </a:txBody>
                  <a:tcPr/>
                </a:tc>
                <a:tc>
                  <a:txBody>
                    <a:bodyPr/>
                    <a:lstStyle/>
                    <a:p>
                      <a:r>
                        <a:rPr lang="en-JP" sz="1200" dirty="0">
                          <a:latin typeface="Meiryo" panose="020B0604030504040204" pitchFamily="34" charset="-128"/>
                          <a:ea typeface="Meiryo" panose="020B0604030504040204" pitchFamily="34" charset="-128"/>
                        </a:rPr>
                        <a:t>トークン文字列（平文）</a:t>
                      </a:r>
                    </a:p>
                  </a:txBody>
                  <a:tcPr/>
                </a:tc>
                <a:tc rowSpan="2">
                  <a:txBody>
                    <a:bodyPr/>
                    <a:lstStyle/>
                    <a:p>
                      <a:r>
                        <a:rPr lang="en-JP" sz="1200" dirty="0">
                          <a:latin typeface="Meiryo" panose="020B0604030504040204" pitchFamily="34" charset="-128"/>
                          <a:ea typeface="Meiryo" panose="020B0604030504040204" pitchFamily="34" charset="-128"/>
                        </a:rPr>
                        <a:t>AWS Secrets Manager によってトークンを管理しローテーションを行う。</a:t>
                      </a:r>
                    </a:p>
                  </a:txBody>
                  <a:tcPr/>
                </a:tc>
                <a:extLst>
                  <a:ext uri="{0D108BD9-81ED-4DB2-BD59-A6C34878D82A}">
                    <a16:rowId xmlns:a16="http://schemas.microsoft.com/office/drawing/2014/main" val="840823073"/>
                  </a:ext>
                </a:extLst>
              </a:tr>
              <a:tr h="202666">
                <a:tc>
                  <a:txBody>
                    <a:bodyPr/>
                    <a:lstStyle/>
                    <a:p>
                      <a:r>
                        <a:rPr lang="en-JP" sz="1200" dirty="0">
                          <a:latin typeface="Meiryo" panose="020B0604030504040204" pitchFamily="34" charset="-128"/>
                          <a:ea typeface="Meiryo" panose="020B0604030504040204" pitchFamily="34" charset="-128"/>
                        </a:rPr>
                        <a:t>APIトークン/キー</a:t>
                      </a:r>
                    </a:p>
                  </a:txBody>
                  <a:tcPr/>
                </a:tc>
                <a:tc>
                  <a:txBody>
                    <a:bodyPr/>
                    <a:lstStyle/>
                    <a:p>
                      <a:pPr marL="0" marR="0" lvl="0" indent="0" algn="l" defTabSz="609576" rtl="0" eaLnBrk="1" fontAlgn="auto" latinLnBrk="0" hangingPunct="1">
                        <a:lnSpc>
                          <a:spcPct val="100000"/>
                        </a:lnSpc>
                        <a:spcBef>
                          <a:spcPts val="0"/>
                        </a:spcBef>
                        <a:spcAft>
                          <a:spcPts val="0"/>
                        </a:spcAft>
                        <a:buClrTx/>
                        <a:buSzTx/>
                        <a:buFontTx/>
                        <a:buNone/>
                        <a:tabLst/>
                        <a:defRPr/>
                      </a:pPr>
                      <a:r>
                        <a:rPr lang="en-JP" sz="1200" dirty="0">
                          <a:latin typeface="Meiryo" panose="020B0604030504040204" pitchFamily="34" charset="-128"/>
                          <a:ea typeface="Meiryo" panose="020B0604030504040204" pitchFamily="34" charset="-128"/>
                        </a:rPr>
                        <a:t>トークン文字列（平文）</a:t>
                      </a:r>
                    </a:p>
                  </a:txBody>
                  <a:tcPr/>
                </a:tc>
                <a:tc vMerge="1">
                  <a:txBody>
                    <a:bodyPr/>
                    <a:lstStyle/>
                    <a:p>
                      <a:endParaRPr lang="en-JP" sz="1400" dirty="0">
                        <a:latin typeface="Meiryo" panose="020B0604030504040204" pitchFamily="34" charset="-128"/>
                        <a:ea typeface="Meiryo" panose="020B0604030504040204" pitchFamily="34" charset="-128"/>
                      </a:endParaRPr>
                    </a:p>
                  </a:txBody>
                  <a:tcPr/>
                </a:tc>
                <a:extLst>
                  <a:ext uri="{0D108BD9-81ED-4DB2-BD59-A6C34878D82A}">
                    <a16:rowId xmlns:a16="http://schemas.microsoft.com/office/drawing/2014/main" val="518555127"/>
                  </a:ext>
                </a:extLst>
              </a:tr>
            </a:tbl>
          </a:graphicData>
        </a:graphic>
      </p:graphicFrame>
    </p:spTree>
    <p:extLst>
      <p:ext uri="{BB962C8B-B14F-4D97-AF65-F5344CB8AC3E}">
        <p14:creationId xmlns:p14="http://schemas.microsoft.com/office/powerpoint/2010/main" val="287144224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0">
            <a:extLst>
              <a:ext uri="{FF2B5EF4-FFF2-40B4-BE49-F238E27FC236}">
                <a16:creationId xmlns:a16="http://schemas.microsoft.com/office/drawing/2014/main" id="{142AC13A-0A58-9A4D-AEF2-DB46D6D08AAE}"/>
              </a:ext>
            </a:extLst>
          </p:cNvPr>
          <p:cNvSpPr>
            <a:spLocks noGrp="1"/>
          </p:cNvSpPr>
          <p:nvPr>
            <p:ph type="title"/>
          </p:nvPr>
        </p:nvSpPr>
        <p:spPr>
          <a:xfrm>
            <a:off x="449052" y="153249"/>
            <a:ext cx="10940405" cy="727655"/>
          </a:xfrm>
        </p:spPr>
        <p:txBody>
          <a:bodyPr/>
          <a:lstStyle/>
          <a:p>
            <a:r>
              <a:rPr lang="en-US" sz="2800" b="0" dirty="0" err="1">
                <a:solidFill>
                  <a:srgbClr val="0E2735"/>
                </a:solidFill>
                <a:latin typeface="メイリオ" panose="020B0604030504040204" pitchFamily="50" charset="-128"/>
                <a:ea typeface="メイリオ" panose="020B0604030504040204" pitchFamily="50" charset="-128"/>
              </a:rPr>
              <a:t>参考</a:t>
            </a:r>
            <a:r>
              <a:rPr lang="en-US" sz="2800" b="0" dirty="0">
                <a:solidFill>
                  <a:srgbClr val="0E2735"/>
                </a:solidFill>
                <a:latin typeface="メイリオ" panose="020B0604030504040204" pitchFamily="50" charset="-128"/>
                <a:ea typeface="メイリオ" panose="020B0604030504040204" pitchFamily="50" charset="-128"/>
              </a:rPr>
              <a:t>: AWS Secrets Manager </a:t>
            </a:r>
            <a:r>
              <a:rPr lang="en-US" sz="2800" b="0" dirty="0" err="1">
                <a:solidFill>
                  <a:srgbClr val="0E2735"/>
                </a:solidFill>
                <a:latin typeface="メイリオ" panose="020B0604030504040204" pitchFamily="50" charset="-128"/>
                <a:ea typeface="メイリオ" panose="020B0604030504040204" pitchFamily="50" charset="-128"/>
              </a:rPr>
              <a:t>とは</a:t>
            </a:r>
            <a:endParaRPr lang="en-US" sz="2800" b="0" dirty="0">
              <a:solidFill>
                <a:srgbClr val="0E2735"/>
              </a:solidFill>
              <a:latin typeface="メイリオ" panose="020B0604030504040204" pitchFamily="50" charset="-128"/>
              <a:ea typeface="メイリオ" panose="020B0604030504040204" pitchFamily="50" charset="-128"/>
            </a:endParaRPr>
          </a:p>
        </p:txBody>
      </p:sp>
      <p:sp>
        <p:nvSpPr>
          <p:cNvPr id="5" name="Content Placeholder 2">
            <a:extLst>
              <a:ext uri="{FF2B5EF4-FFF2-40B4-BE49-F238E27FC236}">
                <a16:creationId xmlns:a16="http://schemas.microsoft.com/office/drawing/2014/main" id="{00A27F08-0C87-264E-BB8F-540636853DC1}"/>
              </a:ext>
            </a:extLst>
          </p:cNvPr>
          <p:cNvSpPr txBox="1">
            <a:spLocks/>
          </p:cNvSpPr>
          <p:nvPr/>
        </p:nvSpPr>
        <p:spPr>
          <a:xfrm>
            <a:off x="475727" y="1338140"/>
            <a:ext cx="11240548" cy="1107996"/>
          </a:xfrm>
          <a:prstGeom prst="rect">
            <a:avLst/>
          </a:prstGeom>
        </p:spPr>
        <p:txBody>
          <a:bodyPr vert="horz" wrap="square" lIns="121920" tIns="60960" rIns="121920" bIns="60960" rtlCol="0">
            <a:spAutoFit/>
          </a:bodyPr>
          <a:lstStyle>
            <a:lvl1pPr marL="0" indent="0" algn="l" defTabSz="457200" rtl="0" eaLnBrk="1" latinLnBrk="0" hangingPunct="1">
              <a:spcBef>
                <a:spcPct val="20000"/>
              </a:spcBef>
              <a:buFontTx/>
              <a:buNone/>
              <a:defRPr sz="2400" b="0" i="0" kern="1200">
                <a:solidFill>
                  <a:schemeClr val="accent6">
                    <a:lumMod val="50000"/>
                  </a:schemeClr>
                </a:solidFill>
                <a:latin typeface="Arial"/>
                <a:ea typeface="+mn-ea"/>
                <a:cs typeface="Arial"/>
              </a:defRPr>
            </a:lvl1pPr>
            <a:lvl2pPr marL="742950" indent="-285750" algn="l" defTabSz="457200" rtl="0" eaLnBrk="1" latinLnBrk="0" hangingPunct="1">
              <a:spcBef>
                <a:spcPct val="20000"/>
              </a:spcBef>
              <a:buFont typeface="Arial"/>
              <a:buChar char="•"/>
              <a:defRPr sz="2000" b="0" i="0" kern="1200">
                <a:solidFill>
                  <a:schemeClr val="accent6">
                    <a:lumMod val="50000"/>
                  </a:schemeClr>
                </a:solidFill>
                <a:latin typeface="Arial"/>
                <a:ea typeface="+mn-ea"/>
                <a:cs typeface="Arial"/>
              </a:defRPr>
            </a:lvl2pPr>
            <a:lvl3pPr marL="1143000" indent="-228600" algn="l" defTabSz="457200" rtl="0" eaLnBrk="1" latinLnBrk="0" hangingPunct="1">
              <a:spcBef>
                <a:spcPct val="20000"/>
              </a:spcBef>
              <a:buFont typeface="Arial"/>
              <a:buChar char="•"/>
              <a:defRPr sz="1800" b="0" i="0" kern="1200">
                <a:solidFill>
                  <a:schemeClr val="accent6">
                    <a:lumMod val="50000"/>
                  </a:schemeClr>
                </a:solidFill>
                <a:latin typeface="Arial"/>
                <a:ea typeface="+mn-ea"/>
                <a:cs typeface="Arial"/>
              </a:defRPr>
            </a:lvl3pPr>
            <a:lvl4pPr marL="1600200" indent="-228600" algn="l" defTabSz="457200" rtl="0" eaLnBrk="1" latinLnBrk="0" hangingPunct="1">
              <a:spcBef>
                <a:spcPct val="20000"/>
              </a:spcBef>
              <a:buFont typeface="Arial"/>
              <a:buChar char="–"/>
              <a:defRPr sz="1600" b="0" i="0" kern="1200">
                <a:solidFill>
                  <a:schemeClr val="accent6">
                    <a:lumMod val="50000"/>
                  </a:schemeClr>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chemeClr val="accent6">
                    <a:lumMod val="50000"/>
                  </a:schemeClr>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ja-JP" altLang="en-US" sz="3200" b="1" dirty="0">
                <a:solidFill>
                  <a:srgbClr val="0E2735"/>
                </a:solidFill>
                <a:latin typeface="メイリオ" panose="020B0604030504040204" pitchFamily="50" charset="-128"/>
                <a:ea typeface="メイリオ" panose="020B0604030504040204" pitchFamily="50" charset="-128"/>
                <a:cs typeface="Amazon Ember" panose="020B0603020204020204" pitchFamily="34" charset="0"/>
              </a:rPr>
              <a:t>データベースへの認証情報や</a:t>
            </a:r>
            <a:r>
              <a:rPr lang="en-US" altLang="ja-JP" sz="3200" b="1" dirty="0">
                <a:solidFill>
                  <a:srgbClr val="0E2735"/>
                </a:solidFill>
                <a:latin typeface="メイリオ" panose="020B0604030504040204" pitchFamily="50" charset="-128"/>
                <a:ea typeface="メイリオ" panose="020B0604030504040204" pitchFamily="50" charset="-128"/>
                <a:cs typeface="Amazon Ember" panose="020B0603020204020204" pitchFamily="34" charset="0"/>
              </a:rPr>
              <a:t> API </a:t>
            </a:r>
            <a:r>
              <a:rPr lang="ja-JP" altLang="en-US" sz="3200" b="1" dirty="0">
                <a:solidFill>
                  <a:srgbClr val="0E2735"/>
                </a:solidFill>
                <a:latin typeface="メイリオ" panose="020B0604030504040204" pitchFamily="50" charset="-128"/>
                <a:ea typeface="メイリオ" panose="020B0604030504040204" pitchFamily="50" charset="-128"/>
                <a:cs typeface="Amazon Ember" panose="020B0603020204020204" pitchFamily="34" charset="0"/>
              </a:rPr>
              <a:t>キーなど</a:t>
            </a:r>
            <a:br>
              <a:rPr lang="en-US" altLang="ja-JP" sz="3200" b="1" dirty="0">
                <a:solidFill>
                  <a:srgbClr val="0E2735"/>
                </a:solidFill>
                <a:latin typeface="メイリオ" panose="020B0604030504040204" pitchFamily="50" charset="-128"/>
                <a:ea typeface="メイリオ" panose="020B0604030504040204" pitchFamily="50" charset="-128"/>
                <a:cs typeface="Amazon Ember" panose="020B0603020204020204" pitchFamily="34" charset="0"/>
              </a:rPr>
            </a:br>
            <a:r>
              <a:rPr lang="ja-JP" altLang="en-US" sz="3200" b="1" dirty="0">
                <a:solidFill>
                  <a:srgbClr val="0E2735"/>
                </a:solidFill>
                <a:latin typeface="メイリオ" panose="020B0604030504040204" pitchFamily="50" charset="-128"/>
                <a:ea typeface="メイリオ" panose="020B0604030504040204" pitchFamily="50" charset="-128"/>
                <a:cs typeface="Amazon Ember" panose="020B0603020204020204" pitchFamily="34" charset="0"/>
              </a:rPr>
              <a:t>シークレットのライフサイクルマネージメント</a:t>
            </a:r>
            <a:endParaRPr lang="en-US" sz="3200" b="1" dirty="0">
              <a:solidFill>
                <a:srgbClr val="0E2735"/>
              </a:solidFill>
              <a:latin typeface="メイリオ" panose="020B0604030504040204" pitchFamily="50" charset="-128"/>
              <a:ea typeface="メイリオ" panose="020B0604030504040204" pitchFamily="50" charset="-128"/>
              <a:cs typeface="Amazon Ember" panose="020B0603020204020204" pitchFamily="34" charset="0"/>
            </a:endParaRPr>
          </a:p>
        </p:txBody>
      </p:sp>
      <p:sp>
        <p:nvSpPr>
          <p:cNvPr id="6" name="Content Placeholder 4">
            <a:extLst>
              <a:ext uri="{FF2B5EF4-FFF2-40B4-BE49-F238E27FC236}">
                <a16:creationId xmlns:a16="http://schemas.microsoft.com/office/drawing/2014/main" id="{2AA8D476-9B6A-BB49-B788-7358A8368A4D}"/>
              </a:ext>
            </a:extLst>
          </p:cNvPr>
          <p:cNvSpPr txBox="1">
            <a:spLocks/>
          </p:cNvSpPr>
          <p:nvPr/>
        </p:nvSpPr>
        <p:spPr>
          <a:xfrm>
            <a:off x="350539" y="4898474"/>
            <a:ext cx="2926080" cy="861774"/>
          </a:xfrm>
          <a:prstGeom prst="rect">
            <a:avLst/>
          </a:prstGeom>
        </p:spPr>
        <p:txBody>
          <a:bodyPr vert="horz" wrap="square" lIns="121920" tIns="60960" rIns="121920" bIns="60960" rtlCol="0">
            <a:spAutoFit/>
          </a:bodyPr>
          <a:lstStyle>
            <a:lvl1pPr marL="0" indent="0" algn="l" defTabSz="457200" rtl="0" eaLnBrk="1" latinLnBrk="0" hangingPunct="1">
              <a:spcBef>
                <a:spcPct val="20000"/>
              </a:spcBef>
              <a:buFontTx/>
              <a:buNone/>
              <a:defRPr sz="2400" b="0" i="0" kern="1200">
                <a:solidFill>
                  <a:schemeClr val="bg1"/>
                </a:solidFill>
                <a:latin typeface="Amazon Ember Regular" charset="0"/>
                <a:ea typeface="+mn-ea"/>
                <a:cs typeface="Amazon Ember Regular" charset="0"/>
              </a:defRPr>
            </a:lvl1pPr>
            <a:lvl2pPr marL="742950" indent="-285750" algn="l" defTabSz="457200" rtl="0" eaLnBrk="1" latinLnBrk="0" hangingPunct="1">
              <a:spcBef>
                <a:spcPct val="20000"/>
              </a:spcBef>
              <a:buFont typeface="Arial"/>
              <a:buChar char="•"/>
              <a:defRPr sz="2000" b="0" i="0" kern="1200">
                <a:solidFill>
                  <a:schemeClr val="bg1"/>
                </a:solidFill>
                <a:latin typeface="Amazon Ember Regular" charset="0"/>
                <a:ea typeface="+mn-ea"/>
                <a:cs typeface="Amazon Ember Regular" charset="0"/>
              </a:defRPr>
            </a:lvl2pPr>
            <a:lvl3pPr marL="1143000" indent="-228600" algn="l" defTabSz="457200" rtl="0" eaLnBrk="1" latinLnBrk="0" hangingPunct="1">
              <a:spcBef>
                <a:spcPct val="20000"/>
              </a:spcBef>
              <a:buFont typeface="Arial"/>
              <a:buChar char="•"/>
              <a:defRPr sz="1800" b="0" i="0" kern="1200">
                <a:solidFill>
                  <a:schemeClr val="bg1"/>
                </a:solidFill>
                <a:latin typeface="Amazon Ember Regular" charset="0"/>
                <a:ea typeface="+mn-ea"/>
                <a:cs typeface="Amazon Ember Regular" charset="0"/>
              </a:defRPr>
            </a:lvl3pPr>
            <a:lvl4pPr marL="1600200" indent="-228600" algn="l" defTabSz="457200" rtl="0" eaLnBrk="1" latinLnBrk="0" hangingPunct="1">
              <a:spcBef>
                <a:spcPct val="20000"/>
              </a:spcBef>
              <a:buFont typeface="Arial"/>
              <a:buChar char="–"/>
              <a:defRPr sz="1600" b="0" i="0" kern="1200">
                <a:solidFill>
                  <a:schemeClr val="bg1"/>
                </a:solidFill>
                <a:latin typeface="Amazon Ember Regular" charset="0"/>
                <a:ea typeface="+mn-ea"/>
                <a:cs typeface="Amazon Ember Regular" charset="0"/>
              </a:defRPr>
            </a:lvl4pPr>
            <a:lvl5pPr marL="2057400" indent="-228600" algn="l" defTabSz="457200" rtl="0" eaLnBrk="1" latinLnBrk="0" hangingPunct="1">
              <a:spcBef>
                <a:spcPct val="20000"/>
              </a:spcBef>
              <a:buFont typeface="Arial"/>
              <a:buChar char="»"/>
              <a:defRPr sz="1600" b="0" i="0" kern="1200">
                <a:solidFill>
                  <a:schemeClr val="bg1"/>
                </a:solidFill>
                <a:latin typeface="Amazon Ember Regular" charset="0"/>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ja-JP" altLang="en-US" dirty="0">
                <a:solidFill>
                  <a:srgbClr val="0E2735"/>
                </a:solidFill>
                <a:latin typeface="メイリオ" panose="020B0604030504040204" pitchFamily="50" charset="-128"/>
                <a:ea typeface="メイリオ" panose="020B0604030504040204" pitchFamily="50" charset="-128"/>
              </a:rPr>
              <a:t>シークレットを</a:t>
            </a:r>
            <a:br>
              <a:rPr lang="en-US" altLang="ja-JP" dirty="0">
                <a:solidFill>
                  <a:srgbClr val="0E2735"/>
                </a:solidFill>
                <a:latin typeface="メイリオ" panose="020B0604030504040204" pitchFamily="50" charset="-128"/>
                <a:ea typeface="メイリオ" panose="020B0604030504040204" pitchFamily="50" charset="-128"/>
              </a:rPr>
            </a:br>
            <a:r>
              <a:rPr lang="ja-JP" altLang="en-US" dirty="0">
                <a:solidFill>
                  <a:srgbClr val="0E2735"/>
                </a:solidFill>
                <a:latin typeface="メイリオ" panose="020B0604030504040204" pitchFamily="50" charset="-128"/>
                <a:ea typeface="メイリオ" panose="020B0604030504040204" pitchFamily="50" charset="-128"/>
              </a:rPr>
              <a:t>安全に保管</a:t>
            </a:r>
            <a:endParaRPr lang="en-US" dirty="0">
              <a:solidFill>
                <a:srgbClr val="0E2735"/>
              </a:solidFill>
              <a:latin typeface="メイリオ" panose="020B0604030504040204" pitchFamily="50" charset="-128"/>
              <a:ea typeface="メイリオ" panose="020B0604030504040204" pitchFamily="50" charset="-128"/>
            </a:endParaRPr>
          </a:p>
        </p:txBody>
      </p:sp>
      <p:sp>
        <p:nvSpPr>
          <p:cNvPr id="7" name="Content Placeholder 4">
            <a:extLst>
              <a:ext uri="{FF2B5EF4-FFF2-40B4-BE49-F238E27FC236}">
                <a16:creationId xmlns:a16="http://schemas.microsoft.com/office/drawing/2014/main" id="{B3EE0572-51D3-694C-B859-A29555237413}"/>
              </a:ext>
            </a:extLst>
          </p:cNvPr>
          <p:cNvSpPr txBox="1">
            <a:spLocks/>
          </p:cNvSpPr>
          <p:nvPr/>
        </p:nvSpPr>
        <p:spPr>
          <a:xfrm>
            <a:off x="5915096" y="4898474"/>
            <a:ext cx="2926080" cy="1231106"/>
          </a:xfrm>
          <a:prstGeom prst="rect">
            <a:avLst/>
          </a:prstGeom>
        </p:spPr>
        <p:txBody>
          <a:bodyPr vert="horz" wrap="square" lIns="121920" tIns="60960" rIns="121920" bIns="60960" rtlCol="0">
            <a:spAutoFit/>
          </a:bodyPr>
          <a:lstStyle>
            <a:lvl1pPr marL="0" indent="0" algn="l" defTabSz="457200" rtl="0" eaLnBrk="1" latinLnBrk="0" hangingPunct="1">
              <a:spcBef>
                <a:spcPct val="20000"/>
              </a:spcBef>
              <a:buFontTx/>
              <a:buNone/>
              <a:defRPr sz="2400" b="0" i="0" kern="1200">
                <a:solidFill>
                  <a:schemeClr val="bg1"/>
                </a:solidFill>
                <a:latin typeface="Amazon Ember Regular" charset="0"/>
                <a:ea typeface="+mn-ea"/>
                <a:cs typeface="Amazon Ember Regular" charset="0"/>
              </a:defRPr>
            </a:lvl1pPr>
            <a:lvl2pPr marL="742950" indent="-285750" algn="l" defTabSz="457200" rtl="0" eaLnBrk="1" latinLnBrk="0" hangingPunct="1">
              <a:spcBef>
                <a:spcPct val="20000"/>
              </a:spcBef>
              <a:buFont typeface="Arial"/>
              <a:buChar char="•"/>
              <a:defRPr sz="2000" b="0" i="0" kern="1200">
                <a:solidFill>
                  <a:schemeClr val="bg1"/>
                </a:solidFill>
                <a:latin typeface="Amazon Ember Regular" charset="0"/>
                <a:ea typeface="+mn-ea"/>
                <a:cs typeface="Amazon Ember Regular" charset="0"/>
              </a:defRPr>
            </a:lvl2pPr>
            <a:lvl3pPr marL="1143000" indent="-228600" algn="l" defTabSz="457200" rtl="0" eaLnBrk="1" latinLnBrk="0" hangingPunct="1">
              <a:spcBef>
                <a:spcPct val="20000"/>
              </a:spcBef>
              <a:buFont typeface="Arial"/>
              <a:buChar char="•"/>
              <a:defRPr sz="1800" b="0" i="0" kern="1200">
                <a:solidFill>
                  <a:schemeClr val="bg1"/>
                </a:solidFill>
                <a:latin typeface="Amazon Ember Regular" charset="0"/>
                <a:ea typeface="+mn-ea"/>
                <a:cs typeface="Amazon Ember Regular" charset="0"/>
              </a:defRPr>
            </a:lvl3pPr>
            <a:lvl4pPr marL="1600200" indent="-228600" algn="l" defTabSz="457200" rtl="0" eaLnBrk="1" latinLnBrk="0" hangingPunct="1">
              <a:spcBef>
                <a:spcPct val="20000"/>
              </a:spcBef>
              <a:buFont typeface="Arial"/>
              <a:buChar char="–"/>
              <a:defRPr sz="1600" b="0" i="0" kern="1200">
                <a:solidFill>
                  <a:schemeClr val="bg1"/>
                </a:solidFill>
                <a:latin typeface="Amazon Ember Regular" charset="0"/>
                <a:ea typeface="+mn-ea"/>
                <a:cs typeface="Amazon Ember Regular" charset="0"/>
              </a:defRPr>
            </a:lvl4pPr>
            <a:lvl5pPr marL="2057400" indent="-228600" algn="l" defTabSz="457200" rtl="0" eaLnBrk="1" latinLnBrk="0" hangingPunct="1">
              <a:spcBef>
                <a:spcPct val="20000"/>
              </a:spcBef>
              <a:buFont typeface="Arial"/>
              <a:buChar char="»"/>
              <a:defRPr sz="1600" b="0" i="0" kern="1200">
                <a:solidFill>
                  <a:schemeClr val="bg1"/>
                </a:solidFill>
                <a:latin typeface="Amazon Ember Regular" charset="0"/>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ja-JP" altLang="en-US" dirty="0">
                <a:solidFill>
                  <a:srgbClr val="0E2735"/>
                </a:solidFill>
                <a:latin typeface="メイリオ" panose="020B0604030504040204" pitchFamily="50" charset="-128"/>
                <a:ea typeface="メイリオ" panose="020B0604030504040204" pitchFamily="50" charset="-128"/>
              </a:rPr>
              <a:t>粒度の細かい</a:t>
            </a:r>
            <a:br>
              <a:rPr lang="en-US" altLang="ja-JP" dirty="0">
                <a:solidFill>
                  <a:srgbClr val="0E2735"/>
                </a:solidFill>
                <a:latin typeface="メイリオ" panose="020B0604030504040204" pitchFamily="50" charset="-128"/>
                <a:ea typeface="メイリオ" panose="020B0604030504040204" pitchFamily="50" charset="-128"/>
              </a:rPr>
            </a:br>
            <a:r>
              <a:rPr lang="ja-JP" altLang="en-US" dirty="0">
                <a:solidFill>
                  <a:srgbClr val="0E2735"/>
                </a:solidFill>
                <a:latin typeface="メイリオ" panose="020B0604030504040204" pitchFamily="50" charset="-128"/>
                <a:ea typeface="メイリオ" panose="020B0604030504040204" pitchFamily="50" charset="-128"/>
              </a:rPr>
              <a:t>ポリシーで</a:t>
            </a:r>
            <a:br>
              <a:rPr lang="en-US" altLang="ja-JP" dirty="0">
                <a:solidFill>
                  <a:srgbClr val="0E2735"/>
                </a:solidFill>
                <a:latin typeface="メイリオ" panose="020B0604030504040204" pitchFamily="50" charset="-128"/>
                <a:ea typeface="メイリオ" panose="020B0604030504040204" pitchFamily="50" charset="-128"/>
              </a:rPr>
            </a:br>
            <a:r>
              <a:rPr lang="ja-JP" altLang="en-US" dirty="0">
                <a:solidFill>
                  <a:srgbClr val="0E2735"/>
                </a:solidFill>
                <a:latin typeface="メイリオ" panose="020B0604030504040204" pitchFamily="50" charset="-128"/>
                <a:ea typeface="メイリオ" panose="020B0604030504040204" pitchFamily="50" charset="-128"/>
              </a:rPr>
              <a:t>アクセス管理</a:t>
            </a:r>
            <a:endParaRPr lang="en-US" dirty="0">
              <a:solidFill>
                <a:srgbClr val="0E2735"/>
              </a:solidFill>
              <a:latin typeface="メイリオ" panose="020B0604030504040204" pitchFamily="50" charset="-128"/>
              <a:ea typeface="メイリオ" panose="020B0604030504040204" pitchFamily="50" charset="-128"/>
            </a:endParaRPr>
          </a:p>
        </p:txBody>
      </p:sp>
      <p:sp>
        <p:nvSpPr>
          <p:cNvPr id="8" name="Content Placeholder 4">
            <a:extLst>
              <a:ext uri="{FF2B5EF4-FFF2-40B4-BE49-F238E27FC236}">
                <a16:creationId xmlns:a16="http://schemas.microsoft.com/office/drawing/2014/main" id="{CDE7FDA6-A388-9A40-9A0C-7930A6D7B5E4}"/>
              </a:ext>
            </a:extLst>
          </p:cNvPr>
          <p:cNvSpPr txBox="1">
            <a:spLocks/>
          </p:cNvSpPr>
          <p:nvPr/>
        </p:nvSpPr>
        <p:spPr>
          <a:xfrm>
            <a:off x="8989075" y="4898473"/>
            <a:ext cx="2452941" cy="1231106"/>
          </a:xfrm>
          <a:prstGeom prst="rect">
            <a:avLst/>
          </a:prstGeom>
        </p:spPr>
        <p:txBody>
          <a:bodyPr vert="horz" wrap="square" lIns="121920" tIns="60960" rIns="121920" bIns="60960" rtlCol="0">
            <a:spAutoFit/>
          </a:bodyPr>
          <a:lstStyle>
            <a:lvl1pPr marL="0" indent="0" algn="l" defTabSz="457200" rtl="0" eaLnBrk="1" latinLnBrk="0" hangingPunct="1">
              <a:spcBef>
                <a:spcPct val="20000"/>
              </a:spcBef>
              <a:buFontTx/>
              <a:buNone/>
              <a:defRPr sz="2400" b="0" i="0" kern="1200">
                <a:solidFill>
                  <a:schemeClr val="bg1"/>
                </a:solidFill>
                <a:latin typeface="Amazon Ember Regular" charset="0"/>
                <a:ea typeface="+mn-ea"/>
                <a:cs typeface="Amazon Ember Regular" charset="0"/>
              </a:defRPr>
            </a:lvl1pPr>
            <a:lvl2pPr marL="742950" indent="-285750" algn="l" defTabSz="457200" rtl="0" eaLnBrk="1" latinLnBrk="0" hangingPunct="1">
              <a:spcBef>
                <a:spcPct val="20000"/>
              </a:spcBef>
              <a:buFont typeface="Arial"/>
              <a:buChar char="•"/>
              <a:defRPr sz="2000" b="0" i="0" kern="1200">
                <a:solidFill>
                  <a:schemeClr val="bg1"/>
                </a:solidFill>
                <a:latin typeface="Amazon Ember Regular" charset="0"/>
                <a:ea typeface="+mn-ea"/>
                <a:cs typeface="Amazon Ember Regular" charset="0"/>
              </a:defRPr>
            </a:lvl2pPr>
            <a:lvl3pPr marL="1143000" indent="-228600" algn="l" defTabSz="457200" rtl="0" eaLnBrk="1" latinLnBrk="0" hangingPunct="1">
              <a:spcBef>
                <a:spcPct val="20000"/>
              </a:spcBef>
              <a:buFont typeface="Arial"/>
              <a:buChar char="•"/>
              <a:defRPr sz="1800" b="0" i="0" kern="1200">
                <a:solidFill>
                  <a:schemeClr val="bg1"/>
                </a:solidFill>
                <a:latin typeface="Amazon Ember Regular" charset="0"/>
                <a:ea typeface="+mn-ea"/>
                <a:cs typeface="Amazon Ember Regular" charset="0"/>
              </a:defRPr>
            </a:lvl3pPr>
            <a:lvl4pPr marL="1600200" indent="-228600" algn="l" defTabSz="457200" rtl="0" eaLnBrk="1" latinLnBrk="0" hangingPunct="1">
              <a:spcBef>
                <a:spcPct val="20000"/>
              </a:spcBef>
              <a:buFont typeface="Arial"/>
              <a:buChar char="–"/>
              <a:defRPr sz="1600" b="0" i="0" kern="1200">
                <a:solidFill>
                  <a:schemeClr val="bg1"/>
                </a:solidFill>
                <a:latin typeface="Amazon Ember Regular" charset="0"/>
                <a:ea typeface="+mn-ea"/>
                <a:cs typeface="Amazon Ember Regular" charset="0"/>
              </a:defRPr>
            </a:lvl4pPr>
            <a:lvl5pPr marL="2057400" indent="-228600" algn="l" defTabSz="457200" rtl="0" eaLnBrk="1" latinLnBrk="0" hangingPunct="1">
              <a:spcBef>
                <a:spcPct val="20000"/>
              </a:spcBef>
              <a:buFont typeface="Arial"/>
              <a:buChar char="»"/>
              <a:defRPr sz="1600" b="0" i="0" kern="1200">
                <a:solidFill>
                  <a:schemeClr val="bg1"/>
                </a:solidFill>
                <a:latin typeface="Amazon Ember Regular" charset="0"/>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ja-JP" altLang="en-US" dirty="0">
                <a:solidFill>
                  <a:srgbClr val="0E2735"/>
                </a:solidFill>
                <a:latin typeface="メイリオ" panose="020B0604030504040204" pitchFamily="50" charset="-128"/>
                <a:ea typeface="メイリオ" panose="020B0604030504040204" pitchFamily="50" charset="-128"/>
              </a:rPr>
              <a:t>シークレットを</a:t>
            </a:r>
            <a:br>
              <a:rPr lang="en-US" altLang="ja-JP" dirty="0">
                <a:solidFill>
                  <a:srgbClr val="0E2735"/>
                </a:solidFill>
                <a:latin typeface="メイリオ" panose="020B0604030504040204" pitchFamily="50" charset="-128"/>
                <a:ea typeface="メイリオ" panose="020B0604030504040204" pitchFamily="50" charset="-128"/>
              </a:rPr>
            </a:br>
            <a:r>
              <a:rPr lang="ja-JP" altLang="en-US" dirty="0">
                <a:solidFill>
                  <a:srgbClr val="0E2735"/>
                </a:solidFill>
                <a:latin typeface="メイリオ" panose="020B0604030504040204" pitchFamily="50" charset="-128"/>
                <a:ea typeface="メイリオ" panose="020B0604030504040204" pitchFamily="50" charset="-128"/>
              </a:rPr>
              <a:t>一元的に保護し</a:t>
            </a:r>
            <a:br>
              <a:rPr lang="en-US" altLang="ja-JP" dirty="0">
                <a:solidFill>
                  <a:srgbClr val="0E2735"/>
                </a:solidFill>
                <a:latin typeface="メイリオ" panose="020B0604030504040204" pitchFamily="50" charset="-128"/>
                <a:ea typeface="メイリオ" panose="020B0604030504040204" pitchFamily="50" charset="-128"/>
              </a:rPr>
            </a:br>
            <a:r>
              <a:rPr lang="ja-JP" altLang="en-US" dirty="0">
                <a:solidFill>
                  <a:srgbClr val="0E2735"/>
                </a:solidFill>
                <a:latin typeface="メイリオ" panose="020B0604030504040204" pitchFamily="50" charset="-128"/>
                <a:ea typeface="メイリオ" panose="020B0604030504040204" pitchFamily="50" charset="-128"/>
              </a:rPr>
              <a:t>監査できる</a:t>
            </a:r>
            <a:endParaRPr lang="en-US" dirty="0">
              <a:solidFill>
                <a:srgbClr val="0E2735"/>
              </a:solidFill>
              <a:latin typeface="メイリオ" panose="020B0604030504040204" pitchFamily="50" charset="-128"/>
              <a:ea typeface="メイリオ" panose="020B0604030504040204" pitchFamily="50" charset="-128"/>
            </a:endParaRPr>
          </a:p>
        </p:txBody>
      </p:sp>
      <p:cxnSp>
        <p:nvCxnSpPr>
          <p:cNvPr id="9" name="Straight Connector 17">
            <a:extLst>
              <a:ext uri="{FF2B5EF4-FFF2-40B4-BE49-F238E27FC236}">
                <a16:creationId xmlns:a16="http://schemas.microsoft.com/office/drawing/2014/main" id="{43CA81C1-5D71-4647-A27A-D4638A2B55DC}"/>
              </a:ext>
            </a:extLst>
          </p:cNvPr>
          <p:cNvCxnSpPr/>
          <p:nvPr/>
        </p:nvCxnSpPr>
        <p:spPr>
          <a:xfrm>
            <a:off x="475727" y="2582996"/>
            <a:ext cx="11240548" cy="0"/>
          </a:xfrm>
          <a:prstGeom prst="line">
            <a:avLst/>
          </a:prstGeom>
        </p:spPr>
        <p:style>
          <a:lnRef idx="2">
            <a:schemeClr val="accent1"/>
          </a:lnRef>
          <a:fillRef idx="0">
            <a:schemeClr val="accent1"/>
          </a:fillRef>
          <a:effectRef idx="1">
            <a:schemeClr val="accent1"/>
          </a:effectRef>
          <a:fontRef idx="minor">
            <a:schemeClr val="tx1"/>
          </a:fontRef>
        </p:style>
      </p:cxnSp>
      <p:pic>
        <p:nvPicPr>
          <p:cNvPr id="10" name="Picture 21">
            <a:extLst>
              <a:ext uri="{FF2B5EF4-FFF2-40B4-BE49-F238E27FC236}">
                <a16:creationId xmlns:a16="http://schemas.microsoft.com/office/drawing/2014/main" id="{9543BA22-8D08-E74F-BE51-CEA4F96F6D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3047" y="3196379"/>
            <a:ext cx="1414757" cy="1414757"/>
          </a:xfrm>
          <a:prstGeom prst="rect">
            <a:avLst/>
          </a:prstGeom>
        </p:spPr>
      </p:pic>
      <p:grpSp>
        <p:nvGrpSpPr>
          <p:cNvPr id="11" name="Group 22">
            <a:extLst>
              <a:ext uri="{FF2B5EF4-FFF2-40B4-BE49-F238E27FC236}">
                <a16:creationId xmlns:a16="http://schemas.microsoft.com/office/drawing/2014/main" id="{BA7DABEC-A836-6842-B3F7-CF306A2AFCAF}"/>
              </a:ext>
            </a:extLst>
          </p:cNvPr>
          <p:cNvGrpSpPr/>
          <p:nvPr/>
        </p:nvGrpSpPr>
        <p:grpSpPr>
          <a:xfrm>
            <a:off x="6511541" y="2941305"/>
            <a:ext cx="1712168" cy="1742249"/>
            <a:chOff x="2893996" y="2318521"/>
            <a:chExt cx="1284126" cy="1306687"/>
          </a:xfrm>
        </p:grpSpPr>
        <p:pic>
          <p:nvPicPr>
            <p:cNvPr id="12" name="Picture 23">
              <a:extLst>
                <a:ext uri="{FF2B5EF4-FFF2-40B4-BE49-F238E27FC236}">
                  <a16:creationId xmlns:a16="http://schemas.microsoft.com/office/drawing/2014/main" id="{4CEBBA62-73C5-564F-8F25-2266362A47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93996" y="2318521"/>
              <a:ext cx="1284126" cy="1284126"/>
            </a:xfrm>
            <a:prstGeom prst="rect">
              <a:avLst/>
            </a:prstGeom>
          </p:spPr>
        </p:pic>
        <p:pic>
          <p:nvPicPr>
            <p:cNvPr id="13" name="Picture 24">
              <a:extLst>
                <a:ext uri="{FF2B5EF4-FFF2-40B4-BE49-F238E27FC236}">
                  <a16:creationId xmlns:a16="http://schemas.microsoft.com/office/drawing/2014/main" id="{915C41C0-1EC7-8041-80E7-E4F08B1B51F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12275" y="3060250"/>
              <a:ext cx="423718" cy="564958"/>
            </a:xfrm>
            <a:prstGeom prst="rect">
              <a:avLst/>
            </a:prstGeom>
          </p:spPr>
        </p:pic>
      </p:grpSp>
      <p:grpSp>
        <p:nvGrpSpPr>
          <p:cNvPr id="14" name="Group 25">
            <a:extLst>
              <a:ext uri="{FF2B5EF4-FFF2-40B4-BE49-F238E27FC236}">
                <a16:creationId xmlns:a16="http://schemas.microsoft.com/office/drawing/2014/main" id="{D330D65E-7CB7-0045-A766-D1B9D412C81A}"/>
              </a:ext>
            </a:extLst>
          </p:cNvPr>
          <p:cNvGrpSpPr/>
          <p:nvPr/>
        </p:nvGrpSpPr>
        <p:grpSpPr>
          <a:xfrm>
            <a:off x="9330018" y="2941305"/>
            <a:ext cx="1775305" cy="1851985"/>
            <a:chOff x="4778014" y="2318521"/>
            <a:chExt cx="1331479" cy="1388989"/>
          </a:xfrm>
        </p:grpSpPr>
        <p:pic>
          <p:nvPicPr>
            <p:cNvPr id="15" name="Picture 26">
              <a:extLst>
                <a:ext uri="{FF2B5EF4-FFF2-40B4-BE49-F238E27FC236}">
                  <a16:creationId xmlns:a16="http://schemas.microsoft.com/office/drawing/2014/main" id="{862277C1-41D8-5E47-B70C-1601183BF56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78014" y="2731301"/>
              <a:ext cx="976209" cy="976209"/>
            </a:xfrm>
            <a:prstGeom prst="rect">
              <a:avLst/>
            </a:prstGeom>
          </p:spPr>
        </p:pic>
        <p:pic>
          <p:nvPicPr>
            <p:cNvPr id="16" name="Picture 27">
              <a:extLst>
                <a:ext uri="{FF2B5EF4-FFF2-40B4-BE49-F238E27FC236}">
                  <a16:creationId xmlns:a16="http://schemas.microsoft.com/office/drawing/2014/main" id="{081223DE-4AA4-B847-B21E-72BF487C8DD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33284" y="2318521"/>
              <a:ext cx="976209" cy="976209"/>
            </a:xfrm>
            <a:prstGeom prst="rect">
              <a:avLst/>
            </a:prstGeom>
          </p:spPr>
        </p:pic>
      </p:grpSp>
      <p:sp>
        <p:nvSpPr>
          <p:cNvPr id="17" name="Content Placeholder 4">
            <a:extLst>
              <a:ext uri="{FF2B5EF4-FFF2-40B4-BE49-F238E27FC236}">
                <a16:creationId xmlns:a16="http://schemas.microsoft.com/office/drawing/2014/main" id="{46649736-B2C3-4541-82B8-F2B76954B625}"/>
              </a:ext>
            </a:extLst>
          </p:cNvPr>
          <p:cNvSpPr txBox="1">
            <a:spLocks/>
          </p:cNvSpPr>
          <p:nvPr/>
        </p:nvSpPr>
        <p:spPr>
          <a:xfrm>
            <a:off x="3107304" y="4938728"/>
            <a:ext cx="2926080" cy="1231106"/>
          </a:xfrm>
          <a:prstGeom prst="rect">
            <a:avLst/>
          </a:prstGeom>
        </p:spPr>
        <p:txBody>
          <a:bodyPr vert="horz" wrap="square" lIns="121920" tIns="60960" rIns="121920" bIns="60960" rtlCol="0">
            <a:spAutoFit/>
          </a:bodyPr>
          <a:lstStyle>
            <a:lvl1pPr marL="0" indent="0" algn="l" defTabSz="457200" rtl="0" eaLnBrk="1" latinLnBrk="0" hangingPunct="1">
              <a:spcBef>
                <a:spcPct val="20000"/>
              </a:spcBef>
              <a:buFontTx/>
              <a:buNone/>
              <a:defRPr sz="2400" b="0" i="0" kern="1200">
                <a:solidFill>
                  <a:schemeClr val="bg1"/>
                </a:solidFill>
                <a:latin typeface="Amazon Ember Regular" charset="0"/>
                <a:ea typeface="+mn-ea"/>
                <a:cs typeface="Amazon Ember Regular" charset="0"/>
              </a:defRPr>
            </a:lvl1pPr>
            <a:lvl2pPr marL="742950" indent="-285750" algn="l" defTabSz="457200" rtl="0" eaLnBrk="1" latinLnBrk="0" hangingPunct="1">
              <a:spcBef>
                <a:spcPct val="20000"/>
              </a:spcBef>
              <a:buFont typeface="Arial"/>
              <a:buChar char="•"/>
              <a:defRPr sz="2000" b="0" i="0" kern="1200">
                <a:solidFill>
                  <a:schemeClr val="bg1"/>
                </a:solidFill>
                <a:latin typeface="Amazon Ember Regular" charset="0"/>
                <a:ea typeface="+mn-ea"/>
                <a:cs typeface="Amazon Ember Regular" charset="0"/>
              </a:defRPr>
            </a:lvl2pPr>
            <a:lvl3pPr marL="1143000" indent="-228600" algn="l" defTabSz="457200" rtl="0" eaLnBrk="1" latinLnBrk="0" hangingPunct="1">
              <a:spcBef>
                <a:spcPct val="20000"/>
              </a:spcBef>
              <a:buFont typeface="Arial"/>
              <a:buChar char="•"/>
              <a:defRPr sz="1800" b="0" i="0" kern="1200">
                <a:solidFill>
                  <a:schemeClr val="bg1"/>
                </a:solidFill>
                <a:latin typeface="Amazon Ember Regular" charset="0"/>
                <a:ea typeface="+mn-ea"/>
                <a:cs typeface="Amazon Ember Regular" charset="0"/>
              </a:defRPr>
            </a:lvl3pPr>
            <a:lvl4pPr marL="1600200" indent="-228600" algn="l" defTabSz="457200" rtl="0" eaLnBrk="1" latinLnBrk="0" hangingPunct="1">
              <a:spcBef>
                <a:spcPct val="20000"/>
              </a:spcBef>
              <a:buFont typeface="Arial"/>
              <a:buChar char="–"/>
              <a:defRPr sz="1600" b="0" i="0" kern="1200">
                <a:solidFill>
                  <a:schemeClr val="bg1"/>
                </a:solidFill>
                <a:latin typeface="Amazon Ember Regular" charset="0"/>
                <a:ea typeface="+mn-ea"/>
                <a:cs typeface="Amazon Ember Regular" charset="0"/>
              </a:defRPr>
            </a:lvl4pPr>
            <a:lvl5pPr marL="2057400" indent="-228600" algn="l" defTabSz="457200" rtl="0" eaLnBrk="1" latinLnBrk="0" hangingPunct="1">
              <a:spcBef>
                <a:spcPct val="20000"/>
              </a:spcBef>
              <a:buFont typeface="Arial"/>
              <a:buChar char="»"/>
              <a:defRPr sz="1600" b="0" i="0" kern="1200">
                <a:solidFill>
                  <a:schemeClr val="bg1"/>
                </a:solidFill>
                <a:latin typeface="Amazon Ember Regular" charset="0"/>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ja-JP" altLang="en-US" dirty="0">
                <a:solidFill>
                  <a:srgbClr val="0E2735"/>
                </a:solidFill>
                <a:latin typeface="メイリオ" panose="020B0604030504040204" pitchFamily="50" charset="-128"/>
                <a:ea typeface="メイリオ" panose="020B0604030504040204" pitchFamily="50" charset="-128"/>
              </a:rPr>
              <a:t>シークレットを</a:t>
            </a:r>
            <a:br>
              <a:rPr lang="en-US" altLang="ja-JP" dirty="0">
                <a:solidFill>
                  <a:srgbClr val="0E2735"/>
                </a:solidFill>
                <a:latin typeface="メイリオ" panose="020B0604030504040204" pitchFamily="50" charset="-128"/>
                <a:ea typeface="メイリオ" panose="020B0604030504040204" pitchFamily="50" charset="-128"/>
              </a:rPr>
            </a:br>
            <a:r>
              <a:rPr lang="ja-JP" altLang="en-US" dirty="0">
                <a:solidFill>
                  <a:srgbClr val="0E2735"/>
                </a:solidFill>
                <a:latin typeface="メイリオ" panose="020B0604030504040204" pitchFamily="50" charset="-128"/>
                <a:ea typeface="メイリオ" panose="020B0604030504040204" pitchFamily="50" charset="-128"/>
              </a:rPr>
              <a:t>自動的に</a:t>
            </a:r>
            <a:br>
              <a:rPr lang="en-US" altLang="ja-JP" dirty="0">
                <a:solidFill>
                  <a:srgbClr val="0E2735"/>
                </a:solidFill>
                <a:latin typeface="メイリオ" panose="020B0604030504040204" pitchFamily="50" charset="-128"/>
                <a:ea typeface="メイリオ" panose="020B0604030504040204" pitchFamily="50" charset="-128"/>
              </a:rPr>
            </a:br>
            <a:r>
              <a:rPr lang="ja-JP" altLang="en-US" dirty="0">
                <a:solidFill>
                  <a:srgbClr val="0E2735"/>
                </a:solidFill>
                <a:latin typeface="メイリオ" panose="020B0604030504040204" pitchFamily="50" charset="-128"/>
                <a:ea typeface="メイリオ" panose="020B0604030504040204" pitchFamily="50" charset="-128"/>
              </a:rPr>
              <a:t>ローテーション</a:t>
            </a:r>
            <a:endParaRPr lang="en-US" dirty="0">
              <a:solidFill>
                <a:srgbClr val="0E2735"/>
              </a:solidFill>
              <a:latin typeface="メイリオ" panose="020B0604030504040204" pitchFamily="50" charset="-128"/>
              <a:ea typeface="メイリオ" panose="020B0604030504040204" pitchFamily="50" charset="-128"/>
            </a:endParaRPr>
          </a:p>
        </p:txBody>
      </p:sp>
      <p:grpSp>
        <p:nvGrpSpPr>
          <p:cNvPr id="18" name="Group 1">
            <a:extLst>
              <a:ext uri="{FF2B5EF4-FFF2-40B4-BE49-F238E27FC236}">
                <a16:creationId xmlns:a16="http://schemas.microsoft.com/office/drawing/2014/main" id="{2A379EAC-84EA-3647-888D-A2E47E1877C6}"/>
              </a:ext>
            </a:extLst>
          </p:cNvPr>
          <p:cNvGrpSpPr/>
          <p:nvPr/>
        </p:nvGrpSpPr>
        <p:grpSpPr>
          <a:xfrm>
            <a:off x="3634114" y="3076966"/>
            <a:ext cx="1771119" cy="1705247"/>
            <a:chOff x="2816146" y="2307724"/>
            <a:chExt cx="1328339" cy="1278935"/>
          </a:xfrm>
        </p:grpSpPr>
        <p:pic>
          <p:nvPicPr>
            <p:cNvPr id="19" name="Picture 31">
              <a:extLst>
                <a:ext uri="{FF2B5EF4-FFF2-40B4-BE49-F238E27FC236}">
                  <a16:creationId xmlns:a16="http://schemas.microsoft.com/office/drawing/2014/main" id="{46BE11DE-5DAE-684F-9C5F-EBF27F84E5D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816146" y="2307724"/>
              <a:ext cx="712946" cy="712946"/>
            </a:xfrm>
            <a:prstGeom prst="rect">
              <a:avLst/>
            </a:prstGeom>
          </p:spPr>
        </p:pic>
        <p:pic>
          <p:nvPicPr>
            <p:cNvPr id="20" name="Picture 32">
              <a:extLst>
                <a:ext uri="{FF2B5EF4-FFF2-40B4-BE49-F238E27FC236}">
                  <a16:creationId xmlns:a16="http://schemas.microsoft.com/office/drawing/2014/main" id="{177F8822-EF06-0442-AD0A-4BCA50F8A28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816146" y="2873713"/>
              <a:ext cx="712946" cy="712946"/>
            </a:xfrm>
            <a:prstGeom prst="rect">
              <a:avLst/>
            </a:prstGeom>
          </p:spPr>
        </p:pic>
        <p:pic>
          <p:nvPicPr>
            <p:cNvPr id="21" name="Picture 34">
              <a:extLst>
                <a:ext uri="{FF2B5EF4-FFF2-40B4-BE49-F238E27FC236}">
                  <a16:creationId xmlns:a16="http://schemas.microsoft.com/office/drawing/2014/main" id="{91DC5CE5-31E7-6E41-84D8-59C7E6B9659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581929" y="2349022"/>
              <a:ext cx="513727" cy="593996"/>
            </a:xfrm>
            <a:prstGeom prst="rect">
              <a:avLst/>
            </a:prstGeom>
          </p:spPr>
        </p:pic>
        <p:pic>
          <p:nvPicPr>
            <p:cNvPr id="22" name="Picture 35">
              <a:extLst>
                <a:ext uri="{FF2B5EF4-FFF2-40B4-BE49-F238E27FC236}">
                  <a16:creationId xmlns:a16="http://schemas.microsoft.com/office/drawing/2014/main" id="{507108DA-F295-2F43-BDBA-C0C0AE10ABC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608812" y="2997886"/>
              <a:ext cx="535673" cy="556681"/>
            </a:xfrm>
            <a:prstGeom prst="rect">
              <a:avLst/>
            </a:prstGeom>
          </p:spPr>
        </p:pic>
      </p:grpSp>
      <p:sp>
        <p:nvSpPr>
          <p:cNvPr id="2" name="テキスト ボックス 1">
            <a:extLst>
              <a:ext uri="{FF2B5EF4-FFF2-40B4-BE49-F238E27FC236}">
                <a16:creationId xmlns:a16="http://schemas.microsoft.com/office/drawing/2014/main" id="{F600C9A4-995F-8672-63E1-4CD2F2F50D61}"/>
              </a:ext>
            </a:extLst>
          </p:cNvPr>
          <p:cNvSpPr txBox="1"/>
          <p:nvPr/>
        </p:nvSpPr>
        <p:spPr>
          <a:xfrm>
            <a:off x="10607211" y="0"/>
            <a:ext cx="1584789" cy="369332"/>
          </a:xfrm>
          <a:prstGeom prst="rect">
            <a:avLst/>
          </a:prstGeom>
          <a:noFill/>
        </p:spPr>
        <p:txBody>
          <a:bodyPr wrap="square" anchor="ctr">
            <a:spAutoFit/>
          </a:bodyPr>
          <a:lstStyle/>
          <a:p>
            <a:pPr algn="ctr"/>
            <a:r>
              <a:rPr lang="en-US" altLang="ja-JP" sz="1800" b="0" i="0" dirty="0">
                <a:solidFill>
                  <a:schemeClr val="bg1">
                    <a:lumMod val="50000"/>
                  </a:schemeClr>
                </a:solidFill>
                <a:effectLst/>
                <a:latin typeface="Meiryo" panose="020B0604030504040204" pitchFamily="34" charset="-128"/>
                <a:ea typeface="Meiryo" panose="020B0604030504040204" pitchFamily="34" charset="-128"/>
              </a:rPr>
              <a:t>SEC02-BP03</a:t>
            </a:r>
            <a:endParaRPr lang="ja-JP" altLang="en-US">
              <a:solidFill>
                <a:schemeClr val="bg1">
                  <a:lumMod val="50000"/>
                </a:schemeClr>
              </a:solidFill>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86856956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04AB0E2-EDBA-7C4E-9504-DF55229AD71D}"/>
              </a:ext>
            </a:extLst>
          </p:cNvPr>
          <p:cNvSpPr>
            <a:spLocks noGrp="1"/>
          </p:cNvSpPr>
          <p:nvPr>
            <p:ph type="title"/>
          </p:nvPr>
        </p:nvSpPr>
        <p:spPr>
          <a:xfrm>
            <a:off x="449052" y="153249"/>
            <a:ext cx="10940405" cy="727655"/>
          </a:xfrm>
        </p:spPr>
        <p:txBody>
          <a:bodyPr/>
          <a:lstStyle/>
          <a:p>
            <a:r>
              <a:rPr lang="en-US" sz="2800" b="0" dirty="0" err="1">
                <a:latin typeface="メイリオ" panose="020B0604030504040204" pitchFamily="50" charset="-128"/>
                <a:ea typeface="メイリオ" panose="020B0604030504040204" pitchFamily="50" charset="-128"/>
              </a:rPr>
              <a:t>参考</a:t>
            </a:r>
            <a:r>
              <a:rPr lang="en-US" sz="2800" b="0" dirty="0">
                <a:latin typeface="メイリオ" panose="020B0604030504040204" pitchFamily="50" charset="-128"/>
                <a:ea typeface="メイリオ" panose="020B0604030504040204" pitchFamily="50" charset="-128"/>
              </a:rPr>
              <a:t>: AWS Secrets Manager </a:t>
            </a:r>
            <a:r>
              <a:rPr lang="en-US" sz="2800" b="0" dirty="0" err="1">
                <a:latin typeface="メイリオ" panose="020B0604030504040204" pitchFamily="50" charset="-128"/>
                <a:ea typeface="メイリオ" panose="020B0604030504040204" pitchFamily="50" charset="-128"/>
              </a:rPr>
              <a:t>のユースケース</a:t>
            </a:r>
            <a:endParaRPr lang="en-US" sz="2800" b="0" dirty="0">
              <a:latin typeface="メイリオ" panose="020B0604030504040204" pitchFamily="50" charset="-128"/>
              <a:ea typeface="メイリオ" panose="020B0604030504040204" pitchFamily="50" charset="-128"/>
            </a:endParaRPr>
          </a:p>
        </p:txBody>
      </p:sp>
      <p:sp>
        <p:nvSpPr>
          <p:cNvPr id="5" name="Content Placeholder 2">
            <a:extLst>
              <a:ext uri="{FF2B5EF4-FFF2-40B4-BE49-F238E27FC236}">
                <a16:creationId xmlns:a16="http://schemas.microsoft.com/office/drawing/2014/main" id="{4FF591E9-FFBB-3A4C-B28A-43E81A088591}"/>
              </a:ext>
            </a:extLst>
          </p:cNvPr>
          <p:cNvSpPr>
            <a:spLocks noGrp="1"/>
          </p:cNvSpPr>
          <p:nvPr>
            <p:ph idx="1"/>
          </p:nvPr>
        </p:nvSpPr>
        <p:spPr>
          <a:xfrm>
            <a:off x="3053443" y="1520561"/>
            <a:ext cx="8644545" cy="1957261"/>
          </a:xfrm>
        </p:spPr>
        <p:txBody>
          <a:bodyPr/>
          <a:lstStyle/>
          <a:p>
            <a:r>
              <a:rPr lang="en-US" sz="2000" b="1" dirty="0">
                <a:solidFill>
                  <a:schemeClr val="accent1"/>
                </a:solidFill>
                <a:latin typeface="メイリオ" panose="020B0604030504040204" pitchFamily="50" charset="-128"/>
                <a:ea typeface="メイリオ" panose="020B0604030504040204" pitchFamily="50" charset="-128"/>
              </a:rPr>
              <a:t>アプリケーションからデータベースに接続</a:t>
            </a:r>
          </a:p>
          <a:p>
            <a:pPr marL="457189" indent="-457189">
              <a:buFont typeface="Arial" panose="020B0604020202020204" pitchFamily="34" charset="0"/>
              <a:buChar char="•"/>
            </a:pPr>
            <a:r>
              <a:rPr lang="en-US" sz="1600" dirty="0">
                <a:latin typeface="メイリオ" panose="020B0604030504040204" pitchFamily="50" charset="-128"/>
                <a:ea typeface="メイリオ" panose="020B0604030504040204" pitchFamily="50" charset="-128"/>
              </a:rPr>
              <a:t>DBA はアプリケーション用のデータベース認証情報を AWS Secrets Manager に保存</a:t>
            </a:r>
          </a:p>
          <a:p>
            <a:pPr marL="457189" indent="-457189">
              <a:buFont typeface="Arial" panose="020B0604020202020204" pitchFamily="34" charset="0"/>
              <a:buChar char="•"/>
            </a:pPr>
            <a:r>
              <a:rPr lang="en-US" sz="1600" dirty="0">
                <a:latin typeface="メイリオ" panose="020B0604030504040204" pitchFamily="50" charset="-128"/>
                <a:ea typeface="メイリオ" panose="020B0604030504040204" pitchFamily="50" charset="-128"/>
              </a:rPr>
              <a:t>DevOps エンジニアは AWS IAM ロールと</a:t>
            </a:r>
            <a:br>
              <a:rPr lang="en-US" sz="1600" dirty="0">
                <a:latin typeface="メイリオ" panose="020B0604030504040204" pitchFamily="50" charset="-128"/>
                <a:ea typeface="メイリオ" panose="020B0604030504040204" pitchFamily="50" charset="-128"/>
              </a:rPr>
            </a:br>
            <a:r>
              <a:rPr lang="en-US" sz="1600" dirty="0">
                <a:latin typeface="メイリオ" panose="020B0604030504040204" pitchFamily="50" charset="-128"/>
                <a:ea typeface="メイリオ" panose="020B0604030504040204" pitchFamily="50" charset="-128"/>
              </a:rPr>
              <a:t>一緒にアプリケーションをデプロイ</a:t>
            </a:r>
          </a:p>
          <a:p>
            <a:pPr marL="457189" indent="-457189">
              <a:buFont typeface="Arial" panose="020B0604020202020204" pitchFamily="34" charset="0"/>
              <a:buChar char="•"/>
            </a:pPr>
            <a:r>
              <a:rPr lang="en-US" sz="1600" dirty="0">
                <a:latin typeface="メイリオ" panose="020B0604030504040204" pitchFamily="50" charset="-128"/>
                <a:ea typeface="メイリオ" panose="020B0604030504040204" pitchFamily="50" charset="-128"/>
              </a:rPr>
              <a:t>アプリケーション起動処理で IAM ロールで付与された権限で Secrets Manager</a:t>
            </a:r>
            <a:r>
              <a:rPr lang="ja-JP" altLang="en-US" sz="1600" dirty="0">
                <a:latin typeface="メイリオ" panose="020B0604030504040204" pitchFamily="50" charset="-128"/>
                <a:ea typeface="メイリオ" panose="020B0604030504040204" pitchFamily="50" charset="-128"/>
              </a:rPr>
              <a:t> を呼び出して認証情報を取り出して、データベースにアクセスする</a:t>
            </a:r>
            <a:endParaRPr lang="en-US" sz="1600" dirty="0">
              <a:latin typeface="メイリオ" panose="020B0604030504040204" pitchFamily="50" charset="-128"/>
              <a:ea typeface="メイリオ" panose="020B0604030504040204" pitchFamily="50" charset="-128"/>
            </a:endParaRPr>
          </a:p>
        </p:txBody>
      </p:sp>
      <p:grpSp>
        <p:nvGrpSpPr>
          <p:cNvPr id="6" name="Group 6">
            <a:extLst>
              <a:ext uri="{FF2B5EF4-FFF2-40B4-BE49-F238E27FC236}">
                <a16:creationId xmlns:a16="http://schemas.microsoft.com/office/drawing/2014/main" id="{D30E60A4-16FE-514B-8E54-C8FE8350E269}"/>
              </a:ext>
            </a:extLst>
          </p:cNvPr>
          <p:cNvGrpSpPr/>
          <p:nvPr/>
        </p:nvGrpSpPr>
        <p:grpSpPr>
          <a:xfrm>
            <a:off x="1167510" y="1345777"/>
            <a:ext cx="1743642" cy="1957260"/>
            <a:chOff x="399784" y="867359"/>
            <a:chExt cx="1936240" cy="2011241"/>
          </a:xfrm>
        </p:grpSpPr>
        <p:pic>
          <p:nvPicPr>
            <p:cNvPr id="7" name="Picture 3">
              <a:extLst>
                <a:ext uri="{FF2B5EF4-FFF2-40B4-BE49-F238E27FC236}">
                  <a16:creationId xmlns:a16="http://schemas.microsoft.com/office/drawing/2014/main" id="{D2C31C0E-4278-364D-A2F8-D723A138A1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5197" y="1537773"/>
              <a:ext cx="1340827" cy="1340827"/>
            </a:xfrm>
            <a:prstGeom prst="rect">
              <a:avLst/>
            </a:prstGeom>
          </p:spPr>
        </p:pic>
        <p:pic>
          <p:nvPicPr>
            <p:cNvPr id="8" name="Picture 4">
              <a:extLst>
                <a:ext uri="{FF2B5EF4-FFF2-40B4-BE49-F238E27FC236}">
                  <a16:creationId xmlns:a16="http://schemas.microsoft.com/office/drawing/2014/main" id="{133C9122-CE45-9F4E-ADC0-6DF4C57ABC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9784" y="867359"/>
              <a:ext cx="1340827" cy="1340827"/>
            </a:xfrm>
            <a:prstGeom prst="rect">
              <a:avLst/>
            </a:prstGeom>
          </p:spPr>
        </p:pic>
      </p:grpSp>
      <p:sp>
        <p:nvSpPr>
          <p:cNvPr id="2" name="Content Placeholder 2">
            <a:extLst>
              <a:ext uri="{FF2B5EF4-FFF2-40B4-BE49-F238E27FC236}">
                <a16:creationId xmlns:a16="http://schemas.microsoft.com/office/drawing/2014/main" id="{84DC45D5-BEC2-96E0-21FC-6497B25B3986}"/>
              </a:ext>
            </a:extLst>
          </p:cNvPr>
          <p:cNvSpPr txBox="1">
            <a:spLocks/>
          </p:cNvSpPr>
          <p:nvPr/>
        </p:nvSpPr>
        <p:spPr>
          <a:xfrm>
            <a:off x="3169455" y="4117478"/>
            <a:ext cx="8910692" cy="1966865"/>
          </a:xfrm>
          <a:prstGeom prst="rect">
            <a:avLst/>
          </a:prstGeom>
        </p:spPr>
        <p:txBody>
          <a:bodyPr vert="horz" lIns="91440" tIns="45720" rIns="91440" bIns="45720" rtlCol="0">
            <a:noAutofit/>
          </a:bodyPr>
          <a:lstStyle>
            <a:lvl1pPr marL="0" indent="0" algn="l" defTabSz="609576" rtl="0" eaLnBrk="1" latinLnBrk="0" hangingPunct="1">
              <a:spcBef>
                <a:spcPct val="20000"/>
              </a:spcBef>
              <a:buFontTx/>
              <a:buNone/>
              <a:defRPr sz="2167" b="0" i="0" kern="1200">
                <a:solidFill>
                  <a:srgbClr val="414042"/>
                </a:solidFill>
                <a:latin typeface="Meiryo" panose="020B0604030504040204" pitchFamily="34" charset="-128"/>
                <a:ea typeface="Meiryo" panose="020B0604030504040204" pitchFamily="34" charset="-128"/>
                <a:cs typeface="Amazon Ember Regular" charset="0"/>
              </a:defRPr>
            </a:lvl1pPr>
            <a:lvl2pPr marL="990535" indent="-380976" algn="l" defTabSz="609576" rtl="0" eaLnBrk="1" latinLnBrk="0" hangingPunct="1">
              <a:spcBef>
                <a:spcPct val="20000"/>
              </a:spcBef>
              <a:buFont typeface="Arial"/>
              <a:buChar char="•"/>
              <a:tabLst/>
              <a:defRPr sz="2000" b="0" i="0" kern="1200">
                <a:solidFill>
                  <a:srgbClr val="414042"/>
                </a:solidFill>
                <a:latin typeface="Meiryo" panose="020B0604030504040204" pitchFamily="34" charset="-128"/>
                <a:ea typeface="Meiryo" panose="020B0604030504040204" pitchFamily="34" charset="-128"/>
                <a:cs typeface="Amazon Ember Regular" charset="0"/>
              </a:defRPr>
            </a:lvl2pPr>
            <a:lvl3pPr marL="1523902" indent="-304779" algn="l" defTabSz="609576" rtl="0" eaLnBrk="1" latinLnBrk="0" hangingPunct="1">
              <a:spcBef>
                <a:spcPct val="20000"/>
              </a:spcBef>
              <a:buFont typeface="Arial"/>
              <a:buChar char="•"/>
              <a:tabLst/>
              <a:defRPr sz="1833" b="0" i="0" kern="1200">
                <a:solidFill>
                  <a:srgbClr val="414042"/>
                </a:solidFill>
                <a:latin typeface="Meiryo" panose="020B0604030504040204" pitchFamily="34" charset="-128"/>
                <a:ea typeface="Meiryo" panose="020B0604030504040204" pitchFamily="34" charset="-128"/>
                <a:cs typeface="Amazon Ember Regular" charset="0"/>
              </a:defRPr>
            </a:lvl3pPr>
            <a:lvl4pPr marL="1222326" indent="-309550" algn="l" defTabSz="609576" rtl="0" eaLnBrk="1" latinLnBrk="0" hangingPunct="1">
              <a:spcBef>
                <a:spcPct val="20000"/>
              </a:spcBef>
              <a:buFont typeface="Arial" panose="020B0604020202020204" pitchFamily="34" charset="0"/>
              <a:buChar char="•"/>
              <a:tabLst/>
              <a:defRPr sz="1667" b="0" i="0" kern="1200">
                <a:solidFill>
                  <a:srgbClr val="414042"/>
                </a:solidFill>
                <a:latin typeface="Meiryo" panose="020B0604030504040204" pitchFamily="34" charset="-128"/>
                <a:ea typeface="Meiryo" panose="020B0604030504040204" pitchFamily="34" charset="-128"/>
                <a:cs typeface="Amazon Ember Regular" charset="0"/>
              </a:defRPr>
            </a:lvl4pPr>
            <a:lvl5pPr marL="1518648" indent="-316165" algn="l" defTabSz="609576" rtl="0" eaLnBrk="1" latinLnBrk="0" hangingPunct="1">
              <a:spcBef>
                <a:spcPct val="20000"/>
              </a:spcBef>
              <a:buFont typeface="Arial" panose="020B0604020202020204" pitchFamily="34" charset="0"/>
              <a:buChar char="•"/>
              <a:tabLst/>
              <a:defRPr sz="1500" b="0" i="0" kern="1200">
                <a:solidFill>
                  <a:srgbClr val="414042"/>
                </a:solidFill>
                <a:latin typeface="Meiryo" panose="020B0604030504040204" pitchFamily="34" charset="-128"/>
                <a:ea typeface="Meiryo" panose="020B0604030504040204" pitchFamily="34" charset="-128"/>
                <a:cs typeface="Amazon Ember Regular" charset="0"/>
              </a:defRPr>
            </a:lvl5pPr>
            <a:lvl6pPr marL="3352666" indent="-304788" algn="l" defTabSz="609576" rtl="0" eaLnBrk="1" latinLnBrk="0" hangingPunct="1">
              <a:spcBef>
                <a:spcPct val="20000"/>
              </a:spcBef>
              <a:buFont typeface="Arial"/>
              <a:buChar char="•"/>
              <a:defRPr sz="2667" kern="1200">
                <a:solidFill>
                  <a:schemeClr val="tx1"/>
                </a:solidFill>
                <a:latin typeface="+mn-lt"/>
                <a:ea typeface="+mn-ea"/>
                <a:cs typeface="+mn-cs"/>
              </a:defRPr>
            </a:lvl6pPr>
            <a:lvl7pPr marL="3962242" indent="-304788" algn="l" defTabSz="609576" rtl="0" eaLnBrk="1" latinLnBrk="0" hangingPunct="1">
              <a:spcBef>
                <a:spcPct val="20000"/>
              </a:spcBef>
              <a:buFont typeface="Arial"/>
              <a:buChar char="•"/>
              <a:defRPr sz="2667" kern="1200">
                <a:solidFill>
                  <a:schemeClr val="tx1"/>
                </a:solidFill>
                <a:latin typeface="+mn-lt"/>
                <a:ea typeface="+mn-ea"/>
                <a:cs typeface="+mn-cs"/>
              </a:defRPr>
            </a:lvl7pPr>
            <a:lvl8pPr marL="4571817" indent="-304788" algn="l" defTabSz="609576" rtl="0" eaLnBrk="1" latinLnBrk="0" hangingPunct="1">
              <a:spcBef>
                <a:spcPct val="20000"/>
              </a:spcBef>
              <a:buFont typeface="Arial"/>
              <a:buChar char="•"/>
              <a:defRPr sz="2667" kern="1200">
                <a:solidFill>
                  <a:schemeClr val="tx1"/>
                </a:solidFill>
                <a:latin typeface="+mn-lt"/>
                <a:ea typeface="+mn-ea"/>
                <a:cs typeface="+mn-cs"/>
              </a:defRPr>
            </a:lvl8pPr>
            <a:lvl9pPr marL="5181393" indent="-304788" algn="l" defTabSz="609576" rtl="0" eaLnBrk="1" latinLnBrk="0" hangingPunct="1">
              <a:spcBef>
                <a:spcPct val="20000"/>
              </a:spcBef>
              <a:buFont typeface="Arial"/>
              <a:buChar char="•"/>
              <a:defRPr sz="2667" kern="1200">
                <a:solidFill>
                  <a:schemeClr val="tx1"/>
                </a:solidFill>
                <a:latin typeface="+mn-lt"/>
                <a:ea typeface="+mn-ea"/>
                <a:cs typeface="+mn-cs"/>
              </a:defRPr>
            </a:lvl9pPr>
          </a:lstStyle>
          <a:p>
            <a:r>
              <a:rPr lang="en-US" sz="2000" b="1" dirty="0" err="1">
                <a:solidFill>
                  <a:schemeClr val="accent1"/>
                </a:solidFill>
              </a:rPr>
              <a:t>アプリケーションのシークレットを保存</a:t>
            </a:r>
            <a:endParaRPr lang="en-US" sz="2000" b="1" dirty="0">
              <a:solidFill>
                <a:schemeClr val="accent1"/>
              </a:solidFill>
            </a:endParaRPr>
          </a:p>
          <a:p>
            <a:pPr marL="457189" indent="-457189">
              <a:buFont typeface="Arial" panose="020B0604020202020204" pitchFamily="34" charset="0"/>
              <a:buChar char="•"/>
            </a:pPr>
            <a:r>
              <a:rPr lang="ja-JP" sz="1600"/>
              <a:t>アプリケーションは</a:t>
            </a:r>
            <a:r>
              <a:rPr lang="ja-JP" altLang="en-US" sz="1600"/>
              <a:t> </a:t>
            </a:r>
            <a:r>
              <a:rPr lang="ja-JP" sz="1600"/>
              <a:t>Open ID Connect</a:t>
            </a:r>
            <a:r>
              <a:rPr lang="ja-JP" altLang="en-US" sz="1600"/>
              <a:t> </a:t>
            </a:r>
            <a:r>
              <a:rPr lang="ja-JP" sz="1600"/>
              <a:t>を使用してユーザーを認証し、アクセストークンを使用してユーザーの代わりに</a:t>
            </a:r>
            <a:r>
              <a:rPr lang="en-US" altLang="ja-JP" sz="1600" dirty="0"/>
              <a:t> </a:t>
            </a:r>
            <a:r>
              <a:rPr lang="ja-JP" sz="1600"/>
              <a:t>API</a:t>
            </a:r>
            <a:r>
              <a:rPr lang="en-US" altLang="ja-JP" sz="1600" dirty="0"/>
              <a:t> </a:t>
            </a:r>
            <a:r>
              <a:rPr lang="ja-JP" sz="1600"/>
              <a:t>呼出す</a:t>
            </a:r>
            <a:endParaRPr lang="en-US" sz="1600" dirty="0"/>
          </a:p>
          <a:p>
            <a:pPr marL="457189" indent="-457189">
              <a:buFont typeface="Arial" panose="020B0604020202020204" pitchFamily="34" charset="0"/>
              <a:buChar char="•"/>
            </a:pPr>
            <a:r>
              <a:rPr lang="en-US" sz="1600" dirty="0" err="1"/>
              <a:t>アプリケーションは</a:t>
            </a:r>
            <a:r>
              <a:rPr lang="en-US" sz="1600" dirty="0"/>
              <a:t> OAuth </a:t>
            </a:r>
            <a:r>
              <a:rPr lang="en-US" sz="1600" dirty="0" err="1"/>
              <a:t>更新トークンを</a:t>
            </a:r>
            <a:br>
              <a:rPr lang="en-US" sz="1600" dirty="0"/>
            </a:br>
            <a:r>
              <a:rPr lang="en-US" sz="1600" dirty="0"/>
              <a:t>Secrets Manager </a:t>
            </a:r>
            <a:r>
              <a:rPr lang="en-US" sz="1600" dirty="0" err="1"/>
              <a:t>に保存する</a:t>
            </a:r>
            <a:endParaRPr lang="en-US" sz="1600" dirty="0"/>
          </a:p>
          <a:p>
            <a:pPr marL="457189" indent="-457189">
              <a:buFont typeface="Arial" panose="020B0604020202020204" pitchFamily="34" charset="0"/>
              <a:buChar char="•"/>
            </a:pPr>
            <a:r>
              <a:rPr lang="en-US" sz="1600" dirty="0" err="1"/>
              <a:t>アプリケーションはアクセストークンの有効期限が切れた時にそれを使って新しいアクセストークンを取得する</a:t>
            </a:r>
            <a:endParaRPr lang="en-US" sz="1600" dirty="0"/>
          </a:p>
        </p:txBody>
      </p:sp>
      <p:grpSp>
        <p:nvGrpSpPr>
          <p:cNvPr id="11" name="Group 10">
            <a:extLst>
              <a:ext uri="{FF2B5EF4-FFF2-40B4-BE49-F238E27FC236}">
                <a16:creationId xmlns:a16="http://schemas.microsoft.com/office/drawing/2014/main" id="{2461EB30-7DFB-54D7-080E-553D5751C576}"/>
              </a:ext>
            </a:extLst>
          </p:cNvPr>
          <p:cNvGrpSpPr/>
          <p:nvPr/>
        </p:nvGrpSpPr>
        <p:grpSpPr>
          <a:xfrm>
            <a:off x="922236" y="4207383"/>
            <a:ext cx="1988916" cy="1633580"/>
            <a:chOff x="-1516" y="1101936"/>
            <a:chExt cx="3170971" cy="2613124"/>
          </a:xfrm>
        </p:grpSpPr>
        <p:pic>
          <p:nvPicPr>
            <p:cNvPr id="3" name="Picture 3">
              <a:extLst>
                <a:ext uri="{FF2B5EF4-FFF2-40B4-BE49-F238E27FC236}">
                  <a16:creationId xmlns:a16="http://schemas.microsoft.com/office/drawing/2014/main" id="{AB945A6C-FB5B-49DF-1DEA-D149E6DFB5E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16" y="1101936"/>
              <a:ext cx="1693984" cy="1693984"/>
            </a:xfrm>
            <a:prstGeom prst="rect">
              <a:avLst/>
            </a:prstGeom>
          </p:spPr>
        </p:pic>
        <p:pic>
          <p:nvPicPr>
            <p:cNvPr id="9" name="Picture 4">
              <a:extLst>
                <a:ext uri="{FF2B5EF4-FFF2-40B4-BE49-F238E27FC236}">
                  <a16:creationId xmlns:a16="http://schemas.microsoft.com/office/drawing/2014/main" id="{5E10F09E-1AB5-CDD8-81AE-98E76C1FB7B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75471" y="2021076"/>
              <a:ext cx="1693984" cy="1693984"/>
            </a:xfrm>
            <a:prstGeom prst="rect">
              <a:avLst/>
            </a:prstGeom>
          </p:spPr>
        </p:pic>
        <p:sp>
          <p:nvSpPr>
            <p:cNvPr id="10" name="Freeform 5">
              <a:extLst>
                <a:ext uri="{FF2B5EF4-FFF2-40B4-BE49-F238E27FC236}">
                  <a16:creationId xmlns:a16="http://schemas.microsoft.com/office/drawing/2014/main" id="{E5DEE98A-D058-DBE7-313A-0D081813716B}"/>
                </a:ext>
              </a:extLst>
            </p:cNvPr>
            <p:cNvSpPr/>
            <p:nvPr/>
          </p:nvSpPr>
          <p:spPr>
            <a:xfrm>
              <a:off x="900333" y="2569699"/>
              <a:ext cx="590843" cy="346124"/>
            </a:xfrm>
            <a:custGeom>
              <a:avLst/>
              <a:gdLst>
                <a:gd name="connsiteX0" fmla="*/ 0 w 443132"/>
                <a:gd name="connsiteY0" fmla="*/ 0 h 259593"/>
                <a:gd name="connsiteX1" fmla="*/ 119575 w 443132"/>
                <a:gd name="connsiteY1" fmla="*/ 232117 h 259593"/>
                <a:gd name="connsiteX2" fmla="*/ 443132 w 443132"/>
                <a:gd name="connsiteY2" fmla="*/ 246185 h 259593"/>
              </a:gdLst>
              <a:ahLst/>
              <a:cxnLst>
                <a:cxn ang="0">
                  <a:pos x="connsiteX0" y="connsiteY0"/>
                </a:cxn>
                <a:cxn ang="0">
                  <a:pos x="connsiteX1" y="connsiteY1"/>
                </a:cxn>
                <a:cxn ang="0">
                  <a:pos x="connsiteX2" y="connsiteY2"/>
                </a:cxn>
              </a:cxnLst>
              <a:rect l="l" t="t" r="r" b="b"/>
              <a:pathLst>
                <a:path w="443132" h="259593">
                  <a:moveTo>
                    <a:pt x="0" y="0"/>
                  </a:moveTo>
                  <a:cubicBezTo>
                    <a:pt x="22860" y="95543"/>
                    <a:pt x="45720" y="191086"/>
                    <a:pt x="119575" y="232117"/>
                  </a:cubicBezTo>
                  <a:cubicBezTo>
                    <a:pt x="193430" y="273148"/>
                    <a:pt x="318281" y="259666"/>
                    <a:pt x="443132" y="246185"/>
                  </a:cubicBezTo>
                </a:path>
              </a:pathLst>
            </a:custGeom>
            <a:noFill/>
            <a:ln w="25400">
              <a:solidFill>
                <a:schemeClr val="accent1"/>
              </a:solidFill>
              <a:tailEnd type="triangle"/>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atin typeface="メイリオ" panose="020B0604030504040204" pitchFamily="50" charset="-128"/>
                <a:ea typeface="メイリオ" panose="020B0604030504040204" pitchFamily="50" charset="-128"/>
              </a:endParaRPr>
            </a:p>
          </p:txBody>
        </p:sp>
      </p:grpSp>
      <p:sp>
        <p:nvSpPr>
          <p:cNvPr id="12" name="テキスト ボックス 1">
            <a:extLst>
              <a:ext uri="{FF2B5EF4-FFF2-40B4-BE49-F238E27FC236}">
                <a16:creationId xmlns:a16="http://schemas.microsoft.com/office/drawing/2014/main" id="{27019152-4F8C-60DD-4485-977E1BAA3277}"/>
              </a:ext>
            </a:extLst>
          </p:cNvPr>
          <p:cNvSpPr txBox="1"/>
          <p:nvPr/>
        </p:nvSpPr>
        <p:spPr>
          <a:xfrm>
            <a:off x="10607211" y="0"/>
            <a:ext cx="1584789" cy="369332"/>
          </a:xfrm>
          <a:prstGeom prst="rect">
            <a:avLst/>
          </a:prstGeom>
          <a:noFill/>
        </p:spPr>
        <p:txBody>
          <a:bodyPr wrap="square" anchor="ctr">
            <a:spAutoFit/>
          </a:bodyPr>
          <a:lstStyle/>
          <a:p>
            <a:pPr algn="ctr"/>
            <a:r>
              <a:rPr lang="en-US" altLang="ja-JP" sz="1800" b="0" i="0" dirty="0">
                <a:solidFill>
                  <a:schemeClr val="bg1">
                    <a:lumMod val="50000"/>
                  </a:schemeClr>
                </a:solidFill>
                <a:effectLst/>
                <a:latin typeface="Meiryo" panose="020B0604030504040204" pitchFamily="34" charset="-128"/>
                <a:ea typeface="Meiryo" panose="020B0604030504040204" pitchFamily="34" charset="-128"/>
              </a:rPr>
              <a:t>SEC02-BP03</a:t>
            </a:r>
            <a:endParaRPr lang="ja-JP" altLang="en-US">
              <a:solidFill>
                <a:schemeClr val="bg1">
                  <a:lumMod val="50000"/>
                </a:schemeClr>
              </a:solidFill>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281788829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A8364F0-5D11-D641-BAE6-CBD45DD859B8}"/>
              </a:ext>
            </a:extLst>
          </p:cNvPr>
          <p:cNvSpPr>
            <a:spLocks noGrp="1"/>
          </p:cNvSpPr>
          <p:nvPr>
            <p:ph type="title"/>
          </p:nvPr>
        </p:nvSpPr>
        <p:spPr>
          <a:xfrm>
            <a:off x="449051" y="153249"/>
            <a:ext cx="11410439" cy="727655"/>
          </a:xfrm>
        </p:spPr>
        <p:txBody>
          <a:bodyPr/>
          <a:lstStyle/>
          <a:p>
            <a:r>
              <a:rPr lang="en-US" sz="2000" b="0" dirty="0" err="1"/>
              <a:t>参考</a:t>
            </a:r>
            <a:r>
              <a:rPr lang="en-US" sz="2000" b="0" dirty="0"/>
              <a:t>: AWS Secrets Manager </a:t>
            </a:r>
            <a:r>
              <a:rPr lang="en-US" sz="2000" b="0" dirty="0" err="1"/>
              <a:t>と</a:t>
            </a:r>
            <a:r>
              <a:rPr lang="ja-JP" altLang="en-US" sz="2000" b="0"/>
              <a:t> </a:t>
            </a:r>
            <a:r>
              <a:rPr lang="en-US" sz="2000" b="0" dirty="0"/>
              <a:t>AWS Systems Manager </a:t>
            </a:r>
            <a:r>
              <a:rPr lang="en-US" altLang="ja-JP" sz="2000" b="0" dirty="0"/>
              <a:t>Parameter Store </a:t>
            </a:r>
            <a:r>
              <a:rPr lang="ja-JP" altLang="en-US" sz="2000" b="0"/>
              <a:t>の比較</a:t>
            </a:r>
            <a:endParaRPr lang="en-US" sz="2000" b="0" dirty="0"/>
          </a:p>
        </p:txBody>
      </p:sp>
      <p:grpSp>
        <p:nvGrpSpPr>
          <p:cNvPr id="3" name="Group 2">
            <a:extLst>
              <a:ext uri="{FF2B5EF4-FFF2-40B4-BE49-F238E27FC236}">
                <a16:creationId xmlns:a16="http://schemas.microsoft.com/office/drawing/2014/main" id="{51EB9E3C-34CC-BC96-580A-5A955447D421}"/>
              </a:ext>
            </a:extLst>
          </p:cNvPr>
          <p:cNvGrpSpPr/>
          <p:nvPr/>
        </p:nvGrpSpPr>
        <p:grpSpPr>
          <a:xfrm>
            <a:off x="6349263" y="1014929"/>
            <a:ext cx="4986243" cy="5414598"/>
            <a:chOff x="592823" y="1013911"/>
            <a:chExt cx="4986243" cy="5414598"/>
          </a:xfrm>
        </p:grpSpPr>
        <p:sp>
          <p:nvSpPr>
            <p:cNvPr id="5" name="Content Placeholder 4">
              <a:extLst>
                <a:ext uri="{FF2B5EF4-FFF2-40B4-BE49-F238E27FC236}">
                  <a16:creationId xmlns:a16="http://schemas.microsoft.com/office/drawing/2014/main" id="{E36857D0-03DF-5F46-B7E3-FDB43CD3A9E7}"/>
                </a:ext>
              </a:extLst>
            </p:cNvPr>
            <p:cNvSpPr txBox="1">
              <a:spLocks/>
            </p:cNvSpPr>
            <p:nvPr/>
          </p:nvSpPr>
          <p:spPr>
            <a:xfrm>
              <a:off x="1019695" y="1013911"/>
              <a:ext cx="4559371" cy="891597"/>
            </a:xfrm>
            <a:prstGeom prst="rect">
              <a:avLst/>
            </a:prstGeom>
          </p:spPr>
          <p:txBody>
            <a:bodyPr anchor="ctr">
              <a:noAutofit/>
            </a:bodyPr>
            <a:lstStyle>
              <a:lvl1pPr marL="0" indent="0" algn="l" defTabSz="457200" rtl="0" eaLnBrk="1" latinLnBrk="0" hangingPunct="1">
                <a:spcBef>
                  <a:spcPct val="20000"/>
                </a:spcBef>
                <a:buFontTx/>
                <a:buNone/>
                <a:defRPr sz="2400" b="0" i="0" kern="1200">
                  <a:solidFill>
                    <a:srgbClr val="414042"/>
                  </a:solidFill>
                  <a:latin typeface="Noto Sans JP" panose="020B0500000000000000" pitchFamily="34" charset="-128"/>
                  <a:ea typeface="Noto Sans JP" panose="020B0500000000000000" pitchFamily="34" charset="-128"/>
                  <a:cs typeface="Amazon Ember Regular" charset="0"/>
                </a:defRPr>
              </a:lvl1pPr>
              <a:lvl2pPr marL="742950" indent="-285750" algn="l" defTabSz="457200" rtl="0" eaLnBrk="1" latinLnBrk="0" hangingPunct="1">
                <a:spcBef>
                  <a:spcPct val="20000"/>
                </a:spcBef>
                <a:buFont typeface="Arial"/>
                <a:buChar char="•"/>
                <a:defRPr sz="2000" b="0" i="0" kern="1200">
                  <a:solidFill>
                    <a:srgbClr val="414042"/>
                  </a:solidFill>
                  <a:latin typeface="Noto Sans JP" panose="020B0500000000000000" pitchFamily="34" charset="-128"/>
                  <a:ea typeface="Noto Sans JP" panose="020B0500000000000000" pitchFamily="34" charset="-128"/>
                  <a:cs typeface="Amazon Ember Regular" charset="0"/>
                </a:defRPr>
              </a:lvl2pPr>
              <a:lvl3pPr marL="1143000" indent="-228600" algn="l" defTabSz="457200" rtl="0" eaLnBrk="1" latinLnBrk="0" hangingPunct="1">
                <a:spcBef>
                  <a:spcPct val="20000"/>
                </a:spcBef>
                <a:buFont typeface="Arial"/>
                <a:buChar char="•"/>
                <a:defRPr sz="1800" b="0" i="0" kern="1200">
                  <a:solidFill>
                    <a:srgbClr val="414042"/>
                  </a:solidFill>
                  <a:latin typeface="Noto Sans JP" panose="020B0500000000000000" pitchFamily="34" charset="-128"/>
                  <a:ea typeface="Noto Sans JP" panose="020B0500000000000000" pitchFamily="34" charset="-128"/>
                  <a:cs typeface="Amazon Ember Regular" charset="0"/>
                </a:defRPr>
              </a:lvl3pPr>
              <a:lvl4pPr marL="1600200" indent="-228600" algn="l" defTabSz="457200" rtl="0" eaLnBrk="1" latinLnBrk="0" hangingPunct="1">
                <a:spcBef>
                  <a:spcPct val="20000"/>
                </a:spcBef>
                <a:buFont typeface="Arial"/>
                <a:buChar char="–"/>
                <a:defRPr sz="1600" b="0" i="0" kern="1200">
                  <a:solidFill>
                    <a:srgbClr val="414042"/>
                  </a:solidFill>
                  <a:latin typeface="Noto Sans JP" panose="020B0500000000000000" pitchFamily="34" charset="-128"/>
                  <a:ea typeface="Noto Sans JP" panose="020B0500000000000000" pitchFamily="34" charset="-128"/>
                  <a:cs typeface="Amazon Ember Regular" charset="0"/>
                </a:defRPr>
              </a:lvl4pPr>
              <a:lvl5pPr marL="2057400" indent="-228600" algn="l" defTabSz="457200" rtl="0" eaLnBrk="1" latinLnBrk="0" hangingPunct="1">
                <a:spcBef>
                  <a:spcPct val="20000"/>
                </a:spcBef>
                <a:buFont typeface="Arial"/>
                <a:buChar char="»"/>
                <a:defRPr sz="1600" b="0" i="0" kern="1200">
                  <a:solidFill>
                    <a:srgbClr val="414042"/>
                  </a:solidFill>
                  <a:latin typeface="Noto Sans JP" panose="020B0500000000000000" pitchFamily="34" charset="-128"/>
                  <a:ea typeface="Noto Sans JP" panose="020B0500000000000000" pitchFamily="34" charset="-128"/>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z="2667" b="1" dirty="0">
                  <a:solidFill>
                    <a:schemeClr val="accent1"/>
                  </a:solidFill>
                  <a:latin typeface="メイリオ" panose="020B0604030504040204" pitchFamily="50" charset="-128"/>
                  <a:ea typeface="メイリオ" panose="020B0604030504040204" pitchFamily="50" charset="-128"/>
                </a:rPr>
                <a:t>AWS Systems Manager Parameter Store</a:t>
              </a:r>
            </a:p>
          </p:txBody>
        </p:sp>
        <p:sp>
          <p:nvSpPr>
            <p:cNvPr id="7" name="Content Placeholder 4">
              <a:extLst>
                <a:ext uri="{FF2B5EF4-FFF2-40B4-BE49-F238E27FC236}">
                  <a16:creationId xmlns:a16="http://schemas.microsoft.com/office/drawing/2014/main" id="{06292FEF-7F29-9A43-8B31-39C79FF7E0B4}"/>
                </a:ext>
              </a:extLst>
            </p:cNvPr>
            <p:cNvSpPr txBox="1">
              <a:spLocks/>
            </p:cNvSpPr>
            <p:nvPr/>
          </p:nvSpPr>
          <p:spPr>
            <a:xfrm>
              <a:off x="592823" y="3477973"/>
              <a:ext cx="4986243" cy="2950536"/>
            </a:xfrm>
            <a:prstGeom prst="rect">
              <a:avLst/>
            </a:prstGeom>
          </p:spPr>
          <p:txBody>
            <a:bodyPr vert="horz" lIns="121920" tIns="60960" rIns="121920" bIns="60960" rtlCol="0">
              <a:noAutofit/>
            </a:bodyPr>
            <a:lstStyle>
              <a:lvl1pPr marL="0" indent="0" algn="l" defTabSz="457200" rtl="0" eaLnBrk="1" latinLnBrk="0" hangingPunct="1">
                <a:spcBef>
                  <a:spcPct val="20000"/>
                </a:spcBef>
                <a:buFontTx/>
                <a:buNone/>
                <a:defRPr sz="2000" b="0" i="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1800" b="0" i="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3pPr>
              <a:lvl4pPr marL="1371600" indent="0" algn="l" defTabSz="457200" rtl="0" eaLnBrk="1" latinLnBrk="0" hangingPunct="1">
                <a:spcBef>
                  <a:spcPct val="20000"/>
                </a:spcBef>
                <a:buFont typeface="Arial"/>
                <a:buNone/>
                <a:defRPr sz="16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241294" indent="-241294">
                <a:buFont typeface="Arial" panose="020B0604020202020204" pitchFamily="34" charset="0"/>
                <a:buChar char="•"/>
              </a:pPr>
              <a:r>
                <a:rPr lang="ja-JP" altLang="en-US" sz="1867" dirty="0">
                  <a:solidFill>
                    <a:srgbClr val="0E2735"/>
                  </a:solidFill>
                  <a:latin typeface="メイリオ" panose="020B0604030504040204" pitchFamily="50" charset="-128"/>
                  <a:ea typeface="メイリオ" panose="020B0604030504040204" pitchFamily="50" charset="-128"/>
                </a:rPr>
                <a:t>設定データの安全なストレージで、シークレットを含めることができる</a:t>
              </a:r>
              <a:endParaRPr lang="en-US" sz="1867" dirty="0">
                <a:solidFill>
                  <a:srgbClr val="0E2735"/>
                </a:solidFill>
                <a:latin typeface="メイリオ" panose="020B0604030504040204" pitchFamily="50" charset="-128"/>
                <a:ea typeface="メイリオ" panose="020B0604030504040204" pitchFamily="50" charset="-128"/>
              </a:endParaRPr>
            </a:p>
            <a:p>
              <a:pPr marL="241294" indent="-241294">
                <a:buFont typeface="Arial" panose="020B0604020202020204" pitchFamily="34" charset="0"/>
                <a:buChar char="•"/>
              </a:pPr>
              <a:r>
                <a:rPr lang="ja-JP" altLang="en-US" sz="1867" dirty="0">
                  <a:solidFill>
                    <a:srgbClr val="0E2735"/>
                  </a:solidFill>
                  <a:latin typeface="メイリオ" panose="020B0604030504040204" pitchFamily="50" charset="-128"/>
                  <a:ea typeface="メイリオ" panose="020B0604030504040204" pitchFamily="50" charset="-128"/>
                </a:rPr>
                <a:t>作成中に指定したユニークな名前を使って値を参照する</a:t>
              </a:r>
              <a:endParaRPr lang="en-US" sz="1867" dirty="0">
                <a:solidFill>
                  <a:srgbClr val="0E2735"/>
                </a:solidFill>
                <a:latin typeface="メイリオ" panose="020B0604030504040204" pitchFamily="50" charset="-128"/>
                <a:ea typeface="メイリオ" panose="020B0604030504040204" pitchFamily="50" charset="-128"/>
              </a:endParaRPr>
            </a:p>
            <a:p>
              <a:pPr marL="241294" indent="-241294">
                <a:buFont typeface="Arial" panose="020B0604020202020204" pitchFamily="34" charset="0"/>
                <a:buChar char="•"/>
              </a:pPr>
              <a:r>
                <a:rPr lang="ja-JP" altLang="en-US" sz="1867" dirty="0">
                  <a:solidFill>
                    <a:srgbClr val="0E2735"/>
                  </a:solidFill>
                  <a:latin typeface="メイリオ" panose="020B0604030504040204" pitchFamily="50" charset="-128"/>
                  <a:ea typeface="メイリオ" panose="020B0604030504040204" pitchFamily="50" charset="-128"/>
                </a:rPr>
                <a:t>設定や自動化にはスクリプト内のパラメータを使用する</a:t>
              </a:r>
              <a:endParaRPr lang="en-US" altLang="ja-JP" sz="1867" dirty="0">
                <a:solidFill>
                  <a:srgbClr val="0E2735"/>
                </a:solidFill>
                <a:latin typeface="メイリオ" panose="020B0604030504040204" pitchFamily="50" charset="-128"/>
                <a:ea typeface="メイリオ" panose="020B0604030504040204" pitchFamily="50" charset="-128"/>
              </a:endParaRPr>
            </a:p>
            <a:p>
              <a:pPr marL="241294" indent="-241294">
                <a:buFont typeface="Arial" panose="020B0604020202020204" pitchFamily="34" charset="0"/>
                <a:buChar char="•"/>
              </a:pPr>
              <a:r>
                <a:rPr lang="ja-JP" altLang="en-US" sz="1867" dirty="0">
                  <a:solidFill>
                    <a:srgbClr val="0E2735"/>
                  </a:solidFill>
                  <a:latin typeface="メイリオ" panose="020B0604030504040204" pitchFamily="50" charset="-128"/>
                  <a:ea typeface="メイリオ" panose="020B0604030504040204" pitchFamily="50" charset="-128"/>
                </a:rPr>
                <a:t>無料</a:t>
              </a:r>
              <a:endParaRPr lang="en-US" sz="1867" dirty="0">
                <a:solidFill>
                  <a:srgbClr val="0E2735"/>
                </a:solidFill>
                <a:latin typeface="メイリオ" panose="020B0604030504040204" pitchFamily="50" charset="-128"/>
                <a:ea typeface="メイリオ" panose="020B0604030504040204" pitchFamily="50" charset="-128"/>
              </a:endParaRPr>
            </a:p>
          </p:txBody>
        </p:sp>
        <p:grpSp>
          <p:nvGrpSpPr>
            <p:cNvPr id="9" name="Group 2">
              <a:extLst>
                <a:ext uri="{FF2B5EF4-FFF2-40B4-BE49-F238E27FC236}">
                  <a16:creationId xmlns:a16="http://schemas.microsoft.com/office/drawing/2014/main" id="{E39F466E-873F-0343-9F10-60FBE23ED213}"/>
                </a:ext>
              </a:extLst>
            </p:cNvPr>
            <p:cNvGrpSpPr/>
            <p:nvPr/>
          </p:nvGrpSpPr>
          <p:grpSpPr>
            <a:xfrm>
              <a:off x="2419949" y="1988672"/>
              <a:ext cx="1294489" cy="1430281"/>
              <a:chOff x="2064460" y="1400716"/>
              <a:chExt cx="970867" cy="1072711"/>
            </a:xfrm>
          </p:grpSpPr>
          <p:pic>
            <p:nvPicPr>
              <p:cNvPr id="10" name="Picture 8">
                <a:extLst>
                  <a:ext uri="{FF2B5EF4-FFF2-40B4-BE49-F238E27FC236}">
                    <a16:creationId xmlns:a16="http://schemas.microsoft.com/office/drawing/2014/main" id="{8C8E03EB-FC60-7448-B016-0035841061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64460" y="1400716"/>
                <a:ext cx="696097" cy="777214"/>
              </a:xfrm>
              <a:prstGeom prst="rect">
                <a:avLst/>
              </a:prstGeom>
            </p:spPr>
          </p:pic>
          <p:pic>
            <p:nvPicPr>
              <p:cNvPr id="11" name="Picture 9">
                <a:extLst>
                  <a:ext uri="{FF2B5EF4-FFF2-40B4-BE49-F238E27FC236}">
                    <a16:creationId xmlns:a16="http://schemas.microsoft.com/office/drawing/2014/main" id="{02BB5A89-9EF7-3B43-BE68-5D87D06BA9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01357" y="1882432"/>
                <a:ext cx="433970" cy="590995"/>
              </a:xfrm>
              <a:prstGeom prst="rect">
                <a:avLst/>
              </a:prstGeom>
            </p:spPr>
          </p:pic>
        </p:grpSp>
      </p:grpSp>
      <p:grpSp>
        <p:nvGrpSpPr>
          <p:cNvPr id="2" name="Group 1">
            <a:extLst>
              <a:ext uri="{FF2B5EF4-FFF2-40B4-BE49-F238E27FC236}">
                <a16:creationId xmlns:a16="http://schemas.microsoft.com/office/drawing/2014/main" id="{FF4C9732-C29D-AF91-BC37-D16B6D90BD0E}"/>
              </a:ext>
            </a:extLst>
          </p:cNvPr>
          <p:cNvGrpSpPr/>
          <p:nvPr/>
        </p:nvGrpSpPr>
        <p:grpSpPr>
          <a:xfrm>
            <a:off x="332510" y="880549"/>
            <a:ext cx="6142572" cy="5735684"/>
            <a:chOff x="5849922" y="1013911"/>
            <a:chExt cx="6142572" cy="5735684"/>
          </a:xfrm>
        </p:grpSpPr>
        <p:sp>
          <p:nvSpPr>
            <p:cNvPr id="6" name="Content Placeholder 5">
              <a:extLst>
                <a:ext uri="{FF2B5EF4-FFF2-40B4-BE49-F238E27FC236}">
                  <a16:creationId xmlns:a16="http://schemas.microsoft.com/office/drawing/2014/main" id="{172928FC-D227-3740-A76B-2D397A37477E}"/>
                </a:ext>
              </a:extLst>
            </p:cNvPr>
            <p:cNvSpPr txBox="1">
              <a:spLocks/>
            </p:cNvSpPr>
            <p:nvPr/>
          </p:nvSpPr>
          <p:spPr>
            <a:xfrm>
              <a:off x="6377791" y="1013911"/>
              <a:ext cx="4393743" cy="891597"/>
            </a:xfrm>
            <a:prstGeom prst="rect">
              <a:avLst/>
            </a:prstGeom>
          </p:spPr>
          <p:txBody>
            <a:bodyPr anchor="ctr">
              <a:noAutofit/>
            </a:bodyPr>
            <a:lstStyle>
              <a:lvl1pPr marL="0" indent="0" algn="l" defTabSz="457200" rtl="0" eaLnBrk="1" latinLnBrk="0" hangingPunct="1">
                <a:spcBef>
                  <a:spcPct val="20000"/>
                </a:spcBef>
                <a:buFontTx/>
                <a:buNone/>
                <a:defRPr sz="2400" b="0" i="0" kern="1200">
                  <a:solidFill>
                    <a:srgbClr val="414042"/>
                  </a:solidFill>
                  <a:latin typeface="Noto Sans JP" panose="020B0500000000000000" pitchFamily="34" charset="-128"/>
                  <a:ea typeface="Noto Sans JP" panose="020B0500000000000000" pitchFamily="34" charset="-128"/>
                  <a:cs typeface="Amazon Ember Regular" charset="0"/>
                </a:defRPr>
              </a:lvl1pPr>
              <a:lvl2pPr marL="742950" indent="-285750" algn="l" defTabSz="457200" rtl="0" eaLnBrk="1" latinLnBrk="0" hangingPunct="1">
                <a:spcBef>
                  <a:spcPct val="20000"/>
                </a:spcBef>
                <a:buFont typeface="Arial"/>
                <a:buChar char="•"/>
                <a:defRPr sz="2000" b="0" i="0" kern="1200">
                  <a:solidFill>
                    <a:srgbClr val="414042"/>
                  </a:solidFill>
                  <a:latin typeface="Noto Sans JP" panose="020B0500000000000000" pitchFamily="34" charset="-128"/>
                  <a:ea typeface="Noto Sans JP" panose="020B0500000000000000" pitchFamily="34" charset="-128"/>
                  <a:cs typeface="Amazon Ember Regular" charset="0"/>
                </a:defRPr>
              </a:lvl2pPr>
              <a:lvl3pPr marL="1143000" indent="-228600" algn="l" defTabSz="457200" rtl="0" eaLnBrk="1" latinLnBrk="0" hangingPunct="1">
                <a:spcBef>
                  <a:spcPct val="20000"/>
                </a:spcBef>
                <a:buFont typeface="Arial"/>
                <a:buChar char="•"/>
                <a:defRPr sz="1800" b="0" i="0" kern="1200">
                  <a:solidFill>
                    <a:srgbClr val="414042"/>
                  </a:solidFill>
                  <a:latin typeface="Noto Sans JP" panose="020B0500000000000000" pitchFamily="34" charset="-128"/>
                  <a:ea typeface="Noto Sans JP" panose="020B0500000000000000" pitchFamily="34" charset="-128"/>
                  <a:cs typeface="Amazon Ember Regular" charset="0"/>
                </a:defRPr>
              </a:lvl3pPr>
              <a:lvl4pPr marL="1600200" indent="-228600" algn="l" defTabSz="457200" rtl="0" eaLnBrk="1" latinLnBrk="0" hangingPunct="1">
                <a:spcBef>
                  <a:spcPct val="20000"/>
                </a:spcBef>
                <a:buFont typeface="Arial"/>
                <a:buChar char="–"/>
                <a:defRPr sz="1600" b="0" i="0" kern="1200">
                  <a:solidFill>
                    <a:srgbClr val="414042"/>
                  </a:solidFill>
                  <a:latin typeface="Noto Sans JP" panose="020B0500000000000000" pitchFamily="34" charset="-128"/>
                  <a:ea typeface="Noto Sans JP" panose="020B0500000000000000" pitchFamily="34" charset="-128"/>
                  <a:cs typeface="Amazon Ember Regular" charset="0"/>
                </a:defRPr>
              </a:lvl4pPr>
              <a:lvl5pPr marL="2057400" indent="-228600" algn="l" defTabSz="457200" rtl="0" eaLnBrk="1" latinLnBrk="0" hangingPunct="1">
                <a:spcBef>
                  <a:spcPct val="20000"/>
                </a:spcBef>
                <a:buFont typeface="Arial"/>
                <a:buChar char="»"/>
                <a:defRPr sz="1600" b="0" i="0" kern="1200">
                  <a:solidFill>
                    <a:srgbClr val="414042"/>
                  </a:solidFill>
                  <a:latin typeface="Noto Sans JP" panose="020B0500000000000000" pitchFamily="34" charset="-128"/>
                  <a:ea typeface="Noto Sans JP" panose="020B0500000000000000" pitchFamily="34" charset="-128"/>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z="2667" b="1" dirty="0">
                  <a:solidFill>
                    <a:schemeClr val="accent1"/>
                  </a:solidFill>
                  <a:latin typeface="メイリオ" panose="020B0604030504040204" pitchFamily="50" charset="-128"/>
                  <a:ea typeface="メイリオ" panose="020B0604030504040204" pitchFamily="50" charset="-128"/>
                </a:rPr>
                <a:t>AWS Secrets Manager</a:t>
              </a:r>
            </a:p>
          </p:txBody>
        </p:sp>
        <p:sp>
          <p:nvSpPr>
            <p:cNvPr id="8" name="Content Placeholder 4">
              <a:extLst>
                <a:ext uri="{FF2B5EF4-FFF2-40B4-BE49-F238E27FC236}">
                  <a16:creationId xmlns:a16="http://schemas.microsoft.com/office/drawing/2014/main" id="{5AC34BB9-6838-254B-BF65-96E98B8EC274}"/>
                </a:ext>
              </a:extLst>
            </p:cNvPr>
            <p:cNvSpPr txBox="1">
              <a:spLocks/>
            </p:cNvSpPr>
            <p:nvPr/>
          </p:nvSpPr>
          <p:spPr>
            <a:xfrm>
              <a:off x="5849922" y="3477974"/>
              <a:ext cx="6142572" cy="3271621"/>
            </a:xfrm>
            <a:prstGeom prst="rect">
              <a:avLst/>
            </a:prstGeom>
          </p:spPr>
          <p:txBody>
            <a:bodyPr vert="horz" lIns="121920" tIns="60960" rIns="121920" bIns="60960" rtlCol="0">
              <a:noAutofit/>
            </a:bodyPr>
            <a:lstStyle>
              <a:lvl1pPr marL="0" indent="0" algn="l" defTabSz="457200" rtl="0" eaLnBrk="1" latinLnBrk="0" hangingPunct="1">
                <a:spcBef>
                  <a:spcPct val="20000"/>
                </a:spcBef>
                <a:buFontTx/>
                <a:buNone/>
                <a:defRPr sz="2000" b="0" i="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1800" b="0" i="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3pPr>
              <a:lvl4pPr marL="1371600" indent="0" algn="l" defTabSz="457200" rtl="0" eaLnBrk="1" latinLnBrk="0" hangingPunct="1">
                <a:spcBef>
                  <a:spcPct val="20000"/>
                </a:spcBef>
                <a:buFont typeface="Arial"/>
                <a:buNone/>
                <a:defRPr sz="16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296326" indent="-296326">
                <a:buFont typeface="Arial" panose="020B0604020202020204" pitchFamily="34" charset="0"/>
                <a:buChar char="•"/>
              </a:pPr>
              <a:r>
                <a:rPr lang="ja-JP" altLang="en-US" sz="1867" dirty="0">
                  <a:solidFill>
                    <a:srgbClr val="0E2735"/>
                  </a:solidFill>
                  <a:latin typeface="メイリオ" panose="020B0604030504040204" pitchFamily="50" charset="-128"/>
                  <a:ea typeface="メイリオ" panose="020B0604030504040204" pitchFamily="50" charset="-128"/>
                </a:rPr>
                <a:t>組織内のシークレットのライフサイクルを管理</a:t>
              </a:r>
              <a:endParaRPr lang="en-US" sz="1867" dirty="0">
                <a:solidFill>
                  <a:srgbClr val="0E2735"/>
                </a:solidFill>
                <a:latin typeface="メイリオ" panose="020B0604030504040204" pitchFamily="50" charset="-128"/>
                <a:ea typeface="メイリオ" panose="020B0604030504040204" pitchFamily="50" charset="-128"/>
              </a:endParaRPr>
            </a:p>
            <a:p>
              <a:pPr marL="296326" indent="-296326">
                <a:buFont typeface="Arial" panose="020B0604020202020204" pitchFamily="34" charset="0"/>
                <a:buChar char="•"/>
              </a:pPr>
              <a:r>
                <a:rPr lang="ja-JP" altLang="en-US" sz="1867" dirty="0">
                  <a:solidFill>
                    <a:srgbClr val="0E2735"/>
                  </a:solidFill>
                  <a:latin typeface="メイリオ" panose="020B0604030504040204" pitchFamily="50" charset="-128"/>
                  <a:ea typeface="メイリオ" panose="020B0604030504040204" pitchFamily="50" charset="-128"/>
                </a:rPr>
                <a:t>自動的にシークレットをローテーションすることで</a:t>
              </a:r>
              <a:br>
                <a:rPr lang="en-US" altLang="ja-JP" sz="1867" dirty="0">
                  <a:solidFill>
                    <a:srgbClr val="0E2735"/>
                  </a:solidFill>
                  <a:latin typeface="メイリオ" panose="020B0604030504040204" pitchFamily="50" charset="-128"/>
                  <a:ea typeface="メイリオ" panose="020B0604030504040204" pitchFamily="50" charset="-128"/>
                </a:rPr>
              </a:br>
              <a:r>
                <a:rPr lang="ja-JP" altLang="en-US" sz="1867" dirty="0">
                  <a:solidFill>
                    <a:srgbClr val="0E2735"/>
                  </a:solidFill>
                  <a:latin typeface="メイリオ" panose="020B0604030504040204" pitchFamily="50" charset="-128"/>
                  <a:ea typeface="メイリオ" panose="020B0604030504040204" pitchFamily="50" charset="-128"/>
                </a:rPr>
                <a:t>セキュリティとコンプライアンスの要件を満たす</a:t>
              </a:r>
              <a:br>
                <a:rPr lang="en-US" altLang="ja-JP" sz="1867" dirty="0">
                  <a:solidFill>
                    <a:srgbClr val="0E2735"/>
                  </a:solidFill>
                  <a:latin typeface="メイリオ" panose="020B0604030504040204" pitchFamily="50" charset="-128"/>
                  <a:ea typeface="メイリオ" panose="020B0604030504040204" pitchFamily="50" charset="-128"/>
                </a:rPr>
              </a:br>
              <a:r>
                <a:rPr lang="ja-JP" altLang="en-US" sz="1867" dirty="0">
                  <a:solidFill>
                    <a:srgbClr val="0E2735"/>
                  </a:solidFill>
                  <a:latin typeface="メイリオ" panose="020B0604030504040204" pitchFamily="50" charset="-128"/>
                  <a:ea typeface="メイリオ" panose="020B0604030504040204" pitchFamily="50" charset="-128"/>
                </a:rPr>
                <a:t>手助けになる</a:t>
              </a:r>
              <a:endParaRPr lang="en-US" altLang="ja-JP" sz="1867" dirty="0">
                <a:solidFill>
                  <a:srgbClr val="0E2735"/>
                </a:solidFill>
                <a:latin typeface="メイリオ" panose="020B0604030504040204" pitchFamily="50" charset="-128"/>
                <a:ea typeface="メイリオ" panose="020B0604030504040204" pitchFamily="50" charset="-128"/>
              </a:endParaRPr>
            </a:p>
            <a:p>
              <a:pPr marL="296326" indent="-296326">
                <a:buFont typeface="Arial" panose="020B0604020202020204" pitchFamily="34" charset="0"/>
                <a:buChar char="•"/>
              </a:pPr>
              <a:r>
                <a:rPr lang="en-US" sz="1867" dirty="0">
                  <a:solidFill>
                    <a:srgbClr val="0E2735"/>
                  </a:solidFill>
                  <a:latin typeface="メイリオ" panose="020B0604030504040204" pitchFamily="50" charset="-128"/>
                  <a:ea typeface="メイリオ" panose="020B0604030504040204" pitchFamily="50" charset="-128"/>
                </a:rPr>
                <a:t>Amazon RDS </a:t>
              </a:r>
              <a:r>
                <a:rPr lang="ja-JP" altLang="en-US" sz="1867" dirty="0">
                  <a:solidFill>
                    <a:srgbClr val="0E2735"/>
                  </a:solidFill>
                  <a:latin typeface="メイリオ" panose="020B0604030504040204" pitchFamily="50" charset="-128"/>
                  <a:ea typeface="メイリオ" panose="020B0604030504040204" pitchFamily="50" charset="-128"/>
                </a:rPr>
                <a:t>との組み込みの連携機能はデータベースの認証情報をローテーションする事ができる</a:t>
              </a:r>
              <a:endParaRPr lang="en-US" sz="1867" dirty="0">
                <a:solidFill>
                  <a:srgbClr val="0E2735"/>
                </a:solidFill>
                <a:latin typeface="メイリオ" panose="020B0604030504040204" pitchFamily="50" charset="-128"/>
                <a:ea typeface="メイリオ" panose="020B0604030504040204" pitchFamily="50" charset="-128"/>
              </a:endParaRPr>
            </a:p>
            <a:p>
              <a:pPr marL="296326" indent="-296326">
                <a:buFont typeface="Arial" panose="020B0604020202020204" pitchFamily="34" charset="0"/>
                <a:buChar char="•"/>
              </a:pPr>
              <a:r>
                <a:rPr lang="en-US" sz="1867" dirty="0">
                  <a:solidFill>
                    <a:srgbClr val="0E2735"/>
                  </a:solidFill>
                  <a:latin typeface="メイリオ" panose="020B0604030504040204" pitchFamily="50" charset="-128"/>
                  <a:ea typeface="メイリオ" panose="020B0604030504040204" pitchFamily="50" charset="-128"/>
                </a:rPr>
                <a:t>Lambda </a:t>
              </a:r>
              <a:r>
                <a:rPr lang="ja-JP" altLang="en-US" sz="1867" dirty="0">
                  <a:solidFill>
                    <a:srgbClr val="0E2735"/>
                  </a:solidFill>
                  <a:latin typeface="メイリオ" panose="020B0604030504040204" pitchFamily="50" charset="-128"/>
                  <a:ea typeface="メイリオ" panose="020B0604030504040204" pitchFamily="50" charset="-128"/>
                </a:rPr>
                <a:t>で拡張可能</a:t>
              </a:r>
              <a:endParaRPr lang="en-US" altLang="ja-JP" sz="1867" dirty="0">
                <a:solidFill>
                  <a:srgbClr val="0E2735"/>
                </a:solidFill>
                <a:latin typeface="メイリオ" panose="020B0604030504040204" pitchFamily="50" charset="-128"/>
                <a:ea typeface="メイリオ" panose="020B0604030504040204" pitchFamily="50" charset="-128"/>
              </a:endParaRPr>
            </a:p>
            <a:p>
              <a:pPr marL="296326" indent="-296326">
                <a:buFont typeface="Arial" panose="020B0604020202020204" pitchFamily="34" charset="0"/>
                <a:buChar char="•"/>
              </a:pPr>
              <a:r>
                <a:rPr lang="ja-JP" altLang="en-US" sz="1867" dirty="0">
                  <a:solidFill>
                    <a:srgbClr val="0E2735"/>
                  </a:solidFill>
                  <a:latin typeface="メイリオ" panose="020B0604030504040204" pitchFamily="50" charset="-128"/>
                  <a:ea typeface="メイリオ" panose="020B0604030504040204" pitchFamily="50" charset="-128"/>
                </a:rPr>
                <a:t>シークレット毎、アクセス毎に課金</a:t>
              </a:r>
              <a:endParaRPr lang="en-US" altLang="ja-JP" sz="1867" dirty="0">
                <a:solidFill>
                  <a:srgbClr val="0E2735"/>
                </a:solidFill>
                <a:latin typeface="メイリオ" panose="020B0604030504040204" pitchFamily="50" charset="-128"/>
                <a:ea typeface="メイリオ" panose="020B0604030504040204" pitchFamily="50" charset="-128"/>
              </a:endParaRPr>
            </a:p>
            <a:p>
              <a:pPr marL="380990" indent="-380990">
                <a:buFont typeface="Arial" panose="020B0604020202020204" pitchFamily="34" charset="0"/>
                <a:buChar char="•"/>
              </a:pPr>
              <a:endParaRPr lang="en-US" sz="1867" dirty="0">
                <a:solidFill>
                  <a:srgbClr val="0E2735"/>
                </a:solidFill>
                <a:latin typeface="メイリオ" panose="020B0604030504040204" pitchFamily="50" charset="-128"/>
                <a:ea typeface="メイリオ" panose="020B0604030504040204" pitchFamily="50" charset="-128"/>
              </a:endParaRPr>
            </a:p>
          </p:txBody>
        </p:sp>
        <p:pic>
          <p:nvPicPr>
            <p:cNvPr id="12" name="Picture 11">
              <a:extLst>
                <a:ext uri="{FF2B5EF4-FFF2-40B4-BE49-F238E27FC236}">
                  <a16:creationId xmlns:a16="http://schemas.microsoft.com/office/drawing/2014/main" id="{A33659D6-178E-ED48-BC73-1B4063DDBCF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74127" y="1917968"/>
              <a:ext cx="1425981" cy="1425981"/>
            </a:xfrm>
            <a:prstGeom prst="rect">
              <a:avLst/>
            </a:prstGeom>
          </p:spPr>
        </p:pic>
      </p:grpSp>
      <p:sp>
        <p:nvSpPr>
          <p:cNvPr id="13" name="テキスト ボックス 1">
            <a:extLst>
              <a:ext uri="{FF2B5EF4-FFF2-40B4-BE49-F238E27FC236}">
                <a16:creationId xmlns:a16="http://schemas.microsoft.com/office/drawing/2014/main" id="{7C30F395-5E15-8701-2590-17CB1AEB92C5}"/>
              </a:ext>
            </a:extLst>
          </p:cNvPr>
          <p:cNvSpPr txBox="1"/>
          <p:nvPr/>
        </p:nvSpPr>
        <p:spPr>
          <a:xfrm>
            <a:off x="10607211" y="0"/>
            <a:ext cx="1584789" cy="369332"/>
          </a:xfrm>
          <a:prstGeom prst="rect">
            <a:avLst/>
          </a:prstGeom>
          <a:noFill/>
        </p:spPr>
        <p:txBody>
          <a:bodyPr wrap="square" anchor="ctr">
            <a:spAutoFit/>
          </a:bodyPr>
          <a:lstStyle/>
          <a:p>
            <a:pPr algn="ctr"/>
            <a:r>
              <a:rPr lang="en-US" altLang="ja-JP" sz="1800" b="0" i="0" dirty="0">
                <a:solidFill>
                  <a:schemeClr val="bg1">
                    <a:lumMod val="50000"/>
                  </a:schemeClr>
                </a:solidFill>
                <a:effectLst/>
                <a:latin typeface="Meiryo" panose="020B0604030504040204" pitchFamily="34" charset="-128"/>
                <a:ea typeface="Meiryo" panose="020B0604030504040204" pitchFamily="34" charset="-128"/>
              </a:rPr>
              <a:t>SEC02-BP03</a:t>
            </a:r>
            <a:endParaRPr lang="ja-JP" altLang="en-US">
              <a:solidFill>
                <a:schemeClr val="bg1">
                  <a:lumMod val="50000"/>
                </a:schemeClr>
              </a:solidFill>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35950710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DAFE1B-9D43-D5C2-1163-7CCCD6C012E3}"/>
              </a:ext>
            </a:extLst>
          </p:cNvPr>
          <p:cNvSpPr>
            <a:spLocks noGrp="1"/>
          </p:cNvSpPr>
          <p:nvPr>
            <p:ph type="title"/>
          </p:nvPr>
        </p:nvSpPr>
        <p:spPr/>
        <p:txBody>
          <a:bodyPr/>
          <a:lstStyle/>
          <a:p>
            <a:pPr algn="l"/>
            <a:r>
              <a:rPr lang="en-JP" sz="2400" dirty="0"/>
              <a:t>レビュー観点 : </a:t>
            </a:r>
            <a:r>
              <a:rPr lang="en-US" altLang="ja-JP" sz="2400" dirty="0"/>
              <a:t>ID</a:t>
            </a:r>
            <a:r>
              <a:rPr lang="ja-JP" altLang="en-US" sz="2400"/>
              <a:t>とアクセス管理</a:t>
            </a:r>
            <a:r>
              <a:rPr lang="en-US" altLang="ja-JP" sz="2400" dirty="0"/>
              <a:t> / ID</a:t>
            </a:r>
            <a:r>
              <a:rPr lang="ja-JP" altLang="en-US" sz="2400"/>
              <a:t>管理</a:t>
            </a:r>
            <a:br>
              <a:rPr lang="en-JP" sz="2400" dirty="0"/>
            </a:br>
            <a:r>
              <a:rPr lang="en-US" sz="2800" b="0" i="0" dirty="0">
                <a:solidFill>
                  <a:srgbClr val="16191F"/>
                </a:solidFill>
                <a:effectLst/>
                <a:latin typeface="Amazon Ember" panose="020B0603020204020204" pitchFamily="34" charset="0"/>
              </a:rPr>
              <a:t>SEC02-BP0</a:t>
            </a:r>
            <a:r>
              <a:rPr lang="en-US" altLang="ja-JP" sz="2800" b="0" i="0" dirty="0">
                <a:solidFill>
                  <a:srgbClr val="16191F"/>
                </a:solidFill>
                <a:effectLst/>
                <a:latin typeface="Amazon Ember" panose="020B0603020204020204" pitchFamily="34" charset="0"/>
              </a:rPr>
              <a:t>4 </a:t>
            </a:r>
            <a:r>
              <a:rPr lang="ja-JP" altLang="en-US" sz="2800" b="0" i="0">
                <a:solidFill>
                  <a:srgbClr val="16191F"/>
                </a:solidFill>
                <a:effectLst/>
                <a:latin typeface="Amazon Ember" panose="020B0603020204020204" pitchFamily="34" charset="0"/>
              </a:rPr>
              <a:t>一元化された </a:t>
            </a:r>
            <a:r>
              <a:rPr lang="en-US" sz="2800" b="0" i="0" dirty="0">
                <a:solidFill>
                  <a:srgbClr val="16191F"/>
                </a:solidFill>
                <a:effectLst/>
                <a:latin typeface="Amazon Ember" panose="020B0603020204020204" pitchFamily="34" charset="0"/>
              </a:rPr>
              <a:t>ID </a:t>
            </a:r>
            <a:r>
              <a:rPr lang="ja-JP" altLang="en-US" sz="2800" b="0" i="0">
                <a:solidFill>
                  <a:srgbClr val="16191F"/>
                </a:solidFill>
                <a:effectLst/>
                <a:latin typeface="Amazon Ember" panose="020B0603020204020204" pitchFamily="34" charset="0"/>
              </a:rPr>
              <a:t>プロバイダーを利用する</a:t>
            </a:r>
            <a:endParaRPr lang="en-JP" sz="3600" dirty="0"/>
          </a:p>
        </p:txBody>
      </p:sp>
      <p:sp>
        <p:nvSpPr>
          <p:cNvPr id="3" name="Text Placeholder 2">
            <a:extLst>
              <a:ext uri="{FF2B5EF4-FFF2-40B4-BE49-F238E27FC236}">
                <a16:creationId xmlns:a16="http://schemas.microsoft.com/office/drawing/2014/main" id="{57D180CB-6965-22E7-4C3F-7BC75DB3949C}"/>
              </a:ext>
            </a:extLst>
          </p:cNvPr>
          <p:cNvSpPr>
            <a:spLocks noGrp="1"/>
          </p:cNvSpPr>
          <p:nvPr>
            <p:ph type="body" sz="quarter" idx="10"/>
          </p:nvPr>
        </p:nvSpPr>
        <p:spPr/>
        <p:txBody>
          <a:bodyPr/>
          <a:lstStyle/>
          <a:p>
            <a:r>
              <a:rPr lang="en-JP" sz="1400" dirty="0">
                <a:solidFill>
                  <a:srgbClr val="0070C0"/>
                </a:solidFill>
              </a:rPr>
              <a:t>ポイント</a:t>
            </a:r>
          </a:p>
          <a:p>
            <a:pPr marL="285750" indent="-285750">
              <a:buFont typeface="Arial" panose="020B0604020202020204" pitchFamily="34" charset="0"/>
              <a:buChar char="•"/>
            </a:pPr>
            <a:r>
              <a:rPr lang="en-US" sz="1400" dirty="0" err="1"/>
              <a:t>個別のユーザーにIAMユーザーを利用するのではなく、ユーザーディレクトリやIDプロバイダによる</a:t>
            </a:r>
            <a:r>
              <a:rPr lang="ja-JP" altLang="en-US" sz="1400"/>
              <a:t> </a:t>
            </a:r>
            <a:r>
              <a:rPr lang="en-US" sz="1400" dirty="0" err="1"/>
              <a:t>シングルサインオン</a:t>
            </a:r>
            <a:r>
              <a:rPr lang="en-US" sz="1400" dirty="0"/>
              <a:t> (SSO) </a:t>
            </a:r>
            <a:r>
              <a:rPr lang="en-US" sz="1400" dirty="0" err="1"/>
              <a:t>を検討することが望ましい</a:t>
            </a:r>
            <a:r>
              <a:rPr lang="en-US" sz="1400" dirty="0"/>
              <a:t>。</a:t>
            </a:r>
          </a:p>
          <a:p>
            <a:pPr marL="285750" indent="-285750">
              <a:buFont typeface="Arial" panose="020B0604020202020204" pitchFamily="34" charset="0"/>
              <a:buChar char="•"/>
            </a:pPr>
            <a:r>
              <a:rPr lang="en-US" sz="1400" dirty="0"/>
              <a:t>特に企業においては、異動や退職に伴って、ユーザーのアクセス権限が適切に変更される必要があるため、人事プロセスと連動している既存のユーザーディレクトリを使うことが重要である。</a:t>
            </a:r>
            <a:endParaRPr lang="en-JP" sz="1400" dirty="0"/>
          </a:p>
          <a:p>
            <a:endParaRPr lang="en-JP" sz="1400" dirty="0"/>
          </a:p>
          <a:p>
            <a:r>
              <a:rPr lang="en-JP" sz="1400" dirty="0">
                <a:solidFill>
                  <a:srgbClr val="0070C0"/>
                </a:solidFill>
              </a:rPr>
              <a:t>レビュー観点の例</a:t>
            </a:r>
          </a:p>
          <a:p>
            <a:pPr marL="285750" indent="-285750">
              <a:buFont typeface="Arial" panose="020B0604020202020204" pitchFamily="34" charset="0"/>
              <a:buChar char="•"/>
            </a:pPr>
            <a:r>
              <a:rPr lang="en-JP" sz="1400" dirty="0"/>
              <a:t>AWSの個別アカウントでのIDフェデレーションの場合、SAML 2.0 ベースの</a:t>
            </a:r>
            <a:r>
              <a:rPr lang="ja-JP" altLang="en-US" sz="1400"/>
              <a:t> </a:t>
            </a:r>
            <a:r>
              <a:rPr lang="en-US" altLang="ja-JP" sz="1400" dirty="0"/>
              <a:t>ID</a:t>
            </a:r>
            <a:r>
              <a:rPr lang="ja-JP" altLang="en-US" sz="1400"/>
              <a:t>プロバイダ</a:t>
            </a:r>
            <a:r>
              <a:rPr lang="en-US" altLang="ja-JP" sz="1400" dirty="0"/>
              <a:t>(IdP)</a:t>
            </a:r>
            <a:r>
              <a:rPr lang="ja-JP" altLang="en-US" sz="1400"/>
              <a:t>によるシングルサインオンが可能（次ページ参照）</a:t>
            </a:r>
            <a:endParaRPr lang="en-US" altLang="ja-JP" sz="1400" dirty="0"/>
          </a:p>
          <a:p>
            <a:pPr marL="285750" indent="-285750">
              <a:buFont typeface="Arial" panose="020B0604020202020204" pitchFamily="34" charset="0"/>
              <a:buChar char="•"/>
            </a:pPr>
            <a:r>
              <a:rPr lang="en-US" sz="1400" dirty="0"/>
              <a:t>AWS Organizations</a:t>
            </a:r>
            <a:r>
              <a:rPr lang="ja-JP" altLang="en-US" sz="1400"/>
              <a:t>の複数アカウントへのの複数のアカウントへのフェデレーションの場合は、</a:t>
            </a:r>
            <a:r>
              <a:rPr lang="ja-JP" altLang="en-US" sz="1400" b="1"/>
              <a:t> </a:t>
            </a:r>
            <a:r>
              <a:rPr lang="en-US" altLang="ja-JP" sz="1400" b="1" dirty="0"/>
              <a:t>AWS IAM Identity Center </a:t>
            </a:r>
            <a:r>
              <a:rPr lang="en-US" altLang="ja-JP" sz="1400" dirty="0"/>
              <a:t>(</a:t>
            </a:r>
            <a:r>
              <a:rPr lang="ja-JP" altLang="en-US" sz="1400"/>
              <a:t>旧</a:t>
            </a:r>
            <a:r>
              <a:rPr lang="en-US" altLang="ja-JP" sz="1400" dirty="0"/>
              <a:t> AWS Single Sign-On) </a:t>
            </a:r>
            <a:r>
              <a:rPr lang="ja-JP" altLang="en-US" sz="1400"/>
              <a:t>で </a:t>
            </a:r>
            <a:r>
              <a:rPr lang="en-US" altLang="ja-JP" sz="1400" dirty="0"/>
              <a:t>ID </a:t>
            </a:r>
            <a:r>
              <a:rPr lang="ja-JP" altLang="en-US" sz="1400"/>
              <a:t>ソースを設定して、一元管理しているか？</a:t>
            </a:r>
            <a:endParaRPr lang="en-US" altLang="ja-JP" sz="1400" dirty="0"/>
          </a:p>
          <a:p>
            <a:pPr marL="285750" indent="-285750">
              <a:buFont typeface="Arial" panose="020B0604020202020204" pitchFamily="34" charset="0"/>
              <a:buChar char="•"/>
            </a:pPr>
            <a:r>
              <a:rPr lang="ja-JP" altLang="en-US" sz="1400"/>
              <a:t>オンプレとの</a:t>
            </a:r>
            <a:r>
              <a:rPr lang="en-US" sz="1400" dirty="0"/>
              <a:t>SSO</a:t>
            </a:r>
            <a:r>
              <a:rPr lang="ja-JP" altLang="en-US" sz="1400"/>
              <a:t>については、</a:t>
            </a:r>
            <a:r>
              <a:rPr lang="en-US" sz="1400" b="1" dirty="0"/>
              <a:t>IAM Roles Anywhere</a:t>
            </a:r>
            <a:r>
              <a:rPr lang="en-US" sz="1400" dirty="0"/>
              <a:t> </a:t>
            </a:r>
            <a:r>
              <a:rPr lang="ja-JP" altLang="en-US" sz="1400"/>
              <a:t>の利用を検討しているか？</a:t>
            </a:r>
            <a:endParaRPr lang="en-JP" sz="1400" dirty="0"/>
          </a:p>
          <a:p>
            <a:pPr marL="285750" indent="-285750">
              <a:buFont typeface="Arial" panose="020B0604020202020204" pitchFamily="34" charset="0"/>
              <a:buChar char="•"/>
            </a:pPr>
            <a:endParaRPr lang="en-JP" sz="1400" dirty="0"/>
          </a:p>
          <a:p>
            <a:endParaRPr lang="en-JP" sz="1400" dirty="0"/>
          </a:p>
          <a:p>
            <a:endParaRPr lang="en-JP" dirty="0"/>
          </a:p>
        </p:txBody>
      </p:sp>
    </p:spTree>
    <p:extLst>
      <p:ext uri="{BB962C8B-B14F-4D97-AF65-F5344CB8AC3E}">
        <p14:creationId xmlns:p14="http://schemas.microsoft.com/office/powerpoint/2010/main" val="198669234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Graphic 19">
            <a:extLst>
              <a:ext uri="{FF2B5EF4-FFF2-40B4-BE49-F238E27FC236}">
                <a16:creationId xmlns:a16="http://schemas.microsoft.com/office/drawing/2014/main" id="{ED9F78BE-213C-3D47-A534-0B86E72111B5}"/>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701158" y="1461488"/>
            <a:ext cx="1209238" cy="1209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itle 1"/>
          <p:cNvSpPr>
            <a:spLocks noGrp="1"/>
          </p:cNvSpPr>
          <p:nvPr>
            <p:ph type="title"/>
          </p:nvPr>
        </p:nvSpPr>
        <p:spPr>
          <a:prstGeom prst="rect">
            <a:avLst/>
          </a:prstGeom>
        </p:spPr>
        <p:txBody>
          <a:bodyPr vert="horz" lIns="24000" tIns="24000" rIns="24000" bIns="24000" rtlCol="0" anchor="ctr" anchorCtr="0">
            <a:noAutofit/>
          </a:bodyPr>
          <a:lstStyle/>
          <a:p>
            <a:pPr lvl="0"/>
            <a:r>
              <a:rPr lang="ja-JP" altLang="en-US" sz="2800" b="0">
                <a:gradFill>
                  <a:gsLst>
                    <a:gs pos="0">
                      <a:schemeClr val="tx1">
                        <a:lumMod val="75000"/>
                      </a:schemeClr>
                    </a:gs>
                    <a:gs pos="100000">
                      <a:schemeClr val="tx1">
                        <a:lumMod val="75000"/>
                      </a:schemeClr>
                    </a:gs>
                  </a:gsLst>
                  <a:lin ang="16200000" scaled="0"/>
                </a:gradFill>
              </a:rPr>
              <a:t>参考</a:t>
            </a:r>
            <a:r>
              <a:rPr lang="en-US" altLang="ja-JP" sz="2800" b="0" dirty="0">
                <a:gradFill>
                  <a:gsLst>
                    <a:gs pos="0">
                      <a:schemeClr val="tx1">
                        <a:lumMod val="75000"/>
                      </a:schemeClr>
                    </a:gs>
                    <a:gs pos="100000">
                      <a:schemeClr val="tx1">
                        <a:lumMod val="75000"/>
                      </a:schemeClr>
                    </a:gs>
                  </a:gsLst>
                  <a:lin ang="16200000" scaled="0"/>
                </a:gradFill>
              </a:rPr>
              <a:t>: </a:t>
            </a:r>
            <a:r>
              <a:rPr lang="ja-JP" altLang="en-US" sz="2800" b="0">
                <a:gradFill>
                  <a:gsLst>
                    <a:gs pos="0">
                      <a:schemeClr val="tx1">
                        <a:lumMod val="75000"/>
                      </a:schemeClr>
                    </a:gs>
                    <a:gs pos="100000">
                      <a:schemeClr val="tx1">
                        <a:lumMod val="75000"/>
                      </a:schemeClr>
                    </a:gs>
                  </a:gsLst>
                  <a:lin ang="16200000" scaled="0"/>
                </a:gradFill>
              </a:rPr>
              <a:t>認証・認可のための</a:t>
            </a:r>
            <a:r>
              <a:rPr lang="en-US" altLang="ja-JP" sz="2800" b="0" dirty="0">
                <a:gradFill>
                  <a:gsLst>
                    <a:gs pos="0">
                      <a:schemeClr val="tx1">
                        <a:lumMod val="75000"/>
                      </a:schemeClr>
                    </a:gs>
                    <a:gs pos="100000">
                      <a:schemeClr val="tx1">
                        <a:lumMod val="75000"/>
                      </a:schemeClr>
                    </a:gs>
                  </a:gsLst>
                  <a:lin ang="16200000" scaled="0"/>
                </a:gradFill>
              </a:rPr>
              <a:t>AWS</a:t>
            </a:r>
            <a:r>
              <a:rPr lang="ja-JP" altLang="en-US" sz="2800" b="0">
                <a:gradFill>
                  <a:gsLst>
                    <a:gs pos="0">
                      <a:schemeClr val="tx1">
                        <a:lumMod val="75000"/>
                      </a:schemeClr>
                    </a:gs>
                    <a:gs pos="100000">
                      <a:schemeClr val="tx1">
                        <a:lumMod val="75000"/>
                      </a:schemeClr>
                    </a:gs>
                  </a:gsLst>
                  <a:lin ang="16200000" scaled="0"/>
                </a:gradFill>
              </a:rPr>
              <a:t>サービス</a:t>
            </a:r>
            <a:endParaRPr lang="ja-JP" altLang="en-US" sz="2800" b="0" dirty="0">
              <a:gradFill>
                <a:gsLst>
                  <a:gs pos="0">
                    <a:schemeClr val="tx1">
                      <a:lumMod val="75000"/>
                    </a:schemeClr>
                  </a:gs>
                  <a:gs pos="100000">
                    <a:schemeClr val="tx1">
                      <a:lumMod val="75000"/>
                    </a:schemeClr>
                  </a:gs>
                </a:gsLst>
                <a:lin ang="16200000" scaled="0"/>
              </a:gradFill>
            </a:endParaRPr>
          </a:p>
        </p:txBody>
      </p:sp>
      <p:sp>
        <p:nvSpPr>
          <p:cNvPr id="21" name="TextBox 8">
            <a:extLst>
              <a:ext uri="{FF2B5EF4-FFF2-40B4-BE49-F238E27FC236}">
                <a16:creationId xmlns:a16="http://schemas.microsoft.com/office/drawing/2014/main" id="{430B6707-6C53-45B2-A1FB-8C2019D7A045}"/>
              </a:ext>
            </a:extLst>
          </p:cNvPr>
          <p:cNvSpPr txBox="1"/>
          <p:nvPr/>
        </p:nvSpPr>
        <p:spPr>
          <a:xfrm>
            <a:off x="3092338" y="1500306"/>
            <a:ext cx="6609523" cy="325468"/>
          </a:xfrm>
          <a:prstGeom prst="rect">
            <a:avLst/>
          </a:prstGeom>
          <a:noFill/>
          <a:ln>
            <a:noFill/>
          </a:ln>
        </p:spPr>
        <p:txBody>
          <a:bodyPr wrap="square" lIns="24000" tIns="24000" rIns="24000" bIns="24000" rtlCol="0" anchor="ctr" anchorCtr="0">
            <a:spAutoFit/>
          </a:bodyPr>
          <a:lstStyle/>
          <a:p>
            <a:r>
              <a:rPr lang="en-US" altLang="ja-JP" b="1"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AWS Identity and Access Management</a:t>
            </a:r>
            <a:r>
              <a:rPr lang="ja-JP" altLang="en-US" b="1">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a:t>
            </a:r>
            <a:r>
              <a:rPr lang="en-US" altLang="ja-JP" b="1"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IAM</a:t>
            </a:r>
            <a:r>
              <a:rPr lang="ja-JP" altLang="en-US" b="1">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a:t>
            </a:r>
            <a:endParaRPr lang="en-US" b="1"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endParaRPr>
          </a:p>
        </p:txBody>
      </p:sp>
      <p:sp>
        <p:nvSpPr>
          <p:cNvPr id="19" name="TextBox 7">
            <a:extLst>
              <a:ext uri="{FF2B5EF4-FFF2-40B4-BE49-F238E27FC236}">
                <a16:creationId xmlns:a16="http://schemas.microsoft.com/office/drawing/2014/main" id="{44C5A5D5-BE29-4266-9885-C2A36C810652}"/>
              </a:ext>
            </a:extLst>
          </p:cNvPr>
          <p:cNvSpPr txBox="1"/>
          <p:nvPr/>
        </p:nvSpPr>
        <p:spPr>
          <a:xfrm>
            <a:off x="634365" y="4179117"/>
            <a:ext cx="2457973" cy="1257606"/>
          </a:xfrm>
          <a:prstGeom prst="rect">
            <a:avLst/>
          </a:prstGeom>
          <a:noFill/>
          <a:ln w="6350">
            <a:solidFill>
              <a:schemeClr val="bg1">
                <a:lumMod val="85000"/>
              </a:schemeClr>
            </a:solidFill>
          </a:ln>
        </p:spPr>
        <p:txBody>
          <a:bodyPr wrap="square" lIns="24000" tIns="24000" rIns="24000" bIns="24000" rtlCol="0" anchor="ctr" anchorCtr="0">
            <a:noAutofit/>
          </a:bodyPr>
          <a:lstStyle>
            <a:defPPr>
              <a:defRPr lang="en-US"/>
            </a:defPPr>
            <a:lvl1pPr algn="ctr">
              <a:defRPr b="1"/>
            </a:lvl1pPr>
          </a:lstStyle>
          <a:p>
            <a:r>
              <a:rPr lang="en-US" sz="1600" b="0" dirty="0" err="1">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人やマシンがAWS</a:t>
            </a:r>
            <a:r>
              <a:rPr lang="ja-JP" altLang="en-US" sz="1600" b="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の管理コンソールや</a:t>
            </a:r>
            <a:r>
              <a:rPr lang="en-US" altLang="ja-JP" sz="1600" b="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API</a:t>
            </a:r>
            <a:r>
              <a:rPr lang="ja-JP" altLang="en-US" sz="1600" b="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を</a:t>
            </a:r>
            <a:br>
              <a:rPr lang="en-US" altLang="ja-JP" sz="1600" b="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br>
            <a:r>
              <a:rPr lang="ja-JP" altLang="en-US" sz="1600" b="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利用する際の認証機能を提供</a:t>
            </a:r>
            <a:endParaRPr lang="en-US" sz="1600" b="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endParaRPr>
          </a:p>
        </p:txBody>
      </p:sp>
      <p:sp>
        <p:nvSpPr>
          <p:cNvPr id="20" name="正方形/長方形 19">
            <a:extLst>
              <a:ext uri="{FF2B5EF4-FFF2-40B4-BE49-F238E27FC236}">
                <a16:creationId xmlns:a16="http://schemas.microsoft.com/office/drawing/2014/main" id="{0281FB47-440A-4F4C-A109-895651953715}"/>
              </a:ext>
            </a:extLst>
          </p:cNvPr>
          <p:cNvSpPr/>
          <p:nvPr/>
        </p:nvSpPr>
        <p:spPr>
          <a:xfrm>
            <a:off x="634365" y="3683244"/>
            <a:ext cx="2457973" cy="457770"/>
          </a:xfrm>
          <a:prstGeom prst="rect">
            <a:avLst/>
          </a:prstGeom>
          <a:solidFill>
            <a:srgbClr val="2A2E32"/>
          </a:solidFill>
          <a:ln>
            <a:noFill/>
          </a:ln>
          <a:effectLst/>
        </p:spPr>
        <p:style>
          <a:lnRef idx="1">
            <a:schemeClr val="accent1"/>
          </a:lnRef>
          <a:fillRef idx="3">
            <a:schemeClr val="accent1"/>
          </a:fillRef>
          <a:effectRef idx="2">
            <a:schemeClr val="accent1"/>
          </a:effectRef>
          <a:fontRef idx="minor">
            <a:schemeClr val="lt1"/>
          </a:fontRef>
        </p:style>
        <p:txBody>
          <a:bodyPr lIns="24000" tIns="24000" rIns="24000" bIns="24000" rtlCol="0" anchor="ctr"/>
          <a:lstStyle/>
          <a:p>
            <a:pPr algn="ctr"/>
            <a:r>
              <a:rPr kumimoji="1" lang="en-US" altLang="ja-JP" dirty="0">
                <a:gradFill>
                  <a:gsLst>
                    <a:gs pos="0">
                      <a:schemeClr val="bg1"/>
                    </a:gs>
                    <a:gs pos="100000">
                      <a:schemeClr val="bg1"/>
                    </a:gs>
                  </a:gsLst>
                  <a:lin ang="16200000" scaled="0"/>
                </a:gradFill>
                <a:latin typeface="Meiryo" panose="020B0604030504040204" pitchFamily="34" charset="-128"/>
                <a:ea typeface="Meiryo" panose="020B0604030504040204" pitchFamily="34" charset="-128"/>
                <a:cs typeface="Meiryo" charset="-128"/>
              </a:rPr>
              <a:t>AWS</a:t>
            </a:r>
            <a:r>
              <a:rPr kumimoji="1" lang="ja-JP" altLang="en-US" dirty="0">
                <a:gradFill>
                  <a:gsLst>
                    <a:gs pos="0">
                      <a:schemeClr val="bg1"/>
                    </a:gs>
                    <a:gs pos="100000">
                      <a:schemeClr val="bg1"/>
                    </a:gs>
                  </a:gsLst>
                  <a:lin ang="16200000" scaled="0"/>
                </a:gradFill>
                <a:latin typeface="Meiryo" panose="020B0604030504040204" pitchFamily="34" charset="-128"/>
                <a:ea typeface="Meiryo" panose="020B0604030504040204" pitchFamily="34" charset="-128"/>
                <a:cs typeface="Meiryo" charset="-128"/>
              </a:rPr>
              <a:t>利用者の認証</a:t>
            </a:r>
          </a:p>
        </p:txBody>
      </p:sp>
      <p:sp>
        <p:nvSpPr>
          <p:cNvPr id="22" name="TextBox 7">
            <a:extLst>
              <a:ext uri="{FF2B5EF4-FFF2-40B4-BE49-F238E27FC236}">
                <a16:creationId xmlns:a16="http://schemas.microsoft.com/office/drawing/2014/main" id="{7DEB4DCC-A5BD-49DA-B6A5-0C72ADB0CB11}"/>
              </a:ext>
            </a:extLst>
          </p:cNvPr>
          <p:cNvSpPr txBox="1"/>
          <p:nvPr/>
        </p:nvSpPr>
        <p:spPr>
          <a:xfrm>
            <a:off x="6238124" y="4187274"/>
            <a:ext cx="2457161" cy="1245391"/>
          </a:xfrm>
          <a:prstGeom prst="rect">
            <a:avLst/>
          </a:prstGeom>
          <a:noFill/>
          <a:ln w="6350">
            <a:solidFill>
              <a:schemeClr val="bg1">
                <a:lumMod val="85000"/>
              </a:schemeClr>
            </a:solidFill>
          </a:ln>
        </p:spPr>
        <p:txBody>
          <a:bodyPr wrap="square" lIns="24000" tIns="24000" rIns="24000" bIns="24000" rtlCol="0" anchor="ctr" anchorCtr="0">
            <a:noAutofit/>
          </a:bodyPr>
          <a:lstStyle>
            <a:defPPr>
              <a:defRPr lang="en-US"/>
            </a:defPPr>
            <a:lvl1pPr algn="ctr">
              <a:defRPr b="1"/>
            </a:lvl1pPr>
          </a:lstStyle>
          <a:p>
            <a:r>
              <a:rPr lang="en-US" altLang="ja-JP" sz="1600" b="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AWS</a:t>
            </a:r>
            <a:r>
              <a:rPr lang="ja-JP" altLang="en-US" sz="1600" b="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利用者の利用可能な操作を</a:t>
            </a:r>
            <a:r>
              <a:rPr lang="ja-JP" altLang="en-US" sz="1600" b="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規定する、ポリシー</a:t>
            </a:r>
            <a:r>
              <a:rPr lang="ja-JP" altLang="en-US" sz="1600" b="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管理機能を提供</a:t>
            </a:r>
            <a:endParaRPr lang="en-US" sz="1600" b="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endParaRPr>
          </a:p>
        </p:txBody>
      </p:sp>
      <p:sp>
        <p:nvSpPr>
          <p:cNvPr id="23" name="正方形/長方形 22">
            <a:extLst>
              <a:ext uri="{FF2B5EF4-FFF2-40B4-BE49-F238E27FC236}">
                <a16:creationId xmlns:a16="http://schemas.microsoft.com/office/drawing/2014/main" id="{4070F669-2214-4AEC-A376-5A3755F13F5B}"/>
              </a:ext>
            </a:extLst>
          </p:cNvPr>
          <p:cNvSpPr/>
          <p:nvPr/>
        </p:nvSpPr>
        <p:spPr>
          <a:xfrm>
            <a:off x="6238125" y="3691401"/>
            <a:ext cx="2457973" cy="457770"/>
          </a:xfrm>
          <a:prstGeom prst="rect">
            <a:avLst/>
          </a:prstGeom>
          <a:solidFill>
            <a:srgbClr val="2A2E32"/>
          </a:solidFill>
          <a:ln>
            <a:noFill/>
          </a:ln>
          <a:effectLst/>
        </p:spPr>
        <p:style>
          <a:lnRef idx="1">
            <a:schemeClr val="accent1"/>
          </a:lnRef>
          <a:fillRef idx="3">
            <a:schemeClr val="accent1"/>
          </a:fillRef>
          <a:effectRef idx="2">
            <a:schemeClr val="accent1"/>
          </a:effectRef>
          <a:fontRef idx="minor">
            <a:schemeClr val="lt1"/>
          </a:fontRef>
        </p:style>
        <p:txBody>
          <a:bodyPr lIns="24000" tIns="24000" rIns="24000" bIns="24000" rtlCol="0" anchor="ctr"/>
          <a:lstStyle/>
          <a:p>
            <a:pPr algn="ctr"/>
            <a:r>
              <a:rPr kumimoji="1" lang="ja-JP" altLang="en-US" dirty="0">
                <a:gradFill>
                  <a:gsLst>
                    <a:gs pos="0">
                      <a:schemeClr val="bg1"/>
                    </a:gs>
                    <a:gs pos="100000">
                      <a:schemeClr val="bg1"/>
                    </a:gs>
                  </a:gsLst>
                  <a:lin ang="16200000" scaled="0"/>
                </a:gradFill>
                <a:latin typeface="Meiryo" panose="020B0604030504040204" pitchFamily="34" charset="-128"/>
                <a:ea typeface="Meiryo" panose="020B0604030504040204" pitchFamily="34" charset="-128"/>
                <a:cs typeface="Meiryo" charset="-128"/>
              </a:rPr>
              <a:t>操作権限ポリシー管理</a:t>
            </a:r>
          </a:p>
        </p:txBody>
      </p:sp>
      <p:sp>
        <p:nvSpPr>
          <p:cNvPr id="24" name="TextBox 7">
            <a:extLst>
              <a:ext uri="{FF2B5EF4-FFF2-40B4-BE49-F238E27FC236}">
                <a16:creationId xmlns:a16="http://schemas.microsoft.com/office/drawing/2014/main" id="{A776CE6D-0880-458C-AE5C-EE0D89355F1D}"/>
              </a:ext>
            </a:extLst>
          </p:cNvPr>
          <p:cNvSpPr txBox="1"/>
          <p:nvPr/>
        </p:nvSpPr>
        <p:spPr>
          <a:xfrm>
            <a:off x="3495905" y="4175059"/>
            <a:ext cx="2457973" cy="1257606"/>
          </a:xfrm>
          <a:prstGeom prst="rect">
            <a:avLst/>
          </a:prstGeom>
          <a:noFill/>
          <a:ln w="6350">
            <a:solidFill>
              <a:schemeClr val="bg1">
                <a:lumMod val="85000"/>
              </a:schemeClr>
            </a:solidFill>
          </a:ln>
        </p:spPr>
        <p:txBody>
          <a:bodyPr wrap="square" lIns="24000" tIns="24000" rIns="24000" bIns="24000" rtlCol="0" anchor="ctr" anchorCtr="0">
            <a:noAutofit/>
          </a:bodyPr>
          <a:lstStyle>
            <a:defPPr>
              <a:defRPr lang="en-US"/>
            </a:defPPr>
            <a:lvl1pPr algn="ctr">
              <a:defRPr b="1"/>
            </a:lvl1pPr>
          </a:lstStyle>
          <a:p>
            <a:r>
              <a:rPr lang="en-US" altLang="ja-JP" sz="1600" b="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AWS</a:t>
            </a:r>
            <a:r>
              <a:rPr lang="ja-JP" altLang="en-US" sz="1600" b="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リソースへのアクセスを</a:t>
            </a:r>
            <a:br>
              <a:rPr lang="en-US" altLang="ja-JP" sz="1600" b="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br>
            <a:r>
              <a:rPr lang="ja-JP" altLang="en-US" sz="1600" b="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制御する機能を提供</a:t>
            </a:r>
          </a:p>
        </p:txBody>
      </p:sp>
      <p:sp>
        <p:nvSpPr>
          <p:cNvPr id="25" name="正方形/長方形 24">
            <a:extLst>
              <a:ext uri="{FF2B5EF4-FFF2-40B4-BE49-F238E27FC236}">
                <a16:creationId xmlns:a16="http://schemas.microsoft.com/office/drawing/2014/main" id="{96894C59-59AE-4903-92B7-4EC8EA4D3A23}"/>
              </a:ext>
            </a:extLst>
          </p:cNvPr>
          <p:cNvSpPr/>
          <p:nvPr/>
        </p:nvSpPr>
        <p:spPr>
          <a:xfrm>
            <a:off x="3495905" y="3679186"/>
            <a:ext cx="2457973" cy="457770"/>
          </a:xfrm>
          <a:prstGeom prst="rect">
            <a:avLst/>
          </a:prstGeom>
          <a:solidFill>
            <a:srgbClr val="2A2E32"/>
          </a:solidFill>
          <a:ln>
            <a:noFill/>
          </a:ln>
          <a:effectLst/>
        </p:spPr>
        <p:style>
          <a:lnRef idx="1">
            <a:schemeClr val="accent1"/>
          </a:lnRef>
          <a:fillRef idx="3">
            <a:schemeClr val="accent1"/>
          </a:fillRef>
          <a:effectRef idx="2">
            <a:schemeClr val="accent1"/>
          </a:effectRef>
          <a:fontRef idx="minor">
            <a:schemeClr val="lt1"/>
          </a:fontRef>
        </p:style>
        <p:txBody>
          <a:bodyPr lIns="24000" tIns="24000" rIns="24000" bIns="24000" rtlCol="0" anchor="ctr"/>
          <a:lstStyle/>
          <a:p>
            <a:pPr algn="ctr"/>
            <a:r>
              <a:rPr kumimoji="1" lang="ja-JP" altLang="en-US">
                <a:gradFill>
                  <a:gsLst>
                    <a:gs pos="0">
                      <a:schemeClr val="bg1"/>
                    </a:gs>
                    <a:gs pos="100000">
                      <a:schemeClr val="bg1"/>
                    </a:gs>
                  </a:gsLst>
                  <a:lin ang="16200000" scaled="0"/>
                </a:gradFill>
                <a:latin typeface="Meiryo" panose="020B0604030504040204" pitchFamily="34" charset="-128"/>
                <a:ea typeface="Meiryo" panose="020B0604030504040204" pitchFamily="34" charset="-128"/>
                <a:cs typeface="Meiryo" charset="-128"/>
              </a:rPr>
              <a:t>アクセス制御</a:t>
            </a:r>
            <a:r>
              <a:rPr kumimoji="1" lang="en-US" altLang="ja-JP" dirty="0">
                <a:gradFill>
                  <a:gsLst>
                    <a:gs pos="0">
                      <a:schemeClr val="bg1"/>
                    </a:gs>
                    <a:gs pos="100000">
                      <a:schemeClr val="bg1"/>
                    </a:gs>
                  </a:gsLst>
                  <a:lin ang="16200000" scaled="0"/>
                </a:gradFill>
                <a:latin typeface="Meiryo" panose="020B0604030504040204" pitchFamily="34" charset="-128"/>
                <a:ea typeface="Meiryo" panose="020B0604030504040204" pitchFamily="34" charset="-128"/>
                <a:cs typeface="Meiryo" charset="-128"/>
              </a:rPr>
              <a:t>(</a:t>
            </a:r>
            <a:r>
              <a:rPr kumimoji="1" lang="ja-JP" altLang="en-US">
                <a:gradFill>
                  <a:gsLst>
                    <a:gs pos="0">
                      <a:schemeClr val="bg1"/>
                    </a:gs>
                    <a:gs pos="100000">
                      <a:schemeClr val="bg1"/>
                    </a:gs>
                  </a:gsLst>
                  <a:lin ang="16200000" scaled="0"/>
                </a:gradFill>
                <a:latin typeface="Meiryo" panose="020B0604030504040204" pitchFamily="34" charset="-128"/>
                <a:ea typeface="Meiryo" panose="020B0604030504040204" pitchFamily="34" charset="-128"/>
                <a:cs typeface="Meiryo" charset="-128"/>
              </a:rPr>
              <a:t>認可</a:t>
            </a:r>
            <a:r>
              <a:rPr kumimoji="1" lang="en-US" altLang="ja-JP" dirty="0">
                <a:gradFill>
                  <a:gsLst>
                    <a:gs pos="0">
                      <a:schemeClr val="bg1"/>
                    </a:gs>
                    <a:gs pos="100000">
                      <a:schemeClr val="bg1"/>
                    </a:gs>
                  </a:gsLst>
                  <a:lin ang="16200000" scaled="0"/>
                </a:gradFill>
                <a:latin typeface="Meiryo" panose="020B0604030504040204" pitchFamily="34" charset="-128"/>
                <a:ea typeface="Meiryo" panose="020B0604030504040204" pitchFamily="34" charset="-128"/>
                <a:cs typeface="Meiryo" charset="-128"/>
              </a:rPr>
              <a:t>)</a:t>
            </a:r>
            <a:endParaRPr kumimoji="1" lang="ja-JP" altLang="en-US" dirty="0">
              <a:gradFill>
                <a:gsLst>
                  <a:gs pos="0">
                    <a:schemeClr val="bg1"/>
                  </a:gs>
                  <a:gs pos="100000">
                    <a:schemeClr val="bg1"/>
                  </a:gs>
                </a:gsLst>
                <a:lin ang="16200000" scaled="0"/>
              </a:gradFill>
              <a:latin typeface="Meiryo" panose="020B0604030504040204" pitchFamily="34" charset="-128"/>
              <a:ea typeface="Meiryo" panose="020B0604030504040204" pitchFamily="34" charset="-128"/>
              <a:cs typeface="Meiryo" charset="-128"/>
            </a:endParaRPr>
          </a:p>
        </p:txBody>
      </p:sp>
      <p:sp>
        <p:nvSpPr>
          <p:cNvPr id="36" name="TextBox 7">
            <a:extLst>
              <a:ext uri="{FF2B5EF4-FFF2-40B4-BE49-F238E27FC236}">
                <a16:creationId xmlns:a16="http://schemas.microsoft.com/office/drawing/2014/main" id="{FBC68C21-4057-4070-9A2D-55648DC79E17}"/>
              </a:ext>
            </a:extLst>
          </p:cNvPr>
          <p:cNvSpPr txBox="1"/>
          <p:nvPr/>
        </p:nvSpPr>
        <p:spPr>
          <a:xfrm>
            <a:off x="9067799" y="4187274"/>
            <a:ext cx="2457161" cy="1245391"/>
          </a:xfrm>
          <a:prstGeom prst="rect">
            <a:avLst/>
          </a:prstGeom>
          <a:noFill/>
          <a:ln w="6350">
            <a:solidFill>
              <a:schemeClr val="bg1">
                <a:lumMod val="85000"/>
              </a:schemeClr>
            </a:solidFill>
          </a:ln>
        </p:spPr>
        <p:txBody>
          <a:bodyPr wrap="square" lIns="24000" tIns="24000" rIns="24000" bIns="24000" rtlCol="0" anchor="ctr" anchorCtr="0">
            <a:noAutofit/>
          </a:bodyPr>
          <a:lstStyle>
            <a:defPPr>
              <a:defRPr lang="en-US"/>
            </a:defPPr>
            <a:lvl1pPr algn="ctr">
              <a:defRPr b="1"/>
            </a:lvl1pPr>
          </a:lstStyle>
          <a:p>
            <a:r>
              <a:rPr lang="en-US" altLang="ja-JP" sz="1600" b="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AWS</a:t>
            </a:r>
            <a:r>
              <a:rPr lang="ja-JP" altLang="en-US" sz="1600" b="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の各サービス同士が連携する際の認証、操作権限の管理機能を提供</a:t>
            </a:r>
          </a:p>
        </p:txBody>
      </p:sp>
      <p:sp>
        <p:nvSpPr>
          <p:cNvPr id="37" name="正方形/長方形 36">
            <a:extLst>
              <a:ext uri="{FF2B5EF4-FFF2-40B4-BE49-F238E27FC236}">
                <a16:creationId xmlns:a16="http://schemas.microsoft.com/office/drawing/2014/main" id="{58A0BAED-B65D-4977-BED8-8B2BE3FC18B2}"/>
              </a:ext>
            </a:extLst>
          </p:cNvPr>
          <p:cNvSpPr/>
          <p:nvPr/>
        </p:nvSpPr>
        <p:spPr>
          <a:xfrm>
            <a:off x="9067800" y="3691401"/>
            <a:ext cx="2457973" cy="457770"/>
          </a:xfrm>
          <a:prstGeom prst="rect">
            <a:avLst/>
          </a:prstGeom>
          <a:solidFill>
            <a:srgbClr val="2A2E32"/>
          </a:solidFill>
          <a:ln>
            <a:noFill/>
          </a:ln>
          <a:effectLst/>
        </p:spPr>
        <p:style>
          <a:lnRef idx="1">
            <a:schemeClr val="accent1"/>
          </a:lnRef>
          <a:fillRef idx="3">
            <a:schemeClr val="accent1"/>
          </a:fillRef>
          <a:effectRef idx="2">
            <a:schemeClr val="accent1"/>
          </a:effectRef>
          <a:fontRef idx="minor">
            <a:schemeClr val="lt1"/>
          </a:fontRef>
        </p:style>
        <p:txBody>
          <a:bodyPr lIns="24000" tIns="24000" rIns="24000" bIns="24000" rtlCol="0" anchor="ctr"/>
          <a:lstStyle/>
          <a:p>
            <a:pPr algn="ctr"/>
            <a:r>
              <a:rPr kumimoji="1" lang="ja-JP" altLang="en-US" sz="1400" dirty="0">
                <a:gradFill>
                  <a:gsLst>
                    <a:gs pos="0">
                      <a:schemeClr val="bg1"/>
                    </a:gs>
                    <a:gs pos="100000">
                      <a:schemeClr val="bg1"/>
                    </a:gs>
                  </a:gsLst>
                  <a:lin ang="16200000" scaled="0"/>
                </a:gradFill>
                <a:latin typeface="Meiryo" panose="020B0604030504040204" pitchFamily="34" charset="-128"/>
                <a:ea typeface="Meiryo" panose="020B0604030504040204" pitchFamily="34" charset="-128"/>
                <a:cs typeface="Meiryo" charset="-128"/>
              </a:rPr>
              <a:t>システム間連携の権限設定</a:t>
            </a:r>
          </a:p>
        </p:txBody>
      </p:sp>
      <p:sp>
        <p:nvSpPr>
          <p:cNvPr id="3" name="正方形/長方形 2">
            <a:extLst>
              <a:ext uri="{FF2B5EF4-FFF2-40B4-BE49-F238E27FC236}">
                <a16:creationId xmlns:a16="http://schemas.microsoft.com/office/drawing/2014/main" id="{77656D12-0341-A38A-D10D-5F6E7F6762C6}"/>
              </a:ext>
            </a:extLst>
          </p:cNvPr>
          <p:cNvSpPr/>
          <p:nvPr/>
        </p:nvSpPr>
        <p:spPr>
          <a:xfrm>
            <a:off x="3238323" y="2066107"/>
            <a:ext cx="7399710" cy="373936"/>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square" lIns="48000" tIns="48000" rIns="48000" bIns="48000" rtlCol="0" anchor="t" anchorCtr="0">
            <a:spAutoFit/>
          </a:bodyPr>
          <a:lstStyle/>
          <a:p>
            <a:pPr marL="191992" indent="-191992">
              <a:buFont typeface="Arial" panose="020B0604020202020204" pitchFamily="34" charset="0"/>
              <a:buChar char="•"/>
            </a:pPr>
            <a:r>
              <a:rPr kumimoji="1" lang="en-US" altLang="ja-JP"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AWS</a:t>
            </a:r>
            <a:r>
              <a:rPr kumimoji="1" lang="ja-JP" altLang="en-US">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のサービスとリソースへのアクセスを管理するサービス</a:t>
            </a:r>
            <a:endParaRPr kumimoji="1" lang="en-US" altLang="ja-JP"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endParaRPr>
          </a:p>
        </p:txBody>
      </p:sp>
      <p:sp>
        <p:nvSpPr>
          <p:cNvPr id="7" name="TextBox 6">
            <a:extLst>
              <a:ext uri="{FF2B5EF4-FFF2-40B4-BE49-F238E27FC236}">
                <a16:creationId xmlns:a16="http://schemas.microsoft.com/office/drawing/2014/main" id="{CF9C619D-A941-035D-DBBB-DC787825B6CA}"/>
              </a:ext>
            </a:extLst>
          </p:cNvPr>
          <p:cNvSpPr txBox="1"/>
          <p:nvPr/>
        </p:nvSpPr>
        <p:spPr>
          <a:xfrm>
            <a:off x="2599285" y="3106137"/>
            <a:ext cx="6096000" cy="369332"/>
          </a:xfrm>
          <a:prstGeom prst="rect">
            <a:avLst/>
          </a:prstGeom>
          <a:noFill/>
        </p:spPr>
        <p:txBody>
          <a:bodyPr wrap="square">
            <a:spAutoFit/>
          </a:bodyPr>
          <a:lstStyle/>
          <a:p>
            <a:pPr algn="ctr"/>
            <a:r>
              <a:rPr lang="en-US" altLang="ja-JP" sz="1800" b="1" dirty="0">
                <a:gradFill>
                  <a:gsLst>
                    <a:gs pos="0">
                      <a:schemeClr val="tx1">
                        <a:lumMod val="75000"/>
                      </a:schemeClr>
                    </a:gs>
                    <a:gs pos="100000">
                      <a:schemeClr val="tx1">
                        <a:lumMod val="75000"/>
                      </a:schemeClr>
                    </a:gs>
                  </a:gsLst>
                  <a:lin ang="16200000" scaled="0"/>
                </a:gradFill>
              </a:rPr>
              <a:t>IAM</a:t>
            </a:r>
            <a:r>
              <a:rPr lang="ja-JP" altLang="en-US" sz="1800" b="1">
                <a:gradFill>
                  <a:gsLst>
                    <a:gs pos="0">
                      <a:schemeClr val="tx1">
                        <a:lumMod val="75000"/>
                      </a:schemeClr>
                    </a:gs>
                    <a:gs pos="100000">
                      <a:schemeClr val="tx1">
                        <a:lumMod val="75000"/>
                      </a:schemeClr>
                    </a:gs>
                  </a:gsLst>
                  <a:lin ang="16200000" scaled="0"/>
                </a:gradFill>
              </a:rPr>
              <a:t>が提供する主な機能</a:t>
            </a:r>
            <a:endParaRPr lang="en-JP" b="1" dirty="0"/>
          </a:p>
        </p:txBody>
      </p:sp>
      <p:sp>
        <p:nvSpPr>
          <p:cNvPr id="2" name="テキスト ボックス 1">
            <a:extLst>
              <a:ext uri="{FF2B5EF4-FFF2-40B4-BE49-F238E27FC236}">
                <a16:creationId xmlns:a16="http://schemas.microsoft.com/office/drawing/2014/main" id="{14DEEC84-5B60-D80F-4BA6-7E3A0DC88EAA}"/>
              </a:ext>
            </a:extLst>
          </p:cNvPr>
          <p:cNvSpPr txBox="1"/>
          <p:nvPr/>
        </p:nvSpPr>
        <p:spPr>
          <a:xfrm>
            <a:off x="10607211" y="0"/>
            <a:ext cx="1584789" cy="369332"/>
          </a:xfrm>
          <a:prstGeom prst="rect">
            <a:avLst/>
          </a:prstGeom>
          <a:noFill/>
        </p:spPr>
        <p:txBody>
          <a:bodyPr wrap="square" anchor="ctr">
            <a:spAutoFit/>
          </a:bodyPr>
          <a:lstStyle/>
          <a:p>
            <a:pPr algn="ctr"/>
            <a:r>
              <a:rPr lang="en-US" altLang="ja-JP" sz="1800" b="0" i="0" dirty="0">
                <a:solidFill>
                  <a:schemeClr val="bg1">
                    <a:lumMod val="50000"/>
                  </a:schemeClr>
                </a:solidFill>
                <a:effectLst/>
                <a:latin typeface="Meiryo" panose="020B0604030504040204" pitchFamily="34" charset="-128"/>
                <a:ea typeface="Meiryo" panose="020B0604030504040204" pitchFamily="34" charset="-128"/>
              </a:rPr>
              <a:t>SEC02-BP04</a:t>
            </a:r>
            <a:endParaRPr lang="ja-JP" altLang="en-US">
              <a:solidFill>
                <a:schemeClr val="bg1">
                  <a:lumMod val="50000"/>
                </a:schemeClr>
              </a:solidFill>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1542136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正方形/長方形 53">
            <a:extLst>
              <a:ext uri="{FF2B5EF4-FFF2-40B4-BE49-F238E27FC236}">
                <a16:creationId xmlns:a16="http://schemas.microsoft.com/office/drawing/2014/main" id="{0E770355-4187-45AC-845B-925E186CE5E9}"/>
              </a:ext>
            </a:extLst>
          </p:cNvPr>
          <p:cNvSpPr/>
          <p:nvPr/>
        </p:nvSpPr>
        <p:spPr>
          <a:xfrm>
            <a:off x="8910240" y="1173646"/>
            <a:ext cx="2849760" cy="63986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ctr"/>
          <a:lstStyle/>
          <a:p>
            <a:pPr algn="ctr"/>
            <a:r>
              <a:rPr kumimoji="1" lang="ja-JP" altLang="en-US" sz="2333">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備考</a:t>
            </a:r>
          </a:p>
        </p:txBody>
      </p:sp>
      <p:sp>
        <p:nvSpPr>
          <p:cNvPr id="93" name="TextBox 14">
            <a:extLst>
              <a:ext uri="{FF2B5EF4-FFF2-40B4-BE49-F238E27FC236}">
                <a16:creationId xmlns:a16="http://schemas.microsoft.com/office/drawing/2014/main" id="{9BF34C42-EBA4-4330-81F5-B9D803C8C067}"/>
              </a:ext>
            </a:extLst>
          </p:cNvPr>
          <p:cNvSpPr txBox="1"/>
          <p:nvPr/>
        </p:nvSpPr>
        <p:spPr>
          <a:xfrm>
            <a:off x="3075399" y="3011760"/>
            <a:ext cx="5708504" cy="1056000"/>
          </a:xfrm>
          <a:prstGeom prst="rect">
            <a:avLst/>
          </a:prstGeom>
          <a:noFill/>
        </p:spPr>
        <p:txBody>
          <a:bodyPr wrap="square" lIns="24000" tIns="24000" rIns="24000" bIns="24000" rtlCol="0" anchor="t" anchorCtr="0">
            <a:noAutofit/>
          </a:bodyPr>
          <a:lstStyle/>
          <a:p>
            <a:r>
              <a:rPr lang="ja-JP" altLang="en-US" sz="15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同一目的・種別および組織に属する</a:t>
            </a:r>
            <a:r>
              <a:rPr lang="en-US" altLang="ja-JP" sz="15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IAM</a:t>
            </a:r>
            <a:r>
              <a:rPr lang="ja-JP" altLang="en-US" sz="1500" i="1"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ユーザーをまとめるのに利用</a:t>
            </a:r>
            <a:r>
              <a:rPr lang="ja-JP" altLang="en-US" sz="15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する。 </a:t>
            </a:r>
            <a:r>
              <a:rPr lang="ja-JP" altLang="en-US" sz="1500" b="1" u="sng"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グループに対して</a:t>
            </a:r>
            <a:r>
              <a:rPr lang="en-US" altLang="ja-JP" sz="1500" b="1" u="sng"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IAM</a:t>
            </a:r>
            <a:r>
              <a:rPr lang="ja-JP" altLang="en-US" sz="1500" b="1" u="sng"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ポリシーを設定</a:t>
            </a:r>
            <a:r>
              <a:rPr lang="ja-JP" altLang="en-US" sz="15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し、操作可能なサービスや対象を制限する。</a:t>
            </a:r>
            <a:endParaRPr lang="en-US" altLang="ja-JP" sz="15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endParaRPr>
          </a:p>
        </p:txBody>
      </p:sp>
      <p:sp>
        <p:nvSpPr>
          <p:cNvPr id="6" name="Title 1"/>
          <p:cNvSpPr>
            <a:spLocks noGrp="1"/>
          </p:cNvSpPr>
          <p:nvPr>
            <p:ph type="title"/>
          </p:nvPr>
        </p:nvSpPr>
        <p:spPr>
          <a:prstGeom prst="rect">
            <a:avLst/>
          </a:prstGeom>
        </p:spPr>
        <p:txBody>
          <a:bodyPr vert="horz" lIns="24000" tIns="24000" rIns="24000" bIns="24000" rtlCol="0" anchor="ctr" anchorCtr="0">
            <a:noAutofit/>
          </a:bodyPr>
          <a:lstStyle/>
          <a:p>
            <a:pPr lvl="0"/>
            <a:r>
              <a:rPr lang="ja-JP" altLang="en-US" sz="2800" b="0">
                <a:gradFill>
                  <a:gsLst>
                    <a:gs pos="0">
                      <a:schemeClr val="tx1">
                        <a:lumMod val="75000"/>
                      </a:schemeClr>
                    </a:gs>
                    <a:gs pos="100000">
                      <a:schemeClr val="tx1">
                        <a:lumMod val="75000"/>
                      </a:schemeClr>
                    </a:gs>
                  </a:gsLst>
                  <a:lin ang="16200000" scaled="0"/>
                </a:gradFill>
              </a:rPr>
              <a:t>参考</a:t>
            </a:r>
            <a:r>
              <a:rPr lang="en-US" altLang="ja-JP" sz="2800" b="0" dirty="0">
                <a:gradFill>
                  <a:gsLst>
                    <a:gs pos="0">
                      <a:schemeClr val="tx1">
                        <a:lumMod val="75000"/>
                      </a:schemeClr>
                    </a:gs>
                    <a:gs pos="100000">
                      <a:schemeClr val="tx1">
                        <a:lumMod val="75000"/>
                      </a:schemeClr>
                    </a:gs>
                  </a:gsLst>
                  <a:lin ang="16200000" scaled="0"/>
                </a:gradFill>
              </a:rPr>
              <a:t>: IAM</a:t>
            </a:r>
            <a:r>
              <a:rPr lang="ja-JP" altLang="en-US" sz="2800" b="0" dirty="0">
                <a:gradFill>
                  <a:gsLst>
                    <a:gs pos="0">
                      <a:schemeClr val="tx1">
                        <a:lumMod val="75000"/>
                      </a:schemeClr>
                    </a:gs>
                    <a:gs pos="100000">
                      <a:schemeClr val="tx1">
                        <a:lumMod val="75000"/>
                      </a:schemeClr>
                    </a:gs>
                  </a:gsLst>
                  <a:lin ang="16200000" scaled="0"/>
                </a:gradFill>
              </a:rPr>
              <a:t>の構成要素</a:t>
            </a:r>
          </a:p>
        </p:txBody>
      </p:sp>
      <p:sp>
        <p:nvSpPr>
          <p:cNvPr id="73" name="TextBox 8">
            <a:extLst>
              <a:ext uri="{FF2B5EF4-FFF2-40B4-BE49-F238E27FC236}">
                <a16:creationId xmlns:a16="http://schemas.microsoft.com/office/drawing/2014/main" id="{D9ED3C5C-F36E-4C3D-AD2F-CE39AAC1CE5E}"/>
              </a:ext>
            </a:extLst>
          </p:cNvPr>
          <p:cNvSpPr txBox="1"/>
          <p:nvPr/>
        </p:nvSpPr>
        <p:spPr>
          <a:xfrm>
            <a:off x="442699" y="5269976"/>
            <a:ext cx="2485299" cy="1056000"/>
          </a:xfrm>
          <a:prstGeom prst="rect">
            <a:avLst/>
          </a:prstGeom>
          <a:solidFill>
            <a:schemeClr val="bg1">
              <a:lumMod val="85000"/>
            </a:schemeClr>
          </a:solidFill>
          <a:ln>
            <a:solidFill>
              <a:schemeClr val="bg1">
                <a:lumMod val="95000"/>
              </a:schemeClr>
            </a:solidFill>
          </a:ln>
        </p:spPr>
        <p:txBody>
          <a:bodyPr wrap="none" rtlCol="0" anchor="ctr" anchorCtr="0">
            <a:noAutofit/>
          </a:bodyPr>
          <a:lstStyle/>
          <a:p>
            <a:pPr algn="ctr"/>
            <a:r>
              <a:rPr lang="ja-JP" altLang="en-US" sz="2000" b="1">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　　　</a:t>
            </a:r>
            <a:r>
              <a:rPr lang="en-US" altLang="ja-JP" sz="2000" b="1"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IAM</a:t>
            </a:r>
            <a:r>
              <a:rPr lang="ja-JP" altLang="en-US" sz="2000" b="1"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ポリシー</a:t>
            </a:r>
            <a:endParaRPr lang="en-US" sz="2000" b="1"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endParaRPr>
          </a:p>
        </p:txBody>
      </p:sp>
      <p:sp>
        <p:nvSpPr>
          <p:cNvPr id="74" name="TextBox 14">
            <a:extLst>
              <a:ext uri="{FF2B5EF4-FFF2-40B4-BE49-F238E27FC236}">
                <a16:creationId xmlns:a16="http://schemas.microsoft.com/office/drawing/2014/main" id="{874294C4-3491-464E-A989-1326B0E0FD42}"/>
              </a:ext>
            </a:extLst>
          </p:cNvPr>
          <p:cNvSpPr txBox="1"/>
          <p:nvPr/>
        </p:nvSpPr>
        <p:spPr>
          <a:xfrm>
            <a:off x="3075399" y="5270880"/>
            <a:ext cx="5708504" cy="1056000"/>
          </a:xfrm>
          <a:prstGeom prst="rect">
            <a:avLst/>
          </a:prstGeom>
          <a:noFill/>
        </p:spPr>
        <p:txBody>
          <a:bodyPr wrap="square" lIns="24000" tIns="24000" rIns="24000" bIns="24000" rtlCol="0" anchor="t" anchorCtr="0">
            <a:noAutofit/>
          </a:bodyPr>
          <a:lstStyle/>
          <a:p>
            <a:pPr marL="12699" indent="-12699" defTabSz="1219151">
              <a:defRPr/>
            </a:pPr>
            <a:r>
              <a:rPr lang="en-US" altLang="ja-JP" sz="15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IAM</a:t>
            </a:r>
            <a:r>
              <a:rPr lang="ja-JP" altLang="en-US" sz="15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ユーザー</a:t>
            </a:r>
            <a:r>
              <a:rPr lang="ja-JP" altLang="en-US" sz="150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、グループ、ロールの</a:t>
            </a:r>
            <a:r>
              <a:rPr lang="en-US" altLang="ja-JP" sz="15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AWS</a:t>
            </a:r>
            <a:r>
              <a:rPr lang="ja-JP" altLang="en-US" sz="15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リソースに対しての操作権限を</a:t>
            </a:r>
            <a:r>
              <a:rPr lang="en-US" altLang="ja-JP" sz="15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JSON</a:t>
            </a:r>
            <a:r>
              <a:rPr lang="ja-JP" altLang="en-US" sz="15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形式で定義した</a:t>
            </a:r>
            <a:r>
              <a:rPr lang="ja-JP" altLang="en-US" sz="150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もの。</a:t>
            </a:r>
            <a:endParaRPr lang="en-US" altLang="ja-JP" sz="15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endParaRPr>
          </a:p>
          <a:p>
            <a:pPr marL="12699" indent="-12699" defTabSz="1219151">
              <a:defRPr/>
            </a:pPr>
            <a:r>
              <a:rPr lang="ja-JP" altLang="en-US" sz="150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ユーザー、グループ、ロールにアタッチして使用される</a:t>
            </a:r>
            <a:endParaRPr lang="en-US" altLang="ja-JP" sz="15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endParaRPr>
          </a:p>
        </p:txBody>
      </p:sp>
      <p:sp>
        <p:nvSpPr>
          <p:cNvPr id="75" name="TextBox 7">
            <a:extLst>
              <a:ext uri="{FF2B5EF4-FFF2-40B4-BE49-F238E27FC236}">
                <a16:creationId xmlns:a16="http://schemas.microsoft.com/office/drawing/2014/main" id="{C309DAB5-D00C-47FB-ACE6-CCC2072D7DC4}"/>
              </a:ext>
            </a:extLst>
          </p:cNvPr>
          <p:cNvSpPr txBox="1"/>
          <p:nvPr/>
        </p:nvSpPr>
        <p:spPr>
          <a:xfrm>
            <a:off x="442699" y="3011458"/>
            <a:ext cx="2485299" cy="1056000"/>
          </a:xfrm>
          <a:prstGeom prst="rect">
            <a:avLst/>
          </a:prstGeom>
          <a:solidFill>
            <a:schemeClr val="bg1">
              <a:lumMod val="85000"/>
            </a:schemeClr>
          </a:solidFill>
          <a:ln>
            <a:solidFill>
              <a:schemeClr val="bg1">
                <a:lumMod val="95000"/>
              </a:schemeClr>
            </a:solidFill>
          </a:ln>
        </p:spPr>
        <p:txBody>
          <a:bodyPr wrap="none" rtlCol="0" anchor="ctr" anchorCtr="0">
            <a:noAutofit/>
          </a:bodyPr>
          <a:lstStyle>
            <a:defPPr>
              <a:defRPr lang="en-US"/>
            </a:defPPr>
            <a:lvl1pPr algn="ctr">
              <a:defRPr b="1"/>
            </a:lvl1pPr>
          </a:lstStyle>
          <a:p>
            <a:r>
              <a:rPr lang="ja-JP" altLang="en-US" sz="200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　　　</a:t>
            </a:r>
            <a:r>
              <a:rPr lang="en-US" altLang="ja-JP" sz="20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IAM</a:t>
            </a:r>
            <a:r>
              <a:rPr lang="ja-JP" altLang="en-US" sz="20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グループ</a:t>
            </a:r>
            <a:endParaRPr lang="en-US" sz="20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endParaRPr>
          </a:p>
        </p:txBody>
      </p:sp>
      <p:sp>
        <p:nvSpPr>
          <p:cNvPr id="82" name="TextBox 9">
            <a:extLst>
              <a:ext uri="{FF2B5EF4-FFF2-40B4-BE49-F238E27FC236}">
                <a16:creationId xmlns:a16="http://schemas.microsoft.com/office/drawing/2014/main" id="{59194CF9-EA76-429B-8837-AB02E904D0ED}"/>
              </a:ext>
            </a:extLst>
          </p:cNvPr>
          <p:cNvSpPr txBox="1"/>
          <p:nvPr/>
        </p:nvSpPr>
        <p:spPr>
          <a:xfrm>
            <a:off x="442699" y="4140716"/>
            <a:ext cx="2485299" cy="1056000"/>
          </a:xfrm>
          <a:prstGeom prst="rect">
            <a:avLst/>
          </a:prstGeom>
          <a:solidFill>
            <a:schemeClr val="bg1">
              <a:lumMod val="85000"/>
            </a:schemeClr>
          </a:solidFill>
          <a:ln>
            <a:solidFill>
              <a:schemeClr val="bg1">
                <a:lumMod val="95000"/>
              </a:schemeClr>
            </a:solidFill>
          </a:ln>
        </p:spPr>
        <p:txBody>
          <a:bodyPr wrap="none" rtlCol="0" anchor="ctr" anchorCtr="0">
            <a:noAutofit/>
          </a:bodyPr>
          <a:lstStyle>
            <a:defPPr>
              <a:defRPr lang="en-US"/>
            </a:defPPr>
            <a:lvl1pPr algn="ctr">
              <a:defRPr b="1"/>
            </a:lvl1pPr>
          </a:lstStyle>
          <a:p>
            <a:r>
              <a:rPr lang="ja-JP" altLang="en-US" sz="200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　　</a:t>
            </a:r>
            <a:r>
              <a:rPr lang="en-US" altLang="ja-JP" sz="20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IAM</a:t>
            </a:r>
            <a:r>
              <a:rPr lang="ja-JP" altLang="en-US" sz="20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ロール</a:t>
            </a:r>
            <a:endParaRPr lang="en-US" altLang="ja-JP" sz="20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endParaRPr>
          </a:p>
        </p:txBody>
      </p:sp>
      <p:cxnSp>
        <p:nvCxnSpPr>
          <p:cNvPr id="86" name="直線コネクタ 85">
            <a:extLst>
              <a:ext uri="{FF2B5EF4-FFF2-40B4-BE49-F238E27FC236}">
                <a16:creationId xmlns:a16="http://schemas.microsoft.com/office/drawing/2014/main" id="{8CA59229-14DB-4E4B-9CA6-F1EE58CA157D}"/>
              </a:ext>
            </a:extLst>
          </p:cNvPr>
          <p:cNvCxnSpPr>
            <a:cxnSpLocks/>
          </p:cNvCxnSpPr>
          <p:nvPr/>
        </p:nvCxnSpPr>
        <p:spPr>
          <a:xfrm>
            <a:off x="3038433" y="4104541"/>
            <a:ext cx="5707200" cy="2"/>
          </a:xfrm>
          <a:prstGeom prst="line">
            <a:avLst/>
          </a:prstGeom>
          <a:ln w="9525">
            <a:solidFill>
              <a:schemeClr val="bg1">
                <a:lumMod val="75000"/>
              </a:schemeClr>
            </a:solidFill>
            <a:prstDash val="dash"/>
            <a:tailEnd type="none"/>
          </a:ln>
          <a:effectLst/>
        </p:spPr>
        <p:style>
          <a:lnRef idx="2">
            <a:schemeClr val="accent1"/>
          </a:lnRef>
          <a:fillRef idx="0">
            <a:schemeClr val="accent1"/>
          </a:fillRef>
          <a:effectRef idx="1">
            <a:schemeClr val="accent1"/>
          </a:effectRef>
          <a:fontRef idx="minor">
            <a:schemeClr val="tx1"/>
          </a:fontRef>
        </p:style>
      </p:cxnSp>
      <p:cxnSp>
        <p:nvCxnSpPr>
          <p:cNvPr id="87" name="直線コネクタ 86">
            <a:extLst>
              <a:ext uri="{FF2B5EF4-FFF2-40B4-BE49-F238E27FC236}">
                <a16:creationId xmlns:a16="http://schemas.microsoft.com/office/drawing/2014/main" id="{41E45466-62E5-47DA-9AF8-FAA1B33CD10F}"/>
              </a:ext>
            </a:extLst>
          </p:cNvPr>
          <p:cNvCxnSpPr>
            <a:cxnSpLocks/>
          </p:cNvCxnSpPr>
          <p:nvPr/>
        </p:nvCxnSpPr>
        <p:spPr>
          <a:xfrm>
            <a:off x="3038433" y="5234102"/>
            <a:ext cx="5707200" cy="2"/>
          </a:xfrm>
          <a:prstGeom prst="line">
            <a:avLst/>
          </a:prstGeom>
          <a:ln w="9525">
            <a:solidFill>
              <a:schemeClr val="bg1">
                <a:lumMod val="75000"/>
              </a:schemeClr>
            </a:solidFill>
            <a:prstDash val="dash"/>
            <a:tailEnd type="none"/>
          </a:ln>
          <a:effectLst/>
        </p:spPr>
        <p:style>
          <a:lnRef idx="2">
            <a:schemeClr val="accent1"/>
          </a:lnRef>
          <a:fillRef idx="0">
            <a:schemeClr val="accent1"/>
          </a:fillRef>
          <a:effectRef idx="1">
            <a:schemeClr val="accent1"/>
          </a:effectRef>
          <a:fontRef idx="minor">
            <a:schemeClr val="tx1"/>
          </a:fontRef>
        </p:style>
      </p:cxnSp>
      <p:sp>
        <p:nvSpPr>
          <p:cNvPr id="88" name="TextBox 14">
            <a:extLst>
              <a:ext uri="{FF2B5EF4-FFF2-40B4-BE49-F238E27FC236}">
                <a16:creationId xmlns:a16="http://schemas.microsoft.com/office/drawing/2014/main" id="{5B5F14E6-734A-41CA-8DCD-28CE97A78F05}"/>
              </a:ext>
            </a:extLst>
          </p:cNvPr>
          <p:cNvSpPr txBox="1"/>
          <p:nvPr/>
        </p:nvSpPr>
        <p:spPr>
          <a:xfrm>
            <a:off x="3075399" y="4141322"/>
            <a:ext cx="5708504" cy="1056000"/>
          </a:xfrm>
          <a:prstGeom prst="rect">
            <a:avLst/>
          </a:prstGeom>
          <a:noFill/>
        </p:spPr>
        <p:txBody>
          <a:bodyPr wrap="square" lIns="24000" tIns="24000" rIns="24000" bIns="24000" rtlCol="0" anchor="t" anchorCtr="0">
            <a:noAutofit/>
          </a:bodyPr>
          <a:lstStyle/>
          <a:p>
            <a:pPr>
              <a:spcBef>
                <a:spcPts val="267"/>
              </a:spcBef>
            </a:pPr>
            <a:r>
              <a:rPr lang="ja-JP" altLang="en-US" sz="15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特定の</a:t>
            </a:r>
            <a:r>
              <a:rPr lang="en-US" altLang="ja-JP" sz="15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AWS</a:t>
            </a:r>
            <a:r>
              <a:rPr lang="ja-JP" altLang="en-US" sz="15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サービスが別のサービスと連携する場合に</a:t>
            </a:r>
            <a:r>
              <a:rPr lang="en-US" altLang="ja-JP" sz="15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IAM</a:t>
            </a:r>
            <a:r>
              <a:rPr lang="ja-JP" altLang="en-US" sz="15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ロールと呼ばれる役割を付与する。また、特定の</a:t>
            </a:r>
            <a:r>
              <a:rPr lang="en-US" altLang="ja-JP" sz="15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IAM</a:t>
            </a:r>
            <a:r>
              <a:rPr lang="ja-JP" altLang="en-US" sz="15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ユーザーに特定の役割を委任する場合に利用する。</a:t>
            </a:r>
          </a:p>
        </p:txBody>
      </p:sp>
      <p:sp>
        <p:nvSpPr>
          <p:cNvPr id="89" name="TextBox 14">
            <a:extLst>
              <a:ext uri="{FF2B5EF4-FFF2-40B4-BE49-F238E27FC236}">
                <a16:creationId xmlns:a16="http://schemas.microsoft.com/office/drawing/2014/main" id="{154E35F2-6CF1-4596-8279-F25BCEC065FA}"/>
              </a:ext>
            </a:extLst>
          </p:cNvPr>
          <p:cNvSpPr txBox="1"/>
          <p:nvPr/>
        </p:nvSpPr>
        <p:spPr>
          <a:xfrm>
            <a:off x="3075399" y="1882198"/>
            <a:ext cx="5708504" cy="1056000"/>
          </a:xfrm>
          <a:prstGeom prst="rect">
            <a:avLst/>
          </a:prstGeom>
          <a:noFill/>
        </p:spPr>
        <p:txBody>
          <a:bodyPr wrap="square" lIns="24000" tIns="24000" rIns="24000" bIns="24000" rtlCol="0" anchor="t" anchorCtr="0">
            <a:noAutofit/>
          </a:bodyPr>
          <a:lstStyle/>
          <a:p>
            <a:r>
              <a:rPr lang="en-US" altLang="ja-JP" sz="15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AWS</a:t>
            </a:r>
            <a:r>
              <a:rPr lang="ja-JP" altLang="en-US" sz="150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を操作するユーザー</a:t>
            </a:r>
            <a:r>
              <a:rPr lang="ja-JP" altLang="en-US" sz="15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を</a:t>
            </a:r>
            <a:r>
              <a:rPr lang="en-US" altLang="ja-JP" sz="15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IAM</a:t>
            </a:r>
            <a:r>
              <a:rPr lang="ja-JP" altLang="en-US" sz="150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ユーザーと呼ぶ</a:t>
            </a:r>
            <a:r>
              <a:rPr lang="ja-JP" altLang="en-US" sz="15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a:t>
            </a:r>
            <a:endParaRPr lang="en-US" altLang="ja-JP" sz="15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endParaRPr>
          </a:p>
          <a:p>
            <a:pPr>
              <a:spcBef>
                <a:spcPts val="267"/>
              </a:spcBef>
            </a:pPr>
            <a:r>
              <a:rPr lang="en-US" altLang="ja-JP" sz="15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AWS</a:t>
            </a:r>
            <a:r>
              <a:rPr lang="ja-JP" altLang="en-US" sz="15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の操作を行うにあたり、</a:t>
            </a:r>
            <a:r>
              <a:rPr lang="en-US" altLang="ja-JP" sz="15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AWS</a:t>
            </a:r>
            <a:r>
              <a:rPr lang="ja-JP" altLang="en-US" sz="150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管理コンソールもしく</a:t>
            </a:r>
            <a:r>
              <a:rPr lang="ja-JP" altLang="en-US" sz="15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は</a:t>
            </a:r>
            <a:r>
              <a:rPr lang="en-US" altLang="ja-JP" sz="15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CLI</a:t>
            </a:r>
            <a:r>
              <a:rPr lang="ja-JP" altLang="en-US" sz="15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実行時に</a:t>
            </a:r>
            <a:r>
              <a:rPr lang="en-US" altLang="ja-JP" sz="15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IAM</a:t>
            </a:r>
            <a:r>
              <a:rPr lang="ja-JP" altLang="en-US" sz="15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ユーザーが必要と</a:t>
            </a:r>
            <a:r>
              <a:rPr lang="ja-JP" altLang="en-US" sz="150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なる。</a:t>
            </a:r>
            <a:endParaRPr lang="en-US" altLang="ja-JP" sz="15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endParaRPr>
          </a:p>
        </p:txBody>
      </p:sp>
      <p:sp>
        <p:nvSpPr>
          <p:cNvPr id="90" name="TextBox 7">
            <a:extLst>
              <a:ext uri="{FF2B5EF4-FFF2-40B4-BE49-F238E27FC236}">
                <a16:creationId xmlns:a16="http://schemas.microsoft.com/office/drawing/2014/main" id="{069B3F00-43F1-4575-AC6A-C433032419A0}"/>
              </a:ext>
            </a:extLst>
          </p:cNvPr>
          <p:cNvSpPr txBox="1"/>
          <p:nvPr/>
        </p:nvSpPr>
        <p:spPr>
          <a:xfrm>
            <a:off x="442699" y="1882198"/>
            <a:ext cx="2485299" cy="1056000"/>
          </a:xfrm>
          <a:prstGeom prst="rect">
            <a:avLst/>
          </a:prstGeom>
          <a:solidFill>
            <a:schemeClr val="bg1">
              <a:lumMod val="85000"/>
            </a:schemeClr>
          </a:solidFill>
          <a:ln>
            <a:solidFill>
              <a:schemeClr val="bg1">
                <a:lumMod val="95000"/>
              </a:schemeClr>
            </a:solidFill>
          </a:ln>
        </p:spPr>
        <p:txBody>
          <a:bodyPr wrap="none" rtlCol="0" anchor="ctr" anchorCtr="0">
            <a:noAutofit/>
          </a:bodyPr>
          <a:lstStyle>
            <a:defPPr>
              <a:defRPr lang="en-US"/>
            </a:defPPr>
            <a:lvl1pPr algn="ctr">
              <a:defRPr b="1"/>
            </a:lvl1pPr>
          </a:lstStyle>
          <a:p>
            <a:r>
              <a:rPr lang="ja-JP" altLang="en-US" sz="200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　　　</a:t>
            </a:r>
            <a:r>
              <a:rPr lang="en-US" altLang="ja-JP" sz="20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IAM</a:t>
            </a:r>
            <a:r>
              <a:rPr lang="ja-JP" altLang="en-US" sz="20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ユーザー</a:t>
            </a:r>
            <a:endParaRPr lang="en-US" sz="20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endParaRPr>
          </a:p>
        </p:txBody>
      </p:sp>
      <p:cxnSp>
        <p:nvCxnSpPr>
          <p:cNvPr id="105" name="直線コネクタ 104">
            <a:extLst>
              <a:ext uri="{FF2B5EF4-FFF2-40B4-BE49-F238E27FC236}">
                <a16:creationId xmlns:a16="http://schemas.microsoft.com/office/drawing/2014/main" id="{0A759D56-F11A-4BC9-BF38-7140A7EBE8C2}"/>
              </a:ext>
            </a:extLst>
          </p:cNvPr>
          <p:cNvCxnSpPr>
            <a:cxnSpLocks/>
          </p:cNvCxnSpPr>
          <p:nvPr/>
        </p:nvCxnSpPr>
        <p:spPr>
          <a:xfrm>
            <a:off x="3038433" y="2974979"/>
            <a:ext cx="5707200" cy="2"/>
          </a:xfrm>
          <a:prstGeom prst="line">
            <a:avLst/>
          </a:prstGeom>
          <a:ln w="9525">
            <a:solidFill>
              <a:schemeClr val="bg1">
                <a:lumMod val="75000"/>
              </a:schemeClr>
            </a:solidFill>
            <a:prstDash val="dash"/>
            <a:tailEnd type="none"/>
          </a:ln>
          <a:effectLst/>
        </p:spPr>
        <p:style>
          <a:lnRef idx="2">
            <a:schemeClr val="accent1"/>
          </a:lnRef>
          <a:fillRef idx="0">
            <a:schemeClr val="accent1"/>
          </a:fillRef>
          <a:effectRef idx="1">
            <a:schemeClr val="accent1"/>
          </a:effectRef>
          <a:fontRef idx="minor">
            <a:schemeClr val="tx1"/>
          </a:fontRef>
        </p:style>
      </p:cxnSp>
      <p:sp>
        <p:nvSpPr>
          <p:cNvPr id="114" name="TextBox 14">
            <a:extLst>
              <a:ext uri="{FF2B5EF4-FFF2-40B4-BE49-F238E27FC236}">
                <a16:creationId xmlns:a16="http://schemas.microsoft.com/office/drawing/2014/main" id="{A4145964-50CD-451E-A86A-64C955221C2B}"/>
              </a:ext>
            </a:extLst>
          </p:cNvPr>
          <p:cNvSpPr txBox="1"/>
          <p:nvPr/>
        </p:nvSpPr>
        <p:spPr>
          <a:xfrm>
            <a:off x="8908800" y="3011760"/>
            <a:ext cx="3051287" cy="1056000"/>
          </a:xfrm>
          <a:prstGeom prst="rect">
            <a:avLst/>
          </a:prstGeom>
          <a:noFill/>
        </p:spPr>
        <p:txBody>
          <a:bodyPr wrap="square" lIns="24000" tIns="24000" rIns="24000" bIns="24000" rtlCol="0" anchor="t" anchorCtr="0">
            <a:noAutofit/>
          </a:bodyPr>
          <a:lstStyle/>
          <a:p>
            <a:pPr marL="228591" indent="-228591">
              <a:buFont typeface="Arial" panose="020B0604020202020204" pitchFamily="34" charset="0"/>
              <a:buChar char="•"/>
            </a:pPr>
            <a:r>
              <a:rPr lang="en-US" altLang="ja-JP" sz="15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IAM</a:t>
            </a:r>
            <a:r>
              <a:rPr lang="ja-JP" altLang="en-US" sz="15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ポリシー設定の対象</a:t>
            </a:r>
            <a:r>
              <a:rPr lang="ja-JP" altLang="en-US" sz="150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となる</a:t>
            </a:r>
            <a:endParaRPr lang="en-US" altLang="ja-JP" sz="15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endParaRPr>
          </a:p>
          <a:p>
            <a:pPr marL="228591" indent="-228591">
              <a:buFont typeface="Arial" panose="020B0604020202020204" pitchFamily="34" charset="0"/>
              <a:buChar char="•"/>
            </a:pPr>
            <a:r>
              <a:rPr lang="ja-JP" altLang="en-US" sz="150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最大</a:t>
            </a:r>
            <a:r>
              <a:rPr lang="en-US" altLang="ja-JP" sz="15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10</a:t>
            </a:r>
            <a:r>
              <a:rPr lang="ja-JP" altLang="en-US" sz="150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ポリシーをアタッチ可能</a:t>
            </a:r>
            <a:endParaRPr lang="en-US" altLang="ja-JP" sz="15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endParaRPr>
          </a:p>
        </p:txBody>
      </p:sp>
      <p:sp>
        <p:nvSpPr>
          <p:cNvPr id="115" name="TextBox 14">
            <a:extLst>
              <a:ext uri="{FF2B5EF4-FFF2-40B4-BE49-F238E27FC236}">
                <a16:creationId xmlns:a16="http://schemas.microsoft.com/office/drawing/2014/main" id="{283F820E-B73F-4E53-B34C-C1B97180FBC0}"/>
              </a:ext>
            </a:extLst>
          </p:cNvPr>
          <p:cNvSpPr txBox="1"/>
          <p:nvPr/>
        </p:nvSpPr>
        <p:spPr>
          <a:xfrm>
            <a:off x="8905813" y="5270880"/>
            <a:ext cx="2849760" cy="1056000"/>
          </a:xfrm>
          <a:prstGeom prst="rect">
            <a:avLst/>
          </a:prstGeom>
          <a:noFill/>
        </p:spPr>
        <p:txBody>
          <a:bodyPr wrap="square" lIns="24000" tIns="24000" rIns="24000" bIns="24000" rtlCol="0" anchor="t" anchorCtr="0">
            <a:noAutofit/>
          </a:bodyPr>
          <a:lstStyle/>
          <a:p>
            <a:pPr marL="238115" indent="-238115" defTabSz="1219151">
              <a:buFont typeface="Arial" panose="020B0604020202020204" pitchFamily="34" charset="0"/>
              <a:buChar char="•"/>
              <a:defRPr/>
            </a:pPr>
            <a:r>
              <a:rPr lang="ja-JP" altLang="en-US" sz="150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管理ポリシーの最大文字数は</a:t>
            </a:r>
            <a:r>
              <a:rPr lang="en-US" altLang="ja-JP" sz="15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6,144</a:t>
            </a:r>
            <a:r>
              <a:rPr lang="ja-JP" altLang="en-US" sz="150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文字</a:t>
            </a:r>
            <a:endParaRPr lang="ja-JP" altLang="en-US" sz="15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endParaRPr>
          </a:p>
        </p:txBody>
      </p:sp>
      <p:sp>
        <p:nvSpPr>
          <p:cNvPr id="117" name="TextBox 14">
            <a:extLst>
              <a:ext uri="{FF2B5EF4-FFF2-40B4-BE49-F238E27FC236}">
                <a16:creationId xmlns:a16="http://schemas.microsoft.com/office/drawing/2014/main" id="{2FA9EBB0-89A8-4F00-98E4-19EDB9FABDCA}"/>
              </a:ext>
            </a:extLst>
          </p:cNvPr>
          <p:cNvSpPr txBox="1"/>
          <p:nvPr/>
        </p:nvSpPr>
        <p:spPr>
          <a:xfrm>
            <a:off x="8908800" y="4141322"/>
            <a:ext cx="3051287" cy="1056000"/>
          </a:xfrm>
          <a:prstGeom prst="rect">
            <a:avLst/>
          </a:prstGeom>
          <a:noFill/>
        </p:spPr>
        <p:txBody>
          <a:bodyPr wrap="square" lIns="24000" tIns="24000" rIns="24000" bIns="24000" rtlCol="0" anchor="t" anchorCtr="0">
            <a:noAutofit/>
          </a:bodyPr>
          <a:lstStyle/>
          <a:p>
            <a:pPr marL="228591" indent="-228591">
              <a:spcBef>
                <a:spcPts val="267"/>
              </a:spcBef>
              <a:buFont typeface="Arial" panose="020B0604020202020204" pitchFamily="34" charset="0"/>
              <a:buChar char="•"/>
            </a:pPr>
            <a:r>
              <a:rPr lang="ja-JP" altLang="en-US" sz="150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リソースに</a:t>
            </a:r>
            <a:r>
              <a:rPr lang="ja-JP" altLang="en-US" sz="15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対して付与</a:t>
            </a:r>
            <a:r>
              <a:rPr lang="ja-JP" altLang="en-US" sz="150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するため認証</a:t>
            </a:r>
            <a:r>
              <a:rPr lang="ja-JP" altLang="en-US" sz="15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の仕組みは持たない（後述</a:t>
            </a:r>
            <a:r>
              <a:rPr lang="ja-JP" altLang="en-US" sz="150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a:t>
            </a:r>
            <a:endParaRPr lang="en-US" altLang="ja-JP" sz="15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endParaRPr>
          </a:p>
          <a:p>
            <a:pPr marL="228591" indent="-228591">
              <a:spcBef>
                <a:spcPts val="267"/>
              </a:spcBef>
              <a:buFont typeface="Arial" panose="020B0604020202020204" pitchFamily="34" charset="0"/>
              <a:buChar char="•"/>
            </a:pPr>
            <a:r>
              <a:rPr lang="ja-JP" altLang="en-US" sz="150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最大</a:t>
            </a:r>
            <a:r>
              <a:rPr lang="en-US" altLang="ja-JP" sz="15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10</a:t>
            </a:r>
            <a:r>
              <a:rPr lang="ja-JP" altLang="en-US" sz="150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ポリシーをアタッチ可能</a:t>
            </a:r>
            <a:endParaRPr lang="ja-JP" altLang="en-US" sz="15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endParaRPr>
          </a:p>
        </p:txBody>
      </p:sp>
      <p:sp>
        <p:nvSpPr>
          <p:cNvPr id="118" name="TextBox 14">
            <a:extLst>
              <a:ext uri="{FF2B5EF4-FFF2-40B4-BE49-F238E27FC236}">
                <a16:creationId xmlns:a16="http://schemas.microsoft.com/office/drawing/2014/main" id="{A78AE2F7-CB57-4C05-84F4-3FC93C55735B}"/>
              </a:ext>
            </a:extLst>
          </p:cNvPr>
          <p:cNvSpPr txBox="1"/>
          <p:nvPr/>
        </p:nvSpPr>
        <p:spPr>
          <a:xfrm>
            <a:off x="8908800" y="1882198"/>
            <a:ext cx="3139200" cy="1056000"/>
          </a:xfrm>
          <a:prstGeom prst="rect">
            <a:avLst/>
          </a:prstGeom>
          <a:noFill/>
        </p:spPr>
        <p:txBody>
          <a:bodyPr wrap="square" lIns="24000" tIns="24000" rIns="24000" bIns="24000" rtlCol="0" anchor="t" anchorCtr="0">
            <a:noAutofit/>
          </a:bodyPr>
          <a:lstStyle/>
          <a:p>
            <a:pPr marL="228591" indent="-228591">
              <a:buFont typeface="Arial" panose="020B0604020202020204" pitchFamily="34" charset="0"/>
              <a:buChar char="•"/>
            </a:pPr>
            <a:r>
              <a:rPr lang="ja-JP" altLang="en-US" sz="150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最大</a:t>
            </a:r>
            <a:r>
              <a:rPr lang="en-US" altLang="ja-JP" sz="15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10</a:t>
            </a:r>
            <a:r>
              <a:rPr lang="ja-JP" altLang="en-US" sz="150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グループに割り当て可能</a:t>
            </a:r>
            <a:endParaRPr lang="en-US" altLang="ja-JP" sz="15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endParaRPr>
          </a:p>
          <a:p>
            <a:pPr marL="228591" indent="-228591">
              <a:buFont typeface="Arial" panose="020B0604020202020204" pitchFamily="34" charset="0"/>
              <a:buChar char="•"/>
            </a:pPr>
            <a:r>
              <a:rPr lang="ja-JP" altLang="en-US" sz="150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最大</a:t>
            </a:r>
            <a:r>
              <a:rPr lang="en-US" altLang="ja-JP" sz="15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10</a:t>
            </a:r>
            <a:r>
              <a:rPr lang="ja-JP" altLang="en-US" sz="150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ポリシーをアタッチ可能</a:t>
            </a:r>
            <a:endParaRPr lang="en-US" altLang="ja-JP" sz="15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endParaRPr>
          </a:p>
        </p:txBody>
      </p:sp>
      <p:sp>
        <p:nvSpPr>
          <p:cNvPr id="31" name="正方形/長方形 30">
            <a:extLst>
              <a:ext uri="{FF2B5EF4-FFF2-40B4-BE49-F238E27FC236}">
                <a16:creationId xmlns:a16="http://schemas.microsoft.com/office/drawing/2014/main" id="{D6677B48-68C5-4C0F-AD24-6E146CB0BE7B}"/>
              </a:ext>
            </a:extLst>
          </p:cNvPr>
          <p:cNvSpPr/>
          <p:nvPr/>
        </p:nvSpPr>
        <p:spPr>
          <a:xfrm>
            <a:off x="442701" y="1173646"/>
            <a:ext cx="2485299" cy="639864"/>
          </a:xfrm>
          <a:prstGeom prst="rect">
            <a:avLst/>
          </a:prstGeom>
          <a:solidFill>
            <a:srgbClr val="232F3E"/>
          </a:solidFill>
          <a:ln>
            <a:no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ctr"/>
          <a:lstStyle/>
          <a:p>
            <a:pPr algn="ctr"/>
            <a:r>
              <a:rPr kumimoji="1" lang="ja-JP" altLang="en-US" sz="2333">
                <a:gradFill>
                  <a:gsLst>
                    <a:gs pos="0">
                      <a:schemeClr val="bg1"/>
                    </a:gs>
                    <a:gs pos="100000">
                      <a:schemeClr val="bg1"/>
                    </a:gs>
                  </a:gsLst>
                  <a:lin ang="5400000" scaled="1"/>
                </a:gradFill>
                <a:latin typeface="Meiryo" panose="020B0604030504040204" pitchFamily="34" charset="-128"/>
                <a:ea typeface="Meiryo" panose="020B0604030504040204" pitchFamily="34" charset="-128"/>
              </a:rPr>
              <a:t>構成要素</a:t>
            </a:r>
          </a:p>
        </p:txBody>
      </p:sp>
      <p:sp>
        <p:nvSpPr>
          <p:cNvPr id="32" name="正方形/長方形 31">
            <a:extLst>
              <a:ext uri="{FF2B5EF4-FFF2-40B4-BE49-F238E27FC236}">
                <a16:creationId xmlns:a16="http://schemas.microsoft.com/office/drawing/2014/main" id="{BD0A3876-E7CF-48D2-BA62-03ACE5E21F21}"/>
              </a:ext>
            </a:extLst>
          </p:cNvPr>
          <p:cNvSpPr/>
          <p:nvPr/>
        </p:nvSpPr>
        <p:spPr>
          <a:xfrm>
            <a:off x="3075417" y="1173646"/>
            <a:ext cx="5707182" cy="63986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ctr"/>
          <a:lstStyle/>
          <a:p>
            <a:pPr algn="ctr"/>
            <a:r>
              <a:rPr kumimoji="1" lang="ja-JP" altLang="en-US" sz="2333">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説明</a:t>
            </a:r>
          </a:p>
        </p:txBody>
      </p:sp>
      <p:cxnSp>
        <p:nvCxnSpPr>
          <p:cNvPr id="33" name="直線コネクタ 32">
            <a:extLst>
              <a:ext uri="{FF2B5EF4-FFF2-40B4-BE49-F238E27FC236}">
                <a16:creationId xmlns:a16="http://schemas.microsoft.com/office/drawing/2014/main" id="{ED9213E6-2036-4A15-8AFC-9BB86F0C837C}"/>
              </a:ext>
            </a:extLst>
          </p:cNvPr>
          <p:cNvCxnSpPr>
            <a:cxnSpLocks/>
          </p:cNvCxnSpPr>
          <p:nvPr/>
        </p:nvCxnSpPr>
        <p:spPr>
          <a:xfrm>
            <a:off x="3075398" y="1813509"/>
            <a:ext cx="5707200" cy="0"/>
          </a:xfrm>
          <a:prstGeom prst="line">
            <a:avLst/>
          </a:prstGeom>
          <a:ln>
            <a:solidFill>
              <a:srgbClr val="2A2E32"/>
            </a:solidFill>
          </a:ln>
          <a:effectLst/>
        </p:spPr>
        <p:style>
          <a:lnRef idx="2">
            <a:schemeClr val="accent1"/>
          </a:lnRef>
          <a:fillRef idx="0">
            <a:schemeClr val="accent1"/>
          </a:fillRef>
          <a:effectRef idx="1">
            <a:schemeClr val="accent1"/>
          </a:effectRef>
          <a:fontRef idx="minor">
            <a:schemeClr val="tx1"/>
          </a:fontRef>
        </p:style>
      </p:cxnSp>
      <p:cxnSp>
        <p:nvCxnSpPr>
          <p:cNvPr id="53" name="直線コネクタ 52">
            <a:extLst>
              <a:ext uri="{FF2B5EF4-FFF2-40B4-BE49-F238E27FC236}">
                <a16:creationId xmlns:a16="http://schemas.microsoft.com/office/drawing/2014/main" id="{F5F3B7AA-3004-4998-B26E-883ACF8A08C2}"/>
              </a:ext>
            </a:extLst>
          </p:cNvPr>
          <p:cNvCxnSpPr>
            <a:cxnSpLocks/>
          </p:cNvCxnSpPr>
          <p:nvPr/>
        </p:nvCxnSpPr>
        <p:spPr>
          <a:xfrm>
            <a:off x="8908800" y="1813509"/>
            <a:ext cx="2851200" cy="0"/>
          </a:xfrm>
          <a:prstGeom prst="line">
            <a:avLst/>
          </a:prstGeom>
          <a:ln>
            <a:solidFill>
              <a:srgbClr val="2A2E32"/>
            </a:solidFill>
          </a:ln>
          <a:effectLst/>
        </p:spPr>
        <p:style>
          <a:lnRef idx="2">
            <a:schemeClr val="accent1"/>
          </a:lnRef>
          <a:fillRef idx="0">
            <a:schemeClr val="accent1"/>
          </a:fillRef>
          <a:effectRef idx="1">
            <a:schemeClr val="accent1"/>
          </a:effectRef>
          <a:fontRef idx="minor">
            <a:schemeClr val="tx1"/>
          </a:fontRef>
        </p:style>
      </p:cxnSp>
      <p:cxnSp>
        <p:nvCxnSpPr>
          <p:cNvPr id="56" name="直線コネクタ 55">
            <a:extLst>
              <a:ext uri="{FF2B5EF4-FFF2-40B4-BE49-F238E27FC236}">
                <a16:creationId xmlns:a16="http://schemas.microsoft.com/office/drawing/2014/main" id="{8A1131D4-DF1E-4A5D-A8AB-D8424F0481D3}"/>
              </a:ext>
            </a:extLst>
          </p:cNvPr>
          <p:cNvCxnSpPr>
            <a:cxnSpLocks/>
          </p:cNvCxnSpPr>
          <p:nvPr/>
        </p:nvCxnSpPr>
        <p:spPr>
          <a:xfrm>
            <a:off x="8908800" y="4104541"/>
            <a:ext cx="2851200" cy="2"/>
          </a:xfrm>
          <a:prstGeom prst="line">
            <a:avLst/>
          </a:prstGeom>
          <a:ln w="9525">
            <a:solidFill>
              <a:schemeClr val="bg1">
                <a:lumMod val="75000"/>
              </a:schemeClr>
            </a:solidFill>
            <a:prstDash val="dash"/>
            <a:tailEnd type="none"/>
          </a:ln>
          <a:effectLst/>
        </p:spPr>
        <p:style>
          <a:lnRef idx="2">
            <a:schemeClr val="accent1"/>
          </a:lnRef>
          <a:fillRef idx="0">
            <a:schemeClr val="accent1"/>
          </a:fillRef>
          <a:effectRef idx="1">
            <a:schemeClr val="accent1"/>
          </a:effectRef>
          <a:fontRef idx="minor">
            <a:schemeClr val="tx1"/>
          </a:fontRef>
        </p:style>
      </p:cxnSp>
      <p:cxnSp>
        <p:nvCxnSpPr>
          <p:cNvPr id="57" name="直線コネクタ 56">
            <a:extLst>
              <a:ext uri="{FF2B5EF4-FFF2-40B4-BE49-F238E27FC236}">
                <a16:creationId xmlns:a16="http://schemas.microsoft.com/office/drawing/2014/main" id="{E3061299-C26A-4B8B-97F7-4B31AAD6E2B3}"/>
              </a:ext>
            </a:extLst>
          </p:cNvPr>
          <p:cNvCxnSpPr>
            <a:cxnSpLocks/>
          </p:cNvCxnSpPr>
          <p:nvPr/>
        </p:nvCxnSpPr>
        <p:spPr>
          <a:xfrm>
            <a:off x="8908800" y="5234102"/>
            <a:ext cx="2851200" cy="2"/>
          </a:xfrm>
          <a:prstGeom prst="line">
            <a:avLst/>
          </a:prstGeom>
          <a:ln w="9525">
            <a:solidFill>
              <a:schemeClr val="bg1">
                <a:lumMod val="75000"/>
              </a:schemeClr>
            </a:solidFill>
            <a:prstDash val="dash"/>
            <a:tailEnd type="none"/>
          </a:ln>
          <a:effectLst/>
        </p:spPr>
        <p:style>
          <a:lnRef idx="2">
            <a:schemeClr val="accent1"/>
          </a:lnRef>
          <a:fillRef idx="0">
            <a:schemeClr val="accent1"/>
          </a:fillRef>
          <a:effectRef idx="1">
            <a:schemeClr val="accent1"/>
          </a:effectRef>
          <a:fontRef idx="minor">
            <a:schemeClr val="tx1"/>
          </a:fontRef>
        </p:style>
      </p:cxnSp>
      <p:cxnSp>
        <p:nvCxnSpPr>
          <p:cNvPr id="58" name="直線コネクタ 57">
            <a:extLst>
              <a:ext uri="{FF2B5EF4-FFF2-40B4-BE49-F238E27FC236}">
                <a16:creationId xmlns:a16="http://schemas.microsoft.com/office/drawing/2014/main" id="{51468DB0-8065-4173-88A0-C93FD3A67BCC}"/>
              </a:ext>
            </a:extLst>
          </p:cNvPr>
          <p:cNvCxnSpPr>
            <a:cxnSpLocks/>
          </p:cNvCxnSpPr>
          <p:nvPr/>
        </p:nvCxnSpPr>
        <p:spPr>
          <a:xfrm>
            <a:off x="8908800" y="2974979"/>
            <a:ext cx="2851200" cy="2"/>
          </a:xfrm>
          <a:prstGeom prst="line">
            <a:avLst/>
          </a:prstGeom>
          <a:ln w="9525">
            <a:solidFill>
              <a:schemeClr val="bg1">
                <a:lumMod val="75000"/>
              </a:schemeClr>
            </a:solidFill>
            <a:prstDash val="dash"/>
            <a:tailEnd type="none"/>
          </a:ln>
          <a:effectLst/>
        </p:spPr>
        <p:style>
          <a:lnRef idx="2">
            <a:schemeClr val="accent1"/>
          </a:lnRef>
          <a:fillRef idx="0">
            <a:schemeClr val="accent1"/>
          </a:fillRef>
          <a:effectRef idx="1">
            <a:schemeClr val="accent1"/>
          </a:effectRef>
          <a:fontRef idx="minor">
            <a:schemeClr val="tx1"/>
          </a:fontRef>
        </p:style>
      </p:cxnSp>
      <p:pic>
        <p:nvPicPr>
          <p:cNvPr id="26" name="Graphic 22">
            <a:extLst>
              <a:ext uri="{FF2B5EF4-FFF2-40B4-BE49-F238E27FC236}">
                <a16:creationId xmlns:a16="http://schemas.microsoft.com/office/drawing/2014/main" id="{C5128D2C-E579-3641-96D7-CE8E14758EC9}"/>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528001" y="2145212"/>
            <a:ext cx="529972" cy="5299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Graphic 23">
            <a:extLst>
              <a:ext uri="{FF2B5EF4-FFF2-40B4-BE49-F238E27FC236}">
                <a16:creationId xmlns:a16="http://schemas.microsoft.com/office/drawing/2014/main" id="{241171FC-5E1E-DE49-8301-746E9EAEA908}"/>
              </a:ext>
            </a:extLst>
          </p:cNvPr>
          <p:cNvPicPr>
            <a:picLocks noChangeAspect="1" noChangeArrowheads="1"/>
          </p:cNvPicPr>
          <p:nvPr/>
        </p:nvPicPr>
        <p:blipFill>
          <a:blip r:embed="rId5">
            <a:extLst>
              <a:ext uri="{96DAC541-7B7A-43D3-8B79-37D633B846F1}">
                <asvg:svgBlip xmlns:asvg="http://schemas.microsoft.com/office/drawing/2016/SVG/main" r:embed="rId6"/>
              </a:ext>
            </a:extLst>
          </a:blip>
          <a:srcRect/>
          <a:stretch/>
        </p:blipFill>
        <p:spPr bwMode="auto">
          <a:xfrm flipH="1">
            <a:off x="528001" y="3267106"/>
            <a:ext cx="529972" cy="5299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Graphic 49">
            <a:extLst>
              <a:ext uri="{FF2B5EF4-FFF2-40B4-BE49-F238E27FC236}">
                <a16:creationId xmlns:a16="http://schemas.microsoft.com/office/drawing/2014/main" id="{78A85C99-208C-DC40-B236-C68990DFCE67}"/>
              </a:ext>
            </a:extLst>
          </p:cNvPr>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528000" y="4389000"/>
            <a:ext cx="569787" cy="569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 name="Graphic 35">
            <a:extLst>
              <a:ext uri="{FF2B5EF4-FFF2-40B4-BE49-F238E27FC236}">
                <a16:creationId xmlns:a16="http://schemas.microsoft.com/office/drawing/2014/main" id="{03A90FC7-FBC0-CA46-88A1-3813B6951689}"/>
              </a:ext>
            </a:extLst>
          </p:cNvPr>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558025" y="5513082"/>
            <a:ext cx="569787" cy="569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テキスト ボックス 1">
            <a:extLst>
              <a:ext uri="{FF2B5EF4-FFF2-40B4-BE49-F238E27FC236}">
                <a16:creationId xmlns:a16="http://schemas.microsoft.com/office/drawing/2014/main" id="{F0BF7DA4-E966-C466-6579-825B5940AB48}"/>
              </a:ext>
            </a:extLst>
          </p:cNvPr>
          <p:cNvSpPr txBox="1"/>
          <p:nvPr/>
        </p:nvSpPr>
        <p:spPr>
          <a:xfrm>
            <a:off x="10607211" y="0"/>
            <a:ext cx="1584789" cy="369332"/>
          </a:xfrm>
          <a:prstGeom prst="rect">
            <a:avLst/>
          </a:prstGeom>
          <a:noFill/>
        </p:spPr>
        <p:txBody>
          <a:bodyPr wrap="square" anchor="ctr">
            <a:spAutoFit/>
          </a:bodyPr>
          <a:lstStyle/>
          <a:p>
            <a:pPr algn="ctr"/>
            <a:r>
              <a:rPr lang="en-US" altLang="ja-JP" sz="1800" b="0" i="0" dirty="0">
                <a:solidFill>
                  <a:schemeClr val="bg1">
                    <a:lumMod val="50000"/>
                  </a:schemeClr>
                </a:solidFill>
                <a:effectLst/>
                <a:latin typeface="Meiryo" panose="020B0604030504040204" pitchFamily="34" charset="-128"/>
                <a:ea typeface="Meiryo" panose="020B0604030504040204" pitchFamily="34" charset="-128"/>
              </a:rPr>
              <a:t>SEC02-BP04</a:t>
            </a:r>
            <a:endParaRPr lang="ja-JP" altLang="en-US">
              <a:solidFill>
                <a:schemeClr val="bg1">
                  <a:lumMod val="50000"/>
                </a:schemeClr>
              </a:solidFill>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403151502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正方形/長方形 53">
            <a:extLst>
              <a:ext uri="{FF2B5EF4-FFF2-40B4-BE49-F238E27FC236}">
                <a16:creationId xmlns:a16="http://schemas.microsoft.com/office/drawing/2014/main" id="{0E770355-4187-45AC-845B-925E186CE5E9}"/>
              </a:ext>
            </a:extLst>
          </p:cNvPr>
          <p:cNvSpPr/>
          <p:nvPr/>
        </p:nvSpPr>
        <p:spPr>
          <a:xfrm>
            <a:off x="8917392" y="1173646"/>
            <a:ext cx="3042695" cy="63986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ctr"/>
          <a:lstStyle/>
          <a:p>
            <a:pPr algn="ctr"/>
            <a:r>
              <a:rPr kumimoji="1" lang="ja-JP" altLang="en-US" sz="2333">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備考</a:t>
            </a:r>
          </a:p>
        </p:txBody>
      </p:sp>
      <p:sp>
        <p:nvSpPr>
          <p:cNvPr id="93" name="TextBox 14">
            <a:extLst>
              <a:ext uri="{FF2B5EF4-FFF2-40B4-BE49-F238E27FC236}">
                <a16:creationId xmlns:a16="http://schemas.microsoft.com/office/drawing/2014/main" id="{9BF34C42-EBA4-4330-81F5-B9D803C8C067}"/>
              </a:ext>
            </a:extLst>
          </p:cNvPr>
          <p:cNvSpPr txBox="1"/>
          <p:nvPr/>
        </p:nvSpPr>
        <p:spPr>
          <a:xfrm>
            <a:off x="3006821" y="4150761"/>
            <a:ext cx="5708504" cy="795386"/>
          </a:xfrm>
          <a:prstGeom prst="rect">
            <a:avLst/>
          </a:prstGeom>
          <a:noFill/>
        </p:spPr>
        <p:txBody>
          <a:bodyPr wrap="square" lIns="24000" tIns="24000" rIns="24000" bIns="24000" rtlCol="0" anchor="t" anchorCtr="0">
            <a:noAutofit/>
          </a:bodyPr>
          <a:lstStyle/>
          <a:p>
            <a:r>
              <a:rPr lang="en-US" altLang="ja-JP" sz="1667"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AWS CLI </a:t>
            </a:r>
            <a:r>
              <a:rPr lang="ja-JP" altLang="en-US" sz="1667">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や </a:t>
            </a:r>
            <a:r>
              <a:rPr lang="en-US" altLang="ja-JP" sz="1667"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API </a:t>
            </a:r>
            <a:r>
              <a:rPr lang="ja-JP" altLang="en-US" sz="1667">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から</a:t>
            </a:r>
            <a:r>
              <a:rPr lang="en-US" altLang="ja-JP" sz="1667"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 AWS</a:t>
            </a:r>
            <a:r>
              <a:rPr lang="ja-JP" altLang="en-US" sz="1667">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サービスにアクセスする際に、</a:t>
            </a:r>
            <a:r>
              <a:rPr lang="en-JP" altLang="ja-JP" sz="1667"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IAM</a:t>
            </a:r>
            <a:r>
              <a:rPr lang="ja-JP" altLang="en-JP" sz="1667">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ユーザー</a:t>
            </a:r>
            <a:r>
              <a:rPr lang="ja-JP" altLang="en-US" sz="1667">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ごとに発行されたアクセスキー・シークレットアクセスキーを指定してリクエストを認証する。</a:t>
            </a:r>
            <a:endParaRPr lang="en-US" altLang="ja-JP" sz="1667"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endParaRPr>
          </a:p>
        </p:txBody>
      </p:sp>
      <p:sp>
        <p:nvSpPr>
          <p:cNvPr id="73" name="TextBox 8">
            <a:extLst>
              <a:ext uri="{FF2B5EF4-FFF2-40B4-BE49-F238E27FC236}">
                <a16:creationId xmlns:a16="http://schemas.microsoft.com/office/drawing/2014/main" id="{D9ED3C5C-F36E-4C3D-AD2F-CE39AAC1CE5E}"/>
              </a:ext>
            </a:extLst>
          </p:cNvPr>
          <p:cNvSpPr txBox="1"/>
          <p:nvPr/>
        </p:nvSpPr>
        <p:spPr>
          <a:xfrm>
            <a:off x="442698" y="5084591"/>
            <a:ext cx="2088573" cy="973971"/>
          </a:xfrm>
          <a:prstGeom prst="rect">
            <a:avLst/>
          </a:prstGeom>
          <a:solidFill>
            <a:schemeClr val="bg1">
              <a:lumMod val="85000"/>
            </a:schemeClr>
          </a:solidFill>
          <a:ln>
            <a:solidFill>
              <a:schemeClr val="bg1">
                <a:lumMod val="95000"/>
              </a:schemeClr>
            </a:solidFill>
          </a:ln>
        </p:spPr>
        <p:txBody>
          <a:bodyPr wrap="none" rtlCol="0" anchor="ctr" anchorCtr="0">
            <a:noAutofit/>
          </a:bodyPr>
          <a:lstStyle/>
          <a:p>
            <a:pPr algn="ctr"/>
            <a:r>
              <a:rPr lang="en-US" altLang="ja-JP" sz="20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X.509</a:t>
            </a:r>
            <a:br>
              <a:rPr lang="en-US" altLang="ja-JP" sz="20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br>
            <a:r>
              <a:rPr lang="en-US" altLang="ja-JP" sz="20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Certificate</a:t>
            </a:r>
          </a:p>
        </p:txBody>
      </p:sp>
      <p:sp>
        <p:nvSpPr>
          <p:cNvPr id="74" name="TextBox 14">
            <a:extLst>
              <a:ext uri="{FF2B5EF4-FFF2-40B4-BE49-F238E27FC236}">
                <a16:creationId xmlns:a16="http://schemas.microsoft.com/office/drawing/2014/main" id="{874294C4-3491-464E-A989-1326B0E0FD42}"/>
              </a:ext>
            </a:extLst>
          </p:cNvPr>
          <p:cNvSpPr txBox="1"/>
          <p:nvPr/>
        </p:nvSpPr>
        <p:spPr>
          <a:xfrm>
            <a:off x="3008125" y="5350290"/>
            <a:ext cx="5708504" cy="973993"/>
          </a:xfrm>
          <a:prstGeom prst="rect">
            <a:avLst/>
          </a:prstGeom>
          <a:noFill/>
        </p:spPr>
        <p:txBody>
          <a:bodyPr wrap="square" lIns="24000" tIns="24000" rIns="24000" bIns="24000" rtlCol="0" anchor="t" anchorCtr="0">
            <a:noAutofit/>
          </a:bodyPr>
          <a:lstStyle/>
          <a:p>
            <a:pPr marL="12699" indent="-12699" defTabSz="1219151">
              <a:defRPr/>
            </a:pPr>
            <a:r>
              <a:rPr lang="en-US" altLang="ja-JP" sz="1667"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IAM Roles Anywhere</a:t>
            </a:r>
            <a:r>
              <a:rPr lang="ja-JP" altLang="en-US" sz="1667"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を使用した認証情報の取得、</a:t>
            </a:r>
            <a:r>
              <a:rPr lang="en-US" altLang="ja-JP" sz="1667"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SOAP</a:t>
            </a:r>
            <a:r>
              <a:rPr lang="ja-JP" altLang="en-US" sz="1667">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形式の</a:t>
            </a:r>
            <a:r>
              <a:rPr lang="en-US" altLang="ja-JP" sz="1667"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API</a:t>
            </a:r>
            <a:r>
              <a:rPr lang="ja-JP" altLang="en-US" sz="1667">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リクエスト用に使用</a:t>
            </a:r>
          </a:p>
        </p:txBody>
      </p:sp>
      <p:sp>
        <p:nvSpPr>
          <p:cNvPr id="82" name="TextBox 9">
            <a:extLst>
              <a:ext uri="{FF2B5EF4-FFF2-40B4-BE49-F238E27FC236}">
                <a16:creationId xmlns:a16="http://schemas.microsoft.com/office/drawing/2014/main" id="{59194CF9-EA76-429B-8837-AB02E904D0ED}"/>
              </a:ext>
            </a:extLst>
          </p:cNvPr>
          <p:cNvSpPr txBox="1"/>
          <p:nvPr/>
        </p:nvSpPr>
        <p:spPr>
          <a:xfrm>
            <a:off x="442699" y="4018208"/>
            <a:ext cx="2088573" cy="973986"/>
          </a:xfrm>
          <a:prstGeom prst="rect">
            <a:avLst/>
          </a:prstGeom>
          <a:solidFill>
            <a:schemeClr val="bg1">
              <a:lumMod val="85000"/>
            </a:schemeClr>
          </a:solidFill>
          <a:ln>
            <a:solidFill>
              <a:schemeClr val="bg1">
                <a:lumMod val="95000"/>
              </a:schemeClr>
            </a:solidFill>
          </a:ln>
        </p:spPr>
        <p:txBody>
          <a:bodyPr wrap="none" rtlCol="0" anchor="ctr" anchorCtr="0">
            <a:noAutofit/>
          </a:bodyPr>
          <a:lstStyle>
            <a:defPPr>
              <a:defRPr lang="en-US"/>
            </a:defPPr>
            <a:lvl1pPr algn="ctr">
              <a:defRPr b="1"/>
            </a:lvl1pPr>
          </a:lstStyle>
          <a:p>
            <a:r>
              <a:rPr lang="ja-JP" altLang="en-US" sz="1667" b="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アクセスキーと</a:t>
            </a:r>
            <a:br>
              <a:rPr lang="en-US" altLang="ja-JP" sz="1667" b="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br>
            <a:r>
              <a:rPr lang="ja-JP" altLang="en-US" sz="1667" b="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シークレット</a:t>
            </a:r>
            <a:br>
              <a:rPr lang="en-US" altLang="ja-JP" sz="1667" b="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br>
            <a:r>
              <a:rPr lang="ja-JP" altLang="en-US" sz="1667" b="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アクセスキー</a:t>
            </a:r>
          </a:p>
        </p:txBody>
      </p:sp>
      <p:cxnSp>
        <p:nvCxnSpPr>
          <p:cNvPr id="86" name="直線コネクタ 85">
            <a:extLst>
              <a:ext uri="{FF2B5EF4-FFF2-40B4-BE49-F238E27FC236}">
                <a16:creationId xmlns:a16="http://schemas.microsoft.com/office/drawing/2014/main" id="{8CA59229-14DB-4E4B-9CA6-F1EE58CA157D}"/>
              </a:ext>
            </a:extLst>
          </p:cNvPr>
          <p:cNvCxnSpPr>
            <a:cxnSpLocks/>
          </p:cNvCxnSpPr>
          <p:nvPr/>
        </p:nvCxnSpPr>
        <p:spPr>
          <a:xfrm>
            <a:off x="3006821" y="5147490"/>
            <a:ext cx="5707200" cy="2"/>
          </a:xfrm>
          <a:prstGeom prst="line">
            <a:avLst/>
          </a:prstGeom>
          <a:ln w="9525">
            <a:solidFill>
              <a:schemeClr val="bg1">
                <a:lumMod val="75000"/>
              </a:schemeClr>
            </a:solidFill>
            <a:prstDash val="dash"/>
            <a:tailEnd type="none"/>
          </a:ln>
          <a:effectLst/>
        </p:spPr>
        <p:style>
          <a:lnRef idx="2">
            <a:schemeClr val="accent1"/>
          </a:lnRef>
          <a:fillRef idx="0">
            <a:schemeClr val="accent1"/>
          </a:fillRef>
          <a:effectRef idx="1">
            <a:schemeClr val="accent1"/>
          </a:effectRef>
          <a:fontRef idx="minor">
            <a:schemeClr val="tx1"/>
          </a:fontRef>
        </p:style>
      </p:cxnSp>
      <p:sp>
        <p:nvSpPr>
          <p:cNvPr id="89" name="TextBox 14">
            <a:extLst>
              <a:ext uri="{FF2B5EF4-FFF2-40B4-BE49-F238E27FC236}">
                <a16:creationId xmlns:a16="http://schemas.microsoft.com/office/drawing/2014/main" id="{154E35F2-6CF1-4596-8279-F25BCEC065FA}"/>
              </a:ext>
            </a:extLst>
          </p:cNvPr>
          <p:cNvSpPr txBox="1"/>
          <p:nvPr/>
        </p:nvSpPr>
        <p:spPr>
          <a:xfrm>
            <a:off x="3008776" y="1882198"/>
            <a:ext cx="5708504" cy="876690"/>
          </a:xfrm>
          <a:prstGeom prst="rect">
            <a:avLst/>
          </a:prstGeom>
          <a:noFill/>
        </p:spPr>
        <p:txBody>
          <a:bodyPr wrap="square" lIns="24000" tIns="24000" rIns="24000" bIns="24000" rtlCol="0" anchor="t" anchorCtr="0">
            <a:noAutofit/>
          </a:bodyPr>
          <a:lstStyle/>
          <a:p>
            <a:r>
              <a:rPr lang="en-US" altLang="ja-JP" sz="1667"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AWS</a:t>
            </a:r>
            <a:r>
              <a:rPr lang="ja-JP" altLang="en-US" sz="1667">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管理コンソールへのログインに使用。ログインには</a:t>
            </a:r>
            <a:r>
              <a:rPr lang="en-US" altLang="ja-JP" sz="1667"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IAM</a:t>
            </a:r>
            <a:r>
              <a:rPr lang="ja-JP" altLang="en-US" sz="1667">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ユーザーごとの</a:t>
            </a:r>
            <a:r>
              <a:rPr lang="en-US" altLang="ja-JP" sz="1667"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ID</a:t>
            </a:r>
            <a:r>
              <a:rPr lang="ja-JP" altLang="en-US" sz="1667">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とパスワード、および</a:t>
            </a:r>
            <a:r>
              <a:rPr lang="en-US" altLang="ja-JP" sz="1667"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AWS</a:t>
            </a:r>
            <a:r>
              <a:rPr lang="ja-JP" altLang="en-US" sz="1667">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アカウント番号が必要。</a:t>
            </a:r>
            <a:endParaRPr lang="ja-JP" altLang="en-US" sz="1667"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endParaRPr>
          </a:p>
        </p:txBody>
      </p:sp>
      <p:sp>
        <p:nvSpPr>
          <p:cNvPr id="90" name="TextBox 7">
            <a:extLst>
              <a:ext uri="{FF2B5EF4-FFF2-40B4-BE49-F238E27FC236}">
                <a16:creationId xmlns:a16="http://schemas.microsoft.com/office/drawing/2014/main" id="{069B3F00-43F1-4575-AC6A-C433032419A0}"/>
              </a:ext>
            </a:extLst>
          </p:cNvPr>
          <p:cNvSpPr txBox="1"/>
          <p:nvPr/>
        </p:nvSpPr>
        <p:spPr>
          <a:xfrm>
            <a:off x="442699" y="1882198"/>
            <a:ext cx="2088573" cy="973993"/>
          </a:xfrm>
          <a:prstGeom prst="rect">
            <a:avLst/>
          </a:prstGeom>
          <a:solidFill>
            <a:schemeClr val="bg1">
              <a:lumMod val="85000"/>
            </a:schemeClr>
          </a:solidFill>
          <a:ln>
            <a:solidFill>
              <a:schemeClr val="bg1">
                <a:lumMod val="95000"/>
              </a:schemeClr>
            </a:solidFill>
          </a:ln>
        </p:spPr>
        <p:txBody>
          <a:bodyPr wrap="none" lIns="24000" tIns="24000" rIns="24000" bIns="24000" rtlCol="0" anchor="ctr" anchorCtr="0">
            <a:noAutofit/>
          </a:bodyPr>
          <a:lstStyle>
            <a:defPPr>
              <a:defRPr lang="en-US"/>
            </a:defPPr>
            <a:lvl1pPr algn="ctr">
              <a:defRPr b="1"/>
            </a:lvl1pPr>
          </a:lstStyle>
          <a:p>
            <a:r>
              <a:rPr lang="en-US" altLang="ja-JP" sz="2000" b="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IAM</a:t>
            </a:r>
            <a:r>
              <a:rPr lang="ja-JP" altLang="en-US" sz="2000" b="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ユーザー</a:t>
            </a:r>
            <a:r>
              <a:rPr lang="en-US" altLang="ja-JP" sz="2000" b="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ID</a:t>
            </a:r>
          </a:p>
          <a:p>
            <a:r>
              <a:rPr lang="ja-JP" altLang="en-US" sz="2000" b="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パスワード</a:t>
            </a:r>
            <a:endParaRPr lang="ja-JP" altLang="en-US" sz="2000" b="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endParaRPr>
          </a:p>
        </p:txBody>
      </p:sp>
      <p:cxnSp>
        <p:nvCxnSpPr>
          <p:cNvPr id="105" name="直線コネクタ 104">
            <a:extLst>
              <a:ext uri="{FF2B5EF4-FFF2-40B4-BE49-F238E27FC236}">
                <a16:creationId xmlns:a16="http://schemas.microsoft.com/office/drawing/2014/main" id="{0A759D56-F11A-4BC9-BF38-7140A7EBE8C2}"/>
              </a:ext>
            </a:extLst>
          </p:cNvPr>
          <p:cNvCxnSpPr>
            <a:cxnSpLocks/>
          </p:cNvCxnSpPr>
          <p:nvPr/>
        </p:nvCxnSpPr>
        <p:spPr>
          <a:xfrm>
            <a:off x="3008125" y="2892702"/>
            <a:ext cx="5707200" cy="2"/>
          </a:xfrm>
          <a:prstGeom prst="line">
            <a:avLst/>
          </a:prstGeom>
          <a:ln w="9525">
            <a:solidFill>
              <a:schemeClr val="bg1">
                <a:lumMod val="75000"/>
              </a:schemeClr>
            </a:solidFill>
            <a:prstDash val="dash"/>
            <a:tailEnd type="none"/>
          </a:ln>
          <a:effectLst/>
        </p:spPr>
        <p:style>
          <a:lnRef idx="2">
            <a:schemeClr val="accent1"/>
          </a:lnRef>
          <a:fillRef idx="0">
            <a:schemeClr val="accent1"/>
          </a:fillRef>
          <a:effectRef idx="1">
            <a:schemeClr val="accent1"/>
          </a:effectRef>
          <a:fontRef idx="minor">
            <a:schemeClr val="tx1"/>
          </a:fontRef>
        </p:style>
      </p:cxnSp>
      <p:sp>
        <p:nvSpPr>
          <p:cNvPr id="115" name="TextBox 14">
            <a:extLst>
              <a:ext uri="{FF2B5EF4-FFF2-40B4-BE49-F238E27FC236}">
                <a16:creationId xmlns:a16="http://schemas.microsoft.com/office/drawing/2014/main" id="{283F820E-B73F-4E53-B34C-C1B97180FBC0}"/>
              </a:ext>
            </a:extLst>
          </p:cNvPr>
          <p:cNvSpPr txBox="1"/>
          <p:nvPr/>
        </p:nvSpPr>
        <p:spPr>
          <a:xfrm>
            <a:off x="8915952" y="5349001"/>
            <a:ext cx="3042695" cy="863758"/>
          </a:xfrm>
          <a:prstGeom prst="rect">
            <a:avLst/>
          </a:prstGeom>
          <a:noFill/>
        </p:spPr>
        <p:txBody>
          <a:bodyPr wrap="square" lIns="24000" tIns="24000" rIns="24000" bIns="24000" rtlCol="0" anchor="t" anchorCtr="0">
            <a:noAutofit/>
          </a:bodyPr>
          <a:lstStyle/>
          <a:p>
            <a:pPr marL="12699" indent="-12699" defTabSz="1219151">
              <a:defRPr/>
            </a:pPr>
            <a:r>
              <a:rPr lang="en-US" altLang="ja-JP" sz="1667"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OpenSSL</a:t>
            </a:r>
            <a:r>
              <a:rPr lang="ja-JP" altLang="en-US" sz="1667">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などで証明書を作りアップロード</a:t>
            </a:r>
          </a:p>
        </p:txBody>
      </p:sp>
      <p:sp>
        <p:nvSpPr>
          <p:cNvPr id="117" name="TextBox 14">
            <a:extLst>
              <a:ext uri="{FF2B5EF4-FFF2-40B4-BE49-F238E27FC236}">
                <a16:creationId xmlns:a16="http://schemas.microsoft.com/office/drawing/2014/main" id="{2FA9EBB0-89A8-4F00-98E4-19EDB9FABDCA}"/>
              </a:ext>
            </a:extLst>
          </p:cNvPr>
          <p:cNvSpPr txBox="1"/>
          <p:nvPr/>
        </p:nvSpPr>
        <p:spPr>
          <a:xfrm>
            <a:off x="8915952" y="4149468"/>
            <a:ext cx="3042695" cy="795386"/>
          </a:xfrm>
          <a:prstGeom prst="rect">
            <a:avLst/>
          </a:prstGeom>
          <a:noFill/>
        </p:spPr>
        <p:txBody>
          <a:bodyPr wrap="square" lIns="24000" tIns="24000" rIns="24000" bIns="24000" rtlCol="0" anchor="t" anchorCtr="0">
            <a:noAutofit/>
          </a:bodyPr>
          <a:lstStyle/>
          <a:p>
            <a:pPr>
              <a:spcBef>
                <a:spcPts val="267"/>
              </a:spcBef>
            </a:pPr>
            <a:r>
              <a:rPr lang="ja-JP" altLang="en-US" sz="1667">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長期的な認証情報の漏洩に注意が必要。定期的なローテーションを行うことが推奨される。</a:t>
            </a:r>
          </a:p>
        </p:txBody>
      </p:sp>
      <p:sp>
        <p:nvSpPr>
          <p:cNvPr id="118" name="TextBox 14">
            <a:extLst>
              <a:ext uri="{FF2B5EF4-FFF2-40B4-BE49-F238E27FC236}">
                <a16:creationId xmlns:a16="http://schemas.microsoft.com/office/drawing/2014/main" id="{A78AE2F7-CB57-4C05-84F4-3FC93C55735B}"/>
              </a:ext>
            </a:extLst>
          </p:cNvPr>
          <p:cNvSpPr txBox="1"/>
          <p:nvPr/>
        </p:nvSpPr>
        <p:spPr>
          <a:xfrm>
            <a:off x="8915952" y="1882198"/>
            <a:ext cx="3042695" cy="876684"/>
          </a:xfrm>
          <a:prstGeom prst="rect">
            <a:avLst/>
          </a:prstGeom>
          <a:noFill/>
        </p:spPr>
        <p:txBody>
          <a:bodyPr wrap="square" lIns="24000" tIns="24000" rIns="24000" bIns="24000" rtlCol="0" anchor="t" anchorCtr="0">
            <a:noAutofit/>
          </a:bodyPr>
          <a:lstStyle/>
          <a:p>
            <a:r>
              <a:rPr lang="ja-JP" altLang="en-US" sz="1667">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デフォルトは</a:t>
            </a:r>
            <a:r>
              <a:rPr lang="en-US" altLang="ja-JP" sz="1667"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IAM</a:t>
            </a:r>
            <a:r>
              <a:rPr lang="ja-JP" altLang="en-US" sz="1667">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ユーザーは未設定（ルートアカウントのみ）</a:t>
            </a:r>
          </a:p>
        </p:txBody>
      </p:sp>
      <p:sp>
        <p:nvSpPr>
          <p:cNvPr id="31" name="正方形/長方形 30">
            <a:extLst>
              <a:ext uri="{FF2B5EF4-FFF2-40B4-BE49-F238E27FC236}">
                <a16:creationId xmlns:a16="http://schemas.microsoft.com/office/drawing/2014/main" id="{D6677B48-68C5-4C0F-AD24-6E146CB0BE7B}"/>
              </a:ext>
            </a:extLst>
          </p:cNvPr>
          <p:cNvSpPr/>
          <p:nvPr/>
        </p:nvSpPr>
        <p:spPr>
          <a:xfrm>
            <a:off x="442700" y="1173646"/>
            <a:ext cx="2088573" cy="639864"/>
          </a:xfrm>
          <a:prstGeom prst="rect">
            <a:avLst/>
          </a:prstGeom>
          <a:solidFill>
            <a:srgbClr val="232F3E"/>
          </a:solidFill>
          <a:ln>
            <a:no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ctr"/>
          <a:lstStyle/>
          <a:p>
            <a:pPr algn="ctr"/>
            <a:r>
              <a:rPr kumimoji="1" lang="ja-JP" altLang="en-US" sz="2333">
                <a:gradFill>
                  <a:gsLst>
                    <a:gs pos="0">
                      <a:schemeClr val="bg1"/>
                    </a:gs>
                    <a:gs pos="100000">
                      <a:schemeClr val="bg1"/>
                    </a:gs>
                  </a:gsLst>
                  <a:lin ang="5400000" scaled="1"/>
                </a:gradFill>
                <a:latin typeface="Meiryo" panose="020B0604030504040204" pitchFamily="34" charset="-128"/>
                <a:ea typeface="Meiryo" panose="020B0604030504040204" pitchFamily="34" charset="-128"/>
              </a:rPr>
              <a:t>認証方式</a:t>
            </a:r>
          </a:p>
        </p:txBody>
      </p:sp>
      <p:sp>
        <p:nvSpPr>
          <p:cNvPr id="32" name="正方形/長方形 31">
            <a:extLst>
              <a:ext uri="{FF2B5EF4-FFF2-40B4-BE49-F238E27FC236}">
                <a16:creationId xmlns:a16="http://schemas.microsoft.com/office/drawing/2014/main" id="{BD0A3876-E7CF-48D2-BA62-03ACE5E21F21}"/>
              </a:ext>
            </a:extLst>
          </p:cNvPr>
          <p:cNvSpPr/>
          <p:nvPr/>
        </p:nvSpPr>
        <p:spPr>
          <a:xfrm>
            <a:off x="3008794" y="1173646"/>
            <a:ext cx="5707182" cy="63986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ctr"/>
          <a:lstStyle/>
          <a:p>
            <a:pPr algn="ctr"/>
            <a:r>
              <a:rPr kumimoji="1" lang="ja-JP" altLang="en-US" sz="2333">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説明</a:t>
            </a:r>
          </a:p>
        </p:txBody>
      </p:sp>
      <p:cxnSp>
        <p:nvCxnSpPr>
          <p:cNvPr id="33" name="直線コネクタ 32">
            <a:extLst>
              <a:ext uri="{FF2B5EF4-FFF2-40B4-BE49-F238E27FC236}">
                <a16:creationId xmlns:a16="http://schemas.microsoft.com/office/drawing/2014/main" id="{ED9213E6-2036-4A15-8AFC-9BB86F0C837C}"/>
              </a:ext>
            </a:extLst>
          </p:cNvPr>
          <p:cNvCxnSpPr>
            <a:cxnSpLocks/>
          </p:cNvCxnSpPr>
          <p:nvPr/>
        </p:nvCxnSpPr>
        <p:spPr>
          <a:xfrm>
            <a:off x="3008776" y="1813509"/>
            <a:ext cx="5707200" cy="0"/>
          </a:xfrm>
          <a:prstGeom prst="line">
            <a:avLst/>
          </a:prstGeom>
          <a:ln>
            <a:solidFill>
              <a:srgbClr val="2A2E32"/>
            </a:solidFill>
          </a:ln>
          <a:effectLst/>
        </p:spPr>
        <p:style>
          <a:lnRef idx="2">
            <a:schemeClr val="accent1"/>
          </a:lnRef>
          <a:fillRef idx="0">
            <a:schemeClr val="accent1"/>
          </a:fillRef>
          <a:effectRef idx="1">
            <a:schemeClr val="accent1"/>
          </a:effectRef>
          <a:fontRef idx="minor">
            <a:schemeClr val="tx1"/>
          </a:fontRef>
        </p:style>
      </p:cxnSp>
      <p:cxnSp>
        <p:nvCxnSpPr>
          <p:cNvPr id="53" name="直線コネクタ 52">
            <a:extLst>
              <a:ext uri="{FF2B5EF4-FFF2-40B4-BE49-F238E27FC236}">
                <a16:creationId xmlns:a16="http://schemas.microsoft.com/office/drawing/2014/main" id="{F5F3B7AA-3004-4998-B26E-883ACF8A08C2}"/>
              </a:ext>
            </a:extLst>
          </p:cNvPr>
          <p:cNvCxnSpPr>
            <a:cxnSpLocks/>
          </p:cNvCxnSpPr>
          <p:nvPr/>
        </p:nvCxnSpPr>
        <p:spPr>
          <a:xfrm>
            <a:off x="8915952" y="1813509"/>
            <a:ext cx="3044233" cy="0"/>
          </a:xfrm>
          <a:prstGeom prst="line">
            <a:avLst/>
          </a:prstGeom>
          <a:ln>
            <a:solidFill>
              <a:srgbClr val="2A2E32"/>
            </a:solidFill>
          </a:ln>
          <a:effectLst/>
        </p:spPr>
        <p:style>
          <a:lnRef idx="2">
            <a:schemeClr val="accent1"/>
          </a:lnRef>
          <a:fillRef idx="0">
            <a:schemeClr val="accent1"/>
          </a:fillRef>
          <a:effectRef idx="1">
            <a:schemeClr val="accent1"/>
          </a:effectRef>
          <a:fontRef idx="minor">
            <a:schemeClr val="tx1"/>
          </a:fontRef>
        </p:style>
      </p:cxnSp>
      <p:cxnSp>
        <p:nvCxnSpPr>
          <p:cNvPr id="57" name="直線コネクタ 56">
            <a:extLst>
              <a:ext uri="{FF2B5EF4-FFF2-40B4-BE49-F238E27FC236}">
                <a16:creationId xmlns:a16="http://schemas.microsoft.com/office/drawing/2014/main" id="{E3061299-C26A-4B8B-97F7-4B31AAD6E2B3}"/>
              </a:ext>
            </a:extLst>
          </p:cNvPr>
          <p:cNvCxnSpPr>
            <a:cxnSpLocks/>
          </p:cNvCxnSpPr>
          <p:nvPr/>
        </p:nvCxnSpPr>
        <p:spPr>
          <a:xfrm>
            <a:off x="8914512" y="5336090"/>
            <a:ext cx="3044233" cy="3"/>
          </a:xfrm>
          <a:prstGeom prst="line">
            <a:avLst/>
          </a:prstGeom>
          <a:ln w="9525">
            <a:solidFill>
              <a:schemeClr val="bg1">
                <a:lumMod val="75000"/>
              </a:schemeClr>
            </a:solidFill>
            <a:prstDash val="dash"/>
            <a:tailEnd type="none"/>
          </a:ln>
          <a:effectLst/>
        </p:spPr>
        <p:style>
          <a:lnRef idx="2">
            <a:schemeClr val="accent1"/>
          </a:lnRef>
          <a:fillRef idx="0">
            <a:schemeClr val="accent1"/>
          </a:fillRef>
          <a:effectRef idx="1">
            <a:schemeClr val="accent1"/>
          </a:effectRef>
          <a:fontRef idx="minor">
            <a:schemeClr val="tx1"/>
          </a:fontRef>
        </p:style>
      </p:cxnSp>
      <p:cxnSp>
        <p:nvCxnSpPr>
          <p:cNvPr id="58" name="直線コネクタ 57">
            <a:extLst>
              <a:ext uri="{FF2B5EF4-FFF2-40B4-BE49-F238E27FC236}">
                <a16:creationId xmlns:a16="http://schemas.microsoft.com/office/drawing/2014/main" id="{51468DB0-8065-4173-88A0-C93FD3A67BCC}"/>
              </a:ext>
            </a:extLst>
          </p:cNvPr>
          <p:cNvCxnSpPr>
            <a:cxnSpLocks/>
          </p:cNvCxnSpPr>
          <p:nvPr/>
        </p:nvCxnSpPr>
        <p:spPr>
          <a:xfrm>
            <a:off x="8914512" y="2879802"/>
            <a:ext cx="3044233" cy="3"/>
          </a:xfrm>
          <a:prstGeom prst="line">
            <a:avLst/>
          </a:prstGeom>
          <a:ln w="9525">
            <a:solidFill>
              <a:schemeClr val="bg1">
                <a:lumMod val="75000"/>
              </a:schemeClr>
            </a:solidFill>
            <a:prstDash val="dash"/>
            <a:tailEnd type="none"/>
          </a:ln>
          <a:effectLst/>
        </p:spPr>
        <p:style>
          <a:lnRef idx="2">
            <a:schemeClr val="accent1"/>
          </a:lnRef>
          <a:fillRef idx="0">
            <a:schemeClr val="accent1"/>
          </a:fillRef>
          <a:effectRef idx="1">
            <a:schemeClr val="accent1"/>
          </a:effectRef>
          <a:fontRef idx="minor">
            <a:schemeClr val="tx1"/>
          </a:fontRef>
        </p:style>
      </p:cxnSp>
      <p:sp>
        <p:nvSpPr>
          <p:cNvPr id="36" name="Title 1">
            <a:extLst>
              <a:ext uri="{FF2B5EF4-FFF2-40B4-BE49-F238E27FC236}">
                <a16:creationId xmlns:a16="http://schemas.microsoft.com/office/drawing/2014/main" id="{1024518F-292B-4A7D-9CE1-2531FF843AC4}"/>
              </a:ext>
            </a:extLst>
          </p:cNvPr>
          <p:cNvSpPr>
            <a:spLocks noGrp="1"/>
          </p:cNvSpPr>
          <p:nvPr>
            <p:ph type="title"/>
          </p:nvPr>
        </p:nvSpPr>
        <p:spPr>
          <a:prstGeom prst="rect">
            <a:avLst/>
          </a:prstGeom>
        </p:spPr>
        <p:txBody>
          <a:bodyPr vert="horz" lIns="24000" tIns="24000" rIns="24000" bIns="24000" rtlCol="0" anchor="ctr" anchorCtr="0">
            <a:noAutofit/>
          </a:bodyPr>
          <a:lstStyle/>
          <a:p>
            <a:pPr lvl="0"/>
            <a:r>
              <a:rPr lang="ja-JP" altLang="en-US" sz="2800" b="0">
                <a:gradFill>
                  <a:gsLst>
                    <a:gs pos="0">
                      <a:schemeClr val="tx1">
                        <a:lumMod val="75000"/>
                      </a:schemeClr>
                    </a:gs>
                    <a:gs pos="100000">
                      <a:schemeClr val="tx1">
                        <a:lumMod val="75000"/>
                      </a:schemeClr>
                    </a:gs>
                  </a:gsLst>
                  <a:lin ang="16200000" scaled="0"/>
                </a:gradFill>
              </a:rPr>
              <a:t>参考</a:t>
            </a:r>
            <a:r>
              <a:rPr lang="en-US" altLang="ja-JP" sz="2800" b="0" dirty="0">
                <a:gradFill>
                  <a:gsLst>
                    <a:gs pos="0">
                      <a:schemeClr val="tx1">
                        <a:lumMod val="75000"/>
                      </a:schemeClr>
                    </a:gs>
                    <a:gs pos="100000">
                      <a:schemeClr val="tx1">
                        <a:lumMod val="75000"/>
                      </a:schemeClr>
                    </a:gs>
                  </a:gsLst>
                  <a:lin ang="16200000" scaled="0"/>
                </a:gradFill>
              </a:rPr>
              <a:t>: IAM</a:t>
            </a:r>
            <a:r>
              <a:rPr lang="ja-JP" altLang="en-US" sz="2800" b="0" dirty="0">
                <a:gradFill>
                  <a:gsLst>
                    <a:gs pos="0">
                      <a:schemeClr val="tx1">
                        <a:lumMod val="75000"/>
                      </a:schemeClr>
                    </a:gs>
                    <a:gs pos="100000">
                      <a:schemeClr val="tx1">
                        <a:lumMod val="75000"/>
                      </a:schemeClr>
                    </a:gs>
                  </a:gsLst>
                  <a:lin ang="16200000" scaled="0"/>
                </a:gradFill>
              </a:rPr>
              <a:t>の認証方式</a:t>
            </a:r>
          </a:p>
        </p:txBody>
      </p:sp>
      <p:sp>
        <p:nvSpPr>
          <p:cNvPr id="2" name="TextBox 7">
            <a:extLst>
              <a:ext uri="{FF2B5EF4-FFF2-40B4-BE49-F238E27FC236}">
                <a16:creationId xmlns:a16="http://schemas.microsoft.com/office/drawing/2014/main" id="{3CC91F67-DEB2-9E9A-0305-4698499656F4}"/>
              </a:ext>
            </a:extLst>
          </p:cNvPr>
          <p:cNvSpPr txBox="1"/>
          <p:nvPr/>
        </p:nvSpPr>
        <p:spPr>
          <a:xfrm>
            <a:off x="449053" y="2948581"/>
            <a:ext cx="2088573" cy="973993"/>
          </a:xfrm>
          <a:prstGeom prst="rect">
            <a:avLst/>
          </a:prstGeom>
          <a:solidFill>
            <a:schemeClr val="bg1">
              <a:lumMod val="85000"/>
            </a:schemeClr>
          </a:solidFill>
          <a:ln>
            <a:solidFill>
              <a:schemeClr val="bg1">
                <a:lumMod val="95000"/>
              </a:schemeClr>
            </a:solidFill>
          </a:ln>
        </p:spPr>
        <p:txBody>
          <a:bodyPr wrap="none" lIns="24000" tIns="24000" rIns="24000" bIns="24000" rtlCol="0" anchor="ctr" anchorCtr="0">
            <a:noAutofit/>
          </a:bodyPr>
          <a:lstStyle>
            <a:defPPr>
              <a:defRPr lang="en-US"/>
            </a:defPPr>
            <a:lvl1pPr algn="ctr">
              <a:defRPr b="1"/>
            </a:lvl1pPr>
          </a:lstStyle>
          <a:p>
            <a:r>
              <a:rPr lang="ja-JP" altLang="en-US" sz="2000" b="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シングルサイン</a:t>
            </a:r>
            <a:br>
              <a:rPr lang="en-US" altLang="ja-JP" sz="2000" b="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br>
            <a:r>
              <a:rPr lang="ja-JP" altLang="en-US" sz="2000" b="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オン</a:t>
            </a:r>
            <a:r>
              <a:rPr lang="en-US" altLang="ja-JP" sz="2000" b="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 (SSO)</a:t>
            </a:r>
            <a:endParaRPr lang="ja-JP" altLang="en-US" sz="2000" b="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endParaRPr>
          </a:p>
        </p:txBody>
      </p:sp>
      <p:sp>
        <p:nvSpPr>
          <p:cNvPr id="3" name="TextBox 14">
            <a:extLst>
              <a:ext uri="{FF2B5EF4-FFF2-40B4-BE49-F238E27FC236}">
                <a16:creationId xmlns:a16="http://schemas.microsoft.com/office/drawing/2014/main" id="{DF0B87EF-4083-76F8-51A2-995DAA5CE12A}"/>
              </a:ext>
            </a:extLst>
          </p:cNvPr>
          <p:cNvSpPr txBox="1"/>
          <p:nvPr/>
        </p:nvSpPr>
        <p:spPr>
          <a:xfrm>
            <a:off x="3006821" y="3012012"/>
            <a:ext cx="5708504" cy="876690"/>
          </a:xfrm>
          <a:prstGeom prst="rect">
            <a:avLst/>
          </a:prstGeom>
          <a:noFill/>
        </p:spPr>
        <p:txBody>
          <a:bodyPr wrap="square" lIns="24000" tIns="24000" rIns="24000" bIns="24000" rtlCol="0" anchor="t" anchorCtr="0">
            <a:noAutofit/>
          </a:bodyPr>
          <a:lstStyle/>
          <a:p>
            <a:r>
              <a:rPr lang="en-US" altLang="ja-JP" sz="1667"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AWS IAM Identity Center, Active Directory, SAML 2.0</a:t>
            </a:r>
            <a:r>
              <a:rPr lang="ja-JP" altLang="en-US" sz="1667">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互換の外部</a:t>
            </a:r>
            <a:r>
              <a:rPr lang="en-US" altLang="ja-JP" sz="1667"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ID</a:t>
            </a:r>
            <a:r>
              <a:rPr lang="ja-JP" altLang="en-US" sz="1667">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プロバイダーなどを利用してシングルサインオンしたのちに、特定の</a:t>
            </a:r>
            <a:r>
              <a:rPr lang="en-US" altLang="ja-JP" sz="1667"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IAM</a:t>
            </a:r>
            <a:r>
              <a:rPr lang="ja-JP" altLang="en-US" sz="1667">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ロールに</a:t>
            </a:r>
            <a:r>
              <a:rPr lang="en-US" altLang="ja-JP" sz="1667"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 Switch Role </a:t>
            </a:r>
            <a:r>
              <a:rPr lang="ja-JP" altLang="en-US" sz="1667">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する。</a:t>
            </a:r>
            <a:endParaRPr lang="ja-JP" altLang="en-US" sz="1667"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endParaRPr>
          </a:p>
        </p:txBody>
      </p:sp>
      <p:cxnSp>
        <p:nvCxnSpPr>
          <p:cNvPr id="4" name="直線コネクタ 85">
            <a:extLst>
              <a:ext uri="{FF2B5EF4-FFF2-40B4-BE49-F238E27FC236}">
                <a16:creationId xmlns:a16="http://schemas.microsoft.com/office/drawing/2014/main" id="{D448B09A-1AE2-D28D-BDEA-507481D35383}"/>
              </a:ext>
            </a:extLst>
          </p:cNvPr>
          <p:cNvCxnSpPr>
            <a:cxnSpLocks/>
          </p:cNvCxnSpPr>
          <p:nvPr/>
        </p:nvCxnSpPr>
        <p:spPr>
          <a:xfrm>
            <a:off x="3065655" y="4068298"/>
            <a:ext cx="5707200" cy="2"/>
          </a:xfrm>
          <a:prstGeom prst="line">
            <a:avLst/>
          </a:prstGeom>
          <a:ln w="9525">
            <a:solidFill>
              <a:schemeClr val="bg1">
                <a:lumMod val="75000"/>
              </a:schemeClr>
            </a:solidFill>
            <a:prstDash val="dash"/>
            <a:tailEnd type="none"/>
          </a:ln>
          <a:effectLst/>
        </p:spPr>
        <p:style>
          <a:lnRef idx="2">
            <a:schemeClr val="accent1"/>
          </a:lnRef>
          <a:fillRef idx="0">
            <a:schemeClr val="accent1"/>
          </a:fillRef>
          <a:effectRef idx="1">
            <a:schemeClr val="accent1"/>
          </a:effectRef>
          <a:fontRef idx="minor">
            <a:schemeClr val="tx1"/>
          </a:fontRef>
        </p:style>
      </p:cxnSp>
      <p:cxnSp>
        <p:nvCxnSpPr>
          <p:cNvPr id="5" name="直線コネクタ 57">
            <a:extLst>
              <a:ext uri="{FF2B5EF4-FFF2-40B4-BE49-F238E27FC236}">
                <a16:creationId xmlns:a16="http://schemas.microsoft.com/office/drawing/2014/main" id="{4DFBE080-09B7-B980-2CA7-23783B08331C}"/>
              </a:ext>
            </a:extLst>
          </p:cNvPr>
          <p:cNvCxnSpPr>
            <a:cxnSpLocks/>
          </p:cNvCxnSpPr>
          <p:nvPr/>
        </p:nvCxnSpPr>
        <p:spPr>
          <a:xfrm>
            <a:off x="8990712" y="4068295"/>
            <a:ext cx="3044233" cy="3"/>
          </a:xfrm>
          <a:prstGeom prst="line">
            <a:avLst/>
          </a:prstGeom>
          <a:ln w="9525">
            <a:solidFill>
              <a:schemeClr val="bg1">
                <a:lumMod val="75000"/>
              </a:schemeClr>
            </a:solidFill>
            <a:prstDash val="dash"/>
            <a:tailEnd type="none"/>
          </a:ln>
          <a:effectLst/>
        </p:spPr>
        <p:style>
          <a:lnRef idx="2">
            <a:schemeClr val="accent1"/>
          </a:lnRef>
          <a:fillRef idx="0">
            <a:schemeClr val="accent1"/>
          </a:fillRef>
          <a:effectRef idx="1">
            <a:schemeClr val="accent1"/>
          </a:effectRef>
          <a:fontRef idx="minor">
            <a:schemeClr val="tx1"/>
          </a:fontRef>
        </p:style>
      </p:cxnSp>
      <p:sp>
        <p:nvSpPr>
          <p:cNvPr id="6" name="TextBox 14">
            <a:extLst>
              <a:ext uri="{FF2B5EF4-FFF2-40B4-BE49-F238E27FC236}">
                <a16:creationId xmlns:a16="http://schemas.microsoft.com/office/drawing/2014/main" id="{8CC71D76-9FC1-F93B-A36F-922C20C36E2D}"/>
              </a:ext>
            </a:extLst>
          </p:cNvPr>
          <p:cNvSpPr txBox="1"/>
          <p:nvPr/>
        </p:nvSpPr>
        <p:spPr>
          <a:xfrm>
            <a:off x="8915952" y="3029788"/>
            <a:ext cx="3042695" cy="795386"/>
          </a:xfrm>
          <a:prstGeom prst="rect">
            <a:avLst/>
          </a:prstGeom>
          <a:noFill/>
        </p:spPr>
        <p:txBody>
          <a:bodyPr wrap="square" lIns="24000" tIns="24000" rIns="24000" bIns="24000" rtlCol="0" anchor="t" anchorCtr="0">
            <a:noAutofit/>
          </a:bodyPr>
          <a:lstStyle/>
          <a:p>
            <a:pPr>
              <a:spcBef>
                <a:spcPts val="267"/>
              </a:spcBef>
            </a:pPr>
            <a:r>
              <a:rPr lang="en-US" altLang="ja-JP" sz="1667"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SSO</a:t>
            </a:r>
            <a:r>
              <a:rPr lang="ja-JP" altLang="en-US" sz="1667">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後に発行される短期的な認証情報を利用するため、望ましい。</a:t>
            </a:r>
          </a:p>
        </p:txBody>
      </p:sp>
      <p:sp>
        <p:nvSpPr>
          <p:cNvPr id="7" name="テキスト ボックス 6">
            <a:extLst>
              <a:ext uri="{FF2B5EF4-FFF2-40B4-BE49-F238E27FC236}">
                <a16:creationId xmlns:a16="http://schemas.microsoft.com/office/drawing/2014/main" id="{609FDCD4-A79A-73FE-4CD1-7B301E8AA607}"/>
              </a:ext>
            </a:extLst>
          </p:cNvPr>
          <p:cNvSpPr txBox="1"/>
          <p:nvPr/>
        </p:nvSpPr>
        <p:spPr>
          <a:xfrm>
            <a:off x="10607211" y="0"/>
            <a:ext cx="1584789" cy="369332"/>
          </a:xfrm>
          <a:prstGeom prst="rect">
            <a:avLst/>
          </a:prstGeom>
          <a:noFill/>
        </p:spPr>
        <p:txBody>
          <a:bodyPr wrap="square" anchor="ctr">
            <a:spAutoFit/>
          </a:bodyPr>
          <a:lstStyle/>
          <a:p>
            <a:pPr algn="ctr"/>
            <a:r>
              <a:rPr lang="en-US" altLang="ja-JP" sz="1800" b="0" i="0" dirty="0">
                <a:solidFill>
                  <a:schemeClr val="bg1">
                    <a:lumMod val="50000"/>
                  </a:schemeClr>
                </a:solidFill>
                <a:effectLst/>
                <a:latin typeface="Meiryo" panose="020B0604030504040204" pitchFamily="34" charset="-128"/>
                <a:ea typeface="Meiryo" panose="020B0604030504040204" pitchFamily="34" charset="-128"/>
              </a:rPr>
              <a:t>SEC02-BP04</a:t>
            </a:r>
            <a:endParaRPr lang="ja-JP" altLang="en-US">
              <a:solidFill>
                <a:schemeClr val="bg1">
                  <a:lumMod val="50000"/>
                </a:schemeClr>
              </a:solidFill>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374090938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C3C2F6-1D4D-4849-99C8-0F97079B9E31}"/>
              </a:ext>
            </a:extLst>
          </p:cNvPr>
          <p:cNvSpPr>
            <a:spLocks noGrp="1"/>
          </p:cNvSpPr>
          <p:nvPr>
            <p:ph type="title"/>
          </p:nvPr>
        </p:nvSpPr>
        <p:spPr/>
        <p:txBody>
          <a:bodyPr/>
          <a:lstStyle/>
          <a:p>
            <a:r>
              <a:rPr lang="en-US" sz="2800" b="0" dirty="0" err="1"/>
              <a:t>参考</a:t>
            </a:r>
            <a:r>
              <a:rPr lang="en-US" sz="2800" b="0" dirty="0"/>
              <a:t>: </a:t>
            </a:r>
            <a:r>
              <a:rPr lang="en-US" sz="2800" b="0" dirty="0" err="1"/>
              <a:t>SSOの仕組み</a:t>
            </a:r>
            <a:endParaRPr lang="en-JP" sz="2800" b="0" dirty="0"/>
          </a:p>
        </p:txBody>
      </p:sp>
      <p:sp>
        <p:nvSpPr>
          <p:cNvPr id="3" name="Content Placeholder 2">
            <a:extLst>
              <a:ext uri="{FF2B5EF4-FFF2-40B4-BE49-F238E27FC236}">
                <a16:creationId xmlns:a16="http://schemas.microsoft.com/office/drawing/2014/main" id="{36FA78F7-7E60-094C-8EDA-F98BC373CD16}"/>
              </a:ext>
            </a:extLst>
          </p:cNvPr>
          <p:cNvSpPr>
            <a:spLocks noGrp="1"/>
          </p:cNvSpPr>
          <p:nvPr>
            <p:ph sz="half" idx="1"/>
          </p:nvPr>
        </p:nvSpPr>
        <p:spPr>
          <a:xfrm>
            <a:off x="476250" y="579566"/>
            <a:ext cx="11258550" cy="774120"/>
          </a:xfrm>
        </p:spPr>
        <p:txBody>
          <a:bodyPr/>
          <a:lstStyle/>
          <a:p>
            <a:r>
              <a:rPr lang="en-JP" sz="1800" dirty="0"/>
              <a:t>IDプロバイダを基点とした認証連携 (IdP-initiated SSO) の例</a:t>
            </a:r>
          </a:p>
        </p:txBody>
      </p:sp>
      <p:sp>
        <p:nvSpPr>
          <p:cNvPr id="6" name="TextBox 5">
            <a:extLst>
              <a:ext uri="{FF2B5EF4-FFF2-40B4-BE49-F238E27FC236}">
                <a16:creationId xmlns:a16="http://schemas.microsoft.com/office/drawing/2014/main" id="{660A1DA6-5E69-2E4F-BD4B-38805C6B3E3E}"/>
              </a:ext>
            </a:extLst>
          </p:cNvPr>
          <p:cNvSpPr txBox="1"/>
          <p:nvPr/>
        </p:nvSpPr>
        <p:spPr>
          <a:xfrm>
            <a:off x="3033170" y="5981979"/>
            <a:ext cx="7604937" cy="400110"/>
          </a:xfrm>
          <a:prstGeom prst="rect">
            <a:avLst/>
          </a:prstGeom>
          <a:noFill/>
        </p:spPr>
        <p:txBody>
          <a:bodyPr wrap="square">
            <a:spAutoFit/>
          </a:bodyPr>
          <a:lstStyle/>
          <a:p>
            <a:r>
              <a:rPr lang="en-JP" sz="1000" dirty="0"/>
              <a:t>参考: </a:t>
            </a:r>
          </a:p>
          <a:p>
            <a:r>
              <a:rPr lang="en-JP" sz="1000" dirty="0">
                <a:hlinkClick r:id="rId3"/>
              </a:rPr>
              <a:t>https://docs.aws.amazon.com/ja_jp/IAM/latest/UserGuide/id_roles_providers_enable-console-saml.html</a:t>
            </a:r>
            <a:endParaRPr lang="en-JP" sz="1000" dirty="0"/>
          </a:p>
        </p:txBody>
      </p:sp>
      <p:sp>
        <p:nvSpPr>
          <p:cNvPr id="8" name="Rectangle 7">
            <a:extLst>
              <a:ext uri="{FF2B5EF4-FFF2-40B4-BE49-F238E27FC236}">
                <a16:creationId xmlns:a16="http://schemas.microsoft.com/office/drawing/2014/main" id="{47EFA781-7249-0A4D-B2F3-0FA4EA74E335}"/>
              </a:ext>
            </a:extLst>
          </p:cNvPr>
          <p:cNvSpPr/>
          <p:nvPr/>
        </p:nvSpPr>
        <p:spPr>
          <a:xfrm>
            <a:off x="3786190" y="3676334"/>
            <a:ext cx="3107697" cy="213233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ysClr val="windowText" lastClr="000000"/>
                </a:solidFill>
                <a:latin typeface="Arial" panose="020B0604020202020204" pitchFamily="34" charset="0"/>
                <a:cs typeface="Arial" panose="020B0604020202020204" pitchFamily="34" charset="0"/>
              </a:rPr>
              <a:t>AWS Cloud</a:t>
            </a:r>
          </a:p>
        </p:txBody>
      </p:sp>
      <p:pic>
        <p:nvPicPr>
          <p:cNvPr id="9" name="Graphic 8">
            <a:extLst>
              <a:ext uri="{FF2B5EF4-FFF2-40B4-BE49-F238E27FC236}">
                <a16:creationId xmlns:a16="http://schemas.microsoft.com/office/drawing/2014/main" id="{7CBE797D-F6F3-214D-B384-725C18F74155}"/>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3786191" y="3674746"/>
            <a:ext cx="381000" cy="381000"/>
          </a:xfrm>
          <a:prstGeom prst="rect">
            <a:avLst/>
          </a:prstGeom>
        </p:spPr>
      </p:pic>
      <p:pic>
        <p:nvPicPr>
          <p:cNvPr id="11" name="Graphic 13">
            <a:extLst>
              <a:ext uri="{FF2B5EF4-FFF2-40B4-BE49-F238E27FC236}">
                <a16:creationId xmlns:a16="http://schemas.microsoft.com/office/drawing/2014/main" id="{498FD058-3E5C-5145-AE5B-F49014C5DC36}"/>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4167191" y="5198743"/>
            <a:ext cx="445434" cy="445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30">
            <a:extLst>
              <a:ext uri="{FF2B5EF4-FFF2-40B4-BE49-F238E27FC236}">
                <a16:creationId xmlns:a16="http://schemas.microsoft.com/office/drawing/2014/main" id="{0F543F2E-75BC-104D-957E-D74A0259E55E}"/>
              </a:ext>
            </a:extLst>
          </p:cNvPr>
          <p:cNvSpPr txBox="1">
            <a:spLocks noChangeArrowheads="1"/>
          </p:cNvSpPr>
          <p:nvPr/>
        </p:nvSpPr>
        <p:spPr bwMode="auto">
          <a:xfrm>
            <a:off x="4653013" y="5226941"/>
            <a:ext cx="208518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1200" dirty="0">
                <a:solidFill>
                  <a:srgbClr val="000000"/>
                </a:solidFill>
                <a:latin typeface="Arial" panose="020B0604020202020204" pitchFamily="34" charset="0"/>
                <a:cs typeface="Arial" panose="020B0604020202020204" pitchFamily="34" charset="0"/>
              </a:rPr>
              <a:t>AWS Management Console</a:t>
            </a:r>
          </a:p>
        </p:txBody>
      </p:sp>
      <p:pic>
        <p:nvPicPr>
          <p:cNvPr id="17" name="Graphic 16">
            <a:extLst>
              <a:ext uri="{FF2B5EF4-FFF2-40B4-BE49-F238E27FC236}">
                <a16:creationId xmlns:a16="http://schemas.microsoft.com/office/drawing/2014/main" id="{D2761196-F7B1-9D41-BFC0-2178C740C918}"/>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flipH="1">
            <a:off x="288194" y="3050362"/>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Graphic 24">
            <a:extLst>
              <a:ext uri="{FF2B5EF4-FFF2-40B4-BE49-F238E27FC236}">
                <a16:creationId xmlns:a16="http://schemas.microsoft.com/office/drawing/2014/main" id="{40607A11-92A0-634B-9D02-4100EA3FEC5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11233" y="3052068"/>
            <a:ext cx="355643" cy="3556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0" name="Straight Arrow Connector 19">
            <a:extLst>
              <a:ext uri="{FF2B5EF4-FFF2-40B4-BE49-F238E27FC236}">
                <a16:creationId xmlns:a16="http://schemas.microsoft.com/office/drawing/2014/main" id="{7B6F23CB-136A-CF49-A252-F761355012CF}"/>
              </a:ext>
            </a:extLst>
          </p:cNvPr>
          <p:cNvCxnSpPr/>
          <p:nvPr/>
        </p:nvCxnSpPr>
        <p:spPr>
          <a:xfrm>
            <a:off x="1476447" y="2834827"/>
            <a:ext cx="1956021"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1" name="Oval 20">
            <a:extLst>
              <a:ext uri="{FF2B5EF4-FFF2-40B4-BE49-F238E27FC236}">
                <a16:creationId xmlns:a16="http://schemas.microsoft.com/office/drawing/2014/main" id="{B1DF20CC-511A-9848-83DA-1A1085399994}"/>
              </a:ext>
            </a:extLst>
          </p:cNvPr>
          <p:cNvSpPr/>
          <p:nvPr/>
        </p:nvSpPr>
        <p:spPr>
          <a:xfrm>
            <a:off x="1889915" y="2702330"/>
            <a:ext cx="262393" cy="26499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JP" sz="1100" dirty="0">
                <a:latin typeface="Meiryo" panose="020B0604030504040204" pitchFamily="34" charset="-128"/>
                <a:ea typeface="Meiryo" panose="020B0604030504040204" pitchFamily="34" charset="-128"/>
              </a:rPr>
              <a:t>1</a:t>
            </a:r>
          </a:p>
        </p:txBody>
      </p:sp>
      <p:cxnSp>
        <p:nvCxnSpPr>
          <p:cNvPr id="22" name="Straight Arrow Connector 21">
            <a:extLst>
              <a:ext uri="{FF2B5EF4-FFF2-40B4-BE49-F238E27FC236}">
                <a16:creationId xmlns:a16="http://schemas.microsoft.com/office/drawing/2014/main" id="{E41FF893-B176-C946-9B78-E0F4D2421EB0}"/>
              </a:ext>
            </a:extLst>
          </p:cNvPr>
          <p:cNvCxnSpPr>
            <a:cxnSpLocks/>
          </p:cNvCxnSpPr>
          <p:nvPr/>
        </p:nvCxnSpPr>
        <p:spPr>
          <a:xfrm flipV="1">
            <a:off x="4662491" y="1999285"/>
            <a:ext cx="0" cy="70304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5" name="Oval 24">
            <a:extLst>
              <a:ext uri="{FF2B5EF4-FFF2-40B4-BE49-F238E27FC236}">
                <a16:creationId xmlns:a16="http://schemas.microsoft.com/office/drawing/2014/main" id="{C08EB805-A837-AB45-AC4D-C96CAF989B08}"/>
              </a:ext>
            </a:extLst>
          </p:cNvPr>
          <p:cNvSpPr/>
          <p:nvPr/>
        </p:nvSpPr>
        <p:spPr>
          <a:xfrm>
            <a:off x="4532122" y="2204732"/>
            <a:ext cx="262393" cy="26499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JP" sz="1100" dirty="0">
                <a:latin typeface="Meiryo" panose="020B0604030504040204" pitchFamily="34" charset="-128"/>
                <a:ea typeface="Meiryo" panose="020B0604030504040204" pitchFamily="34" charset="-128"/>
              </a:rPr>
              <a:t>2</a:t>
            </a:r>
          </a:p>
        </p:txBody>
      </p:sp>
      <p:cxnSp>
        <p:nvCxnSpPr>
          <p:cNvPr id="26" name="Straight Arrow Connector 25">
            <a:extLst>
              <a:ext uri="{FF2B5EF4-FFF2-40B4-BE49-F238E27FC236}">
                <a16:creationId xmlns:a16="http://schemas.microsoft.com/office/drawing/2014/main" id="{EE85A99E-7269-4540-84B1-87CC555ACF5C}"/>
              </a:ext>
            </a:extLst>
          </p:cNvPr>
          <p:cNvCxnSpPr/>
          <p:nvPr/>
        </p:nvCxnSpPr>
        <p:spPr>
          <a:xfrm>
            <a:off x="1476447" y="3152815"/>
            <a:ext cx="1956021" cy="0"/>
          </a:xfrm>
          <a:prstGeom prst="straightConnector1">
            <a:avLst/>
          </a:prstGeom>
          <a:ln>
            <a:headEnd type="triangle" w="med" len="med"/>
            <a:tailEnd type="none" w="med" len="med"/>
          </a:ln>
        </p:spPr>
        <p:style>
          <a:lnRef idx="2">
            <a:schemeClr val="accent1"/>
          </a:lnRef>
          <a:fillRef idx="0">
            <a:schemeClr val="accent1"/>
          </a:fillRef>
          <a:effectRef idx="1">
            <a:schemeClr val="accent1"/>
          </a:effectRef>
          <a:fontRef idx="minor">
            <a:schemeClr val="tx1"/>
          </a:fontRef>
        </p:style>
      </p:cxnSp>
      <p:sp>
        <p:nvSpPr>
          <p:cNvPr id="27" name="Oval 26">
            <a:extLst>
              <a:ext uri="{FF2B5EF4-FFF2-40B4-BE49-F238E27FC236}">
                <a16:creationId xmlns:a16="http://schemas.microsoft.com/office/drawing/2014/main" id="{B71D4107-3DCD-AD41-A63A-37803CB57CBF}"/>
              </a:ext>
            </a:extLst>
          </p:cNvPr>
          <p:cNvSpPr/>
          <p:nvPr/>
        </p:nvSpPr>
        <p:spPr>
          <a:xfrm>
            <a:off x="1889915" y="3020318"/>
            <a:ext cx="262393" cy="26499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JP" sz="1100" dirty="0">
                <a:latin typeface="Meiryo" panose="020B0604030504040204" pitchFamily="34" charset="-128"/>
                <a:ea typeface="Meiryo" panose="020B0604030504040204" pitchFamily="34" charset="-128"/>
              </a:rPr>
              <a:t>3</a:t>
            </a:r>
            <a:endParaRPr kumimoji="1" lang="en-JP" sz="1100" dirty="0">
              <a:latin typeface="Meiryo" panose="020B0604030504040204" pitchFamily="34" charset="-128"/>
              <a:ea typeface="Meiryo" panose="020B0604030504040204" pitchFamily="34" charset="-128"/>
            </a:endParaRPr>
          </a:p>
        </p:txBody>
      </p:sp>
      <p:cxnSp>
        <p:nvCxnSpPr>
          <p:cNvPr id="33" name="Elbow Connector 32">
            <a:extLst>
              <a:ext uri="{FF2B5EF4-FFF2-40B4-BE49-F238E27FC236}">
                <a16:creationId xmlns:a16="http://schemas.microsoft.com/office/drawing/2014/main" id="{63CE5826-2A1D-3147-860C-C9096540E01D}"/>
              </a:ext>
            </a:extLst>
          </p:cNvPr>
          <p:cNvCxnSpPr>
            <a:cxnSpLocks/>
          </p:cNvCxnSpPr>
          <p:nvPr/>
        </p:nvCxnSpPr>
        <p:spPr>
          <a:xfrm>
            <a:off x="1476447" y="3473691"/>
            <a:ext cx="2612298" cy="903690"/>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sp>
        <p:nvSpPr>
          <p:cNvPr id="34" name="Oval 33">
            <a:extLst>
              <a:ext uri="{FF2B5EF4-FFF2-40B4-BE49-F238E27FC236}">
                <a16:creationId xmlns:a16="http://schemas.microsoft.com/office/drawing/2014/main" id="{BABCCD06-CC7E-8444-8145-8AFB8B01C8D7}"/>
              </a:ext>
            </a:extLst>
          </p:cNvPr>
          <p:cNvSpPr/>
          <p:nvPr/>
        </p:nvSpPr>
        <p:spPr>
          <a:xfrm>
            <a:off x="1889914" y="3367597"/>
            <a:ext cx="262393" cy="26499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JP" sz="1100" dirty="0">
                <a:latin typeface="Meiryo" panose="020B0604030504040204" pitchFamily="34" charset="-128"/>
                <a:ea typeface="Meiryo" panose="020B0604030504040204" pitchFamily="34" charset="-128"/>
              </a:rPr>
              <a:t>4</a:t>
            </a:r>
            <a:endParaRPr kumimoji="1" lang="en-JP" sz="1100" dirty="0">
              <a:latin typeface="Meiryo" panose="020B0604030504040204" pitchFamily="34" charset="-128"/>
              <a:ea typeface="Meiryo" panose="020B0604030504040204" pitchFamily="34" charset="-128"/>
            </a:endParaRPr>
          </a:p>
        </p:txBody>
      </p:sp>
      <p:cxnSp>
        <p:nvCxnSpPr>
          <p:cNvPr id="35" name="Elbow Connector 34">
            <a:extLst>
              <a:ext uri="{FF2B5EF4-FFF2-40B4-BE49-F238E27FC236}">
                <a16:creationId xmlns:a16="http://schemas.microsoft.com/office/drawing/2014/main" id="{6C25FC0C-E055-FC4A-8F5A-B12F866931A8}"/>
              </a:ext>
            </a:extLst>
          </p:cNvPr>
          <p:cNvCxnSpPr>
            <a:cxnSpLocks/>
          </p:cNvCxnSpPr>
          <p:nvPr/>
        </p:nvCxnSpPr>
        <p:spPr>
          <a:xfrm>
            <a:off x="1476447" y="3724951"/>
            <a:ext cx="2612298" cy="820229"/>
          </a:xfrm>
          <a:prstGeom prst="bentConnector3">
            <a:avLst>
              <a:gd name="adj1" fmla="val 37825"/>
            </a:avLst>
          </a:prstGeom>
          <a:ln>
            <a:headEnd type="triangle" w="med" len="med"/>
            <a:tailEnd type="none" w="med" len="med"/>
          </a:ln>
        </p:spPr>
        <p:style>
          <a:lnRef idx="2">
            <a:schemeClr val="accent1"/>
          </a:lnRef>
          <a:fillRef idx="0">
            <a:schemeClr val="accent1"/>
          </a:fillRef>
          <a:effectRef idx="1">
            <a:schemeClr val="accent1"/>
          </a:effectRef>
          <a:fontRef idx="minor">
            <a:schemeClr val="tx1"/>
          </a:fontRef>
        </p:style>
      </p:cxnSp>
      <p:sp>
        <p:nvSpPr>
          <p:cNvPr id="41" name="Oval 40">
            <a:extLst>
              <a:ext uri="{FF2B5EF4-FFF2-40B4-BE49-F238E27FC236}">
                <a16:creationId xmlns:a16="http://schemas.microsoft.com/office/drawing/2014/main" id="{1FF43F41-A90D-6E4C-BBC0-3DB843111D6E}"/>
              </a:ext>
            </a:extLst>
          </p:cNvPr>
          <p:cNvSpPr/>
          <p:nvPr/>
        </p:nvSpPr>
        <p:spPr>
          <a:xfrm>
            <a:off x="1889913" y="3679504"/>
            <a:ext cx="262393" cy="26499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JP" sz="1100" dirty="0">
                <a:latin typeface="Meiryo" panose="020B0604030504040204" pitchFamily="34" charset="-128"/>
                <a:ea typeface="Meiryo" panose="020B0604030504040204" pitchFamily="34" charset="-128"/>
              </a:rPr>
              <a:t>6</a:t>
            </a:r>
            <a:endParaRPr kumimoji="1" lang="en-JP" sz="1100" dirty="0">
              <a:latin typeface="Meiryo" panose="020B0604030504040204" pitchFamily="34" charset="-128"/>
              <a:ea typeface="Meiryo" panose="020B0604030504040204" pitchFamily="34" charset="-128"/>
            </a:endParaRPr>
          </a:p>
        </p:txBody>
      </p:sp>
      <p:cxnSp>
        <p:nvCxnSpPr>
          <p:cNvPr id="42" name="Elbow Connector 41">
            <a:extLst>
              <a:ext uri="{FF2B5EF4-FFF2-40B4-BE49-F238E27FC236}">
                <a16:creationId xmlns:a16="http://schemas.microsoft.com/office/drawing/2014/main" id="{4BE2B375-68C5-EA48-85BE-F2E822071788}"/>
              </a:ext>
            </a:extLst>
          </p:cNvPr>
          <p:cNvCxnSpPr>
            <a:cxnSpLocks/>
            <a:endCxn id="11" idx="1"/>
          </p:cNvCxnSpPr>
          <p:nvPr/>
        </p:nvCxnSpPr>
        <p:spPr>
          <a:xfrm>
            <a:off x="1090510" y="4039122"/>
            <a:ext cx="3076681" cy="1382338"/>
          </a:xfrm>
          <a:prstGeom prst="bentConnector3">
            <a:avLst>
              <a:gd name="adj1" fmla="val -654"/>
            </a:avLst>
          </a:prstGeom>
          <a:ln>
            <a:tailEnd type="triangle"/>
          </a:ln>
        </p:spPr>
        <p:style>
          <a:lnRef idx="2">
            <a:schemeClr val="accent1"/>
          </a:lnRef>
          <a:fillRef idx="0">
            <a:schemeClr val="accent1"/>
          </a:fillRef>
          <a:effectRef idx="1">
            <a:schemeClr val="accent1"/>
          </a:effectRef>
          <a:fontRef idx="minor">
            <a:schemeClr val="tx1"/>
          </a:fontRef>
        </p:style>
      </p:cxnSp>
      <p:sp>
        <p:nvSpPr>
          <p:cNvPr id="43" name="Oval 42">
            <a:extLst>
              <a:ext uri="{FF2B5EF4-FFF2-40B4-BE49-F238E27FC236}">
                <a16:creationId xmlns:a16="http://schemas.microsoft.com/office/drawing/2014/main" id="{F40FACF2-32CE-6342-BF8A-126C4D32408F}"/>
              </a:ext>
            </a:extLst>
          </p:cNvPr>
          <p:cNvSpPr/>
          <p:nvPr/>
        </p:nvSpPr>
        <p:spPr>
          <a:xfrm>
            <a:off x="1889913" y="5016244"/>
            <a:ext cx="262393" cy="26499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JP" sz="1100" dirty="0">
                <a:latin typeface="Meiryo" panose="020B0604030504040204" pitchFamily="34" charset="-128"/>
                <a:ea typeface="Meiryo" panose="020B0604030504040204" pitchFamily="34" charset="-128"/>
              </a:rPr>
              <a:t>6</a:t>
            </a:r>
            <a:endParaRPr kumimoji="1" lang="en-JP" sz="1100" dirty="0">
              <a:latin typeface="Meiryo" panose="020B0604030504040204" pitchFamily="34" charset="-128"/>
              <a:ea typeface="Meiryo" panose="020B0604030504040204" pitchFamily="34" charset="-128"/>
            </a:endParaRPr>
          </a:p>
        </p:txBody>
      </p:sp>
      <p:sp>
        <p:nvSpPr>
          <p:cNvPr id="51" name="TextBox 50">
            <a:extLst>
              <a:ext uri="{FF2B5EF4-FFF2-40B4-BE49-F238E27FC236}">
                <a16:creationId xmlns:a16="http://schemas.microsoft.com/office/drawing/2014/main" id="{5B48CC33-4D01-5040-97A9-7D78328DB841}"/>
              </a:ext>
            </a:extLst>
          </p:cNvPr>
          <p:cNvSpPr txBox="1"/>
          <p:nvPr/>
        </p:nvSpPr>
        <p:spPr>
          <a:xfrm>
            <a:off x="7016784" y="1037880"/>
            <a:ext cx="4699221" cy="4924425"/>
          </a:xfrm>
          <a:prstGeom prst="rect">
            <a:avLst/>
          </a:prstGeom>
          <a:noFill/>
        </p:spPr>
        <p:txBody>
          <a:bodyPr wrap="square" rtlCol="0">
            <a:spAutoFit/>
          </a:bodyPr>
          <a:lstStyle/>
          <a:p>
            <a:pPr marL="342900" indent="-342900" algn="l">
              <a:spcBef>
                <a:spcPts val="400"/>
              </a:spcBef>
              <a:buFont typeface="+mj-lt"/>
              <a:buAutoNum type="arabicPeriod"/>
            </a:pPr>
            <a:r>
              <a:rPr lang="en-JP" sz="1400" dirty="0">
                <a:latin typeface="Meiryo" panose="020B0604030504040204" pitchFamily="34" charset="-128"/>
                <a:ea typeface="Meiryo" panose="020B0604030504040204" pitchFamily="34" charset="-128"/>
                <a:cs typeface="Amazon Ember" panose="020B0603020204020204" pitchFamily="34" charset="0"/>
              </a:rPr>
              <a:t>ユーザーがWebブラウザで IdP のポータルにアクセスし、AWSマネージメントコンソールへのアクセスを選択する。</a:t>
            </a:r>
          </a:p>
          <a:p>
            <a:pPr marL="342900" indent="-342900" algn="l">
              <a:spcBef>
                <a:spcPts val="400"/>
              </a:spcBef>
              <a:buFont typeface="+mj-lt"/>
              <a:buAutoNum type="arabicPeriod"/>
            </a:pPr>
            <a:r>
              <a:rPr kumimoji="1" lang="en-JP" sz="1400" dirty="0">
                <a:latin typeface="Meiryo" panose="020B0604030504040204" pitchFamily="34" charset="-128"/>
                <a:ea typeface="Meiryo" panose="020B0604030504040204" pitchFamily="34" charset="-128"/>
                <a:cs typeface="Amazon Ember" panose="020B0603020204020204" pitchFamily="34" charset="0"/>
              </a:rPr>
              <a:t>IdP がユーザーディレクトリ上のユーザーIDを確認する。</a:t>
            </a:r>
          </a:p>
          <a:p>
            <a:pPr marL="342900" indent="-342900" algn="l">
              <a:spcBef>
                <a:spcPts val="400"/>
              </a:spcBef>
              <a:buFont typeface="+mj-lt"/>
              <a:buAutoNum type="arabicPeriod"/>
            </a:pPr>
            <a:r>
              <a:rPr kumimoji="1" lang="en-JP" sz="1400" dirty="0">
                <a:latin typeface="Meiryo" panose="020B0604030504040204" pitchFamily="34" charset="-128"/>
                <a:ea typeface="Meiryo" panose="020B0604030504040204" pitchFamily="34" charset="-128"/>
                <a:cs typeface="Amazon Ember" panose="020B0603020204020204" pitchFamily="34" charset="0"/>
              </a:rPr>
              <a:t>IdP がSAMLアサーションを生成してブラウザに返す。ここに、ユーザーの属性情報や有効期限などが含まれる。</a:t>
            </a:r>
          </a:p>
          <a:p>
            <a:pPr marL="342900" indent="-342900" algn="l">
              <a:spcBef>
                <a:spcPts val="400"/>
              </a:spcBef>
              <a:buFont typeface="+mj-lt"/>
              <a:buAutoNum type="arabicPeriod"/>
            </a:pPr>
            <a:r>
              <a:rPr kumimoji="1" lang="en-JP" sz="1400" dirty="0">
                <a:latin typeface="Meiryo" panose="020B0604030504040204" pitchFamily="34" charset="-128"/>
                <a:ea typeface="Meiryo" panose="020B0604030504040204" pitchFamily="34" charset="-128"/>
                <a:cs typeface="Amazon Ember" panose="020B0603020204020204" pitchFamily="34" charset="0"/>
              </a:rPr>
              <a:t>WebブラウザがAWS IAM （SSOエンドポイント）にリダイレクトされ、SAMLアサーションをポストする。</a:t>
            </a:r>
          </a:p>
          <a:p>
            <a:pPr marL="342900" indent="-342900" algn="l">
              <a:spcBef>
                <a:spcPts val="400"/>
              </a:spcBef>
              <a:buFont typeface="+mj-lt"/>
              <a:buAutoNum type="arabicPeriod"/>
            </a:pPr>
            <a:r>
              <a:rPr kumimoji="1" lang="en-JP" sz="1400" dirty="0">
                <a:latin typeface="Meiryo" panose="020B0604030504040204" pitchFamily="34" charset="-128"/>
                <a:ea typeface="Meiryo" panose="020B0604030504040204" pitchFamily="34" charset="-128"/>
                <a:cs typeface="Amazon Ember" panose="020B0603020204020204" pitchFamily="34" charset="0"/>
              </a:rPr>
              <a:t>IAM (SSOエンドポイント） SSOエンドポイントがSTSに対して一時的な認証情報をリクエストする。</a:t>
            </a:r>
          </a:p>
          <a:p>
            <a:pPr marL="342900" indent="-342900" algn="l">
              <a:spcBef>
                <a:spcPts val="400"/>
              </a:spcBef>
              <a:buFont typeface="+mj-lt"/>
              <a:buAutoNum type="arabicPeriod"/>
            </a:pPr>
            <a:r>
              <a:rPr kumimoji="1" lang="en-JP" sz="1400" dirty="0">
                <a:latin typeface="Meiryo" panose="020B0604030504040204" pitchFamily="34" charset="-128"/>
                <a:ea typeface="Meiryo" panose="020B0604030504040204" pitchFamily="34" charset="-128"/>
                <a:cs typeface="Amazon Ember" panose="020B0603020204020204" pitchFamily="34" charset="0"/>
              </a:rPr>
              <a:t>IAM (SSOエンドポイント） がマネージメントコンソールのサインインURLを生成し、リダイレクト情報としてWebブラウザに返す。</a:t>
            </a:r>
          </a:p>
          <a:p>
            <a:pPr marL="342900" indent="-342900">
              <a:spcBef>
                <a:spcPts val="400"/>
              </a:spcBef>
              <a:buFont typeface="+mj-lt"/>
              <a:buAutoNum type="arabicPeriod"/>
            </a:pPr>
            <a:r>
              <a:rPr lang="en-JP" sz="1400" dirty="0">
                <a:latin typeface="Meiryo" panose="020B0604030504040204" pitchFamily="34" charset="-128"/>
                <a:ea typeface="Meiryo" panose="020B0604030504040204" pitchFamily="34" charset="-128"/>
                <a:cs typeface="Amazon Ember" panose="020B0603020204020204" pitchFamily="34" charset="0"/>
              </a:rPr>
              <a:t>WebブラウザがAWSマネージメントコンソールにリダイレクトされる。SAML認証情報が複数のIAMロールに対応づけられた属性を含む場合、最初にコンソールにアクセスするためのロールを選択する画面が表示される。</a:t>
            </a:r>
            <a:endParaRPr kumimoji="1" lang="en-JP" sz="1400" dirty="0">
              <a:latin typeface="Meiryo" panose="020B0604030504040204" pitchFamily="34" charset="-128"/>
              <a:ea typeface="Meiryo" panose="020B0604030504040204" pitchFamily="34" charset="-128"/>
              <a:cs typeface="Amazon Ember" panose="020B0603020204020204" pitchFamily="34" charset="0"/>
            </a:endParaRPr>
          </a:p>
        </p:txBody>
      </p:sp>
      <p:sp>
        <p:nvSpPr>
          <p:cNvPr id="52" name="TextBox 51">
            <a:extLst>
              <a:ext uri="{FF2B5EF4-FFF2-40B4-BE49-F238E27FC236}">
                <a16:creationId xmlns:a16="http://schemas.microsoft.com/office/drawing/2014/main" id="{F6C59F14-39F2-1B48-AC77-D1C5019F80B8}"/>
              </a:ext>
            </a:extLst>
          </p:cNvPr>
          <p:cNvSpPr txBox="1"/>
          <p:nvPr/>
        </p:nvSpPr>
        <p:spPr>
          <a:xfrm>
            <a:off x="4995520" y="5404773"/>
            <a:ext cx="1840119" cy="276999"/>
          </a:xfrm>
          <a:prstGeom prst="rect">
            <a:avLst/>
          </a:prstGeom>
          <a:noFill/>
        </p:spPr>
        <p:txBody>
          <a:bodyPr wrap="none" rtlCol="0">
            <a:spAutoFit/>
          </a:bodyPr>
          <a:lstStyle/>
          <a:p>
            <a:pPr algn="l"/>
            <a:r>
              <a:rPr lang="en-JP" sz="1200" dirty="0">
                <a:latin typeface="Meiryo" panose="020B0604030504040204" pitchFamily="34" charset="-128"/>
                <a:ea typeface="Meiryo" panose="020B0604030504040204" pitchFamily="34" charset="-128"/>
                <a:cs typeface="Amazon Ember" panose="020B0603020204020204" pitchFamily="34" charset="0"/>
              </a:rPr>
              <a:t>(SP: Service Provider)</a:t>
            </a:r>
            <a:endParaRPr kumimoji="1" lang="en-JP" sz="1200" dirty="0">
              <a:latin typeface="Meiryo" panose="020B0604030504040204" pitchFamily="34" charset="-128"/>
              <a:ea typeface="Meiryo" panose="020B0604030504040204" pitchFamily="34" charset="-128"/>
              <a:cs typeface="Amazon Ember" panose="020B0603020204020204" pitchFamily="34" charset="0"/>
            </a:endParaRPr>
          </a:p>
        </p:txBody>
      </p:sp>
      <p:pic>
        <p:nvPicPr>
          <p:cNvPr id="53" name="Graphic 19">
            <a:extLst>
              <a:ext uri="{FF2B5EF4-FFF2-40B4-BE49-F238E27FC236}">
                <a16:creationId xmlns:a16="http://schemas.microsoft.com/office/drawing/2014/main" id="{CA709E02-522C-5E42-80CA-7BD054747726}"/>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142031" y="4248208"/>
            <a:ext cx="411097" cy="4110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 name="TextBox 12">
            <a:extLst>
              <a:ext uri="{FF2B5EF4-FFF2-40B4-BE49-F238E27FC236}">
                <a16:creationId xmlns:a16="http://schemas.microsoft.com/office/drawing/2014/main" id="{7BB37B6A-0744-DE49-9DB0-AB5C74035D05}"/>
              </a:ext>
            </a:extLst>
          </p:cNvPr>
          <p:cNvSpPr txBox="1">
            <a:spLocks noChangeArrowheads="1"/>
          </p:cNvSpPr>
          <p:nvPr/>
        </p:nvSpPr>
        <p:spPr bwMode="auto">
          <a:xfrm>
            <a:off x="3708161" y="465220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Identity and Access Management (IAM)</a:t>
            </a:r>
          </a:p>
        </p:txBody>
      </p:sp>
      <p:sp>
        <p:nvSpPr>
          <p:cNvPr id="4" name="Rectangle 3">
            <a:extLst>
              <a:ext uri="{FF2B5EF4-FFF2-40B4-BE49-F238E27FC236}">
                <a16:creationId xmlns:a16="http://schemas.microsoft.com/office/drawing/2014/main" id="{ACF5C916-263A-A337-2D3B-A2068E42BEAD}"/>
              </a:ext>
            </a:extLst>
          </p:cNvPr>
          <p:cNvSpPr/>
          <p:nvPr/>
        </p:nvSpPr>
        <p:spPr>
          <a:xfrm>
            <a:off x="3780943" y="2720297"/>
            <a:ext cx="2580309" cy="393952"/>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JP" sz="1600" dirty="0">
                <a:solidFill>
                  <a:schemeClr val="tx1"/>
                </a:solidFill>
                <a:latin typeface="Meiryo" panose="020B0604030504040204" pitchFamily="34" charset="-128"/>
                <a:ea typeface="Meiryo" panose="020B0604030504040204" pitchFamily="34" charset="-128"/>
              </a:rPr>
              <a:t>Identity Provider (IdP)</a:t>
            </a:r>
          </a:p>
        </p:txBody>
      </p:sp>
      <p:sp>
        <p:nvSpPr>
          <p:cNvPr id="5" name="Rectangle 4">
            <a:extLst>
              <a:ext uri="{FF2B5EF4-FFF2-40B4-BE49-F238E27FC236}">
                <a16:creationId xmlns:a16="http://schemas.microsoft.com/office/drawing/2014/main" id="{DBA6078D-2D79-701E-E9A3-2E51EFF910EC}"/>
              </a:ext>
            </a:extLst>
          </p:cNvPr>
          <p:cNvSpPr/>
          <p:nvPr/>
        </p:nvSpPr>
        <p:spPr>
          <a:xfrm>
            <a:off x="3780942" y="1631059"/>
            <a:ext cx="2580309" cy="393952"/>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JP" sz="1600" dirty="0">
                <a:solidFill>
                  <a:schemeClr val="tx1"/>
                </a:solidFill>
                <a:latin typeface="Meiryo" panose="020B0604030504040204" pitchFamily="34" charset="-128"/>
                <a:ea typeface="Meiryo" panose="020B0604030504040204" pitchFamily="34" charset="-128"/>
              </a:rPr>
              <a:t>ユーザーディレクトリ</a:t>
            </a:r>
          </a:p>
        </p:txBody>
      </p:sp>
      <p:sp>
        <p:nvSpPr>
          <p:cNvPr id="7" name="TextBox 6">
            <a:extLst>
              <a:ext uri="{FF2B5EF4-FFF2-40B4-BE49-F238E27FC236}">
                <a16:creationId xmlns:a16="http://schemas.microsoft.com/office/drawing/2014/main" id="{40868641-4555-34E7-6F22-1189190F5D7D}"/>
              </a:ext>
            </a:extLst>
          </p:cNvPr>
          <p:cNvSpPr txBox="1"/>
          <p:nvPr/>
        </p:nvSpPr>
        <p:spPr>
          <a:xfrm>
            <a:off x="5261144" y="2035494"/>
            <a:ext cx="1527982" cy="261610"/>
          </a:xfrm>
          <a:prstGeom prst="rect">
            <a:avLst/>
          </a:prstGeom>
          <a:noFill/>
        </p:spPr>
        <p:txBody>
          <a:bodyPr wrap="none" rtlCol="0">
            <a:spAutoFit/>
          </a:bodyPr>
          <a:lstStyle/>
          <a:p>
            <a:pPr algn="l"/>
            <a:r>
              <a:rPr kumimoji="1" lang="en-JP" sz="1100" dirty="0">
                <a:latin typeface="Meiryo" panose="020B0604030504040204" pitchFamily="34" charset="-128"/>
                <a:ea typeface="Meiryo" panose="020B0604030504040204" pitchFamily="34" charset="-128"/>
                <a:cs typeface="Amazon Ember" panose="020B0603020204020204" pitchFamily="34" charset="0"/>
              </a:rPr>
              <a:t>例: Active Directory</a:t>
            </a:r>
          </a:p>
        </p:txBody>
      </p:sp>
      <p:sp>
        <p:nvSpPr>
          <p:cNvPr id="10" name="TextBox 23">
            <a:extLst>
              <a:ext uri="{FF2B5EF4-FFF2-40B4-BE49-F238E27FC236}">
                <a16:creationId xmlns:a16="http://schemas.microsoft.com/office/drawing/2014/main" id="{8FCC5F2A-BC07-8F53-F238-5563BC7ABF9F}"/>
              </a:ext>
            </a:extLst>
          </p:cNvPr>
          <p:cNvSpPr txBox="1">
            <a:spLocks noChangeArrowheads="1"/>
          </p:cNvSpPr>
          <p:nvPr/>
        </p:nvSpPr>
        <p:spPr bwMode="auto">
          <a:xfrm>
            <a:off x="5528713" y="4659305"/>
            <a:ext cx="126015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AWS STS</a:t>
            </a:r>
          </a:p>
        </p:txBody>
      </p:sp>
      <p:pic>
        <p:nvPicPr>
          <p:cNvPr id="13" name="Graphic 41">
            <a:extLst>
              <a:ext uri="{FF2B5EF4-FFF2-40B4-BE49-F238E27FC236}">
                <a16:creationId xmlns:a16="http://schemas.microsoft.com/office/drawing/2014/main" id="{CA11F2E1-E93D-E443-1B8A-2C76D37FD74C}"/>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096000" y="418176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4" name="Straight Arrow Connector 13">
            <a:extLst>
              <a:ext uri="{FF2B5EF4-FFF2-40B4-BE49-F238E27FC236}">
                <a16:creationId xmlns:a16="http://schemas.microsoft.com/office/drawing/2014/main" id="{990E6E41-931B-8B47-EE13-2B715761FDD3}"/>
              </a:ext>
            </a:extLst>
          </p:cNvPr>
          <p:cNvCxnSpPr>
            <a:cxnSpLocks/>
          </p:cNvCxnSpPr>
          <p:nvPr/>
        </p:nvCxnSpPr>
        <p:spPr>
          <a:xfrm flipV="1">
            <a:off x="4662491" y="4377381"/>
            <a:ext cx="1253088" cy="1542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26AA5AD8-903F-F56C-5198-C512D16B1CAE}"/>
              </a:ext>
            </a:extLst>
          </p:cNvPr>
          <p:cNvCxnSpPr>
            <a:cxnSpLocks/>
          </p:cNvCxnSpPr>
          <p:nvPr/>
        </p:nvCxnSpPr>
        <p:spPr>
          <a:xfrm flipV="1">
            <a:off x="4673569" y="4530800"/>
            <a:ext cx="1253088" cy="15427"/>
          </a:xfrm>
          <a:prstGeom prst="straightConnector1">
            <a:avLst/>
          </a:prstGeom>
          <a:ln>
            <a:headEnd type="triangle" w="med" len="med"/>
            <a:tailEnd type="none" w="med" len="med"/>
          </a:ln>
        </p:spPr>
        <p:style>
          <a:lnRef idx="2">
            <a:schemeClr val="accent1"/>
          </a:lnRef>
          <a:fillRef idx="0">
            <a:schemeClr val="accent1"/>
          </a:fillRef>
          <a:effectRef idx="1">
            <a:schemeClr val="accent1"/>
          </a:effectRef>
          <a:fontRef idx="minor">
            <a:schemeClr val="tx1"/>
          </a:fontRef>
        </p:style>
      </p:cxnSp>
      <p:sp>
        <p:nvSpPr>
          <p:cNvPr id="19" name="Oval 18">
            <a:extLst>
              <a:ext uri="{FF2B5EF4-FFF2-40B4-BE49-F238E27FC236}">
                <a16:creationId xmlns:a16="http://schemas.microsoft.com/office/drawing/2014/main" id="{CC832A6A-5293-C839-52E8-2BC367127ADB}"/>
              </a:ext>
            </a:extLst>
          </p:cNvPr>
          <p:cNvSpPr/>
          <p:nvPr/>
        </p:nvSpPr>
        <p:spPr>
          <a:xfrm>
            <a:off x="5122512" y="4330676"/>
            <a:ext cx="262393" cy="26499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JP" sz="1100" dirty="0">
                <a:latin typeface="Meiryo" panose="020B0604030504040204" pitchFamily="34" charset="-128"/>
                <a:ea typeface="Meiryo" panose="020B0604030504040204" pitchFamily="34" charset="-128"/>
              </a:rPr>
              <a:t>5</a:t>
            </a:r>
            <a:endParaRPr kumimoji="1" lang="en-JP" sz="1100" dirty="0">
              <a:latin typeface="Meiryo" panose="020B0604030504040204" pitchFamily="34" charset="-128"/>
              <a:ea typeface="Meiryo" panose="020B0604030504040204" pitchFamily="34" charset="-128"/>
            </a:endParaRPr>
          </a:p>
        </p:txBody>
      </p:sp>
      <p:sp>
        <p:nvSpPr>
          <p:cNvPr id="15" name="テキスト ボックス 14">
            <a:extLst>
              <a:ext uri="{FF2B5EF4-FFF2-40B4-BE49-F238E27FC236}">
                <a16:creationId xmlns:a16="http://schemas.microsoft.com/office/drawing/2014/main" id="{ECA9DD1D-C834-1A62-59B9-0A398731B901}"/>
              </a:ext>
            </a:extLst>
          </p:cNvPr>
          <p:cNvSpPr txBox="1"/>
          <p:nvPr/>
        </p:nvSpPr>
        <p:spPr>
          <a:xfrm>
            <a:off x="10607211" y="0"/>
            <a:ext cx="1584789" cy="369332"/>
          </a:xfrm>
          <a:prstGeom prst="rect">
            <a:avLst/>
          </a:prstGeom>
          <a:noFill/>
        </p:spPr>
        <p:txBody>
          <a:bodyPr wrap="square" anchor="ctr">
            <a:spAutoFit/>
          </a:bodyPr>
          <a:lstStyle/>
          <a:p>
            <a:pPr algn="ctr"/>
            <a:r>
              <a:rPr lang="en-US" altLang="ja-JP" sz="1800" b="0" i="0" dirty="0">
                <a:solidFill>
                  <a:schemeClr val="bg1">
                    <a:lumMod val="50000"/>
                  </a:schemeClr>
                </a:solidFill>
                <a:effectLst/>
                <a:latin typeface="Meiryo" panose="020B0604030504040204" pitchFamily="34" charset="-128"/>
                <a:ea typeface="Meiryo" panose="020B0604030504040204" pitchFamily="34" charset="-128"/>
              </a:rPr>
              <a:t>SEC02-BP04</a:t>
            </a:r>
            <a:endParaRPr lang="ja-JP" altLang="en-US">
              <a:solidFill>
                <a:schemeClr val="bg1">
                  <a:lumMod val="50000"/>
                </a:schemeClr>
              </a:solidFill>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422055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D0F9A1-029E-71F6-E793-4D162093E776}"/>
              </a:ext>
            </a:extLst>
          </p:cNvPr>
          <p:cNvSpPr>
            <a:spLocks noGrp="1"/>
          </p:cNvSpPr>
          <p:nvPr>
            <p:ph type="title"/>
          </p:nvPr>
        </p:nvSpPr>
        <p:spPr/>
        <p:txBody>
          <a:bodyPr/>
          <a:lstStyle/>
          <a:p>
            <a:pPr algn="l"/>
            <a:r>
              <a:rPr lang="en-JP" sz="2000" dirty="0"/>
              <a:t>レビュー観点 : セキュリティの基礎/アカウント環境の管理と分離</a:t>
            </a:r>
            <a:br>
              <a:rPr lang="en-JP" sz="2000" dirty="0"/>
            </a:br>
            <a:r>
              <a:rPr lang="en-US" sz="2800" b="0" i="0" dirty="0">
                <a:effectLst/>
                <a:latin typeface="Amazon Ember" panose="020B0603020204020204" pitchFamily="34" charset="0"/>
              </a:rPr>
              <a:t>SEC01-BP01 </a:t>
            </a:r>
            <a:r>
              <a:rPr lang="ja-JP" altLang="en-US" sz="2800" b="0" i="0">
                <a:effectLst/>
                <a:latin typeface="Amazon Ember" panose="020B0603020204020204" pitchFamily="34" charset="0"/>
              </a:rPr>
              <a:t>アカウントを使用してワークロードを分ける</a:t>
            </a:r>
            <a:endParaRPr lang="en-JP" sz="2800" dirty="0"/>
          </a:p>
        </p:txBody>
      </p:sp>
      <p:sp>
        <p:nvSpPr>
          <p:cNvPr id="3" name="Text Placeholder 2">
            <a:extLst>
              <a:ext uri="{FF2B5EF4-FFF2-40B4-BE49-F238E27FC236}">
                <a16:creationId xmlns:a16="http://schemas.microsoft.com/office/drawing/2014/main" id="{6CD638BC-5BEF-1626-7E3A-3BD989F1AFF4}"/>
              </a:ext>
            </a:extLst>
          </p:cNvPr>
          <p:cNvSpPr>
            <a:spLocks noGrp="1"/>
          </p:cNvSpPr>
          <p:nvPr>
            <p:ph type="body" sz="quarter" idx="10"/>
          </p:nvPr>
        </p:nvSpPr>
        <p:spPr>
          <a:xfrm>
            <a:off x="457200" y="1371600"/>
            <a:ext cx="5759694" cy="3905251"/>
          </a:xfrm>
        </p:spPr>
        <p:txBody>
          <a:bodyPr/>
          <a:lstStyle/>
          <a:p>
            <a:r>
              <a:rPr lang="en-JP" sz="1400" dirty="0">
                <a:solidFill>
                  <a:srgbClr val="0070C0"/>
                </a:solidFill>
              </a:rPr>
              <a:t>ポイント</a:t>
            </a:r>
          </a:p>
          <a:p>
            <a:pPr marL="285750" indent="-285750">
              <a:buFont typeface="Arial" panose="020B0604020202020204" pitchFamily="34" charset="0"/>
              <a:buChar char="•"/>
            </a:pPr>
            <a:r>
              <a:rPr lang="en-JP" sz="1400" dirty="0"/>
              <a:t>クラウド上で利用される様々なワークロードを一つのAWSアカウント上に配備してしまうと、 アカウント間の干渉や誤操作による問題、、データ漏洩などの原因となる可能性がある。</a:t>
            </a:r>
          </a:p>
          <a:p>
            <a:pPr marL="285750" indent="-285750">
              <a:buFont typeface="Arial" panose="020B0604020202020204" pitchFamily="34" charset="0"/>
              <a:buChar char="•"/>
            </a:pPr>
            <a:r>
              <a:rPr lang="en-JP" sz="1400" dirty="0"/>
              <a:t>ワークロードの種類ごとにAWSアカウントを分けて、適切な統制の仕組みを導入することで、全社的な統制レベルが向上する。</a:t>
            </a:r>
          </a:p>
          <a:p>
            <a:endParaRPr lang="en-JP" sz="1400" dirty="0"/>
          </a:p>
          <a:p>
            <a:r>
              <a:rPr lang="en-JP" sz="1400" dirty="0">
                <a:solidFill>
                  <a:srgbClr val="0070C0"/>
                </a:solidFill>
              </a:rPr>
              <a:t>レビュー観点の例</a:t>
            </a:r>
          </a:p>
          <a:p>
            <a:pPr marL="285750" indent="-285750">
              <a:buFont typeface="Arial" panose="020B0604020202020204" pitchFamily="34" charset="0"/>
              <a:buChar char="•"/>
            </a:pPr>
            <a:r>
              <a:rPr lang="en-JP" sz="1400" dirty="0"/>
              <a:t>複数のアカウント（マルチアカウント）によって、ワークロードや用途（本番、開発、テスト）の環境を分離されているか。</a:t>
            </a:r>
          </a:p>
          <a:p>
            <a:pPr marL="285750" indent="-285750">
              <a:buFont typeface="Arial" panose="020B0604020202020204" pitchFamily="34" charset="0"/>
              <a:buChar char="•"/>
            </a:pPr>
            <a:r>
              <a:rPr lang="en-JP" sz="1400" dirty="0"/>
              <a:t>アカウントに対する統制が行われているか</a:t>
            </a:r>
            <a:endParaRPr lang="en-US" sz="1400" dirty="0"/>
          </a:p>
          <a:p>
            <a:pPr marL="882362" lvl="1" indent="-285750">
              <a:buFont typeface="Arial" panose="020B0604020202020204" pitchFamily="34" charset="0"/>
              <a:buChar char="•"/>
            </a:pPr>
            <a:r>
              <a:rPr lang="en-JP" sz="1233" b="1" dirty="0"/>
              <a:t>AWS Organizations</a:t>
            </a:r>
            <a:r>
              <a:rPr lang="en-JP" sz="1233" dirty="0"/>
              <a:t>によってアカウントの階層構造を定義し、</a:t>
            </a:r>
            <a:r>
              <a:rPr lang="en-JP" sz="1233" b="1" dirty="0"/>
              <a:t>SCP (Service Control Policy)</a:t>
            </a:r>
            <a:r>
              <a:rPr lang="en-JP" sz="1233" dirty="0"/>
              <a:t> によって各アカウントの権限を制御しているか。（SCPを設定することで、各アカウントのルートユーザーに対しても、AWSの利用を制約することが可能）</a:t>
            </a:r>
          </a:p>
          <a:p>
            <a:pPr marL="882362" lvl="1" indent="-285750">
              <a:buFont typeface="Arial" panose="020B0604020202020204" pitchFamily="34" charset="0"/>
              <a:buChar char="•"/>
            </a:pPr>
            <a:r>
              <a:rPr lang="en-JP" sz="1200" b="1" dirty="0"/>
              <a:t>AWS Config</a:t>
            </a:r>
            <a:r>
              <a:rPr lang="en-JP" sz="1200" dirty="0"/>
              <a:t> や</a:t>
            </a:r>
            <a:r>
              <a:rPr lang="ja-JP" altLang="en-US" sz="1200"/>
              <a:t> </a:t>
            </a:r>
            <a:r>
              <a:rPr lang="en-US" altLang="ja-JP" sz="1200" b="1" dirty="0"/>
              <a:t>AWS Security Hub </a:t>
            </a:r>
            <a:r>
              <a:rPr lang="ja-JP" altLang="en-US" sz="1200"/>
              <a:t>などの様々なサービスで、複数のアカウントにまたがった管理を実施しているか。</a:t>
            </a:r>
            <a:endParaRPr lang="en-JP" sz="1233" dirty="0"/>
          </a:p>
          <a:p>
            <a:pPr marL="285750" indent="-285750">
              <a:buFont typeface="Arial" panose="020B0604020202020204" pitchFamily="34" charset="0"/>
              <a:buChar char="•"/>
            </a:pPr>
            <a:r>
              <a:rPr lang="en-JP" sz="1400" dirty="0"/>
              <a:t>新しく作成するアカウントについても正しい設定が行われるか</a:t>
            </a:r>
          </a:p>
          <a:p>
            <a:pPr marL="882362" lvl="1" indent="-285750">
              <a:buFont typeface="Arial" panose="020B0604020202020204" pitchFamily="34" charset="0"/>
              <a:buChar char="•"/>
            </a:pPr>
            <a:r>
              <a:rPr lang="en-JP" sz="1233" b="1" dirty="0"/>
              <a:t>Landing Zone </a:t>
            </a:r>
            <a:r>
              <a:rPr lang="en-JP" sz="1233" dirty="0"/>
              <a:t>を設置し、</a:t>
            </a:r>
            <a:r>
              <a:rPr lang="en-JP" sz="1233" b="1" dirty="0"/>
              <a:t>AWS Control Tower</a:t>
            </a:r>
            <a:r>
              <a:rPr lang="en-JP" sz="1233" dirty="0"/>
              <a:t> により、テンプレートを利用して新しいアカウントを迅速にプロビジョニングすることができます。</a:t>
            </a:r>
          </a:p>
          <a:p>
            <a:pPr marL="285750" indent="-285750">
              <a:buFont typeface="Arial" panose="020B0604020202020204" pitchFamily="34" charset="0"/>
              <a:buChar char="•"/>
            </a:pPr>
            <a:endParaRPr lang="en-JP" sz="1400" dirty="0"/>
          </a:p>
        </p:txBody>
      </p:sp>
      <p:sp>
        <p:nvSpPr>
          <p:cNvPr id="4" name="正方形/長方形 175">
            <a:extLst>
              <a:ext uri="{FF2B5EF4-FFF2-40B4-BE49-F238E27FC236}">
                <a16:creationId xmlns:a16="http://schemas.microsoft.com/office/drawing/2014/main" id="{B3B767D4-8DB4-CC12-6B0A-7B90D5D372E3}"/>
              </a:ext>
            </a:extLst>
          </p:cNvPr>
          <p:cNvSpPr/>
          <p:nvPr/>
        </p:nvSpPr>
        <p:spPr>
          <a:xfrm>
            <a:off x="6355750" y="1902130"/>
            <a:ext cx="5667004" cy="4269791"/>
          </a:xfrm>
          <a:prstGeom prst="rect">
            <a:avLst/>
          </a:prstGeom>
          <a:solidFill>
            <a:schemeClr val="bg1"/>
          </a:solidFill>
          <a:ln w="12700">
            <a:solidFill>
              <a:schemeClr val="tx1"/>
            </a:solidFill>
            <a:prstDash val="sysDas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sz="2400">
              <a:latin typeface="Meiryo" panose="020B0604030504040204" pitchFamily="34" charset="-128"/>
              <a:ea typeface="Meiryo" panose="020B0604030504040204" pitchFamily="34" charset="-128"/>
            </a:endParaRPr>
          </a:p>
        </p:txBody>
      </p:sp>
      <p:pic>
        <p:nvPicPr>
          <p:cNvPr id="5" name="Graphic 7">
            <a:extLst>
              <a:ext uri="{FF2B5EF4-FFF2-40B4-BE49-F238E27FC236}">
                <a16:creationId xmlns:a16="http://schemas.microsoft.com/office/drawing/2014/main" id="{B9EBF966-4327-8FA0-3457-93CA771DA72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857255" y="2901360"/>
            <a:ext cx="461645" cy="478230"/>
          </a:xfrm>
          <a:prstGeom prst="rect">
            <a:avLst/>
          </a:prstGeom>
        </p:spPr>
      </p:pic>
      <p:pic>
        <p:nvPicPr>
          <p:cNvPr id="6" name="Graphic 6">
            <a:extLst>
              <a:ext uri="{FF2B5EF4-FFF2-40B4-BE49-F238E27FC236}">
                <a16:creationId xmlns:a16="http://schemas.microsoft.com/office/drawing/2014/main" id="{03E1031E-E46E-F3F4-19C1-B590CA5DDF51}"/>
              </a:ext>
            </a:extLst>
          </p:cNvPr>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6856850" y="1968329"/>
            <a:ext cx="461645" cy="461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テキスト ボックス 28">
            <a:extLst>
              <a:ext uri="{FF2B5EF4-FFF2-40B4-BE49-F238E27FC236}">
                <a16:creationId xmlns:a16="http://schemas.microsoft.com/office/drawing/2014/main" id="{2985A0CA-C4FC-C03E-A235-39F36BFC1886}"/>
              </a:ext>
            </a:extLst>
          </p:cNvPr>
          <p:cNvSpPr txBox="1"/>
          <p:nvPr/>
        </p:nvSpPr>
        <p:spPr>
          <a:xfrm>
            <a:off x="6288886" y="2410642"/>
            <a:ext cx="1597572" cy="246221"/>
          </a:xfrm>
          <a:prstGeom prst="rect">
            <a:avLst/>
          </a:prstGeom>
          <a:noFill/>
        </p:spPr>
        <p:txBody>
          <a:bodyPr wrap="square" rtlCol="0">
            <a:spAutoFit/>
          </a:bodyPr>
          <a:lstStyle/>
          <a:p>
            <a:pPr marL="0" marR="0" lvl="0" indent="0" algn="ctr" defTabSz="731520" rtl="0" eaLnBrk="1" fontAlgn="auto" latinLnBrk="0" hangingPunct="1">
              <a:lnSpc>
                <a:spcPct val="100000"/>
              </a:lnSpc>
              <a:spcBef>
                <a:spcPts val="0"/>
              </a:spcBef>
              <a:spcAft>
                <a:spcPts val="0"/>
              </a:spcAft>
              <a:buClrTx/>
              <a:buSzTx/>
              <a:buFontTx/>
              <a:buNone/>
              <a:tabLst/>
              <a:defRPr/>
            </a:pPr>
            <a:r>
              <a:rPr kumimoji="1" lang="en-US" altLang="ja-JP" sz="1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Organizations Root</a:t>
            </a:r>
            <a:endParaRPr kumimoji="1" lang="ja-JP" altLang="en-US" sz="1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endParaRPr>
          </a:p>
        </p:txBody>
      </p:sp>
      <p:pic>
        <p:nvPicPr>
          <p:cNvPr id="9" name="Graphic 23">
            <a:extLst>
              <a:ext uri="{FF2B5EF4-FFF2-40B4-BE49-F238E27FC236}">
                <a16:creationId xmlns:a16="http://schemas.microsoft.com/office/drawing/2014/main" id="{9A020A3D-1AC2-158F-3F28-C925619D339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588438" y="5226292"/>
            <a:ext cx="399662" cy="414021"/>
          </a:xfrm>
          <a:prstGeom prst="rect">
            <a:avLst/>
          </a:prstGeom>
        </p:spPr>
      </p:pic>
      <p:sp>
        <p:nvSpPr>
          <p:cNvPr id="10" name="テキスト ボックス 30">
            <a:extLst>
              <a:ext uri="{FF2B5EF4-FFF2-40B4-BE49-F238E27FC236}">
                <a16:creationId xmlns:a16="http://schemas.microsoft.com/office/drawing/2014/main" id="{53D1D036-C6FF-2FD2-9551-CF71C752B507}"/>
              </a:ext>
            </a:extLst>
          </p:cNvPr>
          <p:cNvSpPr txBox="1"/>
          <p:nvPr/>
        </p:nvSpPr>
        <p:spPr>
          <a:xfrm>
            <a:off x="6376579" y="3339935"/>
            <a:ext cx="1422185" cy="246221"/>
          </a:xfrm>
          <a:prstGeom prst="rect">
            <a:avLst/>
          </a:prstGeom>
          <a:noFill/>
        </p:spPr>
        <p:txBody>
          <a:bodyPr wrap="none" rtlCol="0">
            <a:spAutoFit/>
          </a:bodyPr>
          <a:lstStyle/>
          <a:p>
            <a:pPr lvl="0" algn="ctr" defTabSz="731520">
              <a:defRPr/>
            </a:pPr>
            <a:r>
              <a:rPr lang="en-US" altLang="ja-JP" sz="1000" dirty="0">
                <a:solidFill>
                  <a:srgbClr val="232F3E"/>
                </a:solidFill>
                <a:latin typeface="Meiryo" panose="020B0604030504040204" pitchFamily="34" charset="-128"/>
                <a:ea typeface="Meiryo" panose="020B0604030504040204" pitchFamily="34" charset="-128"/>
                <a:cs typeface="Amazon Ember" panose="020B0603020204020204" pitchFamily="34" charset="0"/>
              </a:rPr>
              <a:t>ABC Corp Japan OU</a:t>
            </a:r>
          </a:p>
        </p:txBody>
      </p:sp>
      <p:pic>
        <p:nvPicPr>
          <p:cNvPr id="11" name="Graphic 35">
            <a:extLst>
              <a:ext uri="{FF2B5EF4-FFF2-40B4-BE49-F238E27FC236}">
                <a16:creationId xmlns:a16="http://schemas.microsoft.com/office/drawing/2014/main" id="{A7A22338-259D-4F56-74A5-A0885849B278}"/>
              </a:ext>
            </a:extLst>
          </p:cNvPr>
          <p:cNvPicPr>
            <a:picLocks noChangeAspect="1" noChangeArrowheads="1"/>
          </p:cNvPicPr>
          <p:nvPr/>
        </p:nvPicPr>
        <p:blipFill>
          <a:blip r:embed="rId7" cstate="email">
            <a:extLst>
              <a:ext uri="{28A0092B-C50C-407E-A947-70E740481C1C}">
                <a14:useLocalDpi xmlns:a14="http://schemas.microsoft.com/office/drawing/2010/main" val="0"/>
              </a:ext>
            </a:extLst>
          </a:blip>
          <a:srcRect/>
          <a:stretch>
            <a:fillRect/>
          </a:stretch>
        </p:blipFill>
        <p:spPr bwMode="auto">
          <a:xfrm>
            <a:off x="7855157" y="2790427"/>
            <a:ext cx="328264" cy="328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Graphic 35">
            <a:extLst>
              <a:ext uri="{FF2B5EF4-FFF2-40B4-BE49-F238E27FC236}">
                <a16:creationId xmlns:a16="http://schemas.microsoft.com/office/drawing/2014/main" id="{F80DD02F-170A-E8B5-4120-F82B7A346285}"/>
              </a:ext>
            </a:extLst>
          </p:cNvPr>
          <p:cNvPicPr>
            <a:picLocks noChangeAspect="1" noChangeArrowheads="1"/>
          </p:cNvPicPr>
          <p:nvPr/>
        </p:nvPicPr>
        <p:blipFill>
          <a:blip r:embed="rId7" cstate="email">
            <a:extLst>
              <a:ext uri="{28A0092B-C50C-407E-A947-70E740481C1C}">
                <a14:useLocalDpi xmlns:a14="http://schemas.microsoft.com/office/drawing/2010/main" val="0"/>
              </a:ext>
            </a:extLst>
          </a:blip>
          <a:srcRect/>
          <a:stretch>
            <a:fillRect/>
          </a:stretch>
        </p:blipFill>
        <p:spPr bwMode="auto">
          <a:xfrm>
            <a:off x="7860442" y="3202603"/>
            <a:ext cx="328264" cy="328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テキスト ボックス 35">
            <a:extLst>
              <a:ext uri="{FF2B5EF4-FFF2-40B4-BE49-F238E27FC236}">
                <a16:creationId xmlns:a16="http://schemas.microsoft.com/office/drawing/2014/main" id="{E4B9DF83-6116-FD13-8979-05F7BB6F6DA6}"/>
              </a:ext>
            </a:extLst>
          </p:cNvPr>
          <p:cNvSpPr txBox="1"/>
          <p:nvPr/>
        </p:nvSpPr>
        <p:spPr>
          <a:xfrm>
            <a:off x="8130602" y="3266406"/>
            <a:ext cx="2531462" cy="338554"/>
          </a:xfrm>
          <a:prstGeom prst="rect">
            <a:avLst/>
          </a:prstGeom>
          <a:noFill/>
        </p:spPr>
        <p:txBody>
          <a:bodyPr wrap="none" rtlCol="0">
            <a:spAutoFit/>
          </a:bodyPr>
          <a:lstStyle/>
          <a:p>
            <a:pPr lvl="0" defTabSz="731520">
              <a:defRPr/>
            </a:pPr>
            <a:r>
              <a:rPr lang="en-US" altLang="ja-JP" sz="800" dirty="0">
                <a:solidFill>
                  <a:srgbClr val="232F3E"/>
                </a:solidFill>
                <a:latin typeface="Meiryo" panose="020B0604030504040204" pitchFamily="34" charset="-128"/>
                <a:ea typeface="Meiryo" panose="020B0604030504040204" pitchFamily="34" charset="-128"/>
                <a:cs typeface="Amazon Ember" panose="020B0603020204020204" pitchFamily="34" charset="0"/>
              </a:rPr>
              <a:t>ABC Corp Top Level Guardrails SCP</a:t>
            </a:r>
          </a:p>
          <a:p>
            <a:pPr lvl="0" defTabSz="731520">
              <a:defRPr/>
            </a:pPr>
            <a:r>
              <a:rPr lang="en-US" altLang="ja-JP" sz="800" dirty="0">
                <a:solidFill>
                  <a:srgbClr val="232F3E"/>
                </a:solidFill>
                <a:latin typeface="Meiryo" panose="020B0604030504040204" pitchFamily="34" charset="-128"/>
                <a:ea typeface="Meiryo" panose="020B0604030504040204" pitchFamily="34" charset="-128"/>
                <a:cs typeface="Amazon Ember" panose="020B0603020204020204" pitchFamily="34" charset="0"/>
              </a:rPr>
              <a:t>(</a:t>
            </a:r>
            <a:r>
              <a:rPr lang="ja-JP" altLang="en-US" sz="800" dirty="0">
                <a:solidFill>
                  <a:srgbClr val="232F3E"/>
                </a:solidFill>
                <a:latin typeface="Meiryo" panose="020B0604030504040204" pitchFamily="34" charset="-128"/>
                <a:ea typeface="Meiryo" panose="020B0604030504040204" pitchFamily="34" charset="-128"/>
                <a:cs typeface="Amazon Ember" panose="020B0603020204020204" pitchFamily="34" charset="0"/>
              </a:rPr>
              <a:t>マルチアカウント統制に必要なアクションを強制</a:t>
            </a:r>
            <a:r>
              <a:rPr lang="en-US" altLang="ja-JP" sz="800" dirty="0">
                <a:solidFill>
                  <a:srgbClr val="232F3E"/>
                </a:solidFill>
                <a:latin typeface="Meiryo" panose="020B0604030504040204" pitchFamily="34" charset="-128"/>
                <a:ea typeface="Meiryo" panose="020B0604030504040204" pitchFamily="34" charset="-128"/>
                <a:cs typeface="Amazon Ember" panose="020B0603020204020204" pitchFamily="34" charset="0"/>
              </a:rPr>
              <a:t>)</a:t>
            </a:r>
          </a:p>
        </p:txBody>
      </p:sp>
      <p:pic>
        <p:nvPicPr>
          <p:cNvPr id="16" name="Graphic 7">
            <a:extLst>
              <a:ext uri="{FF2B5EF4-FFF2-40B4-BE49-F238E27FC236}">
                <a16:creationId xmlns:a16="http://schemas.microsoft.com/office/drawing/2014/main" id="{043965C5-9CB9-F2D2-5A55-CC658000FA1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646545" y="4140235"/>
            <a:ext cx="461645" cy="478230"/>
          </a:xfrm>
          <a:prstGeom prst="rect">
            <a:avLst/>
          </a:prstGeom>
        </p:spPr>
      </p:pic>
      <p:sp>
        <p:nvSpPr>
          <p:cNvPr id="17" name="テキスト ボックス 38">
            <a:extLst>
              <a:ext uri="{FF2B5EF4-FFF2-40B4-BE49-F238E27FC236}">
                <a16:creationId xmlns:a16="http://schemas.microsoft.com/office/drawing/2014/main" id="{7E77BF8A-FDAF-A3E2-5068-EF6B48AC60BD}"/>
              </a:ext>
            </a:extLst>
          </p:cNvPr>
          <p:cNvSpPr txBox="1"/>
          <p:nvPr/>
        </p:nvSpPr>
        <p:spPr>
          <a:xfrm>
            <a:off x="6359436" y="4618465"/>
            <a:ext cx="1035861" cy="338554"/>
          </a:xfrm>
          <a:prstGeom prst="rect">
            <a:avLst/>
          </a:prstGeom>
          <a:noFill/>
        </p:spPr>
        <p:txBody>
          <a:bodyPr wrap="none" rtlCol="0">
            <a:spAutoFit/>
          </a:bodyPr>
          <a:lstStyle/>
          <a:p>
            <a:pPr lvl="0" algn="ctr" defTabSz="731520">
              <a:defRPr/>
            </a:pPr>
            <a:r>
              <a:rPr lang="en-US" altLang="ja-JP" sz="800" dirty="0">
                <a:solidFill>
                  <a:srgbClr val="232F3E"/>
                </a:solidFill>
                <a:latin typeface="Meiryo" panose="020B0604030504040204" pitchFamily="34" charset="-128"/>
                <a:ea typeface="Meiryo" panose="020B0604030504040204" pitchFamily="34" charset="-128"/>
                <a:cs typeface="Amazon Ember" panose="020B0603020204020204" pitchFamily="34" charset="0"/>
              </a:rPr>
              <a:t>ABC Corp Japan</a:t>
            </a:r>
          </a:p>
          <a:p>
            <a:pPr lvl="0" algn="ctr" defTabSz="731520">
              <a:defRPr/>
            </a:pPr>
            <a:r>
              <a:rPr lang="en-US" altLang="ja-JP" sz="800" dirty="0">
                <a:solidFill>
                  <a:srgbClr val="232F3E"/>
                </a:solidFill>
                <a:latin typeface="Meiryo" panose="020B0604030504040204" pitchFamily="34" charset="-128"/>
                <a:ea typeface="Meiryo" panose="020B0604030504040204" pitchFamily="34" charset="-128"/>
                <a:cs typeface="Amazon Ember" panose="020B0603020204020204" pitchFamily="34" charset="0"/>
              </a:rPr>
              <a:t>Development OU</a:t>
            </a:r>
          </a:p>
        </p:txBody>
      </p:sp>
      <p:pic>
        <p:nvPicPr>
          <p:cNvPr id="18" name="Graphic 7">
            <a:extLst>
              <a:ext uri="{FF2B5EF4-FFF2-40B4-BE49-F238E27FC236}">
                <a16:creationId xmlns:a16="http://schemas.microsoft.com/office/drawing/2014/main" id="{52262E84-CC33-C7F8-5D57-E8138C22CD9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403202" y="4140235"/>
            <a:ext cx="461645" cy="478230"/>
          </a:xfrm>
          <a:prstGeom prst="rect">
            <a:avLst/>
          </a:prstGeom>
        </p:spPr>
      </p:pic>
      <p:sp>
        <p:nvSpPr>
          <p:cNvPr id="19" name="テキスト ボックス 40">
            <a:extLst>
              <a:ext uri="{FF2B5EF4-FFF2-40B4-BE49-F238E27FC236}">
                <a16:creationId xmlns:a16="http://schemas.microsoft.com/office/drawing/2014/main" id="{438D07F3-2C42-2EDC-C8B6-8506D8D94FD1}"/>
              </a:ext>
            </a:extLst>
          </p:cNvPr>
          <p:cNvSpPr txBox="1"/>
          <p:nvPr/>
        </p:nvSpPr>
        <p:spPr>
          <a:xfrm>
            <a:off x="8140941" y="4618465"/>
            <a:ext cx="986168" cy="338554"/>
          </a:xfrm>
          <a:prstGeom prst="rect">
            <a:avLst/>
          </a:prstGeom>
          <a:noFill/>
        </p:spPr>
        <p:txBody>
          <a:bodyPr wrap="none" rtlCol="0">
            <a:spAutoFit/>
          </a:bodyPr>
          <a:lstStyle/>
          <a:p>
            <a:pPr lvl="0" algn="ctr" defTabSz="731520">
              <a:defRPr/>
            </a:pPr>
            <a:r>
              <a:rPr lang="en-US" altLang="ja-JP" sz="800" dirty="0">
                <a:solidFill>
                  <a:srgbClr val="232F3E"/>
                </a:solidFill>
                <a:latin typeface="Meiryo" panose="020B0604030504040204" pitchFamily="34" charset="-128"/>
                <a:ea typeface="Meiryo" panose="020B0604030504040204" pitchFamily="34" charset="-128"/>
                <a:cs typeface="Amazon Ember" panose="020B0603020204020204" pitchFamily="34" charset="0"/>
              </a:rPr>
              <a:t>ABC Corp Japan</a:t>
            </a:r>
          </a:p>
          <a:p>
            <a:pPr lvl="0" algn="ctr" defTabSz="731520">
              <a:defRPr/>
            </a:pPr>
            <a:r>
              <a:rPr lang="en-US" altLang="ja-JP" sz="800" dirty="0">
                <a:solidFill>
                  <a:srgbClr val="232F3E"/>
                </a:solidFill>
                <a:latin typeface="Meiryo" panose="020B0604030504040204" pitchFamily="34" charset="-128"/>
                <a:ea typeface="Meiryo" panose="020B0604030504040204" pitchFamily="34" charset="-128"/>
                <a:cs typeface="Amazon Ember" panose="020B0603020204020204" pitchFamily="34" charset="0"/>
              </a:rPr>
              <a:t>Production OU</a:t>
            </a:r>
          </a:p>
        </p:txBody>
      </p:sp>
      <p:pic>
        <p:nvPicPr>
          <p:cNvPr id="20" name="Graphic 7">
            <a:extLst>
              <a:ext uri="{FF2B5EF4-FFF2-40B4-BE49-F238E27FC236}">
                <a16:creationId xmlns:a16="http://schemas.microsoft.com/office/drawing/2014/main" id="{901BC0E2-E42F-9185-A185-7182E726B60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331202" y="4140235"/>
            <a:ext cx="461645" cy="478230"/>
          </a:xfrm>
          <a:prstGeom prst="rect">
            <a:avLst/>
          </a:prstGeom>
        </p:spPr>
      </p:pic>
      <p:sp>
        <p:nvSpPr>
          <p:cNvPr id="21" name="テキスト ボックス 42">
            <a:extLst>
              <a:ext uri="{FF2B5EF4-FFF2-40B4-BE49-F238E27FC236}">
                <a16:creationId xmlns:a16="http://schemas.microsoft.com/office/drawing/2014/main" id="{8E2CA313-EBCC-730C-429F-1316022AA298}"/>
              </a:ext>
            </a:extLst>
          </p:cNvPr>
          <p:cNvSpPr txBox="1"/>
          <p:nvPr/>
        </p:nvSpPr>
        <p:spPr>
          <a:xfrm>
            <a:off x="10068942" y="4618465"/>
            <a:ext cx="986167" cy="338554"/>
          </a:xfrm>
          <a:prstGeom prst="rect">
            <a:avLst/>
          </a:prstGeom>
          <a:noFill/>
        </p:spPr>
        <p:txBody>
          <a:bodyPr wrap="none" rtlCol="0">
            <a:spAutoFit/>
          </a:bodyPr>
          <a:lstStyle/>
          <a:p>
            <a:pPr lvl="0" algn="ctr" defTabSz="731520">
              <a:defRPr/>
            </a:pPr>
            <a:r>
              <a:rPr lang="en-US" altLang="ja-JP" sz="800" dirty="0">
                <a:solidFill>
                  <a:srgbClr val="232F3E"/>
                </a:solidFill>
                <a:latin typeface="Meiryo" panose="020B0604030504040204" pitchFamily="34" charset="-128"/>
                <a:ea typeface="Meiryo" panose="020B0604030504040204" pitchFamily="34" charset="-128"/>
                <a:cs typeface="Amazon Ember" panose="020B0603020204020204" pitchFamily="34" charset="0"/>
              </a:rPr>
              <a:t>ABC Corp Japan</a:t>
            </a:r>
          </a:p>
          <a:p>
            <a:pPr lvl="0" algn="ctr" defTabSz="731520">
              <a:defRPr/>
            </a:pPr>
            <a:r>
              <a:rPr lang="ja-JP" altLang="en-US" sz="800">
                <a:solidFill>
                  <a:srgbClr val="232F3E"/>
                </a:solidFill>
                <a:latin typeface="Meiryo" panose="020B0604030504040204" pitchFamily="34" charset="-128"/>
                <a:ea typeface="Meiryo" panose="020B0604030504040204" pitchFamily="34" charset="-128"/>
                <a:cs typeface="Amazon Ember" panose="020B0603020204020204" pitchFamily="34" charset="0"/>
              </a:rPr>
              <a:t>共通サービス</a:t>
            </a:r>
            <a:r>
              <a:rPr lang="en-US" altLang="ja-JP" sz="800" dirty="0">
                <a:solidFill>
                  <a:srgbClr val="232F3E"/>
                </a:solidFill>
                <a:latin typeface="Meiryo" panose="020B0604030504040204" pitchFamily="34" charset="-128"/>
                <a:ea typeface="Meiryo" panose="020B0604030504040204" pitchFamily="34" charset="-128"/>
                <a:cs typeface="Amazon Ember" panose="020B0603020204020204" pitchFamily="34" charset="0"/>
              </a:rPr>
              <a:t>OU</a:t>
            </a:r>
          </a:p>
        </p:txBody>
      </p:sp>
      <p:pic>
        <p:nvPicPr>
          <p:cNvPr id="22" name="Graphic 7">
            <a:extLst>
              <a:ext uri="{FF2B5EF4-FFF2-40B4-BE49-F238E27FC236}">
                <a16:creationId xmlns:a16="http://schemas.microsoft.com/office/drawing/2014/main" id="{46CBBA6C-6FDE-70D9-0A7E-8984BF6D9AB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362689" y="4140235"/>
            <a:ext cx="461645" cy="478230"/>
          </a:xfrm>
          <a:prstGeom prst="rect">
            <a:avLst/>
          </a:prstGeom>
        </p:spPr>
      </p:pic>
      <p:sp>
        <p:nvSpPr>
          <p:cNvPr id="23" name="テキスト ボックス 44">
            <a:extLst>
              <a:ext uri="{FF2B5EF4-FFF2-40B4-BE49-F238E27FC236}">
                <a16:creationId xmlns:a16="http://schemas.microsoft.com/office/drawing/2014/main" id="{AA36D2A9-66E2-B2EF-E79A-89811EA203F4}"/>
              </a:ext>
            </a:extLst>
          </p:cNvPr>
          <p:cNvSpPr txBox="1"/>
          <p:nvPr/>
        </p:nvSpPr>
        <p:spPr>
          <a:xfrm>
            <a:off x="11100428" y="4618465"/>
            <a:ext cx="986167" cy="338554"/>
          </a:xfrm>
          <a:prstGeom prst="rect">
            <a:avLst/>
          </a:prstGeom>
          <a:noFill/>
        </p:spPr>
        <p:txBody>
          <a:bodyPr wrap="none" rtlCol="0">
            <a:spAutoFit/>
          </a:bodyPr>
          <a:lstStyle/>
          <a:p>
            <a:pPr lvl="0" algn="ctr" defTabSz="731520">
              <a:defRPr/>
            </a:pPr>
            <a:r>
              <a:rPr lang="en-US" altLang="ja-JP" sz="800" dirty="0">
                <a:solidFill>
                  <a:srgbClr val="232F3E"/>
                </a:solidFill>
                <a:latin typeface="Meiryo" panose="020B0604030504040204" pitchFamily="34" charset="-128"/>
                <a:ea typeface="Meiryo" panose="020B0604030504040204" pitchFamily="34" charset="-128"/>
                <a:cs typeface="Amazon Ember" panose="020B0603020204020204" pitchFamily="34" charset="0"/>
              </a:rPr>
              <a:t>ABC Corp Japan</a:t>
            </a:r>
          </a:p>
          <a:p>
            <a:pPr lvl="0" algn="ctr" defTabSz="731520">
              <a:defRPr/>
            </a:pPr>
            <a:r>
              <a:rPr lang="en-US" altLang="ja-JP" sz="800" dirty="0">
                <a:solidFill>
                  <a:srgbClr val="232F3E"/>
                </a:solidFill>
                <a:latin typeface="Meiryo" panose="020B0604030504040204" pitchFamily="34" charset="-128"/>
                <a:ea typeface="Meiryo" panose="020B0604030504040204" pitchFamily="34" charset="-128"/>
                <a:cs typeface="Amazon Ember" panose="020B0603020204020204" pitchFamily="34" charset="0"/>
              </a:rPr>
              <a:t>Test OU</a:t>
            </a:r>
          </a:p>
        </p:txBody>
      </p:sp>
      <p:cxnSp>
        <p:nvCxnSpPr>
          <p:cNvPr id="24" name="コネクタ: カギ線 8">
            <a:extLst>
              <a:ext uri="{FF2B5EF4-FFF2-40B4-BE49-F238E27FC236}">
                <a16:creationId xmlns:a16="http://schemas.microsoft.com/office/drawing/2014/main" id="{FE3745FD-2A2D-5452-FC2F-3FF8EC4345CC}"/>
              </a:ext>
            </a:extLst>
          </p:cNvPr>
          <p:cNvCxnSpPr>
            <a:cxnSpLocks/>
            <a:stCxn id="10" idx="2"/>
            <a:endCxn id="16" idx="0"/>
          </p:cNvCxnSpPr>
          <p:nvPr/>
        </p:nvCxnSpPr>
        <p:spPr>
          <a:xfrm rot="5400000">
            <a:off x="6705481" y="3758043"/>
            <a:ext cx="554079" cy="210304"/>
          </a:xfrm>
          <a:prstGeom prst="bentConnector3">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5" name="コネクタ: カギ線 45">
            <a:extLst>
              <a:ext uri="{FF2B5EF4-FFF2-40B4-BE49-F238E27FC236}">
                <a16:creationId xmlns:a16="http://schemas.microsoft.com/office/drawing/2014/main" id="{9A9D9CCB-D043-238D-0F2B-4D8F33BFB423}"/>
              </a:ext>
            </a:extLst>
          </p:cNvPr>
          <p:cNvCxnSpPr>
            <a:cxnSpLocks/>
            <a:stCxn id="10" idx="2"/>
            <a:endCxn id="18" idx="0"/>
          </p:cNvCxnSpPr>
          <p:nvPr/>
        </p:nvCxnSpPr>
        <p:spPr>
          <a:xfrm rot="16200000" flipH="1">
            <a:off x="7583809" y="3090018"/>
            <a:ext cx="554079" cy="1546353"/>
          </a:xfrm>
          <a:prstGeom prst="bentConnector3">
            <a:avLst>
              <a:gd name="adj1" fmla="val 50000"/>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6" name="コネクタ: カギ線 47">
            <a:extLst>
              <a:ext uri="{FF2B5EF4-FFF2-40B4-BE49-F238E27FC236}">
                <a16:creationId xmlns:a16="http://schemas.microsoft.com/office/drawing/2014/main" id="{ED425CDF-0845-CCCE-516D-8950E8694CD7}"/>
              </a:ext>
            </a:extLst>
          </p:cNvPr>
          <p:cNvCxnSpPr>
            <a:cxnSpLocks/>
            <a:stCxn id="10" idx="2"/>
            <a:endCxn id="20" idx="0"/>
          </p:cNvCxnSpPr>
          <p:nvPr/>
        </p:nvCxnSpPr>
        <p:spPr>
          <a:xfrm rot="16200000" flipH="1">
            <a:off x="8547809" y="2126018"/>
            <a:ext cx="554079" cy="3474353"/>
          </a:xfrm>
          <a:prstGeom prst="bentConnector3">
            <a:avLst>
              <a:gd name="adj1" fmla="val 50000"/>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7" name="コネクタ: カギ線 50">
            <a:extLst>
              <a:ext uri="{FF2B5EF4-FFF2-40B4-BE49-F238E27FC236}">
                <a16:creationId xmlns:a16="http://schemas.microsoft.com/office/drawing/2014/main" id="{CCC00783-DE7B-2F94-C71E-FD7350A61AA3}"/>
              </a:ext>
            </a:extLst>
          </p:cNvPr>
          <p:cNvCxnSpPr>
            <a:cxnSpLocks/>
            <a:stCxn id="10" idx="2"/>
            <a:endCxn id="22" idx="0"/>
          </p:cNvCxnSpPr>
          <p:nvPr/>
        </p:nvCxnSpPr>
        <p:spPr>
          <a:xfrm rot="16200000" flipH="1">
            <a:off x="9063553" y="1610275"/>
            <a:ext cx="554079" cy="4505840"/>
          </a:xfrm>
          <a:prstGeom prst="bentConnector3">
            <a:avLst>
              <a:gd name="adj1" fmla="val 50000"/>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8" name="コネクタ: カギ線 53">
            <a:extLst>
              <a:ext uri="{FF2B5EF4-FFF2-40B4-BE49-F238E27FC236}">
                <a16:creationId xmlns:a16="http://schemas.microsoft.com/office/drawing/2014/main" id="{DC8A003D-722B-7323-6E3F-8C854619ABD2}"/>
              </a:ext>
            </a:extLst>
          </p:cNvPr>
          <p:cNvCxnSpPr>
            <a:cxnSpLocks/>
            <a:stCxn id="8" idx="2"/>
            <a:endCxn id="5" idx="0"/>
          </p:cNvCxnSpPr>
          <p:nvPr/>
        </p:nvCxnSpPr>
        <p:spPr>
          <a:xfrm rot="16200000" flipH="1">
            <a:off x="6965627" y="2778908"/>
            <a:ext cx="244497" cy="406"/>
          </a:xfrm>
          <a:prstGeom prst="bentConnector3">
            <a:avLst>
              <a:gd name="adj1" fmla="val 50000"/>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0" name="コネクタ: カギ線 59">
            <a:extLst>
              <a:ext uri="{FF2B5EF4-FFF2-40B4-BE49-F238E27FC236}">
                <a16:creationId xmlns:a16="http://schemas.microsoft.com/office/drawing/2014/main" id="{FE7A61BE-A3B4-6954-DC96-F1766596EDF0}"/>
              </a:ext>
            </a:extLst>
          </p:cNvPr>
          <p:cNvCxnSpPr>
            <a:cxnSpLocks/>
            <a:stCxn id="5" idx="3"/>
            <a:endCxn id="11" idx="1"/>
          </p:cNvCxnSpPr>
          <p:nvPr/>
        </p:nvCxnSpPr>
        <p:spPr>
          <a:xfrm flipV="1">
            <a:off x="7318900" y="2954559"/>
            <a:ext cx="536257" cy="185916"/>
          </a:xfrm>
          <a:prstGeom prst="bentConnector3">
            <a:avLst>
              <a:gd name="adj1" fmla="val 84978"/>
            </a:avLst>
          </a:prstGeom>
          <a:ln w="12700">
            <a:solidFill>
              <a:srgbClr val="C00000"/>
            </a:solidFill>
          </a:ln>
          <a:effectLst/>
        </p:spPr>
        <p:style>
          <a:lnRef idx="2">
            <a:schemeClr val="accent1"/>
          </a:lnRef>
          <a:fillRef idx="0">
            <a:schemeClr val="accent1"/>
          </a:fillRef>
          <a:effectRef idx="1">
            <a:schemeClr val="accent1"/>
          </a:effectRef>
          <a:fontRef idx="minor">
            <a:schemeClr val="tx1"/>
          </a:fontRef>
        </p:style>
      </p:cxnSp>
      <p:cxnSp>
        <p:nvCxnSpPr>
          <p:cNvPr id="31" name="コネクタ: カギ線 62">
            <a:extLst>
              <a:ext uri="{FF2B5EF4-FFF2-40B4-BE49-F238E27FC236}">
                <a16:creationId xmlns:a16="http://schemas.microsoft.com/office/drawing/2014/main" id="{481A579F-956E-BACB-957B-6F2762E3DA57}"/>
              </a:ext>
            </a:extLst>
          </p:cNvPr>
          <p:cNvCxnSpPr>
            <a:cxnSpLocks/>
            <a:stCxn id="5" idx="3"/>
            <a:endCxn id="12" idx="1"/>
          </p:cNvCxnSpPr>
          <p:nvPr/>
        </p:nvCxnSpPr>
        <p:spPr>
          <a:xfrm>
            <a:off x="7318900" y="3140475"/>
            <a:ext cx="541542" cy="226260"/>
          </a:xfrm>
          <a:prstGeom prst="bentConnector3">
            <a:avLst>
              <a:gd name="adj1" fmla="val 83193"/>
            </a:avLst>
          </a:prstGeom>
          <a:ln w="12700">
            <a:solidFill>
              <a:srgbClr val="C00000"/>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pic>
        <p:nvPicPr>
          <p:cNvPr id="32" name="Graphic 35">
            <a:extLst>
              <a:ext uri="{FF2B5EF4-FFF2-40B4-BE49-F238E27FC236}">
                <a16:creationId xmlns:a16="http://schemas.microsoft.com/office/drawing/2014/main" id="{46E277AD-FEC6-1D68-5C66-2347CD7D20CA}"/>
              </a:ext>
            </a:extLst>
          </p:cNvPr>
          <p:cNvPicPr>
            <a:picLocks noChangeAspect="1" noChangeArrowheads="1"/>
          </p:cNvPicPr>
          <p:nvPr/>
        </p:nvPicPr>
        <p:blipFill>
          <a:blip r:embed="rId7" cstate="email">
            <a:extLst>
              <a:ext uri="{28A0092B-C50C-407E-A947-70E740481C1C}">
                <a14:useLocalDpi xmlns:a14="http://schemas.microsoft.com/office/drawing/2010/main" val="0"/>
              </a:ext>
            </a:extLst>
          </a:blip>
          <a:srcRect/>
          <a:stretch>
            <a:fillRect/>
          </a:stretch>
        </p:blipFill>
        <p:spPr bwMode="auto">
          <a:xfrm>
            <a:off x="7274065" y="4210073"/>
            <a:ext cx="328264" cy="328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テキスト ボックス 70">
            <a:extLst>
              <a:ext uri="{FF2B5EF4-FFF2-40B4-BE49-F238E27FC236}">
                <a16:creationId xmlns:a16="http://schemas.microsoft.com/office/drawing/2014/main" id="{99BDBD7C-A6AB-A777-92E0-B60AC5C2A664}"/>
              </a:ext>
            </a:extLst>
          </p:cNvPr>
          <p:cNvSpPr txBox="1"/>
          <p:nvPr/>
        </p:nvSpPr>
        <p:spPr>
          <a:xfrm>
            <a:off x="7505924" y="4148517"/>
            <a:ext cx="986167" cy="461665"/>
          </a:xfrm>
          <a:prstGeom prst="rect">
            <a:avLst/>
          </a:prstGeom>
          <a:noFill/>
        </p:spPr>
        <p:txBody>
          <a:bodyPr wrap="none" rtlCol="0">
            <a:spAutoFit/>
          </a:bodyPr>
          <a:lstStyle/>
          <a:p>
            <a:pPr lvl="0" defTabSz="731520">
              <a:defRPr/>
            </a:pPr>
            <a:r>
              <a:rPr lang="en-US" altLang="ja-JP" sz="800" dirty="0">
                <a:solidFill>
                  <a:srgbClr val="232F3E"/>
                </a:solidFill>
                <a:latin typeface="Meiryo" panose="020B0604030504040204" pitchFamily="34" charset="-128"/>
                <a:ea typeface="Meiryo" panose="020B0604030504040204" pitchFamily="34" charset="-128"/>
                <a:cs typeface="Amazon Ember" panose="020B0603020204020204" pitchFamily="34" charset="0"/>
              </a:rPr>
              <a:t>ABC Corp Japan</a:t>
            </a:r>
          </a:p>
          <a:p>
            <a:pPr lvl="0" defTabSz="731520">
              <a:defRPr/>
            </a:pPr>
            <a:r>
              <a:rPr lang="ja-JP" altLang="en-US" sz="800">
                <a:solidFill>
                  <a:srgbClr val="232F3E"/>
                </a:solidFill>
                <a:latin typeface="Meiryo" panose="020B0604030504040204" pitchFamily="34" charset="-128"/>
                <a:ea typeface="Meiryo" panose="020B0604030504040204" pitchFamily="34" charset="-128"/>
                <a:cs typeface="Amazon Ember" panose="020B0603020204020204" pitchFamily="34" charset="0"/>
              </a:rPr>
              <a:t>開発用</a:t>
            </a:r>
            <a:endParaRPr lang="en-US" altLang="ja-JP" sz="800" dirty="0">
              <a:solidFill>
                <a:srgbClr val="232F3E"/>
              </a:solidFill>
              <a:latin typeface="Meiryo" panose="020B0604030504040204" pitchFamily="34" charset="-128"/>
              <a:ea typeface="Meiryo" panose="020B0604030504040204" pitchFamily="34" charset="-128"/>
              <a:cs typeface="Amazon Ember" panose="020B0603020204020204" pitchFamily="34" charset="0"/>
            </a:endParaRPr>
          </a:p>
          <a:p>
            <a:pPr lvl="0" defTabSz="731520">
              <a:defRPr/>
            </a:pPr>
            <a:r>
              <a:rPr lang="en-US" altLang="ja-JP" sz="800" dirty="0">
                <a:solidFill>
                  <a:srgbClr val="232F3E"/>
                </a:solidFill>
                <a:latin typeface="Meiryo" panose="020B0604030504040204" pitchFamily="34" charset="-128"/>
                <a:ea typeface="Meiryo" panose="020B0604030504040204" pitchFamily="34" charset="-128"/>
                <a:cs typeface="Amazon Ember" panose="020B0603020204020204" pitchFamily="34" charset="0"/>
              </a:rPr>
              <a:t>SCP</a:t>
            </a:r>
          </a:p>
        </p:txBody>
      </p:sp>
      <p:pic>
        <p:nvPicPr>
          <p:cNvPr id="34" name="Graphic 35">
            <a:extLst>
              <a:ext uri="{FF2B5EF4-FFF2-40B4-BE49-F238E27FC236}">
                <a16:creationId xmlns:a16="http://schemas.microsoft.com/office/drawing/2014/main" id="{1C7287BB-CED3-E61A-6108-E5074BCC5B62}"/>
              </a:ext>
            </a:extLst>
          </p:cNvPr>
          <p:cNvPicPr>
            <a:picLocks noChangeAspect="1" noChangeArrowheads="1"/>
          </p:cNvPicPr>
          <p:nvPr/>
        </p:nvPicPr>
        <p:blipFill>
          <a:blip r:embed="rId7" cstate="email">
            <a:extLst>
              <a:ext uri="{28A0092B-C50C-407E-A947-70E740481C1C}">
                <a14:useLocalDpi xmlns:a14="http://schemas.microsoft.com/office/drawing/2010/main" val="0"/>
              </a:ext>
            </a:extLst>
          </a:blip>
          <a:srcRect/>
          <a:stretch>
            <a:fillRect/>
          </a:stretch>
        </p:blipFill>
        <p:spPr bwMode="auto">
          <a:xfrm>
            <a:off x="9077017" y="4215629"/>
            <a:ext cx="328264" cy="328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テキスト ボックス 72">
            <a:extLst>
              <a:ext uri="{FF2B5EF4-FFF2-40B4-BE49-F238E27FC236}">
                <a16:creationId xmlns:a16="http://schemas.microsoft.com/office/drawing/2014/main" id="{FD34244E-2755-1031-9AF6-7316611537E2}"/>
              </a:ext>
            </a:extLst>
          </p:cNvPr>
          <p:cNvSpPr txBox="1"/>
          <p:nvPr/>
        </p:nvSpPr>
        <p:spPr>
          <a:xfrm>
            <a:off x="9308006" y="4183086"/>
            <a:ext cx="986167" cy="461665"/>
          </a:xfrm>
          <a:prstGeom prst="rect">
            <a:avLst/>
          </a:prstGeom>
          <a:noFill/>
        </p:spPr>
        <p:txBody>
          <a:bodyPr wrap="none" rtlCol="0">
            <a:spAutoFit/>
          </a:bodyPr>
          <a:lstStyle/>
          <a:p>
            <a:pPr lvl="0" defTabSz="731520">
              <a:defRPr/>
            </a:pPr>
            <a:r>
              <a:rPr lang="en-US" altLang="ja-JP" sz="800" dirty="0">
                <a:solidFill>
                  <a:srgbClr val="232F3E"/>
                </a:solidFill>
                <a:latin typeface="Meiryo" panose="020B0604030504040204" pitchFamily="34" charset="-128"/>
                <a:ea typeface="Meiryo" panose="020B0604030504040204" pitchFamily="34" charset="-128"/>
                <a:cs typeface="Amazon Ember" panose="020B0603020204020204" pitchFamily="34" charset="0"/>
              </a:rPr>
              <a:t>ABC Corp Japan</a:t>
            </a:r>
          </a:p>
          <a:p>
            <a:pPr lvl="0" defTabSz="731520">
              <a:defRPr/>
            </a:pPr>
            <a:r>
              <a:rPr lang="ja-JP" altLang="en-US" sz="800">
                <a:solidFill>
                  <a:srgbClr val="232F3E"/>
                </a:solidFill>
                <a:latin typeface="Meiryo" panose="020B0604030504040204" pitchFamily="34" charset="-128"/>
                <a:ea typeface="Meiryo" panose="020B0604030504040204" pitchFamily="34" charset="-128"/>
                <a:cs typeface="Amazon Ember" panose="020B0603020204020204" pitchFamily="34" charset="0"/>
              </a:rPr>
              <a:t>本番用</a:t>
            </a:r>
            <a:endParaRPr lang="en-US" altLang="ja-JP" sz="800" dirty="0">
              <a:solidFill>
                <a:srgbClr val="232F3E"/>
              </a:solidFill>
              <a:latin typeface="Meiryo" panose="020B0604030504040204" pitchFamily="34" charset="-128"/>
              <a:ea typeface="Meiryo" panose="020B0604030504040204" pitchFamily="34" charset="-128"/>
              <a:cs typeface="Amazon Ember" panose="020B0603020204020204" pitchFamily="34" charset="0"/>
            </a:endParaRPr>
          </a:p>
          <a:p>
            <a:pPr lvl="0" defTabSz="731520">
              <a:defRPr/>
            </a:pPr>
            <a:r>
              <a:rPr lang="en-US" altLang="ja-JP" sz="800" dirty="0">
                <a:solidFill>
                  <a:srgbClr val="232F3E"/>
                </a:solidFill>
                <a:latin typeface="Meiryo" panose="020B0604030504040204" pitchFamily="34" charset="-128"/>
                <a:ea typeface="Meiryo" panose="020B0604030504040204" pitchFamily="34" charset="-128"/>
                <a:cs typeface="Amazon Ember" panose="020B0603020204020204" pitchFamily="34" charset="0"/>
              </a:rPr>
              <a:t>SCP</a:t>
            </a:r>
          </a:p>
        </p:txBody>
      </p:sp>
      <p:cxnSp>
        <p:nvCxnSpPr>
          <p:cNvPr id="36" name="コネクタ: カギ線 73">
            <a:extLst>
              <a:ext uri="{FF2B5EF4-FFF2-40B4-BE49-F238E27FC236}">
                <a16:creationId xmlns:a16="http://schemas.microsoft.com/office/drawing/2014/main" id="{863870D8-AD40-791E-B307-98AB768ECB08}"/>
              </a:ext>
            </a:extLst>
          </p:cNvPr>
          <p:cNvCxnSpPr>
            <a:cxnSpLocks/>
            <a:stCxn id="16" idx="3"/>
            <a:endCxn id="32" idx="1"/>
          </p:cNvCxnSpPr>
          <p:nvPr/>
        </p:nvCxnSpPr>
        <p:spPr>
          <a:xfrm flipV="1">
            <a:off x="7108190" y="4374205"/>
            <a:ext cx="165875" cy="5145"/>
          </a:xfrm>
          <a:prstGeom prst="bentConnector3">
            <a:avLst>
              <a:gd name="adj1" fmla="val 50000"/>
            </a:avLst>
          </a:prstGeom>
          <a:ln w="12700">
            <a:solidFill>
              <a:srgbClr val="C00000"/>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7" name="コネクタ: カギ線 76">
            <a:extLst>
              <a:ext uri="{FF2B5EF4-FFF2-40B4-BE49-F238E27FC236}">
                <a16:creationId xmlns:a16="http://schemas.microsoft.com/office/drawing/2014/main" id="{97D1ADC3-FF89-8846-2B89-69BE8D870E00}"/>
              </a:ext>
            </a:extLst>
          </p:cNvPr>
          <p:cNvCxnSpPr>
            <a:cxnSpLocks/>
            <a:stCxn id="18" idx="3"/>
            <a:endCxn id="34" idx="1"/>
          </p:cNvCxnSpPr>
          <p:nvPr/>
        </p:nvCxnSpPr>
        <p:spPr>
          <a:xfrm>
            <a:off x="8864847" y="4379350"/>
            <a:ext cx="212170" cy="411"/>
          </a:xfrm>
          <a:prstGeom prst="bentConnector3">
            <a:avLst>
              <a:gd name="adj1" fmla="val 50000"/>
            </a:avLst>
          </a:prstGeom>
          <a:ln w="12700">
            <a:solidFill>
              <a:srgbClr val="C00000"/>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pic>
        <p:nvPicPr>
          <p:cNvPr id="38" name="Graphic 23">
            <a:extLst>
              <a:ext uri="{FF2B5EF4-FFF2-40B4-BE49-F238E27FC236}">
                <a16:creationId xmlns:a16="http://schemas.microsoft.com/office/drawing/2014/main" id="{D4AC29D9-8E73-A543-6C10-38F30597B8C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248084" y="5226292"/>
            <a:ext cx="399662" cy="414021"/>
          </a:xfrm>
          <a:prstGeom prst="rect">
            <a:avLst/>
          </a:prstGeom>
        </p:spPr>
      </p:pic>
      <p:sp>
        <p:nvSpPr>
          <p:cNvPr id="39" name="テキスト ボックス 80">
            <a:extLst>
              <a:ext uri="{FF2B5EF4-FFF2-40B4-BE49-F238E27FC236}">
                <a16:creationId xmlns:a16="http://schemas.microsoft.com/office/drawing/2014/main" id="{34893807-82DC-8891-8EAF-B616084FD2CC}"/>
              </a:ext>
            </a:extLst>
          </p:cNvPr>
          <p:cNvSpPr txBox="1"/>
          <p:nvPr/>
        </p:nvSpPr>
        <p:spPr>
          <a:xfrm>
            <a:off x="6276873" y="5575808"/>
            <a:ext cx="934871" cy="338554"/>
          </a:xfrm>
          <a:prstGeom prst="rect">
            <a:avLst/>
          </a:prstGeom>
          <a:noFill/>
        </p:spPr>
        <p:txBody>
          <a:bodyPr wrap="none" rtlCol="0">
            <a:spAutoFit/>
          </a:bodyPr>
          <a:lstStyle/>
          <a:p>
            <a:pPr lvl="0" algn="ctr" defTabSz="731520">
              <a:defRPr/>
            </a:pPr>
            <a:r>
              <a:rPr lang="ja-JP" altLang="en-US" sz="800">
                <a:solidFill>
                  <a:srgbClr val="232F3E"/>
                </a:solidFill>
                <a:latin typeface="Meiryo" panose="020B0604030504040204" pitchFamily="34" charset="-128"/>
                <a:ea typeface="Meiryo" panose="020B0604030504040204" pitchFamily="34" charset="-128"/>
                <a:cs typeface="Amazon Ember" panose="020B0603020204020204" pitchFamily="34" charset="0"/>
              </a:rPr>
              <a:t>システム１用</a:t>
            </a:r>
            <a:endParaRPr lang="en-US" altLang="ja-JP" sz="800" dirty="0">
              <a:solidFill>
                <a:srgbClr val="232F3E"/>
              </a:solidFill>
              <a:latin typeface="Meiryo" panose="020B0604030504040204" pitchFamily="34" charset="-128"/>
              <a:ea typeface="Meiryo" panose="020B0604030504040204" pitchFamily="34" charset="-128"/>
              <a:cs typeface="Amazon Ember" panose="020B0603020204020204" pitchFamily="34" charset="0"/>
            </a:endParaRPr>
          </a:p>
          <a:p>
            <a:pPr lvl="0" algn="ctr" defTabSz="731520">
              <a:defRPr/>
            </a:pPr>
            <a:r>
              <a:rPr lang="en-US" altLang="ja-JP" sz="800" dirty="0">
                <a:solidFill>
                  <a:srgbClr val="232F3E"/>
                </a:solidFill>
                <a:latin typeface="Meiryo" panose="020B0604030504040204" pitchFamily="34" charset="-128"/>
                <a:ea typeface="Meiryo" panose="020B0604030504040204" pitchFamily="34" charset="-128"/>
                <a:cs typeface="Amazon Ember" panose="020B0603020204020204" pitchFamily="34" charset="0"/>
              </a:rPr>
              <a:t>AWS</a:t>
            </a:r>
            <a:r>
              <a:rPr lang="ja-JP" altLang="en-US" sz="800">
                <a:solidFill>
                  <a:srgbClr val="232F3E"/>
                </a:solidFill>
                <a:latin typeface="Meiryo" panose="020B0604030504040204" pitchFamily="34" charset="-128"/>
                <a:ea typeface="Meiryo" panose="020B0604030504040204" pitchFamily="34" charset="-128"/>
                <a:cs typeface="Amazon Ember" panose="020B0603020204020204" pitchFamily="34" charset="0"/>
              </a:rPr>
              <a:t>アカウント</a:t>
            </a:r>
            <a:endParaRPr lang="en-US" altLang="ja-JP" sz="800" dirty="0">
              <a:solidFill>
                <a:srgbClr val="232F3E"/>
              </a:solidFill>
              <a:latin typeface="Meiryo" panose="020B0604030504040204" pitchFamily="34" charset="-128"/>
              <a:ea typeface="Meiryo" panose="020B0604030504040204" pitchFamily="34" charset="-128"/>
              <a:cs typeface="Amazon Ember" panose="020B0603020204020204" pitchFamily="34" charset="0"/>
            </a:endParaRPr>
          </a:p>
        </p:txBody>
      </p:sp>
      <p:cxnSp>
        <p:nvCxnSpPr>
          <p:cNvPr id="40" name="コネクタ: カギ線 84">
            <a:extLst>
              <a:ext uri="{FF2B5EF4-FFF2-40B4-BE49-F238E27FC236}">
                <a16:creationId xmlns:a16="http://schemas.microsoft.com/office/drawing/2014/main" id="{C216CAFB-35EC-1C83-B59C-77BC028486DD}"/>
              </a:ext>
            </a:extLst>
          </p:cNvPr>
          <p:cNvCxnSpPr>
            <a:cxnSpLocks/>
            <a:stCxn id="17" idx="2"/>
            <a:endCxn id="9" idx="0"/>
          </p:cNvCxnSpPr>
          <p:nvPr/>
        </p:nvCxnSpPr>
        <p:spPr>
          <a:xfrm rot="5400000">
            <a:off x="6698182" y="5047106"/>
            <a:ext cx="269273" cy="89098"/>
          </a:xfrm>
          <a:prstGeom prst="bentConnector3">
            <a:avLst>
              <a:gd name="adj1" fmla="val 50000"/>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1" name="コネクタ: カギ線 87">
            <a:extLst>
              <a:ext uri="{FF2B5EF4-FFF2-40B4-BE49-F238E27FC236}">
                <a16:creationId xmlns:a16="http://schemas.microsoft.com/office/drawing/2014/main" id="{16D2598C-2494-8020-7B6A-23BD8929C1F1}"/>
              </a:ext>
            </a:extLst>
          </p:cNvPr>
          <p:cNvCxnSpPr>
            <a:cxnSpLocks/>
            <a:stCxn id="17" idx="2"/>
            <a:endCxn id="38" idx="0"/>
          </p:cNvCxnSpPr>
          <p:nvPr/>
        </p:nvCxnSpPr>
        <p:spPr>
          <a:xfrm rot="16200000" flipH="1">
            <a:off x="7028005" y="4806381"/>
            <a:ext cx="269273" cy="570548"/>
          </a:xfrm>
          <a:prstGeom prst="bentConnector3">
            <a:avLst>
              <a:gd name="adj1" fmla="val 50000"/>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43" name="テキスト ボックス 111">
            <a:extLst>
              <a:ext uri="{FF2B5EF4-FFF2-40B4-BE49-F238E27FC236}">
                <a16:creationId xmlns:a16="http://schemas.microsoft.com/office/drawing/2014/main" id="{2E18212D-3CF8-FE9E-22AE-9D5D3F221CDE}"/>
              </a:ext>
            </a:extLst>
          </p:cNvPr>
          <p:cNvSpPr txBox="1"/>
          <p:nvPr/>
        </p:nvSpPr>
        <p:spPr>
          <a:xfrm>
            <a:off x="8130602" y="2830427"/>
            <a:ext cx="930063" cy="215444"/>
          </a:xfrm>
          <a:prstGeom prst="rect">
            <a:avLst/>
          </a:prstGeom>
          <a:noFill/>
        </p:spPr>
        <p:txBody>
          <a:bodyPr wrap="none" rtlCol="0">
            <a:spAutoFit/>
          </a:bodyPr>
          <a:lstStyle/>
          <a:p>
            <a:pPr lvl="0" defTabSz="731520">
              <a:defRPr/>
            </a:pPr>
            <a:r>
              <a:rPr lang="en-US" altLang="ja-JP" sz="800" dirty="0" err="1">
                <a:solidFill>
                  <a:srgbClr val="232F3E"/>
                </a:solidFill>
                <a:latin typeface="Meiryo" panose="020B0604030504040204" pitchFamily="34" charset="-128"/>
                <a:ea typeface="Meiryo" panose="020B0604030504040204" pitchFamily="34" charset="-128"/>
                <a:cs typeface="Amazon Ember" panose="020B0603020204020204" pitchFamily="34" charset="0"/>
              </a:rPr>
              <a:t>FullAWSAccess</a:t>
            </a:r>
            <a:endParaRPr lang="en-US" altLang="ja-JP" sz="800" dirty="0">
              <a:solidFill>
                <a:srgbClr val="232F3E"/>
              </a:solidFill>
              <a:latin typeface="Meiryo" panose="020B0604030504040204" pitchFamily="34" charset="-128"/>
              <a:ea typeface="Meiryo" panose="020B0604030504040204" pitchFamily="34" charset="-128"/>
              <a:cs typeface="Amazon Ember" panose="020B0603020204020204" pitchFamily="34" charset="0"/>
            </a:endParaRPr>
          </a:p>
        </p:txBody>
      </p:sp>
      <p:sp>
        <p:nvSpPr>
          <p:cNvPr id="45" name="正方形/長方形 118">
            <a:extLst>
              <a:ext uri="{FF2B5EF4-FFF2-40B4-BE49-F238E27FC236}">
                <a16:creationId xmlns:a16="http://schemas.microsoft.com/office/drawing/2014/main" id="{1A390D42-D49A-D79C-57FA-9E7F8FDCF566}"/>
              </a:ext>
            </a:extLst>
          </p:cNvPr>
          <p:cNvSpPr/>
          <p:nvPr/>
        </p:nvSpPr>
        <p:spPr>
          <a:xfrm>
            <a:off x="9060664" y="2830428"/>
            <a:ext cx="604581" cy="172726"/>
          </a:xfrm>
          <a:prstGeom prst="rect">
            <a:avLst/>
          </a:prstGeom>
          <a:solidFill>
            <a:srgbClr val="00B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800" dirty="0">
                <a:latin typeface="Meiryo" panose="020B0604030504040204" pitchFamily="34" charset="-128"/>
                <a:ea typeface="Meiryo" panose="020B0604030504040204" pitchFamily="34" charset="-128"/>
              </a:rPr>
              <a:t>Allow</a:t>
            </a:r>
            <a:r>
              <a:rPr kumimoji="1" lang="ja-JP" altLang="en-US" sz="800" dirty="0">
                <a:latin typeface="Meiryo" panose="020B0604030504040204" pitchFamily="34" charset="-128"/>
                <a:ea typeface="Meiryo" panose="020B0604030504040204" pitchFamily="34" charset="-128"/>
              </a:rPr>
              <a:t>型</a:t>
            </a:r>
          </a:p>
        </p:txBody>
      </p:sp>
      <p:sp>
        <p:nvSpPr>
          <p:cNvPr id="46" name="正方形/長方形 119">
            <a:extLst>
              <a:ext uri="{FF2B5EF4-FFF2-40B4-BE49-F238E27FC236}">
                <a16:creationId xmlns:a16="http://schemas.microsoft.com/office/drawing/2014/main" id="{50164B47-4E94-E12F-7E9C-D8BB2D221E69}"/>
              </a:ext>
            </a:extLst>
          </p:cNvPr>
          <p:cNvSpPr/>
          <p:nvPr/>
        </p:nvSpPr>
        <p:spPr>
          <a:xfrm>
            <a:off x="7527780" y="4558388"/>
            <a:ext cx="604581" cy="172726"/>
          </a:xfrm>
          <a:prstGeom prst="rect">
            <a:avLst/>
          </a:prstGeom>
          <a:solidFill>
            <a:srgbClr val="00B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800" dirty="0">
                <a:latin typeface="Meiryo" panose="020B0604030504040204" pitchFamily="34" charset="-128"/>
                <a:ea typeface="Meiryo" panose="020B0604030504040204" pitchFamily="34" charset="-128"/>
              </a:rPr>
              <a:t>Allow</a:t>
            </a:r>
            <a:r>
              <a:rPr kumimoji="1" lang="ja-JP" altLang="en-US" sz="800" dirty="0">
                <a:latin typeface="Meiryo" panose="020B0604030504040204" pitchFamily="34" charset="-128"/>
                <a:ea typeface="Meiryo" panose="020B0604030504040204" pitchFamily="34" charset="-128"/>
              </a:rPr>
              <a:t>型</a:t>
            </a:r>
          </a:p>
        </p:txBody>
      </p:sp>
      <p:sp>
        <p:nvSpPr>
          <p:cNvPr id="47" name="正方形/長方形 120">
            <a:extLst>
              <a:ext uri="{FF2B5EF4-FFF2-40B4-BE49-F238E27FC236}">
                <a16:creationId xmlns:a16="http://schemas.microsoft.com/office/drawing/2014/main" id="{3511A707-9D91-D4AB-845F-06B8BC3DD8D6}"/>
              </a:ext>
            </a:extLst>
          </p:cNvPr>
          <p:cNvSpPr/>
          <p:nvPr/>
        </p:nvSpPr>
        <p:spPr>
          <a:xfrm>
            <a:off x="9372379" y="4572574"/>
            <a:ext cx="604581" cy="172726"/>
          </a:xfrm>
          <a:prstGeom prst="rect">
            <a:avLst/>
          </a:prstGeom>
          <a:solidFill>
            <a:srgbClr val="00B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800" dirty="0">
                <a:latin typeface="Meiryo" panose="020B0604030504040204" pitchFamily="34" charset="-128"/>
                <a:ea typeface="Meiryo" panose="020B0604030504040204" pitchFamily="34" charset="-128"/>
              </a:rPr>
              <a:t>Allow</a:t>
            </a:r>
            <a:r>
              <a:rPr kumimoji="1" lang="ja-JP" altLang="en-US" sz="800" dirty="0">
                <a:latin typeface="Meiryo" panose="020B0604030504040204" pitchFamily="34" charset="-128"/>
                <a:ea typeface="Meiryo" panose="020B0604030504040204" pitchFamily="34" charset="-128"/>
              </a:rPr>
              <a:t>型</a:t>
            </a:r>
          </a:p>
        </p:txBody>
      </p:sp>
      <p:sp>
        <p:nvSpPr>
          <p:cNvPr id="49" name="正方形/長方形 122">
            <a:extLst>
              <a:ext uri="{FF2B5EF4-FFF2-40B4-BE49-F238E27FC236}">
                <a16:creationId xmlns:a16="http://schemas.microsoft.com/office/drawing/2014/main" id="{DC85E2E5-0B70-7633-4565-DE7028EBD929}"/>
              </a:ext>
            </a:extLst>
          </p:cNvPr>
          <p:cNvSpPr/>
          <p:nvPr/>
        </p:nvSpPr>
        <p:spPr>
          <a:xfrm>
            <a:off x="10028911" y="3262957"/>
            <a:ext cx="604581" cy="172726"/>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sz="800" dirty="0">
                <a:latin typeface="Meiryo" panose="020B0604030504040204" pitchFamily="34" charset="-128"/>
                <a:ea typeface="Meiryo" panose="020B0604030504040204" pitchFamily="34" charset="-128"/>
              </a:rPr>
              <a:t>Deny</a:t>
            </a:r>
            <a:r>
              <a:rPr kumimoji="1" lang="ja-JP" altLang="en-US" sz="800" dirty="0">
                <a:latin typeface="Meiryo" panose="020B0604030504040204" pitchFamily="34" charset="-128"/>
                <a:ea typeface="Meiryo" panose="020B0604030504040204" pitchFamily="34" charset="-128"/>
              </a:rPr>
              <a:t>型</a:t>
            </a:r>
          </a:p>
        </p:txBody>
      </p:sp>
      <p:sp>
        <p:nvSpPr>
          <p:cNvPr id="55" name="吹き出し: 折線 193">
            <a:extLst>
              <a:ext uri="{FF2B5EF4-FFF2-40B4-BE49-F238E27FC236}">
                <a16:creationId xmlns:a16="http://schemas.microsoft.com/office/drawing/2014/main" id="{08DB7684-FAEE-F003-4E0A-77FE90E1020A}"/>
              </a:ext>
            </a:extLst>
          </p:cNvPr>
          <p:cNvSpPr/>
          <p:nvPr/>
        </p:nvSpPr>
        <p:spPr>
          <a:xfrm>
            <a:off x="8721571" y="2161536"/>
            <a:ext cx="2144652" cy="524794"/>
          </a:xfrm>
          <a:prstGeom prst="borderCallout2">
            <a:avLst>
              <a:gd name="adj1" fmla="val 18043"/>
              <a:gd name="adj2" fmla="val -2385"/>
              <a:gd name="adj3" fmla="val 18043"/>
              <a:gd name="adj4" fmla="val -8303"/>
              <a:gd name="adj5" fmla="val 112869"/>
              <a:gd name="adj6" fmla="val -11148"/>
            </a:avLst>
          </a:prstGeom>
          <a:solidFill>
            <a:schemeClr val="accent2"/>
          </a:solidFill>
          <a:ln>
            <a:solidFill>
              <a:schemeClr val="accent2"/>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ja-JP" altLang="en-US" sz="800">
                <a:latin typeface="Meiryo" panose="020B0604030504040204" pitchFamily="34" charset="-128"/>
                <a:ea typeface="Meiryo" panose="020B0604030504040204" pitchFamily="34" charset="-128"/>
              </a:rPr>
              <a:t>（例）マルチアカウント</a:t>
            </a:r>
            <a:r>
              <a:rPr lang="ja-JP" altLang="en-US" sz="800" dirty="0">
                <a:latin typeface="Meiryo" panose="020B0604030504040204" pitchFamily="34" charset="-128"/>
                <a:ea typeface="Meiryo" panose="020B0604030504040204" pitchFamily="34" charset="-128"/>
              </a:rPr>
              <a:t>統制を行う上で禁止す</a:t>
            </a:r>
            <a:r>
              <a:rPr lang="ja-JP" altLang="en-US" sz="800">
                <a:latin typeface="Meiryo" panose="020B0604030504040204" pitchFamily="34" charset="-128"/>
                <a:ea typeface="Meiryo" panose="020B0604030504040204" pitchFamily="34" charset="-128"/>
              </a:rPr>
              <a:t>べき動作</a:t>
            </a:r>
            <a:r>
              <a:rPr lang="en-US" altLang="ja-JP" sz="800" dirty="0">
                <a:latin typeface="Meiryo" panose="020B0604030504040204" pitchFamily="34" charset="-128"/>
                <a:ea typeface="Meiryo" panose="020B0604030504040204" pitchFamily="34" charset="-128"/>
              </a:rPr>
              <a:t> </a:t>
            </a:r>
            <a:r>
              <a:rPr lang="ja-JP" altLang="en-US" sz="800">
                <a:latin typeface="Meiryo" panose="020B0604030504040204" pitchFamily="34" charset="-128"/>
                <a:ea typeface="Meiryo" panose="020B0604030504040204" pitchFamily="34" charset="-128"/>
              </a:rPr>
              <a:t>を</a:t>
            </a:r>
            <a:r>
              <a:rPr lang="en-US" altLang="ja-JP" sz="800" dirty="0">
                <a:latin typeface="Meiryo" panose="020B0604030504040204" pitchFamily="34" charset="-128"/>
                <a:ea typeface="Meiryo" panose="020B0604030504040204" pitchFamily="34" charset="-128"/>
              </a:rPr>
              <a:t>Deny</a:t>
            </a:r>
            <a:r>
              <a:rPr lang="ja-JP" altLang="en-US" sz="800" dirty="0">
                <a:latin typeface="Meiryo" panose="020B0604030504040204" pitchFamily="34" charset="-128"/>
                <a:ea typeface="Meiryo" panose="020B0604030504040204" pitchFamily="34" charset="-128"/>
              </a:rPr>
              <a:t>型</a:t>
            </a:r>
            <a:r>
              <a:rPr lang="ja-JP" altLang="en-US" sz="800">
                <a:latin typeface="Meiryo" panose="020B0604030504040204" pitchFamily="34" charset="-128"/>
                <a:ea typeface="Meiryo" panose="020B0604030504040204" pitchFamily="34" charset="-128"/>
              </a:rPr>
              <a:t>ポリシーで定義し、それ</a:t>
            </a:r>
            <a:r>
              <a:rPr lang="ja-JP" altLang="en-US" sz="800" dirty="0">
                <a:latin typeface="Meiryo" panose="020B0604030504040204" pitchFamily="34" charset="-128"/>
                <a:ea typeface="Meiryo" panose="020B0604030504040204" pitchFamily="34" charset="-128"/>
              </a:rPr>
              <a:t>以外のアクションについては</a:t>
            </a:r>
            <a:r>
              <a:rPr lang="en-US" altLang="ja-JP" sz="800" dirty="0" err="1">
                <a:latin typeface="Meiryo" panose="020B0604030504040204" pitchFamily="34" charset="-128"/>
                <a:ea typeface="Meiryo" panose="020B0604030504040204" pitchFamily="34" charset="-128"/>
              </a:rPr>
              <a:t>FullAWSAccess</a:t>
            </a:r>
            <a:r>
              <a:rPr lang="ja-JP" altLang="en-US" sz="800" dirty="0">
                <a:latin typeface="Meiryo" panose="020B0604030504040204" pitchFamily="34" charset="-128"/>
                <a:ea typeface="Meiryo" panose="020B0604030504040204" pitchFamily="34" charset="-128"/>
              </a:rPr>
              <a:t>で許可</a:t>
            </a:r>
          </a:p>
        </p:txBody>
      </p:sp>
      <p:sp>
        <p:nvSpPr>
          <p:cNvPr id="56" name="テキスト ボックス 199">
            <a:extLst>
              <a:ext uri="{FF2B5EF4-FFF2-40B4-BE49-F238E27FC236}">
                <a16:creationId xmlns:a16="http://schemas.microsoft.com/office/drawing/2014/main" id="{84C39522-C35D-F4FA-3561-9591DF6608A6}"/>
              </a:ext>
            </a:extLst>
          </p:cNvPr>
          <p:cNvSpPr txBox="1"/>
          <p:nvPr/>
        </p:nvSpPr>
        <p:spPr>
          <a:xfrm>
            <a:off x="7084419" y="5570646"/>
            <a:ext cx="934871" cy="338554"/>
          </a:xfrm>
          <a:prstGeom prst="rect">
            <a:avLst/>
          </a:prstGeom>
          <a:noFill/>
        </p:spPr>
        <p:txBody>
          <a:bodyPr wrap="none" rtlCol="0">
            <a:spAutoFit/>
          </a:bodyPr>
          <a:lstStyle/>
          <a:p>
            <a:pPr lvl="0" algn="ctr" defTabSz="731520">
              <a:defRPr/>
            </a:pPr>
            <a:r>
              <a:rPr lang="ja-JP" altLang="en-US" sz="800">
                <a:solidFill>
                  <a:srgbClr val="232F3E"/>
                </a:solidFill>
                <a:latin typeface="Meiryo" panose="020B0604030504040204" pitchFamily="34" charset="-128"/>
                <a:ea typeface="Meiryo" panose="020B0604030504040204" pitchFamily="34" charset="-128"/>
                <a:cs typeface="Amazon Ember" panose="020B0603020204020204" pitchFamily="34" charset="0"/>
              </a:rPr>
              <a:t>システム</a:t>
            </a:r>
            <a:r>
              <a:rPr lang="en-US" altLang="ja-JP" sz="800" dirty="0">
                <a:solidFill>
                  <a:srgbClr val="232F3E"/>
                </a:solidFill>
                <a:latin typeface="Meiryo" panose="020B0604030504040204" pitchFamily="34" charset="-128"/>
                <a:ea typeface="Meiryo" panose="020B0604030504040204" pitchFamily="34" charset="-128"/>
                <a:cs typeface="Amazon Ember" panose="020B0603020204020204" pitchFamily="34" charset="0"/>
              </a:rPr>
              <a:t>2</a:t>
            </a:r>
            <a:r>
              <a:rPr lang="ja-JP" altLang="en-US" sz="800">
                <a:solidFill>
                  <a:srgbClr val="232F3E"/>
                </a:solidFill>
                <a:latin typeface="Meiryo" panose="020B0604030504040204" pitchFamily="34" charset="-128"/>
                <a:ea typeface="Meiryo" panose="020B0604030504040204" pitchFamily="34" charset="-128"/>
                <a:cs typeface="Amazon Ember" panose="020B0603020204020204" pitchFamily="34" charset="0"/>
              </a:rPr>
              <a:t>用</a:t>
            </a:r>
            <a:endParaRPr lang="en-US" altLang="ja-JP" sz="800" dirty="0">
              <a:solidFill>
                <a:srgbClr val="232F3E"/>
              </a:solidFill>
              <a:latin typeface="Meiryo" panose="020B0604030504040204" pitchFamily="34" charset="-128"/>
              <a:ea typeface="Meiryo" panose="020B0604030504040204" pitchFamily="34" charset="-128"/>
              <a:cs typeface="Amazon Ember" panose="020B0603020204020204" pitchFamily="34" charset="0"/>
            </a:endParaRPr>
          </a:p>
          <a:p>
            <a:pPr lvl="0" algn="ctr" defTabSz="731520">
              <a:defRPr/>
            </a:pPr>
            <a:r>
              <a:rPr lang="en-US" altLang="ja-JP" sz="800" dirty="0">
                <a:solidFill>
                  <a:srgbClr val="232F3E"/>
                </a:solidFill>
                <a:latin typeface="Meiryo" panose="020B0604030504040204" pitchFamily="34" charset="-128"/>
                <a:ea typeface="Meiryo" panose="020B0604030504040204" pitchFamily="34" charset="-128"/>
                <a:cs typeface="Amazon Ember" panose="020B0603020204020204" pitchFamily="34" charset="0"/>
              </a:rPr>
              <a:t>AWS</a:t>
            </a:r>
            <a:r>
              <a:rPr lang="ja-JP" altLang="en-US" sz="800">
                <a:solidFill>
                  <a:srgbClr val="232F3E"/>
                </a:solidFill>
                <a:latin typeface="Meiryo" panose="020B0604030504040204" pitchFamily="34" charset="-128"/>
                <a:ea typeface="Meiryo" panose="020B0604030504040204" pitchFamily="34" charset="-128"/>
                <a:cs typeface="Amazon Ember" panose="020B0603020204020204" pitchFamily="34" charset="0"/>
              </a:rPr>
              <a:t>アカウント</a:t>
            </a:r>
            <a:endParaRPr lang="en-US" altLang="ja-JP" sz="800" dirty="0">
              <a:solidFill>
                <a:srgbClr val="232F3E"/>
              </a:solidFill>
              <a:latin typeface="Meiryo" panose="020B0604030504040204" pitchFamily="34" charset="-128"/>
              <a:ea typeface="Meiryo" panose="020B0604030504040204" pitchFamily="34" charset="-128"/>
              <a:cs typeface="Amazon Ember" panose="020B0603020204020204" pitchFamily="34" charset="0"/>
            </a:endParaRPr>
          </a:p>
        </p:txBody>
      </p:sp>
      <p:pic>
        <p:nvPicPr>
          <p:cNvPr id="57" name="Graphic 23">
            <a:extLst>
              <a:ext uri="{FF2B5EF4-FFF2-40B4-BE49-F238E27FC236}">
                <a16:creationId xmlns:a16="http://schemas.microsoft.com/office/drawing/2014/main" id="{FF487B87-0B59-0C77-3A11-490A9CACC50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247204" y="5214166"/>
            <a:ext cx="399662" cy="414021"/>
          </a:xfrm>
          <a:prstGeom prst="rect">
            <a:avLst/>
          </a:prstGeom>
        </p:spPr>
      </p:pic>
      <p:pic>
        <p:nvPicPr>
          <p:cNvPr id="58" name="Graphic 23">
            <a:extLst>
              <a:ext uri="{FF2B5EF4-FFF2-40B4-BE49-F238E27FC236}">
                <a16:creationId xmlns:a16="http://schemas.microsoft.com/office/drawing/2014/main" id="{2C6A9CF6-72F8-EC8E-D5FE-B80281AB608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906850" y="5214166"/>
            <a:ext cx="399662" cy="414021"/>
          </a:xfrm>
          <a:prstGeom prst="rect">
            <a:avLst/>
          </a:prstGeom>
        </p:spPr>
      </p:pic>
      <p:cxnSp>
        <p:nvCxnSpPr>
          <p:cNvPr id="60" name="コネクタ: カギ線 204">
            <a:extLst>
              <a:ext uri="{FF2B5EF4-FFF2-40B4-BE49-F238E27FC236}">
                <a16:creationId xmlns:a16="http://schemas.microsoft.com/office/drawing/2014/main" id="{6FA64D3E-99D4-24EA-1854-DD682B355AD3}"/>
              </a:ext>
            </a:extLst>
          </p:cNvPr>
          <p:cNvCxnSpPr>
            <a:cxnSpLocks/>
            <a:endCxn id="57" idx="0"/>
          </p:cNvCxnSpPr>
          <p:nvPr/>
        </p:nvCxnSpPr>
        <p:spPr>
          <a:xfrm rot="5400000">
            <a:off x="8356948" y="5034980"/>
            <a:ext cx="269273" cy="89098"/>
          </a:xfrm>
          <a:prstGeom prst="bentConnector3">
            <a:avLst>
              <a:gd name="adj1" fmla="val 50000"/>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1" name="コネクタ: カギ線 205">
            <a:extLst>
              <a:ext uri="{FF2B5EF4-FFF2-40B4-BE49-F238E27FC236}">
                <a16:creationId xmlns:a16="http://schemas.microsoft.com/office/drawing/2014/main" id="{A65A6C7D-E485-7872-ADA4-EF6D417C6944}"/>
              </a:ext>
            </a:extLst>
          </p:cNvPr>
          <p:cNvCxnSpPr>
            <a:cxnSpLocks/>
            <a:endCxn id="58" idx="0"/>
          </p:cNvCxnSpPr>
          <p:nvPr/>
        </p:nvCxnSpPr>
        <p:spPr>
          <a:xfrm rot="16200000" flipH="1">
            <a:off x="8686771" y="4794255"/>
            <a:ext cx="269273" cy="570548"/>
          </a:xfrm>
          <a:prstGeom prst="bentConnector3">
            <a:avLst>
              <a:gd name="adj1" fmla="val 50000"/>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69" name="テキスト ボックス 80">
            <a:extLst>
              <a:ext uri="{FF2B5EF4-FFF2-40B4-BE49-F238E27FC236}">
                <a16:creationId xmlns:a16="http://schemas.microsoft.com/office/drawing/2014/main" id="{0EE1E056-E13A-62BE-F0C1-FAC06162E6ED}"/>
              </a:ext>
            </a:extLst>
          </p:cNvPr>
          <p:cNvSpPr txBox="1"/>
          <p:nvPr/>
        </p:nvSpPr>
        <p:spPr>
          <a:xfrm>
            <a:off x="7883719" y="5619466"/>
            <a:ext cx="934871" cy="338554"/>
          </a:xfrm>
          <a:prstGeom prst="rect">
            <a:avLst/>
          </a:prstGeom>
          <a:noFill/>
        </p:spPr>
        <p:txBody>
          <a:bodyPr wrap="none" rtlCol="0">
            <a:spAutoFit/>
          </a:bodyPr>
          <a:lstStyle/>
          <a:p>
            <a:pPr lvl="0" algn="ctr" defTabSz="731520">
              <a:defRPr/>
            </a:pPr>
            <a:r>
              <a:rPr lang="ja-JP" altLang="en-US" sz="800">
                <a:solidFill>
                  <a:srgbClr val="232F3E"/>
                </a:solidFill>
                <a:latin typeface="Meiryo" panose="020B0604030504040204" pitchFamily="34" charset="-128"/>
                <a:ea typeface="Meiryo" panose="020B0604030504040204" pitchFamily="34" charset="-128"/>
                <a:cs typeface="Amazon Ember" panose="020B0603020204020204" pitchFamily="34" charset="0"/>
              </a:rPr>
              <a:t>システム１用</a:t>
            </a:r>
            <a:endParaRPr lang="en-US" altLang="ja-JP" sz="800" dirty="0">
              <a:solidFill>
                <a:srgbClr val="232F3E"/>
              </a:solidFill>
              <a:latin typeface="Meiryo" panose="020B0604030504040204" pitchFamily="34" charset="-128"/>
              <a:ea typeface="Meiryo" panose="020B0604030504040204" pitchFamily="34" charset="-128"/>
              <a:cs typeface="Amazon Ember" panose="020B0603020204020204" pitchFamily="34" charset="0"/>
            </a:endParaRPr>
          </a:p>
          <a:p>
            <a:pPr lvl="0" algn="ctr" defTabSz="731520">
              <a:defRPr/>
            </a:pPr>
            <a:r>
              <a:rPr lang="en-US" altLang="ja-JP" sz="800" dirty="0">
                <a:solidFill>
                  <a:srgbClr val="232F3E"/>
                </a:solidFill>
                <a:latin typeface="Meiryo" panose="020B0604030504040204" pitchFamily="34" charset="-128"/>
                <a:ea typeface="Meiryo" panose="020B0604030504040204" pitchFamily="34" charset="-128"/>
                <a:cs typeface="Amazon Ember" panose="020B0603020204020204" pitchFamily="34" charset="0"/>
              </a:rPr>
              <a:t>AWS</a:t>
            </a:r>
            <a:r>
              <a:rPr lang="ja-JP" altLang="en-US" sz="800">
                <a:solidFill>
                  <a:srgbClr val="232F3E"/>
                </a:solidFill>
                <a:latin typeface="Meiryo" panose="020B0604030504040204" pitchFamily="34" charset="-128"/>
                <a:ea typeface="Meiryo" panose="020B0604030504040204" pitchFamily="34" charset="-128"/>
                <a:cs typeface="Amazon Ember" panose="020B0603020204020204" pitchFamily="34" charset="0"/>
              </a:rPr>
              <a:t>アカウント</a:t>
            </a:r>
            <a:endParaRPr lang="en-US" altLang="ja-JP" sz="800" dirty="0">
              <a:solidFill>
                <a:srgbClr val="232F3E"/>
              </a:solidFill>
              <a:latin typeface="Meiryo" panose="020B0604030504040204" pitchFamily="34" charset="-128"/>
              <a:ea typeface="Meiryo" panose="020B0604030504040204" pitchFamily="34" charset="-128"/>
              <a:cs typeface="Amazon Ember" panose="020B0603020204020204" pitchFamily="34" charset="0"/>
            </a:endParaRPr>
          </a:p>
        </p:txBody>
      </p:sp>
      <p:sp>
        <p:nvSpPr>
          <p:cNvPr id="70" name="テキスト ボックス 199">
            <a:extLst>
              <a:ext uri="{FF2B5EF4-FFF2-40B4-BE49-F238E27FC236}">
                <a16:creationId xmlns:a16="http://schemas.microsoft.com/office/drawing/2014/main" id="{71D565E6-FFDF-A915-8CA6-A71EF4463899}"/>
              </a:ext>
            </a:extLst>
          </p:cNvPr>
          <p:cNvSpPr txBox="1"/>
          <p:nvPr/>
        </p:nvSpPr>
        <p:spPr>
          <a:xfrm>
            <a:off x="8691265" y="5614304"/>
            <a:ext cx="934871" cy="338554"/>
          </a:xfrm>
          <a:prstGeom prst="rect">
            <a:avLst/>
          </a:prstGeom>
          <a:noFill/>
        </p:spPr>
        <p:txBody>
          <a:bodyPr wrap="none" rtlCol="0">
            <a:spAutoFit/>
          </a:bodyPr>
          <a:lstStyle/>
          <a:p>
            <a:pPr lvl="0" algn="ctr" defTabSz="731520">
              <a:defRPr/>
            </a:pPr>
            <a:r>
              <a:rPr lang="ja-JP" altLang="en-US" sz="800">
                <a:solidFill>
                  <a:srgbClr val="232F3E"/>
                </a:solidFill>
                <a:latin typeface="Meiryo" panose="020B0604030504040204" pitchFamily="34" charset="-128"/>
                <a:ea typeface="Meiryo" panose="020B0604030504040204" pitchFamily="34" charset="-128"/>
                <a:cs typeface="Amazon Ember" panose="020B0603020204020204" pitchFamily="34" charset="0"/>
              </a:rPr>
              <a:t>システム</a:t>
            </a:r>
            <a:r>
              <a:rPr lang="en-US" altLang="ja-JP" sz="800" dirty="0">
                <a:solidFill>
                  <a:srgbClr val="232F3E"/>
                </a:solidFill>
                <a:latin typeface="Meiryo" panose="020B0604030504040204" pitchFamily="34" charset="-128"/>
                <a:ea typeface="Meiryo" panose="020B0604030504040204" pitchFamily="34" charset="-128"/>
                <a:cs typeface="Amazon Ember" panose="020B0603020204020204" pitchFamily="34" charset="0"/>
              </a:rPr>
              <a:t>2</a:t>
            </a:r>
            <a:r>
              <a:rPr lang="ja-JP" altLang="en-US" sz="800">
                <a:solidFill>
                  <a:srgbClr val="232F3E"/>
                </a:solidFill>
                <a:latin typeface="Meiryo" panose="020B0604030504040204" pitchFamily="34" charset="-128"/>
                <a:ea typeface="Meiryo" panose="020B0604030504040204" pitchFamily="34" charset="-128"/>
                <a:cs typeface="Amazon Ember" panose="020B0603020204020204" pitchFamily="34" charset="0"/>
              </a:rPr>
              <a:t>用</a:t>
            </a:r>
            <a:endParaRPr lang="en-US" altLang="ja-JP" sz="800" dirty="0">
              <a:solidFill>
                <a:srgbClr val="232F3E"/>
              </a:solidFill>
              <a:latin typeface="Meiryo" panose="020B0604030504040204" pitchFamily="34" charset="-128"/>
              <a:ea typeface="Meiryo" panose="020B0604030504040204" pitchFamily="34" charset="-128"/>
              <a:cs typeface="Amazon Ember" panose="020B0603020204020204" pitchFamily="34" charset="0"/>
            </a:endParaRPr>
          </a:p>
          <a:p>
            <a:pPr lvl="0" algn="ctr" defTabSz="731520">
              <a:defRPr/>
            </a:pPr>
            <a:r>
              <a:rPr lang="en-US" altLang="ja-JP" sz="800" dirty="0">
                <a:solidFill>
                  <a:srgbClr val="232F3E"/>
                </a:solidFill>
                <a:latin typeface="Meiryo" panose="020B0604030504040204" pitchFamily="34" charset="-128"/>
                <a:ea typeface="Meiryo" panose="020B0604030504040204" pitchFamily="34" charset="-128"/>
                <a:cs typeface="Amazon Ember" panose="020B0603020204020204" pitchFamily="34" charset="0"/>
              </a:rPr>
              <a:t>AWS</a:t>
            </a:r>
            <a:r>
              <a:rPr lang="ja-JP" altLang="en-US" sz="800">
                <a:solidFill>
                  <a:srgbClr val="232F3E"/>
                </a:solidFill>
                <a:latin typeface="Meiryo" panose="020B0604030504040204" pitchFamily="34" charset="-128"/>
                <a:ea typeface="Meiryo" panose="020B0604030504040204" pitchFamily="34" charset="-128"/>
                <a:cs typeface="Amazon Ember" panose="020B0603020204020204" pitchFamily="34" charset="0"/>
              </a:rPr>
              <a:t>アカウント</a:t>
            </a:r>
            <a:endParaRPr lang="en-US" altLang="ja-JP" sz="800" dirty="0">
              <a:solidFill>
                <a:srgbClr val="232F3E"/>
              </a:solidFill>
              <a:latin typeface="Meiryo" panose="020B0604030504040204" pitchFamily="34" charset="-128"/>
              <a:ea typeface="Meiryo" panose="020B0604030504040204" pitchFamily="34" charset="-128"/>
              <a:cs typeface="Amazon Ember" panose="020B0603020204020204" pitchFamily="34" charset="0"/>
            </a:endParaRPr>
          </a:p>
        </p:txBody>
      </p:sp>
      <p:sp>
        <p:nvSpPr>
          <p:cNvPr id="71" name="TextBox 70">
            <a:extLst>
              <a:ext uri="{FF2B5EF4-FFF2-40B4-BE49-F238E27FC236}">
                <a16:creationId xmlns:a16="http://schemas.microsoft.com/office/drawing/2014/main" id="{5D1471BA-848B-9C54-7404-41E493DEB6D6}"/>
              </a:ext>
            </a:extLst>
          </p:cNvPr>
          <p:cNvSpPr txBox="1"/>
          <p:nvPr/>
        </p:nvSpPr>
        <p:spPr>
          <a:xfrm>
            <a:off x="6331007" y="1561837"/>
            <a:ext cx="2159566" cy="307777"/>
          </a:xfrm>
          <a:prstGeom prst="rect">
            <a:avLst/>
          </a:prstGeom>
          <a:noFill/>
        </p:spPr>
        <p:txBody>
          <a:bodyPr wrap="none" rtlCol="0">
            <a:spAutoFit/>
          </a:bodyPr>
          <a:lstStyle/>
          <a:p>
            <a:pPr algn="l"/>
            <a:r>
              <a:rPr kumimoji="1" lang="en-JP" sz="1400" dirty="0">
                <a:solidFill>
                  <a:schemeClr val="accent3"/>
                </a:solidFill>
                <a:latin typeface="Meiryo" panose="020B0604030504040204" pitchFamily="34" charset="-128"/>
                <a:ea typeface="Meiryo" panose="020B0604030504040204" pitchFamily="34" charset="-128"/>
                <a:cs typeface="Amazon Ember" panose="020B0603020204020204" pitchFamily="34" charset="0"/>
              </a:rPr>
              <a:t>アカウント階層構造の例</a:t>
            </a:r>
          </a:p>
        </p:txBody>
      </p:sp>
    </p:spTree>
    <p:extLst>
      <p:ext uri="{BB962C8B-B14F-4D97-AF65-F5344CB8AC3E}">
        <p14:creationId xmlns:p14="http://schemas.microsoft.com/office/powerpoint/2010/main" val="205400139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prstGeom prst="rect">
            <a:avLst/>
          </a:prstGeom>
        </p:spPr>
        <p:txBody>
          <a:bodyPr vert="horz" lIns="24000" tIns="24000" rIns="24000" bIns="24000" rtlCol="0" anchor="ctr" anchorCtr="0">
            <a:noAutofit/>
          </a:bodyPr>
          <a:lstStyle/>
          <a:p>
            <a:pPr lvl="0"/>
            <a:r>
              <a:rPr lang="ja-JP" altLang="en-US" sz="2800" b="0" dirty="0">
                <a:gradFill>
                  <a:gsLst>
                    <a:gs pos="0">
                      <a:schemeClr val="tx1">
                        <a:lumMod val="75000"/>
                      </a:schemeClr>
                    </a:gs>
                    <a:gs pos="100000">
                      <a:schemeClr val="tx1">
                        <a:lumMod val="75000"/>
                      </a:schemeClr>
                    </a:gs>
                  </a:gsLst>
                  <a:lin ang="16200000" scaled="0"/>
                </a:gradFill>
              </a:rPr>
              <a:t>参考：</a:t>
            </a:r>
            <a:r>
              <a:rPr lang="en-US" altLang="ja-JP" sz="2800" b="0" dirty="0">
                <a:gradFill>
                  <a:gsLst>
                    <a:gs pos="0">
                      <a:schemeClr val="tx1">
                        <a:lumMod val="75000"/>
                      </a:schemeClr>
                    </a:gs>
                    <a:gs pos="100000">
                      <a:schemeClr val="tx1">
                        <a:lumMod val="75000"/>
                      </a:schemeClr>
                    </a:gs>
                  </a:gsLst>
                  <a:lin ang="16200000" scaled="0"/>
                </a:gradFill>
              </a:rPr>
              <a:t> IAM Roles Anywhere</a:t>
            </a:r>
            <a:endParaRPr lang="ja-JP" altLang="en-US" sz="2800" b="0" dirty="0">
              <a:gradFill>
                <a:gsLst>
                  <a:gs pos="0">
                    <a:schemeClr val="tx1">
                      <a:lumMod val="75000"/>
                    </a:schemeClr>
                  </a:gs>
                  <a:gs pos="100000">
                    <a:schemeClr val="tx1">
                      <a:lumMod val="75000"/>
                    </a:schemeClr>
                  </a:gs>
                </a:gsLst>
                <a:lin ang="16200000" scaled="0"/>
              </a:gradFill>
            </a:endParaRPr>
          </a:p>
        </p:txBody>
      </p:sp>
      <p:cxnSp>
        <p:nvCxnSpPr>
          <p:cNvPr id="2" name="直線コネクタ 16">
            <a:extLst>
              <a:ext uri="{FF2B5EF4-FFF2-40B4-BE49-F238E27FC236}">
                <a16:creationId xmlns:a16="http://schemas.microsoft.com/office/drawing/2014/main" id="{6D971689-991F-376A-51F1-EDF5AC42B41A}"/>
              </a:ext>
            </a:extLst>
          </p:cNvPr>
          <p:cNvCxnSpPr>
            <a:cxnSpLocks/>
            <a:stCxn id="11" idx="2"/>
            <a:endCxn id="44" idx="0"/>
          </p:cNvCxnSpPr>
          <p:nvPr/>
        </p:nvCxnSpPr>
        <p:spPr>
          <a:xfrm flipH="1">
            <a:off x="5186754" y="2475536"/>
            <a:ext cx="2" cy="630126"/>
          </a:xfrm>
          <a:prstGeom prst="straightConnector1">
            <a:avLst/>
          </a:prstGeom>
          <a:ln w="19050">
            <a:solidFill>
              <a:srgbClr val="7030A0"/>
            </a:solidFill>
            <a:prstDash val="sysDash"/>
            <a:headEnd type="triangle" w="med" len="med"/>
            <a:tailEnd type="triangle" w="med" len="med"/>
          </a:ln>
          <a:effectLst/>
        </p:spPr>
        <p:style>
          <a:lnRef idx="2">
            <a:schemeClr val="accent1"/>
          </a:lnRef>
          <a:fillRef idx="0">
            <a:schemeClr val="accent1"/>
          </a:fillRef>
          <a:effectRef idx="1">
            <a:schemeClr val="accent1"/>
          </a:effectRef>
          <a:fontRef idx="minor">
            <a:schemeClr val="tx1"/>
          </a:fontRef>
        </p:style>
      </p:cxnSp>
      <p:pic>
        <p:nvPicPr>
          <p:cNvPr id="3" name="Graphic 24">
            <a:extLst>
              <a:ext uri="{FF2B5EF4-FFF2-40B4-BE49-F238E27FC236}">
                <a16:creationId xmlns:a16="http://schemas.microsoft.com/office/drawing/2014/main" id="{CE7BE805-218A-3B75-11E3-ACB386CF52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9342" y="2179656"/>
            <a:ext cx="469761" cy="4697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Graphic 23">
            <a:extLst>
              <a:ext uri="{FF2B5EF4-FFF2-40B4-BE49-F238E27FC236}">
                <a16:creationId xmlns:a16="http://schemas.microsoft.com/office/drawing/2014/main" id="{F76464C0-8052-6589-9A7C-B39030AB5904}"/>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flipH="1">
            <a:off x="1141199" y="2699173"/>
            <a:ext cx="469761" cy="4697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Graphic 12">
            <a:extLst>
              <a:ext uri="{FF2B5EF4-FFF2-40B4-BE49-F238E27FC236}">
                <a16:creationId xmlns:a16="http://schemas.microsoft.com/office/drawing/2014/main" id="{CE418290-1CC0-9D5B-0567-1BBD8CF6C06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61233" y="3584648"/>
            <a:ext cx="702819" cy="7028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Graphic 21">
            <a:extLst>
              <a:ext uri="{FF2B5EF4-FFF2-40B4-BE49-F238E27FC236}">
                <a16:creationId xmlns:a16="http://schemas.microsoft.com/office/drawing/2014/main" id="{4069ADAF-CE3F-6E88-D7E0-4DD505ECF19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78904" y="5048302"/>
            <a:ext cx="457064" cy="4570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50">
            <a:extLst>
              <a:ext uri="{FF2B5EF4-FFF2-40B4-BE49-F238E27FC236}">
                <a16:creationId xmlns:a16="http://schemas.microsoft.com/office/drawing/2014/main" id="{CFCBEE9C-C267-22D5-8168-E0D5EBA7C207}"/>
              </a:ext>
            </a:extLst>
          </p:cNvPr>
          <p:cNvSpPr/>
          <p:nvPr/>
        </p:nvSpPr>
        <p:spPr>
          <a:xfrm>
            <a:off x="4192859" y="1415966"/>
            <a:ext cx="3495923" cy="1157827"/>
          </a:xfrm>
          <a:prstGeom prst="rect">
            <a:avLst/>
          </a:prstGeom>
          <a:noFill/>
          <a:ln w="19050">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r>
              <a:rPr lang="en-US" sz="1200" dirty="0" err="1">
                <a:solidFill>
                  <a:schemeClr val="tx1"/>
                </a:solidFill>
                <a:latin typeface="Meiryo UI" panose="020B0604030504040204" pitchFamily="50" charset="-128"/>
                <a:ea typeface="Meiryo UI" panose="020B0604030504040204" pitchFamily="50" charset="-128"/>
              </a:rPr>
              <a:t>公開暗号</a:t>
            </a:r>
            <a:r>
              <a:rPr lang="en-US" altLang="ja-JP" sz="1200" dirty="0" err="1">
                <a:solidFill>
                  <a:schemeClr val="tx1"/>
                </a:solidFill>
                <a:latin typeface="Meiryo UI" panose="020B0604030504040204" pitchFamily="50" charset="-128"/>
                <a:ea typeface="Meiryo UI" panose="020B0604030504040204" pitchFamily="50" charset="-128"/>
              </a:rPr>
              <a:t>鍵</a:t>
            </a:r>
            <a:r>
              <a:rPr lang="en-US" sz="1200" dirty="0" err="1">
                <a:solidFill>
                  <a:schemeClr val="tx1"/>
                </a:solidFill>
                <a:latin typeface="Meiryo UI" panose="020B0604030504040204" pitchFamily="50" charset="-128"/>
                <a:ea typeface="Meiryo UI" panose="020B0604030504040204" pitchFamily="50" charset="-128"/>
              </a:rPr>
              <a:t>インフラストラクチャ</a:t>
            </a:r>
            <a:r>
              <a:rPr lang="en-US" sz="1200" dirty="0">
                <a:solidFill>
                  <a:schemeClr val="tx1"/>
                </a:solidFill>
                <a:latin typeface="Meiryo UI" panose="020B0604030504040204" pitchFamily="50" charset="-128"/>
                <a:ea typeface="Meiryo UI" panose="020B0604030504040204" pitchFamily="50" charset="-128"/>
              </a:rPr>
              <a:t>(PKI)</a:t>
            </a:r>
          </a:p>
        </p:txBody>
      </p:sp>
      <p:pic>
        <p:nvPicPr>
          <p:cNvPr id="10" name="Graphic 20">
            <a:extLst>
              <a:ext uri="{FF2B5EF4-FFF2-40B4-BE49-F238E27FC236}">
                <a16:creationId xmlns:a16="http://schemas.microsoft.com/office/drawing/2014/main" id="{86D7EA15-5EC3-B441-DD7D-EE9EDEC851E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80826" y="1736016"/>
            <a:ext cx="411859" cy="4118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角丸四角形 22">
            <a:extLst>
              <a:ext uri="{FF2B5EF4-FFF2-40B4-BE49-F238E27FC236}">
                <a16:creationId xmlns:a16="http://schemas.microsoft.com/office/drawing/2014/main" id="{397AFA55-D395-2257-747F-692DA089080D}"/>
              </a:ext>
            </a:extLst>
          </p:cNvPr>
          <p:cNvSpPr/>
          <p:nvPr/>
        </p:nvSpPr>
        <p:spPr>
          <a:xfrm>
            <a:off x="4698953" y="2138998"/>
            <a:ext cx="975606" cy="336538"/>
          </a:xfrm>
          <a:prstGeom prst="roundRect">
            <a:avLst/>
          </a:prstGeom>
          <a:noFill/>
          <a:ln>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none" lIns="0" tIns="34290" rIns="0" bIns="34290" numCol="1" spcCol="0" rtlCol="0" fromWordArt="0" anchor="t" anchorCtr="0" forceAA="0" compatLnSpc="1">
            <a:prstTxWarp prst="textNoShape">
              <a:avLst/>
            </a:prstTxWarp>
            <a:noAutofit/>
          </a:bodyPr>
          <a:lstStyle/>
          <a:p>
            <a:pPr algn="ctr"/>
            <a:r>
              <a:rPr lang="en-US" altLang="ja-JP" sz="1050" dirty="0">
                <a:latin typeface="Meiryo UI" panose="020B0604030504040204" pitchFamily="50" charset="-128"/>
                <a:ea typeface="Meiryo UI" panose="020B0604030504040204" pitchFamily="50" charset="-128"/>
                <a:cs typeface="メイリオ" panose="020B0604030504040204" pitchFamily="50" charset="-128"/>
              </a:rPr>
              <a:t>AWS Certificate Manager</a:t>
            </a:r>
            <a:br>
              <a:rPr lang="en-US" altLang="ja-JP" sz="1050" dirty="0">
                <a:latin typeface="Meiryo UI" panose="020B0604030504040204" pitchFamily="50" charset="-128"/>
                <a:ea typeface="Meiryo UI" panose="020B0604030504040204" pitchFamily="50" charset="-128"/>
                <a:cs typeface="メイリオ" panose="020B0604030504040204" pitchFamily="50" charset="-128"/>
              </a:rPr>
            </a:br>
            <a:r>
              <a:rPr lang="en-US" altLang="ja-JP" sz="1050" dirty="0">
                <a:latin typeface="Meiryo UI" panose="020B0604030504040204" pitchFamily="50" charset="-128"/>
                <a:ea typeface="Meiryo UI" panose="020B0604030504040204" pitchFamily="50" charset="-128"/>
                <a:cs typeface="メイリオ" panose="020B0604030504040204" pitchFamily="50" charset="-128"/>
              </a:rPr>
              <a:t>Private CA</a:t>
            </a:r>
            <a:endParaRPr lang="en-US" sz="1050" dirty="0">
              <a:latin typeface="Meiryo UI" panose="020B0604030504040204" pitchFamily="50" charset="-128"/>
              <a:ea typeface="Meiryo UI" panose="020B0604030504040204" pitchFamily="50" charset="-128"/>
              <a:cs typeface="メイリオ" panose="020B0604030504040204" pitchFamily="50" charset="-128"/>
            </a:endParaRPr>
          </a:p>
        </p:txBody>
      </p:sp>
      <p:sp>
        <p:nvSpPr>
          <p:cNvPr id="12" name="角丸四角形 23">
            <a:extLst>
              <a:ext uri="{FF2B5EF4-FFF2-40B4-BE49-F238E27FC236}">
                <a16:creationId xmlns:a16="http://schemas.microsoft.com/office/drawing/2014/main" id="{225D58D6-9F34-33E8-FC39-5057AD026BC9}"/>
              </a:ext>
            </a:extLst>
          </p:cNvPr>
          <p:cNvSpPr/>
          <p:nvPr/>
        </p:nvSpPr>
        <p:spPr>
          <a:xfrm>
            <a:off x="5728907" y="1778932"/>
            <a:ext cx="651408" cy="225805"/>
          </a:xfrm>
          <a:prstGeom prst="roundRect">
            <a:avLst/>
          </a:prstGeom>
          <a:noFill/>
          <a:ln>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none" lIns="0" tIns="34290" rIns="0" bIns="34290" numCol="1" spcCol="0" rtlCol="0" fromWordArt="0" anchor="t" anchorCtr="0" forceAA="0" compatLnSpc="1">
            <a:prstTxWarp prst="textNoShape">
              <a:avLst/>
            </a:prstTxWarp>
            <a:noAutofit/>
          </a:bodyPr>
          <a:lstStyle/>
          <a:p>
            <a:pPr algn="ctr"/>
            <a:r>
              <a:rPr lang="en-US" altLang="ja-JP" sz="1400" b="1" dirty="0">
                <a:latin typeface="Meiryo UI" panose="020B0604030504040204" pitchFamily="50" charset="-128"/>
                <a:ea typeface="Meiryo UI" panose="020B0604030504040204" pitchFamily="50" charset="-128"/>
                <a:cs typeface="メイリオ" panose="020B0604030504040204" pitchFamily="50" charset="-128"/>
              </a:rPr>
              <a:t>or</a:t>
            </a:r>
            <a:endParaRPr lang="en-US" sz="1400" b="1" dirty="0">
              <a:latin typeface="Meiryo UI" panose="020B0604030504040204" pitchFamily="50" charset="-128"/>
              <a:ea typeface="Meiryo UI" panose="020B0604030504040204" pitchFamily="50" charset="-128"/>
              <a:cs typeface="メイリオ" panose="020B0604030504040204" pitchFamily="50" charset="-128"/>
            </a:endParaRPr>
          </a:p>
        </p:txBody>
      </p:sp>
      <p:sp>
        <p:nvSpPr>
          <p:cNvPr id="13" name="角丸四角形 24">
            <a:extLst>
              <a:ext uri="{FF2B5EF4-FFF2-40B4-BE49-F238E27FC236}">
                <a16:creationId xmlns:a16="http://schemas.microsoft.com/office/drawing/2014/main" id="{437D41EF-DFFF-0ABE-B902-46B311752386}"/>
              </a:ext>
            </a:extLst>
          </p:cNvPr>
          <p:cNvSpPr/>
          <p:nvPr/>
        </p:nvSpPr>
        <p:spPr>
          <a:xfrm>
            <a:off x="6494160" y="2223683"/>
            <a:ext cx="651408" cy="225805"/>
          </a:xfrm>
          <a:prstGeom prst="roundRect">
            <a:avLst/>
          </a:prstGeom>
          <a:noFill/>
          <a:ln>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none" lIns="0" tIns="34290" rIns="0" bIns="34290" numCol="1" spcCol="0" rtlCol="0" fromWordArt="0" anchor="t" anchorCtr="0" forceAA="0" compatLnSpc="1">
            <a:prstTxWarp prst="textNoShape">
              <a:avLst/>
            </a:prstTxWarp>
            <a:noAutofit/>
          </a:bodyPr>
          <a:lstStyle/>
          <a:p>
            <a:pPr algn="ctr"/>
            <a:r>
              <a:rPr lang="ja-JP" altLang="en-US" sz="1050" dirty="0">
                <a:latin typeface="Meiryo UI" panose="020B0604030504040204" pitchFamily="50" charset="-128"/>
                <a:ea typeface="Meiryo UI" panose="020B0604030504040204" pitchFamily="50" charset="-128"/>
                <a:cs typeface="メイリオ" panose="020B0604030504040204" pitchFamily="50" charset="-128"/>
              </a:rPr>
              <a:t>ユーザー固有</a:t>
            </a:r>
            <a:r>
              <a:rPr lang="en-US" altLang="ja-JP" sz="1050" dirty="0">
                <a:latin typeface="Meiryo UI" panose="020B0604030504040204" pitchFamily="50" charset="-128"/>
                <a:ea typeface="Meiryo UI" panose="020B0604030504040204" pitchFamily="50" charset="-128"/>
                <a:cs typeface="メイリオ" panose="020B0604030504040204" pitchFamily="50" charset="-128"/>
              </a:rPr>
              <a:t>CA</a:t>
            </a:r>
            <a:endParaRPr lang="en-US" sz="1050" dirty="0">
              <a:latin typeface="Meiryo UI" panose="020B0604030504040204" pitchFamily="50" charset="-128"/>
              <a:ea typeface="Meiryo UI" panose="020B0604030504040204" pitchFamily="50" charset="-128"/>
              <a:cs typeface="メイリオ" panose="020B0604030504040204" pitchFamily="50" charset="-128"/>
            </a:endParaRPr>
          </a:p>
        </p:txBody>
      </p:sp>
      <p:sp>
        <p:nvSpPr>
          <p:cNvPr id="14" name="角丸四角形 28">
            <a:extLst>
              <a:ext uri="{FF2B5EF4-FFF2-40B4-BE49-F238E27FC236}">
                <a16:creationId xmlns:a16="http://schemas.microsoft.com/office/drawing/2014/main" id="{09CF1157-D12F-BCED-EF35-1EEF296CB270}"/>
              </a:ext>
            </a:extLst>
          </p:cNvPr>
          <p:cNvSpPr/>
          <p:nvPr/>
        </p:nvSpPr>
        <p:spPr>
          <a:xfrm>
            <a:off x="1068518" y="3180693"/>
            <a:ext cx="651408" cy="225805"/>
          </a:xfrm>
          <a:prstGeom prst="roundRect">
            <a:avLst/>
          </a:prstGeom>
          <a:noFill/>
          <a:ln>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none" lIns="0" tIns="34290" rIns="0" bIns="34290" numCol="1" spcCol="0" rtlCol="0" fromWordArt="0" anchor="t" anchorCtr="0" forceAA="0" compatLnSpc="1">
            <a:prstTxWarp prst="textNoShape">
              <a:avLst/>
            </a:prstTxWarp>
            <a:noAutofit/>
          </a:bodyPr>
          <a:lstStyle/>
          <a:p>
            <a:pPr algn="ctr"/>
            <a:r>
              <a:rPr lang="ja-JP" altLang="en-US" sz="1200" dirty="0">
                <a:latin typeface="Meiryo UI" panose="020B0604030504040204" pitchFamily="50" charset="-128"/>
                <a:ea typeface="Meiryo UI" panose="020B0604030504040204" pitchFamily="50" charset="-128"/>
                <a:cs typeface="メイリオ" panose="020B0604030504040204" pitchFamily="50" charset="-128"/>
              </a:rPr>
              <a:t>アプリケーション</a:t>
            </a:r>
            <a:endParaRPr lang="en-US" sz="1200" dirty="0">
              <a:latin typeface="Meiryo UI" panose="020B0604030504040204" pitchFamily="50" charset="-128"/>
              <a:ea typeface="Meiryo UI" panose="020B0604030504040204" pitchFamily="50" charset="-128"/>
              <a:cs typeface="メイリオ" panose="020B0604030504040204" pitchFamily="50" charset="-128"/>
            </a:endParaRPr>
          </a:p>
        </p:txBody>
      </p:sp>
      <p:sp>
        <p:nvSpPr>
          <p:cNvPr id="15" name="角丸四角形 29">
            <a:extLst>
              <a:ext uri="{FF2B5EF4-FFF2-40B4-BE49-F238E27FC236}">
                <a16:creationId xmlns:a16="http://schemas.microsoft.com/office/drawing/2014/main" id="{E476BB22-3AA9-E154-CDF6-AE92935ADBCC}"/>
              </a:ext>
            </a:extLst>
          </p:cNvPr>
          <p:cNvSpPr/>
          <p:nvPr/>
        </p:nvSpPr>
        <p:spPr>
          <a:xfrm>
            <a:off x="1080557" y="4228660"/>
            <a:ext cx="651408" cy="225805"/>
          </a:xfrm>
          <a:prstGeom prst="roundRect">
            <a:avLst/>
          </a:prstGeom>
          <a:noFill/>
          <a:ln>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none" lIns="0" tIns="34290" rIns="0" bIns="34290" numCol="1" spcCol="0" rtlCol="0" fromWordArt="0" anchor="t" anchorCtr="0" forceAA="0" compatLnSpc="1">
            <a:prstTxWarp prst="textNoShape">
              <a:avLst/>
            </a:prstTxWarp>
            <a:noAutofit/>
          </a:bodyPr>
          <a:lstStyle/>
          <a:p>
            <a:pPr algn="ctr"/>
            <a:r>
              <a:rPr lang="ja-JP" altLang="en-US" sz="1200" dirty="0">
                <a:latin typeface="Meiryo UI" panose="020B0604030504040204" pitchFamily="50" charset="-128"/>
                <a:ea typeface="Meiryo UI" panose="020B0604030504040204" pitchFamily="50" charset="-128"/>
                <a:cs typeface="メイリオ" panose="020B0604030504040204" pitchFamily="50" charset="-128"/>
              </a:rPr>
              <a:t>ハイブリッドクラウド</a:t>
            </a:r>
            <a:br>
              <a:rPr lang="en-US" altLang="ja-JP" sz="1200" dirty="0">
                <a:latin typeface="Meiryo UI" panose="020B0604030504040204" pitchFamily="50" charset="-128"/>
                <a:ea typeface="Meiryo UI" panose="020B0604030504040204" pitchFamily="50" charset="-128"/>
                <a:cs typeface="メイリオ" panose="020B0604030504040204" pitchFamily="50" charset="-128"/>
              </a:rPr>
            </a:br>
            <a:r>
              <a:rPr lang="ja-JP" altLang="en-US" sz="1200" dirty="0">
                <a:latin typeface="Meiryo UI" panose="020B0604030504040204" pitchFamily="50" charset="-128"/>
                <a:ea typeface="Meiryo UI" panose="020B0604030504040204" pitchFamily="50" charset="-128"/>
                <a:cs typeface="メイリオ" panose="020B0604030504040204" pitchFamily="50" charset="-128"/>
              </a:rPr>
              <a:t>ユースケース</a:t>
            </a:r>
            <a:endParaRPr lang="en-US" sz="1200" dirty="0">
              <a:latin typeface="Meiryo UI" panose="020B0604030504040204" pitchFamily="50" charset="-128"/>
              <a:ea typeface="Meiryo UI" panose="020B0604030504040204" pitchFamily="50" charset="-128"/>
              <a:cs typeface="メイリオ" panose="020B0604030504040204" pitchFamily="50" charset="-128"/>
            </a:endParaRPr>
          </a:p>
        </p:txBody>
      </p:sp>
      <p:sp>
        <p:nvSpPr>
          <p:cNvPr id="16" name="角丸四角形 30">
            <a:extLst>
              <a:ext uri="{FF2B5EF4-FFF2-40B4-BE49-F238E27FC236}">
                <a16:creationId xmlns:a16="http://schemas.microsoft.com/office/drawing/2014/main" id="{55F762B2-F635-1B36-397E-C39A2BF10D88}"/>
              </a:ext>
            </a:extLst>
          </p:cNvPr>
          <p:cNvSpPr/>
          <p:nvPr/>
        </p:nvSpPr>
        <p:spPr>
          <a:xfrm>
            <a:off x="666566" y="5546323"/>
            <a:ext cx="1479391" cy="225805"/>
          </a:xfrm>
          <a:prstGeom prst="roundRect">
            <a:avLst/>
          </a:prstGeom>
          <a:noFill/>
          <a:ln>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none" lIns="0" tIns="34290" rIns="0" bIns="34290" numCol="1" spcCol="0" rtlCol="0" fromWordArt="0" anchor="t" anchorCtr="0" forceAA="0" compatLnSpc="1">
            <a:prstTxWarp prst="textNoShape">
              <a:avLst/>
            </a:prstTxWarp>
            <a:noAutofit/>
          </a:bodyPr>
          <a:lstStyle/>
          <a:p>
            <a:pPr algn="ctr"/>
            <a:r>
              <a:rPr lang="ja-JP" altLang="en-US" sz="1200">
                <a:latin typeface="Meiryo UI" panose="020B0604030504040204" pitchFamily="50" charset="-128"/>
                <a:ea typeface="Meiryo UI" panose="020B0604030504040204" pitchFamily="50" charset="-128"/>
                <a:cs typeface="メイリオ" panose="020B0604030504040204" pitchFamily="50" charset="-128"/>
              </a:rPr>
              <a:t>オンプレミス サーバー</a:t>
            </a:r>
            <a:endParaRPr lang="en-US" sz="1200" dirty="0">
              <a:latin typeface="Meiryo UI" panose="020B0604030504040204" pitchFamily="50" charset="-128"/>
              <a:ea typeface="Meiryo UI" panose="020B0604030504040204" pitchFamily="50" charset="-128"/>
              <a:cs typeface="メイリオ" panose="020B0604030504040204" pitchFamily="50" charset="-128"/>
            </a:endParaRPr>
          </a:p>
        </p:txBody>
      </p:sp>
      <p:sp>
        <p:nvSpPr>
          <p:cNvPr id="17" name="Rectangle 34">
            <a:extLst>
              <a:ext uri="{FF2B5EF4-FFF2-40B4-BE49-F238E27FC236}">
                <a16:creationId xmlns:a16="http://schemas.microsoft.com/office/drawing/2014/main" id="{5B379414-E691-AF7F-E714-67741AF5B755}"/>
              </a:ext>
            </a:extLst>
          </p:cNvPr>
          <p:cNvSpPr/>
          <p:nvPr/>
        </p:nvSpPr>
        <p:spPr>
          <a:xfrm>
            <a:off x="8812298" y="3464331"/>
            <a:ext cx="3151101" cy="2770569"/>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200" dirty="0">
                <a:solidFill>
                  <a:srgbClr val="000000"/>
                </a:solidFill>
                <a:latin typeface="Meiryo UI" panose="020B0604030504040204" pitchFamily="50" charset="-128"/>
                <a:ea typeface="Meiryo UI" panose="020B0604030504040204" pitchFamily="50" charset="-128"/>
              </a:rPr>
              <a:t>AWS </a:t>
            </a:r>
            <a:r>
              <a:rPr lang="en-US" sz="1200" dirty="0" err="1">
                <a:solidFill>
                  <a:srgbClr val="000000"/>
                </a:solidFill>
                <a:latin typeface="Meiryo UI" panose="020B0604030504040204" pitchFamily="50" charset="-128"/>
                <a:ea typeface="Meiryo UI" panose="020B0604030504040204" pitchFamily="50" charset="-128"/>
              </a:rPr>
              <a:t>サービス</a:t>
            </a:r>
            <a:endParaRPr lang="en-US" sz="1200" dirty="0">
              <a:solidFill>
                <a:srgbClr val="000000"/>
              </a:solidFill>
              <a:latin typeface="Meiryo UI" panose="020B0604030504040204" pitchFamily="50" charset="-128"/>
              <a:ea typeface="Meiryo UI" panose="020B0604030504040204" pitchFamily="50" charset="-128"/>
            </a:endParaRPr>
          </a:p>
        </p:txBody>
      </p:sp>
      <p:pic>
        <p:nvPicPr>
          <p:cNvPr id="18" name="Graphic 13">
            <a:extLst>
              <a:ext uri="{FF2B5EF4-FFF2-40B4-BE49-F238E27FC236}">
                <a16:creationId xmlns:a16="http://schemas.microsoft.com/office/drawing/2014/main" id="{7C3A6EFF-1CEE-60BE-7BE4-9D9A456CEB6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201521" y="3795754"/>
            <a:ext cx="487704" cy="487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Graphic 28">
            <a:extLst>
              <a:ext uri="{FF2B5EF4-FFF2-40B4-BE49-F238E27FC236}">
                <a16:creationId xmlns:a16="http://schemas.microsoft.com/office/drawing/2014/main" id="{9E35269E-BF7F-567B-0642-11087BB4E49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201521" y="4597896"/>
            <a:ext cx="487704" cy="487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Graphic 14">
            <a:extLst>
              <a:ext uri="{FF2B5EF4-FFF2-40B4-BE49-F238E27FC236}">
                <a16:creationId xmlns:a16="http://schemas.microsoft.com/office/drawing/2014/main" id="{DD7BFD87-5453-E696-10EB-61ECCA248DA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201521" y="5408097"/>
            <a:ext cx="487704" cy="487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Graphic 51">
            <a:extLst>
              <a:ext uri="{FF2B5EF4-FFF2-40B4-BE49-F238E27FC236}">
                <a16:creationId xmlns:a16="http://schemas.microsoft.com/office/drawing/2014/main" id="{D9A308EA-7980-C003-3D3D-09D25F368DE2}"/>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167212" y="3795754"/>
            <a:ext cx="487704" cy="487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Graphic 32">
            <a:extLst>
              <a:ext uri="{FF2B5EF4-FFF2-40B4-BE49-F238E27FC236}">
                <a16:creationId xmlns:a16="http://schemas.microsoft.com/office/drawing/2014/main" id="{4A4AD8FD-C384-9C76-CE2B-CE3B0630DCDF}"/>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167212" y="4628209"/>
            <a:ext cx="487704" cy="487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Graphic 40">
            <a:extLst>
              <a:ext uri="{FF2B5EF4-FFF2-40B4-BE49-F238E27FC236}">
                <a16:creationId xmlns:a16="http://schemas.microsoft.com/office/drawing/2014/main" id="{8C46FE00-F296-3D38-2E15-99F81845FB28}"/>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0167212" y="5408097"/>
            <a:ext cx="487704" cy="487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Graphic 60">
            <a:extLst>
              <a:ext uri="{FF2B5EF4-FFF2-40B4-BE49-F238E27FC236}">
                <a16:creationId xmlns:a16="http://schemas.microsoft.com/office/drawing/2014/main" id="{372EEDFC-C32C-19B7-E201-D783E968870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1179409" y="3795754"/>
            <a:ext cx="487704" cy="487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Graphic 31">
            <a:extLst>
              <a:ext uri="{FF2B5EF4-FFF2-40B4-BE49-F238E27FC236}">
                <a16:creationId xmlns:a16="http://schemas.microsoft.com/office/drawing/2014/main" id="{64C0E41C-0C1C-872B-FFDF-16306E84B060}"/>
              </a:ext>
            </a:extLst>
          </p:cNvPr>
          <p:cNvPicPr>
            <a:picLocks noChangeAspect="1" noChangeArrowheads="1"/>
          </p:cNvPicPr>
          <p:nvPr/>
        </p:nvPicPr>
        <p:blipFill>
          <a:blip r:embed="rId16">
            <a:extLst>
              <a:ext uri="{96DAC541-7B7A-43D3-8B79-37D633B846F1}">
                <asvg:svgBlip xmlns:asvg="http://schemas.microsoft.com/office/drawing/2016/SVG/main" r:embed="rId17"/>
              </a:ext>
            </a:extLst>
          </a:blip>
          <a:srcRect/>
          <a:stretch/>
        </p:blipFill>
        <p:spPr bwMode="auto">
          <a:xfrm>
            <a:off x="11179409" y="5408097"/>
            <a:ext cx="487704" cy="487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Graphic 29">
            <a:extLst>
              <a:ext uri="{FF2B5EF4-FFF2-40B4-BE49-F238E27FC236}">
                <a16:creationId xmlns:a16="http://schemas.microsoft.com/office/drawing/2014/main" id="{2CD8CA2B-4392-139A-24A8-947AC89CF4D8}"/>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1179409" y="4619707"/>
            <a:ext cx="487704" cy="487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角丸四角形 86">
            <a:extLst>
              <a:ext uri="{FF2B5EF4-FFF2-40B4-BE49-F238E27FC236}">
                <a16:creationId xmlns:a16="http://schemas.microsoft.com/office/drawing/2014/main" id="{2533DCD3-1570-9315-F7A4-32200BB4479E}"/>
              </a:ext>
            </a:extLst>
          </p:cNvPr>
          <p:cNvSpPr/>
          <p:nvPr/>
        </p:nvSpPr>
        <p:spPr>
          <a:xfrm>
            <a:off x="9045735" y="4259863"/>
            <a:ext cx="651408" cy="225805"/>
          </a:xfrm>
          <a:prstGeom prst="roundRect">
            <a:avLst/>
          </a:prstGeom>
          <a:noFill/>
          <a:ln>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none" lIns="0" tIns="34290" rIns="0" bIns="34290" numCol="1" spcCol="0" rtlCol="0" fromWordArt="0" anchor="t" anchorCtr="0" forceAA="0" compatLnSpc="1">
            <a:prstTxWarp prst="textNoShape">
              <a:avLst/>
            </a:prstTxWarp>
            <a:noAutofit/>
          </a:bodyPr>
          <a:lstStyle/>
          <a:p>
            <a:pPr algn="ctr"/>
            <a:r>
              <a:rPr lang="en-US" altLang="ja-JP" sz="1050" dirty="0">
                <a:latin typeface="Meiryo UI" panose="020B0604030504040204" pitchFamily="50" charset="-128"/>
                <a:ea typeface="Meiryo UI" panose="020B0604030504040204" pitchFamily="50" charset="-128"/>
                <a:cs typeface="メイリオ" panose="020B0604030504040204" pitchFamily="50" charset="-128"/>
              </a:rPr>
              <a:t>Lambda</a:t>
            </a:r>
            <a:r>
              <a:rPr lang="ja-JP" altLang="en-US" sz="1050">
                <a:latin typeface="Meiryo UI" panose="020B0604030504040204" pitchFamily="50" charset="-128"/>
                <a:ea typeface="Meiryo UI" panose="020B0604030504040204" pitchFamily="50" charset="-128"/>
                <a:cs typeface="メイリオ" panose="020B0604030504040204" pitchFamily="50" charset="-128"/>
              </a:rPr>
              <a:t>関数</a:t>
            </a:r>
            <a:endParaRPr lang="en-US" sz="1050" dirty="0">
              <a:latin typeface="Meiryo UI" panose="020B0604030504040204" pitchFamily="50" charset="-128"/>
              <a:ea typeface="Meiryo UI" panose="020B0604030504040204" pitchFamily="50" charset="-128"/>
              <a:cs typeface="メイリオ" panose="020B0604030504040204" pitchFamily="50" charset="-128"/>
            </a:endParaRPr>
          </a:p>
        </p:txBody>
      </p:sp>
      <p:sp>
        <p:nvSpPr>
          <p:cNvPr id="28" name="角丸四角形 87">
            <a:extLst>
              <a:ext uri="{FF2B5EF4-FFF2-40B4-BE49-F238E27FC236}">
                <a16:creationId xmlns:a16="http://schemas.microsoft.com/office/drawing/2014/main" id="{96C5B0D2-EE2C-BE15-6B51-6F7368C82BF2}"/>
              </a:ext>
            </a:extLst>
          </p:cNvPr>
          <p:cNvSpPr/>
          <p:nvPr/>
        </p:nvSpPr>
        <p:spPr>
          <a:xfrm>
            <a:off x="9076643" y="5107412"/>
            <a:ext cx="651408" cy="225805"/>
          </a:xfrm>
          <a:prstGeom prst="roundRect">
            <a:avLst/>
          </a:prstGeom>
          <a:noFill/>
          <a:ln>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none" lIns="0" tIns="34290" rIns="0" bIns="34290" numCol="1" spcCol="0" rtlCol="0" fromWordArt="0" anchor="t" anchorCtr="0" forceAA="0" compatLnSpc="1">
            <a:prstTxWarp prst="textNoShape">
              <a:avLst/>
            </a:prstTxWarp>
            <a:noAutofit/>
          </a:bodyPr>
          <a:lstStyle/>
          <a:p>
            <a:pPr algn="ctr"/>
            <a:r>
              <a:rPr lang="en-US" altLang="ja-JP" sz="1050" dirty="0">
                <a:latin typeface="Meiryo UI" panose="020B0604030504040204" pitchFamily="50" charset="-128"/>
                <a:ea typeface="Meiryo UI" panose="020B0604030504040204" pitchFamily="50" charset="-128"/>
                <a:cs typeface="メイリオ" panose="020B0604030504040204" pitchFamily="50" charset="-128"/>
              </a:rPr>
              <a:t>ML</a:t>
            </a:r>
            <a:r>
              <a:rPr lang="ja-JP" altLang="en-US" sz="1050">
                <a:latin typeface="Meiryo UI" panose="020B0604030504040204" pitchFamily="50" charset="-128"/>
                <a:ea typeface="Meiryo UI" panose="020B0604030504040204" pitchFamily="50" charset="-128"/>
                <a:cs typeface="メイリオ" panose="020B0604030504040204" pitchFamily="50" charset="-128"/>
              </a:rPr>
              <a:t>モデル</a:t>
            </a:r>
            <a:endParaRPr lang="en-US" sz="1050" dirty="0">
              <a:latin typeface="Meiryo UI" panose="020B0604030504040204" pitchFamily="50" charset="-128"/>
              <a:ea typeface="Meiryo UI" panose="020B0604030504040204" pitchFamily="50" charset="-128"/>
              <a:cs typeface="メイリオ" panose="020B0604030504040204" pitchFamily="50" charset="-128"/>
            </a:endParaRPr>
          </a:p>
        </p:txBody>
      </p:sp>
      <p:sp>
        <p:nvSpPr>
          <p:cNvPr id="30" name="角丸四角形 88">
            <a:extLst>
              <a:ext uri="{FF2B5EF4-FFF2-40B4-BE49-F238E27FC236}">
                <a16:creationId xmlns:a16="http://schemas.microsoft.com/office/drawing/2014/main" id="{841A5447-71E7-DB50-3103-C7DCA8CEC114}"/>
              </a:ext>
            </a:extLst>
          </p:cNvPr>
          <p:cNvSpPr/>
          <p:nvPr/>
        </p:nvSpPr>
        <p:spPr>
          <a:xfrm>
            <a:off x="9108333" y="5911198"/>
            <a:ext cx="651408" cy="225805"/>
          </a:xfrm>
          <a:prstGeom prst="roundRect">
            <a:avLst/>
          </a:prstGeom>
          <a:noFill/>
          <a:ln>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none" lIns="0" tIns="34290" rIns="0" bIns="34290" numCol="1" spcCol="0" rtlCol="0" fromWordArt="0" anchor="t" anchorCtr="0" forceAA="0" compatLnSpc="1">
            <a:prstTxWarp prst="textNoShape">
              <a:avLst/>
            </a:prstTxWarp>
            <a:noAutofit/>
          </a:bodyPr>
          <a:lstStyle/>
          <a:p>
            <a:pPr algn="ctr"/>
            <a:r>
              <a:rPr lang="en-US" altLang="ja-JP" sz="1050" dirty="0">
                <a:latin typeface="Meiryo UI" panose="020B0604030504040204" pitchFamily="50" charset="-128"/>
                <a:ea typeface="Meiryo UI" panose="020B0604030504040204" pitchFamily="50" charset="-128"/>
                <a:cs typeface="メイリオ" panose="020B0604030504040204" pitchFamily="50" charset="-128"/>
              </a:rPr>
              <a:t>S3</a:t>
            </a:r>
            <a:r>
              <a:rPr lang="ja-JP" altLang="en-US" sz="1050">
                <a:latin typeface="Meiryo UI" panose="020B0604030504040204" pitchFamily="50" charset="-128"/>
                <a:ea typeface="Meiryo UI" panose="020B0604030504040204" pitchFamily="50" charset="-128"/>
                <a:cs typeface="メイリオ" panose="020B0604030504040204" pitchFamily="50" charset="-128"/>
              </a:rPr>
              <a:t>バケット</a:t>
            </a:r>
            <a:endParaRPr lang="en-US" sz="1050" dirty="0">
              <a:latin typeface="Meiryo UI" panose="020B0604030504040204" pitchFamily="50" charset="-128"/>
              <a:ea typeface="Meiryo UI" panose="020B0604030504040204" pitchFamily="50" charset="-128"/>
              <a:cs typeface="メイリオ" panose="020B0604030504040204" pitchFamily="50" charset="-128"/>
            </a:endParaRPr>
          </a:p>
        </p:txBody>
      </p:sp>
      <p:sp>
        <p:nvSpPr>
          <p:cNvPr id="31" name="角丸四角形 89">
            <a:extLst>
              <a:ext uri="{FF2B5EF4-FFF2-40B4-BE49-F238E27FC236}">
                <a16:creationId xmlns:a16="http://schemas.microsoft.com/office/drawing/2014/main" id="{4495E89A-DABB-6953-4A55-6013898E8896}"/>
              </a:ext>
            </a:extLst>
          </p:cNvPr>
          <p:cNvSpPr/>
          <p:nvPr/>
        </p:nvSpPr>
        <p:spPr>
          <a:xfrm>
            <a:off x="10081245" y="4263189"/>
            <a:ext cx="651408" cy="225805"/>
          </a:xfrm>
          <a:prstGeom prst="roundRect">
            <a:avLst/>
          </a:prstGeom>
          <a:noFill/>
          <a:ln>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none" lIns="0" tIns="34290" rIns="0" bIns="34290" numCol="1" spcCol="0" rtlCol="0" fromWordArt="0" anchor="t" anchorCtr="0" forceAA="0" compatLnSpc="1">
            <a:prstTxWarp prst="textNoShape">
              <a:avLst/>
            </a:prstTxWarp>
            <a:noAutofit/>
          </a:bodyPr>
          <a:lstStyle/>
          <a:p>
            <a:pPr algn="ctr"/>
            <a:r>
              <a:rPr lang="en-US" altLang="ja-JP" sz="1050" dirty="0">
                <a:latin typeface="Meiryo UI" panose="020B0604030504040204" pitchFamily="50" charset="-128"/>
                <a:ea typeface="Meiryo UI" panose="020B0604030504040204" pitchFamily="50" charset="-128"/>
                <a:cs typeface="メイリオ" panose="020B0604030504040204" pitchFamily="50" charset="-128"/>
              </a:rPr>
              <a:t>IAM Access</a:t>
            </a:r>
            <a:br>
              <a:rPr lang="en-US" altLang="ja-JP" sz="1050" dirty="0">
                <a:latin typeface="Meiryo UI" panose="020B0604030504040204" pitchFamily="50" charset="-128"/>
                <a:ea typeface="Meiryo UI" panose="020B0604030504040204" pitchFamily="50" charset="-128"/>
                <a:cs typeface="メイリオ" panose="020B0604030504040204" pitchFamily="50" charset="-128"/>
              </a:rPr>
            </a:br>
            <a:r>
              <a:rPr lang="en-US" altLang="ja-JP" sz="1050" dirty="0">
                <a:latin typeface="Meiryo UI" panose="020B0604030504040204" pitchFamily="50" charset="-128"/>
                <a:ea typeface="Meiryo UI" panose="020B0604030504040204" pitchFamily="50" charset="-128"/>
                <a:cs typeface="メイリオ" panose="020B0604030504040204" pitchFamily="50" charset="-128"/>
              </a:rPr>
              <a:t>Analyzer</a:t>
            </a:r>
            <a:endParaRPr lang="en-US" sz="1050" dirty="0">
              <a:latin typeface="Meiryo UI" panose="020B0604030504040204" pitchFamily="50" charset="-128"/>
              <a:ea typeface="Meiryo UI" panose="020B0604030504040204" pitchFamily="50" charset="-128"/>
              <a:cs typeface="メイリオ" panose="020B0604030504040204" pitchFamily="50" charset="-128"/>
            </a:endParaRPr>
          </a:p>
        </p:txBody>
      </p:sp>
      <p:sp>
        <p:nvSpPr>
          <p:cNvPr id="32" name="角丸四角形 90">
            <a:extLst>
              <a:ext uri="{FF2B5EF4-FFF2-40B4-BE49-F238E27FC236}">
                <a16:creationId xmlns:a16="http://schemas.microsoft.com/office/drawing/2014/main" id="{9CBA643A-61AC-20EC-7E5C-465890BC2AD2}"/>
              </a:ext>
            </a:extLst>
          </p:cNvPr>
          <p:cNvSpPr/>
          <p:nvPr/>
        </p:nvSpPr>
        <p:spPr>
          <a:xfrm>
            <a:off x="10105025" y="5115113"/>
            <a:ext cx="651408" cy="225805"/>
          </a:xfrm>
          <a:prstGeom prst="roundRect">
            <a:avLst/>
          </a:prstGeom>
          <a:noFill/>
          <a:ln>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none" lIns="0" tIns="34290" rIns="0" bIns="34290" numCol="1" spcCol="0" rtlCol="0" fromWordArt="0" anchor="t" anchorCtr="0" forceAA="0" compatLnSpc="1">
            <a:prstTxWarp prst="textNoShape">
              <a:avLst/>
            </a:prstTxWarp>
            <a:noAutofit/>
          </a:bodyPr>
          <a:lstStyle/>
          <a:p>
            <a:pPr algn="ctr"/>
            <a:r>
              <a:rPr lang="ja-JP" altLang="en-US" sz="1050">
                <a:latin typeface="Meiryo UI" panose="020B0604030504040204" pitchFamily="50" charset="-128"/>
                <a:ea typeface="Meiryo UI" panose="020B0604030504040204" pitchFamily="50" charset="-128"/>
                <a:cs typeface="メイリオ" panose="020B0604030504040204" pitchFamily="50" charset="-128"/>
              </a:rPr>
              <a:t>コンテナ</a:t>
            </a:r>
            <a:endParaRPr lang="en-US" sz="1050" dirty="0">
              <a:latin typeface="Meiryo UI" panose="020B0604030504040204" pitchFamily="50" charset="-128"/>
              <a:ea typeface="Meiryo UI" panose="020B0604030504040204" pitchFamily="50" charset="-128"/>
              <a:cs typeface="メイリオ" panose="020B0604030504040204" pitchFamily="50" charset="-128"/>
            </a:endParaRPr>
          </a:p>
        </p:txBody>
      </p:sp>
      <p:sp>
        <p:nvSpPr>
          <p:cNvPr id="35" name="角丸四角形 91">
            <a:extLst>
              <a:ext uri="{FF2B5EF4-FFF2-40B4-BE49-F238E27FC236}">
                <a16:creationId xmlns:a16="http://schemas.microsoft.com/office/drawing/2014/main" id="{2F1DAB64-B99D-CBA1-92E0-D38A7735937F}"/>
              </a:ext>
            </a:extLst>
          </p:cNvPr>
          <p:cNvSpPr/>
          <p:nvPr/>
        </p:nvSpPr>
        <p:spPr>
          <a:xfrm>
            <a:off x="10111094" y="5911198"/>
            <a:ext cx="651408" cy="225805"/>
          </a:xfrm>
          <a:prstGeom prst="roundRect">
            <a:avLst/>
          </a:prstGeom>
          <a:noFill/>
          <a:ln>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none" lIns="0" tIns="34290" rIns="0" bIns="34290" numCol="1" spcCol="0" rtlCol="0" fromWordArt="0" anchor="t" anchorCtr="0" forceAA="0" compatLnSpc="1">
            <a:prstTxWarp prst="textNoShape">
              <a:avLst/>
            </a:prstTxWarp>
            <a:noAutofit/>
          </a:bodyPr>
          <a:lstStyle/>
          <a:p>
            <a:pPr algn="ctr"/>
            <a:r>
              <a:rPr lang="en-US" altLang="ja-JP" sz="1050" dirty="0">
                <a:latin typeface="Meiryo UI" panose="020B0604030504040204" pitchFamily="50" charset="-128"/>
                <a:ea typeface="Meiryo UI" panose="020B0604030504040204" pitchFamily="50" charset="-128"/>
                <a:cs typeface="メイリオ" panose="020B0604030504040204" pitchFamily="50" charset="-128"/>
              </a:rPr>
              <a:t>ECS</a:t>
            </a:r>
            <a:r>
              <a:rPr lang="ja-JP" altLang="en-US" sz="1050">
                <a:latin typeface="Meiryo UI" panose="020B0604030504040204" pitchFamily="50" charset="-128"/>
                <a:ea typeface="Meiryo UI" panose="020B0604030504040204" pitchFamily="50" charset="-128"/>
                <a:cs typeface="メイリオ" panose="020B0604030504040204" pitchFamily="50" charset="-128"/>
              </a:rPr>
              <a:t>タスク</a:t>
            </a:r>
            <a:endParaRPr lang="en-US" sz="1050" dirty="0">
              <a:latin typeface="Meiryo UI" panose="020B0604030504040204" pitchFamily="50" charset="-128"/>
              <a:ea typeface="Meiryo UI" panose="020B0604030504040204" pitchFamily="50" charset="-128"/>
              <a:cs typeface="メイリオ" panose="020B0604030504040204" pitchFamily="50" charset="-128"/>
            </a:endParaRPr>
          </a:p>
        </p:txBody>
      </p:sp>
      <p:sp>
        <p:nvSpPr>
          <p:cNvPr id="38" name="角丸四角形 92">
            <a:extLst>
              <a:ext uri="{FF2B5EF4-FFF2-40B4-BE49-F238E27FC236}">
                <a16:creationId xmlns:a16="http://schemas.microsoft.com/office/drawing/2014/main" id="{9FEF0FC3-8266-1073-84B0-6D7ECD63962B}"/>
              </a:ext>
            </a:extLst>
          </p:cNvPr>
          <p:cNvSpPr/>
          <p:nvPr/>
        </p:nvSpPr>
        <p:spPr>
          <a:xfrm>
            <a:off x="11087249" y="5911198"/>
            <a:ext cx="651408" cy="225805"/>
          </a:xfrm>
          <a:prstGeom prst="roundRect">
            <a:avLst/>
          </a:prstGeom>
          <a:noFill/>
          <a:ln>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none" lIns="0" tIns="34290" rIns="0" bIns="34290" numCol="1" spcCol="0" rtlCol="0" fromWordArt="0" anchor="t" anchorCtr="0" forceAA="0" compatLnSpc="1">
            <a:prstTxWarp prst="textNoShape">
              <a:avLst/>
            </a:prstTxWarp>
            <a:noAutofit/>
          </a:bodyPr>
          <a:lstStyle/>
          <a:p>
            <a:pPr algn="ctr"/>
            <a:r>
              <a:rPr lang="en-US" sz="1050" dirty="0" err="1">
                <a:latin typeface="Meiryo UI" panose="020B0604030504040204" pitchFamily="50" charset="-128"/>
                <a:ea typeface="Meiryo UI" panose="020B0604030504040204" pitchFamily="50" charset="-128"/>
                <a:cs typeface="メイリオ" panose="020B0604030504040204" pitchFamily="50" charset="-128"/>
              </a:rPr>
              <a:t>ルートテーブル</a:t>
            </a:r>
            <a:endParaRPr lang="en-US" sz="1050" dirty="0">
              <a:latin typeface="Meiryo UI" panose="020B0604030504040204" pitchFamily="50" charset="-128"/>
              <a:ea typeface="Meiryo UI" panose="020B0604030504040204" pitchFamily="50" charset="-128"/>
              <a:cs typeface="メイリオ" panose="020B0604030504040204" pitchFamily="50" charset="-128"/>
            </a:endParaRPr>
          </a:p>
        </p:txBody>
      </p:sp>
      <p:sp>
        <p:nvSpPr>
          <p:cNvPr id="39" name="角丸四角形 93">
            <a:extLst>
              <a:ext uri="{FF2B5EF4-FFF2-40B4-BE49-F238E27FC236}">
                <a16:creationId xmlns:a16="http://schemas.microsoft.com/office/drawing/2014/main" id="{EC05F12F-8D4B-5067-B4EE-848F569EFE34}"/>
              </a:ext>
            </a:extLst>
          </p:cNvPr>
          <p:cNvSpPr/>
          <p:nvPr/>
        </p:nvSpPr>
        <p:spPr>
          <a:xfrm>
            <a:off x="11133407" y="5045194"/>
            <a:ext cx="651408" cy="225805"/>
          </a:xfrm>
          <a:prstGeom prst="roundRect">
            <a:avLst/>
          </a:prstGeom>
          <a:noFill/>
          <a:ln>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none" lIns="0" tIns="34290" rIns="0" bIns="34290" numCol="1" spcCol="0" rtlCol="0" fromWordArt="0" anchor="t" anchorCtr="0" forceAA="0" compatLnSpc="1">
            <a:prstTxWarp prst="textNoShape">
              <a:avLst/>
            </a:prstTxWarp>
            <a:noAutofit/>
          </a:bodyPr>
          <a:lstStyle/>
          <a:p>
            <a:pPr algn="ctr"/>
            <a:r>
              <a:rPr lang="en-US" altLang="ja-JP" sz="1050" dirty="0">
                <a:latin typeface="Meiryo UI" panose="020B0604030504040204" pitchFamily="50" charset="-128"/>
                <a:ea typeface="Meiryo UI" panose="020B0604030504040204" pitchFamily="50" charset="-128"/>
                <a:cs typeface="メイリオ" panose="020B0604030504040204" pitchFamily="50" charset="-128"/>
              </a:rPr>
              <a:t>DynamoDB</a:t>
            </a:r>
            <a:br>
              <a:rPr lang="en-US" altLang="ja-JP" sz="1050" dirty="0">
                <a:latin typeface="Meiryo UI" panose="020B0604030504040204" pitchFamily="50" charset="-128"/>
                <a:ea typeface="Meiryo UI" panose="020B0604030504040204" pitchFamily="50" charset="-128"/>
                <a:cs typeface="メイリオ" panose="020B0604030504040204" pitchFamily="50" charset="-128"/>
              </a:rPr>
            </a:br>
            <a:r>
              <a:rPr lang="ja-JP" altLang="en-US" sz="1050">
                <a:latin typeface="Meiryo UI" panose="020B0604030504040204" pitchFamily="50" charset="-128"/>
                <a:ea typeface="Meiryo UI" panose="020B0604030504040204" pitchFamily="50" charset="-128"/>
                <a:cs typeface="メイリオ" panose="020B0604030504040204" pitchFamily="50" charset="-128"/>
              </a:rPr>
              <a:t>テーブル</a:t>
            </a:r>
            <a:endParaRPr lang="en-US" sz="1050" dirty="0">
              <a:latin typeface="Meiryo UI" panose="020B0604030504040204" pitchFamily="50" charset="-128"/>
              <a:ea typeface="Meiryo UI" panose="020B0604030504040204" pitchFamily="50" charset="-128"/>
              <a:cs typeface="メイリオ" panose="020B0604030504040204" pitchFamily="50" charset="-128"/>
            </a:endParaRPr>
          </a:p>
        </p:txBody>
      </p:sp>
      <p:sp>
        <p:nvSpPr>
          <p:cNvPr id="40" name="角丸四角形 94">
            <a:extLst>
              <a:ext uri="{FF2B5EF4-FFF2-40B4-BE49-F238E27FC236}">
                <a16:creationId xmlns:a16="http://schemas.microsoft.com/office/drawing/2014/main" id="{B40B444A-7102-B452-EB02-99DCEA67B5A2}"/>
              </a:ext>
            </a:extLst>
          </p:cNvPr>
          <p:cNvSpPr/>
          <p:nvPr/>
        </p:nvSpPr>
        <p:spPr>
          <a:xfrm>
            <a:off x="11116754" y="4230654"/>
            <a:ext cx="651408" cy="225805"/>
          </a:xfrm>
          <a:prstGeom prst="roundRect">
            <a:avLst/>
          </a:prstGeom>
          <a:noFill/>
          <a:ln>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none" lIns="0" tIns="34290" rIns="0" bIns="34290" numCol="1" spcCol="0" rtlCol="0" fromWordArt="0" anchor="t" anchorCtr="0" forceAA="0" compatLnSpc="1">
            <a:prstTxWarp prst="textNoShape">
              <a:avLst/>
            </a:prstTxWarp>
            <a:noAutofit/>
          </a:bodyPr>
          <a:lstStyle/>
          <a:p>
            <a:pPr algn="ctr"/>
            <a:r>
              <a:rPr lang="en-US" altLang="ja-JP" sz="1050" dirty="0">
                <a:latin typeface="Meiryo UI" panose="020B0604030504040204" pitchFamily="50" charset="-128"/>
                <a:ea typeface="Meiryo UI" panose="020B0604030504040204" pitchFamily="50" charset="-128"/>
                <a:cs typeface="メイリオ" panose="020B0604030504040204" pitchFamily="50" charset="-128"/>
              </a:rPr>
              <a:t>EC2</a:t>
            </a:r>
            <a:br>
              <a:rPr lang="en-US" altLang="ja-JP" sz="1050" dirty="0">
                <a:latin typeface="Meiryo UI" panose="020B0604030504040204" pitchFamily="50" charset="-128"/>
                <a:ea typeface="Meiryo UI" panose="020B0604030504040204" pitchFamily="50" charset="-128"/>
                <a:cs typeface="メイリオ" panose="020B0604030504040204" pitchFamily="50" charset="-128"/>
              </a:rPr>
            </a:br>
            <a:r>
              <a:rPr lang="ja-JP" altLang="en-US" sz="1050">
                <a:latin typeface="Meiryo UI" panose="020B0604030504040204" pitchFamily="50" charset="-128"/>
                <a:ea typeface="Meiryo UI" panose="020B0604030504040204" pitchFamily="50" charset="-128"/>
                <a:cs typeface="メイリオ" panose="020B0604030504040204" pitchFamily="50" charset="-128"/>
              </a:rPr>
              <a:t>インスタンス</a:t>
            </a:r>
            <a:endParaRPr lang="en-US" sz="1050" dirty="0">
              <a:latin typeface="Meiryo UI" panose="020B0604030504040204" pitchFamily="50" charset="-128"/>
              <a:ea typeface="Meiryo UI" panose="020B0604030504040204" pitchFamily="50" charset="-128"/>
              <a:cs typeface="メイリオ" panose="020B0604030504040204" pitchFamily="50" charset="-128"/>
            </a:endParaRPr>
          </a:p>
        </p:txBody>
      </p:sp>
      <p:pic>
        <p:nvPicPr>
          <p:cNvPr id="41" name="Graphic 11">
            <a:extLst>
              <a:ext uri="{FF2B5EF4-FFF2-40B4-BE49-F238E27FC236}">
                <a16:creationId xmlns:a16="http://schemas.microsoft.com/office/drawing/2014/main" id="{16D22F49-B3AF-F976-36AB-3C8BE2576443}"/>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8812298" y="3459109"/>
            <a:ext cx="372401" cy="372401"/>
          </a:xfrm>
          <a:prstGeom prst="rect">
            <a:avLst/>
          </a:prstGeom>
        </p:spPr>
      </p:pic>
      <p:sp>
        <p:nvSpPr>
          <p:cNvPr id="42" name="Rectangle 30">
            <a:extLst>
              <a:ext uri="{FF2B5EF4-FFF2-40B4-BE49-F238E27FC236}">
                <a16:creationId xmlns:a16="http://schemas.microsoft.com/office/drawing/2014/main" id="{E68951F8-6323-92F1-8D6A-53C7340D5B21}"/>
              </a:ext>
            </a:extLst>
          </p:cNvPr>
          <p:cNvSpPr/>
          <p:nvPr/>
        </p:nvSpPr>
        <p:spPr>
          <a:xfrm>
            <a:off x="4192859" y="2698179"/>
            <a:ext cx="3495923" cy="3376300"/>
          </a:xfrm>
          <a:prstGeom prst="rect">
            <a:avLst/>
          </a:prstGeom>
          <a:noFill/>
          <a:ln w="12700">
            <a:solidFill>
              <a:srgbClr val="D6232C"/>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a:defRPr/>
            </a:pPr>
            <a:r>
              <a:rPr lang="en-US" sz="1100" dirty="0">
                <a:solidFill>
                  <a:srgbClr val="D6232C"/>
                </a:solidFill>
                <a:latin typeface="Meiryo UI" panose="020B0604030504040204" pitchFamily="50" charset="-128"/>
                <a:ea typeface="Meiryo UI" panose="020B0604030504040204" pitchFamily="50" charset="-128"/>
                <a:cs typeface="Arial" panose="020B0604020202020204" pitchFamily="34" charset="0"/>
              </a:rPr>
              <a:t>IAM Roles Anywhere</a:t>
            </a:r>
          </a:p>
        </p:txBody>
      </p:sp>
      <p:pic>
        <p:nvPicPr>
          <p:cNvPr id="43" name="Graphic 19">
            <a:extLst>
              <a:ext uri="{FF2B5EF4-FFF2-40B4-BE49-F238E27FC236}">
                <a16:creationId xmlns:a16="http://schemas.microsoft.com/office/drawing/2014/main" id="{3F60B4AC-7EFC-B3FD-8083-B7567CD181AA}"/>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4192861" y="2698238"/>
            <a:ext cx="379917" cy="379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 name="テキスト ボックス 11">
            <a:extLst>
              <a:ext uri="{FF2B5EF4-FFF2-40B4-BE49-F238E27FC236}">
                <a16:creationId xmlns:a16="http://schemas.microsoft.com/office/drawing/2014/main" id="{C52E345F-D2DF-4FEF-4484-731F98B73ACD}"/>
              </a:ext>
            </a:extLst>
          </p:cNvPr>
          <p:cNvSpPr txBox="1"/>
          <p:nvPr/>
        </p:nvSpPr>
        <p:spPr>
          <a:xfrm>
            <a:off x="4444710" y="3105662"/>
            <a:ext cx="1484088" cy="353050"/>
          </a:xfrm>
          <a:prstGeom prst="roundRect">
            <a:avLst>
              <a:gd name="adj" fmla="val 50000"/>
            </a:avLst>
          </a:prstGeom>
          <a:solidFill>
            <a:schemeClr val="tx1">
              <a:lumMod val="10000"/>
              <a:lumOff val="90000"/>
            </a:schemeClr>
          </a:solidFill>
          <a:ln>
            <a:solidFill>
              <a:schemeClr val="tx1">
                <a:lumMod val="75000"/>
                <a:lumOff val="25000"/>
              </a:schemeClr>
            </a:solidFill>
          </a:ln>
        </p:spPr>
        <p:txBody>
          <a:bodyPr wrap="none" lIns="36000" tIns="36000" rIns="36000" bIns="36000" rtlCol="0" anchor="ctr">
            <a:noAutofit/>
          </a:bodyPr>
          <a:lstStyle/>
          <a:p>
            <a:pPr algn="ctr"/>
            <a:r>
              <a:rPr kumimoji="1" lang="ja-JP" altLang="en-US" sz="1400" b="1" dirty="0">
                <a:solidFill>
                  <a:schemeClr val="tx1">
                    <a:lumMod val="90000"/>
                    <a:lumOff val="10000"/>
                  </a:schemeClr>
                </a:solidFill>
                <a:latin typeface="Meiryo UI" panose="020B0604030504040204" pitchFamily="50" charset="-128"/>
                <a:ea typeface="Meiryo UI" panose="020B0604030504040204" pitchFamily="50" charset="-128"/>
              </a:rPr>
              <a:t> トラストアンカー</a:t>
            </a:r>
            <a:r>
              <a:rPr kumimoji="1" lang="en-US" altLang="ja-JP" sz="1400" b="1" dirty="0">
                <a:solidFill>
                  <a:schemeClr val="tx1">
                    <a:lumMod val="90000"/>
                    <a:lumOff val="10000"/>
                  </a:schemeClr>
                </a:solidFill>
                <a:latin typeface="Meiryo UI" panose="020B0604030504040204" pitchFamily="50" charset="-128"/>
                <a:ea typeface="Meiryo UI" panose="020B0604030504040204" pitchFamily="50" charset="-128"/>
              </a:rPr>
              <a:t>A</a:t>
            </a:r>
            <a:endParaRPr kumimoji="1" lang="ja-JP" altLang="en-US" sz="1400" b="1" dirty="0">
              <a:solidFill>
                <a:schemeClr val="tx1">
                  <a:lumMod val="90000"/>
                  <a:lumOff val="10000"/>
                </a:schemeClr>
              </a:solidFill>
              <a:latin typeface="Meiryo UI" panose="020B0604030504040204" pitchFamily="50" charset="-128"/>
              <a:ea typeface="Meiryo UI" panose="020B0604030504040204" pitchFamily="50" charset="-128"/>
            </a:endParaRPr>
          </a:p>
        </p:txBody>
      </p:sp>
      <p:sp>
        <p:nvSpPr>
          <p:cNvPr id="45" name="テキスト ボックス 11">
            <a:extLst>
              <a:ext uri="{FF2B5EF4-FFF2-40B4-BE49-F238E27FC236}">
                <a16:creationId xmlns:a16="http://schemas.microsoft.com/office/drawing/2014/main" id="{7442343B-D44D-D33A-F7DB-090F75584A56}"/>
              </a:ext>
            </a:extLst>
          </p:cNvPr>
          <p:cNvSpPr txBox="1"/>
          <p:nvPr/>
        </p:nvSpPr>
        <p:spPr>
          <a:xfrm>
            <a:off x="4581081" y="5015360"/>
            <a:ext cx="1291600" cy="353050"/>
          </a:xfrm>
          <a:prstGeom prst="roundRect">
            <a:avLst>
              <a:gd name="adj" fmla="val 50000"/>
            </a:avLst>
          </a:prstGeom>
          <a:solidFill>
            <a:schemeClr val="tx1">
              <a:lumMod val="10000"/>
              <a:lumOff val="90000"/>
            </a:schemeClr>
          </a:solidFill>
          <a:ln>
            <a:solidFill>
              <a:schemeClr val="tx1">
                <a:lumMod val="75000"/>
                <a:lumOff val="25000"/>
              </a:schemeClr>
            </a:solidFill>
          </a:ln>
        </p:spPr>
        <p:txBody>
          <a:bodyPr wrap="none" lIns="36000" tIns="36000" rIns="36000" bIns="36000" rtlCol="0" anchor="ctr">
            <a:noAutofit/>
          </a:bodyPr>
          <a:lstStyle/>
          <a:p>
            <a:pPr algn="ctr"/>
            <a:r>
              <a:rPr kumimoji="1" lang="ja-JP" altLang="en-US" sz="1400" b="1" dirty="0">
                <a:solidFill>
                  <a:schemeClr val="tx1">
                    <a:lumMod val="90000"/>
                    <a:lumOff val="10000"/>
                  </a:schemeClr>
                </a:solidFill>
                <a:latin typeface="Meiryo UI" panose="020B0604030504040204" pitchFamily="50" charset="-128"/>
                <a:ea typeface="Meiryo UI" panose="020B0604030504040204" pitchFamily="50" charset="-128"/>
              </a:rPr>
              <a:t> プロファイル</a:t>
            </a:r>
            <a:r>
              <a:rPr kumimoji="1" lang="en-US" altLang="ja-JP" sz="1400" b="1" dirty="0">
                <a:solidFill>
                  <a:schemeClr val="tx1">
                    <a:lumMod val="90000"/>
                    <a:lumOff val="10000"/>
                  </a:schemeClr>
                </a:solidFill>
                <a:latin typeface="Meiryo UI" panose="020B0604030504040204" pitchFamily="50" charset="-128"/>
                <a:ea typeface="Meiryo UI" panose="020B0604030504040204" pitchFamily="50" charset="-128"/>
              </a:rPr>
              <a:t>B</a:t>
            </a:r>
            <a:endParaRPr kumimoji="1" lang="ja-JP" altLang="en-US" sz="1400" b="1" dirty="0">
              <a:solidFill>
                <a:schemeClr val="tx1">
                  <a:lumMod val="90000"/>
                  <a:lumOff val="10000"/>
                </a:schemeClr>
              </a:solidFill>
              <a:latin typeface="Meiryo UI" panose="020B0604030504040204" pitchFamily="50" charset="-128"/>
              <a:ea typeface="Meiryo UI" panose="020B0604030504040204" pitchFamily="50" charset="-128"/>
            </a:endParaRPr>
          </a:p>
        </p:txBody>
      </p:sp>
      <p:pic>
        <p:nvPicPr>
          <p:cNvPr id="46" name="Graphic 49">
            <a:extLst>
              <a:ext uri="{FF2B5EF4-FFF2-40B4-BE49-F238E27FC236}">
                <a16:creationId xmlns:a16="http://schemas.microsoft.com/office/drawing/2014/main" id="{0F78C837-4502-A2EE-B804-8796D612FE72}"/>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6602099" y="5525609"/>
            <a:ext cx="435530" cy="435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 name="角丸四角形 101">
            <a:extLst>
              <a:ext uri="{FF2B5EF4-FFF2-40B4-BE49-F238E27FC236}">
                <a16:creationId xmlns:a16="http://schemas.microsoft.com/office/drawing/2014/main" id="{4138A336-35F4-1C04-9FB7-4D3B3C76C53C}"/>
              </a:ext>
            </a:extLst>
          </p:cNvPr>
          <p:cNvSpPr/>
          <p:nvPr/>
        </p:nvSpPr>
        <p:spPr>
          <a:xfrm>
            <a:off x="7387091" y="6085963"/>
            <a:ext cx="651408" cy="225805"/>
          </a:xfrm>
          <a:prstGeom prst="roundRect">
            <a:avLst/>
          </a:prstGeom>
          <a:noFill/>
          <a:ln>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none" lIns="0" tIns="34290" rIns="0" bIns="34290" numCol="1" spcCol="0" rtlCol="0" fromWordArt="0" anchor="t" anchorCtr="0" forceAA="0" compatLnSpc="1">
            <a:prstTxWarp prst="textNoShape">
              <a:avLst/>
            </a:prstTxWarp>
            <a:noAutofit/>
          </a:bodyPr>
          <a:lstStyle/>
          <a:p>
            <a:pPr algn="ctr"/>
            <a:r>
              <a:rPr lang="ja-JP" altLang="en-US" sz="1050" dirty="0">
                <a:latin typeface="Meiryo UI" panose="020B0604030504040204" pitchFamily="50" charset="-128"/>
                <a:ea typeface="Meiryo UI" panose="020B0604030504040204" pitchFamily="50" charset="-128"/>
                <a:cs typeface="メイリオ" panose="020B0604030504040204" pitchFamily="50" charset="-128"/>
              </a:rPr>
              <a:t>利用可能なロール群</a:t>
            </a:r>
            <a:br>
              <a:rPr lang="en-US" altLang="ja-JP" sz="1050" dirty="0">
                <a:latin typeface="Meiryo UI" panose="020B0604030504040204" pitchFamily="50" charset="-128"/>
                <a:ea typeface="Meiryo UI" panose="020B0604030504040204" pitchFamily="50" charset="-128"/>
                <a:cs typeface="メイリオ" panose="020B0604030504040204" pitchFamily="50" charset="-128"/>
              </a:rPr>
            </a:br>
            <a:r>
              <a:rPr lang="ja-JP" altLang="en-US" sz="1050" dirty="0">
                <a:latin typeface="Meiryo UI" panose="020B0604030504040204" pitchFamily="50" charset="-128"/>
                <a:ea typeface="Meiryo UI" panose="020B0604030504040204" pitchFamily="50" charset="-128"/>
                <a:cs typeface="メイリオ" panose="020B0604030504040204" pitchFamily="50" charset="-128"/>
              </a:rPr>
              <a:t>を登録</a:t>
            </a:r>
            <a:endParaRPr lang="en-US" sz="1050" dirty="0">
              <a:latin typeface="Meiryo UI" panose="020B0604030504040204" pitchFamily="50" charset="-128"/>
              <a:ea typeface="Meiryo UI" panose="020B0604030504040204" pitchFamily="50" charset="-128"/>
              <a:cs typeface="メイリオ" panose="020B0604030504040204" pitchFamily="50" charset="-128"/>
            </a:endParaRPr>
          </a:p>
        </p:txBody>
      </p:sp>
      <p:pic>
        <p:nvPicPr>
          <p:cNvPr id="48" name="Graphic 2">
            <a:extLst>
              <a:ext uri="{FF2B5EF4-FFF2-40B4-BE49-F238E27FC236}">
                <a16:creationId xmlns:a16="http://schemas.microsoft.com/office/drawing/2014/main" id="{2004F868-A5AE-E067-FE1B-01EC9627AC04}"/>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5977815" y="5680303"/>
            <a:ext cx="352068" cy="352068"/>
          </a:xfrm>
          <a:prstGeom prst="rect">
            <a:avLst/>
          </a:prstGeom>
        </p:spPr>
      </p:pic>
      <p:sp>
        <p:nvSpPr>
          <p:cNvPr id="49" name="角丸四角形 103">
            <a:extLst>
              <a:ext uri="{FF2B5EF4-FFF2-40B4-BE49-F238E27FC236}">
                <a16:creationId xmlns:a16="http://schemas.microsoft.com/office/drawing/2014/main" id="{F80E1737-F9ED-9D31-68B1-44A49682B419}"/>
              </a:ext>
            </a:extLst>
          </p:cNvPr>
          <p:cNvSpPr/>
          <p:nvPr/>
        </p:nvSpPr>
        <p:spPr>
          <a:xfrm>
            <a:off x="5992360" y="5299887"/>
            <a:ext cx="651408" cy="225805"/>
          </a:xfrm>
          <a:prstGeom prst="roundRect">
            <a:avLst/>
          </a:prstGeom>
          <a:noFill/>
          <a:ln>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none" lIns="0" tIns="34290" rIns="0" bIns="34290" numCol="1" spcCol="0" rtlCol="0" fromWordArt="0" anchor="t" anchorCtr="0" forceAA="0" compatLnSpc="1">
            <a:prstTxWarp prst="textNoShape">
              <a:avLst/>
            </a:prstTxWarp>
            <a:noAutofit/>
          </a:bodyPr>
          <a:lstStyle/>
          <a:p>
            <a:pPr algn="ctr"/>
            <a:r>
              <a:rPr lang="ja-JP" altLang="en-US" sz="1000" dirty="0">
                <a:solidFill>
                  <a:schemeClr val="tx1"/>
                </a:solidFill>
                <a:latin typeface="Meiryo UI" panose="020B0604030504040204" pitchFamily="50" charset="-128"/>
                <a:ea typeface="Meiryo UI" panose="020B0604030504040204" pitchFamily="50" charset="-128"/>
                <a:cs typeface="メイリオ" panose="020B0604030504040204" pitchFamily="50" charset="-128"/>
              </a:rPr>
              <a:t>一時的な</a:t>
            </a:r>
            <a:br>
              <a:rPr lang="en-US" altLang="ja-JP" sz="1000" dirty="0">
                <a:solidFill>
                  <a:schemeClr val="tx1"/>
                </a:solidFill>
                <a:latin typeface="Meiryo UI" panose="020B0604030504040204" pitchFamily="50" charset="-128"/>
                <a:ea typeface="Meiryo UI" panose="020B0604030504040204" pitchFamily="50" charset="-128"/>
                <a:cs typeface="メイリオ" panose="020B0604030504040204" pitchFamily="50" charset="-128"/>
              </a:rPr>
            </a:br>
            <a:r>
              <a:rPr lang="ja-JP" altLang="en-US" sz="1000" dirty="0">
                <a:solidFill>
                  <a:schemeClr val="tx1"/>
                </a:solidFill>
                <a:latin typeface="Meiryo UI" panose="020B0604030504040204" pitchFamily="50" charset="-128"/>
                <a:ea typeface="Meiryo UI" panose="020B0604030504040204" pitchFamily="50" charset="-128"/>
                <a:cs typeface="メイリオ" panose="020B0604030504040204" pitchFamily="50" charset="-128"/>
              </a:rPr>
              <a:t>クレデンシャル</a:t>
            </a:r>
            <a:endParaRPr lang="en-US" sz="1000" dirty="0">
              <a:solidFill>
                <a:schemeClr val="tx1"/>
              </a:solidFill>
              <a:latin typeface="Meiryo UI" panose="020B0604030504040204" pitchFamily="50" charset="-128"/>
              <a:ea typeface="Meiryo UI" panose="020B0604030504040204" pitchFamily="50" charset="-128"/>
              <a:cs typeface="メイリオ" panose="020B0604030504040204" pitchFamily="50" charset="-128"/>
            </a:endParaRPr>
          </a:p>
        </p:txBody>
      </p:sp>
      <p:sp>
        <p:nvSpPr>
          <p:cNvPr id="50" name="角丸四角形 104">
            <a:extLst>
              <a:ext uri="{FF2B5EF4-FFF2-40B4-BE49-F238E27FC236}">
                <a16:creationId xmlns:a16="http://schemas.microsoft.com/office/drawing/2014/main" id="{07E636AA-AC55-12A5-D923-0CA1E0CE330A}"/>
              </a:ext>
            </a:extLst>
          </p:cNvPr>
          <p:cNvSpPr/>
          <p:nvPr/>
        </p:nvSpPr>
        <p:spPr>
          <a:xfrm>
            <a:off x="6880935" y="5819141"/>
            <a:ext cx="651408" cy="225805"/>
          </a:xfrm>
          <a:prstGeom prst="roundRect">
            <a:avLst/>
          </a:prstGeom>
          <a:noFill/>
          <a:ln>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none" lIns="0" tIns="34290" rIns="0" bIns="34290" numCol="1" spcCol="0" rtlCol="0" fromWordArt="0" anchor="t" anchorCtr="0" forceAA="0" compatLnSpc="1">
            <a:prstTxWarp prst="textNoShape">
              <a:avLst/>
            </a:prstTxWarp>
            <a:noAutofit/>
          </a:bodyPr>
          <a:lstStyle/>
          <a:p>
            <a:pPr algn="ctr"/>
            <a:r>
              <a:rPr lang="en-US" altLang="ja-JP" sz="1200" dirty="0">
                <a:latin typeface="Meiryo UI" panose="020B0604030504040204" pitchFamily="50" charset="-128"/>
                <a:ea typeface="Meiryo UI" panose="020B0604030504040204" pitchFamily="50" charset="-128"/>
                <a:cs typeface="メイリオ" panose="020B0604030504040204" pitchFamily="50" charset="-128"/>
              </a:rPr>
              <a:t>IAM</a:t>
            </a:r>
            <a:r>
              <a:rPr lang="ja-JP" altLang="en-US" sz="1200" dirty="0">
                <a:latin typeface="Meiryo UI" panose="020B0604030504040204" pitchFamily="50" charset="-128"/>
                <a:ea typeface="Meiryo UI" panose="020B0604030504040204" pitchFamily="50" charset="-128"/>
                <a:cs typeface="メイリオ" panose="020B0604030504040204" pitchFamily="50" charset="-128"/>
              </a:rPr>
              <a:t>ロール</a:t>
            </a:r>
            <a:endParaRPr lang="en-US" sz="1200" dirty="0">
              <a:latin typeface="Meiryo UI" panose="020B0604030504040204" pitchFamily="50" charset="-128"/>
              <a:ea typeface="Meiryo UI" panose="020B0604030504040204" pitchFamily="50" charset="-128"/>
              <a:cs typeface="メイリオ" panose="020B0604030504040204" pitchFamily="50" charset="-128"/>
            </a:endParaRPr>
          </a:p>
        </p:txBody>
      </p:sp>
      <p:cxnSp>
        <p:nvCxnSpPr>
          <p:cNvPr id="51" name="直線コネクタ 16">
            <a:extLst>
              <a:ext uri="{FF2B5EF4-FFF2-40B4-BE49-F238E27FC236}">
                <a16:creationId xmlns:a16="http://schemas.microsoft.com/office/drawing/2014/main" id="{484768C9-CDE8-C0BE-15FB-41FAA380EC92}"/>
              </a:ext>
            </a:extLst>
          </p:cNvPr>
          <p:cNvCxnSpPr>
            <a:cxnSpLocks/>
            <a:stCxn id="46" idx="3"/>
            <a:endCxn id="17" idx="1"/>
          </p:cNvCxnSpPr>
          <p:nvPr/>
        </p:nvCxnSpPr>
        <p:spPr>
          <a:xfrm flipV="1">
            <a:off x="7037629" y="4849616"/>
            <a:ext cx="1774668" cy="893758"/>
          </a:xfrm>
          <a:prstGeom prst="bentConnector3">
            <a:avLst>
              <a:gd name="adj1" fmla="val 50000"/>
            </a:avLst>
          </a:prstGeom>
          <a:ln w="19050">
            <a:solidFill>
              <a:schemeClr val="bg1">
                <a:lumMod val="50000"/>
              </a:schemeClr>
            </a:solidFill>
            <a:prstDash val="sysDash"/>
            <a:headEnd type="none"/>
            <a:tailEnd type="arrow" w="med" len="med"/>
          </a:ln>
          <a:effectLst/>
        </p:spPr>
        <p:style>
          <a:lnRef idx="2">
            <a:schemeClr val="accent1"/>
          </a:lnRef>
          <a:fillRef idx="0">
            <a:schemeClr val="accent1"/>
          </a:fillRef>
          <a:effectRef idx="1">
            <a:schemeClr val="accent1"/>
          </a:effectRef>
          <a:fontRef idx="minor">
            <a:schemeClr val="tx1"/>
          </a:fontRef>
        </p:style>
      </p:cxnSp>
      <p:sp>
        <p:nvSpPr>
          <p:cNvPr id="52" name="角丸四角形 109">
            <a:extLst>
              <a:ext uri="{FF2B5EF4-FFF2-40B4-BE49-F238E27FC236}">
                <a16:creationId xmlns:a16="http://schemas.microsoft.com/office/drawing/2014/main" id="{97B101FA-F67D-E79F-E833-D979D4D19FB1}"/>
              </a:ext>
            </a:extLst>
          </p:cNvPr>
          <p:cNvSpPr/>
          <p:nvPr/>
        </p:nvSpPr>
        <p:spPr>
          <a:xfrm>
            <a:off x="7561909" y="4468723"/>
            <a:ext cx="1395821" cy="380675"/>
          </a:xfrm>
          <a:prstGeom prst="roundRect">
            <a:avLst/>
          </a:prstGeom>
          <a:noFill/>
          <a:ln>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none" lIns="0" tIns="34290" rIns="0" bIns="34290" numCol="1" spcCol="0" rtlCol="0" fromWordArt="0" anchor="t" anchorCtr="0" forceAA="0" compatLnSpc="1">
            <a:prstTxWarp prst="textNoShape">
              <a:avLst/>
            </a:prstTxWarp>
            <a:noAutofit/>
          </a:bodyPr>
          <a:lstStyle/>
          <a:p>
            <a:pPr algn="ctr"/>
            <a:r>
              <a:rPr lang="en-US" altLang="ja-JP" sz="1050" dirty="0">
                <a:latin typeface="Meiryo UI" panose="020B0604030504040204" pitchFamily="50" charset="-128"/>
                <a:ea typeface="Meiryo UI" panose="020B0604030504040204" pitchFamily="50" charset="-128"/>
                <a:cs typeface="メイリオ" panose="020B0604030504040204" pitchFamily="50" charset="-128"/>
              </a:rPr>
              <a:t>IAM</a:t>
            </a:r>
            <a:r>
              <a:rPr lang="ja-JP" altLang="en-US" sz="1050" dirty="0">
                <a:latin typeface="Meiryo UI" panose="020B0604030504040204" pitchFamily="50" charset="-128"/>
                <a:ea typeface="Meiryo UI" panose="020B0604030504040204" pitchFamily="50" charset="-128"/>
                <a:cs typeface="メイリオ" panose="020B0604030504040204" pitchFamily="50" charset="-128"/>
              </a:rPr>
              <a:t>ロールの権限で</a:t>
            </a:r>
            <a:endParaRPr lang="en-US" altLang="ja-JP" sz="1050" dirty="0">
              <a:latin typeface="Meiryo UI" panose="020B0604030504040204" pitchFamily="50" charset="-128"/>
              <a:ea typeface="Meiryo UI" panose="020B0604030504040204" pitchFamily="50" charset="-128"/>
              <a:cs typeface="メイリオ" panose="020B0604030504040204" pitchFamily="50" charset="-128"/>
            </a:endParaRPr>
          </a:p>
          <a:p>
            <a:pPr algn="ctr"/>
            <a:r>
              <a:rPr lang="ja-JP" altLang="en-US" sz="1050" dirty="0">
                <a:latin typeface="Meiryo UI" panose="020B0604030504040204" pitchFamily="50" charset="-128"/>
                <a:ea typeface="Meiryo UI" panose="020B0604030504040204" pitchFamily="50" charset="-128"/>
                <a:cs typeface="メイリオ" panose="020B0604030504040204" pitchFamily="50" charset="-128"/>
              </a:rPr>
              <a:t>リソースへアクセス</a:t>
            </a:r>
            <a:endParaRPr lang="en-US" sz="1050" dirty="0">
              <a:latin typeface="Meiryo UI" panose="020B0604030504040204" pitchFamily="50" charset="-128"/>
              <a:ea typeface="Meiryo UI" panose="020B0604030504040204" pitchFamily="50" charset="-128"/>
              <a:cs typeface="メイリオ" panose="020B0604030504040204" pitchFamily="50" charset="-128"/>
            </a:endParaRPr>
          </a:p>
        </p:txBody>
      </p:sp>
      <p:cxnSp>
        <p:nvCxnSpPr>
          <p:cNvPr id="53" name="直線コネクタ 16">
            <a:extLst>
              <a:ext uri="{FF2B5EF4-FFF2-40B4-BE49-F238E27FC236}">
                <a16:creationId xmlns:a16="http://schemas.microsoft.com/office/drawing/2014/main" id="{D85732D0-A9F7-42A1-8808-7120EB4FF0AA}"/>
              </a:ext>
            </a:extLst>
          </p:cNvPr>
          <p:cNvCxnSpPr>
            <a:cxnSpLocks/>
            <a:stCxn id="60" idx="0"/>
            <a:endCxn id="44" idx="2"/>
          </p:cNvCxnSpPr>
          <p:nvPr/>
        </p:nvCxnSpPr>
        <p:spPr>
          <a:xfrm flipH="1" flipV="1">
            <a:off x="5186755" y="3458712"/>
            <a:ext cx="1" cy="202807"/>
          </a:xfrm>
          <a:prstGeom prst="straightConnector1">
            <a:avLst/>
          </a:prstGeom>
          <a:ln w="9525">
            <a:solidFill>
              <a:schemeClr val="accent2"/>
            </a:solidFill>
            <a:prstDash val="sysDash"/>
            <a:headEnd type="none"/>
            <a:tailEnd type="arrow" w="med" len="med"/>
          </a:ln>
          <a:effectLst/>
        </p:spPr>
        <p:style>
          <a:lnRef idx="2">
            <a:schemeClr val="accent1"/>
          </a:lnRef>
          <a:fillRef idx="0">
            <a:schemeClr val="accent1"/>
          </a:fillRef>
          <a:effectRef idx="1">
            <a:schemeClr val="accent1"/>
          </a:effectRef>
          <a:fontRef idx="minor">
            <a:schemeClr val="tx1"/>
          </a:fontRef>
        </p:style>
      </p:cxnSp>
      <p:cxnSp>
        <p:nvCxnSpPr>
          <p:cNvPr id="54" name="直線コネクタ 16">
            <a:extLst>
              <a:ext uri="{FF2B5EF4-FFF2-40B4-BE49-F238E27FC236}">
                <a16:creationId xmlns:a16="http://schemas.microsoft.com/office/drawing/2014/main" id="{E4963A3C-6B63-CD3B-7AA9-0F3244668209}"/>
              </a:ext>
            </a:extLst>
          </p:cNvPr>
          <p:cNvCxnSpPr>
            <a:cxnSpLocks/>
            <a:stCxn id="63" idx="2"/>
            <a:endCxn id="46" idx="0"/>
          </p:cNvCxnSpPr>
          <p:nvPr/>
        </p:nvCxnSpPr>
        <p:spPr>
          <a:xfrm flipH="1">
            <a:off x="6819864" y="5018651"/>
            <a:ext cx="5540" cy="506958"/>
          </a:xfrm>
          <a:prstGeom prst="straightConnector1">
            <a:avLst/>
          </a:prstGeom>
          <a:ln w="19050">
            <a:solidFill>
              <a:schemeClr val="bg1">
                <a:lumMod val="50000"/>
              </a:schemeClr>
            </a:solidFill>
            <a:prstDash val="sysDash"/>
            <a:headEnd type="none"/>
            <a:tailEnd type="arrow" w="med" len="med"/>
          </a:ln>
          <a:effectLst/>
        </p:spPr>
        <p:style>
          <a:lnRef idx="2">
            <a:schemeClr val="accent1"/>
          </a:lnRef>
          <a:fillRef idx="0">
            <a:schemeClr val="accent1"/>
          </a:fillRef>
          <a:effectRef idx="1">
            <a:schemeClr val="accent1"/>
          </a:effectRef>
          <a:fontRef idx="minor">
            <a:schemeClr val="tx1"/>
          </a:fontRef>
        </p:style>
      </p:cxnSp>
      <p:sp>
        <p:nvSpPr>
          <p:cNvPr id="55" name="四角形吹き出し 119">
            <a:extLst>
              <a:ext uri="{FF2B5EF4-FFF2-40B4-BE49-F238E27FC236}">
                <a16:creationId xmlns:a16="http://schemas.microsoft.com/office/drawing/2014/main" id="{5C813F2F-8CEF-8E33-CBD1-0BEFCC48B8D3}"/>
              </a:ext>
            </a:extLst>
          </p:cNvPr>
          <p:cNvSpPr/>
          <p:nvPr/>
        </p:nvSpPr>
        <p:spPr bwMode="auto">
          <a:xfrm>
            <a:off x="7458192" y="2602466"/>
            <a:ext cx="1258727" cy="488224"/>
          </a:xfrm>
          <a:prstGeom prst="wedgeRectCallout">
            <a:avLst>
              <a:gd name="adj1" fmla="val -33018"/>
              <a:gd name="adj2" fmla="val 78815"/>
            </a:avLst>
          </a:prstGeom>
          <a:solidFill>
            <a:schemeClr val="tx1">
              <a:lumMod val="10000"/>
              <a:lumOff val="90000"/>
            </a:schemeClr>
          </a:solidFill>
          <a:ln w="25400" cap="flat" cmpd="sng" algn="ctr">
            <a:solidFill>
              <a:srgbClr val="0070C0"/>
            </a:solidFill>
            <a:prstDash val="solid"/>
            <a:headEnd type="none" w="med" len="med"/>
            <a:tailEnd type="none" w="med" len="med"/>
          </a:ln>
          <a:effec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defTabSz="932398" fontAlgn="base">
              <a:lnSpc>
                <a:spcPct val="90000"/>
              </a:lnSpc>
              <a:spcBef>
                <a:spcPct val="0"/>
              </a:spcBef>
              <a:spcAft>
                <a:spcPct val="0"/>
              </a:spcAft>
            </a:pPr>
            <a:r>
              <a:rPr kumimoji="1" lang="en-US" altLang="ja-JP" sz="1100" kern="0" dirty="0">
                <a:solidFill>
                  <a:srgbClr val="FF0000"/>
                </a:solidFill>
                <a:latin typeface="Meiryo UI" panose="020B0604030504040204" pitchFamily="50" charset="-128"/>
                <a:ea typeface="Meiryo UI" panose="020B0604030504040204" pitchFamily="50" charset="-128"/>
              </a:rPr>
              <a:t>CA</a:t>
            </a:r>
            <a:r>
              <a:rPr kumimoji="1" lang="ja-JP" altLang="en-US" sz="1100" kern="0">
                <a:solidFill>
                  <a:srgbClr val="FF0000"/>
                </a:solidFill>
                <a:latin typeface="Meiryo UI" panose="020B0604030504040204" pitchFamily="50" charset="-128"/>
                <a:ea typeface="Meiryo UI" panose="020B0604030504040204" pitchFamily="50" charset="-128"/>
              </a:rPr>
              <a:t>証明書を登録</a:t>
            </a:r>
            <a:endParaRPr kumimoji="1" lang="en-US" altLang="ja-JP" sz="1100" kern="0" dirty="0">
              <a:solidFill>
                <a:srgbClr val="FF0000"/>
              </a:solidFill>
              <a:latin typeface="Meiryo UI" panose="020B0604030504040204" pitchFamily="50" charset="-128"/>
              <a:ea typeface="Meiryo UI" panose="020B0604030504040204" pitchFamily="50" charset="-128"/>
            </a:endParaRPr>
          </a:p>
          <a:p>
            <a:pPr algn="ctr" defTabSz="932398" fontAlgn="base">
              <a:lnSpc>
                <a:spcPct val="90000"/>
              </a:lnSpc>
              <a:spcBef>
                <a:spcPct val="0"/>
              </a:spcBef>
              <a:spcAft>
                <a:spcPct val="0"/>
              </a:spcAft>
            </a:pPr>
            <a:r>
              <a:rPr kumimoji="1" lang="en-US" altLang="ja-JP" sz="1100" kern="0" dirty="0">
                <a:solidFill>
                  <a:srgbClr val="FF0000"/>
                </a:solidFill>
                <a:latin typeface="Meiryo UI" panose="020B0604030504040204" pitchFamily="50" charset="-128"/>
                <a:ea typeface="Meiryo UI" panose="020B0604030504040204" pitchFamily="50" charset="-128"/>
              </a:rPr>
              <a:t>(</a:t>
            </a:r>
            <a:r>
              <a:rPr kumimoji="1" lang="ja-JP" altLang="en-US" sz="1100" kern="0">
                <a:solidFill>
                  <a:srgbClr val="FF0000"/>
                </a:solidFill>
                <a:latin typeface="Meiryo UI" panose="020B0604030504040204" pitchFamily="50" charset="-128"/>
                <a:ea typeface="Meiryo UI" panose="020B0604030504040204" pitchFamily="50" charset="-128"/>
              </a:rPr>
              <a:t>リージョン毎</a:t>
            </a:r>
            <a:r>
              <a:rPr kumimoji="1" lang="en-US" altLang="ja-JP" sz="1100" kern="0" dirty="0">
                <a:solidFill>
                  <a:srgbClr val="FF0000"/>
                </a:solidFill>
                <a:latin typeface="Meiryo UI" panose="020B0604030504040204" pitchFamily="50" charset="-128"/>
                <a:ea typeface="Meiryo UI" panose="020B0604030504040204" pitchFamily="50" charset="-128"/>
              </a:rPr>
              <a:t>)</a:t>
            </a:r>
            <a:endParaRPr kumimoji="1" lang="ja-JP" altLang="en-US" sz="1100" kern="0">
              <a:solidFill>
                <a:srgbClr val="FF0000"/>
              </a:solidFill>
              <a:latin typeface="Meiryo UI" panose="020B0604030504040204" pitchFamily="50" charset="-128"/>
              <a:ea typeface="Meiryo UI" panose="020B0604030504040204" pitchFamily="50" charset="-128"/>
            </a:endParaRPr>
          </a:p>
        </p:txBody>
      </p:sp>
      <p:cxnSp>
        <p:nvCxnSpPr>
          <p:cNvPr id="56" name="直線コネクタ 16">
            <a:extLst>
              <a:ext uri="{FF2B5EF4-FFF2-40B4-BE49-F238E27FC236}">
                <a16:creationId xmlns:a16="http://schemas.microsoft.com/office/drawing/2014/main" id="{0327F1E8-69DA-9C8E-D1DF-D918E1D5B0C9}"/>
              </a:ext>
            </a:extLst>
          </p:cNvPr>
          <p:cNvCxnSpPr>
            <a:cxnSpLocks/>
            <a:stCxn id="46" idx="2"/>
            <a:endCxn id="48" idx="2"/>
          </p:cNvCxnSpPr>
          <p:nvPr/>
        </p:nvCxnSpPr>
        <p:spPr>
          <a:xfrm rot="5400000">
            <a:off x="6451241" y="5663748"/>
            <a:ext cx="71232" cy="666015"/>
          </a:xfrm>
          <a:prstGeom prst="curvedConnector3">
            <a:avLst>
              <a:gd name="adj1" fmla="val 420923"/>
            </a:avLst>
          </a:prstGeom>
          <a:ln w="19050">
            <a:solidFill>
              <a:schemeClr val="accent1"/>
            </a:solidFill>
            <a:prstDash val="sysDash"/>
            <a:headEnd type="none"/>
            <a:tailEnd type="arrow" w="med" len="med"/>
          </a:ln>
          <a:effectLst/>
        </p:spPr>
        <p:style>
          <a:lnRef idx="2">
            <a:schemeClr val="accent1"/>
          </a:lnRef>
          <a:fillRef idx="0">
            <a:schemeClr val="accent1"/>
          </a:fillRef>
          <a:effectRef idx="1">
            <a:schemeClr val="accent1"/>
          </a:effectRef>
          <a:fontRef idx="minor">
            <a:schemeClr val="tx1"/>
          </a:fontRef>
        </p:style>
      </p:cxnSp>
      <p:cxnSp>
        <p:nvCxnSpPr>
          <p:cNvPr id="57" name="直線コネクタ 16">
            <a:extLst>
              <a:ext uri="{FF2B5EF4-FFF2-40B4-BE49-F238E27FC236}">
                <a16:creationId xmlns:a16="http://schemas.microsoft.com/office/drawing/2014/main" id="{6E0546CA-3857-51A2-9575-8F54BEB6C057}"/>
              </a:ext>
            </a:extLst>
          </p:cNvPr>
          <p:cNvCxnSpPr>
            <a:cxnSpLocks/>
            <a:stCxn id="64" idx="3"/>
            <a:endCxn id="60" idx="1"/>
          </p:cNvCxnSpPr>
          <p:nvPr/>
        </p:nvCxnSpPr>
        <p:spPr>
          <a:xfrm>
            <a:off x="2010228" y="2539561"/>
            <a:ext cx="2543789" cy="1298484"/>
          </a:xfrm>
          <a:prstGeom prst="straightConnector1">
            <a:avLst/>
          </a:prstGeom>
          <a:ln w="9525">
            <a:solidFill>
              <a:srgbClr val="FF0000"/>
            </a:solidFill>
            <a:prstDash val="sysDash"/>
            <a:headEnd type="none"/>
            <a:tailEnd type="arrow" w="med" len="med"/>
          </a:ln>
          <a:effectLst/>
        </p:spPr>
        <p:style>
          <a:lnRef idx="2">
            <a:schemeClr val="accent1"/>
          </a:lnRef>
          <a:fillRef idx="0">
            <a:schemeClr val="accent1"/>
          </a:fillRef>
          <a:effectRef idx="1">
            <a:schemeClr val="accent1"/>
          </a:effectRef>
          <a:fontRef idx="minor">
            <a:schemeClr val="tx1"/>
          </a:fontRef>
        </p:style>
      </p:cxnSp>
      <p:cxnSp>
        <p:nvCxnSpPr>
          <p:cNvPr id="58" name="直線コネクタ 16">
            <a:extLst>
              <a:ext uri="{FF2B5EF4-FFF2-40B4-BE49-F238E27FC236}">
                <a16:creationId xmlns:a16="http://schemas.microsoft.com/office/drawing/2014/main" id="{EDD75037-02DA-832F-7138-776F08021F3A}"/>
              </a:ext>
            </a:extLst>
          </p:cNvPr>
          <p:cNvCxnSpPr>
            <a:cxnSpLocks/>
            <a:stCxn id="66" idx="3"/>
            <a:endCxn id="63" idx="1"/>
          </p:cNvCxnSpPr>
          <p:nvPr/>
        </p:nvCxnSpPr>
        <p:spPr>
          <a:xfrm flipV="1">
            <a:off x="1969747" y="4842126"/>
            <a:ext cx="4209857" cy="265784"/>
          </a:xfrm>
          <a:prstGeom prst="straightConnector1">
            <a:avLst/>
          </a:prstGeom>
          <a:ln w="9525">
            <a:solidFill>
              <a:schemeClr val="accent6"/>
            </a:solidFill>
            <a:prstDash val="sysDash"/>
            <a:headEnd type="none"/>
            <a:tailEnd type="arrow" w="med" len="med"/>
          </a:ln>
          <a:effectLst/>
        </p:spPr>
        <p:style>
          <a:lnRef idx="2">
            <a:schemeClr val="accent1"/>
          </a:lnRef>
          <a:fillRef idx="0">
            <a:schemeClr val="accent1"/>
          </a:fillRef>
          <a:effectRef idx="1">
            <a:schemeClr val="accent1"/>
          </a:effectRef>
          <a:fontRef idx="minor">
            <a:schemeClr val="tx1"/>
          </a:fontRef>
        </p:style>
      </p:cxnSp>
      <p:sp>
        <p:nvSpPr>
          <p:cNvPr id="59" name="角丸四角形 140">
            <a:extLst>
              <a:ext uri="{FF2B5EF4-FFF2-40B4-BE49-F238E27FC236}">
                <a16:creationId xmlns:a16="http://schemas.microsoft.com/office/drawing/2014/main" id="{333D9A16-F595-E117-C571-D6E3EA9F819A}"/>
              </a:ext>
            </a:extLst>
          </p:cNvPr>
          <p:cNvSpPr/>
          <p:nvPr/>
        </p:nvSpPr>
        <p:spPr>
          <a:xfrm>
            <a:off x="7833618" y="1513935"/>
            <a:ext cx="3852245" cy="622083"/>
          </a:xfrm>
          <a:prstGeom prst="roundRect">
            <a:avLst/>
          </a:prstGeom>
          <a:noFill/>
          <a:ln>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0" tIns="34290" rIns="0" bIns="34290" numCol="1" spcCol="0" rtlCol="0" fromWordArt="0" anchor="t" anchorCtr="0" forceAA="0" compatLnSpc="1">
            <a:prstTxWarp prst="textNoShape">
              <a:avLst/>
            </a:prstTxWarp>
            <a:noAutofit/>
          </a:bodyPr>
          <a:lstStyle/>
          <a:p>
            <a:pPr marL="227004" indent="-227004"/>
            <a:r>
              <a:rPr lang="en-US" altLang="ja-JP" sz="1050" dirty="0">
                <a:latin typeface="Meiryo UI" panose="020B0604030504040204" pitchFamily="50" charset="-128"/>
                <a:ea typeface="Meiryo UI" panose="020B0604030504040204" pitchFamily="50" charset="-128"/>
                <a:cs typeface="メイリオ" panose="020B0604030504040204" pitchFamily="50" charset="-128"/>
              </a:rPr>
              <a:t>※ </a:t>
            </a:r>
            <a:r>
              <a:rPr lang="ja-JP" altLang="en-US" sz="1050" dirty="0">
                <a:latin typeface="Meiryo UI" panose="020B0604030504040204" pitchFamily="50" charset="-128"/>
                <a:ea typeface="Meiryo UI" panose="020B0604030504040204" pitchFamily="50" charset="-128"/>
                <a:cs typeface="メイリオ" panose="020B0604030504040204" pitchFamily="50" charset="-128"/>
              </a:rPr>
              <a:t>グローバルサービスである</a:t>
            </a:r>
            <a:r>
              <a:rPr lang="en-US" altLang="ja-JP" sz="1050" dirty="0">
                <a:latin typeface="Meiryo UI" panose="020B0604030504040204" pitchFamily="50" charset="-128"/>
                <a:ea typeface="Meiryo UI" panose="020B0604030504040204" pitchFamily="50" charset="-128"/>
                <a:cs typeface="メイリオ" panose="020B0604030504040204" pitchFamily="50" charset="-128"/>
              </a:rPr>
              <a:t>IAM</a:t>
            </a:r>
            <a:r>
              <a:rPr lang="ja-JP" altLang="en-US" sz="1050" dirty="0">
                <a:latin typeface="Meiryo UI" panose="020B0604030504040204" pitchFamily="50" charset="-128"/>
                <a:ea typeface="Meiryo UI" panose="020B0604030504040204" pitchFamily="50" charset="-128"/>
                <a:cs typeface="メイリオ" panose="020B0604030504040204" pitchFamily="50" charset="-128"/>
              </a:rPr>
              <a:t>と異なり、</a:t>
            </a:r>
            <a:r>
              <a:rPr lang="en-US" altLang="ja-JP" sz="1050" dirty="0">
                <a:latin typeface="Meiryo UI" panose="020B0604030504040204" pitchFamily="50" charset="-128"/>
                <a:ea typeface="Meiryo UI" panose="020B0604030504040204" pitchFamily="50" charset="-128"/>
                <a:cs typeface="メイリオ" panose="020B0604030504040204" pitchFamily="50" charset="-128"/>
              </a:rPr>
              <a:t>IAM Roles Anywhere</a:t>
            </a:r>
            <a:r>
              <a:rPr lang="ja-JP" altLang="en-US" sz="1050" dirty="0">
                <a:latin typeface="Meiryo UI" panose="020B0604030504040204" pitchFamily="50" charset="-128"/>
                <a:ea typeface="Meiryo UI" panose="020B0604030504040204" pitchFamily="50" charset="-128"/>
                <a:cs typeface="メイリオ" panose="020B0604030504040204" pitchFamily="50" charset="-128"/>
              </a:rPr>
              <a:t>はリージョン毎で提供されるサービス</a:t>
            </a:r>
            <a:br>
              <a:rPr lang="en-US" altLang="ja-JP" sz="1050" dirty="0">
                <a:latin typeface="Meiryo UI" panose="020B0604030504040204" pitchFamily="50" charset="-128"/>
                <a:ea typeface="Meiryo UI" panose="020B0604030504040204" pitchFamily="50" charset="-128"/>
                <a:cs typeface="メイリオ" panose="020B0604030504040204" pitchFamily="50" charset="-128"/>
              </a:rPr>
            </a:br>
            <a:r>
              <a:rPr lang="en-US" sz="1050" dirty="0">
                <a:latin typeface="Meiryo UI" panose="020B0604030504040204" pitchFamily="50" charset="-128"/>
                <a:ea typeface="Meiryo UI" panose="020B0604030504040204" pitchFamily="50" charset="-128"/>
                <a:cs typeface="メイリオ" panose="020B0604030504040204" pitchFamily="50" charset="-128"/>
              </a:rPr>
              <a:t>(</a:t>
            </a:r>
            <a:r>
              <a:rPr lang="ja-JP" altLang="en-US" sz="1050" dirty="0">
                <a:latin typeface="Meiryo UI" panose="020B0604030504040204" pitchFamily="50" charset="-128"/>
                <a:ea typeface="Meiryo UI" panose="020B0604030504040204" pitchFamily="50" charset="-128"/>
                <a:cs typeface="メイリオ" panose="020B0604030504040204" pitchFamily="50" charset="-128"/>
              </a:rPr>
              <a:t>東京リージョン、大阪リージョンいずれでも対応</a:t>
            </a:r>
            <a:r>
              <a:rPr lang="en-US" altLang="ja-JP" sz="1050" dirty="0">
                <a:latin typeface="Meiryo UI" panose="020B0604030504040204" pitchFamily="50" charset="-128"/>
                <a:ea typeface="Meiryo UI" panose="020B0604030504040204" pitchFamily="50" charset="-128"/>
                <a:cs typeface="メイリオ" panose="020B0604030504040204" pitchFamily="50" charset="-128"/>
              </a:rPr>
              <a:t>)</a:t>
            </a:r>
            <a:endParaRPr lang="en-US" sz="1050" dirty="0">
              <a:latin typeface="Meiryo UI" panose="020B0604030504040204" pitchFamily="50" charset="-128"/>
              <a:ea typeface="Meiryo UI" panose="020B0604030504040204" pitchFamily="50" charset="-128"/>
              <a:cs typeface="メイリオ" panose="020B0604030504040204" pitchFamily="50" charset="-128"/>
            </a:endParaRPr>
          </a:p>
        </p:txBody>
      </p:sp>
      <p:sp>
        <p:nvSpPr>
          <p:cNvPr id="60" name="テキスト ボックス 11">
            <a:extLst>
              <a:ext uri="{FF2B5EF4-FFF2-40B4-BE49-F238E27FC236}">
                <a16:creationId xmlns:a16="http://schemas.microsoft.com/office/drawing/2014/main" id="{2D48C6EE-EE11-8C87-A0AD-C29AF2227544}"/>
              </a:ext>
            </a:extLst>
          </p:cNvPr>
          <p:cNvSpPr txBox="1"/>
          <p:nvPr/>
        </p:nvSpPr>
        <p:spPr>
          <a:xfrm>
            <a:off x="4554017" y="3661519"/>
            <a:ext cx="1265477" cy="353050"/>
          </a:xfrm>
          <a:prstGeom prst="roundRect">
            <a:avLst>
              <a:gd name="adj" fmla="val 50000"/>
            </a:avLst>
          </a:prstGeom>
          <a:solidFill>
            <a:schemeClr val="tx1">
              <a:lumMod val="10000"/>
              <a:lumOff val="90000"/>
            </a:schemeClr>
          </a:solidFill>
          <a:ln>
            <a:solidFill>
              <a:schemeClr val="tx1">
                <a:lumMod val="75000"/>
                <a:lumOff val="25000"/>
              </a:schemeClr>
            </a:solidFill>
          </a:ln>
        </p:spPr>
        <p:txBody>
          <a:bodyPr wrap="none" lIns="36000" tIns="36000" rIns="36000" bIns="36000" rtlCol="0" anchor="ctr">
            <a:noAutofit/>
          </a:bodyPr>
          <a:lstStyle/>
          <a:p>
            <a:pPr algn="ctr"/>
            <a:r>
              <a:rPr kumimoji="1" lang="ja-JP" altLang="en-US" sz="1400" b="1" dirty="0">
                <a:solidFill>
                  <a:schemeClr val="tx1">
                    <a:lumMod val="90000"/>
                    <a:lumOff val="10000"/>
                  </a:schemeClr>
                </a:solidFill>
                <a:latin typeface="Meiryo UI" panose="020B0604030504040204" pitchFamily="50" charset="-128"/>
                <a:ea typeface="Meiryo UI" panose="020B0604030504040204" pitchFamily="50" charset="-128"/>
              </a:rPr>
              <a:t> プロファイル</a:t>
            </a:r>
            <a:r>
              <a:rPr kumimoji="1" lang="en-US" altLang="ja-JP" sz="1400" b="1" dirty="0">
                <a:solidFill>
                  <a:schemeClr val="tx1">
                    <a:lumMod val="90000"/>
                    <a:lumOff val="10000"/>
                  </a:schemeClr>
                </a:solidFill>
                <a:latin typeface="Meiryo UI" panose="020B0604030504040204" pitchFamily="50" charset="-128"/>
                <a:ea typeface="Meiryo UI" panose="020B0604030504040204" pitchFamily="50" charset="-128"/>
              </a:rPr>
              <a:t>A</a:t>
            </a:r>
            <a:endParaRPr kumimoji="1" lang="ja-JP" altLang="en-US" sz="1400" b="1" dirty="0">
              <a:solidFill>
                <a:schemeClr val="tx1">
                  <a:lumMod val="90000"/>
                  <a:lumOff val="10000"/>
                </a:schemeClr>
              </a:solidFill>
              <a:latin typeface="Meiryo UI" panose="020B0604030504040204" pitchFamily="50" charset="-128"/>
              <a:ea typeface="Meiryo UI" panose="020B0604030504040204" pitchFamily="50" charset="-128"/>
            </a:endParaRPr>
          </a:p>
        </p:txBody>
      </p:sp>
      <p:sp>
        <p:nvSpPr>
          <p:cNvPr id="61" name="テキスト ボックス 11">
            <a:extLst>
              <a:ext uri="{FF2B5EF4-FFF2-40B4-BE49-F238E27FC236}">
                <a16:creationId xmlns:a16="http://schemas.microsoft.com/office/drawing/2014/main" id="{7CE4461F-03C8-7EE3-531D-6F24E480839A}"/>
              </a:ext>
            </a:extLst>
          </p:cNvPr>
          <p:cNvSpPr txBox="1"/>
          <p:nvPr/>
        </p:nvSpPr>
        <p:spPr>
          <a:xfrm>
            <a:off x="6077820" y="3116792"/>
            <a:ext cx="1484088" cy="353050"/>
          </a:xfrm>
          <a:prstGeom prst="roundRect">
            <a:avLst>
              <a:gd name="adj" fmla="val 50000"/>
            </a:avLst>
          </a:prstGeom>
          <a:solidFill>
            <a:schemeClr val="tx1">
              <a:lumMod val="10000"/>
              <a:lumOff val="90000"/>
            </a:schemeClr>
          </a:solidFill>
          <a:ln>
            <a:solidFill>
              <a:schemeClr val="tx1">
                <a:lumMod val="75000"/>
                <a:lumOff val="25000"/>
              </a:schemeClr>
            </a:solidFill>
          </a:ln>
        </p:spPr>
        <p:txBody>
          <a:bodyPr wrap="none" lIns="36000" tIns="36000" rIns="36000" bIns="36000" rtlCol="0" anchor="ctr">
            <a:noAutofit/>
          </a:bodyPr>
          <a:lstStyle/>
          <a:p>
            <a:pPr algn="ctr"/>
            <a:r>
              <a:rPr kumimoji="1" lang="ja-JP" altLang="en-US" sz="1400" b="1" dirty="0">
                <a:solidFill>
                  <a:schemeClr val="tx1">
                    <a:lumMod val="90000"/>
                    <a:lumOff val="10000"/>
                  </a:schemeClr>
                </a:solidFill>
                <a:latin typeface="Meiryo UI" panose="020B0604030504040204" pitchFamily="50" charset="-128"/>
                <a:ea typeface="Meiryo UI" panose="020B0604030504040204" pitchFamily="50" charset="-128"/>
              </a:rPr>
              <a:t> トラストアンカー</a:t>
            </a:r>
            <a:r>
              <a:rPr kumimoji="1" lang="en-US" altLang="ja-JP" sz="1400" b="1" dirty="0">
                <a:solidFill>
                  <a:schemeClr val="tx1">
                    <a:lumMod val="90000"/>
                    <a:lumOff val="10000"/>
                  </a:schemeClr>
                </a:solidFill>
                <a:latin typeface="Meiryo UI" panose="020B0604030504040204" pitchFamily="50" charset="-128"/>
                <a:ea typeface="Meiryo UI" panose="020B0604030504040204" pitchFamily="50" charset="-128"/>
              </a:rPr>
              <a:t>B</a:t>
            </a:r>
            <a:endParaRPr kumimoji="1" lang="ja-JP" altLang="en-US" sz="1400" b="1" dirty="0">
              <a:solidFill>
                <a:schemeClr val="tx1">
                  <a:lumMod val="90000"/>
                  <a:lumOff val="10000"/>
                </a:schemeClr>
              </a:solidFill>
              <a:latin typeface="Meiryo UI" panose="020B0604030504040204" pitchFamily="50" charset="-128"/>
              <a:ea typeface="Meiryo UI" panose="020B0604030504040204" pitchFamily="50" charset="-128"/>
            </a:endParaRPr>
          </a:p>
        </p:txBody>
      </p:sp>
      <p:cxnSp>
        <p:nvCxnSpPr>
          <p:cNvPr id="62" name="直線コネクタ 16">
            <a:extLst>
              <a:ext uri="{FF2B5EF4-FFF2-40B4-BE49-F238E27FC236}">
                <a16:creationId xmlns:a16="http://schemas.microsoft.com/office/drawing/2014/main" id="{EA2C763B-0C6D-1016-D16C-5ACB9CA51F5F}"/>
              </a:ext>
            </a:extLst>
          </p:cNvPr>
          <p:cNvCxnSpPr>
            <a:cxnSpLocks/>
            <a:stCxn id="13" idx="2"/>
            <a:endCxn id="61" idx="0"/>
          </p:cNvCxnSpPr>
          <p:nvPr/>
        </p:nvCxnSpPr>
        <p:spPr>
          <a:xfrm>
            <a:off x="6819864" y="2449488"/>
            <a:ext cx="0" cy="667304"/>
          </a:xfrm>
          <a:prstGeom prst="straightConnector1">
            <a:avLst/>
          </a:prstGeom>
          <a:ln w="19050">
            <a:solidFill>
              <a:schemeClr val="accent6"/>
            </a:solidFill>
            <a:prstDash val="sysDash"/>
            <a:headEnd type="triangl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63" name="テキスト ボックス 11">
            <a:extLst>
              <a:ext uri="{FF2B5EF4-FFF2-40B4-BE49-F238E27FC236}">
                <a16:creationId xmlns:a16="http://schemas.microsoft.com/office/drawing/2014/main" id="{23AC2422-B8F8-C993-462A-AA51D04270F3}"/>
              </a:ext>
            </a:extLst>
          </p:cNvPr>
          <p:cNvSpPr txBox="1"/>
          <p:nvPr/>
        </p:nvSpPr>
        <p:spPr>
          <a:xfrm>
            <a:off x="6179604" y="4665601"/>
            <a:ext cx="1291600" cy="353050"/>
          </a:xfrm>
          <a:prstGeom prst="roundRect">
            <a:avLst>
              <a:gd name="adj" fmla="val 50000"/>
            </a:avLst>
          </a:prstGeom>
          <a:solidFill>
            <a:schemeClr val="tx1">
              <a:lumMod val="10000"/>
              <a:lumOff val="90000"/>
            </a:schemeClr>
          </a:solidFill>
          <a:ln>
            <a:solidFill>
              <a:schemeClr val="tx1">
                <a:lumMod val="75000"/>
                <a:lumOff val="25000"/>
              </a:schemeClr>
            </a:solidFill>
          </a:ln>
        </p:spPr>
        <p:txBody>
          <a:bodyPr wrap="none" lIns="36000" tIns="36000" rIns="36000" bIns="36000" rtlCol="0" anchor="ctr">
            <a:noAutofit/>
          </a:bodyPr>
          <a:lstStyle/>
          <a:p>
            <a:pPr algn="ctr"/>
            <a:r>
              <a:rPr kumimoji="1" lang="ja-JP" altLang="en-US" sz="1400" b="1" dirty="0">
                <a:solidFill>
                  <a:schemeClr val="tx1">
                    <a:lumMod val="90000"/>
                    <a:lumOff val="10000"/>
                  </a:schemeClr>
                </a:solidFill>
                <a:latin typeface="Meiryo UI" panose="020B0604030504040204" pitchFamily="50" charset="-128"/>
                <a:ea typeface="Meiryo UI" panose="020B0604030504040204" pitchFamily="50" charset="-128"/>
              </a:rPr>
              <a:t> プロファイル</a:t>
            </a:r>
            <a:r>
              <a:rPr kumimoji="1" lang="en-US" altLang="ja-JP" sz="1400" b="1" dirty="0">
                <a:solidFill>
                  <a:schemeClr val="tx1">
                    <a:lumMod val="90000"/>
                    <a:lumOff val="10000"/>
                  </a:schemeClr>
                </a:solidFill>
                <a:latin typeface="Meiryo UI" panose="020B0604030504040204" pitchFamily="50" charset="-128"/>
                <a:ea typeface="Meiryo UI" panose="020B0604030504040204" pitchFamily="50" charset="-128"/>
              </a:rPr>
              <a:t>C</a:t>
            </a:r>
            <a:endParaRPr kumimoji="1" lang="ja-JP" altLang="en-US" sz="1400" b="1" dirty="0">
              <a:solidFill>
                <a:schemeClr val="tx1">
                  <a:lumMod val="90000"/>
                  <a:lumOff val="10000"/>
                </a:schemeClr>
              </a:solidFill>
              <a:latin typeface="Meiryo UI" panose="020B0604030504040204" pitchFamily="50" charset="-128"/>
              <a:ea typeface="Meiryo UI" panose="020B0604030504040204" pitchFamily="50" charset="-128"/>
            </a:endParaRPr>
          </a:p>
        </p:txBody>
      </p:sp>
      <p:pic>
        <p:nvPicPr>
          <p:cNvPr id="64" name="グラフィックス 32" descr="証明書">
            <a:extLst>
              <a:ext uri="{FF2B5EF4-FFF2-40B4-BE49-F238E27FC236}">
                <a16:creationId xmlns:a16="http://schemas.microsoft.com/office/drawing/2014/main" id="{00D53DEF-E32E-892F-6F27-2B5A2F73CB26}"/>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1610959" y="2339926"/>
            <a:ext cx="399268" cy="399268"/>
          </a:xfrm>
          <a:prstGeom prst="rect">
            <a:avLst/>
          </a:prstGeom>
        </p:spPr>
      </p:pic>
      <p:pic>
        <p:nvPicPr>
          <p:cNvPr id="65" name="グラフィックス 34" descr="銀行">
            <a:extLst>
              <a:ext uri="{FF2B5EF4-FFF2-40B4-BE49-F238E27FC236}">
                <a16:creationId xmlns:a16="http://schemas.microsoft.com/office/drawing/2014/main" id="{C6BCAD06-64C4-858D-D3F5-95F4AC0DFD00}"/>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6539354" y="1660806"/>
            <a:ext cx="567086" cy="567086"/>
          </a:xfrm>
          <a:prstGeom prst="rect">
            <a:avLst/>
          </a:prstGeom>
        </p:spPr>
      </p:pic>
      <p:pic>
        <p:nvPicPr>
          <p:cNvPr id="66" name="グラフィックス 108" descr="証明書">
            <a:extLst>
              <a:ext uri="{FF2B5EF4-FFF2-40B4-BE49-F238E27FC236}">
                <a16:creationId xmlns:a16="http://schemas.microsoft.com/office/drawing/2014/main" id="{51ACA2A9-F688-17BE-073B-354D5CB4E96D}"/>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1570479" y="4908276"/>
            <a:ext cx="399268" cy="399268"/>
          </a:xfrm>
          <a:prstGeom prst="rect">
            <a:avLst/>
          </a:prstGeom>
        </p:spPr>
      </p:pic>
      <p:pic>
        <p:nvPicPr>
          <p:cNvPr id="67" name="Graphic 49">
            <a:extLst>
              <a:ext uri="{FF2B5EF4-FFF2-40B4-BE49-F238E27FC236}">
                <a16:creationId xmlns:a16="http://schemas.microsoft.com/office/drawing/2014/main" id="{290588C0-9847-2784-E6E0-3BD08B3C90BA}"/>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4841022" y="4276110"/>
            <a:ext cx="435530" cy="435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68" name="直線コネクタ 16">
            <a:extLst>
              <a:ext uri="{FF2B5EF4-FFF2-40B4-BE49-F238E27FC236}">
                <a16:creationId xmlns:a16="http://schemas.microsoft.com/office/drawing/2014/main" id="{B145584F-3EAC-F6DE-EC86-BE1E4973F9FB}"/>
              </a:ext>
            </a:extLst>
          </p:cNvPr>
          <p:cNvCxnSpPr>
            <a:cxnSpLocks/>
            <a:stCxn id="63" idx="0"/>
            <a:endCxn id="61" idx="2"/>
          </p:cNvCxnSpPr>
          <p:nvPr/>
        </p:nvCxnSpPr>
        <p:spPr>
          <a:xfrm flipH="1" flipV="1">
            <a:off x="6819864" y="3469843"/>
            <a:ext cx="5540" cy="1195759"/>
          </a:xfrm>
          <a:prstGeom prst="straightConnector1">
            <a:avLst/>
          </a:prstGeom>
          <a:ln w="19050">
            <a:solidFill>
              <a:schemeClr val="accent6"/>
            </a:solidFill>
            <a:prstDash val="sysDash"/>
            <a:headEnd type="none"/>
            <a:tailEnd type="arrow" w="med" len="med"/>
          </a:ln>
          <a:effectLst/>
        </p:spPr>
        <p:style>
          <a:lnRef idx="2">
            <a:schemeClr val="accent1"/>
          </a:lnRef>
          <a:fillRef idx="0">
            <a:schemeClr val="accent1"/>
          </a:fillRef>
          <a:effectRef idx="1">
            <a:schemeClr val="accent1"/>
          </a:effectRef>
          <a:fontRef idx="minor">
            <a:schemeClr val="tx1"/>
          </a:fontRef>
        </p:style>
      </p:cxnSp>
      <p:pic>
        <p:nvPicPr>
          <p:cNvPr id="69" name="グラフィックス 131" descr="証明書">
            <a:extLst>
              <a:ext uri="{FF2B5EF4-FFF2-40B4-BE49-F238E27FC236}">
                <a16:creationId xmlns:a16="http://schemas.microsoft.com/office/drawing/2014/main" id="{BF66CB2A-4F7E-5350-4AD5-13420A834B02}"/>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1558095" y="3600128"/>
            <a:ext cx="399268" cy="399268"/>
          </a:xfrm>
          <a:prstGeom prst="rect">
            <a:avLst/>
          </a:prstGeom>
        </p:spPr>
      </p:pic>
      <p:pic>
        <p:nvPicPr>
          <p:cNvPr id="70" name="Graphic 49">
            <a:extLst>
              <a:ext uri="{FF2B5EF4-FFF2-40B4-BE49-F238E27FC236}">
                <a16:creationId xmlns:a16="http://schemas.microsoft.com/office/drawing/2014/main" id="{FFD8CF23-C4CF-89E5-B08A-BE5F1FD8412C}"/>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5006439" y="5610870"/>
            <a:ext cx="435530" cy="435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71" name="直線コネクタ 16">
            <a:extLst>
              <a:ext uri="{FF2B5EF4-FFF2-40B4-BE49-F238E27FC236}">
                <a16:creationId xmlns:a16="http://schemas.microsoft.com/office/drawing/2014/main" id="{D96F5E48-2793-7B60-F941-F3865C8C8492}"/>
              </a:ext>
            </a:extLst>
          </p:cNvPr>
          <p:cNvCxnSpPr>
            <a:cxnSpLocks/>
            <a:stCxn id="60" idx="2"/>
            <a:endCxn id="67" idx="0"/>
          </p:cNvCxnSpPr>
          <p:nvPr/>
        </p:nvCxnSpPr>
        <p:spPr>
          <a:xfrm flipH="1">
            <a:off x="5058787" y="4014570"/>
            <a:ext cx="127968" cy="261541"/>
          </a:xfrm>
          <a:prstGeom prst="straightConnector1">
            <a:avLst/>
          </a:prstGeom>
          <a:ln w="19050">
            <a:solidFill>
              <a:schemeClr val="bg1">
                <a:lumMod val="50000"/>
              </a:schemeClr>
            </a:solidFill>
            <a:prstDash val="sysDash"/>
            <a:headEnd type="none"/>
            <a:tailEnd type="arrow" w="med" len="med"/>
          </a:ln>
          <a:effectLst/>
        </p:spPr>
        <p:style>
          <a:lnRef idx="2">
            <a:schemeClr val="accent1"/>
          </a:lnRef>
          <a:fillRef idx="0">
            <a:schemeClr val="accent1"/>
          </a:fillRef>
          <a:effectRef idx="1">
            <a:schemeClr val="accent1"/>
          </a:effectRef>
          <a:fontRef idx="minor">
            <a:schemeClr val="tx1"/>
          </a:fontRef>
        </p:style>
      </p:cxnSp>
      <p:cxnSp>
        <p:nvCxnSpPr>
          <p:cNvPr id="72" name="直線コネクタ 16">
            <a:extLst>
              <a:ext uri="{FF2B5EF4-FFF2-40B4-BE49-F238E27FC236}">
                <a16:creationId xmlns:a16="http://schemas.microsoft.com/office/drawing/2014/main" id="{C43C773B-86B5-C86D-FCCA-5EF63BBEDF89}"/>
              </a:ext>
            </a:extLst>
          </p:cNvPr>
          <p:cNvCxnSpPr>
            <a:cxnSpLocks/>
            <a:stCxn id="45" idx="2"/>
            <a:endCxn id="70" idx="0"/>
          </p:cNvCxnSpPr>
          <p:nvPr/>
        </p:nvCxnSpPr>
        <p:spPr>
          <a:xfrm flipH="1">
            <a:off x="5224205" y="5368410"/>
            <a:ext cx="2677" cy="242460"/>
          </a:xfrm>
          <a:prstGeom prst="straightConnector1">
            <a:avLst/>
          </a:prstGeom>
          <a:ln w="19050">
            <a:solidFill>
              <a:schemeClr val="bg1">
                <a:lumMod val="50000"/>
              </a:schemeClr>
            </a:solidFill>
            <a:prstDash val="sysDash"/>
            <a:headEnd type="none"/>
            <a:tailEnd type="arrow" w="med" len="med"/>
          </a:ln>
          <a:effectLst/>
        </p:spPr>
        <p:style>
          <a:lnRef idx="2">
            <a:schemeClr val="accent1"/>
          </a:lnRef>
          <a:fillRef idx="0">
            <a:schemeClr val="accent1"/>
          </a:fillRef>
          <a:effectRef idx="1">
            <a:schemeClr val="accent1"/>
          </a:effectRef>
          <a:fontRef idx="minor">
            <a:schemeClr val="tx1"/>
          </a:fontRef>
        </p:style>
      </p:cxnSp>
      <p:cxnSp>
        <p:nvCxnSpPr>
          <p:cNvPr id="73" name="直線コネクタ 16">
            <a:extLst>
              <a:ext uri="{FF2B5EF4-FFF2-40B4-BE49-F238E27FC236}">
                <a16:creationId xmlns:a16="http://schemas.microsoft.com/office/drawing/2014/main" id="{A2800AF3-9146-4021-F29A-5E1A50C71BE2}"/>
              </a:ext>
            </a:extLst>
          </p:cNvPr>
          <p:cNvCxnSpPr>
            <a:cxnSpLocks/>
            <a:stCxn id="67" idx="2"/>
            <a:endCxn id="75" idx="2"/>
          </p:cNvCxnSpPr>
          <p:nvPr/>
        </p:nvCxnSpPr>
        <p:spPr>
          <a:xfrm rot="5400000" flipH="1">
            <a:off x="4586368" y="4239221"/>
            <a:ext cx="352616" cy="592225"/>
          </a:xfrm>
          <a:prstGeom prst="curvedConnector3">
            <a:avLst>
              <a:gd name="adj1" fmla="val -64830"/>
            </a:avLst>
          </a:prstGeom>
          <a:ln w="19050">
            <a:solidFill>
              <a:schemeClr val="accent1"/>
            </a:solidFill>
            <a:prstDash val="sysDash"/>
            <a:headEnd type="none"/>
            <a:tailEnd type="arrow" w="med" len="med"/>
          </a:ln>
          <a:effectLst/>
        </p:spPr>
        <p:style>
          <a:lnRef idx="2">
            <a:schemeClr val="accent1"/>
          </a:lnRef>
          <a:fillRef idx="0">
            <a:schemeClr val="accent1"/>
          </a:fillRef>
          <a:effectRef idx="1">
            <a:schemeClr val="accent1"/>
          </a:effectRef>
          <a:fontRef idx="minor">
            <a:schemeClr val="tx1"/>
          </a:fontRef>
        </p:style>
      </p:cxnSp>
      <p:sp>
        <p:nvSpPr>
          <p:cNvPr id="74" name="角丸四角形 103">
            <a:extLst>
              <a:ext uri="{FF2B5EF4-FFF2-40B4-BE49-F238E27FC236}">
                <a16:creationId xmlns:a16="http://schemas.microsoft.com/office/drawing/2014/main" id="{90B1AC59-BA46-8528-C938-146B9E147A7D}"/>
              </a:ext>
            </a:extLst>
          </p:cNvPr>
          <p:cNvSpPr/>
          <p:nvPr/>
        </p:nvSpPr>
        <p:spPr>
          <a:xfrm>
            <a:off x="3856975" y="3978627"/>
            <a:ext cx="583282" cy="261820"/>
          </a:xfrm>
          <a:prstGeom prst="roundRect">
            <a:avLst/>
          </a:prstGeom>
          <a:noFill/>
          <a:ln>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none" lIns="0" tIns="34290" rIns="0" bIns="34290" numCol="1" spcCol="0" rtlCol="0" fromWordArt="0" anchor="t" anchorCtr="0" forceAA="0" compatLnSpc="1">
            <a:prstTxWarp prst="textNoShape">
              <a:avLst/>
            </a:prstTxWarp>
            <a:noAutofit/>
          </a:bodyPr>
          <a:lstStyle/>
          <a:p>
            <a:pPr algn="ctr"/>
            <a:r>
              <a:rPr lang="ja-JP" altLang="en-US" sz="1000" dirty="0">
                <a:solidFill>
                  <a:schemeClr val="tx1"/>
                </a:solidFill>
                <a:latin typeface="Meiryo UI" panose="020B0604030504040204" pitchFamily="50" charset="-128"/>
                <a:ea typeface="Meiryo UI" panose="020B0604030504040204" pitchFamily="50" charset="-128"/>
                <a:cs typeface="メイリオ" panose="020B0604030504040204" pitchFamily="50" charset="-128"/>
              </a:rPr>
              <a:t>一時的な</a:t>
            </a:r>
            <a:br>
              <a:rPr lang="en-US" altLang="ja-JP" sz="1000" dirty="0">
                <a:solidFill>
                  <a:schemeClr val="tx1"/>
                </a:solidFill>
                <a:latin typeface="Meiryo UI" panose="020B0604030504040204" pitchFamily="50" charset="-128"/>
                <a:ea typeface="Meiryo UI" panose="020B0604030504040204" pitchFamily="50" charset="-128"/>
                <a:cs typeface="メイリオ" panose="020B0604030504040204" pitchFamily="50" charset="-128"/>
              </a:rPr>
            </a:br>
            <a:r>
              <a:rPr lang="ja-JP" altLang="en-US" sz="1000" dirty="0">
                <a:solidFill>
                  <a:schemeClr val="tx1"/>
                </a:solidFill>
                <a:latin typeface="Meiryo UI" panose="020B0604030504040204" pitchFamily="50" charset="-128"/>
                <a:ea typeface="Meiryo UI" panose="020B0604030504040204" pitchFamily="50" charset="-128"/>
                <a:cs typeface="メイリオ" panose="020B0604030504040204" pitchFamily="50" charset="-128"/>
              </a:rPr>
              <a:t>クレデンシャル</a:t>
            </a:r>
            <a:endParaRPr lang="en-US" sz="1000" dirty="0">
              <a:solidFill>
                <a:schemeClr val="tx1"/>
              </a:solidFill>
              <a:latin typeface="Meiryo UI" panose="020B0604030504040204" pitchFamily="50" charset="-128"/>
              <a:ea typeface="Meiryo UI" panose="020B0604030504040204" pitchFamily="50" charset="-128"/>
              <a:cs typeface="メイリオ" panose="020B0604030504040204" pitchFamily="50" charset="-128"/>
            </a:endParaRPr>
          </a:p>
        </p:txBody>
      </p:sp>
      <p:pic>
        <p:nvPicPr>
          <p:cNvPr id="75" name="Graphic 2">
            <a:extLst>
              <a:ext uri="{FF2B5EF4-FFF2-40B4-BE49-F238E27FC236}">
                <a16:creationId xmlns:a16="http://schemas.microsoft.com/office/drawing/2014/main" id="{7791A108-91B2-0005-26E8-5021C0F89451}"/>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4306428" y="4038756"/>
            <a:ext cx="320268" cy="320268"/>
          </a:xfrm>
          <a:prstGeom prst="rect">
            <a:avLst/>
          </a:prstGeom>
        </p:spPr>
      </p:pic>
      <p:cxnSp>
        <p:nvCxnSpPr>
          <p:cNvPr id="76" name="直線コネクタ 16">
            <a:extLst>
              <a:ext uri="{FF2B5EF4-FFF2-40B4-BE49-F238E27FC236}">
                <a16:creationId xmlns:a16="http://schemas.microsoft.com/office/drawing/2014/main" id="{B6274D75-D7AB-F239-9CF6-B4FDF7B233C0}"/>
              </a:ext>
            </a:extLst>
          </p:cNvPr>
          <p:cNvCxnSpPr>
            <a:cxnSpLocks/>
            <a:stCxn id="48" idx="2"/>
            <a:endCxn id="7" idx="3"/>
          </p:cNvCxnSpPr>
          <p:nvPr/>
        </p:nvCxnSpPr>
        <p:spPr>
          <a:xfrm rot="5400000" flipH="1">
            <a:off x="3517140" y="3395662"/>
            <a:ext cx="755537" cy="4517882"/>
          </a:xfrm>
          <a:prstGeom prst="curvedConnector4">
            <a:avLst>
              <a:gd name="adj1" fmla="val -25214"/>
              <a:gd name="adj2" fmla="val 51948"/>
            </a:avLst>
          </a:prstGeom>
          <a:ln w="19050">
            <a:solidFill>
              <a:schemeClr val="accent1"/>
            </a:solidFill>
            <a:prstDash val="sysDash"/>
            <a:headEnd type="none"/>
            <a:tailEnd type="arrow" w="med" len="med"/>
          </a:ln>
          <a:effectLst/>
        </p:spPr>
        <p:style>
          <a:lnRef idx="2">
            <a:schemeClr val="accent1"/>
          </a:lnRef>
          <a:fillRef idx="0">
            <a:schemeClr val="accent1"/>
          </a:fillRef>
          <a:effectRef idx="1">
            <a:schemeClr val="accent1"/>
          </a:effectRef>
          <a:fontRef idx="minor">
            <a:schemeClr val="tx1"/>
          </a:fontRef>
        </p:style>
      </p:cxnSp>
      <p:cxnSp>
        <p:nvCxnSpPr>
          <p:cNvPr id="77" name="直線コネクタ 16">
            <a:extLst>
              <a:ext uri="{FF2B5EF4-FFF2-40B4-BE49-F238E27FC236}">
                <a16:creationId xmlns:a16="http://schemas.microsoft.com/office/drawing/2014/main" id="{16D0F3E9-FB8F-6A4A-59EA-38E38A1E08CA}"/>
              </a:ext>
            </a:extLst>
          </p:cNvPr>
          <p:cNvCxnSpPr>
            <a:cxnSpLocks/>
            <a:stCxn id="75" idx="2"/>
          </p:cNvCxnSpPr>
          <p:nvPr/>
        </p:nvCxnSpPr>
        <p:spPr>
          <a:xfrm rot="5400000" flipH="1">
            <a:off x="1987804" y="1880268"/>
            <a:ext cx="2023193" cy="2934323"/>
          </a:xfrm>
          <a:prstGeom prst="curvedConnector4">
            <a:avLst>
              <a:gd name="adj1" fmla="val -11299"/>
              <a:gd name="adj2" fmla="val 52729"/>
            </a:avLst>
          </a:prstGeom>
          <a:ln w="19050">
            <a:solidFill>
              <a:schemeClr val="accent1"/>
            </a:solidFill>
            <a:prstDash val="sysDash"/>
            <a:headEnd type="none"/>
            <a:tailEnd type="arrow" w="med" len="med"/>
          </a:ln>
          <a:effectLst/>
        </p:spPr>
        <p:style>
          <a:lnRef idx="2">
            <a:schemeClr val="accent1"/>
          </a:lnRef>
          <a:fillRef idx="0">
            <a:schemeClr val="accent1"/>
          </a:fillRef>
          <a:effectRef idx="1">
            <a:schemeClr val="accent1"/>
          </a:effectRef>
          <a:fontRef idx="minor">
            <a:schemeClr val="tx1"/>
          </a:fontRef>
        </p:style>
      </p:cxnSp>
      <p:sp>
        <p:nvSpPr>
          <p:cNvPr id="78" name="四角形吹き出し 135">
            <a:extLst>
              <a:ext uri="{FF2B5EF4-FFF2-40B4-BE49-F238E27FC236}">
                <a16:creationId xmlns:a16="http://schemas.microsoft.com/office/drawing/2014/main" id="{E61871A8-71E0-97E2-E9A7-21204F2B7746}"/>
              </a:ext>
            </a:extLst>
          </p:cNvPr>
          <p:cNvSpPr/>
          <p:nvPr/>
        </p:nvSpPr>
        <p:spPr bwMode="auto">
          <a:xfrm>
            <a:off x="2213723" y="5265755"/>
            <a:ext cx="1901829" cy="686308"/>
          </a:xfrm>
          <a:prstGeom prst="wedgeRectCallout">
            <a:avLst>
              <a:gd name="adj1" fmla="val -67976"/>
              <a:gd name="adj2" fmla="val -34866"/>
            </a:avLst>
          </a:prstGeom>
          <a:solidFill>
            <a:schemeClr val="tx1">
              <a:lumMod val="10000"/>
              <a:lumOff val="90000"/>
            </a:schemeClr>
          </a:solidFill>
          <a:ln w="9525" cap="flat" cmpd="sng" algn="ctr">
            <a:solidFill>
              <a:srgbClr val="0070C0"/>
            </a:solidFill>
            <a:prstDash val="solid"/>
            <a:headEnd type="none" w="med" len="med"/>
            <a:tailEnd type="none" w="med" len="med"/>
          </a:ln>
          <a:effectLst/>
        </p:spPr>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r>
              <a:rPr kumimoji="1" lang="ja-JP" altLang="en-US" sz="1200" kern="0" dirty="0">
                <a:solidFill>
                  <a:srgbClr val="0432FF"/>
                </a:solidFill>
                <a:latin typeface="Meiryo UI" panose="020B0604030504040204" pitchFamily="50" charset="-128"/>
                <a:ea typeface="Meiryo UI" panose="020B0604030504040204" pitchFamily="50" charset="-128"/>
              </a:rPr>
              <a:t>サーバー</a:t>
            </a:r>
            <a:r>
              <a:rPr kumimoji="1" lang="en-US" altLang="ja-JP" sz="1200" kern="0" dirty="0">
                <a:solidFill>
                  <a:srgbClr val="0432FF"/>
                </a:solidFill>
                <a:latin typeface="Meiryo UI" panose="020B0604030504040204" pitchFamily="50" charset="-128"/>
                <a:ea typeface="Meiryo UI" panose="020B0604030504040204" pitchFamily="50" charset="-128"/>
              </a:rPr>
              <a:t>X.509</a:t>
            </a:r>
            <a:r>
              <a:rPr kumimoji="1" lang="ja-JP" altLang="en-US" sz="1200" kern="0" dirty="0">
                <a:solidFill>
                  <a:srgbClr val="0432FF"/>
                </a:solidFill>
                <a:latin typeface="Meiryo UI" panose="020B0604030504040204" pitchFamily="50" charset="-128"/>
                <a:ea typeface="Meiryo UI" panose="020B0604030504040204" pitchFamily="50" charset="-128"/>
              </a:rPr>
              <a:t>証明書を提示 </a:t>
            </a:r>
            <a:r>
              <a:rPr kumimoji="1" lang="en-US" altLang="ja-JP" sz="1200" kern="0" dirty="0">
                <a:solidFill>
                  <a:srgbClr val="0432FF"/>
                </a:solidFill>
                <a:latin typeface="Meiryo UI" panose="020B0604030504040204" pitchFamily="50" charset="-128"/>
                <a:ea typeface="Meiryo UI" panose="020B0604030504040204" pitchFamily="50" charset="-128"/>
              </a:rPr>
              <a:t>&amp; </a:t>
            </a:r>
            <a:r>
              <a:rPr kumimoji="1" lang="ja-JP" altLang="en-US" sz="1200" kern="0" dirty="0">
                <a:solidFill>
                  <a:srgbClr val="0432FF"/>
                </a:solidFill>
                <a:latin typeface="Meiryo UI" panose="020B0604030504040204" pitchFamily="50" charset="-128"/>
                <a:ea typeface="Meiryo UI" panose="020B0604030504040204" pitchFamily="50" charset="-128"/>
              </a:rPr>
              <a:t>プロファイルと取得したい</a:t>
            </a:r>
            <a:r>
              <a:rPr kumimoji="1" lang="en-US" altLang="ja-JP" sz="1200" kern="0" dirty="0">
                <a:solidFill>
                  <a:srgbClr val="0432FF"/>
                </a:solidFill>
                <a:latin typeface="Meiryo UI" panose="020B0604030504040204" pitchFamily="50" charset="-128"/>
                <a:ea typeface="Meiryo UI" panose="020B0604030504040204" pitchFamily="50" charset="-128"/>
              </a:rPr>
              <a:t>IAM</a:t>
            </a:r>
            <a:r>
              <a:rPr kumimoji="1" lang="ja-JP" altLang="en-US" sz="1200" kern="0" dirty="0">
                <a:solidFill>
                  <a:srgbClr val="0432FF"/>
                </a:solidFill>
                <a:latin typeface="Meiryo UI" panose="020B0604030504040204" pitchFamily="50" charset="-128"/>
                <a:ea typeface="Meiryo UI" panose="020B0604030504040204" pitchFamily="50" charset="-128"/>
              </a:rPr>
              <a:t>ロールを指定</a:t>
            </a:r>
          </a:p>
        </p:txBody>
      </p:sp>
      <p:sp>
        <p:nvSpPr>
          <p:cNvPr id="79" name="四角形吹き出し 135">
            <a:extLst>
              <a:ext uri="{FF2B5EF4-FFF2-40B4-BE49-F238E27FC236}">
                <a16:creationId xmlns:a16="http://schemas.microsoft.com/office/drawing/2014/main" id="{D248BA37-15F9-9CF1-506F-FDCC6CDDBDA3}"/>
              </a:ext>
            </a:extLst>
          </p:cNvPr>
          <p:cNvSpPr/>
          <p:nvPr/>
        </p:nvSpPr>
        <p:spPr bwMode="auto">
          <a:xfrm>
            <a:off x="2155164" y="1785043"/>
            <a:ext cx="1901829" cy="686308"/>
          </a:xfrm>
          <a:prstGeom prst="wedgeRectCallout">
            <a:avLst>
              <a:gd name="adj1" fmla="val -70561"/>
              <a:gd name="adj2" fmla="val 23872"/>
            </a:avLst>
          </a:prstGeom>
          <a:solidFill>
            <a:schemeClr val="tx1">
              <a:lumMod val="10000"/>
              <a:lumOff val="90000"/>
            </a:schemeClr>
          </a:solidFill>
          <a:ln w="9525" cap="flat" cmpd="sng" algn="ctr">
            <a:solidFill>
              <a:srgbClr val="0070C0"/>
            </a:solidFill>
            <a:prstDash val="solid"/>
            <a:headEnd type="none" w="med" len="med"/>
            <a:tailEnd type="none" w="med" len="med"/>
          </a:ln>
          <a:effectLst/>
        </p:spPr>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r>
              <a:rPr kumimoji="1" lang="ja-JP" altLang="en-US" sz="1200" kern="0" dirty="0">
                <a:solidFill>
                  <a:srgbClr val="0432FF"/>
                </a:solidFill>
                <a:latin typeface="Meiryo UI" panose="020B0604030504040204" pitchFamily="50" charset="-128"/>
                <a:ea typeface="Meiryo UI" panose="020B0604030504040204" pitchFamily="50" charset="-128"/>
              </a:rPr>
              <a:t>サーバー</a:t>
            </a:r>
            <a:r>
              <a:rPr kumimoji="1" lang="en-US" altLang="ja-JP" sz="1200" kern="0" dirty="0">
                <a:solidFill>
                  <a:srgbClr val="0432FF"/>
                </a:solidFill>
                <a:latin typeface="Meiryo UI" panose="020B0604030504040204" pitchFamily="50" charset="-128"/>
                <a:ea typeface="Meiryo UI" panose="020B0604030504040204" pitchFamily="50" charset="-128"/>
              </a:rPr>
              <a:t>X.509</a:t>
            </a:r>
            <a:r>
              <a:rPr kumimoji="1" lang="ja-JP" altLang="en-US" sz="1200" kern="0" dirty="0">
                <a:solidFill>
                  <a:srgbClr val="0432FF"/>
                </a:solidFill>
                <a:latin typeface="Meiryo UI" panose="020B0604030504040204" pitchFamily="50" charset="-128"/>
                <a:ea typeface="Meiryo UI" panose="020B0604030504040204" pitchFamily="50" charset="-128"/>
              </a:rPr>
              <a:t>証明書を提示 </a:t>
            </a:r>
            <a:r>
              <a:rPr kumimoji="1" lang="en-US" altLang="ja-JP" sz="1200" kern="0" dirty="0">
                <a:solidFill>
                  <a:srgbClr val="0432FF"/>
                </a:solidFill>
                <a:latin typeface="Meiryo UI" panose="020B0604030504040204" pitchFamily="50" charset="-128"/>
                <a:ea typeface="Meiryo UI" panose="020B0604030504040204" pitchFamily="50" charset="-128"/>
              </a:rPr>
              <a:t>&amp; </a:t>
            </a:r>
            <a:r>
              <a:rPr kumimoji="1" lang="ja-JP" altLang="en-US" sz="1200" kern="0" dirty="0">
                <a:solidFill>
                  <a:srgbClr val="0432FF"/>
                </a:solidFill>
                <a:latin typeface="Meiryo UI" panose="020B0604030504040204" pitchFamily="50" charset="-128"/>
                <a:ea typeface="Meiryo UI" panose="020B0604030504040204" pitchFamily="50" charset="-128"/>
              </a:rPr>
              <a:t>プロファイルと取得したい</a:t>
            </a:r>
            <a:r>
              <a:rPr kumimoji="1" lang="en-US" altLang="ja-JP" sz="1200" kern="0" dirty="0">
                <a:solidFill>
                  <a:srgbClr val="0432FF"/>
                </a:solidFill>
                <a:latin typeface="Meiryo UI" panose="020B0604030504040204" pitchFamily="50" charset="-128"/>
                <a:ea typeface="Meiryo UI" panose="020B0604030504040204" pitchFamily="50" charset="-128"/>
              </a:rPr>
              <a:t>IAM</a:t>
            </a:r>
            <a:r>
              <a:rPr kumimoji="1" lang="ja-JP" altLang="en-US" sz="1200" kern="0" dirty="0">
                <a:solidFill>
                  <a:srgbClr val="0432FF"/>
                </a:solidFill>
                <a:latin typeface="Meiryo UI" panose="020B0604030504040204" pitchFamily="50" charset="-128"/>
                <a:ea typeface="Meiryo UI" panose="020B0604030504040204" pitchFamily="50" charset="-128"/>
              </a:rPr>
              <a:t>ロールを指定</a:t>
            </a:r>
          </a:p>
        </p:txBody>
      </p:sp>
      <p:pic>
        <p:nvPicPr>
          <p:cNvPr id="80" name="Graphic 49">
            <a:extLst>
              <a:ext uri="{FF2B5EF4-FFF2-40B4-BE49-F238E27FC236}">
                <a16:creationId xmlns:a16="http://schemas.microsoft.com/office/drawing/2014/main" id="{C2F3C078-BC38-5B22-936E-C5D60FA19AD2}"/>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5302660" y="4267609"/>
            <a:ext cx="435530" cy="435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 name="グラフィックス 9" descr="鍵">
            <a:extLst>
              <a:ext uri="{FF2B5EF4-FFF2-40B4-BE49-F238E27FC236}">
                <a16:creationId xmlns:a16="http://schemas.microsoft.com/office/drawing/2014/main" id="{45576E75-9DCF-39B7-4BE5-7A2A832B1ECD}"/>
              </a:ext>
            </a:extLst>
          </p:cNvPr>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a:off x="1646805" y="2647969"/>
            <a:ext cx="347427" cy="347427"/>
          </a:xfrm>
          <a:prstGeom prst="rect">
            <a:avLst/>
          </a:prstGeom>
        </p:spPr>
      </p:pic>
      <p:pic>
        <p:nvPicPr>
          <p:cNvPr id="82" name="グラフィックス 111" descr="鍵">
            <a:extLst>
              <a:ext uri="{FF2B5EF4-FFF2-40B4-BE49-F238E27FC236}">
                <a16:creationId xmlns:a16="http://schemas.microsoft.com/office/drawing/2014/main" id="{30257CA0-B1F7-C36D-4D30-C94677737B3D}"/>
              </a:ext>
            </a:extLst>
          </p:cNvPr>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a:off x="1629102" y="3897129"/>
            <a:ext cx="347427" cy="347427"/>
          </a:xfrm>
          <a:prstGeom prst="rect">
            <a:avLst/>
          </a:prstGeom>
        </p:spPr>
      </p:pic>
      <p:pic>
        <p:nvPicPr>
          <p:cNvPr id="83" name="グラフィックス 112" descr="鍵">
            <a:extLst>
              <a:ext uri="{FF2B5EF4-FFF2-40B4-BE49-F238E27FC236}">
                <a16:creationId xmlns:a16="http://schemas.microsoft.com/office/drawing/2014/main" id="{24742BD4-29F3-BA8D-D08E-991B581E6A72}"/>
              </a:ext>
            </a:extLst>
          </p:cNvPr>
          <p:cNvPicPr>
            <a:picLocks noChangeAspect="1"/>
          </p:cNvPicPr>
          <p:nvPr/>
        </p:nvPicPr>
        <p:blipFill>
          <a:blip r:embed="rId33">
            <a:extLst>
              <a:ext uri="{96DAC541-7B7A-43D3-8B79-37D633B846F1}">
                <asvg:svgBlip xmlns:asvg="http://schemas.microsoft.com/office/drawing/2016/SVG/main" r:embed="rId34"/>
              </a:ext>
            </a:extLst>
          </a:blip>
          <a:stretch>
            <a:fillRect/>
          </a:stretch>
        </p:blipFill>
        <p:spPr>
          <a:xfrm>
            <a:off x="1609937" y="5234727"/>
            <a:ext cx="347427" cy="347427"/>
          </a:xfrm>
          <a:prstGeom prst="rect">
            <a:avLst/>
          </a:prstGeom>
        </p:spPr>
      </p:pic>
      <p:sp>
        <p:nvSpPr>
          <p:cNvPr id="84" name="object 4">
            <a:extLst>
              <a:ext uri="{FF2B5EF4-FFF2-40B4-BE49-F238E27FC236}">
                <a16:creationId xmlns:a16="http://schemas.microsoft.com/office/drawing/2014/main" id="{178CF270-E064-DDBB-C2D3-B4F406324328}"/>
              </a:ext>
            </a:extLst>
          </p:cNvPr>
          <p:cNvSpPr/>
          <p:nvPr/>
        </p:nvSpPr>
        <p:spPr>
          <a:xfrm>
            <a:off x="291570" y="723652"/>
            <a:ext cx="11346513" cy="684906"/>
          </a:xfrm>
          <a:custGeom>
            <a:avLst/>
            <a:gdLst/>
            <a:ahLst/>
            <a:cxnLst/>
            <a:rect l="l" t="t" r="r" b="b"/>
            <a:pathLst>
              <a:path w="9144000" h="1188720">
                <a:moveTo>
                  <a:pt x="0" y="1188720"/>
                </a:moveTo>
                <a:lnTo>
                  <a:pt x="9144000" y="1188720"/>
                </a:lnTo>
                <a:lnTo>
                  <a:pt x="9144000" y="0"/>
                </a:lnTo>
                <a:lnTo>
                  <a:pt x="0" y="0"/>
                </a:lnTo>
                <a:lnTo>
                  <a:pt x="0" y="1188720"/>
                </a:lnTo>
                <a:close/>
              </a:path>
            </a:pathLst>
          </a:custGeom>
          <a:noFill/>
        </p:spPr>
        <p:txBody>
          <a:bodyPr wrap="square" lIns="0" tIns="0" rIns="0" bIns="0" rtlCol="0" anchor="ctr" anchorCtr="0"/>
          <a:lstStyle/>
          <a:p>
            <a:r>
              <a:rPr lang="en-US" altLang="ja-JP" sz="1667" dirty="0">
                <a:latin typeface="Meiryo" panose="020B0604030504040204" pitchFamily="34" charset="-128"/>
                <a:ea typeface="Meiryo" panose="020B0604030504040204" pitchFamily="34" charset="-128"/>
              </a:rPr>
              <a:t>AWS</a:t>
            </a:r>
            <a:r>
              <a:rPr lang="ja-JP" altLang="en-US" sz="1667" dirty="0">
                <a:latin typeface="Meiryo" panose="020B0604030504040204" pitchFamily="34" charset="-128"/>
                <a:ea typeface="Meiryo" panose="020B0604030504040204" pitchFamily="34" charset="-128"/>
              </a:rPr>
              <a:t>外リソース</a:t>
            </a:r>
            <a:r>
              <a:rPr lang="en-US" altLang="ja-JP" sz="1667" dirty="0">
                <a:latin typeface="Meiryo" panose="020B0604030504040204" pitchFamily="34" charset="-128"/>
                <a:ea typeface="Meiryo" panose="020B0604030504040204" pitchFamily="34" charset="-128"/>
              </a:rPr>
              <a:t>(</a:t>
            </a:r>
            <a:r>
              <a:rPr lang="ja-JP" altLang="en-US" sz="1667" dirty="0">
                <a:latin typeface="Meiryo" panose="020B0604030504040204" pitchFamily="34" charset="-128"/>
                <a:ea typeface="Meiryo" panose="020B0604030504040204" pitchFamily="34" charset="-128"/>
              </a:rPr>
              <a:t>オンプレミスサーバー等</a:t>
            </a:r>
            <a:r>
              <a:rPr lang="en-US" altLang="ja-JP" sz="1667" dirty="0">
                <a:latin typeface="Meiryo" panose="020B0604030504040204" pitchFamily="34" charset="-128"/>
                <a:ea typeface="Meiryo" panose="020B0604030504040204" pitchFamily="34" charset="-128"/>
              </a:rPr>
              <a:t>)</a:t>
            </a:r>
            <a:r>
              <a:rPr lang="ja-JP" altLang="en-US" sz="1667" dirty="0">
                <a:latin typeface="Meiryo" panose="020B0604030504040204" pitchFamily="34" charset="-128"/>
                <a:ea typeface="Meiryo" panose="020B0604030504040204" pitchFamily="34" charset="-128"/>
              </a:rPr>
              <a:t>から、</a:t>
            </a:r>
            <a:r>
              <a:rPr lang="en-US" altLang="ja-JP" sz="1667" dirty="0">
                <a:latin typeface="Meiryo" panose="020B0604030504040204" pitchFamily="34" charset="-128"/>
                <a:ea typeface="Meiryo" panose="020B0604030504040204" pitchFamily="34" charset="-128"/>
              </a:rPr>
              <a:t> X.509 </a:t>
            </a:r>
            <a:r>
              <a:rPr lang="ja-JP" altLang="en-US" sz="1667" dirty="0">
                <a:latin typeface="Meiryo" panose="020B0604030504040204" pitchFamily="34" charset="-128"/>
                <a:ea typeface="Meiryo" panose="020B0604030504040204" pitchFamily="34" charset="-128"/>
              </a:rPr>
              <a:t>デジタル証明書を利用して </a:t>
            </a:r>
            <a:r>
              <a:rPr lang="en-US" altLang="ja-JP" sz="1667" dirty="0">
                <a:latin typeface="Meiryo" panose="020B0604030504040204" pitchFamily="34" charset="-128"/>
                <a:ea typeface="Meiryo" panose="020B0604030504040204" pitchFamily="34" charset="-128"/>
              </a:rPr>
              <a:t>AWS </a:t>
            </a:r>
            <a:r>
              <a:rPr lang="ja-JP" altLang="en-US" sz="1667" dirty="0">
                <a:latin typeface="Meiryo" panose="020B0604030504040204" pitchFamily="34" charset="-128"/>
                <a:ea typeface="Meiryo" panose="020B0604030504040204" pitchFamily="34" charset="-128"/>
              </a:rPr>
              <a:t>の一時的な認証情報を取得 </a:t>
            </a:r>
            <a:r>
              <a:rPr lang="en-US" altLang="ja-JP" sz="1667" dirty="0">
                <a:latin typeface="Meiryo" panose="020B0604030504040204" pitchFamily="34" charset="-128"/>
                <a:ea typeface="Meiryo" panose="020B0604030504040204" pitchFamily="34" charset="-128"/>
              </a:rPr>
              <a:t>(= IAM </a:t>
            </a:r>
            <a:r>
              <a:rPr lang="ja-JP" altLang="en-US" sz="1667" dirty="0">
                <a:latin typeface="Meiryo" panose="020B0604030504040204" pitchFamily="34" charset="-128"/>
                <a:ea typeface="Meiryo" panose="020B0604030504040204" pitchFamily="34" charset="-128"/>
              </a:rPr>
              <a:t>クレデンシャルを利用せずに外部環境からアクセス可能</a:t>
            </a:r>
            <a:r>
              <a:rPr lang="en-US" altLang="ja-JP" sz="1667" dirty="0">
                <a:latin typeface="Meiryo" panose="020B0604030504040204" pitchFamily="34" charset="-128"/>
                <a:ea typeface="Meiryo" panose="020B0604030504040204" pitchFamily="34" charset="-128"/>
              </a:rPr>
              <a:t>) </a:t>
            </a:r>
            <a:r>
              <a:rPr lang="ja-JP" altLang="en-US" sz="1667" dirty="0">
                <a:latin typeface="Meiryo" panose="020B0604030504040204" pitchFamily="34" charset="-128"/>
                <a:ea typeface="Meiryo" panose="020B0604030504040204" pitchFamily="34" charset="-128"/>
              </a:rPr>
              <a:t>できる機能</a:t>
            </a:r>
            <a:endParaRPr lang="en-US" altLang="ja-JP" sz="1667" dirty="0">
              <a:latin typeface="Meiryo" panose="020B0604030504040204" pitchFamily="34" charset="-128"/>
              <a:ea typeface="Meiryo" panose="020B0604030504040204" pitchFamily="34" charset="-128"/>
            </a:endParaRPr>
          </a:p>
        </p:txBody>
      </p:sp>
      <p:sp>
        <p:nvSpPr>
          <p:cNvPr id="85" name="テキスト ボックス 8">
            <a:extLst>
              <a:ext uri="{FF2B5EF4-FFF2-40B4-BE49-F238E27FC236}">
                <a16:creationId xmlns:a16="http://schemas.microsoft.com/office/drawing/2014/main" id="{314F1FC6-05FA-400F-AE79-AD27ACF0E671}"/>
              </a:ext>
            </a:extLst>
          </p:cNvPr>
          <p:cNvSpPr txBox="1"/>
          <p:nvPr/>
        </p:nvSpPr>
        <p:spPr>
          <a:xfrm>
            <a:off x="4192030" y="6460099"/>
            <a:ext cx="6244769" cy="400110"/>
          </a:xfrm>
          <a:prstGeom prst="rect">
            <a:avLst/>
          </a:prstGeom>
          <a:noFill/>
        </p:spPr>
        <p:txBody>
          <a:bodyPr wrap="square" rtlCol="0">
            <a:spAutoFit/>
          </a:bodyPr>
          <a:lstStyle/>
          <a:p>
            <a:r>
              <a:rPr kumimoji="1" lang="en-US" altLang="ja-JP" sz="1000" dirty="0">
                <a:latin typeface="Meiryo" panose="020B0604030504040204" pitchFamily="34" charset="-128"/>
                <a:ea typeface="Meiryo" panose="020B0604030504040204" pitchFamily="34" charset="-128"/>
                <a:cs typeface="Amazon Ember" panose="020B0603020204020204" pitchFamily="34" charset="0"/>
              </a:rPr>
              <a:t>What is AWS Identity and Access Management Roles Anywhere?</a:t>
            </a:r>
            <a:endParaRPr kumimoji="1" lang="en-US" altLang="ja-JP" sz="1000" dirty="0">
              <a:latin typeface="Meiryo" panose="020B0604030504040204" pitchFamily="34" charset="-128"/>
              <a:ea typeface="Meiryo" panose="020B0604030504040204" pitchFamily="34" charset="-128"/>
              <a:cs typeface="Amazon Ember" panose="020B0603020204020204" pitchFamily="34" charset="0"/>
              <a:hlinkClick r:id="" action="ppaction://noaction"/>
            </a:endParaRPr>
          </a:p>
          <a:p>
            <a:r>
              <a:rPr kumimoji="1" lang="en-US" altLang="ja-JP" sz="1000" dirty="0">
                <a:latin typeface="Meiryo" panose="020B0604030504040204" pitchFamily="34" charset="-128"/>
                <a:ea typeface="Meiryo" panose="020B0604030504040204" pitchFamily="34" charset="-128"/>
                <a:cs typeface="Amazon Ember" panose="020B0603020204020204" pitchFamily="34" charset="0"/>
                <a:hlinkClick r:id="" action="ppaction://noaction"/>
              </a:rPr>
              <a:t>https://docs.aws.amazon.com/rolesanywhere/latest/userguide/introduction.html</a:t>
            </a:r>
            <a:endParaRPr kumimoji="1" lang="en-US" altLang="ja-JP" sz="1000" dirty="0">
              <a:latin typeface="Meiryo" panose="020B0604030504040204" pitchFamily="34" charset="-128"/>
              <a:ea typeface="Meiryo" panose="020B0604030504040204" pitchFamily="34" charset="-128"/>
              <a:cs typeface="Amazon Ember" panose="020B0603020204020204" pitchFamily="34" charset="0"/>
            </a:endParaRPr>
          </a:p>
        </p:txBody>
      </p:sp>
      <p:sp>
        <p:nvSpPr>
          <p:cNvPr id="8" name="テキスト ボックス 7">
            <a:extLst>
              <a:ext uri="{FF2B5EF4-FFF2-40B4-BE49-F238E27FC236}">
                <a16:creationId xmlns:a16="http://schemas.microsoft.com/office/drawing/2014/main" id="{3DC847E3-6018-48F0-E252-2562DB4319EF}"/>
              </a:ext>
            </a:extLst>
          </p:cNvPr>
          <p:cNvSpPr txBox="1"/>
          <p:nvPr/>
        </p:nvSpPr>
        <p:spPr>
          <a:xfrm>
            <a:off x="10607211" y="0"/>
            <a:ext cx="1584789" cy="369332"/>
          </a:xfrm>
          <a:prstGeom prst="rect">
            <a:avLst/>
          </a:prstGeom>
          <a:noFill/>
        </p:spPr>
        <p:txBody>
          <a:bodyPr wrap="square" anchor="ctr">
            <a:spAutoFit/>
          </a:bodyPr>
          <a:lstStyle/>
          <a:p>
            <a:pPr algn="ctr"/>
            <a:r>
              <a:rPr lang="en-US" altLang="ja-JP" sz="1800" b="0" i="0" dirty="0">
                <a:solidFill>
                  <a:schemeClr val="bg1">
                    <a:lumMod val="50000"/>
                  </a:schemeClr>
                </a:solidFill>
                <a:effectLst/>
                <a:latin typeface="Meiryo" panose="020B0604030504040204" pitchFamily="34" charset="-128"/>
                <a:ea typeface="Meiryo" panose="020B0604030504040204" pitchFamily="34" charset="-128"/>
              </a:rPr>
              <a:t>SEC02-BP04</a:t>
            </a:r>
            <a:endParaRPr lang="ja-JP" altLang="en-US">
              <a:solidFill>
                <a:schemeClr val="bg1">
                  <a:lumMod val="50000"/>
                </a:schemeClr>
              </a:solidFill>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262092747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DAFE1B-9D43-D5C2-1163-7CCCD6C012E3}"/>
              </a:ext>
            </a:extLst>
          </p:cNvPr>
          <p:cNvSpPr>
            <a:spLocks noGrp="1"/>
          </p:cNvSpPr>
          <p:nvPr>
            <p:ph type="title"/>
          </p:nvPr>
        </p:nvSpPr>
        <p:spPr/>
        <p:txBody>
          <a:bodyPr/>
          <a:lstStyle/>
          <a:p>
            <a:pPr algn="l"/>
            <a:r>
              <a:rPr lang="en-JP" sz="2400" dirty="0"/>
              <a:t>レビュー観点 : </a:t>
            </a:r>
            <a:r>
              <a:rPr lang="en-US" altLang="ja-JP" sz="2400" dirty="0"/>
              <a:t>ID</a:t>
            </a:r>
            <a:r>
              <a:rPr lang="ja-JP" altLang="en-US" sz="2400"/>
              <a:t>とアクセス管理</a:t>
            </a:r>
            <a:r>
              <a:rPr lang="en-US" altLang="ja-JP" sz="2400" dirty="0"/>
              <a:t> / ID</a:t>
            </a:r>
            <a:r>
              <a:rPr lang="ja-JP" altLang="en-US" sz="2400"/>
              <a:t>管理</a:t>
            </a:r>
            <a:br>
              <a:rPr lang="en-JP" sz="2400" dirty="0"/>
            </a:br>
            <a:r>
              <a:rPr lang="en-US" sz="2800" b="0" i="0" dirty="0">
                <a:solidFill>
                  <a:srgbClr val="16191F"/>
                </a:solidFill>
                <a:effectLst/>
                <a:latin typeface="Amazon Ember" panose="020B0603020204020204" pitchFamily="34" charset="0"/>
              </a:rPr>
              <a:t>SEC02-BP0</a:t>
            </a:r>
            <a:r>
              <a:rPr lang="en-US" altLang="ja-JP" sz="2800" b="0" dirty="0">
                <a:solidFill>
                  <a:srgbClr val="16191F"/>
                </a:solidFill>
                <a:latin typeface="Amazon Ember" panose="020B0603020204020204" pitchFamily="34" charset="0"/>
              </a:rPr>
              <a:t>5 </a:t>
            </a:r>
            <a:r>
              <a:rPr lang="ja-JP" altLang="en-US" sz="2800" b="0">
                <a:solidFill>
                  <a:srgbClr val="16191F"/>
                </a:solidFill>
                <a:latin typeface="Amazon Ember" panose="020B0603020204020204" pitchFamily="34" charset="0"/>
              </a:rPr>
              <a:t>定期的に認証情報を監査およびローテーションする</a:t>
            </a:r>
            <a:endParaRPr lang="en-JP" sz="3600" dirty="0"/>
          </a:p>
        </p:txBody>
      </p:sp>
      <p:sp>
        <p:nvSpPr>
          <p:cNvPr id="3" name="Text Placeholder 2">
            <a:extLst>
              <a:ext uri="{FF2B5EF4-FFF2-40B4-BE49-F238E27FC236}">
                <a16:creationId xmlns:a16="http://schemas.microsoft.com/office/drawing/2014/main" id="{57D180CB-6965-22E7-4C3F-7BC75DB3949C}"/>
              </a:ext>
            </a:extLst>
          </p:cNvPr>
          <p:cNvSpPr>
            <a:spLocks noGrp="1"/>
          </p:cNvSpPr>
          <p:nvPr>
            <p:ph type="body" sz="quarter" idx="10"/>
          </p:nvPr>
        </p:nvSpPr>
        <p:spPr/>
        <p:txBody>
          <a:bodyPr/>
          <a:lstStyle/>
          <a:p>
            <a:r>
              <a:rPr lang="en-JP" sz="1400" dirty="0">
                <a:solidFill>
                  <a:srgbClr val="0070C0"/>
                </a:solidFill>
              </a:rPr>
              <a:t>ポイント</a:t>
            </a:r>
          </a:p>
          <a:p>
            <a:pPr marL="285750" indent="-285750">
              <a:buFont typeface="Arial" panose="020B0604020202020204" pitchFamily="34" charset="0"/>
              <a:buChar char="•"/>
            </a:pPr>
            <a:r>
              <a:rPr lang="en-JP" sz="1400" dirty="0"/>
              <a:t>長期間にわたって同じ認証情報（例: アクセスキー＋シークレットアクセスキー）を使用すること、認証情報の漏洩によるなりすましのリスクが増加するため、可能な限り長期的認証情報の利用を避ける必要がある（SEC02-BP02を参照のこと）</a:t>
            </a:r>
          </a:p>
          <a:p>
            <a:pPr marL="285750" indent="-285750">
              <a:buFont typeface="Arial" panose="020B0604020202020204" pitchFamily="34" charset="0"/>
              <a:buChar char="•"/>
            </a:pPr>
            <a:r>
              <a:rPr lang="en-JP" sz="1400" dirty="0"/>
              <a:t>やむをえずに長期的認証情報を利用する場合は、多要素認証(MFA) を利用するとともに、定期的なローテーションを行う。</a:t>
            </a:r>
          </a:p>
          <a:p>
            <a:pPr marL="285750" indent="-285750">
              <a:buFont typeface="Arial" panose="020B0604020202020204" pitchFamily="34" charset="0"/>
              <a:buChar char="•"/>
            </a:pPr>
            <a:r>
              <a:rPr lang="en-JP" sz="1400" dirty="0"/>
              <a:t>正しい認証方式が行われているか、定期的に監査する。</a:t>
            </a:r>
          </a:p>
          <a:p>
            <a:endParaRPr lang="en-JP" sz="1400" dirty="0"/>
          </a:p>
          <a:p>
            <a:r>
              <a:rPr lang="en-JP" sz="1400" dirty="0">
                <a:solidFill>
                  <a:srgbClr val="0070C0"/>
                </a:solidFill>
              </a:rPr>
              <a:t>レビュー観点の例</a:t>
            </a:r>
          </a:p>
          <a:p>
            <a:pPr marL="285750" indent="-285750">
              <a:buFont typeface="Arial" panose="020B0604020202020204" pitchFamily="34" charset="0"/>
              <a:buChar char="•"/>
            </a:pPr>
            <a:r>
              <a:rPr lang="en-US" sz="1400" dirty="0" err="1"/>
              <a:t>認証情報の定期的な監査を行なっているか</a:t>
            </a:r>
            <a:endParaRPr lang="en-US" sz="1400" dirty="0"/>
          </a:p>
          <a:p>
            <a:pPr marL="882362" lvl="1" indent="-285750">
              <a:buFont typeface="Arial" panose="020B0604020202020204" pitchFamily="34" charset="0"/>
              <a:buChar char="•"/>
            </a:pPr>
            <a:r>
              <a:rPr lang="en-US" sz="1066" dirty="0" err="1"/>
              <a:t>IAM認証情報レポートの定期的な監査を行なうなど</a:t>
            </a:r>
            <a:endParaRPr lang="en-US" sz="1066" dirty="0"/>
          </a:p>
          <a:p>
            <a:pPr marL="285750" indent="-285750">
              <a:buFont typeface="Arial" panose="020B0604020202020204" pitchFamily="34" charset="0"/>
              <a:buChar char="•"/>
            </a:pPr>
            <a:r>
              <a:rPr lang="ja-JP" altLang="en-US" sz="1400"/>
              <a:t>過度なアクセスの検出とアラートを行なっているか</a:t>
            </a:r>
            <a:endParaRPr lang="en-US" altLang="ja-JP" sz="1400" dirty="0"/>
          </a:p>
          <a:p>
            <a:pPr marL="882362" lvl="1" indent="-285750">
              <a:buFont typeface="Arial" panose="020B0604020202020204" pitchFamily="34" charset="0"/>
              <a:buChar char="•"/>
            </a:pPr>
            <a:r>
              <a:rPr lang="en-US" sz="1233" dirty="0"/>
              <a:t>Amazon CloudWatch</a:t>
            </a:r>
            <a:r>
              <a:rPr lang="ja-JP" altLang="en-US" sz="1233"/>
              <a:t>により、特定の</a:t>
            </a:r>
            <a:r>
              <a:rPr lang="en-US" altLang="ja-JP" sz="1233" dirty="0"/>
              <a:t>AWS</a:t>
            </a:r>
            <a:r>
              <a:rPr lang="ja-JP" altLang="en-US" sz="1233"/>
              <a:t> </a:t>
            </a:r>
            <a:r>
              <a:rPr lang="en-US" altLang="ja-JP" sz="1233" dirty="0"/>
              <a:t>API</a:t>
            </a:r>
            <a:r>
              <a:rPr lang="ja-JP" altLang="en-US" sz="1233"/>
              <a:t>の呼び出しを監視</a:t>
            </a:r>
            <a:endParaRPr lang="en-US" altLang="ja-JP" sz="1233" dirty="0"/>
          </a:p>
          <a:p>
            <a:pPr marL="882362" lvl="1" indent="-285750">
              <a:buFont typeface="Arial" panose="020B0604020202020204" pitchFamily="34" charset="0"/>
              <a:buChar char="•"/>
            </a:pPr>
            <a:r>
              <a:rPr lang="en-US" altLang="ja-JP" sz="1233" dirty="0"/>
              <a:t>Amazon </a:t>
            </a:r>
            <a:r>
              <a:rPr lang="en-US" altLang="ja-JP" sz="1233" dirty="0" err="1"/>
              <a:t>GurdDuty</a:t>
            </a:r>
            <a:r>
              <a:rPr lang="en-US" altLang="ja-JP" sz="1233" dirty="0"/>
              <a:t> </a:t>
            </a:r>
            <a:r>
              <a:rPr lang="ja-JP" altLang="en-US" sz="1233"/>
              <a:t>により、想定外のアクティビティに対するアラート</a:t>
            </a:r>
            <a:endParaRPr lang="en-JP" sz="1233" dirty="0"/>
          </a:p>
          <a:p>
            <a:pPr marL="285750" indent="-285750">
              <a:buFont typeface="Arial" panose="020B0604020202020204" pitchFamily="34" charset="0"/>
              <a:buChar char="•"/>
            </a:pPr>
            <a:r>
              <a:rPr lang="en-JP" sz="1400" dirty="0"/>
              <a:t>AWS Cofigにより、MFAが有効になっているかを監査する</a:t>
            </a:r>
          </a:p>
          <a:p>
            <a:pPr marL="285750" indent="-285750">
              <a:buFont typeface="Arial" panose="020B0604020202020204" pitchFamily="34" charset="0"/>
              <a:buChar char="•"/>
            </a:pPr>
            <a:r>
              <a:rPr lang="en-JP" sz="1400" dirty="0"/>
              <a:t>長期的アクセスキーを使用している場合、定期的にローテーションを行う</a:t>
            </a:r>
          </a:p>
          <a:p>
            <a:pPr marL="882362" lvl="1" indent="-285750">
              <a:buFont typeface="Arial" panose="020B0604020202020204" pitchFamily="34" charset="0"/>
              <a:buChar char="•"/>
            </a:pPr>
            <a:r>
              <a:rPr lang="en-JP" sz="1233" dirty="0"/>
              <a:t>参考</a:t>
            </a:r>
            <a:r>
              <a:rPr lang="en-US" altLang="ja-JP" sz="1233" dirty="0"/>
              <a:t>:</a:t>
            </a:r>
            <a:r>
              <a:rPr lang="ja-JP" altLang="en-US" sz="1233"/>
              <a:t> </a:t>
            </a:r>
            <a:r>
              <a:rPr lang="en-US" altLang="ja-JP" sz="1233" dirty="0">
                <a:hlinkClick r:id="rId2"/>
              </a:rPr>
              <a:t>https://docs.aws.amazon.com/ja_jp/IAM/latest/UserGuide/id_credentials_access-keys.html#Using_RotateAccessKey</a:t>
            </a:r>
            <a:endParaRPr lang="en-US" altLang="ja-JP" sz="1233" dirty="0"/>
          </a:p>
          <a:p>
            <a:pPr marL="882362" lvl="1" indent="-285750">
              <a:buFont typeface="Arial" panose="020B0604020202020204" pitchFamily="34" charset="0"/>
              <a:buChar char="•"/>
            </a:pPr>
            <a:endParaRPr lang="en-JP" sz="1233" dirty="0"/>
          </a:p>
          <a:p>
            <a:endParaRPr lang="en-JP" sz="1400" dirty="0"/>
          </a:p>
          <a:p>
            <a:endParaRPr lang="en-JP" dirty="0"/>
          </a:p>
        </p:txBody>
      </p:sp>
    </p:spTree>
    <p:extLst>
      <p:ext uri="{BB962C8B-B14F-4D97-AF65-F5344CB8AC3E}">
        <p14:creationId xmlns:p14="http://schemas.microsoft.com/office/powerpoint/2010/main" val="23157161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449053" y="153249"/>
            <a:ext cx="11400600" cy="726923"/>
          </a:xfrm>
          <a:prstGeom prst="rect">
            <a:avLst/>
          </a:prstGeom>
        </p:spPr>
        <p:txBody>
          <a:bodyPr vert="horz" lIns="24000" tIns="24000" rIns="24000" bIns="24000" rtlCol="0" anchor="ctr" anchorCtr="0">
            <a:noAutofit/>
          </a:bodyPr>
          <a:lstStyle/>
          <a:p>
            <a:pPr lvl="0"/>
            <a:r>
              <a:rPr lang="ja-JP" altLang="en-US" sz="2800" b="0" dirty="0">
                <a:gradFill>
                  <a:gsLst>
                    <a:gs pos="0">
                      <a:schemeClr val="tx1">
                        <a:lumMod val="75000"/>
                      </a:schemeClr>
                    </a:gs>
                    <a:gs pos="100000">
                      <a:schemeClr val="tx1">
                        <a:lumMod val="75000"/>
                      </a:schemeClr>
                    </a:gs>
                  </a:gsLst>
                  <a:lin ang="16200000" scaled="0"/>
                </a:gradFill>
              </a:rPr>
              <a:t>参考：認証情報レポート機能による</a:t>
            </a:r>
            <a:r>
              <a:rPr lang="en-US" altLang="ja-JP" sz="2800" b="0" dirty="0">
                <a:gradFill>
                  <a:gsLst>
                    <a:gs pos="0">
                      <a:schemeClr val="tx1">
                        <a:lumMod val="75000"/>
                      </a:schemeClr>
                    </a:gs>
                    <a:gs pos="100000">
                      <a:schemeClr val="tx1">
                        <a:lumMod val="75000"/>
                      </a:schemeClr>
                    </a:gs>
                  </a:gsLst>
                  <a:lin ang="16200000" scaled="0"/>
                </a:gradFill>
              </a:rPr>
              <a:t>IAM</a:t>
            </a:r>
            <a:r>
              <a:rPr lang="ja-JP" altLang="en-US" sz="2800" b="0" dirty="0">
                <a:gradFill>
                  <a:gsLst>
                    <a:gs pos="0">
                      <a:schemeClr val="tx1">
                        <a:lumMod val="75000"/>
                      </a:schemeClr>
                    </a:gs>
                    <a:gs pos="100000">
                      <a:schemeClr val="tx1">
                        <a:lumMod val="75000"/>
                      </a:schemeClr>
                    </a:gs>
                  </a:gsLst>
                  <a:lin ang="16200000" scaled="0"/>
                </a:gradFill>
              </a:rPr>
              <a:t>利用状況のレポート作成</a:t>
            </a:r>
          </a:p>
        </p:txBody>
      </p:sp>
      <p:pic>
        <p:nvPicPr>
          <p:cNvPr id="3" name="図 2">
            <a:extLst>
              <a:ext uri="{FF2B5EF4-FFF2-40B4-BE49-F238E27FC236}">
                <a16:creationId xmlns:a16="http://schemas.microsoft.com/office/drawing/2014/main" id="{94B5711D-5F2A-452A-8B67-8C78E1083924}"/>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3134045" y="1173646"/>
            <a:ext cx="9057955" cy="4847498"/>
          </a:xfrm>
          <a:prstGeom prst="rect">
            <a:avLst/>
          </a:prstGeom>
        </p:spPr>
      </p:pic>
      <p:sp>
        <p:nvSpPr>
          <p:cNvPr id="19" name="コンテンツ プレースホルダー 3">
            <a:extLst>
              <a:ext uri="{FF2B5EF4-FFF2-40B4-BE49-F238E27FC236}">
                <a16:creationId xmlns:a16="http://schemas.microsoft.com/office/drawing/2014/main" id="{7D205A56-EB7A-428B-8503-28E313CCEB20}"/>
              </a:ext>
            </a:extLst>
          </p:cNvPr>
          <p:cNvSpPr txBox="1">
            <a:spLocks/>
          </p:cNvSpPr>
          <p:nvPr/>
        </p:nvSpPr>
        <p:spPr>
          <a:xfrm>
            <a:off x="6565579" y="2909692"/>
            <a:ext cx="4707728" cy="2862820"/>
          </a:xfrm>
          <a:prstGeom prst="rect">
            <a:avLst/>
          </a:prstGeom>
          <a:solidFill>
            <a:schemeClr val="bg1"/>
          </a:solidFill>
          <a:ln>
            <a:solidFill>
              <a:schemeClr val="bg1">
                <a:lumMod val="85000"/>
              </a:schemeClr>
            </a:solidFill>
          </a:ln>
          <a:effectLst>
            <a:outerShdw blurRad="50800" dist="38100" dir="2700000" algn="tl" rotWithShape="0">
              <a:prstClr val="black">
                <a:alpha val="40000"/>
              </a:prstClr>
            </a:outerShdw>
          </a:effectLst>
        </p:spPr>
        <p:txBody>
          <a:bodyPr>
            <a:normAutofit/>
          </a:bodyPr>
          <a:lstStyle>
            <a:lvl1pPr marL="342900" indent="-342900" algn="l" defTabSz="457200" rtl="0" eaLnBrk="1" latinLnBrk="0" hangingPunct="1">
              <a:spcBef>
                <a:spcPct val="20000"/>
              </a:spcBef>
              <a:buFont typeface="Arial"/>
              <a:buChar char="•"/>
              <a:defRPr sz="2800" b="0" i="0" kern="1200">
                <a:solidFill>
                  <a:srgbClr val="595A5D"/>
                </a:solidFill>
                <a:latin typeface="メイリオ" panose="020B0604030504040204" pitchFamily="50" charset="-128"/>
                <a:ea typeface="メイリオ" panose="020B0604030504040204" pitchFamily="50" charset="-128"/>
                <a:cs typeface="メイリオ" panose="020B0604030504040204" pitchFamily="50" charset="-128"/>
              </a:defRPr>
            </a:lvl1pPr>
            <a:lvl2pPr marL="742950" indent="-285750" algn="l" defTabSz="457200" rtl="0" eaLnBrk="1" latinLnBrk="0" hangingPunct="1">
              <a:spcBef>
                <a:spcPct val="20000"/>
              </a:spcBef>
              <a:buFont typeface="Arial"/>
              <a:buChar char="–"/>
              <a:defRPr sz="2000" b="0" i="0" kern="1200">
                <a:solidFill>
                  <a:srgbClr val="595A5D"/>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457200" rtl="0" eaLnBrk="1" latinLnBrk="0" hangingPunct="1">
              <a:spcBef>
                <a:spcPct val="20000"/>
              </a:spcBef>
              <a:buFont typeface="Arial"/>
              <a:buChar char="•"/>
              <a:defRPr sz="1800" b="0" i="0" kern="1200">
                <a:solidFill>
                  <a:srgbClr val="595A5D"/>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457200" rtl="0" eaLnBrk="1" latinLnBrk="0" hangingPunct="1">
              <a:spcBef>
                <a:spcPct val="20000"/>
              </a:spcBef>
              <a:buFont typeface="Arial"/>
              <a:buChar char="–"/>
              <a:defRPr sz="1600" b="0" i="0" kern="1200">
                <a:solidFill>
                  <a:srgbClr val="595A5D"/>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457200" rtl="0" eaLnBrk="1" latinLnBrk="0" hangingPunct="1">
              <a:spcBef>
                <a:spcPct val="20000"/>
              </a:spcBef>
              <a:buFont typeface="Arial"/>
              <a:buChar char="»"/>
              <a:defRPr sz="1600" b="0" i="0" kern="1200">
                <a:solidFill>
                  <a:srgbClr val="595A5D"/>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ja-JP" altLang="en-US" sz="1333" b="1"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レポートに含まれる項目（</a:t>
            </a:r>
            <a:r>
              <a:rPr lang="en-US" altLang="ja-JP" sz="1333" b="1"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CSV</a:t>
            </a:r>
            <a:r>
              <a:rPr lang="ja-JP" altLang="en-US" sz="1333" b="1"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形式）</a:t>
            </a:r>
            <a:endParaRPr lang="en-US" altLang="ja-JP" sz="1333" b="1"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endParaRPr>
          </a:p>
          <a:p>
            <a:pPr marL="119995" indent="-119995">
              <a:spcBef>
                <a:spcPts val="400"/>
              </a:spcBef>
            </a:pPr>
            <a:r>
              <a:rPr lang="ja-JP" altLang="en-US" sz="1167"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ユーザーの作成日時</a:t>
            </a:r>
          </a:p>
          <a:p>
            <a:pPr marL="119995" indent="-119995">
              <a:lnSpc>
                <a:spcPct val="110000"/>
              </a:lnSpc>
            </a:pPr>
            <a:r>
              <a:rPr lang="ja-JP" altLang="en-US" sz="1167"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最後にパスワードが使われた日時</a:t>
            </a:r>
          </a:p>
          <a:p>
            <a:pPr marL="119995" indent="-119995">
              <a:lnSpc>
                <a:spcPct val="110000"/>
              </a:lnSpc>
            </a:pPr>
            <a:r>
              <a:rPr lang="ja-JP" altLang="en-US" sz="1167"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最後にパスワードが変更された日時</a:t>
            </a:r>
          </a:p>
          <a:p>
            <a:pPr marL="119995" indent="-119995">
              <a:lnSpc>
                <a:spcPct val="110000"/>
              </a:lnSpc>
            </a:pPr>
            <a:r>
              <a:rPr lang="en-US" altLang="ja-JP" sz="1167"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MFA</a:t>
            </a:r>
            <a:r>
              <a:rPr lang="ja-JP" altLang="en-US" sz="1167"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を利用しているか</a:t>
            </a:r>
          </a:p>
          <a:p>
            <a:pPr marL="119995" indent="-119995">
              <a:lnSpc>
                <a:spcPct val="110000"/>
              </a:lnSpc>
            </a:pPr>
            <a:r>
              <a:rPr lang="en-US" altLang="ja-JP" sz="1167"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Access Key</a:t>
            </a:r>
            <a:r>
              <a:rPr lang="ja-JP" altLang="en-US" sz="1167"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が</a:t>
            </a:r>
            <a:r>
              <a:rPr lang="en-US" altLang="ja-JP" sz="1167"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Active</a:t>
            </a:r>
            <a:r>
              <a:rPr lang="ja-JP" altLang="en-US" sz="1167"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か</a:t>
            </a:r>
            <a:endParaRPr lang="en-US" altLang="ja-JP" sz="1167"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endParaRPr>
          </a:p>
          <a:p>
            <a:pPr marL="119995" indent="-119995">
              <a:lnSpc>
                <a:spcPct val="110000"/>
              </a:lnSpc>
            </a:pPr>
            <a:r>
              <a:rPr lang="en-US" altLang="ja-JP" sz="1167"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Access Key</a:t>
            </a:r>
            <a:r>
              <a:rPr lang="ja-JP" altLang="en-US" sz="1167"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のローテートした日時</a:t>
            </a:r>
          </a:p>
          <a:p>
            <a:pPr marL="119995" indent="-119995">
              <a:lnSpc>
                <a:spcPct val="110000"/>
              </a:lnSpc>
            </a:pPr>
            <a:r>
              <a:rPr lang="en-US" altLang="ja-JP" sz="1167"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Access Key</a:t>
            </a:r>
            <a:r>
              <a:rPr lang="ja-JP" altLang="en-US" sz="1167"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を最後に使用した日時</a:t>
            </a:r>
          </a:p>
          <a:p>
            <a:pPr marL="119995" indent="-119995">
              <a:lnSpc>
                <a:spcPct val="110000"/>
              </a:lnSpc>
            </a:pPr>
            <a:r>
              <a:rPr lang="en-US" altLang="ja-JP" sz="1167"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Access Key</a:t>
            </a:r>
            <a:r>
              <a:rPr lang="ja-JP" altLang="en-US" sz="1167"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を最後に利用した</a:t>
            </a:r>
            <a:r>
              <a:rPr lang="en-US" altLang="ja-JP" sz="1167"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AWS</a:t>
            </a:r>
            <a:r>
              <a:rPr lang="ja-JP" altLang="en-US" sz="1167"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サービス</a:t>
            </a:r>
          </a:p>
          <a:p>
            <a:pPr marL="119995" indent="-119995">
              <a:lnSpc>
                <a:spcPct val="110000"/>
              </a:lnSpc>
            </a:pPr>
            <a:r>
              <a:rPr lang="ja-JP" altLang="en-US" sz="1167"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証明書は</a:t>
            </a:r>
            <a:r>
              <a:rPr lang="en-US" altLang="ja-JP" sz="1167"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Active</a:t>
            </a:r>
            <a:r>
              <a:rPr lang="ja-JP" altLang="en-US" sz="1167"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か</a:t>
            </a:r>
          </a:p>
          <a:p>
            <a:pPr marL="119995" indent="-119995">
              <a:lnSpc>
                <a:spcPct val="110000"/>
              </a:lnSpc>
            </a:pPr>
            <a:r>
              <a:rPr lang="ja-JP" altLang="en-US" sz="1167"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証明書のローテートした日時</a:t>
            </a:r>
          </a:p>
        </p:txBody>
      </p:sp>
      <p:cxnSp>
        <p:nvCxnSpPr>
          <p:cNvPr id="5" name="直線矢印コネクタ 4">
            <a:extLst>
              <a:ext uri="{FF2B5EF4-FFF2-40B4-BE49-F238E27FC236}">
                <a16:creationId xmlns:a16="http://schemas.microsoft.com/office/drawing/2014/main" id="{60476F4F-4F22-48E8-AEF7-363C9CB06D33}"/>
              </a:ext>
            </a:extLst>
          </p:cNvPr>
          <p:cNvCxnSpPr>
            <a:cxnSpLocks/>
          </p:cNvCxnSpPr>
          <p:nvPr/>
        </p:nvCxnSpPr>
        <p:spPr>
          <a:xfrm flipH="1" flipV="1">
            <a:off x="6439437" y="2489916"/>
            <a:ext cx="326265" cy="291920"/>
          </a:xfrm>
          <a:prstGeom prst="straightConnector1">
            <a:avLst/>
          </a:prstGeom>
          <a:ln w="57150">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9" name="正方形/長方形 8">
            <a:extLst>
              <a:ext uri="{FF2B5EF4-FFF2-40B4-BE49-F238E27FC236}">
                <a16:creationId xmlns:a16="http://schemas.microsoft.com/office/drawing/2014/main" id="{DE5DAE5A-74DA-4C46-B1E5-C8252384B86C}"/>
              </a:ext>
            </a:extLst>
          </p:cNvPr>
          <p:cNvSpPr/>
          <p:nvPr/>
        </p:nvSpPr>
        <p:spPr>
          <a:xfrm>
            <a:off x="326571" y="1415142"/>
            <a:ext cx="2802710" cy="4606001"/>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48000" tIns="96000" rIns="48000" bIns="48000" rtlCol="0" anchor="t" anchorCtr="0"/>
          <a:lstStyle/>
          <a:p>
            <a:pPr algn="ctr"/>
            <a:r>
              <a:rPr kumimoji="1" lang="ja-JP" altLang="en-US" sz="2000" b="1" dirty="0">
                <a:gradFill>
                  <a:gsLst>
                    <a:gs pos="0">
                      <a:schemeClr val="bg1"/>
                    </a:gs>
                    <a:gs pos="100000">
                      <a:schemeClr val="bg1"/>
                    </a:gs>
                  </a:gsLst>
                  <a:lin ang="16200000" scaled="0"/>
                </a:gradFill>
                <a:latin typeface="Meiryo" panose="020B0604030504040204" pitchFamily="34" charset="-128"/>
                <a:ea typeface="Meiryo" panose="020B0604030504040204" pitchFamily="34" charset="-128"/>
                <a:cs typeface="Meiryo" charset="-128"/>
              </a:rPr>
              <a:t>認証情報レポートで</a:t>
            </a:r>
            <a:br>
              <a:rPr kumimoji="1" lang="ja-JP" altLang="en-US" sz="2000" b="1" dirty="0">
                <a:gradFill>
                  <a:gsLst>
                    <a:gs pos="0">
                      <a:schemeClr val="bg1"/>
                    </a:gs>
                    <a:gs pos="100000">
                      <a:schemeClr val="bg1"/>
                    </a:gs>
                  </a:gsLst>
                  <a:lin ang="16200000" scaled="0"/>
                </a:gradFill>
                <a:latin typeface="Meiryo" panose="020B0604030504040204" pitchFamily="34" charset="-128"/>
                <a:ea typeface="Meiryo" panose="020B0604030504040204" pitchFamily="34" charset="-128"/>
                <a:cs typeface="Meiryo" charset="-128"/>
              </a:rPr>
            </a:br>
            <a:r>
              <a:rPr kumimoji="1" lang="ja-JP" altLang="en-US" sz="2000" b="1" dirty="0">
                <a:gradFill>
                  <a:gsLst>
                    <a:gs pos="0">
                      <a:schemeClr val="bg1"/>
                    </a:gs>
                    <a:gs pos="100000">
                      <a:schemeClr val="bg1"/>
                    </a:gs>
                  </a:gsLst>
                  <a:lin ang="16200000" scaled="0"/>
                </a:gradFill>
                <a:latin typeface="Meiryo" panose="020B0604030504040204" pitchFamily="34" charset="-128"/>
                <a:ea typeface="Meiryo" panose="020B0604030504040204" pitchFamily="34" charset="-128"/>
                <a:cs typeface="Meiryo" charset="-128"/>
              </a:rPr>
              <a:t>わかること</a:t>
            </a:r>
          </a:p>
          <a:p>
            <a:pPr algn="ctr"/>
            <a:endParaRPr kumimoji="1" lang="en-US" altLang="ja-JP" sz="1667" b="1" dirty="0">
              <a:gradFill>
                <a:gsLst>
                  <a:gs pos="0">
                    <a:schemeClr val="bg1"/>
                  </a:gs>
                  <a:gs pos="100000">
                    <a:schemeClr val="bg1"/>
                  </a:gs>
                </a:gsLst>
                <a:lin ang="16200000" scaled="0"/>
              </a:gradFill>
              <a:latin typeface="Meiryo" panose="020B0604030504040204" pitchFamily="34" charset="-128"/>
              <a:ea typeface="Meiryo" panose="020B0604030504040204" pitchFamily="34" charset="-128"/>
              <a:cs typeface="Meiryo" charset="-128"/>
            </a:endParaRPr>
          </a:p>
          <a:p>
            <a:pPr marL="143994" indent="-143994">
              <a:spcBef>
                <a:spcPts val="133"/>
              </a:spcBef>
              <a:buFont typeface="Arial" panose="020B0604020202020204" pitchFamily="34" charset="0"/>
              <a:buChar char="•"/>
            </a:pPr>
            <a:r>
              <a:rPr kumimoji="1" lang="ja-JP" altLang="en-US" sz="1667" dirty="0">
                <a:gradFill>
                  <a:gsLst>
                    <a:gs pos="0">
                      <a:schemeClr val="bg1"/>
                    </a:gs>
                    <a:gs pos="100000">
                      <a:schemeClr val="bg1"/>
                    </a:gs>
                  </a:gsLst>
                  <a:lin ang="16200000" scaled="0"/>
                </a:gradFill>
                <a:latin typeface="Meiryo" panose="020B0604030504040204" pitchFamily="34" charset="-128"/>
                <a:ea typeface="Meiryo" panose="020B0604030504040204" pitchFamily="34" charset="-128"/>
                <a:cs typeface="Meiryo" charset="-128"/>
              </a:rPr>
              <a:t>レポート（</a:t>
            </a:r>
            <a:r>
              <a:rPr kumimoji="1" lang="en-US" altLang="ja-JP" sz="1667" dirty="0">
                <a:gradFill>
                  <a:gsLst>
                    <a:gs pos="0">
                      <a:schemeClr val="bg1"/>
                    </a:gs>
                    <a:gs pos="100000">
                      <a:schemeClr val="bg1"/>
                    </a:gs>
                  </a:gsLst>
                  <a:lin ang="16200000" scaled="0"/>
                </a:gradFill>
                <a:latin typeface="Meiryo" panose="020B0604030504040204" pitchFamily="34" charset="-128"/>
                <a:ea typeface="Meiryo" panose="020B0604030504040204" pitchFamily="34" charset="-128"/>
                <a:cs typeface="Meiryo" charset="-128"/>
              </a:rPr>
              <a:t>CSV</a:t>
            </a:r>
            <a:r>
              <a:rPr kumimoji="1" lang="ja-JP" altLang="en-US" sz="1667" dirty="0">
                <a:gradFill>
                  <a:gsLst>
                    <a:gs pos="0">
                      <a:schemeClr val="bg1"/>
                    </a:gs>
                    <a:gs pos="100000">
                      <a:schemeClr val="bg1"/>
                    </a:gs>
                  </a:gsLst>
                  <a:lin ang="16200000" scaled="0"/>
                </a:gradFill>
                <a:latin typeface="Meiryo" panose="020B0604030504040204" pitchFamily="34" charset="-128"/>
                <a:ea typeface="Meiryo" panose="020B0604030504040204" pitchFamily="34" charset="-128"/>
                <a:cs typeface="Meiryo" charset="-128"/>
              </a:rPr>
              <a:t>形式）により詳細な</a:t>
            </a:r>
            <a:r>
              <a:rPr kumimoji="1" lang="en-US" altLang="ja-JP" sz="1667" dirty="0">
                <a:gradFill>
                  <a:gsLst>
                    <a:gs pos="0">
                      <a:schemeClr val="bg1"/>
                    </a:gs>
                    <a:gs pos="100000">
                      <a:schemeClr val="bg1"/>
                    </a:gs>
                  </a:gsLst>
                  <a:lin ang="16200000" scaled="0"/>
                </a:gradFill>
                <a:latin typeface="Meiryo" panose="020B0604030504040204" pitchFamily="34" charset="-128"/>
                <a:ea typeface="Meiryo" panose="020B0604030504040204" pitchFamily="34" charset="-128"/>
                <a:cs typeface="Meiryo" charset="-128"/>
              </a:rPr>
              <a:t>IAM</a:t>
            </a:r>
            <a:r>
              <a:rPr kumimoji="1" lang="ja-JP" altLang="en-US" sz="1667" dirty="0">
                <a:gradFill>
                  <a:gsLst>
                    <a:gs pos="0">
                      <a:schemeClr val="bg1"/>
                    </a:gs>
                    <a:gs pos="100000">
                      <a:schemeClr val="bg1"/>
                    </a:gs>
                  </a:gsLst>
                  <a:lin ang="16200000" scaled="0"/>
                </a:gradFill>
                <a:latin typeface="Meiryo" panose="020B0604030504040204" pitchFamily="34" charset="-128"/>
                <a:ea typeface="Meiryo" panose="020B0604030504040204" pitchFamily="34" charset="-128"/>
                <a:cs typeface="Meiryo" charset="-128"/>
              </a:rPr>
              <a:t>ユーザー（アクセスキーなどを含む）の利用状況がわかる</a:t>
            </a:r>
          </a:p>
          <a:p>
            <a:pPr marL="143994" indent="-143994">
              <a:spcBef>
                <a:spcPts val="133"/>
              </a:spcBef>
              <a:buFont typeface="Arial" panose="020B0604020202020204" pitchFamily="34" charset="0"/>
              <a:buChar char="•"/>
            </a:pPr>
            <a:r>
              <a:rPr kumimoji="1" lang="ja-JP" altLang="en-US" sz="1667" dirty="0">
                <a:gradFill>
                  <a:gsLst>
                    <a:gs pos="0">
                      <a:schemeClr val="bg1"/>
                    </a:gs>
                    <a:gs pos="100000">
                      <a:schemeClr val="bg1"/>
                    </a:gs>
                  </a:gsLst>
                  <a:lin ang="16200000" scaled="0"/>
                </a:gradFill>
                <a:latin typeface="Meiryo" panose="020B0604030504040204" pitchFamily="34" charset="-128"/>
                <a:ea typeface="Meiryo" panose="020B0604030504040204" pitchFamily="34" charset="-128"/>
                <a:cs typeface="Meiryo" charset="-128"/>
              </a:rPr>
              <a:t>最後のログイン日時などもわかる</a:t>
            </a:r>
            <a:endParaRPr kumimoji="1" lang="en-US" altLang="ja-JP" sz="1667" dirty="0">
              <a:gradFill>
                <a:gsLst>
                  <a:gs pos="0">
                    <a:schemeClr val="bg1"/>
                  </a:gs>
                  <a:gs pos="100000">
                    <a:schemeClr val="bg1"/>
                  </a:gs>
                </a:gsLst>
                <a:lin ang="16200000" scaled="0"/>
              </a:gradFill>
              <a:latin typeface="Meiryo" panose="020B0604030504040204" pitchFamily="34" charset="-128"/>
              <a:ea typeface="Meiryo" panose="020B0604030504040204" pitchFamily="34" charset="-128"/>
              <a:cs typeface="Meiryo" charset="-128"/>
            </a:endParaRPr>
          </a:p>
        </p:txBody>
      </p:sp>
      <p:sp>
        <p:nvSpPr>
          <p:cNvPr id="2" name="テキスト ボックス 1">
            <a:extLst>
              <a:ext uri="{FF2B5EF4-FFF2-40B4-BE49-F238E27FC236}">
                <a16:creationId xmlns:a16="http://schemas.microsoft.com/office/drawing/2014/main" id="{08891FF9-3D04-007F-0C31-C8C97097F786}"/>
              </a:ext>
            </a:extLst>
          </p:cNvPr>
          <p:cNvSpPr txBox="1"/>
          <p:nvPr/>
        </p:nvSpPr>
        <p:spPr>
          <a:xfrm>
            <a:off x="10607211" y="0"/>
            <a:ext cx="1584789" cy="369332"/>
          </a:xfrm>
          <a:prstGeom prst="rect">
            <a:avLst/>
          </a:prstGeom>
          <a:noFill/>
        </p:spPr>
        <p:txBody>
          <a:bodyPr wrap="square" anchor="ctr">
            <a:spAutoFit/>
          </a:bodyPr>
          <a:lstStyle/>
          <a:p>
            <a:pPr algn="ctr"/>
            <a:r>
              <a:rPr lang="en-US" altLang="ja-JP" sz="1800" b="0" i="0" dirty="0">
                <a:solidFill>
                  <a:schemeClr val="bg1">
                    <a:lumMod val="50000"/>
                  </a:schemeClr>
                </a:solidFill>
                <a:effectLst/>
                <a:latin typeface="Meiryo" panose="020B0604030504040204" pitchFamily="34" charset="-128"/>
                <a:ea typeface="Meiryo" panose="020B0604030504040204" pitchFamily="34" charset="-128"/>
              </a:rPr>
              <a:t>SEC02-BP05</a:t>
            </a:r>
            <a:endParaRPr lang="ja-JP" altLang="en-US">
              <a:solidFill>
                <a:schemeClr val="bg1">
                  <a:lumMod val="50000"/>
                </a:schemeClr>
              </a:solidFill>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65008246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DAFE1B-9D43-D5C2-1163-7CCCD6C012E3}"/>
              </a:ext>
            </a:extLst>
          </p:cNvPr>
          <p:cNvSpPr>
            <a:spLocks noGrp="1"/>
          </p:cNvSpPr>
          <p:nvPr>
            <p:ph type="title"/>
          </p:nvPr>
        </p:nvSpPr>
        <p:spPr/>
        <p:txBody>
          <a:bodyPr/>
          <a:lstStyle/>
          <a:p>
            <a:pPr algn="l"/>
            <a:r>
              <a:rPr lang="en-JP" sz="2400" dirty="0"/>
              <a:t>レビュー観点 : </a:t>
            </a:r>
            <a:r>
              <a:rPr lang="en-US" altLang="ja-JP" sz="2400" dirty="0"/>
              <a:t>ID</a:t>
            </a:r>
            <a:r>
              <a:rPr lang="ja-JP" altLang="en-US" sz="2400"/>
              <a:t>とアクセス管理</a:t>
            </a:r>
            <a:r>
              <a:rPr lang="en-US" altLang="ja-JP" sz="2400" dirty="0"/>
              <a:t> / ID</a:t>
            </a:r>
            <a:r>
              <a:rPr lang="ja-JP" altLang="en-US" sz="2400"/>
              <a:t>管理</a:t>
            </a:r>
            <a:br>
              <a:rPr lang="en-JP" sz="2400" dirty="0"/>
            </a:br>
            <a:r>
              <a:rPr lang="en-US" sz="2800" b="0" i="0" dirty="0">
                <a:solidFill>
                  <a:srgbClr val="16191F"/>
                </a:solidFill>
                <a:effectLst/>
                <a:latin typeface="Amazon Ember" panose="020B0603020204020204" pitchFamily="34" charset="0"/>
              </a:rPr>
              <a:t>SEC02-BP0</a:t>
            </a:r>
            <a:r>
              <a:rPr lang="en-US" altLang="ja-JP" sz="2800" b="0" i="0" dirty="0">
                <a:solidFill>
                  <a:srgbClr val="16191F"/>
                </a:solidFill>
                <a:effectLst/>
                <a:latin typeface="Amazon Ember" panose="020B0603020204020204" pitchFamily="34" charset="0"/>
              </a:rPr>
              <a:t>6 </a:t>
            </a:r>
            <a:r>
              <a:rPr lang="ja-JP" altLang="en-US" sz="2800" b="0" i="0">
                <a:solidFill>
                  <a:srgbClr val="16191F"/>
                </a:solidFill>
                <a:effectLst/>
                <a:latin typeface="Amazon Ember" panose="020B0603020204020204" pitchFamily="34" charset="0"/>
              </a:rPr>
              <a:t>ユーザーグループと属性を活用する</a:t>
            </a:r>
            <a:endParaRPr lang="en-JP" sz="3600" dirty="0"/>
          </a:p>
        </p:txBody>
      </p:sp>
      <p:sp>
        <p:nvSpPr>
          <p:cNvPr id="3" name="Text Placeholder 2">
            <a:extLst>
              <a:ext uri="{FF2B5EF4-FFF2-40B4-BE49-F238E27FC236}">
                <a16:creationId xmlns:a16="http://schemas.microsoft.com/office/drawing/2014/main" id="{57D180CB-6965-22E7-4C3F-7BC75DB3949C}"/>
              </a:ext>
            </a:extLst>
          </p:cNvPr>
          <p:cNvSpPr>
            <a:spLocks noGrp="1"/>
          </p:cNvSpPr>
          <p:nvPr>
            <p:ph type="body" sz="quarter" idx="10"/>
          </p:nvPr>
        </p:nvSpPr>
        <p:spPr/>
        <p:txBody>
          <a:bodyPr/>
          <a:lstStyle/>
          <a:p>
            <a:r>
              <a:rPr lang="en-JP" sz="1400" dirty="0">
                <a:solidFill>
                  <a:srgbClr val="0070C0"/>
                </a:solidFill>
              </a:rPr>
              <a:t>ポイント</a:t>
            </a:r>
          </a:p>
          <a:p>
            <a:pPr marL="285750" indent="-285750">
              <a:buFont typeface="Arial" panose="020B0604020202020204" pitchFamily="34" charset="0"/>
              <a:buChar char="•"/>
            </a:pPr>
            <a:r>
              <a:rPr lang="en-JP" sz="1400" dirty="0"/>
              <a:t>多数のユーザーの権限を正しく管理するために、グループや属性による管理を検討する。</a:t>
            </a:r>
          </a:p>
          <a:p>
            <a:pPr marL="285750" indent="-285750">
              <a:buFont typeface="Arial" panose="020B0604020202020204" pitchFamily="34" charset="0"/>
              <a:buChar char="•"/>
            </a:pPr>
            <a:endParaRPr lang="en-JP" sz="1400" dirty="0"/>
          </a:p>
          <a:p>
            <a:endParaRPr lang="en-JP" sz="1400" dirty="0"/>
          </a:p>
          <a:p>
            <a:r>
              <a:rPr lang="en-JP" sz="1400" dirty="0">
                <a:solidFill>
                  <a:srgbClr val="0070C0"/>
                </a:solidFill>
              </a:rPr>
              <a:t>レビュー観点の例</a:t>
            </a:r>
          </a:p>
          <a:p>
            <a:pPr marL="285750" indent="-285750">
              <a:buFont typeface="Arial" panose="020B0604020202020204" pitchFamily="34" charset="0"/>
              <a:buChar char="•"/>
            </a:pPr>
            <a:endParaRPr lang="en-JP" sz="1233" dirty="0"/>
          </a:p>
          <a:p>
            <a:pPr marL="285750" indent="-285750">
              <a:buFont typeface="Arial" panose="020B0604020202020204" pitchFamily="34" charset="0"/>
              <a:buChar char="•"/>
            </a:pPr>
            <a:r>
              <a:rPr lang="en-US" altLang="ja-JP" sz="1400" dirty="0"/>
              <a:t>SSO</a:t>
            </a:r>
            <a:r>
              <a:rPr lang="ja-JP" altLang="en-US" sz="1400"/>
              <a:t>において、</a:t>
            </a:r>
            <a:r>
              <a:rPr lang="en-JP" sz="1400" dirty="0"/>
              <a:t>ユーザーを</a:t>
            </a:r>
            <a:r>
              <a:rPr lang="en-US" altLang="ja-JP" sz="1400" dirty="0"/>
              <a:t>ID</a:t>
            </a:r>
            <a:r>
              <a:rPr lang="ja-JP" altLang="en-US" sz="1400"/>
              <a:t>プロバイダーが定義したグループに分けることで、ユーザーや部署によるアクセス制御を実現する。</a:t>
            </a:r>
            <a:endParaRPr lang="en-US" altLang="ja-JP" sz="1400" dirty="0"/>
          </a:p>
          <a:p>
            <a:pPr marL="285750" indent="-285750">
              <a:buFont typeface="Arial" panose="020B0604020202020204" pitchFamily="34" charset="0"/>
              <a:buChar char="•"/>
            </a:pPr>
            <a:r>
              <a:rPr lang="ja-JP" altLang="en-US" sz="1400"/>
              <a:t>必要に応じて属性ベースのアクセス制御を併用し、組織横断型のプロジェクト単位のアクセス制御を検討する。</a:t>
            </a:r>
            <a:endParaRPr lang="en-JP" sz="1400" dirty="0"/>
          </a:p>
          <a:p>
            <a:endParaRPr lang="en-JP" sz="1400" dirty="0"/>
          </a:p>
          <a:p>
            <a:endParaRPr lang="en-JP" dirty="0"/>
          </a:p>
        </p:txBody>
      </p:sp>
    </p:spTree>
    <p:extLst>
      <p:ext uri="{BB962C8B-B14F-4D97-AF65-F5344CB8AC3E}">
        <p14:creationId xmlns:p14="http://schemas.microsoft.com/office/powerpoint/2010/main" val="80894465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正方形/長方形 93">
            <a:extLst>
              <a:ext uri="{FF2B5EF4-FFF2-40B4-BE49-F238E27FC236}">
                <a16:creationId xmlns:a16="http://schemas.microsoft.com/office/drawing/2014/main" id="{7711BB43-38AC-4BF9-B42A-E4F9F3A4FC72}"/>
              </a:ext>
            </a:extLst>
          </p:cNvPr>
          <p:cNvSpPr/>
          <p:nvPr/>
        </p:nvSpPr>
        <p:spPr>
          <a:xfrm>
            <a:off x="6404834" y="3136971"/>
            <a:ext cx="5478159" cy="3252256"/>
          </a:xfrm>
          <a:prstGeom prst="rect">
            <a:avLst/>
          </a:prstGeom>
          <a:no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000">
              <a:latin typeface="Meiryo" panose="020B0604030504040204" pitchFamily="34" charset="-128"/>
              <a:ea typeface="Meiryo" panose="020B0604030504040204" pitchFamily="34" charset="-128"/>
            </a:endParaRPr>
          </a:p>
        </p:txBody>
      </p:sp>
      <p:sp>
        <p:nvSpPr>
          <p:cNvPr id="38" name="Title 2">
            <a:extLst>
              <a:ext uri="{FF2B5EF4-FFF2-40B4-BE49-F238E27FC236}">
                <a16:creationId xmlns:a16="http://schemas.microsoft.com/office/drawing/2014/main" id="{09448DEC-A2E6-4408-A9CD-7648C3FD41B7}"/>
              </a:ext>
            </a:extLst>
          </p:cNvPr>
          <p:cNvSpPr>
            <a:spLocks noGrp="1"/>
          </p:cNvSpPr>
          <p:nvPr>
            <p:ph type="title"/>
          </p:nvPr>
        </p:nvSpPr>
        <p:spPr/>
        <p:txBody>
          <a:bodyPr/>
          <a:lstStyle/>
          <a:p>
            <a:r>
              <a:rPr lang="ja-JP" altLang="en-US" sz="2800" b="0"/>
              <a:t>参考</a:t>
            </a:r>
            <a:r>
              <a:rPr lang="en-US" altLang="ja-JP" sz="2800" b="0" dirty="0"/>
              <a:t>: </a:t>
            </a:r>
            <a:r>
              <a:rPr lang="ja-JP" altLang="en-US" sz="2800" b="0"/>
              <a:t>ロールベース</a:t>
            </a:r>
            <a:r>
              <a:rPr lang="ja-JP" altLang="en-US" sz="2800" b="0" dirty="0"/>
              <a:t>と属性ベースのアクセスコントロールモデル</a:t>
            </a:r>
            <a:endParaRPr lang="en-US" sz="2800" b="0" dirty="0"/>
          </a:p>
        </p:txBody>
      </p:sp>
      <p:sp>
        <p:nvSpPr>
          <p:cNvPr id="3" name="テキスト プレースホルダー 2">
            <a:extLst>
              <a:ext uri="{FF2B5EF4-FFF2-40B4-BE49-F238E27FC236}">
                <a16:creationId xmlns:a16="http://schemas.microsoft.com/office/drawing/2014/main" id="{71ADE897-DC98-ED4A-86BE-73C6AA1A7851}"/>
              </a:ext>
            </a:extLst>
          </p:cNvPr>
          <p:cNvSpPr>
            <a:spLocks noGrp="1"/>
          </p:cNvSpPr>
          <p:nvPr>
            <p:ph idx="1"/>
          </p:nvPr>
        </p:nvSpPr>
        <p:spPr>
          <a:xfrm>
            <a:off x="602578" y="879107"/>
            <a:ext cx="11280414" cy="5261845"/>
          </a:xfrm>
        </p:spPr>
        <p:txBody>
          <a:bodyPr/>
          <a:lstStyle/>
          <a:p>
            <a:r>
              <a:rPr kumimoji="1" lang="ja-JP" altLang="en-US" dirty="0">
                <a:solidFill>
                  <a:schemeClr val="tx1">
                    <a:lumMod val="75000"/>
                  </a:schemeClr>
                </a:solidFill>
                <a:latin typeface="メイリオ" panose="020B0604030504040204" pitchFamily="50" charset="-128"/>
                <a:ea typeface="メイリオ" panose="020B0604030504040204" pitchFamily="50" charset="-128"/>
                <a:cs typeface="Meiryo" charset="-128"/>
              </a:rPr>
              <a:t>基本となる</a:t>
            </a:r>
            <a:r>
              <a:rPr kumimoji="1" lang="ja-JP" altLang="en-US" b="1" dirty="0">
                <a:solidFill>
                  <a:schemeClr val="tx1">
                    <a:lumMod val="75000"/>
                  </a:schemeClr>
                </a:solidFill>
                <a:latin typeface="メイリオ" panose="020B0604030504040204" pitchFamily="50" charset="-128"/>
                <a:ea typeface="メイリオ" panose="020B0604030504040204" pitchFamily="50" charset="-128"/>
                <a:cs typeface="Meiryo" charset="-128"/>
              </a:rPr>
              <a:t>ロールベースのアクセスコントロールモデル</a:t>
            </a:r>
            <a:r>
              <a:rPr kumimoji="1" lang="en-US" altLang="ja-JP" b="1" dirty="0">
                <a:solidFill>
                  <a:schemeClr val="tx1">
                    <a:lumMod val="75000"/>
                  </a:schemeClr>
                </a:solidFill>
                <a:latin typeface="メイリオ" panose="020B0604030504040204" pitchFamily="50" charset="-128"/>
                <a:ea typeface="メイリオ" panose="020B0604030504040204" pitchFamily="50" charset="-128"/>
                <a:cs typeface="Meiryo" charset="-128"/>
              </a:rPr>
              <a:t>(RBAC)</a:t>
            </a:r>
            <a:r>
              <a:rPr kumimoji="1" lang="ja-JP" altLang="en-US" dirty="0">
                <a:solidFill>
                  <a:schemeClr val="tx1">
                    <a:lumMod val="75000"/>
                  </a:schemeClr>
                </a:solidFill>
                <a:latin typeface="メイリオ" panose="020B0604030504040204" pitchFamily="50" charset="-128"/>
                <a:ea typeface="メイリオ" panose="020B0604030504040204" pitchFamily="50" charset="-128"/>
                <a:cs typeface="Meiryo" charset="-128"/>
              </a:rPr>
              <a:t>に</a:t>
            </a:r>
            <a:r>
              <a:rPr kumimoji="1" lang="ja-JP" altLang="en-US" b="1" dirty="0">
                <a:solidFill>
                  <a:schemeClr val="tx1">
                    <a:lumMod val="75000"/>
                  </a:schemeClr>
                </a:solidFill>
                <a:latin typeface="メイリオ" panose="020B0604030504040204" pitchFamily="50" charset="-128"/>
                <a:ea typeface="メイリオ" panose="020B0604030504040204" pitchFamily="50" charset="-128"/>
                <a:cs typeface="Meiryo" charset="-128"/>
              </a:rPr>
              <a:t>属性ベースのアクセスコントロールモデル</a:t>
            </a:r>
            <a:r>
              <a:rPr kumimoji="1" lang="en-US" altLang="ja-JP" b="1" dirty="0">
                <a:solidFill>
                  <a:schemeClr val="tx1">
                    <a:lumMod val="75000"/>
                  </a:schemeClr>
                </a:solidFill>
                <a:latin typeface="メイリオ" panose="020B0604030504040204" pitchFamily="50" charset="-128"/>
                <a:ea typeface="メイリオ" panose="020B0604030504040204" pitchFamily="50" charset="-128"/>
                <a:cs typeface="Meiryo" charset="-128"/>
              </a:rPr>
              <a:t>(ABAC)</a:t>
            </a:r>
            <a:r>
              <a:rPr kumimoji="1" lang="ja-JP" altLang="en-US" dirty="0">
                <a:solidFill>
                  <a:schemeClr val="tx1">
                    <a:lumMod val="75000"/>
                  </a:schemeClr>
                </a:solidFill>
                <a:latin typeface="メイリオ" panose="020B0604030504040204" pitchFamily="50" charset="-128"/>
                <a:ea typeface="メイリオ" panose="020B0604030504040204" pitchFamily="50" charset="-128"/>
                <a:cs typeface="Meiryo" charset="-128"/>
              </a:rPr>
              <a:t>を追加で適用することでポリシーやロールの数を削減することができる</a:t>
            </a:r>
            <a:endParaRPr kumimoji="1" lang="en-US" altLang="ja-JP" dirty="0">
              <a:solidFill>
                <a:schemeClr val="tx1">
                  <a:lumMod val="75000"/>
                </a:schemeClr>
              </a:solidFill>
              <a:latin typeface="メイリオ" panose="020B0604030504040204" pitchFamily="50" charset="-128"/>
              <a:ea typeface="メイリオ" panose="020B0604030504040204" pitchFamily="50" charset="-128"/>
              <a:cs typeface="Meiryo" charset="-128"/>
            </a:endParaRPr>
          </a:p>
          <a:p>
            <a:pPr marL="285739" indent="-285739">
              <a:buFont typeface="Arial" panose="020B0604020202020204" pitchFamily="34" charset="0"/>
              <a:buChar char="•"/>
            </a:pPr>
            <a:r>
              <a:rPr kumimoji="1" lang="en-US" altLang="ja-JP" dirty="0">
                <a:solidFill>
                  <a:schemeClr val="tx1">
                    <a:lumMod val="75000"/>
                  </a:schemeClr>
                </a:solidFill>
                <a:latin typeface="メイリオ" panose="020B0604030504040204" pitchFamily="50" charset="-128"/>
                <a:ea typeface="メイリオ" panose="020B0604030504040204" pitchFamily="50" charset="-128"/>
                <a:cs typeface="Meiryo" charset="-128"/>
              </a:rPr>
              <a:t>RBAC</a:t>
            </a:r>
            <a:r>
              <a:rPr kumimoji="1" lang="ja-JP" altLang="en-US" dirty="0">
                <a:solidFill>
                  <a:schemeClr val="tx1">
                    <a:lumMod val="75000"/>
                  </a:schemeClr>
                </a:solidFill>
                <a:latin typeface="メイリオ" panose="020B0604030504040204" pitchFamily="50" charset="-128"/>
                <a:ea typeface="メイリオ" panose="020B0604030504040204" pitchFamily="50" charset="-128"/>
                <a:cs typeface="Meiryo" charset="-128"/>
              </a:rPr>
              <a:t>：基本となるユーザーのロールに応じたアクセス制御</a:t>
            </a:r>
            <a:endParaRPr kumimoji="1" lang="en-US" altLang="ja-JP" dirty="0">
              <a:solidFill>
                <a:schemeClr val="tx1">
                  <a:lumMod val="75000"/>
                </a:schemeClr>
              </a:solidFill>
              <a:latin typeface="メイリオ" panose="020B0604030504040204" pitchFamily="50" charset="-128"/>
              <a:ea typeface="メイリオ" panose="020B0604030504040204" pitchFamily="50" charset="-128"/>
              <a:cs typeface="Meiryo" charset="-128"/>
            </a:endParaRPr>
          </a:p>
          <a:p>
            <a:pPr marL="642913" lvl="1" indent="-285739">
              <a:buFont typeface="Wingdings" pitchFamily="2" charset="2"/>
              <a:buChar char="ü"/>
            </a:pPr>
            <a:r>
              <a:rPr kumimoji="1" lang="en-US" altLang="ja-JP" sz="1667" dirty="0">
                <a:solidFill>
                  <a:schemeClr val="tx1">
                    <a:lumMod val="75000"/>
                  </a:schemeClr>
                </a:solidFill>
                <a:latin typeface="メイリオ" panose="020B0604030504040204" pitchFamily="50" charset="-128"/>
                <a:ea typeface="メイリオ" panose="020B0604030504040204" pitchFamily="50" charset="-128"/>
                <a:cs typeface="Meiryo" charset="-128"/>
              </a:rPr>
              <a:t>RBAC</a:t>
            </a:r>
            <a:r>
              <a:rPr kumimoji="1" lang="ja-JP" altLang="en-US" sz="1667" dirty="0">
                <a:solidFill>
                  <a:schemeClr val="tx1">
                    <a:lumMod val="75000"/>
                  </a:schemeClr>
                </a:solidFill>
                <a:latin typeface="メイリオ" panose="020B0604030504040204" pitchFamily="50" charset="-128"/>
                <a:ea typeface="メイリオ" panose="020B0604030504040204" pitchFamily="50" charset="-128"/>
                <a:cs typeface="Meiryo" charset="-128"/>
              </a:rPr>
              <a:t>では役割が追加されるたびにポリシー、ロールの追加が必要となる</a:t>
            </a:r>
            <a:endParaRPr kumimoji="1" lang="en-US" altLang="ja-JP" dirty="0">
              <a:solidFill>
                <a:schemeClr val="tx1">
                  <a:lumMod val="75000"/>
                </a:schemeClr>
              </a:solidFill>
              <a:latin typeface="メイリオ" panose="020B0604030504040204" pitchFamily="50" charset="-128"/>
              <a:ea typeface="メイリオ" panose="020B0604030504040204" pitchFamily="50" charset="-128"/>
              <a:cs typeface="Meiryo" charset="-128"/>
            </a:endParaRPr>
          </a:p>
          <a:p>
            <a:pPr marL="285739" indent="-285739">
              <a:buFont typeface="Arial" panose="020B0604020202020204" pitchFamily="34" charset="0"/>
              <a:buChar char="•"/>
            </a:pPr>
            <a:r>
              <a:rPr kumimoji="1" lang="en-US" altLang="ja-JP" dirty="0">
                <a:solidFill>
                  <a:schemeClr val="tx1">
                    <a:lumMod val="75000"/>
                  </a:schemeClr>
                </a:solidFill>
                <a:latin typeface="メイリオ" panose="020B0604030504040204" pitchFamily="50" charset="-128"/>
                <a:ea typeface="メイリオ" panose="020B0604030504040204" pitchFamily="50" charset="-128"/>
                <a:cs typeface="Meiryo" charset="-128"/>
              </a:rPr>
              <a:t>ABAC</a:t>
            </a:r>
            <a:r>
              <a:rPr kumimoji="1" lang="ja-JP" altLang="en-US" dirty="0">
                <a:solidFill>
                  <a:schemeClr val="tx1">
                    <a:lumMod val="75000"/>
                  </a:schemeClr>
                </a:solidFill>
                <a:latin typeface="メイリオ" panose="020B0604030504040204" pitchFamily="50" charset="-128"/>
                <a:ea typeface="メイリオ" panose="020B0604030504040204" pitchFamily="50" charset="-128"/>
                <a:cs typeface="Meiryo" charset="-128"/>
              </a:rPr>
              <a:t>：タグをつかった属性ベースのアクセス制御</a:t>
            </a:r>
            <a:endParaRPr kumimoji="1" lang="en-US" altLang="ja-JP" dirty="0">
              <a:solidFill>
                <a:schemeClr val="tx1">
                  <a:lumMod val="75000"/>
                </a:schemeClr>
              </a:solidFill>
              <a:latin typeface="メイリオ" panose="020B0604030504040204" pitchFamily="50" charset="-128"/>
              <a:ea typeface="メイリオ" panose="020B0604030504040204" pitchFamily="50" charset="-128"/>
              <a:cs typeface="Meiryo" charset="-128"/>
            </a:endParaRPr>
          </a:p>
          <a:p>
            <a:pPr marL="642913" lvl="1" indent="-285739">
              <a:buFont typeface="Wingdings" pitchFamily="2" charset="2"/>
              <a:buChar char="ü"/>
            </a:pPr>
            <a:r>
              <a:rPr kumimoji="1" lang="ja-JP" altLang="en-US" sz="1667" dirty="0">
                <a:solidFill>
                  <a:schemeClr val="tx1">
                    <a:lumMod val="75000"/>
                  </a:schemeClr>
                </a:solidFill>
                <a:latin typeface="メイリオ" panose="020B0604030504040204" pitchFamily="50" charset="-128"/>
                <a:ea typeface="メイリオ" panose="020B0604030504040204" pitchFamily="50" charset="-128"/>
                <a:cs typeface="Meiryo" charset="-128"/>
              </a:rPr>
              <a:t>一部リソースで</a:t>
            </a:r>
            <a:r>
              <a:rPr kumimoji="1" lang="en-US" altLang="ja-JP" sz="1667" dirty="0">
                <a:solidFill>
                  <a:schemeClr val="tx1">
                    <a:lumMod val="75000"/>
                  </a:schemeClr>
                </a:solidFill>
                <a:latin typeface="メイリオ" panose="020B0604030504040204" pitchFamily="50" charset="-128"/>
                <a:ea typeface="メイリオ" panose="020B0604030504040204" pitchFamily="50" charset="-128"/>
                <a:cs typeface="Meiryo" charset="-128"/>
              </a:rPr>
              <a:t>ABAC</a:t>
            </a:r>
            <a:r>
              <a:rPr kumimoji="1" lang="ja-JP" altLang="en-US" sz="1667" dirty="0">
                <a:solidFill>
                  <a:schemeClr val="tx1">
                    <a:lumMod val="75000"/>
                  </a:schemeClr>
                </a:solidFill>
                <a:latin typeface="メイリオ" panose="020B0604030504040204" pitchFamily="50" charset="-128"/>
                <a:ea typeface="メイリオ" panose="020B0604030504040204" pitchFamily="50" charset="-128"/>
                <a:cs typeface="Meiryo" charset="-128"/>
              </a:rPr>
              <a:t>が利用できない点に注意（</a:t>
            </a:r>
            <a:r>
              <a:rPr kumimoji="1" lang="en-US" altLang="ja-JP" sz="1667" dirty="0">
                <a:solidFill>
                  <a:srgbClr val="0070C0"/>
                </a:solidFill>
                <a:latin typeface="メイリオ" panose="020B0604030504040204" pitchFamily="50" charset="-128"/>
                <a:ea typeface="メイリオ" panose="020B0604030504040204" pitchFamily="50" charset="-128"/>
                <a:cs typeface="Meiryo" charset="-128"/>
                <a:hlinkClick r:id="rId3">
                  <a:extLst>
                    <a:ext uri="{A12FA001-AC4F-418D-AE19-62706E023703}">
                      <ahyp:hlinkClr xmlns:ahyp="http://schemas.microsoft.com/office/drawing/2018/hyperlinkcolor" val="tx"/>
                    </a:ext>
                  </a:extLst>
                </a:hlinkClick>
              </a:rPr>
              <a:t>AWS</a:t>
            </a:r>
            <a:r>
              <a:rPr kumimoji="1" lang="ja-JP" altLang="en-US" sz="1667" dirty="0">
                <a:solidFill>
                  <a:srgbClr val="0070C0"/>
                </a:solidFill>
                <a:latin typeface="メイリオ" panose="020B0604030504040204" pitchFamily="50" charset="-128"/>
                <a:ea typeface="メイリオ" panose="020B0604030504040204" pitchFamily="50" charset="-128"/>
                <a:cs typeface="Meiryo" charset="-128"/>
                <a:hlinkClick r:id="rId3">
                  <a:extLst>
                    <a:ext uri="{A12FA001-AC4F-418D-AE19-62706E023703}">
                      <ahyp:hlinkClr xmlns:ahyp="http://schemas.microsoft.com/office/drawing/2018/hyperlinkcolor" val="tx"/>
                    </a:ext>
                  </a:extLst>
                </a:hlinkClick>
              </a:rPr>
              <a:t> </a:t>
            </a:r>
            <a:r>
              <a:rPr kumimoji="1" lang="en-US" altLang="ja-JP" sz="1667" dirty="0">
                <a:solidFill>
                  <a:srgbClr val="0070C0"/>
                </a:solidFill>
                <a:latin typeface="メイリオ" panose="020B0604030504040204" pitchFamily="50" charset="-128"/>
                <a:ea typeface="メイリオ" panose="020B0604030504040204" pitchFamily="50" charset="-128"/>
                <a:cs typeface="Meiryo" charset="-128"/>
                <a:hlinkClick r:id="rId3">
                  <a:extLst>
                    <a:ext uri="{A12FA001-AC4F-418D-AE19-62706E023703}">
                      <ahyp:hlinkClr xmlns:ahyp="http://schemas.microsoft.com/office/drawing/2018/hyperlinkcolor" val="tx"/>
                    </a:ext>
                  </a:extLst>
                </a:hlinkClick>
              </a:rPr>
              <a:t>IAM</a:t>
            </a:r>
            <a:r>
              <a:rPr kumimoji="1" lang="ja-JP" altLang="en-US" sz="1667" dirty="0">
                <a:solidFill>
                  <a:srgbClr val="0070C0"/>
                </a:solidFill>
                <a:latin typeface="メイリオ" panose="020B0604030504040204" pitchFamily="50" charset="-128"/>
                <a:ea typeface="メイリオ" panose="020B0604030504040204" pitchFamily="50" charset="-128"/>
                <a:cs typeface="Meiryo" charset="-128"/>
                <a:hlinkClick r:id="rId3">
                  <a:extLst>
                    <a:ext uri="{A12FA001-AC4F-418D-AE19-62706E023703}">
                      <ahyp:hlinkClr xmlns:ahyp="http://schemas.microsoft.com/office/drawing/2018/hyperlinkcolor" val="tx"/>
                    </a:ext>
                  </a:extLst>
                </a:hlinkClick>
              </a:rPr>
              <a:t>と連携するサービス</a:t>
            </a:r>
            <a:r>
              <a:rPr kumimoji="1" lang="ja-JP" altLang="en-US" sz="1667" dirty="0">
                <a:solidFill>
                  <a:schemeClr val="tx1">
                    <a:lumMod val="75000"/>
                  </a:schemeClr>
                </a:solidFill>
                <a:latin typeface="メイリオ" panose="020B0604030504040204" pitchFamily="50" charset="-128"/>
                <a:ea typeface="メイリオ" panose="020B0604030504040204" pitchFamily="50" charset="-128"/>
                <a:cs typeface="Meiryo" charset="-128"/>
              </a:rPr>
              <a:t>）</a:t>
            </a:r>
            <a:endParaRPr kumimoji="1" lang="en-US" altLang="ja-JP" sz="1667" dirty="0">
              <a:solidFill>
                <a:schemeClr val="tx1">
                  <a:lumMod val="75000"/>
                </a:schemeClr>
              </a:solidFill>
              <a:latin typeface="メイリオ" panose="020B0604030504040204" pitchFamily="50" charset="-128"/>
              <a:ea typeface="メイリオ" panose="020B0604030504040204" pitchFamily="50" charset="-128"/>
              <a:cs typeface="Meiryo" charset="-128"/>
            </a:endParaRPr>
          </a:p>
          <a:p>
            <a:pPr marL="285739" indent="-285739">
              <a:buFont typeface="Arial" panose="020B0604020202020204" pitchFamily="34" charset="0"/>
              <a:buChar char="•"/>
            </a:pPr>
            <a:endParaRPr lang="en-US" altLang="ja-JP" dirty="0">
              <a:latin typeface="メイリオ" panose="020B0604030504040204" pitchFamily="50" charset="-128"/>
              <a:ea typeface="メイリオ" panose="020B0604030504040204" pitchFamily="50" charset="-128"/>
            </a:endParaRPr>
          </a:p>
        </p:txBody>
      </p:sp>
      <p:pic>
        <p:nvPicPr>
          <p:cNvPr id="59" name="Graphic 135" descr="Graphic 135">
            <a:extLst>
              <a:ext uri="{FF2B5EF4-FFF2-40B4-BE49-F238E27FC236}">
                <a16:creationId xmlns:a16="http://schemas.microsoft.com/office/drawing/2014/main" id="{0AF5205D-6980-48ED-8850-063BDA1C21A0}"/>
              </a:ext>
            </a:extLst>
          </p:cNvPr>
          <p:cNvPicPr>
            <a:picLocks noChangeAspect="1"/>
          </p:cNvPicPr>
          <p:nvPr/>
        </p:nvPicPr>
        <p:blipFill>
          <a:blip r:embed="rId4"/>
          <a:stretch>
            <a:fillRect/>
          </a:stretch>
        </p:blipFill>
        <p:spPr>
          <a:xfrm>
            <a:off x="10648544" y="3556273"/>
            <a:ext cx="481124" cy="481124"/>
          </a:xfrm>
          <a:prstGeom prst="rect">
            <a:avLst/>
          </a:prstGeom>
          <a:ln w="12700">
            <a:miter lim="400000"/>
          </a:ln>
        </p:spPr>
      </p:pic>
      <p:pic>
        <p:nvPicPr>
          <p:cNvPr id="60" name="Graphic 135" descr="Graphic 135">
            <a:extLst>
              <a:ext uri="{FF2B5EF4-FFF2-40B4-BE49-F238E27FC236}">
                <a16:creationId xmlns:a16="http://schemas.microsoft.com/office/drawing/2014/main" id="{03CB30B3-1F61-494A-94FE-A56337112A3E}"/>
              </a:ext>
            </a:extLst>
          </p:cNvPr>
          <p:cNvPicPr>
            <a:picLocks noChangeAspect="1"/>
          </p:cNvPicPr>
          <p:nvPr/>
        </p:nvPicPr>
        <p:blipFill>
          <a:blip r:embed="rId4"/>
          <a:stretch>
            <a:fillRect/>
          </a:stretch>
        </p:blipFill>
        <p:spPr>
          <a:xfrm>
            <a:off x="10011028" y="4395983"/>
            <a:ext cx="481124" cy="481124"/>
          </a:xfrm>
          <a:prstGeom prst="rect">
            <a:avLst/>
          </a:prstGeom>
          <a:ln w="12700">
            <a:miter lim="400000"/>
          </a:ln>
        </p:spPr>
      </p:pic>
      <p:pic>
        <p:nvPicPr>
          <p:cNvPr id="61" name="Graphic 135" descr="Graphic 135">
            <a:extLst>
              <a:ext uri="{FF2B5EF4-FFF2-40B4-BE49-F238E27FC236}">
                <a16:creationId xmlns:a16="http://schemas.microsoft.com/office/drawing/2014/main" id="{8B7D71EC-9401-476F-98F2-C8F335DA8557}"/>
              </a:ext>
            </a:extLst>
          </p:cNvPr>
          <p:cNvPicPr>
            <a:picLocks noChangeAspect="1"/>
          </p:cNvPicPr>
          <p:nvPr/>
        </p:nvPicPr>
        <p:blipFill>
          <a:blip r:embed="rId4"/>
          <a:stretch>
            <a:fillRect/>
          </a:stretch>
        </p:blipFill>
        <p:spPr>
          <a:xfrm>
            <a:off x="10655586" y="4395982"/>
            <a:ext cx="481124" cy="481124"/>
          </a:xfrm>
          <a:prstGeom prst="rect">
            <a:avLst/>
          </a:prstGeom>
          <a:ln w="12700">
            <a:miter lim="400000"/>
          </a:ln>
        </p:spPr>
      </p:pic>
      <p:pic>
        <p:nvPicPr>
          <p:cNvPr id="62" name="Graphic 135" descr="Graphic 135">
            <a:extLst>
              <a:ext uri="{FF2B5EF4-FFF2-40B4-BE49-F238E27FC236}">
                <a16:creationId xmlns:a16="http://schemas.microsoft.com/office/drawing/2014/main" id="{CB7106F3-B370-4DDA-BC36-03216DC12319}"/>
              </a:ext>
            </a:extLst>
          </p:cNvPr>
          <p:cNvPicPr>
            <a:picLocks noChangeAspect="1"/>
          </p:cNvPicPr>
          <p:nvPr/>
        </p:nvPicPr>
        <p:blipFill>
          <a:blip r:embed="rId4"/>
          <a:stretch>
            <a:fillRect/>
          </a:stretch>
        </p:blipFill>
        <p:spPr>
          <a:xfrm>
            <a:off x="10465445" y="5465884"/>
            <a:ext cx="430703" cy="430703"/>
          </a:xfrm>
          <a:prstGeom prst="rect">
            <a:avLst/>
          </a:prstGeom>
          <a:ln w="12700">
            <a:miter lim="400000"/>
          </a:ln>
        </p:spPr>
      </p:pic>
      <p:pic>
        <p:nvPicPr>
          <p:cNvPr id="63" name="Graphic 135" descr="Graphic 135">
            <a:extLst>
              <a:ext uri="{FF2B5EF4-FFF2-40B4-BE49-F238E27FC236}">
                <a16:creationId xmlns:a16="http://schemas.microsoft.com/office/drawing/2014/main" id="{4A25FC6A-ED9E-4BF7-ABA2-F0BC6087435A}"/>
              </a:ext>
            </a:extLst>
          </p:cNvPr>
          <p:cNvPicPr>
            <a:picLocks noChangeAspect="1"/>
          </p:cNvPicPr>
          <p:nvPr/>
        </p:nvPicPr>
        <p:blipFill>
          <a:blip r:embed="rId4"/>
          <a:stretch>
            <a:fillRect/>
          </a:stretch>
        </p:blipFill>
        <p:spPr>
          <a:xfrm>
            <a:off x="9945455" y="5474859"/>
            <a:ext cx="430703" cy="430703"/>
          </a:xfrm>
          <a:prstGeom prst="rect">
            <a:avLst/>
          </a:prstGeom>
          <a:ln w="12700">
            <a:miter lim="400000"/>
          </a:ln>
        </p:spPr>
      </p:pic>
      <p:pic>
        <p:nvPicPr>
          <p:cNvPr id="69" name="Graphic 59" descr="Graphic 59">
            <a:extLst>
              <a:ext uri="{FF2B5EF4-FFF2-40B4-BE49-F238E27FC236}">
                <a16:creationId xmlns:a16="http://schemas.microsoft.com/office/drawing/2014/main" id="{22899996-155C-4CE0-B3B4-013EAAEF7539}"/>
              </a:ext>
            </a:extLst>
          </p:cNvPr>
          <p:cNvPicPr>
            <a:picLocks noChangeAspect="1"/>
          </p:cNvPicPr>
          <p:nvPr/>
        </p:nvPicPr>
        <p:blipFill>
          <a:blip r:embed="rId5"/>
          <a:stretch>
            <a:fillRect/>
          </a:stretch>
        </p:blipFill>
        <p:spPr>
          <a:xfrm>
            <a:off x="8317963" y="3748919"/>
            <a:ext cx="1121300" cy="1333042"/>
          </a:xfrm>
          <a:prstGeom prst="rect">
            <a:avLst/>
          </a:prstGeom>
          <a:ln w="12700">
            <a:miter lim="400000"/>
          </a:ln>
        </p:spPr>
      </p:pic>
      <p:grpSp>
        <p:nvGrpSpPr>
          <p:cNvPr id="71" name="Group 116">
            <a:extLst>
              <a:ext uri="{FF2B5EF4-FFF2-40B4-BE49-F238E27FC236}">
                <a16:creationId xmlns:a16="http://schemas.microsoft.com/office/drawing/2014/main" id="{EBD4BB46-205B-46D4-9258-969881D06E93}"/>
              </a:ext>
            </a:extLst>
          </p:cNvPr>
          <p:cNvGrpSpPr/>
          <p:nvPr/>
        </p:nvGrpSpPr>
        <p:grpSpPr>
          <a:xfrm>
            <a:off x="9960686" y="4335036"/>
            <a:ext cx="1481291" cy="584732"/>
            <a:chOff x="0" y="-1"/>
            <a:chExt cx="2127614" cy="839864"/>
          </a:xfrm>
        </p:grpSpPr>
        <p:grpSp>
          <p:nvGrpSpPr>
            <p:cNvPr id="72" name="Group 117">
              <a:extLst>
                <a:ext uri="{FF2B5EF4-FFF2-40B4-BE49-F238E27FC236}">
                  <a16:creationId xmlns:a16="http://schemas.microsoft.com/office/drawing/2014/main" id="{45EBA829-B012-49EE-8C70-F8A5F7669BFF}"/>
                </a:ext>
              </a:extLst>
            </p:cNvPr>
            <p:cNvGrpSpPr/>
            <p:nvPr/>
          </p:nvGrpSpPr>
          <p:grpSpPr>
            <a:xfrm>
              <a:off x="566084" y="82780"/>
              <a:ext cx="1339165" cy="237267"/>
              <a:chOff x="19927" y="49619"/>
              <a:chExt cx="1339163" cy="237266"/>
            </a:xfrm>
          </p:grpSpPr>
          <p:sp>
            <p:nvSpPr>
              <p:cNvPr id="74" name="Pentagon 120">
                <a:extLst>
                  <a:ext uri="{FF2B5EF4-FFF2-40B4-BE49-F238E27FC236}">
                    <a16:creationId xmlns:a16="http://schemas.microsoft.com/office/drawing/2014/main" id="{4EAABE2B-1B2B-415C-A8B8-FE6D23274B48}"/>
                  </a:ext>
                </a:extLst>
              </p:cNvPr>
              <p:cNvSpPr/>
              <p:nvPr/>
            </p:nvSpPr>
            <p:spPr>
              <a:xfrm rot="8850953">
                <a:off x="19927" y="101174"/>
                <a:ext cx="382738" cy="18571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6360" y="0"/>
                    </a:lnTo>
                    <a:lnTo>
                      <a:pt x="21600" y="10800"/>
                    </a:lnTo>
                    <a:lnTo>
                      <a:pt x="16360" y="21600"/>
                    </a:lnTo>
                    <a:lnTo>
                      <a:pt x="0" y="21600"/>
                    </a:lnTo>
                    <a:close/>
                  </a:path>
                </a:pathLst>
              </a:custGeom>
              <a:solidFill>
                <a:srgbClr val="00B050"/>
              </a:solidFill>
              <a:ln w="12700" cap="flat">
                <a:noFill/>
                <a:miter lim="400000"/>
              </a:ln>
              <a:effectLst/>
            </p:spPr>
            <p:txBody>
              <a:bodyPr wrap="square" lIns="121920" tIns="121920" rIns="121920" bIns="121920" numCol="1" anchor="t">
                <a:noAutofit/>
              </a:bodyPr>
              <a:lstStyle/>
              <a:p>
                <a:pPr algn="ctr" defTabSz="777027" hangingPunct="0">
                  <a:lnSpc>
                    <a:spcPct val="90000"/>
                  </a:lnSpc>
                  <a:defRPr sz="2400">
                    <a:gradFill flip="none" rotWithShape="1">
                      <a:gsLst>
                        <a:gs pos="0">
                          <a:srgbClr val="FFFFFF"/>
                        </a:gs>
                        <a:gs pos="100000">
                          <a:srgbClr val="FFFFFF"/>
                        </a:gs>
                      </a:gsLst>
                      <a:lin ang="5400000" scaled="0"/>
                    </a:gradFill>
                  </a:defRPr>
                </a:pPr>
                <a:endParaRPr sz="1667" kern="0">
                  <a:gradFill flip="none" rotWithShape="1">
                    <a:gsLst>
                      <a:gs pos="0">
                        <a:srgbClr val="FFFFFF"/>
                      </a:gs>
                      <a:gs pos="100000">
                        <a:srgbClr val="FFFFFF"/>
                      </a:gs>
                    </a:gsLst>
                    <a:lin ang="5400000" scaled="0"/>
                  </a:gradFill>
                  <a:latin typeface="メイリオ" panose="020B0604030504040204" pitchFamily="50" charset="-128"/>
                  <a:ea typeface="メイリオ" panose="020B0604030504040204" pitchFamily="50" charset="-128"/>
                  <a:cs typeface="Amazon Ember"/>
                  <a:sym typeface="Amazon Ember"/>
                </a:endParaRPr>
              </a:p>
            </p:txBody>
          </p:sp>
          <p:sp>
            <p:nvSpPr>
              <p:cNvPr id="75" name="Pentagon 122">
                <a:extLst>
                  <a:ext uri="{FF2B5EF4-FFF2-40B4-BE49-F238E27FC236}">
                    <a16:creationId xmlns:a16="http://schemas.microsoft.com/office/drawing/2014/main" id="{2C064141-3929-440F-A4B5-DDDF357A84CF}"/>
                  </a:ext>
                </a:extLst>
              </p:cNvPr>
              <p:cNvSpPr/>
              <p:nvPr/>
            </p:nvSpPr>
            <p:spPr>
              <a:xfrm rot="8850953">
                <a:off x="976352" y="49619"/>
                <a:ext cx="382738" cy="18571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6360" y="0"/>
                    </a:lnTo>
                    <a:lnTo>
                      <a:pt x="21600" y="10800"/>
                    </a:lnTo>
                    <a:lnTo>
                      <a:pt x="16360" y="21600"/>
                    </a:lnTo>
                    <a:lnTo>
                      <a:pt x="0" y="21600"/>
                    </a:lnTo>
                    <a:close/>
                  </a:path>
                </a:pathLst>
              </a:custGeom>
              <a:solidFill>
                <a:srgbClr val="00B050"/>
              </a:solidFill>
              <a:ln w="12700" cap="flat">
                <a:noFill/>
                <a:miter lim="400000"/>
              </a:ln>
              <a:effectLst/>
            </p:spPr>
            <p:txBody>
              <a:bodyPr wrap="square" lIns="121920" tIns="121920" rIns="121920" bIns="121920" numCol="1" anchor="t">
                <a:noAutofit/>
              </a:bodyPr>
              <a:lstStyle/>
              <a:p>
                <a:pPr algn="ctr" defTabSz="777027" hangingPunct="0">
                  <a:lnSpc>
                    <a:spcPct val="90000"/>
                  </a:lnSpc>
                  <a:defRPr sz="2400">
                    <a:gradFill flip="none" rotWithShape="1">
                      <a:gsLst>
                        <a:gs pos="0">
                          <a:srgbClr val="FFFFFF"/>
                        </a:gs>
                        <a:gs pos="100000">
                          <a:srgbClr val="FFFFFF"/>
                        </a:gs>
                      </a:gsLst>
                      <a:lin ang="5400000" scaled="0"/>
                    </a:gradFill>
                  </a:defRPr>
                </a:pPr>
                <a:endParaRPr sz="1667" kern="0" dirty="0">
                  <a:gradFill flip="none" rotWithShape="1">
                    <a:gsLst>
                      <a:gs pos="0">
                        <a:srgbClr val="FFFFFF"/>
                      </a:gs>
                      <a:gs pos="100000">
                        <a:srgbClr val="FFFFFF"/>
                      </a:gs>
                    </a:gsLst>
                    <a:lin ang="5400000" scaled="0"/>
                  </a:gradFill>
                  <a:latin typeface="メイリオ" panose="020B0604030504040204" pitchFamily="50" charset="-128"/>
                  <a:ea typeface="メイリオ" panose="020B0604030504040204" pitchFamily="50" charset="-128"/>
                  <a:cs typeface="Amazon Ember"/>
                  <a:sym typeface="Amazon Ember"/>
                </a:endParaRPr>
              </a:p>
            </p:txBody>
          </p:sp>
        </p:grpSp>
        <p:sp>
          <p:nvSpPr>
            <p:cNvPr id="73" name="Rectangle 118">
              <a:extLst>
                <a:ext uri="{FF2B5EF4-FFF2-40B4-BE49-F238E27FC236}">
                  <a16:creationId xmlns:a16="http://schemas.microsoft.com/office/drawing/2014/main" id="{C2DAADDD-A1F1-4964-8EEB-F33C9E726060}"/>
                </a:ext>
              </a:extLst>
            </p:cNvPr>
            <p:cNvSpPr/>
            <p:nvPr/>
          </p:nvSpPr>
          <p:spPr>
            <a:xfrm>
              <a:off x="0" y="-1"/>
              <a:ext cx="2127614" cy="839864"/>
            </a:xfrm>
            <a:prstGeom prst="rect">
              <a:avLst/>
            </a:prstGeom>
            <a:noFill/>
            <a:ln w="19050" cap="flat">
              <a:solidFill>
                <a:srgbClr val="00B050"/>
              </a:solidFill>
              <a:prstDash val="dash"/>
              <a:round/>
            </a:ln>
            <a:effectLst/>
          </p:spPr>
          <p:txBody>
            <a:bodyPr wrap="square" lIns="121920" tIns="121920" rIns="121920" bIns="121920" numCol="1" anchor="ctr">
              <a:noAutofit/>
            </a:bodyPr>
            <a:lstStyle/>
            <a:p>
              <a:pPr algn="ctr" hangingPunct="0">
                <a:defRPr sz="3300"/>
              </a:pPr>
              <a:endParaRPr sz="2667" kern="0">
                <a:solidFill>
                  <a:srgbClr val="000000"/>
                </a:solidFill>
                <a:latin typeface="メイリオ" panose="020B0604030504040204" pitchFamily="50" charset="-128"/>
                <a:ea typeface="メイリオ" panose="020B0604030504040204" pitchFamily="50" charset="-128"/>
                <a:cs typeface="Amazon Ember"/>
                <a:sym typeface="Amazon Ember"/>
              </a:endParaRPr>
            </a:p>
          </p:txBody>
        </p:sp>
      </p:grpSp>
      <p:pic>
        <p:nvPicPr>
          <p:cNvPr id="79" name="Graphic 135" descr="Graphic 135">
            <a:extLst>
              <a:ext uri="{FF2B5EF4-FFF2-40B4-BE49-F238E27FC236}">
                <a16:creationId xmlns:a16="http://schemas.microsoft.com/office/drawing/2014/main" id="{1AD7CE79-098C-430F-B2BB-B66691B3BBC9}"/>
              </a:ext>
            </a:extLst>
          </p:cNvPr>
          <p:cNvPicPr>
            <a:picLocks noChangeAspect="1"/>
          </p:cNvPicPr>
          <p:nvPr/>
        </p:nvPicPr>
        <p:blipFill>
          <a:blip r:embed="rId4"/>
          <a:stretch>
            <a:fillRect/>
          </a:stretch>
        </p:blipFill>
        <p:spPr>
          <a:xfrm>
            <a:off x="10985437" y="5456406"/>
            <a:ext cx="430703" cy="430703"/>
          </a:xfrm>
          <a:prstGeom prst="rect">
            <a:avLst/>
          </a:prstGeom>
          <a:ln w="12700">
            <a:miter lim="400000"/>
          </a:ln>
        </p:spPr>
      </p:pic>
      <p:sp>
        <p:nvSpPr>
          <p:cNvPr id="80" name="Rectangle 127">
            <a:extLst>
              <a:ext uri="{FF2B5EF4-FFF2-40B4-BE49-F238E27FC236}">
                <a16:creationId xmlns:a16="http://schemas.microsoft.com/office/drawing/2014/main" id="{4B7C601A-1570-493C-826E-509C6BD3C056}"/>
              </a:ext>
            </a:extLst>
          </p:cNvPr>
          <p:cNvSpPr/>
          <p:nvPr/>
        </p:nvSpPr>
        <p:spPr>
          <a:xfrm>
            <a:off x="9923663" y="5329578"/>
            <a:ext cx="1481290" cy="634727"/>
          </a:xfrm>
          <a:prstGeom prst="rect">
            <a:avLst/>
          </a:prstGeom>
          <a:ln w="19050">
            <a:solidFill>
              <a:srgbClr val="0090D0"/>
            </a:solidFill>
            <a:prstDash val="dash"/>
          </a:ln>
        </p:spPr>
        <p:txBody>
          <a:bodyPr lIns="121920" tIns="121920" rIns="121920" bIns="121920" anchor="ctr"/>
          <a:lstStyle/>
          <a:p>
            <a:pPr algn="ctr" hangingPunct="0">
              <a:defRPr sz="3300"/>
            </a:pPr>
            <a:endParaRPr sz="2667" kern="0">
              <a:solidFill>
                <a:srgbClr val="000000"/>
              </a:solidFill>
              <a:latin typeface="メイリオ" panose="020B0604030504040204" pitchFamily="50" charset="-128"/>
              <a:ea typeface="メイリオ" panose="020B0604030504040204" pitchFamily="50" charset="-128"/>
              <a:cs typeface="Amazon Ember"/>
              <a:sym typeface="Amazon Ember"/>
            </a:endParaRPr>
          </a:p>
        </p:txBody>
      </p:sp>
      <p:grpSp>
        <p:nvGrpSpPr>
          <p:cNvPr id="82" name="Group 129">
            <a:extLst>
              <a:ext uri="{FF2B5EF4-FFF2-40B4-BE49-F238E27FC236}">
                <a16:creationId xmlns:a16="http://schemas.microsoft.com/office/drawing/2014/main" id="{A968AF39-CD5E-43D3-8D41-CA37B4A4AA03}"/>
              </a:ext>
            </a:extLst>
          </p:cNvPr>
          <p:cNvGrpSpPr/>
          <p:nvPr/>
        </p:nvGrpSpPr>
        <p:grpSpPr>
          <a:xfrm>
            <a:off x="10096886" y="5356553"/>
            <a:ext cx="1296113" cy="260193"/>
            <a:chOff x="0" y="0"/>
            <a:chExt cx="1861638" cy="373720"/>
          </a:xfrm>
        </p:grpSpPr>
        <p:sp>
          <p:nvSpPr>
            <p:cNvPr id="83" name="Pentagon 132">
              <a:extLst>
                <a:ext uri="{FF2B5EF4-FFF2-40B4-BE49-F238E27FC236}">
                  <a16:creationId xmlns:a16="http://schemas.microsoft.com/office/drawing/2014/main" id="{11CE9BFC-D2DB-4B5D-8FE6-90C7BE54FF47}"/>
                </a:ext>
              </a:extLst>
            </p:cNvPr>
            <p:cNvSpPr/>
            <p:nvPr/>
          </p:nvSpPr>
          <p:spPr>
            <a:xfrm rot="8850953">
              <a:off x="19927" y="88249"/>
              <a:ext cx="382738" cy="18571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6360" y="0"/>
                  </a:lnTo>
                  <a:lnTo>
                    <a:pt x="21600" y="10800"/>
                  </a:lnTo>
                  <a:lnTo>
                    <a:pt x="16360" y="21600"/>
                  </a:lnTo>
                  <a:lnTo>
                    <a:pt x="0" y="21600"/>
                  </a:lnTo>
                  <a:close/>
                </a:path>
              </a:pathLst>
            </a:custGeom>
            <a:solidFill>
              <a:srgbClr val="00A8F9"/>
            </a:solidFill>
            <a:ln w="12700" cap="flat">
              <a:noFill/>
              <a:miter lim="400000"/>
            </a:ln>
            <a:effectLst/>
          </p:spPr>
          <p:txBody>
            <a:bodyPr wrap="square" lIns="121920" tIns="121920" rIns="121920" bIns="121920" numCol="1" anchor="t">
              <a:noAutofit/>
            </a:bodyPr>
            <a:lstStyle/>
            <a:p>
              <a:pPr algn="ctr" defTabSz="777027" hangingPunct="0">
                <a:lnSpc>
                  <a:spcPct val="90000"/>
                </a:lnSpc>
                <a:defRPr sz="2400">
                  <a:gradFill flip="none" rotWithShape="1">
                    <a:gsLst>
                      <a:gs pos="0">
                        <a:srgbClr val="FFFFFF"/>
                      </a:gs>
                      <a:gs pos="100000">
                        <a:srgbClr val="FFFFFF"/>
                      </a:gs>
                    </a:gsLst>
                    <a:lin ang="5400000" scaled="0"/>
                  </a:gradFill>
                </a:defRPr>
              </a:pPr>
              <a:endParaRPr sz="1667" kern="0" dirty="0">
                <a:gradFill flip="none" rotWithShape="1">
                  <a:gsLst>
                    <a:gs pos="0">
                      <a:srgbClr val="FFFFFF"/>
                    </a:gs>
                    <a:gs pos="100000">
                      <a:srgbClr val="FFFFFF"/>
                    </a:gs>
                  </a:gsLst>
                  <a:lin ang="5400000" scaled="0"/>
                </a:gradFill>
                <a:latin typeface="メイリオ" panose="020B0604030504040204" pitchFamily="50" charset="-128"/>
                <a:ea typeface="メイリオ" panose="020B0604030504040204" pitchFamily="50" charset="-128"/>
                <a:cs typeface="Amazon Ember"/>
                <a:sym typeface="Amazon Ember"/>
              </a:endParaRPr>
            </a:p>
          </p:txBody>
        </p:sp>
        <p:sp>
          <p:nvSpPr>
            <p:cNvPr id="84" name="Pentagon 133">
              <a:extLst>
                <a:ext uri="{FF2B5EF4-FFF2-40B4-BE49-F238E27FC236}">
                  <a16:creationId xmlns:a16="http://schemas.microsoft.com/office/drawing/2014/main" id="{96A28BB0-A72A-4194-A240-F5CE796F2936}"/>
                </a:ext>
              </a:extLst>
            </p:cNvPr>
            <p:cNvSpPr/>
            <p:nvPr/>
          </p:nvSpPr>
          <p:spPr>
            <a:xfrm rot="8850953">
              <a:off x="789830" y="99761"/>
              <a:ext cx="382738" cy="18571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6360" y="0"/>
                  </a:lnTo>
                  <a:lnTo>
                    <a:pt x="21600" y="10800"/>
                  </a:lnTo>
                  <a:lnTo>
                    <a:pt x="16360" y="21600"/>
                  </a:lnTo>
                  <a:lnTo>
                    <a:pt x="0" y="21600"/>
                  </a:lnTo>
                  <a:close/>
                </a:path>
              </a:pathLst>
            </a:custGeom>
            <a:solidFill>
              <a:srgbClr val="00A8F9"/>
            </a:solidFill>
            <a:ln w="12700" cap="flat">
              <a:noFill/>
              <a:miter lim="400000"/>
            </a:ln>
            <a:effectLst/>
          </p:spPr>
          <p:txBody>
            <a:bodyPr wrap="square" lIns="121920" tIns="121920" rIns="121920" bIns="121920" numCol="1" anchor="t">
              <a:noAutofit/>
            </a:bodyPr>
            <a:lstStyle/>
            <a:p>
              <a:pPr algn="ctr" defTabSz="777027" hangingPunct="0">
                <a:lnSpc>
                  <a:spcPct val="90000"/>
                </a:lnSpc>
                <a:defRPr sz="2400">
                  <a:gradFill flip="none" rotWithShape="1">
                    <a:gsLst>
                      <a:gs pos="0">
                        <a:srgbClr val="FFFFFF"/>
                      </a:gs>
                      <a:gs pos="100000">
                        <a:srgbClr val="FFFFFF"/>
                      </a:gs>
                    </a:gsLst>
                    <a:lin ang="5400000" scaled="0"/>
                  </a:gradFill>
                </a:defRPr>
              </a:pPr>
              <a:endParaRPr sz="1667" kern="0">
                <a:gradFill flip="none" rotWithShape="1">
                  <a:gsLst>
                    <a:gs pos="0">
                      <a:srgbClr val="FFFFFF"/>
                    </a:gs>
                    <a:gs pos="100000">
                      <a:srgbClr val="FFFFFF"/>
                    </a:gs>
                  </a:gsLst>
                  <a:lin ang="5400000" scaled="0"/>
                </a:gradFill>
                <a:latin typeface="メイリオ" panose="020B0604030504040204" pitchFamily="50" charset="-128"/>
                <a:ea typeface="メイリオ" panose="020B0604030504040204" pitchFamily="50" charset="-128"/>
                <a:cs typeface="Amazon Ember"/>
                <a:sym typeface="Amazon Ember"/>
              </a:endParaRPr>
            </a:p>
          </p:txBody>
        </p:sp>
        <p:sp>
          <p:nvSpPr>
            <p:cNvPr id="85" name="Pentagon 134">
              <a:extLst>
                <a:ext uri="{FF2B5EF4-FFF2-40B4-BE49-F238E27FC236}">
                  <a16:creationId xmlns:a16="http://schemas.microsoft.com/office/drawing/2014/main" id="{96AD7084-0533-4D38-A815-69136ABDC7A4}"/>
                </a:ext>
              </a:extLst>
            </p:cNvPr>
            <p:cNvSpPr/>
            <p:nvPr/>
          </p:nvSpPr>
          <p:spPr>
            <a:xfrm rot="8850953">
              <a:off x="1458974" y="99761"/>
              <a:ext cx="382738" cy="18571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6360" y="0"/>
                  </a:lnTo>
                  <a:lnTo>
                    <a:pt x="21600" y="10800"/>
                  </a:lnTo>
                  <a:lnTo>
                    <a:pt x="16360" y="21600"/>
                  </a:lnTo>
                  <a:lnTo>
                    <a:pt x="0" y="21600"/>
                  </a:lnTo>
                  <a:close/>
                </a:path>
              </a:pathLst>
            </a:custGeom>
            <a:solidFill>
              <a:srgbClr val="00A8F9"/>
            </a:solidFill>
            <a:ln w="12700" cap="flat">
              <a:noFill/>
              <a:miter lim="400000"/>
            </a:ln>
            <a:effectLst/>
          </p:spPr>
          <p:txBody>
            <a:bodyPr wrap="square" lIns="121920" tIns="121920" rIns="121920" bIns="121920" numCol="1" anchor="t">
              <a:noAutofit/>
            </a:bodyPr>
            <a:lstStyle/>
            <a:p>
              <a:pPr algn="ctr" defTabSz="777027" hangingPunct="0">
                <a:lnSpc>
                  <a:spcPct val="90000"/>
                </a:lnSpc>
                <a:defRPr sz="2400">
                  <a:gradFill flip="none" rotWithShape="1">
                    <a:gsLst>
                      <a:gs pos="0">
                        <a:srgbClr val="FFFFFF"/>
                      </a:gs>
                      <a:gs pos="100000">
                        <a:srgbClr val="FFFFFF"/>
                      </a:gs>
                    </a:gsLst>
                    <a:lin ang="5400000" scaled="0"/>
                  </a:gradFill>
                </a:defRPr>
              </a:pPr>
              <a:endParaRPr sz="1667" kern="0">
                <a:gradFill flip="none" rotWithShape="1">
                  <a:gsLst>
                    <a:gs pos="0">
                      <a:srgbClr val="FFFFFF"/>
                    </a:gs>
                    <a:gs pos="100000">
                      <a:srgbClr val="FFFFFF"/>
                    </a:gs>
                  </a:gsLst>
                  <a:lin ang="5400000" scaled="0"/>
                </a:gradFill>
                <a:latin typeface="メイリオ" panose="020B0604030504040204" pitchFamily="50" charset="-128"/>
                <a:ea typeface="メイリオ" panose="020B0604030504040204" pitchFamily="50" charset="-128"/>
                <a:cs typeface="Amazon Ember"/>
                <a:sym typeface="Amazon Ember"/>
              </a:endParaRPr>
            </a:p>
          </p:txBody>
        </p:sp>
      </p:grpSp>
      <p:grpSp>
        <p:nvGrpSpPr>
          <p:cNvPr id="86" name="Group 135">
            <a:extLst>
              <a:ext uri="{FF2B5EF4-FFF2-40B4-BE49-F238E27FC236}">
                <a16:creationId xmlns:a16="http://schemas.microsoft.com/office/drawing/2014/main" id="{23643227-3638-4204-9D21-8A59D442BC59}"/>
              </a:ext>
            </a:extLst>
          </p:cNvPr>
          <p:cNvGrpSpPr/>
          <p:nvPr/>
        </p:nvGrpSpPr>
        <p:grpSpPr>
          <a:xfrm>
            <a:off x="9877054" y="3443116"/>
            <a:ext cx="1481290" cy="641184"/>
            <a:chOff x="0" y="0"/>
            <a:chExt cx="2127613" cy="920946"/>
          </a:xfrm>
        </p:grpSpPr>
        <p:grpSp>
          <p:nvGrpSpPr>
            <p:cNvPr id="87" name="Group 136">
              <a:extLst>
                <a:ext uri="{FF2B5EF4-FFF2-40B4-BE49-F238E27FC236}">
                  <a16:creationId xmlns:a16="http://schemas.microsoft.com/office/drawing/2014/main" id="{7D15AAE4-507C-48AA-A167-E9EC7A4F485B}"/>
                </a:ext>
              </a:extLst>
            </p:cNvPr>
            <p:cNvGrpSpPr/>
            <p:nvPr/>
          </p:nvGrpSpPr>
          <p:grpSpPr>
            <a:xfrm>
              <a:off x="258879" y="61497"/>
              <a:ext cx="1539063" cy="768553"/>
              <a:chOff x="0" y="0"/>
              <a:chExt cx="1539061" cy="768551"/>
            </a:xfrm>
          </p:grpSpPr>
          <p:pic>
            <p:nvPicPr>
              <p:cNvPr id="89" name="Graphic 135" descr="Graphic 135">
                <a:extLst>
                  <a:ext uri="{FF2B5EF4-FFF2-40B4-BE49-F238E27FC236}">
                    <a16:creationId xmlns:a16="http://schemas.microsoft.com/office/drawing/2014/main" id="{EA100ED1-C3FF-43D5-9C20-94D6488290C2}"/>
                  </a:ext>
                </a:extLst>
              </p:cNvPr>
              <p:cNvPicPr>
                <a:picLocks noChangeAspect="1"/>
              </p:cNvPicPr>
              <p:nvPr/>
            </p:nvPicPr>
            <p:blipFill>
              <a:blip r:embed="rId4"/>
              <a:stretch>
                <a:fillRect/>
              </a:stretch>
            </p:blipFill>
            <p:spPr>
              <a:xfrm>
                <a:off x="0" y="77502"/>
                <a:ext cx="691050" cy="691050"/>
              </a:xfrm>
              <a:prstGeom prst="rect">
                <a:avLst/>
              </a:prstGeom>
              <a:ln w="12700" cap="flat">
                <a:noFill/>
                <a:miter lim="400000"/>
              </a:ln>
              <a:effectLst/>
            </p:spPr>
          </p:pic>
          <p:sp>
            <p:nvSpPr>
              <p:cNvPr id="90" name="Pentagon 140">
                <a:extLst>
                  <a:ext uri="{FF2B5EF4-FFF2-40B4-BE49-F238E27FC236}">
                    <a16:creationId xmlns:a16="http://schemas.microsoft.com/office/drawing/2014/main" id="{228FB553-7952-45C8-9E8D-0BE3AA3CC0B8}"/>
                  </a:ext>
                </a:extLst>
              </p:cNvPr>
              <p:cNvSpPr/>
              <p:nvPr/>
            </p:nvSpPr>
            <p:spPr>
              <a:xfrm rot="8850953">
                <a:off x="339862" y="88249"/>
                <a:ext cx="382738" cy="18571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6360" y="0"/>
                    </a:lnTo>
                    <a:lnTo>
                      <a:pt x="21600" y="10800"/>
                    </a:lnTo>
                    <a:lnTo>
                      <a:pt x="16360" y="21600"/>
                    </a:lnTo>
                    <a:lnTo>
                      <a:pt x="0" y="21600"/>
                    </a:lnTo>
                    <a:close/>
                  </a:path>
                </a:pathLst>
              </a:custGeom>
              <a:solidFill>
                <a:srgbClr val="FF0000"/>
              </a:solidFill>
              <a:ln w="12700" cap="flat">
                <a:noFill/>
                <a:miter lim="400000"/>
              </a:ln>
              <a:effectLst/>
            </p:spPr>
            <p:txBody>
              <a:bodyPr wrap="square" lIns="121920" tIns="121920" rIns="121920" bIns="121920" numCol="1" anchor="t">
                <a:noAutofit/>
              </a:bodyPr>
              <a:lstStyle/>
              <a:p>
                <a:pPr algn="ctr" defTabSz="777027" hangingPunct="0">
                  <a:lnSpc>
                    <a:spcPct val="90000"/>
                  </a:lnSpc>
                  <a:defRPr sz="2400">
                    <a:gradFill flip="none" rotWithShape="1">
                      <a:gsLst>
                        <a:gs pos="0">
                          <a:srgbClr val="FFFFFF"/>
                        </a:gs>
                        <a:gs pos="100000">
                          <a:srgbClr val="FFFFFF"/>
                        </a:gs>
                      </a:gsLst>
                      <a:lin ang="5400000" scaled="0"/>
                    </a:gradFill>
                  </a:defRPr>
                </a:pPr>
                <a:endParaRPr sz="1667" kern="0">
                  <a:gradFill flip="none" rotWithShape="1">
                    <a:gsLst>
                      <a:gs pos="0">
                        <a:srgbClr val="FFFFFF"/>
                      </a:gs>
                      <a:gs pos="100000">
                        <a:srgbClr val="FFFFFF"/>
                      </a:gs>
                    </a:gsLst>
                    <a:lin ang="5400000" scaled="0"/>
                  </a:gradFill>
                  <a:latin typeface="メイリオ" panose="020B0604030504040204" pitchFamily="50" charset="-128"/>
                  <a:ea typeface="メイリオ" panose="020B0604030504040204" pitchFamily="50" charset="-128"/>
                  <a:cs typeface="Amazon Ember"/>
                  <a:sym typeface="Amazon Ember"/>
                </a:endParaRPr>
              </a:p>
            </p:txBody>
          </p:sp>
          <p:sp>
            <p:nvSpPr>
              <p:cNvPr id="91" name="Pentagon 141">
                <a:extLst>
                  <a:ext uri="{FF2B5EF4-FFF2-40B4-BE49-F238E27FC236}">
                    <a16:creationId xmlns:a16="http://schemas.microsoft.com/office/drawing/2014/main" id="{D5BE00AB-6796-4264-9CC2-4901E4FC7999}"/>
                  </a:ext>
                </a:extLst>
              </p:cNvPr>
              <p:cNvSpPr/>
              <p:nvPr/>
            </p:nvSpPr>
            <p:spPr>
              <a:xfrm rot="8850953">
                <a:off x="1136397" y="99713"/>
                <a:ext cx="382738" cy="18571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6360" y="0"/>
                    </a:lnTo>
                    <a:lnTo>
                      <a:pt x="21600" y="10800"/>
                    </a:lnTo>
                    <a:lnTo>
                      <a:pt x="16360" y="21600"/>
                    </a:lnTo>
                    <a:lnTo>
                      <a:pt x="0" y="21600"/>
                    </a:lnTo>
                    <a:close/>
                  </a:path>
                </a:pathLst>
              </a:custGeom>
              <a:solidFill>
                <a:srgbClr val="FF0000"/>
              </a:solidFill>
              <a:ln w="12700" cap="flat">
                <a:noFill/>
                <a:miter lim="400000"/>
              </a:ln>
              <a:effectLst/>
            </p:spPr>
            <p:txBody>
              <a:bodyPr wrap="square" lIns="121920" tIns="121920" rIns="121920" bIns="121920" numCol="1" anchor="t">
                <a:noAutofit/>
              </a:bodyPr>
              <a:lstStyle/>
              <a:p>
                <a:pPr algn="ctr" defTabSz="777027" hangingPunct="0">
                  <a:lnSpc>
                    <a:spcPct val="90000"/>
                  </a:lnSpc>
                  <a:defRPr sz="2400">
                    <a:gradFill flip="none" rotWithShape="1">
                      <a:gsLst>
                        <a:gs pos="0">
                          <a:srgbClr val="FFFFFF"/>
                        </a:gs>
                        <a:gs pos="100000">
                          <a:srgbClr val="FFFFFF"/>
                        </a:gs>
                      </a:gsLst>
                      <a:lin ang="5400000" scaled="0"/>
                    </a:gradFill>
                  </a:defRPr>
                </a:pPr>
                <a:endParaRPr sz="1667" kern="0">
                  <a:gradFill flip="none" rotWithShape="1">
                    <a:gsLst>
                      <a:gs pos="0">
                        <a:srgbClr val="FFFFFF"/>
                      </a:gs>
                      <a:gs pos="100000">
                        <a:srgbClr val="FFFFFF"/>
                      </a:gs>
                    </a:gsLst>
                    <a:lin ang="5400000" scaled="0"/>
                  </a:gradFill>
                  <a:latin typeface="メイリオ" panose="020B0604030504040204" pitchFamily="50" charset="-128"/>
                  <a:ea typeface="メイリオ" panose="020B0604030504040204" pitchFamily="50" charset="-128"/>
                  <a:cs typeface="Amazon Ember"/>
                  <a:sym typeface="Amazon Ember"/>
                </a:endParaRPr>
              </a:p>
            </p:txBody>
          </p:sp>
        </p:grpSp>
        <p:sp>
          <p:nvSpPr>
            <p:cNvPr id="88" name="Rectangle 137">
              <a:extLst>
                <a:ext uri="{FF2B5EF4-FFF2-40B4-BE49-F238E27FC236}">
                  <a16:creationId xmlns:a16="http://schemas.microsoft.com/office/drawing/2014/main" id="{9C93EFB2-E6AC-421B-A68A-9E41DDE5A4C3}"/>
                </a:ext>
              </a:extLst>
            </p:cNvPr>
            <p:cNvSpPr/>
            <p:nvPr/>
          </p:nvSpPr>
          <p:spPr>
            <a:xfrm>
              <a:off x="0" y="0"/>
              <a:ext cx="2127614" cy="920947"/>
            </a:xfrm>
            <a:prstGeom prst="rect">
              <a:avLst/>
            </a:prstGeom>
            <a:noFill/>
            <a:ln w="19050" cap="flat">
              <a:solidFill>
                <a:srgbClr val="FF0000"/>
              </a:solidFill>
              <a:prstDash val="dash"/>
              <a:round/>
            </a:ln>
            <a:effectLst/>
          </p:spPr>
          <p:txBody>
            <a:bodyPr wrap="square" lIns="121920" tIns="121920" rIns="121920" bIns="121920" numCol="1" anchor="ctr">
              <a:noAutofit/>
            </a:bodyPr>
            <a:lstStyle/>
            <a:p>
              <a:pPr algn="ctr" hangingPunct="0">
                <a:defRPr sz="3300"/>
              </a:pPr>
              <a:endParaRPr sz="2667" kern="0">
                <a:solidFill>
                  <a:srgbClr val="000000"/>
                </a:solidFill>
                <a:latin typeface="メイリオ" panose="020B0604030504040204" pitchFamily="50" charset="-128"/>
                <a:ea typeface="メイリオ" panose="020B0604030504040204" pitchFamily="50" charset="-128"/>
                <a:cs typeface="Amazon Ember"/>
                <a:sym typeface="Amazon Ember"/>
              </a:endParaRPr>
            </a:p>
          </p:txBody>
        </p:sp>
      </p:grpSp>
      <p:sp>
        <p:nvSpPr>
          <p:cNvPr id="98" name="Text Placeholder 4">
            <a:extLst>
              <a:ext uri="{FF2B5EF4-FFF2-40B4-BE49-F238E27FC236}">
                <a16:creationId xmlns:a16="http://schemas.microsoft.com/office/drawing/2014/main" id="{6FDA8FC2-8744-4EC3-B2E2-74016B4E21E1}"/>
              </a:ext>
            </a:extLst>
          </p:cNvPr>
          <p:cNvSpPr txBox="1"/>
          <p:nvPr/>
        </p:nvSpPr>
        <p:spPr>
          <a:xfrm>
            <a:off x="10280037" y="5976935"/>
            <a:ext cx="892877" cy="4123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21920" tIns="121920" rIns="121920" bIns="121920">
            <a:spAutoFit/>
          </a:bodyPr>
          <a:lstStyle>
            <a:lvl1pPr defTabSz="914400">
              <a:lnSpc>
                <a:spcPct val="90000"/>
              </a:lnSpc>
              <a:spcBef>
                <a:spcPts val="1000"/>
              </a:spcBef>
              <a:defRPr sz="1600" b="1">
                <a:solidFill>
                  <a:srgbClr val="FFFFFF"/>
                </a:solidFill>
              </a:defRPr>
            </a:lvl1pPr>
          </a:lstStyle>
          <a:p>
            <a:pPr hangingPunct="0"/>
            <a:r>
              <a:rPr lang="ja-JP" altLang="en-US" sz="1167" kern="0" dirty="0">
                <a:solidFill>
                  <a:srgbClr val="0E2735"/>
                </a:solidFill>
                <a:latin typeface="メイリオ" panose="020B0604030504040204" pitchFamily="50" charset="-128"/>
                <a:ea typeface="メイリオ" panose="020B0604030504040204" pitchFamily="50" charset="-128"/>
                <a:cs typeface="Amazon Ember"/>
                <a:sym typeface="Amazon Ember"/>
              </a:rPr>
              <a:t>リソース</a:t>
            </a:r>
            <a:endParaRPr sz="1167" kern="0" dirty="0">
              <a:solidFill>
                <a:srgbClr val="0E2735"/>
              </a:solidFill>
              <a:latin typeface="メイリオ" panose="020B0604030504040204" pitchFamily="50" charset="-128"/>
              <a:ea typeface="メイリオ" panose="020B0604030504040204" pitchFamily="50" charset="-128"/>
              <a:cs typeface="Amazon Ember"/>
              <a:sym typeface="Amazon Ember"/>
            </a:endParaRPr>
          </a:p>
        </p:txBody>
      </p:sp>
      <p:pic>
        <p:nvPicPr>
          <p:cNvPr id="111" name="図 110">
            <a:extLst>
              <a:ext uri="{FF2B5EF4-FFF2-40B4-BE49-F238E27FC236}">
                <a16:creationId xmlns:a16="http://schemas.microsoft.com/office/drawing/2014/main" id="{B3BAE06B-ADD5-4B5A-B04E-32BC68FE266E}"/>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6652363" y="5318610"/>
            <a:ext cx="411468" cy="624000"/>
          </a:xfrm>
          <a:prstGeom prst="rect">
            <a:avLst/>
          </a:prstGeom>
        </p:spPr>
      </p:pic>
      <p:pic>
        <p:nvPicPr>
          <p:cNvPr id="112" name="図 111">
            <a:extLst>
              <a:ext uri="{FF2B5EF4-FFF2-40B4-BE49-F238E27FC236}">
                <a16:creationId xmlns:a16="http://schemas.microsoft.com/office/drawing/2014/main" id="{3E3062B6-7E8C-45FE-8918-EF8F1F79061F}"/>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6651927" y="3464238"/>
            <a:ext cx="371612" cy="624000"/>
          </a:xfrm>
          <a:prstGeom prst="rect">
            <a:avLst/>
          </a:prstGeom>
        </p:spPr>
      </p:pic>
      <p:sp>
        <p:nvSpPr>
          <p:cNvPr id="114" name="正方形/長方形 113">
            <a:extLst>
              <a:ext uri="{FF2B5EF4-FFF2-40B4-BE49-F238E27FC236}">
                <a16:creationId xmlns:a16="http://schemas.microsoft.com/office/drawing/2014/main" id="{13DB3830-C1E8-4B99-9735-ECB2B4958FA0}"/>
              </a:ext>
            </a:extLst>
          </p:cNvPr>
          <p:cNvSpPr/>
          <p:nvPr/>
        </p:nvSpPr>
        <p:spPr>
          <a:xfrm>
            <a:off x="1562334" y="6475323"/>
            <a:ext cx="8694342" cy="400110"/>
          </a:xfrm>
          <a:prstGeom prst="rect">
            <a:avLst/>
          </a:prstGeom>
        </p:spPr>
        <p:txBody>
          <a:bodyPr wrap="square">
            <a:spAutoFit/>
          </a:bodyPr>
          <a:lstStyle/>
          <a:p>
            <a:r>
              <a:rPr lang="ja-JP" altLang="en-US" sz="1000" dirty="0">
                <a:latin typeface="Meiryo UI" panose="020B0604030504040204" pitchFamily="50" charset="-128"/>
                <a:ea typeface="Meiryo UI" panose="020B0604030504040204" pitchFamily="50" charset="-128"/>
              </a:rPr>
              <a:t>属性ベースのアクセスコントロール</a:t>
            </a:r>
            <a:r>
              <a:rPr lang="en-US" altLang="ja-JP" sz="1000" dirty="0">
                <a:latin typeface="Meiryo UI" panose="020B0604030504040204" pitchFamily="50" charset="-128"/>
                <a:ea typeface="Meiryo UI" panose="020B0604030504040204" pitchFamily="50" charset="-128"/>
              </a:rPr>
              <a:t>:</a:t>
            </a:r>
            <a:r>
              <a:rPr lang="en-US" altLang="ja-JP" sz="1000" dirty="0">
                <a:solidFill>
                  <a:srgbClr val="0070C0"/>
                </a:solidFill>
                <a:latin typeface="Meiryo UI" panose="020B0604030504040204" pitchFamily="50" charset="-128"/>
                <a:ea typeface="Meiryo UI" panose="020B0604030504040204" pitchFamily="50" charset="-128"/>
                <a:hlinkClick r:id="rId8">
                  <a:extLst>
                    <a:ext uri="{A12FA001-AC4F-418D-AE19-62706E023703}">
                      <ahyp:hlinkClr xmlns:ahyp="http://schemas.microsoft.com/office/drawing/2018/hyperlinkcolor" val="tx"/>
                    </a:ext>
                  </a:extLst>
                </a:hlinkClick>
              </a:rPr>
              <a:t>https://docs.aws.amazon.com/ja_jp/singlesignon/latest/userguide/abac.html</a:t>
            </a:r>
            <a:endParaRPr lang="en-US" altLang="ja-JP" sz="1000" dirty="0">
              <a:solidFill>
                <a:srgbClr val="0070C0"/>
              </a:solidFill>
              <a:latin typeface="Meiryo UI" panose="020B0604030504040204" pitchFamily="50" charset="-128"/>
              <a:ea typeface="Meiryo UI" panose="020B0604030504040204" pitchFamily="50" charset="-128"/>
            </a:endParaRPr>
          </a:p>
          <a:p>
            <a:r>
              <a:rPr lang="en-US" altLang="ja-JP" sz="1000" dirty="0">
                <a:latin typeface="Meiryo UI" panose="020B0604030504040204" pitchFamily="50" charset="-128"/>
                <a:ea typeface="Meiryo UI" panose="020B0604030504040204" pitchFamily="50" charset="-128"/>
              </a:rPr>
              <a:t>AWS</a:t>
            </a:r>
            <a:r>
              <a:rPr lang="ja-JP" altLang="en-US" sz="1000" dirty="0">
                <a:latin typeface="Meiryo UI" panose="020B0604030504040204" pitchFamily="50" charset="-128"/>
                <a:ea typeface="Meiryo UI" panose="020B0604030504040204" pitchFamily="50" charset="-128"/>
              </a:rPr>
              <a:t> </a:t>
            </a:r>
            <a:r>
              <a:rPr lang="en-US" altLang="ja-JP" sz="1000" dirty="0">
                <a:latin typeface="Meiryo UI" panose="020B0604030504040204" pitchFamily="50" charset="-128"/>
                <a:ea typeface="Meiryo UI" panose="020B0604030504040204" pitchFamily="50" charset="-128"/>
              </a:rPr>
              <a:t>IAM </a:t>
            </a:r>
            <a:r>
              <a:rPr lang="ja-JP" altLang="en-US" sz="1000" dirty="0">
                <a:latin typeface="Meiryo UI" panose="020B0604030504040204" pitchFamily="50" charset="-128"/>
                <a:ea typeface="Meiryo UI" panose="020B0604030504040204" pitchFamily="50" charset="-128"/>
              </a:rPr>
              <a:t>と連携するサービス</a:t>
            </a:r>
            <a:r>
              <a:rPr lang="en-US" altLang="ja-JP" sz="1000" dirty="0">
                <a:latin typeface="Meiryo UI" panose="020B0604030504040204" pitchFamily="50" charset="-128"/>
                <a:ea typeface="Meiryo UI" panose="020B0604030504040204" pitchFamily="50" charset="-128"/>
              </a:rPr>
              <a:t>: </a:t>
            </a:r>
            <a:r>
              <a:rPr lang="en-US" altLang="ja-JP" sz="1000" dirty="0">
                <a:solidFill>
                  <a:srgbClr val="4F81BD"/>
                </a:solidFill>
                <a:latin typeface="Meiryo UI" panose="020B0604030504040204" pitchFamily="50" charset="-128"/>
                <a:ea typeface="Meiryo UI" panose="020B0604030504040204" pitchFamily="50" charset="-128"/>
                <a:hlinkClick r:id="rId3">
                  <a:extLst>
                    <a:ext uri="{A12FA001-AC4F-418D-AE19-62706E023703}">
                      <ahyp:hlinkClr xmlns:ahyp="http://schemas.microsoft.com/office/drawing/2018/hyperlinkcolor" val="tx"/>
                    </a:ext>
                  </a:extLst>
                </a:hlinkClick>
              </a:rPr>
              <a:t>https://docs.aws.amazon.com/ja_jp/IAM/latest/UserGuide/reference_aws-services-that-work-with-iam.html</a:t>
            </a:r>
            <a:endParaRPr lang="ja-JP" altLang="en-US" sz="1000" dirty="0">
              <a:latin typeface="Meiryo UI" panose="020B0604030504040204" pitchFamily="50" charset="-128"/>
              <a:ea typeface="Meiryo UI" panose="020B0604030504040204" pitchFamily="50" charset="-128"/>
            </a:endParaRPr>
          </a:p>
        </p:txBody>
      </p:sp>
      <p:pic>
        <p:nvPicPr>
          <p:cNvPr id="58" name="図 57">
            <a:extLst>
              <a:ext uri="{FF2B5EF4-FFF2-40B4-BE49-F238E27FC236}">
                <a16:creationId xmlns:a16="http://schemas.microsoft.com/office/drawing/2014/main" id="{C166874D-08C1-440D-BE69-51D35E002C09}"/>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6675043" y="4447015"/>
            <a:ext cx="395669" cy="624001"/>
          </a:xfrm>
          <a:prstGeom prst="rect">
            <a:avLst/>
          </a:prstGeom>
        </p:spPr>
      </p:pic>
      <p:sp>
        <p:nvSpPr>
          <p:cNvPr id="115" name="Text Placeholder 4">
            <a:extLst>
              <a:ext uri="{FF2B5EF4-FFF2-40B4-BE49-F238E27FC236}">
                <a16:creationId xmlns:a16="http://schemas.microsoft.com/office/drawing/2014/main" id="{C09B639A-B7F4-4ADA-997C-0283A8F17450}"/>
              </a:ext>
            </a:extLst>
          </p:cNvPr>
          <p:cNvSpPr txBox="1"/>
          <p:nvPr/>
        </p:nvSpPr>
        <p:spPr>
          <a:xfrm>
            <a:off x="10005792" y="3106069"/>
            <a:ext cx="1480288" cy="4123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21920" tIns="121920" rIns="121920" bIns="121920">
            <a:spAutoFit/>
          </a:bodyPr>
          <a:lstStyle/>
          <a:p>
            <a:pPr defTabSz="761970">
              <a:lnSpc>
                <a:spcPct val="90000"/>
              </a:lnSpc>
              <a:spcBef>
                <a:spcPts val="833"/>
              </a:spcBef>
              <a:defRPr sz="1600" b="1">
                <a:solidFill>
                  <a:srgbClr val="FFFFFF"/>
                </a:solidFill>
              </a:defRPr>
            </a:pPr>
            <a:r>
              <a:rPr lang="en-US" altLang="ja-JP" sz="1167" b="1" dirty="0">
                <a:solidFill>
                  <a:srgbClr val="FF0000"/>
                </a:solidFill>
                <a:latin typeface="メイリオ" panose="020B0604030504040204" pitchFamily="50" charset="-128"/>
                <a:ea typeface="メイリオ" panose="020B0604030504040204" pitchFamily="50" charset="-128"/>
              </a:rPr>
              <a:t>Project=Red</a:t>
            </a:r>
            <a:endParaRPr sz="1167" b="1" dirty="0">
              <a:solidFill>
                <a:srgbClr val="FF0000"/>
              </a:solidFill>
              <a:latin typeface="メイリオ" panose="020B0604030504040204" pitchFamily="50" charset="-128"/>
              <a:ea typeface="メイリオ" panose="020B0604030504040204" pitchFamily="50" charset="-128"/>
            </a:endParaRPr>
          </a:p>
        </p:txBody>
      </p:sp>
      <p:sp>
        <p:nvSpPr>
          <p:cNvPr id="116" name="Text Placeholder 4">
            <a:extLst>
              <a:ext uri="{FF2B5EF4-FFF2-40B4-BE49-F238E27FC236}">
                <a16:creationId xmlns:a16="http://schemas.microsoft.com/office/drawing/2014/main" id="{CBB5490D-DB46-4021-8029-7156BB23841E}"/>
              </a:ext>
            </a:extLst>
          </p:cNvPr>
          <p:cNvSpPr txBox="1"/>
          <p:nvPr/>
        </p:nvSpPr>
        <p:spPr>
          <a:xfrm>
            <a:off x="10006384" y="3994919"/>
            <a:ext cx="1480288" cy="4123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21920" tIns="121920" rIns="121920" bIns="121920">
            <a:spAutoFit/>
          </a:bodyPr>
          <a:lstStyle/>
          <a:p>
            <a:pPr defTabSz="761970">
              <a:lnSpc>
                <a:spcPct val="90000"/>
              </a:lnSpc>
              <a:spcBef>
                <a:spcPts val="833"/>
              </a:spcBef>
              <a:defRPr sz="1600" b="1">
                <a:solidFill>
                  <a:srgbClr val="FFFFFF"/>
                </a:solidFill>
              </a:defRPr>
            </a:pPr>
            <a:r>
              <a:rPr lang="en-US" altLang="ja-JP" sz="1167" b="1" dirty="0">
                <a:solidFill>
                  <a:srgbClr val="00B050"/>
                </a:solidFill>
                <a:latin typeface="メイリオ" panose="020B0604030504040204" pitchFamily="50" charset="-128"/>
                <a:ea typeface="メイリオ" panose="020B0604030504040204" pitchFamily="50" charset="-128"/>
              </a:rPr>
              <a:t>Project=Green</a:t>
            </a:r>
          </a:p>
        </p:txBody>
      </p:sp>
      <p:sp>
        <p:nvSpPr>
          <p:cNvPr id="117" name="Text Placeholder 4">
            <a:extLst>
              <a:ext uri="{FF2B5EF4-FFF2-40B4-BE49-F238E27FC236}">
                <a16:creationId xmlns:a16="http://schemas.microsoft.com/office/drawing/2014/main" id="{BCE531C0-FF8A-47AD-BB10-61234B5B1B2C}"/>
              </a:ext>
            </a:extLst>
          </p:cNvPr>
          <p:cNvSpPr txBox="1"/>
          <p:nvPr/>
        </p:nvSpPr>
        <p:spPr>
          <a:xfrm>
            <a:off x="10046784" y="5008605"/>
            <a:ext cx="1480288" cy="4123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21920" tIns="121920" rIns="121920" bIns="121920">
            <a:spAutoFit/>
          </a:bodyPr>
          <a:lstStyle/>
          <a:p>
            <a:pPr defTabSz="761970">
              <a:lnSpc>
                <a:spcPct val="90000"/>
              </a:lnSpc>
              <a:spcBef>
                <a:spcPts val="833"/>
              </a:spcBef>
              <a:defRPr sz="1600" b="1">
                <a:solidFill>
                  <a:srgbClr val="FFFFFF"/>
                </a:solidFill>
              </a:defRPr>
            </a:pPr>
            <a:r>
              <a:rPr lang="en-US" altLang="ja-JP" sz="1167" b="1" dirty="0">
                <a:solidFill>
                  <a:srgbClr val="007DBC"/>
                </a:solidFill>
                <a:latin typeface="メイリオ" panose="020B0604030504040204" pitchFamily="50" charset="-128"/>
                <a:ea typeface="メイリオ" panose="020B0604030504040204" pitchFamily="50" charset="-128"/>
              </a:rPr>
              <a:t>Project=Blue</a:t>
            </a:r>
          </a:p>
        </p:txBody>
      </p:sp>
      <p:sp>
        <p:nvSpPr>
          <p:cNvPr id="124" name="Pentagon 55">
            <a:extLst>
              <a:ext uri="{FF2B5EF4-FFF2-40B4-BE49-F238E27FC236}">
                <a16:creationId xmlns:a16="http://schemas.microsoft.com/office/drawing/2014/main" id="{ECBC7815-46EF-4ACA-9CC6-59584743DBC4}"/>
              </a:ext>
            </a:extLst>
          </p:cNvPr>
          <p:cNvSpPr/>
          <p:nvPr/>
        </p:nvSpPr>
        <p:spPr>
          <a:xfrm rot="8850953">
            <a:off x="8828166" y="3970232"/>
            <a:ext cx="351919" cy="19429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5637" y="0"/>
                </a:lnTo>
                <a:lnTo>
                  <a:pt x="21600" y="10800"/>
                </a:lnTo>
                <a:lnTo>
                  <a:pt x="15637" y="21600"/>
                </a:lnTo>
                <a:lnTo>
                  <a:pt x="0" y="21600"/>
                </a:lnTo>
                <a:close/>
              </a:path>
            </a:pathLst>
          </a:custGeom>
          <a:solidFill>
            <a:srgbClr val="FF0000"/>
          </a:solidFill>
          <a:ln w="12700">
            <a:miter lim="400000"/>
          </a:ln>
        </p:spPr>
        <p:txBody>
          <a:bodyPr lIns="121920" tIns="121920" rIns="121920" bIns="121920"/>
          <a:lstStyle/>
          <a:p>
            <a:pPr algn="ctr" defTabSz="777027" hangingPunct="0">
              <a:lnSpc>
                <a:spcPct val="90000"/>
              </a:lnSpc>
              <a:defRPr sz="2400">
                <a:gradFill flip="none" rotWithShape="1">
                  <a:gsLst>
                    <a:gs pos="0">
                      <a:srgbClr val="FFFFFF"/>
                    </a:gs>
                    <a:gs pos="100000">
                      <a:srgbClr val="FFFFFF"/>
                    </a:gs>
                  </a:gsLst>
                  <a:lin ang="5400000" scaled="0"/>
                </a:gradFill>
              </a:defRPr>
            </a:pPr>
            <a:endParaRPr sz="1667" kern="0">
              <a:gradFill flip="none" rotWithShape="1">
                <a:gsLst>
                  <a:gs pos="0">
                    <a:srgbClr val="FFFFFF"/>
                  </a:gs>
                  <a:gs pos="100000">
                    <a:srgbClr val="FFFFFF"/>
                  </a:gs>
                </a:gsLst>
                <a:lin ang="5400000" scaled="0"/>
              </a:gradFill>
              <a:latin typeface="メイリオ" panose="020B0604030504040204" pitchFamily="50" charset="-128"/>
              <a:ea typeface="メイリオ" panose="020B0604030504040204" pitchFamily="50" charset="-128"/>
              <a:cs typeface="Amazon Ember"/>
              <a:sym typeface="Amazon Ember"/>
            </a:endParaRPr>
          </a:p>
        </p:txBody>
      </p:sp>
      <p:sp>
        <p:nvSpPr>
          <p:cNvPr id="125" name="Pentagon 72">
            <a:extLst>
              <a:ext uri="{FF2B5EF4-FFF2-40B4-BE49-F238E27FC236}">
                <a16:creationId xmlns:a16="http://schemas.microsoft.com/office/drawing/2014/main" id="{9395C289-19B6-4FD0-BB9F-7555F7806994}"/>
              </a:ext>
            </a:extLst>
          </p:cNvPr>
          <p:cNvSpPr/>
          <p:nvPr/>
        </p:nvSpPr>
        <p:spPr>
          <a:xfrm rot="8850953">
            <a:off x="8825461" y="4675595"/>
            <a:ext cx="369929" cy="19301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5965" y="0"/>
                </a:lnTo>
                <a:lnTo>
                  <a:pt x="21600" y="10800"/>
                </a:lnTo>
                <a:lnTo>
                  <a:pt x="15965" y="21600"/>
                </a:lnTo>
                <a:lnTo>
                  <a:pt x="0" y="21600"/>
                </a:lnTo>
                <a:close/>
              </a:path>
            </a:pathLst>
          </a:custGeom>
          <a:solidFill>
            <a:srgbClr val="00A8F9"/>
          </a:solidFill>
          <a:ln w="12700">
            <a:miter lim="400000"/>
          </a:ln>
        </p:spPr>
        <p:txBody>
          <a:bodyPr lIns="121920" tIns="121920" rIns="121920" bIns="121920"/>
          <a:lstStyle/>
          <a:p>
            <a:pPr algn="ctr" defTabSz="777027" hangingPunct="0">
              <a:lnSpc>
                <a:spcPct val="90000"/>
              </a:lnSpc>
              <a:defRPr sz="2400">
                <a:gradFill flip="none" rotWithShape="1">
                  <a:gsLst>
                    <a:gs pos="0">
                      <a:srgbClr val="FFFFFF"/>
                    </a:gs>
                    <a:gs pos="100000">
                      <a:srgbClr val="FFFFFF"/>
                    </a:gs>
                  </a:gsLst>
                  <a:lin ang="5400000" scaled="0"/>
                </a:gradFill>
              </a:defRPr>
            </a:pPr>
            <a:endParaRPr sz="1667" kern="0">
              <a:gradFill flip="none" rotWithShape="1">
                <a:gsLst>
                  <a:gs pos="0">
                    <a:srgbClr val="FFFFFF"/>
                  </a:gs>
                  <a:gs pos="100000">
                    <a:srgbClr val="FFFFFF"/>
                  </a:gs>
                </a:gsLst>
                <a:lin ang="5400000" scaled="0"/>
              </a:gradFill>
              <a:latin typeface="メイリオ" panose="020B0604030504040204" pitchFamily="50" charset="-128"/>
              <a:ea typeface="メイリオ" panose="020B0604030504040204" pitchFamily="50" charset="-128"/>
              <a:cs typeface="Amazon Ember"/>
              <a:sym typeface="Amazon Ember"/>
            </a:endParaRPr>
          </a:p>
        </p:txBody>
      </p:sp>
      <p:sp>
        <p:nvSpPr>
          <p:cNvPr id="126" name="Pentagon 124">
            <a:extLst>
              <a:ext uri="{FF2B5EF4-FFF2-40B4-BE49-F238E27FC236}">
                <a16:creationId xmlns:a16="http://schemas.microsoft.com/office/drawing/2014/main" id="{2E502E70-96D2-46E2-8D08-E08ED5485086}"/>
              </a:ext>
            </a:extLst>
          </p:cNvPr>
          <p:cNvSpPr/>
          <p:nvPr/>
        </p:nvSpPr>
        <p:spPr>
          <a:xfrm rot="8850953">
            <a:off x="8823102" y="4312413"/>
            <a:ext cx="375078" cy="19077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6107" y="0"/>
                </a:lnTo>
                <a:lnTo>
                  <a:pt x="21600" y="10800"/>
                </a:lnTo>
                <a:lnTo>
                  <a:pt x="16107" y="21600"/>
                </a:lnTo>
                <a:lnTo>
                  <a:pt x="0" y="21600"/>
                </a:lnTo>
                <a:close/>
              </a:path>
            </a:pathLst>
          </a:custGeom>
          <a:solidFill>
            <a:srgbClr val="00B050"/>
          </a:solidFill>
          <a:ln w="12700">
            <a:miter lim="400000"/>
          </a:ln>
        </p:spPr>
        <p:txBody>
          <a:bodyPr lIns="121920" tIns="121920" rIns="121920" bIns="121920"/>
          <a:lstStyle/>
          <a:p>
            <a:pPr algn="ctr" defTabSz="777027" hangingPunct="0">
              <a:lnSpc>
                <a:spcPct val="90000"/>
              </a:lnSpc>
              <a:defRPr sz="2400">
                <a:gradFill flip="none" rotWithShape="1">
                  <a:gsLst>
                    <a:gs pos="0">
                      <a:srgbClr val="FFFFFF"/>
                    </a:gs>
                    <a:gs pos="100000">
                      <a:srgbClr val="FFFFFF"/>
                    </a:gs>
                  </a:gsLst>
                  <a:lin ang="5400000" scaled="0"/>
                </a:gradFill>
              </a:defRPr>
            </a:pPr>
            <a:endParaRPr sz="1667" kern="0">
              <a:gradFill flip="none" rotWithShape="1">
                <a:gsLst>
                  <a:gs pos="0">
                    <a:srgbClr val="FFFFFF"/>
                  </a:gs>
                  <a:gs pos="100000">
                    <a:srgbClr val="FFFFFF"/>
                  </a:gs>
                </a:gsLst>
                <a:lin ang="5400000" scaled="0"/>
              </a:gradFill>
              <a:latin typeface="メイリオ" panose="020B0604030504040204" pitchFamily="50" charset="-128"/>
              <a:ea typeface="メイリオ" panose="020B0604030504040204" pitchFamily="50" charset="-128"/>
              <a:cs typeface="Amazon Ember"/>
              <a:sym typeface="Amazon Ember"/>
            </a:endParaRPr>
          </a:p>
        </p:txBody>
      </p:sp>
      <p:sp>
        <p:nvSpPr>
          <p:cNvPr id="128" name="吹き出し: 四角形 127">
            <a:extLst>
              <a:ext uri="{FF2B5EF4-FFF2-40B4-BE49-F238E27FC236}">
                <a16:creationId xmlns:a16="http://schemas.microsoft.com/office/drawing/2014/main" id="{68F08CC7-E803-4B30-9853-7FAE64907820}"/>
              </a:ext>
            </a:extLst>
          </p:cNvPr>
          <p:cNvSpPr/>
          <p:nvPr/>
        </p:nvSpPr>
        <p:spPr>
          <a:xfrm>
            <a:off x="8108219" y="5191843"/>
            <a:ext cx="1540788" cy="578363"/>
          </a:xfrm>
          <a:prstGeom prst="wedgeRectCallout">
            <a:avLst>
              <a:gd name="adj1" fmla="val -6738"/>
              <a:gd name="adj2" fmla="val -93935"/>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kumimoji="1" lang="ja-JP" altLang="en-US" sz="1500" dirty="0">
                <a:latin typeface="Meiryo" panose="020B0604030504040204" pitchFamily="34" charset="-128"/>
                <a:ea typeface="Meiryo" panose="020B0604030504040204" pitchFamily="34" charset="-128"/>
              </a:rPr>
              <a:t>１つのポリシーで制御できる</a:t>
            </a:r>
          </a:p>
        </p:txBody>
      </p:sp>
      <p:sp>
        <p:nvSpPr>
          <p:cNvPr id="129" name="Text Placeholder 4">
            <a:extLst>
              <a:ext uri="{FF2B5EF4-FFF2-40B4-BE49-F238E27FC236}">
                <a16:creationId xmlns:a16="http://schemas.microsoft.com/office/drawing/2014/main" id="{95437B9A-B1BF-440D-A836-D7D5A17DC9C2}"/>
              </a:ext>
            </a:extLst>
          </p:cNvPr>
          <p:cNvSpPr txBox="1"/>
          <p:nvPr/>
        </p:nvSpPr>
        <p:spPr>
          <a:xfrm>
            <a:off x="8300245" y="3019335"/>
            <a:ext cx="1119916" cy="305348"/>
          </a:xfrm>
          <a:prstGeom prst="rect">
            <a:avLst/>
          </a:prstGeom>
          <a:solidFill>
            <a:schemeClr val="bg1"/>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123000" tIns="121920" rIns="121920" bIns="121920" anchor="ctr">
            <a:noAutofit/>
          </a:bodyPr>
          <a:lstStyle>
            <a:lvl1pPr defTabSz="914400">
              <a:lnSpc>
                <a:spcPct val="90000"/>
              </a:lnSpc>
              <a:spcBef>
                <a:spcPts val="1000"/>
              </a:spcBef>
              <a:defRPr sz="1600" b="1">
                <a:solidFill>
                  <a:srgbClr val="FFFFFF"/>
                </a:solidFill>
              </a:defRPr>
            </a:lvl1pPr>
          </a:lstStyle>
          <a:p>
            <a:pPr hangingPunct="0"/>
            <a:r>
              <a:rPr lang="en-US" altLang="ja-JP" sz="2333" kern="0" dirty="0">
                <a:solidFill>
                  <a:schemeClr val="accent1"/>
                </a:solidFill>
                <a:latin typeface="メイリオ" panose="020B0604030504040204" pitchFamily="50" charset="-128"/>
                <a:ea typeface="メイリオ" panose="020B0604030504040204" pitchFamily="50" charset="-128"/>
                <a:cs typeface="Amazon Ember"/>
                <a:sym typeface="Amazon Ember"/>
              </a:rPr>
              <a:t>ABAC</a:t>
            </a:r>
            <a:endParaRPr sz="2333" kern="0" dirty="0">
              <a:solidFill>
                <a:schemeClr val="accent1"/>
              </a:solidFill>
              <a:latin typeface="メイリオ" panose="020B0604030504040204" pitchFamily="50" charset="-128"/>
              <a:ea typeface="メイリオ" panose="020B0604030504040204" pitchFamily="50" charset="-128"/>
              <a:cs typeface="Amazon Ember"/>
              <a:sym typeface="Amazon Ember"/>
            </a:endParaRPr>
          </a:p>
        </p:txBody>
      </p:sp>
      <p:pic>
        <p:nvPicPr>
          <p:cNvPr id="130" name="Graphic 135" descr="Graphic 135">
            <a:extLst>
              <a:ext uri="{FF2B5EF4-FFF2-40B4-BE49-F238E27FC236}">
                <a16:creationId xmlns:a16="http://schemas.microsoft.com/office/drawing/2014/main" id="{2BE8640E-C4E5-4FDD-9D08-F09BF1D34F12}"/>
              </a:ext>
            </a:extLst>
          </p:cNvPr>
          <p:cNvPicPr>
            <a:picLocks noChangeAspect="1"/>
          </p:cNvPicPr>
          <p:nvPr/>
        </p:nvPicPr>
        <p:blipFill>
          <a:blip r:embed="rId4"/>
          <a:stretch>
            <a:fillRect/>
          </a:stretch>
        </p:blipFill>
        <p:spPr>
          <a:xfrm>
            <a:off x="4568131" y="3607842"/>
            <a:ext cx="481124" cy="481124"/>
          </a:xfrm>
          <a:prstGeom prst="rect">
            <a:avLst/>
          </a:prstGeom>
          <a:ln w="12700">
            <a:miter lim="400000"/>
          </a:ln>
        </p:spPr>
      </p:pic>
      <p:pic>
        <p:nvPicPr>
          <p:cNvPr id="131" name="Graphic 135" descr="Graphic 135">
            <a:extLst>
              <a:ext uri="{FF2B5EF4-FFF2-40B4-BE49-F238E27FC236}">
                <a16:creationId xmlns:a16="http://schemas.microsoft.com/office/drawing/2014/main" id="{808A87DA-F8DC-44FD-AA3B-2D7CB929C0A7}"/>
              </a:ext>
            </a:extLst>
          </p:cNvPr>
          <p:cNvPicPr>
            <a:picLocks noChangeAspect="1"/>
          </p:cNvPicPr>
          <p:nvPr/>
        </p:nvPicPr>
        <p:blipFill>
          <a:blip r:embed="rId4"/>
          <a:stretch>
            <a:fillRect/>
          </a:stretch>
        </p:blipFill>
        <p:spPr>
          <a:xfrm>
            <a:off x="3930615" y="4508708"/>
            <a:ext cx="481124" cy="481124"/>
          </a:xfrm>
          <a:prstGeom prst="rect">
            <a:avLst/>
          </a:prstGeom>
          <a:ln w="12700">
            <a:miter lim="400000"/>
          </a:ln>
        </p:spPr>
      </p:pic>
      <p:pic>
        <p:nvPicPr>
          <p:cNvPr id="132" name="Graphic 135" descr="Graphic 135">
            <a:extLst>
              <a:ext uri="{FF2B5EF4-FFF2-40B4-BE49-F238E27FC236}">
                <a16:creationId xmlns:a16="http://schemas.microsoft.com/office/drawing/2014/main" id="{8FA36389-36A7-4A35-9105-C081AAAA8F00}"/>
              </a:ext>
            </a:extLst>
          </p:cNvPr>
          <p:cNvPicPr>
            <a:picLocks noChangeAspect="1"/>
          </p:cNvPicPr>
          <p:nvPr/>
        </p:nvPicPr>
        <p:blipFill>
          <a:blip r:embed="rId4"/>
          <a:stretch>
            <a:fillRect/>
          </a:stretch>
        </p:blipFill>
        <p:spPr>
          <a:xfrm>
            <a:off x="4575173" y="4508707"/>
            <a:ext cx="481124" cy="481124"/>
          </a:xfrm>
          <a:prstGeom prst="rect">
            <a:avLst/>
          </a:prstGeom>
          <a:ln w="12700">
            <a:miter lim="400000"/>
          </a:ln>
        </p:spPr>
      </p:pic>
      <p:pic>
        <p:nvPicPr>
          <p:cNvPr id="133" name="Graphic 135" descr="Graphic 135">
            <a:extLst>
              <a:ext uri="{FF2B5EF4-FFF2-40B4-BE49-F238E27FC236}">
                <a16:creationId xmlns:a16="http://schemas.microsoft.com/office/drawing/2014/main" id="{6E983BC5-35C8-4A80-98DC-97D3BD70B184}"/>
              </a:ext>
            </a:extLst>
          </p:cNvPr>
          <p:cNvPicPr>
            <a:picLocks noChangeAspect="1"/>
          </p:cNvPicPr>
          <p:nvPr/>
        </p:nvPicPr>
        <p:blipFill>
          <a:blip r:embed="rId4"/>
          <a:stretch>
            <a:fillRect/>
          </a:stretch>
        </p:blipFill>
        <p:spPr>
          <a:xfrm>
            <a:off x="4385032" y="5472877"/>
            <a:ext cx="430703" cy="430703"/>
          </a:xfrm>
          <a:prstGeom prst="rect">
            <a:avLst/>
          </a:prstGeom>
          <a:ln w="12700">
            <a:miter lim="400000"/>
          </a:ln>
        </p:spPr>
      </p:pic>
      <p:pic>
        <p:nvPicPr>
          <p:cNvPr id="134" name="Graphic 135" descr="Graphic 135">
            <a:extLst>
              <a:ext uri="{FF2B5EF4-FFF2-40B4-BE49-F238E27FC236}">
                <a16:creationId xmlns:a16="http://schemas.microsoft.com/office/drawing/2014/main" id="{9C3C602B-14CB-48F3-8C8A-83AAE4D1BBD4}"/>
              </a:ext>
            </a:extLst>
          </p:cNvPr>
          <p:cNvPicPr>
            <a:picLocks noChangeAspect="1"/>
          </p:cNvPicPr>
          <p:nvPr/>
        </p:nvPicPr>
        <p:blipFill>
          <a:blip r:embed="rId4"/>
          <a:stretch>
            <a:fillRect/>
          </a:stretch>
        </p:blipFill>
        <p:spPr>
          <a:xfrm>
            <a:off x="3865042" y="5481852"/>
            <a:ext cx="430703" cy="430703"/>
          </a:xfrm>
          <a:prstGeom prst="rect">
            <a:avLst/>
          </a:prstGeom>
          <a:ln w="12700">
            <a:miter lim="400000"/>
          </a:ln>
        </p:spPr>
      </p:pic>
      <p:pic>
        <p:nvPicPr>
          <p:cNvPr id="136" name="Graphic 59" descr="Graphic 59">
            <a:extLst>
              <a:ext uri="{FF2B5EF4-FFF2-40B4-BE49-F238E27FC236}">
                <a16:creationId xmlns:a16="http://schemas.microsoft.com/office/drawing/2014/main" id="{A6DBCF2A-A375-427E-A627-54E0660A5475}"/>
              </a:ext>
            </a:extLst>
          </p:cNvPr>
          <p:cNvPicPr>
            <a:picLocks noChangeAspect="1"/>
          </p:cNvPicPr>
          <p:nvPr/>
        </p:nvPicPr>
        <p:blipFill>
          <a:blip r:embed="rId5"/>
          <a:stretch>
            <a:fillRect/>
          </a:stretch>
        </p:blipFill>
        <p:spPr>
          <a:xfrm>
            <a:off x="2793339" y="3571937"/>
            <a:ext cx="580463" cy="493203"/>
          </a:xfrm>
          <a:prstGeom prst="rect">
            <a:avLst/>
          </a:prstGeom>
          <a:ln w="12700">
            <a:miter lim="400000"/>
          </a:ln>
        </p:spPr>
      </p:pic>
      <p:sp>
        <p:nvSpPr>
          <p:cNvPr id="139" name="Rectangle 118">
            <a:extLst>
              <a:ext uri="{FF2B5EF4-FFF2-40B4-BE49-F238E27FC236}">
                <a16:creationId xmlns:a16="http://schemas.microsoft.com/office/drawing/2014/main" id="{6ABDB1A4-D69E-43D7-8F1C-14A064BA616A}"/>
              </a:ext>
            </a:extLst>
          </p:cNvPr>
          <p:cNvSpPr/>
          <p:nvPr/>
        </p:nvSpPr>
        <p:spPr>
          <a:xfrm>
            <a:off x="3843250" y="4457069"/>
            <a:ext cx="1481291" cy="584732"/>
          </a:xfrm>
          <a:prstGeom prst="rect">
            <a:avLst/>
          </a:prstGeom>
          <a:noFill/>
          <a:ln w="19050" cap="flat">
            <a:solidFill>
              <a:srgbClr val="00B050"/>
            </a:solidFill>
            <a:prstDash val="dash"/>
            <a:round/>
          </a:ln>
          <a:effectLst/>
        </p:spPr>
        <p:txBody>
          <a:bodyPr wrap="square" lIns="121920" tIns="121920" rIns="121920" bIns="121920" numCol="1" anchor="ctr">
            <a:noAutofit/>
          </a:bodyPr>
          <a:lstStyle/>
          <a:p>
            <a:pPr algn="ctr" hangingPunct="0">
              <a:defRPr sz="3300"/>
            </a:pPr>
            <a:endParaRPr sz="2667" kern="0">
              <a:solidFill>
                <a:srgbClr val="000000"/>
              </a:solidFill>
              <a:latin typeface="メイリオ" panose="020B0604030504040204" pitchFamily="50" charset="-128"/>
              <a:ea typeface="メイリオ" panose="020B0604030504040204" pitchFamily="50" charset="-128"/>
              <a:cs typeface="Amazon Ember"/>
              <a:sym typeface="Amazon Ember"/>
            </a:endParaRPr>
          </a:p>
        </p:txBody>
      </p:sp>
      <p:pic>
        <p:nvPicPr>
          <p:cNvPr id="144" name="Graphic 135" descr="Graphic 135">
            <a:extLst>
              <a:ext uri="{FF2B5EF4-FFF2-40B4-BE49-F238E27FC236}">
                <a16:creationId xmlns:a16="http://schemas.microsoft.com/office/drawing/2014/main" id="{846CAE24-FE56-4BFD-A45B-32038D83E816}"/>
              </a:ext>
            </a:extLst>
          </p:cNvPr>
          <p:cNvPicPr>
            <a:picLocks noChangeAspect="1"/>
          </p:cNvPicPr>
          <p:nvPr/>
        </p:nvPicPr>
        <p:blipFill>
          <a:blip r:embed="rId4"/>
          <a:stretch>
            <a:fillRect/>
          </a:stretch>
        </p:blipFill>
        <p:spPr>
          <a:xfrm>
            <a:off x="4905024" y="5463399"/>
            <a:ext cx="430703" cy="430703"/>
          </a:xfrm>
          <a:prstGeom prst="rect">
            <a:avLst/>
          </a:prstGeom>
          <a:ln w="12700">
            <a:miter lim="400000"/>
          </a:ln>
        </p:spPr>
      </p:pic>
      <p:sp>
        <p:nvSpPr>
          <p:cNvPr id="145" name="Rectangle 127">
            <a:extLst>
              <a:ext uri="{FF2B5EF4-FFF2-40B4-BE49-F238E27FC236}">
                <a16:creationId xmlns:a16="http://schemas.microsoft.com/office/drawing/2014/main" id="{69D70921-B0C8-49E1-A87A-3E51667071B2}"/>
              </a:ext>
            </a:extLst>
          </p:cNvPr>
          <p:cNvSpPr/>
          <p:nvPr/>
        </p:nvSpPr>
        <p:spPr>
          <a:xfrm>
            <a:off x="3843250" y="5336571"/>
            <a:ext cx="1481290" cy="634727"/>
          </a:xfrm>
          <a:prstGeom prst="rect">
            <a:avLst/>
          </a:prstGeom>
          <a:ln w="19050">
            <a:solidFill>
              <a:srgbClr val="0090D0"/>
            </a:solidFill>
            <a:prstDash val="dash"/>
          </a:ln>
        </p:spPr>
        <p:txBody>
          <a:bodyPr lIns="121920" tIns="121920" rIns="121920" bIns="121920" anchor="ctr"/>
          <a:lstStyle/>
          <a:p>
            <a:pPr algn="ctr" hangingPunct="0">
              <a:defRPr sz="3300"/>
            </a:pPr>
            <a:endParaRPr sz="2667" kern="0">
              <a:solidFill>
                <a:srgbClr val="000000"/>
              </a:solidFill>
              <a:latin typeface="メイリオ" panose="020B0604030504040204" pitchFamily="50" charset="-128"/>
              <a:ea typeface="メイリオ" panose="020B0604030504040204" pitchFamily="50" charset="-128"/>
              <a:cs typeface="Amazon Ember"/>
              <a:sym typeface="Amazon Ember"/>
            </a:endParaRPr>
          </a:p>
        </p:txBody>
      </p:sp>
      <p:grpSp>
        <p:nvGrpSpPr>
          <p:cNvPr id="150" name="Group 135">
            <a:extLst>
              <a:ext uri="{FF2B5EF4-FFF2-40B4-BE49-F238E27FC236}">
                <a16:creationId xmlns:a16="http://schemas.microsoft.com/office/drawing/2014/main" id="{4C5DD75A-C548-4DD1-94D9-93D0CC476E78}"/>
              </a:ext>
            </a:extLst>
          </p:cNvPr>
          <p:cNvGrpSpPr/>
          <p:nvPr/>
        </p:nvGrpSpPr>
        <p:grpSpPr>
          <a:xfrm>
            <a:off x="3796641" y="3494685"/>
            <a:ext cx="1481291" cy="641185"/>
            <a:chOff x="0" y="0"/>
            <a:chExt cx="2127614" cy="920947"/>
          </a:xfrm>
        </p:grpSpPr>
        <p:pic>
          <p:nvPicPr>
            <p:cNvPr id="153" name="Graphic 135" descr="Graphic 135">
              <a:extLst>
                <a:ext uri="{FF2B5EF4-FFF2-40B4-BE49-F238E27FC236}">
                  <a16:creationId xmlns:a16="http://schemas.microsoft.com/office/drawing/2014/main" id="{FCDDA30A-85E1-43BE-8A80-73564A8F34A6}"/>
                </a:ext>
              </a:extLst>
            </p:cNvPr>
            <p:cNvPicPr>
              <a:picLocks noChangeAspect="1"/>
            </p:cNvPicPr>
            <p:nvPr/>
          </p:nvPicPr>
          <p:blipFill>
            <a:blip r:embed="rId4"/>
            <a:stretch>
              <a:fillRect/>
            </a:stretch>
          </p:blipFill>
          <p:spPr>
            <a:xfrm>
              <a:off x="258879" y="138999"/>
              <a:ext cx="691050" cy="691052"/>
            </a:xfrm>
            <a:prstGeom prst="rect">
              <a:avLst/>
            </a:prstGeom>
            <a:ln w="12700" cap="flat">
              <a:noFill/>
              <a:miter lim="400000"/>
            </a:ln>
            <a:effectLst/>
          </p:spPr>
        </p:pic>
        <p:sp>
          <p:nvSpPr>
            <p:cNvPr id="152" name="Rectangle 137">
              <a:extLst>
                <a:ext uri="{FF2B5EF4-FFF2-40B4-BE49-F238E27FC236}">
                  <a16:creationId xmlns:a16="http://schemas.microsoft.com/office/drawing/2014/main" id="{4E239B83-E1CE-4E49-BDAC-B478BC01C00B}"/>
                </a:ext>
              </a:extLst>
            </p:cNvPr>
            <p:cNvSpPr/>
            <p:nvPr/>
          </p:nvSpPr>
          <p:spPr>
            <a:xfrm>
              <a:off x="0" y="0"/>
              <a:ext cx="2127614" cy="920947"/>
            </a:xfrm>
            <a:prstGeom prst="rect">
              <a:avLst/>
            </a:prstGeom>
            <a:noFill/>
            <a:ln w="19050" cap="flat">
              <a:solidFill>
                <a:srgbClr val="FF0000"/>
              </a:solidFill>
              <a:prstDash val="dash"/>
              <a:round/>
            </a:ln>
            <a:effectLst/>
          </p:spPr>
          <p:txBody>
            <a:bodyPr wrap="square" lIns="121920" tIns="121920" rIns="121920" bIns="121920" numCol="1" anchor="ctr">
              <a:noAutofit/>
            </a:bodyPr>
            <a:lstStyle/>
            <a:p>
              <a:pPr algn="ctr" hangingPunct="0">
                <a:defRPr sz="3300"/>
              </a:pPr>
              <a:endParaRPr sz="2667" kern="0">
                <a:solidFill>
                  <a:srgbClr val="000000"/>
                </a:solidFill>
                <a:latin typeface="メイリオ" panose="020B0604030504040204" pitchFamily="50" charset="-128"/>
                <a:ea typeface="メイリオ" panose="020B0604030504040204" pitchFamily="50" charset="-128"/>
                <a:cs typeface="Amazon Ember"/>
                <a:sym typeface="Amazon Ember"/>
              </a:endParaRPr>
            </a:p>
          </p:txBody>
        </p:sp>
      </p:grpSp>
      <p:pic>
        <p:nvPicPr>
          <p:cNvPr id="156" name="図 155">
            <a:extLst>
              <a:ext uri="{FF2B5EF4-FFF2-40B4-BE49-F238E27FC236}">
                <a16:creationId xmlns:a16="http://schemas.microsoft.com/office/drawing/2014/main" id="{76F65FE8-9E51-4519-B0B5-4AA66B09414E}"/>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602883" y="5336571"/>
            <a:ext cx="411468" cy="624000"/>
          </a:xfrm>
          <a:prstGeom prst="rect">
            <a:avLst/>
          </a:prstGeom>
        </p:spPr>
      </p:pic>
      <p:pic>
        <p:nvPicPr>
          <p:cNvPr id="157" name="図 156">
            <a:extLst>
              <a:ext uri="{FF2B5EF4-FFF2-40B4-BE49-F238E27FC236}">
                <a16:creationId xmlns:a16="http://schemas.microsoft.com/office/drawing/2014/main" id="{7AB978CB-6012-4299-89D2-74E83BB2C115}"/>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571513" y="3523423"/>
            <a:ext cx="371612" cy="624000"/>
          </a:xfrm>
          <a:prstGeom prst="rect">
            <a:avLst/>
          </a:prstGeom>
        </p:spPr>
      </p:pic>
      <p:pic>
        <p:nvPicPr>
          <p:cNvPr id="158" name="図 157">
            <a:extLst>
              <a:ext uri="{FF2B5EF4-FFF2-40B4-BE49-F238E27FC236}">
                <a16:creationId xmlns:a16="http://schemas.microsoft.com/office/drawing/2014/main" id="{0575BAE6-68F4-4AF4-A202-6633E7EAFF38}"/>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589211" y="4439960"/>
            <a:ext cx="395669" cy="624001"/>
          </a:xfrm>
          <a:prstGeom prst="rect">
            <a:avLst/>
          </a:prstGeom>
        </p:spPr>
      </p:pic>
      <p:sp>
        <p:nvSpPr>
          <p:cNvPr id="159" name="Text Placeholder 4">
            <a:extLst>
              <a:ext uri="{FF2B5EF4-FFF2-40B4-BE49-F238E27FC236}">
                <a16:creationId xmlns:a16="http://schemas.microsoft.com/office/drawing/2014/main" id="{70EFA205-84A7-4DD9-82F9-2BD75EA0CB82}"/>
              </a:ext>
            </a:extLst>
          </p:cNvPr>
          <p:cNvSpPr txBox="1"/>
          <p:nvPr/>
        </p:nvSpPr>
        <p:spPr>
          <a:xfrm>
            <a:off x="216665" y="3252390"/>
            <a:ext cx="2382583" cy="4123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21920" tIns="121920" rIns="121920" bIns="121920">
            <a:spAutoFit/>
          </a:bodyPr>
          <a:lstStyle/>
          <a:p>
            <a:pPr defTabSz="761970">
              <a:lnSpc>
                <a:spcPct val="90000"/>
              </a:lnSpc>
              <a:spcBef>
                <a:spcPts val="833"/>
              </a:spcBef>
              <a:defRPr sz="1600" b="1">
                <a:solidFill>
                  <a:srgbClr val="FFFFFF"/>
                </a:solidFill>
              </a:defRPr>
            </a:pPr>
            <a:r>
              <a:rPr lang="ja-JP" altLang="en-US" sz="1167" b="1" dirty="0">
                <a:solidFill>
                  <a:srgbClr val="FF0000"/>
                </a:solidFill>
                <a:latin typeface="メイリオ" panose="020B0604030504040204" pitchFamily="50" charset="-128"/>
                <a:ea typeface="メイリオ" panose="020B0604030504040204" pitchFamily="50" charset="-128"/>
              </a:rPr>
              <a:t>役割＝プロジェクト</a:t>
            </a:r>
            <a:r>
              <a:rPr lang="en-US" altLang="ja-JP" sz="1167" b="1" dirty="0">
                <a:solidFill>
                  <a:srgbClr val="FF0000"/>
                </a:solidFill>
                <a:latin typeface="メイリオ" panose="020B0604030504040204" pitchFamily="50" charset="-128"/>
                <a:ea typeface="メイリオ" panose="020B0604030504040204" pitchFamily="50" charset="-128"/>
              </a:rPr>
              <a:t>Red</a:t>
            </a:r>
            <a:r>
              <a:rPr lang="ja-JP" altLang="en-US" sz="1167" b="1" dirty="0">
                <a:solidFill>
                  <a:srgbClr val="FF0000"/>
                </a:solidFill>
                <a:latin typeface="メイリオ" panose="020B0604030504040204" pitchFamily="50" charset="-128"/>
                <a:ea typeface="メイリオ" panose="020B0604030504040204" pitchFamily="50" charset="-128"/>
              </a:rPr>
              <a:t>開発者</a:t>
            </a:r>
            <a:endParaRPr sz="1167" b="1" dirty="0">
              <a:solidFill>
                <a:srgbClr val="FF0000"/>
              </a:solidFill>
              <a:latin typeface="メイリオ" panose="020B0604030504040204" pitchFamily="50" charset="-128"/>
              <a:ea typeface="メイリオ" panose="020B0604030504040204" pitchFamily="50" charset="-128"/>
            </a:endParaRPr>
          </a:p>
        </p:txBody>
      </p:sp>
      <p:sp>
        <p:nvSpPr>
          <p:cNvPr id="160" name="Text Placeholder 4">
            <a:extLst>
              <a:ext uri="{FF2B5EF4-FFF2-40B4-BE49-F238E27FC236}">
                <a16:creationId xmlns:a16="http://schemas.microsoft.com/office/drawing/2014/main" id="{11ACB681-7256-4D4C-B766-DE4C9BF0E6EC}"/>
              </a:ext>
            </a:extLst>
          </p:cNvPr>
          <p:cNvSpPr txBox="1"/>
          <p:nvPr/>
        </p:nvSpPr>
        <p:spPr>
          <a:xfrm>
            <a:off x="223859" y="4148039"/>
            <a:ext cx="2716615" cy="4123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21920" tIns="121920" rIns="121920" bIns="121920">
            <a:spAutoFit/>
          </a:bodyPr>
          <a:lstStyle/>
          <a:p>
            <a:pPr defTabSz="761970">
              <a:lnSpc>
                <a:spcPct val="90000"/>
              </a:lnSpc>
              <a:spcBef>
                <a:spcPts val="833"/>
              </a:spcBef>
              <a:defRPr sz="1600" b="1">
                <a:solidFill>
                  <a:srgbClr val="FFFFFF"/>
                </a:solidFill>
              </a:defRPr>
            </a:pPr>
            <a:r>
              <a:rPr lang="ja-JP" altLang="en-US" sz="1167" b="1" dirty="0">
                <a:solidFill>
                  <a:srgbClr val="00B050"/>
                </a:solidFill>
                <a:latin typeface="メイリオ" panose="020B0604030504040204" pitchFamily="50" charset="-128"/>
                <a:ea typeface="メイリオ" panose="020B0604030504040204" pitchFamily="50" charset="-128"/>
              </a:rPr>
              <a:t>役割＝プロジェクト</a:t>
            </a:r>
            <a:r>
              <a:rPr lang="en-US" altLang="ja-JP" sz="1167" b="1" dirty="0">
                <a:solidFill>
                  <a:srgbClr val="00B050"/>
                </a:solidFill>
                <a:latin typeface="メイリオ" panose="020B0604030504040204" pitchFamily="50" charset="-128"/>
                <a:ea typeface="メイリオ" panose="020B0604030504040204" pitchFamily="50" charset="-128"/>
              </a:rPr>
              <a:t>Green</a:t>
            </a:r>
            <a:r>
              <a:rPr lang="ja-JP" altLang="en-US" sz="1167" b="1" dirty="0">
                <a:solidFill>
                  <a:srgbClr val="00B050"/>
                </a:solidFill>
                <a:latin typeface="メイリオ" panose="020B0604030504040204" pitchFamily="50" charset="-128"/>
                <a:ea typeface="メイリオ" panose="020B0604030504040204" pitchFamily="50" charset="-128"/>
              </a:rPr>
              <a:t>開発者</a:t>
            </a:r>
            <a:endParaRPr lang="en-US" altLang="ja-JP" sz="1167" b="1" dirty="0">
              <a:solidFill>
                <a:srgbClr val="00B050"/>
              </a:solidFill>
              <a:latin typeface="メイリオ" panose="020B0604030504040204" pitchFamily="50" charset="-128"/>
              <a:ea typeface="メイリオ" panose="020B0604030504040204" pitchFamily="50" charset="-128"/>
            </a:endParaRPr>
          </a:p>
        </p:txBody>
      </p:sp>
      <p:sp>
        <p:nvSpPr>
          <p:cNvPr id="161" name="Text Placeholder 4">
            <a:extLst>
              <a:ext uri="{FF2B5EF4-FFF2-40B4-BE49-F238E27FC236}">
                <a16:creationId xmlns:a16="http://schemas.microsoft.com/office/drawing/2014/main" id="{887A5429-1B6C-4171-9DC5-D26AFE8A188B}"/>
              </a:ext>
            </a:extLst>
          </p:cNvPr>
          <p:cNvSpPr txBox="1"/>
          <p:nvPr/>
        </p:nvSpPr>
        <p:spPr>
          <a:xfrm>
            <a:off x="244736" y="5025224"/>
            <a:ext cx="2446843" cy="4123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21920" tIns="121920" rIns="121920" bIns="121920">
            <a:spAutoFit/>
          </a:bodyPr>
          <a:lstStyle/>
          <a:p>
            <a:pPr defTabSz="761970">
              <a:lnSpc>
                <a:spcPct val="90000"/>
              </a:lnSpc>
              <a:spcBef>
                <a:spcPts val="833"/>
              </a:spcBef>
              <a:defRPr sz="1600" b="1">
                <a:solidFill>
                  <a:srgbClr val="FFFFFF"/>
                </a:solidFill>
              </a:defRPr>
            </a:pPr>
            <a:r>
              <a:rPr lang="ja-JP" altLang="en-US" sz="1167" b="1" dirty="0">
                <a:solidFill>
                  <a:srgbClr val="007DBC"/>
                </a:solidFill>
                <a:latin typeface="メイリオ" panose="020B0604030504040204" pitchFamily="50" charset="-128"/>
                <a:ea typeface="メイリオ" panose="020B0604030504040204" pitchFamily="50" charset="-128"/>
              </a:rPr>
              <a:t>役割＝プロジェクト</a:t>
            </a:r>
            <a:r>
              <a:rPr lang="en-US" altLang="ja-JP" sz="1167" b="1" dirty="0">
                <a:solidFill>
                  <a:srgbClr val="007DBC"/>
                </a:solidFill>
                <a:latin typeface="メイリオ" panose="020B0604030504040204" pitchFamily="50" charset="-128"/>
                <a:ea typeface="メイリオ" panose="020B0604030504040204" pitchFamily="50" charset="-128"/>
              </a:rPr>
              <a:t>Blue</a:t>
            </a:r>
            <a:r>
              <a:rPr lang="ja-JP" altLang="en-US" sz="1167" b="1" dirty="0">
                <a:solidFill>
                  <a:srgbClr val="007DBC"/>
                </a:solidFill>
                <a:latin typeface="メイリオ" panose="020B0604030504040204" pitchFamily="50" charset="-128"/>
                <a:ea typeface="メイリオ" panose="020B0604030504040204" pitchFamily="50" charset="-128"/>
              </a:rPr>
              <a:t>開発者</a:t>
            </a:r>
            <a:endParaRPr lang="en-US" altLang="ja-JP" sz="1167" b="1" dirty="0">
              <a:solidFill>
                <a:srgbClr val="007DBC"/>
              </a:solidFill>
              <a:latin typeface="メイリオ" panose="020B0604030504040204" pitchFamily="50" charset="-128"/>
              <a:ea typeface="メイリオ" panose="020B0604030504040204" pitchFamily="50" charset="-128"/>
            </a:endParaRPr>
          </a:p>
        </p:txBody>
      </p:sp>
      <p:sp>
        <p:nvSpPr>
          <p:cNvPr id="162" name="Text Placeholder 4">
            <a:extLst>
              <a:ext uri="{FF2B5EF4-FFF2-40B4-BE49-F238E27FC236}">
                <a16:creationId xmlns:a16="http://schemas.microsoft.com/office/drawing/2014/main" id="{A5D76383-9004-44BB-974C-BCC4BDC97C4B}"/>
              </a:ext>
            </a:extLst>
          </p:cNvPr>
          <p:cNvSpPr txBox="1"/>
          <p:nvPr/>
        </p:nvSpPr>
        <p:spPr>
          <a:xfrm>
            <a:off x="3933950" y="3178637"/>
            <a:ext cx="1480288" cy="4123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21920" tIns="121920" rIns="121920" bIns="121920">
            <a:spAutoFit/>
          </a:bodyPr>
          <a:lstStyle/>
          <a:p>
            <a:pPr defTabSz="761970">
              <a:lnSpc>
                <a:spcPct val="90000"/>
              </a:lnSpc>
              <a:spcBef>
                <a:spcPts val="833"/>
              </a:spcBef>
              <a:defRPr sz="1600" b="1">
                <a:solidFill>
                  <a:srgbClr val="FFFFFF"/>
                </a:solidFill>
              </a:defRPr>
            </a:pPr>
            <a:r>
              <a:rPr lang="en-US" altLang="ja-JP" sz="1167" b="1" dirty="0">
                <a:solidFill>
                  <a:srgbClr val="FF0000"/>
                </a:solidFill>
                <a:latin typeface="メイリオ" panose="020B0604030504040204" pitchFamily="50" charset="-128"/>
                <a:ea typeface="メイリオ" panose="020B0604030504040204" pitchFamily="50" charset="-128"/>
              </a:rPr>
              <a:t>Project=Red</a:t>
            </a:r>
            <a:endParaRPr sz="1167" b="1" dirty="0">
              <a:solidFill>
                <a:srgbClr val="FF0000"/>
              </a:solidFill>
              <a:latin typeface="メイリオ" panose="020B0604030504040204" pitchFamily="50" charset="-128"/>
              <a:ea typeface="メイリオ" panose="020B0604030504040204" pitchFamily="50" charset="-128"/>
            </a:endParaRPr>
          </a:p>
        </p:txBody>
      </p:sp>
      <p:sp>
        <p:nvSpPr>
          <p:cNvPr id="163" name="Text Placeholder 4">
            <a:extLst>
              <a:ext uri="{FF2B5EF4-FFF2-40B4-BE49-F238E27FC236}">
                <a16:creationId xmlns:a16="http://schemas.microsoft.com/office/drawing/2014/main" id="{1CFBE81A-A9B1-473E-B38E-2FFF501D33BE}"/>
              </a:ext>
            </a:extLst>
          </p:cNvPr>
          <p:cNvSpPr txBox="1"/>
          <p:nvPr/>
        </p:nvSpPr>
        <p:spPr>
          <a:xfrm>
            <a:off x="3924142" y="4142565"/>
            <a:ext cx="1480288" cy="4123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21920" tIns="121920" rIns="121920" bIns="121920">
            <a:spAutoFit/>
          </a:bodyPr>
          <a:lstStyle/>
          <a:p>
            <a:pPr defTabSz="761970">
              <a:lnSpc>
                <a:spcPct val="90000"/>
              </a:lnSpc>
              <a:spcBef>
                <a:spcPts val="833"/>
              </a:spcBef>
              <a:defRPr sz="1600" b="1">
                <a:solidFill>
                  <a:srgbClr val="FFFFFF"/>
                </a:solidFill>
              </a:defRPr>
            </a:pPr>
            <a:r>
              <a:rPr lang="en-US" altLang="ja-JP" sz="1167" b="1" dirty="0">
                <a:solidFill>
                  <a:srgbClr val="00B050"/>
                </a:solidFill>
                <a:latin typeface="メイリオ" panose="020B0604030504040204" pitchFamily="50" charset="-128"/>
                <a:ea typeface="メイリオ" panose="020B0604030504040204" pitchFamily="50" charset="-128"/>
              </a:rPr>
              <a:t>Project=Green</a:t>
            </a:r>
          </a:p>
        </p:txBody>
      </p:sp>
      <p:sp>
        <p:nvSpPr>
          <p:cNvPr id="164" name="Text Placeholder 4">
            <a:extLst>
              <a:ext uri="{FF2B5EF4-FFF2-40B4-BE49-F238E27FC236}">
                <a16:creationId xmlns:a16="http://schemas.microsoft.com/office/drawing/2014/main" id="{CD51CFED-A348-43F7-A73B-35B0B73FBBA6}"/>
              </a:ext>
            </a:extLst>
          </p:cNvPr>
          <p:cNvSpPr txBox="1"/>
          <p:nvPr/>
        </p:nvSpPr>
        <p:spPr>
          <a:xfrm>
            <a:off x="3957583" y="4998095"/>
            <a:ext cx="1480288" cy="4123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21920" tIns="121920" rIns="121920" bIns="121920">
            <a:spAutoFit/>
          </a:bodyPr>
          <a:lstStyle/>
          <a:p>
            <a:pPr defTabSz="761970">
              <a:lnSpc>
                <a:spcPct val="90000"/>
              </a:lnSpc>
              <a:spcBef>
                <a:spcPts val="833"/>
              </a:spcBef>
              <a:defRPr sz="1600" b="1">
                <a:solidFill>
                  <a:srgbClr val="FFFFFF"/>
                </a:solidFill>
              </a:defRPr>
            </a:pPr>
            <a:r>
              <a:rPr lang="en-US" altLang="ja-JP" sz="1167" b="1" dirty="0">
                <a:solidFill>
                  <a:srgbClr val="007DBC"/>
                </a:solidFill>
                <a:latin typeface="メイリオ" panose="020B0604030504040204" pitchFamily="50" charset="-128"/>
                <a:ea typeface="メイリオ" panose="020B0604030504040204" pitchFamily="50" charset="-128"/>
              </a:rPr>
              <a:t>Project=Blue</a:t>
            </a:r>
          </a:p>
        </p:txBody>
      </p:sp>
      <p:sp>
        <p:nvSpPr>
          <p:cNvPr id="168" name="吹き出し: 四角形 167">
            <a:extLst>
              <a:ext uri="{FF2B5EF4-FFF2-40B4-BE49-F238E27FC236}">
                <a16:creationId xmlns:a16="http://schemas.microsoft.com/office/drawing/2014/main" id="{90695597-ECD9-42B2-8B63-BEC97444D4BE}"/>
              </a:ext>
            </a:extLst>
          </p:cNvPr>
          <p:cNvSpPr/>
          <p:nvPr/>
        </p:nvSpPr>
        <p:spPr>
          <a:xfrm>
            <a:off x="1413037" y="6037241"/>
            <a:ext cx="2263426" cy="329729"/>
          </a:xfrm>
          <a:prstGeom prst="wedgeRectCallout">
            <a:avLst>
              <a:gd name="adj1" fmla="val 23589"/>
              <a:gd name="adj2" fmla="val -116609"/>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kumimoji="1" lang="ja-JP" altLang="en-US" sz="1400" dirty="0">
                <a:latin typeface="Meiryo" panose="020B0604030504040204" pitchFamily="34" charset="-128"/>
                <a:ea typeface="Meiryo" panose="020B0604030504040204" pitchFamily="34" charset="-128"/>
              </a:rPr>
              <a:t>役割毎に別々のポリシー</a:t>
            </a:r>
          </a:p>
        </p:txBody>
      </p:sp>
      <p:pic>
        <p:nvPicPr>
          <p:cNvPr id="170" name="Graphic 59" descr="Graphic 59">
            <a:extLst>
              <a:ext uri="{FF2B5EF4-FFF2-40B4-BE49-F238E27FC236}">
                <a16:creationId xmlns:a16="http://schemas.microsoft.com/office/drawing/2014/main" id="{A71BADC4-F8D5-4F78-95C8-945E56376B5C}"/>
              </a:ext>
            </a:extLst>
          </p:cNvPr>
          <p:cNvPicPr>
            <a:picLocks noChangeAspect="1"/>
          </p:cNvPicPr>
          <p:nvPr/>
        </p:nvPicPr>
        <p:blipFill>
          <a:blip r:embed="rId5"/>
          <a:stretch>
            <a:fillRect/>
          </a:stretch>
        </p:blipFill>
        <p:spPr>
          <a:xfrm>
            <a:off x="2805722" y="4498956"/>
            <a:ext cx="580463" cy="493203"/>
          </a:xfrm>
          <a:prstGeom prst="rect">
            <a:avLst/>
          </a:prstGeom>
          <a:ln w="12700">
            <a:miter lim="400000"/>
          </a:ln>
        </p:spPr>
      </p:pic>
      <p:pic>
        <p:nvPicPr>
          <p:cNvPr id="171" name="Graphic 59" descr="Graphic 59">
            <a:extLst>
              <a:ext uri="{FF2B5EF4-FFF2-40B4-BE49-F238E27FC236}">
                <a16:creationId xmlns:a16="http://schemas.microsoft.com/office/drawing/2014/main" id="{CF602A0A-120F-44C2-8AF9-43A15F69ABF5}"/>
              </a:ext>
            </a:extLst>
          </p:cNvPr>
          <p:cNvPicPr>
            <a:picLocks noChangeAspect="1"/>
          </p:cNvPicPr>
          <p:nvPr/>
        </p:nvPicPr>
        <p:blipFill>
          <a:blip r:embed="rId5"/>
          <a:stretch>
            <a:fillRect/>
          </a:stretch>
        </p:blipFill>
        <p:spPr>
          <a:xfrm>
            <a:off x="2812151" y="5398507"/>
            <a:ext cx="580463" cy="493203"/>
          </a:xfrm>
          <a:prstGeom prst="rect">
            <a:avLst/>
          </a:prstGeom>
          <a:ln w="12700">
            <a:miter lim="400000"/>
          </a:ln>
        </p:spPr>
      </p:pic>
      <p:cxnSp>
        <p:nvCxnSpPr>
          <p:cNvPr id="4" name="直線コネクタ 3">
            <a:extLst>
              <a:ext uri="{FF2B5EF4-FFF2-40B4-BE49-F238E27FC236}">
                <a16:creationId xmlns:a16="http://schemas.microsoft.com/office/drawing/2014/main" id="{EFF72F83-757A-4B29-A354-480824FB5FE1}"/>
              </a:ext>
            </a:extLst>
          </p:cNvPr>
          <p:cNvCxnSpPr>
            <a:stCxn id="157" idx="3"/>
            <a:endCxn id="136" idx="1"/>
          </p:cNvCxnSpPr>
          <p:nvPr/>
        </p:nvCxnSpPr>
        <p:spPr>
          <a:xfrm flipV="1">
            <a:off x="943125" y="3818539"/>
            <a:ext cx="1850213" cy="16884"/>
          </a:xfrm>
          <a:prstGeom prst="line">
            <a:avLst/>
          </a:prstGeom>
        </p:spPr>
        <p:style>
          <a:lnRef idx="1">
            <a:schemeClr val="dk1"/>
          </a:lnRef>
          <a:fillRef idx="0">
            <a:schemeClr val="dk1"/>
          </a:fillRef>
          <a:effectRef idx="0">
            <a:schemeClr val="dk1"/>
          </a:effectRef>
          <a:fontRef idx="minor">
            <a:schemeClr val="tx1"/>
          </a:fontRef>
        </p:style>
      </p:cxnSp>
      <p:cxnSp>
        <p:nvCxnSpPr>
          <p:cNvPr id="172" name="直線コネクタ 171">
            <a:extLst>
              <a:ext uri="{FF2B5EF4-FFF2-40B4-BE49-F238E27FC236}">
                <a16:creationId xmlns:a16="http://schemas.microsoft.com/office/drawing/2014/main" id="{3EE22EDB-2A4E-4B0B-A4E0-8F1E3234D2AE}"/>
              </a:ext>
            </a:extLst>
          </p:cNvPr>
          <p:cNvCxnSpPr>
            <a:cxnSpLocks/>
            <a:stCxn id="158" idx="3"/>
            <a:endCxn id="170" idx="1"/>
          </p:cNvCxnSpPr>
          <p:nvPr/>
        </p:nvCxnSpPr>
        <p:spPr>
          <a:xfrm flipV="1">
            <a:off x="984880" y="4745558"/>
            <a:ext cx="1820842" cy="6403"/>
          </a:xfrm>
          <a:prstGeom prst="line">
            <a:avLst/>
          </a:prstGeom>
        </p:spPr>
        <p:style>
          <a:lnRef idx="1">
            <a:schemeClr val="dk1"/>
          </a:lnRef>
          <a:fillRef idx="0">
            <a:schemeClr val="dk1"/>
          </a:fillRef>
          <a:effectRef idx="0">
            <a:schemeClr val="dk1"/>
          </a:effectRef>
          <a:fontRef idx="minor">
            <a:schemeClr val="tx1"/>
          </a:fontRef>
        </p:style>
      </p:cxnSp>
      <p:cxnSp>
        <p:nvCxnSpPr>
          <p:cNvPr id="173" name="直線コネクタ 172">
            <a:extLst>
              <a:ext uri="{FF2B5EF4-FFF2-40B4-BE49-F238E27FC236}">
                <a16:creationId xmlns:a16="http://schemas.microsoft.com/office/drawing/2014/main" id="{864F08DA-66E0-491D-AB31-CAD5BD99FACD}"/>
              </a:ext>
            </a:extLst>
          </p:cNvPr>
          <p:cNvCxnSpPr>
            <a:cxnSpLocks/>
            <a:stCxn id="156" idx="3"/>
            <a:endCxn id="171" idx="1"/>
          </p:cNvCxnSpPr>
          <p:nvPr/>
        </p:nvCxnSpPr>
        <p:spPr>
          <a:xfrm flipV="1">
            <a:off x="1014351" y="5645109"/>
            <a:ext cx="1797800" cy="3463"/>
          </a:xfrm>
          <a:prstGeom prst="line">
            <a:avLst/>
          </a:prstGeom>
        </p:spPr>
        <p:style>
          <a:lnRef idx="1">
            <a:schemeClr val="dk1"/>
          </a:lnRef>
          <a:fillRef idx="0">
            <a:schemeClr val="dk1"/>
          </a:fillRef>
          <a:effectRef idx="0">
            <a:schemeClr val="dk1"/>
          </a:effectRef>
          <a:fontRef idx="minor">
            <a:schemeClr val="tx1"/>
          </a:fontRef>
        </p:style>
      </p:cxnSp>
      <p:cxnSp>
        <p:nvCxnSpPr>
          <p:cNvPr id="174" name="直線コネクタ 173">
            <a:extLst>
              <a:ext uri="{FF2B5EF4-FFF2-40B4-BE49-F238E27FC236}">
                <a16:creationId xmlns:a16="http://schemas.microsoft.com/office/drawing/2014/main" id="{7D0CACC6-2EA1-4050-8431-8D406CDB0B28}"/>
              </a:ext>
            </a:extLst>
          </p:cNvPr>
          <p:cNvCxnSpPr>
            <a:cxnSpLocks/>
            <a:stCxn id="136" idx="3"/>
            <a:endCxn id="152" idx="1"/>
          </p:cNvCxnSpPr>
          <p:nvPr/>
        </p:nvCxnSpPr>
        <p:spPr>
          <a:xfrm flipV="1">
            <a:off x="3373802" y="3815278"/>
            <a:ext cx="422839" cy="3261"/>
          </a:xfrm>
          <a:prstGeom prst="line">
            <a:avLst/>
          </a:prstGeom>
        </p:spPr>
        <p:style>
          <a:lnRef idx="1">
            <a:schemeClr val="dk1"/>
          </a:lnRef>
          <a:fillRef idx="0">
            <a:schemeClr val="dk1"/>
          </a:fillRef>
          <a:effectRef idx="0">
            <a:schemeClr val="dk1"/>
          </a:effectRef>
          <a:fontRef idx="minor">
            <a:schemeClr val="tx1"/>
          </a:fontRef>
        </p:style>
      </p:cxnSp>
      <p:cxnSp>
        <p:nvCxnSpPr>
          <p:cNvPr id="175" name="直線コネクタ 174">
            <a:extLst>
              <a:ext uri="{FF2B5EF4-FFF2-40B4-BE49-F238E27FC236}">
                <a16:creationId xmlns:a16="http://schemas.microsoft.com/office/drawing/2014/main" id="{2D075601-7EF2-4919-BFA0-825FD24DA755}"/>
              </a:ext>
            </a:extLst>
          </p:cNvPr>
          <p:cNvCxnSpPr>
            <a:cxnSpLocks/>
            <a:stCxn id="170" idx="3"/>
            <a:endCxn id="139" idx="1"/>
          </p:cNvCxnSpPr>
          <p:nvPr/>
        </p:nvCxnSpPr>
        <p:spPr>
          <a:xfrm>
            <a:off x="3386185" y="4745558"/>
            <a:ext cx="457065" cy="3878"/>
          </a:xfrm>
          <a:prstGeom prst="line">
            <a:avLst/>
          </a:prstGeom>
        </p:spPr>
        <p:style>
          <a:lnRef idx="1">
            <a:schemeClr val="dk1"/>
          </a:lnRef>
          <a:fillRef idx="0">
            <a:schemeClr val="dk1"/>
          </a:fillRef>
          <a:effectRef idx="0">
            <a:schemeClr val="dk1"/>
          </a:effectRef>
          <a:fontRef idx="minor">
            <a:schemeClr val="tx1"/>
          </a:fontRef>
        </p:style>
      </p:cxnSp>
      <p:cxnSp>
        <p:nvCxnSpPr>
          <p:cNvPr id="176" name="直線コネクタ 175">
            <a:extLst>
              <a:ext uri="{FF2B5EF4-FFF2-40B4-BE49-F238E27FC236}">
                <a16:creationId xmlns:a16="http://schemas.microsoft.com/office/drawing/2014/main" id="{B4E49A34-A01E-43CB-AB8D-D52B67F509FD}"/>
              </a:ext>
            </a:extLst>
          </p:cNvPr>
          <p:cNvCxnSpPr>
            <a:cxnSpLocks/>
            <a:stCxn id="171" idx="3"/>
            <a:endCxn id="145" idx="1"/>
          </p:cNvCxnSpPr>
          <p:nvPr/>
        </p:nvCxnSpPr>
        <p:spPr>
          <a:xfrm>
            <a:off x="3392615" y="5645109"/>
            <a:ext cx="450636" cy="8826"/>
          </a:xfrm>
          <a:prstGeom prst="line">
            <a:avLst/>
          </a:prstGeom>
        </p:spPr>
        <p:style>
          <a:lnRef idx="1">
            <a:schemeClr val="dk1"/>
          </a:lnRef>
          <a:fillRef idx="0">
            <a:schemeClr val="dk1"/>
          </a:fillRef>
          <a:effectRef idx="0">
            <a:schemeClr val="dk1"/>
          </a:effectRef>
          <a:fontRef idx="minor">
            <a:schemeClr val="tx1"/>
          </a:fontRef>
        </p:style>
      </p:cxnSp>
      <p:cxnSp>
        <p:nvCxnSpPr>
          <p:cNvPr id="177" name="直線コネクタ 176">
            <a:extLst>
              <a:ext uri="{FF2B5EF4-FFF2-40B4-BE49-F238E27FC236}">
                <a16:creationId xmlns:a16="http://schemas.microsoft.com/office/drawing/2014/main" id="{26E86E94-DAB2-4CA4-B04A-5335C00CF068}"/>
              </a:ext>
            </a:extLst>
          </p:cNvPr>
          <p:cNvCxnSpPr>
            <a:cxnSpLocks/>
            <a:stCxn id="58" idx="3"/>
            <a:endCxn id="69" idx="1"/>
          </p:cNvCxnSpPr>
          <p:nvPr/>
        </p:nvCxnSpPr>
        <p:spPr>
          <a:xfrm flipV="1">
            <a:off x="7070712" y="4415440"/>
            <a:ext cx="1247252" cy="343576"/>
          </a:xfrm>
          <a:prstGeom prst="line">
            <a:avLst/>
          </a:prstGeom>
        </p:spPr>
        <p:style>
          <a:lnRef idx="1">
            <a:schemeClr val="dk1"/>
          </a:lnRef>
          <a:fillRef idx="0">
            <a:schemeClr val="dk1"/>
          </a:fillRef>
          <a:effectRef idx="0">
            <a:schemeClr val="dk1"/>
          </a:effectRef>
          <a:fontRef idx="minor">
            <a:schemeClr val="tx1"/>
          </a:fontRef>
        </p:style>
      </p:cxnSp>
      <p:cxnSp>
        <p:nvCxnSpPr>
          <p:cNvPr id="178" name="直線コネクタ 177">
            <a:extLst>
              <a:ext uri="{FF2B5EF4-FFF2-40B4-BE49-F238E27FC236}">
                <a16:creationId xmlns:a16="http://schemas.microsoft.com/office/drawing/2014/main" id="{BDD894C7-44B2-4041-AE65-3E25502F2ADF}"/>
              </a:ext>
            </a:extLst>
          </p:cNvPr>
          <p:cNvCxnSpPr>
            <a:cxnSpLocks/>
            <a:stCxn id="111" idx="3"/>
            <a:endCxn id="69" idx="1"/>
          </p:cNvCxnSpPr>
          <p:nvPr/>
        </p:nvCxnSpPr>
        <p:spPr>
          <a:xfrm flipV="1">
            <a:off x="7063831" y="4415440"/>
            <a:ext cx="1254133" cy="1215170"/>
          </a:xfrm>
          <a:prstGeom prst="line">
            <a:avLst/>
          </a:prstGeom>
        </p:spPr>
        <p:style>
          <a:lnRef idx="1">
            <a:schemeClr val="dk1"/>
          </a:lnRef>
          <a:fillRef idx="0">
            <a:schemeClr val="dk1"/>
          </a:fillRef>
          <a:effectRef idx="0">
            <a:schemeClr val="dk1"/>
          </a:effectRef>
          <a:fontRef idx="minor">
            <a:schemeClr val="tx1"/>
          </a:fontRef>
        </p:style>
      </p:cxnSp>
      <p:cxnSp>
        <p:nvCxnSpPr>
          <p:cNvPr id="179" name="直線コネクタ 178">
            <a:extLst>
              <a:ext uri="{FF2B5EF4-FFF2-40B4-BE49-F238E27FC236}">
                <a16:creationId xmlns:a16="http://schemas.microsoft.com/office/drawing/2014/main" id="{24D2076A-968A-40F4-94AE-1979E446661B}"/>
              </a:ext>
            </a:extLst>
          </p:cNvPr>
          <p:cNvCxnSpPr>
            <a:cxnSpLocks/>
            <a:stCxn id="112" idx="3"/>
            <a:endCxn id="69" idx="1"/>
          </p:cNvCxnSpPr>
          <p:nvPr/>
        </p:nvCxnSpPr>
        <p:spPr>
          <a:xfrm>
            <a:off x="7023538" y="3776238"/>
            <a:ext cx="1294425" cy="639202"/>
          </a:xfrm>
          <a:prstGeom prst="line">
            <a:avLst/>
          </a:prstGeom>
        </p:spPr>
        <p:style>
          <a:lnRef idx="1">
            <a:schemeClr val="dk1"/>
          </a:lnRef>
          <a:fillRef idx="0">
            <a:schemeClr val="dk1"/>
          </a:fillRef>
          <a:effectRef idx="0">
            <a:schemeClr val="dk1"/>
          </a:effectRef>
          <a:fontRef idx="minor">
            <a:schemeClr val="tx1"/>
          </a:fontRef>
        </p:style>
      </p:cxnSp>
      <p:sp>
        <p:nvSpPr>
          <p:cNvPr id="96" name="Text Placeholder 4">
            <a:extLst>
              <a:ext uri="{FF2B5EF4-FFF2-40B4-BE49-F238E27FC236}">
                <a16:creationId xmlns:a16="http://schemas.microsoft.com/office/drawing/2014/main" id="{BA01516B-28E8-4428-AC88-9C484517E3F2}"/>
              </a:ext>
            </a:extLst>
          </p:cNvPr>
          <p:cNvSpPr txBox="1"/>
          <p:nvPr/>
        </p:nvSpPr>
        <p:spPr>
          <a:xfrm>
            <a:off x="6355429" y="4149391"/>
            <a:ext cx="1480288" cy="4123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21920" tIns="121920" rIns="121920" bIns="121920">
            <a:spAutoFit/>
          </a:bodyPr>
          <a:lstStyle/>
          <a:p>
            <a:pPr defTabSz="761970">
              <a:lnSpc>
                <a:spcPct val="90000"/>
              </a:lnSpc>
              <a:spcBef>
                <a:spcPts val="833"/>
              </a:spcBef>
              <a:defRPr sz="1600" b="1">
                <a:solidFill>
                  <a:srgbClr val="FFFFFF"/>
                </a:solidFill>
              </a:defRPr>
            </a:pPr>
            <a:r>
              <a:rPr lang="en-US" altLang="ja-JP" sz="1167" b="1" dirty="0">
                <a:solidFill>
                  <a:srgbClr val="00B050"/>
                </a:solidFill>
                <a:latin typeface="メイリオ" panose="020B0604030504040204" pitchFamily="50" charset="-128"/>
                <a:ea typeface="メイリオ" panose="020B0604030504040204" pitchFamily="50" charset="-128"/>
              </a:rPr>
              <a:t>Project=Green</a:t>
            </a:r>
          </a:p>
        </p:txBody>
      </p:sp>
      <p:sp>
        <p:nvSpPr>
          <p:cNvPr id="76" name="Pentagon 72">
            <a:extLst>
              <a:ext uri="{FF2B5EF4-FFF2-40B4-BE49-F238E27FC236}">
                <a16:creationId xmlns:a16="http://schemas.microsoft.com/office/drawing/2014/main" id="{A6751324-28B6-45E6-A5A6-97B0CB1D4F1B}"/>
              </a:ext>
            </a:extLst>
          </p:cNvPr>
          <p:cNvSpPr/>
          <p:nvPr/>
        </p:nvSpPr>
        <p:spPr>
          <a:xfrm rot="8850953">
            <a:off x="6906444" y="5327886"/>
            <a:ext cx="369929" cy="19301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5965" y="0"/>
                </a:lnTo>
                <a:lnTo>
                  <a:pt x="21600" y="10800"/>
                </a:lnTo>
                <a:lnTo>
                  <a:pt x="15965" y="21600"/>
                </a:lnTo>
                <a:lnTo>
                  <a:pt x="0" y="21600"/>
                </a:lnTo>
                <a:close/>
              </a:path>
            </a:pathLst>
          </a:custGeom>
          <a:solidFill>
            <a:srgbClr val="00A8F9"/>
          </a:solidFill>
          <a:ln w="12700">
            <a:miter lim="400000"/>
          </a:ln>
        </p:spPr>
        <p:txBody>
          <a:bodyPr lIns="121920" tIns="121920" rIns="121920" bIns="121920"/>
          <a:lstStyle/>
          <a:p>
            <a:pPr algn="ctr" defTabSz="777027" hangingPunct="0">
              <a:lnSpc>
                <a:spcPct val="90000"/>
              </a:lnSpc>
              <a:defRPr sz="2400">
                <a:gradFill flip="none" rotWithShape="1">
                  <a:gsLst>
                    <a:gs pos="0">
                      <a:srgbClr val="FFFFFF"/>
                    </a:gs>
                    <a:gs pos="100000">
                      <a:srgbClr val="FFFFFF"/>
                    </a:gs>
                  </a:gsLst>
                  <a:lin ang="5400000" scaled="0"/>
                </a:gradFill>
              </a:defRPr>
            </a:pPr>
            <a:endParaRPr sz="1667" kern="0">
              <a:gradFill flip="none" rotWithShape="1">
                <a:gsLst>
                  <a:gs pos="0">
                    <a:srgbClr val="FFFFFF"/>
                  </a:gs>
                  <a:gs pos="100000">
                    <a:srgbClr val="FFFFFF"/>
                  </a:gs>
                </a:gsLst>
                <a:lin ang="5400000" scaled="0"/>
              </a:gradFill>
              <a:latin typeface="メイリオ" panose="020B0604030504040204" pitchFamily="50" charset="-128"/>
              <a:ea typeface="メイリオ" panose="020B0604030504040204" pitchFamily="50" charset="-128"/>
              <a:cs typeface="Amazon Ember"/>
              <a:sym typeface="Amazon Ember"/>
            </a:endParaRPr>
          </a:p>
        </p:txBody>
      </p:sp>
      <p:sp>
        <p:nvSpPr>
          <p:cNvPr id="77" name="Pentagon 124">
            <a:extLst>
              <a:ext uri="{FF2B5EF4-FFF2-40B4-BE49-F238E27FC236}">
                <a16:creationId xmlns:a16="http://schemas.microsoft.com/office/drawing/2014/main" id="{E732AD57-3A9C-4491-9CA8-95D289A0EB72}"/>
              </a:ext>
            </a:extLst>
          </p:cNvPr>
          <p:cNvSpPr/>
          <p:nvPr/>
        </p:nvSpPr>
        <p:spPr>
          <a:xfrm rot="8850953">
            <a:off x="6949625" y="4499750"/>
            <a:ext cx="375078" cy="19077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6107" y="0"/>
                </a:lnTo>
                <a:lnTo>
                  <a:pt x="21600" y="10800"/>
                </a:lnTo>
                <a:lnTo>
                  <a:pt x="16107" y="21600"/>
                </a:lnTo>
                <a:lnTo>
                  <a:pt x="0" y="21600"/>
                </a:lnTo>
                <a:close/>
              </a:path>
            </a:pathLst>
          </a:custGeom>
          <a:solidFill>
            <a:srgbClr val="00B050"/>
          </a:solidFill>
          <a:ln w="12700">
            <a:miter lim="400000"/>
          </a:ln>
        </p:spPr>
        <p:txBody>
          <a:bodyPr lIns="121920" tIns="121920" rIns="121920" bIns="121920"/>
          <a:lstStyle/>
          <a:p>
            <a:pPr algn="ctr" defTabSz="777027" hangingPunct="0">
              <a:lnSpc>
                <a:spcPct val="90000"/>
              </a:lnSpc>
              <a:defRPr sz="2400">
                <a:gradFill flip="none" rotWithShape="1">
                  <a:gsLst>
                    <a:gs pos="0">
                      <a:srgbClr val="FFFFFF"/>
                    </a:gs>
                    <a:gs pos="100000">
                      <a:srgbClr val="FFFFFF"/>
                    </a:gs>
                  </a:gsLst>
                  <a:lin ang="5400000" scaled="0"/>
                </a:gradFill>
              </a:defRPr>
            </a:pPr>
            <a:endParaRPr sz="1667" kern="0">
              <a:gradFill flip="none" rotWithShape="1">
                <a:gsLst>
                  <a:gs pos="0">
                    <a:srgbClr val="FFFFFF"/>
                  </a:gs>
                  <a:gs pos="100000">
                    <a:srgbClr val="FFFFFF"/>
                  </a:gs>
                </a:gsLst>
                <a:lin ang="5400000" scaled="0"/>
              </a:gradFill>
              <a:latin typeface="メイリオ" panose="020B0604030504040204" pitchFamily="50" charset="-128"/>
              <a:ea typeface="メイリオ" panose="020B0604030504040204" pitchFamily="50" charset="-128"/>
              <a:cs typeface="Amazon Ember"/>
              <a:sym typeface="Amazon Ember"/>
            </a:endParaRPr>
          </a:p>
        </p:txBody>
      </p:sp>
      <p:sp>
        <p:nvSpPr>
          <p:cNvPr id="67" name="Pentagon 55">
            <a:extLst>
              <a:ext uri="{FF2B5EF4-FFF2-40B4-BE49-F238E27FC236}">
                <a16:creationId xmlns:a16="http://schemas.microsoft.com/office/drawing/2014/main" id="{8B48DABF-4B68-4E35-A708-03449AD2F06F}"/>
              </a:ext>
            </a:extLst>
          </p:cNvPr>
          <p:cNvSpPr/>
          <p:nvPr/>
        </p:nvSpPr>
        <p:spPr>
          <a:xfrm rot="8850953">
            <a:off x="6927249" y="3538322"/>
            <a:ext cx="351919" cy="19429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5637" y="0"/>
                </a:lnTo>
                <a:lnTo>
                  <a:pt x="21600" y="10800"/>
                </a:lnTo>
                <a:lnTo>
                  <a:pt x="15637" y="21600"/>
                </a:lnTo>
                <a:lnTo>
                  <a:pt x="0" y="21600"/>
                </a:lnTo>
                <a:close/>
              </a:path>
            </a:pathLst>
          </a:custGeom>
          <a:solidFill>
            <a:srgbClr val="FF0000"/>
          </a:solidFill>
          <a:ln w="12700">
            <a:miter lim="400000"/>
          </a:ln>
        </p:spPr>
        <p:txBody>
          <a:bodyPr lIns="121920" tIns="121920" rIns="121920" bIns="121920"/>
          <a:lstStyle/>
          <a:p>
            <a:pPr algn="ctr" defTabSz="777027" hangingPunct="0">
              <a:lnSpc>
                <a:spcPct val="90000"/>
              </a:lnSpc>
              <a:defRPr sz="2400">
                <a:gradFill flip="none" rotWithShape="1">
                  <a:gsLst>
                    <a:gs pos="0">
                      <a:srgbClr val="FFFFFF"/>
                    </a:gs>
                    <a:gs pos="100000">
                      <a:srgbClr val="FFFFFF"/>
                    </a:gs>
                  </a:gsLst>
                  <a:lin ang="5400000" scaled="0"/>
                </a:gradFill>
              </a:defRPr>
            </a:pPr>
            <a:endParaRPr sz="1667" kern="0">
              <a:gradFill flip="none" rotWithShape="1">
                <a:gsLst>
                  <a:gs pos="0">
                    <a:srgbClr val="FFFFFF"/>
                  </a:gs>
                  <a:gs pos="100000">
                    <a:srgbClr val="FFFFFF"/>
                  </a:gs>
                </a:gsLst>
                <a:lin ang="5400000" scaled="0"/>
              </a:gradFill>
              <a:latin typeface="メイリオ" panose="020B0604030504040204" pitchFamily="50" charset="-128"/>
              <a:ea typeface="メイリオ" panose="020B0604030504040204" pitchFamily="50" charset="-128"/>
              <a:cs typeface="Amazon Ember"/>
              <a:sym typeface="Amazon Ember"/>
            </a:endParaRPr>
          </a:p>
        </p:txBody>
      </p:sp>
      <p:sp>
        <p:nvSpPr>
          <p:cNvPr id="95" name="Text Placeholder 4">
            <a:extLst>
              <a:ext uri="{FF2B5EF4-FFF2-40B4-BE49-F238E27FC236}">
                <a16:creationId xmlns:a16="http://schemas.microsoft.com/office/drawing/2014/main" id="{C5DBF578-BD95-4004-AE09-1363D36BA847}"/>
              </a:ext>
            </a:extLst>
          </p:cNvPr>
          <p:cNvSpPr txBox="1"/>
          <p:nvPr/>
        </p:nvSpPr>
        <p:spPr>
          <a:xfrm>
            <a:off x="6363064" y="3198838"/>
            <a:ext cx="1480288" cy="4123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21920" tIns="121920" rIns="121920" bIns="121920">
            <a:spAutoFit/>
          </a:bodyPr>
          <a:lstStyle/>
          <a:p>
            <a:pPr defTabSz="761970">
              <a:lnSpc>
                <a:spcPct val="90000"/>
              </a:lnSpc>
              <a:spcBef>
                <a:spcPts val="833"/>
              </a:spcBef>
              <a:defRPr sz="1600" b="1">
                <a:solidFill>
                  <a:srgbClr val="FFFFFF"/>
                </a:solidFill>
              </a:defRPr>
            </a:pPr>
            <a:r>
              <a:rPr lang="en-US" altLang="ja-JP" sz="1167" b="1" dirty="0">
                <a:solidFill>
                  <a:srgbClr val="FF0000"/>
                </a:solidFill>
                <a:latin typeface="メイリオ" panose="020B0604030504040204" pitchFamily="50" charset="-128"/>
                <a:ea typeface="メイリオ" panose="020B0604030504040204" pitchFamily="50" charset="-128"/>
              </a:rPr>
              <a:t>Project=Red</a:t>
            </a:r>
            <a:endParaRPr sz="1167" b="1" dirty="0">
              <a:solidFill>
                <a:srgbClr val="FF0000"/>
              </a:solidFill>
              <a:latin typeface="メイリオ" panose="020B0604030504040204" pitchFamily="50" charset="-128"/>
              <a:ea typeface="メイリオ" panose="020B0604030504040204" pitchFamily="50" charset="-128"/>
            </a:endParaRPr>
          </a:p>
        </p:txBody>
      </p:sp>
      <p:sp>
        <p:nvSpPr>
          <p:cNvPr id="113" name="Text Placeholder 4">
            <a:extLst>
              <a:ext uri="{FF2B5EF4-FFF2-40B4-BE49-F238E27FC236}">
                <a16:creationId xmlns:a16="http://schemas.microsoft.com/office/drawing/2014/main" id="{9293EB68-B604-4767-A0AC-35298FD1C7A8}"/>
              </a:ext>
            </a:extLst>
          </p:cNvPr>
          <p:cNvSpPr txBox="1"/>
          <p:nvPr/>
        </p:nvSpPr>
        <p:spPr>
          <a:xfrm>
            <a:off x="6323687" y="5017011"/>
            <a:ext cx="1480288" cy="4123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21920" tIns="121920" rIns="121920" bIns="121920">
            <a:spAutoFit/>
          </a:bodyPr>
          <a:lstStyle/>
          <a:p>
            <a:pPr defTabSz="761970">
              <a:lnSpc>
                <a:spcPct val="90000"/>
              </a:lnSpc>
              <a:spcBef>
                <a:spcPts val="833"/>
              </a:spcBef>
              <a:defRPr sz="1600" b="1">
                <a:solidFill>
                  <a:srgbClr val="FFFFFF"/>
                </a:solidFill>
              </a:defRPr>
            </a:pPr>
            <a:r>
              <a:rPr lang="en-US" altLang="ja-JP" sz="1167" b="1" dirty="0">
                <a:solidFill>
                  <a:srgbClr val="007DBC"/>
                </a:solidFill>
                <a:latin typeface="メイリオ" panose="020B0604030504040204" pitchFamily="50" charset="-128"/>
                <a:ea typeface="メイリオ" panose="020B0604030504040204" pitchFamily="50" charset="-128"/>
              </a:rPr>
              <a:t>Project=Blue</a:t>
            </a:r>
          </a:p>
        </p:txBody>
      </p:sp>
      <p:sp>
        <p:nvSpPr>
          <p:cNvPr id="180" name="Text Placeholder 4">
            <a:extLst>
              <a:ext uri="{FF2B5EF4-FFF2-40B4-BE49-F238E27FC236}">
                <a16:creationId xmlns:a16="http://schemas.microsoft.com/office/drawing/2014/main" id="{D8E49984-E7A5-4B3B-8A05-3BE4ED0D0B15}"/>
              </a:ext>
            </a:extLst>
          </p:cNvPr>
          <p:cNvSpPr txBox="1"/>
          <p:nvPr/>
        </p:nvSpPr>
        <p:spPr>
          <a:xfrm>
            <a:off x="4198713" y="5981340"/>
            <a:ext cx="892877" cy="4123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21920" tIns="121920" rIns="121920" bIns="121920">
            <a:spAutoFit/>
          </a:bodyPr>
          <a:lstStyle>
            <a:lvl1pPr defTabSz="914400">
              <a:lnSpc>
                <a:spcPct val="90000"/>
              </a:lnSpc>
              <a:spcBef>
                <a:spcPts val="1000"/>
              </a:spcBef>
              <a:defRPr sz="1600" b="1">
                <a:solidFill>
                  <a:srgbClr val="FFFFFF"/>
                </a:solidFill>
              </a:defRPr>
            </a:lvl1pPr>
          </a:lstStyle>
          <a:p>
            <a:pPr hangingPunct="0"/>
            <a:r>
              <a:rPr lang="ja-JP" altLang="en-US" sz="1167" kern="0" dirty="0">
                <a:solidFill>
                  <a:srgbClr val="0E2735"/>
                </a:solidFill>
                <a:latin typeface="メイリオ" panose="020B0604030504040204" pitchFamily="50" charset="-128"/>
                <a:ea typeface="メイリオ" panose="020B0604030504040204" pitchFamily="50" charset="-128"/>
                <a:cs typeface="Amazon Ember"/>
                <a:sym typeface="Amazon Ember"/>
              </a:rPr>
              <a:t>リソース</a:t>
            </a:r>
            <a:endParaRPr sz="1167" kern="0" dirty="0">
              <a:solidFill>
                <a:srgbClr val="0E2735"/>
              </a:solidFill>
              <a:latin typeface="メイリオ" panose="020B0604030504040204" pitchFamily="50" charset="-128"/>
              <a:ea typeface="メイリオ" panose="020B0604030504040204" pitchFamily="50" charset="-128"/>
              <a:cs typeface="Amazon Ember"/>
              <a:sym typeface="Amazon Ember"/>
            </a:endParaRPr>
          </a:p>
        </p:txBody>
      </p:sp>
      <p:sp>
        <p:nvSpPr>
          <p:cNvPr id="181" name="Text Placeholder 4">
            <a:extLst>
              <a:ext uri="{FF2B5EF4-FFF2-40B4-BE49-F238E27FC236}">
                <a16:creationId xmlns:a16="http://schemas.microsoft.com/office/drawing/2014/main" id="{F25BFEF7-AC08-48F7-A949-36B28635D206}"/>
              </a:ext>
            </a:extLst>
          </p:cNvPr>
          <p:cNvSpPr txBox="1"/>
          <p:nvPr/>
        </p:nvSpPr>
        <p:spPr>
          <a:xfrm>
            <a:off x="389118" y="5943448"/>
            <a:ext cx="963218" cy="57400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21920" tIns="121920" rIns="121920" bIns="121920">
            <a:spAutoFit/>
          </a:bodyPr>
          <a:lstStyle>
            <a:lvl1pPr defTabSz="914400">
              <a:lnSpc>
                <a:spcPct val="90000"/>
              </a:lnSpc>
              <a:spcBef>
                <a:spcPts val="1000"/>
              </a:spcBef>
              <a:defRPr sz="1600" b="1">
                <a:solidFill>
                  <a:srgbClr val="FFFFFF"/>
                </a:solidFill>
              </a:defRPr>
            </a:lvl1pPr>
          </a:lstStyle>
          <a:p>
            <a:pPr hangingPunct="0"/>
            <a:r>
              <a:rPr lang="ja-JP" altLang="en-US" sz="1167" kern="0" dirty="0">
                <a:solidFill>
                  <a:srgbClr val="0E2735"/>
                </a:solidFill>
                <a:latin typeface="メイリオ" panose="020B0604030504040204" pitchFamily="50" charset="-128"/>
                <a:ea typeface="メイリオ" panose="020B0604030504040204" pitchFamily="50" charset="-128"/>
                <a:cs typeface="Amazon Ember"/>
                <a:sym typeface="Amazon Ember"/>
              </a:rPr>
              <a:t>ユーザー</a:t>
            </a:r>
            <a:r>
              <a:rPr lang="en-US" altLang="ja-JP" sz="1167" kern="0" dirty="0">
                <a:solidFill>
                  <a:srgbClr val="0E2735"/>
                </a:solidFill>
                <a:latin typeface="メイリオ" panose="020B0604030504040204" pitchFamily="50" charset="-128"/>
                <a:ea typeface="メイリオ" panose="020B0604030504040204" pitchFamily="50" charset="-128"/>
                <a:cs typeface="Amazon Ember"/>
                <a:sym typeface="Amazon Ember"/>
              </a:rPr>
              <a:t>/</a:t>
            </a:r>
            <a:r>
              <a:rPr lang="ja-JP" altLang="en-US" sz="1167" kern="0" dirty="0">
                <a:solidFill>
                  <a:srgbClr val="0E2735"/>
                </a:solidFill>
                <a:latin typeface="メイリオ" panose="020B0604030504040204" pitchFamily="50" charset="-128"/>
                <a:ea typeface="メイリオ" panose="020B0604030504040204" pitchFamily="50" charset="-128"/>
                <a:cs typeface="Amazon Ember"/>
                <a:sym typeface="Amazon Ember"/>
              </a:rPr>
              <a:t>グループ</a:t>
            </a:r>
            <a:endParaRPr sz="1167" kern="0" dirty="0">
              <a:solidFill>
                <a:srgbClr val="0E2735"/>
              </a:solidFill>
              <a:latin typeface="メイリオ" panose="020B0604030504040204" pitchFamily="50" charset="-128"/>
              <a:ea typeface="メイリオ" panose="020B0604030504040204" pitchFamily="50" charset="-128"/>
              <a:cs typeface="Amazon Ember"/>
              <a:sym typeface="Amazon Ember"/>
            </a:endParaRPr>
          </a:p>
        </p:txBody>
      </p:sp>
      <p:cxnSp>
        <p:nvCxnSpPr>
          <p:cNvPr id="182" name="直線コネクタ 181">
            <a:extLst>
              <a:ext uri="{FF2B5EF4-FFF2-40B4-BE49-F238E27FC236}">
                <a16:creationId xmlns:a16="http://schemas.microsoft.com/office/drawing/2014/main" id="{F4E8E486-BB46-491B-A831-6FCF2898C535}"/>
              </a:ext>
            </a:extLst>
          </p:cNvPr>
          <p:cNvCxnSpPr>
            <a:cxnSpLocks/>
            <a:stCxn id="88" idx="1"/>
            <a:endCxn id="69" idx="3"/>
          </p:cNvCxnSpPr>
          <p:nvPr/>
        </p:nvCxnSpPr>
        <p:spPr>
          <a:xfrm flipH="1">
            <a:off x="9439264" y="3763708"/>
            <a:ext cx="437791" cy="651732"/>
          </a:xfrm>
          <a:prstGeom prst="line">
            <a:avLst/>
          </a:prstGeom>
        </p:spPr>
        <p:style>
          <a:lnRef idx="1">
            <a:schemeClr val="dk1"/>
          </a:lnRef>
          <a:fillRef idx="0">
            <a:schemeClr val="dk1"/>
          </a:fillRef>
          <a:effectRef idx="0">
            <a:schemeClr val="dk1"/>
          </a:effectRef>
          <a:fontRef idx="minor">
            <a:schemeClr val="tx1"/>
          </a:fontRef>
        </p:style>
      </p:cxnSp>
      <p:cxnSp>
        <p:nvCxnSpPr>
          <p:cNvPr id="183" name="直線コネクタ 182">
            <a:extLst>
              <a:ext uri="{FF2B5EF4-FFF2-40B4-BE49-F238E27FC236}">
                <a16:creationId xmlns:a16="http://schemas.microsoft.com/office/drawing/2014/main" id="{556F7DAE-FABE-40FB-A888-9121F6B76FBC}"/>
              </a:ext>
            </a:extLst>
          </p:cNvPr>
          <p:cNvCxnSpPr>
            <a:cxnSpLocks/>
            <a:stCxn id="80" idx="1"/>
            <a:endCxn id="69" idx="3"/>
          </p:cNvCxnSpPr>
          <p:nvPr/>
        </p:nvCxnSpPr>
        <p:spPr>
          <a:xfrm flipH="1" flipV="1">
            <a:off x="9439263" y="4415440"/>
            <a:ext cx="484400" cy="1231502"/>
          </a:xfrm>
          <a:prstGeom prst="line">
            <a:avLst/>
          </a:prstGeom>
        </p:spPr>
        <p:style>
          <a:lnRef idx="1">
            <a:schemeClr val="dk1"/>
          </a:lnRef>
          <a:fillRef idx="0">
            <a:schemeClr val="dk1"/>
          </a:fillRef>
          <a:effectRef idx="0">
            <a:schemeClr val="dk1"/>
          </a:effectRef>
          <a:fontRef idx="minor">
            <a:schemeClr val="tx1"/>
          </a:fontRef>
        </p:style>
      </p:cxnSp>
      <p:cxnSp>
        <p:nvCxnSpPr>
          <p:cNvPr id="184" name="直線コネクタ 183">
            <a:extLst>
              <a:ext uri="{FF2B5EF4-FFF2-40B4-BE49-F238E27FC236}">
                <a16:creationId xmlns:a16="http://schemas.microsoft.com/office/drawing/2014/main" id="{F8F63C16-99C6-4C92-88B9-A894FACB6A6E}"/>
              </a:ext>
            </a:extLst>
          </p:cNvPr>
          <p:cNvCxnSpPr>
            <a:cxnSpLocks/>
            <a:stCxn id="73" idx="1"/>
          </p:cNvCxnSpPr>
          <p:nvPr/>
        </p:nvCxnSpPr>
        <p:spPr>
          <a:xfrm flipH="1" flipV="1">
            <a:off x="9439264" y="4433370"/>
            <a:ext cx="521423" cy="194032"/>
          </a:xfrm>
          <a:prstGeom prst="line">
            <a:avLst/>
          </a:prstGeom>
        </p:spPr>
        <p:style>
          <a:lnRef idx="1">
            <a:schemeClr val="dk1"/>
          </a:lnRef>
          <a:fillRef idx="0">
            <a:schemeClr val="dk1"/>
          </a:fillRef>
          <a:effectRef idx="0">
            <a:schemeClr val="dk1"/>
          </a:effectRef>
          <a:fontRef idx="minor">
            <a:schemeClr val="tx1"/>
          </a:fontRef>
        </p:style>
      </p:cxnSp>
      <p:sp>
        <p:nvSpPr>
          <p:cNvPr id="92" name="Text Placeholder 4">
            <a:extLst>
              <a:ext uri="{FF2B5EF4-FFF2-40B4-BE49-F238E27FC236}">
                <a16:creationId xmlns:a16="http://schemas.microsoft.com/office/drawing/2014/main" id="{80DCDEFE-6B8B-426C-A7A0-773F10E7EF52}"/>
              </a:ext>
            </a:extLst>
          </p:cNvPr>
          <p:cNvSpPr txBox="1"/>
          <p:nvPr/>
        </p:nvSpPr>
        <p:spPr>
          <a:xfrm>
            <a:off x="6423931" y="5961495"/>
            <a:ext cx="963218" cy="57400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21920" tIns="121920" rIns="121920" bIns="121920">
            <a:spAutoFit/>
          </a:bodyPr>
          <a:lstStyle>
            <a:lvl1pPr defTabSz="914400">
              <a:lnSpc>
                <a:spcPct val="90000"/>
              </a:lnSpc>
              <a:spcBef>
                <a:spcPts val="1000"/>
              </a:spcBef>
              <a:defRPr sz="1600" b="1">
                <a:solidFill>
                  <a:srgbClr val="FFFFFF"/>
                </a:solidFill>
              </a:defRPr>
            </a:lvl1pPr>
          </a:lstStyle>
          <a:p>
            <a:pPr hangingPunct="0"/>
            <a:r>
              <a:rPr lang="ja-JP" altLang="en-US" sz="1167" kern="0" dirty="0">
                <a:solidFill>
                  <a:srgbClr val="0E2735"/>
                </a:solidFill>
                <a:latin typeface="メイリオ" panose="020B0604030504040204" pitchFamily="50" charset="-128"/>
                <a:ea typeface="メイリオ" panose="020B0604030504040204" pitchFamily="50" charset="-128"/>
                <a:cs typeface="Amazon Ember"/>
                <a:sym typeface="Amazon Ember"/>
              </a:rPr>
              <a:t>ユーザー</a:t>
            </a:r>
            <a:r>
              <a:rPr lang="en-US" altLang="ja-JP" sz="1167" kern="0" dirty="0">
                <a:solidFill>
                  <a:srgbClr val="0E2735"/>
                </a:solidFill>
                <a:latin typeface="メイリオ" panose="020B0604030504040204" pitchFamily="50" charset="-128"/>
                <a:ea typeface="メイリオ" panose="020B0604030504040204" pitchFamily="50" charset="-128"/>
                <a:cs typeface="Amazon Ember"/>
                <a:sym typeface="Amazon Ember"/>
              </a:rPr>
              <a:t>/</a:t>
            </a:r>
            <a:r>
              <a:rPr lang="ja-JP" altLang="en-US" sz="1167" kern="0" dirty="0">
                <a:solidFill>
                  <a:srgbClr val="0E2735"/>
                </a:solidFill>
                <a:latin typeface="メイリオ" panose="020B0604030504040204" pitchFamily="50" charset="-128"/>
                <a:ea typeface="メイリオ" panose="020B0604030504040204" pitchFamily="50" charset="-128"/>
                <a:cs typeface="Amazon Ember"/>
                <a:sym typeface="Amazon Ember"/>
              </a:rPr>
              <a:t>グループ</a:t>
            </a:r>
            <a:endParaRPr sz="1167" kern="0" dirty="0">
              <a:solidFill>
                <a:srgbClr val="0E2735"/>
              </a:solidFill>
              <a:latin typeface="メイリオ" panose="020B0604030504040204" pitchFamily="50" charset="-128"/>
              <a:ea typeface="メイリオ" panose="020B0604030504040204" pitchFamily="50" charset="-128"/>
              <a:cs typeface="Amazon Ember"/>
              <a:sym typeface="Amazon Ember"/>
            </a:endParaRPr>
          </a:p>
        </p:txBody>
      </p:sp>
      <p:sp>
        <p:nvSpPr>
          <p:cNvPr id="93" name="吹き出し: 四角形 92">
            <a:extLst>
              <a:ext uri="{FF2B5EF4-FFF2-40B4-BE49-F238E27FC236}">
                <a16:creationId xmlns:a16="http://schemas.microsoft.com/office/drawing/2014/main" id="{859770C6-3B2F-45AC-BE9B-E585FA6AD131}"/>
              </a:ext>
            </a:extLst>
          </p:cNvPr>
          <p:cNvSpPr/>
          <p:nvPr/>
        </p:nvSpPr>
        <p:spPr>
          <a:xfrm>
            <a:off x="7534797" y="5924457"/>
            <a:ext cx="1669932" cy="335033"/>
          </a:xfrm>
          <a:prstGeom prst="wedgeRectCallout">
            <a:avLst>
              <a:gd name="adj1" fmla="val -60624"/>
              <a:gd name="adj2" fmla="val -190223"/>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kumimoji="1" lang="ja-JP" altLang="en-US" sz="1500" dirty="0">
                <a:latin typeface="Meiryo" panose="020B0604030504040204" pitchFamily="34" charset="-128"/>
                <a:ea typeface="Meiryo" panose="020B0604030504040204" pitchFamily="34" charset="-128"/>
              </a:rPr>
              <a:t>人に属性を付与</a:t>
            </a:r>
          </a:p>
        </p:txBody>
      </p:sp>
      <p:sp>
        <p:nvSpPr>
          <p:cNvPr id="2" name="正方形/長方形 1">
            <a:extLst>
              <a:ext uri="{FF2B5EF4-FFF2-40B4-BE49-F238E27FC236}">
                <a16:creationId xmlns:a16="http://schemas.microsoft.com/office/drawing/2014/main" id="{22E2A032-1A6C-4474-AA23-4A7BD4483315}"/>
              </a:ext>
            </a:extLst>
          </p:cNvPr>
          <p:cNvSpPr/>
          <p:nvPr/>
        </p:nvSpPr>
        <p:spPr>
          <a:xfrm>
            <a:off x="244736" y="3136972"/>
            <a:ext cx="5478159" cy="3265491"/>
          </a:xfrm>
          <a:prstGeom prst="rect">
            <a:avLst/>
          </a:prstGeom>
          <a:no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000">
              <a:latin typeface="Meiryo" panose="020B0604030504040204" pitchFamily="34" charset="-128"/>
              <a:ea typeface="Meiryo" panose="020B0604030504040204" pitchFamily="34" charset="-128"/>
            </a:endParaRPr>
          </a:p>
        </p:txBody>
      </p:sp>
      <p:sp>
        <p:nvSpPr>
          <p:cNvPr id="169" name="Text Placeholder 4">
            <a:extLst>
              <a:ext uri="{FF2B5EF4-FFF2-40B4-BE49-F238E27FC236}">
                <a16:creationId xmlns:a16="http://schemas.microsoft.com/office/drawing/2014/main" id="{FCC34FC6-ED63-4515-90DF-4C065F319F16}"/>
              </a:ext>
            </a:extLst>
          </p:cNvPr>
          <p:cNvSpPr txBox="1"/>
          <p:nvPr/>
        </p:nvSpPr>
        <p:spPr>
          <a:xfrm>
            <a:off x="2428290" y="2984911"/>
            <a:ext cx="1119916" cy="412293"/>
          </a:xfrm>
          <a:prstGeom prst="rect">
            <a:avLst/>
          </a:prstGeom>
          <a:solidFill>
            <a:schemeClr val="bg1"/>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123000" tIns="121920" rIns="121920" bIns="121920" anchor="ctr">
            <a:noAutofit/>
          </a:bodyPr>
          <a:lstStyle>
            <a:lvl1pPr defTabSz="914400">
              <a:lnSpc>
                <a:spcPct val="90000"/>
              </a:lnSpc>
              <a:spcBef>
                <a:spcPts val="1000"/>
              </a:spcBef>
              <a:defRPr sz="1600" b="1">
                <a:solidFill>
                  <a:srgbClr val="FFFFFF"/>
                </a:solidFill>
              </a:defRPr>
            </a:lvl1pPr>
          </a:lstStyle>
          <a:p>
            <a:pPr hangingPunct="0"/>
            <a:r>
              <a:rPr lang="en-US" altLang="ja-JP" sz="2333" kern="0" dirty="0">
                <a:solidFill>
                  <a:schemeClr val="accent1"/>
                </a:solidFill>
                <a:latin typeface="メイリオ" panose="020B0604030504040204" pitchFamily="50" charset="-128"/>
                <a:ea typeface="メイリオ" panose="020B0604030504040204" pitchFamily="50" charset="-128"/>
                <a:cs typeface="Amazon Ember"/>
                <a:sym typeface="Amazon Ember"/>
              </a:rPr>
              <a:t>RBAC</a:t>
            </a:r>
            <a:endParaRPr sz="2333" kern="0" dirty="0">
              <a:solidFill>
                <a:schemeClr val="accent1"/>
              </a:solidFill>
              <a:latin typeface="メイリオ" panose="020B0604030504040204" pitchFamily="50" charset="-128"/>
              <a:ea typeface="メイリオ" panose="020B0604030504040204" pitchFamily="50" charset="-128"/>
              <a:cs typeface="Amazon Ember"/>
              <a:sym typeface="Amazon Ember"/>
            </a:endParaRPr>
          </a:p>
        </p:txBody>
      </p:sp>
      <p:sp>
        <p:nvSpPr>
          <p:cNvPr id="5" name="テキスト ボックス 4">
            <a:extLst>
              <a:ext uri="{FF2B5EF4-FFF2-40B4-BE49-F238E27FC236}">
                <a16:creationId xmlns:a16="http://schemas.microsoft.com/office/drawing/2014/main" id="{8CF5E084-443B-3D58-4F9D-364299631666}"/>
              </a:ext>
            </a:extLst>
          </p:cNvPr>
          <p:cNvSpPr txBox="1"/>
          <p:nvPr/>
        </p:nvSpPr>
        <p:spPr>
          <a:xfrm>
            <a:off x="10607211" y="0"/>
            <a:ext cx="1584789" cy="369332"/>
          </a:xfrm>
          <a:prstGeom prst="rect">
            <a:avLst/>
          </a:prstGeom>
          <a:noFill/>
        </p:spPr>
        <p:txBody>
          <a:bodyPr wrap="square" anchor="ctr">
            <a:spAutoFit/>
          </a:bodyPr>
          <a:lstStyle/>
          <a:p>
            <a:pPr algn="ctr"/>
            <a:r>
              <a:rPr lang="en-US" altLang="ja-JP" sz="1800" b="0" i="0" dirty="0">
                <a:solidFill>
                  <a:schemeClr val="bg1">
                    <a:lumMod val="50000"/>
                  </a:schemeClr>
                </a:solidFill>
                <a:effectLst/>
                <a:latin typeface="Meiryo" panose="020B0604030504040204" pitchFamily="34" charset="-128"/>
                <a:ea typeface="Meiryo" panose="020B0604030504040204" pitchFamily="34" charset="-128"/>
              </a:rPr>
              <a:t>SEC02-BP06</a:t>
            </a:r>
            <a:endParaRPr lang="ja-JP" altLang="en-US">
              <a:solidFill>
                <a:schemeClr val="bg1">
                  <a:lumMod val="50000"/>
                </a:schemeClr>
              </a:solidFill>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424752505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448DEC-A2E6-4408-A9CD-7648C3FD41B7}"/>
              </a:ext>
            </a:extLst>
          </p:cNvPr>
          <p:cNvSpPr>
            <a:spLocks noGrp="1"/>
          </p:cNvSpPr>
          <p:nvPr>
            <p:ph type="title"/>
          </p:nvPr>
        </p:nvSpPr>
        <p:spPr/>
        <p:txBody>
          <a:bodyPr/>
          <a:lstStyle/>
          <a:p>
            <a:r>
              <a:rPr lang="ja-JP" altLang="en-US" b="0"/>
              <a:t>参考</a:t>
            </a:r>
            <a:r>
              <a:rPr lang="en-US" altLang="ja-JP" b="0" dirty="0"/>
              <a:t>:</a:t>
            </a:r>
            <a:r>
              <a:rPr lang="ja-JP" altLang="en-US" b="0"/>
              <a:t> 属性</a:t>
            </a:r>
            <a:r>
              <a:rPr lang="ja-JP" altLang="en-US" b="0" dirty="0"/>
              <a:t>ベースのアクセスコントロールモデル</a:t>
            </a:r>
            <a:endParaRPr lang="en-US" b="0" dirty="0">
              <a:latin typeface="メイリオ" panose="020B0604030504040204" pitchFamily="50" charset="-128"/>
              <a:ea typeface="メイリオ" panose="020B0604030504040204" pitchFamily="50" charset="-128"/>
            </a:endParaRPr>
          </a:p>
        </p:txBody>
      </p:sp>
      <p:sp>
        <p:nvSpPr>
          <p:cNvPr id="2" name="テキスト プレースホルダー 1">
            <a:extLst>
              <a:ext uri="{FF2B5EF4-FFF2-40B4-BE49-F238E27FC236}">
                <a16:creationId xmlns:a16="http://schemas.microsoft.com/office/drawing/2014/main" id="{3C04729C-DEF5-9341-B7EC-0CC726B58147}"/>
              </a:ext>
            </a:extLst>
          </p:cNvPr>
          <p:cNvSpPr>
            <a:spLocks noGrp="1"/>
          </p:cNvSpPr>
          <p:nvPr>
            <p:ph idx="1"/>
          </p:nvPr>
        </p:nvSpPr>
        <p:spPr>
          <a:xfrm>
            <a:off x="651326" y="881462"/>
            <a:ext cx="11715749" cy="5261845"/>
          </a:xfrm>
        </p:spPr>
        <p:txBody>
          <a:bodyPr/>
          <a:lstStyle/>
          <a:p>
            <a:r>
              <a:rPr lang="ja-JP" altLang="en-US" dirty="0">
                <a:latin typeface="メイリオ" panose="020B0604030504040204" pitchFamily="50" charset="-128"/>
                <a:ea typeface="メイリオ" panose="020B0604030504040204" pitchFamily="50" charset="-128"/>
              </a:rPr>
              <a:t>属性ベースのアクセスコントロールモデルでは以下により制御を行う</a:t>
            </a:r>
            <a:endParaRPr lang="en-US" altLang="ja-JP" dirty="0">
              <a:latin typeface="メイリオ" panose="020B0604030504040204" pitchFamily="50" charset="-128"/>
              <a:ea typeface="メイリオ" panose="020B0604030504040204" pitchFamily="50" charset="-128"/>
            </a:endParaRPr>
          </a:p>
          <a:p>
            <a:pPr marL="380985" indent="-380985">
              <a:buFont typeface="Arial" panose="020B0604020202020204" pitchFamily="34" charset="0"/>
              <a:buChar char="•"/>
            </a:pPr>
            <a:r>
              <a:rPr lang="ja-JP" altLang="en-US" dirty="0">
                <a:latin typeface="メイリオ" panose="020B0604030504040204" pitchFamily="50" charset="-128"/>
                <a:ea typeface="メイリオ" panose="020B0604030504040204" pitchFamily="50" charset="-128"/>
              </a:rPr>
              <a:t>プリンシパルタグ：アクションの主体となる</a:t>
            </a:r>
            <a:r>
              <a:rPr lang="ja-JP" altLang="en-US" b="1" dirty="0">
                <a:latin typeface="メイリオ" panose="020B0604030504040204" pitchFamily="50" charset="-128"/>
                <a:ea typeface="メイリオ" panose="020B0604030504040204" pitchFamily="50" charset="-128"/>
              </a:rPr>
              <a:t>ユーザーやロールに付与するタグ</a:t>
            </a:r>
            <a:endParaRPr lang="en-US" altLang="ja-JP" b="1" dirty="0">
              <a:latin typeface="メイリオ" panose="020B0604030504040204" pitchFamily="50" charset="-128"/>
              <a:ea typeface="メイリオ" panose="020B0604030504040204" pitchFamily="50" charset="-128"/>
            </a:endParaRPr>
          </a:p>
          <a:p>
            <a:pPr marL="380985" indent="-380985">
              <a:buFont typeface="Arial" panose="020B0604020202020204" pitchFamily="34" charset="0"/>
              <a:buChar char="•"/>
            </a:pPr>
            <a:r>
              <a:rPr lang="ja-JP" altLang="en-US" dirty="0">
                <a:latin typeface="メイリオ" panose="020B0604030504040204" pitchFamily="50" charset="-128"/>
                <a:ea typeface="メイリオ" panose="020B0604030504040204" pitchFamily="50" charset="-128"/>
              </a:rPr>
              <a:t>リソースタグ：アクションの操作対象となる</a:t>
            </a:r>
            <a:r>
              <a:rPr lang="ja-JP" altLang="en-US" b="1" dirty="0">
                <a:latin typeface="メイリオ" panose="020B0604030504040204" pitchFamily="50" charset="-128"/>
                <a:ea typeface="メイリオ" panose="020B0604030504040204" pitchFamily="50" charset="-128"/>
              </a:rPr>
              <a:t>リソースに付与するタグ</a:t>
            </a:r>
            <a:endParaRPr lang="en-US" altLang="ja-JP" b="1" dirty="0">
              <a:latin typeface="メイリオ" panose="020B0604030504040204" pitchFamily="50" charset="-128"/>
              <a:ea typeface="メイリオ" panose="020B0604030504040204" pitchFamily="50" charset="-128"/>
            </a:endParaRPr>
          </a:p>
          <a:p>
            <a:endParaRPr lang="en-US" altLang="ja-JP" dirty="0">
              <a:latin typeface="メイリオ" panose="020B0604030504040204" pitchFamily="50" charset="-128"/>
              <a:ea typeface="メイリオ" panose="020B0604030504040204" pitchFamily="50" charset="-128"/>
            </a:endParaRPr>
          </a:p>
          <a:p>
            <a:endParaRPr lang="ja-JP" altLang="en-US" dirty="0">
              <a:latin typeface="メイリオ" panose="020B0604030504040204" pitchFamily="50" charset="-128"/>
              <a:ea typeface="メイリオ" panose="020B0604030504040204" pitchFamily="50" charset="-128"/>
            </a:endParaRPr>
          </a:p>
        </p:txBody>
      </p:sp>
      <p:sp>
        <p:nvSpPr>
          <p:cNvPr id="24" name="TextBox 23"/>
          <p:cNvSpPr txBox="1"/>
          <p:nvPr/>
        </p:nvSpPr>
        <p:spPr>
          <a:xfrm>
            <a:off x="4038615" y="2250537"/>
            <a:ext cx="2680718" cy="784830"/>
          </a:xfrm>
          <a:prstGeom prst="rect">
            <a:avLst/>
          </a:prstGeom>
          <a:noFill/>
        </p:spPr>
        <p:txBody>
          <a:bodyPr wrap="square" rtlCol="0">
            <a:spAutoFit/>
          </a:bodyPr>
          <a:lstStyle/>
          <a:p>
            <a:r>
              <a:rPr lang="en-US" sz="1500" dirty="0">
                <a:solidFill>
                  <a:schemeClr val="bg2">
                    <a:lumMod val="10000"/>
                  </a:schemeClr>
                </a:solidFill>
                <a:latin typeface="メイリオ" panose="020B0604030504040204" pitchFamily="50" charset="-128"/>
                <a:ea typeface="メイリオ" panose="020B0604030504040204" pitchFamily="50" charset="-128"/>
              </a:rPr>
              <a:t>UserID = </a:t>
            </a:r>
            <a:r>
              <a:rPr lang="en-US" altLang="ja-JP" sz="1500" dirty="0">
                <a:solidFill>
                  <a:schemeClr val="bg2">
                    <a:lumMod val="10000"/>
                  </a:schemeClr>
                </a:solidFill>
                <a:latin typeface="メイリオ" panose="020B0604030504040204" pitchFamily="50" charset="-128"/>
                <a:ea typeface="メイリオ" panose="020B0604030504040204" pitchFamily="50" charset="-128"/>
              </a:rPr>
              <a:t>Nancy</a:t>
            </a:r>
            <a:endParaRPr lang="en-US" sz="1500" dirty="0">
              <a:solidFill>
                <a:schemeClr val="bg2">
                  <a:lumMod val="10000"/>
                </a:schemeClr>
              </a:solidFill>
              <a:latin typeface="メイリオ" panose="020B0604030504040204" pitchFamily="50" charset="-128"/>
              <a:ea typeface="メイリオ" panose="020B0604030504040204" pitchFamily="50" charset="-128"/>
            </a:endParaRPr>
          </a:p>
          <a:p>
            <a:r>
              <a:rPr lang="en-US" sz="1500" dirty="0">
                <a:solidFill>
                  <a:schemeClr val="bg2">
                    <a:lumMod val="10000"/>
                  </a:schemeClr>
                </a:solidFill>
                <a:latin typeface="メイリオ" panose="020B0604030504040204" pitchFamily="50" charset="-128"/>
                <a:ea typeface="メイリオ" panose="020B0604030504040204" pitchFamily="50" charset="-128"/>
              </a:rPr>
              <a:t>Team   = Engineering</a:t>
            </a:r>
          </a:p>
          <a:p>
            <a:r>
              <a:rPr lang="en-US" sz="1500" dirty="0">
                <a:solidFill>
                  <a:srgbClr val="00B050"/>
                </a:solidFill>
                <a:latin typeface="メイリオ" panose="020B0604030504040204" pitchFamily="50" charset="-128"/>
                <a:ea typeface="メイリオ" panose="020B0604030504040204" pitchFamily="50" charset="-128"/>
              </a:rPr>
              <a:t>Project = Green</a:t>
            </a:r>
          </a:p>
        </p:txBody>
      </p:sp>
      <p:sp>
        <p:nvSpPr>
          <p:cNvPr id="25" name="TextBox 24"/>
          <p:cNvSpPr txBox="1"/>
          <p:nvPr/>
        </p:nvSpPr>
        <p:spPr>
          <a:xfrm>
            <a:off x="7249621" y="2216900"/>
            <a:ext cx="3385356" cy="784830"/>
          </a:xfrm>
          <a:prstGeom prst="rect">
            <a:avLst/>
          </a:prstGeom>
          <a:noFill/>
        </p:spPr>
        <p:txBody>
          <a:bodyPr wrap="square" rtlCol="0">
            <a:spAutoFit/>
          </a:bodyPr>
          <a:lstStyle/>
          <a:p>
            <a:r>
              <a:rPr lang="en-US" altLang="ja-JP" sz="1500" dirty="0">
                <a:solidFill>
                  <a:srgbClr val="00B050"/>
                </a:solidFill>
                <a:latin typeface="メイリオ" panose="020B0604030504040204" pitchFamily="50" charset="-128"/>
                <a:ea typeface="メイリオ" panose="020B0604030504040204" pitchFamily="50" charset="-128"/>
              </a:rPr>
              <a:t>Project  = Green</a:t>
            </a:r>
            <a:endParaRPr lang="en-US" sz="1500" dirty="0">
              <a:solidFill>
                <a:schemeClr val="bg2">
                  <a:lumMod val="10000"/>
                </a:schemeClr>
              </a:solidFill>
              <a:latin typeface="メイリオ" panose="020B0604030504040204" pitchFamily="50" charset="-128"/>
              <a:ea typeface="メイリオ" panose="020B0604030504040204" pitchFamily="50" charset="-128"/>
            </a:endParaRPr>
          </a:p>
          <a:p>
            <a:r>
              <a:rPr lang="en-US" sz="1500" dirty="0">
                <a:solidFill>
                  <a:schemeClr val="bg2">
                    <a:lumMod val="10000"/>
                  </a:schemeClr>
                </a:solidFill>
                <a:latin typeface="メイリオ" panose="020B0604030504040204" pitchFamily="50" charset="-128"/>
                <a:ea typeface="メイリオ" panose="020B0604030504040204" pitchFamily="50" charset="-128"/>
              </a:rPr>
              <a:t>Env   = Development</a:t>
            </a:r>
          </a:p>
          <a:p>
            <a:r>
              <a:rPr lang="en-US" sz="1500" dirty="0">
                <a:solidFill>
                  <a:schemeClr val="bg2">
                    <a:lumMod val="10000"/>
                  </a:schemeClr>
                </a:solidFill>
                <a:latin typeface="メイリオ" panose="020B0604030504040204" pitchFamily="50" charset="-128"/>
                <a:ea typeface="メイリオ" panose="020B0604030504040204" pitchFamily="50" charset="-128"/>
              </a:rPr>
              <a:t>CreatedBy = </a:t>
            </a:r>
            <a:r>
              <a:rPr lang="en-US" altLang="ja-JP" sz="1500" dirty="0">
                <a:solidFill>
                  <a:schemeClr val="bg2">
                    <a:lumMod val="10000"/>
                  </a:schemeClr>
                </a:solidFill>
                <a:latin typeface="メイリオ" panose="020B0604030504040204" pitchFamily="50" charset="-128"/>
                <a:ea typeface="メイリオ" panose="020B0604030504040204" pitchFamily="50" charset="-128"/>
              </a:rPr>
              <a:t>Nancy</a:t>
            </a:r>
          </a:p>
        </p:txBody>
      </p:sp>
      <p:sp>
        <p:nvSpPr>
          <p:cNvPr id="26" name="TextBox 25"/>
          <p:cNvSpPr txBox="1"/>
          <p:nvPr/>
        </p:nvSpPr>
        <p:spPr>
          <a:xfrm>
            <a:off x="1293854" y="2157614"/>
            <a:ext cx="1772093" cy="348878"/>
          </a:xfrm>
          <a:prstGeom prst="rect">
            <a:avLst/>
          </a:prstGeom>
          <a:noFill/>
        </p:spPr>
        <p:txBody>
          <a:bodyPr wrap="square" rtlCol="0">
            <a:spAutoFit/>
          </a:bodyPr>
          <a:lstStyle/>
          <a:p>
            <a:r>
              <a:rPr lang="ja-JP" altLang="en-US" sz="1667" b="1" dirty="0">
                <a:solidFill>
                  <a:srgbClr val="000000"/>
                </a:solidFill>
                <a:latin typeface="メイリオ" panose="020B0604030504040204" pitchFamily="50" charset="-128"/>
                <a:ea typeface="メイリオ" panose="020B0604030504040204" pitchFamily="50" charset="-128"/>
              </a:rPr>
              <a:t>属性の例</a:t>
            </a:r>
            <a:endParaRPr lang="en-US" sz="1667" b="1" dirty="0">
              <a:solidFill>
                <a:srgbClr val="000000"/>
              </a:solidFill>
              <a:latin typeface="メイリオ" panose="020B0604030504040204" pitchFamily="50" charset="-128"/>
              <a:ea typeface="メイリオ" panose="020B0604030504040204" pitchFamily="50" charset="-128"/>
            </a:endParaRPr>
          </a:p>
        </p:txBody>
      </p:sp>
      <p:pic>
        <p:nvPicPr>
          <p:cNvPr id="10" name="Graphic 26">
            <a:extLst>
              <a:ext uri="{FF2B5EF4-FFF2-40B4-BE49-F238E27FC236}">
                <a16:creationId xmlns:a16="http://schemas.microsoft.com/office/drawing/2014/main" id="{BBD7C71B-F0DC-0B45-9339-F7956850A7D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384447" y="2170683"/>
            <a:ext cx="820111" cy="820111"/>
          </a:xfrm>
          <a:prstGeom prst="rect">
            <a:avLst/>
          </a:prstGeom>
        </p:spPr>
      </p:pic>
      <p:pic>
        <p:nvPicPr>
          <p:cNvPr id="9" name="図 8">
            <a:extLst>
              <a:ext uri="{FF2B5EF4-FFF2-40B4-BE49-F238E27FC236}">
                <a16:creationId xmlns:a16="http://schemas.microsoft.com/office/drawing/2014/main" id="{053634BA-737D-405A-A38F-ADD08E279164}"/>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327151" y="2216900"/>
            <a:ext cx="520019" cy="820111"/>
          </a:xfrm>
          <a:prstGeom prst="rect">
            <a:avLst/>
          </a:prstGeom>
        </p:spPr>
      </p:pic>
      <p:sp>
        <p:nvSpPr>
          <p:cNvPr id="11" name="Text Placeholder 4">
            <a:extLst>
              <a:ext uri="{FF2B5EF4-FFF2-40B4-BE49-F238E27FC236}">
                <a16:creationId xmlns:a16="http://schemas.microsoft.com/office/drawing/2014/main" id="{99BA755B-38BB-45E3-8DB4-CAA69B1F84BC}"/>
              </a:ext>
            </a:extLst>
          </p:cNvPr>
          <p:cNvSpPr txBox="1"/>
          <p:nvPr/>
        </p:nvSpPr>
        <p:spPr>
          <a:xfrm>
            <a:off x="2719591" y="3076724"/>
            <a:ext cx="2819833" cy="48353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21920" tIns="121920" rIns="121920" bIns="121920">
            <a:spAutoFit/>
          </a:bodyPr>
          <a:lstStyle>
            <a:lvl1pPr defTabSz="914400">
              <a:lnSpc>
                <a:spcPct val="90000"/>
              </a:lnSpc>
              <a:spcBef>
                <a:spcPts val="1000"/>
              </a:spcBef>
              <a:defRPr sz="1600" b="1">
                <a:solidFill>
                  <a:srgbClr val="FFFFFF"/>
                </a:solidFill>
              </a:defRPr>
            </a:lvl1pPr>
          </a:lstStyle>
          <a:p>
            <a:pPr hangingPunct="0"/>
            <a:r>
              <a:rPr lang="ja-JP" altLang="en-US" sz="1667" kern="0" dirty="0">
                <a:solidFill>
                  <a:srgbClr val="0E2735"/>
                </a:solidFill>
                <a:latin typeface="メイリオ" panose="020B0604030504040204" pitchFamily="50" charset="-128"/>
                <a:ea typeface="メイリオ" panose="020B0604030504040204" pitchFamily="50" charset="-128"/>
                <a:cs typeface="Amazon Ember"/>
                <a:sym typeface="Amazon Ember"/>
              </a:rPr>
              <a:t>プリンシパルタグ</a:t>
            </a:r>
            <a:endParaRPr sz="1667" kern="0" dirty="0">
              <a:solidFill>
                <a:srgbClr val="0E2735"/>
              </a:solidFill>
              <a:latin typeface="メイリオ" panose="020B0604030504040204" pitchFamily="50" charset="-128"/>
              <a:ea typeface="メイリオ" panose="020B0604030504040204" pitchFamily="50" charset="-128"/>
              <a:cs typeface="Amazon Ember"/>
              <a:sym typeface="Amazon Ember"/>
            </a:endParaRPr>
          </a:p>
        </p:txBody>
      </p:sp>
      <p:sp>
        <p:nvSpPr>
          <p:cNvPr id="12" name="Text Placeholder 4">
            <a:extLst>
              <a:ext uri="{FF2B5EF4-FFF2-40B4-BE49-F238E27FC236}">
                <a16:creationId xmlns:a16="http://schemas.microsoft.com/office/drawing/2014/main" id="{CFAEC849-5929-41C5-B17B-0F52F6E7B691}"/>
              </a:ext>
            </a:extLst>
          </p:cNvPr>
          <p:cNvSpPr txBox="1"/>
          <p:nvPr/>
        </p:nvSpPr>
        <p:spPr>
          <a:xfrm>
            <a:off x="5994464" y="3053616"/>
            <a:ext cx="2420187" cy="48353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21920" tIns="121920" rIns="121920" bIns="121920">
            <a:spAutoFit/>
          </a:bodyPr>
          <a:lstStyle>
            <a:lvl1pPr defTabSz="914400">
              <a:lnSpc>
                <a:spcPct val="90000"/>
              </a:lnSpc>
              <a:spcBef>
                <a:spcPts val="1000"/>
              </a:spcBef>
              <a:defRPr sz="1600" b="1">
                <a:solidFill>
                  <a:srgbClr val="FFFFFF"/>
                </a:solidFill>
              </a:defRPr>
            </a:lvl1pPr>
          </a:lstStyle>
          <a:p>
            <a:pPr hangingPunct="0"/>
            <a:r>
              <a:rPr lang="ja-JP" altLang="en-US" sz="1667" kern="0" dirty="0">
                <a:solidFill>
                  <a:srgbClr val="0E2735"/>
                </a:solidFill>
                <a:latin typeface="メイリオ" panose="020B0604030504040204" pitchFamily="50" charset="-128"/>
                <a:ea typeface="メイリオ" panose="020B0604030504040204" pitchFamily="50" charset="-128"/>
                <a:cs typeface="Amazon Ember"/>
                <a:sym typeface="Amazon Ember"/>
              </a:rPr>
              <a:t>リソースタグ</a:t>
            </a:r>
            <a:endParaRPr sz="1667" kern="0" dirty="0">
              <a:solidFill>
                <a:srgbClr val="0E2735"/>
              </a:solidFill>
              <a:latin typeface="メイリオ" panose="020B0604030504040204" pitchFamily="50" charset="-128"/>
              <a:ea typeface="メイリオ" panose="020B0604030504040204" pitchFamily="50" charset="-128"/>
              <a:cs typeface="Amazon Ember"/>
              <a:sym typeface="Amazon Ember"/>
            </a:endParaRPr>
          </a:p>
        </p:txBody>
      </p:sp>
      <p:sp>
        <p:nvSpPr>
          <p:cNvPr id="17" name="Rectangle 4">
            <a:extLst>
              <a:ext uri="{FF2B5EF4-FFF2-40B4-BE49-F238E27FC236}">
                <a16:creationId xmlns:a16="http://schemas.microsoft.com/office/drawing/2014/main" id="{A8ACC86F-872A-DA1F-8A1E-5E3900C0DBB9}"/>
              </a:ext>
            </a:extLst>
          </p:cNvPr>
          <p:cNvSpPr/>
          <p:nvPr/>
        </p:nvSpPr>
        <p:spPr>
          <a:xfrm>
            <a:off x="2333372" y="3914904"/>
            <a:ext cx="7791570" cy="2247538"/>
          </a:xfrm>
          <a:prstGeom prst="rect">
            <a:avLst/>
          </a:prstGeom>
          <a:solidFill>
            <a:schemeClr val="bg1"/>
          </a:solidFill>
          <a:effectLst/>
        </p:spPr>
        <p:style>
          <a:lnRef idx="1">
            <a:schemeClr val="dk1"/>
          </a:lnRef>
          <a:fillRef idx="2">
            <a:schemeClr val="dk1"/>
          </a:fillRef>
          <a:effectRef idx="1">
            <a:schemeClr val="dk1"/>
          </a:effectRef>
          <a:fontRef idx="minor">
            <a:schemeClr val="dk1"/>
          </a:fontRef>
        </p:style>
        <p:txBody>
          <a:bodyPr wrap="square">
            <a:spAutoFit/>
          </a:bodyPr>
          <a:lstStyle/>
          <a:p>
            <a:r>
              <a:rPr lang="en-US" sz="1167" dirty="0">
                <a:solidFill>
                  <a:srgbClr val="000000"/>
                </a:solidFill>
                <a:latin typeface="Meiryo" panose="020B0604030504040204" pitchFamily="34" charset="-128"/>
                <a:ea typeface="Meiryo" panose="020B0604030504040204" pitchFamily="34" charset="-128"/>
              </a:rPr>
              <a:t>{</a:t>
            </a:r>
          </a:p>
          <a:p>
            <a:r>
              <a:rPr lang="en-US" sz="1167" dirty="0">
                <a:solidFill>
                  <a:srgbClr val="000000"/>
                </a:solidFill>
                <a:latin typeface="Meiryo" panose="020B0604030504040204" pitchFamily="34" charset="-128"/>
                <a:ea typeface="Meiryo" panose="020B0604030504040204" pitchFamily="34" charset="-128"/>
              </a:rPr>
              <a:t>"Effect": "Allow",</a:t>
            </a:r>
          </a:p>
          <a:p>
            <a:r>
              <a:rPr lang="en-US" sz="1167" dirty="0">
                <a:solidFill>
                  <a:srgbClr val="000000"/>
                </a:solidFill>
                <a:latin typeface="Meiryo" panose="020B0604030504040204" pitchFamily="34" charset="-128"/>
                <a:ea typeface="Meiryo" panose="020B0604030504040204" pitchFamily="34" charset="-128"/>
              </a:rPr>
              <a:t>"Action": [ </a:t>
            </a:r>
          </a:p>
          <a:p>
            <a:r>
              <a:rPr lang="en-US" altLang="ja-JP" sz="1167" dirty="0">
                <a:solidFill>
                  <a:srgbClr val="000000"/>
                </a:solidFill>
                <a:latin typeface="Meiryo" panose="020B0604030504040204" pitchFamily="34" charset="-128"/>
                <a:ea typeface="Meiryo" panose="020B0604030504040204" pitchFamily="34" charset="-128"/>
              </a:rPr>
              <a:t>"</a:t>
            </a:r>
            <a:r>
              <a:rPr lang="en-US" sz="1167" dirty="0" err="1">
                <a:solidFill>
                  <a:srgbClr val="000000"/>
                </a:solidFill>
                <a:latin typeface="Meiryo" panose="020B0604030504040204" pitchFamily="34" charset="-128"/>
                <a:ea typeface="Meiryo" panose="020B0604030504040204" pitchFamily="34" charset="-128"/>
              </a:rPr>
              <a:t>secretsmanager:GetResourcePolicy</a:t>
            </a:r>
            <a:r>
              <a:rPr lang="en-US" altLang="ja-JP" sz="1167" dirty="0">
                <a:solidFill>
                  <a:srgbClr val="000000"/>
                </a:solidFill>
                <a:latin typeface="Meiryo" panose="020B0604030504040204" pitchFamily="34" charset="-128"/>
                <a:ea typeface="Meiryo" panose="020B0604030504040204" pitchFamily="34" charset="-128"/>
              </a:rPr>
              <a:t>"</a:t>
            </a:r>
            <a:r>
              <a:rPr lang="en-US" sz="1167" dirty="0">
                <a:solidFill>
                  <a:srgbClr val="000000"/>
                </a:solidFill>
                <a:latin typeface="Meiryo" panose="020B0604030504040204" pitchFamily="34" charset="-128"/>
                <a:ea typeface="Meiryo" panose="020B0604030504040204" pitchFamily="34" charset="-128"/>
              </a:rPr>
              <a:t>,</a:t>
            </a:r>
          </a:p>
          <a:p>
            <a:r>
              <a:rPr lang="ja-JP" altLang="en-US" sz="1167">
                <a:solidFill>
                  <a:srgbClr val="000000"/>
                </a:solidFill>
                <a:latin typeface="Meiryo" panose="020B0604030504040204" pitchFamily="34" charset="-128"/>
                <a:ea typeface="Meiryo" panose="020B0604030504040204" pitchFamily="34" charset="-128"/>
              </a:rPr>
              <a:t>   </a:t>
            </a:r>
            <a:r>
              <a:rPr lang="en-US" altLang="ja-JP" sz="1167" dirty="0">
                <a:solidFill>
                  <a:srgbClr val="000000"/>
                </a:solidFill>
                <a:latin typeface="Meiryo" panose="020B0604030504040204" pitchFamily="34" charset="-128"/>
                <a:ea typeface="Meiryo" panose="020B0604030504040204" pitchFamily="34" charset="-128"/>
              </a:rPr>
              <a:t>(</a:t>
            </a:r>
            <a:r>
              <a:rPr lang="ja-JP" altLang="en-US" sz="1167" dirty="0">
                <a:solidFill>
                  <a:srgbClr val="000000"/>
                </a:solidFill>
                <a:latin typeface="Meiryo" panose="020B0604030504040204" pitchFamily="34" charset="-128"/>
                <a:ea typeface="Meiryo" panose="020B0604030504040204" pitchFamily="34" charset="-128"/>
              </a:rPr>
              <a:t>途中省略</a:t>
            </a:r>
            <a:r>
              <a:rPr lang="en-US" altLang="ja-JP" sz="1167" dirty="0">
                <a:solidFill>
                  <a:srgbClr val="000000"/>
                </a:solidFill>
                <a:latin typeface="Meiryo" panose="020B0604030504040204" pitchFamily="34" charset="-128"/>
                <a:ea typeface="Meiryo" panose="020B0604030504040204" pitchFamily="34" charset="-128"/>
              </a:rPr>
              <a:t>)</a:t>
            </a:r>
            <a:br>
              <a:rPr lang="en-US" sz="1167" dirty="0">
                <a:solidFill>
                  <a:srgbClr val="000000"/>
                </a:solidFill>
                <a:latin typeface="Meiryo" panose="020B0604030504040204" pitchFamily="34" charset="-128"/>
                <a:ea typeface="Meiryo" panose="020B0604030504040204" pitchFamily="34" charset="-128"/>
              </a:rPr>
            </a:br>
            <a:r>
              <a:rPr lang="en-US" sz="1167" dirty="0">
                <a:solidFill>
                  <a:srgbClr val="000000"/>
                </a:solidFill>
                <a:latin typeface="Meiryo" panose="020B0604030504040204" pitchFamily="34" charset="-128"/>
                <a:ea typeface="Meiryo" panose="020B0604030504040204" pitchFamily="34" charset="-128"/>
              </a:rPr>
              <a:t>"secretsmanager:UpdateSecret" ],</a:t>
            </a:r>
          </a:p>
          <a:p>
            <a:r>
              <a:rPr lang="en-US" sz="1167" dirty="0">
                <a:solidFill>
                  <a:srgbClr val="000000"/>
                </a:solidFill>
                <a:latin typeface="Meiryo" panose="020B0604030504040204" pitchFamily="34" charset="-128"/>
                <a:ea typeface="Meiryo" panose="020B0604030504040204" pitchFamily="34" charset="-128"/>
              </a:rPr>
              <a:t>"Resource": "*",</a:t>
            </a:r>
          </a:p>
          <a:p>
            <a:r>
              <a:rPr lang="en-US" sz="1167" dirty="0">
                <a:solidFill>
                  <a:srgbClr val="000000"/>
                </a:solidFill>
                <a:latin typeface="Meiryo" panose="020B0604030504040204" pitchFamily="34" charset="-128"/>
                <a:ea typeface="Meiryo" panose="020B0604030504040204" pitchFamily="34" charset="-128"/>
              </a:rPr>
              <a:t>"Condition": {</a:t>
            </a:r>
          </a:p>
          <a:p>
            <a:r>
              <a:rPr lang="en-US" sz="1167" dirty="0">
                <a:solidFill>
                  <a:srgbClr val="000000"/>
                </a:solidFill>
                <a:latin typeface="Meiryo" panose="020B0604030504040204" pitchFamily="34" charset="-128"/>
                <a:ea typeface="Meiryo" panose="020B0604030504040204" pitchFamily="34" charset="-128"/>
              </a:rPr>
              <a:t>"StringEquals": {</a:t>
            </a:r>
          </a:p>
          <a:p>
            <a:r>
              <a:rPr lang="en-US" sz="1167" b="1" dirty="0">
                <a:solidFill>
                  <a:schemeClr val="accent1"/>
                </a:solidFill>
                <a:latin typeface="Meiryo" panose="020B0604030504040204" pitchFamily="34" charset="-128"/>
                <a:ea typeface="Meiryo" panose="020B0604030504040204" pitchFamily="34" charset="-128"/>
              </a:rPr>
              <a:t>"secretsmanager:</a:t>
            </a:r>
            <a:r>
              <a:rPr lang="en-US" sz="1167" b="1" dirty="0">
                <a:solidFill>
                  <a:srgbClr val="FF0000"/>
                </a:solidFill>
                <a:latin typeface="Meiryo" panose="020B0604030504040204" pitchFamily="34" charset="-128"/>
                <a:ea typeface="Meiryo" panose="020B0604030504040204" pitchFamily="34" charset="-128"/>
              </a:rPr>
              <a:t>ResourceTag</a:t>
            </a:r>
            <a:r>
              <a:rPr lang="en-US" sz="1167" b="1" dirty="0">
                <a:solidFill>
                  <a:schemeClr val="accent1"/>
                </a:solidFill>
                <a:latin typeface="Meiryo" panose="020B0604030504040204" pitchFamily="34" charset="-128"/>
                <a:ea typeface="Meiryo" panose="020B0604030504040204" pitchFamily="34" charset="-128"/>
              </a:rPr>
              <a:t>/</a:t>
            </a:r>
            <a:r>
              <a:rPr lang="en-US" sz="1167" b="1" dirty="0">
                <a:solidFill>
                  <a:srgbClr val="00B050"/>
                </a:solidFill>
                <a:latin typeface="Meiryo" panose="020B0604030504040204" pitchFamily="34" charset="-128"/>
                <a:ea typeface="Meiryo" panose="020B0604030504040204" pitchFamily="34" charset="-128"/>
              </a:rPr>
              <a:t>project</a:t>
            </a:r>
            <a:r>
              <a:rPr lang="en-US" sz="1167" b="1" dirty="0">
                <a:solidFill>
                  <a:schemeClr val="accent1"/>
                </a:solidFill>
                <a:latin typeface="Meiryo" panose="020B0604030504040204" pitchFamily="34" charset="-128"/>
                <a:ea typeface="Meiryo" panose="020B0604030504040204" pitchFamily="34" charset="-128"/>
              </a:rPr>
              <a:t>": "${aws:</a:t>
            </a:r>
            <a:r>
              <a:rPr lang="en-US" sz="1167" b="1" dirty="0">
                <a:solidFill>
                  <a:srgbClr val="FF0000"/>
                </a:solidFill>
                <a:latin typeface="Meiryo" panose="020B0604030504040204" pitchFamily="34" charset="-128"/>
                <a:ea typeface="Meiryo" panose="020B0604030504040204" pitchFamily="34" charset="-128"/>
              </a:rPr>
              <a:t>PrincipalTag</a:t>
            </a:r>
            <a:r>
              <a:rPr lang="en-US" sz="1167" b="1" dirty="0">
                <a:solidFill>
                  <a:schemeClr val="accent1"/>
                </a:solidFill>
                <a:latin typeface="Meiryo" panose="020B0604030504040204" pitchFamily="34" charset="-128"/>
                <a:ea typeface="Meiryo" panose="020B0604030504040204" pitchFamily="34" charset="-128"/>
              </a:rPr>
              <a:t>/</a:t>
            </a:r>
            <a:r>
              <a:rPr lang="en-US" sz="1167" b="1" dirty="0">
                <a:solidFill>
                  <a:srgbClr val="00B050"/>
                </a:solidFill>
                <a:latin typeface="Meiryo" panose="020B0604030504040204" pitchFamily="34" charset="-128"/>
                <a:ea typeface="Meiryo" panose="020B0604030504040204" pitchFamily="34" charset="-128"/>
              </a:rPr>
              <a:t>project</a:t>
            </a:r>
            <a:r>
              <a:rPr lang="en-US" sz="1167" b="1" dirty="0">
                <a:solidFill>
                  <a:schemeClr val="accent1"/>
                </a:solidFill>
                <a:latin typeface="Meiryo" panose="020B0604030504040204" pitchFamily="34" charset="-128"/>
                <a:ea typeface="Meiryo" panose="020B0604030504040204" pitchFamily="34" charset="-128"/>
              </a:rPr>
              <a:t>}"</a:t>
            </a:r>
          </a:p>
          <a:p>
            <a:r>
              <a:rPr lang="en-US" sz="1167" dirty="0">
                <a:solidFill>
                  <a:srgbClr val="000000"/>
                </a:solidFill>
                <a:latin typeface="Meiryo" panose="020B0604030504040204" pitchFamily="34" charset="-128"/>
                <a:ea typeface="Meiryo" panose="020B0604030504040204" pitchFamily="34" charset="-128"/>
              </a:rPr>
              <a:t> }</a:t>
            </a:r>
          </a:p>
          <a:p>
            <a:r>
              <a:rPr lang="en-US" sz="1167" dirty="0">
                <a:solidFill>
                  <a:srgbClr val="000000"/>
                </a:solidFill>
                <a:latin typeface="Meiryo" panose="020B0604030504040204" pitchFamily="34" charset="-128"/>
                <a:ea typeface="Meiryo" panose="020B0604030504040204" pitchFamily="34" charset="-128"/>
              </a:rPr>
              <a:t>}</a:t>
            </a:r>
          </a:p>
        </p:txBody>
      </p:sp>
      <p:sp>
        <p:nvSpPr>
          <p:cNvPr id="18" name="テキスト ボックス 17">
            <a:extLst>
              <a:ext uri="{FF2B5EF4-FFF2-40B4-BE49-F238E27FC236}">
                <a16:creationId xmlns:a16="http://schemas.microsoft.com/office/drawing/2014/main" id="{8341E25A-3097-5A5A-69FE-C42574F9856C}"/>
              </a:ext>
            </a:extLst>
          </p:cNvPr>
          <p:cNvSpPr txBox="1"/>
          <p:nvPr/>
        </p:nvSpPr>
        <p:spPr>
          <a:xfrm>
            <a:off x="1597613" y="3589581"/>
            <a:ext cx="5979850" cy="323165"/>
          </a:xfrm>
          <a:prstGeom prst="rect">
            <a:avLst/>
          </a:prstGeom>
          <a:noFill/>
        </p:spPr>
        <p:txBody>
          <a:bodyPr wrap="square" rtlCol="0">
            <a:spAutoFit/>
          </a:bodyPr>
          <a:lstStyle/>
          <a:p>
            <a:r>
              <a:rPr kumimoji="1" lang="ja-JP" altLang="en-US" sz="1500" dirty="0">
                <a:solidFill>
                  <a:srgbClr val="000000"/>
                </a:solidFill>
                <a:latin typeface="Meiryo" panose="020B0604030504040204" pitchFamily="34" charset="-128"/>
                <a:ea typeface="Meiryo" panose="020B0604030504040204" pitchFamily="34" charset="-128"/>
              </a:rPr>
              <a:t>プリンシパルタグ</a:t>
            </a:r>
            <a:r>
              <a:rPr kumimoji="1" lang="en-US" altLang="ja-JP" sz="1500" dirty="0">
                <a:solidFill>
                  <a:srgbClr val="000000"/>
                </a:solidFill>
                <a:latin typeface="Meiryo" panose="020B0604030504040204" pitchFamily="34" charset="-128"/>
                <a:ea typeface="Meiryo" panose="020B0604030504040204" pitchFamily="34" charset="-128"/>
              </a:rPr>
              <a:t>/</a:t>
            </a:r>
            <a:r>
              <a:rPr kumimoji="1" lang="ja-JP" altLang="en-US" sz="1500" dirty="0">
                <a:solidFill>
                  <a:srgbClr val="000000"/>
                </a:solidFill>
                <a:latin typeface="Meiryo" panose="020B0604030504040204" pitchFamily="34" charset="-128"/>
                <a:ea typeface="Meiryo" panose="020B0604030504040204" pitchFamily="34" charset="-128"/>
              </a:rPr>
              <a:t>リソースタグを用いたポリシーの例</a:t>
            </a:r>
          </a:p>
        </p:txBody>
      </p:sp>
      <p:sp>
        <p:nvSpPr>
          <p:cNvPr id="19" name="吹き出し: 四角形 3">
            <a:extLst>
              <a:ext uri="{FF2B5EF4-FFF2-40B4-BE49-F238E27FC236}">
                <a16:creationId xmlns:a16="http://schemas.microsoft.com/office/drawing/2014/main" id="{68F4C51E-1A75-7596-3C20-54DAA1059C8D}"/>
              </a:ext>
            </a:extLst>
          </p:cNvPr>
          <p:cNvSpPr/>
          <p:nvPr/>
        </p:nvSpPr>
        <p:spPr>
          <a:xfrm>
            <a:off x="5836420" y="4836409"/>
            <a:ext cx="5156461" cy="518054"/>
          </a:xfrm>
          <a:prstGeom prst="wedgeRectCallout">
            <a:avLst>
              <a:gd name="adj1" fmla="val -36550"/>
              <a:gd name="adj2" fmla="val 77763"/>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kumimoji="1" lang="ja-JP" altLang="en-US" sz="1500" dirty="0">
                <a:latin typeface="Meiryo" panose="020B0604030504040204" pitchFamily="34" charset="-128"/>
                <a:ea typeface="Meiryo" panose="020B0604030504040204" pitchFamily="34" charset="-128"/>
              </a:rPr>
              <a:t>プリンシパルタグとリソースタグの「</a:t>
            </a:r>
            <a:r>
              <a:rPr kumimoji="1" lang="en-US" altLang="ja-JP" sz="1500" dirty="0">
                <a:latin typeface="Meiryo" panose="020B0604030504040204" pitchFamily="34" charset="-128"/>
                <a:ea typeface="Meiryo" panose="020B0604030504040204" pitchFamily="34" charset="-128"/>
              </a:rPr>
              <a:t>Project</a:t>
            </a:r>
            <a:r>
              <a:rPr kumimoji="1" lang="ja-JP" altLang="en-US" sz="1500" dirty="0">
                <a:latin typeface="Meiryo" panose="020B0604030504040204" pitchFamily="34" charset="-128"/>
                <a:ea typeface="Meiryo" panose="020B0604030504040204" pitchFamily="34" charset="-128"/>
              </a:rPr>
              <a:t>」の値が</a:t>
            </a:r>
            <a:endParaRPr kumimoji="1" lang="en-US" altLang="ja-JP" sz="1500" dirty="0">
              <a:latin typeface="Meiryo" panose="020B0604030504040204" pitchFamily="34" charset="-128"/>
              <a:ea typeface="Meiryo" panose="020B0604030504040204" pitchFamily="34" charset="-128"/>
            </a:endParaRPr>
          </a:p>
          <a:p>
            <a:pPr algn="ctr"/>
            <a:r>
              <a:rPr kumimoji="1" lang="ja-JP" altLang="en-US" sz="1500" dirty="0">
                <a:latin typeface="Meiryo" panose="020B0604030504040204" pitchFamily="34" charset="-128"/>
                <a:ea typeface="Meiryo" panose="020B0604030504040204" pitchFamily="34" charset="-128"/>
              </a:rPr>
              <a:t>等しいリソースのみ操作が可能</a:t>
            </a:r>
          </a:p>
        </p:txBody>
      </p:sp>
      <p:sp>
        <p:nvSpPr>
          <p:cNvPr id="20" name="吹き出し: 四角形 5">
            <a:extLst>
              <a:ext uri="{FF2B5EF4-FFF2-40B4-BE49-F238E27FC236}">
                <a16:creationId xmlns:a16="http://schemas.microsoft.com/office/drawing/2014/main" id="{F7921AA8-4E33-EFB9-5F01-41F7312DEA31}"/>
              </a:ext>
            </a:extLst>
          </p:cNvPr>
          <p:cNvSpPr/>
          <p:nvPr/>
        </p:nvSpPr>
        <p:spPr>
          <a:xfrm>
            <a:off x="4038615" y="5976538"/>
            <a:ext cx="5807025" cy="658875"/>
          </a:xfrm>
          <a:prstGeom prst="wedgeRectCallout">
            <a:avLst>
              <a:gd name="adj1" fmla="val 18826"/>
              <a:gd name="adj2" fmla="val -91557"/>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kumimoji="1" lang="ja-JP" altLang="en-US" sz="1500" dirty="0">
                <a:latin typeface="Meiryo" panose="020B0604030504040204" pitchFamily="34" charset="-128"/>
                <a:ea typeface="Meiryo" panose="020B0604030504040204" pitchFamily="34" charset="-128"/>
              </a:rPr>
              <a:t>例えば、ユーザ </a:t>
            </a:r>
            <a:r>
              <a:rPr kumimoji="1" lang="en-US" altLang="ja-JP" sz="1500" dirty="0">
                <a:latin typeface="Meiryo" panose="020B0604030504040204" pitchFamily="34" charset="-128"/>
                <a:ea typeface="Meiryo" panose="020B0604030504040204" pitchFamily="34" charset="-128"/>
              </a:rPr>
              <a:t>Nancy</a:t>
            </a:r>
            <a:r>
              <a:rPr kumimoji="1" lang="ja-JP" altLang="en-US" sz="1500" dirty="0">
                <a:latin typeface="Meiryo" panose="020B0604030504040204" pitchFamily="34" charset="-128"/>
                <a:ea typeface="Meiryo" panose="020B0604030504040204" pitchFamily="34" charset="-128"/>
              </a:rPr>
              <a:t>の</a:t>
            </a:r>
            <a:r>
              <a:rPr kumimoji="1" lang="en-US" altLang="ja-JP" sz="1500" dirty="0">
                <a:latin typeface="Meiryo" panose="020B0604030504040204" pitchFamily="34" charset="-128"/>
                <a:ea typeface="Meiryo" panose="020B0604030504040204" pitchFamily="34" charset="-128"/>
              </a:rPr>
              <a:t>Project</a:t>
            </a:r>
            <a:r>
              <a:rPr kumimoji="1" lang="ja-JP" altLang="en-US" sz="1500" dirty="0">
                <a:latin typeface="Meiryo" panose="020B0604030504040204" pitchFamily="34" charset="-128"/>
                <a:ea typeface="Meiryo" panose="020B0604030504040204" pitchFamily="34" charset="-128"/>
              </a:rPr>
              <a:t>タグ値が </a:t>
            </a:r>
            <a:r>
              <a:rPr kumimoji="1" lang="en-US" altLang="ja-JP" sz="1500" u="sng" dirty="0">
                <a:latin typeface="Meiryo" panose="020B0604030504040204" pitchFamily="34" charset="-128"/>
                <a:ea typeface="Meiryo" panose="020B0604030504040204" pitchFamily="34" charset="-128"/>
              </a:rPr>
              <a:t>Green</a:t>
            </a:r>
            <a:r>
              <a:rPr kumimoji="1" lang="ja-JP" altLang="en-US" sz="1500" u="sng" dirty="0">
                <a:latin typeface="Meiryo" panose="020B0604030504040204" pitchFamily="34" charset="-128"/>
                <a:ea typeface="Meiryo" panose="020B0604030504040204" pitchFamily="34" charset="-128"/>
              </a:rPr>
              <a:t> </a:t>
            </a:r>
            <a:r>
              <a:rPr kumimoji="1" lang="ja-JP" altLang="en-US" sz="1500" dirty="0">
                <a:latin typeface="Meiryo" panose="020B0604030504040204" pitchFamily="34" charset="-128"/>
                <a:ea typeface="Meiryo" panose="020B0604030504040204" pitchFamily="34" charset="-128"/>
              </a:rPr>
              <a:t>の場合</a:t>
            </a:r>
            <a:endParaRPr kumimoji="1" lang="en-US" altLang="ja-JP" sz="1500" dirty="0">
              <a:latin typeface="Meiryo" panose="020B0604030504040204" pitchFamily="34" charset="-128"/>
              <a:ea typeface="Meiryo" panose="020B0604030504040204" pitchFamily="34" charset="-128"/>
            </a:endParaRPr>
          </a:p>
          <a:p>
            <a:pPr algn="ctr"/>
            <a:r>
              <a:rPr kumimoji="1" lang="ja-JP" altLang="en-US" sz="1500" dirty="0">
                <a:latin typeface="Meiryo" panose="020B0604030504040204" pitchFamily="34" charset="-128"/>
                <a:ea typeface="Meiryo" panose="020B0604030504040204" pitchFamily="34" charset="-128"/>
              </a:rPr>
              <a:t>リソースの</a:t>
            </a:r>
            <a:r>
              <a:rPr kumimoji="1" lang="en-US" altLang="ja-JP" sz="1500" dirty="0">
                <a:latin typeface="Meiryo" panose="020B0604030504040204" pitchFamily="34" charset="-128"/>
                <a:ea typeface="Meiryo" panose="020B0604030504040204" pitchFamily="34" charset="-128"/>
              </a:rPr>
              <a:t>Project</a:t>
            </a:r>
            <a:r>
              <a:rPr kumimoji="1" lang="ja-JP" altLang="en-US" sz="1500" dirty="0">
                <a:latin typeface="Meiryo" panose="020B0604030504040204" pitchFamily="34" charset="-128"/>
                <a:ea typeface="Meiryo" panose="020B0604030504040204" pitchFamily="34" charset="-128"/>
              </a:rPr>
              <a:t>タグ値が </a:t>
            </a:r>
            <a:r>
              <a:rPr kumimoji="1" lang="en-US" altLang="ja-JP" sz="1500" u="sng" dirty="0">
                <a:latin typeface="Meiryo" panose="020B0604030504040204" pitchFamily="34" charset="-128"/>
                <a:ea typeface="Meiryo" panose="020B0604030504040204" pitchFamily="34" charset="-128"/>
              </a:rPr>
              <a:t>Green</a:t>
            </a:r>
            <a:r>
              <a:rPr kumimoji="1" lang="ja-JP" altLang="en-US" sz="1500" dirty="0">
                <a:latin typeface="Meiryo" panose="020B0604030504040204" pitchFamily="34" charset="-128"/>
                <a:ea typeface="Meiryo" panose="020B0604030504040204" pitchFamily="34" charset="-128"/>
              </a:rPr>
              <a:t> のリソースへ</a:t>
            </a:r>
            <a:endParaRPr kumimoji="1" lang="en-US" altLang="ja-JP" sz="1500" dirty="0">
              <a:latin typeface="Meiryo" panose="020B0604030504040204" pitchFamily="34" charset="-128"/>
              <a:ea typeface="Meiryo" panose="020B0604030504040204" pitchFamily="34" charset="-128"/>
            </a:endParaRPr>
          </a:p>
          <a:p>
            <a:pPr algn="ctr"/>
            <a:r>
              <a:rPr kumimoji="1" lang="ja-JP" altLang="en-US" sz="1500" dirty="0">
                <a:latin typeface="Meiryo" panose="020B0604030504040204" pitchFamily="34" charset="-128"/>
                <a:ea typeface="Meiryo" panose="020B0604030504040204" pitchFamily="34" charset="-128"/>
              </a:rPr>
              <a:t>アクセスができる</a:t>
            </a:r>
          </a:p>
        </p:txBody>
      </p:sp>
      <p:sp>
        <p:nvSpPr>
          <p:cNvPr id="4" name="テキスト ボックス 3">
            <a:extLst>
              <a:ext uri="{FF2B5EF4-FFF2-40B4-BE49-F238E27FC236}">
                <a16:creationId xmlns:a16="http://schemas.microsoft.com/office/drawing/2014/main" id="{AEC0B459-7C38-A15C-120E-D4FE2E6F9DD8}"/>
              </a:ext>
            </a:extLst>
          </p:cNvPr>
          <p:cNvSpPr txBox="1"/>
          <p:nvPr/>
        </p:nvSpPr>
        <p:spPr>
          <a:xfrm>
            <a:off x="10607211" y="0"/>
            <a:ext cx="1584789" cy="369332"/>
          </a:xfrm>
          <a:prstGeom prst="rect">
            <a:avLst/>
          </a:prstGeom>
          <a:noFill/>
        </p:spPr>
        <p:txBody>
          <a:bodyPr wrap="square" anchor="ctr">
            <a:spAutoFit/>
          </a:bodyPr>
          <a:lstStyle/>
          <a:p>
            <a:pPr algn="ctr"/>
            <a:r>
              <a:rPr lang="en-US" altLang="ja-JP" sz="1800" b="0" i="0" dirty="0">
                <a:solidFill>
                  <a:schemeClr val="bg1">
                    <a:lumMod val="50000"/>
                  </a:schemeClr>
                </a:solidFill>
                <a:effectLst/>
                <a:latin typeface="Meiryo" panose="020B0604030504040204" pitchFamily="34" charset="-128"/>
                <a:ea typeface="Meiryo" panose="020B0604030504040204" pitchFamily="34" charset="-128"/>
              </a:rPr>
              <a:t>SEC02-BP06</a:t>
            </a:r>
            <a:endParaRPr lang="ja-JP" altLang="en-US">
              <a:solidFill>
                <a:schemeClr val="bg1">
                  <a:lumMod val="50000"/>
                </a:schemeClr>
              </a:solidFill>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136583490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DAFE1B-9D43-D5C2-1163-7CCCD6C012E3}"/>
              </a:ext>
            </a:extLst>
          </p:cNvPr>
          <p:cNvSpPr>
            <a:spLocks noGrp="1"/>
          </p:cNvSpPr>
          <p:nvPr>
            <p:ph type="title"/>
          </p:nvPr>
        </p:nvSpPr>
        <p:spPr/>
        <p:txBody>
          <a:bodyPr/>
          <a:lstStyle/>
          <a:p>
            <a:pPr algn="l"/>
            <a:r>
              <a:rPr lang="en-JP" sz="2400" dirty="0"/>
              <a:t>レビュー観点 : </a:t>
            </a:r>
            <a:r>
              <a:rPr lang="en-US" altLang="ja-JP" sz="2400" dirty="0"/>
              <a:t>ID</a:t>
            </a:r>
            <a:r>
              <a:rPr lang="ja-JP" altLang="en-US" sz="2400"/>
              <a:t>とアクセス管理</a:t>
            </a:r>
            <a:r>
              <a:rPr lang="en-US" altLang="ja-JP" sz="2400" dirty="0"/>
              <a:t> / Permission Management</a:t>
            </a:r>
            <a:br>
              <a:rPr lang="en-JP" sz="2400" dirty="0"/>
            </a:br>
            <a:r>
              <a:rPr lang="en-US" sz="2800" b="0" i="0" dirty="0">
                <a:solidFill>
                  <a:srgbClr val="16191F"/>
                </a:solidFill>
                <a:effectLst/>
                <a:latin typeface="Amazon Ember" panose="020B0603020204020204" pitchFamily="34" charset="0"/>
              </a:rPr>
              <a:t>SEC03-BP0</a:t>
            </a:r>
            <a:r>
              <a:rPr lang="en-US" sz="2800" b="0" dirty="0">
                <a:solidFill>
                  <a:srgbClr val="16191F"/>
                </a:solidFill>
                <a:latin typeface="Amazon Ember" panose="020B0603020204020204" pitchFamily="34" charset="0"/>
              </a:rPr>
              <a:t>1</a:t>
            </a:r>
            <a:r>
              <a:rPr lang="en-US" altLang="ja-JP" sz="2800" b="0" i="0" dirty="0">
                <a:solidFill>
                  <a:srgbClr val="16191F"/>
                </a:solidFill>
                <a:effectLst/>
                <a:latin typeface="Amazon Ember" panose="020B0603020204020204" pitchFamily="34" charset="0"/>
              </a:rPr>
              <a:t> </a:t>
            </a:r>
            <a:r>
              <a:rPr lang="ja-JP" altLang="en-US" sz="2800" b="0" i="0">
                <a:solidFill>
                  <a:srgbClr val="16191F"/>
                </a:solidFill>
                <a:effectLst/>
                <a:latin typeface="Amazon Ember" panose="020B0603020204020204" pitchFamily="34" charset="0"/>
              </a:rPr>
              <a:t>アクセス要件を定義する</a:t>
            </a:r>
            <a:endParaRPr lang="en-JP" sz="3600" dirty="0"/>
          </a:p>
        </p:txBody>
      </p:sp>
      <p:sp>
        <p:nvSpPr>
          <p:cNvPr id="3" name="Text Placeholder 2">
            <a:extLst>
              <a:ext uri="{FF2B5EF4-FFF2-40B4-BE49-F238E27FC236}">
                <a16:creationId xmlns:a16="http://schemas.microsoft.com/office/drawing/2014/main" id="{57D180CB-6965-22E7-4C3F-7BC75DB3949C}"/>
              </a:ext>
            </a:extLst>
          </p:cNvPr>
          <p:cNvSpPr>
            <a:spLocks noGrp="1"/>
          </p:cNvSpPr>
          <p:nvPr>
            <p:ph type="body" sz="quarter" idx="10"/>
          </p:nvPr>
        </p:nvSpPr>
        <p:spPr/>
        <p:txBody>
          <a:bodyPr/>
          <a:lstStyle/>
          <a:p>
            <a:r>
              <a:rPr lang="en-JP" sz="1400" dirty="0">
                <a:solidFill>
                  <a:srgbClr val="0070C0"/>
                </a:solidFill>
              </a:rPr>
              <a:t>ポイント</a:t>
            </a:r>
          </a:p>
          <a:p>
            <a:pPr marL="285750" indent="-285750">
              <a:buFont typeface="Arial" panose="020B0604020202020204" pitchFamily="34" charset="0"/>
              <a:buChar char="•"/>
            </a:pPr>
            <a:r>
              <a:rPr lang="en-JP" sz="1400" dirty="0"/>
              <a:t>ワークロード内の各コンポーネントにアクセスできるユーザーや内容を明確に定義し、適切な認証・認可の方法を選択する。</a:t>
            </a:r>
          </a:p>
          <a:p>
            <a:pPr marL="285750" indent="-285750">
              <a:buFont typeface="Arial" panose="020B0604020202020204" pitchFamily="34" charset="0"/>
              <a:buChar char="•"/>
            </a:pPr>
            <a:endParaRPr lang="en-JP" sz="1400" dirty="0"/>
          </a:p>
          <a:p>
            <a:endParaRPr lang="en-JP" sz="1400" dirty="0"/>
          </a:p>
          <a:p>
            <a:r>
              <a:rPr lang="en-JP" sz="1400" dirty="0">
                <a:solidFill>
                  <a:srgbClr val="0070C0"/>
                </a:solidFill>
              </a:rPr>
              <a:t>レビュー観点の例</a:t>
            </a:r>
            <a:endParaRPr lang="en-JP" sz="1233" dirty="0"/>
          </a:p>
          <a:p>
            <a:pPr marL="285750" indent="-285750">
              <a:buFont typeface="Arial" panose="020B0604020202020204" pitchFamily="34" charset="0"/>
              <a:buChar char="•"/>
            </a:pPr>
            <a:r>
              <a:rPr lang="en-US" sz="1400" dirty="0" err="1"/>
              <a:t>ユーザの役割に従って、どのようなアクセス権限が必要かを明確に定めているか</a:t>
            </a:r>
            <a:r>
              <a:rPr lang="en-US" sz="1400" dirty="0"/>
              <a:t>。</a:t>
            </a:r>
          </a:p>
          <a:p>
            <a:pPr marL="285750" indent="-285750">
              <a:buFont typeface="Arial" panose="020B0604020202020204" pitchFamily="34" charset="0"/>
              <a:buChar char="•"/>
            </a:pPr>
            <a:r>
              <a:rPr lang="en-US" sz="1400" dirty="0" err="1"/>
              <a:t>各ユーザーにアドホックにアクセス権限を与えていないか</a:t>
            </a:r>
            <a:r>
              <a:rPr lang="en-US" sz="1400" dirty="0"/>
              <a:t>。</a:t>
            </a:r>
          </a:p>
          <a:p>
            <a:pPr marL="882362" lvl="1" indent="-285750">
              <a:buFont typeface="Arial" panose="020B0604020202020204" pitchFamily="34" charset="0"/>
              <a:buChar char="•"/>
            </a:pPr>
            <a:r>
              <a:rPr lang="en-US" sz="1233" dirty="0" err="1"/>
              <a:t>ユーザーの認証については、IDフェデレーション</a:t>
            </a:r>
            <a:r>
              <a:rPr lang="en-US" sz="1233" dirty="0"/>
              <a:t> / </a:t>
            </a:r>
            <a:r>
              <a:rPr lang="en-US" sz="1233" dirty="0" err="1"/>
              <a:t>SSOにより一元化する</a:t>
            </a:r>
            <a:r>
              <a:rPr lang="en-US" sz="1233" dirty="0"/>
              <a:t>。</a:t>
            </a:r>
          </a:p>
          <a:p>
            <a:pPr marL="882362" lvl="1" indent="-285750">
              <a:buFont typeface="Arial" panose="020B0604020202020204" pitchFamily="34" charset="0"/>
              <a:buChar char="•"/>
            </a:pPr>
            <a:endParaRPr lang="en-US" sz="1200" dirty="0"/>
          </a:p>
          <a:p>
            <a:pPr marL="285750" indent="-285750">
              <a:buFont typeface="Arial" panose="020B0604020202020204" pitchFamily="34" charset="0"/>
              <a:buChar char="•"/>
            </a:pPr>
            <a:r>
              <a:rPr lang="en-US" sz="1400" dirty="0" err="1"/>
              <a:t>社員の異動や退職に伴うアクセス要件の変更に対して、アクセス権限が更新されるようになっているか</a:t>
            </a:r>
            <a:r>
              <a:rPr lang="en-US" sz="1400" dirty="0"/>
              <a:t>。</a:t>
            </a:r>
          </a:p>
          <a:p>
            <a:endParaRPr lang="en-JP" sz="1400" dirty="0"/>
          </a:p>
          <a:p>
            <a:endParaRPr lang="en-JP" dirty="0"/>
          </a:p>
        </p:txBody>
      </p:sp>
    </p:spTree>
    <p:extLst>
      <p:ext uri="{BB962C8B-B14F-4D97-AF65-F5344CB8AC3E}">
        <p14:creationId xmlns:p14="http://schemas.microsoft.com/office/powerpoint/2010/main" val="208840448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DAFE1B-9D43-D5C2-1163-7CCCD6C012E3}"/>
              </a:ext>
            </a:extLst>
          </p:cNvPr>
          <p:cNvSpPr>
            <a:spLocks noGrp="1"/>
          </p:cNvSpPr>
          <p:nvPr>
            <p:ph type="title"/>
          </p:nvPr>
        </p:nvSpPr>
        <p:spPr/>
        <p:txBody>
          <a:bodyPr/>
          <a:lstStyle/>
          <a:p>
            <a:pPr algn="l"/>
            <a:r>
              <a:rPr lang="en-JP" sz="2400" dirty="0"/>
              <a:t>レビュー観点 : </a:t>
            </a:r>
            <a:r>
              <a:rPr lang="en-US" altLang="ja-JP" sz="2400" dirty="0"/>
              <a:t>ID</a:t>
            </a:r>
            <a:r>
              <a:rPr lang="ja-JP" altLang="en-US" sz="2400"/>
              <a:t>とアクセス管理</a:t>
            </a:r>
            <a:r>
              <a:rPr lang="en-US" altLang="ja-JP" sz="2400" dirty="0"/>
              <a:t> / Permission Management</a:t>
            </a:r>
            <a:br>
              <a:rPr lang="en-JP" sz="2400" dirty="0"/>
            </a:br>
            <a:r>
              <a:rPr lang="en-US" sz="2800" b="0" i="0" dirty="0">
                <a:solidFill>
                  <a:srgbClr val="16191F"/>
                </a:solidFill>
                <a:effectLst/>
                <a:latin typeface="Amazon Ember" panose="020B0603020204020204" pitchFamily="34" charset="0"/>
              </a:rPr>
              <a:t>SEC03-BP0</a:t>
            </a:r>
            <a:r>
              <a:rPr lang="en-US" altLang="ja-JP" sz="2800" b="0" i="0" dirty="0">
                <a:solidFill>
                  <a:srgbClr val="16191F"/>
                </a:solidFill>
                <a:effectLst/>
                <a:latin typeface="Amazon Ember" panose="020B0603020204020204" pitchFamily="34" charset="0"/>
              </a:rPr>
              <a:t>2 </a:t>
            </a:r>
            <a:r>
              <a:rPr lang="ja-JP" altLang="en-US" sz="2800" b="0" i="0">
                <a:solidFill>
                  <a:srgbClr val="16191F"/>
                </a:solidFill>
                <a:effectLst/>
                <a:latin typeface="Amazon Ember" panose="020B0603020204020204" pitchFamily="34" charset="0"/>
              </a:rPr>
              <a:t>最小特権のアクセスを付与する</a:t>
            </a:r>
            <a:endParaRPr lang="en-JP" sz="3600" dirty="0"/>
          </a:p>
        </p:txBody>
      </p:sp>
      <p:sp>
        <p:nvSpPr>
          <p:cNvPr id="3" name="Text Placeholder 2">
            <a:extLst>
              <a:ext uri="{FF2B5EF4-FFF2-40B4-BE49-F238E27FC236}">
                <a16:creationId xmlns:a16="http://schemas.microsoft.com/office/drawing/2014/main" id="{57D180CB-6965-22E7-4C3F-7BC75DB3949C}"/>
              </a:ext>
            </a:extLst>
          </p:cNvPr>
          <p:cNvSpPr>
            <a:spLocks noGrp="1"/>
          </p:cNvSpPr>
          <p:nvPr>
            <p:ph type="body" sz="quarter" idx="10"/>
          </p:nvPr>
        </p:nvSpPr>
        <p:spPr/>
        <p:txBody>
          <a:bodyPr/>
          <a:lstStyle/>
          <a:p>
            <a:r>
              <a:rPr lang="en-JP" sz="1400" dirty="0">
                <a:solidFill>
                  <a:srgbClr val="0070C0"/>
                </a:solidFill>
              </a:rPr>
              <a:t>ポイント</a:t>
            </a:r>
          </a:p>
          <a:p>
            <a:pPr marL="285750" indent="-285750">
              <a:buFont typeface="Arial" panose="020B0604020202020204" pitchFamily="34" charset="0"/>
              <a:buChar char="•"/>
            </a:pPr>
            <a:r>
              <a:rPr lang="ja-JP" altLang="en-US" sz="1400"/>
              <a:t>特定の条件下で特定のリソースに対する特定のアクションを実行するために必要となるアクセス許可のみを付与する。</a:t>
            </a:r>
            <a:endParaRPr lang="en-US" altLang="ja-JP" sz="1400" dirty="0"/>
          </a:p>
          <a:p>
            <a:pPr marL="285750" indent="-285750">
              <a:buFont typeface="Arial" panose="020B0604020202020204" pitchFamily="34" charset="0"/>
              <a:buChar char="•"/>
            </a:pPr>
            <a:r>
              <a:rPr lang="en-US" altLang="ja-JP" sz="1400" dirty="0"/>
              <a:t>AWS</a:t>
            </a:r>
            <a:r>
              <a:rPr lang="ja-JP" altLang="en-US" sz="1400"/>
              <a:t>環境において必要な役割を洗い出し、グループや属性を利用して設定する。個々のユーザーのアクセス許可を個別に定義しない。</a:t>
            </a:r>
            <a:endParaRPr lang="en-JP" sz="1400" dirty="0"/>
          </a:p>
          <a:p>
            <a:pPr marL="285750" indent="-285750">
              <a:buFont typeface="Arial" panose="020B0604020202020204" pitchFamily="34" charset="0"/>
              <a:buChar char="•"/>
            </a:pPr>
            <a:endParaRPr lang="en-JP" sz="1400" dirty="0"/>
          </a:p>
          <a:p>
            <a:endParaRPr lang="en-JP" sz="1400" dirty="0"/>
          </a:p>
          <a:p>
            <a:r>
              <a:rPr lang="en-JP" sz="1400" dirty="0">
                <a:solidFill>
                  <a:srgbClr val="0070C0"/>
                </a:solidFill>
              </a:rPr>
              <a:t>レビュー観点の例</a:t>
            </a:r>
            <a:endParaRPr lang="en-JP" sz="1233" dirty="0"/>
          </a:p>
          <a:p>
            <a:pPr marL="285750" indent="-285750">
              <a:buFont typeface="Arial" panose="020B0604020202020204" pitchFamily="34" charset="0"/>
              <a:buChar char="•"/>
            </a:pPr>
            <a:r>
              <a:rPr lang="en-US" sz="1400" dirty="0" err="1"/>
              <a:t>デフォルトでユーザーに管理者権限を付与していないか</a:t>
            </a:r>
            <a:endParaRPr lang="en-US" sz="1400" dirty="0"/>
          </a:p>
          <a:p>
            <a:pPr marL="285750" indent="-285750">
              <a:buFont typeface="Arial" panose="020B0604020202020204" pitchFamily="34" charset="0"/>
              <a:buChar char="•"/>
            </a:pPr>
            <a:r>
              <a:rPr lang="en-US" sz="1400" dirty="0" err="1"/>
              <a:t>ルートユーザーを日常業務に使用していないか</a:t>
            </a:r>
            <a:endParaRPr lang="en-US" sz="1400" dirty="0"/>
          </a:p>
          <a:p>
            <a:pPr marL="285750" indent="-285750">
              <a:buFont typeface="Arial" panose="020B0604020202020204" pitchFamily="34" charset="0"/>
              <a:buChar char="•"/>
            </a:pPr>
            <a:r>
              <a:rPr lang="en-US" sz="1400" dirty="0" err="1"/>
              <a:t>過度に強力な権限を持ったユーザーを作っていないか（業務を遂行する上で必要がない権限まで付与するようなポリシ</a:t>
            </a:r>
            <a:r>
              <a:rPr lang="en-US" sz="1400" dirty="0"/>
              <a:t>ー）</a:t>
            </a:r>
          </a:p>
          <a:p>
            <a:pPr marL="285750" indent="-285750">
              <a:buFont typeface="Arial" panose="020B0604020202020204" pitchFamily="34" charset="0"/>
              <a:buChar char="•"/>
            </a:pPr>
            <a:r>
              <a:rPr lang="en-US" sz="1400" dirty="0" err="1"/>
              <a:t>定期的にアクセス権限をレビューしているか</a:t>
            </a:r>
            <a:endParaRPr lang="en-US" sz="1400" dirty="0"/>
          </a:p>
          <a:p>
            <a:pPr marL="882362" lvl="1" indent="-285750">
              <a:buFont typeface="Arial" panose="020B0604020202020204" pitchFamily="34" charset="0"/>
              <a:buChar char="•"/>
            </a:pPr>
            <a:r>
              <a:rPr lang="en-US" sz="1233" dirty="0" err="1"/>
              <a:t>ユーザーアクセスを定期的にレビューして、不要なアクセス権限を削除する</a:t>
            </a:r>
            <a:endParaRPr lang="en-US" sz="1233" dirty="0"/>
          </a:p>
          <a:p>
            <a:pPr marL="882362" lvl="1" indent="-285750">
              <a:buFont typeface="Arial" panose="020B0604020202020204" pitchFamily="34" charset="0"/>
              <a:buChar char="•"/>
            </a:pPr>
            <a:r>
              <a:rPr lang="en-US" sz="1233" dirty="0"/>
              <a:t>AWS Config </a:t>
            </a:r>
            <a:r>
              <a:rPr lang="en-US" sz="1233" dirty="0" err="1"/>
              <a:t>および</a:t>
            </a:r>
            <a:r>
              <a:rPr lang="ja-JP" altLang="en-US" sz="1233"/>
              <a:t> </a:t>
            </a:r>
            <a:r>
              <a:rPr lang="en-US" altLang="ja-JP" sz="1233" dirty="0"/>
              <a:t>IAM Access Analyzer </a:t>
            </a:r>
            <a:r>
              <a:rPr lang="ja-JP" altLang="en-US" sz="1233"/>
              <a:t>の利用を検討する</a:t>
            </a:r>
            <a:endParaRPr lang="en-US" altLang="ja-JP" sz="1233" dirty="0"/>
          </a:p>
          <a:p>
            <a:pPr marL="285750" indent="-285750">
              <a:buFont typeface="Arial" panose="020B0604020202020204" pitchFamily="34" charset="0"/>
              <a:buChar char="•"/>
            </a:pPr>
            <a:r>
              <a:rPr lang="en-US" sz="1400" dirty="0" err="1"/>
              <a:t>マシンによるアクセスについては、必要最小限の権限を付与されたIAMロールによって権限が制御されているか</a:t>
            </a:r>
            <a:r>
              <a:rPr lang="en-US" sz="1400" dirty="0"/>
              <a:t>？</a:t>
            </a:r>
          </a:p>
          <a:p>
            <a:pPr marL="285750" indent="-285750">
              <a:buFont typeface="Arial" panose="020B0604020202020204" pitchFamily="34" charset="0"/>
              <a:buChar char="•"/>
            </a:pPr>
            <a:endParaRPr lang="en-JP" sz="1400" dirty="0"/>
          </a:p>
          <a:p>
            <a:endParaRPr lang="en-JP" sz="1400" dirty="0"/>
          </a:p>
          <a:p>
            <a:endParaRPr lang="en-JP" dirty="0"/>
          </a:p>
        </p:txBody>
      </p:sp>
    </p:spTree>
    <p:extLst>
      <p:ext uri="{BB962C8B-B14F-4D97-AF65-F5344CB8AC3E}">
        <p14:creationId xmlns:p14="http://schemas.microsoft.com/office/powerpoint/2010/main" val="322281473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D03F70-044D-724A-B653-5B911DB3D6CB}"/>
              </a:ext>
            </a:extLst>
          </p:cNvPr>
          <p:cNvSpPr>
            <a:spLocks noGrp="1"/>
          </p:cNvSpPr>
          <p:nvPr>
            <p:ph type="title"/>
          </p:nvPr>
        </p:nvSpPr>
        <p:spPr/>
        <p:txBody>
          <a:bodyPr/>
          <a:lstStyle/>
          <a:p>
            <a:r>
              <a:rPr lang="ja-JP" altLang="en-US" sz="2800" b="0"/>
              <a:t>参考</a:t>
            </a:r>
            <a:r>
              <a:rPr lang="en-US" altLang="ja-JP" sz="2800" b="0" dirty="0"/>
              <a:t>: IAM</a:t>
            </a:r>
            <a:r>
              <a:rPr lang="ja-JP" altLang="en-US" sz="2800" b="0"/>
              <a:t>の運用開始準備～権限付与</a:t>
            </a:r>
          </a:p>
        </p:txBody>
      </p:sp>
      <p:sp>
        <p:nvSpPr>
          <p:cNvPr id="5" name="スライド番号プレースホルダー 4"/>
          <p:cNvSpPr>
            <a:spLocks noGrp="1"/>
          </p:cNvSpPr>
          <p:nvPr>
            <p:ph type="sldNum" sz="quarter" idx="4294967295"/>
          </p:nvPr>
        </p:nvSpPr>
        <p:spPr>
          <a:xfrm>
            <a:off x="11324167" y="8460053"/>
            <a:ext cx="867833" cy="486833"/>
          </a:xfrm>
          <a:prstGeom prst="rect">
            <a:avLst/>
          </a:prstGeom>
        </p:spPr>
        <p:txBody>
          <a:bodyPr vert="horz" lIns="121920" tIns="60960" rIns="121920" bIns="60960" rtlCol="0" anchor="ctr"/>
          <a:lstStyle>
            <a:defPPr>
              <a:defRPr lang="ja-JP"/>
            </a:defPPr>
            <a:lvl1pPr marL="0" algn="r" defTabSz="1219151" rtl="0" eaLnBrk="1" latinLnBrk="0" hangingPunct="1">
              <a:defRPr kumimoji="1" sz="2133" kern="1200">
                <a:solidFill>
                  <a:schemeClr val="bg1">
                    <a:lumMod val="10000"/>
                  </a:schemeClr>
                </a:solidFill>
                <a:latin typeface="+mn-lt"/>
                <a:ea typeface="+mn-ea"/>
                <a:cs typeface="+mn-cs"/>
              </a:defRPr>
            </a:lvl1pPr>
            <a:lvl2pPr marL="609576" algn="l" defTabSz="1219151" rtl="0" eaLnBrk="1" latinLnBrk="0" hangingPunct="1">
              <a:defRPr kumimoji="1" sz="2400" kern="1200">
                <a:solidFill>
                  <a:schemeClr val="tx1"/>
                </a:solidFill>
                <a:latin typeface="+mn-lt"/>
                <a:ea typeface="+mn-ea"/>
                <a:cs typeface="+mn-cs"/>
              </a:defRPr>
            </a:lvl2pPr>
            <a:lvl3pPr marL="1219151" algn="l" defTabSz="1219151" rtl="0" eaLnBrk="1" latinLnBrk="0" hangingPunct="1">
              <a:defRPr kumimoji="1" sz="2400" kern="1200">
                <a:solidFill>
                  <a:schemeClr val="tx1"/>
                </a:solidFill>
                <a:latin typeface="+mn-lt"/>
                <a:ea typeface="+mn-ea"/>
                <a:cs typeface="+mn-cs"/>
              </a:defRPr>
            </a:lvl3pPr>
            <a:lvl4pPr marL="1828727" algn="l" defTabSz="1219151" rtl="0" eaLnBrk="1" latinLnBrk="0" hangingPunct="1">
              <a:defRPr kumimoji="1" sz="2400" kern="1200">
                <a:solidFill>
                  <a:schemeClr val="tx1"/>
                </a:solidFill>
                <a:latin typeface="+mn-lt"/>
                <a:ea typeface="+mn-ea"/>
                <a:cs typeface="+mn-cs"/>
              </a:defRPr>
            </a:lvl4pPr>
            <a:lvl5pPr marL="2438302" algn="l" defTabSz="1219151" rtl="0" eaLnBrk="1" latinLnBrk="0" hangingPunct="1">
              <a:defRPr kumimoji="1" sz="2400" kern="1200">
                <a:solidFill>
                  <a:schemeClr val="tx1"/>
                </a:solidFill>
                <a:latin typeface="+mn-lt"/>
                <a:ea typeface="+mn-ea"/>
                <a:cs typeface="+mn-cs"/>
              </a:defRPr>
            </a:lvl5pPr>
            <a:lvl6pPr marL="3047878" algn="l" defTabSz="1219151" rtl="0" eaLnBrk="1" latinLnBrk="0" hangingPunct="1">
              <a:defRPr kumimoji="1" sz="2400" kern="1200">
                <a:solidFill>
                  <a:schemeClr val="tx1"/>
                </a:solidFill>
                <a:latin typeface="+mn-lt"/>
                <a:ea typeface="+mn-ea"/>
                <a:cs typeface="+mn-cs"/>
              </a:defRPr>
            </a:lvl6pPr>
            <a:lvl7pPr marL="3657454" algn="l" defTabSz="1219151" rtl="0" eaLnBrk="1" latinLnBrk="0" hangingPunct="1">
              <a:defRPr kumimoji="1" sz="2400" kern="1200">
                <a:solidFill>
                  <a:schemeClr val="tx1"/>
                </a:solidFill>
                <a:latin typeface="+mn-lt"/>
                <a:ea typeface="+mn-ea"/>
                <a:cs typeface="+mn-cs"/>
              </a:defRPr>
            </a:lvl7pPr>
            <a:lvl8pPr marL="4267029" algn="l" defTabSz="1219151" rtl="0" eaLnBrk="1" latinLnBrk="0" hangingPunct="1">
              <a:defRPr kumimoji="1" sz="2400" kern="1200">
                <a:solidFill>
                  <a:schemeClr val="tx1"/>
                </a:solidFill>
                <a:latin typeface="+mn-lt"/>
                <a:ea typeface="+mn-ea"/>
                <a:cs typeface="+mn-cs"/>
              </a:defRPr>
            </a:lvl8pPr>
            <a:lvl9pPr marL="4876605" algn="l" defTabSz="1219151" rtl="0" eaLnBrk="1" latinLnBrk="0" hangingPunct="1">
              <a:defRPr kumimoji="1" sz="2400" kern="1200">
                <a:solidFill>
                  <a:schemeClr val="tx1"/>
                </a:solidFill>
                <a:latin typeface="+mn-lt"/>
                <a:ea typeface="+mn-ea"/>
                <a:cs typeface="+mn-cs"/>
              </a:defRPr>
            </a:lvl9pPr>
          </a:lstStyle>
          <a:p>
            <a:fld id="{0E0E0192-C642-4D4F-AE82-A0D0DC02E26B}" type="slidenum">
              <a:rPr lang="en-US" smtClean="0"/>
              <a:pPr/>
              <a:t>58</a:t>
            </a:fld>
            <a:endParaRPr lang="en-US" dirty="0"/>
          </a:p>
        </p:txBody>
      </p:sp>
      <p:sp>
        <p:nvSpPr>
          <p:cNvPr id="26" name="正方形/長方形 3">
            <a:extLst>
              <a:ext uri="{FF2B5EF4-FFF2-40B4-BE49-F238E27FC236}">
                <a16:creationId xmlns:a16="http://schemas.microsoft.com/office/drawing/2014/main" id="{EFA91B27-185B-4F4A-838E-F71D18A983F1}"/>
              </a:ext>
            </a:extLst>
          </p:cNvPr>
          <p:cNvSpPr/>
          <p:nvPr/>
        </p:nvSpPr>
        <p:spPr>
          <a:xfrm>
            <a:off x="266702" y="1084887"/>
            <a:ext cx="11696698" cy="72692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marL="285739" indent="-285739" defTabSz="914363">
              <a:buFont typeface="Arial" panose="020B0604020202020204" pitchFamily="34" charset="0"/>
              <a:buChar char="•"/>
              <a:defRPr/>
            </a:pPr>
            <a:r>
              <a:rPr kumimoji="1" lang="en-US" altLang="ja-JP" sz="2000" dirty="0">
                <a:solidFill>
                  <a:srgbClr val="232F3D"/>
                </a:solidFill>
                <a:latin typeface="Meiryo" panose="020B0604030504040204" pitchFamily="34" charset="-128"/>
                <a:ea typeface="Meiryo" panose="020B0604030504040204" pitchFamily="34" charset="-128"/>
              </a:rPr>
              <a:t>AWS</a:t>
            </a:r>
            <a:r>
              <a:rPr kumimoji="1" lang="ja-JP" altLang="en-US" sz="2000" dirty="0">
                <a:solidFill>
                  <a:srgbClr val="232F3D"/>
                </a:solidFill>
                <a:latin typeface="Meiryo" panose="020B0604030504040204" pitchFamily="34" charset="-128"/>
                <a:ea typeface="Meiryo" panose="020B0604030504040204" pitchFamily="34" charset="-128"/>
              </a:rPr>
              <a:t>利用者の</a:t>
            </a:r>
            <a:r>
              <a:rPr kumimoji="1" lang="ja-JP" altLang="en-US" sz="2000">
                <a:solidFill>
                  <a:srgbClr val="232F3D"/>
                </a:solidFill>
                <a:latin typeface="Meiryo" panose="020B0604030504040204" pitchFamily="34" charset="-128"/>
                <a:ea typeface="Meiryo" panose="020B0604030504040204" pitchFamily="34" charset="-128"/>
              </a:rPr>
              <a:t>役割と権限の付与方針を検討し、方針に沿って権限</a:t>
            </a:r>
            <a:r>
              <a:rPr kumimoji="1" lang="ja-JP" altLang="en-US" sz="2000" dirty="0">
                <a:solidFill>
                  <a:srgbClr val="232F3D"/>
                </a:solidFill>
                <a:latin typeface="Meiryo" panose="020B0604030504040204" pitchFamily="34" charset="-128"/>
                <a:ea typeface="Meiryo" panose="020B0604030504040204" pitchFamily="34" charset="-128"/>
              </a:rPr>
              <a:t>を作成</a:t>
            </a:r>
            <a:r>
              <a:rPr kumimoji="1" lang="ja-JP" altLang="en-US" sz="2000">
                <a:solidFill>
                  <a:srgbClr val="232F3D"/>
                </a:solidFill>
                <a:latin typeface="Meiryo" panose="020B0604030504040204" pitchFamily="34" charset="-128"/>
                <a:ea typeface="Meiryo" panose="020B0604030504040204" pitchFamily="34" charset="-128"/>
              </a:rPr>
              <a:t>・付与</a:t>
            </a:r>
            <a:endParaRPr kumimoji="1" lang="en-US" altLang="ja-JP" sz="2000" dirty="0">
              <a:solidFill>
                <a:srgbClr val="232F3D"/>
              </a:solidFill>
              <a:latin typeface="Meiryo" panose="020B0604030504040204" pitchFamily="34" charset="-128"/>
              <a:ea typeface="Meiryo" panose="020B0604030504040204" pitchFamily="34" charset="-128"/>
            </a:endParaRPr>
          </a:p>
          <a:p>
            <a:pPr marL="285739" indent="-285739" defTabSz="914363">
              <a:buFont typeface="Arial" panose="020B0604020202020204" pitchFamily="34" charset="0"/>
              <a:buChar char="•"/>
              <a:defRPr/>
            </a:pPr>
            <a:r>
              <a:rPr kumimoji="1" lang="ja-JP" altLang="en-US" sz="2000">
                <a:solidFill>
                  <a:srgbClr val="232F3D"/>
                </a:solidFill>
                <a:latin typeface="Meiryo" panose="020B0604030504040204" pitchFamily="34" charset="-128"/>
                <a:ea typeface="Meiryo" panose="020B0604030504040204" pitchFamily="34" charset="-128"/>
              </a:rPr>
              <a:t>各役割の</a:t>
            </a:r>
            <a:r>
              <a:rPr kumimoji="1" lang="en-US" altLang="ja-JP" sz="2000" dirty="0">
                <a:solidFill>
                  <a:srgbClr val="232F3D"/>
                </a:solidFill>
                <a:latin typeface="Meiryo" panose="020B0604030504040204" pitchFamily="34" charset="-128"/>
                <a:ea typeface="Meiryo" panose="020B0604030504040204" pitchFamily="34" charset="-128"/>
              </a:rPr>
              <a:t>AWS</a:t>
            </a:r>
            <a:r>
              <a:rPr kumimoji="1" lang="ja-JP" altLang="en-US" sz="2000">
                <a:solidFill>
                  <a:srgbClr val="232F3D"/>
                </a:solidFill>
                <a:latin typeface="Meiryo" panose="020B0604030504040204" pitchFamily="34" charset="-128"/>
                <a:ea typeface="Meiryo" panose="020B0604030504040204" pitchFamily="34" charset="-128"/>
              </a:rPr>
              <a:t>利用者が</a:t>
            </a:r>
            <a:r>
              <a:rPr kumimoji="1" lang="en-US" altLang="ja-JP" sz="2000" dirty="0">
                <a:solidFill>
                  <a:srgbClr val="232F3D"/>
                </a:solidFill>
                <a:latin typeface="Meiryo" panose="020B0604030504040204" pitchFamily="34" charset="-128"/>
                <a:ea typeface="Meiryo" panose="020B0604030504040204" pitchFamily="34" charset="-128"/>
              </a:rPr>
              <a:t>AWS</a:t>
            </a:r>
            <a:r>
              <a:rPr kumimoji="1" lang="ja-JP" altLang="en-US" sz="2000">
                <a:solidFill>
                  <a:srgbClr val="232F3D"/>
                </a:solidFill>
                <a:latin typeface="Meiryo" panose="020B0604030504040204" pitchFamily="34" charset="-128"/>
                <a:ea typeface="Meiryo" panose="020B0604030504040204" pitchFamily="34" charset="-128"/>
              </a:rPr>
              <a:t>環境に対して何を行うのか明確にし、権限を「実装」し「付与」する</a:t>
            </a:r>
          </a:p>
        </p:txBody>
      </p:sp>
      <p:sp>
        <p:nvSpPr>
          <p:cNvPr id="27" name="テキスト ボックス 26">
            <a:extLst>
              <a:ext uri="{FF2B5EF4-FFF2-40B4-BE49-F238E27FC236}">
                <a16:creationId xmlns:a16="http://schemas.microsoft.com/office/drawing/2014/main" id="{FDCC493F-7243-BB4A-B7DF-D48FCD320D42}"/>
              </a:ext>
            </a:extLst>
          </p:cNvPr>
          <p:cNvSpPr txBox="1"/>
          <p:nvPr/>
        </p:nvSpPr>
        <p:spPr>
          <a:xfrm>
            <a:off x="2670179" y="3937795"/>
            <a:ext cx="2046725" cy="1303456"/>
          </a:xfrm>
          <a:prstGeom prst="rect">
            <a:avLst/>
          </a:prstGeom>
          <a:solidFill>
            <a:schemeClr val="tx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algn="ctr">
              <a:defRPr sz="1200">
                <a:gradFill>
                  <a:gsLst>
                    <a:gs pos="100000">
                      <a:schemeClr val="bg1"/>
                    </a:gs>
                    <a:gs pos="100000">
                      <a:schemeClr val="tx1">
                        <a:lumMod val="85000"/>
                        <a:lumOff val="15000"/>
                      </a:schemeClr>
                    </a:gs>
                  </a:gsLst>
                  <a:lin ang="16200000" scaled="1"/>
                </a:gradFill>
                <a:latin typeface="メイリオ" panose="020B0604030504040204" pitchFamily="50" charset="-128"/>
                <a:ea typeface="メイリオ" panose="020B0604030504040204" pitchFamily="50" charset="-128"/>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defTabSz="609561">
              <a:defRPr/>
            </a:pPr>
            <a:r>
              <a:rPr lang="ja-JP" altLang="en-US" sz="1333" b="1">
                <a:gradFill>
                  <a:gsLst>
                    <a:gs pos="100000">
                      <a:srgbClr val="FFFFFF"/>
                    </a:gs>
                    <a:gs pos="100000">
                      <a:srgbClr val="1D516C">
                        <a:lumMod val="85000"/>
                        <a:lumOff val="15000"/>
                      </a:srgbClr>
                    </a:gs>
                  </a:gsLst>
                  <a:lin ang="16200000" scaled="1"/>
                </a:gradFill>
                <a:latin typeface="Meiryo" panose="020B0604030504040204" pitchFamily="34" charset="-128"/>
                <a:ea typeface="Meiryo" panose="020B0604030504040204" pitchFamily="34" charset="-128"/>
                <a:cs typeface="Meiryo" panose="020B0604030504040204" pitchFamily="50" charset="-128"/>
              </a:rPr>
              <a:t>役割毎に作業を明確化し、</a:t>
            </a:r>
            <a:r>
              <a:rPr lang="en-US" altLang="ja-JP" sz="1333" b="1" dirty="0">
                <a:gradFill>
                  <a:gsLst>
                    <a:gs pos="100000">
                      <a:srgbClr val="FFFFFF"/>
                    </a:gs>
                    <a:gs pos="100000">
                      <a:srgbClr val="1D516C">
                        <a:lumMod val="85000"/>
                        <a:lumOff val="15000"/>
                      </a:srgbClr>
                    </a:gs>
                  </a:gsLst>
                  <a:lin ang="16200000" scaled="1"/>
                </a:gradFill>
                <a:latin typeface="Meiryo" panose="020B0604030504040204" pitchFamily="34" charset="-128"/>
                <a:ea typeface="Meiryo" panose="020B0604030504040204" pitchFamily="34" charset="-128"/>
                <a:cs typeface="Meiryo" panose="020B0604030504040204" pitchFamily="50" charset="-128"/>
              </a:rPr>
              <a:t>AWS</a:t>
            </a:r>
            <a:r>
              <a:rPr lang="ja-JP" altLang="en-US" sz="1333" b="1">
                <a:gradFill>
                  <a:gsLst>
                    <a:gs pos="100000">
                      <a:srgbClr val="FFFFFF"/>
                    </a:gs>
                    <a:gs pos="100000">
                      <a:srgbClr val="1D516C">
                        <a:lumMod val="85000"/>
                        <a:lumOff val="15000"/>
                      </a:srgbClr>
                    </a:gs>
                  </a:gsLst>
                  <a:lin ang="16200000" scaled="1"/>
                </a:gradFill>
                <a:latin typeface="Meiryo" panose="020B0604030504040204" pitchFamily="34" charset="-128"/>
                <a:ea typeface="Meiryo" panose="020B0604030504040204" pitchFamily="34" charset="-128"/>
                <a:cs typeface="Meiryo" panose="020B0604030504040204" pitchFamily="50" charset="-128"/>
              </a:rPr>
              <a:t>サービスに対する操作ポイントを整理する</a:t>
            </a:r>
            <a:endParaRPr lang="en-US" altLang="ja-JP" sz="1333" b="1" dirty="0">
              <a:gradFill>
                <a:gsLst>
                  <a:gs pos="100000">
                    <a:srgbClr val="FFFFFF"/>
                  </a:gs>
                  <a:gs pos="100000">
                    <a:srgbClr val="1D516C">
                      <a:lumMod val="85000"/>
                      <a:lumOff val="15000"/>
                    </a:srgbClr>
                  </a:gs>
                </a:gsLst>
                <a:lin ang="16200000" scaled="1"/>
              </a:gradFill>
              <a:latin typeface="Meiryo" panose="020B0604030504040204" pitchFamily="34" charset="-128"/>
              <a:ea typeface="Meiryo" panose="020B0604030504040204" pitchFamily="34" charset="-128"/>
              <a:cs typeface="Meiryo" panose="020B0604030504040204" pitchFamily="50" charset="-128"/>
            </a:endParaRPr>
          </a:p>
        </p:txBody>
      </p:sp>
      <p:sp>
        <p:nvSpPr>
          <p:cNvPr id="28" name="TextBox 22">
            <a:extLst>
              <a:ext uri="{FF2B5EF4-FFF2-40B4-BE49-F238E27FC236}">
                <a16:creationId xmlns:a16="http://schemas.microsoft.com/office/drawing/2014/main" id="{5C13C2F0-AE35-E449-BA1F-3B42A47F9457}"/>
              </a:ext>
            </a:extLst>
          </p:cNvPr>
          <p:cNvSpPr txBox="1"/>
          <p:nvPr/>
        </p:nvSpPr>
        <p:spPr>
          <a:xfrm>
            <a:off x="2790495" y="3569095"/>
            <a:ext cx="1870598" cy="369332"/>
          </a:xfrm>
          <a:prstGeom prst="rect">
            <a:avLst/>
          </a:prstGeom>
          <a:noFill/>
          <a:ln>
            <a:noFill/>
          </a:ln>
        </p:spPr>
        <p:txBody>
          <a:bodyPr wrap="none" rtlCol="0">
            <a:noAutofit/>
          </a:bodyPr>
          <a:lstStyle>
            <a:defPPr>
              <a:defRPr lang="en-US"/>
            </a:defPPr>
            <a:lvl1pPr>
              <a:defRPr sz="1200">
                <a:latin typeface="Meiryo" panose="020B0604030504040204" pitchFamily="50" charset="-128"/>
                <a:ea typeface="Meiryo" panose="020B0604030504040204" pitchFamily="50" charset="-128"/>
                <a:cs typeface="Meiryo" panose="020B0604030504040204" pitchFamily="50" charset="-128"/>
              </a:defRPr>
            </a:lvl1pPr>
          </a:lstStyle>
          <a:p>
            <a:pPr algn="ctr" defTabSz="609561">
              <a:defRPr/>
            </a:pPr>
            <a:r>
              <a:rPr lang="ja-JP" altLang="en-US" sz="1667">
                <a:solidFill>
                  <a:srgbClr val="1D516C"/>
                </a:solidFill>
                <a:latin typeface="Meiryo" panose="020B0604030504040204" pitchFamily="34" charset="-128"/>
                <a:ea typeface="Meiryo" panose="020B0604030504040204" pitchFamily="34" charset="-128"/>
              </a:rPr>
              <a:t>作業の明確化</a:t>
            </a:r>
            <a:endParaRPr lang="en-US" altLang="ja-JP" sz="1667" dirty="0">
              <a:solidFill>
                <a:srgbClr val="1D516C"/>
              </a:solidFill>
              <a:latin typeface="Meiryo" panose="020B0604030504040204" pitchFamily="34" charset="-128"/>
              <a:ea typeface="Meiryo" panose="020B0604030504040204" pitchFamily="34" charset="-128"/>
            </a:endParaRPr>
          </a:p>
        </p:txBody>
      </p:sp>
      <p:sp>
        <p:nvSpPr>
          <p:cNvPr id="29" name="TextBox 23">
            <a:extLst>
              <a:ext uri="{FF2B5EF4-FFF2-40B4-BE49-F238E27FC236}">
                <a16:creationId xmlns:a16="http://schemas.microsoft.com/office/drawing/2014/main" id="{559BF012-DA9C-224B-B7A2-B13D23AF102B}"/>
              </a:ext>
            </a:extLst>
          </p:cNvPr>
          <p:cNvSpPr txBox="1"/>
          <p:nvPr/>
        </p:nvSpPr>
        <p:spPr>
          <a:xfrm>
            <a:off x="3264012" y="3212437"/>
            <a:ext cx="848309" cy="348878"/>
          </a:xfrm>
          <a:prstGeom prst="rect">
            <a:avLst/>
          </a:prstGeom>
          <a:noFill/>
          <a:ln>
            <a:noFill/>
          </a:ln>
        </p:spPr>
        <p:txBody>
          <a:bodyPr wrap="none" rtlCol="0">
            <a:spAutoFit/>
          </a:bodyPr>
          <a:lstStyle/>
          <a:p>
            <a:pPr defTabSz="609561">
              <a:defRPr/>
            </a:pPr>
            <a:r>
              <a:rPr lang="en-US" altLang="ja-JP" sz="1667" dirty="0">
                <a:solidFill>
                  <a:srgbClr val="1D516C"/>
                </a:solidFill>
                <a:latin typeface="Meiryo" panose="020B0604030504040204" pitchFamily="34" charset="-128"/>
                <a:ea typeface="Meiryo" panose="020B0604030504040204" pitchFamily="34" charset="-128"/>
                <a:cs typeface="Meiryo" panose="020B0604030504040204" pitchFamily="50" charset="-128"/>
              </a:rPr>
              <a:t>STEP2</a:t>
            </a:r>
            <a:endParaRPr lang="en-US" sz="1667" dirty="0">
              <a:solidFill>
                <a:srgbClr val="1D516C"/>
              </a:solidFill>
              <a:latin typeface="Meiryo" panose="020B0604030504040204" pitchFamily="34" charset="-128"/>
              <a:ea typeface="Meiryo" panose="020B0604030504040204" pitchFamily="34" charset="-128"/>
              <a:cs typeface="Meiryo" panose="020B0604030504040204" pitchFamily="50" charset="-128"/>
            </a:endParaRPr>
          </a:p>
        </p:txBody>
      </p:sp>
      <p:sp>
        <p:nvSpPr>
          <p:cNvPr id="30" name="テキスト ボックス 6">
            <a:extLst>
              <a:ext uri="{FF2B5EF4-FFF2-40B4-BE49-F238E27FC236}">
                <a16:creationId xmlns:a16="http://schemas.microsoft.com/office/drawing/2014/main" id="{CA36D2FF-3827-8840-B02B-D01BFDB3D427}"/>
              </a:ext>
            </a:extLst>
          </p:cNvPr>
          <p:cNvSpPr txBox="1"/>
          <p:nvPr/>
        </p:nvSpPr>
        <p:spPr>
          <a:xfrm>
            <a:off x="5092195" y="3931108"/>
            <a:ext cx="2046725" cy="1303456"/>
          </a:xfrm>
          <a:prstGeom prst="rect">
            <a:avLst/>
          </a:prstGeom>
          <a:solidFill>
            <a:schemeClr val="tx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algn="ctr">
              <a:defRPr sz="1200">
                <a:gradFill>
                  <a:gsLst>
                    <a:gs pos="100000">
                      <a:schemeClr val="bg1"/>
                    </a:gs>
                    <a:gs pos="100000">
                      <a:schemeClr val="tx1">
                        <a:lumMod val="85000"/>
                        <a:lumOff val="15000"/>
                      </a:schemeClr>
                    </a:gs>
                  </a:gsLst>
                  <a:lin ang="16200000" scaled="1"/>
                </a:gradFill>
                <a:latin typeface="メイリオ" panose="020B0604030504040204" pitchFamily="50" charset="-128"/>
                <a:ea typeface="メイリオ" panose="020B0604030504040204" pitchFamily="50" charset="-128"/>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defTabSz="609561">
              <a:defRPr/>
            </a:pPr>
            <a:r>
              <a:rPr lang="ja-JP" altLang="en-US" sz="1333" b="1" dirty="0">
                <a:gradFill>
                  <a:gsLst>
                    <a:gs pos="100000">
                      <a:srgbClr val="FFFFFF"/>
                    </a:gs>
                    <a:gs pos="100000">
                      <a:srgbClr val="1D516C">
                        <a:lumMod val="85000"/>
                        <a:lumOff val="15000"/>
                      </a:srgbClr>
                    </a:gs>
                  </a:gsLst>
                  <a:lin ang="16200000" scaled="1"/>
                </a:gradFill>
                <a:latin typeface="Meiryo" panose="020B0604030504040204" pitchFamily="34" charset="-128"/>
                <a:ea typeface="Meiryo" panose="020B0604030504040204" pitchFamily="34" charset="-128"/>
                <a:cs typeface="Meiryo" panose="020B0604030504040204" pitchFamily="50" charset="-128"/>
              </a:rPr>
              <a:t>役割を</a:t>
            </a:r>
            <a:r>
              <a:rPr lang="en-US" altLang="ja-JP" sz="1333" b="1" dirty="0">
                <a:gradFill>
                  <a:gsLst>
                    <a:gs pos="100000">
                      <a:srgbClr val="FFFFFF"/>
                    </a:gs>
                    <a:gs pos="100000">
                      <a:srgbClr val="1D516C">
                        <a:lumMod val="85000"/>
                        <a:lumOff val="15000"/>
                      </a:srgbClr>
                    </a:gs>
                  </a:gsLst>
                  <a:lin ang="16200000" scaled="1"/>
                </a:gradFill>
                <a:latin typeface="Meiryo" panose="020B0604030504040204" pitchFamily="34" charset="-128"/>
                <a:ea typeface="Meiryo" panose="020B0604030504040204" pitchFamily="34" charset="-128"/>
                <a:cs typeface="Meiryo" panose="020B0604030504040204" pitchFamily="50" charset="-128"/>
              </a:rPr>
              <a:t>IAM</a:t>
            </a:r>
            <a:r>
              <a:rPr lang="ja-JP" altLang="en-US" sz="1333" b="1">
                <a:gradFill>
                  <a:gsLst>
                    <a:gs pos="100000">
                      <a:srgbClr val="FFFFFF"/>
                    </a:gs>
                    <a:gs pos="100000">
                      <a:srgbClr val="1D516C">
                        <a:lumMod val="85000"/>
                        <a:lumOff val="15000"/>
                      </a:srgbClr>
                    </a:gs>
                  </a:gsLst>
                  <a:lin ang="16200000" scaled="1"/>
                </a:gradFill>
                <a:latin typeface="Meiryo" panose="020B0604030504040204" pitchFamily="34" charset="-128"/>
                <a:ea typeface="Meiryo" panose="020B0604030504040204" pitchFamily="34" charset="-128"/>
                <a:cs typeface="Meiryo" panose="020B0604030504040204" pitchFamily="50" charset="-128"/>
              </a:rPr>
              <a:t>グループ</a:t>
            </a:r>
            <a:r>
              <a:rPr lang="en-US" altLang="ja-JP" sz="1333" b="1" dirty="0">
                <a:gradFill>
                  <a:gsLst>
                    <a:gs pos="100000">
                      <a:srgbClr val="FFFFFF"/>
                    </a:gs>
                    <a:gs pos="100000">
                      <a:srgbClr val="1D516C">
                        <a:lumMod val="85000"/>
                        <a:lumOff val="15000"/>
                      </a:srgbClr>
                    </a:gs>
                  </a:gsLst>
                  <a:lin ang="16200000" scaled="1"/>
                </a:gradFill>
                <a:latin typeface="Meiryo" panose="020B0604030504040204" pitchFamily="34" charset="-128"/>
                <a:ea typeface="Meiryo" panose="020B0604030504040204" pitchFamily="34" charset="-128"/>
                <a:cs typeface="Meiryo" panose="020B0604030504040204" pitchFamily="50" charset="-128"/>
              </a:rPr>
              <a:t>(or IAM</a:t>
            </a:r>
            <a:r>
              <a:rPr lang="ja-JP" altLang="en-US" sz="1333" b="1">
                <a:gradFill>
                  <a:gsLst>
                    <a:gs pos="100000">
                      <a:srgbClr val="FFFFFF"/>
                    </a:gs>
                    <a:gs pos="100000">
                      <a:srgbClr val="1D516C">
                        <a:lumMod val="85000"/>
                        <a:lumOff val="15000"/>
                      </a:srgbClr>
                    </a:gs>
                  </a:gsLst>
                  <a:lin ang="16200000" scaled="1"/>
                </a:gradFill>
                <a:latin typeface="Meiryo" panose="020B0604030504040204" pitchFamily="34" charset="-128"/>
                <a:ea typeface="Meiryo" panose="020B0604030504040204" pitchFamily="34" charset="-128"/>
                <a:cs typeface="Meiryo" panose="020B0604030504040204" pitchFamily="50" charset="-128"/>
              </a:rPr>
              <a:t>ロール</a:t>
            </a:r>
            <a:r>
              <a:rPr lang="en-US" altLang="ja-JP" sz="1333" b="1" dirty="0">
                <a:gradFill>
                  <a:gsLst>
                    <a:gs pos="100000">
                      <a:srgbClr val="FFFFFF"/>
                    </a:gs>
                    <a:gs pos="100000">
                      <a:srgbClr val="1D516C">
                        <a:lumMod val="85000"/>
                        <a:lumOff val="15000"/>
                      </a:srgbClr>
                    </a:gs>
                  </a:gsLst>
                  <a:lin ang="16200000" scaled="1"/>
                </a:gradFill>
                <a:latin typeface="Meiryo" panose="020B0604030504040204" pitchFamily="34" charset="-128"/>
                <a:ea typeface="Meiryo" panose="020B0604030504040204" pitchFamily="34" charset="-128"/>
                <a:cs typeface="Meiryo" panose="020B0604030504040204" pitchFamily="50" charset="-128"/>
              </a:rPr>
              <a:t>)</a:t>
            </a:r>
            <a:r>
              <a:rPr lang="ja-JP" altLang="en-US" sz="1333" b="1">
                <a:gradFill>
                  <a:gsLst>
                    <a:gs pos="100000">
                      <a:srgbClr val="FFFFFF"/>
                    </a:gs>
                    <a:gs pos="100000">
                      <a:srgbClr val="1D516C">
                        <a:lumMod val="85000"/>
                        <a:lumOff val="15000"/>
                      </a:srgbClr>
                    </a:gs>
                  </a:gsLst>
                  <a:lin ang="16200000" scaled="1"/>
                </a:gradFill>
                <a:latin typeface="Meiryo" panose="020B0604030504040204" pitchFamily="34" charset="-128"/>
                <a:ea typeface="Meiryo" panose="020B0604030504040204" pitchFamily="34" charset="-128"/>
                <a:cs typeface="Meiryo" panose="020B0604030504040204" pitchFamily="50" charset="-128"/>
              </a:rPr>
              <a:t>と</a:t>
            </a:r>
            <a:r>
              <a:rPr lang="ja-JP" altLang="en-US" sz="1333" b="1" dirty="0">
                <a:gradFill>
                  <a:gsLst>
                    <a:gs pos="100000">
                      <a:srgbClr val="FFFFFF"/>
                    </a:gs>
                    <a:gs pos="100000">
                      <a:srgbClr val="1D516C">
                        <a:lumMod val="85000"/>
                        <a:lumOff val="15000"/>
                      </a:srgbClr>
                    </a:gs>
                  </a:gsLst>
                  <a:lin ang="16200000" scaled="1"/>
                </a:gradFill>
                <a:latin typeface="Meiryo" panose="020B0604030504040204" pitchFamily="34" charset="-128"/>
                <a:ea typeface="Meiryo" panose="020B0604030504040204" pitchFamily="34" charset="-128"/>
                <a:cs typeface="Meiryo" panose="020B0604030504040204" pitchFamily="50" charset="-128"/>
              </a:rPr>
              <a:t>して作成</a:t>
            </a:r>
            <a:endParaRPr lang="en-US" altLang="ja-JP" sz="1333" b="1" dirty="0">
              <a:gradFill>
                <a:gsLst>
                  <a:gs pos="100000">
                    <a:srgbClr val="FFFFFF"/>
                  </a:gs>
                  <a:gs pos="100000">
                    <a:srgbClr val="1D516C">
                      <a:lumMod val="85000"/>
                      <a:lumOff val="15000"/>
                    </a:srgbClr>
                  </a:gs>
                </a:gsLst>
                <a:lin ang="16200000" scaled="1"/>
              </a:gradFill>
              <a:latin typeface="Meiryo" panose="020B0604030504040204" pitchFamily="34" charset="-128"/>
              <a:ea typeface="Meiryo" panose="020B0604030504040204" pitchFamily="34" charset="-128"/>
              <a:cs typeface="Meiryo" panose="020B0604030504040204" pitchFamily="50" charset="-128"/>
            </a:endParaRPr>
          </a:p>
        </p:txBody>
      </p:sp>
      <p:sp>
        <p:nvSpPr>
          <p:cNvPr id="31" name="TextBox 22">
            <a:extLst>
              <a:ext uri="{FF2B5EF4-FFF2-40B4-BE49-F238E27FC236}">
                <a16:creationId xmlns:a16="http://schemas.microsoft.com/office/drawing/2014/main" id="{606E9897-6955-6C41-98A7-50A8519C2D4B}"/>
              </a:ext>
            </a:extLst>
          </p:cNvPr>
          <p:cNvSpPr txBox="1"/>
          <p:nvPr/>
        </p:nvSpPr>
        <p:spPr>
          <a:xfrm>
            <a:off x="5207783" y="3569095"/>
            <a:ext cx="1887696" cy="369332"/>
          </a:xfrm>
          <a:prstGeom prst="rect">
            <a:avLst/>
          </a:prstGeom>
          <a:noFill/>
          <a:ln>
            <a:noFill/>
          </a:ln>
        </p:spPr>
        <p:txBody>
          <a:bodyPr wrap="none" rtlCol="0">
            <a:noAutofit/>
          </a:bodyPr>
          <a:lstStyle/>
          <a:p>
            <a:pPr algn="ctr" defTabSz="609561">
              <a:defRPr/>
            </a:pPr>
            <a:r>
              <a:rPr lang="en-US" altLang="ja-JP" sz="1667" dirty="0">
                <a:solidFill>
                  <a:srgbClr val="1D516C"/>
                </a:solidFill>
                <a:latin typeface="Meiryo" panose="020B0604030504040204" pitchFamily="34" charset="-128"/>
                <a:ea typeface="Meiryo" panose="020B0604030504040204" pitchFamily="34" charset="-128"/>
                <a:cs typeface="Meiryo" panose="020B0604030504040204" pitchFamily="50" charset="-128"/>
              </a:rPr>
              <a:t>IAM</a:t>
            </a:r>
            <a:r>
              <a:rPr lang="ja-JP" altLang="en-US" sz="1667" dirty="0">
                <a:solidFill>
                  <a:srgbClr val="1D516C"/>
                </a:solidFill>
                <a:latin typeface="Meiryo" panose="020B0604030504040204" pitchFamily="34" charset="-128"/>
                <a:ea typeface="Meiryo" panose="020B0604030504040204" pitchFamily="34" charset="-128"/>
                <a:cs typeface="Meiryo" panose="020B0604030504040204" pitchFamily="50" charset="-128"/>
              </a:rPr>
              <a:t>グループ･ロール作成</a:t>
            </a:r>
            <a:endParaRPr lang="en-US" sz="1667" dirty="0">
              <a:solidFill>
                <a:srgbClr val="1D516C"/>
              </a:solidFill>
              <a:latin typeface="Meiryo" panose="020B0604030504040204" pitchFamily="34" charset="-128"/>
              <a:ea typeface="Meiryo" panose="020B0604030504040204" pitchFamily="34" charset="-128"/>
              <a:cs typeface="Meiryo" panose="020B0604030504040204" pitchFamily="50" charset="-128"/>
            </a:endParaRPr>
          </a:p>
        </p:txBody>
      </p:sp>
      <p:sp>
        <p:nvSpPr>
          <p:cNvPr id="32" name="TextBox 23">
            <a:extLst>
              <a:ext uri="{FF2B5EF4-FFF2-40B4-BE49-F238E27FC236}">
                <a16:creationId xmlns:a16="http://schemas.microsoft.com/office/drawing/2014/main" id="{4C59D668-0A00-1248-A07A-E9E6320B9519}"/>
              </a:ext>
            </a:extLst>
          </p:cNvPr>
          <p:cNvSpPr txBox="1"/>
          <p:nvPr/>
        </p:nvSpPr>
        <p:spPr>
          <a:xfrm>
            <a:off x="5757171" y="3212437"/>
            <a:ext cx="848309" cy="348878"/>
          </a:xfrm>
          <a:prstGeom prst="rect">
            <a:avLst/>
          </a:prstGeom>
          <a:noFill/>
          <a:ln>
            <a:noFill/>
          </a:ln>
        </p:spPr>
        <p:txBody>
          <a:bodyPr wrap="none" rtlCol="0">
            <a:spAutoFit/>
          </a:bodyPr>
          <a:lstStyle/>
          <a:p>
            <a:pPr defTabSz="609561">
              <a:defRPr/>
            </a:pPr>
            <a:r>
              <a:rPr lang="en-US" altLang="ja-JP" sz="1667" dirty="0">
                <a:solidFill>
                  <a:srgbClr val="1D516C"/>
                </a:solidFill>
                <a:latin typeface="Meiryo" panose="020B0604030504040204" pitchFamily="34" charset="-128"/>
                <a:ea typeface="Meiryo" panose="020B0604030504040204" pitchFamily="34" charset="-128"/>
                <a:cs typeface="Meiryo" panose="020B0604030504040204" pitchFamily="50" charset="-128"/>
              </a:rPr>
              <a:t>STEP3</a:t>
            </a:r>
            <a:endParaRPr lang="en-US" sz="1667" dirty="0">
              <a:solidFill>
                <a:srgbClr val="1D516C"/>
              </a:solidFill>
              <a:latin typeface="Meiryo" panose="020B0604030504040204" pitchFamily="34" charset="-128"/>
              <a:ea typeface="Meiryo" panose="020B0604030504040204" pitchFamily="34" charset="-128"/>
              <a:cs typeface="Meiryo" panose="020B0604030504040204" pitchFamily="50" charset="-128"/>
            </a:endParaRPr>
          </a:p>
        </p:txBody>
      </p:sp>
      <p:sp>
        <p:nvSpPr>
          <p:cNvPr id="33" name="テキスト ボックス 6">
            <a:extLst>
              <a:ext uri="{FF2B5EF4-FFF2-40B4-BE49-F238E27FC236}">
                <a16:creationId xmlns:a16="http://schemas.microsoft.com/office/drawing/2014/main" id="{5CB24A0E-C473-2F42-A95E-7B556CCAC338}"/>
              </a:ext>
            </a:extLst>
          </p:cNvPr>
          <p:cNvSpPr txBox="1"/>
          <p:nvPr/>
        </p:nvSpPr>
        <p:spPr>
          <a:xfrm>
            <a:off x="7507090" y="3942160"/>
            <a:ext cx="2046725" cy="1303456"/>
          </a:xfrm>
          <a:prstGeom prst="rect">
            <a:avLst/>
          </a:prstGeom>
          <a:solidFill>
            <a:schemeClr val="tx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algn="ctr">
              <a:defRPr sz="1200">
                <a:gradFill>
                  <a:gsLst>
                    <a:gs pos="100000">
                      <a:schemeClr val="bg1"/>
                    </a:gs>
                    <a:gs pos="100000">
                      <a:schemeClr val="tx1">
                        <a:lumMod val="85000"/>
                        <a:lumOff val="15000"/>
                      </a:schemeClr>
                    </a:gs>
                  </a:gsLst>
                  <a:lin ang="16200000" scaled="1"/>
                </a:gradFill>
                <a:latin typeface="メイリオ" panose="020B0604030504040204" pitchFamily="50" charset="-128"/>
                <a:ea typeface="メイリオ" panose="020B0604030504040204" pitchFamily="50" charset="-128"/>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defTabSz="609561">
              <a:defRPr/>
            </a:pPr>
            <a:r>
              <a:rPr lang="en-US" altLang="ja-JP" sz="1333" b="1" dirty="0">
                <a:gradFill>
                  <a:gsLst>
                    <a:gs pos="100000">
                      <a:srgbClr val="FFFFFF"/>
                    </a:gs>
                    <a:gs pos="100000">
                      <a:srgbClr val="1D516C">
                        <a:lumMod val="85000"/>
                        <a:lumOff val="15000"/>
                      </a:srgbClr>
                    </a:gs>
                  </a:gsLst>
                  <a:lin ang="16200000" scaled="1"/>
                </a:gradFill>
                <a:latin typeface="Meiryo" panose="020B0604030504040204" pitchFamily="34" charset="-128"/>
                <a:ea typeface="Meiryo" panose="020B0604030504040204" pitchFamily="34" charset="-128"/>
                <a:cs typeface="Meiryo" panose="020B0604030504040204" pitchFamily="50" charset="-128"/>
              </a:rPr>
              <a:t>IAM</a:t>
            </a:r>
            <a:r>
              <a:rPr lang="ja-JP" altLang="en-US" sz="1333" b="1">
                <a:gradFill>
                  <a:gsLst>
                    <a:gs pos="100000">
                      <a:srgbClr val="FFFFFF"/>
                    </a:gs>
                    <a:gs pos="100000">
                      <a:srgbClr val="1D516C">
                        <a:lumMod val="85000"/>
                        <a:lumOff val="15000"/>
                      </a:srgbClr>
                    </a:gs>
                  </a:gsLst>
                  <a:lin ang="16200000" scaled="1"/>
                </a:gradFill>
                <a:latin typeface="Meiryo" panose="020B0604030504040204" pitchFamily="34" charset="-128"/>
                <a:ea typeface="Meiryo" panose="020B0604030504040204" pitchFamily="34" charset="-128"/>
                <a:cs typeface="Meiryo" panose="020B0604030504040204" pitchFamily="50" charset="-128"/>
              </a:rPr>
              <a:t>ポリシー作成</a:t>
            </a:r>
            <a:endParaRPr lang="en-US" altLang="ja-JP" sz="1333" b="1" dirty="0">
              <a:gradFill>
                <a:gsLst>
                  <a:gs pos="100000">
                    <a:srgbClr val="FFFFFF"/>
                  </a:gs>
                  <a:gs pos="100000">
                    <a:srgbClr val="1D516C">
                      <a:lumMod val="85000"/>
                      <a:lumOff val="15000"/>
                    </a:srgbClr>
                  </a:gs>
                </a:gsLst>
                <a:lin ang="16200000" scaled="1"/>
              </a:gradFill>
              <a:latin typeface="Meiryo" panose="020B0604030504040204" pitchFamily="34" charset="-128"/>
              <a:ea typeface="Meiryo" panose="020B0604030504040204" pitchFamily="34" charset="-128"/>
              <a:cs typeface="Meiryo" panose="020B0604030504040204" pitchFamily="50" charset="-128"/>
            </a:endParaRPr>
          </a:p>
          <a:p>
            <a:pPr algn="l" defTabSz="609561">
              <a:defRPr/>
            </a:pPr>
            <a:r>
              <a:rPr lang="en-US" altLang="ja-JP" sz="1333" b="1" dirty="0">
                <a:gradFill>
                  <a:gsLst>
                    <a:gs pos="100000">
                      <a:srgbClr val="FFFFFF"/>
                    </a:gs>
                    <a:gs pos="100000">
                      <a:srgbClr val="1D516C">
                        <a:lumMod val="85000"/>
                        <a:lumOff val="15000"/>
                      </a:srgbClr>
                    </a:gs>
                  </a:gsLst>
                  <a:lin ang="16200000" scaled="1"/>
                </a:gradFill>
                <a:latin typeface="Meiryo" panose="020B0604030504040204" pitchFamily="34" charset="-128"/>
                <a:ea typeface="Meiryo" panose="020B0604030504040204" pitchFamily="34" charset="-128"/>
                <a:cs typeface="Meiryo" panose="020B0604030504040204" pitchFamily="50" charset="-128"/>
              </a:rPr>
              <a:t>IAM</a:t>
            </a:r>
            <a:r>
              <a:rPr lang="ja-JP" altLang="en-US" sz="1333" b="1" dirty="0">
                <a:gradFill>
                  <a:gsLst>
                    <a:gs pos="100000">
                      <a:srgbClr val="FFFFFF"/>
                    </a:gs>
                    <a:gs pos="100000">
                      <a:srgbClr val="1D516C">
                        <a:lumMod val="85000"/>
                        <a:lumOff val="15000"/>
                      </a:srgbClr>
                    </a:gs>
                  </a:gsLst>
                  <a:lin ang="16200000" scaled="1"/>
                </a:gradFill>
                <a:latin typeface="Meiryo" panose="020B0604030504040204" pitchFamily="34" charset="-128"/>
                <a:ea typeface="Meiryo" panose="020B0604030504040204" pitchFamily="34" charset="-128"/>
                <a:cs typeface="Meiryo" panose="020B0604030504040204" pitchFamily="50" charset="-128"/>
              </a:rPr>
              <a:t>グループ</a:t>
            </a:r>
            <a:r>
              <a:rPr lang="en-US" altLang="ja-JP" sz="1333" b="1" dirty="0">
                <a:gradFill>
                  <a:gsLst>
                    <a:gs pos="100000">
                      <a:srgbClr val="FFFFFF"/>
                    </a:gs>
                    <a:gs pos="100000">
                      <a:srgbClr val="1D516C">
                        <a:lumMod val="85000"/>
                        <a:lumOff val="15000"/>
                      </a:srgbClr>
                    </a:gs>
                  </a:gsLst>
                  <a:lin ang="16200000" scaled="1"/>
                </a:gradFill>
                <a:latin typeface="Meiryo" panose="020B0604030504040204" pitchFamily="34" charset="-128"/>
                <a:ea typeface="Meiryo" panose="020B0604030504040204" pitchFamily="34" charset="-128"/>
                <a:cs typeface="Meiryo" panose="020B0604030504040204" pitchFamily="50" charset="-128"/>
              </a:rPr>
              <a:t>(or IAM</a:t>
            </a:r>
            <a:r>
              <a:rPr lang="ja-JP" altLang="en-US" sz="1333" b="1">
                <a:gradFill>
                  <a:gsLst>
                    <a:gs pos="100000">
                      <a:srgbClr val="FFFFFF"/>
                    </a:gs>
                    <a:gs pos="100000">
                      <a:srgbClr val="1D516C">
                        <a:lumMod val="85000"/>
                        <a:lumOff val="15000"/>
                      </a:srgbClr>
                    </a:gs>
                  </a:gsLst>
                  <a:lin ang="16200000" scaled="1"/>
                </a:gradFill>
                <a:latin typeface="Meiryo" panose="020B0604030504040204" pitchFamily="34" charset="-128"/>
                <a:ea typeface="Meiryo" panose="020B0604030504040204" pitchFamily="34" charset="-128"/>
                <a:cs typeface="Meiryo" panose="020B0604030504040204" pitchFamily="50" charset="-128"/>
              </a:rPr>
              <a:t>ロール</a:t>
            </a:r>
            <a:r>
              <a:rPr lang="en-US" altLang="ja-JP" sz="1333" b="1" dirty="0">
                <a:gradFill>
                  <a:gsLst>
                    <a:gs pos="100000">
                      <a:srgbClr val="FFFFFF"/>
                    </a:gs>
                    <a:gs pos="100000">
                      <a:srgbClr val="1D516C">
                        <a:lumMod val="85000"/>
                        <a:lumOff val="15000"/>
                      </a:srgbClr>
                    </a:gs>
                  </a:gsLst>
                  <a:lin ang="16200000" scaled="1"/>
                </a:gradFill>
                <a:latin typeface="Meiryo" panose="020B0604030504040204" pitchFamily="34" charset="-128"/>
                <a:ea typeface="Meiryo" panose="020B0604030504040204" pitchFamily="34" charset="-128"/>
                <a:cs typeface="Meiryo" panose="020B0604030504040204" pitchFamily="50" charset="-128"/>
              </a:rPr>
              <a:t>)</a:t>
            </a:r>
            <a:r>
              <a:rPr lang="ja-JP" altLang="en-US" sz="1333" b="1">
                <a:gradFill>
                  <a:gsLst>
                    <a:gs pos="100000">
                      <a:srgbClr val="FFFFFF"/>
                    </a:gs>
                    <a:gs pos="100000">
                      <a:srgbClr val="1D516C">
                        <a:lumMod val="85000"/>
                        <a:lumOff val="15000"/>
                      </a:srgbClr>
                    </a:gs>
                  </a:gsLst>
                  <a:lin ang="16200000" scaled="1"/>
                </a:gradFill>
                <a:latin typeface="Meiryo" panose="020B0604030504040204" pitchFamily="34" charset="-128"/>
                <a:ea typeface="Meiryo" panose="020B0604030504040204" pitchFamily="34" charset="-128"/>
                <a:cs typeface="Meiryo" panose="020B0604030504040204" pitchFamily="50" charset="-128"/>
              </a:rPr>
              <a:t>へのアタッチ</a:t>
            </a:r>
            <a:endParaRPr lang="en-US" altLang="ja-JP" sz="1333" b="1" dirty="0">
              <a:gradFill>
                <a:gsLst>
                  <a:gs pos="100000">
                    <a:srgbClr val="FFFFFF"/>
                  </a:gs>
                  <a:gs pos="100000">
                    <a:srgbClr val="1D516C">
                      <a:lumMod val="85000"/>
                      <a:lumOff val="15000"/>
                    </a:srgbClr>
                  </a:gs>
                </a:gsLst>
                <a:lin ang="16200000" scaled="1"/>
              </a:gradFill>
              <a:latin typeface="Meiryo" panose="020B0604030504040204" pitchFamily="34" charset="-128"/>
              <a:ea typeface="Meiryo" panose="020B0604030504040204" pitchFamily="34" charset="-128"/>
              <a:cs typeface="Meiryo" panose="020B0604030504040204" pitchFamily="50" charset="-128"/>
            </a:endParaRPr>
          </a:p>
        </p:txBody>
      </p:sp>
      <p:sp>
        <p:nvSpPr>
          <p:cNvPr id="34" name="TextBox 22">
            <a:extLst>
              <a:ext uri="{FF2B5EF4-FFF2-40B4-BE49-F238E27FC236}">
                <a16:creationId xmlns:a16="http://schemas.microsoft.com/office/drawing/2014/main" id="{642EB55C-945F-6546-B7F0-D006E55521C1}"/>
              </a:ext>
            </a:extLst>
          </p:cNvPr>
          <p:cNvSpPr txBox="1"/>
          <p:nvPr/>
        </p:nvSpPr>
        <p:spPr>
          <a:xfrm>
            <a:off x="7570023" y="3587019"/>
            <a:ext cx="1887696" cy="369332"/>
          </a:xfrm>
          <a:prstGeom prst="rect">
            <a:avLst/>
          </a:prstGeom>
          <a:noFill/>
          <a:ln>
            <a:noFill/>
          </a:ln>
        </p:spPr>
        <p:txBody>
          <a:bodyPr wrap="none" rtlCol="0">
            <a:noAutofit/>
          </a:bodyPr>
          <a:lstStyle>
            <a:defPPr>
              <a:defRPr lang="en-US"/>
            </a:defPPr>
            <a:lvl1pPr>
              <a:defRPr sz="1200">
                <a:latin typeface="Meiryo" panose="020B0604030504040204" pitchFamily="50" charset="-128"/>
                <a:ea typeface="Meiryo" panose="020B0604030504040204" pitchFamily="50" charset="-128"/>
                <a:cs typeface="Meiryo" panose="020B0604030504040204" pitchFamily="50" charset="-128"/>
              </a:defRPr>
            </a:lvl1pPr>
          </a:lstStyle>
          <a:p>
            <a:pPr algn="ctr" defTabSz="609561">
              <a:defRPr/>
            </a:pPr>
            <a:r>
              <a:rPr lang="en-US" altLang="ja-JP" sz="1667" dirty="0">
                <a:solidFill>
                  <a:srgbClr val="1D516C"/>
                </a:solidFill>
                <a:latin typeface="Meiryo" panose="020B0604030504040204" pitchFamily="34" charset="-128"/>
                <a:ea typeface="Meiryo" panose="020B0604030504040204" pitchFamily="34" charset="-128"/>
              </a:rPr>
              <a:t>IAM</a:t>
            </a:r>
            <a:r>
              <a:rPr lang="ja-JP" altLang="en-US" sz="1667" dirty="0">
                <a:solidFill>
                  <a:srgbClr val="1D516C"/>
                </a:solidFill>
                <a:latin typeface="Meiryo" panose="020B0604030504040204" pitchFamily="34" charset="-128"/>
                <a:ea typeface="Meiryo" panose="020B0604030504040204" pitchFamily="34" charset="-128"/>
              </a:rPr>
              <a:t>ポリシー作成</a:t>
            </a:r>
            <a:endParaRPr lang="en-US" altLang="ja-JP" sz="1667" dirty="0">
              <a:solidFill>
                <a:srgbClr val="1D516C"/>
              </a:solidFill>
              <a:latin typeface="Meiryo" panose="020B0604030504040204" pitchFamily="34" charset="-128"/>
              <a:ea typeface="Meiryo" panose="020B0604030504040204" pitchFamily="34" charset="-128"/>
            </a:endParaRPr>
          </a:p>
        </p:txBody>
      </p:sp>
      <p:sp>
        <p:nvSpPr>
          <p:cNvPr id="35" name="TextBox 23">
            <a:extLst>
              <a:ext uri="{FF2B5EF4-FFF2-40B4-BE49-F238E27FC236}">
                <a16:creationId xmlns:a16="http://schemas.microsoft.com/office/drawing/2014/main" id="{3897BF3E-53CC-734C-B19C-868A55B48040}"/>
              </a:ext>
            </a:extLst>
          </p:cNvPr>
          <p:cNvSpPr txBox="1"/>
          <p:nvPr/>
        </p:nvSpPr>
        <p:spPr>
          <a:xfrm>
            <a:off x="8220494" y="3212437"/>
            <a:ext cx="848309" cy="348878"/>
          </a:xfrm>
          <a:prstGeom prst="rect">
            <a:avLst/>
          </a:prstGeom>
          <a:noFill/>
          <a:ln>
            <a:noFill/>
          </a:ln>
        </p:spPr>
        <p:txBody>
          <a:bodyPr wrap="none" rtlCol="0">
            <a:spAutoFit/>
          </a:bodyPr>
          <a:lstStyle/>
          <a:p>
            <a:pPr defTabSz="609561">
              <a:defRPr/>
            </a:pPr>
            <a:r>
              <a:rPr lang="en-US" altLang="ja-JP" sz="1667" dirty="0">
                <a:solidFill>
                  <a:srgbClr val="1D516C"/>
                </a:solidFill>
                <a:latin typeface="Meiryo" panose="020B0604030504040204" pitchFamily="34" charset="-128"/>
                <a:ea typeface="Meiryo" panose="020B0604030504040204" pitchFamily="34" charset="-128"/>
                <a:cs typeface="Meiryo" panose="020B0604030504040204" pitchFamily="50" charset="-128"/>
              </a:rPr>
              <a:t>STEP4</a:t>
            </a:r>
            <a:endParaRPr lang="en-US" sz="1667" dirty="0">
              <a:solidFill>
                <a:srgbClr val="1D516C"/>
              </a:solidFill>
              <a:latin typeface="Meiryo" panose="020B0604030504040204" pitchFamily="34" charset="-128"/>
              <a:ea typeface="Meiryo" panose="020B0604030504040204" pitchFamily="34" charset="-128"/>
              <a:cs typeface="Meiryo" panose="020B0604030504040204" pitchFamily="50" charset="-128"/>
            </a:endParaRPr>
          </a:p>
        </p:txBody>
      </p:sp>
      <p:sp>
        <p:nvSpPr>
          <p:cNvPr id="37" name="TextBox 22">
            <a:extLst>
              <a:ext uri="{FF2B5EF4-FFF2-40B4-BE49-F238E27FC236}">
                <a16:creationId xmlns:a16="http://schemas.microsoft.com/office/drawing/2014/main" id="{F99F963E-B2A1-4740-A877-AB39D715ACBD}"/>
              </a:ext>
            </a:extLst>
          </p:cNvPr>
          <p:cNvSpPr txBox="1"/>
          <p:nvPr/>
        </p:nvSpPr>
        <p:spPr>
          <a:xfrm>
            <a:off x="379765" y="3558295"/>
            <a:ext cx="1887696" cy="369332"/>
          </a:xfrm>
          <a:prstGeom prst="rect">
            <a:avLst/>
          </a:prstGeom>
          <a:noFill/>
          <a:ln>
            <a:noFill/>
          </a:ln>
        </p:spPr>
        <p:txBody>
          <a:bodyPr wrap="none" rtlCol="0">
            <a:noAutofit/>
          </a:bodyPr>
          <a:lstStyle>
            <a:defPPr>
              <a:defRPr lang="en-US"/>
            </a:defPPr>
            <a:lvl1pPr>
              <a:defRPr sz="1200">
                <a:latin typeface="Meiryo" panose="020B0604030504040204" pitchFamily="50" charset="-128"/>
                <a:ea typeface="Meiryo" panose="020B0604030504040204" pitchFamily="50" charset="-128"/>
                <a:cs typeface="Meiryo" panose="020B0604030504040204" pitchFamily="50" charset="-128"/>
              </a:defRPr>
            </a:lvl1pPr>
          </a:lstStyle>
          <a:p>
            <a:pPr algn="ctr" defTabSz="609561">
              <a:defRPr/>
            </a:pPr>
            <a:r>
              <a:rPr lang="en-US" sz="1667" dirty="0" err="1">
                <a:solidFill>
                  <a:srgbClr val="1D516C"/>
                </a:solidFill>
                <a:latin typeface="Meiryo" panose="020B0604030504040204" pitchFamily="34" charset="-128"/>
                <a:ea typeface="Meiryo" panose="020B0604030504040204" pitchFamily="34" charset="-128"/>
              </a:rPr>
              <a:t>権限付与方針の検討</a:t>
            </a:r>
            <a:endParaRPr lang="en-US" sz="1667" dirty="0">
              <a:solidFill>
                <a:srgbClr val="1D516C"/>
              </a:solidFill>
              <a:latin typeface="Meiryo" panose="020B0604030504040204" pitchFamily="34" charset="-128"/>
              <a:ea typeface="Meiryo" panose="020B0604030504040204" pitchFamily="34" charset="-128"/>
            </a:endParaRPr>
          </a:p>
        </p:txBody>
      </p:sp>
      <p:sp>
        <p:nvSpPr>
          <p:cNvPr id="38" name="TextBox 23">
            <a:extLst>
              <a:ext uri="{FF2B5EF4-FFF2-40B4-BE49-F238E27FC236}">
                <a16:creationId xmlns:a16="http://schemas.microsoft.com/office/drawing/2014/main" id="{4DF53BE9-4003-B747-BE0F-D33DD0C97DFC}"/>
              </a:ext>
            </a:extLst>
          </p:cNvPr>
          <p:cNvSpPr txBox="1"/>
          <p:nvPr/>
        </p:nvSpPr>
        <p:spPr>
          <a:xfrm>
            <a:off x="869155" y="3212437"/>
            <a:ext cx="848309" cy="348878"/>
          </a:xfrm>
          <a:prstGeom prst="rect">
            <a:avLst/>
          </a:prstGeom>
          <a:noFill/>
          <a:ln>
            <a:noFill/>
          </a:ln>
        </p:spPr>
        <p:txBody>
          <a:bodyPr wrap="none" rtlCol="0">
            <a:spAutoFit/>
          </a:bodyPr>
          <a:lstStyle/>
          <a:p>
            <a:pPr defTabSz="609561">
              <a:defRPr/>
            </a:pPr>
            <a:r>
              <a:rPr lang="en-US" altLang="ja-JP" sz="1667" dirty="0">
                <a:solidFill>
                  <a:srgbClr val="1D516C"/>
                </a:solidFill>
                <a:latin typeface="Meiryo" panose="020B0604030504040204" pitchFamily="34" charset="-128"/>
                <a:ea typeface="Meiryo" panose="020B0604030504040204" pitchFamily="34" charset="-128"/>
                <a:cs typeface="Meiryo" panose="020B0604030504040204" pitchFamily="50" charset="-128"/>
              </a:rPr>
              <a:t>STEP1</a:t>
            </a:r>
            <a:endParaRPr lang="en-US" sz="1667" dirty="0">
              <a:solidFill>
                <a:srgbClr val="1D516C"/>
              </a:solidFill>
              <a:latin typeface="Meiryo" panose="020B0604030504040204" pitchFamily="34" charset="-128"/>
              <a:ea typeface="Meiryo" panose="020B0604030504040204" pitchFamily="34" charset="-128"/>
              <a:cs typeface="Meiryo" panose="020B0604030504040204" pitchFamily="50" charset="-128"/>
            </a:endParaRPr>
          </a:p>
        </p:txBody>
      </p:sp>
      <p:sp>
        <p:nvSpPr>
          <p:cNvPr id="39" name="Isosceles Triangle 1">
            <a:extLst>
              <a:ext uri="{FF2B5EF4-FFF2-40B4-BE49-F238E27FC236}">
                <a16:creationId xmlns:a16="http://schemas.microsoft.com/office/drawing/2014/main" id="{092716E8-7268-EF46-80C1-0B78E87071FB}"/>
              </a:ext>
            </a:extLst>
          </p:cNvPr>
          <p:cNvSpPr/>
          <p:nvPr/>
        </p:nvSpPr>
        <p:spPr>
          <a:xfrm rot="5400000">
            <a:off x="2057083" y="4457892"/>
            <a:ext cx="872273" cy="247805"/>
          </a:xfrm>
          <a:prstGeom prst="triangl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defTabSz="609561">
              <a:defRPr/>
            </a:pPr>
            <a:endParaRPr lang="en-US" sz="1333">
              <a:solidFill>
                <a:srgbClr val="FFFFFF"/>
              </a:solidFill>
              <a:latin typeface="Meiryo" panose="020B0604030504040204" pitchFamily="34" charset="-128"/>
              <a:ea typeface="Meiryo" panose="020B0604030504040204" pitchFamily="34" charset="-128"/>
            </a:endParaRPr>
          </a:p>
        </p:txBody>
      </p:sp>
      <p:sp>
        <p:nvSpPr>
          <p:cNvPr id="40" name="Isosceles Triangle 1">
            <a:extLst>
              <a:ext uri="{FF2B5EF4-FFF2-40B4-BE49-F238E27FC236}">
                <a16:creationId xmlns:a16="http://schemas.microsoft.com/office/drawing/2014/main" id="{278BD10D-46CB-3645-AFE2-9DF7B9D9A70D}"/>
              </a:ext>
            </a:extLst>
          </p:cNvPr>
          <p:cNvSpPr/>
          <p:nvPr/>
        </p:nvSpPr>
        <p:spPr>
          <a:xfrm rot="5400000">
            <a:off x="4471976" y="4457892"/>
            <a:ext cx="872273" cy="247805"/>
          </a:xfrm>
          <a:prstGeom prst="triangl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defTabSz="609561">
              <a:defRPr/>
            </a:pPr>
            <a:endParaRPr lang="en-US" sz="1333">
              <a:solidFill>
                <a:srgbClr val="FFFFFF"/>
              </a:solidFill>
              <a:latin typeface="Meiryo" panose="020B0604030504040204" pitchFamily="34" charset="-128"/>
              <a:ea typeface="Meiryo" panose="020B0604030504040204" pitchFamily="34" charset="-128"/>
            </a:endParaRPr>
          </a:p>
        </p:txBody>
      </p:sp>
      <p:sp>
        <p:nvSpPr>
          <p:cNvPr id="41" name="Isosceles Triangle 1">
            <a:extLst>
              <a:ext uri="{FF2B5EF4-FFF2-40B4-BE49-F238E27FC236}">
                <a16:creationId xmlns:a16="http://schemas.microsoft.com/office/drawing/2014/main" id="{82253FF5-C889-2A4C-84E5-7E652D9CF897}"/>
              </a:ext>
            </a:extLst>
          </p:cNvPr>
          <p:cNvSpPr/>
          <p:nvPr/>
        </p:nvSpPr>
        <p:spPr>
          <a:xfrm rot="5400000">
            <a:off x="6886871" y="4457892"/>
            <a:ext cx="872273" cy="247805"/>
          </a:xfrm>
          <a:prstGeom prst="triangl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defTabSz="609561">
              <a:defRPr/>
            </a:pPr>
            <a:endParaRPr lang="en-US" sz="1333">
              <a:solidFill>
                <a:srgbClr val="FFFFFF"/>
              </a:solidFill>
              <a:latin typeface="Meiryo" panose="020B0604030504040204" pitchFamily="34" charset="-128"/>
              <a:ea typeface="Meiryo" panose="020B0604030504040204" pitchFamily="34" charset="-128"/>
            </a:endParaRPr>
          </a:p>
        </p:txBody>
      </p:sp>
      <p:sp>
        <p:nvSpPr>
          <p:cNvPr id="42" name="テキスト ボックス 6">
            <a:extLst>
              <a:ext uri="{FF2B5EF4-FFF2-40B4-BE49-F238E27FC236}">
                <a16:creationId xmlns:a16="http://schemas.microsoft.com/office/drawing/2014/main" id="{E4067AA5-CE4C-3849-9387-39EF706B50CB}"/>
              </a:ext>
            </a:extLst>
          </p:cNvPr>
          <p:cNvSpPr txBox="1"/>
          <p:nvPr/>
        </p:nvSpPr>
        <p:spPr>
          <a:xfrm>
            <a:off x="9898228" y="3942160"/>
            <a:ext cx="2046725" cy="1303456"/>
          </a:xfrm>
          <a:prstGeom prst="rect">
            <a:avLst/>
          </a:prstGeom>
          <a:solidFill>
            <a:schemeClr val="tx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algn="ctr">
              <a:defRPr sz="1200">
                <a:gradFill>
                  <a:gsLst>
                    <a:gs pos="100000">
                      <a:schemeClr val="bg1"/>
                    </a:gs>
                    <a:gs pos="100000">
                      <a:schemeClr val="tx1">
                        <a:lumMod val="85000"/>
                        <a:lumOff val="15000"/>
                      </a:schemeClr>
                    </a:gs>
                  </a:gsLst>
                  <a:lin ang="16200000" scaled="1"/>
                </a:gradFill>
                <a:latin typeface="メイリオ" panose="020B0604030504040204" pitchFamily="50" charset="-128"/>
                <a:ea typeface="メイリオ" panose="020B0604030504040204" pitchFamily="50" charset="-128"/>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defTabSz="609561">
              <a:defRPr/>
            </a:pPr>
            <a:r>
              <a:rPr lang="en-US" altLang="ja-JP" sz="1333" b="1" dirty="0">
                <a:gradFill>
                  <a:gsLst>
                    <a:gs pos="100000">
                      <a:srgbClr val="FFFFFF"/>
                    </a:gs>
                    <a:gs pos="100000">
                      <a:srgbClr val="1D516C">
                        <a:lumMod val="85000"/>
                        <a:lumOff val="15000"/>
                      </a:srgbClr>
                    </a:gs>
                  </a:gsLst>
                  <a:lin ang="16200000" scaled="1"/>
                </a:gradFill>
                <a:latin typeface="Meiryo" panose="020B0604030504040204" pitchFamily="34" charset="-128"/>
                <a:ea typeface="Meiryo" panose="020B0604030504040204" pitchFamily="34" charset="-128"/>
                <a:cs typeface="Meiryo" panose="020B0604030504040204" pitchFamily="50" charset="-128"/>
              </a:rPr>
              <a:t>IAM</a:t>
            </a:r>
            <a:r>
              <a:rPr lang="ja-JP" altLang="en-US" sz="1333" b="1" dirty="0">
                <a:gradFill>
                  <a:gsLst>
                    <a:gs pos="100000">
                      <a:srgbClr val="FFFFFF"/>
                    </a:gs>
                    <a:gs pos="100000">
                      <a:srgbClr val="1D516C">
                        <a:lumMod val="85000"/>
                        <a:lumOff val="15000"/>
                      </a:srgbClr>
                    </a:gs>
                  </a:gsLst>
                  <a:lin ang="16200000" scaled="1"/>
                </a:gradFill>
                <a:latin typeface="Meiryo" panose="020B0604030504040204" pitchFamily="34" charset="-128"/>
                <a:ea typeface="Meiryo" panose="020B0604030504040204" pitchFamily="34" charset="-128"/>
                <a:cs typeface="Meiryo" panose="020B0604030504040204" pitchFamily="50" charset="-128"/>
              </a:rPr>
              <a:t>ユーザー作成と</a:t>
            </a:r>
            <a:endParaRPr lang="en-US" altLang="ja-JP" sz="1333" b="1" dirty="0">
              <a:gradFill>
                <a:gsLst>
                  <a:gs pos="100000">
                    <a:srgbClr val="FFFFFF"/>
                  </a:gs>
                  <a:gs pos="100000">
                    <a:srgbClr val="1D516C">
                      <a:lumMod val="85000"/>
                      <a:lumOff val="15000"/>
                    </a:srgbClr>
                  </a:gs>
                </a:gsLst>
                <a:lin ang="16200000" scaled="1"/>
              </a:gradFill>
              <a:latin typeface="Meiryo" panose="020B0604030504040204" pitchFamily="34" charset="-128"/>
              <a:ea typeface="Meiryo" panose="020B0604030504040204" pitchFamily="34" charset="-128"/>
              <a:cs typeface="Meiryo" panose="020B0604030504040204" pitchFamily="50" charset="-128"/>
            </a:endParaRPr>
          </a:p>
          <a:p>
            <a:pPr algn="l" defTabSz="609561">
              <a:defRPr/>
            </a:pPr>
            <a:r>
              <a:rPr lang="ja-JP" altLang="en-US" sz="1333" b="1" dirty="0">
                <a:gradFill>
                  <a:gsLst>
                    <a:gs pos="100000">
                      <a:srgbClr val="FFFFFF"/>
                    </a:gs>
                    <a:gs pos="100000">
                      <a:srgbClr val="1D516C">
                        <a:lumMod val="85000"/>
                        <a:lumOff val="15000"/>
                      </a:srgbClr>
                    </a:gs>
                  </a:gsLst>
                  <a:lin ang="16200000" scaled="1"/>
                </a:gradFill>
                <a:latin typeface="Meiryo" panose="020B0604030504040204" pitchFamily="34" charset="-128"/>
                <a:ea typeface="Meiryo" panose="020B0604030504040204" pitchFamily="34" charset="-128"/>
                <a:cs typeface="Meiryo" panose="020B0604030504040204" pitchFamily="50" charset="-128"/>
              </a:rPr>
              <a:t>グループへの追加、</a:t>
            </a:r>
            <a:r>
              <a:rPr lang="en-US" altLang="ja-JP" sz="1333" b="1" dirty="0">
                <a:gradFill>
                  <a:gsLst>
                    <a:gs pos="100000">
                      <a:srgbClr val="FFFFFF"/>
                    </a:gs>
                    <a:gs pos="100000">
                      <a:srgbClr val="1D516C">
                        <a:lumMod val="85000"/>
                        <a:lumOff val="15000"/>
                      </a:srgbClr>
                    </a:gs>
                  </a:gsLst>
                  <a:lin ang="16200000" scaled="1"/>
                </a:gradFill>
                <a:latin typeface="Meiryo" panose="020B0604030504040204" pitchFamily="34" charset="-128"/>
                <a:ea typeface="Meiryo" panose="020B0604030504040204" pitchFamily="34" charset="-128"/>
                <a:cs typeface="Meiryo" panose="020B0604030504040204" pitchFamily="50" charset="-128"/>
              </a:rPr>
              <a:t>IAM</a:t>
            </a:r>
            <a:r>
              <a:rPr lang="ja-JP" altLang="en-US" sz="1333" b="1" dirty="0">
                <a:gradFill>
                  <a:gsLst>
                    <a:gs pos="100000">
                      <a:srgbClr val="FFFFFF"/>
                    </a:gs>
                    <a:gs pos="100000">
                      <a:srgbClr val="1D516C">
                        <a:lumMod val="85000"/>
                        <a:lumOff val="15000"/>
                      </a:srgbClr>
                    </a:gs>
                  </a:gsLst>
                  <a:lin ang="16200000" scaled="1"/>
                </a:gradFill>
                <a:latin typeface="Meiryo" panose="020B0604030504040204" pitchFamily="34" charset="-128"/>
                <a:ea typeface="Meiryo" panose="020B0604030504040204" pitchFamily="34" charset="-128"/>
                <a:cs typeface="Meiryo" panose="020B0604030504040204" pitchFamily="50" charset="-128"/>
              </a:rPr>
              <a:t>ロールとの対応付け</a:t>
            </a:r>
            <a:endParaRPr lang="en-US" altLang="ja-JP" sz="1333" b="1" dirty="0">
              <a:gradFill>
                <a:gsLst>
                  <a:gs pos="100000">
                    <a:srgbClr val="FFFFFF"/>
                  </a:gs>
                  <a:gs pos="100000">
                    <a:srgbClr val="1D516C">
                      <a:lumMod val="85000"/>
                      <a:lumOff val="15000"/>
                    </a:srgbClr>
                  </a:gs>
                </a:gsLst>
                <a:lin ang="16200000" scaled="1"/>
              </a:gradFill>
              <a:latin typeface="Meiryo" panose="020B0604030504040204" pitchFamily="34" charset="-128"/>
              <a:ea typeface="Meiryo" panose="020B0604030504040204" pitchFamily="34" charset="-128"/>
              <a:cs typeface="Meiryo" panose="020B0604030504040204" pitchFamily="50" charset="-128"/>
            </a:endParaRPr>
          </a:p>
        </p:txBody>
      </p:sp>
      <p:sp>
        <p:nvSpPr>
          <p:cNvPr id="43" name="Isosceles Triangle 1">
            <a:extLst>
              <a:ext uri="{FF2B5EF4-FFF2-40B4-BE49-F238E27FC236}">
                <a16:creationId xmlns:a16="http://schemas.microsoft.com/office/drawing/2014/main" id="{3BBDC7C9-3948-224D-B96D-B45135BB6196}"/>
              </a:ext>
            </a:extLst>
          </p:cNvPr>
          <p:cNvSpPr/>
          <p:nvPr/>
        </p:nvSpPr>
        <p:spPr>
          <a:xfrm rot="5400000">
            <a:off x="9301764" y="4457892"/>
            <a:ext cx="872273" cy="247805"/>
          </a:xfrm>
          <a:prstGeom prst="triangl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defTabSz="609561">
              <a:defRPr/>
            </a:pPr>
            <a:endParaRPr lang="en-US" sz="1333">
              <a:solidFill>
                <a:srgbClr val="FFFFFF"/>
              </a:solidFill>
              <a:latin typeface="Meiryo" panose="020B0604030504040204" pitchFamily="34" charset="-128"/>
              <a:ea typeface="Meiryo" panose="020B0604030504040204" pitchFamily="34" charset="-128"/>
            </a:endParaRPr>
          </a:p>
        </p:txBody>
      </p:sp>
      <p:sp>
        <p:nvSpPr>
          <p:cNvPr id="44" name="TextBox 22">
            <a:extLst>
              <a:ext uri="{FF2B5EF4-FFF2-40B4-BE49-F238E27FC236}">
                <a16:creationId xmlns:a16="http://schemas.microsoft.com/office/drawing/2014/main" id="{52F3A28B-1179-7148-8BE8-3D48DA51A2B8}"/>
              </a:ext>
            </a:extLst>
          </p:cNvPr>
          <p:cNvSpPr txBox="1"/>
          <p:nvPr/>
        </p:nvSpPr>
        <p:spPr>
          <a:xfrm>
            <a:off x="9995285" y="3558295"/>
            <a:ext cx="1887696" cy="369332"/>
          </a:xfrm>
          <a:prstGeom prst="rect">
            <a:avLst/>
          </a:prstGeom>
          <a:noFill/>
          <a:ln>
            <a:noFill/>
          </a:ln>
        </p:spPr>
        <p:txBody>
          <a:bodyPr wrap="none" rtlCol="0">
            <a:noAutofit/>
          </a:bodyPr>
          <a:lstStyle>
            <a:defPPr>
              <a:defRPr lang="en-US"/>
            </a:defPPr>
            <a:lvl1pPr>
              <a:defRPr sz="1200">
                <a:latin typeface="Meiryo" panose="020B0604030504040204" pitchFamily="50" charset="-128"/>
                <a:ea typeface="Meiryo" panose="020B0604030504040204" pitchFamily="50" charset="-128"/>
                <a:cs typeface="Meiryo" panose="020B0604030504040204" pitchFamily="50" charset="-128"/>
              </a:defRPr>
            </a:lvl1pPr>
          </a:lstStyle>
          <a:p>
            <a:pPr algn="ctr" defTabSz="609561">
              <a:defRPr/>
            </a:pPr>
            <a:r>
              <a:rPr lang="en-US" altLang="ja-JP" sz="1667" dirty="0">
                <a:solidFill>
                  <a:srgbClr val="1D516C"/>
                </a:solidFill>
                <a:latin typeface="Meiryo" panose="020B0604030504040204" pitchFamily="34" charset="-128"/>
                <a:ea typeface="Meiryo" panose="020B0604030504040204" pitchFamily="34" charset="-128"/>
              </a:rPr>
              <a:t>IAM</a:t>
            </a:r>
            <a:r>
              <a:rPr lang="ja-JP" altLang="en-US" sz="1667" dirty="0">
                <a:solidFill>
                  <a:srgbClr val="1D516C"/>
                </a:solidFill>
                <a:latin typeface="Meiryo" panose="020B0604030504040204" pitchFamily="34" charset="-128"/>
                <a:ea typeface="Meiryo" panose="020B0604030504040204" pitchFamily="34" charset="-128"/>
              </a:rPr>
              <a:t>ユーザー作成</a:t>
            </a:r>
            <a:endParaRPr lang="en-US" altLang="ja-JP" sz="1667" dirty="0">
              <a:solidFill>
                <a:srgbClr val="1D516C"/>
              </a:solidFill>
              <a:latin typeface="Meiryo" panose="020B0604030504040204" pitchFamily="34" charset="-128"/>
              <a:ea typeface="Meiryo" panose="020B0604030504040204" pitchFamily="34" charset="-128"/>
            </a:endParaRPr>
          </a:p>
        </p:txBody>
      </p:sp>
      <p:sp>
        <p:nvSpPr>
          <p:cNvPr id="45" name="TextBox 23">
            <a:extLst>
              <a:ext uri="{FF2B5EF4-FFF2-40B4-BE49-F238E27FC236}">
                <a16:creationId xmlns:a16="http://schemas.microsoft.com/office/drawing/2014/main" id="{477C00A0-87F9-5248-9EF2-DAF2A381B5A3}"/>
              </a:ext>
            </a:extLst>
          </p:cNvPr>
          <p:cNvSpPr txBox="1"/>
          <p:nvPr/>
        </p:nvSpPr>
        <p:spPr>
          <a:xfrm>
            <a:off x="10497561" y="3212437"/>
            <a:ext cx="848309" cy="348878"/>
          </a:xfrm>
          <a:prstGeom prst="rect">
            <a:avLst/>
          </a:prstGeom>
          <a:noFill/>
          <a:ln>
            <a:noFill/>
          </a:ln>
        </p:spPr>
        <p:txBody>
          <a:bodyPr wrap="none" rtlCol="0">
            <a:spAutoFit/>
          </a:bodyPr>
          <a:lstStyle/>
          <a:p>
            <a:pPr defTabSz="609561">
              <a:defRPr/>
            </a:pPr>
            <a:r>
              <a:rPr lang="en-US" altLang="ja-JP" sz="1667" dirty="0">
                <a:solidFill>
                  <a:srgbClr val="1D516C"/>
                </a:solidFill>
                <a:latin typeface="Meiryo" panose="020B0604030504040204" pitchFamily="34" charset="-128"/>
                <a:ea typeface="Meiryo" panose="020B0604030504040204" pitchFamily="34" charset="-128"/>
                <a:cs typeface="Meiryo" panose="020B0604030504040204" pitchFamily="50" charset="-128"/>
              </a:rPr>
              <a:t>STEP5</a:t>
            </a:r>
            <a:endParaRPr lang="en-US" sz="1667" dirty="0">
              <a:solidFill>
                <a:srgbClr val="1D516C"/>
              </a:solidFill>
              <a:latin typeface="Meiryo" panose="020B0604030504040204" pitchFamily="34" charset="-128"/>
              <a:ea typeface="Meiryo" panose="020B0604030504040204" pitchFamily="34" charset="-128"/>
              <a:cs typeface="Meiryo" panose="020B0604030504040204" pitchFamily="50" charset="-128"/>
            </a:endParaRPr>
          </a:p>
        </p:txBody>
      </p:sp>
      <p:sp>
        <p:nvSpPr>
          <p:cNvPr id="46" name="テキスト ボックス 6">
            <a:extLst>
              <a:ext uri="{FF2B5EF4-FFF2-40B4-BE49-F238E27FC236}">
                <a16:creationId xmlns:a16="http://schemas.microsoft.com/office/drawing/2014/main" id="{5DA5A223-DB2A-0D49-81F4-34C8062E1D1D}"/>
              </a:ext>
            </a:extLst>
          </p:cNvPr>
          <p:cNvSpPr txBox="1"/>
          <p:nvPr/>
        </p:nvSpPr>
        <p:spPr>
          <a:xfrm>
            <a:off x="266702" y="3931108"/>
            <a:ext cx="2046725" cy="1303456"/>
          </a:xfrm>
          <a:prstGeom prst="rect">
            <a:avLst/>
          </a:prstGeom>
          <a:solidFill>
            <a:schemeClr val="tx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algn="ctr">
              <a:defRPr sz="1200">
                <a:gradFill>
                  <a:gsLst>
                    <a:gs pos="100000">
                      <a:schemeClr val="bg1"/>
                    </a:gs>
                    <a:gs pos="100000">
                      <a:schemeClr val="tx1">
                        <a:lumMod val="85000"/>
                        <a:lumOff val="15000"/>
                      </a:schemeClr>
                    </a:gs>
                  </a:gsLst>
                  <a:lin ang="16200000" scaled="1"/>
                </a:gradFill>
                <a:latin typeface="メイリオ" panose="020B0604030504040204" pitchFamily="50" charset="-128"/>
                <a:ea typeface="メイリオ" panose="020B0604030504040204" pitchFamily="50" charset="-128"/>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defTabSz="609561">
              <a:defRPr/>
            </a:pPr>
            <a:r>
              <a:rPr lang="ja-JP" altLang="en-US" sz="1333" b="1">
                <a:gradFill>
                  <a:gsLst>
                    <a:gs pos="100000">
                      <a:srgbClr val="FFFFFF"/>
                    </a:gs>
                    <a:gs pos="100000">
                      <a:srgbClr val="1D516C">
                        <a:lumMod val="85000"/>
                        <a:lumOff val="15000"/>
                      </a:srgbClr>
                    </a:gs>
                  </a:gsLst>
                  <a:lin ang="16200000" scaled="1"/>
                </a:gradFill>
                <a:latin typeface="Meiryo" panose="020B0604030504040204" pitchFamily="34" charset="-128"/>
                <a:ea typeface="Meiryo" panose="020B0604030504040204" pitchFamily="34" charset="-128"/>
                <a:cs typeface="Meiryo" panose="020B0604030504040204" pitchFamily="50" charset="-128"/>
              </a:rPr>
              <a:t>権限付与方針の検討</a:t>
            </a:r>
            <a:endParaRPr lang="en-US" altLang="ja-JP" sz="1333" b="1" dirty="0">
              <a:gradFill>
                <a:gsLst>
                  <a:gs pos="100000">
                    <a:srgbClr val="FFFFFF"/>
                  </a:gs>
                  <a:gs pos="100000">
                    <a:srgbClr val="1D516C">
                      <a:lumMod val="85000"/>
                      <a:lumOff val="15000"/>
                    </a:srgbClr>
                  </a:gs>
                </a:gsLst>
                <a:lin ang="16200000" scaled="1"/>
              </a:gradFill>
              <a:latin typeface="Meiryo" panose="020B0604030504040204" pitchFamily="34" charset="-128"/>
              <a:ea typeface="Meiryo" panose="020B0604030504040204" pitchFamily="34" charset="-128"/>
              <a:cs typeface="Meiryo" panose="020B0604030504040204" pitchFamily="50" charset="-128"/>
            </a:endParaRPr>
          </a:p>
          <a:p>
            <a:pPr marL="228591" indent="-228591" algn="l" defTabSz="609561">
              <a:buFont typeface="Arial" panose="020B0604020202020204" pitchFamily="34" charset="0"/>
              <a:buChar char="•"/>
              <a:defRPr/>
            </a:pPr>
            <a:r>
              <a:rPr lang="ja-JP" altLang="en-US" sz="1333" b="1">
                <a:gradFill>
                  <a:gsLst>
                    <a:gs pos="100000">
                      <a:srgbClr val="FFFFFF"/>
                    </a:gs>
                    <a:gs pos="100000">
                      <a:srgbClr val="1D516C">
                        <a:lumMod val="85000"/>
                        <a:lumOff val="15000"/>
                      </a:srgbClr>
                    </a:gs>
                  </a:gsLst>
                  <a:lin ang="16200000" scaled="1"/>
                </a:gradFill>
                <a:latin typeface="Meiryo" panose="020B0604030504040204" pitchFamily="34" charset="-128"/>
                <a:ea typeface="Meiryo" panose="020B0604030504040204" pitchFamily="34" charset="-128"/>
                <a:cs typeface="Meiryo" panose="020B0604030504040204" pitchFamily="50" charset="-128"/>
              </a:rPr>
              <a:t>役割の定義</a:t>
            </a:r>
            <a:endParaRPr lang="en-US" altLang="ja-JP" sz="1333" b="1" dirty="0">
              <a:gradFill>
                <a:gsLst>
                  <a:gs pos="100000">
                    <a:srgbClr val="FFFFFF"/>
                  </a:gs>
                  <a:gs pos="100000">
                    <a:srgbClr val="1D516C">
                      <a:lumMod val="85000"/>
                      <a:lumOff val="15000"/>
                    </a:srgbClr>
                  </a:gs>
                </a:gsLst>
                <a:lin ang="16200000" scaled="1"/>
              </a:gradFill>
              <a:latin typeface="Meiryo" panose="020B0604030504040204" pitchFamily="34" charset="-128"/>
              <a:ea typeface="Meiryo" panose="020B0604030504040204" pitchFamily="34" charset="-128"/>
              <a:cs typeface="Meiryo" panose="020B0604030504040204" pitchFamily="50" charset="-128"/>
            </a:endParaRPr>
          </a:p>
          <a:p>
            <a:pPr marL="228591" indent="-228591" algn="l" defTabSz="609561">
              <a:buFont typeface="Arial" panose="020B0604020202020204" pitchFamily="34" charset="0"/>
              <a:buChar char="•"/>
              <a:defRPr/>
            </a:pPr>
            <a:r>
              <a:rPr lang="ja-JP" altLang="en-US" sz="1333" b="1">
                <a:gradFill>
                  <a:gsLst>
                    <a:gs pos="100000">
                      <a:srgbClr val="FFFFFF"/>
                    </a:gs>
                    <a:gs pos="100000">
                      <a:srgbClr val="1D516C">
                        <a:lumMod val="85000"/>
                        <a:lumOff val="15000"/>
                      </a:srgbClr>
                    </a:gs>
                  </a:gsLst>
                  <a:lin ang="16200000" scaled="1"/>
                </a:gradFill>
                <a:latin typeface="Meiryo" panose="020B0604030504040204" pitchFamily="34" charset="-128"/>
                <a:ea typeface="Meiryo" panose="020B0604030504040204" pitchFamily="34" charset="-128"/>
                <a:cs typeface="Meiryo" panose="020B0604030504040204" pitchFamily="50" charset="-128"/>
              </a:rPr>
              <a:t>ポリシー設定方針</a:t>
            </a:r>
            <a:endParaRPr lang="en-US" altLang="ja-JP" sz="1333" b="1" dirty="0">
              <a:gradFill>
                <a:gsLst>
                  <a:gs pos="100000">
                    <a:srgbClr val="FFFFFF"/>
                  </a:gs>
                  <a:gs pos="100000">
                    <a:srgbClr val="1D516C">
                      <a:lumMod val="85000"/>
                      <a:lumOff val="15000"/>
                    </a:srgbClr>
                  </a:gs>
                </a:gsLst>
                <a:lin ang="16200000" scaled="1"/>
              </a:gradFill>
              <a:latin typeface="Meiryo" panose="020B0604030504040204" pitchFamily="34" charset="-128"/>
              <a:ea typeface="Meiryo" panose="020B0604030504040204" pitchFamily="34" charset="-128"/>
              <a:cs typeface="Meiryo" panose="020B0604030504040204" pitchFamily="50" charset="-128"/>
            </a:endParaRPr>
          </a:p>
        </p:txBody>
      </p:sp>
      <p:sp>
        <p:nvSpPr>
          <p:cNvPr id="4" name="フリーフォーム 3">
            <a:extLst>
              <a:ext uri="{FF2B5EF4-FFF2-40B4-BE49-F238E27FC236}">
                <a16:creationId xmlns:a16="http://schemas.microsoft.com/office/drawing/2014/main" id="{C0225265-4476-A04C-B504-20CEE8183144}"/>
              </a:ext>
            </a:extLst>
          </p:cNvPr>
          <p:cNvSpPr/>
          <p:nvPr/>
        </p:nvSpPr>
        <p:spPr>
          <a:xfrm>
            <a:off x="6252239" y="5034937"/>
            <a:ext cx="2313214" cy="426369"/>
          </a:xfrm>
          <a:custGeom>
            <a:avLst/>
            <a:gdLst>
              <a:gd name="connsiteX0" fmla="*/ 2775857 w 2775857"/>
              <a:gd name="connsiteY0" fmla="*/ 10886 h 511638"/>
              <a:gd name="connsiteX1" fmla="*/ 1338943 w 2775857"/>
              <a:gd name="connsiteY1" fmla="*/ 511629 h 511638"/>
              <a:gd name="connsiteX2" fmla="*/ 0 w 2775857"/>
              <a:gd name="connsiteY2" fmla="*/ 0 h 511638"/>
              <a:gd name="connsiteX0" fmla="*/ 2775857 w 2775857"/>
              <a:gd name="connsiteY0" fmla="*/ 10886 h 511643"/>
              <a:gd name="connsiteX1" fmla="*/ 1338943 w 2775857"/>
              <a:gd name="connsiteY1" fmla="*/ 511629 h 511643"/>
              <a:gd name="connsiteX2" fmla="*/ 0 w 2775857"/>
              <a:gd name="connsiteY2" fmla="*/ 0 h 511643"/>
              <a:gd name="connsiteX0" fmla="*/ 2775857 w 2775857"/>
              <a:gd name="connsiteY0" fmla="*/ 10886 h 511643"/>
              <a:gd name="connsiteX1" fmla="*/ 1338943 w 2775857"/>
              <a:gd name="connsiteY1" fmla="*/ 511629 h 511643"/>
              <a:gd name="connsiteX2" fmla="*/ 0 w 2775857"/>
              <a:gd name="connsiteY2" fmla="*/ 0 h 511643"/>
            </a:gdLst>
            <a:ahLst/>
            <a:cxnLst>
              <a:cxn ang="0">
                <a:pos x="connsiteX0" y="connsiteY0"/>
              </a:cxn>
              <a:cxn ang="0">
                <a:pos x="connsiteX1" y="connsiteY1"/>
              </a:cxn>
              <a:cxn ang="0">
                <a:pos x="connsiteX2" y="connsiteY2"/>
              </a:cxn>
            </a:cxnLst>
            <a:rect l="l" t="t" r="r" b="b"/>
            <a:pathLst>
              <a:path w="2775857" h="511643">
                <a:moveTo>
                  <a:pt x="2775857" y="10886"/>
                </a:moveTo>
                <a:cubicBezTo>
                  <a:pt x="2310492" y="349250"/>
                  <a:pt x="1801586" y="513443"/>
                  <a:pt x="1338943" y="511629"/>
                </a:cubicBezTo>
                <a:cubicBezTo>
                  <a:pt x="876300" y="509815"/>
                  <a:pt x="351065" y="331107"/>
                  <a:pt x="0" y="0"/>
                </a:cubicBezTo>
              </a:path>
            </a:pathLst>
          </a:custGeom>
          <a:noFill/>
          <a:ln w="31750">
            <a:solidFill>
              <a:srgbClr val="FF9900"/>
            </a:solidFill>
            <a:tailEnd type="arrow"/>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500"/>
          </a:p>
        </p:txBody>
      </p:sp>
      <p:sp>
        <p:nvSpPr>
          <p:cNvPr id="8" name="四角形吹き出し 7">
            <a:extLst>
              <a:ext uri="{FF2B5EF4-FFF2-40B4-BE49-F238E27FC236}">
                <a16:creationId xmlns:a16="http://schemas.microsoft.com/office/drawing/2014/main" id="{0B1495BE-3650-9949-8574-4B5AE2051628}"/>
              </a:ext>
            </a:extLst>
          </p:cNvPr>
          <p:cNvSpPr/>
          <p:nvPr/>
        </p:nvSpPr>
        <p:spPr>
          <a:xfrm>
            <a:off x="8530453" y="5224057"/>
            <a:ext cx="1651000" cy="426369"/>
          </a:xfrm>
          <a:prstGeom prst="wedgeRectCallout">
            <a:avLst>
              <a:gd name="adj1" fmla="val -60943"/>
              <a:gd name="adj2" fmla="val -48006"/>
            </a:avLst>
          </a:prstGeom>
          <a:solidFill>
            <a:schemeClr val="accent1">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kumimoji="1" lang="ja-JP" altLang="en-US" sz="1167">
                <a:solidFill>
                  <a:srgbClr val="FF0000"/>
                </a:solidFill>
                <a:latin typeface="Meiryo" panose="020B0604030504040204" pitchFamily="34" charset="-128"/>
                <a:ea typeface="Meiryo" panose="020B0604030504040204" pitchFamily="34" charset="-128"/>
              </a:rPr>
              <a:t>適宜グループ</a:t>
            </a:r>
            <a:r>
              <a:rPr kumimoji="1" lang="en-US" altLang="ja-JP" sz="1167" dirty="0">
                <a:solidFill>
                  <a:srgbClr val="FF0000"/>
                </a:solidFill>
                <a:latin typeface="Meiryo" panose="020B0604030504040204" pitchFamily="34" charset="-128"/>
                <a:ea typeface="Meiryo" panose="020B0604030504040204" pitchFamily="34" charset="-128"/>
              </a:rPr>
              <a:t>/</a:t>
            </a:r>
            <a:r>
              <a:rPr kumimoji="1" lang="ja-JP" altLang="en-US" sz="1167">
                <a:solidFill>
                  <a:srgbClr val="FF0000"/>
                </a:solidFill>
                <a:latin typeface="Meiryo" panose="020B0604030504040204" pitchFamily="34" charset="-128"/>
                <a:ea typeface="Meiryo" panose="020B0604030504040204" pitchFamily="34" charset="-128"/>
              </a:rPr>
              <a:t>ロールの分割・統合</a:t>
            </a:r>
          </a:p>
        </p:txBody>
      </p:sp>
      <p:grpSp>
        <p:nvGrpSpPr>
          <p:cNvPr id="16" name="グループ化 15">
            <a:extLst>
              <a:ext uri="{FF2B5EF4-FFF2-40B4-BE49-F238E27FC236}">
                <a16:creationId xmlns:a16="http://schemas.microsoft.com/office/drawing/2014/main" id="{7358BC3E-B5FE-FC48-9427-EC394D597E5E}"/>
              </a:ext>
            </a:extLst>
          </p:cNvPr>
          <p:cNvGrpSpPr/>
          <p:nvPr/>
        </p:nvGrpSpPr>
        <p:grpSpPr>
          <a:xfrm>
            <a:off x="7380490" y="1918275"/>
            <a:ext cx="1921091" cy="1107271"/>
            <a:chOff x="8856588" y="2759130"/>
            <a:chExt cx="2305309" cy="1328725"/>
          </a:xfrm>
        </p:grpSpPr>
        <p:pic>
          <p:nvPicPr>
            <p:cNvPr id="50" name="図 49">
              <a:extLst>
                <a:ext uri="{FF2B5EF4-FFF2-40B4-BE49-F238E27FC236}">
                  <a16:creationId xmlns:a16="http://schemas.microsoft.com/office/drawing/2014/main" id="{9F8104E0-C7EE-7544-94F2-78097E16A406}"/>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8856588" y="2800072"/>
              <a:ext cx="2305309" cy="1287783"/>
            </a:xfrm>
            <a:prstGeom prst="rect">
              <a:avLst/>
            </a:prstGeom>
          </p:spPr>
        </p:pic>
        <p:pic>
          <p:nvPicPr>
            <p:cNvPr id="51" name="図 50">
              <a:extLst>
                <a:ext uri="{FF2B5EF4-FFF2-40B4-BE49-F238E27FC236}">
                  <a16:creationId xmlns:a16="http://schemas.microsoft.com/office/drawing/2014/main" id="{433AEB77-823F-484E-8F97-D63ED69564AA}"/>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175303" y="2759130"/>
              <a:ext cx="477254" cy="628650"/>
            </a:xfrm>
            <a:prstGeom prst="rect">
              <a:avLst/>
            </a:prstGeom>
          </p:spPr>
        </p:pic>
      </p:grpSp>
      <p:grpSp>
        <p:nvGrpSpPr>
          <p:cNvPr id="14" name="グループ化 13">
            <a:extLst>
              <a:ext uri="{FF2B5EF4-FFF2-40B4-BE49-F238E27FC236}">
                <a16:creationId xmlns:a16="http://schemas.microsoft.com/office/drawing/2014/main" id="{6B858A01-341C-B149-9B53-16DF4CA2A863}"/>
              </a:ext>
            </a:extLst>
          </p:cNvPr>
          <p:cNvGrpSpPr/>
          <p:nvPr/>
        </p:nvGrpSpPr>
        <p:grpSpPr>
          <a:xfrm>
            <a:off x="2937838" y="1918275"/>
            <a:ext cx="1282648" cy="1294162"/>
            <a:chOff x="3525405" y="2759130"/>
            <a:chExt cx="1539177" cy="1552994"/>
          </a:xfrm>
        </p:grpSpPr>
        <p:pic>
          <p:nvPicPr>
            <p:cNvPr id="48" name="図 47">
              <a:extLst>
                <a:ext uri="{FF2B5EF4-FFF2-40B4-BE49-F238E27FC236}">
                  <a16:creationId xmlns:a16="http://schemas.microsoft.com/office/drawing/2014/main" id="{04A98758-179A-A445-9F48-97E3E95417C8}"/>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647267" y="2759130"/>
              <a:ext cx="1417315" cy="1552994"/>
            </a:xfrm>
            <a:prstGeom prst="rect">
              <a:avLst/>
            </a:prstGeom>
          </p:spPr>
        </p:pic>
        <p:pic>
          <p:nvPicPr>
            <p:cNvPr id="57" name="図 56">
              <a:extLst>
                <a:ext uri="{FF2B5EF4-FFF2-40B4-BE49-F238E27FC236}">
                  <a16:creationId xmlns:a16="http://schemas.microsoft.com/office/drawing/2014/main" id="{51CC52D9-A369-4E40-9625-78513C1FAF77}"/>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525405" y="2785073"/>
              <a:ext cx="477254" cy="628650"/>
            </a:xfrm>
            <a:prstGeom prst="rect">
              <a:avLst/>
            </a:prstGeom>
          </p:spPr>
        </p:pic>
      </p:grpSp>
      <p:grpSp>
        <p:nvGrpSpPr>
          <p:cNvPr id="15" name="グループ化 14">
            <a:extLst>
              <a:ext uri="{FF2B5EF4-FFF2-40B4-BE49-F238E27FC236}">
                <a16:creationId xmlns:a16="http://schemas.microsoft.com/office/drawing/2014/main" id="{74F652D9-C287-0041-815E-01052C044D12}"/>
              </a:ext>
            </a:extLst>
          </p:cNvPr>
          <p:cNvGrpSpPr/>
          <p:nvPr/>
        </p:nvGrpSpPr>
        <p:grpSpPr>
          <a:xfrm>
            <a:off x="5026588" y="1947257"/>
            <a:ext cx="2390062" cy="1130612"/>
            <a:chOff x="6031906" y="2793909"/>
            <a:chExt cx="2868074" cy="1356734"/>
          </a:xfrm>
        </p:grpSpPr>
        <p:pic>
          <p:nvPicPr>
            <p:cNvPr id="55" name="図 54">
              <a:extLst>
                <a:ext uri="{FF2B5EF4-FFF2-40B4-BE49-F238E27FC236}">
                  <a16:creationId xmlns:a16="http://schemas.microsoft.com/office/drawing/2014/main" id="{3CBEAF98-7848-3846-AAC2-5AC242CCFBBA}"/>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6031906" y="2832880"/>
              <a:ext cx="2868074" cy="1317763"/>
            </a:xfrm>
            <a:prstGeom prst="rect">
              <a:avLst/>
            </a:prstGeom>
          </p:spPr>
        </p:pic>
        <p:pic>
          <p:nvPicPr>
            <p:cNvPr id="49" name="図 48">
              <a:extLst>
                <a:ext uri="{FF2B5EF4-FFF2-40B4-BE49-F238E27FC236}">
                  <a16:creationId xmlns:a16="http://schemas.microsoft.com/office/drawing/2014/main" id="{2728E5BB-56DE-9A41-B573-A5D785FF2570}"/>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6253494" y="2793909"/>
              <a:ext cx="477845" cy="628650"/>
            </a:xfrm>
            <a:prstGeom prst="rect">
              <a:avLst/>
            </a:prstGeom>
          </p:spPr>
        </p:pic>
      </p:grpSp>
      <p:grpSp>
        <p:nvGrpSpPr>
          <p:cNvPr id="13" name="グループ化 12">
            <a:extLst>
              <a:ext uri="{FF2B5EF4-FFF2-40B4-BE49-F238E27FC236}">
                <a16:creationId xmlns:a16="http://schemas.microsoft.com/office/drawing/2014/main" id="{3B203CFC-4E60-3843-82B7-CDCB07723D55}"/>
              </a:ext>
            </a:extLst>
          </p:cNvPr>
          <p:cNvGrpSpPr/>
          <p:nvPr/>
        </p:nvGrpSpPr>
        <p:grpSpPr>
          <a:xfrm>
            <a:off x="446404" y="1939894"/>
            <a:ext cx="1636367" cy="1114627"/>
            <a:chOff x="535685" y="2785073"/>
            <a:chExt cx="1963640" cy="1337552"/>
          </a:xfrm>
        </p:grpSpPr>
        <p:pic>
          <p:nvPicPr>
            <p:cNvPr id="47" name="図 46">
              <a:extLst>
                <a:ext uri="{FF2B5EF4-FFF2-40B4-BE49-F238E27FC236}">
                  <a16:creationId xmlns:a16="http://schemas.microsoft.com/office/drawing/2014/main" id="{DC6109F1-3D77-4946-9B70-942B6933023A}"/>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665677" y="2800072"/>
              <a:ext cx="477254" cy="628650"/>
            </a:xfrm>
            <a:prstGeom prst="rect">
              <a:avLst/>
            </a:prstGeom>
          </p:spPr>
        </p:pic>
        <p:pic>
          <p:nvPicPr>
            <p:cNvPr id="7" name="図 6">
              <a:extLst>
                <a:ext uri="{FF2B5EF4-FFF2-40B4-BE49-F238E27FC236}">
                  <a16:creationId xmlns:a16="http://schemas.microsoft.com/office/drawing/2014/main" id="{A79497A0-6C53-9940-9932-2DAC2807BE8E}"/>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535685" y="2785073"/>
              <a:ext cx="1963640" cy="1337552"/>
            </a:xfrm>
            <a:prstGeom prst="rect">
              <a:avLst/>
            </a:prstGeom>
          </p:spPr>
        </p:pic>
      </p:grpSp>
      <p:grpSp>
        <p:nvGrpSpPr>
          <p:cNvPr id="17" name="グループ化 16">
            <a:extLst>
              <a:ext uri="{FF2B5EF4-FFF2-40B4-BE49-F238E27FC236}">
                <a16:creationId xmlns:a16="http://schemas.microsoft.com/office/drawing/2014/main" id="{08D7AD7A-FAA2-1D44-AF8B-1DD7889C30B9}"/>
              </a:ext>
            </a:extLst>
          </p:cNvPr>
          <p:cNvGrpSpPr/>
          <p:nvPr/>
        </p:nvGrpSpPr>
        <p:grpSpPr>
          <a:xfrm>
            <a:off x="10246444" y="1852872"/>
            <a:ext cx="910479" cy="1294163"/>
            <a:chOff x="12295732" y="2680646"/>
            <a:chExt cx="1092575" cy="1552995"/>
          </a:xfrm>
        </p:grpSpPr>
        <p:pic>
          <p:nvPicPr>
            <p:cNvPr id="58" name="図 57">
              <a:extLst>
                <a:ext uri="{FF2B5EF4-FFF2-40B4-BE49-F238E27FC236}">
                  <a16:creationId xmlns:a16="http://schemas.microsoft.com/office/drawing/2014/main" id="{0EBB7708-3605-2A42-9F92-F1B1B5D9CAF1}"/>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12295732" y="2757616"/>
              <a:ext cx="461010" cy="628650"/>
            </a:xfrm>
            <a:prstGeom prst="rect">
              <a:avLst/>
            </a:prstGeom>
          </p:spPr>
        </p:pic>
        <p:pic>
          <p:nvPicPr>
            <p:cNvPr id="12" name="図 11">
              <a:extLst>
                <a:ext uri="{FF2B5EF4-FFF2-40B4-BE49-F238E27FC236}">
                  <a16:creationId xmlns:a16="http://schemas.microsoft.com/office/drawing/2014/main" id="{31091D64-7CFB-A141-86AF-AB92EE98FC53}"/>
                </a:ext>
              </a:extLst>
            </p:cNvPr>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12633095" y="2680646"/>
              <a:ext cx="755212" cy="1552995"/>
            </a:xfrm>
            <a:prstGeom prst="rect">
              <a:avLst/>
            </a:prstGeom>
          </p:spPr>
        </p:pic>
      </p:grpSp>
      <p:sp>
        <p:nvSpPr>
          <p:cNvPr id="3" name="左大かっこ 2">
            <a:extLst>
              <a:ext uri="{FF2B5EF4-FFF2-40B4-BE49-F238E27FC236}">
                <a16:creationId xmlns:a16="http://schemas.microsoft.com/office/drawing/2014/main" id="{E4B3C886-CD1A-8446-A8FE-588ABFB05967}"/>
              </a:ext>
            </a:extLst>
          </p:cNvPr>
          <p:cNvSpPr/>
          <p:nvPr/>
        </p:nvSpPr>
        <p:spPr>
          <a:xfrm rot="16200000">
            <a:off x="7770540" y="1536509"/>
            <a:ext cx="148803" cy="8253044"/>
          </a:xfrm>
          <a:prstGeom prst="leftBracket">
            <a:avLst/>
          </a:prstGeom>
          <a:ln>
            <a:solidFill>
              <a:srgbClr val="0432FF"/>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sz="1500"/>
          </a:p>
        </p:txBody>
      </p:sp>
      <p:sp>
        <p:nvSpPr>
          <p:cNvPr id="6" name="テキスト ボックス 5">
            <a:extLst>
              <a:ext uri="{FF2B5EF4-FFF2-40B4-BE49-F238E27FC236}">
                <a16:creationId xmlns:a16="http://schemas.microsoft.com/office/drawing/2014/main" id="{A28FA166-7ACA-EA4F-9ACB-2DCA99CA875F}"/>
              </a:ext>
            </a:extLst>
          </p:cNvPr>
          <p:cNvSpPr txBox="1"/>
          <p:nvPr/>
        </p:nvSpPr>
        <p:spPr>
          <a:xfrm>
            <a:off x="4018318" y="5817752"/>
            <a:ext cx="7663664" cy="348878"/>
          </a:xfrm>
          <a:prstGeom prst="rect">
            <a:avLst/>
          </a:prstGeom>
          <a:noFill/>
        </p:spPr>
        <p:txBody>
          <a:bodyPr wrap="square" rtlCol="0">
            <a:spAutoFit/>
          </a:bodyPr>
          <a:lstStyle/>
          <a:p>
            <a:pPr algn="l"/>
            <a:r>
              <a:rPr kumimoji="1" lang="ja-JP" altLang="en-US" sz="1667">
                <a:solidFill>
                  <a:srgbClr val="0432FF"/>
                </a:solidFill>
                <a:latin typeface="Meiryo" panose="020B0604030504040204" pitchFamily="34" charset="-128"/>
                <a:ea typeface="Meiryo" panose="020B0604030504040204" pitchFamily="34" charset="-128"/>
                <a:cs typeface="Amazon Ember" panose="020B0603020204020204" pitchFamily="34" charset="0"/>
              </a:rPr>
              <a:t>想定できる範囲で方針を定め、共通基盤の設計・構築時に詳細化していく</a:t>
            </a:r>
          </a:p>
        </p:txBody>
      </p:sp>
      <p:sp>
        <p:nvSpPr>
          <p:cNvPr id="9" name="テキスト ボックス 8">
            <a:extLst>
              <a:ext uri="{FF2B5EF4-FFF2-40B4-BE49-F238E27FC236}">
                <a16:creationId xmlns:a16="http://schemas.microsoft.com/office/drawing/2014/main" id="{CC81FA9E-DEC0-D3D4-A667-90905FB8E64A}"/>
              </a:ext>
            </a:extLst>
          </p:cNvPr>
          <p:cNvSpPr txBox="1"/>
          <p:nvPr/>
        </p:nvSpPr>
        <p:spPr>
          <a:xfrm>
            <a:off x="10607211" y="0"/>
            <a:ext cx="1584789" cy="369332"/>
          </a:xfrm>
          <a:prstGeom prst="rect">
            <a:avLst/>
          </a:prstGeom>
          <a:noFill/>
        </p:spPr>
        <p:txBody>
          <a:bodyPr wrap="square" anchor="ctr">
            <a:spAutoFit/>
          </a:bodyPr>
          <a:lstStyle/>
          <a:p>
            <a:pPr algn="ctr"/>
            <a:r>
              <a:rPr lang="en-US" altLang="ja-JP" sz="1800" b="0" i="0" dirty="0">
                <a:solidFill>
                  <a:schemeClr val="bg1">
                    <a:lumMod val="50000"/>
                  </a:schemeClr>
                </a:solidFill>
                <a:effectLst/>
                <a:latin typeface="Meiryo" panose="020B0604030504040204" pitchFamily="34" charset="-128"/>
                <a:ea typeface="Meiryo" panose="020B0604030504040204" pitchFamily="34" charset="-128"/>
              </a:rPr>
              <a:t>SEC03-BP02</a:t>
            </a:r>
            <a:endParaRPr lang="ja-JP" altLang="en-US">
              <a:solidFill>
                <a:schemeClr val="bg1">
                  <a:lumMod val="50000"/>
                </a:schemeClr>
              </a:solidFill>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142443558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14">
            <a:extLst>
              <a:ext uri="{FF2B5EF4-FFF2-40B4-BE49-F238E27FC236}">
                <a16:creationId xmlns:a16="http://schemas.microsoft.com/office/drawing/2014/main" id="{84E08800-B964-4C2B-8A17-B734D8587C3B}"/>
              </a:ext>
            </a:extLst>
          </p:cNvPr>
          <p:cNvSpPr txBox="1"/>
          <p:nvPr/>
        </p:nvSpPr>
        <p:spPr>
          <a:xfrm>
            <a:off x="442699" y="1993335"/>
            <a:ext cx="4981303" cy="3190804"/>
          </a:xfrm>
          <a:prstGeom prst="rect">
            <a:avLst/>
          </a:prstGeom>
          <a:noFill/>
        </p:spPr>
        <p:txBody>
          <a:bodyPr wrap="square" lIns="24000" tIns="24000" rIns="24000" bIns="24000" rtlCol="0">
            <a:spAutoFit/>
          </a:bodyPr>
          <a:lstStyle/>
          <a:p>
            <a:pPr>
              <a:spcBef>
                <a:spcPts val="133"/>
              </a:spcBef>
            </a:pPr>
            <a:r>
              <a:rPr kumimoji="1" lang="ja-JP" altLang="en-US" sz="2000" b="1"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監視・牽制の体制を築くことが重要</a:t>
            </a:r>
            <a:endParaRPr kumimoji="1" lang="en-US" altLang="ja-JP" sz="2000" b="1"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endParaRPr>
          </a:p>
          <a:p>
            <a:pPr marL="119995" indent="-119995">
              <a:spcBef>
                <a:spcPts val="133"/>
              </a:spcBef>
              <a:buFont typeface="Arial" panose="020B0604020202020204" pitchFamily="34" charset="0"/>
              <a:buChar char="•"/>
            </a:pPr>
            <a:r>
              <a:rPr kumimoji="1" lang="ja-JP" altLang="en-US" sz="2000" b="1" dirty="0">
                <a:solidFill>
                  <a:srgbClr val="0070C0"/>
                </a:solidFill>
                <a:latin typeface="Meiryo" panose="020B0604030504040204" pitchFamily="34" charset="-128"/>
                <a:ea typeface="Meiryo" panose="020B0604030504040204" pitchFamily="34" charset="-128"/>
                <a:cs typeface="Meiryo" charset="-128"/>
              </a:rPr>
              <a:t>管理者</a:t>
            </a:r>
            <a:r>
              <a:rPr kumimoji="1" lang="en-US" altLang="ja-JP" sz="2000" b="1" dirty="0">
                <a:solidFill>
                  <a:srgbClr val="0070C0"/>
                </a:solidFill>
                <a:latin typeface="Meiryo" panose="020B0604030504040204" pitchFamily="34" charset="-128"/>
                <a:ea typeface="Meiryo" panose="020B0604030504040204" pitchFamily="34" charset="-128"/>
                <a:cs typeface="Meiryo" charset="-128"/>
              </a:rPr>
              <a:t>(</a:t>
            </a:r>
            <a:r>
              <a:rPr kumimoji="1" lang="ja-JP" altLang="en-US" sz="2000" b="1" dirty="0">
                <a:solidFill>
                  <a:srgbClr val="0070C0"/>
                </a:solidFill>
                <a:latin typeface="Meiryo" panose="020B0604030504040204" pitchFamily="34" charset="-128"/>
                <a:ea typeface="Meiryo" panose="020B0604030504040204" pitchFamily="34" charset="-128"/>
                <a:cs typeface="Meiryo" charset="-128"/>
              </a:rPr>
              <a:t>強権限</a:t>
            </a:r>
            <a:r>
              <a:rPr kumimoji="1" lang="en-US" altLang="ja-JP" sz="2000" b="1" dirty="0">
                <a:solidFill>
                  <a:srgbClr val="0070C0"/>
                </a:solidFill>
                <a:latin typeface="Meiryo" panose="020B0604030504040204" pitchFamily="34" charset="-128"/>
                <a:ea typeface="Meiryo" panose="020B0604030504040204" pitchFamily="34" charset="-128"/>
                <a:cs typeface="Meiryo" charset="-128"/>
              </a:rPr>
              <a:t>)</a:t>
            </a:r>
            <a:r>
              <a:rPr kumimoji="1" lang="ja-JP" altLang="en-US" sz="2000" b="1" dirty="0">
                <a:solidFill>
                  <a:srgbClr val="0070C0"/>
                </a:solidFill>
                <a:latin typeface="Meiryo" panose="020B0604030504040204" pitchFamily="34" charset="-128"/>
                <a:ea typeface="Meiryo" panose="020B0604030504040204" pitchFamily="34" charset="-128"/>
                <a:cs typeface="Meiryo" charset="-128"/>
              </a:rPr>
              <a:t>の利用は最小限に</a:t>
            </a:r>
            <a:endParaRPr kumimoji="1" lang="en-US" altLang="ja-JP" sz="1667" dirty="0">
              <a:solidFill>
                <a:srgbClr val="0070C0"/>
              </a:solidFill>
              <a:latin typeface="Meiryo" panose="020B0604030504040204" pitchFamily="34" charset="-128"/>
              <a:ea typeface="Meiryo" panose="020B0604030504040204" pitchFamily="34" charset="-128"/>
              <a:cs typeface="Meiryo" charset="-128"/>
            </a:endParaRPr>
          </a:p>
          <a:p>
            <a:pPr marL="499513" lvl="1" indent="-380985">
              <a:spcBef>
                <a:spcPts val="133"/>
              </a:spcBef>
              <a:buFont typeface="Wingdings" panose="05000000000000000000" pitchFamily="2" charset="2"/>
              <a:buChar char="Ø"/>
            </a:pPr>
            <a:r>
              <a:rPr kumimoji="1" lang="ja-JP" altLang="en-US" sz="1667"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初期構築・障害対応等のみで使用</a:t>
            </a:r>
            <a:endParaRPr kumimoji="1" lang="en-US" altLang="ja-JP" sz="1667"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endParaRPr>
          </a:p>
          <a:p>
            <a:pPr marL="499513" lvl="1" indent="-380985">
              <a:spcBef>
                <a:spcPts val="133"/>
              </a:spcBef>
              <a:buFont typeface="Wingdings" panose="05000000000000000000" pitchFamily="2" charset="2"/>
              <a:buChar char="Ø"/>
            </a:pPr>
            <a:r>
              <a:rPr kumimoji="1" lang="en-US" altLang="ja-JP" sz="1667"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MFA</a:t>
            </a:r>
            <a:r>
              <a:rPr kumimoji="1" lang="ja-JP" altLang="en-US" sz="1667"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設定や、貸出運用を整備</a:t>
            </a:r>
            <a:endParaRPr kumimoji="1" lang="en-US" altLang="ja-JP" sz="1667"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endParaRPr>
          </a:p>
          <a:p>
            <a:pPr marL="499513" lvl="1" indent="-380985">
              <a:spcBef>
                <a:spcPts val="133"/>
              </a:spcBef>
              <a:buFont typeface="Wingdings" panose="05000000000000000000" pitchFamily="2" charset="2"/>
              <a:buChar char="Ø"/>
            </a:pPr>
            <a:r>
              <a:rPr kumimoji="1" lang="ja-JP" altLang="en-US" sz="1667"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監査者を無効化しうるため制御が必要</a:t>
            </a:r>
            <a:endParaRPr kumimoji="1" lang="en-US" altLang="ja-JP" sz="1667"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endParaRPr>
          </a:p>
          <a:p>
            <a:pPr marL="119995" indent="-119995">
              <a:spcBef>
                <a:spcPts val="133"/>
              </a:spcBef>
              <a:buFont typeface="Arial" panose="020B0604020202020204" pitchFamily="34" charset="0"/>
              <a:buChar char="•"/>
            </a:pPr>
            <a:r>
              <a:rPr kumimoji="1" lang="ja-JP" altLang="en-US" sz="2000" b="1" dirty="0">
                <a:solidFill>
                  <a:srgbClr val="0070C0"/>
                </a:solidFill>
                <a:latin typeface="Meiryo" panose="020B0604030504040204" pitchFamily="34" charset="-128"/>
                <a:ea typeface="Meiryo" panose="020B0604030504040204" pitchFamily="34" charset="-128"/>
                <a:cs typeface="Meiryo" charset="-128"/>
              </a:rPr>
              <a:t>監査者は管理者とは別途用意</a:t>
            </a:r>
            <a:endParaRPr kumimoji="1" lang="en-US" altLang="ja-JP" sz="2000" b="1" dirty="0">
              <a:solidFill>
                <a:srgbClr val="0070C0"/>
              </a:solidFill>
              <a:latin typeface="Meiryo" panose="020B0604030504040204" pitchFamily="34" charset="-128"/>
              <a:ea typeface="Meiryo" panose="020B0604030504040204" pitchFamily="34" charset="-128"/>
              <a:cs typeface="Meiryo" charset="-128"/>
            </a:endParaRPr>
          </a:p>
          <a:p>
            <a:pPr marL="499513" lvl="1" indent="-380985">
              <a:spcBef>
                <a:spcPts val="133"/>
              </a:spcBef>
              <a:buFont typeface="Wingdings" panose="05000000000000000000" pitchFamily="2" charset="2"/>
              <a:buChar char="Ø"/>
            </a:pPr>
            <a:r>
              <a:rPr kumimoji="1" lang="ja-JP" altLang="en-US" sz="1667"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管理者や利用者の不正利用を抑止するための監査者は独立して整備</a:t>
            </a:r>
            <a:endParaRPr kumimoji="1" lang="en-US" altLang="ja-JP" sz="1667"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endParaRPr>
          </a:p>
          <a:p>
            <a:pPr marL="499513" lvl="1" indent="-380985">
              <a:spcBef>
                <a:spcPts val="133"/>
              </a:spcBef>
              <a:buFont typeface="Wingdings" panose="05000000000000000000" pitchFamily="2" charset="2"/>
              <a:buChar char="Ø"/>
            </a:pPr>
            <a:r>
              <a:rPr kumimoji="1" lang="ja-JP" altLang="en-US" sz="1667" dirty="0">
                <a:solidFill>
                  <a:srgbClr val="C00000"/>
                </a:solidFill>
                <a:latin typeface="Meiryo" panose="020B0604030504040204" pitchFamily="34" charset="-128"/>
                <a:ea typeface="Meiryo" panose="020B0604030504040204" pitchFamily="34" charset="-128"/>
                <a:cs typeface="Meiryo" charset="-128"/>
              </a:rPr>
              <a:t>管理者と兼任しないことが望ましい</a:t>
            </a:r>
            <a:endParaRPr kumimoji="1" lang="en-US" altLang="ja-JP" sz="2333" dirty="0">
              <a:solidFill>
                <a:srgbClr val="C00000"/>
              </a:solidFill>
              <a:latin typeface="Meiryo" panose="020B0604030504040204" pitchFamily="34" charset="-128"/>
              <a:ea typeface="Meiryo" panose="020B0604030504040204" pitchFamily="34" charset="-128"/>
              <a:cs typeface="Meiryo" charset="-128"/>
            </a:endParaRPr>
          </a:p>
          <a:p>
            <a:pPr marL="119995" indent="-119995">
              <a:spcBef>
                <a:spcPts val="133"/>
              </a:spcBef>
              <a:buFont typeface="Arial" panose="020B0604020202020204" pitchFamily="34" charset="0"/>
              <a:buChar char="•"/>
            </a:pPr>
            <a:r>
              <a:rPr kumimoji="1" lang="ja-JP" altLang="en-US" sz="2000" b="1" dirty="0">
                <a:solidFill>
                  <a:srgbClr val="0070C0"/>
                </a:solidFill>
                <a:latin typeface="Meiryo" panose="020B0604030504040204" pitchFamily="34" charset="-128"/>
                <a:ea typeface="Meiryo" panose="020B0604030504040204" pitchFamily="34" charset="-128"/>
                <a:cs typeface="Meiryo" charset="-128"/>
              </a:rPr>
              <a:t>運用者は最小権限</a:t>
            </a:r>
            <a:endParaRPr kumimoji="1" lang="en-US" altLang="ja-JP" sz="2000" b="1" dirty="0">
              <a:solidFill>
                <a:srgbClr val="0070C0"/>
              </a:solidFill>
              <a:latin typeface="Meiryo" panose="020B0604030504040204" pitchFamily="34" charset="-128"/>
              <a:ea typeface="Meiryo" panose="020B0604030504040204" pitchFamily="34" charset="-128"/>
              <a:cs typeface="Meiryo" charset="-128"/>
            </a:endParaRPr>
          </a:p>
          <a:p>
            <a:pPr marL="499513" lvl="1" indent="-380985">
              <a:spcBef>
                <a:spcPts val="133"/>
              </a:spcBef>
              <a:buFont typeface="Wingdings" panose="05000000000000000000" pitchFamily="2" charset="2"/>
              <a:buChar char="Ø"/>
            </a:pPr>
            <a:r>
              <a:rPr kumimoji="1" lang="ja-JP" altLang="en-US" sz="1667"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必要なアクションのみ実施するよう定義</a:t>
            </a:r>
            <a:endParaRPr kumimoji="1" lang="en-US" altLang="ja-JP" sz="20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endParaRPr>
          </a:p>
        </p:txBody>
      </p:sp>
      <p:sp>
        <p:nvSpPr>
          <p:cNvPr id="10" name="正方形/長方形 9">
            <a:extLst>
              <a:ext uri="{FF2B5EF4-FFF2-40B4-BE49-F238E27FC236}">
                <a16:creationId xmlns:a16="http://schemas.microsoft.com/office/drawing/2014/main" id="{00E6ED94-1135-4B46-8C68-5EADD9B59769}"/>
              </a:ext>
            </a:extLst>
          </p:cNvPr>
          <p:cNvSpPr/>
          <p:nvPr/>
        </p:nvSpPr>
        <p:spPr>
          <a:xfrm>
            <a:off x="5712000" y="1221001"/>
            <a:ext cx="6286963" cy="63986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ctr"/>
          <a:lstStyle/>
          <a:p>
            <a:pPr algn="ctr"/>
            <a:r>
              <a:rPr kumimoji="1" lang="ja-JP" altLang="en-US" sz="2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権限レベル</a:t>
            </a:r>
          </a:p>
        </p:txBody>
      </p:sp>
      <p:sp>
        <p:nvSpPr>
          <p:cNvPr id="11" name="正方形/長方形 10">
            <a:extLst>
              <a:ext uri="{FF2B5EF4-FFF2-40B4-BE49-F238E27FC236}">
                <a16:creationId xmlns:a16="http://schemas.microsoft.com/office/drawing/2014/main" id="{6F54C04A-6FA8-45FB-979D-8D29C465492D}"/>
              </a:ext>
            </a:extLst>
          </p:cNvPr>
          <p:cNvSpPr/>
          <p:nvPr/>
        </p:nvSpPr>
        <p:spPr>
          <a:xfrm>
            <a:off x="442699" y="1221001"/>
            <a:ext cx="4981303" cy="639864"/>
          </a:xfrm>
          <a:prstGeom prst="rect">
            <a:avLst/>
          </a:prstGeom>
          <a:solidFill>
            <a:srgbClr val="232F3E"/>
          </a:solidFill>
          <a:ln>
            <a:no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ctr"/>
          <a:lstStyle/>
          <a:p>
            <a:pPr algn="ctr"/>
            <a:r>
              <a:rPr kumimoji="1" lang="ja-JP" altLang="en-US" sz="2667">
                <a:gradFill>
                  <a:gsLst>
                    <a:gs pos="0">
                      <a:schemeClr val="bg1"/>
                    </a:gs>
                    <a:gs pos="100000">
                      <a:schemeClr val="bg1"/>
                    </a:gs>
                  </a:gsLst>
                  <a:lin ang="5400000" scaled="1"/>
                </a:gradFill>
                <a:latin typeface="Meiryo" panose="020B0604030504040204" pitchFamily="34" charset="-128"/>
                <a:ea typeface="Meiryo" panose="020B0604030504040204" pitchFamily="34" charset="-128"/>
              </a:rPr>
              <a:t>権限分掌の</a:t>
            </a:r>
            <a:r>
              <a:rPr kumimoji="1" lang="ja-JP" altLang="en-US" sz="2667" dirty="0">
                <a:gradFill>
                  <a:gsLst>
                    <a:gs pos="0">
                      <a:schemeClr val="bg1"/>
                    </a:gs>
                    <a:gs pos="100000">
                      <a:schemeClr val="bg1"/>
                    </a:gs>
                  </a:gsLst>
                  <a:lin ang="5400000" scaled="1"/>
                </a:gradFill>
                <a:latin typeface="Meiryo" panose="020B0604030504040204" pitchFamily="34" charset="-128"/>
                <a:ea typeface="Meiryo" panose="020B0604030504040204" pitchFamily="34" charset="-128"/>
              </a:rPr>
              <a:t>観点</a:t>
            </a:r>
          </a:p>
        </p:txBody>
      </p:sp>
      <p:cxnSp>
        <p:nvCxnSpPr>
          <p:cNvPr id="12" name="直線コネクタ 11">
            <a:extLst>
              <a:ext uri="{FF2B5EF4-FFF2-40B4-BE49-F238E27FC236}">
                <a16:creationId xmlns:a16="http://schemas.microsoft.com/office/drawing/2014/main" id="{91F929C8-F3FE-406A-8883-13E818135A79}"/>
              </a:ext>
            </a:extLst>
          </p:cNvPr>
          <p:cNvCxnSpPr/>
          <p:nvPr/>
        </p:nvCxnSpPr>
        <p:spPr>
          <a:xfrm>
            <a:off x="5711657" y="1860864"/>
            <a:ext cx="6289615" cy="0"/>
          </a:xfrm>
          <a:prstGeom prst="line">
            <a:avLst/>
          </a:prstGeom>
          <a:ln>
            <a:solidFill>
              <a:srgbClr val="2A2E32"/>
            </a:solidFill>
          </a:ln>
          <a:effectLst/>
        </p:spPr>
        <p:style>
          <a:lnRef idx="2">
            <a:schemeClr val="accent1"/>
          </a:lnRef>
          <a:fillRef idx="0">
            <a:schemeClr val="accent1"/>
          </a:fillRef>
          <a:effectRef idx="1">
            <a:schemeClr val="accent1"/>
          </a:effectRef>
          <a:fontRef idx="minor">
            <a:schemeClr val="tx1"/>
          </a:fontRef>
        </p:style>
      </p:cxnSp>
      <p:sp>
        <p:nvSpPr>
          <p:cNvPr id="13" name="角丸四角形 12"/>
          <p:cNvSpPr/>
          <p:nvPr/>
        </p:nvSpPr>
        <p:spPr>
          <a:xfrm>
            <a:off x="6736805" y="2367678"/>
            <a:ext cx="1279196" cy="783627"/>
          </a:xfrm>
          <a:prstGeom prst="roundRect">
            <a:avLst/>
          </a:prstGeom>
          <a:solidFill>
            <a:schemeClr val="tx1">
              <a:lumMod val="20000"/>
              <a:lumOff val="80000"/>
            </a:schemeClr>
          </a:solidFill>
          <a:ln w="57150">
            <a:solidFill>
              <a:schemeClr val="tx1">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r>
              <a:rPr kumimoji="1" lang="ja-JP" altLang="en-US" sz="2333" b="1" dirty="0">
                <a:solidFill>
                  <a:schemeClr val="tx1"/>
                </a:solidFill>
                <a:latin typeface="Meiryo" panose="020B0604030504040204" pitchFamily="34" charset="-128"/>
                <a:ea typeface="Meiryo" panose="020B0604030504040204" pitchFamily="34" charset="-128"/>
              </a:rPr>
              <a:t>管理者</a:t>
            </a:r>
            <a:endParaRPr kumimoji="1" lang="en-US" altLang="ja-JP" sz="2333" b="1" dirty="0">
              <a:solidFill>
                <a:schemeClr val="tx1"/>
              </a:solidFill>
              <a:latin typeface="Meiryo" panose="020B0604030504040204" pitchFamily="34" charset="-128"/>
              <a:ea typeface="Meiryo" panose="020B0604030504040204" pitchFamily="34" charset="-128"/>
            </a:endParaRPr>
          </a:p>
        </p:txBody>
      </p:sp>
      <p:sp>
        <p:nvSpPr>
          <p:cNvPr id="14" name="角丸四角形 13"/>
          <p:cNvSpPr/>
          <p:nvPr/>
        </p:nvSpPr>
        <p:spPr>
          <a:xfrm>
            <a:off x="6736805" y="4479678"/>
            <a:ext cx="1279196" cy="783627"/>
          </a:xfrm>
          <a:prstGeom prst="roundRect">
            <a:avLst/>
          </a:prstGeom>
          <a:solidFill>
            <a:schemeClr val="accent1">
              <a:lumMod val="20000"/>
              <a:lumOff val="80000"/>
            </a:schemeClr>
          </a:solidFill>
          <a:ln w="57150">
            <a:solidFill>
              <a:schemeClr val="accent1">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r>
              <a:rPr kumimoji="1" lang="ja-JP" altLang="en-US" sz="2333" b="1" dirty="0">
                <a:solidFill>
                  <a:schemeClr val="tx1"/>
                </a:solidFill>
                <a:latin typeface="Meiryo" panose="020B0604030504040204" pitchFamily="34" charset="-128"/>
                <a:ea typeface="Meiryo" panose="020B0604030504040204" pitchFamily="34" charset="-128"/>
              </a:rPr>
              <a:t>開発者</a:t>
            </a:r>
            <a:endParaRPr kumimoji="1" lang="en-US" altLang="ja-JP" sz="2333" b="1" dirty="0">
              <a:solidFill>
                <a:schemeClr val="tx1"/>
              </a:solidFill>
              <a:latin typeface="Meiryo" panose="020B0604030504040204" pitchFamily="34" charset="-128"/>
              <a:ea typeface="Meiryo" panose="020B0604030504040204" pitchFamily="34" charset="-128"/>
            </a:endParaRPr>
          </a:p>
        </p:txBody>
      </p:sp>
      <p:sp>
        <p:nvSpPr>
          <p:cNvPr id="15" name="角丸四角形 14"/>
          <p:cNvSpPr/>
          <p:nvPr/>
        </p:nvSpPr>
        <p:spPr>
          <a:xfrm>
            <a:off x="6736804" y="3439305"/>
            <a:ext cx="1279196" cy="783627"/>
          </a:xfrm>
          <a:prstGeom prst="roundRect">
            <a:avLst/>
          </a:prstGeom>
          <a:solidFill>
            <a:schemeClr val="accent4">
              <a:lumMod val="20000"/>
              <a:lumOff val="80000"/>
            </a:schemeClr>
          </a:solidFill>
          <a:ln w="57150">
            <a:solidFill>
              <a:schemeClr val="accent4">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r>
              <a:rPr kumimoji="1" lang="ja-JP" altLang="en-US" sz="2333" b="1" dirty="0">
                <a:solidFill>
                  <a:schemeClr val="tx1"/>
                </a:solidFill>
                <a:latin typeface="Meiryo" panose="020B0604030504040204" pitchFamily="34" charset="-128"/>
                <a:ea typeface="Meiryo" panose="020B0604030504040204" pitchFamily="34" charset="-128"/>
              </a:rPr>
              <a:t>監査者</a:t>
            </a:r>
            <a:endParaRPr kumimoji="1" lang="en-US" altLang="ja-JP" sz="2333" b="1" dirty="0">
              <a:solidFill>
                <a:schemeClr val="tx1"/>
              </a:solidFill>
              <a:latin typeface="Meiryo" panose="020B0604030504040204" pitchFamily="34" charset="-128"/>
              <a:ea typeface="Meiryo" panose="020B0604030504040204" pitchFamily="34" charset="-128"/>
            </a:endParaRPr>
          </a:p>
        </p:txBody>
      </p:sp>
      <p:sp>
        <p:nvSpPr>
          <p:cNvPr id="19" name="角丸四角形 18"/>
          <p:cNvSpPr/>
          <p:nvPr/>
        </p:nvSpPr>
        <p:spPr>
          <a:xfrm>
            <a:off x="6736805" y="5525373"/>
            <a:ext cx="1279196" cy="783627"/>
          </a:xfrm>
          <a:prstGeom prst="roundRect">
            <a:avLst/>
          </a:prstGeom>
          <a:solidFill>
            <a:schemeClr val="accent5">
              <a:lumMod val="20000"/>
              <a:lumOff val="80000"/>
            </a:schemeClr>
          </a:solidFill>
          <a:ln w="57150">
            <a:solidFill>
              <a:schemeClr val="accent5">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r>
              <a:rPr kumimoji="1" lang="ja-JP" altLang="en-US" sz="2333" b="1" dirty="0">
                <a:solidFill>
                  <a:schemeClr val="tx1"/>
                </a:solidFill>
                <a:latin typeface="Meiryo" panose="020B0604030504040204" pitchFamily="34" charset="-128"/>
                <a:ea typeface="Meiryo" panose="020B0604030504040204" pitchFamily="34" charset="-128"/>
              </a:rPr>
              <a:t>運用者</a:t>
            </a:r>
            <a:endParaRPr kumimoji="1" lang="en-US" altLang="ja-JP" sz="2333" b="1" dirty="0">
              <a:solidFill>
                <a:schemeClr val="tx1"/>
              </a:solidFill>
              <a:latin typeface="Meiryo" panose="020B0604030504040204" pitchFamily="34" charset="-128"/>
              <a:ea typeface="Meiryo" panose="020B0604030504040204" pitchFamily="34" charset="-128"/>
            </a:endParaRPr>
          </a:p>
        </p:txBody>
      </p:sp>
      <p:sp>
        <p:nvSpPr>
          <p:cNvPr id="20" name="TextBox 14">
            <a:extLst>
              <a:ext uri="{FF2B5EF4-FFF2-40B4-BE49-F238E27FC236}">
                <a16:creationId xmlns:a16="http://schemas.microsoft.com/office/drawing/2014/main" id="{84E08800-B964-4C2B-8A17-B734D8587C3B}"/>
              </a:ext>
            </a:extLst>
          </p:cNvPr>
          <p:cNvSpPr txBox="1"/>
          <p:nvPr/>
        </p:nvSpPr>
        <p:spPr>
          <a:xfrm>
            <a:off x="8442892" y="2367678"/>
            <a:ext cx="1557912" cy="783627"/>
          </a:xfrm>
          <a:prstGeom prst="rect">
            <a:avLst/>
          </a:prstGeom>
          <a:noFill/>
        </p:spPr>
        <p:txBody>
          <a:bodyPr wrap="square" lIns="24000" tIns="24000" rIns="24000" bIns="24000" rtlCol="0" anchor="ctr">
            <a:noAutofit/>
          </a:bodyPr>
          <a:lstStyle/>
          <a:p>
            <a:pPr marL="118529" indent="-118529">
              <a:spcBef>
                <a:spcPts val="133"/>
              </a:spcBef>
              <a:buFont typeface="Arial" panose="020B0604020202020204" pitchFamily="34" charset="0"/>
              <a:buChar char="•"/>
            </a:pPr>
            <a:r>
              <a:rPr kumimoji="1" lang="ja-JP" altLang="en-US" sz="15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初期構築</a:t>
            </a:r>
            <a:endParaRPr kumimoji="1" lang="en-US" altLang="ja-JP" sz="15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endParaRPr>
          </a:p>
          <a:p>
            <a:pPr marL="118529" indent="-118529">
              <a:spcBef>
                <a:spcPts val="133"/>
              </a:spcBef>
              <a:buFont typeface="Arial" panose="020B0604020202020204" pitchFamily="34" charset="0"/>
              <a:buChar char="•"/>
            </a:pPr>
            <a:r>
              <a:rPr kumimoji="1" lang="ja-JP" altLang="en-US" sz="15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障害対応</a:t>
            </a:r>
            <a:endParaRPr kumimoji="1" lang="en-US" altLang="ja-JP" sz="15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endParaRPr>
          </a:p>
        </p:txBody>
      </p:sp>
      <p:sp>
        <p:nvSpPr>
          <p:cNvPr id="34" name="TextBox 14">
            <a:extLst>
              <a:ext uri="{FF2B5EF4-FFF2-40B4-BE49-F238E27FC236}">
                <a16:creationId xmlns:a16="http://schemas.microsoft.com/office/drawing/2014/main" id="{84E08800-B964-4C2B-8A17-B734D8587C3B}"/>
              </a:ext>
            </a:extLst>
          </p:cNvPr>
          <p:cNvSpPr txBox="1"/>
          <p:nvPr/>
        </p:nvSpPr>
        <p:spPr>
          <a:xfrm>
            <a:off x="8442892" y="3439305"/>
            <a:ext cx="1557912" cy="783627"/>
          </a:xfrm>
          <a:prstGeom prst="rect">
            <a:avLst/>
          </a:prstGeom>
          <a:noFill/>
        </p:spPr>
        <p:txBody>
          <a:bodyPr wrap="square" lIns="24000" tIns="24000" rIns="24000" bIns="24000" rtlCol="0" anchor="ctr">
            <a:noAutofit/>
          </a:bodyPr>
          <a:lstStyle/>
          <a:p>
            <a:pPr marL="118529" indent="-118529">
              <a:spcBef>
                <a:spcPts val="133"/>
              </a:spcBef>
              <a:buFont typeface="Arial" panose="020B0604020202020204" pitchFamily="34" charset="0"/>
              <a:buChar char="•"/>
            </a:pPr>
            <a:r>
              <a:rPr kumimoji="1" lang="ja-JP" altLang="en-US" sz="15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ログ監査</a:t>
            </a:r>
            <a:endParaRPr kumimoji="1" lang="en-US" altLang="ja-JP" sz="15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endParaRPr>
          </a:p>
          <a:p>
            <a:pPr marL="118529" indent="-118529">
              <a:spcBef>
                <a:spcPts val="133"/>
              </a:spcBef>
              <a:buFont typeface="Arial" panose="020B0604020202020204" pitchFamily="34" charset="0"/>
              <a:buChar char="•"/>
            </a:pPr>
            <a:r>
              <a:rPr kumimoji="1" lang="en-US" altLang="ja-JP" sz="15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ID</a:t>
            </a:r>
            <a:r>
              <a:rPr kumimoji="1" lang="ja-JP" altLang="en-US" sz="15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棚卸し</a:t>
            </a:r>
            <a:endParaRPr kumimoji="1" lang="en-US" altLang="ja-JP" sz="15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endParaRPr>
          </a:p>
        </p:txBody>
      </p:sp>
      <p:sp>
        <p:nvSpPr>
          <p:cNvPr id="35" name="TextBox 14">
            <a:extLst>
              <a:ext uri="{FF2B5EF4-FFF2-40B4-BE49-F238E27FC236}">
                <a16:creationId xmlns:a16="http://schemas.microsoft.com/office/drawing/2014/main" id="{84E08800-B964-4C2B-8A17-B734D8587C3B}"/>
              </a:ext>
            </a:extLst>
          </p:cNvPr>
          <p:cNvSpPr txBox="1"/>
          <p:nvPr/>
        </p:nvSpPr>
        <p:spPr>
          <a:xfrm>
            <a:off x="8442892" y="4479678"/>
            <a:ext cx="1557912" cy="783627"/>
          </a:xfrm>
          <a:prstGeom prst="rect">
            <a:avLst/>
          </a:prstGeom>
          <a:noFill/>
        </p:spPr>
        <p:txBody>
          <a:bodyPr wrap="square" lIns="24000" tIns="24000" rIns="24000" bIns="24000" rtlCol="0" anchor="ctr">
            <a:noAutofit/>
          </a:bodyPr>
          <a:lstStyle/>
          <a:p>
            <a:pPr marL="118529" indent="-118529">
              <a:spcBef>
                <a:spcPts val="133"/>
              </a:spcBef>
              <a:buFont typeface="Arial" panose="020B0604020202020204" pitchFamily="34" charset="0"/>
              <a:buChar char="•"/>
            </a:pPr>
            <a:r>
              <a:rPr kumimoji="1" lang="ja-JP" altLang="en-US" sz="15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インスタンス作成</a:t>
            </a:r>
            <a:endParaRPr kumimoji="1" lang="en-US" altLang="ja-JP" sz="15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endParaRPr>
          </a:p>
          <a:p>
            <a:pPr marL="118529" indent="-118529">
              <a:spcBef>
                <a:spcPts val="133"/>
              </a:spcBef>
              <a:buFont typeface="Arial" panose="020B0604020202020204" pitchFamily="34" charset="0"/>
              <a:buChar char="•"/>
            </a:pPr>
            <a:r>
              <a:rPr kumimoji="1" lang="ja-JP" altLang="en-US" sz="15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環境</a:t>
            </a:r>
            <a:r>
              <a:rPr kumimoji="1" lang="ja-JP" altLang="en-US" sz="150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設定変更</a:t>
            </a:r>
            <a:endParaRPr kumimoji="1" lang="en-US" altLang="ja-JP" sz="15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endParaRPr>
          </a:p>
        </p:txBody>
      </p:sp>
      <p:sp>
        <p:nvSpPr>
          <p:cNvPr id="39" name="TextBox 14">
            <a:extLst>
              <a:ext uri="{FF2B5EF4-FFF2-40B4-BE49-F238E27FC236}">
                <a16:creationId xmlns:a16="http://schemas.microsoft.com/office/drawing/2014/main" id="{84E08800-B964-4C2B-8A17-B734D8587C3B}"/>
              </a:ext>
            </a:extLst>
          </p:cNvPr>
          <p:cNvSpPr txBox="1"/>
          <p:nvPr/>
        </p:nvSpPr>
        <p:spPr>
          <a:xfrm>
            <a:off x="8442892" y="5520052"/>
            <a:ext cx="1557912" cy="783627"/>
          </a:xfrm>
          <a:prstGeom prst="rect">
            <a:avLst/>
          </a:prstGeom>
          <a:noFill/>
        </p:spPr>
        <p:txBody>
          <a:bodyPr wrap="square" lIns="24000" tIns="24000" rIns="24000" bIns="24000" rtlCol="0" anchor="ctr">
            <a:noAutofit/>
          </a:bodyPr>
          <a:lstStyle/>
          <a:p>
            <a:pPr marL="118529" indent="-118529">
              <a:spcBef>
                <a:spcPts val="133"/>
              </a:spcBef>
              <a:buFont typeface="Arial" panose="020B0604020202020204" pitchFamily="34" charset="0"/>
              <a:buChar char="•"/>
            </a:pPr>
            <a:r>
              <a:rPr kumimoji="1" lang="ja-JP" altLang="en-US" sz="15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環境確認</a:t>
            </a:r>
            <a:endParaRPr kumimoji="1" lang="en-US" altLang="ja-JP" sz="15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endParaRPr>
          </a:p>
          <a:p>
            <a:pPr marL="118529" indent="-118529">
              <a:spcBef>
                <a:spcPts val="133"/>
              </a:spcBef>
              <a:buFont typeface="Arial" panose="020B0604020202020204" pitchFamily="34" charset="0"/>
              <a:buChar char="•"/>
            </a:pPr>
            <a:r>
              <a:rPr kumimoji="1" lang="ja-JP" altLang="en-US" sz="15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定型作業</a:t>
            </a:r>
            <a:endParaRPr kumimoji="1" lang="en-US" altLang="ja-JP" sz="15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endParaRPr>
          </a:p>
        </p:txBody>
      </p:sp>
      <p:sp>
        <p:nvSpPr>
          <p:cNvPr id="40" name="TextBox 14">
            <a:extLst>
              <a:ext uri="{FF2B5EF4-FFF2-40B4-BE49-F238E27FC236}">
                <a16:creationId xmlns:a16="http://schemas.microsoft.com/office/drawing/2014/main" id="{84E08800-B964-4C2B-8A17-B734D8587C3B}"/>
              </a:ext>
            </a:extLst>
          </p:cNvPr>
          <p:cNvSpPr txBox="1"/>
          <p:nvPr/>
        </p:nvSpPr>
        <p:spPr>
          <a:xfrm>
            <a:off x="8398719" y="1998547"/>
            <a:ext cx="1557912" cy="278453"/>
          </a:xfrm>
          <a:prstGeom prst="rect">
            <a:avLst/>
          </a:prstGeom>
          <a:noFill/>
        </p:spPr>
        <p:txBody>
          <a:bodyPr wrap="square" lIns="24000" tIns="24000" rIns="24000" bIns="24000" rtlCol="0" anchor="ctr">
            <a:noAutofit/>
          </a:bodyPr>
          <a:lstStyle/>
          <a:p>
            <a:pPr algn="ctr">
              <a:spcBef>
                <a:spcPts val="133"/>
              </a:spcBef>
            </a:pPr>
            <a:r>
              <a:rPr kumimoji="1" lang="ja-JP" altLang="en-US" sz="1667" u="sng"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用途</a:t>
            </a:r>
            <a:endParaRPr kumimoji="1" lang="en-US" altLang="ja-JP" sz="1667" u="sng"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endParaRPr>
          </a:p>
        </p:txBody>
      </p:sp>
      <p:sp>
        <p:nvSpPr>
          <p:cNvPr id="41" name="TextBox 14">
            <a:extLst>
              <a:ext uri="{FF2B5EF4-FFF2-40B4-BE49-F238E27FC236}">
                <a16:creationId xmlns:a16="http://schemas.microsoft.com/office/drawing/2014/main" id="{84E08800-B964-4C2B-8A17-B734D8587C3B}"/>
              </a:ext>
            </a:extLst>
          </p:cNvPr>
          <p:cNvSpPr txBox="1"/>
          <p:nvPr/>
        </p:nvSpPr>
        <p:spPr>
          <a:xfrm>
            <a:off x="9994958" y="2367678"/>
            <a:ext cx="2053043" cy="783627"/>
          </a:xfrm>
          <a:prstGeom prst="rect">
            <a:avLst/>
          </a:prstGeom>
          <a:noFill/>
        </p:spPr>
        <p:txBody>
          <a:bodyPr wrap="square" lIns="24000" tIns="24000" rIns="24000" bIns="24000" rtlCol="0" anchor="ctr">
            <a:noAutofit/>
          </a:bodyPr>
          <a:lstStyle/>
          <a:p>
            <a:pPr>
              <a:spcBef>
                <a:spcPts val="133"/>
              </a:spcBef>
            </a:pPr>
            <a:r>
              <a:rPr kumimoji="1" lang="ja-JP" altLang="en-US" sz="15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開発者や監査者の停止権限も持つため、強力な制御が必要</a:t>
            </a:r>
            <a:endParaRPr kumimoji="1" lang="en-US" altLang="ja-JP" sz="15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endParaRPr>
          </a:p>
        </p:txBody>
      </p:sp>
      <p:sp>
        <p:nvSpPr>
          <p:cNvPr id="42" name="TextBox 14">
            <a:extLst>
              <a:ext uri="{FF2B5EF4-FFF2-40B4-BE49-F238E27FC236}">
                <a16:creationId xmlns:a16="http://schemas.microsoft.com/office/drawing/2014/main" id="{84E08800-B964-4C2B-8A17-B734D8587C3B}"/>
              </a:ext>
            </a:extLst>
          </p:cNvPr>
          <p:cNvSpPr txBox="1"/>
          <p:nvPr/>
        </p:nvSpPr>
        <p:spPr>
          <a:xfrm>
            <a:off x="9994958" y="3439305"/>
            <a:ext cx="2053043" cy="783627"/>
          </a:xfrm>
          <a:prstGeom prst="rect">
            <a:avLst/>
          </a:prstGeom>
          <a:noFill/>
        </p:spPr>
        <p:txBody>
          <a:bodyPr wrap="square" lIns="24000" tIns="24000" rIns="24000" bIns="24000" rtlCol="0" anchor="ctr">
            <a:noAutofit/>
          </a:bodyPr>
          <a:lstStyle/>
          <a:p>
            <a:pPr>
              <a:spcBef>
                <a:spcPts val="133"/>
              </a:spcBef>
            </a:pPr>
            <a:r>
              <a:rPr kumimoji="1" lang="ja-JP" altLang="en-US" sz="15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開発者とは兼任しないことが望ましい</a:t>
            </a:r>
            <a:endParaRPr kumimoji="1" lang="en-US" altLang="ja-JP" sz="15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endParaRPr>
          </a:p>
        </p:txBody>
      </p:sp>
      <p:sp>
        <p:nvSpPr>
          <p:cNvPr id="43" name="TextBox 14">
            <a:extLst>
              <a:ext uri="{FF2B5EF4-FFF2-40B4-BE49-F238E27FC236}">
                <a16:creationId xmlns:a16="http://schemas.microsoft.com/office/drawing/2014/main" id="{84E08800-B964-4C2B-8A17-B734D8587C3B}"/>
              </a:ext>
            </a:extLst>
          </p:cNvPr>
          <p:cNvSpPr txBox="1"/>
          <p:nvPr/>
        </p:nvSpPr>
        <p:spPr>
          <a:xfrm>
            <a:off x="9994958" y="4479678"/>
            <a:ext cx="2053043" cy="783627"/>
          </a:xfrm>
          <a:prstGeom prst="rect">
            <a:avLst/>
          </a:prstGeom>
          <a:noFill/>
        </p:spPr>
        <p:txBody>
          <a:bodyPr wrap="square" lIns="24000" tIns="24000" rIns="24000" bIns="24000" rtlCol="0" anchor="ctr">
            <a:noAutofit/>
          </a:bodyPr>
          <a:lstStyle/>
          <a:p>
            <a:pPr>
              <a:spcBef>
                <a:spcPts val="133"/>
              </a:spcBef>
            </a:pPr>
            <a:r>
              <a:rPr kumimoji="1" lang="ja-JP" altLang="en-US" sz="15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作業領域ごと</a:t>
            </a:r>
            <a:r>
              <a:rPr kumimoji="1" lang="en-US" altLang="ja-JP" sz="15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(NW/DB/</a:t>
            </a:r>
            <a:r>
              <a:rPr kumimoji="1" lang="ja-JP" altLang="en-US" sz="15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サーバなど</a:t>
            </a:r>
            <a:r>
              <a:rPr kumimoji="1" lang="en-US" altLang="ja-JP" sz="15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a:t>
            </a:r>
            <a:r>
              <a:rPr kumimoji="1" lang="ja-JP" altLang="en-US" sz="15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に分割することが望ましい</a:t>
            </a:r>
            <a:endParaRPr kumimoji="1" lang="en-US" altLang="ja-JP" sz="15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endParaRPr>
          </a:p>
        </p:txBody>
      </p:sp>
      <p:sp>
        <p:nvSpPr>
          <p:cNvPr id="44" name="TextBox 14">
            <a:extLst>
              <a:ext uri="{FF2B5EF4-FFF2-40B4-BE49-F238E27FC236}">
                <a16:creationId xmlns:a16="http://schemas.microsoft.com/office/drawing/2014/main" id="{84E08800-B964-4C2B-8A17-B734D8587C3B}"/>
              </a:ext>
            </a:extLst>
          </p:cNvPr>
          <p:cNvSpPr txBox="1"/>
          <p:nvPr/>
        </p:nvSpPr>
        <p:spPr>
          <a:xfrm>
            <a:off x="9994958" y="5520052"/>
            <a:ext cx="2197043" cy="783627"/>
          </a:xfrm>
          <a:prstGeom prst="rect">
            <a:avLst/>
          </a:prstGeom>
          <a:noFill/>
        </p:spPr>
        <p:txBody>
          <a:bodyPr wrap="square" lIns="24000" tIns="24000" rIns="24000" bIns="24000" rtlCol="0" anchor="ctr">
            <a:noAutofit/>
          </a:bodyPr>
          <a:lstStyle/>
          <a:p>
            <a:pPr>
              <a:spcBef>
                <a:spcPts val="133"/>
              </a:spcBef>
            </a:pPr>
            <a:r>
              <a:rPr kumimoji="1" lang="ja-JP" altLang="en-US" sz="15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作業ごと</a:t>
            </a:r>
            <a:r>
              <a:rPr kumimoji="1" lang="en-US" altLang="ja-JP" sz="15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a:t>
            </a:r>
            <a:r>
              <a:rPr kumimoji="1" lang="ja-JP" altLang="en-US" sz="15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監視</a:t>
            </a:r>
            <a:r>
              <a:rPr kumimoji="1" lang="en-US" altLang="ja-JP" sz="15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a:t>
            </a:r>
            <a:r>
              <a:rPr kumimoji="1" lang="ja-JP" altLang="en-US" sz="15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ジョブ実行</a:t>
            </a:r>
            <a:r>
              <a:rPr kumimoji="1" lang="en-US" altLang="ja-JP" sz="15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a:t>
            </a:r>
            <a:r>
              <a:rPr kumimoji="1" lang="ja-JP" altLang="en-US" sz="15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バックアップ</a:t>
            </a:r>
            <a:r>
              <a:rPr kumimoji="1" lang="en-US" altLang="ja-JP" sz="15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a:t>
            </a:r>
            <a:r>
              <a:rPr kumimoji="1" lang="ja-JP" altLang="en-US" sz="15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に分割することが望ましい</a:t>
            </a:r>
            <a:endParaRPr kumimoji="1" lang="en-US" altLang="ja-JP" sz="15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endParaRPr>
          </a:p>
        </p:txBody>
      </p:sp>
      <p:sp>
        <p:nvSpPr>
          <p:cNvPr id="45" name="TextBox 14">
            <a:extLst>
              <a:ext uri="{FF2B5EF4-FFF2-40B4-BE49-F238E27FC236}">
                <a16:creationId xmlns:a16="http://schemas.microsoft.com/office/drawing/2014/main" id="{84E08800-B964-4C2B-8A17-B734D8587C3B}"/>
              </a:ext>
            </a:extLst>
          </p:cNvPr>
          <p:cNvSpPr txBox="1"/>
          <p:nvPr/>
        </p:nvSpPr>
        <p:spPr>
          <a:xfrm>
            <a:off x="9994958" y="1998547"/>
            <a:ext cx="2053043" cy="278453"/>
          </a:xfrm>
          <a:prstGeom prst="rect">
            <a:avLst/>
          </a:prstGeom>
          <a:noFill/>
        </p:spPr>
        <p:txBody>
          <a:bodyPr wrap="square" lIns="24000" tIns="24000" rIns="24000" bIns="24000" rtlCol="0" anchor="ctr">
            <a:noAutofit/>
          </a:bodyPr>
          <a:lstStyle/>
          <a:p>
            <a:pPr algn="ctr">
              <a:spcBef>
                <a:spcPts val="133"/>
              </a:spcBef>
            </a:pPr>
            <a:r>
              <a:rPr kumimoji="1" lang="ja-JP" altLang="en-US" sz="1667" u="sng"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考慮事項</a:t>
            </a:r>
            <a:endParaRPr kumimoji="1" lang="en-US" altLang="ja-JP" sz="1667" u="sng"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endParaRPr>
          </a:p>
        </p:txBody>
      </p:sp>
      <p:sp>
        <p:nvSpPr>
          <p:cNvPr id="2" name="山形 1"/>
          <p:cNvSpPr/>
          <p:nvPr/>
        </p:nvSpPr>
        <p:spPr>
          <a:xfrm>
            <a:off x="8133445" y="2502290"/>
            <a:ext cx="192000" cy="559769"/>
          </a:xfrm>
          <a:prstGeom prst="chevron">
            <a:avLst/>
          </a:prstGeom>
          <a:solidFill>
            <a:srgbClr val="232F3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3667" dirty="0">
              <a:solidFill>
                <a:schemeClr val="tx1"/>
              </a:solidFill>
              <a:latin typeface="Meiryo" panose="020B0604030504040204" pitchFamily="34" charset="-128"/>
              <a:ea typeface="Meiryo" panose="020B0604030504040204" pitchFamily="34" charset="-128"/>
            </a:endParaRPr>
          </a:p>
        </p:txBody>
      </p:sp>
      <p:sp>
        <p:nvSpPr>
          <p:cNvPr id="46" name="山形 45"/>
          <p:cNvSpPr/>
          <p:nvPr/>
        </p:nvSpPr>
        <p:spPr>
          <a:xfrm>
            <a:off x="8133445" y="3551235"/>
            <a:ext cx="192000" cy="559769"/>
          </a:xfrm>
          <a:prstGeom prst="chevron">
            <a:avLst/>
          </a:prstGeom>
          <a:solidFill>
            <a:srgbClr val="232F3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3667" dirty="0">
              <a:solidFill>
                <a:schemeClr val="tx1"/>
              </a:solidFill>
              <a:latin typeface="Meiryo" panose="020B0604030504040204" pitchFamily="34" charset="-128"/>
              <a:ea typeface="Meiryo" panose="020B0604030504040204" pitchFamily="34" charset="-128"/>
            </a:endParaRPr>
          </a:p>
        </p:txBody>
      </p:sp>
      <p:sp>
        <p:nvSpPr>
          <p:cNvPr id="47" name="山形 46"/>
          <p:cNvSpPr/>
          <p:nvPr/>
        </p:nvSpPr>
        <p:spPr>
          <a:xfrm>
            <a:off x="8133445" y="4591608"/>
            <a:ext cx="192000" cy="559769"/>
          </a:xfrm>
          <a:prstGeom prst="chevron">
            <a:avLst/>
          </a:prstGeom>
          <a:solidFill>
            <a:srgbClr val="232F3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3667" dirty="0">
              <a:solidFill>
                <a:schemeClr val="tx1"/>
              </a:solidFill>
              <a:latin typeface="Meiryo" panose="020B0604030504040204" pitchFamily="34" charset="-128"/>
              <a:ea typeface="Meiryo" panose="020B0604030504040204" pitchFamily="34" charset="-128"/>
            </a:endParaRPr>
          </a:p>
        </p:txBody>
      </p:sp>
      <p:sp>
        <p:nvSpPr>
          <p:cNvPr id="48" name="山形 47"/>
          <p:cNvSpPr/>
          <p:nvPr/>
        </p:nvSpPr>
        <p:spPr>
          <a:xfrm>
            <a:off x="8133445" y="5631981"/>
            <a:ext cx="192000" cy="559769"/>
          </a:xfrm>
          <a:prstGeom prst="chevron">
            <a:avLst/>
          </a:prstGeom>
          <a:solidFill>
            <a:srgbClr val="232F3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3667" dirty="0">
              <a:solidFill>
                <a:schemeClr val="tx1"/>
              </a:solidFill>
              <a:latin typeface="Meiryo" panose="020B0604030504040204" pitchFamily="34" charset="-128"/>
              <a:ea typeface="Meiryo" panose="020B0604030504040204" pitchFamily="34" charset="-128"/>
            </a:endParaRPr>
          </a:p>
        </p:txBody>
      </p:sp>
      <p:sp>
        <p:nvSpPr>
          <p:cNvPr id="50" name="TextBox 14">
            <a:extLst>
              <a:ext uri="{FF2B5EF4-FFF2-40B4-BE49-F238E27FC236}">
                <a16:creationId xmlns:a16="http://schemas.microsoft.com/office/drawing/2014/main" id="{84E08800-B964-4C2B-8A17-B734D8587C3B}"/>
              </a:ext>
            </a:extLst>
          </p:cNvPr>
          <p:cNvSpPr txBox="1"/>
          <p:nvPr/>
        </p:nvSpPr>
        <p:spPr>
          <a:xfrm>
            <a:off x="6736803" y="1998547"/>
            <a:ext cx="1279196" cy="278453"/>
          </a:xfrm>
          <a:prstGeom prst="rect">
            <a:avLst/>
          </a:prstGeom>
          <a:noFill/>
        </p:spPr>
        <p:txBody>
          <a:bodyPr wrap="square" lIns="24000" tIns="24000" rIns="24000" bIns="24000" rtlCol="0" anchor="ctr">
            <a:noAutofit/>
          </a:bodyPr>
          <a:lstStyle/>
          <a:p>
            <a:pPr algn="ctr">
              <a:spcBef>
                <a:spcPts val="133"/>
              </a:spcBef>
            </a:pPr>
            <a:r>
              <a:rPr kumimoji="1" lang="ja-JP" altLang="en-US" sz="1667" u="sng"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権限レベル</a:t>
            </a:r>
            <a:endParaRPr kumimoji="1" lang="en-US" altLang="ja-JP" sz="1667" u="sng"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endParaRPr>
          </a:p>
        </p:txBody>
      </p:sp>
      <p:sp>
        <p:nvSpPr>
          <p:cNvPr id="51" name="TextBox 14">
            <a:extLst>
              <a:ext uri="{FF2B5EF4-FFF2-40B4-BE49-F238E27FC236}">
                <a16:creationId xmlns:a16="http://schemas.microsoft.com/office/drawing/2014/main" id="{84E08800-B964-4C2B-8A17-B734D8587C3B}"/>
              </a:ext>
            </a:extLst>
          </p:cNvPr>
          <p:cNvSpPr txBox="1"/>
          <p:nvPr/>
        </p:nvSpPr>
        <p:spPr>
          <a:xfrm>
            <a:off x="5689913" y="1998547"/>
            <a:ext cx="1024803" cy="278453"/>
          </a:xfrm>
          <a:prstGeom prst="rect">
            <a:avLst/>
          </a:prstGeom>
          <a:noFill/>
        </p:spPr>
        <p:txBody>
          <a:bodyPr wrap="square" lIns="24000" tIns="24000" rIns="24000" bIns="24000" rtlCol="0" anchor="ctr">
            <a:noAutofit/>
          </a:bodyPr>
          <a:lstStyle/>
          <a:p>
            <a:pPr algn="ctr">
              <a:spcBef>
                <a:spcPts val="133"/>
              </a:spcBef>
            </a:pPr>
            <a:r>
              <a:rPr kumimoji="1" lang="ja-JP" altLang="en-US" sz="1667" u="sng"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使用頻度</a:t>
            </a:r>
            <a:endParaRPr kumimoji="1" lang="en-US" altLang="ja-JP" sz="1667" u="sng"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endParaRPr>
          </a:p>
        </p:txBody>
      </p:sp>
      <p:sp>
        <p:nvSpPr>
          <p:cNvPr id="4" name="二等辺三角形 3"/>
          <p:cNvSpPr/>
          <p:nvPr/>
        </p:nvSpPr>
        <p:spPr>
          <a:xfrm>
            <a:off x="5952000" y="2757000"/>
            <a:ext cx="384000" cy="3072000"/>
          </a:xfrm>
          <a:prstGeom prst="triangle">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4000" dirty="0">
              <a:latin typeface="Meiryo" panose="020B0604030504040204" pitchFamily="34" charset="-128"/>
              <a:ea typeface="Meiryo" panose="020B0604030504040204" pitchFamily="34" charset="-128"/>
            </a:endParaRPr>
          </a:p>
        </p:txBody>
      </p:sp>
      <p:sp>
        <p:nvSpPr>
          <p:cNvPr id="52" name="TextBox 14">
            <a:extLst>
              <a:ext uri="{FF2B5EF4-FFF2-40B4-BE49-F238E27FC236}">
                <a16:creationId xmlns:a16="http://schemas.microsoft.com/office/drawing/2014/main" id="{84E08800-B964-4C2B-8A17-B734D8587C3B}"/>
              </a:ext>
            </a:extLst>
          </p:cNvPr>
          <p:cNvSpPr txBox="1"/>
          <p:nvPr/>
        </p:nvSpPr>
        <p:spPr>
          <a:xfrm>
            <a:off x="5712000" y="2395954"/>
            <a:ext cx="864000" cy="278453"/>
          </a:xfrm>
          <a:prstGeom prst="rect">
            <a:avLst/>
          </a:prstGeom>
          <a:noFill/>
        </p:spPr>
        <p:txBody>
          <a:bodyPr wrap="square" lIns="24000" tIns="24000" rIns="24000" bIns="24000" rtlCol="0" anchor="ctr">
            <a:noAutofit/>
          </a:bodyPr>
          <a:lstStyle/>
          <a:p>
            <a:pPr algn="ctr">
              <a:spcBef>
                <a:spcPts val="133"/>
              </a:spcBef>
            </a:pPr>
            <a:r>
              <a:rPr kumimoji="1" lang="ja-JP" altLang="en-US" sz="1667" u="sng"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少</a:t>
            </a:r>
            <a:endParaRPr kumimoji="1" lang="en-US" altLang="ja-JP" sz="1667" u="sng"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endParaRPr>
          </a:p>
        </p:txBody>
      </p:sp>
      <p:sp>
        <p:nvSpPr>
          <p:cNvPr id="53" name="TextBox 14">
            <a:extLst>
              <a:ext uri="{FF2B5EF4-FFF2-40B4-BE49-F238E27FC236}">
                <a16:creationId xmlns:a16="http://schemas.microsoft.com/office/drawing/2014/main" id="{84E08800-B964-4C2B-8A17-B734D8587C3B}"/>
              </a:ext>
            </a:extLst>
          </p:cNvPr>
          <p:cNvSpPr txBox="1"/>
          <p:nvPr/>
        </p:nvSpPr>
        <p:spPr>
          <a:xfrm>
            <a:off x="5712000" y="6012294"/>
            <a:ext cx="864000" cy="278453"/>
          </a:xfrm>
          <a:prstGeom prst="rect">
            <a:avLst/>
          </a:prstGeom>
          <a:noFill/>
        </p:spPr>
        <p:txBody>
          <a:bodyPr wrap="square" lIns="24000" tIns="24000" rIns="24000" bIns="24000" rtlCol="0" anchor="ctr">
            <a:noAutofit/>
          </a:bodyPr>
          <a:lstStyle/>
          <a:p>
            <a:pPr algn="ctr">
              <a:spcBef>
                <a:spcPts val="133"/>
              </a:spcBef>
            </a:pPr>
            <a:r>
              <a:rPr kumimoji="1" lang="ja-JP" altLang="en-US" sz="1667" u="sng"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多</a:t>
            </a:r>
            <a:endParaRPr kumimoji="1" lang="en-US" altLang="ja-JP" sz="1667" u="sng"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endParaRPr>
          </a:p>
        </p:txBody>
      </p:sp>
      <p:sp>
        <p:nvSpPr>
          <p:cNvPr id="3" name="タイトル 2">
            <a:extLst>
              <a:ext uri="{FF2B5EF4-FFF2-40B4-BE49-F238E27FC236}">
                <a16:creationId xmlns:a16="http://schemas.microsoft.com/office/drawing/2014/main" id="{DC398CE5-274A-904B-B2CB-F9C4C42F1D35}"/>
              </a:ext>
            </a:extLst>
          </p:cNvPr>
          <p:cNvSpPr>
            <a:spLocks noGrp="1"/>
          </p:cNvSpPr>
          <p:nvPr>
            <p:ph type="title"/>
          </p:nvPr>
        </p:nvSpPr>
        <p:spPr/>
        <p:txBody>
          <a:bodyPr/>
          <a:lstStyle/>
          <a:p>
            <a:r>
              <a:rPr lang="ja-JP" altLang="en-US" sz="2800" b="0">
                <a:gradFill>
                  <a:gsLst>
                    <a:gs pos="0">
                      <a:schemeClr val="tx1">
                        <a:lumMod val="75000"/>
                      </a:schemeClr>
                    </a:gs>
                    <a:gs pos="100000">
                      <a:schemeClr val="tx1">
                        <a:lumMod val="75000"/>
                      </a:schemeClr>
                    </a:gs>
                  </a:gsLst>
                  <a:lin ang="16200000" scaled="0"/>
                </a:gradFill>
              </a:rPr>
              <a:t>参考</a:t>
            </a:r>
            <a:r>
              <a:rPr lang="en-US" altLang="ja-JP" sz="2800" b="0" dirty="0">
                <a:gradFill>
                  <a:gsLst>
                    <a:gs pos="0">
                      <a:schemeClr val="tx1">
                        <a:lumMod val="75000"/>
                      </a:schemeClr>
                    </a:gs>
                    <a:gs pos="100000">
                      <a:schemeClr val="tx1">
                        <a:lumMod val="75000"/>
                      </a:schemeClr>
                    </a:gs>
                  </a:gsLst>
                  <a:lin ang="16200000" scaled="0"/>
                </a:gradFill>
              </a:rPr>
              <a:t>: </a:t>
            </a:r>
            <a:r>
              <a:rPr lang="ja-JP" altLang="en-US" sz="2800" b="0">
                <a:gradFill>
                  <a:gsLst>
                    <a:gs pos="0">
                      <a:schemeClr val="tx1">
                        <a:lumMod val="75000"/>
                      </a:schemeClr>
                    </a:gs>
                    <a:gs pos="100000">
                      <a:schemeClr val="tx1">
                        <a:lumMod val="75000"/>
                      </a:schemeClr>
                    </a:gs>
                  </a:gsLst>
                  <a:lin ang="16200000" scaled="0"/>
                </a:gradFill>
              </a:rPr>
              <a:t>権限付与方針の検討</a:t>
            </a:r>
            <a:r>
              <a:rPr lang="en-US" altLang="ja-JP" sz="2800" b="0" dirty="0">
                <a:gradFill>
                  <a:gsLst>
                    <a:gs pos="0">
                      <a:schemeClr val="tx1">
                        <a:lumMod val="75000"/>
                      </a:schemeClr>
                    </a:gs>
                    <a:gs pos="100000">
                      <a:schemeClr val="tx1">
                        <a:lumMod val="75000"/>
                      </a:schemeClr>
                    </a:gs>
                  </a:gsLst>
                  <a:lin ang="16200000" scaled="0"/>
                </a:gradFill>
              </a:rPr>
              <a:t> -</a:t>
            </a:r>
            <a:r>
              <a:rPr lang="ja-JP" altLang="en-US" sz="2800" b="0">
                <a:gradFill>
                  <a:gsLst>
                    <a:gs pos="0">
                      <a:schemeClr val="tx1">
                        <a:lumMod val="75000"/>
                      </a:schemeClr>
                    </a:gs>
                    <a:gs pos="100000">
                      <a:schemeClr val="tx1">
                        <a:lumMod val="75000"/>
                      </a:schemeClr>
                    </a:gs>
                  </a:gsLst>
                  <a:lin ang="16200000" scaled="0"/>
                </a:gradFill>
              </a:rPr>
              <a:t>権限分掌</a:t>
            </a:r>
            <a:endParaRPr lang="ja-JP" altLang="en-US" sz="2400" b="0"/>
          </a:p>
        </p:txBody>
      </p:sp>
      <p:sp>
        <p:nvSpPr>
          <p:cNvPr id="5" name="テキスト ボックス 4">
            <a:extLst>
              <a:ext uri="{FF2B5EF4-FFF2-40B4-BE49-F238E27FC236}">
                <a16:creationId xmlns:a16="http://schemas.microsoft.com/office/drawing/2014/main" id="{ED84562B-02D6-11C1-4C0E-2633BF90DCAD}"/>
              </a:ext>
            </a:extLst>
          </p:cNvPr>
          <p:cNvSpPr txBox="1"/>
          <p:nvPr/>
        </p:nvSpPr>
        <p:spPr>
          <a:xfrm>
            <a:off x="10607211" y="0"/>
            <a:ext cx="1584789" cy="369332"/>
          </a:xfrm>
          <a:prstGeom prst="rect">
            <a:avLst/>
          </a:prstGeom>
          <a:noFill/>
        </p:spPr>
        <p:txBody>
          <a:bodyPr wrap="square" anchor="ctr">
            <a:spAutoFit/>
          </a:bodyPr>
          <a:lstStyle/>
          <a:p>
            <a:pPr algn="ctr"/>
            <a:r>
              <a:rPr lang="en-US" altLang="ja-JP" sz="1800" b="0" i="0" dirty="0">
                <a:solidFill>
                  <a:schemeClr val="bg1">
                    <a:lumMod val="50000"/>
                  </a:schemeClr>
                </a:solidFill>
                <a:effectLst/>
                <a:latin typeface="Meiryo" panose="020B0604030504040204" pitchFamily="34" charset="-128"/>
                <a:ea typeface="Meiryo" panose="020B0604030504040204" pitchFamily="34" charset="-128"/>
              </a:rPr>
              <a:t>SEC03-BP02</a:t>
            </a:r>
            <a:endParaRPr lang="ja-JP" altLang="en-US">
              <a:solidFill>
                <a:schemeClr val="bg1">
                  <a:lumMod val="50000"/>
                </a:schemeClr>
              </a:solidFill>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17759703"/>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正方形/長方形 12">
            <a:extLst>
              <a:ext uri="{FF2B5EF4-FFF2-40B4-BE49-F238E27FC236}">
                <a16:creationId xmlns:a16="http://schemas.microsoft.com/office/drawing/2014/main" id="{2C11898F-0480-4607-997C-7B7193A47999}"/>
              </a:ext>
            </a:extLst>
          </p:cNvPr>
          <p:cNvSpPr/>
          <p:nvPr/>
        </p:nvSpPr>
        <p:spPr>
          <a:xfrm>
            <a:off x="361951" y="1173644"/>
            <a:ext cx="5587022" cy="624000"/>
          </a:xfrm>
          <a:prstGeom prst="rect">
            <a:avLst/>
          </a:prstGeom>
          <a:solidFill>
            <a:srgbClr val="163D51"/>
          </a:solidFill>
          <a:ln>
            <a:solidFill>
              <a:srgbClr val="2A2E3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2333">
                <a:gradFill>
                  <a:gsLst>
                    <a:gs pos="0">
                      <a:schemeClr val="bg1"/>
                    </a:gs>
                    <a:gs pos="100000">
                      <a:schemeClr val="bg1"/>
                    </a:gs>
                  </a:gsLst>
                  <a:lin ang="16200000" scaled="0"/>
                </a:gradFill>
                <a:latin typeface="Meiryo" panose="020B0604030504040204" pitchFamily="34" charset="-128"/>
                <a:ea typeface="Meiryo" panose="020B0604030504040204" pitchFamily="34" charset="-128"/>
              </a:rPr>
              <a:t>AWS</a:t>
            </a:r>
            <a:r>
              <a:rPr kumimoji="1" lang="ja-JP" altLang="en-US" sz="2333">
                <a:gradFill>
                  <a:gsLst>
                    <a:gs pos="0">
                      <a:schemeClr val="bg1"/>
                    </a:gs>
                    <a:gs pos="100000">
                      <a:schemeClr val="bg1"/>
                    </a:gs>
                  </a:gsLst>
                  <a:lin ang="16200000" scaled="0"/>
                </a:gradFill>
                <a:latin typeface="Meiryo" panose="020B0604030504040204" pitchFamily="34" charset="-128"/>
                <a:ea typeface="Meiryo" panose="020B0604030504040204" pitchFamily="34" charset="-128"/>
              </a:rPr>
              <a:t>アカウント</a:t>
            </a:r>
            <a:endParaRPr kumimoji="1" lang="ja-JP" altLang="en-US" sz="2333" dirty="0">
              <a:gradFill>
                <a:gsLst>
                  <a:gs pos="0">
                    <a:schemeClr val="bg1"/>
                  </a:gs>
                  <a:gs pos="100000">
                    <a:schemeClr val="bg1"/>
                  </a:gs>
                </a:gsLst>
                <a:lin ang="16200000" scaled="0"/>
              </a:gradFill>
              <a:latin typeface="Meiryo" panose="020B0604030504040204" pitchFamily="34" charset="-128"/>
              <a:ea typeface="Meiryo" panose="020B0604030504040204" pitchFamily="34" charset="-128"/>
            </a:endParaRPr>
          </a:p>
        </p:txBody>
      </p:sp>
      <p:sp>
        <p:nvSpPr>
          <p:cNvPr id="14" name="正方形/長方形 13">
            <a:extLst>
              <a:ext uri="{FF2B5EF4-FFF2-40B4-BE49-F238E27FC236}">
                <a16:creationId xmlns:a16="http://schemas.microsoft.com/office/drawing/2014/main" id="{E947CF0D-F9F6-4072-8AAC-68F67BE805A9}"/>
              </a:ext>
            </a:extLst>
          </p:cNvPr>
          <p:cNvSpPr/>
          <p:nvPr/>
        </p:nvSpPr>
        <p:spPr>
          <a:xfrm>
            <a:off x="361951" y="4521451"/>
            <a:ext cx="5668800" cy="1125943"/>
          </a:xfrm>
          <a:prstGeom prst="rect">
            <a:avLst/>
          </a:prstGeom>
          <a:solidFill>
            <a:srgbClr val="F2F4F4"/>
          </a:solidFill>
          <a:ln>
            <a:noFill/>
          </a:ln>
          <a:effectLst/>
        </p:spPr>
        <p:style>
          <a:lnRef idx="1">
            <a:schemeClr val="accent1"/>
          </a:lnRef>
          <a:fillRef idx="3">
            <a:schemeClr val="accent1"/>
          </a:fillRef>
          <a:effectRef idx="2">
            <a:schemeClr val="accent1"/>
          </a:effectRef>
          <a:fontRef idx="minor">
            <a:schemeClr val="lt1"/>
          </a:fontRef>
        </p:style>
        <p:txBody>
          <a:bodyPr lIns="48000" tIns="24000" rIns="48000" bIns="24000" rtlCol="0" anchor="t" anchorCtr="0">
            <a:spAutoFit/>
          </a:bodyPr>
          <a:lstStyle/>
          <a:p>
            <a:pPr marL="119995" indent="-119995">
              <a:spcBef>
                <a:spcPts val="133"/>
              </a:spcBef>
              <a:buFont typeface="Arial" panose="020B0604020202020204" pitchFamily="34" charset="0"/>
              <a:buChar char="•"/>
            </a:pPr>
            <a:r>
              <a:rPr kumimoji="1" lang="en-US" altLang="ja-JP" sz="1667"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AWS</a:t>
            </a:r>
            <a:r>
              <a:rPr kumimoji="1" lang="ja-JP" altLang="en-US" sz="1667"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の利用を始めるにあたり契約時に発行されるアカウント。契約者単位に発行される区画となり、この中で様々なサービスを利用することができる。</a:t>
            </a:r>
            <a:endParaRPr kumimoji="1" lang="en-US" altLang="ja-JP" sz="1667"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endParaRPr>
          </a:p>
          <a:p>
            <a:pPr marL="119995" indent="-119995">
              <a:spcBef>
                <a:spcPts val="400"/>
              </a:spcBef>
              <a:buFont typeface="Arial" panose="020B0604020202020204" pitchFamily="34" charset="0"/>
              <a:buChar char="•"/>
            </a:pPr>
            <a:r>
              <a:rPr kumimoji="1" lang="ja-JP" altLang="en-US" sz="1667"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単一の組織が複数</a:t>
            </a:r>
            <a:r>
              <a:rPr kumimoji="1" lang="en-US" altLang="ja-JP" sz="1667"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AWS</a:t>
            </a:r>
            <a:r>
              <a:rPr kumimoji="1" lang="ja-JP" altLang="en-US" sz="1667"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アカウントを所有できる</a:t>
            </a:r>
          </a:p>
        </p:txBody>
      </p:sp>
      <p:sp>
        <p:nvSpPr>
          <p:cNvPr id="15" name="正方形/長方形 14">
            <a:extLst>
              <a:ext uri="{FF2B5EF4-FFF2-40B4-BE49-F238E27FC236}">
                <a16:creationId xmlns:a16="http://schemas.microsoft.com/office/drawing/2014/main" id="{D5E1798F-FA8D-48E5-BF35-B397C636F8BB}"/>
              </a:ext>
            </a:extLst>
          </p:cNvPr>
          <p:cNvSpPr/>
          <p:nvPr/>
        </p:nvSpPr>
        <p:spPr>
          <a:xfrm>
            <a:off x="6296331" y="4521452"/>
            <a:ext cx="5668800" cy="869399"/>
          </a:xfrm>
          <a:prstGeom prst="rect">
            <a:avLst/>
          </a:prstGeom>
          <a:solidFill>
            <a:srgbClr val="F2F4F4"/>
          </a:solidFill>
          <a:ln>
            <a:noFill/>
          </a:ln>
          <a:effectLst/>
        </p:spPr>
        <p:style>
          <a:lnRef idx="1">
            <a:schemeClr val="accent1"/>
          </a:lnRef>
          <a:fillRef idx="3">
            <a:schemeClr val="accent1"/>
          </a:fillRef>
          <a:effectRef idx="2">
            <a:schemeClr val="accent1"/>
          </a:effectRef>
          <a:fontRef idx="minor">
            <a:schemeClr val="lt1"/>
          </a:fontRef>
        </p:style>
        <p:txBody>
          <a:bodyPr lIns="48000" tIns="24000" rIns="48000" bIns="24000" rtlCol="0" anchor="t" anchorCtr="0">
            <a:spAutoFit/>
          </a:bodyPr>
          <a:lstStyle/>
          <a:p>
            <a:r>
              <a:rPr kumimoji="1" lang="ja-JP" altLang="en-US" sz="1667"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契約した</a:t>
            </a:r>
            <a:r>
              <a:rPr kumimoji="1" lang="en-US" altLang="ja-JP" sz="1667"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AWS</a:t>
            </a:r>
            <a:r>
              <a:rPr kumimoji="1" lang="ja-JP" altLang="en-US" sz="1667"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アカウント内 </a:t>
            </a:r>
            <a:r>
              <a:rPr kumimoji="1" lang="en-US" altLang="ja-JP" sz="1667"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a:t>
            </a:r>
            <a:r>
              <a:rPr kumimoji="1" lang="ja-JP" altLang="en-US" sz="1667"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区画の中</a:t>
            </a:r>
            <a:r>
              <a:rPr kumimoji="1" lang="en-US" altLang="ja-JP" sz="1667"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 </a:t>
            </a:r>
            <a:r>
              <a:rPr kumimoji="1" lang="ja-JP" altLang="en-US" sz="1667"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にログインし、様々な作業を行う場合に必要となるユーザーのこと。</a:t>
            </a:r>
            <a:endParaRPr kumimoji="1" lang="en-US" altLang="ja-JP" sz="1667"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endParaRPr>
          </a:p>
          <a:p>
            <a:pPr>
              <a:spcBef>
                <a:spcPts val="400"/>
              </a:spcBef>
            </a:pPr>
            <a:r>
              <a:rPr kumimoji="1" lang="en-US" altLang="ja-JP" sz="1667"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※IAM</a:t>
            </a:r>
            <a:r>
              <a:rPr kumimoji="1" lang="ja-JP" altLang="en-US" sz="1667"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とは</a:t>
            </a:r>
            <a:r>
              <a:rPr kumimoji="1" lang="ja-JP" altLang="en-US" sz="1667">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a:t>
            </a:r>
            <a:r>
              <a:rPr kumimoji="1" lang="en-US" altLang="ja-JP" sz="1667"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Identity</a:t>
            </a:r>
            <a:r>
              <a:rPr kumimoji="1" lang="ja-JP" altLang="en-US" sz="1667">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 </a:t>
            </a:r>
            <a:r>
              <a:rPr kumimoji="1" lang="en-US" altLang="ja-JP" sz="1667"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and Access Management</a:t>
            </a:r>
            <a:r>
              <a:rPr kumimoji="1" lang="ja-JP" altLang="en-US" sz="1667"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 の略</a:t>
            </a:r>
            <a:endParaRPr kumimoji="1" lang="en-US" altLang="ja-JP" sz="1667"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endParaRPr>
          </a:p>
        </p:txBody>
      </p:sp>
      <p:cxnSp>
        <p:nvCxnSpPr>
          <p:cNvPr id="17" name="直線コネクタ 16">
            <a:extLst>
              <a:ext uri="{FF2B5EF4-FFF2-40B4-BE49-F238E27FC236}">
                <a16:creationId xmlns:a16="http://schemas.microsoft.com/office/drawing/2014/main" id="{39B1F3AF-B4F1-4800-8FC4-703A539E8943}"/>
              </a:ext>
            </a:extLst>
          </p:cNvPr>
          <p:cNvCxnSpPr/>
          <p:nvPr/>
        </p:nvCxnSpPr>
        <p:spPr>
          <a:xfrm>
            <a:off x="6296331" y="4443838"/>
            <a:ext cx="5668800" cy="0"/>
          </a:xfrm>
          <a:prstGeom prst="line">
            <a:avLst/>
          </a:prstGeom>
          <a:ln w="25400">
            <a:solidFill>
              <a:schemeClr val="bg1">
                <a:lumMod val="75000"/>
              </a:schemeClr>
            </a:solidFill>
            <a:prstDash val="sysDash"/>
            <a:tailEnd type="none"/>
          </a:ln>
          <a:effectLst/>
        </p:spPr>
        <p:style>
          <a:lnRef idx="2">
            <a:schemeClr val="accent1"/>
          </a:lnRef>
          <a:fillRef idx="0">
            <a:schemeClr val="accent1"/>
          </a:fillRef>
          <a:effectRef idx="1">
            <a:schemeClr val="accent1"/>
          </a:effectRef>
          <a:fontRef idx="minor">
            <a:schemeClr val="tx1"/>
          </a:fontRef>
        </p:style>
      </p:cxnSp>
      <p:sp>
        <p:nvSpPr>
          <p:cNvPr id="20" name="正方形/長方形 19">
            <a:extLst>
              <a:ext uri="{FF2B5EF4-FFF2-40B4-BE49-F238E27FC236}">
                <a16:creationId xmlns:a16="http://schemas.microsoft.com/office/drawing/2014/main" id="{4A4A4625-00E4-4F3D-B01E-A81F7588A4CF}"/>
              </a:ext>
            </a:extLst>
          </p:cNvPr>
          <p:cNvSpPr/>
          <p:nvPr/>
        </p:nvSpPr>
        <p:spPr>
          <a:xfrm>
            <a:off x="6298513" y="1173644"/>
            <a:ext cx="5666618" cy="624000"/>
          </a:xfrm>
          <a:prstGeom prst="rect">
            <a:avLst/>
          </a:prstGeom>
          <a:solidFill>
            <a:srgbClr val="163D51"/>
          </a:solidFill>
          <a:ln>
            <a:solidFill>
              <a:srgbClr val="2A2E3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2333" dirty="0">
                <a:gradFill>
                  <a:gsLst>
                    <a:gs pos="0">
                      <a:schemeClr val="bg1"/>
                    </a:gs>
                    <a:gs pos="100000">
                      <a:schemeClr val="bg1"/>
                    </a:gs>
                  </a:gsLst>
                  <a:lin ang="16200000" scaled="0"/>
                </a:gradFill>
                <a:latin typeface="Meiryo" panose="020B0604030504040204" pitchFamily="34" charset="-128"/>
                <a:ea typeface="Meiryo" panose="020B0604030504040204" pitchFamily="34" charset="-128"/>
              </a:rPr>
              <a:t>IAM</a:t>
            </a:r>
            <a:r>
              <a:rPr kumimoji="1" lang="en-US" altLang="ja-JP" sz="2333" baseline="30000" dirty="0">
                <a:gradFill>
                  <a:gsLst>
                    <a:gs pos="0">
                      <a:schemeClr val="bg1"/>
                    </a:gs>
                    <a:gs pos="100000">
                      <a:schemeClr val="bg1"/>
                    </a:gs>
                  </a:gsLst>
                  <a:lin ang="16200000" scaled="0"/>
                </a:gradFill>
                <a:latin typeface="Meiryo" panose="020B0604030504040204" pitchFamily="34" charset="-128"/>
                <a:ea typeface="Meiryo" panose="020B0604030504040204" pitchFamily="34" charset="-128"/>
              </a:rPr>
              <a:t>※</a:t>
            </a:r>
            <a:r>
              <a:rPr kumimoji="1" lang="ja-JP" altLang="en-US" sz="2333" dirty="0">
                <a:gradFill>
                  <a:gsLst>
                    <a:gs pos="0">
                      <a:schemeClr val="bg1"/>
                    </a:gs>
                    <a:gs pos="100000">
                      <a:schemeClr val="bg1"/>
                    </a:gs>
                  </a:gsLst>
                  <a:lin ang="16200000" scaled="0"/>
                </a:gradFill>
                <a:latin typeface="Meiryo" panose="020B0604030504040204" pitchFamily="34" charset="-128"/>
                <a:ea typeface="Meiryo" panose="020B0604030504040204" pitchFamily="34" charset="-128"/>
              </a:rPr>
              <a:t>ユーザ</a:t>
            </a:r>
          </a:p>
        </p:txBody>
      </p:sp>
      <p:cxnSp>
        <p:nvCxnSpPr>
          <p:cNvPr id="21" name="直線コネクタ 20">
            <a:extLst>
              <a:ext uri="{FF2B5EF4-FFF2-40B4-BE49-F238E27FC236}">
                <a16:creationId xmlns:a16="http://schemas.microsoft.com/office/drawing/2014/main" id="{3229F7A9-B1FB-4BFC-AEB1-C5D52F5D2B7D}"/>
              </a:ext>
            </a:extLst>
          </p:cNvPr>
          <p:cNvCxnSpPr/>
          <p:nvPr/>
        </p:nvCxnSpPr>
        <p:spPr>
          <a:xfrm>
            <a:off x="361951" y="4443838"/>
            <a:ext cx="5668800" cy="0"/>
          </a:xfrm>
          <a:prstGeom prst="line">
            <a:avLst/>
          </a:prstGeom>
          <a:ln w="25400">
            <a:solidFill>
              <a:schemeClr val="bg1">
                <a:lumMod val="75000"/>
              </a:schemeClr>
            </a:solidFill>
            <a:prstDash val="sysDash"/>
            <a:tailEnd type="none"/>
          </a:ln>
          <a:effectLst/>
        </p:spPr>
        <p:style>
          <a:lnRef idx="2">
            <a:schemeClr val="accent1"/>
          </a:lnRef>
          <a:fillRef idx="0">
            <a:schemeClr val="accent1"/>
          </a:fillRef>
          <a:effectRef idx="1">
            <a:schemeClr val="accent1"/>
          </a:effectRef>
          <a:fontRef idx="minor">
            <a:schemeClr val="tx1"/>
          </a:fontRef>
        </p:style>
      </p:cxnSp>
      <p:sp>
        <p:nvSpPr>
          <p:cNvPr id="44" name="TextBox 21">
            <a:extLst>
              <a:ext uri="{FF2B5EF4-FFF2-40B4-BE49-F238E27FC236}">
                <a16:creationId xmlns:a16="http://schemas.microsoft.com/office/drawing/2014/main" id="{F14AB762-FD8B-4559-8ABF-29818523DD87}"/>
              </a:ext>
            </a:extLst>
          </p:cNvPr>
          <p:cNvSpPr txBox="1"/>
          <p:nvPr/>
        </p:nvSpPr>
        <p:spPr>
          <a:xfrm>
            <a:off x="2256520" y="3898103"/>
            <a:ext cx="2054024" cy="400110"/>
          </a:xfrm>
          <a:prstGeom prst="rect">
            <a:avLst/>
          </a:prstGeom>
          <a:noFill/>
        </p:spPr>
        <p:txBody>
          <a:bodyPr wrap="none" rtlCol="0">
            <a:spAutoFit/>
          </a:bodyPr>
          <a:lstStyle/>
          <a:p>
            <a:r>
              <a:rPr lang="en-US" altLang="ja-JP" sz="20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AWS</a:t>
            </a:r>
            <a:r>
              <a:rPr lang="ja-JP" altLang="en-US" sz="20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アカウント</a:t>
            </a:r>
            <a:endParaRPr lang="en-US" sz="20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endParaRPr>
          </a:p>
        </p:txBody>
      </p:sp>
      <p:sp>
        <p:nvSpPr>
          <p:cNvPr id="46" name="TextBox 21">
            <a:extLst>
              <a:ext uri="{FF2B5EF4-FFF2-40B4-BE49-F238E27FC236}">
                <a16:creationId xmlns:a16="http://schemas.microsoft.com/office/drawing/2014/main" id="{1C1CFDE7-DC9D-4543-B8D2-58170ED2DA99}"/>
              </a:ext>
            </a:extLst>
          </p:cNvPr>
          <p:cNvSpPr txBox="1"/>
          <p:nvPr/>
        </p:nvSpPr>
        <p:spPr>
          <a:xfrm>
            <a:off x="8878407" y="3898103"/>
            <a:ext cx="675186" cy="400110"/>
          </a:xfrm>
          <a:prstGeom prst="rect">
            <a:avLst/>
          </a:prstGeom>
          <a:noFill/>
        </p:spPr>
        <p:txBody>
          <a:bodyPr wrap="none" rtlCol="0">
            <a:spAutoFit/>
          </a:bodyPr>
          <a:lstStyle/>
          <a:p>
            <a:pPr algn="ctr"/>
            <a:r>
              <a:rPr lang="en-US" altLang="ja-JP" sz="20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IAM</a:t>
            </a:r>
            <a:endParaRPr lang="en-US" sz="20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endParaRPr>
          </a:p>
        </p:txBody>
      </p:sp>
      <p:pic>
        <p:nvPicPr>
          <p:cNvPr id="16" name="Graphic 36">
            <a:extLst>
              <a:ext uri="{FF2B5EF4-FFF2-40B4-BE49-F238E27FC236}">
                <a16:creationId xmlns:a16="http://schemas.microsoft.com/office/drawing/2014/main" id="{835ED7D9-3175-9249-99DF-5503DB5998B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400000" y="2171769"/>
            <a:ext cx="1632000" cy="1632000"/>
          </a:xfrm>
          <a:prstGeom prst="rect">
            <a:avLst/>
          </a:prstGeom>
        </p:spPr>
      </p:pic>
      <p:pic>
        <p:nvPicPr>
          <p:cNvPr id="18" name="Graphic 11">
            <a:extLst>
              <a:ext uri="{FF2B5EF4-FFF2-40B4-BE49-F238E27FC236}">
                <a16:creationId xmlns:a16="http://schemas.microsoft.com/office/drawing/2014/main" id="{747B5DD8-D97F-B14E-B3DD-8172E6270D9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339462" y="2171769"/>
            <a:ext cx="1632000" cy="1632000"/>
          </a:xfrm>
          <a:prstGeom prst="rect">
            <a:avLst/>
          </a:prstGeom>
        </p:spPr>
      </p:pic>
      <p:sp>
        <p:nvSpPr>
          <p:cNvPr id="2" name="タイトル 1">
            <a:extLst>
              <a:ext uri="{FF2B5EF4-FFF2-40B4-BE49-F238E27FC236}">
                <a16:creationId xmlns:a16="http://schemas.microsoft.com/office/drawing/2014/main" id="{A5F6ADC6-AEEA-7E48-A8C4-8B9E96692D5A}"/>
              </a:ext>
            </a:extLst>
          </p:cNvPr>
          <p:cNvSpPr>
            <a:spLocks noGrp="1"/>
          </p:cNvSpPr>
          <p:nvPr>
            <p:ph type="title"/>
          </p:nvPr>
        </p:nvSpPr>
        <p:spPr/>
        <p:txBody>
          <a:bodyPr/>
          <a:lstStyle/>
          <a:p>
            <a:r>
              <a:rPr lang="ja-JP" altLang="en-US" sz="2800" b="0"/>
              <a:t>参考</a:t>
            </a:r>
            <a:r>
              <a:rPr lang="en-US" altLang="ja-JP" sz="2800" b="0" dirty="0"/>
              <a:t>: AWS</a:t>
            </a:r>
            <a:r>
              <a:rPr lang="ja-JP" altLang="en-US" sz="2800" b="0"/>
              <a:t>で登場するアカウント</a:t>
            </a:r>
          </a:p>
        </p:txBody>
      </p:sp>
      <p:sp>
        <p:nvSpPr>
          <p:cNvPr id="4" name="テキスト ボックス 3">
            <a:extLst>
              <a:ext uri="{FF2B5EF4-FFF2-40B4-BE49-F238E27FC236}">
                <a16:creationId xmlns:a16="http://schemas.microsoft.com/office/drawing/2014/main" id="{0A93922C-599F-A9F1-E88B-7952338B3621}"/>
              </a:ext>
            </a:extLst>
          </p:cNvPr>
          <p:cNvSpPr txBox="1"/>
          <p:nvPr/>
        </p:nvSpPr>
        <p:spPr>
          <a:xfrm>
            <a:off x="10607211" y="0"/>
            <a:ext cx="1584789" cy="369332"/>
          </a:xfrm>
          <a:prstGeom prst="rect">
            <a:avLst/>
          </a:prstGeom>
          <a:noFill/>
        </p:spPr>
        <p:txBody>
          <a:bodyPr wrap="square" anchor="ctr">
            <a:spAutoFit/>
          </a:bodyPr>
          <a:lstStyle/>
          <a:p>
            <a:pPr algn="ctr"/>
            <a:r>
              <a:rPr lang="en-US" altLang="ja-JP" sz="1800" b="0" i="0" dirty="0">
                <a:solidFill>
                  <a:schemeClr val="bg1">
                    <a:lumMod val="50000"/>
                  </a:schemeClr>
                </a:solidFill>
                <a:effectLst/>
                <a:latin typeface="Meiryo" panose="020B0604030504040204" pitchFamily="34" charset="-128"/>
                <a:ea typeface="Meiryo" panose="020B0604030504040204" pitchFamily="34" charset="-128"/>
              </a:rPr>
              <a:t>SEC01-BP01</a:t>
            </a:r>
            <a:endParaRPr lang="ja-JP" altLang="en-US">
              <a:solidFill>
                <a:schemeClr val="bg1">
                  <a:lumMod val="50000"/>
                </a:schemeClr>
              </a:solidFill>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183811432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a:extLst>
              <a:ext uri="{FF2B5EF4-FFF2-40B4-BE49-F238E27FC236}">
                <a16:creationId xmlns:a16="http://schemas.microsoft.com/office/drawing/2014/main" id="{A89FE8E6-22A1-4697-9462-52CA08DF9B7D}"/>
              </a:ext>
            </a:extLst>
          </p:cNvPr>
          <p:cNvSpPr/>
          <p:nvPr/>
        </p:nvSpPr>
        <p:spPr>
          <a:xfrm>
            <a:off x="6519672" y="1173646"/>
            <a:ext cx="5479289" cy="63986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ctr"/>
          <a:lstStyle/>
          <a:p>
            <a:pPr algn="ctr"/>
            <a:r>
              <a:rPr kumimoji="1" lang="ja-JP" altLang="en-US" sz="2333">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権限分掌フレームワーク</a:t>
            </a:r>
            <a:endParaRPr kumimoji="1" lang="ja-JP" altLang="en-US" sz="2333"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endParaRPr>
          </a:p>
        </p:txBody>
      </p:sp>
      <p:sp>
        <p:nvSpPr>
          <p:cNvPr id="7" name="正方形/長方形 6">
            <a:extLst>
              <a:ext uri="{FF2B5EF4-FFF2-40B4-BE49-F238E27FC236}">
                <a16:creationId xmlns:a16="http://schemas.microsoft.com/office/drawing/2014/main" id="{3EBCD753-DACE-45BB-A1A6-A6AD860F89ED}"/>
              </a:ext>
            </a:extLst>
          </p:cNvPr>
          <p:cNvSpPr/>
          <p:nvPr/>
        </p:nvSpPr>
        <p:spPr>
          <a:xfrm>
            <a:off x="442699" y="1173646"/>
            <a:ext cx="5479289" cy="639864"/>
          </a:xfrm>
          <a:prstGeom prst="rect">
            <a:avLst/>
          </a:prstGeom>
          <a:solidFill>
            <a:srgbClr val="232F3E"/>
          </a:solidFill>
          <a:ln>
            <a:no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ctr"/>
          <a:lstStyle/>
          <a:p>
            <a:pPr algn="ctr"/>
            <a:r>
              <a:rPr kumimoji="1" lang="ja-JP" altLang="en-US" sz="2333" dirty="0">
                <a:gradFill>
                  <a:gsLst>
                    <a:gs pos="0">
                      <a:schemeClr val="bg1"/>
                    </a:gs>
                    <a:gs pos="100000">
                      <a:schemeClr val="bg1"/>
                    </a:gs>
                  </a:gsLst>
                  <a:lin ang="5400000" scaled="1"/>
                </a:gradFill>
                <a:latin typeface="Meiryo" panose="020B0604030504040204" pitchFamily="34" charset="-128"/>
                <a:ea typeface="Meiryo" panose="020B0604030504040204" pitchFamily="34" charset="-128"/>
              </a:rPr>
              <a:t>権限分掌方針の明確化</a:t>
            </a:r>
          </a:p>
        </p:txBody>
      </p:sp>
      <p:cxnSp>
        <p:nvCxnSpPr>
          <p:cNvPr id="8" name="直線コネクタ 7">
            <a:extLst>
              <a:ext uri="{FF2B5EF4-FFF2-40B4-BE49-F238E27FC236}">
                <a16:creationId xmlns:a16="http://schemas.microsoft.com/office/drawing/2014/main" id="{C8BE6C29-CD28-44CB-AAF6-062FD1ACE5D5}"/>
              </a:ext>
            </a:extLst>
          </p:cNvPr>
          <p:cNvCxnSpPr/>
          <p:nvPr/>
        </p:nvCxnSpPr>
        <p:spPr>
          <a:xfrm>
            <a:off x="6519671" y="1813509"/>
            <a:ext cx="5481600" cy="0"/>
          </a:xfrm>
          <a:prstGeom prst="line">
            <a:avLst/>
          </a:prstGeom>
          <a:ln>
            <a:solidFill>
              <a:srgbClr val="2A2E32"/>
            </a:solidFill>
          </a:ln>
          <a:effectLst/>
        </p:spPr>
        <p:style>
          <a:lnRef idx="2">
            <a:schemeClr val="accent1"/>
          </a:lnRef>
          <a:fillRef idx="0">
            <a:schemeClr val="accent1"/>
          </a:fillRef>
          <a:effectRef idx="1">
            <a:schemeClr val="accent1"/>
          </a:effectRef>
          <a:fontRef idx="minor">
            <a:schemeClr val="tx1"/>
          </a:fontRef>
        </p:style>
      </p:cxnSp>
      <p:sp>
        <p:nvSpPr>
          <p:cNvPr id="13" name="TextBox 14">
            <a:extLst>
              <a:ext uri="{FF2B5EF4-FFF2-40B4-BE49-F238E27FC236}">
                <a16:creationId xmlns:a16="http://schemas.microsoft.com/office/drawing/2014/main" id="{84E08800-B964-4C2B-8A17-B734D8587C3B}"/>
              </a:ext>
            </a:extLst>
          </p:cNvPr>
          <p:cNvSpPr txBox="1"/>
          <p:nvPr/>
        </p:nvSpPr>
        <p:spPr>
          <a:xfrm>
            <a:off x="442699" y="1832463"/>
            <a:ext cx="5461303" cy="4434285"/>
          </a:xfrm>
          <a:prstGeom prst="rect">
            <a:avLst/>
          </a:prstGeom>
          <a:noFill/>
        </p:spPr>
        <p:txBody>
          <a:bodyPr wrap="square" lIns="24000" tIns="24000" rIns="24000" bIns="24000" rtlCol="0">
            <a:spAutoFit/>
          </a:bodyPr>
          <a:lstStyle/>
          <a:p>
            <a:pPr marL="241290" indent="-241290">
              <a:spcBef>
                <a:spcPts val="133"/>
              </a:spcBef>
              <a:buFont typeface="Arial" panose="020B0604020202020204" pitchFamily="34" charset="0"/>
              <a:buChar char="•"/>
            </a:pPr>
            <a:r>
              <a:rPr kumimoji="1" lang="ja-JP" altLang="en-US" sz="2000" dirty="0">
                <a:solidFill>
                  <a:schemeClr val="tx1">
                    <a:lumMod val="75000"/>
                  </a:schemeClr>
                </a:solidFill>
                <a:latin typeface="Meiryo" panose="020B0604030504040204" pitchFamily="34" charset="-128"/>
                <a:ea typeface="Meiryo" panose="020B0604030504040204" pitchFamily="34" charset="-128"/>
                <a:cs typeface="Meiryo" charset="-128"/>
              </a:rPr>
              <a:t>何のために権限分掌を行うか議論</a:t>
            </a:r>
            <a:endParaRPr kumimoji="1" lang="en-US" altLang="ja-JP" sz="2000" dirty="0">
              <a:solidFill>
                <a:schemeClr val="tx1">
                  <a:lumMod val="75000"/>
                </a:schemeClr>
              </a:solidFill>
              <a:latin typeface="Meiryo" panose="020B0604030504040204" pitchFamily="34" charset="-128"/>
              <a:ea typeface="Meiryo" panose="020B0604030504040204" pitchFamily="34" charset="-128"/>
              <a:cs typeface="Meiryo" charset="-128"/>
            </a:endParaRPr>
          </a:p>
          <a:p>
            <a:pPr marL="618042" lvl="1" indent="-380985">
              <a:spcBef>
                <a:spcPts val="133"/>
              </a:spcBef>
              <a:buFont typeface="Wingdings" panose="05000000000000000000" pitchFamily="2" charset="2"/>
              <a:buChar char="Ø"/>
            </a:pPr>
            <a:r>
              <a:rPr kumimoji="1" lang="en-US" altLang="ja-JP" sz="1500" dirty="0">
                <a:solidFill>
                  <a:schemeClr val="tx1">
                    <a:lumMod val="75000"/>
                  </a:schemeClr>
                </a:solidFill>
                <a:latin typeface="Meiryo" panose="020B0604030504040204" pitchFamily="34" charset="-128"/>
                <a:ea typeface="Meiryo" panose="020B0604030504040204" pitchFamily="34" charset="-128"/>
                <a:cs typeface="Meiryo" charset="-128"/>
              </a:rPr>
              <a:t>1</a:t>
            </a:r>
            <a:r>
              <a:rPr kumimoji="1" lang="ja-JP" altLang="en-US" sz="1500" dirty="0">
                <a:solidFill>
                  <a:schemeClr val="tx1">
                    <a:lumMod val="75000"/>
                  </a:schemeClr>
                </a:solidFill>
                <a:latin typeface="Meiryo" panose="020B0604030504040204" pitchFamily="34" charset="-128"/>
                <a:ea typeface="Meiryo" panose="020B0604030504040204" pitchFamily="34" charset="-128"/>
                <a:cs typeface="Meiryo" charset="-128"/>
              </a:rPr>
              <a:t>人では不正ができないようにする</a:t>
            </a:r>
            <a:endParaRPr kumimoji="1" lang="en-US" altLang="ja-JP" sz="1500" dirty="0">
              <a:solidFill>
                <a:schemeClr val="tx1">
                  <a:lumMod val="75000"/>
                </a:schemeClr>
              </a:solidFill>
              <a:latin typeface="Meiryo" panose="020B0604030504040204" pitchFamily="34" charset="-128"/>
              <a:ea typeface="Meiryo" panose="020B0604030504040204" pitchFamily="34" charset="-128"/>
              <a:cs typeface="Meiryo" charset="-128"/>
            </a:endParaRPr>
          </a:p>
          <a:p>
            <a:pPr marL="618042" lvl="1" indent="-380985">
              <a:spcBef>
                <a:spcPts val="133"/>
              </a:spcBef>
              <a:buFont typeface="Wingdings" panose="05000000000000000000" pitchFamily="2" charset="2"/>
              <a:buChar char="Ø"/>
            </a:pPr>
            <a:r>
              <a:rPr kumimoji="1" lang="ja-JP" altLang="en-US" sz="1500">
                <a:solidFill>
                  <a:schemeClr val="tx1">
                    <a:lumMod val="75000"/>
                  </a:schemeClr>
                </a:solidFill>
                <a:latin typeface="Meiryo" panose="020B0604030504040204" pitchFamily="34" charset="-128"/>
                <a:ea typeface="Meiryo" panose="020B0604030504040204" pitchFamily="34" charset="-128"/>
                <a:cs typeface="Meiryo" charset="-128"/>
              </a:rPr>
              <a:t>将来</a:t>
            </a:r>
            <a:r>
              <a:rPr kumimoji="1" lang="ja-JP" altLang="en-US" sz="1500" dirty="0">
                <a:solidFill>
                  <a:schemeClr val="tx1">
                    <a:lumMod val="75000"/>
                  </a:schemeClr>
                </a:solidFill>
                <a:latin typeface="Meiryo" panose="020B0604030504040204" pitchFamily="34" charset="-128"/>
                <a:ea typeface="Meiryo" panose="020B0604030504040204" pitchFamily="34" charset="-128"/>
                <a:cs typeface="Meiryo" charset="-128"/>
              </a:rPr>
              <a:t>の体制強化</a:t>
            </a:r>
            <a:r>
              <a:rPr kumimoji="1" lang="ja-JP" altLang="en-US" sz="1500">
                <a:solidFill>
                  <a:schemeClr val="tx1">
                    <a:lumMod val="75000"/>
                  </a:schemeClr>
                </a:solidFill>
                <a:latin typeface="Meiryo" panose="020B0604030504040204" pitchFamily="34" charset="-128"/>
                <a:ea typeface="Meiryo" panose="020B0604030504040204" pitchFamily="34" charset="-128"/>
                <a:cs typeface="Meiryo" charset="-128"/>
              </a:rPr>
              <a:t>に備えて分割</a:t>
            </a:r>
            <a:endParaRPr kumimoji="1" lang="en-US" altLang="ja-JP" sz="1500" dirty="0">
              <a:solidFill>
                <a:schemeClr val="tx1">
                  <a:lumMod val="75000"/>
                </a:schemeClr>
              </a:solidFill>
              <a:latin typeface="Meiryo" panose="020B0604030504040204" pitchFamily="34" charset="-128"/>
              <a:ea typeface="Meiryo" panose="020B0604030504040204" pitchFamily="34" charset="-128"/>
              <a:cs typeface="Meiryo" charset="-128"/>
            </a:endParaRPr>
          </a:p>
          <a:p>
            <a:pPr marL="241290" indent="-241290">
              <a:spcBef>
                <a:spcPts val="133"/>
              </a:spcBef>
              <a:buFont typeface="Arial" panose="020B0604020202020204" pitchFamily="34" charset="0"/>
              <a:buChar char="•"/>
            </a:pPr>
            <a:endParaRPr kumimoji="1" lang="en-US" altLang="ja-JP" sz="2000" dirty="0">
              <a:solidFill>
                <a:schemeClr val="tx1">
                  <a:lumMod val="75000"/>
                </a:schemeClr>
              </a:solidFill>
              <a:latin typeface="Meiryo" panose="020B0604030504040204" pitchFamily="34" charset="-128"/>
              <a:ea typeface="Meiryo" panose="020B0604030504040204" pitchFamily="34" charset="-128"/>
              <a:cs typeface="Meiryo" charset="-128"/>
            </a:endParaRPr>
          </a:p>
          <a:p>
            <a:pPr marL="241290" indent="-241290">
              <a:spcBef>
                <a:spcPts val="133"/>
              </a:spcBef>
              <a:buFont typeface="Arial" panose="020B0604020202020204" pitchFamily="34" charset="0"/>
              <a:buChar char="•"/>
            </a:pPr>
            <a:r>
              <a:rPr kumimoji="1" lang="ja-JP" altLang="en-US" sz="2000">
                <a:solidFill>
                  <a:schemeClr val="tx1">
                    <a:lumMod val="75000"/>
                  </a:schemeClr>
                </a:solidFill>
                <a:latin typeface="Meiryo" panose="020B0604030504040204" pitchFamily="34" charset="-128"/>
                <a:ea typeface="Meiryo" panose="020B0604030504040204" pitchFamily="34" charset="-128"/>
                <a:cs typeface="Meiryo" charset="-128"/>
              </a:rPr>
              <a:t>制御に関わる役割を分割</a:t>
            </a:r>
            <a:endParaRPr kumimoji="1" lang="en-US" altLang="ja-JP" sz="2000" dirty="0">
              <a:solidFill>
                <a:schemeClr val="tx1">
                  <a:lumMod val="75000"/>
                </a:schemeClr>
              </a:solidFill>
              <a:latin typeface="Meiryo" panose="020B0604030504040204" pitchFamily="34" charset="-128"/>
              <a:ea typeface="Meiryo" panose="020B0604030504040204" pitchFamily="34" charset="-128"/>
              <a:cs typeface="Meiryo" charset="-128"/>
            </a:endParaRPr>
          </a:p>
          <a:p>
            <a:pPr marL="618042" lvl="1" indent="-380985">
              <a:spcBef>
                <a:spcPts val="133"/>
              </a:spcBef>
              <a:buFont typeface="Wingdings" panose="05000000000000000000" pitchFamily="2" charset="2"/>
              <a:buChar char="Ø"/>
            </a:pPr>
            <a:r>
              <a:rPr kumimoji="1" lang="ja-JP" altLang="en-US" sz="1500">
                <a:solidFill>
                  <a:schemeClr val="tx1">
                    <a:lumMod val="75000"/>
                  </a:schemeClr>
                </a:solidFill>
                <a:latin typeface="Meiryo" panose="020B0604030504040204" pitchFamily="34" charset="-128"/>
                <a:ea typeface="Meiryo" panose="020B0604030504040204" pitchFamily="34" charset="-128"/>
                <a:cs typeface="Meiryo" charset="-128"/>
              </a:rPr>
              <a:t>制御：</a:t>
            </a:r>
            <a:r>
              <a:rPr kumimoji="1" lang="en-US" altLang="ja-JP" sz="1500" dirty="0">
                <a:solidFill>
                  <a:schemeClr val="tx1">
                    <a:lumMod val="75000"/>
                  </a:schemeClr>
                </a:solidFill>
                <a:latin typeface="Meiryo" panose="020B0604030504040204" pitchFamily="34" charset="-128"/>
                <a:ea typeface="Meiryo" panose="020B0604030504040204" pitchFamily="34" charset="-128"/>
                <a:cs typeface="Meiryo" charset="-128"/>
              </a:rPr>
              <a:t>AWS</a:t>
            </a:r>
            <a:r>
              <a:rPr kumimoji="1" lang="ja-JP" altLang="en-US" sz="1500">
                <a:solidFill>
                  <a:schemeClr val="tx1">
                    <a:lumMod val="75000"/>
                  </a:schemeClr>
                </a:solidFill>
                <a:latin typeface="Meiryo" panose="020B0604030504040204" pitchFamily="34" charset="-128"/>
                <a:ea typeface="Meiryo" panose="020B0604030504040204" pitchFamily="34" charset="-128"/>
                <a:cs typeface="Meiryo" charset="-128"/>
              </a:rPr>
              <a:t>のアクセス権、セキュリティグループなど、アプリケーションの動作を制限するもの全般</a:t>
            </a:r>
            <a:endParaRPr kumimoji="1" lang="en-US" altLang="ja-JP" sz="1500" dirty="0">
              <a:solidFill>
                <a:schemeClr val="tx1">
                  <a:lumMod val="75000"/>
                </a:schemeClr>
              </a:solidFill>
              <a:latin typeface="Meiryo" panose="020B0604030504040204" pitchFamily="34" charset="-128"/>
              <a:ea typeface="Meiryo" panose="020B0604030504040204" pitchFamily="34" charset="-128"/>
              <a:cs typeface="Meiryo" charset="-128"/>
            </a:endParaRPr>
          </a:p>
          <a:p>
            <a:pPr marL="618042" lvl="1" indent="-380985">
              <a:spcBef>
                <a:spcPts val="133"/>
              </a:spcBef>
              <a:buFont typeface="Wingdings" panose="05000000000000000000" pitchFamily="2" charset="2"/>
              <a:buChar char="Ø"/>
            </a:pPr>
            <a:r>
              <a:rPr kumimoji="1" lang="ja-JP" altLang="en-US" sz="1500">
                <a:solidFill>
                  <a:schemeClr val="tx1">
                    <a:lumMod val="75000"/>
                  </a:schemeClr>
                </a:solidFill>
                <a:latin typeface="Meiryo" panose="020B0604030504040204" pitchFamily="34" charset="-128"/>
                <a:ea typeface="Meiryo" panose="020B0604030504040204" pitchFamily="34" charset="-128"/>
                <a:cs typeface="Meiryo" charset="-128"/>
              </a:rPr>
              <a:t>各担当は基本的に役割を重複しない</a:t>
            </a:r>
            <a:endParaRPr kumimoji="1" lang="en-US" altLang="ja-JP" sz="1500" dirty="0">
              <a:solidFill>
                <a:schemeClr val="tx1">
                  <a:lumMod val="75000"/>
                </a:schemeClr>
              </a:solidFill>
              <a:latin typeface="Meiryo" panose="020B0604030504040204" pitchFamily="34" charset="-128"/>
              <a:ea typeface="Meiryo" panose="020B0604030504040204" pitchFamily="34" charset="-128"/>
              <a:cs typeface="Meiryo" charset="-128"/>
            </a:endParaRPr>
          </a:p>
          <a:p>
            <a:pPr marL="241290" indent="-241290">
              <a:spcBef>
                <a:spcPts val="133"/>
              </a:spcBef>
              <a:buFont typeface="Arial" panose="020B0604020202020204" pitchFamily="34" charset="0"/>
              <a:buChar char="•"/>
            </a:pPr>
            <a:endParaRPr kumimoji="1" lang="en-US" altLang="ja-JP" sz="2000" b="1" dirty="0">
              <a:solidFill>
                <a:schemeClr val="tx1">
                  <a:lumMod val="75000"/>
                </a:schemeClr>
              </a:solidFill>
              <a:latin typeface="Meiryo" panose="020B0604030504040204" pitchFamily="34" charset="-128"/>
              <a:ea typeface="Meiryo" panose="020B0604030504040204" pitchFamily="34" charset="-128"/>
              <a:cs typeface="Meiryo" charset="-128"/>
            </a:endParaRPr>
          </a:p>
          <a:p>
            <a:pPr marL="241290" indent="-241290">
              <a:spcBef>
                <a:spcPts val="133"/>
              </a:spcBef>
              <a:buFont typeface="Arial" panose="020B0604020202020204" pitchFamily="34" charset="0"/>
              <a:buChar char="•"/>
            </a:pPr>
            <a:r>
              <a:rPr kumimoji="1" lang="ja-JP" altLang="en-US" sz="2000">
                <a:solidFill>
                  <a:schemeClr val="tx1">
                    <a:lumMod val="75000"/>
                  </a:schemeClr>
                </a:solidFill>
                <a:latin typeface="Meiryo" panose="020B0604030504040204" pitchFamily="34" charset="-128"/>
                <a:ea typeface="Meiryo" panose="020B0604030504040204" pitchFamily="34" charset="-128"/>
                <a:cs typeface="Meiryo" charset="-128"/>
              </a:rPr>
              <a:t>開発時・本番運用時で統制のレベルは異なるため、分けて検討が必要</a:t>
            </a:r>
            <a:endParaRPr kumimoji="1" lang="en-US" altLang="ja-JP" sz="2000" dirty="0">
              <a:solidFill>
                <a:schemeClr val="tx1">
                  <a:lumMod val="75000"/>
                </a:schemeClr>
              </a:solidFill>
              <a:latin typeface="Meiryo" panose="020B0604030504040204" pitchFamily="34" charset="-128"/>
              <a:ea typeface="Meiryo" panose="020B0604030504040204" pitchFamily="34" charset="-128"/>
              <a:cs typeface="Meiryo" charset="-128"/>
            </a:endParaRPr>
          </a:p>
          <a:p>
            <a:pPr marL="241290" indent="-241290">
              <a:spcBef>
                <a:spcPts val="133"/>
              </a:spcBef>
              <a:buFont typeface="Arial" panose="020B0604020202020204" pitchFamily="34" charset="0"/>
              <a:buChar char="•"/>
            </a:pPr>
            <a:endParaRPr kumimoji="1" lang="en-US" altLang="ja-JP" sz="1500" dirty="0">
              <a:solidFill>
                <a:schemeClr val="tx1">
                  <a:lumMod val="75000"/>
                </a:schemeClr>
              </a:solidFill>
              <a:latin typeface="Meiryo" panose="020B0604030504040204" pitchFamily="34" charset="-128"/>
              <a:ea typeface="Meiryo" panose="020B0604030504040204" pitchFamily="34" charset="-128"/>
              <a:cs typeface="Meiryo" charset="-128"/>
            </a:endParaRPr>
          </a:p>
          <a:p>
            <a:pPr marL="241290" indent="-241290">
              <a:spcBef>
                <a:spcPts val="133"/>
              </a:spcBef>
              <a:buFont typeface="Arial" panose="020B0604020202020204" pitchFamily="34" charset="0"/>
              <a:buChar char="•"/>
            </a:pPr>
            <a:r>
              <a:rPr kumimoji="1" lang="ja-JP" altLang="en-US" sz="2000">
                <a:solidFill>
                  <a:schemeClr val="tx1">
                    <a:lumMod val="75000"/>
                  </a:schemeClr>
                </a:solidFill>
                <a:latin typeface="Meiryo" panose="020B0604030504040204" pitchFamily="34" charset="-128"/>
                <a:ea typeface="Meiryo" panose="020B0604030504040204" pitchFamily="34" charset="-128"/>
                <a:cs typeface="Meiryo" charset="-128"/>
              </a:rPr>
              <a:t>テンプレート</a:t>
            </a:r>
            <a:r>
              <a:rPr kumimoji="1" lang="ja-JP" altLang="en-US" sz="2000" dirty="0">
                <a:solidFill>
                  <a:schemeClr val="tx1">
                    <a:lumMod val="75000"/>
                  </a:schemeClr>
                </a:solidFill>
                <a:latin typeface="Meiryo" panose="020B0604030504040204" pitchFamily="34" charset="-128"/>
                <a:ea typeface="Meiryo" panose="020B0604030504040204" pitchFamily="34" charset="-128"/>
                <a:cs typeface="Meiryo" charset="-128"/>
              </a:rPr>
              <a:t>を活用する</a:t>
            </a:r>
            <a:endParaRPr kumimoji="1" lang="en-US" altLang="ja-JP" sz="2000" dirty="0">
              <a:solidFill>
                <a:schemeClr val="tx1">
                  <a:lumMod val="75000"/>
                </a:schemeClr>
              </a:solidFill>
              <a:latin typeface="Meiryo" panose="020B0604030504040204" pitchFamily="34" charset="-128"/>
              <a:ea typeface="Meiryo" panose="020B0604030504040204" pitchFamily="34" charset="-128"/>
              <a:cs typeface="Meiryo" charset="-128"/>
            </a:endParaRPr>
          </a:p>
          <a:p>
            <a:pPr marL="618042" lvl="1" indent="-380985">
              <a:spcBef>
                <a:spcPts val="133"/>
              </a:spcBef>
              <a:buFont typeface="Wingdings" panose="05000000000000000000" pitchFamily="2" charset="2"/>
              <a:buChar char="Ø"/>
            </a:pPr>
            <a:r>
              <a:rPr kumimoji="1" lang="ja-JP" altLang="en-US" sz="1500">
                <a:solidFill>
                  <a:schemeClr val="tx1">
                    <a:lumMod val="75000"/>
                  </a:schemeClr>
                </a:solidFill>
                <a:latin typeface="Meiryo" panose="020B0604030504040204" pitchFamily="34" charset="-128"/>
                <a:ea typeface="Meiryo" panose="020B0604030504040204" pitchFamily="34" charset="-128"/>
                <a:cs typeface="Meiryo" charset="-128"/>
              </a:rPr>
              <a:t>権限分掌を突き詰めるときりがない</a:t>
            </a:r>
            <a:endParaRPr kumimoji="1" lang="en-US" altLang="ja-JP" sz="1500" dirty="0">
              <a:solidFill>
                <a:schemeClr val="tx1">
                  <a:lumMod val="75000"/>
                </a:schemeClr>
              </a:solidFill>
              <a:latin typeface="Meiryo" panose="020B0604030504040204" pitchFamily="34" charset="-128"/>
              <a:ea typeface="Meiryo" panose="020B0604030504040204" pitchFamily="34" charset="-128"/>
              <a:cs typeface="Meiryo" charset="-128"/>
            </a:endParaRPr>
          </a:p>
          <a:p>
            <a:pPr marL="618042" lvl="1" indent="-380985">
              <a:spcBef>
                <a:spcPts val="133"/>
              </a:spcBef>
              <a:buFont typeface="Wingdings" panose="05000000000000000000" pitchFamily="2" charset="2"/>
              <a:buChar char="Ø"/>
            </a:pPr>
            <a:r>
              <a:rPr kumimoji="1" lang="en-US" altLang="ja-JP" sz="1500" dirty="0">
                <a:solidFill>
                  <a:schemeClr val="tx1">
                    <a:lumMod val="75000"/>
                  </a:schemeClr>
                </a:solidFill>
                <a:latin typeface="Meiryo" panose="020B0604030504040204" pitchFamily="34" charset="-128"/>
                <a:ea typeface="Meiryo" panose="020B0604030504040204" pitchFamily="34" charset="-128"/>
                <a:cs typeface="Meiryo" charset="-128"/>
              </a:rPr>
              <a:t>AWS</a:t>
            </a:r>
            <a:r>
              <a:rPr kumimoji="1" lang="ja-JP" altLang="en-US" sz="1500" dirty="0">
                <a:solidFill>
                  <a:schemeClr val="tx1">
                    <a:lumMod val="75000"/>
                  </a:schemeClr>
                </a:solidFill>
                <a:latin typeface="Meiryo" panose="020B0604030504040204" pitchFamily="34" charset="-128"/>
                <a:ea typeface="Meiryo" panose="020B0604030504040204" pitchFamily="34" charset="-128"/>
                <a:cs typeface="Meiryo" charset="-128"/>
              </a:rPr>
              <a:t>管理ポリシーや、職務機能の管理ポリシーをベースに検討する</a:t>
            </a:r>
            <a:endParaRPr kumimoji="1" lang="en-US" altLang="ja-JP" sz="1500" dirty="0">
              <a:solidFill>
                <a:schemeClr val="tx1">
                  <a:lumMod val="75000"/>
                </a:schemeClr>
              </a:solidFill>
              <a:latin typeface="Meiryo" panose="020B0604030504040204" pitchFamily="34" charset="-128"/>
              <a:ea typeface="Meiryo" panose="020B0604030504040204" pitchFamily="34" charset="-128"/>
              <a:cs typeface="Meiryo" charset="-128"/>
            </a:endParaRPr>
          </a:p>
        </p:txBody>
      </p:sp>
      <p:sp>
        <p:nvSpPr>
          <p:cNvPr id="22" name="三角形 21">
            <a:extLst>
              <a:ext uri="{FF2B5EF4-FFF2-40B4-BE49-F238E27FC236}">
                <a16:creationId xmlns:a16="http://schemas.microsoft.com/office/drawing/2014/main" id="{55B166E5-04C9-214B-86BC-E4ADE71133DA}"/>
              </a:ext>
            </a:extLst>
          </p:cNvPr>
          <p:cNvSpPr/>
          <p:nvPr/>
        </p:nvSpPr>
        <p:spPr>
          <a:xfrm>
            <a:off x="7386720" y="2752195"/>
            <a:ext cx="2688000" cy="2112000"/>
          </a:xfrm>
          <a:prstGeom prst="triangle">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ja-JP" altLang="en-US" sz="1500">
                <a:latin typeface="Meiryo" panose="020B0604030504040204" pitchFamily="34" charset="-128"/>
                <a:ea typeface="Meiryo" panose="020B0604030504040204" pitchFamily="34" charset="-128"/>
              </a:rPr>
              <a:t>牽制モデル</a:t>
            </a:r>
            <a:endParaRPr lang="ja-JP" altLang="en-US" sz="1500" dirty="0">
              <a:latin typeface="Meiryo" panose="020B0604030504040204" pitchFamily="34" charset="-128"/>
              <a:ea typeface="Meiryo" panose="020B0604030504040204" pitchFamily="34" charset="-128"/>
            </a:endParaRPr>
          </a:p>
        </p:txBody>
      </p:sp>
      <p:sp>
        <p:nvSpPr>
          <p:cNvPr id="28" name="テキスト ボックス 27">
            <a:extLst>
              <a:ext uri="{FF2B5EF4-FFF2-40B4-BE49-F238E27FC236}">
                <a16:creationId xmlns:a16="http://schemas.microsoft.com/office/drawing/2014/main" id="{A861A16B-99F6-194C-B093-4EBEC7ACD788}"/>
              </a:ext>
            </a:extLst>
          </p:cNvPr>
          <p:cNvSpPr txBox="1"/>
          <p:nvPr/>
        </p:nvSpPr>
        <p:spPr>
          <a:xfrm>
            <a:off x="9042538" y="1989001"/>
            <a:ext cx="3005462" cy="682366"/>
          </a:xfrm>
          <a:prstGeom prst="rect">
            <a:avLst/>
          </a:prstGeom>
          <a:noFill/>
        </p:spPr>
        <p:txBody>
          <a:bodyPr wrap="square" rtlCol="0">
            <a:spAutoFit/>
          </a:bodyPr>
          <a:lstStyle/>
          <a:p>
            <a:r>
              <a:rPr lang="ja-JP" altLang="en-US" sz="1500" b="1" u="sng">
                <a:solidFill>
                  <a:schemeClr val="bg2">
                    <a:lumMod val="10000"/>
                  </a:schemeClr>
                </a:solidFill>
                <a:latin typeface="Meiryo" panose="020B0604030504040204" pitchFamily="34" charset="-128"/>
                <a:ea typeface="Meiryo" panose="020B0604030504040204" pitchFamily="34" charset="-128"/>
              </a:rPr>
              <a:t>管理者</a:t>
            </a:r>
            <a:endParaRPr lang="en-US" altLang="ja-JP" sz="1500" b="1" u="sng" dirty="0">
              <a:solidFill>
                <a:schemeClr val="bg2">
                  <a:lumMod val="10000"/>
                </a:schemeClr>
              </a:solidFill>
              <a:latin typeface="Meiryo" panose="020B0604030504040204" pitchFamily="34" charset="-128"/>
              <a:ea typeface="Meiryo" panose="020B0604030504040204" pitchFamily="34" charset="-128"/>
            </a:endParaRPr>
          </a:p>
          <a:p>
            <a:r>
              <a:rPr lang="ja-JP" altLang="en-US" sz="1167">
                <a:solidFill>
                  <a:schemeClr val="bg2">
                    <a:lumMod val="10000"/>
                  </a:schemeClr>
                </a:solidFill>
                <a:latin typeface="Meiryo" panose="020B0604030504040204" pitchFamily="34" charset="-128"/>
                <a:ea typeface="Meiryo" panose="020B0604030504040204" pitchFamily="34" charset="-128"/>
              </a:rPr>
              <a:t>制御を作る人</a:t>
            </a:r>
            <a:br>
              <a:rPr lang="en-US" altLang="ja-JP" sz="1167" dirty="0">
                <a:solidFill>
                  <a:schemeClr val="bg2">
                    <a:lumMod val="10000"/>
                  </a:schemeClr>
                </a:solidFill>
                <a:latin typeface="Meiryo" panose="020B0604030504040204" pitchFamily="34" charset="-128"/>
                <a:ea typeface="Meiryo" panose="020B0604030504040204" pitchFamily="34" charset="-128"/>
              </a:rPr>
            </a:br>
            <a:r>
              <a:rPr lang="en-US" altLang="ja-JP" sz="1167" dirty="0">
                <a:solidFill>
                  <a:schemeClr val="bg2">
                    <a:lumMod val="10000"/>
                  </a:schemeClr>
                </a:solidFill>
                <a:latin typeface="Meiryo" panose="020B0604030504040204" pitchFamily="34" charset="-128"/>
                <a:ea typeface="Meiryo" panose="020B0604030504040204" pitchFamily="34" charset="-128"/>
              </a:rPr>
              <a:t>(</a:t>
            </a:r>
            <a:r>
              <a:rPr lang="ja-JP" altLang="en-US" sz="1167">
                <a:solidFill>
                  <a:schemeClr val="bg2">
                    <a:lumMod val="10000"/>
                  </a:schemeClr>
                </a:solidFill>
                <a:latin typeface="Meiryo" panose="020B0604030504040204" pitchFamily="34" charset="-128"/>
                <a:ea typeface="Meiryo" panose="020B0604030504040204" pitchFamily="34" charset="-128"/>
              </a:rPr>
              <a:t>使う権限は持たない</a:t>
            </a:r>
            <a:r>
              <a:rPr lang="en-US" altLang="ja-JP" sz="1167" dirty="0">
                <a:solidFill>
                  <a:schemeClr val="bg2">
                    <a:lumMod val="10000"/>
                  </a:schemeClr>
                </a:solidFill>
                <a:latin typeface="Meiryo" panose="020B0604030504040204" pitchFamily="34" charset="-128"/>
                <a:ea typeface="Meiryo" panose="020B0604030504040204" pitchFamily="34" charset="-128"/>
              </a:rPr>
              <a:t>)</a:t>
            </a:r>
            <a:endParaRPr lang="ja-JP" altLang="en-US" sz="1167" dirty="0">
              <a:solidFill>
                <a:schemeClr val="bg2">
                  <a:lumMod val="10000"/>
                </a:schemeClr>
              </a:solidFill>
              <a:latin typeface="Meiryo" panose="020B0604030504040204" pitchFamily="34" charset="-128"/>
              <a:ea typeface="Meiryo" panose="020B0604030504040204" pitchFamily="34" charset="-128"/>
            </a:endParaRPr>
          </a:p>
        </p:txBody>
      </p:sp>
      <p:sp>
        <p:nvSpPr>
          <p:cNvPr id="30" name="テキスト ボックス 29">
            <a:extLst>
              <a:ext uri="{FF2B5EF4-FFF2-40B4-BE49-F238E27FC236}">
                <a16:creationId xmlns:a16="http://schemas.microsoft.com/office/drawing/2014/main" id="{2A41BF78-0A7C-E24A-8793-9A09B541210D}"/>
              </a:ext>
            </a:extLst>
          </p:cNvPr>
          <p:cNvSpPr txBox="1"/>
          <p:nvPr/>
        </p:nvSpPr>
        <p:spPr>
          <a:xfrm>
            <a:off x="9712802" y="5340224"/>
            <a:ext cx="1729388" cy="502766"/>
          </a:xfrm>
          <a:prstGeom prst="rect">
            <a:avLst/>
          </a:prstGeom>
          <a:noFill/>
        </p:spPr>
        <p:txBody>
          <a:bodyPr wrap="square" rtlCol="0">
            <a:spAutoFit/>
          </a:bodyPr>
          <a:lstStyle/>
          <a:p>
            <a:r>
              <a:rPr lang="ja-JP" altLang="en-US" sz="1500" b="1" u="sng">
                <a:solidFill>
                  <a:schemeClr val="bg2">
                    <a:lumMod val="10000"/>
                  </a:schemeClr>
                </a:solidFill>
                <a:latin typeface="Meiryo" panose="020B0604030504040204" pitchFamily="34" charset="-128"/>
                <a:ea typeface="Meiryo" panose="020B0604030504040204" pitchFamily="34" charset="-128"/>
              </a:rPr>
              <a:t>監査者</a:t>
            </a:r>
            <a:endParaRPr lang="en-US" altLang="ja-JP" sz="1500" b="1" u="sng" dirty="0">
              <a:solidFill>
                <a:schemeClr val="bg2">
                  <a:lumMod val="10000"/>
                </a:schemeClr>
              </a:solidFill>
              <a:latin typeface="Meiryo" panose="020B0604030504040204" pitchFamily="34" charset="-128"/>
              <a:ea typeface="Meiryo" panose="020B0604030504040204" pitchFamily="34" charset="-128"/>
            </a:endParaRPr>
          </a:p>
          <a:p>
            <a:r>
              <a:rPr lang="ja-JP" altLang="en-US" sz="1167">
                <a:solidFill>
                  <a:schemeClr val="bg2">
                    <a:lumMod val="10000"/>
                  </a:schemeClr>
                </a:solidFill>
                <a:latin typeface="Meiryo" panose="020B0604030504040204" pitchFamily="34" charset="-128"/>
                <a:ea typeface="Meiryo" panose="020B0604030504040204" pitchFamily="34" charset="-128"/>
              </a:rPr>
              <a:t>制御を確認する人</a:t>
            </a:r>
            <a:endParaRPr lang="ja-JP" altLang="en-US" sz="1167" dirty="0">
              <a:solidFill>
                <a:schemeClr val="bg2">
                  <a:lumMod val="10000"/>
                </a:schemeClr>
              </a:solidFill>
              <a:latin typeface="Meiryo" panose="020B0604030504040204" pitchFamily="34" charset="-128"/>
              <a:ea typeface="Meiryo" panose="020B0604030504040204" pitchFamily="34" charset="-128"/>
            </a:endParaRPr>
          </a:p>
        </p:txBody>
      </p:sp>
      <p:sp>
        <p:nvSpPr>
          <p:cNvPr id="31" name="テキスト ボックス 30">
            <a:extLst>
              <a:ext uri="{FF2B5EF4-FFF2-40B4-BE49-F238E27FC236}">
                <a16:creationId xmlns:a16="http://schemas.microsoft.com/office/drawing/2014/main" id="{27327DB6-5235-7E46-975A-72BB6E73EDA4}"/>
              </a:ext>
            </a:extLst>
          </p:cNvPr>
          <p:cNvSpPr txBox="1"/>
          <p:nvPr/>
        </p:nvSpPr>
        <p:spPr>
          <a:xfrm>
            <a:off x="5958685" y="5415235"/>
            <a:ext cx="2558071" cy="682366"/>
          </a:xfrm>
          <a:prstGeom prst="rect">
            <a:avLst/>
          </a:prstGeom>
          <a:noFill/>
        </p:spPr>
        <p:txBody>
          <a:bodyPr wrap="square" rtlCol="0">
            <a:spAutoFit/>
          </a:bodyPr>
          <a:lstStyle/>
          <a:p>
            <a:r>
              <a:rPr lang="ja-JP" altLang="en-US" sz="1500" b="1" u="sng">
                <a:solidFill>
                  <a:schemeClr val="bg2">
                    <a:lumMod val="10000"/>
                  </a:schemeClr>
                </a:solidFill>
                <a:latin typeface="Meiryo" panose="020B0604030504040204" pitchFamily="34" charset="-128"/>
                <a:ea typeface="Meiryo" panose="020B0604030504040204" pitchFamily="34" charset="-128"/>
              </a:rPr>
              <a:t>利用者</a:t>
            </a:r>
            <a:r>
              <a:rPr lang="en-US" altLang="ja-JP" sz="1500" b="1" u="sng" dirty="0">
                <a:solidFill>
                  <a:schemeClr val="bg2">
                    <a:lumMod val="10000"/>
                  </a:schemeClr>
                </a:solidFill>
                <a:latin typeface="Meiryo" panose="020B0604030504040204" pitchFamily="34" charset="-128"/>
                <a:ea typeface="Meiryo" panose="020B0604030504040204" pitchFamily="34" charset="-128"/>
              </a:rPr>
              <a:t>(</a:t>
            </a:r>
            <a:r>
              <a:rPr lang="ja-JP" altLang="en-US" sz="1500" b="1" u="sng">
                <a:solidFill>
                  <a:schemeClr val="bg2">
                    <a:lumMod val="10000"/>
                  </a:schemeClr>
                </a:solidFill>
                <a:latin typeface="Meiryo" panose="020B0604030504040204" pitchFamily="34" charset="-128"/>
                <a:ea typeface="Meiryo" panose="020B0604030504040204" pitchFamily="34" charset="-128"/>
              </a:rPr>
              <a:t>開発</a:t>
            </a:r>
            <a:r>
              <a:rPr lang="en-US" altLang="ja-JP" sz="1500" b="1" u="sng" dirty="0">
                <a:solidFill>
                  <a:schemeClr val="bg2">
                    <a:lumMod val="10000"/>
                  </a:schemeClr>
                </a:solidFill>
                <a:latin typeface="Meiryo" panose="020B0604030504040204" pitchFamily="34" charset="-128"/>
                <a:ea typeface="Meiryo" panose="020B0604030504040204" pitchFamily="34" charset="-128"/>
              </a:rPr>
              <a:t>/</a:t>
            </a:r>
            <a:r>
              <a:rPr lang="ja-JP" altLang="en-US" sz="1500" b="1" u="sng">
                <a:solidFill>
                  <a:schemeClr val="bg2">
                    <a:lumMod val="10000"/>
                  </a:schemeClr>
                </a:solidFill>
                <a:latin typeface="Meiryo" panose="020B0604030504040204" pitchFamily="34" charset="-128"/>
                <a:ea typeface="Meiryo" panose="020B0604030504040204" pitchFamily="34" charset="-128"/>
              </a:rPr>
              <a:t>構築</a:t>
            </a:r>
            <a:r>
              <a:rPr lang="en-US" altLang="ja-JP" sz="1500" b="1" u="sng" dirty="0">
                <a:solidFill>
                  <a:schemeClr val="bg2">
                    <a:lumMod val="10000"/>
                  </a:schemeClr>
                </a:solidFill>
                <a:latin typeface="Meiryo" panose="020B0604030504040204" pitchFamily="34" charset="-128"/>
                <a:ea typeface="Meiryo" panose="020B0604030504040204" pitchFamily="34" charset="-128"/>
              </a:rPr>
              <a:t>/</a:t>
            </a:r>
            <a:r>
              <a:rPr lang="ja-JP" altLang="en-US" sz="1500" b="1" u="sng">
                <a:solidFill>
                  <a:schemeClr val="bg2">
                    <a:lumMod val="10000"/>
                  </a:schemeClr>
                </a:solidFill>
                <a:latin typeface="Meiryo" panose="020B0604030504040204" pitchFamily="34" charset="-128"/>
                <a:ea typeface="Meiryo" panose="020B0604030504040204" pitchFamily="34" charset="-128"/>
              </a:rPr>
              <a:t>運用</a:t>
            </a:r>
            <a:r>
              <a:rPr lang="en-US" altLang="ja-JP" sz="1500" b="1" u="sng" dirty="0">
                <a:solidFill>
                  <a:schemeClr val="bg2">
                    <a:lumMod val="10000"/>
                  </a:schemeClr>
                </a:solidFill>
                <a:latin typeface="Meiryo" panose="020B0604030504040204" pitchFamily="34" charset="-128"/>
                <a:ea typeface="Meiryo" panose="020B0604030504040204" pitchFamily="34" charset="-128"/>
              </a:rPr>
              <a:t>)</a:t>
            </a:r>
          </a:p>
          <a:p>
            <a:r>
              <a:rPr lang="ja-JP" altLang="en-US" sz="1167">
                <a:solidFill>
                  <a:schemeClr val="bg2">
                    <a:lumMod val="10000"/>
                  </a:schemeClr>
                </a:solidFill>
                <a:latin typeface="Meiryo" panose="020B0604030504040204" pitchFamily="34" charset="-128"/>
                <a:ea typeface="Meiryo" panose="020B0604030504040204" pitchFamily="34" charset="-128"/>
              </a:rPr>
              <a:t>制御を使う人</a:t>
            </a:r>
            <a:endParaRPr lang="en-US" altLang="ja-JP" sz="1167" dirty="0">
              <a:solidFill>
                <a:schemeClr val="bg2">
                  <a:lumMod val="10000"/>
                </a:schemeClr>
              </a:solidFill>
              <a:latin typeface="Meiryo" panose="020B0604030504040204" pitchFamily="34" charset="-128"/>
              <a:ea typeface="Meiryo" panose="020B0604030504040204" pitchFamily="34" charset="-128"/>
            </a:endParaRPr>
          </a:p>
          <a:p>
            <a:r>
              <a:rPr lang="en-US" altLang="ja-JP" sz="1167" dirty="0">
                <a:solidFill>
                  <a:schemeClr val="bg2">
                    <a:lumMod val="10000"/>
                  </a:schemeClr>
                </a:solidFill>
                <a:latin typeface="Meiryo" panose="020B0604030504040204" pitchFamily="34" charset="-128"/>
                <a:ea typeface="Meiryo" panose="020B0604030504040204" pitchFamily="34" charset="-128"/>
              </a:rPr>
              <a:t>(</a:t>
            </a:r>
            <a:r>
              <a:rPr lang="ja-JP" altLang="en-US" sz="1167">
                <a:solidFill>
                  <a:schemeClr val="bg2">
                    <a:lumMod val="10000"/>
                  </a:schemeClr>
                </a:solidFill>
                <a:latin typeface="Meiryo" panose="020B0604030504040204" pitchFamily="34" charset="-128"/>
                <a:ea typeface="Meiryo" panose="020B0604030504040204" pitchFamily="34" charset="-128"/>
              </a:rPr>
              <a:t>作る権限は持たない</a:t>
            </a:r>
            <a:r>
              <a:rPr lang="en-US" altLang="ja-JP" sz="1167" dirty="0">
                <a:solidFill>
                  <a:schemeClr val="bg2">
                    <a:lumMod val="10000"/>
                  </a:schemeClr>
                </a:solidFill>
                <a:latin typeface="Meiryo" panose="020B0604030504040204" pitchFamily="34" charset="-128"/>
                <a:ea typeface="Meiryo" panose="020B0604030504040204" pitchFamily="34" charset="-128"/>
              </a:rPr>
              <a:t>)</a:t>
            </a:r>
            <a:endParaRPr lang="ja-JP" altLang="en-US" sz="1167" dirty="0">
              <a:solidFill>
                <a:schemeClr val="bg2">
                  <a:lumMod val="10000"/>
                </a:schemeClr>
              </a:solidFill>
              <a:latin typeface="Meiryo" panose="020B0604030504040204" pitchFamily="34" charset="-128"/>
              <a:ea typeface="Meiryo" panose="020B0604030504040204" pitchFamily="34" charset="-128"/>
            </a:endParaRPr>
          </a:p>
        </p:txBody>
      </p:sp>
      <p:cxnSp>
        <p:nvCxnSpPr>
          <p:cNvPr id="33" name="直線矢印コネクタ 32">
            <a:extLst>
              <a:ext uri="{FF2B5EF4-FFF2-40B4-BE49-F238E27FC236}">
                <a16:creationId xmlns:a16="http://schemas.microsoft.com/office/drawing/2014/main" id="{BABE5201-BE4C-9A47-A3E8-8B8616CB51A3}"/>
              </a:ext>
            </a:extLst>
          </p:cNvPr>
          <p:cNvCxnSpPr>
            <a:cxnSpLocks/>
          </p:cNvCxnSpPr>
          <p:nvPr/>
        </p:nvCxnSpPr>
        <p:spPr>
          <a:xfrm flipV="1">
            <a:off x="7182677" y="2751161"/>
            <a:ext cx="1334078" cy="1950469"/>
          </a:xfrm>
          <a:prstGeom prst="straightConnector1">
            <a:avLst/>
          </a:prstGeom>
          <a:ln w="12700">
            <a:tailEnd type="triangle"/>
          </a:ln>
          <a:effectLst/>
        </p:spPr>
        <p:style>
          <a:lnRef idx="2">
            <a:schemeClr val="accent1"/>
          </a:lnRef>
          <a:fillRef idx="0">
            <a:schemeClr val="accent1"/>
          </a:fillRef>
          <a:effectRef idx="1">
            <a:schemeClr val="accent1"/>
          </a:effectRef>
          <a:fontRef idx="minor">
            <a:schemeClr val="tx1"/>
          </a:fontRef>
        </p:style>
      </p:cxnSp>
      <p:cxnSp>
        <p:nvCxnSpPr>
          <p:cNvPr id="36" name="直線矢印コネクタ 35">
            <a:extLst>
              <a:ext uri="{FF2B5EF4-FFF2-40B4-BE49-F238E27FC236}">
                <a16:creationId xmlns:a16="http://schemas.microsoft.com/office/drawing/2014/main" id="{82933F3E-4DF8-BB47-B991-162F3EBC56AD}"/>
              </a:ext>
            </a:extLst>
          </p:cNvPr>
          <p:cNvCxnSpPr>
            <a:cxnSpLocks/>
          </p:cNvCxnSpPr>
          <p:nvPr/>
        </p:nvCxnSpPr>
        <p:spPr>
          <a:xfrm flipV="1">
            <a:off x="6958790" y="2632321"/>
            <a:ext cx="1334078" cy="1950469"/>
          </a:xfrm>
          <a:prstGeom prst="straightConnector1">
            <a:avLst/>
          </a:prstGeom>
          <a:ln w="12700">
            <a:headEnd type="triangle"/>
            <a:tailEnd type="none"/>
          </a:ln>
          <a:effectLst/>
        </p:spPr>
        <p:style>
          <a:lnRef idx="2">
            <a:schemeClr val="accent1"/>
          </a:lnRef>
          <a:fillRef idx="0">
            <a:schemeClr val="accent1"/>
          </a:fillRef>
          <a:effectRef idx="1">
            <a:schemeClr val="accent1"/>
          </a:effectRef>
          <a:fontRef idx="minor">
            <a:schemeClr val="tx1"/>
          </a:fontRef>
        </p:style>
      </p:cxnSp>
      <p:sp>
        <p:nvSpPr>
          <p:cNvPr id="37" name="正方形/長方形 36">
            <a:extLst>
              <a:ext uri="{FF2B5EF4-FFF2-40B4-BE49-F238E27FC236}">
                <a16:creationId xmlns:a16="http://schemas.microsoft.com/office/drawing/2014/main" id="{E5AB3A26-B14D-244D-A45D-6467DE5C8B97}"/>
              </a:ext>
            </a:extLst>
          </p:cNvPr>
          <p:cNvSpPr/>
          <p:nvPr/>
        </p:nvSpPr>
        <p:spPr>
          <a:xfrm>
            <a:off x="6285376" y="3065285"/>
            <a:ext cx="1630149" cy="26395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ctr"/>
          <a:lstStyle/>
          <a:p>
            <a:r>
              <a:rPr kumimoji="1" lang="ja-JP" altLang="en-US" sz="1333">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制御を許可・拒否</a:t>
            </a:r>
            <a:endParaRPr kumimoji="1" lang="ja-JP" altLang="en-US" sz="1333"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endParaRPr>
          </a:p>
        </p:txBody>
      </p:sp>
      <p:sp>
        <p:nvSpPr>
          <p:cNvPr id="38" name="正方形/長方形 37">
            <a:extLst>
              <a:ext uri="{FF2B5EF4-FFF2-40B4-BE49-F238E27FC236}">
                <a16:creationId xmlns:a16="http://schemas.microsoft.com/office/drawing/2014/main" id="{EA974410-8F62-7148-83A4-26F32DE8762F}"/>
              </a:ext>
            </a:extLst>
          </p:cNvPr>
          <p:cNvSpPr/>
          <p:nvPr/>
        </p:nvSpPr>
        <p:spPr>
          <a:xfrm>
            <a:off x="7468299" y="3615356"/>
            <a:ext cx="1334078" cy="26395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ctr"/>
          <a:lstStyle/>
          <a:p>
            <a:r>
              <a:rPr kumimoji="1" lang="ja-JP" altLang="en-US" sz="1333">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制御を要求</a:t>
            </a:r>
            <a:endParaRPr kumimoji="1" lang="ja-JP" altLang="en-US" sz="1333"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endParaRPr>
          </a:p>
        </p:txBody>
      </p:sp>
      <p:cxnSp>
        <p:nvCxnSpPr>
          <p:cNvPr id="39" name="直線矢印コネクタ 38">
            <a:extLst>
              <a:ext uri="{FF2B5EF4-FFF2-40B4-BE49-F238E27FC236}">
                <a16:creationId xmlns:a16="http://schemas.microsoft.com/office/drawing/2014/main" id="{171677E3-809D-9944-BE94-B2696675711C}"/>
              </a:ext>
            </a:extLst>
          </p:cNvPr>
          <p:cNvCxnSpPr>
            <a:cxnSpLocks/>
          </p:cNvCxnSpPr>
          <p:nvPr/>
        </p:nvCxnSpPr>
        <p:spPr>
          <a:xfrm flipH="1" flipV="1">
            <a:off x="8966283" y="2759969"/>
            <a:ext cx="1298265" cy="1867776"/>
          </a:xfrm>
          <a:prstGeom prst="straightConnector1">
            <a:avLst/>
          </a:prstGeom>
          <a:ln w="12700">
            <a:prstDash val="dash"/>
            <a:tailEnd type="triangle"/>
          </a:ln>
          <a:effectLst/>
        </p:spPr>
        <p:style>
          <a:lnRef idx="2">
            <a:schemeClr val="accent1"/>
          </a:lnRef>
          <a:fillRef idx="0">
            <a:schemeClr val="accent1"/>
          </a:fillRef>
          <a:effectRef idx="1">
            <a:schemeClr val="accent1"/>
          </a:effectRef>
          <a:fontRef idx="minor">
            <a:schemeClr val="tx1"/>
          </a:fontRef>
        </p:style>
      </p:cxnSp>
      <p:sp>
        <p:nvSpPr>
          <p:cNvPr id="40" name="正方形/長方形 39">
            <a:extLst>
              <a:ext uri="{FF2B5EF4-FFF2-40B4-BE49-F238E27FC236}">
                <a16:creationId xmlns:a16="http://schemas.microsoft.com/office/drawing/2014/main" id="{7D4E1FDE-A14B-B445-AB3F-6B8EC2D8941F}"/>
              </a:ext>
            </a:extLst>
          </p:cNvPr>
          <p:cNvSpPr/>
          <p:nvPr/>
        </p:nvSpPr>
        <p:spPr>
          <a:xfrm>
            <a:off x="9311885" y="3060194"/>
            <a:ext cx="2736116" cy="555162"/>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ctr"/>
          <a:lstStyle/>
          <a:p>
            <a:r>
              <a:rPr kumimoji="1" lang="ja-JP" altLang="en-US" sz="1333">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制御を与えすぎていないか、</a:t>
            </a:r>
            <a:endParaRPr kumimoji="1" lang="en-US" altLang="ja-JP" sz="1333"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endParaRPr>
          </a:p>
          <a:p>
            <a:r>
              <a:rPr kumimoji="1" lang="ja-JP" altLang="en-US" sz="1333">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絞りすぎていないか確認</a:t>
            </a:r>
            <a:endParaRPr kumimoji="1" lang="ja-JP" altLang="en-US" sz="1333"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endParaRPr>
          </a:p>
        </p:txBody>
      </p:sp>
      <p:cxnSp>
        <p:nvCxnSpPr>
          <p:cNvPr id="42" name="直線矢印コネクタ 41">
            <a:extLst>
              <a:ext uri="{FF2B5EF4-FFF2-40B4-BE49-F238E27FC236}">
                <a16:creationId xmlns:a16="http://schemas.microsoft.com/office/drawing/2014/main" id="{11775951-EB69-414F-B4E6-8F4DEAE0754D}"/>
              </a:ext>
            </a:extLst>
          </p:cNvPr>
          <p:cNvCxnSpPr>
            <a:cxnSpLocks/>
          </p:cNvCxnSpPr>
          <p:nvPr/>
        </p:nvCxnSpPr>
        <p:spPr>
          <a:xfrm flipH="1">
            <a:off x="7386722" y="5150308"/>
            <a:ext cx="2496453" cy="9887"/>
          </a:xfrm>
          <a:prstGeom prst="straightConnector1">
            <a:avLst/>
          </a:prstGeom>
          <a:ln w="12700">
            <a:prstDash val="dash"/>
            <a:tailEnd type="triangle"/>
          </a:ln>
          <a:effectLst/>
        </p:spPr>
        <p:style>
          <a:lnRef idx="2">
            <a:schemeClr val="accent1"/>
          </a:lnRef>
          <a:fillRef idx="0">
            <a:schemeClr val="accent1"/>
          </a:fillRef>
          <a:effectRef idx="1">
            <a:schemeClr val="accent1"/>
          </a:effectRef>
          <a:fontRef idx="minor">
            <a:schemeClr val="tx1"/>
          </a:fontRef>
        </p:style>
      </p:cxnSp>
      <p:sp>
        <p:nvSpPr>
          <p:cNvPr id="44" name="正方形/長方形 43">
            <a:extLst>
              <a:ext uri="{FF2B5EF4-FFF2-40B4-BE49-F238E27FC236}">
                <a16:creationId xmlns:a16="http://schemas.microsoft.com/office/drawing/2014/main" id="{6EB3E268-CA07-044D-8B10-93226C595EA6}"/>
              </a:ext>
            </a:extLst>
          </p:cNvPr>
          <p:cNvSpPr/>
          <p:nvPr/>
        </p:nvSpPr>
        <p:spPr>
          <a:xfrm>
            <a:off x="7708047" y="5177201"/>
            <a:ext cx="1959087" cy="31370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ctr"/>
          <a:lstStyle/>
          <a:p>
            <a:r>
              <a:rPr kumimoji="1" lang="ja-JP" altLang="en-US" sz="1333">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制御違反がないか確認</a:t>
            </a:r>
            <a:endParaRPr kumimoji="1" lang="ja-JP" altLang="en-US" sz="1333"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endParaRPr>
          </a:p>
        </p:txBody>
      </p:sp>
      <p:sp>
        <p:nvSpPr>
          <p:cNvPr id="46" name="四角形吹き出し 45">
            <a:extLst>
              <a:ext uri="{FF2B5EF4-FFF2-40B4-BE49-F238E27FC236}">
                <a16:creationId xmlns:a16="http://schemas.microsoft.com/office/drawing/2014/main" id="{DE7EF685-9B20-A04E-9362-8A2C8E96DEEE}"/>
              </a:ext>
            </a:extLst>
          </p:cNvPr>
          <p:cNvSpPr/>
          <p:nvPr/>
        </p:nvSpPr>
        <p:spPr>
          <a:xfrm>
            <a:off x="3745783" y="2513480"/>
            <a:ext cx="3962265" cy="387047"/>
          </a:xfrm>
          <a:prstGeom prst="wedgeRectCallout">
            <a:avLst>
              <a:gd name="adj1" fmla="val -30023"/>
              <a:gd name="adj2" fmla="val -96826"/>
            </a:avLst>
          </a:prstGeom>
          <a:solidFill>
            <a:schemeClr val="accent1">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defRPr/>
            </a:pPr>
            <a:r>
              <a:rPr kumimoji="1" lang="ja-JP" altLang="en-US" sz="1333">
                <a:solidFill>
                  <a:schemeClr val="tx1">
                    <a:lumMod val="75000"/>
                  </a:schemeClr>
                </a:solidFill>
                <a:latin typeface="Meiryo" panose="020B0604030504040204" pitchFamily="34" charset="-128"/>
                <a:ea typeface="Meiryo" panose="020B0604030504040204" pitchFamily="34" charset="-128"/>
              </a:rPr>
              <a:t>開発時点では兼務を許容するが、</a:t>
            </a:r>
            <a:endParaRPr kumimoji="1" lang="en-US" altLang="ja-JP" sz="1333" dirty="0">
              <a:solidFill>
                <a:schemeClr val="tx1">
                  <a:lumMod val="75000"/>
                </a:schemeClr>
              </a:solidFill>
              <a:latin typeface="Meiryo" panose="020B0604030504040204" pitchFamily="34" charset="-128"/>
              <a:ea typeface="Meiryo" panose="020B0604030504040204" pitchFamily="34" charset="-128"/>
            </a:endParaRPr>
          </a:p>
          <a:p>
            <a:pPr>
              <a:defRPr/>
            </a:pPr>
            <a:r>
              <a:rPr kumimoji="1" lang="ja-JP" altLang="en-US" sz="1333">
                <a:solidFill>
                  <a:schemeClr val="tx1">
                    <a:lumMod val="75000"/>
                  </a:schemeClr>
                </a:solidFill>
                <a:latin typeface="Meiryo" panose="020B0604030504040204" pitchFamily="34" charset="-128"/>
                <a:ea typeface="Meiryo" panose="020B0604030504040204" pitchFamily="34" charset="-128"/>
              </a:rPr>
              <a:t>本番運用に備えて役割・権限は分割しておくなど</a:t>
            </a:r>
            <a:endParaRPr lang="en-US" altLang="ja-JP" sz="1333" dirty="0">
              <a:solidFill>
                <a:srgbClr val="163D51"/>
              </a:solidFill>
              <a:latin typeface="Meiryo" panose="020B0604030504040204" pitchFamily="34" charset="-128"/>
              <a:ea typeface="Meiryo" panose="020B0604030504040204" pitchFamily="34" charset="-128"/>
            </a:endParaRPr>
          </a:p>
        </p:txBody>
      </p:sp>
      <p:pic>
        <p:nvPicPr>
          <p:cNvPr id="47" name="Graphic 41">
            <a:extLst>
              <a:ext uri="{FF2B5EF4-FFF2-40B4-BE49-F238E27FC236}">
                <a16:creationId xmlns:a16="http://schemas.microsoft.com/office/drawing/2014/main" id="{1F89AE0B-D5EB-7C4E-A886-0B4AE7F9E829}"/>
              </a:ext>
            </a:extLst>
          </p:cNvPr>
          <p:cNvPicPr>
            <a:picLocks noChangeAspect="1"/>
          </p:cNvPicPr>
          <p:nvPr/>
        </p:nvPicPr>
        <p:blipFill>
          <a:blip r:embed="rId3">
            <a:duotone>
              <a:schemeClr val="accent6">
                <a:shade val="45000"/>
                <a:satMod val="135000"/>
              </a:schemeClr>
              <a:prstClr val="white"/>
            </a:duotone>
            <a:extLst>
              <a:ext uri="{96DAC541-7B7A-43D3-8B79-37D633B846F1}">
                <asvg:svgBlip xmlns:asvg="http://schemas.microsoft.com/office/drawing/2016/SVG/main" r:embed="rId4"/>
              </a:ext>
            </a:extLst>
          </a:blip>
          <a:stretch>
            <a:fillRect/>
          </a:stretch>
        </p:blipFill>
        <p:spPr>
          <a:xfrm flipH="1">
            <a:off x="8387830" y="2023662"/>
            <a:ext cx="685780" cy="666372"/>
          </a:xfrm>
          <a:prstGeom prst="rect">
            <a:avLst/>
          </a:prstGeom>
        </p:spPr>
      </p:pic>
      <p:pic>
        <p:nvPicPr>
          <p:cNvPr id="48" name="Graphic 41">
            <a:extLst>
              <a:ext uri="{FF2B5EF4-FFF2-40B4-BE49-F238E27FC236}">
                <a16:creationId xmlns:a16="http://schemas.microsoft.com/office/drawing/2014/main" id="{D968C76D-FF45-B445-AE4A-D84236D9956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flipH="1">
            <a:off x="6518528" y="4709438"/>
            <a:ext cx="659018" cy="640367"/>
          </a:xfrm>
          <a:prstGeom prst="rect">
            <a:avLst/>
          </a:prstGeom>
          <a:ln>
            <a:noFill/>
          </a:ln>
        </p:spPr>
      </p:pic>
      <p:pic>
        <p:nvPicPr>
          <p:cNvPr id="49" name="Graphic 41">
            <a:extLst>
              <a:ext uri="{FF2B5EF4-FFF2-40B4-BE49-F238E27FC236}">
                <a16:creationId xmlns:a16="http://schemas.microsoft.com/office/drawing/2014/main" id="{FFD31B34-7E8F-774E-839F-E70E3C3F86C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flipH="1">
            <a:off x="10092353" y="4701630"/>
            <a:ext cx="659018" cy="640367"/>
          </a:xfrm>
          <a:prstGeom prst="rect">
            <a:avLst/>
          </a:prstGeom>
        </p:spPr>
      </p:pic>
      <p:sp>
        <p:nvSpPr>
          <p:cNvPr id="2" name="タイトル 1">
            <a:extLst>
              <a:ext uri="{FF2B5EF4-FFF2-40B4-BE49-F238E27FC236}">
                <a16:creationId xmlns:a16="http://schemas.microsoft.com/office/drawing/2014/main" id="{6A93BFAB-F112-D444-9054-0D8DAD939564}"/>
              </a:ext>
            </a:extLst>
          </p:cNvPr>
          <p:cNvSpPr>
            <a:spLocks noGrp="1"/>
          </p:cNvSpPr>
          <p:nvPr>
            <p:ph type="title"/>
          </p:nvPr>
        </p:nvSpPr>
        <p:spPr/>
        <p:txBody>
          <a:bodyPr/>
          <a:lstStyle/>
          <a:p>
            <a:r>
              <a:rPr lang="ja-JP" altLang="en-US" sz="2800" b="0">
                <a:gradFill>
                  <a:gsLst>
                    <a:gs pos="0">
                      <a:schemeClr val="tx1">
                        <a:lumMod val="75000"/>
                      </a:schemeClr>
                    </a:gs>
                    <a:gs pos="100000">
                      <a:schemeClr val="tx1">
                        <a:lumMod val="75000"/>
                      </a:schemeClr>
                    </a:gs>
                  </a:gsLst>
                  <a:lin ang="16200000" scaled="0"/>
                </a:gradFill>
              </a:rPr>
              <a:t>参考</a:t>
            </a:r>
            <a:r>
              <a:rPr lang="en-US" altLang="ja-JP" sz="2800" b="0" dirty="0">
                <a:gradFill>
                  <a:gsLst>
                    <a:gs pos="0">
                      <a:schemeClr val="tx1">
                        <a:lumMod val="75000"/>
                      </a:schemeClr>
                    </a:gs>
                    <a:gs pos="100000">
                      <a:schemeClr val="tx1">
                        <a:lumMod val="75000"/>
                      </a:schemeClr>
                    </a:gs>
                  </a:gsLst>
                  <a:lin ang="16200000" scaled="0"/>
                </a:gradFill>
              </a:rPr>
              <a:t>: </a:t>
            </a:r>
            <a:r>
              <a:rPr lang="ja-JP" altLang="en-US" sz="2800" b="0">
                <a:solidFill>
                  <a:schemeClr val="bg2">
                    <a:lumMod val="10000"/>
                  </a:schemeClr>
                </a:solidFill>
              </a:rPr>
              <a:t>権限分掌の進め方</a:t>
            </a:r>
            <a:endParaRPr lang="ja-JP" altLang="en-US" sz="2800" b="0"/>
          </a:p>
        </p:txBody>
      </p:sp>
      <p:sp>
        <p:nvSpPr>
          <p:cNvPr id="3" name="テキスト ボックス 2">
            <a:extLst>
              <a:ext uri="{FF2B5EF4-FFF2-40B4-BE49-F238E27FC236}">
                <a16:creationId xmlns:a16="http://schemas.microsoft.com/office/drawing/2014/main" id="{D82609FA-C6AE-0849-3307-CF56DB29CD45}"/>
              </a:ext>
            </a:extLst>
          </p:cNvPr>
          <p:cNvSpPr txBox="1"/>
          <p:nvPr/>
        </p:nvSpPr>
        <p:spPr>
          <a:xfrm>
            <a:off x="10607211" y="0"/>
            <a:ext cx="1584789" cy="369332"/>
          </a:xfrm>
          <a:prstGeom prst="rect">
            <a:avLst/>
          </a:prstGeom>
          <a:noFill/>
        </p:spPr>
        <p:txBody>
          <a:bodyPr wrap="square" anchor="ctr">
            <a:spAutoFit/>
          </a:bodyPr>
          <a:lstStyle/>
          <a:p>
            <a:pPr algn="ctr"/>
            <a:r>
              <a:rPr lang="en-US" altLang="ja-JP" sz="1800" b="0" i="0" dirty="0">
                <a:solidFill>
                  <a:schemeClr val="bg1">
                    <a:lumMod val="50000"/>
                  </a:schemeClr>
                </a:solidFill>
                <a:effectLst/>
                <a:latin typeface="Meiryo" panose="020B0604030504040204" pitchFamily="34" charset="-128"/>
                <a:ea typeface="Meiryo" panose="020B0604030504040204" pitchFamily="34" charset="-128"/>
              </a:rPr>
              <a:t>SEC03-BP02</a:t>
            </a:r>
            <a:endParaRPr lang="ja-JP" altLang="en-US">
              <a:solidFill>
                <a:schemeClr val="bg1">
                  <a:lumMod val="50000"/>
                </a:schemeClr>
              </a:solidFill>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3262964027"/>
      </p:ext>
    </p:extLst>
  </p:cSld>
  <p:clrMapOvr>
    <a:masterClrMapping/>
  </p:clrMapOvr>
  <p:transition spd="slow">
    <p:push dir="u"/>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7">
            <a:extLst>
              <a:ext uri="{FF2B5EF4-FFF2-40B4-BE49-F238E27FC236}">
                <a16:creationId xmlns:a16="http://schemas.microsoft.com/office/drawing/2014/main" id="{F8420262-5A8A-4F4E-B315-1629DB8D58F4}"/>
              </a:ext>
            </a:extLst>
          </p:cNvPr>
          <p:cNvSpPr/>
          <p:nvPr/>
        </p:nvSpPr>
        <p:spPr>
          <a:xfrm>
            <a:off x="449055" y="832143"/>
            <a:ext cx="11311293" cy="128694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marL="510085" indent="-380976">
              <a:buFont typeface="Arial" panose="020B0604020202020204" pitchFamily="34" charset="0"/>
              <a:buChar char="•"/>
              <a:defRPr/>
            </a:pPr>
            <a:r>
              <a:rPr lang="en-US" altLang="ja-JP" sz="2000" dirty="0">
                <a:solidFill>
                  <a:schemeClr val="tx1"/>
                </a:solidFill>
                <a:latin typeface="Meiryo" panose="020B0604030504040204" pitchFamily="34" charset="-128"/>
                <a:ea typeface="Meiryo" panose="020B0604030504040204" pitchFamily="34" charset="-128"/>
                <a:cs typeface="Meiryo" charset="-128"/>
              </a:rPr>
              <a:t>S3</a:t>
            </a:r>
            <a:r>
              <a:rPr lang="ja-JP" altLang="en-US" sz="2000">
                <a:solidFill>
                  <a:schemeClr val="tx1"/>
                </a:solidFill>
                <a:latin typeface="Meiryo" panose="020B0604030504040204" pitchFamily="34" charset="-128"/>
                <a:ea typeface="Meiryo" panose="020B0604030504040204" pitchFamily="34" charset="-128"/>
                <a:cs typeface="Meiryo" charset="-128"/>
              </a:rPr>
              <a:t>利用における権限分掌フレームワーク</a:t>
            </a:r>
          </a:p>
        </p:txBody>
      </p:sp>
      <p:sp>
        <p:nvSpPr>
          <p:cNvPr id="36" name="三角形 35">
            <a:extLst>
              <a:ext uri="{FF2B5EF4-FFF2-40B4-BE49-F238E27FC236}">
                <a16:creationId xmlns:a16="http://schemas.microsoft.com/office/drawing/2014/main" id="{3C1026D4-D0E7-F049-991F-4ABF8C38A02F}"/>
              </a:ext>
            </a:extLst>
          </p:cNvPr>
          <p:cNvSpPr/>
          <p:nvPr/>
        </p:nvSpPr>
        <p:spPr>
          <a:xfrm>
            <a:off x="3739895" y="2089954"/>
            <a:ext cx="4085112" cy="3521648"/>
          </a:xfrm>
          <a:prstGeom prst="triangle">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ja-JP" altLang="en-US" sz="4000" dirty="0">
              <a:latin typeface="Meiryo" panose="020B0604030504040204" pitchFamily="34" charset="-128"/>
              <a:ea typeface="Meiryo" panose="020B0604030504040204" pitchFamily="34" charset="-128"/>
            </a:endParaRPr>
          </a:p>
        </p:txBody>
      </p:sp>
      <p:cxnSp>
        <p:nvCxnSpPr>
          <p:cNvPr id="40" name="直線矢印コネクタ 39">
            <a:extLst>
              <a:ext uri="{FF2B5EF4-FFF2-40B4-BE49-F238E27FC236}">
                <a16:creationId xmlns:a16="http://schemas.microsoft.com/office/drawing/2014/main" id="{CDDCD2EA-0D5A-A445-ADD5-A189F163B1B5}"/>
              </a:ext>
            </a:extLst>
          </p:cNvPr>
          <p:cNvCxnSpPr/>
          <p:nvPr/>
        </p:nvCxnSpPr>
        <p:spPr>
          <a:xfrm flipV="1">
            <a:off x="2919761" y="2300025"/>
            <a:ext cx="2017518" cy="3049945"/>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41" name="直線矢印コネクタ 40">
            <a:extLst>
              <a:ext uri="{FF2B5EF4-FFF2-40B4-BE49-F238E27FC236}">
                <a16:creationId xmlns:a16="http://schemas.microsoft.com/office/drawing/2014/main" id="{27398570-16D7-3F4D-8A6B-B62B80608046}"/>
              </a:ext>
            </a:extLst>
          </p:cNvPr>
          <p:cNvCxnSpPr/>
          <p:nvPr/>
        </p:nvCxnSpPr>
        <p:spPr>
          <a:xfrm flipH="1">
            <a:off x="2510541" y="2245765"/>
            <a:ext cx="2017518" cy="3049945"/>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42" name="直線矢印コネクタ 41">
            <a:extLst>
              <a:ext uri="{FF2B5EF4-FFF2-40B4-BE49-F238E27FC236}">
                <a16:creationId xmlns:a16="http://schemas.microsoft.com/office/drawing/2014/main" id="{1F5F2766-05DF-9945-A800-CF88FE366D05}"/>
              </a:ext>
            </a:extLst>
          </p:cNvPr>
          <p:cNvCxnSpPr/>
          <p:nvPr/>
        </p:nvCxnSpPr>
        <p:spPr>
          <a:xfrm flipH="1" flipV="1">
            <a:off x="6295087" y="2325851"/>
            <a:ext cx="1632893" cy="2687488"/>
          </a:xfrm>
          <a:prstGeom prst="straightConnector1">
            <a:avLst/>
          </a:prstGeom>
          <a:ln>
            <a:prstDash val="dash"/>
            <a:tailEnd type="triangle"/>
          </a:ln>
          <a:effectLst/>
        </p:spPr>
        <p:style>
          <a:lnRef idx="2">
            <a:schemeClr val="accent1"/>
          </a:lnRef>
          <a:fillRef idx="0">
            <a:schemeClr val="accent1"/>
          </a:fillRef>
          <a:effectRef idx="1">
            <a:schemeClr val="accent1"/>
          </a:effectRef>
          <a:fontRef idx="minor">
            <a:schemeClr val="tx1"/>
          </a:fontRef>
        </p:style>
      </p:cxnSp>
      <p:cxnSp>
        <p:nvCxnSpPr>
          <p:cNvPr id="43" name="直線矢印コネクタ 42">
            <a:extLst>
              <a:ext uri="{FF2B5EF4-FFF2-40B4-BE49-F238E27FC236}">
                <a16:creationId xmlns:a16="http://schemas.microsoft.com/office/drawing/2014/main" id="{4C23FF59-B869-FC43-9A6D-CC2E02FE9FD4}"/>
              </a:ext>
            </a:extLst>
          </p:cNvPr>
          <p:cNvCxnSpPr/>
          <p:nvPr/>
        </p:nvCxnSpPr>
        <p:spPr>
          <a:xfrm flipH="1">
            <a:off x="4339116" y="5984493"/>
            <a:ext cx="3250958" cy="0"/>
          </a:xfrm>
          <a:prstGeom prst="straightConnector1">
            <a:avLst/>
          </a:prstGeom>
          <a:ln>
            <a:prstDash val="dash"/>
            <a:tailEnd type="triangle"/>
          </a:ln>
          <a:effectLst/>
        </p:spPr>
        <p:style>
          <a:lnRef idx="2">
            <a:schemeClr val="accent1"/>
          </a:lnRef>
          <a:fillRef idx="0">
            <a:schemeClr val="accent1"/>
          </a:fillRef>
          <a:effectRef idx="1">
            <a:schemeClr val="accent1"/>
          </a:effectRef>
          <a:fontRef idx="minor">
            <a:schemeClr val="tx1"/>
          </a:fontRef>
        </p:style>
      </p:cxnSp>
      <p:sp>
        <p:nvSpPr>
          <p:cNvPr id="44" name="テキスト ボックス 43">
            <a:extLst>
              <a:ext uri="{FF2B5EF4-FFF2-40B4-BE49-F238E27FC236}">
                <a16:creationId xmlns:a16="http://schemas.microsoft.com/office/drawing/2014/main" id="{F73B4F04-20B8-3E49-BF29-CFC7CDD48368}"/>
              </a:ext>
            </a:extLst>
          </p:cNvPr>
          <p:cNvSpPr txBox="1"/>
          <p:nvPr/>
        </p:nvSpPr>
        <p:spPr>
          <a:xfrm>
            <a:off x="4963327" y="4047016"/>
            <a:ext cx="1792042" cy="400110"/>
          </a:xfrm>
          <a:prstGeom prst="rect">
            <a:avLst/>
          </a:prstGeom>
          <a:noFill/>
        </p:spPr>
        <p:txBody>
          <a:bodyPr wrap="square" rtlCol="0">
            <a:spAutoFit/>
          </a:bodyPr>
          <a:lstStyle/>
          <a:p>
            <a:r>
              <a:rPr lang="ja-JP" altLang="en-US" sz="2000" b="1">
                <a:latin typeface="Meiryo" panose="020B0604030504040204" pitchFamily="34" charset="-128"/>
                <a:ea typeface="Meiryo" panose="020B0604030504040204" pitchFamily="34" charset="-128"/>
              </a:rPr>
              <a:t>牽制モデル</a:t>
            </a:r>
            <a:endParaRPr lang="ja-JP" altLang="en-US" sz="2000" b="1" dirty="0">
              <a:latin typeface="Meiryo" panose="020B0604030504040204" pitchFamily="34" charset="-128"/>
              <a:ea typeface="Meiryo" panose="020B0604030504040204" pitchFamily="34" charset="-128"/>
            </a:endParaRPr>
          </a:p>
        </p:txBody>
      </p:sp>
      <p:sp>
        <p:nvSpPr>
          <p:cNvPr id="45" name="テキスト ボックス 44">
            <a:extLst>
              <a:ext uri="{FF2B5EF4-FFF2-40B4-BE49-F238E27FC236}">
                <a16:creationId xmlns:a16="http://schemas.microsoft.com/office/drawing/2014/main" id="{C638878F-4587-B445-BC01-DD7C9EEE916A}"/>
              </a:ext>
            </a:extLst>
          </p:cNvPr>
          <p:cNvSpPr txBox="1"/>
          <p:nvPr/>
        </p:nvSpPr>
        <p:spPr>
          <a:xfrm>
            <a:off x="757597" y="2926250"/>
            <a:ext cx="4311188" cy="605422"/>
          </a:xfrm>
          <a:prstGeom prst="rect">
            <a:avLst/>
          </a:prstGeom>
          <a:noFill/>
        </p:spPr>
        <p:txBody>
          <a:bodyPr wrap="square" rtlCol="0">
            <a:spAutoFit/>
          </a:bodyPr>
          <a:lstStyle/>
          <a:p>
            <a:pPr marL="380976" indent="-380976">
              <a:buFont typeface="Arial" panose="020B0604020202020204" pitchFamily="34" charset="0"/>
              <a:buChar char="•"/>
            </a:pPr>
            <a:r>
              <a:rPr lang="en-US" altLang="ja-JP" sz="1667" dirty="0">
                <a:latin typeface="Meiryo" panose="020B0604030504040204" pitchFamily="34" charset="-128"/>
                <a:ea typeface="Meiryo" panose="020B0604030504040204" pitchFamily="34" charset="-128"/>
              </a:rPr>
              <a:t>S3</a:t>
            </a:r>
            <a:r>
              <a:rPr lang="ja-JP" altLang="en-US" sz="1667" dirty="0">
                <a:latin typeface="Meiryo" panose="020B0604030504040204" pitchFamily="34" charset="-128"/>
                <a:ea typeface="Meiryo" panose="020B0604030504040204" pitchFamily="34" charset="-128"/>
              </a:rPr>
              <a:t>バケット管理ポリシー・</a:t>
            </a:r>
            <a:r>
              <a:rPr lang="en-US" altLang="ja-JP" sz="1667" dirty="0">
                <a:latin typeface="Meiryo" panose="020B0604030504040204" pitchFamily="34" charset="-128"/>
                <a:ea typeface="Meiryo" panose="020B0604030504040204" pitchFamily="34" charset="-128"/>
              </a:rPr>
              <a:t>ACL</a:t>
            </a:r>
            <a:r>
              <a:rPr lang="ja-JP" altLang="en-US" sz="1667" dirty="0">
                <a:latin typeface="Meiryo" panose="020B0604030504040204" pitchFamily="34" charset="-128"/>
                <a:ea typeface="Meiryo" panose="020B0604030504040204" pitchFamily="34" charset="-128"/>
              </a:rPr>
              <a:t>を設定</a:t>
            </a:r>
            <a:endParaRPr lang="en-US" altLang="ja-JP" sz="1667" dirty="0">
              <a:latin typeface="Meiryo" panose="020B0604030504040204" pitchFamily="34" charset="-128"/>
              <a:ea typeface="Meiryo" panose="020B0604030504040204" pitchFamily="34" charset="-128"/>
            </a:endParaRPr>
          </a:p>
          <a:p>
            <a:pPr marL="380976" indent="-380976">
              <a:buFont typeface="Arial" panose="020B0604020202020204" pitchFamily="34" charset="0"/>
              <a:buChar char="•"/>
            </a:pPr>
            <a:r>
              <a:rPr lang="ja-JP" altLang="en-US" sz="1667" dirty="0">
                <a:latin typeface="Meiryo" panose="020B0604030504040204" pitchFamily="34" charset="-128"/>
                <a:ea typeface="Meiryo" panose="020B0604030504040204" pitchFamily="34" charset="-128"/>
              </a:rPr>
              <a:t>暗号鍵</a:t>
            </a:r>
            <a:r>
              <a:rPr lang="ja-JP" altLang="en-US" sz="1667">
                <a:latin typeface="Meiryo" panose="020B0604030504040204" pitchFamily="34" charset="-128"/>
                <a:ea typeface="Meiryo" panose="020B0604030504040204" pitchFamily="34" charset="-128"/>
              </a:rPr>
              <a:t>を設定</a:t>
            </a:r>
            <a:endParaRPr lang="en-US" altLang="ja-JP" sz="1667" dirty="0">
              <a:latin typeface="Meiryo" panose="020B0604030504040204" pitchFamily="34" charset="-128"/>
              <a:ea typeface="Meiryo" panose="020B0604030504040204" pitchFamily="34" charset="-128"/>
            </a:endParaRPr>
          </a:p>
        </p:txBody>
      </p:sp>
      <p:sp>
        <p:nvSpPr>
          <p:cNvPr id="46" name="Rounded Rectangle 7">
            <a:extLst>
              <a:ext uri="{FF2B5EF4-FFF2-40B4-BE49-F238E27FC236}">
                <a16:creationId xmlns:a16="http://schemas.microsoft.com/office/drawing/2014/main" id="{E13412EA-7B8F-1C41-8D11-6ABCB70E4C66}"/>
              </a:ext>
            </a:extLst>
          </p:cNvPr>
          <p:cNvSpPr/>
          <p:nvPr/>
        </p:nvSpPr>
        <p:spPr>
          <a:xfrm>
            <a:off x="396085" y="1241393"/>
            <a:ext cx="7258264" cy="3479823"/>
          </a:xfrm>
          <a:prstGeom prst="roundRect">
            <a:avLst>
              <a:gd name="adj" fmla="val 9818"/>
            </a:avLst>
          </a:prstGeom>
          <a:noFill/>
          <a:ln w="12700">
            <a:prstDash val="sysDot"/>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4000" dirty="0">
              <a:solidFill>
                <a:schemeClr val="tx1"/>
              </a:solidFill>
              <a:latin typeface="Meiryo" panose="020B0604030504040204" pitchFamily="34" charset="-128"/>
              <a:ea typeface="Meiryo" panose="020B0604030504040204" pitchFamily="34" charset="-128"/>
              <a:cs typeface="メイリオ" panose="020B0604030504040204" pitchFamily="50" charset="-128"/>
            </a:endParaRPr>
          </a:p>
        </p:txBody>
      </p:sp>
      <p:sp>
        <p:nvSpPr>
          <p:cNvPr id="47" name="TextBox 37">
            <a:extLst>
              <a:ext uri="{FF2B5EF4-FFF2-40B4-BE49-F238E27FC236}">
                <a16:creationId xmlns:a16="http://schemas.microsoft.com/office/drawing/2014/main" id="{42433729-0635-824B-AA7C-E93F8BF38FDF}"/>
              </a:ext>
            </a:extLst>
          </p:cNvPr>
          <p:cNvSpPr txBox="1">
            <a:spLocks noChangeArrowheads="1"/>
          </p:cNvSpPr>
          <p:nvPr/>
        </p:nvSpPr>
        <p:spPr bwMode="auto">
          <a:xfrm>
            <a:off x="121021" y="1372087"/>
            <a:ext cx="3277648" cy="348878"/>
          </a:xfrm>
          <a:prstGeom prst="rect">
            <a:avLst/>
          </a:prstGeom>
          <a:noFill/>
          <a:ln w="12700">
            <a:noFill/>
            <a:prstDash val="sysDot"/>
            <a:miter lim="800000"/>
            <a:headEnd/>
            <a:tailEnd/>
          </a:ln>
        </p:spPr>
        <p:txBody>
          <a:bodyPr wrap="square">
            <a:spAutoFit/>
          </a:bodyPr>
          <a:lstStyle/>
          <a:p>
            <a:pPr algn="ctr"/>
            <a:r>
              <a:rPr lang="ja-JP" altLang="en-US" sz="1667" b="1" dirty="0">
                <a:latin typeface="Meiryo" panose="020B0604030504040204" pitchFamily="34" charset="-128"/>
                <a:ea typeface="Meiryo" panose="020B0604030504040204" pitchFamily="34" charset="-128"/>
                <a:cs typeface="メイリオ" panose="020B0604030504040204" pitchFamily="50" charset="-128"/>
              </a:rPr>
              <a:t>予防的コントロール</a:t>
            </a:r>
            <a:endParaRPr lang="en-US" sz="1667" b="1" dirty="0">
              <a:latin typeface="Meiryo" panose="020B0604030504040204" pitchFamily="34" charset="-128"/>
              <a:ea typeface="Meiryo" panose="020B0604030504040204" pitchFamily="34" charset="-128"/>
              <a:cs typeface="メイリオ" panose="020B0604030504040204" pitchFamily="50" charset="-128"/>
            </a:endParaRPr>
          </a:p>
        </p:txBody>
      </p:sp>
      <p:sp>
        <p:nvSpPr>
          <p:cNvPr id="48" name="テキスト ボックス 47">
            <a:extLst>
              <a:ext uri="{FF2B5EF4-FFF2-40B4-BE49-F238E27FC236}">
                <a16:creationId xmlns:a16="http://schemas.microsoft.com/office/drawing/2014/main" id="{FACFCBAD-59E4-D24D-A0B1-81CAB3943069}"/>
              </a:ext>
            </a:extLst>
          </p:cNvPr>
          <p:cNvSpPr txBox="1"/>
          <p:nvPr/>
        </p:nvSpPr>
        <p:spPr>
          <a:xfrm>
            <a:off x="5117139" y="1221001"/>
            <a:ext cx="2090058" cy="400110"/>
          </a:xfrm>
          <a:prstGeom prst="rect">
            <a:avLst/>
          </a:prstGeom>
          <a:noFill/>
        </p:spPr>
        <p:txBody>
          <a:bodyPr wrap="square" rtlCol="0">
            <a:spAutoFit/>
          </a:bodyPr>
          <a:lstStyle/>
          <a:p>
            <a:r>
              <a:rPr lang="en-US" altLang="ja-JP" sz="2000" b="1" dirty="0">
                <a:latin typeface="Meiryo" panose="020B0604030504040204" pitchFamily="34" charset="-128"/>
                <a:ea typeface="Meiryo" panose="020B0604030504040204" pitchFamily="34" charset="-128"/>
              </a:rPr>
              <a:t>S3</a:t>
            </a:r>
            <a:r>
              <a:rPr lang="ja-JP" altLang="en-US" sz="2000" b="1" dirty="0">
                <a:latin typeface="Meiryo" panose="020B0604030504040204" pitchFamily="34" charset="-128"/>
                <a:ea typeface="Meiryo" panose="020B0604030504040204" pitchFamily="34" charset="-128"/>
              </a:rPr>
              <a:t>管理者</a:t>
            </a:r>
          </a:p>
        </p:txBody>
      </p:sp>
      <p:sp>
        <p:nvSpPr>
          <p:cNvPr id="49" name="テキスト ボックス 4">
            <a:extLst>
              <a:ext uri="{FF2B5EF4-FFF2-40B4-BE49-F238E27FC236}">
                <a16:creationId xmlns:a16="http://schemas.microsoft.com/office/drawing/2014/main" id="{82699C3E-432A-5B42-8ABB-9ABC433AE6DA}"/>
              </a:ext>
            </a:extLst>
          </p:cNvPr>
          <p:cNvSpPr txBox="1"/>
          <p:nvPr/>
        </p:nvSpPr>
        <p:spPr>
          <a:xfrm>
            <a:off x="5117139" y="1671706"/>
            <a:ext cx="2090058" cy="400110"/>
          </a:xfrm>
          <a:prstGeom prst="rect">
            <a:avLst/>
          </a:prstGeom>
          <a:noFill/>
        </p:spPr>
        <p:txBody>
          <a:bodyPr wrap="square" rtlCol="0">
            <a:spAutoFit/>
          </a:bodyPr>
          <a:lstStyle/>
          <a:p>
            <a:r>
              <a:rPr lang="en-US" altLang="ja-JP" sz="2000" b="1" dirty="0">
                <a:latin typeface="Meiryo" panose="020B0604030504040204" pitchFamily="34" charset="-128"/>
                <a:ea typeface="Meiryo" panose="020B0604030504040204" pitchFamily="34" charset="-128"/>
              </a:rPr>
              <a:t>KMS</a:t>
            </a:r>
            <a:r>
              <a:rPr lang="ja-JP" altLang="en-US" sz="2000" b="1" dirty="0">
                <a:latin typeface="Meiryo" panose="020B0604030504040204" pitchFamily="34" charset="-128"/>
                <a:ea typeface="Meiryo" panose="020B0604030504040204" pitchFamily="34" charset="-128"/>
              </a:rPr>
              <a:t>管理者</a:t>
            </a:r>
          </a:p>
        </p:txBody>
      </p:sp>
      <p:sp>
        <p:nvSpPr>
          <p:cNvPr id="51" name="テキスト ボックス 50">
            <a:extLst>
              <a:ext uri="{FF2B5EF4-FFF2-40B4-BE49-F238E27FC236}">
                <a16:creationId xmlns:a16="http://schemas.microsoft.com/office/drawing/2014/main" id="{1C004AC9-49C0-704D-A332-5C14B75A289D}"/>
              </a:ext>
            </a:extLst>
          </p:cNvPr>
          <p:cNvSpPr txBox="1"/>
          <p:nvPr/>
        </p:nvSpPr>
        <p:spPr>
          <a:xfrm>
            <a:off x="3998246" y="3323298"/>
            <a:ext cx="2136882" cy="605422"/>
          </a:xfrm>
          <a:prstGeom prst="rect">
            <a:avLst/>
          </a:prstGeom>
          <a:noFill/>
        </p:spPr>
        <p:txBody>
          <a:bodyPr wrap="square" rtlCol="0">
            <a:spAutoFit/>
          </a:bodyPr>
          <a:lstStyle/>
          <a:p>
            <a:r>
              <a:rPr lang="ja-JP" altLang="en-US" sz="1667" dirty="0">
                <a:latin typeface="Meiryo" panose="020B0604030504040204" pitchFamily="34" charset="-128"/>
                <a:ea typeface="Meiryo" panose="020B0604030504040204" pitchFamily="34" charset="-128"/>
              </a:rPr>
              <a:t>バケットの利用権限を要求</a:t>
            </a:r>
          </a:p>
        </p:txBody>
      </p:sp>
      <p:sp>
        <p:nvSpPr>
          <p:cNvPr id="52" name="Right Brace 9">
            <a:extLst>
              <a:ext uri="{FF2B5EF4-FFF2-40B4-BE49-F238E27FC236}">
                <a16:creationId xmlns:a16="http://schemas.microsoft.com/office/drawing/2014/main" id="{9C740E38-B398-0444-96F9-D37916E0D4F3}"/>
              </a:ext>
            </a:extLst>
          </p:cNvPr>
          <p:cNvSpPr/>
          <p:nvPr/>
        </p:nvSpPr>
        <p:spPr>
          <a:xfrm>
            <a:off x="6518484" y="1320275"/>
            <a:ext cx="207822" cy="725100"/>
          </a:xfrm>
          <a:prstGeom prst="rightBrace">
            <a:avLst/>
          </a:prstGeom>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ja-JP" altLang="en-US" sz="4000">
              <a:latin typeface="Meiryo" panose="020B0604030504040204" pitchFamily="34" charset="-128"/>
              <a:ea typeface="Meiryo" panose="020B0604030504040204" pitchFamily="34" charset="-128"/>
            </a:endParaRPr>
          </a:p>
        </p:txBody>
      </p:sp>
      <p:sp>
        <p:nvSpPr>
          <p:cNvPr id="53" name="Rectangle 2">
            <a:extLst>
              <a:ext uri="{FF2B5EF4-FFF2-40B4-BE49-F238E27FC236}">
                <a16:creationId xmlns:a16="http://schemas.microsoft.com/office/drawing/2014/main" id="{08B762D7-4BBA-B643-97A5-4ECACC41BAEF}"/>
              </a:ext>
            </a:extLst>
          </p:cNvPr>
          <p:cNvSpPr/>
          <p:nvPr/>
        </p:nvSpPr>
        <p:spPr>
          <a:xfrm>
            <a:off x="6740690" y="1371136"/>
            <a:ext cx="4827311" cy="605422"/>
          </a:xfrm>
          <a:prstGeom prst="rect">
            <a:avLst/>
          </a:prstGeom>
          <a:noFill/>
        </p:spPr>
        <p:txBody>
          <a:bodyPr wrap="square">
            <a:spAutoFit/>
          </a:bodyPr>
          <a:lstStyle/>
          <a:p>
            <a:r>
              <a:rPr lang="en-US" altLang="ja-JP" sz="1667" dirty="0">
                <a:latin typeface="Meiryo" panose="020B0604030504040204" pitchFamily="34" charset="-128"/>
                <a:ea typeface="Meiryo" panose="020B0604030504040204" pitchFamily="34" charset="-128"/>
              </a:rPr>
              <a:t>S3</a:t>
            </a:r>
            <a:r>
              <a:rPr lang="ja-JP" altLang="en-US" sz="1667" dirty="0">
                <a:latin typeface="Meiryo" panose="020B0604030504040204" pitchFamily="34" charset="-128"/>
                <a:ea typeface="Meiryo" panose="020B0604030504040204" pitchFamily="34" charset="-128"/>
              </a:rPr>
              <a:t>管理者と</a:t>
            </a:r>
            <a:r>
              <a:rPr lang="en-US" altLang="ja-JP" sz="1667" dirty="0">
                <a:latin typeface="Meiryo" panose="020B0604030504040204" pitchFamily="34" charset="-128"/>
                <a:ea typeface="Meiryo" panose="020B0604030504040204" pitchFamily="34" charset="-128"/>
              </a:rPr>
              <a:t>KMS</a:t>
            </a:r>
            <a:r>
              <a:rPr lang="ja-JP" altLang="en-US" sz="1667" dirty="0">
                <a:latin typeface="Meiryo" panose="020B0604030504040204" pitchFamily="34" charset="-128"/>
                <a:ea typeface="Meiryo" panose="020B0604030504040204" pitchFamily="34" charset="-128"/>
              </a:rPr>
              <a:t>管理者を分け、管理者であっても単独では</a:t>
            </a:r>
            <a:r>
              <a:rPr lang="en-US" altLang="ja-JP" sz="1667" dirty="0">
                <a:latin typeface="Meiryo" panose="020B0604030504040204" pitchFamily="34" charset="-128"/>
                <a:ea typeface="Meiryo" panose="020B0604030504040204" pitchFamily="34" charset="-128"/>
              </a:rPr>
              <a:t>S3</a:t>
            </a:r>
            <a:r>
              <a:rPr lang="ja-JP" altLang="en-US" sz="1667" dirty="0">
                <a:latin typeface="Meiryo" panose="020B0604030504040204" pitchFamily="34" charset="-128"/>
                <a:ea typeface="Meiryo" panose="020B0604030504040204" pitchFamily="34" charset="-128"/>
              </a:rPr>
              <a:t>データを操作できなくする</a:t>
            </a:r>
          </a:p>
        </p:txBody>
      </p:sp>
      <p:sp>
        <p:nvSpPr>
          <p:cNvPr id="54" name="テキスト ボックス 53">
            <a:extLst>
              <a:ext uri="{FF2B5EF4-FFF2-40B4-BE49-F238E27FC236}">
                <a16:creationId xmlns:a16="http://schemas.microsoft.com/office/drawing/2014/main" id="{4A13BB1C-4FBB-8D42-832A-1EB188691935}"/>
              </a:ext>
            </a:extLst>
          </p:cNvPr>
          <p:cNvSpPr txBox="1"/>
          <p:nvPr/>
        </p:nvSpPr>
        <p:spPr>
          <a:xfrm>
            <a:off x="7688755" y="3689689"/>
            <a:ext cx="3693780" cy="1375056"/>
          </a:xfrm>
          <a:prstGeom prst="rect">
            <a:avLst/>
          </a:prstGeom>
          <a:noFill/>
        </p:spPr>
        <p:txBody>
          <a:bodyPr wrap="square" rtlCol="0">
            <a:spAutoFit/>
          </a:bodyPr>
          <a:lstStyle/>
          <a:p>
            <a:pPr marL="380976" indent="-380976">
              <a:buFont typeface="Arial" panose="020B0604020202020204" pitchFamily="34" charset="0"/>
              <a:buChar char="•"/>
            </a:pPr>
            <a:r>
              <a:rPr lang="ja-JP" altLang="en-US" sz="1667" dirty="0">
                <a:latin typeface="Meiryo" panose="020B0604030504040204" pitchFamily="34" charset="-128"/>
                <a:ea typeface="Meiryo" panose="020B0604030504040204" pitchFamily="34" charset="-128"/>
              </a:rPr>
              <a:t>開放したアクセスが妥当か確認</a:t>
            </a:r>
            <a:endParaRPr lang="en-US" altLang="ja-JP" sz="1667" dirty="0">
              <a:latin typeface="Meiryo" panose="020B0604030504040204" pitchFamily="34" charset="-128"/>
              <a:ea typeface="Meiryo" panose="020B0604030504040204" pitchFamily="34" charset="-128"/>
            </a:endParaRPr>
          </a:p>
          <a:p>
            <a:pPr marL="380976" indent="-380976">
              <a:buFont typeface="Arial" panose="020B0604020202020204" pitchFamily="34" charset="0"/>
              <a:buChar char="•"/>
            </a:pPr>
            <a:r>
              <a:rPr lang="ja-JP" altLang="en-US" sz="1667" dirty="0">
                <a:latin typeface="Meiryo" panose="020B0604030504040204" pitchFamily="34" charset="-128"/>
                <a:ea typeface="Meiryo" panose="020B0604030504040204" pitchFamily="34" charset="-128"/>
              </a:rPr>
              <a:t>許可された範囲以外にアクセスしようとしていないか確認</a:t>
            </a:r>
            <a:endParaRPr lang="en-US" altLang="ja-JP" sz="1667" dirty="0">
              <a:latin typeface="Meiryo" panose="020B0604030504040204" pitchFamily="34" charset="-128"/>
              <a:ea typeface="Meiryo" panose="020B0604030504040204" pitchFamily="34" charset="-128"/>
            </a:endParaRPr>
          </a:p>
          <a:p>
            <a:pPr marL="380976" indent="-380976">
              <a:buFont typeface="Arial" panose="020B0604020202020204" pitchFamily="34" charset="0"/>
              <a:buChar char="•"/>
            </a:pPr>
            <a:r>
              <a:rPr lang="ja-JP" altLang="en-US" sz="1667" dirty="0">
                <a:latin typeface="Meiryo" panose="020B0604030504040204" pitchFamily="34" charset="-128"/>
                <a:ea typeface="Meiryo" panose="020B0604030504040204" pitchFamily="34" charset="-128"/>
              </a:rPr>
              <a:t>コンプライアンス違反を捕捉し、修正</a:t>
            </a:r>
            <a:endParaRPr lang="en-US" altLang="ja-JP" sz="1667" dirty="0">
              <a:latin typeface="Meiryo" panose="020B0604030504040204" pitchFamily="34" charset="-128"/>
              <a:ea typeface="Meiryo" panose="020B0604030504040204" pitchFamily="34" charset="-128"/>
            </a:endParaRPr>
          </a:p>
        </p:txBody>
      </p:sp>
      <p:sp>
        <p:nvSpPr>
          <p:cNvPr id="55" name="テキスト ボックス 54">
            <a:extLst>
              <a:ext uri="{FF2B5EF4-FFF2-40B4-BE49-F238E27FC236}">
                <a16:creationId xmlns:a16="http://schemas.microsoft.com/office/drawing/2014/main" id="{C5C622A9-C1E5-0145-8051-40F52B4FF510}"/>
              </a:ext>
            </a:extLst>
          </p:cNvPr>
          <p:cNvSpPr txBox="1"/>
          <p:nvPr/>
        </p:nvSpPr>
        <p:spPr>
          <a:xfrm>
            <a:off x="4120279" y="5989588"/>
            <a:ext cx="6216418" cy="605422"/>
          </a:xfrm>
          <a:prstGeom prst="rect">
            <a:avLst/>
          </a:prstGeom>
          <a:noFill/>
        </p:spPr>
        <p:txBody>
          <a:bodyPr wrap="square" rtlCol="0">
            <a:spAutoFit/>
          </a:bodyPr>
          <a:lstStyle/>
          <a:p>
            <a:pPr marL="380976" indent="-380976">
              <a:buFont typeface="Arial" panose="020B0604020202020204" pitchFamily="34" charset="0"/>
              <a:buChar char="•"/>
            </a:pPr>
            <a:r>
              <a:rPr lang="ja-JP" altLang="en-US" sz="1667" dirty="0">
                <a:latin typeface="Meiryo" panose="020B0604030504040204" pitchFamily="34" charset="-128"/>
                <a:ea typeface="Meiryo" panose="020B0604030504040204" pitchFamily="34" charset="-128"/>
              </a:rPr>
              <a:t>許可された範囲以外にアクセスしようとしていないか確認</a:t>
            </a:r>
            <a:endParaRPr lang="en-US" altLang="ja-JP" sz="1667" dirty="0">
              <a:latin typeface="Meiryo" panose="020B0604030504040204" pitchFamily="34" charset="-128"/>
              <a:ea typeface="Meiryo" panose="020B0604030504040204" pitchFamily="34" charset="-128"/>
            </a:endParaRPr>
          </a:p>
          <a:p>
            <a:pPr marL="380976" indent="-380976">
              <a:buFont typeface="Arial" panose="020B0604020202020204" pitchFamily="34" charset="0"/>
              <a:buChar char="•"/>
            </a:pPr>
            <a:r>
              <a:rPr lang="ja-JP" altLang="en-US" sz="1667" dirty="0">
                <a:latin typeface="Meiryo" panose="020B0604030504040204" pitchFamily="34" charset="-128"/>
                <a:ea typeface="Meiryo" panose="020B0604030504040204" pitchFamily="34" charset="-128"/>
              </a:rPr>
              <a:t>コンプライアンス違反を捕捉し</a:t>
            </a:r>
            <a:r>
              <a:rPr lang="ja-JP" altLang="en-US" sz="1667">
                <a:latin typeface="Meiryo" panose="020B0604030504040204" pitchFamily="34" charset="-128"/>
                <a:ea typeface="Meiryo" panose="020B0604030504040204" pitchFamily="34" charset="-128"/>
              </a:rPr>
              <a:t>、修正</a:t>
            </a:r>
            <a:endParaRPr lang="en-US" altLang="ja-JP" sz="1667" dirty="0">
              <a:latin typeface="Meiryo" panose="020B0604030504040204" pitchFamily="34" charset="-128"/>
              <a:ea typeface="Meiryo" panose="020B0604030504040204" pitchFamily="34" charset="-128"/>
            </a:endParaRPr>
          </a:p>
        </p:txBody>
      </p:sp>
      <p:sp>
        <p:nvSpPr>
          <p:cNvPr id="56" name="Rounded Rectangle 7">
            <a:extLst>
              <a:ext uri="{FF2B5EF4-FFF2-40B4-BE49-F238E27FC236}">
                <a16:creationId xmlns:a16="http://schemas.microsoft.com/office/drawing/2014/main" id="{7343AD79-3A6B-5B40-9D9B-34FA1749529B}"/>
              </a:ext>
            </a:extLst>
          </p:cNvPr>
          <p:cNvSpPr/>
          <p:nvPr/>
        </p:nvSpPr>
        <p:spPr>
          <a:xfrm>
            <a:off x="3791990" y="2806156"/>
            <a:ext cx="7750505" cy="3806248"/>
          </a:xfrm>
          <a:prstGeom prst="roundRect">
            <a:avLst>
              <a:gd name="adj" fmla="val 9818"/>
            </a:avLst>
          </a:prstGeom>
          <a:noFill/>
          <a:ln w="12700">
            <a:prstDash val="sysDot"/>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4000" dirty="0">
              <a:solidFill>
                <a:schemeClr val="tx1"/>
              </a:solidFill>
              <a:latin typeface="Meiryo" panose="020B0604030504040204" pitchFamily="34" charset="-128"/>
              <a:ea typeface="Meiryo" panose="020B0604030504040204" pitchFamily="34" charset="-128"/>
              <a:cs typeface="メイリオ" panose="020B0604030504040204" pitchFamily="50" charset="-128"/>
            </a:endParaRPr>
          </a:p>
        </p:txBody>
      </p:sp>
      <p:sp>
        <p:nvSpPr>
          <p:cNvPr id="57" name="TextBox 37">
            <a:extLst>
              <a:ext uri="{FF2B5EF4-FFF2-40B4-BE49-F238E27FC236}">
                <a16:creationId xmlns:a16="http://schemas.microsoft.com/office/drawing/2014/main" id="{DB3D7ADD-D913-FB41-BCCD-E915AE0B8DDA}"/>
              </a:ext>
            </a:extLst>
          </p:cNvPr>
          <p:cNvSpPr txBox="1">
            <a:spLocks noChangeArrowheads="1"/>
          </p:cNvSpPr>
          <p:nvPr/>
        </p:nvSpPr>
        <p:spPr bwMode="auto">
          <a:xfrm>
            <a:off x="8848336" y="2985246"/>
            <a:ext cx="3277648" cy="605422"/>
          </a:xfrm>
          <a:prstGeom prst="rect">
            <a:avLst/>
          </a:prstGeom>
          <a:noFill/>
          <a:ln w="12700">
            <a:noFill/>
            <a:prstDash val="sysDot"/>
            <a:miter lim="800000"/>
            <a:headEnd/>
            <a:tailEnd/>
          </a:ln>
        </p:spPr>
        <p:txBody>
          <a:bodyPr wrap="square">
            <a:spAutoFit/>
          </a:bodyPr>
          <a:lstStyle/>
          <a:p>
            <a:pPr algn="ctr"/>
            <a:r>
              <a:rPr lang="ja-JP" altLang="en-US" sz="1667" b="1" dirty="0">
                <a:latin typeface="Meiryo" panose="020B0604030504040204" pitchFamily="34" charset="-128"/>
                <a:ea typeface="Meiryo" panose="020B0604030504040204" pitchFamily="34" charset="-128"/>
                <a:cs typeface="メイリオ" panose="020B0604030504040204" pitchFamily="50" charset="-128"/>
              </a:rPr>
              <a:t>発見的コントロール</a:t>
            </a:r>
            <a:endParaRPr lang="en-US" altLang="ja-JP" sz="1667" b="1" dirty="0">
              <a:latin typeface="Meiryo" panose="020B0604030504040204" pitchFamily="34" charset="-128"/>
              <a:ea typeface="Meiryo" panose="020B0604030504040204" pitchFamily="34" charset="-128"/>
              <a:cs typeface="メイリオ" panose="020B0604030504040204" pitchFamily="50" charset="-128"/>
            </a:endParaRPr>
          </a:p>
          <a:p>
            <a:pPr algn="ctr"/>
            <a:r>
              <a:rPr lang="ja-JP" altLang="en-US" sz="1667" b="1" dirty="0">
                <a:latin typeface="Meiryo" panose="020B0604030504040204" pitchFamily="34" charset="-128"/>
                <a:ea typeface="Meiryo" panose="020B0604030504040204" pitchFamily="34" charset="-128"/>
                <a:cs typeface="メイリオ" panose="020B0604030504040204" pitchFamily="50" charset="-128"/>
              </a:rPr>
              <a:t>訂正的コントロール</a:t>
            </a:r>
            <a:endParaRPr lang="en-US" sz="1667" b="1" dirty="0">
              <a:latin typeface="Meiryo" panose="020B0604030504040204" pitchFamily="34" charset="-128"/>
              <a:ea typeface="Meiryo" panose="020B0604030504040204" pitchFamily="34" charset="-128"/>
              <a:cs typeface="メイリオ" panose="020B0604030504040204" pitchFamily="50" charset="-128"/>
            </a:endParaRPr>
          </a:p>
        </p:txBody>
      </p:sp>
      <p:sp>
        <p:nvSpPr>
          <p:cNvPr id="58" name="テキスト ボックス 57">
            <a:extLst>
              <a:ext uri="{FF2B5EF4-FFF2-40B4-BE49-F238E27FC236}">
                <a16:creationId xmlns:a16="http://schemas.microsoft.com/office/drawing/2014/main" id="{6D7F4A7D-E6A0-BF4D-9568-79E786291D15}"/>
              </a:ext>
            </a:extLst>
          </p:cNvPr>
          <p:cNvSpPr txBox="1"/>
          <p:nvPr/>
        </p:nvSpPr>
        <p:spPr>
          <a:xfrm>
            <a:off x="2348566" y="5310265"/>
            <a:ext cx="2341465" cy="861774"/>
          </a:xfrm>
          <a:prstGeom prst="rect">
            <a:avLst/>
          </a:prstGeom>
          <a:noFill/>
        </p:spPr>
        <p:txBody>
          <a:bodyPr wrap="square" rtlCol="0">
            <a:spAutoFit/>
          </a:bodyPr>
          <a:lstStyle/>
          <a:p>
            <a:r>
              <a:rPr lang="ja-JP" altLang="en-US" sz="2000" b="1" dirty="0">
                <a:latin typeface="Meiryo" panose="020B0604030504040204" pitchFamily="34" charset="-128"/>
                <a:ea typeface="Meiryo" panose="020B0604030504040204" pitchFamily="34" charset="-128"/>
              </a:rPr>
              <a:t>データ</a:t>
            </a:r>
            <a:r>
              <a:rPr lang="ja-JP" altLang="en-US" sz="2000" b="1">
                <a:latin typeface="Meiryo" panose="020B0604030504040204" pitchFamily="34" charset="-128"/>
                <a:ea typeface="Meiryo" panose="020B0604030504040204" pitchFamily="34" charset="-128"/>
              </a:rPr>
              <a:t>利用ユーザ</a:t>
            </a:r>
            <a:endParaRPr lang="en-US" altLang="ja-JP" sz="2000" b="1" dirty="0">
              <a:latin typeface="Meiryo" panose="020B0604030504040204" pitchFamily="34" charset="-128"/>
              <a:ea typeface="Meiryo" panose="020B0604030504040204" pitchFamily="34" charset="-128"/>
            </a:endParaRPr>
          </a:p>
          <a:p>
            <a:r>
              <a:rPr lang="ja-JP" altLang="en-US" sz="1500" b="1">
                <a:latin typeface="Meiryo" panose="020B0604030504040204" pitchFamily="34" charset="-128"/>
                <a:ea typeface="Meiryo" panose="020B0604030504040204" pitchFamily="34" charset="-128"/>
              </a:rPr>
              <a:t>アプリケーションで</a:t>
            </a:r>
            <a:endParaRPr lang="en-US" altLang="ja-JP" sz="1500" b="1" dirty="0">
              <a:latin typeface="Meiryo" panose="020B0604030504040204" pitchFamily="34" charset="-128"/>
              <a:ea typeface="Meiryo" panose="020B0604030504040204" pitchFamily="34" charset="-128"/>
            </a:endParaRPr>
          </a:p>
          <a:p>
            <a:r>
              <a:rPr lang="ja-JP" altLang="en-US" sz="1500" b="1">
                <a:latin typeface="Meiryo" panose="020B0604030504040204" pitchFamily="34" charset="-128"/>
                <a:ea typeface="Meiryo" panose="020B0604030504040204" pitchFamily="34" charset="-128"/>
              </a:rPr>
              <a:t>データを利用する</a:t>
            </a:r>
            <a:endParaRPr lang="ja-JP" altLang="en-US" sz="1500" b="1" dirty="0">
              <a:latin typeface="Meiryo" panose="020B0604030504040204" pitchFamily="34" charset="-128"/>
              <a:ea typeface="Meiryo" panose="020B0604030504040204" pitchFamily="34" charset="-128"/>
            </a:endParaRPr>
          </a:p>
        </p:txBody>
      </p:sp>
      <p:sp>
        <p:nvSpPr>
          <p:cNvPr id="59" name="テキスト ボックス 58">
            <a:extLst>
              <a:ext uri="{FF2B5EF4-FFF2-40B4-BE49-F238E27FC236}">
                <a16:creationId xmlns:a16="http://schemas.microsoft.com/office/drawing/2014/main" id="{22C4ECB4-8DB0-2340-A7CE-395C5E692624}"/>
              </a:ext>
            </a:extLst>
          </p:cNvPr>
          <p:cNvSpPr txBox="1"/>
          <p:nvPr/>
        </p:nvSpPr>
        <p:spPr>
          <a:xfrm>
            <a:off x="8460610" y="5174630"/>
            <a:ext cx="2794596" cy="861774"/>
          </a:xfrm>
          <a:prstGeom prst="rect">
            <a:avLst/>
          </a:prstGeom>
          <a:noFill/>
        </p:spPr>
        <p:txBody>
          <a:bodyPr wrap="square" rtlCol="0">
            <a:spAutoFit/>
          </a:bodyPr>
          <a:lstStyle/>
          <a:p>
            <a:r>
              <a:rPr lang="ja-JP" altLang="en-US" sz="2000" b="1">
                <a:latin typeface="Meiryo" panose="020B0604030504040204" pitchFamily="34" charset="-128"/>
                <a:ea typeface="Meiryo" panose="020B0604030504040204" pitchFamily="34" charset="-128"/>
              </a:rPr>
              <a:t>監視・監査</a:t>
            </a:r>
            <a:r>
              <a:rPr lang="ja-JP" altLang="en-US" sz="2000" b="1" dirty="0">
                <a:latin typeface="Meiryo" panose="020B0604030504040204" pitchFamily="34" charset="-128"/>
                <a:ea typeface="Meiryo" panose="020B0604030504040204" pitchFamily="34" charset="-128"/>
              </a:rPr>
              <a:t>担当</a:t>
            </a:r>
            <a:endParaRPr lang="en-US" altLang="ja-JP" sz="2000" b="1" dirty="0">
              <a:latin typeface="Meiryo" panose="020B0604030504040204" pitchFamily="34" charset="-128"/>
              <a:ea typeface="Meiryo" panose="020B0604030504040204" pitchFamily="34" charset="-128"/>
            </a:endParaRPr>
          </a:p>
          <a:p>
            <a:r>
              <a:rPr lang="en-US" altLang="ja-JP" sz="1500" dirty="0">
                <a:latin typeface="Meiryo" panose="020B0604030504040204" pitchFamily="34" charset="-128"/>
                <a:ea typeface="Meiryo" panose="020B0604030504040204" pitchFamily="34" charset="-128"/>
              </a:rPr>
              <a:t>CloudWatch</a:t>
            </a:r>
            <a:r>
              <a:rPr lang="ja-JP" altLang="en-US" sz="1500" dirty="0">
                <a:latin typeface="Meiryo" panose="020B0604030504040204" pitchFamily="34" charset="-128"/>
                <a:ea typeface="Meiryo" panose="020B0604030504040204" pitchFamily="34" charset="-128"/>
              </a:rPr>
              <a:t>、</a:t>
            </a:r>
            <a:r>
              <a:rPr lang="en-US" altLang="ja-JP" sz="1500" dirty="0">
                <a:latin typeface="Meiryo" panose="020B0604030504040204" pitchFamily="34" charset="-128"/>
                <a:ea typeface="Meiryo" panose="020B0604030504040204" pitchFamily="34" charset="-128"/>
              </a:rPr>
              <a:t>Config</a:t>
            </a:r>
            <a:r>
              <a:rPr lang="ja-JP" altLang="en-US" sz="1500" dirty="0">
                <a:latin typeface="Meiryo" panose="020B0604030504040204" pitchFamily="34" charset="-128"/>
                <a:ea typeface="Meiryo" panose="020B0604030504040204" pitchFamily="34" charset="-128"/>
              </a:rPr>
              <a:t>で</a:t>
            </a:r>
            <a:endParaRPr lang="en-US" altLang="ja-JP" sz="1500" dirty="0">
              <a:latin typeface="Meiryo" panose="020B0604030504040204" pitchFamily="34" charset="-128"/>
              <a:ea typeface="Meiryo" panose="020B0604030504040204" pitchFamily="34" charset="-128"/>
            </a:endParaRPr>
          </a:p>
          <a:p>
            <a:r>
              <a:rPr lang="ja-JP" altLang="en-US" sz="1500" dirty="0">
                <a:latin typeface="Meiryo" panose="020B0604030504040204" pitchFamily="34" charset="-128"/>
                <a:ea typeface="Meiryo" panose="020B0604030504040204" pitchFamily="34" charset="-128"/>
              </a:rPr>
              <a:t>発見、訂正</a:t>
            </a:r>
          </a:p>
        </p:txBody>
      </p:sp>
      <p:sp>
        <p:nvSpPr>
          <p:cNvPr id="2" name="タイトル 1">
            <a:extLst>
              <a:ext uri="{FF2B5EF4-FFF2-40B4-BE49-F238E27FC236}">
                <a16:creationId xmlns:a16="http://schemas.microsoft.com/office/drawing/2014/main" id="{12F2080C-AD53-8D4E-8A35-176ED296DB17}"/>
              </a:ext>
            </a:extLst>
          </p:cNvPr>
          <p:cNvSpPr>
            <a:spLocks noGrp="1"/>
          </p:cNvSpPr>
          <p:nvPr>
            <p:ph type="title"/>
          </p:nvPr>
        </p:nvSpPr>
        <p:spPr/>
        <p:txBody>
          <a:bodyPr/>
          <a:lstStyle/>
          <a:p>
            <a:r>
              <a:rPr lang="ja-JP" altLang="en-US" sz="2800" b="0">
                <a:gradFill>
                  <a:gsLst>
                    <a:gs pos="0">
                      <a:schemeClr val="tx1">
                        <a:lumMod val="75000"/>
                      </a:schemeClr>
                    </a:gs>
                    <a:gs pos="100000">
                      <a:schemeClr val="tx1">
                        <a:lumMod val="75000"/>
                      </a:schemeClr>
                    </a:gs>
                  </a:gsLst>
                  <a:lin ang="16200000" scaled="0"/>
                </a:gradFill>
              </a:rPr>
              <a:t>参考</a:t>
            </a:r>
            <a:r>
              <a:rPr lang="en-US" altLang="ja-JP" sz="2800" b="0" dirty="0">
                <a:gradFill>
                  <a:gsLst>
                    <a:gs pos="0">
                      <a:schemeClr val="tx1">
                        <a:lumMod val="75000"/>
                      </a:schemeClr>
                    </a:gs>
                    <a:gs pos="100000">
                      <a:schemeClr val="tx1">
                        <a:lumMod val="75000"/>
                      </a:schemeClr>
                    </a:gs>
                  </a:gsLst>
                  <a:lin ang="16200000" scaled="0"/>
                </a:gradFill>
              </a:rPr>
              <a:t>: </a:t>
            </a:r>
            <a:r>
              <a:rPr lang="ja-JP" altLang="en-US" sz="2800" b="0">
                <a:solidFill>
                  <a:schemeClr val="bg2">
                    <a:lumMod val="10000"/>
                  </a:schemeClr>
                </a:solidFill>
              </a:rPr>
              <a:t>権限分掌の例</a:t>
            </a:r>
            <a:endParaRPr lang="ja-JP" altLang="en-US" sz="2800" b="0"/>
          </a:p>
        </p:txBody>
      </p:sp>
      <p:sp>
        <p:nvSpPr>
          <p:cNvPr id="5" name="スライド番号プレースホルダー 4"/>
          <p:cNvSpPr>
            <a:spLocks noGrp="1"/>
          </p:cNvSpPr>
          <p:nvPr>
            <p:ph type="sldNum" sz="quarter" idx="4294967295"/>
          </p:nvPr>
        </p:nvSpPr>
        <p:spPr>
          <a:xfrm>
            <a:off x="11324167" y="8460053"/>
            <a:ext cx="867833" cy="486833"/>
          </a:xfrm>
          <a:prstGeom prst="rect">
            <a:avLst/>
          </a:prstGeom>
        </p:spPr>
        <p:txBody>
          <a:bodyPr vert="horz" lIns="121920" tIns="60960" rIns="121920" bIns="60960" rtlCol="0" anchor="ctr"/>
          <a:lstStyle>
            <a:defPPr>
              <a:defRPr lang="ja-JP"/>
            </a:defPPr>
            <a:lvl1pPr marL="0" algn="r" defTabSz="1219151" rtl="0" eaLnBrk="1" latinLnBrk="0" hangingPunct="1">
              <a:defRPr kumimoji="1" sz="2133" kern="1200">
                <a:solidFill>
                  <a:schemeClr val="bg1">
                    <a:lumMod val="10000"/>
                  </a:schemeClr>
                </a:solidFill>
                <a:latin typeface="+mn-lt"/>
                <a:ea typeface="+mn-ea"/>
                <a:cs typeface="+mn-cs"/>
              </a:defRPr>
            </a:lvl1pPr>
            <a:lvl2pPr marL="609576" algn="l" defTabSz="1219151" rtl="0" eaLnBrk="1" latinLnBrk="0" hangingPunct="1">
              <a:defRPr kumimoji="1" sz="2400" kern="1200">
                <a:solidFill>
                  <a:schemeClr val="tx1"/>
                </a:solidFill>
                <a:latin typeface="+mn-lt"/>
                <a:ea typeface="+mn-ea"/>
                <a:cs typeface="+mn-cs"/>
              </a:defRPr>
            </a:lvl2pPr>
            <a:lvl3pPr marL="1219151" algn="l" defTabSz="1219151" rtl="0" eaLnBrk="1" latinLnBrk="0" hangingPunct="1">
              <a:defRPr kumimoji="1" sz="2400" kern="1200">
                <a:solidFill>
                  <a:schemeClr val="tx1"/>
                </a:solidFill>
                <a:latin typeface="+mn-lt"/>
                <a:ea typeface="+mn-ea"/>
                <a:cs typeface="+mn-cs"/>
              </a:defRPr>
            </a:lvl3pPr>
            <a:lvl4pPr marL="1828727" algn="l" defTabSz="1219151" rtl="0" eaLnBrk="1" latinLnBrk="0" hangingPunct="1">
              <a:defRPr kumimoji="1" sz="2400" kern="1200">
                <a:solidFill>
                  <a:schemeClr val="tx1"/>
                </a:solidFill>
                <a:latin typeface="+mn-lt"/>
                <a:ea typeface="+mn-ea"/>
                <a:cs typeface="+mn-cs"/>
              </a:defRPr>
            </a:lvl4pPr>
            <a:lvl5pPr marL="2438302" algn="l" defTabSz="1219151" rtl="0" eaLnBrk="1" latinLnBrk="0" hangingPunct="1">
              <a:defRPr kumimoji="1" sz="2400" kern="1200">
                <a:solidFill>
                  <a:schemeClr val="tx1"/>
                </a:solidFill>
                <a:latin typeface="+mn-lt"/>
                <a:ea typeface="+mn-ea"/>
                <a:cs typeface="+mn-cs"/>
              </a:defRPr>
            </a:lvl5pPr>
            <a:lvl6pPr marL="3047878" algn="l" defTabSz="1219151" rtl="0" eaLnBrk="1" latinLnBrk="0" hangingPunct="1">
              <a:defRPr kumimoji="1" sz="2400" kern="1200">
                <a:solidFill>
                  <a:schemeClr val="tx1"/>
                </a:solidFill>
                <a:latin typeface="+mn-lt"/>
                <a:ea typeface="+mn-ea"/>
                <a:cs typeface="+mn-cs"/>
              </a:defRPr>
            </a:lvl6pPr>
            <a:lvl7pPr marL="3657454" algn="l" defTabSz="1219151" rtl="0" eaLnBrk="1" latinLnBrk="0" hangingPunct="1">
              <a:defRPr kumimoji="1" sz="2400" kern="1200">
                <a:solidFill>
                  <a:schemeClr val="tx1"/>
                </a:solidFill>
                <a:latin typeface="+mn-lt"/>
                <a:ea typeface="+mn-ea"/>
                <a:cs typeface="+mn-cs"/>
              </a:defRPr>
            </a:lvl7pPr>
            <a:lvl8pPr marL="4267029" algn="l" defTabSz="1219151" rtl="0" eaLnBrk="1" latinLnBrk="0" hangingPunct="1">
              <a:defRPr kumimoji="1" sz="2400" kern="1200">
                <a:solidFill>
                  <a:schemeClr val="tx1"/>
                </a:solidFill>
                <a:latin typeface="+mn-lt"/>
                <a:ea typeface="+mn-ea"/>
                <a:cs typeface="+mn-cs"/>
              </a:defRPr>
            </a:lvl8pPr>
            <a:lvl9pPr marL="4876605" algn="l" defTabSz="1219151" rtl="0" eaLnBrk="1" latinLnBrk="0" hangingPunct="1">
              <a:defRPr kumimoji="1" sz="2400" kern="1200">
                <a:solidFill>
                  <a:schemeClr val="tx1"/>
                </a:solidFill>
                <a:latin typeface="+mn-lt"/>
                <a:ea typeface="+mn-ea"/>
                <a:cs typeface="+mn-cs"/>
              </a:defRPr>
            </a:lvl9pPr>
          </a:lstStyle>
          <a:p>
            <a:fld id="{0E0E0192-C642-4D4F-AE82-A0D0DC02E26B}" type="slidenum">
              <a:rPr lang="en-US" smtClean="0"/>
              <a:pPr/>
              <a:t>61</a:t>
            </a:fld>
            <a:endParaRPr lang="en-US" dirty="0"/>
          </a:p>
        </p:txBody>
      </p:sp>
      <p:pic>
        <p:nvPicPr>
          <p:cNvPr id="33" name="Graphic 41">
            <a:extLst>
              <a:ext uri="{FF2B5EF4-FFF2-40B4-BE49-F238E27FC236}">
                <a16:creationId xmlns:a16="http://schemas.microsoft.com/office/drawing/2014/main" id="{EB734BB7-C921-9844-92C9-EE587F9AC0A8}"/>
              </a:ext>
            </a:extLst>
          </p:cNvPr>
          <p:cNvPicPr>
            <a:picLocks noChangeAspect="1"/>
          </p:cNvPicPr>
          <p:nvPr/>
        </p:nvPicPr>
        <p:blipFill>
          <a:blip r:embed="rId3">
            <a:duotone>
              <a:schemeClr val="accent6">
                <a:shade val="45000"/>
                <a:satMod val="135000"/>
              </a:schemeClr>
              <a:prstClr val="white"/>
            </a:duotone>
            <a:extLst>
              <a:ext uri="{96DAC541-7B7A-43D3-8B79-37D633B846F1}">
                <asvg:svgBlip xmlns:asvg="http://schemas.microsoft.com/office/drawing/2016/SVG/main" r:embed="rId4"/>
              </a:ext>
            </a:extLst>
          </a:blip>
          <a:stretch>
            <a:fillRect/>
          </a:stretch>
        </p:blipFill>
        <p:spPr>
          <a:xfrm flipH="1">
            <a:off x="4659409" y="1267886"/>
            <a:ext cx="414178" cy="402456"/>
          </a:xfrm>
          <a:prstGeom prst="rect">
            <a:avLst/>
          </a:prstGeom>
        </p:spPr>
      </p:pic>
      <p:pic>
        <p:nvPicPr>
          <p:cNvPr id="34" name="Graphic 41">
            <a:extLst>
              <a:ext uri="{FF2B5EF4-FFF2-40B4-BE49-F238E27FC236}">
                <a16:creationId xmlns:a16="http://schemas.microsoft.com/office/drawing/2014/main" id="{ACE01217-CFD6-E549-A16D-DFDE370F201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flipH="1">
            <a:off x="1750964" y="5385492"/>
            <a:ext cx="659018" cy="640367"/>
          </a:xfrm>
          <a:prstGeom prst="rect">
            <a:avLst/>
          </a:prstGeom>
          <a:ln>
            <a:noFill/>
          </a:ln>
        </p:spPr>
      </p:pic>
      <p:pic>
        <p:nvPicPr>
          <p:cNvPr id="35" name="Graphic 41">
            <a:extLst>
              <a:ext uri="{FF2B5EF4-FFF2-40B4-BE49-F238E27FC236}">
                <a16:creationId xmlns:a16="http://schemas.microsoft.com/office/drawing/2014/main" id="{DF4F3950-9F57-5348-8215-D6077DF35D8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flipH="1">
            <a:off x="7819853" y="5215317"/>
            <a:ext cx="659018" cy="640367"/>
          </a:xfrm>
          <a:prstGeom prst="rect">
            <a:avLst/>
          </a:prstGeom>
        </p:spPr>
      </p:pic>
      <p:pic>
        <p:nvPicPr>
          <p:cNvPr id="60" name="Graphic 41">
            <a:extLst>
              <a:ext uri="{FF2B5EF4-FFF2-40B4-BE49-F238E27FC236}">
                <a16:creationId xmlns:a16="http://schemas.microsoft.com/office/drawing/2014/main" id="{A659147A-D8F6-A744-9CFD-474C64CB1EF3}"/>
              </a:ext>
            </a:extLst>
          </p:cNvPr>
          <p:cNvPicPr>
            <a:picLocks noChangeAspect="1"/>
          </p:cNvPicPr>
          <p:nvPr/>
        </p:nvPicPr>
        <p:blipFill>
          <a:blip r:embed="rId3">
            <a:duotone>
              <a:schemeClr val="accent6">
                <a:shade val="45000"/>
                <a:satMod val="135000"/>
              </a:schemeClr>
              <a:prstClr val="white"/>
            </a:duotone>
            <a:extLst>
              <a:ext uri="{96DAC541-7B7A-43D3-8B79-37D633B846F1}">
                <asvg:svgBlip xmlns:asvg="http://schemas.microsoft.com/office/drawing/2016/SVG/main" r:embed="rId4"/>
              </a:ext>
            </a:extLst>
          </a:blip>
          <a:stretch>
            <a:fillRect/>
          </a:stretch>
        </p:blipFill>
        <p:spPr>
          <a:xfrm flipH="1">
            <a:off x="4654608" y="1710975"/>
            <a:ext cx="414178" cy="402456"/>
          </a:xfrm>
          <a:prstGeom prst="rect">
            <a:avLst/>
          </a:prstGeom>
        </p:spPr>
      </p:pic>
      <p:sp>
        <p:nvSpPr>
          <p:cNvPr id="3" name="テキスト ボックス 2">
            <a:extLst>
              <a:ext uri="{FF2B5EF4-FFF2-40B4-BE49-F238E27FC236}">
                <a16:creationId xmlns:a16="http://schemas.microsoft.com/office/drawing/2014/main" id="{51EB6580-1AB3-EAE2-F532-756B51C36E0D}"/>
              </a:ext>
            </a:extLst>
          </p:cNvPr>
          <p:cNvSpPr txBox="1"/>
          <p:nvPr/>
        </p:nvSpPr>
        <p:spPr>
          <a:xfrm>
            <a:off x="10607211" y="0"/>
            <a:ext cx="1584789" cy="369332"/>
          </a:xfrm>
          <a:prstGeom prst="rect">
            <a:avLst/>
          </a:prstGeom>
          <a:noFill/>
        </p:spPr>
        <p:txBody>
          <a:bodyPr wrap="square" anchor="ctr">
            <a:spAutoFit/>
          </a:bodyPr>
          <a:lstStyle/>
          <a:p>
            <a:pPr algn="ctr"/>
            <a:r>
              <a:rPr lang="en-US" altLang="ja-JP" sz="1800" b="0" i="0" dirty="0">
                <a:solidFill>
                  <a:schemeClr val="bg1">
                    <a:lumMod val="50000"/>
                  </a:schemeClr>
                </a:solidFill>
                <a:effectLst/>
                <a:latin typeface="Meiryo" panose="020B0604030504040204" pitchFamily="34" charset="-128"/>
                <a:ea typeface="Meiryo" panose="020B0604030504040204" pitchFamily="34" charset="-128"/>
              </a:rPr>
              <a:t>SEC03-BP02</a:t>
            </a:r>
            <a:endParaRPr lang="ja-JP" altLang="en-US">
              <a:solidFill>
                <a:schemeClr val="bg1">
                  <a:lumMod val="50000"/>
                </a:schemeClr>
              </a:solidFill>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267610271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14">
            <a:extLst>
              <a:ext uri="{FF2B5EF4-FFF2-40B4-BE49-F238E27FC236}">
                <a16:creationId xmlns:a16="http://schemas.microsoft.com/office/drawing/2014/main" id="{84E08800-B964-4C2B-8A17-B734D8587C3B}"/>
              </a:ext>
            </a:extLst>
          </p:cNvPr>
          <p:cNvSpPr txBox="1"/>
          <p:nvPr/>
        </p:nvSpPr>
        <p:spPr>
          <a:xfrm>
            <a:off x="374363" y="1090596"/>
            <a:ext cx="11712000" cy="676846"/>
          </a:xfrm>
          <a:prstGeom prst="rect">
            <a:avLst/>
          </a:prstGeom>
          <a:noFill/>
        </p:spPr>
        <p:txBody>
          <a:bodyPr wrap="square" lIns="24000" tIns="24000" rIns="24000" bIns="24000" rtlCol="0">
            <a:spAutoFit/>
          </a:bodyPr>
          <a:lstStyle/>
          <a:p>
            <a:pPr>
              <a:spcBef>
                <a:spcPts val="133"/>
              </a:spcBef>
            </a:pPr>
            <a:r>
              <a:rPr kumimoji="1" lang="en-US" altLang="ja-JP" sz="20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AWS</a:t>
            </a:r>
            <a:r>
              <a:rPr kumimoji="1" lang="ja-JP" altLang="en-US" sz="200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環境において必要な役割を</a:t>
            </a:r>
            <a:r>
              <a:rPr kumimoji="1" lang="ja-JP" altLang="en-US" sz="20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検討</a:t>
            </a:r>
            <a:r>
              <a:rPr kumimoji="1" lang="ja-JP" altLang="en-US" sz="200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する。または業務上の体制を</a:t>
            </a:r>
            <a:r>
              <a:rPr kumimoji="1" lang="en-US" altLang="ja-JP" sz="20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Input</a:t>
            </a:r>
            <a:r>
              <a:rPr kumimoji="1" lang="ja-JP" altLang="en-US" sz="200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に役割を洗い出す。</a:t>
            </a:r>
            <a:endParaRPr kumimoji="1" lang="en-US" altLang="ja-JP" sz="20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endParaRPr>
          </a:p>
          <a:p>
            <a:pPr>
              <a:spcBef>
                <a:spcPts val="133"/>
              </a:spcBef>
            </a:pPr>
            <a:r>
              <a:rPr kumimoji="1" lang="ja-JP" altLang="en-US" sz="200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洗い出した役割はシステムの開発・運用の体制に合わせ適宜見直しを行う。</a:t>
            </a:r>
            <a:endParaRPr kumimoji="1" lang="en-US" altLang="ja-JP" sz="20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endParaRPr>
          </a:p>
        </p:txBody>
      </p:sp>
      <p:graphicFrame>
        <p:nvGraphicFramePr>
          <p:cNvPr id="9" name="表 2">
            <a:extLst>
              <a:ext uri="{FF2B5EF4-FFF2-40B4-BE49-F238E27FC236}">
                <a16:creationId xmlns:a16="http://schemas.microsoft.com/office/drawing/2014/main" id="{8C882B3E-D70A-E34B-B080-BE0A37BDFA88}"/>
              </a:ext>
            </a:extLst>
          </p:cNvPr>
          <p:cNvGraphicFramePr>
            <a:graphicFrameLocks noGrp="1"/>
          </p:cNvGraphicFramePr>
          <p:nvPr/>
        </p:nvGraphicFramePr>
        <p:xfrm>
          <a:off x="361952" y="1978638"/>
          <a:ext cx="11206049" cy="2966720"/>
        </p:xfrm>
        <a:graphic>
          <a:graphicData uri="http://schemas.openxmlformats.org/drawingml/2006/table">
            <a:tbl>
              <a:tblPr firstRow="1" bandRow="1">
                <a:tableStyleId>{073A0DAA-6AF3-43AB-8588-CEC1D06C72B9}</a:tableStyleId>
              </a:tblPr>
              <a:tblGrid>
                <a:gridCol w="1990049">
                  <a:extLst>
                    <a:ext uri="{9D8B030D-6E8A-4147-A177-3AD203B41FA5}">
                      <a16:colId xmlns:a16="http://schemas.microsoft.com/office/drawing/2014/main" val="3703290613"/>
                    </a:ext>
                  </a:extLst>
                </a:gridCol>
                <a:gridCol w="9216000">
                  <a:extLst>
                    <a:ext uri="{9D8B030D-6E8A-4147-A177-3AD203B41FA5}">
                      <a16:colId xmlns:a16="http://schemas.microsoft.com/office/drawing/2014/main" val="2614197384"/>
                    </a:ext>
                  </a:extLst>
                </a:gridCol>
              </a:tblGrid>
              <a:tr h="406400">
                <a:tc>
                  <a:txBody>
                    <a:bodyPr/>
                    <a:lstStyle/>
                    <a:p>
                      <a:r>
                        <a:rPr kumimoji="1" lang="ja-JP" altLang="en-US" sz="1500">
                          <a:latin typeface="Meiryo" panose="020B0604030504040204" pitchFamily="34" charset="-128"/>
                          <a:ea typeface="Meiryo" panose="020B0604030504040204" pitchFamily="34" charset="-128"/>
                        </a:rPr>
                        <a:t>役割</a:t>
                      </a:r>
                    </a:p>
                  </a:txBody>
                  <a:tcPr marL="121920" marR="121920" marT="60960" marB="60960">
                    <a:lnB w="6350" cap="flat" cmpd="sng" algn="ctr">
                      <a:solidFill>
                        <a:schemeClr val="tx1">
                          <a:lumMod val="50000"/>
                        </a:schemeClr>
                      </a:solidFill>
                      <a:prstDash val="solid"/>
                      <a:round/>
                      <a:headEnd type="none" w="med" len="med"/>
                      <a:tailEnd type="none" w="med" len="med"/>
                    </a:lnB>
                    <a:solidFill>
                      <a:schemeClr val="tx1">
                        <a:lumMod val="50000"/>
                      </a:schemeClr>
                    </a:solidFill>
                  </a:tcPr>
                </a:tc>
                <a:tc>
                  <a:txBody>
                    <a:bodyPr/>
                    <a:lstStyle/>
                    <a:p>
                      <a:r>
                        <a:rPr kumimoji="1" lang="ja-JP" altLang="en-US" sz="1500">
                          <a:latin typeface="Meiryo" panose="020B0604030504040204" pitchFamily="34" charset="-128"/>
                          <a:ea typeface="Meiryo" panose="020B0604030504040204" pitchFamily="34" charset="-128"/>
                        </a:rPr>
                        <a:t>責任</a:t>
                      </a:r>
                    </a:p>
                  </a:txBody>
                  <a:tcPr marL="121920" marR="121920" marT="60960" marB="60960">
                    <a:lnB w="6350" cap="flat" cmpd="sng" algn="ctr">
                      <a:solidFill>
                        <a:schemeClr val="tx1">
                          <a:lumMod val="50000"/>
                        </a:schemeClr>
                      </a:solidFill>
                      <a:prstDash val="solid"/>
                      <a:round/>
                      <a:headEnd type="none" w="med" len="med"/>
                      <a:tailEnd type="none" w="med" len="med"/>
                    </a:lnB>
                    <a:solidFill>
                      <a:schemeClr val="tx1">
                        <a:lumMod val="50000"/>
                      </a:schemeClr>
                    </a:solidFill>
                  </a:tcPr>
                </a:tc>
                <a:extLst>
                  <a:ext uri="{0D108BD9-81ED-4DB2-BD59-A6C34878D82A}">
                    <a16:rowId xmlns:a16="http://schemas.microsoft.com/office/drawing/2014/main" val="895088472"/>
                  </a:ext>
                </a:extLst>
              </a:tr>
              <a:tr h="350520">
                <a:tc>
                  <a:txBody>
                    <a:bodyPr/>
                    <a:lstStyle/>
                    <a:p>
                      <a:r>
                        <a:rPr kumimoji="1" lang="ja-JP" altLang="en-US" sz="1500">
                          <a:latin typeface="Meiryo" panose="020B0604030504040204" pitchFamily="34" charset="-128"/>
                          <a:ea typeface="Meiryo" panose="020B0604030504040204" pitchFamily="34" charset="-128"/>
                        </a:rPr>
                        <a:t>全体管理者</a:t>
                      </a:r>
                    </a:p>
                  </a:txBody>
                  <a:tcPr marL="121920" marR="121920" marT="60960" marB="60960">
                    <a:lnL w="6350" cap="flat" cmpd="sng" algn="ctr">
                      <a:solidFill>
                        <a:schemeClr val="tx1">
                          <a:lumMod val="50000"/>
                        </a:schemeClr>
                      </a:solidFill>
                      <a:prstDash val="solid"/>
                      <a:round/>
                      <a:headEnd type="none" w="med" len="med"/>
                      <a:tailEnd type="none" w="med" len="med"/>
                    </a:lnL>
                    <a:lnR w="6350" cap="flat" cmpd="sng" algn="ctr">
                      <a:solidFill>
                        <a:schemeClr val="tx1">
                          <a:lumMod val="50000"/>
                        </a:schemeClr>
                      </a:solidFill>
                      <a:prstDash val="solid"/>
                      <a:round/>
                      <a:headEnd type="none" w="med" len="med"/>
                      <a:tailEnd type="none" w="med" len="med"/>
                    </a:lnR>
                    <a:lnT w="6350" cap="flat" cmpd="sng" algn="ctr">
                      <a:solidFill>
                        <a:schemeClr val="tx1">
                          <a:lumMod val="50000"/>
                        </a:schemeClr>
                      </a:solidFill>
                      <a:prstDash val="solid"/>
                      <a:round/>
                      <a:headEnd type="none" w="med" len="med"/>
                      <a:tailEnd type="none" w="med" len="med"/>
                    </a:lnT>
                    <a:lnB w="6350" cap="flat" cmpd="sng" algn="ctr">
                      <a:solidFill>
                        <a:schemeClr val="tx1">
                          <a:lumMod val="50000"/>
                        </a:schemeClr>
                      </a:solidFill>
                      <a:prstDash val="solid"/>
                      <a:round/>
                      <a:headEnd type="none" w="med" len="med"/>
                      <a:tailEnd type="none" w="med" len="med"/>
                    </a:lnB>
                    <a:solidFill>
                      <a:schemeClr val="bg1"/>
                    </a:solidFill>
                  </a:tcPr>
                </a:tc>
                <a:tc>
                  <a:txBody>
                    <a:bodyPr/>
                    <a:lstStyle/>
                    <a:p>
                      <a:r>
                        <a:rPr kumimoji="1" lang="en-US" altLang="ja-JP" sz="1500" dirty="0">
                          <a:latin typeface="Meiryo" panose="020B0604030504040204" pitchFamily="34" charset="-128"/>
                          <a:ea typeface="Meiryo" panose="020B0604030504040204" pitchFamily="34" charset="-128"/>
                        </a:rPr>
                        <a:t>IAM</a:t>
                      </a:r>
                      <a:r>
                        <a:rPr kumimoji="1" lang="ja-JP" altLang="en-US" sz="1500">
                          <a:latin typeface="Meiryo" panose="020B0604030504040204" pitchFamily="34" charset="-128"/>
                          <a:ea typeface="Meiryo" panose="020B0604030504040204" pitchFamily="34" charset="-128"/>
                        </a:rPr>
                        <a:t>を含むアカウントのすべてのサービスおよびリソースに対するすべてのアクションを許可</a:t>
                      </a:r>
                    </a:p>
                  </a:txBody>
                  <a:tcPr marL="121920" marR="121920" marT="60960" marB="60960">
                    <a:lnL w="6350" cap="flat" cmpd="sng" algn="ctr">
                      <a:solidFill>
                        <a:schemeClr val="tx1">
                          <a:lumMod val="50000"/>
                        </a:schemeClr>
                      </a:solidFill>
                      <a:prstDash val="solid"/>
                      <a:round/>
                      <a:headEnd type="none" w="med" len="med"/>
                      <a:tailEnd type="none" w="med" len="med"/>
                    </a:lnL>
                    <a:lnR w="6350" cap="flat" cmpd="sng" algn="ctr">
                      <a:solidFill>
                        <a:schemeClr val="tx1">
                          <a:lumMod val="50000"/>
                        </a:schemeClr>
                      </a:solidFill>
                      <a:prstDash val="solid"/>
                      <a:round/>
                      <a:headEnd type="none" w="med" len="med"/>
                      <a:tailEnd type="none" w="med" len="med"/>
                    </a:lnR>
                    <a:lnT w="6350" cap="flat" cmpd="sng" algn="ctr">
                      <a:solidFill>
                        <a:schemeClr val="tx1">
                          <a:lumMod val="50000"/>
                        </a:schemeClr>
                      </a:solidFill>
                      <a:prstDash val="solid"/>
                      <a:round/>
                      <a:headEnd type="none" w="med" len="med"/>
                      <a:tailEnd type="none" w="med" len="med"/>
                    </a:lnT>
                    <a:lnB w="6350" cap="flat" cmpd="sng" algn="ctr">
                      <a:solidFill>
                        <a:schemeClr val="tx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956213580"/>
                  </a:ext>
                </a:extLst>
              </a:tr>
              <a:tr h="350520">
                <a:tc>
                  <a:txBody>
                    <a:bodyPr/>
                    <a:lstStyle/>
                    <a:p>
                      <a:r>
                        <a:rPr kumimoji="1" lang="ja-JP" altLang="en-US" sz="1500">
                          <a:latin typeface="Meiryo" panose="020B0604030504040204" pitchFamily="34" charset="-128"/>
                          <a:ea typeface="Meiryo" panose="020B0604030504040204" pitchFamily="34" charset="-128"/>
                        </a:rPr>
                        <a:t>システム管理者</a:t>
                      </a:r>
                    </a:p>
                  </a:txBody>
                  <a:tcPr marL="121920" marR="121920" marT="60960" marB="60960">
                    <a:lnL w="6350" cap="flat" cmpd="sng" algn="ctr">
                      <a:solidFill>
                        <a:schemeClr val="tx1">
                          <a:lumMod val="50000"/>
                        </a:schemeClr>
                      </a:solidFill>
                      <a:prstDash val="solid"/>
                      <a:round/>
                      <a:headEnd type="none" w="med" len="med"/>
                      <a:tailEnd type="none" w="med" len="med"/>
                    </a:lnL>
                    <a:lnR w="6350" cap="flat" cmpd="sng" algn="ctr">
                      <a:solidFill>
                        <a:schemeClr val="tx1">
                          <a:lumMod val="50000"/>
                        </a:schemeClr>
                      </a:solidFill>
                      <a:prstDash val="solid"/>
                      <a:round/>
                      <a:headEnd type="none" w="med" len="med"/>
                      <a:tailEnd type="none" w="med" len="med"/>
                    </a:lnR>
                    <a:lnT w="6350" cap="flat" cmpd="sng" algn="ctr">
                      <a:solidFill>
                        <a:schemeClr val="tx1">
                          <a:lumMod val="50000"/>
                        </a:schemeClr>
                      </a:solidFill>
                      <a:prstDash val="solid"/>
                      <a:round/>
                      <a:headEnd type="none" w="med" len="med"/>
                      <a:tailEnd type="none" w="med" len="med"/>
                    </a:lnT>
                    <a:lnB w="6350" cap="flat" cmpd="sng" algn="ctr">
                      <a:solidFill>
                        <a:schemeClr val="tx1">
                          <a:lumMod val="50000"/>
                        </a:schemeClr>
                      </a:solidFill>
                      <a:prstDash val="solid"/>
                      <a:round/>
                      <a:headEnd type="none" w="med" len="med"/>
                      <a:tailEnd type="none" w="med" len="med"/>
                    </a:lnB>
                    <a:solidFill>
                      <a:schemeClr val="bg1"/>
                    </a:solidFill>
                  </a:tcPr>
                </a:tc>
                <a:tc>
                  <a:txBody>
                    <a:bodyPr/>
                    <a:lstStyle/>
                    <a:p>
                      <a:r>
                        <a:rPr kumimoji="1" lang="ja-JP" altLang="en-US" sz="1500">
                          <a:latin typeface="Meiryo" panose="020B0604030504040204" pitchFamily="34" charset="-128"/>
                          <a:ea typeface="Meiryo" panose="020B0604030504040204" pitchFamily="34" charset="-128"/>
                        </a:rPr>
                        <a:t>各種</a:t>
                      </a:r>
                      <a:r>
                        <a:rPr kumimoji="1" lang="en-US" altLang="ja-JP" sz="1500" dirty="0">
                          <a:latin typeface="Meiryo" panose="020B0604030504040204" pitchFamily="34" charset="-128"/>
                          <a:ea typeface="Meiryo" panose="020B0604030504040204" pitchFamily="34" charset="-128"/>
                        </a:rPr>
                        <a:t>AWS</a:t>
                      </a:r>
                      <a:r>
                        <a:rPr kumimoji="1" lang="ja-JP" altLang="en-US" sz="1500">
                          <a:latin typeface="Meiryo" panose="020B0604030504040204" pitchFamily="34" charset="-128"/>
                          <a:ea typeface="Meiryo" panose="020B0604030504040204" pitchFamily="34" charset="-128"/>
                        </a:rPr>
                        <a:t>サービスのリソース作成および設定、メンテナンスを行う</a:t>
                      </a:r>
                      <a:endParaRPr kumimoji="1" lang="en-US" altLang="ja-JP" sz="1500" dirty="0">
                        <a:latin typeface="Meiryo" panose="020B0604030504040204" pitchFamily="34" charset="-128"/>
                        <a:ea typeface="Meiryo" panose="020B0604030504040204" pitchFamily="34" charset="-128"/>
                      </a:endParaRPr>
                    </a:p>
                  </a:txBody>
                  <a:tcPr marL="121920" marR="121920" marT="60960" marB="60960">
                    <a:lnL w="6350" cap="flat" cmpd="sng" algn="ctr">
                      <a:solidFill>
                        <a:schemeClr val="tx1">
                          <a:lumMod val="50000"/>
                        </a:schemeClr>
                      </a:solidFill>
                      <a:prstDash val="solid"/>
                      <a:round/>
                      <a:headEnd type="none" w="med" len="med"/>
                      <a:tailEnd type="none" w="med" len="med"/>
                    </a:lnL>
                    <a:lnR w="6350" cap="flat" cmpd="sng" algn="ctr">
                      <a:solidFill>
                        <a:schemeClr val="tx1">
                          <a:lumMod val="50000"/>
                        </a:schemeClr>
                      </a:solidFill>
                      <a:prstDash val="solid"/>
                      <a:round/>
                      <a:headEnd type="none" w="med" len="med"/>
                      <a:tailEnd type="none" w="med" len="med"/>
                    </a:lnR>
                    <a:lnT w="6350" cap="flat" cmpd="sng" algn="ctr">
                      <a:solidFill>
                        <a:schemeClr val="tx1">
                          <a:lumMod val="50000"/>
                        </a:schemeClr>
                      </a:solidFill>
                      <a:prstDash val="solid"/>
                      <a:round/>
                      <a:headEnd type="none" w="med" len="med"/>
                      <a:tailEnd type="none" w="med" len="med"/>
                    </a:lnT>
                    <a:lnB w="6350" cap="flat" cmpd="sng" algn="ctr">
                      <a:solidFill>
                        <a:schemeClr val="tx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228238504"/>
                  </a:ext>
                </a:extLst>
              </a:tr>
              <a:tr h="579120">
                <a:tc>
                  <a:txBody>
                    <a:bodyPr/>
                    <a:lstStyle/>
                    <a:p>
                      <a:r>
                        <a:rPr kumimoji="1" lang="ja-JP" altLang="en-US" sz="1500">
                          <a:latin typeface="Meiryo" panose="020B0604030504040204" pitchFamily="34" charset="-128"/>
                          <a:ea typeface="Meiryo" panose="020B0604030504040204" pitchFamily="34" charset="-128"/>
                        </a:rPr>
                        <a:t>ネットワーク管理者</a:t>
                      </a:r>
                    </a:p>
                  </a:txBody>
                  <a:tcPr marL="121920" marR="121920" marT="60960" marB="60960">
                    <a:lnL w="6350" cap="flat" cmpd="sng" algn="ctr">
                      <a:solidFill>
                        <a:schemeClr val="tx1">
                          <a:lumMod val="50000"/>
                        </a:schemeClr>
                      </a:solidFill>
                      <a:prstDash val="solid"/>
                      <a:round/>
                      <a:headEnd type="none" w="med" len="med"/>
                      <a:tailEnd type="none" w="med" len="med"/>
                    </a:lnL>
                    <a:lnR w="6350" cap="flat" cmpd="sng" algn="ctr">
                      <a:solidFill>
                        <a:schemeClr val="tx1">
                          <a:lumMod val="50000"/>
                        </a:schemeClr>
                      </a:solidFill>
                      <a:prstDash val="solid"/>
                      <a:round/>
                      <a:headEnd type="none" w="med" len="med"/>
                      <a:tailEnd type="none" w="med" len="med"/>
                    </a:lnR>
                    <a:lnT w="6350" cap="flat" cmpd="sng" algn="ctr">
                      <a:solidFill>
                        <a:schemeClr val="tx1">
                          <a:lumMod val="50000"/>
                        </a:schemeClr>
                      </a:solidFill>
                      <a:prstDash val="solid"/>
                      <a:round/>
                      <a:headEnd type="none" w="med" len="med"/>
                      <a:tailEnd type="none" w="med" len="med"/>
                    </a:lnT>
                    <a:lnB w="6350" cap="flat" cmpd="sng" algn="ctr">
                      <a:solidFill>
                        <a:schemeClr val="tx1">
                          <a:lumMod val="50000"/>
                        </a:schemeClr>
                      </a:solidFill>
                      <a:prstDash val="solid"/>
                      <a:round/>
                      <a:headEnd type="none" w="med" len="med"/>
                      <a:tailEnd type="none" w="med" len="med"/>
                    </a:lnB>
                    <a:solidFill>
                      <a:schemeClr val="bg1"/>
                    </a:solidFill>
                  </a:tcPr>
                </a:tc>
                <a:tc>
                  <a:txBody>
                    <a:bodyPr/>
                    <a:lstStyle/>
                    <a:p>
                      <a:pPr marL="0" indent="0">
                        <a:buFont typeface="Arial" panose="020B0604020202020204" pitchFamily="34" charset="0"/>
                        <a:buNone/>
                      </a:pPr>
                      <a:r>
                        <a:rPr kumimoji="1" lang="ja-JP" altLang="en-US" sz="1500">
                          <a:latin typeface="Meiryo" panose="020B0604030504040204" pitchFamily="34" charset="-128"/>
                          <a:ea typeface="Meiryo" panose="020B0604030504040204" pitchFamily="34" charset="-128"/>
                        </a:rPr>
                        <a:t>ネットワーク関連のリソースの作成および設定、メンテナンスを行う</a:t>
                      </a:r>
                    </a:p>
                    <a:p>
                      <a:pPr marL="0" indent="0">
                        <a:buFont typeface="Arial" panose="020B0604020202020204" pitchFamily="34" charset="0"/>
                        <a:buNone/>
                      </a:pPr>
                      <a:r>
                        <a:rPr kumimoji="1" lang="en-US" altLang="ja-JP" sz="1500" dirty="0">
                          <a:latin typeface="Meiryo" panose="020B0604030504040204" pitchFamily="34" charset="-128"/>
                          <a:ea typeface="Meiryo" panose="020B0604030504040204" pitchFamily="34" charset="-128"/>
                        </a:rPr>
                        <a:t>Direct Connect, Route 53, CloudFront, VPC</a:t>
                      </a:r>
                      <a:r>
                        <a:rPr kumimoji="1" lang="ja-JP" altLang="en-US" sz="1500">
                          <a:latin typeface="Meiryo" panose="020B0604030504040204" pitchFamily="34" charset="-128"/>
                          <a:ea typeface="Meiryo" panose="020B0604030504040204" pitchFamily="34" charset="-128"/>
                        </a:rPr>
                        <a:t>など</a:t>
                      </a:r>
                      <a:endParaRPr kumimoji="1" lang="en-US" altLang="ja-JP" sz="1500" dirty="0">
                        <a:latin typeface="Meiryo" panose="020B0604030504040204" pitchFamily="34" charset="-128"/>
                        <a:ea typeface="Meiryo" panose="020B0604030504040204" pitchFamily="34" charset="-128"/>
                      </a:endParaRPr>
                    </a:p>
                  </a:txBody>
                  <a:tcPr marL="121920" marR="121920" marT="60960" marB="60960">
                    <a:lnL w="6350" cap="flat" cmpd="sng" algn="ctr">
                      <a:solidFill>
                        <a:schemeClr val="tx1">
                          <a:lumMod val="50000"/>
                        </a:schemeClr>
                      </a:solidFill>
                      <a:prstDash val="solid"/>
                      <a:round/>
                      <a:headEnd type="none" w="med" len="med"/>
                      <a:tailEnd type="none" w="med" len="med"/>
                    </a:lnL>
                    <a:lnR w="6350" cap="flat" cmpd="sng" algn="ctr">
                      <a:solidFill>
                        <a:schemeClr val="tx1">
                          <a:lumMod val="50000"/>
                        </a:schemeClr>
                      </a:solidFill>
                      <a:prstDash val="solid"/>
                      <a:round/>
                      <a:headEnd type="none" w="med" len="med"/>
                      <a:tailEnd type="none" w="med" len="med"/>
                    </a:lnR>
                    <a:lnT w="6350" cap="flat" cmpd="sng" algn="ctr">
                      <a:solidFill>
                        <a:schemeClr val="tx1">
                          <a:lumMod val="50000"/>
                        </a:schemeClr>
                      </a:solidFill>
                      <a:prstDash val="solid"/>
                      <a:round/>
                      <a:headEnd type="none" w="med" len="med"/>
                      <a:tailEnd type="none" w="med" len="med"/>
                    </a:lnT>
                    <a:lnB w="6350" cap="flat" cmpd="sng" algn="ctr">
                      <a:solidFill>
                        <a:schemeClr val="tx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830607525"/>
                  </a:ext>
                </a:extLst>
              </a:tr>
              <a:tr h="57912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ja-JP" altLang="en-US" sz="1500">
                          <a:latin typeface="Meiryo" panose="020B0604030504040204" pitchFamily="34" charset="-128"/>
                          <a:ea typeface="Meiryo" panose="020B0604030504040204" pitchFamily="34" charset="-128"/>
                        </a:rPr>
                        <a:t>開発者</a:t>
                      </a:r>
                    </a:p>
                  </a:txBody>
                  <a:tcPr marL="121920" marR="121920" marT="60960" marB="60960">
                    <a:lnL w="6350" cap="flat" cmpd="sng" algn="ctr">
                      <a:solidFill>
                        <a:schemeClr val="tx1">
                          <a:lumMod val="50000"/>
                        </a:schemeClr>
                      </a:solidFill>
                      <a:prstDash val="solid"/>
                      <a:round/>
                      <a:headEnd type="none" w="med" len="med"/>
                      <a:tailEnd type="none" w="med" len="med"/>
                    </a:lnL>
                    <a:lnR w="6350" cap="flat" cmpd="sng" algn="ctr">
                      <a:solidFill>
                        <a:schemeClr val="tx1">
                          <a:lumMod val="50000"/>
                        </a:schemeClr>
                      </a:solidFill>
                      <a:prstDash val="solid"/>
                      <a:round/>
                      <a:headEnd type="none" w="med" len="med"/>
                      <a:tailEnd type="none" w="med" len="med"/>
                    </a:lnR>
                    <a:lnT w="6350" cap="flat" cmpd="sng" algn="ctr">
                      <a:solidFill>
                        <a:schemeClr val="tx1">
                          <a:lumMod val="50000"/>
                        </a:schemeClr>
                      </a:solidFill>
                      <a:prstDash val="solid"/>
                      <a:round/>
                      <a:headEnd type="none" w="med" len="med"/>
                      <a:tailEnd type="none" w="med" len="med"/>
                    </a:lnT>
                    <a:lnB w="6350" cap="flat" cmpd="sng" algn="ctr">
                      <a:solidFill>
                        <a:schemeClr val="tx1">
                          <a:lumMod val="50000"/>
                        </a:schemeClr>
                      </a:solidFill>
                      <a:prstDash val="solid"/>
                      <a:round/>
                      <a:headEnd type="none" w="med" len="med"/>
                      <a:tailEnd type="none" w="med" len="med"/>
                    </a:lnB>
                    <a:solidFill>
                      <a:schemeClr val="bg1"/>
                    </a:solidFill>
                  </a:tcPr>
                </a:tc>
                <a:tc>
                  <a:txBody>
                    <a:bodyPr/>
                    <a:lstStyle/>
                    <a:p>
                      <a:r>
                        <a:rPr kumimoji="1" lang="en-US" altLang="ja-JP" sz="1500" dirty="0">
                          <a:latin typeface="Meiryo" panose="020B0604030504040204" pitchFamily="34" charset="-128"/>
                          <a:ea typeface="Meiryo" panose="020B0604030504040204" pitchFamily="34" charset="-128"/>
                        </a:rPr>
                        <a:t>IAM</a:t>
                      </a:r>
                      <a:r>
                        <a:rPr kumimoji="1" lang="ja-JP" altLang="en-US" sz="1500">
                          <a:latin typeface="Meiryo" panose="020B0604030504040204" pitchFamily="34" charset="-128"/>
                          <a:ea typeface="Meiryo" panose="020B0604030504040204" pitchFamily="34" charset="-128"/>
                        </a:rPr>
                        <a:t>と</a:t>
                      </a:r>
                      <a:r>
                        <a:rPr kumimoji="1" lang="en-US" altLang="ja-JP" sz="1500" dirty="0">
                          <a:latin typeface="Meiryo" panose="020B0604030504040204" pitchFamily="34" charset="-128"/>
                          <a:ea typeface="Meiryo" panose="020B0604030504040204" pitchFamily="34" charset="-128"/>
                        </a:rPr>
                        <a:t>Organizations</a:t>
                      </a:r>
                      <a:r>
                        <a:rPr kumimoji="1" lang="ja-JP" altLang="en-US" sz="1500">
                          <a:latin typeface="Meiryo" panose="020B0604030504040204" pitchFamily="34" charset="-128"/>
                          <a:ea typeface="Meiryo" panose="020B0604030504040204" pitchFamily="34" charset="-128"/>
                        </a:rPr>
                        <a:t>を除く</a:t>
                      </a:r>
                      <a:r>
                        <a:rPr kumimoji="1" lang="en-US" altLang="ja-JP" sz="1500" dirty="0">
                          <a:latin typeface="Meiryo" panose="020B0604030504040204" pitchFamily="34" charset="-128"/>
                          <a:ea typeface="Meiryo" panose="020B0604030504040204" pitchFamily="34" charset="-128"/>
                        </a:rPr>
                        <a:t>AWS</a:t>
                      </a:r>
                      <a:r>
                        <a:rPr kumimoji="1" lang="ja-JP" altLang="en-US" sz="1500">
                          <a:latin typeface="Meiryo" panose="020B0604030504040204" pitchFamily="34" charset="-128"/>
                          <a:ea typeface="Meiryo" panose="020B0604030504040204" pitchFamily="34" charset="-128"/>
                        </a:rPr>
                        <a:t>サービスのリソースの作成および設定を行う </a:t>
                      </a:r>
                      <a:endParaRPr kumimoji="1" lang="en-US" altLang="ja-JP" sz="1500" dirty="0">
                        <a:latin typeface="Meiryo" panose="020B0604030504040204" pitchFamily="34" charset="-128"/>
                        <a:ea typeface="Meiryo" panose="020B0604030504040204" pitchFamily="34" charset="-128"/>
                      </a:endParaRPr>
                    </a:p>
                    <a:p>
                      <a:r>
                        <a:rPr kumimoji="1" lang="en-US" altLang="ja-JP" sz="1500" dirty="0">
                          <a:latin typeface="Meiryo" panose="020B0604030504040204" pitchFamily="34" charset="-128"/>
                          <a:ea typeface="Meiryo" panose="020B0604030504040204" pitchFamily="34" charset="-128"/>
                        </a:rPr>
                        <a:t>(</a:t>
                      </a:r>
                      <a:r>
                        <a:rPr kumimoji="1" lang="ja-JP" altLang="en-US" sz="1500">
                          <a:latin typeface="Meiryo" panose="020B0604030504040204" pitchFamily="34" charset="-128"/>
                          <a:ea typeface="Meiryo" panose="020B0604030504040204" pitchFamily="34" charset="-128"/>
                        </a:rPr>
                        <a:t>サービスにリンクされたロールを作成する</a:t>
                      </a:r>
                      <a:r>
                        <a:rPr kumimoji="1" lang="en-US" altLang="ja-JP" sz="1500" dirty="0">
                          <a:latin typeface="Meiryo" panose="020B0604030504040204" pitchFamily="34" charset="-128"/>
                          <a:ea typeface="Meiryo" panose="020B0604030504040204" pitchFamily="34" charset="-128"/>
                        </a:rPr>
                        <a:t>IAM</a:t>
                      </a:r>
                      <a:r>
                        <a:rPr kumimoji="1" lang="ja-JP" altLang="en-US" sz="1500">
                          <a:latin typeface="Meiryo" panose="020B0604030504040204" pitchFamily="34" charset="-128"/>
                          <a:ea typeface="Meiryo" panose="020B0604030504040204" pitchFamily="34" charset="-128"/>
                        </a:rPr>
                        <a:t>アクセスは許可</a:t>
                      </a:r>
                      <a:r>
                        <a:rPr kumimoji="1" lang="en-US" altLang="ja-JP" sz="1500" dirty="0">
                          <a:latin typeface="Meiryo" panose="020B0604030504040204" pitchFamily="34" charset="-128"/>
                          <a:ea typeface="Meiryo" panose="020B0604030504040204" pitchFamily="34" charset="-128"/>
                        </a:rPr>
                        <a:t>)</a:t>
                      </a:r>
                      <a:endParaRPr kumimoji="1" lang="ja-JP" altLang="en-US" sz="1500">
                        <a:latin typeface="Meiryo" panose="020B0604030504040204" pitchFamily="34" charset="-128"/>
                        <a:ea typeface="Meiryo" panose="020B0604030504040204" pitchFamily="34" charset="-128"/>
                      </a:endParaRPr>
                    </a:p>
                  </a:txBody>
                  <a:tcPr marL="121920" marR="121920" marT="60960" marB="60960">
                    <a:lnL w="6350" cap="flat" cmpd="sng" algn="ctr">
                      <a:solidFill>
                        <a:schemeClr val="tx1">
                          <a:lumMod val="50000"/>
                        </a:schemeClr>
                      </a:solidFill>
                      <a:prstDash val="solid"/>
                      <a:round/>
                      <a:headEnd type="none" w="med" len="med"/>
                      <a:tailEnd type="none" w="med" len="med"/>
                    </a:lnL>
                    <a:lnR w="6350" cap="flat" cmpd="sng" algn="ctr">
                      <a:solidFill>
                        <a:schemeClr val="tx1">
                          <a:lumMod val="50000"/>
                        </a:schemeClr>
                      </a:solidFill>
                      <a:prstDash val="solid"/>
                      <a:round/>
                      <a:headEnd type="none" w="med" len="med"/>
                      <a:tailEnd type="none" w="med" len="med"/>
                    </a:lnR>
                    <a:lnT w="6350" cap="flat" cmpd="sng" algn="ctr">
                      <a:solidFill>
                        <a:schemeClr val="tx1">
                          <a:lumMod val="50000"/>
                        </a:schemeClr>
                      </a:solidFill>
                      <a:prstDash val="solid"/>
                      <a:round/>
                      <a:headEnd type="none" w="med" len="med"/>
                      <a:tailEnd type="none" w="med" len="med"/>
                    </a:lnT>
                    <a:lnB w="6350" cap="flat" cmpd="sng" algn="ctr">
                      <a:solidFill>
                        <a:schemeClr val="tx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567296193"/>
                  </a:ext>
                </a:extLst>
              </a:tr>
              <a:tr h="350520">
                <a:tc>
                  <a:txBody>
                    <a:bodyPr/>
                    <a:lstStyle/>
                    <a:p>
                      <a:r>
                        <a:rPr kumimoji="1" lang="ja-JP" altLang="en-US" sz="1500">
                          <a:latin typeface="Meiryo" panose="020B0604030504040204" pitchFamily="34" charset="-128"/>
                          <a:ea typeface="Meiryo" panose="020B0604030504040204" pitchFamily="34" charset="-128"/>
                        </a:rPr>
                        <a:t>セキュリティ監査</a:t>
                      </a:r>
                    </a:p>
                  </a:txBody>
                  <a:tcPr marL="121920" marR="121920" marT="60960" marB="60960">
                    <a:lnL w="6350" cap="flat" cmpd="sng" algn="ctr">
                      <a:solidFill>
                        <a:schemeClr val="tx1">
                          <a:lumMod val="50000"/>
                        </a:schemeClr>
                      </a:solidFill>
                      <a:prstDash val="solid"/>
                      <a:round/>
                      <a:headEnd type="none" w="med" len="med"/>
                      <a:tailEnd type="none" w="med" len="med"/>
                    </a:lnL>
                    <a:lnR w="6350" cap="flat" cmpd="sng" algn="ctr">
                      <a:solidFill>
                        <a:schemeClr val="tx1">
                          <a:lumMod val="50000"/>
                        </a:schemeClr>
                      </a:solidFill>
                      <a:prstDash val="solid"/>
                      <a:round/>
                      <a:headEnd type="none" w="med" len="med"/>
                      <a:tailEnd type="none" w="med" len="med"/>
                    </a:lnR>
                    <a:lnT w="6350" cap="flat" cmpd="sng" algn="ctr">
                      <a:solidFill>
                        <a:schemeClr val="tx1">
                          <a:lumMod val="50000"/>
                        </a:schemeClr>
                      </a:solidFill>
                      <a:prstDash val="solid"/>
                      <a:round/>
                      <a:headEnd type="none" w="med" len="med"/>
                      <a:tailEnd type="none" w="med" len="med"/>
                    </a:lnT>
                    <a:lnB w="6350" cap="flat" cmpd="sng" algn="ctr">
                      <a:solidFill>
                        <a:schemeClr val="tx1">
                          <a:lumMod val="50000"/>
                        </a:schemeClr>
                      </a:solidFill>
                      <a:prstDash val="solid"/>
                      <a:round/>
                      <a:headEnd type="none" w="med" len="med"/>
                      <a:tailEnd type="none" w="med" len="med"/>
                    </a:lnB>
                    <a:solidFill>
                      <a:schemeClr val="bg1"/>
                    </a:solidFill>
                  </a:tcPr>
                </a:tc>
                <a:tc>
                  <a:txBody>
                    <a:bodyPr/>
                    <a:lstStyle/>
                    <a:p>
                      <a:r>
                        <a:rPr kumimoji="1" lang="en-US" altLang="ja-JP" sz="1500" dirty="0">
                          <a:latin typeface="Meiryo" panose="020B0604030504040204" pitchFamily="34" charset="-128"/>
                          <a:ea typeface="Meiryo" panose="020B0604030504040204" pitchFamily="34" charset="-128"/>
                        </a:rPr>
                        <a:t>AWS</a:t>
                      </a:r>
                      <a:r>
                        <a:rPr kumimoji="1" lang="ja-JP" altLang="en-US" sz="1500">
                          <a:latin typeface="Meiryo" panose="020B0604030504040204" pitchFamily="34" charset="-128"/>
                          <a:ea typeface="Meiryo" panose="020B0604030504040204" pitchFamily="34" charset="-128"/>
                        </a:rPr>
                        <a:t>サービスの設定データを表示し、それらのログを確認する</a:t>
                      </a:r>
                    </a:p>
                  </a:txBody>
                  <a:tcPr marL="121920" marR="121920" marT="60960" marB="60960">
                    <a:lnL w="6350" cap="flat" cmpd="sng" algn="ctr">
                      <a:solidFill>
                        <a:schemeClr val="tx1">
                          <a:lumMod val="50000"/>
                        </a:schemeClr>
                      </a:solidFill>
                      <a:prstDash val="solid"/>
                      <a:round/>
                      <a:headEnd type="none" w="med" len="med"/>
                      <a:tailEnd type="none" w="med" len="med"/>
                    </a:lnL>
                    <a:lnR w="6350" cap="flat" cmpd="sng" algn="ctr">
                      <a:solidFill>
                        <a:schemeClr val="tx1">
                          <a:lumMod val="50000"/>
                        </a:schemeClr>
                      </a:solidFill>
                      <a:prstDash val="solid"/>
                      <a:round/>
                      <a:headEnd type="none" w="med" len="med"/>
                      <a:tailEnd type="none" w="med" len="med"/>
                    </a:lnR>
                    <a:lnT w="6350" cap="flat" cmpd="sng" algn="ctr">
                      <a:solidFill>
                        <a:schemeClr val="tx1">
                          <a:lumMod val="50000"/>
                        </a:schemeClr>
                      </a:solidFill>
                      <a:prstDash val="solid"/>
                      <a:round/>
                      <a:headEnd type="none" w="med" len="med"/>
                      <a:tailEnd type="none" w="med" len="med"/>
                    </a:lnT>
                    <a:lnB w="6350" cap="flat" cmpd="sng" algn="ctr">
                      <a:solidFill>
                        <a:schemeClr val="tx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988571650"/>
                  </a:ext>
                </a:extLst>
              </a:tr>
              <a:tr h="350520">
                <a:tc>
                  <a:txBody>
                    <a:bodyPr/>
                    <a:lstStyle/>
                    <a:p>
                      <a:r>
                        <a:rPr kumimoji="1" lang="ja-JP" altLang="en-US" sz="1500">
                          <a:latin typeface="Meiryo" panose="020B0604030504040204" pitchFamily="34" charset="-128"/>
                          <a:ea typeface="Meiryo" panose="020B0604030504040204" pitchFamily="34" charset="-128"/>
                        </a:rPr>
                        <a:t>閲覧者</a:t>
                      </a:r>
                    </a:p>
                  </a:txBody>
                  <a:tcPr marL="121920" marR="121920" marT="60960" marB="60960">
                    <a:lnL w="6350" cap="flat" cmpd="sng" algn="ctr">
                      <a:solidFill>
                        <a:schemeClr val="tx1">
                          <a:lumMod val="50000"/>
                        </a:schemeClr>
                      </a:solidFill>
                      <a:prstDash val="solid"/>
                      <a:round/>
                      <a:headEnd type="none" w="med" len="med"/>
                      <a:tailEnd type="none" w="med" len="med"/>
                    </a:lnL>
                    <a:lnR w="6350" cap="flat" cmpd="sng" algn="ctr">
                      <a:solidFill>
                        <a:schemeClr val="tx1">
                          <a:lumMod val="50000"/>
                        </a:schemeClr>
                      </a:solidFill>
                      <a:prstDash val="solid"/>
                      <a:round/>
                      <a:headEnd type="none" w="med" len="med"/>
                      <a:tailEnd type="none" w="med" len="med"/>
                    </a:lnR>
                    <a:lnT w="6350" cap="flat" cmpd="sng" algn="ctr">
                      <a:solidFill>
                        <a:schemeClr val="tx1">
                          <a:lumMod val="50000"/>
                        </a:schemeClr>
                      </a:solidFill>
                      <a:prstDash val="solid"/>
                      <a:round/>
                      <a:headEnd type="none" w="med" len="med"/>
                      <a:tailEnd type="none" w="med" len="med"/>
                    </a:lnT>
                    <a:lnB w="6350" cap="flat" cmpd="sng" algn="ctr">
                      <a:solidFill>
                        <a:schemeClr val="tx1">
                          <a:lumMod val="50000"/>
                        </a:schemeClr>
                      </a:solidFill>
                      <a:prstDash val="solid"/>
                      <a:round/>
                      <a:headEnd type="none" w="med" len="med"/>
                      <a:tailEnd type="none" w="med" len="med"/>
                    </a:lnB>
                    <a:solidFill>
                      <a:schemeClr val="bg1"/>
                    </a:solidFill>
                  </a:tcPr>
                </a:tc>
                <a:tc>
                  <a:txBody>
                    <a:bodyPr/>
                    <a:lstStyle/>
                    <a:p>
                      <a:r>
                        <a:rPr kumimoji="1" lang="ja-JP" altLang="en-US" sz="1500">
                          <a:latin typeface="Meiryo" panose="020B0604030504040204" pitchFamily="34" charset="-128"/>
                          <a:ea typeface="Meiryo" panose="020B0604030504040204" pitchFamily="34" charset="-128"/>
                        </a:rPr>
                        <a:t>リソースとその属性を一覧表示、取得、説明、表示し内容を確認することができる</a:t>
                      </a:r>
                    </a:p>
                  </a:txBody>
                  <a:tcPr marL="121920" marR="121920" marT="60960" marB="60960">
                    <a:lnL w="6350" cap="flat" cmpd="sng" algn="ctr">
                      <a:solidFill>
                        <a:schemeClr val="tx1">
                          <a:lumMod val="50000"/>
                        </a:schemeClr>
                      </a:solidFill>
                      <a:prstDash val="solid"/>
                      <a:round/>
                      <a:headEnd type="none" w="med" len="med"/>
                      <a:tailEnd type="none" w="med" len="med"/>
                    </a:lnL>
                    <a:lnR w="6350" cap="flat" cmpd="sng" algn="ctr">
                      <a:solidFill>
                        <a:schemeClr val="tx1">
                          <a:lumMod val="50000"/>
                        </a:schemeClr>
                      </a:solidFill>
                      <a:prstDash val="solid"/>
                      <a:round/>
                      <a:headEnd type="none" w="med" len="med"/>
                      <a:tailEnd type="none" w="med" len="med"/>
                    </a:lnR>
                    <a:lnT w="6350" cap="flat" cmpd="sng" algn="ctr">
                      <a:solidFill>
                        <a:schemeClr val="tx1">
                          <a:lumMod val="50000"/>
                        </a:schemeClr>
                      </a:solidFill>
                      <a:prstDash val="solid"/>
                      <a:round/>
                      <a:headEnd type="none" w="med" len="med"/>
                      <a:tailEnd type="none" w="med" len="med"/>
                    </a:lnT>
                    <a:lnB w="6350" cap="flat" cmpd="sng" algn="ctr">
                      <a:solidFill>
                        <a:schemeClr val="tx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4245614781"/>
                  </a:ext>
                </a:extLst>
              </a:tr>
            </a:tbl>
          </a:graphicData>
        </a:graphic>
      </p:graphicFrame>
      <p:sp>
        <p:nvSpPr>
          <p:cNvPr id="2" name="タイトル 1">
            <a:extLst>
              <a:ext uri="{FF2B5EF4-FFF2-40B4-BE49-F238E27FC236}">
                <a16:creationId xmlns:a16="http://schemas.microsoft.com/office/drawing/2014/main" id="{4A36B559-995A-2346-BB5D-608FB5AB543A}"/>
              </a:ext>
            </a:extLst>
          </p:cNvPr>
          <p:cNvSpPr>
            <a:spLocks noGrp="1"/>
          </p:cNvSpPr>
          <p:nvPr>
            <p:ph type="title"/>
          </p:nvPr>
        </p:nvSpPr>
        <p:spPr/>
        <p:txBody>
          <a:bodyPr/>
          <a:lstStyle/>
          <a:p>
            <a:r>
              <a:rPr lang="ja-JP" altLang="en-US" sz="2800" b="0">
                <a:gradFill>
                  <a:gsLst>
                    <a:gs pos="0">
                      <a:schemeClr val="tx1">
                        <a:lumMod val="75000"/>
                      </a:schemeClr>
                    </a:gs>
                    <a:gs pos="100000">
                      <a:schemeClr val="tx1">
                        <a:lumMod val="75000"/>
                      </a:schemeClr>
                    </a:gs>
                  </a:gsLst>
                  <a:lin ang="16200000" scaled="0"/>
                </a:gradFill>
              </a:rPr>
              <a:t>参考</a:t>
            </a:r>
            <a:r>
              <a:rPr lang="en-US" altLang="ja-JP" sz="2800" b="0" dirty="0">
                <a:gradFill>
                  <a:gsLst>
                    <a:gs pos="0">
                      <a:schemeClr val="tx1">
                        <a:lumMod val="75000"/>
                      </a:schemeClr>
                    </a:gs>
                    <a:gs pos="100000">
                      <a:schemeClr val="tx1">
                        <a:lumMod val="75000"/>
                      </a:schemeClr>
                    </a:gs>
                  </a:gsLst>
                  <a:lin ang="16200000" scaled="0"/>
                </a:gradFill>
              </a:rPr>
              <a:t>: </a:t>
            </a:r>
            <a:r>
              <a:rPr lang="ja-JP" altLang="en-US" sz="2800" b="0">
                <a:gradFill>
                  <a:gsLst>
                    <a:gs pos="0">
                      <a:schemeClr val="tx1">
                        <a:lumMod val="75000"/>
                      </a:schemeClr>
                    </a:gs>
                    <a:gs pos="100000">
                      <a:schemeClr val="tx1">
                        <a:lumMod val="75000"/>
                      </a:schemeClr>
                    </a:gs>
                  </a:gsLst>
                  <a:lin ang="16200000" scaled="0"/>
                </a:gradFill>
              </a:rPr>
              <a:t>権限付与方針の検討</a:t>
            </a:r>
            <a:r>
              <a:rPr lang="en-US" altLang="ja-JP" sz="2800" b="0" dirty="0">
                <a:gradFill>
                  <a:gsLst>
                    <a:gs pos="0">
                      <a:schemeClr val="tx1">
                        <a:lumMod val="75000"/>
                      </a:schemeClr>
                    </a:gs>
                    <a:gs pos="100000">
                      <a:schemeClr val="tx1">
                        <a:lumMod val="75000"/>
                      </a:schemeClr>
                    </a:gs>
                  </a:gsLst>
                  <a:lin ang="16200000" scaled="0"/>
                </a:gradFill>
              </a:rPr>
              <a:t> -</a:t>
            </a:r>
            <a:r>
              <a:rPr lang="ja-JP" altLang="en-US" sz="2800" b="0">
                <a:gradFill>
                  <a:gsLst>
                    <a:gs pos="0">
                      <a:schemeClr val="tx1">
                        <a:lumMod val="75000"/>
                      </a:schemeClr>
                    </a:gs>
                    <a:gs pos="100000">
                      <a:schemeClr val="tx1">
                        <a:lumMod val="75000"/>
                      </a:schemeClr>
                    </a:gs>
                  </a:gsLst>
                  <a:lin ang="16200000" scaled="0"/>
                </a:gradFill>
              </a:rPr>
              <a:t>役割の洗い出し</a:t>
            </a:r>
            <a:endParaRPr lang="ja-JP" altLang="en-US" sz="2800" b="0"/>
          </a:p>
        </p:txBody>
      </p:sp>
      <p:sp>
        <p:nvSpPr>
          <p:cNvPr id="3" name="テキスト ボックス 2">
            <a:extLst>
              <a:ext uri="{FF2B5EF4-FFF2-40B4-BE49-F238E27FC236}">
                <a16:creationId xmlns:a16="http://schemas.microsoft.com/office/drawing/2014/main" id="{22FE64FF-CA55-EF66-B977-6B053EB75690}"/>
              </a:ext>
            </a:extLst>
          </p:cNvPr>
          <p:cNvSpPr txBox="1"/>
          <p:nvPr/>
        </p:nvSpPr>
        <p:spPr>
          <a:xfrm>
            <a:off x="10607211" y="0"/>
            <a:ext cx="1584789" cy="369332"/>
          </a:xfrm>
          <a:prstGeom prst="rect">
            <a:avLst/>
          </a:prstGeom>
          <a:noFill/>
        </p:spPr>
        <p:txBody>
          <a:bodyPr wrap="square" anchor="ctr">
            <a:spAutoFit/>
          </a:bodyPr>
          <a:lstStyle/>
          <a:p>
            <a:pPr algn="ctr"/>
            <a:r>
              <a:rPr lang="en-US" altLang="ja-JP" sz="1800" b="0" i="0" dirty="0">
                <a:solidFill>
                  <a:schemeClr val="bg1">
                    <a:lumMod val="50000"/>
                  </a:schemeClr>
                </a:solidFill>
                <a:effectLst/>
                <a:latin typeface="Meiryo" panose="020B0604030504040204" pitchFamily="34" charset="-128"/>
                <a:ea typeface="Meiryo" panose="020B0604030504040204" pitchFamily="34" charset="-128"/>
              </a:rPr>
              <a:t>SEC03-BP02</a:t>
            </a:r>
            <a:endParaRPr lang="ja-JP" altLang="en-US">
              <a:solidFill>
                <a:schemeClr val="bg1">
                  <a:lumMod val="50000"/>
                </a:schemeClr>
              </a:solidFill>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4066301537"/>
      </p:ext>
    </p:extLst>
  </p:cSld>
  <p:clrMapOvr>
    <a:masterClrMapping/>
  </p:clrMapOvr>
  <p:transition spd="slow">
    <p:push dir="u"/>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DAFE1B-9D43-D5C2-1163-7CCCD6C012E3}"/>
              </a:ext>
            </a:extLst>
          </p:cNvPr>
          <p:cNvSpPr>
            <a:spLocks noGrp="1"/>
          </p:cNvSpPr>
          <p:nvPr>
            <p:ph type="title"/>
          </p:nvPr>
        </p:nvSpPr>
        <p:spPr/>
        <p:txBody>
          <a:bodyPr/>
          <a:lstStyle/>
          <a:p>
            <a:pPr algn="l"/>
            <a:r>
              <a:rPr lang="en-JP" sz="2400" dirty="0"/>
              <a:t>レビュー観点 : </a:t>
            </a:r>
            <a:r>
              <a:rPr lang="en-US" altLang="ja-JP" sz="2400" dirty="0"/>
              <a:t>ID</a:t>
            </a:r>
            <a:r>
              <a:rPr lang="ja-JP" altLang="en-US" sz="2400"/>
              <a:t>とアクセス管理</a:t>
            </a:r>
            <a:r>
              <a:rPr lang="en-US" altLang="ja-JP" sz="2400" dirty="0"/>
              <a:t> / Permission Management</a:t>
            </a:r>
            <a:br>
              <a:rPr lang="en-JP" sz="2400" dirty="0"/>
            </a:br>
            <a:r>
              <a:rPr lang="en-US" sz="2800" b="0" i="0" dirty="0">
                <a:solidFill>
                  <a:srgbClr val="16191F"/>
                </a:solidFill>
                <a:effectLst/>
                <a:latin typeface="Amazon Ember" panose="020B0603020204020204" pitchFamily="34" charset="0"/>
              </a:rPr>
              <a:t>SEC03-BP03 </a:t>
            </a:r>
            <a:r>
              <a:rPr lang="ja-JP" altLang="en-US" sz="2800" b="0" i="0">
                <a:solidFill>
                  <a:srgbClr val="16191F"/>
                </a:solidFill>
                <a:effectLst/>
                <a:latin typeface="Amazon Ember" panose="020B0603020204020204" pitchFamily="34" charset="0"/>
              </a:rPr>
              <a:t>緊急アクセスのプロセスを確立する</a:t>
            </a:r>
            <a:endParaRPr lang="en-JP" sz="3600" dirty="0"/>
          </a:p>
        </p:txBody>
      </p:sp>
      <p:sp>
        <p:nvSpPr>
          <p:cNvPr id="3" name="Text Placeholder 2">
            <a:extLst>
              <a:ext uri="{FF2B5EF4-FFF2-40B4-BE49-F238E27FC236}">
                <a16:creationId xmlns:a16="http://schemas.microsoft.com/office/drawing/2014/main" id="{57D180CB-6965-22E7-4C3F-7BC75DB3949C}"/>
              </a:ext>
            </a:extLst>
          </p:cNvPr>
          <p:cNvSpPr>
            <a:spLocks noGrp="1"/>
          </p:cNvSpPr>
          <p:nvPr>
            <p:ph type="body" sz="quarter" idx="10"/>
          </p:nvPr>
        </p:nvSpPr>
        <p:spPr/>
        <p:txBody>
          <a:bodyPr/>
          <a:lstStyle/>
          <a:p>
            <a:r>
              <a:rPr lang="en-JP" sz="1400" dirty="0">
                <a:solidFill>
                  <a:srgbClr val="0070C0"/>
                </a:solidFill>
              </a:rPr>
              <a:t>ポイント</a:t>
            </a:r>
          </a:p>
          <a:p>
            <a:pPr marL="285750" indent="-285750">
              <a:buFont typeface="Arial" panose="020B0604020202020204" pitchFamily="34" charset="0"/>
              <a:buChar char="•"/>
            </a:pPr>
            <a:r>
              <a:rPr lang="en-JP" sz="1400" dirty="0"/>
              <a:t>障害発生時に復旧するための緊急アクセスの手段を確立しておく必要がある。</a:t>
            </a:r>
          </a:p>
          <a:p>
            <a:pPr marL="882362" lvl="1" indent="-285750">
              <a:buFont typeface="Arial" panose="020B0604020202020204" pitchFamily="34" charset="0"/>
              <a:buChar char="•"/>
            </a:pPr>
            <a:r>
              <a:rPr lang="en-JP" sz="1233" dirty="0"/>
              <a:t>例) プライマリIDプロバイダーの障害時に、第二の手段としてバックアップIDプロバイダまたはIAMユーザーを利用する。</a:t>
            </a:r>
          </a:p>
          <a:p>
            <a:pPr marL="1178683" lvl="2" indent="-285750">
              <a:buFont typeface="Arial" panose="020B0604020202020204" pitchFamily="34" charset="0"/>
              <a:buChar char="•"/>
            </a:pPr>
            <a:r>
              <a:rPr lang="en-JP" sz="1066" dirty="0"/>
              <a:t>ただし、復旧に必要な権限のみが与えられること。</a:t>
            </a:r>
          </a:p>
          <a:p>
            <a:pPr marL="1178683" lvl="2" indent="-285750">
              <a:buFont typeface="Arial" panose="020B0604020202020204" pitchFamily="34" charset="0"/>
              <a:buChar char="•"/>
            </a:pPr>
            <a:r>
              <a:rPr lang="en-JP" sz="1066" dirty="0"/>
              <a:t>また、第二の手段を利用したことがモニタリングされ、通知されること。</a:t>
            </a:r>
          </a:p>
          <a:p>
            <a:pPr marL="285750" indent="-285750">
              <a:buFont typeface="Arial" panose="020B0604020202020204" pitchFamily="34" charset="0"/>
              <a:buChar char="•"/>
            </a:pPr>
            <a:r>
              <a:rPr lang="en-JP" sz="1400" dirty="0"/>
              <a:t>復旧のためにアクセス権限の昇格が必要な場合、</a:t>
            </a:r>
            <a:r>
              <a:rPr lang="ja-JP" altLang="en-US" sz="1400"/>
              <a:t>ユーザーがアクセス権の昇格をリクエストし、管理者が検証して一時的な昇格を承認するためのプロセスを確立する。</a:t>
            </a:r>
            <a:endParaRPr lang="en-US" altLang="ja-JP" sz="1400" dirty="0"/>
          </a:p>
          <a:p>
            <a:pPr marL="882362" lvl="1" indent="-285750">
              <a:buFont typeface="Arial" panose="020B0604020202020204" pitchFamily="34" charset="0"/>
              <a:buChar char="•"/>
            </a:pPr>
            <a:r>
              <a:rPr lang="en-US" sz="1233" dirty="0" err="1"/>
              <a:t>参考</a:t>
            </a:r>
            <a:r>
              <a:rPr lang="en-US" sz="1233" dirty="0"/>
              <a:t>: AWS </a:t>
            </a:r>
            <a:r>
              <a:rPr lang="ja-JP" altLang="en-US" sz="1233"/>
              <a:t>環境への一時的な昇格アクセスの管理</a:t>
            </a:r>
            <a:r>
              <a:rPr lang="en-US" altLang="ja-JP" sz="1233" dirty="0"/>
              <a:t> </a:t>
            </a:r>
            <a:r>
              <a:rPr lang="en-US" sz="1233" dirty="0"/>
              <a:t>(AWS Blog) </a:t>
            </a:r>
            <a:endParaRPr lang="en-US" altLang="ja-JP" sz="1233" dirty="0"/>
          </a:p>
          <a:p>
            <a:pPr marL="1178683" lvl="2" indent="-285750">
              <a:buFont typeface="Arial" panose="020B0604020202020204" pitchFamily="34" charset="0"/>
              <a:buChar char="•"/>
            </a:pPr>
            <a:r>
              <a:rPr lang="en-US" altLang="ja-JP" sz="1066" dirty="0"/>
              <a:t>https://</a:t>
            </a:r>
            <a:r>
              <a:rPr lang="en-US" altLang="ja-JP" sz="1066" dirty="0" err="1"/>
              <a:t>aws.amazon.com</a:t>
            </a:r>
            <a:r>
              <a:rPr lang="en-US" altLang="ja-JP" sz="1066" dirty="0"/>
              <a:t>/</a:t>
            </a:r>
            <a:r>
              <a:rPr lang="en-US" altLang="ja-JP" sz="1066" dirty="0" err="1"/>
              <a:t>jp</a:t>
            </a:r>
            <a:r>
              <a:rPr lang="en-US" altLang="ja-JP" sz="1066" dirty="0"/>
              <a:t>/blogs/news/managing-temporary-elevated-access-to-your-</a:t>
            </a:r>
            <a:r>
              <a:rPr lang="en-US" altLang="ja-JP" sz="1066" dirty="0" err="1"/>
              <a:t>aws</a:t>
            </a:r>
            <a:r>
              <a:rPr lang="en-US" altLang="ja-JP" sz="1066" dirty="0"/>
              <a:t>-environment/</a:t>
            </a:r>
            <a:endParaRPr lang="ja-JP" altLang="en-US" sz="1066"/>
          </a:p>
          <a:p>
            <a:pPr marL="882362" lvl="1" indent="-285750">
              <a:buFont typeface="Arial" panose="020B0604020202020204" pitchFamily="34" charset="0"/>
              <a:buChar char="•"/>
            </a:pPr>
            <a:endParaRPr lang="en-US" sz="1233" dirty="0"/>
          </a:p>
          <a:p>
            <a:endParaRPr lang="en-JP" sz="1400" dirty="0"/>
          </a:p>
          <a:p>
            <a:r>
              <a:rPr lang="en-JP" sz="1400" dirty="0">
                <a:solidFill>
                  <a:srgbClr val="0070C0"/>
                </a:solidFill>
              </a:rPr>
              <a:t>レビュー観点の例</a:t>
            </a:r>
            <a:endParaRPr lang="en-JP" sz="1233" dirty="0"/>
          </a:p>
          <a:p>
            <a:pPr marL="285750" indent="-285750">
              <a:buFont typeface="Arial" panose="020B0604020202020204" pitchFamily="34" charset="0"/>
              <a:buChar char="•"/>
            </a:pPr>
            <a:r>
              <a:rPr lang="en-US" altLang="ja-JP" sz="1400" dirty="0"/>
              <a:t>ID</a:t>
            </a:r>
            <a:r>
              <a:rPr lang="ja-JP" altLang="en-US" sz="1400"/>
              <a:t>プロバイダーの障害などから復旧するための緊急プロセスを整備しているか？</a:t>
            </a:r>
            <a:endParaRPr lang="en-US" altLang="ja-JP" sz="1400" dirty="0"/>
          </a:p>
          <a:p>
            <a:pPr marL="285750" indent="-285750">
              <a:buFont typeface="Arial" panose="020B0604020202020204" pitchFamily="34" charset="0"/>
              <a:buChar char="•"/>
            </a:pPr>
            <a:r>
              <a:rPr lang="ja-JP" altLang="en-US" sz="1400"/>
              <a:t>緊急時の復旧目的で、長期的な権限昇格を許可していないか</a:t>
            </a:r>
          </a:p>
          <a:p>
            <a:endParaRPr lang="en-JP" sz="1400" dirty="0"/>
          </a:p>
          <a:p>
            <a:endParaRPr lang="en-JP" dirty="0"/>
          </a:p>
        </p:txBody>
      </p:sp>
    </p:spTree>
    <p:extLst>
      <p:ext uri="{BB962C8B-B14F-4D97-AF65-F5344CB8AC3E}">
        <p14:creationId xmlns:p14="http://schemas.microsoft.com/office/powerpoint/2010/main" val="7046607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DAFE1B-9D43-D5C2-1163-7CCCD6C012E3}"/>
              </a:ext>
            </a:extLst>
          </p:cNvPr>
          <p:cNvSpPr>
            <a:spLocks noGrp="1"/>
          </p:cNvSpPr>
          <p:nvPr>
            <p:ph type="title"/>
          </p:nvPr>
        </p:nvSpPr>
        <p:spPr/>
        <p:txBody>
          <a:bodyPr/>
          <a:lstStyle/>
          <a:p>
            <a:pPr algn="l"/>
            <a:r>
              <a:rPr lang="en-JP" sz="2400" dirty="0"/>
              <a:t>レビュー観点 : </a:t>
            </a:r>
            <a:r>
              <a:rPr lang="en-US" altLang="ja-JP" sz="2400" dirty="0"/>
              <a:t>ID</a:t>
            </a:r>
            <a:r>
              <a:rPr lang="ja-JP" altLang="en-US" sz="2400"/>
              <a:t>とアクセス管理</a:t>
            </a:r>
            <a:r>
              <a:rPr lang="en-US" altLang="ja-JP" sz="2400" dirty="0"/>
              <a:t> / Permission Management</a:t>
            </a:r>
            <a:br>
              <a:rPr lang="en-JP" sz="2400" dirty="0"/>
            </a:br>
            <a:r>
              <a:rPr lang="en-US" sz="2800" b="0" i="0" dirty="0">
                <a:solidFill>
                  <a:srgbClr val="16191F"/>
                </a:solidFill>
                <a:effectLst/>
                <a:latin typeface="Amazon Ember" panose="020B0603020204020204" pitchFamily="34" charset="0"/>
              </a:rPr>
              <a:t>SEC03-BP0</a:t>
            </a:r>
            <a:r>
              <a:rPr lang="en-US" altLang="ja-JP" sz="2800" b="0" i="0" dirty="0">
                <a:solidFill>
                  <a:srgbClr val="16191F"/>
                </a:solidFill>
                <a:effectLst/>
                <a:latin typeface="Amazon Ember" panose="020B0603020204020204" pitchFamily="34" charset="0"/>
              </a:rPr>
              <a:t>4 </a:t>
            </a:r>
            <a:r>
              <a:rPr lang="ja-JP" altLang="en-US" sz="2800" b="0" i="0">
                <a:solidFill>
                  <a:srgbClr val="16191F"/>
                </a:solidFill>
                <a:effectLst/>
                <a:latin typeface="Amazon Ember" panose="020B0603020204020204" pitchFamily="34" charset="0"/>
              </a:rPr>
              <a:t>アクセス許可を継続的に削減する</a:t>
            </a:r>
            <a:endParaRPr lang="en-JP" sz="3600" dirty="0"/>
          </a:p>
        </p:txBody>
      </p:sp>
      <p:sp>
        <p:nvSpPr>
          <p:cNvPr id="3" name="Text Placeholder 2">
            <a:extLst>
              <a:ext uri="{FF2B5EF4-FFF2-40B4-BE49-F238E27FC236}">
                <a16:creationId xmlns:a16="http://schemas.microsoft.com/office/drawing/2014/main" id="{57D180CB-6965-22E7-4C3F-7BC75DB3949C}"/>
              </a:ext>
            </a:extLst>
          </p:cNvPr>
          <p:cNvSpPr>
            <a:spLocks noGrp="1"/>
          </p:cNvSpPr>
          <p:nvPr>
            <p:ph type="body" sz="quarter" idx="10"/>
          </p:nvPr>
        </p:nvSpPr>
        <p:spPr/>
        <p:txBody>
          <a:bodyPr/>
          <a:lstStyle/>
          <a:p>
            <a:r>
              <a:rPr lang="en-JP" sz="1400" dirty="0">
                <a:solidFill>
                  <a:srgbClr val="0070C0"/>
                </a:solidFill>
              </a:rPr>
              <a:t>ポイント</a:t>
            </a:r>
          </a:p>
          <a:p>
            <a:pPr marL="285750" indent="-285750">
              <a:buFont typeface="Arial" panose="020B0604020202020204" pitchFamily="34" charset="0"/>
              <a:buChar char="•"/>
            </a:pPr>
            <a:r>
              <a:rPr lang="ja-JP" altLang="en-US" sz="1400"/>
              <a:t>アクセス許可ポリシーを見直し、必要でないアクセス許可を削除する。</a:t>
            </a:r>
            <a:endParaRPr lang="en-JP" sz="1400" dirty="0"/>
          </a:p>
          <a:p>
            <a:endParaRPr lang="en-JP" sz="1400" dirty="0"/>
          </a:p>
          <a:p>
            <a:r>
              <a:rPr lang="en-JP" sz="1400" dirty="0">
                <a:solidFill>
                  <a:srgbClr val="0070C0"/>
                </a:solidFill>
              </a:rPr>
              <a:t>レビュー観点の例</a:t>
            </a:r>
            <a:endParaRPr lang="en-JP" sz="1233" dirty="0"/>
          </a:p>
          <a:p>
            <a:pPr marL="285750" indent="-285750">
              <a:buFont typeface="Arial" panose="020B0604020202020204" pitchFamily="34" charset="0"/>
              <a:buChar char="•"/>
            </a:pPr>
            <a:r>
              <a:rPr lang="en-US" sz="1400" dirty="0" err="1"/>
              <a:t>不要なアクセス許可を削除するための定期的なレビューのプロセスを設定しているか</a:t>
            </a:r>
            <a:r>
              <a:rPr lang="en-US" sz="1400" dirty="0"/>
              <a:t>？</a:t>
            </a:r>
            <a:endParaRPr lang="en-JP" sz="1400" dirty="0"/>
          </a:p>
          <a:p>
            <a:endParaRPr lang="en-JP" sz="1400" dirty="0"/>
          </a:p>
          <a:p>
            <a:endParaRPr lang="en-JP" dirty="0"/>
          </a:p>
        </p:txBody>
      </p:sp>
    </p:spTree>
    <p:extLst>
      <p:ext uri="{BB962C8B-B14F-4D97-AF65-F5344CB8AC3E}">
        <p14:creationId xmlns:p14="http://schemas.microsoft.com/office/powerpoint/2010/main" val="300722680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正方形/長方形 53">
            <a:extLst>
              <a:ext uri="{FF2B5EF4-FFF2-40B4-BE49-F238E27FC236}">
                <a16:creationId xmlns:a16="http://schemas.microsoft.com/office/drawing/2014/main" id="{A89FE8E6-22A1-4697-9462-52CA08DF9B7D}"/>
              </a:ext>
            </a:extLst>
          </p:cNvPr>
          <p:cNvSpPr/>
          <p:nvPr/>
        </p:nvSpPr>
        <p:spPr>
          <a:xfrm>
            <a:off x="6519672" y="1173646"/>
            <a:ext cx="5479289" cy="63986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ctr"/>
          <a:lstStyle/>
          <a:p>
            <a:pPr algn="ctr"/>
            <a:r>
              <a:rPr kumimoji="1" lang="ja-JP" altLang="en-US" sz="2333"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利用できるサービス</a:t>
            </a:r>
            <a:r>
              <a:rPr kumimoji="1" lang="en-US" altLang="ja-JP" sz="2333"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a:t>
            </a:r>
            <a:r>
              <a:rPr kumimoji="1" lang="ja-JP" altLang="en-US" sz="2333"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次頁以降参照</a:t>
            </a:r>
            <a:r>
              <a:rPr kumimoji="1" lang="en-US" altLang="ja-JP" sz="2333"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a:t>
            </a:r>
            <a:endParaRPr kumimoji="1" lang="ja-JP" altLang="en-US" sz="2333"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endParaRPr>
          </a:p>
        </p:txBody>
      </p:sp>
      <p:sp>
        <p:nvSpPr>
          <p:cNvPr id="55" name="正方形/長方形 54">
            <a:extLst>
              <a:ext uri="{FF2B5EF4-FFF2-40B4-BE49-F238E27FC236}">
                <a16:creationId xmlns:a16="http://schemas.microsoft.com/office/drawing/2014/main" id="{3EBCD753-DACE-45BB-A1A6-A6AD860F89ED}"/>
              </a:ext>
            </a:extLst>
          </p:cNvPr>
          <p:cNvSpPr/>
          <p:nvPr/>
        </p:nvSpPr>
        <p:spPr>
          <a:xfrm>
            <a:off x="442699" y="1173646"/>
            <a:ext cx="5479289" cy="639864"/>
          </a:xfrm>
          <a:prstGeom prst="rect">
            <a:avLst/>
          </a:prstGeom>
          <a:solidFill>
            <a:srgbClr val="232F3E"/>
          </a:solidFill>
          <a:ln>
            <a:no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ctr"/>
          <a:lstStyle/>
          <a:p>
            <a:pPr algn="ctr"/>
            <a:r>
              <a:rPr kumimoji="1" lang="en-US" altLang="ja-JP" sz="2333" dirty="0">
                <a:gradFill>
                  <a:gsLst>
                    <a:gs pos="0">
                      <a:schemeClr val="bg1"/>
                    </a:gs>
                    <a:gs pos="100000">
                      <a:schemeClr val="bg1"/>
                    </a:gs>
                  </a:gsLst>
                  <a:lin ang="5400000" scaled="1"/>
                </a:gradFill>
                <a:latin typeface="Meiryo" panose="020B0604030504040204" pitchFamily="34" charset="-128"/>
                <a:ea typeface="Meiryo" panose="020B0604030504040204" pitchFamily="34" charset="-128"/>
              </a:rPr>
              <a:t>ID</a:t>
            </a:r>
            <a:r>
              <a:rPr kumimoji="1" lang="ja-JP" altLang="en-US" sz="2333" dirty="0">
                <a:gradFill>
                  <a:gsLst>
                    <a:gs pos="0">
                      <a:schemeClr val="bg1"/>
                    </a:gs>
                    <a:gs pos="100000">
                      <a:schemeClr val="bg1"/>
                    </a:gs>
                  </a:gsLst>
                  <a:lin ang="5400000" scaled="1"/>
                </a:gradFill>
                <a:latin typeface="Meiryo" panose="020B0604030504040204" pitchFamily="34" charset="-128"/>
                <a:ea typeface="Meiryo" panose="020B0604030504040204" pitchFamily="34" charset="-128"/>
              </a:rPr>
              <a:t>・権限の運用</a:t>
            </a:r>
          </a:p>
        </p:txBody>
      </p:sp>
      <p:cxnSp>
        <p:nvCxnSpPr>
          <p:cNvPr id="56" name="直線コネクタ 55">
            <a:extLst>
              <a:ext uri="{FF2B5EF4-FFF2-40B4-BE49-F238E27FC236}">
                <a16:creationId xmlns:a16="http://schemas.microsoft.com/office/drawing/2014/main" id="{C8BE6C29-CD28-44CB-AAF6-062FD1ACE5D5}"/>
              </a:ext>
            </a:extLst>
          </p:cNvPr>
          <p:cNvCxnSpPr/>
          <p:nvPr/>
        </p:nvCxnSpPr>
        <p:spPr>
          <a:xfrm>
            <a:off x="6519671" y="1813509"/>
            <a:ext cx="5481600" cy="0"/>
          </a:xfrm>
          <a:prstGeom prst="line">
            <a:avLst/>
          </a:prstGeom>
          <a:ln>
            <a:solidFill>
              <a:srgbClr val="2A2E32"/>
            </a:solidFill>
          </a:ln>
          <a:effectLst/>
        </p:spPr>
        <p:style>
          <a:lnRef idx="2">
            <a:schemeClr val="accent1"/>
          </a:lnRef>
          <a:fillRef idx="0">
            <a:schemeClr val="accent1"/>
          </a:fillRef>
          <a:effectRef idx="1">
            <a:schemeClr val="accent1"/>
          </a:effectRef>
          <a:fontRef idx="minor">
            <a:schemeClr val="tx1"/>
          </a:fontRef>
        </p:style>
      </p:cxnSp>
      <p:sp>
        <p:nvSpPr>
          <p:cNvPr id="47" name="TextBox 14">
            <a:extLst>
              <a:ext uri="{FF2B5EF4-FFF2-40B4-BE49-F238E27FC236}">
                <a16:creationId xmlns:a16="http://schemas.microsoft.com/office/drawing/2014/main" id="{84E08800-B964-4C2B-8A17-B734D8587C3B}"/>
              </a:ext>
            </a:extLst>
          </p:cNvPr>
          <p:cNvSpPr txBox="1"/>
          <p:nvPr/>
        </p:nvSpPr>
        <p:spPr>
          <a:xfrm>
            <a:off x="442699" y="1897335"/>
            <a:ext cx="5479289" cy="2613723"/>
          </a:xfrm>
          <a:prstGeom prst="rect">
            <a:avLst/>
          </a:prstGeom>
          <a:noFill/>
        </p:spPr>
        <p:txBody>
          <a:bodyPr wrap="square" lIns="24000" tIns="24000" rIns="24000" bIns="24000" rtlCol="0">
            <a:spAutoFit/>
          </a:bodyPr>
          <a:lstStyle/>
          <a:p>
            <a:pPr marL="119995" indent="-119995">
              <a:spcBef>
                <a:spcPts val="133"/>
              </a:spcBef>
              <a:buFont typeface="Arial" panose="020B0604020202020204" pitchFamily="34" charset="0"/>
              <a:buChar char="•"/>
            </a:pPr>
            <a:r>
              <a:rPr kumimoji="1" lang="ja-JP" altLang="en-US" sz="1667" dirty="0">
                <a:latin typeface="Meiryo" panose="020B0604030504040204" pitchFamily="34" charset="-128"/>
                <a:ea typeface="Meiryo" panose="020B0604030504040204" pitchFamily="34" charset="-128"/>
                <a:cs typeface="Meiryo" charset="-128"/>
              </a:rPr>
              <a:t>不要な</a:t>
            </a:r>
            <a:r>
              <a:rPr kumimoji="1" lang="ja-JP" altLang="en-US" sz="1667">
                <a:latin typeface="Meiryo" panose="020B0604030504040204" pitchFamily="34" charset="-128"/>
                <a:ea typeface="Meiryo" panose="020B0604030504040204" pitchFamily="34" charset="-128"/>
                <a:cs typeface="Meiryo" charset="-128"/>
              </a:rPr>
              <a:t>権限・ユーザーは</a:t>
            </a:r>
            <a:r>
              <a:rPr kumimoji="1" lang="ja-JP" altLang="en-US" sz="1667" dirty="0">
                <a:latin typeface="Meiryo" panose="020B0604030504040204" pitchFamily="34" charset="-128"/>
                <a:ea typeface="Meiryo" panose="020B0604030504040204" pitchFamily="34" charset="-128"/>
                <a:cs typeface="Meiryo" charset="-128"/>
              </a:rPr>
              <a:t>セキュリティインシデントの原因にもなることから、定期的な棚卸を行うことが重要</a:t>
            </a:r>
            <a:endParaRPr kumimoji="1" lang="en-US" altLang="ja-JP" sz="1667" dirty="0">
              <a:latin typeface="Meiryo" panose="020B0604030504040204" pitchFamily="34" charset="-128"/>
              <a:ea typeface="Meiryo" panose="020B0604030504040204" pitchFamily="34" charset="-128"/>
              <a:cs typeface="Meiryo" charset="-128"/>
            </a:endParaRPr>
          </a:p>
          <a:p>
            <a:pPr marL="527029" lvl="1" indent="-285739">
              <a:spcBef>
                <a:spcPts val="133"/>
              </a:spcBef>
              <a:buFont typeface="Wingdings" pitchFamily="2" charset="2"/>
              <a:buChar char="ü"/>
            </a:pPr>
            <a:r>
              <a:rPr kumimoji="1" lang="ja-JP" altLang="en-US" sz="1500" dirty="0">
                <a:latin typeface="Meiryo" panose="020B0604030504040204" pitchFamily="34" charset="-128"/>
                <a:ea typeface="Meiryo" panose="020B0604030504040204" pitchFamily="34" charset="-128"/>
                <a:cs typeface="Meiryo" charset="-128"/>
              </a:rPr>
              <a:t>使われていない権限は</a:t>
            </a:r>
            <a:r>
              <a:rPr kumimoji="1" lang="ja-JP" altLang="en-US" sz="1500">
                <a:latin typeface="Meiryo" panose="020B0604030504040204" pitchFamily="34" charset="-128"/>
                <a:ea typeface="Meiryo" panose="020B0604030504040204" pitchFamily="34" charset="-128"/>
                <a:cs typeface="Meiryo" charset="-128"/>
              </a:rPr>
              <a:t>ないか</a:t>
            </a:r>
            <a:endParaRPr kumimoji="1" lang="en-US" altLang="ja-JP" sz="1500" dirty="0">
              <a:latin typeface="Meiryo" panose="020B0604030504040204" pitchFamily="34" charset="-128"/>
              <a:ea typeface="Meiryo" panose="020B0604030504040204" pitchFamily="34" charset="-128"/>
              <a:cs typeface="Meiryo" charset="-128"/>
            </a:endParaRPr>
          </a:p>
          <a:p>
            <a:pPr marL="527029" lvl="1" indent="-285739">
              <a:spcBef>
                <a:spcPts val="133"/>
              </a:spcBef>
              <a:buFont typeface="Wingdings" pitchFamily="2" charset="2"/>
              <a:buChar char="ü"/>
            </a:pPr>
            <a:r>
              <a:rPr kumimoji="1" lang="ja-JP" altLang="en-US" sz="1500">
                <a:latin typeface="Meiryo" panose="020B0604030504040204" pitchFamily="34" charset="-128"/>
                <a:ea typeface="Meiryo" panose="020B0604030504040204" pitchFamily="34" charset="-128"/>
                <a:cs typeface="Meiryo" charset="-128"/>
              </a:rPr>
              <a:t>使われていないユーザーはないか</a:t>
            </a:r>
            <a:endParaRPr kumimoji="1" lang="en-US" altLang="ja-JP" sz="1500" dirty="0">
              <a:latin typeface="Meiryo" panose="020B0604030504040204" pitchFamily="34" charset="-128"/>
              <a:ea typeface="Meiryo" panose="020B0604030504040204" pitchFamily="34" charset="-128"/>
              <a:cs typeface="Meiryo" charset="-128"/>
            </a:endParaRPr>
          </a:p>
          <a:p>
            <a:pPr marL="527029" lvl="1" indent="-285739">
              <a:spcBef>
                <a:spcPts val="133"/>
              </a:spcBef>
              <a:buFont typeface="Wingdings" pitchFamily="2" charset="2"/>
              <a:buChar char="ü"/>
            </a:pPr>
            <a:r>
              <a:rPr kumimoji="1" lang="ja-JP" altLang="en-US" sz="1500">
                <a:latin typeface="Meiryo" panose="020B0604030504040204" pitchFamily="34" charset="-128"/>
                <a:ea typeface="Meiryo" panose="020B0604030504040204" pitchFamily="34" charset="-128"/>
                <a:cs typeface="Meiryo" charset="-128"/>
              </a:rPr>
              <a:t>不要な権限が過大に付与されていないか</a:t>
            </a:r>
            <a:endParaRPr kumimoji="1" lang="en-US" altLang="ja-JP" sz="1500" dirty="0">
              <a:latin typeface="Meiryo" panose="020B0604030504040204" pitchFamily="34" charset="-128"/>
              <a:ea typeface="Meiryo" panose="020B0604030504040204" pitchFamily="34" charset="-128"/>
              <a:cs typeface="Meiryo" charset="-128"/>
            </a:endParaRPr>
          </a:p>
          <a:p>
            <a:pPr marL="119995" lvl="1" indent="-119995">
              <a:spcBef>
                <a:spcPts val="133"/>
              </a:spcBef>
              <a:buFont typeface="Arial" panose="020B0604020202020204" pitchFamily="34" charset="0"/>
              <a:buChar char="•"/>
            </a:pPr>
            <a:r>
              <a:rPr kumimoji="1" lang="ja-JP" altLang="en-US" sz="1667" dirty="0">
                <a:latin typeface="Meiryo" panose="020B0604030504040204" pitchFamily="34" charset="-128"/>
                <a:ea typeface="Meiryo" panose="020B0604030504040204" pitchFamily="34" charset="-128"/>
                <a:cs typeface="Meiryo" charset="-128"/>
              </a:rPr>
              <a:t>「年に１度」「新規システムリリース時」など、タイミングを定めて確実に実施することが重要</a:t>
            </a:r>
            <a:endParaRPr kumimoji="1" lang="en-US" altLang="ja-JP" sz="1667" dirty="0">
              <a:latin typeface="Meiryo" panose="020B0604030504040204" pitchFamily="34" charset="-128"/>
              <a:ea typeface="Meiryo" panose="020B0604030504040204" pitchFamily="34" charset="-128"/>
              <a:cs typeface="Meiryo" charset="-128"/>
            </a:endParaRPr>
          </a:p>
          <a:p>
            <a:pPr marL="119995" lvl="1" indent="-119995">
              <a:spcBef>
                <a:spcPts val="133"/>
              </a:spcBef>
              <a:buFont typeface="Arial" panose="020B0604020202020204" pitchFamily="34" charset="0"/>
              <a:buChar char="•"/>
            </a:pPr>
            <a:endParaRPr kumimoji="1" lang="en-US" altLang="ja-JP" sz="1667" dirty="0">
              <a:latin typeface="Meiryo" panose="020B0604030504040204" pitchFamily="34" charset="-128"/>
              <a:ea typeface="Meiryo" panose="020B0604030504040204" pitchFamily="34" charset="-128"/>
              <a:cs typeface="Meiryo" charset="-128"/>
            </a:endParaRPr>
          </a:p>
          <a:p>
            <a:pPr marL="119995" lvl="1" indent="-119995">
              <a:spcBef>
                <a:spcPts val="133"/>
              </a:spcBef>
              <a:buFont typeface="Arial" panose="020B0604020202020204" pitchFamily="34" charset="0"/>
              <a:buChar char="•"/>
            </a:pPr>
            <a:r>
              <a:rPr kumimoji="1" lang="ja-JP" altLang="en-US" sz="1667" b="1" dirty="0">
                <a:latin typeface="Meiryo" panose="020B0604030504040204" pitchFamily="34" charset="-128"/>
                <a:ea typeface="Meiryo" panose="020B0604030504040204" pitchFamily="34" charset="-128"/>
                <a:cs typeface="Meiryo" charset="-128"/>
              </a:rPr>
              <a:t>誰が棚卸をするか？</a:t>
            </a:r>
            <a:r>
              <a:rPr kumimoji="1" lang="en-US" altLang="ja-JP" sz="1667" b="1" dirty="0">
                <a:latin typeface="Meiryo" panose="020B0604030504040204" pitchFamily="34" charset="-128"/>
                <a:ea typeface="Meiryo" panose="020B0604030504040204" pitchFamily="34" charset="-128"/>
                <a:cs typeface="Meiryo" charset="-128"/>
              </a:rPr>
              <a:t>(</a:t>
            </a:r>
            <a:r>
              <a:rPr kumimoji="1" lang="ja-JP" altLang="en-US" sz="1667" b="1" dirty="0">
                <a:latin typeface="Meiryo" panose="020B0604030504040204" pitchFamily="34" charset="-128"/>
                <a:ea typeface="Meiryo" panose="020B0604030504040204" pitchFamily="34" charset="-128"/>
                <a:cs typeface="Meiryo" charset="-128"/>
              </a:rPr>
              <a:t>運用者や開発者と独立したほうがいい</a:t>
            </a:r>
            <a:r>
              <a:rPr kumimoji="1" lang="en-US" altLang="ja-JP" sz="1667" b="1" dirty="0">
                <a:latin typeface="Meiryo" panose="020B0604030504040204" pitchFamily="34" charset="-128"/>
                <a:ea typeface="Meiryo" panose="020B0604030504040204" pitchFamily="34" charset="-128"/>
                <a:cs typeface="Meiryo" charset="-128"/>
              </a:rPr>
              <a:t>)</a:t>
            </a:r>
            <a:r>
              <a:rPr kumimoji="1" lang="ja-JP" altLang="en-US" sz="1667" b="1" dirty="0">
                <a:latin typeface="Meiryo" panose="020B0604030504040204" pitchFamily="34" charset="-128"/>
                <a:ea typeface="Meiryo" panose="020B0604030504040204" pitchFamily="34" charset="-128"/>
                <a:cs typeface="Meiryo" charset="-128"/>
              </a:rPr>
              <a:t>を明確化する</a:t>
            </a:r>
            <a:endParaRPr kumimoji="1" lang="en-US" altLang="ja-JP" sz="1667" b="1" dirty="0">
              <a:latin typeface="Meiryo" panose="020B0604030504040204" pitchFamily="34" charset="-128"/>
              <a:ea typeface="Meiryo" panose="020B0604030504040204" pitchFamily="34" charset="-128"/>
              <a:cs typeface="Meiryo" charset="-128"/>
            </a:endParaRPr>
          </a:p>
        </p:txBody>
      </p:sp>
      <p:sp>
        <p:nvSpPr>
          <p:cNvPr id="48" name="正方形/長方形 47">
            <a:extLst>
              <a:ext uri="{FF2B5EF4-FFF2-40B4-BE49-F238E27FC236}">
                <a16:creationId xmlns:a16="http://schemas.microsoft.com/office/drawing/2014/main" id="{A89FE8E6-22A1-4697-9462-52CA08DF9B7D}"/>
              </a:ext>
            </a:extLst>
          </p:cNvPr>
          <p:cNvSpPr/>
          <p:nvPr/>
        </p:nvSpPr>
        <p:spPr>
          <a:xfrm>
            <a:off x="6517362" y="1493577"/>
            <a:ext cx="5479289" cy="411228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ctr"/>
          <a:lstStyle/>
          <a:p>
            <a:r>
              <a:rPr kumimoji="1" lang="en-US" altLang="ja-JP" sz="1667" b="1"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Trusted</a:t>
            </a:r>
            <a:r>
              <a:rPr kumimoji="1" lang="ja-JP" altLang="en-US" sz="1667" b="1"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 </a:t>
            </a:r>
            <a:r>
              <a:rPr kumimoji="1" lang="en-US" altLang="ja-JP" sz="1667" b="1"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Advisor</a:t>
            </a:r>
          </a:p>
          <a:p>
            <a:r>
              <a:rPr kumimoji="1" lang="ja-JP" altLang="en-US"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　</a:t>
            </a:r>
            <a:r>
              <a:rPr kumimoji="1" lang="en-US" altLang="ja-JP"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IAM</a:t>
            </a:r>
            <a:r>
              <a:rPr kumimoji="1" lang="ja-JP" altLang="en-US"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に係るセキュリティチェック</a:t>
            </a:r>
            <a:r>
              <a:rPr kumimoji="1" lang="en-US" altLang="ja-JP"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a:t>
            </a:r>
            <a:r>
              <a:rPr kumimoji="1" lang="ja-JP" altLang="en-US"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概要</a:t>
            </a:r>
            <a:r>
              <a:rPr kumimoji="1" lang="en-US" altLang="ja-JP"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a:t>
            </a:r>
          </a:p>
          <a:p>
            <a:endParaRPr kumimoji="1" lang="en-US" altLang="ja-JP"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endParaRPr>
          </a:p>
          <a:p>
            <a:r>
              <a:rPr kumimoji="1" lang="en-US" altLang="ja-JP" sz="1667" b="1"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IAM Access Advisor</a:t>
            </a:r>
          </a:p>
          <a:p>
            <a:r>
              <a:rPr kumimoji="1" lang="ja-JP" altLang="en-US"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　使用されてない</a:t>
            </a:r>
            <a:r>
              <a:rPr kumimoji="1" lang="en-US" altLang="ja-JP"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ID/</a:t>
            </a:r>
            <a:r>
              <a:rPr kumimoji="1" lang="ja-JP" altLang="en-US"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権限の抽出</a:t>
            </a:r>
            <a:endParaRPr kumimoji="1" lang="en-US" altLang="ja-JP"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endParaRPr>
          </a:p>
          <a:p>
            <a:endParaRPr kumimoji="1" lang="en-US" altLang="ja-JP"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endParaRPr>
          </a:p>
          <a:p>
            <a:r>
              <a:rPr kumimoji="1" lang="en-US" altLang="ja-JP" sz="1667" b="1"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IAM Access Analyzer</a:t>
            </a:r>
          </a:p>
          <a:p>
            <a:r>
              <a:rPr kumimoji="1" lang="ja-JP" altLang="en-US" sz="1667">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　使用実績からポリシーテンプレートを生成する</a:t>
            </a:r>
            <a:br>
              <a:rPr kumimoji="1" lang="en-US" altLang="ja-JP"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br>
            <a:r>
              <a:rPr kumimoji="1" lang="ja-JP" altLang="en-US" sz="1667">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　</a:t>
            </a:r>
            <a:r>
              <a:rPr kumimoji="1" lang="en-US" altLang="ja-JP"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(CloudTrail</a:t>
            </a:r>
            <a:r>
              <a:rPr kumimoji="1" lang="ja-JP" altLang="en-US" sz="1667">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証跡に基づく</a:t>
            </a:r>
            <a:r>
              <a:rPr kumimoji="1" lang="en-US" altLang="ja-JP"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a:t>
            </a:r>
          </a:p>
          <a:p>
            <a:endParaRPr kumimoji="1" lang="en-US" altLang="ja-JP"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endParaRPr>
          </a:p>
          <a:p>
            <a:r>
              <a:rPr kumimoji="1" lang="ja-JP" altLang="en-US" sz="1667" b="1"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認証情報レポート</a:t>
            </a:r>
            <a:endParaRPr kumimoji="1" lang="en-US" altLang="ja-JP" sz="1667" b="1"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endParaRPr>
          </a:p>
          <a:p>
            <a:r>
              <a:rPr kumimoji="1" lang="ja-JP" altLang="en-US"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　利用履歴の一覧化</a:t>
            </a:r>
          </a:p>
        </p:txBody>
      </p:sp>
      <p:sp>
        <p:nvSpPr>
          <p:cNvPr id="10" name="四角形吹き出し 9"/>
          <p:cNvSpPr/>
          <p:nvPr/>
        </p:nvSpPr>
        <p:spPr>
          <a:xfrm>
            <a:off x="1791935" y="4888949"/>
            <a:ext cx="2304000" cy="960000"/>
          </a:xfrm>
          <a:prstGeom prst="wedgeRectCallout">
            <a:avLst>
              <a:gd name="adj1" fmla="val -27173"/>
              <a:gd name="adj2" fmla="val -89987"/>
            </a:avLst>
          </a:prstGeom>
          <a:solidFill>
            <a:schemeClr val="accent1">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defRPr/>
            </a:pPr>
            <a:r>
              <a:rPr lang="ja-JP" altLang="en-US" sz="1167" i="1" dirty="0">
                <a:solidFill>
                  <a:srgbClr val="163D51"/>
                </a:solidFill>
                <a:latin typeface="Meiryo" panose="020B0604030504040204" pitchFamily="34" charset="-128"/>
                <a:ea typeface="Meiryo" panose="020B0604030504040204" pitchFamily="34" charset="-128"/>
              </a:rPr>
              <a:t>貴社既存のシステムでの</a:t>
            </a:r>
            <a:r>
              <a:rPr lang="en-US" altLang="ja-JP" sz="1167" i="1" dirty="0">
                <a:solidFill>
                  <a:srgbClr val="163D51"/>
                </a:solidFill>
                <a:latin typeface="Meiryo" panose="020B0604030504040204" pitchFamily="34" charset="-128"/>
                <a:ea typeface="Meiryo" panose="020B0604030504040204" pitchFamily="34" charset="-128"/>
              </a:rPr>
              <a:t>ID</a:t>
            </a:r>
            <a:r>
              <a:rPr lang="ja-JP" altLang="en-US" sz="1167" i="1" dirty="0">
                <a:solidFill>
                  <a:srgbClr val="163D51"/>
                </a:solidFill>
                <a:latin typeface="Meiryo" panose="020B0604030504040204" pitchFamily="34" charset="-128"/>
                <a:ea typeface="Meiryo" panose="020B0604030504040204" pitchFamily="34" charset="-128"/>
              </a:rPr>
              <a:t>管理（既存</a:t>
            </a:r>
            <a:r>
              <a:rPr lang="en-US" altLang="ja-JP" sz="1167" i="1" dirty="0">
                <a:solidFill>
                  <a:srgbClr val="163D51"/>
                </a:solidFill>
                <a:latin typeface="Meiryo" panose="020B0604030504040204" pitchFamily="34" charset="-128"/>
                <a:ea typeface="Meiryo" panose="020B0604030504040204" pitchFamily="34" charset="-128"/>
              </a:rPr>
              <a:t>ID</a:t>
            </a:r>
            <a:r>
              <a:rPr lang="ja-JP" altLang="en-US" sz="1167" i="1" dirty="0">
                <a:solidFill>
                  <a:srgbClr val="163D51"/>
                </a:solidFill>
                <a:latin typeface="Meiryo" panose="020B0604030504040204" pitchFamily="34" charset="-128"/>
                <a:ea typeface="Meiryo" panose="020B0604030504040204" pitchFamily="34" charset="-128"/>
              </a:rPr>
              <a:t>サービスでのアカウント管理のルールや棚卸頻度）についてご確認ください。</a:t>
            </a:r>
            <a:endParaRPr lang="en-US" altLang="ja-JP" sz="1167" i="1" dirty="0">
              <a:solidFill>
                <a:srgbClr val="163D51"/>
              </a:solidFill>
              <a:latin typeface="Meiryo" panose="020B0604030504040204" pitchFamily="34" charset="-128"/>
              <a:ea typeface="Meiryo" panose="020B0604030504040204" pitchFamily="34" charset="-128"/>
            </a:endParaRPr>
          </a:p>
        </p:txBody>
      </p:sp>
      <p:sp>
        <p:nvSpPr>
          <p:cNvPr id="2" name="タイトル 1">
            <a:extLst>
              <a:ext uri="{FF2B5EF4-FFF2-40B4-BE49-F238E27FC236}">
                <a16:creationId xmlns:a16="http://schemas.microsoft.com/office/drawing/2014/main" id="{16ED14B0-9511-4F41-9941-4C4631B2C9F5}"/>
              </a:ext>
            </a:extLst>
          </p:cNvPr>
          <p:cNvSpPr>
            <a:spLocks noGrp="1"/>
          </p:cNvSpPr>
          <p:nvPr>
            <p:ph type="title"/>
          </p:nvPr>
        </p:nvSpPr>
        <p:spPr/>
        <p:txBody>
          <a:bodyPr/>
          <a:lstStyle/>
          <a:p>
            <a:r>
              <a:rPr lang="ja-JP" altLang="en-US" sz="2800" b="0">
                <a:gradFill>
                  <a:gsLst>
                    <a:gs pos="0">
                      <a:schemeClr val="tx1">
                        <a:lumMod val="75000"/>
                      </a:schemeClr>
                    </a:gs>
                    <a:gs pos="100000">
                      <a:schemeClr val="tx1">
                        <a:lumMod val="75000"/>
                      </a:schemeClr>
                    </a:gs>
                  </a:gsLst>
                  <a:lin ang="16200000" scaled="0"/>
                </a:gradFill>
              </a:rPr>
              <a:t>参考</a:t>
            </a:r>
            <a:r>
              <a:rPr lang="en-US" altLang="ja-JP" sz="2800" b="0" dirty="0">
                <a:gradFill>
                  <a:gsLst>
                    <a:gs pos="0">
                      <a:schemeClr val="tx1">
                        <a:lumMod val="75000"/>
                      </a:schemeClr>
                    </a:gs>
                    <a:gs pos="100000">
                      <a:schemeClr val="tx1">
                        <a:lumMod val="75000"/>
                      </a:schemeClr>
                    </a:gs>
                  </a:gsLst>
                  <a:lin ang="16200000" scaled="0"/>
                </a:gradFill>
              </a:rPr>
              <a:t>: IAM</a:t>
            </a:r>
            <a:r>
              <a:rPr lang="ja-JP" altLang="en-US" sz="2800" b="0">
                <a:gradFill>
                  <a:gsLst>
                    <a:gs pos="0">
                      <a:schemeClr val="tx1">
                        <a:lumMod val="75000"/>
                      </a:schemeClr>
                    </a:gs>
                    <a:gs pos="100000">
                      <a:schemeClr val="tx1">
                        <a:lumMod val="75000"/>
                      </a:schemeClr>
                    </a:gs>
                  </a:gsLst>
                  <a:lin ang="16200000" scaled="0"/>
                </a:gradFill>
              </a:rPr>
              <a:t>権限の棚卸し</a:t>
            </a:r>
            <a:endParaRPr lang="ja-JP" altLang="en-US" sz="2800" b="0"/>
          </a:p>
        </p:txBody>
      </p:sp>
      <p:sp>
        <p:nvSpPr>
          <p:cNvPr id="3" name="テキスト ボックス 2">
            <a:extLst>
              <a:ext uri="{FF2B5EF4-FFF2-40B4-BE49-F238E27FC236}">
                <a16:creationId xmlns:a16="http://schemas.microsoft.com/office/drawing/2014/main" id="{6FBB00C9-8C2A-FB97-CDC8-0F2D25E3C20A}"/>
              </a:ext>
            </a:extLst>
          </p:cNvPr>
          <p:cNvSpPr txBox="1"/>
          <p:nvPr/>
        </p:nvSpPr>
        <p:spPr>
          <a:xfrm>
            <a:off x="10607211" y="0"/>
            <a:ext cx="1584789" cy="369332"/>
          </a:xfrm>
          <a:prstGeom prst="rect">
            <a:avLst/>
          </a:prstGeom>
          <a:noFill/>
        </p:spPr>
        <p:txBody>
          <a:bodyPr wrap="square" anchor="ctr">
            <a:spAutoFit/>
          </a:bodyPr>
          <a:lstStyle/>
          <a:p>
            <a:pPr algn="ctr"/>
            <a:r>
              <a:rPr lang="en-US" altLang="ja-JP" sz="1800" b="0" i="0" dirty="0">
                <a:solidFill>
                  <a:schemeClr val="bg1">
                    <a:lumMod val="50000"/>
                  </a:schemeClr>
                </a:solidFill>
                <a:effectLst/>
                <a:latin typeface="Meiryo" panose="020B0604030504040204" pitchFamily="34" charset="-128"/>
                <a:ea typeface="Meiryo" panose="020B0604030504040204" pitchFamily="34" charset="-128"/>
              </a:rPr>
              <a:t>SEC03-BP04</a:t>
            </a:r>
            <a:endParaRPr lang="ja-JP" altLang="en-US">
              <a:solidFill>
                <a:schemeClr val="bg1">
                  <a:lumMod val="50000"/>
                </a:schemeClr>
              </a:solidFill>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3898778981"/>
      </p:ext>
    </p:extLst>
  </p:cSld>
  <p:clrMapOvr>
    <a:masterClrMapping/>
  </p:clrMapOvr>
  <p:transition spd="slow">
    <p:push dir="u"/>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3024000" y="1173645"/>
            <a:ext cx="9120000" cy="4847355"/>
          </a:xfrm>
          <a:prstGeom prst="rect">
            <a:avLst/>
          </a:prstGeom>
        </p:spPr>
      </p:pic>
      <p:sp>
        <p:nvSpPr>
          <p:cNvPr id="3" name="正方形/長方形 2">
            <a:extLst>
              <a:ext uri="{FF2B5EF4-FFF2-40B4-BE49-F238E27FC236}">
                <a16:creationId xmlns:a16="http://schemas.microsoft.com/office/drawing/2014/main" id="{3CDF27C4-4730-40F9-A3EB-3C8C8916F860}"/>
              </a:ext>
            </a:extLst>
          </p:cNvPr>
          <p:cNvSpPr/>
          <p:nvPr/>
        </p:nvSpPr>
        <p:spPr>
          <a:xfrm>
            <a:off x="3" y="1173646"/>
            <a:ext cx="3224693" cy="4847498"/>
          </a:xfrm>
          <a:prstGeom prst="rect">
            <a:avLst/>
          </a:prstGeom>
          <a:solidFill>
            <a:srgbClr val="2A2E32"/>
          </a:solidFill>
          <a:ln>
            <a:solidFill>
              <a:srgbClr val="648A33"/>
            </a:solidFill>
          </a:ln>
          <a:effectLst/>
        </p:spPr>
        <p:style>
          <a:lnRef idx="1">
            <a:schemeClr val="accent1"/>
          </a:lnRef>
          <a:fillRef idx="3">
            <a:schemeClr val="accent1"/>
          </a:fillRef>
          <a:effectRef idx="2">
            <a:schemeClr val="accent1"/>
          </a:effectRef>
          <a:fontRef idx="minor">
            <a:schemeClr val="lt1"/>
          </a:fontRef>
        </p:style>
        <p:txBody>
          <a:bodyPr lIns="48000" tIns="96000" rIns="48000" bIns="48000" rtlCol="0" anchor="t" anchorCtr="0"/>
          <a:lstStyle/>
          <a:p>
            <a:pPr algn="ctr"/>
            <a:r>
              <a:rPr kumimoji="1" lang="en-US" altLang="ja-JP" sz="2000" b="1" dirty="0">
                <a:gradFill>
                  <a:gsLst>
                    <a:gs pos="0">
                      <a:schemeClr val="bg1"/>
                    </a:gs>
                    <a:gs pos="100000">
                      <a:schemeClr val="bg1"/>
                    </a:gs>
                  </a:gsLst>
                  <a:lin ang="16200000" scaled="0"/>
                </a:gradFill>
                <a:latin typeface="Meiryo" panose="020B0604030504040204" pitchFamily="34" charset="-128"/>
                <a:ea typeface="Meiryo" panose="020B0604030504040204" pitchFamily="34" charset="-128"/>
                <a:cs typeface="Meiryo" charset="-128"/>
              </a:rPr>
              <a:t>Trusted Advisor</a:t>
            </a:r>
            <a:r>
              <a:rPr kumimoji="1" lang="ja-JP" altLang="en-US" sz="2000" b="1" dirty="0">
                <a:gradFill>
                  <a:gsLst>
                    <a:gs pos="0">
                      <a:schemeClr val="bg1"/>
                    </a:gs>
                    <a:gs pos="100000">
                      <a:schemeClr val="bg1"/>
                    </a:gs>
                  </a:gsLst>
                  <a:lin ang="16200000" scaled="0"/>
                </a:gradFill>
                <a:latin typeface="Meiryo" panose="020B0604030504040204" pitchFamily="34" charset="-128"/>
                <a:ea typeface="Meiryo" panose="020B0604030504040204" pitchFamily="34" charset="-128"/>
                <a:cs typeface="Meiryo" charset="-128"/>
              </a:rPr>
              <a:t>が</a:t>
            </a:r>
            <a:br>
              <a:rPr kumimoji="1" lang="ja-JP" altLang="en-US" sz="2000" b="1" dirty="0">
                <a:gradFill>
                  <a:gsLst>
                    <a:gs pos="0">
                      <a:schemeClr val="bg1"/>
                    </a:gs>
                    <a:gs pos="100000">
                      <a:schemeClr val="bg1"/>
                    </a:gs>
                  </a:gsLst>
                  <a:lin ang="16200000" scaled="0"/>
                </a:gradFill>
                <a:latin typeface="Meiryo" panose="020B0604030504040204" pitchFamily="34" charset="-128"/>
                <a:ea typeface="Meiryo" panose="020B0604030504040204" pitchFamily="34" charset="-128"/>
                <a:cs typeface="Meiryo" charset="-128"/>
              </a:rPr>
            </a:br>
            <a:r>
              <a:rPr kumimoji="1" lang="ja-JP" altLang="en-US" sz="2000" b="1" dirty="0">
                <a:gradFill>
                  <a:gsLst>
                    <a:gs pos="0">
                      <a:schemeClr val="bg1"/>
                    </a:gs>
                    <a:gs pos="100000">
                      <a:schemeClr val="bg1"/>
                    </a:gs>
                  </a:gsLst>
                  <a:lin ang="16200000" scaled="0"/>
                </a:gradFill>
                <a:latin typeface="Meiryo" panose="020B0604030504040204" pitchFamily="34" charset="-128"/>
                <a:ea typeface="Meiryo" panose="020B0604030504040204" pitchFamily="34" charset="-128"/>
                <a:cs typeface="Meiryo" charset="-128"/>
              </a:rPr>
              <a:t>できること</a:t>
            </a:r>
          </a:p>
          <a:p>
            <a:pPr algn="ctr"/>
            <a:endParaRPr kumimoji="1" lang="en-US" altLang="ja-JP" sz="1667" b="1" dirty="0">
              <a:gradFill>
                <a:gsLst>
                  <a:gs pos="0">
                    <a:schemeClr val="bg1"/>
                  </a:gs>
                  <a:gs pos="100000">
                    <a:schemeClr val="bg1"/>
                  </a:gs>
                </a:gsLst>
                <a:lin ang="16200000" scaled="0"/>
              </a:gradFill>
              <a:latin typeface="Meiryo" panose="020B0604030504040204" pitchFamily="34" charset="-128"/>
              <a:ea typeface="Meiryo" panose="020B0604030504040204" pitchFamily="34" charset="-128"/>
              <a:cs typeface="Meiryo" charset="-128"/>
            </a:endParaRPr>
          </a:p>
          <a:p>
            <a:pPr marL="143994" indent="-143994">
              <a:spcBef>
                <a:spcPts val="133"/>
              </a:spcBef>
              <a:buFont typeface="Arial" panose="020B0604020202020204" pitchFamily="34" charset="0"/>
              <a:buChar char="•"/>
            </a:pPr>
            <a:r>
              <a:rPr kumimoji="1" lang="ja-JP" altLang="en-US" sz="1667" dirty="0">
                <a:gradFill>
                  <a:gsLst>
                    <a:gs pos="0">
                      <a:schemeClr val="bg1"/>
                    </a:gs>
                    <a:gs pos="100000">
                      <a:schemeClr val="bg1"/>
                    </a:gs>
                  </a:gsLst>
                  <a:lin ang="16200000" scaled="0"/>
                </a:gradFill>
                <a:latin typeface="Meiryo" panose="020B0604030504040204" pitchFamily="34" charset="-128"/>
                <a:ea typeface="Meiryo" panose="020B0604030504040204" pitchFamily="34" charset="-128"/>
                <a:cs typeface="Meiryo" charset="-128"/>
              </a:rPr>
              <a:t>パスワードポリシーのチェック</a:t>
            </a:r>
            <a:endParaRPr kumimoji="1" lang="en-US" altLang="ja-JP" sz="1667" dirty="0">
              <a:gradFill>
                <a:gsLst>
                  <a:gs pos="0">
                    <a:schemeClr val="bg1"/>
                  </a:gs>
                  <a:gs pos="100000">
                    <a:schemeClr val="bg1"/>
                  </a:gs>
                </a:gsLst>
                <a:lin ang="16200000" scaled="0"/>
              </a:gradFill>
              <a:latin typeface="Meiryo" panose="020B0604030504040204" pitchFamily="34" charset="-128"/>
              <a:ea typeface="Meiryo" panose="020B0604030504040204" pitchFamily="34" charset="-128"/>
              <a:cs typeface="Meiryo" charset="-128"/>
            </a:endParaRPr>
          </a:p>
          <a:p>
            <a:pPr marL="143994" indent="-143994">
              <a:spcBef>
                <a:spcPts val="133"/>
              </a:spcBef>
              <a:buFont typeface="Arial" panose="020B0604020202020204" pitchFamily="34" charset="0"/>
              <a:buChar char="•"/>
            </a:pPr>
            <a:r>
              <a:rPr kumimoji="1" lang="ja-JP" altLang="en-US" sz="1667" dirty="0">
                <a:gradFill>
                  <a:gsLst>
                    <a:gs pos="0">
                      <a:schemeClr val="bg1"/>
                    </a:gs>
                    <a:gs pos="100000">
                      <a:schemeClr val="bg1"/>
                    </a:gs>
                  </a:gsLst>
                  <a:lin ang="16200000" scaled="0"/>
                </a:gradFill>
                <a:latin typeface="Meiryo" panose="020B0604030504040204" pitchFamily="34" charset="-128"/>
                <a:ea typeface="Meiryo" panose="020B0604030504040204" pitchFamily="34" charset="-128"/>
                <a:cs typeface="Meiryo" charset="-128"/>
              </a:rPr>
              <a:t>コードに埋め込まれたアクセスキーのチェック</a:t>
            </a:r>
            <a:endParaRPr kumimoji="1" lang="en-US" altLang="ja-JP" sz="1667" dirty="0">
              <a:gradFill>
                <a:gsLst>
                  <a:gs pos="0">
                    <a:schemeClr val="bg1"/>
                  </a:gs>
                  <a:gs pos="100000">
                    <a:schemeClr val="bg1"/>
                  </a:gs>
                </a:gsLst>
                <a:lin ang="16200000" scaled="0"/>
              </a:gradFill>
              <a:latin typeface="Meiryo" panose="020B0604030504040204" pitchFamily="34" charset="-128"/>
              <a:ea typeface="Meiryo" panose="020B0604030504040204" pitchFamily="34" charset="-128"/>
              <a:cs typeface="Meiryo" charset="-128"/>
            </a:endParaRPr>
          </a:p>
          <a:p>
            <a:pPr>
              <a:spcBef>
                <a:spcPts val="133"/>
              </a:spcBef>
            </a:pPr>
            <a:endParaRPr kumimoji="1" lang="en-US" altLang="ja-JP" sz="1667" dirty="0">
              <a:gradFill>
                <a:gsLst>
                  <a:gs pos="0">
                    <a:schemeClr val="bg1"/>
                  </a:gs>
                  <a:gs pos="100000">
                    <a:schemeClr val="bg1"/>
                  </a:gs>
                </a:gsLst>
                <a:lin ang="16200000" scaled="0"/>
              </a:gradFill>
              <a:latin typeface="Meiryo" panose="020B0604030504040204" pitchFamily="34" charset="-128"/>
              <a:ea typeface="Meiryo" panose="020B0604030504040204" pitchFamily="34" charset="-128"/>
              <a:cs typeface="Meiryo" charset="-128"/>
            </a:endParaRPr>
          </a:p>
          <a:p>
            <a:pPr>
              <a:spcBef>
                <a:spcPts val="133"/>
              </a:spcBef>
            </a:pPr>
            <a:r>
              <a:rPr kumimoji="1" lang="en-US" altLang="ja-JP" sz="1667" dirty="0">
                <a:gradFill>
                  <a:gsLst>
                    <a:gs pos="0">
                      <a:schemeClr val="bg1"/>
                    </a:gs>
                    <a:gs pos="100000">
                      <a:schemeClr val="bg1"/>
                    </a:gs>
                  </a:gsLst>
                  <a:lin ang="16200000" scaled="0"/>
                </a:gradFill>
                <a:latin typeface="Meiryo" panose="020B0604030504040204" pitchFamily="34" charset="-128"/>
                <a:ea typeface="Meiryo" panose="020B0604030504040204" pitchFamily="34" charset="-128"/>
                <a:cs typeface="Meiryo" charset="-128"/>
              </a:rPr>
              <a:t>※</a:t>
            </a:r>
            <a:r>
              <a:rPr kumimoji="1" lang="ja-JP" altLang="en-US" sz="1667" dirty="0">
                <a:gradFill>
                  <a:gsLst>
                    <a:gs pos="0">
                      <a:schemeClr val="bg1"/>
                    </a:gs>
                    <a:gs pos="100000">
                      <a:schemeClr val="bg1"/>
                    </a:gs>
                  </a:gsLst>
                  <a:lin ang="16200000" scaled="0"/>
                </a:gradFill>
                <a:latin typeface="Meiryo" panose="020B0604030504040204" pitchFamily="34" charset="-128"/>
                <a:ea typeface="Meiryo" panose="020B0604030504040204" pitchFamily="34" charset="-128"/>
                <a:cs typeface="Meiryo" charset="-128"/>
              </a:rPr>
              <a:t>基礎的なチェックのみのため</a:t>
            </a:r>
            <a:br>
              <a:rPr kumimoji="1" lang="en-US" altLang="ja-JP" sz="1667" dirty="0">
                <a:gradFill>
                  <a:gsLst>
                    <a:gs pos="0">
                      <a:schemeClr val="bg1"/>
                    </a:gs>
                    <a:gs pos="100000">
                      <a:schemeClr val="bg1"/>
                    </a:gs>
                  </a:gsLst>
                  <a:lin ang="16200000" scaled="0"/>
                </a:gradFill>
                <a:latin typeface="Meiryo" panose="020B0604030504040204" pitchFamily="34" charset="-128"/>
                <a:ea typeface="Meiryo" panose="020B0604030504040204" pitchFamily="34" charset="-128"/>
                <a:cs typeface="Meiryo" charset="-128"/>
              </a:rPr>
            </a:br>
            <a:r>
              <a:rPr kumimoji="1" lang="ja-JP" altLang="en-US" sz="1667" dirty="0">
                <a:gradFill>
                  <a:gsLst>
                    <a:gs pos="0">
                      <a:schemeClr val="bg1"/>
                    </a:gs>
                    <a:gs pos="100000">
                      <a:schemeClr val="bg1"/>
                    </a:gs>
                  </a:gsLst>
                  <a:lin ang="16200000" scaled="0"/>
                </a:gradFill>
                <a:latin typeface="Meiryo" panose="020B0604030504040204" pitchFamily="34" charset="-128"/>
                <a:ea typeface="Meiryo" panose="020B0604030504040204" pitchFamily="34" charset="-128"/>
                <a:cs typeface="Meiryo" charset="-128"/>
              </a:rPr>
              <a:t>　 当該ツールのみでの評価は</a:t>
            </a:r>
            <a:br>
              <a:rPr kumimoji="1" lang="en-US" altLang="ja-JP" sz="1667" dirty="0">
                <a:gradFill>
                  <a:gsLst>
                    <a:gs pos="0">
                      <a:schemeClr val="bg1"/>
                    </a:gs>
                    <a:gs pos="100000">
                      <a:schemeClr val="bg1"/>
                    </a:gs>
                  </a:gsLst>
                  <a:lin ang="16200000" scaled="0"/>
                </a:gradFill>
                <a:latin typeface="Meiryo" panose="020B0604030504040204" pitchFamily="34" charset="-128"/>
                <a:ea typeface="Meiryo" panose="020B0604030504040204" pitchFamily="34" charset="-128"/>
                <a:cs typeface="Meiryo" charset="-128"/>
              </a:rPr>
            </a:br>
            <a:r>
              <a:rPr kumimoji="1" lang="ja-JP" altLang="en-US" sz="1667" dirty="0">
                <a:gradFill>
                  <a:gsLst>
                    <a:gs pos="0">
                      <a:schemeClr val="bg1"/>
                    </a:gs>
                    <a:gs pos="100000">
                      <a:schemeClr val="bg1"/>
                    </a:gs>
                  </a:gsLst>
                  <a:lin ang="16200000" scaled="0"/>
                </a:gradFill>
                <a:latin typeface="Meiryo" panose="020B0604030504040204" pitchFamily="34" charset="-128"/>
                <a:ea typeface="Meiryo" panose="020B0604030504040204" pitchFamily="34" charset="-128"/>
                <a:cs typeface="Meiryo" charset="-128"/>
              </a:rPr>
              <a:t>　 不十分</a:t>
            </a:r>
          </a:p>
        </p:txBody>
      </p:sp>
      <p:sp>
        <p:nvSpPr>
          <p:cNvPr id="4" name="タイトル 3">
            <a:extLst>
              <a:ext uri="{FF2B5EF4-FFF2-40B4-BE49-F238E27FC236}">
                <a16:creationId xmlns:a16="http://schemas.microsoft.com/office/drawing/2014/main" id="{7075FEF3-08DE-594D-9629-4360DA56CE34}"/>
              </a:ext>
            </a:extLst>
          </p:cNvPr>
          <p:cNvSpPr>
            <a:spLocks noGrp="1"/>
          </p:cNvSpPr>
          <p:nvPr>
            <p:ph type="title"/>
          </p:nvPr>
        </p:nvSpPr>
        <p:spPr/>
        <p:txBody>
          <a:bodyPr/>
          <a:lstStyle/>
          <a:p>
            <a:r>
              <a:rPr lang="ja-JP" altLang="en-US" sz="2800" b="0">
                <a:gradFill>
                  <a:gsLst>
                    <a:gs pos="0">
                      <a:schemeClr val="tx1">
                        <a:lumMod val="75000"/>
                      </a:schemeClr>
                    </a:gs>
                    <a:gs pos="100000">
                      <a:schemeClr val="tx1">
                        <a:lumMod val="75000"/>
                      </a:schemeClr>
                    </a:gs>
                  </a:gsLst>
                  <a:lin ang="16200000" scaled="0"/>
                </a:gradFill>
              </a:rPr>
              <a:t>参考：</a:t>
            </a:r>
            <a:r>
              <a:rPr lang="en-US" altLang="ja-JP" sz="2800" b="0" dirty="0">
                <a:gradFill>
                  <a:gsLst>
                    <a:gs pos="0">
                      <a:schemeClr val="tx1">
                        <a:lumMod val="75000"/>
                      </a:schemeClr>
                    </a:gs>
                    <a:gs pos="100000">
                      <a:schemeClr val="tx1">
                        <a:lumMod val="75000"/>
                      </a:schemeClr>
                    </a:gs>
                  </a:gsLst>
                  <a:lin ang="16200000" scaled="0"/>
                </a:gradFill>
              </a:rPr>
              <a:t>Trusted</a:t>
            </a:r>
            <a:r>
              <a:rPr lang="ja-JP" altLang="en-US" sz="2800" b="0">
                <a:gradFill>
                  <a:gsLst>
                    <a:gs pos="0">
                      <a:schemeClr val="tx1">
                        <a:lumMod val="75000"/>
                      </a:schemeClr>
                    </a:gs>
                    <a:gs pos="100000">
                      <a:schemeClr val="tx1">
                        <a:lumMod val="75000"/>
                      </a:schemeClr>
                    </a:gs>
                  </a:gsLst>
                  <a:lin ang="16200000" scaled="0"/>
                </a:gradFill>
              </a:rPr>
              <a:t> </a:t>
            </a:r>
            <a:r>
              <a:rPr lang="en-US" altLang="ja-JP" sz="2800" b="0" dirty="0">
                <a:gradFill>
                  <a:gsLst>
                    <a:gs pos="0">
                      <a:schemeClr val="tx1">
                        <a:lumMod val="75000"/>
                      </a:schemeClr>
                    </a:gs>
                    <a:gs pos="100000">
                      <a:schemeClr val="tx1">
                        <a:lumMod val="75000"/>
                      </a:schemeClr>
                    </a:gs>
                  </a:gsLst>
                  <a:lin ang="16200000" scaled="0"/>
                </a:gradFill>
              </a:rPr>
              <a:t>Advisor</a:t>
            </a:r>
            <a:r>
              <a:rPr lang="ja-JP" altLang="en-US" sz="2800" b="0">
                <a:gradFill>
                  <a:gsLst>
                    <a:gs pos="0">
                      <a:schemeClr val="tx1">
                        <a:lumMod val="75000"/>
                      </a:schemeClr>
                    </a:gs>
                    <a:gs pos="100000">
                      <a:schemeClr val="tx1">
                        <a:lumMod val="75000"/>
                      </a:schemeClr>
                    </a:gs>
                  </a:gsLst>
                  <a:lin ang="16200000" scaled="0"/>
                </a:gradFill>
              </a:rPr>
              <a:t>による確認</a:t>
            </a:r>
            <a:endParaRPr lang="ja-JP" altLang="en-US" sz="2800" b="0"/>
          </a:p>
        </p:txBody>
      </p:sp>
      <p:sp>
        <p:nvSpPr>
          <p:cNvPr id="5" name="テキスト ボックス 4">
            <a:extLst>
              <a:ext uri="{FF2B5EF4-FFF2-40B4-BE49-F238E27FC236}">
                <a16:creationId xmlns:a16="http://schemas.microsoft.com/office/drawing/2014/main" id="{0FF5A20D-BF8E-B3A7-BF89-FD0E966E6B84}"/>
              </a:ext>
            </a:extLst>
          </p:cNvPr>
          <p:cNvSpPr txBox="1"/>
          <p:nvPr/>
        </p:nvSpPr>
        <p:spPr>
          <a:xfrm>
            <a:off x="10607211" y="0"/>
            <a:ext cx="1584789" cy="369332"/>
          </a:xfrm>
          <a:prstGeom prst="rect">
            <a:avLst/>
          </a:prstGeom>
          <a:noFill/>
        </p:spPr>
        <p:txBody>
          <a:bodyPr wrap="square" anchor="ctr">
            <a:spAutoFit/>
          </a:bodyPr>
          <a:lstStyle/>
          <a:p>
            <a:pPr algn="ctr"/>
            <a:r>
              <a:rPr lang="en-US" altLang="ja-JP" sz="1800" b="0" i="0" dirty="0">
                <a:solidFill>
                  <a:schemeClr val="bg1">
                    <a:lumMod val="50000"/>
                  </a:schemeClr>
                </a:solidFill>
                <a:effectLst/>
                <a:latin typeface="Meiryo" panose="020B0604030504040204" pitchFamily="34" charset="-128"/>
                <a:ea typeface="Meiryo" panose="020B0604030504040204" pitchFamily="34" charset="-128"/>
              </a:rPr>
              <a:t>SEC03-BP04</a:t>
            </a:r>
            <a:endParaRPr lang="ja-JP" altLang="en-US">
              <a:solidFill>
                <a:schemeClr val="bg1">
                  <a:lumMod val="50000"/>
                </a:schemeClr>
              </a:solidFill>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157393581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449052" y="153249"/>
            <a:ext cx="11742948" cy="726923"/>
          </a:xfrm>
          <a:prstGeom prst="rect">
            <a:avLst/>
          </a:prstGeom>
        </p:spPr>
        <p:txBody>
          <a:bodyPr vert="horz" lIns="24000" tIns="24000" rIns="24000" bIns="24000" rtlCol="0" anchor="ctr" anchorCtr="0">
            <a:noAutofit/>
          </a:bodyPr>
          <a:lstStyle/>
          <a:p>
            <a:pPr lvl="0"/>
            <a:r>
              <a:rPr lang="ja-JP" altLang="en-US" sz="3000" b="0">
                <a:gradFill>
                  <a:gsLst>
                    <a:gs pos="0">
                      <a:schemeClr val="tx1">
                        <a:lumMod val="75000"/>
                      </a:schemeClr>
                    </a:gs>
                    <a:gs pos="100000">
                      <a:schemeClr val="tx1">
                        <a:lumMod val="75000"/>
                      </a:schemeClr>
                    </a:gs>
                  </a:gsLst>
                  <a:lin ang="16200000" scaled="0"/>
                </a:gradFill>
              </a:rPr>
              <a:t>参考：</a:t>
            </a:r>
            <a:r>
              <a:rPr lang="en-US" altLang="ja-JP" sz="3000" b="0" dirty="0">
                <a:gradFill>
                  <a:gsLst>
                    <a:gs pos="0">
                      <a:schemeClr val="tx1">
                        <a:lumMod val="75000"/>
                      </a:schemeClr>
                    </a:gs>
                    <a:gs pos="100000">
                      <a:schemeClr val="tx1">
                        <a:lumMod val="75000"/>
                      </a:schemeClr>
                    </a:gs>
                  </a:gsLst>
                  <a:lin ang="16200000" scaled="0"/>
                </a:gradFill>
              </a:rPr>
              <a:t>IAM Access Advisor </a:t>
            </a:r>
            <a:r>
              <a:rPr lang="ja-JP" altLang="en-US" sz="3000" b="0">
                <a:gradFill>
                  <a:gsLst>
                    <a:gs pos="0">
                      <a:schemeClr val="tx1">
                        <a:lumMod val="75000"/>
                      </a:schemeClr>
                    </a:gs>
                    <a:gs pos="100000">
                      <a:schemeClr val="tx1">
                        <a:lumMod val="75000"/>
                      </a:schemeClr>
                    </a:gs>
                  </a:gsLst>
                  <a:lin ang="16200000" scaled="0"/>
                </a:gradFill>
              </a:rPr>
              <a:t>に</a:t>
            </a:r>
            <a:r>
              <a:rPr lang="ja-JP" altLang="en-US" sz="3000" b="0" dirty="0">
                <a:gradFill>
                  <a:gsLst>
                    <a:gs pos="0">
                      <a:schemeClr val="tx1">
                        <a:lumMod val="75000"/>
                      </a:schemeClr>
                    </a:gs>
                    <a:gs pos="100000">
                      <a:schemeClr val="tx1">
                        <a:lumMod val="75000"/>
                      </a:schemeClr>
                    </a:gs>
                  </a:gsLst>
                  <a:lin ang="16200000" scaled="0"/>
                </a:gradFill>
              </a:rPr>
              <a:t>よるユーザーのアクセス履歴の確認</a:t>
            </a:r>
          </a:p>
        </p:txBody>
      </p:sp>
      <p:pic>
        <p:nvPicPr>
          <p:cNvPr id="43" name="図 42">
            <a:extLst>
              <a:ext uri="{FF2B5EF4-FFF2-40B4-BE49-F238E27FC236}">
                <a16:creationId xmlns:a16="http://schemas.microsoft.com/office/drawing/2014/main" id="{DFEF1883-D347-41EB-B35D-6C4A5392A381}"/>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t="6833" r="1957" b="5662"/>
          <a:stretch/>
        </p:blipFill>
        <p:spPr>
          <a:xfrm>
            <a:off x="3129282" y="1173646"/>
            <a:ext cx="9062720" cy="4847498"/>
          </a:xfrm>
          <a:prstGeom prst="rect">
            <a:avLst/>
          </a:prstGeom>
        </p:spPr>
      </p:pic>
      <p:sp>
        <p:nvSpPr>
          <p:cNvPr id="7" name="正方形/長方形 6">
            <a:extLst>
              <a:ext uri="{FF2B5EF4-FFF2-40B4-BE49-F238E27FC236}">
                <a16:creationId xmlns:a16="http://schemas.microsoft.com/office/drawing/2014/main" id="{3CDF27C4-4730-40F9-A3EB-3C8C8916F860}"/>
              </a:ext>
            </a:extLst>
          </p:cNvPr>
          <p:cNvSpPr/>
          <p:nvPr/>
        </p:nvSpPr>
        <p:spPr>
          <a:xfrm>
            <a:off x="3" y="1173646"/>
            <a:ext cx="3129278" cy="4847498"/>
          </a:xfrm>
          <a:prstGeom prst="rect">
            <a:avLst/>
          </a:prstGeom>
          <a:solidFill>
            <a:srgbClr val="2A2E32"/>
          </a:solidFill>
          <a:ln>
            <a:solidFill>
              <a:srgbClr val="648A33"/>
            </a:solidFill>
          </a:ln>
          <a:effectLst/>
        </p:spPr>
        <p:style>
          <a:lnRef idx="1">
            <a:schemeClr val="accent1"/>
          </a:lnRef>
          <a:fillRef idx="3">
            <a:schemeClr val="accent1"/>
          </a:fillRef>
          <a:effectRef idx="2">
            <a:schemeClr val="accent1"/>
          </a:effectRef>
          <a:fontRef idx="minor">
            <a:schemeClr val="lt1"/>
          </a:fontRef>
        </p:style>
        <p:txBody>
          <a:bodyPr lIns="48000" tIns="96000" rIns="48000" bIns="48000" rtlCol="0" anchor="t" anchorCtr="0"/>
          <a:lstStyle/>
          <a:p>
            <a:pPr algn="ctr"/>
            <a:r>
              <a:rPr kumimoji="1" lang="en-US" altLang="ja-JP" sz="2000" b="1" dirty="0">
                <a:gradFill>
                  <a:gsLst>
                    <a:gs pos="0">
                      <a:schemeClr val="bg1"/>
                    </a:gs>
                    <a:gs pos="100000">
                      <a:schemeClr val="bg1"/>
                    </a:gs>
                  </a:gsLst>
                  <a:lin ang="16200000" scaled="0"/>
                </a:gradFill>
                <a:latin typeface="Meiryo" panose="020B0604030504040204" pitchFamily="34" charset="-128"/>
                <a:ea typeface="Meiryo" panose="020B0604030504040204" pitchFamily="34" charset="-128"/>
                <a:cs typeface="Meiryo" charset="-128"/>
              </a:rPr>
              <a:t>IAM Access Advisor </a:t>
            </a:r>
            <a:r>
              <a:rPr kumimoji="1" lang="ja-JP" altLang="en-US" sz="2000" b="1">
                <a:gradFill>
                  <a:gsLst>
                    <a:gs pos="0">
                      <a:schemeClr val="bg1"/>
                    </a:gs>
                    <a:gs pos="100000">
                      <a:schemeClr val="bg1"/>
                    </a:gs>
                  </a:gsLst>
                  <a:lin ang="16200000" scaled="0"/>
                </a:gradFill>
                <a:latin typeface="Meiryo" panose="020B0604030504040204" pitchFamily="34" charset="-128"/>
                <a:ea typeface="Meiryo" panose="020B0604030504040204" pitchFamily="34" charset="-128"/>
                <a:cs typeface="Meiryo" charset="-128"/>
              </a:rPr>
              <a:t>と</a:t>
            </a:r>
            <a:endParaRPr kumimoji="1" lang="en-US" altLang="ja-JP" sz="2000" b="1" dirty="0">
              <a:gradFill>
                <a:gsLst>
                  <a:gs pos="0">
                    <a:schemeClr val="bg1"/>
                  </a:gs>
                  <a:gs pos="100000">
                    <a:schemeClr val="bg1"/>
                  </a:gs>
                </a:gsLst>
                <a:lin ang="16200000" scaled="0"/>
              </a:gradFill>
              <a:latin typeface="Meiryo" panose="020B0604030504040204" pitchFamily="34" charset="-128"/>
              <a:ea typeface="Meiryo" panose="020B0604030504040204" pitchFamily="34" charset="-128"/>
              <a:cs typeface="Meiryo" charset="-128"/>
            </a:endParaRPr>
          </a:p>
          <a:p>
            <a:pPr algn="ctr"/>
            <a:r>
              <a:rPr kumimoji="1" lang="ja-JP" altLang="en-US" sz="2000" b="1">
                <a:gradFill>
                  <a:gsLst>
                    <a:gs pos="0">
                      <a:schemeClr val="bg1"/>
                    </a:gs>
                    <a:gs pos="100000">
                      <a:schemeClr val="bg1"/>
                    </a:gs>
                  </a:gsLst>
                  <a:lin ang="16200000" scaled="0"/>
                </a:gradFill>
                <a:latin typeface="Meiryo" panose="020B0604030504040204" pitchFamily="34" charset="-128"/>
                <a:ea typeface="Meiryo" panose="020B0604030504040204" pitchFamily="34" charset="-128"/>
                <a:cs typeface="Meiryo" charset="-128"/>
              </a:rPr>
              <a:t>は</a:t>
            </a:r>
            <a:endParaRPr kumimoji="1" lang="en-US" altLang="ja-JP" sz="2000" b="1" dirty="0">
              <a:gradFill>
                <a:gsLst>
                  <a:gs pos="0">
                    <a:schemeClr val="bg1"/>
                  </a:gs>
                  <a:gs pos="100000">
                    <a:schemeClr val="bg1"/>
                  </a:gs>
                </a:gsLst>
                <a:lin ang="16200000" scaled="0"/>
              </a:gradFill>
              <a:latin typeface="Meiryo" panose="020B0604030504040204" pitchFamily="34" charset="-128"/>
              <a:ea typeface="Meiryo" panose="020B0604030504040204" pitchFamily="34" charset="-128"/>
              <a:cs typeface="Meiryo" charset="-128"/>
            </a:endParaRPr>
          </a:p>
          <a:p>
            <a:pPr algn="ctr"/>
            <a:endParaRPr kumimoji="1" lang="en-US" altLang="ja-JP" sz="1667" b="1" dirty="0">
              <a:gradFill>
                <a:gsLst>
                  <a:gs pos="0">
                    <a:schemeClr val="bg1"/>
                  </a:gs>
                  <a:gs pos="100000">
                    <a:schemeClr val="bg1"/>
                  </a:gs>
                </a:gsLst>
                <a:lin ang="16200000" scaled="0"/>
              </a:gradFill>
              <a:latin typeface="Meiryo" panose="020B0604030504040204" pitchFamily="34" charset="-128"/>
              <a:ea typeface="Meiryo" panose="020B0604030504040204" pitchFamily="34" charset="-128"/>
              <a:cs typeface="Meiryo" charset="-128"/>
            </a:endParaRPr>
          </a:p>
          <a:p>
            <a:pPr marL="143994" indent="-143994">
              <a:spcBef>
                <a:spcPts val="133"/>
              </a:spcBef>
              <a:buFont typeface="Arial" panose="020B0604020202020204" pitchFamily="34" charset="0"/>
              <a:buChar char="•"/>
            </a:pPr>
            <a:r>
              <a:rPr kumimoji="1" lang="en-US" altLang="ja-JP" sz="1667" dirty="0">
                <a:gradFill>
                  <a:gsLst>
                    <a:gs pos="0">
                      <a:schemeClr val="bg1"/>
                    </a:gs>
                    <a:gs pos="100000">
                      <a:schemeClr val="bg1"/>
                    </a:gs>
                  </a:gsLst>
                  <a:lin ang="16200000" scaled="0"/>
                </a:gradFill>
                <a:latin typeface="Meiryo" panose="020B0604030504040204" pitchFamily="34" charset="-128"/>
                <a:ea typeface="Meiryo" panose="020B0604030504040204" pitchFamily="34" charset="-128"/>
                <a:cs typeface="Meiryo" charset="-128"/>
              </a:rPr>
              <a:t>IAM</a:t>
            </a:r>
            <a:r>
              <a:rPr kumimoji="1" lang="ja-JP" altLang="en-US" sz="1667" dirty="0">
                <a:gradFill>
                  <a:gsLst>
                    <a:gs pos="0">
                      <a:schemeClr val="bg1"/>
                    </a:gs>
                    <a:gs pos="100000">
                      <a:schemeClr val="bg1"/>
                    </a:gs>
                  </a:gsLst>
                  <a:lin ang="16200000" scaled="0"/>
                </a:gradFill>
                <a:latin typeface="Meiryo" panose="020B0604030504040204" pitchFamily="34" charset="-128"/>
                <a:ea typeface="Meiryo" panose="020B0604030504040204" pitchFamily="34" charset="-128"/>
                <a:cs typeface="Meiryo" charset="-128"/>
              </a:rPr>
              <a:t>サービスの１機能</a:t>
            </a:r>
            <a:endParaRPr kumimoji="1" lang="en-US" altLang="ja-JP" sz="1667" dirty="0">
              <a:gradFill>
                <a:gsLst>
                  <a:gs pos="0">
                    <a:schemeClr val="bg1"/>
                  </a:gs>
                  <a:gs pos="100000">
                    <a:schemeClr val="bg1"/>
                  </a:gs>
                </a:gsLst>
                <a:lin ang="16200000" scaled="0"/>
              </a:gradFill>
              <a:latin typeface="Meiryo" panose="020B0604030504040204" pitchFamily="34" charset="-128"/>
              <a:ea typeface="Meiryo" panose="020B0604030504040204" pitchFamily="34" charset="-128"/>
              <a:cs typeface="Meiryo" charset="-128"/>
            </a:endParaRPr>
          </a:p>
          <a:p>
            <a:pPr marL="143994" indent="-143994">
              <a:spcBef>
                <a:spcPts val="133"/>
              </a:spcBef>
              <a:buFont typeface="Arial" panose="020B0604020202020204" pitchFamily="34" charset="0"/>
              <a:buChar char="•"/>
            </a:pPr>
            <a:r>
              <a:rPr kumimoji="1" lang="ja-JP" altLang="en-US" sz="1667" dirty="0">
                <a:gradFill>
                  <a:gsLst>
                    <a:gs pos="0">
                      <a:schemeClr val="bg1"/>
                    </a:gs>
                    <a:gs pos="100000">
                      <a:schemeClr val="bg1"/>
                    </a:gs>
                  </a:gsLst>
                  <a:lin ang="16200000" scaled="0"/>
                </a:gradFill>
                <a:latin typeface="Meiryo" panose="020B0604030504040204" pitchFamily="34" charset="-128"/>
                <a:ea typeface="Meiryo" panose="020B0604030504040204" pitchFamily="34" charset="-128"/>
                <a:cs typeface="Meiryo" charset="-128"/>
              </a:rPr>
              <a:t>対象ユーザーのサービスのアクセス頻度がわかる</a:t>
            </a:r>
          </a:p>
          <a:p>
            <a:pPr marL="143994" indent="-143994">
              <a:spcBef>
                <a:spcPts val="133"/>
              </a:spcBef>
              <a:buFont typeface="Arial" panose="020B0604020202020204" pitchFamily="34" charset="0"/>
              <a:buChar char="•"/>
            </a:pPr>
            <a:r>
              <a:rPr kumimoji="1" lang="ja-JP" altLang="en-US" sz="1667" dirty="0">
                <a:gradFill>
                  <a:gsLst>
                    <a:gs pos="0">
                      <a:schemeClr val="bg1"/>
                    </a:gs>
                    <a:gs pos="100000">
                      <a:schemeClr val="bg1"/>
                    </a:gs>
                  </a:gsLst>
                  <a:lin ang="16200000" scaled="0"/>
                </a:gradFill>
                <a:latin typeface="Meiryo" panose="020B0604030504040204" pitchFamily="34" charset="-128"/>
                <a:ea typeface="Meiryo" panose="020B0604030504040204" pitchFamily="34" charset="-128"/>
                <a:cs typeface="Meiryo" charset="-128"/>
              </a:rPr>
              <a:t>利用していない（と判断できる）サービスがわかる</a:t>
            </a:r>
          </a:p>
        </p:txBody>
      </p:sp>
      <p:sp>
        <p:nvSpPr>
          <p:cNvPr id="2" name="テキスト ボックス 1">
            <a:extLst>
              <a:ext uri="{FF2B5EF4-FFF2-40B4-BE49-F238E27FC236}">
                <a16:creationId xmlns:a16="http://schemas.microsoft.com/office/drawing/2014/main" id="{7B59B625-6537-9973-6DF7-3F60CD40A0E8}"/>
              </a:ext>
            </a:extLst>
          </p:cNvPr>
          <p:cNvSpPr txBox="1"/>
          <p:nvPr/>
        </p:nvSpPr>
        <p:spPr>
          <a:xfrm>
            <a:off x="10607211" y="0"/>
            <a:ext cx="1584789" cy="369332"/>
          </a:xfrm>
          <a:prstGeom prst="rect">
            <a:avLst/>
          </a:prstGeom>
          <a:noFill/>
        </p:spPr>
        <p:txBody>
          <a:bodyPr wrap="square" anchor="ctr">
            <a:spAutoFit/>
          </a:bodyPr>
          <a:lstStyle/>
          <a:p>
            <a:pPr algn="ctr"/>
            <a:r>
              <a:rPr lang="en-US" altLang="ja-JP" sz="1800" b="0" i="0" dirty="0">
                <a:solidFill>
                  <a:schemeClr val="bg1">
                    <a:lumMod val="50000"/>
                  </a:schemeClr>
                </a:solidFill>
                <a:effectLst/>
                <a:latin typeface="Meiryo" panose="020B0604030504040204" pitchFamily="34" charset="-128"/>
                <a:ea typeface="Meiryo" panose="020B0604030504040204" pitchFamily="34" charset="-128"/>
              </a:rPr>
              <a:t>SEC03-BP04</a:t>
            </a:r>
            <a:endParaRPr lang="ja-JP" altLang="en-US">
              <a:solidFill>
                <a:schemeClr val="bg1">
                  <a:lumMod val="50000"/>
                </a:schemeClr>
              </a:solidFill>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238240271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F3D21BF8-9560-AF4F-A871-9806B1929D2C}"/>
              </a:ext>
            </a:extLst>
          </p:cNvPr>
          <p:cNvSpPr>
            <a:spLocks noGrp="1"/>
          </p:cNvSpPr>
          <p:nvPr>
            <p:ph type="title"/>
          </p:nvPr>
        </p:nvSpPr>
        <p:spPr>
          <a:xfrm>
            <a:off x="424204" y="210244"/>
            <a:ext cx="10940405" cy="726923"/>
          </a:xfrm>
        </p:spPr>
        <p:txBody>
          <a:bodyPr/>
          <a:lstStyle/>
          <a:p>
            <a:r>
              <a:rPr lang="ja-JP" altLang="en-US" sz="2800" b="0"/>
              <a:t>参考：</a:t>
            </a:r>
            <a:r>
              <a:rPr lang="en-US" altLang="ja-JP" sz="2800" b="0" dirty="0"/>
              <a:t> IAM Access Analyzer </a:t>
            </a:r>
            <a:r>
              <a:rPr lang="ja-JP" altLang="en-US" sz="2800" b="0"/>
              <a:t>に</a:t>
            </a:r>
            <a:r>
              <a:rPr lang="ja-JP" altLang="en-US" sz="2800" b="0" dirty="0"/>
              <a:t>よるポリシーテンプレート生成</a:t>
            </a:r>
          </a:p>
        </p:txBody>
      </p:sp>
      <p:grpSp>
        <p:nvGrpSpPr>
          <p:cNvPr id="5" name="グループ化 4">
            <a:extLst>
              <a:ext uri="{FF2B5EF4-FFF2-40B4-BE49-F238E27FC236}">
                <a16:creationId xmlns:a16="http://schemas.microsoft.com/office/drawing/2014/main" id="{501894B4-3066-4575-BA0C-B88F9F4152E8}"/>
              </a:ext>
            </a:extLst>
          </p:cNvPr>
          <p:cNvGrpSpPr/>
          <p:nvPr/>
        </p:nvGrpSpPr>
        <p:grpSpPr>
          <a:xfrm>
            <a:off x="3238162" y="1173646"/>
            <a:ext cx="8789579" cy="5221142"/>
            <a:chOff x="463489" y="1244936"/>
            <a:chExt cx="12827748" cy="6791617"/>
          </a:xfrm>
        </p:grpSpPr>
        <p:pic>
          <p:nvPicPr>
            <p:cNvPr id="1026" name="Picture 2" descr="図 1 : ロールの詳細のページからポリシーを生成する">
              <a:extLst>
                <a:ext uri="{FF2B5EF4-FFF2-40B4-BE49-F238E27FC236}">
                  <a16:creationId xmlns:a16="http://schemas.microsoft.com/office/drawing/2014/main" id="{F8B6CF37-1871-8F11-D6B7-1C5374A3F1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4331" y="1639488"/>
              <a:ext cx="6325910" cy="518922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図 2 : 期間の指定">
              <a:extLst>
                <a:ext uri="{FF2B5EF4-FFF2-40B4-BE49-F238E27FC236}">
                  <a16:creationId xmlns:a16="http://schemas.microsoft.com/office/drawing/2014/main" id="{FB0BD8A0-8911-5AEB-6A01-83E5EC6D52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84163" y="1244936"/>
              <a:ext cx="5019038" cy="268139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CC79A23D-5973-15CA-D8E1-2C99C9A18F1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84163" y="4234099"/>
              <a:ext cx="4714238" cy="3118283"/>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a:extLst>
                <a:ext uri="{FF2B5EF4-FFF2-40B4-BE49-F238E27FC236}">
                  <a16:creationId xmlns:a16="http://schemas.microsoft.com/office/drawing/2014/main" id="{74945EFB-902D-B3FF-B425-7EAA9CC20FCD}"/>
                </a:ext>
              </a:extLst>
            </p:cNvPr>
            <p:cNvCxnSpPr>
              <a:cxnSpLocks/>
              <a:stCxn id="7" idx="3"/>
            </p:cNvCxnSpPr>
            <p:nvPr/>
          </p:nvCxnSpPr>
          <p:spPr>
            <a:xfrm flipV="1">
              <a:off x="1696720" y="3118096"/>
              <a:ext cx="6004560" cy="272796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sp>
          <p:nvSpPr>
            <p:cNvPr id="7" name="Rectangle 6">
              <a:extLst>
                <a:ext uri="{FF2B5EF4-FFF2-40B4-BE49-F238E27FC236}">
                  <a16:creationId xmlns:a16="http://schemas.microsoft.com/office/drawing/2014/main" id="{4C995D9E-F652-D8B4-8EE1-C4410FD25393}"/>
                </a:ext>
              </a:extLst>
            </p:cNvPr>
            <p:cNvSpPr/>
            <p:nvPr/>
          </p:nvSpPr>
          <p:spPr>
            <a:xfrm>
              <a:off x="674331" y="5637776"/>
              <a:ext cx="1022389" cy="416560"/>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JP" sz="1200" dirty="0">
                <a:solidFill>
                  <a:schemeClr val="tx2"/>
                </a:solidFill>
              </a:endParaRPr>
            </a:p>
          </p:txBody>
        </p:sp>
        <p:sp>
          <p:nvSpPr>
            <p:cNvPr id="9" name="Rectangle 8">
              <a:extLst>
                <a:ext uri="{FF2B5EF4-FFF2-40B4-BE49-F238E27FC236}">
                  <a16:creationId xmlns:a16="http://schemas.microsoft.com/office/drawing/2014/main" id="{A6B459F2-B946-40C0-290C-2F6BBC8B4A5E}"/>
                </a:ext>
              </a:extLst>
            </p:cNvPr>
            <p:cNvSpPr/>
            <p:nvPr/>
          </p:nvSpPr>
          <p:spPr>
            <a:xfrm>
              <a:off x="7884167" y="2169074"/>
              <a:ext cx="2519674" cy="1507822"/>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JP" sz="1200" dirty="0">
                <a:solidFill>
                  <a:schemeClr val="tx2"/>
                </a:solidFill>
              </a:endParaRPr>
            </a:p>
          </p:txBody>
        </p:sp>
        <p:cxnSp>
          <p:nvCxnSpPr>
            <p:cNvPr id="10" name="Straight Arrow Connector 9">
              <a:extLst>
                <a:ext uri="{FF2B5EF4-FFF2-40B4-BE49-F238E27FC236}">
                  <a16:creationId xmlns:a16="http://schemas.microsoft.com/office/drawing/2014/main" id="{4E9B4B38-30DC-D64A-D2C8-9A951EDBB40B}"/>
                </a:ext>
              </a:extLst>
            </p:cNvPr>
            <p:cNvCxnSpPr>
              <a:cxnSpLocks/>
              <a:stCxn id="9" idx="2"/>
            </p:cNvCxnSpPr>
            <p:nvPr/>
          </p:nvCxnSpPr>
          <p:spPr>
            <a:xfrm>
              <a:off x="9144004" y="3676896"/>
              <a:ext cx="0" cy="1026161"/>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sp>
          <p:nvSpPr>
            <p:cNvPr id="14" name="Rectangular Callout 13">
              <a:extLst>
                <a:ext uri="{FF2B5EF4-FFF2-40B4-BE49-F238E27FC236}">
                  <a16:creationId xmlns:a16="http://schemas.microsoft.com/office/drawing/2014/main" id="{E1392EA4-EBE4-7F78-D9BB-5EA3AF4787D9}"/>
                </a:ext>
              </a:extLst>
            </p:cNvPr>
            <p:cNvSpPr/>
            <p:nvPr/>
          </p:nvSpPr>
          <p:spPr>
            <a:xfrm>
              <a:off x="2870200" y="5432560"/>
              <a:ext cx="1828800" cy="721360"/>
            </a:xfrm>
            <a:prstGeom prst="wedgeRectCallout">
              <a:avLst>
                <a:gd name="adj1" fmla="val -95833"/>
                <a:gd name="adj2" fmla="val 20247"/>
              </a:avLst>
            </a:prstGeom>
            <a:solidFill>
              <a:schemeClr val="accent1">
                <a:lumMod val="20000"/>
                <a:lumOff val="80000"/>
                <a:alpha val="99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r>
                <a:rPr lang="en-JP" sz="1200" dirty="0">
                  <a:solidFill>
                    <a:schemeClr val="tx2"/>
                  </a:solidFill>
                  <a:latin typeface="Meiryo" panose="020B0604030504040204" pitchFamily="34" charset="-128"/>
                  <a:ea typeface="Meiryo" panose="020B0604030504040204" pitchFamily="34" charset="-128"/>
                </a:rPr>
                <a:t>ポリシーの生成をクリック</a:t>
              </a:r>
            </a:p>
          </p:txBody>
        </p:sp>
        <p:sp>
          <p:nvSpPr>
            <p:cNvPr id="15" name="Rectangle 14">
              <a:extLst>
                <a:ext uri="{FF2B5EF4-FFF2-40B4-BE49-F238E27FC236}">
                  <a16:creationId xmlns:a16="http://schemas.microsoft.com/office/drawing/2014/main" id="{21064C2D-40BC-D92A-3F4E-D8FD9B85E26C}"/>
                </a:ext>
              </a:extLst>
            </p:cNvPr>
            <p:cNvSpPr/>
            <p:nvPr/>
          </p:nvSpPr>
          <p:spPr>
            <a:xfrm>
              <a:off x="684490" y="1639488"/>
              <a:ext cx="3755430" cy="704233"/>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JP" sz="1200" dirty="0">
                <a:solidFill>
                  <a:schemeClr val="tx2"/>
                </a:solidFill>
              </a:endParaRPr>
            </a:p>
          </p:txBody>
        </p:sp>
        <p:sp>
          <p:nvSpPr>
            <p:cNvPr id="16" name="Rectangular Callout 15">
              <a:extLst>
                <a:ext uri="{FF2B5EF4-FFF2-40B4-BE49-F238E27FC236}">
                  <a16:creationId xmlns:a16="http://schemas.microsoft.com/office/drawing/2014/main" id="{D05B0E91-94BA-CA8F-C7CD-F17F7B48C5F8}"/>
                </a:ext>
              </a:extLst>
            </p:cNvPr>
            <p:cNvSpPr/>
            <p:nvPr/>
          </p:nvSpPr>
          <p:spPr>
            <a:xfrm>
              <a:off x="3017520" y="2752566"/>
              <a:ext cx="3419900" cy="832890"/>
            </a:xfrm>
            <a:prstGeom prst="wedgeRectCallout">
              <a:avLst>
                <a:gd name="adj1" fmla="val -54218"/>
                <a:gd name="adj2" fmla="val -102288"/>
              </a:avLst>
            </a:prstGeom>
            <a:solidFill>
              <a:schemeClr val="accent1">
                <a:lumMod val="20000"/>
                <a:lumOff val="80000"/>
                <a:alpha val="99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r>
                <a:rPr lang="en-JP" sz="1200" dirty="0">
                  <a:solidFill>
                    <a:schemeClr val="tx2"/>
                  </a:solidFill>
                  <a:latin typeface="Meiryo" panose="020B0604030504040204" pitchFamily="34" charset="-128"/>
                  <a:ea typeface="Meiryo" panose="020B0604030504040204" pitchFamily="34" charset="-128"/>
                </a:rPr>
                <a:t>テスト用のロール(十分な権限)で特定操作をしIAMコンソールからロールを確認</a:t>
              </a:r>
            </a:p>
          </p:txBody>
        </p:sp>
        <p:cxnSp>
          <p:nvCxnSpPr>
            <p:cNvPr id="17" name="Straight Arrow Connector 16">
              <a:extLst>
                <a:ext uri="{FF2B5EF4-FFF2-40B4-BE49-F238E27FC236}">
                  <a16:creationId xmlns:a16="http://schemas.microsoft.com/office/drawing/2014/main" id="{06E63EA6-BB1B-EECE-D735-42D831389A0E}"/>
                </a:ext>
              </a:extLst>
            </p:cNvPr>
            <p:cNvCxnSpPr>
              <a:cxnSpLocks/>
              <a:stCxn id="15" idx="2"/>
              <a:endCxn id="7" idx="0"/>
            </p:cNvCxnSpPr>
            <p:nvPr/>
          </p:nvCxnSpPr>
          <p:spPr>
            <a:xfrm flipH="1">
              <a:off x="1185526" y="2343721"/>
              <a:ext cx="1376680" cy="3294055"/>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sp>
          <p:nvSpPr>
            <p:cNvPr id="20" name="Rectangular Callout 19">
              <a:extLst>
                <a:ext uri="{FF2B5EF4-FFF2-40B4-BE49-F238E27FC236}">
                  <a16:creationId xmlns:a16="http://schemas.microsoft.com/office/drawing/2014/main" id="{1B31D82C-D087-0DBF-378D-96D352159EF2}"/>
                </a:ext>
              </a:extLst>
            </p:cNvPr>
            <p:cNvSpPr/>
            <p:nvPr/>
          </p:nvSpPr>
          <p:spPr>
            <a:xfrm>
              <a:off x="11257285" y="2103677"/>
              <a:ext cx="1828800" cy="648890"/>
            </a:xfrm>
            <a:prstGeom prst="wedgeRectCallout">
              <a:avLst>
                <a:gd name="adj1" fmla="val -95833"/>
                <a:gd name="adj2" fmla="val 20247"/>
              </a:avLst>
            </a:prstGeom>
            <a:solidFill>
              <a:schemeClr val="accent1">
                <a:lumMod val="20000"/>
                <a:lumOff val="80000"/>
                <a:alpha val="99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r>
                <a:rPr lang="en-JP" sz="1200" dirty="0">
                  <a:solidFill>
                    <a:schemeClr val="tx2"/>
                  </a:solidFill>
                  <a:latin typeface="Meiryo" panose="020B0604030504040204" pitchFamily="34" charset="-128"/>
                  <a:ea typeface="Meiryo" panose="020B0604030504040204" pitchFamily="34" charset="-128"/>
                </a:rPr>
                <a:t>対象期間を入力</a:t>
              </a:r>
            </a:p>
          </p:txBody>
        </p:sp>
        <p:sp>
          <p:nvSpPr>
            <p:cNvPr id="21" name="Rectangular Callout 20">
              <a:extLst>
                <a:ext uri="{FF2B5EF4-FFF2-40B4-BE49-F238E27FC236}">
                  <a16:creationId xmlns:a16="http://schemas.microsoft.com/office/drawing/2014/main" id="{985499E0-7725-8C01-3345-331F47BF3BFA}"/>
                </a:ext>
              </a:extLst>
            </p:cNvPr>
            <p:cNvSpPr/>
            <p:nvPr/>
          </p:nvSpPr>
          <p:spPr>
            <a:xfrm>
              <a:off x="10858383" y="4873182"/>
              <a:ext cx="2432854" cy="648890"/>
            </a:xfrm>
            <a:prstGeom prst="wedgeRectCallout">
              <a:avLst>
                <a:gd name="adj1" fmla="val -86348"/>
                <a:gd name="adj2" fmla="val 65653"/>
              </a:avLst>
            </a:prstGeom>
            <a:solidFill>
              <a:schemeClr val="accent1">
                <a:lumMod val="20000"/>
                <a:lumOff val="80000"/>
                <a:alpha val="99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r>
                <a:rPr lang="en-JP" sz="1200" dirty="0">
                  <a:solidFill>
                    <a:schemeClr val="tx2"/>
                  </a:solidFill>
                  <a:latin typeface="Meiryo" panose="020B0604030504040204" pitchFamily="34" charset="-128"/>
                  <a:ea typeface="Meiryo" panose="020B0604030504040204" pitchFamily="34" charset="-128"/>
                </a:rPr>
                <a:t>ポリシーが自動生成</a:t>
              </a:r>
              <a:br>
                <a:rPr lang="en-JP" sz="1200" dirty="0">
                  <a:solidFill>
                    <a:schemeClr val="tx2"/>
                  </a:solidFill>
                  <a:latin typeface="Meiryo" panose="020B0604030504040204" pitchFamily="34" charset="-128"/>
                  <a:ea typeface="Meiryo" panose="020B0604030504040204" pitchFamily="34" charset="-128"/>
                </a:rPr>
              </a:br>
              <a:r>
                <a:rPr lang="en-JP" sz="1200" dirty="0">
                  <a:solidFill>
                    <a:schemeClr val="tx2"/>
                  </a:solidFill>
                  <a:latin typeface="Meiryo" panose="020B0604030504040204" pitchFamily="34" charset="-128"/>
                  <a:ea typeface="Meiryo" panose="020B0604030504040204" pitchFamily="34" charset="-128"/>
                </a:rPr>
                <a:t>(必要に応じて精査)</a:t>
              </a:r>
            </a:p>
          </p:txBody>
        </p:sp>
        <p:sp>
          <p:nvSpPr>
            <p:cNvPr id="22" name="正方形/長方形 5">
              <a:extLst>
                <a:ext uri="{FF2B5EF4-FFF2-40B4-BE49-F238E27FC236}">
                  <a16:creationId xmlns:a16="http://schemas.microsoft.com/office/drawing/2014/main" id="{400C0384-7BFB-EA33-0007-B345EFAD87C0}"/>
                </a:ext>
              </a:extLst>
            </p:cNvPr>
            <p:cNvSpPr/>
            <p:nvPr/>
          </p:nvSpPr>
          <p:spPr>
            <a:xfrm>
              <a:off x="463489" y="6998554"/>
              <a:ext cx="7396694" cy="1037999"/>
            </a:xfrm>
            <a:prstGeom prst="rect">
              <a:avLst/>
            </a:prstGeom>
            <a:solidFill>
              <a:schemeClr val="tx1">
                <a:lumMod val="10000"/>
                <a:lumOff val="90000"/>
                <a:alpha val="99000"/>
              </a:schemeClr>
            </a:solidFill>
          </p:spPr>
          <p:txBody>
            <a:bodyPr wrap="square">
              <a:spAutoFit/>
            </a:bodyPr>
            <a:lstStyle/>
            <a:p>
              <a:r>
                <a:rPr lang="en-US" altLang="ja-JP" sz="917" dirty="0">
                  <a:latin typeface="Meiryo" panose="020B0604030504040204" pitchFamily="34" charset="-128"/>
                  <a:ea typeface="Meiryo" panose="020B0604030504040204" pitchFamily="34" charset="-128"/>
                </a:rPr>
                <a:t>【</a:t>
              </a:r>
              <a:r>
                <a:rPr lang="ja-JP" altLang="en-US" sz="917" dirty="0">
                  <a:latin typeface="Meiryo" panose="020B0604030504040204" pitchFamily="34" charset="-128"/>
                  <a:ea typeface="Meiryo" panose="020B0604030504040204" pitchFamily="34" charset="-128"/>
                </a:rPr>
                <a:t>参考</a:t>
              </a:r>
              <a:r>
                <a:rPr lang="en-US" altLang="ja-JP" sz="917" dirty="0">
                  <a:latin typeface="Meiryo" panose="020B0604030504040204" pitchFamily="34" charset="-128"/>
                  <a:ea typeface="Meiryo" panose="020B0604030504040204" pitchFamily="34" charset="-128"/>
                </a:rPr>
                <a:t>】IAM Access Analyzer </a:t>
              </a:r>
              <a:r>
                <a:rPr lang="ja-JP" altLang="en-US" sz="917" dirty="0">
                  <a:latin typeface="Meiryo" panose="020B0604030504040204" pitchFamily="34" charset="-128"/>
                  <a:ea typeface="Meiryo" panose="020B0604030504040204" pitchFamily="34" charset="-128"/>
                </a:rPr>
                <a:t>を利用して、アクセスアクティビティに基づいて </a:t>
              </a:r>
              <a:r>
                <a:rPr lang="en-US" altLang="ja-JP" sz="917" dirty="0">
                  <a:latin typeface="Meiryo" panose="020B0604030504040204" pitchFamily="34" charset="-128"/>
                  <a:ea typeface="Meiryo" panose="020B0604030504040204" pitchFamily="34" charset="-128"/>
                </a:rPr>
                <a:t>IAM </a:t>
              </a:r>
              <a:r>
                <a:rPr lang="ja-JP" altLang="en-US" sz="917" dirty="0">
                  <a:latin typeface="Meiryo" panose="020B0604030504040204" pitchFamily="34" charset="-128"/>
                  <a:ea typeface="Meiryo" panose="020B0604030504040204" pitchFamily="34" charset="-128"/>
                </a:rPr>
                <a:t>ポリシーを生成し、最小限の権限のアクセス許可を簡単に実装する</a:t>
              </a:r>
              <a:endParaRPr lang="en-US" altLang="ja-JP" sz="917" dirty="0">
                <a:latin typeface="Meiryo" panose="020B0604030504040204" pitchFamily="34" charset="-128"/>
                <a:ea typeface="Meiryo" panose="020B0604030504040204" pitchFamily="34" charset="-128"/>
              </a:endParaRPr>
            </a:p>
            <a:p>
              <a:r>
                <a:rPr kumimoji="1" lang="en-US" altLang="ja-JP" sz="917" dirty="0">
                  <a:latin typeface="Meiryo" panose="020B0604030504040204" pitchFamily="34" charset="-128"/>
                  <a:ea typeface="Meiryo" panose="020B0604030504040204" pitchFamily="34" charset="-128"/>
                  <a:cs typeface="Amazon Ember" panose="020B0603020204020204" pitchFamily="34" charset="0"/>
                  <a:hlinkClick r:id="rId5"/>
                </a:rPr>
                <a:t>https://aws.amazon.com/jp/blogs/news/iam-access-analyzer-makes-it-easier-to-implement-least-privilege-permissions-by-generating-iam-policies-based-on-access-activity/</a:t>
              </a:r>
            </a:p>
          </p:txBody>
        </p:sp>
      </p:grpSp>
      <p:sp>
        <p:nvSpPr>
          <p:cNvPr id="23" name="正方形/長方形 22">
            <a:extLst>
              <a:ext uri="{FF2B5EF4-FFF2-40B4-BE49-F238E27FC236}">
                <a16:creationId xmlns:a16="http://schemas.microsoft.com/office/drawing/2014/main" id="{B6B12B04-E73F-4534-9682-BC3CBCDB02BE}"/>
              </a:ext>
            </a:extLst>
          </p:cNvPr>
          <p:cNvSpPr/>
          <p:nvPr/>
        </p:nvSpPr>
        <p:spPr>
          <a:xfrm>
            <a:off x="3" y="1173646"/>
            <a:ext cx="3129278" cy="4847498"/>
          </a:xfrm>
          <a:prstGeom prst="rect">
            <a:avLst/>
          </a:prstGeom>
          <a:solidFill>
            <a:srgbClr val="2A2E32"/>
          </a:solidFill>
          <a:ln>
            <a:solidFill>
              <a:srgbClr val="648A33"/>
            </a:solidFill>
          </a:ln>
          <a:effectLst/>
        </p:spPr>
        <p:style>
          <a:lnRef idx="1">
            <a:schemeClr val="accent1"/>
          </a:lnRef>
          <a:fillRef idx="3">
            <a:schemeClr val="accent1"/>
          </a:fillRef>
          <a:effectRef idx="2">
            <a:schemeClr val="accent1"/>
          </a:effectRef>
          <a:fontRef idx="minor">
            <a:schemeClr val="lt1"/>
          </a:fontRef>
        </p:style>
        <p:txBody>
          <a:bodyPr lIns="48000" tIns="96000" rIns="48000" bIns="48000" rtlCol="0" anchor="t" anchorCtr="0"/>
          <a:lstStyle/>
          <a:p>
            <a:pPr algn="ctr"/>
            <a:r>
              <a:rPr kumimoji="1" lang="ja-JP" altLang="en-US" sz="2000" b="1" dirty="0">
                <a:gradFill>
                  <a:gsLst>
                    <a:gs pos="0">
                      <a:schemeClr val="bg1"/>
                    </a:gs>
                    <a:gs pos="100000">
                      <a:schemeClr val="bg1"/>
                    </a:gs>
                  </a:gsLst>
                  <a:lin ang="16200000" scaled="0"/>
                </a:gradFill>
                <a:latin typeface="Meiryo" panose="020B0604030504040204" pitchFamily="34" charset="-128"/>
                <a:ea typeface="Meiryo" panose="020B0604030504040204" pitchFamily="34" charset="-128"/>
                <a:cs typeface="Meiryo" charset="-128"/>
              </a:rPr>
              <a:t>アクセスアナライザーが</a:t>
            </a:r>
            <a:br>
              <a:rPr kumimoji="1" lang="ja-JP" altLang="en-US" sz="2000" b="1" dirty="0">
                <a:gradFill>
                  <a:gsLst>
                    <a:gs pos="0">
                      <a:schemeClr val="bg1"/>
                    </a:gs>
                    <a:gs pos="100000">
                      <a:schemeClr val="bg1"/>
                    </a:gs>
                  </a:gsLst>
                  <a:lin ang="16200000" scaled="0"/>
                </a:gradFill>
                <a:latin typeface="Meiryo" panose="020B0604030504040204" pitchFamily="34" charset="-128"/>
                <a:ea typeface="Meiryo" panose="020B0604030504040204" pitchFamily="34" charset="-128"/>
                <a:cs typeface="Meiryo" charset="-128"/>
              </a:rPr>
            </a:br>
            <a:r>
              <a:rPr kumimoji="1" lang="ja-JP" altLang="en-US" sz="2000" b="1" dirty="0">
                <a:gradFill>
                  <a:gsLst>
                    <a:gs pos="0">
                      <a:schemeClr val="bg1"/>
                    </a:gs>
                    <a:gs pos="100000">
                      <a:schemeClr val="bg1"/>
                    </a:gs>
                  </a:gsLst>
                  <a:lin ang="16200000" scaled="0"/>
                </a:gradFill>
                <a:latin typeface="Meiryo" panose="020B0604030504040204" pitchFamily="34" charset="-128"/>
                <a:ea typeface="Meiryo" panose="020B0604030504040204" pitchFamily="34" charset="-128"/>
                <a:cs typeface="Meiryo" charset="-128"/>
              </a:rPr>
              <a:t>できること</a:t>
            </a:r>
          </a:p>
          <a:p>
            <a:pPr algn="ctr"/>
            <a:endParaRPr kumimoji="1" lang="en-US" altLang="ja-JP" sz="1667" b="1" dirty="0">
              <a:gradFill>
                <a:gsLst>
                  <a:gs pos="0">
                    <a:schemeClr val="bg1"/>
                  </a:gs>
                  <a:gs pos="100000">
                    <a:schemeClr val="bg1"/>
                  </a:gs>
                </a:gsLst>
                <a:lin ang="16200000" scaled="0"/>
              </a:gradFill>
              <a:latin typeface="Meiryo" panose="020B0604030504040204" pitchFamily="34" charset="-128"/>
              <a:ea typeface="Meiryo" panose="020B0604030504040204" pitchFamily="34" charset="-128"/>
              <a:cs typeface="Meiryo" charset="-128"/>
            </a:endParaRPr>
          </a:p>
          <a:p>
            <a:pPr marL="143994" indent="-143994">
              <a:spcBef>
                <a:spcPts val="133"/>
              </a:spcBef>
              <a:buFont typeface="Arial" panose="020B0604020202020204" pitchFamily="34" charset="0"/>
              <a:buChar char="•"/>
            </a:pPr>
            <a:r>
              <a:rPr kumimoji="1" lang="en-US" altLang="ja-JP" sz="1667" dirty="0">
                <a:gradFill>
                  <a:gsLst>
                    <a:gs pos="0">
                      <a:schemeClr val="bg1"/>
                    </a:gs>
                    <a:gs pos="100000">
                      <a:schemeClr val="bg1"/>
                    </a:gs>
                  </a:gsLst>
                  <a:lin ang="16200000" scaled="0"/>
                </a:gradFill>
                <a:latin typeface="Meiryo" panose="020B0604030504040204" pitchFamily="34" charset="-128"/>
                <a:ea typeface="Meiryo" panose="020B0604030504040204" pitchFamily="34" charset="-128"/>
                <a:cs typeface="Meiryo" charset="-128"/>
              </a:rPr>
              <a:t>IAM</a:t>
            </a:r>
            <a:r>
              <a:rPr kumimoji="1" lang="ja-JP" altLang="en-US" sz="1667" dirty="0">
                <a:gradFill>
                  <a:gsLst>
                    <a:gs pos="0">
                      <a:schemeClr val="bg1"/>
                    </a:gs>
                    <a:gs pos="100000">
                      <a:schemeClr val="bg1"/>
                    </a:gs>
                  </a:gsLst>
                  <a:lin ang="16200000" scaled="0"/>
                </a:gradFill>
                <a:latin typeface="Meiryo" panose="020B0604030504040204" pitchFamily="34" charset="-128"/>
                <a:ea typeface="Meiryo" panose="020B0604030504040204" pitchFamily="34" charset="-128"/>
                <a:cs typeface="Meiryo" charset="-128"/>
              </a:rPr>
              <a:t>サービスの１機能</a:t>
            </a:r>
            <a:endParaRPr kumimoji="1" lang="en-US" altLang="ja-JP" sz="1667" dirty="0">
              <a:gradFill>
                <a:gsLst>
                  <a:gs pos="0">
                    <a:schemeClr val="bg1"/>
                  </a:gs>
                  <a:gs pos="100000">
                    <a:schemeClr val="bg1"/>
                  </a:gs>
                </a:gsLst>
                <a:lin ang="16200000" scaled="0"/>
              </a:gradFill>
              <a:latin typeface="Meiryo" panose="020B0604030504040204" pitchFamily="34" charset="-128"/>
              <a:ea typeface="Meiryo" panose="020B0604030504040204" pitchFamily="34" charset="-128"/>
              <a:cs typeface="Meiryo" charset="-128"/>
            </a:endParaRPr>
          </a:p>
          <a:p>
            <a:pPr marL="143994" indent="-143994">
              <a:spcBef>
                <a:spcPts val="133"/>
              </a:spcBef>
              <a:buFont typeface="Arial" panose="020B0604020202020204" pitchFamily="34" charset="0"/>
              <a:buChar char="•"/>
            </a:pPr>
            <a:r>
              <a:rPr kumimoji="1" lang="en-US" altLang="ja-JP" sz="1667" dirty="0">
                <a:gradFill>
                  <a:gsLst>
                    <a:gs pos="0">
                      <a:schemeClr val="bg1"/>
                    </a:gs>
                    <a:gs pos="100000">
                      <a:schemeClr val="bg1"/>
                    </a:gs>
                  </a:gsLst>
                  <a:lin ang="16200000" scaled="0"/>
                </a:gradFill>
                <a:latin typeface="Meiryo" panose="020B0604030504040204" pitchFamily="34" charset="-128"/>
                <a:ea typeface="Meiryo" panose="020B0604030504040204" pitchFamily="34" charset="-128"/>
                <a:cs typeface="Meiryo" charset="-128"/>
              </a:rPr>
              <a:t>IAM Access </a:t>
            </a:r>
            <a:r>
              <a:rPr kumimoji="1" lang="en-US" altLang="ja-JP" sz="1667" dirty="0" err="1">
                <a:gradFill>
                  <a:gsLst>
                    <a:gs pos="0">
                      <a:schemeClr val="bg1"/>
                    </a:gs>
                    <a:gs pos="100000">
                      <a:schemeClr val="bg1"/>
                    </a:gs>
                  </a:gsLst>
                  <a:lin ang="16200000" scaled="0"/>
                </a:gradFill>
                <a:latin typeface="Meiryo" panose="020B0604030504040204" pitchFamily="34" charset="-128"/>
                <a:ea typeface="Meiryo" panose="020B0604030504040204" pitchFamily="34" charset="-128"/>
                <a:cs typeface="Meiryo" charset="-128"/>
              </a:rPr>
              <a:t>Aanalyzer</a:t>
            </a:r>
            <a:r>
              <a:rPr kumimoji="1" lang="ja-JP" altLang="en-US" sz="1667" dirty="0">
                <a:gradFill>
                  <a:gsLst>
                    <a:gs pos="0">
                      <a:schemeClr val="bg1"/>
                    </a:gs>
                    <a:gs pos="100000">
                      <a:schemeClr val="bg1"/>
                    </a:gs>
                  </a:gsLst>
                  <a:lin ang="16200000" scaled="0"/>
                </a:gradFill>
                <a:latin typeface="Meiryo" panose="020B0604030504040204" pitchFamily="34" charset="-128"/>
                <a:ea typeface="Meiryo" panose="020B0604030504040204" pitchFamily="34" charset="-128"/>
                <a:cs typeface="Meiryo" charset="-128"/>
              </a:rPr>
              <a:t>の機能で</a:t>
            </a:r>
            <a:r>
              <a:rPr kumimoji="1" lang="en-US" altLang="ja-JP" sz="1667" dirty="0">
                <a:gradFill>
                  <a:gsLst>
                    <a:gs pos="0">
                      <a:schemeClr val="bg1"/>
                    </a:gs>
                    <a:gs pos="100000">
                      <a:schemeClr val="bg1"/>
                    </a:gs>
                  </a:gsLst>
                  <a:lin ang="16200000" scaled="0"/>
                </a:gradFill>
                <a:latin typeface="Meiryo" panose="020B0604030504040204" pitchFamily="34" charset="-128"/>
                <a:ea typeface="Meiryo" panose="020B0604030504040204" pitchFamily="34" charset="-128"/>
                <a:cs typeface="Meiryo" charset="-128"/>
              </a:rPr>
              <a:t>CloudTrail</a:t>
            </a:r>
            <a:r>
              <a:rPr kumimoji="1" lang="ja-JP" altLang="en-US" sz="1667" dirty="0">
                <a:gradFill>
                  <a:gsLst>
                    <a:gs pos="0">
                      <a:schemeClr val="bg1"/>
                    </a:gs>
                    <a:gs pos="100000">
                      <a:schemeClr val="bg1"/>
                    </a:gs>
                  </a:gsLst>
                  <a:lin ang="16200000" scaled="0"/>
                </a:gradFill>
                <a:latin typeface="Meiryo" panose="020B0604030504040204" pitchFamily="34" charset="-128"/>
                <a:ea typeface="Meiryo" panose="020B0604030504040204" pitchFamily="34" charset="-128"/>
                <a:cs typeface="Meiryo" charset="-128"/>
              </a:rPr>
              <a:t>ログから操作に必要な権限を特定する</a:t>
            </a:r>
            <a:endParaRPr kumimoji="1" lang="en-US" altLang="ja-JP" sz="1667" dirty="0">
              <a:gradFill>
                <a:gsLst>
                  <a:gs pos="0">
                    <a:schemeClr val="bg1"/>
                  </a:gs>
                  <a:gs pos="100000">
                    <a:schemeClr val="bg1"/>
                  </a:gs>
                </a:gsLst>
                <a:lin ang="16200000" scaled="0"/>
              </a:gradFill>
              <a:latin typeface="Meiryo" panose="020B0604030504040204" pitchFamily="34" charset="-128"/>
              <a:ea typeface="Meiryo" panose="020B0604030504040204" pitchFamily="34" charset="-128"/>
              <a:cs typeface="Meiryo" charset="-128"/>
            </a:endParaRPr>
          </a:p>
          <a:p>
            <a:pPr marL="143994" indent="-143994">
              <a:spcBef>
                <a:spcPts val="133"/>
              </a:spcBef>
              <a:buFont typeface="Arial" panose="020B0604020202020204" pitchFamily="34" charset="0"/>
              <a:buChar char="•"/>
            </a:pPr>
            <a:r>
              <a:rPr kumimoji="1" lang="ja-JP" altLang="en-US" sz="1667" dirty="0">
                <a:gradFill>
                  <a:gsLst>
                    <a:gs pos="0">
                      <a:schemeClr val="bg1"/>
                    </a:gs>
                    <a:gs pos="100000">
                      <a:schemeClr val="bg1"/>
                    </a:gs>
                  </a:gsLst>
                  <a:lin ang="16200000" scaled="0"/>
                </a:gradFill>
                <a:latin typeface="Meiryo" panose="020B0604030504040204" pitchFamily="34" charset="-128"/>
                <a:ea typeface="Meiryo" panose="020B0604030504040204" pitchFamily="34" charset="-128"/>
                <a:cs typeface="Meiryo" charset="-128"/>
              </a:rPr>
              <a:t>その他、既存のアクセス許可の設定状況を分析し、意図しないパブリックおよびクロスアカウントアクセスを検出する機能もある</a:t>
            </a:r>
            <a:endParaRPr kumimoji="1" lang="en-US" altLang="ja-JP" sz="1667" dirty="0">
              <a:gradFill>
                <a:gsLst>
                  <a:gs pos="0">
                    <a:schemeClr val="bg1"/>
                  </a:gs>
                  <a:gs pos="100000">
                    <a:schemeClr val="bg1"/>
                  </a:gs>
                </a:gsLst>
                <a:lin ang="16200000" scaled="0"/>
              </a:gradFill>
              <a:latin typeface="Meiryo" panose="020B0604030504040204" pitchFamily="34" charset="-128"/>
              <a:ea typeface="Meiryo" panose="020B0604030504040204" pitchFamily="34" charset="-128"/>
              <a:cs typeface="Meiryo" charset="-128"/>
            </a:endParaRPr>
          </a:p>
          <a:p>
            <a:pPr marL="143994" indent="-143994">
              <a:spcBef>
                <a:spcPts val="133"/>
              </a:spcBef>
              <a:buFont typeface="Arial" panose="020B0604020202020204" pitchFamily="34" charset="0"/>
              <a:buChar char="•"/>
            </a:pPr>
            <a:endParaRPr kumimoji="1" lang="ja-JP" altLang="en-US" sz="1667" dirty="0">
              <a:gradFill>
                <a:gsLst>
                  <a:gs pos="0">
                    <a:schemeClr val="bg1"/>
                  </a:gs>
                  <a:gs pos="100000">
                    <a:schemeClr val="bg1"/>
                  </a:gs>
                </a:gsLst>
                <a:lin ang="16200000" scaled="0"/>
              </a:gradFill>
              <a:latin typeface="Meiryo" panose="020B0604030504040204" pitchFamily="34" charset="-128"/>
              <a:ea typeface="Meiryo" panose="020B0604030504040204" pitchFamily="34" charset="-128"/>
              <a:cs typeface="Meiryo" charset="-128"/>
            </a:endParaRPr>
          </a:p>
        </p:txBody>
      </p:sp>
      <p:sp>
        <p:nvSpPr>
          <p:cNvPr id="2" name="テキスト ボックス 1">
            <a:extLst>
              <a:ext uri="{FF2B5EF4-FFF2-40B4-BE49-F238E27FC236}">
                <a16:creationId xmlns:a16="http://schemas.microsoft.com/office/drawing/2014/main" id="{D867AF44-4329-1F32-1F62-98535ED7A334}"/>
              </a:ext>
            </a:extLst>
          </p:cNvPr>
          <p:cNvSpPr txBox="1"/>
          <p:nvPr/>
        </p:nvSpPr>
        <p:spPr>
          <a:xfrm>
            <a:off x="10607211" y="0"/>
            <a:ext cx="1584789" cy="369332"/>
          </a:xfrm>
          <a:prstGeom prst="rect">
            <a:avLst/>
          </a:prstGeom>
          <a:noFill/>
        </p:spPr>
        <p:txBody>
          <a:bodyPr wrap="square" anchor="ctr">
            <a:spAutoFit/>
          </a:bodyPr>
          <a:lstStyle/>
          <a:p>
            <a:pPr algn="ctr"/>
            <a:r>
              <a:rPr lang="en-US" altLang="ja-JP" sz="1800" b="0" i="0" dirty="0">
                <a:solidFill>
                  <a:schemeClr val="bg1">
                    <a:lumMod val="50000"/>
                  </a:schemeClr>
                </a:solidFill>
                <a:effectLst/>
                <a:latin typeface="Meiryo" panose="020B0604030504040204" pitchFamily="34" charset="-128"/>
                <a:ea typeface="Meiryo" panose="020B0604030504040204" pitchFamily="34" charset="-128"/>
              </a:rPr>
              <a:t>SEC03-BP04</a:t>
            </a:r>
            <a:endParaRPr lang="ja-JP" altLang="en-US">
              <a:solidFill>
                <a:schemeClr val="bg1">
                  <a:lumMod val="50000"/>
                </a:schemeClr>
              </a:solidFill>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145435190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DAFE1B-9D43-D5C2-1163-7CCCD6C012E3}"/>
              </a:ext>
            </a:extLst>
          </p:cNvPr>
          <p:cNvSpPr>
            <a:spLocks noGrp="1"/>
          </p:cNvSpPr>
          <p:nvPr>
            <p:ph type="title"/>
          </p:nvPr>
        </p:nvSpPr>
        <p:spPr/>
        <p:txBody>
          <a:bodyPr/>
          <a:lstStyle/>
          <a:p>
            <a:pPr algn="l"/>
            <a:r>
              <a:rPr lang="en-JP" sz="2400" dirty="0"/>
              <a:t>レビュー観点 : </a:t>
            </a:r>
            <a:r>
              <a:rPr lang="en-US" altLang="ja-JP" sz="2400" dirty="0"/>
              <a:t>ID</a:t>
            </a:r>
            <a:r>
              <a:rPr lang="ja-JP" altLang="en-US" sz="2400"/>
              <a:t>とアクセス管理</a:t>
            </a:r>
            <a:r>
              <a:rPr lang="en-US" altLang="ja-JP" sz="2400" dirty="0"/>
              <a:t> / Permission Management</a:t>
            </a:r>
            <a:br>
              <a:rPr lang="en-JP" sz="2400" dirty="0"/>
            </a:br>
            <a:r>
              <a:rPr lang="en-US" sz="2800" b="0" i="0" dirty="0">
                <a:solidFill>
                  <a:srgbClr val="16191F"/>
                </a:solidFill>
                <a:effectLst/>
                <a:latin typeface="Amazon Ember" panose="020B0603020204020204" pitchFamily="34" charset="0"/>
              </a:rPr>
              <a:t>SEC03-BP0</a:t>
            </a:r>
            <a:r>
              <a:rPr lang="en-US" altLang="ja-JP" sz="2800" b="0" i="0" dirty="0">
                <a:solidFill>
                  <a:srgbClr val="16191F"/>
                </a:solidFill>
                <a:effectLst/>
                <a:latin typeface="Amazon Ember" panose="020B0603020204020204" pitchFamily="34" charset="0"/>
              </a:rPr>
              <a:t>5 </a:t>
            </a:r>
            <a:r>
              <a:rPr lang="ja-JP" altLang="en-US" sz="2800" b="0" i="0">
                <a:solidFill>
                  <a:srgbClr val="16191F"/>
                </a:solidFill>
                <a:effectLst/>
                <a:latin typeface="Amazon Ember" panose="020B0603020204020204" pitchFamily="34" charset="0"/>
              </a:rPr>
              <a:t>組織のアクセス許可ガードレールを定義する</a:t>
            </a:r>
            <a:endParaRPr lang="en-JP" sz="3600" dirty="0"/>
          </a:p>
        </p:txBody>
      </p:sp>
      <p:sp>
        <p:nvSpPr>
          <p:cNvPr id="3" name="Text Placeholder 2">
            <a:extLst>
              <a:ext uri="{FF2B5EF4-FFF2-40B4-BE49-F238E27FC236}">
                <a16:creationId xmlns:a16="http://schemas.microsoft.com/office/drawing/2014/main" id="{57D180CB-6965-22E7-4C3F-7BC75DB3949C}"/>
              </a:ext>
            </a:extLst>
          </p:cNvPr>
          <p:cNvSpPr>
            <a:spLocks noGrp="1"/>
          </p:cNvSpPr>
          <p:nvPr>
            <p:ph type="body" sz="quarter" idx="10"/>
          </p:nvPr>
        </p:nvSpPr>
        <p:spPr/>
        <p:txBody>
          <a:bodyPr/>
          <a:lstStyle/>
          <a:p>
            <a:r>
              <a:rPr lang="en-JP" sz="1400" dirty="0">
                <a:solidFill>
                  <a:srgbClr val="0070C0"/>
                </a:solidFill>
              </a:rPr>
              <a:t>ポイント</a:t>
            </a:r>
          </a:p>
          <a:p>
            <a:pPr marL="285750" indent="-285750">
              <a:buFont typeface="Arial" panose="020B0604020202020204" pitchFamily="34" charset="0"/>
              <a:buChar char="•"/>
            </a:pPr>
            <a:r>
              <a:rPr lang="en-JP" sz="1400" dirty="0"/>
              <a:t>組織の全てのIDへのアクセスを制限する共通コントロールの要件を特定し、実装する。</a:t>
            </a:r>
          </a:p>
          <a:p>
            <a:pPr marL="882362" lvl="1" indent="-285750">
              <a:buFont typeface="Arial" panose="020B0604020202020204" pitchFamily="34" charset="0"/>
              <a:buChar char="•"/>
            </a:pPr>
            <a:r>
              <a:rPr lang="en-JP" sz="1233" dirty="0"/>
              <a:t>例: 特定のAWSリージョンへのアクセスの制限や、IAMロールなどの共通的に利用されるリソースの削除の禁止など</a:t>
            </a:r>
          </a:p>
          <a:p>
            <a:pPr marL="285750" indent="-285750">
              <a:buFont typeface="Arial" panose="020B0604020202020204" pitchFamily="34" charset="0"/>
              <a:buChar char="•"/>
            </a:pPr>
            <a:endParaRPr lang="en-JP" sz="1400" dirty="0"/>
          </a:p>
          <a:p>
            <a:endParaRPr lang="en-JP" sz="1400" dirty="0"/>
          </a:p>
          <a:p>
            <a:r>
              <a:rPr lang="en-JP" sz="1400" dirty="0">
                <a:solidFill>
                  <a:srgbClr val="0070C0"/>
                </a:solidFill>
              </a:rPr>
              <a:t>レビュー観点の例</a:t>
            </a:r>
            <a:endParaRPr lang="en-JP" sz="1233" dirty="0"/>
          </a:p>
          <a:p>
            <a:pPr marL="285750" indent="-285750">
              <a:buFont typeface="Arial" panose="020B0604020202020204" pitchFamily="34" charset="0"/>
              <a:buChar char="•"/>
            </a:pPr>
            <a:r>
              <a:rPr lang="en-JP" sz="1400" b="1" dirty="0"/>
              <a:t>AWS Organizations</a:t>
            </a:r>
            <a:r>
              <a:rPr lang="en-JP" sz="1400" dirty="0"/>
              <a:t> や</a:t>
            </a:r>
            <a:r>
              <a:rPr lang="ja-JP" altLang="en-US" sz="1400"/>
              <a:t> </a:t>
            </a:r>
            <a:r>
              <a:rPr lang="en-US" altLang="ja-JP" sz="1400" b="1" dirty="0"/>
              <a:t>SCP  (Service Control Policy)</a:t>
            </a:r>
            <a:r>
              <a:rPr lang="en-US" altLang="ja-JP" sz="1400" dirty="0"/>
              <a:t> </a:t>
            </a:r>
            <a:r>
              <a:rPr lang="ja-JP" altLang="en-US" sz="1400"/>
              <a:t>によるガードレールを設定しているか</a:t>
            </a:r>
            <a:endParaRPr lang="en-JP" sz="1400" dirty="0"/>
          </a:p>
          <a:p>
            <a:endParaRPr lang="en-JP" sz="1400" dirty="0"/>
          </a:p>
          <a:p>
            <a:endParaRPr lang="en-JP" dirty="0"/>
          </a:p>
        </p:txBody>
      </p:sp>
    </p:spTree>
    <p:extLst>
      <p:ext uri="{BB962C8B-B14F-4D97-AF65-F5344CB8AC3E}">
        <p14:creationId xmlns:p14="http://schemas.microsoft.com/office/powerpoint/2010/main" val="25758108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483F1832-90B3-4DEF-88D9-0F11477B966D}"/>
              </a:ext>
            </a:extLst>
          </p:cNvPr>
          <p:cNvSpPr/>
          <p:nvPr/>
        </p:nvSpPr>
        <p:spPr>
          <a:xfrm>
            <a:off x="361316" y="1173645"/>
            <a:ext cx="3783265" cy="624000"/>
          </a:xfrm>
          <a:prstGeom prst="rect">
            <a:avLst/>
          </a:prstGeom>
          <a:solidFill>
            <a:srgbClr val="163D51"/>
          </a:solidFill>
          <a:ln>
            <a:solidFill>
              <a:srgbClr val="2A2E3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ja-JP" altLang="en-US" sz="2333" dirty="0">
                <a:gradFill>
                  <a:gsLst>
                    <a:gs pos="0">
                      <a:schemeClr val="bg1"/>
                    </a:gs>
                    <a:gs pos="100000">
                      <a:schemeClr val="bg1"/>
                    </a:gs>
                  </a:gsLst>
                  <a:lin ang="16200000" scaled="0"/>
                </a:gradFill>
                <a:latin typeface="Meiryo" panose="020B0604030504040204" pitchFamily="34" charset="-128"/>
                <a:ea typeface="Meiryo" panose="020B0604030504040204" pitchFamily="34" charset="-128"/>
              </a:rPr>
              <a:t>セキュリティ境界の単位</a:t>
            </a:r>
          </a:p>
        </p:txBody>
      </p:sp>
      <p:sp>
        <p:nvSpPr>
          <p:cNvPr id="15" name="正方形/長方形 14">
            <a:extLst>
              <a:ext uri="{FF2B5EF4-FFF2-40B4-BE49-F238E27FC236}">
                <a16:creationId xmlns:a16="http://schemas.microsoft.com/office/drawing/2014/main" id="{0A0003D1-C123-4760-A798-2924040B4C09}"/>
              </a:ext>
            </a:extLst>
          </p:cNvPr>
          <p:cNvSpPr/>
          <p:nvPr/>
        </p:nvSpPr>
        <p:spPr>
          <a:xfrm>
            <a:off x="4300814" y="1173645"/>
            <a:ext cx="3783265" cy="624000"/>
          </a:xfrm>
          <a:prstGeom prst="rect">
            <a:avLst/>
          </a:prstGeom>
          <a:solidFill>
            <a:srgbClr val="163D51"/>
          </a:solidFill>
          <a:ln>
            <a:solidFill>
              <a:srgbClr val="2A2E3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ja-JP" altLang="en-US" sz="2333">
                <a:gradFill>
                  <a:gsLst>
                    <a:gs pos="0">
                      <a:schemeClr val="bg1"/>
                    </a:gs>
                    <a:gs pos="100000">
                      <a:schemeClr val="bg1"/>
                    </a:gs>
                  </a:gsLst>
                  <a:lin ang="16200000" scaled="0"/>
                </a:gradFill>
                <a:latin typeface="Meiryo" panose="020B0604030504040204" pitchFamily="34" charset="-128"/>
                <a:ea typeface="Meiryo" panose="020B0604030504040204" pitchFamily="34" charset="-128"/>
              </a:rPr>
              <a:t>リソース管理の単位</a:t>
            </a:r>
            <a:endParaRPr kumimoji="1" lang="ja-JP" altLang="en-US" sz="2333" dirty="0">
              <a:gradFill>
                <a:gsLst>
                  <a:gs pos="0">
                    <a:schemeClr val="bg1"/>
                  </a:gs>
                  <a:gs pos="100000">
                    <a:schemeClr val="bg1"/>
                  </a:gs>
                </a:gsLst>
                <a:lin ang="16200000" scaled="0"/>
              </a:gradFill>
              <a:latin typeface="Meiryo" panose="020B0604030504040204" pitchFamily="34" charset="-128"/>
              <a:ea typeface="Meiryo" panose="020B0604030504040204" pitchFamily="34" charset="-128"/>
            </a:endParaRPr>
          </a:p>
        </p:txBody>
      </p:sp>
      <p:sp>
        <p:nvSpPr>
          <p:cNvPr id="16" name="正方形/長方形 15">
            <a:extLst>
              <a:ext uri="{FF2B5EF4-FFF2-40B4-BE49-F238E27FC236}">
                <a16:creationId xmlns:a16="http://schemas.microsoft.com/office/drawing/2014/main" id="{8042E77E-678E-403B-9EEA-E0E6FF92B8DB}"/>
              </a:ext>
            </a:extLst>
          </p:cNvPr>
          <p:cNvSpPr/>
          <p:nvPr/>
        </p:nvSpPr>
        <p:spPr>
          <a:xfrm>
            <a:off x="8240313" y="1173645"/>
            <a:ext cx="3783265" cy="624000"/>
          </a:xfrm>
          <a:prstGeom prst="rect">
            <a:avLst/>
          </a:prstGeom>
          <a:solidFill>
            <a:srgbClr val="163D51"/>
          </a:solidFill>
          <a:ln>
            <a:solidFill>
              <a:srgbClr val="2A2E3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ja-JP" altLang="en-US" sz="2333">
                <a:gradFill>
                  <a:gsLst>
                    <a:gs pos="0">
                      <a:schemeClr val="bg1"/>
                    </a:gs>
                    <a:gs pos="100000">
                      <a:schemeClr val="bg1"/>
                    </a:gs>
                  </a:gsLst>
                  <a:lin ang="16200000" scaled="0"/>
                </a:gradFill>
                <a:latin typeface="Meiryo" panose="020B0604030504040204" pitchFamily="34" charset="-128"/>
                <a:ea typeface="Meiryo" panose="020B0604030504040204" pitchFamily="34" charset="-128"/>
              </a:rPr>
              <a:t>課金の単位</a:t>
            </a:r>
            <a:endParaRPr kumimoji="1" lang="ja-JP" altLang="en-US" sz="2333" dirty="0">
              <a:gradFill>
                <a:gsLst>
                  <a:gs pos="0">
                    <a:schemeClr val="bg1"/>
                  </a:gs>
                  <a:gs pos="100000">
                    <a:schemeClr val="bg1"/>
                  </a:gs>
                </a:gsLst>
                <a:lin ang="16200000" scaled="0"/>
              </a:gradFill>
              <a:latin typeface="Meiryo" panose="020B0604030504040204" pitchFamily="34" charset="-128"/>
              <a:ea typeface="Meiryo" panose="020B0604030504040204" pitchFamily="34" charset="-128"/>
            </a:endParaRPr>
          </a:p>
        </p:txBody>
      </p:sp>
      <p:sp>
        <p:nvSpPr>
          <p:cNvPr id="20" name="正方形/長方形 19">
            <a:extLst>
              <a:ext uri="{FF2B5EF4-FFF2-40B4-BE49-F238E27FC236}">
                <a16:creationId xmlns:a16="http://schemas.microsoft.com/office/drawing/2014/main" id="{80BBAA53-D92F-42B7-A491-3F53A61C3D4D}"/>
              </a:ext>
            </a:extLst>
          </p:cNvPr>
          <p:cNvSpPr/>
          <p:nvPr/>
        </p:nvSpPr>
        <p:spPr>
          <a:xfrm>
            <a:off x="362181" y="4578454"/>
            <a:ext cx="3781535" cy="157469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48000" tIns="48000" rIns="48000" bIns="48000" rtlCol="0" anchor="t" anchorCtr="0"/>
          <a:lstStyle/>
          <a:p>
            <a:pPr marL="119995" indent="-119995">
              <a:spcBef>
                <a:spcPts val="400"/>
              </a:spcBef>
              <a:buFont typeface="Arial" panose="020B0604020202020204" pitchFamily="34" charset="0"/>
              <a:buChar char="•"/>
            </a:pPr>
            <a:r>
              <a:rPr kumimoji="1" lang="ja-JP" altLang="en-US" sz="15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他のお客様とのセキュリティの境界の</a:t>
            </a:r>
            <a:br>
              <a:rPr kumimoji="1" lang="en-US" altLang="ja-JP" sz="15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br>
            <a:r>
              <a:rPr kumimoji="1" lang="ja-JP" altLang="en-US" sz="15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役割を果たす </a:t>
            </a:r>
            <a:r>
              <a:rPr kumimoji="1" lang="en-US" altLang="ja-JP" sz="15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a:t>
            </a:r>
            <a:r>
              <a:rPr kumimoji="1" lang="ja-JP" altLang="en-US" sz="15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他の</a:t>
            </a:r>
            <a:r>
              <a:rPr kumimoji="1" lang="en-US" altLang="ja-JP" sz="15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AWS</a:t>
            </a:r>
            <a:r>
              <a:rPr kumimoji="1" lang="ja-JP" altLang="en-US" sz="15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アカウントの構成は見えず、アクセスできない</a:t>
            </a:r>
            <a:r>
              <a:rPr kumimoji="1" lang="en-US" altLang="ja-JP" sz="15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a:t>
            </a:r>
          </a:p>
        </p:txBody>
      </p:sp>
      <p:sp>
        <p:nvSpPr>
          <p:cNvPr id="33" name="TextBox 11">
            <a:extLst>
              <a:ext uri="{FF2B5EF4-FFF2-40B4-BE49-F238E27FC236}">
                <a16:creationId xmlns:a16="http://schemas.microsoft.com/office/drawing/2014/main" id="{2CAFE569-374F-4815-94E9-FB3A907590F8}"/>
              </a:ext>
            </a:extLst>
          </p:cNvPr>
          <p:cNvSpPr txBox="1"/>
          <p:nvPr/>
        </p:nvSpPr>
        <p:spPr>
          <a:xfrm>
            <a:off x="8931617" y="3839798"/>
            <a:ext cx="1980029" cy="400110"/>
          </a:xfrm>
          <a:prstGeom prst="rect">
            <a:avLst/>
          </a:prstGeom>
          <a:noFill/>
        </p:spPr>
        <p:txBody>
          <a:bodyPr wrap="none" rtlCol="0">
            <a:spAutoFit/>
          </a:bodyPr>
          <a:lstStyle/>
          <a:p>
            <a:r>
              <a:rPr lang="ja-JP" altLang="en-US" sz="2000" dirty="0">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cs typeface="メイリオ" panose="020B0604030504040204" pitchFamily="50" charset="-128"/>
              </a:rPr>
              <a:t>課金の分離単位</a:t>
            </a:r>
            <a:endParaRPr lang="en-US" sz="2000" dirty="0">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cs typeface="メイリオ" panose="020B0604030504040204" pitchFamily="50" charset="-128"/>
            </a:endParaRPr>
          </a:p>
        </p:txBody>
      </p:sp>
      <p:sp>
        <p:nvSpPr>
          <p:cNvPr id="38" name="TextBox 12">
            <a:extLst>
              <a:ext uri="{FF2B5EF4-FFF2-40B4-BE49-F238E27FC236}">
                <a16:creationId xmlns:a16="http://schemas.microsoft.com/office/drawing/2014/main" id="{43053BF8-4348-4BB9-B4C4-20846EF374BD}"/>
              </a:ext>
            </a:extLst>
          </p:cNvPr>
          <p:cNvSpPr txBox="1"/>
          <p:nvPr/>
        </p:nvSpPr>
        <p:spPr>
          <a:xfrm>
            <a:off x="893388" y="3839798"/>
            <a:ext cx="2749471" cy="400110"/>
          </a:xfrm>
          <a:prstGeom prst="rect">
            <a:avLst/>
          </a:prstGeom>
          <a:noFill/>
        </p:spPr>
        <p:txBody>
          <a:bodyPr wrap="none" rtlCol="0">
            <a:spAutoFit/>
          </a:bodyPr>
          <a:lstStyle/>
          <a:p>
            <a:r>
              <a:rPr lang="ja-JP" altLang="en-US" sz="2000" dirty="0">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cs typeface="メイリオ" panose="020B0604030504040204" pitchFamily="50" charset="-128"/>
              </a:rPr>
              <a:t>セキュリティ上の境界</a:t>
            </a:r>
            <a:endParaRPr lang="en-US" sz="2000" dirty="0">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cs typeface="メイリオ" panose="020B0604030504040204" pitchFamily="50" charset="-128"/>
            </a:endParaRPr>
          </a:p>
        </p:txBody>
      </p:sp>
      <p:sp>
        <p:nvSpPr>
          <p:cNvPr id="43" name="TextBox 21">
            <a:extLst>
              <a:ext uri="{FF2B5EF4-FFF2-40B4-BE49-F238E27FC236}">
                <a16:creationId xmlns:a16="http://schemas.microsoft.com/office/drawing/2014/main" id="{AFBA28A8-F0BB-42CC-92C0-E852230A84AC}"/>
              </a:ext>
            </a:extLst>
          </p:cNvPr>
          <p:cNvSpPr txBox="1"/>
          <p:nvPr/>
        </p:nvSpPr>
        <p:spPr>
          <a:xfrm>
            <a:off x="4877769" y="3839798"/>
            <a:ext cx="2492990" cy="400110"/>
          </a:xfrm>
          <a:prstGeom prst="rect">
            <a:avLst/>
          </a:prstGeom>
          <a:noFill/>
        </p:spPr>
        <p:txBody>
          <a:bodyPr wrap="none" rtlCol="0">
            <a:spAutoFit/>
          </a:bodyPr>
          <a:lstStyle/>
          <a:p>
            <a:r>
              <a:rPr lang="ja-JP" altLang="en-US" sz="2000" dirty="0">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cs typeface="メイリオ" panose="020B0604030504040204" pitchFamily="50" charset="-128"/>
              </a:rPr>
              <a:t>リソースの管理単位</a:t>
            </a:r>
            <a:endParaRPr lang="en-US" sz="2000" dirty="0">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cs typeface="メイリオ" panose="020B0604030504040204" pitchFamily="50" charset="-128"/>
            </a:endParaRPr>
          </a:p>
        </p:txBody>
      </p:sp>
      <p:sp>
        <p:nvSpPr>
          <p:cNvPr id="48" name="正方形/長方形 47">
            <a:extLst>
              <a:ext uri="{FF2B5EF4-FFF2-40B4-BE49-F238E27FC236}">
                <a16:creationId xmlns:a16="http://schemas.microsoft.com/office/drawing/2014/main" id="{E48A34D3-EF50-4CF4-A030-D2F89650F857}"/>
              </a:ext>
            </a:extLst>
          </p:cNvPr>
          <p:cNvSpPr/>
          <p:nvPr/>
        </p:nvSpPr>
        <p:spPr>
          <a:xfrm>
            <a:off x="4300813" y="4578454"/>
            <a:ext cx="3782400" cy="157469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48000" tIns="48000" rIns="48000" bIns="48000" rtlCol="0" anchor="t" anchorCtr="0"/>
          <a:lstStyle/>
          <a:p>
            <a:pPr marL="119995" indent="-119995">
              <a:buFont typeface="Arial" panose="020B0604020202020204" pitchFamily="34" charset="0"/>
              <a:buChar char="•"/>
            </a:pPr>
            <a:r>
              <a:rPr kumimoji="1" lang="ja-JP" altLang="en-US" sz="15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アカウント単位で</a:t>
            </a:r>
            <a:r>
              <a:rPr kumimoji="1" lang="en-US" altLang="ja-JP" sz="15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AWS</a:t>
            </a:r>
            <a:r>
              <a:rPr kumimoji="1" lang="ja-JP" altLang="en-US" sz="15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のさまざまな</a:t>
            </a:r>
            <a:br>
              <a:rPr kumimoji="1" lang="en-US" altLang="ja-JP" sz="15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br>
            <a:r>
              <a:rPr kumimoji="1" lang="ja-JP" altLang="en-US" sz="15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リソースを管理する</a:t>
            </a:r>
            <a:endParaRPr kumimoji="1" lang="en-US" altLang="ja-JP" sz="15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endParaRPr>
          </a:p>
          <a:p>
            <a:pPr marL="119995" indent="-119995">
              <a:spcBef>
                <a:spcPts val="400"/>
              </a:spcBef>
              <a:buFont typeface="Arial" panose="020B0604020202020204" pitchFamily="34" charset="0"/>
              <a:buChar char="•"/>
            </a:pPr>
            <a:endParaRPr kumimoji="1" lang="en-US" altLang="ja-JP" sz="15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endParaRPr>
          </a:p>
        </p:txBody>
      </p:sp>
      <p:sp>
        <p:nvSpPr>
          <p:cNvPr id="49" name="正方形/長方形 48">
            <a:extLst>
              <a:ext uri="{FF2B5EF4-FFF2-40B4-BE49-F238E27FC236}">
                <a16:creationId xmlns:a16="http://schemas.microsoft.com/office/drawing/2014/main" id="{5BF379E3-CF92-40BB-B4CD-4CB9F7EE1EF6}"/>
              </a:ext>
            </a:extLst>
          </p:cNvPr>
          <p:cNvSpPr/>
          <p:nvPr/>
        </p:nvSpPr>
        <p:spPr>
          <a:xfrm>
            <a:off x="8240312" y="4578454"/>
            <a:ext cx="3782400" cy="157469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48000" tIns="48000" rIns="48000" bIns="48000" rtlCol="0" anchor="t" anchorCtr="0"/>
          <a:lstStyle/>
          <a:p>
            <a:pPr marL="119995" indent="-119995">
              <a:buFont typeface="Arial" panose="020B0604020202020204" pitchFamily="34" charset="0"/>
              <a:buChar char="•"/>
            </a:pPr>
            <a:r>
              <a:rPr kumimoji="1" lang="ja-JP" altLang="en-US" sz="150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サービス</a:t>
            </a:r>
            <a:r>
              <a:rPr kumimoji="1" lang="ja-JP" altLang="en-US" sz="15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の利用における課金は</a:t>
            </a:r>
            <a:r>
              <a:rPr kumimoji="1" lang="en-US" altLang="ja-JP" sz="15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AWS</a:t>
            </a:r>
            <a:r>
              <a:rPr kumimoji="1" lang="ja-JP" altLang="en-US" sz="15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アカウントに対して行われる</a:t>
            </a:r>
            <a:endParaRPr kumimoji="1" lang="en-US" altLang="ja-JP" sz="15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endParaRPr>
          </a:p>
        </p:txBody>
      </p:sp>
      <p:cxnSp>
        <p:nvCxnSpPr>
          <p:cNvPr id="7" name="直線コネクタ 6">
            <a:extLst>
              <a:ext uri="{FF2B5EF4-FFF2-40B4-BE49-F238E27FC236}">
                <a16:creationId xmlns:a16="http://schemas.microsoft.com/office/drawing/2014/main" id="{FCBC4F20-11B7-4B89-A5A3-AAE8ED47F3FE}"/>
              </a:ext>
            </a:extLst>
          </p:cNvPr>
          <p:cNvCxnSpPr/>
          <p:nvPr/>
        </p:nvCxnSpPr>
        <p:spPr>
          <a:xfrm>
            <a:off x="4300813" y="4418998"/>
            <a:ext cx="3782400" cy="0"/>
          </a:xfrm>
          <a:prstGeom prst="line">
            <a:avLst/>
          </a:prstGeom>
          <a:ln w="38100">
            <a:solidFill>
              <a:schemeClr val="bg1">
                <a:lumMod val="75000"/>
              </a:schemeClr>
            </a:solidFill>
            <a:prstDash val="sysDash"/>
            <a:tailEnd type="none"/>
          </a:ln>
          <a:effectLst/>
        </p:spPr>
        <p:style>
          <a:lnRef idx="2">
            <a:schemeClr val="accent1"/>
          </a:lnRef>
          <a:fillRef idx="0">
            <a:schemeClr val="accent1"/>
          </a:fillRef>
          <a:effectRef idx="1">
            <a:schemeClr val="accent1"/>
          </a:effectRef>
          <a:fontRef idx="minor">
            <a:schemeClr val="tx1"/>
          </a:fontRef>
        </p:style>
      </p:cxnSp>
      <p:cxnSp>
        <p:nvCxnSpPr>
          <p:cNvPr id="50" name="直線コネクタ 49">
            <a:extLst>
              <a:ext uri="{FF2B5EF4-FFF2-40B4-BE49-F238E27FC236}">
                <a16:creationId xmlns:a16="http://schemas.microsoft.com/office/drawing/2014/main" id="{370A8365-DCFC-437A-BCA0-E8B36555CF18}"/>
              </a:ext>
            </a:extLst>
          </p:cNvPr>
          <p:cNvCxnSpPr/>
          <p:nvPr/>
        </p:nvCxnSpPr>
        <p:spPr>
          <a:xfrm>
            <a:off x="362180" y="4418998"/>
            <a:ext cx="3782400" cy="0"/>
          </a:xfrm>
          <a:prstGeom prst="line">
            <a:avLst/>
          </a:prstGeom>
          <a:ln w="38100">
            <a:solidFill>
              <a:schemeClr val="bg1">
                <a:lumMod val="75000"/>
              </a:schemeClr>
            </a:solidFill>
            <a:prstDash val="sysDash"/>
            <a:tailEnd type="none"/>
          </a:ln>
          <a:effectLst/>
        </p:spPr>
        <p:style>
          <a:lnRef idx="2">
            <a:schemeClr val="accent1"/>
          </a:lnRef>
          <a:fillRef idx="0">
            <a:schemeClr val="accent1"/>
          </a:fillRef>
          <a:effectRef idx="1">
            <a:schemeClr val="accent1"/>
          </a:effectRef>
          <a:fontRef idx="minor">
            <a:schemeClr val="tx1"/>
          </a:fontRef>
        </p:style>
      </p:cxnSp>
      <p:cxnSp>
        <p:nvCxnSpPr>
          <p:cNvPr id="51" name="直線コネクタ 50">
            <a:extLst>
              <a:ext uri="{FF2B5EF4-FFF2-40B4-BE49-F238E27FC236}">
                <a16:creationId xmlns:a16="http://schemas.microsoft.com/office/drawing/2014/main" id="{E79BBE0D-6561-4CDF-8550-7CA139DA53C4}"/>
              </a:ext>
            </a:extLst>
          </p:cNvPr>
          <p:cNvCxnSpPr/>
          <p:nvPr/>
        </p:nvCxnSpPr>
        <p:spPr>
          <a:xfrm>
            <a:off x="8351578" y="4418998"/>
            <a:ext cx="3782400" cy="0"/>
          </a:xfrm>
          <a:prstGeom prst="line">
            <a:avLst/>
          </a:prstGeom>
          <a:ln w="38100">
            <a:solidFill>
              <a:schemeClr val="bg1">
                <a:lumMod val="75000"/>
              </a:schemeClr>
            </a:solidFill>
            <a:prstDash val="sysDash"/>
            <a:tailEnd type="none"/>
          </a:ln>
          <a:effectLst/>
        </p:spPr>
        <p:style>
          <a:lnRef idx="2">
            <a:schemeClr val="accent1"/>
          </a:lnRef>
          <a:fillRef idx="0">
            <a:schemeClr val="accent1"/>
          </a:fillRef>
          <a:effectRef idx="1">
            <a:schemeClr val="accent1"/>
          </a:effectRef>
          <a:fontRef idx="minor">
            <a:schemeClr val="tx1"/>
          </a:fontRef>
        </p:style>
      </p:cxnSp>
      <p:pic>
        <p:nvPicPr>
          <p:cNvPr id="34" name="Content Placeholder 5">
            <a:extLst>
              <a:ext uri="{FF2B5EF4-FFF2-40B4-BE49-F238E27FC236}">
                <a16:creationId xmlns:a16="http://schemas.microsoft.com/office/drawing/2014/main" id="{7A197380-8BC2-42BD-B27A-79980A7C3FE5}"/>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926766" y="2180874"/>
            <a:ext cx="1603753" cy="1603753"/>
          </a:xfrm>
          <a:prstGeom prst="rect">
            <a:avLst/>
          </a:prstGeom>
        </p:spPr>
      </p:pic>
      <p:pic>
        <p:nvPicPr>
          <p:cNvPr id="27" name="Graphic 22">
            <a:extLst>
              <a:ext uri="{FF2B5EF4-FFF2-40B4-BE49-F238E27FC236}">
                <a16:creationId xmlns:a16="http://schemas.microsoft.com/office/drawing/2014/main" id="{70642AE1-2AAD-4AC9-9F87-85D6170F6918}"/>
              </a:ext>
            </a:extLst>
          </p:cNvPr>
          <p:cNvPicPr>
            <a:picLocks noChangeAspect="1"/>
          </p:cNvPicPr>
          <p:nvPr/>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6366257" y="2421504"/>
            <a:ext cx="1186535" cy="1186535"/>
          </a:xfrm>
          <a:prstGeom prst="rect">
            <a:avLst/>
          </a:prstGeom>
        </p:spPr>
      </p:pic>
      <p:pic>
        <p:nvPicPr>
          <p:cNvPr id="4" name="図 3">
            <a:extLst>
              <a:ext uri="{FF2B5EF4-FFF2-40B4-BE49-F238E27FC236}">
                <a16:creationId xmlns:a16="http://schemas.microsoft.com/office/drawing/2014/main" id="{837A288B-159D-4D26-8201-3B7C1A0F26D3}"/>
              </a:ext>
            </a:extLst>
          </p:cNvPr>
          <p:cNvPicPr>
            <a:picLocks noChangeAspect="1"/>
          </p:cNvPicPr>
          <p:nvPr/>
        </p:nvPicPr>
        <p:blipFill>
          <a:blip r:embed="rId6"/>
          <a:stretch>
            <a:fillRect/>
          </a:stretch>
        </p:blipFill>
        <p:spPr>
          <a:xfrm>
            <a:off x="2369891" y="2466282"/>
            <a:ext cx="1058251" cy="1096978"/>
          </a:xfrm>
          <a:prstGeom prst="rect">
            <a:avLst/>
          </a:prstGeom>
        </p:spPr>
      </p:pic>
      <p:pic>
        <p:nvPicPr>
          <p:cNvPr id="21" name="Graphic 11">
            <a:extLst>
              <a:ext uri="{FF2B5EF4-FFF2-40B4-BE49-F238E27FC236}">
                <a16:creationId xmlns:a16="http://schemas.microsoft.com/office/drawing/2014/main" id="{747B5DD8-D97F-B14E-B3DD-8172E6270D9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134551" y="2456038"/>
            <a:ext cx="1152000" cy="1152000"/>
          </a:xfrm>
          <a:prstGeom prst="rect">
            <a:avLst/>
          </a:prstGeom>
        </p:spPr>
      </p:pic>
      <p:pic>
        <p:nvPicPr>
          <p:cNvPr id="22" name="Graphic 11">
            <a:extLst>
              <a:ext uri="{FF2B5EF4-FFF2-40B4-BE49-F238E27FC236}">
                <a16:creationId xmlns:a16="http://schemas.microsoft.com/office/drawing/2014/main" id="{747B5DD8-D97F-B14E-B3DD-8172E6270D9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040013" y="2456038"/>
            <a:ext cx="1152000" cy="1152000"/>
          </a:xfrm>
          <a:prstGeom prst="rect">
            <a:avLst/>
          </a:prstGeom>
        </p:spPr>
      </p:pic>
      <p:pic>
        <p:nvPicPr>
          <p:cNvPr id="26" name="Graphic 11">
            <a:extLst>
              <a:ext uri="{FF2B5EF4-FFF2-40B4-BE49-F238E27FC236}">
                <a16:creationId xmlns:a16="http://schemas.microsoft.com/office/drawing/2014/main" id="{747B5DD8-D97F-B14E-B3DD-8172E6270D9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931616" y="2456038"/>
            <a:ext cx="1152000" cy="1152000"/>
          </a:xfrm>
          <a:prstGeom prst="rect">
            <a:avLst/>
          </a:prstGeom>
        </p:spPr>
      </p:pic>
      <p:sp>
        <p:nvSpPr>
          <p:cNvPr id="2" name="タイトル 1">
            <a:extLst>
              <a:ext uri="{FF2B5EF4-FFF2-40B4-BE49-F238E27FC236}">
                <a16:creationId xmlns:a16="http://schemas.microsoft.com/office/drawing/2014/main" id="{90E086D0-8ABE-3841-816F-35A64A920C71}"/>
              </a:ext>
            </a:extLst>
          </p:cNvPr>
          <p:cNvSpPr>
            <a:spLocks noGrp="1"/>
          </p:cNvSpPr>
          <p:nvPr>
            <p:ph type="title"/>
          </p:nvPr>
        </p:nvSpPr>
        <p:spPr/>
        <p:txBody>
          <a:bodyPr/>
          <a:lstStyle/>
          <a:p>
            <a:r>
              <a:rPr lang="ja-JP" altLang="en-US" sz="2800" b="0"/>
              <a:t>参考</a:t>
            </a:r>
            <a:r>
              <a:rPr lang="en-US" altLang="ja-JP" sz="2800" b="0" dirty="0"/>
              <a:t>: AWS</a:t>
            </a:r>
            <a:r>
              <a:rPr lang="ja-JP" altLang="en-US" sz="2800" b="0"/>
              <a:t>アカウントが実現するもの</a:t>
            </a:r>
          </a:p>
        </p:txBody>
      </p:sp>
      <p:sp>
        <p:nvSpPr>
          <p:cNvPr id="3" name="テキスト ボックス 2">
            <a:extLst>
              <a:ext uri="{FF2B5EF4-FFF2-40B4-BE49-F238E27FC236}">
                <a16:creationId xmlns:a16="http://schemas.microsoft.com/office/drawing/2014/main" id="{A54DF69D-AFE6-1E8B-ACF4-CAE6DA39EA42}"/>
              </a:ext>
            </a:extLst>
          </p:cNvPr>
          <p:cNvSpPr txBox="1"/>
          <p:nvPr/>
        </p:nvSpPr>
        <p:spPr>
          <a:xfrm>
            <a:off x="10607211" y="0"/>
            <a:ext cx="1584789" cy="369332"/>
          </a:xfrm>
          <a:prstGeom prst="rect">
            <a:avLst/>
          </a:prstGeom>
          <a:noFill/>
        </p:spPr>
        <p:txBody>
          <a:bodyPr wrap="square" anchor="ctr">
            <a:spAutoFit/>
          </a:bodyPr>
          <a:lstStyle/>
          <a:p>
            <a:pPr algn="ctr"/>
            <a:r>
              <a:rPr lang="en-US" altLang="ja-JP" sz="1800" b="0" i="0" dirty="0">
                <a:solidFill>
                  <a:schemeClr val="bg1">
                    <a:lumMod val="50000"/>
                  </a:schemeClr>
                </a:solidFill>
                <a:effectLst/>
                <a:latin typeface="Meiryo" panose="020B0604030504040204" pitchFamily="34" charset="-128"/>
                <a:ea typeface="Meiryo" panose="020B0604030504040204" pitchFamily="34" charset="-128"/>
              </a:rPr>
              <a:t>SEC01-BP01</a:t>
            </a:r>
            <a:endParaRPr lang="ja-JP" altLang="en-US">
              <a:solidFill>
                <a:schemeClr val="bg1">
                  <a:lumMod val="50000"/>
                </a:schemeClr>
              </a:solidFill>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137268329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DAFE1B-9D43-D5C2-1163-7CCCD6C012E3}"/>
              </a:ext>
            </a:extLst>
          </p:cNvPr>
          <p:cNvSpPr>
            <a:spLocks noGrp="1"/>
          </p:cNvSpPr>
          <p:nvPr>
            <p:ph type="title"/>
          </p:nvPr>
        </p:nvSpPr>
        <p:spPr/>
        <p:txBody>
          <a:bodyPr/>
          <a:lstStyle/>
          <a:p>
            <a:pPr algn="l"/>
            <a:r>
              <a:rPr lang="en-JP" sz="2400" dirty="0"/>
              <a:t>レビュー観点 : </a:t>
            </a:r>
            <a:r>
              <a:rPr lang="en-US" altLang="ja-JP" sz="2400" dirty="0"/>
              <a:t>ID</a:t>
            </a:r>
            <a:r>
              <a:rPr lang="ja-JP" altLang="en-US" sz="2400"/>
              <a:t>とアクセス管理</a:t>
            </a:r>
            <a:r>
              <a:rPr lang="en-US" altLang="ja-JP" sz="2400" dirty="0"/>
              <a:t> / Permission Management</a:t>
            </a:r>
            <a:br>
              <a:rPr lang="en-JP" sz="2400" dirty="0"/>
            </a:br>
            <a:r>
              <a:rPr lang="en-US" sz="2800" b="0" i="0" dirty="0">
                <a:solidFill>
                  <a:srgbClr val="16191F"/>
                </a:solidFill>
                <a:effectLst/>
                <a:latin typeface="Amazon Ember" panose="020B0603020204020204" pitchFamily="34" charset="0"/>
              </a:rPr>
              <a:t>SEC03-BP0</a:t>
            </a:r>
            <a:r>
              <a:rPr lang="en-US" altLang="ja-JP" sz="2800" b="0" i="0" dirty="0">
                <a:solidFill>
                  <a:srgbClr val="16191F"/>
                </a:solidFill>
                <a:effectLst/>
                <a:latin typeface="Amazon Ember" panose="020B0603020204020204" pitchFamily="34" charset="0"/>
              </a:rPr>
              <a:t>6 </a:t>
            </a:r>
            <a:r>
              <a:rPr lang="ja-JP" altLang="en-US" sz="2800" b="0" i="0">
                <a:solidFill>
                  <a:srgbClr val="16191F"/>
                </a:solidFill>
                <a:effectLst/>
                <a:latin typeface="Amazon Ember" panose="020B0603020204020204" pitchFamily="34" charset="0"/>
              </a:rPr>
              <a:t>ライフサイクルに基づいてアクセスを管理する</a:t>
            </a:r>
            <a:endParaRPr lang="en-JP" sz="3600" dirty="0"/>
          </a:p>
        </p:txBody>
      </p:sp>
      <p:sp>
        <p:nvSpPr>
          <p:cNvPr id="3" name="Text Placeholder 2">
            <a:extLst>
              <a:ext uri="{FF2B5EF4-FFF2-40B4-BE49-F238E27FC236}">
                <a16:creationId xmlns:a16="http://schemas.microsoft.com/office/drawing/2014/main" id="{57D180CB-6965-22E7-4C3F-7BC75DB3949C}"/>
              </a:ext>
            </a:extLst>
          </p:cNvPr>
          <p:cNvSpPr>
            <a:spLocks noGrp="1"/>
          </p:cNvSpPr>
          <p:nvPr>
            <p:ph type="body" sz="quarter" idx="10"/>
          </p:nvPr>
        </p:nvSpPr>
        <p:spPr/>
        <p:txBody>
          <a:bodyPr/>
          <a:lstStyle/>
          <a:p>
            <a:r>
              <a:rPr lang="en-JP" sz="1400" dirty="0">
                <a:solidFill>
                  <a:srgbClr val="0070C0"/>
                </a:solidFill>
              </a:rPr>
              <a:t>ポイント</a:t>
            </a:r>
          </a:p>
          <a:p>
            <a:pPr marL="285750" indent="-285750">
              <a:buFont typeface="Arial" panose="020B0604020202020204" pitchFamily="34" charset="0"/>
              <a:buChar char="•"/>
            </a:pPr>
            <a:r>
              <a:rPr lang="ja-JP" altLang="en-US" sz="1400"/>
              <a:t>新しいユーザーの参加、職務の変更、退職などの</a:t>
            </a:r>
            <a:r>
              <a:rPr lang="en-JP" sz="1400" dirty="0"/>
              <a:t>ライフサイクルに従って、アクセス権限の見直しを行う。</a:t>
            </a:r>
          </a:p>
          <a:p>
            <a:pPr marL="285750" indent="-285750">
              <a:buFont typeface="Arial" panose="020B0604020202020204" pitchFamily="34" charset="0"/>
              <a:buChar char="•"/>
            </a:pPr>
            <a:r>
              <a:rPr lang="en-JP" sz="1400" dirty="0"/>
              <a:t>複数のアカウント間でリソースを共有する場合、AWS Resource Access Manager (AWS RAM) の利用を検討する。</a:t>
            </a:r>
          </a:p>
          <a:p>
            <a:pPr marL="285750" indent="-285750">
              <a:buFont typeface="Arial" panose="020B0604020202020204" pitchFamily="34" charset="0"/>
              <a:buChar char="•"/>
            </a:pPr>
            <a:endParaRPr lang="en-JP" sz="1400" dirty="0"/>
          </a:p>
          <a:p>
            <a:endParaRPr lang="en-JP" sz="1400" dirty="0"/>
          </a:p>
          <a:p>
            <a:r>
              <a:rPr lang="en-JP" sz="1400" dirty="0">
                <a:solidFill>
                  <a:srgbClr val="0070C0"/>
                </a:solidFill>
              </a:rPr>
              <a:t>レビュー観点の例</a:t>
            </a:r>
            <a:endParaRPr lang="en-JP" sz="1233" dirty="0"/>
          </a:p>
          <a:p>
            <a:pPr marL="285750" indent="-285750">
              <a:buFont typeface="Arial" panose="020B0604020202020204" pitchFamily="34" charset="0"/>
              <a:buChar char="•"/>
            </a:pPr>
            <a:r>
              <a:rPr lang="en-US" sz="1400" dirty="0" err="1"/>
              <a:t>ユーザーの</a:t>
            </a:r>
            <a:r>
              <a:rPr lang="ja-JP" altLang="en-US" sz="1400"/>
              <a:t>参加、職務の変更、退職などの</a:t>
            </a:r>
            <a:r>
              <a:rPr lang="en-JP" sz="1400" dirty="0"/>
              <a:t>ライフサイクルに従った、ライフサイクルの管理プロセスを実装しているか</a:t>
            </a:r>
          </a:p>
          <a:p>
            <a:endParaRPr lang="en-JP" sz="1400" dirty="0"/>
          </a:p>
          <a:p>
            <a:endParaRPr lang="en-JP" dirty="0"/>
          </a:p>
        </p:txBody>
      </p:sp>
    </p:spTree>
    <p:extLst>
      <p:ext uri="{BB962C8B-B14F-4D97-AF65-F5344CB8AC3E}">
        <p14:creationId xmlns:p14="http://schemas.microsoft.com/office/powerpoint/2010/main" val="164534201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en-US" sz="2800" b="0" dirty="0" err="1"/>
              <a:t>参考</a:t>
            </a:r>
            <a:r>
              <a:rPr lang="en-US" sz="2800" b="0" dirty="0"/>
              <a:t>: AWS Resource Access Manager (RAM)</a:t>
            </a:r>
          </a:p>
        </p:txBody>
      </p:sp>
      <p:sp>
        <p:nvSpPr>
          <p:cNvPr id="2" name="スライド番号プレースホルダー 1"/>
          <p:cNvSpPr>
            <a:spLocks noGrp="1"/>
          </p:cNvSpPr>
          <p:nvPr>
            <p:ph type="sldNum" sz="quarter" idx="10"/>
          </p:nvPr>
        </p:nvSpPr>
        <p:spPr>
          <a:xfrm>
            <a:off x="11312768" y="6345238"/>
            <a:ext cx="650631" cy="365125"/>
          </a:xfrm>
          <a:prstGeom prst="rect">
            <a:avLst/>
          </a:prstGeom>
        </p:spPr>
        <p:txBody>
          <a:bodyPr vert="horz" lIns="91440" tIns="45720" rIns="91440" bIns="45720" rtlCol="0" anchor="ctr"/>
          <a:lstStyle>
            <a:defPPr>
              <a:defRPr lang="en-US"/>
            </a:defPPr>
            <a:lvl1pPr marL="0" indent="0" algn="r" defTabSz="914400" rtl="0" eaLnBrk="1" latinLnBrk="0" hangingPunct="1">
              <a:lnSpc>
                <a:spcPct val="100000"/>
              </a:lnSpc>
              <a:defRPr lang="en-US" altLang="en-US" sz="1200" b="0" i="0" u="none" strike="noStrike" kern="1200">
                <a:solidFill>
                  <a:schemeClr val="tx1">
                    <a:tint val="75000"/>
                  </a:schemeClr>
                </a:solidFill>
                <a:latin typeface="+mn-lt"/>
                <a:ea typeface="+mn-ea"/>
                <a:cs typeface="+mn-cs"/>
              </a:defRPr>
            </a:lvl1pPr>
            <a:lvl2pPr marL="457200" lvl="1" indent="0" algn="l" defTabSz="914400" rtl="0" eaLnBrk="1" latinLnBrk="0" hangingPunct="1">
              <a:lnSpc>
                <a:spcPct val="100000"/>
              </a:lnSpc>
              <a:defRPr lang="en-US" altLang="en-US" sz="1800" b="0" i="0" u="none" strike="noStrike" kern="1200" smtClean="0">
                <a:solidFill>
                  <a:schemeClr val="tx1"/>
                </a:solidFill>
                <a:latin typeface="+mn-lt"/>
                <a:ea typeface="+mn-ea"/>
                <a:cs typeface="+mn-cs"/>
              </a:defRPr>
            </a:lvl2pPr>
            <a:lvl3pPr marL="914400" lvl="2" indent="0" algn="l" defTabSz="914400" rtl="0" eaLnBrk="1" latinLnBrk="0" hangingPunct="1">
              <a:lnSpc>
                <a:spcPct val="100000"/>
              </a:lnSpc>
              <a:defRPr lang="en-US" altLang="en-US" sz="1800" b="0" i="0" u="none" strike="noStrike" kern="1200" smtClean="0">
                <a:solidFill>
                  <a:schemeClr val="tx1"/>
                </a:solidFill>
                <a:latin typeface="+mn-lt"/>
                <a:ea typeface="+mn-ea"/>
                <a:cs typeface="+mn-cs"/>
              </a:defRPr>
            </a:lvl3pPr>
            <a:lvl4pPr marL="1371600" lvl="3" indent="0" algn="l" defTabSz="914400" rtl="0" eaLnBrk="1" latinLnBrk="0" hangingPunct="1">
              <a:lnSpc>
                <a:spcPct val="100000"/>
              </a:lnSpc>
              <a:defRPr lang="en-US" altLang="en-US" sz="1800" b="0" i="0" u="none" strike="noStrike" kern="1200" smtClean="0">
                <a:solidFill>
                  <a:schemeClr val="tx1"/>
                </a:solidFill>
                <a:latin typeface="+mn-lt"/>
                <a:ea typeface="+mn-ea"/>
                <a:cs typeface="+mn-cs"/>
              </a:defRPr>
            </a:lvl4pPr>
            <a:lvl5pPr marL="1828800" lvl="4" indent="0" algn="l" defTabSz="914400" rtl="0" eaLnBrk="1" latinLnBrk="0" hangingPunct="1">
              <a:lnSpc>
                <a:spcPct val="100000"/>
              </a:lnSpc>
              <a:defRPr lang="en-US" altLang="en-US" sz="1800" b="0" i="0" u="none" strike="noStrike" kern="1200" smtClean="0">
                <a:solidFill>
                  <a:schemeClr val="tx1"/>
                </a:solidFill>
                <a:latin typeface="+mn-lt"/>
                <a:ea typeface="+mn-ea"/>
                <a:cs typeface="+mn-cs"/>
              </a:defRPr>
            </a:lvl5pPr>
            <a:lvl6pPr marL="2286000" lvl="5" indent="0" algn="l" defTabSz="914400" rtl="0" eaLnBrk="1" latinLnBrk="0" hangingPunct="1">
              <a:lnSpc>
                <a:spcPct val="100000"/>
              </a:lnSpc>
              <a:defRPr lang="en-US" altLang="en-US" sz="1800" b="0" i="0" u="none" strike="noStrike" kern="1200" smtClean="0">
                <a:solidFill>
                  <a:schemeClr val="tx1"/>
                </a:solidFill>
                <a:latin typeface="+mn-lt"/>
                <a:ea typeface="+mn-ea"/>
                <a:cs typeface="+mn-cs"/>
              </a:defRPr>
            </a:lvl6pPr>
            <a:lvl7pPr marL="2743200" lvl="6" indent="0" algn="l" defTabSz="914400" rtl="0" eaLnBrk="1" latinLnBrk="0" hangingPunct="1">
              <a:lnSpc>
                <a:spcPct val="100000"/>
              </a:lnSpc>
              <a:defRPr lang="en-US" altLang="en-US" sz="1800" b="0" i="0" u="none" strike="noStrike" kern="1200" smtClean="0">
                <a:solidFill>
                  <a:schemeClr val="tx1"/>
                </a:solidFill>
                <a:latin typeface="+mn-lt"/>
                <a:ea typeface="+mn-ea"/>
                <a:cs typeface="+mn-cs"/>
              </a:defRPr>
            </a:lvl7pPr>
            <a:lvl8pPr marL="3200400" lvl="7" indent="0" algn="l" defTabSz="914400" rtl="0" eaLnBrk="1" latinLnBrk="0" hangingPunct="1">
              <a:lnSpc>
                <a:spcPct val="100000"/>
              </a:lnSpc>
              <a:defRPr lang="en-US" altLang="en-US" sz="1800" b="0" i="0" u="none" strike="noStrike" kern="1200" smtClean="0">
                <a:solidFill>
                  <a:schemeClr val="tx1"/>
                </a:solidFill>
                <a:latin typeface="+mn-lt"/>
                <a:ea typeface="+mn-ea"/>
                <a:cs typeface="+mn-cs"/>
              </a:defRPr>
            </a:lvl8pPr>
            <a:lvl9pPr marL="3657600" lvl="8" indent="0" algn="l" defTabSz="914400" rtl="0" eaLnBrk="1" latinLnBrk="0" hangingPunct="1">
              <a:lnSpc>
                <a:spcPct val="100000"/>
              </a:lnSpc>
              <a:defRPr lang="en-US" altLang="en-US" sz="1800" b="0" i="0" u="none" strike="noStrike" kern="1200" smtClean="0">
                <a:solidFill>
                  <a:schemeClr val="tx1"/>
                </a:solidFill>
                <a:latin typeface="+mn-lt"/>
                <a:ea typeface="+mn-ea"/>
                <a:cs typeface="+mn-cs"/>
              </a:defRPr>
            </a:lvl9pPr>
          </a:lstStyle>
          <a:p>
            <a:fld id="{0E0E0192-C642-4D4F-AE82-A0D0DC02E26B}" type="slidenum">
              <a:rPr lang="en-JP" smtClean="0"/>
              <a:pPr/>
              <a:t>71</a:t>
            </a:fld>
            <a:endParaRPr lang="en-US" dirty="0"/>
          </a:p>
        </p:txBody>
      </p:sp>
      <p:sp>
        <p:nvSpPr>
          <p:cNvPr id="5" name="テキスト ボックス 4"/>
          <p:cNvSpPr txBox="1"/>
          <p:nvPr/>
        </p:nvSpPr>
        <p:spPr>
          <a:xfrm>
            <a:off x="345056" y="934361"/>
            <a:ext cx="10269158" cy="923330"/>
          </a:xfrm>
          <a:prstGeom prst="rect">
            <a:avLst/>
          </a:prstGeom>
          <a:noFill/>
        </p:spPr>
        <p:txBody>
          <a:bodyPr wrap="none" rtlCol="0">
            <a:spAutoFit/>
          </a:bodyPr>
          <a:lstStyle/>
          <a:p>
            <a:r>
              <a:rPr kumimoji="1" lang="en-US" altLang="ja-JP" dirty="0">
                <a:latin typeface="+mn-ea"/>
              </a:rPr>
              <a:t>RAM</a:t>
            </a:r>
            <a:r>
              <a:rPr kumimoji="1" lang="ja-JP" altLang="en-US">
                <a:latin typeface="+mn-ea"/>
              </a:rPr>
              <a:t>は、自身の所有</a:t>
            </a:r>
            <a:r>
              <a:rPr kumimoji="1" lang="ja-JP" altLang="en-US" dirty="0">
                <a:latin typeface="+mn-ea"/>
              </a:rPr>
              <a:t>する特定リソースを他のアカウント、組織、</a:t>
            </a:r>
            <a:r>
              <a:rPr kumimoji="1" lang="en-US" altLang="ja-JP" dirty="0">
                <a:latin typeface="+mn-ea"/>
              </a:rPr>
              <a:t>OU</a:t>
            </a:r>
            <a:r>
              <a:rPr kumimoji="1" lang="ja-JP" altLang="en-US" dirty="0">
                <a:latin typeface="+mn-ea"/>
              </a:rPr>
              <a:t>などへ共有可能</a:t>
            </a:r>
            <a:r>
              <a:rPr kumimoji="1" lang="ja-JP" altLang="en-US">
                <a:latin typeface="+mn-ea"/>
              </a:rPr>
              <a:t>なサービス。</a:t>
            </a:r>
            <a:endParaRPr kumimoji="1" lang="en-US" altLang="ja-JP" dirty="0">
              <a:latin typeface="+mn-ea"/>
            </a:endParaRPr>
          </a:p>
          <a:p>
            <a:r>
              <a:rPr kumimoji="1" lang="ja-JP" altLang="en-US">
                <a:latin typeface="+mn-ea"/>
              </a:rPr>
              <a:t>組織</a:t>
            </a:r>
            <a:r>
              <a:rPr kumimoji="1" lang="ja-JP" altLang="en-US" dirty="0">
                <a:latin typeface="+mn-ea"/>
              </a:rPr>
              <a:t>、</a:t>
            </a:r>
            <a:r>
              <a:rPr kumimoji="1" lang="en-US" altLang="ja-JP" dirty="0">
                <a:latin typeface="+mn-ea"/>
              </a:rPr>
              <a:t>OU</a:t>
            </a:r>
            <a:r>
              <a:rPr kumimoji="1" lang="ja-JP" altLang="en-US" dirty="0">
                <a:latin typeface="+mn-ea"/>
              </a:rPr>
              <a:t>単位での</a:t>
            </a:r>
            <a:r>
              <a:rPr kumimoji="1" lang="ja-JP" altLang="en-US">
                <a:latin typeface="+mn-ea"/>
              </a:rPr>
              <a:t>リソース共有を行う場合、事前に </a:t>
            </a:r>
            <a:r>
              <a:rPr kumimoji="1" lang="en-US" altLang="ja-JP" dirty="0">
                <a:latin typeface="+mn-ea"/>
              </a:rPr>
              <a:t>AWS Organization </a:t>
            </a:r>
            <a:r>
              <a:rPr kumimoji="1" lang="ja-JP" altLang="en-US">
                <a:latin typeface="+mn-ea"/>
              </a:rPr>
              <a:t>で</a:t>
            </a:r>
            <a:endParaRPr kumimoji="1" lang="en-US" altLang="ja-JP" dirty="0">
              <a:latin typeface="+mn-ea"/>
            </a:endParaRPr>
          </a:p>
          <a:p>
            <a:r>
              <a:rPr kumimoji="1" lang="ja-JP" altLang="en-US" dirty="0">
                <a:latin typeface="+mn-ea"/>
              </a:rPr>
              <a:t>サービス</a:t>
            </a:r>
            <a:r>
              <a:rPr kumimoji="1" lang="en-US" altLang="ja-JP" dirty="0">
                <a:latin typeface="+mn-ea"/>
              </a:rPr>
              <a:t>:</a:t>
            </a:r>
            <a:r>
              <a:rPr kumimoji="1" lang="ja-JP" altLang="en-US" dirty="0">
                <a:latin typeface="+mn-ea"/>
              </a:rPr>
              <a:t>「</a:t>
            </a:r>
            <a:r>
              <a:rPr kumimoji="1" lang="en-US" altLang="ja-JP" dirty="0">
                <a:latin typeface="+mn-ea"/>
              </a:rPr>
              <a:t>RAM</a:t>
            </a:r>
            <a:r>
              <a:rPr kumimoji="1" lang="ja-JP" altLang="en-US" dirty="0">
                <a:latin typeface="+mn-ea"/>
              </a:rPr>
              <a:t> の信頼されたアクセスを</a:t>
            </a:r>
            <a:r>
              <a:rPr kumimoji="1" lang="ja-JP" altLang="en-US">
                <a:latin typeface="+mn-ea"/>
              </a:rPr>
              <a:t>利用」を有効化する必要がある。</a:t>
            </a:r>
            <a:endParaRPr kumimoji="1" lang="ja-JP" altLang="en-US" dirty="0">
              <a:latin typeface="+mn-ea"/>
            </a:endParaRPr>
          </a:p>
        </p:txBody>
      </p:sp>
      <p:sp>
        <p:nvSpPr>
          <p:cNvPr id="7" name="テキスト ボックス 6"/>
          <p:cNvSpPr txBox="1"/>
          <p:nvPr/>
        </p:nvSpPr>
        <p:spPr>
          <a:xfrm>
            <a:off x="345056" y="1980603"/>
            <a:ext cx="10102446" cy="3385542"/>
          </a:xfrm>
          <a:prstGeom prst="rect">
            <a:avLst/>
          </a:prstGeom>
          <a:noFill/>
        </p:spPr>
        <p:txBody>
          <a:bodyPr wrap="none" rtlCol="0">
            <a:spAutoFit/>
          </a:bodyPr>
          <a:lstStyle/>
          <a:p>
            <a:r>
              <a:rPr kumimoji="1" lang="en-US" altLang="ja-JP" dirty="0"/>
              <a:t>RAM</a:t>
            </a:r>
            <a:r>
              <a:rPr kumimoji="1" lang="ja-JP" altLang="en-US" dirty="0"/>
              <a:t>で共有可能</a:t>
            </a:r>
            <a:r>
              <a:rPr kumimoji="1" lang="ja-JP" altLang="en-US"/>
              <a:t>なリソースの例</a:t>
            </a:r>
            <a:r>
              <a:rPr kumimoji="1" lang="en-US" altLang="ja-JP" dirty="0"/>
              <a:t>: </a:t>
            </a:r>
            <a:r>
              <a:rPr kumimoji="1" lang="ja-JP" altLang="en-US"/>
              <a:t>は</a:t>
            </a:r>
            <a:r>
              <a:rPr kumimoji="1" lang="ja-JP" altLang="en-US" dirty="0"/>
              <a:t>以下になります。各リソース詳細は文書</a:t>
            </a:r>
            <a:r>
              <a:rPr kumimoji="1" lang="en-US" altLang="ja-JP" sz="1600" dirty="0"/>
              <a:t>[2]</a:t>
            </a:r>
            <a:r>
              <a:rPr kumimoji="1" lang="ja-JP" altLang="en-US" dirty="0"/>
              <a:t>を参照ください。</a:t>
            </a:r>
            <a:endParaRPr kumimoji="1" lang="en-US" altLang="ja-JP" dirty="0"/>
          </a:p>
          <a:p>
            <a:pPr marL="501750" indent="-285750">
              <a:buFont typeface="Arial" panose="020B0604020202020204" pitchFamily="34" charset="0"/>
              <a:buChar char="•"/>
            </a:pPr>
            <a:r>
              <a:rPr kumimoji="1" lang="en-US" sz="1400" dirty="0">
                <a:latin typeface="+mn-ea"/>
              </a:rPr>
              <a:t>AWS App Mesh</a:t>
            </a:r>
          </a:p>
          <a:p>
            <a:pPr marL="501750" indent="-285750">
              <a:buFont typeface="Arial" panose="020B0604020202020204" pitchFamily="34" charset="0"/>
              <a:buChar char="•"/>
            </a:pPr>
            <a:r>
              <a:rPr kumimoji="1" lang="en-US" sz="1400" dirty="0">
                <a:latin typeface="+mn-ea"/>
              </a:rPr>
              <a:t>Amazon Aurora</a:t>
            </a:r>
          </a:p>
          <a:p>
            <a:pPr marL="501750" indent="-285750">
              <a:buFont typeface="Arial" panose="020B0604020202020204" pitchFamily="34" charset="0"/>
              <a:buChar char="•"/>
            </a:pPr>
            <a:r>
              <a:rPr kumimoji="1" lang="en-US" sz="1400" dirty="0">
                <a:latin typeface="+mn-ea"/>
              </a:rPr>
              <a:t>AWS Certificate Manager Private Certificate Authority</a:t>
            </a:r>
          </a:p>
          <a:p>
            <a:pPr marL="501750" indent="-285750">
              <a:buFont typeface="Arial" panose="020B0604020202020204" pitchFamily="34" charset="0"/>
              <a:buChar char="•"/>
            </a:pPr>
            <a:r>
              <a:rPr kumimoji="1" lang="en-US" sz="1400" dirty="0">
                <a:latin typeface="+mn-ea"/>
              </a:rPr>
              <a:t>AWS </a:t>
            </a:r>
            <a:r>
              <a:rPr kumimoji="1" lang="en-US" sz="1400" dirty="0" err="1">
                <a:latin typeface="+mn-ea"/>
              </a:rPr>
              <a:t>CodeBuild</a:t>
            </a:r>
            <a:endParaRPr kumimoji="1" lang="en-US" sz="1400" dirty="0">
              <a:latin typeface="+mn-ea"/>
            </a:endParaRPr>
          </a:p>
          <a:p>
            <a:pPr marL="501750" indent="-285750">
              <a:buFont typeface="Arial" panose="020B0604020202020204" pitchFamily="34" charset="0"/>
              <a:buChar char="•"/>
            </a:pPr>
            <a:r>
              <a:rPr kumimoji="1" lang="en-US" sz="1400" dirty="0">
                <a:latin typeface="+mn-ea"/>
              </a:rPr>
              <a:t>Amazon EC2</a:t>
            </a:r>
          </a:p>
          <a:p>
            <a:pPr marL="501750" indent="-285750">
              <a:buFont typeface="Arial" panose="020B0604020202020204" pitchFamily="34" charset="0"/>
              <a:buChar char="•"/>
            </a:pPr>
            <a:r>
              <a:rPr kumimoji="1" lang="en-US" sz="1400" dirty="0">
                <a:latin typeface="+mn-ea"/>
              </a:rPr>
              <a:t>EC2 Image Builder</a:t>
            </a:r>
          </a:p>
          <a:p>
            <a:pPr marL="501750" indent="-285750">
              <a:buFont typeface="Arial" panose="020B0604020202020204" pitchFamily="34" charset="0"/>
              <a:buChar char="•"/>
            </a:pPr>
            <a:r>
              <a:rPr kumimoji="1" lang="en-US" sz="1400" dirty="0">
                <a:latin typeface="+mn-ea"/>
              </a:rPr>
              <a:t>AWS Glue</a:t>
            </a:r>
          </a:p>
          <a:p>
            <a:pPr marL="501750" indent="-285750">
              <a:buFont typeface="Arial" panose="020B0604020202020204" pitchFamily="34" charset="0"/>
              <a:buChar char="•"/>
            </a:pPr>
            <a:r>
              <a:rPr kumimoji="1" lang="en-US" sz="1400" dirty="0">
                <a:latin typeface="+mn-ea"/>
              </a:rPr>
              <a:t>AWS License Manager</a:t>
            </a:r>
          </a:p>
          <a:p>
            <a:pPr marL="501750" indent="-285750">
              <a:buFont typeface="Arial" panose="020B0604020202020204" pitchFamily="34" charset="0"/>
              <a:buChar char="•"/>
            </a:pPr>
            <a:r>
              <a:rPr kumimoji="1" lang="en-US" sz="1400" dirty="0">
                <a:latin typeface="+mn-ea"/>
              </a:rPr>
              <a:t>AWS Network Firewall</a:t>
            </a:r>
          </a:p>
          <a:p>
            <a:pPr marL="501750" indent="-285750">
              <a:buFont typeface="Arial" panose="020B0604020202020204" pitchFamily="34" charset="0"/>
              <a:buChar char="•"/>
            </a:pPr>
            <a:r>
              <a:rPr kumimoji="1" lang="en-US" sz="1400" dirty="0">
                <a:latin typeface="+mn-ea"/>
              </a:rPr>
              <a:t>AWS Outposts</a:t>
            </a:r>
          </a:p>
          <a:p>
            <a:pPr marL="501750" indent="-285750">
              <a:buFont typeface="Arial" panose="020B0604020202020204" pitchFamily="34" charset="0"/>
              <a:buChar char="•"/>
            </a:pPr>
            <a:r>
              <a:rPr kumimoji="1" lang="en-US" sz="1400" dirty="0">
                <a:latin typeface="+mn-ea"/>
              </a:rPr>
              <a:t>AWS Resource Groups</a:t>
            </a:r>
          </a:p>
          <a:p>
            <a:pPr marL="501750" indent="-285750">
              <a:buFont typeface="Arial" panose="020B0604020202020204" pitchFamily="34" charset="0"/>
              <a:buChar char="•"/>
            </a:pPr>
            <a:r>
              <a:rPr kumimoji="1" lang="en-US" sz="1400" dirty="0">
                <a:latin typeface="+mn-ea"/>
              </a:rPr>
              <a:t>Amazon Route 53</a:t>
            </a:r>
            <a:r>
              <a:rPr kumimoji="1" lang="ja-JP" altLang="en-US" sz="1400" dirty="0">
                <a:latin typeface="+mn-ea"/>
              </a:rPr>
              <a:t> </a:t>
            </a:r>
            <a:r>
              <a:rPr kumimoji="1" lang="en-US" altLang="ja-JP" sz="1400" dirty="0">
                <a:latin typeface="+mn-ea"/>
              </a:rPr>
              <a:t>(Route53</a:t>
            </a:r>
            <a:r>
              <a:rPr kumimoji="1" lang="ja-JP" altLang="en-US" sz="1400" dirty="0">
                <a:latin typeface="+mn-ea"/>
              </a:rPr>
              <a:t> </a:t>
            </a:r>
            <a:r>
              <a:rPr kumimoji="1" lang="en-US" altLang="ja-JP" sz="1400" dirty="0">
                <a:latin typeface="+mn-ea"/>
              </a:rPr>
              <a:t>endpoint</a:t>
            </a:r>
            <a:r>
              <a:rPr kumimoji="1" lang="ja-JP" altLang="en-US" sz="1400" dirty="0">
                <a:latin typeface="+mn-ea"/>
              </a:rPr>
              <a:t>の転送ルールなど</a:t>
            </a:r>
            <a:r>
              <a:rPr kumimoji="1" lang="en-US" altLang="ja-JP" sz="1400" dirty="0">
                <a:latin typeface="+mn-ea"/>
              </a:rPr>
              <a:t>)</a:t>
            </a:r>
            <a:endParaRPr kumimoji="1" lang="en-US" sz="1400" dirty="0">
              <a:latin typeface="+mn-ea"/>
            </a:endParaRPr>
          </a:p>
          <a:p>
            <a:pPr marL="501750" indent="-285750">
              <a:buFont typeface="Arial" panose="020B0604020202020204" pitchFamily="34" charset="0"/>
              <a:buChar char="•"/>
            </a:pPr>
            <a:r>
              <a:rPr kumimoji="1" lang="en-US" sz="1400" dirty="0" err="1">
                <a:latin typeface="+mn-ea"/>
              </a:rPr>
              <a:t>AWSSystems</a:t>
            </a:r>
            <a:r>
              <a:rPr kumimoji="1" lang="en-US" sz="1400" dirty="0">
                <a:latin typeface="+mn-ea"/>
              </a:rPr>
              <a:t> Manager </a:t>
            </a:r>
            <a:r>
              <a:rPr kumimoji="1" lang="ja-JP" altLang="en-US" sz="1400" dirty="0">
                <a:latin typeface="+mn-ea"/>
              </a:rPr>
              <a:t>インシデント・マネージャ</a:t>
            </a:r>
          </a:p>
          <a:p>
            <a:pPr marL="501750" indent="-285750">
              <a:buFont typeface="Arial" panose="020B0604020202020204" pitchFamily="34" charset="0"/>
              <a:buChar char="•"/>
            </a:pPr>
            <a:r>
              <a:rPr kumimoji="1" lang="en-US" sz="1400" dirty="0">
                <a:latin typeface="+mn-ea"/>
              </a:rPr>
              <a:t>Amazon VPC </a:t>
            </a:r>
            <a:r>
              <a:rPr kumimoji="1" lang="ja-JP" altLang="en-US" sz="1400" dirty="0">
                <a:latin typeface="+mn-ea"/>
              </a:rPr>
              <a:t>（</a:t>
            </a:r>
            <a:r>
              <a:rPr kumimoji="1" lang="en-US" altLang="ja-JP" sz="1400" dirty="0" err="1">
                <a:latin typeface="+mn-ea"/>
              </a:rPr>
              <a:t>TransitGateway</a:t>
            </a:r>
            <a:r>
              <a:rPr kumimoji="1" lang="ja-JP" altLang="en-US" sz="1400" dirty="0" err="1">
                <a:latin typeface="+mn-ea"/>
              </a:rPr>
              <a:t>、</a:t>
            </a:r>
            <a:r>
              <a:rPr kumimoji="1" lang="ja-JP" altLang="en-US" sz="1400" dirty="0">
                <a:latin typeface="+mn-ea"/>
              </a:rPr>
              <a:t>サブネットなど</a:t>
            </a:r>
            <a:r>
              <a:rPr kumimoji="1" lang="en-US" altLang="ja-JP" sz="800" dirty="0">
                <a:latin typeface="+mn-ea"/>
              </a:rPr>
              <a:t>※1</a:t>
            </a:r>
            <a:r>
              <a:rPr kumimoji="1" lang="ja-JP" altLang="en-US" sz="1400" dirty="0">
                <a:latin typeface="+mn-ea"/>
              </a:rPr>
              <a:t>）</a:t>
            </a:r>
            <a:endParaRPr kumimoji="1" lang="en-US" sz="1400" dirty="0">
              <a:latin typeface="+mn-ea"/>
            </a:endParaRPr>
          </a:p>
        </p:txBody>
      </p:sp>
      <p:sp>
        <p:nvSpPr>
          <p:cNvPr id="8" name="正方形/長方形 7"/>
          <p:cNvSpPr/>
          <p:nvPr/>
        </p:nvSpPr>
        <p:spPr>
          <a:xfrm>
            <a:off x="345056" y="5435193"/>
            <a:ext cx="4374916" cy="923330"/>
          </a:xfrm>
          <a:prstGeom prst="rect">
            <a:avLst/>
          </a:prstGeom>
        </p:spPr>
        <p:txBody>
          <a:bodyPr wrap="none">
            <a:spAutoFit/>
          </a:bodyPr>
          <a:lstStyle/>
          <a:p>
            <a:r>
              <a:rPr lang="en-US" altLang="ja-JP" sz="900" dirty="0">
                <a:latin typeface="+mn-ea"/>
              </a:rPr>
              <a:t>※1) </a:t>
            </a:r>
            <a:r>
              <a:rPr lang="ja-JP" altLang="en-US" sz="900" dirty="0">
                <a:latin typeface="+mn-ea"/>
              </a:rPr>
              <a:t>サブネットは、</a:t>
            </a:r>
            <a:r>
              <a:rPr lang="en-US" altLang="ja-JP" sz="900" dirty="0">
                <a:latin typeface="+mn-ea"/>
              </a:rPr>
              <a:t>Organization</a:t>
            </a:r>
            <a:r>
              <a:rPr lang="ja-JP" altLang="en-US" sz="900" dirty="0">
                <a:latin typeface="+mn-ea"/>
              </a:rPr>
              <a:t>前提で</a:t>
            </a:r>
            <a:r>
              <a:rPr lang="ja-JP" altLang="en-US" sz="900">
                <a:latin typeface="+mn-ea"/>
              </a:rPr>
              <a:t>共有可能となる。</a:t>
            </a:r>
            <a:endParaRPr lang="en-US" sz="900" dirty="0">
              <a:latin typeface="+mn-ea"/>
            </a:endParaRPr>
          </a:p>
          <a:p>
            <a:r>
              <a:rPr lang="en-US" sz="900" dirty="0">
                <a:latin typeface="+mn-ea"/>
              </a:rPr>
              <a:t>[1] AWS RAM </a:t>
            </a:r>
            <a:r>
              <a:rPr lang="ja-JP" altLang="en-US" sz="900" dirty="0">
                <a:latin typeface="+mn-ea"/>
              </a:rPr>
              <a:t>とは</a:t>
            </a:r>
            <a:endParaRPr lang="en-US" altLang="ja-JP" sz="900" dirty="0">
              <a:latin typeface="+mn-ea"/>
            </a:endParaRPr>
          </a:p>
          <a:p>
            <a:r>
              <a:rPr lang="en-US" altLang="ja-JP" sz="900" dirty="0">
                <a:latin typeface="+mn-ea"/>
                <a:hlinkClick r:id="rId2"/>
              </a:rPr>
              <a:t>https://docs.aws.amazon.com/ja_jp/ram/latest/userguide/what-is.html</a:t>
            </a:r>
            <a:endParaRPr lang="en-US" altLang="ja-JP" sz="900" dirty="0">
              <a:latin typeface="+mn-ea"/>
            </a:endParaRPr>
          </a:p>
          <a:p>
            <a:r>
              <a:rPr lang="en-US" altLang="ja-JP" sz="900" dirty="0">
                <a:latin typeface="+mn-ea"/>
              </a:rPr>
              <a:t>[2] </a:t>
            </a:r>
            <a:r>
              <a:rPr lang="ja-JP" altLang="en-US" sz="900" dirty="0">
                <a:latin typeface="+mn-ea"/>
              </a:rPr>
              <a:t>共有可能</a:t>
            </a:r>
            <a:r>
              <a:rPr lang="en-US" altLang="ja-JP" sz="900" dirty="0">
                <a:latin typeface="+mn-ea"/>
              </a:rPr>
              <a:t>AWS</a:t>
            </a:r>
            <a:r>
              <a:rPr lang="ja-JP" altLang="en-US" sz="900" dirty="0">
                <a:latin typeface="+mn-ea"/>
              </a:rPr>
              <a:t>のリソース</a:t>
            </a:r>
            <a:endParaRPr lang="en-US" altLang="ja-JP" sz="900" dirty="0">
              <a:latin typeface="+mn-ea"/>
            </a:endParaRPr>
          </a:p>
          <a:p>
            <a:r>
              <a:rPr lang="en-US" altLang="ja-JP" sz="900" dirty="0">
                <a:latin typeface="+mn-ea"/>
                <a:hlinkClick r:id="rId3"/>
              </a:rPr>
              <a:t>https://docs.aws.amazon.com/ja_jp/ram/latest/userguide/shareable.html</a:t>
            </a:r>
            <a:endParaRPr lang="en-US" altLang="ja-JP" sz="900" dirty="0">
              <a:latin typeface="+mn-ea"/>
            </a:endParaRPr>
          </a:p>
          <a:p>
            <a:endParaRPr lang="ja-JP" altLang="en-US" sz="900" dirty="0">
              <a:latin typeface="+mn-ea"/>
            </a:endParaRPr>
          </a:p>
        </p:txBody>
      </p:sp>
      <p:sp>
        <p:nvSpPr>
          <p:cNvPr id="6" name="テキスト ボックス 12">
            <a:extLst>
              <a:ext uri="{FF2B5EF4-FFF2-40B4-BE49-F238E27FC236}">
                <a16:creationId xmlns:a16="http://schemas.microsoft.com/office/drawing/2014/main" id="{4A3DF734-72C6-B57B-B778-415066B9313A}"/>
              </a:ext>
            </a:extLst>
          </p:cNvPr>
          <p:cNvSpPr txBox="1"/>
          <p:nvPr/>
        </p:nvSpPr>
        <p:spPr>
          <a:xfrm>
            <a:off x="10607211" y="0"/>
            <a:ext cx="1584789" cy="369332"/>
          </a:xfrm>
          <a:prstGeom prst="rect">
            <a:avLst/>
          </a:prstGeom>
          <a:noFill/>
        </p:spPr>
        <p:txBody>
          <a:bodyPr wrap="square" anchor="ctr">
            <a:spAutoFit/>
          </a:bodyPr>
          <a:lstStyle/>
          <a:p>
            <a:pPr algn="ctr"/>
            <a:r>
              <a:rPr lang="en-US" altLang="ja-JP" sz="1800" b="0" i="0" dirty="0">
                <a:solidFill>
                  <a:schemeClr val="bg1">
                    <a:lumMod val="50000"/>
                  </a:schemeClr>
                </a:solidFill>
                <a:effectLst/>
                <a:latin typeface="Meiryo" panose="020B0604030504040204" pitchFamily="34" charset="-128"/>
                <a:ea typeface="Meiryo" panose="020B0604030504040204" pitchFamily="34" charset="-128"/>
              </a:rPr>
              <a:t>SEC03-BP06</a:t>
            </a:r>
            <a:endParaRPr lang="ja-JP" altLang="en-US">
              <a:solidFill>
                <a:schemeClr val="bg1">
                  <a:lumMod val="50000"/>
                </a:schemeClr>
              </a:solidFill>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385505399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DAFE1B-9D43-D5C2-1163-7CCCD6C012E3}"/>
              </a:ext>
            </a:extLst>
          </p:cNvPr>
          <p:cNvSpPr>
            <a:spLocks noGrp="1"/>
          </p:cNvSpPr>
          <p:nvPr>
            <p:ph type="title"/>
          </p:nvPr>
        </p:nvSpPr>
        <p:spPr/>
        <p:txBody>
          <a:bodyPr/>
          <a:lstStyle/>
          <a:p>
            <a:pPr algn="l"/>
            <a:r>
              <a:rPr lang="en-JP" sz="2400" dirty="0"/>
              <a:t>レビュー観点 : </a:t>
            </a:r>
            <a:r>
              <a:rPr lang="en-US" altLang="ja-JP" sz="2400" dirty="0"/>
              <a:t>ID</a:t>
            </a:r>
            <a:r>
              <a:rPr lang="ja-JP" altLang="en-US" sz="2400"/>
              <a:t>とアクセス管理</a:t>
            </a:r>
            <a:r>
              <a:rPr lang="en-US" altLang="ja-JP" sz="2400" dirty="0"/>
              <a:t> / Permission Management</a:t>
            </a:r>
            <a:br>
              <a:rPr lang="en-JP" sz="2400" dirty="0"/>
            </a:br>
            <a:r>
              <a:rPr lang="en-US" sz="2800" b="0" i="0" dirty="0">
                <a:solidFill>
                  <a:srgbClr val="16191F"/>
                </a:solidFill>
                <a:effectLst/>
                <a:latin typeface="Amazon Ember" panose="020B0603020204020204" pitchFamily="34" charset="0"/>
              </a:rPr>
              <a:t>SEC03-BP0</a:t>
            </a:r>
            <a:r>
              <a:rPr lang="en-US" altLang="ja-JP" sz="2800" b="0" i="0" dirty="0">
                <a:solidFill>
                  <a:srgbClr val="16191F"/>
                </a:solidFill>
                <a:effectLst/>
                <a:latin typeface="Amazon Ember" panose="020B0603020204020204" pitchFamily="34" charset="0"/>
              </a:rPr>
              <a:t>7 </a:t>
            </a:r>
            <a:r>
              <a:rPr lang="ja-JP" altLang="en-US" sz="2800" b="0" i="0">
                <a:solidFill>
                  <a:srgbClr val="16191F"/>
                </a:solidFill>
                <a:effectLst/>
                <a:latin typeface="Amazon Ember" panose="020B0603020204020204" pitchFamily="34" charset="0"/>
              </a:rPr>
              <a:t>パブリックおよびクロスアカウントアクセスの分析</a:t>
            </a:r>
            <a:endParaRPr lang="en-JP" sz="3600" dirty="0"/>
          </a:p>
        </p:txBody>
      </p:sp>
      <p:sp>
        <p:nvSpPr>
          <p:cNvPr id="3" name="Text Placeholder 2">
            <a:extLst>
              <a:ext uri="{FF2B5EF4-FFF2-40B4-BE49-F238E27FC236}">
                <a16:creationId xmlns:a16="http://schemas.microsoft.com/office/drawing/2014/main" id="{57D180CB-6965-22E7-4C3F-7BC75DB3949C}"/>
              </a:ext>
            </a:extLst>
          </p:cNvPr>
          <p:cNvSpPr>
            <a:spLocks noGrp="1"/>
          </p:cNvSpPr>
          <p:nvPr>
            <p:ph type="body" sz="quarter" idx="10"/>
          </p:nvPr>
        </p:nvSpPr>
        <p:spPr/>
        <p:txBody>
          <a:bodyPr/>
          <a:lstStyle/>
          <a:p>
            <a:r>
              <a:rPr lang="en-JP" sz="1400" dirty="0">
                <a:solidFill>
                  <a:srgbClr val="0070C0"/>
                </a:solidFill>
              </a:rPr>
              <a:t>ポイント</a:t>
            </a:r>
          </a:p>
          <a:p>
            <a:pPr marL="285750" indent="-285750">
              <a:buFont typeface="Arial" panose="020B0604020202020204" pitchFamily="34" charset="0"/>
              <a:buChar char="•"/>
            </a:pPr>
            <a:r>
              <a:rPr lang="en-JP" sz="1400" dirty="0"/>
              <a:t>パブリックアクセス、およびクロスアカウントアクセスを必要最小限に抑えるとともに、状況を継続的にモニタリングする</a:t>
            </a:r>
          </a:p>
          <a:p>
            <a:pPr marL="285750" indent="-285750">
              <a:buFont typeface="Arial" panose="020B0604020202020204" pitchFamily="34" charset="0"/>
              <a:buChar char="•"/>
            </a:pPr>
            <a:endParaRPr lang="en-JP" sz="1400" dirty="0"/>
          </a:p>
          <a:p>
            <a:endParaRPr lang="en-JP" sz="1400" dirty="0"/>
          </a:p>
          <a:p>
            <a:r>
              <a:rPr lang="en-JP" sz="1400" dirty="0">
                <a:solidFill>
                  <a:srgbClr val="0070C0"/>
                </a:solidFill>
              </a:rPr>
              <a:t>レビュー観点の例</a:t>
            </a:r>
            <a:endParaRPr lang="en-JP" sz="1233" dirty="0"/>
          </a:p>
          <a:p>
            <a:pPr marL="285750" indent="-285750">
              <a:buFont typeface="Arial" panose="020B0604020202020204" pitchFamily="34" charset="0"/>
              <a:buChar char="•"/>
            </a:pPr>
            <a:r>
              <a:rPr lang="en-US" sz="1400" dirty="0" err="1"/>
              <a:t>パブリックアクセスはできるだけ避けているか</a:t>
            </a:r>
            <a:r>
              <a:rPr lang="en-US" sz="1400" dirty="0"/>
              <a:t>？</a:t>
            </a:r>
          </a:p>
          <a:p>
            <a:pPr marL="882362" lvl="1" indent="-285750">
              <a:buFont typeface="Arial" panose="020B0604020202020204" pitchFamily="34" charset="0"/>
              <a:buChar char="•"/>
            </a:pPr>
            <a:r>
              <a:rPr lang="en-US" sz="1233" dirty="0" err="1"/>
              <a:t>必要なパブリックアクセスだけを許可するような承認プロセスを定義する</a:t>
            </a:r>
            <a:endParaRPr lang="en-US" sz="1233" dirty="0"/>
          </a:p>
          <a:p>
            <a:pPr marL="882362" lvl="1" indent="-285750">
              <a:buFont typeface="Arial" panose="020B0604020202020204" pitchFamily="34" charset="0"/>
              <a:buChar char="•"/>
            </a:pPr>
            <a:r>
              <a:rPr lang="en-US" sz="1233" dirty="0"/>
              <a:t>AWS </a:t>
            </a:r>
            <a:r>
              <a:rPr lang="en-US" sz="1233" dirty="0" err="1"/>
              <a:t>Organizationsの</a:t>
            </a:r>
            <a:r>
              <a:rPr lang="en-US" altLang="ja-JP" sz="1233" dirty="0" err="1"/>
              <a:t>SCP</a:t>
            </a:r>
            <a:r>
              <a:rPr lang="ja-JP" altLang="en-US" sz="1233"/>
              <a:t>などで、パブリックアクセスを禁止する</a:t>
            </a:r>
            <a:endParaRPr lang="en-US" sz="1233" dirty="0"/>
          </a:p>
          <a:p>
            <a:pPr marL="285750" indent="-285750">
              <a:buFont typeface="Arial" panose="020B0604020202020204" pitchFamily="34" charset="0"/>
              <a:buChar char="•"/>
            </a:pPr>
            <a:r>
              <a:rPr lang="en-US" sz="1400" dirty="0"/>
              <a:t>S3バケットのパブリックアクセスをモニタリングし、アラートを発動したり自動修復しているか</a:t>
            </a:r>
          </a:p>
          <a:p>
            <a:pPr marL="882362" lvl="1" indent="-285750">
              <a:buFont typeface="Arial" panose="020B0604020202020204" pitchFamily="34" charset="0"/>
              <a:buChar char="•"/>
            </a:pPr>
            <a:r>
              <a:rPr lang="en-US" sz="1233" dirty="0"/>
              <a:t>AWS Config </a:t>
            </a:r>
            <a:r>
              <a:rPr lang="en-US" sz="1233" dirty="0" err="1"/>
              <a:t>で検出し、自動修復する</a:t>
            </a:r>
            <a:endParaRPr lang="en-US" sz="1233" dirty="0"/>
          </a:p>
          <a:p>
            <a:pPr marL="285750" indent="-285750">
              <a:buFont typeface="Arial" panose="020B0604020202020204" pitchFamily="34" charset="0"/>
              <a:buChar char="•"/>
            </a:pPr>
            <a:r>
              <a:rPr lang="en-US" sz="1400" dirty="0" err="1"/>
              <a:t>アカウントをまたがったアクセスについては、IAMロール</a:t>
            </a:r>
            <a:r>
              <a:rPr lang="en-US" sz="1400" dirty="0"/>
              <a:t> </a:t>
            </a:r>
            <a:r>
              <a:rPr lang="en-US" sz="1400" dirty="0" err="1"/>
              <a:t>によるクロスアカウントアクセスを設定する</a:t>
            </a:r>
            <a:endParaRPr lang="en-US" sz="1400" dirty="0"/>
          </a:p>
          <a:p>
            <a:pPr marL="882362" lvl="1" indent="-285750">
              <a:buFont typeface="Arial" panose="020B0604020202020204" pitchFamily="34" charset="0"/>
              <a:buChar char="•"/>
            </a:pPr>
            <a:r>
              <a:rPr lang="en-US" sz="1233" dirty="0"/>
              <a:t>S3バケットの場合、バケットポリシーのリソースベースのポリシーも利用可能</a:t>
            </a:r>
          </a:p>
          <a:p>
            <a:pPr marL="285750" indent="-285750">
              <a:buFont typeface="Arial" panose="020B0604020202020204" pitchFamily="34" charset="0"/>
              <a:buChar char="•"/>
            </a:pPr>
            <a:r>
              <a:rPr lang="en-US" sz="1400" dirty="0" err="1"/>
              <a:t>リソースへのアクセスを継続的にモニタリング・監査しているか</a:t>
            </a:r>
            <a:endParaRPr lang="en-US" sz="1400" dirty="0"/>
          </a:p>
          <a:p>
            <a:pPr marL="882362" lvl="1" indent="-285750">
              <a:buFont typeface="Arial" panose="020B0604020202020204" pitchFamily="34" charset="0"/>
              <a:buChar char="•"/>
            </a:pPr>
            <a:r>
              <a:rPr lang="en-US" sz="1233" dirty="0"/>
              <a:t>IAM Access Analyzer </a:t>
            </a:r>
            <a:r>
              <a:rPr lang="en-US" sz="1233" dirty="0" err="1"/>
              <a:t>により、アクセス権を分析可能</a:t>
            </a:r>
            <a:endParaRPr lang="en-JP" sz="1233" dirty="0"/>
          </a:p>
          <a:p>
            <a:endParaRPr lang="en-JP" sz="1400" dirty="0"/>
          </a:p>
          <a:p>
            <a:endParaRPr lang="en-JP" dirty="0"/>
          </a:p>
        </p:txBody>
      </p:sp>
      <p:sp>
        <p:nvSpPr>
          <p:cNvPr id="4" name="TextBox 3">
            <a:extLst>
              <a:ext uri="{FF2B5EF4-FFF2-40B4-BE49-F238E27FC236}">
                <a16:creationId xmlns:a16="http://schemas.microsoft.com/office/drawing/2014/main" id="{4A64B9C3-2C06-0055-1E3A-F971A3C635A4}"/>
              </a:ext>
            </a:extLst>
          </p:cNvPr>
          <p:cNvSpPr txBox="1"/>
          <p:nvPr/>
        </p:nvSpPr>
        <p:spPr>
          <a:xfrm>
            <a:off x="1290181" y="5276851"/>
            <a:ext cx="10230686" cy="1107996"/>
          </a:xfrm>
          <a:prstGeom prst="rect">
            <a:avLst/>
          </a:prstGeom>
          <a:noFill/>
        </p:spPr>
        <p:txBody>
          <a:bodyPr wrap="none" rtlCol="0">
            <a:spAutoFit/>
          </a:bodyPr>
          <a:lstStyle/>
          <a:p>
            <a:pPr algn="l"/>
            <a:r>
              <a:rPr kumimoji="1" lang="en-JP" sz="1100" dirty="0">
                <a:latin typeface="Meiryo" panose="020B0604030504040204" pitchFamily="34" charset="-128"/>
                <a:ea typeface="Meiryo" panose="020B0604030504040204" pitchFamily="34" charset="-128"/>
                <a:cs typeface="Amazon Ember" panose="020B0603020204020204" pitchFamily="34" charset="0"/>
              </a:rPr>
              <a:t>参考</a:t>
            </a:r>
          </a:p>
          <a:p>
            <a:pPr marL="171450" indent="-171450">
              <a:buFont typeface="Arial" panose="020B0604020202020204" pitchFamily="34" charset="0"/>
              <a:buChar char="•"/>
            </a:pPr>
            <a:r>
              <a:rPr kumimoji="1" lang="en-JP" sz="1100" dirty="0">
                <a:latin typeface="Meiryo" panose="020B0604030504040204" pitchFamily="34" charset="-128"/>
                <a:ea typeface="Meiryo" panose="020B0604030504040204" pitchFamily="34" charset="-128"/>
                <a:cs typeface="Amazon Ember" panose="020B0603020204020204" pitchFamily="34" charset="0"/>
              </a:rPr>
              <a:t>AWSドキュメント「</a:t>
            </a:r>
            <a:r>
              <a:rPr lang="en-US" sz="1100" b="0" i="0" dirty="0">
                <a:solidFill>
                  <a:srgbClr val="16191F"/>
                </a:solidFill>
                <a:effectLst/>
                <a:latin typeface="Amazon Ember" panose="020B0603020204020204" pitchFamily="34" charset="0"/>
              </a:rPr>
              <a:t>AWS Identity and Access Management Access Analyzer </a:t>
            </a:r>
            <a:r>
              <a:rPr lang="ja-JP" altLang="en-US" sz="1100" b="0" i="0">
                <a:solidFill>
                  <a:srgbClr val="16191F"/>
                </a:solidFill>
                <a:effectLst/>
                <a:latin typeface="Amazon Ember" panose="020B0603020204020204" pitchFamily="34" charset="0"/>
              </a:rPr>
              <a:t>を使用する」</a:t>
            </a:r>
            <a:br>
              <a:rPr kumimoji="1" lang="en-JP" altLang="ja-JP" sz="1100" b="0" i="0" dirty="0">
                <a:solidFill>
                  <a:srgbClr val="16191F"/>
                </a:solidFill>
                <a:effectLst/>
                <a:latin typeface="Meiryo" panose="020B0604030504040204" pitchFamily="34" charset="-128"/>
                <a:ea typeface="Meiryo" panose="020B0604030504040204" pitchFamily="34" charset="-128"/>
                <a:cs typeface="Amazon Ember" panose="020B0603020204020204" pitchFamily="34" charset="0"/>
              </a:rPr>
            </a:br>
            <a:r>
              <a:rPr kumimoji="1" lang="en-US" sz="1100" dirty="0">
                <a:latin typeface="Meiryo" panose="020B0604030504040204" pitchFamily="34" charset="-128"/>
                <a:ea typeface="Meiryo" panose="020B0604030504040204" pitchFamily="34" charset="-128"/>
                <a:cs typeface="Amazon Ember" panose="020B0603020204020204" pitchFamily="34" charset="0"/>
                <a:hlinkClick r:id="rId3"/>
              </a:rPr>
              <a:t>https://docs.aws.amazon.com/ja_jp/IAM/latest/UserGuide/what-is-access-analyzer.html?ref=wellarchitected</a:t>
            </a:r>
            <a:endParaRPr kumimoji="1" lang="en-JP" sz="1100" dirty="0">
              <a:latin typeface="Meiryo" panose="020B0604030504040204" pitchFamily="34" charset="-128"/>
              <a:ea typeface="Meiryo" panose="020B0604030504040204" pitchFamily="34" charset="-128"/>
              <a:cs typeface="Amazon Ember" panose="020B0603020204020204" pitchFamily="34" charset="0"/>
            </a:endParaRPr>
          </a:p>
          <a:p>
            <a:pPr marL="171450" indent="-171450">
              <a:buFont typeface="Arial" panose="020B0604020202020204" pitchFamily="34" charset="0"/>
              <a:buChar char="•"/>
            </a:pPr>
            <a:r>
              <a:rPr kumimoji="1" lang="en-US" altLang="ja-JP" sz="1100" dirty="0">
                <a:latin typeface="Meiryo" panose="020B0604030504040204" pitchFamily="34" charset="-128"/>
                <a:ea typeface="Meiryo" panose="020B0604030504040204" pitchFamily="34" charset="-128"/>
                <a:cs typeface="Amazon Ember" panose="020B0603020204020204" pitchFamily="34" charset="0"/>
              </a:rPr>
              <a:t>AWS Security Blog</a:t>
            </a:r>
            <a:r>
              <a:rPr kumimoji="1" lang="ja-JP" altLang="en-US" sz="1100">
                <a:latin typeface="Meiryo" panose="020B0604030504040204" pitchFamily="34" charset="-128"/>
                <a:ea typeface="Meiryo" panose="020B0604030504040204" pitchFamily="34" charset="-128"/>
                <a:cs typeface="Amazon Ember" panose="020B0603020204020204" pitchFamily="34" charset="0"/>
              </a:rPr>
              <a:t>「</a:t>
            </a:r>
            <a:r>
              <a:rPr lang="en-US" sz="1100" b="0" i="0" dirty="0">
                <a:solidFill>
                  <a:srgbClr val="232F3E"/>
                </a:solidFill>
                <a:effectLst/>
                <a:latin typeface="AmazonEmberBold" panose="020B0603020204020204" pitchFamily="34" charset="0"/>
              </a:rPr>
              <a:t>How to Use AWS Config to Monitor for and Respond to Amazon S3 Buckets Allowing Public Access」</a:t>
            </a:r>
            <a:br>
              <a:rPr kumimoji="1" lang="en-US" sz="1100" b="0" i="0" dirty="0">
                <a:solidFill>
                  <a:srgbClr val="232F3E"/>
                </a:solidFill>
                <a:effectLst/>
                <a:latin typeface="Meiryo" panose="020B0604030504040204" pitchFamily="34" charset="-128"/>
                <a:ea typeface="Meiryo" panose="020B0604030504040204" pitchFamily="34" charset="-128"/>
                <a:cs typeface="Amazon Ember" panose="020B0603020204020204" pitchFamily="34" charset="0"/>
              </a:rPr>
            </a:br>
            <a:r>
              <a:rPr kumimoji="1" lang="en-US" sz="1100" dirty="0">
                <a:latin typeface="Meiryo" panose="020B0604030504040204" pitchFamily="34" charset="-128"/>
                <a:ea typeface="Meiryo" panose="020B0604030504040204" pitchFamily="34" charset="-128"/>
                <a:cs typeface="Amazon Ember" panose="020B0603020204020204" pitchFamily="34" charset="0"/>
                <a:hlinkClick r:id="rId4"/>
              </a:rPr>
              <a:t>https://aws.amazon.com/jp/blogs/security/how-to-use-aws-config-to-monitor-for-and-respond-to-amazon-s3-buckets-allowing-public-access/</a:t>
            </a:r>
            <a:endParaRPr kumimoji="1" lang="en-US" sz="1100" dirty="0">
              <a:latin typeface="Meiryo" panose="020B0604030504040204" pitchFamily="34" charset="-128"/>
              <a:ea typeface="Meiryo" panose="020B0604030504040204" pitchFamily="34" charset="-128"/>
              <a:cs typeface="Amazon Ember" panose="020B0603020204020204" pitchFamily="34" charset="0"/>
            </a:endParaRPr>
          </a:p>
          <a:p>
            <a:pPr algn="l"/>
            <a:endParaRPr kumimoji="1" lang="en-JP" sz="1100" dirty="0">
              <a:latin typeface="Meiryo" panose="020B0604030504040204" pitchFamily="34" charset="-128"/>
              <a:ea typeface="Meiryo" panose="020B0604030504040204" pitchFamily="34" charset="-128"/>
              <a:cs typeface="Amazon Ember" panose="020B0603020204020204" pitchFamily="34" charset="0"/>
            </a:endParaRPr>
          </a:p>
        </p:txBody>
      </p:sp>
    </p:spTree>
    <p:extLst>
      <p:ext uri="{BB962C8B-B14F-4D97-AF65-F5344CB8AC3E}">
        <p14:creationId xmlns:p14="http://schemas.microsoft.com/office/powerpoint/2010/main" val="346992000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DAFE1B-9D43-D5C2-1163-7CCCD6C012E3}"/>
              </a:ext>
            </a:extLst>
          </p:cNvPr>
          <p:cNvSpPr>
            <a:spLocks noGrp="1"/>
          </p:cNvSpPr>
          <p:nvPr>
            <p:ph type="title"/>
          </p:nvPr>
        </p:nvSpPr>
        <p:spPr/>
        <p:txBody>
          <a:bodyPr/>
          <a:lstStyle/>
          <a:p>
            <a:pPr algn="l"/>
            <a:r>
              <a:rPr lang="en-JP" sz="2400" dirty="0"/>
              <a:t>レビュー観点 : </a:t>
            </a:r>
            <a:r>
              <a:rPr lang="en-US" altLang="ja-JP" sz="2400" dirty="0"/>
              <a:t>ID</a:t>
            </a:r>
            <a:r>
              <a:rPr lang="ja-JP" altLang="en-US" sz="2400"/>
              <a:t>とアクセス管理</a:t>
            </a:r>
            <a:r>
              <a:rPr lang="en-US" altLang="ja-JP" sz="2400" dirty="0"/>
              <a:t> / Permission Management</a:t>
            </a:r>
            <a:br>
              <a:rPr lang="en-JP" sz="2400" dirty="0"/>
            </a:br>
            <a:r>
              <a:rPr lang="en-US" sz="2800" b="0" i="0" dirty="0">
                <a:solidFill>
                  <a:srgbClr val="16191F"/>
                </a:solidFill>
                <a:effectLst/>
                <a:latin typeface="Amazon Ember" panose="020B0603020204020204" pitchFamily="34" charset="0"/>
              </a:rPr>
              <a:t>SEC03-BP0</a:t>
            </a:r>
            <a:r>
              <a:rPr lang="en-US" altLang="ja-JP" sz="2800" b="0" i="0" dirty="0">
                <a:solidFill>
                  <a:srgbClr val="16191F"/>
                </a:solidFill>
                <a:effectLst/>
                <a:latin typeface="Amazon Ember" panose="020B0603020204020204" pitchFamily="34" charset="0"/>
              </a:rPr>
              <a:t>8 </a:t>
            </a:r>
            <a:r>
              <a:rPr lang="ja-JP" altLang="en-US" sz="2800" b="0" i="0">
                <a:solidFill>
                  <a:srgbClr val="16191F"/>
                </a:solidFill>
                <a:effectLst/>
                <a:latin typeface="Amazon Ember" panose="020B0603020204020204" pitchFamily="34" charset="0"/>
              </a:rPr>
              <a:t>組織内でリソースを安全に共有する</a:t>
            </a:r>
            <a:endParaRPr lang="en-JP" sz="3600" dirty="0"/>
          </a:p>
        </p:txBody>
      </p:sp>
      <p:sp>
        <p:nvSpPr>
          <p:cNvPr id="3" name="Text Placeholder 2">
            <a:extLst>
              <a:ext uri="{FF2B5EF4-FFF2-40B4-BE49-F238E27FC236}">
                <a16:creationId xmlns:a16="http://schemas.microsoft.com/office/drawing/2014/main" id="{57D180CB-6965-22E7-4C3F-7BC75DB3949C}"/>
              </a:ext>
            </a:extLst>
          </p:cNvPr>
          <p:cNvSpPr>
            <a:spLocks noGrp="1"/>
          </p:cNvSpPr>
          <p:nvPr>
            <p:ph type="body" sz="quarter" idx="10"/>
          </p:nvPr>
        </p:nvSpPr>
        <p:spPr>
          <a:xfrm>
            <a:off x="457200" y="1371600"/>
            <a:ext cx="5344886" cy="3905251"/>
          </a:xfrm>
        </p:spPr>
        <p:txBody>
          <a:bodyPr/>
          <a:lstStyle/>
          <a:p>
            <a:r>
              <a:rPr lang="en-JP" sz="1400" dirty="0">
                <a:solidFill>
                  <a:srgbClr val="0070C0"/>
                </a:solidFill>
              </a:rPr>
              <a:t>ポイント</a:t>
            </a:r>
          </a:p>
          <a:p>
            <a:pPr marL="285750" indent="-285750">
              <a:buFont typeface="Arial" panose="020B0604020202020204" pitchFamily="34" charset="0"/>
              <a:buChar char="•"/>
            </a:pPr>
            <a:r>
              <a:rPr lang="en-JP" sz="1400" dirty="0"/>
              <a:t>共通的に使用されるリソースに関しては、アカウント間で共有することで、運用効率を向上する</a:t>
            </a:r>
          </a:p>
          <a:p>
            <a:pPr marL="285750" indent="-285750">
              <a:buFont typeface="Arial" panose="020B0604020202020204" pitchFamily="34" charset="0"/>
              <a:buChar char="•"/>
            </a:pPr>
            <a:r>
              <a:rPr lang="en-JP" sz="1400" dirty="0"/>
              <a:t>一方で、継続的なモニタリングを行うことで、予定外の共有を検出し、アラートや修復を行う。</a:t>
            </a:r>
          </a:p>
          <a:p>
            <a:pPr marL="882362" lvl="1" indent="-285750">
              <a:buFont typeface="Arial" panose="020B0604020202020204" pitchFamily="34" charset="0"/>
              <a:buChar char="•"/>
            </a:pPr>
            <a:endParaRPr lang="en-JP" sz="1066" dirty="0"/>
          </a:p>
          <a:p>
            <a:endParaRPr lang="en-JP" sz="1400" dirty="0"/>
          </a:p>
          <a:p>
            <a:r>
              <a:rPr lang="en-JP" sz="1400" dirty="0">
                <a:solidFill>
                  <a:srgbClr val="0070C0"/>
                </a:solidFill>
              </a:rPr>
              <a:t>レビュー観点の例</a:t>
            </a:r>
            <a:endParaRPr lang="en-JP" sz="1233" dirty="0"/>
          </a:p>
          <a:p>
            <a:pPr marL="285750" indent="-285750">
              <a:buFont typeface="Arial" panose="020B0604020202020204" pitchFamily="34" charset="0"/>
              <a:buChar char="•"/>
            </a:pPr>
            <a:r>
              <a:rPr lang="en-US" sz="1400" dirty="0" err="1"/>
              <a:t>何をアカウント間で共有すべきか、すべきでないかの基準は決まっているか</a:t>
            </a:r>
            <a:endParaRPr lang="en-US" sz="1400" dirty="0"/>
          </a:p>
          <a:p>
            <a:pPr marL="285750" indent="-285750">
              <a:buFont typeface="Arial" panose="020B0604020202020204" pitchFamily="34" charset="0"/>
              <a:buChar char="•"/>
            </a:pPr>
            <a:r>
              <a:rPr lang="en-US" sz="1400" dirty="0" err="1"/>
              <a:t>継続的にモニタリングし、予定外の外部共有が生じた時にアラートを発動する仕組みがあるか</a:t>
            </a:r>
            <a:endParaRPr lang="en-US" sz="1400" dirty="0"/>
          </a:p>
          <a:p>
            <a:pPr marL="285750" indent="-285750">
              <a:buFont typeface="Arial" panose="020B0604020202020204" pitchFamily="34" charset="0"/>
              <a:buChar char="•"/>
            </a:pPr>
            <a:r>
              <a:rPr lang="en-JP" sz="1400" dirty="0"/>
              <a:t>必要な時に明示的に共有しているか？</a:t>
            </a:r>
          </a:p>
          <a:p>
            <a:pPr marL="285750" indent="-285750">
              <a:buFont typeface="Arial" panose="020B0604020202020204" pitchFamily="34" charset="0"/>
              <a:buChar char="•"/>
            </a:pPr>
            <a:r>
              <a:rPr lang="ja-JP" altLang="en-US" sz="1400"/>
              <a:t>アカウント間で共用で利用可能なリソースについては、個別作成ではなく、共用利用する構成を検討しているか。</a:t>
            </a:r>
            <a:endParaRPr lang="en-JP" sz="1400" dirty="0"/>
          </a:p>
          <a:p>
            <a:endParaRPr lang="en-JP" sz="1400" dirty="0"/>
          </a:p>
          <a:p>
            <a:endParaRPr lang="en-JP" dirty="0"/>
          </a:p>
        </p:txBody>
      </p:sp>
      <p:sp>
        <p:nvSpPr>
          <p:cNvPr id="4" name="Text Placeholder 2">
            <a:extLst>
              <a:ext uri="{FF2B5EF4-FFF2-40B4-BE49-F238E27FC236}">
                <a16:creationId xmlns:a16="http://schemas.microsoft.com/office/drawing/2014/main" id="{B5C205D2-5B7A-2480-F409-6D0AAD8D2EA7}"/>
              </a:ext>
            </a:extLst>
          </p:cNvPr>
          <p:cNvSpPr txBox="1">
            <a:spLocks/>
          </p:cNvSpPr>
          <p:nvPr/>
        </p:nvSpPr>
        <p:spPr>
          <a:xfrm>
            <a:off x="6389915" y="1371599"/>
            <a:ext cx="5638800" cy="3905251"/>
          </a:xfrm>
          <a:prstGeom prst="rect">
            <a:avLst/>
          </a:prstGeom>
        </p:spPr>
        <p:txBody>
          <a:bodyPr vert="horz" lIns="91440" tIns="45720" rIns="91440" bIns="45720" rtlCol="0">
            <a:noAutofit/>
          </a:bodyPr>
          <a:lstStyle>
            <a:lvl1pPr marL="0" indent="0" algn="l" defTabSz="609576" rtl="0" eaLnBrk="1" latinLnBrk="0" hangingPunct="1">
              <a:spcBef>
                <a:spcPct val="20000"/>
              </a:spcBef>
              <a:buFont typeface="Arial" panose="020B0604020202020204" pitchFamily="34" charset="0"/>
              <a:buNone/>
              <a:tabLst/>
              <a:defRPr sz="2167" b="0" i="0" kern="1200">
                <a:solidFill>
                  <a:schemeClr val="tx1"/>
                </a:solidFill>
                <a:latin typeface="Meiryo" panose="020B0604030504040204" pitchFamily="34" charset="-128"/>
                <a:ea typeface="Meiryo" panose="020B0604030504040204" pitchFamily="34" charset="-128"/>
                <a:cs typeface="Amazon Ember Regular" charset="0"/>
              </a:defRPr>
            </a:lvl1pPr>
            <a:lvl2pPr marL="596612" indent="-294999" algn="l" defTabSz="609576" rtl="0" eaLnBrk="1" latinLnBrk="0" hangingPunct="1">
              <a:spcBef>
                <a:spcPct val="20000"/>
              </a:spcBef>
              <a:buFont typeface="Arial"/>
              <a:buChar char="•"/>
              <a:tabLst/>
              <a:defRPr sz="2000" b="0" i="0" kern="1200">
                <a:solidFill>
                  <a:schemeClr val="tx1"/>
                </a:solidFill>
                <a:latin typeface="Meiryo" panose="020B0604030504040204" pitchFamily="34" charset="-128"/>
                <a:ea typeface="Meiryo" panose="020B0604030504040204" pitchFamily="34" charset="-128"/>
                <a:cs typeface="Amazon Ember Regular" charset="0"/>
              </a:defRPr>
            </a:lvl2pPr>
            <a:lvl3pPr marL="892933" indent="-302936" algn="l" defTabSz="609576" rtl="0" eaLnBrk="1" latinLnBrk="0" hangingPunct="1">
              <a:spcBef>
                <a:spcPct val="20000"/>
              </a:spcBef>
              <a:buFont typeface="Arial"/>
              <a:buChar char="•"/>
              <a:tabLst/>
              <a:defRPr sz="1833" b="0" i="0" kern="1200">
                <a:solidFill>
                  <a:schemeClr val="tx1"/>
                </a:solidFill>
                <a:latin typeface="Meiryo" panose="020B0604030504040204" pitchFamily="34" charset="-128"/>
                <a:ea typeface="Meiryo" panose="020B0604030504040204" pitchFamily="34" charset="-128"/>
                <a:cs typeface="Amazon Ember Regular" charset="0"/>
              </a:defRPr>
            </a:lvl3pPr>
            <a:lvl4pPr marL="1222326" indent="-309550" algn="l" defTabSz="609576" rtl="0" eaLnBrk="1" latinLnBrk="0" hangingPunct="1">
              <a:spcBef>
                <a:spcPct val="20000"/>
              </a:spcBef>
              <a:buFont typeface="Arial" panose="020B0604020202020204" pitchFamily="34" charset="0"/>
              <a:buChar char="•"/>
              <a:tabLst/>
              <a:defRPr sz="1667" b="0" i="0" kern="1200">
                <a:solidFill>
                  <a:schemeClr val="tx1"/>
                </a:solidFill>
                <a:latin typeface="Meiryo" panose="020B0604030504040204" pitchFamily="34" charset="-128"/>
                <a:ea typeface="Meiryo" panose="020B0604030504040204" pitchFamily="34" charset="-128"/>
                <a:cs typeface="Amazon Ember Regular" charset="0"/>
              </a:defRPr>
            </a:lvl4pPr>
            <a:lvl5pPr marL="1518648" indent="-316165" algn="l" defTabSz="609576" rtl="0" eaLnBrk="1" latinLnBrk="0" hangingPunct="1">
              <a:spcBef>
                <a:spcPct val="20000"/>
              </a:spcBef>
              <a:buFont typeface="Arial" panose="020B0604020202020204" pitchFamily="34" charset="0"/>
              <a:buChar char="•"/>
              <a:tabLst/>
              <a:defRPr sz="1583" b="0" i="0" kern="1200">
                <a:solidFill>
                  <a:schemeClr val="tx1"/>
                </a:solidFill>
                <a:latin typeface="Meiryo" panose="020B0604030504040204" pitchFamily="34" charset="-128"/>
                <a:ea typeface="Meiryo" panose="020B0604030504040204" pitchFamily="34" charset="-128"/>
                <a:cs typeface="Amazon Ember Regular" charset="0"/>
              </a:defRPr>
            </a:lvl5pPr>
            <a:lvl6pPr marL="3352666" indent="-304788" algn="l" defTabSz="609576" rtl="0" eaLnBrk="1" latinLnBrk="0" hangingPunct="1">
              <a:spcBef>
                <a:spcPct val="20000"/>
              </a:spcBef>
              <a:buFont typeface="Arial"/>
              <a:buChar char="•"/>
              <a:defRPr sz="2667" kern="1200">
                <a:solidFill>
                  <a:schemeClr val="tx1"/>
                </a:solidFill>
                <a:latin typeface="+mn-lt"/>
                <a:ea typeface="+mn-ea"/>
                <a:cs typeface="+mn-cs"/>
              </a:defRPr>
            </a:lvl6pPr>
            <a:lvl7pPr marL="3962242" indent="-304788" algn="l" defTabSz="609576" rtl="0" eaLnBrk="1" latinLnBrk="0" hangingPunct="1">
              <a:spcBef>
                <a:spcPct val="20000"/>
              </a:spcBef>
              <a:buFont typeface="Arial"/>
              <a:buChar char="•"/>
              <a:defRPr sz="2667" kern="1200">
                <a:solidFill>
                  <a:schemeClr val="tx1"/>
                </a:solidFill>
                <a:latin typeface="+mn-lt"/>
                <a:ea typeface="+mn-ea"/>
                <a:cs typeface="+mn-cs"/>
              </a:defRPr>
            </a:lvl7pPr>
            <a:lvl8pPr marL="4571817" indent="-304788" algn="l" defTabSz="609576" rtl="0" eaLnBrk="1" latinLnBrk="0" hangingPunct="1">
              <a:spcBef>
                <a:spcPct val="20000"/>
              </a:spcBef>
              <a:buFont typeface="Arial"/>
              <a:buChar char="•"/>
              <a:defRPr sz="2667" kern="1200">
                <a:solidFill>
                  <a:schemeClr val="tx1"/>
                </a:solidFill>
                <a:latin typeface="+mn-lt"/>
                <a:ea typeface="+mn-ea"/>
                <a:cs typeface="+mn-cs"/>
              </a:defRPr>
            </a:lvl8pPr>
            <a:lvl9pPr marL="5181393" indent="-304788" algn="l" defTabSz="609576" rtl="0" eaLnBrk="1" latinLnBrk="0" hangingPunct="1">
              <a:spcBef>
                <a:spcPct val="20000"/>
              </a:spcBef>
              <a:buFont typeface="Arial"/>
              <a:buChar char="•"/>
              <a:defRPr sz="2667" kern="1200">
                <a:solidFill>
                  <a:schemeClr val="tx1"/>
                </a:solidFill>
                <a:latin typeface="+mn-lt"/>
                <a:ea typeface="+mn-ea"/>
                <a:cs typeface="+mn-cs"/>
              </a:defRPr>
            </a:lvl9pPr>
          </a:lstStyle>
          <a:p>
            <a:r>
              <a:rPr lang="en-JP" sz="1400" dirty="0">
                <a:solidFill>
                  <a:srgbClr val="0070C0"/>
                </a:solidFill>
              </a:rPr>
              <a:t>実装例</a:t>
            </a:r>
          </a:p>
          <a:p>
            <a:pPr marL="285750" indent="-285750">
              <a:buFont typeface="Arial" panose="020B0604020202020204" pitchFamily="34" charset="0"/>
              <a:buChar char="•"/>
            </a:pPr>
            <a:r>
              <a:rPr lang="en-JP" sz="1400" dirty="0"/>
              <a:t>継続的にモニタリングとアラートを行う。</a:t>
            </a:r>
          </a:p>
          <a:p>
            <a:pPr marL="882362" lvl="1" indent="-285750">
              <a:buFont typeface="Arial" panose="020B0604020202020204" pitchFamily="34" charset="0"/>
              <a:buChar char="•"/>
            </a:pPr>
            <a:r>
              <a:rPr lang="en-US" sz="1233" dirty="0"/>
              <a:t>AWS IAM Access Analyzer </a:t>
            </a:r>
            <a:r>
              <a:rPr lang="en-US" sz="1233" dirty="0" err="1"/>
              <a:t>により</a:t>
            </a:r>
            <a:r>
              <a:rPr lang="ja-JP" altLang="en-US" sz="1233"/>
              <a:t>、組織内のリソースや、外部エンティティと共有しているアカウントを特定する。</a:t>
            </a:r>
            <a:endParaRPr lang="en-US" altLang="ja-JP" sz="1233" dirty="0"/>
          </a:p>
          <a:p>
            <a:pPr marL="882362" lvl="1" indent="-285750">
              <a:buFont typeface="Arial" panose="020B0604020202020204" pitchFamily="34" charset="0"/>
              <a:buChar char="•"/>
            </a:pPr>
            <a:r>
              <a:rPr lang="en-US" sz="1233" dirty="0"/>
              <a:t>IAM Access Analyzer </a:t>
            </a:r>
            <a:r>
              <a:rPr lang="ja-JP" altLang="en-US" sz="1233"/>
              <a:t>を </a:t>
            </a:r>
            <a:r>
              <a:rPr lang="en-US" sz="1233" dirty="0"/>
              <a:t>AWS Security Hub </a:t>
            </a:r>
            <a:r>
              <a:rPr lang="ja-JP" altLang="en-US" sz="1233"/>
              <a:t>と統合して、</a:t>
            </a:r>
            <a:r>
              <a:rPr lang="en-US" sz="1233" dirty="0"/>
              <a:t>IAM Access Analyzer </a:t>
            </a:r>
            <a:r>
              <a:rPr lang="ja-JP" altLang="en-US" sz="1233"/>
              <a:t>から </a:t>
            </a:r>
            <a:r>
              <a:rPr lang="en-US" sz="1233" dirty="0"/>
              <a:t>Security Hub </a:t>
            </a:r>
            <a:r>
              <a:rPr lang="ja-JP" altLang="en-US" sz="1233"/>
              <a:t>へリソースの検出結果を送信および集計し、環境のセキュリティ体制を分析する。</a:t>
            </a:r>
            <a:endParaRPr lang="en-US" altLang="ja-JP" sz="1233" dirty="0"/>
          </a:p>
          <a:p>
            <a:pPr marL="882362" lvl="1" indent="-285750">
              <a:buFont typeface="Arial" panose="020B0604020202020204" pitchFamily="34" charset="0"/>
              <a:buChar char="•"/>
            </a:pPr>
            <a:r>
              <a:rPr lang="en-US" sz="1233" dirty="0"/>
              <a:t>AWS Config Rules </a:t>
            </a:r>
            <a:r>
              <a:rPr lang="ja-JP" altLang="en-US" sz="1233"/>
              <a:t>を使用して、設定を監査し、</a:t>
            </a:r>
            <a:r>
              <a:rPr lang="en-JP" sz="1233" dirty="0"/>
              <a:t>問題がある場合にアラートを送信する。</a:t>
            </a:r>
          </a:p>
          <a:p>
            <a:pPr marL="882362" lvl="1" indent="-285750">
              <a:buFont typeface="Arial" panose="020B0604020202020204" pitchFamily="34" charset="0"/>
              <a:buChar char="•"/>
            </a:pPr>
            <a:r>
              <a:rPr lang="en-US" sz="1233" dirty="0"/>
              <a:t>AWS Systems Manager </a:t>
            </a:r>
            <a:r>
              <a:rPr lang="ja-JP" altLang="en-US" sz="1233"/>
              <a:t>の自動化ドキュメントを使用して、非準拠のリソースを修復する。</a:t>
            </a:r>
            <a:endParaRPr lang="en-JP" sz="1233" dirty="0"/>
          </a:p>
          <a:p>
            <a:pPr marL="285750" indent="-285750">
              <a:buFont typeface="Arial" panose="020B0604020202020204" pitchFamily="34" charset="0"/>
              <a:buChar char="•"/>
            </a:pPr>
            <a:r>
              <a:rPr lang="en-JP" sz="1400" dirty="0"/>
              <a:t>AWS Resource Access Manager により、アカウント間でリソースを安全に共有することができる。</a:t>
            </a:r>
          </a:p>
          <a:p>
            <a:pPr marL="882362" lvl="1" indent="-285750">
              <a:buFont typeface="Arial" panose="020B0604020202020204" pitchFamily="34" charset="0"/>
              <a:buChar char="•"/>
            </a:pPr>
            <a:r>
              <a:rPr lang="en-JP" sz="1233" dirty="0"/>
              <a:t>参考: </a:t>
            </a:r>
            <a:r>
              <a:rPr lang="en-US" sz="1233" dirty="0"/>
              <a:t>https://</a:t>
            </a:r>
            <a:r>
              <a:rPr lang="en-US" sz="1233" dirty="0" err="1"/>
              <a:t>docs.aws.amazon.com</a:t>
            </a:r>
            <a:r>
              <a:rPr lang="en-US" sz="1233" dirty="0"/>
              <a:t>/</a:t>
            </a:r>
            <a:r>
              <a:rPr lang="en-US" sz="1233" dirty="0" err="1"/>
              <a:t>ja_jp</a:t>
            </a:r>
            <a:r>
              <a:rPr lang="en-US" sz="1233" dirty="0"/>
              <a:t>/ram/latest/</a:t>
            </a:r>
            <a:r>
              <a:rPr lang="en-US" sz="1233" dirty="0" err="1"/>
              <a:t>userguide</a:t>
            </a:r>
            <a:r>
              <a:rPr lang="en-US" sz="1233" dirty="0"/>
              <a:t>/</a:t>
            </a:r>
            <a:r>
              <a:rPr lang="en-US" sz="1233" dirty="0" err="1"/>
              <a:t>shareable.html</a:t>
            </a:r>
            <a:endParaRPr lang="en-JP" sz="1233" dirty="0"/>
          </a:p>
          <a:p>
            <a:pPr marL="882362" lvl="1" indent="-285750">
              <a:buFont typeface="Arial" panose="020B0604020202020204" pitchFamily="34" charset="0"/>
              <a:buChar char="•"/>
            </a:pPr>
            <a:r>
              <a:rPr lang="en-JP" sz="1233" dirty="0"/>
              <a:t>共有するリソースの例:</a:t>
            </a:r>
          </a:p>
          <a:p>
            <a:pPr marL="1178683" lvl="2" indent="-285750">
              <a:buFont typeface="Arial" panose="020B0604020202020204" pitchFamily="34" charset="0"/>
              <a:buChar char="•"/>
            </a:pPr>
            <a:r>
              <a:rPr lang="en-JP" sz="1066" dirty="0"/>
              <a:t>EC2の VM イメージや、イメージ作成に必要なレシピなどの設定情報</a:t>
            </a:r>
          </a:p>
          <a:p>
            <a:pPr marL="1178683" lvl="2" indent="-285750">
              <a:buFont typeface="Arial" panose="020B0604020202020204" pitchFamily="34" charset="0"/>
              <a:buChar char="•"/>
            </a:pPr>
            <a:r>
              <a:rPr lang="en-JP" sz="1066" dirty="0"/>
              <a:t>VPCのサブネット情報</a:t>
            </a:r>
          </a:p>
          <a:p>
            <a:pPr marL="1178683" lvl="2" indent="-285750">
              <a:buFont typeface="Arial" panose="020B0604020202020204" pitchFamily="34" charset="0"/>
              <a:buChar char="•"/>
            </a:pPr>
            <a:r>
              <a:rPr lang="en-JP" sz="1066" dirty="0"/>
              <a:t>Network Firewall のポリシー</a:t>
            </a:r>
            <a:endParaRPr lang="en-JP" sz="1400" dirty="0"/>
          </a:p>
          <a:p>
            <a:endParaRPr lang="en-JP" dirty="0"/>
          </a:p>
        </p:txBody>
      </p:sp>
    </p:spTree>
    <p:extLst>
      <p:ext uri="{BB962C8B-B14F-4D97-AF65-F5344CB8AC3E}">
        <p14:creationId xmlns:p14="http://schemas.microsoft.com/office/powerpoint/2010/main" val="180282770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DAFE1B-9D43-D5C2-1163-7CCCD6C012E3}"/>
              </a:ext>
            </a:extLst>
          </p:cNvPr>
          <p:cNvSpPr>
            <a:spLocks noGrp="1"/>
          </p:cNvSpPr>
          <p:nvPr>
            <p:ph type="title"/>
          </p:nvPr>
        </p:nvSpPr>
        <p:spPr/>
        <p:txBody>
          <a:bodyPr/>
          <a:lstStyle/>
          <a:p>
            <a:pPr algn="l"/>
            <a:r>
              <a:rPr lang="en-JP" sz="2400" dirty="0"/>
              <a:t>レビュー観点 : </a:t>
            </a:r>
            <a:r>
              <a:rPr lang="en-US" altLang="ja-JP" sz="2400" dirty="0"/>
              <a:t>ID</a:t>
            </a:r>
            <a:r>
              <a:rPr lang="ja-JP" altLang="en-US" sz="2400"/>
              <a:t>とアクセス管理</a:t>
            </a:r>
            <a:r>
              <a:rPr lang="en-US" altLang="ja-JP" sz="2400" dirty="0"/>
              <a:t> / Permission Management</a:t>
            </a:r>
            <a:br>
              <a:rPr lang="en-JP" sz="2400" dirty="0"/>
            </a:br>
            <a:r>
              <a:rPr lang="en-US" sz="2800" b="0" i="0" dirty="0">
                <a:solidFill>
                  <a:srgbClr val="16191F"/>
                </a:solidFill>
                <a:effectLst/>
                <a:latin typeface="Amazon Ember" panose="020B0603020204020204" pitchFamily="34" charset="0"/>
              </a:rPr>
              <a:t>SEC03-BP0</a:t>
            </a:r>
            <a:r>
              <a:rPr lang="en-US" altLang="ja-JP" sz="2800" b="0" i="0" dirty="0">
                <a:solidFill>
                  <a:srgbClr val="16191F"/>
                </a:solidFill>
                <a:effectLst/>
                <a:latin typeface="Amazon Ember" panose="020B0603020204020204" pitchFamily="34" charset="0"/>
              </a:rPr>
              <a:t>9 </a:t>
            </a:r>
            <a:r>
              <a:rPr lang="ja-JP" altLang="en-US" sz="2800" b="0" i="0">
                <a:solidFill>
                  <a:srgbClr val="16191F"/>
                </a:solidFill>
                <a:effectLst/>
                <a:latin typeface="Amazon Ember" panose="020B0603020204020204" pitchFamily="34" charset="0"/>
              </a:rPr>
              <a:t>サードパーティーとリソースを安全に共有する</a:t>
            </a:r>
            <a:endParaRPr lang="en-JP" sz="3600" dirty="0"/>
          </a:p>
        </p:txBody>
      </p:sp>
      <p:sp>
        <p:nvSpPr>
          <p:cNvPr id="3" name="Text Placeholder 2">
            <a:extLst>
              <a:ext uri="{FF2B5EF4-FFF2-40B4-BE49-F238E27FC236}">
                <a16:creationId xmlns:a16="http://schemas.microsoft.com/office/drawing/2014/main" id="{57D180CB-6965-22E7-4C3F-7BC75DB3949C}"/>
              </a:ext>
            </a:extLst>
          </p:cNvPr>
          <p:cNvSpPr>
            <a:spLocks noGrp="1"/>
          </p:cNvSpPr>
          <p:nvPr>
            <p:ph type="body" sz="quarter" idx="10"/>
          </p:nvPr>
        </p:nvSpPr>
        <p:spPr/>
        <p:txBody>
          <a:bodyPr/>
          <a:lstStyle/>
          <a:p>
            <a:r>
              <a:rPr lang="en-JP" sz="1400" dirty="0">
                <a:solidFill>
                  <a:srgbClr val="0070C0"/>
                </a:solidFill>
              </a:rPr>
              <a:t>ポイント</a:t>
            </a:r>
          </a:p>
          <a:p>
            <a:pPr marL="285750" indent="-285750">
              <a:buFont typeface="Arial" panose="020B0604020202020204" pitchFamily="34" charset="0"/>
              <a:buChar char="•"/>
            </a:pPr>
            <a:r>
              <a:rPr lang="en-JP" sz="1400" dirty="0"/>
              <a:t>サードパーティとの連携が必要な場合、IAMロールによってアクセス許可を委任する</a:t>
            </a:r>
          </a:p>
          <a:p>
            <a:pPr marL="882362" lvl="1" indent="-285750">
              <a:buFont typeface="Arial" panose="020B0604020202020204" pitchFamily="34" charset="0"/>
              <a:buChar char="•"/>
            </a:pPr>
            <a:r>
              <a:rPr lang="en-JP" sz="1400" dirty="0"/>
              <a:t>サードパーティに対して長期的な認証情報を発行せず、一時的認証情報を使ってクロスアカウントアクセスの権限を管理する。</a:t>
            </a:r>
          </a:p>
          <a:p>
            <a:pPr marL="882362" lvl="1" indent="-285750">
              <a:buFont typeface="Arial" panose="020B0604020202020204" pitchFamily="34" charset="0"/>
              <a:buChar char="•"/>
            </a:pPr>
            <a:r>
              <a:rPr lang="en-JP" sz="1400" dirty="0"/>
              <a:t>例: サードパーティの委託先がAWSリソースの管理を行う場合など</a:t>
            </a:r>
          </a:p>
          <a:p>
            <a:pPr marL="882362" lvl="1" indent="-285750">
              <a:buFont typeface="Arial" panose="020B0604020202020204" pitchFamily="34" charset="0"/>
              <a:buChar char="•"/>
            </a:pPr>
            <a:endParaRPr lang="en-JP" sz="1233" dirty="0"/>
          </a:p>
          <a:p>
            <a:pPr marL="285750" indent="-285750">
              <a:buFont typeface="Arial" panose="020B0604020202020204" pitchFamily="34" charset="0"/>
              <a:buChar char="•"/>
            </a:pPr>
            <a:endParaRPr lang="en-JP" sz="1400" dirty="0"/>
          </a:p>
          <a:p>
            <a:endParaRPr lang="en-JP" sz="1400" dirty="0"/>
          </a:p>
          <a:p>
            <a:r>
              <a:rPr lang="en-JP" sz="1400" dirty="0">
                <a:solidFill>
                  <a:srgbClr val="0070C0"/>
                </a:solidFill>
              </a:rPr>
              <a:t>レビュー観点の例</a:t>
            </a:r>
            <a:endParaRPr lang="en-JP" sz="1233" dirty="0"/>
          </a:p>
          <a:p>
            <a:pPr marL="285750" indent="-285750">
              <a:buFont typeface="Arial" panose="020B0604020202020204" pitchFamily="34" charset="0"/>
              <a:buChar char="•"/>
            </a:pPr>
            <a:r>
              <a:rPr lang="en-US" sz="1400" dirty="0" err="1"/>
              <a:t>サードパーティに対して、自社アカウントの長期的な認証情報（パスワードやアクセスキーなど）を発行していないか</a:t>
            </a:r>
            <a:endParaRPr lang="en-US" sz="1400" dirty="0"/>
          </a:p>
          <a:p>
            <a:pPr marL="285750" indent="-285750">
              <a:buFont typeface="Arial" panose="020B0604020202020204" pitchFamily="34" charset="0"/>
              <a:buChar char="•"/>
            </a:pPr>
            <a:r>
              <a:rPr lang="en-US" sz="1400" dirty="0" err="1"/>
              <a:t>サードパーティに対する信頼ポリシーでは、外部IDを条件として設定しているか</a:t>
            </a:r>
            <a:endParaRPr lang="en-US" sz="1400" dirty="0"/>
          </a:p>
          <a:p>
            <a:pPr marL="882362" lvl="1" indent="-285750">
              <a:buFont typeface="Arial" panose="020B0604020202020204" pitchFamily="34" charset="0"/>
              <a:buChar char="•"/>
            </a:pPr>
            <a:r>
              <a:rPr lang="en-US" sz="1233" dirty="0" err="1"/>
              <a:t>参考</a:t>
            </a:r>
            <a:r>
              <a:rPr lang="en-US" sz="1233" dirty="0"/>
              <a:t>: </a:t>
            </a:r>
            <a:r>
              <a:rPr lang="en-US" sz="1233" dirty="0">
                <a:hlinkClick r:id="rId2"/>
              </a:rPr>
              <a:t>https://docs.aws.amazon.com/ja_jp/IAM/latest/UserGuide/id_roles_create_for-user_externalid.html</a:t>
            </a:r>
            <a:endParaRPr lang="en-US" sz="1233" dirty="0"/>
          </a:p>
          <a:p>
            <a:endParaRPr lang="en-JP" sz="1400" dirty="0"/>
          </a:p>
          <a:p>
            <a:endParaRPr lang="en-JP" dirty="0"/>
          </a:p>
        </p:txBody>
      </p:sp>
    </p:spTree>
    <p:extLst>
      <p:ext uri="{BB962C8B-B14F-4D97-AF65-F5344CB8AC3E}">
        <p14:creationId xmlns:p14="http://schemas.microsoft.com/office/powerpoint/2010/main" val="142584244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Rounded Rectangle 66">
            <a:extLst>
              <a:ext uri="{FF2B5EF4-FFF2-40B4-BE49-F238E27FC236}">
                <a16:creationId xmlns:a16="http://schemas.microsoft.com/office/drawing/2014/main" id="{BD7005FD-641A-8827-6A0E-0C7E7BE6FF36}"/>
              </a:ext>
            </a:extLst>
          </p:cNvPr>
          <p:cNvSpPr/>
          <p:nvPr/>
        </p:nvSpPr>
        <p:spPr>
          <a:xfrm>
            <a:off x="245162" y="4538232"/>
            <a:ext cx="11826257" cy="2013419"/>
          </a:xfrm>
          <a:prstGeom prst="roundRect">
            <a:avLst>
              <a:gd name="adj" fmla="val 6258"/>
            </a:avLst>
          </a:prstGeom>
          <a:noFill/>
          <a:ln w="28575">
            <a:solidFill>
              <a:schemeClr val="accent3"/>
            </a:solid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en-JP" sz="2400">
              <a:latin typeface="Meiryo" panose="020B0604030504040204" pitchFamily="34" charset="-128"/>
              <a:ea typeface="Meiryo" panose="020B0604030504040204" pitchFamily="34" charset="-128"/>
            </a:endParaRPr>
          </a:p>
        </p:txBody>
      </p:sp>
      <p:sp>
        <p:nvSpPr>
          <p:cNvPr id="66" name="Rounded Rectangle 65">
            <a:extLst>
              <a:ext uri="{FF2B5EF4-FFF2-40B4-BE49-F238E27FC236}">
                <a16:creationId xmlns:a16="http://schemas.microsoft.com/office/drawing/2014/main" id="{92B37F4D-2A6C-86FA-DF2F-CF4A7B8DFFDE}"/>
              </a:ext>
            </a:extLst>
          </p:cNvPr>
          <p:cNvSpPr/>
          <p:nvPr/>
        </p:nvSpPr>
        <p:spPr>
          <a:xfrm>
            <a:off x="245162" y="2344116"/>
            <a:ext cx="11826257" cy="2013419"/>
          </a:xfrm>
          <a:prstGeom prst="roundRect">
            <a:avLst>
              <a:gd name="adj" fmla="val 6258"/>
            </a:avLst>
          </a:prstGeom>
          <a:noFill/>
          <a:ln w="28575">
            <a:solidFill>
              <a:schemeClr val="accent3"/>
            </a:solid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en-JP" sz="2400">
              <a:latin typeface="Meiryo" panose="020B0604030504040204" pitchFamily="34" charset="-128"/>
              <a:ea typeface="Meiryo" panose="020B0604030504040204" pitchFamily="34" charset="-128"/>
            </a:endParaRPr>
          </a:p>
        </p:txBody>
      </p:sp>
      <p:sp>
        <p:nvSpPr>
          <p:cNvPr id="2" name="Title 1">
            <a:extLst>
              <a:ext uri="{FF2B5EF4-FFF2-40B4-BE49-F238E27FC236}">
                <a16:creationId xmlns:a16="http://schemas.microsoft.com/office/drawing/2014/main" id="{C56C51CA-238A-A987-14D1-D457EAD03C34}"/>
              </a:ext>
            </a:extLst>
          </p:cNvPr>
          <p:cNvSpPr>
            <a:spLocks noGrp="1"/>
          </p:cNvSpPr>
          <p:nvPr>
            <p:ph type="title"/>
          </p:nvPr>
        </p:nvSpPr>
        <p:spPr/>
        <p:txBody>
          <a:bodyPr/>
          <a:lstStyle/>
          <a:p>
            <a:r>
              <a:rPr lang="en-JP" b="0" dirty="0"/>
              <a:t>参考: サードパーティのクロスアカウントアクセスに外部IDを使用する方法について</a:t>
            </a:r>
          </a:p>
        </p:txBody>
      </p:sp>
      <p:sp>
        <p:nvSpPr>
          <p:cNvPr id="3" name="Text Placeholder 2">
            <a:extLst>
              <a:ext uri="{FF2B5EF4-FFF2-40B4-BE49-F238E27FC236}">
                <a16:creationId xmlns:a16="http://schemas.microsoft.com/office/drawing/2014/main" id="{FE652B11-1FB2-242A-C8F9-965C0C59D990}"/>
              </a:ext>
            </a:extLst>
          </p:cNvPr>
          <p:cNvSpPr>
            <a:spLocks noGrp="1"/>
          </p:cNvSpPr>
          <p:nvPr>
            <p:ph type="body" sz="quarter" idx="10"/>
          </p:nvPr>
        </p:nvSpPr>
        <p:spPr/>
        <p:txBody>
          <a:bodyPr/>
          <a:lstStyle/>
          <a:p>
            <a:r>
              <a:rPr lang="en-JP" sz="1400" dirty="0"/>
              <a:t>サードパーティ（委託先ベンダーなど）に顧客AWSリソースへのアクセス権を付与する場合には、</a:t>
            </a:r>
            <a:r>
              <a:rPr lang="en-JP" sz="1400" b="1" dirty="0"/>
              <a:t>外部ID (ExternalId)</a:t>
            </a:r>
            <a:r>
              <a:rPr lang="en-JP" sz="1400" dirty="0"/>
              <a:t> を条件として指定することが推奨される。</a:t>
            </a:r>
          </a:p>
          <a:p>
            <a:r>
              <a:rPr lang="en-JP" sz="1400" dirty="0"/>
              <a:t>これにより、</a:t>
            </a:r>
            <a:r>
              <a:rPr lang="en-JP" sz="1400" b="1" dirty="0"/>
              <a:t>混乱する代理問題</a:t>
            </a:r>
            <a:r>
              <a:rPr lang="en-JP" sz="1400" dirty="0"/>
              <a:t> (confused deputy problem) と呼ばれるセキュリティ上の問題を回避することができる。</a:t>
            </a:r>
          </a:p>
        </p:txBody>
      </p:sp>
      <p:sp>
        <p:nvSpPr>
          <p:cNvPr id="4" name="Rounded Rectangle 3">
            <a:extLst>
              <a:ext uri="{FF2B5EF4-FFF2-40B4-BE49-F238E27FC236}">
                <a16:creationId xmlns:a16="http://schemas.microsoft.com/office/drawing/2014/main" id="{5A5F0792-061A-A198-0F8F-793A117D3CA6}"/>
              </a:ext>
            </a:extLst>
          </p:cNvPr>
          <p:cNvSpPr/>
          <p:nvPr/>
        </p:nvSpPr>
        <p:spPr>
          <a:xfrm>
            <a:off x="2334037" y="2692206"/>
            <a:ext cx="1567542" cy="1449485"/>
          </a:xfrm>
          <a:prstGeom prst="roundRect">
            <a:avLst/>
          </a:prstGeom>
          <a:noFill/>
          <a:ln w="28575">
            <a:solidFill>
              <a:srgbClr val="00B0F0"/>
            </a:solid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en-JP" sz="2400">
              <a:latin typeface="Meiryo" panose="020B0604030504040204" pitchFamily="34" charset="-128"/>
              <a:ea typeface="Meiryo" panose="020B0604030504040204" pitchFamily="34" charset="-128"/>
            </a:endParaRPr>
          </a:p>
        </p:txBody>
      </p:sp>
      <p:sp>
        <p:nvSpPr>
          <p:cNvPr id="5" name="Rounded Rectangle 4">
            <a:extLst>
              <a:ext uri="{FF2B5EF4-FFF2-40B4-BE49-F238E27FC236}">
                <a16:creationId xmlns:a16="http://schemas.microsoft.com/office/drawing/2014/main" id="{712DBC58-1228-9956-2F32-B58C52917C45}"/>
              </a:ext>
            </a:extLst>
          </p:cNvPr>
          <p:cNvSpPr/>
          <p:nvPr/>
        </p:nvSpPr>
        <p:spPr>
          <a:xfrm>
            <a:off x="5812722" y="2670337"/>
            <a:ext cx="1567542" cy="1449485"/>
          </a:xfrm>
          <a:prstGeom prst="roundRect">
            <a:avLst/>
          </a:prstGeom>
          <a:noFill/>
          <a:ln w="28575">
            <a:solidFill>
              <a:schemeClr val="accent4"/>
            </a:solid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en-JP" sz="2400">
              <a:latin typeface="Meiryo" panose="020B0604030504040204" pitchFamily="34" charset="-128"/>
              <a:ea typeface="Meiryo" panose="020B0604030504040204" pitchFamily="34" charset="-128"/>
            </a:endParaRPr>
          </a:p>
        </p:txBody>
      </p:sp>
      <p:sp>
        <p:nvSpPr>
          <p:cNvPr id="6" name="Rounded Rectangle 5">
            <a:extLst>
              <a:ext uri="{FF2B5EF4-FFF2-40B4-BE49-F238E27FC236}">
                <a16:creationId xmlns:a16="http://schemas.microsoft.com/office/drawing/2014/main" id="{24B2FF58-5AEE-2489-8BD2-8875BE589C69}"/>
              </a:ext>
            </a:extLst>
          </p:cNvPr>
          <p:cNvSpPr/>
          <p:nvPr/>
        </p:nvSpPr>
        <p:spPr>
          <a:xfrm>
            <a:off x="9301175" y="2670337"/>
            <a:ext cx="1567542" cy="1449485"/>
          </a:xfrm>
          <a:prstGeom prst="roundRect">
            <a:avLst/>
          </a:prstGeom>
          <a:noFill/>
          <a:ln w="28575">
            <a:solidFill>
              <a:srgbClr val="C00000"/>
            </a:solid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en-JP" sz="2400">
              <a:latin typeface="Meiryo" panose="020B0604030504040204" pitchFamily="34" charset="-128"/>
              <a:ea typeface="Meiryo" panose="020B0604030504040204" pitchFamily="34" charset="-128"/>
            </a:endParaRPr>
          </a:p>
        </p:txBody>
      </p:sp>
      <p:sp>
        <p:nvSpPr>
          <p:cNvPr id="7" name="TextBox 6">
            <a:extLst>
              <a:ext uri="{FF2B5EF4-FFF2-40B4-BE49-F238E27FC236}">
                <a16:creationId xmlns:a16="http://schemas.microsoft.com/office/drawing/2014/main" id="{350FD979-50F4-7E88-7617-8D5B1417E150}"/>
              </a:ext>
            </a:extLst>
          </p:cNvPr>
          <p:cNvSpPr txBox="1"/>
          <p:nvPr/>
        </p:nvSpPr>
        <p:spPr>
          <a:xfrm>
            <a:off x="2228175" y="2441930"/>
            <a:ext cx="1728358" cy="261610"/>
          </a:xfrm>
          <a:prstGeom prst="rect">
            <a:avLst/>
          </a:prstGeom>
          <a:noFill/>
        </p:spPr>
        <p:txBody>
          <a:bodyPr wrap="none" rtlCol="0">
            <a:spAutoFit/>
          </a:bodyPr>
          <a:lstStyle/>
          <a:p>
            <a:pPr algn="l"/>
            <a:r>
              <a:rPr kumimoji="1" lang="ja-JP" altLang="en-US" sz="1100">
                <a:latin typeface="Meiryo" panose="020B0604030504040204" pitchFamily="34" charset="-128"/>
                <a:ea typeface="Meiryo" panose="020B0604030504040204" pitchFamily="34" charset="-128"/>
                <a:cs typeface="Amazon Ember" panose="020B0603020204020204" pitchFamily="34" charset="0"/>
              </a:rPr>
              <a:t>顧客</a:t>
            </a:r>
            <a:r>
              <a:rPr kumimoji="1" lang="en-US" altLang="ja-JP" sz="1100" dirty="0">
                <a:latin typeface="Meiryo" panose="020B0604030504040204" pitchFamily="34" charset="-128"/>
                <a:ea typeface="Meiryo" panose="020B0604030504040204" pitchFamily="34" charset="-128"/>
                <a:cs typeface="Amazon Ember" panose="020B0603020204020204" pitchFamily="34" charset="0"/>
              </a:rPr>
              <a:t>1</a:t>
            </a:r>
            <a:r>
              <a:rPr kumimoji="1" lang="ja-JP" altLang="en-US" sz="1100">
                <a:latin typeface="Meiryo" panose="020B0604030504040204" pitchFamily="34" charset="-128"/>
                <a:ea typeface="Meiryo" panose="020B0604030504040204" pitchFamily="34" charset="-128"/>
                <a:cs typeface="Amazon Ember" panose="020B0603020204020204" pitchFamily="34" charset="0"/>
              </a:rPr>
              <a:t>の</a:t>
            </a:r>
            <a:r>
              <a:rPr kumimoji="1" lang="en-US" altLang="ja-JP" sz="1100" dirty="0">
                <a:latin typeface="Meiryo" panose="020B0604030504040204" pitchFamily="34" charset="-128"/>
                <a:ea typeface="Meiryo" panose="020B0604030504040204" pitchFamily="34" charset="-128"/>
                <a:cs typeface="Amazon Ember" panose="020B0603020204020204" pitchFamily="34" charset="0"/>
              </a:rPr>
              <a:t>AWS</a:t>
            </a:r>
            <a:r>
              <a:rPr kumimoji="1" lang="ja-JP" altLang="en-US" sz="1100">
                <a:latin typeface="Meiryo" panose="020B0604030504040204" pitchFamily="34" charset="-128"/>
                <a:ea typeface="Meiryo" panose="020B0604030504040204" pitchFamily="34" charset="-128"/>
                <a:cs typeface="Amazon Ember" panose="020B0603020204020204" pitchFamily="34" charset="0"/>
              </a:rPr>
              <a:t>アカウント</a:t>
            </a:r>
            <a:endParaRPr kumimoji="1" lang="en-JP" sz="1100" dirty="0">
              <a:latin typeface="Meiryo" panose="020B0604030504040204" pitchFamily="34" charset="-128"/>
              <a:ea typeface="Meiryo" panose="020B0604030504040204" pitchFamily="34" charset="-128"/>
              <a:cs typeface="Amazon Ember" panose="020B0603020204020204" pitchFamily="34" charset="0"/>
            </a:endParaRPr>
          </a:p>
        </p:txBody>
      </p:sp>
      <p:sp>
        <p:nvSpPr>
          <p:cNvPr id="8" name="TextBox 7">
            <a:extLst>
              <a:ext uri="{FF2B5EF4-FFF2-40B4-BE49-F238E27FC236}">
                <a16:creationId xmlns:a16="http://schemas.microsoft.com/office/drawing/2014/main" id="{0BC132B4-1D06-60B5-BFA1-15EDCD0E7FBE}"/>
              </a:ext>
            </a:extLst>
          </p:cNvPr>
          <p:cNvSpPr txBox="1"/>
          <p:nvPr/>
        </p:nvSpPr>
        <p:spPr>
          <a:xfrm>
            <a:off x="5726112" y="2324088"/>
            <a:ext cx="1736373" cy="430887"/>
          </a:xfrm>
          <a:prstGeom prst="rect">
            <a:avLst/>
          </a:prstGeom>
          <a:noFill/>
        </p:spPr>
        <p:txBody>
          <a:bodyPr wrap="none" rtlCol="0">
            <a:spAutoFit/>
          </a:bodyPr>
          <a:lstStyle/>
          <a:p>
            <a:pPr algn="ctr"/>
            <a:r>
              <a:rPr kumimoji="1" lang="en-JP" sz="1100" dirty="0">
                <a:latin typeface="Meiryo" panose="020B0604030504040204" pitchFamily="34" charset="-128"/>
                <a:ea typeface="Meiryo" panose="020B0604030504040204" pitchFamily="34" charset="-128"/>
                <a:cs typeface="Amazon Ember" panose="020B0603020204020204" pitchFamily="34" charset="0"/>
              </a:rPr>
              <a:t>サードパーティベンダー</a:t>
            </a:r>
          </a:p>
          <a:p>
            <a:pPr algn="ctr"/>
            <a:r>
              <a:rPr kumimoji="1" lang="en-JP" sz="1100" dirty="0">
                <a:latin typeface="Meiryo" panose="020B0604030504040204" pitchFamily="34" charset="-128"/>
                <a:ea typeface="Meiryo" panose="020B0604030504040204" pitchFamily="34" charset="-128"/>
                <a:cs typeface="Amazon Ember" panose="020B0603020204020204" pitchFamily="34" charset="0"/>
              </a:rPr>
              <a:t>AWSアカウント</a:t>
            </a:r>
          </a:p>
        </p:txBody>
      </p:sp>
      <p:sp>
        <p:nvSpPr>
          <p:cNvPr id="9" name="TextBox 8">
            <a:extLst>
              <a:ext uri="{FF2B5EF4-FFF2-40B4-BE49-F238E27FC236}">
                <a16:creationId xmlns:a16="http://schemas.microsoft.com/office/drawing/2014/main" id="{DF1B8E3E-ED6C-C267-AD9A-47C970408361}"/>
              </a:ext>
            </a:extLst>
          </p:cNvPr>
          <p:cNvSpPr txBox="1"/>
          <p:nvPr/>
        </p:nvSpPr>
        <p:spPr>
          <a:xfrm>
            <a:off x="9291127" y="2425947"/>
            <a:ext cx="1728358" cy="261610"/>
          </a:xfrm>
          <a:prstGeom prst="rect">
            <a:avLst/>
          </a:prstGeom>
          <a:noFill/>
        </p:spPr>
        <p:txBody>
          <a:bodyPr wrap="none" rtlCol="0">
            <a:spAutoFit/>
          </a:bodyPr>
          <a:lstStyle/>
          <a:p>
            <a:pPr algn="l"/>
            <a:r>
              <a:rPr kumimoji="1" lang="ja-JP" altLang="en-US" sz="1100">
                <a:latin typeface="Meiryo" panose="020B0604030504040204" pitchFamily="34" charset="-128"/>
                <a:ea typeface="Meiryo" panose="020B0604030504040204" pitchFamily="34" charset="-128"/>
                <a:cs typeface="Amazon Ember" panose="020B0603020204020204" pitchFamily="34" charset="0"/>
              </a:rPr>
              <a:t>顧客</a:t>
            </a:r>
            <a:r>
              <a:rPr kumimoji="1" lang="en-US" altLang="ja-JP" sz="1100" dirty="0">
                <a:latin typeface="Meiryo" panose="020B0604030504040204" pitchFamily="34" charset="-128"/>
                <a:ea typeface="Meiryo" panose="020B0604030504040204" pitchFamily="34" charset="-128"/>
                <a:cs typeface="Amazon Ember" panose="020B0603020204020204" pitchFamily="34" charset="0"/>
              </a:rPr>
              <a:t>2</a:t>
            </a:r>
            <a:r>
              <a:rPr kumimoji="1" lang="ja-JP" altLang="en-US" sz="1100">
                <a:latin typeface="Meiryo" panose="020B0604030504040204" pitchFamily="34" charset="-128"/>
                <a:ea typeface="Meiryo" panose="020B0604030504040204" pitchFamily="34" charset="-128"/>
                <a:cs typeface="Amazon Ember" panose="020B0603020204020204" pitchFamily="34" charset="0"/>
              </a:rPr>
              <a:t>の</a:t>
            </a:r>
            <a:r>
              <a:rPr kumimoji="1" lang="en-US" altLang="ja-JP" sz="1100" dirty="0">
                <a:latin typeface="Meiryo" panose="020B0604030504040204" pitchFamily="34" charset="-128"/>
                <a:ea typeface="Meiryo" panose="020B0604030504040204" pitchFamily="34" charset="-128"/>
                <a:cs typeface="Amazon Ember" panose="020B0603020204020204" pitchFamily="34" charset="0"/>
              </a:rPr>
              <a:t>AWS</a:t>
            </a:r>
            <a:r>
              <a:rPr kumimoji="1" lang="ja-JP" altLang="en-US" sz="1100">
                <a:latin typeface="Meiryo" panose="020B0604030504040204" pitchFamily="34" charset="-128"/>
                <a:ea typeface="Meiryo" panose="020B0604030504040204" pitchFamily="34" charset="-128"/>
                <a:cs typeface="Amazon Ember" panose="020B0603020204020204" pitchFamily="34" charset="0"/>
              </a:rPr>
              <a:t>アカウント</a:t>
            </a:r>
            <a:endParaRPr kumimoji="1" lang="en-JP" sz="1100" dirty="0">
              <a:latin typeface="Meiryo" panose="020B0604030504040204" pitchFamily="34" charset="-128"/>
              <a:ea typeface="Meiryo" panose="020B0604030504040204" pitchFamily="34" charset="-128"/>
              <a:cs typeface="Amazon Ember" panose="020B0603020204020204" pitchFamily="34" charset="0"/>
            </a:endParaRPr>
          </a:p>
        </p:txBody>
      </p:sp>
      <p:pic>
        <p:nvPicPr>
          <p:cNvPr id="10" name="Graphic 49">
            <a:extLst>
              <a:ext uri="{FF2B5EF4-FFF2-40B4-BE49-F238E27FC236}">
                <a16:creationId xmlns:a16="http://schemas.microsoft.com/office/drawing/2014/main" id="{BE34A37D-D341-0FCA-6542-181E7A83DA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58521" y="2694341"/>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10">
            <a:extLst>
              <a:ext uri="{FF2B5EF4-FFF2-40B4-BE49-F238E27FC236}">
                <a16:creationId xmlns:a16="http://schemas.microsoft.com/office/drawing/2014/main" id="{E649B1A1-FE54-832B-7E3F-B09748D731B3}"/>
              </a:ext>
            </a:extLst>
          </p:cNvPr>
          <p:cNvSpPr txBox="1"/>
          <p:nvPr/>
        </p:nvSpPr>
        <p:spPr>
          <a:xfrm>
            <a:off x="2354280" y="3001754"/>
            <a:ext cx="1542410" cy="261610"/>
          </a:xfrm>
          <a:prstGeom prst="rect">
            <a:avLst/>
          </a:prstGeom>
          <a:noFill/>
        </p:spPr>
        <p:txBody>
          <a:bodyPr wrap="none" rtlCol="0">
            <a:spAutoFit/>
          </a:bodyPr>
          <a:lstStyle/>
          <a:p>
            <a:pPr algn="l"/>
            <a:r>
              <a:rPr kumimoji="1" lang="en-JP" sz="1100" dirty="0">
                <a:solidFill>
                  <a:schemeClr val="tx1">
                    <a:lumMod val="90000"/>
                    <a:lumOff val="10000"/>
                  </a:schemeClr>
                </a:solidFill>
                <a:latin typeface="Meiryo" panose="020B0604030504040204" pitchFamily="34" charset="-128"/>
                <a:ea typeface="Meiryo" panose="020B0604030504040204" pitchFamily="34" charset="-128"/>
                <a:cs typeface="Amazon Ember" panose="020B0603020204020204" pitchFamily="34" charset="0"/>
              </a:rPr>
              <a:t>AWS1:ExampleRole</a:t>
            </a:r>
          </a:p>
        </p:txBody>
      </p:sp>
      <p:sp>
        <p:nvSpPr>
          <p:cNvPr id="12" name="TextBox 11">
            <a:extLst>
              <a:ext uri="{FF2B5EF4-FFF2-40B4-BE49-F238E27FC236}">
                <a16:creationId xmlns:a16="http://schemas.microsoft.com/office/drawing/2014/main" id="{9A723E6D-253B-D094-0434-644ECAFE090B}"/>
              </a:ext>
            </a:extLst>
          </p:cNvPr>
          <p:cNvSpPr txBox="1"/>
          <p:nvPr/>
        </p:nvSpPr>
        <p:spPr>
          <a:xfrm>
            <a:off x="2347383" y="3310602"/>
            <a:ext cx="1584271" cy="861774"/>
          </a:xfrm>
          <a:prstGeom prst="rect">
            <a:avLst/>
          </a:prstGeom>
          <a:noFill/>
        </p:spPr>
        <p:txBody>
          <a:bodyPr wrap="square" rtlCol="0">
            <a:spAutoFit/>
          </a:bodyPr>
          <a:lstStyle/>
          <a:p>
            <a:pPr marL="171450" indent="-171450" algn="l">
              <a:buFont typeface="Arial" panose="020B0604020202020204" pitchFamily="34" charset="0"/>
              <a:buChar char="•"/>
            </a:pPr>
            <a:r>
              <a:rPr kumimoji="1" lang="en-JP" sz="1000" dirty="0">
                <a:solidFill>
                  <a:schemeClr val="tx1">
                    <a:lumMod val="90000"/>
                    <a:lumOff val="10000"/>
                  </a:schemeClr>
                </a:solidFill>
                <a:latin typeface="Meiryo" panose="020B0604030504040204" pitchFamily="34" charset="-128"/>
                <a:ea typeface="Meiryo" panose="020B0604030504040204" pitchFamily="34" charset="-128"/>
                <a:cs typeface="Amazon Ember" panose="020B0603020204020204" pitchFamily="34" charset="0"/>
              </a:rPr>
              <a:t>ベンダーのAWS</a:t>
            </a:r>
            <a:br>
              <a:rPr kumimoji="1" lang="en-JP" sz="1000" dirty="0">
                <a:solidFill>
                  <a:schemeClr val="tx1">
                    <a:lumMod val="90000"/>
                    <a:lumOff val="10000"/>
                  </a:schemeClr>
                </a:solidFill>
                <a:latin typeface="Meiryo" panose="020B0604030504040204" pitchFamily="34" charset="-128"/>
                <a:ea typeface="Meiryo" panose="020B0604030504040204" pitchFamily="34" charset="-128"/>
                <a:cs typeface="Amazon Ember" panose="020B0603020204020204" pitchFamily="34" charset="0"/>
              </a:rPr>
            </a:br>
            <a:r>
              <a:rPr kumimoji="1" lang="en-JP" sz="1000" dirty="0">
                <a:solidFill>
                  <a:schemeClr val="tx1">
                    <a:lumMod val="90000"/>
                    <a:lumOff val="10000"/>
                  </a:schemeClr>
                </a:solidFill>
                <a:latin typeface="Meiryo" panose="020B0604030504040204" pitchFamily="34" charset="-128"/>
                <a:ea typeface="Meiryo" panose="020B0604030504040204" pitchFamily="34" charset="-128"/>
                <a:cs typeface="Amazon Ember" panose="020B0603020204020204" pitchFamily="34" charset="0"/>
              </a:rPr>
              <a:t>アカウントを信頼</a:t>
            </a:r>
          </a:p>
          <a:p>
            <a:pPr marL="171450" indent="-171450" algn="l">
              <a:buFont typeface="Arial" panose="020B0604020202020204" pitchFamily="34" charset="0"/>
              <a:buChar char="•"/>
            </a:pPr>
            <a:r>
              <a:rPr kumimoji="1" lang="en-JP" sz="1000" dirty="0">
                <a:solidFill>
                  <a:schemeClr val="tx1">
                    <a:lumMod val="90000"/>
                    <a:lumOff val="10000"/>
                  </a:schemeClr>
                </a:solidFill>
                <a:latin typeface="Meiryo" panose="020B0604030504040204" pitchFamily="34" charset="-128"/>
                <a:ea typeface="Meiryo" panose="020B0604030504040204" pitchFamily="34" charset="-128"/>
                <a:cs typeface="Amazon Ember" panose="020B0603020204020204" pitchFamily="34" charset="0"/>
              </a:rPr>
              <a:t>AWS1:ExampleRoleにリソースアクセス権限を設定</a:t>
            </a:r>
          </a:p>
        </p:txBody>
      </p:sp>
      <p:cxnSp>
        <p:nvCxnSpPr>
          <p:cNvPr id="14" name="Straight Arrow Connector 13">
            <a:extLst>
              <a:ext uri="{FF2B5EF4-FFF2-40B4-BE49-F238E27FC236}">
                <a16:creationId xmlns:a16="http://schemas.microsoft.com/office/drawing/2014/main" id="{F8EF8CBB-6964-8A23-B28C-AE149145CAAD}"/>
              </a:ext>
            </a:extLst>
          </p:cNvPr>
          <p:cNvCxnSpPr>
            <a:cxnSpLocks/>
          </p:cNvCxnSpPr>
          <p:nvPr/>
        </p:nvCxnSpPr>
        <p:spPr>
          <a:xfrm>
            <a:off x="4013875" y="2974311"/>
            <a:ext cx="171223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5" name="TextBox 14">
            <a:extLst>
              <a:ext uri="{FF2B5EF4-FFF2-40B4-BE49-F238E27FC236}">
                <a16:creationId xmlns:a16="http://schemas.microsoft.com/office/drawing/2014/main" id="{B4770093-1219-0795-D489-23832DB31F17}"/>
              </a:ext>
            </a:extLst>
          </p:cNvPr>
          <p:cNvSpPr txBox="1"/>
          <p:nvPr/>
        </p:nvSpPr>
        <p:spPr>
          <a:xfrm>
            <a:off x="3991538" y="2452851"/>
            <a:ext cx="1678426" cy="577081"/>
          </a:xfrm>
          <a:prstGeom prst="rect">
            <a:avLst/>
          </a:prstGeom>
          <a:noFill/>
        </p:spPr>
        <p:txBody>
          <a:bodyPr wrap="square" rtlCol="0">
            <a:spAutoFit/>
          </a:bodyPr>
          <a:lstStyle/>
          <a:p>
            <a:pPr algn="l"/>
            <a:r>
              <a:rPr kumimoji="1" lang="en-JP" sz="1050" dirty="0">
                <a:latin typeface="Meiryo" panose="020B0604030504040204" pitchFamily="34" charset="-128"/>
                <a:ea typeface="Meiryo" panose="020B0604030504040204" pitchFamily="34" charset="-128"/>
                <a:cs typeface="Amazon Ember" panose="020B0603020204020204" pitchFamily="34" charset="0"/>
              </a:rPr>
              <a:t>1. IAMロールのARN AWS1:ExampleRole をベンダーに提供</a:t>
            </a:r>
          </a:p>
        </p:txBody>
      </p:sp>
      <p:cxnSp>
        <p:nvCxnSpPr>
          <p:cNvPr id="16" name="Straight Arrow Connector 15">
            <a:extLst>
              <a:ext uri="{FF2B5EF4-FFF2-40B4-BE49-F238E27FC236}">
                <a16:creationId xmlns:a16="http://schemas.microsoft.com/office/drawing/2014/main" id="{B0C79A92-3F12-31DA-AD86-7D3C8705AB1E}"/>
              </a:ext>
            </a:extLst>
          </p:cNvPr>
          <p:cNvCxnSpPr>
            <a:cxnSpLocks/>
          </p:cNvCxnSpPr>
          <p:nvPr/>
        </p:nvCxnSpPr>
        <p:spPr>
          <a:xfrm flipH="1">
            <a:off x="4001655" y="3510867"/>
            <a:ext cx="172445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8" name="TextBox 17">
            <a:extLst>
              <a:ext uri="{FF2B5EF4-FFF2-40B4-BE49-F238E27FC236}">
                <a16:creationId xmlns:a16="http://schemas.microsoft.com/office/drawing/2014/main" id="{1AED594C-A1BD-5A3D-E40B-ECA6AFBED8F3}"/>
              </a:ext>
            </a:extLst>
          </p:cNvPr>
          <p:cNvSpPr txBox="1"/>
          <p:nvPr/>
        </p:nvSpPr>
        <p:spPr>
          <a:xfrm>
            <a:off x="3988189" y="3055615"/>
            <a:ext cx="1827317" cy="415498"/>
          </a:xfrm>
          <a:prstGeom prst="rect">
            <a:avLst/>
          </a:prstGeom>
          <a:noFill/>
        </p:spPr>
        <p:txBody>
          <a:bodyPr wrap="square" rtlCol="0">
            <a:spAutoFit/>
          </a:bodyPr>
          <a:lstStyle/>
          <a:p>
            <a:pPr algn="l"/>
            <a:r>
              <a:rPr kumimoji="1" lang="en-JP" sz="1050" dirty="0">
                <a:latin typeface="Meiryo" panose="020B0604030504040204" pitchFamily="34" charset="-128"/>
                <a:ea typeface="Meiryo" panose="020B0604030504040204" pitchFamily="34" charset="-128"/>
                <a:cs typeface="Amazon Ember" panose="020B0603020204020204" pitchFamily="34" charset="0"/>
              </a:rPr>
              <a:t>2. AssumeRoleして顧客</a:t>
            </a:r>
            <a:r>
              <a:rPr kumimoji="1" lang="en-US" altLang="ja-JP" sz="1050" dirty="0">
                <a:latin typeface="Meiryo" panose="020B0604030504040204" pitchFamily="34" charset="-128"/>
                <a:ea typeface="Meiryo" panose="020B0604030504040204" pitchFamily="34" charset="-128"/>
                <a:cs typeface="Amazon Ember" panose="020B0603020204020204" pitchFamily="34" charset="0"/>
              </a:rPr>
              <a:t>1</a:t>
            </a:r>
            <a:r>
              <a:rPr kumimoji="1" lang="ja-JP" altLang="en-US" sz="1050">
                <a:latin typeface="Meiryo" panose="020B0604030504040204" pitchFamily="34" charset="-128"/>
                <a:ea typeface="Meiryo" panose="020B0604030504040204" pitchFamily="34" charset="-128"/>
                <a:cs typeface="Amazon Ember" panose="020B0603020204020204" pitchFamily="34" charset="0"/>
              </a:rPr>
              <a:t>の</a:t>
            </a:r>
            <a:r>
              <a:rPr kumimoji="1" lang="en-US" altLang="ja-JP" sz="1050" dirty="0">
                <a:latin typeface="Meiryo" panose="020B0604030504040204" pitchFamily="34" charset="-128"/>
                <a:ea typeface="Meiryo" panose="020B0604030504040204" pitchFamily="34" charset="-128"/>
                <a:cs typeface="Amazon Ember" panose="020B0603020204020204" pitchFamily="34" charset="0"/>
              </a:rPr>
              <a:t>AWS</a:t>
            </a:r>
            <a:r>
              <a:rPr kumimoji="1" lang="ja-JP" altLang="en-US" sz="1050">
                <a:latin typeface="Meiryo" panose="020B0604030504040204" pitchFamily="34" charset="-128"/>
                <a:ea typeface="Meiryo" panose="020B0604030504040204" pitchFamily="34" charset="-128"/>
                <a:cs typeface="Amazon Ember" panose="020B0603020204020204" pitchFamily="34" charset="0"/>
              </a:rPr>
              <a:t>リソースにアクセス</a:t>
            </a:r>
            <a:endParaRPr kumimoji="1" lang="en-JP" sz="1050" dirty="0">
              <a:latin typeface="Meiryo" panose="020B0604030504040204" pitchFamily="34" charset="-128"/>
              <a:ea typeface="Meiryo" panose="020B0604030504040204" pitchFamily="34" charset="-128"/>
              <a:cs typeface="Amazon Ember" panose="020B0603020204020204" pitchFamily="34" charset="0"/>
            </a:endParaRPr>
          </a:p>
        </p:txBody>
      </p:sp>
      <p:pic>
        <p:nvPicPr>
          <p:cNvPr id="19" name="Graphic 22">
            <a:extLst>
              <a:ext uri="{FF2B5EF4-FFF2-40B4-BE49-F238E27FC236}">
                <a16:creationId xmlns:a16="http://schemas.microsoft.com/office/drawing/2014/main" id="{1985F49A-FF9E-029D-8A5D-55B1B314C0C5}"/>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6362682" y="2874535"/>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extBox 19">
            <a:extLst>
              <a:ext uri="{FF2B5EF4-FFF2-40B4-BE49-F238E27FC236}">
                <a16:creationId xmlns:a16="http://schemas.microsoft.com/office/drawing/2014/main" id="{1008150A-215E-F6F8-CB81-34E299BFEC2B}"/>
              </a:ext>
            </a:extLst>
          </p:cNvPr>
          <p:cNvSpPr txBox="1"/>
          <p:nvPr/>
        </p:nvSpPr>
        <p:spPr>
          <a:xfrm>
            <a:off x="6078483" y="3367973"/>
            <a:ext cx="1038298" cy="253916"/>
          </a:xfrm>
          <a:prstGeom prst="rect">
            <a:avLst/>
          </a:prstGeom>
          <a:noFill/>
        </p:spPr>
        <p:txBody>
          <a:bodyPr wrap="square" rtlCol="0">
            <a:spAutoFit/>
          </a:bodyPr>
          <a:lstStyle/>
          <a:p>
            <a:pPr algn="ctr"/>
            <a:r>
              <a:rPr kumimoji="1" lang="en-US" sz="1050" dirty="0">
                <a:latin typeface="Meiryo" panose="020B0604030504040204" pitchFamily="34" charset="-128"/>
                <a:ea typeface="Meiryo" panose="020B0604030504040204" pitchFamily="34" charset="-128"/>
                <a:cs typeface="Amazon Ember" panose="020B0603020204020204" pitchFamily="34" charset="0"/>
              </a:rPr>
              <a:t>IAM User</a:t>
            </a:r>
            <a:endParaRPr kumimoji="1" lang="en-JP" sz="1050" dirty="0">
              <a:latin typeface="Meiryo" panose="020B0604030504040204" pitchFamily="34" charset="-128"/>
              <a:ea typeface="Meiryo" panose="020B0604030504040204" pitchFamily="34" charset="-128"/>
              <a:cs typeface="Amazon Ember" panose="020B0603020204020204" pitchFamily="34" charset="0"/>
            </a:endParaRPr>
          </a:p>
        </p:txBody>
      </p:sp>
      <p:cxnSp>
        <p:nvCxnSpPr>
          <p:cNvPr id="21" name="Straight Arrow Connector 20">
            <a:extLst>
              <a:ext uri="{FF2B5EF4-FFF2-40B4-BE49-F238E27FC236}">
                <a16:creationId xmlns:a16="http://schemas.microsoft.com/office/drawing/2014/main" id="{6B33751D-1B4F-A73E-794D-45B242CD2DC7}"/>
              </a:ext>
            </a:extLst>
          </p:cNvPr>
          <p:cNvCxnSpPr>
            <a:cxnSpLocks/>
          </p:cNvCxnSpPr>
          <p:nvPr/>
        </p:nvCxnSpPr>
        <p:spPr>
          <a:xfrm flipH="1">
            <a:off x="7380264" y="3731015"/>
            <a:ext cx="1910863" cy="0"/>
          </a:xfrm>
          <a:prstGeom prst="straightConnector1">
            <a:avLst/>
          </a:prstGeom>
          <a:ln>
            <a:solidFill>
              <a:srgbClr val="C00000"/>
            </a:solidFill>
            <a:tailEnd type="triangle"/>
          </a:ln>
        </p:spPr>
        <p:style>
          <a:lnRef idx="1">
            <a:schemeClr val="dk1"/>
          </a:lnRef>
          <a:fillRef idx="0">
            <a:schemeClr val="dk1"/>
          </a:fillRef>
          <a:effectRef idx="0">
            <a:schemeClr val="dk1"/>
          </a:effectRef>
          <a:fontRef idx="minor">
            <a:schemeClr val="tx1"/>
          </a:fontRef>
        </p:style>
      </p:cxnSp>
      <p:sp>
        <p:nvSpPr>
          <p:cNvPr id="22" name="TextBox 21">
            <a:extLst>
              <a:ext uri="{FF2B5EF4-FFF2-40B4-BE49-F238E27FC236}">
                <a16:creationId xmlns:a16="http://schemas.microsoft.com/office/drawing/2014/main" id="{DA9B6B08-D2F0-A0A8-E016-949F4A6A3654}"/>
              </a:ext>
            </a:extLst>
          </p:cNvPr>
          <p:cNvSpPr txBox="1"/>
          <p:nvPr/>
        </p:nvSpPr>
        <p:spPr>
          <a:xfrm>
            <a:off x="7522673" y="3254346"/>
            <a:ext cx="1678426" cy="577081"/>
          </a:xfrm>
          <a:prstGeom prst="rect">
            <a:avLst/>
          </a:prstGeom>
          <a:noFill/>
        </p:spPr>
        <p:txBody>
          <a:bodyPr wrap="square" rtlCol="0">
            <a:spAutoFit/>
          </a:bodyPr>
          <a:lstStyle/>
          <a:p>
            <a:pPr algn="l"/>
            <a:r>
              <a:rPr kumimoji="1" lang="en-JP" sz="1050" dirty="0">
                <a:solidFill>
                  <a:srgbClr val="C00000"/>
                </a:solidFill>
                <a:latin typeface="Meiryo" panose="020B0604030504040204" pitchFamily="34" charset="-128"/>
                <a:ea typeface="Meiryo" panose="020B0604030504040204" pitchFamily="34" charset="-128"/>
                <a:cs typeface="Amazon Ember" panose="020B0603020204020204" pitchFamily="34" charset="0"/>
              </a:rPr>
              <a:t>3. AWS1:ExampleRole 使ってAWSリソースへのアクセスを指示</a:t>
            </a:r>
          </a:p>
        </p:txBody>
      </p:sp>
      <p:cxnSp>
        <p:nvCxnSpPr>
          <p:cNvPr id="25" name="Straight Arrow Connector 24">
            <a:extLst>
              <a:ext uri="{FF2B5EF4-FFF2-40B4-BE49-F238E27FC236}">
                <a16:creationId xmlns:a16="http://schemas.microsoft.com/office/drawing/2014/main" id="{60F8A3C0-947D-A1C1-8F0C-00D76346D96B}"/>
              </a:ext>
            </a:extLst>
          </p:cNvPr>
          <p:cNvCxnSpPr>
            <a:cxnSpLocks/>
          </p:cNvCxnSpPr>
          <p:nvPr/>
        </p:nvCxnSpPr>
        <p:spPr>
          <a:xfrm flipH="1">
            <a:off x="4001655" y="4013365"/>
            <a:ext cx="1797244" cy="0"/>
          </a:xfrm>
          <a:prstGeom prst="straightConnector1">
            <a:avLst/>
          </a:prstGeom>
          <a:ln>
            <a:solidFill>
              <a:srgbClr val="C00000"/>
            </a:solidFill>
            <a:tailEnd type="triangle"/>
          </a:ln>
        </p:spPr>
        <p:style>
          <a:lnRef idx="1">
            <a:schemeClr val="dk1"/>
          </a:lnRef>
          <a:fillRef idx="0">
            <a:schemeClr val="dk1"/>
          </a:fillRef>
          <a:effectRef idx="0">
            <a:schemeClr val="dk1"/>
          </a:effectRef>
          <a:fontRef idx="minor">
            <a:schemeClr val="tx1"/>
          </a:fontRef>
        </p:style>
      </p:cxnSp>
      <p:sp>
        <p:nvSpPr>
          <p:cNvPr id="26" name="TextBox 25">
            <a:extLst>
              <a:ext uri="{FF2B5EF4-FFF2-40B4-BE49-F238E27FC236}">
                <a16:creationId xmlns:a16="http://schemas.microsoft.com/office/drawing/2014/main" id="{3320DFD3-AC85-1723-020A-8D3F805965BE}"/>
              </a:ext>
            </a:extLst>
          </p:cNvPr>
          <p:cNvSpPr txBox="1"/>
          <p:nvPr/>
        </p:nvSpPr>
        <p:spPr>
          <a:xfrm>
            <a:off x="4013875" y="3610923"/>
            <a:ext cx="1894625" cy="415498"/>
          </a:xfrm>
          <a:prstGeom prst="rect">
            <a:avLst/>
          </a:prstGeom>
          <a:noFill/>
        </p:spPr>
        <p:txBody>
          <a:bodyPr wrap="square" rtlCol="0">
            <a:spAutoFit/>
          </a:bodyPr>
          <a:lstStyle/>
          <a:p>
            <a:pPr algn="l"/>
            <a:r>
              <a:rPr kumimoji="1" lang="en-JP" sz="1050" dirty="0">
                <a:solidFill>
                  <a:srgbClr val="C00000"/>
                </a:solidFill>
                <a:latin typeface="Meiryo" panose="020B0604030504040204" pitchFamily="34" charset="-128"/>
                <a:ea typeface="Meiryo" panose="020B0604030504040204" pitchFamily="34" charset="-128"/>
                <a:cs typeface="Amazon Ember" panose="020B0603020204020204" pitchFamily="34" charset="0"/>
              </a:rPr>
              <a:t>4. AssumeRoleして顧客</a:t>
            </a:r>
            <a:r>
              <a:rPr kumimoji="1" lang="en-US" altLang="ja-JP" sz="1050" dirty="0">
                <a:solidFill>
                  <a:srgbClr val="C00000"/>
                </a:solidFill>
                <a:latin typeface="Meiryo" panose="020B0604030504040204" pitchFamily="34" charset="-128"/>
                <a:ea typeface="Meiryo" panose="020B0604030504040204" pitchFamily="34" charset="-128"/>
                <a:cs typeface="Amazon Ember" panose="020B0603020204020204" pitchFamily="34" charset="0"/>
              </a:rPr>
              <a:t>1</a:t>
            </a:r>
            <a:r>
              <a:rPr kumimoji="1" lang="ja-JP" altLang="en-US" sz="1050">
                <a:solidFill>
                  <a:srgbClr val="C00000"/>
                </a:solidFill>
                <a:latin typeface="Meiryo" panose="020B0604030504040204" pitchFamily="34" charset="-128"/>
                <a:ea typeface="Meiryo" panose="020B0604030504040204" pitchFamily="34" charset="-128"/>
                <a:cs typeface="Amazon Ember" panose="020B0603020204020204" pitchFamily="34" charset="0"/>
              </a:rPr>
              <a:t>の</a:t>
            </a:r>
            <a:r>
              <a:rPr kumimoji="1" lang="en-US" altLang="ja-JP" sz="1050" dirty="0">
                <a:solidFill>
                  <a:srgbClr val="C00000"/>
                </a:solidFill>
                <a:latin typeface="Meiryo" panose="020B0604030504040204" pitchFamily="34" charset="-128"/>
                <a:ea typeface="Meiryo" panose="020B0604030504040204" pitchFamily="34" charset="-128"/>
                <a:cs typeface="Amazon Ember" panose="020B0603020204020204" pitchFamily="34" charset="0"/>
              </a:rPr>
              <a:t>AWS</a:t>
            </a:r>
            <a:r>
              <a:rPr kumimoji="1" lang="ja-JP" altLang="en-US" sz="1050">
                <a:solidFill>
                  <a:srgbClr val="C00000"/>
                </a:solidFill>
                <a:latin typeface="Meiryo" panose="020B0604030504040204" pitchFamily="34" charset="-128"/>
                <a:ea typeface="Meiryo" panose="020B0604030504040204" pitchFamily="34" charset="-128"/>
                <a:cs typeface="Amazon Ember" panose="020B0603020204020204" pitchFamily="34" charset="0"/>
              </a:rPr>
              <a:t>リソースにアクセス</a:t>
            </a:r>
            <a:endParaRPr kumimoji="1" lang="en-JP" sz="1050" dirty="0">
              <a:solidFill>
                <a:srgbClr val="C00000"/>
              </a:solidFill>
              <a:latin typeface="Meiryo" panose="020B0604030504040204" pitchFamily="34" charset="-128"/>
              <a:ea typeface="Meiryo" panose="020B0604030504040204" pitchFamily="34" charset="-128"/>
              <a:cs typeface="Amazon Ember" panose="020B0603020204020204" pitchFamily="34" charset="0"/>
            </a:endParaRPr>
          </a:p>
        </p:txBody>
      </p:sp>
      <p:sp>
        <p:nvSpPr>
          <p:cNvPr id="27" name="TextBox 26">
            <a:extLst>
              <a:ext uri="{FF2B5EF4-FFF2-40B4-BE49-F238E27FC236}">
                <a16:creationId xmlns:a16="http://schemas.microsoft.com/office/drawing/2014/main" id="{FD1BC182-F0A9-33C9-B596-8819D785F6FB}"/>
              </a:ext>
            </a:extLst>
          </p:cNvPr>
          <p:cNvSpPr txBox="1"/>
          <p:nvPr/>
        </p:nvSpPr>
        <p:spPr>
          <a:xfrm>
            <a:off x="9388826" y="3184624"/>
            <a:ext cx="1489939" cy="253916"/>
          </a:xfrm>
          <a:prstGeom prst="rect">
            <a:avLst/>
          </a:prstGeom>
          <a:noFill/>
        </p:spPr>
        <p:txBody>
          <a:bodyPr wrap="square" rtlCol="0">
            <a:spAutoFit/>
          </a:bodyPr>
          <a:lstStyle/>
          <a:p>
            <a:pPr algn="l"/>
            <a:r>
              <a:rPr kumimoji="1" lang="en-JP" sz="1050" dirty="0">
                <a:solidFill>
                  <a:srgbClr val="C00000"/>
                </a:solidFill>
                <a:latin typeface="Meiryo" panose="020B0604030504040204" pitchFamily="34" charset="-128"/>
                <a:ea typeface="Meiryo" panose="020B0604030504040204" pitchFamily="34" charset="-128"/>
                <a:cs typeface="Amazon Ember" panose="020B0603020204020204" pitchFamily="34" charset="0"/>
              </a:rPr>
              <a:t>悪意のあるユーザー</a:t>
            </a:r>
          </a:p>
        </p:txBody>
      </p:sp>
      <p:sp>
        <p:nvSpPr>
          <p:cNvPr id="28" name="Oval Callout 27">
            <a:extLst>
              <a:ext uri="{FF2B5EF4-FFF2-40B4-BE49-F238E27FC236}">
                <a16:creationId xmlns:a16="http://schemas.microsoft.com/office/drawing/2014/main" id="{8526FD87-CF45-EB34-0976-24826104D69F}"/>
              </a:ext>
            </a:extLst>
          </p:cNvPr>
          <p:cNvSpPr/>
          <p:nvPr/>
        </p:nvSpPr>
        <p:spPr>
          <a:xfrm>
            <a:off x="9887577" y="3436292"/>
            <a:ext cx="2304423" cy="577073"/>
          </a:xfrm>
          <a:prstGeom prst="wedgeEllipseCallout">
            <a:avLst>
              <a:gd name="adj1" fmla="val -55669"/>
              <a:gd name="adj2" fmla="val -49557"/>
            </a:avLst>
          </a:prstGeom>
          <a:solidFill>
            <a:schemeClr val="accent1">
              <a:lumMod val="20000"/>
              <a:lumOff val="80000"/>
            </a:schemeClr>
          </a:solidFill>
          <a:ln>
            <a:solidFill>
              <a:schemeClr val="accent1">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JP" sz="1050" dirty="0">
                <a:solidFill>
                  <a:schemeClr val="tx1"/>
                </a:solidFill>
                <a:latin typeface="Meiryo" panose="020B0604030504040204" pitchFamily="34" charset="-128"/>
                <a:ea typeface="Meiryo" panose="020B0604030504040204" pitchFamily="34" charset="-128"/>
              </a:rPr>
              <a:t>顧客1の設定したロール (AWS1:ExampleRole)を推測</a:t>
            </a:r>
          </a:p>
        </p:txBody>
      </p:sp>
      <p:sp>
        <p:nvSpPr>
          <p:cNvPr id="32" name="TextBox 31">
            <a:extLst>
              <a:ext uri="{FF2B5EF4-FFF2-40B4-BE49-F238E27FC236}">
                <a16:creationId xmlns:a16="http://schemas.microsoft.com/office/drawing/2014/main" id="{05DAAA8D-1DCB-F4B8-FAB5-AF3F8B313F6A}"/>
              </a:ext>
            </a:extLst>
          </p:cNvPr>
          <p:cNvSpPr txBox="1"/>
          <p:nvPr/>
        </p:nvSpPr>
        <p:spPr>
          <a:xfrm>
            <a:off x="315164" y="2984395"/>
            <a:ext cx="1859387" cy="600164"/>
          </a:xfrm>
          <a:prstGeom prst="rect">
            <a:avLst/>
          </a:prstGeom>
          <a:noFill/>
        </p:spPr>
        <p:txBody>
          <a:bodyPr wrap="square" rtlCol="0">
            <a:spAutoFit/>
          </a:bodyPr>
          <a:lstStyle/>
          <a:p>
            <a:pPr algn="l"/>
            <a:r>
              <a:rPr kumimoji="1" lang="en-JP" sz="1200" b="1" dirty="0">
                <a:latin typeface="Meiryo" panose="020B0604030504040204" pitchFamily="34" charset="-128"/>
                <a:ea typeface="Meiryo" panose="020B0604030504040204" pitchFamily="34" charset="-128"/>
                <a:cs typeface="Amazon Ember" panose="020B0603020204020204" pitchFamily="34" charset="0"/>
              </a:rPr>
              <a:t>混乱する代理問題</a:t>
            </a:r>
            <a:r>
              <a:rPr kumimoji="1" lang="en-JP" sz="1200" dirty="0">
                <a:latin typeface="Meiryo" panose="020B0604030504040204" pitchFamily="34" charset="-128"/>
                <a:ea typeface="Meiryo" panose="020B0604030504040204" pitchFamily="34" charset="-128"/>
                <a:cs typeface="Amazon Ember" panose="020B0603020204020204" pitchFamily="34" charset="0"/>
              </a:rPr>
              <a:t>が発生</a:t>
            </a:r>
          </a:p>
          <a:p>
            <a:pPr algn="l"/>
            <a:r>
              <a:rPr kumimoji="1" lang="en-JP" sz="1050" dirty="0">
                <a:latin typeface="Meiryo" panose="020B0604030504040204" pitchFamily="34" charset="-128"/>
                <a:ea typeface="Meiryo" panose="020B0604030504040204" pitchFamily="34" charset="-128"/>
                <a:cs typeface="Amazon Ember" panose="020B0603020204020204" pitchFamily="34" charset="0"/>
              </a:rPr>
              <a:t>（</a:t>
            </a:r>
            <a:r>
              <a:rPr kumimoji="1" lang="en-JP" sz="1050" dirty="0">
                <a:solidFill>
                  <a:srgbClr val="C00000"/>
                </a:solidFill>
                <a:latin typeface="Meiryo" panose="020B0604030504040204" pitchFamily="34" charset="-128"/>
                <a:ea typeface="Meiryo" panose="020B0604030504040204" pitchFamily="34" charset="-128"/>
                <a:cs typeface="Amazon Ember" panose="020B0603020204020204" pitchFamily="34" charset="0"/>
              </a:rPr>
              <a:t>3,4</a:t>
            </a:r>
            <a:r>
              <a:rPr kumimoji="1" lang="en-JP" sz="1050" dirty="0">
                <a:latin typeface="Meiryo" panose="020B0604030504040204" pitchFamily="34" charset="-128"/>
                <a:ea typeface="Meiryo" panose="020B0604030504040204" pitchFamily="34" charset="-128"/>
                <a:cs typeface="Amazon Ember" panose="020B0603020204020204" pitchFamily="34" charset="0"/>
              </a:rPr>
              <a:t>は顧客</a:t>
            </a:r>
            <a:r>
              <a:rPr kumimoji="1" lang="en-US" altLang="ja-JP" sz="1050" dirty="0">
                <a:latin typeface="Meiryo" panose="020B0604030504040204" pitchFamily="34" charset="-128"/>
                <a:ea typeface="Meiryo" panose="020B0604030504040204" pitchFamily="34" charset="-128"/>
                <a:cs typeface="Amazon Ember" panose="020B0603020204020204" pitchFamily="34" charset="0"/>
              </a:rPr>
              <a:t>1</a:t>
            </a:r>
            <a:r>
              <a:rPr kumimoji="1" lang="ja-JP" altLang="en-US" sz="1050">
                <a:latin typeface="Meiryo" panose="020B0604030504040204" pitchFamily="34" charset="-128"/>
                <a:ea typeface="Meiryo" panose="020B0604030504040204" pitchFamily="34" charset="-128"/>
                <a:cs typeface="Amazon Ember" panose="020B0603020204020204" pitchFamily="34" charset="0"/>
              </a:rPr>
              <a:t>の意図しないアクセス）</a:t>
            </a:r>
            <a:endParaRPr kumimoji="1" lang="en-JP" sz="1050" dirty="0">
              <a:latin typeface="Meiryo" panose="020B0604030504040204" pitchFamily="34" charset="-128"/>
              <a:ea typeface="Meiryo" panose="020B0604030504040204" pitchFamily="34" charset="-128"/>
              <a:cs typeface="Amazon Ember" panose="020B0603020204020204" pitchFamily="34" charset="0"/>
            </a:endParaRPr>
          </a:p>
        </p:txBody>
      </p:sp>
      <p:sp>
        <p:nvSpPr>
          <p:cNvPr id="33" name="Rounded Rectangle 32">
            <a:extLst>
              <a:ext uri="{FF2B5EF4-FFF2-40B4-BE49-F238E27FC236}">
                <a16:creationId xmlns:a16="http://schemas.microsoft.com/office/drawing/2014/main" id="{5D5AFE42-6D7D-7545-7C36-0292140622B4}"/>
              </a:ext>
            </a:extLst>
          </p:cNvPr>
          <p:cNvSpPr/>
          <p:nvPr/>
        </p:nvSpPr>
        <p:spPr>
          <a:xfrm>
            <a:off x="2334037" y="4903578"/>
            <a:ext cx="1567542" cy="1449485"/>
          </a:xfrm>
          <a:prstGeom prst="roundRect">
            <a:avLst/>
          </a:prstGeom>
          <a:noFill/>
          <a:ln w="28575">
            <a:solidFill>
              <a:srgbClr val="00B0F0"/>
            </a:solid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en-JP" sz="2400">
              <a:latin typeface="Meiryo" panose="020B0604030504040204" pitchFamily="34" charset="-128"/>
              <a:ea typeface="Meiryo" panose="020B0604030504040204" pitchFamily="34" charset="-128"/>
            </a:endParaRPr>
          </a:p>
        </p:txBody>
      </p:sp>
      <p:sp>
        <p:nvSpPr>
          <p:cNvPr id="34" name="Rounded Rectangle 33">
            <a:extLst>
              <a:ext uri="{FF2B5EF4-FFF2-40B4-BE49-F238E27FC236}">
                <a16:creationId xmlns:a16="http://schemas.microsoft.com/office/drawing/2014/main" id="{709A41D3-AC1F-9205-E8A4-75085CDFB7D0}"/>
              </a:ext>
            </a:extLst>
          </p:cNvPr>
          <p:cNvSpPr/>
          <p:nvPr/>
        </p:nvSpPr>
        <p:spPr>
          <a:xfrm>
            <a:off x="5812722" y="4881709"/>
            <a:ext cx="1567542" cy="1449485"/>
          </a:xfrm>
          <a:prstGeom prst="roundRect">
            <a:avLst/>
          </a:prstGeom>
          <a:noFill/>
          <a:ln w="28575">
            <a:solidFill>
              <a:schemeClr val="accent4"/>
            </a:solid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en-JP" sz="2400">
              <a:latin typeface="Meiryo" panose="020B0604030504040204" pitchFamily="34" charset="-128"/>
              <a:ea typeface="Meiryo" panose="020B0604030504040204" pitchFamily="34" charset="-128"/>
            </a:endParaRPr>
          </a:p>
        </p:txBody>
      </p:sp>
      <p:sp>
        <p:nvSpPr>
          <p:cNvPr id="35" name="Rounded Rectangle 34">
            <a:extLst>
              <a:ext uri="{FF2B5EF4-FFF2-40B4-BE49-F238E27FC236}">
                <a16:creationId xmlns:a16="http://schemas.microsoft.com/office/drawing/2014/main" id="{AECFB32B-F8F0-B1E8-F0A4-64D293FDE009}"/>
              </a:ext>
            </a:extLst>
          </p:cNvPr>
          <p:cNvSpPr/>
          <p:nvPr/>
        </p:nvSpPr>
        <p:spPr>
          <a:xfrm>
            <a:off x="9301175" y="4881709"/>
            <a:ext cx="1567542" cy="1449485"/>
          </a:xfrm>
          <a:prstGeom prst="roundRect">
            <a:avLst/>
          </a:prstGeom>
          <a:noFill/>
          <a:ln w="28575">
            <a:solidFill>
              <a:srgbClr val="C00000"/>
            </a:solid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en-JP" sz="2400">
              <a:latin typeface="Meiryo" panose="020B0604030504040204" pitchFamily="34" charset="-128"/>
              <a:ea typeface="Meiryo" panose="020B0604030504040204" pitchFamily="34" charset="-128"/>
            </a:endParaRPr>
          </a:p>
        </p:txBody>
      </p:sp>
      <p:sp>
        <p:nvSpPr>
          <p:cNvPr id="36" name="TextBox 35">
            <a:extLst>
              <a:ext uri="{FF2B5EF4-FFF2-40B4-BE49-F238E27FC236}">
                <a16:creationId xmlns:a16="http://schemas.microsoft.com/office/drawing/2014/main" id="{FBB3A6EE-EC5C-353B-B45C-6C4671999033}"/>
              </a:ext>
            </a:extLst>
          </p:cNvPr>
          <p:cNvSpPr txBox="1"/>
          <p:nvPr/>
        </p:nvSpPr>
        <p:spPr>
          <a:xfrm>
            <a:off x="2228175" y="4653302"/>
            <a:ext cx="1728358" cy="261610"/>
          </a:xfrm>
          <a:prstGeom prst="rect">
            <a:avLst/>
          </a:prstGeom>
          <a:noFill/>
        </p:spPr>
        <p:txBody>
          <a:bodyPr wrap="none" rtlCol="0">
            <a:spAutoFit/>
          </a:bodyPr>
          <a:lstStyle/>
          <a:p>
            <a:pPr algn="l"/>
            <a:r>
              <a:rPr kumimoji="1" lang="ja-JP" altLang="en-US" sz="1100">
                <a:latin typeface="Meiryo" panose="020B0604030504040204" pitchFamily="34" charset="-128"/>
                <a:ea typeface="Meiryo" panose="020B0604030504040204" pitchFamily="34" charset="-128"/>
                <a:cs typeface="Amazon Ember" panose="020B0603020204020204" pitchFamily="34" charset="0"/>
              </a:rPr>
              <a:t>顧客</a:t>
            </a:r>
            <a:r>
              <a:rPr kumimoji="1" lang="en-US" altLang="ja-JP" sz="1100" dirty="0">
                <a:latin typeface="Meiryo" panose="020B0604030504040204" pitchFamily="34" charset="-128"/>
                <a:ea typeface="Meiryo" panose="020B0604030504040204" pitchFamily="34" charset="-128"/>
                <a:cs typeface="Amazon Ember" panose="020B0603020204020204" pitchFamily="34" charset="0"/>
              </a:rPr>
              <a:t>1</a:t>
            </a:r>
            <a:r>
              <a:rPr kumimoji="1" lang="ja-JP" altLang="en-US" sz="1100">
                <a:latin typeface="Meiryo" panose="020B0604030504040204" pitchFamily="34" charset="-128"/>
                <a:ea typeface="Meiryo" panose="020B0604030504040204" pitchFamily="34" charset="-128"/>
                <a:cs typeface="Amazon Ember" panose="020B0603020204020204" pitchFamily="34" charset="0"/>
              </a:rPr>
              <a:t>の</a:t>
            </a:r>
            <a:r>
              <a:rPr kumimoji="1" lang="en-US" altLang="ja-JP" sz="1100" dirty="0">
                <a:latin typeface="Meiryo" panose="020B0604030504040204" pitchFamily="34" charset="-128"/>
                <a:ea typeface="Meiryo" panose="020B0604030504040204" pitchFamily="34" charset="-128"/>
                <a:cs typeface="Amazon Ember" panose="020B0603020204020204" pitchFamily="34" charset="0"/>
              </a:rPr>
              <a:t>AWS</a:t>
            </a:r>
            <a:r>
              <a:rPr kumimoji="1" lang="ja-JP" altLang="en-US" sz="1100">
                <a:latin typeface="Meiryo" panose="020B0604030504040204" pitchFamily="34" charset="-128"/>
                <a:ea typeface="Meiryo" panose="020B0604030504040204" pitchFamily="34" charset="-128"/>
                <a:cs typeface="Amazon Ember" panose="020B0603020204020204" pitchFamily="34" charset="0"/>
              </a:rPr>
              <a:t>アカウント</a:t>
            </a:r>
            <a:endParaRPr kumimoji="1" lang="en-JP" sz="1100" dirty="0">
              <a:latin typeface="Meiryo" panose="020B0604030504040204" pitchFamily="34" charset="-128"/>
              <a:ea typeface="Meiryo" panose="020B0604030504040204" pitchFamily="34" charset="-128"/>
              <a:cs typeface="Amazon Ember" panose="020B0603020204020204" pitchFamily="34" charset="0"/>
            </a:endParaRPr>
          </a:p>
        </p:txBody>
      </p:sp>
      <p:sp>
        <p:nvSpPr>
          <p:cNvPr id="37" name="TextBox 36">
            <a:extLst>
              <a:ext uri="{FF2B5EF4-FFF2-40B4-BE49-F238E27FC236}">
                <a16:creationId xmlns:a16="http://schemas.microsoft.com/office/drawing/2014/main" id="{0AD3CCC1-0EF0-4AA4-5C7B-50F4845635AB}"/>
              </a:ext>
            </a:extLst>
          </p:cNvPr>
          <p:cNvSpPr txBox="1"/>
          <p:nvPr/>
        </p:nvSpPr>
        <p:spPr>
          <a:xfrm>
            <a:off x="5726112" y="4535460"/>
            <a:ext cx="1736373" cy="430887"/>
          </a:xfrm>
          <a:prstGeom prst="rect">
            <a:avLst/>
          </a:prstGeom>
          <a:noFill/>
        </p:spPr>
        <p:txBody>
          <a:bodyPr wrap="none" rtlCol="0">
            <a:spAutoFit/>
          </a:bodyPr>
          <a:lstStyle/>
          <a:p>
            <a:pPr algn="ctr"/>
            <a:r>
              <a:rPr kumimoji="1" lang="en-JP" sz="1100" dirty="0">
                <a:latin typeface="Meiryo" panose="020B0604030504040204" pitchFamily="34" charset="-128"/>
                <a:ea typeface="Meiryo" panose="020B0604030504040204" pitchFamily="34" charset="-128"/>
                <a:cs typeface="Amazon Ember" panose="020B0603020204020204" pitchFamily="34" charset="0"/>
              </a:rPr>
              <a:t>サードパーティベンダー</a:t>
            </a:r>
          </a:p>
          <a:p>
            <a:pPr algn="ctr"/>
            <a:r>
              <a:rPr kumimoji="1" lang="en-JP" sz="1100" dirty="0">
                <a:latin typeface="Meiryo" panose="020B0604030504040204" pitchFamily="34" charset="-128"/>
                <a:ea typeface="Meiryo" panose="020B0604030504040204" pitchFamily="34" charset="-128"/>
                <a:cs typeface="Amazon Ember" panose="020B0603020204020204" pitchFamily="34" charset="0"/>
              </a:rPr>
              <a:t>AWSアカウント</a:t>
            </a:r>
          </a:p>
        </p:txBody>
      </p:sp>
      <p:sp>
        <p:nvSpPr>
          <p:cNvPr id="38" name="TextBox 37">
            <a:extLst>
              <a:ext uri="{FF2B5EF4-FFF2-40B4-BE49-F238E27FC236}">
                <a16:creationId xmlns:a16="http://schemas.microsoft.com/office/drawing/2014/main" id="{7BDBE5BB-A238-42AC-46A9-85F1E437A3A0}"/>
              </a:ext>
            </a:extLst>
          </p:cNvPr>
          <p:cNvSpPr txBox="1"/>
          <p:nvPr/>
        </p:nvSpPr>
        <p:spPr>
          <a:xfrm>
            <a:off x="9291127" y="4637319"/>
            <a:ext cx="1728358" cy="261610"/>
          </a:xfrm>
          <a:prstGeom prst="rect">
            <a:avLst/>
          </a:prstGeom>
          <a:noFill/>
        </p:spPr>
        <p:txBody>
          <a:bodyPr wrap="none" rtlCol="0">
            <a:spAutoFit/>
          </a:bodyPr>
          <a:lstStyle/>
          <a:p>
            <a:pPr algn="l"/>
            <a:r>
              <a:rPr kumimoji="1" lang="ja-JP" altLang="en-US" sz="1100">
                <a:latin typeface="Meiryo" panose="020B0604030504040204" pitchFamily="34" charset="-128"/>
                <a:ea typeface="Meiryo" panose="020B0604030504040204" pitchFamily="34" charset="-128"/>
                <a:cs typeface="Amazon Ember" panose="020B0603020204020204" pitchFamily="34" charset="0"/>
              </a:rPr>
              <a:t>顧客</a:t>
            </a:r>
            <a:r>
              <a:rPr kumimoji="1" lang="en-US" altLang="ja-JP" sz="1100" dirty="0">
                <a:latin typeface="Meiryo" panose="020B0604030504040204" pitchFamily="34" charset="-128"/>
                <a:ea typeface="Meiryo" panose="020B0604030504040204" pitchFamily="34" charset="-128"/>
                <a:cs typeface="Amazon Ember" panose="020B0603020204020204" pitchFamily="34" charset="0"/>
              </a:rPr>
              <a:t>2</a:t>
            </a:r>
            <a:r>
              <a:rPr kumimoji="1" lang="ja-JP" altLang="en-US" sz="1100">
                <a:latin typeface="Meiryo" panose="020B0604030504040204" pitchFamily="34" charset="-128"/>
                <a:ea typeface="Meiryo" panose="020B0604030504040204" pitchFamily="34" charset="-128"/>
                <a:cs typeface="Amazon Ember" panose="020B0603020204020204" pitchFamily="34" charset="0"/>
              </a:rPr>
              <a:t>の</a:t>
            </a:r>
            <a:r>
              <a:rPr kumimoji="1" lang="en-US" altLang="ja-JP" sz="1100" dirty="0">
                <a:latin typeface="Meiryo" panose="020B0604030504040204" pitchFamily="34" charset="-128"/>
                <a:ea typeface="Meiryo" panose="020B0604030504040204" pitchFamily="34" charset="-128"/>
                <a:cs typeface="Amazon Ember" panose="020B0603020204020204" pitchFamily="34" charset="0"/>
              </a:rPr>
              <a:t>AWS</a:t>
            </a:r>
            <a:r>
              <a:rPr kumimoji="1" lang="ja-JP" altLang="en-US" sz="1100">
                <a:latin typeface="Meiryo" panose="020B0604030504040204" pitchFamily="34" charset="-128"/>
                <a:ea typeface="Meiryo" panose="020B0604030504040204" pitchFamily="34" charset="-128"/>
                <a:cs typeface="Amazon Ember" panose="020B0603020204020204" pitchFamily="34" charset="0"/>
              </a:rPr>
              <a:t>アカウント</a:t>
            </a:r>
            <a:endParaRPr kumimoji="1" lang="en-JP" sz="1100" dirty="0">
              <a:latin typeface="Meiryo" panose="020B0604030504040204" pitchFamily="34" charset="-128"/>
              <a:ea typeface="Meiryo" panose="020B0604030504040204" pitchFamily="34" charset="-128"/>
              <a:cs typeface="Amazon Ember" panose="020B0603020204020204" pitchFamily="34" charset="0"/>
            </a:endParaRPr>
          </a:p>
        </p:txBody>
      </p:sp>
      <p:pic>
        <p:nvPicPr>
          <p:cNvPr id="39" name="Graphic 49">
            <a:extLst>
              <a:ext uri="{FF2B5EF4-FFF2-40B4-BE49-F238E27FC236}">
                <a16:creationId xmlns:a16="http://schemas.microsoft.com/office/drawing/2014/main" id="{B583E7E9-FAF3-DA51-DA6A-69F76EAA9A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58521" y="49057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TextBox 39">
            <a:extLst>
              <a:ext uri="{FF2B5EF4-FFF2-40B4-BE49-F238E27FC236}">
                <a16:creationId xmlns:a16="http://schemas.microsoft.com/office/drawing/2014/main" id="{2064C682-EE57-625E-9105-EA83513D0AA6}"/>
              </a:ext>
            </a:extLst>
          </p:cNvPr>
          <p:cNvSpPr txBox="1"/>
          <p:nvPr/>
        </p:nvSpPr>
        <p:spPr>
          <a:xfrm>
            <a:off x="2344015" y="5172670"/>
            <a:ext cx="1542410" cy="261610"/>
          </a:xfrm>
          <a:prstGeom prst="rect">
            <a:avLst/>
          </a:prstGeom>
          <a:noFill/>
        </p:spPr>
        <p:txBody>
          <a:bodyPr wrap="none" rtlCol="0">
            <a:spAutoFit/>
          </a:bodyPr>
          <a:lstStyle/>
          <a:p>
            <a:pPr algn="l"/>
            <a:r>
              <a:rPr kumimoji="1" lang="en-JP" sz="1100" dirty="0">
                <a:solidFill>
                  <a:schemeClr val="tx1">
                    <a:lumMod val="90000"/>
                    <a:lumOff val="10000"/>
                  </a:schemeClr>
                </a:solidFill>
                <a:latin typeface="Meiryo" panose="020B0604030504040204" pitchFamily="34" charset="-128"/>
                <a:ea typeface="Meiryo" panose="020B0604030504040204" pitchFamily="34" charset="-128"/>
                <a:cs typeface="Amazon Ember" panose="020B0603020204020204" pitchFamily="34" charset="0"/>
              </a:rPr>
              <a:t>AWS1:ExampleRole</a:t>
            </a:r>
          </a:p>
        </p:txBody>
      </p:sp>
      <p:cxnSp>
        <p:nvCxnSpPr>
          <p:cNvPr id="42" name="Straight Arrow Connector 41">
            <a:extLst>
              <a:ext uri="{FF2B5EF4-FFF2-40B4-BE49-F238E27FC236}">
                <a16:creationId xmlns:a16="http://schemas.microsoft.com/office/drawing/2014/main" id="{6231D97F-B080-F769-A516-54F2855ACB6F}"/>
              </a:ext>
            </a:extLst>
          </p:cNvPr>
          <p:cNvCxnSpPr>
            <a:cxnSpLocks/>
          </p:cNvCxnSpPr>
          <p:nvPr/>
        </p:nvCxnSpPr>
        <p:spPr>
          <a:xfrm>
            <a:off x="4001655" y="5303475"/>
            <a:ext cx="171223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3" name="TextBox 42">
            <a:extLst>
              <a:ext uri="{FF2B5EF4-FFF2-40B4-BE49-F238E27FC236}">
                <a16:creationId xmlns:a16="http://schemas.microsoft.com/office/drawing/2014/main" id="{B1D3FED6-E635-D921-F49E-8DF517E940F3}"/>
              </a:ext>
            </a:extLst>
          </p:cNvPr>
          <p:cNvSpPr txBox="1"/>
          <p:nvPr/>
        </p:nvSpPr>
        <p:spPr>
          <a:xfrm>
            <a:off x="3920632" y="4905359"/>
            <a:ext cx="2021003" cy="415498"/>
          </a:xfrm>
          <a:prstGeom prst="rect">
            <a:avLst/>
          </a:prstGeom>
          <a:noFill/>
        </p:spPr>
        <p:txBody>
          <a:bodyPr wrap="square" rtlCol="0">
            <a:spAutoFit/>
          </a:bodyPr>
          <a:lstStyle/>
          <a:p>
            <a:pPr algn="l"/>
            <a:r>
              <a:rPr kumimoji="1" lang="en-JP" sz="1050" dirty="0">
                <a:latin typeface="Meiryo" panose="020B0604030504040204" pitchFamily="34" charset="-128"/>
                <a:ea typeface="Meiryo" panose="020B0604030504040204" pitchFamily="34" charset="-128"/>
                <a:cs typeface="Amazon Ember" panose="020B0603020204020204" pitchFamily="34" charset="0"/>
              </a:rPr>
              <a:t>1. IAMロールのARN AWS1:ExampleRole を提供</a:t>
            </a:r>
          </a:p>
        </p:txBody>
      </p:sp>
      <p:cxnSp>
        <p:nvCxnSpPr>
          <p:cNvPr id="44" name="Straight Arrow Connector 43">
            <a:extLst>
              <a:ext uri="{FF2B5EF4-FFF2-40B4-BE49-F238E27FC236}">
                <a16:creationId xmlns:a16="http://schemas.microsoft.com/office/drawing/2014/main" id="{12503CBC-ADC0-AFA4-4DEC-EE45EC05E720}"/>
              </a:ext>
            </a:extLst>
          </p:cNvPr>
          <p:cNvCxnSpPr>
            <a:cxnSpLocks/>
          </p:cNvCxnSpPr>
          <p:nvPr/>
        </p:nvCxnSpPr>
        <p:spPr>
          <a:xfrm flipH="1">
            <a:off x="4001655" y="5722239"/>
            <a:ext cx="172445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5" name="TextBox 44">
            <a:extLst>
              <a:ext uri="{FF2B5EF4-FFF2-40B4-BE49-F238E27FC236}">
                <a16:creationId xmlns:a16="http://schemas.microsoft.com/office/drawing/2014/main" id="{65157C4C-0206-0CBB-6BDB-9AD0B4753C1C}"/>
              </a:ext>
            </a:extLst>
          </p:cNvPr>
          <p:cNvSpPr txBox="1"/>
          <p:nvPr/>
        </p:nvSpPr>
        <p:spPr>
          <a:xfrm>
            <a:off x="3938608" y="5337193"/>
            <a:ext cx="1827317" cy="415498"/>
          </a:xfrm>
          <a:prstGeom prst="rect">
            <a:avLst/>
          </a:prstGeom>
          <a:noFill/>
        </p:spPr>
        <p:txBody>
          <a:bodyPr wrap="square" rtlCol="0">
            <a:spAutoFit/>
          </a:bodyPr>
          <a:lstStyle/>
          <a:p>
            <a:pPr algn="l"/>
            <a:r>
              <a:rPr kumimoji="1" lang="en-JP" sz="1050" dirty="0">
                <a:latin typeface="Meiryo" panose="020B0604030504040204" pitchFamily="34" charset="-128"/>
                <a:ea typeface="Meiryo" panose="020B0604030504040204" pitchFamily="34" charset="-128"/>
                <a:cs typeface="Amazon Ember" panose="020B0603020204020204" pitchFamily="34" charset="0"/>
              </a:rPr>
              <a:t>2. 外部ID 98345を指定してAssumeRole</a:t>
            </a:r>
          </a:p>
        </p:txBody>
      </p:sp>
      <p:pic>
        <p:nvPicPr>
          <p:cNvPr id="46" name="Graphic 22">
            <a:extLst>
              <a:ext uri="{FF2B5EF4-FFF2-40B4-BE49-F238E27FC236}">
                <a16:creationId xmlns:a16="http://schemas.microsoft.com/office/drawing/2014/main" id="{3BA62132-3C70-F9E5-753F-2A1D223051A0}"/>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6362682" y="5085907"/>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 name="TextBox 46">
            <a:extLst>
              <a:ext uri="{FF2B5EF4-FFF2-40B4-BE49-F238E27FC236}">
                <a16:creationId xmlns:a16="http://schemas.microsoft.com/office/drawing/2014/main" id="{D062F8DD-B5E1-A15F-443C-5A4479F7CD85}"/>
              </a:ext>
            </a:extLst>
          </p:cNvPr>
          <p:cNvSpPr txBox="1"/>
          <p:nvPr/>
        </p:nvSpPr>
        <p:spPr>
          <a:xfrm>
            <a:off x="6078483" y="5579345"/>
            <a:ext cx="1038298" cy="253916"/>
          </a:xfrm>
          <a:prstGeom prst="rect">
            <a:avLst/>
          </a:prstGeom>
          <a:noFill/>
        </p:spPr>
        <p:txBody>
          <a:bodyPr wrap="square" rtlCol="0">
            <a:spAutoFit/>
          </a:bodyPr>
          <a:lstStyle/>
          <a:p>
            <a:pPr algn="ctr"/>
            <a:r>
              <a:rPr kumimoji="1" lang="en-US" sz="1050" dirty="0">
                <a:latin typeface="Meiryo" panose="020B0604030504040204" pitchFamily="34" charset="-128"/>
                <a:ea typeface="Meiryo" panose="020B0604030504040204" pitchFamily="34" charset="-128"/>
                <a:cs typeface="Amazon Ember" panose="020B0603020204020204" pitchFamily="34" charset="0"/>
              </a:rPr>
              <a:t>IAM User</a:t>
            </a:r>
            <a:endParaRPr kumimoji="1" lang="en-JP" sz="1050" dirty="0">
              <a:latin typeface="Meiryo" panose="020B0604030504040204" pitchFamily="34" charset="-128"/>
              <a:ea typeface="Meiryo" panose="020B0604030504040204" pitchFamily="34" charset="-128"/>
              <a:cs typeface="Amazon Ember" panose="020B0603020204020204" pitchFamily="34" charset="0"/>
            </a:endParaRPr>
          </a:p>
        </p:txBody>
      </p:sp>
      <p:cxnSp>
        <p:nvCxnSpPr>
          <p:cNvPr id="48" name="Straight Arrow Connector 47">
            <a:extLst>
              <a:ext uri="{FF2B5EF4-FFF2-40B4-BE49-F238E27FC236}">
                <a16:creationId xmlns:a16="http://schemas.microsoft.com/office/drawing/2014/main" id="{2BF54DEC-6536-DF17-1B08-66CBB7EA0A17}"/>
              </a:ext>
            </a:extLst>
          </p:cNvPr>
          <p:cNvCxnSpPr>
            <a:cxnSpLocks/>
          </p:cNvCxnSpPr>
          <p:nvPr/>
        </p:nvCxnSpPr>
        <p:spPr>
          <a:xfrm flipH="1">
            <a:off x="7380264" y="5942387"/>
            <a:ext cx="1910863" cy="0"/>
          </a:xfrm>
          <a:prstGeom prst="straightConnector1">
            <a:avLst/>
          </a:prstGeom>
          <a:ln>
            <a:solidFill>
              <a:srgbClr val="C00000"/>
            </a:solidFill>
            <a:tailEnd type="triangle"/>
          </a:ln>
        </p:spPr>
        <p:style>
          <a:lnRef idx="1">
            <a:schemeClr val="dk1"/>
          </a:lnRef>
          <a:fillRef idx="0">
            <a:schemeClr val="dk1"/>
          </a:fillRef>
          <a:effectRef idx="0">
            <a:schemeClr val="dk1"/>
          </a:effectRef>
          <a:fontRef idx="minor">
            <a:schemeClr val="tx1"/>
          </a:fontRef>
        </p:style>
      </p:cxnSp>
      <p:sp>
        <p:nvSpPr>
          <p:cNvPr id="49" name="TextBox 48">
            <a:extLst>
              <a:ext uri="{FF2B5EF4-FFF2-40B4-BE49-F238E27FC236}">
                <a16:creationId xmlns:a16="http://schemas.microsoft.com/office/drawing/2014/main" id="{73F44B9C-9A81-943B-C25D-1CC9C2367FCF}"/>
              </a:ext>
            </a:extLst>
          </p:cNvPr>
          <p:cNvSpPr txBox="1"/>
          <p:nvPr/>
        </p:nvSpPr>
        <p:spPr>
          <a:xfrm>
            <a:off x="7522673" y="5465718"/>
            <a:ext cx="1678426" cy="577081"/>
          </a:xfrm>
          <a:prstGeom prst="rect">
            <a:avLst/>
          </a:prstGeom>
          <a:noFill/>
        </p:spPr>
        <p:txBody>
          <a:bodyPr wrap="square" rtlCol="0">
            <a:spAutoFit/>
          </a:bodyPr>
          <a:lstStyle/>
          <a:p>
            <a:pPr algn="l"/>
            <a:r>
              <a:rPr kumimoji="1" lang="en-JP" sz="1050" dirty="0">
                <a:solidFill>
                  <a:srgbClr val="C00000"/>
                </a:solidFill>
                <a:latin typeface="Meiryo" panose="020B0604030504040204" pitchFamily="34" charset="-128"/>
                <a:ea typeface="Meiryo" panose="020B0604030504040204" pitchFamily="34" charset="-128"/>
                <a:cs typeface="Amazon Ember" panose="020B0603020204020204" pitchFamily="34" charset="0"/>
              </a:rPr>
              <a:t>3. AWS1:ExampleRole 使ってAWSリソースへのアクセスを指示</a:t>
            </a:r>
          </a:p>
        </p:txBody>
      </p:sp>
      <p:cxnSp>
        <p:nvCxnSpPr>
          <p:cNvPr id="50" name="Straight Arrow Connector 49">
            <a:extLst>
              <a:ext uri="{FF2B5EF4-FFF2-40B4-BE49-F238E27FC236}">
                <a16:creationId xmlns:a16="http://schemas.microsoft.com/office/drawing/2014/main" id="{EA4BCE35-6EAB-34A9-3577-6C0BA40C4288}"/>
              </a:ext>
            </a:extLst>
          </p:cNvPr>
          <p:cNvCxnSpPr>
            <a:cxnSpLocks/>
          </p:cNvCxnSpPr>
          <p:nvPr/>
        </p:nvCxnSpPr>
        <p:spPr>
          <a:xfrm flipH="1">
            <a:off x="4013875" y="6384985"/>
            <a:ext cx="1797244" cy="0"/>
          </a:xfrm>
          <a:prstGeom prst="straightConnector1">
            <a:avLst/>
          </a:prstGeom>
          <a:ln>
            <a:solidFill>
              <a:srgbClr val="C00000"/>
            </a:solidFill>
            <a:tailEnd type="triangle"/>
          </a:ln>
        </p:spPr>
        <p:style>
          <a:lnRef idx="1">
            <a:schemeClr val="dk1"/>
          </a:lnRef>
          <a:fillRef idx="0">
            <a:schemeClr val="dk1"/>
          </a:fillRef>
          <a:effectRef idx="0">
            <a:schemeClr val="dk1"/>
          </a:effectRef>
          <a:fontRef idx="minor">
            <a:schemeClr val="tx1"/>
          </a:fontRef>
        </p:style>
      </p:cxnSp>
      <p:sp>
        <p:nvSpPr>
          <p:cNvPr id="51" name="TextBox 50">
            <a:extLst>
              <a:ext uri="{FF2B5EF4-FFF2-40B4-BE49-F238E27FC236}">
                <a16:creationId xmlns:a16="http://schemas.microsoft.com/office/drawing/2014/main" id="{793DAEAB-0C5B-90F0-B095-6E2CF0F63EE3}"/>
              </a:ext>
            </a:extLst>
          </p:cNvPr>
          <p:cNvSpPr txBox="1"/>
          <p:nvPr/>
        </p:nvSpPr>
        <p:spPr>
          <a:xfrm>
            <a:off x="4024463" y="5836297"/>
            <a:ext cx="1894625" cy="577081"/>
          </a:xfrm>
          <a:prstGeom prst="rect">
            <a:avLst/>
          </a:prstGeom>
          <a:noFill/>
        </p:spPr>
        <p:txBody>
          <a:bodyPr wrap="square" rtlCol="0">
            <a:spAutoFit/>
          </a:bodyPr>
          <a:lstStyle/>
          <a:p>
            <a:pPr algn="l"/>
            <a:r>
              <a:rPr kumimoji="1" lang="en-JP" sz="1050" dirty="0">
                <a:solidFill>
                  <a:srgbClr val="C00000"/>
                </a:solidFill>
                <a:latin typeface="Meiryo" panose="020B0604030504040204" pitchFamily="34" charset="-128"/>
                <a:ea typeface="Meiryo" panose="020B0604030504040204" pitchFamily="34" charset="-128"/>
                <a:cs typeface="Amazon Ember" panose="020B0603020204020204" pitchFamily="34" charset="0"/>
              </a:rPr>
              <a:t>4. External IDが指定されないので、顧客</a:t>
            </a:r>
            <a:r>
              <a:rPr kumimoji="1" lang="en-US" altLang="ja-JP" sz="1050" dirty="0">
                <a:solidFill>
                  <a:srgbClr val="C00000"/>
                </a:solidFill>
                <a:latin typeface="Meiryo" panose="020B0604030504040204" pitchFamily="34" charset="-128"/>
                <a:ea typeface="Meiryo" panose="020B0604030504040204" pitchFamily="34" charset="-128"/>
                <a:cs typeface="Amazon Ember" panose="020B0603020204020204" pitchFamily="34" charset="0"/>
              </a:rPr>
              <a:t>1</a:t>
            </a:r>
            <a:r>
              <a:rPr kumimoji="1" lang="ja-JP" altLang="en-US" sz="1050">
                <a:solidFill>
                  <a:srgbClr val="C00000"/>
                </a:solidFill>
                <a:latin typeface="Meiryo" panose="020B0604030504040204" pitchFamily="34" charset="-128"/>
                <a:ea typeface="Meiryo" panose="020B0604030504040204" pitchFamily="34" charset="-128"/>
                <a:cs typeface="Amazon Ember" panose="020B0603020204020204" pitchFamily="34" charset="0"/>
              </a:rPr>
              <a:t>の</a:t>
            </a:r>
            <a:r>
              <a:rPr kumimoji="1" lang="en-US" altLang="ja-JP" sz="1050" dirty="0">
                <a:solidFill>
                  <a:srgbClr val="C00000"/>
                </a:solidFill>
                <a:latin typeface="Meiryo" panose="020B0604030504040204" pitchFamily="34" charset="-128"/>
                <a:ea typeface="Meiryo" panose="020B0604030504040204" pitchFamily="34" charset="-128"/>
                <a:cs typeface="Amazon Ember" panose="020B0603020204020204" pitchFamily="34" charset="0"/>
              </a:rPr>
              <a:t>AWS</a:t>
            </a:r>
            <a:r>
              <a:rPr kumimoji="1" lang="ja-JP" altLang="en-US" sz="1050">
                <a:solidFill>
                  <a:srgbClr val="C00000"/>
                </a:solidFill>
                <a:latin typeface="Meiryo" panose="020B0604030504040204" pitchFamily="34" charset="-128"/>
                <a:ea typeface="Meiryo" panose="020B0604030504040204" pitchFamily="34" charset="-128"/>
                <a:cs typeface="Amazon Ember" panose="020B0603020204020204" pitchFamily="34" charset="0"/>
              </a:rPr>
              <a:t>リソースにアクセスできない</a:t>
            </a:r>
            <a:endParaRPr kumimoji="1" lang="en-JP" sz="1050" dirty="0">
              <a:solidFill>
                <a:srgbClr val="C00000"/>
              </a:solidFill>
              <a:latin typeface="Meiryo" panose="020B0604030504040204" pitchFamily="34" charset="-128"/>
              <a:ea typeface="Meiryo" panose="020B0604030504040204" pitchFamily="34" charset="-128"/>
              <a:cs typeface="Amazon Ember" panose="020B0603020204020204" pitchFamily="34" charset="0"/>
            </a:endParaRPr>
          </a:p>
        </p:txBody>
      </p:sp>
      <p:sp>
        <p:nvSpPr>
          <p:cNvPr id="52" name="TextBox 51">
            <a:extLst>
              <a:ext uri="{FF2B5EF4-FFF2-40B4-BE49-F238E27FC236}">
                <a16:creationId xmlns:a16="http://schemas.microsoft.com/office/drawing/2014/main" id="{5E3C3FAE-4C25-D252-9EE4-CA594DFF06BC}"/>
              </a:ext>
            </a:extLst>
          </p:cNvPr>
          <p:cNvSpPr txBox="1"/>
          <p:nvPr/>
        </p:nvSpPr>
        <p:spPr>
          <a:xfrm>
            <a:off x="9388826" y="5395996"/>
            <a:ext cx="1489939" cy="253916"/>
          </a:xfrm>
          <a:prstGeom prst="rect">
            <a:avLst/>
          </a:prstGeom>
          <a:noFill/>
        </p:spPr>
        <p:txBody>
          <a:bodyPr wrap="square" rtlCol="0">
            <a:spAutoFit/>
          </a:bodyPr>
          <a:lstStyle/>
          <a:p>
            <a:pPr algn="l"/>
            <a:r>
              <a:rPr kumimoji="1" lang="en-JP" sz="1050" dirty="0">
                <a:solidFill>
                  <a:srgbClr val="C00000"/>
                </a:solidFill>
                <a:latin typeface="Meiryo" panose="020B0604030504040204" pitchFamily="34" charset="-128"/>
                <a:ea typeface="Meiryo" panose="020B0604030504040204" pitchFamily="34" charset="-128"/>
                <a:cs typeface="Amazon Ember" panose="020B0603020204020204" pitchFamily="34" charset="0"/>
              </a:rPr>
              <a:t>悪意のあるユーザー</a:t>
            </a:r>
          </a:p>
        </p:txBody>
      </p:sp>
      <p:sp>
        <p:nvSpPr>
          <p:cNvPr id="53" name="Oval Callout 52">
            <a:extLst>
              <a:ext uri="{FF2B5EF4-FFF2-40B4-BE49-F238E27FC236}">
                <a16:creationId xmlns:a16="http://schemas.microsoft.com/office/drawing/2014/main" id="{9EAAA999-7B28-EC29-B698-DB078311C6BD}"/>
              </a:ext>
            </a:extLst>
          </p:cNvPr>
          <p:cNvSpPr/>
          <p:nvPr/>
        </p:nvSpPr>
        <p:spPr>
          <a:xfrm>
            <a:off x="9887577" y="5647664"/>
            <a:ext cx="2304423" cy="577073"/>
          </a:xfrm>
          <a:prstGeom prst="wedgeEllipseCallout">
            <a:avLst>
              <a:gd name="adj1" fmla="val -55669"/>
              <a:gd name="adj2" fmla="val -49557"/>
            </a:avLst>
          </a:prstGeom>
          <a:solidFill>
            <a:schemeClr val="accent1">
              <a:lumMod val="20000"/>
              <a:lumOff val="80000"/>
            </a:schemeClr>
          </a:solidFill>
          <a:ln>
            <a:solidFill>
              <a:schemeClr val="accent1">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JP" sz="1050" dirty="0">
                <a:solidFill>
                  <a:schemeClr val="tx1"/>
                </a:solidFill>
                <a:latin typeface="Meiryo" panose="020B0604030504040204" pitchFamily="34" charset="-128"/>
                <a:ea typeface="Meiryo" panose="020B0604030504040204" pitchFamily="34" charset="-128"/>
              </a:rPr>
              <a:t>顧客1の設定したロール (AWS1:ExampleRole)を推測</a:t>
            </a:r>
          </a:p>
        </p:txBody>
      </p:sp>
      <p:sp>
        <p:nvSpPr>
          <p:cNvPr id="54" name="TextBox 53">
            <a:extLst>
              <a:ext uri="{FF2B5EF4-FFF2-40B4-BE49-F238E27FC236}">
                <a16:creationId xmlns:a16="http://schemas.microsoft.com/office/drawing/2014/main" id="{645BEA98-54C4-AB6A-78CD-89953A9F0896}"/>
              </a:ext>
            </a:extLst>
          </p:cNvPr>
          <p:cNvSpPr txBox="1"/>
          <p:nvPr/>
        </p:nvSpPr>
        <p:spPr>
          <a:xfrm>
            <a:off x="315164" y="5195767"/>
            <a:ext cx="1859387" cy="969496"/>
          </a:xfrm>
          <a:prstGeom prst="rect">
            <a:avLst/>
          </a:prstGeom>
          <a:noFill/>
        </p:spPr>
        <p:txBody>
          <a:bodyPr wrap="square" rtlCol="0">
            <a:spAutoFit/>
          </a:bodyPr>
          <a:lstStyle/>
          <a:p>
            <a:pPr algn="l"/>
            <a:r>
              <a:rPr kumimoji="1" lang="en-JP" sz="1200" b="1" dirty="0">
                <a:latin typeface="Meiryo" panose="020B0604030504040204" pitchFamily="34" charset="-128"/>
                <a:ea typeface="Meiryo" panose="020B0604030504040204" pitchFamily="34" charset="-128"/>
                <a:cs typeface="Amazon Ember" panose="020B0603020204020204" pitchFamily="34" charset="0"/>
              </a:rPr>
              <a:t>外部ID</a:t>
            </a:r>
            <a:r>
              <a:rPr kumimoji="1" lang="en-JP" sz="1200" dirty="0">
                <a:latin typeface="Meiryo" panose="020B0604030504040204" pitchFamily="34" charset="-128"/>
                <a:ea typeface="Meiryo" panose="020B0604030504040204" pitchFamily="34" charset="-128"/>
                <a:cs typeface="Amazon Ember" panose="020B0603020204020204" pitchFamily="34" charset="0"/>
              </a:rPr>
              <a:t>をアクセス権限の条件に含めることで混乱する代理問題を防止</a:t>
            </a:r>
          </a:p>
          <a:p>
            <a:pPr algn="l"/>
            <a:r>
              <a:rPr kumimoji="1" lang="en-JP" sz="1050" dirty="0">
                <a:latin typeface="Meiryo" panose="020B0604030504040204" pitchFamily="34" charset="-128"/>
                <a:ea typeface="Meiryo" panose="020B0604030504040204" pitchFamily="34" charset="-128"/>
                <a:cs typeface="Amazon Ember" panose="020B0603020204020204" pitchFamily="34" charset="0"/>
              </a:rPr>
              <a:t>（顧客</a:t>
            </a:r>
            <a:r>
              <a:rPr kumimoji="1" lang="en-US" altLang="ja-JP" sz="1050" dirty="0">
                <a:latin typeface="Meiryo" panose="020B0604030504040204" pitchFamily="34" charset="-128"/>
                <a:ea typeface="Meiryo" panose="020B0604030504040204" pitchFamily="34" charset="-128"/>
                <a:cs typeface="Amazon Ember" panose="020B0603020204020204" pitchFamily="34" charset="0"/>
              </a:rPr>
              <a:t>1</a:t>
            </a:r>
            <a:r>
              <a:rPr kumimoji="1" lang="ja-JP" altLang="en-US" sz="1050">
                <a:latin typeface="Meiryo" panose="020B0604030504040204" pitchFamily="34" charset="-128"/>
                <a:ea typeface="Meiryo" panose="020B0604030504040204" pitchFamily="34" charset="-128"/>
                <a:cs typeface="Amazon Ember" panose="020B0603020204020204" pitchFamily="34" charset="0"/>
              </a:rPr>
              <a:t>の意図しないアクセス</a:t>
            </a:r>
            <a:r>
              <a:rPr kumimoji="1" lang="en-US" altLang="ja-JP" sz="1050" dirty="0">
                <a:latin typeface="Meiryo" panose="020B0604030504040204" pitchFamily="34" charset="-128"/>
                <a:ea typeface="Meiryo" panose="020B0604030504040204" pitchFamily="34" charset="-128"/>
                <a:cs typeface="Amazon Ember" panose="020B0603020204020204" pitchFamily="34" charset="0"/>
              </a:rPr>
              <a:t>4</a:t>
            </a:r>
            <a:r>
              <a:rPr kumimoji="1" lang="ja-JP" altLang="en-US" sz="1050">
                <a:latin typeface="Meiryo" panose="020B0604030504040204" pitchFamily="34" charset="-128"/>
                <a:ea typeface="Meiryo" panose="020B0604030504040204" pitchFamily="34" charset="-128"/>
                <a:cs typeface="Amazon Ember" panose="020B0603020204020204" pitchFamily="34" charset="0"/>
              </a:rPr>
              <a:t>はブロックされる）</a:t>
            </a:r>
            <a:endParaRPr kumimoji="1" lang="en-JP" sz="1050" dirty="0">
              <a:latin typeface="Meiryo" panose="020B0604030504040204" pitchFamily="34" charset="-128"/>
              <a:ea typeface="Meiryo" panose="020B0604030504040204" pitchFamily="34" charset="-128"/>
              <a:cs typeface="Amazon Ember" panose="020B0603020204020204" pitchFamily="34" charset="0"/>
            </a:endParaRPr>
          </a:p>
        </p:txBody>
      </p:sp>
      <p:sp>
        <p:nvSpPr>
          <p:cNvPr id="55" name="TextBox 54">
            <a:extLst>
              <a:ext uri="{FF2B5EF4-FFF2-40B4-BE49-F238E27FC236}">
                <a16:creationId xmlns:a16="http://schemas.microsoft.com/office/drawing/2014/main" id="{FB4E25DE-754A-203F-E8DE-B7523ACF9016}"/>
              </a:ext>
            </a:extLst>
          </p:cNvPr>
          <p:cNvSpPr txBox="1"/>
          <p:nvPr/>
        </p:nvSpPr>
        <p:spPr>
          <a:xfrm>
            <a:off x="2986766" y="2768066"/>
            <a:ext cx="752129" cy="230832"/>
          </a:xfrm>
          <a:prstGeom prst="rect">
            <a:avLst/>
          </a:prstGeom>
          <a:noFill/>
        </p:spPr>
        <p:txBody>
          <a:bodyPr wrap="none" rtlCol="0">
            <a:spAutoFit/>
          </a:bodyPr>
          <a:lstStyle/>
          <a:p>
            <a:pPr algn="l"/>
            <a:r>
              <a:rPr kumimoji="1" lang="en-JP" sz="900" dirty="0">
                <a:latin typeface="Meiryo" panose="020B0604030504040204" pitchFamily="34" charset="-128"/>
                <a:ea typeface="Meiryo" panose="020B0604030504040204" pitchFamily="34" charset="-128"/>
                <a:cs typeface="Amazon Ember" panose="020B0603020204020204" pitchFamily="34" charset="0"/>
              </a:rPr>
              <a:t>IAMロール</a:t>
            </a:r>
          </a:p>
        </p:txBody>
      </p:sp>
      <p:sp>
        <p:nvSpPr>
          <p:cNvPr id="56" name="TextBox 55">
            <a:extLst>
              <a:ext uri="{FF2B5EF4-FFF2-40B4-BE49-F238E27FC236}">
                <a16:creationId xmlns:a16="http://schemas.microsoft.com/office/drawing/2014/main" id="{4A7DA2C0-5F1C-175D-B4D1-FA541BEE3B4E}"/>
              </a:ext>
            </a:extLst>
          </p:cNvPr>
          <p:cNvSpPr txBox="1"/>
          <p:nvPr/>
        </p:nvSpPr>
        <p:spPr>
          <a:xfrm>
            <a:off x="3047227" y="4950695"/>
            <a:ext cx="752129" cy="230832"/>
          </a:xfrm>
          <a:prstGeom prst="rect">
            <a:avLst/>
          </a:prstGeom>
          <a:noFill/>
        </p:spPr>
        <p:txBody>
          <a:bodyPr wrap="none" rtlCol="0">
            <a:spAutoFit/>
          </a:bodyPr>
          <a:lstStyle/>
          <a:p>
            <a:pPr algn="l"/>
            <a:r>
              <a:rPr kumimoji="1" lang="en-JP" sz="900" dirty="0">
                <a:latin typeface="Meiryo" panose="020B0604030504040204" pitchFamily="34" charset="-128"/>
                <a:ea typeface="Meiryo" panose="020B0604030504040204" pitchFamily="34" charset="-128"/>
                <a:cs typeface="Amazon Ember" panose="020B0603020204020204" pitchFamily="34" charset="0"/>
              </a:rPr>
              <a:t>IAMロール</a:t>
            </a:r>
          </a:p>
        </p:txBody>
      </p:sp>
      <p:sp>
        <p:nvSpPr>
          <p:cNvPr id="57" name="Oval Callout 56">
            <a:extLst>
              <a:ext uri="{FF2B5EF4-FFF2-40B4-BE49-F238E27FC236}">
                <a16:creationId xmlns:a16="http://schemas.microsoft.com/office/drawing/2014/main" id="{93D4E93F-3F8B-EBDC-1189-403F0D1B486D}"/>
              </a:ext>
            </a:extLst>
          </p:cNvPr>
          <p:cNvSpPr/>
          <p:nvPr/>
        </p:nvSpPr>
        <p:spPr>
          <a:xfrm>
            <a:off x="5897729" y="6034709"/>
            <a:ext cx="1748349" cy="577073"/>
          </a:xfrm>
          <a:prstGeom prst="wedgeEllipseCallout">
            <a:avLst>
              <a:gd name="adj1" fmla="val -24076"/>
              <a:gd name="adj2" fmla="val -91347"/>
            </a:avLst>
          </a:prstGeom>
          <a:solidFill>
            <a:schemeClr val="accent4">
              <a:lumMod val="20000"/>
              <a:lumOff val="80000"/>
            </a:schemeClr>
          </a:solidFill>
          <a:ln>
            <a:solidFill>
              <a:schemeClr val="accent4">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JP" sz="1050" dirty="0">
                <a:solidFill>
                  <a:schemeClr val="tx1"/>
                </a:solidFill>
                <a:latin typeface="Meiryo" panose="020B0604030504040204" pitchFamily="34" charset="-128"/>
                <a:ea typeface="Meiryo" panose="020B0604030504040204" pitchFamily="34" charset="-128"/>
              </a:rPr>
              <a:t>顧客1用に一意の</a:t>
            </a:r>
            <a:r>
              <a:rPr kumimoji="1" lang="en-JP" sz="1050" b="1" dirty="0">
                <a:solidFill>
                  <a:schemeClr val="tx1"/>
                </a:solidFill>
                <a:latin typeface="Meiryo" panose="020B0604030504040204" pitchFamily="34" charset="-128"/>
                <a:ea typeface="Meiryo" panose="020B0604030504040204" pitchFamily="34" charset="-128"/>
              </a:rPr>
              <a:t>外部ID（例: 98345)</a:t>
            </a:r>
            <a:r>
              <a:rPr kumimoji="1" lang="en-JP" sz="1050" dirty="0">
                <a:solidFill>
                  <a:schemeClr val="tx1"/>
                </a:solidFill>
                <a:latin typeface="Meiryo" panose="020B0604030504040204" pitchFamily="34" charset="-128"/>
                <a:ea typeface="Meiryo" panose="020B0604030504040204" pitchFamily="34" charset="-128"/>
              </a:rPr>
              <a:t> を生成</a:t>
            </a:r>
          </a:p>
        </p:txBody>
      </p:sp>
      <p:sp>
        <p:nvSpPr>
          <p:cNvPr id="58" name="TextBox 57">
            <a:extLst>
              <a:ext uri="{FF2B5EF4-FFF2-40B4-BE49-F238E27FC236}">
                <a16:creationId xmlns:a16="http://schemas.microsoft.com/office/drawing/2014/main" id="{BC5BC769-E7AF-CBA9-A792-841C62022D4B}"/>
              </a:ext>
            </a:extLst>
          </p:cNvPr>
          <p:cNvSpPr txBox="1"/>
          <p:nvPr/>
        </p:nvSpPr>
        <p:spPr>
          <a:xfrm>
            <a:off x="2302154" y="5369322"/>
            <a:ext cx="1584271" cy="1015663"/>
          </a:xfrm>
          <a:prstGeom prst="rect">
            <a:avLst/>
          </a:prstGeom>
          <a:noFill/>
        </p:spPr>
        <p:txBody>
          <a:bodyPr wrap="square" rtlCol="0">
            <a:spAutoFit/>
          </a:bodyPr>
          <a:lstStyle/>
          <a:p>
            <a:pPr marL="171450" indent="-171450" algn="l">
              <a:buFont typeface="Arial" panose="020B0604020202020204" pitchFamily="34" charset="0"/>
              <a:buChar char="•"/>
            </a:pPr>
            <a:r>
              <a:rPr kumimoji="1" lang="en-JP" sz="1000" dirty="0">
                <a:solidFill>
                  <a:schemeClr val="tx1">
                    <a:lumMod val="90000"/>
                    <a:lumOff val="10000"/>
                  </a:schemeClr>
                </a:solidFill>
                <a:latin typeface="Meiryo" panose="020B0604030504040204" pitchFamily="34" charset="-128"/>
                <a:ea typeface="Meiryo" panose="020B0604030504040204" pitchFamily="34" charset="-128"/>
                <a:cs typeface="Amazon Ember" panose="020B0603020204020204" pitchFamily="34" charset="0"/>
              </a:rPr>
              <a:t>ベンダーのAWS</a:t>
            </a:r>
            <a:br>
              <a:rPr kumimoji="1" lang="en-JP" sz="1000" dirty="0">
                <a:solidFill>
                  <a:schemeClr val="tx1">
                    <a:lumMod val="90000"/>
                    <a:lumOff val="10000"/>
                  </a:schemeClr>
                </a:solidFill>
                <a:latin typeface="Meiryo" panose="020B0604030504040204" pitchFamily="34" charset="-128"/>
                <a:ea typeface="Meiryo" panose="020B0604030504040204" pitchFamily="34" charset="-128"/>
                <a:cs typeface="Amazon Ember" panose="020B0603020204020204" pitchFamily="34" charset="0"/>
              </a:rPr>
            </a:br>
            <a:r>
              <a:rPr kumimoji="1" lang="en-JP" sz="1000" dirty="0">
                <a:solidFill>
                  <a:schemeClr val="tx1">
                    <a:lumMod val="90000"/>
                    <a:lumOff val="10000"/>
                  </a:schemeClr>
                </a:solidFill>
                <a:latin typeface="Meiryo" panose="020B0604030504040204" pitchFamily="34" charset="-128"/>
                <a:ea typeface="Meiryo" panose="020B0604030504040204" pitchFamily="34" charset="-128"/>
                <a:cs typeface="Amazon Ember" panose="020B0603020204020204" pitchFamily="34" charset="0"/>
              </a:rPr>
              <a:t>アカウントを信頼</a:t>
            </a:r>
          </a:p>
          <a:p>
            <a:pPr marL="171450" indent="-171450" algn="l">
              <a:buFont typeface="Arial" panose="020B0604020202020204" pitchFamily="34" charset="0"/>
              <a:buChar char="•"/>
            </a:pPr>
            <a:r>
              <a:rPr kumimoji="1" lang="en-JP" sz="1000" dirty="0">
                <a:solidFill>
                  <a:schemeClr val="tx1">
                    <a:lumMod val="90000"/>
                    <a:lumOff val="10000"/>
                  </a:schemeClr>
                </a:solidFill>
                <a:latin typeface="Meiryo" panose="020B0604030504040204" pitchFamily="34" charset="-128"/>
                <a:ea typeface="Meiryo" panose="020B0604030504040204" pitchFamily="34" charset="-128"/>
                <a:cs typeface="Amazon Ember" panose="020B0603020204020204" pitchFamily="34" charset="0"/>
              </a:rPr>
              <a:t>AWS1:ExampleRole</a:t>
            </a:r>
            <a:r>
              <a:rPr kumimoji="1" lang="en-JP" sz="1000" b="1" dirty="0">
                <a:solidFill>
                  <a:schemeClr val="tx1">
                    <a:lumMod val="90000"/>
                    <a:lumOff val="10000"/>
                  </a:schemeClr>
                </a:solidFill>
                <a:latin typeface="Meiryo" panose="020B0604030504040204" pitchFamily="34" charset="-128"/>
                <a:ea typeface="Meiryo" panose="020B0604030504040204" pitchFamily="34" charset="-128"/>
                <a:cs typeface="Amazon Ember" panose="020B0603020204020204" pitchFamily="34" charset="0"/>
              </a:rPr>
              <a:t>+外部ID 98345</a:t>
            </a:r>
            <a:r>
              <a:rPr kumimoji="1" lang="en-JP" sz="1000" dirty="0">
                <a:solidFill>
                  <a:schemeClr val="tx1">
                    <a:lumMod val="90000"/>
                    <a:lumOff val="10000"/>
                  </a:schemeClr>
                </a:solidFill>
                <a:latin typeface="Meiryo" panose="020B0604030504040204" pitchFamily="34" charset="-128"/>
                <a:ea typeface="Meiryo" panose="020B0604030504040204" pitchFamily="34" charset="-128"/>
                <a:cs typeface="Amazon Ember" panose="020B0603020204020204" pitchFamily="34" charset="0"/>
              </a:rPr>
              <a:t>でリソースアクセス権限を設定</a:t>
            </a:r>
          </a:p>
        </p:txBody>
      </p:sp>
      <p:cxnSp>
        <p:nvCxnSpPr>
          <p:cNvPr id="59" name="Straight Arrow Connector 58">
            <a:extLst>
              <a:ext uri="{FF2B5EF4-FFF2-40B4-BE49-F238E27FC236}">
                <a16:creationId xmlns:a16="http://schemas.microsoft.com/office/drawing/2014/main" id="{F647E164-9C9F-1F1A-0321-86C25DBBAED8}"/>
              </a:ext>
            </a:extLst>
          </p:cNvPr>
          <p:cNvCxnSpPr>
            <a:cxnSpLocks/>
          </p:cNvCxnSpPr>
          <p:nvPr/>
        </p:nvCxnSpPr>
        <p:spPr>
          <a:xfrm flipH="1">
            <a:off x="4013875" y="4810779"/>
            <a:ext cx="172445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60" name="TextBox 59">
            <a:extLst>
              <a:ext uri="{FF2B5EF4-FFF2-40B4-BE49-F238E27FC236}">
                <a16:creationId xmlns:a16="http://schemas.microsoft.com/office/drawing/2014/main" id="{12491457-A3EA-E182-1CC3-96166A999D09}"/>
              </a:ext>
            </a:extLst>
          </p:cNvPr>
          <p:cNvSpPr txBox="1"/>
          <p:nvPr/>
        </p:nvSpPr>
        <p:spPr>
          <a:xfrm>
            <a:off x="3972578" y="4604154"/>
            <a:ext cx="1678426" cy="253916"/>
          </a:xfrm>
          <a:prstGeom prst="rect">
            <a:avLst/>
          </a:prstGeom>
          <a:noFill/>
        </p:spPr>
        <p:txBody>
          <a:bodyPr wrap="square" rtlCol="0">
            <a:spAutoFit/>
          </a:bodyPr>
          <a:lstStyle/>
          <a:p>
            <a:pPr algn="l"/>
            <a:r>
              <a:rPr kumimoji="1" lang="en-JP" sz="1050" dirty="0">
                <a:latin typeface="Meiryo" panose="020B0604030504040204" pitchFamily="34" charset="-128"/>
                <a:ea typeface="Meiryo" panose="020B0604030504040204" pitchFamily="34" charset="-128"/>
                <a:cs typeface="Amazon Ember" panose="020B0603020204020204" pitchFamily="34" charset="0"/>
              </a:rPr>
              <a:t>0.</a:t>
            </a:r>
            <a:r>
              <a:rPr kumimoji="1" lang="en-JP" sz="1050" b="1" dirty="0">
                <a:latin typeface="Meiryo" panose="020B0604030504040204" pitchFamily="34" charset="-128"/>
                <a:ea typeface="Meiryo" panose="020B0604030504040204" pitchFamily="34" charset="-128"/>
                <a:cs typeface="Amazon Ember" panose="020B0603020204020204" pitchFamily="34" charset="0"/>
              </a:rPr>
              <a:t>外部ID 98345を通知</a:t>
            </a:r>
          </a:p>
        </p:txBody>
      </p:sp>
      <p:sp>
        <p:nvSpPr>
          <p:cNvPr id="61" name="Cross 60">
            <a:extLst>
              <a:ext uri="{FF2B5EF4-FFF2-40B4-BE49-F238E27FC236}">
                <a16:creationId xmlns:a16="http://schemas.microsoft.com/office/drawing/2014/main" id="{92332CA1-DA46-914B-2419-B33F68CD8629}"/>
              </a:ext>
            </a:extLst>
          </p:cNvPr>
          <p:cNvSpPr/>
          <p:nvPr/>
        </p:nvSpPr>
        <p:spPr>
          <a:xfrm rot="2164263">
            <a:off x="3746294" y="6208437"/>
            <a:ext cx="384625" cy="409883"/>
          </a:xfrm>
          <a:prstGeom prst="plus">
            <a:avLst>
              <a:gd name="adj" fmla="val 38953"/>
            </a:avLst>
          </a:prstGeom>
          <a:solidFill>
            <a:srgbClr val="C0000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JP" sz="2400">
              <a:latin typeface="Meiryo" panose="020B0604030504040204" pitchFamily="34" charset="-128"/>
              <a:ea typeface="Meiryo" panose="020B0604030504040204" pitchFamily="34" charset="-128"/>
            </a:endParaRPr>
          </a:p>
        </p:txBody>
      </p:sp>
      <p:sp>
        <p:nvSpPr>
          <p:cNvPr id="65" name="Rounded Rectangle 64">
            <a:extLst>
              <a:ext uri="{FF2B5EF4-FFF2-40B4-BE49-F238E27FC236}">
                <a16:creationId xmlns:a16="http://schemas.microsoft.com/office/drawing/2014/main" id="{8F1EA4BA-E919-E132-91E7-D69A6941AE5C}"/>
              </a:ext>
            </a:extLst>
          </p:cNvPr>
          <p:cNvSpPr/>
          <p:nvPr/>
        </p:nvSpPr>
        <p:spPr>
          <a:xfrm>
            <a:off x="141192" y="2205223"/>
            <a:ext cx="1404034" cy="367512"/>
          </a:xfrm>
          <a:prstGeom prst="round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kumimoji="1" lang="en-JP" sz="1050" dirty="0">
                <a:latin typeface="Meiryo" panose="020B0604030504040204" pitchFamily="34" charset="-128"/>
                <a:ea typeface="Meiryo" panose="020B0604030504040204" pitchFamily="34" charset="-128"/>
              </a:rPr>
              <a:t>外部IDを</a:t>
            </a:r>
            <a:br>
              <a:rPr kumimoji="1" lang="en-JP" sz="1050" dirty="0">
                <a:latin typeface="Meiryo" panose="020B0604030504040204" pitchFamily="34" charset="-128"/>
                <a:ea typeface="Meiryo" panose="020B0604030504040204" pitchFamily="34" charset="-128"/>
              </a:rPr>
            </a:br>
            <a:r>
              <a:rPr kumimoji="1" lang="en-JP" sz="1050" dirty="0">
                <a:latin typeface="Meiryo" panose="020B0604030504040204" pitchFamily="34" charset="-128"/>
                <a:ea typeface="Meiryo" panose="020B0604030504040204" pitchFamily="34" charset="-128"/>
              </a:rPr>
              <a:t>使用しない場合</a:t>
            </a:r>
          </a:p>
        </p:txBody>
      </p:sp>
      <p:sp>
        <p:nvSpPr>
          <p:cNvPr id="68" name="Rounded Rectangle 67">
            <a:extLst>
              <a:ext uri="{FF2B5EF4-FFF2-40B4-BE49-F238E27FC236}">
                <a16:creationId xmlns:a16="http://schemas.microsoft.com/office/drawing/2014/main" id="{F1963D10-6EA8-56C9-2901-BF03B8F7E7C2}"/>
              </a:ext>
            </a:extLst>
          </p:cNvPr>
          <p:cNvSpPr/>
          <p:nvPr/>
        </p:nvSpPr>
        <p:spPr>
          <a:xfrm>
            <a:off x="141192" y="4478101"/>
            <a:ext cx="1404034" cy="367512"/>
          </a:xfrm>
          <a:prstGeom prst="round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kumimoji="1" lang="en-JP" sz="1050" dirty="0">
                <a:latin typeface="Meiryo" panose="020B0604030504040204" pitchFamily="34" charset="-128"/>
                <a:ea typeface="Meiryo" panose="020B0604030504040204" pitchFamily="34" charset="-128"/>
              </a:rPr>
              <a:t>外部IDを</a:t>
            </a:r>
            <a:br>
              <a:rPr kumimoji="1" lang="en-JP" sz="1050" dirty="0">
                <a:latin typeface="Meiryo" panose="020B0604030504040204" pitchFamily="34" charset="-128"/>
                <a:ea typeface="Meiryo" panose="020B0604030504040204" pitchFamily="34" charset="-128"/>
              </a:rPr>
            </a:br>
            <a:r>
              <a:rPr kumimoji="1" lang="en-JP" sz="1050" dirty="0">
                <a:latin typeface="Meiryo" panose="020B0604030504040204" pitchFamily="34" charset="-128"/>
                <a:ea typeface="Meiryo" panose="020B0604030504040204" pitchFamily="34" charset="-128"/>
              </a:rPr>
              <a:t>使用した場合</a:t>
            </a:r>
          </a:p>
        </p:txBody>
      </p:sp>
      <p:sp>
        <p:nvSpPr>
          <p:cNvPr id="70" name="TextBox 69">
            <a:extLst>
              <a:ext uri="{FF2B5EF4-FFF2-40B4-BE49-F238E27FC236}">
                <a16:creationId xmlns:a16="http://schemas.microsoft.com/office/drawing/2014/main" id="{2CE30033-9D20-73BC-FE2E-11AA74D95693}"/>
              </a:ext>
            </a:extLst>
          </p:cNvPr>
          <p:cNvSpPr txBox="1"/>
          <p:nvPr/>
        </p:nvSpPr>
        <p:spPr>
          <a:xfrm>
            <a:off x="489926" y="6586814"/>
            <a:ext cx="8603832" cy="261610"/>
          </a:xfrm>
          <a:prstGeom prst="rect">
            <a:avLst/>
          </a:prstGeom>
          <a:noFill/>
        </p:spPr>
        <p:txBody>
          <a:bodyPr wrap="square">
            <a:spAutoFit/>
          </a:bodyPr>
          <a:lstStyle/>
          <a:p>
            <a:r>
              <a:rPr lang="en-JP" sz="1050" dirty="0">
                <a:latin typeface="Meiryo" panose="020B0604030504040204" pitchFamily="34" charset="-128"/>
                <a:ea typeface="Meiryo" panose="020B0604030504040204" pitchFamily="34" charset="-128"/>
              </a:rPr>
              <a:t>参考:「</a:t>
            </a:r>
            <a:r>
              <a:rPr lang="ja-JP" altLang="en-US" sz="1050">
                <a:latin typeface="Meiryo" panose="020B0604030504040204" pitchFamily="34" charset="-128"/>
                <a:ea typeface="Meiryo" panose="020B0604030504040204" pitchFamily="34" charset="-128"/>
              </a:rPr>
              <a:t>混乱する代理問題」</a:t>
            </a:r>
            <a:r>
              <a:rPr lang="en-US" altLang="ja-JP" sz="1050" dirty="0">
                <a:latin typeface="Meiryo" panose="020B0604030504040204" pitchFamily="34" charset="-128"/>
                <a:ea typeface="Meiryo" panose="020B0604030504040204" pitchFamily="34" charset="-128"/>
              </a:rPr>
              <a:t> </a:t>
            </a:r>
            <a:r>
              <a:rPr lang="en-JP" sz="1050" dirty="0">
                <a:latin typeface="Meiryo" panose="020B0604030504040204" pitchFamily="34" charset="-128"/>
                <a:ea typeface="Meiryo" panose="020B0604030504040204" pitchFamily="34" charset="-128"/>
              </a:rPr>
              <a:t>https://docs.aws.amazon.com/ja_jp/IAM/latest/UserGuide/confused-deputy.html</a:t>
            </a:r>
          </a:p>
        </p:txBody>
      </p:sp>
      <p:sp>
        <p:nvSpPr>
          <p:cNvPr id="13" name="テキスト ボックス 12">
            <a:extLst>
              <a:ext uri="{FF2B5EF4-FFF2-40B4-BE49-F238E27FC236}">
                <a16:creationId xmlns:a16="http://schemas.microsoft.com/office/drawing/2014/main" id="{94711791-956D-D3AF-2443-8292A1694573}"/>
              </a:ext>
            </a:extLst>
          </p:cNvPr>
          <p:cNvSpPr txBox="1"/>
          <p:nvPr/>
        </p:nvSpPr>
        <p:spPr>
          <a:xfrm>
            <a:off x="10607211" y="0"/>
            <a:ext cx="1584789" cy="369332"/>
          </a:xfrm>
          <a:prstGeom prst="rect">
            <a:avLst/>
          </a:prstGeom>
          <a:noFill/>
        </p:spPr>
        <p:txBody>
          <a:bodyPr wrap="square" anchor="ctr">
            <a:spAutoFit/>
          </a:bodyPr>
          <a:lstStyle/>
          <a:p>
            <a:pPr algn="ctr"/>
            <a:r>
              <a:rPr lang="en-US" altLang="ja-JP" sz="1800" b="0" i="0" dirty="0">
                <a:solidFill>
                  <a:schemeClr val="bg1">
                    <a:lumMod val="50000"/>
                  </a:schemeClr>
                </a:solidFill>
                <a:effectLst/>
                <a:latin typeface="Meiryo" panose="020B0604030504040204" pitchFamily="34" charset="-128"/>
                <a:ea typeface="Meiryo" panose="020B0604030504040204" pitchFamily="34" charset="-128"/>
              </a:rPr>
              <a:t>SEC03-BP09</a:t>
            </a:r>
            <a:endParaRPr lang="ja-JP" altLang="en-US">
              <a:solidFill>
                <a:schemeClr val="bg1">
                  <a:lumMod val="50000"/>
                </a:schemeClr>
              </a:solidFill>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202330281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F4C6E04-3C4B-BF75-CF84-0ED088126CBE}"/>
              </a:ext>
            </a:extLst>
          </p:cNvPr>
          <p:cNvSpPr>
            <a:spLocks noGrp="1"/>
          </p:cNvSpPr>
          <p:nvPr>
            <p:ph type="title"/>
          </p:nvPr>
        </p:nvSpPr>
        <p:spPr/>
        <p:txBody>
          <a:bodyPr/>
          <a:lstStyle/>
          <a:p>
            <a:r>
              <a:rPr lang="en-JP" sz="4000" dirty="0">
                <a:latin typeface="Meiryo" panose="020B0604030504040204" pitchFamily="34" charset="-128"/>
                <a:ea typeface="Meiryo" panose="020B0604030504040204" pitchFamily="34" charset="-128"/>
              </a:rPr>
              <a:t>4. 検知</a:t>
            </a:r>
            <a:endParaRPr lang="en-JP" dirty="0"/>
          </a:p>
        </p:txBody>
      </p:sp>
    </p:spTree>
    <p:extLst>
      <p:ext uri="{BB962C8B-B14F-4D97-AF65-F5344CB8AC3E}">
        <p14:creationId xmlns:p14="http://schemas.microsoft.com/office/powerpoint/2010/main" val="352491406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3A9AB1-3D94-7B91-2802-E3F651A3A27B}"/>
              </a:ext>
            </a:extLst>
          </p:cNvPr>
          <p:cNvSpPr>
            <a:spLocks noGrp="1"/>
          </p:cNvSpPr>
          <p:nvPr>
            <p:ph type="title"/>
          </p:nvPr>
        </p:nvSpPr>
        <p:spPr/>
        <p:txBody>
          <a:bodyPr/>
          <a:lstStyle/>
          <a:p>
            <a:r>
              <a:rPr lang="en-US" i="0" dirty="0" err="1">
                <a:solidFill>
                  <a:srgbClr val="16191F"/>
                </a:solidFill>
                <a:effectLst/>
                <a:latin typeface="Amazon Ember" panose="020B0603020204020204" pitchFamily="34" charset="0"/>
              </a:rPr>
              <a:t>検知</a:t>
            </a:r>
            <a:endParaRPr lang="en-JP" dirty="0"/>
          </a:p>
        </p:txBody>
      </p:sp>
      <p:sp>
        <p:nvSpPr>
          <p:cNvPr id="3" name="Text Placeholder 2">
            <a:extLst>
              <a:ext uri="{FF2B5EF4-FFF2-40B4-BE49-F238E27FC236}">
                <a16:creationId xmlns:a16="http://schemas.microsoft.com/office/drawing/2014/main" id="{0B5C4525-E703-6FAC-189E-1B5E6B30C92E}"/>
              </a:ext>
            </a:extLst>
          </p:cNvPr>
          <p:cNvSpPr>
            <a:spLocks noGrp="1"/>
          </p:cNvSpPr>
          <p:nvPr>
            <p:ph type="body" sz="quarter" idx="10"/>
          </p:nvPr>
        </p:nvSpPr>
        <p:spPr>
          <a:xfrm>
            <a:off x="457200" y="1371600"/>
            <a:ext cx="11258550" cy="4682691"/>
          </a:xfrm>
        </p:spPr>
        <p:txBody>
          <a:bodyPr/>
          <a:lstStyle/>
          <a:p>
            <a:r>
              <a:rPr lang="en-JP" sz="1800" b="1" i="0" dirty="0">
                <a:solidFill>
                  <a:srgbClr val="16191F"/>
                </a:solidFill>
                <a:effectLst/>
                <a:latin typeface="Amazon Ember" panose="020B0603020204020204" pitchFamily="34" charset="0"/>
              </a:rPr>
              <a:t>検知</a:t>
            </a:r>
          </a:p>
          <a:p>
            <a:r>
              <a:rPr lang="en-JP" sz="1800" dirty="0"/>
              <a:t>検知の対象は主に (1) 望ましくない設定変更の検知、(2) 予期しない操作や挙動の検知の２種類がある。監査ログを正しく記録・保管することで、これらの検知が可能になる。</a:t>
            </a:r>
          </a:p>
          <a:p>
            <a:r>
              <a:rPr lang="en-JP" sz="1800" dirty="0"/>
              <a:t>また、ログを正しく保管・集約したり、分析する仕組みを整えたり、望ましくないイベントを検知した際に迅速に対応できるような自動化された応答の仕組みを整えることが重要である。</a:t>
            </a:r>
          </a:p>
          <a:p>
            <a:endParaRPr lang="en-JP" sz="1800" dirty="0"/>
          </a:p>
          <a:p>
            <a:pPr marL="285750" indent="-285750">
              <a:buFont typeface="Arial" panose="020B0604020202020204" pitchFamily="34" charset="0"/>
              <a:buChar char="•"/>
            </a:pPr>
            <a:r>
              <a:rPr lang="en-US" altLang="ja-JP" sz="1800" b="0" i="0" dirty="0">
                <a:solidFill>
                  <a:srgbClr val="16191F"/>
                </a:solidFill>
                <a:effectLst/>
                <a:latin typeface="Amazon Ember" panose="020B0603020204020204" pitchFamily="34" charset="0"/>
                <a:hlinkClick r:id="rId2" action="ppaction://hlinksldjump"/>
              </a:rPr>
              <a:t>SEC04-BP01 </a:t>
            </a:r>
            <a:r>
              <a:rPr lang="ja-JP" altLang="en-US" sz="1800" b="0" i="0">
                <a:solidFill>
                  <a:srgbClr val="16191F"/>
                </a:solidFill>
                <a:effectLst/>
                <a:latin typeface="Amazon Ember" panose="020B0603020204020204" pitchFamily="34" charset="0"/>
                <a:hlinkClick r:id="rId2" action="ppaction://hlinksldjump"/>
              </a:rPr>
              <a:t>サービスとアプリケーションのログ記録を設定する</a:t>
            </a:r>
            <a:endParaRPr lang="ja-JP" altLang="en-US" sz="1800" b="0" i="0">
              <a:solidFill>
                <a:srgbClr val="16191F"/>
              </a:solidFill>
              <a:effectLst/>
              <a:latin typeface="Amazon Ember" panose="020B0603020204020204" pitchFamily="34" charset="0"/>
            </a:endParaRPr>
          </a:p>
          <a:p>
            <a:pPr marL="285750" indent="-285750">
              <a:buFont typeface="Arial" panose="020B0604020202020204" pitchFamily="34" charset="0"/>
              <a:buChar char="•"/>
            </a:pPr>
            <a:r>
              <a:rPr lang="en-US" altLang="ja-JP" sz="1800" b="0" i="0" dirty="0">
                <a:solidFill>
                  <a:srgbClr val="16191F"/>
                </a:solidFill>
                <a:effectLst/>
                <a:latin typeface="Amazon Ember" panose="020B0603020204020204" pitchFamily="34" charset="0"/>
                <a:hlinkClick r:id="rId3" action="ppaction://hlinksldjump"/>
              </a:rPr>
              <a:t>SEC04-BP02 </a:t>
            </a:r>
            <a:r>
              <a:rPr lang="ja-JP" altLang="en-US" sz="1800" b="0" i="0">
                <a:solidFill>
                  <a:srgbClr val="16191F"/>
                </a:solidFill>
                <a:effectLst/>
                <a:latin typeface="Amazon Ember" panose="020B0603020204020204" pitchFamily="34" charset="0"/>
                <a:hlinkClick r:id="rId3" action="ppaction://hlinksldjump"/>
              </a:rPr>
              <a:t>ログ、結果、メトリクスを一元的に分析する</a:t>
            </a:r>
            <a:endParaRPr lang="ja-JP" altLang="en-US" sz="1800" b="0" i="0">
              <a:solidFill>
                <a:srgbClr val="16191F"/>
              </a:solidFill>
              <a:effectLst/>
              <a:latin typeface="Amazon Ember" panose="020B0603020204020204" pitchFamily="34" charset="0"/>
            </a:endParaRPr>
          </a:p>
          <a:p>
            <a:pPr marL="285750" indent="-285750">
              <a:buFont typeface="Arial" panose="020B0604020202020204" pitchFamily="34" charset="0"/>
              <a:buChar char="•"/>
            </a:pPr>
            <a:r>
              <a:rPr lang="en-US" altLang="ja-JP" sz="1800" b="0" i="0" dirty="0">
                <a:solidFill>
                  <a:srgbClr val="16191F"/>
                </a:solidFill>
                <a:effectLst/>
                <a:latin typeface="Amazon Ember" panose="020B0603020204020204" pitchFamily="34" charset="0"/>
                <a:hlinkClick r:id="rId4" action="ppaction://hlinksldjump"/>
              </a:rPr>
              <a:t>SEC04-BP03 </a:t>
            </a:r>
            <a:r>
              <a:rPr lang="ja-JP" altLang="en-US" sz="1800" b="0" i="0">
                <a:solidFill>
                  <a:srgbClr val="16191F"/>
                </a:solidFill>
                <a:effectLst/>
                <a:latin typeface="Amazon Ember" panose="020B0603020204020204" pitchFamily="34" charset="0"/>
                <a:hlinkClick r:id="rId4" action="ppaction://hlinksldjump"/>
              </a:rPr>
              <a:t>イベントへの応答を自動化する</a:t>
            </a:r>
            <a:endParaRPr lang="ja-JP" altLang="en-US" sz="1800" b="0" i="0">
              <a:solidFill>
                <a:srgbClr val="16191F"/>
              </a:solidFill>
              <a:effectLst/>
              <a:latin typeface="Amazon Ember" panose="020B0603020204020204" pitchFamily="34" charset="0"/>
            </a:endParaRPr>
          </a:p>
          <a:p>
            <a:pPr marL="285750" indent="-285750">
              <a:buFont typeface="Arial" panose="020B0604020202020204" pitchFamily="34" charset="0"/>
              <a:buChar char="•"/>
            </a:pPr>
            <a:r>
              <a:rPr lang="en-US" altLang="ja-JP" sz="1800" b="0" i="0" dirty="0">
                <a:solidFill>
                  <a:srgbClr val="16191F"/>
                </a:solidFill>
                <a:effectLst/>
                <a:latin typeface="Amazon Ember" panose="020B0603020204020204" pitchFamily="34" charset="0"/>
                <a:hlinkClick r:id="rId5" action="ppaction://hlinksldjump"/>
              </a:rPr>
              <a:t>SEC04-BP04 </a:t>
            </a:r>
            <a:r>
              <a:rPr lang="ja-JP" altLang="en-US" sz="1800" b="0" i="0">
                <a:solidFill>
                  <a:srgbClr val="16191F"/>
                </a:solidFill>
                <a:effectLst/>
                <a:latin typeface="Amazon Ember" panose="020B0603020204020204" pitchFamily="34" charset="0"/>
                <a:hlinkClick r:id="rId5" action="ppaction://hlinksldjump"/>
              </a:rPr>
              <a:t>実用的なセキュリティイベントを実装する</a:t>
            </a:r>
            <a:endParaRPr lang="en-US" altLang="ja-JP" sz="1800" b="0" i="0" dirty="0">
              <a:solidFill>
                <a:srgbClr val="16191F"/>
              </a:solidFill>
              <a:effectLst/>
              <a:latin typeface="Amazon Ember" panose="020B0603020204020204" pitchFamily="34" charset="0"/>
            </a:endParaRPr>
          </a:p>
          <a:p>
            <a:endParaRPr lang="en-US" sz="1800" dirty="0">
              <a:solidFill>
                <a:srgbClr val="16191F"/>
              </a:solidFill>
              <a:latin typeface="Amazon Ember" panose="020B0603020204020204" pitchFamily="34" charset="0"/>
            </a:endParaRPr>
          </a:p>
          <a:p>
            <a:endParaRPr lang="en-JP" sz="1800" dirty="0"/>
          </a:p>
        </p:txBody>
      </p:sp>
    </p:spTree>
    <p:extLst>
      <p:ext uri="{BB962C8B-B14F-4D97-AF65-F5344CB8AC3E}">
        <p14:creationId xmlns:p14="http://schemas.microsoft.com/office/powerpoint/2010/main" val="261541408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DAFE1B-9D43-D5C2-1163-7CCCD6C012E3}"/>
              </a:ext>
            </a:extLst>
          </p:cNvPr>
          <p:cNvSpPr>
            <a:spLocks noGrp="1"/>
          </p:cNvSpPr>
          <p:nvPr>
            <p:ph type="title"/>
          </p:nvPr>
        </p:nvSpPr>
        <p:spPr/>
        <p:txBody>
          <a:bodyPr/>
          <a:lstStyle/>
          <a:p>
            <a:pPr algn="l"/>
            <a:r>
              <a:rPr lang="en-JP" sz="2400" dirty="0"/>
              <a:t>レビュー観点 :検知</a:t>
            </a:r>
            <a:br>
              <a:rPr lang="en-JP" sz="2400" dirty="0"/>
            </a:br>
            <a:r>
              <a:rPr lang="en-US" sz="2800" b="0" i="0" dirty="0">
                <a:solidFill>
                  <a:srgbClr val="16191F"/>
                </a:solidFill>
                <a:effectLst/>
                <a:latin typeface="Amazon Ember" panose="020B0603020204020204" pitchFamily="34" charset="0"/>
              </a:rPr>
              <a:t>SEC04-BP01</a:t>
            </a:r>
            <a:r>
              <a:rPr lang="en-US" sz="2800" b="0" dirty="0">
                <a:solidFill>
                  <a:srgbClr val="16191F"/>
                </a:solidFill>
                <a:latin typeface="Amazon Ember" panose="020B0603020204020204" pitchFamily="34" charset="0"/>
              </a:rPr>
              <a:t> </a:t>
            </a:r>
            <a:r>
              <a:rPr lang="ja-JP" altLang="en-US" sz="2800" b="0" i="0">
                <a:solidFill>
                  <a:srgbClr val="16191F"/>
                </a:solidFill>
                <a:effectLst/>
                <a:latin typeface="Amazon Ember" panose="020B0603020204020204" pitchFamily="34" charset="0"/>
              </a:rPr>
              <a:t>サービスとアプリケーションのログ記録を設定する</a:t>
            </a:r>
            <a:endParaRPr lang="en-JP" sz="3600" dirty="0"/>
          </a:p>
        </p:txBody>
      </p:sp>
      <p:sp>
        <p:nvSpPr>
          <p:cNvPr id="3" name="Text Placeholder 2">
            <a:extLst>
              <a:ext uri="{FF2B5EF4-FFF2-40B4-BE49-F238E27FC236}">
                <a16:creationId xmlns:a16="http://schemas.microsoft.com/office/drawing/2014/main" id="{57D180CB-6965-22E7-4C3F-7BC75DB3949C}"/>
              </a:ext>
            </a:extLst>
          </p:cNvPr>
          <p:cNvSpPr>
            <a:spLocks noGrp="1"/>
          </p:cNvSpPr>
          <p:nvPr>
            <p:ph type="body" sz="quarter" idx="10"/>
          </p:nvPr>
        </p:nvSpPr>
        <p:spPr>
          <a:xfrm>
            <a:off x="457200" y="1371600"/>
            <a:ext cx="5344886" cy="3905251"/>
          </a:xfrm>
        </p:spPr>
        <p:txBody>
          <a:bodyPr/>
          <a:lstStyle/>
          <a:p>
            <a:r>
              <a:rPr lang="en-JP" sz="1400" dirty="0">
                <a:solidFill>
                  <a:srgbClr val="0070C0"/>
                </a:solidFill>
              </a:rPr>
              <a:t>ポイント</a:t>
            </a:r>
          </a:p>
          <a:p>
            <a:pPr marL="285750" indent="-285750">
              <a:buFont typeface="Arial" panose="020B0604020202020204" pitchFamily="34" charset="0"/>
              <a:buChar char="•"/>
            </a:pPr>
            <a:r>
              <a:rPr lang="en-US" sz="1400" dirty="0" err="1"/>
              <a:t>システムの監査のために、ログを適切に取得し、管理することが重要となる</a:t>
            </a:r>
            <a:r>
              <a:rPr lang="en-US" sz="1400" dirty="0"/>
              <a:t>。</a:t>
            </a:r>
          </a:p>
          <a:p>
            <a:pPr marL="882362" lvl="1" indent="-285750">
              <a:buFont typeface="Arial" panose="020B0604020202020204" pitchFamily="34" charset="0"/>
              <a:buChar char="•"/>
            </a:pPr>
            <a:r>
              <a:rPr lang="en-US" sz="1200" dirty="0" err="1"/>
              <a:t>セキュリティインシデントが発生した際などには、記録されたログからAWSアカウントで発生した一連の行動を分析することが基本となる</a:t>
            </a:r>
            <a:endParaRPr lang="en-US" sz="1233" dirty="0"/>
          </a:p>
          <a:p>
            <a:pPr marL="285750" indent="-285750">
              <a:buFont typeface="Arial" panose="020B0604020202020204" pitchFamily="34" charset="0"/>
              <a:buChar char="•"/>
            </a:pPr>
            <a:r>
              <a:rPr lang="en-US" sz="1400" dirty="0" err="1"/>
              <a:t>ログの取得やライフサイクル管理はできるだけ自動化されている必要がある</a:t>
            </a:r>
            <a:r>
              <a:rPr lang="en-US" sz="1400" dirty="0"/>
              <a:t>。</a:t>
            </a:r>
          </a:p>
          <a:p>
            <a:pPr marL="285750" indent="-285750">
              <a:buFont typeface="Arial" panose="020B0604020202020204" pitchFamily="34" charset="0"/>
              <a:buChar char="•"/>
            </a:pPr>
            <a:r>
              <a:rPr lang="en-US" sz="1400" dirty="0" err="1"/>
              <a:t>改竄を避けるため、適切なアクセス権管理や整合性検証が必要</a:t>
            </a:r>
            <a:r>
              <a:rPr lang="en-US" sz="1400" dirty="0"/>
              <a:t>。</a:t>
            </a:r>
            <a:endParaRPr lang="en-JP" sz="1400" dirty="0"/>
          </a:p>
          <a:p>
            <a:endParaRPr lang="en-JP" sz="1400" dirty="0"/>
          </a:p>
          <a:p>
            <a:r>
              <a:rPr lang="en-JP" sz="1400" dirty="0">
                <a:solidFill>
                  <a:srgbClr val="0070C0"/>
                </a:solidFill>
              </a:rPr>
              <a:t>レビュー観点の例</a:t>
            </a:r>
            <a:endParaRPr lang="en-JP" sz="1233" dirty="0"/>
          </a:p>
          <a:p>
            <a:pPr marL="285750" indent="-285750">
              <a:buFont typeface="Arial" panose="020B0604020202020204" pitchFamily="34" charset="0"/>
              <a:buChar char="•"/>
            </a:pPr>
            <a:r>
              <a:rPr lang="en-US" sz="1400" dirty="0" err="1"/>
              <a:t>ログの保存期間は適切か</a:t>
            </a:r>
            <a:r>
              <a:rPr lang="en-US" sz="1400" dirty="0"/>
              <a:t>？</a:t>
            </a:r>
          </a:p>
          <a:p>
            <a:pPr marL="285750" indent="-285750">
              <a:buFont typeface="Arial" panose="020B0604020202020204" pitchFamily="34" charset="0"/>
              <a:buChar char="•"/>
            </a:pPr>
            <a:r>
              <a:rPr lang="en-US" sz="1400" dirty="0" err="1"/>
              <a:t>ログへのアクセス権限は適切に設定されているか</a:t>
            </a:r>
            <a:r>
              <a:rPr lang="en-US" sz="1400" dirty="0"/>
              <a:t>？</a:t>
            </a:r>
          </a:p>
          <a:p>
            <a:pPr marL="285750" indent="-285750">
              <a:buFont typeface="Arial" panose="020B0604020202020204" pitchFamily="34" charset="0"/>
              <a:buChar char="•"/>
            </a:pPr>
            <a:r>
              <a:rPr lang="en-US" sz="1400" dirty="0" err="1"/>
              <a:t>ログの取得やライフサイクル管理は自動化されているか</a:t>
            </a:r>
            <a:r>
              <a:rPr lang="en-US" sz="1400" dirty="0"/>
              <a:t>？</a:t>
            </a:r>
          </a:p>
          <a:p>
            <a:pPr marL="285750" indent="-285750">
              <a:buFont typeface="Arial" panose="020B0604020202020204" pitchFamily="34" charset="0"/>
              <a:buChar char="•"/>
            </a:pPr>
            <a:r>
              <a:rPr lang="en-US" sz="1400" dirty="0" err="1"/>
              <a:t>CloudTrailのログファイル</a:t>
            </a:r>
            <a:r>
              <a:rPr lang="ja-JP" altLang="en-US" sz="1400"/>
              <a:t>整合性検証機能を有効化しているか？</a:t>
            </a:r>
            <a:endParaRPr lang="en-JP" sz="1400" dirty="0"/>
          </a:p>
          <a:p>
            <a:endParaRPr lang="en-JP" sz="1400" dirty="0"/>
          </a:p>
          <a:p>
            <a:endParaRPr lang="en-JP" dirty="0"/>
          </a:p>
        </p:txBody>
      </p:sp>
      <p:sp>
        <p:nvSpPr>
          <p:cNvPr id="4" name="Text Placeholder 2">
            <a:extLst>
              <a:ext uri="{FF2B5EF4-FFF2-40B4-BE49-F238E27FC236}">
                <a16:creationId xmlns:a16="http://schemas.microsoft.com/office/drawing/2014/main" id="{00F4C07D-E42C-21BD-EC11-FDE321D1B170}"/>
              </a:ext>
            </a:extLst>
          </p:cNvPr>
          <p:cNvSpPr txBox="1">
            <a:spLocks/>
          </p:cNvSpPr>
          <p:nvPr/>
        </p:nvSpPr>
        <p:spPr>
          <a:xfrm>
            <a:off x="6389915" y="1371599"/>
            <a:ext cx="5638800" cy="3905251"/>
          </a:xfrm>
          <a:prstGeom prst="rect">
            <a:avLst/>
          </a:prstGeom>
        </p:spPr>
        <p:txBody>
          <a:bodyPr vert="horz" lIns="91440" tIns="45720" rIns="91440" bIns="45720" rtlCol="0">
            <a:noAutofit/>
          </a:bodyPr>
          <a:lstStyle>
            <a:lvl1pPr marL="0" indent="0" algn="l" defTabSz="609576" rtl="0" eaLnBrk="1" latinLnBrk="0" hangingPunct="1">
              <a:spcBef>
                <a:spcPct val="20000"/>
              </a:spcBef>
              <a:buFont typeface="Arial" panose="020B0604020202020204" pitchFamily="34" charset="0"/>
              <a:buNone/>
              <a:tabLst/>
              <a:defRPr sz="2167" b="0" i="0" kern="1200">
                <a:solidFill>
                  <a:schemeClr val="tx1"/>
                </a:solidFill>
                <a:latin typeface="Meiryo" panose="020B0604030504040204" pitchFamily="34" charset="-128"/>
                <a:ea typeface="Meiryo" panose="020B0604030504040204" pitchFamily="34" charset="-128"/>
                <a:cs typeface="Amazon Ember Regular" charset="0"/>
              </a:defRPr>
            </a:lvl1pPr>
            <a:lvl2pPr marL="596612" indent="-294999" algn="l" defTabSz="609576" rtl="0" eaLnBrk="1" latinLnBrk="0" hangingPunct="1">
              <a:spcBef>
                <a:spcPct val="20000"/>
              </a:spcBef>
              <a:buFont typeface="Arial"/>
              <a:buChar char="•"/>
              <a:tabLst/>
              <a:defRPr sz="2000" b="0" i="0" kern="1200">
                <a:solidFill>
                  <a:schemeClr val="tx1"/>
                </a:solidFill>
                <a:latin typeface="Meiryo" panose="020B0604030504040204" pitchFamily="34" charset="-128"/>
                <a:ea typeface="Meiryo" panose="020B0604030504040204" pitchFamily="34" charset="-128"/>
                <a:cs typeface="Amazon Ember Regular" charset="0"/>
              </a:defRPr>
            </a:lvl2pPr>
            <a:lvl3pPr marL="892933" indent="-302936" algn="l" defTabSz="609576" rtl="0" eaLnBrk="1" latinLnBrk="0" hangingPunct="1">
              <a:spcBef>
                <a:spcPct val="20000"/>
              </a:spcBef>
              <a:buFont typeface="Arial"/>
              <a:buChar char="•"/>
              <a:tabLst/>
              <a:defRPr sz="1833" b="0" i="0" kern="1200">
                <a:solidFill>
                  <a:schemeClr val="tx1"/>
                </a:solidFill>
                <a:latin typeface="Meiryo" panose="020B0604030504040204" pitchFamily="34" charset="-128"/>
                <a:ea typeface="Meiryo" panose="020B0604030504040204" pitchFamily="34" charset="-128"/>
                <a:cs typeface="Amazon Ember Regular" charset="0"/>
              </a:defRPr>
            </a:lvl3pPr>
            <a:lvl4pPr marL="1222326" indent="-309550" algn="l" defTabSz="609576" rtl="0" eaLnBrk="1" latinLnBrk="0" hangingPunct="1">
              <a:spcBef>
                <a:spcPct val="20000"/>
              </a:spcBef>
              <a:buFont typeface="Arial" panose="020B0604020202020204" pitchFamily="34" charset="0"/>
              <a:buChar char="•"/>
              <a:tabLst/>
              <a:defRPr sz="1667" b="0" i="0" kern="1200">
                <a:solidFill>
                  <a:schemeClr val="tx1"/>
                </a:solidFill>
                <a:latin typeface="Meiryo" panose="020B0604030504040204" pitchFamily="34" charset="-128"/>
                <a:ea typeface="Meiryo" panose="020B0604030504040204" pitchFamily="34" charset="-128"/>
                <a:cs typeface="Amazon Ember Regular" charset="0"/>
              </a:defRPr>
            </a:lvl4pPr>
            <a:lvl5pPr marL="1518648" indent="-316165" algn="l" defTabSz="609576" rtl="0" eaLnBrk="1" latinLnBrk="0" hangingPunct="1">
              <a:spcBef>
                <a:spcPct val="20000"/>
              </a:spcBef>
              <a:buFont typeface="Arial" panose="020B0604020202020204" pitchFamily="34" charset="0"/>
              <a:buChar char="•"/>
              <a:tabLst/>
              <a:defRPr sz="1583" b="0" i="0" kern="1200">
                <a:solidFill>
                  <a:schemeClr val="tx1"/>
                </a:solidFill>
                <a:latin typeface="Meiryo" panose="020B0604030504040204" pitchFamily="34" charset="-128"/>
                <a:ea typeface="Meiryo" panose="020B0604030504040204" pitchFamily="34" charset="-128"/>
                <a:cs typeface="Amazon Ember Regular" charset="0"/>
              </a:defRPr>
            </a:lvl5pPr>
            <a:lvl6pPr marL="3352666" indent="-304788" algn="l" defTabSz="609576" rtl="0" eaLnBrk="1" latinLnBrk="0" hangingPunct="1">
              <a:spcBef>
                <a:spcPct val="20000"/>
              </a:spcBef>
              <a:buFont typeface="Arial"/>
              <a:buChar char="•"/>
              <a:defRPr sz="2667" kern="1200">
                <a:solidFill>
                  <a:schemeClr val="tx1"/>
                </a:solidFill>
                <a:latin typeface="+mn-lt"/>
                <a:ea typeface="+mn-ea"/>
                <a:cs typeface="+mn-cs"/>
              </a:defRPr>
            </a:lvl6pPr>
            <a:lvl7pPr marL="3962242" indent="-304788" algn="l" defTabSz="609576" rtl="0" eaLnBrk="1" latinLnBrk="0" hangingPunct="1">
              <a:spcBef>
                <a:spcPct val="20000"/>
              </a:spcBef>
              <a:buFont typeface="Arial"/>
              <a:buChar char="•"/>
              <a:defRPr sz="2667" kern="1200">
                <a:solidFill>
                  <a:schemeClr val="tx1"/>
                </a:solidFill>
                <a:latin typeface="+mn-lt"/>
                <a:ea typeface="+mn-ea"/>
                <a:cs typeface="+mn-cs"/>
              </a:defRPr>
            </a:lvl7pPr>
            <a:lvl8pPr marL="4571817" indent="-304788" algn="l" defTabSz="609576" rtl="0" eaLnBrk="1" latinLnBrk="0" hangingPunct="1">
              <a:spcBef>
                <a:spcPct val="20000"/>
              </a:spcBef>
              <a:buFont typeface="Arial"/>
              <a:buChar char="•"/>
              <a:defRPr sz="2667" kern="1200">
                <a:solidFill>
                  <a:schemeClr val="tx1"/>
                </a:solidFill>
                <a:latin typeface="+mn-lt"/>
                <a:ea typeface="+mn-ea"/>
                <a:cs typeface="+mn-cs"/>
              </a:defRPr>
            </a:lvl8pPr>
            <a:lvl9pPr marL="5181393" indent="-304788" algn="l" defTabSz="609576" rtl="0" eaLnBrk="1" latinLnBrk="0" hangingPunct="1">
              <a:spcBef>
                <a:spcPct val="20000"/>
              </a:spcBef>
              <a:buFont typeface="Arial"/>
              <a:buChar char="•"/>
              <a:defRPr sz="2667" kern="1200">
                <a:solidFill>
                  <a:schemeClr val="tx1"/>
                </a:solidFill>
                <a:latin typeface="+mn-lt"/>
                <a:ea typeface="+mn-ea"/>
                <a:cs typeface="+mn-cs"/>
              </a:defRPr>
            </a:lvl9pPr>
          </a:lstStyle>
          <a:p>
            <a:r>
              <a:rPr lang="en-JP" sz="1400" dirty="0">
                <a:solidFill>
                  <a:srgbClr val="0070C0"/>
                </a:solidFill>
              </a:rPr>
              <a:t>実装例</a:t>
            </a:r>
          </a:p>
          <a:p>
            <a:pPr marL="285750" indent="-285750">
              <a:buFont typeface="Arial" panose="020B0604020202020204" pitchFamily="34" charset="0"/>
              <a:buChar char="•"/>
            </a:pPr>
            <a:r>
              <a:rPr lang="en-JP" sz="1400" dirty="0"/>
              <a:t>人やシステムによる AWSリソースへの操作・変更を監査ログとして記録する。</a:t>
            </a:r>
          </a:p>
          <a:p>
            <a:pPr marL="882362" lvl="1" indent="-285750">
              <a:buFont typeface="Arial" panose="020B0604020202020204" pitchFamily="34" charset="0"/>
              <a:buChar char="•"/>
            </a:pPr>
            <a:r>
              <a:rPr lang="en-JP" sz="1233" dirty="0"/>
              <a:t>AWS CloudTrail</a:t>
            </a:r>
            <a:r>
              <a:rPr lang="ja-JP" altLang="en-US" sz="1233"/>
              <a:t>　</a:t>
            </a:r>
            <a:r>
              <a:rPr lang="en-JP" sz="1233" dirty="0"/>
              <a:t>により、AWSサービスの利用を記録する。90日を超えてログ保存が必要な場合、CloudTrail証跡を有効化する。</a:t>
            </a:r>
          </a:p>
          <a:p>
            <a:pPr marL="882362" lvl="1" indent="-285750">
              <a:buFont typeface="Arial" panose="020B0604020202020204" pitchFamily="34" charset="0"/>
              <a:buChar char="•"/>
            </a:pPr>
            <a:r>
              <a:rPr lang="en-JP" sz="1230" dirty="0"/>
              <a:t>複数AWSアカウントのログを集中的に管理する場合、AWS Organizations と連携する。</a:t>
            </a:r>
            <a:endParaRPr lang="en-JP" sz="1233" dirty="0"/>
          </a:p>
          <a:p>
            <a:pPr marL="882362" lvl="1" indent="-285750">
              <a:buFont typeface="Arial" panose="020B0604020202020204" pitchFamily="34" charset="0"/>
              <a:buChar char="•"/>
            </a:pPr>
            <a:r>
              <a:rPr lang="en-JP" sz="1233" dirty="0"/>
              <a:t>CloudWatch Logs Agent によりEC2インスタンスのOS/アプリログなどを記録可能。</a:t>
            </a:r>
          </a:p>
          <a:p>
            <a:pPr marL="882362" lvl="1" indent="-285750">
              <a:buFont typeface="Arial" panose="020B0604020202020204" pitchFamily="34" charset="0"/>
              <a:buChar char="•"/>
            </a:pPr>
            <a:r>
              <a:rPr lang="en-JP" sz="1233" dirty="0"/>
              <a:t>特に S3 でセンシティブ情報を管理する場合、Amazon S3アクセスログにより個別のオブジェクトのダウンロードなどの操作を記録可能。</a:t>
            </a:r>
          </a:p>
          <a:p>
            <a:pPr marL="882362" lvl="1" indent="-285750">
              <a:buFont typeface="Arial" panose="020B0604020202020204" pitchFamily="34" charset="0"/>
              <a:buChar char="•"/>
            </a:pPr>
            <a:r>
              <a:rPr lang="en-JP" sz="1233" dirty="0"/>
              <a:t>AWS Config により、システムの変更を記録する。</a:t>
            </a:r>
          </a:p>
          <a:p>
            <a:pPr marL="285750" indent="-285750">
              <a:buFont typeface="Arial" panose="020B0604020202020204" pitchFamily="34" charset="0"/>
              <a:buChar char="•"/>
            </a:pPr>
            <a:r>
              <a:rPr lang="en-JP" sz="1400" dirty="0"/>
              <a:t>ログの保存期間や分析の要件から、ログストレージを選択する。</a:t>
            </a:r>
          </a:p>
          <a:p>
            <a:pPr marL="285750" indent="-285750">
              <a:buFont typeface="Arial" panose="020B0604020202020204" pitchFamily="34" charset="0"/>
              <a:buChar char="•"/>
            </a:pPr>
            <a:endParaRPr lang="en-JP" sz="1400" dirty="0"/>
          </a:p>
          <a:p>
            <a:endParaRPr lang="en-JP" sz="1400" dirty="0"/>
          </a:p>
          <a:p>
            <a:endParaRPr lang="en-JP" dirty="0"/>
          </a:p>
        </p:txBody>
      </p:sp>
    </p:spTree>
    <p:extLst>
      <p:ext uri="{BB962C8B-B14F-4D97-AF65-F5344CB8AC3E}">
        <p14:creationId xmlns:p14="http://schemas.microsoft.com/office/powerpoint/2010/main" val="387477069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正方形/長方形 35">
            <a:extLst>
              <a:ext uri="{FF2B5EF4-FFF2-40B4-BE49-F238E27FC236}">
                <a16:creationId xmlns:a16="http://schemas.microsoft.com/office/drawing/2014/main" id="{EFCB662E-CE58-41A8-BAA6-227BA9DA2F01}"/>
              </a:ext>
            </a:extLst>
          </p:cNvPr>
          <p:cNvSpPr/>
          <p:nvPr/>
        </p:nvSpPr>
        <p:spPr>
          <a:xfrm>
            <a:off x="442699" y="1883982"/>
            <a:ext cx="4236245" cy="4142865"/>
          </a:xfrm>
          <a:prstGeom prst="rect">
            <a:avLst/>
          </a:prstGeom>
        </p:spPr>
        <p:txBody>
          <a:bodyPr wrap="square" lIns="48000" tIns="0" rIns="48000" bIns="0">
            <a:spAutoFit/>
          </a:bodyPr>
          <a:lstStyle/>
          <a:p>
            <a:pPr marL="119995" indent="-119995">
              <a:spcBef>
                <a:spcPts val="800"/>
              </a:spcBef>
              <a:buFont typeface="Arial" panose="020B0604020202020204" pitchFamily="34" charset="0"/>
              <a:buChar char="•"/>
            </a:pPr>
            <a:r>
              <a:rPr lang="ja-JP" altLang="en-US" sz="2000" b="1" dirty="0">
                <a:gradFill>
                  <a:gsLst>
                    <a:gs pos="0">
                      <a:schemeClr val="tx1">
                        <a:lumMod val="75000"/>
                      </a:schemeClr>
                    </a:gs>
                    <a:gs pos="100000">
                      <a:schemeClr val="tx1">
                        <a:lumMod val="75000"/>
                      </a:schemeClr>
                    </a:gs>
                  </a:gsLst>
                  <a:lin ang="8100000" scaled="1"/>
                </a:gradFill>
                <a:latin typeface="Meiryo" panose="020B0604030504040204" pitchFamily="34" charset="-128"/>
                <a:ea typeface="Meiryo" panose="020B0604030504040204" pitchFamily="34" charset="-128"/>
              </a:rPr>
              <a:t>監査ログ</a:t>
            </a:r>
            <a:endParaRPr lang="en-US" altLang="ja-JP" sz="2000" dirty="0">
              <a:gradFill>
                <a:gsLst>
                  <a:gs pos="0">
                    <a:schemeClr val="tx1">
                      <a:lumMod val="75000"/>
                    </a:schemeClr>
                  </a:gs>
                  <a:gs pos="100000">
                    <a:schemeClr val="tx1">
                      <a:lumMod val="75000"/>
                    </a:schemeClr>
                  </a:gs>
                </a:gsLst>
                <a:lin ang="8100000" scaled="1"/>
              </a:gradFill>
              <a:latin typeface="Meiryo" panose="020B0604030504040204" pitchFamily="34" charset="-128"/>
              <a:ea typeface="Meiryo" panose="020B0604030504040204" pitchFamily="34" charset="-128"/>
            </a:endParaRPr>
          </a:p>
          <a:p>
            <a:pPr marL="479981" indent="-311988">
              <a:spcBef>
                <a:spcPts val="267"/>
              </a:spcBef>
              <a:buFont typeface="Wingdings" panose="05000000000000000000" pitchFamily="2" charset="2"/>
              <a:buChar char="Ø"/>
            </a:pPr>
            <a:r>
              <a:rPr lang="ja-JP" altLang="en-US" sz="1667" dirty="0">
                <a:gradFill>
                  <a:gsLst>
                    <a:gs pos="0">
                      <a:schemeClr val="tx1">
                        <a:lumMod val="75000"/>
                      </a:schemeClr>
                    </a:gs>
                    <a:gs pos="100000">
                      <a:schemeClr val="tx1">
                        <a:lumMod val="75000"/>
                      </a:schemeClr>
                    </a:gs>
                  </a:gsLst>
                  <a:lin ang="8100000" scaled="1"/>
                </a:gradFill>
                <a:latin typeface="Meiryo" panose="020B0604030504040204" pitchFamily="34" charset="-128"/>
                <a:ea typeface="Meiryo" panose="020B0604030504040204" pitchFamily="34" charset="-128"/>
              </a:rPr>
              <a:t>人による操作結果や、システムの動作結果が記録</a:t>
            </a:r>
            <a:r>
              <a:rPr lang="ja-JP" altLang="en-US" sz="1667">
                <a:gradFill>
                  <a:gsLst>
                    <a:gs pos="0">
                      <a:schemeClr val="tx1">
                        <a:lumMod val="75000"/>
                      </a:schemeClr>
                    </a:gs>
                    <a:gs pos="100000">
                      <a:schemeClr val="tx1">
                        <a:lumMod val="75000"/>
                      </a:schemeClr>
                    </a:gs>
                  </a:gsLst>
                  <a:lin ang="8100000" scaled="1"/>
                </a:gradFill>
                <a:latin typeface="Meiryo" panose="020B0604030504040204" pitchFamily="34" charset="-128"/>
                <a:ea typeface="Meiryo" panose="020B0604030504040204" pitchFamily="34" charset="-128"/>
              </a:rPr>
              <a:t>されるログ</a:t>
            </a:r>
            <a:endParaRPr lang="en-US" altLang="ja-JP" sz="1667" dirty="0">
              <a:gradFill>
                <a:gsLst>
                  <a:gs pos="0">
                    <a:schemeClr val="tx1">
                      <a:lumMod val="75000"/>
                    </a:schemeClr>
                  </a:gs>
                  <a:gs pos="100000">
                    <a:schemeClr val="tx1">
                      <a:lumMod val="75000"/>
                    </a:schemeClr>
                  </a:gs>
                </a:gsLst>
                <a:lin ang="8100000" scaled="1"/>
              </a:gradFill>
              <a:latin typeface="Meiryo" panose="020B0604030504040204" pitchFamily="34" charset="-128"/>
              <a:ea typeface="Meiryo" panose="020B0604030504040204" pitchFamily="34" charset="-128"/>
            </a:endParaRPr>
          </a:p>
          <a:p>
            <a:pPr marL="479981" indent="-311988">
              <a:spcBef>
                <a:spcPts val="267"/>
              </a:spcBef>
              <a:buFont typeface="Wingdings" panose="05000000000000000000" pitchFamily="2" charset="2"/>
              <a:buChar char="Ø"/>
            </a:pPr>
            <a:r>
              <a:rPr lang="ja-JP" altLang="en-US" sz="1667">
                <a:gradFill>
                  <a:gsLst>
                    <a:gs pos="0">
                      <a:schemeClr val="tx1">
                        <a:lumMod val="75000"/>
                      </a:schemeClr>
                    </a:gs>
                    <a:gs pos="100000">
                      <a:schemeClr val="tx1">
                        <a:lumMod val="75000"/>
                      </a:schemeClr>
                    </a:gs>
                  </a:gsLst>
                  <a:lin ang="8100000" scaled="1"/>
                </a:gradFill>
                <a:latin typeface="Meiryo" panose="020B0604030504040204" pitchFamily="34" charset="-128"/>
                <a:ea typeface="Meiryo" panose="020B0604030504040204" pitchFamily="34" charset="-128"/>
              </a:rPr>
              <a:t>システムの設定や変更履歴</a:t>
            </a:r>
            <a:endParaRPr lang="en-US" altLang="ja-JP" sz="1667" dirty="0">
              <a:gradFill>
                <a:gsLst>
                  <a:gs pos="0">
                    <a:schemeClr val="tx1">
                      <a:lumMod val="75000"/>
                    </a:schemeClr>
                  </a:gs>
                  <a:gs pos="100000">
                    <a:schemeClr val="tx1">
                      <a:lumMod val="75000"/>
                    </a:schemeClr>
                  </a:gs>
                </a:gsLst>
                <a:lin ang="8100000" scaled="1"/>
              </a:gradFill>
              <a:latin typeface="Meiryo" panose="020B0604030504040204" pitchFamily="34" charset="-128"/>
              <a:ea typeface="Meiryo" panose="020B0604030504040204" pitchFamily="34" charset="-128"/>
            </a:endParaRPr>
          </a:p>
          <a:p>
            <a:pPr marL="479981" indent="-311988">
              <a:spcBef>
                <a:spcPts val="267"/>
              </a:spcBef>
              <a:buFont typeface="Wingdings" panose="05000000000000000000" pitchFamily="2" charset="2"/>
              <a:buChar char="Ø"/>
            </a:pPr>
            <a:r>
              <a:rPr lang="ja-JP" altLang="en-US" sz="1667" dirty="0">
                <a:gradFill>
                  <a:gsLst>
                    <a:gs pos="0">
                      <a:schemeClr val="tx1">
                        <a:lumMod val="75000"/>
                      </a:schemeClr>
                    </a:gs>
                    <a:gs pos="100000">
                      <a:schemeClr val="tx1">
                        <a:lumMod val="75000"/>
                      </a:schemeClr>
                    </a:gs>
                  </a:gsLst>
                  <a:lin ang="8100000" scaled="1"/>
                </a:gradFill>
                <a:latin typeface="Meiryo" panose="020B0604030504040204" pitchFamily="34" charset="-128"/>
                <a:ea typeface="Meiryo" panose="020B0604030504040204" pitchFamily="34" charset="-128"/>
              </a:rPr>
              <a:t>クラウドではリソースやシステム設定を柔軟かつ迅速に変更できるため、監査ログが重要な役割を果たす</a:t>
            </a:r>
            <a:endParaRPr lang="en-US" altLang="ja-JP" sz="1667" dirty="0">
              <a:gradFill>
                <a:gsLst>
                  <a:gs pos="0">
                    <a:schemeClr val="tx1">
                      <a:lumMod val="75000"/>
                    </a:schemeClr>
                  </a:gs>
                  <a:gs pos="100000">
                    <a:schemeClr val="tx1">
                      <a:lumMod val="75000"/>
                    </a:schemeClr>
                  </a:gs>
                </a:gsLst>
                <a:lin ang="8100000" scaled="1"/>
              </a:gradFill>
              <a:latin typeface="Meiryo" panose="020B0604030504040204" pitchFamily="34" charset="-128"/>
              <a:ea typeface="Meiryo" panose="020B0604030504040204" pitchFamily="34" charset="-128"/>
            </a:endParaRPr>
          </a:p>
          <a:p>
            <a:pPr marL="119995" indent="-119995">
              <a:spcBef>
                <a:spcPts val="800"/>
              </a:spcBef>
              <a:buFont typeface="Arial" panose="020B0604020202020204" pitchFamily="34" charset="0"/>
              <a:buChar char="•"/>
            </a:pPr>
            <a:endParaRPr lang="en-US" altLang="ja-JP" sz="2000" b="1" dirty="0">
              <a:gradFill>
                <a:gsLst>
                  <a:gs pos="0">
                    <a:schemeClr val="tx1">
                      <a:lumMod val="75000"/>
                    </a:schemeClr>
                  </a:gs>
                  <a:gs pos="100000">
                    <a:schemeClr val="tx1">
                      <a:lumMod val="75000"/>
                    </a:schemeClr>
                  </a:gs>
                </a:gsLst>
                <a:lin ang="8100000" scaled="1"/>
              </a:gradFill>
              <a:latin typeface="Meiryo" panose="020B0604030504040204" pitchFamily="34" charset="-128"/>
              <a:ea typeface="Meiryo" panose="020B0604030504040204" pitchFamily="34" charset="-128"/>
            </a:endParaRPr>
          </a:p>
          <a:p>
            <a:pPr marL="119995" indent="-119995">
              <a:spcBef>
                <a:spcPts val="800"/>
              </a:spcBef>
              <a:buFont typeface="Arial" panose="020B0604020202020204" pitchFamily="34" charset="0"/>
              <a:buChar char="•"/>
            </a:pPr>
            <a:r>
              <a:rPr lang="ja-JP" altLang="en-US" sz="2000" b="1">
                <a:gradFill>
                  <a:gsLst>
                    <a:gs pos="0">
                      <a:schemeClr val="tx1">
                        <a:lumMod val="75000"/>
                      </a:schemeClr>
                    </a:gs>
                    <a:gs pos="100000">
                      <a:schemeClr val="tx1">
                        <a:lumMod val="75000"/>
                      </a:schemeClr>
                    </a:gs>
                  </a:gsLst>
                  <a:lin ang="8100000" scaled="1"/>
                </a:gradFill>
                <a:latin typeface="Meiryo" panose="020B0604030504040204" pitchFamily="34" charset="-128"/>
                <a:ea typeface="Meiryo" panose="020B0604030504040204" pitchFamily="34" charset="-128"/>
              </a:rPr>
              <a:t>監査</a:t>
            </a:r>
            <a:r>
              <a:rPr lang="ja-JP" altLang="en-US" sz="2000" b="1" dirty="0">
                <a:gradFill>
                  <a:gsLst>
                    <a:gs pos="0">
                      <a:schemeClr val="tx1">
                        <a:lumMod val="75000"/>
                      </a:schemeClr>
                    </a:gs>
                    <a:gs pos="100000">
                      <a:schemeClr val="tx1">
                        <a:lumMod val="75000"/>
                      </a:schemeClr>
                    </a:gs>
                  </a:gsLst>
                  <a:lin ang="8100000" scaled="1"/>
                </a:gradFill>
                <a:latin typeface="Meiryo" panose="020B0604030504040204" pitchFamily="34" charset="-128"/>
                <a:ea typeface="Meiryo" panose="020B0604030504040204" pitchFamily="34" charset="-128"/>
              </a:rPr>
              <a:t>ログの確保</a:t>
            </a:r>
            <a:endParaRPr lang="en-US" altLang="ja-JP" sz="2000" b="1" dirty="0">
              <a:gradFill>
                <a:gsLst>
                  <a:gs pos="0">
                    <a:schemeClr val="tx1">
                      <a:lumMod val="75000"/>
                    </a:schemeClr>
                  </a:gs>
                  <a:gs pos="100000">
                    <a:schemeClr val="tx1">
                      <a:lumMod val="75000"/>
                    </a:schemeClr>
                  </a:gs>
                </a:gsLst>
                <a:lin ang="8100000" scaled="1"/>
              </a:gradFill>
              <a:latin typeface="Meiryo" panose="020B0604030504040204" pitchFamily="34" charset="-128"/>
              <a:ea typeface="Meiryo" panose="020B0604030504040204" pitchFamily="34" charset="-128"/>
            </a:endParaRPr>
          </a:p>
          <a:p>
            <a:pPr marL="479981" indent="-311988">
              <a:spcBef>
                <a:spcPts val="267"/>
              </a:spcBef>
              <a:buFont typeface="Wingdings" panose="05000000000000000000" pitchFamily="2" charset="2"/>
              <a:buChar char="Ø"/>
            </a:pPr>
            <a:r>
              <a:rPr lang="ja-JP" altLang="en-US" sz="1667" dirty="0">
                <a:gradFill>
                  <a:gsLst>
                    <a:gs pos="0">
                      <a:schemeClr val="tx1">
                        <a:lumMod val="75000"/>
                      </a:schemeClr>
                    </a:gs>
                    <a:gs pos="100000">
                      <a:schemeClr val="tx1">
                        <a:lumMod val="75000"/>
                      </a:schemeClr>
                    </a:gs>
                  </a:gsLst>
                  <a:lin ang="8100000" scaled="1"/>
                </a:gradFill>
                <a:latin typeface="Meiryo" panose="020B0604030504040204" pitchFamily="34" charset="-128"/>
                <a:ea typeface="Meiryo" panose="020B0604030504040204" pitchFamily="34" charset="-128"/>
              </a:rPr>
              <a:t>監査の観点からは、完全性（改ざんされないこと）が求められる</a:t>
            </a:r>
            <a:endParaRPr lang="en-US" altLang="ja-JP" sz="1667" b="1" dirty="0">
              <a:gradFill>
                <a:gsLst>
                  <a:gs pos="0">
                    <a:schemeClr val="tx1">
                      <a:lumMod val="75000"/>
                    </a:schemeClr>
                  </a:gs>
                  <a:gs pos="100000">
                    <a:schemeClr val="tx1">
                      <a:lumMod val="75000"/>
                    </a:schemeClr>
                  </a:gs>
                </a:gsLst>
                <a:lin ang="8100000" scaled="1"/>
              </a:gradFill>
              <a:latin typeface="Meiryo" panose="020B0604030504040204" pitchFamily="34" charset="-128"/>
              <a:ea typeface="Meiryo" panose="020B0604030504040204" pitchFamily="34" charset="-128"/>
            </a:endParaRPr>
          </a:p>
          <a:p>
            <a:pPr marL="479981" indent="-311988">
              <a:spcBef>
                <a:spcPts val="267"/>
              </a:spcBef>
              <a:buFont typeface="Wingdings" panose="05000000000000000000" pitchFamily="2" charset="2"/>
              <a:buChar char="Ø"/>
            </a:pPr>
            <a:r>
              <a:rPr lang="ja-JP" altLang="en-US" sz="1667" dirty="0">
                <a:gradFill>
                  <a:gsLst>
                    <a:gs pos="0">
                      <a:schemeClr val="tx1">
                        <a:lumMod val="75000"/>
                      </a:schemeClr>
                    </a:gs>
                    <a:gs pos="100000">
                      <a:schemeClr val="tx1">
                        <a:lumMod val="75000"/>
                      </a:schemeClr>
                    </a:gs>
                  </a:gsLst>
                  <a:lin ang="8100000" scaled="1"/>
                </a:gradFill>
                <a:latin typeface="Meiryo" panose="020B0604030504040204" pitchFamily="34" charset="-128"/>
                <a:ea typeface="Meiryo" panose="020B0604030504040204" pitchFamily="34" charset="-128"/>
              </a:rPr>
              <a:t>過去に遡って事象を調査するため、社内ルール等に則って長期保管</a:t>
            </a:r>
            <a:r>
              <a:rPr lang="en-US" altLang="ja-JP" sz="1667" dirty="0">
                <a:gradFill>
                  <a:gsLst>
                    <a:gs pos="0">
                      <a:schemeClr val="tx1">
                        <a:lumMod val="75000"/>
                      </a:schemeClr>
                    </a:gs>
                    <a:gs pos="100000">
                      <a:schemeClr val="tx1">
                        <a:lumMod val="75000"/>
                      </a:schemeClr>
                    </a:gs>
                  </a:gsLst>
                  <a:lin ang="8100000" scaled="1"/>
                </a:gradFill>
                <a:latin typeface="Meiryo" panose="020B0604030504040204" pitchFamily="34" charset="-128"/>
                <a:ea typeface="Meiryo" panose="020B0604030504040204" pitchFamily="34" charset="-128"/>
              </a:rPr>
              <a:t>(</a:t>
            </a:r>
            <a:r>
              <a:rPr lang="ja-JP" altLang="en-US" sz="1667" dirty="0">
                <a:gradFill>
                  <a:gsLst>
                    <a:gs pos="0">
                      <a:schemeClr val="tx1">
                        <a:lumMod val="75000"/>
                      </a:schemeClr>
                    </a:gs>
                    <a:gs pos="100000">
                      <a:schemeClr val="tx1">
                        <a:lumMod val="75000"/>
                      </a:schemeClr>
                    </a:gs>
                  </a:gsLst>
                  <a:lin ang="8100000" scaled="1"/>
                </a:gradFill>
                <a:latin typeface="Meiryo" panose="020B0604030504040204" pitchFamily="34" charset="-128"/>
                <a:ea typeface="Meiryo" panose="020B0604030504040204" pitchFamily="34" charset="-128"/>
              </a:rPr>
              <a:t>保管期限の設定</a:t>
            </a:r>
            <a:r>
              <a:rPr lang="en-US" altLang="ja-JP" sz="1667" dirty="0">
                <a:gradFill>
                  <a:gsLst>
                    <a:gs pos="0">
                      <a:schemeClr val="tx1">
                        <a:lumMod val="75000"/>
                      </a:schemeClr>
                    </a:gs>
                    <a:gs pos="100000">
                      <a:schemeClr val="tx1">
                        <a:lumMod val="75000"/>
                      </a:schemeClr>
                    </a:gs>
                  </a:gsLst>
                  <a:lin ang="8100000" scaled="1"/>
                </a:gradFill>
                <a:latin typeface="Meiryo" panose="020B0604030504040204" pitchFamily="34" charset="-128"/>
                <a:ea typeface="Meiryo" panose="020B0604030504040204" pitchFamily="34" charset="-128"/>
              </a:rPr>
              <a:t>)</a:t>
            </a:r>
            <a:r>
              <a:rPr lang="ja-JP" altLang="en-US" sz="1667" dirty="0">
                <a:gradFill>
                  <a:gsLst>
                    <a:gs pos="0">
                      <a:schemeClr val="tx1">
                        <a:lumMod val="75000"/>
                      </a:schemeClr>
                    </a:gs>
                    <a:gs pos="100000">
                      <a:schemeClr val="tx1">
                        <a:lumMod val="75000"/>
                      </a:schemeClr>
                    </a:gs>
                  </a:gsLst>
                  <a:lin ang="8100000" scaled="1"/>
                </a:gradFill>
                <a:latin typeface="Meiryo" panose="020B0604030504040204" pitchFamily="34" charset="-128"/>
                <a:ea typeface="Meiryo" panose="020B0604030504040204" pitchFamily="34" charset="-128"/>
              </a:rPr>
              <a:t>が必要</a:t>
            </a:r>
            <a:endParaRPr lang="en-US" altLang="ja-JP" sz="1667" dirty="0">
              <a:gradFill>
                <a:gsLst>
                  <a:gs pos="0">
                    <a:schemeClr val="tx1">
                      <a:lumMod val="75000"/>
                    </a:schemeClr>
                  </a:gs>
                  <a:gs pos="100000">
                    <a:schemeClr val="tx1">
                      <a:lumMod val="75000"/>
                    </a:schemeClr>
                  </a:gs>
                </a:gsLst>
                <a:lin ang="8100000" scaled="1"/>
              </a:gradFill>
              <a:latin typeface="Meiryo" panose="020B0604030504040204" pitchFamily="34" charset="-128"/>
              <a:ea typeface="Meiryo" panose="020B0604030504040204" pitchFamily="34" charset="-128"/>
            </a:endParaRPr>
          </a:p>
        </p:txBody>
      </p:sp>
      <p:sp>
        <p:nvSpPr>
          <p:cNvPr id="33" name="正方形/長方形 32">
            <a:extLst>
              <a:ext uri="{FF2B5EF4-FFF2-40B4-BE49-F238E27FC236}">
                <a16:creationId xmlns:a16="http://schemas.microsoft.com/office/drawing/2014/main" id="{7BE29A99-764C-4F00-8FE2-25EC0434AB0E}"/>
              </a:ext>
            </a:extLst>
          </p:cNvPr>
          <p:cNvSpPr/>
          <p:nvPr/>
        </p:nvSpPr>
        <p:spPr>
          <a:xfrm>
            <a:off x="442698" y="1173646"/>
            <a:ext cx="4251680" cy="639864"/>
          </a:xfrm>
          <a:prstGeom prst="rect">
            <a:avLst/>
          </a:prstGeom>
          <a:solidFill>
            <a:schemeClr val="tx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ctr"/>
          <a:lstStyle/>
          <a:p>
            <a:pPr algn="ctr"/>
            <a:r>
              <a:rPr kumimoji="1" lang="ja-JP" altLang="en-US" sz="2333" dirty="0">
                <a:gradFill>
                  <a:gsLst>
                    <a:gs pos="0">
                      <a:schemeClr val="bg1"/>
                    </a:gs>
                    <a:gs pos="100000">
                      <a:schemeClr val="bg1"/>
                    </a:gs>
                  </a:gsLst>
                  <a:lin ang="5400000" scaled="1"/>
                </a:gradFill>
                <a:latin typeface="Meiryo" panose="020B0604030504040204" pitchFamily="34" charset="-128"/>
                <a:ea typeface="Meiryo" panose="020B0604030504040204" pitchFamily="34" charset="-128"/>
              </a:rPr>
              <a:t>監査ログとは</a:t>
            </a:r>
          </a:p>
        </p:txBody>
      </p:sp>
      <p:sp>
        <p:nvSpPr>
          <p:cNvPr id="38" name="正方形/長方形 37">
            <a:extLst>
              <a:ext uri="{FF2B5EF4-FFF2-40B4-BE49-F238E27FC236}">
                <a16:creationId xmlns:a16="http://schemas.microsoft.com/office/drawing/2014/main" id="{5AC1F63B-D6D4-4A30-9872-031C0632DD42}"/>
              </a:ext>
            </a:extLst>
          </p:cNvPr>
          <p:cNvSpPr/>
          <p:nvPr/>
        </p:nvSpPr>
        <p:spPr>
          <a:xfrm>
            <a:off x="6265519" y="1124086"/>
            <a:ext cx="5733442" cy="63986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ctr"/>
          <a:lstStyle/>
          <a:p>
            <a:pPr algn="ctr"/>
            <a:endParaRPr kumimoji="1" lang="en-US" altLang="ja-JP" sz="2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endParaRPr>
          </a:p>
        </p:txBody>
      </p:sp>
      <p:sp>
        <p:nvSpPr>
          <p:cNvPr id="39" name="正方形/長方形 38">
            <a:extLst>
              <a:ext uri="{FF2B5EF4-FFF2-40B4-BE49-F238E27FC236}">
                <a16:creationId xmlns:a16="http://schemas.microsoft.com/office/drawing/2014/main" id="{BDA9FA7C-B8F4-4F81-A1F0-9328F56FB7FC}"/>
              </a:ext>
            </a:extLst>
          </p:cNvPr>
          <p:cNvSpPr/>
          <p:nvPr/>
        </p:nvSpPr>
        <p:spPr>
          <a:xfrm>
            <a:off x="4980969" y="1173646"/>
            <a:ext cx="7017992" cy="63986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ctr"/>
          <a:lstStyle/>
          <a:p>
            <a:pPr algn="ctr"/>
            <a:r>
              <a:rPr kumimoji="1" lang="ja-JP" altLang="en-US" sz="2333"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操作ログと変更ログ</a:t>
            </a:r>
          </a:p>
        </p:txBody>
      </p:sp>
      <p:cxnSp>
        <p:nvCxnSpPr>
          <p:cNvPr id="40" name="直線コネクタ 39">
            <a:extLst>
              <a:ext uri="{FF2B5EF4-FFF2-40B4-BE49-F238E27FC236}">
                <a16:creationId xmlns:a16="http://schemas.microsoft.com/office/drawing/2014/main" id="{2889D92B-4F23-4202-9DB2-C41100E8228A}"/>
              </a:ext>
            </a:extLst>
          </p:cNvPr>
          <p:cNvCxnSpPr>
            <a:cxnSpLocks/>
          </p:cNvCxnSpPr>
          <p:nvPr/>
        </p:nvCxnSpPr>
        <p:spPr>
          <a:xfrm>
            <a:off x="4996786" y="1813509"/>
            <a:ext cx="7004485" cy="0"/>
          </a:xfrm>
          <a:prstGeom prst="line">
            <a:avLst/>
          </a:prstGeom>
          <a:ln>
            <a:solidFill>
              <a:srgbClr val="2A2E32"/>
            </a:solidFill>
          </a:ln>
          <a:effectLst/>
        </p:spPr>
        <p:style>
          <a:lnRef idx="2">
            <a:schemeClr val="accent1"/>
          </a:lnRef>
          <a:fillRef idx="0">
            <a:schemeClr val="accent1"/>
          </a:fillRef>
          <a:effectRef idx="1">
            <a:schemeClr val="accent1"/>
          </a:effectRef>
          <a:fontRef idx="minor">
            <a:schemeClr val="tx1"/>
          </a:fontRef>
        </p:style>
      </p:cxnSp>
      <p:sp>
        <p:nvSpPr>
          <p:cNvPr id="15" name="正方形/長方形 14"/>
          <p:cNvSpPr/>
          <p:nvPr/>
        </p:nvSpPr>
        <p:spPr>
          <a:xfrm>
            <a:off x="6342312" y="2411959"/>
            <a:ext cx="5173235" cy="3513042"/>
          </a:xfrm>
          <a:prstGeom prst="rect">
            <a:avLst/>
          </a:prstGeom>
          <a:solidFill>
            <a:schemeClr val="bg1">
              <a:lumMod val="75000"/>
              <a:alpha val="50196"/>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ja-JP" altLang="en-US" sz="2667" dirty="0">
                <a:solidFill>
                  <a:schemeClr val="tx1"/>
                </a:solidFill>
                <a:latin typeface="Meiryo" panose="020B0604030504040204" pitchFamily="34" charset="-128"/>
                <a:ea typeface="Meiryo" panose="020B0604030504040204" pitchFamily="34" charset="-128"/>
                <a:cs typeface="メイリオ" panose="020B0604030504040204" pitchFamily="50" charset="-128"/>
              </a:rPr>
              <a:t>ユーザーの操作</a:t>
            </a:r>
            <a:r>
              <a:rPr lang="ja-JP" altLang="en-US" sz="2667" b="1" dirty="0">
                <a:solidFill>
                  <a:schemeClr val="tx1"/>
                </a:solidFill>
                <a:latin typeface="Meiryo" panose="020B0604030504040204" pitchFamily="34" charset="-128"/>
                <a:ea typeface="Meiryo" panose="020B0604030504040204" pitchFamily="34" charset="-128"/>
                <a:cs typeface="メイリオ" panose="020B0604030504040204" pitchFamily="50" charset="-128"/>
              </a:rPr>
              <a:t>→操作ログ</a:t>
            </a:r>
            <a:endParaRPr lang="en-US" sz="2667" b="1" dirty="0">
              <a:solidFill>
                <a:schemeClr val="tx1"/>
              </a:solidFill>
              <a:latin typeface="Meiryo" panose="020B0604030504040204" pitchFamily="34" charset="-128"/>
              <a:ea typeface="Meiryo" panose="020B0604030504040204" pitchFamily="34" charset="-128"/>
              <a:cs typeface="メイリオ" panose="020B0604030504040204" pitchFamily="50" charset="-128"/>
            </a:endParaRPr>
          </a:p>
        </p:txBody>
      </p:sp>
      <p:cxnSp>
        <p:nvCxnSpPr>
          <p:cNvPr id="16" name="直線コネクタ 15"/>
          <p:cNvCxnSpPr/>
          <p:nvPr/>
        </p:nvCxnSpPr>
        <p:spPr>
          <a:xfrm>
            <a:off x="6227905" y="4207578"/>
            <a:ext cx="5628096" cy="0"/>
          </a:xfrm>
          <a:prstGeom prst="line">
            <a:avLst/>
          </a:prstGeom>
          <a:ln w="76200">
            <a:solidFill>
              <a:schemeClr val="tx1">
                <a:lumMod val="60000"/>
                <a:lumOff val="40000"/>
              </a:schemeClr>
            </a:solidFill>
            <a:tailEnd type="triangle" w="lg" len="med"/>
          </a:ln>
        </p:spPr>
        <p:style>
          <a:lnRef idx="1">
            <a:schemeClr val="dk1"/>
          </a:lnRef>
          <a:fillRef idx="0">
            <a:schemeClr val="dk1"/>
          </a:fillRef>
          <a:effectRef idx="0">
            <a:schemeClr val="dk1"/>
          </a:effectRef>
          <a:fontRef idx="minor">
            <a:schemeClr val="tx1"/>
          </a:fontRef>
        </p:style>
      </p:cxnSp>
      <p:cxnSp>
        <p:nvCxnSpPr>
          <p:cNvPr id="17" name="Straight Connector 6"/>
          <p:cNvCxnSpPr>
            <a:stCxn id="21" idx="4"/>
            <a:endCxn id="19" idx="0"/>
          </p:cNvCxnSpPr>
          <p:nvPr/>
        </p:nvCxnSpPr>
        <p:spPr>
          <a:xfrm>
            <a:off x="6828442" y="3968365"/>
            <a:ext cx="0" cy="16859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1"/>
          <p:cNvCxnSpPr>
            <a:stCxn id="22" idx="4"/>
            <a:endCxn id="20" idx="0"/>
          </p:cNvCxnSpPr>
          <p:nvPr/>
        </p:nvCxnSpPr>
        <p:spPr>
          <a:xfrm>
            <a:off x="9626076" y="3968365"/>
            <a:ext cx="0" cy="16859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Oval 13"/>
          <p:cNvSpPr>
            <a:spLocks noChangeAspect="1"/>
          </p:cNvSpPr>
          <p:nvPr/>
        </p:nvSpPr>
        <p:spPr>
          <a:xfrm>
            <a:off x="6752876" y="4136958"/>
            <a:ext cx="151131" cy="151131"/>
          </a:xfrm>
          <a:prstGeom prst="ellipse">
            <a:avLst/>
          </a:prstGeom>
          <a:solidFill>
            <a:srgbClr val="FFC000"/>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500" dirty="0">
                <a:solidFill>
                  <a:srgbClr val="26A6CF"/>
                </a:solidFill>
                <a:latin typeface="Meiryo" panose="020B0604030504040204" pitchFamily="34" charset="-128"/>
                <a:ea typeface="Meiryo" panose="020B0604030504040204" pitchFamily="34" charset="-128"/>
                <a:cs typeface="メイリオ" panose="020B0604030504040204" pitchFamily="50" charset="-128"/>
              </a:rPr>
              <a:t> </a:t>
            </a:r>
            <a:endParaRPr lang="en-US" sz="1500" dirty="0">
              <a:solidFill>
                <a:srgbClr val="26A6CF"/>
              </a:solidFill>
              <a:latin typeface="Meiryo" panose="020B0604030504040204" pitchFamily="34" charset="-128"/>
              <a:ea typeface="Meiryo" panose="020B0604030504040204" pitchFamily="34" charset="-128"/>
              <a:cs typeface="メイリオ" panose="020B0604030504040204" pitchFamily="50" charset="-128"/>
            </a:endParaRPr>
          </a:p>
        </p:txBody>
      </p:sp>
      <p:sp>
        <p:nvSpPr>
          <p:cNvPr id="20" name="Oval 16"/>
          <p:cNvSpPr>
            <a:spLocks noChangeAspect="1"/>
          </p:cNvSpPr>
          <p:nvPr/>
        </p:nvSpPr>
        <p:spPr>
          <a:xfrm>
            <a:off x="9550511" y="4136958"/>
            <a:ext cx="151131" cy="151131"/>
          </a:xfrm>
          <a:prstGeom prst="ellipse">
            <a:avLst/>
          </a:prstGeom>
          <a:solidFill>
            <a:schemeClr val="accent3">
              <a:lumMod val="40000"/>
              <a:lumOff val="60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dirty="0">
              <a:solidFill>
                <a:srgbClr val="26A6CF"/>
              </a:solidFill>
              <a:latin typeface="Meiryo" panose="020B0604030504040204" pitchFamily="34" charset="-128"/>
              <a:ea typeface="Meiryo" panose="020B0604030504040204" pitchFamily="34" charset="-128"/>
              <a:cs typeface="メイリオ" panose="020B0604030504040204" pitchFamily="50" charset="-128"/>
            </a:endParaRPr>
          </a:p>
        </p:txBody>
      </p:sp>
      <p:sp>
        <p:nvSpPr>
          <p:cNvPr id="21" name="Oval 25"/>
          <p:cNvSpPr>
            <a:spLocks noChangeAspect="1"/>
          </p:cNvSpPr>
          <p:nvPr/>
        </p:nvSpPr>
        <p:spPr>
          <a:xfrm>
            <a:off x="6429140" y="3169764"/>
            <a:ext cx="798603" cy="798600"/>
          </a:xfrm>
          <a:prstGeom prst="ellipse">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sz="1500" dirty="0">
              <a:solidFill>
                <a:srgbClr val="FFFFFF"/>
              </a:solidFill>
              <a:latin typeface="Meiryo" panose="020B0604030504040204" pitchFamily="34" charset="-128"/>
              <a:ea typeface="Meiryo" panose="020B0604030504040204" pitchFamily="34" charset="-128"/>
              <a:cs typeface="メイリオ" panose="020B0604030504040204" pitchFamily="50" charset="-128"/>
            </a:endParaRPr>
          </a:p>
        </p:txBody>
      </p:sp>
      <p:sp>
        <p:nvSpPr>
          <p:cNvPr id="22" name="Oval 29"/>
          <p:cNvSpPr>
            <a:spLocks noChangeAspect="1"/>
          </p:cNvSpPr>
          <p:nvPr/>
        </p:nvSpPr>
        <p:spPr>
          <a:xfrm>
            <a:off x="9226775" y="3169764"/>
            <a:ext cx="798603" cy="798600"/>
          </a:xfrm>
          <a:prstGeom prst="ellipse">
            <a:avLst/>
          </a:prstGeom>
          <a:solidFill>
            <a:schemeClr val="bg1"/>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sz="1500" dirty="0">
              <a:solidFill>
                <a:schemeClr val="bg1"/>
              </a:solidFill>
              <a:latin typeface="Meiryo" panose="020B0604030504040204" pitchFamily="34" charset="-128"/>
              <a:ea typeface="Meiryo" panose="020B0604030504040204" pitchFamily="34" charset="-128"/>
              <a:cs typeface="メイリオ" panose="020B0604030504040204" pitchFamily="50" charset="-128"/>
            </a:endParaRPr>
          </a:p>
        </p:txBody>
      </p:sp>
      <p:cxnSp>
        <p:nvCxnSpPr>
          <p:cNvPr id="24" name="Straight Connector 6"/>
          <p:cNvCxnSpPr>
            <a:stCxn id="26" idx="0"/>
            <a:endCxn id="25" idx="4"/>
          </p:cNvCxnSpPr>
          <p:nvPr/>
        </p:nvCxnSpPr>
        <p:spPr>
          <a:xfrm flipV="1">
            <a:off x="7168980" y="4288090"/>
            <a:ext cx="0" cy="1561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Oval 13"/>
          <p:cNvSpPr>
            <a:spLocks noChangeAspect="1"/>
          </p:cNvSpPr>
          <p:nvPr/>
        </p:nvSpPr>
        <p:spPr>
          <a:xfrm>
            <a:off x="7093415" y="4136958"/>
            <a:ext cx="151131" cy="151131"/>
          </a:xfrm>
          <a:prstGeom prst="ellipse">
            <a:avLst/>
          </a:prstGeom>
          <a:solidFill>
            <a:srgbClr val="FFC000"/>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500" dirty="0">
                <a:solidFill>
                  <a:srgbClr val="26A6CF"/>
                </a:solidFill>
                <a:latin typeface="Meiryo" panose="020B0604030504040204" pitchFamily="34" charset="-128"/>
                <a:ea typeface="Meiryo" panose="020B0604030504040204" pitchFamily="34" charset="-128"/>
                <a:cs typeface="メイリオ" panose="020B0604030504040204" pitchFamily="50" charset="-128"/>
              </a:rPr>
              <a:t> </a:t>
            </a:r>
            <a:endParaRPr lang="en-US" sz="1500" dirty="0">
              <a:solidFill>
                <a:srgbClr val="26A6CF"/>
              </a:solidFill>
              <a:latin typeface="Meiryo" panose="020B0604030504040204" pitchFamily="34" charset="-128"/>
              <a:ea typeface="Meiryo" panose="020B0604030504040204" pitchFamily="34" charset="-128"/>
              <a:cs typeface="メイリオ" panose="020B0604030504040204" pitchFamily="50" charset="-128"/>
            </a:endParaRPr>
          </a:p>
        </p:txBody>
      </p:sp>
      <p:sp>
        <p:nvSpPr>
          <p:cNvPr id="26" name="Oval 25"/>
          <p:cNvSpPr>
            <a:spLocks noChangeAspect="1"/>
          </p:cNvSpPr>
          <p:nvPr/>
        </p:nvSpPr>
        <p:spPr>
          <a:xfrm>
            <a:off x="6854944" y="4444285"/>
            <a:ext cx="628072" cy="628069"/>
          </a:xfrm>
          <a:prstGeom prst="ellipse">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sz="1500" dirty="0">
              <a:solidFill>
                <a:srgbClr val="FFFFFF"/>
              </a:solidFill>
              <a:latin typeface="Meiryo" panose="020B0604030504040204" pitchFamily="34" charset="-128"/>
              <a:ea typeface="Meiryo" panose="020B0604030504040204" pitchFamily="34" charset="-128"/>
              <a:cs typeface="メイリオ" panose="020B0604030504040204" pitchFamily="50" charset="-128"/>
            </a:endParaRPr>
          </a:p>
        </p:txBody>
      </p:sp>
      <p:cxnSp>
        <p:nvCxnSpPr>
          <p:cNvPr id="28" name="Straight Connector 6"/>
          <p:cNvCxnSpPr>
            <a:stCxn id="30" idx="0"/>
            <a:endCxn id="29" idx="4"/>
          </p:cNvCxnSpPr>
          <p:nvPr/>
        </p:nvCxnSpPr>
        <p:spPr>
          <a:xfrm flipV="1">
            <a:off x="8372493" y="4288090"/>
            <a:ext cx="0" cy="1561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Oval 13"/>
          <p:cNvSpPr>
            <a:spLocks noChangeAspect="1"/>
          </p:cNvSpPr>
          <p:nvPr/>
        </p:nvSpPr>
        <p:spPr>
          <a:xfrm>
            <a:off x="8296929" y="4136958"/>
            <a:ext cx="151131" cy="151131"/>
          </a:xfrm>
          <a:prstGeom prst="ellipse">
            <a:avLst/>
          </a:prstGeom>
          <a:solidFill>
            <a:schemeClr val="accent4">
              <a:lumMod val="60000"/>
              <a:lumOff val="40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500" dirty="0">
                <a:solidFill>
                  <a:srgbClr val="26A6CF"/>
                </a:solidFill>
                <a:latin typeface="Meiryo" panose="020B0604030504040204" pitchFamily="34" charset="-128"/>
                <a:ea typeface="Meiryo" panose="020B0604030504040204" pitchFamily="34" charset="-128"/>
                <a:cs typeface="メイリオ" panose="020B0604030504040204" pitchFamily="50" charset="-128"/>
              </a:rPr>
              <a:t> </a:t>
            </a:r>
            <a:endParaRPr lang="en-US" sz="1500" dirty="0">
              <a:solidFill>
                <a:srgbClr val="26A6CF"/>
              </a:solidFill>
              <a:latin typeface="Meiryo" panose="020B0604030504040204" pitchFamily="34" charset="-128"/>
              <a:ea typeface="Meiryo" panose="020B0604030504040204" pitchFamily="34" charset="-128"/>
              <a:cs typeface="メイリオ" panose="020B0604030504040204" pitchFamily="50" charset="-128"/>
            </a:endParaRPr>
          </a:p>
        </p:txBody>
      </p:sp>
      <p:sp>
        <p:nvSpPr>
          <p:cNvPr id="30" name="Oval 25"/>
          <p:cNvSpPr>
            <a:spLocks noChangeAspect="1"/>
          </p:cNvSpPr>
          <p:nvPr/>
        </p:nvSpPr>
        <p:spPr>
          <a:xfrm>
            <a:off x="8058457" y="4444285"/>
            <a:ext cx="628072" cy="628069"/>
          </a:xfrm>
          <a:prstGeom prst="ellipse">
            <a:avLst/>
          </a:prstGeom>
          <a:solidFill>
            <a:schemeClr val="bg1"/>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500" dirty="0">
              <a:solidFill>
                <a:srgbClr val="FFFFFF"/>
              </a:solidFill>
              <a:latin typeface="Meiryo" panose="020B0604030504040204" pitchFamily="34" charset="-128"/>
              <a:ea typeface="Meiryo" panose="020B0604030504040204" pitchFamily="34" charset="-128"/>
              <a:cs typeface="メイリオ" panose="020B0604030504040204" pitchFamily="50" charset="-128"/>
            </a:endParaRPr>
          </a:p>
        </p:txBody>
      </p:sp>
      <p:cxnSp>
        <p:nvCxnSpPr>
          <p:cNvPr id="31" name="Straight Connector 6"/>
          <p:cNvCxnSpPr>
            <a:stCxn id="34" idx="0"/>
            <a:endCxn id="32" idx="4"/>
          </p:cNvCxnSpPr>
          <p:nvPr/>
        </p:nvCxnSpPr>
        <p:spPr>
          <a:xfrm flipV="1">
            <a:off x="11145598" y="4288090"/>
            <a:ext cx="0" cy="1561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Oval 13"/>
          <p:cNvSpPr>
            <a:spLocks noChangeAspect="1"/>
          </p:cNvSpPr>
          <p:nvPr/>
        </p:nvSpPr>
        <p:spPr>
          <a:xfrm>
            <a:off x="11070034" y="4136958"/>
            <a:ext cx="151131" cy="151131"/>
          </a:xfrm>
          <a:prstGeom prst="ellipse">
            <a:avLst/>
          </a:prstGeom>
          <a:solidFill>
            <a:srgbClr val="FFC000"/>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500" dirty="0">
                <a:solidFill>
                  <a:srgbClr val="26A6CF"/>
                </a:solidFill>
                <a:latin typeface="Meiryo" panose="020B0604030504040204" pitchFamily="34" charset="-128"/>
                <a:ea typeface="Meiryo" panose="020B0604030504040204" pitchFamily="34" charset="-128"/>
                <a:cs typeface="メイリオ" panose="020B0604030504040204" pitchFamily="50" charset="-128"/>
              </a:rPr>
              <a:t> </a:t>
            </a:r>
            <a:endParaRPr lang="en-US" sz="1500" dirty="0">
              <a:solidFill>
                <a:srgbClr val="26A6CF"/>
              </a:solidFill>
              <a:latin typeface="Meiryo" panose="020B0604030504040204" pitchFamily="34" charset="-128"/>
              <a:ea typeface="Meiryo" panose="020B0604030504040204" pitchFamily="34" charset="-128"/>
              <a:cs typeface="メイリオ" panose="020B0604030504040204" pitchFamily="50" charset="-128"/>
            </a:endParaRPr>
          </a:p>
        </p:txBody>
      </p:sp>
      <p:sp>
        <p:nvSpPr>
          <p:cNvPr id="34" name="Oval 25"/>
          <p:cNvSpPr>
            <a:spLocks noChangeAspect="1"/>
          </p:cNvSpPr>
          <p:nvPr/>
        </p:nvSpPr>
        <p:spPr>
          <a:xfrm>
            <a:off x="10831562" y="4444285"/>
            <a:ext cx="628072" cy="628069"/>
          </a:xfrm>
          <a:prstGeom prst="ellipse">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sz="1500" dirty="0">
              <a:solidFill>
                <a:srgbClr val="FFFFFF"/>
              </a:solidFill>
              <a:latin typeface="Meiryo" panose="020B0604030504040204" pitchFamily="34" charset="-128"/>
              <a:ea typeface="Meiryo" panose="020B0604030504040204" pitchFamily="34" charset="-128"/>
              <a:cs typeface="メイリオ" panose="020B0604030504040204" pitchFamily="50" charset="-128"/>
            </a:endParaRPr>
          </a:p>
        </p:txBody>
      </p:sp>
      <p:cxnSp>
        <p:nvCxnSpPr>
          <p:cNvPr id="43" name="Straight Connector 6"/>
          <p:cNvCxnSpPr>
            <a:stCxn id="45" idx="0"/>
            <a:endCxn id="44" idx="4"/>
          </p:cNvCxnSpPr>
          <p:nvPr/>
        </p:nvCxnSpPr>
        <p:spPr>
          <a:xfrm flipV="1">
            <a:off x="9071665" y="4288090"/>
            <a:ext cx="0" cy="1561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4" name="Oval 13"/>
          <p:cNvSpPr>
            <a:spLocks noChangeAspect="1"/>
          </p:cNvSpPr>
          <p:nvPr/>
        </p:nvSpPr>
        <p:spPr>
          <a:xfrm>
            <a:off x="8996100" y="4136958"/>
            <a:ext cx="151131" cy="151131"/>
          </a:xfrm>
          <a:prstGeom prst="ellipse">
            <a:avLst/>
          </a:prstGeom>
          <a:solidFill>
            <a:schemeClr val="accent4">
              <a:lumMod val="60000"/>
              <a:lumOff val="40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500" dirty="0">
                <a:solidFill>
                  <a:srgbClr val="26A6CF"/>
                </a:solidFill>
                <a:latin typeface="Meiryo" panose="020B0604030504040204" pitchFamily="34" charset="-128"/>
                <a:ea typeface="Meiryo" panose="020B0604030504040204" pitchFamily="34" charset="-128"/>
                <a:cs typeface="メイリオ" panose="020B0604030504040204" pitchFamily="50" charset="-128"/>
              </a:rPr>
              <a:t> </a:t>
            </a:r>
            <a:endParaRPr lang="en-US" sz="1500" dirty="0">
              <a:solidFill>
                <a:srgbClr val="26A6CF"/>
              </a:solidFill>
              <a:latin typeface="Meiryo" panose="020B0604030504040204" pitchFamily="34" charset="-128"/>
              <a:ea typeface="Meiryo" panose="020B0604030504040204" pitchFamily="34" charset="-128"/>
              <a:cs typeface="メイリオ" panose="020B0604030504040204" pitchFamily="50" charset="-128"/>
            </a:endParaRPr>
          </a:p>
        </p:txBody>
      </p:sp>
      <p:sp>
        <p:nvSpPr>
          <p:cNvPr id="45" name="Oval 25"/>
          <p:cNvSpPr>
            <a:spLocks noChangeAspect="1"/>
          </p:cNvSpPr>
          <p:nvPr/>
        </p:nvSpPr>
        <p:spPr>
          <a:xfrm>
            <a:off x="8757629" y="4444285"/>
            <a:ext cx="628072" cy="628069"/>
          </a:xfrm>
          <a:prstGeom prst="ellipse">
            <a:avLst/>
          </a:prstGeom>
          <a:solidFill>
            <a:schemeClr val="bg1"/>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sz="1500" dirty="0">
              <a:solidFill>
                <a:srgbClr val="FFFFFF"/>
              </a:solidFill>
              <a:latin typeface="Meiryo" panose="020B0604030504040204" pitchFamily="34" charset="-128"/>
              <a:ea typeface="Meiryo" panose="020B0604030504040204" pitchFamily="34" charset="-128"/>
              <a:cs typeface="メイリオ" panose="020B0604030504040204" pitchFamily="50" charset="-128"/>
            </a:endParaRPr>
          </a:p>
        </p:txBody>
      </p:sp>
      <p:pic>
        <p:nvPicPr>
          <p:cNvPr id="47" name="図 46"/>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9705209" y="3049004"/>
            <a:ext cx="343893" cy="343893"/>
          </a:xfrm>
          <a:prstGeom prst="rect">
            <a:avLst/>
          </a:prstGeom>
        </p:spPr>
      </p:pic>
      <p:pic>
        <p:nvPicPr>
          <p:cNvPr id="48" name="図 47"/>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944862" y="3049004"/>
            <a:ext cx="378135" cy="378135"/>
          </a:xfrm>
          <a:prstGeom prst="rect">
            <a:avLst/>
          </a:prstGeom>
        </p:spPr>
      </p:pic>
      <p:cxnSp>
        <p:nvCxnSpPr>
          <p:cNvPr id="49" name="Straight Connector 6"/>
          <p:cNvCxnSpPr>
            <a:stCxn id="51" idx="4"/>
            <a:endCxn id="50" idx="0"/>
          </p:cNvCxnSpPr>
          <p:nvPr/>
        </p:nvCxnSpPr>
        <p:spPr>
          <a:xfrm>
            <a:off x="8053829" y="3968365"/>
            <a:ext cx="0" cy="16859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0" name="Oval 13"/>
          <p:cNvSpPr>
            <a:spLocks noChangeAspect="1"/>
          </p:cNvSpPr>
          <p:nvPr/>
        </p:nvSpPr>
        <p:spPr>
          <a:xfrm>
            <a:off x="7978265" y="4136958"/>
            <a:ext cx="151131" cy="151131"/>
          </a:xfrm>
          <a:prstGeom prst="ellipse">
            <a:avLst/>
          </a:prstGeom>
          <a:solidFill>
            <a:schemeClr val="accent4">
              <a:lumMod val="60000"/>
              <a:lumOff val="40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500" dirty="0">
                <a:solidFill>
                  <a:srgbClr val="26A6CF"/>
                </a:solidFill>
                <a:latin typeface="Meiryo" panose="020B0604030504040204" pitchFamily="34" charset="-128"/>
                <a:ea typeface="Meiryo" panose="020B0604030504040204" pitchFamily="34" charset="-128"/>
                <a:cs typeface="メイリオ" panose="020B0604030504040204" pitchFamily="50" charset="-128"/>
              </a:rPr>
              <a:t> </a:t>
            </a:r>
            <a:endParaRPr lang="en-US" sz="1500" dirty="0">
              <a:solidFill>
                <a:srgbClr val="26A6CF"/>
              </a:solidFill>
              <a:latin typeface="Meiryo" panose="020B0604030504040204" pitchFamily="34" charset="-128"/>
              <a:ea typeface="Meiryo" panose="020B0604030504040204" pitchFamily="34" charset="-128"/>
              <a:cs typeface="メイリオ" panose="020B0604030504040204" pitchFamily="50" charset="-128"/>
            </a:endParaRPr>
          </a:p>
        </p:txBody>
      </p:sp>
      <p:sp>
        <p:nvSpPr>
          <p:cNvPr id="51" name="Oval 25"/>
          <p:cNvSpPr>
            <a:spLocks noChangeAspect="1"/>
          </p:cNvSpPr>
          <p:nvPr/>
        </p:nvSpPr>
        <p:spPr>
          <a:xfrm>
            <a:off x="7654529" y="3169764"/>
            <a:ext cx="798603" cy="798600"/>
          </a:xfrm>
          <a:prstGeom prst="ellipse">
            <a:avLst/>
          </a:prstGeom>
          <a:solidFill>
            <a:schemeClr val="bg1"/>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500" dirty="0">
              <a:solidFill>
                <a:srgbClr val="FFFFFF"/>
              </a:solidFill>
              <a:latin typeface="Meiryo" panose="020B0604030504040204" pitchFamily="34" charset="-128"/>
              <a:ea typeface="Meiryo" panose="020B0604030504040204" pitchFamily="34" charset="-128"/>
              <a:cs typeface="メイリオ" panose="020B0604030504040204" pitchFamily="50" charset="-128"/>
            </a:endParaRPr>
          </a:p>
        </p:txBody>
      </p:sp>
      <p:pic>
        <p:nvPicPr>
          <p:cNvPr id="53" name="図 52"/>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170250" y="3049004"/>
            <a:ext cx="378135" cy="378135"/>
          </a:xfrm>
          <a:prstGeom prst="rect">
            <a:avLst/>
          </a:prstGeom>
        </p:spPr>
      </p:pic>
      <p:cxnSp>
        <p:nvCxnSpPr>
          <p:cNvPr id="54" name="Straight Connector 6"/>
          <p:cNvCxnSpPr>
            <a:stCxn id="56" idx="4"/>
            <a:endCxn id="55" idx="0"/>
          </p:cNvCxnSpPr>
          <p:nvPr/>
        </p:nvCxnSpPr>
        <p:spPr>
          <a:xfrm>
            <a:off x="10793232" y="3968365"/>
            <a:ext cx="0" cy="16859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5" name="Oval 13"/>
          <p:cNvSpPr>
            <a:spLocks noChangeAspect="1"/>
          </p:cNvSpPr>
          <p:nvPr/>
        </p:nvSpPr>
        <p:spPr>
          <a:xfrm>
            <a:off x="10717667" y="4136958"/>
            <a:ext cx="151131" cy="151131"/>
          </a:xfrm>
          <a:prstGeom prst="ellipse">
            <a:avLst/>
          </a:prstGeom>
          <a:solidFill>
            <a:srgbClr val="FFC000"/>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500" dirty="0">
                <a:solidFill>
                  <a:srgbClr val="26A6CF"/>
                </a:solidFill>
                <a:latin typeface="Meiryo" panose="020B0604030504040204" pitchFamily="34" charset="-128"/>
                <a:ea typeface="Meiryo" panose="020B0604030504040204" pitchFamily="34" charset="-128"/>
                <a:cs typeface="メイリオ" panose="020B0604030504040204" pitchFamily="50" charset="-128"/>
              </a:rPr>
              <a:t> </a:t>
            </a:r>
            <a:endParaRPr lang="en-US" sz="1500" dirty="0">
              <a:solidFill>
                <a:srgbClr val="26A6CF"/>
              </a:solidFill>
              <a:latin typeface="Meiryo" panose="020B0604030504040204" pitchFamily="34" charset="-128"/>
              <a:ea typeface="Meiryo" panose="020B0604030504040204" pitchFamily="34" charset="-128"/>
              <a:cs typeface="メイリオ" panose="020B0604030504040204" pitchFamily="50" charset="-128"/>
            </a:endParaRPr>
          </a:p>
        </p:txBody>
      </p:sp>
      <p:sp>
        <p:nvSpPr>
          <p:cNvPr id="56" name="Oval 25"/>
          <p:cNvSpPr>
            <a:spLocks noChangeAspect="1"/>
          </p:cNvSpPr>
          <p:nvPr/>
        </p:nvSpPr>
        <p:spPr>
          <a:xfrm>
            <a:off x="10393931" y="3169764"/>
            <a:ext cx="798603" cy="798600"/>
          </a:xfrm>
          <a:prstGeom prst="ellipse">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sz="1500" dirty="0">
              <a:solidFill>
                <a:srgbClr val="FFFFFF"/>
              </a:solidFill>
              <a:latin typeface="Meiryo" panose="020B0604030504040204" pitchFamily="34" charset="-128"/>
              <a:ea typeface="Meiryo" panose="020B0604030504040204" pitchFamily="34" charset="-128"/>
              <a:cs typeface="メイリオ" panose="020B0604030504040204" pitchFamily="50" charset="-128"/>
            </a:endParaRPr>
          </a:p>
        </p:txBody>
      </p:sp>
      <p:pic>
        <p:nvPicPr>
          <p:cNvPr id="58" name="図 57"/>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0909653" y="3049004"/>
            <a:ext cx="378135" cy="378135"/>
          </a:xfrm>
          <a:prstGeom prst="rect">
            <a:avLst/>
          </a:prstGeom>
        </p:spPr>
      </p:pic>
      <p:sp>
        <p:nvSpPr>
          <p:cNvPr id="61" name="正方形/長方形 60"/>
          <p:cNvSpPr/>
          <p:nvPr/>
        </p:nvSpPr>
        <p:spPr>
          <a:xfrm>
            <a:off x="6342312" y="5360279"/>
            <a:ext cx="5173235" cy="564722"/>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ja-JP" altLang="en-US" sz="2333" dirty="0">
                <a:solidFill>
                  <a:schemeClr val="tx1"/>
                </a:solidFill>
                <a:latin typeface="Meiryo" panose="020B0604030504040204" pitchFamily="34" charset="-128"/>
                <a:ea typeface="Meiryo" panose="020B0604030504040204" pitchFamily="34" charset="-128"/>
                <a:cs typeface="メイリオ" panose="020B0604030504040204" pitchFamily="50" charset="-128"/>
              </a:rPr>
              <a:t>状態変更</a:t>
            </a:r>
            <a:r>
              <a:rPr lang="ja-JP" altLang="en-US" sz="2333" b="1" dirty="0">
                <a:solidFill>
                  <a:schemeClr val="tx1"/>
                </a:solidFill>
                <a:latin typeface="Meiryo" panose="020B0604030504040204" pitchFamily="34" charset="-128"/>
                <a:ea typeface="Meiryo" panose="020B0604030504040204" pitchFamily="34" charset="-128"/>
                <a:cs typeface="メイリオ" panose="020B0604030504040204" pitchFamily="50" charset="-128"/>
              </a:rPr>
              <a:t>→システムのログ</a:t>
            </a:r>
            <a:endParaRPr lang="en-US" sz="2333" b="1" dirty="0">
              <a:solidFill>
                <a:schemeClr val="tx1"/>
              </a:solidFill>
              <a:latin typeface="Meiryo" panose="020B0604030504040204" pitchFamily="34" charset="-128"/>
              <a:ea typeface="Meiryo" panose="020B0604030504040204" pitchFamily="34" charset="-128"/>
              <a:cs typeface="メイリオ" panose="020B0604030504040204" pitchFamily="50" charset="-128"/>
            </a:endParaRPr>
          </a:p>
        </p:txBody>
      </p:sp>
      <p:sp>
        <p:nvSpPr>
          <p:cNvPr id="62" name="Rectangle 9">
            <a:extLst>
              <a:ext uri="{FF2B5EF4-FFF2-40B4-BE49-F238E27FC236}">
                <a16:creationId xmlns:a16="http://schemas.microsoft.com/office/drawing/2014/main" id="{A13E6E62-F97D-1545-9DC6-862EDDFAE226}"/>
              </a:ext>
            </a:extLst>
          </p:cNvPr>
          <p:cNvSpPr/>
          <p:nvPr/>
        </p:nvSpPr>
        <p:spPr>
          <a:xfrm>
            <a:off x="4879887" y="4483872"/>
            <a:ext cx="1807835" cy="373475"/>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lIns="120000" tIns="121920" bIns="120000" anchor="ctr"/>
          <a:lstStyle/>
          <a:p>
            <a:pPr algn="ctr">
              <a:defRPr/>
            </a:pPr>
            <a:r>
              <a:rPr lang="en-US" sz="1500" dirty="0">
                <a:solidFill>
                  <a:sysClr val="windowText" lastClr="000000"/>
                </a:solidFill>
                <a:latin typeface="Meiryo" panose="020B0604030504040204" pitchFamily="34" charset="-128"/>
                <a:ea typeface="Meiryo" panose="020B0604030504040204" pitchFamily="34" charset="-128"/>
                <a:cs typeface="Arial" panose="020B0604020202020204" pitchFamily="34" charset="0"/>
              </a:rPr>
              <a:t>AWS Cloud</a:t>
            </a:r>
          </a:p>
        </p:txBody>
      </p:sp>
      <p:pic>
        <p:nvPicPr>
          <p:cNvPr id="63" name="Graphic 20">
            <a:extLst>
              <a:ext uri="{FF2B5EF4-FFF2-40B4-BE49-F238E27FC236}">
                <a16:creationId xmlns:a16="http://schemas.microsoft.com/office/drawing/2014/main" id="{84149F97-DFC7-2C4F-9E2E-FB0B0C7EDBD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79647" y="3908471"/>
            <a:ext cx="615320" cy="615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 name="Graphic 5">
            <a:extLst>
              <a:ext uri="{FF2B5EF4-FFF2-40B4-BE49-F238E27FC236}">
                <a16:creationId xmlns:a16="http://schemas.microsoft.com/office/drawing/2014/main" id="{D9C2B0D8-EF9F-5049-8B5E-D7BBDD8C97B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50584" y="4551710"/>
            <a:ext cx="436311" cy="436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 name="Graphic 8">
            <a:extLst>
              <a:ext uri="{FF2B5EF4-FFF2-40B4-BE49-F238E27FC236}">
                <a16:creationId xmlns:a16="http://schemas.microsoft.com/office/drawing/2014/main" id="{8FDE07F3-FDFA-9C4F-A737-8C806779DCD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170250" y="4549433"/>
            <a:ext cx="431018" cy="4310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 name="Graphic 6">
            <a:extLst>
              <a:ext uri="{FF2B5EF4-FFF2-40B4-BE49-F238E27FC236}">
                <a16:creationId xmlns:a16="http://schemas.microsoft.com/office/drawing/2014/main" id="{AD4EB58C-0D60-C34B-926C-34937A18628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859808" y="4551710"/>
            <a:ext cx="431018" cy="4310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 name="Graphic 19">
            <a:extLst>
              <a:ext uri="{FF2B5EF4-FFF2-40B4-BE49-F238E27FC236}">
                <a16:creationId xmlns:a16="http://schemas.microsoft.com/office/drawing/2014/main" id="{EFABFF8C-53B8-DC45-AF4C-B6F0164D057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954193" y="4542540"/>
            <a:ext cx="437911" cy="4379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 name="Graphic 22">
            <a:extLst>
              <a:ext uri="{FF2B5EF4-FFF2-40B4-BE49-F238E27FC236}">
                <a16:creationId xmlns:a16="http://schemas.microsoft.com/office/drawing/2014/main" id="{92E39366-353E-F846-AD5E-1394181512D4}"/>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6541732" y="3285848"/>
            <a:ext cx="549524" cy="5495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 name="Graphic 22">
            <a:extLst>
              <a:ext uri="{FF2B5EF4-FFF2-40B4-BE49-F238E27FC236}">
                <a16:creationId xmlns:a16="http://schemas.microsoft.com/office/drawing/2014/main" id="{752A008D-73AE-3D4A-915B-A94609F28305}"/>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7790353" y="3294302"/>
            <a:ext cx="549524" cy="5495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 name="Graphic 22">
            <a:extLst>
              <a:ext uri="{FF2B5EF4-FFF2-40B4-BE49-F238E27FC236}">
                <a16:creationId xmlns:a16="http://schemas.microsoft.com/office/drawing/2014/main" id="{EB5BAE43-2572-E244-ADF8-D8C905497CBA}"/>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9351266" y="3301915"/>
            <a:ext cx="549524" cy="5495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 name="Graphic 22">
            <a:extLst>
              <a:ext uri="{FF2B5EF4-FFF2-40B4-BE49-F238E27FC236}">
                <a16:creationId xmlns:a16="http://schemas.microsoft.com/office/drawing/2014/main" id="{67529A63-E1D6-6D4D-BF37-8D6510DCC93F}"/>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10529756" y="3309406"/>
            <a:ext cx="549524" cy="5495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タイトル 1">
            <a:extLst>
              <a:ext uri="{FF2B5EF4-FFF2-40B4-BE49-F238E27FC236}">
                <a16:creationId xmlns:a16="http://schemas.microsoft.com/office/drawing/2014/main" id="{8BA99F6A-489F-2045-B833-B435C553A1EB}"/>
              </a:ext>
            </a:extLst>
          </p:cNvPr>
          <p:cNvSpPr>
            <a:spLocks noGrp="1"/>
          </p:cNvSpPr>
          <p:nvPr>
            <p:ph type="title"/>
          </p:nvPr>
        </p:nvSpPr>
        <p:spPr/>
        <p:txBody>
          <a:bodyPr/>
          <a:lstStyle/>
          <a:p>
            <a:r>
              <a:rPr lang="ja-JP" altLang="en-US">
                <a:gradFill>
                  <a:gsLst>
                    <a:gs pos="0">
                      <a:schemeClr val="tx1">
                        <a:lumMod val="75000"/>
                      </a:schemeClr>
                    </a:gs>
                    <a:gs pos="100000">
                      <a:schemeClr val="tx1">
                        <a:lumMod val="75000"/>
                      </a:schemeClr>
                    </a:gs>
                  </a:gsLst>
                  <a:lin ang="16200000" scaled="0"/>
                </a:gradFill>
              </a:rPr>
              <a:t>クラウドにおける監査ログの重要性</a:t>
            </a:r>
            <a:endParaRPr lang="ja-JP" altLang="en-US"/>
          </a:p>
        </p:txBody>
      </p:sp>
      <p:sp>
        <p:nvSpPr>
          <p:cNvPr id="5" name="テキスト ボックス 4">
            <a:extLst>
              <a:ext uri="{FF2B5EF4-FFF2-40B4-BE49-F238E27FC236}">
                <a16:creationId xmlns:a16="http://schemas.microsoft.com/office/drawing/2014/main" id="{3764E32A-7741-01EB-9BE6-2CF62DD3FDA8}"/>
              </a:ext>
            </a:extLst>
          </p:cNvPr>
          <p:cNvSpPr txBox="1"/>
          <p:nvPr/>
        </p:nvSpPr>
        <p:spPr>
          <a:xfrm>
            <a:off x="10607211" y="0"/>
            <a:ext cx="1584789" cy="369332"/>
          </a:xfrm>
          <a:prstGeom prst="rect">
            <a:avLst/>
          </a:prstGeom>
          <a:noFill/>
        </p:spPr>
        <p:txBody>
          <a:bodyPr wrap="square" anchor="ctr">
            <a:spAutoFit/>
          </a:bodyPr>
          <a:lstStyle/>
          <a:p>
            <a:pPr algn="ctr"/>
            <a:r>
              <a:rPr lang="en-US" altLang="ja-JP" sz="1800" b="0" i="0" dirty="0">
                <a:solidFill>
                  <a:schemeClr val="bg1">
                    <a:lumMod val="50000"/>
                  </a:schemeClr>
                </a:solidFill>
                <a:effectLst/>
                <a:latin typeface="Meiryo" panose="020B0604030504040204" pitchFamily="34" charset="-128"/>
                <a:ea typeface="Meiryo" panose="020B0604030504040204" pitchFamily="34" charset="-128"/>
              </a:rPr>
              <a:t>SEC04-BP01</a:t>
            </a:r>
            <a:endParaRPr lang="ja-JP" altLang="en-US">
              <a:solidFill>
                <a:schemeClr val="bg1">
                  <a:lumMod val="50000"/>
                </a:schemeClr>
              </a:solidFill>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28286707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正方形/長方形 56">
            <a:extLst>
              <a:ext uri="{FF2B5EF4-FFF2-40B4-BE49-F238E27FC236}">
                <a16:creationId xmlns:a16="http://schemas.microsoft.com/office/drawing/2014/main" id="{17CE9549-311B-45D2-83D4-715382A40E72}"/>
              </a:ext>
            </a:extLst>
          </p:cNvPr>
          <p:cNvSpPr/>
          <p:nvPr/>
        </p:nvSpPr>
        <p:spPr>
          <a:xfrm>
            <a:off x="5750129" y="1124086"/>
            <a:ext cx="6018178" cy="639864"/>
          </a:xfrm>
          <a:prstGeom prst="rect">
            <a:avLst/>
          </a:prstGeom>
          <a:solidFill>
            <a:srgbClr val="163D51"/>
          </a:solidFill>
          <a:ln>
            <a:no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ctr"/>
          <a:lstStyle/>
          <a:p>
            <a:r>
              <a:rPr kumimoji="1" lang="ja-JP" altLang="en-US" sz="2333" dirty="0">
                <a:gradFill>
                  <a:gsLst>
                    <a:gs pos="0">
                      <a:schemeClr val="bg1"/>
                    </a:gs>
                    <a:gs pos="100000">
                      <a:schemeClr val="bg1"/>
                    </a:gs>
                  </a:gsLst>
                  <a:lin ang="5400000" scaled="1"/>
                </a:gradFill>
                <a:latin typeface="Meiryo" panose="020B0604030504040204" pitchFamily="34" charset="-128"/>
                <a:ea typeface="Meiryo" panose="020B0604030504040204" pitchFamily="34" charset="-128"/>
              </a:rPr>
              <a:t>サービス概要</a:t>
            </a:r>
          </a:p>
        </p:txBody>
      </p:sp>
      <p:sp>
        <p:nvSpPr>
          <p:cNvPr id="58" name="正方形/長方形 57">
            <a:extLst>
              <a:ext uri="{FF2B5EF4-FFF2-40B4-BE49-F238E27FC236}">
                <a16:creationId xmlns:a16="http://schemas.microsoft.com/office/drawing/2014/main" id="{89092AE6-C005-40E4-820D-0B3B11566313}"/>
              </a:ext>
            </a:extLst>
          </p:cNvPr>
          <p:cNvSpPr/>
          <p:nvPr/>
        </p:nvSpPr>
        <p:spPr>
          <a:xfrm>
            <a:off x="5750129" y="1825559"/>
            <a:ext cx="6018178" cy="372671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48000" tIns="48000" rIns="48000" bIns="48000" rtlCol="0" anchor="t" anchorCtr="0">
            <a:spAutoFit/>
          </a:bodyPr>
          <a:lstStyle/>
          <a:p>
            <a:pPr marL="191992" indent="-191992">
              <a:buFont typeface="Arial" panose="020B0604020202020204" pitchFamily="34" charset="0"/>
              <a:buChar char="•"/>
            </a:pPr>
            <a:r>
              <a:rPr kumimoji="1" lang="en-US" altLang="ja-JP" sz="200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AWS</a:t>
            </a:r>
            <a:r>
              <a:rPr kumimoji="1" lang="ja-JP" altLang="en-US" sz="200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アカウントの作成</a:t>
            </a:r>
            <a:r>
              <a:rPr kumimoji="1" lang="ja-JP" altLang="en-US" sz="200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と管理の機能を提供</a:t>
            </a:r>
            <a:endParaRPr kumimoji="1" lang="ja-JP" altLang="en-US" sz="200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endParaRPr>
          </a:p>
          <a:p>
            <a:pPr marL="479981" indent="-311988">
              <a:spcBef>
                <a:spcPts val="267"/>
              </a:spcBef>
              <a:buFont typeface="Wingdings" panose="05000000000000000000" pitchFamily="2" charset="2"/>
              <a:buChar char="Ø"/>
            </a:pPr>
            <a:r>
              <a:rPr kumimoji="1" lang="ja-JP" altLang="en-US" sz="1667">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対象の</a:t>
            </a:r>
            <a:r>
              <a:rPr kumimoji="1" lang="en-US" altLang="ja-JP"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AWS</a:t>
            </a:r>
            <a:r>
              <a:rPr kumimoji="1" lang="ja-JP" altLang="en-US" sz="1667">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アカウントを組織という単位で管理</a:t>
            </a:r>
            <a:endParaRPr kumimoji="1" lang="en-US" altLang="ja-JP"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endParaRPr>
          </a:p>
          <a:p>
            <a:pPr marL="479981" indent="-311988">
              <a:spcBef>
                <a:spcPts val="267"/>
              </a:spcBef>
              <a:buFont typeface="Wingdings" panose="05000000000000000000" pitchFamily="2" charset="2"/>
              <a:buChar char="Ø"/>
            </a:pPr>
            <a:r>
              <a:rPr kumimoji="1" lang="ja-JP" altLang="en-US" sz="1667">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組織単位</a:t>
            </a:r>
            <a:r>
              <a:rPr kumimoji="1" lang="en-US" altLang="ja-JP"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(OU)</a:t>
            </a:r>
            <a:r>
              <a:rPr kumimoji="1" lang="ja-JP" altLang="en-US" sz="1667">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により</a:t>
            </a:r>
            <a:r>
              <a:rPr kumimoji="1" lang="en-US" altLang="ja-JP"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AWS</a:t>
            </a:r>
            <a:r>
              <a:rPr kumimoji="1" lang="ja-JP" altLang="en-US" sz="1667">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アカウントの階層構造を定義</a:t>
            </a:r>
            <a:endParaRPr kumimoji="1" lang="en-US" altLang="ja-JP"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endParaRPr>
          </a:p>
          <a:p>
            <a:pPr marL="479981" indent="-311988">
              <a:spcBef>
                <a:spcPts val="267"/>
              </a:spcBef>
              <a:buFont typeface="Wingdings" panose="05000000000000000000" pitchFamily="2" charset="2"/>
              <a:buChar char="Ø"/>
            </a:pPr>
            <a:r>
              <a:rPr kumimoji="1" lang="en-US" altLang="ja-JP"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Organizations</a:t>
            </a:r>
            <a:r>
              <a:rPr kumimoji="1" lang="ja-JP" altLang="en-US"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画面からアカウント払い出し可能</a:t>
            </a:r>
            <a:endParaRPr kumimoji="1" lang="en-US" altLang="ja-JP"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endParaRPr>
          </a:p>
          <a:p>
            <a:pPr marL="479981" indent="-311988">
              <a:spcBef>
                <a:spcPts val="267"/>
              </a:spcBef>
              <a:buFont typeface="Wingdings" panose="05000000000000000000" pitchFamily="2" charset="2"/>
              <a:buChar char="Ø"/>
            </a:pPr>
            <a:r>
              <a:rPr kumimoji="1" lang="ja-JP" altLang="en-US"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支払いの自動での紐づけが可能</a:t>
            </a:r>
            <a:endParaRPr kumimoji="1" lang="en-US" altLang="ja-JP"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endParaRPr>
          </a:p>
          <a:p>
            <a:pPr marL="479981" indent="-311988">
              <a:spcBef>
                <a:spcPts val="267"/>
              </a:spcBef>
              <a:buFont typeface="Wingdings" panose="05000000000000000000" pitchFamily="2" charset="2"/>
              <a:buChar char="Ø"/>
            </a:pPr>
            <a:r>
              <a:rPr kumimoji="1" lang="en-US" altLang="ja-JP"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AWS IAM Identity Center</a:t>
            </a:r>
            <a:r>
              <a:rPr kumimoji="1" lang="en-US" altLang="ja-JP" sz="1667" b="1" baseline="30000" dirty="0">
                <a:solidFill>
                  <a:srgbClr val="FF9900"/>
                </a:solidFill>
                <a:latin typeface="Meiryo" panose="020B0604030504040204" pitchFamily="34" charset="-128"/>
                <a:ea typeface="Meiryo" panose="020B0604030504040204" pitchFamily="34" charset="-128"/>
              </a:rPr>
              <a:t>*</a:t>
            </a:r>
            <a:r>
              <a:rPr kumimoji="1" lang="ja-JP" altLang="en-US" sz="1667">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など</a:t>
            </a:r>
            <a:r>
              <a:rPr kumimoji="1" lang="ja-JP" altLang="en-US"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のサービス連携による管理性向上</a:t>
            </a:r>
            <a:endParaRPr kumimoji="1" lang="en-US" altLang="ja-JP"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endParaRPr>
          </a:p>
          <a:p>
            <a:pPr marL="191992" indent="-191992">
              <a:spcBef>
                <a:spcPts val="533"/>
              </a:spcBef>
              <a:buFont typeface="Arial" panose="020B0604020202020204" pitchFamily="34" charset="0"/>
              <a:buChar char="•"/>
            </a:pPr>
            <a:r>
              <a:rPr kumimoji="1" lang="ja-JP" altLang="en-US" sz="200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ポリシーベースでのアカウント管理</a:t>
            </a:r>
            <a:endParaRPr kumimoji="1" lang="ja-JP" altLang="en-US" sz="3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endParaRPr>
          </a:p>
          <a:p>
            <a:pPr marL="479981" indent="-311988">
              <a:spcBef>
                <a:spcPts val="267"/>
              </a:spcBef>
              <a:buFont typeface="Wingdings" panose="05000000000000000000" pitchFamily="2" charset="2"/>
              <a:buChar char="Ø"/>
            </a:pPr>
            <a:r>
              <a:rPr kumimoji="1" lang="ja-JP" altLang="en-US" sz="1667">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ポリシーを組織内のアカウントに</a:t>
            </a:r>
            <a:r>
              <a:rPr kumimoji="1" lang="ja-JP" altLang="en-US"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適用</a:t>
            </a:r>
            <a:endParaRPr kumimoji="1" lang="en-US" altLang="ja-JP"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endParaRPr>
          </a:p>
          <a:p>
            <a:pPr marL="479981" indent="-311988">
              <a:spcBef>
                <a:spcPts val="267"/>
              </a:spcBef>
              <a:buFont typeface="Wingdings" panose="05000000000000000000" pitchFamily="2" charset="2"/>
              <a:buChar char="Ø"/>
            </a:pPr>
            <a:r>
              <a:rPr kumimoji="1" lang="ja-JP" altLang="en-US"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複数アカウント間で</a:t>
            </a:r>
            <a:r>
              <a:rPr kumimoji="1" lang="en-US" altLang="ja-JP"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AWS</a:t>
            </a:r>
            <a:r>
              <a:rPr kumimoji="1" lang="ja-JP" altLang="en-US"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のサービス、リソース、リージョンへのアクセスを管理</a:t>
            </a:r>
            <a:endParaRPr kumimoji="1" lang="en-US" altLang="ja-JP"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endParaRPr>
          </a:p>
          <a:p>
            <a:pPr marL="191992" indent="-191992">
              <a:spcBef>
                <a:spcPts val="533"/>
              </a:spcBef>
              <a:buFont typeface="Arial" panose="020B0604020202020204" pitchFamily="34" charset="0"/>
              <a:buChar char="•"/>
            </a:pPr>
            <a:r>
              <a:rPr kumimoji="1" lang="ja-JP" altLang="en-US" sz="200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無償で利用可能</a:t>
            </a:r>
          </a:p>
        </p:txBody>
      </p:sp>
      <p:cxnSp>
        <p:nvCxnSpPr>
          <p:cNvPr id="59" name="直線コネクタ 58">
            <a:extLst>
              <a:ext uri="{FF2B5EF4-FFF2-40B4-BE49-F238E27FC236}">
                <a16:creationId xmlns:a16="http://schemas.microsoft.com/office/drawing/2014/main" id="{1DCEE0F4-83F2-43E3-AF4B-7C2659E56095}"/>
              </a:ext>
            </a:extLst>
          </p:cNvPr>
          <p:cNvCxnSpPr/>
          <p:nvPr/>
        </p:nvCxnSpPr>
        <p:spPr>
          <a:xfrm flipH="1">
            <a:off x="547200" y="4811991"/>
            <a:ext cx="4780800" cy="0"/>
          </a:xfrm>
          <a:prstGeom prst="line">
            <a:avLst/>
          </a:prstGeom>
          <a:ln w="38100">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60" name="正方形/長方形 59">
            <a:extLst>
              <a:ext uri="{FF2B5EF4-FFF2-40B4-BE49-F238E27FC236}">
                <a16:creationId xmlns:a16="http://schemas.microsoft.com/office/drawing/2014/main" id="{DAA26083-B29C-4446-9D08-A076B7F1D624}"/>
              </a:ext>
            </a:extLst>
          </p:cNvPr>
          <p:cNvSpPr/>
          <p:nvPr/>
        </p:nvSpPr>
        <p:spPr>
          <a:xfrm>
            <a:off x="547200" y="4970317"/>
            <a:ext cx="4780800" cy="814955"/>
          </a:xfrm>
          <a:prstGeom prst="rect">
            <a:avLst/>
          </a:prstGeom>
          <a:noFill/>
          <a:ln w="1270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wrap="square" lIns="48000" tIns="48000" rIns="48000" bIns="48000" rtlCol="0" anchor="t" anchorCtr="0">
            <a:spAutoFit/>
          </a:bodyPr>
          <a:lstStyle/>
          <a:p>
            <a:pPr algn="ctr"/>
            <a:r>
              <a:rPr kumimoji="1" lang="en-US" altLang="ja-JP" sz="2333">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AWS </a:t>
            </a:r>
            <a:r>
              <a:rPr kumimoji="1" lang="ja-JP" altLang="en-US" sz="2333">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アカウント全体の一元管理を</a:t>
            </a:r>
            <a:br>
              <a:rPr kumimoji="1" lang="en-US" altLang="ja-JP" sz="2333">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br>
            <a:r>
              <a:rPr kumimoji="1" lang="ja-JP" altLang="en-US" sz="2333">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実現するサービス</a:t>
            </a:r>
            <a:endParaRPr kumimoji="1" lang="en-US" altLang="ja-JP" sz="2333">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endParaRPr>
          </a:p>
        </p:txBody>
      </p:sp>
      <p:sp>
        <p:nvSpPr>
          <p:cNvPr id="61" name="正方形/長方形 60">
            <a:extLst>
              <a:ext uri="{FF2B5EF4-FFF2-40B4-BE49-F238E27FC236}">
                <a16:creationId xmlns:a16="http://schemas.microsoft.com/office/drawing/2014/main" id="{2557BC9E-B9AE-4281-B466-438A7BFEE772}"/>
              </a:ext>
            </a:extLst>
          </p:cNvPr>
          <p:cNvSpPr/>
          <p:nvPr/>
        </p:nvSpPr>
        <p:spPr>
          <a:xfrm>
            <a:off x="547200" y="4230040"/>
            <a:ext cx="4780800" cy="512496"/>
          </a:xfrm>
          <a:prstGeom prst="rect">
            <a:avLst/>
          </a:prstGeom>
          <a:ln>
            <a:noFill/>
          </a:ln>
        </p:spPr>
        <p:txBody>
          <a:bodyPr wrap="square" lIns="192000" tIns="48000" rIns="48000" bIns="48000" anchor="ctr" anchorCtr="0">
            <a:noAutofit/>
          </a:bodyPr>
          <a:lstStyle/>
          <a:p>
            <a:pPr algn="ctr"/>
            <a:r>
              <a:rPr kumimoji="1" lang="en-US" altLang="ja-JP" sz="2333" b="1"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AWS Organizations</a:t>
            </a:r>
            <a:endParaRPr lang="ja-JP" altLang="en-US" sz="2333" b="1"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endParaRPr>
          </a:p>
        </p:txBody>
      </p:sp>
      <p:sp>
        <p:nvSpPr>
          <p:cNvPr id="9" name="テキスト ボックス 8"/>
          <p:cNvSpPr txBox="1"/>
          <p:nvPr/>
        </p:nvSpPr>
        <p:spPr>
          <a:xfrm>
            <a:off x="5916206" y="6063988"/>
            <a:ext cx="4783544" cy="451534"/>
          </a:xfrm>
          <a:prstGeom prst="rect">
            <a:avLst/>
          </a:prstGeom>
          <a:noFill/>
        </p:spPr>
        <p:txBody>
          <a:bodyPr wrap="square" rtlCol="0">
            <a:spAutoFit/>
          </a:bodyPr>
          <a:lstStyle/>
          <a:p>
            <a:r>
              <a:rPr kumimoji="1" lang="ja-JP" altLang="en-US" sz="1167">
                <a:solidFill>
                  <a:schemeClr val="tx1">
                    <a:lumMod val="75000"/>
                  </a:schemeClr>
                </a:solidFill>
                <a:latin typeface="Meiryo" panose="020B0604030504040204" pitchFamily="34" charset="-128"/>
                <a:ea typeface="Meiryo" panose="020B0604030504040204" pitchFamily="34" charset="-128"/>
              </a:rPr>
              <a:t>参考</a:t>
            </a:r>
            <a:r>
              <a:rPr kumimoji="1" lang="en-US" altLang="ja-JP" sz="1167" dirty="0">
                <a:solidFill>
                  <a:schemeClr val="tx1">
                    <a:lumMod val="75000"/>
                  </a:schemeClr>
                </a:solidFill>
                <a:latin typeface="Meiryo" panose="020B0604030504040204" pitchFamily="34" charset="-128"/>
                <a:ea typeface="Meiryo" panose="020B0604030504040204" pitchFamily="34" charset="-128"/>
              </a:rPr>
              <a:t>)</a:t>
            </a:r>
            <a:r>
              <a:rPr lang="en-US" altLang="ja-JP" sz="1167" dirty="0">
                <a:solidFill>
                  <a:schemeClr val="tx1">
                    <a:lumMod val="75000"/>
                  </a:schemeClr>
                </a:solidFill>
                <a:latin typeface="Meiryo" panose="020B0604030504040204" pitchFamily="34" charset="-128"/>
                <a:ea typeface="Meiryo" panose="020B0604030504040204" pitchFamily="34" charset="-128"/>
              </a:rPr>
              <a:t> AWS Organizations </a:t>
            </a:r>
            <a:r>
              <a:rPr lang="ja-JP" altLang="en-US" sz="1167">
                <a:solidFill>
                  <a:schemeClr val="tx1">
                    <a:lumMod val="75000"/>
                  </a:schemeClr>
                </a:solidFill>
                <a:latin typeface="Meiryo" panose="020B0604030504040204" pitchFamily="34" charset="-128"/>
                <a:ea typeface="Meiryo" panose="020B0604030504040204" pitchFamily="34" charset="-128"/>
              </a:rPr>
              <a:t>のよくある質問</a:t>
            </a:r>
            <a:endParaRPr kumimoji="1" lang="en-US" altLang="ja-JP" sz="1167" dirty="0">
              <a:solidFill>
                <a:schemeClr val="tx1">
                  <a:lumMod val="75000"/>
                </a:schemeClr>
              </a:solidFill>
              <a:latin typeface="Meiryo" panose="020B0604030504040204" pitchFamily="34" charset="-128"/>
              <a:ea typeface="Meiryo" panose="020B0604030504040204" pitchFamily="34" charset="-128"/>
            </a:endParaRPr>
          </a:p>
          <a:p>
            <a:r>
              <a:rPr kumimoji="1" lang="en-US" altLang="ja-JP" sz="1167" dirty="0">
                <a:solidFill>
                  <a:schemeClr val="tx1">
                    <a:lumMod val="75000"/>
                  </a:schemeClr>
                </a:solidFill>
                <a:latin typeface="Meiryo" panose="020B0604030504040204" pitchFamily="34" charset="-128"/>
                <a:ea typeface="Meiryo" panose="020B0604030504040204" pitchFamily="34" charset="-128"/>
                <a:hlinkClick r:id="rId3"/>
              </a:rPr>
              <a:t>https://aws.amazon.com/jp/organizations/faqs/</a:t>
            </a:r>
            <a:endParaRPr kumimoji="1" lang="en-US" altLang="ja-JP" sz="1167" dirty="0">
              <a:solidFill>
                <a:schemeClr val="tx1">
                  <a:lumMod val="75000"/>
                </a:schemeClr>
              </a:solidFill>
              <a:latin typeface="Meiryo" panose="020B0604030504040204" pitchFamily="34" charset="-128"/>
              <a:ea typeface="Meiryo" panose="020B0604030504040204" pitchFamily="34" charset="-128"/>
            </a:endParaRPr>
          </a:p>
        </p:txBody>
      </p:sp>
      <p:pic>
        <p:nvPicPr>
          <p:cNvPr id="10" name="Graphic 10">
            <a:extLst>
              <a:ext uri="{FF2B5EF4-FFF2-40B4-BE49-F238E27FC236}">
                <a16:creationId xmlns:a16="http://schemas.microsoft.com/office/drawing/2014/main" id="{1C9B478D-F102-3346-A803-6ADA0E14E35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833600" y="1921058"/>
            <a:ext cx="2208000" cy="2208000"/>
          </a:xfrm>
          <a:prstGeom prst="rect">
            <a:avLst/>
          </a:prstGeom>
        </p:spPr>
      </p:pic>
      <p:sp>
        <p:nvSpPr>
          <p:cNvPr id="2" name="タイトル 1">
            <a:extLst>
              <a:ext uri="{FF2B5EF4-FFF2-40B4-BE49-F238E27FC236}">
                <a16:creationId xmlns:a16="http://schemas.microsoft.com/office/drawing/2014/main" id="{CF1C343E-50CC-4143-A2C8-73ABBDC0045A}"/>
              </a:ext>
            </a:extLst>
          </p:cNvPr>
          <p:cNvSpPr>
            <a:spLocks noGrp="1"/>
          </p:cNvSpPr>
          <p:nvPr>
            <p:ph type="title"/>
          </p:nvPr>
        </p:nvSpPr>
        <p:spPr/>
        <p:txBody>
          <a:bodyPr/>
          <a:lstStyle/>
          <a:p>
            <a:r>
              <a:rPr lang="ja-JP" altLang="en-US" sz="2800" b="0"/>
              <a:t>参考</a:t>
            </a:r>
            <a:r>
              <a:rPr lang="en-US" altLang="ja-JP" sz="2800" b="0" dirty="0"/>
              <a:t>: AWS Organizations</a:t>
            </a:r>
            <a:r>
              <a:rPr lang="ja-JP" altLang="en-US" sz="2800" b="0"/>
              <a:t>概要</a:t>
            </a:r>
          </a:p>
        </p:txBody>
      </p:sp>
      <p:sp>
        <p:nvSpPr>
          <p:cNvPr id="11" name="テキスト ボックス 10">
            <a:extLst>
              <a:ext uri="{FF2B5EF4-FFF2-40B4-BE49-F238E27FC236}">
                <a16:creationId xmlns:a16="http://schemas.microsoft.com/office/drawing/2014/main" id="{7E17C719-54CA-2772-B0D6-2BA6CC77CEF2}"/>
              </a:ext>
            </a:extLst>
          </p:cNvPr>
          <p:cNvSpPr txBox="1"/>
          <p:nvPr/>
        </p:nvSpPr>
        <p:spPr>
          <a:xfrm>
            <a:off x="5916206" y="5631511"/>
            <a:ext cx="4515134" cy="323165"/>
          </a:xfrm>
          <a:prstGeom prst="rect">
            <a:avLst/>
          </a:prstGeom>
          <a:noFill/>
        </p:spPr>
        <p:txBody>
          <a:bodyPr wrap="square" rtlCol="0">
            <a:spAutoFit/>
          </a:bodyPr>
          <a:lstStyle/>
          <a:p>
            <a:r>
              <a:rPr kumimoji="1" lang="en-US" altLang="ja-JP" sz="1500" b="1" dirty="0">
                <a:solidFill>
                  <a:srgbClr val="FF9900"/>
                </a:solidFill>
                <a:latin typeface="Meiryo" panose="020B0604030504040204" pitchFamily="34" charset="-128"/>
                <a:ea typeface="Meiryo" panose="020B0604030504040204" pitchFamily="34" charset="-128"/>
                <a:cs typeface="Amazon Ember" panose="020B0603020204020204" pitchFamily="34" charset="0"/>
              </a:rPr>
              <a:t>*</a:t>
            </a:r>
            <a:r>
              <a:rPr kumimoji="1" lang="en-US" altLang="ja-JP" sz="1500" dirty="0">
                <a:latin typeface="Meiryo" panose="020B0604030504040204" pitchFamily="34" charset="-128"/>
                <a:ea typeface="Meiryo" panose="020B0604030504040204" pitchFamily="34" charset="-128"/>
                <a:cs typeface="Amazon Ember" panose="020B0603020204020204" pitchFamily="34" charset="0"/>
              </a:rPr>
              <a:t> AWS Single Sign-On</a:t>
            </a:r>
            <a:r>
              <a:rPr kumimoji="1" lang="ja-JP" altLang="en-US" sz="1500">
                <a:latin typeface="Meiryo" panose="020B0604030504040204" pitchFamily="34" charset="-128"/>
                <a:ea typeface="Meiryo" panose="020B0604030504040204" pitchFamily="34" charset="-128"/>
                <a:cs typeface="Amazon Ember" panose="020B0603020204020204" pitchFamily="34" charset="0"/>
              </a:rPr>
              <a:t>の後継サービス</a:t>
            </a:r>
          </a:p>
        </p:txBody>
      </p:sp>
      <p:sp>
        <p:nvSpPr>
          <p:cNvPr id="3" name="テキスト ボックス 2">
            <a:extLst>
              <a:ext uri="{FF2B5EF4-FFF2-40B4-BE49-F238E27FC236}">
                <a16:creationId xmlns:a16="http://schemas.microsoft.com/office/drawing/2014/main" id="{328BF6B8-CA22-E4E6-D04B-3EE6E9C961C1}"/>
              </a:ext>
            </a:extLst>
          </p:cNvPr>
          <p:cNvSpPr txBox="1"/>
          <p:nvPr/>
        </p:nvSpPr>
        <p:spPr>
          <a:xfrm>
            <a:off x="10607211" y="0"/>
            <a:ext cx="1584789" cy="369332"/>
          </a:xfrm>
          <a:prstGeom prst="rect">
            <a:avLst/>
          </a:prstGeom>
          <a:noFill/>
        </p:spPr>
        <p:txBody>
          <a:bodyPr wrap="square" anchor="ctr">
            <a:spAutoFit/>
          </a:bodyPr>
          <a:lstStyle/>
          <a:p>
            <a:pPr algn="ctr"/>
            <a:r>
              <a:rPr lang="en-US" altLang="ja-JP" sz="1800" b="0" i="0" dirty="0">
                <a:solidFill>
                  <a:schemeClr val="bg1">
                    <a:lumMod val="50000"/>
                  </a:schemeClr>
                </a:solidFill>
                <a:effectLst/>
                <a:latin typeface="Meiryo" panose="020B0604030504040204" pitchFamily="34" charset="-128"/>
                <a:ea typeface="Meiryo" panose="020B0604030504040204" pitchFamily="34" charset="-128"/>
              </a:rPr>
              <a:t>SEC01-BP01</a:t>
            </a:r>
            <a:endParaRPr lang="ja-JP" altLang="en-US">
              <a:solidFill>
                <a:schemeClr val="bg1">
                  <a:lumMod val="50000"/>
                </a:schemeClr>
              </a:solidFill>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44111043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正方形/長方形 35">
            <a:extLst>
              <a:ext uri="{FF2B5EF4-FFF2-40B4-BE49-F238E27FC236}">
                <a16:creationId xmlns:a16="http://schemas.microsoft.com/office/drawing/2014/main" id="{EFCB662E-CE58-41A8-BAA6-227BA9DA2F01}"/>
              </a:ext>
            </a:extLst>
          </p:cNvPr>
          <p:cNvSpPr/>
          <p:nvPr/>
        </p:nvSpPr>
        <p:spPr>
          <a:xfrm>
            <a:off x="442698" y="1883983"/>
            <a:ext cx="4251680" cy="3437479"/>
          </a:xfrm>
          <a:prstGeom prst="rect">
            <a:avLst/>
          </a:prstGeom>
        </p:spPr>
        <p:txBody>
          <a:bodyPr wrap="square" lIns="48000" tIns="0" rIns="48000" bIns="0">
            <a:spAutoFit/>
          </a:bodyPr>
          <a:lstStyle/>
          <a:p>
            <a:pPr marL="119995" indent="-119995">
              <a:spcBef>
                <a:spcPts val="800"/>
              </a:spcBef>
              <a:buFont typeface="Arial" panose="020B0604020202020204" pitchFamily="34" charset="0"/>
              <a:buChar char="•"/>
            </a:pPr>
            <a:r>
              <a:rPr lang="ja-JP" altLang="en-US" sz="2000" b="1" dirty="0">
                <a:gradFill>
                  <a:gsLst>
                    <a:gs pos="0">
                      <a:schemeClr val="tx1">
                        <a:lumMod val="75000"/>
                      </a:schemeClr>
                    </a:gs>
                    <a:gs pos="100000">
                      <a:schemeClr val="tx1">
                        <a:lumMod val="75000"/>
                      </a:schemeClr>
                    </a:gs>
                  </a:gsLst>
                  <a:lin ang="8100000" scaled="1"/>
                </a:gradFill>
                <a:latin typeface="Meiryo" panose="020B0604030504040204" pitchFamily="34" charset="-128"/>
                <a:ea typeface="Meiryo" panose="020B0604030504040204" pitchFamily="34" charset="-128"/>
              </a:rPr>
              <a:t>監査ログの識別</a:t>
            </a:r>
            <a:endParaRPr lang="en-US" altLang="ja-JP" sz="2000" dirty="0">
              <a:gradFill>
                <a:gsLst>
                  <a:gs pos="0">
                    <a:schemeClr val="tx1">
                      <a:lumMod val="75000"/>
                    </a:schemeClr>
                  </a:gs>
                  <a:gs pos="100000">
                    <a:schemeClr val="tx1">
                      <a:lumMod val="75000"/>
                    </a:schemeClr>
                  </a:gs>
                </a:gsLst>
                <a:lin ang="8100000" scaled="1"/>
              </a:gradFill>
              <a:latin typeface="Meiryo" panose="020B0604030504040204" pitchFamily="34" charset="-128"/>
              <a:ea typeface="Meiryo" panose="020B0604030504040204" pitchFamily="34" charset="-128"/>
            </a:endParaRPr>
          </a:p>
          <a:p>
            <a:pPr marL="479981" indent="-311988">
              <a:spcBef>
                <a:spcPts val="267"/>
              </a:spcBef>
              <a:buFont typeface="Wingdings" panose="05000000000000000000" pitchFamily="2" charset="2"/>
              <a:buChar char="Ø"/>
            </a:pPr>
            <a:r>
              <a:rPr lang="ja-JP" altLang="en-US" sz="1667" dirty="0">
                <a:gradFill>
                  <a:gsLst>
                    <a:gs pos="0">
                      <a:schemeClr val="tx1">
                        <a:lumMod val="75000"/>
                      </a:schemeClr>
                    </a:gs>
                    <a:gs pos="100000">
                      <a:schemeClr val="tx1">
                        <a:lumMod val="75000"/>
                      </a:schemeClr>
                    </a:gs>
                  </a:gsLst>
                  <a:lin ang="8100000" scaled="1"/>
                </a:gradFill>
                <a:latin typeface="Meiryo" panose="020B0604030504040204" pitchFamily="34" charset="-128"/>
                <a:ea typeface="Meiryo" panose="020B0604030504040204" pitchFamily="34" charset="-128"/>
              </a:rPr>
              <a:t>何を監査ログとして取り扱うかは各社の規定等を踏まえ決定が必要</a:t>
            </a:r>
            <a:endParaRPr lang="en-US" altLang="ja-JP" sz="1667" dirty="0">
              <a:gradFill>
                <a:gsLst>
                  <a:gs pos="0">
                    <a:schemeClr val="tx1">
                      <a:lumMod val="75000"/>
                    </a:schemeClr>
                  </a:gs>
                  <a:gs pos="100000">
                    <a:schemeClr val="tx1">
                      <a:lumMod val="75000"/>
                    </a:schemeClr>
                  </a:gs>
                </a:gsLst>
                <a:lin ang="8100000" scaled="1"/>
              </a:gradFill>
              <a:latin typeface="Meiryo" panose="020B0604030504040204" pitchFamily="34" charset="-128"/>
              <a:ea typeface="Meiryo" panose="020B0604030504040204" pitchFamily="34" charset="-128"/>
            </a:endParaRPr>
          </a:p>
          <a:p>
            <a:pPr marL="479981" indent="-311988">
              <a:spcBef>
                <a:spcPts val="267"/>
              </a:spcBef>
              <a:buFont typeface="Wingdings" panose="05000000000000000000" pitchFamily="2" charset="2"/>
              <a:buChar char="Ø"/>
            </a:pPr>
            <a:r>
              <a:rPr lang="ja-JP" altLang="en-US" sz="1667" b="1" dirty="0">
                <a:gradFill>
                  <a:gsLst>
                    <a:gs pos="0">
                      <a:schemeClr val="tx1">
                        <a:lumMod val="75000"/>
                      </a:schemeClr>
                    </a:gs>
                    <a:gs pos="100000">
                      <a:schemeClr val="tx1">
                        <a:lumMod val="75000"/>
                      </a:schemeClr>
                    </a:gs>
                  </a:gsLst>
                  <a:lin ang="8100000" scaled="1"/>
                </a:gradFill>
                <a:latin typeface="Meiryo" panose="020B0604030504040204" pitchFamily="34" charset="-128"/>
                <a:ea typeface="Meiryo" panose="020B0604030504040204" pitchFamily="34" charset="-128"/>
              </a:rPr>
              <a:t>監査ログは</a:t>
            </a:r>
            <a:r>
              <a:rPr lang="en-US" altLang="ja-JP" sz="1667" b="1" dirty="0">
                <a:gradFill>
                  <a:gsLst>
                    <a:gs pos="0">
                      <a:schemeClr val="tx1">
                        <a:lumMod val="75000"/>
                      </a:schemeClr>
                    </a:gs>
                    <a:gs pos="100000">
                      <a:schemeClr val="tx1">
                        <a:lumMod val="75000"/>
                      </a:schemeClr>
                    </a:gs>
                  </a:gsLst>
                  <a:lin ang="8100000" scaled="1"/>
                </a:gradFill>
                <a:latin typeface="Meiryo" panose="020B0604030504040204" pitchFamily="34" charset="-128"/>
                <a:ea typeface="Meiryo" panose="020B0604030504040204" pitchFamily="34" charset="-128"/>
              </a:rPr>
              <a:t>AWS</a:t>
            </a:r>
            <a:r>
              <a:rPr lang="ja-JP" altLang="en-US" sz="1667" b="1" dirty="0">
                <a:gradFill>
                  <a:gsLst>
                    <a:gs pos="0">
                      <a:schemeClr val="tx1">
                        <a:lumMod val="75000"/>
                      </a:schemeClr>
                    </a:gs>
                    <a:gs pos="100000">
                      <a:schemeClr val="tx1">
                        <a:lumMod val="75000"/>
                      </a:schemeClr>
                    </a:gs>
                  </a:gsLst>
                  <a:lin ang="8100000" scaled="1"/>
                </a:gradFill>
                <a:latin typeface="Meiryo" panose="020B0604030504040204" pitchFamily="34" charset="-128"/>
                <a:ea typeface="Meiryo" panose="020B0604030504040204" pitchFamily="34" charset="-128"/>
              </a:rPr>
              <a:t> </a:t>
            </a:r>
            <a:r>
              <a:rPr lang="en-US" altLang="ja-JP" sz="1667" b="1" dirty="0" err="1">
                <a:gradFill>
                  <a:gsLst>
                    <a:gs pos="0">
                      <a:schemeClr val="tx1">
                        <a:lumMod val="75000"/>
                      </a:schemeClr>
                    </a:gs>
                    <a:gs pos="100000">
                      <a:schemeClr val="tx1">
                        <a:lumMod val="75000"/>
                      </a:schemeClr>
                    </a:gs>
                  </a:gsLst>
                  <a:lin ang="8100000" scaled="1"/>
                </a:gradFill>
                <a:latin typeface="Meiryo" panose="020B0604030504040204" pitchFamily="34" charset="-128"/>
                <a:ea typeface="Meiryo" panose="020B0604030504040204" pitchFamily="34" charset="-128"/>
              </a:rPr>
              <a:t>CloudTrail</a:t>
            </a:r>
            <a:r>
              <a:rPr lang="ja-JP" altLang="en-US" sz="1667" b="1" dirty="0">
                <a:gradFill>
                  <a:gsLst>
                    <a:gs pos="0">
                      <a:schemeClr val="tx1">
                        <a:lumMod val="75000"/>
                      </a:schemeClr>
                    </a:gs>
                    <a:gs pos="100000">
                      <a:schemeClr val="tx1">
                        <a:lumMod val="75000"/>
                      </a:schemeClr>
                    </a:gs>
                  </a:gsLst>
                  <a:lin ang="8100000" scaled="1"/>
                </a:gradFill>
                <a:latin typeface="Meiryo" panose="020B0604030504040204" pitchFamily="34" charset="-128"/>
                <a:ea typeface="Meiryo" panose="020B0604030504040204" pitchFamily="34" charset="-128"/>
              </a:rPr>
              <a:t>ログだけではない。</a:t>
            </a:r>
            <a:r>
              <a:rPr lang="ja-JP" altLang="en-US" sz="1667" dirty="0">
                <a:gradFill>
                  <a:gsLst>
                    <a:gs pos="0">
                      <a:schemeClr val="tx1">
                        <a:lumMod val="75000"/>
                      </a:schemeClr>
                    </a:gs>
                    <a:gs pos="100000">
                      <a:schemeClr val="tx1">
                        <a:lumMod val="75000"/>
                      </a:schemeClr>
                    </a:gs>
                  </a:gsLst>
                  <a:lin ang="8100000" scaled="1"/>
                </a:gradFill>
                <a:latin typeface="Meiryo" panose="020B0604030504040204" pitchFamily="34" charset="-128"/>
                <a:ea typeface="Meiryo" panose="020B0604030504040204" pitchFamily="34" charset="-128"/>
              </a:rPr>
              <a:t>組織の要件に沿って定義</a:t>
            </a:r>
            <a:r>
              <a:rPr lang="ja-JP" altLang="en-US" sz="1667">
                <a:gradFill>
                  <a:gsLst>
                    <a:gs pos="0">
                      <a:schemeClr val="tx1">
                        <a:lumMod val="75000"/>
                      </a:schemeClr>
                    </a:gs>
                    <a:gs pos="100000">
                      <a:schemeClr val="tx1">
                        <a:lumMod val="75000"/>
                      </a:schemeClr>
                    </a:gs>
                  </a:gsLst>
                  <a:lin ang="8100000" scaled="1"/>
                </a:gradFill>
                <a:latin typeface="Meiryo" panose="020B0604030504040204" pitchFamily="34" charset="-128"/>
                <a:ea typeface="Meiryo" panose="020B0604030504040204" pitchFamily="34" charset="-128"/>
              </a:rPr>
              <a:t>が必要</a:t>
            </a:r>
            <a:endParaRPr lang="en-US" altLang="ja-JP" sz="1667" dirty="0">
              <a:gradFill>
                <a:gsLst>
                  <a:gs pos="0">
                    <a:schemeClr val="tx1">
                      <a:lumMod val="75000"/>
                    </a:schemeClr>
                  </a:gs>
                  <a:gs pos="100000">
                    <a:schemeClr val="tx1">
                      <a:lumMod val="75000"/>
                    </a:schemeClr>
                  </a:gs>
                </a:gsLst>
                <a:lin ang="8100000" scaled="1"/>
              </a:gradFill>
              <a:latin typeface="Meiryo" panose="020B0604030504040204" pitchFamily="34" charset="-128"/>
              <a:ea typeface="Meiryo" panose="020B0604030504040204" pitchFamily="34" charset="-128"/>
            </a:endParaRPr>
          </a:p>
          <a:p>
            <a:pPr marL="479981" indent="-311988">
              <a:spcBef>
                <a:spcPts val="267"/>
              </a:spcBef>
              <a:buFont typeface="Wingdings" panose="05000000000000000000" pitchFamily="2" charset="2"/>
              <a:buChar char="Ø"/>
            </a:pPr>
            <a:endParaRPr lang="en-US" altLang="ja-JP" sz="1667" dirty="0">
              <a:gradFill>
                <a:gsLst>
                  <a:gs pos="0">
                    <a:schemeClr val="tx1">
                      <a:lumMod val="75000"/>
                    </a:schemeClr>
                  </a:gs>
                  <a:gs pos="100000">
                    <a:schemeClr val="tx1">
                      <a:lumMod val="75000"/>
                    </a:schemeClr>
                  </a:gs>
                </a:gsLst>
                <a:lin ang="8100000" scaled="1"/>
              </a:gradFill>
              <a:latin typeface="Meiryo" panose="020B0604030504040204" pitchFamily="34" charset="-128"/>
              <a:ea typeface="Meiryo" panose="020B0604030504040204" pitchFamily="34" charset="-128"/>
            </a:endParaRPr>
          </a:p>
          <a:p>
            <a:pPr marL="119995" indent="-119995">
              <a:spcBef>
                <a:spcPts val="800"/>
              </a:spcBef>
              <a:buFont typeface="Arial" panose="020B0604020202020204" pitchFamily="34" charset="0"/>
              <a:buChar char="•"/>
            </a:pPr>
            <a:r>
              <a:rPr lang="ja-JP" altLang="en-US" sz="2000" b="1" dirty="0">
                <a:gradFill>
                  <a:gsLst>
                    <a:gs pos="0">
                      <a:schemeClr val="tx1">
                        <a:lumMod val="75000"/>
                      </a:schemeClr>
                    </a:gs>
                    <a:gs pos="100000">
                      <a:schemeClr val="tx1">
                        <a:lumMod val="75000"/>
                      </a:schemeClr>
                    </a:gs>
                  </a:gsLst>
                  <a:lin ang="8100000" scaled="1"/>
                </a:gradFill>
                <a:latin typeface="Meiryo" panose="020B0604030504040204" pitchFamily="34" charset="-128"/>
                <a:ea typeface="Meiryo" panose="020B0604030504040204" pitchFamily="34" charset="-128"/>
              </a:rPr>
              <a:t>監査ログの保管</a:t>
            </a:r>
            <a:endParaRPr lang="en-US" altLang="ja-JP" sz="2000" b="1" dirty="0">
              <a:gradFill>
                <a:gsLst>
                  <a:gs pos="0">
                    <a:schemeClr val="tx1">
                      <a:lumMod val="75000"/>
                    </a:schemeClr>
                  </a:gs>
                  <a:gs pos="100000">
                    <a:schemeClr val="tx1">
                      <a:lumMod val="75000"/>
                    </a:schemeClr>
                  </a:gs>
                </a:gsLst>
                <a:lin ang="8100000" scaled="1"/>
              </a:gradFill>
              <a:latin typeface="Meiryo" panose="020B0604030504040204" pitchFamily="34" charset="-128"/>
              <a:ea typeface="Meiryo" panose="020B0604030504040204" pitchFamily="34" charset="-128"/>
            </a:endParaRPr>
          </a:p>
          <a:p>
            <a:pPr marL="479981" indent="-311988">
              <a:spcBef>
                <a:spcPts val="267"/>
              </a:spcBef>
              <a:buFont typeface="Wingdings" panose="05000000000000000000" pitchFamily="2" charset="2"/>
              <a:buChar char="Ø"/>
            </a:pPr>
            <a:r>
              <a:rPr lang="ja-JP" altLang="en-US" sz="1667" dirty="0">
                <a:gradFill>
                  <a:gsLst>
                    <a:gs pos="0">
                      <a:schemeClr val="tx1">
                        <a:lumMod val="75000"/>
                      </a:schemeClr>
                    </a:gs>
                    <a:gs pos="100000">
                      <a:schemeClr val="tx1">
                        <a:lumMod val="75000"/>
                      </a:schemeClr>
                    </a:gs>
                  </a:gsLst>
                  <a:lin ang="8100000" scaled="1"/>
                </a:gradFill>
                <a:latin typeface="Meiryo" panose="020B0604030504040204" pitchFamily="34" charset="-128"/>
                <a:ea typeface="Meiryo" panose="020B0604030504040204" pitchFamily="34" charset="-128"/>
              </a:rPr>
              <a:t>監査ログはその他一般ログと異なり、不正な改ざんができないよう、</a:t>
            </a:r>
            <a:br>
              <a:rPr lang="en-US" altLang="ja-JP" sz="1667" dirty="0">
                <a:gradFill>
                  <a:gsLst>
                    <a:gs pos="0">
                      <a:schemeClr val="tx1">
                        <a:lumMod val="75000"/>
                      </a:schemeClr>
                    </a:gs>
                    <a:gs pos="100000">
                      <a:schemeClr val="tx1">
                        <a:lumMod val="75000"/>
                      </a:schemeClr>
                    </a:gs>
                  </a:gsLst>
                  <a:lin ang="8100000" scaled="1"/>
                </a:gradFill>
                <a:latin typeface="Meiryo" panose="020B0604030504040204" pitchFamily="34" charset="-128"/>
                <a:ea typeface="Meiryo" panose="020B0604030504040204" pitchFamily="34" charset="-128"/>
              </a:rPr>
            </a:br>
            <a:r>
              <a:rPr lang="ja-JP" altLang="en-US" sz="1667" dirty="0">
                <a:gradFill>
                  <a:gsLst>
                    <a:gs pos="0">
                      <a:schemeClr val="tx1">
                        <a:lumMod val="75000"/>
                      </a:schemeClr>
                    </a:gs>
                    <a:gs pos="100000">
                      <a:schemeClr val="tx1">
                        <a:lumMod val="75000"/>
                      </a:schemeClr>
                    </a:gs>
                  </a:gsLst>
                  <a:lin ang="8100000" scaled="1"/>
                </a:gradFill>
                <a:latin typeface="Meiryo" panose="020B0604030504040204" pitchFamily="34" charset="-128"/>
                <a:ea typeface="Meiryo" panose="020B0604030504040204" pitchFamily="34" charset="-128"/>
              </a:rPr>
              <a:t>専用の領域で保管する</a:t>
            </a:r>
            <a:br>
              <a:rPr lang="en-US" altLang="ja-JP" sz="1667" dirty="0">
                <a:gradFill>
                  <a:gsLst>
                    <a:gs pos="0">
                      <a:schemeClr val="tx1">
                        <a:lumMod val="75000"/>
                      </a:schemeClr>
                    </a:gs>
                    <a:gs pos="100000">
                      <a:schemeClr val="tx1">
                        <a:lumMod val="75000"/>
                      </a:schemeClr>
                    </a:gs>
                  </a:gsLst>
                  <a:lin ang="8100000" scaled="1"/>
                </a:gradFill>
                <a:latin typeface="Meiryo" panose="020B0604030504040204" pitchFamily="34" charset="-128"/>
                <a:ea typeface="Meiryo" panose="020B0604030504040204" pitchFamily="34" charset="-128"/>
              </a:rPr>
            </a:br>
            <a:r>
              <a:rPr lang="ja-JP" altLang="en-US" sz="1667" b="1" dirty="0">
                <a:gradFill>
                  <a:gsLst>
                    <a:gs pos="0">
                      <a:schemeClr val="tx1">
                        <a:lumMod val="75000"/>
                      </a:schemeClr>
                    </a:gs>
                    <a:gs pos="100000">
                      <a:schemeClr val="tx1">
                        <a:lumMod val="75000"/>
                      </a:schemeClr>
                    </a:gs>
                  </a:gsLst>
                  <a:lin ang="8100000" scaled="1"/>
                </a:gradFill>
                <a:latin typeface="Meiryo" panose="020B0604030504040204" pitchFamily="34" charset="-128"/>
                <a:ea typeface="Meiryo" panose="020B0604030504040204" pitchFamily="34" charset="-128"/>
              </a:rPr>
              <a:t>→ ログ集約アカウントの整備</a:t>
            </a:r>
            <a:endParaRPr lang="en-US" altLang="ja-JP" sz="1667" b="1" dirty="0">
              <a:gradFill>
                <a:gsLst>
                  <a:gs pos="0">
                    <a:schemeClr val="tx1">
                      <a:lumMod val="75000"/>
                    </a:schemeClr>
                  </a:gs>
                  <a:gs pos="100000">
                    <a:schemeClr val="tx1">
                      <a:lumMod val="75000"/>
                    </a:schemeClr>
                  </a:gs>
                </a:gsLst>
                <a:lin ang="8100000" scaled="1"/>
              </a:gradFill>
              <a:latin typeface="Meiryo" panose="020B0604030504040204" pitchFamily="34" charset="-128"/>
              <a:ea typeface="Meiryo" panose="020B0604030504040204" pitchFamily="34" charset="-128"/>
            </a:endParaRPr>
          </a:p>
        </p:txBody>
      </p:sp>
      <p:sp>
        <p:nvSpPr>
          <p:cNvPr id="33" name="正方形/長方形 32">
            <a:extLst>
              <a:ext uri="{FF2B5EF4-FFF2-40B4-BE49-F238E27FC236}">
                <a16:creationId xmlns:a16="http://schemas.microsoft.com/office/drawing/2014/main" id="{7BE29A99-764C-4F00-8FE2-25EC0434AB0E}"/>
              </a:ext>
            </a:extLst>
          </p:cNvPr>
          <p:cNvSpPr/>
          <p:nvPr/>
        </p:nvSpPr>
        <p:spPr>
          <a:xfrm>
            <a:off x="442698" y="1173646"/>
            <a:ext cx="4251680" cy="639864"/>
          </a:xfrm>
          <a:prstGeom prst="rect">
            <a:avLst/>
          </a:prstGeom>
          <a:solidFill>
            <a:schemeClr val="tx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ctr"/>
          <a:lstStyle/>
          <a:p>
            <a:pPr algn="ctr"/>
            <a:r>
              <a:rPr kumimoji="1" lang="ja-JP" altLang="en-US" sz="2667" dirty="0">
                <a:gradFill>
                  <a:gsLst>
                    <a:gs pos="0">
                      <a:schemeClr val="bg1"/>
                    </a:gs>
                    <a:gs pos="100000">
                      <a:schemeClr val="bg1"/>
                    </a:gs>
                  </a:gsLst>
                  <a:lin ang="5400000" scaled="1"/>
                </a:gradFill>
                <a:latin typeface="Meiryo" panose="020B0604030504040204" pitchFamily="34" charset="-128"/>
                <a:ea typeface="Meiryo" panose="020B0604030504040204" pitchFamily="34" charset="-128"/>
              </a:rPr>
              <a:t>監査ログの識別</a:t>
            </a:r>
          </a:p>
        </p:txBody>
      </p:sp>
      <p:sp>
        <p:nvSpPr>
          <p:cNvPr id="38" name="正方形/長方形 37">
            <a:extLst>
              <a:ext uri="{FF2B5EF4-FFF2-40B4-BE49-F238E27FC236}">
                <a16:creationId xmlns:a16="http://schemas.microsoft.com/office/drawing/2014/main" id="{5AC1F63B-D6D4-4A30-9872-031C0632DD42}"/>
              </a:ext>
            </a:extLst>
          </p:cNvPr>
          <p:cNvSpPr/>
          <p:nvPr/>
        </p:nvSpPr>
        <p:spPr>
          <a:xfrm>
            <a:off x="6265519" y="1124086"/>
            <a:ext cx="5733442" cy="63986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ctr"/>
          <a:lstStyle/>
          <a:p>
            <a:pPr algn="ctr"/>
            <a:endParaRPr kumimoji="1" lang="en-US" altLang="ja-JP" sz="2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endParaRPr>
          </a:p>
        </p:txBody>
      </p:sp>
      <p:sp>
        <p:nvSpPr>
          <p:cNvPr id="39" name="正方形/長方形 38">
            <a:extLst>
              <a:ext uri="{FF2B5EF4-FFF2-40B4-BE49-F238E27FC236}">
                <a16:creationId xmlns:a16="http://schemas.microsoft.com/office/drawing/2014/main" id="{BDA9FA7C-B8F4-4F81-A1F0-9328F56FB7FC}"/>
              </a:ext>
            </a:extLst>
          </p:cNvPr>
          <p:cNvSpPr/>
          <p:nvPr/>
        </p:nvSpPr>
        <p:spPr>
          <a:xfrm>
            <a:off x="4980969" y="1173646"/>
            <a:ext cx="7017992" cy="63986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ctr"/>
          <a:lstStyle/>
          <a:p>
            <a:r>
              <a:rPr kumimoji="1" lang="ja-JP" altLang="en-US" sz="2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監査ログの例</a:t>
            </a:r>
          </a:p>
        </p:txBody>
      </p:sp>
      <p:cxnSp>
        <p:nvCxnSpPr>
          <p:cNvPr id="40" name="直線コネクタ 39">
            <a:extLst>
              <a:ext uri="{FF2B5EF4-FFF2-40B4-BE49-F238E27FC236}">
                <a16:creationId xmlns:a16="http://schemas.microsoft.com/office/drawing/2014/main" id="{2889D92B-4F23-4202-9DB2-C41100E8228A}"/>
              </a:ext>
            </a:extLst>
          </p:cNvPr>
          <p:cNvCxnSpPr>
            <a:cxnSpLocks/>
          </p:cNvCxnSpPr>
          <p:nvPr/>
        </p:nvCxnSpPr>
        <p:spPr>
          <a:xfrm>
            <a:off x="4996786" y="1813509"/>
            <a:ext cx="7004485" cy="0"/>
          </a:xfrm>
          <a:prstGeom prst="line">
            <a:avLst/>
          </a:prstGeom>
          <a:ln>
            <a:solidFill>
              <a:srgbClr val="2A2E32"/>
            </a:solidFill>
          </a:ln>
          <a:effectLst/>
        </p:spPr>
        <p:style>
          <a:lnRef idx="2">
            <a:schemeClr val="accent1"/>
          </a:lnRef>
          <a:fillRef idx="0">
            <a:schemeClr val="accent1"/>
          </a:fillRef>
          <a:effectRef idx="1">
            <a:schemeClr val="accent1"/>
          </a:effectRef>
          <a:fontRef idx="minor">
            <a:schemeClr val="tx1"/>
          </a:fontRef>
        </p:style>
      </p:cxnSp>
      <p:sp>
        <p:nvSpPr>
          <p:cNvPr id="62" name="正方形/長方形 61">
            <a:extLst>
              <a:ext uri="{FF2B5EF4-FFF2-40B4-BE49-F238E27FC236}">
                <a16:creationId xmlns:a16="http://schemas.microsoft.com/office/drawing/2014/main" id="{7BE29A99-764C-4F00-8FE2-25EC0434AB0E}"/>
              </a:ext>
            </a:extLst>
          </p:cNvPr>
          <p:cNvSpPr/>
          <p:nvPr/>
        </p:nvSpPr>
        <p:spPr>
          <a:xfrm>
            <a:off x="5593913" y="2371419"/>
            <a:ext cx="1467680" cy="719351"/>
          </a:xfrm>
          <a:prstGeom prst="rect">
            <a:avLst/>
          </a:prstGeom>
          <a:solidFill>
            <a:schemeClr val="tx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ctr"/>
          <a:lstStyle/>
          <a:p>
            <a:pPr algn="ctr"/>
            <a:r>
              <a:rPr kumimoji="1" lang="ja-JP" altLang="en-US" sz="1667" dirty="0">
                <a:gradFill>
                  <a:gsLst>
                    <a:gs pos="0">
                      <a:schemeClr val="bg1"/>
                    </a:gs>
                    <a:gs pos="100000">
                      <a:schemeClr val="bg1"/>
                    </a:gs>
                  </a:gsLst>
                  <a:lin ang="5400000" scaled="1"/>
                </a:gradFill>
                <a:latin typeface="Meiryo" panose="020B0604030504040204" pitchFamily="34" charset="-128"/>
                <a:ea typeface="Meiryo" panose="020B0604030504040204" pitchFamily="34" charset="-128"/>
              </a:rPr>
              <a:t>環境操作</a:t>
            </a:r>
            <a:endParaRPr kumimoji="1" lang="en-US" altLang="ja-JP" sz="1667" dirty="0">
              <a:gradFill>
                <a:gsLst>
                  <a:gs pos="0">
                    <a:schemeClr val="bg1"/>
                  </a:gs>
                  <a:gs pos="100000">
                    <a:schemeClr val="bg1"/>
                  </a:gs>
                </a:gsLst>
                <a:lin ang="5400000" scaled="1"/>
              </a:gradFill>
              <a:latin typeface="Meiryo" panose="020B0604030504040204" pitchFamily="34" charset="-128"/>
              <a:ea typeface="Meiryo" panose="020B0604030504040204" pitchFamily="34" charset="-128"/>
            </a:endParaRPr>
          </a:p>
          <a:p>
            <a:pPr algn="ctr"/>
            <a:r>
              <a:rPr kumimoji="1" lang="ja-JP" altLang="en-US" sz="1667" dirty="0">
                <a:gradFill>
                  <a:gsLst>
                    <a:gs pos="0">
                      <a:schemeClr val="bg1"/>
                    </a:gs>
                    <a:gs pos="100000">
                      <a:schemeClr val="bg1"/>
                    </a:gs>
                  </a:gsLst>
                  <a:lin ang="5400000" scaled="1"/>
                </a:gradFill>
                <a:latin typeface="Meiryo" panose="020B0604030504040204" pitchFamily="34" charset="-128"/>
                <a:ea typeface="Meiryo" panose="020B0604030504040204" pitchFamily="34" charset="-128"/>
              </a:rPr>
              <a:t>ログ</a:t>
            </a:r>
          </a:p>
        </p:txBody>
      </p:sp>
      <p:sp>
        <p:nvSpPr>
          <p:cNvPr id="66" name="正方形/長方形 65">
            <a:extLst>
              <a:ext uri="{FF2B5EF4-FFF2-40B4-BE49-F238E27FC236}">
                <a16:creationId xmlns:a16="http://schemas.microsoft.com/office/drawing/2014/main" id="{7BE29A99-764C-4F00-8FE2-25EC0434AB0E}"/>
              </a:ext>
            </a:extLst>
          </p:cNvPr>
          <p:cNvSpPr/>
          <p:nvPr/>
        </p:nvSpPr>
        <p:spPr>
          <a:xfrm>
            <a:off x="7129913" y="2371419"/>
            <a:ext cx="2367477" cy="719351"/>
          </a:xfrm>
          <a:prstGeom prst="rect">
            <a:avLst/>
          </a:prstGeom>
          <a:solidFill>
            <a:schemeClr val="bg1"/>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ctr"/>
          <a:lstStyle/>
          <a:p>
            <a:r>
              <a:rPr kumimoji="1" lang="ja-JP" altLang="en-US" sz="1500" dirty="0">
                <a:solidFill>
                  <a:schemeClr val="tx1">
                    <a:lumMod val="75000"/>
                  </a:schemeClr>
                </a:solidFill>
                <a:latin typeface="Meiryo" panose="020B0604030504040204" pitchFamily="34" charset="-128"/>
                <a:ea typeface="Meiryo" panose="020B0604030504040204" pitchFamily="34" charset="-128"/>
              </a:rPr>
              <a:t>コンソールアクセス・</a:t>
            </a:r>
            <a:r>
              <a:rPr kumimoji="1" lang="en-US" altLang="ja-JP" sz="1500" dirty="0">
                <a:solidFill>
                  <a:schemeClr val="tx1">
                    <a:lumMod val="75000"/>
                  </a:schemeClr>
                </a:solidFill>
                <a:latin typeface="Meiryo" panose="020B0604030504040204" pitchFamily="34" charset="-128"/>
                <a:ea typeface="Meiryo" panose="020B0604030504040204" pitchFamily="34" charset="-128"/>
              </a:rPr>
              <a:t>API</a:t>
            </a:r>
            <a:r>
              <a:rPr kumimoji="1" lang="ja-JP" altLang="en-US" sz="1500" dirty="0">
                <a:solidFill>
                  <a:schemeClr val="tx1">
                    <a:lumMod val="75000"/>
                  </a:schemeClr>
                </a:solidFill>
                <a:latin typeface="Meiryo" panose="020B0604030504040204" pitchFamily="34" charset="-128"/>
                <a:ea typeface="Meiryo" panose="020B0604030504040204" pitchFamily="34" charset="-128"/>
              </a:rPr>
              <a:t>操作を記録</a:t>
            </a:r>
          </a:p>
        </p:txBody>
      </p:sp>
      <p:sp>
        <p:nvSpPr>
          <p:cNvPr id="67" name="正方形/長方形 66">
            <a:extLst>
              <a:ext uri="{FF2B5EF4-FFF2-40B4-BE49-F238E27FC236}">
                <a16:creationId xmlns:a16="http://schemas.microsoft.com/office/drawing/2014/main" id="{7BE29A99-764C-4F00-8FE2-25EC0434AB0E}"/>
              </a:ext>
            </a:extLst>
          </p:cNvPr>
          <p:cNvSpPr/>
          <p:nvPr/>
        </p:nvSpPr>
        <p:spPr>
          <a:xfrm>
            <a:off x="9544347" y="2371419"/>
            <a:ext cx="2522086" cy="719351"/>
          </a:xfrm>
          <a:prstGeom prst="rect">
            <a:avLst/>
          </a:prstGeom>
          <a:solidFill>
            <a:schemeClr val="bg1"/>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ctr"/>
          <a:lstStyle/>
          <a:p>
            <a:r>
              <a:rPr kumimoji="1" lang="en-US" altLang="ja-JP" sz="1500" dirty="0">
                <a:solidFill>
                  <a:schemeClr val="tx1">
                    <a:lumMod val="75000"/>
                  </a:schemeClr>
                </a:solidFill>
                <a:latin typeface="Meiryo" panose="020B0604030504040204" pitchFamily="34" charset="-128"/>
                <a:ea typeface="Meiryo" panose="020B0604030504040204" pitchFamily="34" charset="-128"/>
              </a:rPr>
              <a:t>AWS</a:t>
            </a:r>
            <a:r>
              <a:rPr kumimoji="1" lang="ja-JP" altLang="en-US" sz="1500" dirty="0">
                <a:solidFill>
                  <a:schemeClr val="tx1">
                    <a:lumMod val="75000"/>
                  </a:schemeClr>
                </a:solidFill>
                <a:latin typeface="Meiryo" panose="020B0604030504040204" pitchFamily="34" charset="-128"/>
                <a:ea typeface="Meiryo" panose="020B0604030504040204" pitchFamily="34" charset="-128"/>
              </a:rPr>
              <a:t> </a:t>
            </a:r>
            <a:r>
              <a:rPr kumimoji="1" lang="en-US" altLang="ja-JP" sz="1500" dirty="0" err="1">
                <a:solidFill>
                  <a:schemeClr val="tx1">
                    <a:lumMod val="75000"/>
                  </a:schemeClr>
                </a:solidFill>
                <a:latin typeface="Meiryo" panose="020B0604030504040204" pitchFamily="34" charset="-128"/>
                <a:ea typeface="Meiryo" panose="020B0604030504040204" pitchFamily="34" charset="-128"/>
              </a:rPr>
              <a:t>CloudTrail</a:t>
            </a:r>
            <a:endParaRPr kumimoji="1" lang="ja-JP" altLang="en-US" sz="1500" dirty="0">
              <a:solidFill>
                <a:schemeClr val="tx1">
                  <a:lumMod val="75000"/>
                </a:schemeClr>
              </a:solidFill>
              <a:latin typeface="Meiryo" panose="020B0604030504040204" pitchFamily="34" charset="-128"/>
              <a:ea typeface="Meiryo" panose="020B0604030504040204" pitchFamily="34" charset="-128"/>
            </a:endParaRPr>
          </a:p>
        </p:txBody>
      </p:sp>
      <p:sp>
        <p:nvSpPr>
          <p:cNvPr id="71" name="正方形/長方形 70">
            <a:extLst>
              <a:ext uri="{FF2B5EF4-FFF2-40B4-BE49-F238E27FC236}">
                <a16:creationId xmlns:a16="http://schemas.microsoft.com/office/drawing/2014/main" id="{7BE29A99-764C-4F00-8FE2-25EC0434AB0E}"/>
              </a:ext>
            </a:extLst>
          </p:cNvPr>
          <p:cNvSpPr/>
          <p:nvPr/>
        </p:nvSpPr>
        <p:spPr>
          <a:xfrm>
            <a:off x="5593913" y="4726230"/>
            <a:ext cx="1467680" cy="719351"/>
          </a:xfrm>
          <a:prstGeom prst="rect">
            <a:avLst/>
          </a:prstGeom>
          <a:solidFill>
            <a:schemeClr val="tx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ctr"/>
          <a:lstStyle/>
          <a:p>
            <a:pPr algn="ctr"/>
            <a:r>
              <a:rPr kumimoji="1" lang="ja-JP" altLang="en-US" sz="1667" dirty="0">
                <a:gradFill>
                  <a:gsLst>
                    <a:gs pos="0">
                      <a:schemeClr val="bg1"/>
                    </a:gs>
                    <a:gs pos="100000">
                      <a:schemeClr val="bg1"/>
                    </a:gs>
                  </a:gsLst>
                  <a:lin ang="5400000" scaled="1"/>
                </a:gradFill>
                <a:latin typeface="Meiryo" panose="020B0604030504040204" pitchFamily="34" charset="-128"/>
                <a:ea typeface="Meiryo" panose="020B0604030504040204" pitchFamily="34" charset="-128"/>
              </a:rPr>
              <a:t>ネットワーク</a:t>
            </a:r>
            <a:endParaRPr kumimoji="1" lang="en-US" altLang="ja-JP" sz="1667" dirty="0">
              <a:gradFill>
                <a:gsLst>
                  <a:gs pos="0">
                    <a:schemeClr val="bg1"/>
                  </a:gs>
                  <a:gs pos="100000">
                    <a:schemeClr val="bg1"/>
                  </a:gs>
                </a:gsLst>
                <a:lin ang="5400000" scaled="1"/>
              </a:gradFill>
              <a:latin typeface="Meiryo" panose="020B0604030504040204" pitchFamily="34" charset="-128"/>
              <a:ea typeface="Meiryo" panose="020B0604030504040204" pitchFamily="34" charset="-128"/>
            </a:endParaRPr>
          </a:p>
          <a:p>
            <a:pPr algn="ctr"/>
            <a:r>
              <a:rPr kumimoji="1" lang="ja-JP" altLang="en-US" sz="1667" dirty="0">
                <a:gradFill>
                  <a:gsLst>
                    <a:gs pos="0">
                      <a:schemeClr val="bg1"/>
                    </a:gs>
                    <a:gs pos="100000">
                      <a:schemeClr val="bg1"/>
                    </a:gs>
                  </a:gsLst>
                  <a:lin ang="5400000" scaled="1"/>
                </a:gradFill>
                <a:latin typeface="Meiryo" panose="020B0604030504040204" pitchFamily="34" charset="-128"/>
                <a:ea typeface="Meiryo" panose="020B0604030504040204" pitchFamily="34" charset="-128"/>
              </a:rPr>
              <a:t>アクセスログ</a:t>
            </a:r>
          </a:p>
        </p:txBody>
      </p:sp>
      <p:sp>
        <p:nvSpPr>
          <p:cNvPr id="72" name="正方形/長方形 71">
            <a:extLst>
              <a:ext uri="{FF2B5EF4-FFF2-40B4-BE49-F238E27FC236}">
                <a16:creationId xmlns:a16="http://schemas.microsoft.com/office/drawing/2014/main" id="{7BE29A99-764C-4F00-8FE2-25EC0434AB0E}"/>
              </a:ext>
            </a:extLst>
          </p:cNvPr>
          <p:cNvSpPr/>
          <p:nvPr/>
        </p:nvSpPr>
        <p:spPr>
          <a:xfrm>
            <a:off x="7129913" y="4726230"/>
            <a:ext cx="2367477" cy="719351"/>
          </a:xfrm>
          <a:prstGeom prst="rect">
            <a:avLst/>
          </a:prstGeom>
          <a:solidFill>
            <a:schemeClr val="bg1"/>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ctr"/>
          <a:lstStyle/>
          <a:p>
            <a:r>
              <a:rPr kumimoji="1" lang="ja-JP" altLang="en-US" sz="1500" dirty="0">
                <a:solidFill>
                  <a:schemeClr val="tx1">
                    <a:lumMod val="75000"/>
                  </a:schemeClr>
                </a:solidFill>
                <a:latin typeface="Meiryo" panose="020B0604030504040204" pitchFamily="34" charset="-128"/>
                <a:ea typeface="Meiryo" panose="020B0604030504040204" pitchFamily="34" charset="-128"/>
              </a:rPr>
              <a:t>通信の内容・結果を記録</a:t>
            </a:r>
          </a:p>
        </p:txBody>
      </p:sp>
      <p:sp>
        <p:nvSpPr>
          <p:cNvPr id="73" name="正方形/長方形 72">
            <a:extLst>
              <a:ext uri="{FF2B5EF4-FFF2-40B4-BE49-F238E27FC236}">
                <a16:creationId xmlns:a16="http://schemas.microsoft.com/office/drawing/2014/main" id="{7BE29A99-764C-4F00-8FE2-25EC0434AB0E}"/>
              </a:ext>
            </a:extLst>
          </p:cNvPr>
          <p:cNvSpPr/>
          <p:nvPr/>
        </p:nvSpPr>
        <p:spPr>
          <a:xfrm>
            <a:off x="9544347" y="4726230"/>
            <a:ext cx="2522086" cy="719351"/>
          </a:xfrm>
          <a:prstGeom prst="rect">
            <a:avLst/>
          </a:prstGeom>
          <a:solidFill>
            <a:schemeClr val="bg1"/>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ctr"/>
          <a:lstStyle/>
          <a:p>
            <a:r>
              <a:rPr kumimoji="1" lang="en-US" altLang="ja-JP" sz="1500" dirty="0">
                <a:solidFill>
                  <a:schemeClr val="tx1">
                    <a:lumMod val="75000"/>
                  </a:schemeClr>
                </a:solidFill>
                <a:latin typeface="Meiryo" panose="020B0604030504040204" pitchFamily="34" charset="-128"/>
                <a:ea typeface="Meiryo" panose="020B0604030504040204" pitchFamily="34" charset="-128"/>
              </a:rPr>
              <a:t>VPC</a:t>
            </a:r>
            <a:r>
              <a:rPr kumimoji="1" lang="ja-JP" altLang="en-US" sz="1500" dirty="0">
                <a:solidFill>
                  <a:schemeClr val="tx1">
                    <a:lumMod val="75000"/>
                  </a:schemeClr>
                </a:solidFill>
                <a:latin typeface="Meiryo" panose="020B0604030504040204" pitchFamily="34" charset="-128"/>
                <a:ea typeface="Meiryo" panose="020B0604030504040204" pitchFamily="34" charset="-128"/>
              </a:rPr>
              <a:t> </a:t>
            </a:r>
            <a:r>
              <a:rPr kumimoji="1" lang="en-US" altLang="ja-JP" sz="1500" dirty="0" err="1">
                <a:solidFill>
                  <a:schemeClr val="tx1">
                    <a:lumMod val="75000"/>
                  </a:schemeClr>
                </a:solidFill>
                <a:latin typeface="Meiryo" panose="020B0604030504040204" pitchFamily="34" charset="-128"/>
                <a:ea typeface="Meiryo" panose="020B0604030504040204" pitchFamily="34" charset="-128"/>
              </a:rPr>
              <a:t>Flowlog</a:t>
            </a:r>
            <a:endParaRPr kumimoji="1" lang="en-US" altLang="ja-JP" sz="1500" dirty="0">
              <a:solidFill>
                <a:schemeClr val="tx1">
                  <a:lumMod val="75000"/>
                </a:schemeClr>
              </a:solidFill>
              <a:latin typeface="Meiryo" panose="020B0604030504040204" pitchFamily="34" charset="-128"/>
              <a:ea typeface="Meiryo" panose="020B0604030504040204" pitchFamily="34" charset="-128"/>
            </a:endParaRPr>
          </a:p>
          <a:p>
            <a:r>
              <a:rPr kumimoji="1" lang="en-US" altLang="ja-JP" sz="1500" dirty="0">
                <a:solidFill>
                  <a:schemeClr val="tx1">
                    <a:lumMod val="75000"/>
                  </a:schemeClr>
                </a:solidFill>
                <a:latin typeface="Meiryo" panose="020B0604030504040204" pitchFamily="34" charset="-128"/>
                <a:ea typeface="Meiryo" panose="020B0604030504040204" pitchFamily="34" charset="-128"/>
              </a:rPr>
              <a:t>ELB/CloudFront/</a:t>
            </a:r>
          </a:p>
          <a:p>
            <a:r>
              <a:rPr kumimoji="1" lang="en-US" altLang="ja-JP" sz="1500" dirty="0">
                <a:solidFill>
                  <a:schemeClr val="tx1">
                    <a:lumMod val="75000"/>
                  </a:schemeClr>
                </a:solidFill>
                <a:latin typeface="Meiryo" panose="020B0604030504040204" pitchFamily="34" charset="-128"/>
                <a:ea typeface="Meiryo" panose="020B0604030504040204" pitchFamily="34" charset="-128"/>
              </a:rPr>
              <a:t>DNS</a:t>
            </a:r>
            <a:r>
              <a:rPr kumimoji="1" lang="ja-JP" altLang="en-US" sz="1500" dirty="0">
                <a:solidFill>
                  <a:schemeClr val="tx1">
                    <a:lumMod val="75000"/>
                  </a:schemeClr>
                </a:solidFill>
                <a:latin typeface="Meiryo" panose="020B0604030504040204" pitchFamily="34" charset="-128"/>
                <a:ea typeface="Meiryo" panose="020B0604030504040204" pitchFamily="34" charset="-128"/>
              </a:rPr>
              <a:t>などのログ</a:t>
            </a:r>
          </a:p>
        </p:txBody>
      </p:sp>
      <p:sp>
        <p:nvSpPr>
          <p:cNvPr id="74" name="正方形/長方形 73">
            <a:extLst>
              <a:ext uri="{FF2B5EF4-FFF2-40B4-BE49-F238E27FC236}">
                <a16:creationId xmlns:a16="http://schemas.microsoft.com/office/drawing/2014/main" id="{7BE29A99-764C-4F00-8FE2-25EC0434AB0E}"/>
              </a:ext>
            </a:extLst>
          </p:cNvPr>
          <p:cNvSpPr/>
          <p:nvPr/>
        </p:nvSpPr>
        <p:spPr>
          <a:xfrm>
            <a:off x="5593913" y="3942255"/>
            <a:ext cx="1467680" cy="719351"/>
          </a:xfrm>
          <a:prstGeom prst="rect">
            <a:avLst/>
          </a:prstGeom>
          <a:solidFill>
            <a:schemeClr val="tx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ctr"/>
          <a:lstStyle/>
          <a:p>
            <a:pPr algn="ctr"/>
            <a:r>
              <a:rPr kumimoji="1" lang="ja-JP" altLang="en-US" sz="1667" dirty="0">
                <a:gradFill>
                  <a:gsLst>
                    <a:gs pos="0">
                      <a:schemeClr val="bg1"/>
                    </a:gs>
                    <a:gs pos="100000">
                      <a:schemeClr val="bg1"/>
                    </a:gs>
                  </a:gsLst>
                  <a:lin ang="5400000" scaled="1"/>
                </a:gradFill>
                <a:latin typeface="Meiryo" panose="020B0604030504040204" pitchFamily="34" charset="-128"/>
                <a:ea typeface="Meiryo" panose="020B0604030504040204" pitchFamily="34" charset="-128"/>
              </a:rPr>
              <a:t>データ</a:t>
            </a:r>
            <a:endParaRPr kumimoji="1" lang="en-US" altLang="ja-JP" sz="1667" dirty="0">
              <a:gradFill>
                <a:gsLst>
                  <a:gs pos="0">
                    <a:schemeClr val="bg1"/>
                  </a:gs>
                  <a:gs pos="100000">
                    <a:schemeClr val="bg1"/>
                  </a:gs>
                </a:gsLst>
                <a:lin ang="5400000" scaled="1"/>
              </a:gradFill>
              <a:latin typeface="Meiryo" panose="020B0604030504040204" pitchFamily="34" charset="-128"/>
              <a:ea typeface="Meiryo" panose="020B0604030504040204" pitchFamily="34" charset="-128"/>
            </a:endParaRPr>
          </a:p>
          <a:p>
            <a:pPr algn="ctr"/>
            <a:r>
              <a:rPr kumimoji="1" lang="ja-JP" altLang="en-US" sz="1667" dirty="0">
                <a:gradFill>
                  <a:gsLst>
                    <a:gs pos="0">
                      <a:schemeClr val="bg1"/>
                    </a:gs>
                    <a:gs pos="100000">
                      <a:schemeClr val="bg1"/>
                    </a:gs>
                  </a:gsLst>
                  <a:lin ang="5400000" scaled="1"/>
                </a:gradFill>
                <a:latin typeface="Meiryo" panose="020B0604030504040204" pitchFamily="34" charset="-128"/>
                <a:ea typeface="Meiryo" panose="020B0604030504040204" pitchFamily="34" charset="-128"/>
              </a:rPr>
              <a:t>アクセスログ</a:t>
            </a:r>
          </a:p>
        </p:txBody>
      </p:sp>
      <p:sp>
        <p:nvSpPr>
          <p:cNvPr id="75" name="正方形/長方形 74">
            <a:extLst>
              <a:ext uri="{FF2B5EF4-FFF2-40B4-BE49-F238E27FC236}">
                <a16:creationId xmlns:a16="http://schemas.microsoft.com/office/drawing/2014/main" id="{7BE29A99-764C-4F00-8FE2-25EC0434AB0E}"/>
              </a:ext>
            </a:extLst>
          </p:cNvPr>
          <p:cNvSpPr/>
          <p:nvPr/>
        </p:nvSpPr>
        <p:spPr>
          <a:xfrm>
            <a:off x="7129913" y="3942255"/>
            <a:ext cx="2367477" cy="719351"/>
          </a:xfrm>
          <a:prstGeom prst="rect">
            <a:avLst/>
          </a:prstGeom>
          <a:solidFill>
            <a:schemeClr val="bg1"/>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ctr"/>
          <a:lstStyle/>
          <a:p>
            <a:r>
              <a:rPr kumimoji="1" lang="ja-JP" altLang="en-US" sz="1500" dirty="0">
                <a:solidFill>
                  <a:schemeClr val="tx1">
                    <a:lumMod val="75000"/>
                  </a:schemeClr>
                </a:solidFill>
                <a:latin typeface="Meiryo" panose="020B0604030504040204" pitchFamily="34" charset="-128"/>
                <a:ea typeface="Meiryo" panose="020B0604030504040204" pitchFamily="34" charset="-128"/>
              </a:rPr>
              <a:t>データ操作内容を記録</a:t>
            </a:r>
          </a:p>
        </p:txBody>
      </p:sp>
      <p:sp>
        <p:nvSpPr>
          <p:cNvPr id="76" name="正方形/長方形 75">
            <a:extLst>
              <a:ext uri="{FF2B5EF4-FFF2-40B4-BE49-F238E27FC236}">
                <a16:creationId xmlns:a16="http://schemas.microsoft.com/office/drawing/2014/main" id="{7BE29A99-764C-4F00-8FE2-25EC0434AB0E}"/>
              </a:ext>
            </a:extLst>
          </p:cNvPr>
          <p:cNvSpPr/>
          <p:nvPr/>
        </p:nvSpPr>
        <p:spPr>
          <a:xfrm>
            <a:off x="9544347" y="3942255"/>
            <a:ext cx="2522086" cy="719351"/>
          </a:xfrm>
          <a:prstGeom prst="rect">
            <a:avLst/>
          </a:prstGeom>
          <a:solidFill>
            <a:schemeClr val="bg1"/>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ctr"/>
          <a:lstStyle/>
          <a:p>
            <a:r>
              <a:rPr kumimoji="1" lang="en-US" altLang="ja-JP" sz="1500" dirty="0">
                <a:solidFill>
                  <a:schemeClr val="tx1">
                    <a:lumMod val="75000"/>
                  </a:schemeClr>
                </a:solidFill>
                <a:latin typeface="Meiryo" panose="020B0604030504040204" pitchFamily="34" charset="-128"/>
                <a:ea typeface="Meiryo" panose="020B0604030504040204" pitchFamily="34" charset="-128"/>
              </a:rPr>
              <a:t>S3</a:t>
            </a:r>
            <a:r>
              <a:rPr kumimoji="1" lang="ja-JP" altLang="en-US" sz="1500" dirty="0">
                <a:solidFill>
                  <a:schemeClr val="tx1">
                    <a:lumMod val="75000"/>
                  </a:schemeClr>
                </a:solidFill>
                <a:latin typeface="Meiryo" panose="020B0604030504040204" pitchFamily="34" charset="-128"/>
                <a:ea typeface="Meiryo" panose="020B0604030504040204" pitchFamily="34" charset="-128"/>
              </a:rPr>
              <a:t>アクセスログ</a:t>
            </a:r>
            <a:endParaRPr kumimoji="1" lang="en-US" altLang="ja-JP" sz="1500" dirty="0">
              <a:solidFill>
                <a:schemeClr val="tx1">
                  <a:lumMod val="75000"/>
                </a:schemeClr>
              </a:solidFill>
              <a:latin typeface="Meiryo" panose="020B0604030504040204" pitchFamily="34" charset="-128"/>
              <a:ea typeface="Meiryo" panose="020B0604030504040204" pitchFamily="34" charset="-128"/>
            </a:endParaRPr>
          </a:p>
          <a:p>
            <a:r>
              <a:rPr kumimoji="1" lang="en-US" altLang="ja-JP" sz="1500" dirty="0" err="1">
                <a:solidFill>
                  <a:schemeClr val="tx1">
                    <a:lumMod val="75000"/>
                  </a:schemeClr>
                </a:solidFill>
                <a:latin typeface="Meiryo" panose="020B0604030504040204" pitchFamily="34" charset="-128"/>
                <a:ea typeface="Meiryo" panose="020B0604030504040204" pitchFamily="34" charset="-128"/>
              </a:rPr>
              <a:t>CloudTrail</a:t>
            </a:r>
            <a:r>
              <a:rPr kumimoji="1" lang="ja-JP" altLang="en-US" sz="1500" dirty="0">
                <a:solidFill>
                  <a:schemeClr val="tx1">
                    <a:lumMod val="75000"/>
                  </a:schemeClr>
                </a:solidFill>
                <a:latin typeface="Meiryo" panose="020B0604030504040204" pitchFamily="34" charset="-128"/>
                <a:ea typeface="Meiryo" panose="020B0604030504040204" pitchFamily="34" charset="-128"/>
              </a:rPr>
              <a:t>データイベント</a:t>
            </a:r>
          </a:p>
        </p:txBody>
      </p:sp>
      <p:sp>
        <p:nvSpPr>
          <p:cNvPr id="77" name="正方形/長方形 76">
            <a:extLst>
              <a:ext uri="{FF2B5EF4-FFF2-40B4-BE49-F238E27FC236}">
                <a16:creationId xmlns:a16="http://schemas.microsoft.com/office/drawing/2014/main" id="{7BE29A99-764C-4F00-8FE2-25EC0434AB0E}"/>
              </a:ext>
            </a:extLst>
          </p:cNvPr>
          <p:cNvSpPr/>
          <p:nvPr/>
        </p:nvSpPr>
        <p:spPr>
          <a:xfrm>
            <a:off x="5021104" y="5506126"/>
            <a:ext cx="2043680" cy="719348"/>
          </a:xfrm>
          <a:prstGeom prst="rect">
            <a:avLst/>
          </a:prstGeom>
          <a:solidFill>
            <a:schemeClr val="tx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ctr"/>
          <a:lstStyle/>
          <a:p>
            <a:pPr algn="ctr"/>
            <a:r>
              <a:rPr kumimoji="1" lang="ja-JP" altLang="en-US" sz="1667" dirty="0">
                <a:gradFill>
                  <a:gsLst>
                    <a:gs pos="0">
                      <a:schemeClr val="bg1"/>
                    </a:gs>
                    <a:gs pos="100000">
                      <a:schemeClr val="bg1"/>
                    </a:gs>
                  </a:gsLst>
                  <a:lin ang="5400000" scaled="1"/>
                </a:gradFill>
                <a:latin typeface="Meiryo" panose="020B0604030504040204" pitchFamily="34" charset="-128"/>
                <a:ea typeface="Meiryo" panose="020B0604030504040204" pitchFamily="34" charset="-128"/>
              </a:rPr>
              <a:t>環境固有のログ</a:t>
            </a:r>
          </a:p>
        </p:txBody>
      </p:sp>
      <p:sp>
        <p:nvSpPr>
          <p:cNvPr id="78" name="正方形/長方形 77">
            <a:extLst>
              <a:ext uri="{FF2B5EF4-FFF2-40B4-BE49-F238E27FC236}">
                <a16:creationId xmlns:a16="http://schemas.microsoft.com/office/drawing/2014/main" id="{7BE29A99-764C-4F00-8FE2-25EC0434AB0E}"/>
              </a:ext>
            </a:extLst>
          </p:cNvPr>
          <p:cNvSpPr/>
          <p:nvPr/>
        </p:nvSpPr>
        <p:spPr>
          <a:xfrm>
            <a:off x="7133104" y="5506126"/>
            <a:ext cx="2367477" cy="719351"/>
          </a:xfrm>
          <a:prstGeom prst="rect">
            <a:avLst/>
          </a:prstGeom>
          <a:solidFill>
            <a:schemeClr val="bg1"/>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ctr"/>
          <a:lstStyle/>
          <a:p>
            <a:r>
              <a:rPr kumimoji="1" lang="en-US" altLang="ja-JP" sz="1500" dirty="0">
                <a:solidFill>
                  <a:schemeClr val="tx1">
                    <a:lumMod val="75000"/>
                  </a:schemeClr>
                </a:solidFill>
                <a:latin typeface="Meiryo" panose="020B0604030504040204" pitchFamily="34" charset="-128"/>
                <a:ea typeface="Meiryo" panose="020B0604030504040204" pitchFamily="34" charset="-128"/>
              </a:rPr>
              <a:t>OS</a:t>
            </a:r>
            <a:r>
              <a:rPr kumimoji="1" lang="ja-JP" altLang="en-US" sz="1500" dirty="0">
                <a:solidFill>
                  <a:schemeClr val="tx1">
                    <a:lumMod val="75000"/>
                  </a:schemeClr>
                </a:solidFill>
                <a:latin typeface="Meiryo" panose="020B0604030504040204" pitchFamily="34" charset="-128"/>
                <a:ea typeface="Meiryo" panose="020B0604030504040204" pitchFamily="34" charset="-128"/>
              </a:rPr>
              <a:t>やアプリへのアクセスを記録</a:t>
            </a:r>
          </a:p>
        </p:txBody>
      </p:sp>
      <p:sp>
        <p:nvSpPr>
          <p:cNvPr id="79" name="正方形/長方形 78">
            <a:extLst>
              <a:ext uri="{FF2B5EF4-FFF2-40B4-BE49-F238E27FC236}">
                <a16:creationId xmlns:a16="http://schemas.microsoft.com/office/drawing/2014/main" id="{7BE29A99-764C-4F00-8FE2-25EC0434AB0E}"/>
              </a:ext>
            </a:extLst>
          </p:cNvPr>
          <p:cNvSpPr/>
          <p:nvPr/>
        </p:nvSpPr>
        <p:spPr>
          <a:xfrm>
            <a:off x="9547538" y="5506126"/>
            <a:ext cx="2522086" cy="719351"/>
          </a:xfrm>
          <a:prstGeom prst="rect">
            <a:avLst/>
          </a:prstGeom>
          <a:solidFill>
            <a:schemeClr val="bg1"/>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ctr"/>
          <a:lstStyle/>
          <a:p>
            <a:r>
              <a:rPr kumimoji="1" lang="en-US" altLang="ja-JP" sz="1500" dirty="0" err="1">
                <a:solidFill>
                  <a:schemeClr val="tx1">
                    <a:lumMod val="75000"/>
                  </a:schemeClr>
                </a:solidFill>
                <a:latin typeface="Meiryo" panose="020B0604030504040204" pitchFamily="34" charset="-128"/>
                <a:ea typeface="Meiryo" panose="020B0604030504040204" pitchFamily="34" charset="-128"/>
              </a:rPr>
              <a:t>CloudWatch</a:t>
            </a:r>
            <a:r>
              <a:rPr kumimoji="1" lang="ja-JP" altLang="en-US" sz="1500" dirty="0">
                <a:solidFill>
                  <a:schemeClr val="tx1">
                    <a:lumMod val="75000"/>
                  </a:schemeClr>
                </a:solidFill>
                <a:latin typeface="Meiryo" panose="020B0604030504040204" pitchFamily="34" charset="-128"/>
                <a:ea typeface="Meiryo" panose="020B0604030504040204" pitchFamily="34" charset="-128"/>
              </a:rPr>
              <a:t> </a:t>
            </a:r>
            <a:r>
              <a:rPr kumimoji="1" lang="en-US" altLang="ja-JP" sz="1500" dirty="0">
                <a:solidFill>
                  <a:schemeClr val="tx1">
                    <a:lumMod val="75000"/>
                  </a:schemeClr>
                </a:solidFill>
                <a:latin typeface="Meiryo" panose="020B0604030504040204" pitchFamily="34" charset="-128"/>
                <a:ea typeface="Meiryo" panose="020B0604030504040204" pitchFamily="34" charset="-128"/>
              </a:rPr>
              <a:t>Logs</a:t>
            </a:r>
            <a:endParaRPr kumimoji="1" lang="ja-JP" altLang="en-US" sz="1500" dirty="0">
              <a:solidFill>
                <a:schemeClr val="tx1">
                  <a:lumMod val="75000"/>
                </a:schemeClr>
              </a:solidFill>
              <a:latin typeface="Meiryo" panose="020B0604030504040204" pitchFamily="34" charset="-128"/>
              <a:ea typeface="Meiryo" panose="020B0604030504040204" pitchFamily="34" charset="-128"/>
            </a:endParaRPr>
          </a:p>
        </p:txBody>
      </p:sp>
      <p:sp>
        <p:nvSpPr>
          <p:cNvPr id="20" name="正方形/長方形 19">
            <a:extLst>
              <a:ext uri="{FF2B5EF4-FFF2-40B4-BE49-F238E27FC236}">
                <a16:creationId xmlns:a16="http://schemas.microsoft.com/office/drawing/2014/main" id="{7BE29A99-764C-4F00-8FE2-25EC0434AB0E}"/>
              </a:ext>
            </a:extLst>
          </p:cNvPr>
          <p:cNvSpPr/>
          <p:nvPr/>
        </p:nvSpPr>
        <p:spPr>
          <a:xfrm>
            <a:off x="5017913" y="2371419"/>
            <a:ext cx="507680" cy="3074153"/>
          </a:xfrm>
          <a:prstGeom prst="rect">
            <a:avLst/>
          </a:prstGeom>
          <a:solidFill>
            <a:schemeClr val="tx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vert="eaVert" lIns="48000" tIns="48000" rIns="48000" bIns="48000" rtlCol="0" anchor="ctr"/>
          <a:lstStyle/>
          <a:p>
            <a:pPr algn="ctr"/>
            <a:r>
              <a:rPr kumimoji="1" lang="ja-JP" altLang="en-US" sz="1667" dirty="0">
                <a:gradFill>
                  <a:gsLst>
                    <a:gs pos="0">
                      <a:schemeClr val="bg1"/>
                    </a:gs>
                    <a:gs pos="100000">
                      <a:schemeClr val="bg1"/>
                    </a:gs>
                  </a:gsLst>
                  <a:lin ang="5400000" scaled="1"/>
                </a:gradFill>
                <a:latin typeface="Meiryo" panose="020B0604030504040204" pitchFamily="34" charset="-128"/>
                <a:ea typeface="Meiryo" panose="020B0604030504040204" pitchFamily="34" charset="-128"/>
              </a:rPr>
              <a:t>ＡＷＳサービスのログ</a:t>
            </a:r>
          </a:p>
        </p:txBody>
      </p:sp>
      <p:sp>
        <p:nvSpPr>
          <p:cNvPr id="21" name="正方形/長方形 20">
            <a:extLst>
              <a:ext uri="{FF2B5EF4-FFF2-40B4-BE49-F238E27FC236}">
                <a16:creationId xmlns:a16="http://schemas.microsoft.com/office/drawing/2014/main" id="{DB63F6D1-CD97-5A43-A7AC-4DF3A0D8DE84}"/>
              </a:ext>
            </a:extLst>
          </p:cNvPr>
          <p:cNvSpPr/>
          <p:nvPr/>
        </p:nvSpPr>
        <p:spPr>
          <a:xfrm>
            <a:off x="5593913" y="3162359"/>
            <a:ext cx="1467680" cy="719351"/>
          </a:xfrm>
          <a:prstGeom prst="rect">
            <a:avLst/>
          </a:prstGeom>
          <a:solidFill>
            <a:schemeClr val="tx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ctr"/>
          <a:lstStyle/>
          <a:p>
            <a:pPr algn="ctr"/>
            <a:r>
              <a:rPr kumimoji="1" lang="ja-JP" altLang="en-US" sz="1667">
                <a:gradFill>
                  <a:gsLst>
                    <a:gs pos="0">
                      <a:schemeClr val="bg1"/>
                    </a:gs>
                    <a:gs pos="100000">
                      <a:schemeClr val="bg1"/>
                    </a:gs>
                  </a:gsLst>
                  <a:lin ang="5400000" scaled="1"/>
                </a:gradFill>
                <a:latin typeface="Meiryo" panose="020B0604030504040204" pitchFamily="34" charset="-128"/>
                <a:ea typeface="Meiryo" panose="020B0604030504040204" pitchFamily="34" charset="-128"/>
              </a:rPr>
              <a:t>設定ログ</a:t>
            </a:r>
            <a:endParaRPr kumimoji="1" lang="ja-JP" altLang="en-US" sz="1667" dirty="0">
              <a:gradFill>
                <a:gsLst>
                  <a:gs pos="0">
                    <a:schemeClr val="bg1"/>
                  </a:gs>
                  <a:gs pos="100000">
                    <a:schemeClr val="bg1"/>
                  </a:gs>
                </a:gsLst>
                <a:lin ang="5400000" scaled="1"/>
              </a:gradFill>
              <a:latin typeface="Meiryo" panose="020B0604030504040204" pitchFamily="34" charset="-128"/>
              <a:ea typeface="Meiryo" panose="020B0604030504040204" pitchFamily="34" charset="-128"/>
            </a:endParaRPr>
          </a:p>
        </p:txBody>
      </p:sp>
      <p:sp>
        <p:nvSpPr>
          <p:cNvPr id="22" name="正方形/長方形 21">
            <a:extLst>
              <a:ext uri="{FF2B5EF4-FFF2-40B4-BE49-F238E27FC236}">
                <a16:creationId xmlns:a16="http://schemas.microsoft.com/office/drawing/2014/main" id="{557CC782-75BC-594C-954A-A8AF4473DEFC}"/>
              </a:ext>
            </a:extLst>
          </p:cNvPr>
          <p:cNvSpPr/>
          <p:nvPr/>
        </p:nvSpPr>
        <p:spPr>
          <a:xfrm>
            <a:off x="7129913" y="3162359"/>
            <a:ext cx="2367477" cy="719351"/>
          </a:xfrm>
          <a:prstGeom prst="rect">
            <a:avLst/>
          </a:prstGeom>
          <a:solidFill>
            <a:schemeClr val="bg1"/>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ctr"/>
          <a:lstStyle/>
          <a:p>
            <a:r>
              <a:rPr kumimoji="1" lang="ja-JP" altLang="en-US" sz="1500">
                <a:solidFill>
                  <a:schemeClr val="tx1">
                    <a:lumMod val="75000"/>
                  </a:schemeClr>
                </a:solidFill>
                <a:latin typeface="Meiryo" panose="020B0604030504040204" pitchFamily="34" charset="-128"/>
                <a:ea typeface="Meiryo" panose="020B0604030504040204" pitchFamily="34" charset="-128"/>
              </a:rPr>
              <a:t>システムの設定および</a:t>
            </a:r>
            <a:endParaRPr kumimoji="1" lang="en-US" altLang="ja-JP" sz="1500" dirty="0">
              <a:solidFill>
                <a:schemeClr val="tx1">
                  <a:lumMod val="75000"/>
                </a:schemeClr>
              </a:solidFill>
              <a:latin typeface="Meiryo" panose="020B0604030504040204" pitchFamily="34" charset="-128"/>
              <a:ea typeface="Meiryo" panose="020B0604030504040204" pitchFamily="34" charset="-128"/>
            </a:endParaRPr>
          </a:p>
          <a:p>
            <a:r>
              <a:rPr kumimoji="1" lang="ja-JP" altLang="en-US" sz="1500">
                <a:solidFill>
                  <a:schemeClr val="tx1">
                    <a:lumMod val="75000"/>
                  </a:schemeClr>
                </a:solidFill>
                <a:latin typeface="Meiryo" panose="020B0604030504040204" pitchFamily="34" charset="-128"/>
                <a:ea typeface="Meiryo" panose="020B0604030504040204" pitchFamily="34" charset="-128"/>
              </a:rPr>
              <a:t>変更履歴を記録</a:t>
            </a:r>
            <a:endParaRPr kumimoji="1" lang="ja-JP" altLang="en-US" sz="1500" dirty="0">
              <a:solidFill>
                <a:schemeClr val="tx1">
                  <a:lumMod val="75000"/>
                </a:schemeClr>
              </a:solidFill>
              <a:latin typeface="Meiryo" panose="020B0604030504040204" pitchFamily="34" charset="-128"/>
              <a:ea typeface="Meiryo" panose="020B0604030504040204" pitchFamily="34" charset="-128"/>
            </a:endParaRPr>
          </a:p>
        </p:txBody>
      </p:sp>
      <p:sp>
        <p:nvSpPr>
          <p:cNvPr id="23" name="正方形/長方形 22">
            <a:extLst>
              <a:ext uri="{FF2B5EF4-FFF2-40B4-BE49-F238E27FC236}">
                <a16:creationId xmlns:a16="http://schemas.microsoft.com/office/drawing/2014/main" id="{01C678C1-D456-E048-8627-D4CB90AAAA96}"/>
              </a:ext>
            </a:extLst>
          </p:cNvPr>
          <p:cNvSpPr/>
          <p:nvPr/>
        </p:nvSpPr>
        <p:spPr>
          <a:xfrm>
            <a:off x="9544347" y="3162359"/>
            <a:ext cx="2522086" cy="719351"/>
          </a:xfrm>
          <a:prstGeom prst="rect">
            <a:avLst/>
          </a:prstGeom>
          <a:solidFill>
            <a:schemeClr val="bg1"/>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ctr"/>
          <a:lstStyle/>
          <a:p>
            <a:r>
              <a:rPr kumimoji="1" lang="en-US" altLang="ja-JP" sz="1500" dirty="0">
                <a:solidFill>
                  <a:schemeClr val="tx1">
                    <a:lumMod val="75000"/>
                  </a:schemeClr>
                </a:solidFill>
                <a:latin typeface="Meiryo" panose="020B0604030504040204" pitchFamily="34" charset="-128"/>
                <a:ea typeface="Meiryo" panose="020B0604030504040204" pitchFamily="34" charset="-128"/>
              </a:rPr>
              <a:t>AWS</a:t>
            </a:r>
            <a:r>
              <a:rPr kumimoji="1" lang="ja-JP" altLang="en-US" sz="1500">
                <a:solidFill>
                  <a:schemeClr val="tx1">
                    <a:lumMod val="75000"/>
                  </a:schemeClr>
                </a:solidFill>
                <a:latin typeface="Meiryo" panose="020B0604030504040204" pitchFamily="34" charset="-128"/>
                <a:ea typeface="Meiryo" panose="020B0604030504040204" pitchFamily="34" charset="-128"/>
              </a:rPr>
              <a:t> </a:t>
            </a:r>
            <a:r>
              <a:rPr kumimoji="1" lang="en-US" altLang="ja-JP" sz="1500" dirty="0">
                <a:solidFill>
                  <a:schemeClr val="tx1">
                    <a:lumMod val="75000"/>
                  </a:schemeClr>
                </a:solidFill>
                <a:latin typeface="Meiryo" panose="020B0604030504040204" pitchFamily="34" charset="-128"/>
                <a:ea typeface="Meiryo" panose="020B0604030504040204" pitchFamily="34" charset="-128"/>
              </a:rPr>
              <a:t>Config</a:t>
            </a:r>
            <a:endParaRPr kumimoji="1" lang="ja-JP" altLang="en-US" sz="1500" dirty="0">
              <a:solidFill>
                <a:schemeClr val="tx1">
                  <a:lumMod val="75000"/>
                </a:schemeClr>
              </a:solidFill>
              <a:latin typeface="Meiryo" panose="020B0604030504040204" pitchFamily="34" charset="-128"/>
              <a:ea typeface="Meiryo" panose="020B0604030504040204" pitchFamily="34" charset="-128"/>
            </a:endParaRPr>
          </a:p>
        </p:txBody>
      </p:sp>
      <p:sp>
        <p:nvSpPr>
          <p:cNvPr id="2" name="タイトル 1">
            <a:extLst>
              <a:ext uri="{FF2B5EF4-FFF2-40B4-BE49-F238E27FC236}">
                <a16:creationId xmlns:a16="http://schemas.microsoft.com/office/drawing/2014/main" id="{11C9F6AA-3877-234D-AC74-FB5CAEF45D65}"/>
              </a:ext>
            </a:extLst>
          </p:cNvPr>
          <p:cNvSpPr>
            <a:spLocks noGrp="1"/>
          </p:cNvSpPr>
          <p:nvPr>
            <p:ph type="title"/>
          </p:nvPr>
        </p:nvSpPr>
        <p:spPr/>
        <p:txBody>
          <a:bodyPr/>
          <a:lstStyle/>
          <a:p>
            <a:r>
              <a:rPr lang="ja-JP" altLang="en-US">
                <a:gradFill>
                  <a:gsLst>
                    <a:gs pos="0">
                      <a:schemeClr val="tx1">
                        <a:lumMod val="75000"/>
                      </a:schemeClr>
                    </a:gs>
                    <a:gs pos="100000">
                      <a:schemeClr val="tx1">
                        <a:lumMod val="75000"/>
                      </a:schemeClr>
                    </a:gs>
                  </a:gsLst>
                  <a:lin ang="16200000" scaled="0"/>
                </a:gradFill>
              </a:rPr>
              <a:t>監査ログの例</a:t>
            </a:r>
            <a:endParaRPr lang="ja-JP" altLang="en-US"/>
          </a:p>
        </p:txBody>
      </p:sp>
      <p:sp>
        <p:nvSpPr>
          <p:cNvPr id="3" name="テキスト ボックス 2">
            <a:extLst>
              <a:ext uri="{FF2B5EF4-FFF2-40B4-BE49-F238E27FC236}">
                <a16:creationId xmlns:a16="http://schemas.microsoft.com/office/drawing/2014/main" id="{C78DD60F-3E8F-B13B-2E5A-3E693A5280F0}"/>
              </a:ext>
            </a:extLst>
          </p:cNvPr>
          <p:cNvSpPr txBox="1"/>
          <p:nvPr/>
        </p:nvSpPr>
        <p:spPr>
          <a:xfrm>
            <a:off x="10607211" y="0"/>
            <a:ext cx="1584789" cy="369332"/>
          </a:xfrm>
          <a:prstGeom prst="rect">
            <a:avLst/>
          </a:prstGeom>
          <a:noFill/>
        </p:spPr>
        <p:txBody>
          <a:bodyPr wrap="square" anchor="ctr">
            <a:spAutoFit/>
          </a:bodyPr>
          <a:lstStyle/>
          <a:p>
            <a:pPr algn="ctr"/>
            <a:r>
              <a:rPr lang="en-US" altLang="ja-JP" sz="1800" b="0" i="0" dirty="0">
                <a:solidFill>
                  <a:schemeClr val="bg1">
                    <a:lumMod val="50000"/>
                  </a:schemeClr>
                </a:solidFill>
                <a:effectLst/>
                <a:latin typeface="Meiryo" panose="020B0604030504040204" pitchFamily="34" charset="-128"/>
                <a:ea typeface="Meiryo" panose="020B0604030504040204" pitchFamily="34" charset="-128"/>
              </a:rPr>
              <a:t>SEC04-BP01</a:t>
            </a:r>
            <a:endParaRPr lang="ja-JP" altLang="en-US">
              <a:solidFill>
                <a:schemeClr val="bg1">
                  <a:lumMod val="50000"/>
                </a:schemeClr>
              </a:solidFill>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347663580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1">
            <a:extLst>
              <a:ext uri="{FF2B5EF4-FFF2-40B4-BE49-F238E27FC236}">
                <a16:creationId xmlns:a16="http://schemas.microsoft.com/office/drawing/2014/main" id="{2000858B-745F-4BFD-84A3-FE95917378A9}"/>
              </a:ext>
            </a:extLst>
          </p:cNvPr>
          <p:cNvSpPr>
            <a:spLocks noGrp="1"/>
          </p:cNvSpPr>
          <p:nvPr>
            <p:ph type="title"/>
          </p:nvPr>
        </p:nvSpPr>
        <p:spPr>
          <a:prstGeom prst="rect">
            <a:avLst/>
          </a:prstGeom>
        </p:spPr>
        <p:txBody>
          <a:bodyPr vert="horz" lIns="24000" tIns="24000" rIns="24000" bIns="24000" rtlCol="0" anchor="ctr" anchorCtr="0">
            <a:noAutofit/>
          </a:bodyPr>
          <a:lstStyle/>
          <a:p>
            <a:pPr lvl="0"/>
            <a:r>
              <a:rPr lang="en-US" altLang="ja-JP" b="1" dirty="0">
                <a:gradFill>
                  <a:gsLst>
                    <a:gs pos="0">
                      <a:schemeClr val="tx1">
                        <a:lumMod val="75000"/>
                      </a:schemeClr>
                    </a:gs>
                    <a:gs pos="100000">
                      <a:schemeClr val="tx1">
                        <a:lumMod val="75000"/>
                      </a:schemeClr>
                    </a:gs>
                  </a:gsLst>
                  <a:lin ang="16200000" scaled="0"/>
                </a:gradFill>
              </a:rPr>
              <a:t>AWS</a:t>
            </a:r>
            <a:r>
              <a:rPr lang="ja-JP" altLang="en-US" b="1" dirty="0">
                <a:gradFill>
                  <a:gsLst>
                    <a:gs pos="0">
                      <a:schemeClr val="tx1">
                        <a:lumMod val="75000"/>
                      </a:schemeClr>
                    </a:gs>
                    <a:gs pos="100000">
                      <a:schemeClr val="tx1">
                        <a:lumMod val="75000"/>
                      </a:schemeClr>
                    </a:gs>
                  </a:gsLst>
                  <a:lin ang="16200000" scaled="0"/>
                </a:gradFill>
              </a:rPr>
              <a:t> サービスにおけるログ</a:t>
            </a:r>
          </a:p>
        </p:txBody>
      </p:sp>
      <p:sp>
        <p:nvSpPr>
          <p:cNvPr id="15" name="正方形/長方形 14">
            <a:extLst>
              <a:ext uri="{FF2B5EF4-FFF2-40B4-BE49-F238E27FC236}">
                <a16:creationId xmlns:a16="http://schemas.microsoft.com/office/drawing/2014/main" id="{EFCB662E-CE58-41A8-BAA6-227BA9DA2F01}"/>
              </a:ext>
            </a:extLst>
          </p:cNvPr>
          <p:cNvSpPr/>
          <p:nvPr/>
        </p:nvSpPr>
        <p:spPr>
          <a:xfrm>
            <a:off x="442699" y="1883984"/>
            <a:ext cx="4171455" cy="3694025"/>
          </a:xfrm>
          <a:prstGeom prst="rect">
            <a:avLst/>
          </a:prstGeom>
        </p:spPr>
        <p:txBody>
          <a:bodyPr wrap="square" lIns="48000" tIns="0" rIns="48000" bIns="0">
            <a:spAutoFit/>
          </a:bodyPr>
          <a:lstStyle/>
          <a:p>
            <a:pPr marL="119995" indent="-119995">
              <a:spcBef>
                <a:spcPts val="800"/>
              </a:spcBef>
              <a:buFont typeface="Arial" panose="020B0604020202020204" pitchFamily="34" charset="0"/>
              <a:buChar char="•"/>
            </a:pPr>
            <a:r>
              <a:rPr lang="en-US" altLang="ja-JP" sz="2000" b="1" dirty="0">
                <a:gradFill>
                  <a:gsLst>
                    <a:gs pos="0">
                      <a:schemeClr val="tx1">
                        <a:lumMod val="75000"/>
                      </a:schemeClr>
                    </a:gs>
                    <a:gs pos="100000">
                      <a:schemeClr val="tx1">
                        <a:lumMod val="75000"/>
                      </a:schemeClr>
                    </a:gs>
                  </a:gsLst>
                  <a:lin ang="8100000" scaled="1"/>
                </a:gradFill>
                <a:latin typeface="Meiryo" panose="020B0604030504040204" pitchFamily="34" charset="-128"/>
                <a:ea typeface="Meiryo" panose="020B0604030504040204" pitchFamily="34" charset="-128"/>
              </a:rPr>
              <a:t>AWS</a:t>
            </a:r>
            <a:r>
              <a:rPr lang="ja-JP" altLang="en-US" sz="2000" b="1" dirty="0">
                <a:gradFill>
                  <a:gsLst>
                    <a:gs pos="0">
                      <a:schemeClr val="tx1">
                        <a:lumMod val="75000"/>
                      </a:schemeClr>
                    </a:gs>
                    <a:gs pos="100000">
                      <a:schemeClr val="tx1">
                        <a:lumMod val="75000"/>
                      </a:schemeClr>
                    </a:gs>
                  </a:gsLst>
                  <a:lin ang="8100000" scaled="1"/>
                </a:gradFill>
                <a:latin typeface="Meiryo" panose="020B0604030504040204" pitchFamily="34" charset="-128"/>
                <a:ea typeface="Meiryo" panose="020B0604030504040204" pitchFamily="34" charset="-128"/>
              </a:rPr>
              <a:t>サービスのログ</a:t>
            </a:r>
            <a:endParaRPr lang="en-US" altLang="ja-JP" sz="2000" dirty="0">
              <a:gradFill>
                <a:gsLst>
                  <a:gs pos="0">
                    <a:schemeClr val="tx1">
                      <a:lumMod val="75000"/>
                    </a:schemeClr>
                  </a:gs>
                  <a:gs pos="100000">
                    <a:schemeClr val="tx1">
                      <a:lumMod val="75000"/>
                    </a:schemeClr>
                  </a:gs>
                </a:gsLst>
                <a:lin ang="8100000" scaled="1"/>
              </a:gradFill>
              <a:latin typeface="Meiryo" panose="020B0604030504040204" pitchFamily="34" charset="-128"/>
              <a:ea typeface="Meiryo" panose="020B0604030504040204" pitchFamily="34" charset="-128"/>
            </a:endParaRPr>
          </a:p>
          <a:p>
            <a:pPr marL="479981" indent="-311988">
              <a:spcBef>
                <a:spcPts val="267"/>
              </a:spcBef>
              <a:buFont typeface="Wingdings" panose="05000000000000000000" pitchFamily="2" charset="2"/>
              <a:buChar char="Ø"/>
            </a:pPr>
            <a:r>
              <a:rPr lang="ja-JP" altLang="en-US" sz="1667" dirty="0">
                <a:gradFill>
                  <a:gsLst>
                    <a:gs pos="0">
                      <a:schemeClr val="tx1">
                        <a:lumMod val="75000"/>
                      </a:schemeClr>
                    </a:gs>
                    <a:gs pos="100000">
                      <a:schemeClr val="tx1">
                        <a:lumMod val="75000"/>
                      </a:schemeClr>
                    </a:gs>
                  </a:gsLst>
                  <a:lin ang="8100000" scaled="1"/>
                </a:gradFill>
                <a:latin typeface="Meiryo" panose="020B0604030504040204" pitchFamily="34" charset="-128"/>
                <a:ea typeface="Meiryo" panose="020B0604030504040204" pitchFamily="34" charset="-128"/>
              </a:rPr>
              <a:t>サービスによって、</a:t>
            </a:r>
            <a:r>
              <a:rPr lang="en-US" altLang="ja-JP" sz="1667" dirty="0" err="1">
                <a:gradFill>
                  <a:gsLst>
                    <a:gs pos="0">
                      <a:schemeClr val="tx1">
                        <a:lumMod val="75000"/>
                      </a:schemeClr>
                    </a:gs>
                    <a:gs pos="100000">
                      <a:schemeClr val="tx1">
                        <a:lumMod val="75000"/>
                      </a:schemeClr>
                    </a:gs>
                  </a:gsLst>
                  <a:lin ang="8100000" scaled="1"/>
                </a:gradFill>
                <a:latin typeface="Meiryo" panose="020B0604030504040204" pitchFamily="34" charset="-128"/>
                <a:ea typeface="Meiryo" panose="020B0604030504040204" pitchFamily="34" charset="-128"/>
              </a:rPr>
              <a:t>CloudWatch</a:t>
            </a:r>
            <a:r>
              <a:rPr lang="ja-JP" altLang="en-US" sz="1667" dirty="0">
                <a:gradFill>
                  <a:gsLst>
                    <a:gs pos="0">
                      <a:schemeClr val="tx1">
                        <a:lumMod val="75000"/>
                      </a:schemeClr>
                    </a:gs>
                    <a:gs pos="100000">
                      <a:schemeClr val="tx1">
                        <a:lumMod val="75000"/>
                      </a:schemeClr>
                    </a:gs>
                  </a:gsLst>
                  <a:lin ang="8100000" scaled="1"/>
                </a:gradFill>
                <a:latin typeface="Meiryo" panose="020B0604030504040204" pitchFamily="34" charset="-128"/>
                <a:ea typeface="Meiryo" panose="020B0604030504040204" pitchFamily="34" charset="-128"/>
              </a:rPr>
              <a:t> </a:t>
            </a:r>
            <a:r>
              <a:rPr lang="en-US" altLang="ja-JP" sz="1667" dirty="0">
                <a:gradFill>
                  <a:gsLst>
                    <a:gs pos="0">
                      <a:schemeClr val="tx1">
                        <a:lumMod val="75000"/>
                      </a:schemeClr>
                    </a:gs>
                    <a:gs pos="100000">
                      <a:schemeClr val="tx1">
                        <a:lumMod val="75000"/>
                      </a:schemeClr>
                    </a:gs>
                  </a:gsLst>
                  <a:lin ang="8100000" scaled="1"/>
                </a:gradFill>
                <a:latin typeface="Meiryo" panose="020B0604030504040204" pitchFamily="34" charset="-128"/>
                <a:ea typeface="Meiryo" panose="020B0604030504040204" pitchFamily="34" charset="-128"/>
              </a:rPr>
              <a:t>Logs</a:t>
            </a:r>
            <a:r>
              <a:rPr lang="ja-JP" altLang="en-US" sz="1667" dirty="0">
                <a:gradFill>
                  <a:gsLst>
                    <a:gs pos="0">
                      <a:schemeClr val="tx1">
                        <a:lumMod val="75000"/>
                      </a:schemeClr>
                    </a:gs>
                    <a:gs pos="100000">
                      <a:schemeClr val="tx1">
                        <a:lumMod val="75000"/>
                      </a:schemeClr>
                    </a:gs>
                  </a:gsLst>
                  <a:lin ang="8100000" scaled="1"/>
                </a:gradFill>
                <a:latin typeface="Meiryo" panose="020B0604030504040204" pitchFamily="34" charset="-128"/>
                <a:ea typeface="Meiryo" panose="020B0604030504040204" pitchFamily="34" charset="-128"/>
              </a:rPr>
              <a:t>に出力されるものと、</a:t>
            </a:r>
            <a:r>
              <a:rPr lang="en-US" altLang="ja-JP" sz="1667" dirty="0">
                <a:gradFill>
                  <a:gsLst>
                    <a:gs pos="0">
                      <a:schemeClr val="tx1">
                        <a:lumMod val="75000"/>
                      </a:schemeClr>
                    </a:gs>
                    <a:gs pos="100000">
                      <a:schemeClr val="tx1">
                        <a:lumMod val="75000"/>
                      </a:schemeClr>
                    </a:gs>
                  </a:gsLst>
                  <a:lin ang="8100000" scaled="1"/>
                </a:gradFill>
                <a:latin typeface="Meiryo" panose="020B0604030504040204" pitchFamily="34" charset="-128"/>
                <a:ea typeface="Meiryo" panose="020B0604030504040204" pitchFamily="34" charset="-128"/>
              </a:rPr>
              <a:t>S3</a:t>
            </a:r>
            <a:r>
              <a:rPr lang="ja-JP" altLang="en-US" sz="1667" dirty="0">
                <a:gradFill>
                  <a:gsLst>
                    <a:gs pos="0">
                      <a:schemeClr val="tx1">
                        <a:lumMod val="75000"/>
                      </a:schemeClr>
                    </a:gs>
                    <a:gs pos="100000">
                      <a:schemeClr val="tx1">
                        <a:lumMod val="75000"/>
                      </a:schemeClr>
                    </a:gs>
                  </a:gsLst>
                  <a:lin ang="8100000" scaled="1"/>
                </a:gradFill>
                <a:latin typeface="Meiryo" panose="020B0604030504040204" pitchFamily="34" charset="-128"/>
                <a:ea typeface="Meiryo" panose="020B0604030504040204" pitchFamily="34" charset="-128"/>
              </a:rPr>
              <a:t>に直接出力されるものがある</a:t>
            </a:r>
            <a:endParaRPr lang="en-US" altLang="ja-JP" sz="1667" dirty="0">
              <a:gradFill>
                <a:gsLst>
                  <a:gs pos="0">
                    <a:schemeClr val="tx1">
                      <a:lumMod val="75000"/>
                    </a:schemeClr>
                  </a:gs>
                  <a:gs pos="100000">
                    <a:schemeClr val="tx1">
                      <a:lumMod val="75000"/>
                    </a:schemeClr>
                  </a:gs>
                </a:gsLst>
                <a:lin ang="8100000" scaled="1"/>
              </a:gradFill>
              <a:latin typeface="Meiryo" panose="020B0604030504040204" pitchFamily="34" charset="-128"/>
              <a:ea typeface="Meiryo" panose="020B0604030504040204" pitchFamily="34" charset="-128"/>
            </a:endParaRPr>
          </a:p>
          <a:p>
            <a:pPr marL="479981" indent="-311988">
              <a:spcBef>
                <a:spcPts val="267"/>
              </a:spcBef>
              <a:buFont typeface="Wingdings" panose="05000000000000000000" pitchFamily="2" charset="2"/>
              <a:buChar char="Ø"/>
            </a:pPr>
            <a:r>
              <a:rPr lang="en-US" altLang="ja-JP" sz="1667" dirty="0" err="1">
                <a:gradFill>
                  <a:gsLst>
                    <a:gs pos="0">
                      <a:schemeClr val="tx1">
                        <a:lumMod val="75000"/>
                      </a:schemeClr>
                    </a:gs>
                    <a:gs pos="100000">
                      <a:schemeClr val="tx1">
                        <a:lumMod val="75000"/>
                      </a:schemeClr>
                    </a:gs>
                  </a:gsLst>
                  <a:lin ang="8100000" scaled="1"/>
                </a:gradFill>
                <a:latin typeface="Meiryo" panose="020B0604030504040204" pitchFamily="34" charset="-128"/>
                <a:ea typeface="Meiryo" panose="020B0604030504040204" pitchFamily="34" charset="-128"/>
              </a:rPr>
              <a:t>CloudWatch</a:t>
            </a:r>
            <a:r>
              <a:rPr lang="ja-JP" altLang="en-US" sz="1667" dirty="0">
                <a:gradFill>
                  <a:gsLst>
                    <a:gs pos="0">
                      <a:schemeClr val="tx1">
                        <a:lumMod val="75000"/>
                      </a:schemeClr>
                    </a:gs>
                    <a:gs pos="100000">
                      <a:schemeClr val="tx1">
                        <a:lumMod val="75000"/>
                      </a:schemeClr>
                    </a:gs>
                  </a:gsLst>
                  <a:lin ang="8100000" scaled="1"/>
                </a:gradFill>
                <a:latin typeface="Meiryo" panose="020B0604030504040204" pitchFamily="34" charset="-128"/>
                <a:ea typeface="Meiryo" panose="020B0604030504040204" pitchFamily="34" charset="-128"/>
              </a:rPr>
              <a:t> </a:t>
            </a:r>
            <a:r>
              <a:rPr lang="en-US" altLang="ja-JP" sz="1667" dirty="0">
                <a:gradFill>
                  <a:gsLst>
                    <a:gs pos="0">
                      <a:schemeClr val="tx1">
                        <a:lumMod val="75000"/>
                      </a:schemeClr>
                    </a:gs>
                    <a:gs pos="100000">
                      <a:schemeClr val="tx1">
                        <a:lumMod val="75000"/>
                      </a:schemeClr>
                    </a:gs>
                  </a:gsLst>
                  <a:lin ang="8100000" scaled="1"/>
                </a:gradFill>
                <a:latin typeface="Meiryo" panose="020B0604030504040204" pitchFamily="34" charset="-128"/>
                <a:ea typeface="Meiryo" panose="020B0604030504040204" pitchFamily="34" charset="-128"/>
              </a:rPr>
              <a:t>Logs</a:t>
            </a:r>
            <a:r>
              <a:rPr lang="ja-JP" altLang="en-US" sz="1667" dirty="0">
                <a:gradFill>
                  <a:gsLst>
                    <a:gs pos="0">
                      <a:schemeClr val="tx1">
                        <a:lumMod val="75000"/>
                      </a:schemeClr>
                    </a:gs>
                    <a:gs pos="100000">
                      <a:schemeClr val="tx1">
                        <a:lumMod val="75000"/>
                      </a:schemeClr>
                    </a:gs>
                  </a:gsLst>
                  <a:lin ang="8100000" scaled="1"/>
                </a:gradFill>
                <a:latin typeface="Meiryo" panose="020B0604030504040204" pitchFamily="34" charset="-128"/>
                <a:ea typeface="Meiryo" panose="020B0604030504040204" pitchFamily="34" charset="-128"/>
              </a:rPr>
              <a:t>のログは</a:t>
            </a:r>
            <a:r>
              <a:rPr lang="en-US" altLang="ja-JP" sz="1667" dirty="0">
                <a:gradFill>
                  <a:gsLst>
                    <a:gs pos="0">
                      <a:schemeClr val="tx1">
                        <a:lumMod val="75000"/>
                      </a:schemeClr>
                    </a:gs>
                    <a:gs pos="100000">
                      <a:schemeClr val="tx1">
                        <a:lumMod val="75000"/>
                      </a:schemeClr>
                    </a:gs>
                  </a:gsLst>
                  <a:lin ang="8100000" scaled="1"/>
                </a:gradFill>
                <a:latin typeface="Meiryo" panose="020B0604030504040204" pitchFamily="34" charset="-128"/>
                <a:ea typeface="Meiryo" panose="020B0604030504040204" pitchFamily="34" charset="-128"/>
              </a:rPr>
              <a:t>S3</a:t>
            </a:r>
            <a:r>
              <a:rPr lang="ja-JP" altLang="en-US" sz="1667" dirty="0">
                <a:gradFill>
                  <a:gsLst>
                    <a:gs pos="0">
                      <a:schemeClr val="tx1">
                        <a:lumMod val="75000"/>
                      </a:schemeClr>
                    </a:gs>
                    <a:gs pos="100000">
                      <a:schemeClr val="tx1">
                        <a:lumMod val="75000"/>
                      </a:schemeClr>
                    </a:gs>
                  </a:gsLst>
                  <a:lin ang="8100000" scaled="1"/>
                </a:gradFill>
                <a:latin typeface="Meiryo" panose="020B0604030504040204" pitchFamily="34" charset="-128"/>
                <a:ea typeface="Meiryo" panose="020B0604030504040204" pitchFamily="34" charset="-128"/>
              </a:rPr>
              <a:t>にエクスポート可能</a:t>
            </a:r>
            <a:endParaRPr lang="en-US" altLang="ja-JP" sz="1667" dirty="0">
              <a:gradFill>
                <a:gsLst>
                  <a:gs pos="0">
                    <a:schemeClr val="tx1">
                      <a:lumMod val="75000"/>
                    </a:schemeClr>
                  </a:gs>
                  <a:gs pos="100000">
                    <a:schemeClr val="tx1">
                      <a:lumMod val="75000"/>
                    </a:schemeClr>
                  </a:gs>
                </a:gsLst>
                <a:lin ang="8100000" scaled="1"/>
              </a:gradFill>
              <a:latin typeface="Meiryo" panose="020B0604030504040204" pitchFamily="34" charset="-128"/>
              <a:ea typeface="Meiryo" panose="020B0604030504040204" pitchFamily="34" charset="-128"/>
            </a:endParaRPr>
          </a:p>
          <a:p>
            <a:pPr marL="119995" indent="-119995">
              <a:spcBef>
                <a:spcPts val="800"/>
              </a:spcBef>
              <a:buFont typeface="Arial" panose="020B0604020202020204" pitchFamily="34" charset="0"/>
              <a:buChar char="•"/>
            </a:pPr>
            <a:r>
              <a:rPr lang="en-US" altLang="ja-JP" sz="2000" b="1" dirty="0">
                <a:gradFill>
                  <a:gsLst>
                    <a:gs pos="0">
                      <a:schemeClr val="tx1">
                        <a:lumMod val="75000"/>
                      </a:schemeClr>
                    </a:gs>
                    <a:gs pos="100000">
                      <a:schemeClr val="tx1">
                        <a:lumMod val="75000"/>
                      </a:schemeClr>
                    </a:gs>
                  </a:gsLst>
                  <a:lin ang="8100000" scaled="1"/>
                </a:gradFill>
                <a:latin typeface="Meiryo" panose="020B0604030504040204" pitchFamily="34" charset="-128"/>
                <a:ea typeface="Meiryo" panose="020B0604030504040204" pitchFamily="34" charset="-128"/>
              </a:rPr>
              <a:t>EC2</a:t>
            </a:r>
            <a:r>
              <a:rPr lang="ja-JP" altLang="en-US" sz="2000" b="1" dirty="0">
                <a:gradFill>
                  <a:gsLst>
                    <a:gs pos="0">
                      <a:schemeClr val="tx1">
                        <a:lumMod val="75000"/>
                      </a:schemeClr>
                    </a:gs>
                    <a:gs pos="100000">
                      <a:schemeClr val="tx1">
                        <a:lumMod val="75000"/>
                      </a:schemeClr>
                    </a:gs>
                  </a:gsLst>
                  <a:lin ang="8100000" scaled="1"/>
                </a:gradFill>
                <a:latin typeface="Meiryo" panose="020B0604030504040204" pitchFamily="34" charset="-128"/>
                <a:ea typeface="Meiryo" panose="020B0604030504040204" pitchFamily="34" charset="-128"/>
              </a:rPr>
              <a:t>インスタンスのログ</a:t>
            </a:r>
            <a:endParaRPr lang="en-US" altLang="ja-JP" sz="2000" b="1" dirty="0">
              <a:gradFill>
                <a:gsLst>
                  <a:gs pos="0">
                    <a:schemeClr val="tx1">
                      <a:lumMod val="75000"/>
                    </a:schemeClr>
                  </a:gs>
                  <a:gs pos="100000">
                    <a:schemeClr val="tx1">
                      <a:lumMod val="75000"/>
                    </a:schemeClr>
                  </a:gs>
                </a:gsLst>
                <a:lin ang="8100000" scaled="1"/>
              </a:gradFill>
              <a:latin typeface="Meiryo" panose="020B0604030504040204" pitchFamily="34" charset="-128"/>
              <a:ea typeface="Meiryo" panose="020B0604030504040204" pitchFamily="34" charset="-128"/>
            </a:endParaRPr>
          </a:p>
          <a:p>
            <a:pPr marL="479981" indent="-311988">
              <a:spcBef>
                <a:spcPts val="267"/>
              </a:spcBef>
              <a:buFont typeface="Wingdings" panose="05000000000000000000" pitchFamily="2" charset="2"/>
              <a:buChar char="Ø"/>
            </a:pPr>
            <a:r>
              <a:rPr lang="en-US" altLang="ja-JP" sz="1667" dirty="0" err="1">
                <a:gradFill>
                  <a:gsLst>
                    <a:gs pos="0">
                      <a:schemeClr val="tx1">
                        <a:lumMod val="75000"/>
                      </a:schemeClr>
                    </a:gs>
                    <a:gs pos="100000">
                      <a:schemeClr val="tx1">
                        <a:lumMod val="75000"/>
                      </a:schemeClr>
                    </a:gs>
                  </a:gsLst>
                  <a:lin ang="8100000" scaled="1"/>
                </a:gradFill>
                <a:latin typeface="Meiryo" panose="020B0604030504040204" pitchFamily="34" charset="-128"/>
                <a:ea typeface="Meiryo" panose="020B0604030504040204" pitchFamily="34" charset="-128"/>
              </a:rPr>
              <a:t>CloudWatch</a:t>
            </a:r>
            <a:r>
              <a:rPr lang="ja-JP" altLang="en-US" sz="1667" dirty="0">
                <a:gradFill>
                  <a:gsLst>
                    <a:gs pos="0">
                      <a:schemeClr val="tx1">
                        <a:lumMod val="75000"/>
                      </a:schemeClr>
                    </a:gs>
                    <a:gs pos="100000">
                      <a:schemeClr val="tx1">
                        <a:lumMod val="75000"/>
                      </a:schemeClr>
                    </a:gs>
                  </a:gsLst>
                  <a:lin ang="8100000" scaled="1"/>
                </a:gradFill>
                <a:latin typeface="Meiryo" panose="020B0604030504040204" pitchFamily="34" charset="-128"/>
                <a:ea typeface="Meiryo" panose="020B0604030504040204" pitchFamily="34" charset="-128"/>
              </a:rPr>
              <a:t> </a:t>
            </a:r>
            <a:r>
              <a:rPr lang="en-US" altLang="ja-JP" sz="1667" dirty="0">
                <a:gradFill>
                  <a:gsLst>
                    <a:gs pos="0">
                      <a:schemeClr val="tx1">
                        <a:lumMod val="75000"/>
                      </a:schemeClr>
                    </a:gs>
                    <a:gs pos="100000">
                      <a:schemeClr val="tx1">
                        <a:lumMod val="75000"/>
                      </a:schemeClr>
                    </a:gs>
                  </a:gsLst>
                  <a:lin ang="8100000" scaled="1"/>
                </a:gradFill>
                <a:latin typeface="Meiryo" panose="020B0604030504040204" pitchFamily="34" charset="-128"/>
                <a:ea typeface="Meiryo" panose="020B0604030504040204" pitchFamily="34" charset="-128"/>
              </a:rPr>
              <a:t>Logs</a:t>
            </a:r>
            <a:r>
              <a:rPr lang="ja-JP" altLang="en-US" sz="1667" dirty="0">
                <a:gradFill>
                  <a:gsLst>
                    <a:gs pos="0">
                      <a:schemeClr val="tx1">
                        <a:lumMod val="75000"/>
                      </a:schemeClr>
                    </a:gs>
                    <a:gs pos="100000">
                      <a:schemeClr val="tx1">
                        <a:lumMod val="75000"/>
                      </a:schemeClr>
                    </a:gs>
                  </a:gsLst>
                  <a:lin ang="8100000" scaled="1"/>
                </a:gradFill>
                <a:latin typeface="Meiryo" panose="020B0604030504040204" pitchFamily="34" charset="-128"/>
                <a:ea typeface="Meiryo" panose="020B0604030504040204" pitchFamily="34" charset="-128"/>
              </a:rPr>
              <a:t>を使用した</a:t>
            </a:r>
            <a:br>
              <a:rPr lang="en-US" altLang="ja-JP" sz="1667" dirty="0">
                <a:gradFill>
                  <a:gsLst>
                    <a:gs pos="0">
                      <a:schemeClr val="tx1">
                        <a:lumMod val="75000"/>
                      </a:schemeClr>
                    </a:gs>
                    <a:gs pos="100000">
                      <a:schemeClr val="tx1">
                        <a:lumMod val="75000"/>
                      </a:schemeClr>
                    </a:gs>
                  </a:gsLst>
                  <a:lin ang="8100000" scaled="1"/>
                </a:gradFill>
                <a:latin typeface="Meiryo" panose="020B0604030504040204" pitchFamily="34" charset="-128"/>
                <a:ea typeface="Meiryo" panose="020B0604030504040204" pitchFamily="34" charset="-128"/>
              </a:rPr>
            </a:br>
            <a:r>
              <a:rPr lang="ja-JP" altLang="en-US" sz="1667" dirty="0">
                <a:gradFill>
                  <a:gsLst>
                    <a:gs pos="0">
                      <a:schemeClr val="tx1">
                        <a:lumMod val="75000"/>
                      </a:schemeClr>
                    </a:gs>
                    <a:gs pos="100000">
                      <a:schemeClr val="tx1">
                        <a:lumMod val="75000"/>
                      </a:schemeClr>
                    </a:gs>
                  </a:gsLst>
                  <a:lin ang="8100000" scaled="1"/>
                </a:gradFill>
                <a:latin typeface="Meiryo" panose="020B0604030504040204" pitchFamily="34" charset="-128"/>
                <a:ea typeface="Meiryo" panose="020B0604030504040204" pitchFamily="34" charset="-128"/>
              </a:rPr>
              <a:t>ログ収集が基本</a:t>
            </a:r>
            <a:r>
              <a:rPr lang="ja-JP" altLang="en-US" sz="1667">
                <a:gradFill>
                  <a:gsLst>
                    <a:gs pos="0">
                      <a:schemeClr val="tx1">
                        <a:lumMod val="75000"/>
                      </a:schemeClr>
                    </a:gs>
                    <a:gs pos="100000">
                      <a:schemeClr val="tx1">
                        <a:lumMod val="75000"/>
                      </a:schemeClr>
                    </a:gs>
                  </a:gsLst>
                  <a:lin ang="8100000" scaled="1"/>
                </a:gradFill>
                <a:latin typeface="Meiryo" panose="020B0604030504040204" pitchFamily="34" charset="-128"/>
                <a:ea typeface="Meiryo" panose="020B0604030504040204" pitchFamily="34" charset="-128"/>
              </a:rPr>
              <a:t>となる</a:t>
            </a:r>
            <a:br>
              <a:rPr lang="en-US" altLang="ja-JP" sz="1667" dirty="0">
                <a:gradFill>
                  <a:gsLst>
                    <a:gs pos="0">
                      <a:schemeClr val="tx1">
                        <a:lumMod val="75000"/>
                      </a:schemeClr>
                    </a:gs>
                    <a:gs pos="100000">
                      <a:schemeClr val="tx1">
                        <a:lumMod val="75000"/>
                      </a:schemeClr>
                    </a:gs>
                  </a:gsLst>
                  <a:lin ang="8100000" scaled="1"/>
                </a:gradFill>
                <a:latin typeface="Meiryo" panose="020B0604030504040204" pitchFamily="34" charset="-128"/>
                <a:ea typeface="Meiryo" panose="020B0604030504040204" pitchFamily="34" charset="-128"/>
              </a:rPr>
            </a:br>
            <a:r>
              <a:rPr lang="en-US" altLang="ja-JP" sz="1667" dirty="0">
                <a:gradFill>
                  <a:gsLst>
                    <a:gs pos="0">
                      <a:schemeClr val="tx1">
                        <a:lumMod val="75000"/>
                      </a:schemeClr>
                    </a:gs>
                    <a:gs pos="100000">
                      <a:schemeClr val="tx1">
                        <a:lumMod val="75000"/>
                      </a:schemeClr>
                    </a:gs>
                  </a:gsLst>
                  <a:lin ang="8100000" scaled="1"/>
                </a:gradFill>
                <a:latin typeface="Meiryo" panose="020B0604030504040204" pitchFamily="34" charset="-128"/>
                <a:ea typeface="Meiryo" panose="020B0604030504040204" pitchFamily="34" charset="-128"/>
              </a:rPr>
              <a:t>(CloudWatch Agent</a:t>
            </a:r>
            <a:r>
              <a:rPr lang="ja-JP" altLang="en-US" sz="1667">
                <a:gradFill>
                  <a:gsLst>
                    <a:gs pos="0">
                      <a:schemeClr val="tx1">
                        <a:lumMod val="75000"/>
                      </a:schemeClr>
                    </a:gs>
                    <a:gs pos="100000">
                      <a:schemeClr val="tx1">
                        <a:lumMod val="75000"/>
                      </a:schemeClr>
                    </a:gs>
                  </a:gsLst>
                  <a:lin ang="8100000" scaled="1"/>
                </a:gradFill>
                <a:latin typeface="Meiryo" panose="020B0604030504040204" pitchFamily="34" charset="-128"/>
                <a:ea typeface="Meiryo" panose="020B0604030504040204" pitchFamily="34" charset="-128"/>
              </a:rPr>
              <a:t>経由</a:t>
            </a:r>
            <a:r>
              <a:rPr lang="en-US" altLang="ja-JP" sz="1667" dirty="0">
                <a:gradFill>
                  <a:gsLst>
                    <a:gs pos="0">
                      <a:schemeClr val="tx1">
                        <a:lumMod val="75000"/>
                      </a:schemeClr>
                    </a:gs>
                    <a:gs pos="100000">
                      <a:schemeClr val="tx1">
                        <a:lumMod val="75000"/>
                      </a:schemeClr>
                    </a:gs>
                  </a:gsLst>
                  <a:lin ang="8100000" scaled="1"/>
                </a:gradFill>
                <a:latin typeface="Meiryo" panose="020B0604030504040204" pitchFamily="34" charset="-128"/>
                <a:ea typeface="Meiryo" panose="020B0604030504040204" pitchFamily="34" charset="-128"/>
              </a:rPr>
              <a:t>)</a:t>
            </a:r>
          </a:p>
          <a:p>
            <a:pPr marL="479981" indent="-311988">
              <a:spcBef>
                <a:spcPts val="267"/>
              </a:spcBef>
              <a:buFont typeface="Wingdings" panose="05000000000000000000" pitchFamily="2" charset="2"/>
              <a:buChar char="Ø"/>
            </a:pPr>
            <a:r>
              <a:rPr lang="en-US" altLang="ja-JP" sz="1667" dirty="0">
                <a:gradFill>
                  <a:gsLst>
                    <a:gs pos="0">
                      <a:schemeClr val="tx1">
                        <a:lumMod val="75000"/>
                      </a:schemeClr>
                    </a:gs>
                    <a:gs pos="100000">
                      <a:schemeClr val="tx1">
                        <a:lumMod val="75000"/>
                      </a:schemeClr>
                    </a:gs>
                  </a:gsLst>
                  <a:lin ang="8100000" scaled="1"/>
                </a:gradFill>
                <a:latin typeface="Meiryo" panose="020B0604030504040204" pitchFamily="34" charset="-128"/>
                <a:ea typeface="Meiryo" panose="020B0604030504040204" pitchFamily="34" charset="-128"/>
              </a:rPr>
              <a:t>OS</a:t>
            </a:r>
            <a:r>
              <a:rPr lang="ja-JP" altLang="en-US" sz="1667" dirty="0">
                <a:gradFill>
                  <a:gsLst>
                    <a:gs pos="0">
                      <a:schemeClr val="tx1">
                        <a:lumMod val="75000"/>
                      </a:schemeClr>
                    </a:gs>
                    <a:gs pos="100000">
                      <a:schemeClr val="tx1">
                        <a:lumMod val="75000"/>
                      </a:schemeClr>
                    </a:gs>
                  </a:gsLst>
                  <a:lin ang="8100000" scaled="1"/>
                </a:gradFill>
                <a:latin typeface="Meiryo" panose="020B0604030504040204" pitchFamily="34" charset="-128"/>
                <a:ea typeface="Meiryo" panose="020B0604030504040204" pitchFamily="34" charset="-128"/>
              </a:rPr>
              <a:t>以上のログはオンプレ同様、</a:t>
            </a:r>
            <a:r>
              <a:rPr lang="en-US" altLang="ja-JP" sz="1667" dirty="0">
                <a:gradFill>
                  <a:gsLst>
                    <a:gs pos="0">
                      <a:schemeClr val="tx1">
                        <a:lumMod val="75000"/>
                      </a:schemeClr>
                    </a:gs>
                    <a:gs pos="100000">
                      <a:schemeClr val="tx1">
                        <a:lumMod val="75000"/>
                      </a:schemeClr>
                    </a:gs>
                  </a:gsLst>
                  <a:lin ang="8100000" scaled="1"/>
                </a:gradFill>
                <a:latin typeface="Meiryo" panose="020B0604030504040204" pitchFamily="34" charset="-128"/>
                <a:ea typeface="Meiryo" panose="020B0604030504040204" pitchFamily="34" charset="-128"/>
              </a:rPr>
              <a:t>3rd</a:t>
            </a:r>
            <a:r>
              <a:rPr lang="ja-JP" altLang="en-US" sz="1667" dirty="0">
                <a:gradFill>
                  <a:gsLst>
                    <a:gs pos="0">
                      <a:schemeClr val="tx1">
                        <a:lumMod val="75000"/>
                      </a:schemeClr>
                    </a:gs>
                    <a:gs pos="100000">
                      <a:schemeClr val="tx1">
                        <a:lumMod val="75000"/>
                      </a:schemeClr>
                    </a:gs>
                  </a:gsLst>
                  <a:lin ang="8100000" scaled="1"/>
                </a:gradFill>
                <a:latin typeface="Meiryo" panose="020B0604030504040204" pitchFamily="34" charset="-128"/>
                <a:ea typeface="Meiryo" panose="020B0604030504040204" pitchFamily="34" charset="-128"/>
              </a:rPr>
              <a:t>パーティ製ツールを導入することも可能</a:t>
            </a:r>
            <a:endParaRPr lang="en-US" altLang="ja-JP" sz="1667" dirty="0">
              <a:gradFill>
                <a:gsLst>
                  <a:gs pos="0">
                    <a:schemeClr val="tx1">
                      <a:lumMod val="75000"/>
                    </a:schemeClr>
                  </a:gs>
                  <a:gs pos="100000">
                    <a:schemeClr val="tx1">
                      <a:lumMod val="75000"/>
                    </a:schemeClr>
                  </a:gs>
                </a:gsLst>
                <a:lin ang="8100000" scaled="1"/>
              </a:gradFill>
              <a:latin typeface="Meiryo" panose="020B0604030504040204" pitchFamily="34" charset="-128"/>
              <a:ea typeface="Meiryo" panose="020B0604030504040204" pitchFamily="34" charset="-128"/>
            </a:endParaRPr>
          </a:p>
        </p:txBody>
      </p:sp>
      <p:sp>
        <p:nvSpPr>
          <p:cNvPr id="17" name="正方形/長方形 16">
            <a:extLst>
              <a:ext uri="{FF2B5EF4-FFF2-40B4-BE49-F238E27FC236}">
                <a16:creationId xmlns:a16="http://schemas.microsoft.com/office/drawing/2014/main" id="{7BE29A99-764C-4F00-8FE2-25EC0434AB0E}"/>
              </a:ext>
            </a:extLst>
          </p:cNvPr>
          <p:cNvSpPr/>
          <p:nvPr/>
        </p:nvSpPr>
        <p:spPr>
          <a:xfrm>
            <a:off x="442699" y="1173646"/>
            <a:ext cx="4171455" cy="639864"/>
          </a:xfrm>
          <a:prstGeom prst="rect">
            <a:avLst/>
          </a:prstGeom>
          <a:solidFill>
            <a:schemeClr val="tx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ctr"/>
          <a:lstStyle/>
          <a:p>
            <a:pPr algn="ctr"/>
            <a:r>
              <a:rPr kumimoji="1" lang="ja-JP" altLang="en-US" sz="2667" dirty="0">
                <a:gradFill>
                  <a:gsLst>
                    <a:gs pos="0">
                      <a:schemeClr val="bg1"/>
                    </a:gs>
                    <a:gs pos="100000">
                      <a:schemeClr val="bg1"/>
                    </a:gs>
                  </a:gsLst>
                  <a:lin ang="5400000" scaled="1"/>
                </a:gradFill>
                <a:latin typeface="Meiryo" panose="020B0604030504040204" pitchFamily="34" charset="-128"/>
                <a:ea typeface="Meiryo" panose="020B0604030504040204" pitchFamily="34" charset="-128"/>
              </a:rPr>
              <a:t>監査ログの識別</a:t>
            </a:r>
          </a:p>
        </p:txBody>
      </p:sp>
      <p:sp>
        <p:nvSpPr>
          <p:cNvPr id="24" name="正方形/長方形 23">
            <a:extLst>
              <a:ext uri="{FF2B5EF4-FFF2-40B4-BE49-F238E27FC236}">
                <a16:creationId xmlns:a16="http://schemas.microsoft.com/office/drawing/2014/main" id="{5AC1F63B-D6D4-4A30-9872-031C0632DD42}"/>
              </a:ext>
            </a:extLst>
          </p:cNvPr>
          <p:cNvSpPr/>
          <p:nvPr/>
        </p:nvSpPr>
        <p:spPr>
          <a:xfrm>
            <a:off x="6862745" y="1124086"/>
            <a:ext cx="5136216" cy="63986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ctr"/>
          <a:lstStyle/>
          <a:p>
            <a:pPr algn="ctr"/>
            <a:endParaRPr kumimoji="1" lang="en-US" altLang="ja-JP" sz="2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endParaRPr>
          </a:p>
        </p:txBody>
      </p:sp>
      <p:sp>
        <p:nvSpPr>
          <p:cNvPr id="26" name="正方形/長方形 25">
            <a:extLst>
              <a:ext uri="{FF2B5EF4-FFF2-40B4-BE49-F238E27FC236}">
                <a16:creationId xmlns:a16="http://schemas.microsoft.com/office/drawing/2014/main" id="{BDA9FA7C-B8F4-4F81-A1F0-9328F56FB7FC}"/>
              </a:ext>
            </a:extLst>
          </p:cNvPr>
          <p:cNvSpPr/>
          <p:nvPr/>
        </p:nvSpPr>
        <p:spPr>
          <a:xfrm>
            <a:off x="5136002" y="1173646"/>
            <a:ext cx="6862960" cy="63986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ctr"/>
          <a:lstStyle/>
          <a:p>
            <a:pPr algn="ctr"/>
            <a:r>
              <a:rPr kumimoji="1" lang="ja-JP" altLang="en-US" sz="2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ログの収集の例</a:t>
            </a:r>
          </a:p>
        </p:txBody>
      </p:sp>
      <p:cxnSp>
        <p:nvCxnSpPr>
          <p:cNvPr id="27" name="直線コネクタ 26">
            <a:extLst>
              <a:ext uri="{FF2B5EF4-FFF2-40B4-BE49-F238E27FC236}">
                <a16:creationId xmlns:a16="http://schemas.microsoft.com/office/drawing/2014/main" id="{2889D92B-4F23-4202-9DB2-C41100E8228A}"/>
              </a:ext>
            </a:extLst>
          </p:cNvPr>
          <p:cNvCxnSpPr>
            <a:cxnSpLocks/>
          </p:cNvCxnSpPr>
          <p:nvPr/>
        </p:nvCxnSpPr>
        <p:spPr>
          <a:xfrm>
            <a:off x="5151519" y="1813509"/>
            <a:ext cx="6849752" cy="0"/>
          </a:xfrm>
          <a:prstGeom prst="line">
            <a:avLst/>
          </a:prstGeom>
          <a:ln>
            <a:solidFill>
              <a:srgbClr val="2A2E32"/>
            </a:solidFill>
          </a:ln>
          <a:effectLst/>
        </p:spPr>
        <p:style>
          <a:lnRef idx="2">
            <a:schemeClr val="accent1"/>
          </a:lnRef>
          <a:fillRef idx="0">
            <a:schemeClr val="accent1"/>
          </a:fillRef>
          <a:effectRef idx="1">
            <a:schemeClr val="accent1"/>
          </a:effectRef>
          <a:fontRef idx="minor">
            <a:schemeClr val="tx1"/>
          </a:fontRef>
        </p:style>
      </p:cxnSp>
      <p:sp>
        <p:nvSpPr>
          <p:cNvPr id="28" name="正方形/長方形 15">
            <a:extLst>
              <a:ext uri="{FF2B5EF4-FFF2-40B4-BE49-F238E27FC236}">
                <a16:creationId xmlns:a16="http://schemas.microsoft.com/office/drawing/2014/main" id="{6BC3EFEB-5ABF-6646-8CA5-155CFD9533CF}"/>
              </a:ext>
            </a:extLst>
          </p:cNvPr>
          <p:cNvSpPr/>
          <p:nvPr/>
        </p:nvSpPr>
        <p:spPr>
          <a:xfrm>
            <a:off x="5136000" y="2547813"/>
            <a:ext cx="1728000" cy="1104000"/>
          </a:xfrm>
          <a:prstGeom prst="rect">
            <a:avLst/>
          </a:prstGeom>
          <a:solidFill>
            <a:srgbClr val="D5DBDB"/>
          </a:solidFill>
          <a:ln>
            <a:noFill/>
          </a:ln>
          <a:effectLst/>
        </p:spPr>
        <p:style>
          <a:lnRef idx="1">
            <a:schemeClr val="accent1"/>
          </a:lnRef>
          <a:fillRef idx="3">
            <a:schemeClr val="accent1"/>
          </a:fillRef>
          <a:effectRef idx="2">
            <a:schemeClr val="accent1"/>
          </a:effectRef>
          <a:fontRef idx="minor">
            <a:schemeClr val="lt1"/>
          </a:fontRef>
        </p:style>
        <p:txBody>
          <a:bodyPr wrap="none" lIns="36000" tIns="36000" rIns="36000" bIns="36000" rtlCol="0" anchor="ctr"/>
          <a:lstStyle/>
          <a:p>
            <a:pPr algn="ctr"/>
            <a:r>
              <a:rPr kumimoji="1" lang="en-US" altLang="ja-JP" sz="1500" dirty="0">
                <a:solidFill>
                  <a:schemeClr val="tx1">
                    <a:lumMod val="75000"/>
                  </a:schemeClr>
                </a:solidFill>
                <a:latin typeface="Meiryo" panose="020B0604030504040204" pitchFamily="34" charset="-128"/>
                <a:ea typeface="Meiryo" panose="020B0604030504040204" pitchFamily="34" charset="-128"/>
                <a:cs typeface="Meiryo" charset="-128"/>
              </a:rPr>
              <a:t>Config</a:t>
            </a:r>
            <a:r>
              <a:rPr kumimoji="1" lang="ja-JP" altLang="en-US" sz="1500">
                <a:solidFill>
                  <a:schemeClr val="tx1">
                    <a:lumMod val="75000"/>
                  </a:schemeClr>
                </a:solidFill>
                <a:latin typeface="Meiryo" panose="020B0604030504040204" pitchFamily="34" charset="-128"/>
                <a:ea typeface="Meiryo" panose="020B0604030504040204" pitchFamily="34" charset="-128"/>
                <a:cs typeface="Meiryo" charset="-128"/>
              </a:rPr>
              <a:t>ログ</a:t>
            </a:r>
            <a:endParaRPr kumimoji="1" lang="en-US" altLang="ja-JP" sz="1500" dirty="0">
              <a:solidFill>
                <a:schemeClr val="tx1">
                  <a:lumMod val="75000"/>
                </a:schemeClr>
              </a:solidFill>
              <a:latin typeface="Meiryo" panose="020B0604030504040204" pitchFamily="34" charset="-128"/>
              <a:ea typeface="Meiryo" panose="020B0604030504040204" pitchFamily="34" charset="-128"/>
              <a:cs typeface="Meiryo" charset="-128"/>
            </a:endParaRPr>
          </a:p>
          <a:p>
            <a:pPr algn="ctr"/>
            <a:r>
              <a:rPr kumimoji="1" lang="en-US" altLang="ja-JP" sz="1500" dirty="0">
                <a:solidFill>
                  <a:schemeClr val="tx1">
                    <a:lumMod val="75000"/>
                  </a:schemeClr>
                </a:solidFill>
                <a:latin typeface="Meiryo" panose="020B0604030504040204" pitchFamily="34" charset="-128"/>
                <a:ea typeface="Meiryo" panose="020B0604030504040204" pitchFamily="34" charset="-128"/>
                <a:cs typeface="Meiryo" charset="-128"/>
              </a:rPr>
              <a:t>VPC</a:t>
            </a:r>
            <a:r>
              <a:rPr kumimoji="1" lang="ja-JP" altLang="en-US" sz="1500" dirty="0">
                <a:solidFill>
                  <a:schemeClr val="tx1">
                    <a:lumMod val="75000"/>
                  </a:schemeClr>
                </a:solidFill>
                <a:latin typeface="Meiryo" panose="020B0604030504040204" pitchFamily="34" charset="-128"/>
                <a:ea typeface="Meiryo" panose="020B0604030504040204" pitchFamily="34" charset="-128"/>
                <a:cs typeface="Meiryo" charset="-128"/>
              </a:rPr>
              <a:t>フローログ</a:t>
            </a:r>
            <a:endParaRPr kumimoji="1" lang="en-US" altLang="ja-JP" sz="1500" dirty="0">
              <a:solidFill>
                <a:schemeClr val="tx1">
                  <a:lumMod val="75000"/>
                </a:schemeClr>
              </a:solidFill>
              <a:latin typeface="Meiryo" panose="020B0604030504040204" pitchFamily="34" charset="-128"/>
              <a:ea typeface="Meiryo" panose="020B0604030504040204" pitchFamily="34" charset="-128"/>
              <a:cs typeface="Meiryo" charset="-128"/>
            </a:endParaRPr>
          </a:p>
          <a:p>
            <a:pPr algn="ctr"/>
            <a:r>
              <a:rPr kumimoji="1" lang="en-US" altLang="ja-JP" sz="1500" dirty="0">
                <a:solidFill>
                  <a:schemeClr val="tx1">
                    <a:lumMod val="75000"/>
                  </a:schemeClr>
                </a:solidFill>
                <a:latin typeface="Meiryo" panose="020B0604030504040204" pitchFamily="34" charset="-128"/>
                <a:ea typeface="Meiryo" panose="020B0604030504040204" pitchFamily="34" charset="-128"/>
                <a:cs typeface="Meiryo" charset="-128"/>
              </a:rPr>
              <a:t>S3</a:t>
            </a:r>
            <a:r>
              <a:rPr kumimoji="1" lang="ja-JP" altLang="en-US" sz="1500" dirty="0">
                <a:solidFill>
                  <a:schemeClr val="tx1">
                    <a:lumMod val="75000"/>
                  </a:schemeClr>
                </a:solidFill>
                <a:latin typeface="Meiryo" panose="020B0604030504040204" pitchFamily="34" charset="-128"/>
                <a:ea typeface="Meiryo" panose="020B0604030504040204" pitchFamily="34" charset="-128"/>
                <a:cs typeface="Meiryo" charset="-128"/>
              </a:rPr>
              <a:t>アクセスログ</a:t>
            </a:r>
            <a:endParaRPr kumimoji="1" lang="en-US" altLang="ja-JP" sz="1500" dirty="0">
              <a:solidFill>
                <a:schemeClr val="tx1">
                  <a:lumMod val="75000"/>
                </a:schemeClr>
              </a:solidFill>
              <a:latin typeface="Meiryo" panose="020B0604030504040204" pitchFamily="34" charset="-128"/>
              <a:ea typeface="Meiryo" panose="020B0604030504040204" pitchFamily="34" charset="-128"/>
              <a:cs typeface="Meiryo" charset="-128"/>
            </a:endParaRPr>
          </a:p>
          <a:p>
            <a:pPr algn="ctr"/>
            <a:r>
              <a:rPr kumimoji="1" lang="en-US" altLang="ja-JP" sz="1500" dirty="0">
                <a:solidFill>
                  <a:schemeClr val="tx1">
                    <a:lumMod val="75000"/>
                  </a:schemeClr>
                </a:solidFill>
                <a:latin typeface="Meiryo" panose="020B0604030504040204" pitchFamily="34" charset="-128"/>
                <a:ea typeface="Meiryo" panose="020B0604030504040204" pitchFamily="34" charset="-128"/>
                <a:cs typeface="Meiryo" charset="-128"/>
              </a:rPr>
              <a:t>ELB</a:t>
            </a:r>
            <a:r>
              <a:rPr kumimoji="1" lang="ja-JP" altLang="en-US" sz="1500" dirty="0">
                <a:solidFill>
                  <a:schemeClr val="tx1">
                    <a:lumMod val="75000"/>
                  </a:schemeClr>
                </a:solidFill>
                <a:latin typeface="Meiryo" panose="020B0604030504040204" pitchFamily="34" charset="-128"/>
                <a:ea typeface="Meiryo" panose="020B0604030504040204" pitchFamily="34" charset="-128"/>
                <a:cs typeface="Meiryo" charset="-128"/>
              </a:rPr>
              <a:t>アクセスログ</a:t>
            </a:r>
            <a:endParaRPr kumimoji="1" lang="en-US" altLang="ja-JP" sz="1500" dirty="0">
              <a:solidFill>
                <a:schemeClr val="tx1">
                  <a:lumMod val="75000"/>
                </a:schemeClr>
              </a:solidFill>
              <a:latin typeface="Meiryo" panose="020B0604030504040204" pitchFamily="34" charset="-128"/>
              <a:ea typeface="Meiryo" panose="020B0604030504040204" pitchFamily="34" charset="-128"/>
              <a:cs typeface="Meiryo" charset="-128"/>
            </a:endParaRPr>
          </a:p>
          <a:p>
            <a:pPr algn="ctr"/>
            <a:r>
              <a:rPr kumimoji="1" lang="en-US" altLang="ja-JP" sz="1500" dirty="0" err="1">
                <a:solidFill>
                  <a:schemeClr val="tx1">
                    <a:lumMod val="75000"/>
                  </a:schemeClr>
                </a:solidFill>
                <a:latin typeface="Meiryo" panose="020B0604030504040204" pitchFamily="34" charset="-128"/>
                <a:ea typeface="Meiryo" panose="020B0604030504040204" pitchFamily="34" charset="-128"/>
                <a:cs typeface="Meiryo" charset="-128"/>
              </a:rPr>
              <a:t>CloudFront</a:t>
            </a:r>
            <a:r>
              <a:rPr kumimoji="1" lang="ja-JP" altLang="en-US" sz="1500" dirty="0">
                <a:solidFill>
                  <a:schemeClr val="tx1">
                    <a:lumMod val="75000"/>
                  </a:schemeClr>
                </a:solidFill>
                <a:latin typeface="Meiryo" panose="020B0604030504040204" pitchFamily="34" charset="-128"/>
                <a:ea typeface="Meiryo" panose="020B0604030504040204" pitchFamily="34" charset="-128"/>
                <a:cs typeface="Meiryo" charset="-128"/>
              </a:rPr>
              <a:t>ログなど</a:t>
            </a:r>
          </a:p>
        </p:txBody>
      </p:sp>
      <p:sp>
        <p:nvSpPr>
          <p:cNvPr id="29" name="正方形/長方形 15">
            <a:extLst>
              <a:ext uri="{FF2B5EF4-FFF2-40B4-BE49-F238E27FC236}">
                <a16:creationId xmlns:a16="http://schemas.microsoft.com/office/drawing/2014/main" id="{6BC3EFEB-5ABF-6646-8CA5-155CFD9533CF}"/>
              </a:ext>
            </a:extLst>
          </p:cNvPr>
          <p:cNvSpPr/>
          <p:nvPr/>
        </p:nvSpPr>
        <p:spPr>
          <a:xfrm>
            <a:off x="5136000" y="3813000"/>
            <a:ext cx="1728000" cy="576000"/>
          </a:xfrm>
          <a:prstGeom prst="rect">
            <a:avLst/>
          </a:prstGeom>
          <a:solidFill>
            <a:srgbClr val="D5DBDB"/>
          </a:solidFill>
          <a:ln>
            <a:noFill/>
          </a:ln>
          <a:effectLst/>
        </p:spPr>
        <p:style>
          <a:lnRef idx="1">
            <a:schemeClr val="accent1"/>
          </a:lnRef>
          <a:fillRef idx="3">
            <a:schemeClr val="accent1"/>
          </a:fillRef>
          <a:effectRef idx="2">
            <a:schemeClr val="accent1"/>
          </a:effectRef>
          <a:fontRef idx="minor">
            <a:schemeClr val="lt1"/>
          </a:fontRef>
        </p:style>
        <p:txBody>
          <a:bodyPr wrap="none" lIns="36000" tIns="36000" rIns="36000" bIns="36000" rtlCol="0" anchor="ctr"/>
          <a:lstStyle/>
          <a:p>
            <a:pPr algn="ctr"/>
            <a:r>
              <a:rPr kumimoji="1" lang="en-US" altLang="ja-JP" sz="1500" dirty="0">
                <a:solidFill>
                  <a:schemeClr val="tx1">
                    <a:lumMod val="75000"/>
                  </a:schemeClr>
                </a:solidFill>
                <a:latin typeface="Meiryo" panose="020B0604030504040204" pitchFamily="34" charset="-128"/>
                <a:ea typeface="Meiryo" panose="020B0604030504040204" pitchFamily="34" charset="-128"/>
                <a:cs typeface="Meiryo" charset="-128"/>
              </a:rPr>
              <a:t>AWS</a:t>
            </a:r>
            <a:r>
              <a:rPr kumimoji="1" lang="ja-JP" altLang="en-US" sz="1500" dirty="0">
                <a:solidFill>
                  <a:schemeClr val="tx1">
                    <a:lumMod val="75000"/>
                  </a:schemeClr>
                </a:solidFill>
                <a:latin typeface="Meiryo" panose="020B0604030504040204" pitchFamily="34" charset="-128"/>
                <a:ea typeface="Meiryo" panose="020B0604030504040204" pitchFamily="34" charset="-128"/>
                <a:cs typeface="Meiryo" charset="-128"/>
              </a:rPr>
              <a:t>操作ログ</a:t>
            </a:r>
          </a:p>
        </p:txBody>
      </p:sp>
      <p:sp>
        <p:nvSpPr>
          <p:cNvPr id="30" name="正方形/長方形 15">
            <a:extLst>
              <a:ext uri="{FF2B5EF4-FFF2-40B4-BE49-F238E27FC236}">
                <a16:creationId xmlns:a16="http://schemas.microsoft.com/office/drawing/2014/main" id="{6BC3EFEB-5ABF-6646-8CA5-155CFD9533CF}"/>
              </a:ext>
            </a:extLst>
          </p:cNvPr>
          <p:cNvSpPr/>
          <p:nvPr/>
        </p:nvSpPr>
        <p:spPr>
          <a:xfrm>
            <a:off x="5136000" y="4581000"/>
            <a:ext cx="1728000" cy="1056000"/>
          </a:xfrm>
          <a:prstGeom prst="rect">
            <a:avLst/>
          </a:prstGeom>
          <a:solidFill>
            <a:srgbClr val="D5DBDB"/>
          </a:solidFill>
          <a:ln>
            <a:noFill/>
          </a:ln>
          <a:effectLst/>
        </p:spPr>
        <p:style>
          <a:lnRef idx="1">
            <a:schemeClr val="accent1"/>
          </a:lnRef>
          <a:fillRef idx="3">
            <a:schemeClr val="accent1"/>
          </a:fillRef>
          <a:effectRef idx="2">
            <a:schemeClr val="accent1"/>
          </a:effectRef>
          <a:fontRef idx="minor">
            <a:schemeClr val="lt1"/>
          </a:fontRef>
        </p:style>
        <p:txBody>
          <a:bodyPr wrap="none" lIns="36000" tIns="36000" rIns="36000" bIns="36000" rtlCol="0" anchor="ctr"/>
          <a:lstStyle/>
          <a:p>
            <a:pPr algn="ctr"/>
            <a:r>
              <a:rPr kumimoji="1" lang="en-US" altLang="ja-JP" sz="1500" dirty="0">
                <a:solidFill>
                  <a:schemeClr val="tx1">
                    <a:lumMod val="75000"/>
                  </a:schemeClr>
                </a:solidFill>
                <a:latin typeface="Meiryo" panose="020B0604030504040204" pitchFamily="34" charset="-128"/>
                <a:ea typeface="Meiryo" panose="020B0604030504040204" pitchFamily="34" charset="-128"/>
                <a:cs typeface="Meiryo" charset="-128"/>
              </a:rPr>
              <a:t>RDS</a:t>
            </a:r>
            <a:r>
              <a:rPr kumimoji="1" lang="ja-JP" altLang="en-US" sz="1500" dirty="0">
                <a:solidFill>
                  <a:schemeClr val="tx1">
                    <a:lumMod val="75000"/>
                  </a:schemeClr>
                </a:solidFill>
                <a:latin typeface="Meiryo" panose="020B0604030504040204" pitchFamily="34" charset="-128"/>
                <a:ea typeface="Meiryo" panose="020B0604030504040204" pitchFamily="34" charset="-128"/>
                <a:cs typeface="Meiryo" charset="-128"/>
              </a:rPr>
              <a:t>ログ</a:t>
            </a:r>
            <a:endParaRPr kumimoji="1" lang="en-US" altLang="ja-JP" sz="1500" dirty="0">
              <a:solidFill>
                <a:schemeClr val="tx1">
                  <a:lumMod val="75000"/>
                </a:schemeClr>
              </a:solidFill>
              <a:latin typeface="Meiryo" panose="020B0604030504040204" pitchFamily="34" charset="-128"/>
              <a:ea typeface="Meiryo" panose="020B0604030504040204" pitchFamily="34" charset="-128"/>
              <a:cs typeface="Meiryo" charset="-128"/>
            </a:endParaRPr>
          </a:p>
          <a:p>
            <a:pPr algn="ctr"/>
            <a:r>
              <a:rPr kumimoji="1" lang="en-US" altLang="ja-JP" sz="1500" dirty="0">
                <a:solidFill>
                  <a:schemeClr val="tx1">
                    <a:lumMod val="75000"/>
                  </a:schemeClr>
                </a:solidFill>
                <a:latin typeface="Meiryo" panose="020B0604030504040204" pitchFamily="34" charset="-128"/>
                <a:ea typeface="Meiryo" panose="020B0604030504040204" pitchFamily="34" charset="-128"/>
                <a:cs typeface="Meiryo" charset="-128"/>
              </a:rPr>
              <a:t>SNS</a:t>
            </a:r>
            <a:r>
              <a:rPr kumimoji="1" lang="ja-JP" altLang="en-US" sz="1500" dirty="0">
                <a:solidFill>
                  <a:schemeClr val="tx1">
                    <a:lumMod val="75000"/>
                  </a:schemeClr>
                </a:solidFill>
                <a:latin typeface="Meiryo" panose="020B0604030504040204" pitchFamily="34" charset="-128"/>
                <a:ea typeface="Meiryo" panose="020B0604030504040204" pitchFamily="34" charset="-128"/>
                <a:cs typeface="Meiryo" charset="-128"/>
              </a:rPr>
              <a:t>配信ステータス</a:t>
            </a:r>
            <a:endParaRPr kumimoji="1" lang="en-US" altLang="ja-JP" sz="1500" dirty="0">
              <a:solidFill>
                <a:schemeClr val="tx1">
                  <a:lumMod val="75000"/>
                </a:schemeClr>
              </a:solidFill>
              <a:latin typeface="Meiryo" panose="020B0604030504040204" pitchFamily="34" charset="-128"/>
              <a:ea typeface="Meiryo" panose="020B0604030504040204" pitchFamily="34" charset="-128"/>
              <a:cs typeface="Meiryo" charset="-128"/>
            </a:endParaRPr>
          </a:p>
          <a:p>
            <a:pPr algn="ctr"/>
            <a:r>
              <a:rPr kumimoji="1" lang="en-US" altLang="ja-JP" sz="1500" dirty="0">
                <a:solidFill>
                  <a:schemeClr val="tx1">
                    <a:lumMod val="75000"/>
                  </a:schemeClr>
                </a:solidFill>
                <a:latin typeface="Meiryo" panose="020B0604030504040204" pitchFamily="34" charset="-128"/>
                <a:ea typeface="Meiryo" panose="020B0604030504040204" pitchFamily="34" charset="-128"/>
                <a:cs typeface="Meiryo" charset="-128"/>
              </a:rPr>
              <a:t>Lambda</a:t>
            </a:r>
            <a:r>
              <a:rPr kumimoji="1" lang="ja-JP" altLang="en-US" sz="1500" dirty="0">
                <a:solidFill>
                  <a:schemeClr val="tx1">
                    <a:lumMod val="75000"/>
                  </a:schemeClr>
                </a:solidFill>
                <a:latin typeface="Meiryo" panose="020B0604030504040204" pitchFamily="34" charset="-128"/>
                <a:ea typeface="Meiryo" panose="020B0604030504040204" pitchFamily="34" charset="-128"/>
                <a:cs typeface="Meiryo" charset="-128"/>
              </a:rPr>
              <a:t>ログなど</a:t>
            </a:r>
          </a:p>
        </p:txBody>
      </p:sp>
      <p:sp>
        <p:nvSpPr>
          <p:cNvPr id="31" name="正方形/長方形 15">
            <a:extLst>
              <a:ext uri="{FF2B5EF4-FFF2-40B4-BE49-F238E27FC236}">
                <a16:creationId xmlns:a16="http://schemas.microsoft.com/office/drawing/2014/main" id="{6BC3EFEB-5ABF-6646-8CA5-155CFD9533CF}"/>
              </a:ext>
            </a:extLst>
          </p:cNvPr>
          <p:cNvSpPr/>
          <p:nvPr/>
        </p:nvSpPr>
        <p:spPr>
          <a:xfrm>
            <a:off x="5136000" y="5829000"/>
            <a:ext cx="1728000" cy="576000"/>
          </a:xfrm>
          <a:prstGeom prst="rect">
            <a:avLst/>
          </a:prstGeom>
          <a:solidFill>
            <a:srgbClr val="D5DBDB"/>
          </a:solidFill>
          <a:ln>
            <a:noFill/>
          </a:ln>
          <a:effectLst/>
        </p:spPr>
        <p:style>
          <a:lnRef idx="1">
            <a:schemeClr val="accent1"/>
          </a:lnRef>
          <a:fillRef idx="3">
            <a:schemeClr val="accent1"/>
          </a:fillRef>
          <a:effectRef idx="2">
            <a:schemeClr val="accent1"/>
          </a:effectRef>
          <a:fontRef idx="minor">
            <a:schemeClr val="lt1"/>
          </a:fontRef>
        </p:style>
        <p:txBody>
          <a:bodyPr wrap="none" lIns="36000" tIns="36000" rIns="36000" bIns="36000" rtlCol="0" anchor="ctr"/>
          <a:lstStyle/>
          <a:p>
            <a:pPr algn="ctr"/>
            <a:r>
              <a:rPr kumimoji="1" lang="en-US" altLang="ja-JP" sz="1500" dirty="0">
                <a:solidFill>
                  <a:schemeClr val="tx1">
                    <a:lumMod val="75000"/>
                  </a:schemeClr>
                </a:solidFill>
                <a:latin typeface="Meiryo" panose="020B0604030504040204" pitchFamily="34" charset="-128"/>
                <a:ea typeface="Meiryo" panose="020B0604030504040204" pitchFamily="34" charset="-128"/>
                <a:cs typeface="Meiryo" charset="-128"/>
              </a:rPr>
              <a:t>EC2</a:t>
            </a:r>
            <a:r>
              <a:rPr kumimoji="1" lang="ja-JP" altLang="en-US" sz="1500" dirty="0">
                <a:solidFill>
                  <a:schemeClr val="tx1">
                    <a:lumMod val="75000"/>
                  </a:schemeClr>
                </a:solidFill>
                <a:latin typeface="Meiryo" panose="020B0604030504040204" pitchFamily="34" charset="-128"/>
                <a:ea typeface="Meiryo" panose="020B0604030504040204" pitchFamily="34" charset="-128"/>
                <a:cs typeface="Meiryo" charset="-128"/>
              </a:rPr>
              <a:t> </a:t>
            </a:r>
            <a:r>
              <a:rPr kumimoji="1" lang="en-US" altLang="ja-JP" sz="1500" dirty="0">
                <a:solidFill>
                  <a:schemeClr val="tx1">
                    <a:lumMod val="75000"/>
                  </a:schemeClr>
                </a:solidFill>
                <a:latin typeface="Meiryo" panose="020B0604030504040204" pitchFamily="34" charset="-128"/>
                <a:ea typeface="Meiryo" panose="020B0604030504040204" pitchFamily="34" charset="-128"/>
                <a:cs typeface="Meiryo" charset="-128"/>
              </a:rPr>
              <a:t>OS</a:t>
            </a:r>
            <a:r>
              <a:rPr kumimoji="1" lang="ja-JP" altLang="en-US" sz="1500" dirty="0">
                <a:solidFill>
                  <a:schemeClr val="tx1">
                    <a:lumMod val="75000"/>
                  </a:schemeClr>
                </a:solidFill>
                <a:latin typeface="Meiryo" panose="020B0604030504040204" pitchFamily="34" charset="-128"/>
                <a:ea typeface="Meiryo" panose="020B0604030504040204" pitchFamily="34" charset="-128"/>
                <a:cs typeface="Meiryo" charset="-128"/>
              </a:rPr>
              <a:t>上のログ</a:t>
            </a:r>
          </a:p>
        </p:txBody>
      </p:sp>
      <p:sp>
        <p:nvSpPr>
          <p:cNvPr id="32" name="正方形/長方形 15">
            <a:extLst>
              <a:ext uri="{FF2B5EF4-FFF2-40B4-BE49-F238E27FC236}">
                <a16:creationId xmlns:a16="http://schemas.microsoft.com/office/drawing/2014/main" id="{6BC3EFEB-5ABF-6646-8CA5-155CFD9533CF}"/>
              </a:ext>
            </a:extLst>
          </p:cNvPr>
          <p:cNvSpPr/>
          <p:nvPr/>
        </p:nvSpPr>
        <p:spPr>
          <a:xfrm>
            <a:off x="5136000" y="2181000"/>
            <a:ext cx="1728000" cy="31881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none" lIns="36000" tIns="36000" rIns="36000" bIns="36000" rtlCol="0" anchor="ctr"/>
          <a:lstStyle/>
          <a:p>
            <a:pPr algn="ctr"/>
            <a:r>
              <a:rPr kumimoji="1" lang="ja-JP" altLang="en-US" sz="1500" u="sng" dirty="0">
                <a:solidFill>
                  <a:schemeClr val="tx1">
                    <a:lumMod val="75000"/>
                  </a:schemeClr>
                </a:solidFill>
                <a:latin typeface="Meiryo" panose="020B0604030504040204" pitchFamily="34" charset="-128"/>
                <a:ea typeface="Meiryo" panose="020B0604030504040204" pitchFamily="34" charset="-128"/>
                <a:cs typeface="Meiryo" charset="-128"/>
              </a:rPr>
              <a:t>ログ発生元</a:t>
            </a:r>
          </a:p>
        </p:txBody>
      </p:sp>
      <p:sp>
        <p:nvSpPr>
          <p:cNvPr id="33" name="正方形/長方形 15">
            <a:extLst>
              <a:ext uri="{FF2B5EF4-FFF2-40B4-BE49-F238E27FC236}">
                <a16:creationId xmlns:a16="http://schemas.microsoft.com/office/drawing/2014/main" id="{6BC3EFEB-5ABF-6646-8CA5-155CFD9533CF}"/>
              </a:ext>
            </a:extLst>
          </p:cNvPr>
          <p:cNvSpPr/>
          <p:nvPr/>
        </p:nvSpPr>
        <p:spPr>
          <a:xfrm>
            <a:off x="7632000" y="2181000"/>
            <a:ext cx="1728000" cy="31881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none" lIns="36000" tIns="36000" rIns="36000" bIns="36000" rtlCol="0" anchor="ctr"/>
          <a:lstStyle/>
          <a:p>
            <a:pPr algn="ctr"/>
            <a:r>
              <a:rPr kumimoji="1" lang="ja-JP" altLang="en-US" sz="1500" u="sng" dirty="0">
                <a:solidFill>
                  <a:schemeClr val="tx1">
                    <a:lumMod val="75000"/>
                  </a:schemeClr>
                </a:solidFill>
                <a:latin typeface="Meiryo" panose="020B0604030504040204" pitchFamily="34" charset="-128"/>
                <a:ea typeface="Meiryo" panose="020B0604030504040204" pitchFamily="34" charset="-128"/>
                <a:cs typeface="Meiryo" charset="-128"/>
              </a:rPr>
              <a:t>ログ収集</a:t>
            </a:r>
          </a:p>
        </p:txBody>
      </p:sp>
      <p:sp>
        <p:nvSpPr>
          <p:cNvPr id="34" name="正方形/長方形 15">
            <a:extLst>
              <a:ext uri="{FF2B5EF4-FFF2-40B4-BE49-F238E27FC236}">
                <a16:creationId xmlns:a16="http://schemas.microsoft.com/office/drawing/2014/main" id="{6BC3EFEB-5ABF-6646-8CA5-155CFD9533CF}"/>
              </a:ext>
            </a:extLst>
          </p:cNvPr>
          <p:cNvSpPr/>
          <p:nvPr/>
        </p:nvSpPr>
        <p:spPr>
          <a:xfrm>
            <a:off x="10128000" y="2181000"/>
            <a:ext cx="1728000" cy="31881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none" lIns="36000" tIns="36000" rIns="36000" bIns="36000" rtlCol="0" anchor="ctr"/>
          <a:lstStyle/>
          <a:p>
            <a:pPr algn="ctr"/>
            <a:r>
              <a:rPr kumimoji="1" lang="ja-JP" altLang="en-US" sz="1500" u="sng" dirty="0">
                <a:solidFill>
                  <a:schemeClr val="tx1">
                    <a:lumMod val="75000"/>
                  </a:schemeClr>
                </a:solidFill>
                <a:latin typeface="Meiryo" panose="020B0604030504040204" pitchFamily="34" charset="-128"/>
                <a:ea typeface="Meiryo" panose="020B0604030504040204" pitchFamily="34" charset="-128"/>
                <a:cs typeface="Meiryo" charset="-128"/>
              </a:rPr>
              <a:t>ログ保管</a:t>
            </a:r>
          </a:p>
        </p:txBody>
      </p:sp>
      <p:cxnSp>
        <p:nvCxnSpPr>
          <p:cNvPr id="35" name="直線コネクタ 34"/>
          <p:cNvCxnSpPr/>
          <p:nvPr/>
        </p:nvCxnSpPr>
        <p:spPr>
          <a:xfrm>
            <a:off x="7248000" y="2181000"/>
            <a:ext cx="0" cy="4224000"/>
          </a:xfrm>
          <a:prstGeom prst="line">
            <a:avLst/>
          </a:prstGeom>
          <a:ln w="12700">
            <a:solidFill>
              <a:schemeClr val="bg1">
                <a:lumMod val="75000"/>
              </a:schemeClr>
            </a:solidFill>
            <a:prstDash val="dash"/>
          </a:ln>
          <a:effectLst/>
        </p:spPr>
        <p:style>
          <a:lnRef idx="2">
            <a:schemeClr val="accent1"/>
          </a:lnRef>
          <a:fillRef idx="0">
            <a:schemeClr val="accent1"/>
          </a:fillRef>
          <a:effectRef idx="1">
            <a:schemeClr val="accent1"/>
          </a:effectRef>
          <a:fontRef idx="minor">
            <a:schemeClr val="tx1"/>
          </a:fontRef>
        </p:style>
      </p:cxnSp>
      <p:cxnSp>
        <p:nvCxnSpPr>
          <p:cNvPr id="36" name="直線コネクタ 35"/>
          <p:cNvCxnSpPr/>
          <p:nvPr/>
        </p:nvCxnSpPr>
        <p:spPr>
          <a:xfrm>
            <a:off x="9744000" y="2181000"/>
            <a:ext cx="0" cy="4224000"/>
          </a:xfrm>
          <a:prstGeom prst="line">
            <a:avLst/>
          </a:prstGeom>
          <a:ln w="12700">
            <a:solidFill>
              <a:schemeClr val="bg1">
                <a:lumMod val="75000"/>
              </a:schemeClr>
            </a:solidFill>
            <a:prstDash val="dash"/>
          </a:ln>
          <a:effectLst/>
        </p:spPr>
        <p:style>
          <a:lnRef idx="2">
            <a:schemeClr val="accent1"/>
          </a:lnRef>
          <a:fillRef idx="0">
            <a:schemeClr val="accent1"/>
          </a:fillRef>
          <a:effectRef idx="1">
            <a:schemeClr val="accent1"/>
          </a:effectRef>
          <a:fontRef idx="minor">
            <a:schemeClr val="tx1"/>
          </a:fontRef>
        </p:style>
      </p:cxnSp>
      <p:sp>
        <p:nvSpPr>
          <p:cNvPr id="37" name="正方形/長方形 44">
            <a:extLst>
              <a:ext uri="{FF2B5EF4-FFF2-40B4-BE49-F238E27FC236}">
                <a16:creationId xmlns:a16="http://schemas.microsoft.com/office/drawing/2014/main" id="{9C6AB269-A3CA-E94F-A108-A933AD43DB25}"/>
              </a:ext>
            </a:extLst>
          </p:cNvPr>
          <p:cNvSpPr/>
          <p:nvPr/>
        </p:nvSpPr>
        <p:spPr>
          <a:xfrm>
            <a:off x="10032000" y="2757000"/>
            <a:ext cx="1824000" cy="672000"/>
          </a:xfrm>
          <a:prstGeom prst="rect">
            <a:avLst/>
          </a:prstGeom>
          <a:solidFill>
            <a:schemeClr val="accent4">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wrap="none" lIns="288000" tIns="36000" rIns="36000" bIns="36000" rtlCol="0" anchor="ctr"/>
          <a:lstStyle/>
          <a:p>
            <a:pPr algn="ctr"/>
            <a:r>
              <a:rPr kumimoji="1" lang="en-US" altLang="ja-JP" sz="1500" dirty="0">
                <a:solidFill>
                  <a:schemeClr val="tx1">
                    <a:lumMod val="75000"/>
                  </a:schemeClr>
                </a:solidFill>
                <a:latin typeface="Meiryo" panose="020B0604030504040204" pitchFamily="34" charset="-128"/>
                <a:ea typeface="Meiryo" panose="020B0604030504040204" pitchFamily="34" charset="-128"/>
              </a:rPr>
              <a:t>S3</a:t>
            </a:r>
            <a:endParaRPr kumimoji="1" lang="ja-JP" altLang="en-US" sz="1500" dirty="0">
              <a:solidFill>
                <a:schemeClr val="tx1">
                  <a:lumMod val="75000"/>
                </a:schemeClr>
              </a:solidFill>
              <a:latin typeface="Meiryo" panose="020B0604030504040204" pitchFamily="34" charset="-128"/>
              <a:ea typeface="Meiryo" panose="020B0604030504040204" pitchFamily="34" charset="-128"/>
            </a:endParaRPr>
          </a:p>
        </p:txBody>
      </p:sp>
      <p:pic>
        <p:nvPicPr>
          <p:cNvPr id="38" name="Graphic 40">
            <a:extLst>
              <a:ext uri="{FF2B5EF4-FFF2-40B4-BE49-F238E27FC236}">
                <a16:creationId xmlns:a16="http://schemas.microsoft.com/office/drawing/2014/main" id="{D79C1F4D-B306-9543-9392-34451E1ED8F9}"/>
              </a:ext>
            </a:extLst>
          </p:cNvPr>
          <p:cNvPicPr>
            <a:picLocks noChangeAspect="1"/>
          </p:cNvPicPr>
          <p:nvPr/>
        </p:nvPicPr>
        <p:blipFill>
          <a:blip r:embed="rId3"/>
          <a:stretch>
            <a:fillRect/>
          </a:stretch>
        </p:blipFill>
        <p:spPr>
          <a:xfrm>
            <a:off x="10086153" y="2853000"/>
            <a:ext cx="480000" cy="480000"/>
          </a:xfrm>
          <a:prstGeom prst="rect">
            <a:avLst/>
          </a:prstGeom>
        </p:spPr>
      </p:pic>
      <p:sp>
        <p:nvSpPr>
          <p:cNvPr id="39" name="正方形/長方形 58">
            <a:extLst>
              <a:ext uri="{FF2B5EF4-FFF2-40B4-BE49-F238E27FC236}">
                <a16:creationId xmlns:a16="http://schemas.microsoft.com/office/drawing/2014/main" id="{414A6D3E-1671-3D4B-A8BD-DF2A663CD228}"/>
              </a:ext>
            </a:extLst>
          </p:cNvPr>
          <p:cNvSpPr/>
          <p:nvPr/>
        </p:nvSpPr>
        <p:spPr>
          <a:xfrm>
            <a:off x="10044000" y="4005000"/>
            <a:ext cx="1824000" cy="672000"/>
          </a:xfrm>
          <a:prstGeom prst="rect">
            <a:avLst/>
          </a:prstGeom>
          <a:solidFill>
            <a:srgbClr val="FFA7A7"/>
          </a:solidFill>
          <a:ln>
            <a:noFill/>
          </a:ln>
          <a:effectLst/>
        </p:spPr>
        <p:style>
          <a:lnRef idx="1">
            <a:schemeClr val="accent1"/>
          </a:lnRef>
          <a:fillRef idx="3">
            <a:schemeClr val="accent1"/>
          </a:fillRef>
          <a:effectRef idx="2">
            <a:schemeClr val="accent1"/>
          </a:effectRef>
          <a:fontRef idx="minor">
            <a:schemeClr val="lt1"/>
          </a:fontRef>
        </p:style>
        <p:txBody>
          <a:bodyPr wrap="none" lIns="288000" tIns="36000" rIns="36000" bIns="36000" rtlCol="0" anchor="ctr"/>
          <a:lstStyle/>
          <a:p>
            <a:pPr algn="ctr"/>
            <a:r>
              <a:rPr kumimoji="1" lang="en-US" altLang="ja-JP" sz="1500" dirty="0">
                <a:solidFill>
                  <a:schemeClr val="tx1">
                    <a:lumMod val="75000"/>
                  </a:schemeClr>
                </a:solidFill>
                <a:latin typeface="Meiryo" panose="020B0604030504040204" pitchFamily="34" charset="-128"/>
                <a:ea typeface="Meiryo" panose="020B0604030504040204" pitchFamily="34" charset="-128"/>
              </a:rPr>
              <a:t> CloudWatch</a:t>
            </a:r>
          </a:p>
          <a:p>
            <a:pPr algn="ctr"/>
            <a:r>
              <a:rPr kumimoji="1" lang="en-US" altLang="ja-JP" sz="1500" dirty="0">
                <a:solidFill>
                  <a:schemeClr val="tx1">
                    <a:lumMod val="75000"/>
                  </a:schemeClr>
                </a:solidFill>
                <a:latin typeface="Meiryo" panose="020B0604030504040204" pitchFamily="34" charset="-128"/>
                <a:ea typeface="Meiryo" panose="020B0604030504040204" pitchFamily="34" charset="-128"/>
              </a:rPr>
              <a:t>   Logs</a:t>
            </a:r>
            <a:endParaRPr kumimoji="1" lang="ja-JP" altLang="en-US" sz="1500" dirty="0">
              <a:solidFill>
                <a:schemeClr val="tx1">
                  <a:lumMod val="75000"/>
                </a:schemeClr>
              </a:solidFill>
              <a:latin typeface="Meiryo" panose="020B0604030504040204" pitchFamily="34" charset="-128"/>
              <a:ea typeface="Meiryo" panose="020B0604030504040204" pitchFamily="34" charset="-128"/>
            </a:endParaRPr>
          </a:p>
        </p:txBody>
      </p:sp>
      <p:pic>
        <p:nvPicPr>
          <p:cNvPr id="40" name="Graphic 29">
            <a:extLst>
              <a:ext uri="{FF2B5EF4-FFF2-40B4-BE49-F238E27FC236}">
                <a16:creationId xmlns:a16="http://schemas.microsoft.com/office/drawing/2014/main" id="{D75586A1-07E7-0F43-9C85-99DB4E360A5B}"/>
              </a:ext>
            </a:extLst>
          </p:cNvPr>
          <p:cNvPicPr>
            <a:picLocks noChangeAspect="1"/>
          </p:cNvPicPr>
          <p:nvPr/>
        </p:nvPicPr>
        <p:blipFill>
          <a:blip r:embed="rId4"/>
          <a:stretch>
            <a:fillRect/>
          </a:stretch>
        </p:blipFill>
        <p:spPr>
          <a:xfrm>
            <a:off x="10109515" y="4106060"/>
            <a:ext cx="480000" cy="480000"/>
          </a:xfrm>
          <a:prstGeom prst="rect">
            <a:avLst/>
          </a:prstGeom>
        </p:spPr>
      </p:pic>
      <p:sp>
        <p:nvSpPr>
          <p:cNvPr id="41" name="正方形/長方形 58">
            <a:extLst>
              <a:ext uri="{FF2B5EF4-FFF2-40B4-BE49-F238E27FC236}">
                <a16:creationId xmlns:a16="http://schemas.microsoft.com/office/drawing/2014/main" id="{414A6D3E-1671-3D4B-A8BD-DF2A663CD228}"/>
              </a:ext>
            </a:extLst>
          </p:cNvPr>
          <p:cNvSpPr/>
          <p:nvPr/>
        </p:nvSpPr>
        <p:spPr>
          <a:xfrm>
            <a:off x="7632000" y="3525000"/>
            <a:ext cx="1824000" cy="672000"/>
          </a:xfrm>
          <a:prstGeom prst="rect">
            <a:avLst/>
          </a:prstGeom>
          <a:solidFill>
            <a:srgbClr val="FFA7A7"/>
          </a:solidFill>
          <a:ln>
            <a:noFill/>
          </a:ln>
          <a:effectLst/>
        </p:spPr>
        <p:style>
          <a:lnRef idx="1">
            <a:schemeClr val="accent1"/>
          </a:lnRef>
          <a:fillRef idx="3">
            <a:schemeClr val="accent1"/>
          </a:fillRef>
          <a:effectRef idx="2">
            <a:schemeClr val="accent1"/>
          </a:effectRef>
          <a:fontRef idx="minor">
            <a:schemeClr val="lt1"/>
          </a:fontRef>
        </p:style>
        <p:txBody>
          <a:bodyPr wrap="none" lIns="288000" tIns="36000" rIns="36000" bIns="36000" rtlCol="0" anchor="ctr"/>
          <a:lstStyle/>
          <a:p>
            <a:pPr algn="ctr"/>
            <a:r>
              <a:rPr kumimoji="1" lang="en-US" altLang="ja-JP" sz="1500" dirty="0">
                <a:solidFill>
                  <a:schemeClr val="tx1">
                    <a:lumMod val="75000"/>
                  </a:schemeClr>
                </a:solidFill>
                <a:latin typeface="Meiryo" panose="020B0604030504040204" pitchFamily="34" charset="-128"/>
                <a:ea typeface="Meiryo" panose="020B0604030504040204" pitchFamily="34" charset="-128"/>
              </a:rPr>
              <a:t> CloudTrail</a:t>
            </a:r>
            <a:endParaRPr kumimoji="1" lang="ja-JP" altLang="en-US" sz="1500" dirty="0">
              <a:solidFill>
                <a:schemeClr val="tx1">
                  <a:lumMod val="75000"/>
                </a:schemeClr>
              </a:solidFill>
              <a:latin typeface="Meiryo" panose="020B0604030504040204" pitchFamily="34" charset="-128"/>
              <a:ea typeface="Meiryo" panose="020B0604030504040204" pitchFamily="34" charset="-128"/>
            </a:endParaRPr>
          </a:p>
        </p:txBody>
      </p:sp>
      <p:pic>
        <p:nvPicPr>
          <p:cNvPr id="42" name="Graphic 51">
            <a:extLst>
              <a:ext uri="{FF2B5EF4-FFF2-40B4-BE49-F238E27FC236}">
                <a16:creationId xmlns:a16="http://schemas.microsoft.com/office/drawing/2014/main" id="{DB6C855E-BA8A-2847-8B6A-0123F220C25C}"/>
              </a:ext>
            </a:extLst>
          </p:cNvPr>
          <p:cNvPicPr>
            <a:picLocks noChangeAspect="1"/>
          </p:cNvPicPr>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7728000" y="3621000"/>
            <a:ext cx="480000" cy="480000"/>
          </a:xfrm>
          <a:prstGeom prst="rect">
            <a:avLst/>
          </a:prstGeom>
        </p:spPr>
      </p:pic>
      <p:sp>
        <p:nvSpPr>
          <p:cNvPr id="43" name="正方形/長方形 58">
            <a:extLst>
              <a:ext uri="{FF2B5EF4-FFF2-40B4-BE49-F238E27FC236}">
                <a16:creationId xmlns:a16="http://schemas.microsoft.com/office/drawing/2014/main" id="{414A6D3E-1671-3D4B-A8BD-DF2A663CD228}"/>
              </a:ext>
            </a:extLst>
          </p:cNvPr>
          <p:cNvSpPr/>
          <p:nvPr/>
        </p:nvSpPr>
        <p:spPr>
          <a:xfrm>
            <a:off x="7632000" y="5061000"/>
            <a:ext cx="1824000" cy="672000"/>
          </a:xfrm>
          <a:prstGeom prst="rect">
            <a:avLst/>
          </a:prstGeom>
          <a:solidFill>
            <a:srgbClr val="FFA7A7"/>
          </a:solidFill>
          <a:ln>
            <a:noFill/>
          </a:ln>
          <a:effectLst/>
        </p:spPr>
        <p:style>
          <a:lnRef idx="1">
            <a:schemeClr val="accent1"/>
          </a:lnRef>
          <a:fillRef idx="3">
            <a:schemeClr val="accent1"/>
          </a:fillRef>
          <a:effectRef idx="2">
            <a:schemeClr val="accent1"/>
          </a:effectRef>
          <a:fontRef idx="minor">
            <a:schemeClr val="lt1"/>
          </a:fontRef>
        </p:style>
        <p:txBody>
          <a:bodyPr wrap="none" lIns="288000" tIns="36000" rIns="36000" bIns="36000" rtlCol="0" anchor="ctr"/>
          <a:lstStyle/>
          <a:p>
            <a:pPr algn="ctr"/>
            <a:r>
              <a:rPr kumimoji="1" lang="en-US" altLang="ja-JP" sz="1500" dirty="0">
                <a:solidFill>
                  <a:schemeClr val="tx1">
                    <a:lumMod val="75000"/>
                  </a:schemeClr>
                </a:solidFill>
                <a:latin typeface="Meiryo" panose="020B0604030504040204" pitchFamily="34" charset="-128"/>
                <a:ea typeface="Meiryo" panose="020B0604030504040204" pitchFamily="34" charset="-128"/>
              </a:rPr>
              <a:t> CloudWatch</a:t>
            </a:r>
          </a:p>
          <a:p>
            <a:pPr algn="ctr"/>
            <a:r>
              <a:rPr kumimoji="1" lang="en-US" altLang="ja-JP" sz="1500" dirty="0">
                <a:solidFill>
                  <a:schemeClr val="tx1">
                    <a:lumMod val="75000"/>
                  </a:schemeClr>
                </a:solidFill>
                <a:latin typeface="Meiryo" panose="020B0604030504040204" pitchFamily="34" charset="-128"/>
                <a:ea typeface="Meiryo" panose="020B0604030504040204" pitchFamily="34" charset="-128"/>
              </a:rPr>
              <a:t>   Agent</a:t>
            </a:r>
            <a:endParaRPr kumimoji="1" lang="ja-JP" altLang="en-US" sz="1500" dirty="0">
              <a:solidFill>
                <a:schemeClr val="tx1">
                  <a:lumMod val="75000"/>
                </a:schemeClr>
              </a:solidFill>
              <a:latin typeface="Meiryo" panose="020B0604030504040204" pitchFamily="34" charset="-128"/>
              <a:ea typeface="Meiryo" panose="020B0604030504040204" pitchFamily="34" charset="-128"/>
            </a:endParaRPr>
          </a:p>
        </p:txBody>
      </p:sp>
      <p:pic>
        <p:nvPicPr>
          <p:cNvPr id="44" name="Graphic 29">
            <a:extLst>
              <a:ext uri="{FF2B5EF4-FFF2-40B4-BE49-F238E27FC236}">
                <a16:creationId xmlns:a16="http://schemas.microsoft.com/office/drawing/2014/main" id="{D75586A1-07E7-0F43-9C85-99DB4E360A5B}"/>
              </a:ext>
            </a:extLst>
          </p:cNvPr>
          <p:cNvPicPr>
            <a:picLocks noChangeAspect="1"/>
          </p:cNvPicPr>
          <p:nvPr/>
        </p:nvPicPr>
        <p:blipFill>
          <a:blip r:embed="rId4"/>
          <a:stretch>
            <a:fillRect/>
          </a:stretch>
        </p:blipFill>
        <p:spPr>
          <a:xfrm>
            <a:off x="7697515" y="5162060"/>
            <a:ext cx="480000" cy="480000"/>
          </a:xfrm>
          <a:prstGeom prst="rect">
            <a:avLst/>
          </a:prstGeom>
        </p:spPr>
      </p:pic>
      <p:cxnSp>
        <p:nvCxnSpPr>
          <p:cNvPr id="45" name="直線矢印コネクタ 44"/>
          <p:cNvCxnSpPr>
            <a:cxnSpLocks/>
            <a:stCxn id="28" idx="3"/>
            <a:endCxn id="38" idx="1"/>
          </p:cNvCxnSpPr>
          <p:nvPr/>
        </p:nvCxnSpPr>
        <p:spPr>
          <a:xfrm flipV="1">
            <a:off x="6864001" y="3093000"/>
            <a:ext cx="3222153" cy="6813"/>
          </a:xfrm>
          <a:prstGeom prst="straightConnector1">
            <a:avLst/>
          </a:prstGeom>
          <a:ln>
            <a:solidFill>
              <a:srgbClr val="0091DA"/>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6" name="直線矢印コネクタ 45"/>
          <p:cNvCxnSpPr>
            <a:stCxn id="29" idx="3"/>
            <a:endCxn id="41" idx="1"/>
          </p:cNvCxnSpPr>
          <p:nvPr/>
        </p:nvCxnSpPr>
        <p:spPr>
          <a:xfrm flipV="1">
            <a:off x="6864000" y="3861000"/>
            <a:ext cx="768000" cy="240000"/>
          </a:xfrm>
          <a:prstGeom prst="straightConnector1">
            <a:avLst/>
          </a:prstGeom>
          <a:ln>
            <a:solidFill>
              <a:srgbClr val="0091DA"/>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7" name="直線矢印コネクタ 46"/>
          <p:cNvCxnSpPr>
            <a:stCxn id="41" idx="3"/>
            <a:endCxn id="39" idx="1"/>
          </p:cNvCxnSpPr>
          <p:nvPr/>
        </p:nvCxnSpPr>
        <p:spPr>
          <a:xfrm>
            <a:off x="9456000" y="3861000"/>
            <a:ext cx="588000" cy="480000"/>
          </a:xfrm>
          <a:prstGeom prst="straightConnector1">
            <a:avLst/>
          </a:prstGeom>
          <a:ln>
            <a:solidFill>
              <a:srgbClr val="0091DA"/>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8" name="直線矢印コネクタ 47"/>
          <p:cNvCxnSpPr>
            <a:stCxn id="41" idx="3"/>
            <a:endCxn id="38" idx="1"/>
          </p:cNvCxnSpPr>
          <p:nvPr/>
        </p:nvCxnSpPr>
        <p:spPr>
          <a:xfrm flipV="1">
            <a:off x="9456001" y="3093000"/>
            <a:ext cx="630153" cy="768000"/>
          </a:xfrm>
          <a:prstGeom prst="straightConnector1">
            <a:avLst/>
          </a:prstGeom>
          <a:ln>
            <a:solidFill>
              <a:srgbClr val="0091DA"/>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9" name="直線矢印コネクタ 48"/>
          <p:cNvCxnSpPr>
            <a:stCxn id="30" idx="3"/>
            <a:endCxn id="40" idx="1"/>
          </p:cNvCxnSpPr>
          <p:nvPr/>
        </p:nvCxnSpPr>
        <p:spPr>
          <a:xfrm flipV="1">
            <a:off x="6864000" y="4346061"/>
            <a:ext cx="3245515" cy="762940"/>
          </a:xfrm>
          <a:prstGeom prst="straightConnector1">
            <a:avLst/>
          </a:prstGeom>
          <a:ln>
            <a:solidFill>
              <a:srgbClr val="0091DA"/>
            </a:solidFill>
            <a:tailEnd type="arrow"/>
          </a:ln>
          <a:effectLst/>
        </p:spPr>
        <p:style>
          <a:lnRef idx="2">
            <a:schemeClr val="accent1"/>
          </a:lnRef>
          <a:fillRef idx="0">
            <a:schemeClr val="accent1"/>
          </a:fillRef>
          <a:effectRef idx="1">
            <a:schemeClr val="accent1"/>
          </a:effectRef>
          <a:fontRef idx="minor">
            <a:schemeClr val="tx1"/>
          </a:fontRef>
        </p:style>
      </p:cxnSp>
      <p:sp>
        <p:nvSpPr>
          <p:cNvPr id="50" name="正方形/長方形 58">
            <a:extLst>
              <a:ext uri="{FF2B5EF4-FFF2-40B4-BE49-F238E27FC236}">
                <a16:creationId xmlns:a16="http://schemas.microsoft.com/office/drawing/2014/main" id="{414A6D3E-1671-3D4B-A8BD-DF2A663CD228}"/>
              </a:ext>
            </a:extLst>
          </p:cNvPr>
          <p:cNvSpPr/>
          <p:nvPr/>
        </p:nvSpPr>
        <p:spPr>
          <a:xfrm>
            <a:off x="7632000" y="5829000"/>
            <a:ext cx="1824000" cy="672000"/>
          </a:xfrm>
          <a:prstGeom prst="rect">
            <a:avLst/>
          </a:prstGeom>
          <a:solidFill>
            <a:srgbClr val="D5DBDB"/>
          </a:solidFill>
          <a:ln>
            <a:noFill/>
          </a:ln>
          <a:effectLst/>
        </p:spPr>
        <p:style>
          <a:lnRef idx="1">
            <a:schemeClr val="accent1"/>
          </a:lnRef>
          <a:fillRef idx="3">
            <a:schemeClr val="accent1"/>
          </a:fillRef>
          <a:effectRef idx="2">
            <a:schemeClr val="accent1"/>
          </a:effectRef>
          <a:fontRef idx="minor">
            <a:schemeClr val="lt1"/>
          </a:fontRef>
        </p:style>
        <p:txBody>
          <a:bodyPr wrap="none" lIns="36000" tIns="36000" rIns="36000" bIns="36000" rtlCol="0" anchor="ctr"/>
          <a:lstStyle/>
          <a:p>
            <a:pPr algn="ctr"/>
            <a:r>
              <a:rPr kumimoji="1" lang="en-US" altLang="ja-JP" sz="1500" dirty="0">
                <a:solidFill>
                  <a:schemeClr val="tx1">
                    <a:lumMod val="75000"/>
                  </a:schemeClr>
                </a:solidFill>
                <a:latin typeface="Meiryo" panose="020B0604030504040204" pitchFamily="34" charset="-128"/>
                <a:ea typeface="Meiryo" panose="020B0604030504040204" pitchFamily="34" charset="-128"/>
                <a:cs typeface="Meiryo" charset="-128"/>
              </a:rPr>
              <a:t>3</a:t>
            </a:r>
            <a:r>
              <a:rPr kumimoji="1" lang="en-US" altLang="ja-JP" sz="1500" baseline="30000" dirty="0">
                <a:solidFill>
                  <a:schemeClr val="tx1">
                    <a:lumMod val="75000"/>
                  </a:schemeClr>
                </a:solidFill>
                <a:latin typeface="Meiryo" panose="020B0604030504040204" pitchFamily="34" charset="-128"/>
                <a:ea typeface="Meiryo" panose="020B0604030504040204" pitchFamily="34" charset="-128"/>
                <a:cs typeface="Meiryo" charset="-128"/>
              </a:rPr>
              <a:t>rd</a:t>
            </a:r>
            <a:r>
              <a:rPr kumimoji="1" lang="ja-JP" altLang="en-US" sz="1500" dirty="0">
                <a:solidFill>
                  <a:schemeClr val="tx1">
                    <a:lumMod val="75000"/>
                  </a:schemeClr>
                </a:solidFill>
                <a:latin typeface="Meiryo" panose="020B0604030504040204" pitchFamily="34" charset="-128"/>
                <a:ea typeface="Meiryo" panose="020B0604030504040204" pitchFamily="34" charset="-128"/>
                <a:cs typeface="Meiryo" charset="-128"/>
              </a:rPr>
              <a:t>パーティ製ツール</a:t>
            </a:r>
          </a:p>
        </p:txBody>
      </p:sp>
      <p:cxnSp>
        <p:nvCxnSpPr>
          <p:cNvPr id="51" name="直線矢印コネクタ 50"/>
          <p:cNvCxnSpPr>
            <a:stCxn id="31" idx="3"/>
            <a:endCxn id="43" idx="1"/>
          </p:cNvCxnSpPr>
          <p:nvPr/>
        </p:nvCxnSpPr>
        <p:spPr>
          <a:xfrm flipV="1">
            <a:off x="6864000" y="5397000"/>
            <a:ext cx="768000" cy="720000"/>
          </a:xfrm>
          <a:prstGeom prst="straightConnector1">
            <a:avLst/>
          </a:prstGeom>
          <a:ln>
            <a:solidFill>
              <a:srgbClr val="0091DA"/>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52" name="直線矢印コネクタ 51"/>
          <p:cNvCxnSpPr>
            <a:stCxn id="31" idx="3"/>
            <a:endCxn id="50" idx="1"/>
          </p:cNvCxnSpPr>
          <p:nvPr/>
        </p:nvCxnSpPr>
        <p:spPr>
          <a:xfrm>
            <a:off x="6864000" y="6117000"/>
            <a:ext cx="768000" cy="48000"/>
          </a:xfrm>
          <a:prstGeom prst="straightConnector1">
            <a:avLst/>
          </a:prstGeom>
          <a:ln>
            <a:solidFill>
              <a:srgbClr val="0091DA"/>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53" name="直線矢印コネクタ 52"/>
          <p:cNvCxnSpPr>
            <a:stCxn id="43" idx="3"/>
            <a:endCxn id="39" idx="1"/>
          </p:cNvCxnSpPr>
          <p:nvPr/>
        </p:nvCxnSpPr>
        <p:spPr>
          <a:xfrm flipV="1">
            <a:off x="9456000" y="4341000"/>
            <a:ext cx="588000" cy="1056000"/>
          </a:xfrm>
          <a:prstGeom prst="straightConnector1">
            <a:avLst/>
          </a:prstGeom>
          <a:ln>
            <a:solidFill>
              <a:srgbClr val="0091DA"/>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54" name="直線矢印コネクタ 53"/>
          <p:cNvCxnSpPr>
            <a:stCxn id="39" idx="0"/>
            <a:endCxn id="37" idx="2"/>
          </p:cNvCxnSpPr>
          <p:nvPr/>
        </p:nvCxnSpPr>
        <p:spPr>
          <a:xfrm flipH="1" flipV="1">
            <a:off x="10944000" y="3429000"/>
            <a:ext cx="12000" cy="576000"/>
          </a:xfrm>
          <a:prstGeom prst="straightConnector1">
            <a:avLst/>
          </a:prstGeom>
          <a:ln>
            <a:solidFill>
              <a:srgbClr val="0091DA"/>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55" name="直線矢印コネクタ 54"/>
          <p:cNvCxnSpPr>
            <a:stCxn id="50" idx="3"/>
            <a:endCxn id="39" idx="1"/>
          </p:cNvCxnSpPr>
          <p:nvPr/>
        </p:nvCxnSpPr>
        <p:spPr>
          <a:xfrm flipV="1">
            <a:off x="9456000" y="4341000"/>
            <a:ext cx="588000" cy="1824000"/>
          </a:xfrm>
          <a:prstGeom prst="straightConnector1">
            <a:avLst/>
          </a:prstGeom>
          <a:ln>
            <a:solidFill>
              <a:srgbClr val="0091DA"/>
            </a:solidFill>
            <a:tailEnd type="arrow"/>
          </a:ln>
          <a:effectLst/>
        </p:spPr>
        <p:style>
          <a:lnRef idx="2">
            <a:schemeClr val="accent1"/>
          </a:lnRef>
          <a:fillRef idx="0">
            <a:schemeClr val="accent1"/>
          </a:fillRef>
          <a:effectRef idx="1">
            <a:schemeClr val="accent1"/>
          </a:effectRef>
          <a:fontRef idx="minor">
            <a:schemeClr val="tx1"/>
          </a:fontRef>
        </p:style>
      </p:cxnSp>
      <p:sp>
        <p:nvSpPr>
          <p:cNvPr id="56" name="正方形/長方形 58">
            <a:extLst>
              <a:ext uri="{FF2B5EF4-FFF2-40B4-BE49-F238E27FC236}">
                <a16:creationId xmlns:a16="http://schemas.microsoft.com/office/drawing/2014/main" id="{414A6D3E-1671-3D4B-A8BD-DF2A663CD228}"/>
              </a:ext>
            </a:extLst>
          </p:cNvPr>
          <p:cNvSpPr/>
          <p:nvPr/>
        </p:nvSpPr>
        <p:spPr>
          <a:xfrm>
            <a:off x="10044000" y="5349000"/>
            <a:ext cx="1824000" cy="672000"/>
          </a:xfrm>
          <a:prstGeom prst="rect">
            <a:avLst/>
          </a:prstGeom>
          <a:solidFill>
            <a:srgbClr val="D5DBDB"/>
          </a:solidFill>
          <a:ln>
            <a:noFill/>
          </a:ln>
          <a:effectLst/>
        </p:spPr>
        <p:style>
          <a:lnRef idx="1">
            <a:schemeClr val="accent1"/>
          </a:lnRef>
          <a:fillRef idx="3">
            <a:schemeClr val="accent1"/>
          </a:fillRef>
          <a:effectRef idx="2">
            <a:schemeClr val="accent1"/>
          </a:effectRef>
          <a:fontRef idx="minor">
            <a:schemeClr val="lt1"/>
          </a:fontRef>
        </p:style>
        <p:txBody>
          <a:bodyPr wrap="none" lIns="36000" tIns="36000" rIns="36000" bIns="36000" rtlCol="0" anchor="ctr"/>
          <a:lstStyle/>
          <a:p>
            <a:pPr algn="ctr"/>
            <a:r>
              <a:rPr kumimoji="1" lang="en-US" altLang="ja-JP" sz="1500" dirty="0">
                <a:solidFill>
                  <a:schemeClr val="tx1">
                    <a:lumMod val="75000"/>
                  </a:schemeClr>
                </a:solidFill>
                <a:latin typeface="Meiryo" panose="020B0604030504040204" pitchFamily="34" charset="-128"/>
                <a:ea typeface="Meiryo" panose="020B0604030504040204" pitchFamily="34" charset="-128"/>
                <a:cs typeface="Meiryo" charset="-128"/>
              </a:rPr>
              <a:t>3</a:t>
            </a:r>
            <a:r>
              <a:rPr kumimoji="1" lang="en-US" altLang="ja-JP" sz="1500" baseline="30000" dirty="0">
                <a:solidFill>
                  <a:schemeClr val="tx1">
                    <a:lumMod val="75000"/>
                  </a:schemeClr>
                </a:solidFill>
                <a:latin typeface="Meiryo" panose="020B0604030504040204" pitchFamily="34" charset="-128"/>
                <a:ea typeface="Meiryo" panose="020B0604030504040204" pitchFamily="34" charset="-128"/>
                <a:cs typeface="Meiryo" charset="-128"/>
              </a:rPr>
              <a:t>rd</a:t>
            </a:r>
            <a:r>
              <a:rPr kumimoji="1" lang="ja-JP" altLang="en-US" sz="1500" dirty="0">
                <a:solidFill>
                  <a:schemeClr val="tx1">
                    <a:lumMod val="75000"/>
                  </a:schemeClr>
                </a:solidFill>
                <a:latin typeface="Meiryo" panose="020B0604030504040204" pitchFamily="34" charset="-128"/>
                <a:ea typeface="Meiryo" panose="020B0604030504040204" pitchFamily="34" charset="-128"/>
                <a:cs typeface="Meiryo" charset="-128"/>
              </a:rPr>
              <a:t>パーティ製</a:t>
            </a:r>
            <a:endParaRPr kumimoji="1" lang="en-US" altLang="ja-JP" sz="1500" dirty="0">
              <a:solidFill>
                <a:schemeClr val="tx1">
                  <a:lumMod val="75000"/>
                </a:schemeClr>
              </a:solidFill>
              <a:latin typeface="Meiryo" panose="020B0604030504040204" pitchFamily="34" charset="-128"/>
              <a:ea typeface="Meiryo" panose="020B0604030504040204" pitchFamily="34" charset="-128"/>
              <a:cs typeface="Meiryo" charset="-128"/>
            </a:endParaRPr>
          </a:p>
          <a:p>
            <a:pPr algn="ctr"/>
            <a:r>
              <a:rPr kumimoji="1" lang="ja-JP" altLang="en-US" sz="1500" dirty="0">
                <a:solidFill>
                  <a:schemeClr val="tx1">
                    <a:lumMod val="75000"/>
                  </a:schemeClr>
                </a:solidFill>
                <a:latin typeface="Meiryo" panose="020B0604030504040204" pitchFamily="34" charset="-128"/>
                <a:ea typeface="Meiryo" panose="020B0604030504040204" pitchFamily="34" charset="-128"/>
                <a:cs typeface="Meiryo" charset="-128"/>
              </a:rPr>
              <a:t>監視ツール</a:t>
            </a:r>
          </a:p>
        </p:txBody>
      </p:sp>
      <p:cxnSp>
        <p:nvCxnSpPr>
          <p:cNvPr id="57" name="直線矢印コネクタ 56"/>
          <p:cNvCxnSpPr>
            <a:stCxn id="50" idx="3"/>
            <a:endCxn id="56" idx="1"/>
          </p:cNvCxnSpPr>
          <p:nvPr/>
        </p:nvCxnSpPr>
        <p:spPr>
          <a:xfrm flipV="1">
            <a:off x="9456000" y="5685000"/>
            <a:ext cx="588000" cy="480000"/>
          </a:xfrm>
          <a:prstGeom prst="straightConnector1">
            <a:avLst/>
          </a:prstGeom>
          <a:ln>
            <a:solidFill>
              <a:srgbClr val="0091DA"/>
            </a:solidFill>
            <a:tailEnd type="arrow"/>
          </a:ln>
          <a:effectLst/>
        </p:spPr>
        <p:style>
          <a:lnRef idx="2">
            <a:schemeClr val="accent1"/>
          </a:lnRef>
          <a:fillRef idx="0">
            <a:schemeClr val="accent1"/>
          </a:fillRef>
          <a:effectRef idx="1">
            <a:schemeClr val="accent1"/>
          </a:effectRef>
          <a:fontRef idx="minor">
            <a:schemeClr val="tx1"/>
          </a:fontRef>
        </p:style>
      </p:cxnSp>
      <p:sp>
        <p:nvSpPr>
          <p:cNvPr id="2" name="テキスト ボックス 1">
            <a:extLst>
              <a:ext uri="{FF2B5EF4-FFF2-40B4-BE49-F238E27FC236}">
                <a16:creationId xmlns:a16="http://schemas.microsoft.com/office/drawing/2014/main" id="{21E50057-62DD-CFAD-033A-2BF6587359D4}"/>
              </a:ext>
            </a:extLst>
          </p:cNvPr>
          <p:cNvSpPr txBox="1"/>
          <p:nvPr/>
        </p:nvSpPr>
        <p:spPr>
          <a:xfrm>
            <a:off x="10607211" y="0"/>
            <a:ext cx="1584789" cy="369332"/>
          </a:xfrm>
          <a:prstGeom prst="rect">
            <a:avLst/>
          </a:prstGeom>
          <a:noFill/>
        </p:spPr>
        <p:txBody>
          <a:bodyPr wrap="square" anchor="ctr">
            <a:spAutoFit/>
          </a:bodyPr>
          <a:lstStyle/>
          <a:p>
            <a:pPr algn="ctr"/>
            <a:r>
              <a:rPr lang="en-US" altLang="ja-JP" sz="1800" b="0" i="0" dirty="0">
                <a:solidFill>
                  <a:schemeClr val="bg1">
                    <a:lumMod val="50000"/>
                  </a:schemeClr>
                </a:solidFill>
                <a:effectLst/>
                <a:latin typeface="Meiryo" panose="020B0604030504040204" pitchFamily="34" charset="-128"/>
                <a:ea typeface="Meiryo" panose="020B0604030504040204" pitchFamily="34" charset="-128"/>
              </a:rPr>
              <a:t>SEC04-BP01</a:t>
            </a:r>
            <a:endParaRPr lang="ja-JP" altLang="en-US">
              <a:solidFill>
                <a:schemeClr val="bg1">
                  <a:lumMod val="50000"/>
                </a:schemeClr>
              </a:solidFill>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15817716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Rectangle 10">
            <a:extLst>
              <a:ext uri="{FF2B5EF4-FFF2-40B4-BE49-F238E27FC236}">
                <a16:creationId xmlns:a16="http://schemas.microsoft.com/office/drawing/2014/main" id="{CD53AA86-C6DD-4349-91EF-D6C98D099207}"/>
              </a:ext>
            </a:extLst>
          </p:cNvPr>
          <p:cNvSpPr/>
          <p:nvPr/>
        </p:nvSpPr>
        <p:spPr>
          <a:xfrm>
            <a:off x="442698" y="1892759"/>
            <a:ext cx="5047408" cy="4164980"/>
          </a:xfrm>
          <a:prstGeom prst="rect">
            <a:avLst/>
          </a:prstGeom>
        </p:spPr>
        <p:txBody>
          <a:bodyPr wrap="square" lIns="24000" tIns="24000" rIns="24000" bIns="24000">
            <a:spAutoFit/>
          </a:bodyPr>
          <a:lstStyle/>
          <a:p>
            <a:pPr marL="119995" indent="-119995">
              <a:spcBef>
                <a:spcPts val="267"/>
              </a:spcBef>
              <a:buFont typeface="Arial" panose="020B0604020202020204" pitchFamily="34" charset="0"/>
              <a:buChar char="•"/>
            </a:pPr>
            <a:r>
              <a:rPr kumimoji="1" lang="en-US" altLang="ja-JP" sz="2000" b="1" dirty="0" err="1">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CloudTrail</a:t>
            </a:r>
            <a:r>
              <a:rPr kumimoji="1" lang="ja-JP" altLang="en-US" sz="2000" b="1"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は証跡を収集する</a:t>
            </a:r>
            <a:endParaRPr kumimoji="1" lang="en-US" altLang="ja-JP" sz="2000" b="1"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endParaRPr>
          </a:p>
          <a:p>
            <a:pPr marL="479981" indent="-311988">
              <a:spcBef>
                <a:spcPts val="267"/>
              </a:spcBef>
              <a:buFont typeface="Wingdings" panose="05000000000000000000" pitchFamily="2" charset="2"/>
              <a:buChar char="Ø"/>
            </a:pPr>
            <a:r>
              <a:rPr kumimoji="1" lang="en-US" altLang="ja-JP" sz="20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AWS API</a:t>
            </a:r>
            <a:r>
              <a:rPr kumimoji="1" lang="ja-JP" altLang="en-US" sz="200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アクセス、実行結果など</a:t>
            </a:r>
            <a:r>
              <a:rPr kumimoji="1" lang="ja-JP" altLang="en-US" sz="20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の</a:t>
            </a:r>
            <a:r>
              <a:rPr kumimoji="1" lang="ja-JP" altLang="en-US" sz="200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証跡について</a:t>
            </a:r>
            <a:r>
              <a:rPr kumimoji="1" lang="ja-JP" altLang="en-US" sz="20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ログを取得する</a:t>
            </a:r>
            <a:r>
              <a:rPr kumimoji="1" lang="en-US" altLang="ja-JP" sz="2000" baseline="300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a:t>
            </a:r>
            <a:endParaRPr kumimoji="1" lang="en-US" altLang="ja-JP" sz="20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endParaRPr>
          </a:p>
          <a:p>
            <a:pPr marL="479981" indent="-311988">
              <a:spcBef>
                <a:spcPts val="267"/>
              </a:spcBef>
              <a:buFont typeface="Wingdings" panose="05000000000000000000" pitchFamily="2" charset="2"/>
              <a:buChar char="Ø"/>
            </a:pPr>
            <a:r>
              <a:rPr kumimoji="1" lang="ja-JP" altLang="en-US" sz="200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データイベントにも対応</a:t>
            </a:r>
            <a:r>
              <a:rPr kumimoji="1" lang="ja-JP" altLang="en-US" sz="20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し、</a:t>
            </a:r>
            <a:r>
              <a:rPr kumimoji="1" lang="en-US" altLang="ja-JP" sz="20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S3</a:t>
            </a:r>
            <a:r>
              <a:rPr kumimoji="1" lang="ja-JP" altLang="en-US" sz="20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ではオブジェクト毎の操作についても追加取得できる</a:t>
            </a:r>
            <a:endParaRPr kumimoji="1" lang="en-US" altLang="ja-JP" sz="20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endParaRPr>
          </a:p>
          <a:p>
            <a:pPr marL="479981" indent="-311988">
              <a:spcBef>
                <a:spcPts val="133"/>
              </a:spcBef>
              <a:buFont typeface="Wingdings" panose="05000000000000000000" pitchFamily="2" charset="2"/>
              <a:buChar char="Ø"/>
            </a:pPr>
            <a:r>
              <a:rPr kumimoji="1" lang="ja-JP" altLang="en-US" sz="20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関連するサービスと連携することで、意識せずに活用できる</a:t>
            </a:r>
            <a:r>
              <a:rPr kumimoji="1" lang="ja-JP" altLang="en-US" sz="15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a:t>
            </a:r>
            <a:r>
              <a:rPr kumimoji="1" lang="en-US" altLang="ja-JP" sz="15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Security</a:t>
            </a:r>
            <a:r>
              <a:rPr kumimoji="1" lang="ja-JP" altLang="en-US" sz="15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 </a:t>
            </a:r>
            <a:r>
              <a:rPr kumimoji="1" lang="en-US" altLang="ja-JP" sz="15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Hub,</a:t>
            </a:r>
            <a:r>
              <a:rPr kumimoji="1" lang="ja-JP" altLang="en-US" sz="15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 </a:t>
            </a:r>
            <a:r>
              <a:rPr kumimoji="1" lang="en-US" altLang="ja-JP" sz="1500" dirty="0" err="1">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GuardDuty</a:t>
            </a:r>
            <a:r>
              <a:rPr kumimoji="1" lang="ja-JP" altLang="en-US" sz="15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a:t>
            </a:r>
            <a:endParaRPr kumimoji="1" lang="en-US" altLang="ja-JP" sz="20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endParaRPr>
          </a:p>
          <a:p>
            <a:pPr marL="119995" indent="-119995">
              <a:spcBef>
                <a:spcPts val="533"/>
              </a:spcBef>
              <a:buFont typeface="Arial" panose="020B0604020202020204" pitchFamily="34" charset="0"/>
              <a:buChar char="•"/>
            </a:pPr>
            <a:r>
              <a:rPr kumimoji="1" lang="en-US" altLang="ja-JP" sz="2000" b="1"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Organizations</a:t>
            </a:r>
            <a:r>
              <a:rPr kumimoji="1" lang="ja-JP" altLang="en-US" sz="2000" b="1"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と連携</a:t>
            </a:r>
            <a:endParaRPr kumimoji="1" lang="en-US" altLang="ja-JP" sz="2000" b="1"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endParaRPr>
          </a:p>
          <a:p>
            <a:pPr marL="479981" indent="-311988">
              <a:spcBef>
                <a:spcPts val="267"/>
              </a:spcBef>
              <a:buFont typeface="Wingdings" panose="05000000000000000000" pitchFamily="2" charset="2"/>
              <a:buChar char="Ø"/>
            </a:pPr>
            <a:r>
              <a:rPr kumimoji="1" lang="en-US" altLang="ja-JP" sz="20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Organizations</a:t>
            </a:r>
            <a:r>
              <a:rPr kumimoji="1" lang="ja-JP" altLang="en-US" sz="20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から組織内のアカウント全てに対して有効化可能（取得洩れをなくす）</a:t>
            </a:r>
            <a:endParaRPr kumimoji="1" lang="en-US" altLang="ja-JP" sz="20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endParaRPr>
          </a:p>
        </p:txBody>
      </p:sp>
      <p:sp>
        <p:nvSpPr>
          <p:cNvPr id="25" name="Title 1">
            <a:extLst>
              <a:ext uri="{FF2B5EF4-FFF2-40B4-BE49-F238E27FC236}">
                <a16:creationId xmlns:a16="http://schemas.microsoft.com/office/drawing/2014/main" id="{2000858B-745F-4BFD-84A3-FE95917378A9}"/>
              </a:ext>
            </a:extLst>
          </p:cNvPr>
          <p:cNvSpPr>
            <a:spLocks noGrp="1"/>
          </p:cNvSpPr>
          <p:nvPr>
            <p:ph type="title"/>
          </p:nvPr>
        </p:nvSpPr>
        <p:spPr>
          <a:prstGeom prst="rect">
            <a:avLst/>
          </a:prstGeom>
        </p:spPr>
        <p:txBody>
          <a:bodyPr vert="horz" lIns="24000" tIns="24000" rIns="24000" bIns="24000" rtlCol="0" anchor="ctr" anchorCtr="0">
            <a:noAutofit/>
          </a:bodyPr>
          <a:lstStyle/>
          <a:p>
            <a:pPr lvl="0"/>
            <a:r>
              <a:rPr lang="en-US" altLang="ja-JP" b="1" dirty="0">
                <a:gradFill>
                  <a:gsLst>
                    <a:gs pos="0">
                      <a:schemeClr val="tx1">
                        <a:lumMod val="75000"/>
                      </a:schemeClr>
                    </a:gs>
                    <a:gs pos="100000">
                      <a:schemeClr val="tx1">
                        <a:lumMod val="75000"/>
                      </a:schemeClr>
                    </a:gs>
                  </a:gsLst>
                  <a:lin ang="16200000" scaled="0"/>
                </a:gradFill>
              </a:rPr>
              <a:t>CloudTrail</a:t>
            </a:r>
            <a:r>
              <a:rPr lang="ja-JP" altLang="en-US" b="1">
                <a:gradFill>
                  <a:gsLst>
                    <a:gs pos="0">
                      <a:schemeClr val="tx1">
                        <a:lumMod val="75000"/>
                      </a:schemeClr>
                    </a:gs>
                    <a:gs pos="100000">
                      <a:schemeClr val="tx1">
                        <a:lumMod val="75000"/>
                      </a:schemeClr>
                    </a:gs>
                  </a:gsLst>
                  <a:lin ang="16200000" scaled="0"/>
                </a:gradFill>
              </a:rPr>
              <a:t> </a:t>
            </a:r>
            <a:r>
              <a:rPr lang="ja-JP" altLang="en-US" b="1" dirty="0">
                <a:gradFill>
                  <a:gsLst>
                    <a:gs pos="0">
                      <a:schemeClr val="tx1">
                        <a:lumMod val="75000"/>
                      </a:schemeClr>
                    </a:gs>
                    <a:gs pos="100000">
                      <a:schemeClr val="tx1">
                        <a:lumMod val="75000"/>
                      </a:schemeClr>
                    </a:gs>
                  </a:gsLst>
                  <a:lin ang="16200000" scaled="0"/>
                </a:gradFill>
              </a:rPr>
              <a:t>の概要</a:t>
            </a:r>
          </a:p>
        </p:txBody>
      </p:sp>
      <p:sp>
        <p:nvSpPr>
          <p:cNvPr id="16" name="正方形/長方形 15">
            <a:extLst>
              <a:ext uri="{FF2B5EF4-FFF2-40B4-BE49-F238E27FC236}">
                <a16:creationId xmlns:a16="http://schemas.microsoft.com/office/drawing/2014/main" id="{6B885332-5841-4A87-BEF3-A37441983B47}"/>
              </a:ext>
            </a:extLst>
          </p:cNvPr>
          <p:cNvSpPr/>
          <p:nvPr/>
        </p:nvSpPr>
        <p:spPr>
          <a:xfrm>
            <a:off x="442698" y="1173646"/>
            <a:ext cx="5045280" cy="639864"/>
          </a:xfrm>
          <a:prstGeom prst="rect">
            <a:avLst/>
          </a:prstGeom>
          <a:solidFill>
            <a:schemeClr val="tx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ctr"/>
          <a:lstStyle/>
          <a:p>
            <a:pPr algn="ctr"/>
            <a:r>
              <a:rPr kumimoji="1" lang="en-US" altLang="ja-JP" sz="2667" dirty="0">
                <a:gradFill>
                  <a:gsLst>
                    <a:gs pos="0">
                      <a:schemeClr val="bg1"/>
                    </a:gs>
                    <a:gs pos="100000">
                      <a:schemeClr val="bg1"/>
                    </a:gs>
                  </a:gsLst>
                  <a:lin ang="5400000" scaled="1"/>
                </a:gradFill>
                <a:latin typeface="Meiryo" panose="020B0604030504040204" pitchFamily="34" charset="-128"/>
                <a:ea typeface="Meiryo" panose="020B0604030504040204" pitchFamily="34" charset="-128"/>
              </a:rPr>
              <a:t>CloudTrail</a:t>
            </a:r>
            <a:r>
              <a:rPr kumimoji="1" lang="ja-JP" altLang="en-US" sz="2667">
                <a:gradFill>
                  <a:gsLst>
                    <a:gs pos="0">
                      <a:schemeClr val="bg1"/>
                    </a:gs>
                    <a:gs pos="100000">
                      <a:schemeClr val="bg1"/>
                    </a:gs>
                  </a:gsLst>
                  <a:lin ang="5400000" scaled="1"/>
                </a:gradFill>
                <a:latin typeface="Meiryo" panose="020B0604030504040204" pitchFamily="34" charset="-128"/>
                <a:ea typeface="Meiryo" panose="020B0604030504040204" pitchFamily="34" charset="-128"/>
              </a:rPr>
              <a:t> </a:t>
            </a:r>
            <a:r>
              <a:rPr kumimoji="1" lang="ja-JP" altLang="en-US" sz="2667" dirty="0">
                <a:gradFill>
                  <a:gsLst>
                    <a:gs pos="0">
                      <a:schemeClr val="bg1"/>
                    </a:gs>
                    <a:gs pos="100000">
                      <a:schemeClr val="bg1"/>
                    </a:gs>
                  </a:gsLst>
                  <a:lin ang="5400000" scaled="1"/>
                </a:gradFill>
                <a:latin typeface="Meiryo" panose="020B0604030504040204" pitchFamily="34" charset="-128"/>
                <a:ea typeface="Meiryo" panose="020B0604030504040204" pitchFamily="34" charset="-128"/>
              </a:rPr>
              <a:t>概要</a:t>
            </a:r>
          </a:p>
        </p:txBody>
      </p:sp>
      <p:sp>
        <p:nvSpPr>
          <p:cNvPr id="19" name="正方形/長方形 18">
            <a:extLst>
              <a:ext uri="{FF2B5EF4-FFF2-40B4-BE49-F238E27FC236}">
                <a16:creationId xmlns:a16="http://schemas.microsoft.com/office/drawing/2014/main" id="{8B8D92EC-0ADA-4EAE-9154-833F13AEDAE1}"/>
              </a:ext>
            </a:extLst>
          </p:cNvPr>
          <p:cNvSpPr/>
          <p:nvPr/>
        </p:nvSpPr>
        <p:spPr>
          <a:xfrm>
            <a:off x="6096002" y="1173646"/>
            <a:ext cx="5902960" cy="63986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ctr"/>
          <a:lstStyle/>
          <a:p>
            <a:pPr algn="ctr"/>
            <a:r>
              <a:rPr kumimoji="1" lang="ja-JP" altLang="en-US" sz="2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画面イメージ</a:t>
            </a:r>
            <a:endParaRPr kumimoji="1" lang="en-US" altLang="ja-JP" sz="2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endParaRPr>
          </a:p>
        </p:txBody>
      </p:sp>
      <p:cxnSp>
        <p:nvCxnSpPr>
          <p:cNvPr id="20" name="直線コネクタ 19">
            <a:extLst>
              <a:ext uri="{FF2B5EF4-FFF2-40B4-BE49-F238E27FC236}">
                <a16:creationId xmlns:a16="http://schemas.microsoft.com/office/drawing/2014/main" id="{871AC373-BCA6-4E74-A9EC-07C91B9AE204}"/>
              </a:ext>
            </a:extLst>
          </p:cNvPr>
          <p:cNvCxnSpPr>
            <a:cxnSpLocks/>
          </p:cNvCxnSpPr>
          <p:nvPr/>
        </p:nvCxnSpPr>
        <p:spPr>
          <a:xfrm>
            <a:off x="6095823" y="1813509"/>
            <a:ext cx="5905449" cy="0"/>
          </a:xfrm>
          <a:prstGeom prst="line">
            <a:avLst/>
          </a:prstGeom>
          <a:ln>
            <a:solidFill>
              <a:srgbClr val="2A2E32"/>
            </a:solidFill>
          </a:ln>
          <a:effectLst/>
        </p:spPr>
        <p:style>
          <a:lnRef idx="2">
            <a:schemeClr val="accent1"/>
          </a:lnRef>
          <a:fillRef idx="0">
            <a:schemeClr val="accent1"/>
          </a:fillRef>
          <a:effectRef idx="1">
            <a:schemeClr val="accent1"/>
          </a:effectRef>
          <a:fontRef idx="minor">
            <a:schemeClr val="tx1"/>
          </a:fontRef>
        </p:style>
      </p:cxnSp>
      <p:sp>
        <p:nvSpPr>
          <p:cNvPr id="11" name="正方形/長方形 10">
            <a:extLst>
              <a:ext uri="{FF2B5EF4-FFF2-40B4-BE49-F238E27FC236}">
                <a16:creationId xmlns:a16="http://schemas.microsoft.com/office/drawing/2014/main" id="{470EA868-EC86-45C4-B674-CD39FA6DB37B}"/>
              </a:ext>
            </a:extLst>
          </p:cNvPr>
          <p:cNvSpPr/>
          <p:nvPr/>
        </p:nvSpPr>
        <p:spPr>
          <a:xfrm>
            <a:off x="6668402" y="5653888"/>
            <a:ext cx="5045280" cy="559112"/>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ctr"/>
          <a:lstStyle/>
          <a:p>
            <a:r>
              <a:rPr kumimoji="1" lang="en-US" altLang="ja-JP" sz="1667" dirty="0">
                <a:solidFill>
                  <a:schemeClr val="tx1">
                    <a:lumMod val="75000"/>
                  </a:schemeClr>
                </a:solidFill>
                <a:latin typeface="Meiryo" panose="020B0604030504040204" pitchFamily="34" charset="-128"/>
                <a:ea typeface="Meiryo" panose="020B0604030504040204" pitchFamily="34" charset="-128"/>
              </a:rPr>
              <a:t>SQL</a:t>
            </a:r>
            <a:r>
              <a:rPr kumimoji="1" lang="ja-JP" altLang="en-US" sz="1667" dirty="0">
                <a:solidFill>
                  <a:schemeClr val="tx1">
                    <a:lumMod val="75000"/>
                  </a:schemeClr>
                </a:solidFill>
                <a:latin typeface="Meiryo" panose="020B0604030504040204" pitchFamily="34" charset="-128"/>
                <a:ea typeface="Meiryo" panose="020B0604030504040204" pitchFamily="34" charset="-128"/>
              </a:rPr>
              <a:t>を利用したより高度なログの検索も可能</a:t>
            </a:r>
            <a:endParaRPr kumimoji="1" lang="en-US" altLang="ja-JP" sz="1667" dirty="0">
              <a:solidFill>
                <a:schemeClr val="tx1">
                  <a:lumMod val="75000"/>
                </a:schemeClr>
              </a:solidFill>
              <a:latin typeface="Meiryo" panose="020B0604030504040204" pitchFamily="34" charset="-128"/>
              <a:ea typeface="Meiryo" panose="020B0604030504040204" pitchFamily="34" charset="-128"/>
            </a:endParaRPr>
          </a:p>
          <a:p>
            <a:r>
              <a:rPr kumimoji="1" lang="en-US" altLang="ja-JP" sz="1167" dirty="0">
                <a:solidFill>
                  <a:schemeClr val="tx1">
                    <a:lumMod val="75000"/>
                  </a:schemeClr>
                </a:solidFill>
                <a:latin typeface="Meiryo" panose="020B0604030504040204" pitchFamily="34" charset="-128"/>
                <a:ea typeface="Meiryo" panose="020B0604030504040204" pitchFamily="34" charset="-128"/>
              </a:rPr>
              <a:t>(Athena</a:t>
            </a:r>
            <a:r>
              <a:rPr kumimoji="1" lang="ja-JP" altLang="en-US" sz="1167" dirty="0">
                <a:solidFill>
                  <a:schemeClr val="tx1">
                    <a:lumMod val="75000"/>
                  </a:schemeClr>
                </a:solidFill>
                <a:latin typeface="Meiryo" panose="020B0604030504040204" pitchFamily="34" charset="-128"/>
                <a:ea typeface="Meiryo" panose="020B0604030504040204" pitchFamily="34" charset="-128"/>
              </a:rPr>
              <a:t>を利用</a:t>
            </a:r>
            <a:r>
              <a:rPr kumimoji="1" lang="en-US" altLang="ja-JP" sz="1167" dirty="0">
                <a:solidFill>
                  <a:schemeClr val="tx1">
                    <a:lumMod val="75000"/>
                  </a:schemeClr>
                </a:solidFill>
                <a:latin typeface="Meiryo" panose="020B0604030504040204" pitchFamily="34" charset="-128"/>
                <a:ea typeface="Meiryo" panose="020B0604030504040204" pitchFamily="34" charset="-128"/>
              </a:rPr>
              <a:t>)</a:t>
            </a:r>
            <a:endParaRPr kumimoji="1" lang="ja-JP" altLang="en-US" sz="1667" dirty="0">
              <a:solidFill>
                <a:schemeClr val="tx1">
                  <a:lumMod val="75000"/>
                </a:schemeClr>
              </a:solidFill>
              <a:latin typeface="Meiryo" panose="020B0604030504040204" pitchFamily="34" charset="-128"/>
              <a:ea typeface="Meiryo" panose="020B0604030504040204" pitchFamily="34" charset="-128"/>
            </a:endParaRPr>
          </a:p>
        </p:txBody>
      </p:sp>
      <p:pic>
        <p:nvPicPr>
          <p:cNvPr id="4" name="図 3"/>
          <p:cNvPicPr>
            <a:picLocks noChangeAspect="1"/>
          </p:cNvPicPr>
          <p:nvPr/>
        </p:nvPicPr>
        <p:blipFill>
          <a:blip r:embed="rId3"/>
          <a:stretch>
            <a:fillRect/>
          </a:stretch>
        </p:blipFill>
        <p:spPr>
          <a:xfrm>
            <a:off x="6096003" y="2046801"/>
            <a:ext cx="5902960" cy="3486436"/>
          </a:xfrm>
          <a:prstGeom prst="rect">
            <a:avLst/>
          </a:prstGeom>
        </p:spPr>
      </p:pic>
      <p:pic>
        <p:nvPicPr>
          <p:cNvPr id="5" name="図 4"/>
          <p:cNvPicPr>
            <a:picLocks noChangeAspect="1"/>
          </p:cNvPicPr>
          <p:nvPr/>
        </p:nvPicPr>
        <p:blipFill>
          <a:blip r:embed="rId4"/>
          <a:stretch>
            <a:fillRect/>
          </a:stretch>
        </p:blipFill>
        <p:spPr>
          <a:xfrm>
            <a:off x="6384000" y="3657038"/>
            <a:ext cx="5664000" cy="1873805"/>
          </a:xfrm>
          <a:prstGeom prst="rect">
            <a:avLst/>
          </a:prstGeom>
          <a:ln w="57150">
            <a:solidFill>
              <a:schemeClr val="bg1">
                <a:lumMod val="75000"/>
              </a:schemeClr>
            </a:solidFill>
          </a:ln>
          <a:effectLst>
            <a:outerShdw blurRad="50800" dist="38100" dir="2700000" algn="tl" rotWithShape="0">
              <a:prstClr val="black">
                <a:alpha val="40000"/>
              </a:prstClr>
            </a:outerShdw>
          </a:effectLst>
        </p:spPr>
      </p:pic>
      <p:sp>
        <p:nvSpPr>
          <p:cNvPr id="15" name="正方形/長方形 62">
            <a:extLst>
              <a:ext uri="{FF2B5EF4-FFF2-40B4-BE49-F238E27FC236}">
                <a16:creationId xmlns:a16="http://schemas.microsoft.com/office/drawing/2014/main" id="{0D98813F-4527-7A47-943B-3C8F027B90D4}"/>
              </a:ext>
            </a:extLst>
          </p:cNvPr>
          <p:cNvSpPr/>
          <p:nvPr/>
        </p:nvSpPr>
        <p:spPr>
          <a:xfrm>
            <a:off x="10471866" y="377723"/>
            <a:ext cx="1528383" cy="217364"/>
          </a:xfrm>
          <a:prstGeom prst="rect">
            <a:avLst/>
          </a:prstGeom>
          <a:solidFill>
            <a:srgbClr val="163D51"/>
          </a:solidFill>
          <a:ln>
            <a:no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ctr"/>
          <a:lstStyle/>
          <a:p>
            <a:pPr algn="ctr"/>
            <a:r>
              <a:rPr kumimoji="1" lang="ja-JP" altLang="en-US" sz="1167" dirty="0">
                <a:gradFill>
                  <a:gsLst>
                    <a:gs pos="0">
                      <a:schemeClr val="bg1"/>
                    </a:gs>
                    <a:gs pos="100000">
                      <a:schemeClr val="bg1"/>
                    </a:gs>
                  </a:gsLst>
                  <a:lin ang="5400000" scaled="1"/>
                </a:gradFill>
                <a:latin typeface="Meiryo" panose="020B0604030504040204" pitchFamily="34" charset="-128"/>
                <a:ea typeface="Meiryo" panose="020B0604030504040204" pitchFamily="34" charset="-128"/>
              </a:rPr>
              <a:t>環境操作ログ</a:t>
            </a:r>
          </a:p>
        </p:txBody>
      </p:sp>
      <p:sp>
        <p:nvSpPr>
          <p:cNvPr id="18" name="正方形/長方形 62">
            <a:extLst>
              <a:ext uri="{FF2B5EF4-FFF2-40B4-BE49-F238E27FC236}">
                <a16:creationId xmlns:a16="http://schemas.microsoft.com/office/drawing/2014/main" id="{EECADB65-CA8B-224C-AFEF-E8EBB6F92883}"/>
              </a:ext>
            </a:extLst>
          </p:cNvPr>
          <p:cNvSpPr/>
          <p:nvPr/>
        </p:nvSpPr>
        <p:spPr>
          <a:xfrm>
            <a:off x="10470579" y="764139"/>
            <a:ext cx="1528383" cy="21736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ctr"/>
          <a:lstStyle/>
          <a:p>
            <a:pPr algn="ctr"/>
            <a:r>
              <a:rPr kumimoji="1" lang="ja-JP" altLang="en-US" sz="1167" dirty="0">
                <a:solidFill>
                  <a:schemeClr val="tx1"/>
                </a:solidFill>
                <a:latin typeface="Meiryo" panose="020B0604030504040204" pitchFamily="34" charset="-128"/>
                <a:ea typeface="Meiryo" panose="020B0604030504040204" pitchFamily="34" charset="-128"/>
              </a:rPr>
              <a:t>データアクセスログ</a:t>
            </a:r>
          </a:p>
        </p:txBody>
      </p:sp>
      <p:sp>
        <p:nvSpPr>
          <p:cNvPr id="21" name="正方形/長方形 62">
            <a:extLst>
              <a:ext uri="{FF2B5EF4-FFF2-40B4-BE49-F238E27FC236}">
                <a16:creationId xmlns:a16="http://schemas.microsoft.com/office/drawing/2014/main" id="{9B7A2582-29E2-6D4A-A8C3-B44C04D76CEA}"/>
              </a:ext>
            </a:extLst>
          </p:cNvPr>
          <p:cNvSpPr/>
          <p:nvPr/>
        </p:nvSpPr>
        <p:spPr>
          <a:xfrm>
            <a:off x="10470579" y="963034"/>
            <a:ext cx="1528383" cy="21736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ctr"/>
          <a:lstStyle/>
          <a:p>
            <a:pPr algn="ctr"/>
            <a:r>
              <a:rPr kumimoji="1" lang="ja-JP" altLang="en-US" sz="1167" dirty="0">
                <a:solidFill>
                  <a:schemeClr val="tx1"/>
                </a:solidFill>
                <a:latin typeface="Meiryo" panose="020B0604030504040204" pitchFamily="34" charset="-128"/>
                <a:ea typeface="Meiryo" panose="020B0604030504040204" pitchFamily="34" charset="-128"/>
              </a:rPr>
              <a:t>ネットワークログ</a:t>
            </a:r>
          </a:p>
        </p:txBody>
      </p:sp>
      <p:sp>
        <p:nvSpPr>
          <p:cNvPr id="22" name="正方形/長方形 62">
            <a:extLst>
              <a:ext uri="{FF2B5EF4-FFF2-40B4-BE49-F238E27FC236}">
                <a16:creationId xmlns:a16="http://schemas.microsoft.com/office/drawing/2014/main" id="{4A7A7580-862A-1C49-970D-5F2EB72F926F}"/>
              </a:ext>
            </a:extLst>
          </p:cNvPr>
          <p:cNvSpPr/>
          <p:nvPr/>
        </p:nvSpPr>
        <p:spPr>
          <a:xfrm>
            <a:off x="10470579" y="1156732"/>
            <a:ext cx="1528383" cy="21736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ctr"/>
          <a:lstStyle/>
          <a:p>
            <a:pPr algn="ctr"/>
            <a:r>
              <a:rPr kumimoji="1" lang="ja-JP" altLang="en-US" sz="1167" dirty="0">
                <a:solidFill>
                  <a:schemeClr val="tx1"/>
                </a:solidFill>
                <a:latin typeface="Meiryo" panose="020B0604030504040204" pitchFamily="34" charset="-128"/>
                <a:ea typeface="Meiryo" panose="020B0604030504040204" pitchFamily="34" charset="-128"/>
              </a:rPr>
              <a:t>環境固有のログ</a:t>
            </a:r>
          </a:p>
        </p:txBody>
      </p:sp>
      <p:sp>
        <p:nvSpPr>
          <p:cNvPr id="23" name="正方形/長方形 62">
            <a:extLst>
              <a:ext uri="{FF2B5EF4-FFF2-40B4-BE49-F238E27FC236}">
                <a16:creationId xmlns:a16="http://schemas.microsoft.com/office/drawing/2014/main" id="{CD818478-3312-F845-B7D4-478B5E69FFE6}"/>
              </a:ext>
            </a:extLst>
          </p:cNvPr>
          <p:cNvSpPr/>
          <p:nvPr/>
        </p:nvSpPr>
        <p:spPr>
          <a:xfrm>
            <a:off x="10470579" y="569536"/>
            <a:ext cx="1528383" cy="21736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ctr"/>
          <a:lstStyle/>
          <a:p>
            <a:pPr algn="ctr"/>
            <a:r>
              <a:rPr kumimoji="1" lang="ja-JP" altLang="en-US" sz="1167">
                <a:solidFill>
                  <a:schemeClr val="tx1"/>
                </a:solidFill>
                <a:latin typeface="Meiryo" panose="020B0604030504040204" pitchFamily="34" charset="-128"/>
                <a:ea typeface="Meiryo" panose="020B0604030504040204" pitchFamily="34" charset="-128"/>
              </a:rPr>
              <a:t>設定ログ</a:t>
            </a:r>
            <a:endParaRPr kumimoji="1" lang="ja-JP" altLang="en-US" sz="1167" dirty="0">
              <a:solidFill>
                <a:schemeClr val="tx1"/>
              </a:solidFill>
              <a:latin typeface="Meiryo" panose="020B0604030504040204" pitchFamily="34" charset="-128"/>
              <a:ea typeface="Meiryo" panose="020B0604030504040204" pitchFamily="34" charset="-128"/>
            </a:endParaRPr>
          </a:p>
        </p:txBody>
      </p:sp>
      <p:sp>
        <p:nvSpPr>
          <p:cNvPr id="2" name="テキスト ボックス 1">
            <a:extLst>
              <a:ext uri="{FF2B5EF4-FFF2-40B4-BE49-F238E27FC236}">
                <a16:creationId xmlns:a16="http://schemas.microsoft.com/office/drawing/2014/main" id="{76B569C9-023A-23DB-B29C-885D749C9A32}"/>
              </a:ext>
            </a:extLst>
          </p:cNvPr>
          <p:cNvSpPr txBox="1"/>
          <p:nvPr/>
        </p:nvSpPr>
        <p:spPr>
          <a:xfrm>
            <a:off x="10607211" y="0"/>
            <a:ext cx="1584789" cy="369332"/>
          </a:xfrm>
          <a:prstGeom prst="rect">
            <a:avLst/>
          </a:prstGeom>
          <a:noFill/>
        </p:spPr>
        <p:txBody>
          <a:bodyPr wrap="square" anchor="ctr">
            <a:spAutoFit/>
          </a:bodyPr>
          <a:lstStyle/>
          <a:p>
            <a:pPr algn="ctr"/>
            <a:r>
              <a:rPr lang="en-US" altLang="ja-JP" sz="1800" b="0" i="0" dirty="0">
                <a:solidFill>
                  <a:schemeClr val="bg1">
                    <a:lumMod val="50000"/>
                  </a:schemeClr>
                </a:solidFill>
                <a:effectLst/>
                <a:latin typeface="Meiryo" panose="020B0604030504040204" pitchFamily="34" charset="-128"/>
                <a:ea typeface="Meiryo" panose="020B0604030504040204" pitchFamily="34" charset="-128"/>
              </a:rPr>
              <a:t>SEC04-BP01</a:t>
            </a:r>
            <a:endParaRPr lang="ja-JP" altLang="en-US">
              <a:solidFill>
                <a:schemeClr val="bg1">
                  <a:lumMod val="50000"/>
                </a:schemeClr>
              </a:solidFill>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13471982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1">
            <a:extLst>
              <a:ext uri="{FF2B5EF4-FFF2-40B4-BE49-F238E27FC236}">
                <a16:creationId xmlns:a16="http://schemas.microsoft.com/office/drawing/2014/main" id="{2000858B-745F-4BFD-84A3-FE95917378A9}"/>
              </a:ext>
            </a:extLst>
          </p:cNvPr>
          <p:cNvSpPr>
            <a:spLocks noGrp="1"/>
          </p:cNvSpPr>
          <p:nvPr>
            <p:ph type="title"/>
          </p:nvPr>
        </p:nvSpPr>
        <p:spPr>
          <a:prstGeom prst="rect">
            <a:avLst/>
          </a:prstGeom>
        </p:spPr>
        <p:txBody>
          <a:bodyPr vert="horz" lIns="24000" tIns="24000" rIns="24000" bIns="24000" rtlCol="0" anchor="ctr" anchorCtr="0">
            <a:noAutofit/>
          </a:bodyPr>
          <a:lstStyle/>
          <a:p>
            <a:pPr lvl="0"/>
            <a:r>
              <a:rPr lang="en-US" altLang="ja-JP" b="1" dirty="0">
                <a:gradFill>
                  <a:gsLst>
                    <a:gs pos="0">
                      <a:schemeClr val="tx1">
                        <a:lumMod val="75000"/>
                      </a:schemeClr>
                    </a:gs>
                    <a:gs pos="100000">
                      <a:schemeClr val="tx1">
                        <a:lumMod val="75000"/>
                      </a:schemeClr>
                    </a:gs>
                  </a:gsLst>
                  <a:lin ang="16200000" scaled="0"/>
                </a:gradFill>
              </a:rPr>
              <a:t>CloudTrail </a:t>
            </a:r>
            <a:r>
              <a:rPr lang="ja-JP" altLang="en-US" b="1" dirty="0">
                <a:gradFill>
                  <a:gsLst>
                    <a:gs pos="0">
                      <a:schemeClr val="tx1">
                        <a:lumMod val="75000"/>
                      </a:schemeClr>
                    </a:gs>
                    <a:gs pos="100000">
                      <a:schemeClr val="tx1">
                        <a:lumMod val="75000"/>
                      </a:schemeClr>
                    </a:gs>
                  </a:gsLst>
                  <a:lin ang="16200000" scaled="0"/>
                </a:gradFill>
              </a:rPr>
              <a:t>ログファイル整合性検証</a:t>
            </a:r>
          </a:p>
        </p:txBody>
      </p:sp>
      <p:sp>
        <p:nvSpPr>
          <p:cNvPr id="16" name="正方形/長方形 15">
            <a:extLst>
              <a:ext uri="{FF2B5EF4-FFF2-40B4-BE49-F238E27FC236}">
                <a16:creationId xmlns:a16="http://schemas.microsoft.com/office/drawing/2014/main" id="{6B885332-5841-4A87-BEF3-A37441983B47}"/>
              </a:ext>
            </a:extLst>
          </p:cNvPr>
          <p:cNvSpPr/>
          <p:nvPr/>
        </p:nvSpPr>
        <p:spPr>
          <a:xfrm>
            <a:off x="442698" y="1173646"/>
            <a:ext cx="5045280" cy="639864"/>
          </a:xfrm>
          <a:prstGeom prst="rect">
            <a:avLst/>
          </a:prstGeom>
          <a:solidFill>
            <a:schemeClr val="tx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ctr"/>
          <a:lstStyle/>
          <a:p>
            <a:pPr lvl="0" algn="ctr"/>
            <a:r>
              <a:rPr kumimoji="1" lang="ja-JP" altLang="en-US" sz="2333" dirty="0">
                <a:gradFill>
                  <a:gsLst>
                    <a:gs pos="0">
                      <a:srgbClr val="FFFFFF"/>
                    </a:gs>
                    <a:gs pos="100000">
                      <a:srgbClr val="FFFFFF"/>
                    </a:gs>
                  </a:gsLst>
                  <a:lin ang="5400000" scaled="1"/>
                </a:gradFill>
                <a:latin typeface="Meiryo" panose="020B0604030504040204" pitchFamily="34" charset="-128"/>
                <a:ea typeface="Meiryo" panose="020B0604030504040204" pitchFamily="34" charset="-128"/>
              </a:rPr>
              <a:t>監査ログの保護</a:t>
            </a:r>
          </a:p>
        </p:txBody>
      </p:sp>
      <p:sp>
        <p:nvSpPr>
          <p:cNvPr id="13" name="Content Placeholder 2">
            <a:extLst>
              <a:ext uri="{FF2B5EF4-FFF2-40B4-BE49-F238E27FC236}">
                <a16:creationId xmlns:a16="http://schemas.microsoft.com/office/drawing/2014/main" id="{10CDC301-F2FC-C348-969E-9DEF8161ED0C}"/>
              </a:ext>
            </a:extLst>
          </p:cNvPr>
          <p:cNvSpPr txBox="1">
            <a:spLocks/>
          </p:cNvSpPr>
          <p:nvPr/>
        </p:nvSpPr>
        <p:spPr>
          <a:xfrm>
            <a:off x="5046801" y="3774795"/>
            <a:ext cx="1936340" cy="414460"/>
          </a:xfrm>
          <a:prstGeom prst="rect">
            <a:avLst/>
          </a:prstGeom>
        </p:spPr>
        <p:txBody>
          <a:bodyPr vert="horz" lIns="76200" tIns="38100" rIns="76200" bIns="38100" rtlCol="0">
            <a:noAutofit/>
          </a:bodyPr>
          <a:lstStyle>
            <a:lvl1pPr marL="457200" indent="-475488" algn="l" defTabSz="914400" rtl="0" eaLnBrk="1" latinLnBrk="0" hangingPunct="1">
              <a:lnSpc>
                <a:spcPct val="100000"/>
              </a:lnSpc>
              <a:spcBef>
                <a:spcPts val="600"/>
              </a:spcBef>
              <a:buFontTx/>
              <a:buBlip>
                <a:blip r:embed="rId3"/>
              </a:buBlip>
              <a:defRPr sz="2800" b="0" i="0" kern="1200">
                <a:solidFill>
                  <a:schemeClr val="tx1"/>
                </a:solidFill>
                <a:latin typeface="Amazon Ember Light" charset="0"/>
                <a:ea typeface="Amazon Ember Light" charset="0"/>
                <a:cs typeface="Amazon Ember Light" charset="0"/>
              </a:defRPr>
            </a:lvl1pPr>
            <a:lvl2pPr marL="914400" indent="-466344" algn="l" defTabSz="914400" rtl="0" eaLnBrk="1" latinLnBrk="0" hangingPunct="1">
              <a:lnSpc>
                <a:spcPct val="100000"/>
              </a:lnSpc>
              <a:spcBef>
                <a:spcPts val="600"/>
              </a:spcBef>
              <a:buFontTx/>
              <a:buBlip>
                <a:blip r:embed="rId3"/>
              </a:buBlip>
              <a:defRPr sz="2400" b="0" i="0" kern="1200">
                <a:solidFill>
                  <a:schemeClr val="tx1"/>
                </a:solidFill>
                <a:latin typeface="Amazon Ember Light" charset="0"/>
                <a:ea typeface="Amazon Ember Light" charset="0"/>
                <a:cs typeface="Amazon Ember Light" charset="0"/>
              </a:defRPr>
            </a:lvl2pPr>
            <a:lvl3pPr marL="1143000" indent="-228600" algn="l" defTabSz="914400" rtl="0" eaLnBrk="1" latinLnBrk="0" hangingPunct="1">
              <a:lnSpc>
                <a:spcPct val="90000"/>
              </a:lnSpc>
              <a:spcBef>
                <a:spcPts val="500"/>
              </a:spcBef>
              <a:buFontTx/>
              <a:buBlip>
                <a:blip r:embed="rId3"/>
              </a:buBlip>
              <a:defRPr sz="2000" b="0" i="0" kern="1200">
                <a:solidFill>
                  <a:schemeClr val="tx1"/>
                </a:solidFill>
                <a:latin typeface="Amazon Ember Light" charset="0"/>
                <a:ea typeface="Amazon Ember Light" charset="0"/>
                <a:cs typeface="Amazon Ember Light" charset="0"/>
              </a:defRPr>
            </a:lvl3pPr>
            <a:lvl4pPr marL="1600200" indent="-228600" algn="l" defTabSz="914400" rtl="0" eaLnBrk="1" latinLnBrk="0" hangingPunct="1">
              <a:lnSpc>
                <a:spcPct val="90000"/>
              </a:lnSpc>
              <a:spcBef>
                <a:spcPts val="500"/>
              </a:spcBef>
              <a:buFontTx/>
              <a:buBlip>
                <a:blip r:embed="rId3"/>
              </a:buBlip>
              <a:defRPr sz="1800" b="0" i="0" kern="1200">
                <a:solidFill>
                  <a:schemeClr val="tx1"/>
                </a:solidFill>
                <a:latin typeface="Amazon Ember Light" charset="0"/>
                <a:ea typeface="Amazon Ember Light" charset="0"/>
                <a:cs typeface="Amazon Ember Light" charset="0"/>
              </a:defRPr>
            </a:lvl4pPr>
            <a:lvl5pPr marL="2057400" indent="-228600" algn="l" defTabSz="914400" rtl="0" eaLnBrk="1" latinLnBrk="0" hangingPunct="1">
              <a:lnSpc>
                <a:spcPct val="90000"/>
              </a:lnSpc>
              <a:spcBef>
                <a:spcPts val="500"/>
              </a:spcBef>
              <a:buFontTx/>
              <a:buBlip>
                <a:blip r:embed="rId3"/>
              </a:buBlip>
              <a:defRPr sz="1800" b="0" i="0" kern="1200">
                <a:solidFill>
                  <a:schemeClr val="tx1"/>
                </a:solidFill>
                <a:latin typeface="Amazon Ember Light" charset="0"/>
                <a:ea typeface="Amazon Ember Light" charset="0"/>
                <a:cs typeface="Amazon Ember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spcBef>
                <a:spcPts val="0"/>
              </a:spcBef>
              <a:buNone/>
            </a:pPr>
            <a:r>
              <a:rPr lang="en-US" altLang="ja-JP" sz="1333" dirty="0">
                <a:solidFill>
                  <a:srgbClr val="000000"/>
                </a:solidFill>
                <a:latin typeface="Meiryo" panose="020B0604030504040204" pitchFamily="34" charset="-128"/>
                <a:ea typeface="Meiryo" panose="020B0604030504040204" pitchFamily="34" charset="-128"/>
                <a:cs typeface="Amazon Ember" panose="020B0603020204020204" pitchFamily="34" charset="0"/>
                <a:sym typeface="meiryo" panose="020B0604030504040204" pitchFamily="34" charset="-128"/>
              </a:rPr>
              <a:t>CloudTrail</a:t>
            </a:r>
          </a:p>
        </p:txBody>
      </p:sp>
      <p:sp>
        <p:nvSpPr>
          <p:cNvPr id="14" name="Content Placeholder 2">
            <a:extLst>
              <a:ext uri="{FF2B5EF4-FFF2-40B4-BE49-F238E27FC236}">
                <a16:creationId xmlns:a16="http://schemas.microsoft.com/office/drawing/2014/main" id="{5172C095-0F40-0649-B4F6-8D1FBB5F06C0}"/>
              </a:ext>
            </a:extLst>
          </p:cNvPr>
          <p:cNvSpPr txBox="1">
            <a:spLocks/>
          </p:cNvSpPr>
          <p:nvPr/>
        </p:nvSpPr>
        <p:spPr>
          <a:xfrm>
            <a:off x="4947515" y="4093296"/>
            <a:ext cx="1936340" cy="503749"/>
          </a:xfrm>
          <a:prstGeom prst="rect">
            <a:avLst/>
          </a:prstGeom>
        </p:spPr>
        <p:txBody>
          <a:bodyPr vert="horz" lIns="76200" tIns="38100" rIns="76200" bIns="38100" rtlCol="0">
            <a:noAutofit/>
          </a:bodyPr>
          <a:lstStyle>
            <a:lvl1pPr marL="457200" indent="-475488" algn="l" defTabSz="914400" rtl="0" eaLnBrk="1" latinLnBrk="0" hangingPunct="1">
              <a:lnSpc>
                <a:spcPct val="100000"/>
              </a:lnSpc>
              <a:spcBef>
                <a:spcPts val="600"/>
              </a:spcBef>
              <a:buFontTx/>
              <a:buBlip>
                <a:blip r:embed="rId3"/>
              </a:buBlip>
              <a:defRPr sz="2800" b="0" i="0" kern="1200">
                <a:solidFill>
                  <a:schemeClr val="tx1"/>
                </a:solidFill>
                <a:latin typeface="Amazon Ember Light" charset="0"/>
                <a:ea typeface="Amazon Ember Light" charset="0"/>
                <a:cs typeface="Amazon Ember Light" charset="0"/>
              </a:defRPr>
            </a:lvl1pPr>
            <a:lvl2pPr marL="914400" indent="-466344" algn="l" defTabSz="914400" rtl="0" eaLnBrk="1" latinLnBrk="0" hangingPunct="1">
              <a:lnSpc>
                <a:spcPct val="100000"/>
              </a:lnSpc>
              <a:spcBef>
                <a:spcPts val="600"/>
              </a:spcBef>
              <a:buFontTx/>
              <a:buBlip>
                <a:blip r:embed="rId3"/>
              </a:buBlip>
              <a:defRPr sz="2400" b="0" i="0" kern="1200">
                <a:solidFill>
                  <a:schemeClr val="tx1"/>
                </a:solidFill>
                <a:latin typeface="Amazon Ember Light" charset="0"/>
                <a:ea typeface="Amazon Ember Light" charset="0"/>
                <a:cs typeface="Amazon Ember Light" charset="0"/>
              </a:defRPr>
            </a:lvl2pPr>
            <a:lvl3pPr marL="1143000" indent="-228600" algn="l" defTabSz="914400" rtl="0" eaLnBrk="1" latinLnBrk="0" hangingPunct="1">
              <a:lnSpc>
                <a:spcPct val="90000"/>
              </a:lnSpc>
              <a:spcBef>
                <a:spcPts val="500"/>
              </a:spcBef>
              <a:buFontTx/>
              <a:buBlip>
                <a:blip r:embed="rId3"/>
              </a:buBlip>
              <a:defRPr sz="2000" b="0" i="0" kern="1200">
                <a:solidFill>
                  <a:schemeClr val="tx1"/>
                </a:solidFill>
                <a:latin typeface="Amazon Ember Light" charset="0"/>
                <a:ea typeface="Amazon Ember Light" charset="0"/>
                <a:cs typeface="Amazon Ember Light" charset="0"/>
              </a:defRPr>
            </a:lvl3pPr>
            <a:lvl4pPr marL="1600200" indent="-228600" algn="l" defTabSz="914400" rtl="0" eaLnBrk="1" latinLnBrk="0" hangingPunct="1">
              <a:lnSpc>
                <a:spcPct val="90000"/>
              </a:lnSpc>
              <a:spcBef>
                <a:spcPts val="500"/>
              </a:spcBef>
              <a:buFontTx/>
              <a:buBlip>
                <a:blip r:embed="rId3"/>
              </a:buBlip>
              <a:defRPr sz="1800" b="0" i="0" kern="1200">
                <a:solidFill>
                  <a:schemeClr val="tx1"/>
                </a:solidFill>
                <a:latin typeface="Amazon Ember Light" charset="0"/>
                <a:ea typeface="Amazon Ember Light" charset="0"/>
                <a:cs typeface="Amazon Ember Light" charset="0"/>
              </a:defRPr>
            </a:lvl4pPr>
            <a:lvl5pPr marL="2057400" indent="-228600" algn="l" defTabSz="914400" rtl="0" eaLnBrk="1" latinLnBrk="0" hangingPunct="1">
              <a:lnSpc>
                <a:spcPct val="90000"/>
              </a:lnSpc>
              <a:spcBef>
                <a:spcPts val="500"/>
              </a:spcBef>
              <a:buFontTx/>
              <a:buBlip>
                <a:blip r:embed="rId3"/>
              </a:buBlip>
              <a:defRPr sz="1800" b="0" i="0" kern="1200">
                <a:solidFill>
                  <a:schemeClr val="tx1"/>
                </a:solidFill>
                <a:latin typeface="Amazon Ember Light" charset="0"/>
                <a:ea typeface="Amazon Ember Light" charset="0"/>
                <a:cs typeface="Amazon Ember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lnSpc>
                <a:spcPct val="110000"/>
              </a:lnSpc>
              <a:spcBef>
                <a:spcPts val="0"/>
              </a:spcBef>
              <a:buNone/>
            </a:pPr>
            <a:r>
              <a:rPr lang="ja-jp" altLang="en-US" sz="1167" dirty="0">
                <a:solidFill>
                  <a:srgbClr val="000000"/>
                </a:solidFill>
                <a:latin typeface="Meiryo" panose="020B0604030504040204" pitchFamily="34" charset="-128"/>
                <a:ea typeface="Meiryo" panose="020B0604030504040204" pitchFamily="34" charset="-128"/>
                <a:cs typeface="Amazon Ember" panose="020B0603020204020204" pitchFamily="34" charset="0"/>
                <a:sym typeface="meiryo" panose="020B0604030504040204" pitchFamily="34" charset="-128"/>
              </a:rPr>
              <a:t>ログファイルの整合性 </a:t>
            </a:r>
          </a:p>
          <a:p>
            <a:pPr marL="0" indent="0" algn="ctr">
              <a:lnSpc>
                <a:spcPct val="110000"/>
              </a:lnSpc>
              <a:spcBef>
                <a:spcPts val="0"/>
              </a:spcBef>
              <a:buNone/>
            </a:pPr>
            <a:r>
              <a:rPr lang="en-US" altLang="ja-JP" sz="1167" dirty="0">
                <a:solidFill>
                  <a:srgbClr val="000000"/>
                </a:solidFill>
                <a:latin typeface="Meiryo" panose="020B0604030504040204" pitchFamily="34" charset="-128"/>
                <a:ea typeface="Meiryo" panose="020B0604030504040204" pitchFamily="34" charset="-128"/>
                <a:cs typeface="Amazon Ember" panose="020B0603020204020204" pitchFamily="34" charset="0"/>
                <a:sym typeface="meiryo" panose="020B0604030504040204" pitchFamily="34" charset="-128"/>
              </a:rPr>
              <a:t>3:15 AM </a:t>
            </a:r>
            <a:r>
              <a:rPr lang="ja-jp" altLang="en-US" sz="1167" dirty="0">
                <a:solidFill>
                  <a:srgbClr val="000000"/>
                </a:solidFill>
                <a:latin typeface="Meiryo" panose="020B0604030504040204" pitchFamily="34" charset="-128"/>
                <a:ea typeface="Meiryo" panose="020B0604030504040204" pitchFamily="34" charset="-128"/>
                <a:cs typeface="Amazon Ember" panose="020B0603020204020204" pitchFamily="34" charset="0"/>
                <a:sym typeface="meiryo" panose="020B0604030504040204" pitchFamily="34" charset="-128"/>
              </a:rPr>
              <a:t>に有効化</a:t>
            </a:r>
          </a:p>
        </p:txBody>
      </p:sp>
      <p:sp>
        <p:nvSpPr>
          <p:cNvPr id="15" name="Down Arrow 7">
            <a:extLst>
              <a:ext uri="{FF2B5EF4-FFF2-40B4-BE49-F238E27FC236}">
                <a16:creationId xmlns:a16="http://schemas.microsoft.com/office/drawing/2014/main" id="{A9D67D4D-D213-1B47-9AA8-F208ED39DEAA}"/>
              </a:ext>
            </a:extLst>
          </p:cNvPr>
          <p:cNvSpPr/>
          <p:nvPr/>
        </p:nvSpPr>
        <p:spPr>
          <a:xfrm rot="16200000">
            <a:off x="6325798" y="3271933"/>
            <a:ext cx="461451" cy="430883"/>
          </a:xfrm>
          <a:prstGeom prst="downArrow">
            <a:avLst/>
          </a:prstGeom>
          <a:solidFill>
            <a:srgbClr val="FFFFFF">
              <a:lumMod val="50000"/>
            </a:srgbClr>
          </a:solidFill>
          <a:ln w="12700" cap="flat" cmpd="sng" algn="ctr">
            <a:noFill/>
            <a:prstDash val="solid"/>
            <a:miter lim="800000"/>
          </a:ln>
          <a:effectLst/>
        </p:spPr>
        <p:txBody>
          <a:bodyPr rtlCol="0" anchor="ctr"/>
          <a:lstStyle/>
          <a:p>
            <a:pPr algn="ctr" defTabSz="761970">
              <a:defRPr/>
            </a:pPr>
            <a:endParaRPr lang="en-US" sz="1500" kern="0" dirty="0">
              <a:solidFill>
                <a:schemeClr val="tx1">
                  <a:lumMod val="75000"/>
                </a:schemeClr>
              </a:solidFill>
              <a:latin typeface="Meiryo" panose="020B0604030504040204" pitchFamily="34" charset="-128"/>
              <a:ea typeface="Meiryo" panose="020B0604030504040204" pitchFamily="34" charset="-128"/>
              <a:sym typeface="meiryo" panose="020B0604030504040204" pitchFamily="34" charset="-128"/>
            </a:endParaRPr>
          </a:p>
        </p:txBody>
      </p:sp>
      <p:sp>
        <p:nvSpPr>
          <p:cNvPr id="17" name="Content Placeholder 2">
            <a:extLst>
              <a:ext uri="{FF2B5EF4-FFF2-40B4-BE49-F238E27FC236}">
                <a16:creationId xmlns:a16="http://schemas.microsoft.com/office/drawing/2014/main" id="{89751FFC-F3DE-5942-A69E-0B87F0AE4B36}"/>
              </a:ext>
            </a:extLst>
          </p:cNvPr>
          <p:cNvSpPr txBox="1">
            <a:spLocks/>
          </p:cNvSpPr>
          <p:nvPr/>
        </p:nvSpPr>
        <p:spPr>
          <a:xfrm>
            <a:off x="6662672" y="1943157"/>
            <a:ext cx="1249551" cy="266655"/>
          </a:xfrm>
          <a:prstGeom prst="rect">
            <a:avLst/>
          </a:prstGeom>
        </p:spPr>
        <p:txBody>
          <a:bodyPr vert="horz" lIns="76200" tIns="38100" rIns="76200" bIns="38100" rtlCol="0">
            <a:noAutofit/>
          </a:bodyPr>
          <a:lstStyle>
            <a:lvl1pPr marL="457200" indent="-475488" algn="l" defTabSz="914400" rtl="0" eaLnBrk="1" latinLnBrk="0" hangingPunct="1">
              <a:lnSpc>
                <a:spcPct val="100000"/>
              </a:lnSpc>
              <a:spcBef>
                <a:spcPts val="600"/>
              </a:spcBef>
              <a:buFontTx/>
              <a:buBlip>
                <a:blip r:embed="rId3"/>
              </a:buBlip>
              <a:defRPr sz="2800" b="0" i="0" kern="1200">
                <a:solidFill>
                  <a:schemeClr val="tx1"/>
                </a:solidFill>
                <a:latin typeface="Amazon Ember Light" charset="0"/>
                <a:ea typeface="Amazon Ember Light" charset="0"/>
                <a:cs typeface="Amazon Ember Light" charset="0"/>
              </a:defRPr>
            </a:lvl1pPr>
            <a:lvl2pPr marL="914400" indent="-466344" algn="l" defTabSz="914400" rtl="0" eaLnBrk="1" latinLnBrk="0" hangingPunct="1">
              <a:lnSpc>
                <a:spcPct val="100000"/>
              </a:lnSpc>
              <a:spcBef>
                <a:spcPts val="600"/>
              </a:spcBef>
              <a:buFontTx/>
              <a:buBlip>
                <a:blip r:embed="rId3"/>
              </a:buBlip>
              <a:defRPr sz="2400" b="0" i="0" kern="1200">
                <a:solidFill>
                  <a:schemeClr val="tx1"/>
                </a:solidFill>
                <a:latin typeface="Amazon Ember Light" charset="0"/>
                <a:ea typeface="Amazon Ember Light" charset="0"/>
                <a:cs typeface="Amazon Ember Light" charset="0"/>
              </a:defRPr>
            </a:lvl2pPr>
            <a:lvl3pPr marL="1143000" indent="-228600" algn="l" defTabSz="914400" rtl="0" eaLnBrk="1" latinLnBrk="0" hangingPunct="1">
              <a:lnSpc>
                <a:spcPct val="90000"/>
              </a:lnSpc>
              <a:spcBef>
                <a:spcPts val="500"/>
              </a:spcBef>
              <a:buFontTx/>
              <a:buBlip>
                <a:blip r:embed="rId3"/>
              </a:buBlip>
              <a:defRPr sz="2000" b="0" i="0" kern="1200">
                <a:solidFill>
                  <a:schemeClr val="tx1"/>
                </a:solidFill>
                <a:latin typeface="Amazon Ember Light" charset="0"/>
                <a:ea typeface="Amazon Ember Light" charset="0"/>
                <a:cs typeface="Amazon Ember Light" charset="0"/>
              </a:defRPr>
            </a:lvl3pPr>
            <a:lvl4pPr marL="1600200" indent="-228600" algn="l" defTabSz="914400" rtl="0" eaLnBrk="1" latinLnBrk="0" hangingPunct="1">
              <a:lnSpc>
                <a:spcPct val="90000"/>
              </a:lnSpc>
              <a:spcBef>
                <a:spcPts val="500"/>
              </a:spcBef>
              <a:buFontTx/>
              <a:buBlip>
                <a:blip r:embed="rId3"/>
              </a:buBlip>
              <a:defRPr sz="1800" b="0" i="0" kern="1200">
                <a:solidFill>
                  <a:schemeClr val="tx1"/>
                </a:solidFill>
                <a:latin typeface="Amazon Ember Light" charset="0"/>
                <a:ea typeface="Amazon Ember Light" charset="0"/>
                <a:cs typeface="Amazon Ember Light" charset="0"/>
              </a:defRPr>
            </a:lvl4pPr>
            <a:lvl5pPr marL="2057400" indent="-228600" algn="l" defTabSz="914400" rtl="0" eaLnBrk="1" latinLnBrk="0" hangingPunct="1">
              <a:lnSpc>
                <a:spcPct val="90000"/>
              </a:lnSpc>
              <a:spcBef>
                <a:spcPts val="500"/>
              </a:spcBef>
              <a:buFontTx/>
              <a:buBlip>
                <a:blip r:embed="rId3"/>
              </a:buBlip>
              <a:defRPr sz="1800" b="0" i="0" kern="1200">
                <a:solidFill>
                  <a:schemeClr val="tx1"/>
                </a:solidFill>
                <a:latin typeface="Amazon Ember Light" charset="0"/>
                <a:ea typeface="Amazon Ember Light" charset="0"/>
                <a:cs typeface="Amazon Ember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spcBef>
                <a:spcPts val="0"/>
              </a:spcBef>
              <a:buNone/>
            </a:pPr>
            <a:r>
              <a:rPr lang="ja-jp" altLang="en-US" sz="1333" dirty="0">
                <a:solidFill>
                  <a:schemeClr val="tx1">
                    <a:lumMod val="75000"/>
                  </a:schemeClr>
                </a:solidFill>
                <a:latin typeface="Meiryo" panose="020B0604030504040204" pitchFamily="34" charset="-128"/>
                <a:ea typeface="Meiryo" panose="020B0604030504040204" pitchFamily="34" charset="-128"/>
                <a:cs typeface="Amazon Ember" panose="020B0603020204020204" pitchFamily="34" charset="0"/>
                <a:sym typeface="meiryo" panose="020B0604030504040204" pitchFamily="34" charset="-128"/>
              </a:rPr>
              <a:t>ログファイル</a:t>
            </a:r>
          </a:p>
        </p:txBody>
      </p:sp>
      <p:sp>
        <p:nvSpPr>
          <p:cNvPr id="21" name="Content Placeholder 2">
            <a:extLst>
              <a:ext uri="{FF2B5EF4-FFF2-40B4-BE49-F238E27FC236}">
                <a16:creationId xmlns:a16="http://schemas.microsoft.com/office/drawing/2014/main" id="{EA8317B7-DE81-D540-8DEE-809CDE5EF601}"/>
              </a:ext>
            </a:extLst>
          </p:cNvPr>
          <p:cNvSpPr txBox="1">
            <a:spLocks/>
          </p:cNvSpPr>
          <p:nvPr/>
        </p:nvSpPr>
        <p:spPr>
          <a:xfrm>
            <a:off x="7862926" y="3909862"/>
            <a:ext cx="1177378" cy="312838"/>
          </a:xfrm>
          <a:prstGeom prst="rect">
            <a:avLst/>
          </a:prstGeom>
        </p:spPr>
        <p:txBody>
          <a:bodyPr vert="horz" lIns="76200" tIns="38100" rIns="76200" bIns="38100" rtlCol="0">
            <a:noAutofit/>
          </a:bodyPr>
          <a:lstStyle>
            <a:lvl1pPr marL="457200" indent="-475488" algn="l" defTabSz="914400" rtl="0" eaLnBrk="1" latinLnBrk="0" hangingPunct="1">
              <a:lnSpc>
                <a:spcPct val="100000"/>
              </a:lnSpc>
              <a:spcBef>
                <a:spcPts val="600"/>
              </a:spcBef>
              <a:buFontTx/>
              <a:buBlip>
                <a:blip r:embed="rId3"/>
              </a:buBlip>
              <a:defRPr sz="2800" b="0" i="0" kern="1200">
                <a:solidFill>
                  <a:schemeClr val="tx1"/>
                </a:solidFill>
                <a:latin typeface="Amazon Ember Light" charset="0"/>
                <a:ea typeface="Amazon Ember Light" charset="0"/>
                <a:cs typeface="Amazon Ember Light" charset="0"/>
              </a:defRPr>
            </a:lvl1pPr>
            <a:lvl2pPr marL="914400" indent="-466344" algn="l" defTabSz="914400" rtl="0" eaLnBrk="1" latinLnBrk="0" hangingPunct="1">
              <a:lnSpc>
                <a:spcPct val="100000"/>
              </a:lnSpc>
              <a:spcBef>
                <a:spcPts val="600"/>
              </a:spcBef>
              <a:buFontTx/>
              <a:buBlip>
                <a:blip r:embed="rId3"/>
              </a:buBlip>
              <a:defRPr sz="2400" b="0" i="0" kern="1200">
                <a:solidFill>
                  <a:schemeClr val="tx1"/>
                </a:solidFill>
                <a:latin typeface="Amazon Ember Light" charset="0"/>
                <a:ea typeface="Amazon Ember Light" charset="0"/>
                <a:cs typeface="Amazon Ember Light" charset="0"/>
              </a:defRPr>
            </a:lvl2pPr>
            <a:lvl3pPr marL="1143000" indent="-228600" algn="l" defTabSz="914400" rtl="0" eaLnBrk="1" latinLnBrk="0" hangingPunct="1">
              <a:lnSpc>
                <a:spcPct val="90000"/>
              </a:lnSpc>
              <a:spcBef>
                <a:spcPts val="500"/>
              </a:spcBef>
              <a:buFontTx/>
              <a:buBlip>
                <a:blip r:embed="rId3"/>
              </a:buBlip>
              <a:defRPr sz="2000" b="0" i="0" kern="1200">
                <a:solidFill>
                  <a:schemeClr val="tx1"/>
                </a:solidFill>
                <a:latin typeface="Amazon Ember Light" charset="0"/>
                <a:ea typeface="Amazon Ember Light" charset="0"/>
                <a:cs typeface="Amazon Ember Light" charset="0"/>
              </a:defRPr>
            </a:lvl3pPr>
            <a:lvl4pPr marL="1600200" indent="-228600" algn="l" defTabSz="914400" rtl="0" eaLnBrk="1" latinLnBrk="0" hangingPunct="1">
              <a:lnSpc>
                <a:spcPct val="90000"/>
              </a:lnSpc>
              <a:spcBef>
                <a:spcPts val="500"/>
              </a:spcBef>
              <a:buFontTx/>
              <a:buBlip>
                <a:blip r:embed="rId3"/>
              </a:buBlip>
              <a:defRPr sz="1800" b="0" i="0" kern="1200">
                <a:solidFill>
                  <a:schemeClr val="tx1"/>
                </a:solidFill>
                <a:latin typeface="Amazon Ember Light" charset="0"/>
                <a:ea typeface="Amazon Ember Light" charset="0"/>
                <a:cs typeface="Amazon Ember Light" charset="0"/>
              </a:defRPr>
            </a:lvl4pPr>
            <a:lvl5pPr marL="2057400" indent="-228600" algn="l" defTabSz="914400" rtl="0" eaLnBrk="1" latinLnBrk="0" hangingPunct="1">
              <a:lnSpc>
                <a:spcPct val="90000"/>
              </a:lnSpc>
              <a:spcBef>
                <a:spcPts val="500"/>
              </a:spcBef>
              <a:buFontTx/>
              <a:buBlip>
                <a:blip r:embed="rId3"/>
              </a:buBlip>
              <a:defRPr sz="1800" b="0" i="0" kern="1200">
                <a:solidFill>
                  <a:schemeClr val="tx1"/>
                </a:solidFill>
                <a:latin typeface="Amazon Ember Light" charset="0"/>
                <a:ea typeface="Amazon Ember Light" charset="0"/>
                <a:cs typeface="Amazon Ember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lnSpc>
                <a:spcPct val="110000"/>
              </a:lnSpc>
              <a:spcBef>
                <a:spcPts val="0"/>
              </a:spcBef>
              <a:buNone/>
            </a:pPr>
            <a:r>
              <a:rPr lang="en-US" altLang="ja-JP" sz="1333" dirty="0">
                <a:solidFill>
                  <a:schemeClr val="tx1">
                    <a:lumMod val="75000"/>
                  </a:schemeClr>
                </a:solidFill>
                <a:latin typeface="Meiryo" panose="020B0604030504040204" pitchFamily="34" charset="-128"/>
                <a:ea typeface="Meiryo" panose="020B0604030504040204" pitchFamily="34" charset="-128"/>
                <a:cs typeface="Amazon Ember" panose="020B0603020204020204" pitchFamily="34" charset="0"/>
                <a:sym typeface="meiryo" panose="020B0604030504040204" pitchFamily="34" charset="-128"/>
              </a:rPr>
              <a:t>SHA-256</a:t>
            </a:r>
          </a:p>
          <a:p>
            <a:pPr marL="0" indent="0" algn="ctr">
              <a:lnSpc>
                <a:spcPct val="110000"/>
              </a:lnSpc>
              <a:spcBef>
                <a:spcPts val="0"/>
              </a:spcBef>
              <a:buNone/>
            </a:pPr>
            <a:r>
              <a:rPr lang="ja-jp" altLang="en-US" sz="1333" dirty="0">
                <a:solidFill>
                  <a:schemeClr val="tx1">
                    <a:lumMod val="75000"/>
                  </a:schemeClr>
                </a:solidFill>
                <a:latin typeface="Meiryo" panose="020B0604030504040204" pitchFamily="34" charset="-128"/>
                <a:ea typeface="Meiryo" panose="020B0604030504040204" pitchFamily="34" charset="-128"/>
                <a:cs typeface="Amazon Ember" panose="020B0603020204020204" pitchFamily="34" charset="0"/>
                <a:sym typeface="meiryo" panose="020B0604030504040204" pitchFamily="34" charset="-128"/>
              </a:rPr>
              <a:t>ハッシュ</a:t>
            </a:r>
            <a:br>
              <a:rPr lang="en-US" altLang="ja-JP" sz="1333" dirty="0">
                <a:solidFill>
                  <a:schemeClr val="tx1">
                    <a:lumMod val="75000"/>
                  </a:schemeClr>
                </a:solidFill>
                <a:latin typeface="Meiryo" panose="020B0604030504040204" pitchFamily="34" charset="-128"/>
                <a:ea typeface="Meiryo" panose="020B0604030504040204" pitchFamily="34" charset="-128"/>
                <a:cs typeface="Amazon Ember" panose="020B0603020204020204" pitchFamily="34" charset="0"/>
                <a:sym typeface="meiryo" panose="020B0604030504040204" pitchFamily="34" charset="-128"/>
              </a:rPr>
            </a:br>
            <a:r>
              <a:rPr lang="ja-jp" altLang="en-US" sz="1333" dirty="0">
                <a:solidFill>
                  <a:schemeClr val="tx1">
                    <a:lumMod val="75000"/>
                  </a:schemeClr>
                </a:solidFill>
                <a:latin typeface="Meiryo" panose="020B0604030504040204" pitchFamily="34" charset="-128"/>
                <a:ea typeface="Meiryo" panose="020B0604030504040204" pitchFamily="34" charset="-128"/>
                <a:cs typeface="Amazon Ember" panose="020B0603020204020204" pitchFamily="34" charset="0"/>
                <a:sym typeface="meiryo" panose="020B0604030504040204" pitchFamily="34" charset="-128"/>
              </a:rPr>
              <a:t>アルゴリズム</a:t>
            </a:r>
          </a:p>
        </p:txBody>
      </p:sp>
      <p:cxnSp>
        <p:nvCxnSpPr>
          <p:cNvPr id="22" name="Straight Arrow Connector 11">
            <a:extLst>
              <a:ext uri="{FF2B5EF4-FFF2-40B4-BE49-F238E27FC236}">
                <a16:creationId xmlns:a16="http://schemas.microsoft.com/office/drawing/2014/main" id="{90F7EFC2-195E-B84C-A9AD-A8AF86ED52FD}"/>
              </a:ext>
            </a:extLst>
          </p:cNvPr>
          <p:cNvCxnSpPr>
            <a:cxnSpLocks/>
          </p:cNvCxnSpPr>
          <p:nvPr/>
        </p:nvCxnSpPr>
        <p:spPr>
          <a:xfrm>
            <a:off x="7518216" y="2659559"/>
            <a:ext cx="493611" cy="492198"/>
          </a:xfrm>
          <a:prstGeom prst="straightConnector1">
            <a:avLst/>
          </a:prstGeom>
          <a:noFill/>
          <a:ln w="19050" cap="flat" cmpd="sng" algn="ctr">
            <a:solidFill>
              <a:srgbClr val="232F3E"/>
            </a:solidFill>
            <a:prstDash val="solid"/>
            <a:miter lim="800000"/>
            <a:tailEnd type="triangle" w="lg" len="med"/>
          </a:ln>
          <a:effectLst/>
        </p:spPr>
      </p:cxnSp>
      <p:cxnSp>
        <p:nvCxnSpPr>
          <p:cNvPr id="23" name="Straight Arrow Connector 12">
            <a:extLst>
              <a:ext uri="{FF2B5EF4-FFF2-40B4-BE49-F238E27FC236}">
                <a16:creationId xmlns:a16="http://schemas.microsoft.com/office/drawing/2014/main" id="{E07B82B2-4D66-074F-A89B-90D2BA8B8A8B}"/>
              </a:ext>
            </a:extLst>
          </p:cNvPr>
          <p:cNvCxnSpPr>
            <a:cxnSpLocks/>
          </p:cNvCxnSpPr>
          <p:nvPr/>
        </p:nvCxnSpPr>
        <p:spPr>
          <a:xfrm>
            <a:off x="7516808" y="3487372"/>
            <a:ext cx="308398" cy="0"/>
          </a:xfrm>
          <a:prstGeom prst="straightConnector1">
            <a:avLst/>
          </a:prstGeom>
          <a:noFill/>
          <a:ln w="19050" cap="flat" cmpd="sng" algn="ctr">
            <a:solidFill>
              <a:srgbClr val="232F3E"/>
            </a:solidFill>
            <a:prstDash val="solid"/>
            <a:miter lim="800000"/>
            <a:tailEnd type="triangle" w="lg" len="med"/>
          </a:ln>
          <a:effectLst/>
        </p:spPr>
      </p:cxnSp>
      <p:cxnSp>
        <p:nvCxnSpPr>
          <p:cNvPr id="24" name="Straight Arrow Connector 13">
            <a:extLst>
              <a:ext uri="{FF2B5EF4-FFF2-40B4-BE49-F238E27FC236}">
                <a16:creationId xmlns:a16="http://schemas.microsoft.com/office/drawing/2014/main" id="{42C4D958-1C3F-074A-B763-BDFFBB35375F}"/>
              </a:ext>
            </a:extLst>
          </p:cNvPr>
          <p:cNvCxnSpPr>
            <a:cxnSpLocks/>
          </p:cNvCxnSpPr>
          <p:nvPr/>
        </p:nvCxnSpPr>
        <p:spPr>
          <a:xfrm flipV="1">
            <a:off x="7518216" y="3752888"/>
            <a:ext cx="493611" cy="562300"/>
          </a:xfrm>
          <a:prstGeom prst="straightConnector1">
            <a:avLst/>
          </a:prstGeom>
          <a:noFill/>
          <a:ln w="19050" cap="flat" cmpd="sng" algn="ctr">
            <a:solidFill>
              <a:srgbClr val="232F3E"/>
            </a:solidFill>
            <a:prstDash val="solid"/>
            <a:miter lim="800000"/>
            <a:tailEnd type="triangle" w="lg" len="med"/>
          </a:ln>
          <a:effectLst/>
        </p:spPr>
      </p:cxnSp>
      <p:sp>
        <p:nvSpPr>
          <p:cNvPr id="28" name="Content Placeholder 2">
            <a:extLst>
              <a:ext uri="{FF2B5EF4-FFF2-40B4-BE49-F238E27FC236}">
                <a16:creationId xmlns:a16="http://schemas.microsoft.com/office/drawing/2014/main" id="{F6083AD2-D0C3-5E49-ABB0-D923B828CB47}"/>
              </a:ext>
            </a:extLst>
          </p:cNvPr>
          <p:cNvSpPr txBox="1">
            <a:spLocks/>
          </p:cNvSpPr>
          <p:nvPr/>
        </p:nvSpPr>
        <p:spPr>
          <a:xfrm>
            <a:off x="6871676" y="2944904"/>
            <a:ext cx="830158" cy="213202"/>
          </a:xfrm>
          <a:prstGeom prst="rect">
            <a:avLst/>
          </a:prstGeom>
        </p:spPr>
        <p:txBody>
          <a:bodyPr vert="horz" lIns="76200" tIns="38100" rIns="76200" bIns="38100" rtlCol="0">
            <a:noAutofit/>
          </a:bodyPr>
          <a:lstStyle>
            <a:lvl1pPr marL="457200" indent="-475488" algn="l" defTabSz="914400" rtl="0" eaLnBrk="1" latinLnBrk="0" hangingPunct="1">
              <a:lnSpc>
                <a:spcPct val="100000"/>
              </a:lnSpc>
              <a:spcBef>
                <a:spcPts val="600"/>
              </a:spcBef>
              <a:buFontTx/>
              <a:buBlip>
                <a:blip r:embed="rId3"/>
              </a:buBlip>
              <a:defRPr sz="2800" b="0" i="0" kern="1200">
                <a:solidFill>
                  <a:schemeClr val="tx1"/>
                </a:solidFill>
                <a:latin typeface="Amazon Ember Light" charset="0"/>
                <a:ea typeface="Amazon Ember Light" charset="0"/>
                <a:cs typeface="Amazon Ember Light" charset="0"/>
              </a:defRPr>
            </a:lvl1pPr>
            <a:lvl2pPr marL="914400" indent="-466344" algn="l" defTabSz="914400" rtl="0" eaLnBrk="1" latinLnBrk="0" hangingPunct="1">
              <a:lnSpc>
                <a:spcPct val="100000"/>
              </a:lnSpc>
              <a:spcBef>
                <a:spcPts val="600"/>
              </a:spcBef>
              <a:buFontTx/>
              <a:buBlip>
                <a:blip r:embed="rId3"/>
              </a:buBlip>
              <a:defRPr sz="2400" b="0" i="0" kern="1200">
                <a:solidFill>
                  <a:schemeClr val="tx1"/>
                </a:solidFill>
                <a:latin typeface="Amazon Ember Light" charset="0"/>
                <a:ea typeface="Amazon Ember Light" charset="0"/>
                <a:cs typeface="Amazon Ember Light" charset="0"/>
              </a:defRPr>
            </a:lvl2pPr>
            <a:lvl3pPr marL="1143000" indent="-228600" algn="l" defTabSz="914400" rtl="0" eaLnBrk="1" latinLnBrk="0" hangingPunct="1">
              <a:lnSpc>
                <a:spcPct val="90000"/>
              </a:lnSpc>
              <a:spcBef>
                <a:spcPts val="500"/>
              </a:spcBef>
              <a:buFontTx/>
              <a:buBlip>
                <a:blip r:embed="rId3"/>
              </a:buBlip>
              <a:defRPr sz="2000" b="0" i="0" kern="1200">
                <a:solidFill>
                  <a:schemeClr val="tx1"/>
                </a:solidFill>
                <a:latin typeface="Amazon Ember Light" charset="0"/>
                <a:ea typeface="Amazon Ember Light" charset="0"/>
                <a:cs typeface="Amazon Ember Light" charset="0"/>
              </a:defRPr>
            </a:lvl3pPr>
            <a:lvl4pPr marL="1600200" indent="-228600" algn="l" defTabSz="914400" rtl="0" eaLnBrk="1" latinLnBrk="0" hangingPunct="1">
              <a:lnSpc>
                <a:spcPct val="90000"/>
              </a:lnSpc>
              <a:spcBef>
                <a:spcPts val="500"/>
              </a:spcBef>
              <a:buFontTx/>
              <a:buBlip>
                <a:blip r:embed="rId3"/>
              </a:buBlip>
              <a:defRPr sz="1800" b="0" i="0" kern="1200">
                <a:solidFill>
                  <a:schemeClr val="tx1"/>
                </a:solidFill>
                <a:latin typeface="Amazon Ember Light" charset="0"/>
                <a:ea typeface="Amazon Ember Light" charset="0"/>
                <a:cs typeface="Amazon Ember Light" charset="0"/>
              </a:defRPr>
            </a:lvl4pPr>
            <a:lvl5pPr marL="2057400" indent="-228600" algn="l" defTabSz="914400" rtl="0" eaLnBrk="1" latinLnBrk="0" hangingPunct="1">
              <a:lnSpc>
                <a:spcPct val="90000"/>
              </a:lnSpc>
              <a:spcBef>
                <a:spcPts val="500"/>
              </a:spcBef>
              <a:buFontTx/>
              <a:buBlip>
                <a:blip r:embed="rId3"/>
              </a:buBlip>
              <a:defRPr sz="1800" b="0" i="0" kern="1200">
                <a:solidFill>
                  <a:schemeClr val="tx1"/>
                </a:solidFill>
                <a:latin typeface="Amazon Ember Light" charset="0"/>
                <a:ea typeface="Amazon Ember Light" charset="0"/>
                <a:cs typeface="Amazon Ember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spcBef>
                <a:spcPts val="0"/>
              </a:spcBef>
              <a:buNone/>
              <a:defRPr/>
            </a:pPr>
            <a:r>
              <a:rPr lang="en-US" altLang="ja-JP" sz="1167" dirty="0">
                <a:solidFill>
                  <a:schemeClr val="tx1">
                    <a:lumMod val="75000"/>
                  </a:schemeClr>
                </a:solidFill>
                <a:latin typeface="Meiryo" panose="020B0604030504040204" pitchFamily="34" charset="-128"/>
                <a:ea typeface="Meiryo" panose="020B0604030504040204" pitchFamily="34" charset="-128"/>
                <a:cs typeface="Amazon Ember" panose="020B0603020204020204" pitchFamily="34" charset="0"/>
                <a:sym typeface="meiryo" panose="020B0604030504040204" pitchFamily="34" charset="-128"/>
              </a:rPr>
              <a:t>3:21 AM</a:t>
            </a:r>
          </a:p>
        </p:txBody>
      </p:sp>
      <p:sp>
        <p:nvSpPr>
          <p:cNvPr id="31" name="Content Placeholder 2">
            <a:extLst>
              <a:ext uri="{FF2B5EF4-FFF2-40B4-BE49-F238E27FC236}">
                <a16:creationId xmlns:a16="http://schemas.microsoft.com/office/drawing/2014/main" id="{6F577356-6E9C-3448-877C-E4566AEF6F85}"/>
              </a:ext>
            </a:extLst>
          </p:cNvPr>
          <p:cNvSpPr txBox="1">
            <a:spLocks/>
          </p:cNvSpPr>
          <p:nvPr/>
        </p:nvSpPr>
        <p:spPr>
          <a:xfrm>
            <a:off x="6870458" y="3767880"/>
            <a:ext cx="830580" cy="312838"/>
          </a:xfrm>
          <a:prstGeom prst="rect">
            <a:avLst/>
          </a:prstGeom>
        </p:spPr>
        <p:txBody>
          <a:bodyPr vert="horz" lIns="76200" tIns="38100" rIns="76200" bIns="38100" rtlCol="0">
            <a:noAutofit/>
          </a:bodyPr>
          <a:lstStyle>
            <a:lvl1pPr marL="457200" indent="-475488" algn="l" defTabSz="914400" rtl="0" eaLnBrk="1" latinLnBrk="0" hangingPunct="1">
              <a:lnSpc>
                <a:spcPct val="100000"/>
              </a:lnSpc>
              <a:spcBef>
                <a:spcPts val="600"/>
              </a:spcBef>
              <a:buFontTx/>
              <a:buBlip>
                <a:blip r:embed="rId3"/>
              </a:buBlip>
              <a:defRPr sz="2800" b="0" i="0" kern="1200">
                <a:solidFill>
                  <a:schemeClr val="tx1"/>
                </a:solidFill>
                <a:latin typeface="Amazon Ember Light" charset="0"/>
                <a:ea typeface="Amazon Ember Light" charset="0"/>
                <a:cs typeface="Amazon Ember Light" charset="0"/>
              </a:defRPr>
            </a:lvl1pPr>
            <a:lvl2pPr marL="914400" indent="-466344" algn="l" defTabSz="914400" rtl="0" eaLnBrk="1" latinLnBrk="0" hangingPunct="1">
              <a:lnSpc>
                <a:spcPct val="100000"/>
              </a:lnSpc>
              <a:spcBef>
                <a:spcPts val="600"/>
              </a:spcBef>
              <a:buFontTx/>
              <a:buBlip>
                <a:blip r:embed="rId3"/>
              </a:buBlip>
              <a:defRPr sz="2400" b="0" i="0" kern="1200">
                <a:solidFill>
                  <a:schemeClr val="tx1"/>
                </a:solidFill>
                <a:latin typeface="Amazon Ember Light" charset="0"/>
                <a:ea typeface="Amazon Ember Light" charset="0"/>
                <a:cs typeface="Amazon Ember Light" charset="0"/>
              </a:defRPr>
            </a:lvl2pPr>
            <a:lvl3pPr marL="1143000" indent="-228600" algn="l" defTabSz="914400" rtl="0" eaLnBrk="1" latinLnBrk="0" hangingPunct="1">
              <a:lnSpc>
                <a:spcPct val="90000"/>
              </a:lnSpc>
              <a:spcBef>
                <a:spcPts val="500"/>
              </a:spcBef>
              <a:buFontTx/>
              <a:buBlip>
                <a:blip r:embed="rId3"/>
              </a:buBlip>
              <a:defRPr sz="2000" b="0" i="0" kern="1200">
                <a:solidFill>
                  <a:schemeClr val="tx1"/>
                </a:solidFill>
                <a:latin typeface="Amazon Ember Light" charset="0"/>
                <a:ea typeface="Amazon Ember Light" charset="0"/>
                <a:cs typeface="Amazon Ember Light" charset="0"/>
              </a:defRPr>
            </a:lvl3pPr>
            <a:lvl4pPr marL="1600200" indent="-228600" algn="l" defTabSz="914400" rtl="0" eaLnBrk="1" latinLnBrk="0" hangingPunct="1">
              <a:lnSpc>
                <a:spcPct val="90000"/>
              </a:lnSpc>
              <a:spcBef>
                <a:spcPts val="500"/>
              </a:spcBef>
              <a:buFontTx/>
              <a:buBlip>
                <a:blip r:embed="rId3"/>
              </a:buBlip>
              <a:defRPr sz="1800" b="0" i="0" kern="1200">
                <a:solidFill>
                  <a:schemeClr val="tx1"/>
                </a:solidFill>
                <a:latin typeface="Amazon Ember Light" charset="0"/>
                <a:ea typeface="Amazon Ember Light" charset="0"/>
                <a:cs typeface="Amazon Ember Light" charset="0"/>
              </a:defRPr>
            </a:lvl4pPr>
            <a:lvl5pPr marL="2057400" indent="-228600" algn="l" defTabSz="914400" rtl="0" eaLnBrk="1" latinLnBrk="0" hangingPunct="1">
              <a:lnSpc>
                <a:spcPct val="90000"/>
              </a:lnSpc>
              <a:spcBef>
                <a:spcPts val="500"/>
              </a:spcBef>
              <a:buFontTx/>
              <a:buBlip>
                <a:blip r:embed="rId3"/>
              </a:buBlip>
              <a:defRPr sz="1800" b="0" i="0" kern="1200">
                <a:solidFill>
                  <a:schemeClr val="tx1"/>
                </a:solidFill>
                <a:latin typeface="Amazon Ember Light" charset="0"/>
                <a:ea typeface="Amazon Ember Light" charset="0"/>
                <a:cs typeface="Amazon Ember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spcBef>
                <a:spcPts val="0"/>
              </a:spcBef>
              <a:buNone/>
              <a:defRPr/>
            </a:pPr>
            <a:r>
              <a:rPr lang="en-US" altLang="ja-JP" sz="1167" dirty="0">
                <a:solidFill>
                  <a:schemeClr val="tx1">
                    <a:lumMod val="75000"/>
                  </a:schemeClr>
                </a:solidFill>
                <a:latin typeface="Meiryo" panose="020B0604030504040204" pitchFamily="34" charset="-128"/>
                <a:ea typeface="Meiryo" panose="020B0604030504040204" pitchFamily="34" charset="-128"/>
                <a:cs typeface="Amazon Ember" panose="020B0603020204020204" pitchFamily="34" charset="0"/>
                <a:sym typeface="meiryo" panose="020B0604030504040204" pitchFamily="34" charset="-128"/>
              </a:rPr>
              <a:t>3:48 AM</a:t>
            </a:r>
          </a:p>
        </p:txBody>
      </p:sp>
      <p:sp>
        <p:nvSpPr>
          <p:cNvPr id="34" name="Content Placeholder 2">
            <a:extLst>
              <a:ext uri="{FF2B5EF4-FFF2-40B4-BE49-F238E27FC236}">
                <a16:creationId xmlns:a16="http://schemas.microsoft.com/office/drawing/2014/main" id="{3EFBB23A-5CF0-8043-864D-8B260256891F}"/>
              </a:ext>
            </a:extLst>
          </p:cNvPr>
          <p:cNvSpPr txBox="1">
            <a:spLocks/>
          </p:cNvSpPr>
          <p:nvPr/>
        </p:nvSpPr>
        <p:spPr>
          <a:xfrm>
            <a:off x="6897645" y="4745061"/>
            <a:ext cx="830580" cy="312836"/>
          </a:xfrm>
          <a:prstGeom prst="rect">
            <a:avLst/>
          </a:prstGeom>
        </p:spPr>
        <p:txBody>
          <a:bodyPr vert="horz" lIns="76200" tIns="38100" rIns="76200" bIns="38100" rtlCol="0">
            <a:noAutofit/>
          </a:bodyPr>
          <a:lstStyle>
            <a:lvl1pPr marL="457200" indent="-475488" algn="l" defTabSz="914400" rtl="0" eaLnBrk="1" latinLnBrk="0" hangingPunct="1">
              <a:lnSpc>
                <a:spcPct val="100000"/>
              </a:lnSpc>
              <a:spcBef>
                <a:spcPts val="600"/>
              </a:spcBef>
              <a:buFontTx/>
              <a:buBlip>
                <a:blip r:embed="rId3"/>
              </a:buBlip>
              <a:defRPr sz="2800" b="0" i="0" kern="1200">
                <a:solidFill>
                  <a:schemeClr val="tx1"/>
                </a:solidFill>
                <a:latin typeface="Amazon Ember Light" charset="0"/>
                <a:ea typeface="Amazon Ember Light" charset="0"/>
                <a:cs typeface="Amazon Ember Light" charset="0"/>
              </a:defRPr>
            </a:lvl1pPr>
            <a:lvl2pPr marL="914400" indent="-466344" algn="l" defTabSz="914400" rtl="0" eaLnBrk="1" latinLnBrk="0" hangingPunct="1">
              <a:lnSpc>
                <a:spcPct val="100000"/>
              </a:lnSpc>
              <a:spcBef>
                <a:spcPts val="600"/>
              </a:spcBef>
              <a:buFontTx/>
              <a:buBlip>
                <a:blip r:embed="rId3"/>
              </a:buBlip>
              <a:defRPr sz="2400" b="0" i="0" kern="1200">
                <a:solidFill>
                  <a:schemeClr val="tx1"/>
                </a:solidFill>
                <a:latin typeface="Amazon Ember Light" charset="0"/>
                <a:ea typeface="Amazon Ember Light" charset="0"/>
                <a:cs typeface="Amazon Ember Light" charset="0"/>
              </a:defRPr>
            </a:lvl2pPr>
            <a:lvl3pPr marL="1143000" indent="-228600" algn="l" defTabSz="914400" rtl="0" eaLnBrk="1" latinLnBrk="0" hangingPunct="1">
              <a:lnSpc>
                <a:spcPct val="90000"/>
              </a:lnSpc>
              <a:spcBef>
                <a:spcPts val="500"/>
              </a:spcBef>
              <a:buFontTx/>
              <a:buBlip>
                <a:blip r:embed="rId3"/>
              </a:buBlip>
              <a:defRPr sz="2000" b="0" i="0" kern="1200">
                <a:solidFill>
                  <a:schemeClr val="tx1"/>
                </a:solidFill>
                <a:latin typeface="Amazon Ember Light" charset="0"/>
                <a:ea typeface="Amazon Ember Light" charset="0"/>
                <a:cs typeface="Amazon Ember Light" charset="0"/>
              </a:defRPr>
            </a:lvl3pPr>
            <a:lvl4pPr marL="1600200" indent="-228600" algn="l" defTabSz="914400" rtl="0" eaLnBrk="1" latinLnBrk="0" hangingPunct="1">
              <a:lnSpc>
                <a:spcPct val="90000"/>
              </a:lnSpc>
              <a:spcBef>
                <a:spcPts val="500"/>
              </a:spcBef>
              <a:buFontTx/>
              <a:buBlip>
                <a:blip r:embed="rId3"/>
              </a:buBlip>
              <a:defRPr sz="1800" b="0" i="0" kern="1200">
                <a:solidFill>
                  <a:schemeClr val="tx1"/>
                </a:solidFill>
                <a:latin typeface="Amazon Ember Light" charset="0"/>
                <a:ea typeface="Amazon Ember Light" charset="0"/>
                <a:cs typeface="Amazon Ember Light" charset="0"/>
              </a:defRPr>
            </a:lvl4pPr>
            <a:lvl5pPr marL="2057400" indent="-228600" algn="l" defTabSz="914400" rtl="0" eaLnBrk="1" latinLnBrk="0" hangingPunct="1">
              <a:lnSpc>
                <a:spcPct val="90000"/>
              </a:lnSpc>
              <a:spcBef>
                <a:spcPts val="500"/>
              </a:spcBef>
              <a:buFontTx/>
              <a:buBlip>
                <a:blip r:embed="rId3"/>
              </a:buBlip>
              <a:defRPr sz="1800" b="0" i="0" kern="1200">
                <a:solidFill>
                  <a:schemeClr val="tx1"/>
                </a:solidFill>
                <a:latin typeface="Amazon Ember Light" charset="0"/>
                <a:ea typeface="Amazon Ember Light" charset="0"/>
                <a:cs typeface="Amazon Ember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spcBef>
                <a:spcPts val="0"/>
              </a:spcBef>
              <a:buNone/>
              <a:defRPr/>
            </a:pPr>
            <a:r>
              <a:rPr lang="en-US" altLang="ja-JP" sz="1167" dirty="0">
                <a:solidFill>
                  <a:schemeClr val="tx1">
                    <a:lumMod val="75000"/>
                  </a:schemeClr>
                </a:solidFill>
                <a:latin typeface="Meiryo" panose="020B0604030504040204" pitchFamily="34" charset="-128"/>
                <a:ea typeface="Meiryo" panose="020B0604030504040204" pitchFamily="34" charset="-128"/>
                <a:cs typeface="Amazon Ember" panose="020B0603020204020204" pitchFamily="34" charset="0"/>
                <a:sym typeface="meiryo" panose="020B0604030504040204" pitchFamily="34" charset="-128"/>
              </a:rPr>
              <a:t>4:08 AM</a:t>
            </a:r>
          </a:p>
        </p:txBody>
      </p:sp>
      <p:sp>
        <p:nvSpPr>
          <p:cNvPr id="35" name="Content Placeholder 2">
            <a:extLst>
              <a:ext uri="{FF2B5EF4-FFF2-40B4-BE49-F238E27FC236}">
                <a16:creationId xmlns:a16="http://schemas.microsoft.com/office/drawing/2014/main" id="{63F7E149-9801-5B4B-9B56-30FB404270D5}"/>
              </a:ext>
            </a:extLst>
          </p:cNvPr>
          <p:cNvSpPr txBox="1">
            <a:spLocks/>
          </p:cNvSpPr>
          <p:nvPr/>
        </p:nvSpPr>
        <p:spPr>
          <a:xfrm>
            <a:off x="9340583" y="1943155"/>
            <a:ext cx="961693" cy="312838"/>
          </a:xfrm>
          <a:prstGeom prst="rect">
            <a:avLst/>
          </a:prstGeom>
        </p:spPr>
        <p:txBody>
          <a:bodyPr vert="horz" lIns="76200" tIns="38100" rIns="76200" bIns="38100" rtlCol="0">
            <a:noAutofit/>
          </a:bodyPr>
          <a:lstStyle>
            <a:lvl1pPr marL="457200" indent="-475488" algn="l" defTabSz="914400" rtl="0" eaLnBrk="1" latinLnBrk="0" hangingPunct="1">
              <a:lnSpc>
                <a:spcPct val="100000"/>
              </a:lnSpc>
              <a:spcBef>
                <a:spcPts val="600"/>
              </a:spcBef>
              <a:buFontTx/>
              <a:buBlip>
                <a:blip r:embed="rId3"/>
              </a:buBlip>
              <a:defRPr sz="2800" b="0" i="0" kern="1200">
                <a:solidFill>
                  <a:schemeClr val="tx1"/>
                </a:solidFill>
                <a:latin typeface="Amazon Ember Light" charset="0"/>
                <a:ea typeface="Amazon Ember Light" charset="0"/>
                <a:cs typeface="Amazon Ember Light" charset="0"/>
              </a:defRPr>
            </a:lvl1pPr>
            <a:lvl2pPr marL="914400" indent="-466344" algn="l" defTabSz="914400" rtl="0" eaLnBrk="1" latinLnBrk="0" hangingPunct="1">
              <a:lnSpc>
                <a:spcPct val="100000"/>
              </a:lnSpc>
              <a:spcBef>
                <a:spcPts val="600"/>
              </a:spcBef>
              <a:buFontTx/>
              <a:buBlip>
                <a:blip r:embed="rId3"/>
              </a:buBlip>
              <a:defRPr sz="2400" b="0" i="0" kern="1200">
                <a:solidFill>
                  <a:schemeClr val="tx1"/>
                </a:solidFill>
                <a:latin typeface="Amazon Ember Light" charset="0"/>
                <a:ea typeface="Amazon Ember Light" charset="0"/>
                <a:cs typeface="Amazon Ember Light" charset="0"/>
              </a:defRPr>
            </a:lvl2pPr>
            <a:lvl3pPr marL="1143000" indent="-228600" algn="l" defTabSz="914400" rtl="0" eaLnBrk="1" latinLnBrk="0" hangingPunct="1">
              <a:lnSpc>
                <a:spcPct val="90000"/>
              </a:lnSpc>
              <a:spcBef>
                <a:spcPts val="500"/>
              </a:spcBef>
              <a:buFontTx/>
              <a:buBlip>
                <a:blip r:embed="rId3"/>
              </a:buBlip>
              <a:defRPr sz="2000" b="0" i="0" kern="1200">
                <a:solidFill>
                  <a:schemeClr val="tx1"/>
                </a:solidFill>
                <a:latin typeface="Amazon Ember Light" charset="0"/>
                <a:ea typeface="Amazon Ember Light" charset="0"/>
                <a:cs typeface="Amazon Ember Light" charset="0"/>
              </a:defRPr>
            </a:lvl3pPr>
            <a:lvl4pPr marL="1600200" indent="-228600" algn="l" defTabSz="914400" rtl="0" eaLnBrk="1" latinLnBrk="0" hangingPunct="1">
              <a:lnSpc>
                <a:spcPct val="90000"/>
              </a:lnSpc>
              <a:spcBef>
                <a:spcPts val="500"/>
              </a:spcBef>
              <a:buFontTx/>
              <a:buBlip>
                <a:blip r:embed="rId3"/>
              </a:buBlip>
              <a:defRPr sz="1800" b="0" i="0" kern="1200">
                <a:solidFill>
                  <a:schemeClr val="tx1"/>
                </a:solidFill>
                <a:latin typeface="Amazon Ember Light" charset="0"/>
                <a:ea typeface="Amazon Ember Light" charset="0"/>
                <a:cs typeface="Amazon Ember Light" charset="0"/>
              </a:defRPr>
            </a:lvl4pPr>
            <a:lvl5pPr marL="2057400" indent="-228600" algn="l" defTabSz="914400" rtl="0" eaLnBrk="1" latinLnBrk="0" hangingPunct="1">
              <a:lnSpc>
                <a:spcPct val="90000"/>
              </a:lnSpc>
              <a:spcBef>
                <a:spcPts val="500"/>
              </a:spcBef>
              <a:buFontTx/>
              <a:buBlip>
                <a:blip r:embed="rId3"/>
              </a:buBlip>
              <a:defRPr sz="1800" b="0" i="0" kern="1200">
                <a:solidFill>
                  <a:schemeClr val="tx1"/>
                </a:solidFill>
                <a:latin typeface="Amazon Ember Light" charset="0"/>
                <a:ea typeface="Amazon Ember Light" charset="0"/>
                <a:cs typeface="Amazon Ember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spcBef>
                <a:spcPts val="0"/>
              </a:spcBef>
              <a:buNone/>
            </a:pPr>
            <a:r>
              <a:rPr lang="ja-jp" altLang="en-US" sz="1333" dirty="0">
                <a:solidFill>
                  <a:schemeClr val="tx1">
                    <a:lumMod val="75000"/>
                  </a:schemeClr>
                </a:solidFill>
                <a:latin typeface="Meiryo" panose="020B0604030504040204" pitchFamily="34" charset="-128"/>
                <a:ea typeface="Meiryo" panose="020B0604030504040204" pitchFamily="34" charset="-128"/>
                <a:cs typeface="Amazon Ember" panose="020B0603020204020204" pitchFamily="34" charset="0"/>
                <a:sym typeface="meiryo" panose="020B0604030504040204" pitchFamily="34" charset="-128"/>
              </a:rPr>
              <a:t>ハッシュ</a:t>
            </a:r>
          </a:p>
        </p:txBody>
      </p:sp>
      <p:sp>
        <p:nvSpPr>
          <p:cNvPr id="36" name="Content Placeholder 2">
            <a:extLst>
              <a:ext uri="{FF2B5EF4-FFF2-40B4-BE49-F238E27FC236}">
                <a16:creationId xmlns:a16="http://schemas.microsoft.com/office/drawing/2014/main" id="{7DB45C48-7CA4-EC43-BC54-F575A48DF20D}"/>
              </a:ext>
            </a:extLst>
          </p:cNvPr>
          <p:cNvSpPr txBox="1">
            <a:spLocks/>
          </p:cNvSpPr>
          <p:nvPr/>
        </p:nvSpPr>
        <p:spPr>
          <a:xfrm>
            <a:off x="9340583" y="2503139"/>
            <a:ext cx="961693" cy="312838"/>
          </a:xfrm>
          <a:prstGeom prst="rect">
            <a:avLst/>
          </a:prstGeom>
          <a:solidFill>
            <a:srgbClr val="1CC9F7">
              <a:lumMod val="40000"/>
              <a:lumOff val="60000"/>
            </a:srgbClr>
          </a:solidFill>
          <a:ln>
            <a:noFill/>
          </a:ln>
        </p:spPr>
        <p:txBody>
          <a:bodyPr vert="horz" lIns="76200" tIns="60960" rIns="76200" bIns="0" rtlCol="0" anchor="ctr">
            <a:noAutofit/>
          </a:bodyPr>
          <a:lstStyle>
            <a:lvl1pPr marL="457200" indent="-475488" algn="l" defTabSz="914400" rtl="0" eaLnBrk="1" latinLnBrk="0" hangingPunct="1">
              <a:lnSpc>
                <a:spcPct val="100000"/>
              </a:lnSpc>
              <a:spcBef>
                <a:spcPts val="600"/>
              </a:spcBef>
              <a:buFontTx/>
              <a:buBlip>
                <a:blip r:embed="rId3"/>
              </a:buBlip>
              <a:defRPr sz="2800" b="0" i="0" kern="1200">
                <a:solidFill>
                  <a:schemeClr val="tx1"/>
                </a:solidFill>
                <a:latin typeface="Amazon Ember Light" charset="0"/>
                <a:ea typeface="Amazon Ember Light" charset="0"/>
                <a:cs typeface="Amazon Ember Light" charset="0"/>
              </a:defRPr>
            </a:lvl1pPr>
            <a:lvl2pPr marL="914400" indent="-466344" algn="l" defTabSz="914400" rtl="0" eaLnBrk="1" latinLnBrk="0" hangingPunct="1">
              <a:lnSpc>
                <a:spcPct val="100000"/>
              </a:lnSpc>
              <a:spcBef>
                <a:spcPts val="600"/>
              </a:spcBef>
              <a:buFontTx/>
              <a:buBlip>
                <a:blip r:embed="rId3"/>
              </a:buBlip>
              <a:defRPr sz="2400" b="0" i="0" kern="1200">
                <a:solidFill>
                  <a:schemeClr val="tx1"/>
                </a:solidFill>
                <a:latin typeface="Amazon Ember Light" charset="0"/>
                <a:ea typeface="Amazon Ember Light" charset="0"/>
                <a:cs typeface="Amazon Ember Light" charset="0"/>
              </a:defRPr>
            </a:lvl2pPr>
            <a:lvl3pPr marL="1143000" indent="-228600" algn="l" defTabSz="914400" rtl="0" eaLnBrk="1" latinLnBrk="0" hangingPunct="1">
              <a:lnSpc>
                <a:spcPct val="90000"/>
              </a:lnSpc>
              <a:spcBef>
                <a:spcPts val="500"/>
              </a:spcBef>
              <a:buFontTx/>
              <a:buBlip>
                <a:blip r:embed="rId3"/>
              </a:buBlip>
              <a:defRPr sz="2000" b="0" i="0" kern="1200">
                <a:solidFill>
                  <a:schemeClr val="tx1"/>
                </a:solidFill>
                <a:latin typeface="Amazon Ember Light" charset="0"/>
                <a:ea typeface="Amazon Ember Light" charset="0"/>
                <a:cs typeface="Amazon Ember Light" charset="0"/>
              </a:defRPr>
            </a:lvl3pPr>
            <a:lvl4pPr marL="1600200" indent="-228600" algn="l" defTabSz="914400" rtl="0" eaLnBrk="1" latinLnBrk="0" hangingPunct="1">
              <a:lnSpc>
                <a:spcPct val="90000"/>
              </a:lnSpc>
              <a:spcBef>
                <a:spcPts val="500"/>
              </a:spcBef>
              <a:buFontTx/>
              <a:buBlip>
                <a:blip r:embed="rId3"/>
              </a:buBlip>
              <a:defRPr sz="1800" b="0" i="0" kern="1200">
                <a:solidFill>
                  <a:schemeClr val="tx1"/>
                </a:solidFill>
                <a:latin typeface="Amazon Ember Light" charset="0"/>
                <a:ea typeface="Amazon Ember Light" charset="0"/>
                <a:cs typeface="Amazon Ember Light" charset="0"/>
              </a:defRPr>
            </a:lvl4pPr>
            <a:lvl5pPr marL="2057400" indent="-228600" algn="l" defTabSz="914400" rtl="0" eaLnBrk="1" latinLnBrk="0" hangingPunct="1">
              <a:lnSpc>
                <a:spcPct val="90000"/>
              </a:lnSpc>
              <a:spcBef>
                <a:spcPts val="500"/>
              </a:spcBef>
              <a:buFontTx/>
              <a:buBlip>
                <a:blip r:embed="rId3"/>
              </a:buBlip>
              <a:defRPr sz="1800" b="0" i="0" kern="1200">
                <a:solidFill>
                  <a:schemeClr val="tx1"/>
                </a:solidFill>
                <a:latin typeface="Amazon Ember Light" charset="0"/>
                <a:ea typeface="Amazon Ember Light" charset="0"/>
                <a:cs typeface="Amazon Ember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spcBef>
                <a:spcPts val="0"/>
              </a:spcBef>
              <a:buNone/>
              <a:defRPr/>
            </a:pPr>
            <a:r>
              <a:rPr lang="en-US" altLang="ja-JP" sz="1333" dirty="0">
                <a:solidFill>
                  <a:schemeClr val="tx1">
                    <a:lumMod val="75000"/>
                  </a:schemeClr>
                </a:solidFill>
                <a:latin typeface="Meiryo" panose="020B0604030504040204" pitchFamily="34" charset="-128"/>
                <a:ea typeface="Meiryo" panose="020B0604030504040204" pitchFamily="34" charset="-128"/>
                <a:cs typeface="Amazon Ember" panose="020B0603020204020204" pitchFamily="34" charset="0"/>
                <a:sym typeface="meiryo" panose="020B0604030504040204" pitchFamily="34" charset="-128"/>
              </a:rPr>
              <a:t>028374</a:t>
            </a:r>
          </a:p>
        </p:txBody>
      </p:sp>
      <p:sp>
        <p:nvSpPr>
          <p:cNvPr id="37" name="Content Placeholder 2">
            <a:extLst>
              <a:ext uri="{FF2B5EF4-FFF2-40B4-BE49-F238E27FC236}">
                <a16:creationId xmlns:a16="http://schemas.microsoft.com/office/drawing/2014/main" id="{CA7C2420-2821-A34F-BDFC-981F2A4F019A}"/>
              </a:ext>
            </a:extLst>
          </p:cNvPr>
          <p:cNvSpPr txBox="1">
            <a:spLocks/>
          </p:cNvSpPr>
          <p:nvPr/>
        </p:nvSpPr>
        <p:spPr>
          <a:xfrm>
            <a:off x="9304205" y="3330954"/>
            <a:ext cx="961693" cy="312838"/>
          </a:xfrm>
          <a:prstGeom prst="rect">
            <a:avLst/>
          </a:prstGeom>
          <a:solidFill>
            <a:srgbClr val="4D27AA">
              <a:lumMod val="40000"/>
              <a:lumOff val="60000"/>
            </a:srgbClr>
          </a:solidFill>
          <a:ln>
            <a:noFill/>
          </a:ln>
        </p:spPr>
        <p:txBody>
          <a:bodyPr vert="horz" lIns="76200" tIns="60960" rIns="76200" bIns="0" rtlCol="0" anchor="ctr">
            <a:noAutofit/>
          </a:bodyPr>
          <a:lstStyle>
            <a:lvl1pPr marL="457200" indent="-475488" algn="l" defTabSz="914400" rtl="0" eaLnBrk="1" latinLnBrk="0" hangingPunct="1">
              <a:lnSpc>
                <a:spcPct val="100000"/>
              </a:lnSpc>
              <a:spcBef>
                <a:spcPts val="600"/>
              </a:spcBef>
              <a:buFontTx/>
              <a:buBlip>
                <a:blip r:embed="rId3"/>
              </a:buBlip>
              <a:defRPr sz="2800" b="0" i="0" kern="1200">
                <a:solidFill>
                  <a:schemeClr val="tx1"/>
                </a:solidFill>
                <a:latin typeface="Amazon Ember Light" charset="0"/>
                <a:ea typeface="Amazon Ember Light" charset="0"/>
                <a:cs typeface="Amazon Ember Light" charset="0"/>
              </a:defRPr>
            </a:lvl1pPr>
            <a:lvl2pPr marL="914400" indent="-466344" algn="l" defTabSz="914400" rtl="0" eaLnBrk="1" latinLnBrk="0" hangingPunct="1">
              <a:lnSpc>
                <a:spcPct val="100000"/>
              </a:lnSpc>
              <a:spcBef>
                <a:spcPts val="600"/>
              </a:spcBef>
              <a:buFontTx/>
              <a:buBlip>
                <a:blip r:embed="rId3"/>
              </a:buBlip>
              <a:defRPr sz="2400" b="0" i="0" kern="1200">
                <a:solidFill>
                  <a:schemeClr val="tx1"/>
                </a:solidFill>
                <a:latin typeface="Amazon Ember Light" charset="0"/>
                <a:ea typeface="Amazon Ember Light" charset="0"/>
                <a:cs typeface="Amazon Ember Light" charset="0"/>
              </a:defRPr>
            </a:lvl2pPr>
            <a:lvl3pPr marL="1143000" indent="-228600" algn="l" defTabSz="914400" rtl="0" eaLnBrk="1" latinLnBrk="0" hangingPunct="1">
              <a:lnSpc>
                <a:spcPct val="90000"/>
              </a:lnSpc>
              <a:spcBef>
                <a:spcPts val="500"/>
              </a:spcBef>
              <a:buFontTx/>
              <a:buBlip>
                <a:blip r:embed="rId3"/>
              </a:buBlip>
              <a:defRPr sz="2000" b="0" i="0" kern="1200">
                <a:solidFill>
                  <a:schemeClr val="tx1"/>
                </a:solidFill>
                <a:latin typeface="Amazon Ember Light" charset="0"/>
                <a:ea typeface="Amazon Ember Light" charset="0"/>
                <a:cs typeface="Amazon Ember Light" charset="0"/>
              </a:defRPr>
            </a:lvl3pPr>
            <a:lvl4pPr marL="1600200" indent="-228600" algn="l" defTabSz="914400" rtl="0" eaLnBrk="1" latinLnBrk="0" hangingPunct="1">
              <a:lnSpc>
                <a:spcPct val="90000"/>
              </a:lnSpc>
              <a:spcBef>
                <a:spcPts val="500"/>
              </a:spcBef>
              <a:buFontTx/>
              <a:buBlip>
                <a:blip r:embed="rId3"/>
              </a:buBlip>
              <a:defRPr sz="1800" b="0" i="0" kern="1200">
                <a:solidFill>
                  <a:schemeClr val="tx1"/>
                </a:solidFill>
                <a:latin typeface="Amazon Ember Light" charset="0"/>
                <a:ea typeface="Amazon Ember Light" charset="0"/>
                <a:cs typeface="Amazon Ember Light" charset="0"/>
              </a:defRPr>
            </a:lvl4pPr>
            <a:lvl5pPr marL="2057400" indent="-228600" algn="l" defTabSz="914400" rtl="0" eaLnBrk="1" latinLnBrk="0" hangingPunct="1">
              <a:lnSpc>
                <a:spcPct val="90000"/>
              </a:lnSpc>
              <a:spcBef>
                <a:spcPts val="500"/>
              </a:spcBef>
              <a:buFontTx/>
              <a:buBlip>
                <a:blip r:embed="rId3"/>
              </a:buBlip>
              <a:defRPr sz="1800" b="0" i="0" kern="1200">
                <a:solidFill>
                  <a:schemeClr val="tx1"/>
                </a:solidFill>
                <a:latin typeface="Amazon Ember Light" charset="0"/>
                <a:ea typeface="Amazon Ember Light" charset="0"/>
                <a:cs typeface="Amazon Ember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spcBef>
                <a:spcPts val="0"/>
              </a:spcBef>
              <a:buNone/>
              <a:defRPr/>
            </a:pPr>
            <a:r>
              <a:rPr lang="en-US" altLang="ja-JP" sz="1333" dirty="0">
                <a:solidFill>
                  <a:schemeClr val="tx1">
                    <a:lumMod val="75000"/>
                  </a:schemeClr>
                </a:solidFill>
                <a:latin typeface="Meiryo" panose="020B0604030504040204" pitchFamily="34" charset="-128"/>
                <a:ea typeface="Meiryo" panose="020B0604030504040204" pitchFamily="34" charset="-128"/>
                <a:cs typeface="Amazon Ember" panose="020B0603020204020204" pitchFamily="34" charset="0"/>
                <a:sym typeface="meiryo" panose="020B0604030504040204" pitchFamily="34" charset="-128"/>
              </a:rPr>
              <a:t>269920</a:t>
            </a:r>
          </a:p>
        </p:txBody>
      </p:sp>
      <p:sp>
        <p:nvSpPr>
          <p:cNvPr id="38" name="Content Placeholder 2">
            <a:extLst>
              <a:ext uri="{FF2B5EF4-FFF2-40B4-BE49-F238E27FC236}">
                <a16:creationId xmlns:a16="http://schemas.microsoft.com/office/drawing/2014/main" id="{1B021E1B-EA2A-BB4D-97A3-AACC78213BFD}"/>
              </a:ext>
            </a:extLst>
          </p:cNvPr>
          <p:cNvSpPr txBox="1">
            <a:spLocks/>
          </p:cNvSpPr>
          <p:nvPr/>
        </p:nvSpPr>
        <p:spPr>
          <a:xfrm>
            <a:off x="9340583" y="4159465"/>
            <a:ext cx="961693" cy="312838"/>
          </a:xfrm>
          <a:prstGeom prst="rect">
            <a:avLst/>
          </a:prstGeom>
          <a:solidFill>
            <a:srgbClr val="E617E6">
              <a:lumMod val="40000"/>
              <a:lumOff val="60000"/>
            </a:srgbClr>
          </a:solidFill>
          <a:ln>
            <a:noFill/>
          </a:ln>
        </p:spPr>
        <p:txBody>
          <a:bodyPr vert="horz" lIns="76200" tIns="60960" rIns="76200" bIns="0" rtlCol="0" anchor="ctr">
            <a:noAutofit/>
          </a:bodyPr>
          <a:lstStyle>
            <a:lvl1pPr marL="457200" indent="-475488" algn="l" defTabSz="914400" rtl="0" eaLnBrk="1" latinLnBrk="0" hangingPunct="1">
              <a:lnSpc>
                <a:spcPct val="100000"/>
              </a:lnSpc>
              <a:spcBef>
                <a:spcPts val="600"/>
              </a:spcBef>
              <a:buFontTx/>
              <a:buBlip>
                <a:blip r:embed="rId3"/>
              </a:buBlip>
              <a:defRPr sz="2800" b="0" i="0" kern="1200">
                <a:solidFill>
                  <a:schemeClr val="tx1"/>
                </a:solidFill>
                <a:latin typeface="Amazon Ember Light" charset="0"/>
                <a:ea typeface="Amazon Ember Light" charset="0"/>
                <a:cs typeface="Amazon Ember Light" charset="0"/>
              </a:defRPr>
            </a:lvl1pPr>
            <a:lvl2pPr marL="914400" indent="-466344" algn="l" defTabSz="914400" rtl="0" eaLnBrk="1" latinLnBrk="0" hangingPunct="1">
              <a:lnSpc>
                <a:spcPct val="100000"/>
              </a:lnSpc>
              <a:spcBef>
                <a:spcPts val="600"/>
              </a:spcBef>
              <a:buFontTx/>
              <a:buBlip>
                <a:blip r:embed="rId3"/>
              </a:buBlip>
              <a:defRPr sz="2400" b="0" i="0" kern="1200">
                <a:solidFill>
                  <a:schemeClr val="tx1"/>
                </a:solidFill>
                <a:latin typeface="Amazon Ember Light" charset="0"/>
                <a:ea typeface="Amazon Ember Light" charset="0"/>
                <a:cs typeface="Amazon Ember Light" charset="0"/>
              </a:defRPr>
            </a:lvl2pPr>
            <a:lvl3pPr marL="1143000" indent="-228600" algn="l" defTabSz="914400" rtl="0" eaLnBrk="1" latinLnBrk="0" hangingPunct="1">
              <a:lnSpc>
                <a:spcPct val="90000"/>
              </a:lnSpc>
              <a:spcBef>
                <a:spcPts val="500"/>
              </a:spcBef>
              <a:buFontTx/>
              <a:buBlip>
                <a:blip r:embed="rId3"/>
              </a:buBlip>
              <a:defRPr sz="2000" b="0" i="0" kern="1200">
                <a:solidFill>
                  <a:schemeClr val="tx1"/>
                </a:solidFill>
                <a:latin typeface="Amazon Ember Light" charset="0"/>
                <a:ea typeface="Amazon Ember Light" charset="0"/>
                <a:cs typeface="Amazon Ember Light" charset="0"/>
              </a:defRPr>
            </a:lvl3pPr>
            <a:lvl4pPr marL="1600200" indent="-228600" algn="l" defTabSz="914400" rtl="0" eaLnBrk="1" latinLnBrk="0" hangingPunct="1">
              <a:lnSpc>
                <a:spcPct val="90000"/>
              </a:lnSpc>
              <a:spcBef>
                <a:spcPts val="500"/>
              </a:spcBef>
              <a:buFontTx/>
              <a:buBlip>
                <a:blip r:embed="rId3"/>
              </a:buBlip>
              <a:defRPr sz="1800" b="0" i="0" kern="1200">
                <a:solidFill>
                  <a:schemeClr val="tx1"/>
                </a:solidFill>
                <a:latin typeface="Amazon Ember Light" charset="0"/>
                <a:ea typeface="Amazon Ember Light" charset="0"/>
                <a:cs typeface="Amazon Ember Light" charset="0"/>
              </a:defRPr>
            </a:lvl4pPr>
            <a:lvl5pPr marL="2057400" indent="-228600" algn="l" defTabSz="914400" rtl="0" eaLnBrk="1" latinLnBrk="0" hangingPunct="1">
              <a:lnSpc>
                <a:spcPct val="90000"/>
              </a:lnSpc>
              <a:spcBef>
                <a:spcPts val="500"/>
              </a:spcBef>
              <a:buFontTx/>
              <a:buBlip>
                <a:blip r:embed="rId3"/>
              </a:buBlip>
              <a:defRPr sz="1800" b="0" i="0" kern="1200">
                <a:solidFill>
                  <a:schemeClr val="tx1"/>
                </a:solidFill>
                <a:latin typeface="Amazon Ember Light" charset="0"/>
                <a:ea typeface="Amazon Ember Light" charset="0"/>
                <a:cs typeface="Amazon Ember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spcBef>
                <a:spcPts val="0"/>
              </a:spcBef>
              <a:buNone/>
              <a:defRPr/>
            </a:pPr>
            <a:r>
              <a:rPr lang="en-US" altLang="ja-JP" sz="1333" dirty="0">
                <a:solidFill>
                  <a:schemeClr val="tx1">
                    <a:lumMod val="75000"/>
                  </a:schemeClr>
                </a:solidFill>
                <a:latin typeface="Meiryo" panose="020B0604030504040204" pitchFamily="34" charset="-128"/>
                <a:ea typeface="Meiryo" panose="020B0604030504040204" pitchFamily="34" charset="-128"/>
                <a:cs typeface="Amazon Ember" panose="020B0603020204020204" pitchFamily="34" charset="0"/>
                <a:sym typeface="meiryo" panose="020B0604030504040204" pitchFamily="34" charset="-128"/>
              </a:rPr>
              <a:t>782342</a:t>
            </a:r>
          </a:p>
        </p:txBody>
      </p:sp>
      <p:sp>
        <p:nvSpPr>
          <p:cNvPr id="39" name="Content Placeholder 2">
            <a:extLst>
              <a:ext uri="{FF2B5EF4-FFF2-40B4-BE49-F238E27FC236}">
                <a16:creationId xmlns:a16="http://schemas.microsoft.com/office/drawing/2014/main" id="{8F779806-9B90-8644-9FC7-6B9DB906A5E8}"/>
              </a:ext>
            </a:extLst>
          </p:cNvPr>
          <p:cNvSpPr txBox="1">
            <a:spLocks/>
          </p:cNvSpPr>
          <p:nvPr/>
        </p:nvSpPr>
        <p:spPr>
          <a:xfrm>
            <a:off x="9272924" y="2193036"/>
            <a:ext cx="2583078" cy="481885"/>
          </a:xfrm>
          <a:prstGeom prst="rect">
            <a:avLst/>
          </a:prstGeom>
        </p:spPr>
        <p:txBody>
          <a:bodyPr vert="horz" lIns="76200" tIns="38100" rIns="76200" bIns="38100" rtlCol="0">
            <a:noAutofit/>
          </a:bodyPr>
          <a:lstStyle>
            <a:lvl1pPr marL="457200" indent="-475488" algn="l" defTabSz="914400" rtl="0" eaLnBrk="1" latinLnBrk="0" hangingPunct="1">
              <a:lnSpc>
                <a:spcPct val="100000"/>
              </a:lnSpc>
              <a:spcBef>
                <a:spcPts val="600"/>
              </a:spcBef>
              <a:buFontTx/>
              <a:buBlip>
                <a:blip r:embed="rId3"/>
              </a:buBlip>
              <a:defRPr sz="2800" b="0" i="0" kern="1200">
                <a:solidFill>
                  <a:schemeClr val="tx1"/>
                </a:solidFill>
                <a:latin typeface="Amazon Ember Light" charset="0"/>
                <a:ea typeface="Amazon Ember Light" charset="0"/>
                <a:cs typeface="Amazon Ember Light" charset="0"/>
              </a:defRPr>
            </a:lvl1pPr>
            <a:lvl2pPr marL="914400" indent="-466344" algn="l" defTabSz="914400" rtl="0" eaLnBrk="1" latinLnBrk="0" hangingPunct="1">
              <a:lnSpc>
                <a:spcPct val="100000"/>
              </a:lnSpc>
              <a:spcBef>
                <a:spcPts val="600"/>
              </a:spcBef>
              <a:buFontTx/>
              <a:buBlip>
                <a:blip r:embed="rId3"/>
              </a:buBlip>
              <a:defRPr sz="2400" b="0" i="0" kern="1200">
                <a:solidFill>
                  <a:schemeClr val="tx1"/>
                </a:solidFill>
                <a:latin typeface="Amazon Ember Light" charset="0"/>
                <a:ea typeface="Amazon Ember Light" charset="0"/>
                <a:cs typeface="Amazon Ember Light" charset="0"/>
              </a:defRPr>
            </a:lvl2pPr>
            <a:lvl3pPr marL="1143000" indent="-228600" algn="l" defTabSz="914400" rtl="0" eaLnBrk="1" latinLnBrk="0" hangingPunct="1">
              <a:lnSpc>
                <a:spcPct val="90000"/>
              </a:lnSpc>
              <a:spcBef>
                <a:spcPts val="500"/>
              </a:spcBef>
              <a:buFontTx/>
              <a:buBlip>
                <a:blip r:embed="rId3"/>
              </a:buBlip>
              <a:defRPr sz="2000" b="0" i="0" kern="1200">
                <a:solidFill>
                  <a:schemeClr val="tx1"/>
                </a:solidFill>
                <a:latin typeface="Amazon Ember Light" charset="0"/>
                <a:ea typeface="Amazon Ember Light" charset="0"/>
                <a:cs typeface="Amazon Ember Light" charset="0"/>
              </a:defRPr>
            </a:lvl3pPr>
            <a:lvl4pPr marL="1600200" indent="-228600" algn="l" defTabSz="914400" rtl="0" eaLnBrk="1" latinLnBrk="0" hangingPunct="1">
              <a:lnSpc>
                <a:spcPct val="90000"/>
              </a:lnSpc>
              <a:spcBef>
                <a:spcPts val="500"/>
              </a:spcBef>
              <a:buFontTx/>
              <a:buBlip>
                <a:blip r:embed="rId3"/>
              </a:buBlip>
              <a:defRPr sz="1800" b="0" i="0" kern="1200">
                <a:solidFill>
                  <a:schemeClr val="tx1"/>
                </a:solidFill>
                <a:latin typeface="Amazon Ember Light" charset="0"/>
                <a:ea typeface="Amazon Ember Light" charset="0"/>
                <a:cs typeface="Amazon Ember Light" charset="0"/>
              </a:defRPr>
            </a:lvl4pPr>
            <a:lvl5pPr marL="2057400" indent="-228600" algn="l" defTabSz="914400" rtl="0" eaLnBrk="1" latinLnBrk="0" hangingPunct="1">
              <a:lnSpc>
                <a:spcPct val="90000"/>
              </a:lnSpc>
              <a:spcBef>
                <a:spcPts val="500"/>
              </a:spcBef>
              <a:buFontTx/>
              <a:buBlip>
                <a:blip r:embed="rId3"/>
              </a:buBlip>
              <a:defRPr sz="1800" b="0" i="0" kern="1200">
                <a:solidFill>
                  <a:schemeClr val="tx1"/>
                </a:solidFill>
                <a:latin typeface="Amazon Ember Light" charset="0"/>
                <a:ea typeface="Amazon Ember Light" charset="0"/>
                <a:cs typeface="Amazon Ember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lnSpc>
                <a:spcPct val="110000"/>
              </a:lnSpc>
              <a:spcBef>
                <a:spcPts val="0"/>
              </a:spcBef>
              <a:buNone/>
            </a:pPr>
            <a:r>
              <a:rPr lang="en-US" altLang="ja-JP" sz="1167" dirty="0">
                <a:solidFill>
                  <a:schemeClr val="tx1">
                    <a:lumMod val="75000"/>
                  </a:schemeClr>
                </a:solidFill>
                <a:latin typeface="Meiryo" panose="020B0604030504040204" pitchFamily="34" charset="-128"/>
                <a:ea typeface="Meiryo" panose="020B0604030504040204" pitchFamily="34" charset="-128"/>
                <a:cs typeface="Amazon Ember" panose="020B0603020204020204" pitchFamily="34" charset="0"/>
                <a:sym typeface="meiryo" panose="020B0604030504040204" pitchFamily="34" charset="-128"/>
              </a:rPr>
              <a:t>1 </a:t>
            </a:r>
            <a:r>
              <a:rPr lang="ja-jp" altLang="en-US" sz="1167" dirty="0">
                <a:solidFill>
                  <a:schemeClr val="tx1">
                    <a:lumMod val="75000"/>
                  </a:schemeClr>
                </a:solidFill>
                <a:latin typeface="Meiryo" panose="020B0604030504040204" pitchFamily="34" charset="-128"/>
                <a:ea typeface="Meiryo" panose="020B0604030504040204" pitchFamily="34" charset="-128"/>
                <a:cs typeface="Amazon Ember" panose="020B0603020204020204" pitchFamily="34" charset="0"/>
                <a:sym typeface="meiryo" panose="020B0604030504040204" pitchFamily="34" charset="-128"/>
              </a:rPr>
              <a:t>時間ごとのダイジェストファイル</a:t>
            </a:r>
          </a:p>
          <a:p>
            <a:pPr marL="0" indent="0" algn="ctr">
              <a:lnSpc>
                <a:spcPct val="110000"/>
              </a:lnSpc>
              <a:spcBef>
                <a:spcPts val="0"/>
              </a:spcBef>
              <a:buNone/>
            </a:pPr>
            <a:r>
              <a:rPr lang="en-US" altLang="ja-JP" sz="1167" dirty="0">
                <a:solidFill>
                  <a:schemeClr val="tx1">
                    <a:lumMod val="75000"/>
                  </a:schemeClr>
                </a:solidFill>
                <a:latin typeface="Meiryo" panose="020B0604030504040204" pitchFamily="34" charset="-128"/>
                <a:ea typeface="Meiryo" panose="020B0604030504040204" pitchFamily="34" charset="-128"/>
                <a:cs typeface="Amazon Ember" panose="020B0603020204020204" pitchFamily="34" charset="0"/>
                <a:sym typeface="meiryo" panose="020B0604030504040204" pitchFamily="34" charset="-128"/>
              </a:rPr>
              <a:t>4:15 AM </a:t>
            </a:r>
            <a:r>
              <a:rPr lang="ja-jp" altLang="en-US" sz="1167" dirty="0">
                <a:solidFill>
                  <a:schemeClr val="tx1">
                    <a:lumMod val="75000"/>
                  </a:schemeClr>
                </a:solidFill>
                <a:latin typeface="Meiryo" panose="020B0604030504040204" pitchFamily="34" charset="-128"/>
                <a:ea typeface="Meiryo" panose="020B0604030504040204" pitchFamily="34" charset="-128"/>
                <a:cs typeface="Amazon Ember" panose="020B0603020204020204" pitchFamily="34" charset="0"/>
                <a:sym typeface="meiryo" panose="020B0604030504040204" pitchFamily="34" charset="-128"/>
              </a:rPr>
              <a:t>に作成および署名</a:t>
            </a:r>
          </a:p>
        </p:txBody>
      </p:sp>
      <p:cxnSp>
        <p:nvCxnSpPr>
          <p:cNvPr id="41" name="Straight Arrow Connector 29">
            <a:extLst>
              <a:ext uri="{FF2B5EF4-FFF2-40B4-BE49-F238E27FC236}">
                <a16:creationId xmlns:a16="http://schemas.microsoft.com/office/drawing/2014/main" id="{2AC2EB1E-4652-0643-A4D9-B1EDFBF7F103}"/>
              </a:ext>
            </a:extLst>
          </p:cNvPr>
          <p:cNvCxnSpPr>
            <a:cxnSpLocks/>
          </p:cNvCxnSpPr>
          <p:nvPr/>
        </p:nvCxnSpPr>
        <p:spPr>
          <a:xfrm>
            <a:off x="10291363" y="2659558"/>
            <a:ext cx="810109" cy="0"/>
          </a:xfrm>
          <a:prstGeom prst="straightConnector1">
            <a:avLst/>
          </a:prstGeom>
          <a:noFill/>
          <a:ln w="19050" cap="flat" cmpd="sng" algn="ctr">
            <a:solidFill>
              <a:srgbClr val="232F3E"/>
            </a:solidFill>
            <a:prstDash val="solid"/>
            <a:miter lim="800000"/>
            <a:tailEnd type="triangle" w="lg" len="med"/>
          </a:ln>
          <a:effectLst/>
        </p:spPr>
      </p:cxnSp>
      <p:cxnSp>
        <p:nvCxnSpPr>
          <p:cNvPr id="42" name="Straight Arrow Connector 30">
            <a:extLst>
              <a:ext uri="{FF2B5EF4-FFF2-40B4-BE49-F238E27FC236}">
                <a16:creationId xmlns:a16="http://schemas.microsoft.com/office/drawing/2014/main" id="{F37D3A52-1654-CA41-A69A-34668CE48CA8}"/>
              </a:ext>
            </a:extLst>
          </p:cNvPr>
          <p:cNvCxnSpPr>
            <a:cxnSpLocks/>
          </p:cNvCxnSpPr>
          <p:nvPr/>
        </p:nvCxnSpPr>
        <p:spPr>
          <a:xfrm>
            <a:off x="10265533" y="3487372"/>
            <a:ext cx="810109" cy="0"/>
          </a:xfrm>
          <a:prstGeom prst="straightConnector1">
            <a:avLst/>
          </a:prstGeom>
          <a:noFill/>
          <a:ln w="19050" cap="flat" cmpd="sng" algn="ctr">
            <a:solidFill>
              <a:srgbClr val="232F3E"/>
            </a:solidFill>
            <a:prstDash val="solid"/>
            <a:miter lim="800000"/>
            <a:tailEnd type="triangle" w="lg" len="med"/>
          </a:ln>
          <a:effectLst/>
        </p:spPr>
      </p:cxnSp>
      <p:cxnSp>
        <p:nvCxnSpPr>
          <p:cNvPr id="43" name="Straight Arrow Connector 31">
            <a:extLst>
              <a:ext uri="{FF2B5EF4-FFF2-40B4-BE49-F238E27FC236}">
                <a16:creationId xmlns:a16="http://schemas.microsoft.com/office/drawing/2014/main" id="{F1F5A485-C2D1-0E4B-8405-2A194202E7D9}"/>
              </a:ext>
            </a:extLst>
          </p:cNvPr>
          <p:cNvCxnSpPr>
            <a:cxnSpLocks/>
          </p:cNvCxnSpPr>
          <p:nvPr/>
        </p:nvCxnSpPr>
        <p:spPr>
          <a:xfrm>
            <a:off x="10291363" y="4314076"/>
            <a:ext cx="810109" cy="0"/>
          </a:xfrm>
          <a:prstGeom prst="straightConnector1">
            <a:avLst/>
          </a:prstGeom>
          <a:noFill/>
          <a:ln w="19050" cap="flat" cmpd="sng" algn="ctr">
            <a:solidFill>
              <a:srgbClr val="232F3E"/>
            </a:solidFill>
            <a:prstDash val="solid"/>
            <a:miter lim="800000"/>
            <a:tailEnd type="triangle" w="lg" len="med"/>
          </a:ln>
          <a:effectLst/>
        </p:spPr>
      </p:cxnSp>
      <p:pic>
        <p:nvPicPr>
          <p:cNvPr id="44" name="Graphic 32">
            <a:extLst>
              <a:ext uri="{FF2B5EF4-FFF2-40B4-BE49-F238E27FC236}">
                <a16:creationId xmlns:a16="http://schemas.microsoft.com/office/drawing/2014/main" id="{689C4669-A3B2-5F42-B345-CE99F7FE90D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674210" y="3132964"/>
            <a:ext cx="566863" cy="566863"/>
          </a:xfrm>
          <a:prstGeom prst="rect">
            <a:avLst/>
          </a:prstGeom>
        </p:spPr>
      </p:pic>
      <p:sp>
        <p:nvSpPr>
          <p:cNvPr id="45" name="正方形/長方形 3">
            <a:extLst>
              <a:ext uri="{FF2B5EF4-FFF2-40B4-BE49-F238E27FC236}">
                <a16:creationId xmlns:a16="http://schemas.microsoft.com/office/drawing/2014/main" id="{A1CF0A25-B124-074D-A126-7D3D2E6EBD37}"/>
              </a:ext>
            </a:extLst>
          </p:cNvPr>
          <p:cNvSpPr/>
          <p:nvPr/>
        </p:nvSpPr>
        <p:spPr>
          <a:xfrm>
            <a:off x="5279227" y="5154778"/>
            <a:ext cx="6762888" cy="912814"/>
          </a:xfrm>
          <a:prstGeom prst="rect">
            <a:avLst/>
          </a:prstGeom>
          <a:solidFill>
            <a:schemeClr val="tx1"/>
          </a:solidFill>
          <a:effectLst/>
        </p:spPr>
        <p:style>
          <a:lnRef idx="1">
            <a:schemeClr val="dk1"/>
          </a:lnRef>
          <a:fillRef idx="2">
            <a:schemeClr val="dk1"/>
          </a:fillRef>
          <a:effectRef idx="1">
            <a:schemeClr val="dk1"/>
          </a:effectRef>
          <a:fontRef idx="minor">
            <a:schemeClr val="dk1"/>
          </a:fontRef>
        </p:style>
        <p:txBody>
          <a:bodyPr wrap="square">
            <a:spAutoFit/>
          </a:bodyPr>
          <a:lstStyle/>
          <a:p>
            <a:r>
              <a:rPr lang="en" altLang="ja-JP" sz="1333" dirty="0">
                <a:solidFill>
                  <a:schemeClr val="bg2"/>
                </a:solidFill>
                <a:latin typeface="Meiryo" panose="020B0604030504040204" pitchFamily="34" charset="-128"/>
                <a:ea typeface="Meiryo" panose="020B0604030504040204" pitchFamily="34" charset="-128"/>
              </a:rPr>
              <a:t>AWS CLI</a:t>
            </a:r>
            <a:r>
              <a:rPr lang="ja-JP" altLang="en-US" sz="1333">
                <a:solidFill>
                  <a:schemeClr val="bg2"/>
                </a:solidFill>
                <a:latin typeface="Meiryo" panose="020B0604030504040204" pitchFamily="34" charset="-128"/>
                <a:ea typeface="Meiryo" panose="020B0604030504040204" pitchFamily="34" charset="-128"/>
              </a:rPr>
              <a:t>による検証実行例</a:t>
            </a:r>
            <a:endParaRPr lang="en" altLang="ja-JP" sz="1333" dirty="0">
              <a:solidFill>
                <a:schemeClr val="bg2"/>
              </a:solidFill>
              <a:latin typeface="Meiryo" panose="020B0604030504040204" pitchFamily="34" charset="-128"/>
              <a:ea typeface="Meiryo" panose="020B0604030504040204" pitchFamily="34" charset="-128"/>
            </a:endParaRPr>
          </a:p>
          <a:p>
            <a:r>
              <a:rPr lang="en" altLang="ja-JP" sz="1333" dirty="0">
                <a:solidFill>
                  <a:schemeClr val="bg2"/>
                </a:solidFill>
                <a:latin typeface="Meiryo" panose="020B0604030504040204" pitchFamily="34" charset="-128"/>
                <a:ea typeface="Meiryo" panose="020B0604030504040204" pitchFamily="34" charset="-128"/>
              </a:rPr>
              <a:t>$ </a:t>
            </a:r>
            <a:r>
              <a:rPr lang="en" altLang="ja-JP" sz="1333" dirty="0" err="1">
                <a:solidFill>
                  <a:schemeClr val="bg2"/>
                </a:solidFill>
                <a:latin typeface="Meiryo" panose="020B0604030504040204" pitchFamily="34" charset="-128"/>
                <a:ea typeface="Meiryo" panose="020B0604030504040204" pitchFamily="34" charset="-128"/>
              </a:rPr>
              <a:t>aws</a:t>
            </a:r>
            <a:r>
              <a:rPr lang="en" altLang="ja-JP" sz="1333" dirty="0">
                <a:solidFill>
                  <a:schemeClr val="bg2"/>
                </a:solidFill>
                <a:latin typeface="Meiryo" panose="020B0604030504040204" pitchFamily="34" charset="-128"/>
                <a:ea typeface="Meiryo" panose="020B0604030504040204" pitchFamily="34" charset="-128"/>
              </a:rPr>
              <a:t> </a:t>
            </a:r>
            <a:r>
              <a:rPr lang="en" altLang="ja-JP" sz="1333" dirty="0" err="1">
                <a:solidFill>
                  <a:schemeClr val="bg2"/>
                </a:solidFill>
                <a:latin typeface="Meiryo" panose="020B0604030504040204" pitchFamily="34" charset="-128"/>
                <a:ea typeface="Meiryo" panose="020B0604030504040204" pitchFamily="34" charset="-128"/>
              </a:rPr>
              <a:t>cloudtrail</a:t>
            </a:r>
            <a:r>
              <a:rPr lang="en" altLang="ja-JP" sz="1333" dirty="0">
                <a:solidFill>
                  <a:schemeClr val="bg2"/>
                </a:solidFill>
                <a:latin typeface="Meiryo" panose="020B0604030504040204" pitchFamily="34" charset="-128"/>
                <a:ea typeface="Meiryo" panose="020B0604030504040204" pitchFamily="34" charset="-128"/>
              </a:rPr>
              <a:t> validate-logs --trail-</a:t>
            </a:r>
            <a:r>
              <a:rPr lang="en" altLang="ja-JP" sz="1333" dirty="0" err="1">
                <a:solidFill>
                  <a:schemeClr val="bg2"/>
                </a:solidFill>
                <a:latin typeface="Meiryo" panose="020B0604030504040204" pitchFamily="34" charset="-128"/>
                <a:ea typeface="Meiryo" panose="020B0604030504040204" pitchFamily="34" charset="-128"/>
              </a:rPr>
              <a:t>arn</a:t>
            </a:r>
            <a:r>
              <a:rPr lang="en" altLang="ja-JP" sz="1333" dirty="0">
                <a:solidFill>
                  <a:schemeClr val="bg2"/>
                </a:solidFill>
                <a:latin typeface="Meiryo" panose="020B0604030504040204" pitchFamily="34" charset="-128"/>
                <a:ea typeface="Meiryo" panose="020B0604030504040204" pitchFamily="34" charset="-128"/>
              </a:rPr>
              <a:t> arn:aws:cloudtrail:ap-northeast-1:123456789012:trail/example-trail-name --start-time 2021-01-01T00:00:00Z --end-time 2021-01-18T23:59:59Z</a:t>
            </a:r>
            <a:endParaRPr lang="ja-JP" altLang="en-US" sz="1333">
              <a:solidFill>
                <a:schemeClr val="bg2"/>
              </a:solidFill>
              <a:latin typeface="Meiryo" panose="020B0604030504040204" pitchFamily="34" charset="-128"/>
              <a:ea typeface="Meiryo" panose="020B0604030504040204" pitchFamily="34" charset="-128"/>
            </a:endParaRPr>
          </a:p>
        </p:txBody>
      </p:sp>
      <p:sp>
        <p:nvSpPr>
          <p:cNvPr id="46" name="Rectangle 10">
            <a:extLst>
              <a:ext uri="{FF2B5EF4-FFF2-40B4-BE49-F238E27FC236}">
                <a16:creationId xmlns:a16="http://schemas.microsoft.com/office/drawing/2014/main" id="{760069C0-EB7E-B347-AE7A-24BC1647AD54}"/>
              </a:ext>
            </a:extLst>
          </p:cNvPr>
          <p:cNvSpPr/>
          <p:nvPr/>
        </p:nvSpPr>
        <p:spPr>
          <a:xfrm>
            <a:off x="442698" y="1892758"/>
            <a:ext cx="5047408" cy="3883301"/>
          </a:xfrm>
          <a:prstGeom prst="rect">
            <a:avLst/>
          </a:prstGeom>
        </p:spPr>
        <p:txBody>
          <a:bodyPr wrap="square" lIns="24000" tIns="24000" rIns="24000" bIns="24000">
            <a:spAutoFit/>
          </a:bodyPr>
          <a:lstStyle/>
          <a:p>
            <a:pPr marL="119995" indent="-119995">
              <a:spcBef>
                <a:spcPts val="267"/>
              </a:spcBef>
              <a:buFont typeface="Arial" panose="020B0604020202020204" pitchFamily="34" charset="0"/>
              <a:buChar char="•"/>
            </a:pPr>
            <a:r>
              <a:rPr kumimoji="1" lang="en-US" altLang="ja-JP" sz="2000" b="1"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CloudTrail</a:t>
            </a:r>
            <a:r>
              <a:rPr kumimoji="1" lang="ja-JP" altLang="en-US" sz="2000" b="1"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外からの改竄を検証</a:t>
            </a:r>
            <a:endParaRPr kumimoji="1" lang="en-US" altLang="ja-JP" sz="2000" b="1"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endParaRPr>
          </a:p>
          <a:p>
            <a:pPr marL="479981" indent="-311988">
              <a:spcBef>
                <a:spcPts val="267"/>
              </a:spcBef>
              <a:buFont typeface="Wingdings" panose="05000000000000000000" pitchFamily="2" charset="2"/>
              <a:buChar char="Ø"/>
            </a:pPr>
            <a:r>
              <a:rPr kumimoji="1" lang="en-US" altLang="ja-JP" sz="1667"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S3</a:t>
            </a:r>
            <a:r>
              <a:rPr kumimoji="1" lang="ja-JP" altLang="en-US" sz="1667"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バケットは、権限さえあれば、</a:t>
            </a:r>
            <a:br>
              <a:rPr kumimoji="1" lang="en-US" altLang="ja-JP" sz="1667"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br>
            <a:r>
              <a:rPr kumimoji="1" lang="ja-JP" altLang="en-US" sz="1667"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その内容を変更することが可能</a:t>
            </a:r>
            <a:endParaRPr kumimoji="1" lang="en-US" altLang="ja-JP" sz="1667"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endParaRPr>
          </a:p>
          <a:p>
            <a:pPr marL="479981" indent="-311988">
              <a:spcBef>
                <a:spcPts val="267"/>
              </a:spcBef>
              <a:buFont typeface="Wingdings" panose="05000000000000000000" pitchFamily="2" charset="2"/>
              <a:buChar char="Ø"/>
            </a:pPr>
            <a:r>
              <a:rPr kumimoji="1" lang="ja-JP" altLang="en-US" sz="1667"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電子署名のメカニズムにより証跡ログが</a:t>
            </a:r>
            <a:r>
              <a:rPr kumimoji="1" lang="en-US" altLang="ja-JP" sz="1667"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CloudTrail</a:t>
            </a:r>
            <a:r>
              <a:rPr kumimoji="1" lang="ja-JP" altLang="en-US" sz="1667"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以外によって変更</a:t>
            </a:r>
            <a:br>
              <a:rPr kumimoji="1" lang="en-US" altLang="ja-JP" sz="1667"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br>
            <a:r>
              <a:rPr kumimoji="1" lang="ja-JP" altLang="en-US" sz="1667"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されていないことを検証可能にする</a:t>
            </a:r>
            <a:endParaRPr kumimoji="1" lang="en-US" altLang="ja-JP" sz="1667"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endParaRPr>
          </a:p>
          <a:p>
            <a:pPr marL="119995" indent="-119995">
              <a:spcBef>
                <a:spcPts val="267"/>
              </a:spcBef>
              <a:buFont typeface="Arial" panose="020B0604020202020204" pitchFamily="34" charset="0"/>
              <a:buChar char="•"/>
            </a:pPr>
            <a:r>
              <a:rPr kumimoji="1" lang="ja-JP" altLang="en-US" sz="2000" b="1"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検証は</a:t>
            </a:r>
            <a:r>
              <a:rPr kumimoji="1" lang="en-US" altLang="ja-JP" sz="2000" b="1"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CLI</a:t>
            </a:r>
            <a:r>
              <a:rPr kumimoji="1" lang="ja-JP" altLang="en-US" sz="2000" b="1"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を利用</a:t>
            </a:r>
            <a:endParaRPr kumimoji="1" lang="en-US" altLang="ja-JP" sz="2000" b="1"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endParaRPr>
          </a:p>
          <a:p>
            <a:pPr marL="479981" indent="-311988">
              <a:spcBef>
                <a:spcPts val="267"/>
              </a:spcBef>
              <a:buFont typeface="Wingdings" panose="05000000000000000000" pitchFamily="2" charset="2"/>
              <a:buChar char="Ø"/>
            </a:pPr>
            <a:r>
              <a:rPr kumimoji="1" lang="ja-JP" altLang="en-US" sz="1667"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マネージメントコンソールや</a:t>
            </a:r>
            <a:r>
              <a:rPr kumimoji="1" lang="en-US" altLang="ja-JP" sz="1667"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SDK</a:t>
            </a:r>
            <a:r>
              <a:rPr kumimoji="1" lang="ja-JP" altLang="en-US" sz="1667"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からは</a:t>
            </a:r>
            <a:br>
              <a:rPr kumimoji="1" lang="en-US" altLang="ja-JP" sz="1667"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br>
            <a:r>
              <a:rPr kumimoji="1" lang="ja-JP" altLang="en-US" sz="1667"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実施不可</a:t>
            </a:r>
            <a:br>
              <a:rPr kumimoji="1" lang="en-US" altLang="ja-JP" sz="20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br>
            <a:r>
              <a:rPr kumimoji="1" lang="en-US" altLang="ja-JP" sz="15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a:t>
            </a:r>
            <a:r>
              <a:rPr kumimoji="1" lang="ja-JP" altLang="en-US" sz="15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機能有効化はマネージメントコンソールから可能</a:t>
            </a:r>
          </a:p>
          <a:p>
            <a:pPr marL="479981" indent="-311988">
              <a:spcBef>
                <a:spcPts val="267"/>
              </a:spcBef>
              <a:buFont typeface="Wingdings" panose="05000000000000000000" pitchFamily="2" charset="2"/>
              <a:buChar char="Ø"/>
            </a:pPr>
            <a:endParaRPr kumimoji="1" lang="ja-JP" altLang="en-US" sz="20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endParaRPr>
          </a:p>
          <a:p>
            <a:pPr marL="479981" indent="-311988">
              <a:spcBef>
                <a:spcPts val="267"/>
              </a:spcBef>
              <a:buFont typeface="Wingdings" panose="05000000000000000000" pitchFamily="2" charset="2"/>
              <a:buChar char="Ø"/>
            </a:pPr>
            <a:endParaRPr kumimoji="1" lang="ja-JP" altLang="en-US" sz="20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endParaRPr>
          </a:p>
          <a:p>
            <a:pPr marL="479981" indent="-311988">
              <a:spcBef>
                <a:spcPts val="267"/>
              </a:spcBef>
              <a:buFont typeface="Wingdings" panose="05000000000000000000" pitchFamily="2" charset="2"/>
              <a:buChar char="Ø"/>
            </a:pPr>
            <a:endParaRPr kumimoji="1" lang="en-US" altLang="ja-JP" sz="20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endParaRPr>
          </a:p>
        </p:txBody>
      </p:sp>
      <p:sp>
        <p:nvSpPr>
          <p:cNvPr id="2" name="テキスト ボックス 1"/>
          <p:cNvSpPr txBox="1"/>
          <p:nvPr/>
        </p:nvSpPr>
        <p:spPr>
          <a:xfrm>
            <a:off x="423669" y="5918638"/>
            <a:ext cx="8544000" cy="451534"/>
          </a:xfrm>
          <a:prstGeom prst="rect">
            <a:avLst/>
          </a:prstGeom>
          <a:noFill/>
        </p:spPr>
        <p:txBody>
          <a:bodyPr wrap="square" rtlCol="0">
            <a:spAutoFit/>
          </a:bodyPr>
          <a:lstStyle/>
          <a:p>
            <a:r>
              <a:rPr kumimoji="1" lang="en-US" altLang="ja-JP" sz="1167" dirty="0">
                <a:solidFill>
                  <a:schemeClr val="tx1">
                    <a:lumMod val="75000"/>
                  </a:schemeClr>
                </a:solidFill>
                <a:latin typeface="Meiryo" panose="020B0604030504040204" pitchFamily="34" charset="-128"/>
                <a:ea typeface="Meiryo" panose="020B0604030504040204" pitchFamily="34" charset="-128"/>
              </a:rPr>
              <a:t>CloudTrail </a:t>
            </a:r>
            <a:r>
              <a:rPr kumimoji="1" lang="ja-JP" altLang="en-US" sz="1167">
                <a:solidFill>
                  <a:schemeClr val="tx1">
                    <a:lumMod val="75000"/>
                  </a:schemeClr>
                </a:solidFill>
                <a:latin typeface="Meiryo" panose="020B0604030504040204" pitchFamily="34" charset="-128"/>
                <a:ea typeface="Meiryo" panose="020B0604030504040204" pitchFamily="34" charset="-128"/>
              </a:rPr>
              <a:t>ログファイルの整合性の検証</a:t>
            </a:r>
          </a:p>
          <a:p>
            <a:r>
              <a:rPr kumimoji="1" lang="en-US" altLang="ja-JP" sz="1167" dirty="0">
                <a:solidFill>
                  <a:schemeClr val="tx1">
                    <a:lumMod val="75000"/>
                  </a:schemeClr>
                </a:solidFill>
                <a:latin typeface="Meiryo" panose="020B0604030504040204" pitchFamily="34" charset="-128"/>
                <a:ea typeface="Meiryo" panose="020B0604030504040204" pitchFamily="34" charset="-128"/>
                <a:hlinkClick r:id="rId6"/>
              </a:rPr>
              <a:t>https://docs.aws.amazon.com/ja_jp/awscloudtrail/latest/userguide/cloudtrail-log-file-validation-intro.html</a:t>
            </a:r>
          </a:p>
        </p:txBody>
      </p:sp>
      <p:pic>
        <p:nvPicPr>
          <p:cNvPr id="51" name="Graphic 16">
            <a:extLst>
              <a:ext uri="{FF2B5EF4-FFF2-40B4-BE49-F238E27FC236}">
                <a16:creationId xmlns:a16="http://schemas.microsoft.com/office/drawing/2014/main" id="{DAA6D4EA-9EAA-AA4B-9D94-AD8004BFE578}"/>
              </a:ext>
            </a:extLst>
          </p:cNvPr>
          <p:cNvPicPr>
            <a:picLocks noChangeAspect="1" noChangeArrowheads="1"/>
          </p:cNvPicPr>
          <p:nvPr/>
        </p:nvPicPr>
        <p:blipFill>
          <a:blip r:embed="rId7">
            <a:extLst>
              <a:ext uri="{96DAC541-7B7A-43D3-8B79-37D633B846F1}">
                <asvg:svgBlip xmlns:asvg="http://schemas.microsoft.com/office/drawing/2016/SVG/main" r:embed="rId8"/>
              </a:ext>
            </a:extLst>
          </a:blip>
          <a:srcRect/>
          <a:stretch/>
        </p:blipFill>
        <p:spPr bwMode="auto">
          <a:xfrm>
            <a:off x="6897644" y="2379051"/>
            <a:ext cx="626533" cy="6265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 name="Graphic 16">
            <a:extLst>
              <a:ext uri="{FF2B5EF4-FFF2-40B4-BE49-F238E27FC236}">
                <a16:creationId xmlns:a16="http://schemas.microsoft.com/office/drawing/2014/main" id="{C0368CD7-B5E2-CB4C-B850-79BEB04F11A9}"/>
              </a:ext>
            </a:extLst>
          </p:cNvPr>
          <p:cNvPicPr>
            <a:picLocks noChangeAspect="1" noChangeArrowheads="1"/>
          </p:cNvPicPr>
          <p:nvPr/>
        </p:nvPicPr>
        <p:blipFill>
          <a:blip r:embed="rId9">
            <a:extLst>
              <a:ext uri="{96DAC541-7B7A-43D3-8B79-37D633B846F1}">
                <asvg:svgBlip xmlns:asvg="http://schemas.microsoft.com/office/drawing/2016/SVG/main" r:embed="rId10"/>
              </a:ext>
            </a:extLst>
          </a:blip>
          <a:srcRect/>
          <a:stretch/>
        </p:blipFill>
        <p:spPr bwMode="auto">
          <a:xfrm>
            <a:off x="6908796" y="3196763"/>
            <a:ext cx="626533" cy="6265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 name="Graphic 16">
            <a:extLst>
              <a:ext uri="{FF2B5EF4-FFF2-40B4-BE49-F238E27FC236}">
                <a16:creationId xmlns:a16="http://schemas.microsoft.com/office/drawing/2014/main" id="{6C9CE663-1922-AB4F-A301-04FB0542BD57}"/>
              </a:ext>
            </a:extLst>
          </p:cNvPr>
          <p:cNvPicPr>
            <a:picLocks noChangeAspect="1" noChangeArrowheads="1"/>
          </p:cNvPicPr>
          <p:nvPr/>
        </p:nvPicPr>
        <p:blipFill>
          <a:blip r:embed="rId11">
            <a:extLst>
              <a:ext uri="{96DAC541-7B7A-43D3-8B79-37D633B846F1}">
                <asvg:svgBlip xmlns:asvg="http://schemas.microsoft.com/office/drawing/2016/SVG/main" r:embed="rId12"/>
              </a:ext>
            </a:extLst>
          </a:blip>
          <a:srcRect/>
          <a:stretch/>
        </p:blipFill>
        <p:spPr bwMode="auto">
          <a:xfrm>
            <a:off x="6937438" y="4151684"/>
            <a:ext cx="626533" cy="6265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 name="Graphic 16">
            <a:extLst>
              <a:ext uri="{FF2B5EF4-FFF2-40B4-BE49-F238E27FC236}">
                <a16:creationId xmlns:a16="http://schemas.microsoft.com/office/drawing/2014/main" id="{E1CB0EDF-28F1-6041-B0FE-3DD920C9373D}"/>
              </a:ext>
            </a:extLst>
          </p:cNvPr>
          <p:cNvPicPr>
            <a:picLocks noChangeAspect="1" noChangeArrowheads="1"/>
          </p:cNvPicPr>
          <p:nvPr/>
        </p:nvPicPr>
        <p:blipFill>
          <a:blip r:embed="rId13">
            <a:extLst>
              <a:ext uri="{96DAC541-7B7A-43D3-8B79-37D633B846F1}">
                <asvg:svgBlip xmlns:asvg="http://schemas.microsoft.com/office/drawing/2016/SVG/main" r:embed="rId14"/>
              </a:ext>
            </a:extLst>
          </a:blip>
          <a:srcRect/>
          <a:stretch/>
        </p:blipFill>
        <p:spPr bwMode="auto">
          <a:xfrm>
            <a:off x="11032071" y="2916739"/>
            <a:ext cx="1024522" cy="10245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 name="Graphic 44">
            <a:extLst>
              <a:ext uri="{FF2B5EF4-FFF2-40B4-BE49-F238E27FC236}">
                <a16:creationId xmlns:a16="http://schemas.microsoft.com/office/drawing/2014/main" id="{D626A4A4-2376-1949-8550-C5138AD9C74D}"/>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004192" y="2977783"/>
            <a:ext cx="963478" cy="9634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テキスト ボックス 2">
            <a:extLst>
              <a:ext uri="{FF2B5EF4-FFF2-40B4-BE49-F238E27FC236}">
                <a16:creationId xmlns:a16="http://schemas.microsoft.com/office/drawing/2014/main" id="{DC8AD201-5955-F63D-FFA4-E94E39327F0F}"/>
              </a:ext>
            </a:extLst>
          </p:cNvPr>
          <p:cNvSpPr txBox="1"/>
          <p:nvPr/>
        </p:nvSpPr>
        <p:spPr>
          <a:xfrm>
            <a:off x="10607211" y="0"/>
            <a:ext cx="1584789" cy="369332"/>
          </a:xfrm>
          <a:prstGeom prst="rect">
            <a:avLst/>
          </a:prstGeom>
          <a:noFill/>
        </p:spPr>
        <p:txBody>
          <a:bodyPr wrap="square" anchor="ctr">
            <a:spAutoFit/>
          </a:bodyPr>
          <a:lstStyle/>
          <a:p>
            <a:pPr algn="ctr"/>
            <a:r>
              <a:rPr lang="en-US" altLang="ja-JP" sz="1800" b="0" i="0" dirty="0">
                <a:solidFill>
                  <a:schemeClr val="bg1">
                    <a:lumMod val="50000"/>
                  </a:schemeClr>
                </a:solidFill>
                <a:effectLst/>
                <a:latin typeface="Meiryo" panose="020B0604030504040204" pitchFamily="34" charset="-128"/>
                <a:ea typeface="Meiryo" panose="020B0604030504040204" pitchFamily="34" charset="-128"/>
              </a:rPr>
              <a:t>SEC04-BP01</a:t>
            </a:r>
            <a:endParaRPr lang="ja-JP" altLang="en-US">
              <a:solidFill>
                <a:schemeClr val="bg1">
                  <a:lumMod val="50000"/>
                </a:schemeClr>
              </a:solidFill>
              <a:latin typeface="Meiryo" panose="020B0604030504040204" pitchFamily="34" charset="-128"/>
              <a:ea typeface="Meiryo" panose="020B0604030504040204" pitchFamily="34" charset="-128"/>
            </a:endParaRPr>
          </a:p>
        </p:txBody>
      </p:sp>
      <p:sp>
        <p:nvSpPr>
          <p:cNvPr id="4" name="正方形/長方形 62">
            <a:extLst>
              <a:ext uri="{FF2B5EF4-FFF2-40B4-BE49-F238E27FC236}">
                <a16:creationId xmlns:a16="http://schemas.microsoft.com/office/drawing/2014/main" id="{55446934-4860-ACD4-464D-FBAA33189821}"/>
              </a:ext>
            </a:extLst>
          </p:cNvPr>
          <p:cNvSpPr/>
          <p:nvPr/>
        </p:nvSpPr>
        <p:spPr>
          <a:xfrm>
            <a:off x="10471866" y="377723"/>
            <a:ext cx="1528383" cy="217364"/>
          </a:xfrm>
          <a:prstGeom prst="rect">
            <a:avLst/>
          </a:prstGeom>
          <a:solidFill>
            <a:srgbClr val="163D51"/>
          </a:solidFill>
          <a:ln>
            <a:no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ctr"/>
          <a:lstStyle/>
          <a:p>
            <a:pPr algn="ctr"/>
            <a:r>
              <a:rPr kumimoji="1" lang="ja-JP" altLang="en-US" sz="1167" dirty="0">
                <a:gradFill>
                  <a:gsLst>
                    <a:gs pos="0">
                      <a:schemeClr val="bg1"/>
                    </a:gs>
                    <a:gs pos="100000">
                      <a:schemeClr val="bg1"/>
                    </a:gs>
                  </a:gsLst>
                  <a:lin ang="5400000" scaled="1"/>
                </a:gradFill>
                <a:latin typeface="Meiryo" panose="020B0604030504040204" pitchFamily="34" charset="-128"/>
                <a:ea typeface="Meiryo" panose="020B0604030504040204" pitchFamily="34" charset="-128"/>
              </a:rPr>
              <a:t>環境操作ログ</a:t>
            </a:r>
          </a:p>
        </p:txBody>
      </p:sp>
      <p:sp>
        <p:nvSpPr>
          <p:cNvPr id="5" name="正方形/長方形 62">
            <a:extLst>
              <a:ext uri="{FF2B5EF4-FFF2-40B4-BE49-F238E27FC236}">
                <a16:creationId xmlns:a16="http://schemas.microsoft.com/office/drawing/2014/main" id="{43448412-F037-138F-5F84-4B07C1349FF5}"/>
              </a:ext>
            </a:extLst>
          </p:cNvPr>
          <p:cNvSpPr/>
          <p:nvPr/>
        </p:nvSpPr>
        <p:spPr>
          <a:xfrm>
            <a:off x="10470579" y="764139"/>
            <a:ext cx="1528383" cy="21736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ctr"/>
          <a:lstStyle/>
          <a:p>
            <a:pPr algn="ctr"/>
            <a:r>
              <a:rPr kumimoji="1" lang="ja-JP" altLang="en-US" sz="1167" dirty="0">
                <a:solidFill>
                  <a:schemeClr val="tx1"/>
                </a:solidFill>
                <a:latin typeface="Meiryo" panose="020B0604030504040204" pitchFamily="34" charset="-128"/>
                <a:ea typeface="Meiryo" panose="020B0604030504040204" pitchFamily="34" charset="-128"/>
              </a:rPr>
              <a:t>データアクセスログ</a:t>
            </a:r>
          </a:p>
        </p:txBody>
      </p:sp>
      <p:sp>
        <p:nvSpPr>
          <p:cNvPr id="6" name="正方形/長方形 62">
            <a:extLst>
              <a:ext uri="{FF2B5EF4-FFF2-40B4-BE49-F238E27FC236}">
                <a16:creationId xmlns:a16="http://schemas.microsoft.com/office/drawing/2014/main" id="{5B9562E0-DC72-5183-2012-AF1218A8660C}"/>
              </a:ext>
            </a:extLst>
          </p:cNvPr>
          <p:cNvSpPr/>
          <p:nvPr/>
        </p:nvSpPr>
        <p:spPr>
          <a:xfrm>
            <a:off x="10470579" y="963034"/>
            <a:ext cx="1528383" cy="21736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ctr"/>
          <a:lstStyle/>
          <a:p>
            <a:pPr algn="ctr"/>
            <a:r>
              <a:rPr kumimoji="1" lang="ja-JP" altLang="en-US" sz="1167" dirty="0">
                <a:solidFill>
                  <a:schemeClr val="tx1"/>
                </a:solidFill>
                <a:latin typeface="Meiryo" panose="020B0604030504040204" pitchFamily="34" charset="-128"/>
                <a:ea typeface="Meiryo" panose="020B0604030504040204" pitchFamily="34" charset="-128"/>
              </a:rPr>
              <a:t>ネットワークログ</a:t>
            </a:r>
          </a:p>
        </p:txBody>
      </p:sp>
      <p:sp>
        <p:nvSpPr>
          <p:cNvPr id="7" name="正方形/長方形 62">
            <a:extLst>
              <a:ext uri="{FF2B5EF4-FFF2-40B4-BE49-F238E27FC236}">
                <a16:creationId xmlns:a16="http://schemas.microsoft.com/office/drawing/2014/main" id="{A3818C47-3B81-1C37-02D4-6DB1228FEEB6}"/>
              </a:ext>
            </a:extLst>
          </p:cNvPr>
          <p:cNvSpPr/>
          <p:nvPr/>
        </p:nvSpPr>
        <p:spPr>
          <a:xfrm>
            <a:off x="10470579" y="1156732"/>
            <a:ext cx="1528383" cy="21736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ctr"/>
          <a:lstStyle/>
          <a:p>
            <a:pPr algn="ctr"/>
            <a:r>
              <a:rPr kumimoji="1" lang="ja-JP" altLang="en-US" sz="1167" dirty="0">
                <a:solidFill>
                  <a:schemeClr val="tx1"/>
                </a:solidFill>
                <a:latin typeface="Meiryo" panose="020B0604030504040204" pitchFamily="34" charset="-128"/>
                <a:ea typeface="Meiryo" panose="020B0604030504040204" pitchFamily="34" charset="-128"/>
              </a:rPr>
              <a:t>環境固有のログ</a:t>
            </a:r>
          </a:p>
        </p:txBody>
      </p:sp>
      <p:sp>
        <p:nvSpPr>
          <p:cNvPr id="8" name="正方形/長方形 62">
            <a:extLst>
              <a:ext uri="{FF2B5EF4-FFF2-40B4-BE49-F238E27FC236}">
                <a16:creationId xmlns:a16="http://schemas.microsoft.com/office/drawing/2014/main" id="{FA21C618-2A7E-1867-9FAF-7AF83D6B7D5B}"/>
              </a:ext>
            </a:extLst>
          </p:cNvPr>
          <p:cNvSpPr/>
          <p:nvPr/>
        </p:nvSpPr>
        <p:spPr>
          <a:xfrm>
            <a:off x="10470579" y="569536"/>
            <a:ext cx="1528383" cy="21736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ctr"/>
          <a:lstStyle/>
          <a:p>
            <a:pPr algn="ctr"/>
            <a:r>
              <a:rPr kumimoji="1" lang="ja-JP" altLang="en-US" sz="1167">
                <a:solidFill>
                  <a:schemeClr val="tx1"/>
                </a:solidFill>
                <a:latin typeface="Meiryo" panose="020B0604030504040204" pitchFamily="34" charset="-128"/>
                <a:ea typeface="Meiryo" panose="020B0604030504040204" pitchFamily="34" charset="-128"/>
              </a:rPr>
              <a:t>設定ログ</a:t>
            </a:r>
            <a:endParaRPr kumimoji="1" lang="ja-JP" altLang="en-US" sz="1167" dirty="0">
              <a:solidFill>
                <a:schemeClr val="tx1"/>
              </a:solidFill>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157141209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コンテンツ プレースホルダー 2">
            <a:extLst>
              <a:ext uri="{FF2B5EF4-FFF2-40B4-BE49-F238E27FC236}">
                <a16:creationId xmlns:a16="http://schemas.microsoft.com/office/drawing/2014/main" id="{B01E6C50-7BA6-8A4C-A0AA-4C3AA2FE6D09}"/>
              </a:ext>
            </a:extLst>
          </p:cNvPr>
          <p:cNvSpPr txBox="1">
            <a:spLocks/>
          </p:cNvSpPr>
          <p:nvPr/>
        </p:nvSpPr>
        <p:spPr>
          <a:xfrm>
            <a:off x="437307" y="930728"/>
            <a:ext cx="10940405" cy="3623515"/>
          </a:xfrm>
          <a:prstGeom prst="rect">
            <a:avLst/>
          </a:prstGeom>
        </p:spPr>
        <p:txBody>
          <a:bodyPr vert="horz" lIns="121920" tIns="60960" rIns="121920" bIns="60960" rtlCol="0">
            <a:noAutofit/>
          </a:bodyPr>
          <a:lstStyle>
            <a:lvl1pPr marL="0" indent="0" algn="l" defTabSz="457200" rtl="0" eaLnBrk="1" latinLnBrk="0" hangingPunct="1">
              <a:spcBef>
                <a:spcPct val="20000"/>
              </a:spcBef>
              <a:buFontTx/>
              <a:buNone/>
              <a:defRPr sz="2400" b="0" i="0" kern="1200">
                <a:solidFill>
                  <a:srgbClr val="414042"/>
                </a:solidFill>
                <a:latin typeface="Meiryo" charset="-128"/>
                <a:ea typeface="Meiryo" charset="-128"/>
                <a:cs typeface="Meiryo" charset="-128"/>
              </a:defRPr>
            </a:lvl1pPr>
            <a:lvl2pPr marL="742950" indent="-285750" algn="l" defTabSz="457200" rtl="0" eaLnBrk="1" latinLnBrk="0" hangingPunct="1">
              <a:spcBef>
                <a:spcPct val="20000"/>
              </a:spcBef>
              <a:buFont typeface="Arial"/>
              <a:buChar char="•"/>
              <a:defRPr sz="2000" b="0" i="0" kern="1200">
                <a:solidFill>
                  <a:srgbClr val="414042"/>
                </a:solidFill>
                <a:latin typeface="Meiryo" charset="-128"/>
                <a:ea typeface="Meiryo" charset="-128"/>
                <a:cs typeface="Meiryo" charset="-128"/>
              </a:defRPr>
            </a:lvl2pPr>
            <a:lvl3pPr marL="1143000" indent="-228600" algn="l" defTabSz="457200" rtl="0" eaLnBrk="1" latinLnBrk="0" hangingPunct="1">
              <a:spcBef>
                <a:spcPct val="20000"/>
              </a:spcBef>
              <a:buFont typeface="Arial"/>
              <a:buChar char="•"/>
              <a:defRPr sz="1800" b="0" i="0" kern="1200">
                <a:solidFill>
                  <a:srgbClr val="414042"/>
                </a:solidFill>
                <a:latin typeface="Meiryo" charset="-128"/>
                <a:ea typeface="Meiryo" charset="-128"/>
                <a:cs typeface="Meiryo" charset="-128"/>
              </a:defRPr>
            </a:lvl3pPr>
            <a:lvl4pPr marL="1600200" indent="-228600" algn="l" defTabSz="457200" rtl="0" eaLnBrk="1" latinLnBrk="0" hangingPunct="1">
              <a:spcBef>
                <a:spcPct val="20000"/>
              </a:spcBef>
              <a:buFont typeface="Arial"/>
              <a:buChar char="–"/>
              <a:defRPr sz="1600" b="0" i="0" kern="1200">
                <a:solidFill>
                  <a:srgbClr val="414042"/>
                </a:solidFill>
                <a:latin typeface="Meiryo" charset="-128"/>
                <a:ea typeface="Meiryo" charset="-128"/>
                <a:cs typeface="Meiryo" charset="-128"/>
              </a:defRPr>
            </a:lvl4pPr>
            <a:lvl5pPr marL="2057400" indent="-228600" algn="l" defTabSz="457200" rtl="0" eaLnBrk="1" latinLnBrk="0" hangingPunct="1">
              <a:spcBef>
                <a:spcPct val="20000"/>
              </a:spcBef>
              <a:buFont typeface="Arial"/>
              <a:buChar char="»"/>
              <a:defRPr sz="1600" b="0" i="0" kern="1200">
                <a:solidFill>
                  <a:srgbClr val="414042"/>
                </a:solidFill>
                <a:latin typeface="Meiryo" charset="-128"/>
                <a:ea typeface="Meiryo" charset="-128"/>
                <a:cs typeface="Meiryo" charset="-128"/>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39175" indent="-239175">
              <a:buFont typeface="Arial" panose="020B0604020202020204" pitchFamily="34" charset="0"/>
              <a:buChar char="•"/>
            </a:pPr>
            <a:r>
              <a:rPr kumimoji="1" lang="ja-JP" altLang="en-US" sz="2333" dirty="0">
                <a:solidFill>
                  <a:schemeClr val="tx1">
                    <a:lumMod val="75000"/>
                  </a:schemeClr>
                </a:solidFill>
                <a:latin typeface="Meiryo" panose="020B0604030504040204" pitchFamily="34" charset="-128"/>
                <a:ea typeface="Meiryo" panose="020B0604030504040204" pitchFamily="34" charset="-128"/>
              </a:rPr>
              <a:t>長期保存目的：</a:t>
            </a:r>
            <a:r>
              <a:rPr kumimoji="1" lang="en-US" altLang="ja-JP" sz="2333" b="1" dirty="0">
                <a:solidFill>
                  <a:schemeClr val="tx1">
                    <a:lumMod val="75000"/>
                  </a:schemeClr>
                </a:solidFill>
                <a:latin typeface="Meiryo" panose="020B0604030504040204" pitchFamily="34" charset="-128"/>
                <a:ea typeface="Meiryo" panose="020B0604030504040204" pitchFamily="34" charset="-128"/>
              </a:rPr>
              <a:t>S3</a:t>
            </a:r>
          </a:p>
          <a:p>
            <a:pPr marL="239175" indent="-239175">
              <a:buFont typeface="Arial" panose="020B0604020202020204" pitchFamily="34" charset="0"/>
              <a:buChar char="•"/>
            </a:pPr>
            <a:r>
              <a:rPr kumimoji="1" lang="ja-JP" altLang="en-US" sz="2333" dirty="0">
                <a:solidFill>
                  <a:schemeClr val="tx1">
                    <a:lumMod val="75000"/>
                  </a:schemeClr>
                </a:solidFill>
                <a:latin typeface="Meiryo" panose="020B0604030504040204" pitchFamily="34" charset="-128"/>
                <a:ea typeface="Meiryo" panose="020B0604030504040204" pitchFamily="34" charset="-128"/>
              </a:rPr>
              <a:t>短期利用目的：</a:t>
            </a:r>
            <a:r>
              <a:rPr kumimoji="1" lang="en-US" altLang="ja-JP" sz="2333" b="1" dirty="0" err="1">
                <a:solidFill>
                  <a:schemeClr val="tx1">
                    <a:lumMod val="75000"/>
                  </a:schemeClr>
                </a:solidFill>
                <a:latin typeface="Meiryo" panose="020B0604030504040204" pitchFamily="34" charset="-128"/>
                <a:ea typeface="Meiryo" panose="020B0604030504040204" pitchFamily="34" charset="-128"/>
              </a:rPr>
              <a:t>CloudWatch</a:t>
            </a:r>
            <a:r>
              <a:rPr kumimoji="1" lang="en-US" altLang="ja-JP" sz="2333" b="1" dirty="0">
                <a:solidFill>
                  <a:schemeClr val="tx1">
                    <a:lumMod val="75000"/>
                  </a:schemeClr>
                </a:solidFill>
                <a:latin typeface="Meiryo" panose="020B0604030504040204" pitchFamily="34" charset="-128"/>
                <a:ea typeface="Meiryo" panose="020B0604030504040204" pitchFamily="34" charset="-128"/>
              </a:rPr>
              <a:t> Logs</a:t>
            </a:r>
            <a:endParaRPr kumimoji="1" lang="en-US" altLang="ja-JP" sz="2000" dirty="0">
              <a:solidFill>
                <a:schemeClr val="tx1">
                  <a:lumMod val="75000"/>
                </a:schemeClr>
              </a:solidFill>
              <a:latin typeface="Meiryo" panose="020B0604030504040204" pitchFamily="34" charset="-128"/>
              <a:ea typeface="Meiryo" panose="020B0604030504040204" pitchFamily="34" charset="-128"/>
            </a:endParaRPr>
          </a:p>
        </p:txBody>
      </p:sp>
      <p:graphicFrame>
        <p:nvGraphicFramePr>
          <p:cNvPr id="28" name="コンテンツ プレースホルダー 2">
            <a:extLst>
              <a:ext uri="{FF2B5EF4-FFF2-40B4-BE49-F238E27FC236}">
                <a16:creationId xmlns:a16="http://schemas.microsoft.com/office/drawing/2014/main" id="{2C7CCF62-A0D1-A84E-A51A-D0BB3785EDD8}"/>
              </a:ext>
            </a:extLst>
          </p:cNvPr>
          <p:cNvGraphicFramePr>
            <a:graphicFrameLocks/>
          </p:cNvGraphicFramePr>
          <p:nvPr/>
        </p:nvGraphicFramePr>
        <p:xfrm>
          <a:off x="784433" y="4280782"/>
          <a:ext cx="11219828" cy="1936720"/>
        </p:xfrm>
        <a:graphic>
          <a:graphicData uri="http://schemas.openxmlformats.org/drawingml/2006/table">
            <a:tbl>
              <a:tblPr>
                <a:tableStyleId>{8EC20E35-A176-4012-BC5E-935CFFF8708E}</a:tableStyleId>
              </a:tblPr>
              <a:tblGrid>
                <a:gridCol w="1248000">
                  <a:extLst>
                    <a:ext uri="{9D8B030D-6E8A-4147-A177-3AD203B41FA5}">
                      <a16:colId xmlns:a16="http://schemas.microsoft.com/office/drawing/2014/main" val="20000"/>
                    </a:ext>
                  </a:extLst>
                </a:gridCol>
                <a:gridCol w="1490436">
                  <a:extLst>
                    <a:ext uri="{9D8B030D-6E8A-4147-A177-3AD203B41FA5}">
                      <a16:colId xmlns:a16="http://schemas.microsoft.com/office/drawing/2014/main" val="20001"/>
                    </a:ext>
                  </a:extLst>
                </a:gridCol>
                <a:gridCol w="1347305">
                  <a:extLst>
                    <a:ext uri="{9D8B030D-6E8A-4147-A177-3AD203B41FA5}">
                      <a16:colId xmlns:a16="http://schemas.microsoft.com/office/drawing/2014/main" val="20002"/>
                    </a:ext>
                  </a:extLst>
                </a:gridCol>
                <a:gridCol w="1634434">
                  <a:extLst>
                    <a:ext uri="{9D8B030D-6E8A-4147-A177-3AD203B41FA5}">
                      <a16:colId xmlns:a16="http://schemas.microsoft.com/office/drawing/2014/main" val="20003"/>
                    </a:ext>
                  </a:extLst>
                </a:gridCol>
                <a:gridCol w="1402523">
                  <a:extLst>
                    <a:ext uri="{9D8B030D-6E8A-4147-A177-3AD203B41FA5}">
                      <a16:colId xmlns:a16="http://schemas.microsoft.com/office/drawing/2014/main" val="20004"/>
                    </a:ext>
                  </a:extLst>
                </a:gridCol>
                <a:gridCol w="1590261">
                  <a:extLst>
                    <a:ext uri="{9D8B030D-6E8A-4147-A177-3AD203B41FA5}">
                      <a16:colId xmlns:a16="http://schemas.microsoft.com/office/drawing/2014/main" val="20005"/>
                    </a:ext>
                  </a:extLst>
                </a:gridCol>
                <a:gridCol w="2506869">
                  <a:extLst>
                    <a:ext uri="{9D8B030D-6E8A-4147-A177-3AD203B41FA5}">
                      <a16:colId xmlns:a16="http://schemas.microsoft.com/office/drawing/2014/main" val="4113151227"/>
                    </a:ext>
                  </a:extLst>
                </a:gridCol>
              </a:tblGrid>
              <a:tr h="479800">
                <a:tc>
                  <a:txBody>
                    <a:bodyPr/>
                    <a:lstStyle/>
                    <a:p>
                      <a:r>
                        <a:rPr kumimoji="1" lang="ja-JP" altLang="en-US" sz="1400" b="0" dirty="0">
                          <a:solidFill>
                            <a:schemeClr val="bg1"/>
                          </a:solidFill>
                          <a:latin typeface="Meiryo" panose="020B0604030504040204" pitchFamily="34" charset="-128"/>
                          <a:ea typeface="Meiryo" panose="020B0604030504040204" pitchFamily="34" charset="-128"/>
                          <a:cs typeface="Meiryo" charset="-128"/>
                        </a:rPr>
                        <a:t>サービス</a:t>
                      </a:r>
                    </a:p>
                  </a:txBody>
                  <a:tcPr marL="96000" marR="96000" marT="48000" marB="0" anchor="ctr">
                    <a:lnL w="57150" cap="flat" cmpd="sng" algn="ctr">
                      <a:noFill/>
                      <a:prstDash val="solid"/>
                      <a:round/>
                      <a:headEnd type="none" w="med" len="med"/>
                      <a:tailEnd type="none" w="med" len="med"/>
                    </a:lnL>
                    <a:lnR w="57150" cap="flat" cmpd="sng" algn="ctr">
                      <a:solidFill>
                        <a:schemeClr val="bg1"/>
                      </a:solidFill>
                      <a:prstDash val="solid"/>
                      <a:round/>
                      <a:headEnd type="none" w="med" len="med"/>
                      <a:tailEnd type="none" w="med" len="med"/>
                    </a:lnR>
                    <a:lnT w="25400" cmpd="sng">
                      <a:noFill/>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75000"/>
                      </a:schemeClr>
                    </a:solidFill>
                  </a:tcPr>
                </a:tc>
                <a:tc>
                  <a:txBody>
                    <a:bodyPr/>
                    <a:lstStyle/>
                    <a:p>
                      <a:r>
                        <a:rPr kumimoji="1" lang="ja-JP" altLang="en-US" sz="1400" b="0" dirty="0">
                          <a:solidFill>
                            <a:schemeClr val="bg1"/>
                          </a:solidFill>
                          <a:latin typeface="Meiryo" panose="020B0604030504040204" pitchFamily="34" charset="-128"/>
                          <a:ea typeface="Meiryo" panose="020B0604030504040204" pitchFamily="34" charset="-128"/>
                          <a:cs typeface="Meiryo" charset="-128"/>
                        </a:rPr>
                        <a:t>保管可能データ</a:t>
                      </a:r>
                      <a:endParaRPr kumimoji="1" lang="en-US" altLang="ja-JP" sz="1400" b="0" dirty="0">
                        <a:solidFill>
                          <a:schemeClr val="bg1"/>
                        </a:solidFill>
                        <a:latin typeface="Meiryo" panose="020B0604030504040204" pitchFamily="34" charset="-128"/>
                        <a:ea typeface="Meiryo" panose="020B0604030504040204" pitchFamily="34" charset="-128"/>
                        <a:cs typeface="Meiryo" charset="-128"/>
                      </a:endParaRPr>
                    </a:p>
                  </a:txBody>
                  <a:tcPr marL="96000" marR="96000" marT="48000" marB="0" anchor="ctr">
                    <a:lnL w="571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25400" cmpd="sng">
                      <a:noFill/>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75000"/>
                      </a:schemeClr>
                    </a:solidFill>
                  </a:tcPr>
                </a:tc>
                <a:tc>
                  <a:txBody>
                    <a:bodyPr/>
                    <a:lstStyle/>
                    <a:p>
                      <a:r>
                        <a:rPr kumimoji="1" lang="ja-JP" altLang="en-US" sz="1400" b="0" dirty="0">
                          <a:solidFill>
                            <a:schemeClr val="bg1"/>
                          </a:solidFill>
                          <a:latin typeface="Meiryo" panose="020B0604030504040204" pitchFamily="34" charset="-128"/>
                          <a:ea typeface="Meiryo" panose="020B0604030504040204" pitchFamily="34" charset="-128"/>
                          <a:cs typeface="Meiryo" charset="-128"/>
                        </a:rPr>
                        <a:t>アクセス方法</a:t>
                      </a:r>
                      <a:endParaRPr kumimoji="1" lang="en-US" altLang="ja-JP" sz="1400" b="0" dirty="0">
                        <a:solidFill>
                          <a:schemeClr val="bg1"/>
                        </a:solidFill>
                        <a:latin typeface="Meiryo" panose="020B0604030504040204" pitchFamily="34" charset="-128"/>
                        <a:ea typeface="Meiryo" panose="020B0604030504040204" pitchFamily="34" charset="-128"/>
                        <a:cs typeface="Meiryo" charset="-128"/>
                      </a:endParaRPr>
                    </a:p>
                  </a:txBody>
                  <a:tcPr marL="96000" marR="96000" marT="4800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25400" cmpd="sng">
                      <a:noFill/>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75000"/>
                      </a:schemeClr>
                    </a:solidFill>
                  </a:tcPr>
                </a:tc>
                <a:tc>
                  <a:txBody>
                    <a:bodyPr/>
                    <a:lstStyle/>
                    <a:p>
                      <a:r>
                        <a:rPr kumimoji="1" lang="ja-JP" altLang="en-US" sz="1400" b="0" dirty="0">
                          <a:solidFill>
                            <a:schemeClr val="bg1"/>
                          </a:solidFill>
                          <a:latin typeface="Meiryo" panose="020B0604030504040204" pitchFamily="34" charset="-128"/>
                          <a:ea typeface="Meiryo" panose="020B0604030504040204" pitchFamily="34" charset="-128"/>
                          <a:cs typeface="Meiryo" charset="-128"/>
                        </a:rPr>
                        <a:t>イベント</a:t>
                      </a:r>
                      <a:r>
                        <a:rPr kumimoji="1" lang="ja-JP" altLang="en-US" sz="1400" b="0">
                          <a:solidFill>
                            <a:schemeClr val="bg1"/>
                          </a:solidFill>
                          <a:latin typeface="Meiryo" panose="020B0604030504040204" pitchFamily="34" charset="-128"/>
                          <a:ea typeface="Meiryo" panose="020B0604030504040204" pitchFamily="34" charset="-128"/>
                          <a:cs typeface="Meiryo" charset="-128"/>
                        </a:rPr>
                        <a:t>発生時刻</a:t>
                      </a:r>
                      <a:endParaRPr kumimoji="1" lang="en-US" altLang="ja-JP" sz="1400" b="0" dirty="0">
                        <a:solidFill>
                          <a:schemeClr val="bg1"/>
                        </a:solidFill>
                        <a:latin typeface="Meiryo" panose="020B0604030504040204" pitchFamily="34" charset="-128"/>
                        <a:ea typeface="Meiryo" panose="020B0604030504040204" pitchFamily="34" charset="-128"/>
                        <a:cs typeface="Meiryo" charset="-128"/>
                      </a:endParaRPr>
                    </a:p>
                    <a:p>
                      <a:r>
                        <a:rPr kumimoji="1" lang="ja-JP" altLang="en-US" sz="1400" b="0">
                          <a:solidFill>
                            <a:schemeClr val="bg1"/>
                          </a:solidFill>
                          <a:latin typeface="Meiryo" panose="020B0604030504040204" pitchFamily="34" charset="-128"/>
                          <a:ea typeface="Meiryo" panose="020B0604030504040204" pitchFamily="34" charset="-128"/>
                          <a:cs typeface="Meiryo" charset="-128"/>
                        </a:rPr>
                        <a:t>での</a:t>
                      </a:r>
                      <a:r>
                        <a:rPr kumimoji="1" lang="ja-JP" altLang="en-US" sz="1400" b="0" dirty="0">
                          <a:solidFill>
                            <a:schemeClr val="bg1"/>
                          </a:solidFill>
                          <a:latin typeface="Meiryo" panose="020B0604030504040204" pitchFamily="34" charset="-128"/>
                          <a:ea typeface="Meiryo" panose="020B0604030504040204" pitchFamily="34" charset="-128"/>
                          <a:cs typeface="Meiryo" charset="-128"/>
                        </a:rPr>
                        <a:t>検索</a:t>
                      </a:r>
                      <a:endParaRPr kumimoji="1" lang="en-US" altLang="ja-JP" sz="1400" b="0" dirty="0">
                        <a:solidFill>
                          <a:schemeClr val="bg1"/>
                        </a:solidFill>
                        <a:latin typeface="Meiryo" panose="020B0604030504040204" pitchFamily="34" charset="-128"/>
                        <a:ea typeface="Meiryo" panose="020B0604030504040204" pitchFamily="34" charset="-128"/>
                        <a:cs typeface="Meiryo" charset="-128"/>
                      </a:endParaRPr>
                    </a:p>
                  </a:txBody>
                  <a:tcPr marL="96000" marR="96000" marT="4800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25400" cmpd="sng">
                      <a:noFill/>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75000"/>
                      </a:schemeClr>
                    </a:solidFill>
                  </a:tcPr>
                </a:tc>
                <a:tc>
                  <a:txBody>
                    <a:bodyPr/>
                    <a:lstStyle/>
                    <a:p>
                      <a:r>
                        <a:rPr kumimoji="1" lang="ja-JP" altLang="en-US" sz="1400" b="0">
                          <a:solidFill>
                            <a:schemeClr val="bg1"/>
                          </a:solidFill>
                          <a:latin typeface="Meiryo" panose="020B0604030504040204" pitchFamily="34" charset="-128"/>
                          <a:ea typeface="Meiryo" panose="020B0604030504040204" pitchFamily="34" charset="-128"/>
                          <a:cs typeface="Meiryo" charset="-128"/>
                        </a:rPr>
                        <a:t>イベント内容</a:t>
                      </a:r>
                      <a:endParaRPr kumimoji="1" lang="en-US" altLang="ja-JP" sz="1400" b="0" dirty="0">
                        <a:solidFill>
                          <a:schemeClr val="bg1"/>
                        </a:solidFill>
                        <a:latin typeface="Meiryo" panose="020B0604030504040204" pitchFamily="34" charset="-128"/>
                        <a:ea typeface="Meiryo" panose="020B0604030504040204" pitchFamily="34" charset="-128"/>
                        <a:cs typeface="Meiryo" charset="-128"/>
                      </a:endParaRPr>
                    </a:p>
                    <a:p>
                      <a:r>
                        <a:rPr kumimoji="1" lang="ja-JP" altLang="en-US" sz="1400" b="0">
                          <a:solidFill>
                            <a:schemeClr val="bg1"/>
                          </a:solidFill>
                          <a:latin typeface="Meiryo" panose="020B0604030504040204" pitchFamily="34" charset="-128"/>
                          <a:ea typeface="Meiryo" panose="020B0604030504040204" pitchFamily="34" charset="-128"/>
                          <a:cs typeface="Meiryo" charset="-128"/>
                        </a:rPr>
                        <a:t>での</a:t>
                      </a:r>
                      <a:r>
                        <a:rPr kumimoji="1" lang="ja-JP" altLang="en-US" sz="1400" b="0" dirty="0">
                          <a:solidFill>
                            <a:schemeClr val="bg1"/>
                          </a:solidFill>
                          <a:latin typeface="Meiryo" panose="020B0604030504040204" pitchFamily="34" charset="-128"/>
                          <a:ea typeface="Meiryo" panose="020B0604030504040204" pitchFamily="34" charset="-128"/>
                          <a:cs typeface="Meiryo" charset="-128"/>
                        </a:rPr>
                        <a:t>検索</a:t>
                      </a:r>
                      <a:endParaRPr kumimoji="1" lang="en-US" altLang="ja-JP" sz="1400" b="0" dirty="0">
                        <a:solidFill>
                          <a:schemeClr val="bg1"/>
                        </a:solidFill>
                        <a:latin typeface="Meiryo" panose="020B0604030504040204" pitchFamily="34" charset="-128"/>
                        <a:ea typeface="Meiryo" panose="020B0604030504040204" pitchFamily="34" charset="-128"/>
                        <a:cs typeface="Meiryo" charset="-128"/>
                      </a:endParaRPr>
                    </a:p>
                  </a:txBody>
                  <a:tcPr marL="96000" marR="96000" marT="4800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25400" cmpd="sng">
                      <a:noFill/>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75000"/>
                      </a:schemeClr>
                    </a:solidFill>
                  </a:tcPr>
                </a:tc>
                <a:tc>
                  <a:txBody>
                    <a:bodyPr/>
                    <a:lstStyle/>
                    <a:p>
                      <a:r>
                        <a:rPr kumimoji="1" lang="ja-JP" altLang="en-US" sz="1400" b="0" dirty="0">
                          <a:solidFill>
                            <a:schemeClr val="bg1"/>
                          </a:solidFill>
                          <a:latin typeface="Meiryo" panose="020B0604030504040204" pitchFamily="34" charset="-128"/>
                          <a:ea typeface="Meiryo" panose="020B0604030504040204" pitchFamily="34" charset="-128"/>
                          <a:cs typeface="Meiryo" charset="-128"/>
                        </a:rPr>
                        <a:t>保持期限</a:t>
                      </a:r>
                      <a:endParaRPr kumimoji="1" lang="en-US" altLang="ja-JP" sz="1400" b="0" dirty="0">
                        <a:solidFill>
                          <a:schemeClr val="bg1"/>
                        </a:solidFill>
                        <a:latin typeface="Meiryo" panose="020B0604030504040204" pitchFamily="34" charset="-128"/>
                        <a:ea typeface="Meiryo" panose="020B0604030504040204" pitchFamily="34" charset="-128"/>
                        <a:cs typeface="Meiryo" charset="-128"/>
                      </a:endParaRPr>
                    </a:p>
                  </a:txBody>
                  <a:tcPr marL="96000" marR="96000" marT="4800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25400" cmpd="sng">
                      <a:noFill/>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75000"/>
                      </a:schemeClr>
                    </a:solidFill>
                  </a:tcPr>
                </a:tc>
                <a:tc>
                  <a:txBody>
                    <a:bodyPr/>
                    <a:lstStyle/>
                    <a:p>
                      <a:r>
                        <a:rPr kumimoji="1" lang="ja-JP" altLang="en-US" sz="1400" b="0" dirty="0">
                          <a:solidFill>
                            <a:schemeClr val="bg1"/>
                          </a:solidFill>
                          <a:latin typeface="Meiryo" panose="020B0604030504040204" pitchFamily="34" charset="-128"/>
                          <a:ea typeface="Meiryo" panose="020B0604030504040204" pitchFamily="34" charset="-128"/>
                          <a:cs typeface="Meiryo" charset="-128"/>
                        </a:rPr>
                        <a:t>備考</a:t>
                      </a:r>
                      <a:endParaRPr kumimoji="1" lang="en-US" altLang="ja-JP" sz="1400" b="0" dirty="0">
                        <a:solidFill>
                          <a:schemeClr val="bg1"/>
                        </a:solidFill>
                        <a:latin typeface="Meiryo" panose="020B0604030504040204" pitchFamily="34" charset="-128"/>
                        <a:ea typeface="Meiryo" panose="020B0604030504040204" pitchFamily="34" charset="-128"/>
                        <a:cs typeface="Meiryo" charset="-128"/>
                      </a:endParaRPr>
                    </a:p>
                  </a:txBody>
                  <a:tcPr marL="96000" marR="96000" marT="48000" marB="0" anchor="ctr">
                    <a:lnL w="19050" cap="flat" cmpd="sng" algn="ctr">
                      <a:solidFill>
                        <a:schemeClr val="bg1"/>
                      </a:solidFill>
                      <a:prstDash val="solid"/>
                      <a:round/>
                      <a:headEnd type="none" w="med" len="med"/>
                      <a:tailEnd type="none" w="med" len="med"/>
                    </a:lnL>
                    <a:lnR w="57150" cap="flat" cmpd="sng" algn="ctr">
                      <a:noFill/>
                      <a:prstDash val="solid"/>
                      <a:round/>
                      <a:headEnd type="none" w="med" len="med"/>
                      <a:tailEnd type="none" w="med" len="med"/>
                    </a:lnR>
                    <a:lnT w="25400" cmpd="sng">
                      <a:noFill/>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75000"/>
                      </a:schemeClr>
                    </a:solidFill>
                  </a:tcPr>
                </a:tc>
                <a:extLst>
                  <a:ext uri="{0D108BD9-81ED-4DB2-BD59-A6C34878D82A}">
                    <a16:rowId xmlns:a16="http://schemas.microsoft.com/office/drawing/2014/main" val="10000"/>
                  </a:ext>
                </a:extLst>
              </a:tr>
              <a:tr h="667500">
                <a:tc>
                  <a:txBody>
                    <a:bodyPr/>
                    <a:lstStyle/>
                    <a:p>
                      <a:pPr algn="ctr"/>
                      <a:r>
                        <a:rPr kumimoji="1" lang="en-US" altLang="ja-JP" sz="1400" dirty="0">
                          <a:latin typeface="Meiryo" panose="020B0604030504040204" pitchFamily="34" charset="-128"/>
                          <a:ea typeface="Meiryo" panose="020B0604030504040204" pitchFamily="34" charset="-128"/>
                          <a:cs typeface="Meiryo" charset="-128"/>
                        </a:rPr>
                        <a:t>S3</a:t>
                      </a:r>
                      <a:endParaRPr kumimoji="1" lang="ja-JP" altLang="en-US" sz="1400" dirty="0">
                        <a:latin typeface="Meiryo" panose="020B0604030504040204" pitchFamily="34" charset="-128"/>
                        <a:ea typeface="Meiryo" panose="020B0604030504040204" pitchFamily="34" charset="-128"/>
                        <a:cs typeface="Meiryo" charset="-128"/>
                      </a:endParaRPr>
                    </a:p>
                  </a:txBody>
                  <a:tcPr marL="96000" marR="96000" marT="48000" marB="48000" anchor="ctr">
                    <a:lnL w="190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kumimoji="1" lang="ja-JP" altLang="en-US" sz="1500" dirty="0">
                          <a:latin typeface="Meiryo" panose="020B0604030504040204" pitchFamily="34" charset="-128"/>
                          <a:ea typeface="Meiryo" panose="020B0604030504040204" pitchFamily="34" charset="-128"/>
                          <a:cs typeface="Meiryo" charset="-128"/>
                        </a:rPr>
                        <a:t>汎用</a:t>
                      </a:r>
                      <a:br>
                        <a:rPr kumimoji="1" lang="en-US" altLang="ja-JP" sz="1500" dirty="0">
                          <a:latin typeface="Meiryo" panose="020B0604030504040204" pitchFamily="34" charset="-128"/>
                          <a:ea typeface="Meiryo" panose="020B0604030504040204" pitchFamily="34" charset="-128"/>
                          <a:cs typeface="Meiryo" charset="-128"/>
                        </a:rPr>
                      </a:br>
                      <a:r>
                        <a:rPr kumimoji="1" lang="en-US" altLang="ja-JP" sz="1100" dirty="0">
                          <a:latin typeface="Meiryo" panose="020B0604030504040204" pitchFamily="34" charset="-128"/>
                          <a:ea typeface="Meiryo" panose="020B0604030504040204" pitchFamily="34" charset="-128"/>
                          <a:cs typeface="Meiryo" charset="-128"/>
                        </a:rPr>
                        <a:t>(OS</a:t>
                      </a:r>
                      <a:r>
                        <a:rPr kumimoji="1" lang="ja-JP" altLang="en-US" sz="1100" dirty="0">
                          <a:latin typeface="Meiryo" panose="020B0604030504040204" pitchFamily="34" charset="-128"/>
                          <a:ea typeface="Meiryo" panose="020B0604030504040204" pitchFamily="34" charset="-128"/>
                          <a:cs typeface="Meiryo" charset="-128"/>
                        </a:rPr>
                        <a:t>、アプリ、</a:t>
                      </a:r>
                      <a:r>
                        <a:rPr kumimoji="1" lang="en-US" altLang="ja-JP" sz="1100" dirty="0">
                          <a:latin typeface="Meiryo" panose="020B0604030504040204" pitchFamily="34" charset="-128"/>
                          <a:ea typeface="Meiryo" panose="020B0604030504040204" pitchFamily="34" charset="-128"/>
                          <a:cs typeface="Meiryo" charset="-128"/>
                        </a:rPr>
                        <a:t>AWS</a:t>
                      </a:r>
                      <a:r>
                        <a:rPr kumimoji="1" lang="en-US" altLang="ja-JP" sz="1100" baseline="0" dirty="0">
                          <a:latin typeface="Meiryo" panose="020B0604030504040204" pitchFamily="34" charset="-128"/>
                          <a:ea typeface="Meiryo" panose="020B0604030504040204" pitchFamily="34" charset="-128"/>
                          <a:cs typeface="Meiryo" charset="-128"/>
                        </a:rPr>
                        <a:t> API</a:t>
                      </a:r>
                      <a:r>
                        <a:rPr kumimoji="1" lang="ja-JP" altLang="en-US" sz="1100" baseline="0" dirty="0">
                          <a:latin typeface="Meiryo" panose="020B0604030504040204" pitchFamily="34" charset="-128"/>
                          <a:ea typeface="Meiryo" panose="020B0604030504040204" pitchFamily="34" charset="-128"/>
                          <a:cs typeface="Meiryo" charset="-128"/>
                        </a:rPr>
                        <a:t>等）</a:t>
                      </a:r>
                      <a:endParaRPr kumimoji="1" lang="ja-JP" altLang="en-US" sz="1100" dirty="0">
                        <a:latin typeface="Meiryo" panose="020B0604030504040204" pitchFamily="34" charset="-128"/>
                        <a:ea typeface="Meiryo" panose="020B0604030504040204" pitchFamily="34" charset="-128"/>
                        <a:cs typeface="Meiryo" charset="-128"/>
                      </a:endParaRPr>
                    </a:p>
                  </a:txBody>
                  <a:tcPr marL="96000" marR="96000" marT="48000" marB="48000" anchor="ctr">
                    <a:lnL w="571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kumimoji="1" lang="ja-JP" altLang="en-US" sz="1500" dirty="0">
                          <a:latin typeface="Meiryo" panose="020B0604030504040204" pitchFamily="34" charset="-128"/>
                          <a:ea typeface="Meiryo" panose="020B0604030504040204" pitchFamily="34" charset="-128"/>
                          <a:cs typeface="Meiryo" charset="-128"/>
                        </a:rPr>
                        <a:t>コンソール</a:t>
                      </a:r>
                      <a:br>
                        <a:rPr kumimoji="1" lang="en-US" altLang="ja-JP" sz="1500" dirty="0">
                          <a:latin typeface="Meiryo" panose="020B0604030504040204" pitchFamily="34" charset="-128"/>
                          <a:ea typeface="Meiryo" panose="020B0604030504040204" pitchFamily="34" charset="-128"/>
                          <a:cs typeface="Meiryo" charset="-128"/>
                        </a:rPr>
                      </a:br>
                      <a:r>
                        <a:rPr kumimoji="1" lang="en-US" altLang="ja-JP" sz="1500" dirty="0">
                          <a:latin typeface="Meiryo" panose="020B0604030504040204" pitchFamily="34" charset="-128"/>
                          <a:ea typeface="Meiryo" panose="020B0604030504040204" pitchFamily="34" charset="-128"/>
                          <a:cs typeface="Meiryo" charset="-128"/>
                        </a:rPr>
                        <a:t>API</a:t>
                      </a:r>
                      <a:endParaRPr kumimoji="1" lang="ja-JP" altLang="en-US" sz="1500" dirty="0">
                        <a:latin typeface="Meiryo" panose="020B0604030504040204" pitchFamily="34" charset="-128"/>
                        <a:ea typeface="Meiryo" panose="020B0604030504040204" pitchFamily="34" charset="-128"/>
                        <a:cs typeface="Meiryo" charset="-128"/>
                      </a:endParaRPr>
                    </a:p>
                  </a:txBody>
                  <a:tcPr marL="96000" marR="96000" marT="48000" marB="48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kumimoji="1" lang="ja-JP" altLang="en-US" sz="1600">
                          <a:solidFill>
                            <a:srgbClr val="FF2600"/>
                          </a:solidFill>
                          <a:latin typeface="Meiryo" panose="020B0604030504040204" pitchFamily="34" charset="-128"/>
                          <a:ea typeface="Meiryo" panose="020B0604030504040204" pitchFamily="34" charset="-128"/>
                          <a:cs typeface="Meiryo" charset="-128"/>
                        </a:rPr>
                        <a:t>要分析ツール</a:t>
                      </a:r>
                      <a:endParaRPr kumimoji="1" lang="en-US" altLang="ja-JP" sz="1600" dirty="0">
                        <a:solidFill>
                          <a:srgbClr val="FF2600"/>
                        </a:solidFill>
                        <a:latin typeface="Meiryo" panose="020B0604030504040204" pitchFamily="34" charset="-128"/>
                        <a:ea typeface="Meiryo" panose="020B0604030504040204" pitchFamily="34" charset="-128"/>
                        <a:cs typeface="Meiryo" charset="-128"/>
                      </a:endParaRPr>
                    </a:p>
                    <a:p>
                      <a:pPr algn="ctr"/>
                      <a:r>
                        <a:rPr kumimoji="1" lang="en-US" altLang="ja-JP" sz="1400" dirty="0">
                          <a:solidFill>
                            <a:schemeClr val="tx2">
                              <a:lumMod val="50000"/>
                            </a:schemeClr>
                          </a:solidFill>
                          <a:latin typeface="Meiryo" panose="020B0604030504040204" pitchFamily="34" charset="-128"/>
                          <a:ea typeface="Meiryo" panose="020B0604030504040204" pitchFamily="34" charset="-128"/>
                          <a:cs typeface="Meiryo" charset="-128"/>
                        </a:rPr>
                        <a:t>(Athena</a:t>
                      </a:r>
                      <a:r>
                        <a:rPr kumimoji="1" lang="ja-JP" altLang="en-US" sz="1400">
                          <a:solidFill>
                            <a:schemeClr val="tx2">
                              <a:lumMod val="50000"/>
                            </a:schemeClr>
                          </a:solidFill>
                          <a:latin typeface="Meiryo" panose="020B0604030504040204" pitchFamily="34" charset="-128"/>
                          <a:ea typeface="Meiryo" panose="020B0604030504040204" pitchFamily="34" charset="-128"/>
                          <a:cs typeface="Meiryo" charset="-128"/>
                        </a:rPr>
                        <a:t>など</a:t>
                      </a:r>
                      <a:r>
                        <a:rPr kumimoji="1" lang="en-US" altLang="ja-JP" sz="1400" dirty="0">
                          <a:solidFill>
                            <a:schemeClr val="tx2">
                              <a:lumMod val="50000"/>
                            </a:schemeClr>
                          </a:solidFill>
                          <a:latin typeface="Meiryo" panose="020B0604030504040204" pitchFamily="34" charset="-128"/>
                          <a:ea typeface="Meiryo" panose="020B0604030504040204" pitchFamily="34" charset="-128"/>
                          <a:cs typeface="Meiryo" charset="-128"/>
                        </a:rPr>
                        <a:t>)</a:t>
                      </a:r>
                      <a:endParaRPr kumimoji="1" lang="ja-JP" altLang="en-US" sz="2400" dirty="0">
                        <a:solidFill>
                          <a:schemeClr val="tx2">
                            <a:lumMod val="50000"/>
                          </a:schemeClr>
                        </a:solidFill>
                        <a:latin typeface="Meiryo" panose="020B0604030504040204" pitchFamily="34" charset="-128"/>
                        <a:ea typeface="Meiryo" panose="020B0604030504040204" pitchFamily="34" charset="-128"/>
                        <a:cs typeface="Meiryo" charset="-128"/>
                      </a:endParaRPr>
                    </a:p>
                  </a:txBody>
                  <a:tcPr marL="96000" marR="96000" marT="48000" marB="48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kumimoji="1" lang="ja-JP" altLang="en-US" sz="1600">
                          <a:solidFill>
                            <a:srgbClr val="FF2600"/>
                          </a:solidFill>
                          <a:latin typeface="Meiryo" panose="020B0604030504040204" pitchFamily="34" charset="-128"/>
                          <a:ea typeface="Meiryo" panose="020B0604030504040204" pitchFamily="34" charset="-128"/>
                          <a:cs typeface="Meiryo" charset="-128"/>
                        </a:rPr>
                        <a:t>要分析ツール</a:t>
                      </a:r>
                      <a:endParaRPr kumimoji="1" lang="en-US" altLang="ja-JP" sz="1600" dirty="0">
                        <a:solidFill>
                          <a:srgbClr val="FF2600"/>
                        </a:solidFill>
                        <a:latin typeface="Meiryo" panose="020B0604030504040204" pitchFamily="34" charset="-128"/>
                        <a:ea typeface="Meiryo" panose="020B0604030504040204" pitchFamily="34" charset="-128"/>
                        <a:cs typeface="Meiryo" charset="-128"/>
                      </a:endParaRPr>
                    </a:p>
                    <a:p>
                      <a:pPr algn="ctr"/>
                      <a:r>
                        <a:rPr kumimoji="1" lang="en-US" altLang="ja-JP" sz="1400" dirty="0">
                          <a:solidFill>
                            <a:schemeClr val="tx2">
                              <a:lumMod val="50000"/>
                            </a:schemeClr>
                          </a:solidFill>
                          <a:latin typeface="Meiryo" panose="020B0604030504040204" pitchFamily="34" charset="-128"/>
                          <a:ea typeface="Meiryo" panose="020B0604030504040204" pitchFamily="34" charset="-128"/>
                          <a:cs typeface="Meiryo" charset="-128"/>
                        </a:rPr>
                        <a:t>(Athena</a:t>
                      </a:r>
                      <a:r>
                        <a:rPr kumimoji="1" lang="ja-JP" altLang="en-US" sz="1400">
                          <a:solidFill>
                            <a:schemeClr val="tx2">
                              <a:lumMod val="50000"/>
                            </a:schemeClr>
                          </a:solidFill>
                          <a:latin typeface="Meiryo" panose="020B0604030504040204" pitchFamily="34" charset="-128"/>
                          <a:ea typeface="Meiryo" panose="020B0604030504040204" pitchFamily="34" charset="-128"/>
                          <a:cs typeface="Meiryo" charset="-128"/>
                        </a:rPr>
                        <a:t>など</a:t>
                      </a:r>
                      <a:r>
                        <a:rPr kumimoji="1" lang="en-US" altLang="ja-JP" sz="1400" dirty="0">
                          <a:solidFill>
                            <a:schemeClr val="tx2">
                              <a:lumMod val="50000"/>
                            </a:schemeClr>
                          </a:solidFill>
                          <a:latin typeface="Meiryo" panose="020B0604030504040204" pitchFamily="34" charset="-128"/>
                          <a:ea typeface="Meiryo" panose="020B0604030504040204" pitchFamily="34" charset="-128"/>
                          <a:cs typeface="Meiryo" charset="-128"/>
                        </a:rPr>
                        <a:t>)</a:t>
                      </a:r>
                      <a:endParaRPr kumimoji="1" lang="ja-JP" altLang="en-US" sz="2400" dirty="0">
                        <a:solidFill>
                          <a:schemeClr val="tx2">
                            <a:lumMod val="50000"/>
                          </a:schemeClr>
                        </a:solidFill>
                        <a:latin typeface="Meiryo" panose="020B0604030504040204" pitchFamily="34" charset="-128"/>
                        <a:ea typeface="Meiryo" panose="020B0604030504040204" pitchFamily="34" charset="-128"/>
                        <a:cs typeface="Meiryo" charset="-128"/>
                      </a:endParaRPr>
                    </a:p>
                  </a:txBody>
                  <a:tcPr marL="96000" marR="96000" marT="48000" marB="48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kumimoji="1" lang="ja-JP" altLang="en-US" sz="1600" dirty="0">
                          <a:latin typeface="Meiryo" panose="020B0604030504040204" pitchFamily="34" charset="-128"/>
                          <a:ea typeface="Meiryo" panose="020B0604030504040204" pitchFamily="34" charset="-128"/>
                          <a:cs typeface="Meiryo" charset="-128"/>
                        </a:rPr>
                        <a:t>設定可能</a:t>
                      </a:r>
                      <a:endParaRPr kumimoji="1" lang="en-US" altLang="ja-JP" sz="1600" dirty="0">
                        <a:latin typeface="Meiryo" panose="020B0604030504040204" pitchFamily="34" charset="-128"/>
                        <a:ea typeface="Meiryo" panose="020B0604030504040204" pitchFamily="34" charset="-128"/>
                        <a:cs typeface="Meiryo" charset="-128"/>
                      </a:endParaRPr>
                    </a:p>
                    <a:p>
                      <a:r>
                        <a:rPr kumimoji="1" lang="en-US" altLang="ja-JP" sz="1100" dirty="0">
                          <a:latin typeface="Meiryo" panose="020B0604030504040204" pitchFamily="34" charset="-128"/>
                          <a:ea typeface="Meiryo" panose="020B0604030504040204" pitchFamily="34" charset="-128"/>
                          <a:cs typeface="Meiryo" charset="-128"/>
                        </a:rPr>
                        <a:t>(</a:t>
                      </a:r>
                      <a:r>
                        <a:rPr kumimoji="1" lang="ja-JP" altLang="en-US" sz="1100" dirty="0">
                          <a:latin typeface="Meiryo" panose="020B0604030504040204" pitchFamily="34" charset="-128"/>
                          <a:ea typeface="Meiryo" panose="020B0604030504040204" pitchFamily="34" charset="-128"/>
                          <a:cs typeface="Meiryo" charset="-128"/>
                        </a:rPr>
                        <a:t>期限到達：削除</a:t>
                      </a:r>
                      <a:r>
                        <a:rPr kumimoji="1" lang="en-US" altLang="ja-JP" sz="1100" dirty="0">
                          <a:latin typeface="Meiryo" panose="020B0604030504040204" pitchFamily="34" charset="-128"/>
                          <a:ea typeface="Meiryo" panose="020B0604030504040204" pitchFamily="34" charset="-128"/>
                          <a:cs typeface="Meiryo" charset="-128"/>
                        </a:rPr>
                        <a:t>&amp;</a:t>
                      </a:r>
                      <a:r>
                        <a:rPr kumimoji="1" lang="ja-JP" altLang="en-US" sz="1100" dirty="0">
                          <a:latin typeface="Meiryo" panose="020B0604030504040204" pitchFamily="34" charset="-128"/>
                          <a:ea typeface="Meiryo" panose="020B0604030504040204" pitchFamily="34" charset="-128"/>
                          <a:cs typeface="Meiryo" charset="-128"/>
                        </a:rPr>
                        <a:t>アーカイブ選択可能）</a:t>
                      </a:r>
                      <a:endParaRPr kumimoji="1" lang="ja-JP" altLang="en-US" sz="1400" dirty="0">
                        <a:latin typeface="Meiryo" panose="020B0604030504040204" pitchFamily="34" charset="-128"/>
                        <a:ea typeface="Meiryo" panose="020B0604030504040204" pitchFamily="34" charset="-128"/>
                        <a:cs typeface="Meiryo" charset="-128"/>
                      </a:endParaRPr>
                    </a:p>
                  </a:txBody>
                  <a:tcPr marL="96000" marR="96000" marT="48000" marB="48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kumimoji="1" lang="ja-JP" altLang="en-US" sz="1100" dirty="0">
                          <a:latin typeface="Meiryo" panose="020B0604030504040204" pitchFamily="34" charset="-128"/>
                          <a:ea typeface="Meiryo" panose="020B0604030504040204" pitchFamily="34" charset="-128"/>
                          <a:cs typeface="Meiryo" charset="-128"/>
                        </a:rPr>
                        <a:t>主に</a:t>
                      </a:r>
                      <a:r>
                        <a:rPr kumimoji="1" lang="en-US" altLang="ja-JP" sz="1100" dirty="0">
                          <a:latin typeface="Meiryo" panose="020B0604030504040204" pitchFamily="34" charset="-128"/>
                          <a:ea typeface="Meiryo" panose="020B0604030504040204" pitchFamily="34" charset="-128"/>
                          <a:cs typeface="Meiryo" charset="-128"/>
                        </a:rPr>
                        <a:t>S3</a:t>
                      </a:r>
                      <a:r>
                        <a:rPr kumimoji="1" lang="ja-JP" altLang="en-US" sz="1100" dirty="0">
                          <a:latin typeface="Meiryo" panose="020B0604030504040204" pitchFamily="34" charset="-128"/>
                          <a:ea typeface="Meiryo" panose="020B0604030504040204" pitchFamily="34" charset="-128"/>
                          <a:cs typeface="Meiryo" charset="-128"/>
                        </a:rPr>
                        <a:t>上のログは蓄積された段階で</a:t>
                      </a:r>
                      <a:r>
                        <a:rPr kumimoji="1" lang="ja-JP" altLang="en-US" sz="1100" b="1" dirty="0">
                          <a:latin typeface="Meiryo" panose="020B0604030504040204" pitchFamily="34" charset="-128"/>
                          <a:ea typeface="Meiryo" panose="020B0604030504040204" pitchFamily="34" charset="-128"/>
                          <a:cs typeface="Meiryo" charset="-128"/>
                        </a:rPr>
                        <a:t>統計的な分析や可視化</a:t>
                      </a:r>
                      <a:r>
                        <a:rPr kumimoji="1" lang="ja-JP" altLang="en-US" sz="1100" dirty="0">
                          <a:latin typeface="Meiryo" panose="020B0604030504040204" pitchFamily="34" charset="-128"/>
                          <a:ea typeface="Meiryo" panose="020B0604030504040204" pitchFamily="34" charset="-128"/>
                          <a:cs typeface="Meiryo" charset="-128"/>
                        </a:rPr>
                        <a:t>に利用</a:t>
                      </a:r>
                    </a:p>
                  </a:txBody>
                  <a:tcPr marL="96000" marR="96000" marT="48000" marB="48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1"/>
                  </a:ext>
                </a:extLst>
              </a:tr>
              <a:tr h="654800">
                <a:tc>
                  <a:txBody>
                    <a:bodyPr/>
                    <a:lstStyle/>
                    <a:p>
                      <a:pPr algn="ctr"/>
                      <a:r>
                        <a:rPr kumimoji="1" lang="en-US" altLang="ja-JP" sz="1400" dirty="0">
                          <a:latin typeface="Meiryo" panose="020B0604030504040204" pitchFamily="34" charset="-128"/>
                          <a:ea typeface="Meiryo" panose="020B0604030504040204" pitchFamily="34" charset="-128"/>
                          <a:cs typeface="Meiryo" charset="-128"/>
                        </a:rPr>
                        <a:t>CloudWatch</a:t>
                      </a:r>
                      <a:r>
                        <a:rPr kumimoji="1" lang="en-US" altLang="ja-JP" sz="1400" baseline="0" dirty="0">
                          <a:latin typeface="Meiryo" panose="020B0604030504040204" pitchFamily="34" charset="-128"/>
                          <a:ea typeface="Meiryo" panose="020B0604030504040204" pitchFamily="34" charset="-128"/>
                          <a:cs typeface="Meiryo" charset="-128"/>
                        </a:rPr>
                        <a:t> Logs</a:t>
                      </a:r>
                      <a:endParaRPr kumimoji="1" lang="ja-JP" altLang="en-US" sz="1400" dirty="0">
                        <a:latin typeface="Meiryo" panose="020B0604030504040204" pitchFamily="34" charset="-128"/>
                        <a:ea typeface="Meiryo" panose="020B0604030504040204" pitchFamily="34" charset="-128"/>
                        <a:cs typeface="Meiryo" charset="-128"/>
                      </a:endParaRPr>
                    </a:p>
                  </a:txBody>
                  <a:tcPr marL="96000" marR="96000" marT="48000" marB="48000" anchor="ctr">
                    <a:lnL w="190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kumimoji="1" lang="ja-JP" altLang="en-US" sz="1500" dirty="0">
                          <a:latin typeface="Meiryo" panose="020B0604030504040204" pitchFamily="34" charset="-128"/>
                          <a:ea typeface="Meiryo" panose="020B0604030504040204" pitchFamily="34" charset="-128"/>
                          <a:cs typeface="Meiryo" charset="-128"/>
                        </a:rPr>
                        <a:t>汎用</a:t>
                      </a:r>
                      <a:endParaRPr kumimoji="1" lang="en-US" altLang="ja-JP" sz="1500" dirty="0">
                        <a:latin typeface="Meiryo" panose="020B0604030504040204" pitchFamily="34" charset="-128"/>
                        <a:ea typeface="Meiryo" panose="020B0604030504040204" pitchFamily="34" charset="-128"/>
                        <a:cs typeface="Meiryo" charset="-128"/>
                      </a:endParaRPr>
                    </a:p>
                    <a:p>
                      <a:pPr algn="ctr"/>
                      <a:r>
                        <a:rPr kumimoji="1" lang="en-US" altLang="ja-JP" sz="1100" dirty="0">
                          <a:latin typeface="Meiryo" panose="020B0604030504040204" pitchFamily="34" charset="-128"/>
                          <a:ea typeface="Meiryo" panose="020B0604030504040204" pitchFamily="34" charset="-128"/>
                          <a:cs typeface="Meiryo" charset="-128"/>
                        </a:rPr>
                        <a:t>(OS</a:t>
                      </a:r>
                      <a:r>
                        <a:rPr kumimoji="1" lang="ja-JP" altLang="en-US" sz="1100" dirty="0">
                          <a:latin typeface="Meiryo" panose="020B0604030504040204" pitchFamily="34" charset="-128"/>
                          <a:ea typeface="Meiryo" panose="020B0604030504040204" pitchFamily="34" charset="-128"/>
                          <a:cs typeface="Meiryo" charset="-128"/>
                        </a:rPr>
                        <a:t>、アプリ、</a:t>
                      </a:r>
                      <a:r>
                        <a:rPr kumimoji="1" lang="en-US" altLang="ja-JP" sz="1100" dirty="0">
                          <a:latin typeface="Meiryo" panose="020B0604030504040204" pitchFamily="34" charset="-128"/>
                          <a:ea typeface="Meiryo" panose="020B0604030504040204" pitchFamily="34" charset="-128"/>
                          <a:cs typeface="Meiryo" charset="-128"/>
                        </a:rPr>
                        <a:t>AWS API</a:t>
                      </a:r>
                      <a:r>
                        <a:rPr kumimoji="1" lang="ja-JP" altLang="en-US" sz="1100" dirty="0">
                          <a:latin typeface="Meiryo" panose="020B0604030504040204" pitchFamily="34" charset="-128"/>
                          <a:ea typeface="Meiryo" panose="020B0604030504040204" pitchFamily="34" charset="-128"/>
                          <a:cs typeface="Meiryo" charset="-128"/>
                        </a:rPr>
                        <a:t>等）</a:t>
                      </a:r>
                      <a:endParaRPr kumimoji="1" lang="en-US" altLang="ja-JP" sz="1500" dirty="0">
                        <a:latin typeface="Meiryo" panose="020B0604030504040204" pitchFamily="34" charset="-128"/>
                        <a:ea typeface="Meiryo" panose="020B0604030504040204" pitchFamily="34" charset="-128"/>
                        <a:cs typeface="Meiryo" charset="-128"/>
                      </a:endParaRPr>
                    </a:p>
                  </a:txBody>
                  <a:tcPr marL="96000" marR="96000" marT="48000" marB="48000" anchor="ctr">
                    <a:lnL w="571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kumimoji="1" lang="ja-JP" altLang="en-US" sz="1500" dirty="0">
                          <a:latin typeface="Meiryo" panose="020B0604030504040204" pitchFamily="34" charset="-128"/>
                          <a:ea typeface="Meiryo" panose="020B0604030504040204" pitchFamily="34" charset="-128"/>
                          <a:cs typeface="Meiryo" charset="-128"/>
                        </a:rPr>
                        <a:t>コンソール</a:t>
                      </a:r>
                      <a:br>
                        <a:rPr kumimoji="1" lang="en-US" altLang="ja-JP" sz="1500" dirty="0">
                          <a:latin typeface="Meiryo" panose="020B0604030504040204" pitchFamily="34" charset="-128"/>
                          <a:ea typeface="Meiryo" panose="020B0604030504040204" pitchFamily="34" charset="-128"/>
                          <a:cs typeface="Meiryo" charset="-128"/>
                        </a:rPr>
                      </a:br>
                      <a:r>
                        <a:rPr kumimoji="1" lang="en-US" altLang="ja-JP" sz="1500" dirty="0">
                          <a:latin typeface="Meiryo" panose="020B0604030504040204" pitchFamily="34" charset="-128"/>
                          <a:ea typeface="Meiryo" panose="020B0604030504040204" pitchFamily="34" charset="-128"/>
                          <a:cs typeface="Meiryo" charset="-128"/>
                        </a:rPr>
                        <a:t>API</a:t>
                      </a:r>
                    </a:p>
                  </a:txBody>
                  <a:tcPr marL="96000" marR="96000" marT="48000" marB="48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kumimoji="1" lang="ja-JP" altLang="en-US" sz="1600" dirty="0">
                          <a:solidFill>
                            <a:srgbClr val="0070C0"/>
                          </a:solidFill>
                          <a:latin typeface="Meiryo" panose="020B0604030504040204" pitchFamily="34" charset="-128"/>
                          <a:ea typeface="Meiryo" panose="020B0604030504040204" pitchFamily="34" charset="-128"/>
                          <a:cs typeface="Meiryo" charset="-128"/>
                        </a:rPr>
                        <a:t>可</a:t>
                      </a:r>
                    </a:p>
                  </a:txBody>
                  <a:tcPr marL="96000" marR="96000" marT="48000" marB="48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solidFill>
                            <a:srgbClr val="0070C0"/>
                          </a:solidFill>
                          <a:latin typeface="Meiryo" panose="020B0604030504040204" pitchFamily="34" charset="-128"/>
                          <a:ea typeface="Meiryo" panose="020B0604030504040204" pitchFamily="34" charset="-128"/>
                          <a:cs typeface="Meiryo" charset="-128"/>
                        </a:rPr>
                        <a:t>可</a:t>
                      </a:r>
                      <a:endParaRPr kumimoji="1" lang="en-US" altLang="ja-JP" sz="1600" dirty="0">
                        <a:solidFill>
                          <a:srgbClr val="FF0000"/>
                        </a:solidFill>
                        <a:latin typeface="Meiryo" panose="020B0604030504040204" pitchFamily="34" charset="-128"/>
                        <a:ea typeface="Meiryo" panose="020B0604030504040204" pitchFamily="34" charset="-128"/>
                        <a:cs typeface="Meiryo" charset="-128"/>
                      </a:endParaRPr>
                    </a:p>
                  </a:txBody>
                  <a:tcPr marL="96000" marR="96000" marT="48000" marB="48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kumimoji="1" lang="ja-JP" altLang="en-US" sz="1600" dirty="0">
                          <a:latin typeface="Meiryo" panose="020B0604030504040204" pitchFamily="34" charset="-128"/>
                          <a:ea typeface="Meiryo" panose="020B0604030504040204" pitchFamily="34" charset="-128"/>
                          <a:cs typeface="Meiryo" charset="-128"/>
                        </a:rPr>
                        <a:t>設定可能</a:t>
                      </a:r>
                      <a:br>
                        <a:rPr kumimoji="1" lang="en-US" altLang="ja-JP" sz="1600" dirty="0">
                          <a:latin typeface="Meiryo" panose="020B0604030504040204" pitchFamily="34" charset="-128"/>
                          <a:ea typeface="Meiryo" panose="020B0604030504040204" pitchFamily="34" charset="-128"/>
                          <a:cs typeface="Meiryo" charset="-128"/>
                        </a:rPr>
                      </a:br>
                      <a:r>
                        <a:rPr kumimoji="1" lang="en-US" altLang="ja-JP" sz="1100" dirty="0">
                          <a:latin typeface="Meiryo" panose="020B0604030504040204" pitchFamily="34" charset="-128"/>
                          <a:ea typeface="Meiryo" panose="020B0604030504040204" pitchFamily="34" charset="-128"/>
                          <a:cs typeface="Meiryo" charset="-128"/>
                        </a:rPr>
                        <a:t>(</a:t>
                      </a:r>
                      <a:r>
                        <a:rPr kumimoji="1" lang="ja-JP" altLang="en-US" sz="1100" dirty="0">
                          <a:latin typeface="Meiryo" panose="020B0604030504040204" pitchFamily="34" charset="-128"/>
                          <a:ea typeface="Meiryo" panose="020B0604030504040204" pitchFamily="34" charset="-128"/>
                          <a:cs typeface="Meiryo" charset="-128"/>
                        </a:rPr>
                        <a:t>期限到達：削除）</a:t>
                      </a:r>
                      <a:endParaRPr kumimoji="1" lang="ja-JP" altLang="en-US" sz="1400" dirty="0">
                        <a:latin typeface="Meiryo" panose="020B0604030504040204" pitchFamily="34" charset="-128"/>
                        <a:ea typeface="Meiryo" panose="020B0604030504040204" pitchFamily="34" charset="-128"/>
                        <a:cs typeface="Meiryo" charset="-128"/>
                      </a:endParaRPr>
                    </a:p>
                  </a:txBody>
                  <a:tcPr marL="96000" marR="96000" marT="48000" marB="48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ja-JP" sz="1100" dirty="0" err="1">
                          <a:latin typeface="Meiryo" panose="020B0604030504040204" pitchFamily="34" charset="-128"/>
                          <a:ea typeface="Meiryo" panose="020B0604030504040204" pitchFamily="34" charset="-128"/>
                        </a:rPr>
                        <a:t>CloudWatch</a:t>
                      </a:r>
                      <a:r>
                        <a:rPr kumimoji="1" lang="ja-JP" altLang="en-US" sz="1100" dirty="0">
                          <a:latin typeface="Meiryo" panose="020B0604030504040204" pitchFamily="34" charset="-128"/>
                          <a:ea typeface="Meiryo" panose="020B0604030504040204" pitchFamily="34" charset="-128"/>
                        </a:rPr>
                        <a:t> </a:t>
                      </a:r>
                      <a:r>
                        <a:rPr kumimoji="1" lang="en-US" altLang="ja-JP" sz="1100" dirty="0">
                          <a:latin typeface="Meiryo" panose="020B0604030504040204" pitchFamily="34" charset="-128"/>
                          <a:ea typeface="Meiryo" panose="020B0604030504040204" pitchFamily="34" charset="-128"/>
                        </a:rPr>
                        <a:t>Logs</a:t>
                      </a:r>
                      <a:r>
                        <a:rPr kumimoji="1" lang="ja-JP" altLang="en-US" sz="1100" dirty="0">
                          <a:latin typeface="Meiryo" panose="020B0604030504040204" pitchFamily="34" charset="-128"/>
                          <a:ea typeface="Meiryo" panose="020B0604030504040204" pitchFamily="34" charset="-128"/>
                        </a:rPr>
                        <a:t>はメトリクスフィルターによる</a:t>
                      </a:r>
                      <a:r>
                        <a:rPr kumimoji="1" lang="ja-JP" altLang="en-US" sz="1100" b="1" dirty="0">
                          <a:latin typeface="Meiryo" panose="020B0604030504040204" pitchFamily="34" charset="-128"/>
                          <a:ea typeface="Meiryo" panose="020B0604030504040204" pitchFamily="34" charset="-128"/>
                        </a:rPr>
                        <a:t>リアルタイムに近い形での解析・監視・通知</a:t>
                      </a:r>
                      <a:r>
                        <a:rPr kumimoji="1" lang="ja-JP" altLang="en-US" sz="1100" dirty="0">
                          <a:latin typeface="Meiryo" panose="020B0604030504040204" pitchFamily="34" charset="-128"/>
                          <a:ea typeface="Meiryo" panose="020B0604030504040204" pitchFamily="34" charset="-128"/>
                        </a:rPr>
                        <a:t>が可能</a:t>
                      </a:r>
                      <a:endParaRPr kumimoji="1" lang="en-US" altLang="ja-JP" sz="1100" dirty="0">
                        <a:latin typeface="Meiryo" panose="020B0604030504040204" pitchFamily="34" charset="-128"/>
                        <a:ea typeface="Meiryo" panose="020B0604030504040204" pitchFamily="34" charset="-128"/>
                      </a:endParaRPr>
                    </a:p>
                  </a:txBody>
                  <a:tcPr marL="96000" marR="96000" marT="48000" marB="48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2"/>
                  </a:ext>
                </a:extLst>
              </a:tr>
            </a:tbl>
          </a:graphicData>
        </a:graphic>
      </p:graphicFrame>
      <p:pic>
        <p:nvPicPr>
          <p:cNvPr id="31" name="Graphic 71">
            <a:extLst>
              <a:ext uri="{FF2B5EF4-FFF2-40B4-BE49-F238E27FC236}">
                <a16:creationId xmlns:a16="http://schemas.microsoft.com/office/drawing/2014/main" id="{EE168628-53A9-E94F-9620-09C2D2DF6BA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58148" y="4802240"/>
            <a:ext cx="487440" cy="487440"/>
          </a:xfrm>
          <a:prstGeom prst="rect">
            <a:avLst/>
          </a:prstGeom>
        </p:spPr>
      </p:pic>
      <p:pic>
        <p:nvPicPr>
          <p:cNvPr id="32" name="Graphic 33">
            <a:extLst>
              <a:ext uri="{FF2B5EF4-FFF2-40B4-BE49-F238E27FC236}">
                <a16:creationId xmlns:a16="http://schemas.microsoft.com/office/drawing/2014/main" id="{C55BAE43-5FEA-914C-8981-8992F7F5E69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58148" y="5479603"/>
            <a:ext cx="487440" cy="487440"/>
          </a:xfrm>
          <a:prstGeom prst="rect">
            <a:avLst/>
          </a:prstGeom>
        </p:spPr>
      </p:pic>
      <p:sp>
        <p:nvSpPr>
          <p:cNvPr id="2" name="正方形/長方形 1"/>
          <p:cNvSpPr/>
          <p:nvPr/>
        </p:nvSpPr>
        <p:spPr>
          <a:xfrm>
            <a:off x="784433" y="1867351"/>
            <a:ext cx="11055936" cy="2208000"/>
          </a:xfrm>
          <a:prstGeom prst="rect">
            <a:avLst/>
          </a:prstGeom>
          <a:solidFill>
            <a:schemeClr val="bg1"/>
          </a:solidFill>
          <a:ln>
            <a:solidFill>
              <a:schemeClr val="tx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239175" lvl="1" indent="-239175">
              <a:buFont typeface="Meiryo UI" panose="020B0604030504040204" pitchFamily="50" charset="-128"/>
              <a:buChar char="-"/>
            </a:pPr>
            <a:r>
              <a:rPr kumimoji="1" lang="en-US" altLang="ja-JP" sz="1667" dirty="0">
                <a:solidFill>
                  <a:schemeClr val="tx1">
                    <a:lumMod val="75000"/>
                  </a:schemeClr>
                </a:solidFill>
                <a:latin typeface="Meiryo" panose="020B0604030504040204" pitchFamily="34" charset="-128"/>
                <a:ea typeface="Meiryo" panose="020B0604030504040204" pitchFamily="34" charset="-128"/>
              </a:rPr>
              <a:t>AWS</a:t>
            </a:r>
            <a:r>
              <a:rPr kumimoji="1" lang="ja-JP" altLang="en-US" sz="1667" dirty="0">
                <a:solidFill>
                  <a:schemeClr val="tx1">
                    <a:lumMod val="75000"/>
                  </a:schemeClr>
                </a:solidFill>
                <a:latin typeface="Meiryo" panose="020B0604030504040204" pitchFamily="34" charset="-128"/>
                <a:ea typeface="Meiryo" panose="020B0604030504040204" pitchFamily="34" charset="-128"/>
              </a:rPr>
              <a:t>環境ログ</a:t>
            </a:r>
            <a:r>
              <a:rPr kumimoji="1" lang="en-US" altLang="ja-JP" sz="1667" dirty="0">
                <a:solidFill>
                  <a:schemeClr val="tx1">
                    <a:lumMod val="75000"/>
                  </a:schemeClr>
                </a:solidFill>
                <a:latin typeface="Meiryo" panose="020B0604030504040204" pitchFamily="34" charset="-128"/>
                <a:ea typeface="Meiryo" panose="020B0604030504040204" pitchFamily="34" charset="-128"/>
              </a:rPr>
              <a:t>(</a:t>
            </a:r>
            <a:r>
              <a:rPr kumimoji="1" lang="ja-JP" altLang="en-US" sz="1667" dirty="0">
                <a:solidFill>
                  <a:schemeClr val="tx1">
                    <a:lumMod val="75000"/>
                  </a:schemeClr>
                </a:solidFill>
                <a:latin typeface="Meiryo" panose="020B0604030504040204" pitchFamily="34" charset="-128"/>
                <a:ea typeface="Meiryo" panose="020B0604030504040204" pitchFamily="34" charset="-128"/>
              </a:rPr>
              <a:t>各サービスのログ</a:t>
            </a:r>
            <a:r>
              <a:rPr kumimoji="1" lang="en-US" altLang="ja-JP" sz="1667" dirty="0">
                <a:solidFill>
                  <a:schemeClr val="tx1">
                    <a:lumMod val="75000"/>
                  </a:schemeClr>
                </a:solidFill>
                <a:latin typeface="Meiryo" panose="020B0604030504040204" pitchFamily="34" charset="-128"/>
                <a:ea typeface="Meiryo" panose="020B0604030504040204" pitchFamily="34" charset="-128"/>
              </a:rPr>
              <a:t>)</a:t>
            </a:r>
            <a:r>
              <a:rPr kumimoji="1" lang="ja-JP" altLang="en-US" sz="1667" dirty="0">
                <a:solidFill>
                  <a:schemeClr val="tx1">
                    <a:lumMod val="75000"/>
                  </a:schemeClr>
                </a:solidFill>
                <a:latin typeface="Meiryo" panose="020B0604030504040204" pitchFamily="34" charset="-128"/>
                <a:ea typeface="Meiryo" panose="020B0604030504040204" pitchFamily="34" charset="-128"/>
              </a:rPr>
              <a:t>は、</a:t>
            </a:r>
            <a:r>
              <a:rPr kumimoji="1" lang="ja-JP" altLang="en-US" sz="1667" u="sng" dirty="0">
                <a:solidFill>
                  <a:schemeClr val="tx1">
                    <a:lumMod val="75000"/>
                  </a:schemeClr>
                </a:solidFill>
                <a:latin typeface="Meiryo" panose="020B0604030504040204" pitchFamily="34" charset="-128"/>
                <a:ea typeface="Meiryo" panose="020B0604030504040204" pitchFamily="34" charset="-128"/>
              </a:rPr>
              <a:t>サービスごとの規定の方式</a:t>
            </a:r>
            <a:r>
              <a:rPr kumimoji="1" lang="ja-JP" altLang="en-US" sz="1667" dirty="0">
                <a:solidFill>
                  <a:schemeClr val="tx1">
                    <a:lumMod val="75000"/>
                  </a:schemeClr>
                </a:solidFill>
                <a:latin typeface="Meiryo" panose="020B0604030504040204" pitchFamily="34" charset="-128"/>
                <a:ea typeface="Meiryo" panose="020B0604030504040204" pitchFamily="34" charset="-128"/>
              </a:rPr>
              <a:t>を使いログを収集する</a:t>
            </a:r>
          </a:p>
          <a:p>
            <a:pPr marL="717522" lvl="2" indent="-239175">
              <a:buFont typeface="Arial" panose="020B0604020202020204" pitchFamily="34" charset="0"/>
              <a:buChar char="•"/>
            </a:pPr>
            <a:r>
              <a:rPr kumimoji="1" lang="ja-JP" altLang="en-US" sz="1500" dirty="0">
                <a:solidFill>
                  <a:schemeClr val="tx1">
                    <a:lumMod val="75000"/>
                  </a:schemeClr>
                </a:solidFill>
                <a:latin typeface="Meiryo" panose="020B0604030504040204" pitchFamily="34" charset="-128"/>
                <a:ea typeface="Meiryo" panose="020B0604030504040204" pitchFamily="34" charset="-128"/>
              </a:rPr>
              <a:t>主な出力先は</a:t>
            </a:r>
            <a:r>
              <a:rPr kumimoji="1" lang="en-US" altLang="ja-JP" sz="1500" dirty="0" err="1">
                <a:solidFill>
                  <a:schemeClr val="tx1">
                    <a:lumMod val="75000"/>
                  </a:schemeClr>
                </a:solidFill>
                <a:latin typeface="Meiryo" panose="020B0604030504040204" pitchFamily="34" charset="-128"/>
                <a:ea typeface="Meiryo" panose="020B0604030504040204" pitchFamily="34" charset="-128"/>
              </a:rPr>
              <a:t>CloudWatch</a:t>
            </a:r>
            <a:r>
              <a:rPr kumimoji="1" lang="en-US" altLang="ja-JP" sz="1500" dirty="0">
                <a:solidFill>
                  <a:schemeClr val="tx1">
                    <a:lumMod val="75000"/>
                  </a:schemeClr>
                </a:solidFill>
                <a:latin typeface="Meiryo" panose="020B0604030504040204" pitchFamily="34" charset="-128"/>
                <a:ea typeface="Meiryo" panose="020B0604030504040204" pitchFamily="34" charset="-128"/>
              </a:rPr>
              <a:t> Logs</a:t>
            </a:r>
            <a:r>
              <a:rPr kumimoji="1" lang="ja-JP" altLang="en-US" sz="1500" dirty="0">
                <a:solidFill>
                  <a:schemeClr val="tx1">
                    <a:lumMod val="75000"/>
                  </a:schemeClr>
                </a:solidFill>
                <a:latin typeface="Meiryo" panose="020B0604030504040204" pitchFamily="34" charset="-128"/>
                <a:ea typeface="Meiryo" panose="020B0604030504040204" pitchFamily="34" charset="-128"/>
              </a:rPr>
              <a:t>や</a:t>
            </a:r>
            <a:r>
              <a:rPr kumimoji="1" lang="en-US" altLang="ja-JP" sz="1500" dirty="0">
                <a:solidFill>
                  <a:schemeClr val="tx1">
                    <a:lumMod val="75000"/>
                  </a:schemeClr>
                </a:solidFill>
                <a:latin typeface="Meiryo" panose="020B0604030504040204" pitchFamily="34" charset="-128"/>
                <a:ea typeface="Meiryo" panose="020B0604030504040204" pitchFamily="34" charset="-128"/>
              </a:rPr>
              <a:t>S3</a:t>
            </a:r>
            <a:r>
              <a:rPr kumimoji="1" lang="ja-JP" altLang="en-US" sz="1500" dirty="0">
                <a:solidFill>
                  <a:schemeClr val="tx1">
                    <a:lumMod val="75000"/>
                  </a:schemeClr>
                </a:solidFill>
                <a:latin typeface="Meiryo" panose="020B0604030504040204" pitchFamily="34" charset="-128"/>
                <a:ea typeface="Meiryo" panose="020B0604030504040204" pitchFamily="34" charset="-128"/>
              </a:rPr>
              <a:t>となる</a:t>
            </a:r>
            <a:endParaRPr kumimoji="1" lang="en-US" altLang="ja-JP" sz="1667" dirty="0">
              <a:solidFill>
                <a:schemeClr val="tx1">
                  <a:lumMod val="75000"/>
                </a:schemeClr>
              </a:solidFill>
              <a:latin typeface="Meiryo" panose="020B0604030504040204" pitchFamily="34" charset="-128"/>
              <a:ea typeface="Meiryo" panose="020B0604030504040204" pitchFamily="34" charset="-128"/>
            </a:endParaRPr>
          </a:p>
          <a:p>
            <a:pPr marL="239175" lvl="1" indent="-239175">
              <a:buFont typeface="Meiryo UI" panose="020B0604030504040204" pitchFamily="50" charset="-128"/>
              <a:buChar char="-"/>
            </a:pPr>
            <a:r>
              <a:rPr kumimoji="1" lang="ja-JP" altLang="en-US" sz="1667" u="sng" dirty="0">
                <a:solidFill>
                  <a:schemeClr val="tx1">
                    <a:lumMod val="75000"/>
                  </a:schemeClr>
                </a:solidFill>
                <a:latin typeface="Meiryo" panose="020B0604030504040204" pitchFamily="34" charset="-128"/>
                <a:ea typeface="Meiryo" panose="020B0604030504040204" pitchFamily="34" charset="-128"/>
              </a:rPr>
              <a:t>最終的にはログ保管先は</a:t>
            </a:r>
            <a:r>
              <a:rPr kumimoji="1" lang="en-US" altLang="ja-JP" sz="1667" b="1" u="sng" dirty="0">
                <a:solidFill>
                  <a:schemeClr val="tx1">
                    <a:lumMod val="75000"/>
                  </a:schemeClr>
                </a:solidFill>
                <a:latin typeface="Meiryo" panose="020B0604030504040204" pitchFamily="34" charset="-128"/>
                <a:ea typeface="Meiryo" panose="020B0604030504040204" pitchFamily="34" charset="-128"/>
              </a:rPr>
              <a:t>S3</a:t>
            </a:r>
            <a:r>
              <a:rPr kumimoji="1" lang="ja-JP" altLang="en-US" sz="1667" dirty="0">
                <a:solidFill>
                  <a:schemeClr val="tx1">
                    <a:lumMod val="75000"/>
                  </a:schemeClr>
                </a:solidFill>
                <a:latin typeface="Meiryo" panose="020B0604030504040204" pitchFamily="34" charset="-128"/>
                <a:ea typeface="Meiryo" panose="020B0604030504040204" pitchFamily="34" charset="-128"/>
              </a:rPr>
              <a:t>とする</a:t>
            </a:r>
            <a:r>
              <a:rPr kumimoji="1" lang="en-US" altLang="ja-JP" sz="1667" dirty="0">
                <a:solidFill>
                  <a:schemeClr val="tx1">
                    <a:lumMod val="75000"/>
                  </a:schemeClr>
                </a:solidFill>
                <a:latin typeface="Meiryo" panose="020B0604030504040204" pitchFamily="34" charset="-128"/>
                <a:ea typeface="Meiryo" panose="020B0604030504040204" pitchFamily="34" charset="-128"/>
              </a:rPr>
              <a:t> (</a:t>
            </a:r>
            <a:r>
              <a:rPr kumimoji="1" lang="ja-JP" altLang="en-US" sz="1667" dirty="0">
                <a:solidFill>
                  <a:schemeClr val="tx1">
                    <a:lumMod val="75000"/>
                  </a:schemeClr>
                </a:solidFill>
                <a:latin typeface="Meiryo" panose="020B0604030504040204" pitchFamily="34" charset="-128"/>
                <a:ea typeface="Meiryo" panose="020B0604030504040204" pitchFamily="34" charset="-128"/>
              </a:rPr>
              <a:t>別の</a:t>
            </a:r>
            <a:r>
              <a:rPr kumimoji="1" lang="ja-JP" altLang="en-US" sz="1667" b="1" dirty="0">
                <a:solidFill>
                  <a:schemeClr val="tx1">
                    <a:lumMod val="75000"/>
                  </a:schemeClr>
                </a:solidFill>
                <a:latin typeface="Meiryo" panose="020B0604030504040204" pitchFamily="34" charset="-128"/>
                <a:ea typeface="Meiryo" panose="020B0604030504040204" pitchFamily="34" charset="-128"/>
              </a:rPr>
              <a:t>ログ集約アカウント</a:t>
            </a:r>
            <a:r>
              <a:rPr kumimoji="1" lang="ja-JP" altLang="en-US" sz="1667" dirty="0">
                <a:solidFill>
                  <a:schemeClr val="tx1">
                    <a:lumMod val="75000"/>
                  </a:schemeClr>
                </a:solidFill>
                <a:latin typeface="Meiryo" panose="020B0604030504040204" pitchFamily="34" charset="-128"/>
                <a:ea typeface="Meiryo" panose="020B0604030504040204" pitchFamily="34" charset="-128"/>
              </a:rPr>
              <a:t>に転送を推奨</a:t>
            </a:r>
            <a:r>
              <a:rPr kumimoji="1" lang="en-US" altLang="ja-JP" sz="1667" baseline="30000" dirty="0">
                <a:solidFill>
                  <a:schemeClr val="tx1">
                    <a:lumMod val="75000"/>
                  </a:schemeClr>
                </a:solidFill>
                <a:latin typeface="Meiryo" panose="020B0604030504040204" pitchFamily="34" charset="-128"/>
                <a:ea typeface="Meiryo" panose="020B0604030504040204" pitchFamily="34" charset="-128"/>
              </a:rPr>
              <a:t>(※)</a:t>
            </a:r>
            <a:r>
              <a:rPr kumimoji="1" lang="en-US" altLang="ja-JP" sz="1667" dirty="0">
                <a:solidFill>
                  <a:schemeClr val="tx1">
                    <a:lumMod val="75000"/>
                  </a:schemeClr>
                </a:solidFill>
                <a:latin typeface="Meiryo" panose="020B0604030504040204" pitchFamily="34" charset="-128"/>
                <a:ea typeface="Meiryo" panose="020B0604030504040204" pitchFamily="34" charset="-128"/>
              </a:rPr>
              <a:t>)</a:t>
            </a:r>
          </a:p>
          <a:p>
            <a:pPr marL="717522" lvl="2" indent="-239175">
              <a:buFont typeface="Arial" panose="020B0604020202020204" pitchFamily="34" charset="0"/>
              <a:buChar char="•"/>
            </a:pPr>
            <a:r>
              <a:rPr kumimoji="1" lang="ja-JP" altLang="en-US" sz="1500" dirty="0">
                <a:solidFill>
                  <a:schemeClr val="tx1">
                    <a:lumMod val="75000"/>
                  </a:schemeClr>
                </a:solidFill>
                <a:latin typeface="Meiryo" panose="020B0604030504040204" pitchFamily="34" charset="-128"/>
                <a:ea typeface="Meiryo" panose="020B0604030504040204" pitchFamily="34" charset="-128"/>
              </a:rPr>
              <a:t>堅牢性</a:t>
            </a:r>
            <a:endParaRPr kumimoji="1" lang="en-US" altLang="ja-JP" sz="1500" dirty="0">
              <a:solidFill>
                <a:schemeClr val="tx1">
                  <a:lumMod val="75000"/>
                </a:schemeClr>
              </a:solidFill>
              <a:latin typeface="Meiryo" panose="020B0604030504040204" pitchFamily="34" charset="-128"/>
              <a:ea typeface="Meiryo" panose="020B0604030504040204" pitchFamily="34" charset="-128"/>
            </a:endParaRPr>
          </a:p>
          <a:p>
            <a:pPr marL="717522" lvl="2" indent="-239175">
              <a:buFont typeface="Arial" panose="020B0604020202020204" pitchFamily="34" charset="0"/>
              <a:buChar char="•"/>
            </a:pPr>
            <a:r>
              <a:rPr kumimoji="1" lang="ja-JP" altLang="en-US" sz="1500">
                <a:solidFill>
                  <a:schemeClr val="tx1">
                    <a:lumMod val="75000"/>
                  </a:schemeClr>
                </a:solidFill>
                <a:latin typeface="Meiryo" panose="020B0604030504040204" pitchFamily="34" charset="-128"/>
                <a:ea typeface="Meiryo" panose="020B0604030504040204" pitchFamily="34" charset="-128"/>
              </a:rPr>
              <a:t>保管に関する機能が豊富</a:t>
            </a:r>
            <a:r>
              <a:rPr kumimoji="1" lang="en-US" altLang="ja-JP" sz="1500" dirty="0">
                <a:solidFill>
                  <a:schemeClr val="tx1">
                    <a:lumMod val="75000"/>
                  </a:schemeClr>
                </a:solidFill>
                <a:latin typeface="Meiryo" panose="020B0604030504040204" pitchFamily="34" charset="-128"/>
                <a:ea typeface="Meiryo" panose="020B0604030504040204" pitchFamily="34" charset="-128"/>
              </a:rPr>
              <a:t>(</a:t>
            </a:r>
            <a:r>
              <a:rPr kumimoji="1" lang="ja-JP" altLang="en-US" sz="1500">
                <a:solidFill>
                  <a:schemeClr val="tx1">
                    <a:lumMod val="75000"/>
                  </a:schemeClr>
                </a:solidFill>
                <a:latin typeface="Meiryo" panose="020B0604030504040204" pitchFamily="34" charset="-128"/>
                <a:ea typeface="Meiryo" panose="020B0604030504040204" pitchFamily="34" charset="-128"/>
              </a:rPr>
              <a:t>ライフサイクル管理、レプリケーション、オブジェクトロックなど</a:t>
            </a:r>
            <a:r>
              <a:rPr kumimoji="1" lang="en-US" altLang="ja-JP" sz="1500" dirty="0">
                <a:solidFill>
                  <a:schemeClr val="tx1">
                    <a:lumMod val="75000"/>
                  </a:schemeClr>
                </a:solidFill>
                <a:latin typeface="Meiryo" panose="020B0604030504040204" pitchFamily="34" charset="-128"/>
                <a:ea typeface="Meiryo" panose="020B0604030504040204" pitchFamily="34" charset="-128"/>
              </a:rPr>
              <a:t>)</a:t>
            </a:r>
          </a:p>
          <a:p>
            <a:pPr marL="717522" lvl="2" indent="-239175">
              <a:buFont typeface="Arial" panose="020B0604020202020204" pitchFamily="34" charset="0"/>
              <a:buChar char="•"/>
            </a:pPr>
            <a:r>
              <a:rPr kumimoji="1" lang="ja-JP" altLang="en-US" sz="1500" dirty="0">
                <a:solidFill>
                  <a:schemeClr val="tx1">
                    <a:lumMod val="75000"/>
                  </a:schemeClr>
                </a:solidFill>
                <a:latin typeface="Meiryo" panose="020B0604030504040204" pitchFamily="34" charset="-128"/>
                <a:ea typeface="Meiryo" panose="020B0604030504040204" pitchFamily="34" charset="-128"/>
              </a:rPr>
              <a:t>コスト </a:t>
            </a:r>
            <a:r>
              <a:rPr kumimoji="1" lang="en-US" altLang="ja-JP" sz="1500" dirty="0">
                <a:solidFill>
                  <a:schemeClr val="tx1">
                    <a:lumMod val="75000"/>
                  </a:schemeClr>
                </a:solidFill>
                <a:latin typeface="Meiryo" panose="020B0604030504040204" pitchFamily="34" charset="-128"/>
                <a:ea typeface="Meiryo" panose="020B0604030504040204" pitchFamily="34" charset="-128"/>
              </a:rPr>
              <a:t>(</a:t>
            </a:r>
            <a:r>
              <a:rPr kumimoji="1" lang="ja-JP" altLang="en-US" sz="1500" dirty="0">
                <a:solidFill>
                  <a:schemeClr val="tx1">
                    <a:lumMod val="75000"/>
                  </a:schemeClr>
                </a:solidFill>
                <a:latin typeface="Meiryo" panose="020B0604030504040204" pitchFamily="34" charset="-128"/>
                <a:ea typeface="Meiryo" panose="020B0604030504040204" pitchFamily="34" charset="-128"/>
              </a:rPr>
              <a:t>規模が大きくなるにつれて、</a:t>
            </a:r>
            <a:r>
              <a:rPr kumimoji="1" lang="en-US" altLang="ja-JP" sz="1500" dirty="0" err="1">
                <a:solidFill>
                  <a:schemeClr val="tx1">
                    <a:lumMod val="75000"/>
                  </a:schemeClr>
                </a:solidFill>
                <a:latin typeface="Meiryo" panose="020B0604030504040204" pitchFamily="34" charset="-128"/>
                <a:ea typeface="Meiryo" panose="020B0604030504040204" pitchFamily="34" charset="-128"/>
              </a:rPr>
              <a:t>CloudWatch</a:t>
            </a:r>
            <a:r>
              <a:rPr kumimoji="1" lang="en-US" altLang="ja-JP" sz="1500" dirty="0">
                <a:solidFill>
                  <a:schemeClr val="tx1">
                    <a:lumMod val="75000"/>
                  </a:schemeClr>
                </a:solidFill>
                <a:latin typeface="Meiryo" panose="020B0604030504040204" pitchFamily="34" charset="-128"/>
                <a:ea typeface="Meiryo" panose="020B0604030504040204" pitchFamily="34" charset="-128"/>
              </a:rPr>
              <a:t> Logs</a:t>
            </a:r>
            <a:r>
              <a:rPr kumimoji="1" lang="ja-JP" altLang="en-US" sz="1500" dirty="0">
                <a:solidFill>
                  <a:schemeClr val="tx1">
                    <a:lumMod val="75000"/>
                  </a:schemeClr>
                </a:solidFill>
                <a:latin typeface="Meiryo" panose="020B0604030504040204" pitchFamily="34" charset="-128"/>
                <a:ea typeface="Meiryo" panose="020B0604030504040204" pitchFamily="34" charset="-128"/>
              </a:rPr>
              <a:t>の費用負担が大きくなる傾向がある</a:t>
            </a:r>
            <a:r>
              <a:rPr kumimoji="1" lang="en-US" altLang="ja-JP" sz="1500" dirty="0">
                <a:solidFill>
                  <a:schemeClr val="tx1">
                    <a:lumMod val="75000"/>
                  </a:schemeClr>
                </a:solidFill>
                <a:latin typeface="Meiryo" panose="020B0604030504040204" pitchFamily="34" charset="-128"/>
                <a:ea typeface="Meiryo" panose="020B0604030504040204" pitchFamily="34" charset="-128"/>
              </a:rPr>
              <a:t>)</a:t>
            </a:r>
            <a:endParaRPr kumimoji="1" lang="ja-JP" altLang="en-US" sz="1667" dirty="0">
              <a:solidFill>
                <a:schemeClr val="tx1">
                  <a:lumMod val="75000"/>
                </a:schemeClr>
              </a:solidFill>
              <a:latin typeface="Meiryo" panose="020B0604030504040204" pitchFamily="34" charset="-128"/>
              <a:ea typeface="Meiryo" panose="020B0604030504040204" pitchFamily="34" charset="-128"/>
            </a:endParaRPr>
          </a:p>
          <a:p>
            <a:pPr marL="239175" lvl="1" indent="-239175">
              <a:buFont typeface="Meiryo UI" panose="020B0604030504040204" pitchFamily="50" charset="-128"/>
              <a:buChar char="-"/>
            </a:pPr>
            <a:r>
              <a:rPr kumimoji="1" lang="en-US" altLang="ja-JP" sz="1667" dirty="0" err="1">
                <a:solidFill>
                  <a:schemeClr val="tx1">
                    <a:lumMod val="75000"/>
                  </a:schemeClr>
                </a:solidFill>
                <a:latin typeface="Meiryo" panose="020B0604030504040204" pitchFamily="34" charset="-128"/>
                <a:ea typeface="Meiryo" panose="020B0604030504040204" pitchFamily="34" charset="-128"/>
              </a:rPr>
              <a:t>CloudWatch</a:t>
            </a:r>
            <a:r>
              <a:rPr kumimoji="1" lang="en-US" altLang="ja-JP" sz="1667" dirty="0">
                <a:solidFill>
                  <a:schemeClr val="tx1">
                    <a:lumMod val="75000"/>
                  </a:schemeClr>
                </a:solidFill>
                <a:latin typeface="Meiryo" panose="020B0604030504040204" pitchFamily="34" charset="-128"/>
                <a:ea typeface="Meiryo" panose="020B0604030504040204" pitchFamily="34" charset="-128"/>
              </a:rPr>
              <a:t> Logs</a:t>
            </a:r>
            <a:r>
              <a:rPr kumimoji="1" lang="ja-JP" altLang="en-US" sz="1667" dirty="0">
                <a:solidFill>
                  <a:schemeClr val="tx1">
                    <a:lumMod val="75000"/>
                  </a:schemeClr>
                </a:solidFill>
                <a:latin typeface="Meiryo" panose="020B0604030504040204" pitchFamily="34" charset="-128"/>
                <a:ea typeface="Meiryo" panose="020B0604030504040204" pitchFamily="34" charset="-128"/>
              </a:rPr>
              <a:t>に出力されるログも最終的には</a:t>
            </a:r>
            <a:r>
              <a:rPr kumimoji="1" lang="en-US" altLang="ja-JP" sz="1667" dirty="0">
                <a:solidFill>
                  <a:schemeClr val="tx1">
                    <a:lumMod val="75000"/>
                  </a:schemeClr>
                </a:solidFill>
                <a:latin typeface="Meiryo" panose="020B0604030504040204" pitchFamily="34" charset="-128"/>
                <a:ea typeface="Meiryo" panose="020B0604030504040204" pitchFamily="34" charset="-128"/>
              </a:rPr>
              <a:t>S3</a:t>
            </a:r>
            <a:r>
              <a:rPr kumimoji="1" lang="ja-JP" altLang="en-US" sz="1667" dirty="0">
                <a:solidFill>
                  <a:schemeClr val="tx1">
                    <a:lumMod val="75000"/>
                  </a:schemeClr>
                </a:solidFill>
                <a:latin typeface="Meiryo" panose="020B0604030504040204" pitchFamily="34" charset="-128"/>
                <a:ea typeface="Meiryo" panose="020B0604030504040204" pitchFamily="34" charset="-128"/>
              </a:rPr>
              <a:t>へ保管</a:t>
            </a:r>
            <a:endParaRPr kumimoji="1" lang="en-US" altLang="ja-JP" sz="1667" dirty="0">
              <a:solidFill>
                <a:schemeClr val="tx1">
                  <a:lumMod val="75000"/>
                </a:schemeClr>
              </a:solidFill>
              <a:latin typeface="Meiryo" panose="020B0604030504040204" pitchFamily="34" charset="-128"/>
              <a:ea typeface="Meiryo" panose="020B0604030504040204" pitchFamily="34" charset="-128"/>
            </a:endParaRPr>
          </a:p>
          <a:p>
            <a:pPr marL="239175" lvl="1" indent="-239175">
              <a:buFont typeface="Meiryo UI" panose="020B0604030504040204" pitchFamily="50" charset="-128"/>
              <a:buChar char="-"/>
            </a:pPr>
            <a:r>
              <a:rPr kumimoji="1" lang="en-US" altLang="ja-JP" sz="1667" dirty="0" err="1">
                <a:solidFill>
                  <a:schemeClr val="tx1">
                    <a:lumMod val="75000"/>
                  </a:schemeClr>
                </a:solidFill>
                <a:latin typeface="Meiryo" panose="020B0604030504040204" pitchFamily="34" charset="-128"/>
                <a:ea typeface="Meiryo" panose="020B0604030504040204" pitchFamily="34" charset="-128"/>
              </a:rPr>
              <a:t>CloudTrail</a:t>
            </a:r>
            <a:r>
              <a:rPr kumimoji="1" lang="ja-JP" altLang="en-US" sz="1667" dirty="0">
                <a:solidFill>
                  <a:schemeClr val="tx1">
                    <a:lumMod val="75000"/>
                  </a:schemeClr>
                </a:solidFill>
                <a:latin typeface="Meiryo" panose="020B0604030504040204" pitchFamily="34" charset="-128"/>
                <a:ea typeface="Meiryo" panose="020B0604030504040204" pitchFamily="34" charset="-128"/>
              </a:rPr>
              <a:t>に出力されるログは</a:t>
            </a:r>
            <a:r>
              <a:rPr kumimoji="1" lang="en-US" altLang="ja-JP" sz="1667" dirty="0" err="1">
                <a:solidFill>
                  <a:schemeClr val="tx1">
                    <a:lumMod val="75000"/>
                  </a:schemeClr>
                </a:solidFill>
                <a:latin typeface="Meiryo" panose="020B0604030504040204" pitchFamily="34" charset="-128"/>
                <a:ea typeface="Meiryo" panose="020B0604030504040204" pitchFamily="34" charset="-128"/>
              </a:rPr>
              <a:t>CloudWatch</a:t>
            </a:r>
            <a:r>
              <a:rPr kumimoji="1" lang="en-US" altLang="ja-JP" sz="1667" dirty="0">
                <a:solidFill>
                  <a:schemeClr val="tx1">
                    <a:lumMod val="75000"/>
                  </a:schemeClr>
                </a:solidFill>
                <a:latin typeface="Meiryo" panose="020B0604030504040204" pitchFamily="34" charset="-128"/>
                <a:ea typeface="Meiryo" panose="020B0604030504040204" pitchFamily="34" charset="-128"/>
              </a:rPr>
              <a:t> Logs</a:t>
            </a:r>
            <a:r>
              <a:rPr kumimoji="1" lang="ja-JP" altLang="en-US" sz="1667" dirty="0">
                <a:solidFill>
                  <a:schemeClr val="tx1">
                    <a:lumMod val="75000"/>
                  </a:schemeClr>
                </a:solidFill>
                <a:latin typeface="Meiryo" panose="020B0604030504040204" pitchFamily="34" charset="-128"/>
                <a:ea typeface="Meiryo" panose="020B0604030504040204" pitchFamily="34" charset="-128"/>
              </a:rPr>
              <a:t>または</a:t>
            </a:r>
            <a:r>
              <a:rPr kumimoji="1" lang="en-US" altLang="ja-JP" sz="1667" dirty="0">
                <a:solidFill>
                  <a:schemeClr val="tx1">
                    <a:lumMod val="75000"/>
                  </a:schemeClr>
                </a:solidFill>
                <a:latin typeface="Meiryo" panose="020B0604030504040204" pitchFamily="34" charset="-128"/>
                <a:ea typeface="Meiryo" panose="020B0604030504040204" pitchFamily="34" charset="-128"/>
              </a:rPr>
              <a:t>S3</a:t>
            </a:r>
            <a:r>
              <a:rPr kumimoji="1" lang="ja-JP" altLang="en-US" sz="1667" dirty="0">
                <a:solidFill>
                  <a:schemeClr val="tx1">
                    <a:lumMod val="75000"/>
                  </a:schemeClr>
                </a:solidFill>
                <a:latin typeface="Meiryo" panose="020B0604030504040204" pitchFamily="34" charset="-128"/>
                <a:ea typeface="Meiryo" panose="020B0604030504040204" pitchFamily="34" charset="-128"/>
              </a:rPr>
              <a:t>へ転送</a:t>
            </a:r>
            <a:endParaRPr kumimoji="1" lang="ja-JP" altLang="en-US" sz="2333" dirty="0">
              <a:solidFill>
                <a:schemeClr val="tx1">
                  <a:lumMod val="75000"/>
                </a:schemeClr>
              </a:solidFill>
              <a:latin typeface="Meiryo" panose="020B0604030504040204" pitchFamily="34" charset="-128"/>
              <a:ea typeface="Meiryo" panose="020B0604030504040204" pitchFamily="34" charset="-128"/>
            </a:endParaRPr>
          </a:p>
        </p:txBody>
      </p:sp>
      <p:sp>
        <p:nvSpPr>
          <p:cNvPr id="4" name="テキスト ボックス 3"/>
          <p:cNvSpPr txBox="1"/>
          <p:nvPr/>
        </p:nvSpPr>
        <p:spPr>
          <a:xfrm>
            <a:off x="3862522" y="6139855"/>
            <a:ext cx="7680000" cy="733214"/>
          </a:xfrm>
          <a:prstGeom prst="rect">
            <a:avLst/>
          </a:prstGeom>
          <a:noFill/>
        </p:spPr>
        <p:txBody>
          <a:bodyPr wrap="square" rtlCol="0">
            <a:spAutoFit/>
          </a:bodyPr>
          <a:lstStyle/>
          <a:p>
            <a:r>
              <a:rPr kumimoji="1" lang="en-US" altLang="ja-JP" sz="833" dirty="0">
                <a:solidFill>
                  <a:schemeClr val="tx1">
                    <a:lumMod val="75000"/>
                  </a:schemeClr>
                </a:solidFill>
                <a:latin typeface="Meiryo" panose="020B0604030504040204" pitchFamily="34" charset="-128"/>
                <a:ea typeface="Meiryo" panose="020B0604030504040204" pitchFamily="34" charset="-128"/>
              </a:rPr>
              <a:t>※</a:t>
            </a:r>
            <a:r>
              <a:rPr kumimoji="1" lang="ja-JP" altLang="en-US" sz="833" dirty="0">
                <a:solidFill>
                  <a:schemeClr val="tx1">
                    <a:lumMod val="75000"/>
                  </a:schemeClr>
                </a:solidFill>
                <a:latin typeface="Meiryo" panose="020B0604030504040204" pitchFamily="34" charset="-128"/>
                <a:ea typeface="Meiryo" panose="020B0604030504040204" pitchFamily="34" charset="-128"/>
              </a:rPr>
              <a:t>参考</a:t>
            </a:r>
            <a:r>
              <a:rPr kumimoji="1" lang="en-US" altLang="ja-JP" sz="833" dirty="0">
                <a:solidFill>
                  <a:schemeClr val="tx1">
                    <a:lumMod val="75000"/>
                  </a:schemeClr>
                </a:solidFill>
                <a:latin typeface="Meiryo" panose="020B0604030504040204" pitchFamily="34" charset="-128"/>
                <a:ea typeface="Meiryo" panose="020B0604030504040204" pitchFamily="34" charset="-128"/>
              </a:rPr>
              <a:t>:</a:t>
            </a:r>
          </a:p>
          <a:p>
            <a:r>
              <a:rPr kumimoji="1" lang="en-US" altLang="ja-JP" sz="833" dirty="0">
                <a:solidFill>
                  <a:schemeClr val="tx1">
                    <a:lumMod val="75000"/>
                  </a:schemeClr>
                </a:solidFill>
                <a:latin typeface="Meiryo" panose="020B0604030504040204" pitchFamily="34" charset="-128"/>
                <a:ea typeface="Meiryo" panose="020B0604030504040204" pitchFamily="34" charset="-128"/>
                <a:hlinkClick r:id="rId7"/>
              </a:rPr>
              <a:t>https://d1.awsstatic.com/events/jp/2020/innovate/pdf/S-7_AWSInnovate_Online_Conference_2020_Spring_MultiAccount.pdf</a:t>
            </a:r>
            <a:endParaRPr kumimoji="1" lang="en-US" altLang="ja-JP" sz="833" dirty="0">
              <a:solidFill>
                <a:schemeClr val="tx1">
                  <a:lumMod val="75000"/>
                </a:schemeClr>
              </a:solidFill>
              <a:latin typeface="Meiryo" panose="020B0604030504040204" pitchFamily="34" charset="-128"/>
              <a:ea typeface="Meiryo" panose="020B0604030504040204" pitchFamily="34" charset="-128"/>
            </a:endParaRPr>
          </a:p>
          <a:p>
            <a:r>
              <a:rPr kumimoji="1" lang="ja-JP" altLang="en-US" sz="833" dirty="0">
                <a:solidFill>
                  <a:schemeClr val="tx1">
                    <a:lumMod val="75000"/>
                  </a:schemeClr>
                </a:solidFill>
                <a:latin typeface="Meiryo" panose="020B0604030504040204" pitchFamily="34" charset="-128"/>
                <a:ea typeface="Meiryo" panose="020B0604030504040204" pitchFamily="34" charset="-128"/>
              </a:rPr>
              <a:t>増加するシステムをマルチアカウントで効率よく管理する </a:t>
            </a:r>
            <a:r>
              <a:rPr kumimoji="1" lang="en-US" altLang="ja-JP" sz="833" dirty="0">
                <a:solidFill>
                  <a:schemeClr val="tx1">
                    <a:lumMod val="75000"/>
                  </a:schemeClr>
                </a:solidFill>
                <a:latin typeface="Meiryo" panose="020B0604030504040204" pitchFamily="34" charset="-128"/>
                <a:ea typeface="Meiryo" panose="020B0604030504040204" pitchFamily="34" charset="-128"/>
              </a:rPr>
              <a:t>- P.19 AWS</a:t>
            </a:r>
            <a:r>
              <a:rPr kumimoji="1" lang="ja-JP" altLang="en-US" sz="833" dirty="0">
                <a:solidFill>
                  <a:schemeClr val="tx1">
                    <a:lumMod val="75000"/>
                  </a:schemeClr>
                </a:solidFill>
                <a:latin typeface="Meiryo" panose="020B0604030504040204" pitchFamily="34" charset="-128"/>
                <a:ea typeface="Meiryo" panose="020B0604030504040204" pitchFamily="34" charset="-128"/>
              </a:rPr>
              <a:t>ログの集約</a:t>
            </a:r>
            <a:endParaRPr kumimoji="1" lang="en-US" altLang="ja-JP" sz="833" dirty="0">
              <a:solidFill>
                <a:schemeClr val="tx1">
                  <a:lumMod val="75000"/>
                </a:schemeClr>
              </a:solidFill>
              <a:latin typeface="Meiryo" panose="020B0604030504040204" pitchFamily="34" charset="-128"/>
              <a:ea typeface="Meiryo" panose="020B0604030504040204" pitchFamily="34" charset="-128"/>
            </a:endParaRPr>
          </a:p>
          <a:p>
            <a:r>
              <a:rPr kumimoji="1" lang="en-US" altLang="ja-JP" sz="833" dirty="0">
                <a:solidFill>
                  <a:schemeClr val="tx1">
                    <a:lumMod val="75000"/>
                  </a:schemeClr>
                </a:solidFill>
                <a:latin typeface="Meiryo" panose="020B0604030504040204" pitchFamily="34" charset="-128"/>
                <a:ea typeface="Meiryo" panose="020B0604030504040204" pitchFamily="34" charset="-128"/>
                <a:hlinkClick r:id="rId8"/>
              </a:rPr>
              <a:t>https://aws.amazon.com/jp/builders-flash/202007/multi-accounts-best-practice/?awsf.filter-name=*all</a:t>
            </a:r>
            <a:endParaRPr kumimoji="1" lang="en-US" altLang="ja-JP" sz="833" dirty="0">
              <a:solidFill>
                <a:schemeClr val="tx1">
                  <a:lumMod val="75000"/>
                </a:schemeClr>
              </a:solidFill>
              <a:latin typeface="Meiryo" panose="020B0604030504040204" pitchFamily="34" charset="-128"/>
              <a:ea typeface="Meiryo" panose="020B0604030504040204" pitchFamily="34" charset="-128"/>
            </a:endParaRPr>
          </a:p>
          <a:p>
            <a:r>
              <a:rPr lang="en-US" altLang="ja-JP" sz="833" dirty="0">
                <a:solidFill>
                  <a:schemeClr val="tx1">
                    <a:lumMod val="75000"/>
                  </a:schemeClr>
                </a:solidFill>
                <a:latin typeface="Meiryo" panose="020B0604030504040204" pitchFamily="34" charset="-128"/>
                <a:ea typeface="Meiryo" panose="020B0604030504040204" pitchFamily="34" charset="-128"/>
              </a:rPr>
              <a:t>AWS </a:t>
            </a:r>
            <a:r>
              <a:rPr lang="ja-JP" altLang="en-US" sz="833" dirty="0">
                <a:solidFill>
                  <a:schemeClr val="tx1">
                    <a:lumMod val="75000"/>
                  </a:schemeClr>
                </a:solidFill>
                <a:latin typeface="Meiryo" panose="020B0604030504040204" pitchFamily="34" charset="-128"/>
                <a:ea typeface="Meiryo" panose="020B0604030504040204" pitchFamily="34" charset="-128"/>
              </a:rPr>
              <a:t>マルチアカウント管理を実現するベストプラクティスとは </a:t>
            </a:r>
            <a:r>
              <a:rPr lang="en-US" altLang="ja-JP" sz="833" dirty="0">
                <a:solidFill>
                  <a:schemeClr val="tx1">
                    <a:lumMod val="75000"/>
                  </a:schemeClr>
                </a:solidFill>
                <a:latin typeface="Meiryo" panose="020B0604030504040204" pitchFamily="34" charset="-128"/>
                <a:ea typeface="Meiryo" panose="020B0604030504040204" pitchFamily="34" charset="-128"/>
              </a:rPr>
              <a:t>? - </a:t>
            </a:r>
            <a:r>
              <a:rPr kumimoji="1" lang="ja-JP" altLang="en-US" sz="833" dirty="0">
                <a:solidFill>
                  <a:schemeClr val="tx1">
                    <a:lumMod val="75000"/>
                  </a:schemeClr>
                </a:solidFill>
                <a:latin typeface="Meiryo" panose="020B0604030504040204" pitchFamily="34" charset="-128"/>
                <a:ea typeface="Meiryo" panose="020B0604030504040204" pitchFamily="34" charset="-128"/>
              </a:rPr>
              <a:t>「</a:t>
            </a:r>
            <a:r>
              <a:rPr lang="en-US" altLang="ja-JP" sz="833" dirty="0">
                <a:solidFill>
                  <a:schemeClr val="tx1">
                    <a:lumMod val="75000"/>
                  </a:schemeClr>
                </a:solidFill>
                <a:latin typeface="Meiryo" panose="020B0604030504040204" pitchFamily="34" charset="-128"/>
                <a:ea typeface="Meiryo" panose="020B0604030504040204" pitchFamily="34" charset="-128"/>
              </a:rPr>
              <a:t>AWS </a:t>
            </a:r>
            <a:r>
              <a:rPr lang="ja-JP" altLang="en-US" sz="833" dirty="0">
                <a:solidFill>
                  <a:schemeClr val="tx1">
                    <a:lumMod val="75000"/>
                  </a:schemeClr>
                </a:solidFill>
                <a:latin typeface="Meiryo" panose="020B0604030504040204" pitchFamily="34" charset="-128"/>
                <a:ea typeface="Meiryo" panose="020B0604030504040204" pitchFamily="34" charset="-128"/>
              </a:rPr>
              <a:t>ログの集約」</a:t>
            </a:r>
            <a:endParaRPr lang="en-US" altLang="ja-JP" sz="833" dirty="0">
              <a:solidFill>
                <a:schemeClr val="tx1">
                  <a:lumMod val="75000"/>
                </a:schemeClr>
              </a:solidFill>
              <a:latin typeface="Meiryo" panose="020B0604030504040204" pitchFamily="34" charset="-128"/>
              <a:ea typeface="Meiryo" panose="020B0604030504040204" pitchFamily="34" charset="-128"/>
            </a:endParaRPr>
          </a:p>
        </p:txBody>
      </p:sp>
      <p:sp>
        <p:nvSpPr>
          <p:cNvPr id="3" name="タイトル 2">
            <a:extLst>
              <a:ext uri="{FF2B5EF4-FFF2-40B4-BE49-F238E27FC236}">
                <a16:creationId xmlns:a16="http://schemas.microsoft.com/office/drawing/2014/main" id="{EBD5CD5D-51A8-AD4C-B9C6-CE94199798CE}"/>
              </a:ext>
            </a:extLst>
          </p:cNvPr>
          <p:cNvSpPr>
            <a:spLocks noGrp="1"/>
          </p:cNvSpPr>
          <p:nvPr>
            <p:ph type="title"/>
          </p:nvPr>
        </p:nvSpPr>
        <p:spPr/>
        <p:txBody>
          <a:bodyPr/>
          <a:lstStyle/>
          <a:p>
            <a:r>
              <a:rPr lang="en-US" altLang="ja-JP" dirty="0"/>
              <a:t>AWS</a:t>
            </a:r>
            <a:r>
              <a:rPr lang="ja-JP" altLang="en-US"/>
              <a:t>サービス関連ログ保管のベストプラクティス</a:t>
            </a:r>
          </a:p>
        </p:txBody>
      </p:sp>
      <p:sp>
        <p:nvSpPr>
          <p:cNvPr id="5" name="テキスト ボックス 4">
            <a:extLst>
              <a:ext uri="{FF2B5EF4-FFF2-40B4-BE49-F238E27FC236}">
                <a16:creationId xmlns:a16="http://schemas.microsoft.com/office/drawing/2014/main" id="{303FABE9-E63D-DB76-4AE2-B218810E0D9D}"/>
              </a:ext>
            </a:extLst>
          </p:cNvPr>
          <p:cNvSpPr txBox="1"/>
          <p:nvPr/>
        </p:nvSpPr>
        <p:spPr>
          <a:xfrm>
            <a:off x="10607211" y="0"/>
            <a:ext cx="1584789" cy="369332"/>
          </a:xfrm>
          <a:prstGeom prst="rect">
            <a:avLst/>
          </a:prstGeom>
          <a:noFill/>
        </p:spPr>
        <p:txBody>
          <a:bodyPr wrap="square" anchor="ctr">
            <a:spAutoFit/>
          </a:bodyPr>
          <a:lstStyle/>
          <a:p>
            <a:pPr algn="ctr"/>
            <a:r>
              <a:rPr lang="en-US" altLang="ja-JP" sz="1800" b="0" i="0" dirty="0">
                <a:solidFill>
                  <a:schemeClr val="bg1">
                    <a:lumMod val="50000"/>
                  </a:schemeClr>
                </a:solidFill>
                <a:effectLst/>
                <a:latin typeface="Meiryo" panose="020B0604030504040204" pitchFamily="34" charset="-128"/>
                <a:ea typeface="Meiryo" panose="020B0604030504040204" pitchFamily="34" charset="-128"/>
              </a:rPr>
              <a:t>SEC04-BP01</a:t>
            </a:r>
            <a:endParaRPr lang="ja-JP" altLang="en-US">
              <a:solidFill>
                <a:schemeClr val="bg1">
                  <a:lumMod val="50000"/>
                </a:schemeClr>
              </a:solidFill>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417477039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Rectangle 10">
            <a:extLst>
              <a:ext uri="{FF2B5EF4-FFF2-40B4-BE49-F238E27FC236}">
                <a16:creationId xmlns:a16="http://schemas.microsoft.com/office/drawing/2014/main" id="{CD53AA86-C6DD-4349-91EF-D6C98D099207}"/>
              </a:ext>
            </a:extLst>
          </p:cNvPr>
          <p:cNvSpPr/>
          <p:nvPr/>
        </p:nvSpPr>
        <p:spPr>
          <a:xfrm>
            <a:off x="442698" y="1892758"/>
            <a:ext cx="5047408" cy="3934148"/>
          </a:xfrm>
          <a:prstGeom prst="rect">
            <a:avLst/>
          </a:prstGeom>
        </p:spPr>
        <p:txBody>
          <a:bodyPr wrap="square" lIns="24000" tIns="24000" rIns="24000" bIns="24000">
            <a:spAutoFit/>
          </a:bodyPr>
          <a:lstStyle/>
          <a:p>
            <a:pPr marL="119995" indent="-119995">
              <a:spcBef>
                <a:spcPts val="267"/>
              </a:spcBef>
              <a:buFont typeface="Arial" panose="020B0604020202020204" pitchFamily="34" charset="0"/>
              <a:buChar char="•"/>
            </a:pPr>
            <a:r>
              <a:rPr kumimoji="1" lang="en-US" altLang="ja-JP" sz="2000" b="1"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S3</a:t>
            </a:r>
            <a:r>
              <a:rPr kumimoji="1" lang="ja-JP" altLang="en-US" sz="2000" b="1" dirty="0" err="1">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への</a:t>
            </a:r>
            <a:r>
              <a:rPr kumimoji="1" lang="ja-JP" altLang="en-US" sz="2000" b="1"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集約を検討</a:t>
            </a:r>
            <a:endParaRPr kumimoji="1" lang="en-US" altLang="ja-JP" sz="2000" b="1"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endParaRPr>
          </a:p>
          <a:p>
            <a:pPr marL="479981" indent="-311988">
              <a:spcBef>
                <a:spcPts val="267"/>
              </a:spcBef>
              <a:buFont typeface="Wingdings" panose="05000000000000000000" pitchFamily="2" charset="2"/>
              <a:buChar char="Ø"/>
            </a:pPr>
            <a:r>
              <a:rPr kumimoji="1" lang="en-US" altLang="ja-JP" sz="2000" dirty="0" err="1">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CloudTrail</a:t>
            </a:r>
            <a:r>
              <a:rPr kumimoji="1" lang="ja-JP" altLang="en-US" sz="20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ログ、</a:t>
            </a:r>
            <a:r>
              <a:rPr kumimoji="1" lang="en-US" altLang="ja-JP" sz="2000" dirty="0" err="1">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CloudWatch</a:t>
            </a:r>
            <a:r>
              <a:rPr kumimoji="1" lang="ja-JP" altLang="en-US" sz="20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 </a:t>
            </a:r>
            <a:r>
              <a:rPr kumimoji="1" lang="en-US" altLang="ja-JP" sz="20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Logs</a:t>
            </a:r>
            <a:r>
              <a:rPr kumimoji="1" lang="ja-JP" altLang="en-US" sz="20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が収集したログについても</a:t>
            </a:r>
            <a:r>
              <a:rPr kumimoji="1" lang="en-US" altLang="ja-JP" sz="20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S3</a:t>
            </a:r>
            <a:r>
              <a:rPr kumimoji="1" lang="ja-JP" altLang="en-US" sz="20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バケットへ集約することでコスト低減が見込める</a:t>
            </a:r>
            <a:r>
              <a:rPr kumimoji="1" lang="en-US" altLang="ja-JP" sz="2000" baseline="300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a:t>
            </a:r>
          </a:p>
          <a:p>
            <a:pPr marL="719638" lvl="1" indent="-237057">
              <a:spcBef>
                <a:spcPts val="267"/>
              </a:spcBef>
              <a:buFont typeface="Arial" panose="020B0604020202020204" pitchFamily="34" charset="0"/>
              <a:buChar char="‒"/>
            </a:pPr>
            <a:r>
              <a:rPr kumimoji="1" lang="en-US" altLang="ja-JP" sz="2000" dirty="0" err="1">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CloudWatch</a:t>
            </a:r>
            <a:r>
              <a:rPr kumimoji="1" lang="en-US" altLang="ja-JP" sz="20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 Logs</a:t>
            </a:r>
            <a:r>
              <a:rPr kumimoji="1" lang="ja-JP" altLang="en-US" sz="20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 保存：</a:t>
            </a:r>
            <a:r>
              <a:rPr kumimoji="1" lang="en-US" altLang="ja-JP" sz="20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0.033USD/GB</a:t>
            </a:r>
          </a:p>
          <a:p>
            <a:pPr marL="719638" lvl="1" indent="-237057">
              <a:spcBef>
                <a:spcPts val="267"/>
              </a:spcBef>
              <a:buFont typeface="Arial" panose="020B0604020202020204" pitchFamily="34" charset="0"/>
              <a:buChar char="‒"/>
            </a:pPr>
            <a:r>
              <a:rPr kumimoji="1" lang="en-US" altLang="ja-JP" sz="20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S3</a:t>
            </a:r>
            <a:r>
              <a:rPr kumimoji="1" lang="ja-JP" altLang="en-US" sz="20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a:t>
            </a:r>
            <a:r>
              <a:rPr kumimoji="1" lang="en-US" altLang="ja-JP" sz="20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0.025USD/GB</a:t>
            </a:r>
            <a:r>
              <a:rPr kumimoji="1" lang="ja-JP" altLang="en-US" sz="20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以下</a:t>
            </a:r>
            <a:endParaRPr kumimoji="1" lang="en-US" altLang="ja-JP" sz="2333" b="1"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endParaRPr>
          </a:p>
          <a:p>
            <a:pPr marL="479981" indent="-311988">
              <a:spcBef>
                <a:spcPts val="267"/>
              </a:spcBef>
              <a:buFont typeface="Wingdings" panose="05000000000000000000" pitchFamily="2" charset="2"/>
              <a:buChar char="Ø"/>
            </a:pPr>
            <a:endParaRPr kumimoji="1" lang="en-US" altLang="ja-JP" sz="20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endParaRPr>
          </a:p>
          <a:p>
            <a:pPr marL="479981" indent="-311988">
              <a:spcBef>
                <a:spcPts val="267"/>
              </a:spcBef>
              <a:buFont typeface="Wingdings" panose="05000000000000000000" pitchFamily="2" charset="2"/>
              <a:buChar char="Ø"/>
            </a:pPr>
            <a:r>
              <a:rPr kumimoji="1" lang="en-US" altLang="ja-JP" sz="20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S3</a:t>
            </a:r>
            <a:r>
              <a:rPr kumimoji="1" lang="ja-JP" altLang="en-US" sz="20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へ集約することで、ライフサイクルを使用したアーカイブや、レプリケーションを利用した遠隔保管、各種分岐ツールとの連携が可能</a:t>
            </a:r>
            <a:r>
              <a:rPr kumimoji="1" lang="ja-JP" altLang="en-US" sz="200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となる</a:t>
            </a:r>
          </a:p>
        </p:txBody>
      </p:sp>
      <p:sp>
        <p:nvSpPr>
          <p:cNvPr id="25" name="Title 1">
            <a:extLst>
              <a:ext uri="{FF2B5EF4-FFF2-40B4-BE49-F238E27FC236}">
                <a16:creationId xmlns:a16="http://schemas.microsoft.com/office/drawing/2014/main" id="{2000858B-745F-4BFD-84A3-FE95917378A9}"/>
              </a:ext>
            </a:extLst>
          </p:cNvPr>
          <p:cNvSpPr>
            <a:spLocks noGrp="1"/>
          </p:cNvSpPr>
          <p:nvPr>
            <p:ph type="title"/>
          </p:nvPr>
        </p:nvSpPr>
        <p:spPr>
          <a:prstGeom prst="rect">
            <a:avLst/>
          </a:prstGeom>
        </p:spPr>
        <p:txBody>
          <a:bodyPr vert="horz" lIns="24000" tIns="24000" rIns="24000" bIns="24000" rtlCol="0" anchor="ctr" anchorCtr="0">
            <a:noAutofit/>
          </a:bodyPr>
          <a:lstStyle/>
          <a:p>
            <a:pPr lvl="0"/>
            <a:r>
              <a:rPr lang="ja-JP" altLang="en-US" b="1" dirty="0">
                <a:gradFill>
                  <a:gsLst>
                    <a:gs pos="0">
                      <a:schemeClr val="tx1">
                        <a:lumMod val="75000"/>
                      </a:schemeClr>
                    </a:gs>
                    <a:gs pos="100000">
                      <a:schemeClr val="tx1">
                        <a:lumMod val="75000"/>
                      </a:schemeClr>
                    </a:gs>
                  </a:gsLst>
                  <a:lin ang="16200000" scaled="0"/>
                </a:gradFill>
              </a:rPr>
              <a:t>ログ保管先 </a:t>
            </a:r>
            <a:r>
              <a:rPr lang="en-US" altLang="ja-JP" sz="2667" dirty="0">
                <a:gradFill>
                  <a:gsLst>
                    <a:gs pos="0">
                      <a:schemeClr val="tx1">
                        <a:lumMod val="75000"/>
                      </a:schemeClr>
                    </a:gs>
                    <a:gs pos="100000">
                      <a:schemeClr val="tx1">
                        <a:lumMod val="75000"/>
                      </a:schemeClr>
                    </a:gs>
                  </a:gsLst>
                  <a:lin ang="16200000" scaled="0"/>
                </a:gradFill>
              </a:rPr>
              <a:t>1</a:t>
            </a:r>
            <a:r>
              <a:rPr lang="ja-JP" altLang="en-US" sz="2667" dirty="0">
                <a:gradFill>
                  <a:gsLst>
                    <a:gs pos="0">
                      <a:schemeClr val="tx1">
                        <a:lumMod val="75000"/>
                      </a:schemeClr>
                    </a:gs>
                    <a:gs pos="100000">
                      <a:schemeClr val="tx1">
                        <a:lumMod val="75000"/>
                      </a:schemeClr>
                    </a:gs>
                  </a:gsLst>
                  <a:lin ang="16200000" scaled="0"/>
                </a:gradFill>
              </a:rPr>
              <a:t> </a:t>
            </a:r>
            <a:r>
              <a:rPr lang="en-US" altLang="ja-JP" sz="2667" dirty="0">
                <a:gradFill>
                  <a:gsLst>
                    <a:gs pos="0">
                      <a:schemeClr val="tx1">
                        <a:lumMod val="75000"/>
                      </a:schemeClr>
                    </a:gs>
                    <a:gs pos="100000">
                      <a:schemeClr val="tx1">
                        <a:lumMod val="75000"/>
                      </a:schemeClr>
                    </a:gs>
                  </a:gsLst>
                  <a:lin ang="16200000" scaled="0"/>
                </a:gradFill>
              </a:rPr>
              <a:t>of</a:t>
            </a:r>
            <a:r>
              <a:rPr lang="ja-JP" altLang="en-US" sz="2667" dirty="0">
                <a:gradFill>
                  <a:gsLst>
                    <a:gs pos="0">
                      <a:schemeClr val="tx1">
                        <a:lumMod val="75000"/>
                      </a:schemeClr>
                    </a:gs>
                    <a:gs pos="100000">
                      <a:schemeClr val="tx1">
                        <a:lumMod val="75000"/>
                      </a:schemeClr>
                    </a:gs>
                  </a:gsLst>
                  <a:lin ang="16200000" scaled="0"/>
                </a:gradFill>
              </a:rPr>
              <a:t> </a:t>
            </a:r>
            <a:r>
              <a:rPr lang="en-US" altLang="ja-JP" sz="2667" dirty="0">
                <a:gradFill>
                  <a:gsLst>
                    <a:gs pos="0">
                      <a:schemeClr val="tx1">
                        <a:lumMod val="75000"/>
                      </a:schemeClr>
                    </a:gs>
                    <a:gs pos="100000">
                      <a:schemeClr val="tx1">
                        <a:lumMod val="75000"/>
                      </a:schemeClr>
                    </a:gs>
                  </a:gsLst>
                  <a:lin ang="16200000" scaled="0"/>
                </a:gradFill>
              </a:rPr>
              <a:t>2</a:t>
            </a:r>
            <a:endParaRPr lang="ja-JP" altLang="en-US" b="1" dirty="0">
              <a:gradFill>
                <a:gsLst>
                  <a:gs pos="0">
                    <a:schemeClr val="tx1">
                      <a:lumMod val="75000"/>
                    </a:schemeClr>
                  </a:gs>
                  <a:gs pos="100000">
                    <a:schemeClr val="tx1">
                      <a:lumMod val="75000"/>
                    </a:schemeClr>
                  </a:gs>
                </a:gsLst>
                <a:lin ang="16200000" scaled="0"/>
              </a:gradFill>
            </a:endParaRPr>
          </a:p>
        </p:txBody>
      </p:sp>
      <p:sp>
        <p:nvSpPr>
          <p:cNvPr id="16" name="正方形/長方形 15">
            <a:extLst>
              <a:ext uri="{FF2B5EF4-FFF2-40B4-BE49-F238E27FC236}">
                <a16:creationId xmlns:a16="http://schemas.microsoft.com/office/drawing/2014/main" id="{6B885332-5841-4A87-BEF3-A37441983B47}"/>
              </a:ext>
            </a:extLst>
          </p:cNvPr>
          <p:cNvSpPr/>
          <p:nvPr/>
        </p:nvSpPr>
        <p:spPr>
          <a:xfrm>
            <a:off x="442698" y="1173646"/>
            <a:ext cx="5045280" cy="639864"/>
          </a:xfrm>
          <a:prstGeom prst="rect">
            <a:avLst/>
          </a:prstGeom>
          <a:solidFill>
            <a:schemeClr val="tx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ctr"/>
          <a:lstStyle/>
          <a:p>
            <a:pPr algn="ctr"/>
            <a:r>
              <a:rPr kumimoji="1" lang="ja-JP" altLang="en-US" sz="2667" dirty="0">
                <a:gradFill>
                  <a:gsLst>
                    <a:gs pos="0">
                      <a:schemeClr val="bg1"/>
                    </a:gs>
                    <a:gs pos="100000">
                      <a:schemeClr val="bg1"/>
                    </a:gs>
                  </a:gsLst>
                  <a:lin ang="5400000" scaled="1"/>
                </a:gradFill>
                <a:latin typeface="Meiryo" panose="020B0604030504040204" pitchFamily="34" charset="-128"/>
                <a:ea typeface="Meiryo" panose="020B0604030504040204" pitchFamily="34" charset="-128"/>
              </a:rPr>
              <a:t>ログの集約保管</a:t>
            </a:r>
          </a:p>
        </p:txBody>
      </p:sp>
      <p:sp>
        <p:nvSpPr>
          <p:cNvPr id="19" name="正方形/長方形 18">
            <a:extLst>
              <a:ext uri="{FF2B5EF4-FFF2-40B4-BE49-F238E27FC236}">
                <a16:creationId xmlns:a16="http://schemas.microsoft.com/office/drawing/2014/main" id="{8B8D92EC-0ADA-4EAE-9154-833F13AEDAE1}"/>
              </a:ext>
            </a:extLst>
          </p:cNvPr>
          <p:cNvSpPr/>
          <p:nvPr/>
        </p:nvSpPr>
        <p:spPr>
          <a:xfrm>
            <a:off x="6096002" y="1173646"/>
            <a:ext cx="5902960" cy="63986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ctr"/>
          <a:lstStyle/>
          <a:p>
            <a:pPr algn="ctr"/>
            <a:r>
              <a:rPr kumimoji="1" lang="ja-JP" altLang="en-US" sz="2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ログ集約のイメージ</a:t>
            </a:r>
            <a:endParaRPr kumimoji="1" lang="en-US" altLang="ja-JP" sz="2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endParaRPr>
          </a:p>
        </p:txBody>
      </p:sp>
      <p:cxnSp>
        <p:nvCxnSpPr>
          <p:cNvPr id="20" name="直線コネクタ 19">
            <a:extLst>
              <a:ext uri="{FF2B5EF4-FFF2-40B4-BE49-F238E27FC236}">
                <a16:creationId xmlns:a16="http://schemas.microsoft.com/office/drawing/2014/main" id="{871AC373-BCA6-4E74-A9EC-07C91B9AE204}"/>
              </a:ext>
            </a:extLst>
          </p:cNvPr>
          <p:cNvCxnSpPr>
            <a:cxnSpLocks/>
          </p:cNvCxnSpPr>
          <p:nvPr/>
        </p:nvCxnSpPr>
        <p:spPr>
          <a:xfrm>
            <a:off x="6095823" y="1813509"/>
            <a:ext cx="5905449" cy="0"/>
          </a:xfrm>
          <a:prstGeom prst="line">
            <a:avLst/>
          </a:prstGeom>
          <a:ln>
            <a:solidFill>
              <a:srgbClr val="2A2E32"/>
            </a:solidFill>
          </a:ln>
          <a:effectLst/>
        </p:spPr>
        <p:style>
          <a:lnRef idx="2">
            <a:schemeClr val="accent1"/>
          </a:lnRef>
          <a:fillRef idx="0">
            <a:schemeClr val="accent1"/>
          </a:fillRef>
          <a:effectRef idx="1">
            <a:schemeClr val="accent1"/>
          </a:effectRef>
          <a:fontRef idx="minor">
            <a:schemeClr val="tx1"/>
          </a:fontRef>
        </p:style>
      </p:cxnSp>
      <p:pic>
        <p:nvPicPr>
          <p:cNvPr id="39" name="Graphic 71">
            <a:extLst>
              <a:ext uri="{FF2B5EF4-FFF2-40B4-BE49-F238E27FC236}">
                <a16:creationId xmlns:a16="http://schemas.microsoft.com/office/drawing/2014/main" id="{31D711CB-BE6B-6644-AD61-BCF2CDB2A58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218687" y="3432265"/>
            <a:ext cx="672000" cy="672000"/>
          </a:xfrm>
          <a:prstGeom prst="rect">
            <a:avLst/>
          </a:prstGeom>
        </p:spPr>
      </p:pic>
      <p:pic>
        <p:nvPicPr>
          <p:cNvPr id="48" name="Graphic 51">
            <a:extLst>
              <a:ext uri="{FF2B5EF4-FFF2-40B4-BE49-F238E27FC236}">
                <a16:creationId xmlns:a16="http://schemas.microsoft.com/office/drawing/2014/main" id="{C908DA3E-1AF9-E84D-96D9-F3076F3FEBC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004140" y="3435303"/>
            <a:ext cx="672000" cy="672000"/>
          </a:xfrm>
          <a:prstGeom prst="rect">
            <a:avLst/>
          </a:prstGeom>
        </p:spPr>
      </p:pic>
      <p:sp>
        <p:nvSpPr>
          <p:cNvPr id="41" name="正方形/長方形 15">
            <a:extLst>
              <a:ext uri="{FF2B5EF4-FFF2-40B4-BE49-F238E27FC236}">
                <a16:creationId xmlns:a16="http://schemas.microsoft.com/office/drawing/2014/main" id="{6BC3EFEB-5ABF-6646-8CA5-155CFD9533CF}"/>
              </a:ext>
            </a:extLst>
          </p:cNvPr>
          <p:cNvSpPr/>
          <p:nvPr/>
        </p:nvSpPr>
        <p:spPr>
          <a:xfrm>
            <a:off x="6276140" y="2314116"/>
            <a:ext cx="1344000" cy="864000"/>
          </a:xfrm>
          <a:prstGeom prst="rect">
            <a:avLst/>
          </a:prstGeom>
          <a:solidFill>
            <a:srgbClr val="D5DBDB"/>
          </a:solidFill>
          <a:ln>
            <a:noFill/>
          </a:ln>
          <a:effectLst/>
        </p:spPr>
        <p:style>
          <a:lnRef idx="1">
            <a:schemeClr val="accent1"/>
          </a:lnRef>
          <a:fillRef idx="3">
            <a:schemeClr val="accent1"/>
          </a:fillRef>
          <a:effectRef idx="2">
            <a:schemeClr val="accent1"/>
          </a:effectRef>
          <a:fontRef idx="minor">
            <a:schemeClr val="lt1"/>
          </a:fontRef>
        </p:style>
        <p:txBody>
          <a:bodyPr wrap="none" lIns="36000" tIns="36000" rIns="36000" bIns="36000" rtlCol="0" anchor="ctr"/>
          <a:lstStyle/>
          <a:p>
            <a:pPr algn="ctr"/>
            <a:r>
              <a:rPr kumimoji="1" lang="en-US" altLang="ja-JP" sz="1500" dirty="0">
                <a:solidFill>
                  <a:schemeClr val="tx1">
                    <a:lumMod val="75000"/>
                  </a:schemeClr>
                </a:solidFill>
                <a:latin typeface="Meiryo" panose="020B0604030504040204" pitchFamily="34" charset="-128"/>
                <a:ea typeface="Meiryo" panose="020B0604030504040204" pitchFamily="34" charset="-128"/>
                <a:cs typeface="Meiryo" charset="-128"/>
              </a:rPr>
              <a:t>S3</a:t>
            </a:r>
            <a:r>
              <a:rPr kumimoji="1" lang="ja-JP" altLang="en-US" sz="1500" dirty="0">
                <a:solidFill>
                  <a:schemeClr val="tx1">
                    <a:lumMod val="75000"/>
                  </a:schemeClr>
                </a:solidFill>
                <a:latin typeface="Meiryo" panose="020B0604030504040204" pitchFamily="34" charset="-128"/>
                <a:ea typeface="Meiryo" panose="020B0604030504040204" pitchFamily="34" charset="-128"/>
                <a:cs typeface="Meiryo" charset="-128"/>
              </a:rPr>
              <a:t>に直接出力</a:t>
            </a:r>
            <a:endParaRPr kumimoji="1" lang="en-US" altLang="ja-JP" sz="1500" dirty="0">
              <a:solidFill>
                <a:schemeClr val="tx1">
                  <a:lumMod val="75000"/>
                </a:schemeClr>
              </a:solidFill>
              <a:latin typeface="Meiryo" panose="020B0604030504040204" pitchFamily="34" charset="-128"/>
              <a:ea typeface="Meiryo" panose="020B0604030504040204" pitchFamily="34" charset="-128"/>
              <a:cs typeface="Meiryo" charset="-128"/>
            </a:endParaRPr>
          </a:p>
          <a:p>
            <a:pPr algn="ctr"/>
            <a:r>
              <a:rPr kumimoji="1" lang="ja-JP" altLang="en-US" sz="1500" dirty="0">
                <a:solidFill>
                  <a:schemeClr val="tx1">
                    <a:lumMod val="75000"/>
                  </a:schemeClr>
                </a:solidFill>
                <a:latin typeface="Meiryo" panose="020B0604030504040204" pitchFamily="34" charset="-128"/>
                <a:ea typeface="Meiryo" panose="020B0604030504040204" pitchFamily="34" charset="-128"/>
                <a:cs typeface="Meiryo" charset="-128"/>
              </a:rPr>
              <a:t>するサービス</a:t>
            </a:r>
          </a:p>
        </p:txBody>
      </p:sp>
      <p:sp>
        <p:nvSpPr>
          <p:cNvPr id="45" name="正方形/長方形 15">
            <a:extLst>
              <a:ext uri="{FF2B5EF4-FFF2-40B4-BE49-F238E27FC236}">
                <a16:creationId xmlns:a16="http://schemas.microsoft.com/office/drawing/2014/main" id="{6BC3EFEB-5ABF-6646-8CA5-155CFD9533CF}"/>
              </a:ext>
            </a:extLst>
          </p:cNvPr>
          <p:cNvSpPr/>
          <p:nvPr/>
        </p:nvSpPr>
        <p:spPr>
          <a:xfrm>
            <a:off x="6302273" y="3344544"/>
            <a:ext cx="1344000" cy="864000"/>
          </a:xfrm>
          <a:prstGeom prst="rect">
            <a:avLst/>
          </a:prstGeom>
          <a:solidFill>
            <a:srgbClr val="D5DBDB"/>
          </a:solidFill>
          <a:ln>
            <a:noFill/>
          </a:ln>
          <a:effectLst/>
        </p:spPr>
        <p:style>
          <a:lnRef idx="1">
            <a:schemeClr val="accent1"/>
          </a:lnRef>
          <a:fillRef idx="3">
            <a:schemeClr val="accent1"/>
          </a:fillRef>
          <a:effectRef idx="2">
            <a:schemeClr val="accent1"/>
          </a:effectRef>
          <a:fontRef idx="minor">
            <a:schemeClr val="lt1"/>
          </a:fontRef>
        </p:style>
        <p:txBody>
          <a:bodyPr wrap="none" lIns="36000" tIns="36000" rIns="36000" bIns="36000" rtlCol="0" anchor="ctr"/>
          <a:lstStyle/>
          <a:p>
            <a:pPr algn="ctr"/>
            <a:r>
              <a:rPr kumimoji="1" lang="en-US" altLang="ja-JP" sz="1500" dirty="0">
                <a:solidFill>
                  <a:schemeClr val="tx1">
                    <a:lumMod val="75000"/>
                  </a:schemeClr>
                </a:solidFill>
                <a:latin typeface="Meiryo" panose="020B0604030504040204" pitchFamily="34" charset="-128"/>
                <a:ea typeface="Meiryo" panose="020B0604030504040204" pitchFamily="34" charset="-128"/>
                <a:cs typeface="Meiryo" charset="-128"/>
              </a:rPr>
              <a:t>AWS</a:t>
            </a:r>
          </a:p>
          <a:p>
            <a:pPr algn="ctr"/>
            <a:r>
              <a:rPr kumimoji="1" lang="ja-JP" altLang="en-US" sz="1500" dirty="0">
                <a:solidFill>
                  <a:schemeClr val="tx1">
                    <a:lumMod val="75000"/>
                  </a:schemeClr>
                </a:solidFill>
                <a:latin typeface="Meiryo" panose="020B0604030504040204" pitchFamily="34" charset="-128"/>
                <a:ea typeface="Meiryo" panose="020B0604030504040204" pitchFamily="34" charset="-128"/>
                <a:cs typeface="Meiryo" charset="-128"/>
              </a:rPr>
              <a:t>操作ログ</a:t>
            </a:r>
          </a:p>
        </p:txBody>
      </p:sp>
      <p:sp>
        <p:nvSpPr>
          <p:cNvPr id="46" name="正方形/長方形 15">
            <a:extLst>
              <a:ext uri="{FF2B5EF4-FFF2-40B4-BE49-F238E27FC236}">
                <a16:creationId xmlns:a16="http://schemas.microsoft.com/office/drawing/2014/main" id="{6BC3EFEB-5ABF-6646-8CA5-155CFD9533CF}"/>
              </a:ext>
            </a:extLst>
          </p:cNvPr>
          <p:cNvSpPr/>
          <p:nvPr/>
        </p:nvSpPr>
        <p:spPr>
          <a:xfrm>
            <a:off x="6300140" y="4587303"/>
            <a:ext cx="1344000" cy="864000"/>
          </a:xfrm>
          <a:prstGeom prst="rect">
            <a:avLst/>
          </a:prstGeom>
          <a:solidFill>
            <a:srgbClr val="D5DBDB"/>
          </a:solidFill>
          <a:ln>
            <a:noFill/>
          </a:ln>
          <a:effectLst/>
        </p:spPr>
        <p:style>
          <a:lnRef idx="1">
            <a:schemeClr val="accent1"/>
          </a:lnRef>
          <a:fillRef idx="3">
            <a:schemeClr val="accent1"/>
          </a:fillRef>
          <a:effectRef idx="2">
            <a:schemeClr val="accent1"/>
          </a:effectRef>
          <a:fontRef idx="minor">
            <a:schemeClr val="lt1"/>
          </a:fontRef>
        </p:style>
        <p:txBody>
          <a:bodyPr wrap="none" lIns="36000" tIns="36000" rIns="36000" bIns="36000" rtlCol="0" anchor="ctr"/>
          <a:lstStyle/>
          <a:p>
            <a:pPr algn="ctr"/>
            <a:r>
              <a:rPr kumimoji="1" lang="en-US" altLang="ja-JP" sz="1500" dirty="0">
                <a:solidFill>
                  <a:schemeClr val="tx1">
                    <a:lumMod val="75000"/>
                  </a:schemeClr>
                </a:solidFill>
                <a:latin typeface="Meiryo" panose="020B0604030504040204" pitchFamily="34" charset="-128"/>
                <a:ea typeface="Meiryo" panose="020B0604030504040204" pitchFamily="34" charset="-128"/>
                <a:cs typeface="Meiryo" charset="-128"/>
              </a:rPr>
              <a:t>CloudWatch</a:t>
            </a:r>
            <a:br>
              <a:rPr kumimoji="1" lang="en-US" altLang="ja-JP" sz="1500" dirty="0">
                <a:solidFill>
                  <a:schemeClr val="tx1">
                    <a:lumMod val="75000"/>
                  </a:schemeClr>
                </a:solidFill>
                <a:latin typeface="Meiryo" panose="020B0604030504040204" pitchFamily="34" charset="-128"/>
                <a:ea typeface="Meiryo" panose="020B0604030504040204" pitchFamily="34" charset="-128"/>
                <a:cs typeface="Meiryo" charset="-128"/>
              </a:rPr>
            </a:br>
            <a:r>
              <a:rPr kumimoji="1" lang="en-US" altLang="ja-JP" sz="1500" dirty="0">
                <a:solidFill>
                  <a:schemeClr val="tx1">
                    <a:lumMod val="75000"/>
                  </a:schemeClr>
                </a:solidFill>
                <a:latin typeface="Meiryo" panose="020B0604030504040204" pitchFamily="34" charset="-128"/>
                <a:ea typeface="Meiryo" panose="020B0604030504040204" pitchFamily="34" charset="-128"/>
                <a:cs typeface="Meiryo" charset="-128"/>
              </a:rPr>
              <a:t>Logs</a:t>
            </a:r>
            <a:r>
              <a:rPr kumimoji="1" lang="ja-JP" altLang="en-US" sz="1500" dirty="0">
                <a:solidFill>
                  <a:schemeClr val="tx1">
                    <a:lumMod val="75000"/>
                  </a:schemeClr>
                </a:solidFill>
                <a:latin typeface="Meiryo" panose="020B0604030504040204" pitchFamily="34" charset="-128"/>
                <a:ea typeface="Meiryo" panose="020B0604030504040204" pitchFamily="34" charset="-128"/>
                <a:cs typeface="Meiryo" charset="-128"/>
              </a:rPr>
              <a:t>へ出力</a:t>
            </a:r>
            <a:endParaRPr kumimoji="1" lang="en-US" altLang="ja-JP" sz="1500" dirty="0">
              <a:solidFill>
                <a:schemeClr val="tx1">
                  <a:lumMod val="75000"/>
                </a:schemeClr>
              </a:solidFill>
              <a:latin typeface="Meiryo" panose="020B0604030504040204" pitchFamily="34" charset="-128"/>
              <a:ea typeface="Meiryo" panose="020B0604030504040204" pitchFamily="34" charset="-128"/>
              <a:cs typeface="Meiryo" charset="-128"/>
            </a:endParaRPr>
          </a:p>
        </p:txBody>
      </p:sp>
      <p:cxnSp>
        <p:nvCxnSpPr>
          <p:cNvPr id="49" name="直線矢印コネクタ 48"/>
          <p:cNvCxnSpPr>
            <a:cxnSpLocks/>
            <a:stCxn id="46" idx="3"/>
            <a:endCxn id="37" idx="1"/>
          </p:cNvCxnSpPr>
          <p:nvPr/>
        </p:nvCxnSpPr>
        <p:spPr>
          <a:xfrm>
            <a:off x="7644141" y="5019303"/>
            <a:ext cx="359607" cy="2"/>
          </a:xfrm>
          <a:prstGeom prst="straightConnector1">
            <a:avLst/>
          </a:prstGeom>
          <a:ln w="12700">
            <a:solidFill>
              <a:srgbClr val="163D5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50" name="直線矢印コネクタ 49"/>
          <p:cNvCxnSpPr>
            <a:stCxn id="45" idx="3"/>
            <a:endCxn id="48" idx="1"/>
          </p:cNvCxnSpPr>
          <p:nvPr/>
        </p:nvCxnSpPr>
        <p:spPr>
          <a:xfrm flipV="1">
            <a:off x="7646273" y="3771303"/>
            <a:ext cx="357867" cy="5242"/>
          </a:xfrm>
          <a:prstGeom prst="straightConnector1">
            <a:avLst/>
          </a:prstGeom>
          <a:ln w="12700">
            <a:solidFill>
              <a:srgbClr val="163D5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51" name="直線矢印コネクタ 50"/>
          <p:cNvCxnSpPr>
            <a:cxnSpLocks/>
            <a:stCxn id="37" idx="3"/>
          </p:cNvCxnSpPr>
          <p:nvPr/>
        </p:nvCxnSpPr>
        <p:spPr>
          <a:xfrm flipV="1">
            <a:off x="8675746" y="3915437"/>
            <a:ext cx="518175" cy="1103867"/>
          </a:xfrm>
          <a:prstGeom prst="straightConnector1">
            <a:avLst/>
          </a:prstGeom>
          <a:ln>
            <a:solidFill>
              <a:srgbClr val="0091DA"/>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52" name="直線矢印コネクタ 51"/>
          <p:cNvCxnSpPr>
            <a:cxnSpLocks/>
            <a:stCxn id="48" idx="3"/>
            <a:endCxn id="39" idx="1"/>
          </p:cNvCxnSpPr>
          <p:nvPr/>
        </p:nvCxnSpPr>
        <p:spPr>
          <a:xfrm flipV="1">
            <a:off x="8676140" y="3768265"/>
            <a:ext cx="542547" cy="3038"/>
          </a:xfrm>
          <a:prstGeom prst="straightConnector1">
            <a:avLst/>
          </a:prstGeom>
          <a:ln>
            <a:solidFill>
              <a:srgbClr val="0091DA"/>
            </a:solidFill>
            <a:tailEnd type="arrow"/>
          </a:ln>
          <a:effectLst/>
        </p:spPr>
        <p:style>
          <a:lnRef idx="2">
            <a:schemeClr val="accent1"/>
          </a:lnRef>
          <a:fillRef idx="0">
            <a:schemeClr val="accent1"/>
          </a:fillRef>
          <a:effectRef idx="1">
            <a:schemeClr val="accent1"/>
          </a:effectRef>
          <a:fontRef idx="minor">
            <a:schemeClr val="tx1"/>
          </a:fontRef>
        </p:style>
      </p:cxnSp>
      <p:sp>
        <p:nvSpPr>
          <p:cNvPr id="54" name="正方形/長方形 15">
            <a:extLst>
              <a:ext uri="{FF2B5EF4-FFF2-40B4-BE49-F238E27FC236}">
                <a16:creationId xmlns:a16="http://schemas.microsoft.com/office/drawing/2014/main" id="{6BC3EFEB-5ABF-6646-8CA5-155CFD9533CF}"/>
              </a:ext>
            </a:extLst>
          </p:cNvPr>
          <p:cNvSpPr/>
          <p:nvPr/>
        </p:nvSpPr>
        <p:spPr>
          <a:xfrm>
            <a:off x="8904553" y="3113450"/>
            <a:ext cx="1344000" cy="36144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none" lIns="36000" tIns="36000" rIns="36000" bIns="36000" rtlCol="0" anchor="ctr"/>
          <a:lstStyle/>
          <a:p>
            <a:pPr algn="ctr"/>
            <a:r>
              <a:rPr kumimoji="1" lang="ja-JP" altLang="en-US" sz="1333">
                <a:solidFill>
                  <a:schemeClr val="tx1">
                    <a:lumMod val="75000"/>
                  </a:schemeClr>
                </a:solidFill>
                <a:latin typeface="Meiryo" panose="020B0604030504040204" pitchFamily="34" charset="-128"/>
                <a:ea typeface="Meiryo" panose="020B0604030504040204" pitchFamily="34" charset="-128"/>
                <a:cs typeface="Meiryo" charset="-128"/>
              </a:rPr>
              <a:t>ログ集約バケット</a:t>
            </a:r>
            <a:endParaRPr kumimoji="1" lang="ja-JP" altLang="en-US" sz="1333" dirty="0">
              <a:solidFill>
                <a:schemeClr val="tx1">
                  <a:lumMod val="75000"/>
                </a:schemeClr>
              </a:solidFill>
              <a:latin typeface="Meiryo" panose="020B0604030504040204" pitchFamily="34" charset="-128"/>
              <a:ea typeface="Meiryo" panose="020B0604030504040204" pitchFamily="34" charset="-128"/>
              <a:cs typeface="Meiryo" charset="-128"/>
            </a:endParaRPr>
          </a:p>
        </p:txBody>
      </p:sp>
      <p:sp>
        <p:nvSpPr>
          <p:cNvPr id="55" name="正方形/長方形 15">
            <a:extLst>
              <a:ext uri="{FF2B5EF4-FFF2-40B4-BE49-F238E27FC236}">
                <a16:creationId xmlns:a16="http://schemas.microsoft.com/office/drawing/2014/main" id="{6BC3EFEB-5ABF-6646-8CA5-155CFD9533CF}"/>
              </a:ext>
            </a:extLst>
          </p:cNvPr>
          <p:cNvSpPr/>
          <p:nvPr/>
        </p:nvSpPr>
        <p:spPr>
          <a:xfrm rot="17540521">
            <a:off x="8305304" y="4484331"/>
            <a:ext cx="1344000" cy="36144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none" lIns="36000" tIns="36000" rIns="36000" bIns="36000" rtlCol="0" anchor="ctr"/>
          <a:lstStyle/>
          <a:p>
            <a:pPr algn="ctr"/>
            <a:r>
              <a:rPr kumimoji="1" lang="en-US" altLang="ja-JP" sz="1500" b="1" dirty="0">
                <a:solidFill>
                  <a:srgbClr val="0070C0"/>
                </a:solidFill>
                <a:latin typeface="Meiryo" panose="020B0604030504040204" pitchFamily="34" charset="-128"/>
                <a:ea typeface="Meiryo" panose="020B0604030504040204" pitchFamily="34" charset="-128"/>
                <a:cs typeface="Meiryo" charset="-128"/>
              </a:rPr>
              <a:t>Export</a:t>
            </a:r>
            <a:endParaRPr kumimoji="1" lang="ja-JP" altLang="en-US" sz="1500" b="1" dirty="0">
              <a:solidFill>
                <a:srgbClr val="0070C0"/>
              </a:solidFill>
              <a:latin typeface="Meiryo" panose="020B0604030504040204" pitchFamily="34" charset="-128"/>
              <a:ea typeface="Meiryo" panose="020B0604030504040204" pitchFamily="34" charset="-128"/>
              <a:cs typeface="Meiryo" charset="-128"/>
            </a:endParaRPr>
          </a:p>
        </p:txBody>
      </p:sp>
      <p:pic>
        <p:nvPicPr>
          <p:cNvPr id="56" name="Graphic 66">
            <a:extLst>
              <a:ext uri="{FF2B5EF4-FFF2-40B4-BE49-F238E27FC236}">
                <a16:creationId xmlns:a16="http://schemas.microsoft.com/office/drawing/2014/main" id="{DD4EF17F-35B2-0149-803B-BF7E4EB41D8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1010311" y="2425568"/>
            <a:ext cx="672000" cy="672000"/>
          </a:xfrm>
          <a:prstGeom prst="rect">
            <a:avLst/>
          </a:prstGeom>
        </p:spPr>
      </p:pic>
      <p:sp>
        <p:nvSpPr>
          <p:cNvPr id="57" name="正方形/長方形 15">
            <a:extLst>
              <a:ext uri="{FF2B5EF4-FFF2-40B4-BE49-F238E27FC236}">
                <a16:creationId xmlns:a16="http://schemas.microsoft.com/office/drawing/2014/main" id="{6BC3EFEB-5ABF-6646-8CA5-155CFD9533CF}"/>
              </a:ext>
            </a:extLst>
          </p:cNvPr>
          <p:cNvSpPr/>
          <p:nvPr/>
        </p:nvSpPr>
        <p:spPr>
          <a:xfrm>
            <a:off x="10674311" y="3031745"/>
            <a:ext cx="1344000" cy="36144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none" lIns="36000" tIns="36000" rIns="36000" bIns="36000" rtlCol="0" anchor="ctr"/>
          <a:lstStyle/>
          <a:p>
            <a:pPr algn="ctr"/>
            <a:r>
              <a:rPr kumimoji="1" lang="ja-JP" altLang="en-US" sz="1333" dirty="0">
                <a:solidFill>
                  <a:schemeClr val="tx1">
                    <a:lumMod val="75000"/>
                  </a:schemeClr>
                </a:solidFill>
                <a:latin typeface="Meiryo" panose="020B0604030504040204" pitchFamily="34" charset="-128"/>
                <a:ea typeface="Meiryo" panose="020B0604030504040204" pitchFamily="34" charset="-128"/>
                <a:cs typeface="Meiryo" charset="-128"/>
              </a:rPr>
              <a:t>アーカイブ先</a:t>
            </a:r>
          </a:p>
        </p:txBody>
      </p:sp>
      <p:pic>
        <p:nvPicPr>
          <p:cNvPr id="61" name="Graphic 71">
            <a:extLst>
              <a:ext uri="{FF2B5EF4-FFF2-40B4-BE49-F238E27FC236}">
                <a16:creationId xmlns:a16="http://schemas.microsoft.com/office/drawing/2014/main" id="{31D711CB-BE6B-6644-AD61-BCF2CDB2A58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010311" y="3424012"/>
            <a:ext cx="672000" cy="672000"/>
          </a:xfrm>
          <a:prstGeom prst="rect">
            <a:avLst/>
          </a:prstGeom>
        </p:spPr>
      </p:pic>
      <p:sp>
        <p:nvSpPr>
          <p:cNvPr id="62" name="正方形/長方形 15">
            <a:extLst>
              <a:ext uri="{FF2B5EF4-FFF2-40B4-BE49-F238E27FC236}">
                <a16:creationId xmlns:a16="http://schemas.microsoft.com/office/drawing/2014/main" id="{6BC3EFEB-5ABF-6646-8CA5-155CFD9533CF}"/>
              </a:ext>
            </a:extLst>
          </p:cNvPr>
          <p:cNvSpPr/>
          <p:nvPr/>
        </p:nvSpPr>
        <p:spPr>
          <a:xfrm>
            <a:off x="10674311" y="4096012"/>
            <a:ext cx="1344000" cy="36144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none" lIns="36000" tIns="36000" rIns="36000" bIns="36000" rtlCol="0" anchor="ctr"/>
          <a:lstStyle/>
          <a:p>
            <a:pPr algn="ctr"/>
            <a:r>
              <a:rPr kumimoji="1" lang="ja-JP" altLang="en-US" sz="1333" dirty="0">
                <a:solidFill>
                  <a:schemeClr val="tx1">
                    <a:lumMod val="75000"/>
                  </a:schemeClr>
                </a:solidFill>
                <a:latin typeface="Meiryo" panose="020B0604030504040204" pitchFamily="34" charset="-128"/>
                <a:ea typeface="Meiryo" panose="020B0604030504040204" pitchFamily="34" charset="-128"/>
                <a:cs typeface="Meiryo" charset="-128"/>
              </a:rPr>
              <a:t>遠隔保管</a:t>
            </a:r>
          </a:p>
        </p:txBody>
      </p:sp>
      <p:cxnSp>
        <p:nvCxnSpPr>
          <p:cNvPr id="63" name="直線矢印コネクタ 62"/>
          <p:cNvCxnSpPr>
            <a:cxnSpLocks/>
            <a:stCxn id="39" idx="3"/>
            <a:endCxn id="56" idx="1"/>
          </p:cNvCxnSpPr>
          <p:nvPr/>
        </p:nvCxnSpPr>
        <p:spPr>
          <a:xfrm flipV="1">
            <a:off x="9890687" y="2761569"/>
            <a:ext cx="1119624" cy="1006698"/>
          </a:xfrm>
          <a:prstGeom prst="straightConnector1">
            <a:avLst/>
          </a:prstGeom>
          <a:ln>
            <a:solidFill>
              <a:srgbClr val="0091DA"/>
            </a:solidFill>
            <a:prstDash val="sysDot"/>
            <a:tailEnd type="arrow"/>
          </a:ln>
          <a:effectLst/>
        </p:spPr>
        <p:style>
          <a:lnRef idx="2">
            <a:schemeClr val="accent1"/>
          </a:lnRef>
          <a:fillRef idx="0">
            <a:schemeClr val="accent1"/>
          </a:fillRef>
          <a:effectRef idx="1">
            <a:schemeClr val="accent1"/>
          </a:effectRef>
          <a:fontRef idx="minor">
            <a:schemeClr val="tx1"/>
          </a:fontRef>
        </p:style>
      </p:cxnSp>
      <p:cxnSp>
        <p:nvCxnSpPr>
          <p:cNvPr id="66" name="直線矢印コネクタ 65"/>
          <p:cNvCxnSpPr>
            <a:cxnSpLocks/>
            <a:stCxn id="39" idx="3"/>
            <a:endCxn id="61" idx="1"/>
          </p:cNvCxnSpPr>
          <p:nvPr/>
        </p:nvCxnSpPr>
        <p:spPr>
          <a:xfrm flipV="1">
            <a:off x="9890687" y="3760012"/>
            <a:ext cx="1119624" cy="8253"/>
          </a:xfrm>
          <a:prstGeom prst="straightConnector1">
            <a:avLst/>
          </a:prstGeom>
          <a:ln>
            <a:solidFill>
              <a:srgbClr val="0091DA"/>
            </a:solidFill>
            <a:prstDash val="sysDot"/>
            <a:tailEnd type="arrow"/>
          </a:ln>
          <a:effectLst/>
        </p:spPr>
        <p:style>
          <a:lnRef idx="2">
            <a:schemeClr val="accent1"/>
          </a:lnRef>
          <a:fillRef idx="0">
            <a:schemeClr val="accent1"/>
          </a:fillRef>
          <a:effectRef idx="1">
            <a:schemeClr val="accent1"/>
          </a:effectRef>
          <a:fontRef idx="minor">
            <a:schemeClr val="tx1"/>
          </a:fontRef>
        </p:style>
      </p:cxnSp>
      <p:sp>
        <p:nvSpPr>
          <p:cNvPr id="26" name="正方形/長方形 15">
            <a:extLst>
              <a:ext uri="{FF2B5EF4-FFF2-40B4-BE49-F238E27FC236}">
                <a16:creationId xmlns:a16="http://schemas.microsoft.com/office/drawing/2014/main" id="{6BC3EFEB-5ABF-6646-8CA5-155CFD9533CF}"/>
              </a:ext>
            </a:extLst>
          </p:cNvPr>
          <p:cNvSpPr/>
          <p:nvPr/>
        </p:nvSpPr>
        <p:spPr>
          <a:xfrm>
            <a:off x="7668140" y="5281863"/>
            <a:ext cx="1344000" cy="36144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none" lIns="36000" tIns="36000" rIns="36000" bIns="36000" rtlCol="0" anchor="ctr"/>
          <a:lstStyle/>
          <a:p>
            <a:pPr algn="ctr"/>
            <a:r>
              <a:rPr kumimoji="1" lang="en-US" altLang="ja-JP" sz="1333" dirty="0" err="1">
                <a:solidFill>
                  <a:schemeClr val="tx1">
                    <a:lumMod val="75000"/>
                  </a:schemeClr>
                </a:solidFill>
                <a:latin typeface="Meiryo" panose="020B0604030504040204" pitchFamily="34" charset="-128"/>
                <a:ea typeface="Meiryo" panose="020B0604030504040204" pitchFamily="34" charset="-128"/>
                <a:cs typeface="Meiryo" charset="-128"/>
              </a:rPr>
              <a:t>CloudWatch</a:t>
            </a:r>
            <a:endParaRPr kumimoji="1" lang="ja-JP" altLang="en-US" sz="1333" dirty="0">
              <a:solidFill>
                <a:schemeClr val="tx1">
                  <a:lumMod val="75000"/>
                </a:schemeClr>
              </a:solidFill>
              <a:latin typeface="Meiryo" panose="020B0604030504040204" pitchFamily="34" charset="-128"/>
              <a:ea typeface="Meiryo" panose="020B0604030504040204" pitchFamily="34" charset="-128"/>
              <a:cs typeface="Meiryo" charset="-128"/>
            </a:endParaRPr>
          </a:p>
        </p:txBody>
      </p:sp>
      <p:sp>
        <p:nvSpPr>
          <p:cNvPr id="31" name="正方形/長方形 15">
            <a:extLst>
              <a:ext uri="{FF2B5EF4-FFF2-40B4-BE49-F238E27FC236}">
                <a16:creationId xmlns:a16="http://schemas.microsoft.com/office/drawing/2014/main" id="{6BC3EFEB-5ABF-6646-8CA5-155CFD9533CF}"/>
              </a:ext>
            </a:extLst>
          </p:cNvPr>
          <p:cNvSpPr/>
          <p:nvPr/>
        </p:nvSpPr>
        <p:spPr>
          <a:xfrm>
            <a:off x="7644140" y="4011303"/>
            <a:ext cx="1344000" cy="36144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none" lIns="36000" tIns="36000" rIns="36000" bIns="36000" rtlCol="0" anchor="ctr"/>
          <a:lstStyle/>
          <a:p>
            <a:pPr algn="ctr"/>
            <a:r>
              <a:rPr kumimoji="1" lang="en-US" altLang="ja-JP" sz="1333" dirty="0" err="1">
                <a:solidFill>
                  <a:schemeClr val="tx1">
                    <a:lumMod val="75000"/>
                  </a:schemeClr>
                </a:solidFill>
                <a:latin typeface="Meiryo" panose="020B0604030504040204" pitchFamily="34" charset="-128"/>
                <a:ea typeface="Meiryo" panose="020B0604030504040204" pitchFamily="34" charset="-128"/>
                <a:cs typeface="Meiryo" charset="-128"/>
              </a:rPr>
              <a:t>CloudTrail</a:t>
            </a:r>
            <a:endParaRPr kumimoji="1" lang="ja-JP" altLang="en-US" sz="1333" dirty="0">
              <a:solidFill>
                <a:schemeClr val="tx1">
                  <a:lumMod val="75000"/>
                </a:schemeClr>
              </a:solidFill>
              <a:latin typeface="Meiryo" panose="020B0604030504040204" pitchFamily="34" charset="-128"/>
              <a:ea typeface="Meiryo" panose="020B0604030504040204" pitchFamily="34" charset="-128"/>
              <a:cs typeface="Meiryo" charset="-128"/>
            </a:endParaRPr>
          </a:p>
        </p:txBody>
      </p:sp>
      <p:sp>
        <p:nvSpPr>
          <p:cNvPr id="33" name="正方形/長方形 15">
            <a:extLst>
              <a:ext uri="{FF2B5EF4-FFF2-40B4-BE49-F238E27FC236}">
                <a16:creationId xmlns:a16="http://schemas.microsoft.com/office/drawing/2014/main" id="{6BC3EFEB-5ABF-6646-8CA5-155CFD9533CF}"/>
              </a:ext>
            </a:extLst>
          </p:cNvPr>
          <p:cNvSpPr/>
          <p:nvPr/>
        </p:nvSpPr>
        <p:spPr>
          <a:xfrm>
            <a:off x="10671464" y="5129452"/>
            <a:ext cx="1344000" cy="36144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none" lIns="36000" tIns="36000" rIns="36000" bIns="36000" rtlCol="0" anchor="ctr"/>
          <a:lstStyle/>
          <a:p>
            <a:pPr algn="ctr"/>
            <a:r>
              <a:rPr kumimoji="1" lang="ja-JP" altLang="en-US" sz="1333" dirty="0">
                <a:solidFill>
                  <a:schemeClr val="tx1">
                    <a:lumMod val="75000"/>
                  </a:schemeClr>
                </a:solidFill>
                <a:latin typeface="Meiryo" panose="020B0604030504040204" pitchFamily="34" charset="-128"/>
                <a:ea typeface="Meiryo" panose="020B0604030504040204" pitchFamily="34" charset="-128"/>
                <a:cs typeface="Meiryo" charset="-128"/>
              </a:rPr>
              <a:t>分析ツール</a:t>
            </a:r>
          </a:p>
        </p:txBody>
      </p:sp>
      <p:cxnSp>
        <p:nvCxnSpPr>
          <p:cNvPr id="34" name="直線矢印コネクタ 33"/>
          <p:cNvCxnSpPr>
            <a:cxnSpLocks/>
            <a:stCxn id="39" idx="3"/>
            <a:endCxn id="35" idx="1"/>
          </p:cNvCxnSpPr>
          <p:nvPr/>
        </p:nvCxnSpPr>
        <p:spPr>
          <a:xfrm>
            <a:off x="9890687" y="3768265"/>
            <a:ext cx="1119624" cy="1056013"/>
          </a:xfrm>
          <a:prstGeom prst="straightConnector1">
            <a:avLst/>
          </a:prstGeom>
          <a:ln>
            <a:solidFill>
              <a:srgbClr val="0091DA"/>
            </a:solidFill>
            <a:prstDash val="sysDot"/>
            <a:tailEnd type="arrow"/>
          </a:ln>
          <a:effectLst/>
        </p:spPr>
        <p:style>
          <a:lnRef idx="2">
            <a:schemeClr val="accent1"/>
          </a:lnRef>
          <a:fillRef idx="0">
            <a:schemeClr val="accent1"/>
          </a:fillRef>
          <a:effectRef idx="1">
            <a:schemeClr val="accent1"/>
          </a:effectRef>
          <a:fontRef idx="minor">
            <a:schemeClr val="tx1"/>
          </a:fontRef>
        </p:style>
      </p:cxnSp>
      <p:pic>
        <p:nvPicPr>
          <p:cNvPr id="35" name="Graphic 14">
            <a:extLst>
              <a:ext uri="{FF2B5EF4-FFF2-40B4-BE49-F238E27FC236}">
                <a16:creationId xmlns:a16="http://schemas.microsoft.com/office/drawing/2014/main" id="{AC8186D7-E0DE-7148-89B8-D6C21A7E39C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010311" y="4488278"/>
            <a:ext cx="672000" cy="6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2" name="直線矢印コネクタ 31">
            <a:extLst>
              <a:ext uri="{FF2B5EF4-FFF2-40B4-BE49-F238E27FC236}">
                <a16:creationId xmlns:a16="http://schemas.microsoft.com/office/drawing/2014/main" id="{E31FB6E0-7206-FF47-9546-B9C04B5EC3A4}"/>
              </a:ext>
            </a:extLst>
          </p:cNvPr>
          <p:cNvCxnSpPr>
            <a:cxnSpLocks/>
            <a:stCxn id="41" idx="3"/>
          </p:cNvCxnSpPr>
          <p:nvPr/>
        </p:nvCxnSpPr>
        <p:spPr>
          <a:xfrm>
            <a:off x="7620140" y="2746117"/>
            <a:ext cx="1598547" cy="874884"/>
          </a:xfrm>
          <a:prstGeom prst="straightConnector1">
            <a:avLst/>
          </a:prstGeom>
          <a:ln>
            <a:solidFill>
              <a:srgbClr val="0091DA"/>
            </a:solidFill>
            <a:tailEnd type="arrow"/>
          </a:ln>
          <a:effectLst/>
        </p:spPr>
        <p:style>
          <a:lnRef idx="2">
            <a:schemeClr val="accent1"/>
          </a:lnRef>
          <a:fillRef idx="0">
            <a:schemeClr val="accent1"/>
          </a:fillRef>
          <a:effectRef idx="1">
            <a:schemeClr val="accent1"/>
          </a:effectRef>
          <a:fontRef idx="minor">
            <a:schemeClr val="tx1"/>
          </a:fontRef>
        </p:style>
      </p:cxnSp>
      <p:pic>
        <p:nvPicPr>
          <p:cNvPr id="37" name="Graphic 17">
            <a:extLst>
              <a:ext uri="{FF2B5EF4-FFF2-40B4-BE49-F238E27FC236}">
                <a16:creationId xmlns:a16="http://schemas.microsoft.com/office/drawing/2014/main" id="{15AD9E3C-0B1F-1C4C-A9C0-0CCECDF5722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003748" y="4683305"/>
            <a:ext cx="671998" cy="671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テキスト ボックス 1">
            <a:extLst>
              <a:ext uri="{FF2B5EF4-FFF2-40B4-BE49-F238E27FC236}">
                <a16:creationId xmlns:a16="http://schemas.microsoft.com/office/drawing/2014/main" id="{618C9F0D-565E-55FF-5EE1-82719C0A1630}"/>
              </a:ext>
            </a:extLst>
          </p:cNvPr>
          <p:cNvSpPr txBox="1"/>
          <p:nvPr/>
        </p:nvSpPr>
        <p:spPr>
          <a:xfrm>
            <a:off x="10607211" y="0"/>
            <a:ext cx="1584789" cy="369332"/>
          </a:xfrm>
          <a:prstGeom prst="rect">
            <a:avLst/>
          </a:prstGeom>
          <a:noFill/>
        </p:spPr>
        <p:txBody>
          <a:bodyPr wrap="square" anchor="ctr">
            <a:spAutoFit/>
          </a:bodyPr>
          <a:lstStyle/>
          <a:p>
            <a:pPr algn="ctr"/>
            <a:r>
              <a:rPr lang="en-US" altLang="ja-JP" sz="1800" b="0" i="0" dirty="0">
                <a:solidFill>
                  <a:schemeClr val="bg1">
                    <a:lumMod val="50000"/>
                  </a:schemeClr>
                </a:solidFill>
                <a:effectLst/>
                <a:latin typeface="Meiryo" panose="020B0604030504040204" pitchFamily="34" charset="-128"/>
                <a:ea typeface="Meiryo" panose="020B0604030504040204" pitchFamily="34" charset="-128"/>
              </a:rPr>
              <a:t>SEC04-BP01</a:t>
            </a:r>
            <a:endParaRPr lang="ja-JP" altLang="en-US">
              <a:solidFill>
                <a:schemeClr val="bg1">
                  <a:lumMod val="50000"/>
                </a:schemeClr>
              </a:solidFill>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40878651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Rectangle 10">
            <a:extLst>
              <a:ext uri="{FF2B5EF4-FFF2-40B4-BE49-F238E27FC236}">
                <a16:creationId xmlns:a16="http://schemas.microsoft.com/office/drawing/2014/main" id="{CD53AA86-C6DD-4349-91EF-D6C98D099207}"/>
              </a:ext>
            </a:extLst>
          </p:cNvPr>
          <p:cNvSpPr/>
          <p:nvPr/>
        </p:nvSpPr>
        <p:spPr>
          <a:xfrm>
            <a:off x="442698" y="1892758"/>
            <a:ext cx="5047408" cy="3562379"/>
          </a:xfrm>
          <a:prstGeom prst="rect">
            <a:avLst/>
          </a:prstGeom>
        </p:spPr>
        <p:txBody>
          <a:bodyPr wrap="square" lIns="24000" tIns="24000" rIns="24000" bIns="24000">
            <a:spAutoFit/>
          </a:bodyPr>
          <a:lstStyle/>
          <a:p>
            <a:pPr marL="119995" indent="-119995">
              <a:spcBef>
                <a:spcPts val="267"/>
              </a:spcBef>
              <a:buFont typeface="Arial" panose="020B0604020202020204" pitchFamily="34" charset="0"/>
              <a:buChar char="•"/>
            </a:pPr>
            <a:r>
              <a:rPr kumimoji="1" lang="ja-JP" altLang="en-US" sz="2000" b="1"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監査ログは専用アカウントに保管</a:t>
            </a:r>
            <a:endParaRPr kumimoji="1" lang="en-US" altLang="ja-JP" sz="2000" b="1"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endParaRPr>
          </a:p>
          <a:p>
            <a:pPr marL="479981" indent="-311988">
              <a:spcBef>
                <a:spcPts val="267"/>
              </a:spcBef>
              <a:buFont typeface="Wingdings" panose="05000000000000000000" pitchFamily="2" charset="2"/>
              <a:buChar char="Ø"/>
            </a:pPr>
            <a:r>
              <a:rPr kumimoji="1" lang="ja-JP" altLang="en-US" sz="20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改ざんを</a:t>
            </a:r>
            <a:r>
              <a:rPr kumimoji="1" lang="ja-JP" altLang="en-US" sz="200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防ぎたいログはシステム</a:t>
            </a:r>
            <a:r>
              <a:rPr kumimoji="1" lang="ja-JP" altLang="en-US" sz="20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管理者であっても操作できない専用のアカウントに保管し、完全性を確保する</a:t>
            </a:r>
            <a:endParaRPr kumimoji="1" lang="en-US" altLang="ja-JP" sz="1667" b="1"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endParaRPr>
          </a:p>
          <a:p>
            <a:pPr marL="119995" indent="-119995">
              <a:spcBef>
                <a:spcPts val="267"/>
              </a:spcBef>
              <a:buFont typeface="Arial" panose="020B0604020202020204" pitchFamily="34" charset="0"/>
              <a:buChar char="•"/>
            </a:pPr>
            <a:endParaRPr kumimoji="1" lang="en-US" altLang="ja-JP" sz="2333" b="1"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endParaRPr>
          </a:p>
          <a:p>
            <a:pPr marL="119995" indent="-119995">
              <a:spcBef>
                <a:spcPts val="267"/>
              </a:spcBef>
              <a:buFont typeface="Arial" panose="020B0604020202020204" pitchFamily="34" charset="0"/>
              <a:buChar char="•"/>
            </a:pPr>
            <a:r>
              <a:rPr kumimoji="1" lang="ja-JP" altLang="en-US" sz="2000" b="1"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制約</a:t>
            </a:r>
            <a:endParaRPr kumimoji="1" lang="en-US" altLang="ja-JP" sz="2000" b="1"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endParaRPr>
          </a:p>
          <a:p>
            <a:pPr marL="479981" indent="-311988">
              <a:spcBef>
                <a:spcPts val="267"/>
              </a:spcBef>
              <a:buFont typeface="Wingdings" panose="05000000000000000000" pitchFamily="2" charset="2"/>
              <a:buChar char="Ø"/>
            </a:pPr>
            <a:r>
              <a:rPr kumimoji="1" lang="en-US" altLang="ja-JP" sz="20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KMS</a:t>
            </a:r>
            <a:r>
              <a:rPr kumimoji="1" lang="ja-JP" altLang="en-US" sz="20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暗号化しているバケットをログ出力先に指定できないサービスがある</a:t>
            </a:r>
            <a:endParaRPr kumimoji="1" lang="en-US" altLang="ja-JP" sz="2333"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endParaRPr>
          </a:p>
          <a:p>
            <a:pPr marL="973628" lvl="1" indent="-380985">
              <a:spcBef>
                <a:spcPts val="267"/>
              </a:spcBef>
              <a:buFont typeface="Wingdings" pitchFamily="2" charset="2"/>
              <a:buChar char="ü"/>
            </a:pPr>
            <a:r>
              <a:rPr kumimoji="1" lang="ja-JP" altLang="en-US" sz="1667"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出力先バケットには</a:t>
            </a:r>
            <a:r>
              <a:rPr kumimoji="1" lang="en-US" altLang="ja-JP" sz="1667"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SSE-S3</a:t>
            </a:r>
            <a:r>
              <a:rPr kumimoji="1" lang="ja-JP" altLang="en-US" sz="1667"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暗号化</a:t>
            </a:r>
            <a:r>
              <a:rPr kumimoji="1" lang="ja-JP" altLang="en-US" sz="1667">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を利用</a:t>
            </a:r>
            <a:endParaRPr kumimoji="1" lang="en-US" altLang="ja-JP" sz="1667"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endParaRPr>
          </a:p>
          <a:p>
            <a:pPr marL="973628" lvl="1" indent="-380985">
              <a:spcBef>
                <a:spcPts val="267"/>
              </a:spcBef>
              <a:buFont typeface="Wingdings" pitchFamily="2" charset="2"/>
              <a:buChar char="ü"/>
            </a:pPr>
            <a:r>
              <a:rPr kumimoji="1" lang="ja-JP" altLang="en-US" sz="1667">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必要</a:t>
            </a:r>
            <a:r>
              <a:rPr kumimoji="1" lang="ja-JP" altLang="en-US" sz="1667"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に応じて</a:t>
            </a:r>
            <a:r>
              <a:rPr kumimoji="1" lang="en-US" altLang="ja-JP" sz="1667"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KMS</a:t>
            </a:r>
            <a:r>
              <a:rPr kumimoji="1" lang="ja-JP" altLang="en-US" sz="1667"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暗号化されたバケットに再格納する等を検討</a:t>
            </a:r>
            <a:endParaRPr kumimoji="1" lang="en-US" altLang="ja-JP" sz="1667"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endParaRPr>
          </a:p>
        </p:txBody>
      </p:sp>
      <p:sp>
        <p:nvSpPr>
          <p:cNvPr id="25" name="Title 1">
            <a:extLst>
              <a:ext uri="{FF2B5EF4-FFF2-40B4-BE49-F238E27FC236}">
                <a16:creationId xmlns:a16="http://schemas.microsoft.com/office/drawing/2014/main" id="{2000858B-745F-4BFD-84A3-FE95917378A9}"/>
              </a:ext>
            </a:extLst>
          </p:cNvPr>
          <p:cNvSpPr>
            <a:spLocks noGrp="1"/>
          </p:cNvSpPr>
          <p:nvPr>
            <p:ph type="title"/>
          </p:nvPr>
        </p:nvSpPr>
        <p:spPr>
          <a:prstGeom prst="rect">
            <a:avLst/>
          </a:prstGeom>
        </p:spPr>
        <p:txBody>
          <a:bodyPr vert="horz" lIns="24000" tIns="24000" rIns="24000" bIns="24000" rtlCol="0" anchor="ctr" anchorCtr="0">
            <a:noAutofit/>
          </a:bodyPr>
          <a:lstStyle/>
          <a:p>
            <a:pPr lvl="0"/>
            <a:r>
              <a:rPr lang="ja-JP" altLang="en-US" b="1" dirty="0">
                <a:gradFill>
                  <a:gsLst>
                    <a:gs pos="0">
                      <a:schemeClr val="tx1">
                        <a:lumMod val="75000"/>
                      </a:schemeClr>
                    </a:gs>
                    <a:gs pos="100000">
                      <a:schemeClr val="tx1">
                        <a:lumMod val="75000"/>
                      </a:schemeClr>
                    </a:gs>
                  </a:gsLst>
                  <a:lin ang="16200000" scaled="0"/>
                </a:gradFill>
              </a:rPr>
              <a:t>ログ保管先 </a:t>
            </a:r>
            <a:r>
              <a:rPr lang="en-US" altLang="ja-JP" sz="2667" dirty="0">
                <a:gradFill>
                  <a:gsLst>
                    <a:gs pos="0">
                      <a:schemeClr val="tx1">
                        <a:lumMod val="75000"/>
                      </a:schemeClr>
                    </a:gs>
                    <a:gs pos="100000">
                      <a:schemeClr val="tx1">
                        <a:lumMod val="75000"/>
                      </a:schemeClr>
                    </a:gs>
                  </a:gsLst>
                  <a:lin ang="16200000" scaled="0"/>
                </a:gradFill>
              </a:rPr>
              <a:t>2</a:t>
            </a:r>
            <a:r>
              <a:rPr lang="ja-JP" altLang="en-US" sz="2667" dirty="0">
                <a:gradFill>
                  <a:gsLst>
                    <a:gs pos="0">
                      <a:schemeClr val="tx1">
                        <a:lumMod val="75000"/>
                      </a:schemeClr>
                    </a:gs>
                    <a:gs pos="100000">
                      <a:schemeClr val="tx1">
                        <a:lumMod val="75000"/>
                      </a:schemeClr>
                    </a:gs>
                  </a:gsLst>
                  <a:lin ang="16200000" scaled="0"/>
                </a:gradFill>
              </a:rPr>
              <a:t> </a:t>
            </a:r>
            <a:r>
              <a:rPr lang="en-US" altLang="ja-JP" sz="2667" dirty="0">
                <a:gradFill>
                  <a:gsLst>
                    <a:gs pos="0">
                      <a:schemeClr val="tx1">
                        <a:lumMod val="75000"/>
                      </a:schemeClr>
                    </a:gs>
                    <a:gs pos="100000">
                      <a:schemeClr val="tx1">
                        <a:lumMod val="75000"/>
                      </a:schemeClr>
                    </a:gs>
                  </a:gsLst>
                  <a:lin ang="16200000" scaled="0"/>
                </a:gradFill>
              </a:rPr>
              <a:t>of</a:t>
            </a:r>
            <a:r>
              <a:rPr lang="ja-JP" altLang="en-US" sz="2667" dirty="0">
                <a:gradFill>
                  <a:gsLst>
                    <a:gs pos="0">
                      <a:schemeClr val="tx1">
                        <a:lumMod val="75000"/>
                      </a:schemeClr>
                    </a:gs>
                    <a:gs pos="100000">
                      <a:schemeClr val="tx1">
                        <a:lumMod val="75000"/>
                      </a:schemeClr>
                    </a:gs>
                  </a:gsLst>
                  <a:lin ang="16200000" scaled="0"/>
                </a:gradFill>
              </a:rPr>
              <a:t> </a:t>
            </a:r>
            <a:r>
              <a:rPr lang="en-US" altLang="ja-JP" sz="2667" dirty="0">
                <a:gradFill>
                  <a:gsLst>
                    <a:gs pos="0">
                      <a:schemeClr val="tx1">
                        <a:lumMod val="75000"/>
                      </a:schemeClr>
                    </a:gs>
                    <a:gs pos="100000">
                      <a:schemeClr val="tx1">
                        <a:lumMod val="75000"/>
                      </a:schemeClr>
                    </a:gs>
                  </a:gsLst>
                  <a:lin ang="16200000" scaled="0"/>
                </a:gradFill>
              </a:rPr>
              <a:t>2</a:t>
            </a:r>
            <a:endParaRPr lang="ja-JP" altLang="en-US" b="1" dirty="0">
              <a:gradFill>
                <a:gsLst>
                  <a:gs pos="0">
                    <a:schemeClr val="tx1">
                      <a:lumMod val="75000"/>
                    </a:schemeClr>
                  </a:gs>
                  <a:gs pos="100000">
                    <a:schemeClr val="tx1">
                      <a:lumMod val="75000"/>
                    </a:schemeClr>
                  </a:gs>
                </a:gsLst>
                <a:lin ang="16200000" scaled="0"/>
              </a:gradFill>
            </a:endParaRPr>
          </a:p>
        </p:txBody>
      </p:sp>
      <p:sp>
        <p:nvSpPr>
          <p:cNvPr id="16" name="正方形/長方形 15">
            <a:extLst>
              <a:ext uri="{FF2B5EF4-FFF2-40B4-BE49-F238E27FC236}">
                <a16:creationId xmlns:a16="http://schemas.microsoft.com/office/drawing/2014/main" id="{6B885332-5841-4A87-BEF3-A37441983B47}"/>
              </a:ext>
            </a:extLst>
          </p:cNvPr>
          <p:cNvSpPr/>
          <p:nvPr/>
        </p:nvSpPr>
        <p:spPr>
          <a:xfrm>
            <a:off x="442698" y="1173646"/>
            <a:ext cx="5045280" cy="639864"/>
          </a:xfrm>
          <a:prstGeom prst="rect">
            <a:avLst/>
          </a:prstGeom>
          <a:solidFill>
            <a:schemeClr val="tx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ctr"/>
          <a:lstStyle/>
          <a:p>
            <a:pPr algn="ctr"/>
            <a:r>
              <a:rPr kumimoji="1" lang="ja-JP" altLang="en-US" sz="2333" dirty="0">
                <a:gradFill>
                  <a:gsLst>
                    <a:gs pos="0">
                      <a:schemeClr val="bg1"/>
                    </a:gs>
                    <a:gs pos="100000">
                      <a:schemeClr val="bg1"/>
                    </a:gs>
                  </a:gsLst>
                  <a:lin ang="5400000" scaled="1"/>
                </a:gradFill>
                <a:latin typeface="Meiryo" panose="020B0604030504040204" pitchFamily="34" charset="-128"/>
                <a:ea typeface="Meiryo" panose="020B0604030504040204" pitchFamily="34" charset="-128"/>
              </a:rPr>
              <a:t>保管先の考慮事項</a:t>
            </a:r>
          </a:p>
        </p:txBody>
      </p:sp>
      <p:sp>
        <p:nvSpPr>
          <p:cNvPr id="19" name="正方形/長方形 18">
            <a:extLst>
              <a:ext uri="{FF2B5EF4-FFF2-40B4-BE49-F238E27FC236}">
                <a16:creationId xmlns:a16="http://schemas.microsoft.com/office/drawing/2014/main" id="{8B8D92EC-0ADA-4EAE-9154-833F13AEDAE1}"/>
              </a:ext>
            </a:extLst>
          </p:cNvPr>
          <p:cNvSpPr/>
          <p:nvPr/>
        </p:nvSpPr>
        <p:spPr>
          <a:xfrm>
            <a:off x="5776982" y="1173646"/>
            <a:ext cx="5902960" cy="63986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ctr"/>
          <a:lstStyle/>
          <a:p>
            <a:pPr algn="ctr"/>
            <a:r>
              <a:rPr kumimoji="1" lang="en-US" altLang="ja-JP" sz="2333"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KMS</a:t>
            </a:r>
            <a:r>
              <a:rPr kumimoji="1" lang="ja-JP" altLang="en-US" sz="2333"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暗号化に対応していないサービス例</a:t>
            </a:r>
            <a:endParaRPr kumimoji="1" lang="en-US" altLang="ja-JP" sz="2333"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endParaRPr>
          </a:p>
        </p:txBody>
      </p:sp>
      <p:cxnSp>
        <p:nvCxnSpPr>
          <p:cNvPr id="20" name="直線コネクタ 19">
            <a:extLst>
              <a:ext uri="{FF2B5EF4-FFF2-40B4-BE49-F238E27FC236}">
                <a16:creationId xmlns:a16="http://schemas.microsoft.com/office/drawing/2014/main" id="{871AC373-BCA6-4E74-A9EC-07C91B9AE204}"/>
              </a:ext>
            </a:extLst>
          </p:cNvPr>
          <p:cNvCxnSpPr>
            <a:cxnSpLocks/>
          </p:cNvCxnSpPr>
          <p:nvPr/>
        </p:nvCxnSpPr>
        <p:spPr>
          <a:xfrm>
            <a:off x="5776802" y="1813509"/>
            <a:ext cx="6144000" cy="0"/>
          </a:xfrm>
          <a:prstGeom prst="line">
            <a:avLst/>
          </a:prstGeom>
          <a:ln>
            <a:solidFill>
              <a:srgbClr val="2A2E32"/>
            </a:solidFill>
          </a:ln>
          <a:effectLst/>
        </p:spPr>
        <p:style>
          <a:lnRef idx="2">
            <a:schemeClr val="accent1"/>
          </a:lnRef>
          <a:fillRef idx="0">
            <a:schemeClr val="accent1"/>
          </a:fillRef>
          <a:effectRef idx="1">
            <a:schemeClr val="accent1"/>
          </a:effectRef>
          <a:fontRef idx="minor">
            <a:schemeClr val="tx1"/>
          </a:fontRef>
        </p:style>
      </p:cxnSp>
      <p:sp>
        <p:nvSpPr>
          <p:cNvPr id="76" name="正方形/長方形 75">
            <a:extLst>
              <a:ext uri="{FF2B5EF4-FFF2-40B4-BE49-F238E27FC236}">
                <a16:creationId xmlns:a16="http://schemas.microsoft.com/office/drawing/2014/main" id="{8B8D92EC-0ADA-4EAE-9154-833F13AEDAE1}"/>
              </a:ext>
            </a:extLst>
          </p:cNvPr>
          <p:cNvSpPr/>
          <p:nvPr/>
        </p:nvSpPr>
        <p:spPr>
          <a:xfrm>
            <a:off x="5776982" y="1988999"/>
            <a:ext cx="6271018" cy="416221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t"/>
          <a:lstStyle/>
          <a:p>
            <a:pPr marL="457182" indent="-457182">
              <a:buFont typeface="Arial" panose="020B0604020202020204" pitchFamily="34" charset="0"/>
              <a:buChar char="•"/>
            </a:pPr>
            <a:r>
              <a:rPr kumimoji="1" lang="en-US" altLang="ja-JP" sz="200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ELB</a:t>
            </a:r>
            <a:r>
              <a:rPr kumimoji="1" lang="ja-JP" altLang="en-US" sz="200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アクセスログ</a:t>
            </a:r>
            <a:endParaRPr kumimoji="1" lang="en-US" altLang="ja-JP" sz="200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endParaRPr>
          </a:p>
          <a:p>
            <a:endParaRPr kumimoji="1" lang="en-US" altLang="ja-JP" sz="200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endParaRPr>
          </a:p>
          <a:p>
            <a:r>
              <a:rPr kumimoji="1" lang="en-US" altLang="ja-JP"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a:t>
            </a:r>
            <a:r>
              <a:rPr kumimoji="1" lang="ja-JP" altLang="en-US"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その他、個々のサービスごとに最新の情報を確認ください</a:t>
            </a:r>
            <a:endParaRPr kumimoji="1" lang="en-US" altLang="ja-JP"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endParaRPr>
          </a:p>
          <a:p>
            <a:endParaRPr kumimoji="1" lang="en-US" altLang="ja-JP" sz="833" dirty="0">
              <a:solidFill>
                <a:schemeClr val="tx1">
                  <a:lumMod val="75000"/>
                </a:schemeClr>
              </a:solidFill>
              <a:latin typeface="Meiryo" panose="020B0604030504040204" pitchFamily="34" charset="-128"/>
              <a:ea typeface="Meiryo" panose="020B0604030504040204" pitchFamily="34" charset="-128"/>
            </a:endParaRPr>
          </a:p>
          <a:p>
            <a:r>
              <a:rPr lang="en-US" altLang="ja-JP" sz="833" dirty="0">
                <a:solidFill>
                  <a:schemeClr val="tx1">
                    <a:lumMod val="75000"/>
                  </a:schemeClr>
                </a:solidFill>
                <a:latin typeface="Meiryo" panose="020B0604030504040204" pitchFamily="34" charset="-128"/>
                <a:ea typeface="Meiryo" panose="020B0604030504040204" pitchFamily="34" charset="-128"/>
              </a:rPr>
              <a:t>Application Load Balancer </a:t>
            </a:r>
            <a:r>
              <a:rPr lang="ja-JP" altLang="en-US" sz="833" dirty="0">
                <a:solidFill>
                  <a:schemeClr val="tx1">
                    <a:lumMod val="75000"/>
                  </a:schemeClr>
                </a:solidFill>
                <a:latin typeface="Meiryo" panose="020B0604030504040204" pitchFamily="34" charset="-128"/>
                <a:ea typeface="Meiryo" panose="020B0604030504040204" pitchFamily="34" charset="-128"/>
              </a:rPr>
              <a:t>のアクセスログ</a:t>
            </a:r>
          </a:p>
          <a:p>
            <a:r>
              <a:rPr kumimoji="1" lang="en-US" altLang="ja-JP" sz="833" dirty="0">
                <a:solidFill>
                  <a:schemeClr val="tx1">
                    <a:lumMod val="75000"/>
                  </a:schemeClr>
                </a:solidFill>
                <a:latin typeface="Meiryo" panose="020B0604030504040204" pitchFamily="34" charset="-128"/>
                <a:ea typeface="Meiryo" panose="020B0604030504040204" pitchFamily="34" charset="-128"/>
                <a:hlinkClick r:id="rId3"/>
              </a:rPr>
              <a:t>https://docs.aws.amazon.com/ja_jp/elasticloadbalancing/latest/application/load-balancer-access-logs.html</a:t>
            </a:r>
            <a:endParaRPr kumimoji="1" lang="en-US" altLang="ja-JP" sz="833" dirty="0">
              <a:solidFill>
                <a:schemeClr val="tx1">
                  <a:lumMod val="75000"/>
                </a:schemeClr>
              </a:solidFill>
              <a:latin typeface="Meiryo" panose="020B0604030504040204" pitchFamily="34" charset="-128"/>
              <a:ea typeface="Meiryo" panose="020B0604030504040204" pitchFamily="34" charset="-128"/>
            </a:endParaRPr>
          </a:p>
          <a:p>
            <a:r>
              <a:rPr lang="en-US" altLang="ja-JP" sz="833" dirty="0">
                <a:solidFill>
                  <a:schemeClr val="tx1">
                    <a:lumMod val="75000"/>
                  </a:schemeClr>
                </a:solidFill>
                <a:latin typeface="Meiryo" panose="020B0604030504040204" pitchFamily="34" charset="-128"/>
                <a:ea typeface="Meiryo" panose="020B0604030504040204" pitchFamily="34" charset="-128"/>
              </a:rPr>
              <a:t>Amazon S3 </a:t>
            </a:r>
            <a:r>
              <a:rPr lang="ja-JP" altLang="en-US" sz="833" dirty="0">
                <a:solidFill>
                  <a:schemeClr val="tx1">
                    <a:lumMod val="75000"/>
                  </a:schemeClr>
                </a:solidFill>
                <a:latin typeface="Meiryo" panose="020B0604030504040204" pitchFamily="34" charset="-128"/>
                <a:ea typeface="Meiryo" panose="020B0604030504040204" pitchFamily="34" charset="-128"/>
              </a:rPr>
              <a:t>で管理された暗号化キー </a:t>
            </a:r>
            <a:r>
              <a:rPr lang="en-US" altLang="ja-JP" sz="833" dirty="0">
                <a:solidFill>
                  <a:schemeClr val="tx1">
                    <a:lumMod val="75000"/>
                  </a:schemeClr>
                </a:solidFill>
                <a:latin typeface="Meiryo" panose="020B0604030504040204" pitchFamily="34" charset="-128"/>
                <a:ea typeface="Meiryo" panose="020B0604030504040204" pitchFamily="34" charset="-128"/>
              </a:rPr>
              <a:t>(SSE-S3) </a:t>
            </a:r>
            <a:r>
              <a:rPr lang="ja-JP" altLang="en-US" sz="833" dirty="0">
                <a:solidFill>
                  <a:schemeClr val="tx1">
                    <a:lumMod val="75000"/>
                  </a:schemeClr>
                </a:solidFill>
                <a:latin typeface="Meiryo" panose="020B0604030504040204" pitchFamily="34" charset="-128"/>
                <a:ea typeface="Meiryo" panose="020B0604030504040204" pitchFamily="34" charset="-128"/>
              </a:rPr>
              <a:t>が必要です。その他の暗号化オプションはサポートされていません。</a:t>
            </a:r>
            <a:endParaRPr kumimoji="1" lang="en-US" altLang="ja-JP" sz="833" dirty="0">
              <a:solidFill>
                <a:schemeClr val="tx1">
                  <a:lumMod val="75000"/>
                </a:schemeClr>
              </a:solidFill>
              <a:latin typeface="Meiryo" panose="020B0604030504040204" pitchFamily="34" charset="-128"/>
              <a:ea typeface="Meiryo" panose="020B0604030504040204" pitchFamily="34" charset="-128"/>
            </a:endParaRPr>
          </a:p>
          <a:p>
            <a:endParaRPr kumimoji="1" lang="en-US" altLang="ja-JP" sz="833" dirty="0">
              <a:solidFill>
                <a:schemeClr val="tx1">
                  <a:lumMod val="75000"/>
                </a:schemeClr>
              </a:solidFill>
              <a:latin typeface="Meiryo" panose="020B0604030504040204" pitchFamily="34" charset="-128"/>
              <a:ea typeface="Meiryo" panose="020B0604030504040204" pitchFamily="34" charset="-128"/>
            </a:endParaRPr>
          </a:p>
        </p:txBody>
      </p:sp>
      <p:sp>
        <p:nvSpPr>
          <p:cNvPr id="2" name="テキスト ボックス 1">
            <a:extLst>
              <a:ext uri="{FF2B5EF4-FFF2-40B4-BE49-F238E27FC236}">
                <a16:creationId xmlns:a16="http://schemas.microsoft.com/office/drawing/2014/main" id="{2938F57C-28AE-143C-7D40-AD8689B19D26}"/>
              </a:ext>
            </a:extLst>
          </p:cNvPr>
          <p:cNvSpPr txBox="1"/>
          <p:nvPr/>
        </p:nvSpPr>
        <p:spPr>
          <a:xfrm>
            <a:off x="10607211" y="0"/>
            <a:ext cx="1584789" cy="369332"/>
          </a:xfrm>
          <a:prstGeom prst="rect">
            <a:avLst/>
          </a:prstGeom>
          <a:noFill/>
        </p:spPr>
        <p:txBody>
          <a:bodyPr wrap="square" anchor="ctr">
            <a:spAutoFit/>
          </a:bodyPr>
          <a:lstStyle/>
          <a:p>
            <a:pPr algn="ctr"/>
            <a:r>
              <a:rPr lang="en-US" altLang="ja-JP" sz="1800" b="0" i="0" dirty="0">
                <a:solidFill>
                  <a:schemeClr val="bg1">
                    <a:lumMod val="50000"/>
                  </a:schemeClr>
                </a:solidFill>
                <a:effectLst/>
                <a:latin typeface="Meiryo" panose="020B0604030504040204" pitchFamily="34" charset="-128"/>
                <a:ea typeface="Meiryo" panose="020B0604030504040204" pitchFamily="34" charset="-128"/>
              </a:rPr>
              <a:t>SEC04-BP01</a:t>
            </a:r>
            <a:endParaRPr lang="ja-JP" altLang="en-US">
              <a:solidFill>
                <a:schemeClr val="bg1">
                  <a:lumMod val="50000"/>
                </a:schemeClr>
              </a:solidFill>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344635611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DAFE1B-9D43-D5C2-1163-7CCCD6C012E3}"/>
              </a:ext>
            </a:extLst>
          </p:cNvPr>
          <p:cNvSpPr>
            <a:spLocks noGrp="1"/>
          </p:cNvSpPr>
          <p:nvPr>
            <p:ph type="title"/>
          </p:nvPr>
        </p:nvSpPr>
        <p:spPr/>
        <p:txBody>
          <a:bodyPr/>
          <a:lstStyle/>
          <a:p>
            <a:pPr algn="l"/>
            <a:r>
              <a:rPr lang="en-JP" sz="2400" dirty="0"/>
              <a:t>レビュー観点 :検知</a:t>
            </a:r>
            <a:br>
              <a:rPr lang="en-JP" sz="2400" dirty="0"/>
            </a:br>
            <a:r>
              <a:rPr lang="en-US" sz="2800" b="0" i="0" dirty="0">
                <a:solidFill>
                  <a:srgbClr val="16191F"/>
                </a:solidFill>
                <a:effectLst/>
                <a:latin typeface="Amazon Ember" panose="020B0603020204020204" pitchFamily="34" charset="0"/>
              </a:rPr>
              <a:t>SEC04-BP02 </a:t>
            </a:r>
            <a:r>
              <a:rPr lang="ja-JP" altLang="en-US" sz="2800" b="0" i="0">
                <a:solidFill>
                  <a:srgbClr val="16191F"/>
                </a:solidFill>
                <a:effectLst/>
                <a:latin typeface="Amazon Ember" panose="020B0603020204020204" pitchFamily="34" charset="0"/>
              </a:rPr>
              <a:t>ログ、結果、メトリクスを一元的に分析する</a:t>
            </a:r>
            <a:endParaRPr lang="en-JP" sz="3600" dirty="0"/>
          </a:p>
        </p:txBody>
      </p:sp>
      <p:sp>
        <p:nvSpPr>
          <p:cNvPr id="3" name="Text Placeholder 2">
            <a:extLst>
              <a:ext uri="{FF2B5EF4-FFF2-40B4-BE49-F238E27FC236}">
                <a16:creationId xmlns:a16="http://schemas.microsoft.com/office/drawing/2014/main" id="{57D180CB-6965-22E7-4C3F-7BC75DB3949C}"/>
              </a:ext>
            </a:extLst>
          </p:cNvPr>
          <p:cNvSpPr>
            <a:spLocks noGrp="1"/>
          </p:cNvSpPr>
          <p:nvPr>
            <p:ph type="body" sz="quarter" idx="10"/>
          </p:nvPr>
        </p:nvSpPr>
        <p:spPr>
          <a:xfrm>
            <a:off x="457200" y="1371600"/>
            <a:ext cx="5344886" cy="3905251"/>
          </a:xfrm>
        </p:spPr>
        <p:txBody>
          <a:bodyPr/>
          <a:lstStyle/>
          <a:p>
            <a:r>
              <a:rPr lang="en-JP" sz="1400" dirty="0">
                <a:solidFill>
                  <a:srgbClr val="0070C0"/>
                </a:solidFill>
              </a:rPr>
              <a:t>ポイント</a:t>
            </a:r>
          </a:p>
          <a:p>
            <a:pPr marL="285750" indent="-285750">
              <a:buFont typeface="Arial" panose="020B0604020202020204" pitchFamily="34" charset="0"/>
              <a:buChar char="•"/>
            </a:pPr>
            <a:r>
              <a:rPr lang="en-US" sz="1400" dirty="0" err="1"/>
              <a:t>さまざまなシステムで生成し、収集されるれるログを統合し、一元的に分析する必要がある</a:t>
            </a:r>
            <a:r>
              <a:rPr lang="en-US" sz="1400" dirty="0"/>
              <a:t>。</a:t>
            </a:r>
          </a:p>
          <a:p>
            <a:pPr marL="285750" indent="-285750">
              <a:buFont typeface="Arial" panose="020B0604020202020204" pitchFamily="34" charset="0"/>
              <a:buChar char="•"/>
            </a:pPr>
            <a:r>
              <a:rPr lang="en-US" sz="1400" dirty="0" err="1"/>
              <a:t>セキュリティイベントとそれに続く調査のプロセスをワークフローに統合することで、正しく管理できるようにする</a:t>
            </a:r>
            <a:r>
              <a:rPr lang="en-US" sz="1400" dirty="0"/>
              <a:t>。</a:t>
            </a:r>
            <a:endParaRPr lang="en-JP" sz="1400" dirty="0"/>
          </a:p>
          <a:p>
            <a:endParaRPr lang="en-JP" sz="1400" dirty="0"/>
          </a:p>
          <a:p>
            <a:r>
              <a:rPr lang="en-JP" sz="1400" dirty="0">
                <a:solidFill>
                  <a:srgbClr val="0070C0"/>
                </a:solidFill>
              </a:rPr>
              <a:t>レビュー観点の例</a:t>
            </a:r>
            <a:endParaRPr lang="en-JP" sz="1233" dirty="0"/>
          </a:p>
          <a:p>
            <a:pPr marL="285750" indent="-285750">
              <a:buFont typeface="Arial" panose="020B0604020202020204" pitchFamily="34" charset="0"/>
              <a:buChar char="•"/>
            </a:pPr>
            <a:r>
              <a:rPr lang="en-US" sz="1400" dirty="0" err="1"/>
              <a:t>ログを一元的に分析するための仕組みを検討しているか</a:t>
            </a:r>
            <a:r>
              <a:rPr lang="en-US" sz="1400" dirty="0"/>
              <a:t>？</a:t>
            </a:r>
          </a:p>
          <a:p>
            <a:endParaRPr lang="en-JP" dirty="0"/>
          </a:p>
        </p:txBody>
      </p:sp>
      <p:sp>
        <p:nvSpPr>
          <p:cNvPr id="4" name="Text Placeholder 2">
            <a:extLst>
              <a:ext uri="{FF2B5EF4-FFF2-40B4-BE49-F238E27FC236}">
                <a16:creationId xmlns:a16="http://schemas.microsoft.com/office/drawing/2014/main" id="{0C4316A2-3607-1D72-BE64-B3FE7A37473C}"/>
              </a:ext>
            </a:extLst>
          </p:cNvPr>
          <p:cNvSpPr txBox="1">
            <a:spLocks/>
          </p:cNvSpPr>
          <p:nvPr/>
        </p:nvSpPr>
        <p:spPr>
          <a:xfrm>
            <a:off x="6389915" y="1371599"/>
            <a:ext cx="5638800" cy="3905251"/>
          </a:xfrm>
          <a:prstGeom prst="rect">
            <a:avLst/>
          </a:prstGeom>
        </p:spPr>
        <p:txBody>
          <a:bodyPr vert="horz" lIns="91440" tIns="45720" rIns="91440" bIns="45720" rtlCol="0">
            <a:noAutofit/>
          </a:bodyPr>
          <a:lstStyle>
            <a:lvl1pPr marL="0" indent="0" algn="l" defTabSz="609576" rtl="0" eaLnBrk="1" latinLnBrk="0" hangingPunct="1">
              <a:spcBef>
                <a:spcPct val="20000"/>
              </a:spcBef>
              <a:buFont typeface="Arial" panose="020B0604020202020204" pitchFamily="34" charset="0"/>
              <a:buNone/>
              <a:tabLst/>
              <a:defRPr sz="2167" b="0" i="0" kern="1200">
                <a:solidFill>
                  <a:schemeClr val="tx1"/>
                </a:solidFill>
                <a:latin typeface="Meiryo" panose="020B0604030504040204" pitchFamily="34" charset="-128"/>
                <a:ea typeface="Meiryo" panose="020B0604030504040204" pitchFamily="34" charset="-128"/>
                <a:cs typeface="Amazon Ember Regular" charset="0"/>
              </a:defRPr>
            </a:lvl1pPr>
            <a:lvl2pPr marL="596612" indent="-294999" algn="l" defTabSz="609576" rtl="0" eaLnBrk="1" latinLnBrk="0" hangingPunct="1">
              <a:spcBef>
                <a:spcPct val="20000"/>
              </a:spcBef>
              <a:buFont typeface="Arial"/>
              <a:buChar char="•"/>
              <a:tabLst/>
              <a:defRPr sz="2000" b="0" i="0" kern="1200">
                <a:solidFill>
                  <a:schemeClr val="tx1"/>
                </a:solidFill>
                <a:latin typeface="Meiryo" panose="020B0604030504040204" pitchFamily="34" charset="-128"/>
                <a:ea typeface="Meiryo" panose="020B0604030504040204" pitchFamily="34" charset="-128"/>
                <a:cs typeface="Amazon Ember Regular" charset="0"/>
              </a:defRPr>
            </a:lvl2pPr>
            <a:lvl3pPr marL="892933" indent="-302936" algn="l" defTabSz="609576" rtl="0" eaLnBrk="1" latinLnBrk="0" hangingPunct="1">
              <a:spcBef>
                <a:spcPct val="20000"/>
              </a:spcBef>
              <a:buFont typeface="Arial"/>
              <a:buChar char="•"/>
              <a:tabLst/>
              <a:defRPr sz="1833" b="0" i="0" kern="1200">
                <a:solidFill>
                  <a:schemeClr val="tx1"/>
                </a:solidFill>
                <a:latin typeface="Meiryo" panose="020B0604030504040204" pitchFamily="34" charset="-128"/>
                <a:ea typeface="Meiryo" panose="020B0604030504040204" pitchFamily="34" charset="-128"/>
                <a:cs typeface="Amazon Ember Regular" charset="0"/>
              </a:defRPr>
            </a:lvl3pPr>
            <a:lvl4pPr marL="1222326" indent="-309550" algn="l" defTabSz="609576" rtl="0" eaLnBrk="1" latinLnBrk="0" hangingPunct="1">
              <a:spcBef>
                <a:spcPct val="20000"/>
              </a:spcBef>
              <a:buFont typeface="Arial" panose="020B0604020202020204" pitchFamily="34" charset="0"/>
              <a:buChar char="•"/>
              <a:tabLst/>
              <a:defRPr sz="1667" b="0" i="0" kern="1200">
                <a:solidFill>
                  <a:schemeClr val="tx1"/>
                </a:solidFill>
                <a:latin typeface="Meiryo" panose="020B0604030504040204" pitchFamily="34" charset="-128"/>
                <a:ea typeface="Meiryo" panose="020B0604030504040204" pitchFamily="34" charset="-128"/>
                <a:cs typeface="Amazon Ember Regular" charset="0"/>
              </a:defRPr>
            </a:lvl4pPr>
            <a:lvl5pPr marL="1518648" indent="-316165" algn="l" defTabSz="609576" rtl="0" eaLnBrk="1" latinLnBrk="0" hangingPunct="1">
              <a:spcBef>
                <a:spcPct val="20000"/>
              </a:spcBef>
              <a:buFont typeface="Arial" panose="020B0604020202020204" pitchFamily="34" charset="0"/>
              <a:buChar char="•"/>
              <a:tabLst/>
              <a:defRPr sz="1583" b="0" i="0" kern="1200">
                <a:solidFill>
                  <a:schemeClr val="tx1"/>
                </a:solidFill>
                <a:latin typeface="Meiryo" panose="020B0604030504040204" pitchFamily="34" charset="-128"/>
                <a:ea typeface="Meiryo" panose="020B0604030504040204" pitchFamily="34" charset="-128"/>
                <a:cs typeface="Amazon Ember Regular" charset="0"/>
              </a:defRPr>
            </a:lvl5pPr>
            <a:lvl6pPr marL="3352666" indent="-304788" algn="l" defTabSz="609576" rtl="0" eaLnBrk="1" latinLnBrk="0" hangingPunct="1">
              <a:spcBef>
                <a:spcPct val="20000"/>
              </a:spcBef>
              <a:buFont typeface="Arial"/>
              <a:buChar char="•"/>
              <a:defRPr sz="2667" kern="1200">
                <a:solidFill>
                  <a:schemeClr val="tx1"/>
                </a:solidFill>
                <a:latin typeface="+mn-lt"/>
                <a:ea typeface="+mn-ea"/>
                <a:cs typeface="+mn-cs"/>
              </a:defRPr>
            </a:lvl6pPr>
            <a:lvl7pPr marL="3962242" indent="-304788" algn="l" defTabSz="609576" rtl="0" eaLnBrk="1" latinLnBrk="0" hangingPunct="1">
              <a:spcBef>
                <a:spcPct val="20000"/>
              </a:spcBef>
              <a:buFont typeface="Arial"/>
              <a:buChar char="•"/>
              <a:defRPr sz="2667" kern="1200">
                <a:solidFill>
                  <a:schemeClr val="tx1"/>
                </a:solidFill>
                <a:latin typeface="+mn-lt"/>
                <a:ea typeface="+mn-ea"/>
                <a:cs typeface="+mn-cs"/>
              </a:defRPr>
            </a:lvl7pPr>
            <a:lvl8pPr marL="4571817" indent="-304788" algn="l" defTabSz="609576" rtl="0" eaLnBrk="1" latinLnBrk="0" hangingPunct="1">
              <a:spcBef>
                <a:spcPct val="20000"/>
              </a:spcBef>
              <a:buFont typeface="Arial"/>
              <a:buChar char="•"/>
              <a:defRPr sz="2667" kern="1200">
                <a:solidFill>
                  <a:schemeClr val="tx1"/>
                </a:solidFill>
                <a:latin typeface="+mn-lt"/>
                <a:ea typeface="+mn-ea"/>
                <a:cs typeface="+mn-cs"/>
              </a:defRPr>
            </a:lvl8pPr>
            <a:lvl9pPr marL="5181393" indent="-304788" algn="l" defTabSz="609576" rtl="0" eaLnBrk="1" latinLnBrk="0" hangingPunct="1">
              <a:spcBef>
                <a:spcPct val="20000"/>
              </a:spcBef>
              <a:buFont typeface="Arial"/>
              <a:buChar char="•"/>
              <a:defRPr sz="2667" kern="1200">
                <a:solidFill>
                  <a:schemeClr val="tx1"/>
                </a:solidFill>
                <a:latin typeface="+mn-lt"/>
                <a:ea typeface="+mn-ea"/>
                <a:cs typeface="+mn-cs"/>
              </a:defRPr>
            </a:lvl9pPr>
          </a:lstStyle>
          <a:p>
            <a:r>
              <a:rPr lang="en-JP" sz="1400" dirty="0">
                <a:solidFill>
                  <a:srgbClr val="0070C0"/>
                </a:solidFill>
              </a:rPr>
              <a:t>実装例</a:t>
            </a:r>
          </a:p>
          <a:p>
            <a:pPr marL="285750" indent="-285750">
              <a:buFont typeface="Arial" panose="020B0604020202020204" pitchFamily="34" charset="0"/>
              <a:buChar char="•"/>
            </a:pPr>
            <a:r>
              <a:rPr lang="en-US" sz="1400" dirty="0"/>
              <a:t>Amazon Guard Duty </a:t>
            </a:r>
            <a:r>
              <a:rPr lang="en-US" sz="1400" dirty="0" err="1"/>
              <a:t>により、AWS</a:t>
            </a:r>
            <a:r>
              <a:rPr lang="en-US" sz="1400" dirty="0"/>
              <a:t> </a:t>
            </a:r>
            <a:r>
              <a:rPr lang="en-US" sz="1400" dirty="0" err="1"/>
              <a:t>CloudTrail、VPC</a:t>
            </a:r>
            <a:r>
              <a:rPr lang="en-US" sz="1400" dirty="0"/>
              <a:t> </a:t>
            </a:r>
            <a:r>
              <a:rPr lang="en-US" sz="1400" dirty="0" err="1"/>
              <a:t>DNSログ、VPC</a:t>
            </a:r>
            <a:r>
              <a:rPr lang="en-US" sz="1400" dirty="0"/>
              <a:t> Flow Logs </a:t>
            </a:r>
            <a:r>
              <a:rPr lang="en-US" sz="1400" dirty="0" err="1"/>
              <a:t>などのソースからの情報を取り込み、分析する</a:t>
            </a:r>
            <a:r>
              <a:rPr lang="en-US" sz="1400" dirty="0"/>
              <a:t>。</a:t>
            </a:r>
          </a:p>
          <a:p>
            <a:pPr marL="285750" indent="-285750">
              <a:buFont typeface="Arial" panose="020B0604020202020204" pitchFamily="34" charset="0"/>
              <a:buChar char="•"/>
            </a:pPr>
            <a:r>
              <a:rPr lang="en-US" sz="1400" dirty="0"/>
              <a:t>AWS Security </a:t>
            </a:r>
            <a:r>
              <a:rPr lang="en-US" sz="1400" dirty="0" err="1"/>
              <a:t>Hubにより、GuardDuty、AWS</a:t>
            </a:r>
            <a:r>
              <a:rPr lang="en-US" sz="1400" dirty="0"/>
              <a:t> </a:t>
            </a:r>
            <a:r>
              <a:rPr lang="en-US" sz="1400" dirty="0" err="1"/>
              <a:t>Config、Amazon</a:t>
            </a:r>
            <a:r>
              <a:rPr lang="en-US" sz="1400" dirty="0"/>
              <a:t> </a:t>
            </a:r>
            <a:r>
              <a:rPr lang="en-US" sz="1400" dirty="0" err="1"/>
              <a:t>Inspector、Amazon</a:t>
            </a:r>
            <a:r>
              <a:rPr lang="en-US" sz="1400" dirty="0"/>
              <a:t> </a:t>
            </a:r>
            <a:r>
              <a:rPr lang="en-US" sz="1400" dirty="0" err="1"/>
              <a:t>Macie、AWS</a:t>
            </a:r>
            <a:r>
              <a:rPr lang="en-US" sz="1400" dirty="0"/>
              <a:t> Firewall </a:t>
            </a:r>
            <a:r>
              <a:rPr lang="en-US" sz="1400" dirty="0" err="1"/>
              <a:t>Manager、その他サードパーティ製品などからのログを集約し、分析する</a:t>
            </a:r>
            <a:r>
              <a:rPr lang="en-US" sz="1400" dirty="0"/>
              <a:t>。</a:t>
            </a:r>
          </a:p>
          <a:p>
            <a:pPr marL="285750" indent="-285750">
              <a:buFont typeface="Arial" panose="020B0604020202020204" pitchFamily="34" charset="0"/>
              <a:buChar char="•"/>
            </a:pPr>
            <a:r>
              <a:rPr lang="en-US" sz="1400" dirty="0"/>
              <a:t>Athena </a:t>
            </a:r>
            <a:r>
              <a:rPr lang="en-US" sz="1400" dirty="0" err="1"/>
              <a:t>を利用して</a:t>
            </a:r>
            <a:r>
              <a:rPr lang="ja-JP" altLang="en-US" sz="1400"/>
              <a:t> </a:t>
            </a:r>
            <a:r>
              <a:rPr lang="en-US" altLang="ja-JP" sz="1400" dirty="0"/>
              <a:t>S3</a:t>
            </a:r>
            <a:r>
              <a:rPr lang="ja-JP" altLang="en-US" sz="1400"/>
              <a:t>上に保存されたログを分析する。</a:t>
            </a:r>
            <a:endParaRPr lang="en-US" altLang="ja-JP" sz="1400" dirty="0"/>
          </a:p>
          <a:p>
            <a:pPr marL="285750" indent="-285750">
              <a:buFont typeface="Arial" panose="020B0604020202020204" pitchFamily="34" charset="0"/>
              <a:buChar char="•"/>
            </a:pPr>
            <a:r>
              <a:rPr lang="en-US" sz="1400" dirty="0"/>
              <a:t>Amazon OpenSearch </a:t>
            </a:r>
            <a:r>
              <a:rPr lang="en-US" sz="1400" dirty="0" err="1"/>
              <a:t>Serviceの利用を検討する</a:t>
            </a:r>
            <a:r>
              <a:rPr lang="en-US" sz="1400" dirty="0"/>
              <a:t>。</a:t>
            </a:r>
            <a:endParaRPr lang="en-JP" sz="1400" dirty="0"/>
          </a:p>
          <a:p>
            <a:endParaRPr lang="en-JP" dirty="0"/>
          </a:p>
        </p:txBody>
      </p:sp>
    </p:spTree>
    <p:extLst>
      <p:ext uri="{BB962C8B-B14F-4D97-AF65-F5344CB8AC3E}">
        <p14:creationId xmlns:p14="http://schemas.microsoft.com/office/powerpoint/2010/main" val="129075818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AAA55DEE-4756-4C9B-B5BC-AB8F79CBD113}"/>
              </a:ext>
            </a:extLst>
          </p:cNvPr>
          <p:cNvSpPr>
            <a:spLocks noGrp="1"/>
          </p:cNvSpPr>
          <p:nvPr>
            <p:ph type="title"/>
          </p:nvPr>
        </p:nvSpPr>
        <p:spPr>
          <a:prstGeom prst="rect">
            <a:avLst/>
          </a:prstGeom>
        </p:spPr>
        <p:txBody>
          <a:bodyPr vert="horz" lIns="24000" tIns="24000" rIns="24000" bIns="24000" rtlCol="0" anchor="ctr" anchorCtr="0">
            <a:noAutofit/>
          </a:bodyPr>
          <a:lstStyle/>
          <a:p>
            <a:pPr lvl="0"/>
            <a:r>
              <a:rPr lang="en-US" altLang="ja-JP" b="1" dirty="0">
                <a:gradFill>
                  <a:gsLst>
                    <a:gs pos="0">
                      <a:schemeClr val="tx1">
                        <a:lumMod val="75000"/>
                      </a:schemeClr>
                    </a:gs>
                    <a:gs pos="100000">
                      <a:schemeClr val="tx1">
                        <a:lumMod val="75000"/>
                      </a:schemeClr>
                    </a:gs>
                  </a:gsLst>
                  <a:lin ang="16200000" scaled="0"/>
                </a:gradFill>
              </a:rPr>
              <a:t>AWS Security Hub</a:t>
            </a:r>
            <a:r>
              <a:rPr lang="ja-JP" altLang="en-US" b="1" dirty="0">
                <a:gradFill>
                  <a:gsLst>
                    <a:gs pos="0">
                      <a:schemeClr val="tx1">
                        <a:lumMod val="75000"/>
                      </a:schemeClr>
                    </a:gs>
                    <a:gs pos="100000">
                      <a:schemeClr val="tx1">
                        <a:lumMod val="75000"/>
                      </a:schemeClr>
                    </a:gs>
                  </a:gsLst>
                  <a:lin ang="16200000" scaled="0"/>
                </a:gradFill>
              </a:rPr>
              <a:t>の概要</a:t>
            </a:r>
          </a:p>
        </p:txBody>
      </p:sp>
      <p:sp>
        <p:nvSpPr>
          <p:cNvPr id="3" name="テキスト ボックス 2"/>
          <p:cNvSpPr txBox="1"/>
          <p:nvPr/>
        </p:nvSpPr>
        <p:spPr>
          <a:xfrm>
            <a:off x="5616003" y="1190206"/>
            <a:ext cx="6386385" cy="492443"/>
          </a:xfrm>
          <a:prstGeom prst="rect">
            <a:avLst/>
          </a:prstGeom>
          <a:solidFill>
            <a:schemeClr val="tx1">
              <a:lumMod val="75000"/>
            </a:schemeClr>
          </a:solidFill>
        </p:spPr>
        <p:txBody>
          <a:bodyPr wrap="none" lIns="120000" rtlCol="0">
            <a:noAutofit/>
          </a:bodyPr>
          <a:lstStyle/>
          <a:p>
            <a:r>
              <a:rPr kumimoji="1" lang="ja-JP" altLang="en-US" sz="2333">
                <a:solidFill>
                  <a:schemeClr val="bg1"/>
                </a:solidFill>
                <a:latin typeface="Meiryo" panose="020B0604030504040204" pitchFamily="34" charset="-128"/>
                <a:ea typeface="Meiryo" panose="020B0604030504040204" pitchFamily="34" charset="-128"/>
              </a:rPr>
              <a:t>サービス概要</a:t>
            </a:r>
            <a:endParaRPr kumimoji="1" lang="ja-JP" altLang="en-US" sz="2333" dirty="0">
              <a:solidFill>
                <a:schemeClr val="bg1"/>
              </a:solidFill>
              <a:latin typeface="Meiryo" panose="020B0604030504040204" pitchFamily="34" charset="-128"/>
              <a:ea typeface="Meiryo" panose="020B0604030504040204" pitchFamily="34" charset="-128"/>
            </a:endParaRPr>
          </a:p>
        </p:txBody>
      </p:sp>
      <p:sp>
        <p:nvSpPr>
          <p:cNvPr id="50" name="Rectangle 66"/>
          <p:cNvSpPr/>
          <p:nvPr/>
        </p:nvSpPr>
        <p:spPr>
          <a:xfrm>
            <a:off x="5616000" y="1727041"/>
            <a:ext cx="6576000" cy="4012189"/>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121920" rIns="121920" bIns="60960" numCol="1" spcCol="0" rtlCol="0" fromWordArt="0" anchor="t" anchorCtr="0" forceAA="0" compatLnSpc="1">
            <a:prstTxWarp prst="textNoShape">
              <a:avLst/>
            </a:prstTxWarp>
            <a:noAutofit/>
          </a:bodyPr>
          <a:lstStyle/>
          <a:p>
            <a:pPr marL="243401" indent="-243401">
              <a:spcBef>
                <a:spcPts val="1600"/>
              </a:spcBef>
              <a:buFont typeface="Arial" panose="020B0604020202020204" pitchFamily="34" charset="0"/>
              <a:buChar char="•"/>
            </a:pPr>
            <a:r>
              <a:rPr lang="en-US" altLang="ja-JP" sz="1667" dirty="0">
                <a:solidFill>
                  <a:schemeClr val="tx1">
                    <a:lumMod val="75000"/>
                  </a:schemeClr>
                </a:solidFill>
                <a:latin typeface="Meiryo" panose="020B0604030504040204" pitchFamily="34" charset="-128"/>
                <a:ea typeface="Meiryo" panose="020B0604030504040204" pitchFamily="34" charset="-128"/>
              </a:rPr>
              <a:t>AWS</a:t>
            </a:r>
            <a:r>
              <a:rPr lang="ja-JP" altLang="en-US" sz="1667" dirty="0">
                <a:solidFill>
                  <a:schemeClr val="tx1">
                    <a:lumMod val="75000"/>
                  </a:schemeClr>
                </a:solidFill>
                <a:latin typeface="Meiryo" panose="020B0604030504040204" pitchFamily="34" charset="-128"/>
                <a:ea typeface="Meiryo" panose="020B0604030504040204" pitchFamily="34" charset="-128"/>
              </a:rPr>
              <a:t>サービス、</a:t>
            </a:r>
            <a:r>
              <a:rPr lang="en-US" altLang="ja-JP" sz="1667" dirty="0">
                <a:solidFill>
                  <a:schemeClr val="tx1">
                    <a:lumMod val="75000"/>
                  </a:schemeClr>
                </a:solidFill>
                <a:latin typeface="Meiryo" panose="020B0604030504040204" pitchFamily="34" charset="-128"/>
                <a:ea typeface="Meiryo" panose="020B0604030504040204" pitchFamily="34" charset="-128"/>
              </a:rPr>
              <a:t>3</a:t>
            </a:r>
            <a:r>
              <a:rPr lang="en-US" altLang="ja-JP" sz="1667" baseline="30000" dirty="0">
                <a:solidFill>
                  <a:schemeClr val="tx1">
                    <a:lumMod val="75000"/>
                  </a:schemeClr>
                </a:solidFill>
                <a:latin typeface="Meiryo" panose="020B0604030504040204" pitchFamily="34" charset="-128"/>
                <a:ea typeface="Meiryo" panose="020B0604030504040204" pitchFamily="34" charset="-128"/>
              </a:rPr>
              <a:t>rd</a:t>
            </a:r>
            <a:r>
              <a:rPr lang="ja-JP" altLang="en-US" sz="1667" dirty="0">
                <a:solidFill>
                  <a:schemeClr val="tx1">
                    <a:lumMod val="75000"/>
                  </a:schemeClr>
                </a:solidFill>
                <a:latin typeface="Meiryo" panose="020B0604030504040204" pitchFamily="34" charset="-128"/>
                <a:ea typeface="Meiryo" panose="020B0604030504040204" pitchFamily="34" charset="-128"/>
              </a:rPr>
              <a:t>パーティ製ツールと統合</a:t>
            </a:r>
            <a:r>
              <a:rPr lang="ja-JP" altLang="en-US" sz="1667">
                <a:solidFill>
                  <a:schemeClr val="tx1">
                    <a:lumMod val="75000"/>
                  </a:schemeClr>
                </a:solidFill>
                <a:latin typeface="Meiryo" panose="020B0604030504040204" pitchFamily="34" charset="-128"/>
                <a:ea typeface="Meiryo" panose="020B0604030504040204" pitchFamily="34" charset="-128"/>
              </a:rPr>
              <a:t>が可能</a:t>
            </a:r>
            <a:endParaRPr lang="en-US" altLang="ja-JP" sz="1667" dirty="0">
              <a:solidFill>
                <a:schemeClr val="tx1">
                  <a:lumMod val="75000"/>
                </a:schemeClr>
              </a:solidFill>
              <a:latin typeface="Meiryo" panose="020B0604030504040204" pitchFamily="34" charset="-128"/>
              <a:ea typeface="Meiryo" panose="020B0604030504040204" pitchFamily="34" charset="-128"/>
            </a:endParaRPr>
          </a:p>
          <a:p>
            <a:pPr marL="243401" indent="-243401">
              <a:spcBef>
                <a:spcPts val="1600"/>
              </a:spcBef>
              <a:buFont typeface="Arial" panose="020B0604020202020204" pitchFamily="34" charset="0"/>
              <a:buChar char="•"/>
            </a:pPr>
            <a:endParaRPr lang="en-US" altLang="ja-JP" sz="1667" dirty="0">
              <a:solidFill>
                <a:schemeClr val="tx1">
                  <a:lumMod val="75000"/>
                </a:schemeClr>
              </a:solidFill>
              <a:latin typeface="Meiryo" panose="020B0604030504040204" pitchFamily="34" charset="-128"/>
              <a:ea typeface="Meiryo" panose="020B0604030504040204" pitchFamily="34" charset="-128"/>
            </a:endParaRPr>
          </a:p>
          <a:p>
            <a:pPr marL="243401" indent="-243401">
              <a:spcBef>
                <a:spcPts val="1600"/>
              </a:spcBef>
              <a:buFont typeface="Arial" panose="020B0604020202020204" pitchFamily="34" charset="0"/>
              <a:buChar char="•"/>
            </a:pPr>
            <a:endParaRPr lang="en-US" altLang="ja-JP" sz="1667" dirty="0">
              <a:solidFill>
                <a:schemeClr val="tx1">
                  <a:lumMod val="75000"/>
                </a:schemeClr>
              </a:solidFill>
              <a:latin typeface="Meiryo" panose="020B0604030504040204" pitchFamily="34" charset="-128"/>
              <a:ea typeface="Meiryo" panose="020B0604030504040204" pitchFamily="34" charset="-128"/>
            </a:endParaRPr>
          </a:p>
          <a:p>
            <a:pPr marL="243401" indent="-243401">
              <a:spcBef>
                <a:spcPts val="1600"/>
              </a:spcBef>
              <a:buFont typeface="Arial" panose="020B0604020202020204" pitchFamily="34" charset="0"/>
              <a:buChar char="•"/>
            </a:pPr>
            <a:endParaRPr lang="en-US" altLang="ja-JP" sz="1667" dirty="0">
              <a:solidFill>
                <a:schemeClr val="tx1">
                  <a:lumMod val="75000"/>
                </a:schemeClr>
              </a:solidFill>
              <a:latin typeface="Meiryo" panose="020B0604030504040204" pitchFamily="34" charset="-128"/>
              <a:ea typeface="Meiryo" panose="020B0604030504040204" pitchFamily="34" charset="-128"/>
            </a:endParaRPr>
          </a:p>
          <a:p>
            <a:pPr marL="243401" indent="-243401">
              <a:spcBef>
                <a:spcPts val="1600"/>
              </a:spcBef>
              <a:buFont typeface="Arial" panose="020B0604020202020204" pitchFamily="34" charset="0"/>
              <a:buChar char="•"/>
            </a:pPr>
            <a:endParaRPr lang="en-US" altLang="ja-JP" sz="1667" dirty="0">
              <a:solidFill>
                <a:schemeClr val="tx1">
                  <a:lumMod val="75000"/>
                </a:schemeClr>
              </a:solidFill>
              <a:latin typeface="Meiryo" panose="020B0604030504040204" pitchFamily="34" charset="-128"/>
              <a:ea typeface="Meiryo" panose="020B0604030504040204" pitchFamily="34" charset="-128"/>
            </a:endParaRPr>
          </a:p>
          <a:p>
            <a:pPr marL="243401" indent="-243401">
              <a:spcBef>
                <a:spcPts val="1600"/>
              </a:spcBef>
              <a:buFont typeface="Arial" panose="020B0604020202020204" pitchFamily="34" charset="0"/>
              <a:buChar char="•"/>
            </a:pPr>
            <a:r>
              <a:rPr lang="ja-JP" altLang="en-US" sz="1667">
                <a:solidFill>
                  <a:schemeClr val="tx1">
                    <a:lumMod val="75000"/>
                  </a:schemeClr>
                </a:solidFill>
                <a:latin typeface="Meiryo" panose="020B0604030504040204" pitchFamily="34" charset="-128"/>
                <a:ea typeface="Meiryo" panose="020B0604030504040204" pitchFamily="34" charset="-128"/>
              </a:rPr>
              <a:t>統一</a:t>
            </a:r>
            <a:r>
              <a:rPr lang="ja-JP" altLang="en-US" sz="1667" dirty="0">
                <a:solidFill>
                  <a:schemeClr val="tx1">
                    <a:lumMod val="75000"/>
                  </a:schemeClr>
                </a:solidFill>
                <a:latin typeface="Meiryo" panose="020B0604030504040204" pitchFamily="34" charset="-128"/>
                <a:ea typeface="Meiryo" panose="020B0604030504040204" pitchFamily="34" charset="-128"/>
              </a:rPr>
              <a:t>されたダッシュボードによるセキュリティ状況</a:t>
            </a:r>
            <a:r>
              <a:rPr lang="ja-JP" altLang="en-US" sz="1667">
                <a:solidFill>
                  <a:schemeClr val="tx1">
                    <a:lumMod val="75000"/>
                  </a:schemeClr>
                </a:solidFill>
                <a:latin typeface="Meiryo" panose="020B0604030504040204" pitchFamily="34" charset="-128"/>
                <a:ea typeface="Meiryo" panose="020B0604030504040204" pitchFamily="34" charset="-128"/>
              </a:rPr>
              <a:t>の一覧化</a:t>
            </a:r>
            <a:endParaRPr lang="en-US" altLang="ja-JP" sz="1667" dirty="0">
              <a:solidFill>
                <a:schemeClr val="tx1">
                  <a:lumMod val="75000"/>
                </a:schemeClr>
              </a:solidFill>
              <a:latin typeface="Meiryo" panose="020B0604030504040204" pitchFamily="34" charset="-128"/>
              <a:ea typeface="Meiryo" panose="020B0604030504040204" pitchFamily="34" charset="-128"/>
            </a:endParaRPr>
          </a:p>
          <a:p>
            <a:pPr marL="243401" indent="-243401">
              <a:spcBef>
                <a:spcPts val="1600"/>
              </a:spcBef>
              <a:buFont typeface="Arial" panose="020B0604020202020204" pitchFamily="34" charset="0"/>
              <a:buChar char="•"/>
            </a:pPr>
            <a:r>
              <a:rPr lang="ja-JP" altLang="en-US" sz="1667">
                <a:solidFill>
                  <a:schemeClr val="tx1">
                    <a:lumMod val="75000"/>
                  </a:schemeClr>
                </a:solidFill>
                <a:latin typeface="Meiryo" panose="020B0604030504040204" pitchFamily="34" charset="-128"/>
                <a:ea typeface="Meiryo" panose="020B0604030504040204" pitchFamily="34" charset="-128"/>
              </a:rPr>
              <a:t>スキャン</a:t>
            </a:r>
            <a:r>
              <a:rPr lang="ja-JP" altLang="en-US" sz="1667" dirty="0">
                <a:solidFill>
                  <a:schemeClr val="tx1">
                    <a:lumMod val="75000"/>
                  </a:schemeClr>
                </a:solidFill>
                <a:latin typeface="Meiryo" panose="020B0604030504040204" pitchFamily="34" charset="-128"/>
                <a:ea typeface="Meiryo" panose="020B0604030504040204" pitchFamily="34" charset="-128"/>
              </a:rPr>
              <a:t>や分析のための</a:t>
            </a:r>
            <a:r>
              <a:rPr lang="ja-JP" altLang="en-US" sz="1667">
                <a:solidFill>
                  <a:schemeClr val="tx1">
                    <a:lumMod val="75000"/>
                  </a:schemeClr>
                </a:solidFill>
                <a:latin typeface="Meiryo" panose="020B0604030504040204" pitchFamily="34" charset="-128"/>
                <a:ea typeface="Meiryo" panose="020B0604030504040204" pitchFamily="34" charset="-128"/>
              </a:rPr>
              <a:t>機能を提供</a:t>
            </a:r>
            <a:endParaRPr lang="en-US" altLang="ja-JP" sz="1667" dirty="0">
              <a:solidFill>
                <a:schemeClr val="tx1">
                  <a:lumMod val="75000"/>
                </a:schemeClr>
              </a:solidFill>
              <a:latin typeface="Meiryo" panose="020B0604030504040204" pitchFamily="34" charset="-128"/>
              <a:ea typeface="Meiryo" panose="020B0604030504040204" pitchFamily="34" charset="-128"/>
            </a:endParaRPr>
          </a:p>
          <a:p>
            <a:pPr marL="243401" indent="-243401">
              <a:spcBef>
                <a:spcPts val="1600"/>
              </a:spcBef>
              <a:buFont typeface="Arial" panose="020B0604020202020204" pitchFamily="34" charset="0"/>
              <a:buChar char="•"/>
            </a:pPr>
            <a:r>
              <a:rPr lang="ja-JP" altLang="en-US" sz="1667">
                <a:solidFill>
                  <a:schemeClr val="tx1">
                    <a:lumMod val="75000"/>
                  </a:schemeClr>
                </a:solidFill>
                <a:latin typeface="Meiryo" panose="020B0604030504040204" pitchFamily="34" charset="-128"/>
                <a:ea typeface="Meiryo" panose="020B0604030504040204" pitchFamily="34" charset="-128"/>
              </a:rPr>
              <a:t>検出結果の優先度付けとアクションの設定を補助</a:t>
            </a:r>
            <a:endParaRPr lang="en-US" altLang="ja-JP" sz="1667" dirty="0">
              <a:solidFill>
                <a:schemeClr val="tx1">
                  <a:lumMod val="75000"/>
                </a:schemeClr>
              </a:solidFill>
              <a:latin typeface="Meiryo" panose="020B0604030504040204" pitchFamily="34" charset="-128"/>
              <a:ea typeface="Meiryo" panose="020B0604030504040204" pitchFamily="34" charset="-128"/>
            </a:endParaRPr>
          </a:p>
          <a:p>
            <a:pPr marL="243401" indent="-243401">
              <a:spcBef>
                <a:spcPts val="1600"/>
              </a:spcBef>
              <a:buFont typeface="Arial" panose="020B0604020202020204" pitchFamily="34" charset="0"/>
              <a:buChar char="•"/>
            </a:pPr>
            <a:r>
              <a:rPr lang="en-US" altLang="ja-JP" sz="1667" dirty="0" err="1">
                <a:solidFill>
                  <a:schemeClr val="tx1">
                    <a:lumMod val="75000"/>
                  </a:schemeClr>
                </a:solidFill>
                <a:latin typeface="Meiryo" panose="020B0604030504040204" pitchFamily="34" charset="-128"/>
                <a:ea typeface="Meiryo" panose="020B0604030504040204" pitchFamily="34" charset="-128"/>
              </a:rPr>
              <a:t>EventBridge</a:t>
            </a:r>
            <a:r>
              <a:rPr lang="en-US" altLang="ja-JP" sz="1667" dirty="0">
                <a:solidFill>
                  <a:schemeClr val="tx1">
                    <a:lumMod val="75000"/>
                  </a:schemeClr>
                </a:solidFill>
                <a:latin typeface="Meiryo" panose="020B0604030504040204" pitchFamily="34" charset="-128"/>
                <a:ea typeface="Meiryo" panose="020B0604030504040204" pitchFamily="34" charset="-128"/>
              </a:rPr>
              <a:t> </a:t>
            </a:r>
            <a:r>
              <a:rPr lang="ja-JP" altLang="en-US" sz="1667">
                <a:solidFill>
                  <a:schemeClr val="tx1">
                    <a:lumMod val="75000"/>
                  </a:schemeClr>
                </a:solidFill>
                <a:latin typeface="Meiryo" panose="020B0604030504040204" pitchFamily="34" charset="-128"/>
                <a:ea typeface="Meiryo" panose="020B0604030504040204" pitchFamily="34" charset="-128"/>
              </a:rPr>
              <a:t>と</a:t>
            </a:r>
            <a:r>
              <a:rPr lang="ja-JP" altLang="en-US" sz="1667" dirty="0">
                <a:solidFill>
                  <a:schemeClr val="tx1">
                    <a:lumMod val="75000"/>
                  </a:schemeClr>
                </a:solidFill>
                <a:latin typeface="Meiryo" panose="020B0604030504040204" pitchFamily="34" charset="-128"/>
                <a:ea typeface="Meiryo" panose="020B0604030504040204" pitchFamily="34" charset="-128"/>
              </a:rPr>
              <a:t>連携した通知、対応アクションの設定</a:t>
            </a:r>
            <a:endParaRPr lang="en-US" altLang="ja-JP" sz="1667" dirty="0">
              <a:solidFill>
                <a:schemeClr val="tx1">
                  <a:lumMod val="75000"/>
                </a:schemeClr>
              </a:solidFill>
              <a:latin typeface="Meiryo" panose="020B0604030504040204" pitchFamily="34" charset="-128"/>
              <a:ea typeface="Meiryo" panose="020B0604030504040204" pitchFamily="34" charset="-128"/>
            </a:endParaRPr>
          </a:p>
        </p:txBody>
      </p:sp>
      <p:pic>
        <p:nvPicPr>
          <p:cNvPr id="65" name="Graphic 35">
            <a:extLst>
              <a:ext uri="{FF2B5EF4-FFF2-40B4-BE49-F238E27FC236}">
                <a16:creationId xmlns:a16="http://schemas.microsoft.com/office/drawing/2014/main" id="{522E9833-29B0-9A41-9778-F6EB35FBAD8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59135" y="1226651"/>
            <a:ext cx="2688000" cy="2687998"/>
          </a:xfrm>
          <a:prstGeom prst="rect">
            <a:avLst/>
          </a:prstGeom>
        </p:spPr>
      </p:pic>
      <p:sp>
        <p:nvSpPr>
          <p:cNvPr id="27" name="テキスト ボックス 26"/>
          <p:cNvSpPr txBox="1"/>
          <p:nvPr/>
        </p:nvSpPr>
        <p:spPr>
          <a:xfrm>
            <a:off x="4023270" y="5982681"/>
            <a:ext cx="5671193" cy="861390"/>
          </a:xfrm>
          <a:prstGeom prst="rect">
            <a:avLst/>
          </a:prstGeom>
          <a:noFill/>
        </p:spPr>
        <p:txBody>
          <a:bodyPr wrap="square" rtlCol="0">
            <a:spAutoFit/>
          </a:bodyPr>
          <a:lstStyle/>
          <a:p>
            <a:r>
              <a:rPr kumimoji="1" lang="en-US" altLang="ja-JP" sz="833" dirty="0">
                <a:solidFill>
                  <a:schemeClr val="tx1">
                    <a:lumMod val="75000"/>
                  </a:schemeClr>
                </a:solidFill>
                <a:latin typeface="Meiryo" panose="020B0604030504040204" pitchFamily="34" charset="-128"/>
                <a:ea typeface="Meiryo" panose="020B0604030504040204" pitchFamily="34" charset="-128"/>
              </a:rPr>
              <a:t>Product integrations in AWS Security Hub</a:t>
            </a:r>
            <a:endParaRPr kumimoji="1" lang="en-US" altLang="ja-JP" sz="833" dirty="0">
              <a:solidFill>
                <a:schemeClr val="tx1">
                  <a:lumMod val="75000"/>
                </a:schemeClr>
              </a:solidFill>
              <a:latin typeface="Meiryo" panose="020B0604030504040204" pitchFamily="34" charset="-128"/>
              <a:ea typeface="Meiryo" panose="020B0604030504040204" pitchFamily="34" charset="-128"/>
              <a:hlinkClick r:id="rId5"/>
            </a:endParaRPr>
          </a:p>
          <a:p>
            <a:r>
              <a:rPr kumimoji="1" lang="en-US" altLang="ja-JP" sz="833" dirty="0">
                <a:solidFill>
                  <a:schemeClr val="tx1">
                    <a:lumMod val="75000"/>
                  </a:schemeClr>
                </a:solidFill>
                <a:latin typeface="Meiryo" panose="020B0604030504040204" pitchFamily="34" charset="-128"/>
                <a:ea typeface="Meiryo" panose="020B0604030504040204" pitchFamily="34" charset="-128"/>
                <a:hlinkClick r:id="rId5"/>
              </a:rPr>
              <a:t>https://docs.aws.amazon.com/ja_jp/securityhub/latest/userguide/securityhub-findings-providers.html</a:t>
            </a:r>
          </a:p>
          <a:p>
            <a:r>
              <a:rPr kumimoji="1" lang="en-US" altLang="ja-JP" sz="833" dirty="0">
                <a:solidFill>
                  <a:schemeClr val="tx1">
                    <a:lumMod val="75000"/>
                  </a:schemeClr>
                </a:solidFill>
                <a:latin typeface="Meiryo" panose="020B0604030504040204" pitchFamily="34" charset="-128"/>
                <a:ea typeface="Meiryo" panose="020B0604030504040204" pitchFamily="34" charset="-128"/>
              </a:rPr>
              <a:t>AWS Security Hub </a:t>
            </a:r>
            <a:r>
              <a:rPr kumimoji="1" lang="ja-JP" altLang="en-US" sz="833">
                <a:solidFill>
                  <a:schemeClr val="tx1">
                    <a:lumMod val="75000"/>
                  </a:schemeClr>
                </a:solidFill>
                <a:latin typeface="Meiryo" panose="020B0604030504040204" pitchFamily="34" charset="-128"/>
                <a:ea typeface="Meiryo" panose="020B0604030504040204" pitchFamily="34" charset="-128"/>
              </a:rPr>
              <a:t>のよくある質問</a:t>
            </a:r>
            <a:endParaRPr kumimoji="1" lang="en-US" altLang="ja-JP" sz="833" dirty="0">
              <a:solidFill>
                <a:schemeClr val="tx1">
                  <a:lumMod val="75000"/>
                </a:schemeClr>
              </a:solidFill>
              <a:latin typeface="Meiryo" panose="020B0604030504040204" pitchFamily="34" charset="-128"/>
              <a:ea typeface="Meiryo" panose="020B0604030504040204" pitchFamily="34" charset="-128"/>
              <a:hlinkClick r:id="rId5"/>
            </a:endParaRPr>
          </a:p>
          <a:p>
            <a:r>
              <a:rPr kumimoji="1" lang="en-US" altLang="ja-JP" sz="833" dirty="0">
                <a:solidFill>
                  <a:schemeClr val="tx1">
                    <a:lumMod val="75000"/>
                  </a:schemeClr>
                </a:solidFill>
                <a:latin typeface="Meiryo" panose="020B0604030504040204" pitchFamily="34" charset="-128"/>
                <a:ea typeface="Meiryo" panose="020B0604030504040204" pitchFamily="34" charset="-128"/>
                <a:hlinkClick r:id="rId5"/>
              </a:rPr>
              <a:t>https://aws.amazon.com/jp/security-hub/faqs/</a:t>
            </a:r>
          </a:p>
          <a:p>
            <a:r>
              <a:rPr kumimoji="1" lang="en-US" altLang="ja-JP" sz="833" dirty="0">
                <a:solidFill>
                  <a:schemeClr val="tx1">
                    <a:lumMod val="75000"/>
                  </a:schemeClr>
                </a:solidFill>
                <a:latin typeface="Meiryo" panose="020B0604030504040204" pitchFamily="34" charset="-128"/>
                <a:ea typeface="Meiryo" panose="020B0604030504040204" pitchFamily="34" charset="-128"/>
              </a:rPr>
              <a:t>[AWS Black Belt Online Seminar] AWS Security Hub</a:t>
            </a:r>
            <a:endParaRPr kumimoji="1" lang="ja-JP" altLang="en-US" sz="833" dirty="0">
              <a:solidFill>
                <a:schemeClr val="tx1">
                  <a:lumMod val="75000"/>
                </a:schemeClr>
              </a:solidFill>
              <a:latin typeface="Meiryo" panose="020B0604030504040204" pitchFamily="34" charset="-128"/>
              <a:ea typeface="Meiryo" panose="020B0604030504040204" pitchFamily="34" charset="-128"/>
            </a:endParaRPr>
          </a:p>
          <a:p>
            <a:r>
              <a:rPr kumimoji="1" lang="en-US" altLang="ja-JP" sz="833" dirty="0">
                <a:solidFill>
                  <a:schemeClr val="tx1">
                    <a:lumMod val="75000"/>
                  </a:schemeClr>
                </a:solidFill>
                <a:latin typeface="Meiryo" panose="020B0604030504040204" pitchFamily="34" charset="-128"/>
                <a:ea typeface="Meiryo" panose="020B0604030504040204" pitchFamily="34" charset="-128"/>
                <a:hlinkClick r:id="rId6"/>
              </a:rPr>
              <a:t>https://d1.awsstatic.com/webinars/jp/pdf/services/20201013_AWS-BlackBelt-AWSSecurity Hub.pdf</a:t>
            </a:r>
          </a:p>
        </p:txBody>
      </p:sp>
      <p:cxnSp>
        <p:nvCxnSpPr>
          <p:cNvPr id="29" name="直線コネクタ 28">
            <a:extLst>
              <a:ext uri="{FF2B5EF4-FFF2-40B4-BE49-F238E27FC236}">
                <a16:creationId xmlns:a16="http://schemas.microsoft.com/office/drawing/2014/main" id="{F5BD4AE1-58CA-C54C-9D51-3E62E2F8122A}"/>
              </a:ext>
            </a:extLst>
          </p:cNvPr>
          <p:cNvCxnSpPr>
            <a:cxnSpLocks/>
          </p:cNvCxnSpPr>
          <p:nvPr/>
        </p:nvCxnSpPr>
        <p:spPr>
          <a:xfrm flipH="1">
            <a:off x="405552" y="4485000"/>
            <a:ext cx="5018448" cy="0"/>
          </a:xfrm>
          <a:prstGeom prst="line">
            <a:avLst/>
          </a:prstGeom>
          <a:ln w="38100">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31" name="正方形/長方形 30">
            <a:extLst>
              <a:ext uri="{FF2B5EF4-FFF2-40B4-BE49-F238E27FC236}">
                <a16:creationId xmlns:a16="http://schemas.microsoft.com/office/drawing/2014/main" id="{B7CCE38F-07E2-F14A-AA76-C90924614B3D}"/>
              </a:ext>
            </a:extLst>
          </p:cNvPr>
          <p:cNvSpPr/>
          <p:nvPr/>
        </p:nvSpPr>
        <p:spPr>
          <a:xfrm>
            <a:off x="431715" y="4618285"/>
            <a:ext cx="4992287" cy="1206276"/>
          </a:xfrm>
          <a:prstGeom prst="rect">
            <a:avLst/>
          </a:prstGeom>
          <a:noFill/>
          <a:ln w="1270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wrap="square" lIns="64000" tIns="64000" rIns="64000" bIns="64000" rtlCol="0" anchor="t" anchorCtr="0">
            <a:spAutoFit/>
          </a:bodyPr>
          <a:lstStyle/>
          <a:p>
            <a:pPr algn="ctr"/>
            <a:r>
              <a:rPr lang="ja-JP" altLang="en-US" sz="2333">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優先度の高いセキュリティアラートとセキュリティ状況を包括的に確認するサービス</a:t>
            </a:r>
          </a:p>
        </p:txBody>
      </p:sp>
      <p:sp>
        <p:nvSpPr>
          <p:cNvPr id="32" name="正方形/長方形 31">
            <a:extLst>
              <a:ext uri="{FF2B5EF4-FFF2-40B4-BE49-F238E27FC236}">
                <a16:creationId xmlns:a16="http://schemas.microsoft.com/office/drawing/2014/main" id="{0186EC1A-75E1-A742-B364-86BE47D88C40}"/>
              </a:ext>
            </a:extLst>
          </p:cNvPr>
          <p:cNvSpPr/>
          <p:nvPr/>
        </p:nvSpPr>
        <p:spPr>
          <a:xfrm>
            <a:off x="382273" y="3868314"/>
            <a:ext cx="5041729" cy="683328"/>
          </a:xfrm>
          <a:prstGeom prst="rect">
            <a:avLst/>
          </a:prstGeom>
          <a:ln>
            <a:noFill/>
          </a:ln>
        </p:spPr>
        <p:txBody>
          <a:bodyPr wrap="square" lIns="256000" tIns="64000" rIns="64000" bIns="64000" anchor="ctr" anchorCtr="0">
            <a:noAutofit/>
          </a:bodyPr>
          <a:lstStyle/>
          <a:p>
            <a:pPr algn="ctr"/>
            <a:r>
              <a:rPr lang="en-US" altLang="ja-JP" sz="2667" b="1"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AWS Security Hub</a:t>
            </a:r>
            <a:endParaRPr lang="ja-JP" altLang="en-US" sz="2667" b="1"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endParaRPr>
          </a:p>
        </p:txBody>
      </p:sp>
      <p:pic>
        <p:nvPicPr>
          <p:cNvPr id="33" name="Graphic 32">
            <a:extLst>
              <a:ext uri="{FF2B5EF4-FFF2-40B4-BE49-F238E27FC236}">
                <a16:creationId xmlns:a16="http://schemas.microsoft.com/office/drawing/2014/main" id="{FF92ABE5-B9FE-D241-A8A2-1460754E5065}"/>
              </a:ext>
            </a:extLst>
          </p:cNvPr>
          <p:cNvPicPr>
            <a:picLocks noChangeAspect="1"/>
          </p:cNvPicPr>
          <p:nvPr/>
        </p:nvPicPr>
        <p:blipFill>
          <a:blip r:embed="rId7" cstate="email">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8047379" y="2181524"/>
            <a:ext cx="561253" cy="561253"/>
          </a:xfrm>
          <a:prstGeom prst="rect">
            <a:avLst/>
          </a:prstGeom>
        </p:spPr>
      </p:pic>
      <p:pic>
        <p:nvPicPr>
          <p:cNvPr id="34" name="Graphic 14">
            <a:extLst>
              <a:ext uri="{FF2B5EF4-FFF2-40B4-BE49-F238E27FC236}">
                <a16:creationId xmlns:a16="http://schemas.microsoft.com/office/drawing/2014/main" id="{422BA217-F090-9B48-BA24-9A998F2CB3DE}"/>
              </a:ext>
            </a:extLst>
          </p:cNvPr>
          <p:cNvPicPr>
            <a:picLocks noChangeAspect="1"/>
          </p:cNvPicPr>
          <p:nvPr/>
        </p:nvPicPr>
        <p:blipFill>
          <a:blip r:embed="rId9" cstate="email">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8797903" y="2181524"/>
            <a:ext cx="561253" cy="561253"/>
          </a:xfrm>
          <a:prstGeom prst="rect">
            <a:avLst/>
          </a:prstGeom>
        </p:spPr>
      </p:pic>
      <p:pic>
        <p:nvPicPr>
          <p:cNvPr id="35" name="Graphic 36">
            <a:extLst>
              <a:ext uri="{FF2B5EF4-FFF2-40B4-BE49-F238E27FC236}">
                <a16:creationId xmlns:a16="http://schemas.microsoft.com/office/drawing/2014/main" id="{1C3E410B-CB37-2E45-9B67-CA2553398615}"/>
              </a:ext>
            </a:extLst>
          </p:cNvPr>
          <p:cNvPicPr>
            <a:picLocks noChangeAspect="1"/>
          </p:cNvPicPr>
          <p:nvPr/>
        </p:nvPicPr>
        <p:blipFill>
          <a:blip r:embed="rId11" cstate="email">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7327592" y="2181524"/>
            <a:ext cx="561253" cy="561253"/>
          </a:xfrm>
          <a:prstGeom prst="rect">
            <a:avLst/>
          </a:prstGeom>
        </p:spPr>
      </p:pic>
      <p:sp>
        <p:nvSpPr>
          <p:cNvPr id="36" name="Rectangle 5">
            <a:extLst>
              <a:ext uri="{FF2B5EF4-FFF2-40B4-BE49-F238E27FC236}">
                <a16:creationId xmlns:a16="http://schemas.microsoft.com/office/drawing/2014/main" id="{A11EC699-DC05-7146-AC35-3D31F71849F9}"/>
              </a:ext>
            </a:extLst>
          </p:cNvPr>
          <p:cNvSpPr/>
          <p:nvPr/>
        </p:nvSpPr>
        <p:spPr>
          <a:xfrm>
            <a:off x="10998202" y="2186958"/>
            <a:ext cx="569338" cy="560271"/>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121920" rIns="121920" bIns="60960" numCol="1" spcCol="0" rtlCol="0" fromWordArt="0" anchor="b" anchorCtr="0" forceAA="0" compatLnSpc="1">
            <a:prstTxWarp prst="textNoShape">
              <a:avLst/>
            </a:prstTxWarp>
            <a:noAutofit/>
          </a:bodyPr>
          <a:lstStyle/>
          <a:p>
            <a:pPr algn="l"/>
            <a:r>
              <a:rPr lang="en-US" sz="2000" dirty="0">
                <a:solidFill>
                  <a:schemeClr val="tx1">
                    <a:lumMod val="75000"/>
                  </a:schemeClr>
                </a:solidFill>
                <a:latin typeface="Meiryo" panose="020B0604030504040204" pitchFamily="34" charset="-128"/>
                <a:ea typeface="Meiryo" panose="020B0604030504040204" pitchFamily="34" charset="-128"/>
              </a:rPr>
              <a:t>…</a:t>
            </a:r>
          </a:p>
        </p:txBody>
      </p:sp>
      <p:sp>
        <p:nvSpPr>
          <p:cNvPr id="37" name="Rectangle 27">
            <a:extLst>
              <a:ext uri="{FF2B5EF4-FFF2-40B4-BE49-F238E27FC236}">
                <a16:creationId xmlns:a16="http://schemas.microsoft.com/office/drawing/2014/main" id="{1D0C023A-D669-3A4A-B66E-6219CFBD4F64}"/>
              </a:ext>
            </a:extLst>
          </p:cNvPr>
          <p:cNvSpPr/>
          <p:nvPr/>
        </p:nvSpPr>
        <p:spPr>
          <a:xfrm>
            <a:off x="5796052" y="2668616"/>
            <a:ext cx="668435" cy="343704"/>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121920" tIns="121920" rIns="121920" bIns="60960" numCol="1" spcCol="0" rtlCol="0" fromWordArt="0" anchor="t" anchorCtr="0" forceAA="0" compatLnSpc="1">
            <a:prstTxWarp prst="textNoShape">
              <a:avLst/>
            </a:prstTxWarp>
            <a:noAutofit/>
          </a:bodyPr>
          <a:lstStyle/>
          <a:p>
            <a:pPr algn="ctr"/>
            <a:r>
              <a:rPr lang="en-US" altLang="ja-JP" sz="1167" dirty="0" err="1">
                <a:solidFill>
                  <a:schemeClr val="tx1">
                    <a:lumMod val="75000"/>
                  </a:schemeClr>
                </a:solidFill>
                <a:latin typeface="Meiryo" panose="020B0604030504040204" pitchFamily="34" charset="-128"/>
                <a:ea typeface="Meiryo" panose="020B0604030504040204" pitchFamily="34" charset="-128"/>
              </a:rPr>
              <a:t>GuardDuty</a:t>
            </a:r>
            <a:endParaRPr lang="en-US" altLang="ja-JP" sz="1167" dirty="0">
              <a:solidFill>
                <a:schemeClr val="tx1">
                  <a:lumMod val="75000"/>
                </a:schemeClr>
              </a:solidFill>
              <a:latin typeface="Meiryo" panose="020B0604030504040204" pitchFamily="34" charset="-128"/>
              <a:ea typeface="Meiryo" panose="020B0604030504040204" pitchFamily="34" charset="-128"/>
            </a:endParaRPr>
          </a:p>
        </p:txBody>
      </p:sp>
      <p:sp>
        <p:nvSpPr>
          <p:cNvPr id="38" name="Rectangle 28">
            <a:extLst>
              <a:ext uri="{FF2B5EF4-FFF2-40B4-BE49-F238E27FC236}">
                <a16:creationId xmlns:a16="http://schemas.microsoft.com/office/drawing/2014/main" id="{97C8643D-D093-5349-A93D-87DC1FBBA1C2}"/>
              </a:ext>
            </a:extLst>
          </p:cNvPr>
          <p:cNvSpPr/>
          <p:nvPr/>
        </p:nvSpPr>
        <p:spPr>
          <a:xfrm>
            <a:off x="6604863" y="2678719"/>
            <a:ext cx="668435" cy="343704"/>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121920" tIns="121920" rIns="121920" bIns="60960" numCol="1" spcCol="0" rtlCol="0" fromWordArt="0" anchor="t" anchorCtr="0" forceAA="0" compatLnSpc="1">
            <a:prstTxWarp prst="textNoShape">
              <a:avLst/>
            </a:prstTxWarp>
            <a:noAutofit/>
          </a:bodyPr>
          <a:lstStyle/>
          <a:p>
            <a:pPr algn="ctr"/>
            <a:r>
              <a:rPr lang="en-US" altLang="ja-JP" sz="1167" dirty="0">
                <a:solidFill>
                  <a:schemeClr val="tx1">
                    <a:lumMod val="75000"/>
                  </a:schemeClr>
                </a:solidFill>
                <a:latin typeface="Meiryo" panose="020B0604030504040204" pitchFamily="34" charset="-128"/>
                <a:ea typeface="Meiryo" panose="020B0604030504040204" pitchFamily="34" charset="-128"/>
              </a:rPr>
              <a:t>Inspector</a:t>
            </a:r>
          </a:p>
        </p:txBody>
      </p:sp>
      <p:sp>
        <p:nvSpPr>
          <p:cNvPr id="39" name="Rectangle 29">
            <a:extLst>
              <a:ext uri="{FF2B5EF4-FFF2-40B4-BE49-F238E27FC236}">
                <a16:creationId xmlns:a16="http://schemas.microsoft.com/office/drawing/2014/main" id="{C6872CA0-4B68-1344-93CD-0BA8BF76C8C4}"/>
              </a:ext>
            </a:extLst>
          </p:cNvPr>
          <p:cNvSpPr/>
          <p:nvPr/>
        </p:nvSpPr>
        <p:spPr>
          <a:xfrm>
            <a:off x="8721529" y="2692801"/>
            <a:ext cx="668435" cy="343704"/>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121920" tIns="121920" rIns="121920" bIns="60960" numCol="1" spcCol="0" rtlCol="0" fromWordArt="0" anchor="t" anchorCtr="0" forceAA="0" compatLnSpc="1">
            <a:prstTxWarp prst="textNoShape">
              <a:avLst/>
            </a:prstTxWarp>
            <a:noAutofit/>
          </a:bodyPr>
          <a:lstStyle/>
          <a:p>
            <a:pPr algn="ctr"/>
            <a:r>
              <a:rPr lang="en-US" altLang="ja-JP" sz="1167" dirty="0">
                <a:solidFill>
                  <a:schemeClr val="tx1">
                    <a:lumMod val="75000"/>
                  </a:schemeClr>
                </a:solidFill>
                <a:latin typeface="Meiryo" panose="020B0604030504040204" pitchFamily="34" charset="-128"/>
                <a:ea typeface="Meiryo" panose="020B0604030504040204" pitchFamily="34" charset="-128"/>
              </a:rPr>
              <a:t>Macie</a:t>
            </a:r>
          </a:p>
        </p:txBody>
      </p:sp>
      <p:sp>
        <p:nvSpPr>
          <p:cNvPr id="40" name="Rectangle 30">
            <a:extLst>
              <a:ext uri="{FF2B5EF4-FFF2-40B4-BE49-F238E27FC236}">
                <a16:creationId xmlns:a16="http://schemas.microsoft.com/office/drawing/2014/main" id="{FE7D43F7-7E93-5A41-903D-FB3638C328E8}"/>
              </a:ext>
            </a:extLst>
          </p:cNvPr>
          <p:cNvSpPr/>
          <p:nvPr/>
        </p:nvSpPr>
        <p:spPr>
          <a:xfrm>
            <a:off x="7242605" y="2668616"/>
            <a:ext cx="668435" cy="343704"/>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121920" tIns="121920" rIns="121920" bIns="60960" numCol="1" spcCol="0" rtlCol="0" fromWordArt="0" anchor="t" anchorCtr="0" forceAA="0" compatLnSpc="1">
            <a:prstTxWarp prst="textNoShape">
              <a:avLst/>
            </a:prstTxWarp>
            <a:noAutofit/>
          </a:bodyPr>
          <a:lstStyle/>
          <a:p>
            <a:pPr algn="ctr"/>
            <a:r>
              <a:rPr lang="en-US" altLang="ja-JP" sz="1167" dirty="0">
                <a:solidFill>
                  <a:schemeClr val="tx1">
                    <a:lumMod val="75000"/>
                  </a:schemeClr>
                </a:solidFill>
                <a:latin typeface="Meiryo" panose="020B0604030504040204" pitchFamily="34" charset="-128"/>
                <a:ea typeface="Meiryo" panose="020B0604030504040204" pitchFamily="34" charset="-128"/>
              </a:rPr>
              <a:t>IAM</a:t>
            </a:r>
          </a:p>
          <a:p>
            <a:pPr algn="ctr"/>
            <a:r>
              <a:rPr lang="en-US" altLang="ja-JP" sz="1167" dirty="0">
                <a:solidFill>
                  <a:schemeClr val="tx1">
                    <a:lumMod val="75000"/>
                  </a:schemeClr>
                </a:solidFill>
                <a:latin typeface="Meiryo" panose="020B0604030504040204" pitchFamily="34" charset="-128"/>
                <a:ea typeface="Meiryo" panose="020B0604030504040204" pitchFamily="34" charset="-128"/>
              </a:rPr>
              <a:t>Analyzer</a:t>
            </a:r>
          </a:p>
        </p:txBody>
      </p:sp>
      <p:sp>
        <p:nvSpPr>
          <p:cNvPr id="41" name="Rectangle 31">
            <a:extLst>
              <a:ext uri="{FF2B5EF4-FFF2-40B4-BE49-F238E27FC236}">
                <a16:creationId xmlns:a16="http://schemas.microsoft.com/office/drawing/2014/main" id="{5DD3B209-173F-E248-9426-381F91361538}"/>
              </a:ext>
            </a:extLst>
          </p:cNvPr>
          <p:cNvSpPr/>
          <p:nvPr/>
        </p:nvSpPr>
        <p:spPr>
          <a:xfrm>
            <a:off x="7969376" y="2668616"/>
            <a:ext cx="668435" cy="343704"/>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121920" tIns="121920" rIns="121920" bIns="60960" numCol="1" spcCol="0" rtlCol="0" fromWordArt="0" anchor="t" anchorCtr="0" forceAA="0" compatLnSpc="1">
            <a:prstTxWarp prst="textNoShape">
              <a:avLst/>
            </a:prstTxWarp>
            <a:noAutofit/>
          </a:bodyPr>
          <a:lstStyle/>
          <a:p>
            <a:pPr algn="ctr"/>
            <a:r>
              <a:rPr lang="en-US" altLang="ja-JP" sz="1167" dirty="0">
                <a:solidFill>
                  <a:schemeClr val="tx1">
                    <a:lumMod val="75000"/>
                  </a:schemeClr>
                </a:solidFill>
                <a:latin typeface="Meiryo" panose="020B0604030504040204" pitchFamily="34" charset="-128"/>
                <a:ea typeface="Meiryo" panose="020B0604030504040204" pitchFamily="34" charset="-128"/>
              </a:rPr>
              <a:t>Firewall</a:t>
            </a:r>
          </a:p>
          <a:p>
            <a:pPr algn="ctr"/>
            <a:r>
              <a:rPr lang="en-US" altLang="ja-JP" sz="1167" dirty="0">
                <a:solidFill>
                  <a:schemeClr val="tx1">
                    <a:lumMod val="75000"/>
                  </a:schemeClr>
                </a:solidFill>
                <a:latin typeface="Meiryo" panose="020B0604030504040204" pitchFamily="34" charset="-128"/>
                <a:ea typeface="Meiryo" panose="020B0604030504040204" pitchFamily="34" charset="-128"/>
              </a:rPr>
              <a:t>Manager</a:t>
            </a:r>
          </a:p>
        </p:txBody>
      </p:sp>
      <p:sp>
        <p:nvSpPr>
          <p:cNvPr id="42" name="Rectangle 32">
            <a:extLst>
              <a:ext uri="{FF2B5EF4-FFF2-40B4-BE49-F238E27FC236}">
                <a16:creationId xmlns:a16="http://schemas.microsoft.com/office/drawing/2014/main" id="{0353E08D-A205-9E49-B073-4EC31DFE768F}"/>
              </a:ext>
            </a:extLst>
          </p:cNvPr>
          <p:cNvSpPr/>
          <p:nvPr/>
        </p:nvSpPr>
        <p:spPr>
          <a:xfrm>
            <a:off x="10976008" y="2696664"/>
            <a:ext cx="668435" cy="343704"/>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121920" tIns="121920" rIns="121920" bIns="60960" numCol="1" spcCol="0" rtlCol="0" fromWordArt="0" anchor="t" anchorCtr="0" forceAA="0" compatLnSpc="1">
            <a:prstTxWarp prst="textNoShape">
              <a:avLst/>
            </a:prstTxWarp>
            <a:noAutofit/>
          </a:bodyPr>
          <a:lstStyle/>
          <a:p>
            <a:pPr algn="ctr"/>
            <a:r>
              <a:rPr lang="en-US" altLang="ja-JP" sz="1167" dirty="0">
                <a:solidFill>
                  <a:schemeClr val="tx1">
                    <a:lumMod val="75000"/>
                  </a:schemeClr>
                </a:solidFill>
                <a:latin typeface="Meiryo" panose="020B0604030504040204" pitchFamily="34" charset="-128"/>
                <a:ea typeface="Meiryo" panose="020B0604030504040204" pitchFamily="34" charset="-128"/>
              </a:rPr>
              <a:t>3</a:t>
            </a:r>
            <a:r>
              <a:rPr lang="en-US" altLang="ja-JP" sz="1167" baseline="30000" dirty="0">
                <a:solidFill>
                  <a:schemeClr val="tx1">
                    <a:lumMod val="75000"/>
                  </a:schemeClr>
                </a:solidFill>
                <a:latin typeface="Meiryo" panose="020B0604030504040204" pitchFamily="34" charset="-128"/>
                <a:ea typeface="Meiryo" panose="020B0604030504040204" pitchFamily="34" charset="-128"/>
              </a:rPr>
              <a:t>rd</a:t>
            </a:r>
            <a:r>
              <a:rPr lang="en-US" altLang="ja-JP" sz="1167" dirty="0">
                <a:solidFill>
                  <a:schemeClr val="tx1">
                    <a:lumMod val="75000"/>
                  </a:schemeClr>
                </a:solidFill>
                <a:latin typeface="Meiryo" panose="020B0604030504040204" pitchFamily="34" charset="-128"/>
                <a:ea typeface="Meiryo" panose="020B0604030504040204" pitchFamily="34" charset="-128"/>
              </a:rPr>
              <a:t>  Party</a:t>
            </a:r>
          </a:p>
          <a:p>
            <a:pPr algn="ctr"/>
            <a:r>
              <a:rPr lang="en-US" altLang="ja-JP" sz="1167" dirty="0">
                <a:solidFill>
                  <a:schemeClr val="tx1">
                    <a:lumMod val="75000"/>
                  </a:schemeClr>
                </a:solidFill>
                <a:latin typeface="Meiryo" panose="020B0604030504040204" pitchFamily="34" charset="-128"/>
                <a:ea typeface="Meiryo" panose="020B0604030504040204" pitchFamily="34" charset="-128"/>
              </a:rPr>
              <a:t>tool</a:t>
            </a:r>
          </a:p>
        </p:txBody>
      </p:sp>
      <p:pic>
        <p:nvPicPr>
          <p:cNvPr id="43" name="Graphic 19">
            <a:extLst>
              <a:ext uri="{FF2B5EF4-FFF2-40B4-BE49-F238E27FC236}">
                <a16:creationId xmlns:a16="http://schemas.microsoft.com/office/drawing/2014/main" id="{D84455F4-FC5C-7E4F-91CC-E798FC1E16F7}"/>
              </a:ext>
            </a:extLst>
          </p:cNvPr>
          <p:cNvPicPr>
            <a:picLocks noChangeAspect="1" noChangeArrowheads="1"/>
          </p:cNvPicPr>
          <p:nvPr/>
        </p:nvPicPr>
        <p:blipFill>
          <a:blip r:embed="rId13" cstate="email">
            <a:extLst>
              <a:ext uri="{28A0092B-C50C-407E-A947-70E740481C1C}">
                <a14:useLocalDpi xmlns:a14="http://schemas.microsoft.com/office/drawing/2010/main"/>
              </a:ext>
            </a:extLst>
          </a:blip>
          <a:srcRect/>
          <a:stretch>
            <a:fillRect/>
          </a:stretch>
        </p:blipFill>
        <p:spPr bwMode="auto">
          <a:xfrm>
            <a:off x="5868453" y="2186550"/>
            <a:ext cx="560271" cy="560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 name="Graphic 21">
            <a:extLst>
              <a:ext uri="{FF2B5EF4-FFF2-40B4-BE49-F238E27FC236}">
                <a16:creationId xmlns:a16="http://schemas.microsoft.com/office/drawing/2014/main" id="{F39E7831-3F0A-3D48-AF5B-01C36E67B4E6}"/>
              </a:ext>
            </a:extLst>
          </p:cNvPr>
          <p:cNvPicPr>
            <a:picLocks noChangeAspect="1" noChangeArrowheads="1"/>
          </p:cNvPicPr>
          <p:nvPr/>
        </p:nvPicPr>
        <p:blipFill>
          <a:blip r:embed="rId14" cstate="email">
            <a:extLst>
              <a:ext uri="{28A0092B-C50C-407E-A947-70E740481C1C}">
                <a14:useLocalDpi xmlns:a14="http://schemas.microsoft.com/office/drawing/2010/main"/>
              </a:ext>
            </a:extLst>
          </a:blip>
          <a:srcRect/>
          <a:stretch>
            <a:fillRect/>
          </a:stretch>
        </p:blipFill>
        <p:spPr bwMode="auto">
          <a:xfrm>
            <a:off x="6624002" y="2188569"/>
            <a:ext cx="560271" cy="560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 name="Graphic 20">
            <a:extLst>
              <a:ext uri="{FF2B5EF4-FFF2-40B4-BE49-F238E27FC236}">
                <a16:creationId xmlns:a16="http://schemas.microsoft.com/office/drawing/2014/main" id="{4A8A75A8-3E7A-344D-A684-B61F19A1323E}"/>
              </a:ext>
            </a:extLst>
          </p:cNvPr>
          <p:cNvPicPr>
            <a:picLocks noChangeAspect="1" noChangeArrowheads="1"/>
          </p:cNvPicPr>
          <p:nvPr/>
        </p:nvPicPr>
        <p:blipFill>
          <a:blip r:embed="rId15" cstate="email">
            <a:extLst>
              <a:ext uri="{28A0092B-C50C-407E-A947-70E740481C1C}">
                <a14:useLocalDpi xmlns:a14="http://schemas.microsoft.com/office/drawing/2010/main"/>
              </a:ext>
            </a:extLst>
          </a:blip>
          <a:srcRect/>
          <a:stretch>
            <a:fillRect/>
          </a:stretch>
        </p:blipFill>
        <p:spPr bwMode="auto">
          <a:xfrm>
            <a:off x="10269796" y="2181524"/>
            <a:ext cx="569338" cy="569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 name="Graphic 15">
            <a:extLst>
              <a:ext uri="{FF2B5EF4-FFF2-40B4-BE49-F238E27FC236}">
                <a16:creationId xmlns:a16="http://schemas.microsoft.com/office/drawing/2014/main" id="{1585A6EA-250E-6C4A-9190-4E948BF314F1}"/>
              </a:ext>
            </a:extLst>
          </p:cNvPr>
          <p:cNvPicPr>
            <a:picLocks noChangeAspect="1" noChangeArrowheads="1"/>
          </p:cNvPicPr>
          <p:nvPr/>
        </p:nvPicPr>
        <p:blipFill>
          <a:blip r:embed="rId16" cstate="email">
            <a:extLst>
              <a:ext uri="{28A0092B-C50C-407E-A947-70E740481C1C}">
                <a14:useLocalDpi xmlns:a14="http://schemas.microsoft.com/office/drawing/2010/main"/>
              </a:ext>
            </a:extLst>
          </a:blip>
          <a:srcRect/>
          <a:stretch>
            <a:fillRect/>
          </a:stretch>
        </p:blipFill>
        <p:spPr bwMode="auto">
          <a:xfrm>
            <a:off x="9515885" y="2171673"/>
            <a:ext cx="560271" cy="560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 name="Rectangle 31">
            <a:extLst>
              <a:ext uri="{FF2B5EF4-FFF2-40B4-BE49-F238E27FC236}">
                <a16:creationId xmlns:a16="http://schemas.microsoft.com/office/drawing/2014/main" id="{7F57F917-7C3D-8440-9BF0-2729177E2441}"/>
              </a:ext>
            </a:extLst>
          </p:cNvPr>
          <p:cNvSpPr/>
          <p:nvPr/>
        </p:nvSpPr>
        <p:spPr>
          <a:xfrm>
            <a:off x="9473685" y="2678719"/>
            <a:ext cx="668435" cy="343704"/>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121920" tIns="121920" rIns="121920" bIns="60960" numCol="1" spcCol="0" rtlCol="0" fromWordArt="0" anchor="t" anchorCtr="0" forceAA="0" compatLnSpc="1">
            <a:prstTxWarp prst="textNoShape">
              <a:avLst/>
            </a:prstTxWarp>
            <a:noAutofit/>
          </a:bodyPr>
          <a:lstStyle/>
          <a:p>
            <a:pPr algn="ctr"/>
            <a:r>
              <a:rPr lang="en-US" altLang="ja-JP" sz="1167" dirty="0">
                <a:solidFill>
                  <a:schemeClr val="tx1">
                    <a:lumMod val="75000"/>
                  </a:schemeClr>
                </a:solidFill>
                <a:latin typeface="Meiryo" panose="020B0604030504040204" pitchFamily="34" charset="-128"/>
                <a:ea typeface="Meiryo" panose="020B0604030504040204" pitchFamily="34" charset="-128"/>
              </a:rPr>
              <a:t>Systems</a:t>
            </a:r>
          </a:p>
          <a:p>
            <a:pPr algn="ctr"/>
            <a:r>
              <a:rPr lang="en-US" altLang="ja-JP" sz="1167" dirty="0">
                <a:solidFill>
                  <a:schemeClr val="tx1">
                    <a:lumMod val="75000"/>
                  </a:schemeClr>
                </a:solidFill>
                <a:latin typeface="Meiryo" panose="020B0604030504040204" pitchFamily="34" charset="-128"/>
                <a:ea typeface="Meiryo" panose="020B0604030504040204" pitchFamily="34" charset="-128"/>
              </a:rPr>
              <a:t>Manager</a:t>
            </a:r>
          </a:p>
        </p:txBody>
      </p:sp>
      <p:sp>
        <p:nvSpPr>
          <p:cNvPr id="48" name="Rectangle 29">
            <a:extLst>
              <a:ext uri="{FF2B5EF4-FFF2-40B4-BE49-F238E27FC236}">
                <a16:creationId xmlns:a16="http://schemas.microsoft.com/office/drawing/2014/main" id="{D40E5A89-20DD-1B40-B6D1-9FC863696985}"/>
              </a:ext>
            </a:extLst>
          </p:cNvPr>
          <p:cNvSpPr/>
          <p:nvPr/>
        </p:nvSpPr>
        <p:spPr>
          <a:xfrm>
            <a:off x="10242653" y="2696583"/>
            <a:ext cx="668435" cy="343704"/>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121920" tIns="121920" rIns="121920" bIns="60960" numCol="1" spcCol="0" rtlCol="0" fromWordArt="0" anchor="t" anchorCtr="0" forceAA="0" compatLnSpc="1">
            <a:prstTxWarp prst="textNoShape">
              <a:avLst/>
            </a:prstTxWarp>
            <a:noAutofit/>
          </a:bodyPr>
          <a:lstStyle/>
          <a:p>
            <a:pPr algn="ctr"/>
            <a:r>
              <a:rPr lang="en-US" altLang="ja-JP" sz="1167" dirty="0">
                <a:solidFill>
                  <a:schemeClr val="tx1">
                    <a:lumMod val="75000"/>
                  </a:schemeClr>
                </a:solidFill>
                <a:latin typeface="Meiryo" panose="020B0604030504040204" pitchFamily="34" charset="-128"/>
                <a:ea typeface="Meiryo" panose="020B0604030504040204" pitchFamily="34" charset="-128"/>
              </a:rPr>
              <a:t>Detective</a:t>
            </a:r>
          </a:p>
        </p:txBody>
      </p:sp>
      <p:pic>
        <p:nvPicPr>
          <p:cNvPr id="26" name="Graphic 20">
            <a:extLst>
              <a:ext uri="{FF2B5EF4-FFF2-40B4-BE49-F238E27FC236}">
                <a16:creationId xmlns:a16="http://schemas.microsoft.com/office/drawing/2014/main" id="{D2DDA6DF-2529-434E-BD19-1B3029F48232}"/>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5851228" y="3162428"/>
            <a:ext cx="558082" cy="558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Graphic 7">
            <a:extLst>
              <a:ext uri="{FF2B5EF4-FFF2-40B4-BE49-F238E27FC236}">
                <a16:creationId xmlns:a16="http://schemas.microsoft.com/office/drawing/2014/main" id="{57940A59-068B-F743-994D-01C800FDDF27}"/>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6651905" y="3136316"/>
            <a:ext cx="560270" cy="560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Rectangle 27">
            <a:extLst>
              <a:ext uri="{FF2B5EF4-FFF2-40B4-BE49-F238E27FC236}">
                <a16:creationId xmlns:a16="http://schemas.microsoft.com/office/drawing/2014/main" id="{4B7CCCB6-383D-F64E-A21E-9614E585242C}"/>
              </a:ext>
            </a:extLst>
          </p:cNvPr>
          <p:cNvSpPr/>
          <p:nvPr/>
        </p:nvSpPr>
        <p:spPr>
          <a:xfrm>
            <a:off x="5814370" y="3640760"/>
            <a:ext cx="668435" cy="343704"/>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121920" tIns="121920" rIns="121920" bIns="60960" numCol="1" spcCol="0" rtlCol="0" fromWordArt="0" anchor="t" anchorCtr="0" forceAA="0" compatLnSpc="1">
            <a:prstTxWarp prst="textNoShape">
              <a:avLst/>
            </a:prstTxWarp>
            <a:noAutofit/>
          </a:bodyPr>
          <a:lstStyle/>
          <a:p>
            <a:pPr algn="ctr"/>
            <a:r>
              <a:rPr lang="en-US" altLang="ja-JP" sz="1167" dirty="0">
                <a:solidFill>
                  <a:schemeClr val="tx1">
                    <a:lumMod val="75000"/>
                  </a:schemeClr>
                </a:solidFill>
                <a:latin typeface="Meiryo" panose="020B0604030504040204" pitchFamily="34" charset="-128"/>
                <a:ea typeface="Meiryo" panose="020B0604030504040204" pitchFamily="34" charset="-128"/>
              </a:rPr>
              <a:t>Health</a:t>
            </a:r>
          </a:p>
        </p:txBody>
      </p:sp>
      <p:sp>
        <p:nvSpPr>
          <p:cNvPr id="49" name="Rectangle 27">
            <a:extLst>
              <a:ext uri="{FF2B5EF4-FFF2-40B4-BE49-F238E27FC236}">
                <a16:creationId xmlns:a16="http://schemas.microsoft.com/office/drawing/2014/main" id="{ECC86FF4-3084-B346-A5D0-18053CC0127A}"/>
              </a:ext>
            </a:extLst>
          </p:cNvPr>
          <p:cNvSpPr/>
          <p:nvPr/>
        </p:nvSpPr>
        <p:spPr>
          <a:xfrm>
            <a:off x="6604863" y="3610344"/>
            <a:ext cx="668435" cy="343704"/>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121920" tIns="121920" rIns="121920" bIns="60960" numCol="1" spcCol="0" rtlCol="0" fromWordArt="0" anchor="t" anchorCtr="0" forceAA="0" compatLnSpc="1">
            <a:prstTxWarp prst="textNoShape">
              <a:avLst/>
            </a:prstTxWarp>
            <a:noAutofit/>
          </a:bodyPr>
          <a:lstStyle/>
          <a:p>
            <a:pPr algn="ctr"/>
            <a:r>
              <a:rPr lang="en-US" altLang="ja-JP" sz="1167" dirty="0">
                <a:solidFill>
                  <a:schemeClr val="tx1">
                    <a:lumMod val="75000"/>
                  </a:schemeClr>
                </a:solidFill>
                <a:latin typeface="Meiryo" panose="020B0604030504040204" pitchFamily="34" charset="-128"/>
                <a:ea typeface="Meiryo" panose="020B0604030504040204" pitchFamily="34" charset="-128"/>
              </a:rPr>
              <a:t>Trusted</a:t>
            </a:r>
          </a:p>
          <a:p>
            <a:pPr algn="ctr"/>
            <a:r>
              <a:rPr lang="en-US" altLang="ja-JP" sz="1167" dirty="0">
                <a:solidFill>
                  <a:schemeClr val="tx1">
                    <a:lumMod val="75000"/>
                  </a:schemeClr>
                </a:solidFill>
                <a:latin typeface="Meiryo" panose="020B0604030504040204" pitchFamily="34" charset="-128"/>
                <a:ea typeface="Meiryo" panose="020B0604030504040204" pitchFamily="34" charset="-128"/>
              </a:rPr>
              <a:t>Advisor</a:t>
            </a:r>
          </a:p>
        </p:txBody>
      </p:sp>
      <p:sp>
        <p:nvSpPr>
          <p:cNvPr id="2" name="テキスト ボックス 1">
            <a:extLst>
              <a:ext uri="{FF2B5EF4-FFF2-40B4-BE49-F238E27FC236}">
                <a16:creationId xmlns:a16="http://schemas.microsoft.com/office/drawing/2014/main" id="{55224423-43B7-F12F-1FCB-F8FF9064A9D8}"/>
              </a:ext>
            </a:extLst>
          </p:cNvPr>
          <p:cNvSpPr txBox="1"/>
          <p:nvPr/>
        </p:nvSpPr>
        <p:spPr>
          <a:xfrm>
            <a:off x="10607211" y="0"/>
            <a:ext cx="1584789" cy="369332"/>
          </a:xfrm>
          <a:prstGeom prst="rect">
            <a:avLst/>
          </a:prstGeom>
          <a:noFill/>
        </p:spPr>
        <p:txBody>
          <a:bodyPr wrap="square" anchor="ctr">
            <a:spAutoFit/>
          </a:bodyPr>
          <a:lstStyle/>
          <a:p>
            <a:pPr algn="ctr"/>
            <a:r>
              <a:rPr lang="en-US" altLang="ja-JP" sz="1800" b="0" i="0" dirty="0">
                <a:solidFill>
                  <a:schemeClr val="bg1">
                    <a:lumMod val="50000"/>
                  </a:schemeClr>
                </a:solidFill>
                <a:effectLst/>
                <a:latin typeface="Meiryo" panose="020B0604030504040204" pitchFamily="34" charset="-128"/>
                <a:ea typeface="Meiryo" panose="020B0604030504040204" pitchFamily="34" charset="-128"/>
              </a:rPr>
              <a:t>SEC04-BP02</a:t>
            </a:r>
            <a:endParaRPr lang="ja-JP" altLang="en-US">
              <a:solidFill>
                <a:schemeClr val="bg1">
                  <a:lumMod val="50000"/>
                </a:schemeClr>
              </a:solidFill>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374208933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テキスト プレースホルダー 3">
            <a:extLst>
              <a:ext uri="{FF2B5EF4-FFF2-40B4-BE49-F238E27FC236}">
                <a16:creationId xmlns:a16="http://schemas.microsoft.com/office/drawing/2014/main" id="{1C111FCD-0125-5F44-AD8C-23B8F535DA0F}"/>
              </a:ext>
            </a:extLst>
          </p:cNvPr>
          <p:cNvSpPr txBox="1">
            <a:spLocks/>
          </p:cNvSpPr>
          <p:nvPr/>
        </p:nvSpPr>
        <p:spPr>
          <a:xfrm>
            <a:off x="367360" y="874186"/>
            <a:ext cx="11457280" cy="341056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9260" lvl="1" indent="0">
              <a:buNone/>
            </a:pPr>
            <a:r>
              <a:rPr lang="en-US" altLang="ja-JP" sz="1600" dirty="0">
                <a:solidFill>
                  <a:schemeClr val="tx1">
                    <a:lumMod val="75000"/>
                  </a:schemeClr>
                </a:solidFill>
                <a:latin typeface="Meiryo" panose="020B0604030504040204" pitchFamily="34" charset="-128"/>
                <a:ea typeface="Meiryo" panose="020B0604030504040204" pitchFamily="34" charset="-128"/>
              </a:rPr>
              <a:t>Amazon OpenSearch Service</a:t>
            </a:r>
            <a:r>
              <a:rPr lang="ja-JP" altLang="en-US" sz="1600" dirty="0">
                <a:solidFill>
                  <a:schemeClr val="tx1">
                    <a:lumMod val="75000"/>
                  </a:schemeClr>
                </a:solidFill>
                <a:latin typeface="Meiryo" panose="020B0604030504040204" pitchFamily="34" charset="-128"/>
                <a:ea typeface="Meiryo" panose="020B0604030504040204" pitchFamily="34" charset="-128"/>
              </a:rPr>
              <a:t>を基盤に、</a:t>
            </a:r>
            <a:r>
              <a:rPr lang="en-US" altLang="ja-JP" sz="1600" b="1" dirty="0">
                <a:solidFill>
                  <a:schemeClr val="tx1">
                    <a:lumMod val="75000"/>
                  </a:schemeClr>
                </a:solidFill>
                <a:latin typeface="Meiryo" panose="020B0604030504040204" pitchFamily="34" charset="-128"/>
                <a:ea typeface="Meiryo" panose="020B0604030504040204" pitchFamily="34" charset="-128"/>
              </a:rPr>
              <a:t>AWS</a:t>
            </a:r>
            <a:r>
              <a:rPr lang="ja-JP" altLang="en-US" sz="1600" b="1" dirty="0">
                <a:solidFill>
                  <a:schemeClr val="tx1">
                    <a:lumMod val="75000"/>
                  </a:schemeClr>
                </a:solidFill>
                <a:latin typeface="Meiryo" panose="020B0604030504040204" pitchFamily="34" charset="-128"/>
                <a:ea typeface="Meiryo" panose="020B0604030504040204" pitchFamily="34" charset="-128"/>
              </a:rPr>
              <a:t>サービスのログを分析・可視化するためのソリューション</a:t>
            </a:r>
            <a:r>
              <a:rPr lang="ja-JP" altLang="en-US" sz="1600" dirty="0">
                <a:solidFill>
                  <a:schemeClr val="tx1">
                    <a:lumMod val="75000"/>
                  </a:schemeClr>
                </a:solidFill>
                <a:latin typeface="Meiryo" panose="020B0604030504040204" pitchFamily="34" charset="-128"/>
                <a:ea typeface="Meiryo" panose="020B0604030504040204" pitchFamily="34" charset="-128"/>
              </a:rPr>
              <a:t>として、日本</a:t>
            </a:r>
            <a:r>
              <a:rPr lang="en-US" altLang="ja-JP" sz="1600" dirty="0">
                <a:solidFill>
                  <a:schemeClr val="tx1">
                    <a:lumMod val="75000"/>
                  </a:schemeClr>
                </a:solidFill>
                <a:latin typeface="Meiryo" panose="020B0604030504040204" pitchFamily="34" charset="-128"/>
                <a:ea typeface="Meiryo" panose="020B0604030504040204" pitchFamily="34" charset="-128"/>
              </a:rPr>
              <a:t>SA</a:t>
            </a:r>
            <a:r>
              <a:rPr lang="ja-JP" altLang="en-US" sz="1600" dirty="0">
                <a:solidFill>
                  <a:schemeClr val="tx1">
                    <a:lumMod val="75000"/>
                  </a:schemeClr>
                </a:solidFill>
                <a:latin typeface="Meiryo" panose="020B0604030504040204" pitchFamily="34" charset="-128"/>
                <a:ea typeface="Meiryo" panose="020B0604030504040204" pitchFamily="34" charset="-128"/>
              </a:rPr>
              <a:t>メンバーで開発したパッケージ</a:t>
            </a:r>
            <a:endParaRPr lang="en-US" altLang="ja-JP" sz="1600" dirty="0">
              <a:solidFill>
                <a:schemeClr val="tx1">
                  <a:lumMod val="75000"/>
                </a:schemeClr>
              </a:solidFill>
              <a:latin typeface="Meiryo" panose="020B0604030504040204" pitchFamily="34" charset="-128"/>
              <a:ea typeface="Meiryo" panose="020B0604030504040204" pitchFamily="34" charset="-128"/>
            </a:endParaRPr>
          </a:p>
          <a:p>
            <a:pPr marL="239169" lvl="1" indent="0">
              <a:buNone/>
            </a:pPr>
            <a:endParaRPr lang="en-US" altLang="ja-JP" sz="1600" dirty="0">
              <a:solidFill>
                <a:schemeClr val="tx1">
                  <a:lumMod val="75000"/>
                </a:schemeClr>
              </a:solidFill>
              <a:latin typeface="Meiryo" panose="020B0604030504040204" pitchFamily="34" charset="-128"/>
              <a:ea typeface="Meiryo" panose="020B0604030504040204" pitchFamily="34" charset="-128"/>
            </a:endParaRPr>
          </a:p>
          <a:p>
            <a:pPr marL="9260" lvl="1" indent="0">
              <a:buNone/>
            </a:pPr>
            <a:r>
              <a:rPr lang="ja-JP" altLang="en-US" sz="1600" dirty="0">
                <a:solidFill>
                  <a:schemeClr val="tx1">
                    <a:lumMod val="75000"/>
                  </a:schemeClr>
                </a:solidFill>
                <a:latin typeface="Meiryo" panose="020B0604030504040204" pitchFamily="34" charset="-128"/>
                <a:ea typeface="Meiryo" panose="020B0604030504040204" pitchFamily="34" charset="-128"/>
              </a:rPr>
              <a:t>特徴</a:t>
            </a:r>
            <a:endParaRPr lang="en-US" altLang="ja-JP" sz="1600" dirty="0">
              <a:solidFill>
                <a:schemeClr val="tx1">
                  <a:lumMod val="75000"/>
                </a:schemeClr>
              </a:solidFill>
              <a:latin typeface="Meiryo" panose="020B0604030504040204" pitchFamily="34" charset="-128"/>
              <a:ea typeface="Meiryo" panose="020B0604030504040204" pitchFamily="34" charset="-128"/>
            </a:endParaRPr>
          </a:p>
          <a:p>
            <a:pPr marL="189170" lvl="1" indent="-179909"/>
            <a:r>
              <a:rPr lang="ja-JP" altLang="en-US" sz="1600" dirty="0">
                <a:solidFill>
                  <a:schemeClr val="tx1">
                    <a:lumMod val="75000"/>
                  </a:schemeClr>
                </a:solidFill>
                <a:latin typeface="Meiryo" panose="020B0604030504040204" pitchFamily="34" charset="-128"/>
                <a:ea typeface="Meiryo" panose="020B0604030504040204" pitchFamily="34" charset="-128"/>
              </a:rPr>
              <a:t>セキュリティインシデントを調査するためのソリューション</a:t>
            </a:r>
            <a:endParaRPr lang="en-US" altLang="ja-JP" sz="1600" dirty="0">
              <a:solidFill>
                <a:schemeClr val="tx1">
                  <a:lumMod val="75000"/>
                </a:schemeClr>
              </a:solidFill>
              <a:latin typeface="Meiryo" panose="020B0604030504040204" pitchFamily="34" charset="-128"/>
              <a:ea typeface="Meiryo" panose="020B0604030504040204" pitchFamily="34" charset="-128"/>
            </a:endParaRPr>
          </a:p>
          <a:p>
            <a:pPr marL="189170" lvl="1" indent="-179909"/>
            <a:r>
              <a:rPr lang="en-US" altLang="ja-JP" sz="1600" dirty="0">
                <a:solidFill>
                  <a:schemeClr val="tx1">
                    <a:lumMod val="75000"/>
                  </a:schemeClr>
                </a:solidFill>
                <a:latin typeface="Meiryo" panose="020B0604030504040204" pitchFamily="34" charset="-128"/>
                <a:ea typeface="Meiryo" panose="020B0604030504040204" pitchFamily="34" charset="-128"/>
              </a:rPr>
              <a:t>AWS</a:t>
            </a:r>
            <a:r>
              <a:rPr lang="ja-JP" altLang="en-US" sz="1600" dirty="0">
                <a:solidFill>
                  <a:schemeClr val="tx1">
                    <a:lumMod val="75000"/>
                  </a:schemeClr>
                </a:solidFill>
                <a:latin typeface="Meiryo" panose="020B0604030504040204" pitchFamily="34" charset="-128"/>
                <a:ea typeface="Meiryo" panose="020B0604030504040204" pitchFamily="34" charset="-128"/>
              </a:rPr>
              <a:t>のマルチアカウント環境下で、複数種類のログを収集し、</a:t>
            </a:r>
            <a:br>
              <a:rPr lang="en-US" altLang="ja-JP" sz="1600" dirty="0">
                <a:solidFill>
                  <a:schemeClr val="tx1">
                    <a:lumMod val="75000"/>
                  </a:schemeClr>
                </a:solidFill>
                <a:latin typeface="Meiryo" panose="020B0604030504040204" pitchFamily="34" charset="-128"/>
                <a:ea typeface="Meiryo" panose="020B0604030504040204" pitchFamily="34" charset="-128"/>
              </a:rPr>
            </a:br>
            <a:r>
              <a:rPr lang="ja-JP" altLang="en-US" sz="1600" dirty="0">
                <a:solidFill>
                  <a:schemeClr val="tx1">
                    <a:lumMod val="75000"/>
                  </a:schemeClr>
                </a:solidFill>
                <a:latin typeface="Meiryo" panose="020B0604030504040204" pitchFamily="34" charset="-128"/>
                <a:ea typeface="Meiryo" panose="020B0604030504040204" pitchFamily="34" charset="-128"/>
              </a:rPr>
              <a:t>ログの相関分析や可視化を行うことが可能</a:t>
            </a:r>
            <a:endParaRPr lang="en-US" altLang="ja-JP" sz="1600" dirty="0">
              <a:solidFill>
                <a:schemeClr val="tx1">
                  <a:lumMod val="75000"/>
                </a:schemeClr>
              </a:solidFill>
              <a:latin typeface="Meiryo" panose="020B0604030504040204" pitchFamily="34" charset="-128"/>
              <a:ea typeface="Meiryo" panose="020B0604030504040204" pitchFamily="34" charset="-128"/>
            </a:endParaRPr>
          </a:p>
          <a:p>
            <a:pPr marL="189170" lvl="1" indent="-179909"/>
            <a:r>
              <a:rPr lang="ja-JP" altLang="en-US" sz="1600" dirty="0">
                <a:solidFill>
                  <a:schemeClr val="tx1">
                    <a:lumMod val="75000"/>
                  </a:schemeClr>
                </a:solidFill>
                <a:latin typeface="Meiryo" panose="020B0604030504040204" pitchFamily="34" charset="-128"/>
                <a:ea typeface="Meiryo" panose="020B0604030504040204" pitchFamily="34" charset="-128"/>
              </a:rPr>
              <a:t>サーバレスアプリケーションおよびマネージドサービスで構成</a:t>
            </a:r>
            <a:endParaRPr lang="en-US" altLang="ja-JP" sz="1600" dirty="0">
              <a:solidFill>
                <a:schemeClr val="tx1">
                  <a:lumMod val="75000"/>
                </a:schemeClr>
              </a:solidFill>
              <a:latin typeface="Meiryo" panose="020B0604030504040204" pitchFamily="34" charset="-128"/>
              <a:ea typeface="Meiryo" panose="020B0604030504040204" pitchFamily="34" charset="-128"/>
            </a:endParaRPr>
          </a:p>
          <a:p>
            <a:pPr marL="189170" lvl="1" indent="-179909"/>
            <a:r>
              <a:rPr lang="ja-JP" altLang="en-US" sz="1600" dirty="0">
                <a:solidFill>
                  <a:schemeClr val="tx1">
                    <a:lumMod val="75000"/>
                  </a:schemeClr>
                </a:solidFill>
                <a:latin typeface="Meiryo" panose="020B0604030504040204" pitchFamily="34" charset="-128"/>
                <a:ea typeface="Meiryo" panose="020B0604030504040204" pitchFamily="34" charset="-128"/>
              </a:rPr>
              <a:t>現在サポートしているログ抜粋 </a:t>
            </a:r>
            <a:r>
              <a:rPr lang="en-US" altLang="ja-JP" sz="1600" dirty="0">
                <a:solidFill>
                  <a:schemeClr val="tx1">
                    <a:lumMod val="75000"/>
                  </a:schemeClr>
                </a:solidFill>
                <a:latin typeface="Meiryo" panose="020B0604030504040204" pitchFamily="34" charset="-128"/>
                <a:ea typeface="Meiryo" panose="020B0604030504040204" pitchFamily="34" charset="-128"/>
              </a:rPr>
              <a:t>(</a:t>
            </a:r>
            <a:r>
              <a:rPr lang="ja-JP" altLang="en-US" sz="1600" dirty="0">
                <a:solidFill>
                  <a:schemeClr val="tx1">
                    <a:lumMod val="75000"/>
                  </a:schemeClr>
                </a:solidFill>
                <a:latin typeface="Meiryo" panose="020B0604030504040204" pitchFamily="34" charset="-128"/>
                <a:ea typeface="Meiryo" panose="020B0604030504040204" pitchFamily="34" charset="-128"/>
              </a:rPr>
              <a:t>次ページ参照</a:t>
            </a:r>
            <a:r>
              <a:rPr lang="en-US" altLang="ja-JP" sz="1600" dirty="0">
                <a:solidFill>
                  <a:schemeClr val="tx1">
                    <a:lumMod val="75000"/>
                  </a:schemeClr>
                </a:solidFill>
                <a:latin typeface="Meiryo" panose="020B0604030504040204" pitchFamily="34" charset="-128"/>
                <a:ea typeface="Meiryo" panose="020B0604030504040204" pitchFamily="34" charset="-128"/>
              </a:rPr>
              <a:t>)</a:t>
            </a:r>
          </a:p>
          <a:p>
            <a:pPr marL="646880" lvl="3" indent="-238115">
              <a:buFont typeface="Wingdings" pitchFamily="2" charset="2"/>
              <a:buChar char="ü"/>
            </a:pPr>
            <a:r>
              <a:rPr lang="en-US" altLang="ja-JP" sz="1400" dirty="0">
                <a:solidFill>
                  <a:schemeClr val="tx1">
                    <a:lumMod val="75000"/>
                  </a:schemeClr>
                </a:solidFill>
                <a:latin typeface="Meiryo" panose="020B0604030504040204" pitchFamily="34" charset="-128"/>
                <a:ea typeface="Meiryo" panose="020B0604030504040204" pitchFamily="34" charset="-128"/>
              </a:rPr>
              <a:t>AWS </a:t>
            </a:r>
            <a:r>
              <a:rPr lang="en-US" altLang="ja-JP" sz="1400" dirty="0" err="1">
                <a:solidFill>
                  <a:schemeClr val="tx1">
                    <a:lumMod val="75000"/>
                  </a:schemeClr>
                </a:solidFill>
                <a:latin typeface="Meiryo" panose="020B0604030504040204" pitchFamily="34" charset="-128"/>
                <a:ea typeface="Meiryo" panose="020B0604030504040204" pitchFamily="34" charset="-128"/>
              </a:rPr>
              <a:t>CloudTrail</a:t>
            </a:r>
            <a:r>
              <a:rPr lang="en-US" altLang="ja-JP" sz="1400" dirty="0">
                <a:solidFill>
                  <a:schemeClr val="tx1">
                    <a:lumMod val="75000"/>
                  </a:schemeClr>
                </a:solidFill>
                <a:latin typeface="Meiryo" panose="020B0604030504040204" pitchFamily="34" charset="-128"/>
                <a:ea typeface="Meiryo" panose="020B0604030504040204" pitchFamily="34" charset="-128"/>
              </a:rPr>
              <a:t> / Amazon VPC Flow Logs / </a:t>
            </a:r>
            <a:br>
              <a:rPr lang="en-US" altLang="ja-JP" sz="1400" dirty="0">
                <a:solidFill>
                  <a:schemeClr val="tx1">
                    <a:lumMod val="75000"/>
                  </a:schemeClr>
                </a:solidFill>
                <a:latin typeface="Meiryo" panose="020B0604030504040204" pitchFamily="34" charset="-128"/>
                <a:ea typeface="Meiryo" panose="020B0604030504040204" pitchFamily="34" charset="-128"/>
              </a:rPr>
            </a:br>
            <a:r>
              <a:rPr lang="en-US" altLang="ja-JP" sz="1400" dirty="0">
                <a:solidFill>
                  <a:schemeClr val="tx1">
                    <a:lumMod val="75000"/>
                  </a:schemeClr>
                </a:solidFill>
                <a:latin typeface="Meiryo" panose="020B0604030504040204" pitchFamily="34" charset="-128"/>
                <a:ea typeface="Meiryo" panose="020B0604030504040204" pitchFamily="34" charset="-128"/>
              </a:rPr>
              <a:t>Amazon </a:t>
            </a:r>
            <a:r>
              <a:rPr lang="en-US" altLang="ja-JP" sz="1400" dirty="0" err="1">
                <a:solidFill>
                  <a:schemeClr val="tx1">
                    <a:lumMod val="75000"/>
                  </a:schemeClr>
                </a:solidFill>
                <a:latin typeface="Meiryo" panose="020B0604030504040204" pitchFamily="34" charset="-128"/>
                <a:ea typeface="Meiryo" panose="020B0604030504040204" pitchFamily="34" charset="-128"/>
              </a:rPr>
              <a:t>GuardDuty</a:t>
            </a:r>
            <a:r>
              <a:rPr lang="en-US" altLang="ja-JP" sz="1400" dirty="0">
                <a:solidFill>
                  <a:schemeClr val="tx1">
                    <a:lumMod val="75000"/>
                  </a:schemeClr>
                </a:solidFill>
                <a:latin typeface="Meiryo" panose="020B0604030504040204" pitchFamily="34" charset="-128"/>
                <a:ea typeface="Meiryo" panose="020B0604030504040204" pitchFamily="34" charset="-128"/>
              </a:rPr>
              <a:t> /AWS WAF / ELB </a:t>
            </a:r>
            <a:r>
              <a:rPr lang="ja-JP" altLang="en-US" sz="1400" dirty="0">
                <a:solidFill>
                  <a:schemeClr val="tx1">
                    <a:lumMod val="75000"/>
                  </a:schemeClr>
                </a:solidFill>
                <a:latin typeface="Meiryo" panose="020B0604030504040204" pitchFamily="34" charset="-128"/>
                <a:ea typeface="Meiryo" panose="020B0604030504040204" pitchFamily="34" charset="-128"/>
              </a:rPr>
              <a:t>など</a:t>
            </a:r>
            <a:endParaRPr lang="en-US" altLang="ja-JP" sz="1400" dirty="0">
              <a:solidFill>
                <a:schemeClr val="tx1">
                  <a:lumMod val="75000"/>
                </a:schemeClr>
              </a:solidFill>
              <a:latin typeface="Meiryo" panose="020B0604030504040204" pitchFamily="34" charset="-128"/>
              <a:ea typeface="Meiryo" panose="020B0604030504040204" pitchFamily="34" charset="-128"/>
            </a:endParaRPr>
          </a:p>
          <a:p>
            <a:pPr marL="189170" lvl="1" indent="-179909"/>
            <a:r>
              <a:rPr lang="en-US" altLang="ja-JP" sz="1600" dirty="0" err="1">
                <a:solidFill>
                  <a:schemeClr val="tx1">
                    <a:lumMod val="75000"/>
                  </a:schemeClr>
                </a:solidFill>
                <a:latin typeface="Meiryo" panose="020B0604030504040204" pitchFamily="34" charset="-128"/>
                <a:ea typeface="Meiryo" panose="020B0604030504040204" pitchFamily="34" charset="-128"/>
              </a:rPr>
              <a:t>CloudFormation</a:t>
            </a:r>
            <a:r>
              <a:rPr lang="ja-JP" altLang="en-US" sz="1600" dirty="0">
                <a:solidFill>
                  <a:schemeClr val="tx1">
                    <a:lumMod val="75000"/>
                  </a:schemeClr>
                </a:solidFill>
                <a:latin typeface="Meiryo" panose="020B0604030504040204" pitchFamily="34" charset="-128"/>
                <a:ea typeface="Meiryo" panose="020B0604030504040204" pitchFamily="34" charset="-128"/>
              </a:rPr>
              <a:t>によるテンプレートとして提供</a:t>
            </a:r>
            <a:endParaRPr lang="en-US" altLang="ja-JP" sz="1600" dirty="0">
              <a:solidFill>
                <a:schemeClr val="tx1">
                  <a:lumMod val="75000"/>
                </a:schemeClr>
              </a:solidFill>
              <a:latin typeface="Meiryo" panose="020B0604030504040204" pitchFamily="34" charset="-128"/>
              <a:ea typeface="Meiryo" panose="020B0604030504040204" pitchFamily="34" charset="-128"/>
            </a:endParaRPr>
          </a:p>
        </p:txBody>
      </p:sp>
      <p:pic>
        <p:nvPicPr>
          <p:cNvPr id="12" name="Picture 2" descr="Sample dashboard">
            <a:extLst>
              <a:ext uri="{FF2B5EF4-FFF2-40B4-BE49-F238E27FC236}">
                <a16:creationId xmlns:a16="http://schemas.microsoft.com/office/drawing/2014/main" id="{B773FF3A-E8A8-CE4D-BB6E-3494D7B41361}"/>
              </a:ext>
            </a:extLst>
          </p:cNvPr>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6517504" y="1294168"/>
            <a:ext cx="5490673" cy="4813252"/>
          </a:xfrm>
          <a:prstGeom prst="rect">
            <a:avLst/>
          </a:prstGeom>
          <a:noFill/>
          <a:extLst>
            <a:ext uri="{909E8E84-426E-40DD-AFC4-6F175D3DCCD1}">
              <a14:hiddenFill xmlns:a14="http://schemas.microsoft.com/office/drawing/2010/main">
                <a:solidFill>
                  <a:srgbClr val="FFFFFF"/>
                </a:solidFill>
              </a14:hiddenFill>
            </a:ext>
          </a:extLst>
        </p:spPr>
      </p:pic>
      <p:sp>
        <p:nvSpPr>
          <p:cNvPr id="13" name="正方形/長方形 12">
            <a:extLst>
              <a:ext uri="{FF2B5EF4-FFF2-40B4-BE49-F238E27FC236}">
                <a16:creationId xmlns:a16="http://schemas.microsoft.com/office/drawing/2014/main" id="{BBE2342B-7935-F648-85C3-D8CC05D5F68C}"/>
              </a:ext>
            </a:extLst>
          </p:cNvPr>
          <p:cNvSpPr/>
          <p:nvPr/>
        </p:nvSpPr>
        <p:spPr>
          <a:xfrm>
            <a:off x="562997" y="4389001"/>
            <a:ext cx="5613612" cy="1733295"/>
          </a:xfrm>
          <a:prstGeom prst="rect">
            <a:avLst/>
          </a:prstGeom>
        </p:spPr>
        <p:txBody>
          <a:bodyPr wrap="square">
            <a:spAutoFit/>
          </a:bodyPr>
          <a:lstStyle/>
          <a:p>
            <a:r>
              <a:rPr lang="ja-JP" altLang="en-US" sz="1333" dirty="0">
                <a:solidFill>
                  <a:schemeClr val="tx1">
                    <a:lumMod val="75000"/>
                  </a:schemeClr>
                </a:solidFill>
                <a:latin typeface="Meiryo" panose="020B0604030504040204" pitchFamily="34" charset="-128"/>
                <a:ea typeface="Meiryo" panose="020B0604030504040204" pitchFamily="34" charset="-128"/>
              </a:rPr>
              <a:t>参考情報</a:t>
            </a:r>
            <a:endParaRPr lang="en-US" altLang="ja-JP" sz="1333" dirty="0">
              <a:solidFill>
                <a:schemeClr val="tx1">
                  <a:lumMod val="75000"/>
                </a:schemeClr>
              </a:solidFill>
              <a:latin typeface="Meiryo" panose="020B0604030504040204" pitchFamily="34" charset="-128"/>
              <a:ea typeface="Meiryo" panose="020B0604030504040204" pitchFamily="34" charset="-128"/>
            </a:endParaRPr>
          </a:p>
          <a:p>
            <a:pPr marL="285739" indent="-285739">
              <a:buFont typeface="Arial" panose="020B0604020202020204" pitchFamily="34" charset="0"/>
              <a:buChar char="•"/>
            </a:pPr>
            <a:r>
              <a:rPr lang="en-US" altLang="ja-JP" sz="1333" b="1" dirty="0">
                <a:solidFill>
                  <a:schemeClr val="tx1">
                    <a:lumMod val="75000"/>
                  </a:schemeClr>
                </a:solidFill>
                <a:latin typeface="Meiryo" panose="020B0604030504040204" pitchFamily="34" charset="-128"/>
                <a:ea typeface="Meiryo" panose="020B0604030504040204" pitchFamily="34" charset="-128"/>
              </a:rPr>
              <a:t>AWS </a:t>
            </a:r>
            <a:r>
              <a:rPr lang="ja-JP" altLang="en-US" sz="1333" b="1" dirty="0">
                <a:solidFill>
                  <a:schemeClr val="tx1">
                    <a:lumMod val="75000"/>
                  </a:schemeClr>
                </a:solidFill>
                <a:latin typeface="Meiryo" panose="020B0604030504040204" pitchFamily="34" charset="-128"/>
                <a:ea typeface="Meiryo" panose="020B0604030504040204" pitchFamily="34" charset="-128"/>
              </a:rPr>
              <a:t>サービスのログの可視化やセキュリティ分析を実現する </a:t>
            </a:r>
            <a:r>
              <a:rPr lang="en-US" altLang="ja-JP" sz="1333" b="1" dirty="0">
                <a:solidFill>
                  <a:schemeClr val="tx1">
                    <a:lumMod val="75000"/>
                  </a:schemeClr>
                </a:solidFill>
                <a:latin typeface="Meiryo" panose="020B0604030504040204" pitchFamily="34" charset="-128"/>
                <a:ea typeface="Meiryo" panose="020B0604030504040204" pitchFamily="34" charset="-128"/>
              </a:rPr>
              <a:t>SIEM on Amazon </a:t>
            </a:r>
            <a:r>
              <a:rPr lang="en-US" altLang="ja-JP" sz="1333" b="1" dirty="0" err="1">
                <a:solidFill>
                  <a:schemeClr val="tx1">
                    <a:lumMod val="75000"/>
                  </a:schemeClr>
                </a:solidFill>
                <a:latin typeface="Meiryo" panose="020B0604030504040204" pitchFamily="34" charset="-128"/>
                <a:ea typeface="Meiryo" panose="020B0604030504040204" pitchFamily="34" charset="-128"/>
              </a:rPr>
              <a:t>Elasticsearch</a:t>
            </a:r>
            <a:r>
              <a:rPr lang="en-US" altLang="ja-JP" sz="1333" b="1" dirty="0">
                <a:solidFill>
                  <a:schemeClr val="tx1">
                    <a:lumMod val="75000"/>
                  </a:schemeClr>
                </a:solidFill>
                <a:latin typeface="Meiryo" panose="020B0604030504040204" pitchFamily="34" charset="-128"/>
                <a:ea typeface="Meiryo" panose="020B0604030504040204" pitchFamily="34" charset="-128"/>
              </a:rPr>
              <a:t> Service </a:t>
            </a:r>
            <a:r>
              <a:rPr lang="ja-JP" altLang="en-US" sz="1333" b="1" dirty="0">
                <a:solidFill>
                  <a:schemeClr val="tx1">
                    <a:lumMod val="75000"/>
                  </a:schemeClr>
                </a:solidFill>
                <a:latin typeface="Meiryo" panose="020B0604030504040204" pitchFamily="34" charset="-128"/>
                <a:ea typeface="Meiryo" panose="020B0604030504040204" pitchFamily="34" charset="-128"/>
              </a:rPr>
              <a:t>公開のお知らせ</a:t>
            </a:r>
            <a:br>
              <a:rPr lang="en-US" altLang="ja-JP" sz="1333" b="1" dirty="0">
                <a:solidFill>
                  <a:schemeClr val="tx1">
                    <a:lumMod val="75000"/>
                  </a:schemeClr>
                </a:solidFill>
                <a:latin typeface="Meiryo" panose="020B0604030504040204" pitchFamily="34" charset="-128"/>
                <a:ea typeface="Meiryo" panose="020B0604030504040204" pitchFamily="34" charset="-128"/>
              </a:rPr>
            </a:br>
            <a:r>
              <a:rPr lang="en-US" altLang="ja-JP" sz="1333" dirty="0">
                <a:solidFill>
                  <a:schemeClr val="tx1">
                    <a:lumMod val="75000"/>
                  </a:schemeClr>
                </a:solidFill>
                <a:latin typeface="Meiryo" panose="020B0604030504040204" pitchFamily="34" charset="-128"/>
                <a:ea typeface="Meiryo" panose="020B0604030504040204" pitchFamily="34" charset="-128"/>
                <a:hlinkClick r:id="rId4"/>
              </a:rPr>
              <a:t>https://aws.amazon.com/jp/blogs/news/siem-on-amazon-elasticsearch-service/</a:t>
            </a:r>
            <a:endParaRPr lang="en-US" altLang="ja-JP" sz="1333" dirty="0">
              <a:solidFill>
                <a:schemeClr val="tx1">
                  <a:lumMod val="75000"/>
                </a:schemeClr>
              </a:solidFill>
              <a:latin typeface="Meiryo" panose="020B0604030504040204" pitchFamily="34" charset="-128"/>
              <a:ea typeface="Meiryo" panose="020B0604030504040204" pitchFamily="34" charset="-128"/>
            </a:endParaRPr>
          </a:p>
          <a:p>
            <a:pPr marL="285739" indent="-285739">
              <a:buFont typeface="Arial" panose="020B0604020202020204" pitchFamily="34" charset="0"/>
              <a:buChar char="•"/>
            </a:pPr>
            <a:r>
              <a:rPr lang="en-US" altLang="ja-JP" sz="1333" b="1" dirty="0">
                <a:solidFill>
                  <a:schemeClr val="tx1">
                    <a:lumMod val="75000"/>
                  </a:schemeClr>
                </a:solidFill>
                <a:latin typeface="Meiryo" panose="020B0604030504040204" pitchFamily="34" charset="-128"/>
                <a:ea typeface="Meiryo" panose="020B0604030504040204" pitchFamily="34" charset="-128"/>
              </a:rPr>
              <a:t>SIEM on Amazon OpenSearch Service</a:t>
            </a:r>
            <a:br>
              <a:rPr lang="en-US" altLang="ja-JP" sz="1333" dirty="0">
                <a:solidFill>
                  <a:schemeClr val="tx1">
                    <a:lumMod val="75000"/>
                  </a:schemeClr>
                </a:solidFill>
                <a:latin typeface="Meiryo" panose="020B0604030504040204" pitchFamily="34" charset="-128"/>
                <a:ea typeface="Meiryo" panose="020B0604030504040204" pitchFamily="34" charset="-128"/>
              </a:rPr>
            </a:br>
            <a:r>
              <a:rPr lang="en-US" altLang="ja-JP" sz="1333" dirty="0">
                <a:solidFill>
                  <a:schemeClr val="tx1">
                    <a:lumMod val="75000"/>
                  </a:schemeClr>
                </a:solidFill>
                <a:latin typeface="Meiryo" panose="020B0604030504040204" pitchFamily="34" charset="-128"/>
                <a:ea typeface="Meiryo" panose="020B0604030504040204" pitchFamily="34" charset="-128"/>
                <a:hlinkClick r:id="rId5"/>
              </a:rPr>
              <a:t>https://github.com/aws-samples/siem-on-amazon-opensearch-service/blob/main/README_ja.md</a:t>
            </a:r>
            <a:endParaRPr lang="en-US" altLang="ja-JP" sz="1333" dirty="0">
              <a:solidFill>
                <a:schemeClr val="tx1">
                  <a:lumMod val="75000"/>
                </a:schemeClr>
              </a:solidFill>
              <a:latin typeface="Meiryo" panose="020B0604030504040204" pitchFamily="34" charset="-128"/>
              <a:ea typeface="Meiryo" panose="020B0604030504040204" pitchFamily="34" charset="-128"/>
            </a:endParaRPr>
          </a:p>
        </p:txBody>
      </p:sp>
      <p:sp>
        <p:nvSpPr>
          <p:cNvPr id="2" name="タイトル 1">
            <a:extLst>
              <a:ext uri="{FF2B5EF4-FFF2-40B4-BE49-F238E27FC236}">
                <a16:creationId xmlns:a16="http://schemas.microsoft.com/office/drawing/2014/main" id="{759876FA-8674-7744-A0E7-C9AC4C33206D}"/>
              </a:ext>
            </a:extLst>
          </p:cNvPr>
          <p:cNvSpPr>
            <a:spLocks noGrp="1"/>
          </p:cNvSpPr>
          <p:nvPr>
            <p:ph type="title"/>
          </p:nvPr>
        </p:nvSpPr>
        <p:spPr/>
        <p:txBody>
          <a:bodyPr/>
          <a:lstStyle/>
          <a:p>
            <a:r>
              <a:rPr lang="en-US" altLang="ja-JP" dirty="0"/>
              <a:t>SIEM on Amazon OpenSearch Service – </a:t>
            </a:r>
            <a:r>
              <a:rPr lang="ja-JP" altLang="en-US"/>
              <a:t>概要</a:t>
            </a:r>
          </a:p>
        </p:txBody>
      </p:sp>
      <p:sp>
        <p:nvSpPr>
          <p:cNvPr id="3" name="テキスト ボックス 2">
            <a:extLst>
              <a:ext uri="{FF2B5EF4-FFF2-40B4-BE49-F238E27FC236}">
                <a16:creationId xmlns:a16="http://schemas.microsoft.com/office/drawing/2014/main" id="{9F30145D-7238-6A4C-2118-7DD8CE334804}"/>
              </a:ext>
            </a:extLst>
          </p:cNvPr>
          <p:cNvSpPr txBox="1"/>
          <p:nvPr/>
        </p:nvSpPr>
        <p:spPr>
          <a:xfrm>
            <a:off x="10607211" y="0"/>
            <a:ext cx="1584789" cy="369332"/>
          </a:xfrm>
          <a:prstGeom prst="rect">
            <a:avLst/>
          </a:prstGeom>
          <a:noFill/>
        </p:spPr>
        <p:txBody>
          <a:bodyPr wrap="square" anchor="ctr">
            <a:spAutoFit/>
          </a:bodyPr>
          <a:lstStyle/>
          <a:p>
            <a:pPr algn="ctr"/>
            <a:r>
              <a:rPr lang="en-US" altLang="ja-JP" sz="1800" b="0" i="0" dirty="0">
                <a:solidFill>
                  <a:schemeClr val="bg1">
                    <a:lumMod val="50000"/>
                  </a:schemeClr>
                </a:solidFill>
                <a:effectLst/>
                <a:latin typeface="Meiryo" panose="020B0604030504040204" pitchFamily="34" charset="-128"/>
                <a:ea typeface="Meiryo" panose="020B0604030504040204" pitchFamily="34" charset="-128"/>
              </a:rPr>
              <a:t>SEC04-BP02</a:t>
            </a:r>
            <a:endParaRPr lang="ja-JP" altLang="en-US">
              <a:solidFill>
                <a:schemeClr val="bg1">
                  <a:lumMod val="50000"/>
                </a:schemeClr>
              </a:solidFill>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42591711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正方形/長方形 31">
            <a:extLst>
              <a:ext uri="{FF2B5EF4-FFF2-40B4-BE49-F238E27FC236}">
                <a16:creationId xmlns:a16="http://schemas.microsoft.com/office/drawing/2014/main" id="{AD4AA131-BAC0-4162-99D9-1761067C717A}"/>
              </a:ext>
            </a:extLst>
          </p:cNvPr>
          <p:cNvSpPr/>
          <p:nvPr/>
        </p:nvSpPr>
        <p:spPr>
          <a:xfrm>
            <a:off x="361316" y="1173645"/>
            <a:ext cx="3783265" cy="624000"/>
          </a:xfrm>
          <a:prstGeom prst="rect">
            <a:avLst/>
          </a:prstGeom>
          <a:solidFill>
            <a:srgbClr val="163D51"/>
          </a:solidFill>
          <a:ln>
            <a:solidFill>
              <a:srgbClr val="2A2E3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ja-JP" altLang="en-US" sz="2000">
                <a:gradFill>
                  <a:gsLst>
                    <a:gs pos="0">
                      <a:schemeClr val="bg1"/>
                    </a:gs>
                    <a:gs pos="100000">
                      <a:schemeClr val="bg1"/>
                    </a:gs>
                  </a:gsLst>
                  <a:lin ang="16200000" scaled="0"/>
                </a:gradFill>
                <a:latin typeface="Meiryo" panose="020B0604030504040204" pitchFamily="34" charset="-128"/>
                <a:ea typeface="Meiryo" panose="020B0604030504040204" pitchFamily="34" charset="-128"/>
              </a:rPr>
              <a:t>複数のアカウントの一元管理</a:t>
            </a:r>
          </a:p>
        </p:txBody>
      </p:sp>
      <p:sp>
        <p:nvSpPr>
          <p:cNvPr id="33" name="正方形/長方形 32">
            <a:extLst>
              <a:ext uri="{FF2B5EF4-FFF2-40B4-BE49-F238E27FC236}">
                <a16:creationId xmlns:a16="http://schemas.microsoft.com/office/drawing/2014/main" id="{9A863AF0-7067-4470-B76C-5CE33E7B2E8A}"/>
              </a:ext>
            </a:extLst>
          </p:cNvPr>
          <p:cNvSpPr/>
          <p:nvPr/>
        </p:nvSpPr>
        <p:spPr>
          <a:xfrm>
            <a:off x="4300814" y="1173645"/>
            <a:ext cx="3783265" cy="624000"/>
          </a:xfrm>
          <a:prstGeom prst="rect">
            <a:avLst/>
          </a:prstGeom>
          <a:solidFill>
            <a:srgbClr val="163D51"/>
          </a:solidFill>
          <a:ln>
            <a:solidFill>
              <a:srgbClr val="2A2E3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ja-JP" altLang="en-US" sz="2000">
                <a:gradFill>
                  <a:gsLst>
                    <a:gs pos="0">
                      <a:schemeClr val="bg1"/>
                    </a:gs>
                    <a:gs pos="100000">
                      <a:schemeClr val="bg1"/>
                    </a:gs>
                  </a:gsLst>
                  <a:lin ang="16200000" scaled="0"/>
                </a:gradFill>
                <a:latin typeface="Meiryo" panose="020B0604030504040204" pitchFamily="34" charset="-128"/>
                <a:ea typeface="Meiryo" panose="020B0604030504040204" pitchFamily="34" charset="-128"/>
              </a:rPr>
              <a:t>アカウント管理の簡素化</a:t>
            </a:r>
          </a:p>
        </p:txBody>
      </p:sp>
      <p:sp>
        <p:nvSpPr>
          <p:cNvPr id="34" name="正方形/長方形 33">
            <a:extLst>
              <a:ext uri="{FF2B5EF4-FFF2-40B4-BE49-F238E27FC236}">
                <a16:creationId xmlns:a16="http://schemas.microsoft.com/office/drawing/2014/main" id="{7C96DE2D-F18E-46C3-927D-E6B741049501}"/>
              </a:ext>
            </a:extLst>
          </p:cNvPr>
          <p:cNvSpPr/>
          <p:nvPr/>
        </p:nvSpPr>
        <p:spPr>
          <a:xfrm>
            <a:off x="8240313" y="1173645"/>
            <a:ext cx="3783265" cy="624000"/>
          </a:xfrm>
          <a:prstGeom prst="rect">
            <a:avLst/>
          </a:prstGeom>
          <a:solidFill>
            <a:srgbClr val="163D51"/>
          </a:solidFill>
          <a:ln>
            <a:solidFill>
              <a:srgbClr val="2A2E3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ja-JP" altLang="en-US" sz="2000">
                <a:gradFill>
                  <a:gsLst>
                    <a:gs pos="0">
                      <a:schemeClr val="bg1"/>
                    </a:gs>
                    <a:gs pos="100000">
                      <a:schemeClr val="bg1"/>
                    </a:gs>
                  </a:gsLst>
                  <a:lin ang="16200000" scaled="0"/>
                </a:gradFill>
                <a:latin typeface="Meiryo" panose="020B0604030504040204" pitchFamily="34" charset="-128"/>
                <a:ea typeface="Meiryo" panose="020B0604030504040204" pitchFamily="34" charset="-128"/>
              </a:rPr>
              <a:t>アカウントでの請求の簡素化</a:t>
            </a:r>
          </a:p>
        </p:txBody>
      </p:sp>
      <p:sp>
        <p:nvSpPr>
          <p:cNvPr id="35" name="正方形/長方形 34">
            <a:extLst>
              <a:ext uri="{FF2B5EF4-FFF2-40B4-BE49-F238E27FC236}">
                <a16:creationId xmlns:a16="http://schemas.microsoft.com/office/drawing/2014/main" id="{1335D141-7B16-466D-9040-A7371C3699EA}"/>
              </a:ext>
            </a:extLst>
          </p:cNvPr>
          <p:cNvSpPr/>
          <p:nvPr/>
        </p:nvSpPr>
        <p:spPr>
          <a:xfrm>
            <a:off x="362180" y="4578454"/>
            <a:ext cx="3782400" cy="157469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24000" tIns="24000" rIns="24000" bIns="24000" rtlCol="0" anchor="t" anchorCtr="0"/>
          <a:lstStyle/>
          <a:p>
            <a:pPr marL="119995" indent="-119995" latinLnBrk="1">
              <a:spcBef>
                <a:spcPts val="400"/>
              </a:spcBef>
              <a:buFont typeface="Arial" panose="020B0604020202020204" pitchFamily="34" charset="0"/>
              <a:buChar char="•"/>
            </a:pPr>
            <a:r>
              <a:rPr kumimoji="1" lang="ja-JP" altLang="en-US" sz="200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組織単位によるアカウントのグループ化</a:t>
            </a:r>
          </a:p>
          <a:p>
            <a:pPr marL="119995" indent="-119995" latinLnBrk="1">
              <a:spcBef>
                <a:spcPts val="400"/>
              </a:spcBef>
              <a:buFont typeface="Arial" panose="020B0604020202020204" pitchFamily="34" charset="0"/>
              <a:buChar char="•"/>
            </a:pPr>
            <a:r>
              <a:rPr kumimoji="1" lang="ja-JP" altLang="en-US" sz="200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ポリシーによるグループ単位での一括統制、管理を実現</a:t>
            </a:r>
            <a:endParaRPr kumimoji="1" lang="ja-JP" altLang="en-US" sz="20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endParaRPr>
          </a:p>
        </p:txBody>
      </p:sp>
      <p:sp>
        <p:nvSpPr>
          <p:cNvPr id="47" name="正方形/長方形 46">
            <a:extLst>
              <a:ext uri="{FF2B5EF4-FFF2-40B4-BE49-F238E27FC236}">
                <a16:creationId xmlns:a16="http://schemas.microsoft.com/office/drawing/2014/main" id="{6FFC0867-3663-45D8-B056-D87C23614683}"/>
              </a:ext>
            </a:extLst>
          </p:cNvPr>
          <p:cNvSpPr/>
          <p:nvPr/>
        </p:nvSpPr>
        <p:spPr>
          <a:xfrm>
            <a:off x="4300813" y="4578454"/>
            <a:ext cx="3782400" cy="157469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24000" tIns="24000" rIns="24000" bIns="24000" rtlCol="0" anchor="t" anchorCtr="0"/>
          <a:lstStyle/>
          <a:p>
            <a:pPr marL="119995" indent="-119995" latinLnBrk="1">
              <a:spcBef>
                <a:spcPts val="400"/>
              </a:spcBef>
              <a:buFont typeface="Arial" panose="020B0604020202020204" pitchFamily="34" charset="0"/>
              <a:buChar char="•"/>
            </a:pPr>
            <a:r>
              <a:rPr kumimoji="1" lang="en-US" altLang="ja-JP" sz="20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Organizations</a:t>
            </a:r>
            <a:r>
              <a:rPr kumimoji="1" lang="ja-JP" altLang="en-US" sz="200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利用アカウントでの</a:t>
            </a:r>
            <a:r>
              <a:rPr kumimoji="1" lang="en-US" altLang="ja-JP" sz="20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CloudTrail</a:t>
            </a:r>
            <a:r>
              <a:rPr kumimoji="1" lang="ja-JP" altLang="en-US" sz="200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を自動設定</a:t>
            </a:r>
            <a:endParaRPr kumimoji="1" lang="en-US" altLang="ja-JP" sz="20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endParaRPr>
          </a:p>
          <a:p>
            <a:pPr marL="119995" indent="-119995" latinLnBrk="1">
              <a:spcBef>
                <a:spcPts val="400"/>
              </a:spcBef>
              <a:buFont typeface="Arial" panose="020B0604020202020204" pitchFamily="34" charset="0"/>
              <a:buChar char="•"/>
            </a:pPr>
            <a:r>
              <a:rPr kumimoji="1" lang="en-US" altLang="ja-JP" sz="20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IAM Identity Center</a:t>
            </a:r>
            <a:r>
              <a:rPr kumimoji="1" lang="en-US" altLang="ja-JP" sz="2000" b="1" dirty="0">
                <a:solidFill>
                  <a:srgbClr val="FF9900"/>
                </a:solidFill>
                <a:latin typeface="Meiryo" panose="020B0604030504040204" pitchFamily="34" charset="-128"/>
                <a:ea typeface="Meiryo" panose="020B0604030504040204" pitchFamily="34" charset="-128"/>
              </a:rPr>
              <a:t>*</a:t>
            </a:r>
            <a:r>
              <a:rPr kumimoji="1" lang="ja-JP" altLang="en-US" sz="200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との連携によるアカウント間シングルサインオンなど</a:t>
            </a:r>
            <a:endParaRPr kumimoji="1" lang="en-US" altLang="ja-JP" sz="20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endParaRPr>
          </a:p>
        </p:txBody>
      </p:sp>
      <p:sp>
        <p:nvSpPr>
          <p:cNvPr id="48" name="正方形/長方形 47">
            <a:extLst>
              <a:ext uri="{FF2B5EF4-FFF2-40B4-BE49-F238E27FC236}">
                <a16:creationId xmlns:a16="http://schemas.microsoft.com/office/drawing/2014/main" id="{F6C0568A-C7A5-489D-9700-66217D18EA46}"/>
              </a:ext>
            </a:extLst>
          </p:cNvPr>
          <p:cNvSpPr/>
          <p:nvPr/>
        </p:nvSpPr>
        <p:spPr>
          <a:xfrm>
            <a:off x="8240312" y="4578454"/>
            <a:ext cx="3782400" cy="157469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24000" tIns="24000" rIns="24000" bIns="24000" rtlCol="0" anchor="t" anchorCtr="0"/>
          <a:lstStyle/>
          <a:p>
            <a:pPr marL="119995" indent="-119995" latinLnBrk="1">
              <a:spcBef>
                <a:spcPts val="400"/>
              </a:spcBef>
              <a:buFont typeface="Arial" panose="020B0604020202020204" pitchFamily="34" charset="0"/>
              <a:buChar char="•"/>
            </a:pPr>
            <a:r>
              <a:rPr kumimoji="1" lang="ja-JP" altLang="en-US" sz="20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複数アカウントの一括請求</a:t>
            </a:r>
            <a:endParaRPr kumimoji="1" lang="en-US" altLang="ja-JP" sz="20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endParaRPr>
          </a:p>
        </p:txBody>
      </p:sp>
      <p:cxnSp>
        <p:nvCxnSpPr>
          <p:cNvPr id="49" name="直線コネクタ 48">
            <a:extLst>
              <a:ext uri="{FF2B5EF4-FFF2-40B4-BE49-F238E27FC236}">
                <a16:creationId xmlns:a16="http://schemas.microsoft.com/office/drawing/2014/main" id="{0BF04340-BFEF-4BEF-A914-B4A7F72828CF}"/>
              </a:ext>
            </a:extLst>
          </p:cNvPr>
          <p:cNvCxnSpPr/>
          <p:nvPr/>
        </p:nvCxnSpPr>
        <p:spPr>
          <a:xfrm>
            <a:off x="4300813" y="4418998"/>
            <a:ext cx="3782400" cy="0"/>
          </a:xfrm>
          <a:prstGeom prst="line">
            <a:avLst/>
          </a:prstGeom>
          <a:ln w="38100">
            <a:solidFill>
              <a:schemeClr val="bg1">
                <a:lumMod val="75000"/>
              </a:schemeClr>
            </a:solidFill>
            <a:prstDash val="sysDash"/>
            <a:tailEnd type="none"/>
          </a:ln>
          <a:effectLst/>
        </p:spPr>
        <p:style>
          <a:lnRef idx="2">
            <a:schemeClr val="accent1"/>
          </a:lnRef>
          <a:fillRef idx="0">
            <a:schemeClr val="accent1"/>
          </a:fillRef>
          <a:effectRef idx="1">
            <a:schemeClr val="accent1"/>
          </a:effectRef>
          <a:fontRef idx="minor">
            <a:schemeClr val="tx1"/>
          </a:fontRef>
        </p:style>
      </p:cxnSp>
      <p:cxnSp>
        <p:nvCxnSpPr>
          <p:cNvPr id="50" name="直線コネクタ 49">
            <a:extLst>
              <a:ext uri="{FF2B5EF4-FFF2-40B4-BE49-F238E27FC236}">
                <a16:creationId xmlns:a16="http://schemas.microsoft.com/office/drawing/2014/main" id="{D61C7BCD-C2D1-42E7-AB02-034C4DA42998}"/>
              </a:ext>
            </a:extLst>
          </p:cNvPr>
          <p:cNvCxnSpPr/>
          <p:nvPr/>
        </p:nvCxnSpPr>
        <p:spPr>
          <a:xfrm>
            <a:off x="362180" y="4418998"/>
            <a:ext cx="3782400" cy="0"/>
          </a:xfrm>
          <a:prstGeom prst="line">
            <a:avLst/>
          </a:prstGeom>
          <a:ln w="38100">
            <a:solidFill>
              <a:schemeClr val="bg1">
                <a:lumMod val="75000"/>
              </a:schemeClr>
            </a:solidFill>
            <a:prstDash val="sysDash"/>
            <a:tailEnd type="none"/>
          </a:ln>
          <a:effectLst/>
        </p:spPr>
        <p:style>
          <a:lnRef idx="2">
            <a:schemeClr val="accent1"/>
          </a:lnRef>
          <a:fillRef idx="0">
            <a:schemeClr val="accent1"/>
          </a:fillRef>
          <a:effectRef idx="1">
            <a:schemeClr val="accent1"/>
          </a:effectRef>
          <a:fontRef idx="minor">
            <a:schemeClr val="tx1"/>
          </a:fontRef>
        </p:style>
      </p:cxnSp>
      <p:cxnSp>
        <p:nvCxnSpPr>
          <p:cNvPr id="51" name="直線コネクタ 50">
            <a:extLst>
              <a:ext uri="{FF2B5EF4-FFF2-40B4-BE49-F238E27FC236}">
                <a16:creationId xmlns:a16="http://schemas.microsoft.com/office/drawing/2014/main" id="{F3199A17-DE92-4CC8-9116-4A34BB8853A0}"/>
              </a:ext>
            </a:extLst>
          </p:cNvPr>
          <p:cNvCxnSpPr/>
          <p:nvPr/>
        </p:nvCxnSpPr>
        <p:spPr>
          <a:xfrm>
            <a:off x="8351578" y="4418998"/>
            <a:ext cx="3782400" cy="0"/>
          </a:xfrm>
          <a:prstGeom prst="line">
            <a:avLst/>
          </a:prstGeom>
          <a:ln w="38100">
            <a:solidFill>
              <a:schemeClr val="bg1">
                <a:lumMod val="75000"/>
              </a:schemeClr>
            </a:solidFill>
            <a:prstDash val="sysDash"/>
            <a:tailEnd type="none"/>
          </a:ln>
          <a:effectLst/>
        </p:spPr>
        <p:style>
          <a:lnRef idx="2">
            <a:schemeClr val="accent1"/>
          </a:lnRef>
          <a:fillRef idx="0">
            <a:schemeClr val="accent1"/>
          </a:fillRef>
          <a:effectRef idx="1">
            <a:schemeClr val="accent1"/>
          </a:effectRef>
          <a:fontRef idx="minor">
            <a:schemeClr val="tx1"/>
          </a:fontRef>
        </p:style>
      </p:cxnSp>
      <p:pic>
        <p:nvPicPr>
          <p:cNvPr id="52" name="Picture 2" descr="アカウントのグループを一元管理">
            <a:extLst>
              <a:ext uri="{FF2B5EF4-FFF2-40B4-BE49-F238E27FC236}">
                <a16:creationId xmlns:a16="http://schemas.microsoft.com/office/drawing/2014/main" id="{B225BB6B-069C-443B-B101-0EBDD8792224}"/>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360898" y="2216273"/>
            <a:ext cx="1784100" cy="1784100"/>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4" descr="AWS アカウント作成の自動化">
            <a:extLst>
              <a:ext uri="{FF2B5EF4-FFF2-40B4-BE49-F238E27FC236}">
                <a16:creationId xmlns:a16="http://schemas.microsoft.com/office/drawing/2014/main" id="{3FB93382-B1D8-4880-A161-D3A96F9E794D}"/>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300397" y="2216273"/>
            <a:ext cx="1784100" cy="1784100"/>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6" descr="請求の簡素化">
            <a:extLst>
              <a:ext uri="{FF2B5EF4-FFF2-40B4-BE49-F238E27FC236}">
                <a16:creationId xmlns:a16="http://schemas.microsoft.com/office/drawing/2014/main" id="{728E0810-0D76-4F75-895C-434A6A49BD85}"/>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9239895" y="2216273"/>
            <a:ext cx="1784100" cy="1784100"/>
          </a:xfrm>
          <a:prstGeom prst="rect">
            <a:avLst/>
          </a:prstGeom>
          <a:noFill/>
          <a:extLst>
            <a:ext uri="{909E8E84-426E-40DD-AFC4-6F175D3DCCD1}">
              <a14:hiddenFill xmlns:a14="http://schemas.microsoft.com/office/drawing/2010/main">
                <a:solidFill>
                  <a:srgbClr val="FFFFFF"/>
                </a:solidFill>
              </a14:hiddenFill>
            </a:ext>
          </a:extLst>
        </p:spPr>
      </p:pic>
      <p:sp>
        <p:nvSpPr>
          <p:cNvPr id="2" name="タイトル 1">
            <a:extLst>
              <a:ext uri="{FF2B5EF4-FFF2-40B4-BE49-F238E27FC236}">
                <a16:creationId xmlns:a16="http://schemas.microsoft.com/office/drawing/2014/main" id="{9A9651D4-D5DB-494E-91C5-D6725EA62D0D}"/>
              </a:ext>
            </a:extLst>
          </p:cNvPr>
          <p:cNvSpPr>
            <a:spLocks noGrp="1"/>
          </p:cNvSpPr>
          <p:nvPr>
            <p:ph type="title"/>
          </p:nvPr>
        </p:nvSpPr>
        <p:spPr/>
        <p:txBody>
          <a:bodyPr/>
          <a:lstStyle/>
          <a:p>
            <a:r>
              <a:rPr lang="ja-JP" altLang="en-US" sz="2800" b="0"/>
              <a:t>参考</a:t>
            </a:r>
            <a:r>
              <a:rPr lang="en-US" altLang="ja-JP" sz="2800" b="0" dirty="0"/>
              <a:t>: AWS Organizations</a:t>
            </a:r>
            <a:r>
              <a:rPr lang="ja-JP" altLang="en-US" sz="2800" b="0"/>
              <a:t>が実現するもの</a:t>
            </a:r>
          </a:p>
        </p:txBody>
      </p:sp>
      <p:sp>
        <p:nvSpPr>
          <p:cNvPr id="15" name="テキスト ボックス 14">
            <a:extLst>
              <a:ext uri="{FF2B5EF4-FFF2-40B4-BE49-F238E27FC236}">
                <a16:creationId xmlns:a16="http://schemas.microsoft.com/office/drawing/2014/main" id="{A7A45394-E06A-381B-09F6-63293CC0B28C}"/>
              </a:ext>
            </a:extLst>
          </p:cNvPr>
          <p:cNvSpPr txBox="1"/>
          <p:nvPr/>
        </p:nvSpPr>
        <p:spPr>
          <a:xfrm>
            <a:off x="4300814" y="6352701"/>
            <a:ext cx="4515134" cy="323165"/>
          </a:xfrm>
          <a:prstGeom prst="rect">
            <a:avLst/>
          </a:prstGeom>
          <a:noFill/>
        </p:spPr>
        <p:txBody>
          <a:bodyPr wrap="square" rtlCol="0">
            <a:spAutoFit/>
          </a:bodyPr>
          <a:lstStyle/>
          <a:p>
            <a:r>
              <a:rPr kumimoji="1" lang="en-US" altLang="ja-JP" sz="1500" b="1" dirty="0">
                <a:solidFill>
                  <a:srgbClr val="FF9900"/>
                </a:solidFill>
                <a:latin typeface="Meiryo" panose="020B0604030504040204" pitchFamily="34" charset="-128"/>
                <a:ea typeface="Meiryo" panose="020B0604030504040204" pitchFamily="34" charset="-128"/>
                <a:cs typeface="Amazon Ember" panose="020B0603020204020204" pitchFamily="34" charset="0"/>
              </a:rPr>
              <a:t>*</a:t>
            </a:r>
            <a:r>
              <a:rPr kumimoji="1" lang="en-US" altLang="ja-JP" sz="1500" dirty="0">
                <a:latin typeface="Meiryo" panose="020B0604030504040204" pitchFamily="34" charset="-128"/>
                <a:ea typeface="Meiryo" panose="020B0604030504040204" pitchFamily="34" charset="-128"/>
                <a:cs typeface="Amazon Ember" panose="020B0603020204020204" pitchFamily="34" charset="0"/>
              </a:rPr>
              <a:t> AWS Single Sign-On</a:t>
            </a:r>
            <a:r>
              <a:rPr kumimoji="1" lang="ja-JP" altLang="en-US" sz="1500">
                <a:latin typeface="Meiryo" panose="020B0604030504040204" pitchFamily="34" charset="-128"/>
                <a:ea typeface="Meiryo" panose="020B0604030504040204" pitchFamily="34" charset="-128"/>
                <a:cs typeface="Amazon Ember" panose="020B0603020204020204" pitchFamily="34" charset="0"/>
              </a:rPr>
              <a:t>の後継サービス</a:t>
            </a:r>
          </a:p>
        </p:txBody>
      </p:sp>
      <p:sp>
        <p:nvSpPr>
          <p:cNvPr id="3" name="テキスト ボックス 2">
            <a:extLst>
              <a:ext uri="{FF2B5EF4-FFF2-40B4-BE49-F238E27FC236}">
                <a16:creationId xmlns:a16="http://schemas.microsoft.com/office/drawing/2014/main" id="{6CB899C9-23CC-7F4C-52DB-5FAB7BCB36AE}"/>
              </a:ext>
            </a:extLst>
          </p:cNvPr>
          <p:cNvSpPr txBox="1"/>
          <p:nvPr/>
        </p:nvSpPr>
        <p:spPr>
          <a:xfrm>
            <a:off x="10607211" y="0"/>
            <a:ext cx="1584789" cy="369332"/>
          </a:xfrm>
          <a:prstGeom prst="rect">
            <a:avLst/>
          </a:prstGeom>
          <a:noFill/>
        </p:spPr>
        <p:txBody>
          <a:bodyPr wrap="square" anchor="ctr">
            <a:spAutoFit/>
          </a:bodyPr>
          <a:lstStyle/>
          <a:p>
            <a:pPr algn="ctr"/>
            <a:r>
              <a:rPr lang="en-US" altLang="ja-JP" sz="1800" b="0" i="0" dirty="0">
                <a:solidFill>
                  <a:schemeClr val="bg1">
                    <a:lumMod val="50000"/>
                  </a:schemeClr>
                </a:solidFill>
                <a:effectLst/>
                <a:latin typeface="Meiryo" panose="020B0604030504040204" pitchFamily="34" charset="-128"/>
                <a:ea typeface="Meiryo" panose="020B0604030504040204" pitchFamily="34" charset="-128"/>
              </a:rPr>
              <a:t>SEC01-BP01</a:t>
            </a:r>
            <a:endParaRPr lang="ja-JP" altLang="en-US">
              <a:solidFill>
                <a:schemeClr val="bg1">
                  <a:lumMod val="50000"/>
                </a:schemeClr>
              </a:solidFill>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220238015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9C94A991-7739-AB4D-85ED-689FECCBB8D5}"/>
              </a:ext>
            </a:extLst>
          </p:cNvPr>
          <p:cNvSpPr>
            <a:spLocks noGrp="1"/>
          </p:cNvSpPr>
          <p:nvPr>
            <p:ph type="title"/>
          </p:nvPr>
        </p:nvSpPr>
        <p:spPr/>
        <p:txBody>
          <a:bodyPr/>
          <a:lstStyle/>
          <a:p>
            <a:r>
              <a:rPr lang="en-US" altLang="ja-JP" sz="3000" dirty="0"/>
              <a:t>SIEM on Amazon OpenSearch Service – </a:t>
            </a:r>
            <a:r>
              <a:rPr lang="ja-JP" altLang="en-US" sz="3000"/>
              <a:t>アーキテクチャ</a:t>
            </a:r>
          </a:p>
        </p:txBody>
      </p:sp>
      <p:pic>
        <p:nvPicPr>
          <p:cNvPr id="7" name="図 6">
            <a:extLst>
              <a:ext uri="{FF2B5EF4-FFF2-40B4-BE49-F238E27FC236}">
                <a16:creationId xmlns:a16="http://schemas.microsoft.com/office/drawing/2014/main" id="{24DDC276-2233-9640-BF47-FCE575485A72}"/>
              </a:ext>
            </a:extLst>
          </p:cNvPr>
          <p:cNvPicPr>
            <a:picLocks noChangeAspect="1"/>
          </p:cNvPicPr>
          <p:nvPr/>
        </p:nvPicPr>
        <p:blipFill>
          <a:blip r:embed="rId3"/>
          <a:stretch>
            <a:fillRect/>
          </a:stretch>
        </p:blipFill>
        <p:spPr>
          <a:xfrm>
            <a:off x="1270920" y="1661123"/>
            <a:ext cx="9207946" cy="3728095"/>
          </a:xfrm>
          <a:prstGeom prst="rect">
            <a:avLst/>
          </a:prstGeom>
        </p:spPr>
      </p:pic>
      <p:sp>
        <p:nvSpPr>
          <p:cNvPr id="5" name="テキスト プレースホルダー 3">
            <a:extLst>
              <a:ext uri="{FF2B5EF4-FFF2-40B4-BE49-F238E27FC236}">
                <a16:creationId xmlns:a16="http://schemas.microsoft.com/office/drawing/2014/main" id="{6D20A839-42E6-1D39-5FF7-9BAAC5D33881}"/>
              </a:ext>
            </a:extLst>
          </p:cNvPr>
          <p:cNvSpPr txBox="1">
            <a:spLocks/>
          </p:cNvSpPr>
          <p:nvPr/>
        </p:nvSpPr>
        <p:spPr>
          <a:xfrm>
            <a:off x="602697" y="5951714"/>
            <a:ext cx="11457280" cy="50899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39170" lvl="1" indent="0">
              <a:buNone/>
            </a:pPr>
            <a:r>
              <a:rPr lang="en-US" altLang="ja-JP" sz="1333" dirty="0">
                <a:solidFill>
                  <a:schemeClr val="tx1">
                    <a:lumMod val="75000"/>
                  </a:schemeClr>
                </a:solidFill>
                <a:latin typeface="Meiryo" panose="020B0604030504040204" pitchFamily="34" charset="-128"/>
                <a:ea typeface="Meiryo" panose="020B0604030504040204" pitchFamily="34" charset="-128"/>
                <a:hlinkClick r:id="rId4"/>
              </a:rPr>
              <a:t>https://github.com/aws-samples/siem-on-amazon-elasticsearch-service/blob/main/README_ja.md</a:t>
            </a:r>
            <a:br>
              <a:rPr lang="en-US" altLang="ja-JP" sz="1333" dirty="0">
                <a:solidFill>
                  <a:schemeClr val="tx1">
                    <a:lumMod val="75000"/>
                  </a:schemeClr>
                </a:solidFill>
                <a:latin typeface="Meiryo" panose="020B0604030504040204" pitchFamily="34" charset="-128"/>
                <a:ea typeface="Meiryo" panose="020B0604030504040204" pitchFamily="34" charset="-128"/>
              </a:rPr>
            </a:br>
            <a:r>
              <a:rPr lang="en-US" altLang="ja-JP" sz="1333" dirty="0">
                <a:solidFill>
                  <a:schemeClr val="tx1">
                    <a:lumMod val="75000"/>
                  </a:schemeClr>
                </a:solidFill>
                <a:latin typeface="Meiryo" panose="020B0604030504040204" pitchFamily="34" charset="-128"/>
                <a:ea typeface="Meiryo" panose="020B0604030504040204" pitchFamily="34" charset="-128"/>
              </a:rPr>
              <a:t>(2022/8/24</a:t>
            </a:r>
            <a:r>
              <a:rPr lang="ja-JP" altLang="en-US" sz="1333">
                <a:solidFill>
                  <a:schemeClr val="tx1">
                    <a:lumMod val="75000"/>
                  </a:schemeClr>
                </a:solidFill>
                <a:latin typeface="Meiryo" panose="020B0604030504040204" pitchFamily="34" charset="-128"/>
                <a:ea typeface="Meiryo" panose="020B0604030504040204" pitchFamily="34" charset="-128"/>
              </a:rPr>
              <a:t>時点</a:t>
            </a:r>
            <a:r>
              <a:rPr lang="ja-JP" altLang="en-US" sz="1333" dirty="0">
                <a:solidFill>
                  <a:schemeClr val="tx1">
                    <a:lumMod val="75000"/>
                  </a:schemeClr>
                </a:solidFill>
                <a:latin typeface="Meiryo" panose="020B0604030504040204" pitchFamily="34" charset="-128"/>
                <a:ea typeface="Meiryo" panose="020B0604030504040204" pitchFamily="34" charset="-128"/>
              </a:rPr>
              <a:t>の</a:t>
            </a:r>
            <a:r>
              <a:rPr lang="ja-JP" altLang="en-US" sz="1333">
                <a:solidFill>
                  <a:schemeClr val="tx1">
                    <a:lumMod val="75000"/>
                  </a:schemeClr>
                </a:solidFill>
                <a:latin typeface="Meiryo" panose="020B0604030504040204" pitchFamily="34" charset="-128"/>
                <a:ea typeface="Meiryo" panose="020B0604030504040204" pitchFamily="34" charset="-128"/>
              </a:rPr>
              <a:t>情報より</a:t>
            </a:r>
            <a:r>
              <a:rPr lang="en-US" altLang="ja-JP" sz="1333" dirty="0">
                <a:solidFill>
                  <a:schemeClr val="tx1">
                    <a:lumMod val="75000"/>
                  </a:schemeClr>
                </a:solidFill>
                <a:latin typeface="Meiryo" panose="020B0604030504040204" pitchFamily="34" charset="-128"/>
                <a:ea typeface="Meiryo" panose="020B0604030504040204" pitchFamily="34" charset="-128"/>
              </a:rPr>
              <a:t>)</a:t>
            </a:r>
          </a:p>
        </p:txBody>
      </p:sp>
      <p:sp>
        <p:nvSpPr>
          <p:cNvPr id="2" name="テキスト ボックス 1">
            <a:extLst>
              <a:ext uri="{FF2B5EF4-FFF2-40B4-BE49-F238E27FC236}">
                <a16:creationId xmlns:a16="http://schemas.microsoft.com/office/drawing/2014/main" id="{F44EDF8A-A51A-B3F5-FF0B-D52FA83B0A16}"/>
              </a:ext>
            </a:extLst>
          </p:cNvPr>
          <p:cNvSpPr txBox="1"/>
          <p:nvPr/>
        </p:nvSpPr>
        <p:spPr>
          <a:xfrm>
            <a:off x="10890607" y="0"/>
            <a:ext cx="1301393" cy="307777"/>
          </a:xfrm>
          <a:prstGeom prst="rect">
            <a:avLst/>
          </a:prstGeom>
          <a:noFill/>
        </p:spPr>
        <p:txBody>
          <a:bodyPr wrap="square" anchor="ctr">
            <a:spAutoFit/>
          </a:bodyPr>
          <a:lstStyle/>
          <a:p>
            <a:pPr algn="ctr"/>
            <a:r>
              <a:rPr lang="en-US" altLang="ja-JP" sz="1400" b="0" i="0" dirty="0">
                <a:solidFill>
                  <a:schemeClr val="bg1">
                    <a:lumMod val="50000"/>
                  </a:schemeClr>
                </a:solidFill>
                <a:effectLst/>
                <a:latin typeface="Meiryo" panose="020B0604030504040204" pitchFamily="34" charset="-128"/>
                <a:ea typeface="Meiryo" panose="020B0604030504040204" pitchFamily="34" charset="-128"/>
              </a:rPr>
              <a:t>SEC04-BP02</a:t>
            </a:r>
            <a:endParaRPr lang="ja-JP" altLang="en-US" sz="1400">
              <a:solidFill>
                <a:schemeClr val="bg1">
                  <a:lumMod val="50000"/>
                </a:schemeClr>
              </a:solidFill>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346943484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DAFE1B-9D43-D5C2-1163-7CCCD6C012E3}"/>
              </a:ext>
            </a:extLst>
          </p:cNvPr>
          <p:cNvSpPr>
            <a:spLocks noGrp="1"/>
          </p:cNvSpPr>
          <p:nvPr>
            <p:ph type="title"/>
          </p:nvPr>
        </p:nvSpPr>
        <p:spPr/>
        <p:txBody>
          <a:bodyPr/>
          <a:lstStyle/>
          <a:p>
            <a:pPr algn="l"/>
            <a:r>
              <a:rPr lang="en-JP" sz="2400" dirty="0"/>
              <a:t>レビュー観点 :検知</a:t>
            </a:r>
            <a:br>
              <a:rPr lang="en-JP" sz="2400" dirty="0"/>
            </a:br>
            <a:r>
              <a:rPr lang="en-US" sz="2800" b="0" i="0" dirty="0">
                <a:solidFill>
                  <a:srgbClr val="16191F"/>
                </a:solidFill>
                <a:effectLst/>
                <a:latin typeface="Amazon Ember" panose="020B0603020204020204" pitchFamily="34" charset="0"/>
              </a:rPr>
              <a:t>SEC04-BP03 </a:t>
            </a:r>
            <a:r>
              <a:rPr lang="ja-JP" altLang="en-US" sz="2800" b="0" i="0">
                <a:solidFill>
                  <a:srgbClr val="16191F"/>
                </a:solidFill>
                <a:effectLst/>
                <a:latin typeface="Amazon Ember" panose="020B0603020204020204" pitchFamily="34" charset="0"/>
              </a:rPr>
              <a:t>イベントへの応答を自動化する</a:t>
            </a:r>
            <a:endParaRPr lang="en-JP" sz="3600" dirty="0"/>
          </a:p>
        </p:txBody>
      </p:sp>
      <p:sp>
        <p:nvSpPr>
          <p:cNvPr id="3" name="Text Placeholder 2">
            <a:extLst>
              <a:ext uri="{FF2B5EF4-FFF2-40B4-BE49-F238E27FC236}">
                <a16:creationId xmlns:a16="http://schemas.microsoft.com/office/drawing/2014/main" id="{57D180CB-6965-22E7-4C3F-7BC75DB3949C}"/>
              </a:ext>
            </a:extLst>
          </p:cNvPr>
          <p:cNvSpPr>
            <a:spLocks noGrp="1"/>
          </p:cNvSpPr>
          <p:nvPr>
            <p:ph type="body" sz="quarter" idx="10"/>
          </p:nvPr>
        </p:nvSpPr>
        <p:spPr>
          <a:xfrm>
            <a:off x="457201" y="1371600"/>
            <a:ext cx="5344886" cy="3905251"/>
          </a:xfrm>
        </p:spPr>
        <p:txBody>
          <a:bodyPr/>
          <a:lstStyle/>
          <a:p>
            <a:r>
              <a:rPr lang="en-JP" sz="1400" dirty="0">
                <a:solidFill>
                  <a:srgbClr val="0070C0"/>
                </a:solidFill>
              </a:rPr>
              <a:t>ポイント</a:t>
            </a:r>
          </a:p>
          <a:p>
            <a:pPr marL="285750" indent="-285750">
              <a:buFont typeface="Arial" panose="020B0604020202020204" pitchFamily="34" charset="0"/>
              <a:buChar char="•"/>
            </a:pPr>
            <a:r>
              <a:rPr lang="en-US" sz="1400" dirty="0" err="1"/>
              <a:t>人為的な労力やミスを軽減するために、自動化の仕組みを取り入れることが重要である</a:t>
            </a:r>
            <a:r>
              <a:rPr lang="en-US" sz="1400" dirty="0"/>
              <a:t>。</a:t>
            </a:r>
            <a:endParaRPr lang="en-JP" sz="1233" dirty="0"/>
          </a:p>
          <a:p>
            <a:endParaRPr lang="en-JP" sz="1400" dirty="0"/>
          </a:p>
          <a:p>
            <a:r>
              <a:rPr lang="en-JP" sz="1400" dirty="0">
                <a:solidFill>
                  <a:srgbClr val="0070C0"/>
                </a:solidFill>
              </a:rPr>
              <a:t>レビュー観点の例</a:t>
            </a:r>
            <a:endParaRPr lang="en-JP" sz="1233" dirty="0"/>
          </a:p>
          <a:p>
            <a:pPr marL="285750" indent="-285750">
              <a:buFont typeface="Arial" panose="020B0604020202020204" pitchFamily="34" charset="0"/>
              <a:buChar char="•"/>
            </a:pPr>
            <a:r>
              <a:rPr lang="en-US" sz="1400" dirty="0" err="1"/>
              <a:t>セキュリティイベントを検知した際の対応は自動化されているか</a:t>
            </a:r>
            <a:r>
              <a:rPr lang="en-US" sz="1400" dirty="0"/>
              <a:t>？</a:t>
            </a:r>
          </a:p>
          <a:p>
            <a:pPr marL="285750" indent="-285750">
              <a:buFont typeface="Arial" panose="020B0604020202020204" pitchFamily="34" charset="0"/>
              <a:buChar char="•"/>
            </a:pPr>
            <a:r>
              <a:rPr lang="en-US" sz="1400" dirty="0"/>
              <a:t>AWS Config Rules </a:t>
            </a:r>
            <a:r>
              <a:rPr lang="en-US" sz="1400" dirty="0" err="1"/>
              <a:t>によるシステムのコンプライアンスチェックや自動修復を行なっているか</a:t>
            </a:r>
            <a:r>
              <a:rPr lang="en-US" sz="1400" dirty="0"/>
              <a:t>？</a:t>
            </a:r>
          </a:p>
          <a:p>
            <a:pPr marL="285750" indent="-285750">
              <a:buFont typeface="Arial" panose="020B0604020202020204" pitchFamily="34" charset="0"/>
              <a:buChar char="•"/>
            </a:pPr>
            <a:endParaRPr lang="en-JP" sz="1400" dirty="0"/>
          </a:p>
          <a:p>
            <a:endParaRPr lang="en-JP" sz="1400" dirty="0"/>
          </a:p>
          <a:p>
            <a:endParaRPr lang="en-JP" dirty="0"/>
          </a:p>
        </p:txBody>
      </p:sp>
      <p:sp>
        <p:nvSpPr>
          <p:cNvPr id="4" name="Text Placeholder 2">
            <a:extLst>
              <a:ext uri="{FF2B5EF4-FFF2-40B4-BE49-F238E27FC236}">
                <a16:creationId xmlns:a16="http://schemas.microsoft.com/office/drawing/2014/main" id="{561B85F6-CCB4-CA96-6AD1-2DB6CCDD8DD7}"/>
              </a:ext>
            </a:extLst>
          </p:cNvPr>
          <p:cNvSpPr txBox="1">
            <a:spLocks/>
          </p:cNvSpPr>
          <p:nvPr/>
        </p:nvSpPr>
        <p:spPr>
          <a:xfrm>
            <a:off x="6389915" y="1371599"/>
            <a:ext cx="5638800" cy="3905251"/>
          </a:xfrm>
          <a:prstGeom prst="rect">
            <a:avLst/>
          </a:prstGeom>
        </p:spPr>
        <p:txBody>
          <a:bodyPr vert="horz" lIns="91440" tIns="45720" rIns="91440" bIns="45720" rtlCol="0">
            <a:noAutofit/>
          </a:bodyPr>
          <a:lstStyle>
            <a:lvl1pPr marL="0" indent="0" algn="l" defTabSz="609576" rtl="0" eaLnBrk="1" latinLnBrk="0" hangingPunct="1">
              <a:spcBef>
                <a:spcPct val="20000"/>
              </a:spcBef>
              <a:buFont typeface="Arial" panose="020B0604020202020204" pitchFamily="34" charset="0"/>
              <a:buNone/>
              <a:tabLst/>
              <a:defRPr sz="2167" b="0" i="0" kern="1200">
                <a:solidFill>
                  <a:schemeClr val="tx1"/>
                </a:solidFill>
                <a:latin typeface="Meiryo" panose="020B0604030504040204" pitchFamily="34" charset="-128"/>
                <a:ea typeface="Meiryo" panose="020B0604030504040204" pitchFamily="34" charset="-128"/>
                <a:cs typeface="Amazon Ember Regular" charset="0"/>
              </a:defRPr>
            </a:lvl1pPr>
            <a:lvl2pPr marL="596612" indent="-294999" algn="l" defTabSz="609576" rtl="0" eaLnBrk="1" latinLnBrk="0" hangingPunct="1">
              <a:spcBef>
                <a:spcPct val="20000"/>
              </a:spcBef>
              <a:buFont typeface="Arial"/>
              <a:buChar char="•"/>
              <a:tabLst/>
              <a:defRPr sz="2000" b="0" i="0" kern="1200">
                <a:solidFill>
                  <a:schemeClr val="tx1"/>
                </a:solidFill>
                <a:latin typeface="Meiryo" panose="020B0604030504040204" pitchFamily="34" charset="-128"/>
                <a:ea typeface="Meiryo" panose="020B0604030504040204" pitchFamily="34" charset="-128"/>
                <a:cs typeface="Amazon Ember Regular" charset="0"/>
              </a:defRPr>
            </a:lvl2pPr>
            <a:lvl3pPr marL="892933" indent="-302936" algn="l" defTabSz="609576" rtl="0" eaLnBrk="1" latinLnBrk="0" hangingPunct="1">
              <a:spcBef>
                <a:spcPct val="20000"/>
              </a:spcBef>
              <a:buFont typeface="Arial"/>
              <a:buChar char="•"/>
              <a:tabLst/>
              <a:defRPr sz="1833" b="0" i="0" kern="1200">
                <a:solidFill>
                  <a:schemeClr val="tx1"/>
                </a:solidFill>
                <a:latin typeface="Meiryo" panose="020B0604030504040204" pitchFamily="34" charset="-128"/>
                <a:ea typeface="Meiryo" panose="020B0604030504040204" pitchFamily="34" charset="-128"/>
                <a:cs typeface="Amazon Ember Regular" charset="0"/>
              </a:defRPr>
            </a:lvl3pPr>
            <a:lvl4pPr marL="1222326" indent="-309550" algn="l" defTabSz="609576" rtl="0" eaLnBrk="1" latinLnBrk="0" hangingPunct="1">
              <a:spcBef>
                <a:spcPct val="20000"/>
              </a:spcBef>
              <a:buFont typeface="Arial" panose="020B0604020202020204" pitchFamily="34" charset="0"/>
              <a:buChar char="•"/>
              <a:tabLst/>
              <a:defRPr sz="1667" b="0" i="0" kern="1200">
                <a:solidFill>
                  <a:schemeClr val="tx1"/>
                </a:solidFill>
                <a:latin typeface="Meiryo" panose="020B0604030504040204" pitchFamily="34" charset="-128"/>
                <a:ea typeface="Meiryo" panose="020B0604030504040204" pitchFamily="34" charset="-128"/>
                <a:cs typeface="Amazon Ember Regular" charset="0"/>
              </a:defRPr>
            </a:lvl4pPr>
            <a:lvl5pPr marL="1518648" indent="-316165" algn="l" defTabSz="609576" rtl="0" eaLnBrk="1" latinLnBrk="0" hangingPunct="1">
              <a:spcBef>
                <a:spcPct val="20000"/>
              </a:spcBef>
              <a:buFont typeface="Arial" panose="020B0604020202020204" pitchFamily="34" charset="0"/>
              <a:buChar char="•"/>
              <a:tabLst/>
              <a:defRPr sz="1583" b="0" i="0" kern="1200">
                <a:solidFill>
                  <a:schemeClr val="tx1"/>
                </a:solidFill>
                <a:latin typeface="Meiryo" panose="020B0604030504040204" pitchFamily="34" charset="-128"/>
                <a:ea typeface="Meiryo" panose="020B0604030504040204" pitchFamily="34" charset="-128"/>
                <a:cs typeface="Amazon Ember Regular" charset="0"/>
              </a:defRPr>
            </a:lvl5pPr>
            <a:lvl6pPr marL="3352666" indent="-304788" algn="l" defTabSz="609576" rtl="0" eaLnBrk="1" latinLnBrk="0" hangingPunct="1">
              <a:spcBef>
                <a:spcPct val="20000"/>
              </a:spcBef>
              <a:buFont typeface="Arial"/>
              <a:buChar char="•"/>
              <a:defRPr sz="2667" kern="1200">
                <a:solidFill>
                  <a:schemeClr val="tx1"/>
                </a:solidFill>
                <a:latin typeface="+mn-lt"/>
                <a:ea typeface="+mn-ea"/>
                <a:cs typeface="+mn-cs"/>
              </a:defRPr>
            </a:lvl6pPr>
            <a:lvl7pPr marL="3962242" indent="-304788" algn="l" defTabSz="609576" rtl="0" eaLnBrk="1" latinLnBrk="0" hangingPunct="1">
              <a:spcBef>
                <a:spcPct val="20000"/>
              </a:spcBef>
              <a:buFont typeface="Arial"/>
              <a:buChar char="•"/>
              <a:defRPr sz="2667" kern="1200">
                <a:solidFill>
                  <a:schemeClr val="tx1"/>
                </a:solidFill>
                <a:latin typeface="+mn-lt"/>
                <a:ea typeface="+mn-ea"/>
                <a:cs typeface="+mn-cs"/>
              </a:defRPr>
            </a:lvl7pPr>
            <a:lvl8pPr marL="4571817" indent="-304788" algn="l" defTabSz="609576" rtl="0" eaLnBrk="1" latinLnBrk="0" hangingPunct="1">
              <a:spcBef>
                <a:spcPct val="20000"/>
              </a:spcBef>
              <a:buFont typeface="Arial"/>
              <a:buChar char="•"/>
              <a:defRPr sz="2667" kern="1200">
                <a:solidFill>
                  <a:schemeClr val="tx1"/>
                </a:solidFill>
                <a:latin typeface="+mn-lt"/>
                <a:ea typeface="+mn-ea"/>
                <a:cs typeface="+mn-cs"/>
              </a:defRPr>
            </a:lvl8pPr>
            <a:lvl9pPr marL="5181393" indent="-304788" algn="l" defTabSz="609576" rtl="0" eaLnBrk="1" latinLnBrk="0" hangingPunct="1">
              <a:spcBef>
                <a:spcPct val="20000"/>
              </a:spcBef>
              <a:buFont typeface="Arial"/>
              <a:buChar char="•"/>
              <a:defRPr sz="2667" kern="1200">
                <a:solidFill>
                  <a:schemeClr val="tx1"/>
                </a:solidFill>
                <a:latin typeface="+mn-lt"/>
                <a:ea typeface="+mn-ea"/>
                <a:cs typeface="+mn-cs"/>
              </a:defRPr>
            </a:lvl9pPr>
          </a:lstStyle>
          <a:p>
            <a:r>
              <a:rPr lang="en-JP" sz="1400" dirty="0">
                <a:solidFill>
                  <a:srgbClr val="0070C0"/>
                </a:solidFill>
              </a:rPr>
              <a:t>実装例</a:t>
            </a:r>
          </a:p>
          <a:p>
            <a:pPr marL="285750" indent="-285750">
              <a:buFont typeface="Arial" panose="020B0604020202020204" pitchFamily="34" charset="0"/>
              <a:buChar char="•"/>
            </a:pPr>
            <a:r>
              <a:rPr lang="en-US" sz="1400" dirty="0"/>
              <a:t>AWS Config Rules </a:t>
            </a:r>
            <a:r>
              <a:rPr lang="en-US" sz="1400" dirty="0" err="1"/>
              <a:t>により望ましくないシステム設定を検出して通知、もしくは自動的に修復する</a:t>
            </a:r>
            <a:r>
              <a:rPr lang="en-US" sz="1400" dirty="0"/>
              <a:t>。</a:t>
            </a:r>
          </a:p>
          <a:p>
            <a:pPr marL="285750" indent="-285750">
              <a:buFont typeface="Arial" panose="020B0604020202020204" pitchFamily="34" charset="0"/>
              <a:buChar char="•"/>
            </a:pPr>
            <a:r>
              <a:rPr lang="en-US" sz="1400" dirty="0"/>
              <a:t>AWS </a:t>
            </a:r>
            <a:r>
              <a:rPr lang="en-US" sz="1400" dirty="0" err="1"/>
              <a:t>GuardDuty</a:t>
            </a:r>
            <a:r>
              <a:rPr lang="en-US" sz="1400" dirty="0"/>
              <a:t> </a:t>
            </a:r>
            <a:r>
              <a:rPr lang="en-US" sz="1400" dirty="0" err="1"/>
              <a:t>により、脅威リスクを検出した際、EventBridgeと</a:t>
            </a:r>
            <a:r>
              <a:rPr lang="en-US" altLang="ja-JP" sz="1400" dirty="0" err="1"/>
              <a:t>SNS</a:t>
            </a:r>
            <a:r>
              <a:rPr lang="ja-JP" altLang="en-US" sz="1400"/>
              <a:t>を使って</a:t>
            </a:r>
            <a:r>
              <a:rPr lang="en-US" sz="1400" dirty="0" err="1"/>
              <a:t>に自動アラートを通知する</a:t>
            </a:r>
            <a:r>
              <a:rPr lang="en-US" sz="1400" dirty="0"/>
              <a:t>。</a:t>
            </a:r>
          </a:p>
          <a:p>
            <a:pPr marL="285750" indent="-285750">
              <a:buFont typeface="Arial" panose="020B0604020202020204" pitchFamily="34" charset="0"/>
              <a:buChar char="•"/>
            </a:pPr>
            <a:r>
              <a:rPr lang="en-US" sz="1400" dirty="0"/>
              <a:t>AWS Step Functions </a:t>
            </a:r>
            <a:r>
              <a:rPr lang="en-US" sz="1400" dirty="0" err="1"/>
              <a:t>などを使って、インシデントレスポンスをワークフローとして実行する</a:t>
            </a:r>
            <a:r>
              <a:rPr lang="en-US" sz="1400" dirty="0"/>
              <a:t>。</a:t>
            </a:r>
          </a:p>
          <a:p>
            <a:pPr marL="285750" indent="-285750">
              <a:buFont typeface="Arial" panose="020B0604020202020204" pitchFamily="34" charset="0"/>
              <a:buChar char="•"/>
            </a:pPr>
            <a:endParaRPr lang="en-JP" sz="1400" dirty="0"/>
          </a:p>
          <a:p>
            <a:endParaRPr lang="en-JP" dirty="0"/>
          </a:p>
        </p:txBody>
      </p:sp>
    </p:spTree>
    <p:extLst>
      <p:ext uri="{BB962C8B-B14F-4D97-AF65-F5344CB8AC3E}">
        <p14:creationId xmlns:p14="http://schemas.microsoft.com/office/powerpoint/2010/main" val="110615249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コンテンツ プレースホルダー 3">
            <a:extLst>
              <a:ext uri="{FF2B5EF4-FFF2-40B4-BE49-F238E27FC236}">
                <a16:creationId xmlns:a16="http://schemas.microsoft.com/office/drawing/2014/main" id="{7EC3345E-B583-8841-84CA-5F1D50A444FE}"/>
              </a:ext>
            </a:extLst>
          </p:cNvPr>
          <p:cNvSpPr txBox="1">
            <a:spLocks/>
          </p:cNvSpPr>
          <p:nvPr/>
        </p:nvSpPr>
        <p:spPr>
          <a:xfrm>
            <a:off x="266702" y="873941"/>
            <a:ext cx="11696700" cy="5303024"/>
          </a:xfrm>
          <a:prstGeom prst="rect">
            <a:avLst/>
          </a:prstGeom>
        </p:spPr>
        <p:txBody>
          <a:bodyPr vert="horz" lIns="121920" tIns="60960" rIns="121920" bIns="60960" rtlCol="0">
            <a:normAutofit/>
          </a:bodyPr>
          <a:lstStyle>
            <a:lvl1pPr marL="0" indent="0" algn="l" defTabSz="685800" rtl="0" eaLnBrk="1" latinLnBrk="0" hangingPunct="1">
              <a:lnSpc>
                <a:spcPct val="90000"/>
              </a:lnSpc>
              <a:spcBef>
                <a:spcPts val="750"/>
              </a:spcBef>
              <a:buFont typeface="Arial" panose="020B0604020202020204" pitchFamily="34" charset="0"/>
              <a:buNone/>
              <a:defRPr sz="1800" b="0" i="0" kern="1200">
                <a:solidFill>
                  <a:schemeClr val="tx1"/>
                </a:solidFill>
                <a:latin typeface="+mn-ea"/>
                <a:ea typeface="+mn-ea"/>
                <a:cs typeface="+mn-cs"/>
              </a:defRPr>
            </a:lvl1pPr>
            <a:lvl2pPr marL="342900" indent="0" algn="l" defTabSz="685800" rtl="0" eaLnBrk="1" latinLnBrk="0" hangingPunct="1">
              <a:lnSpc>
                <a:spcPct val="90000"/>
              </a:lnSpc>
              <a:spcBef>
                <a:spcPts val="375"/>
              </a:spcBef>
              <a:buFont typeface="Arial" panose="020B0604020202020204" pitchFamily="34" charset="0"/>
              <a:buNone/>
              <a:defRPr sz="1500" b="0" i="0" kern="1200">
                <a:solidFill>
                  <a:schemeClr val="tx1"/>
                </a:solidFill>
                <a:latin typeface="+mn-ea"/>
                <a:ea typeface="+mn-ea"/>
                <a:cs typeface="+mn-cs"/>
              </a:defRPr>
            </a:lvl2pPr>
            <a:lvl3pPr marL="685800" indent="0" algn="l" defTabSz="685800" rtl="0" eaLnBrk="1" latinLnBrk="0" hangingPunct="1">
              <a:lnSpc>
                <a:spcPct val="90000"/>
              </a:lnSpc>
              <a:spcBef>
                <a:spcPts val="375"/>
              </a:spcBef>
              <a:buFont typeface="Arial" panose="020B0604020202020204" pitchFamily="34" charset="0"/>
              <a:buNone/>
              <a:defRPr sz="1350" b="0" i="0" kern="1200">
                <a:solidFill>
                  <a:schemeClr val="tx1"/>
                </a:solidFill>
                <a:latin typeface="+mn-ea"/>
                <a:ea typeface="+mn-ea"/>
                <a:cs typeface="+mn-cs"/>
              </a:defRPr>
            </a:lvl3pPr>
            <a:lvl4pPr marL="1028700" indent="0" algn="l" defTabSz="685800" rtl="0" eaLnBrk="1" latinLnBrk="0" hangingPunct="1">
              <a:lnSpc>
                <a:spcPct val="90000"/>
              </a:lnSpc>
              <a:spcBef>
                <a:spcPts val="375"/>
              </a:spcBef>
              <a:buFont typeface="Arial" panose="020B0604020202020204" pitchFamily="34" charset="0"/>
              <a:buNone/>
              <a:defRPr sz="1200" b="0" i="0" kern="1200">
                <a:solidFill>
                  <a:schemeClr val="tx1"/>
                </a:solidFill>
                <a:latin typeface="+mn-ea"/>
                <a:ea typeface="+mn-ea"/>
                <a:cs typeface="+mn-cs"/>
              </a:defRPr>
            </a:lvl4pPr>
            <a:lvl5pPr marL="1371600" indent="0" algn="l" defTabSz="685800" rtl="0" eaLnBrk="1" latinLnBrk="0" hangingPunct="1">
              <a:lnSpc>
                <a:spcPct val="90000"/>
              </a:lnSpc>
              <a:spcBef>
                <a:spcPts val="375"/>
              </a:spcBef>
              <a:buFont typeface="Arial" panose="020B0604020202020204" pitchFamily="34" charset="0"/>
              <a:buNone/>
              <a:defRPr sz="1200" b="0" i="0" kern="1200">
                <a:solidFill>
                  <a:schemeClr val="tx1"/>
                </a:solidFill>
                <a:latin typeface="+mn-ea"/>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defTabSz="914341">
              <a:defRPr/>
            </a:pPr>
            <a:r>
              <a:rPr kumimoji="1" lang="en-US" altLang="ja-JP" sz="1667" dirty="0">
                <a:solidFill>
                  <a:schemeClr val="tx1">
                    <a:lumMod val="75000"/>
                  </a:schemeClr>
                </a:solidFill>
                <a:latin typeface="Meiryo" panose="020B0604030504040204" pitchFamily="34" charset="-128"/>
                <a:ea typeface="Meiryo" panose="020B0604030504040204" pitchFamily="34" charset="-128"/>
              </a:rPr>
              <a:t>CloudTrail </a:t>
            </a:r>
            <a:r>
              <a:rPr kumimoji="1" lang="ja-JP" altLang="en-US" sz="1667">
                <a:solidFill>
                  <a:schemeClr val="tx1">
                    <a:lumMod val="75000"/>
                  </a:schemeClr>
                </a:solidFill>
                <a:latin typeface="Meiryo" panose="020B0604030504040204" pitchFamily="34" charset="-128"/>
                <a:ea typeface="Meiryo" panose="020B0604030504040204" pitchFamily="34" charset="-128"/>
              </a:rPr>
              <a:t>で記録</a:t>
            </a:r>
            <a:r>
              <a:rPr kumimoji="1" lang="ja-JP" altLang="en-US" sz="1667" dirty="0">
                <a:solidFill>
                  <a:schemeClr val="tx1">
                    <a:lumMod val="75000"/>
                  </a:schemeClr>
                </a:solidFill>
                <a:latin typeface="Meiryo" panose="020B0604030504040204" pitchFamily="34" charset="-128"/>
                <a:ea typeface="Meiryo" panose="020B0604030504040204" pitchFamily="34" charset="-128"/>
              </a:rPr>
              <a:t>された</a:t>
            </a:r>
            <a:r>
              <a:rPr kumimoji="1" lang="en-US" altLang="ja-JP" sz="1667" dirty="0">
                <a:solidFill>
                  <a:schemeClr val="tx1">
                    <a:lumMod val="75000"/>
                  </a:schemeClr>
                </a:solidFill>
                <a:latin typeface="Meiryo" panose="020B0604030504040204" pitchFamily="34" charset="-128"/>
                <a:ea typeface="Meiryo" panose="020B0604030504040204" pitchFamily="34" charset="-128"/>
              </a:rPr>
              <a:t> API </a:t>
            </a:r>
            <a:r>
              <a:rPr kumimoji="1" lang="ja-JP" altLang="en-US" sz="1667">
                <a:solidFill>
                  <a:schemeClr val="tx1">
                    <a:lumMod val="75000"/>
                  </a:schemeClr>
                </a:solidFill>
                <a:latin typeface="Meiryo" panose="020B0604030504040204" pitchFamily="34" charset="-128"/>
                <a:ea typeface="Meiryo" panose="020B0604030504040204" pitchFamily="34" charset="-128"/>
              </a:rPr>
              <a:t>実行の検知</a:t>
            </a:r>
            <a:r>
              <a:rPr kumimoji="1" lang="ja-JP" altLang="en-US" sz="1667" dirty="0">
                <a:solidFill>
                  <a:schemeClr val="tx1">
                    <a:lumMod val="75000"/>
                  </a:schemeClr>
                </a:solidFill>
                <a:latin typeface="Meiryo" panose="020B0604030504040204" pitchFamily="34" charset="-128"/>
                <a:ea typeface="Meiryo" panose="020B0604030504040204" pitchFamily="34" charset="-128"/>
              </a:rPr>
              <a:t>方法として下記の</a:t>
            </a:r>
            <a:r>
              <a:rPr kumimoji="1" lang="en-US" altLang="ja-JP" sz="1667" dirty="0">
                <a:solidFill>
                  <a:schemeClr val="tx1">
                    <a:lumMod val="75000"/>
                  </a:schemeClr>
                </a:solidFill>
                <a:latin typeface="Meiryo" panose="020B0604030504040204" pitchFamily="34" charset="-128"/>
                <a:ea typeface="Meiryo" panose="020B0604030504040204" pitchFamily="34" charset="-128"/>
              </a:rPr>
              <a:t> 2 </a:t>
            </a:r>
            <a:r>
              <a:rPr kumimoji="1" lang="ja-JP" altLang="en-US" sz="1667" dirty="0" err="1">
                <a:solidFill>
                  <a:schemeClr val="tx1">
                    <a:lumMod val="75000"/>
                  </a:schemeClr>
                </a:solidFill>
                <a:latin typeface="Meiryo" panose="020B0604030504040204" pitchFamily="34" charset="-128"/>
                <a:ea typeface="Meiryo" panose="020B0604030504040204" pitchFamily="34" charset="-128"/>
              </a:rPr>
              <a:t>つの</a:t>
            </a:r>
            <a:r>
              <a:rPr kumimoji="1" lang="ja-JP" altLang="en-US" sz="1667" dirty="0">
                <a:solidFill>
                  <a:schemeClr val="tx1">
                    <a:lumMod val="75000"/>
                  </a:schemeClr>
                </a:solidFill>
                <a:latin typeface="Meiryo" panose="020B0604030504040204" pitchFamily="34" charset="-128"/>
                <a:ea typeface="Meiryo" panose="020B0604030504040204" pitchFamily="34" charset="-128"/>
              </a:rPr>
              <a:t>パターン</a:t>
            </a:r>
            <a:r>
              <a:rPr kumimoji="1" lang="ja-JP" altLang="en-US" sz="1667">
                <a:solidFill>
                  <a:schemeClr val="tx1">
                    <a:lumMod val="75000"/>
                  </a:schemeClr>
                </a:solidFill>
                <a:latin typeface="Meiryo" panose="020B0604030504040204" pitchFamily="34" charset="-128"/>
                <a:ea typeface="Meiryo" panose="020B0604030504040204" pitchFamily="34" charset="-128"/>
              </a:rPr>
              <a:t>があり用途</a:t>
            </a:r>
            <a:r>
              <a:rPr kumimoji="1" lang="ja-JP" altLang="en-US" sz="1667" dirty="0">
                <a:solidFill>
                  <a:schemeClr val="tx1">
                    <a:lumMod val="75000"/>
                  </a:schemeClr>
                </a:solidFill>
                <a:latin typeface="Meiryo" panose="020B0604030504040204" pitchFamily="34" charset="-128"/>
                <a:ea typeface="Meiryo" panose="020B0604030504040204" pitchFamily="34" charset="-128"/>
              </a:rPr>
              <a:t>を踏まえて実装要否を</a:t>
            </a:r>
            <a:r>
              <a:rPr kumimoji="1" lang="ja-JP" altLang="en-US" sz="1667">
                <a:solidFill>
                  <a:schemeClr val="tx1">
                    <a:lumMod val="75000"/>
                  </a:schemeClr>
                </a:solidFill>
                <a:latin typeface="Meiryo" panose="020B0604030504040204" pitchFamily="34" charset="-128"/>
                <a:ea typeface="Meiryo" panose="020B0604030504040204" pitchFamily="34" charset="-128"/>
              </a:rPr>
              <a:t>検討する</a:t>
            </a:r>
            <a:endParaRPr kumimoji="1" lang="en-US" altLang="ja-JP" sz="1667" dirty="0">
              <a:solidFill>
                <a:schemeClr val="tx1">
                  <a:lumMod val="75000"/>
                </a:schemeClr>
              </a:solidFill>
              <a:latin typeface="Meiryo" panose="020B0604030504040204" pitchFamily="34" charset="-128"/>
              <a:ea typeface="Meiryo" panose="020B0604030504040204" pitchFamily="34" charset="-128"/>
            </a:endParaRPr>
          </a:p>
          <a:p>
            <a:pPr defTabSz="914341">
              <a:defRPr/>
            </a:pPr>
            <a:r>
              <a:rPr kumimoji="1" lang="ja-JP" altLang="en-US" sz="1667">
                <a:solidFill>
                  <a:schemeClr val="tx1">
                    <a:lumMod val="75000"/>
                  </a:schemeClr>
                </a:solidFill>
                <a:latin typeface="Meiryo" panose="020B0604030504040204" pitchFamily="34" charset="-128"/>
                <a:ea typeface="Meiryo" panose="020B0604030504040204" pitchFamily="34" charset="-128"/>
              </a:rPr>
              <a:t>合わせてどこで監視を行うかを決定する</a:t>
            </a:r>
            <a:r>
              <a:rPr kumimoji="1" lang="en-US" altLang="ja-JP" sz="1667" dirty="0">
                <a:solidFill>
                  <a:schemeClr val="tx1">
                    <a:lumMod val="75000"/>
                  </a:schemeClr>
                </a:solidFill>
                <a:latin typeface="Meiryo" panose="020B0604030504040204" pitchFamily="34" charset="-128"/>
                <a:ea typeface="Meiryo" panose="020B0604030504040204" pitchFamily="34" charset="-128"/>
              </a:rPr>
              <a:t> (</a:t>
            </a:r>
            <a:r>
              <a:rPr kumimoji="1" lang="ja-JP" altLang="en-US" sz="1667">
                <a:solidFill>
                  <a:schemeClr val="tx1">
                    <a:lumMod val="75000"/>
                  </a:schemeClr>
                </a:solidFill>
                <a:latin typeface="Meiryo" panose="020B0604030504040204" pitchFamily="34" charset="-128"/>
                <a:ea typeface="Meiryo" panose="020B0604030504040204" pitchFamily="34" charset="-128"/>
              </a:rPr>
              <a:t>ログやイベントの集約と監視リソースの配置方法など</a:t>
            </a:r>
            <a:r>
              <a:rPr kumimoji="1" lang="en-US" altLang="ja-JP" sz="1667" dirty="0">
                <a:solidFill>
                  <a:schemeClr val="tx1">
                    <a:lumMod val="75000"/>
                  </a:schemeClr>
                </a:solidFill>
                <a:latin typeface="Meiryo" panose="020B0604030504040204" pitchFamily="34" charset="-128"/>
                <a:ea typeface="Meiryo" panose="020B0604030504040204" pitchFamily="34" charset="-128"/>
              </a:rPr>
              <a:t>)</a:t>
            </a:r>
          </a:p>
          <a:p>
            <a:pPr defTabSz="914341">
              <a:defRPr/>
            </a:pPr>
            <a:endParaRPr kumimoji="1" lang="en-US" altLang="ja-JP" sz="1667" dirty="0">
              <a:solidFill>
                <a:schemeClr val="tx1">
                  <a:lumMod val="75000"/>
                </a:schemeClr>
              </a:solidFill>
              <a:latin typeface="Meiryo" panose="020B0604030504040204" pitchFamily="34" charset="-128"/>
              <a:ea typeface="Meiryo" panose="020B0604030504040204" pitchFamily="34" charset="-128"/>
            </a:endParaRPr>
          </a:p>
          <a:p>
            <a:pPr defTabSz="914341">
              <a:defRPr/>
            </a:pPr>
            <a:endParaRPr kumimoji="1" lang="en-US" altLang="ja-JP" sz="417" dirty="0">
              <a:solidFill>
                <a:srgbClr val="232F3D"/>
              </a:solidFill>
              <a:latin typeface="Meiryo" panose="020B0604030504040204" pitchFamily="34" charset="-128"/>
              <a:ea typeface="Meiryo" panose="020B0604030504040204" pitchFamily="34" charset="-128"/>
            </a:endParaRPr>
          </a:p>
          <a:p>
            <a:pPr marL="457171" indent="-457171" defTabSz="914341">
              <a:buFont typeface="+mj-lt"/>
              <a:buAutoNum type="arabicPeriod"/>
              <a:defRPr/>
            </a:pPr>
            <a:r>
              <a:rPr kumimoji="1" lang="en-US" altLang="ja-JP" sz="1667" dirty="0" err="1">
                <a:solidFill>
                  <a:schemeClr val="tx1">
                    <a:lumMod val="75000"/>
                  </a:schemeClr>
                </a:solidFill>
                <a:latin typeface="Meiryo" panose="020B0604030504040204" pitchFamily="34" charset="-128"/>
                <a:ea typeface="Meiryo" panose="020B0604030504040204" pitchFamily="34" charset="-128"/>
              </a:rPr>
              <a:t>EventBridge</a:t>
            </a:r>
            <a:r>
              <a:rPr kumimoji="1" lang="en-US" altLang="ja-JP" sz="1667" dirty="0">
                <a:solidFill>
                  <a:schemeClr val="tx1">
                    <a:lumMod val="75000"/>
                  </a:schemeClr>
                </a:solidFill>
                <a:latin typeface="Meiryo" panose="020B0604030504040204" pitchFamily="34" charset="-128"/>
                <a:ea typeface="Meiryo" panose="020B0604030504040204" pitchFamily="34" charset="-128"/>
              </a:rPr>
              <a:t> </a:t>
            </a:r>
            <a:r>
              <a:rPr kumimoji="1" lang="ja-JP" altLang="en-US" sz="1667">
                <a:solidFill>
                  <a:schemeClr val="tx1">
                    <a:lumMod val="75000"/>
                  </a:schemeClr>
                </a:solidFill>
                <a:latin typeface="Meiryo" panose="020B0604030504040204" pitchFamily="34" charset="-128"/>
                <a:ea typeface="Meiryo" panose="020B0604030504040204" pitchFamily="34" charset="-128"/>
              </a:rPr>
              <a:t>のイベントルールによる監視</a:t>
            </a:r>
            <a:endParaRPr kumimoji="1" lang="en-US" altLang="ja-JP" sz="1667" dirty="0">
              <a:solidFill>
                <a:schemeClr val="tx1">
                  <a:lumMod val="75000"/>
                </a:schemeClr>
              </a:solidFill>
              <a:latin typeface="Meiryo" panose="020B0604030504040204" pitchFamily="34" charset="-128"/>
              <a:ea typeface="Meiryo" panose="020B0604030504040204" pitchFamily="34" charset="-128"/>
            </a:endParaRPr>
          </a:p>
          <a:p>
            <a:pPr marL="457171" indent="-457171" defTabSz="914341">
              <a:buFont typeface="+mj-lt"/>
              <a:buAutoNum type="arabicPeriod"/>
              <a:defRPr/>
            </a:pPr>
            <a:endParaRPr kumimoji="1" lang="en-US" altLang="ja-JP" sz="1667" dirty="0">
              <a:solidFill>
                <a:schemeClr val="tx1">
                  <a:lumMod val="75000"/>
                </a:schemeClr>
              </a:solidFill>
              <a:latin typeface="Meiryo" panose="020B0604030504040204" pitchFamily="34" charset="-128"/>
              <a:ea typeface="Meiryo" panose="020B0604030504040204" pitchFamily="34" charset="-128"/>
            </a:endParaRPr>
          </a:p>
          <a:p>
            <a:pPr marL="457171" indent="-457171" defTabSz="914341">
              <a:buFont typeface="+mj-lt"/>
              <a:buAutoNum type="arabicPeriod"/>
              <a:defRPr/>
            </a:pPr>
            <a:endParaRPr kumimoji="1" lang="en-US" altLang="ja-JP" sz="1667" dirty="0">
              <a:solidFill>
                <a:schemeClr val="tx1">
                  <a:lumMod val="75000"/>
                </a:schemeClr>
              </a:solidFill>
              <a:latin typeface="Meiryo" panose="020B0604030504040204" pitchFamily="34" charset="-128"/>
              <a:ea typeface="Meiryo" panose="020B0604030504040204" pitchFamily="34" charset="-128"/>
            </a:endParaRPr>
          </a:p>
          <a:p>
            <a:pPr marL="457171" indent="-457171" defTabSz="914341">
              <a:buFont typeface="+mj-lt"/>
              <a:buAutoNum type="arabicPeriod"/>
              <a:defRPr/>
            </a:pPr>
            <a:endParaRPr kumimoji="1" lang="en-US" altLang="ja-JP" sz="1667" dirty="0">
              <a:solidFill>
                <a:schemeClr val="tx1">
                  <a:lumMod val="75000"/>
                </a:schemeClr>
              </a:solidFill>
              <a:latin typeface="Meiryo" panose="020B0604030504040204" pitchFamily="34" charset="-128"/>
              <a:ea typeface="Meiryo" panose="020B0604030504040204" pitchFamily="34" charset="-128"/>
            </a:endParaRPr>
          </a:p>
          <a:p>
            <a:pPr marL="457171" indent="-457171" defTabSz="914341">
              <a:buFont typeface="+mj-lt"/>
              <a:buAutoNum type="arabicPeriod"/>
              <a:defRPr/>
            </a:pPr>
            <a:endParaRPr kumimoji="1" lang="en-US" altLang="ja-JP" sz="1667" dirty="0">
              <a:solidFill>
                <a:schemeClr val="tx1">
                  <a:lumMod val="75000"/>
                </a:schemeClr>
              </a:solidFill>
              <a:latin typeface="Meiryo" panose="020B0604030504040204" pitchFamily="34" charset="-128"/>
              <a:ea typeface="Meiryo" panose="020B0604030504040204" pitchFamily="34" charset="-128"/>
            </a:endParaRPr>
          </a:p>
          <a:p>
            <a:pPr marL="457171" indent="-457171" defTabSz="914341">
              <a:buFont typeface="+mj-lt"/>
              <a:buAutoNum type="arabicPeriod"/>
              <a:defRPr/>
            </a:pPr>
            <a:endParaRPr kumimoji="1" lang="en-US" altLang="ja-JP" sz="1667" dirty="0">
              <a:solidFill>
                <a:schemeClr val="tx1">
                  <a:lumMod val="75000"/>
                </a:schemeClr>
              </a:solidFill>
              <a:latin typeface="Meiryo" panose="020B0604030504040204" pitchFamily="34" charset="-128"/>
              <a:ea typeface="Meiryo" panose="020B0604030504040204" pitchFamily="34" charset="-128"/>
            </a:endParaRPr>
          </a:p>
          <a:p>
            <a:pPr marL="457171" indent="-457171" defTabSz="914341">
              <a:buFont typeface="+mj-lt"/>
              <a:buAutoNum type="arabicPeriod"/>
              <a:defRPr/>
            </a:pPr>
            <a:r>
              <a:rPr kumimoji="1" lang="en-US" altLang="ja-JP" sz="1667" dirty="0">
                <a:solidFill>
                  <a:schemeClr val="tx1">
                    <a:lumMod val="75000"/>
                  </a:schemeClr>
                </a:solidFill>
                <a:latin typeface="Meiryo" panose="020B0604030504040204" pitchFamily="34" charset="-128"/>
                <a:ea typeface="Meiryo" panose="020B0604030504040204" pitchFamily="34" charset="-128"/>
              </a:rPr>
              <a:t>CloudWatch Logs </a:t>
            </a:r>
            <a:r>
              <a:rPr kumimoji="1" lang="ja-JP" altLang="en-US" sz="1667">
                <a:solidFill>
                  <a:schemeClr val="tx1">
                    <a:lumMod val="75000"/>
                  </a:schemeClr>
                </a:solidFill>
                <a:latin typeface="Meiryo" panose="020B0604030504040204" pitchFamily="34" charset="-128"/>
                <a:ea typeface="Meiryo" panose="020B0604030504040204" pitchFamily="34" charset="-128"/>
              </a:rPr>
              <a:t>メトリクスフィルターによる監視</a:t>
            </a:r>
            <a:endParaRPr kumimoji="1" lang="ja-JP" altLang="en-US" sz="1667" dirty="0">
              <a:solidFill>
                <a:schemeClr val="tx1">
                  <a:lumMod val="75000"/>
                </a:schemeClr>
              </a:solidFill>
              <a:latin typeface="Meiryo" panose="020B0604030504040204" pitchFamily="34" charset="-128"/>
              <a:ea typeface="Meiryo" panose="020B0604030504040204" pitchFamily="34" charset="-128"/>
            </a:endParaRPr>
          </a:p>
        </p:txBody>
      </p:sp>
      <p:pic>
        <p:nvPicPr>
          <p:cNvPr id="10" name="Graphic 51">
            <a:extLst>
              <a:ext uri="{FF2B5EF4-FFF2-40B4-BE49-F238E27FC236}">
                <a16:creationId xmlns:a16="http://schemas.microsoft.com/office/drawing/2014/main" id="{44B54304-63CD-994F-953F-7439AA557B33}"/>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02422" y="2650435"/>
            <a:ext cx="642411" cy="642411"/>
          </a:xfrm>
          <a:prstGeom prst="rect">
            <a:avLst/>
          </a:prstGeom>
        </p:spPr>
      </p:pic>
      <p:sp>
        <p:nvSpPr>
          <p:cNvPr id="16" name="テキスト ボックス 15">
            <a:extLst>
              <a:ext uri="{FF2B5EF4-FFF2-40B4-BE49-F238E27FC236}">
                <a16:creationId xmlns:a16="http://schemas.microsoft.com/office/drawing/2014/main" id="{19ACEFE7-E3C8-5945-BC06-201AFFEB36D1}"/>
              </a:ext>
            </a:extLst>
          </p:cNvPr>
          <p:cNvSpPr txBox="1"/>
          <p:nvPr/>
        </p:nvSpPr>
        <p:spPr>
          <a:xfrm>
            <a:off x="440531" y="3358906"/>
            <a:ext cx="1600987" cy="323165"/>
          </a:xfrm>
          <a:prstGeom prst="rect">
            <a:avLst/>
          </a:prstGeom>
          <a:noFill/>
        </p:spPr>
        <p:txBody>
          <a:bodyPr wrap="square" rtlCol="0">
            <a:spAutoFit/>
          </a:bodyPr>
          <a:lstStyle/>
          <a:p>
            <a:pPr algn="ctr" defTabSz="914341"/>
            <a:r>
              <a:rPr kumimoji="1" lang="en-US" altLang="ja-JP" sz="1500" dirty="0">
                <a:solidFill>
                  <a:schemeClr val="tx2"/>
                </a:solidFill>
                <a:latin typeface="Meiryo" panose="020B0604030504040204" pitchFamily="34" charset="-128"/>
                <a:ea typeface="Meiryo" panose="020B0604030504040204" pitchFamily="34" charset="-128"/>
              </a:rPr>
              <a:t>CloudTrail</a:t>
            </a:r>
            <a:endParaRPr kumimoji="1" lang="ja-JP" altLang="en-US" sz="1500" dirty="0">
              <a:solidFill>
                <a:schemeClr val="tx2"/>
              </a:solidFill>
              <a:latin typeface="Meiryo" panose="020B0604030504040204" pitchFamily="34" charset="-128"/>
              <a:ea typeface="Meiryo" panose="020B0604030504040204" pitchFamily="34" charset="-128"/>
            </a:endParaRPr>
          </a:p>
        </p:txBody>
      </p:sp>
      <p:cxnSp>
        <p:nvCxnSpPr>
          <p:cNvPr id="21" name="直線矢印コネクタ 20">
            <a:extLst>
              <a:ext uri="{FF2B5EF4-FFF2-40B4-BE49-F238E27FC236}">
                <a16:creationId xmlns:a16="http://schemas.microsoft.com/office/drawing/2014/main" id="{0ACC4707-D528-9A48-968E-036411BDE4B3}"/>
              </a:ext>
            </a:extLst>
          </p:cNvPr>
          <p:cNvCxnSpPr>
            <a:cxnSpLocks/>
            <a:stCxn id="10" idx="3"/>
            <a:endCxn id="52" idx="1"/>
          </p:cNvCxnSpPr>
          <p:nvPr/>
        </p:nvCxnSpPr>
        <p:spPr>
          <a:xfrm flipV="1">
            <a:off x="1544833" y="2957352"/>
            <a:ext cx="2437886" cy="14288"/>
          </a:xfrm>
          <a:prstGeom prst="straightConnector1">
            <a:avLst/>
          </a:prstGeom>
          <a:noFill/>
          <a:ln w="25400" cap="flat" cmpd="sng" algn="ctr">
            <a:solidFill>
              <a:srgbClr val="CD4071"/>
            </a:solidFill>
            <a:prstDash val="solid"/>
            <a:miter lim="800000"/>
            <a:headEnd type="none" w="med" len="sm"/>
            <a:tailEnd type="triangle"/>
          </a:ln>
          <a:effectLst/>
        </p:spPr>
      </p:cxnSp>
      <p:pic>
        <p:nvPicPr>
          <p:cNvPr id="25" name="Graphic 29">
            <a:extLst>
              <a:ext uri="{FF2B5EF4-FFF2-40B4-BE49-F238E27FC236}">
                <a16:creationId xmlns:a16="http://schemas.microsoft.com/office/drawing/2014/main" id="{57FEE505-40A5-6C4B-AD11-DE89CB9AF97D}"/>
              </a:ext>
            </a:extLst>
          </p:cNvPr>
          <p:cNvPicPr>
            <a:picLocks noChangeAspect="1"/>
          </p:cNvPicPr>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6555512" y="2760945"/>
            <a:ext cx="422358" cy="422358"/>
          </a:xfrm>
          <a:prstGeom prst="rect">
            <a:avLst/>
          </a:prstGeom>
        </p:spPr>
      </p:pic>
      <p:pic>
        <p:nvPicPr>
          <p:cNvPr id="26" name="Graphic 35">
            <a:extLst>
              <a:ext uri="{FF2B5EF4-FFF2-40B4-BE49-F238E27FC236}">
                <a16:creationId xmlns:a16="http://schemas.microsoft.com/office/drawing/2014/main" id="{75F2B51C-898E-C648-B255-F2088B63D098}"/>
              </a:ext>
            </a:extLst>
          </p:cNvPr>
          <p:cNvPicPr>
            <a:picLocks noChangeAspect="1"/>
          </p:cNvPicPr>
          <p:nvPr/>
        </p:nvPicPr>
        <p:blipFill>
          <a:blip r:embed="rId7" cstate="email">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6548369" y="3250419"/>
            <a:ext cx="422358" cy="422358"/>
          </a:xfrm>
          <a:prstGeom prst="rect">
            <a:avLst/>
          </a:prstGeom>
        </p:spPr>
      </p:pic>
      <p:cxnSp>
        <p:nvCxnSpPr>
          <p:cNvPr id="27" name="直線矢印コネクタ 26">
            <a:extLst>
              <a:ext uri="{FF2B5EF4-FFF2-40B4-BE49-F238E27FC236}">
                <a16:creationId xmlns:a16="http://schemas.microsoft.com/office/drawing/2014/main" id="{777283E9-320E-4442-AA05-C35D6450C8D1}"/>
              </a:ext>
            </a:extLst>
          </p:cNvPr>
          <p:cNvCxnSpPr>
            <a:cxnSpLocks/>
            <a:stCxn id="52" idx="3"/>
            <a:endCxn id="63" idx="1"/>
          </p:cNvCxnSpPr>
          <p:nvPr/>
        </p:nvCxnSpPr>
        <p:spPr>
          <a:xfrm flipV="1">
            <a:off x="4625128" y="2467876"/>
            <a:ext cx="1923240" cy="489476"/>
          </a:xfrm>
          <a:prstGeom prst="straightConnector1">
            <a:avLst/>
          </a:prstGeom>
          <a:noFill/>
          <a:ln w="25400" cap="flat" cmpd="sng" algn="ctr">
            <a:solidFill>
              <a:srgbClr val="CD4071"/>
            </a:solidFill>
            <a:prstDash val="solid"/>
            <a:miter lim="800000"/>
            <a:headEnd type="none" w="med" len="sm"/>
            <a:tailEnd type="triangle"/>
          </a:ln>
          <a:effectLst/>
        </p:spPr>
      </p:cxnSp>
      <p:cxnSp>
        <p:nvCxnSpPr>
          <p:cNvPr id="28" name="直線矢印コネクタ 27">
            <a:extLst>
              <a:ext uri="{FF2B5EF4-FFF2-40B4-BE49-F238E27FC236}">
                <a16:creationId xmlns:a16="http://schemas.microsoft.com/office/drawing/2014/main" id="{D7F5CE18-FFC3-0F42-891D-2D1FDAB8E710}"/>
              </a:ext>
            </a:extLst>
          </p:cNvPr>
          <p:cNvCxnSpPr>
            <a:cxnSpLocks/>
            <a:stCxn id="52" idx="3"/>
            <a:endCxn id="25" idx="1"/>
          </p:cNvCxnSpPr>
          <p:nvPr/>
        </p:nvCxnSpPr>
        <p:spPr>
          <a:xfrm>
            <a:off x="4625129" y="2957352"/>
            <a:ext cx="1930383" cy="14773"/>
          </a:xfrm>
          <a:prstGeom prst="straightConnector1">
            <a:avLst/>
          </a:prstGeom>
          <a:noFill/>
          <a:ln w="25400" cap="flat" cmpd="sng" algn="ctr">
            <a:solidFill>
              <a:srgbClr val="CD4071"/>
            </a:solidFill>
            <a:prstDash val="solid"/>
            <a:miter lim="800000"/>
            <a:headEnd type="none" w="med" len="sm"/>
            <a:tailEnd type="triangle"/>
          </a:ln>
          <a:effectLst/>
        </p:spPr>
      </p:cxnSp>
      <p:cxnSp>
        <p:nvCxnSpPr>
          <p:cNvPr id="29" name="直線矢印コネクタ 28">
            <a:extLst>
              <a:ext uri="{FF2B5EF4-FFF2-40B4-BE49-F238E27FC236}">
                <a16:creationId xmlns:a16="http://schemas.microsoft.com/office/drawing/2014/main" id="{91BB5D85-68EE-774F-A955-F3246777DC84}"/>
              </a:ext>
            </a:extLst>
          </p:cNvPr>
          <p:cNvCxnSpPr>
            <a:cxnSpLocks/>
            <a:stCxn id="52" idx="3"/>
            <a:endCxn id="26" idx="1"/>
          </p:cNvCxnSpPr>
          <p:nvPr/>
        </p:nvCxnSpPr>
        <p:spPr>
          <a:xfrm>
            <a:off x="4625128" y="2957352"/>
            <a:ext cx="1923240" cy="504247"/>
          </a:xfrm>
          <a:prstGeom prst="straightConnector1">
            <a:avLst/>
          </a:prstGeom>
          <a:noFill/>
          <a:ln w="25400" cap="flat" cmpd="sng" algn="ctr">
            <a:solidFill>
              <a:srgbClr val="CD4071"/>
            </a:solidFill>
            <a:prstDash val="solid"/>
            <a:miter lim="800000"/>
            <a:headEnd type="none" w="med" len="sm"/>
            <a:tailEnd type="triangle"/>
          </a:ln>
          <a:effectLst/>
        </p:spPr>
      </p:cxnSp>
      <p:sp>
        <p:nvSpPr>
          <p:cNvPr id="31" name="テキスト ボックス 30">
            <a:extLst>
              <a:ext uri="{FF2B5EF4-FFF2-40B4-BE49-F238E27FC236}">
                <a16:creationId xmlns:a16="http://schemas.microsoft.com/office/drawing/2014/main" id="{FF3C3B12-F881-B143-A3BC-D6A03D00AF91}"/>
              </a:ext>
            </a:extLst>
          </p:cNvPr>
          <p:cNvSpPr txBox="1"/>
          <p:nvPr/>
        </p:nvSpPr>
        <p:spPr>
          <a:xfrm>
            <a:off x="7049707" y="2817749"/>
            <a:ext cx="1020078" cy="323165"/>
          </a:xfrm>
          <a:prstGeom prst="rect">
            <a:avLst/>
          </a:prstGeom>
          <a:noFill/>
        </p:spPr>
        <p:txBody>
          <a:bodyPr wrap="square" rtlCol="0">
            <a:spAutoFit/>
          </a:bodyPr>
          <a:lstStyle/>
          <a:p>
            <a:pPr defTabSz="914341"/>
            <a:r>
              <a:rPr kumimoji="1" lang="en-US" altLang="ja-JP" sz="1500" dirty="0">
                <a:solidFill>
                  <a:schemeClr val="tx2"/>
                </a:solidFill>
                <a:latin typeface="Meiryo" panose="020B0604030504040204" pitchFamily="34" charset="-128"/>
                <a:ea typeface="Meiryo" panose="020B0604030504040204" pitchFamily="34" charset="-128"/>
              </a:rPr>
              <a:t>SNS</a:t>
            </a:r>
          </a:p>
        </p:txBody>
      </p:sp>
      <p:sp>
        <p:nvSpPr>
          <p:cNvPr id="32" name="テキスト ボックス 31">
            <a:extLst>
              <a:ext uri="{FF2B5EF4-FFF2-40B4-BE49-F238E27FC236}">
                <a16:creationId xmlns:a16="http://schemas.microsoft.com/office/drawing/2014/main" id="{94E4726A-4FBF-4741-96A9-FD437C19AD00}"/>
              </a:ext>
            </a:extLst>
          </p:cNvPr>
          <p:cNvSpPr txBox="1"/>
          <p:nvPr/>
        </p:nvSpPr>
        <p:spPr>
          <a:xfrm>
            <a:off x="7044940" y="3270190"/>
            <a:ext cx="1020078" cy="323165"/>
          </a:xfrm>
          <a:prstGeom prst="rect">
            <a:avLst/>
          </a:prstGeom>
          <a:noFill/>
        </p:spPr>
        <p:txBody>
          <a:bodyPr wrap="square" rtlCol="0">
            <a:spAutoFit/>
          </a:bodyPr>
          <a:lstStyle/>
          <a:p>
            <a:pPr defTabSz="914341"/>
            <a:r>
              <a:rPr kumimoji="1" lang="en-US" altLang="ja-JP" sz="1500" dirty="0">
                <a:solidFill>
                  <a:schemeClr val="tx2"/>
                </a:solidFill>
                <a:latin typeface="Meiryo" panose="020B0604030504040204" pitchFamily="34" charset="-128"/>
                <a:ea typeface="Meiryo" panose="020B0604030504040204" pitchFamily="34" charset="-128"/>
              </a:rPr>
              <a:t>SQS</a:t>
            </a:r>
          </a:p>
        </p:txBody>
      </p:sp>
      <p:sp>
        <p:nvSpPr>
          <p:cNvPr id="33" name="テキスト ボックス 32">
            <a:extLst>
              <a:ext uri="{FF2B5EF4-FFF2-40B4-BE49-F238E27FC236}">
                <a16:creationId xmlns:a16="http://schemas.microsoft.com/office/drawing/2014/main" id="{2EA1EC04-64EE-304B-9DF8-16D305F68BE8}"/>
              </a:ext>
            </a:extLst>
          </p:cNvPr>
          <p:cNvSpPr txBox="1"/>
          <p:nvPr/>
        </p:nvSpPr>
        <p:spPr>
          <a:xfrm>
            <a:off x="7040176" y="2293866"/>
            <a:ext cx="1020078" cy="323165"/>
          </a:xfrm>
          <a:prstGeom prst="rect">
            <a:avLst/>
          </a:prstGeom>
          <a:noFill/>
        </p:spPr>
        <p:txBody>
          <a:bodyPr wrap="square" rtlCol="0">
            <a:spAutoFit/>
          </a:bodyPr>
          <a:lstStyle/>
          <a:p>
            <a:pPr defTabSz="914341"/>
            <a:r>
              <a:rPr kumimoji="1" lang="en-US" altLang="ja-JP" sz="1500" dirty="0">
                <a:solidFill>
                  <a:schemeClr val="tx2"/>
                </a:solidFill>
                <a:latin typeface="Meiryo" panose="020B0604030504040204" pitchFamily="34" charset="-128"/>
                <a:ea typeface="Meiryo" panose="020B0604030504040204" pitchFamily="34" charset="-128"/>
              </a:rPr>
              <a:t>Lambda</a:t>
            </a:r>
          </a:p>
        </p:txBody>
      </p:sp>
      <p:pic>
        <p:nvPicPr>
          <p:cNvPr id="34" name="Graphic 51">
            <a:extLst>
              <a:ext uri="{FF2B5EF4-FFF2-40B4-BE49-F238E27FC236}">
                <a16:creationId xmlns:a16="http://schemas.microsoft.com/office/drawing/2014/main" id="{3D0C2027-25BF-D141-8F51-A7ED25F7668B}"/>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92890" y="4683072"/>
            <a:ext cx="642411" cy="642411"/>
          </a:xfrm>
          <a:prstGeom prst="rect">
            <a:avLst/>
          </a:prstGeom>
        </p:spPr>
      </p:pic>
      <p:pic>
        <p:nvPicPr>
          <p:cNvPr id="35" name="Graphic 33">
            <a:extLst>
              <a:ext uri="{FF2B5EF4-FFF2-40B4-BE49-F238E27FC236}">
                <a16:creationId xmlns:a16="http://schemas.microsoft.com/office/drawing/2014/main" id="{57A96E54-DA72-5142-8A8F-E8B53C99B6B0}"/>
              </a:ext>
            </a:extLst>
          </p:cNvPr>
          <p:cNvPicPr>
            <a:picLocks noChangeAspect="1"/>
          </p:cNvPicPr>
          <p:nvPr/>
        </p:nvPicPr>
        <p:blipFill>
          <a:blip r:embed="rId9" cstate="email">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2842011" y="4347576"/>
            <a:ext cx="328904" cy="328904"/>
          </a:xfrm>
          <a:prstGeom prst="rect">
            <a:avLst/>
          </a:prstGeom>
        </p:spPr>
      </p:pic>
      <p:sp>
        <p:nvSpPr>
          <p:cNvPr id="36" name="正方形/長方形 35">
            <a:extLst>
              <a:ext uri="{FF2B5EF4-FFF2-40B4-BE49-F238E27FC236}">
                <a16:creationId xmlns:a16="http://schemas.microsoft.com/office/drawing/2014/main" id="{75045A70-C41C-1D46-813D-F82BB9925B0F}"/>
              </a:ext>
            </a:extLst>
          </p:cNvPr>
          <p:cNvSpPr/>
          <p:nvPr/>
        </p:nvSpPr>
        <p:spPr>
          <a:xfrm>
            <a:off x="2842012" y="4347577"/>
            <a:ext cx="3215931" cy="1282492"/>
          </a:xfrm>
          <a:prstGeom prst="rect">
            <a:avLst/>
          </a:prstGeom>
          <a:noFill/>
          <a:ln w="12700" cap="flat" cmpd="sng" algn="ctr">
            <a:solidFill>
              <a:srgbClr val="C95185"/>
            </a:solidFill>
            <a:prstDash val="solid"/>
            <a:miter lim="800000"/>
          </a:ln>
          <a:effectLst/>
        </p:spPr>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defTabSz="914341">
              <a:defRPr/>
            </a:pPr>
            <a:endParaRPr kumimoji="1" lang="ja-JP" altLang="en-US" sz="1000" kern="0" dirty="0">
              <a:solidFill>
                <a:srgbClr val="535B63"/>
              </a:solidFill>
              <a:latin typeface="Meiryo" panose="020B0604030504040204" pitchFamily="34" charset="-128"/>
              <a:ea typeface="Meiryo" panose="020B0604030504040204" pitchFamily="34" charset="-128"/>
            </a:endParaRPr>
          </a:p>
        </p:txBody>
      </p:sp>
      <p:sp>
        <p:nvSpPr>
          <p:cNvPr id="37" name="テキスト ボックス 36">
            <a:extLst>
              <a:ext uri="{FF2B5EF4-FFF2-40B4-BE49-F238E27FC236}">
                <a16:creationId xmlns:a16="http://schemas.microsoft.com/office/drawing/2014/main" id="{32EF0B6B-7E5D-5943-9A5E-71920D86241D}"/>
              </a:ext>
            </a:extLst>
          </p:cNvPr>
          <p:cNvSpPr txBox="1"/>
          <p:nvPr/>
        </p:nvSpPr>
        <p:spPr>
          <a:xfrm>
            <a:off x="3128052" y="4380931"/>
            <a:ext cx="1020078" cy="246221"/>
          </a:xfrm>
          <a:prstGeom prst="rect">
            <a:avLst/>
          </a:prstGeom>
          <a:noFill/>
        </p:spPr>
        <p:txBody>
          <a:bodyPr wrap="square" rtlCol="0">
            <a:spAutoFit/>
          </a:bodyPr>
          <a:lstStyle/>
          <a:p>
            <a:pPr algn="ctr" defTabSz="914341"/>
            <a:r>
              <a:rPr kumimoji="1" lang="en-US" altLang="ja-JP" sz="1000" dirty="0">
                <a:solidFill>
                  <a:srgbClr val="CD4071"/>
                </a:solidFill>
                <a:latin typeface="Meiryo" panose="020B0604030504040204" pitchFamily="34" charset="-128"/>
                <a:ea typeface="Meiryo" panose="020B0604030504040204" pitchFamily="34" charset="-128"/>
              </a:rPr>
              <a:t>CloudWatch</a:t>
            </a:r>
            <a:endParaRPr kumimoji="1" lang="ja-JP" altLang="en-US" sz="1000" dirty="0">
              <a:solidFill>
                <a:srgbClr val="CD4071"/>
              </a:solidFill>
              <a:latin typeface="Meiryo" panose="020B0604030504040204" pitchFamily="34" charset="-128"/>
              <a:ea typeface="Meiryo" panose="020B0604030504040204" pitchFamily="34" charset="-128"/>
            </a:endParaRPr>
          </a:p>
        </p:txBody>
      </p:sp>
      <p:sp>
        <p:nvSpPr>
          <p:cNvPr id="38" name="テキスト ボックス 37">
            <a:extLst>
              <a:ext uri="{FF2B5EF4-FFF2-40B4-BE49-F238E27FC236}">
                <a16:creationId xmlns:a16="http://schemas.microsoft.com/office/drawing/2014/main" id="{8F3C5A40-1AC5-424E-AED3-8A3ED8104C91}"/>
              </a:ext>
            </a:extLst>
          </p:cNvPr>
          <p:cNvSpPr txBox="1"/>
          <p:nvPr/>
        </p:nvSpPr>
        <p:spPr>
          <a:xfrm>
            <a:off x="440531" y="5350336"/>
            <a:ext cx="1600987" cy="323165"/>
          </a:xfrm>
          <a:prstGeom prst="rect">
            <a:avLst/>
          </a:prstGeom>
          <a:noFill/>
        </p:spPr>
        <p:txBody>
          <a:bodyPr wrap="square" rtlCol="0">
            <a:spAutoFit/>
          </a:bodyPr>
          <a:lstStyle/>
          <a:p>
            <a:pPr algn="ctr" defTabSz="914341"/>
            <a:r>
              <a:rPr kumimoji="1" lang="en-US" altLang="ja-JP" sz="1500" dirty="0">
                <a:solidFill>
                  <a:schemeClr val="tx2"/>
                </a:solidFill>
                <a:latin typeface="Meiryo" panose="020B0604030504040204" pitchFamily="34" charset="-128"/>
                <a:ea typeface="Meiryo" panose="020B0604030504040204" pitchFamily="34" charset="-128"/>
              </a:rPr>
              <a:t>CloudTrail</a:t>
            </a:r>
            <a:endParaRPr kumimoji="1" lang="ja-JP" altLang="en-US" sz="1500" dirty="0">
              <a:solidFill>
                <a:schemeClr val="tx2"/>
              </a:solidFill>
              <a:latin typeface="Meiryo" panose="020B0604030504040204" pitchFamily="34" charset="-128"/>
              <a:ea typeface="Meiryo" panose="020B0604030504040204" pitchFamily="34" charset="-128"/>
            </a:endParaRPr>
          </a:p>
        </p:txBody>
      </p:sp>
      <p:cxnSp>
        <p:nvCxnSpPr>
          <p:cNvPr id="39" name="直線矢印コネクタ 38">
            <a:extLst>
              <a:ext uri="{FF2B5EF4-FFF2-40B4-BE49-F238E27FC236}">
                <a16:creationId xmlns:a16="http://schemas.microsoft.com/office/drawing/2014/main" id="{25390A9C-8BE0-CB4E-8C6B-04B6A2B4302E}"/>
              </a:ext>
            </a:extLst>
          </p:cNvPr>
          <p:cNvCxnSpPr>
            <a:cxnSpLocks/>
            <a:stCxn id="34" idx="3"/>
            <a:endCxn id="54" idx="1"/>
          </p:cNvCxnSpPr>
          <p:nvPr/>
        </p:nvCxnSpPr>
        <p:spPr>
          <a:xfrm>
            <a:off x="1535301" y="5004276"/>
            <a:ext cx="1750784" cy="2427"/>
          </a:xfrm>
          <a:prstGeom prst="straightConnector1">
            <a:avLst/>
          </a:prstGeom>
          <a:noFill/>
          <a:ln w="25400" cap="flat" cmpd="sng" algn="ctr">
            <a:solidFill>
              <a:srgbClr val="CD4071"/>
            </a:solidFill>
            <a:prstDash val="solid"/>
            <a:miter lim="800000"/>
            <a:headEnd type="none" w="med" len="sm"/>
            <a:tailEnd type="triangle"/>
          </a:ln>
          <a:effectLst/>
        </p:spPr>
      </p:cxnSp>
      <p:sp>
        <p:nvSpPr>
          <p:cNvPr id="40" name="テキスト ボックス 39">
            <a:extLst>
              <a:ext uri="{FF2B5EF4-FFF2-40B4-BE49-F238E27FC236}">
                <a16:creationId xmlns:a16="http://schemas.microsoft.com/office/drawing/2014/main" id="{EF44AF59-3FAB-3842-AE18-2479E761A81A}"/>
              </a:ext>
            </a:extLst>
          </p:cNvPr>
          <p:cNvSpPr txBox="1"/>
          <p:nvPr/>
        </p:nvSpPr>
        <p:spPr>
          <a:xfrm>
            <a:off x="3037656" y="5250656"/>
            <a:ext cx="1020078" cy="323165"/>
          </a:xfrm>
          <a:prstGeom prst="rect">
            <a:avLst/>
          </a:prstGeom>
          <a:noFill/>
        </p:spPr>
        <p:txBody>
          <a:bodyPr wrap="square" rtlCol="0">
            <a:spAutoFit/>
          </a:bodyPr>
          <a:lstStyle/>
          <a:p>
            <a:pPr algn="ctr" defTabSz="914341"/>
            <a:r>
              <a:rPr kumimoji="1" lang="en-US" altLang="ja-JP" sz="1500" dirty="0">
                <a:solidFill>
                  <a:schemeClr val="tx2"/>
                </a:solidFill>
                <a:latin typeface="Meiryo" panose="020B0604030504040204" pitchFamily="34" charset="-128"/>
                <a:ea typeface="Meiryo" panose="020B0604030504040204" pitchFamily="34" charset="-128"/>
              </a:rPr>
              <a:t>Logs</a:t>
            </a:r>
          </a:p>
        </p:txBody>
      </p:sp>
      <p:sp>
        <p:nvSpPr>
          <p:cNvPr id="43" name="テキスト ボックス 42">
            <a:extLst>
              <a:ext uri="{FF2B5EF4-FFF2-40B4-BE49-F238E27FC236}">
                <a16:creationId xmlns:a16="http://schemas.microsoft.com/office/drawing/2014/main" id="{AA1DE529-8DBF-2F4C-AA4D-E100F1F12F0B}"/>
              </a:ext>
            </a:extLst>
          </p:cNvPr>
          <p:cNvSpPr txBox="1"/>
          <p:nvPr/>
        </p:nvSpPr>
        <p:spPr>
          <a:xfrm>
            <a:off x="3702332" y="4642582"/>
            <a:ext cx="1529820" cy="502573"/>
          </a:xfrm>
          <a:prstGeom prst="rect">
            <a:avLst/>
          </a:prstGeom>
          <a:noFill/>
        </p:spPr>
        <p:txBody>
          <a:bodyPr wrap="square" rtlCol="0">
            <a:spAutoFit/>
          </a:bodyPr>
          <a:lstStyle/>
          <a:p>
            <a:pPr algn="ctr" defTabSz="914341"/>
            <a:r>
              <a:rPr kumimoji="1" lang="ja-JP" altLang="en-US" sz="1333">
                <a:solidFill>
                  <a:schemeClr val="tx2"/>
                </a:solidFill>
                <a:latin typeface="Meiryo" panose="020B0604030504040204" pitchFamily="34" charset="-128"/>
                <a:ea typeface="Meiryo" panose="020B0604030504040204" pitchFamily="34" charset="-128"/>
              </a:rPr>
              <a:t>メトリクス</a:t>
            </a:r>
            <a:endParaRPr kumimoji="1" lang="en-US" altLang="ja-JP" sz="1333" dirty="0">
              <a:solidFill>
                <a:schemeClr val="tx2"/>
              </a:solidFill>
              <a:latin typeface="Meiryo" panose="020B0604030504040204" pitchFamily="34" charset="-128"/>
              <a:ea typeface="Meiryo" panose="020B0604030504040204" pitchFamily="34" charset="-128"/>
            </a:endParaRPr>
          </a:p>
          <a:p>
            <a:pPr algn="ctr" defTabSz="914341"/>
            <a:r>
              <a:rPr kumimoji="1" lang="ja-JP" altLang="en-US" sz="1333">
                <a:solidFill>
                  <a:schemeClr val="tx2"/>
                </a:solidFill>
                <a:latin typeface="Meiryo" panose="020B0604030504040204" pitchFamily="34" charset="-128"/>
                <a:ea typeface="Meiryo" panose="020B0604030504040204" pitchFamily="34" charset="-128"/>
              </a:rPr>
              <a:t>フィルター</a:t>
            </a:r>
            <a:endParaRPr kumimoji="1" lang="en-US" altLang="ja-JP" sz="1333" dirty="0">
              <a:solidFill>
                <a:schemeClr val="tx2"/>
              </a:solidFill>
              <a:latin typeface="Meiryo" panose="020B0604030504040204" pitchFamily="34" charset="-128"/>
              <a:ea typeface="Meiryo" panose="020B0604030504040204" pitchFamily="34" charset="-128"/>
            </a:endParaRPr>
          </a:p>
        </p:txBody>
      </p:sp>
      <p:pic>
        <p:nvPicPr>
          <p:cNvPr id="44" name="Graphic 16">
            <a:extLst>
              <a:ext uri="{FF2B5EF4-FFF2-40B4-BE49-F238E27FC236}">
                <a16:creationId xmlns:a16="http://schemas.microsoft.com/office/drawing/2014/main" id="{7E46EEEC-1960-F646-BFB7-BEEC1DD8A3E1}"/>
              </a:ext>
            </a:extLst>
          </p:cNvPr>
          <p:cNvPicPr>
            <a:picLocks noChangeAspect="1"/>
          </p:cNvPicPr>
          <p:nvPr/>
        </p:nvPicPr>
        <p:blipFill>
          <a:blip r:embed="rId11" cstate="email">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5305383" y="4701997"/>
            <a:ext cx="469900" cy="469900"/>
          </a:xfrm>
          <a:prstGeom prst="rect">
            <a:avLst/>
          </a:prstGeom>
        </p:spPr>
      </p:pic>
      <p:cxnSp>
        <p:nvCxnSpPr>
          <p:cNvPr id="45" name="直線矢印コネクタ 44">
            <a:extLst>
              <a:ext uri="{FF2B5EF4-FFF2-40B4-BE49-F238E27FC236}">
                <a16:creationId xmlns:a16="http://schemas.microsoft.com/office/drawing/2014/main" id="{BE93F69C-D826-B24F-996F-ED83083D1DA2}"/>
              </a:ext>
            </a:extLst>
          </p:cNvPr>
          <p:cNvCxnSpPr>
            <a:cxnSpLocks/>
            <a:endCxn id="44" idx="1"/>
          </p:cNvCxnSpPr>
          <p:nvPr/>
        </p:nvCxnSpPr>
        <p:spPr>
          <a:xfrm flipV="1">
            <a:off x="4246868" y="4936944"/>
            <a:ext cx="1058518" cy="308123"/>
          </a:xfrm>
          <a:prstGeom prst="straightConnector1">
            <a:avLst/>
          </a:prstGeom>
          <a:noFill/>
          <a:ln w="25400" cap="flat" cmpd="sng" algn="ctr">
            <a:solidFill>
              <a:srgbClr val="CD4071"/>
            </a:solidFill>
            <a:prstDash val="solid"/>
            <a:miter lim="800000"/>
            <a:headEnd type="none" w="med" len="sm"/>
            <a:tailEnd type="triangle"/>
          </a:ln>
          <a:effectLst/>
        </p:spPr>
      </p:cxnSp>
      <p:sp>
        <p:nvSpPr>
          <p:cNvPr id="46" name="テキスト ボックス 45">
            <a:extLst>
              <a:ext uri="{FF2B5EF4-FFF2-40B4-BE49-F238E27FC236}">
                <a16:creationId xmlns:a16="http://schemas.microsoft.com/office/drawing/2014/main" id="{57B5632A-E323-B24E-A2E6-8897E1DB1EBD}"/>
              </a:ext>
            </a:extLst>
          </p:cNvPr>
          <p:cNvSpPr txBox="1"/>
          <p:nvPr/>
        </p:nvSpPr>
        <p:spPr>
          <a:xfrm>
            <a:off x="5037864" y="5245068"/>
            <a:ext cx="1020078" cy="323165"/>
          </a:xfrm>
          <a:prstGeom prst="rect">
            <a:avLst/>
          </a:prstGeom>
          <a:noFill/>
        </p:spPr>
        <p:txBody>
          <a:bodyPr wrap="square" rtlCol="0">
            <a:spAutoFit/>
          </a:bodyPr>
          <a:lstStyle/>
          <a:p>
            <a:pPr algn="ctr" defTabSz="914341"/>
            <a:r>
              <a:rPr kumimoji="1" lang="en-US" altLang="ja-JP" sz="1500" dirty="0">
                <a:solidFill>
                  <a:schemeClr val="tx2"/>
                </a:solidFill>
                <a:latin typeface="Meiryo" panose="020B0604030504040204" pitchFamily="34" charset="-128"/>
                <a:ea typeface="Meiryo" panose="020B0604030504040204" pitchFamily="34" charset="-128"/>
              </a:rPr>
              <a:t>Alarm</a:t>
            </a:r>
          </a:p>
        </p:txBody>
      </p:sp>
      <p:pic>
        <p:nvPicPr>
          <p:cNvPr id="47" name="Graphic 29">
            <a:extLst>
              <a:ext uri="{FF2B5EF4-FFF2-40B4-BE49-F238E27FC236}">
                <a16:creationId xmlns:a16="http://schemas.microsoft.com/office/drawing/2014/main" id="{D8BFA1E9-9E94-3E4F-BCDF-E524910BACCA}"/>
              </a:ext>
            </a:extLst>
          </p:cNvPr>
          <p:cNvPicPr>
            <a:picLocks noChangeAspect="1"/>
          </p:cNvPicPr>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6509943" y="4716094"/>
            <a:ext cx="422358" cy="422358"/>
          </a:xfrm>
          <a:prstGeom prst="rect">
            <a:avLst/>
          </a:prstGeom>
        </p:spPr>
      </p:pic>
      <p:cxnSp>
        <p:nvCxnSpPr>
          <p:cNvPr id="48" name="直線矢印コネクタ 47">
            <a:extLst>
              <a:ext uri="{FF2B5EF4-FFF2-40B4-BE49-F238E27FC236}">
                <a16:creationId xmlns:a16="http://schemas.microsoft.com/office/drawing/2014/main" id="{2E123DA1-DEF0-ED4F-9F9A-CFF159B15B4F}"/>
              </a:ext>
            </a:extLst>
          </p:cNvPr>
          <p:cNvCxnSpPr>
            <a:cxnSpLocks/>
            <a:stCxn id="44" idx="3"/>
            <a:endCxn id="47" idx="1"/>
          </p:cNvCxnSpPr>
          <p:nvPr/>
        </p:nvCxnSpPr>
        <p:spPr>
          <a:xfrm flipV="1">
            <a:off x="5775284" y="4927277"/>
            <a:ext cx="734658" cy="9671"/>
          </a:xfrm>
          <a:prstGeom prst="straightConnector1">
            <a:avLst/>
          </a:prstGeom>
          <a:noFill/>
          <a:ln w="25400" cap="flat" cmpd="sng" algn="ctr">
            <a:solidFill>
              <a:srgbClr val="CD4071"/>
            </a:solidFill>
            <a:prstDash val="solid"/>
            <a:miter lim="800000"/>
            <a:headEnd type="none" w="med" len="sm"/>
            <a:tailEnd type="triangle"/>
          </a:ln>
          <a:effectLst/>
        </p:spPr>
      </p:cxnSp>
      <p:sp>
        <p:nvSpPr>
          <p:cNvPr id="49" name="テキスト ボックス 48">
            <a:extLst>
              <a:ext uri="{FF2B5EF4-FFF2-40B4-BE49-F238E27FC236}">
                <a16:creationId xmlns:a16="http://schemas.microsoft.com/office/drawing/2014/main" id="{4D1671ED-E437-9145-8E68-ADF33F9C300C}"/>
              </a:ext>
            </a:extLst>
          </p:cNvPr>
          <p:cNvSpPr txBox="1"/>
          <p:nvPr/>
        </p:nvSpPr>
        <p:spPr>
          <a:xfrm>
            <a:off x="7004136" y="4772900"/>
            <a:ext cx="1020078" cy="323165"/>
          </a:xfrm>
          <a:prstGeom prst="rect">
            <a:avLst/>
          </a:prstGeom>
          <a:noFill/>
        </p:spPr>
        <p:txBody>
          <a:bodyPr wrap="square" rtlCol="0">
            <a:spAutoFit/>
          </a:bodyPr>
          <a:lstStyle/>
          <a:p>
            <a:pPr defTabSz="914341"/>
            <a:r>
              <a:rPr kumimoji="1" lang="en-US" altLang="ja-JP" sz="1500" dirty="0">
                <a:solidFill>
                  <a:schemeClr val="tx2"/>
                </a:solidFill>
                <a:latin typeface="Meiryo" panose="020B0604030504040204" pitchFamily="34" charset="-128"/>
                <a:ea typeface="Meiryo" panose="020B0604030504040204" pitchFamily="34" charset="-128"/>
              </a:rPr>
              <a:t>SNS</a:t>
            </a:r>
          </a:p>
        </p:txBody>
      </p:sp>
      <p:sp>
        <p:nvSpPr>
          <p:cNvPr id="50" name="正方形/長方形 49">
            <a:extLst>
              <a:ext uri="{FF2B5EF4-FFF2-40B4-BE49-F238E27FC236}">
                <a16:creationId xmlns:a16="http://schemas.microsoft.com/office/drawing/2014/main" id="{C26AEF62-65AC-554D-8C0E-E5417D2B14C5}"/>
              </a:ext>
            </a:extLst>
          </p:cNvPr>
          <p:cNvSpPr/>
          <p:nvPr/>
        </p:nvSpPr>
        <p:spPr>
          <a:xfrm>
            <a:off x="8024216" y="2329469"/>
            <a:ext cx="3900000" cy="711543"/>
          </a:xfrm>
          <a:prstGeom prst="rect">
            <a:avLst/>
          </a:prstGeom>
          <a:solidFill>
            <a:srgbClr val="FFFFFF"/>
          </a:solidFill>
          <a:ln w="12700" cap="flat" cmpd="sng" algn="ctr">
            <a:solidFill>
              <a:schemeClr val="tx1">
                <a:lumMod val="75000"/>
              </a:schemeClr>
            </a:solidFill>
            <a:prstDash val="solid"/>
            <a:miter lim="800000"/>
          </a:ln>
          <a:effectLst/>
        </p:spPr>
        <p:txBody>
          <a:bodyPr rot="0" spcFirstLastPara="0" vertOverflow="overflow" horzOverflow="overflow" vert="horz" wrap="square" lIns="91440" tIns="91440" rIns="91440" bIns="45720" numCol="1" spcCol="0" rtlCol="0" fromWordArt="0" anchor="ctr" anchorCtr="0" forceAA="0" compatLnSpc="1">
            <a:prstTxWarp prst="textNoShape">
              <a:avLst/>
            </a:prstTxWarp>
            <a:noAutofit/>
          </a:bodyPr>
          <a:lstStyle/>
          <a:p>
            <a:pPr algn="ctr" defTabSz="914341">
              <a:defRPr/>
            </a:pPr>
            <a:r>
              <a:rPr kumimoji="1" lang="ja-JP" altLang="en-US" sz="1667" kern="0">
                <a:solidFill>
                  <a:schemeClr val="tx1">
                    <a:lumMod val="75000"/>
                  </a:schemeClr>
                </a:solidFill>
                <a:latin typeface="Meiryo" panose="020B0604030504040204" pitchFamily="34" charset="-128"/>
                <a:ea typeface="Meiryo" panose="020B0604030504040204" pitchFamily="34" charset="-128"/>
              </a:rPr>
              <a:t>ほぼリアルタイムの通知が可能であり、基本的にはこちらを推奨</a:t>
            </a:r>
            <a:endParaRPr kumimoji="1" lang="en-US" altLang="ja-JP" sz="1667" kern="0" dirty="0">
              <a:solidFill>
                <a:schemeClr val="tx1">
                  <a:lumMod val="75000"/>
                </a:schemeClr>
              </a:solidFill>
              <a:latin typeface="Meiryo" panose="020B0604030504040204" pitchFamily="34" charset="-128"/>
              <a:ea typeface="Meiryo" panose="020B0604030504040204" pitchFamily="34" charset="-128"/>
            </a:endParaRPr>
          </a:p>
        </p:txBody>
      </p:sp>
      <p:sp>
        <p:nvSpPr>
          <p:cNvPr id="51" name="正方形/長方形 50">
            <a:extLst>
              <a:ext uri="{FF2B5EF4-FFF2-40B4-BE49-F238E27FC236}">
                <a16:creationId xmlns:a16="http://schemas.microsoft.com/office/drawing/2014/main" id="{B28BBD0F-BA26-0F4B-953D-4C53681C400D}"/>
              </a:ext>
            </a:extLst>
          </p:cNvPr>
          <p:cNvSpPr/>
          <p:nvPr/>
        </p:nvSpPr>
        <p:spPr>
          <a:xfrm>
            <a:off x="8024216" y="4069830"/>
            <a:ext cx="3900000" cy="960000"/>
          </a:xfrm>
          <a:prstGeom prst="rect">
            <a:avLst/>
          </a:prstGeom>
          <a:solidFill>
            <a:srgbClr val="FFFFFF"/>
          </a:solidFill>
          <a:ln w="12700" cap="flat" cmpd="sng" algn="ctr">
            <a:solidFill>
              <a:schemeClr val="tx1">
                <a:lumMod val="75000"/>
              </a:schemeClr>
            </a:solidFill>
            <a:prstDash val="solid"/>
            <a:miter lim="800000"/>
          </a:ln>
          <a:effectLst/>
        </p:spPr>
        <p:txBody>
          <a:bodyPr rot="0" spcFirstLastPara="0" vertOverflow="overflow" horzOverflow="overflow" vert="horz" wrap="square" lIns="91440" tIns="91440" rIns="91440" bIns="45720" numCol="1" spcCol="0" rtlCol="0" fromWordArt="0" anchor="ctr" anchorCtr="0" forceAA="0" compatLnSpc="1">
            <a:prstTxWarp prst="textNoShape">
              <a:avLst/>
            </a:prstTxWarp>
            <a:noAutofit/>
          </a:bodyPr>
          <a:lstStyle/>
          <a:p>
            <a:pPr algn="ctr" defTabSz="914341">
              <a:defRPr/>
            </a:pPr>
            <a:r>
              <a:rPr kumimoji="1" lang="ja-JP" altLang="en-US" sz="1667" kern="0">
                <a:solidFill>
                  <a:schemeClr val="tx1">
                    <a:lumMod val="75000"/>
                  </a:schemeClr>
                </a:solidFill>
                <a:latin typeface="Meiryo" panose="020B0604030504040204" pitchFamily="34" charset="-128"/>
                <a:ea typeface="Meiryo" panose="020B0604030504040204" pitchFamily="34" charset="-128"/>
              </a:rPr>
              <a:t>イベントパターンでは表現が難しい場合や、</a:t>
            </a:r>
            <a:r>
              <a:rPr kumimoji="1" lang="en-US" altLang="ja-JP" sz="1667" kern="0" dirty="0">
                <a:solidFill>
                  <a:schemeClr val="tx1">
                    <a:lumMod val="75000"/>
                  </a:schemeClr>
                </a:solidFill>
                <a:latin typeface="Meiryo" panose="020B0604030504040204" pitchFamily="34" charset="-128"/>
                <a:ea typeface="Meiryo" panose="020B0604030504040204" pitchFamily="34" charset="-128"/>
              </a:rPr>
              <a:t>Get/List/</a:t>
            </a:r>
            <a:r>
              <a:rPr kumimoji="1" lang="en-US" altLang="ja-JP" sz="1667" dirty="0">
                <a:latin typeface="Meiryo" panose="020B0604030504040204" pitchFamily="34" charset="-128"/>
                <a:ea typeface="Meiryo" panose="020B0604030504040204" pitchFamily="34" charset="-128"/>
                <a:cs typeface="Amazon Ember" panose="020B0603020204020204" pitchFamily="34" charset="0"/>
              </a:rPr>
              <a:t>Describe </a:t>
            </a:r>
            <a:r>
              <a:rPr kumimoji="1" lang="ja-JP" altLang="en-US" sz="1667">
                <a:latin typeface="Meiryo" panose="020B0604030504040204" pitchFamily="34" charset="-128"/>
                <a:ea typeface="Meiryo" panose="020B0604030504040204" pitchFamily="34" charset="-128"/>
                <a:cs typeface="Amazon Ember" panose="020B0603020204020204" pitchFamily="34" charset="0"/>
              </a:rPr>
              <a:t>への対応が必要な場合に使用</a:t>
            </a:r>
            <a:endParaRPr kumimoji="1" lang="en-US" altLang="ja-JP" sz="1500" kern="0" dirty="0">
              <a:solidFill>
                <a:schemeClr val="tx1">
                  <a:lumMod val="75000"/>
                </a:schemeClr>
              </a:solidFill>
              <a:latin typeface="Meiryo" panose="020B0604030504040204" pitchFamily="34" charset="-128"/>
              <a:ea typeface="Meiryo" panose="020B0604030504040204" pitchFamily="34" charset="-128"/>
            </a:endParaRPr>
          </a:p>
        </p:txBody>
      </p:sp>
      <p:sp>
        <p:nvSpPr>
          <p:cNvPr id="61" name="テキスト ボックス 60"/>
          <p:cNvSpPr txBox="1"/>
          <p:nvPr/>
        </p:nvSpPr>
        <p:spPr>
          <a:xfrm>
            <a:off x="977203" y="5798446"/>
            <a:ext cx="10161477" cy="400110"/>
          </a:xfrm>
          <a:prstGeom prst="rect">
            <a:avLst/>
          </a:prstGeom>
          <a:noFill/>
        </p:spPr>
        <p:txBody>
          <a:bodyPr wrap="square" rtlCol="0">
            <a:spAutoFit/>
          </a:bodyPr>
          <a:lstStyle/>
          <a:p>
            <a:pPr defTabSz="914341"/>
            <a:r>
              <a:rPr kumimoji="1" lang="ja-JP" altLang="en-US" sz="1000">
                <a:solidFill>
                  <a:schemeClr val="tx1">
                    <a:lumMod val="75000"/>
                  </a:schemeClr>
                </a:solidFill>
                <a:latin typeface="Meiryo" panose="020B0604030504040204" pitchFamily="34" charset="-128"/>
                <a:ea typeface="Meiryo" panose="020B0604030504040204" pitchFamily="34" charset="-128"/>
              </a:rPr>
              <a:t>参考</a:t>
            </a:r>
            <a:r>
              <a:rPr kumimoji="1" lang="ja-JP" altLang="en-US" sz="1000" dirty="0">
                <a:solidFill>
                  <a:schemeClr val="tx1">
                    <a:lumMod val="75000"/>
                  </a:schemeClr>
                </a:solidFill>
                <a:latin typeface="Meiryo" panose="020B0604030504040204" pitchFamily="34" charset="-128"/>
                <a:ea typeface="Meiryo" panose="020B0604030504040204" pitchFamily="34" charset="-128"/>
              </a:rPr>
              <a:t>：</a:t>
            </a:r>
            <a:r>
              <a:rPr kumimoji="1" lang="en-US" altLang="ja-JP" sz="1000" dirty="0" err="1">
                <a:solidFill>
                  <a:schemeClr val="tx1">
                    <a:lumMod val="75000"/>
                  </a:schemeClr>
                </a:solidFill>
                <a:latin typeface="Meiryo" panose="020B0604030504040204" pitchFamily="34" charset="-128"/>
                <a:ea typeface="Meiryo" panose="020B0604030504040204" pitchFamily="34" charset="-128"/>
              </a:rPr>
              <a:t>CloudTrail</a:t>
            </a:r>
            <a:r>
              <a:rPr kumimoji="1" lang="en-US" altLang="ja-JP" sz="1000" dirty="0">
                <a:solidFill>
                  <a:schemeClr val="tx1">
                    <a:lumMod val="75000"/>
                  </a:schemeClr>
                </a:solidFill>
                <a:latin typeface="Meiryo" panose="020B0604030504040204" pitchFamily="34" charset="-128"/>
                <a:ea typeface="Meiryo" panose="020B0604030504040204" pitchFamily="34" charset="-128"/>
              </a:rPr>
              <a:t> </a:t>
            </a:r>
            <a:r>
              <a:rPr kumimoji="1" lang="ja-JP" altLang="en-US" sz="1000" dirty="0">
                <a:solidFill>
                  <a:schemeClr val="tx1">
                    <a:lumMod val="75000"/>
                  </a:schemeClr>
                </a:solidFill>
                <a:latin typeface="Meiryo" panose="020B0604030504040204" pitchFamily="34" charset="-128"/>
                <a:ea typeface="Meiryo" panose="020B0604030504040204" pitchFamily="34" charset="-128"/>
              </a:rPr>
              <a:t>を使用したモニタリングはどのように実行しますか</a:t>
            </a:r>
            <a:r>
              <a:rPr kumimoji="1" lang="en-US" altLang="ja-JP" sz="1000" dirty="0">
                <a:solidFill>
                  <a:schemeClr val="tx1">
                    <a:lumMod val="75000"/>
                  </a:schemeClr>
                </a:solidFill>
                <a:latin typeface="Meiryo" panose="020B0604030504040204" pitchFamily="34" charset="-128"/>
                <a:ea typeface="Meiryo" panose="020B0604030504040204" pitchFamily="34" charset="-128"/>
              </a:rPr>
              <a:t>?</a:t>
            </a:r>
          </a:p>
          <a:p>
            <a:pPr defTabSz="914341"/>
            <a:r>
              <a:rPr lang="en-US" altLang="ja-JP" sz="1000" dirty="0">
                <a:solidFill>
                  <a:schemeClr val="tx1">
                    <a:lumMod val="75000"/>
                  </a:schemeClr>
                </a:solidFill>
                <a:latin typeface="Meiryo" panose="020B0604030504040204" pitchFamily="34" charset="-128"/>
                <a:ea typeface="Meiryo" panose="020B0604030504040204" pitchFamily="34" charset="-128"/>
                <a:hlinkClick r:id="rId13"/>
              </a:rPr>
              <a:t>https://docs.aws.amazon.com/ja_jp/awscloudtrail/latest/userguide/cloudtrail-concepts.html#cloudtrail-concepts-monitoring</a:t>
            </a:r>
            <a:endParaRPr lang="ja-JP" altLang="en-US" sz="1000" dirty="0">
              <a:solidFill>
                <a:schemeClr val="tx1">
                  <a:lumMod val="75000"/>
                </a:schemeClr>
              </a:solidFill>
              <a:latin typeface="Meiryo" panose="020B0604030504040204" pitchFamily="34" charset="-128"/>
              <a:ea typeface="Meiryo" panose="020B0604030504040204" pitchFamily="34" charset="-128"/>
            </a:endParaRPr>
          </a:p>
        </p:txBody>
      </p:sp>
      <p:pic>
        <p:nvPicPr>
          <p:cNvPr id="54" name="Graphic 7">
            <a:extLst>
              <a:ext uri="{FF2B5EF4-FFF2-40B4-BE49-F238E27FC236}">
                <a16:creationId xmlns:a16="http://schemas.microsoft.com/office/drawing/2014/main" id="{DA3C0FBC-2B0F-F44E-91CF-1D9B7AE77621}"/>
              </a:ext>
            </a:extLst>
          </p:cNvPr>
          <p:cNvPicPr>
            <a:picLocks noChangeAspect="1" noChangeArrowheads="1"/>
          </p:cNvPicPr>
          <p:nvPr/>
        </p:nvPicPr>
        <p:blipFill>
          <a:blip r:embed="rId14" cstate="email">
            <a:extLst>
              <a:ext uri="{28A0092B-C50C-407E-A947-70E740481C1C}">
                <a14:useLocalDpi xmlns:a14="http://schemas.microsoft.com/office/drawing/2010/main"/>
              </a:ext>
            </a:extLst>
          </a:blip>
          <a:srcRect/>
          <a:stretch>
            <a:fillRect/>
          </a:stretch>
        </p:blipFill>
        <p:spPr bwMode="auto">
          <a:xfrm>
            <a:off x="3286085" y="4753551"/>
            <a:ext cx="506304" cy="506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 name="環状矢印 41">
            <a:extLst>
              <a:ext uri="{FF2B5EF4-FFF2-40B4-BE49-F238E27FC236}">
                <a16:creationId xmlns:a16="http://schemas.microsoft.com/office/drawing/2014/main" id="{494ED37D-AE9B-3A4B-B28F-14FEF18D9CC5}"/>
              </a:ext>
            </a:extLst>
          </p:cNvPr>
          <p:cNvSpPr/>
          <p:nvPr/>
        </p:nvSpPr>
        <p:spPr>
          <a:xfrm>
            <a:off x="3727837" y="4962278"/>
            <a:ext cx="514351" cy="510622"/>
          </a:xfrm>
          <a:prstGeom prst="circularArrow">
            <a:avLst>
              <a:gd name="adj1" fmla="val 14982"/>
              <a:gd name="adj2" fmla="val 1518372"/>
              <a:gd name="adj3" fmla="val 19917950"/>
              <a:gd name="adj4" fmla="val 212422"/>
              <a:gd name="adj5" fmla="val 14592"/>
            </a:avLst>
          </a:prstGeom>
          <a:solidFill>
            <a:srgbClr val="F58535"/>
          </a:solidFill>
          <a:ln w="12700" cap="flat" cmpd="sng" algn="ctr">
            <a:noFill/>
            <a:prstDash val="solid"/>
            <a:miter lim="800000"/>
          </a:ln>
          <a:effectLst/>
        </p:spPr>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defTabSz="914341">
              <a:defRPr/>
            </a:pPr>
            <a:endParaRPr kumimoji="1" lang="ja-JP" altLang="en-US" sz="1333" kern="0" dirty="0">
              <a:solidFill>
                <a:srgbClr val="535B63"/>
              </a:solidFill>
              <a:latin typeface="Meiryo" panose="020B0604030504040204" pitchFamily="34" charset="-128"/>
              <a:ea typeface="Meiryo" panose="020B0604030504040204" pitchFamily="34" charset="-128"/>
            </a:endParaRPr>
          </a:p>
        </p:txBody>
      </p:sp>
      <p:pic>
        <p:nvPicPr>
          <p:cNvPr id="63" name="Graphic 7">
            <a:extLst>
              <a:ext uri="{FF2B5EF4-FFF2-40B4-BE49-F238E27FC236}">
                <a16:creationId xmlns:a16="http://schemas.microsoft.com/office/drawing/2014/main" id="{8271C932-4E46-AF47-A4A4-AFF3B971640B}"/>
              </a:ext>
            </a:extLst>
          </p:cNvPr>
          <p:cNvPicPr>
            <a:picLocks noChangeAspect="1" noChangeArrowheads="1"/>
          </p:cNvPicPr>
          <p:nvPr/>
        </p:nvPicPr>
        <p:blipFill>
          <a:blip r:embed="rId15" cstate="email">
            <a:extLst>
              <a:ext uri="{28A0092B-C50C-407E-A947-70E740481C1C}">
                <a14:useLocalDpi xmlns:a14="http://schemas.microsoft.com/office/drawing/2010/main"/>
              </a:ext>
            </a:extLst>
          </a:blip>
          <a:srcRect/>
          <a:stretch>
            <a:fillRect/>
          </a:stretch>
        </p:blipFill>
        <p:spPr bwMode="auto">
          <a:xfrm>
            <a:off x="6548369" y="2256697"/>
            <a:ext cx="422358" cy="4223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タイトル 1">
            <a:extLst>
              <a:ext uri="{FF2B5EF4-FFF2-40B4-BE49-F238E27FC236}">
                <a16:creationId xmlns:a16="http://schemas.microsoft.com/office/drawing/2014/main" id="{B5244975-CC5A-2C48-A2AE-0B40E8630A04}"/>
              </a:ext>
            </a:extLst>
          </p:cNvPr>
          <p:cNvSpPr>
            <a:spLocks noGrp="1"/>
          </p:cNvSpPr>
          <p:nvPr>
            <p:ph type="title"/>
          </p:nvPr>
        </p:nvSpPr>
        <p:spPr/>
        <p:txBody>
          <a:bodyPr/>
          <a:lstStyle/>
          <a:p>
            <a:r>
              <a:rPr lang="ja-JP" altLang="en-US" b="0">
                <a:gradFill>
                  <a:gsLst>
                    <a:gs pos="0">
                      <a:schemeClr val="tx1">
                        <a:lumMod val="75000"/>
                      </a:schemeClr>
                    </a:gs>
                    <a:gs pos="100000">
                      <a:schemeClr val="tx1">
                        <a:lumMod val="75000"/>
                      </a:schemeClr>
                    </a:gs>
                  </a:gsLst>
                  <a:lin ang="16200000" scaled="0"/>
                </a:gradFill>
              </a:rPr>
              <a:t>参考</a:t>
            </a:r>
            <a:r>
              <a:rPr lang="en-US" altLang="ja-JP" b="0" dirty="0">
                <a:gradFill>
                  <a:gsLst>
                    <a:gs pos="0">
                      <a:schemeClr val="tx1">
                        <a:lumMod val="75000"/>
                      </a:schemeClr>
                    </a:gs>
                    <a:gs pos="100000">
                      <a:schemeClr val="tx1">
                        <a:lumMod val="75000"/>
                      </a:schemeClr>
                    </a:gs>
                  </a:gsLst>
                  <a:lin ang="16200000" scaled="0"/>
                </a:gradFill>
              </a:rPr>
              <a:t>: CloudTrail </a:t>
            </a:r>
            <a:r>
              <a:rPr lang="ja-JP" altLang="en-US" b="0">
                <a:gradFill>
                  <a:gsLst>
                    <a:gs pos="0">
                      <a:schemeClr val="tx1">
                        <a:lumMod val="75000"/>
                      </a:schemeClr>
                    </a:gs>
                    <a:gs pos="100000">
                      <a:schemeClr val="tx1">
                        <a:lumMod val="75000"/>
                      </a:schemeClr>
                    </a:gs>
                  </a:gsLst>
                  <a:lin ang="16200000" scaled="0"/>
                </a:gradFill>
              </a:rPr>
              <a:t>で検知したイベント通知の自動化</a:t>
            </a:r>
            <a:endParaRPr lang="ja-JP" altLang="en-US" b="0"/>
          </a:p>
        </p:txBody>
      </p:sp>
      <p:sp>
        <p:nvSpPr>
          <p:cNvPr id="41" name="Rectangle 55">
            <a:extLst>
              <a:ext uri="{FF2B5EF4-FFF2-40B4-BE49-F238E27FC236}">
                <a16:creationId xmlns:a16="http://schemas.microsoft.com/office/drawing/2014/main" id="{06CF2EFC-67B5-D228-A9C1-708248096B5E}"/>
              </a:ext>
            </a:extLst>
          </p:cNvPr>
          <p:cNvSpPr/>
          <p:nvPr/>
        </p:nvSpPr>
        <p:spPr>
          <a:xfrm>
            <a:off x="3967923" y="3284836"/>
            <a:ext cx="672000" cy="654029"/>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6000" tIns="121920" rIns="96000" bIns="60960" numCol="1" spcCol="0" rtlCol="0" fromWordArt="0" anchor="t" anchorCtr="0" forceAA="0" compatLnSpc="1">
            <a:prstTxWarp prst="textNoShape">
              <a:avLst/>
            </a:prstTxWarp>
            <a:noAutofit/>
          </a:bodyPr>
          <a:lstStyle/>
          <a:p>
            <a:pPr algn="ctr"/>
            <a:r>
              <a:rPr lang="en-US" altLang="ja-JP" sz="1333" dirty="0" err="1">
                <a:solidFill>
                  <a:schemeClr val="tx1"/>
                </a:solidFill>
                <a:latin typeface="Meiryo" panose="020B0604030504040204" pitchFamily="34" charset="-128"/>
                <a:ea typeface="Meiryo" panose="020B0604030504040204" pitchFamily="34" charset="-128"/>
              </a:rPr>
              <a:t>EventBridge</a:t>
            </a:r>
            <a:endParaRPr lang="en-US" altLang="ja-JP" sz="1333" dirty="0">
              <a:solidFill>
                <a:schemeClr val="tx1"/>
              </a:solidFill>
              <a:latin typeface="Meiryo" panose="020B0604030504040204" pitchFamily="34" charset="-128"/>
              <a:ea typeface="Meiryo" panose="020B0604030504040204" pitchFamily="34" charset="-128"/>
            </a:endParaRPr>
          </a:p>
        </p:txBody>
      </p:sp>
      <p:pic>
        <p:nvPicPr>
          <p:cNvPr id="52" name="Graphic 19">
            <a:extLst>
              <a:ext uri="{FF2B5EF4-FFF2-40B4-BE49-F238E27FC236}">
                <a16:creationId xmlns:a16="http://schemas.microsoft.com/office/drawing/2014/main" id="{68973511-058A-C782-8323-A18ECBD8CD5B}"/>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982718" y="2636147"/>
            <a:ext cx="642410" cy="642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テキスト ボックス 2">
            <a:extLst>
              <a:ext uri="{FF2B5EF4-FFF2-40B4-BE49-F238E27FC236}">
                <a16:creationId xmlns:a16="http://schemas.microsoft.com/office/drawing/2014/main" id="{D9C82137-AA59-43FD-A35B-F145BE0C741C}"/>
              </a:ext>
            </a:extLst>
          </p:cNvPr>
          <p:cNvSpPr txBox="1"/>
          <p:nvPr/>
        </p:nvSpPr>
        <p:spPr>
          <a:xfrm>
            <a:off x="7908053" y="5127913"/>
            <a:ext cx="4230732" cy="553998"/>
          </a:xfrm>
          <a:prstGeom prst="rect">
            <a:avLst/>
          </a:prstGeom>
          <a:noFill/>
        </p:spPr>
        <p:txBody>
          <a:bodyPr wrap="square" rtlCol="0">
            <a:spAutoFit/>
          </a:bodyPr>
          <a:lstStyle/>
          <a:p>
            <a:pPr algn="l"/>
            <a:r>
              <a:rPr kumimoji="1" lang="en-US" altLang="ja-JP" sz="1000" dirty="0">
                <a:latin typeface="Meiryo" panose="020B0604030504040204" pitchFamily="34" charset="-128"/>
                <a:ea typeface="Meiryo" panose="020B0604030504040204" pitchFamily="34" charset="-128"/>
                <a:cs typeface="Amazon Ember" panose="020B0603020204020204" pitchFamily="34" charset="0"/>
              </a:rPr>
              <a:t>※</a:t>
            </a:r>
            <a:r>
              <a:rPr kumimoji="1" lang="ja-JP" altLang="en-US" sz="1000">
                <a:latin typeface="Meiryo" panose="020B0604030504040204" pitchFamily="34" charset="-128"/>
                <a:ea typeface="Meiryo" panose="020B0604030504040204" pitchFamily="34" charset="-128"/>
                <a:cs typeface="Amazon Ember" panose="020B0603020204020204" pitchFamily="34" charset="0"/>
              </a:rPr>
              <a:t>前提として</a:t>
            </a:r>
            <a:r>
              <a:rPr kumimoji="1" lang="en-US" altLang="ja-JP" sz="1000" dirty="0">
                <a:latin typeface="Meiryo" panose="020B0604030504040204" pitchFamily="34" charset="-128"/>
                <a:ea typeface="Meiryo" panose="020B0604030504040204" pitchFamily="34" charset="-128"/>
                <a:cs typeface="Amazon Ember" panose="020B0603020204020204" pitchFamily="34" charset="0"/>
              </a:rPr>
              <a:t> CloudTrail </a:t>
            </a:r>
            <a:r>
              <a:rPr kumimoji="1" lang="ja-JP" altLang="en-US" sz="1000">
                <a:latin typeface="Meiryo" panose="020B0604030504040204" pitchFamily="34" charset="-128"/>
                <a:ea typeface="Meiryo" panose="020B0604030504040204" pitchFamily="34" charset="-128"/>
                <a:cs typeface="Amazon Ember" panose="020B0603020204020204" pitchFamily="34" charset="0"/>
              </a:rPr>
              <a:t>ログの</a:t>
            </a:r>
            <a:r>
              <a:rPr kumimoji="1" lang="en-US" altLang="ja-JP" sz="1000" dirty="0">
                <a:latin typeface="Meiryo" panose="020B0604030504040204" pitchFamily="34" charset="-128"/>
                <a:ea typeface="Meiryo" panose="020B0604030504040204" pitchFamily="34" charset="-128"/>
                <a:cs typeface="Amazon Ember" panose="020B0603020204020204" pitchFamily="34" charset="0"/>
              </a:rPr>
              <a:t> CloudWatch Logs </a:t>
            </a:r>
            <a:r>
              <a:rPr kumimoji="1" lang="ja-JP" altLang="en-US" sz="1000">
                <a:latin typeface="Meiryo" panose="020B0604030504040204" pitchFamily="34" charset="-128"/>
                <a:ea typeface="Meiryo" panose="020B0604030504040204" pitchFamily="34" charset="-128"/>
                <a:cs typeface="Amazon Ember" panose="020B0603020204020204" pitchFamily="34" charset="0"/>
              </a:rPr>
              <a:t>への出力が必要</a:t>
            </a:r>
            <a:endParaRPr kumimoji="1" lang="en-US" altLang="ja-JP" sz="1000" dirty="0">
              <a:latin typeface="Meiryo" panose="020B0604030504040204" pitchFamily="34" charset="-128"/>
              <a:ea typeface="Meiryo" panose="020B0604030504040204" pitchFamily="34" charset="-128"/>
              <a:cs typeface="Amazon Ember" panose="020B0603020204020204" pitchFamily="34" charset="0"/>
            </a:endParaRPr>
          </a:p>
          <a:p>
            <a:pPr algn="l"/>
            <a:r>
              <a:rPr kumimoji="1" lang="en-US" altLang="ja-JP" sz="1000" dirty="0">
                <a:latin typeface="Meiryo" panose="020B0604030504040204" pitchFamily="34" charset="-128"/>
                <a:ea typeface="Meiryo" panose="020B0604030504040204" pitchFamily="34" charset="-128"/>
                <a:cs typeface="Amazon Ember" panose="020B0603020204020204" pitchFamily="34" charset="0"/>
              </a:rPr>
              <a:t>※</a:t>
            </a:r>
            <a:r>
              <a:rPr kumimoji="1" lang="ja-JP" altLang="en-US" sz="1000">
                <a:latin typeface="Meiryo" panose="020B0604030504040204" pitchFamily="34" charset="-128"/>
                <a:ea typeface="Meiryo" panose="020B0604030504040204" pitchFamily="34" charset="-128"/>
                <a:cs typeface="Amazon Ember" panose="020B0603020204020204" pitchFamily="34" charset="0"/>
              </a:rPr>
              <a:t>複雑な判断が必要な場合はサブスクリプションフィルタと</a:t>
            </a:r>
            <a:r>
              <a:rPr kumimoji="1" lang="en-US" altLang="ja-JP" sz="1000" dirty="0">
                <a:latin typeface="Meiryo" panose="020B0604030504040204" pitchFamily="34" charset="-128"/>
                <a:ea typeface="Meiryo" panose="020B0604030504040204" pitchFamily="34" charset="-128"/>
                <a:cs typeface="Amazon Ember" panose="020B0603020204020204" pitchFamily="34" charset="0"/>
              </a:rPr>
              <a:t> Lambda </a:t>
            </a:r>
            <a:r>
              <a:rPr kumimoji="1" lang="ja-JP" altLang="en-US" sz="1000">
                <a:latin typeface="Meiryo" panose="020B0604030504040204" pitchFamily="34" charset="-128"/>
                <a:ea typeface="Meiryo" panose="020B0604030504040204" pitchFamily="34" charset="-128"/>
                <a:cs typeface="Amazon Ember" panose="020B0603020204020204" pitchFamily="34" charset="0"/>
              </a:rPr>
              <a:t>を組み合わせて使用する</a:t>
            </a:r>
          </a:p>
        </p:txBody>
      </p:sp>
      <p:sp>
        <p:nvSpPr>
          <p:cNvPr id="53" name="テキスト ボックス 52">
            <a:extLst>
              <a:ext uri="{FF2B5EF4-FFF2-40B4-BE49-F238E27FC236}">
                <a16:creationId xmlns:a16="http://schemas.microsoft.com/office/drawing/2014/main" id="{6382A5F7-81D4-6F25-814A-B1CD0C614F17}"/>
              </a:ext>
            </a:extLst>
          </p:cNvPr>
          <p:cNvSpPr txBox="1"/>
          <p:nvPr/>
        </p:nvSpPr>
        <p:spPr>
          <a:xfrm>
            <a:off x="7908053" y="3153821"/>
            <a:ext cx="4230732" cy="553998"/>
          </a:xfrm>
          <a:prstGeom prst="rect">
            <a:avLst/>
          </a:prstGeom>
          <a:noFill/>
        </p:spPr>
        <p:txBody>
          <a:bodyPr wrap="square" rtlCol="0">
            <a:spAutoFit/>
          </a:bodyPr>
          <a:lstStyle/>
          <a:p>
            <a:r>
              <a:rPr kumimoji="1" lang="en-US" altLang="ja-JP" sz="1000" dirty="0">
                <a:latin typeface="Meiryo" panose="020B0604030504040204" pitchFamily="34" charset="-128"/>
                <a:ea typeface="Meiryo" panose="020B0604030504040204" pitchFamily="34" charset="-128"/>
                <a:cs typeface="Amazon Ember" panose="020B0603020204020204" pitchFamily="34" charset="0"/>
              </a:rPr>
              <a:t>※</a:t>
            </a:r>
            <a:r>
              <a:rPr kumimoji="1" lang="ja-JP" altLang="en-US" sz="1000">
                <a:latin typeface="Meiryo" panose="020B0604030504040204" pitchFamily="34" charset="-128"/>
                <a:ea typeface="Meiryo" panose="020B0604030504040204" pitchFamily="34" charset="-128"/>
                <a:cs typeface="Amazon Ember" panose="020B0603020204020204" pitchFamily="34" charset="0"/>
              </a:rPr>
              <a:t>イベントでは</a:t>
            </a:r>
            <a:r>
              <a:rPr kumimoji="1" lang="en-US" altLang="ja-JP" sz="1000" dirty="0">
                <a:latin typeface="Meiryo" panose="020B0604030504040204" pitchFamily="34" charset="-128"/>
                <a:ea typeface="Meiryo" panose="020B0604030504040204" pitchFamily="34" charset="-128"/>
                <a:cs typeface="Amazon Ember" panose="020B0603020204020204" pitchFamily="34" charset="0"/>
              </a:rPr>
              <a:t> Get/List/Describe </a:t>
            </a:r>
            <a:r>
              <a:rPr kumimoji="1" lang="ja-JP" altLang="en-US" sz="1000">
                <a:latin typeface="Meiryo" panose="020B0604030504040204" pitchFamily="34" charset="-128"/>
                <a:ea typeface="Meiryo" panose="020B0604030504040204" pitchFamily="34" charset="-128"/>
                <a:cs typeface="Amazon Ember" panose="020B0603020204020204" pitchFamily="34" charset="0"/>
              </a:rPr>
              <a:t>から始まるアクションは、一部を除いて非対応</a:t>
            </a:r>
            <a:endParaRPr kumimoji="1" lang="en-US" altLang="ja-JP" sz="1000" dirty="0">
              <a:latin typeface="Meiryo" panose="020B0604030504040204" pitchFamily="34" charset="-128"/>
              <a:ea typeface="Meiryo" panose="020B0604030504040204" pitchFamily="34" charset="-128"/>
              <a:cs typeface="Amazon Ember" panose="020B0603020204020204" pitchFamily="34" charset="0"/>
            </a:endParaRPr>
          </a:p>
          <a:p>
            <a:r>
              <a:rPr kumimoji="1" lang="en-US" altLang="ja-JP" sz="1000" dirty="0">
                <a:latin typeface="Meiryo" panose="020B0604030504040204" pitchFamily="34" charset="-128"/>
                <a:ea typeface="Meiryo" panose="020B0604030504040204" pitchFamily="34" charset="-128"/>
                <a:cs typeface="Amazon Ember" panose="020B0603020204020204" pitchFamily="34" charset="0"/>
              </a:rPr>
              <a:t>※ </a:t>
            </a:r>
            <a:r>
              <a:rPr kumimoji="1" lang="ja-JP" altLang="en-US" sz="1000">
                <a:latin typeface="Meiryo" panose="020B0604030504040204" pitchFamily="34" charset="-128"/>
                <a:ea typeface="Meiryo" panose="020B0604030504040204" pitchFamily="34" charset="-128"/>
                <a:cs typeface="Amazon Ember" panose="020B0603020204020204" pitchFamily="34" charset="0"/>
              </a:rPr>
              <a:t>複雑な判断が必要な場合は</a:t>
            </a:r>
            <a:r>
              <a:rPr kumimoji="1" lang="en-US" altLang="ja-JP" sz="1000" dirty="0">
                <a:latin typeface="Meiryo" panose="020B0604030504040204" pitchFamily="34" charset="-128"/>
                <a:ea typeface="Meiryo" panose="020B0604030504040204" pitchFamily="34" charset="-128"/>
                <a:cs typeface="Amazon Ember" panose="020B0603020204020204" pitchFamily="34" charset="0"/>
              </a:rPr>
              <a:t> Lambda </a:t>
            </a:r>
            <a:r>
              <a:rPr kumimoji="1" lang="ja-JP" altLang="en-US" sz="1000">
                <a:latin typeface="Meiryo" panose="020B0604030504040204" pitchFamily="34" charset="-128"/>
                <a:ea typeface="Meiryo" panose="020B0604030504040204" pitchFamily="34" charset="-128"/>
                <a:cs typeface="Amazon Ember" panose="020B0603020204020204" pitchFamily="34" charset="0"/>
              </a:rPr>
              <a:t>を組み合わせて使用する</a:t>
            </a:r>
          </a:p>
        </p:txBody>
      </p:sp>
      <p:sp>
        <p:nvSpPr>
          <p:cNvPr id="4" name="四角形吹き出し 3">
            <a:extLst>
              <a:ext uri="{FF2B5EF4-FFF2-40B4-BE49-F238E27FC236}">
                <a16:creationId xmlns:a16="http://schemas.microsoft.com/office/drawing/2014/main" id="{ED48D1DF-B4A2-79E8-75BE-D9B0D46EE3C8}"/>
              </a:ext>
            </a:extLst>
          </p:cNvPr>
          <p:cNvSpPr/>
          <p:nvPr/>
        </p:nvSpPr>
        <p:spPr>
          <a:xfrm>
            <a:off x="3286085" y="2278519"/>
            <a:ext cx="2607374" cy="280403"/>
          </a:xfrm>
          <a:prstGeom prst="wedgeRectCallout">
            <a:avLst>
              <a:gd name="adj1" fmla="val 3521"/>
              <a:gd name="adj2" fmla="val 110812"/>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sz="833" dirty="0" err="1">
                <a:solidFill>
                  <a:schemeClr val="bg1"/>
                </a:solidFill>
                <a:latin typeface="Meiryo" panose="020B0604030504040204" pitchFamily="34" charset="-128"/>
                <a:ea typeface="Meiryo" panose="020B0604030504040204" pitchFamily="34" charset="-128"/>
              </a:rPr>
              <a:t>CreateRoute</a:t>
            </a:r>
            <a:r>
              <a:rPr lang="en-US" altLang="ja-JP" sz="833" dirty="0">
                <a:solidFill>
                  <a:schemeClr val="bg1"/>
                </a:solidFill>
                <a:latin typeface="Meiryo" panose="020B0604030504040204" pitchFamily="34" charset="-128"/>
                <a:ea typeface="Meiryo" panose="020B0604030504040204" pitchFamily="34" charset="-128"/>
              </a:rPr>
              <a:t> </a:t>
            </a:r>
            <a:r>
              <a:rPr lang="ja-JP" altLang="en-US" sz="833">
                <a:solidFill>
                  <a:schemeClr val="bg1"/>
                </a:solidFill>
                <a:latin typeface="Meiryo" panose="020B0604030504040204" pitchFamily="34" charset="-128"/>
                <a:ea typeface="Meiryo" panose="020B0604030504040204" pitchFamily="34" charset="-128"/>
              </a:rPr>
              <a:t>が実行されたら</a:t>
            </a:r>
            <a:r>
              <a:rPr kumimoji="1" lang="ja-JP" altLang="en-US" sz="833">
                <a:solidFill>
                  <a:schemeClr val="bg1"/>
                </a:solidFill>
                <a:latin typeface="Meiryo" panose="020B0604030504040204" pitchFamily="34" charset="-128"/>
                <a:ea typeface="Meiryo" panose="020B0604030504040204" pitchFamily="34" charset="-128"/>
              </a:rPr>
              <a:t>即通知など</a:t>
            </a:r>
          </a:p>
        </p:txBody>
      </p:sp>
      <p:sp>
        <p:nvSpPr>
          <p:cNvPr id="56" name="四角形吹き出し 55">
            <a:extLst>
              <a:ext uri="{FF2B5EF4-FFF2-40B4-BE49-F238E27FC236}">
                <a16:creationId xmlns:a16="http://schemas.microsoft.com/office/drawing/2014/main" id="{6383FE79-3AA6-22E9-EC3E-DD74A8DE58D7}"/>
              </a:ext>
            </a:extLst>
          </p:cNvPr>
          <p:cNvSpPr/>
          <p:nvPr/>
        </p:nvSpPr>
        <p:spPr>
          <a:xfrm>
            <a:off x="4303923" y="4295683"/>
            <a:ext cx="2890391" cy="280403"/>
          </a:xfrm>
          <a:prstGeom prst="wedgeRectCallout">
            <a:avLst>
              <a:gd name="adj1" fmla="val 3521"/>
              <a:gd name="adj2" fmla="val 110812"/>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sz="833" dirty="0" err="1">
                <a:solidFill>
                  <a:schemeClr val="bg1"/>
                </a:solidFill>
                <a:latin typeface="Meiryo" panose="020B0604030504040204" pitchFamily="34" charset="-128"/>
                <a:ea typeface="Meiryo" panose="020B0604030504040204" pitchFamily="34" charset="-128"/>
              </a:rPr>
              <a:t>RunInstances</a:t>
            </a:r>
            <a:r>
              <a:rPr lang="en-US" altLang="ja-JP" sz="833" dirty="0">
                <a:solidFill>
                  <a:schemeClr val="bg1"/>
                </a:solidFill>
                <a:latin typeface="Meiryo" panose="020B0604030504040204" pitchFamily="34" charset="-128"/>
                <a:ea typeface="Meiryo" panose="020B0604030504040204" pitchFamily="34" charset="-128"/>
              </a:rPr>
              <a:t> </a:t>
            </a:r>
            <a:r>
              <a:rPr lang="ja-JP" altLang="en-US" sz="833">
                <a:solidFill>
                  <a:schemeClr val="bg1"/>
                </a:solidFill>
                <a:latin typeface="Meiryo" panose="020B0604030504040204" pitchFamily="34" charset="-128"/>
                <a:ea typeface="Meiryo" panose="020B0604030504040204" pitchFamily="34" charset="-128"/>
              </a:rPr>
              <a:t>が</a:t>
            </a:r>
            <a:r>
              <a:rPr lang="en-US" altLang="ja-JP" sz="833" dirty="0">
                <a:solidFill>
                  <a:schemeClr val="bg1"/>
                </a:solidFill>
                <a:latin typeface="Meiryo" panose="020B0604030504040204" pitchFamily="34" charset="-128"/>
                <a:ea typeface="Meiryo" panose="020B0604030504040204" pitchFamily="34" charset="-128"/>
              </a:rPr>
              <a:t> 1 </a:t>
            </a:r>
            <a:r>
              <a:rPr lang="ja-JP" altLang="en-US" sz="833">
                <a:solidFill>
                  <a:schemeClr val="bg1"/>
                </a:solidFill>
                <a:latin typeface="Meiryo" panose="020B0604030504040204" pitchFamily="34" charset="-128"/>
                <a:ea typeface="Meiryo" panose="020B0604030504040204" pitchFamily="34" charset="-128"/>
              </a:rPr>
              <a:t>分間に</a:t>
            </a:r>
            <a:r>
              <a:rPr lang="en-US" altLang="ja-JP" sz="833" dirty="0">
                <a:solidFill>
                  <a:schemeClr val="bg1"/>
                </a:solidFill>
                <a:latin typeface="Meiryo" panose="020B0604030504040204" pitchFamily="34" charset="-128"/>
                <a:ea typeface="Meiryo" panose="020B0604030504040204" pitchFamily="34" charset="-128"/>
              </a:rPr>
              <a:t> 3 </a:t>
            </a:r>
            <a:r>
              <a:rPr lang="ja-JP" altLang="en-US" sz="833">
                <a:solidFill>
                  <a:schemeClr val="bg1"/>
                </a:solidFill>
                <a:latin typeface="Meiryo" panose="020B0604030504040204" pitchFamily="34" charset="-128"/>
                <a:ea typeface="Meiryo" panose="020B0604030504040204" pitchFamily="34" charset="-128"/>
              </a:rPr>
              <a:t>回実行されたら</a:t>
            </a:r>
            <a:r>
              <a:rPr kumimoji="1" lang="ja-JP" altLang="en-US" sz="833">
                <a:solidFill>
                  <a:schemeClr val="bg1"/>
                </a:solidFill>
                <a:latin typeface="Meiryo" panose="020B0604030504040204" pitchFamily="34" charset="-128"/>
                <a:ea typeface="Meiryo" panose="020B0604030504040204" pitchFamily="34" charset="-128"/>
              </a:rPr>
              <a:t>通知など</a:t>
            </a:r>
          </a:p>
        </p:txBody>
      </p:sp>
      <p:sp>
        <p:nvSpPr>
          <p:cNvPr id="5" name="テキスト ボックス 4">
            <a:extLst>
              <a:ext uri="{FF2B5EF4-FFF2-40B4-BE49-F238E27FC236}">
                <a16:creationId xmlns:a16="http://schemas.microsoft.com/office/drawing/2014/main" id="{49963594-2F2F-EB5D-EFAF-158BE9029BE0}"/>
              </a:ext>
            </a:extLst>
          </p:cNvPr>
          <p:cNvSpPr txBox="1"/>
          <p:nvPr/>
        </p:nvSpPr>
        <p:spPr>
          <a:xfrm>
            <a:off x="10607211" y="0"/>
            <a:ext cx="1584789" cy="369332"/>
          </a:xfrm>
          <a:prstGeom prst="rect">
            <a:avLst/>
          </a:prstGeom>
          <a:noFill/>
        </p:spPr>
        <p:txBody>
          <a:bodyPr wrap="square" anchor="ctr">
            <a:spAutoFit/>
          </a:bodyPr>
          <a:lstStyle/>
          <a:p>
            <a:pPr algn="ctr"/>
            <a:r>
              <a:rPr lang="en-US" altLang="ja-JP" sz="1800" b="0" i="0" dirty="0">
                <a:solidFill>
                  <a:schemeClr val="bg1">
                    <a:lumMod val="50000"/>
                  </a:schemeClr>
                </a:solidFill>
                <a:effectLst/>
                <a:latin typeface="Meiryo" panose="020B0604030504040204" pitchFamily="34" charset="-128"/>
                <a:ea typeface="Meiryo" panose="020B0604030504040204" pitchFamily="34" charset="-128"/>
              </a:rPr>
              <a:t>SEC04-BP03</a:t>
            </a:r>
            <a:endParaRPr lang="ja-JP" altLang="en-US">
              <a:solidFill>
                <a:schemeClr val="bg1">
                  <a:lumMod val="50000"/>
                </a:schemeClr>
              </a:solidFill>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259352756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prstGeom prst="rect">
            <a:avLst/>
          </a:prstGeom>
        </p:spPr>
        <p:txBody>
          <a:bodyPr vert="horz" lIns="24000" tIns="24000" rIns="24000" bIns="24000" rtlCol="0" anchor="ctr" anchorCtr="0">
            <a:noAutofit/>
          </a:bodyPr>
          <a:lstStyle/>
          <a:p>
            <a:pPr lvl="0"/>
            <a:r>
              <a:rPr lang="ja-JP" altLang="en-US" sz="2800" b="0">
                <a:gradFill>
                  <a:gsLst>
                    <a:gs pos="0">
                      <a:schemeClr val="tx1">
                        <a:lumMod val="75000"/>
                      </a:schemeClr>
                    </a:gs>
                    <a:gs pos="100000">
                      <a:schemeClr val="tx1">
                        <a:lumMod val="75000"/>
                      </a:schemeClr>
                    </a:gs>
                  </a:gsLst>
                  <a:lin ang="16200000" scaled="0"/>
                </a:gradFill>
              </a:rPr>
              <a:t>参考</a:t>
            </a:r>
            <a:r>
              <a:rPr lang="en-US" altLang="ja-JP" sz="2800" b="0" dirty="0">
                <a:gradFill>
                  <a:gsLst>
                    <a:gs pos="0">
                      <a:schemeClr val="tx1">
                        <a:lumMod val="75000"/>
                      </a:schemeClr>
                    </a:gs>
                    <a:gs pos="100000">
                      <a:schemeClr val="tx1">
                        <a:lumMod val="75000"/>
                      </a:schemeClr>
                    </a:gs>
                  </a:gsLst>
                  <a:lin ang="16200000" scaled="0"/>
                </a:gradFill>
              </a:rPr>
              <a:t>: Amazon </a:t>
            </a:r>
            <a:r>
              <a:rPr lang="en-US" altLang="ja-JP" sz="2800" b="0" dirty="0" err="1">
                <a:gradFill>
                  <a:gsLst>
                    <a:gs pos="0">
                      <a:schemeClr val="tx1">
                        <a:lumMod val="75000"/>
                      </a:schemeClr>
                    </a:gs>
                    <a:gs pos="100000">
                      <a:schemeClr val="tx1">
                        <a:lumMod val="75000"/>
                      </a:schemeClr>
                    </a:gs>
                  </a:gsLst>
                  <a:lin ang="16200000" scaled="0"/>
                </a:gradFill>
              </a:rPr>
              <a:t>GuardDuty</a:t>
            </a:r>
            <a:r>
              <a:rPr lang="ja-JP" altLang="en-US" sz="2800" b="0" dirty="0">
                <a:gradFill>
                  <a:gsLst>
                    <a:gs pos="0">
                      <a:schemeClr val="tx1">
                        <a:lumMod val="75000"/>
                      </a:schemeClr>
                    </a:gs>
                    <a:gs pos="100000">
                      <a:schemeClr val="tx1">
                        <a:lumMod val="75000"/>
                      </a:schemeClr>
                    </a:gs>
                  </a:gsLst>
                  <a:lin ang="16200000" scaled="0"/>
                </a:gradFill>
              </a:rPr>
              <a:t>の概要</a:t>
            </a:r>
          </a:p>
        </p:txBody>
      </p:sp>
      <p:sp>
        <p:nvSpPr>
          <p:cNvPr id="13" name="Content Placeholder 2"/>
          <p:cNvSpPr>
            <a:spLocks noGrp="1"/>
          </p:cNvSpPr>
          <p:nvPr>
            <p:ph idx="4294967295"/>
          </p:nvPr>
        </p:nvSpPr>
        <p:spPr>
          <a:xfrm>
            <a:off x="5464969" y="1757184"/>
            <a:ext cx="6498548" cy="4589198"/>
          </a:xfrm>
          <a:prstGeom prst="rect">
            <a:avLst/>
          </a:prstGeom>
        </p:spPr>
        <p:txBody>
          <a:bodyPr vert="horz" lIns="120000" tIns="45720" rIns="91440" bIns="45720" rtlCol="0">
            <a:noAutofit/>
          </a:bodyPr>
          <a:lstStyle/>
          <a:p>
            <a:pPr marL="243401" indent="-243401">
              <a:buFont typeface="Arial" charset="0"/>
              <a:buChar char="•"/>
            </a:pPr>
            <a:r>
              <a:rPr lang="ja-JP" altLang="en-US" sz="1667" dirty="0">
                <a:solidFill>
                  <a:schemeClr val="tx1">
                    <a:lumMod val="75000"/>
                  </a:schemeClr>
                </a:solidFill>
                <a:cs typeface="Amazon Ember" panose="020B0603020204020204" pitchFamily="34" charset="0"/>
              </a:rPr>
              <a:t>セキュリティの観点から</a:t>
            </a:r>
            <a:r>
              <a:rPr lang="ja-JP" altLang="en-US" sz="1667" b="1" dirty="0">
                <a:solidFill>
                  <a:schemeClr val="tx1">
                    <a:lumMod val="75000"/>
                  </a:schemeClr>
                </a:solidFill>
                <a:cs typeface="Amazon Ember" panose="020B0603020204020204" pitchFamily="34" charset="0"/>
              </a:rPr>
              <a:t>脅威リスクを検知</a:t>
            </a:r>
            <a:r>
              <a:rPr lang="ja-JP" altLang="en-US" sz="1667" dirty="0">
                <a:solidFill>
                  <a:schemeClr val="tx1">
                    <a:lumMod val="75000"/>
                  </a:schemeClr>
                </a:solidFill>
                <a:cs typeface="Amazon Ember" panose="020B0603020204020204" pitchFamily="34" charset="0"/>
              </a:rPr>
              <a:t>する</a:t>
            </a:r>
            <a:r>
              <a:rPr lang="en-US" altLang="ja-JP" sz="1667" dirty="0">
                <a:solidFill>
                  <a:schemeClr val="tx1">
                    <a:lumMod val="75000"/>
                  </a:schemeClr>
                </a:solidFill>
                <a:cs typeface="Amazon Ember" panose="020B0603020204020204" pitchFamily="34" charset="0"/>
              </a:rPr>
              <a:t>AWS</a:t>
            </a:r>
            <a:r>
              <a:rPr lang="ja-JP" altLang="en-US" sz="1667" dirty="0">
                <a:solidFill>
                  <a:schemeClr val="tx1">
                    <a:lumMod val="75000"/>
                  </a:schemeClr>
                </a:solidFill>
                <a:cs typeface="Amazon Ember" panose="020B0603020204020204" pitchFamily="34" charset="0"/>
              </a:rPr>
              <a:t>マネージドサービス</a:t>
            </a:r>
            <a:endParaRPr lang="en-US" altLang="ja-JP" sz="1667" dirty="0">
              <a:solidFill>
                <a:schemeClr val="tx1">
                  <a:lumMod val="75000"/>
                </a:schemeClr>
              </a:solidFill>
              <a:cs typeface="Amazon Ember" panose="020B0603020204020204" pitchFamily="34" charset="0"/>
            </a:endParaRPr>
          </a:p>
          <a:p>
            <a:pPr marL="243401" indent="-243401">
              <a:buFont typeface="Arial" charset="0"/>
              <a:buChar char="•"/>
            </a:pPr>
            <a:r>
              <a:rPr lang="ja-JP" altLang="en-US" sz="1667" dirty="0">
                <a:solidFill>
                  <a:schemeClr val="tx1">
                    <a:lumMod val="75000"/>
                  </a:schemeClr>
                </a:solidFill>
                <a:cs typeface="Amazon Ember" panose="020B0603020204020204" pitchFamily="34" charset="0"/>
              </a:rPr>
              <a:t>分析のソースには下記を利用し、メタデータの連続ストリームを分析</a:t>
            </a:r>
            <a:endParaRPr lang="en-US" altLang="ja-JP" sz="1667" dirty="0">
              <a:solidFill>
                <a:schemeClr val="tx1">
                  <a:lumMod val="75000"/>
                </a:schemeClr>
              </a:solidFill>
              <a:cs typeface="Amazon Ember" panose="020B0603020204020204" pitchFamily="34" charset="0"/>
            </a:endParaRPr>
          </a:p>
          <a:p>
            <a:pPr marL="624378" lvl="2" indent="-380976">
              <a:buFont typeface="Wingdings" pitchFamily="2" charset="2"/>
              <a:buChar char="ü"/>
            </a:pPr>
            <a:r>
              <a:rPr lang="en-US" sz="1500" dirty="0">
                <a:solidFill>
                  <a:schemeClr val="tx1">
                    <a:lumMod val="75000"/>
                  </a:schemeClr>
                </a:solidFill>
                <a:cs typeface="Amazon Ember" panose="020B0603020204020204" pitchFamily="34" charset="0"/>
              </a:rPr>
              <a:t>VPC Flow Logs</a:t>
            </a:r>
          </a:p>
          <a:p>
            <a:pPr marL="624378" lvl="2" indent="-380976">
              <a:buFont typeface="Wingdings" pitchFamily="2" charset="2"/>
              <a:buChar char="ü"/>
            </a:pPr>
            <a:r>
              <a:rPr lang="en-US" sz="1500" dirty="0">
                <a:solidFill>
                  <a:schemeClr val="tx1">
                    <a:lumMod val="75000"/>
                  </a:schemeClr>
                </a:solidFill>
                <a:cs typeface="Amazon Ember" panose="020B0603020204020204" pitchFamily="34" charset="0"/>
              </a:rPr>
              <a:t>AWS CloudTrail Event Logs</a:t>
            </a:r>
          </a:p>
          <a:p>
            <a:pPr marL="624378" lvl="2" indent="-380976">
              <a:buFont typeface="Wingdings" pitchFamily="2" charset="2"/>
              <a:buChar char="ü"/>
            </a:pPr>
            <a:r>
              <a:rPr lang="en-US" sz="1500" dirty="0">
                <a:solidFill>
                  <a:schemeClr val="tx1">
                    <a:lumMod val="75000"/>
                  </a:schemeClr>
                </a:solidFill>
                <a:cs typeface="Amazon Ember" panose="020B0603020204020204" pitchFamily="34" charset="0"/>
              </a:rPr>
              <a:t>DNS Logs</a:t>
            </a:r>
          </a:p>
          <a:p>
            <a:pPr marL="624378" lvl="2" indent="-380976">
              <a:buFont typeface="Wingdings" pitchFamily="2" charset="2"/>
              <a:buChar char="ü"/>
            </a:pPr>
            <a:r>
              <a:rPr lang="en-US" altLang="ja-JP" sz="1500" dirty="0">
                <a:solidFill>
                  <a:schemeClr val="tx1">
                    <a:lumMod val="75000"/>
                  </a:schemeClr>
                </a:solidFill>
                <a:cs typeface="Amazon Ember" panose="020B0603020204020204" pitchFamily="34" charset="0"/>
              </a:rPr>
              <a:t>Kubernetes Audit Logs </a:t>
            </a:r>
          </a:p>
          <a:p>
            <a:pPr marL="243401" indent="-243401">
              <a:buFont typeface="Arial" charset="0"/>
              <a:buChar char="•"/>
            </a:pPr>
            <a:r>
              <a:rPr lang="ja-JP" altLang="en-US" sz="1667" dirty="0">
                <a:solidFill>
                  <a:schemeClr val="tx1">
                    <a:lumMod val="75000"/>
                  </a:schemeClr>
                </a:solidFill>
                <a:cs typeface="Amazon Ember" panose="020B0603020204020204" pitchFamily="34" charset="0"/>
              </a:rPr>
              <a:t>悪意のある</a:t>
            </a:r>
            <a:r>
              <a:rPr lang="en-US" altLang="ja-JP" sz="1667" dirty="0">
                <a:solidFill>
                  <a:schemeClr val="tx1">
                    <a:lumMod val="75000"/>
                  </a:schemeClr>
                </a:solidFill>
                <a:cs typeface="Amazon Ember" panose="020B0603020204020204" pitchFamily="34" charset="0"/>
              </a:rPr>
              <a:t>IP</a:t>
            </a:r>
            <a:r>
              <a:rPr lang="ja-JP" altLang="en-US" sz="1667" dirty="0">
                <a:solidFill>
                  <a:schemeClr val="tx1">
                    <a:lumMod val="75000"/>
                  </a:schemeClr>
                </a:solidFill>
                <a:cs typeface="Amazon Ember" panose="020B0603020204020204" pitchFamily="34" charset="0"/>
              </a:rPr>
              <a:t>アドレス、異常検出、機械学習などの統合</a:t>
            </a:r>
            <a:r>
              <a:rPr lang="ja-JP" altLang="en-US" sz="1667" b="1" dirty="0">
                <a:solidFill>
                  <a:schemeClr val="tx1">
                    <a:lumMod val="75000"/>
                  </a:schemeClr>
                </a:solidFill>
                <a:cs typeface="Amazon Ember" panose="020B0603020204020204" pitchFamily="34" charset="0"/>
              </a:rPr>
              <a:t>脅威インテリジェンス</a:t>
            </a:r>
            <a:r>
              <a:rPr lang="ja-JP" altLang="en-US" sz="1667" dirty="0">
                <a:solidFill>
                  <a:schemeClr val="tx1">
                    <a:lumMod val="75000"/>
                  </a:schemeClr>
                </a:solidFill>
                <a:cs typeface="Amazon Ember" panose="020B0603020204020204" pitchFamily="34" charset="0"/>
              </a:rPr>
              <a:t>を使用して脅威を認識</a:t>
            </a:r>
            <a:endParaRPr lang="en-US" altLang="ja-JP" sz="1667" dirty="0">
              <a:solidFill>
                <a:schemeClr val="tx1">
                  <a:lumMod val="75000"/>
                </a:schemeClr>
              </a:solidFill>
              <a:cs typeface="Amazon Ember" panose="020B0603020204020204" pitchFamily="34" charset="0"/>
            </a:endParaRPr>
          </a:p>
          <a:p>
            <a:pPr marL="243401" indent="-243401">
              <a:buFont typeface="Arial" charset="0"/>
              <a:buChar char="•"/>
            </a:pPr>
            <a:r>
              <a:rPr lang="en-US" altLang="ja-JP" sz="1667" dirty="0">
                <a:solidFill>
                  <a:schemeClr val="tx1">
                    <a:lumMod val="75000"/>
                  </a:schemeClr>
                </a:solidFill>
                <a:cs typeface="Amazon Ember" panose="020B0603020204020204" pitchFamily="34" charset="0"/>
              </a:rPr>
              <a:t>Malware</a:t>
            </a:r>
            <a:r>
              <a:rPr lang="ja-JP" altLang="en-US" sz="1667" dirty="0">
                <a:solidFill>
                  <a:schemeClr val="tx1">
                    <a:lumMod val="75000"/>
                  </a:schemeClr>
                </a:solidFill>
                <a:cs typeface="Amazon Ember" panose="020B0603020204020204" pitchFamily="34" charset="0"/>
              </a:rPr>
              <a:t>保護機能により</a:t>
            </a:r>
            <a:r>
              <a:rPr lang="en-US" altLang="ja-JP" sz="1667" dirty="0">
                <a:solidFill>
                  <a:schemeClr val="tx1">
                    <a:lumMod val="75000"/>
                  </a:schemeClr>
                </a:solidFill>
                <a:cs typeface="Amazon Ember" panose="020B0603020204020204" pitchFamily="34" charset="0"/>
              </a:rPr>
              <a:t>EC2</a:t>
            </a:r>
            <a:r>
              <a:rPr lang="ja-JP" altLang="en-US" sz="1667" dirty="0">
                <a:solidFill>
                  <a:schemeClr val="tx1">
                    <a:lumMod val="75000"/>
                  </a:schemeClr>
                </a:solidFill>
                <a:cs typeface="Amazon Ember" panose="020B0603020204020204" pitchFamily="34" charset="0"/>
              </a:rPr>
              <a:t>インスタンスまたはコンテナワークロードの疑わしい動作を検出</a:t>
            </a:r>
            <a:endParaRPr lang="en-US" altLang="ja-JP" sz="1667" dirty="0">
              <a:solidFill>
                <a:schemeClr val="tx1">
                  <a:lumMod val="75000"/>
                </a:schemeClr>
              </a:solidFill>
              <a:cs typeface="Amazon Ember" panose="020B0603020204020204" pitchFamily="34" charset="0"/>
            </a:endParaRPr>
          </a:p>
          <a:p>
            <a:pPr marL="243401" indent="-243401">
              <a:buFont typeface="Arial" charset="0"/>
              <a:buChar char="•"/>
            </a:pPr>
            <a:r>
              <a:rPr lang="ja-JP" altLang="en-US" sz="1667" dirty="0">
                <a:solidFill>
                  <a:schemeClr val="tx1">
                    <a:lumMod val="75000"/>
                  </a:schemeClr>
                </a:solidFill>
                <a:cs typeface="Amazon Ember" panose="020B0603020204020204" pitchFamily="34" charset="0"/>
              </a:rPr>
              <a:t>結果は自動的</a:t>
            </a:r>
            <a:r>
              <a:rPr lang="ja-JP" altLang="en-US" sz="1667">
                <a:solidFill>
                  <a:schemeClr val="tx1">
                    <a:lumMod val="75000"/>
                  </a:schemeClr>
                </a:solidFill>
                <a:cs typeface="Amazon Ember" panose="020B0603020204020204" pitchFamily="34" charset="0"/>
              </a:rPr>
              <a:t>に </a:t>
            </a:r>
            <a:r>
              <a:rPr lang="en-US" altLang="ja-JP" sz="1667" dirty="0" err="1">
                <a:solidFill>
                  <a:schemeClr val="tx1">
                    <a:lumMod val="75000"/>
                  </a:schemeClr>
                </a:solidFill>
                <a:cs typeface="Amazon Ember" panose="020B0603020204020204" pitchFamily="34" charset="0"/>
              </a:rPr>
              <a:t>EventBridge</a:t>
            </a:r>
            <a:r>
              <a:rPr lang="ja-JP" altLang="en-US" sz="1667">
                <a:solidFill>
                  <a:schemeClr val="tx1">
                    <a:lumMod val="75000"/>
                  </a:schemeClr>
                </a:solidFill>
                <a:cs typeface="Amazon Ember" panose="020B0603020204020204" pitchFamily="34" charset="0"/>
              </a:rPr>
              <a:t>に</a:t>
            </a:r>
            <a:r>
              <a:rPr lang="ja-JP" altLang="en-US" sz="1667" dirty="0">
                <a:solidFill>
                  <a:schemeClr val="tx1">
                    <a:lumMod val="75000"/>
                  </a:schemeClr>
                </a:solidFill>
                <a:cs typeface="Amazon Ember" panose="020B0603020204020204" pitchFamily="34" charset="0"/>
              </a:rPr>
              <a:t>送信</a:t>
            </a:r>
            <a:endParaRPr lang="en-US" altLang="ja-JP" sz="1667" dirty="0">
              <a:solidFill>
                <a:schemeClr val="tx1">
                  <a:lumMod val="75000"/>
                </a:schemeClr>
              </a:solidFill>
              <a:cs typeface="Amazon Ember" panose="020B0603020204020204" pitchFamily="34" charset="0"/>
            </a:endParaRPr>
          </a:p>
          <a:p>
            <a:pPr marL="624378" lvl="1">
              <a:buFont typeface="Wingdings" pitchFamily="2" charset="2"/>
              <a:buChar char="ü"/>
            </a:pPr>
            <a:r>
              <a:rPr lang="en-US" altLang="ja-JP" sz="1500" dirty="0">
                <a:solidFill>
                  <a:schemeClr val="tx1">
                    <a:lumMod val="75000"/>
                  </a:schemeClr>
                </a:solidFill>
                <a:cs typeface="Amazon Ember" panose="020B0603020204020204" pitchFamily="34" charset="0"/>
              </a:rPr>
              <a:t>S3</a:t>
            </a:r>
            <a:r>
              <a:rPr lang="ja-JP" altLang="en-US" sz="1500" dirty="0">
                <a:solidFill>
                  <a:schemeClr val="tx1">
                    <a:lumMod val="75000"/>
                  </a:schemeClr>
                </a:solidFill>
                <a:cs typeface="Amazon Ember" panose="020B0603020204020204" pitchFamily="34" charset="0"/>
              </a:rPr>
              <a:t>バケットにエクスポートすることも可能</a:t>
            </a:r>
            <a:endParaRPr lang="en-US" altLang="ja-JP" sz="1500" dirty="0">
              <a:solidFill>
                <a:schemeClr val="tx1">
                  <a:lumMod val="75000"/>
                </a:schemeClr>
              </a:solidFill>
              <a:cs typeface="Amazon Ember" panose="020B0603020204020204" pitchFamily="34" charset="0"/>
            </a:endParaRPr>
          </a:p>
          <a:p>
            <a:pPr marL="624378" lvl="1">
              <a:buFont typeface="Wingdings" pitchFamily="2" charset="2"/>
              <a:buChar char="ü"/>
            </a:pPr>
            <a:r>
              <a:rPr lang="ja-JP" altLang="en-US" sz="1500" dirty="0">
                <a:solidFill>
                  <a:schemeClr val="tx1">
                    <a:lumMod val="75000"/>
                  </a:schemeClr>
                </a:solidFill>
                <a:cs typeface="Amazon Ember" panose="020B0603020204020204" pitchFamily="34" charset="0"/>
              </a:rPr>
              <a:t>出力先の</a:t>
            </a:r>
            <a:r>
              <a:rPr lang="en-US" altLang="ja-JP" sz="1500" dirty="0">
                <a:solidFill>
                  <a:schemeClr val="tx1">
                    <a:lumMod val="75000"/>
                  </a:schemeClr>
                </a:solidFill>
                <a:cs typeface="Amazon Ember" panose="020B0603020204020204" pitchFamily="34" charset="0"/>
              </a:rPr>
              <a:t>S3</a:t>
            </a:r>
            <a:r>
              <a:rPr lang="ja-JP" altLang="en-US" sz="1500" dirty="0">
                <a:solidFill>
                  <a:schemeClr val="tx1">
                    <a:lumMod val="75000"/>
                  </a:schemeClr>
                </a:solidFill>
                <a:cs typeface="Amazon Ember" panose="020B0603020204020204" pitchFamily="34" charset="0"/>
              </a:rPr>
              <a:t>バケットは同じアカウントでも、他のアカウントでも対応可</a:t>
            </a:r>
            <a:endParaRPr lang="en-US" altLang="ja-JP" sz="1500" dirty="0">
              <a:solidFill>
                <a:schemeClr val="tx1">
                  <a:lumMod val="75000"/>
                </a:schemeClr>
              </a:solidFill>
              <a:cs typeface="Amazon Ember" panose="020B0603020204020204" pitchFamily="34" charset="0"/>
            </a:endParaRPr>
          </a:p>
        </p:txBody>
      </p:sp>
      <p:pic>
        <p:nvPicPr>
          <p:cNvPr id="14" name="Graphic 19">
            <a:extLst>
              <a:ext uri="{FF2B5EF4-FFF2-40B4-BE49-F238E27FC236}">
                <a16:creationId xmlns:a16="http://schemas.microsoft.com/office/drawing/2014/main" id="{399D5F86-2E57-6E45-81A9-94109D2F705D}"/>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619261" y="1025539"/>
            <a:ext cx="2787943" cy="2787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正方形/長方形 15">
            <a:extLst>
              <a:ext uri="{FF2B5EF4-FFF2-40B4-BE49-F238E27FC236}">
                <a16:creationId xmlns:a16="http://schemas.microsoft.com/office/drawing/2014/main" id="{7B417F7F-AB6B-264D-AA6A-C84BC8C5AE48}"/>
              </a:ext>
            </a:extLst>
          </p:cNvPr>
          <p:cNvSpPr/>
          <p:nvPr/>
        </p:nvSpPr>
        <p:spPr>
          <a:xfrm>
            <a:off x="5372013" y="1097933"/>
            <a:ext cx="6498547" cy="544883"/>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ctr"/>
          <a:lstStyle/>
          <a:p>
            <a:r>
              <a:rPr kumimoji="1" lang="ja-JP" altLang="en-US" sz="2333" dirty="0">
                <a:gradFill>
                  <a:gsLst>
                    <a:gs pos="0">
                      <a:schemeClr val="bg1"/>
                    </a:gs>
                    <a:gs pos="100000">
                      <a:schemeClr val="bg1"/>
                    </a:gs>
                  </a:gsLst>
                  <a:lin ang="5400000" scaled="1"/>
                </a:gradFill>
                <a:latin typeface="Meiryo" panose="020B0604030504040204" pitchFamily="34" charset="-128"/>
                <a:ea typeface="Meiryo" panose="020B0604030504040204" pitchFamily="34" charset="-128"/>
              </a:rPr>
              <a:t>サービス概要</a:t>
            </a:r>
          </a:p>
        </p:txBody>
      </p:sp>
      <p:cxnSp>
        <p:nvCxnSpPr>
          <p:cNvPr id="17" name="直線コネクタ 16">
            <a:extLst>
              <a:ext uri="{FF2B5EF4-FFF2-40B4-BE49-F238E27FC236}">
                <a16:creationId xmlns:a16="http://schemas.microsoft.com/office/drawing/2014/main" id="{5345D35F-E698-7A4C-A649-0A915A90B050}"/>
              </a:ext>
            </a:extLst>
          </p:cNvPr>
          <p:cNvCxnSpPr/>
          <p:nvPr/>
        </p:nvCxnSpPr>
        <p:spPr>
          <a:xfrm flipH="1">
            <a:off x="547200" y="4395431"/>
            <a:ext cx="4780800" cy="0"/>
          </a:xfrm>
          <a:prstGeom prst="line">
            <a:avLst/>
          </a:prstGeom>
          <a:ln w="38100">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18" name="正方形/長方形 17">
            <a:extLst>
              <a:ext uri="{FF2B5EF4-FFF2-40B4-BE49-F238E27FC236}">
                <a16:creationId xmlns:a16="http://schemas.microsoft.com/office/drawing/2014/main" id="{F2A21CC2-7317-954C-8634-89003A0D60F3}"/>
              </a:ext>
            </a:extLst>
          </p:cNvPr>
          <p:cNvSpPr/>
          <p:nvPr/>
        </p:nvSpPr>
        <p:spPr>
          <a:xfrm>
            <a:off x="547200" y="4553758"/>
            <a:ext cx="4780800" cy="712491"/>
          </a:xfrm>
          <a:prstGeom prst="rect">
            <a:avLst/>
          </a:prstGeom>
          <a:noFill/>
          <a:ln w="1270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wrap="square" lIns="48000" tIns="48000" rIns="48000" bIns="48000" rtlCol="0" anchor="t" anchorCtr="0">
            <a:spAutoFit/>
          </a:bodyPr>
          <a:lstStyle/>
          <a:p>
            <a:pPr algn="ctr"/>
            <a:r>
              <a:rPr lang="ja-JP" altLang="en-US" sz="200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悪意のあるアクティビティや不正なアクティビティから保護</a:t>
            </a:r>
            <a:endParaRPr lang="en-US" altLang="ja-JP" sz="200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endParaRPr>
          </a:p>
        </p:txBody>
      </p:sp>
      <p:sp>
        <p:nvSpPr>
          <p:cNvPr id="19" name="正方形/長方形 18">
            <a:extLst>
              <a:ext uri="{FF2B5EF4-FFF2-40B4-BE49-F238E27FC236}">
                <a16:creationId xmlns:a16="http://schemas.microsoft.com/office/drawing/2014/main" id="{9FF514C9-D053-8148-B31E-68DC1DF13ED4}"/>
              </a:ext>
            </a:extLst>
          </p:cNvPr>
          <p:cNvSpPr/>
          <p:nvPr/>
        </p:nvSpPr>
        <p:spPr>
          <a:xfrm>
            <a:off x="547200" y="3813480"/>
            <a:ext cx="4780800" cy="512496"/>
          </a:xfrm>
          <a:prstGeom prst="rect">
            <a:avLst/>
          </a:prstGeom>
          <a:ln>
            <a:noFill/>
          </a:ln>
        </p:spPr>
        <p:txBody>
          <a:bodyPr wrap="square" lIns="192000" tIns="48000" rIns="48000" bIns="48000" anchor="ctr" anchorCtr="0">
            <a:noAutofit/>
          </a:bodyPr>
          <a:lstStyle/>
          <a:p>
            <a:pPr algn="ctr"/>
            <a:r>
              <a:rPr kumimoji="1" lang="en-US" altLang="ja-JP" sz="2667" b="1"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Amazon</a:t>
            </a:r>
            <a:r>
              <a:rPr kumimoji="1" lang="ja-JP" altLang="en-US" sz="2667" b="1"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 </a:t>
            </a:r>
            <a:r>
              <a:rPr lang="en-US" altLang="ja-JP" sz="2667" b="1" dirty="0" err="1">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GuardDuty</a:t>
            </a:r>
            <a:endParaRPr lang="ja-JP" altLang="en-US" sz="2667" b="1"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endParaRPr>
          </a:p>
        </p:txBody>
      </p:sp>
      <p:sp>
        <p:nvSpPr>
          <p:cNvPr id="20" name="テキスト ボックス 19">
            <a:extLst>
              <a:ext uri="{FF2B5EF4-FFF2-40B4-BE49-F238E27FC236}">
                <a16:creationId xmlns:a16="http://schemas.microsoft.com/office/drawing/2014/main" id="{0C4BEF64-CFB4-C247-9D8F-25DEA9870C7A}"/>
              </a:ext>
            </a:extLst>
          </p:cNvPr>
          <p:cNvSpPr txBox="1"/>
          <p:nvPr/>
        </p:nvSpPr>
        <p:spPr>
          <a:xfrm>
            <a:off x="3021496" y="5424574"/>
            <a:ext cx="2350518" cy="348878"/>
          </a:xfrm>
          <a:prstGeom prst="rect">
            <a:avLst/>
          </a:prstGeom>
          <a:noFill/>
        </p:spPr>
        <p:txBody>
          <a:bodyPr wrap="square" rtlCol="0">
            <a:spAutoFit/>
          </a:bodyPr>
          <a:lstStyle/>
          <a:p>
            <a:r>
              <a:rPr lang="en-US" altLang="ja-JP" sz="1667" dirty="0">
                <a:solidFill>
                  <a:schemeClr val="tx1">
                    <a:lumMod val="75000"/>
                  </a:schemeClr>
                </a:solidFill>
                <a:latin typeface="Meiryo" panose="020B0604030504040204" pitchFamily="34" charset="-128"/>
                <a:ea typeface="Meiryo" panose="020B0604030504040204" pitchFamily="34" charset="-128"/>
              </a:rPr>
              <a:t>※30</a:t>
            </a:r>
            <a:r>
              <a:rPr lang="ja-JP" altLang="en-US" sz="1667" dirty="0">
                <a:solidFill>
                  <a:schemeClr val="tx1">
                    <a:lumMod val="75000"/>
                  </a:schemeClr>
                </a:solidFill>
                <a:latin typeface="Meiryo" panose="020B0604030504040204" pitchFamily="34" charset="-128"/>
                <a:ea typeface="Meiryo" panose="020B0604030504040204" pitchFamily="34" charset="-128"/>
              </a:rPr>
              <a:t>日間無料使用あり</a:t>
            </a:r>
            <a:endParaRPr kumimoji="1" lang="ja-JP" altLang="en-US" sz="1667" dirty="0">
              <a:solidFill>
                <a:schemeClr val="tx1">
                  <a:lumMod val="75000"/>
                </a:schemeClr>
              </a:solidFill>
              <a:latin typeface="Meiryo" panose="020B0604030504040204" pitchFamily="34" charset="-128"/>
              <a:ea typeface="Meiryo" panose="020B0604030504040204" pitchFamily="34" charset="-128"/>
            </a:endParaRPr>
          </a:p>
        </p:txBody>
      </p:sp>
      <p:sp>
        <p:nvSpPr>
          <p:cNvPr id="21" name="テキスト ボックス 20"/>
          <p:cNvSpPr txBox="1"/>
          <p:nvPr/>
        </p:nvSpPr>
        <p:spPr>
          <a:xfrm>
            <a:off x="457200" y="5450553"/>
            <a:ext cx="5744443" cy="989566"/>
          </a:xfrm>
          <a:prstGeom prst="rect">
            <a:avLst/>
          </a:prstGeom>
          <a:noFill/>
        </p:spPr>
        <p:txBody>
          <a:bodyPr wrap="square" rtlCol="0">
            <a:spAutoFit/>
          </a:bodyPr>
          <a:lstStyle/>
          <a:p>
            <a:r>
              <a:rPr kumimoji="1" lang="ja-JP" altLang="en-US" sz="833" dirty="0">
                <a:solidFill>
                  <a:schemeClr val="tx1">
                    <a:lumMod val="75000"/>
                  </a:schemeClr>
                </a:solidFill>
                <a:latin typeface="Meiryo" panose="020B0604030504040204" pitchFamily="34" charset="-128"/>
                <a:ea typeface="Meiryo" panose="020B0604030504040204" pitchFamily="34" charset="-128"/>
              </a:rPr>
              <a:t>参考</a:t>
            </a:r>
            <a:r>
              <a:rPr kumimoji="1" lang="en-US" altLang="ja-JP" sz="833" dirty="0">
                <a:solidFill>
                  <a:schemeClr val="tx1">
                    <a:lumMod val="75000"/>
                  </a:schemeClr>
                </a:solidFill>
                <a:latin typeface="Meiryo" panose="020B0604030504040204" pitchFamily="34" charset="-128"/>
                <a:ea typeface="Meiryo" panose="020B0604030504040204" pitchFamily="34" charset="-128"/>
              </a:rPr>
              <a:t>:</a:t>
            </a:r>
          </a:p>
          <a:p>
            <a:r>
              <a:rPr kumimoji="1" lang="en-US" altLang="ja-JP" sz="833" dirty="0">
                <a:solidFill>
                  <a:schemeClr val="tx1">
                    <a:lumMod val="75000"/>
                  </a:schemeClr>
                </a:solidFill>
                <a:latin typeface="Meiryo" panose="020B0604030504040204" pitchFamily="34" charset="-128"/>
                <a:ea typeface="Meiryo" panose="020B0604030504040204" pitchFamily="34" charset="-128"/>
                <a:hlinkClick r:id="rId4"/>
              </a:rPr>
              <a:t>https://aws.amazon.com/jp/guardduty/ </a:t>
            </a:r>
            <a:endParaRPr kumimoji="1" lang="en-US" altLang="ja-JP" sz="833" dirty="0">
              <a:solidFill>
                <a:schemeClr val="tx1">
                  <a:lumMod val="75000"/>
                </a:schemeClr>
              </a:solidFill>
              <a:latin typeface="Meiryo" panose="020B0604030504040204" pitchFamily="34" charset="-128"/>
              <a:ea typeface="Meiryo" panose="020B0604030504040204" pitchFamily="34" charset="-128"/>
            </a:endParaRPr>
          </a:p>
          <a:p>
            <a:r>
              <a:rPr kumimoji="1" lang="en-US" altLang="ja-JP" sz="833" dirty="0">
                <a:solidFill>
                  <a:schemeClr val="tx1">
                    <a:lumMod val="75000"/>
                  </a:schemeClr>
                </a:solidFill>
                <a:latin typeface="Meiryo" panose="020B0604030504040204" pitchFamily="34" charset="-128"/>
                <a:ea typeface="Meiryo" panose="020B0604030504040204" pitchFamily="34" charset="-128"/>
              </a:rPr>
              <a:t>Amazon </a:t>
            </a:r>
            <a:r>
              <a:rPr kumimoji="1" lang="en-US" altLang="ja-JP" sz="833" dirty="0" err="1">
                <a:solidFill>
                  <a:schemeClr val="tx1">
                    <a:lumMod val="75000"/>
                  </a:schemeClr>
                </a:solidFill>
                <a:latin typeface="Meiryo" panose="020B0604030504040204" pitchFamily="34" charset="-128"/>
                <a:ea typeface="Meiryo" panose="020B0604030504040204" pitchFamily="34" charset="-128"/>
              </a:rPr>
              <a:t>GuardDuty</a:t>
            </a:r>
            <a:endParaRPr kumimoji="1" lang="en-US" altLang="ja-JP" sz="833" dirty="0">
              <a:solidFill>
                <a:schemeClr val="tx1">
                  <a:lumMod val="75000"/>
                </a:schemeClr>
              </a:solidFill>
              <a:latin typeface="Meiryo" panose="020B0604030504040204" pitchFamily="34" charset="-128"/>
              <a:ea typeface="Meiryo" panose="020B0604030504040204" pitchFamily="34" charset="-128"/>
            </a:endParaRPr>
          </a:p>
          <a:p>
            <a:r>
              <a:rPr kumimoji="1" lang="en-US" altLang="ja-JP" sz="833" dirty="0">
                <a:solidFill>
                  <a:schemeClr val="tx1">
                    <a:lumMod val="75000"/>
                  </a:schemeClr>
                </a:solidFill>
                <a:latin typeface="Meiryo" panose="020B0604030504040204" pitchFamily="34" charset="-128"/>
                <a:ea typeface="Meiryo" panose="020B0604030504040204" pitchFamily="34" charset="-128"/>
                <a:hlinkClick r:id="rId5"/>
              </a:rPr>
              <a:t>https://aws.amazon.com/jp/guardduty/faqs/</a:t>
            </a:r>
          </a:p>
          <a:p>
            <a:r>
              <a:rPr kumimoji="1" lang="en-US" altLang="ja-JP" sz="833" dirty="0">
                <a:solidFill>
                  <a:schemeClr val="tx1">
                    <a:lumMod val="75000"/>
                  </a:schemeClr>
                </a:solidFill>
                <a:latin typeface="Meiryo" panose="020B0604030504040204" pitchFamily="34" charset="-128"/>
                <a:ea typeface="Meiryo" panose="020B0604030504040204" pitchFamily="34" charset="-128"/>
              </a:rPr>
              <a:t>Amazon </a:t>
            </a:r>
            <a:r>
              <a:rPr kumimoji="1" lang="en-US" altLang="ja-JP" sz="833" dirty="0" err="1">
                <a:solidFill>
                  <a:schemeClr val="tx1">
                    <a:lumMod val="75000"/>
                  </a:schemeClr>
                </a:solidFill>
                <a:latin typeface="Meiryo" panose="020B0604030504040204" pitchFamily="34" charset="-128"/>
                <a:ea typeface="Meiryo" panose="020B0604030504040204" pitchFamily="34" charset="-128"/>
              </a:rPr>
              <a:t>GuardDuty</a:t>
            </a:r>
            <a:r>
              <a:rPr kumimoji="1" lang="en-US" altLang="ja-JP" sz="833" dirty="0">
                <a:solidFill>
                  <a:schemeClr val="tx1">
                    <a:lumMod val="75000"/>
                  </a:schemeClr>
                </a:solidFill>
                <a:latin typeface="Meiryo" panose="020B0604030504040204" pitchFamily="34" charset="-128"/>
                <a:ea typeface="Meiryo" panose="020B0604030504040204" pitchFamily="34" charset="-128"/>
              </a:rPr>
              <a:t> </a:t>
            </a:r>
            <a:r>
              <a:rPr kumimoji="1" lang="ja-JP" altLang="en-US" sz="833" dirty="0">
                <a:solidFill>
                  <a:schemeClr val="tx1">
                    <a:lumMod val="75000"/>
                  </a:schemeClr>
                </a:solidFill>
                <a:latin typeface="Meiryo" panose="020B0604030504040204" pitchFamily="34" charset="-128"/>
                <a:ea typeface="Meiryo" panose="020B0604030504040204" pitchFamily="34" charset="-128"/>
              </a:rPr>
              <a:t>のよくある質問</a:t>
            </a:r>
          </a:p>
          <a:p>
            <a:r>
              <a:rPr kumimoji="1" lang="en-US" altLang="ja-JP" sz="833" dirty="0">
                <a:solidFill>
                  <a:schemeClr val="tx1">
                    <a:lumMod val="75000"/>
                  </a:schemeClr>
                </a:solidFill>
                <a:latin typeface="Meiryo" panose="020B0604030504040204" pitchFamily="34" charset="-128"/>
                <a:ea typeface="Meiryo" panose="020B0604030504040204" pitchFamily="34" charset="-128"/>
                <a:hlinkClick r:id="rId6"/>
              </a:rPr>
              <a:t>https://d1.awsstatic.com/webinars/jp/pdf/services/20180509_AWS-BlackBelt_Amazon-GuardDuty.pdf</a:t>
            </a:r>
          </a:p>
          <a:p>
            <a:r>
              <a:rPr kumimoji="1" lang="en-US" altLang="ja-JP" sz="833" dirty="0">
                <a:solidFill>
                  <a:schemeClr val="tx1">
                    <a:lumMod val="75000"/>
                  </a:schemeClr>
                </a:solidFill>
                <a:latin typeface="Meiryo" panose="020B0604030504040204" pitchFamily="34" charset="-128"/>
                <a:ea typeface="Meiryo" panose="020B0604030504040204" pitchFamily="34" charset="-128"/>
              </a:rPr>
              <a:t>[AWS Black Belt Online Seminar] Amazon </a:t>
            </a:r>
            <a:r>
              <a:rPr kumimoji="1" lang="en-US" altLang="ja-JP" sz="833" dirty="0" err="1">
                <a:solidFill>
                  <a:schemeClr val="tx1">
                    <a:lumMod val="75000"/>
                  </a:schemeClr>
                </a:solidFill>
                <a:latin typeface="Meiryo" panose="020B0604030504040204" pitchFamily="34" charset="-128"/>
                <a:ea typeface="Meiryo" panose="020B0604030504040204" pitchFamily="34" charset="-128"/>
              </a:rPr>
              <a:t>GuardDuty</a:t>
            </a:r>
            <a:endParaRPr kumimoji="1" lang="en-US" altLang="ja-JP" sz="833" dirty="0">
              <a:solidFill>
                <a:schemeClr val="tx1">
                  <a:lumMod val="75000"/>
                </a:schemeClr>
              </a:solidFill>
              <a:latin typeface="Meiryo" panose="020B0604030504040204" pitchFamily="34" charset="-128"/>
              <a:ea typeface="Meiryo" panose="020B0604030504040204" pitchFamily="34" charset="-128"/>
            </a:endParaRPr>
          </a:p>
        </p:txBody>
      </p:sp>
      <p:sp>
        <p:nvSpPr>
          <p:cNvPr id="2" name="テキスト ボックス 1">
            <a:extLst>
              <a:ext uri="{FF2B5EF4-FFF2-40B4-BE49-F238E27FC236}">
                <a16:creationId xmlns:a16="http://schemas.microsoft.com/office/drawing/2014/main" id="{99606089-B377-C7DE-E840-2436643E4FC9}"/>
              </a:ext>
            </a:extLst>
          </p:cNvPr>
          <p:cNvSpPr txBox="1"/>
          <p:nvPr/>
        </p:nvSpPr>
        <p:spPr>
          <a:xfrm>
            <a:off x="10607211" y="0"/>
            <a:ext cx="1584789" cy="369332"/>
          </a:xfrm>
          <a:prstGeom prst="rect">
            <a:avLst/>
          </a:prstGeom>
          <a:noFill/>
        </p:spPr>
        <p:txBody>
          <a:bodyPr wrap="square" anchor="ctr">
            <a:spAutoFit/>
          </a:bodyPr>
          <a:lstStyle/>
          <a:p>
            <a:pPr algn="ctr"/>
            <a:r>
              <a:rPr lang="en-US" altLang="ja-JP" sz="1800" b="0" i="0" dirty="0">
                <a:solidFill>
                  <a:schemeClr val="bg1">
                    <a:lumMod val="50000"/>
                  </a:schemeClr>
                </a:solidFill>
                <a:effectLst/>
                <a:latin typeface="Meiryo" panose="020B0604030504040204" pitchFamily="34" charset="-128"/>
                <a:ea typeface="Meiryo" panose="020B0604030504040204" pitchFamily="34" charset="-128"/>
              </a:rPr>
              <a:t>SEC04-BP03</a:t>
            </a:r>
            <a:endParaRPr lang="ja-JP" altLang="en-US">
              <a:solidFill>
                <a:schemeClr val="bg1">
                  <a:lumMod val="50000"/>
                </a:schemeClr>
              </a:solidFill>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151256312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正方形/長方形 35">
            <a:extLst>
              <a:ext uri="{FF2B5EF4-FFF2-40B4-BE49-F238E27FC236}">
                <a16:creationId xmlns:a16="http://schemas.microsoft.com/office/drawing/2014/main" id="{EFCB662E-CE58-41A8-BAA6-227BA9DA2F01}"/>
              </a:ext>
            </a:extLst>
          </p:cNvPr>
          <p:cNvSpPr/>
          <p:nvPr/>
        </p:nvSpPr>
        <p:spPr>
          <a:xfrm>
            <a:off x="442698" y="1883983"/>
            <a:ext cx="4251680" cy="4090735"/>
          </a:xfrm>
          <a:prstGeom prst="rect">
            <a:avLst/>
          </a:prstGeom>
        </p:spPr>
        <p:txBody>
          <a:bodyPr wrap="square" lIns="48000" tIns="0" rIns="48000" bIns="0">
            <a:spAutoFit/>
          </a:bodyPr>
          <a:lstStyle/>
          <a:p>
            <a:pPr marL="119993" indent="-119993">
              <a:buFont typeface="Arial" panose="020B0604020202020204" pitchFamily="34" charset="0"/>
              <a:buChar char="•"/>
            </a:pPr>
            <a:r>
              <a:rPr lang="ja-JP" altLang="en-US" sz="2333" b="1" dirty="0">
                <a:gradFill>
                  <a:gsLst>
                    <a:gs pos="0">
                      <a:schemeClr val="tx1">
                        <a:lumMod val="75000"/>
                      </a:schemeClr>
                    </a:gs>
                    <a:gs pos="100000">
                      <a:schemeClr val="tx1">
                        <a:lumMod val="75000"/>
                      </a:schemeClr>
                    </a:gs>
                  </a:gsLst>
                  <a:lin ang="8100000" scaled="1"/>
                </a:gradFill>
                <a:latin typeface="Meiryo" panose="020B0604030504040204" pitchFamily="34" charset="-128"/>
                <a:ea typeface="Meiryo" panose="020B0604030504040204" pitchFamily="34" charset="-128"/>
              </a:rPr>
              <a:t>サービス間連携</a:t>
            </a:r>
            <a:endParaRPr lang="en-US" altLang="ja-JP" sz="2000" dirty="0">
              <a:gradFill>
                <a:gsLst>
                  <a:gs pos="0">
                    <a:schemeClr val="tx1">
                      <a:lumMod val="75000"/>
                    </a:schemeClr>
                  </a:gs>
                  <a:gs pos="100000">
                    <a:schemeClr val="tx1">
                      <a:lumMod val="75000"/>
                    </a:schemeClr>
                  </a:gs>
                </a:gsLst>
                <a:lin ang="8100000" scaled="1"/>
              </a:gradFill>
              <a:latin typeface="Meiryo" panose="020B0604030504040204" pitchFamily="34" charset="-128"/>
              <a:ea typeface="Meiryo" panose="020B0604030504040204" pitchFamily="34" charset="-128"/>
            </a:endParaRPr>
          </a:p>
          <a:p>
            <a:pPr marL="479969" indent="-311979">
              <a:spcBef>
                <a:spcPts val="267"/>
              </a:spcBef>
              <a:buFont typeface="Wingdings" panose="05000000000000000000" pitchFamily="2" charset="2"/>
              <a:buChar char="Ø"/>
            </a:pPr>
            <a:r>
              <a:rPr lang="en-US" altLang="ja-JP" sz="2000" dirty="0" err="1">
                <a:gradFill>
                  <a:gsLst>
                    <a:gs pos="0">
                      <a:schemeClr val="tx1">
                        <a:lumMod val="75000"/>
                      </a:schemeClr>
                    </a:gs>
                    <a:gs pos="100000">
                      <a:schemeClr val="tx1">
                        <a:lumMod val="75000"/>
                      </a:schemeClr>
                    </a:gs>
                  </a:gsLst>
                  <a:lin ang="8100000" scaled="1"/>
                </a:gradFill>
                <a:latin typeface="Meiryo" panose="020B0604030504040204" pitchFamily="34" charset="-128"/>
                <a:ea typeface="Meiryo" panose="020B0604030504040204" pitchFamily="34" charset="-128"/>
              </a:rPr>
              <a:t>EventBridge</a:t>
            </a:r>
            <a:r>
              <a:rPr lang="ja-JP" altLang="en-US" sz="2000">
                <a:gradFill>
                  <a:gsLst>
                    <a:gs pos="0">
                      <a:schemeClr val="tx1">
                        <a:lumMod val="75000"/>
                      </a:schemeClr>
                    </a:gs>
                    <a:gs pos="100000">
                      <a:schemeClr val="tx1">
                        <a:lumMod val="75000"/>
                      </a:schemeClr>
                    </a:gs>
                  </a:gsLst>
                  <a:lin ang="8100000" scaled="1"/>
                </a:gradFill>
                <a:latin typeface="Meiryo" panose="020B0604030504040204" pitchFamily="34" charset="-128"/>
                <a:ea typeface="Meiryo" panose="020B0604030504040204" pitchFamily="34" charset="-128"/>
              </a:rPr>
              <a:t>と</a:t>
            </a:r>
            <a:r>
              <a:rPr lang="ja-JP" altLang="en-US" sz="2000" dirty="0">
                <a:gradFill>
                  <a:gsLst>
                    <a:gs pos="0">
                      <a:schemeClr val="tx1">
                        <a:lumMod val="75000"/>
                      </a:schemeClr>
                    </a:gs>
                    <a:gs pos="100000">
                      <a:schemeClr val="tx1">
                        <a:lumMod val="75000"/>
                      </a:schemeClr>
                    </a:gs>
                  </a:gsLst>
                  <a:lin ang="8100000" scaled="1"/>
                </a:gradFill>
                <a:latin typeface="Meiryo" panose="020B0604030504040204" pitchFamily="34" charset="-128"/>
                <a:ea typeface="Meiryo" panose="020B0604030504040204" pitchFamily="34" charset="-128"/>
              </a:rPr>
              <a:t>連携し、通知の構成が可能</a:t>
            </a:r>
            <a:endParaRPr lang="en-US" altLang="ja-JP" sz="2000" dirty="0">
              <a:gradFill>
                <a:gsLst>
                  <a:gs pos="0">
                    <a:schemeClr val="tx1">
                      <a:lumMod val="75000"/>
                    </a:schemeClr>
                  </a:gs>
                  <a:gs pos="100000">
                    <a:schemeClr val="tx1">
                      <a:lumMod val="75000"/>
                    </a:schemeClr>
                  </a:gs>
                </a:gsLst>
                <a:lin ang="8100000" scaled="1"/>
              </a:gradFill>
              <a:latin typeface="Meiryo" panose="020B0604030504040204" pitchFamily="34" charset="-128"/>
              <a:ea typeface="Meiryo" panose="020B0604030504040204" pitchFamily="34" charset="-128"/>
            </a:endParaRPr>
          </a:p>
          <a:p>
            <a:pPr marL="479969" indent="-311979">
              <a:spcBef>
                <a:spcPts val="267"/>
              </a:spcBef>
              <a:buFont typeface="Wingdings" panose="05000000000000000000" pitchFamily="2" charset="2"/>
              <a:buChar char="Ø"/>
            </a:pPr>
            <a:r>
              <a:rPr lang="ja-JP" altLang="en-US" sz="2000" dirty="0">
                <a:gradFill>
                  <a:gsLst>
                    <a:gs pos="0">
                      <a:schemeClr val="tx1">
                        <a:lumMod val="75000"/>
                      </a:schemeClr>
                    </a:gs>
                    <a:gs pos="100000">
                      <a:schemeClr val="tx1">
                        <a:lumMod val="75000"/>
                      </a:schemeClr>
                    </a:gs>
                  </a:gsLst>
                  <a:lin ang="8100000" scaled="1"/>
                </a:gradFill>
                <a:latin typeface="Meiryo" panose="020B0604030504040204" pitchFamily="34" charset="-128"/>
                <a:ea typeface="Meiryo" panose="020B0604030504040204" pitchFamily="34" charset="-128"/>
              </a:rPr>
              <a:t>通知は各リージョンごとに設定が必要</a:t>
            </a:r>
            <a:r>
              <a:rPr lang="en-US" altLang="ja-JP" sz="2000" dirty="0">
                <a:gradFill>
                  <a:gsLst>
                    <a:gs pos="0">
                      <a:schemeClr val="tx1">
                        <a:lumMod val="75000"/>
                      </a:schemeClr>
                    </a:gs>
                    <a:gs pos="100000">
                      <a:schemeClr val="tx1">
                        <a:lumMod val="75000"/>
                      </a:schemeClr>
                    </a:gs>
                  </a:gsLst>
                  <a:lin ang="8100000" scaled="1"/>
                </a:gradFill>
                <a:latin typeface="Meiryo" panose="020B0604030504040204" pitchFamily="34" charset="-128"/>
                <a:ea typeface="Meiryo" panose="020B0604030504040204" pitchFamily="34" charset="-128"/>
              </a:rPr>
              <a:t>(</a:t>
            </a:r>
            <a:r>
              <a:rPr lang="ja-JP" altLang="en-US" sz="2000" dirty="0">
                <a:gradFill>
                  <a:gsLst>
                    <a:gs pos="0">
                      <a:schemeClr val="tx1">
                        <a:lumMod val="75000"/>
                      </a:schemeClr>
                    </a:gs>
                    <a:gs pos="100000">
                      <a:schemeClr val="tx1">
                        <a:lumMod val="75000"/>
                      </a:schemeClr>
                    </a:gs>
                  </a:gsLst>
                  <a:lin ang="8100000" scaled="1"/>
                </a:gradFill>
                <a:latin typeface="Meiryo" panose="020B0604030504040204" pitchFamily="34" charset="-128"/>
                <a:ea typeface="Meiryo" panose="020B0604030504040204" pitchFamily="34" charset="-128"/>
              </a:rPr>
              <a:t>同一リージョン</a:t>
            </a:r>
            <a:r>
              <a:rPr lang="en-US" altLang="ja-JP" sz="2000" dirty="0">
                <a:gradFill>
                  <a:gsLst>
                    <a:gs pos="0">
                      <a:schemeClr val="tx1">
                        <a:lumMod val="75000"/>
                      </a:schemeClr>
                    </a:gs>
                    <a:gs pos="100000">
                      <a:schemeClr val="tx1">
                        <a:lumMod val="75000"/>
                      </a:schemeClr>
                    </a:gs>
                  </a:gsLst>
                  <a:lin ang="8100000" scaled="1"/>
                </a:gradFill>
                <a:latin typeface="Meiryo" panose="020B0604030504040204" pitchFamily="34" charset="-128"/>
                <a:ea typeface="Meiryo" panose="020B0604030504040204" pitchFamily="34" charset="-128"/>
              </a:rPr>
              <a:t>)</a:t>
            </a:r>
          </a:p>
          <a:p>
            <a:pPr marL="479969" indent="-311979">
              <a:spcBef>
                <a:spcPts val="267"/>
              </a:spcBef>
              <a:buFont typeface="Wingdings" panose="05000000000000000000" pitchFamily="2" charset="2"/>
              <a:buChar char="Ø"/>
            </a:pPr>
            <a:r>
              <a:rPr lang="en-US" altLang="ja-JP" sz="2000" dirty="0">
                <a:gradFill>
                  <a:gsLst>
                    <a:gs pos="0">
                      <a:schemeClr val="tx1">
                        <a:lumMod val="75000"/>
                      </a:schemeClr>
                    </a:gs>
                    <a:gs pos="100000">
                      <a:schemeClr val="tx1">
                        <a:lumMod val="75000"/>
                      </a:schemeClr>
                    </a:gs>
                  </a:gsLst>
                  <a:lin ang="8100000" scaled="1"/>
                </a:gradFill>
                <a:latin typeface="Meiryo" panose="020B0604030504040204" pitchFamily="34" charset="-128"/>
                <a:ea typeface="Meiryo" panose="020B0604030504040204" pitchFamily="34" charset="-128"/>
              </a:rPr>
              <a:t>SNS</a:t>
            </a:r>
            <a:r>
              <a:rPr lang="ja-JP" altLang="en-US" sz="2000" dirty="0">
                <a:gradFill>
                  <a:gsLst>
                    <a:gs pos="0">
                      <a:schemeClr val="tx1">
                        <a:lumMod val="75000"/>
                      </a:schemeClr>
                    </a:gs>
                    <a:gs pos="100000">
                      <a:schemeClr val="tx1">
                        <a:lumMod val="75000"/>
                      </a:schemeClr>
                    </a:gs>
                  </a:gsLst>
                  <a:lin ang="8100000" scaled="1"/>
                </a:gradFill>
                <a:latin typeface="Meiryo" panose="020B0604030504040204" pitchFamily="34" charset="-128"/>
                <a:ea typeface="Meiryo" panose="020B0604030504040204" pitchFamily="34" charset="-128"/>
              </a:rPr>
              <a:t>や通知機能と連携し、オペレータに対する通知が可能</a:t>
            </a:r>
            <a:endParaRPr lang="en-US" altLang="ja-JP" sz="2000" dirty="0">
              <a:gradFill>
                <a:gsLst>
                  <a:gs pos="0">
                    <a:schemeClr val="tx1">
                      <a:lumMod val="75000"/>
                    </a:schemeClr>
                  </a:gs>
                  <a:gs pos="100000">
                    <a:schemeClr val="tx1">
                      <a:lumMod val="75000"/>
                    </a:schemeClr>
                  </a:gs>
                </a:gsLst>
                <a:lin ang="8100000" scaled="1"/>
              </a:gradFill>
              <a:latin typeface="Meiryo" panose="020B0604030504040204" pitchFamily="34" charset="-128"/>
              <a:ea typeface="Meiryo" panose="020B0604030504040204" pitchFamily="34" charset="-128"/>
            </a:endParaRPr>
          </a:p>
          <a:p>
            <a:pPr marL="479969" indent="-311979">
              <a:spcBef>
                <a:spcPts val="267"/>
              </a:spcBef>
              <a:buFont typeface="Wingdings" panose="05000000000000000000" pitchFamily="2" charset="2"/>
              <a:buChar char="Ø"/>
            </a:pPr>
            <a:r>
              <a:rPr lang="en-US" altLang="ja-JP" sz="2000" dirty="0" err="1">
                <a:gradFill>
                  <a:gsLst>
                    <a:gs pos="0">
                      <a:schemeClr val="tx1">
                        <a:lumMod val="75000"/>
                      </a:schemeClr>
                    </a:gs>
                    <a:gs pos="100000">
                      <a:schemeClr val="tx1">
                        <a:lumMod val="75000"/>
                      </a:schemeClr>
                    </a:gs>
                  </a:gsLst>
                  <a:lin ang="8100000" scaled="1"/>
                </a:gradFill>
                <a:latin typeface="Meiryo" panose="020B0604030504040204" pitchFamily="34" charset="-128"/>
                <a:ea typeface="Meiryo" panose="020B0604030504040204" pitchFamily="34" charset="-128"/>
              </a:rPr>
              <a:t>EventBridge</a:t>
            </a:r>
            <a:r>
              <a:rPr lang="ja-JP" altLang="en-US" sz="2000" dirty="0">
                <a:gradFill>
                  <a:gsLst>
                    <a:gs pos="0">
                      <a:schemeClr val="tx1">
                        <a:lumMod val="75000"/>
                      </a:schemeClr>
                    </a:gs>
                    <a:gs pos="100000">
                      <a:schemeClr val="tx1">
                        <a:lumMod val="75000"/>
                      </a:schemeClr>
                    </a:gs>
                  </a:gsLst>
                  <a:lin ang="8100000" scaled="1"/>
                </a:gradFill>
                <a:latin typeface="Meiryo" panose="020B0604030504040204" pitchFamily="34" charset="-128"/>
                <a:ea typeface="Meiryo" panose="020B0604030504040204" pitchFamily="34" charset="-128"/>
              </a:rPr>
              <a:t>を使用して対象重要度を絞った通知も可能</a:t>
            </a:r>
            <a:r>
              <a:rPr lang="en-US" altLang="ja-JP" sz="2000" baseline="30000" dirty="0">
                <a:gradFill>
                  <a:gsLst>
                    <a:gs pos="0">
                      <a:schemeClr val="tx1">
                        <a:lumMod val="75000"/>
                      </a:schemeClr>
                    </a:gs>
                    <a:gs pos="100000">
                      <a:schemeClr val="tx1">
                        <a:lumMod val="75000"/>
                      </a:schemeClr>
                    </a:gs>
                  </a:gsLst>
                  <a:lin ang="8100000" scaled="1"/>
                </a:gradFill>
                <a:latin typeface="Meiryo" panose="020B0604030504040204" pitchFamily="34" charset="-128"/>
                <a:ea typeface="Meiryo" panose="020B0604030504040204" pitchFamily="34" charset="-128"/>
              </a:rPr>
              <a:t>※</a:t>
            </a:r>
          </a:p>
          <a:p>
            <a:pPr marL="119993" indent="-119993">
              <a:spcBef>
                <a:spcPts val="800"/>
              </a:spcBef>
              <a:buFont typeface="Arial" panose="020B0604020202020204" pitchFamily="34" charset="0"/>
              <a:buChar char="•"/>
            </a:pPr>
            <a:r>
              <a:rPr lang="ja-JP" altLang="en-US" sz="2333" b="1" dirty="0">
                <a:gradFill>
                  <a:gsLst>
                    <a:gs pos="0">
                      <a:schemeClr val="tx1">
                        <a:lumMod val="75000"/>
                      </a:schemeClr>
                    </a:gs>
                    <a:gs pos="100000">
                      <a:schemeClr val="tx1">
                        <a:lumMod val="75000"/>
                      </a:schemeClr>
                    </a:gs>
                  </a:gsLst>
                  <a:lin ang="8100000" scaled="1"/>
                </a:gradFill>
                <a:latin typeface="Meiryo" panose="020B0604030504040204" pitchFamily="34" charset="-128"/>
                <a:ea typeface="Meiryo" panose="020B0604030504040204" pitchFamily="34" charset="-128"/>
              </a:rPr>
              <a:t>アーカイブ</a:t>
            </a:r>
            <a:endParaRPr lang="en-US" altLang="ja-JP" sz="2000" dirty="0">
              <a:gradFill>
                <a:gsLst>
                  <a:gs pos="0">
                    <a:schemeClr val="tx1">
                      <a:lumMod val="75000"/>
                    </a:schemeClr>
                  </a:gs>
                  <a:gs pos="100000">
                    <a:schemeClr val="tx1">
                      <a:lumMod val="75000"/>
                    </a:schemeClr>
                  </a:gs>
                </a:gsLst>
                <a:lin ang="8100000" scaled="1"/>
              </a:gradFill>
              <a:latin typeface="Meiryo" panose="020B0604030504040204" pitchFamily="34" charset="-128"/>
              <a:ea typeface="Meiryo" panose="020B0604030504040204" pitchFamily="34" charset="-128"/>
            </a:endParaRPr>
          </a:p>
          <a:p>
            <a:pPr marL="479969" indent="-311979">
              <a:spcBef>
                <a:spcPts val="267"/>
              </a:spcBef>
              <a:buFont typeface="Wingdings" panose="05000000000000000000" pitchFamily="2" charset="2"/>
              <a:buChar char="Ø"/>
            </a:pPr>
            <a:r>
              <a:rPr lang="ja-JP" altLang="en-US" sz="2000" dirty="0">
                <a:gradFill>
                  <a:gsLst>
                    <a:gs pos="0">
                      <a:schemeClr val="tx1">
                        <a:lumMod val="75000"/>
                      </a:schemeClr>
                    </a:gs>
                    <a:gs pos="100000">
                      <a:schemeClr val="tx1">
                        <a:lumMod val="75000"/>
                      </a:schemeClr>
                    </a:gs>
                  </a:gsLst>
                  <a:lin ang="8100000" scaled="1"/>
                </a:gradFill>
                <a:latin typeface="Meiryo" panose="020B0604030504040204" pitchFamily="34" charset="-128"/>
                <a:ea typeface="Meiryo" panose="020B0604030504040204" pitchFamily="34" charset="-128"/>
              </a:rPr>
              <a:t>対応完了後はアーカイブすることで非表示にできる</a:t>
            </a:r>
            <a:endParaRPr lang="en-US" altLang="ja-JP" sz="2000" dirty="0">
              <a:gradFill>
                <a:gsLst>
                  <a:gs pos="0">
                    <a:schemeClr val="tx1">
                      <a:lumMod val="75000"/>
                    </a:schemeClr>
                  </a:gs>
                  <a:gs pos="100000">
                    <a:schemeClr val="tx1">
                      <a:lumMod val="75000"/>
                    </a:schemeClr>
                  </a:gs>
                </a:gsLst>
                <a:lin ang="8100000" scaled="1"/>
              </a:gradFill>
              <a:latin typeface="Meiryo" panose="020B0604030504040204" pitchFamily="34" charset="-128"/>
              <a:ea typeface="Meiryo" panose="020B0604030504040204" pitchFamily="34" charset="-128"/>
            </a:endParaRPr>
          </a:p>
        </p:txBody>
      </p:sp>
      <p:sp>
        <p:nvSpPr>
          <p:cNvPr id="33" name="正方形/長方形 32">
            <a:extLst>
              <a:ext uri="{FF2B5EF4-FFF2-40B4-BE49-F238E27FC236}">
                <a16:creationId xmlns:a16="http://schemas.microsoft.com/office/drawing/2014/main" id="{7BE29A99-764C-4F00-8FE2-25EC0434AB0E}"/>
              </a:ext>
            </a:extLst>
          </p:cNvPr>
          <p:cNvSpPr/>
          <p:nvPr/>
        </p:nvSpPr>
        <p:spPr>
          <a:xfrm>
            <a:off x="442698" y="1173646"/>
            <a:ext cx="4251680" cy="639864"/>
          </a:xfrm>
          <a:prstGeom prst="rect">
            <a:avLst/>
          </a:prstGeom>
          <a:solidFill>
            <a:schemeClr val="tx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ctr"/>
          <a:lstStyle/>
          <a:p>
            <a:pPr algn="ctr"/>
            <a:r>
              <a:rPr kumimoji="1" lang="ja-JP" altLang="en-US" sz="2333" dirty="0">
                <a:gradFill>
                  <a:gsLst>
                    <a:gs pos="0">
                      <a:schemeClr val="bg1"/>
                    </a:gs>
                    <a:gs pos="100000">
                      <a:schemeClr val="bg1"/>
                    </a:gs>
                  </a:gsLst>
                  <a:lin ang="5400000" scaled="1"/>
                </a:gradFill>
                <a:latin typeface="Meiryo" panose="020B0604030504040204" pitchFamily="34" charset="-128"/>
                <a:ea typeface="Meiryo" panose="020B0604030504040204" pitchFamily="34" charset="-128"/>
              </a:rPr>
              <a:t>結果通知の方法</a:t>
            </a:r>
          </a:p>
        </p:txBody>
      </p:sp>
      <p:sp>
        <p:nvSpPr>
          <p:cNvPr id="39" name="正方形/長方形 38">
            <a:extLst>
              <a:ext uri="{FF2B5EF4-FFF2-40B4-BE49-F238E27FC236}">
                <a16:creationId xmlns:a16="http://schemas.microsoft.com/office/drawing/2014/main" id="{BDA9FA7C-B8F4-4F81-A1F0-9328F56FB7FC}"/>
              </a:ext>
            </a:extLst>
          </p:cNvPr>
          <p:cNvSpPr/>
          <p:nvPr/>
        </p:nvSpPr>
        <p:spPr>
          <a:xfrm>
            <a:off x="4980969" y="1173646"/>
            <a:ext cx="7017992" cy="63986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ctr"/>
          <a:lstStyle/>
          <a:p>
            <a:pPr algn="ctr"/>
            <a:r>
              <a:rPr kumimoji="1" lang="ja-JP" altLang="en-US" sz="2333"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連携イメージ</a:t>
            </a:r>
          </a:p>
        </p:txBody>
      </p:sp>
      <p:cxnSp>
        <p:nvCxnSpPr>
          <p:cNvPr id="40" name="直線コネクタ 39">
            <a:extLst>
              <a:ext uri="{FF2B5EF4-FFF2-40B4-BE49-F238E27FC236}">
                <a16:creationId xmlns:a16="http://schemas.microsoft.com/office/drawing/2014/main" id="{2889D92B-4F23-4202-9DB2-C41100E8228A}"/>
              </a:ext>
            </a:extLst>
          </p:cNvPr>
          <p:cNvCxnSpPr>
            <a:cxnSpLocks/>
          </p:cNvCxnSpPr>
          <p:nvPr/>
        </p:nvCxnSpPr>
        <p:spPr>
          <a:xfrm>
            <a:off x="4996787" y="1813509"/>
            <a:ext cx="7004485" cy="0"/>
          </a:xfrm>
          <a:prstGeom prst="line">
            <a:avLst/>
          </a:prstGeom>
          <a:ln>
            <a:solidFill>
              <a:srgbClr val="2A2E32"/>
            </a:solidFill>
          </a:ln>
          <a:effectLst/>
        </p:spPr>
        <p:style>
          <a:lnRef idx="2">
            <a:schemeClr val="accent1"/>
          </a:lnRef>
          <a:fillRef idx="0">
            <a:schemeClr val="accent1"/>
          </a:fillRef>
          <a:effectRef idx="1">
            <a:schemeClr val="accent1"/>
          </a:effectRef>
          <a:fontRef idx="minor">
            <a:schemeClr val="tx1"/>
          </a:fontRef>
        </p:style>
      </p:cxnSp>
      <p:pic>
        <p:nvPicPr>
          <p:cNvPr id="9" name="Graphic 27">
            <a:extLst>
              <a:ext uri="{FF2B5EF4-FFF2-40B4-BE49-F238E27FC236}">
                <a16:creationId xmlns:a16="http://schemas.microsoft.com/office/drawing/2014/main" id="{C2B3262F-6C90-014A-8262-A80B4E5C4353}"/>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699009" y="2373000"/>
            <a:ext cx="672000" cy="672000"/>
          </a:xfrm>
          <a:prstGeom prst="rect">
            <a:avLst/>
          </a:prstGeom>
        </p:spPr>
      </p:pic>
      <p:pic>
        <p:nvPicPr>
          <p:cNvPr id="12" name="Graphic 17">
            <a:extLst>
              <a:ext uri="{FF2B5EF4-FFF2-40B4-BE49-F238E27FC236}">
                <a16:creationId xmlns:a16="http://schemas.microsoft.com/office/drawing/2014/main" id="{64A62ADA-0CF8-294C-A7F7-315E0D2B07E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328002" y="2373000"/>
            <a:ext cx="672000" cy="672000"/>
          </a:xfrm>
          <a:prstGeom prst="rect">
            <a:avLst/>
          </a:prstGeom>
        </p:spPr>
      </p:pic>
      <p:pic>
        <p:nvPicPr>
          <p:cNvPr id="13" name="Graphic 32">
            <a:extLst>
              <a:ext uri="{FF2B5EF4-FFF2-40B4-BE49-F238E27FC236}">
                <a16:creationId xmlns:a16="http://schemas.microsoft.com/office/drawing/2014/main" id="{50D454A7-825D-8A40-A013-745A422C40B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flipH="1">
            <a:off x="10812036" y="2373000"/>
            <a:ext cx="691582" cy="672000"/>
          </a:xfrm>
          <a:prstGeom prst="rect">
            <a:avLst/>
          </a:prstGeom>
        </p:spPr>
      </p:pic>
      <p:sp>
        <p:nvSpPr>
          <p:cNvPr id="14" name="Rectangle 53"/>
          <p:cNvSpPr/>
          <p:nvPr/>
        </p:nvSpPr>
        <p:spPr>
          <a:xfrm>
            <a:off x="5328000" y="3056096"/>
            <a:ext cx="672000" cy="654029"/>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6000" tIns="121920" rIns="96000" bIns="60960" numCol="1" spcCol="0" rtlCol="0" fromWordArt="0" anchor="t" anchorCtr="0" forceAA="0" compatLnSpc="1">
            <a:prstTxWarp prst="textNoShape">
              <a:avLst/>
            </a:prstTxWarp>
            <a:noAutofit/>
          </a:bodyPr>
          <a:lstStyle/>
          <a:p>
            <a:pPr algn="ctr"/>
            <a:r>
              <a:rPr lang="en-US" altLang="ja-JP" sz="1333" dirty="0">
                <a:solidFill>
                  <a:schemeClr val="tx1"/>
                </a:solidFill>
                <a:latin typeface="Meiryo" panose="020B0604030504040204" pitchFamily="34" charset="-128"/>
                <a:ea typeface="Meiryo" panose="020B0604030504040204" pitchFamily="34" charset="-128"/>
              </a:rPr>
              <a:t>Event</a:t>
            </a:r>
          </a:p>
          <a:p>
            <a:pPr algn="ctr"/>
            <a:r>
              <a:rPr lang="en-US" altLang="ja-JP" sz="1333" dirty="0">
                <a:solidFill>
                  <a:schemeClr val="tx1"/>
                </a:solidFill>
                <a:latin typeface="Meiryo" panose="020B0604030504040204" pitchFamily="34" charset="-128"/>
                <a:ea typeface="Meiryo" panose="020B0604030504040204" pitchFamily="34" charset="-128"/>
              </a:rPr>
              <a:t>Source</a:t>
            </a:r>
          </a:p>
        </p:txBody>
      </p:sp>
      <p:sp>
        <p:nvSpPr>
          <p:cNvPr id="15" name="Rectangle 54"/>
          <p:cNvSpPr/>
          <p:nvPr/>
        </p:nvSpPr>
        <p:spPr>
          <a:xfrm>
            <a:off x="6711044" y="3056096"/>
            <a:ext cx="672000" cy="654029"/>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6000" tIns="121920" rIns="96000" bIns="60960" numCol="1" spcCol="0" rtlCol="0" fromWordArt="0" anchor="t" anchorCtr="0" forceAA="0" compatLnSpc="1">
            <a:prstTxWarp prst="textNoShape">
              <a:avLst/>
            </a:prstTxWarp>
            <a:noAutofit/>
          </a:bodyPr>
          <a:lstStyle/>
          <a:p>
            <a:pPr algn="ctr"/>
            <a:r>
              <a:rPr lang="en-US" altLang="ja-JP" sz="1333" dirty="0" err="1">
                <a:solidFill>
                  <a:schemeClr val="tx1"/>
                </a:solidFill>
                <a:latin typeface="Meiryo" panose="020B0604030504040204" pitchFamily="34" charset="-128"/>
                <a:ea typeface="Meiryo" panose="020B0604030504040204" pitchFamily="34" charset="-128"/>
              </a:rPr>
              <a:t>GuardDuty</a:t>
            </a:r>
            <a:endParaRPr lang="en-US" altLang="ja-JP" sz="1333" dirty="0">
              <a:solidFill>
                <a:schemeClr val="tx1"/>
              </a:solidFill>
              <a:latin typeface="Meiryo" panose="020B0604030504040204" pitchFamily="34" charset="-128"/>
              <a:ea typeface="Meiryo" panose="020B0604030504040204" pitchFamily="34" charset="-128"/>
            </a:endParaRPr>
          </a:p>
        </p:txBody>
      </p:sp>
      <p:sp>
        <p:nvSpPr>
          <p:cNvPr id="16" name="Rectangle 55"/>
          <p:cNvSpPr/>
          <p:nvPr/>
        </p:nvSpPr>
        <p:spPr>
          <a:xfrm>
            <a:off x="8070018" y="3056096"/>
            <a:ext cx="672000" cy="654029"/>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6000" tIns="121920" rIns="96000" bIns="60960" numCol="1" spcCol="0" rtlCol="0" fromWordArt="0" anchor="t" anchorCtr="0" forceAA="0" compatLnSpc="1">
            <a:prstTxWarp prst="textNoShape">
              <a:avLst/>
            </a:prstTxWarp>
            <a:noAutofit/>
          </a:bodyPr>
          <a:lstStyle/>
          <a:p>
            <a:pPr algn="ctr"/>
            <a:r>
              <a:rPr lang="en-US" altLang="ja-JP" sz="1333" dirty="0" err="1">
                <a:solidFill>
                  <a:schemeClr val="tx1"/>
                </a:solidFill>
                <a:latin typeface="Meiryo" panose="020B0604030504040204" pitchFamily="34" charset="-128"/>
                <a:ea typeface="Meiryo" panose="020B0604030504040204" pitchFamily="34" charset="-128"/>
              </a:rPr>
              <a:t>EventBridge</a:t>
            </a:r>
            <a:endParaRPr lang="en-US" altLang="ja-JP" sz="1333" dirty="0">
              <a:solidFill>
                <a:schemeClr val="tx1"/>
              </a:solidFill>
              <a:latin typeface="Meiryo" panose="020B0604030504040204" pitchFamily="34" charset="-128"/>
              <a:ea typeface="Meiryo" panose="020B0604030504040204" pitchFamily="34" charset="-128"/>
            </a:endParaRPr>
          </a:p>
        </p:txBody>
      </p:sp>
      <p:sp>
        <p:nvSpPr>
          <p:cNvPr id="17" name="Rectangle 56"/>
          <p:cNvSpPr/>
          <p:nvPr/>
        </p:nvSpPr>
        <p:spPr>
          <a:xfrm>
            <a:off x="9441025" y="3056096"/>
            <a:ext cx="672000" cy="654029"/>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6000" tIns="121920" rIns="96000" bIns="60960" numCol="1" spcCol="0" rtlCol="0" fromWordArt="0" anchor="t" anchorCtr="0" forceAA="0" compatLnSpc="1">
            <a:prstTxWarp prst="textNoShape">
              <a:avLst/>
            </a:prstTxWarp>
            <a:noAutofit/>
          </a:bodyPr>
          <a:lstStyle/>
          <a:p>
            <a:pPr algn="ctr"/>
            <a:r>
              <a:rPr lang="en-US" altLang="ja-JP" sz="1333" dirty="0">
                <a:solidFill>
                  <a:schemeClr val="tx1"/>
                </a:solidFill>
                <a:latin typeface="Meiryo" panose="020B0604030504040204" pitchFamily="34" charset="-128"/>
                <a:ea typeface="Meiryo" panose="020B0604030504040204" pitchFamily="34" charset="-128"/>
              </a:rPr>
              <a:t>SNS</a:t>
            </a:r>
          </a:p>
        </p:txBody>
      </p:sp>
      <p:sp>
        <p:nvSpPr>
          <p:cNvPr id="18" name="Rectangle 57"/>
          <p:cNvSpPr/>
          <p:nvPr/>
        </p:nvSpPr>
        <p:spPr>
          <a:xfrm>
            <a:off x="10812033" y="3056096"/>
            <a:ext cx="672000" cy="654029"/>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6000" tIns="121920" rIns="96000" bIns="60960" numCol="1" spcCol="0" rtlCol="0" fromWordArt="0" anchor="t" anchorCtr="0" forceAA="0" compatLnSpc="1">
            <a:prstTxWarp prst="textNoShape">
              <a:avLst/>
            </a:prstTxWarp>
            <a:noAutofit/>
          </a:bodyPr>
          <a:lstStyle/>
          <a:p>
            <a:pPr algn="ctr"/>
            <a:r>
              <a:rPr lang="ja-JP" altLang="en-US" sz="1333" dirty="0">
                <a:solidFill>
                  <a:schemeClr val="tx1"/>
                </a:solidFill>
                <a:latin typeface="Meiryo" panose="020B0604030504040204" pitchFamily="34" charset="-128"/>
                <a:ea typeface="Meiryo" panose="020B0604030504040204" pitchFamily="34" charset="-128"/>
              </a:rPr>
              <a:t>通知先</a:t>
            </a:r>
            <a:endParaRPr lang="en-US" altLang="ja-JP" sz="1333" dirty="0">
              <a:solidFill>
                <a:schemeClr val="tx1"/>
              </a:solidFill>
              <a:latin typeface="Meiryo" panose="020B0604030504040204" pitchFamily="34" charset="-128"/>
              <a:ea typeface="Meiryo" panose="020B0604030504040204" pitchFamily="34" charset="-128"/>
            </a:endParaRPr>
          </a:p>
        </p:txBody>
      </p:sp>
      <p:cxnSp>
        <p:nvCxnSpPr>
          <p:cNvPr id="19" name="Straight Arrow Connector 40"/>
          <p:cNvCxnSpPr>
            <a:stCxn id="12" idx="3"/>
            <a:endCxn id="9" idx="1"/>
          </p:cNvCxnSpPr>
          <p:nvPr/>
        </p:nvCxnSpPr>
        <p:spPr>
          <a:xfrm>
            <a:off x="6000001" y="2709000"/>
            <a:ext cx="699008" cy="0"/>
          </a:xfrm>
          <a:prstGeom prst="straightConnector1">
            <a:avLst/>
          </a:prstGeom>
          <a:ln w="12700">
            <a:solidFill>
              <a:srgbClr val="545B64"/>
            </a:solidFill>
            <a:headEnd type="none" w="med" len="sm"/>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58"/>
          <p:cNvCxnSpPr>
            <a:cxnSpLocks/>
            <a:stCxn id="9" idx="3"/>
            <a:endCxn id="24" idx="1"/>
          </p:cNvCxnSpPr>
          <p:nvPr/>
        </p:nvCxnSpPr>
        <p:spPr>
          <a:xfrm>
            <a:off x="7371010" y="2709000"/>
            <a:ext cx="694501" cy="2420"/>
          </a:xfrm>
          <a:prstGeom prst="straightConnector1">
            <a:avLst/>
          </a:prstGeom>
          <a:ln w="12700">
            <a:solidFill>
              <a:srgbClr val="545B64"/>
            </a:solidFill>
            <a:headEnd type="none" w="med" len="sm"/>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60"/>
          <p:cNvCxnSpPr>
            <a:cxnSpLocks/>
            <a:stCxn id="24" idx="3"/>
            <a:endCxn id="26" idx="1"/>
          </p:cNvCxnSpPr>
          <p:nvPr/>
        </p:nvCxnSpPr>
        <p:spPr>
          <a:xfrm flipV="1">
            <a:off x="8732669" y="2705216"/>
            <a:ext cx="663708" cy="6204"/>
          </a:xfrm>
          <a:prstGeom prst="straightConnector1">
            <a:avLst/>
          </a:prstGeom>
          <a:ln w="12700">
            <a:solidFill>
              <a:srgbClr val="545B64"/>
            </a:solidFill>
            <a:headEnd type="none" w="med" len="sm"/>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63"/>
          <p:cNvCxnSpPr>
            <a:cxnSpLocks/>
            <a:stCxn id="26" idx="3"/>
            <a:endCxn id="13" idx="3"/>
          </p:cNvCxnSpPr>
          <p:nvPr/>
        </p:nvCxnSpPr>
        <p:spPr>
          <a:xfrm>
            <a:off x="10072886" y="2705217"/>
            <a:ext cx="739151" cy="3785"/>
          </a:xfrm>
          <a:prstGeom prst="straightConnector1">
            <a:avLst/>
          </a:prstGeom>
          <a:ln w="12700">
            <a:solidFill>
              <a:srgbClr val="545B64"/>
            </a:solidFill>
            <a:headEnd type="none" w="med" len="sm"/>
            <a:tailEnd type="triangle"/>
          </a:ln>
        </p:spPr>
        <p:style>
          <a:lnRef idx="1">
            <a:schemeClr val="accent1"/>
          </a:lnRef>
          <a:fillRef idx="0">
            <a:schemeClr val="accent1"/>
          </a:fillRef>
          <a:effectRef idx="0">
            <a:schemeClr val="accent1"/>
          </a:effectRef>
          <a:fontRef idx="minor">
            <a:schemeClr val="tx1"/>
          </a:fontRef>
        </p:style>
      </p:cxnSp>
      <p:cxnSp>
        <p:nvCxnSpPr>
          <p:cNvPr id="3" name="カギ線コネクタ 2"/>
          <p:cNvCxnSpPr>
            <a:stCxn id="18" idx="2"/>
            <a:endCxn id="15" idx="2"/>
          </p:cNvCxnSpPr>
          <p:nvPr/>
        </p:nvCxnSpPr>
        <p:spPr>
          <a:xfrm rot="5400000">
            <a:off x="9097540" y="1659629"/>
            <a:ext cx="16933" cy="4100989"/>
          </a:xfrm>
          <a:prstGeom prst="bentConnector3">
            <a:avLst>
              <a:gd name="adj1" fmla="val 1800000"/>
            </a:avLst>
          </a:prstGeom>
          <a:ln w="12700">
            <a:solidFill>
              <a:srgbClr val="545B64"/>
            </a:solidFill>
            <a:headEnd type="none" w="med" len="sm"/>
            <a:tailEnd type="triangle"/>
          </a:ln>
        </p:spPr>
        <p:style>
          <a:lnRef idx="1">
            <a:schemeClr val="accent1"/>
          </a:lnRef>
          <a:fillRef idx="0">
            <a:schemeClr val="accent1"/>
          </a:fillRef>
          <a:effectRef idx="0">
            <a:schemeClr val="accent1"/>
          </a:effectRef>
          <a:fontRef idx="minor">
            <a:schemeClr val="tx1"/>
          </a:fontRef>
        </p:style>
      </p:cxnSp>
      <p:sp>
        <p:nvSpPr>
          <p:cNvPr id="25" name="Rectangle 55"/>
          <p:cNvSpPr/>
          <p:nvPr/>
        </p:nvSpPr>
        <p:spPr>
          <a:xfrm>
            <a:off x="7055513" y="4037657"/>
            <a:ext cx="4100989" cy="543345"/>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6000" tIns="121920" rIns="96000" bIns="60960" numCol="1" spcCol="0" rtlCol="0" fromWordArt="0" anchor="t" anchorCtr="0" forceAA="0" compatLnSpc="1">
            <a:prstTxWarp prst="textNoShape">
              <a:avLst/>
            </a:prstTxWarp>
            <a:noAutofit/>
          </a:bodyPr>
          <a:lstStyle/>
          <a:p>
            <a:pPr algn="ctr"/>
            <a:r>
              <a:rPr lang="ja-JP" altLang="en-US" sz="2000" dirty="0">
                <a:solidFill>
                  <a:schemeClr val="tx1"/>
                </a:solidFill>
                <a:latin typeface="Meiryo" panose="020B0604030504040204" pitchFamily="34" charset="-128"/>
                <a:ea typeface="Meiryo" panose="020B0604030504040204" pitchFamily="34" charset="-128"/>
              </a:rPr>
              <a:t>対応完了後にアーカイブ</a:t>
            </a:r>
            <a:endParaRPr lang="en-US" altLang="ja-JP" sz="2000" dirty="0">
              <a:solidFill>
                <a:schemeClr val="tx1"/>
              </a:solidFill>
              <a:latin typeface="Meiryo" panose="020B0604030504040204" pitchFamily="34" charset="-128"/>
              <a:ea typeface="Meiryo" panose="020B0604030504040204" pitchFamily="34" charset="-128"/>
            </a:endParaRPr>
          </a:p>
        </p:txBody>
      </p:sp>
      <p:sp>
        <p:nvSpPr>
          <p:cNvPr id="2" name="テキスト ボックス 1"/>
          <p:cNvSpPr txBox="1"/>
          <p:nvPr/>
        </p:nvSpPr>
        <p:spPr>
          <a:xfrm>
            <a:off x="5112586" y="5395361"/>
            <a:ext cx="6819338" cy="810350"/>
          </a:xfrm>
          <a:prstGeom prst="rect">
            <a:avLst/>
          </a:prstGeom>
          <a:noFill/>
        </p:spPr>
        <p:txBody>
          <a:bodyPr wrap="square" rtlCol="0">
            <a:spAutoFit/>
          </a:bodyPr>
          <a:lstStyle/>
          <a:p>
            <a:r>
              <a:rPr kumimoji="1" lang="en-US" altLang="ja-JP" sz="1333" dirty="0">
                <a:solidFill>
                  <a:schemeClr val="tx1">
                    <a:lumMod val="75000"/>
                  </a:schemeClr>
                </a:solidFill>
                <a:latin typeface="Meiryo" panose="020B0604030504040204" pitchFamily="34" charset="-128"/>
                <a:ea typeface="Meiryo" panose="020B0604030504040204" pitchFamily="34" charset="-128"/>
              </a:rPr>
              <a:t>※</a:t>
            </a:r>
            <a:r>
              <a:rPr kumimoji="1" lang="ja-JP" altLang="en-US" sz="1333">
                <a:solidFill>
                  <a:schemeClr val="tx1">
                    <a:lumMod val="75000"/>
                  </a:schemeClr>
                </a:solidFill>
                <a:latin typeface="Meiryo" panose="020B0604030504040204" pitchFamily="34" charset="-128"/>
                <a:ea typeface="Meiryo" panose="020B0604030504040204" pitchFamily="34" charset="-128"/>
              </a:rPr>
              <a:t>参考</a:t>
            </a:r>
            <a:r>
              <a:rPr kumimoji="1" lang="en-US" altLang="ja-JP" sz="1333" dirty="0">
                <a:solidFill>
                  <a:schemeClr val="tx1">
                    <a:lumMod val="75000"/>
                  </a:schemeClr>
                </a:solidFill>
                <a:latin typeface="Meiryo" panose="020B0604030504040204" pitchFamily="34" charset="-128"/>
                <a:ea typeface="Meiryo" panose="020B0604030504040204" pitchFamily="34" charset="-128"/>
              </a:rPr>
              <a:t>:</a:t>
            </a:r>
          </a:p>
          <a:p>
            <a:r>
              <a:rPr lang="en-US" altLang="ja-JP" sz="1333" dirty="0">
                <a:solidFill>
                  <a:schemeClr val="tx1">
                    <a:lumMod val="75000"/>
                  </a:schemeClr>
                </a:solidFill>
                <a:latin typeface="Meiryo" panose="020B0604030504040204" pitchFamily="34" charset="-128"/>
                <a:ea typeface="Meiryo" panose="020B0604030504040204" pitchFamily="34" charset="-128"/>
              </a:rPr>
              <a:t>Amazon </a:t>
            </a:r>
            <a:r>
              <a:rPr lang="en-US" altLang="ja-JP" sz="1333" dirty="0" err="1">
                <a:solidFill>
                  <a:schemeClr val="tx1">
                    <a:lumMod val="75000"/>
                  </a:schemeClr>
                </a:solidFill>
                <a:latin typeface="Meiryo" panose="020B0604030504040204" pitchFamily="34" charset="-128"/>
                <a:ea typeface="Meiryo" panose="020B0604030504040204" pitchFamily="34" charset="-128"/>
              </a:rPr>
              <a:t>EventBridge</a:t>
            </a:r>
            <a:r>
              <a:rPr lang="en-US" altLang="ja-JP" sz="1333" dirty="0">
                <a:solidFill>
                  <a:schemeClr val="tx1">
                    <a:lumMod val="75000"/>
                  </a:schemeClr>
                </a:solidFill>
                <a:latin typeface="Meiryo" panose="020B0604030504040204" pitchFamily="34" charset="-128"/>
                <a:ea typeface="Meiryo" panose="020B0604030504040204" pitchFamily="34" charset="-128"/>
              </a:rPr>
              <a:t> </a:t>
            </a:r>
            <a:r>
              <a:rPr lang="ja-JP" altLang="en-US" sz="1333">
                <a:solidFill>
                  <a:schemeClr val="tx1">
                    <a:lumMod val="75000"/>
                  </a:schemeClr>
                </a:solidFill>
                <a:latin typeface="Meiryo" panose="020B0604030504040204" pitchFamily="34" charset="-128"/>
                <a:ea typeface="Meiryo" panose="020B0604030504040204" pitchFamily="34" charset="-128"/>
              </a:rPr>
              <a:t>でのコンテンツのフィルタリング導入開始</a:t>
            </a:r>
            <a:endParaRPr kumimoji="1" lang="en-US" altLang="ja-JP" sz="1333" dirty="0">
              <a:solidFill>
                <a:schemeClr val="tx1">
                  <a:lumMod val="75000"/>
                </a:schemeClr>
              </a:solidFill>
              <a:latin typeface="Meiryo" panose="020B0604030504040204" pitchFamily="34" charset="-128"/>
              <a:ea typeface="Meiryo" panose="020B0604030504040204" pitchFamily="34" charset="-128"/>
            </a:endParaRPr>
          </a:p>
          <a:p>
            <a:r>
              <a:rPr kumimoji="1" lang="en-US" altLang="ja-JP" sz="1000" dirty="0">
                <a:solidFill>
                  <a:schemeClr val="tx1">
                    <a:lumMod val="75000"/>
                  </a:schemeClr>
                </a:solidFill>
                <a:latin typeface="Meiryo" panose="020B0604030504040204" pitchFamily="34" charset="-128"/>
                <a:ea typeface="Meiryo" panose="020B0604030504040204" pitchFamily="34" charset="-128"/>
                <a:hlinkClick r:id="rId9"/>
              </a:rPr>
              <a:t>https://aws.amazon.com/jp/about-aws/whats-new/2020/02/introducing-content-filtering-amazon-eventbridge/</a:t>
            </a:r>
            <a:endParaRPr kumimoji="1" lang="en-US" altLang="ja-JP" sz="1000" dirty="0">
              <a:solidFill>
                <a:schemeClr val="tx1">
                  <a:lumMod val="75000"/>
                </a:schemeClr>
              </a:solidFill>
              <a:latin typeface="Meiryo" panose="020B0604030504040204" pitchFamily="34" charset="-128"/>
              <a:ea typeface="Meiryo" panose="020B0604030504040204" pitchFamily="34" charset="-128"/>
            </a:endParaRPr>
          </a:p>
        </p:txBody>
      </p:sp>
      <p:pic>
        <p:nvPicPr>
          <p:cNvPr id="26" name="Graphic 29">
            <a:extLst>
              <a:ext uri="{FF2B5EF4-FFF2-40B4-BE49-F238E27FC236}">
                <a16:creationId xmlns:a16="http://schemas.microsoft.com/office/drawing/2014/main" id="{9B264D93-C83D-6D46-90B9-6B2E5E223795}"/>
              </a:ext>
            </a:extLst>
          </p:cNvPr>
          <p:cNvPicPr>
            <a:picLocks noChangeAspect="1"/>
          </p:cNvPicPr>
          <p:nvPr/>
        </p:nvPicPr>
        <p:blipFill>
          <a:blip r:embed="rId10" cstate="email">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9396378" y="2366962"/>
            <a:ext cx="676508" cy="676508"/>
          </a:xfrm>
          <a:prstGeom prst="rect">
            <a:avLst/>
          </a:prstGeom>
        </p:spPr>
      </p:pic>
      <p:sp>
        <p:nvSpPr>
          <p:cNvPr id="4" name="タイトル 3">
            <a:extLst>
              <a:ext uri="{FF2B5EF4-FFF2-40B4-BE49-F238E27FC236}">
                <a16:creationId xmlns:a16="http://schemas.microsoft.com/office/drawing/2014/main" id="{3C484090-EE91-6B42-83AF-E79D5DF55482}"/>
              </a:ext>
            </a:extLst>
          </p:cNvPr>
          <p:cNvSpPr>
            <a:spLocks noGrp="1"/>
          </p:cNvSpPr>
          <p:nvPr>
            <p:ph type="title"/>
          </p:nvPr>
        </p:nvSpPr>
        <p:spPr/>
        <p:txBody>
          <a:bodyPr/>
          <a:lstStyle/>
          <a:p>
            <a:r>
              <a:rPr lang="ja-JP" altLang="en-US" sz="2800" b="0">
                <a:gradFill>
                  <a:gsLst>
                    <a:gs pos="0">
                      <a:schemeClr val="tx1">
                        <a:lumMod val="75000"/>
                      </a:schemeClr>
                    </a:gs>
                    <a:gs pos="100000">
                      <a:schemeClr val="tx1">
                        <a:lumMod val="75000"/>
                      </a:schemeClr>
                    </a:gs>
                  </a:gsLst>
                  <a:lin ang="16200000" scaled="0"/>
                </a:gradFill>
              </a:rPr>
              <a:t>参考</a:t>
            </a:r>
            <a:r>
              <a:rPr lang="en-US" altLang="ja-JP" sz="2800" b="0" dirty="0">
                <a:gradFill>
                  <a:gsLst>
                    <a:gs pos="0">
                      <a:schemeClr val="tx1">
                        <a:lumMod val="75000"/>
                      </a:schemeClr>
                    </a:gs>
                    <a:gs pos="100000">
                      <a:schemeClr val="tx1">
                        <a:lumMod val="75000"/>
                      </a:schemeClr>
                    </a:gs>
                  </a:gsLst>
                  <a:lin ang="16200000" scaled="0"/>
                </a:gradFill>
              </a:rPr>
              <a:t>:  Amazon </a:t>
            </a:r>
            <a:r>
              <a:rPr lang="en-US" altLang="ja-JP" sz="2800" b="0" dirty="0" err="1">
                <a:gradFill>
                  <a:gsLst>
                    <a:gs pos="0">
                      <a:schemeClr val="tx1">
                        <a:lumMod val="75000"/>
                      </a:schemeClr>
                    </a:gs>
                    <a:gs pos="100000">
                      <a:schemeClr val="tx1">
                        <a:lumMod val="75000"/>
                      </a:schemeClr>
                    </a:gs>
                  </a:gsLst>
                  <a:lin ang="16200000" scaled="0"/>
                </a:gradFill>
              </a:rPr>
              <a:t>GuardDuty</a:t>
            </a:r>
            <a:r>
              <a:rPr lang="ja-JP" altLang="en-US" sz="2800" b="0">
                <a:gradFill>
                  <a:gsLst>
                    <a:gs pos="0">
                      <a:schemeClr val="tx1">
                        <a:lumMod val="75000"/>
                      </a:schemeClr>
                    </a:gs>
                    <a:gs pos="100000">
                      <a:schemeClr val="tx1">
                        <a:lumMod val="75000"/>
                      </a:schemeClr>
                    </a:gs>
                  </a:gsLst>
                  <a:lin ang="16200000" scaled="0"/>
                </a:gradFill>
              </a:rPr>
              <a:t>の通知</a:t>
            </a:r>
            <a:endParaRPr lang="ja-JP" altLang="en-US" sz="2800" b="0"/>
          </a:p>
        </p:txBody>
      </p:sp>
      <p:pic>
        <p:nvPicPr>
          <p:cNvPr id="24" name="Graphic 19">
            <a:extLst>
              <a:ext uri="{FF2B5EF4-FFF2-40B4-BE49-F238E27FC236}">
                <a16:creationId xmlns:a16="http://schemas.microsoft.com/office/drawing/2014/main" id="{CA3A464E-506E-23D8-34B1-B63CA941177F}"/>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065511" y="2377841"/>
            <a:ext cx="667159" cy="6671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テキスト ボックス 4">
            <a:extLst>
              <a:ext uri="{FF2B5EF4-FFF2-40B4-BE49-F238E27FC236}">
                <a16:creationId xmlns:a16="http://schemas.microsoft.com/office/drawing/2014/main" id="{051159AA-9F1C-D704-9814-590AC8B11790}"/>
              </a:ext>
            </a:extLst>
          </p:cNvPr>
          <p:cNvSpPr txBox="1"/>
          <p:nvPr/>
        </p:nvSpPr>
        <p:spPr>
          <a:xfrm>
            <a:off x="10607211" y="0"/>
            <a:ext cx="1584789" cy="369332"/>
          </a:xfrm>
          <a:prstGeom prst="rect">
            <a:avLst/>
          </a:prstGeom>
          <a:noFill/>
        </p:spPr>
        <p:txBody>
          <a:bodyPr wrap="square" anchor="ctr">
            <a:spAutoFit/>
          </a:bodyPr>
          <a:lstStyle/>
          <a:p>
            <a:pPr algn="ctr"/>
            <a:r>
              <a:rPr lang="en-US" altLang="ja-JP" sz="1800" b="0" i="0" dirty="0">
                <a:solidFill>
                  <a:schemeClr val="bg1">
                    <a:lumMod val="50000"/>
                  </a:schemeClr>
                </a:solidFill>
                <a:effectLst/>
                <a:latin typeface="Meiryo" panose="020B0604030504040204" pitchFamily="34" charset="-128"/>
                <a:ea typeface="Meiryo" panose="020B0604030504040204" pitchFamily="34" charset="-128"/>
              </a:rPr>
              <a:t>SEC04-BP03</a:t>
            </a:r>
            <a:endParaRPr lang="ja-JP" altLang="en-US">
              <a:solidFill>
                <a:schemeClr val="bg1">
                  <a:lumMod val="50000"/>
                </a:schemeClr>
              </a:solidFill>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210051644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正方形/長方形 35">
            <a:extLst>
              <a:ext uri="{FF2B5EF4-FFF2-40B4-BE49-F238E27FC236}">
                <a16:creationId xmlns:a16="http://schemas.microsoft.com/office/drawing/2014/main" id="{EFCB662E-CE58-41A8-BAA6-227BA9DA2F01}"/>
              </a:ext>
            </a:extLst>
          </p:cNvPr>
          <p:cNvSpPr/>
          <p:nvPr/>
        </p:nvSpPr>
        <p:spPr>
          <a:xfrm>
            <a:off x="375469" y="1909896"/>
            <a:ext cx="5144533" cy="1846659"/>
          </a:xfrm>
          <a:prstGeom prst="rect">
            <a:avLst/>
          </a:prstGeom>
        </p:spPr>
        <p:txBody>
          <a:bodyPr wrap="square" lIns="48000" tIns="0" rIns="48000" bIns="0">
            <a:spAutoFit/>
          </a:bodyPr>
          <a:lstStyle/>
          <a:p>
            <a:pPr marL="119993" indent="-119993">
              <a:spcBef>
                <a:spcPts val="800"/>
              </a:spcBef>
              <a:buFont typeface="Arial" panose="020B0604020202020204" pitchFamily="34" charset="0"/>
              <a:buChar char="•"/>
            </a:pPr>
            <a:r>
              <a:rPr lang="en-US" altLang="ja-JP" sz="2000" dirty="0" err="1">
                <a:solidFill>
                  <a:schemeClr val="tx1">
                    <a:lumMod val="75000"/>
                  </a:schemeClr>
                </a:solidFill>
                <a:latin typeface="Meiryo" panose="020B0604030504040204" pitchFamily="34" charset="-128"/>
                <a:ea typeface="Meiryo" panose="020B0604030504040204" pitchFamily="34" charset="-128"/>
              </a:rPr>
              <a:t>GuardDuty</a:t>
            </a:r>
            <a:r>
              <a:rPr lang="ja-JP" altLang="en-US" sz="2000" dirty="0">
                <a:solidFill>
                  <a:schemeClr val="tx1">
                    <a:lumMod val="75000"/>
                  </a:schemeClr>
                </a:solidFill>
                <a:latin typeface="Meiryo" panose="020B0604030504040204" pitchFamily="34" charset="-128"/>
                <a:ea typeface="Meiryo" panose="020B0604030504040204" pitchFamily="34" charset="-128"/>
              </a:rPr>
              <a:t>はニアリアルにログを解析する</a:t>
            </a:r>
            <a:endParaRPr lang="en-US" altLang="ja-JP" sz="2000" dirty="0">
              <a:solidFill>
                <a:schemeClr val="tx1">
                  <a:lumMod val="75000"/>
                </a:schemeClr>
              </a:solidFill>
              <a:latin typeface="Meiryo" panose="020B0604030504040204" pitchFamily="34" charset="-128"/>
              <a:ea typeface="Meiryo" panose="020B0604030504040204" pitchFamily="34" charset="-128"/>
            </a:endParaRPr>
          </a:p>
          <a:p>
            <a:pPr marL="119993" indent="-119993">
              <a:spcBef>
                <a:spcPts val="800"/>
              </a:spcBef>
              <a:buFont typeface="Arial" panose="020B0604020202020204" pitchFamily="34" charset="0"/>
              <a:buChar char="•"/>
            </a:pPr>
            <a:r>
              <a:rPr lang="ja-JP" altLang="en-US" sz="2000" dirty="0">
                <a:solidFill>
                  <a:schemeClr val="tx1">
                    <a:lumMod val="75000"/>
                  </a:schemeClr>
                </a:solidFill>
                <a:latin typeface="Meiryo" panose="020B0604030504040204" pitchFamily="34" charset="-128"/>
                <a:ea typeface="Meiryo" panose="020B0604030504040204" pitchFamily="34" charset="-128"/>
              </a:rPr>
              <a:t>重要度高の</a:t>
            </a:r>
            <a:r>
              <a:rPr lang="en-US" altLang="ja-JP" sz="2000" dirty="0">
                <a:solidFill>
                  <a:schemeClr val="tx1">
                    <a:lumMod val="75000"/>
                  </a:schemeClr>
                </a:solidFill>
                <a:latin typeface="Meiryo" panose="020B0604030504040204" pitchFamily="34" charset="-128"/>
                <a:ea typeface="Meiryo" panose="020B0604030504040204" pitchFamily="34" charset="-128"/>
              </a:rPr>
              <a:t>Findings</a:t>
            </a:r>
            <a:r>
              <a:rPr lang="ja-JP" altLang="en-US" sz="2000" dirty="0">
                <a:solidFill>
                  <a:schemeClr val="tx1">
                    <a:lumMod val="75000"/>
                  </a:schemeClr>
                </a:solidFill>
                <a:latin typeface="Meiryo" panose="020B0604030504040204" pitchFamily="34" charset="-128"/>
                <a:ea typeface="Meiryo" panose="020B0604030504040204" pitchFamily="34" charset="-128"/>
              </a:rPr>
              <a:t>は脅威が差し迫っていることを通知するものが多い</a:t>
            </a:r>
          </a:p>
          <a:p>
            <a:pPr marL="119993" indent="-119993">
              <a:spcBef>
                <a:spcPts val="800"/>
              </a:spcBef>
              <a:buFont typeface="Arial" panose="020B0604020202020204" pitchFamily="34" charset="0"/>
              <a:buChar char="•"/>
            </a:pPr>
            <a:r>
              <a:rPr lang="ja-JP" altLang="en-US" sz="2000" dirty="0">
                <a:solidFill>
                  <a:schemeClr val="tx1">
                    <a:lumMod val="75000"/>
                  </a:schemeClr>
                </a:solidFill>
                <a:latin typeface="Meiryo" panose="020B0604030504040204" pitchFamily="34" charset="-128"/>
                <a:ea typeface="Meiryo" panose="020B0604030504040204" pitchFamily="34" charset="-128"/>
              </a:rPr>
              <a:t>結果の保管期間は</a:t>
            </a:r>
            <a:r>
              <a:rPr lang="en-US" altLang="ja-JP" sz="2000" dirty="0">
                <a:solidFill>
                  <a:schemeClr val="tx1">
                    <a:lumMod val="75000"/>
                  </a:schemeClr>
                </a:solidFill>
                <a:latin typeface="Meiryo" panose="020B0604030504040204" pitchFamily="34" charset="-128"/>
                <a:ea typeface="Meiryo" panose="020B0604030504040204" pitchFamily="34" charset="-128"/>
              </a:rPr>
              <a:t>90</a:t>
            </a:r>
            <a:r>
              <a:rPr lang="ja-JP" altLang="en-US" sz="2000" dirty="0">
                <a:solidFill>
                  <a:schemeClr val="tx1">
                    <a:lumMod val="75000"/>
                  </a:schemeClr>
                </a:solidFill>
                <a:latin typeface="Meiryo" panose="020B0604030504040204" pitchFamily="34" charset="-128"/>
                <a:ea typeface="Meiryo" panose="020B0604030504040204" pitchFamily="34" charset="-128"/>
              </a:rPr>
              <a:t>日</a:t>
            </a:r>
            <a:r>
              <a:rPr lang="en-US" altLang="ja-JP" sz="2000" dirty="0">
                <a:solidFill>
                  <a:schemeClr val="tx1">
                    <a:lumMod val="75000"/>
                  </a:schemeClr>
                </a:solidFill>
                <a:latin typeface="Meiryo" panose="020B0604030504040204" pitchFamily="34" charset="-128"/>
                <a:ea typeface="Meiryo" panose="020B0604030504040204" pitchFamily="34" charset="-128"/>
              </a:rPr>
              <a:t>(</a:t>
            </a:r>
            <a:r>
              <a:rPr lang="ja-JP" altLang="en-US" sz="2000" dirty="0">
                <a:solidFill>
                  <a:schemeClr val="tx1">
                    <a:lumMod val="75000"/>
                  </a:schemeClr>
                </a:solidFill>
                <a:latin typeface="Meiryo" panose="020B0604030504040204" pitchFamily="34" charset="-128"/>
                <a:ea typeface="Meiryo" panose="020B0604030504040204" pitchFamily="34" charset="-128"/>
              </a:rPr>
              <a:t>引き上げは不可</a:t>
            </a:r>
            <a:r>
              <a:rPr lang="en-US" altLang="ja-JP" sz="2000" dirty="0">
                <a:solidFill>
                  <a:schemeClr val="tx1">
                    <a:lumMod val="75000"/>
                  </a:schemeClr>
                </a:solidFill>
                <a:latin typeface="Meiryo" panose="020B0604030504040204" pitchFamily="34" charset="-128"/>
                <a:ea typeface="Meiryo" panose="020B0604030504040204" pitchFamily="34" charset="-128"/>
              </a:rPr>
              <a:t>)</a:t>
            </a:r>
          </a:p>
          <a:p>
            <a:pPr marL="119993" indent="-119993">
              <a:spcBef>
                <a:spcPts val="800"/>
              </a:spcBef>
              <a:buFont typeface="Arial" panose="020B0604020202020204" pitchFamily="34" charset="0"/>
              <a:buChar char="•"/>
            </a:pPr>
            <a:r>
              <a:rPr lang="ja-JP" altLang="en-US" sz="2000" dirty="0">
                <a:solidFill>
                  <a:schemeClr val="tx1">
                    <a:lumMod val="75000"/>
                  </a:schemeClr>
                </a:solidFill>
                <a:latin typeface="Meiryo" panose="020B0604030504040204" pitchFamily="34" charset="-128"/>
                <a:ea typeface="Meiryo" panose="020B0604030504040204" pitchFamily="34" charset="-128"/>
              </a:rPr>
              <a:t>結果を検知する仕組みの構築が必要</a:t>
            </a:r>
          </a:p>
        </p:txBody>
      </p:sp>
      <p:sp>
        <p:nvSpPr>
          <p:cNvPr id="33" name="正方形/長方形 32">
            <a:extLst>
              <a:ext uri="{FF2B5EF4-FFF2-40B4-BE49-F238E27FC236}">
                <a16:creationId xmlns:a16="http://schemas.microsoft.com/office/drawing/2014/main" id="{7BE29A99-764C-4F00-8FE2-25EC0434AB0E}"/>
              </a:ext>
            </a:extLst>
          </p:cNvPr>
          <p:cNvSpPr/>
          <p:nvPr/>
        </p:nvSpPr>
        <p:spPr>
          <a:xfrm>
            <a:off x="375469" y="1173646"/>
            <a:ext cx="5144533" cy="639864"/>
          </a:xfrm>
          <a:prstGeom prst="rect">
            <a:avLst/>
          </a:prstGeom>
          <a:solidFill>
            <a:schemeClr val="tx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ctr"/>
          <a:lstStyle/>
          <a:p>
            <a:pPr algn="ctr"/>
            <a:r>
              <a:rPr kumimoji="1" lang="ja-JP" altLang="en-US" sz="2333" dirty="0">
                <a:gradFill>
                  <a:gsLst>
                    <a:gs pos="0">
                      <a:schemeClr val="bg1"/>
                    </a:gs>
                    <a:gs pos="100000">
                      <a:schemeClr val="bg1"/>
                    </a:gs>
                  </a:gsLst>
                  <a:lin ang="5400000" scaled="1"/>
                </a:gradFill>
                <a:latin typeface="Meiryo" panose="020B0604030504040204" pitchFamily="34" charset="-128"/>
                <a:ea typeface="Meiryo" panose="020B0604030504040204" pitchFamily="34" charset="-128"/>
              </a:rPr>
              <a:t>検知方法</a:t>
            </a:r>
          </a:p>
        </p:txBody>
      </p:sp>
      <p:sp>
        <p:nvSpPr>
          <p:cNvPr id="39" name="正方形/長方形 38">
            <a:extLst>
              <a:ext uri="{FF2B5EF4-FFF2-40B4-BE49-F238E27FC236}">
                <a16:creationId xmlns:a16="http://schemas.microsoft.com/office/drawing/2014/main" id="{BDA9FA7C-B8F4-4F81-A1F0-9328F56FB7FC}"/>
              </a:ext>
            </a:extLst>
          </p:cNvPr>
          <p:cNvSpPr/>
          <p:nvPr/>
        </p:nvSpPr>
        <p:spPr>
          <a:xfrm>
            <a:off x="6095997" y="1118746"/>
            <a:ext cx="5902962" cy="63986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ctr"/>
          <a:lstStyle/>
          <a:p>
            <a:pPr algn="ctr"/>
            <a:r>
              <a:rPr kumimoji="1" lang="ja-JP" altLang="en-US" sz="2333"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運用のパターン</a:t>
            </a:r>
            <a:r>
              <a:rPr kumimoji="1" lang="en-US" altLang="ja-JP" sz="2333"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a:t>
            </a:r>
            <a:r>
              <a:rPr kumimoji="1" lang="ja-JP" altLang="en-US" sz="2333"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以下から選択</a:t>
            </a:r>
            <a:r>
              <a:rPr kumimoji="1" lang="en-US" altLang="ja-JP" sz="2333"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a:t>
            </a:r>
            <a:endParaRPr kumimoji="1" lang="ja-JP" altLang="en-US" sz="2333"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endParaRPr>
          </a:p>
        </p:txBody>
      </p:sp>
      <p:cxnSp>
        <p:nvCxnSpPr>
          <p:cNvPr id="40" name="直線コネクタ 39">
            <a:extLst>
              <a:ext uri="{FF2B5EF4-FFF2-40B4-BE49-F238E27FC236}">
                <a16:creationId xmlns:a16="http://schemas.microsoft.com/office/drawing/2014/main" id="{2889D92B-4F23-4202-9DB2-C41100E8228A}"/>
              </a:ext>
            </a:extLst>
          </p:cNvPr>
          <p:cNvCxnSpPr>
            <a:cxnSpLocks/>
          </p:cNvCxnSpPr>
          <p:nvPr/>
        </p:nvCxnSpPr>
        <p:spPr>
          <a:xfrm>
            <a:off x="6109671" y="1813509"/>
            <a:ext cx="5891600" cy="0"/>
          </a:xfrm>
          <a:prstGeom prst="line">
            <a:avLst/>
          </a:prstGeom>
          <a:ln>
            <a:solidFill>
              <a:srgbClr val="2A2E32"/>
            </a:solidFill>
          </a:ln>
          <a:effectLst/>
        </p:spPr>
        <p:style>
          <a:lnRef idx="2">
            <a:schemeClr val="accent1"/>
          </a:lnRef>
          <a:fillRef idx="0">
            <a:schemeClr val="accent1"/>
          </a:fillRef>
          <a:effectRef idx="1">
            <a:schemeClr val="accent1"/>
          </a:effectRef>
          <a:fontRef idx="minor">
            <a:schemeClr val="tx1"/>
          </a:fontRef>
        </p:style>
      </p:cxnSp>
      <p:pic>
        <p:nvPicPr>
          <p:cNvPr id="56" name="Picture 2"/>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59462" y="4101003"/>
            <a:ext cx="5321680" cy="2132983"/>
          </a:xfrm>
          <a:prstGeom prst="rect">
            <a:avLst/>
          </a:prstGeom>
        </p:spPr>
      </p:pic>
      <p:sp>
        <p:nvSpPr>
          <p:cNvPr id="3" name="正方形/長方形 2"/>
          <p:cNvSpPr/>
          <p:nvPr/>
        </p:nvSpPr>
        <p:spPr>
          <a:xfrm>
            <a:off x="6042284" y="2054350"/>
            <a:ext cx="5956676" cy="3991477"/>
          </a:xfrm>
          <a:prstGeom prst="rect">
            <a:avLst/>
          </a:prstGeom>
        </p:spPr>
        <p:txBody>
          <a:bodyPr wrap="square">
            <a:spAutoFit/>
          </a:bodyPr>
          <a:lstStyle/>
          <a:p>
            <a:pPr>
              <a:spcBef>
                <a:spcPts val="1600"/>
              </a:spcBef>
            </a:pPr>
            <a:r>
              <a:rPr lang="ja-JP" altLang="en-US" sz="2000" b="1" u="sng" dirty="0">
                <a:solidFill>
                  <a:schemeClr val="tx1">
                    <a:lumMod val="75000"/>
                  </a:schemeClr>
                </a:solidFill>
                <a:latin typeface="Meiryo" panose="020B0604030504040204" pitchFamily="34" charset="-128"/>
                <a:ea typeface="Meiryo" panose="020B0604030504040204" pitchFamily="34" charset="-128"/>
              </a:rPr>
              <a:t>パターン</a:t>
            </a:r>
            <a:r>
              <a:rPr lang="ja-JP" altLang="en-US" sz="2000" b="1" u="sng">
                <a:solidFill>
                  <a:schemeClr val="tx1">
                    <a:lumMod val="75000"/>
                  </a:schemeClr>
                </a:solidFill>
                <a:latin typeface="Meiryo" panose="020B0604030504040204" pitchFamily="34" charset="-128"/>
                <a:ea typeface="Meiryo" panose="020B0604030504040204" pitchFamily="34" charset="-128"/>
              </a:rPr>
              <a:t>①：定期実行</a:t>
            </a:r>
            <a:endParaRPr lang="en-US" altLang="ja-JP" sz="1667" b="1" u="sng" dirty="0">
              <a:solidFill>
                <a:schemeClr val="tx1">
                  <a:lumMod val="75000"/>
                </a:schemeClr>
              </a:solidFill>
              <a:latin typeface="Meiryo" panose="020B0604030504040204" pitchFamily="34" charset="-128"/>
              <a:ea typeface="Meiryo" panose="020B0604030504040204" pitchFamily="34" charset="-128"/>
            </a:endParaRPr>
          </a:p>
          <a:p>
            <a:pPr marL="1066731" lvl="1" indent="-457171">
              <a:buFont typeface="Arial" panose="020B0604020202020204" pitchFamily="34" charset="0"/>
              <a:buChar char="•"/>
            </a:pPr>
            <a:r>
              <a:rPr lang="ja-JP" altLang="en-US" sz="1667" dirty="0">
                <a:solidFill>
                  <a:schemeClr val="tx1">
                    <a:lumMod val="75000"/>
                  </a:schemeClr>
                </a:solidFill>
                <a:latin typeface="Meiryo" panose="020B0604030504040204" pitchFamily="34" charset="-128"/>
                <a:ea typeface="Meiryo" panose="020B0604030504040204" pitchFamily="34" charset="-128"/>
              </a:rPr>
              <a:t>定期的にコンソールから結果</a:t>
            </a:r>
            <a:r>
              <a:rPr lang="ja-JP" altLang="en-US" sz="1667">
                <a:solidFill>
                  <a:schemeClr val="tx1">
                    <a:lumMod val="75000"/>
                  </a:schemeClr>
                </a:solidFill>
                <a:latin typeface="Meiryo" panose="020B0604030504040204" pitchFamily="34" charset="-128"/>
                <a:ea typeface="Meiryo" panose="020B0604030504040204" pitchFamily="34" charset="-128"/>
              </a:rPr>
              <a:t>を確認</a:t>
            </a:r>
            <a:endParaRPr lang="en-US" altLang="ja-JP" sz="1667" dirty="0">
              <a:solidFill>
                <a:schemeClr val="tx1">
                  <a:lumMod val="75000"/>
                </a:schemeClr>
              </a:solidFill>
              <a:latin typeface="Meiryo" panose="020B0604030504040204" pitchFamily="34" charset="-128"/>
              <a:ea typeface="Meiryo" panose="020B0604030504040204" pitchFamily="34" charset="-128"/>
            </a:endParaRPr>
          </a:p>
          <a:p>
            <a:pPr marL="1066731" lvl="1" indent="-457171">
              <a:buFont typeface="Arial" panose="020B0604020202020204" pitchFamily="34" charset="0"/>
              <a:buChar char="•"/>
            </a:pPr>
            <a:r>
              <a:rPr lang="ja-JP" altLang="en-US" sz="1667">
                <a:solidFill>
                  <a:schemeClr val="tx1">
                    <a:lumMod val="75000"/>
                  </a:schemeClr>
                </a:solidFill>
                <a:latin typeface="Meiryo" panose="020B0604030504040204" pitchFamily="34" charset="-128"/>
                <a:ea typeface="Meiryo" panose="020B0604030504040204" pitchFamily="34" charset="-128"/>
              </a:rPr>
              <a:t>確認の結果、必要なアクションを実施</a:t>
            </a:r>
            <a:endParaRPr lang="en-US" altLang="ja-JP" sz="1667" dirty="0">
              <a:solidFill>
                <a:schemeClr val="tx1">
                  <a:lumMod val="75000"/>
                </a:schemeClr>
              </a:solidFill>
              <a:latin typeface="Meiryo" panose="020B0604030504040204" pitchFamily="34" charset="-128"/>
              <a:ea typeface="Meiryo" panose="020B0604030504040204" pitchFamily="34" charset="-128"/>
            </a:endParaRPr>
          </a:p>
          <a:p>
            <a:pPr marL="1066731" lvl="1" indent="-457171">
              <a:buFont typeface="Arial" panose="020B0604020202020204" pitchFamily="34" charset="0"/>
              <a:buChar char="•"/>
            </a:pPr>
            <a:r>
              <a:rPr lang="ja-JP" altLang="en-US" sz="1667">
                <a:solidFill>
                  <a:schemeClr val="tx1">
                    <a:lumMod val="75000"/>
                  </a:schemeClr>
                </a:solidFill>
                <a:latin typeface="Meiryo" panose="020B0604030504040204" pitchFamily="34" charset="-128"/>
                <a:ea typeface="Meiryo" panose="020B0604030504040204" pitchFamily="34" charset="-128"/>
              </a:rPr>
              <a:t>対応完了後アーカイブ</a:t>
            </a:r>
            <a:endParaRPr lang="en-US" altLang="ja-JP" sz="1667" dirty="0">
              <a:solidFill>
                <a:schemeClr val="tx1">
                  <a:lumMod val="75000"/>
                </a:schemeClr>
              </a:solidFill>
              <a:latin typeface="Meiryo" panose="020B0604030504040204" pitchFamily="34" charset="-128"/>
              <a:ea typeface="Meiryo" panose="020B0604030504040204" pitchFamily="34" charset="-128"/>
            </a:endParaRPr>
          </a:p>
          <a:p>
            <a:pPr>
              <a:spcBef>
                <a:spcPts val="1600"/>
              </a:spcBef>
            </a:pPr>
            <a:r>
              <a:rPr lang="ja-JP" altLang="en-US" sz="2000" b="1" u="sng">
                <a:solidFill>
                  <a:schemeClr val="tx1">
                    <a:lumMod val="75000"/>
                  </a:schemeClr>
                </a:solidFill>
                <a:latin typeface="Meiryo" panose="020B0604030504040204" pitchFamily="34" charset="-128"/>
                <a:ea typeface="Meiryo" panose="020B0604030504040204" pitchFamily="34" charset="-128"/>
              </a:rPr>
              <a:t>パターン②：監視による常時検出</a:t>
            </a:r>
            <a:endParaRPr lang="en-US" altLang="ja-JP" sz="2000" b="1" u="sng" dirty="0">
              <a:solidFill>
                <a:schemeClr val="tx1">
                  <a:lumMod val="75000"/>
                </a:schemeClr>
              </a:solidFill>
              <a:latin typeface="Meiryo" panose="020B0604030504040204" pitchFamily="34" charset="-128"/>
              <a:ea typeface="Meiryo" panose="020B0604030504040204" pitchFamily="34" charset="-128"/>
            </a:endParaRPr>
          </a:p>
          <a:p>
            <a:pPr marL="1066731" lvl="1" indent="-457171">
              <a:buFont typeface="Arial" panose="020B0604020202020204" pitchFamily="34" charset="0"/>
              <a:buChar char="•"/>
            </a:pPr>
            <a:r>
              <a:rPr lang="en-US" altLang="ja-JP" sz="1667" dirty="0">
                <a:solidFill>
                  <a:schemeClr val="tx1">
                    <a:lumMod val="75000"/>
                  </a:schemeClr>
                </a:solidFill>
                <a:latin typeface="Meiryo" panose="020B0604030504040204" pitchFamily="34" charset="-128"/>
                <a:ea typeface="Meiryo" panose="020B0604030504040204" pitchFamily="34" charset="-128"/>
              </a:rPr>
              <a:t>Findings</a:t>
            </a:r>
            <a:r>
              <a:rPr lang="ja-JP" altLang="en-US" sz="1667" dirty="0">
                <a:solidFill>
                  <a:schemeClr val="tx1">
                    <a:lumMod val="75000"/>
                  </a:schemeClr>
                </a:solidFill>
                <a:latin typeface="Meiryo" panose="020B0604030504040204" pitchFamily="34" charset="-128"/>
                <a:ea typeface="Meiryo" panose="020B0604030504040204" pitchFamily="34" charset="-128"/>
              </a:rPr>
              <a:t>の</a:t>
            </a:r>
            <a:r>
              <a:rPr lang="en-US" altLang="ja-JP" sz="1667" dirty="0">
                <a:solidFill>
                  <a:schemeClr val="tx1">
                    <a:lumMod val="75000"/>
                  </a:schemeClr>
                </a:solidFill>
                <a:latin typeface="Meiryo" panose="020B0604030504040204" pitchFamily="34" charset="-128"/>
                <a:ea typeface="Meiryo" panose="020B0604030504040204" pitchFamily="34" charset="-128"/>
              </a:rPr>
              <a:t>High</a:t>
            </a:r>
            <a:r>
              <a:rPr lang="ja-JP" altLang="en-US" sz="1667" dirty="0">
                <a:solidFill>
                  <a:schemeClr val="tx1">
                    <a:lumMod val="75000"/>
                  </a:schemeClr>
                </a:solidFill>
                <a:latin typeface="Meiryo" panose="020B0604030504040204" pitchFamily="34" charset="-128"/>
                <a:ea typeface="Meiryo" panose="020B0604030504040204" pitchFamily="34" charset="-128"/>
              </a:rPr>
              <a:t>や</a:t>
            </a:r>
            <a:r>
              <a:rPr lang="en-US" altLang="ja-JP" sz="1667" dirty="0">
                <a:solidFill>
                  <a:schemeClr val="tx1">
                    <a:lumMod val="75000"/>
                  </a:schemeClr>
                </a:solidFill>
                <a:latin typeface="Meiryo" panose="020B0604030504040204" pitchFamily="34" charset="-128"/>
                <a:ea typeface="Meiryo" panose="020B0604030504040204" pitchFamily="34" charset="-128"/>
              </a:rPr>
              <a:t>Middle</a:t>
            </a:r>
            <a:r>
              <a:rPr lang="ja-JP" altLang="en-US" sz="1667" dirty="0" err="1">
                <a:solidFill>
                  <a:schemeClr val="tx1">
                    <a:lumMod val="75000"/>
                  </a:schemeClr>
                </a:solidFill>
                <a:latin typeface="Meiryo" panose="020B0604030504040204" pitchFamily="34" charset="-128"/>
                <a:ea typeface="Meiryo" panose="020B0604030504040204" pitchFamily="34" charset="-128"/>
              </a:rPr>
              <a:t>を監</a:t>
            </a:r>
            <a:r>
              <a:rPr lang="ja-JP" altLang="en-US" sz="1667" dirty="0">
                <a:solidFill>
                  <a:schemeClr val="tx1">
                    <a:lumMod val="75000"/>
                  </a:schemeClr>
                </a:solidFill>
                <a:latin typeface="Meiryo" panose="020B0604030504040204" pitchFamily="34" charset="-128"/>
                <a:ea typeface="Meiryo" panose="020B0604030504040204" pitchFamily="34" charset="-128"/>
              </a:rPr>
              <a:t>視</a:t>
            </a:r>
            <a:endParaRPr lang="en-US" altLang="ja-JP" sz="1667" dirty="0">
              <a:solidFill>
                <a:schemeClr val="tx1">
                  <a:lumMod val="75000"/>
                </a:schemeClr>
              </a:solidFill>
              <a:latin typeface="Meiryo" panose="020B0604030504040204" pitchFamily="34" charset="-128"/>
              <a:ea typeface="Meiryo" panose="020B0604030504040204" pitchFamily="34" charset="-128"/>
            </a:endParaRPr>
          </a:p>
          <a:p>
            <a:pPr marL="1066731" lvl="1" indent="-457171">
              <a:buFont typeface="Arial" panose="020B0604020202020204" pitchFamily="34" charset="0"/>
              <a:buChar char="•"/>
            </a:pPr>
            <a:r>
              <a:rPr lang="en-US" altLang="ja-JP" sz="1667" dirty="0">
                <a:solidFill>
                  <a:schemeClr val="tx1">
                    <a:lumMod val="75000"/>
                  </a:schemeClr>
                </a:solidFill>
                <a:latin typeface="Meiryo" panose="020B0604030504040204" pitchFamily="34" charset="-128"/>
                <a:ea typeface="Meiryo" panose="020B0604030504040204" pitchFamily="34" charset="-128"/>
              </a:rPr>
              <a:t>SNS</a:t>
            </a:r>
            <a:r>
              <a:rPr lang="ja-JP" altLang="en-US" sz="1667" dirty="0">
                <a:solidFill>
                  <a:schemeClr val="tx1">
                    <a:lumMod val="75000"/>
                  </a:schemeClr>
                </a:solidFill>
                <a:latin typeface="Meiryo" panose="020B0604030504040204" pitchFamily="34" charset="-128"/>
                <a:ea typeface="Meiryo" panose="020B0604030504040204" pitchFamily="34" charset="-128"/>
              </a:rPr>
              <a:t>等の通知を受けて必要なアクションを実施</a:t>
            </a:r>
            <a:endParaRPr lang="en-US" altLang="ja-JP" sz="1667" dirty="0">
              <a:solidFill>
                <a:schemeClr val="tx1">
                  <a:lumMod val="75000"/>
                </a:schemeClr>
              </a:solidFill>
              <a:latin typeface="Meiryo" panose="020B0604030504040204" pitchFamily="34" charset="-128"/>
              <a:ea typeface="Meiryo" panose="020B0604030504040204" pitchFamily="34" charset="-128"/>
            </a:endParaRPr>
          </a:p>
          <a:p>
            <a:pPr marL="1066731" lvl="1" indent="-457171">
              <a:buFont typeface="Arial" panose="020B0604020202020204" pitchFamily="34" charset="0"/>
              <a:buChar char="•"/>
            </a:pPr>
            <a:r>
              <a:rPr lang="ja-JP" altLang="en-US" sz="1667" dirty="0">
                <a:solidFill>
                  <a:schemeClr val="tx1">
                    <a:lumMod val="75000"/>
                  </a:schemeClr>
                </a:solidFill>
                <a:latin typeface="Meiryo" panose="020B0604030504040204" pitchFamily="34" charset="-128"/>
                <a:ea typeface="Meiryo" panose="020B0604030504040204" pitchFamily="34" charset="-128"/>
              </a:rPr>
              <a:t>対応完了後にアーカイブ</a:t>
            </a:r>
            <a:endParaRPr lang="en-US" altLang="ja-JP" sz="1667" dirty="0">
              <a:solidFill>
                <a:schemeClr val="tx1">
                  <a:lumMod val="75000"/>
                </a:schemeClr>
              </a:solidFill>
              <a:latin typeface="Meiryo" panose="020B0604030504040204" pitchFamily="34" charset="-128"/>
              <a:ea typeface="Meiryo" panose="020B0604030504040204" pitchFamily="34" charset="-128"/>
            </a:endParaRPr>
          </a:p>
          <a:p>
            <a:pPr>
              <a:spcBef>
                <a:spcPts val="1600"/>
              </a:spcBef>
            </a:pPr>
            <a:r>
              <a:rPr lang="ja-JP" altLang="en-US" sz="2000" b="1" u="sng" dirty="0">
                <a:solidFill>
                  <a:schemeClr val="tx1">
                    <a:lumMod val="75000"/>
                  </a:schemeClr>
                </a:solidFill>
                <a:latin typeface="Meiryo" panose="020B0604030504040204" pitchFamily="34" charset="-128"/>
                <a:ea typeface="Meiryo" panose="020B0604030504040204" pitchFamily="34" charset="-128"/>
              </a:rPr>
              <a:t>パターン</a:t>
            </a:r>
            <a:r>
              <a:rPr lang="ja-JP" altLang="en-US" sz="2000" b="1" u="sng">
                <a:solidFill>
                  <a:schemeClr val="tx1">
                    <a:lumMod val="75000"/>
                  </a:schemeClr>
                </a:solidFill>
                <a:latin typeface="Meiryo" panose="020B0604030504040204" pitchFamily="34" charset="-128"/>
                <a:ea typeface="Meiryo" panose="020B0604030504040204" pitchFamily="34" charset="-128"/>
              </a:rPr>
              <a:t>③：監視による常時検出＋自動対応</a:t>
            </a:r>
            <a:endParaRPr lang="en-US" altLang="ja-JP" sz="2000" b="1" u="sng" dirty="0">
              <a:solidFill>
                <a:schemeClr val="tx1">
                  <a:lumMod val="75000"/>
                </a:schemeClr>
              </a:solidFill>
              <a:latin typeface="Meiryo" panose="020B0604030504040204" pitchFamily="34" charset="-128"/>
              <a:ea typeface="Meiryo" panose="020B0604030504040204" pitchFamily="34" charset="-128"/>
            </a:endParaRPr>
          </a:p>
          <a:p>
            <a:pPr marL="1066731" lvl="1" indent="-457171">
              <a:buFont typeface="Arial" panose="020B0604020202020204" pitchFamily="34" charset="0"/>
              <a:buChar char="•"/>
            </a:pPr>
            <a:r>
              <a:rPr lang="ja-JP" altLang="en-US" sz="1667" dirty="0">
                <a:solidFill>
                  <a:schemeClr val="tx1">
                    <a:lumMod val="75000"/>
                  </a:schemeClr>
                </a:solidFill>
                <a:latin typeface="Meiryo" panose="020B0604030504040204" pitchFamily="34" charset="-128"/>
                <a:ea typeface="Meiryo" panose="020B0604030504040204" pitchFamily="34" charset="-128"/>
              </a:rPr>
              <a:t>対応方法を事前に定義</a:t>
            </a:r>
            <a:r>
              <a:rPr lang="en-US" altLang="ja-JP" sz="1667" dirty="0">
                <a:solidFill>
                  <a:schemeClr val="tx1">
                    <a:lumMod val="75000"/>
                  </a:schemeClr>
                </a:solidFill>
                <a:latin typeface="Meiryo" panose="020B0604030504040204" pitchFamily="34" charset="-128"/>
                <a:ea typeface="Meiryo" panose="020B0604030504040204" pitchFamily="34" charset="-128"/>
              </a:rPr>
              <a:t>(</a:t>
            </a:r>
            <a:r>
              <a:rPr lang="ja-JP" altLang="en-US" sz="1667" dirty="0">
                <a:solidFill>
                  <a:schemeClr val="tx1">
                    <a:lumMod val="75000"/>
                  </a:schemeClr>
                </a:solidFill>
                <a:latin typeface="Meiryo" panose="020B0604030504040204" pitchFamily="34" charset="-128"/>
                <a:ea typeface="Meiryo" panose="020B0604030504040204" pitchFamily="34" charset="-128"/>
              </a:rPr>
              <a:t>インスタンスの隔離、バケットの閉塞など</a:t>
            </a:r>
            <a:r>
              <a:rPr lang="en-US" altLang="ja-JP" sz="1667" dirty="0">
                <a:solidFill>
                  <a:schemeClr val="tx1">
                    <a:lumMod val="75000"/>
                  </a:schemeClr>
                </a:solidFill>
                <a:latin typeface="Meiryo" panose="020B0604030504040204" pitchFamily="34" charset="-128"/>
                <a:ea typeface="Meiryo" panose="020B0604030504040204" pitchFamily="34" charset="-128"/>
              </a:rPr>
              <a:t>)</a:t>
            </a:r>
          </a:p>
          <a:p>
            <a:pPr marL="1066731" lvl="1" indent="-457171">
              <a:buFont typeface="Arial" panose="020B0604020202020204" pitchFamily="34" charset="0"/>
              <a:buChar char="•"/>
            </a:pPr>
            <a:r>
              <a:rPr lang="en-US" altLang="ja-JP" sz="1667" dirty="0" err="1">
                <a:solidFill>
                  <a:schemeClr val="tx1">
                    <a:lumMod val="75000"/>
                  </a:schemeClr>
                </a:solidFill>
                <a:latin typeface="Meiryo" panose="020B0604030504040204" pitchFamily="34" charset="-128"/>
                <a:ea typeface="Meiryo" panose="020B0604030504040204" pitchFamily="34" charset="-128"/>
              </a:rPr>
              <a:t>EventBridge</a:t>
            </a:r>
            <a:r>
              <a:rPr lang="ja-JP" altLang="en-US" sz="1667">
                <a:solidFill>
                  <a:schemeClr val="tx1">
                    <a:lumMod val="75000"/>
                  </a:schemeClr>
                </a:solidFill>
                <a:latin typeface="Meiryo" panose="020B0604030504040204" pitchFamily="34" charset="-128"/>
                <a:ea typeface="Meiryo" panose="020B0604030504040204" pitchFamily="34" charset="-128"/>
              </a:rPr>
              <a:t>から</a:t>
            </a:r>
            <a:r>
              <a:rPr lang="ja-JP" altLang="en-US" sz="1667" dirty="0">
                <a:solidFill>
                  <a:schemeClr val="tx1">
                    <a:lumMod val="75000"/>
                  </a:schemeClr>
                </a:solidFill>
                <a:latin typeface="Meiryo" panose="020B0604030504040204" pitchFamily="34" charset="-128"/>
                <a:ea typeface="Meiryo" panose="020B0604030504040204" pitchFamily="34" charset="-128"/>
              </a:rPr>
              <a:t>自動対処</a:t>
            </a:r>
            <a:endParaRPr lang="en-US" altLang="ja-JP" sz="1667" dirty="0">
              <a:solidFill>
                <a:schemeClr val="tx1">
                  <a:lumMod val="75000"/>
                </a:schemeClr>
              </a:solidFill>
              <a:latin typeface="Meiryo" panose="020B0604030504040204" pitchFamily="34" charset="-128"/>
              <a:ea typeface="Meiryo" panose="020B0604030504040204" pitchFamily="34" charset="-128"/>
            </a:endParaRPr>
          </a:p>
          <a:p>
            <a:pPr marL="1066731" lvl="1" indent="-457171">
              <a:buFont typeface="Arial" panose="020B0604020202020204" pitchFamily="34" charset="0"/>
              <a:buChar char="•"/>
            </a:pPr>
            <a:r>
              <a:rPr lang="ja-JP" altLang="en-US" sz="1667" dirty="0">
                <a:solidFill>
                  <a:schemeClr val="tx1">
                    <a:lumMod val="75000"/>
                  </a:schemeClr>
                </a:solidFill>
                <a:latin typeface="Meiryo" panose="020B0604030504040204" pitchFamily="34" charset="-128"/>
                <a:ea typeface="Meiryo" panose="020B0604030504040204" pitchFamily="34" charset="-128"/>
              </a:rPr>
              <a:t>自動アーカイブし、結果を通知</a:t>
            </a:r>
            <a:endParaRPr lang="en-US" altLang="ja-JP" sz="1667" dirty="0">
              <a:solidFill>
                <a:schemeClr val="tx1">
                  <a:lumMod val="75000"/>
                </a:schemeClr>
              </a:solidFill>
              <a:latin typeface="Meiryo" panose="020B0604030504040204" pitchFamily="34" charset="-128"/>
              <a:ea typeface="Meiryo" panose="020B0604030504040204" pitchFamily="34" charset="-128"/>
            </a:endParaRPr>
          </a:p>
        </p:txBody>
      </p:sp>
      <p:sp>
        <p:nvSpPr>
          <p:cNvPr id="2" name="タイトル 1">
            <a:extLst>
              <a:ext uri="{FF2B5EF4-FFF2-40B4-BE49-F238E27FC236}">
                <a16:creationId xmlns:a16="http://schemas.microsoft.com/office/drawing/2014/main" id="{7BB5A8DA-9E12-EE4E-BB8B-0F2EB373E494}"/>
              </a:ext>
            </a:extLst>
          </p:cNvPr>
          <p:cNvSpPr>
            <a:spLocks noGrp="1"/>
          </p:cNvSpPr>
          <p:nvPr>
            <p:ph type="title"/>
          </p:nvPr>
        </p:nvSpPr>
        <p:spPr/>
        <p:txBody>
          <a:bodyPr/>
          <a:lstStyle/>
          <a:p>
            <a:r>
              <a:rPr lang="ja-JP" altLang="en-US" b="0">
                <a:gradFill>
                  <a:gsLst>
                    <a:gs pos="0">
                      <a:schemeClr val="tx1">
                        <a:lumMod val="75000"/>
                      </a:schemeClr>
                    </a:gs>
                    <a:gs pos="100000">
                      <a:schemeClr val="tx1">
                        <a:lumMod val="75000"/>
                      </a:schemeClr>
                    </a:gs>
                  </a:gsLst>
                  <a:lin ang="16200000" scaled="0"/>
                </a:gradFill>
              </a:rPr>
              <a:t>参考</a:t>
            </a:r>
            <a:r>
              <a:rPr lang="en-US" altLang="ja-JP" b="0" dirty="0">
                <a:gradFill>
                  <a:gsLst>
                    <a:gs pos="0">
                      <a:schemeClr val="tx1">
                        <a:lumMod val="75000"/>
                      </a:schemeClr>
                    </a:gs>
                    <a:gs pos="100000">
                      <a:schemeClr val="tx1">
                        <a:lumMod val="75000"/>
                      </a:schemeClr>
                    </a:gs>
                  </a:gsLst>
                  <a:lin ang="16200000" scaled="0"/>
                </a:gradFill>
              </a:rPr>
              <a:t>: Amazon </a:t>
            </a:r>
            <a:r>
              <a:rPr lang="en-US" altLang="ja-JP" b="0" dirty="0" err="1">
                <a:gradFill>
                  <a:gsLst>
                    <a:gs pos="0">
                      <a:schemeClr val="tx1">
                        <a:lumMod val="75000"/>
                      </a:schemeClr>
                    </a:gs>
                    <a:gs pos="100000">
                      <a:schemeClr val="tx1">
                        <a:lumMod val="75000"/>
                      </a:schemeClr>
                    </a:gs>
                  </a:gsLst>
                  <a:lin ang="16200000" scaled="0"/>
                </a:gradFill>
              </a:rPr>
              <a:t>GuardDuty</a:t>
            </a:r>
            <a:r>
              <a:rPr lang="ja-JP" altLang="en-US" b="0">
                <a:gradFill>
                  <a:gsLst>
                    <a:gs pos="0">
                      <a:schemeClr val="tx1">
                        <a:lumMod val="75000"/>
                      </a:schemeClr>
                    </a:gs>
                    <a:gs pos="100000">
                      <a:schemeClr val="tx1">
                        <a:lumMod val="75000"/>
                      </a:schemeClr>
                    </a:gs>
                  </a:gsLst>
                  <a:lin ang="16200000" scaled="0"/>
                </a:gradFill>
              </a:rPr>
              <a:t>検知への対応方針のパタン</a:t>
            </a:r>
            <a:endParaRPr lang="ja-JP" altLang="en-US" b="0"/>
          </a:p>
        </p:txBody>
      </p:sp>
      <p:sp>
        <p:nvSpPr>
          <p:cNvPr id="4" name="テキスト ボックス 3">
            <a:extLst>
              <a:ext uri="{FF2B5EF4-FFF2-40B4-BE49-F238E27FC236}">
                <a16:creationId xmlns:a16="http://schemas.microsoft.com/office/drawing/2014/main" id="{CEF066C3-8A03-59C6-B570-F79C260AAABD}"/>
              </a:ext>
            </a:extLst>
          </p:cNvPr>
          <p:cNvSpPr txBox="1"/>
          <p:nvPr/>
        </p:nvSpPr>
        <p:spPr>
          <a:xfrm>
            <a:off x="10607211" y="0"/>
            <a:ext cx="1584789" cy="369332"/>
          </a:xfrm>
          <a:prstGeom prst="rect">
            <a:avLst/>
          </a:prstGeom>
          <a:noFill/>
        </p:spPr>
        <p:txBody>
          <a:bodyPr wrap="square" anchor="ctr">
            <a:spAutoFit/>
          </a:bodyPr>
          <a:lstStyle/>
          <a:p>
            <a:pPr algn="ctr"/>
            <a:r>
              <a:rPr lang="en-US" altLang="ja-JP" sz="1800" b="0" i="0" dirty="0">
                <a:solidFill>
                  <a:schemeClr val="bg1">
                    <a:lumMod val="50000"/>
                  </a:schemeClr>
                </a:solidFill>
                <a:effectLst/>
                <a:latin typeface="Meiryo" panose="020B0604030504040204" pitchFamily="34" charset="-128"/>
                <a:ea typeface="Meiryo" panose="020B0604030504040204" pitchFamily="34" charset="-128"/>
              </a:rPr>
              <a:t>SEC04-BP03</a:t>
            </a:r>
            <a:endParaRPr lang="ja-JP" altLang="en-US">
              <a:solidFill>
                <a:schemeClr val="bg1">
                  <a:lumMod val="50000"/>
                </a:schemeClr>
              </a:solidFill>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34383814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16FAAFE-6DE5-DB46-A8F9-C24B25FAA668}"/>
              </a:ext>
            </a:extLst>
          </p:cNvPr>
          <p:cNvSpPr>
            <a:spLocks noGrp="1"/>
          </p:cNvSpPr>
          <p:nvPr>
            <p:ph type="title"/>
          </p:nvPr>
        </p:nvSpPr>
        <p:spPr/>
        <p:txBody>
          <a:bodyPr/>
          <a:lstStyle/>
          <a:p>
            <a:r>
              <a:rPr kumimoji="1" lang="ja-JP" altLang="en-US" sz="2800" b="0"/>
              <a:t>参考</a:t>
            </a:r>
            <a:r>
              <a:rPr kumimoji="1" lang="en-US" altLang="ja-JP" sz="2800" b="0" dirty="0"/>
              <a:t>: Security Hub</a:t>
            </a:r>
            <a:r>
              <a:rPr kumimoji="1" lang="ja-JP" altLang="en-US" sz="2800" b="0"/>
              <a:t>検知時の対応</a:t>
            </a:r>
          </a:p>
        </p:txBody>
      </p:sp>
      <p:sp>
        <p:nvSpPr>
          <p:cNvPr id="3" name="正方形/長方形 2">
            <a:extLst>
              <a:ext uri="{FF2B5EF4-FFF2-40B4-BE49-F238E27FC236}">
                <a16:creationId xmlns:a16="http://schemas.microsoft.com/office/drawing/2014/main" id="{D7D996B0-BEF9-FE47-A0D2-BD64174D648D}"/>
              </a:ext>
            </a:extLst>
          </p:cNvPr>
          <p:cNvSpPr/>
          <p:nvPr/>
        </p:nvSpPr>
        <p:spPr>
          <a:xfrm>
            <a:off x="10359872" y="2666834"/>
            <a:ext cx="1064720" cy="587812"/>
          </a:xfrm>
          <a:prstGeom prst="rect">
            <a:avLst/>
          </a:prstGeom>
          <a:solidFill>
            <a:schemeClr val="bg1"/>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kumimoji="1" lang="ja-JP" altLang="en-US" sz="1167" dirty="0">
              <a:solidFill>
                <a:schemeClr val="tx2"/>
              </a:solidFill>
              <a:latin typeface="Meiryo" panose="020B0604030504040204" pitchFamily="34" charset="-128"/>
              <a:ea typeface="Meiryo" panose="020B0604030504040204" pitchFamily="34" charset="-128"/>
            </a:endParaRPr>
          </a:p>
        </p:txBody>
      </p:sp>
      <p:sp>
        <p:nvSpPr>
          <p:cNvPr id="4" name="テキスト ボックス 3">
            <a:extLst>
              <a:ext uri="{FF2B5EF4-FFF2-40B4-BE49-F238E27FC236}">
                <a16:creationId xmlns:a16="http://schemas.microsoft.com/office/drawing/2014/main" id="{2DA61134-6A67-F44E-AE98-A148DDF27638}"/>
              </a:ext>
            </a:extLst>
          </p:cNvPr>
          <p:cNvSpPr txBox="1"/>
          <p:nvPr/>
        </p:nvSpPr>
        <p:spPr>
          <a:xfrm>
            <a:off x="10616599" y="2835547"/>
            <a:ext cx="678391" cy="297454"/>
          </a:xfrm>
          <a:prstGeom prst="rect">
            <a:avLst/>
          </a:prstGeom>
          <a:noFill/>
        </p:spPr>
        <p:txBody>
          <a:bodyPr wrap="none" rtlCol="0">
            <a:spAutoFit/>
          </a:bodyPr>
          <a:lstStyle/>
          <a:p>
            <a:r>
              <a:rPr kumimoji="1" lang="en-US" altLang="ja-JP" sz="1333" dirty="0">
                <a:solidFill>
                  <a:srgbClr val="00B050"/>
                </a:solidFill>
                <a:latin typeface="Meiryo" panose="020B0604030504040204" pitchFamily="34" charset="-128"/>
                <a:ea typeface="Meiryo" panose="020B0604030504040204" pitchFamily="34" charset="-128"/>
              </a:rPr>
              <a:t>100%</a:t>
            </a:r>
            <a:endParaRPr kumimoji="1" lang="ja-JP" altLang="en-US" sz="1333" dirty="0">
              <a:solidFill>
                <a:srgbClr val="00B050"/>
              </a:solidFill>
              <a:latin typeface="Meiryo" panose="020B0604030504040204" pitchFamily="34" charset="-128"/>
              <a:ea typeface="Meiryo" panose="020B0604030504040204" pitchFamily="34" charset="-128"/>
            </a:endParaRPr>
          </a:p>
        </p:txBody>
      </p:sp>
      <p:pic>
        <p:nvPicPr>
          <p:cNvPr id="5" name="Graphic 60">
            <a:extLst>
              <a:ext uri="{FF2B5EF4-FFF2-40B4-BE49-F238E27FC236}">
                <a16:creationId xmlns:a16="http://schemas.microsoft.com/office/drawing/2014/main" id="{0BDA92F7-C79D-384D-A907-2E41AF618C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9933" y="2399942"/>
            <a:ext cx="365127" cy="365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コンテンツ プレースホルダー 4">
            <a:extLst>
              <a:ext uri="{FF2B5EF4-FFF2-40B4-BE49-F238E27FC236}">
                <a16:creationId xmlns:a16="http://schemas.microsoft.com/office/drawing/2014/main" id="{C3444729-7C0B-7E47-8106-D667E35D9654}"/>
              </a:ext>
            </a:extLst>
          </p:cNvPr>
          <p:cNvSpPr txBox="1">
            <a:spLocks/>
          </p:cNvSpPr>
          <p:nvPr/>
        </p:nvSpPr>
        <p:spPr>
          <a:xfrm>
            <a:off x="266700" y="980729"/>
            <a:ext cx="11696700" cy="5196236"/>
          </a:xfrm>
        </p:spPr>
        <p:txBody>
          <a:bodyPr>
            <a:normAutofit/>
          </a:bodyPr>
          <a:lstStyle>
            <a:lvl1pPr marL="0" indent="0" algn="l" defTabSz="731520" rtl="0" eaLnBrk="1" latinLnBrk="0" hangingPunct="1">
              <a:spcBef>
                <a:spcPct val="20000"/>
              </a:spcBef>
              <a:buFontTx/>
              <a:buNone/>
              <a:defRPr sz="2600" b="0" i="0" kern="1200">
                <a:solidFill>
                  <a:schemeClr val="tx1"/>
                </a:solidFill>
                <a:latin typeface="Meiryo" panose="020B0604030504040204" pitchFamily="34" charset="-128"/>
                <a:ea typeface="Meiryo" panose="020B0604030504040204" pitchFamily="34" charset="-128"/>
                <a:cs typeface="Amazon Ember Regular" charset="0"/>
              </a:defRPr>
            </a:lvl1pPr>
            <a:lvl2pPr marL="715963" indent="-361950" algn="l" defTabSz="731520" rtl="0" eaLnBrk="1" latinLnBrk="0" hangingPunct="1">
              <a:spcBef>
                <a:spcPct val="20000"/>
              </a:spcBef>
              <a:buFont typeface="Arial"/>
              <a:buChar char="•"/>
              <a:tabLst/>
              <a:defRPr sz="2400" b="0" i="0" kern="1200">
                <a:solidFill>
                  <a:schemeClr val="tx1"/>
                </a:solidFill>
                <a:latin typeface="Meiryo" panose="020B0604030504040204" pitchFamily="34" charset="-128"/>
                <a:ea typeface="Meiryo" panose="020B0604030504040204" pitchFamily="34" charset="-128"/>
                <a:cs typeface="Amazon Ember Regular" charset="0"/>
              </a:defRPr>
            </a:lvl2pPr>
            <a:lvl3pPr marL="1071563" indent="-363538" algn="l" defTabSz="731520" rtl="0" eaLnBrk="1" latinLnBrk="0" hangingPunct="1">
              <a:spcBef>
                <a:spcPct val="20000"/>
              </a:spcBef>
              <a:buFont typeface="Arial"/>
              <a:buChar char="•"/>
              <a:tabLst/>
              <a:defRPr sz="2200" b="0" i="0" kern="1200">
                <a:solidFill>
                  <a:schemeClr val="tx1"/>
                </a:solidFill>
                <a:latin typeface="Meiryo" panose="020B0604030504040204" pitchFamily="34" charset="-128"/>
                <a:ea typeface="Meiryo" panose="020B0604030504040204" pitchFamily="34" charset="-128"/>
                <a:cs typeface="Amazon Ember Regular" charset="0"/>
              </a:defRPr>
            </a:lvl3pPr>
            <a:lvl4pPr marL="1466850" indent="-371475" algn="l" defTabSz="731520" rtl="0" eaLnBrk="1" latinLnBrk="0" hangingPunct="1">
              <a:spcBef>
                <a:spcPct val="20000"/>
              </a:spcBef>
              <a:buFont typeface="Arial" panose="020B0604020202020204" pitchFamily="34" charset="0"/>
              <a:buChar char="•"/>
              <a:tabLst/>
              <a:defRPr sz="2000" b="0" i="0" kern="1200">
                <a:solidFill>
                  <a:schemeClr val="tx1"/>
                </a:solidFill>
                <a:latin typeface="Meiryo" panose="020B0604030504040204" pitchFamily="34" charset="-128"/>
                <a:ea typeface="Meiryo" panose="020B0604030504040204" pitchFamily="34" charset="-128"/>
                <a:cs typeface="Amazon Ember Regular" charset="0"/>
              </a:defRPr>
            </a:lvl4pPr>
            <a:lvl5pPr marL="1822450" indent="-379413" algn="l" defTabSz="731520" rtl="0" eaLnBrk="1" latinLnBrk="0" hangingPunct="1">
              <a:spcBef>
                <a:spcPct val="20000"/>
              </a:spcBef>
              <a:buFont typeface="Arial" panose="020B0604020202020204" pitchFamily="34" charset="0"/>
              <a:buChar char="•"/>
              <a:tabLst/>
              <a:defRPr sz="1800" b="0" i="0" kern="1200">
                <a:solidFill>
                  <a:schemeClr val="tx1"/>
                </a:solidFill>
                <a:latin typeface="Meiryo" panose="020B0604030504040204" pitchFamily="34" charset="-128"/>
                <a:ea typeface="Meiryo" panose="020B0604030504040204" pitchFamily="34" charset="-128"/>
                <a:cs typeface="Amazon Ember Regular" charset="0"/>
              </a:defRPr>
            </a:lvl5pPr>
            <a:lvl6pPr marL="4023360" indent="-365760" algn="l" defTabSz="731520" rtl="0" eaLnBrk="1" latinLnBrk="0" hangingPunct="1">
              <a:spcBef>
                <a:spcPct val="20000"/>
              </a:spcBef>
              <a:buFont typeface="Arial"/>
              <a:buChar char="•"/>
              <a:defRPr sz="3200" kern="1200">
                <a:solidFill>
                  <a:schemeClr val="tx1"/>
                </a:solidFill>
                <a:latin typeface="+mn-lt"/>
                <a:ea typeface="+mn-ea"/>
                <a:cs typeface="+mn-cs"/>
              </a:defRPr>
            </a:lvl6pPr>
            <a:lvl7pPr marL="4754880" indent="-365760" algn="l" defTabSz="731520" rtl="0" eaLnBrk="1" latinLnBrk="0" hangingPunct="1">
              <a:spcBef>
                <a:spcPct val="20000"/>
              </a:spcBef>
              <a:buFont typeface="Arial"/>
              <a:buChar char="•"/>
              <a:defRPr sz="3200" kern="1200">
                <a:solidFill>
                  <a:schemeClr val="tx1"/>
                </a:solidFill>
                <a:latin typeface="+mn-lt"/>
                <a:ea typeface="+mn-ea"/>
                <a:cs typeface="+mn-cs"/>
              </a:defRPr>
            </a:lvl7pPr>
            <a:lvl8pPr marL="5486400" indent="-365760" algn="l" defTabSz="731520" rtl="0" eaLnBrk="1" latinLnBrk="0" hangingPunct="1">
              <a:spcBef>
                <a:spcPct val="20000"/>
              </a:spcBef>
              <a:buFont typeface="Arial"/>
              <a:buChar char="•"/>
              <a:defRPr sz="3200" kern="1200">
                <a:solidFill>
                  <a:schemeClr val="tx1"/>
                </a:solidFill>
                <a:latin typeface="+mn-lt"/>
                <a:ea typeface="+mn-ea"/>
                <a:cs typeface="+mn-cs"/>
              </a:defRPr>
            </a:lvl8pPr>
            <a:lvl9pPr marL="6217920" indent="-365760" algn="l" defTabSz="731520" rtl="0" eaLnBrk="1" latinLnBrk="0" hangingPunct="1">
              <a:spcBef>
                <a:spcPct val="20000"/>
              </a:spcBef>
              <a:buFont typeface="Arial"/>
              <a:buChar char="•"/>
              <a:defRPr sz="3200" kern="1200">
                <a:solidFill>
                  <a:schemeClr val="tx1"/>
                </a:solidFill>
                <a:latin typeface="+mn-lt"/>
                <a:ea typeface="+mn-ea"/>
                <a:cs typeface="+mn-cs"/>
              </a:defRPr>
            </a:lvl9pPr>
          </a:lstStyle>
          <a:p>
            <a:r>
              <a:rPr lang="ja-JP" altLang="en-US" sz="1667"/>
              <a:t>自動対応を実装しない場合は、検知後の対応を検討する必要がある。</a:t>
            </a:r>
          </a:p>
        </p:txBody>
      </p:sp>
      <p:sp>
        <p:nvSpPr>
          <p:cNvPr id="7" name="正方形/長方形 6">
            <a:extLst>
              <a:ext uri="{FF2B5EF4-FFF2-40B4-BE49-F238E27FC236}">
                <a16:creationId xmlns:a16="http://schemas.microsoft.com/office/drawing/2014/main" id="{05082FF1-F30C-9B48-8997-FB69D5837E32}"/>
              </a:ext>
            </a:extLst>
          </p:cNvPr>
          <p:cNvSpPr/>
          <p:nvPr/>
        </p:nvSpPr>
        <p:spPr>
          <a:xfrm>
            <a:off x="442697" y="1365573"/>
            <a:ext cx="11269927" cy="447803"/>
          </a:xfrm>
          <a:prstGeom prst="rect">
            <a:avLst/>
          </a:prstGeom>
          <a:solidFill>
            <a:schemeClr val="tx1">
              <a:lumMod val="75000"/>
            </a:schemeClr>
          </a:solidFill>
          <a:ln>
            <a:solidFill>
              <a:srgbClr val="163D51"/>
            </a:solidFill>
          </a:ln>
          <a:effectLst/>
        </p:spPr>
        <p:style>
          <a:lnRef idx="1">
            <a:schemeClr val="accent1"/>
          </a:lnRef>
          <a:fillRef idx="3">
            <a:schemeClr val="accent1"/>
          </a:fillRef>
          <a:effectRef idx="2">
            <a:schemeClr val="accent1"/>
          </a:effectRef>
          <a:fontRef idx="minor">
            <a:schemeClr val="lt1"/>
          </a:fontRef>
        </p:style>
        <p:txBody>
          <a:bodyPr lIns="48000" tIns="48000" rIns="48000" bIns="48000" rtlCol="0" anchor="ctr"/>
          <a:lstStyle/>
          <a:p>
            <a:pPr algn="ctr"/>
            <a:r>
              <a:rPr kumimoji="1" lang="en-US" altLang="ja-JP" sz="2333" dirty="0">
                <a:gradFill>
                  <a:gsLst>
                    <a:gs pos="0">
                      <a:schemeClr val="bg1"/>
                    </a:gs>
                    <a:gs pos="100000">
                      <a:schemeClr val="bg1"/>
                    </a:gs>
                  </a:gsLst>
                  <a:lin ang="16200000" scaled="0"/>
                </a:gradFill>
                <a:latin typeface="Meiryo" panose="020B0604030504040204" pitchFamily="34" charset="-128"/>
                <a:ea typeface="Meiryo" panose="020B0604030504040204" pitchFamily="34" charset="-128"/>
              </a:rPr>
              <a:t>Security Hub</a:t>
            </a:r>
            <a:r>
              <a:rPr kumimoji="1" lang="ja-JP" altLang="en-US" sz="2333">
                <a:gradFill>
                  <a:gsLst>
                    <a:gs pos="0">
                      <a:schemeClr val="bg1"/>
                    </a:gs>
                    <a:gs pos="100000">
                      <a:schemeClr val="bg1"/>
                    </a:gs>
                  </a:gsLst>
                  <a:lin ang="16200000" scaled="0"/>
                </a:gradFill>
                <a:latin typeface="Meiryo" panose="020B0604030504040204" pitchFamily="34" charset="-128"/>
                <a:ea typeface="Meiryo" panose="020B0604030504040204" pitchFamily="34" charset="-128"/>
              </a:rPr>
              <a:t>検知時の対応の流れ（一例）</a:t>
            </a:r>
            <a:endParaRPr kumimoji="1" lang="ja-JP" altLang="en-US" sz="2333" dirty="0">
              <a:gradFill>
                <a:gsLst>
                  <a:gs pos="0">
                    <a:schemeClr val="bg1"/>
                  </a:gs>
                  <a:gs pos="100000">
                    <a:schemeClr val="bg1"/>
                  </a:gs>
                </a:gsLst>
                <a:lin ang="16200000" scaled="0"/>
              </a:gradFill>
              <a:latin typeface="Meiryo" panose="020B0604030504040204" pitchFamily="34" charset="-128"/>
              <a:ea typeface="Meiryo" panose="020B0604030504040204" pitchFamily="34" charset="-128"/>
            </a:endParaRPr>
          </a:p>
        </p:txBody>
      </p:sp>
      <p:pic>
        <p:nvPicPr>
          <p:cNvPr id="8" name="Graphic 35">
            <a:extLst>
              <a:ext uri="{FF2B5EF4-FFF2-40B4-BE49-F238E27FC236}">
                <a16:creationId xmlns:a16="http://schemas.microsoft.com/office/drawing/2014/main" id="{75F3C148-EDC5-6B45-985A-AC58C7686D26}"/>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39933" y="2889520"/>
            <a:ext cx="365127" cy="365126"/>
          </a:xfrm>
          <a:prstGeom prst="rect">
            <a:avLst/>
          </a:prstGeom>
        </p:spPr>
      </p:pic>
      <p:cxnSp>
        <p:nvCxnSpPr>
          <p:cNvPr id="9" name="Straight Arrow Connector 50">
            <a:extLst>
              <a:ext uri="{FF2B5EF4-FFF2-40B4-BE49-F238E27FC236}">
                <a16:creationId xmlns:a16="http://schemas.microsoft.com/office/drawing/2014/main" id="{23BBB1A2-BC39-C24B-BB2C-443EE5874204}"/>
              </a:ext>
            </a:extLst>
          </p:cNvPr>
          <p:cNvCxnSpPr>
            <a:cxnSpLocks/>
            <a:stCxn id="8" idx="3"/>
            <a:endCxn id="10" idx="1"/>
          </p:cNvCxnSpPr>
          <p:nvPr/>
        </p:nvCxnSpPr>
        <p:spPr>
          <a:xfrm>
            <a:off x="1105061" y="3072083"/>
            <a:ext cx="192597" cy="0"/>
          </a:xfrm>
          <a:prstGeom prst="straightConnector1">
            <a:avLst/>
          </a:prstGeom>
          <a:ln w="12700">
            <a:solidFill>
              <a:srgbClr val="545B64"/>
            </a:solidFill>
            <a:headEnd type="none" w="med" len="sm"/>
            <a:tailEnd type="triangle"/>
          </a:ln>
        </p:spPr>
        <p:style>
          <a:lnRef idx="1">
            <a:schemeClr val="accent1"/>
          </a:lnRef>
          <a:fillRef idx="0">
            <a:schemeClr val="accent1"/>
          </a:fillRef>
          <a:effectRef idx="0">
            <a:schemeClr val="accent1"/>
          </a:effectRef>
          <a:fontRef idx="minor">
            <a:schemeClr val="tx1"/>
          </a:fontRef>
        </p:style>
      </p:cxnSp>
      <p:pic>
        <p:nvPicPr>
          <p:cNvPr id="10" name="Graphic 19">
            <a:extLst>
              <a:ext uri="{FF2B5EF4-FFF2-40B4-BE49-F238E27FC236}">
                <a16:creationId xmlns:a16="http://schemas.microsoft.com/office/drawing/2014/main" id="{E2C654FF-F867-8D4C-BB2C-E55D7D246C5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97658" y="2889520"/>
            <a:ext cx="365126" cy="365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テキスト ボックス 10">
            <a:extLst>
              <a:ext uri="{FF2B5EF4-FFF2-40B4-BE49-F238E27FC236}">
                <a16:creationId xmlns:a16="http://schemas.microsoft.com/office/drawing/2014/main" id="{028D7C8B-4500-7B47-8931-330EC3113187}"/>
              </a:ext>
            </a:extLst>
          </p:cNvPr>
          <p:cNvSpPr txBox="1"/>
          <p:nvPr/>
        </p:nvSpPr>
        <p:spPr>
          <a:xfrm>
            <a:off x="2711624" y="4791065"/>
            <a:ext cx="2052903" cy="348878"/>
          </a:xfrm>
          <a:prstGeom prst="rect">
            <a:avLst/>
          </a:prstGeom>
          <a:noFill/>
        </p:spPr>
        <p:txBody>
          <a:bodyPr wrap="square" rtlCol="0">
            <a:spAutoFit/>
          </a:bodyPr>
          <a:lstStyle/>
          <a:p>
            <a:r>
              <a:rPr kumimoji="1" lang="ja-JP" altLang="en-US" sz="1667">
                <a:latin typeface="Meiryo" panose="020B0604030504040204" pitchFamily="34" charset="-128"/>
                <a:ea typeface="Meiryo" panose="020B0604030504040204" pitchFamily="34" charset="-128"/>
              </a:rPr>
              <a:t>②初動対応</a:t>
            </a:r>
            <a:endParaRPr kumimoji="1" lang="ja-JP" altLang="en-US" sz="1667" dirty="0">
              <a:latin typeface="Meiryo" panose="020B0604030504040204" pitchFamily="34" charset="-128"/>
              <a:ea typeface="Meiryo" panose="020B0604030504040204" pitchFamily="34" charset="-128"/>
            </a:endParaRPr>
          </a:p>
        </p:txBody>
      </p:sp>
      <p:sp>
        <p:nvSpPr>
          <p:cNvPr id="12" name="テキスト ボックス 11">
            <a:extLst>
              <a:ext uri="{FF2B5EF4-FFF2-40B4-BE49-F238E27FC236}">
                <a16:creationId xmlns:a16="http://schemas.microsoft.com/office/drawing/2014/main" id="{99FCA345-13D5-9D47-A286-91AA9DF1834F}"/>
              </a:ext>
            </a:extLst>
          </p:cNvPr>
          <p:cNvSpPr txBox="1"/>
          <p:nvPr/>
        </p:nvSpPr>
        <p:spPr>
          <a:xfrm>
            <a:off x="466538" y="4791064"/>
            <a:ext cx="2029063" cy="348878"/>
          </a:xfrm>
          <a:prstGeom prst="rect">
            <a:avLst/>
          </a:prstGeom>
          <a:noFill/>
        </p:spPr>
        <p:txBody>
          <a:bodyPr wrap="square" rtlCol="0">
            <a:spAutoFit/>
          </a:bodyPr>
          <a:lstStyle/>
          <a:p>
            <a:r>
              <a:rPr kumimoji="1" lang="en-US" altLang="ja-JP" sz="1667" dirty="0">
                <a:latin typeface="Meiryo" panose="020B0604030504040204" pitchFamily="34" charset="-128"/>
                <a:ea typeface="Meiryo" panose="020B0604030504040204" pitchFamily="34" charset="-128"/>
              </a:rPr>
              <a:t>①Failed</a:t>
            </a:r>
            <a:r>
              <a:rPr kumimoji="1" lang="ja-JP" altLang="en-US" sz="1667">
                <a:latin typeface="Meiryo" panose="020B0604030504040204" pitchFamily="34" charset="-128"/>
                <a:ea typeface="Meiryo" panose="020B0604030504040204" pitchFamily="34" charset="-128"/>
              </a:rPr>
              <a:t>の検知</a:t>
            </a:r>
            <a:endParaRPr kumimoji="1" lang="ja-JP" altLang="en-US" sz="1667" dirty="0">
              <a:latin typeface="Meiryo" panose="020B0604030504040204" pitchFamily="34" charset="-128"/>
              <a:ea typeface="Meiryo" panose="020B0604030504040204" pitchFamily="34" charset="-128"/>
            </a:endParaRPr>
          </a:p>
        </p:txBody>
      </p:sp>
      <p:sp>
        <p:nvSpPr>
          <p:cNvPr id="13" name="テキスト ボックス 12">
            <a:extLst>
              <a:ext uri="{FF2B5EF4-FFF2-40B4-BE49-F238E27FC236}">
                <a16:creationId xmlns:a16="http://schemas.microsoft.com/office/drawing/2014/main" id="{49DDAE69-5224-C249-AB9B-C7401E65457D}"/>
              </a:ext>
            </a:extLst>
          </p:cNvPr>
          <p:cNvSpPr txBox="1"/>
          <p:nvPr/>
        </p:nvSpPr>
        <p:spPr>
          <a:xfrm>
            <a:off x="5126524" y="4791064"/>
            <a:ext cx="2064091" cy="348878"/>
          </a:xfrm>
          <a:prstGeom prst="rect">
            <a:avLst/>
          </a:prstGeom>
          <a:noFill/>
        </p:spPr>
        <p:txBody>
          <a:bodyPr wrap="none" rtlCol="0">
            <a:spAutoFit/>
          </a:bodyPr>
          <a:lstStyle/>
          <a:p>
            <a:r>
              <a:rPr kumimoji="1" lang="ja-JP" altLang="en-US" sz="1667">
                <a:latin typeface="Meiryo" panose="020B0604030504040204" pitchFamily="34" charset="-128"/>
                <a:ea typeface="Meiryo" panose="020B0604030504040204" pitchFamily="34" charset="-128"/>
              </a:rPr>
              <a:t>③</a:t>
            </a:r>
            <a:r>
              <a:rPr kumimoji="1" lang="en-US" altLang="ja-JP" sz="1667" dirty="0">
                <a:latin typeface="Meiryo" panose="020B0604030504040204" pitchFamily="34" charset="-128"/>
                <a:ea typeface="Meiryo" panose="020B0604030504040204" pitchFamily="34" charset="-128"/>
              </a:rPr>
              <a:t>Failed</a:t>
            </a:r>
            <a:r>
              <a:rPr kumimoji="1" lang="ja-JP" altLang="en-US" sz="1667">
                <a:latin typeface="Meiryo" panose="020B0604030504040204" pitchFamily="34" charset="-128"/>
                <a:ea typeface="Meiryo" panose="020B0604030504040204" pitchFamily="34" charset="-128"/>
              </a:rPr>
              <a:t>内容の対応</a:t>
            </a:r>
            <a:endParaRPr kumimoji="1" lang="ja-JP" altLang="en-US" sz="1667" dirty="0">
              <a:latin typeface="Meiryo" panose="020B0604030504040204" pitchFamily="34" charset="-128"/>
              <a:ea typeface="Meiryo" panose="020B0604030504040204" pitchFamily="34" charset="-128"/>
            </a:endParaRPr>
          </a:p>
        </p:txBody>
      </p:sp>
      <p:sp>
        <p:nvSpPr>
          <p:cNvPr id="14" name="テキスト ボックス 13">
            <a:extLst>
              <a:ext uri="{FF2B5EF4-FFF2-40B4-BE49-F238E27FC236}">
                <a16:creationId xmlns:a16="http://schemas.microsoft.com/office/drawing/2014/main" id="{28B823A1-791D-1947-B1EF-F986BE5CF362}"/>
              </a:ext>
            </a:extLst>
          </p:cNvPr>
          <p:cNvSpPr txBox="1"/>
          <p:nvPr/>
        </p:nvSpPr>
        <p:spPr>
          <a:xfrm>
            <a:off x="7404488" y="4800747"/>
            <a:ext cx="1890261" cy="348878"/>
          </a:xfrm>
          <a:prstGeom prst="rect">
            <a:avLst/>
          </a:prstGeom>
          <a:noFill/>
        </p:spPr>
        <p:txBody>
          <a:bodyPr wrap="none" rtlCol="0">
            <a:spAutoFit/>
          </a:bodyPr>
          <a:lstStyle/>
          <a:p>
            <a:r>
              <a:rPr kumimoji="1" lang="ja-JP" altLang="en-US" sz="1667">
                <a:latin typeface="Meiryo" panose="020B0604030504040204" pitchFamily="34" charset="-128"/>
                <a:ea typeface="Meiryo" panose="020B0604030504040204" pitchFamily="34" charset="-128"/>
              </a:rPr>
              <a:t>④準拠状況の確認</a:t>
            </a:r>
            <a:endParaRPr kumimoji="1" lang="ja-JP" altLang="en-US" sz="1667" dirty="0">
              <a:latin typeface="Meiryo" panose="020B0604030504040204" pitchFamily="34" charset="-128"/>
              <a:ea typeface="Meiryo" panose="020B0604030504040204" pitchFamily="34" charset="-128"/>
            </a:endParaRPr>
          </a:p>
        </p:txBody>
      </p:sp>
      <p:sp>
        <p:nvSpPr>
          <p:cNvPr id="15" name="テキスト ボックス 14">
            <a:extLst>
              <a:ext uri="{FF2B5EF4-FFF2-40B4-BE49-F238E27FC236}">
                <a16:creationId xmlns:a16="http://schemas.microsoft.com/office/drawing/2014/main" id="{31E2CD1B-F3E5-6B4C-BFEC-B712EBADCED1}"/>
              </a:ext>
            </a:extLst>
          </p:cNvPr>
          <p:cNvSpPr txBox="1"/>
          <p:nvPr/>
        </p:nvSpPr>
        <p:spPr>
          <a:xfrm>
            <a:off x="9651264" y="4788499"/>
            <a:ext cx="1037463" cy="348878"/>
          </a:xfrm>
          <a:prstGeom prst="rect">
            <a:avLst/>
          </a:prstGeom>
          <a:noFill/>
        </p:spPr>
        <p:txBody>
          <a:bodyPr wrap="none" rtlCol="0">
            <a:spAutoFit/>
          </a:bodyPr>
          <a:lstStyle/>
          <a:p>
            <a:r>
              <a:rPr kumimoji="1" lang="ja-JP" altLang="en-US" sz="1667">
                <a:latin typeface="Meiryo" panose="020B0604030504040204" pitchFamily="34" charset="-128"/>
                <a:ea typeface="Meiryo" panose="020B0604030504040204" pitchFamily="34" charset="-128"/>
              </a:rPr>
              <a:t>⑤正常化</a:t>
            </a:r>
            <a:endParaRPr kumimoji="1" lang="ja-JP" altLang="en-US" sz="1667" dirty="0">
              <a:latin typeface="Meiryo" panose="020B0604030504040204" pitchFamily="34" charset="-128"/>
              <a:ea typeface="Meiryo" panose="020B0604030504040204" pitchFamily="34" charset="-128"/>
            </a:endParaRPr>
          </a:p>
        </p:txBody>
      </p:sp>
      <p:sp>
        <p:nvSpPr>
          <p:cNvPr id="16" name="テキスト ボックス 15">
            <a:extLst>
              <a:ext uri="{FF2B5EF4-FFF2-40B4-BE49-F238E27FC236}">
                <a16:creationId xmlns:a16="http://schemas.microsoft.com/office/drawing/2014/main" id="{07305E9D-42AA-9245-9C5E-B37B3D924AE2}"/>
              </a:ext>
            </a:extLst>
          </p:cNvPr>
          <p:cNvSpPr txBox="1"/>
          <p:nvPr/>
        </p:nvSpPr>
        <p:spPr>
          <a:xfrm>
            <a:off x="2736825" y="5160397"/>
            <a:ext cx="2005552" cy="707886"/>
          </a:xfrm>
          <a:prstGeom prst="rect">
            <a:avLst/>
          </a:prstGeom>
          <a:noFill/>
        </p:spPr>
        <p:txBody>
          <a:bodyPr wrap="square" rtlCol="0">
            <a:spAutoFit/>
          </a:bodyPr>
          <a:lstStyle/>
          <a:p>
            <a:pPr marL="95246" indent="-95246">
              <a:buFont typeface="Arial" panose="020B0604020202020204" pitchFamily="34" charset="0"/>
              <a:buChar char="•"/>
            </a:pPr>
            <a:r>
              <a:rPr kumimoji="1" lang="ja-JP" altLang="en-US" sz="1000">
                <a:latin typeface="Meiryo" panose="020B0604030504040204" pitchFamily="34" charset="-128"/>
                <a:ea typeface="Meiryo" panose="020B0604030504040204" pitchFamily="34" charset="-128"/>
              </a:rPr>
              <a:t>インシデント管理</a:t>
            </a:r>
            <a:endParaRPr kumimoji="1" lang="en-US" altLang="ja-JP" sz="1000" dirty="0">
              <a:latin typeface="Meiryo" panose="020B0604030504040204" pitchFamily="34" charset="-128"/>
              <a:ea typeface="Meiryo" panose="020B0604030504040204" pitchFamily="34" charset="-128"/>
            </a:endParaRPr>
          </a:p>
          <a:p>
            <a:pPr marL="95246" indent="-95246">
              <a:buFont typeface="Arial" panose="020B0604020202020204" pitchFamily="34" charset="0"/>
              <a:buChar char="•"/>
            </a:pPr>
            <a:r>
              <a:rPr kumimoji="1" lang="ja-JP" altLang="en-US" sz="1000">
                <a:latin typeface="Meiryo" panose="020B0604030504040204" pitchFamily="34" charset="-128"/>
                <a:ea typeface="Meiryo" panose="020B0604030504040204" pitchFamily="34" charset="-128"/>
              </a:rPr>
              <a:t>所管部門への通知</a:t>
            </a:r>
            <a:endParaRPr kumimoji="1" lang="en-US" altLang="ja-JP" sz="1000" dirty="0">
              <a:latin typeface="Meiryo" panose="020B0604030504040204" pitchFamily="34" charset="-128"/>
              <a:ea typeface="Meiryo" panose="020B0604030504040204" pitchFamily="34" charset="-128"/>
            </a:endParaRPr>
          </a:p>
          <a:p>
            <a:pPr marL="95246" indent="-95246">
              <a:buFont typeface="Arial" panose="020B0604020202020204" pitchFamily="34" charset="0"/>
              <a:buChar char="•"/>
            </a:pPr>
            <a:r>
              <a:rPr kumimoji="1" lang="ja-JP" altLang="en-US" sz="1000">
                <a:latin typeface="Meiryo" panose="020B0604030504040204" pitchFamily="34" charset="-128"/>
                <a:ea typeface="Meiryo" panose="020B0604030504040204" pitchFamily="34" charset="-128"/>
              </a:rPr>
              <a:t>通知の停止</a:t>
            </a:r>
            <a:r>
              <a:rPr kumimoji="1" lang="en-US" altLang="ja-JP" sz="1000" dirty="0">
                <a:latin typeface="Meiryo" panose="020B0604030504040204" pitchFamily="34" charset="-128"/>
                <a:ea typeface="Meiryo" panose="020B0604030504040204" pitchFamily="34" charset="-128"/>
              </a:rPr>
              <a:t>(</a:t>
            </a:r>
            <a:r>
              <a:rPr kumimoji="1" lang="ja-JP" altLang="en-US" sz="1000">
                <a:latin typeface="Meiryo" panose="020B0604030504040204" pitchFamily="34" charset="-128"/>
                <a:ea typeface="Meiryo" panose="020B0604030504040204" pitchFamily="34" charset="-128"/>
              </a:rPr>
              <a:t>「</a:t>
            </a:r>
            <a:r>
              <a:rPr kumimoji="1" lang="ja-JP" altLang="en-US" sz="1000" b="1">
                <a:latin typeface="Meiryo" panose="020B0604030504040204" pitchFamily="34" charset="-128"/>
                <a:ea typeface="Meiryo" panose="020B0604030504040204" pitchFamily="34" charset="-128"/>
              </a:rPr>
              <a:t>通知済み</a:t>
            </a:r>
            <a:r>
              <a:rPr kumimoji="1" lang="ja-JP" altLang="en-US" sz="1000">
                <a:latin typeface="Meiryo" panose="020B0604030504040204" pitchFamily="34" charset="-128"/>
                <a:ea typeface="Meiryo" panose="020B0604030504040204" pitchFamily="34" charset="-128"/>
              </a:rPr>
              <a:t>」に変更</a:t>
            </a:r>
            <a:r>
              <a:rPr kumimoji="1" lang="en-US" altLang="ja-JP" sz="1000" dirty="0">
                <a:latin typeface="Meiryo" panose="020B0604030504040204" pitchFamily="34" charset="-128"/>
                <a:ea typeface="Meiryo" panose="020B0604030504040204" pitchFamily="34" charset="-128"/>
              </a:rPr>
              <a:t>)</a:t>
            </a:r>
          </a:p>
        </p:txBody>
      </p:sp>
      <p:sp>
        <p:nvSpPr>
          <p:cNvPr id="17" name="テキスト ボックス 16">
            <a:extLst>
              <a:ext uri="{FF2B5EF4-FFF2-40B4-BE49-F238E27FC236}">
                <a16:creationId xmlns:a16="http://schemas.microsoft.com/office/drawing/2014/main" id="{82E19625-88D2-A945-ABB5-2F2E0324FFD1}"/>
              </a:ext>
            </a:extLst>
          </p:cNvPr>
          <p:cNvSpPr txBox="1"/>
          <p:nvPr/>
        </p:nvSpPr>
        <p:spPr>
          <a:xfrm>
            <a:off x="468141" y="5167519"/>
            <a:ext cx="1846535" cy="246221"/>
          </a:xfrm>
          <a:prstGeom prst="rect">
            <a:avLst/>
          </a:prstGeom>
          <a:noFill/>
        </p:spPr>
        <p:txBody>
          <a:bodyPr wrap="square" rtlCol="0">
            <a:spAutoFit/>
          </a:bodyPr>
          <a:lstStyle/>
          <a:p>
            <a:pPr marL="95246" indent="-95246">
              <a:buFont typeface="Arial" panose="020B0604020202020204" pitchFamily="34" charset="0"/>
              <a:buChar char="•"/>
            </a:pPr>
            <a:r>
              <a:rPr kumimoji="1" lang="ja-JP" altLang="en-US" sz="1000">
                <a:latin typeface="Meiryo" panose="020B0604030504040204" pitchFamily="34" charset="-128"/>
                <a:ea typeface="Meiryo" panose="020B0604030504040204" pitchFamily="34" charset="-128"/>
              </a:rPr>
              <a:t>インシデントの検知</a:t>
            </a:r>
            <a:endParaRPr kumimoji="1" lang="en-US" altLang="ja-JP" sz="1000" dirty="0">
              <a:latin typeface="Meiryo" panose="020B0604030504040204" pitchFamily="34" charset="-128"/>
              <a:ea typeface="Meiryo" panose="020B0604030504040204" pitchFamily="34" charset="-128"/>
            </a:endParaRPr>
          </a:p>
        </p:txBody>
      </p:sp>
      <p:cxnSp>
        <p:nvCxnSpPr>
          <p:cNvPr id="18" name="直線コネクタ 17">
            <a:extLst>
              <a:ext uri="{FF2B5EF4-FFF2-40B4-BE49-F238E27FC236}">
                <a16:creationId xmlns:a16="http://schemas.microsoft.com/office/drawing/2014/main" id="{6EB66F5C-39CB-0345-A75E-2BE8DDCFC49A}"/>
              </a:ext>
            </a:extLst>
          </p:cNvPr>
          <p:cNvCxnSpPr>
            <a:cxnSpLocks/>
          </p:cNvCxnSpPr>
          <p:nvPr/>
        </p:nvCxnSpPr>
        <p:spPr>
          <a:xfrm>
            <a:off x="442698" y="4791064"/>
            <a:ext cx="2052903" cy="0"/>
          </a:xfrm>
          <a:prstGeom prst="line">
            <a:avLst/>
          </a:prstGeom>
          <a:ln w="22225">
            <a:solidFill>
              <a:srgbClr val="545B64"/>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19" name="星 7 18">
            <a:extLst>
              <a:ext uri="{FF2B5EF4-FFF2-40B4-BE49-F238E27FC236}">
                <a16:creationId xmlns:a16="http://schemas.microsoft.com/office/drawing/2014/main" id="{3882985B-3396-864C-846E-BB05194665ED}"/>
              </a:ext>
            </a:extLst>
          </p:cNvPr>
          <p:cNvSpPr/>
          <p:nvPr/>
        </p:nvSpPr>
        <p:spPr>
          <a:xfrm>
            <a:off x="927583" y="2405027"/>
            <a:ext cx="177477" cy="177477"/>
          </a:xfrm>
          <a:prstGeom prst="star7">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kumimoji="1" lang="ja-JP" altLang="en-US" sz="1167" dirty="0">
              <a:solidFill>
                <a:schemeClr val="tx2"/>
              </a:solidFill>
              <a:latin typeface="Meiryo" panose="020B0604030504040204" pitchFamily="34" charset="-128"/>
              <a:ea typeface="Meiryo" panose="020B0604030504040204" pitchFamily="34" charset="-128"/>
            </a:endParaRPr>
          </a:p>
        </p:txBody>
      </p:sp>
      <p:cxnSp>
        <p:nvCxnSpPr>
          <p:cNvPr id="20" name="直線矢印コネクタ 19">
            <a:extLst>
              <a:ext uri="{FF2B5EF4-FFF2-40B4-BE49-F238E27FC236}">
                <a16:creationId xmlns:a16="http://schemas.microsoft.com/office/drawing/2014/main" id="{60D4ED82-A99E-7141-9861-FD502102A86D}"/>
              </a:ext>
            </a:extLst>
          </p:cNvPr>
          <p:cNvCxnSpPr>
            <a:cxnSpLocks/>
            <a:stCxn id="5" idx="2"/>
            <a:endCxn id="8" idx="0"/>
          </p:cNvCxnSpPr>
          <p:nvPr/>
        </p:nvCxnSpPr>
        <p:spPr>
          <a:xfrm>
            <a:off x="922497" y="2765068"/>
            <a:ext cx="0" cy="124452"/>
          </a:xfrm>
          <a:prstGeom prst="straightConnector1">
            <a:avLst/>
          </a:prstGeom>
          <a:ln w="12700">
            <a:solidFill>
              <a:srgbClr val="545B64"/>
            </a:solidFill>
            <a:headEnd type="none" w="med" len="sm"/>
            <a:tailEnd type="triangle"/>
          </a:ln>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9606B08A-DA7B-AA42-9090-EFE1D3AC1EF1}"/>
              </a:ext>
            </a:extLst>
          </p:cNvPr>
          <p:cNvCxnSpPr>
            <a:cxnSpLocks/>
          </p:cNvCxnSpPr>
          <p:nvPr/>
        </p:nvCxnSpPr>
        <p:spPr>
          <a:xfrm>
            <a:off x="2711624" y="4791064"/>
            <a:ext cx="2052903" cy="0"/>
          </a:xfrm>
          <a:prstGeom prst="line">
            <a:avLst/>
          </a:prstGeom>
          <a:ln w="22225">
            <a:solidFill>
              <a:srgbClr val="545B64"/>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B76CF2F2-920B-8444-ABCE-7E08D1587921}"/>
              </a:ext>
            </a:extLst>
          </p:cNvPr>
          <p:cNvCxnSpPr>
            <a:cxnSpLocks/>
          </p:cNvCxnSpPr>
          <p:nvPr/>
        </p:nvCxnSpPr>
        <p:spPr>
          <a:xfrm>
            <a:off x="5126524" y="4791064"/>
            <a:ext cx="2052903" cy="0"/>
          </a:xfrm>
          <a:prstGeom prst="line">
            <a:avLst/>
          </a:prstGeom>
          <a:ln w="22225">
            <a:solidFill>
              <a:srgbClr val="545B64"/>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23" name="直線コネクタ 22">
            <a:extLst>
              <a:ext uri="{FF2B5EF4-FFF2-40B4-BE49-F238E27FC236}">
                <a16:creationId xmlns:a16="http://schemas.microsoft.com/office/drawing/2014/main" id="{5462BB5B-7F60-AD44-AC85-4234CC4494D6}"/>
              </a:ext>
            </a:extLst>
          </p:cNvPr>
          <p:cNvCxnSpPr>
            <a:cxnSpLocks/>
          </p:cNvCxnSpPr>
          <p:nvPr/>
        </p:nvCxnSpPr>
        <p:spPr>
          <a:xfrm>
            <a:off x="7409714" y="4791064"/>
            <a:ext cx="2052903" cy="0"/>
          </a:xfrm>
          <a:prstGeom prst="line">
            <a:avLst/>
          </a:prstGeom>
          <a:ln w="22225">
            <a:solidFill>
              <a:srgbClr val="545B64"/>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24" name="直線コネクタ 23">
            <a:extLst>
              <a:ext uri="{FF2B5EF4-FFF2-40B4-BE49-F238E27FC236}">
                <a16:creationId xmlns:a16="http://schemas.microsoft.com/office/drawing/2014/main" id="{A62BFD6A-EB33-1645-A860-7C89D940667E}"/>
              </a:ext>
            </a:extLst>
          </p:cNvPr>
          <p:cNvCxnSpPr>
            <a:cxnSpLocks/>
          </p:cNvCxnSpPr>
          <p:nvPr/>
        </p:nvCxnSpPr>
        <p:spPr>
          <a:xfrm>
            <a:off x="9659722" y="4791064"/>
            <a:ext cx="2052903" cy="0"/>
          </a:xfrm>
          <a:prstGeom prst="line">
            <a:avLst/>
          </a:prstGeom>
          <a:ln w="22225">
            <a:solidFill>
              <a:srgbClr val="545B64"/>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25" name="角丸四角形吹き出し 24">
            <a:extLst>
              <a:ext uri="{FF2B5EF4-FFF2-40B4-BE49-F238E27FC236}">
                <a16:creationId xmlns:a16="http://schemas.microsoft.com/office/drawing/2014/main" id="{ABE1F447-405F-184A-9452-BD377C0235FE}"/>
              </a:ext>
            </a:extLst>
          </p:cNvPr>
          <p:cNvSpPr/>
          <p:nvPr/>
        </p:nvSpPr>
        <p:spPr>
          <a:xfrm>
            <a:off x="1213222" y="2405028"/>
            <a:ext cx="1041567" cy="300262"/>
          </a:xfrm>
          <a:prstGeom prst="wedgeRoundRectCallout">
            <a:avLst>
              <a:gd name="adj1" fmla="val -57798"/>
              <a:gd name="adj2" fmla="val 14416"/>
              <a:gd name="adj3" fmla="val 16667"/>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kumimoji="1" lang="ja-JP" altLang="en-US" sz="875">
                <a:solidFill>
                  <a:schemeClr val="bg1"/>
                </a:solidFill>
                <a:latin typeface="Meiryo" panose="020B0604030504040204" pitchFamily="34" charset="-128"/>
                <a:ea typeface="Meiryo" panose="020B0604030504040204" pitchFamily="34" charset="-128"/>
              </a:rPr>
              <a:t>インシデント発生</a:t>
            </a:r>
            <a:endParaRPr kumimoji="1" lang="ja-JP" altLang="en-US" sz="875" dirty="0">
              <a:solidFill>
                <a:schemeClr val="bg1"/>
              </a:solidFill>
              <a:latin typeface="Meiryo" panose="020B0604030504040204" pitchFamily="34" charset="-128"/>
              <a:ea typeface="Meiryo" panose="020B0604030504040204" pitchFamily="34" charset="-128"/>
            </a:endParaRPr>
          </a:p>
        </p:txBody>
      </p:sp>
      <p:pic>
        <p:nvPicPr>
          <p:cNvPr id="26" name="Graphic 24">
            <a:extLst>
              <a:ext uri="{FF2B5EF4-FFF2-40B4-BE49-F238E27FC236}">
                <a16:creationId xmlns:a16="http://schemas.microsoft.com/office/drawing/2014/main" id="{84BBF238-2F53-6043-8DA0-92DB217A69F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55380" y="2889520"/>
            <a:ext cx="365126" cy="365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7" name="Straight Arrow Connector 50">
            <a:extLst>
              <a:ext uri="{FF2B5EF4-FFF2-40B4-BE49-F238E27FC236}">
                <a16:creationId xmlns:a16="http://schemas.microsoft.com/office/drawing/2014/main" id="{1752FD2E-3B66-AC48-B488-DECEC5BE7D8A}"/>
              </a:ext>
            </a:extLst>
          </p:cNvPr>
          <p:cNvCxnSpPr>
            <a:cxnSpLocks/>
            <a:stCxn id="10" idx="3"/>
            <a:endCxn id="26" idx="1"/>
          </p:cNvCxnSpPr>
          <p:nvPr/>
        </p:nvCxnSpPr>
        <p:spPr>
          <a:xfrm>
            <a:off x="1662783" y="3072083"/>
            <a:ext cx="192597" cy="0"/>
          </a:xfrm>
          <a:prstGeom prst="straightConnector1">
            <a:avLst/>
          </a:prstGeom>
          <a:ln w="12700">
            <a:solidFill>
              <a:srgbClr val="545B64"/>
            </a:solidFill>
            <a:headEnd type="none" w="med" len="sm"/>
            <a:tailEnd type="triangle"/>
          </a:ln>
        </p:spPr>
        <p:style>
          <a:lnRef idx="1">
            <a:schemeClr val="accent1"/>
          </a:lnRef>
          <a:fillRef idx="0">
            <a:schemeClr val="accent1"/>
          </a:fillRef>
          <a:effectRef idx="0">
            <a:schemeClr val="accent1"/>
          </a:effectRef>
          <a:fontRef idx="minor">
            <a:schemeClr val="tx1"/>
          </a:fontRef>
        </p:style>
      </p:cxnSp>
      <p:pic>
        <p:nvPicPr>
          <p:cNvPr id="28" name="Graphic 22">
            <a:extLst>
              <a:ext uri="{FF2B5EF4-FFF2-40B4-BE49-F238E27FC236}">
                <a16:creationId xmlns:a16="http://schemas.microsoft.com/office/drawing/2014/main" id="{3A1463E2-29B0-DF44-89B4-7593F4255075}"/>
              </a:ext>
            </a:extLst>
          </p:cNvPr>
          <p:cNvPicPr>
            <a:picLocks noChangeAspect="1" noChangeArrowheads="1"/>
          </p:cNvPicPr>
          <p:nvPr/>
        </p:nvPicPr>
        <p:blipFill>
          <a:blip r:embed="rId7">
            <a:extLst>
              <a:ext uri="{96DAC541-7B7A-43D3-8B79-37D633B846F1}">
                <asvg:svgBlip xmlns:asvg="http://schemas.microsoft.com/office/drawing/2016/SVG/main" r:embed="rId8"/>
              </a:ext>
            </a:extLst>
          </a:blip>
          <a:srcRect/>
          <a:stretch/>
        </p:blipFill>
        <p:spPr bwMode="auto">
          <a:xfrm>
            <a:off x="1234198" y="3976654"/>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9" name="カギ線コネクタ 28">
            <a:extLst>
              <a:ext uri="{FF2B5EF4-FFF2-40B4-BE49-F238E27FC236}">
                <a16:creationId xmlns:a16="http://schemas.microsoft.com/office/drawing/2014/main" id="{55D7EEE0-5F1A-4D40-BE2C-13811C012815}"/>
              </a:ext>
            </a:extLst>
          </p:cNvPr>
          <p:cNvCxnSpPr>
            <a:stCxn id="26" idx="2"/>
            <a:endCxn id="28" idx="0"/>
          </p:cNvCxnSpPr>
          <p:nvPr/>
        </p:nvCxnSpPr>
        <p:spPr>
          <a:xfrm rot="5400000">
            <a:off x="1392542" y="3331253"/>
            <a:ext cx="722008" cy="568795"/>
          </a:xfrm>
          <a:prstGeom prst="bentConnector3">
            <a:avLst/>
          </a:prstGeom>
          <a:ln w="12700">
            <a:solidFill>
              <a:srgbClr val="545B64"/>
            </a:solidFill>
            <a:headEnd type="none" w="med" len="sm"/>
            <a:tailEnd type="triangle"/>
          </a:ln>
        </p:spPr>
        <p:style>
          <a:lnRef idx="1">
            <a:schemeClr val="accent1"/>
          </a:lnRef>
          <a:fillRef idx="0">
            <a:schemeClr val="accent1"/>
          </a:fillRef>
          <a:effectRef idx="0">
            <a:schemeClr val="accent1"/>
          </a:effectRef>
          <a:fontRef idx="minor">
            <a:schemeClr val="tx1"/>
          </a:fontRef>
        </p:style>
      </p:cxnSp>
      <p:grpSp>
        <p:nvGrpSpPr>
          <p:cNvPr id="30" name="グループ化 29">
            <a:extLst>
              <a:ext uri="{FF2B5EF4-FFF2-40B4-BE49-F238E27FC236}">
                <a16:creationId xmlns:a16="http://schemas.microsoft.com/office/drawing/2014/main" id="{2C5DDAE9-0DAE-8246-8CDF-DC4FFBCC263C}"/>
              </a:ext>
            </a:extLst>
          </p:cNvPr>
          <p:cNvGrpSpPr/>
          <p:nvPr/>
        </p:nvGrpSpPr>
        <p:grpSpPr>
          <a:xfrm>
            <a:off x="1271464" y="3429000"/>
            <a:ext cx="417513" cy="365126"/>
            <a:chOff x="1271464" y="3429000"/>
            <a:chExt cx="417513" cy="365126"/>
          </a:xfrm>
        </p:grpSpPr>
        <p:sp useBgFill="1">
          <p:nvSpPr>
            <p:cNvPr id="31" name="正方形/長方形 30">
              <a:extLst>
                <a:ext uri="{FF2B5EF4-FFF2-40B4-BE49-F238E27FC236}">
                  <a16:creationId xmlns:a16="http://schemas.microsoft.com/office/drawing/2014/main" id="{AFBE3372-92B5-2246-A71A-BF58A34E4020}"/>
                </a:ext>
              </a:extLst>
            </p:cNvPr>
            <p:cNvSpPr/>
            <p:nvPr/>
          </p:nvSpPr>
          <p:spPr>
            <a:xfrm>
              <a:off x="1271464" y="3429000"/>
              <a:ext cx="417513" cy="338213"/>
            </a:xfrm>
            <a:prstGeom prst="rect">
              <a:avLst/>
            </a:prstGeom>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kumimoji="1" lang="ja-JP" altLang="en-US" sz="1167" dirty="0">
                <a:solidFill>
                  <a:schemeClr val="tx2"/>
                </a:solidFill>
                <a:latin typeface="Meiryo" panose="020B0604030504040204" pitchFamily="34" charset="-128"/>
                <a:ea typeface="Meiryo" panose="020B0604030504040204" pitchFamily="34" charset="-128"/>
              </a:endParaRPr>
            </a:p>
          </p:txBody>
        </p:sp>
        <p:pic>
          <p:nvPicPr>
            <p:cNvPr id="32" name="Graphic 50">
              <a:extLst>
                <a:ext uri="{FF2B5EF4-FFF2-40B4-BE49-F238E27FC236}">
                  <a16:creationId xmlns:a16="http://schemas.microsoft.com/office/drawing/2014/main" id="{4C15C9C6-204B-0B40-83C5-CB199A020FE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288573" y="3429000"/>
              <a:ext cx="365126" cy="365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33" name="Graphic 22">
            <a:extLst>
              <a:ext uri="{FF2B5EF4-FFF2-40B4-BE49-F238E27FC236}">
                <a16:creationId xmlns:a16="http://schemas.microsoft.com/office/drawing/2014/main" id="{9B5CACE8-5E75-5640-BE04-9DC08896E96D}"/>
              </a:ext>
            </a:extLst>
          </p:cNvPr>
          <p:cNvPicPr>
            <a:picLocks noChangeAspect="1" noChangeArrowheads="1"/>
          </p:cNvPicPr>
          <p:nvPr/>
        </p:nvPicPr>
        <p:blipFill>
          <a:blip r:embed="rId7">
            <a:extLst>
              <a:ext uri="{96DAC541-7B7A-43D3-8B79-37D633B846F1}">
                <asvg:svgBlip xmlns:asvg="http://schemas.microsoft.com/office/drawing/2016/SVG/main" r:embed="rId8"/>
              </a:ext>
            </a:extLst>
          </a:blip>
          <a:srcRect/>
          <a:stretch/>
        </p:blipFill>
        <p:spPr bwMode="auto">
          <a:xfrm>
            <a:off x="2906546" y="3976654"/>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Graphic 10">
            <a:extLst>
              <a:ext uri="{FF2B5EF4-FFF2-40B4-BE49-F238E27FC236}">
                <a16:creationId xmlns:a16="http://schemas.microsoft.com/office/drawing/2014/main" id="{8D69C2A7-5E58-7F43-9F57-B01D23C0B31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991365" y="2399395"/>
            <a:ext cx="300262" cy="30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5" name="直線矢印コネクタ 34">
            <a:extLst>
              <a:ext uri="{FF2B5EF4-FFF2-40B4-BE49-F238E27FC236}">
                <a16:creationId xmlns:a16="http://schemas.microsoft.com/office/drawing/2014/main" id="{0B8EEEBD-68BA-4848-850A-C9C9B4B8CEEF}"/>
              </a:ext>
            </a:extLst>
          </p:cNvPr>
          <p:cNvCxnSpPr>
            <a:stCxn id="33" idx="0"/>
            <a:endCxn id="34" idx="2"/>
          </p:cNvCxnSpPr>
          <p:nvPr/>
        </p:nvCxnSpPr>
        <p:spPr>
          <a:xfrm flipV="1">
            <a:off x="3141496" y="2699657"/>
            <a:ext cx="0" cy="1276997"/>
          </a:xfrm>
          <a:prstGeom prst="straightConnector1">
            <a:avLst/>
          </a:prstGeom>
          <a:ln w="12700">
            <a:solidFill>
              <a:srgbClr val="545B64"/>
            </a:solidFill>
            <a:headEnd type="none" w="med" len="sm"/>
            <a:tailEnd type="triangle"/>
          </a:ln>
        </p:spPr>
        <p:style>
          <a:lnRef idx="1">
            <a:schemeClr val="accent1"/>
          </a:lnRef>
          <a:fillRef idx="0">
            <a:schemeClr val="accent1"/>
          </a:fillRef>
          <a:effectRef idx="0">
            <a:schemeClr val="accent1"/>
          </a:effectRef>
          <a:fontRef idx="minor">
            <a:schemeClr val="tx1"/>
          </a:fontRef>
        </p:style>
      </p:cxnSp>
      <p:pic>
        <p:nvPicPr>
          <p:cNvPr id="36" name="Graphic 23">
            <a:extLst>
              <a:ext uri="{FF2B5EF4-FFF2-40B4-BE49-F238E27FC236}">
                <a16:creationId xmlns:a16="http://schemas.microsoft.com/office/drawing/2014/main" id="{7EB52C89-E743-3E4E-AF9D-8BFC7546F616}"/>
              </a:ext>
            </a:extLst>
          </p:cNvPr>
          <p:cNvPicPr>
            <a:picLocks noChangeAspect="1" noChangeArrowheads="1"/>
          </p:cNvPicPr>
          <p:nvPr/>
        </p:nvPicPr>
        <p:blipFill>
          <a:blip r:embed="rId11">
            <a:extLst>
              <a:ext uri="{96DAC541-7B7A-43D3-8B79-37D633B846F1}">
                <asvg:svgBlip xmlns:asvg="http://schemas.microsoft.com/office/drawing/2016/SVG/main" r:embed="rId12"/>
              </a:ext>
            </a:extLst>
          </a:blip>
          <a:srcRect/>
          <a:stretch/>
        </p:blipFill>
        <p:spPr bwMode="auto">
          <a:xfrm flipH="1">
            <a:off x="3549088" y="2303154"/>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7" name="カギ線コネクタ 36">
            <a:extLst>
              <a:ext uri="{FF2B5EF4-FFF2-40B4-BE49-F238E27FC236}">
                <a16:creationId xmlns:a16="http://schemas.microsoft.com/office/drawing/2014/main" id="{4B34DB55-5ADA-6340-8E9D-0E5744B2D091}"/>
              </a:ext>
            </a:extLst>
          </p:cNvPr>
          <p:cNvCxnSpPr>
            <a:cxnSpLocks/>
            <a:stCxn id="33" idx="0"/>
            <a:endCxn id="36" idx="2"/>
          </p:cNvCxnSpPr>
          <p:nvPr/>
        </p:nvCxnSpPr>
        <p:spPr>
          <a:xfrm rot="5400000" flipH="1" flipV="1">
            <a:off x="2860967" y="3053583"/>
            <a:ext cx="1203600" cy="642542"/>
          </a:xfrm>
          <a:prstGeom prst="bentConnector3">
            <a:avLst/>
          </a:prstGeom>
          <a:ln w="12700">
            <a:solidFill>
              <a:srgbClr val="545B64"/>
            </a:solidFill>
            <a:headEnd type="none" w="med" len="sm"/>
            <a:tailEnd type="triangle"/>
          </a:ln>
        </p:spPr>
        <p:style>
          <a:lnRef idx="1">
            <a:schemeClr val="accent1"/>
          </a:lnRef>
          <a:fillRef idx="0">
            <a:schemeClr val="accent1"/>
          </a:fillRef>
          <a:effectRef idx="0">
            <a:schemeClr val="accent1"/>
          </a:effectRef>
          <a:fontRef idx="minor">
            <a:schemeClr val="tx1"/>
          </a:fontRef>
        </p:style>
      </p:cxnSp>
      <p:pic>
        <p:nvPicPr>
          <p:cNvPr id="38" name="Graphic 35">
            <a:extLst>
              <a:ext uri="{FF2B5EF4-FFF2-40B4-BE49-F238E27FC236}">
                <a16:creationId xmlns:a16="http://schemas.microsoft.com/office/drawing/2014/main" id="{144555EF-9C77-3B47-A29E-B2FFFB3C0420}"/>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255083" y="2406160"/>
            <a:ext cx="365127" cy="365126"/>
          </a:xfrm>
          <a:prstGeom prst="rect">
            <a:avLst/>
          </a:prstGeom>
        </p:spPr>
      </p:pic>
      <p:cxnSp>
        <p:nvCxnSpPr>
          <p:cNvPr id="39" name="カギ線コネクタ 38">
            <a:extLst>
              <a:ext uri="{FF2B5EF4-FFF2-40B4-BE49-F238E27FC236}">
                <a16:creationId xmlns:a16="http://schemas.microsoft.com/office/drawing/2014/main" id="{7D83D05B-77FA-474B-9EC8-3BD046EDEE1A}"/>
              </a:ext>
            </a:extLst>
          </p:cNvPr>
          <p:cNvCxnSpPr>
            <a:stCxn id="33" idx="0"/>
            <a:endCxn id="38" idx="2"/>
          </p:cNvCxnSpPr>
          <p:nvPr/>
        </p:nvCxnSpPr>
        <p:spPr>
          <a:xfrm rot="5400000" flipH="1" flipV="1">
            <a:off x="3186888" y="2725896"/>
            <a:ext cx="1205369" cy="1296151"/>
          </a:xfrm>
          <a:prstGeom prst="bentConnector3">
            <a:avLst/>
          </a:prstGeom>
          <a:ln w="12700">
            <a:solidFill>
              <a:srgbClr val="545B64"/>
            </a:solidFill>
            <a:headEnd type="none" w="med" len="sm"/>
            <a:tailEnd type="triangle"/>
          </a:ln>
        </p:spPr>
        <p:style>
          <a:lnRef idx="1">
            <a:schemeClr val="accent1"/>
          </a:lnRef>
          <a:fillRef idx="0">
            <a:schemeClr val="accent1"/>
          </a:fillRef>
          <a:effectRef idx="0">
            <a:schemeClr val="accent1"/>
          </a:effectRef>
          <a:fontRef idx="minor">
            <a:schemeClr val="tx1"/>
          </a:fontRef>
        </p:style>
      </p:cxnSp>
      <p:grpSp>
        <p:nvGrpSpPr>
          <p:cNvPr id="40" name="グループ化 39">
            <a:extLst>
              <a:ext uri="{FF2B5EF4-FFF2-40B4-BE49-F238E27FC236}">
                <a16:creationId xmlns:a16="http://schemas.microsoft.com/office/drawing/2014/main" id="{0BFECBA5-3A7E-CB49-9317-066B56DBE2C3}"/>
              </a:ext>
            </a:extLst>
          </p:cNvPr>
          <p:cNvGrpSpPr/>
          <p:nvPr/>
        </p:nvGrpSpPr>
        <p:grpSpPr>
          <a:xfrm>
            <a:off x="3651738" y="2944062"/>
            <a:ext cx="264606" cy="231405"/>
            <a:chOff x="1271464" y="3429000"/>
            <a:chExt cx="417513" cy="365126"/>
          </a:xfrm>
        </p:grpSpPr>
        <p:sp useBgFill="1">
          <p:nvSpPr>
            <p:cNvPr id="41" name="正方形/長方形 40">
              <a:extLst>
                <a:ext uri="{FF2B5EF4-FFF2-40B4-BE49-F238E27FC236}">
                  <a16:creationId xmlns:a16="http://schemas.microsoft.com/office/drawing/2014/main" id="{CA521815-F87A-F64E-9907-19391986FF43}"/>
                </a:ext>
              </a:extLst>
            </p:cNvPr>
            <p:cNvSpPr/>
            <p:nvPr/>
          </p:nvSpPr>
          <p:spPr>
            <a:xfrm>
              <a:off x="1271464" y="3429000"/>
              <a:ext cx="417513" cy="338213"/>
            </a:xfrm>
            <a:prstGeom prst="rect">
              <a:avLst/>
            </a:prstGeom>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kumimoji="1" lang="ja-JP" altLang="en-US" sz="1167" dirty="0">
                <a:solidFill>
                  <a:schemeClr val="tx2"/>
                </a:solidFill>
                <a:latin typeface="Meiryo" panose="020B0604030504040204" pitchFamily="34" charset="-128"/>
                <a:ea typeface="Meiryo" panose="020B0604030504040204" pitchFamily="34" charset="-128"/>
              </a:endParaRPr>
            </a:p>
          </p:txBody>
        </p:sp>
        <p:pic>
          <p:nvPicPr>
            <p:cNvPr id="42" name="Graphic 50">
              <a:extLst>
                <a:ext uri="{FF2B5EF4-FFF2-40B4-BE49-F238E27FC236}">
                  <a16:creationId xmlns:a16="http://schemas.microsoft.com/office/drawing/2014/main" id="{AAC57324-1204-D747-B8EE-0D6F7712707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288573" y="3429000"/>
              <a:ext cx="365126" cy="365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43" name="Graphic 22">
            <a:extLst>
              <a:ext uri="{FF2B5EF4-FFF2-40B4-BE49-F238E27FC236}">
                <a16:creationId xmlns:a16="http://schemas.microsoft.com/office/drawing/2014/main" id="{07C9591E-AFB1-9D44-B90F-09D30A1A8573}"/>
              </a:ext>
            </a:extLst>
          </p:cNvPr>
          <p:cNvPicPr>
            <a:picLocks noChangeAspect="1" noChangeArrowheads="1"/>
          </p:cNvPicPr>
          <p:nvPr/>
        </p:nvPicPr>
        <p:blipFill>
          <a:blip r:embed="rId13">
            <a:extLst>
              <a:ext uri="{96DAC541-7B7A-43D3-8B79-37D633B846F1}">
                <asvg:svgBlip xmlns:asvg="http://schemas.microsoft.com/office/drawing/2016/SVG/main" r:embed="rId14"/>
              </a:ext>
            </a:extLst>
          </a:blip>
          <a:srcRect/>
          <a:stretch/>
        </p:blipFill>
        <p:spPr bwMode="auto">
          <a:xfrm>
            <a:off x="5267944" y="3976654"/>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 name="テキスト ボックス 43">
            <a:extLst>
              <a:ext uri="{FF2B5EF4-FFF2-40B4-BE49-F238E27FC236}">
                <a16:creationId xmlns:a16="http://schemas.microsoft.com/office/drawing/2014/main" id="{28F0D172-71B1-CC4C-BF7B-C33448BF18A9}"/>
              </a:ext>
            </a:extLst>
          </p:cNvPr>
          <p:cNvSpPr txBox="1"/>
          <p:nvPr/>
        </p:nvSpPr>
        <p:spPr>
          <a:xfrm>
            <a:off x="5112274" y="5160396"/>
            <a:ext cx="2005552" cy="861774"/>
          </a:xfrm>
          <a:prstGeom prst="rect">
            <a:avLst/>
          </a:prstGeom>
          <a:noFill/>
        </p:spPr>
        <p:txBody>
          <a:bodyPr wrap="square" rtlCol="0">
            <a:spAutoFit/>
          </a:bodyPr>
          <a:lstStyle/>
          <a:p>
            <a:pPr marL="95246" indent="-95246">
              <a:buFont typeface="Arial" panose="020B0604020202020204" pitchFamily="34" charset="0"/>
              <a:buChar char="•"/>
            </a:pPr>
            <a:r>
              <a:rPr kumimoji="1" lang="ja-JP" altLang="en-US" sz="1000">
                <a:latin typeface="Meiryo" panose="020B0604030504040204" pitchFamily="34" charset="-128"/>
                <a:ea typeface="Meiryo" panose="020B0604030504040204" pitchFamily="34" charset="-128"/>
              </a:rPr>
              <a:t>実際の対応</a:t>
            </a:r>
            <a:br>
              <a:rPr kumimoji="1" lang="en-US" altLang="ja-JP" sz="1000" dirty="0">
                <a:latin typeface="Meiryo" panose="020B0604030504040204" pitchFamily="34" charset="-128"/>
                <a:ea typeface="Meiryo" panose="020B0604030504040204" pitchFamily="34" charset="-128"/>
              </a:rPr>
            </a:br>
            <a:r>
              <a:rPr kumimoji="1" lang="en-US" altLang="ja-JP" sz="1000" dirty="0">
                <a:latin typeface="Meiryo" panose="020B0604030504040204" pitchFamily="34" charset="-128"/>
                <a:ea typeface="Meiryo" panose="020B0604030504040204" pitchFamily="34" charset="-128"/>
              </a:rPr>
              <a:t>(</a:t>
            </a:r>
            <a:r>
              <a:rPr kumimoji="1" lang="ja-JP" altLang="en-US" sz="1000">
                <a:latin typeface="Meiryo" panose="020B0604030504040204" pitchFamily="34" charset="-128"/>
                <a:ea typeface="Meiryo" panose="020B0604030504040204" pitchFamily="34" charset="-128"/>
              </a:rPr>
              <a:t>違反リソースの修正・削除、非準拠を許容せねばならない事由の報告、等</a:t>
            </a:r>
            <a:r>
              <a:rPr kumimoji="1" lang="en-US" altLang="ja-JP" sz="1000" dirty="0">
                <a:latin typeface="Meiryo" panose="020B0604030504040204" pitchFamily="34" charset="-128"/>
                <a:ea typeface="Meiryo" panose="020B0604030504040204" pitchFamily="34" charset="-128"/>
              </a:rPr>
              <a:t>)</a:t>
            </a:r>
          </a:p>
          <a:p>
            <a:pPr marL="95246" indent="-95246">
              <a:buFont typeface="Arial" panose="020B0604020202020204" pitchFamily="34" charset="0"/>
              <a:buChar char="•"/>
            </a:pPr>
            <a:r>
              <a:rPr kumimoji="1" lang="ja-JP" altLang="en-US" sz="1000">
                <a:latin typeface="Meiryo" panose="020B0604030504040204" pitchFamily="34" charset="-128"/>
                <a:ea typeface="Meiryo" panose="020B0604030504040204" pitchFamily="34" charset="-128"/>
              </a:rPr>
              <a:t>インシデント対応・報告</a:t>
            </a:r>
            <a:endParaRPr kumimoji="1" lang="en-US" altLang="ja-JP" sz="1000" dirty="0">
              <a:latin typeface="Meiryo" panose="020B0604030504040204" pitchFamily="34" charset="-128"/>
              <a:ea typeface="Meiryo" panose="020B0604030504040204" pitchFamily="34" charset="-128"/>
            </a:endParaRPr>
          </a:p>
        </p:txBody>
      </p:sp>
      <p:pic>
        <p:nvPicPr>
          <p:cNvPr id="45" name="Graphic 60">
            <a:extLst>
              <a:ext uri="{FF2B5EF4-FFF2-40B4-BE49-F238E27FC236}">
                <a16:creationId xmlns:a16="http://schemas.microsoft.com/office/drawing/2014/main" id="{0B76CF8B-3C3B-4146-82E5-3B2BFB9D11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21038" y="2399942"/>
            <a:ext cx="365127" cy="365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6" name="直線矢印コネクタ 45">
            <a:extLst>
              <a:ext uri="{FF2B5EF4-FFF2-40B4-BE49-F238E27FC236}">
                <a16:creationId xmlns:a16="http://schemas.microsoft.com/office/drawing/2014/main" id="{8475452D-648E-EA4A-96E4-1EBA3D7A207D}"/>
              </a:ext>
            </a:extLst>
          </p:cNvPr>
          <p:cNvCxnSpPr>
            <a:cxnSpLocks/>
            <a:stCxn id="43" idx="0"/>
            <a:endCxn id="45" idx="2"/>
          </p:cNvCxnSpPr>
          <p:nvPr/>
        </p:nvCxnSpPr>
        <p:spPr>
          <a:xfrm flipV="1">
            <a:off x="5502894" y="2765069"/>
            <a:ext cx="708" cy="1211586"/>
          </a:xfrm>
          <a:prstGeom prst="straightConnector1">
            <a:avLst/>
          </a:prstGeom>
          <a:ln w="12700">
            <a:solidFill>
              <a:srgbClr val="545B64"/>
            </a:solidFill>
            <a:headEnd type="none" w="med" len="sm"/>
            <a:tailEnd type="triangle"/>
          </a:ln>
        </p:spPr>
        <p:style>
          <a:lnRef idx="1">
            <a:schemeClr val="accent1"/>
          </a:lnRef>
          <a:fillRef idx="0">
            <a:schemeClr val="accent1"/>
          </a:fillRef>
          <a:effectRef idx="0">
            <a:schemeClr val="accent1"/>
          </a:effectRef>
          <a:fontRef idx="minor">
            <a:schemeClr val="tx1"/>
          </a:fontRef>
        </p:style>
      </p:cxnSp>
      <p:sp>
        <p:nvSpPr>
          <p:cNvPr id="47" name="テキスト ボックス 46">
            <a:extLst>
              <a:ext uri="{FF2B5EF4-FFF2-40B4-BE49-F238E27FC236}">
                <a16:creationId xmlns:a16="http://schemas.microsoft.com/office/drawing/2014/main" id="{E065F93E-B36C-3E42-99C7-CD38433F7143}"/>
              </a:ext>
            </a:extLst>
          </p:cNvPr>
          <p:cNvSpPr txBox="1"/>
          <p:nvPr/>
        </p:nvSpPr>
        <p:spPr>
          <a:xfrm>
            <a:off x="7430260" y="5160396"/>
            <a:ext cx="2005552" cy="861774"/>
          </a:xfrm>
          <a:prstGeom prst="rect">
            <a:avLst/>
          </a:prstGeom>
          <a:noFill/>
        </p:spPr>
        <p:txBody>
          <a:bodyPr wrap="square" rtlCol="0">
            <a:spAutoFit/>
          </a:bodyPr>
          <a:lstStyle/>
          <a:p>
            <a:pPr marL="95246" indent="-95246">
              <a:buFont typeface="Arial" panose="020B0604020202020204" pitchFamily="34" charset="0"/>
              <a:buChar char="•"/>
            </a:pPr>
            <a:r>
              <a:rPr kumimoji="1" lang="ja-JP" altLang="en-US" sz="1000">
                <a:latin typeface="Meiryo" panose="020B0604030504040204" pitchFamily="34" charset="-128"/>
                <a:ea typeface="Meiryo" panose="020B0604030504040204" pitchFamily="34" charset="-128"/>
              </a:rPr>
              <a:t>基本的には自動正常化</a:t>
            </a:r>
            <a:endParaRPr kumimoji="1" lang="en-US" altLang="ja-JP" sz="1000" dirty="0">
              <a:latin typeface="Meiryo" panose="020B0604030504040204" pitchFamily="34" charset="-128"/>
              <a:ea typeface="Meiryo" panose="020B0604030504040204" pitchFamily="34" charset="-128"/>
            </a:endParaRPr>
          </a:p>
          <a:p>
            <a:pPr marL="95246" indent="-95246">
              <a:buFont typeface="Arial" panose="020B0604020202020204" pitchFamily="34" charset="0"/>
              <a:buChar char="•"/>
            </a:pPr>
            <a:r>
              <a:rPr kumimoji="1" lang="ja-JP" altLang="en-US" sz="1000">
                <a:latin typeface="Meiryo" panose="020B0604030504040204" pitchFamily="34" charset="-128"/>
                <a:ea typeface="Meiryo" panose="020B0604030504040204" pitchFamily="34" charset="-128"/>
              </a:rPr>
              <a:t>やむを得ず非準拠となる場合</a:t>
            </a:r>
            <a:r>
              <a:rPr kumimoji="1" lang="en-US" altLang="ja-JP" sz="1000" dirty="0">
                <a:latin typeface="Meiryo" panose="020B0604030504040204" pitchFamily="34" charset="-128"/>
                <a:ea typeface="Meiryo" panose="020B0604030504040204" pitchFamily="34" charset="-128"/>
              </a:rPr>
              <a:t>(</a:t>
            </a:r>
            <a:r>
              <a:rPr kumimoji="1" lang="ja-JP" altLang="en-US" sz="1000">
                <a:latin typeface="Meiryo" panose="020B0604030504040204" pitchFamily="34" charset="-128"/>
                <a:ea typeface="Meiryo" panose="020B0604030504040204" pitchFamily="34" charset="-128"/>
              </a:rPr>
              <a:t>*</a:t>
            </a:r>
            <a:r>
              <a:rPr kumimoji="1" lang="en-US" altLang="ja-JP" sz="1000" dirty="0">
                <a:latin typeface="Meiryo" panose="020B0604030504040204" pitchFamily="34" charset="-128"/>
                <a:ea typeface="Meiryo" panose="020B0604030504040204" pitchFamily="34" charset="-128"/>
              </a:rPr>
              <a:t>1)</a:t>
            </a:r>
            <a:r>
              <a:rPr kumimoji="1" lang="ja-JP" altLang="en-US" sz="1000">
                <a:latin typeface="Meiryo" panose="020B0604030504040204" pitchFamily="34" charset="-128"/>
                <a:ea typeface="Meiryo" panose="020B0604030504040204" pitchFamily="34" charset="-128"/>
              </a:rPr>
              <a:t>は、対象の検知について「</a:t>
            </a:r>
            <a:r>
              <a:rPr kumimoji="1" lang="ja-JP" altLang="en-US" sz="1000" b="1">
                <a:latin typeface="Meiryo" panose="020B0604030504040204" pitchFamily="34" charset="-128"/>
                <a:ea typeface="Meiryo" panose="020B0604030504040204" pitchFamily="34" charset="-128"/>
              </a:rPr>
              <a:t>抑制済み</a:t>
            </a:r>
            <a:r>
              <a:rPr kumimoji="1" lang="ja-JP" altLang="en-US" sz="1000">
                <a:latin typeface="Meiryo" panose="020B0604030504040204" pitchFamily="34" charset="-128"/>
                <a:ea typeface="Meiryo" panose="020B0604030504040204" pitchFamily="34" charset="-128"/>
              </a:rPr>
              <a:t>」に変更</a:t>
            </a:r>
            <a:endParaRPr kumimoji="1" lang="en-US" altLang="ja-JP" sz="1000" dirty="0">
              <a:latin typeface="Meiryo" panose="020B0604030504040204" pitchFamily="34" charset="-128"/>
              <a:ea typeface="Meiryo" panose="020B0604030504040204" pitchFamily="34" charset="-128"/>
            </a:endParaRPr>
          </a:p>
          <a:p>
            <a:pPr marL="95246" indent="-95246">
              <a:buFont typeface="Arial" panose="020B0604020202020204" pitchFamily="34" charset="0"/>
              <a:buChar char="•"/>
            </a:pPr>
            <a:endParaRPr kumimoji="1" lang="en-US" altLang="ja-JP" sz="1000" dirty="0">
              <a:latin typeface="Meiryo" panose="020B0604030504040204" pitchFamily="34" charset="-128"/>
              <a:ea typeface="Meiryo" panose="020B0604030504040204" pitchFamily="34" charset="-128"/>
            </a:endParaRPr>
          </a:p>
        </p:txBody>
      </p:sp>
      <p:sp>
        <p:nvSpPr>
          <p:cNvPr id="48" name="星 7 47">
            <a:extLst>
              <a:ext uri="{FF2B5EF4-FFF2-40B4-BE49-F238E27FC236}">
                <a16:creationId xmlns:a16="http://schemas.microsoft.com/office/drawing/2014/main" id="{8D2FCF10-31F2-0549-A941-5DA5A78113F3}"/>
              </a:ext>
            </a:extLst>
          </p:cNvPr>
          <p:cNvSpPr/>
          <p:nvPr/>
        </p:nvSpPr>
        <p:spPr>
          <a:xfrm>
            <a:off x="5523912" y="2405027"/>
            <a:ext cx="177477" cy="177477"/>
          </a:xfrm>
          <a:prstGeom prst="star7">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kumimoji="1" lang="ja-JP" altLang="en-US" sz="1167" dirty="0">
              <a:solidFill>
                <a:schemeClr val="tx2"/>
              </a:solidFill>
              <a:latin typeface="Meiryo" panose="020B0604030504040204" pitchFamily="34" charset="-128"/>
              <a:ea typeface="Meiryo" panose="020B0604030504040204" pitchFamily="34" charset="-128"/>
            </a:endParaRPr>
          </a:p>
        </p:txBody>
      </p:sp>
      <p:cxnSp>
        <p:nvCxnSpPr>
          <p:cNvPr id="49" name="直線矢印コネクタ 48">
            <a:extLst>
              <a:ext uri="{FF2B5EF4-FFF2-40B4-BE49-F238E27FC236}">
                <a16:creationId xmlns:a16="http://schemas.microsoft.com/office/drawing/2014/main" id="{2C3C03E6-F4B6-1043-A2F4-7EBDE352637D}"/>
              </a:ext>
            </a:extLst>
          </p:cNvPr>
          <p:cNvCxnSpPr>
            <a:cxnSpLocks/>
            <a:stCxn id="45" idx="3"/>
            <a:endCxn id="50" idx="1"/>
          </p:cNvCxnSpPr>
          <p:nvPr/>
        </p:nvCxnSpPr>
        <p:spPr>
          <a:xfrm>
            <a:off x="5686166" y="2582505"/>
            <a:ext cx="162825" cy="0"/>
          </a:xfrm>
          <a:prstGeom prst="straightConnector1">
            <a:avLst/>
          </a:prstGeom>
          <a:ln w="12700">
            <a:solidFill>
              <a:srgbClr val="545B64"/>
            </a:solidFill>
            <a:headEnd type="none" w="med" len="sm"/>
            <a:tailEnd type="triangle"/>
          </a:ln>
        </p:spPr>
        <p:style>
          <a:lnRef idx="1">
            <a:schemeClr val="accent1"/>
          </a:lnRef>
          <a:fillRef idx="0">
            <a:schemeClr val="accent1"/>
          </a:fillRef>
          <a:effectRef idx="0">
            <a:schemeClr val="accent1"/>
          </a:effectRef>
          <a:fontRef idx="minor">
            <a:schemeClr val="tx1"/>
          </a:fontRef>
        </p:style>
      </p:cxnSp>
      <p:pic>
        <p:nvPicPr>
          <p:cNvPr id="50" name="Graphic 60">
            <a:extLst>
              <a:ext uri="{FF2B5EF4-FFF2-40B4-BE49-F238E27FC236}">
                <a16:creationId xmlns:a16="http://schemas.microsoft.com/office/drawing/2014/main" id="{CC9AB664-CAB3-264C-85F5-A42147698A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48991" y="2399942"/>
            <a:ext cx="365127" cy="365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 name="Graphic 10">
            <a:extLst>
              <a:ext uri="{FF2B5EF4-FFF2-40B4-BE49-F238E27FC236}">
                <a16:creationId xmlns:a16="http://schemas.microsoft.com/office/drawing/2014/main" id="{09809272-0287-C848-B51A-1F9172459F7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274661" y="2478333"/>
            <a:ext cx="300262" cy="30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 name="Graphic 22">
            <a:extLst>
              <a:ext uri="{FF2B5EF4-FFF2-40B4-BE49-F238E27FC236}">
                <a16:creationId xmlns:a16="http://schemas.microsoft.com/office/drawing/2014/main" id="{7253CFD9-90FE-6248-9CA9-35DABD072411}"/>
              </a:ext>
            </a:extLst>
          </p:cNvPr>
          <p:cNvPicPr>
            <a:picLocks noChangeAspect="1" noChangeArrowheads="1"/>
          </p:cNvPicPr>
          <p:nvPr/>
        </p:nvPicPr>
        <p:blipFill>
          <a:blip r:embed="rId7">
            <a:extLst>
              <a:ext uri="{96DAC541-7B7A-43D3-8B79-37D633B846F1}">
                <asvg:svgBlip xmlns:asvg="http://schemas.microsoft.com/office/drawing/2016/SVG/main" r:embed="rId8"/>
              </a:ext>
            </a:extLst>
          </a:blip>
          <a:srcRect/>
          <a:stretch/>
        </p:blipFill>
        <p:spPr bwMode="auto">
          <a:xfrm>
            <a:off x="6697334" y="2371047"/>
            <a:ext cx="407549" cy="4075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3" name="カギ線コネクタ 52">
            <a:extLst>
              <a:ext uri="{FF2B5EF4-FFF2-40B4-BE49-F238E27FC236}">
                <a16:creationId xmlns:a16="http://schemas.microsoft.com/office/drawing/2014/main" id="{6BD1C4F5-B8AF-F946-9C53-7B9086D71000}"/>
              </a:ext>
            </a:extLst>
          </p:cNvPr>
          <p:cNvCxnSpPr>
            <a:stCxn id="43" idx="0"/>
            <a:endCxn id="51" idx="2"/>
          </p:cNvCxnSpPr>
          <p:nvPr/>
        </p:nvCxnSpPr>
        <p:spPr>
          <a:xfrm rot="5400000" flipH="1" flipV="1">
            <a:off x="5364815" y="2916676"/>
            <a:ext cx="1198059" cy="921898"/>
          </a:xfrm>
          <a:prstGeom prst="bentConnector3">
            <a:avLst/>
          </a:prstGeom>
          <a:ln w="12700">
            <a:solidFill>
              <a:srgbClr val="545B64"/>
            </a:solidFill>
            <a:headEnd type="none" w="med" len="sm"/>
            <a:tailEnd type="triangle"/>
          </a:ln>
        </p:spPr>
        <p:style>
          <a:lnRef idx="1">
            <a:schemeClr val="accent1"/>
          </a:lnRef>
          <a:fillRef idx="0">
            <a:schemeClr val="accent1"/>
          </a:fillRef>
          <a:effectRef idx="0">
            <a:schemeClr val="accent1"/>
          </a:effectRef>
          <a:fontRef idx="minor">
            <a:schemeClr val="tx1"/>
          </a:fontRef>
        </p:style>
      </p:cxnSp>
      <p:cxnSp>
        <p:nvCxnSpPr>
          <p:cNvPr id="54" name="カギ線コネクタ 53">
            <a:extLst>
              <a:ext uri="{FF2B5EF4-FFF2-40B4-BE49-F238E27FC236}">
                <a16:creationId xmlns:a16="http://schemas.microsoft.com/office/drawing/2014/main" id="{E1E62105-E32D-D545-84E5-987FF9FA071D}"/>
              </a:ext>
            </a:extLst>
          </p:cNvPr>
          <p:cNvCxnSpPr>
            <a:stCxn id="43" idx="0"/>
            <a:endCxn id="52" idx="2"/>
          </p:cNvCxnSpPr>
          <p:nvPr/>
        </p:nvCxnSpPr>
        <p:spPr>
          <a:xfrm rot="5400000" flipH="1" flipV="1">
            <a:off x="5602973" y="2678519"/>
            <a:ext cx="1198059" cy="1398214"/>
          </a:xfrm>
          <a:prstGeom prst="bentConnector3">
            <a:avLst/>
          </a:prstGeom>
          <a:ln w="12700">
            <a:solidFill>
              <a:srgbClr val="545B64"/>
            </a:solidFill>
            <a:headEnd type="none" w="med" len="sm"/>
            <a:tailEnd type="triangle"/>
          </a:ln>
        </p:spPr>
        <p:style>
          <a:lnRef idx="1">
            <a:schemeClr val="accent1"/>
          </a:lnRef>
          <a:fillRef idx="0">
            <a:schemeClr val="accent1"/>
          </a:fillRef>
          <a:effectRef idx="0">
            <a:schemeClr val="accent1"/>
          </a:effectRef>
          <a:fontRef idx="minor">
            <a:schemeClr val="tx1"/>
          </a:fontRef>
        </p:style>
      </p:cxnSp>
      <p:grpSp>
        <p:nvGrpSpPr>
          <p:cNvPr id="55" name="グループ化 54">
            <a:extLst>
              <a:ext uri="{FF2B5EF4-FFF2-40B4-BE49-F238E27FC236}">
                <a16:creationId xmlns:a16="http://schemas.microsoft.com/office/drawing/2014/main" id="{3A3EB6E5-54F8-6A4C-812B-E97739616DA5}"/>
              </a:ext>
            </a:extLst>
          </p:cNvPr>
          <p:cNvGrpSpPr/>
          <p:nvPr/>
        </p:nvGrpSpPr>
        <p:grpSpPr>
          <a:xfrm>
            <a:off x="6806845" y="2944062"/>
            <a:ext cx="264606" cy="231405"/>
            <a:chOff x="1271464" y="3429000"/>
            <a:chExt cx="417513" cy="365126"/>
          </a:xfrm>
        </p:grpSpPr>
        <p:sp useBgFill="1">
          <p:nvSpPr>
            <p:cNvPr id="56" name="正方形/長方形 55">
              <a:extLst>
                <a:ext uri="{FF2B5EF4-FFF2-40B4-BE49-F238E27FC236}">
                  <a16:creationId xmlns:a16="http://schemas.microsoft.com/office/drawing/2014/main" id="{7E8E870B-7C09-CE40-95D3-60B434ED33C6}"/>
                </a:ext>
              </a:extLst>
            </p:cNvPr>
            <p:cNvSpPr/>
            <p:nvPr/>
          </p:nvSpPr>
          <p:spPr>
            <a:xfrm>
              <a:off x="1271464" y="3429000"/>
              <a:ext cx="417513" cy="338213"/>
            </a:xfrm>
            <a:prstGeom prst="rect">
              <a:avLst/>
            </a:prstGeom>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kumimoji="1" lang="ja-JP" altLang="en-US" sz="1167" dirty="0">
                <a:solidFill>
                  <a:schemeClr val="tx2"/>
                </a:solidFill>
                <a:latin typeface="Meiryo" panose="020B0604030504040204" pitchFamily="34" charset="-128"/>
                <a:ea typeface="Meiryo" panose="020B0604030504040204" pitchFamily="34" charset="-128"/>
              </a:endParaRPr>
            </a:p>
          </p:txBody>
        </p:sp>
        <p:pic>
          <p:nvPicPr>
            <p:cNvPr id="57" name="Graphic 50">
              <a:extLst>
                <a:ext uri="{FF2B5EF4-FFF2-40B4-BE49-F238E27FC236}">
                  <a16:creationId xmlns:a16="http://schemas.microsoft.com/office/drawing/2014/main" id="{7E476D3B-4A84-1541-AB9E-FA71ED5BE2F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288573" y="3429000"/>
              <a:ext cx="365126" cy="365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58" name="Graphic 35">
            <a:extLst>
              <a:ext uri="{FF2B5EF4-FFF2-40B4-BE49-F238E27FC236}">
                <a16:creationId xmlns:a16="http://schemas.microsoft.com/office/drawing/2014/main" id="{17449081-4126-D74D-9D5E-275D27BAAE5F}"/>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753605" y="2889533"/>
            <a:ext cx="365127" cy="365126"/>
          </a:xfrm>
          <a:prstGeom prst="rect">
            <a:avLst/>
          </a:prstGeom>
        </p:spPr>
      </p:pic>
      <p:pic>
        <p:nvPicPr>
          <p:cNvPr id="59" name="Graphic 22">
            <a:extLst>
              <a:ext uri="{FF2B5EF4-FFF2-40B4-BE49-F238E27FC236}">
                <a16:creationId xmlns:a16="http://schemas.microsoft.com/office/drawing/2014/main" id="{1860C861-F9E9-2F4C-ABB0-8C906A05EF1B}"/>
              </a:ext>
            </a:extLst>
          </p:cNvPr>
          <p:cNvPicPr>
            <a:picLocks noChangeAspect="1" noChangeArrowheads="1"/>
          </p:cNvPicPr>
          <p:nvPr/>
        </p:nvPicPr>
        <p:blipFill>
          <a:blip r:embed="rId7">
            <a:extLst>
              <a:ext uri="{96DAC541-7B7A-43D3-8B79-37D633B846F1}">
                <asvg:svgBlip xmlns:asvg="http://schemas.microsoft.com/office/drawing/2016/SVG/main" r:embed="rId8"/>
              </a:ext>
            </a:extLst>
          </a:blip>
          <a:srcRect/>
          <a:stretch/>
        </p:blipFill>
        <p:spPr bwMode="auto">
          <a:xfrm>
            <a:off x="7710242" y="3976654"/>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 name="円/楕円 59">
            <a:extLst>
              <a:ext uri="{FF2B5EF4-FFF2-40B4-BE49-F238E27FC236}">
                <a16:creationId xmlns:a16="http://schemas.microsoft.com/office/drawing/2014/main" id="{3DE18FB5-6E13-8847-A7DD-71CD5F91811A}"/>
              </a:ext>
            </a:extLst>
          </p:cNvPr>
          <p:cNvSpPr/>
          <p:nvPr/>
        </p:nvSpPr>
        <p:spPr>
          <a:xfrm>
            <a:off x="8326165" y="2533065"/>
            <a:ext cx="144016" cy="144016"/>
          </a:xfrm>
          <a:prstGeom prst="ellipse">
            <a:avLst/>
          </a:prstGeom>
          <a:solidFill>
            <a:srgbClr val="00B050"/>
          </a:solidFill>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kumimoji="1" lang="ja-JP" altLang="en-US" sz="1167" dirty="0">
              <a:solidFill>
                <a:schemeClr val="tx2"/>
              </a:solidFill>
              <a:latin typeface="Meiryo" panose="020B0604030504040204" pitchFamily="34" charset="-128"/>
              <a:ea typeface="Meiryo" panose="020B0604030504040204" pitchFamily="34" charset="-128"/>
            </a:endParaRPr>
          </a:p>
        </p:txBody>
      </p:sp>
      <p:cxnSp>
        <p:nvCxnSpPr>
          <p:cNvPr id="61" name="カギ線コネクタ 60">
            <a:extLst>
              <a:ext uri="{FF2B5EF4-FFF2-40B4-BE49-F238E27FC236}">
                <a16:creationId xmlns:a16="http://schemas.microsoft.com/office/drawing/2014/main" id="{9405015F-E267-3641-A876-BC4066BCC9E5}"/>
              </a:ext>
            </a:extLst>
          </p:cNvPr>
          <p:cNvCxnSpPr>
            <a:cxnSpLocks/>
            <a:stCxn id="58" idx="0"/>
            <a:endCxn id="60" idx="2"/>
          </p:cNvCxnSpPr>
          <p:nvPr/>
        </p:nvCxnSpPr>
        <p:spPr>
          <a:xfrm rot="5400000" flipH="1" flipV="1">
            <a:off x="7988936" y="2552305"/>
            <a:ext cx="284460" cy="389997"/>
          </a:xfrm>
          <a:prstGeom prst="bentConnector2">
            <a:avLst/>
          </a:prstGeom>
          <a:ln w="12700">
            <a:solidFill>
              <a:srgbClr val="545B64"/>
            </a:solidFill>
            <a:headEnd type="none" w="med" len="sm"/>
            <a:tailEnd type="triangle"/>
          </a:ln>
        </p:spPr>
        <p:style>
          <a:lnRef idx="1">
            <a:schemeClr val="accent1"/>
          </a:lnRef>
          <a:fillRef idx="0">
            <a:schemeClr val="accent1"/>
          </a:fillRef>
          <a:effectRef idx="0">
            <a:schemeClr val="accent1"/>
          </a:effectRef>
          <a:fontRef idx="minor">
            <a:schemeClr val="tx1"/>
          </a:fontRef>
        </p:style>
      </p:cxnSp>
      <p:sp useBgFill="1">
        <p:nvSpPr>
          <p:cNvPr id="62" name="正方形/長方形 61">
            <a:extLst>
              <a:ext uri="{FF2B5EF4-FFF2-40B4-BE49-F238E27FC236}">
                <a16:creationId xmlns:a16="http://schemas.microsoft.com/office/drawing/2014/main" id="{12DDDDD4-54ED-6444-A04A-A6AC503411A7}"/>
              </a:ext>
            </a:extLst>
          </p:cNvPr>
          <p:cNvSpPr/>
          <p:nvPr/>
        </p:nvSpPr>
        <p:spPr>
          <a:xfrm>
            <a:off x="7765827" y="2391841"/>
            <a:ext cx="352904" cy="381476"/>
          </a:xfrm>
          <a:prstGeom prst="rect">
            <a:avLst/>
          </a:prstGeom>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kumimoji="1" lang="ja-JP" altLang="en-US" sz="1167" dirty="0">
              <a:solidFill>
                <a:schemeClr val="tx2"/>
              </a:solidFill>
              <a:latin typeface="Meiryo" panose="020B0604030504040204" pitchFamily="34" charset="-128"/>
              <a:ea typeface="Meiryo" panose="020B0604030504040204" pitchFamily="34" charset="-128"/>
            </a:endParaRPr>
          </a:p>
        </p:txBody>
      </p:sp>
      <p:pic>
        <p:nvPicPr>
          <p:cNvPr id="63" name="Graphic 60">
            <a:extLst>
              <a:ext uri="{FF2B5EF4-FFF2-40B4-BE49-F238E27FC236}">
                <a16:creationId xmlns:a16="http://schemas.microsoft.com/office/drawing/2014/main" id="{052776A9-A7AA-0E41-A5A2-60E42F29D2A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53603" y="2408192"/>
            <a:ext cx="365127" cy="365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 name="テキスト ボックス 63">
            <a:extLst>
              <a:ext uri="{FF2B5EF4-FFF2-40B4-BE49-F238E27FC236}">
                <a16:creationId xmlns:a16="http://schemas.microsoft.com/office/drawing/2014/main" id="{158D95F2-1A4E-DC44-9923-00A466DEDF67}"/>
              </a:ext>
            </a:extLst>
          </p:cNvPr>
          <p:cNvSpPr txBox="1"/>
          <p:nvPr/>
        </p:nvSpPr>
        <p:spPr>
          <a:xfrm>
            <a:off x="8228096" y="2317214"/>
            <a:ext cx="343364" cy="226985"/>
          </a:xfrm>
          <a:prstGeom prst="rect">
            <a:avLst/>
          </a:prstGeom>
          <a:noFill/>
        </p:spPr>
        <p:txBody>
          <a:bodyPr wrap="none" rtlCol="0">
            <a:spAutoFit/>
          </a:bodyPr>
          <a:lstStyle/>
          <a:p>
            <a:r>
              <a:rPr kumimoji="1" lang="en-US" altLang="ja-JP" sz="875" dirty="0">
                <a:latin typeface="Meiryo" panose="020B0604030504040204" pitchFamily="34" charset="-128"/>
                <a:ea typeface="Meiryo" panose="020B0604030504040204" pitchFamily="34" charset="-128"/>
              </a:rPr>
              <a:t>OK</a:t>
            </a:r>
            <a:endParaRPr kumimoji="1" lang="ja-JP" altLang="en-US" sz="875" dirty="0">
              <a:latin typeface="Meiryo" panose="020B0604030504040204" pitchFamily="34" charset="-128"/>
              <a:ea typeface="Meiryo" panose="020B0604030504040204" pitchFamily="34" charset="-128"/>
            </a:endParaRPr>
          </a:p>
        </p:txBody>
      </p:sp>
      <p:cxnSp>
        <p:nvCxnSpPr>
          <p:cNvPr id="65" name="カギ線コネクタ 64">
            <a:extLst>
              <a:ext uri="{FF2B5EF4-FFF2-40B4-BE49-F238E27FC236}">
                <a16:creationId xmlns:a16="http://schemas.microsoft.com/office/drawing/2014/main" id="{589A29A9-3F18-6E40-A495-984BFADC5DD7}"/>
              </a:ext>
            </a:extLst>
          </p:cNvPr>
          <p:cNvCxnSpPr>
            <a:stCxn id="59" idx="0"/>
            <a:endCxn id="60" idx="4"/>
          </p:cNvCxnSpPr>
          <p:nvPr/>
        </p:nvCxnSpPr>
        <p:spPr>
          <a:xfrm rot="5400000" flipH="1" flipV="1">
            <a:off x="7521896" y="3100378"/>
            <a:ext cx="1299574" cy="452981"/>
          </a:xfrm>
          <a:prstGeom prst="bentConnector3">
            <a:avLst/>
          </a:prstGeom>
          <a:ln w="12700">
            <a:solidFill>
              <a:srgbClr val="545B64"/>
            </a:solidFill>
            <a:headEnd type="none" w="med" len="sm"/>
            <a:tailEnd type="triangle"/>
          </a:ln>
        </p:spPr>
        <p:style>
          <a:lnRef idx="1">
            <a:schemeClr val="accent1"/>
          </a:lnRef>
          <a:fillRef idx="0">
            <a:schemeClr val="accent1"/>
          </a:fillRef>
          <a:effectRef idx="0">
            <a:schemeClr val="accent1"/>
          </a:effectRef>
          <a:fontRef idx="minor">
            <a:schemeClr val="tx1"/>
          </a:fontRef>
        </p:style>
      </p:cxnSp>
      <p:sp useBgFill="1">
        <p:nvSpPr>
          <p:cNvPr id="66" name="テキスト ボックス 65">
            <a:extLst>
              <a:ext uri="{FF2B5EF4-FFF2-40B4-BE49-F238E27FC236}">
                <a16:creationId xmlns:a16="http://schemas.microsoft.com/office/drawing/2014/main" id="{2F8A69D2-D99C-9E47-9E6F-BFE590D7D985}"/>
              </a:ext>
            </a:extLst>
          </p:cNvPr>
          <p:cNvSpPr txBox="1"/>
          <p:nvPr/>
        </p:nvSpPr>
        <p:spPr>
          <a:xfrm>
            <a:off x="8169727" y="2968869"/>
            <a:ext cx="511679" cy="226985"/>
          </a:xfrm>
          <a:prstGeom prst="rect">
            <a:avLst/>
          </a:prstGeom>
        </p:spPr>
        <p:txBody>
          <a:bodyPr wrap="none" rtlCol="0">
            <a:spAutoFit/>
          </a:bodyPr>
          <a:lstStyle/>
          <a:p>
            <a:r>
              <a:rPr kumimoji="1" lang="en-US" altLang="ja-JP" sz="875" dirty="0">
                <a:latin typeface="Meiryo" panose="020B0604030504040204" pitchFamily="34" charset="-128"/>
                <a:ea typeface="Meiryo" panose="020B0604030504040204" pitchFamily="34" charset="-128"/>
              </a:rPr>
              <a:t>Check</a:t>
            </a:r>
            <a:endParaRPr kumimoji="1" lang="ja-JP" altLang="en-US" sz="875" dirty="0">
              <a:latin typeface="Meiryo" panose="020B0604030504040204" pitchFamily="34" charset="-128"/>
              <a:ea typeface="Meiryo" panose="020B0604030504040204" pitchFamily="34" charset="-128"/>
            </a:endParaRPr>
          </a:p>
        </p:txBody>
      </p:sp>
      <p:pic>
        <p:nvPicPr>
          <p:cNvPr id="67" name="Graphic 10">
            <a:extLst>
              <a:ext uri="{FF2B5EF4-FFF2-40B4-BE49-F238E27FC236}">
                <a16:creationId xmlns:a16="http://schemas.microsoft.com/office/drawing/2014/main" id="{BDAEF953-7B09-0C43-957C-CE5C6A5A9704}"/>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668332" y="2478333"/>
            <a:ext cx="300262" cy="30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68" name="カギ線コネクタ 67">
            <a:extLst>
              <a:ext uri="{FF2B5EF4-FFF2-40B4-BE49-F238E27FC236}">
                <a16:creationId xmlns:a16="http://schemas.microsoft.com/office/drawing/2014/main" id="{FBA7A86C-2F9F-A543-BAD2-E09AC6D67EFB}"/>
              </a:ext>
            </a:extLst>
          </p:cNvPr>
          <p:cNvCxnSpPr>
            <a:stCxn id="59" idx="0"/>
            <a:endCxn id="67" idx="2"/>
          </p:cNvCxnSpPr>
          <p:nvPr/>
        </p:nvCxnSpPr>
        <p:spPr>
          <a:xfrm rot="5400000" flipH="1" flipV="1">
            <a:off x="7782799" y="2940991"/>
            <a:ext cx="1198059" cy="873271"/>
          </a:xfrm>
          <a:prstGeom prst="bentConnector3">
            <a:avLst>
              <a:gd name="adj1" fmla="val 54017"/>
            </a:avLst>
          </a:prstGeom>
          <a:ln w="12700">
            <a:solidFill>
              <a:srgbClr val="545B64"/>
            </a:solidFill>
            <a:headEnd type="none" w="med" len="sm"/>
            <a:tailEnd type="triangle"/>
          </a:ln>
        </p:spPr>
        <p:style>
          <a:lnRef idx="1">
            <a:schemeClr val="accent1"/>
          </a:lnRef>
          <a:fillRef idx="0">
            <a:schemeClr val="accent1"/>
          </a:fillRef>
          <a:effectRef idx="0">
            <a:schemeClr val="accent1"/>
          </a:effectRef>
          <a:fontRef idx="minor">
            <a:schemeClr val="tx1"/>
          </a:fontRef>
        </p:style>
      </p:cxnSp>
      <p:sp>
        <p:nvSpPr>
          <p:cNvPr id="69" name="テキスト ボックス 68">
            <a:extLst>
              <a:ext uri="{FF2B5EF4-FFF2-40B4-BE49-F238E27FC236}">
                <a16:creationId xmlns:a16="http://schemas.microsoft.com/office/drawing/2014/main" id="{BC706C5C-B351-3045-AF00-B257A8C356E5}"/>
              </a:ext>
            </a:extLst>
          </p:cNvPr>
          <p:cNvSpPr txBox="1"/>
          <p:nvPr/>
        </p:nvSpPr>
        <p:spPr>
          <a:xfrm>
            <a:off x="9707072" y="5160396"/>
            <a:ext cx="2005552" cy="246221"/>
          </a:xfrm>
          <a:prstGeom prst="rect">
            <a:avLst/>
          </a:prstGeom>
          <a:noFill/>
        </p:spPr>
        <p:txBody>
          <a:bodyPr wrap="square" rtlCol="0">
            <a:spAutoFit/>
          </a:bodyPr>
          <a:lstStyle/>
          <a:p>
            <a:pPr marL="95246" indent="-95246">
              <a:buFont typeface="Arial" panose="020B0604020202020204" pitchFamily="34" charset="0"/>
              <a:buChar char="•"/>
            </a:pPr>
            <a:r>
              <a:rPr kumimoji="1" lang="ja-JP" altLang="en-US" sz="1000">
                <a:latin typeface="Meiryo" panose="020B0604030504040204" pitchFamily="34" charset="-128"/>
                <a:ea typeface="Meiryo" panose="020B0604030504040204" pitchFamily="34" charset="-128"/>
              </a:rPr>
              <a:t>通常運用</a:t>
            </a:r>
            <a:endParaRPr kumimoji="1" lang="en-US" altLang="ja-JP" sz="1000" dirty="0">
              <a:latin typeface="Meiryo" panose="020B0604030504040204" pitchFamily="34" charset="-128"/>
              <a:ea typeface="Meiryo" panose="020B0604030504040204" pitchFamily="34" charset="-128"/>
            </a:endParaRPr>
          </a:p>
        </p:txBody>
      </p:sp>
      <p:pic>
        <p:nvPicPr>
          <p:cNvPr id="70" name="Graphic 22">
            <a:extLst>
              <a:ext uri="{FF2B5EF4-FFF2-40B4-BE49-F238E27FC236}">
                <a16:creationId xmlns:a16="http://schemas.microsoft.com/office/drawing/2014/main" id="{94B407E1-C63A-1E4F-94AF-DA051A074170}"/>
              </a:ext>
            </a:extLst>
          </p:cNvPr>
          <p:cNvPicPr>
            <a:picLocks noChangeAspect="1" noChangeArrowheads="1"/>
          </p:cNvPicPr>
          <p:nvPr/>
        </p:nvPicPr>
        <p:blipFill>
          <a:blip r:embed="rId7">
            <a:extLst>
              <a:ext uri="{96DAC541-7B7A-43D3-8B79-37D633B846F1}">
                <asvg:svgBlip xmlns:asvg="http://schemas.microsoft.com/office/drawing/2016/SVG/main" r:embed="rId8"/>
              </a:ext>
            </a:extLst>
          </a:blip>
          <a:srcRect/>
          <a:stretch/>
        </p:blipFill>
        <p:spPr bwMode="auto">
          <a:xfrm>
            <a:off x="9889972" y="3976654"/>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 name="Graphic 35">
            <a:extLst>
              <a:ext uri="{FF2B5EF4-FFF2-40B4-BE49-F238E27FC236}">
                <a16:creationId xmlns:a16="http://schemas.microsoft.com/office/drawing/2014/main" id="{5CF4D773-2F75-6541-93E1-191355E859BE}"/>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927257" y="2889520"/>
            <a:ext cx="365127" cy="365126"/>
          </a:xfrm>
          <a:prstGeom prst="rect">
            <a:avLst/>
          </a:prstGeom>
        </p:spPr>
      </p:pic>
      <p:sp>
        <p:nvSpPr>
          <p:cNvPr id="72" name="アーチ 71">
            <a:extLst>
              <a:ext uri="{FF2B5EF4-FFF2-40B4-BE49-F238E27FC236}">
                <a16:creationId xmlns:a16="http://schemas.microsoft.com/office/drawing/2014/main" id="{F1AB2DFA-9EA3-184A-8A26-10D7A8E1C4CC}"/>
              </a:ext>
            </a:extLst>
          </p:cNvPr>
          <p:cNvSpPr>
            <a:spLocks/>
          </p:cNvSpPr>
          <p:nvPr/>
        </p:nvSpPr>
        <p:spPr>
          <a:xfrm>
            <a:off x="10612605" y="2776846"/>
            <a:ext cx="587020" cy="587812"/>
          </a:xfrm>
          <a:prstGeom prst="blockArc">
            <a:avLst>
              <a:gd name="adj1" fmla="val 10800000"/>
              <a:gd name="adj2" fmla="val 0"/>
              <a:gd name="adj3" fmla="val 9354"/>
            </a:avLst>
          </a:prstGeom>
          <a:solidFill>
            <a:srgbClr val="00B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kumimoji="1" lang="ja-JP" altLang="en-US" sz="1167" dirty="0">
              <a:solidFill>
                <a:schemeClr val="tx2"/>
              </a:solidFill>
              <a:latin typeface="Meiryo" panose="020B0604030504040204" pitchFamily="34" charset="-128"/>
              <a:ea typeface="Meiryo" panose="020B0604030504040204" pitchFamily="34" charset="-128"/>
            </a:endParaRPr>
          </a:p>
        </p:txBody>
      </p:sp>
      <p:sp>
        <p:nvSpPr>
          <p:cNvPr id="73" name="テキスト ボックス 72">
            <a:extLst>
              <a:ext uri="{FF2B5EF4-FFF2-40B4-BE49-F238E27FC236}">
                <a16:creationId xmlns:a16="http://schemas.microsoft.com/office/drawing/2014/main" id="{DC5D236A-40EA-7F4A-8FBA-B15FC3E12E6D}"/>
              </a:ext>
            </a:extLst>
          </p:cNvPr>
          <p:cNvSpPr txBox="1"/>
          <p:nvPr/>
        </p:nvSpPr>
        <p:spPr>
          <a:xfrm>
            <a:off x="7390038" y="6041318"/>
            <a:ext cx="4059892" cy="246221"/>
          </a:xfrm>
          <a:prstGeom prst="rect">
            <a:avLst/>
          </a:prstGeom>
          <a:noFill/>
        </p:spPr>
        <p:txBody>
          <a:bodyPr wrap="square" rtlCol="0">
            <a:spAutoFit/>
          </a:bodyPr>
          <a:lstStyle/>
          <a:p>
            <a:r>
              <a:rPr kumimoji="1" lang="en-US" altLang="ja-JP" sz="1000" dirty="0">
                <a:latin typeface="Meiryo" panose="020B0604030504040204" pitchFamily="34" charset="-128"/>
                <a:ea typeface="Meiryo" panose="020B0604030504040204" pitchFamily="34" charset="-128"/>
              </a:rPr>
              <a:t>*1:</a:t>
            </a:r>
            <a:r>
              <a:rPr kumimoji="1" lang="ja-JP" altLang="en-US" sz="1000">
                <a:latin typeface="Meiryo" panose="020B0604030504040204" pitchFamily="34" charset="-128"/>
                <a:ea typeface="Meiryo" panose="020B0604030504040204" pitchFamily="34" charset="-128"/>
              </a:rPr>
              <a:t>実際には非準拠の承認には別途承認フローなどの検討が必要</a:t>
            </a:r>
            <a:endParaRPr kumimoji="1" lang="en-US" altLang="ja-JP" sz="1000" dirty="0">
              <a:latin typeface="Meiryo" panose="020B0604030504040204" pitchFamily="34" charset="-128"/>
              <a:ea typeface="Meiryo" panose="020B0604030504040204" pitchFamily="34" charset="-128"/>
            </a:endParaRPr>
          </a:p>
        </p:txBody>
      </p:sp>
      <p:sp>
        <p:nvSpPr>
          <p:cNvPr id="74" name="テキスト ボックス 73">
            <a:extLst>
              <a:ext uri="{FF2B5EF4-FFF2-40B4-BE49-F238E27FC236}">
                <a16:creationId xmlns:a16="http://schemas.microsoft.com/office/drawing/2014/main" id="{F18A88CE-78FA-4D41-8D62-469EF3DB875B}"/>
              </a:ext>
            </a:extLst>
          </p:cNvPr>
          <p:cNvSpPr txBox="1"/>
          <p:nvPr/>
        </p:nvSpPr>
        <p:spPr>
          <a:xfrm>
            <a:off x="2762050" y="2064599"/>
            <a:ext cx="745717" cy="361637"/>
          </a:xfrm>
          <a:prstGeom prst="rect">
            <a:avLst/>
          </a:prstGeom>
          <a:noFill/>
        </p:spPr>
        <p:txBody>
          <a:bodyPr wrap="none" rtlCol="0">
            <a:spAutoFit/>
          </a:bodyPr>
          <a:lstStyle/>
          <a:p>
            <a:r>
              <a:rPr kumimoji="1" lang="en-US" altLang="ja-JP" sz="875" dirty="0">
                <a:latin typeface="Meiryo" panose="020B0604030504040204" pitchFamily="34" charset="-128"/>
                <a:ea typeface="Meiryo" panose="020B0604030504040204" pitchFamily="34" charset="-128"/>
              </a:rPr>
              <a:t>Incident</a:t>
            </a:r>
          </a:p>
          <a:p>
            <a:r>
              <a:rPr kumimoji="1" lang="ja-JP" altLang="en-US" sz="875">
                <a:latin typeface="Meiryo" panose="020B0604030504040204" pitchFamily="34" charset="-128"/>
                <a:ea typeface="Meiryo" panose="020B0604030504040204" pitchFamily="34" charset="-128"/>
              </a:rPr>
              <a:t>管理ツール</a:t>
            </a:r>
            <a:endParaRPr kumimoji="1" lang="ja-JP" altLang="en-US" sz="875" dirty="0">
              <a:latin typeface="Meiryo" panose="020B0604030504040204" pitchFamily="34" charset="-128"/>
              <a:ea typeface="Meiryo" panose="020B0604030504040204" pitchFamily="34" charset="-128"/>
            </a:endParaRPr>
          </a:p>
        </p:txBody>
      </p:sp>
      <p:sp>
        <p:nvSpPr>
          <p:cNvPr id="75" name="テキスト ボックス 74">
            <a:extLst>
              <a:ext uri="{FF2B5EF4-FFF2-40B4-BE49-F238E27FC236}">
                <a16:creationId xmlns:a16="http://schemas.microsoft.com/office/drawing/2014/main" id="{73493B3F-F596-364A-A5B4-4A2B7A3A14A9}"/>
              </a:ext>
            </a:extLst>
          </p:cNvPr>
          <p:cNvSpPr txBox="1"/>
          <p:nvPr/>
        </p:nvSpPr>
        <p:spPr>
          <a:xfrm>
            <a:off x="1070493" y="4422139"/>
            <a:ext cx="889987" cy="226985"/>
          </a:xfrm>
          <a:prstGeom prst="rect">
            <a:avLst/>
          </a:prstGeom>
          <a:noFill/>
        </p:spPr>
        <p:txBody>
          <a:bodyPr wrap="none" rtlCol="0">
            <a:spAutoFit/>
          </a:bodyPr>
          <a:lstStyle/>
          <a:p>
            <a:r>
              <a:rPr kumimoji="1" lang="en-US" altLang="ja-JP" sz="875" dirty="0">
                <a:latin typeface="Meiryo" panose="020B0604030504040204" pitchFamily="34" charset="-128"/>
                <a:ea typeface="Meiryo" panose="020B0604030504040204" pitchFamily="34" charset="-128"/>
              </a:rPr>
              <a:t>Security </a:t>
            </a:r>
            <a:r>
              <a:rPr kumimoji="1" lang="ja-JP" altLang="en-US" sz="875">
                <a:latin typeface="Meiryo" panose="020B0604030504040204" pitchFamily="34" charset="-128"/>
                <a:ea typeface="Meiryo" panose="020B0604030504040204" pitchFamily="34" charset="-128"/>
              </a:rPr>
              <a:t>担当</a:t>
            </a:r>
            <a:endParaRPr kumimoji="1" lang="ja-JP" altLang="en-US" sz="875" dirty="0">
              <a:latin typeface="Meiryo" panose="020B0604030504040204" pitchFamily="34" charset="-128"/>
              <a:ea typeface="Meiryo" panose="020B0604030504040204" pitchFamily="34" charset="-128"/>
            </a:endParaRPr>
          </a:p>
        </p:txBody>
      </p:sp>
      <p:sp>
        <p:nvSpPr>
          <p:cNvPr id="76" name="テキスト ボックス 75">
            <a:extLst>
              <a:ext uri="{FF2B5EF4-FFF2-40B4-BE49-F238E27FC236}">
                <a16:creationId xmlns:a16="http://schemas.microsoft.com/office/drawing/2014/main" id="{644EB99B-4315-F64F-9834-EA2E8C484E68}"/>
              </a:ext>
            </a:extLst>
          </p:cNvPr>
          <p:cNvSpPr txBox="1"/>
          <p:nvPr/>
        </p:nvSpPr>
        <p:spPr>
          <a:xfrm>
            <a:off x="3472818" y="1980345"/>
            <a:ext cx="633508" cy="361637"/>
          </a:xfrm>
          <a:prstGeom prst="rect">
            <a:avLst/>
          </a:prstGeom>
          <a:noFill/>
        </p:spPr>
        <p:txBody>
          <a:bodyPr wrap="none" rtlCol="0">
            <a:spAutoFit/>
          </a:bodyPr>
          <a:lstStyle/>
          <a:p>
            <a:pPr algn="ctr"/>
            <a:r>
              <a:rPr kumimoji="1" lang="ja-JP" altLang="en-US" sz="875">
                <a:latin typeface="Meiryo" panose="020B0604030504040204" pitchFamily="34" charset="-128"/>
                <a:ea typeface="Meiryo" panose="020B0604030504040204" pitchFamily="34" charset="-128"/>
              </a:rPr>
              <a:t>リソース</a:t>
            </a:r>
            <a:endParaRPr kumimoji="1" lang="en-US" altLang="ja-JP" sz="875" dirty="0">
              <a:latin typeface="Meiryo" panose="020B0604030504040204" pitchFamily="34" charset="-128"/>
              <a:ea typeface="Meiryo" panose="020B0604030504040204" pitchFamily="34" charset="-128"/>
            </a:endParaRPr>
          </a:p>
          <a:p>
            <a:pPr algn="ctr"/>
            <a:r>
              <a:rPr kumimoji="1" lang="en-US" altLang="ja-JP" sz="875" dirty="0">
                <a:latin typeface="Meiryo" panose="020B0604030504040204" pitchFamily="34" charset="-128"/>
                <a:ea typeface="Meiryo" panose="020B0604030504040204" pitchFamily="34" charset="-128"/>
              </a:rPr>
              <a:t> </a:t>
            </a:r>
            <a:r>
              <a:rPr kumimoji="1" lang="ja-JP" altLang="en-US" sz="875">
                <a:latin typeface="Meiryo" panose="020B0604030504040204" pitchFamily="34" charset="-128"/>
                <a:ea typeface="Meiryo" panose="020B0604030504040204" pitchFamily="34" charset="-128"/>
              </a:rPr>
              <a:t>担当</a:t>
            </a:r>
            <a:endParaRPr kumimoji="1" lang="ja-JP" altLang="en-US" sz="875" dirty="0">
              <a:latin typeface="Meiryo" panose="020B0604030504040204" pitchFamily="34" charset="-128"/>
              <a:ea typeface="Meiryo" panose="020B0604030504040204" pitchFamily="34" charset="-128"/>
            </a:endParaRPr>
          </a:p>
        </p:txBody>
      </p:sp>
      <p:sp>
        <p:nvSpPr>
          <p:cNvPr id="77" name="テキスト ボックス 76">
            <a:extLst>
              <a:ext uri="{FF2B5EF4-FFF2-40B4-BE49-F238E27FC236}">
                <a16:creationId xmlns:a16="http://schemas.microsoft.com/office/drawing/2014/main" id="{E2C0959B-429B-4642-BA78-A9A41CDAB762}"/>
              </a:ext>
            </a:extLst>
          </p:cNvPr>
          <p:cNvSpPr txBox="1"/>
          <p:nvPr/>
        </p:nvSpPr>
        <p:spPr>
          <a:xfrm>
            <a:off x="5568408" y="2688578"/>
            <a:ext cx="409086" cy="226985"/>
          </a:xfrm>
          <a:prstGeom prst="rect">
            <a:avLst/>
          </a:prstGeom>
          <a:noFill/>
        </p:spPr>
        <p:txBody>
          <a:bodyPr wrap="none" rtlCol="0">
            <a:spAutoFit/>
          </a:bodyPr>
          <a:lstStyle/>
          <a:p>
            <a:pPr algn="ctr"/>
            <a:r>
              <a:rPr kumimoji="1" lang="ja-JP" altLang="en-US" sz="875">
                <a:latin typeface="Meiryo" panose="020B0604030504040204" pitchFamily="34" charset="-128"/>
                <a:ea typeface="Meiryo" panose="020B0604030504040204" pitchFamily="34" charset="-128"/>
              </a:rPr>
              <a:t>修復</a:t>
            </a:r>
            <a:endParaRPr kumimoji="1" lang="ja-JP" altLang="en-US" sz="875" dirty="0">
              <a:latin typeface="Meiryo" panose="020B0604030504040204" pitchFamily="34" charset="-128"/>
              <a:ea typeface="Meiryo" panose="020B0604030504040204" pitchFamily="34" charset="-128"/>
            </a:endParaRPr>
          </a:p>
        </p:txBody>
      </p:sp>
      <p:sp>
        <p:nvSpPr>
          <p:cNvPr id="78" name="テキスト ボックス 77">
            <a:extLst>
              <a:ext uri="{FF2B5EF4-FFF2-40B4-BE49-F238E27FC236}">
                <a16:creationId xmlns:a16="http://schemas.microsoft.com/office/drawing/2014/main" id="{EAF65190-4C52-F005-8E91-605349710B45}"/>
              </a:ext>
            </a:extLst>
          </p:cNvPr>
          <p:cNvSpPr txBox="1"/>
          <p:nvPr/>
        </p:nvSpPr>
        <p:spPr>
          <a:xfrm>
            <a:off x="10607211" y="0"/>
            <a:ext cx="1584789" cy="369332"/>
          </a:xfrm>
          <a:prstGeom prst="rect">
            <a:avLst/>
          </a:prstGeom>
          <a:noFill/>
        </p:spPr>
        <p:txBody>
          <a:bodyPr wrap="square" anchor="ctr">
            <a:spAutoFit/>
          </a:bodyPr>
          <a:lstStyle/>
          <a:p>
            <a:pPr algn="ctr"/>
            <a:r>
              <a:rPr lang="en-US" altLang="ja-JP" sz="1800" b="0" i="0" dirty="0">
                <a:solidFill>
                  <a:schemeClr val="bg1">
                    <a:lumMod val="50000"/>
                  </a:schemeClr>
                </a:solidFill>
                <a:effectLst/>
                <a:latin typeface="Meiryo" panose="020B0604030504040204" pitchFamily="34" charset="-128"/>
                <a:ea typeface="Meiryo" panose="020B0604030504040204" pitchFamily="34" charset="-128"/>
              </a:rPr>
              <a:t>SEC04-BP03</a:t>
            </a:r>
            <a:endParaRPr lang="ja-JP" altLang="en-US">
              <a:solidFill>
                <a:schemeClr val="bg1">
                  <a:lumMod val="50000"/>
                </a:schemeClr>
              </a:solidFill>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110532797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DAFE1B-9D43-D5C2-1163-7CCCD6C012E3}"/>
              </a:ext>
            </a:extLst>
          </p:cNvPr>
          <p:cNvSpPr>
            <a:spLocks noGrp="1"/>
          </p:cNvSpPr>
          <p:nvPr>
            <p:ph type="title"/>
          </p:nvPr>
        </p:nvSpPr>
        <p:spPr/>
        <p:txBody>
          <a:bodyPr/>
          <a:lstStyle/>
          <a:p>
            <a:pPr algn="l"/>
            <a:r>
              <a:rPr lang="en-JP" sz="2400" dirty="0"/>
              <a:t>レビュー観点 :検知</a:t>
            </a:r>
            <a:br>
              <a:rPr lang="en-JP" sz="2400" dirty="0"/>
            </a:br>
            <a:r>
              <a:rPr lang="en-US" sz="2800" b="0" i="0" dirty="0">
                <a:solidFill>
                  <a:srgbClr val="16191F"/>
                </a:solidFill>
                <a:effectLst/>
                <a:latin typeface="Amazon Ember" panose="020B0603020204020204" pitchFamily="34" charset="0"/>
              </a:rPr>
              <a:t>SEC04-BP04 </a:t>
            </a:r>
            <a:r>
              <a:rPr lang="ja-JP" altLang="en-US" sz="2800" b="0" i="0">
                <a:solidFill>
                  <a:srgbClr val="16191F"/>
                </a:solidFill>
                <a:effectLst/>
                <a:latin typeface="Amazon Ember" panose="020B0603020204020204" pitchFamily="34" charset="0"/>
              </a:rPr>
              <a:t>実用的なセキュリティイベントを実装する</a:t>
            </a:r>
            <a:endParaRPr lang="en-JP" sz="3600" dirty="0"/>
          </a:p>
        </p:txBody>
      </p:sp>
      <p:sp>
        <p:nvSpPr>
          <p:cNvPr id="3" name="Text Placeholder 2">
            <a:extLst>
              <a:ext uri="{FF2B5EF4-FFF2-40B4-BE49-F238E27FC236}">
                <a16:creationId xmlns:a16="http://schemas.microsoft.com/office/drawing/2014/main" id="{57D180CB-6965-22E7-4C3F-7BC75DB3949C}"/>
              </a:ext>
            </a:extLst>
          </p:cNvPr>
          <p:cNvSpPr>
            <a:spLocks noGrp="1"/>
          </p:cNvSpPr>
          <p:nvPr>
            <p:ph type="body" sz="quarter" idx="10"/>
          </p:nvPr>
        </p:nvSpPr>
        <p:spPr>
          <a:xfrm>
            <a:off x="457200" y="1371600"/>
            <a:ext cx="5344886" cy="3905251"/>
          </a:xfrm>
        </p:spPr>
        <p:txBody>
          <a:bodyPr/>
          <a:lstStyle/>
          <a:p>
            <a:r>
              <a:rPr lang="en-JP" sz="1400" dirty="0">
                <a:solidFill>
                  <a:srgbClr val="0070C0"/>
                </a:solidFill>
              </a:rPr>
              <a:t>ポイント</a:t>
            </a:r>
          </a:p>
          <a:p>
            <a:pPr marL="285750" indent="-285750">
              <a:buFont typeface="Arial" panose="020B0604020202020204" pitchFamily="34" charset="0"/>
              <a:buChar char="•"/>
            </a:pPr>
            <a:r>
              <a:rPr lang="en-US" sz="1400" dirty="0" err="1"/>
              <a:t>セキュリティ上重要と思われるイベントを特定し、そのようなイベントを検出するための仕組みを実装することが望ましい</a:t>
            </a:r>
            <a:r>
              <a:rPr lang="en-US" sz="1400" dirty="0"/>
              <a:t>。</a:t>
            </a:r>
            <a:endParaRPr lang="en-JP" sz="1400" dirty="0"/>
          </a:p>
          <a:p>
            <a:endParaRPr lang="en-JP" sz="1400" dirty="0"/>
          </a:p>
          <a:p>
            <a:r>
              <a:rPr lang="en-JP" sz="1400" dirty="0">
                <a:solidFill>
                  <a:srgbClr val="0070C0"/>
                </a:solidFill>
              </a:rPr>
              <a:t>レビュー観点の例</a:t>
            </a:r>
            <a:endParaRPr lang="en-JP" sz="1233" dirty="0"/>
          </a:p>
          <a:p>
            <a:pPr marL="285750" indent="-285750">
              <a:buFont typeface="Arial" panose="020B0604020202020204" pitchFamily="34" charset="0"/>
              <a:buChar char="•"/>
            </a:pPr>
            <a:r>
              <a:rPr lang="en-US" sz="1400" dirty="0" err="1"/>
              <a:t>セキュリティ上重要なイベントを特定しているか</a:t>
            </a:r>
            <a:r>
              <a:rPr lang="en-US" sz="1400" dirty="0"/>
              <a:t>？</a:t>
            </a:r>
          </a:p>
          <a:p>
            <a:pPr marL="285750" indent="-285750">
              <a:buFont typeface="Arial" panose="020B0604020202020204" pitchFamily="34" charset="0"/>
              <a:buChar char="•"/>
            </a:pPr>
            <a:r>
              <a:rPr lang="en-US" sz="1400" dirty="0" err="1"/>
              <a:t>イベントを検出するための仕組みを実装しているか</a:t>
            </a:r>
            <a:r>
              <a:rPr lang="en-US" sz="1400" dirty="0"/>
              <a:t>？</a:t>
            </a:r>
            <a:endParaRPr lang="en-JP" sz="1400" dirty="0"/>
          </a:p>
          <a:p>
            <a:endParaRPr lang="en-JP" sz="1400" dirty="0"/>
          </a:p>
          <a:p>
            <a:endParaRPr lang="en-JP" dirty="0"/>
          </a:p>
        </p:txBody>
      </p:sp>
      <p:sp>
        <p:nvSpPr>
          <p:cNvPr id="4" name="Text Placeholder 2">
            <a:extLst>
              <a:ext uri="{FF2B5EF4-FFF2-40B4-BE49-F238E27FC236}">
                <a16:creationId xmlns:a16="http://schemas.microsoft.com/office/drawing/2014/main" id="{0298B862-78F2-CE5E-7054-7146738412F7}"/>
              </a:ext>
            </a:extLst>
          </p:cNvPr>
          <p:cNvSpPr txBox="1">
            <a:spLocks/>
          </p:cNvSpPr>
          <p:nvPr/>
        </p:nvSpPr>
        <p:spPr>
          <a:xfrm>
            <a:off x="6389915" y="1371599"/>
            <a:ext cx="5638800" cy="3905251"/>
          </a:xfrm>
          <a:prstGeom prst="rect">
            <a:avLst/>
          </a:prstGeom>
        </p:spPr>
        <p:txBody>
          <a:bodyPr vert="horz" lIns="91440" tIns="45720" rIns="91440" bIns="45720" rtlCol="0">
            <a:noAutofit/>
          </a:bodyPr>
          <a:lstStyle>
            <a:lvl1pPr marL="0" indent="0" algn="l" defTabSz="609576" rtl="0" eaLnBrk="1" latinLnBrk="0" hangingPunct="1">
              <a:spcBef>
                <a:spcPct val="20000"/>
              </a:spcBef>
              <a:buFont typeface="Arial" panose="020B0604020202020204" pitchFamily="34" charset="0"/>
              <a:buNone/>
              <a:tabLst/>
              <a:defRPr sz="2167" b="0" i="0" kern="1200">
                <a:solidFill>
                  <a:schemeClr val="tx1"/>
                </a:solidFill>
                <a:latin typeface="Meiryo" panose="020B0604030504040204" pitchFamily="34" charset="-128"/>
                <a:ea typeface="Meiryo" panose="020B0604030504040204" pitchFamily="34" charset="-128"/>
                <a:cs typeface="Amazon Ember Regular" charset="0"/>
              </a:defRPr>
            </a:lvl1pPr>
            <a:lvl2pPr marL="596612" indent="-294999" algn="l" defTabSz="609576" rtl="0" eaLnBrk="1" latinLnBrk="0" hangingPunct="1">
              <a:spcBef>
                <a:spcPct val="20000"/>
              </a:spcBef>
              <a:buFont typeface="Arial"/>
              <a:buChar char="•"/>
              <a:tabLst/>
              <a:defRPr sz="2000" b="0" i="0" kern="1200">
                <a:solidFill>
                  <a:schemeClr val="tx1"/>
                </a:solidFill>
                <a:latin typeface="Meiryo" panose="020B0604030504040204" pitchFamily="34" charset="-128"/>
                <a:ea typeface="Meiryo" panose="020B0604030504040204" pitchFamily="34" charset="-128"/>
                <a:cs typeface="Amazon Ember Regular" charset="0"/>
              </a:defRPr>
            </a:lvl2pPr>
            <a:lvl3pPr marL="892933" indent="-302936" algn="l" defTabSz="609576" rtl="0" eaLnBrk="1" latinLnBrk="0" hangingPunct="1">
              <a:spcBef>
                <a:spcPct val="20000"/>
              </a:spcBef>
              <a:buFont typeface="Arial"/>
              <a:buChar char="•"/>
              <a:tabLst/>
              <a:defRPr sz="1833" b="0" i="0" kern="1200">
                <a:solidFill>
                  <a:schemeClr val="tx1"/>
                </a:solidFill>
                <a:latin typeface="Meiryo" panose="020B0604030504040204" pitchFamily="34" charset="-128"/>
                <a:ea typeface="Meiryo" panose="020B0604030504040204" pitchFamily="34" charset="-128"/>
                <a:cs typeface="Amazon Ember Regular" charset="0"/>
              </a:defRPr>
            </a:lvl3pPr>
            <a:lvl4pPr marL="1222326" indent="-309550" algn="l" defTabSz="609576" rtl="0" eaLnBrk="1" latinLnBrk="0" hangingPunct="1">
              <a:spcBef>
                <a:spcPct val="20000"/>
              </a:spcBef>
              <a:buFont typeface="Arial" panose="020B0604020202020204" pitchFamily="34" charset="0"/>
              <a:buChar char="•"/>
              <a:tabLst/>
              <a:defRPr sz="1667" b="0" i="0" kern="1200">
                <a:solidFill>
                  <a:schemeClr val="tx1"/>
                </a:solidFill>
                <a:latin typeface="Meiryo" panose="020B0604030504040204" pitchFamily="34" charset="-128"/>
                <a:ea typeface="Meiryo" panose="020B0604030504040204" pitchFamily="34" charset="-128"/>
                <a:cs typeface="Amazon Ember Regular" charset="0"/>
              </a:defRPr>
            </a:lvl4pPr>
            <a:lvl5pPr marL="1518648" indent="-316165" algn="l" defTabSz="609576" rtl="0" eaLnBrk="1" latinLnBrk="0" hangingPunct="1">
              <a:spcBef>
                <a:spcPct val="20000"/>
              </a:spcBef>
              <a:buFont typeface="Arial" panose="020B0604020202020204" pitchFamily="34" charset="0"/>
              <a:buChar char="•"/>
              <a:tabLst/>
              <a:defRPr sz="1583" b="0" i="0" kern="1200">
                <a:solidFill>
                  <a:schemeClr val="tx1"/>
                </a:solidFill>
                <a:latin typeface="Meiryo" panose="020B0604030504040204" pitchFamily="34" charset="-128"/>
                <a:ea typeface="Meiryo" panose="020B0604030504040204" pitchFamily="34" charset="-128"/>
                <a:cs typeface="Amazon Ember Regular" charset="0"/>
              </a:defRPr>
            </a:lvl5pPr>
            <a:lvl6pPr marL="3352666" indent="-304788" algn="l" defTabSz="609576" rtl="0" eaLnBrk="1" latinLnBrk="0" hangingPunct="1">
              <a:spcBef>
                <a:spcPct val="20000"/>
              </a:spcBef>
              <a:buFont typeface="Arial"/>
              <a:buChar char="•"/>
              <a:defRPr sz="2667" kern="1200">
                <a:solidFill>
                  <a:schemeClr val="tx1"/>
                </a:solidFill>
                <a:latin typeface="+mn-lt"/>
                <a:ea typeface="+mn-ea"/>
                <a:cs typeface="+mn-cs"/>
              </a:defRPr>
            </a:lvl6pPr>
            <a:lvl7pPr marL="3962242" indent="-304788" algn="l" defTabSz="609576" rtl="0" eaLnBrk="1" latinLnBrk="0" hangingPunct="1">
              <a:spcBef>
                <a:spcPct val="20000"/>
              </a:spcBef>
              <a:buFont typeface="Arial"/>
              <a:buChar char="•"/>
              <a:defRPr sz="2667" kern="1200">
                <a:solidFill>
                  <a:schemeClr val="tx1"/>
                </a:solidFill>
                <a:latin typeface="+mn-lt"/>
                <a:ea typeface="+mn-ea"/>
                <a:cs typeface="+mn-cs"/>
              </a:defRPr>
            </a:lvl7pPr>
            <a:lvl8pPr marL="4571817" indent="-304788" algn="l" defTabSz="609576" rtl="0" eaLnBrk="1" latinLnBrk="0" hangingPunct="1">
              <a:spcBef>
                <a:spcPct val="20000"/>
              </a:spcBef>
              <a:buFont typeface="Arial"/>
              <a:buChar char="•"/>
              <a:defRPr sz="2667" kern="1200">
                <a:solidFill>
                  <a:schemeClr val="tx1"/>
                </a:solidFill>
                <a:latin typeface="+mn-lt"/>
                <a:ea typeface="+mn-ea"/>
                <a:cs typeface="+mn-cs"/>
              </a:defRPr>
            </a:lvl8pPr>
            <a:lvl9pPr marL="5181393" indent="-304788" algn="l" defTabSz="609576" rtl="0" eaLnBrk="1" latinLnBrk="0" hangingPunct="1">
              <a:spcBef>
                <a:spcPct val="20000"/>
              </a:spcBef>
              <a:buFont typeface="Arial"/>
              <a:buChar char="•"/>
              <a:defRPr sz="2667" kern="1200">
                <a:solidFill>
                  <a:schemeClr val="tx1"/>
                </a:solidFill>
                <a:latin typeface="+mn-lt"/>
                <a:ea typeface="+mn-ea"/>
                <a:cs typeface="+mn-cs"/>
              </a:defRPr>
            </a:lvl9pPr>
          </a:lstStyle>
          <a:p>
            <a:r>
              <a:rPr lang="en-JP" sz="1400" dirty="0">
                <a:solidFill>
                  <a:srgbClr val="0070C0"/>
                </a:solidFill>
              </a:rPr>
              <a:t>実装例</a:t>
            </a:r>
          </a:p>
          <a:p>
            <a:pPr marL="285750" indent="-285750">
              <a:buFont typeface="Arial" panose="020B0604020202020204" pitchFamily="34" charset="0"/>
              <a:buChar char="•"/>
            </a:pPr>
            <a:r>
              <a:rPr lang="en-US" sz="1400" dirty="0" err="1"/>
              <a:t>CloudTrailのログに対してAmazon</a:t>
            </a:r>
            <a:r>
              <a:rPr lang="en-US" sz="1400" dirty="0"/>
              <a:t> CloudWatch </a:t>
            </a:r>
            <a:r>
              <a:rPr lang="en-US" sz="1400" dirty="0" err="1"/>
              <a:t>Metricsを利用して、アラート通知の必要のあるイベントを検出し、メールで通知する</a:t>
            </a:r>
            <a:r>
              <a:rPr lang="en-US" sz="1400" dirty="0"/>
              <a:t>。</a:t>
            </a:r>
          </a:p>
          <a:p>
            <a:pPr marL="882362" lvl="1" indent="-285750">
              <a:buFont typeface="Arial" panose="020B0604020202020204" pitchFamily="34" charset="0"/>
              <a:buChar char="•"/>
            </a:pPr>
            <a:r>
              <a:rPr lang="en-US" sz="1233" dirty="0" err="1"/>
              <a:t>例：認証が失敗した場合など</a:t>
            </a:r>
            <a:endParaRPr lang="en-US" sz="1233" dirty="0"/>
          </a:p>
          <a:p>
            <a:pPr marL="285750" indent="-285750">
              <a:buFont typeface="Arial" panose="020B0604020202020204" pitchFamily="34" charset="0"/>
              <a:buChar char="•"/>
            </a:pPr>
            <a:endParaRPr lang="en-JP" sz="1400" dirty="0"/>
          </a:p>
          <a:p>
            <a:endParaRPr lang="en-JP" dirty="0"/>
          </a:p>
        </p:txBody>
      </p:sp>
      <p:pic>
        <p:nvPicPr>
          <p:cNvPr id="5" name="Graphic 51">
            <a:extLst>
              <a:ext uri="{FF2B5EF4-FFF2-40B4-BE49-F238E27FC236}">
                <a16:creationId xmlns:a16="http://schemas.microsoft.com/office/drawing/2014/main" id="{9D70CFC4-402A-E003-C728-FB24DC50DEC2}"/>
              </a:ext>
            </a:extLst>
          </p:cNvPr>
          <p:cNvPicPr>
            <a:picLocks noChangeAspect="1"/>
          </p:cNvPicPr>
          <p:nvPr/>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6688207" y="3716436"/>
            <a:ext cx="642411" cy="642411"/>
          </a:xfrm>
          <a:prstGeom prst="rect">
            <a:avLst/>
          </a:prstGeom>
        </p:spPr>
      </p:pic>
      <p:pic>
        <p:nvPicPr>
          <p:cNvPr id="6" name="Graphic 33">
            <a:extLst>
              <a:ext uri="{FF2B5EF4-FFF2-40B4-BE49-F238E27FC236}">
                <a16:creationId xmlns:a16="http://schemas.microsoft.com/office/drawing/2014/main" id="{EE6EB267-65DC-E31E-C7DC-D071C2B0BF16}"/>
              </a:ext>
            </a:extLst>
          </p:cNvPr>
          <p:cNvPicPr>
            <a:picLocks noChangeAspect="1"/>
          </p:cNvPicPr>
          <p:nvPr/>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7789967" y="3362015"/>
            <a:ext cx="328904" cy="328904"/>
          </a:xfrm>
          <a:prstGeom prst="rect">
            <a:avLst/>
          </a:prstGeom>
        </p:spPr>
      </p:pic>
      <p:sp>
        <p:nvSpPr>
          <p:cNvPr id="7" name="正方形/長方形 35">
            <a:extLst>
              <a:ext uri="{FF2B5EF4-FFF2-40B4-BE49-F238E27FC236}">
                <a16:creationId xmlns:a16="http://schemas.microsoft.com/office/drawing/2014/main" id="{35AC7A9A-E9DD-E2EA-1FFA-1DA6B02B61F9}"/>
              </a:ext>
            </a:extLst>
          </p:cNvPr>
          <p:cNvSpPr/>
          <p:nvPr/>
        </p:nvSpPr>
        <p:spPr>
          <a:xfrm>
            <a:off x="7789968" y="3362016"/>
            <a:ext cx="3215931" cy="1282492"/>
          </a:xfrm>
          <a:prstGeom prst="rect">
            <a:avLst/>
          </a:prstGeom>
          <a:noFill/>
          <a:ln w="12700" cap="flat" cmpd="sng" algn="ctr">
            <a:solidFill>
              <a:srgbClr val="C95185"/>
            </a:solidFill>
            <a:prstDash val="solid"/>
            <a:miter lim="800000"/>
          </a:ln>
          <a:effectLst/>
        </p:spPr>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defTabSz="914341">
              <a:defRPr/>
            </a:pPr>
            <a:endParaRPr kumimoji="1" lang="ja-JP" altLang="en-US" sz="1000" kern="0" dirty="0">
              <a:solidFill>
                <a:srgbClr val="535B63"/>
              </a:solidFill>
              <a:latin typeface="Meiryo" panose="020B0604030504040204" pitchFamily="34" charset="-128"/>
              <a:ea typeface="Meiryo" panose="020B0604030504040204" pitchFamily="34" charset="-128"/>
            </a:endParaRPr>
          </a:p>
        </p:txBody>
      </p:sp>
      <p:sp>
        <p:nvSpPr>
          <p:cNvPr id="8" name="テキスト ボックス 36">
            <a:extLst>
              <a:ext uri="{FF2B5EF4-FFF2-40B4-BE49-F238E27FC236}">
                <a16:creationId xmlns:a16="http://schemas.microsoft.com/office/drawing/2014/main" id="{A7BA8830-52B7-4A28-1CF0-8F0E44D7E23F}"/>
              </a:ext>
            </a:extLst>
          </p:cNvPr>
          <p:cNvSpPr txBox="1"/>
          <p:nvPr/>
        </p:nvSpPr>
        <p:spPr>
          <a:xfrm>
            <a:off x="8076008" y="3395370"/>
            <a:ext cx="1020078" cy="246221"/>
          </a:xfrm>
          <a:prstGeom prst="rect">
            <a:avLst/>
          </a:prstGeom>
          <a:noFill/>
        </p:spPr>
        <p:txBody>
          <a:bodyPr wrap="square" rtlCol="0">
            <a:spAutoFit/>
          </a:bodyPr>
          <a:lstStyle/>
          <a:p>
            <a:pPr algn="ctr" defTabSz="914341"/>
            <a:r>
              <a:rPr kumimoji="1" lang="en-US" altLang="ja-JP" sz="1000" dirty="0">
                <a:solidFill>
                  <a:srgbClr val="CD4071"/>
                </a:solidFill>
                <a:latin typeface="Meiryo" panose="020B0604030504040204" pitchFamily="34" charset="-128"/>
                <a:ea typeface="Meiryo" panose="020B0604030504040204" pitchFamily="34" charset="-128"/>
              </a:rPr>
              <a:t>CloudWatch</a:t>
            </a:r>
            <a:endParaRPr kumimoji="1" lang="ja-JP" altLang="en-US" sz="1000" dirty="0">
              <a:solidFill>
                <a:srgbClr val="CD4071"/>
              </a:solidFill>
              <a:latin typeface="Meiryo" panose="020B0604030504040204" pitchFamily="34" charset="-128"/>
              <a:ea typeface="Meiryo" panose="020B0604030504040204" pitchFamily="34" charset="-128"/>
            </a:endParaRPr>
          </a:p>
        </p:txBody>
      </p:sp>
      <p:sp>
        <p:nvSpPr>
          <p:cNvPr id="9" name="テキスト ボックス 37">
            <a:extLst>
              <a:ext uri="{FF2B5EF4-FFF2-40B4-BE49-F238E27FC236}">
                <a16:creationId xmlns:a16="http://schemas.microsoft.com/office/drawing/2014/main" id="{A3D46CC5-D85B-C4B9-886D-F9D6D0843EAF}"/>
              </a:ext>
            </a:extLst>
          </p:cNvPr>
          <p:cNvSpPr txBox="1"/>
          <p:nvPr/>
        </p:nvSpPr>
        <p:spPr>
          <a:xfrm>
            <a:off x="6188980" y="4357389"/>
            <a:ext cx="1600987" cy="323165"/>
          </a:xfrm>
          <a:prstGeom prst="rect">
            <a:avLst/>
          </a:prstGeom>
          <a:noFill/>
        </p:spPr>
        <p:txBody>
          <a:bodyPr wrap="square" rtlCol="0">
            <a:spAutoFit/>
          </a:bodyPr>
          <a:lstStyle/>
          <a:p>
            <a:pPr algn="ctr" defTabSz="914341"/>
            <a:r>
              <a:rPr kumimoji="1" lang="en-US" altLang="ja-JP" sz="1500" dirty="0">
                <a:solidFill>
                  <a:schemeClr val="tx2"/>
                </a:solidFill>
                <a:latin typeface="Meiryo" panose="020B0604030504040204" pitchFamily="34" charset="-128"/>
                <a:ea typeface="Meiryo" panose="020B0604030504040204" pitchFamily="34" charset="-128"/>
              </a:rPr>
              <a:t>CloudTrail</a:t>
            </a:r>
            <a:endParaRPr kumimoji="1" lang="ja-JP" altLang="en-US" sz="1500" dirty="0">
              <a:solidFill>
                <a:schemeClr val="tx2"/>
              </a:solidFill>
              <a:latin typeface="Meiryo" panose="020B0604030504040204" pitchFamily="34" charset="-128"/>
              <a:ea typeface="Meiryo" panose="020B0604030504040204" pitchFamily="34" charset="-128"/>
            </a:endParaRPr>
          </a:p>
        </p:txBody>
      </p:sp>
      <p:cxnSp>
        <p:nvCxnSpPr>
          <p:cNvPr id="10" name="直線矢印コネクタ 38">
            <a:extLst>
              <a:ext uri="{FF2B5EF4-FFF2-40B4-BE49-F238E27FC236}">
                <a16:creationId xmlns:a16="http://schemas.microsoft.com/office/drawing/2014/main" id="{D8E3FF01-8B80-D1BD-224B-D4483C00F22D}"/>
              </a:ext>
            </a:extLst>
          </p:cNvPr>
          <p:cNvCxnSpPr>
            <a:cxnSpLocks/>
            <a:stCxn id="5" idx="3"/>
            <a:endCxn id="18" idx="1"/>
          </p:cNvCxnSpPr>
          <p:nvPr/>
        </p:nvCxnSpPr>
        <p:spPr>
          <a:xfrm flipV="1">
            <a:off x="7330618" y="4021142"/>
            <a:ext cx="903423" cy="16500"/>
          </a:xfrm>
          <a:prstGeom prst="straightConnector1">
            <a:avLst/>
          </a:prstGeom>
          <a:noFill/>
          <a:ln w="25400" cap="flat" cmpd="sng" algn="ctr">
            <a:solidFill>
              <a:srgbClr val="CD4071"/>
            </a:solidFill>
            <a:prstDash val="solid"/>
            <a:miter lim="800000"/>
            <a:headEnd type="none" w="med" len="sm"/>
            <a:tailEnd type="triangle"/>
          </a:ln>
          <a:effectLst/>
        </p:spPr>
      </p:cxnSp>
      <p:sp>
        <p:nvSpPr>
          <p:cNvPr id="11" name="テキスト ボックス 39">
            <a:extLst>
              <a:ext uri="{FF2B5EF4-FFF2-40B4-BE49-F238E27FC236}">
                <a16:creationId xmlns:a16="http://schemas.microsoft.com/office/drawing/2014/main" id="{E44D53D8-E789-C1C6-558D-C3E3A9644318}"/>
              </a:ext>
            </a:extLst>
          </p:cNvPr>
          <p:cNvSpPr txBox="1"/>
          <p:nvPr/>
        </p:nvSpPr>
        <p:spPr>
          <a:xfrm>
            <a:off x="7985612" y="4265095"/>
            <a:ext cx="1020078" cy="323165"/>
          </a:xfrm>
          <a:prstGeom prst="rect">
            <a:avLst/>
          </a:prstGeom>
          <a:noFill/>
        </p:spPr>
        <p:txBody>
          <a:bodyPr wrap="square" rtlCol="0">
            <a:spAutoFit/>
          </a:bodyPr>
          <a:lstStyle/>
          <a:p>
            <a:pPr algn="ctr" defTabSz="914341"/>
            <a:r>
              <a:rPr kumimoji="1" lang="en-US" altLang="ja-JP" sz="1500" dirty="0">
                <a:solidFill>
                  <a:schemeClr val="tx2"/>
                </a:solidFill>
                <a:latin typeface="Meiryo" panose="020B0604030504040204" pitchFamily="34" charset="-128"/>
                <a:ea typeface="Meiryo" panose="020B0604030504040204" pitchFamily="34" charset="-128"/>
              </a:rPr>
              <a:t>Logs</a:t>
            </a:r>
          </a:p>
        </p:txBody>
      </p:sp>
      <p:sp>
        <p:nvSpPr>
          <p:cNvPr id="12" name="テキスト ボックス 42">
            <a:extLst>
              <a:ext uri="{FF2B5EF4-FFF2-40B4-BE49-F238E27FC236}">
                <a16:creationId xmlns:a16="http://schemas.microsoft.com/office/drawing/2014/main" id="{A509CCC2-BACF-886A-9E3D-DA86266AA8B7}"/>
              </a:ext>
            </a:extLst>
          </p:cNvPr>
          <p:cNvSpPr txBox="1"/>
          <p:nvPr/>
        </p:nvSpPr>
        <p:spPr>
          <a:xfrm>
            <a:off x="8650288" y="3657021"/>
            <a:ext cx="1529820" cy="502573"/>
          </a:xfrm>
          <a:prstGeom prst="rect">
            <a:avLst/>
          </a:prstGeom>
          <a:noFill/>
        </p:spPr>
        <p:txBody>
          <a:bodyPr wrap="square" rtlCol="0">
            <a:spAutoFit/>
          </a:bodyPr>
          <a:lstStyle/>
          <a:p>
            <a:pPr algn="ctr" defTabSz="914341"/>
            <a:r>
              <a:rPr kumimoji="1" lang="ja-JP" altLang="en-US" sz="1333">
                <a:solidFill>
                  <a:schemeClr val="tx2"/>
                </a:solidFill>
                <a:latin typeface="Meiryo" panose="020B0604030504040204" pitchFamily="34" charset="-128"/>
                <a:ea typeface="Meiryo" panose="020B0604030504040204" pitchFamily="34" charset="-128"/>
              </a:rPr>
              <a:t>メトリクス</a:t>
            </a:r>
            <a:endParaRPr kumimoji="1" lang="en-US" altLang="ja-JP" sz="1333" dirty="0">
              <a:solidFill>
                <a:schemeClr val="tx2"/>
              </a:solidFill>
              <a:latin typeface="Meiryo" panose="020B0604030504040204" pitchFamily="34" charset="-128"/>
              <a:ea typeface="Meiryo" panose="020B0604030504040204" pitchFamily="34" charset="-128"/>
            </a:endParaRPr>
          </a:p>
          <a:p>
            <a:pPr algn="ctr" defTabSz="914341"/>
            <a:r>
              <a:rPr kumimoji="1" lang="ja-JP" altLang="en-US" sz="1333">
                <a:solidFill>
                  <a:schemeClr val="tx2"/>
                </a:solidFill>
                <a:latin typeface="Meiryo" panose="020B0604030504040204" pitchFamily="34" charset="-128"/>
                <a:ea typeface="Meiryo" panose="020B0604030504040204" pitchFamily="34" charset="-128"/>
              </a:rPr>
              <a:t>フィルター</a:t>
            </a:r>
            <a:endParaRPr kumimoji="1" lang="en-US" altLang="ja-JP" sz="1333" dirty="0">
              <a:solidFill>
                <a:schemeClr val="tx2"/>
              </a:solidFill>
              <a:latin typeface="Meiryo" panose="020B0604030504040204" pitchFamily="34" charset="-128"/>
              <a:ea typeface="Meiryo" panose="020B0604030504040204" pitchFamily="34" charset="-128"/>
            </a:endParaRPr>
          </a:p>
        </p:txBody>
      </p:sp>
      <p:pic>
        <p:nvPicPr>
          <p:cNvPr id="13" name="Graphic 16">
            <a:extLst>
              <a:ext uri="{FF2B5EF4-FFF2-40B4-BE49-F238E27FC236}">
                <a16:creationId xmlns:a16="http://schemas.microsoft.com/office/drawing/2014/main" id="{E22E7C80-5F92-5145-2EB2-45FD97E6BE0E}"/>
              </a:ext>
            </a:extLst>
          </p:cNvPr>
          <p:cNvPicPr>
            <a:picLocks noChangeAspect="1"/>
          </p:cNvPicPr>
          <p:nvPr/>
        </p:nvPicPr>
        <p:blipFill>
          <a:blip r:embed="rId6" cstate="email">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0253339" y="3716436"/>
            <a:ext cx="469900" cy="469900"/>
          </a:xfrm>
          <a:prstGeom prst="rect">
            <a:avLst/>
          </a:prstGeom>
        </p:spPr>
      </p:pic>
      <p:cxnSp>
        <p:nvCxnSpPr>
          <p:cNvPr id="14" name="直線矢印コネクタ 44">
            <a:extLst>
              <a:ext uri="{FF2B5EF4-FFF2-40B4-BE49-F238E27FC236}">
                <a16:creationId xmlns:a16="http://schemas.microsoft.com/office/drawing/2014/main" id="{14CFDC8A-38E9-FCFE-6D7D-4C51DF7B8C04}"/>
              </a:ext>
            </a:extLst>
          </p:cNvPr>
          <p:cNvCxnSpPr>
            <a:cxnSpLocks/>
            <a:endCxn id="13" idx="1"/>
          </p:cNvCxnSpPr>
          <p:nvPr/>
        </p:nvCxnSpPr>
        <p:spPr>
          <a:xfrm flipV="1">
            <a:off x="9194824" y="3951383"/>
            <a:ext cx="1058518" cy="308123"/>
          </a:xfrm>
          <a:prstGeom prst="straightConnector1">
            <a:avLst/>
          </a:prstGeom>
          <a:noFill/>
          <a:ln w="25400" cap="flat" cmpd="sng" algn="ctr">
            <a:solidFill>
              <a:srgbClr val="CD4071"/>
            </a:solidFill>
            <a:prstDash val="solid"/>
            <a:miter lim="800000"/>
            <a:headEnd type="none" w="med" len="sm"/>
            <a:tailEnd type="triangle"/>
          </a:ln>
          <a:effectLst/>
        </p:spPr>
      </p:cxnSp>
      <p:sp>
        <p:nvSpPr>
          <p:cNvPr id="15" name="テキスト ボックス 45">
            <a:extLst>
              <a:ext uri="{FF2B5EF4-FFF2-40B4-BE49-F238E27FC236}">
                <a16:creationId xmlns:a16="http://schemas.microsoft.com/office/drawing/2014/main" id="{9508CD9E-C435-7319-A05A-09D4FD28B799}"/>
              </a:ext>
            </a:extLst>
          </p:cNvPr>
          <p:cNvSpPr txBox="1"/>
          <p:nvPr/>
        </p:nvSpPr>
        <p:spPr>
          <a:xfrm>
            <a:off x="9985820" y="4259507"/>
            <a:ext cx="1020078" cy="323165"/>
          </a:xfrm>
          <a:prstGeom prst="rect">
            <a:avLst/>
          </a:prstGeom>
          <a:noFill/>
        </p:spPr>
        <p:txBody>
          <a:bodyPr wrap="square" rtlCol="0">
            <a:spAutoFit/>
          </a:bodyPr>
          <a:lstStyle/>
          <a:p>
            <a:pPr algn="ctr" defTabSz="914341"/>
            <a:r>
              <a:rPr kumimoji="1" lang="en-US" altLang="ja-JP" sz="1500" dirty="0">
                <a:solidFill>
                  <a:schemeClr val="tx2"/>
                </a:solidFill>
                <a:latin typeface="Meiryo" panose="020B0604030504040204" pitchFamily="34" charset="-128"/>
                <a:ea typeface="Meiryo" panose="020B0604030504040204" pitchFamily="34" charset="-128"/>
              </a:rPr>
              <a:t>Alarm</a:t>
            </a:r>
          </a:p>
        </p:txBody>
      </p:sp>
      <p:pic>
        <p:nvPicPr>
          <p:cNvPr id="16" name="Graphic 29">
            <a:extLst>
              <a:ext uri="{FF2B5EF4-FFF2-40B4-BE49-F238E27FC236}">
                <a16:creationId xmlns:a16="http://schemas.microsoft.com/office/drawing/2014/main" id="{7A1B045E-41EF-E3CE-EAE7-5E6E36922FFA}"/>
              </a:ext>
            </a:extLst>
          </p:cNvPr>
          <p:cNvPicPr>
            <a:picLocks noChangeAspect="1"/>
          </p:cNvPicPr>
          <p:nvPr/>
        </p:nvPicPr>
        <p:blipFill>
          <a:blip r:embed="rId8" cstate="email">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11457899" y="3730533"/>
            <a:ext cx="422358" cy="422358"/>
          </a:xfrm>
          <a:prstGeom prst="rect">
            <a:avLst/>
          </a:prstGeom>
        </p:spPr>
      </p:pic>
      <p:cxnSp>
        <p:nvCxnSpPr>
          <p:cNvPr id="17" name="直線矢印コネクタ 47">
            <a:extLst>
              <a:ext uri="{FF2B5EF4-FFF2-40B4-BE49-F238E27FC236}">
                <a16:creationId xmlns:a16="http://schemas.microsoft.com/office/drawing/2014/main" id="{02D43D89-EE07-C3F5-966A-AE8F352D5F29}"/>
              </a:ext>
            </a:extLst>
          </p:cNvPr>
          <p:cNvCxnSpPr>
            <a:cxnSpLocks/>
            <a:stCxn id="13" idx="3"/>
            <a:endCxn id="16" idx="1"/>
          </p:cNvCxnSpPr>
          <p:nvPr/>
        </p:nvCxnSpPr>
        <p:spPr>
          <a:xfrm flipV="1">
            <a:off x="10723240" y="3941716"/>
            <a:ext cx="734658" cy="9671"/>
          </a:xfrm>
          <a:prstGeom prst="straightConnector1">
            <a:avLst/>
          </a:prstGeom>
          <a:noFill/>
          <a:ln w="25400" cap="flat" cmpd="sng" algn="ctr">
            <a:solidFill>
              <a:srgbClr val="CD4071"/>
            </a:solidFill>
            <a:prstDash val="solid"/>
            <a:miter lim="800000"/>
            <a:headEnd type="none" w="med" len="sm"/>
            <a:tailEnd type="triangle"/>
          </a:ln>
          <a:effectLst/>
        </p:spPr>
      </p:cxnSp>
      <p:pic>
        <p:nvPicPr>
          <p:cNvPr id="18" name="Graphic 7">
            <a:extLst>
              <a:ext uri="{FF2B5EF4-FFF2-40B4-BE49-F238E27FC236}">
                <a16:creationId xmlns:a16="http://schemas.microsoft.com/office/drawing/2014/main" id="{DFDF7951-022E-1657-B10E-9547A6CB1DCA}"/>
              </a:ext>
            </a:extLst>
          </p:cNvPr>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8234041" y="3767990"/>
            <a:ext cx="506304" cy="506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環状矢印 41">
            <a:extLst>
              <a:ext uri="{FF2B5EF4-FFF2-40B4-BE49-F238E27FC236}">
                <a16:creationId xmlns:a16="http://schemas.microsoft.com/office/drawing/2014/main" id="{E31296B5-26ED-97E0-E737-4E664E5BCD2D}"/>
              </a:ext>
            </a:extLst>
          </p:cNvPr>
          <p:cNvSpPr/>
          <p:nvPr/>
        </p:nvSpPr>
        <p:spPr>
          <a:xfrm>
            <a:off x="8675793" y="3976717"/>
            <a:ext cx="514351" cy="510622"/>
          </a:xfrm>
          <a:prstGeom prst="circularArrow">
            <a:avLst>
              <a:gd name="adj1" fmla="val 14982"/>
              <a:gd name="adj2" fmla="val 1518372"/>
              <a:gd name="adj3" fmla="val 19917950"/>
              <a:gd name="adj4" fmla="val 212422"/>
              <a:gd name="adj5" fmla="val 14592"/>
            </a:avLst>
          </a:prstGeom>
          <a:solidFill>
            <a:srgbClr val="F58535"/>
          </a:solidFill>
          <a:ln w="12700" cap="flat" cmpd="sng" algn="ctr">
            <a:noFill/>
            <a:prstDash val="solid"/>
            <a:miter lim="800000"/>
          </a:ln>
          <a:effectLst/>
        </p:spPr>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defTabSz="914341">
              <a:defRPr/>
            </a:pPr>
            <a:endParaRPr kumimoji="1" lang="ja-JP" altLang="en-US" sz="1333" kern="0" dirty="0">
              <a:solidFill>
                <a:srgbClr val="535B63"/>
              </a:solidFill>
              <a:latin typeface="Meiryo" panose="020B0604030504040204" pitchFamily="34" charset="-128"/>
              <a:ea typeface="Meiryo" panose="020B0604030504040204" pitchFamily="34" charset="-128"/>
            </a:endParaRPr>
          </a:p>
        </p:txBody>
      </p:sp>
      <p:sp>
        <p:nvSpPr>
          <p:cNvPr id="20" name="四角形吹き出し 55">
            <a:extLst>
              <a:ext uri="{FF2B5EF4-FFF2-40B4-BE49-F238E27FC236}">
                <a16:creationId xmlns:a16="http://schemas.microsoft.com/office/drawing/2014/main" id="{40EEB424-4277-890F-01A4-9AB23745B9EB}"/>
              </a:ext>
            </a:extLst>
          </p:cNvPr>
          <p:cNvSpPr/>
          <p:nvPr/>
        </p:nvSpPr>
        <p:spPr>
          <a:xfrm>
            <a:off x="9138324" y="3288798"/>
            <a:ext cx="2890391" cy="280403"/>
          </a:xfrm>
          <a:prstGeom prst="wedgeRectCallout">
            <a:avLst>
              <a:gd name="adj1" fmla="val 3521"/>
              <a:gd name="adj2" fmla="val 110812"/>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sz="833" dirty="0" err="1">
                <a:solidFill>
                  <a:schemeClr val="bg1"/>
                </a:solidFill>
                <a:latin typeface="Meiryo" panose="020B0604030504040204" pitchFamily="34" charset="-128"/>
                <a:ea typeface="Meiryo" panose="020B0604030504040204" pitchFamily="34" charset="-128"/>
              </a:rPr>
              <a:t>RunInstances</a:t>
            </a:r>
            <a:r>
              <a:rPr lang="en-US" altLang="ja-JP" sz="833" dirty="0">
                <a:solidFill>
                  <a:schemeClr val="bg1"/>
                </a:solidFill>
                <a:latin typeface="Meiryo" panose="020B0604030504040204" pitchFamily="34" charset="-128"/>
                <a:ea typeface="Meiryo" panose="020B0604030504040204" pitchFamily="34" charset="-128"/>
              </a:rPr>
              <a:t> </a:t>
            </a:r>
            <a:r>
              <a:rPr lang="ja-JP" altLang="en-US" sz="833">
                <a:solidFill>
                  <a:schemeClr val="bg1"/>
                </a:solidFill>
                <a:latin typeface="Meiryo" panose="020B0604030504040204" pitchFamily="34" charset="-128"/>
                <a:ea typeface="Meiryo" panose="020B0604030504040204" pitchFamily="34" charset="-128"/>
              </a:rPr>
              <a:t>が</a:t>
            </a:r>
            <a:r>
              <a:rPr lang="en-US" altLang="ja-JP" sz="833" dirty="0">
                <a:solidFill>
                  <a:schemeClr val="bg1"/>
                </a:solidFill>
                <a:latin typeface="Meiryo" panose="020B0604030504040204" pitchFamily="34" charset="-128"/>
                <a:ea typeface="Meiryo" panose="020B0604030504040204" pitchFamily="34" charset="-128"/>
              </a:rPr>
              <a:t> 1 </a:t>
            </a:r>
            <a:r>
              <a:rPr lang="ja-JP" altLang="en-US" sz="833">
                <a:solidFill>
                  <a:schemeClr val="bg1"/>
                </a:solidFill>
                <a:latin typeface="Meiryo" panose="020B0604030504040204" pitchFamily="34" charset="-128"/>
                <a:ea typeface="Meiryo" panose="020B0604030504040204" pitchFamily="34" charset="-128"/>
              </a:rPr>
              <a:t>分間に</a:t>
            </a:r>
            <a:r>
              <a:rPr lang="en-US" altLang="ja-JP" sz="833" dirty="0">
                <a:solidFill>
                  <a:schemeClr val="bg1"/>
                </a:solidFill>
                <a:latin typeface="Meiryo" panose="020B0604030504040204" pitchFamily="34" charset="-128"/>
                <a:ea typeface="Meiryo" panose="020B0604030504040204" pitchFamily="34" charset="-128"/>
              </a:rPr>
              <a:t> 3 </a:t>
            </a:r>
            <a:r>
              <a:rPr lang="ja-JP" altLang="en-US" sz="833">
                <a:solidFill>
                  <a:schemeClr val="bg1"/>
                </a:solidFill>
                <a:latin typeface="Meiryo" panose="020B0604030504040204" pitchFamily="34" charset="-128"/>
                <a:ea typeface="Meiryo" panose="020B0604030504040204" pitchFamily="34" charset="-128"/>
              </a:rPr>
              <a:t>回実行されたら</a:t>
            </a:r>
            <a:r>
              <a:rPr kumimoji="1" lang="ja-JP" altLang="en-US" sz="833">
                <a:solidFill>
                  <a:schemeClr val="bg1"/>
                </a:solidFill>
                <a:latin typeface="Meiryo" panose="020B0604030504040204" pitchFamily="34" charset="-128"/>
                <a:ea typeface="Meiryo" panose="020B0604030504040204" pitchFamily="34" charset="-128"/>
              </a:rPr>
              <a:t>通知など</a:t>
            </a:r>
          </a:p>
        </p:txBody>
      </p:sp>
      <p:sp>
        <p:nvSpPr>
          <p:cNvPr id="22" name="テキスト ボックス 48">
            <a:extLst>
              <a:ext uri="{FF2B5EF4-FFF2-40B4-BE49-F238E27FC236}">
                <a16:creationId xmlns:a16="http://schemas.microsoft.com/office/drawing/2014/main" id="{ED988733-D254-C142-8448-76EFB443683C}"/>
              </a:ext>
            </a:extLst>
          </p:cNvPr>
          <p:cNvSpPr txBox="1"/>
          <p:nvPr/>
        </p:nvSpPr>
        <p:spPr>
          <a:xfrm>
            <a:off x="11370218" y="4342664"/>
            <a:ext cx="1020078" cy="323165"/>
          </a:xfrm>
          <a:prstGeom prst="rect">
            <a:avLst/>
          </a:prstGeom>
          <a:noFill/>
        </p:spPr>
        <p:txBody>
          <a:bodyPr wrap="square" rtlCol="0">
            <a:spAutoFit/>
          </a:bodyPr>
          <a:lstStyle/>
          <a:p>
            <a:pPr defTabSz="914341"/>
            <a:r>
              <a:rPr kumimoji="1" lang="en-US" altLang="ja-JP" sz="1500" dirty="0">
                <a:solidFill>
                  <a:schemeClr val="tx2"/>
                </a:solidFill>
                <a:latin typeface="Meiryo" panose="020B0604030504040204" pitchFamily="34" charset="-128"/>
                <a:ea typeface="Meiryo" panose="020B0604030504040204" pitchFamily="34" charset="-128"/>
              </a:rPr>
              <a:t>SNS</a:t>
            </a:r>
          </a:p>
        </p:txBody>
      </p:sp>
    </p:spTree>
    <p:extLst>
      <p:ext uri="{BB962C8B-B14F-4D97-AF65-F5344CB8AC3E}">
        <p14:creationId xmlns:p14="http://schemas.microsoft.com/office/powerpoint/2010/main" val="358257895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テキスト ボックス 67"/>
          <p:cNvSpPr txBox="1"/>
          <p:nvPr/>
        </p:nvSpPr>
        <p:spPr>
          <a:xfrm>
            <a:off x="442698" y="5520599"/>
            <a:ext cx="8134049" cy="707886"/>
          </a:xfrm>
          <a:prstGeom prst="rect">
            <a:avLst/>
          </a:prstGeom>
          <a:noFill/>
        </p:spPr>
        <p:txBody>
          <a:bodyPr wrap="square" rtlCol="0">
            <a:spAutoFit/>
          </a:bodyPr>
          <a:lstStyle/>
          <a:p>
            <a:pPr defTabSz="914341"/>
            <a:r>
              <a:rPr lang="en-US" altLang="ja-JP" sz="1000" dirty="0">
                <a:solidFill>
                  <a:schemeClr val="tx1">
                    <a:lumMod val="75000"/>
                  </a:schemeClr>
                </a:solidFill>
                <a:latin typeface="Meiryo" panose="020B0604030504040204" pitchFamily="34" charset="-128"/>
                <a:ea typeface="Meiryo" panose="020B0604030504040204" pitchFamily="34" charset="-128"/>
              </a:rPr>
              <a:t>CloudTrail </a:t>
            </a:r>
            <a:r>
              <a:rPr lang="ja-JP" altLang="en-US" sz="1000">
                <a:solidFill>
                  <a:schemeClr val="tx1">
                    <a:lumMod val="75000"/>
                  </a:schemeClr>
                </a:solidFill>
                <a:latin typeface="Meiryo" panose="020B0604030504040204" pitchFamily="34" charset="-128"/>
                <a:ea typeface="Meiryo" panose="020B0604030504040204" pitchFamily="34" charset="-128"/>
              </a:rPr>
              <a:t>レコードの内容</a:t>
            </a:r>
            <a:endParaRPr kumimoji="1" lang="en-US" altLang="ja-JP" sz="1000" dirty="0">
              <a:solidFill>
                <a:schemeClr val="tx1">
                  <a:lumMod val="75000"/>
                </a:schemeClr>
              </a:solidFill>
              <a:latin typeface="Meiryo" panose="020B0604030504040204" pitchFamily="34" charset="-128"/>
              <a:ea typeface="Meiryo" panose="020B0604030504040204" pitchFamily="34" charset="-128"/>
              <a:hlinkClick r:id="rId3"/>
            </a:endParaRPr>
          </a:p>
          <a:p>
            <a:pPr defTabSz="914341"/>
            <a:r>
              <a:rPr kumimoji="1" lang="en-US" altLang="ja-JP" sz="1000" dirty="0">
                <a:solidFill>
                  <a:schemeClr val="tx1">
                    <a:lumMod val="75000"/>
                  </a:schemeClr>
                </a:solidFill>
                <a:latin typeface="Meiryo" panose="020B0604030504040204" pitchFamily="34" charset="-128"/>
                <a:ea typeface="Meiryo" panose="020B0604030504040204" pitchFamily="34" charset="-128"/>
                <a:hlinkClick r:id="rId3"/>
              </a:rPr>
              <a:t>https://docs.aws.amazon.com/ja_jp/awscloudtrail/latest/userguide/cloudtrail-event-reference-record-contents.html</a:t>
            </a:r>
            <a:endParaRPr kumimoji="1" lang="en-US" altLang="ja-JP" sz="1000" dirty="0">
              <a:solidFill>
                <a:schemeClr val="tx1">
                  <a:lumMod val="75000"/>
                </a:schemeClr>
              </a:solidFill>
              <a:latin typeface="Meiryo" panose="020B0604030504040204" pitchFamily="34" charset="-128"/>
              <a:ea typeface="Meiryo" panose="020B0604030504040204" pitchFamily="34" charset="-128"/>
            </a:endParaRPr>
          </a:p>
          <a:p>
            <a:pPr defTabSz="914341"/>
            <a:r>
              <a:rPr kumimoji="1" lang="en-US" altLang="ja-JP" sz="1000" dirty="0">
                <a:solidFill>
                  <a:schemeClr val="tx1">
                    <a:lumMod val="75000"/>
                  </a:schemeClr>
                </a:solidFill>
                <a:latin typeface="Meiryo" panose="020B0604030504040204" pitchFamily="34" charset="-128"/>
                <a:ea typeface="Meiryo" panose="020B0604030504040204" pitchFamily="34" charset="-128"/>
              </a:rPr>
              <a:t>CloudTrail </a:t>
            </a:r>
            <a:r>
              <a:rPr kumimoji="1" lang="ja-JP" altLang="en-US" sz="1000">
                <a:solidFill>
                  <a:schemeClr val="tx1">
                    <a:lumMod val="75000"/>
                  </a:schemeClr>
                </a:solidFill>
                <a:latin typeface="Meiryo" panose="020B0604030504040204" pitchFamily="34" charset="-128"/>
                <a:ea typeface="Meiryo" panose="020B0604030504040204" pitchFamily="34" charset="-128"/>
              </a:rPr>
              <a:t>イベントの </a:t>
            </a:r>
            <a:r>
              <a:rPr kumimoji="1" lang="en-US" altLang="ja-JP" sz="1000" dirty="0">
                <a:solidFill>
                  <a:schemeClr val="tx1">
                    <a:lumMod val="75000"/>
                  </a:schemeClr>
                </a:solidFill>
                <a:latin typeface="Meiryo" panose="020B0604030504040204" pitchFamily="34" charset="-128"/>
                <a:ea typeface="Meiryo" panose="020B0604030504040204" pitchFamily="34" charset="-128"/>
              </a:rPr>
              <a:t>CloudWatch </a:t>
            </a:r>
            <a:r>
              <a:rPr kumimoji="1" lang="ja-JP" altLang="en-US" sz="1000">
                <a:solidFill>
                  <a:schemeClr val="tx1">
                    <a:lumMod val="75000"/>
                  </a:schemeClr>
                </a:solidFill>
                <a:latin typeface="Meiryo" panose="020B0604030504040204" pitchFamily="34" charset="-128"/>
                <a:ea typeface="Meiryo" panose="020B0604030504040204" pitchFamily="34" charset="-128"/>
              </a:rPr>
              <a:t>アラームの作成　</a:t>
            </a:r>
            <a:br>
              <a:rPr lang="en-US" altLang="ja-JP" sz="1000" dirty="0">
                <a:solidFill>
                  <a:schemeClr val="tx1">
                    <a:lumMod val="75000"/>
                  </a:schemeClr>
                </a:solidFill>
                <a:latin typeface="Meiryo" panose="020B0604030504040204" pitchFamily="34" charset="-128"/>
                <a:ea typeface="Meiryo" panose="020B0604030504040204" pitchFamily="34" charset="-128"/>
              </a:rPr>
            </a:br>
            <a:r>
              <a:rPr kumimoji="1" lang="en-US" altLang="ja-JP" sz="1000" dirty="0">
                <a:solidFill>
                  <a:schemeClr val="tx1">
                    <a:lumMod val="75000"/>
                  </a:schemeClr>
                </a:solidFill>
                <a:latin typeface="Meiryo" panose="020B0604030504040204" pitchFamily="34" charset="-128"/>
                <a:ea typeface="Meiryo" panose="020B0604030504040204" pitchFamily="34" charset="-128"/>
                <a:hlinkClick r:id="rId4"/>
              </a:rPr>
              <a:t>https://docs.aws.amazon.com/ja_jp/awscloudtrail/latest/userguide/cloudwatch-alarms-for-cloudtrail.html</a:t>
            </a:r>
            <a:endParaRPr kumimoji="1" lang="en-US" altLang="ja-JP" sz="1000" dirty="0">
              <a:solidFill>
                <a:schemeClr val="tx1">
                  <a:lumMod val="75000"/>
                </a:schemeClr>
              </a:solidFill>
              <a:latin typeface="Meiryo" panose="020B0604030504040204" pitchFamily="34" charset="-128"/>
              <a:ea typeface="Meiryo" panose="020B0604030504040204" pitchFamily="34" charset="-128"/>
            </a:endParaRPr>
          </a:p>
        </p:txBody>
      </p:sp>
      <p:sp>
        <p:nvSpPr>
          <p:cNvPr id="10" name="正方形/長方形 9">
            <a:extLst>
              <a:ext uri="{FF2B5EF4-FFF2-40B4-BE49-F238E27FC236}">
                <a16:creationId xmlns:a16="http://schemas.microsoft.com/office/drawing/2014/main" id="{6B885332-5841-4A87-BEF3-A37441983B47}"/>
              </a:ext>
            </a:extLst>
          </p:cNvPr>
          <p:cNvSpPr/>
          <p:nvPr/>
        </p:nvSpPr>
        <p:spPr>
          <a:xfrm>
            <a:off x="442698" y="1173646"/>
            <a:ext cx="5045280" cy="639864"/>
          </a:xfrm>
          <a:prstGeom prst="rect">
            <a:avLst/>
          </a:prstGeom>
          <a:solidFill>
            <a:schemeClr val="tx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ctr"/>
          <a:lstStyle/>
          <a:p>
            <a:pPr algn="ctr"/>
            <a:r>
              <a:rPr lang="ja-JP" altLang="en-US" sz="2333" dirty="0">
                <a:solidFill>
                  <a:schemeClr val="bg1"/>
                </a:solidFill>
                <a:latin typeface="Meiryo" panose="020B0604030504040204" pitchFamily="34" charset="-128"/>
                <a:ea typeface="Meiryo" panose="020B0604030504040204" pitchFamily="34" charset="-128"/>
                <a:cs typeface="Meiryo" charset="-128"/>
              </a:rPr>
              <a:t>特定の</a:t>
            </a:r>
            <a:r>
              <a:rPr lang="ja-JP" altLang="en-US" sz="2333">
                <a:solidFill>
                  <a:schemeClr val="bg1"/>
                </a:solidFill>
                <a:latin typeface="Meiryo" panose="020B0604030504040204" pitchFamily="34" charset="-128"/>
                <a:ea typeface="Meiryo" panose="020B0604030504040204" pitchFamily="34" charset="-128"/>
                <a:cs typeface="Meiryo" charset="-128"/>
              </a:rPr>
              <a:t>文字列の監視</a:t>
            </a:r>
            <a:endParaRPr kumimoji="1" lang="ja-JP" altLang="en-US" sz="2333" dirty="0">
              <a:gradFill>
                <a:gsLst>
                  <a:gs pos="0">
                    <a:schemeClr val="bg1"/>
                  </a:gs>
                  <a:gs pos="100000">
                    <a:schemeClr val="bg1"/>
                  </a:gs>
                </a:gsLst>
                <a:lin ang="5400000" scaled="1"/>
              </a:gradFill>
              <a:latin typeface="Meiryo" panose="020B0604030504040204" pitchFamily="34" charset="-128"/>
              <a:ea typeface="Meiryo" panose="020B0604030504040204" pitchFamily="34" charset="-128"/>
            </a:endParaRPr>
          </a:p>
        </p:txBody>
      </p:sp>
      <p:sp>
        <p:nvSpPr>
          <p:cNvPr id="11" name="正方形/長方形 10">
            <a:extLst>
              <a:ext uri="{FF2B5EF4-FFF2-40B4-BE49-F238E27FC236}">
                <a16:creationId xmlns:a16="http://schemas.microsoft.com/office/drawing/2014/main" id="{BDA9FA7C-B8F4-4F81-A1F0-9328F56FB7FC}"/>
              </a:ext>
            </a:extLst>
          </p:cNvPr>
          <p:cNvSpPr/>
          <p:nvPr/>
        </p:nvSpPr>
        <p:spPr>
          <a:xfrm>
            <a:off x="5703156" y="1173646"/>
            <a:ext cx="6295805" cy="63986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ctr"/>
          <a:lstStyle/>
          <a:p>
            <a:pPr algn="ctr"/>
            <a:r>
              <a:rPr kumimoji="1" lang="en-US" altLang="ja-JP" sz="2333" dirty="0" err="1">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CloudTrail</a:t>
            </a:r>
            <a:r>
              <a:rPr kumimoji="1" lang="ja-JP" altLang="en-US" sz="2333" dirty="0" err="1">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の監</a:t>
            </a:r>
            <a:r>
              <a:rPr kumimoji="1" lang="ja-JP" altLang="en-US" sz="2333"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視設定例</a:t>
            </a:r>
          </a:p>
        </p:txBody>
      </p:sp>
      <p:cxnSp>
        <p:nvCxnSpPr>
          <p:cNvPr id="13" name="直線コネクタ 12">
            <a:extLst>
              <a:ext uri="{FF2B5EF4-FFF2-40B4-BE49-F238E27FC236}">
                <a16:creationId xmlns:a16="http://schemas.microsoft.com/office/drawing/2014/main" id="{2889D92B-4F23-4202-9DB2-C41100E8228A}"/>
              </a:ext>
            </a:extLst>
          </p:cNvPr>
          <p:cNvCxnSpPr>
            <a:cxnSpLocks/>
          </p:cNvCxnSpPr>
          <p:nvPr/>
        </p:nvCxnSpPr>
        <p:spPr>
          <a:xfrm>
            <a:off x="5717584" y="1813509"/>
            <a:ext cx="6283689" cy="0"/>
          </a:xfrm>
          <a:prstGeom prst="line">
            <a:avLst/>
          </a:prstGeom>
          <a:ln>
            <a:solidFill>
              <a:srgbClr val="2A2E32"/>
            </a:solidFill>
          </a:ln>
          <a:effectLst/>
        </p:spPr>
        <p:style>
          <a:lnRef idx="2">
            <a:schemeClr val="accent1"/>
          </a:lnRef>
          <a:fillRef idx="0">
            <a:schemeClr val="accent1"/>
          </a:fillRef>
          <a:effectRef idx="1">
            <a:schemeClr val="accent1"/>
          </a:effectRef>
          <a:fontRef idx="minor">
            <a:schemeClr val="tx1"/>
          </a:fontRef>
        </p:style>
      </p:cxnSp>
      <p:sp>
        <p:nvSpPr>
          <p:cNvPr id="14" name="Rectangle 10">
            <a:extLst>
              <a:ext uri="{FF2B5EF4-FFF2-40B4-BE49-F238E27FC236}">
                <a16:creationId xmlns:a16="http://schemas.microsoft.com/office/drawing/2014/main" id="{CD53AA86-C6DD-4349-91EF-D6C98D099207}"/>
              </a:ext>
            </a:extLst>
          </p:cNvPr>
          <p:cNvSpPr/>
          <p:nvPr/>
        </p:nvSpPr>
        <p:spPr>
          <a:xfrm>
            <a:off x="442698" y="1892760"/>
            <a:ext cx="5047408" cy="1318047"/>
          </a:xfrm>
          <a:prstGeom prst="rect">
            <a:avLst/>
          </a:prstGeom>
        </p:spPr>
        <p:txBody>
          <a:bodyPr wrap="square" lIns="24000" tIns="24000" rIns="24000" bIns="24000">
            <a:spAutoFit/>
          </a:bodyPr>
          <a:lstStyle/>
          <a:p>
            <a:pPr marL="119993" indent="-119993">
              <a:spcBef>
                <a:spcPts val="267"/>
              </a:spcBef>
              <a:buFont typeface="Arial" panose="020B0604020202020204" pitchFamily="34" charset="0"/>
              <a:buChar char="•"/>
            </a:pPr>
            <a:r>
              <a:rPr kumimoji="1" lang="ja-JP" altLang="en-US" sz="2000" b="1"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ログイベントの</a:t>
            </a:r>
            <a:r>
              <a:rPr kumimoji="1" lang="ja-JP" altLang="en-US" sz="2000" b="1">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特定文字列に対してアラームを作成し、監視が可能</a:t>
            </a:r>
            <a:endParaRPr kumimoji="1" lang="en-US" altLang="ja-JP" sz="2000" b="1"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endParaRPr>
          </a:p>
          <a:p>
            <a:pPr marL="479969" indent="-311979">
              <a:spcBef>
                <a:spcPts val="267"/>
              </a:spcBef>
              <a:buFont typeface="Wingdings" panose="05000000000000000000" pitchFamily="2" charset="2"/>
              <a:buChar char="Ø"/>
            </a:pPr>
            <a:r>
              <a:rPr kumimoji="1" lang="ja-JP" altLang="en-US" sz="20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例：コンソールへのログインが失敗するとアラーム警告</a:t>
            </a:r>
            <a:endParaRPr kumimoji="1" lang="en-US" altLang="ja-JP" sz="20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endParaRPr>
          </a:p>
        </p:txBody>
      </p:sp>
      <p:pic>
        <p:nvPicPr>
          <p:cNvPr id="15" name="図 14"/>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703155" y="2077680"/>
            <a:ext cx="6297432" cy="3128912"/>
          </a:xfrm>
          <a:prstGeom prst="rect">
            <a:avLst/>
          </a:prstGeom>
          <a:ln>
            <a:solidFill>
              <a:schemeClr val="tx2"/>
            </a:solidFill>
          </a:ln>
          <a:effectLst/>
        </p:spPr>
      </p:pic>
      <p:sp>
        <p:nvSpPr>
          <p:cNvPr id="16" name="正方形/長方形 15"/>
          <p:cNvSpPr/>
          <p:nvPr/>
        </p:nvSpPr>
        <p:spPr>
          <a:xfrm>
            <a:off x="7029434" y="3377332"/>
            <a:ext cx="4674980" cy="167955"/>
          </a:xfrm>
          <a:prstGeom prst="rect">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41"/>
            <a:endParaRPr lang="en-US" sz="2000">
              <a:solidFill>
                <a:srgbClr val="FAFAFA"/>
              </a:solidFill>
              <a:latin typeface="Meiryo" panose="020B0604030504040204" pitchFamily="34" charset="-128"/>
              <a:ea typeface="Meiryo" panose="020B0604030504040204" pitchFamily="34" charset="-128"/>
            </a:endParaRPr>
          </a:p>
        </p:txBody>
      </p:sp>
      <p:sp>
        <p:nvSpPr>
          <p:cNvPr id="17" name="正方形/長方形 16"/>
          <p:cNvSpPr/>
          <p:nvPr/>
        </p:nvSpPr>
        <p:spPr>
          <a:xfrm>
            <a:off x="6266228" y="4393885"/>
            <a:ext cx="3253873" cy="173073"/>
          </a:xfrm>
          <a:prstGeom prst="rect">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41"/>
            <a:endParaRPr lang="en-US" sz="2000">
              <a:solidFill>
                <a:srgbClr val="FAFAFA"/>
              </a:solidFill>
              <a:latin typeface="Meiryo" panose="020B0604030504040204" pitchFamily="34" charset="-128"/>
              <a:ea typeface="Meiryo" panose="020B0604030504040204" pitchFamily="34" charset="-128"/>
            </a:endParaRPr>
          </a:p>
        </p:txBody>
      </p:sp>
      <p:sp>
        <p:nvSpPr>
          <p:cNvPr id="2" name="タイトル 1">
            <a:extLst>
              <a:ext uri="{FF2B5EF4-FFF2-40B4-BE49-F238E27FC236}">
                <a16:creationId xmlns:a16="http://schemas.microsoft.com/office/drawing/2014/main" id="{13919D18-121F-174E-990D-03C8572B137D}"/>
              </a:ext>
            </a:extLst>
          </p:cNvPr>
          <p:cNvSpPr>
            <a:spLocks noGrp="1"/>
          </p:cNvSpPr>
          <p:nvPr>
            <p:ph type="title"/>
          </p:nvPr>
        </p:nvSpPr>
        <p:spPr/>
        <p:txBody>
          <a:bodyPr/>
          <a:lstStyle/>
          <a:p>
            <a:r>
              <a:rPr kumimoji="1" lang="ja-JP" altLang="en-US" sz="3200" b="0">
                <a:gradFill>
                  <a:gsLst>
                    <a:gs pos="0">
                      <a:schemeClr val="tx1">
                        <a:lumMod val="75000"/>
                      </a:schemeClr>
                    </a:gs>
                    <a:gs pos="100000">
                      <a:schemeClr val="tx1">
                        <a:lumMod val="75000"/>
                      </a:schemeClr>
                    </a:gs>
                  </a:gsLst>
                  <a:lin ang="16200000" scaled="0"/>
                </a:gradFill>
              </a:rPr>
              <a:t>参考</a:t>
            </a:r>
            <a:r>
              <a:rPr kumimoji="1" lang="en-US" altLang="ja-JP" sz="3200" b="0" dirty="0">
                <a:gradFill>
                  <a:gsLst>
                    <a:gs pos="0">
                      <a:schemeClr val="tx1">
                        <a:lumMod val="75000"/>
                      </a:schemeClr>
                    </a:gs>
                    <a:gs pos="100000">
                      <a:schemeClr val="tx1">
                        <a:lumMod val="75000"/>
                      </a:schemeClr>
                    </a:gs>
                  </a:gsLst>
                  <a:lin ang="16200000" scaled="0"/>
                </a:gradFill>
              </a:rPr>
              <a:t>: </a:t>
            </a:r>
            <a:r>
              <a:rPr kumimoji="1" lang="en-US" altLang="ja-JP" sz="3200" b="0" dirty="0">
                <a:solidFill>
                  <a:schemeClr val="tx1">
                    <a:lumMod val="75000"/>
                  </a:schemeClr>
                </a:solidFill>
              </a:rPr>
              <a:t>CloudWatch Logs </a:t>
            </a:r>
            <a:r>
              <a:rPr kumimoji="1" lang="ja-JP" altLang="en-US" sz="3200" b="0">
                <a:solidFill>
                  <a:schemeClr val="tx1">
                    <a:lumMod val="75000"/>
                  </a:schemeClr>
                </a:solidFill>
              </a:rPr>
              <a:t>メトリクスフィルターによる監視</a:t>
            </a:r>
            <a:endParaRPr lang="ja-JP" altLang="en-US" sz="2800" b="0"/>
          </a:p>
        </p:txBody>
      </p:sp>
      <p:sp>
        <p:nvSpPr>
          <p:cNvPr id="3" name="テキスト ボックス 2">
            <a:extLst>
              <a:ext uri="{FF2B5EF4-FFF2-40B4-BE49-F238E27FC236}">
                <a16:creationId xmlns:a16="http://schemas.microsoft.com/office/drawing/2014/main" id="{F8895E06-1EFE-9114-6826-334992063197}"/>
              </a:ext>
            </a:extLst>
          </p:cNvPr>
          <p:cNvSpPr txBox="1"/>
          <p:nvPr/>
        </p:nvSpPr>
        <p:spPr>
          <a:xfrm>
            <a:off x="10900881" y="0"/>
            <a:ext cx="1291119" cy="307777"/>
          </a:xfrm>
          <a:prstGeom prst="rect">
            <a:avLst/>
          </a:prstGeom>
          <a:noFill/>
        </p:spPr>
        <p:txBody>
          <a:bodyPr wrap="square" anchor="ctr">
            <a:spAutoFit/>
          </a:bodyPr>
          <a:lstStyle/>
          <a:p>
            <a:pPr algn="ctr"/>
            <a:r>
              <a:rPr lang="en-US" altLang="ja-JP" sz="1400" b="0" i="0" dirty="0">
                <a:solidFill>
                  <a:schemeClr val="bg1">
                    <a:lumMod val="50000"/>
                  </a:schemeClr>
                </a:solidFill>
                <a:effectLst/>
                <a:latin typeface="Meiryo" panose="020B0604030504040204" pitchFamily="34" charset="-128"/>
                <a:ea typeface="Meiryo" panose="020B0604030504040204" pitchFamily="34" charset="-128"/>
              </a:rPr>
              <a:t>SEC04-BP04</a:t>
            </a:r>
            <a:endParaRPr lang="ja-JP" altLang="en-US" sz="1400">
              <a:solidFill>
                <a:schemeClr val="bg1">
                  <a:lumMod val="50000"/>
                </a:schemeClr>
              </a:solidFill>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73287815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F4C6E04-3C4B-BF75-CF84-0ED088126CBE}"/>
              </a:ext>
            </a:extLst>
          </p:cNvPr>
          <p:cNvSpPr>
            <a:spLocks noGrp="1"/>
          </p:cNvSpPr>
          <p:nvPr>
            <p:ph type="title"/>
          </p:nvPr>
        </p:nvSpPr>
        <p:spPr/>
        <p:txBody>
          <a:bodyPr/>
          <a:lstStyle/>
          <a:p>
            <a:r>
              <a:rPr lang="en-JP" sz="4000" dirty="0">
                <a:latin typeface="Meiryo" panose="020B0604030504040204" pitchFamily="34" charset="-128"/>
                <a:ea typeface="Meiryo" panose="020B0604030504040204" pitchFamily="34" charset="-128"/>
              </a:rPr>
              <a:t>インフラストラクチャ保護</a:t>
            </a:r>
            <a:br>
              <a:rPr lang="en-JP" sz="4000" dirty="0">
                <a:latin typeface="Meiryo" panose="020B0604030504040204" pitchFamily="34" charset="-128"/>
                <a:ea typeface="Meiryo" panose="020B0604030504040204" pitchFamily="34" charset="-128"/>
              </a:rPr>
            </a:br>
            <a:r>
              <a:rPr lang="en-JP" sz="2800" dirty="0">
                <a:latin typeface="Meiryo" panose="020B0604030504040204" pitchFamily="34" charset="-128"/>
                <a:ea typeface="Meiryo" panose="020B0604030504040204" pitchFamily="34" charset="-128"/>
              </a:rPr>
              <a:t>5. ネットワークの保護</a:t>
            </a:r>
            <a:br>
              <a:rPr lang="en-JP" sz="2800" dirty="0">
                <a:latin typeface="Meiryo" panose="020B0604030504040204" pitchFamily="34" charset="-128"/>
                <a:ea typeface="Meiryo" panose="020B0604030504040204" pitchFamily="34" charset="-128"/>
              </a:rPr>
            </a:br>
            <a:r>
              <a:rPr lang="en-JP" sz="2800" dirty="0">
                <a:latin typeface="Meiryo" panose="020B0604030504040204" pitchFamily="34" charset="-128"/>
                <a:ea typeface="Meiryo" panose="020B0604030504040204" pitchFamily="34" charset="-128"/>
              </a:rPr>
              <a:t>6. コンピューティングの保護</a:t>
            </a:r>
            <a:endParaRPr lang="en-JP" sz="3600" dirty="0"/>
          </a:p>
        </p:txBody>
      </p:sp>
    </p:spTree>
    <p:extLst>
      <p:ext uri="{BB962C8B-B14F-4D97-AF65-F5344CB8AC3E}">
        <p14:creationId xmlns:p14="http://schemas.microsoft.com/office/powerpoint/2010/main" val="328187099"/>
      </p:ext>
    </p:extLst>
  </p:cSld>
  <p:clrMapOvr>
    <a:masterClrMapping/>
  </p:clrMapOvr>
</p:sld>
</file>

<file path=ppt/theme/theme1.xml><?xml version="1.0" encoding="utf-8"?>
<a:theme xmlns:a="http://schemas.openxmlformats.org/drawingml/2006/main" name="DeckTemplate-AWS">
  <a:themeElements>
    <a:clrScheme name="Custom 44">
      <a:dk1>
        <a:srgbClr val="232F3E"/>
      </a:dk1>
      <a:lt1>
        <a:srgbClr val="FFFFFF"/>
      </a:lt1>
      <a:dk2>
        <a:srgbClr val="161E2C"/>
      </a:dk2>
      <a:lt2>
        <a:srgbClr val="FFFFFF"/>
      </a:lt2>
      <a:accent1>
        <a:srgbClr val="FF9900"/>
      </a:accent1>
      <a:accent2>
        <a:srgbClr val="00A0C8"/>
      </a:accent2>
      <a:accent3>
        <a:srgbClr val="007DBC"/>
      </a:accent3>
      <a:accent4>
        <a:srgbClr val="69AE35"/>
      </a:accent4>
      <a:accent5>
        <a:srgbClr val="1D8900"/>
      </a:accent5>
      <a:accent6>
        <a:srgbClr val="FF5745"/>
      </a:accent6>
      <a:hlink>
        <a:srgbClr val="00E0EA"/>
      </a:hlink>
      <a:folHlink>
        <a:srgbClr val="00A0C8"/>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kumimoji="1" sz="2400" smtClean="0">
            <a:latin typeface="Meiryo" panose="020B0604030504040204" pitchFamily="34" charset="-128"/>
            <a:ea typeface="Meiryo" panose="020B0604030504040204" pitchFamily="34" charset="-128"/>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spAutoFit/>
      </a:bodyPr>
      <a:lstStyle>
        <a:defPPr algn="l">
          <a:defRPr kumimoji="1" sz="2800" smtClean="0">
            <a:latin typeface="Meiryo" panose="020B0604030504040204" pitchFamily="34" charset="-128"/>
            <a:ea typeface="Meiryo" panose="020B0604030504040204" pitchFamily="34" charset="-128"/>
            <a:cs typeface="Amazon Ember" panose="020B0603020204020204" pitchFamily="34" charset="0"/>
          </a:defRPr>
        </a:defPPr>
      </a:lstStyle>
    </a:txDef>
  </a:objectDefaults>
  <a:extraClrSchemeLst/>
  <a:extLst>
    <a:ext uri="{05A4C25C-085E-4340-85A3-A5531E510DB2}">
      <thm15:themeFamily xmlns:thm15="http://schemas.microsoft.com/office/thememl/2012/main" name="AWS_Deck_Template.potx" id="{956C5B2E-0233-4212-9383-50A039694C0C}" vid="{0176EEA5-D87D-4097-B356-86DC884F4541}"/>
    </a:ext>
  </a:extLst>
</a:theme>
</file>

<file path=ppt/theme/theme2.xml><?xml version="1.0" encoding="utf-8"?>
<a:theme xmlns:a="http://schemas.openxmlformats.org/drawingml/2006/main" name="1_DeckTemplate-AWS">
  <a:themeElements>
    <a:clrScheme name="Custom 44">
      <a:dk1>
        <a:srgbClr val="232F3E"/>
      </a:dk1>
      <a:lt1>
        <a:srgbClr val="FFFFFF"/>
      </a:lt1>
      <a:dk2>
        <a:srgbClr val="161E2C"/>
      </a:dk2>
      <a:lt2>
        <a:srgbClr val="FFFFFF"/>
      </a:lt2>
      <a:accent1>
        <a:srgbClr val="FF9900"/>
      </a:accent1>
      <a:accent2>
        <a:srgbClr val="00A0C8"/>
      </a:accent2>
      <a:accent3>
        <a:srgbClr val="007DBC"/>
      </a:accent3>
      <a:accent4>
        <a:srgbClr val="69AE35"/>
      </a:accent4>
      <a:accent5>
        <a:srgbClr val="1D8900"/>
      </a:accent5>
      <a:accent6>
        <a:srgbClr val="FF5745"/>
      </a:accent6>
      <a:hlink>
        <a:srgbClr val="00E0EA"/>
      </a:hlink>
      <a:folHlink>
        <a:srgbClr val="00A0C8"/>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kumimoji="1" sz="2400" smtClean="0">
            <a:latin typeface="Meiryo" panose="020B0604030504040204" pitchFamily="34" charset="-128"/>
            <a:ea typeface="Meiryo" panose="020B0604030504040204" pitchFamily="34" charset="-128"/>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spAutoFit/>
      </a:bodyPr>
      <a:lstStyle>
        <a:defPPr algn="l">
          <a:defRPr kumimoji="1" sz="2800" smtClean="0">
            <a:latin typeface="Meiryo" panose="020B0604030504040204" pitchFamily="34" charset="-128"/>
            <a:ea typeface="Meiryo" panose="020B0604030504040204" pitchFamily="34" charset="-128"/>
            <a:cs typeface="Amazon Ember" panose="020B0603020204020204" pitchFamily="34" charset="0"/>
          </a:defRPr>
        </a:defPPr>
      </a:lstStyle>
    </a:txDef>
  </a:objectDefaults>
  <a:extraClrSchemeLst/>
  <a:extLst>
    <a:ext uri="{05A4C25C-085E-4340-85A3-A5531E510DB2}">
      <thm15:themeFamily xmlns:thm15="http://schemas.microsoft.com/office/thememl/2012/main" name="AWS_Deck_Template.potx" id="{956C5B2E-0233-4212-9383-50A039694C0C}" vid="{0176EEA5-D87D-4097-B356-86DC884F4541}"/>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13787</TotalTime>
  <Words>41930</Words>
  <Application>Microsoft Macintosh PowerPoint</Application>
  <PresentationFormat>ワイド画面</PresentationFormat>
  <Paragraphs>5737</Paragraphs>
  <Slides>246</Slides>
  <Notes>138</Notes>
  <HiddenSlides>0</HiddenSlides>
  <MMClips>0</MMClips>
  <ScaleCrop>false</ScaleCrop>
  <HeadingPairs>
    <vt:vector size="6" baseType="variant">
      <vt:variant>
        <vt:lpstr>使用されているフォント</vt:lpstr>
      </vt:variant>
      <vt:variant>
        <vt:i4>13</vt:i4>
      </vt:variant>
      <vt:variant>
        <vt:lpstr>テーマ</vt:lpstr>
      </vt:variant>
      <vt:variant>
        <vt:i4>2</vt:i4>
      </vt:variant>
      <vt:variant>
        <vt:lpstr>スライド タイトル</vt:lpstr>
      </vt:variant>
      <vt:variant>
        <vt:i4>246</vt:i4>
      </vt:variant>
    </vt:vector>
  </HeadingPairs>
  <TitlesOfParts>
    <vt:vector size="261" baseType="lpstr">
      <vt:lpstr>-webkit-standard</vt:lpstr>
      <vt:lpstr>.Hiragino Kaku Gothic Interface W3</vt:lpstr>
      <vt:lpstr>Meiryo UI</vt:lpstr>
      <vt:lpstr>Slack-Lato</vt:lpstr>
      <vt:lpstr>Meiryo</vt:lpstr>
      <vt:lpstr>Meiryo</vt:lpstr>
      <vt:lpstr>Amazon Ember</vt:lpstr>
      <vt:lpstr>Amazon Ember Regular</vt:lpstr>
      <vt:lpstr>Amazon-Ember</vt:lpstr>
      <vt:lpstr>AmazonEmberBold</vt:lpstr>
      <vt:lpstr>Arial</vt:lpstr>
      <vt:lpstr>Calibri</vt:lpstr>
      <vt:lpstr>Wingdings</vt:lpstr>
      <vt:lpstr>DeckTemplate-AWS</vt:lpstr>
      <vt:lpstr>1_DeckTemplate-AWS</vt:lpstr>
      <vt:lpstr>PowerPoint プレゼンテーション</vt:lpstr>
      <vt:lpstr>レビュー観点説明資料</vt:lpstr>
      <vt:lpstr>1. セキュリティの基礎</vt:lpstr>
      <vt:lpstr>セキュリティの基礎</vt:lpstr>
      <vt:lpstr>レビュー観点 : セキュリティの基礎/アカウント環境の管理と分離 SEC01-BP01 アカウントを使用してワークロードを分ける</vt:lpstr>
      <vt:lpstr>参考: AWSで登場するアカウント</vt:lpstr>
      <vt:lpstr>参考: AWSアカウントが実現するもの</vt:lpstr>
      <vt:lpstr>参考: AWS Organizations概要</vt:lpstr>
      <vt:lpstr>参考: AWS Organizationsが実現するもの</vt:lpstr>
      <vt:lpstr>参考: AWS Organizationsの用語</vt:lpstr>
      <vt:lpstr>参考: AWS Organizations アンチパターン</vt:lpstr>
      <vt:lpstr>AWSアカウントの種類</vt:lpstr>
      <vt:lpstr>共通アカウントの定義</vt:lpstr>
      <vt:lpstr>個別アカウントをどのような観点で分けるのか？</vt:lpstr>
      <vt:lpstr>AWSアカウント分割例</vt:lpstr>
      <vt:lpstr>参考: Landing Zoneとは</vt:lpstr>
      <vt:lpstr>レビュー観点 : セキュリティの基礎/アカウント環境の管理と分離 SEC01-BP02 セキュアアカウントのルートユーザーおよびプロパティ</vt:lpstr>
      <vt:lpstr>参考: ルートユーザーとは</vt:lpstr>
      <vt:lpstr>参考: ルートユーザーの管理</vt:lpstr>
      <vt:lpstr>レビュー観点 : セキュリティの基礎/ワークロードを安全に運用する SEC01-BP03 管理目標を特定および検証する</vt:lpstr>
      <vt:lpstr>レビュー観点 : セキュリティの基礎/ワークロードを安全に運用する SEC01-BP04 セキュリティ脅威に関する最新情報を入手する</vt:lpstr>
      <vt:lpstr>レビュー観点 : セキュリティの基礎/ワークロードを安全に運用する SEC01-BP05 セキュリティに関する推奨事項を常に把握する</vt:lpstr>
      <vt:lpstr>レビュー観点 : セキュリティの基礎/ワークロードを安全に運用する SEC01-BP06 パイプラインのセキュリティコントロールのテストと検証を自動化する</vt:lpstr>
      <vt:lpstr>参考: CI/CDパイプラインを実現するAWSサービス</vt:lpstr>
      <vt:lpstr>参考: CI/CDパイプラインでのテストの自動化例</vt:lpstr>
      <vt:lpstr>レビュー観点 : セキュリティの基礎/ワークロードを安全に運用する SEC01-BP07 脅威モデルを使用して脅威を特定し、緩和策の優先順位を付ける </vt:lpstr>
      <vt:lpstr>参考: 脅威モデリング手法の例</vt:lpstr>
      <vt:lpstr>レビュー観点 : セキュリティの基礎/ワークロードを安全に運用する SEC01-BP08 新しいセキュリティサービスと機能を定期的に評価および実装する</vt:lpstr>
      <vt:lpstr>参考: AWS Configの概要</vt:lpstr>
      <vt:lpstr>参考: AWS Configの概要</vt:lpstr>
      <vt:lpstr>IDとアクセス管理 2. ID管理 3. アクセス管理</vt:lpstr>
      <vt:lpstr>IDとアクセス管理</vt:lpstr>
      <vt:lpstr>レビュー観点 : IDとアクセス管理 / ID管理 SEC02-BP01 強力なサインインメカニズムを使用する</vt:lpstr>
      <vt:lpstr>参考: マルチアカウント環境でのID管理/認証の課題</vt:lpstr>
      <vt:lpstr>参考: 認証をIDプロバイダに委任する</vt:lpstr>
      <vt:lpstr>参考: AWS IAM Identity Center とは？</vt:lpstr>
      <vt:lpstr>参考: AWS IAM Identity Center による認証方式 (1)</vt:lpstr>
      <vt:lpstr>参考: AWS IAM Identity Center による認証方式 (2)</vt:lpstr>
      <vt:lpstr>参考: Amazon Cognitoの概要</vt:lpstr>
      <vt:lpstr>レビュー観点 : IDとアクセス管理 / ID管理 SEC02-BP02 一時的な認証情報を使用する</vt:lpstr>
      <vt:lpstr>レビュー観点 : IDとアクセス管理 / ID管理 SEC02-BP03 シークレットを安全に保存して使用する</vt:lpstr>
      <vt:lpstr>参考: AWS Secrets Manager とは</vt:lpstr>
      <vt:lpstr>参考: AWS Secrets Manager のユースケース</vt:lpstr>
      <vt:lpstr>参考: AWS Secrets Manager と AWS Systems Manager Parameter Store の比較</vt:lpstr>
      <vt:lpstr>レビュー観点 : IDとアクセス管理 / ID管理 SEC02-BP04 一元化された ID プロバイダーを利用する</vt:lpstr>
      <vt:lpstr>参考: 認証・認可のためのAWSサービス</vt:lpstr>
      <vt:lpstr>参考: IAMの構成要素</vt:lpstr>
      <vt:lpstr>参考: IAMの認証方式</vt:lpstr>
      <vt:lpstr>参考: SSOの仕組み</vt:lpstr>
      <vt:lpstr>参考： IAM Roles Anywhere</vt:lpstr>
      <vt:lpstr>レビュー観点 : IDとアクセス管理 / ID管理 SEC02-BP05 定期的に認証情報を監査およびローテーションする</vt:lpstr>
      <vt:lpstr>参考：認証情報レポート機能によるIAM利用状況のレポート作成</vt:lpstr>
      <vt:lpstr>レビュー観点 : IDとアクセス管理 / ID管理 SEC02-BP06 ユーザーグループと属性を活用する</vt:lpstr>
      <vt:lpstr>参考: ロールベースと属性ベースのアクセスコントロールモデル</vt:lpstr>
      <vt:lpstr>参考: 属性ベースのアクセスコントロールモデル</vt:lpstr>
      <vt:lpstr>レビュー観点 : IDとアクセス管理 / Permission Management SEC03-BP01 アクセス要件を定義する</vt:lpstr>
      <vt:lpstr>レビュー観点 : IDとアクセス管理 / Permission Management SEC03-BP02 最小特権のアクセスを付与する</vt:lpstr>
      <vt:lpstr>参考: IAMの運用開始準備～権限付与</vt:lpstr>
      <vt:lpstr>参考: 権限付与方針の検討 -権限分掌</vt:lpstr>
      <vt:lpstr>参考: 権限分掌の進め方</vt:lpstr>
      <vt:lpstr>参考: 権限分掌の例</vt:lpstr>
      <vt:lpstr>参考: 権限付与方針の検討 -役割の洗い出し</vt:lpstr>
      <vt:lpstr>レビュー観点 : IDとアクセス管理 / Permission Management SEC03-BP03 緊急アクセスのプロセスを確立する</vt:lpstr>
      <vt:lpstr>レビュー観点 : IDとアクセス管理 / Permission Management SEC03-BP04 アクセス許可を継続的に削減する</vt:lpstr>
      <vt:lpstr>参考: IAM権限の棚卸し</vt:lpstr>
      <vt:lpstr>参考：Trusted Advisorによる確認</vt:lpstr>
      <vt:lpstr>参考：IAM Access Advisor によるユーザーのアクセス履歴の確認</vt:lpstr>
      <vt:lpstr>参考： IAM Access Analyzer によるポリシーテンプレート生成</vt:lpstr>
      <vt:lpstr>レビュー観点 : IDとアクセス管理 / Permission Management SEC03-BP05 組織のアクセス許可ガードレールを定義する</vt:lpstr>
      <vt:lpstr>レビュー観点 : IDとアクセス管理 / Permission Management SEC03-BP06 ライフサイクルに基づいてアクセスを管理する</vt:lpstr>
      <vt:lpstr>参考: AWS Resource Access Manager (RAM)</vt:lpstr>
      <vt:lpstr>レビュー観点 : IDとアクセス管理 / Permission Management SEC03-BP07 パブリックおよびクロスアカウントアクセスの分析</vt:lpstr>
      <vt:lpstr>レビュー観点 : IDとアクセス管理 / Permission Management SEC03-BP08 組織内でリソースを安全に共有する</vt:lpstr>
      <vt:lpstr>レビュー観点 : IDとアクセス管理 / Permission Management SEC03-BP09 サードパーティーとリソースを安全に共有する</vt:lpstr>
      <vt:lpstr>参考: サードパーティのクロスアカウントアクセスに外部IDを使用する方法について</vt:lpstr>
      <vt:lpstr>4. 検知</vt:lpstr>
      <vt:lpstr>検知</vt:lpstr>
      <vt:lpstr>レビュー観点 :検知 SEC04-BP01 サービスとアプリケーションのログ記録を設定する</vt:lpstr>
      <vt:lpstr>クラウドにおける監査ログの重要性</vt:lpstr>
      <vt:lpstr>監査ログの例</vt:lpstr>
      <vt:lpstr>AWS サービスにおけるログ</vt:lpstr>
      <vt:lpstr>CloudTrail の概要</vt:lpstr>
      <vt:lpstr>CloudTrail ログファイル整合性検証</vt:lpstr>
      <vt:lpstr>AWSサービス関連ログ保管のベストプラクティス</vt:lpstr>
      <vt:lpstr>ログ保管先 1 of 2</vt:lpstr>
      <vt:lpstr>ログ保管先 2 of 2</vt:lpstr>
      <vt:lpstr>レビュー観点 :検知 SEC04-BP02 ログ、結果、メトリクスを一元的に分析する</vt:lpstr>
      <vt:lpstr>AWS Security Hubの概要</vt:lpstr>
      <vt:lpstr>SIEM on Amazon OpenSearch Service – 概要</vt:lpstr>
      <vt:lpstr>SIEM on Amazon OpenSearch Service – アーキテクチャ</vt:lpstr>
      <vt:lpstr>レビュー観点 :検知 SEC04-BP03 イベントへの応答を自動化する</vt:lpstr>
      <vt:lpstr>参考: CloudTrail で検知したイベント通知の自動化</vt:lpstr>
      <vt:lpstr>参考: Amazon GuardDutyの概要</vt:lpstr>
      <vt:lpstr>参考:  Amazon GuardDutyの通知</vt:lpstr>
      <vt:lpstr>参考: Amazon GuardDuty検知への対応方針のパタン</vt:lpstr>
      <vt:lpstr>参考: Security Hub検知時の対応</vt:lpstr>
      <vt:lpstr>レビュー観点 :検知 SEC04-BP04 実用的なセキュリティイベントを実装する</vt:lpstr>
      <vt:lpstr>参考: CloudWatch Logs メトリクスフィルターによる監視</vt:lpstr>
      <vt:lpstr>インフラストラクチャ保護 5. ネットワークの保護 6. コンピューティングの保護</vt:lpstr>
      <vt:lpstr>インフラストラクチャ保護</vt:lpstr>
      <vt:lpstr>レビュー観点 :インフラストラクチャ保護/ネットワークの保護 SEC05-BP01 ネットワークレイヤーを作成する</vt:lpstr>
      <vt:lpstr>参考: ネットワーク設計のイメージ</vt:lpstr>
      <vt:lpstr>参考: サブネット設計を考える</vt:lpstr>
      <vt:lpstr>参考: サブネット構成事例</vt:lpstr>
      <vt:lpstr>レビュー観点 :インフラストラクチャ保護/ネットワークの保護 SEC05-BP02 すべてのレイヤーでトラフィックを制御する</vt:lpstr>
      <vt:lpstr>参考: ネットワークACL</vt:lpstr>
      <vt:lpstr>参考: セキュリティグループ</vt:lpstr>
      <vt:lpstr>参考: セキュリティグループとネットワークACLの利用方針</vt:lpstr>
      <vt:lpstr>VPCエンドポイントの概要</vt:lpstr>
      <vt:lpstr>補足：VPCエンドポイントの使用について</vt:lpstr>
      <vt:lpstr>レビュー観点 :インフラストラクチャ保護/ネットワークの保護 SEC05-BP03 ネットワーク保護を自動化する</vt:lpstr>
      <vt:lpstr>インフラストラクチャ保護: 整理イメージ</vt:lpstr>
      <vt:lpstr>ネットワークセキュリティ検討範囲</vt:lpstr>
      <vt:lpstr>参考: WAF 実装方式比較</vt:lpstr>
      <vt:lpstr>AWS Shield とは</vt:lpstr>
      <vt:lpstr>AWS WAF概要</vt:lpstr>
      <vt:lpstr>レビュー観点 :インフラストラクチャ保護/ネットワークの保護 SEC05-BP04　検査と保護を実装する</vt:lpstr>
      <vt:lpstr>参考: AWS Firewall Manager概要</vt:lpstr>
      <vt:lpstr>参考: AWS Firewall Manager使用方法</vt:lpstr>
      <vt:lpstr>参考: Firewall Managerポリシー</vt:lpstr>
      <vt:lpstr>レビュー観点 :インフラストラクチャ保護/コンピューティングの保護 SEC06-BP01 脆弱性管理を実行する</vt:lpstr>
      <vt:lpstr>参考：メンテナンス・パッチ適用の役割分担</vt:lpstr>
      <vt:lpstr>参考：Amazon Inspector 概要</vt:lpstr>
      <vt:lpstr>参考：Inspectorによるスキャン</vt:lpstr>
      <vt:lpstr>参考：Inspector検出結果への対応</vt:lpstr>
      <vt:lpstr>参考：AWSメンテナンス対応</vt:lpstr>
      <vt:lpstr>参考：RDSメンテナンス対応</vt:lpstr>
      <vt:lpstr>参考: RDSのパッチ更新・アップグレードフロー</vt:lpstr>
      <vt:lpstr>参考：Systems Manager パッチポリシーによるパッチ適用の自動化</vt:lpstr>
      <vt:lpstr>レビュー観点 :インフラストラクチャ保護/コンピューティングの保護 SEC06-BP02 攻撃対象領域を縮小する</vt:lpstr>
      <vt:lpstr>参考：Amazon EC2 Image Builder 概要</vt:lpstr>
      <vt:lpstr>レビュー観点 :インフラストラクチャ保護/コンピューティングの保護 SEC06-BP03 マネージドサービスを活用する</vt:lpstr>
      <vt:lpstr>レビュー観点 :インフラストラクチャ保護/コンピューティングの保護 SEC06-BP04 コンピューティング保護を自動化する</vt:lpstr>
      <vt:lpstr>参考：Patch Manager採用における考慮事項</vt:lpstr>
      <vt:lpstr>レビュー観点 :インフラストラクチャ保護/コンピューティングの保護 SEC06-BP05 ユーザーがリモートからアクションを実行できるようにする</vt:lpstr>
      <vt:lpstr>参考: インスタンスのOSへのアクセス</vt:lpstr>
      <vt:lpstr>参考: 踏み台サーバによるアクセス</vt:lpstr>
      <vt:lpstr>参考：Session Managerの実行方法</vt:lpstr>
      <vt:lpstr>参考：Amazon ECS Exec </vt:lpstr>
      <vt:lpstr>レビュー観点 :インフラストラクチャ保護/コンピューティングの保護 SEC06-BP06 ソフトウェアの整合性を検証する</vt:lpstr>
      <vt:lpstr>参考：AWS Signer 概要</vt:lpstr>
      <vt:lpstr>データ保護 7. データ分類 8. 保管中のデータの保護 9. 伝送中のデータの保護</vt:lpstr>
      <vt:lpstr>データ保護</vt:lpstr>
      <vt:lpstr>データ保護の位置づけ</vt:lpstr>
      <vt:lpstr>レビュー観点 : データ保護/データ分類 SEC07-BP01 ワークロード内のデータを特定する</vt:lpstr>
      <vt:lpstr>参考：データ分類の作成</vt:lpstr>
      <vt:lpstr>参考：データ分類の例</vt:lpstr>
      <vt:lpstr>参考: 情報重要度定義とシステム配置先の例</vt:lpstr>
      <vt:lpstr>参考：情報重要度と保護方針の例</vt:lpstr>
      <vt:lpstr>参考：データ保護: 整理イメージ 1 of 2</vt:lpstr>
      <vt:lpstr>参考：データ保護: 整理イメージ 2 of 2</vt:lpstr>
      <vt:lpstr>レビュー観点 : データ保護/データ分類 SEC07-BP02 データ保護コントロールを定義する</vt:lpstr>
      <vt:lpstr>参考：S3のコントロール設計の段取り</vt:lpstr>
      <vt:lpstr>参考: S3に対するアクセス制御 – 全体像</vt:lpstr>
      <vt:lpstr>参考: S3のコントロール設計　1 of 3</vt:lpstr>
      <vt:lpstr>参考: S3のコントロール設計　2 of 3</vt:lpstr>
      <vt:lpstr>参考: S3のコントロール設計　3 of 3</vt:lpstr>
      <vt:lpstr>参考：データ分類ごとのS3の管理方針</vt:lpstr>
      <vt:lpstr>参考：アクセスログとCloudTrailによる証跡管理 1 of 2</vt:lpstr>
      <vt:lpstr>参考：アクセスログとCloudTrailによる証跡管理 2 of 2</vt:lpstr>
      <vt:lpstr>レビュー観点 : データ保護/データ分類 SEC07-BP03 識別および分類を自動化する</vt:lpstr>
      <vt:lpstr>参考：Amazon Macie 概要</vt:lpstr>
      <vt:lpstr>参考：Amazon Macie による S3 以外の機密情報の検出</vt:lpstr>
      <vt:lpstr>レビュー観点 : データ保護/データ分類 SEC07-BP04 データのライフサイクル管理を定義する</vt:lpstr>
      <vt:lpstr>参考：ライフサイクル管理</vt:lpstr>
      <vt:lpstr>参考: ライフサイクル管理</vt:lpstr>
      <vt:lpstr>参考：インテリジェント ティアリング</vt:lpstr>
      <vt:lpstr>参考：S3 Object Lock （WORM機能）</vt:lpstr>
      <vt:lpstr>レビュー観点 : データ保護/保管中のデータの保護 SEC08-BP01 安全なキー管理を実装する</vt:lpstr>
      <vt:lpstr>参考：AWS KMS（Key Management Service）概要</vt:lpstr>
      <vt:lpstr>参考：AWS KMS の機能概要</vt:lpstr>
      <vt:lpstr>参考：FIPS 140-2</vt:lpstr>
      <vt:lpstr>レビュー観点 : データ保護/保管中のデータの保護 SEC08-BP02 保管中に暗号化を適用する</vt:lpstr>
      <vt:lpstr>参考：データ暗号化設計の段取り</vt:lpstr>
      <vt:lpstr>参考：データ暗号化の位置づけ 1 of 2</vt:lpstr>
      <vt:lpstr>参考：データ暗号化の位置づけ 2 of 2</vt:lpstr>
      <vt:lpstr>参考：AWSにおけるデータ暗号化 – 全体像</vt:lpstr>
      <vt:lpstr>参考：暗号化における選択肢</vt:lpstr>
      <vt:lpstr>暗号化方針 例 </vt:lpstr>
      <vt:lpstr>参考：暗号鍵の作成単位</vt:lpstr>
      <vt:lpstr>レビュー観点 : データ保護/保管中のデータの保護 SEC08-BP03 保管時のデータの保護を自動化する</vt:lpstr>
      <vt:lpstr>レビュー観点 : データ保護/保管中のデータの保護 SEC08-BP04 アクセスコントロールを適用する</vt:lpstr>
      <vt:lpstr>参考：S3のバージョン管理機能</vt:lpstr>
      <vt:lpstr>参考：S3のレプリケーション機能</vt:lpstr>
      <vt:lpstr>レビュー観点 : データ保護/保管中のデータの保護 SEC08-BP05 人をデータから遠ざけるメカニズムを使用する</vt:lpstr>
      <vt:lpstr>レビュー観点 : データ保護/伝送中のデータの保護 SEC09-BP01 安全な鍵および証明書管理を実装する</vt:lpstr>
      <vt:lpstr>参考：暗号化通信</vt:lpstr>
      <vt:lpstr>参考：AWS Certificate Manager (ACM) 概要</vt:lpstr>
      <vt:lpstr>参考：ACM Private CA</vt:lpstr>
      <vt:lpstr>参考：採用における考慮点</vt:lpstr>
      <vt:lpstr>参考：SSL/TLS終端の選択</vt:lpstr>
      <vt:lpstr>レビュー観点 : データ保護/伝送中のデータの保護 SEC09-BP02 伝送中に暗号化を適用する</vt:lpstr>
      <vt:lpstr>レビュー観点 : データ保護/伝送中のデータの保護 SEC09-BP03 意図しないデータアクセスの検出を自動化する</vt:lpstr>
      <vt:lpstr>参考：IAM Access Analyzer</vt:lpstr>
      <vt:lpstr>参考：S3のアクセスアナライザー</vt:lpstr>
      <vt:lpstr>参考：IAM Access Analyzerの他サービスとの連携</vt:lpstr>
      <vt:lpstr>レビュー観点 : データ保護/伝送中のデータの保護 SEC09-BP04 ネットワーク通信を認証する</vt:lpstr>
      <vt:lpstr>10. インシデント対応</vt:lpstr>
      <vt:lpstr>インシデント対応</vt:lpstr>
      <vt:lpstr>参考：セキュリティインシデントの種類と入り口</vt:lpstr>
      <vt:lpstr>参考：AWSにおけるセキュリティインシデント</vt:lpstr>
      <vt:lpstr>参考：インシデント対応への備え</vt:lpstr>
      <vt:lpstr>参考：インシデントレスポンスのベストプラクティス</vt:lpstr>
      <vt:lpstr>参考：インシデント対応におけるAWSの利点</vt:lpstr>
      <vt:lpstr>レビュー観点 :インシデント対応/準備 SEC10-BP01 重要な人員と外部リソースを特定する</vt:lpstr>
      <vt:lpstr>参考：セキュリティインシデント対応の役割定義 (例)</vt:lpstr>
      <vt:lpstr>レビュー観点 :インシデント対応/準備 SEC10-BP02 インシデント管理計画を作成する</vt:lpstr>
      <vt:lpstr>参考：セキュリティインシデント対応プロセス (例)</vt:lpstr>
      <vt:lpstr>参考：一般的なインシデント対応 (1/3)</vt:lpstr>
      <vt:lpstr>参考：一般的なインシデント対応 (2/3)</vt:lpstr>
      <vt:lpstr>参考：一般的なインシデント対応 (3/3)</vt:lpstr>
      <vt:lpstr>参考：AWSにおけるインシデントの検知</vt:lpstr>
      <vt:lpstr>参考：ログおよびモニタリングによる検知ー概要</vt:lpstr>
      <vt:lpstr>参考：誤設定・不正使用検知方法の検討</vt:lpstr>
      <vt:lpstr>参考：操作ログの記録対象と監視方式</vt:lpstr>
      <vt:lpstr>参考：CloudTrailとEventBridgeの連携</vt:lpstr>
      <vt:lpstr>参考：SSM Incident Manager とは?</vt:lpstr>
      <vt:lpstr>参考：SSM Incident Manager - 概観</vt:lpstr>
      <vt:lpstr>レビュー観点 :インシデント対応/準備 SEC10-BP03 フォレンジック機能を備える</vt:lpstr>
      <vt:lpstr>レビュー観点 :インシデント対応/イテレーション SEC10-BP04 封じ込め機能を自動化する</vt:lpstr>
      <vt:lpstr>参考：インシデント対応自動化の考慮点</vt:lpstr>
      <vt:lpstr>参考：検知後の対応自動化：リソースの閉塞 or 自動修復</vt:lpstr>
      <vt:lpstr>参考：インシデント対応の自動化</vt:lpstr>
      <vt:lpstr>参考：自動化対応例 EC2のマルウェア感染</vt:lpstr>
      <vt:lpstr>レビュー観点 :インシデント対応/準備 SEC10-BP05 アクセスを事前プロビジョニングする</vt:lpstr>
      <vt:lpstr>レビュー観点 :インシデント対応/準備 SEC10-BP06 ツールを事前デプロイする</vt:lpstr>
      <vt:lpstr>参考：Amazon Detective 概要</vt:lpstr>
      <vt:lpstr>レビュー観点 :インシデント対応/シミュレーション SEC10-BP07 ゲームデーを実施する</vt:lpstr>
      <vt:lpstr>参考：インシデント対応体制の確立</vt:lpstr>
      <vt:lpstr>11. アプリケーションのセキュリティ</vt:lpstr>
      <vt:lpstr>アプリケーションのセキュリティ</vt:lpstr>
      <vt:lpstr>レビュー観点 :アプリケーションのセキュリティ SEC11-BP01 アプリケーションのセキュリティに関するトレーニングを実施する</vt:lpstr>
      <vt:lpstr>レビュー観点 :アプリケーションのセキュリティ SEC11-BP02 開発およびリリースライフサイクル全体を通じてテストを自動化する</vt:lpstr>
      <vt:lpstr>参考：テストの比較</vt:lpstr>
      <vt:lpstr>参考：Amazon CodeGuru Reviewer</vt:lpstr>
      <vt:lpstr>レビュー観点 :アプリケーションのセキュリティ SEC11-BP03 定期的にペネトレーションテストを実施する</vt:lpstr>
      <vt:lpstr>参考：AWSにおけるペネトレーションテストの実施について</vt:lpstr>
      <vt:lpstr>レビュー観点 :アプリケーションのセキュリティ SEC11-BP04 手動のコードレビュー</vt:lpstr>
      <vt:lpstr>レビュー観点 :アプリケーションのセキュリティ SEC11-BP05 パッケージと依存関係のサービスを一元化する</vt:lpstr>
      <vt:lpstr>参考：AWS CodeArtifact 概要</vt:lpstr>
      <vt:lpstr>レビュー観点 :アプリケーションのセキュリティ SEC11-BP06 ソフトウェアをプログラムでデプロイする</vt:lpstr>
      <vt:lpstr>参考：The Twelve-Factor App（https://12factor.net/ja/）</vt:lpstr>
      <vt:lpstr>参考：AWS Systems Manager Parameter Store</vt:lpstr>
      <vt:lpstr>参考：Amazon CloudWatch Synthetics Canary</vt:lpstr>
      <vt:lpstr>レビュー観点 :アプリケーションのセキュリティ SEC11-BP07 パイプラインのセキュリティ特性を定期的に評価する</vt:lpstr>
      <vt:lpstr>レビュー観点 :アプリケーションのセキュリティ SEC11-BP08 ワークロードチームにセキュリティのオーナーシップを根付かせるプログラムを構築する</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munjinya</cp:lastModifiedBy>
  <cp:revision>133</cp:revision>
  <dcterms:created xsi:type="dcterms:W3CDTF">2023-06-20T07:48:28Z</dcterms:created>
  <dcterms:modified xsi:type="dcterms:W3CDTF">2023-08-22T02:05:57Z</dcterms:modified>
</cp:coreProperties>
</file>